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9"/>
  </p:notesMasterIdLst>
  <p:handoutMasterIdLst>
    <p:handoutMasterId r:id="rId60"/>
  </p:handoutMasterIdLst>
  <p:sldIdLst>
    <p:sldId id="514" r:id="rId2"/>
    <p:sldId id="260" r:id="rId3"/>
    <p:sldId id="588" r:id="rId4"/>
    <p:sldId id="589" r:id="rId5"/>
    <p:sldId id="592" r:id="rId6"/>
    <p:sldId id="518" r:id="rId7"/>
    <p:sldId id="545" r:id="rId8"/>
    <p:sldId id="546" r:id="rId9"/>
    <p:sldId id="547" r:id="rId10"/>
    <p:sldId id="548" r:id="rId11"/>
    <p:sldId id="549" r:id="rId12"/>
    <p:sldId id="551" r:id="rId13"/>
    <p:sldId id="525" r:id="rId14"/>
    <p:sldId id="550" r:id="rId15"/>
    <p:sldId id="553" r:id="rId16"/>
    <p:sldId id="552" r:id="rId17"/>
    <p:sldId id="526" r:id="rId18"/>
    <p:sldId id="554" r:id="rId19"/>
    <p:sldId id="555" r:id="rId20"/>
    <p:sldId id="556" r:id="rId21"/>
    <p:sldId id="558" r:id="rId22"/>
    <p:sldId id="559" r:id="rId23"/>
    <p:sldId id="560" r:id="rId24"/>
    <p:sldId id="590" r:id="rId25"/>
    <p:sldId id="591" r:id="rId26"/>
    <p:sldId id="563" r:id="rId27"/>
    <p:sldId id="562" r:id="rId28"/>
    <p:sldId id="595" r:id="rId29"/>
    <p:sldId id="564" r:id="rId30"/>
    <p:sldId id="565" r:id="rId31"/>
    <p:sldId id="575" r:id="rId32"/>
    <p:sldId id="566" r:id="rId33"/>
    <p:sldId id="607" r:id="rId34"/>
    <p:sldId id="608" r:id="rId35"/>
    <p:sldId id="610" r:id="rId36"/>
    <p:sldId id="609" r:id="rId37"/>
    <p:sldId id="611" r:id="rId38"/>
    <p:sldId id="593" r:id="rId39"/>
    <p:sldId id="568" r:id="rId40"/>
    <p:sldId id="571" r:id="rId41"/>
    <p:sldId id="569" r:id="rId42"/>
    <p:sldId id="573" r:id="rId43"/>
    <p:sldId id="612" r:id="rId44"/>
    <p:sldId id="581" r:id="rId45"/>
    <p:sldId id="594" r:id="rId46"/>
    <p:sldId id="585" r:id="rId47"/>
    <p:sldId id="586" r:id="rId48"/>
    <p:sldId id="587" r:id="rId49"/>
    <p:sldId id="596" r:id="rId50"/>
    <p:sldId id="597" r:id="rId51"/>
    <p:sldId id="613" r:id="rId52"/>
    <p:sldId id="533" r:id="rId53"/>
    <p:sldId id="599" r:id="rId54"/>
    <p:sldId id="600" r:id="rId55"/>
    <p:sldId id="601" r:id="rId56"/>
    <p:sldId id="605" r:id="rId57"/>
    <p:sldId id="606" r:id="rId5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8" autoAdjust="0"/>
    <p:restoredTop sz="79830" autoAdjust="0"/>
  </p:normalViewPr>
  <p:slideViewPr>
    <p:cSldViewPr>
      <p:cViewPr varScale="1">
        <p:scale>
          <a:sx n="81" d="100"/>
          <a:sy n="81" d="100"/>
        </p:scale>
        <p:origin x="303" y="3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4473"/>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2446" tIns="46223" rIns="92446" bIns="46223" rtlCol="0"/>
          <a:lstStyle>
            <a:lvl1pPr algn="l">
              <a:defRPr sz="1200"/>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2446" tIns="46223" rIns="92446" bIns="46223" rtlCol="0"/>
          <a:lstStyle>
            <a:lvl1pPr algn="r">
              <a:defRPr sz="1200"/>
            </a:lvl1pPr>
          </a:lstStyle>
          <a:p>
            <a:pPr>
              <a:defRPr/>
            </a:pPr>
            <a:fld id="{A2C60773-DBC8-4353-99E7-B8C3F67ECC21}" type="datetimeFigureOut">
              <a:rPr lang="en-US"/>
              <a:pPr>
                <a:defRPr/>
              </a:pPr>
              <a:t>4/24/2017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2446" tIns="46223" rIns="92446" bIns="46223"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2446" tIns="46223" rIns="92446" bIns="46223" rtlCol="0" anchor="b"/>
          <a:lstStyle>
            <a:lvl1pPr algn="r">
              <a:defRPr sz="1200"/>
            </a:lvl1pPr>
          </a:lstStyle>
          <a:p>
            <a:pPr>
              <a:defRPr/>
            </a:pPr>
            <a:fld id="{D2FA1B8B-89AC-483A-AE28-4135D0D59DBE}" type="slidenum">
              <a:rPr lang="en-US"/>
              <a:pPr>
                <a:defRPr/>
              </a:pPr>
              <a:t>‹#›</a:t>
            </a:fld>
            <a:endParaRPr lang="en-US"/>
          </a:p>
        </p:txBody>
      </p:sp>
    </p:spTree>
    <p:extLst>
      <p:ext uri="{BB962C8B-B14F-4D97-AF65-F5344CB8AC3E}">
        <p14:creationId xmlns:p14="http://schemas.microsoft.com/office/powerpoint/2010/main" val="36557665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defRPr sz="1200"/>
            </a:lvl1pPr>
          </a:lstStyle>
          <a:p>
            <a:pPr>
              <a:defRPr/>
            </a:pPr>
            <a:endParaRPr lang="en-US"/>
          </a:p>
        </p:txBody>
      </p:sp>
      <p:sp>
        <p:nvSpPr>
          <p:cNvPr id="25603"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a:defRPr sz="12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81100" y="696913"/>
            <a:ext cx="4649788" cy="3486150"/>
          </a:xfrm>
          <a:prstGeom prst="rect">
            <a:avLst/>
          </a:prstGeom>
          <a:noFill/>
          <a:ln w="9525">
            <a:solidFill>
              <a:srgbClr val="000000"/>
            </a:solidFill>
            <a:miter lim="800000"/>
            <a:headEnd/>
            <a:tailEnd/>
          </a:ln>
        </p:spPr>
      </p:sp>
      <p:sp>
        <p:nvSpPr>
          <p:cNvPr id="25605" name="Rectangle 5"/>
          <p:cNvSpPr>
            <a:spLocks noGrp="1" noChangeArrowheads="1"/>
          </p:cNvSpPr>
          <p:nvPr>
            <p:ph type="body" sz="quarter" idx="3"/>
          </p:nvPr>
        </p:nvSpPr>
        <p:spPr bwMode="auto">
          <a:xfrm>
            <a:off x="701675" y="4416425"/>
            <a:ext cx="5608638" cy="4183063"/>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606"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defRPr sz="1200"/>
            </a:lvl1pPr>
          </a:lstStyle>
          <a:p>
            <a:pPr>
              <a:defRPr/>
            </a:pPr>
            <a:endParaRPr lang="en-US"/>
          </a:p>
        </p:txBody>
      </p:sp>
      <p:sp>
        <p:nvSpPr>
          <p:cNvPr id="25607"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a:defRPr sz="1200"/>
            </a:lvl1pPr>
          </a:lstStyle>
          <a:p>
            <a:pPr>
              <a:defRPr/>
            </a:pPr>
            <a:fld id="{6FA56076-97FE-4AA5-A5F0-B3A7CB3836A4}" type="slidenum">
              <a:rPr lang="en-US"/>
              <a:pPr>
                <a:defRPr/>
              </a:pPr>
              <a:t>‹#›</a:t>
            </a:fld>
            <a:endParaRPr lang="en-US"/>
          </a:p>
        </p:txBody>
      </p:sp>
    </p:spTree>
    <p:extLst>
      <p:ext uri="{BB962C8B-B14F-4D97-AF65-F5344CB8AC3E}">
        <p14:creationId xmlns:p14="http://schemas.microsoft.com/office/powerpoint/2010/main" val="33308136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pPr defTabSz="920750"/>
            <a:fld id="{EF32621E-A5DE-499E-8A9D-5301E6639AF9}" type="slidenum">
              <a:rPr lang="en-US" smtClean="0"/>
              <a:pPr defTabSz="920750"/>
              <a:t>4</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656503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pPr defTabSz="920750"/>
            <a:fld id="{EF32621E-A5DE-499E-8A9D-5301E6639AF9}" type="slidenum">
              <a:rPr lang="en-US" smtClean="0"/>
              <a:pPr defTabSz="920750"/>
              <a:t>21</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422879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pPr defTabSz="920750"/>
            <a:fld id="{EF32621E-A5DE-499E-8A9D-5301E6639AF9}" type="slidenum">
              <a:rPr lang="en-US" smtClean="0"/>
              <a:pPr defTabSz="920750"/>
              <a:t>22</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422879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pPr defTabSz="920750"/>
            <a:fld id="{EF32621E-A5DE-499E-8A9D-5301E6639AF9}" type="slidenum">
              <a:rPr lang="en-US" smtClean="0"/>
              <a:pPr defTabSz="920750"/>
              <a:t>23</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422879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pPr defTabSz="920750"/>
            <a:fld id="{EF32621E-A5DE-499E-8A9D-5301E6639AF9}" type="slidenum">
              <a:rPr lang="en-US" smtClean="0"/>
              <a:pPr defTabSz="920750"/>
              <a:t>26</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4228799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pPr defTabSz="920750"/>
            <a:fld id="{EF32621E-A5DE-499E-8A9D-5301E6639AF9}" type="slidenum">
              <a:rPr lang="en-US" smtClean="0"/>
              <a:pPr defTabSz="920750"/>
              <a:t>27</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4228799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pPr defTabSz="920750"/>
            <a:fld id="{EF32621E-A5DE-499E-8A9D-5301E6639AF9}" type="slidenum">
              <a:rPr lang="en-US" smtClean="0"/>
              <a:pPr defTabSz="920750"/>
              <a:t>28</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541671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pPr defTabSz="920750"/>
            <a:fld id="{EF32621E-A5DE-499E-8A9D-5301E6639AF9}" type="slidenum">
              <a:rPr lang="en-US" smtClean="0"/>
              <a:pPr defTabSz="920750"/>
              <a:t>29</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4228799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pPr defTabSz="920750"/>
            <a:fld id="{EF32621E-A5DE-499E-8A9D-5301E6639AF9}" type="slidenum">
              <a:rPr lang="en-US" smtClean="0"/>
              <a:pPr defTabSz="920750"/>
              <a:t>30</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4228799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pPr defTabSz="920750"/>
            <a:fld id="{EF32621E-A5DE-499E-8A9D-5301E6639AF9}" type="slidenum">
              <a:rPr lang="en-US" smtClean="0"/>
              <a:pPr defTabSz="920750"/>
              <a:t>31</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4228799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pPr defTabSz="920750"/>
            <a:fld id="{EF32621E-A5DE-499E-8A9D-5301E6639AF9}" type="slidenum">
              <a:rPr lang="en-US" smtClean="0"/>
              <a:pPr defTabSz="920750"/>
              <a:t>32</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422879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pPr defTabSz="920750"/>
            <a:fld id="{A20AFCD3-7443-47B7-A046-4035A1A3F709}" type="slidenum">
              <a:rPr lang="en-US" smtClean="0"/>
              <a:pPr defTabSz="920750"/>
              <a:t>13</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0688057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62698E8F-A926-4C33-BFF7-98AE94D8BC5D}" type="slidenum">
              <a:rPr lang="en-US" smtClean="0"/>
              <a:pPr/>
              <a:t>34</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3766158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62698E8F-A926-4C33-BFF7-98AE94D8BC5D}" type="slidenum">
              <a:rPr lang="en-US" smtClean="0"/>
              <a:pPr/>
              <a:t>36</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8108452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62698E8F-A926-4C33-BFF7-98AE94D8BC5D}" type="slidenum">
              <a:rPr lang="en-US" smtClean="0"/>
              <a:pPr/>
              <a:t>37</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1889582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62698E8F-A926-4C33-BFF7-98AE94D8BC5D}" type="slidenum">
              <a:rPr lang="en-US" smtClean="0"/>
              <a:pPr/>
              <a:t>43</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547943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FA56076-97FE-4AA5-A5F0-B3A7CB3836A4}" type="slidenum">
              <a:rPr lang="en-US" smtClean="0"/>
              <a:pPr>
                <a:defRPr/>
              </a:pPr>
              <a:t>49</a:t>
            </a:fld>
            <a:endParaRPr lang="en-US"/>
          </a:p>
        </p:txBody>
      </p:sp>
    </p:spTree>
    <p:extLst>
      <p:ext uri="{BB962C8B-B14F-4D97-AF65-F5344CB8AC3E}">
        <p14:creationId xmlns:p14="http://schemas.microsoft.com/office/powerpoint/2010/main" val="10169844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FA56076-97FE-4AA5-A5F0-B3A7CB3836A4}" type="slidenum">
              <a:rPr lang="en-US" smtClean="0"/>
              <a:pPr>
                <a:defRPr/>
              </a:pPr>
              <a:t>50</a:t>
            </a:fld>
            <a:endParaRPr lang="en-US"/>
          </a:p>
        </p:txBody>
      </p:sp>
    </p:spTree>
    <p:extLst>
      <p:ext uri="{BB962C8B-B14F-4D97-AF65-F5344CB8AC3E}">
        <p14:creationId xmlns:p14="http://schemas.microsoft.com/office/powerpoint/2010/main" val="38663520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EFBB9E1E-FD86-48AF-A33A-A3B7FFCA7219}" type="slidenum">
              <a:rPr lang="en-US" smtClean="0"/>
              <a:pPr/>
              <a:t>54</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837327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pPr defTabSz="920750"/>
            <a:fld id="{A20AFCD3-7443-47B7-A046-4035A1A3F709}" type="slidenum">
              <a:rPr lang="en-US" smtClean="0"/>
              <a:pPr defTabSz="920750"/>
              <a:t>14</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068805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pPr defTabSz="920750"/>
            <a:fld id="{EF32621E-A5DE-499E-8A9D-5301E6639AF9}" type="slidenum">
              <a:rPr lang="en-US" smtClean="0"/>
              <a:pPr defTabSz="920750"/>
              <a:t>15</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422879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pPr defTabSz="920750"/>
            <a:fld id="{EF32621E-A5DE-499E-8A9D-5301E6639AF9}" type="slidenum">
              <a:rPr lang="en-US" smtClean="0"/>
              <a:pPr defTabSz="920750"/>
              <a:t>16</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422879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pPr defTabSz="920750"/>
            <a:fld id="{EF32621E-A5DE-499E-8A9D-5301E6639AF9}" type="slidenum">
              <a:rPr lang="en-US" smtClean="0"/>
              <a:pPr defTabSz="920750"/>
              <a:t>17</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422879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pPr defTabSz="920750"/>
            <a:fld id="{EF32621E-A5DE-499E-8A9D-5301E6639AF9}" type="slidenum">
              <a:rPr lang="en-US" smtClean="0"/>
              <a:pPr defTabSz="920750"/>
              <a:t>18</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422879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pPr defTabSz="920750"/>
            <a:fld id="{EF32621E-A5DE-499E-8A9D-5301E6639AF9}" type="slidenum">
              <a:rPr lang="en-US" smtClean="0"/>
              <a:pPr defTabSz="920750"/>
              <a:t>19</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422879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pPr defTabSz="920750"/>
            <a:fld id="{EF32621E-A5DE-499E-8A9D-5301E6639AF9}" type="slidenum">
              <a:rPr lang="en-US" smtClean="0"/>
              <a:pPr defTabSz="920750"/>
              <a:t>20</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4228799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a:t>Click to edit Master subtitle style</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AB780054-6EB7-46BD-9AF6-0C0EB4A30FB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Vertical Title 1"/>
          <p:cNvSpPr>
            <a:spLocks noGrp="1"/>
          </p:cNvSpPr>
          <p:nvPr>
            <p:ph type="title" orient="vert"/>
          </p:nvPr>
        </p:nvSpPr>
        <p:spPr>
          <a:xfrm>
            <a:off x="6781800" y="274640"/>
            <a:ext cx="19050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8FD67789-A6DE-4108-8CF3-0D02CFB7DBA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AC7B0DB-26D1-4F27-80B6-D61A04EAA1E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9575" y="474663"/>
            <a:ext cx="8420100" cy="1143000"/>
          </a:xfrm>
        </p:spPr>
        <p:txBody>
          <a:bodyPr/>
          <a:lstStyle/>
          <a:p>
            <a:r>
              <a:rPr lang="en-US"/>
              <a:t>Click to edit Master title style</a:t>
            </a:r>
          </a:p>
        </p:txBody>
      </p:sp>
      <p:sp>
        <p:nvSpPr>
          <p:cNvPr id="3" name="Text Placeholder 2"/>
          <p:cNvSpPr>
            <a:spLocks noGrp="1"/>
          </p:cNvSpPr>
          <p:nvPr>
            <p:ph type="body" sz="half" idx="1"/>
          </p:nvPr>
        </p:nvSpPr>
        <p:spPr>
          <a:xfrm>
            <a:off x="457200" y="17907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907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759833-215B-4252-AD44-17C4A9E3B468}" type="slidenum">
              <a:rPr lang="en-US"/>
              <a:pPr>
                <a:defRPr/>
              </a:pPr>
              <a:t>‹#›</a:t>
            </a:fld>
            <a:endParaRPr lang="en-US"/>
          </a:p>
        </p:txBody>
      </p:sp>
    </p:spTree>
    <p:extLst>
      <p:ext uri="{BB962C8B-B14F-4D97-AF65-F5344CB8AC3E}">
        <p14:creationId xmlns:p14="http://schemas.microsoft.com/office/powerpoint/2010/main" val="3862859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64EDBAB-E093-4DA0-8477-2D10CD04059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011DAEB4-A230-4A4D-8386-49B7AFF349FC}"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BA66A6B-3D38-4D12-88A3-FCA6B3916D8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33EB232-4AF9-4A4C-B85A-F1D601B386C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12C95F3-37AE-425E-99A6-388178BFFEF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5D4A395F-BCDE-4D28-A37D-1D261385468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endParaRPr lang="en-US"/>
          </a:p>
        </p:txBody>
      </p:sp>
      <p:sp>
        <p:nvSpPr>
          <p:cNvPr id="8" name="Footer Placeholder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en-US"/>
          </a:p>
        </p:txBody>
      </p:sp>
      <p:sp>
        <p:nvSpPr>
          <p:cNvPr id="9" name="Slide Number Placeholder 6"/>
          <p:cNvSpPr>
            <a:spLocks noGrp="1"/>
          </p:cNvSpPr>
          <p:nvPr>
            <p:ph type="sldNum" sz="quarter" idx="12"/>
          </p:nvPr>
        </p:nvSpPr>
        <p:spPr>
          <a:xfrm>
            <a:off x="8339138" y="1169988"/>
            <a:ext cx="733425" cy="201612"/>
          </a:xfrm>
        </p:spPr>
        <p:txBody>
          <a:bodyPr/>
          <a:lstStyle>
            <a:lvl1pPr>
              <a:defRPr/>
            </a:lvl1pPr>
          </a:lstStyle>
          <a:p>
            <a:pPr>
              <a:defRPr/>
            </a:pPr>
            <a:fld id="{3A90EF57-EA93-41B7-A6B7-D0E31B84F278}"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D34BD79-B8C1-47B9-B2D5-E85AD906AE4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lang="en-US"/>
              <a:t>Click to edit Master title style</a:t>
            </a:r>
          </a:p>
        </p:txBody>
      </p:sp>
      <p:sp>
        <p:nvSpPr>
          <p:cNvPr id="100357" name="Text Placeholder 2"/>
          <p:cNvSpPr>
            <a:spLocks noGrp="1"/>
          </p:cNvSpPr>
          <p:nvPr>
            <p:ph type="body" idx="1"/>
          </p:nvPr>
        </p:nvSpPr>
        <p:spPr bwMode="auto">
          <a:xfrm>
            <a:off x="457200" y="1774825"/>
            <a:ext cx="82296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pPr>
              <a:defRPr/>
            </a:pPr>
            <a:endParaRPr lang="en-US"/>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a:defRPr/>
            </a:pPr>
            <a:endParaRPr lang="en-US"/>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a:defRPr/>
            </a:pPr>
            <a:fld id="{F3AC783B-3D78-4854-80BE-6A56A36B4AD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6" r:id="rId1"/>
    <p:sldLayoutId id="2147483690" r:id="rId2"/>
    <p:sldLayoutId id="2147483697" r:id="rId3"/>
    <p:sldLayoutId id="2147483691" r:id="rId4"/>
    <p:sldLayoutId id="2147483692" r:id="rId5"/>
    <p:sldLayoutId id="2147483693" r:id="rId6"/>
    <p:sldLayoutId id="2147483698" r:id="rId7"/>
    <p:sldLayoutId id="2147483699" r:id="rId8"/>
    <p:sldLayoutId id="2147483694" r:id="rId9"/>
    <p:sldLayoutId id="2147483700" r:id="rId10"/>
    <p:sldLayoutId id="2147483695" r:id="rId11"/>
    <p:sldLayoutId id="2147483702" r:id="rId12"/>
  </p:sldLayoutIdLst>
  <p:hf hdr="0" ftr="0" dt="0"/>
  <p:txStyles>
    <p:title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ftp://ftp.cdc.gov/pub/Publications/stroke_atlas/05a-intro-totalpop.pdf" TargetMode="External"/><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3"/>
          <p:cNvSpPr txBox="1">
            <a:spLocks noChangeArrowheads="1"/>
          </p:cNvSpPr>
          <p:nvPr/>
        </p:nvSpPr>
        <p:spPr bwMode="auto">
          <a:xfrm>
            <a:off x="304800" y="3429000"/>
            <a:ext cx="7696200" cy="1354217"/>
          </a:xfrm>
          <a:prstGeom prst="rect">
            <a:avLst/>
          </a:prstGeom>
          <a:noFill/>
          <a:ln w="9525">
            <a:noFill/>
            <a:miter lim="800000"/>
            <a:headEnd/>
            <a:tailEnd/>
          </a:ln>
        </p:spPr>
        <p:txBody>
          <a:bodyPr wrap="square">
            <a:spAutoFit/>
          </a:bodyPr>
          <a:lstStyle/>
          <a:p>
            <a:r>
              <a:rPr lang="en-US" sz="4100" b="1" dirty="0">
                <a:solidFill>
                  <a:srgbClr val="FFC800"/>
                </a:solidFill>
                <a:latin typeface="Corbel" pitchFamily="34" charset="0"/>
              </a:rPr>
              <a:t>Epi 265: Epi Methods 3/ Research Methods in Chronic Disease Epi</a:t>
            </a:r>
          </a:p>
        </p:txBody>
      </p:sp>
      <p:sp>
        <p:nvSpPr>
          <p:cNvPr id="2" name="Slide Number Placeholder 1"/>
          <p:cNvSpPr>
            <a:spLocks noGrp="1"/>
          </p:cNvSpPr>
          <p:nvPr>
            <p:ph type="sldNum" sz="quarter" idx="12"/>
          </p:nvPr>
        </p:nvSpPr>
        <p:spPr/>
        <p:txBody>
          <a:bodyPr/>
          <a:lstStyle/>
          <a:p>
            <a:pPr>
              <a:defRPr/>
            </a:pPr>
            <a:fld id="{AB780054-6EB7-46BD-9AF6-0C0EB4A30FBB}" type="slidenum">
              <a:rPr lang="en-US" smtClean="0"/>
              <a:pPr>
                <a:defRPr/>
              </a:pPr>
              <a:t>1</a:t>
            </a:fld>
            <a:endParaRPr lang="en-US"/>
          </a:p>
        </p:txBody>
      </p:sp>
    </p:spTree>
    <p:extLst>
      <p:ext uri="{BB962C8B-B14F-4D97-AF65-F5344CB8AC3E}">
        <p14:creationId xmlns:p14="http://schemas.microsoft.com/office/powerpoint/2010/main" val="2457657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a:t>Does longitudinal data establish temporal order?  Education and smoking</a:t>
            </a:r>
          </a:p>
        </p:txBody>
      </p:sp>
      <p:sp>
        <p:nvSpPr>
          <p:cNvPr id="5" name="Content Placeholder 4"/>
          <p:cNvSpPr>
            <a:spLocks noGrp="1"/>
          </p:cNvSpPr>
          <p:nvPr>
            <p:ph idx="1"/>
          </p:nvPr>
        </p:nvSpPr>
        <p:spPr>
          <a:xfrm>
            <a:off x="76200" y="1578864"/>
            <a:ext cx="8915400" cy="5257800"/>
          </a:xfrm>
        </p:spPr>
        <p:txBody>
          <a:bodyPr/>
          <a:lstStyle/>
          <a:p>
            <a:r>
              <a:rPr lang="en-US" sz="2000" dirty="0"/>
              <a:t>Farrell and Fuchs: Stanford Heart Disease Prevention Program, interviews in 1979 people aged 24+ (born 1947-1955), restricted to NH with 12-18 years of schooling</a:t>
            </a:r>
          </a:p>
          <a:p>
            <a:r>
              <a:rPr lang="en-US" sz="2000" dirty="0"/>
              <a:t>Assumption is that all were still in school at age 17, and all had equivalent amounts of schooling as of age 17</a:t>
            </a:r>
          </a:p>
          <a:p>
            <a:r>
              <a:rPr lang="en-US" sz="2000" dirty="0"/>
              <a:t>Retrospective question on lifetime history of smoking</a:t>
            </a:r>
            <a:endParaRPr lang="en-US" sz="1600"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86799"/>
          <a:stretch/>
        </p:blipFill>
        <p:spPr bwMode="auto">
          <a:xfrm>
            <a:off x="0" y="4174625"/>
            <a:ext cx="1315233" cy="260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5774" r="46808"/>
          <a:stretch/>
        </p:blipFill>
        <p:spPr bwMode="auto">
          <a:xfrm>
            <a:off x="1315233" y="4181475"/>
            <a:ext cx="739035" cy="260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7189" r="3758"/>
          <a:stretch/>
        </p:blipFill>
        <p:spPr bwMode="auto">
          <a:xfrm>
            <a:off x="2104373" y="4174625"/>
            <a:ext cx="901874" cy="260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886732" y="3622016"/>
            <a:ext cx="2435282" cy="400110"/>
          </a:xfrm>
          <a:prstGeom prst="rect">
            <a:avLst/>
          </a:prstGeom>
          <a:noFill/>
        </p:spPr>
        <p:txBody>
          <a:bodyPr wrap="none" rtlCol="0">
            <a:spAutoFit/>
          </a:bodyPr>
          <a:lstStyle/>
          <a:p>
            <a:r>
              <a:rPr lang="en-US" sz="2000" b="1" dirty="0"/>
              <a:t>Smoking at age 24</a:t>
            </a:r>
          </a:p>
        </p:txBody>
      </p:sp>
      <p:sp>
        <p:nvSpPr>
          <p:cNvPr id="3" name="TextBox 2"/>
          <p:cNvSpPr txBox="1"/>
          <p:nvPr/>
        </p:nvSpPr>
        <p:spPr>
          <a:xfrm>
            <a:off x="1350306" y="4082534"/>
            <a:ext cx="1924566" cy="369332"/>
          </a:xfrm>
          <a:prstGeom prst="rect">
            <a:avLst/>
          </a:prstGeom>
          <a:solidFill>
            <a:schemeClr val="bg1"/>
          </a:solidFill>
        </p:spPr>
        <p:txBody>
          <a:bodyPr wrap="none" rtlCol="0">
            <a:spAutoFit/>
          </a:bodyPr>
          <a:lstStyle/>
          <a:p>
            <a:r>
              <a:rPr lang="en-US" b="1" dirty="0"/>
              <a:t>Men       Women</a:t>
            </a:r>
          </a:p>
        </p:txBody>
      </p:sp>
      <p:sp>
        <p:nvSpPr>
          <p:cNvPr id="8" name="TextBox 7"/>
          <p:cNvSpPr txBox="1"/>
          <p:nvPr/>
        </p:nvSpPr>
        <p:spPr>
          <a:xfrm>
            <a:off x="3657601" y="3712960"/>
            <a:ext cx="2819399" cy="923330"/>
          </a:xfrm>
          <a:prstGeom prst="rect">
            <a:avLst/>
          </a:prstGeom>
          <a:noFill/>
        </p:spPr>
        <p:txBody>
          <a:bodyPr wrap="square" rtlCol="0">
            <a:spAutoFit/>
          </a:bodyPr>
          <a:lstStyle/>
          <a:p>
            <a:r>
              <a:rPr lang="en-US" dirty="0">
                <a:solidFill>
                  <a:srgbClr val="FF0000"/>
                </a:solidFill>
              </a:rPr>
              <a:t>More years of schooling predicts lower odds of smoking at age 24</a:t>
            </a:r>
          </a:p>
        </p:txBody>
      </p:sp>
      <p:sp>
        <p:nvSpPr>
          <p:cNvPr id="9" name="TextBox 8"/>
          <p:cNvSpPr txBox="1"/>
          <p:nvPr/>
        </p:nvSpPr>
        <p:spPr>
          <a:xfrm>
            <a:off x="2054268" y="6415516"/>
            <a:ext cx="4121641" cy="369332"/>
          </a:xfrm>
          <a:prstGeom prst="rect">
            <a:avLst/>
          </a:prstGeom>
          <a:noFill/>
        </p:spPr>
        <p:txBody>
          <a:bodyPr wrap="none" rtlCol="0">
            <a:spAutoFit/>
          </a:bodyPr>
          <a:lstStyle/>
          <a:p>
            <a:r>
              <a:rPr lang="en-US" dirty="0"/>
              <a:t>Farrell and Fuchs, J Health Econ 1982</a:t>
            </a:r>
          </a:p>
        </p:txBody>
      </p:sp>
    </p:spTree>
    <p:extLst>
      <p:ext uri="{BB962C8B-B14F-4D97-AF65-F5344CB8AC3E}">
        <p14:creationId xmlns:p14="http://schemas.microsoft.com/office/powerpoint/2010/main" val="1870372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a:t>Does longitudinal data establish temporal order?  Education and smoking</a:t>
            </a:r>
          </a:p>
        </p:txBody>
      </p:sp>
      <p:sp>
        <p:nvSpPr>
          <p:cNvPr id="5" name="Content Placeholder 4"/>
          <p:cNvSpPr>
            <a:spLocks noGrp="1"/>
          </p:cNvSpPr>
          <p:nvPr>
            <p:ph idx="1"/>
          </p:nvPr>
        </p:nvSpPr>
        <p:spPr>
          <a:xfrm>
            <a:off x="76200" y="1578864"/>
            <a:ext cx="8915400" cy="5257800"/>
          </a:xfrm>
        </p:spPr>
        <p:txBody>
          <a:bodyPr/>
          <a:lstStyle/>
          <a:p>
            <a:r>
              <a:rPr lang="en-US" sz="2000" dirty="0"/>
              <a:t>Farrell and Fuchs: Stanford Heart Disease Prevention Program, interviews in 1979 people aged 24+ (born 1947-1955), restricted to NH with 12-18 years of schooling</a:t>
            </a:r>
          </a:p>
          <a:p>
            <a:r>
              <a:rPr lang="en-US" sz="2000" dirty="0"/>
              <a:t>Assumption is that all were still in school at age 17, and all had equivalent amounts of schooling as of age 17</a:t>
            </a:r>
          </a:p>
          <a:p>
            <a:r>
              <a:rPr lang="en-US" sz="2000" dirty="0"/>
              <a:t>Retrospective question on lifetime history of smoking</a:t>
            </a:r>
            <a:endParaRPr lang="en-US" sz="1600"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86799"/>
          <a:stretch/>
        </p:blipFill>
        <p:spPr bwMode="auto">
          <a:xfrm>
            <a:off x="0" y="4174625"/>
            <a:ext cx="1315233" cy="260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5774" r="46808"/>
          <a:stretch/>
        </p:blipFill>
        <p:spPr bwMode="auto">
          <a:xfrm>
            <a:off x="1315233" y="4181475"/>
            <a:ext cx="739035" cy="260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7189" r="3758"/>
          <a:stretch/>
        </p:blipFill>
        <p:spPr bwMode="auto">
          <a:xfrm>
            <a:off x="2104373" y="4174625"/>
            <a:ext cx="901874" cy="260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886732" y="3622016"/>
            <a:ext cx="2435282" cy="400110"/>
          </a:xfrm>
          <a:prstGeom prst="rect">
            <a:avLst/>
          </a:prstGeom>
          <a:noFill/>
        </p:spPr>
        <p:txBody>
          <a:bodyPr wrap="none" rtlCol="0">
            <a:spAutoFit/>
          </a:bodyPr>
          <a:lstStyle/>
          <a:p>
            <a:r>
              <a:rPr lang="en-US" sz="2000" b="1" dirty="0"/>
              <a:t>Smoking at age 24</a:t>
            </a:r>
          </a:p>
        </p:txBody>
      </p:sp>
      <p:sp>
        <p:nvSpPr>
          <p:cNvPr id="3" name="TextBox 2"/>
          <p:cNvSpPr txBox="1"/>
          <p:nvPr/>
        </p:nvSpPr>
        <p:spPr>
          <a:xfrm>
            <a:off x="1350306" y="4082534"/>
            <a:ext cx="1924566" cy="369332"/>
          </a:xfrm>
          <a:prstGeom prst="rect">
            <a:avLst/>
          </a:prstGeom>
          <a:solidFill>
            <a:schemeClr val="bg1"/>
          </a:solidFill>
        </p:spPr>
        <p:txBody>
          <a:bodyPr wrap="none" rtlCol="0">
            <a:spAutoFit/>
          </a:bodyPr>
          <a:lstStyle/>
          <a:p>
            <a:r>
              <a:rPr lang="en-US" b="1" dirty="0"/>
              <a:t>Men       Women</a:t>
            </a: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9732"/>
          <a:stretch/>
        </p:blipFill>
        <p:spPr bwMode="auto">
          <a:xfrm>
            <a:off x="7772276" y="4243419"/>
            <a:ext cx="990724" cy="187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5053" r="44042"/>
          <a:stretch/>
        </p:blipFill>
        <p:spPr bwMode="auto">
          <a:xfrm>
            <a:off x="6400676" y="4300634"/>
            <a:ext cx="1052186" cy="187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6327718" y="3641125"/>
            <a:ext cx="2435282" cy="400110"/>
          </a:xfrm>
          <a:prstGeom prst="rect">
            <a:avLst/>
          </a:prstGeom>
          <a:noFill/>
        </p:spPr>
        <p:txBody>
          <a:bodyPr wrap="none" rtlCol="0">
            <a:spAutoFit/>
          </a:bodyPr>
          <a:lstStyle/>
          <a:p>
            <a:r>
              <a:rPr lang="en-US" sz="2000" b="1" dirty="0"/>
              <a:t>Smoking at age 17</a:t>
            </a:r>
          </a:p>
        </p:txBody>
      </p:sp>
      <p:sp>
        <p:nvSpPr>
          <p:cNvPr id="12" name="TextBox 11"/>
          <p:cNvSpPr txBox="1"/>
          <p:nvPr/>
        </p:nvSpPr>
        <p:spPr>
          <a:xfrm>
            <a:off x="6635650" y="4050268"/>
            <a:ext cx="1924566" cy="369332"/>
          </a:xfrm>
          <a:prstGeom prst="rect">
            <a:avLst/>
          </a:prstGeom>
          <a:solidFill>
            <a:schemeClr val="bg1"/>
          </a:solidFill>
        </p:spPr>
        <p:txBody>
          <a:bodyPr wrap="none" rtlCol="0">
            <a:spAutoFit/>
          </a:bodyPr>
          <a:lstStyle/>
          <a:p>
            <a:r>
              <a:rPr lang="en-US" b="1" dirty="0"/>
              <a:t>Men       Women</a:t>
            </a:r>
          </a:p>
        </p:txBody>
      </p:sp>
      <p:sp>
        <p:nvSpPr>
          <p:cNvPr id="14" name="TextBox 13"/>
          <p:cNvSpPr txBox="1"/>
          <p:nvPr/>
        </p:nvSpPr>
        <p:spPr>
          <a:xfrm>
            <a:off x="3365271" y="3773269"/>
            <a:ext cx="2819399" cy="2031325"/>
          </a:xfrm>
          <a:prstGeom prst="rect">
            <a:avLst/>
          </a:prstGeom>
          <a:noFill/>
        </p:spPr>
        <p:txBody>
          <a:bodyPr wrap="square" rtlCol="0">
            <a:spAutoFit/>
          </a:bodyPr>
          <a:lstStyle/>
          <a:p>
            <a:r>
              <a:rPr lang="en-US" dirty="0">
                <a:solidFill>
                  <a:srgbClr val="FF0000"/>
                </a:solidFill>
              </a:rPr>
              <a:t>More years of schooling predicts lower odds of smoking at age 24</a:t>
            </a:r>
          </a:p>
          <a:p>
            <a:endParaRPr lang="en-US" dirty="0">
              <a:solidFill>
                <a:srgbClr val="FF0000"/>
              </a:solidFill>
            </a:endParaRPr>
          </a:p>
          <a:p>
            <a:r>
              <a:rPr lang="en-US" dirty="0">
                <a:solidFill>
                  <a:srgbClr val="FF0000"/>
                </a:solidFill>
              </a:rPr>
              <a:t>But the same pattern was apparent when all had the same years of schooling</a:t>
            </a:r>
          </a:p>
        </p:txBody>
      </p:sp>
      <p:sp>
        <p:nvSpPr>
          <p:cNvPr id="15" name="TextBox 14"/>
          <p:cNvSpPr txBox="1"/>
          <p:nvPr/>
        </p:nvSpPr>
        <p:spPr>
          <a:xfrm>
            <a:off x="2054268" y="6415516"/>
            <a:ext cx="4121641" cy="369332"/>
          </a:xfrm>
          <a:prstGeom prst="rect">
            <a:avLst/>
          </a:prstGeom>
          <a:noFill/>
        </p:spPr>
        <p:txBody>
          <a:bodyPr wrap="none" rtlCol="0">
            <a:spAutoFit/>
          </a:bodyPr>
          <a:lstStyle/>
          <a:p>
            <a:r>
              <a:rPr lang="en-US" dirty="0"/>
              <a:t>Farrell and Fuchs, J Health Econ 1982</a:t>
            </a:r>
          </a:p>
        </p:txBody>
      </p:sp>
    </p:spTree>
    <p:extLst>
      <p:ext uri="{BB962C8B-B14F-4D97-AF65-F5344CB8AC3E}">
        <p14:creationId xmlns:p14="http://schemas.microsoft.com/office/powerpoint/2010/main" val="2543873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a:t>Does longitudinal data establish temporal order?  Education and smoking</a:t>
            </a:r>
          </a:p>
        </p:txBody>
      </p:sp>
      <p:sp>
        <p:nvSpPr>
          <p:cNvPr id="5" name="Content Placeholder 4"/>
          <p:cNvSpPr>
            <a:spLocks noGrp="1"/>
          </p:cNvSpPr>
          <p:nvPr>
            <p:ph idx="1"/>
          </p:nvPr>
        </p:nvSpPr>
        <p:spPr>
          <a:xfrm>
            <a:off x="76200" y="1578864"/>
            <a:ext cx="8915400" cy="5257800"/>
          </a:xfrm>
        </p:spPr>
        <p:txBody>
          <a:bodyPr/>
          <a:lstStyle/>
          <a:p>
            <a:r>
              <a:rPr lang="en-US" sz="2800" dirty="0"/>
              <a:t>Despite these caveats, longitudinal data is obviously superior to cross-sectional data to establish temporal order.  </a:t>
            </a:r>
          </a:p>
          <a:p>
            <a:r>
              <a:rPr lang="en-US" sz="2800" dirty="0"/>
              <a:t>Key to ask whether the variables are truly “point in time” exposures and outcomes, or may have persisted across time in their current or some incipient form.</a:t>
            </a:r>
          </a:p>
        </p:txBody>
      </p:sp>
    </p:spTree>
    <p:extLst>
      <p:ext uri="{BB962C8B-B14F-4D97-AF65-F5344CB8AC3E}">
        <p14:creationId xmlns:p14="http://schemas.microsoft.com/office/powerpoint/2010/main" val="183241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155448"/>
            <a:ext cx="8534400" cy="1252728"/>
          </a:xfrm>
        </p:spPr>
        <p:txBody>
          <a:bodyPr>
            <a:noAutofit/>
          </a:bodyPr>
          <a:lstStyle/>
          <a:p>
            <a:pPr lvl="1"/>
            <a:r>
              <a:rPr lang="en-US" sz="3200" dirty="0"/>
              <a:t>Longitudinal data helps to avoid adjusting for mediators or variables affected by the outcome</a:t>
            </a:r>
          </a:p>
        </p:txBody>
      </p:sp>
      <p:sp>
        <p:nvSpPr>
          <p:cNvPr id="20482" name="Rectangle 3"/>
          <p:cNvSpPr>
            <a:spLocks noGrp="1" noChangeArrowheads="1"/>
          </p:cNvSpPr>
          <p:nvPr>
            <p:ph idx="1"/>
          </p:nvPr>
        </p:nvSpPr>
        <p:spPr>
          <a:xfrm>
            <a:off x="239713" y="1447800"/>
            <a:ext cx="8694737" cy="4983163"/>
          </a:xfrm>
        </p:spPr>
        <p:txBody>
          <a:bodyPr/>
          <a:lstStyle/>
          <a:p>
            <a:pPr marL="0" indent="0" eaLnBrk="1" hangingPunct="1"/>
            <a:r>
              <a:rPr lang="en-US" sz="2400" dirty="0"/>
              <a:t>Major conceptual error that turns out to be fairly common:</a:t>
            </a:r>
          </a:p>
          <a:p>
            <a:pPr marL="292100" lvl="1" indent="0" eaLnBrk="1" hangingPunct="1"/>
            <a:r>
              <a:rPr lang="en-US" sz="2000" dirty="0"/>
              <a:t>If you are interested in estimating the effect of X on Y, do not adjust for any variable potentially influenced by X or potentially influenced by Y.</a:t>
            </a:r>
          </a:p>
          <a:p>
            <a:pPr marL="292100" lvl="1" indent="0" eaLnBrk="1" hangingPunct="1"/>
            <a:r>
              <a:rPr lang="en-US" sz="2000" dirty="0"/>
              <a:t>The conceptual concern should be obvious, but consider how this relates to analyses of an RCT: </a:t>
            </a:r>
            <a:r>
              <a:rPr lang="en-US" sz="2000" i="1" dirty="0"/>
              <a:t>never </a:t>
            </a:r>
            <a:r>
              <a:rPr lang="en-US" sz="2000" dirty="0"/>
              <a:t>adjust for post-randomization variables, because they might be a consequence of randomization</a:t>
            </a:r>
          </a:p>
          <a:p>
            <a:pPr marL="292100" lvl="1" indent="0" eaLnBrk="1" hangingPunct="1"/>
            <a:r>
              <a:rPr lang="en-US" sz="2000" dirty="0"/>
              <a:t>In observational studies: conceptualize the RCT and do not adjust for post-randomization variables</a:t>
            </a:r>
          </a:p>
          <a:p>
            <a:pPr marL="0" indent="0" eaLnBrk="1" hangingPunct="1"/>
            <a:r>
              <a:rPr lang="en-US" sz="2400" dirty="0"/>
              <a:t>To estimate the effect of X on Y, do not adjust for A.  Do not adjust for W.  Do adjust for C.</a:t>
            </a:r>
          </a:p>
        </p:txBody>
      </p:sp>
      <p:sp>
        <p:nvSpPr>
          <p:cNvPr id="4" name="Slide Number Placeholder 3"/>
          <p:cNvSpPr>
            <a:spLocks noGrp="1"/>
          </p:cNvSpPr>
          <p:nvPr>
            <p:ph type="sldNum" sz="quarter" idx="12"/>
          </p:nvPr>
        </p:nvSpPr>
        <p:spPr/>
        <p:txBody>
          <a:bodyPr/>
          <a:lstStyle/>
          <a:p>
            <a:pPr>
              <a:defRPr/>
            </a:pPr>
            <a:fld id="{FE272B1E-DCF1-4387-99C7-CC4464A75610}" type="slidenum">
              <a:rPr lang="en-US" smtClean="0"/>
              <a:pPr>
                <a:defRPr/>
              </a:pPr>
              <a:t>13</a:t>
            </a:fld>
            <a:endParaRPr lang="en-US"/>
          </a:p>
        </p:txBody>
      </p:sp>
      <p:sp>
        <p:nvSpPr>
          <p:cNvPr id="5" name="Text Box 11"/>
          <p:cNvSpPr txBox="1">
            <a:spLocks noChangeArrowheads="1"/>
          </p:cNvSpPr>
          <p:nvPr/>
        </p:nvSpPr>
        <p:spPr bwMode="auto">
          <a:xfrm>
            <a:off x="5051424" y="5071943"/>
            <a:ext cx="495300" cy="400110"/>
          </a:xfrm>
          <a:prstGeom prst="rect">
            <a:avLst/>
          </a:prstGeom>
          <a:noFill/>
          <a:ln w="15875">
            <a:noFill/>
            <a:miter lim="800000"/>
            <a:headEnd/>
            <a:tailEnd/>
          </a:ln>
        </p:spPr>
        <p:txBody>
          <a:bodyPr wrap="square">
            <a:spAutoFit/>
          </a:bodyPr>
          <a:lstStyle/>
          <a:p>
            <a:pPr algn="ctr"/>
            <a:r>
              <a:rPr lang="en-US" sz="2000" b="1" dirty="0">
                <a:latin typeface="Times New Roman" pitchFamily="18" charset="0"/>
              </a:rPr>
              <a:t>A</a:t>
            </a:r>
            <a:endParaRPr lang="en-US" sz="1600" b="1" dirty="0">
              <a:latin typeface="Times New Roman" pitchFamily="18" charset="0"/>
            </a:endParaRPr>
          </a:p>
        </p:txBody>
      </p:sp>
      <p:sp>
        <p:nvSpPr>
          <p:cNvPr id="6" name="Text Box 12"/>
          <p:cNvSpPr txBox="1">
            <a:spLocks noChangeArrowheads="1"/>
          </p:cNvSpPr>
          <p:nvPr/>
        </p:nvSpPr>
        <p:spPr bwMode="auto">
          <a:xfrm>
            <a:off x="6164262" y="5075178"/>
            <a:ext cx="333375" cy="396875"/>
          </a:xfrm>
          <a:prstGeom prst="rect">
            <a:avLst/>
          </a:prstGeom>
          <a:noFill/>
          <a:ln w="15875">
            <a:noFill/>
            <a:miter lim="800000"/>
            <a:headEnd/>
            <a:tailEnd/>
          </a:ln>
        </p:spPr>
        <p:txBody>
          <a:bodyPr>
            <a:spAutoFit/>
          </a:bodyPr>
          <a:lstStyle/>
          <a:p>
            <a:pPr algn="ctr"/>
            <a:r>
              <a:rPr lang="en-US" sz="2000" b="1" dirty="0">
                <a:latin typeface="Times New Roman" pitchFamily="18" charset="0"/>
              </a:rPr>
              <a:t>Y</a:t>
            </a:r>
          </a:p>
        </p:txBody>
      </p:sp>
      <p:sp>
        <p:nvSpPr>
          <p:cNvPr id="7" name="Text Box 13"/>
          <p:cNvSpPr txBox="1">
            <a:spLocks noChangeArrowheads="1"/>
          </p:cNvSpPr>
          <p:nvPr/>
        </p:nvSpPr>
        <p:spPr bwMode="auto">
          <a:xfrm>
            <a:off x="3705225" y="5848290"/>
            <a:ext cx="538162" cy="400110"/>
          </a:xfrm>
          <a:prstGeom prst="rect">
            <a:avLst/>
          </a:prstGeom>
          <a:noFill/>
          <a:ln w="15875">
            <a:noFill/>
            <a:miter lim="800000"/>
            <a:headEnd/>
            <a:tailEnd/>
          </a:ln>
        </p:spPr>
        <p:txBody>
          <a:bodyPr wrap="square">
            <a:spAutoFit/>
          </a:bodyPr>
          <a:lstStyle/>
          <a:p>
            <a:pPr algn="ctr"/>
            <a:r>
              <a:rPr lang="en-US" sz="2000" b="1" dirty="0">
                <a:latin typeface="Times New Roman" pitchFamily="18" charset="0"/>
              </a:rPr>
              <a:t>C</a:t>
            </a:r>
            <a:r>
              <a:rPr lang="en-US" sz="2000" b="1" baseline="-25000" dirty="0">
                <a:latin typeface="Times New Roman" pitchFamily="18" charset="0"/>
              </a:rPr>
              <a:t>1</a:t>
            </a:r>
          </a:p>
        </p:txBody>
      </p:sp>
      <p:cxnSp>
        <p:nvCxnSpPr>
          <p:cNvPr id="8" name="AutoShape 14"/>
          <p:cNvCxnSpPr>
            <a:cxnSpLocks noChangeShapeType="1"/>
            <a:stCxn id="5" idx="3"/>
            <a:endCxn id="6" idx="1"/>
          </p:cNvCxnSpPr>
          <p:nvPr/>
        </p:nvCxnSpPr>
        <p:spPr bwMode="auto">
          <a:xfrm>
            <a:off x="5546724" y="5271998"/>
            <a:ext cx="617538" cy="1618"/>
          </a:xfrm>
          <a:prstGeom prst="straightConnector1">
            <a:avLst/>
          </a:prstGeom>
          <a:noFill/>
          <a:ln w="9525">
            <a:solidFill>
              <a:schemeClr val="tx1"/>
            </a:solidFill>
            <a:round/>
            <a:headEnd/>
            <a:tailEnd type="triangle" w="med" len="med"/>
          </a:ln>
        </p:spPr>
      </p:cxnSp>
      <p:cxnSp>
        <p:nvCxnSpPr>
          <p:cNvPr id="9" name="AutoShape 15"/>
          <p:cNvCxnSpPr>
            <a:cxnSpLocks noChangeShapeType="1"/>
            <a:stCxn id="7" idx="0"/>
            <a:endCxn id="6" idx="2"/>
          </p:cNvCxnSpPr>
          <p:nvPr/>
        </p:nvCxnSpPr>
        <p:spPr bwMode="auto">
          <a:xfrm flipV="1">
            <a:off x="3974306" y="5472053"/>
            <a:ext cx="2356644" cy="376237"/>
          </a:xfrm>
          <a:prstGeom prst="straightConnector1">
            <a:avLst/>
          </a:prstGeom>
          <a:noFill/>
          <a:ln w="9525">
            <a:solidFill>
              <a:schemeClr val="tx1"/>
            </a:solidFill>
            <a:round/>
            <a:headEnd/>
            <a:tailEnd type="triangle" w="med" len="med"/>
          </a:ln>
        </p:spPr>
      </p:cxnSp>
      <p:sp>
        <p:nvSpPr>
          <p:cNvPr id="10" name="Text Box 16"/>
          <p:cNvSpPr txBox="1">
            <a:spLocks noChangeArrowheads="1"/>
          </p:cNvSpPr>
          <p:nvPr/>
        </p:nvSpPr>
        <p:spPr bwMode="auto">
          <a:xfrm>
            <a:off x="4092575" y="5091053"/>
            <a:ext cx="300037" cy="396875"/>
          </a:xfrm>
          <a:prstGeom prst="rect">
            <a:avLst/>
          </a:prstGeom>
          <a:noFill/>
          <a:ln w="15875">
            <a:noFill/>
            <a:miter lim="800000"/>
            <a:headEnd/>
            <a:tailEnd/>
          </a:ln>
        </p:spPr>
        <p:txBody>
          <a:bodyPr>
            <a:spAutoFit/>
          </a:bodyPr>
          <a:lstStyle/>
          <a:p>
            <a:pPr algn="ctr"/>
            <a:r>
              <a:rPr lang="en-US" sz="2000" b="1">
                <a:latin typeface="Times New Roman" pitchFamily="18" charset="0"/>
              </a:rPr>
              <a:t>X</a:t>
            </a:r>
          </a:p>
        </p:txBody>
      </p:sp>
      <p:cxnSp>
        <p:nvCxnSpPr>
          <p:cNvPr id="11" name="AutoShape 17"/>
          <p:cNvCxnSpPr>
            <a:cxnSpLocks noChangeShapeType="1"/>
            <a:stCxn id="10" idx="3"/>
            <a:endCxn id="5" idx="1"/>
          </p:cNvCxnSpPr>
          <p:nvPr/>
        </p:nvCxnSpPr>
        <p:spPr bwMode="auto">
          <a:xfrm flipV="1">
            <a:off x="4392612" y="5271998"/>
            <a:ext cx="658812" cy="17493"/>
          </a:xfrm>
          <a:prstGeom prst="straightConnector1">
            <a:avLst/>
          </a:prstGeom>
          <a:noFill/>
          <a:ln w="9525">
            <a:solidFill>
              <a:schemeClr val="tx1"/>
            </a:solidFill>
            <a:round/>
            <a:headEnd/>
            <a:tailEnd type="triangle" w="med" len="med"/>
          </a:ln>
        </p:spPr>
      </p:cxnSp>
      <p:cxnSp>
        <p:nvCxnSpPr>
          <p:cNvPr id="12" name="AutoShape 18"/>
          <p:cNvCxnSpPr>
            <a:cxnSpLocks noChangeShapeType="1"/>
            <a:stCxn id="7" idx="0"/>
            <a:endCxn id="10" idx="2"/>
          </p:cNvCxnSpPr>
          <p:nvPr/>
        </p:nvCxnSpPr>
        <p:spPr bwMode="auto">
          <a:xfrm flipV="1">
            <a:off x="3974306" y="5487928"/>
            <a:ext cx="268288" cy="360362"/>
          </a:xfrm>
          <a:prstGeom prst="straightConnector1">
            <a:avLst/>
          </a:prstGeom>
          <a:noFill/>
          <a:ln w="9525">
            <a:solidFill>
              <a:schemeClr val="tx1"/>
            </a:solidFill>
            <a:round/>
            <a:headEnd/>
            <a:tailEnd type="triangle" w="med" len="med"/>
          </a:ln>
        </p:spPr>
      </p:cxnSp>
      <p:cxnSp>
        <p:nvCxnSpPr>
          <p:cNvPr id="13" name="AutoShape 19"/>
          <p:cNvCxnSpPr>
            <a:cxnSpLocks noChangeShapeType="1"/>
            <a:stCxn id="10" idx="0"/>
            <a:endCxn id="6" idx="0"/>
          </p:cNvCxnSpPr>
          <p:nvPr/>
        </p:nvCxnSpPr>
        <p:spPr bwMode="auto">
          <a:xfrm rot="-5400000">
            <a:off x="5279231" y="4039334"/>
            <a:ext cx="15875" cy="2087563"/>
          </a:xfrm>
          <a:prstGeom prst="curvedConnector3">
            <a:avLst>
              <a:gd name="adj1" fmla="val 1540000"/>
            </a:avLst>
          </a:prstGeom>
          <a:noFill/>
          <a:ln w="9525">
            <a:solidFill>
              <a:schemeClr val="tx1"/>
            </a:solidFill>
            <a:round/>
            <a:headEnd/>
            <a:tailEnd type="triangle" w="med" len="med"/>
          </a:ln>
        </p:spPr>
      </p:cxnSp>
      <p:sp>
        <p:nvSpPr>
          <p:cNvPr id="14" name="Text Box 12"/>
          <p:cNvSpPr txBox="1">
            <a:spLocks noChangeArrowheads="1"/>
          </p:cNvSpPr>
          <p:nvPr/>
        </p:nvSpPr>
        <p:spPr bwMode="auto">
          <a:xfrm>
            <a:off x="7362825" y="5091052"/>
            <a:ext cx="333375" cy="396875"/>
          </a:xfrm>
          <a:prstGeom prst="rect">
            <a:avLst/>
          </a:prstGeom>
          <a:noFill/>
          <a:ln w="15875">
            <a:noFill/>
            <a:miter lim="800000"/>
            <a:headEnd/>
            <a:tailEnd/>
          </a:ln>
        </p:spPr>
        <p:txBody>
          <a:bodyPr>
            <a:spAutoFit/>
          </a:bodyPr>
          <a:lstStyle/>
          <a:p>
            <a:pPr algn="ctr"/>
            <a:r>
              <a:rPr lang="en-US" sz="2000" b="1" dirty="0">
                <a:latin typeface="Times New Roman" pitchFamily="18" charset="0"/>
              </a:rPr>
              <a:t>W</a:t>
            </a:r>
          </a:p>
        </p:txBody>
      </p:sp>
      <p:cxnSp>
        <p:nvCxnSpPr>
          <p:cNvPr id="15" name="AutoShape 15"/>
          <p:cNvCxnSpPr>
            <a:cxnSpLocks noChangeShapeType="1"/>
            <a:stCxn id="6" idx="3"/>
            <a:endCxn id="14" idx="1"/>
          </p:cNvCxnSpPr>
          <p:nvPr/>
        </p:nvCxnSpPr>
        <p:spPr bwMode="auto">
          <a:xfrm>
            <a:off x="6497637" y="5273616"/>
            <a:ext cx="865188" cy="15874"/>
          </a:xfrm>
          <a:prstGeom prst="straightConnector1">
            <a:avLst/>
          </a:prstGeom>
          <a:noFill/>
          <a:ln w="9525">
            <a:solidFill>
              <a:schemeClr val="tx1"/>
            </a:solidFill>
            <a:round/>
            <a:headEnd/>
            <a:tailEnd type="triangle" w="med" len="med"/>
          </a:ln>
        </p:spPr>
      </p:cxnSp>
      <p:cxnSp>
        <p:nvCxnSpPr>
          <p:cNvPr id="24" name="AutoShape 15"/>
          <p:cNvCxnSpPr>
            <a:cxnSpLocks noChangeShapeType="1"/>
            <a:stCxn id="7" idx="0"/>
            <a:endCxn id="5" idx="2"/>
          </p:cNvCxnSpPr>
          <p:nvPr/>
        </p:nvCxnSpPr>
        <p:spPr bwMode="auto">
          <a:xfrm flipV="1">
            <a:off x="3974306" y="5472053"/>
            <a:ext cx="1324768" cy="376237"/>
          </a:xfrm>
          <a:prstGeom prst="straightConnector1">
            <a:avLst/>
          </a:prstGeom>
          <a:noFill/>
          <a:ln w="9525">
            <a:solidFill>
              <a:schemeClr val="tx1"/>
            </a:solidFill>
            <a:round/>
            <a:headEnd/>
            <a:tailEnd type="triangle" w="med" len="med"/>
          </a:ln>
        </p:spPr>
      </p:cxnSp>
    </p:spTree>
    <p:extLst>
      <p:ext uri="{BB962C8B-B14F-4D97-AF65-F5344CB8AC3E}">
        <p14:creationId xmlns:p14="http://schemas.microsoft.com/office/powerpoint/2010/main" val="3452006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155448"/>
            <a:ext cx="8534400" cy="1252728"/>
          </a:xfrm>
        </p:spPr>
        <p:txBody>
          <a:bodyPr>
            <a:noAutofit/>
          </a:bodyPr>
          <a:lstStyle/>
          <a:p>
            <a:pPr lvl="1"/>
            <a:r>
              <a:rPr lang="en-US" sz="3200" dirty="0"/>
              <a:t>Longitudinal data helps to avoid adjusting for mediators or variables affected by the outcome</a:t>
            </a:r>
          </a:p>
        </p:txBody>
      </p:sp>
      <p:sp>
        <p:nvSpPr>
          <p:cNvPr id="20482" name="Rectangle 3"/>
          <p:cNvSpPr>
            <a:spLocks noGrp="1" noChangeArrowheads="1"/>
          </p:cNvSpPr>
          <p:nvPr>
            <p:ph idx="1"/>
          </p:nvPr>
        </p:nvSpPr>
        <p:spPr>
          <a:xfrm>
            <a:off x="239713" y="1600200"/>
            <a:ext cx="8694737" cy="4830763"/>
          </a:xfrm>
        </p:spPr>
        <p:txBody>
          <a:bodyPr/>
          <a:lstStyle/>
          <a:p>
            <a:pPr marL="0" indent="0" eaLnBrk="1" hangingPunct="1"/>
            <a:r>
              <a:rPr lang="en-US" sz="2400" dirty="0"/>
              <a:t>To estimate the effect of X on Y, do not adjust for A.  Do not adjust for W.</a:t>
            </a:r>
          </a:p>
          <a:p>
            <a:pPr marL="0" indent="0" eaLnBrk="1" hangingPunct="1"/>
            <a:r>
              <a:rPr lang="en-US" sz="2400" dirty="0"/>
              <a:t>But in cross-sectional data, they are often measured all at the same time.</a:t>
            </a:r>
          </a:p>
          <a:p>
            <a:pPr marL="0" indent="0" eaLnBrk="1" hangingPunct="1"/>
            <a:r>
              <a:rPr lang="en-US" sz="2400" dirty="0"/>
              <a:t>You must impose the temporal order by assumption: might be possible for some variables (genetics, education, “ever smoked”)</a:t>
            </a:r>
          </a:p>
          <a:p>
            <a:pPr marL="0" indent="0" eaLnBrk="1" hangingPunct="1"/>
            <a:r>
              <a:rPr lang="en-US" sz="2400" dirty="0"/>
              <a:t>If self-reported, potential for recall bias</a:t>
            </a:r>
          </a:p>
          <a:p>
            <a:pPr marL="0" indent="0" eaLnBrk="1" hangingPunct="1"/>
            <a:r>
              <a:rPr lang="en-US" sz="2400" dirty="0"/>
              <a:t>Regardless, consider possible selection/survival bias</a:t>
            </a:r>
          </a:p>
        </p:txBody>
      </p:sp>
      <p:sp>
        <p:nvSpPr>
          <p:cNvPr id="4" name="Slide Number Placeholder 3"/>
          <p:cNvSpPr>
            <a:spLocks noGrp="1"/>
          </p:cNvSpPr>
          <p:nvPr>
            <p:ph type="sldNum" sz="quarter" idx="12"/>
          </p:nvPr>
        </p:nvSpPr>
        <p:spPr/>
        <p:txBody>
          <a:bodyPr/>
          <a:lstStyle/>
          <a:p>
            <a:pPr>
              <a:defRPr/>
            </a:pPr>
            <a:fld id="{FE272B1E-DCF1-4387-99C7-CC4464A75610}" type="slidenum">
              <a:rPr lang="en-US" smtClean="0"/>
              <a:pPr>
                <a:defRPr/>
              </a:pPr>
              <a:t>14</a:t>
            </a:fld>
            <a:endParaRPr lang="en-US"/>
          </a:p>
        </p:txBody>
      </p:sp>
      <p:sp>
        <p:nvSpPr>
          <p:cNvPr id="5" name="Text Box 11"/>
          <p:cNvSpPr txBox="1">
            <a:spLocks noChangeArrowheads="1"/>
          </p:cNvSpPr>
          <p:nvPr/>
        </p:nvSpPr>
        <p:spPr bwMode="auto">
          <a:xfrm>
            <a:off x="1830387" y="5230812"/>
            <a:ext cx="455613" cy="400110"/>
          </a:xfrm>
          <a:prstGeom prst="rect">
            <a:avLst/>
          </a:prstGeom>
          <a:noFill/>
          <a:ln w="15875">
            <a:noFill/>
            <a:miter lim="800000"/>
            <a:headEnd/>
            <a:tailEnd/>
          </a:ln>
        </p:spPr>
        <p:txBody>
          <a:bodyPr wrap="square">
            <a:spAutoFit/>
          </a:bodyPr>
          <a:lstStyle/>
          <a:p>
            <a:pPr algn="ctr"/>
            <a:r>
              <a:rPr lang="en-US" sz="2000" b="1" dirty="0">
                <a:latin typeface="Times New Roman" pitchFamily="18" charset="0"/>
              </a:rPr>
              <a:t>A</a:t>
            </a:r>
            <a:endParaRPr lang="en-US" sz="2000" b="1" baseline="-25000" dirty="0">
              <a:latin typeface="Times New Roman" pitchFamily="18" charset="0"/>
            </a:endParaRPr>
          </a:p>
        </p:txBody>
      </p:sp>
      <p:sp>
        <p:nvSpPr>
          <p:cNvPr id="6" name="Text Box 12"/>
          <p:cNvSpPr txBox="1">
            <a:spLocks noChangeArrowheads="1"/>
          </p:cNvSpPr>
          <p:nvPr/>
        </p:nvSpPr>
        <p:spPr bwMode="auto">
          <a:xfrm>
            <a:off x="2879724" y="5230812"/>
            <a:ext cx="333375" cy="396875"/>
          </a:xfrm>
          <a:prstGeom prst="rect">
            <a:avLst/>
          </a:prstGeom>
          <a:noFill/>
          <a:ln w="15875">
            <a:noFill/>
            <a:miter lim="800000"/>
            <a:headEnd/>
            <a:tailEnd/>
          </a:ln>
        </p:spPr>
        <p:txBody>
          <a:bodyPr>
            <a:spAutoFit/>
          </a:bodyPr>
          <a:lstStyle/>
          <a:p>
            <a:pPr algn="ctr"/>
            <a:r>
              <a:rPr lang="en-US" sz="2000" b="1" dirty="0">
                <a:latin typeface="Times New Roman" pitchFamily="18" charset="0"/>
              </a:rPr>
              <a:t>Y</a:t>
            </a:r>
          </a:p>
        </p:txBody>
      </p:sp>
      <p:sp>
        <p:nvSpPr>
          <p:cNvPr id="7" name="Text Box 13"/>
          <p:cNvSpPr txBox="1">
            <a:spLocks noChangeArrowheads="1"/>
          </p:cNvSpPr>
          <p:nvPr/>
        </p:nvSpPr>
        <p:spPr bwMode="auto">
          <a:xfrm>
            <a:off x="476249" y="6003924"/>
            <a:ext cx="482600" cy="707886"/>
          </a:xfrm>
          <a:prstGeom prst="rect">
            <a:avLst/>
          </a:prstGeom>
          <a:noFill/>
          <a:ln w="15875">
            <a:noFill/>
            <a:miter lim="800000"/>
            <a:headEnd/>
            <a:tailEnd/>
          </a:ln>
        </p:spPr>
        <p:txBody>
          <a:bodyPr wrap="square">
            <a:spAutoFit/>
          </a:bodyPr>
          <a:lstStyle/>
          <a:p>
            <a:pPr algn="ctr"/>
            <a:r>
              <a:rPr lang="en-US" sz="2000" b="1" dirty="0">
                <a:latin typeface="Times New Roman" pitchFamily="18" charset="0"/>
              </a:rPr>
              <a:t>C</a:t>
            </a:r>
            <a:r>
              <a:rPr lang="en-US" sz="2000" b="1" baseline="-25000" dirty="0">
                <a:latin typeface="Times New Roman" pitchFamily="18" charset="0"/>
              </a:rPr>
              <a:t>1</a:t>
            </a:r>
          </a:p>
          <a:p>
            <a:pPr algn="ctr"/>
            <a:endParaRPr lang="en-US" sz="2000" b="1" dirty="0">
              <a:latin typeface="Times New Roman" pitchFamily="18" charset="0"/>
            </a:endParaRPr>
          </a:p>
        </p:txBody>
      </p:sp>
      <p:cxnSp>
        <p:nvCxnSpPr>
          <p:cNvPr id="8" name="AutoShape 14"/>
          <p:cNvCxnSpPr>
            <a:cxnSpLocks noChangeShapeType="1"/>
            <a:stCxn id="5" idx="3"/>
            <a:endCxn id="6" idx="1"/>
          </p:cNvCxnSpPr>
          <p:nvPr/>
        </p:nvCxnSpPr>
        <p:spPr bwMode="auto">
          <a:xfrm flipV="1">
            <a:off x="2286000" y="5429250"/>
            <a:ext cx="593724" cy="1617"/>
          </a:xfrm>
          <a:prstGeom prst="straightConnector1">
            <a:avLst/>
          </a:prstGeom>
          <a:noFill/>
          <a:ln w="9525">
            <a:solidFill>
              <a:schemeClr val="tx1"/>
            </a:solidFill>
            <a:round/>
            <a:headEnd/>
            <a:tailEnd type="triangle" w="med" len="med"/>
          </a:ln>
        </p:spPr>
      </p:cxnSp>
      <p:cxnSp>
        <p:nvCxnSpPr>
          <p:cNvPr id="9" name="AutoShape 15"/>
          <p:cNvCxnSpPr>
            <a:cxnSpLocks noChangeShapeType="1"/>
            <a:stCxn id="7" idx="0"/>
            <a:endCxn id="6" idx="2"/>
          </p:cNvCxnSpPr>
          <p:nvPr/>
        </p:nvCxnSpPr>
        <p:spPr bwMode="auto">
          <a:xfrm flipV="1">
            <a:off x="717549" y="5627687"/>
            <a:ext cx="2328863" cy="376237"/>
          </a:xfrm>
          <a:prstGeom prst="straightConnector1">
            <a:avLst/>
          </a:prstGeom>
          <a:noFill/>
          <a:ln w="9525">
            <a:solidFill>
              <a:schemeClr val="tx1"/>
            </a:solidFill>
            <a:round/>
            <a:headEnd/>
            <a:tailEnd type="triangle" w="med" len="med"/>
          </a:ln>
        </p:spPr>
      </p:cxnSp>
      <p:sp>
        <p:nvSpPr>
          <p:cNvPr id="10" name="Text Box 16"/>
          <p:cNvSpPr txBox="1">
            <a:spLocks noChangeArrowheads="1"/>
          </p:cNvSpPr>
          <p:nvPr/>
        </p:nvSpPr>
        <p:spPr bwMode="auto">
          <a:xfrm>
            <a:off x="808037" y="5246687"/>
            <a:ext cx="300037" cy="396875"/>
          </a:xfrm>
          <a:prstGeom prst="rect">
            <a:avLst/>
          </a:prstGeom>
          <a:noFill/>
          <a:ln w="15875">
            <a:noFill/>
            <a:miter lim="800000"/>
            <a:headEnd/>
            <a:tailEnd/>
          </a:ln>
        </p:spPr>
        <p:txBody>
          <a:bodyPr>
            <a:spAutoFit/>
          </a:bodyPr>
          <a:lstStyle/>
          <a:p>
            <a:pPr algn="ctr"/>
            <a:r>
              <a:rPr lang="en-US" sz="2000" b="1">
                <a:latin typeface="Times New Roman" pitchFamily="18" charset="0"/>
              </a:rPr>
              <a:t>X</a:t>
            </a:r>
          </a:p>
        </p:txBody>
      </p:sp>
      <p:cxnSp>
        <p:nvCxnSpPr>
          <p:cNvPr id="11" name="AutoShape 17"/>
          <p:cNvCxnSpPr>
            <a:cxnSpLocks noChangeShapeType="1"/>
            <a:stCxn id="10" idx="3"/>
            <a:endCxn id="5" idx="1"/>
          </p:cNvCxnSpPr>
          <p:nvPr/>
        </p:nvCxnSpPr>
        <p:spPr bwMode="auto">
          <a:xfrm flipV="1">
            <a:off x="1108074" y="5430867"/>
            <a:ext cx="722313" cy="14258"/>
          </a:xfrm>
          <a:prstGeom prst="straightConnector1">
            <a:avLst/>
          </a:prstGeom>
          <a:noFill/>
          <a:ln w="9525">
            <a:solidFill>
              <a:schemeClr val="tx1"/>
            </a:solidFill>
            <a:round/>
            <a:headEnd/>
            <a:tailEnd type="triangle" w="med" len="med"/>
          </a:ln>
        </p:spPr>
      </p:cxnSp>
      <p:cxnSp>
        <p:nvCxnSpPr>
          <p:cNvPr id="12" name="AutoShape 18"/>
          <p:cNvCxnSpPr>
            <a:cxnSpLocks noChangeShapeType="1"/>
            <a:stCxn id="7" idx="0"/>
            <a:endCxn id="10" idx="2"/>
          </p:cNvCxnSpPr>
          <p:nvPr/>
        </p:nvCxnSpPr>
        <p:spPr bwMode="auto">
          <a:xfrm flipV="1">
            <a:off x="717549" y="5643562"/>
            <a:ext cx="240507" cy="360362"/>
          </a:xfrm>
          <a:prstGeom prst="straightConnector1">
            <a:avLst/>
          </a:prstGeom>
          <a:noFill/>
          <a:ln w="9525">
            <a:solidFill>
              <a:schemeClr val="tx1"/>
            </a:solidFill>
            <a:round/>
            <a:headEnd/>
            <a:tailEnd type="triangle" w="med" len="med"/>
          </a:ln>
        </p:spPr>
      </p:cxnSp>
      <p:cxnSp>
        <p:nvCxnSpPr>
          <p:cNvPr id="13" name="AutoShape 19"/>
          <p:cNvCxnSpPr>
            <a:cxnSpLocks noChangeShapeType="1"/>
            <a:stCxn id="10" idx="0"/>
            <a:endCxn id="6" idx="0"/>
          </p:cNvCxnSpPr>
          <p:nvPr/>
        </p:nvCxnSpPr>
        <p:spPr bwMode="auto">
          <a:xfrm rot="-5400000">
            <a:off x="1994693" y="4194968"/>
            <a:ext cx="15875" cy="2087563"/>
          </a:xfrm>
          <a:prstGeom prst="curvedConnector3">
            <a:avLst>
              <a:gd name="adj1" fmla="val 1540000"/>
            </a:avLst>
          </a:prstGeom>
          <a:noFill/>
          <a:ln w="9525">
            <a:solidFill>
              <a:schemeClr val="tx1"/>
            </a:solidFill>
            <a:round/>
            <a:headEnd/>
            <a:tailEnd type="triangle" w="med" len="med"/>
          </a:ln>
        </p:spPr>
      </p:cxnSp>
      <p:sp>
        <p:nvSpPr>
          <p:cNvPr id="14" name="Text Box 12"/>
          <p:cNvSpPr txBox="1">
            <a:spLocks noChangeArrowheads="1"/>
          </p:cNvSpPr>
          <p:nvPr/>
        </p:nvSpPr>
        <p:spPr bwMode="auto">
          <a:xfrm>
            <a:off x="4078287" y="5246686"/>
            <a:ext cx="333375" cy="396875"/>
          </a:xfrm>
          <a:prstGeom prst="rect">
            <a:avLst/>
          </a:prstGeom>
          <a:noFill/>
          <a:ln w="15875">
            <a:noFill/>
            <a:miter lim="800000"/>
            <a:headEnd/>
            <a:tailEnd/>
          </a:ln>
        </p:spPr>
        <p:txBody>
          <a:bodyPr>
            <a:spAutoFit/>
          </a:bodyPr>
          <a:lstStyle/>
          <a:p>
            <a:pPr algn="ctr"/>
            <a:r>
              <a:rPr lang="en-US" sz="2000" b="1" dirty="0">
                <a:latin typeface="Times New Roman" pitchFamily="18" charset="0"/>
              </a:rPr>
              <a:t>W</a:t>
            </a:r>
          </a:p>
        </p:txBody>
      </p:sp>
      <p:cxnSp>
        <p:nvCxnSpPr>
          <p:cNvPr id="15" name="AutoShape 15"/>
          <p:cNvCxnSpPr>
            <a:cxnSpLocks noChangeShapeType="1"/>
            <a:stCxn id="6" idx="3"/>
            <a:endCxn id="14" idx="1"/>
          </p:cNvCxnSpPr>
          <p:nvPr/>
        </p:nvCxnSpPr>
        <p:spPr bwMode="auto">
          <a:xfrm>
            <a:off x="3213099" y="5429250"/>
            <a:ext cx="865188" cy="15874"/>
          </a:xfrm>
          <a:prstGeom prst="straightConnector1">
            <a:avLst/>
          </a:prstGeom>
          <a:noFill/>
          <a:ln w="9525">
            <a:solidFill>
              <a:schemeClr val="tx1"/>
            </a:solidFill>
            <a:round/>
            <a:headEnd/>
            <a:tailEnd type="triangle" w="med" len="med"/>
          </a:ln>
        </p:spPr>
      </p:cxnSp>
      <p:sp>
        <p:nvSpPr>
          <p:cNvPr id="17" name="Text Box 12"/>
          <p:cNvSpPr txBox="1">
            <a:spLocks noChangeArrowheads="1"/>
          </p:cNvSpPr>
          <p:nvPr/>
        </p:nvSpPr>
        <p:spPr bwMode="auto">
          <a:xfrm>
            <a:off x="8007150" y="5391090"/>
            <a:ext cx="208359" cy="400110"/>
          </a:xfrm>
          <a:prstGeom prst="rect">
            <a:avLst/>
          </a:prstGeom>
          <a:noFill/>
          <a:ln w="15875">
            <a:noFill/>
            <a:miter lim="800000"/>
            <a:headEnd/>
            <a:tailEnd/>
          </a:ln>
        </p:spPr>
        <p:txBody>
          <a:bodyPr wrap="square" anchor="ctr">
            <a:spAutoFit/>
          </a:bodyPr>
          <a:lstStyle/>
          <a:p>
            <a:pPr algn="ctr"/>
            <a:r>
              <a:rPr lang="en-US" sz="2000" b="1" dirty="0">
                <a:latin typeface="Times New Roman" pitchFamily="18" charset="0"/>
              </a:rPr>
              <a:t>Y</a:t>
            </a:r>
          </a:p>
        </p:txBody>
      </p:sp>
      <p:sp>
        <p:nvSpPr>
          <p:cNvPr id="18" name="Text Box 13"/>
          <p:cNvSpPr txBox="1">
            <a:spLocks noChangeArrowheads="1"/>
          </p:cNvSpPr>
          <p:nvPr/>
        </p:nvSpPr>
        <p:spPr bwMode="auto">
          <a:xfrm>
            <a:off x="7862885" y="6153220"/>
            <a:ext cx="496888" cy="707886"/>
          </a:xfrm>
          <a:prstGeom prst="rect">
            <a:avLst/>
          </a:prstGeom>
          <a:noFill/>
          <a:ln w="15875">
            <a:noFill/>
            <a:miter lim="800000"/>
            <a:headEnd/>
            <a:tailEnd/>
          </a:ln>
        </p:spPr>
        <p:txBody>
          <a:bodyPr wrap="square" anchor="ctr">
            <a:spAutoFit/>
          </a:bodyPr>
          <a:lstStyle/>
          <a:p>
            <a:pPr algn="ctr"/>
            <a:r>
              <a:rPr lang="en-US" sz="2000" b="1" dirty="0">
                <a:latin typeface="Times New Roman" pitchFamily="18" charset="0"/>
              </a:rPr>
              <a:t>C</a:t>
            </a:r>
            <a:endParaRPr lang="en-US" sz="2000" b="1" baseline="-25000" dirty="0">
              <a:latin typeface="Times New Roman" pitchFamily="18" charset="0"/>
            </a:endParaRPr>
          </a:p>
          <a:p>
            <a:pPr algn="ctr"/>
            <a:endParaRPr lang="en-US" sz="2000" b="1" dirty="0">
              <a:latin typeface="Times New Roman" pitchFamily="18" charset="0"/>
            </a:endParaRPr>
          </a:p>
        </p:txBody>
      </p:sp>
      <p:sp>
        <p:nvSpPr>
          <p:cNvPr id="21" name="Text Box 16"/>
          <p:cNvSpPr txBox="1">
            <a:spLocks noChangeArrowheads="1"/>
          </p:cNvSpPr>
          <p:nvPr/>
        </p:nvSpPr>
        <p:spPr bwMode="auto">
          <a:xfrm>
            <a:off x="7943541" y="5791201"/>
            <a:ext cx="300037" cy="396875"/>
          </a:xfrm>
          <a:prstGeom prst="rect">
            <a:avLst/>
          </a:prstGeom>
          <a:noFill/>
          <a:ln w="15875">
            <a:noFill/>
            <a:miter lim="800000"/>
            <a:headEnd/>
            <a:tailEnd/>
          </a:ln>
        </p:spPr>
        <p:txBody>
          <a:bodyPr anchor="ctr">
            <a:spAutoFit/>
          </a:bodyPr>
          <a:lstStyle/>
          <a:p>
            <a:pPr algn="ctr"/>
            <a:r>
              <a:rPr lang="en-US" sz="2000" b="1" dirty="0">
                <a:latin typeface="Times New Roman" pitchFamily="18" charset="0"/>
              </a:rPr>
              <a:t>X</a:t>
            </a:r>
          </a:p>
        </p:txBody>
      </p:sp>
      <p:sp>
        <p:nvSpPr>
          <p:cNvPr id="57" name="Text Box 12"/>
          <p:cNvSpPr txBox="1">
            <a:spLocks noChangeArrowheads="1"/>
          </p:cNvSpPr>
          <p:nvPr/>
        </p:nvSpPr>
        <p:spPr bwMode="auto">
          <a:xfrm>
            <a:off x="7932109" y="4967634"/>
            <a:ext cx="333375" cy="396875"/>
          </a:xfrm>
          <a:prstGeom prst="rect">
            <a:avLst/>
          </a:prstGeom>
          <a:noFill/>
          <a:ln w="15875">
            <a:noFill/>
            <a:miter lim="800000"/>
            <a:headEnd/>
            <a:tailEnd/>
          </a:ln>
        </p:spPr>
        <p:txBody>
          <a:bodyPr anchor="ctr">
            <a:spAutoFit/>
          </a:bodyPr>
          <a:lstStyle/>
          <a:p>
            <a:pPr algn="ctr"/>
            <a:r>
              <a:rPr lang="en-US" sz="2000" b="1" dirty="0">
                <a:latin typeface="Times New Roman" pitchFamily="18" charset="0"/>
              </a:rPr>
              <a:t>W</a:t>
            </a:r>
          </a:p>
        </p:txBody>
      </p:sp>
      <p:cxnSp>
        <p:nvCxnSpPr>
          <p:cNvPr id="62" name="AutoShape 15"/>
          <p:cNvCxnSpPr>
            <a:cxnSpLocks noChangeShapeType="1"/>
            <a:stCxn id="7" idx="0"/>
            <a:endCxn id="5" idx="1"/>
          </p:cNvCxnSpPr>
          <p:nvPr/>
        </p:nvCxnSpPr>
        <p:spPr bwMode="auto">
          <a:xfrm flipV="1">
            <a:off x="717549" y="5430867"/>
            <a:ext cx="1112838" cy="573057"/>
          </a:xfrm>
          <a:prstGeom prst="straightConnector1">
            <a:avLst/>
          </a:prstGeom>
          <a:noFill/>
          <a:ln w="9525">
            <a:solidFill>
              <a:schemeClr val="tx1"/>
            </a:solidFill>
            <a:round/>
            <a:headEnd/>
            <a:tailEnd type="triangle" w="med" len="med"/>
          </a:ln>
        </p:spPr>
      </p:cxnSp>
    </p:spTree>
    <p:extLst>
      <p:ext uri="{BB962C8B-B14F-4D97-AF65-F5344CB8AC3E}">
        <p14:creationId xmlns:p14="http://schemas.microsoft.com/office/powerpoint/2010/main" val="1135908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pPr lvl="1"/>
            <a:r>
              <a:rPr lang="en-US" sz="2800" dirty="0"/>
              <a:t>Longitudinal data help address time-constant confounders (even ones that you did not measure)</a:t>
            </a:r>
          </a:p>
        </p:txBody>
      </p:sp>
      <mc:AlternateContent xmlns:mc="http://schemas.openxmlformats.org/markup-compatibility/2006" xmlns:a14="http://schemas.microsoft.com/office/drawing/2010/main">
        <mc:Choice Requires="a14">
          <p:sp>
            <p:nvSpPr>
              <p:cNvPr id="22530" name="Rectangle 3"/>
              <p:cNvSpPr>
                <a:spLocks noGrp="1" noChangeArrowheads="1"/>
              </p:cNvSpPr>
              <p:nvPr>
                <p:ph idx="1"/>
              </p:nvPr>
            </p:nvSpPr>
            <p:spPr>
              <a:xfrm>
                <a:off x="239713" y="1790700"/>
                <a:ext cx="8694737" cy="4914900"/>
              </a:xfrm>
            </p:spPr>
            <p:txBody>
              <a:bodyPr/>
              <a:lstStyle/>
              <a:p>
                <a:pPr marL="342900" indent="-342900" eaLnBrk="1" hangingPunct="1">
                  <a:spcBef>
                    <a:spcPts val="600"/>
                  </a:spcBef>
                </a:pPr>
                <a:r>
                  <a:rPr lang="en-US" sz="2400" dirty="0"/>
                  <a:t>Typical system of equations describing confounding:</a:t>
                </a:r>
              </a:p>
              <a:p>
                <a:pPr marL="342900" indent="-342900" eaLnBrk="1" hangingPunct="1">
                  <a:spcBef>
                    <a:spcPts val="600"/>
                  </a:spcBef>
                </a:pPr>
                <a:r>
                  <a:rPr lang="en-US" sz="2400" dirty="0"/>
                  <a:t>Y=</a:t>
                </a:r>
                <a:r>
                  <a:rPr lang="en-US" sz="2400" dirty="0">
                    <a:latin typeface="Symbol" panose="05050102010706020507" pitchFamily="18" charset="2"/>
                  </a:rPr>
                  <a:t>b</a:t>
                </a:r>
                <a:r>
                  <a:rPr lang="en-US" sz="2400" baseline="-25000" dirty="0"/>
                  <a:t>0</a:t>
                </a:r>
                <a:r>
                  <a:rPr lang="en-US" sz="2400" dirty="0"/>
                  <a:t>+</a:t>
                </a:r>
                <a:r>
                  <a:rPr lang="en-US" sz="2400" dirty="0">
                    <a:latin typeface="Symbol" panose="05050102010706020507" pitchFamily="18" charset="2"/>
                  </a:rPr>
                  <a:t>b</a:t>
                </a:r>
                <a:r>
                  <a:rPr lang="en-US" sz="2400" baseline="-25000" dirty="0"/>
                  <a:t>1</a:t>
                </a:r>
                <a:r>
                  <a:rPr lang="en-US" sz="2400" dirty="0"/>
                  <a:t>*X+</a:t>
                </a:r>
                <a:r>
                  <a:rPr lang="en-US" sz="2400" dirty="0">
                    <a:latin typeface="Symbol" panose="05050102010706020507" pitchFamily="18" charset="2"/>
                  </a:rPr>
                  <a:t>b</a:t>
                </a:r>
                <a:r>
                  <a:rPr lang="en-US" sz="2400" baseline="-25000" dirty="0"/>
                  <a:t>2</a:t>
                </a:r>
                <a:r>
                  <a:rPr lang="en-US" sz="2400" dirty="0"/>
                  <a:t>*C+</a:t>
                </a:r>
                <a:r>
                  <a:rPr lang="en-US" sz="2400" dirty="0">
                    <a:latin typeface="Symbol" panose="05050102010706020507" pitchFamily="18" charset="2"/>
                  </a:rPr>
                  <a:t>b</a:t>
                </a:r>
                <a:r>
                  <a:rPr lang="en-US" sz="2400" baseline="-25000" dirty="0"/>
                  <a:t>3</a:t>
                </a:r>
                <a:r>
                  <a:rPr lang="en-US" sz="2400" dirty="0"/>
                  <a:t>*</a:t>
                </a:r>
                <a:r>
                  <a:rPr lang="en-US" sz="2400" dirty="0" err="1"/>
                  <a:t>U+</a:t>
                </a:r>
                <a:r>
                  <a:rPr lang="en-US" sz="2400" dirty="0" err="1">
                    <a:latin typeface="Symbol" panose="05050102010706020507" pitchFamily="18" charset="2"/>
                  </a:rPr>
                  <a:t>e</a:t>
                </a:r>
                <a:r>
                  <a:rPr lang="en-US" sz="2400" baseline="-25000" dirty="0" err="1"/>
                  <a:t>Y</a:t>
                </a:r>
                <a:endParaRPr lang="en-US" sz="2400" baseline="-25000" dirty="0"/>
              </a:p>
              <a:p>
                <a:pPr marL="342900" indent="-342900" eaLnBrk="1" hangingPunct="1">
                  <a:spcBef>
                    <a:spcPts val="600"/>
                  </a:spcBef>
                </a:pPr>
                <a:r>
                  <a:rPr lang="en-US" sz="2400" dirty="0"/>
                  <a:t>X=</a:t>
                </a:r>
                <a:r>
                  <a:rPr lang="en-US" sz="2400" dirty="0">
                    <a:latin typeface="Symbol" panose="05050102010706020507" pitchFamily="18" charset="2"/>
                  </a:rPr>
                  <a:t>a</a:t>
                </a:r>
                <a:r>
                  <a:rPr lang="en-US" sz="2400" baseline="-25000" dirty="0"/>
                  <a:t>0</a:t>
                </a:r>
                <a:r>
                  <a:rPr lang="en-US" sz="2400" dirty="0"/>
                  <a:t>+</a:t>
                </a:r>
                <a:r>
                  <a:rPr lang="en-US" sz="2400" dirty="0">
                    <a:latin typeface="Symbol" panose="05050102010706020507" pitchFamily="18" charset="2"/>
                  </a:rPr>
                  <a:t>a</a:t>
                </a:r>
                <a:r>
                  <a:rPr lang="en-US" sz="2400" baseline="-25000" dirty="0"/>
                  <a:t>1</a:t>
                </a:r>
                <a:r>
                  <a:rPr lang="en-US" sz="2400" dirty="0"/>
                  <a:t>*C+</a:t>
                </a:r>
                <a:r>
                  <a:rPr lang="en-US" sz="2400" dirty="0">
                    <a:latin typeface="Symbol" panose="05050102010706020507" pitchFamily="18" charset="2"/>
                  </a:rPr>
                  <a:t>a</a:t>
                </a:r>
                <a:r>
                  <a:rPr lang="en-US" sz="2400" baseline="-25000" dirty="0"/>
                  <a:t>2</a:t>
                </a:r>
                <a:r>
                  <a:rPr lang="en-US" sz="2400" dirty="0"/>
                  <a:t>*</a:t>
                </a:r>
                <a:r>
                  <a:rPr lang="en-US" sz="2400" dirty="0" err="1"/>
                  <a:t>U+</a:t>
                </a:r>
                <a:r>
                  <a:rPr lang="en-US" sz="2400" dirty="0" err="1">
                    <a:latin typeface="Symbol" panose="05050102010706020507" pitchFamily="18" charset="2"/>
                  </a:rPr>
                  <a:t>e</a:t>
                </a:r>
                <a:r>
                  <a:rPr lang="en-US" sz="2400" baseline="-25000" dirty="0" err="1"/>
                  <a:t>X</a:t>
                </a:r>
                <a:endParaRPr lang="en-US" sz="2400" baseline="-25000" dirty="0"/>
              </a:p>
              <a:p>
                <a:pPr marL="0" indent="0" eaLnBrk="1" hangingPunct="1">
                  <a:lnSpc>
                    <a:spcPct val="80000"/>
                  </a:lnSpc>
                  <a:buFontTx/>
                  <a:buNone/>
                </a:pPr>
                <a:endParaRPr lang="en-US" sz="1400" dirty="0"/>
              </a:p>
              <a:p>
                <a:pPr marL="342900" indent="-342900" eaLnBrk="1" hangingPunct="1">
                  <a:lnSpc>
                    <a:spcPct val="80000"/>
                  </a:lnSpc>
                </a:pPr>
                <a:r>
                  <a:rPr lang="en-US" sz="2400" dirty="0"/>
                  <a:t>C and U are both confounders of the X-Y association, because they influence both X and Y.</a:t>
                </a:r>
              </a:p>
              <a:p>
                <a:pPr marL="342900" indent="-342900" eaLnBrk="1" hangingPunct="1">
                  <a:lnSpc>
                    <a:spcPct val="80000"/>
                  </a:lnSpc>
                </a:pPr>
                <a:r>
                  <a:rPr lang="en-US" sz="2400" dirty="0"/>
                  <a:t>Thus, the value of X received is not independent of the counterfactual value of Y</a:t>
                </a:r>
              </a:p>
              <a:p>
                <a:pPr marL="342900" indent="-342900" eaLnBrk="1" hangingPunct="1">
                  <a:lnSpc>
                    <a:spcPct val="80000"/>
                  </a:lnSpc>
                </a:pPr>
                <a:r>
                  <a:rPr lang="en-US" sz="2400" dirty="0"/>
                  <a:t>One implication of this is that if you estimate a regression model omitting U:</a:t>
                </a:r>
              </a:p>
              <a:p>
                <a:pPr marL="342900" indent="-342900" eaLnBrk="1" hangingPunct="1">
                  <a:lnSpc>
                    <a:spcPct val="80000"/>
                  </a:lnSpc>
                </a:pPr>
                <a:endParaRPr lang="en-US" sz="2400" dirty="0"/>
              </a:p>
              <a:p>
                <a:pPr marL="342900" indent="-342900" eaLnBrk="1" hangingPunct="1">
                  <a:lnSpc>
                    <a:spcPct val="80000"/>
                  </a:lnSpc>
                </a:pPr>
                <a:r>
                  <a:rPr lang="en-US" sz="2400" dirty="0"/>
                  <a:t>Y=</a:t>
                </a:r>
                <a14:m>
                  <m:oMath xmlns:m="http://schemas.openxmlformats.org/officeDocument/2006/math">
                    <m:acc>
                      <m:accPr>
                        <m:chr m:val="̂"/>
                        <m:ctrlPr>
                          <a:rPr lang="en-US" sz="2400" i="1" dirty="0" smtClean="0">
                            <a:latin typeface="Cambria Math" panose="02040503050406030204" pitchFamily="18" charset="0"/>
                          </a:rPr>
                        </m:ctrlPr>
                      </m:accPr>
                      <m:e>
                        <m:r>
                          <a:rPr lang="en-US" sz="2400" i="1" dirty="0" smtClean="0">
                            <a:latin typeface="Cambria Math"/>
                            <a:ea typeface="Cambria Math"/>
                          </a:rPr>
                          <m:t>𝛽</m:t>
                        </m:r>
                      </m:e>
                    </m:acc>
                  </m:oMath>
                </a14:m>
                <a:r>
                  <a:rPr lang="en-US" sz="2400" baseline="-25000" dirty="0"/>
                  <a:t>0</a:t>
                </a:r>
                <a:r>
                  <a:rPr lang="en-US" sz="2400" dirty="0"/>
                  <a:t>+</a:t>
                </a:r>
                <a14:m>
                  <m:oMath xmlns:m="http://schemas.openxmlformats.org/officeDocument/2006/math">
                    <m:acc>
                      <m:accPr>
                        <m:chr m:val="̂"/>
                        <m:ctrlPr>
                          <a:rPr lang="en-US" sz="2400" i="1" dirty="0">
                            <a:latin typeface="Cambria Math" panose="02040503050406030204" pitchFamily="18" charset="0"/>
                          </a:rPr>
                        </m:ctrlPr>
                      </m:accPr>
                      <m:e>
                        <m:r>
                          <a:rPr lang="en-US" sz="2400" i="1" dirty="0">
                            <a:latin typeface="Cambria Math"/>
                            <a:ea typeface="Cambria Math"/>
                          </a:rPr>
                          <m:t>𝛽</m:t>
                        </m:r>
                      </m:e>
                    </m:acc>
                  </m:oMath>
                </a14:m>
                <a:r>
                  <a:rPr lang="en-US" sz="2400" baseline="-25000" dirty="0"/>
                  <a:t>1</a:t>
                </a:r>
                <a:r>
                  <a:rPr lang="en-US" sz="2400" dirty="0"/>
                  <a:t>*X+</a:t>
                </a:r>
                <a14:m>
                  <m:oMath xmlns:m="http://schemas.openxmlformats.org/officeDocument/2006/math">
                    <m:acc>
                      <m:accPr>
                        <m:chr m:val="̂"/>
                        <m:ctrlPr>
                          <a:rPr lang="en-US" sz="2400" i="1" dirty="0">
                            <a:latin typeface="Cambria Math" panose="02040503050406030204" pitchFamily="18" charset="0"/>
                          </a:rPr>
                        </m:ctrlPr>
                      </m:accPr>
                      <m:e>
                        <m:r>
                          <a:rPr lang="en-US" sz="2400" i="1" dirty="0">
                            <a:latin typeface="Cambria Math"/>
                            <a:ea typeface="Cambria Math"/>
                          </a:rPr>
                          <m:t>𝛽</m:t>
                        </m:r>
                      </m:e>
                    </m:acc>
                  </m:oMath>
                </a14:m>
                <a:r>
                  <a:rPr lang="en-US" sz="2400" baseline="-25000" dirty="0"/>
                  <a:t>2</a:t>
                </a:r>
                <a:r>
                  <a:rPr lang="en-US" sz="2400" dirty="0"/>
                  <a:t>*</a:t>
                </a:r>
                <a:r>
                  <a:rPr lang="en-US" sz="2400" dirty="0" err="1"/>
                  <a:t>C+</a:t>
                </a:r>
                <a14:m>
                  <m:oMath xmlns:m="http://schemas.openxmlformats.org/officeDocument/2006/math">
                    <m:acc>
                      <m:accPr>
                        <m:chr m:val="̂"/>
                        <m:ctrlPr>
                          <a:rPr lang="en-US" sz="2400" i="1" dirty="0">
                            <a:latin typeface="Cambria Math" panose="02040503050406030204" pitchFamily="18" charset="0"/>
                          </a:rPr>
                        </m:ctrlPr>
                      </m:accPr>
                      <m:e>
                        <m:r>
                          <a:rPr lang="en-US" sz="2400" i="1" dirty="0" smtClean="0">
                            <a:latin typeface="Cambria Math"/>
                            <a:ea typeface="Cambria Math"/>
                          </a:rPr>
                          <m:t>𝜖</m:t>
                        </m:r>
                      </m:e>
                    </m:acc>
                  </m:oMath>
                </a14:m>
                <a:r>
                  <a:rPr lang="en-US" sz="2400" baseline="-25000" dirty="0" err="1"/>
                  <a:t>Y</a:t>
                </a:r>
                <a:endParaRPr lang="en-US" sz="2400" baseline="-25000" dirty="0"/>
              </a:p>
              <a:p>
                <a:pPr marL="342900" indent="-342900" eaLnBrk="1" hangingPunct="1">
                  <a:lnSpc>
                    <a:spcPct val="80000"/>
                  </a:lnSpc>
                </a:pPr>
                <a:endParaRPr lang="en-US" sz="1600" dirty="0"/>
              </a:p>
              <a:p>
                <a:pPr marL="342900" indent="-342900" eaLnBrk="1" hangingPunct="1">
                  <a:lnSpc>
                    <a:spcPct val="80000"/>
                  </a:lnSpc>
                </a:pPr>
                <a14:m>
                  <m:oMath xmlns:m="http://schemas.openxmlformats.org/officeDocument/2006/math">
                    <m:acc>
                      <m:accPr>
                        <m:chr m:val="̂"/>
                        <m:ctrlPr>
                          <a:rPr lang="en-US" sz="2400" i="1" dirty="0">
                            <a:latin typeface="Cambria Math" panose="02040503050406030204" pitchFamily="18" charset="0"/>
                          </a:rPr>
                        </m:ctrlPr>
                      </m:accPr>
                      <m:e>
                        <m:r>
                          <a:rPr lang="en-US" sz="2400" i="1" dirty="0">
                            <a:latin typeface="Cambria Math"/>
                            <a:ea typeface="Cambria Math"/>
                          </a:rPr>
                          <m:t>𝛽</m:t>
                        </m:r>
                      </m:e>
                    </m:acc>
                  </m:oMath>
                </a14:m>
                <a:r>
                  <a:rPr lang="en-US" sz="2400" baseline="-25000" dirty="0"/>
                  <a:t>1</a:t>
                </a:r>
                <a:r>
                  <a:rPr lang="en-US" sz="2400" dirty="0"/>
                  <a:t> will be biased, and in a standardized linear model (paths=correlation coefficients), the bias will be: </a:t>
                </a:r>
                <a:r>
                  <a:rPr lang="en-US" sz="2400" dirty="0">
                    <a:latin typeface="Symbol" panose="05050102010706020507" pitchFamily="18" charset="2"/>
                  </a:rPr>
                  <a:t>b</a:t>
                </a:r>
                <a:r>
                  <a:rPr lang="en-US" sz="2400" baseline="-25000" dirty="0"/>
                  <a:t>3*</a:t>
                </a:r>
                <a:r>
                  <a:rPr lang="en-US" sz="2400" dirty="0">
                    <a:latin typeface="Symbol" panose="05050102010706020507" pitchFamily="18" charset="2"/>
                  </a:rPr>
                  <a:t>a</a:t>
                </a:r>
                <a:r>
                  <a:rPr lang="en-US" sz="2400" baseline="-25000" dirty="0"/>
                  <a:t>2</a:t>
                </a:r>
                <a:endParaRPr lang="en-US" sz="2400" dirty="0"/>
              </a:p>
              <a:p>
                <a:pPr marL="342900" indent="-342900" eaLnBrk="1" hangingPunct="1">
                  <a:lnSpc>
                    <a:spcPct val="80000"/>
                  </a:lnSpc>
                </a:pPr>
                <a:endParaRPr lang="en-US" sz="2400" dirty="0"/>
              </a:p>
            </p:txBody>
          </p:sp>
        </mc:Choice>
        <mc:Fallback xmlns="">
          <p:sp>
            <p:nvSpPr>
              <p:cNvPr id="22530" name="Rectangle 3"/>
              <p:cNvSpPr>
                <a:spLocks noGrp="1" noRot="1" noChangeAspect="1" noMove="1" noResize="1" noEditPoints="1" noAdjustHandles="1" noChangeArrowheads="1" noChangeShapeType="1" noTextEdit="1"/>
              </p:cNvSpPr>
              <p:nvPr>
                <p:ph idx="1"/>
              </p:nvPr>
            </p:nvSpPr>
            <p:spPr>
              <a:xfrm>
                <a:off x="239713" y="1790700"/>
                <a:ext cx="8694737" cy="4914900"/>
              </a:xfrm>
              <a:blipFill rotWithShape="1">
                <a:blip r:embed="rId3"/>
                <a:stretch>
                  <a:fillRect l="-841" t="-124" r="-7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FE272B1E-DCF1-4387-99C7-CC4464A75610}" type="slidenum">
              <a:rPr lang="en-US" smtClean="0"/>
              <a:pPr>
                <a:defRPr/>
              </a:pPr>
              <a:t>15</a:t>
            </a:fld>
            <a:endParaRPr lang="en-US"/>
          </a:p>
        </p:txBody>
      </p:sp>
    </p:spTree>
    <p:extLst>
      <p:ext uri="{BB962C8B-B14F-4D97-AF65-F5344CB8AC3E}">
        <p14:creationId xmlns:p14="http://schemas.microsoft.com/office/powerpoint/2010/main" val="3132299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pPr lvl="1"/>
            <a:r>
              <a:rPr lang="en-US" sz="2800" dirty="0"/>
              <a:t>Longitudinal data help address time-constant confounders (even ones that you did not measure)</a:t>
            </a:r>
          </a:p>
        </p:txBody>
      </p:sp>
      <mc:AlternateContent xmlns:mc="http://schemas.openxmlformats.org/markup-compatibility/2006" xmlns:a14="http://schemas.microsoft.com/office/drawing/2010/main">
        <mc:Choice Requires="a14">
          <p:sp>
            <p:nvSpPr>
              <p:cNvPr id="22530" name="Rectangle 3"/>
              <p:cNvSpPr>
                <a:spLocks noGrp="1" noChangeArrowheads="1"/>
              </p:cNvSpPr>
              <p:nvPr>
                <p:ph idx="1"/>
              </p:nvPr>
            </p:nvSpPr>
            <p:spPr>
              <a:xfrm>
                <a:off x="239713" y="1790700"/>
                <a:ext cx="8694737" cy="4914900"/>
              </a:xfrm>
            </p:spPr>
            <p:txBody>
              <a:bodyPr/>
              <a:lstStyle/>
              <a:p>
                <a:pPr marL="342900" indent="-342900" eaLnBrk="1" hangingPunct="1">
                  <a:spcBef>
                    <a:spcPts val="600"/>
                  </a:spcBef>
                </a:pPr>
                <a:r>
                  <a:rPr lang="en-US" sz="2400" dirty="0"/>
                  <a:t>Y=</a:t>
                </a:r>
                <a:r>
                  <a:rPr lang="en-US" sz="2400" dirty="0">
                    <a:latin typeface="Symbol" panose="05050102010706020507" pitchFamily="18" charset="2"/>
                  </a:rPr>
                  <a:t>b</a:t>
                </a:r>
                <a:r>
                  <a:rPr lang="en-US" sz="2400" baseline="-25000" dirty="0"/>
                  <a:t>0</a:t>
                </a:r>
                <a:r>
                  <a:rPr lang="en-US" sz="2400" dirty="0"/>
                  <a:t>+</a:t>
                </a:r>
                <a:r>
                  <a:rPr lang="en-US" sz="2400" dirty="0">
                    <a:latin typeface="Symbol" panose="05050102010706020507" pitchFamily="18" charset="2"/>
                  </a:rPr>
                  <a:t>b</a:t>
                </a:r>
                <a:r>
                  <a:rPr lang="en-US" sz="2400" baseline="-25000" dirty="0"/>
                  <a:t>1</a:t>
                </a:r>
                <a:r>
                  <a:rPr lang="en-US" sz="2400" dirty="0"/>
                  <a:t>*X+</a:t>
                </a:r>
                <a:r>
                  <a:rPr lang="en-US" sz="2400" dirty="0">
                    <a:latin typeface="Symbol" panose="05050102010706020507" pitchFamily="18" charset="2"/>
                  </a:rPr>
                  <a:t>b</a:t>
                </a:r>
                <a:r>
                  <a:rPr lang="en-US" sz="2400" baseline="-25000" dirty="0"/>
                  <a:t>2</a:t>
                </a:r>
                <a:r>
                  <a:rPr lang="en-US" sz="2400" dirty="0"/>
                  <a:t>*C+</a:t>
                </a:r>
                <a:r>
                  <a:rPr lang="en-US" sz="2400" dirty="0">
                    <a:latin typeface="Symbol" panose="05050102010706020507" pitchFamily="18" charset="2"/>
                  </a:rPr>
                  <a:t>b</a:t>
                </a:r>
                <a:r>
                  <a:rPr lang="en-US" sz="2400" baseline="-25000" dirty="0"/>
                  <a:t>3</a:t>
                </a:r>
                <a:r>
                  <a:rPr lang="en-US" sz="2400" dirty="0"/>
                  <a:t>*</a:t>
                </a:r>
                <a:r>
                  <a:rPr lang="en-US" sz="2400" dirty="0" err="1"/>
                  <a:t>U+</a:t>
                </a:r>
                <a:r>
                  <a:rPr lang="en-US" sz="2400" dirty="0" err="1">
                    <a:latin typeface="Symbol" panose="05050102010706020507" pitchFamily="18" charset="2"/>
                  </a:rPr>
                  <a:t>e</a:t>
                </a:r>
                <a:r>
                  <a:rPr lang="en-US" sz="2400" baseline="-25000" dirty="0" err="1"/>
                  <a:t>Y</a:t>
                </a:r>
                <a:endParaRPr lang="en-US" sz="2400" baseline="-25000" dirty="0"/>
              </a:p>
              <a:p>
                <a:pPr marL="342900" indent="-342900" eaLnBrk="1" hangingPunct="1">
                  <a:spcBef>
                    <a:spcPts val="600"/>
                  </a:spcBef>
                </a:pPr>
                <a:r>
                  <a:rPr lang="en-US" sz="2400" dirty="0"/>
                  <a:t>X=</a:t>
                </a:r>
                <a:r>
                  <a:rPr lang="en-US" sz="2400" dirty="0">
                    <a:latin typeface="Symbol" panose="05050102010706020507" pitchFamily="18" charset="2"/>
                  </a:rPr>
                  <a:t>a</a:t>
                </a:r>
                <a:r>
                  <a:rPr lang="en-US" sz="2400" baseline="-25000" dirty="0"/>
                  <a:t>0</a:t>
                </a:r>
                <a:r>
                  <a:rPr lang="en-US" sz="2400" dirty="0"/>
                  <a:t>+</a:t>
                </a:r>
                <a:r>
                  <a:rPr lang="en-US" sz="2400" dirty="0">
                    <a:latin typeface="Symbol" panose="05050102010706020507" pitchFamily="18" charset="2"/>
                  </a:rPr>
                  <a:t>a</a:t>
                </a:r>
                <a:r>
                  <a:rPr lang="en-US" sz="2400" baseline="-25000" dirty="0"/>
                  <a:t>1</a:t>
                </a:r>
                <a:r>
                  <a:rPr lang="en-US" sz="2400" dirty="0"/>
                  <a:t>*C+</a:t>
                </a:r>
                <a:r>
                  <a:rPr lang="en-US" sz="2400" dirty="0">
                    <a:latin typeface="Symbol" panose="05050102010706020507" pitchFamily="18" charset="2"/>
                  </a:rPr>
                  <a:t>a</a:t>
                </a:r>
                <a:r>
                  <a:rPr lang="en-US" sz="2400" baseline="-25000" dirty="0"/>
                  <a:t>2</a:t>
                </a:r>
                <a:r>
                  <a:rPr lang="en-US" sz="2400" dirty="0"/>
                  <a:t>*</a:t>
                </a:r>
                <a:r>
                  <a:rPr lang="en-US" sz="2400" dirty="0" err="1"/>
                  <a:t>U+</a:t>
                </a:r>
                <a:r>
                  <a:rPr lang="en-US" sz="2400" dirty="0" err="1">
                    <a:latin typeface="Symbol" panose="05050102010706020507" pitchFamily="18" charset="2"/>
                  </a:rPr>
                  <a:t>e</a:t>
                </a:r>
                <a:r>
                  <a:rPr lang="en-US" sz="2400" baseline="-25000" dirty="0" err="1"/>
                  <a:t>X</a:t>
                </a:r>
                <a:endParaRPr lang="en-US" sz="2400" baseline="-25000" dirty="0"/>
              </a:p>
              <a:p>
                <a:pPr marL="0" indent="0" eaLnBrk="1" hangingPunct="1">
                  <a:lnSpc>
                    <a:spcPct val="80000"/>
                  </a:lnSpc>
                  <a:buFontTx/>
                  <a:buNone/>
                </a:pPr>
                <a:endParaRPr lang="en-US" sz="1400" dirty="0"/>
              </a:p>
              <a:p>
                <a:pPr marL="342900" indent="-342900" eaLnBrk="1" hangingPunct="1">
                  <a:lnSpc>
                    <a:spcPct val="80000"/>
                  </a:lnSpc>
                </a:pPr>
                <a:r>
                  <a:rPr lang="en-US" sz="2400" dirty="0"/>
                  <a:t>If you estimate a regression model omitting U:</a:t>
                </a:r>
              </a:p>
              <a:p>
                <a:pPr marL="342900" indent="-342900" eaLnBrk="1" hangingPunct="1">
                  <a:lnSpc>
                    <a:spcPct val="80000"/>
                  </a:lnSpc>
                </a:pPr>
                <a:r>
                  <a:rPr lang="en-US" sz="2400" dirty="0"/>
                  <a:t>Y=</a:t>
                </a:r>
                <a14:m>
                  <m:oMath xmlns:m="http://schemas.openxmlformats.org/officeDocument/2006/math">
                    <m:acc>
                      <m:accPr>
                        <m:chr m:val="̂"/>
                        <m:ctrlPr>
                          <a:rPr lang="en-US" sz="2400" i="1" dirty="0" smtClean="0">
                            <a:latin typeface="Cambria Math" panose="02040503050406030204" pitchFamily="18" charset="0"/>
                          </a:rPr>
                        </m:ctrlPr>
                      </m:accPr>
                      <m:e>
                        <m:r>
                          <a:rPr lang="en-US" sz="2400" i="1" dirty="0" smtClean="0">
                            <a:latin typeface="Cambria Math"/>
                            <a:ea typeface="Cambria Math"/>
                          </a:rPr>
                          <m:t>𝛽</m:t>
                        </m:r>
                      </m:e>
                    </m:acc>
                  </m:oMath>
                </a14:m>
                <a:r>
                  <a:rPr lang="en-US" sz="2400" baseline="-25000" dirty="0"/>
                  <a:t>0</a:t>
                </a:r>
                <a:r>
                  <a:rPr lang="en-US" sz="2400" dirty="0"/>
                  <a:t>+</a:t>
                </a:r>
                <a14:m>
                  <m:oMath xmlns:m="http://schemas.openxmlformats.org/officeDocument/2006/math">
                    <m:acc>
                      <m:accPr>
                        <m:chr m:val="̂"/>
                        <m:ctrlPr>
                          <a:rPr lang="en-US" sz="2400" i="1" dirty="0">
                            <a:latin typeface="Cambria Math" panose="02040503050406030204" pitchFamily="18" charset="0"/>
                          </a:rPr>
                        </m:ctrlPr>
                      </m:accPr>
                      <m:e>
                        <m:r>
                          <a:rPr lang="en-US" sz="2400" i="1" dirty="0">
                            <a:latin typeface="Cambria Math"/>
                            <a:ea typeface="Cambria Math"/>
                          </a:rPr>
                          <m:t>𝛽</m:t>
                        </m:r>
                      </m:e>
                    </m:acc>
                  </m:oMath>
                </a14:m>
                <a:r>
                  <a:rPr lang="en-US" sz="2400" baseline="-25000" dirty="0"/>
                  <a:t>1</a:t>
                </a:r>
                <a:r>
                  <a:rPr lang="en-US" sz="2400" dirty="0"/>
                  <a:t>*X+</a:t>
                </a:r>
                <a14:m>
                  <m:oMath xmlns:m="http://schemas.openxmlformats.org/officeDocument/2006/math">
                    <m:acc>
                      <m:accPr>
                        <m:chr m:val="̂"/>
                        <m:ctrlPr>
                          <a:rPr lang="en-US" sz="2400" i="1" dirty="0">
                            <a:latin typeface="Cambria Math" panose="02040503050406030204" pitchFamily="18" charset="0"/>
                          </a:rPr>
                        </m:ctrlPr>
                      </m:accPr>
                      <m:e>
                        <m:r>
                          <a:rPr lang="en-US" sz="2400" i="1" dirty="0">
                            <a:latin typeface="Cambria Math"/>
                            <a:ea typeface="Cambria Math"/>
                          </a:rPr>
                          <m:t>𝛽</m:t>
                        </m:r>
                      </m:e>
                    </m:acc>
                  </m:oMath>
                </a14:m>
                <a:r>
                  <a:rPr lang="en-US" sz="2400" baseline="-25000" dirty="0"/>
                  <a:t>2</a:t>
                </a:r>
                <a:r>
                  <a:rPr lang="en-US" sz="2400" dirty="0"/>
                  <a:t>*</a:t>
                </a:r>
                <a:r>
                  <a:rPr lang="en-US" sz="2400" dirty="0" err="1"/>
                  <a:t>C+</a:t>
                </a:r>
                <a14:m>
                  <m:oMath xmlns:m="http://schemas.openxmlformats.org/officeDocument/2006/math">
                    <m:acc>
                      <m:accPr>
                        <m:chr m:val="̂"/>
                        <m:ctrlPr>
                          <a:rPr lang="en-US" sz="2400" i="1" dirty="0">
                            <a:latin typeface="Cambria Math" panose="02040503050406030204" pitchFamily="18" charset="0"/>
                          </a:rPr>
                        </m:ctrlPr>
                      </m:accPr>
                      <m:e>
                        <m:r>
                          <a:rPr lang="en-US" sz="2400" i="1" dirty="0" smtClean="0">
                            <a:latin typeface="Cambria Math"/>
                            <a:ea typeface="Cambria Math"/>
                          </a:rPr>
                          <m:t>𝜖</m:t>
                        </m:r>
                      </m:e>
                    </m:acc>
                  </m:oMath>
                </a14:m>
                <a:r>
                  <a:rPr lang="en-US" sz="2400" baseline="-25000" dirty="0" err="1"/>
                  <a:t>Y</a:t>
                </a:r>
                <a:endParaRPr lang="en-US" sz="2400" baseline="-25000" dirty="0"/>
              </a:p>
              <a:p>
                <a:pPr marL="342900" indent="-342900" eaLnBrk="1" hangingPunct="1">
                  <a:lnSpc>
                    <a:spcPct val="80000"/>
                  </a:lnSpc>
                </a:pPr>
                <a:endParaRPr lang="en-US" sz="1600" dirty="0"/>
              </a:p>
              <a:p>
                <a:pPr marL="342900" indent="-342900" eaLnBrk="1" hangingPunct="1">
                  <a:lnSpc>
                    <a:spcPct val="80000"/>
                  </a:lnSpc>
                </a:pPr>
                <a14:m>
                  <m:oMath xmlns:m="http://schemas.openxmlformats.org/officeDocument/2006/math">
                    <m:acc>
                      <m:accPr>
                        <m:chr m:val="̂"/>
                        <m:ctrlPr>
                          <a:rPr lang="en-US" sz="2400" i="1" dirty="0">
                            <a:latin typeface="Cambria Math" panose="02040503050406030204" pitchFamily="18" charset="0"/>
                          </a:rPr>
                        </m:ctrlPr>
                      </m:accPr>
                      <m:e>
                        <m:r>
                          <a:rPr lang="en-US" sz="2400" i="1" dirty="0">
                            <a:latin typeface="Cambria Math"/>
                            <a:ea typeface="Cambria Math"/>
                          </a:rPr>
                          <m:t>𝛽</m:t>
                        </m:r>
                      </m:e>
                    </m:acc>
                  </m:oMath>
                </a14:m>
                <a:r>
                  <a:rPr lang="en-US" sz="2400" baseline="-25000" dirty="0"/>
                  <a:t>1</a:t>
                </a:r>
                <a:r>
                  <a:rPr lang="en-US" sz="2400" dirty="0"/>
                  <a:t> will be biased, and in a standardized linear model (paths=correlation coefficients), the bias will be: </a:t>
                </a:r>
                <a:r>
                  <a:rPr lang="en-US" sz="2400" dirty="0">
                    <a:latin typeface="Symbol" panose="05050102010706020507" pitchFamily="18" charset="2"/>
                  </a:rPr>
                  <a:t>b</a:t>
                </a:r>
                <a:r>
                  <a:rPr lang="en-US" sz="2400" baseline="-25000" dirty="0"/>
                  <a:t>3*</a:t>
                </a:r>
                <a:r>
                  <a:rPr lang="en-US" sz="2400" dirty="0">
                    <a:latin typeface="Symbol" panose="05050102010706020507" pitchFamily="18" charset="2"/>
                  </a:rPr>
                  <a:t>a</a:t>
                </a:r>
                <a:r>
                  <a:rPr lang="en-US" sz="2400" baseline="-25000" dirty="0"/>
                  <a:t>2</a:t>
                </a:r>
                <a:endParaRPr lang="en-US" sz="2400" dirty="0"/>
              </a:p>
              <a:p>
                <a:pPr marL="342900" indent="-342900" eaLnBrk="1" hangingPunct="1">
                  <a:lnSpc>
                    <a:spcPct val="80000"/>
                  </a:lnSpc>
                </a:pPr>
                <a:endParaRPr lang="en-US" sz="2400" dirty="0"/>
              </a:p>
              <a:p>
                <a:pPr marL="342900" indent="-342900" eaLnBrk="1" hangingPunct="1">
                  <a:lnSpc>
                    <a:spcPct val="80000"/>
                  </a:lnSpc>
                </a:pPr>
                <a:r>
                  <a:rPr lang="en-US" sz="2400" dirty="0"/>
                  <a:t>If the coefficients are not standardized, the bias will be: </a:t>
                </a:r>
              </a:p>
              <a:p>
                <a:pPr marL="342900" indent="-342900" eaLnBrk="1" hangingPunct="1">
                  <a:lnSpc>
                    <a:spcPct val="80000"/>
                  </a:lnSpc>
                </a:pPr>
                <a:r>
                  <a:rPr lang="en-US" sz="2400" dirty="0">
                    <a:latin typeface="Symbol" panose="05050102010706020507" pitchFamily="18" charset="2"/>
                  </a:rPr>
                  <a:t>b</a:t>
                </a:r>
                <a:r>
                  <a:rPr lang="en-US" sz="2400" baseline="-25000" dirty="0"/>
                  <a:t>3</a:t>
                </a:r>
                <a:r>
                  <a:rPr lang="en-US" sz="2400" dirty="0"/>
                  <a:t>*</a:t>
                </a:r>
                <a:r>
                  <a:rPr lang="en-US" sz="2400" dirty="0">
                    <a:latin typeface="Symbol" panose="05050102010706020507" pitchFamily="18" charset="2"/>
                  </a:rPr>
                  <a:t>a</a:t>
                </a:r>
                <a:r>
                  <a:rPr lang="en-US" sz="2400" baseline="-25000" dirty="0"/>
                  <a:t>2</a:t>
                </a:r>
                <a:r>
                  <a:rPr lang="en-US" sz="2400" dirty="0"/>
                  <a:t>*</a:t>
                </a:r>
                <a14:m>
                  <m:oMath xmlns:m="http://schemas.openxmlformats.org/officeDocument/2006/math">
                    <m:sSubSup>
                      <m:sSubSupPr>
                        <m:ctrlPr>
                          <a:rPr lang="en-US" sz="2400" i="1" smtClean="0">
                            <a:latin typeface="Cambria Math" panose="02040503050406030204" pitchFamily="18" charset="0"/>
                          </a:rPr>
                        </m:ctrlPr>
                      </m:sSubSupPr>
                      <m:e>
                        <m:r>
                          <a:rPr lang="en-US" sz="2400" i="1" smtClean="0">
                            <a:latin typeface="Cambria Math"/>
                            <a:ea typeface="Cambria Math"/>
                          </a:rPr>
                          <m:t>𝜎</m:t>
                        </m:r>
                      </m:e>
                      <m:sub>
                        <m:r>
                          <a:rPr lang="en-US" sz="2400" b="0" i="1" smtClean="0">
                            <a:latin typeface="Cambria Math"/>
                          </a:rPr>
                          <m:t>𝑢</m:t>
                        </m:r>
                      </m:sub>
                      <m:sup>
                        <m:r>
                          <a:rPr lang="en-US" sz="2400" b="0" i="1" smtClean="0">
                            <a:latin typeface="Cambria Math"/>
                          </a:rPr>
                          <m:t>2</m:t>
                        </m:r>
                      </m:sup>
                    </m:sSubSup>
                    <m:sSubSup>
                      <m:sSubSupPr>
                        <m:ctrlPr>
                          <a:rPr lang="en-US" sz="2400" i="1">
                            <a:latin typeface="Cambria Math" panose="02040503050406030204" pitchFamily="18" charset="0"/>
                          </a:rPr>
                        </m:ctrlPr>
                      </m:sSubSupPr>
                      <m:e>
                        <m:r>
                          <a:rPr lang="en-US" sz="2400" b="0" i="1" smtClean="0">
                            <a:latin typeface="Cambria Math"/>
                          </a:rPr>
                          <m:t>/</m:t>
                        </m:r>
                        <m:r>
                          <a:rPr lang="en-US" sz="2400" i="1">
                            <a:latin typeface="Cambria Math"/>
                            <a:ea typeface="Cambria Math"/>
                          </a:rPr>
                          <m:t>𝜎</m:t>
                        </m:r>
                      </m:e>
                      <m:sub>
                        <m:r>
                          <a:rPr lang="en-US" sz="2400" i="1">
                            <a:latin typeface="Cambria Math"/>
                          </a:rPr>
                          <m:t>𝑥</m:t>
                        </m:r>
                      </m:sub>
                      <m:sup>
                        <m:r>
                          <a:rPr lang="en-US" sz="2400" i="1">
                            <a:latin typeface="Cambria Math"/>
                          </a:rPr>
                          <m:t>2</m:t>
                        </m:r>
                      </m:sup>
                    </m:sSubSup>
                  </m:oMath>
                </a14:m>
                <a:endParaRPr lang="en-US" sz="2400" dirty="0"/>
              </a:p>
              <a:p>
                <a:pPr marL="342900" indent="-342900" eaLnBrk="1" hangingPunct="1">
                  <a:lnSpc>
                    <a:spcPct val="80000"/>
                  </a:lnSpc>
                </a:pPr>
                <a:endParaRPr lang="en-US" sz="2400" dirty="0"/>
              </a:p>
              <a:p>
                <a:pPr marL="342900" indent="-342900" eaLnBrk="1" hangingPunct="1">
                  <a:lnSpc>
                    <a:spcPct val="80000"/>
                  </a:lnSpc>
                </a:pPr>
                <a:r>
                  <a:rPr lang="en-US" sz="2400" dirty="0"/>
                  <a:t>(this is not that important: it’s usually easier to think of correlation coefficients).  </a:t>
                </a:r>
              </a:p>
            </p:txBody>
          </p:sp>
        </mc:Choice>
        <mc:Fallback xmlns="">
          <p:sp>
            <p:nvSpPr>
              <p:cNvPr id="22530" name="Rectangle 3"/>
              <p:cNvSpPr>
                <a:spLocks noGrp="1" noRot="1" noChangeAspect="1" noMove="1" noResize="1" noEditPoints="1" noAdjustHandles="1" noChangeArrowheads="1" noChangeShapeType="1" noTextEdit="1"/>
              </p:cNvSpPr>
              <p:nvPr>
                <p:ph idx="1"/>
              </p:nvPr>
            </p:nvSpPr>
            <p:spPr>
              <a:xfrm>
                <a:off x="239713" y="1790700"/>
                <a:ext cx="8694737" cy="4914900"/>
              </a:xfrm>
              <a:blipFill rotWithShape="1">
                <a:blip r:embed="rId3"/>
                <a:stretch>
                  <a:fillRect l="-841" t="-37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FE272B1E-DCF1-4387-99C7-CC4464A75610}" type="slidenum">
              <a:rPr lang="en-US" smtClean="0"/>
              <a:pPr>
                <a:defRPr/>
              </a:pPr>
              <a:t>16</a:t>
            </a:fld>
            <a:endParaRPr lang="en-US"/>
          </a:p>
        </p:txBody>
      </p:sp>
    </p:spTree>
    <p:extLst>
      <p:ext uri="{BB962C8B-B14F-4D97-AF65-F5344CB8AC3E}">
        <p14:creationId xmlns:p14="http://schemas.microsoft.com/office/powerpoint/2010/main" val="1290569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pPr lvl="1"/>
            <a:r>
              <a:rPr lang="en-US" sz="2800" dirty="0"/>
              <a:t>Longitudinal data help address time-constant confounders (even ones that you did not measure)</a:t>
            </a:r>
          </a:p>
        </p:txBody>
      </p:sp>
      <mc:AlternateContent xmlns:mc="http://schemas.openxmlformats.org/markup-compatibility/2006" xmlns:a14="http://schemas.microsoft.com/office/drawing/2010/main">
        <mc:Choice Requires="a14">
          <p:sp>
            <p:nvSpPr>
              <p:cNvPr id="22530" name="Rectangle 3"/>
              <p:cNvSpPr>
                <a:spLocks noGrp="1" noChangeArrowheads="1"/>
              </p:cNvSpPr>
              <p:nvPr>
                <p:ph idx="1"/>
              </p:nvPr>
            </p:nvSpPr>
            <p:spPr>
              <a:xfrm>
                <a:off x="239713" y="1790700"/>
                <a:ext cx="8694737" cy="4914900"/>
              </a:xfrm>
            </p:spPr>
            <p:txBody>
              <a:bodyPr/>
              <a:lstStyle/>
              <a:p>
                <a:pPr marL="342900" indent="-342900" eaLnBrk="1" hangingPunct="1">
                  <a:spcBef>
                    <a:spcPts val="600"/>
                  </a:spcBef>
                </a:pPr>
                <a:r>
                  <a:rPr lang="en-US" sz="2400" dirty="0"/>
                  <a:t>Typical system of equations describing confounding:</a:t>
                </a:r>
              </a:p>
              <a:p>
                <a:pPr marL="342900" indent="-342900" eaLnBrk="1" hangingPunct="1">
                  <a:spcBef>
                    <a:spcPts val="600"/>
                  </a:spcBef>
                </a:pPr>
                <a:r>
                  <a:rPr lang="en-US" sz="2400" dirty="0"/>
                  <a:t>Y=</a:t>
                </a:r>
                <a:r>
                  <a:rPr lang="en-US" sz="2400" dirty="0">
                    <a:latin typeface="Symbol" panose="05050102010706020507" pitchFamily="18" charset="2"/>
                  </a:rPr>
                  <a:t>b</a:t>
                </a:r>
                <a:r>
                  <a:rPr lang="en-US" sz="2400" baseline="-25000" dirty="0"/>
                  <a:t>0</a:t>
                </a:r>
                <a:r>
                  <a:rPr lang="en-US" sz="2400" dirty="0"/>
                  <a:t>+</a:t>
                </a:r>
                <a:r>
                  <a:rPr lang="en-US" sz="2400" dirty="0">
                    <a:latin typeface="Symbol" panose="05050102010706020507" pitchFamily="18" charset="2"/>
                  </a:rPr>
                  <a:t>b</a:t>
                </a:r>
                <a:r>
                  <a:rPr lang="en-US" sz="2400" baseline="-25000" dirty="0"/>
                  <a:t>1</a:t>
                </a:r>
                <a:r>
                  <a:rPr lang="en-US" sz="2400" dirty="0"/>
                  <a:t>*X+</a:t>
                </a:r>
                <a:r>
                  <a:rPr lang="en-US" sz="2400" dirty="0">
                    <a:latin typeface="Symbol" panose="05050102010706020507" pitchFamily="18" charset="2"/>
                  </a:rPr>
                  <a:t>b</a:t>
                </a:r>
                <a:r>
                  <a:rPr lang="en-US" sz="2400" baseline="-25000" dirty="0"/>
                  <a:t>2</a:t>
                </a:r>
                <a:r>
                  <a:rPr lang="en-US" sz="2400" dirty="0"/>
                  <a:t>*C+</a:t>
                </a:r>
                <a:r>
                  <a:rPr lang="en-US" sz="2400" dirty="0">
                    <a:latin typeface="Symbol" panose="05050102010706020507" pitchFamily="18" charset="2"/>
                  </a:rPr>
                  <a:t>b</a:t>
                </a:r>
                <a:r>
                  <a:rPr lang="en-US" sz="2400" baseline="-25000" dirty="0"/>
                  <a:t>3</a:t>
                </a:r>
                <a:r>
                  <a:rPr lang="en-US" sz="2400" dirty="0"/>
                  <a:t>*</a:t>
                </a:r>
                <a:r>
                  <a:rPr lang="en-US" sz="2400" dirty="0" err="1"/>
                  <a:t>U+</a:t>
                </a:r>
                <a:r>
                  <a:rPr lang="en-US" sz="2400" dirty="0" err="1">
                    <a:latin typeface="Symbol" panose="05050102010706020507" pitchFamily="18" charset="2"/>
                  </a:rPr>
                  <a:t>e</a:t>
                </a:r>
                <a:r>
                  <a:rPr lang="en-US" sz="2400" baseline="-25000" dirty="0" err="1"/>
                  <a:t>Y</a:t>
                </a:r>
                <a:endParaRPr lang="en-US" sz="2400" baseline="-25000" dirty="0"/>
              </a:p>
              <a:p>
                <a:pPr marL="342900" indent="-342900" eaLnBrk="1" hangingPunct="1">
                  <a:spcBef>
                    <a:spcPts val="600"/>
                  </a:spcBef>
                </a:pPr>
                <a:r>
                  <a:rPr lang="en-US" sz="2400" dirty="0"/>
                  <a:t>X=</a:t>
                </a:r>
                <a:r>
                  <a:rPr lang="en-US" sz="2400" dirty="0">
                    <a:latin typeface="Symbol" panose="05050102010706020507" pitchFamily="18" charset="2"/>
                  </a:rPr>
                  <a:t>a</a:t>
                </a:r>
                <a:r>
                  <a:rPr lang="en-US" sz="2400" baseline="-25000" dirty="0"/>
                  <a:t>0</a:t>
                </a:r>
                <a:r>
                  <a:rPr lang="en-US" sz="2400" dirty="0"/>
                  <a:t>+</a:t>
                </a:r>
                <a:r>
                  <a:rPr lang="en-US" sz="2400" dirty="0">
                    <a:latin typeface="Symbol" panose="05050102010706020507" pitchFamily="18" charset="2"/>
                  </a:rPr>
                  <a:t>a</a:t>
                </a:r>
                <a:r>
                  <a:rPr lang="en-US" sz="2400" baseline="-25000" dirty="0"/>
                  <a:t>1</a:t>
                </a:r>
                <a:r>
                  <a:rPr lang="en-US" sz="2400" dirty="0"/>
                  <a:t>*C+</a:t>
                </a:r>
                <a:r>
                  <a:rPr lang="en-US" sz="2400" dirty="0">
                    <a:latin typeface="Symbol" panose="05050102010706020507" pitchFamily="18" charset="2"/>
                  </a:rPr>
                  <a:t>a</a:t>
                </a:r>
                <a:r>
                  <a:rPr lang="en-US" sz="2400" baseline="-25000" dirty="0"/>
                  <a:t>2</a:t>
                </a:r>
                <a:r>
                  <a:rPr lang="en-US" sz="2400" dirty="0"/>
                  <a:t>*</a:t>
                </a:r>
                <a:r>
                  <a:rPr lang="en-US" sz="2400" dirty="0" err="1"/>
                  <a:t>U+</a:t>
                </a:r>
                <a:r>
                  <a:rPr lang="en-US" sz="2400" dirty="0" err="1">
                    <a:latin typeface="Symbol" panose="05050102010706020507" pitchFamily="18" charset="2"/>
                  </a:rPr>
                  <a:t>e</a:t>
                </a:r>
                <a:r>
                  <a:rPr lang="en-US" sz="2400" baseline="-25000" dirty="0" err="1"/>
                  <a:t>X</a:t>
                </a:r>
                <a:endParaRPr lang="en-US" sz="2400" baseline="-25000" dirty="0"/>
              </a:p>
              <a:p>
                <a:pPr marL="342900" indent="-342900" eaLnBrk="1" hangingPunct="1">
                  <a:spcBef>
                    <a:spcPts val="600"/>
                  </a:spcBef>
                </a:pPr>
                <a:r>
                  <a:rPr lang="en-US" sz="2400" dirty="0"/>
                  <a:t>Now let’s make the above equations time specific:</a:t>
                </a:r>
              </a:p>
              <a:p>
                <a:pPr marL="342900" indent="-342900" eaLnBrk="1" hangingPunct="1">
                  <a:spcBef>
                    <a:spcPts val="600"/>
                  </a:spcBef>
                </a:pPr>
                <a:r>
                  <a:rPr lang="en-US" sz="2400" dirty="0" err="1"/>
                  <a:t>Y</a:t>
                </a:r>
                <a:r>
                  <a:rPr lang="en-US" sz="2400" baseline="-25000" dirty="0" err="1"/>
                  <a:t>i,t</a:t>
                </a:r>
                <a:r>
                  <a:rPr lang="en-US" sz="2400" dirty="0"/>
                  <a:t>=</a:t>
                </a:r>
                <a:r>
                  <a:rPr lang="en-US" sz="2400" dirty="0">
                    <a:latin typeface="Symbol" panose="05050102010706020507" pitchFamily="18" charset="2"/>
                  </a:rPr>
                  <a:t>b</a:t>
                </a:r>
                <a:r>
                  <a:rPr lang="en-US" sz="2400" baseline="-25000" dirty="0"/>
                  <a:t>0</a:t>
                </a:r>
                <a:r>
                  <a:rPr lang="en-US" sz="2400" dirty="0"/>
                  <a:t>+</a:t>
                </a:r>
                <a:r>
                  <a:rPr lang="en-US" sz="2400" dirty="0">
                    <a:latin typeface="Symbol" panose="05050102010706020507" pitchFamily="18" charset="2"/>
                  </a:rPr>
                  <a:t>b</a:t>
                </a:r>
                <a:r>
                  <a:rPr lang="en-US" sz="2400" baseline="-25000" dirty="0"/>
                  <a:t>1</a:t>
                </a:r>
                <a:r>
                  <a:rPr lang="en-US" sz="2400" dirty="0"/>
                  <a:t>*X</a:t>
                </a:r>
                <a:r>
                  <a:rPr lang="en-US" sz="2400" baseline="-25000" dirty="0"/>
                  <a:t>i,t</a:t>
                </a:r>
                <a:r>
                  <a:rPr lang="en-US" sz="2400" dirty="0"/>
                  <a:t>+</a:t>
                </a:r>
                <a:r>
                  <a:rPr lang="en-US" sz="2400" dirty="0">
                    <a:latin typeface="Symbol" panose="05050102010706020507" pitchFamily="18" charset="2"/>
                  </a:rPr>
                  <a:t>b</a:t>
                </a:r>
                <a:r>
                  <a:rPr lang="en-US" sz="2400" baseline="-25000" dirty="0"/>
                  <a:t>2</a:t>
                </a:r>
                <a:r>
                  <a:rPr lang="en-US" sz="2400" dirty="0"/>
                  <a:t>*</a:t>
                </a:r>
                <a:r>
                  <a:rPr lang="en-US" sz="2400" dirty="0" err="1"/>
                  <a:t>C</a:t>
                </a:r>
                <a:r>
                  <a:rPr lang="en-US" sz="2400" baseline="-25000" dirty="0" err="1"/>
                  <a:t>i,t</a:t>
                </a:r>
                <a:r>
                  <a:rPr lang="en-US" sz="2400" baseline="-25000" dirty="0"/>
                  <a:t> </a:t>
                </a:r>
                <a:r>
                  <a:rPr lang="en-US" sz="2400" dirty="0"/>
                  <a:t>+</a:t>
                </a:r>
                <a:r>
                  <a:rPr lang="en-US" sz="2400" dirty="0">
                    <a:latin typeface="Symbol" panose="05050102010706020507" pitchFamily="18" charset="2"/>
                  </a:rPr>
                  <a:t>b</a:t>
                </a:r>
                <a:r>
                  <a:rPr lang="en-US" sz="2400" baseline="-25000" dirty="0"/>
                  <a:t>3</a:t>
                </a:r>
                <a:r>
                  <a:rPr lang="en-US" sz="2400" dirty="0"/>
                  <a:t>*</a:t>
                </a:r>
                <a:r>
                  <a:rPr lang="en-US" sz="2400" dirty="0" err="1"/>
                  <a:t>U</a:t>
                </a:r>
                <a:r>
                  <a:rPr lang="en-US" sz="2400" baseline="-25000" dirty="0" err="1"/>
                  <a:t>i</a:t>
                </a:r>
                <a:r>
                  <a:rPr lang="en-US" sz="2400" dirty="0" err="1"/>
                  <a:t>+</a:t>
                </a:r>
                <a:r>
                  <a:rPr lang="en-US" sz="2400" dirty="0" err="1">
                    <a:latin typeface="Symbol" panose="05050102010706020507" pitchFamily="18" charset="2"/>
                  </a:rPr>
                  <a:t>e</a:t>
                </a:r>
                <a:r>
                  <a:rPr lang="en-US" sz="2400" baseline="-25000" dirty="0" err="1"/>
                  <a:t>Y</a:t>
                </a:r>
                <a:endParaRPr lang="en-US" sz="2400" baseline="-25000" dirty="0"/>
              </a:p>
              <a:p>
                <a:pPr marL="342900" indent="-342900" eaLnBrk="1" hangingPunct="1">
                  <a:spcBef>
                    <a:spcPts val="600"/>
                  </a:spcBef>
                </a:pPr>
                <a:r>
                  <a:rPr lang="en-US" sz="2400" dirty="0" err="1"/>
                  <a:t>X</a:t>
                </a:r>
                <a:r>
                  <a:rPr lang="en-US" sz="2400" baseline="-25000" dirty="0" err="1"/>
                  <a:t>i,t</a:t>
                </a:r>
                <a:r>
                  <a:rPr lang="en-US" sz="2400" dirty="0"/>
                  <a:t>=</a:t>
                </a:r>
                <a:r>
                  <a:rPr lang="en-US" sz="2400" dirty="0">
                    <a:latin typeface="Symbol" panose="05050102010706020507" pitchFamily="18" charset="2"/>
                  </a:rPr>
                  <a:t>a</a:t>
                </a:r>
                <a:r>
                  <a:rPr lang="en-US" sz="2400" baseline="-25000" dirty="0"/>
                  <a:t>0</a:t>
                </a:r>
                <a:r>
                  <a:rPr lang="en-US" sz="2400" dirty="0"/>
                  <a:t>+</a:t>
                </a:r>
                <a:r>
                  <a:rPr lang="en-US" sz="2400" dirty="0">
                    <a:latin typeface="Symbol" panose="05050102010706020507" pitchFamily="18" charset="2"/>
                  </a:rPr>
                  <a:t>a</a:t>
                </a:r>
                <a:r>
                  <a:rPr lang="en-US" sz="2400" baseline="-25000" dirty="0"/>
                  <a:t>1</a:t>
                </a:r>
                <a:r>
                  <a:rPr lang="en-US" sz="2400" dirty="0"/>
                  <a:t>*C</a:t>
                </a:r>
                <a:r>
                  <a:rPr lang="en-US" sz="2400" baseline="-25000" dirty="0"/>
                  <a:t>i,t</a:t>
                </a:r>
                <a:r>
                  <a:rPr lang="en-US" sz="2400" dirty="0"/>
                  <a:t>+</a:t>
                </a:r>
                <a:r>
                  <a:rPr lang="en-US" sz="2400" dirty="0">
                    <a:latin typeface="Symbol" panose="05050102010706020507" pitchFamily="18" charset="2"/>
                  </a:rPr>
                  <a:t>a</a:t>
                </a:r>
                <a:r>
                  <a:rPr lang="en-US" sz="2400" baseline="-25000" dirty="0"/>
                  <a:t>2</a:t>
                </a:r>
                <a:r>
                  <a:rPr lang="en-US" sz="2400" dirty="0"/>
                  <a:t>*</a:t>
                </a:r>
                <a:r>
                  <a:rPr lang="en-US" sz="2400" dirty="0" err="1"/>
                  <a:t>U</a:t>
                </a:r>
                <a:r>
                  <a:rPr lang="en-US" sz="2400" baseline="-25000" dirty="0" err="1"/>
                  <a:t>i</a:t>
                </a:r>
                <a:r>
                  <a:rPr lang="en-US" sz="2400" dirty="0" err="1"/>
                  <a:t>+</a:t>
                </a:r>
                <a:r>
                  <a:rPr lang="en-US" sz="2400" dirty="0" err="1">
                    <a:latin typeface="Symbol" panose="05050102010706020507" pitchFamily="18" charset="2"/>
                  </a:rPr>
                  <a:t>e</a:t>
                </a:r>
                <a:r>
                  <a:rPr lang="en-US" sz="2400" baseline="-25000" dirty="0" err="1"/>
                  <a:t>X</a:t>
                </a:r>
                <a:endParaRPr lang="en-US" sz="2400" baseline="-25000" dirty="0"/>
              </a:p>
              <a:p>
                <a:pPr marL="342900" indent="-342900" eaLnBrk="1" hangingPunct="1">
                  <a:spcBef>
                    <a:spcPts val="600"/>
                  </a:spcBef>
                </a:pPr>
                <a:r>
                  <a:rPr lang="en-US" sz="2400" dirty="0"/>
                  <a:t>Note that although C, X, and Y are time-specific, U is time constant</a:t>
                </a:r>
              </a:p>
              <a:p>
                <a:pPr marL="342900" indent="-342900" eaLnBrk="1" hangingPunct="1">
                  <a:spcBef>
                    <a:spcPts val="600"/>
                  </a:spcBef>
                </a:pPr>
                <a:r>
                  <a:rPr lang="en-US" sz="2400" dirty="0"/>
                  <a:t>As we have discussed, if you estimate:</a:t>
                </a:r>
              </a:p>
              <a:p>
                <a:pPr marL="342900" indent="-342900" eaLnBrk="1" hangingPunct="1">
                  <a:spcBef>
                    <a:spcPts val="600"/>
                  </a:spcBef>
                </a:pPr>
                <a:r>
                  <a:rPr lang="en-US" sz="2400" dirty="0"/>
                  <a:t>Y</a:t>
                </a:r>
                <a:r>
                  <a:rPr lang="en-US" sz="2400" baseline="-25000" dirty="0"/>
                  <a:t>i,t</a:t>
                </a:r>
                <a:r>
                  <a:rPr lang="en-US" sz="2400" dirty="0"/>
                  <a:t>=</a:t>
                </a:r>
                <a14:m>
                  <m:oMath xmlns:m="http://schemas.openxmlformats.org/officeDocument/2006/math">
                    <m:acc>
                      <m:accPr>
                        <m:chr m:val="̂"/>
                        <m:ctrlPr>
                          <a:rPr lang="en-US" sz="2400" i="1" dirty="0">
                            <a:latin typeface="Cambria Math" panose="02040503050406030204" pitchFamily="18" charset="0"/>
                          </a:rPr>
                        </m:ctrlPr>
                      </m:accPr>
                      <m:e>
                        <m:r>
                          <a:rPr lang="en-US" sz="2400" i="1" dirty="0">
                            <a:latin typeface="Cambria Math"/>
                            <a:ea typeface="Cambria Math"/>
                          </a:rPr>
                          <m:t>𝛽</m:t>
                        </m:r>
                      </m:e>
                    </m:acc>
                  </m:oMath>
                </a14:m>
                <a:r>
                  <a:rPr lang="en-US" sz="2400" baseline="-25000" dirty="0"/>
                  <a:t>0</a:t>
                </a:r>
                <a:r>
                  <a:rPr lang="en-US" sz="2400" dirty="0"/>
                  <a:t>+</a:t>
                </a:r>
                <a14:m>
                  <m:oMath xmlns:m="http://schemas.openxmlformats.org/officeDocument/2006/math">
                    <m:acc>
                      <m:accPr>
                        <m:chr m:val="̂"/>
                        <m:ctrlPr>
                          <a:rPr lang="en-US" sz="2400" i="1" dirty="0">
                            <a:latin typeface="Cambria Math" panose="02040503050406030204" pitchFamily="18" charset="0"/>
                          </a:rPr>
                        </m:ctrlPr>
                      </m:accPr>
                      <m:e>
                        <m:r>
                          <a:rPr lang="en-US" sz="2400" i="1" dirty="0">
                            <a:latin typeface="Cambria Math"/>
                            <a:ea typeface="Cambria Math"/>
                          </a:rPr>
                          <m:t>𝛽</m:t>
                        </m:r>
                      </m:e>
                    </m:acc>
                  </m:oMath>
                </a14:m>
                <a:r>
                  <a:rPr lang="en-US" sz="2400" baseline="-25000" dirty="0"/>
                  <a:t>1</a:t>
                </a:r>
                <a:r>
                  <a:rPr lang="en-US" sz="2400" dirty="0"/>
                  <a:t>*X</a:t>
                </a:r>
                <a:r>
                  <a:rPr lang="en-US" sz="2400" baseline="-25000" dirty="0"/>
                  <a:t>i,t</a:t>
                </a:r>
                <a:r>
                  <a:rPr lang="en-US" sz="2400" dirty="0"/>
                  <a:t>+</a:t>
                </a:r>
                <a14:m>
                  <m:oMath xmlns:m="http://schemas.openxmlformats.org/officeDocument/2006/math">
                    <m:acc>
                      <m:accPr>
                        <m:chr m:val="̂"/>
                        <m:ctrlPr>
                          <a:rPr lang="en-US" sz="2400" i="1" dirty="0">
                            <a:latin typeface="Cambria Math" panose="02040503050406030204" pitchFamily="18" charset="0"/>
                          </a:rPr>
                        </m:ctrlPr>
                      </m:accPr>
                      <m:e>
                        <m:r>
                          <a:rPr lang="en-US" sz="2400" i="1" dirty="0">
                            <a:latin typeface="Cambria Math"/>
                            <a:ea typeface="Cambria Math"/>
                          </a:rPr>
                          <m:t>𝛽</m:t>
                        </m:r>
                      </m:e>
                    </m:acc>
                  </m:oMath>
                </a14:m>
                <a:r>
                  <a:rPr lang="en-US" sz="2400" baseline="-25000" dirty="0"/>
                  <a:t>2</a:t>
                </a:r>
                <a:r>
                  <a:rPr lang="en-US" sz="2400" dirty="0"/>
                  <a:t>*</a:t>
                </a:r>
                <a:r>
                  <a:rPr lang="en-US" sz="2400" dirty="0" err="1"/>
                  <a:t>C</a:t>
                </a:r>
                <a:r>
                  <a:rPr lang="en-US" sz="2400" baseline="-25000" dirty="0"/>
                  <a:t>i,t</a:t>
                </a:r>
                <a:r>
                  <a:rPr lang="en-US" sz="2400" dirty="0" err="1"/>
                  <a:t>+</a:t>
                </a:r>
                <a14:m>
                  <m:oMath xmlns:m="http://schemas.openxmlformats.org/officeDocument/2006/math">
                    <m:acc>
                      <m:accPr>
                        <m:chr m:val="̂"/>
                        <m:ctrlPr>
                          <a:rPr lang="en-US" sz="2400" i="1" dirty="0">
                            <a:latin typeface="Cambria Math" panose="02040503050406030204" pitchFamily="18" charset="0"/>
                          </a:rPr>
                        </m:ctrlPr>
                      </m:accPr>
                      <m:e>
                        <m:r>
                          <a:rPr lang="en-US" sz="2400" i="1" dirty="0">
                            <a:latin typeface="Cambria Math"/>
                            <a:ea typeface="Cambria Math"/>
                          </a:rPr>
                          <m:t>𝜖</m:t>
                        </m:r>
                      </m:e>
                    </m:acc>
                  </m:oMath>
                </a14:m>
                <a:r>
                  <a:rPr lang="en-US" sz="2400" baseline="-25000" dirty="0" err="1"/>
                  <a:t>Y</a:t>
                </a:r>
                <a:endParaRPr lang="en-US" sz="2400" baseline="-25000" dirty="0"/>
              </a:p>
              <a:p>
                <a:pPr marL="342900" indent="-342900" eaLnBrk="1" hangingPunct="1">
                  <a:spcBef>
                    <a:spcPts val="600"/>
                  </a:spcBef>
                </a:pPr>
                <a:r>
                  <a:rPr lang="en-US" sz="2400" dirty="0"/>
                  <a:t>It is biased as a function of: </a:t>
                </a:r>
                <a:r>
                  <a:rPr lang="en-US" sz="2400" dirty="0">
                    <a:latin typeface="Symbol" panose="05050102010706020507" pitchFamily="18" charset="2"/>
                  </a:rPr>
                  <a:t>b</a:t>
                </a:r>
                <a:r>
                  <a:rPr lang="en-US" sz="2400" baseline="-25000" dirty="0"/>
                  <a:t>3*</a:t>
                </a:r>
                <a:r>
                  <a:rPr lang="en-US" sz="2400" dirty="0">
                    <a:latin typeface="Symbol" panose="05050102010706020507" pitchFamily="18" charset="2"/>
                  </a:rPr>
                  <a:t>a</a:t>
                </a:r>
                <a:r>
                  <a:rPr lang="en-US" sz="2400" baseline="-25000" dirty="0"/>
                  <a:t>2</a:t>
                </a:r>
                <a:endParaRPr lang="en-US" sz="2400" dirty="0"/>
              </a:p>
              <a:p>
                <a:pPr marL="342900" indent="-342900" eaLnBrk="1" hangingPunct="1">
                  <a:lnSpc>
                    <a:spcPct val="80000"/>
                  </a:lnSpc>
                </a:pPr>
                <a:endParaRPr lang="en-US" sz="2400" dirty="0"/>
              </a:p>
            </p:txBody>
          </p:sp>
        </mc:Choice>
        <mc:Fallback xmlns="">
          <p:sp>
            <p:nvSpPr>
              <p:cNvPr id="22530" name="Rectangle 3"/>
              <p:cNvSpPr>
                <a:spLocks noGrp="1" noRot="1" noChangeAspect="1" noMove="1" noResize="1" noEditPoints="1" noAdjustHandles="1" noChangeArrowheads="1" noChangeShapeType="1" noTextEdit="1"/>
              </p:cNvSpPr>
              <p:nvPr>
                <p:ph idx="1"/>
              </p:nvPr>
            </p:nvSpPr>
            <p:spPr>
              <a:xfrm>
                <a:off x="239713" y="1790700"/>
                <a:ext cx="8694737" cy="4914900"/>
              </a:xfrm>
              <a:blipFill rotWithShape="1">
                <a:blip r:embed="rId3"/>
                <a:stretch>
                  <a:fillRect l="-841" t="-124" b="-186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FE272B1E-DCF1-4387-99C7-CC4464A75610}" type="slidenum">
              <a:rPr lang="en-US" smtClean="0"/>
              <a:pPr>
                <a:defRPr/>
              </a:pPr>
              <a:t>17</a:t>
            </a:fld>
            <a:endParaRPr lang="en-US"/>
          </a:p>
        </p:txBody>
      </p:sp>
    </p:spTree>
    <p:extLst>
      <p:ext uri="{BB962C8B-B14F-4D97-AF65-F5344CB8AC3E}">
        <p14:creationId xmlns:p14="http://schemas.microsoft.com/office/powerpoint/2010/main" val="503713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pPr lvl="1"/>
            <a:r>
              <a:rPr lang="en-US" sz="2800" dirty="0"/>
              <a:t>Longitudinal data help address time-constant confounders (even ones that you did not measure)</a:t>
            </a:r>
          </a:p>
        </p:txBody>
      </p:sp>
      <mc:AlternateContent xmlns:mc="http://schemas.openxmlformats.org/markup-compatibility/2006" xmlns:a14="http://schemas.microsoft.com/office/drawing/2010/main">
        <mc:Choice Requires="a14">
          <p:sp>
            <p:nvSpPr>
              <p:cNvPr id="22530" name="Rectangle 3"/>
              <p:cNvSpPr>
                <a:spLocks noGrp="1" noChangeArrowheads="1"/>
              </p:cNvSpPr>
              <p:nvPr>
                <p:ph idx="1"/>
              </p:nvPr>
            </p:nvSpPr>
            <p:spPr>
              <a:xfrm>
                <a:off x="0" y="1524000"/>
                <a:ext cx="9144000" cy="4914900"/>
              </a:xfrm>
            </p:spPr>
            <p:txBody>
              <a:bodyPr/>
              <a:lstStyle/>
              <a:p>
                <a:pPr marL="342900" indent="-342900" eaLnBrk="1" hangingPunct="1">
                  <a:spcBef>
                    <a:spcPts val="600"/>
                  </a:spcBef>
                </a:pPr>
                <a:r>
                  <a:rPr lang="en-US" sz="2400" dirty="0" err="1"/>
                  <a:t>Y</a:t>
                </a:r>
                <a:r>
                  <a:rPr lang="en-US" sz="2400" baseline="-25000" dirty="0" err="1"/>
                  <a:t>i,t</a:t>
                </a:r>
                <a:r>
                  <a:rPr lang="en-US" sz="2400" dirty="0"/>
                  <a:t>=</a:t>
                </a:r>
                <a:r>
                  <a:rPr lang="en-US" sz="2400" dirty="0">
                    <a:latin typeface="Symbol" panose="05050102010706020507" pitchFamily="18" charset="2"/>
                  </a:rPr>
                  <a:t>b</a:t>
                </a:r>
                <a:r>
                  <a:rPr lang="en-US" sz="2400" baseline="-25000" dirty="0"/>
                  <a:t>0</a:t>
                </a:r>
                <a:r>
                  <a:rPr lang="en-US" sz="2400" dirty="0"/>
                  <a:t>+</a:t>
                </a:r>
                <a:r>
                  <a:rPr lang="en-US" sz="2400" dirty="0">
                    <a:latin typeface="Symbol" panose="05050102010706020507" pitchFamily="18" charset="2"/>
                  </a:rPr>
                  <a:t>b</a:t>
                </a:r>
                <a:r>
                  <a:rPr lang="en-US" sz="2400" baseline="-25000" dirty="0"/>
                  <a:t>1</a:t>
                </a:r>
                <a:r>
                  <a:rPr lang="en-US" sz="2400" dirty="0"/>
                  <a:t>*X</a:t>
                </a:r>
                <a:r>
                  <a:rPr lang="en-US" sz="2400" baseline="-25000" dirty="0"/>
                  <a:t>i,t</a:t>
                </a:r>
                <a:r>
                  <a:rPr lang="en-US" sz="2400" dirty="0"/>
                  <a:t>+</a:t>
                </a:r>
                <a:r>
                  <a:rPr lang="en-US" sz="2400" dirty="0">
                    <a:latin typeface="Symbol" panose="05050102010706020507" pitchFamily="18" charset="2"/>
                  </a:rPr>
                  <a:t>b</a:t>
                </a:r>
                <a:r>
                  <a:rPr lang="en-US" sz="2400" baseline="-25000" dirty="0"/>
                  <a:t>2</a:t>
                </a:r>
                <a:r>
                  <a:rPr lang="en-US" sz="2400" dirty="0"/>
                  <a:t>*</a:t>
                </a:r>
                <a:r>
                  <a:rPr lang="en-US" sz="2400" dirty="0" err="1"/>
                  <a:t>C</a:t>
                </a:r>
                <a:r>
                  <a:rPr lang="en-US" sz="2400" baseline="-25000" dirty="0" err="1"/>
                  <a:t>i,t</a:t>
                </a:r>
                <a:r>
                  <a:rPr lang="en-US" sz="2400" baseline="-25000" dirty="0"/>
                  <a:t> </a:t>
                </a:r>
                <a:r>
                  <a:rPr lang="en-US" sz="2400" dirty="0"/>
                  <a:t>+</a:t>
                </a:r>
                <a:r>
                  <a:rPr lang="en-US" sz="2400" dirty="0">
                    <a:latin typeface="Symbol" panose="05050102010706020507" pitchFamily="18" charset="2"/>
                  </a:rPr>
                  <a:t>b</a:t>
                </a:r>
                <a:r>
                  <a:rPr lang="en-US" sz="2400" baseline="-25000" dirty="0"/>
                  <a:t>3</a:t>
                </a:r>
                <a:r>
                  <a:rPr lang="en-US" sz="2400" dirty="0"/>
                  <a:t>*</a:t>
                </a:r>
                <a:r>
                  <a:rPr lang="en-US" sz="2400" dirty="0" err="1"/>
                  <a:t>U</a:t>
                </a:r>
                <a:r>
                  <a:rPr lang="en-US" sz="2400" baseline="-25000" dirty="0" err="1"/>
                  <a:t>i</a:t>
                </a:r>
                <a:r>
                  <a:rPr lang="en-US" sz="2400" dirty="0" err="1"/>
                  <a:t>+</a:t>
                </a:r>
                <a:r>
                  <a:rPr lang="en-US" sz="2400" dirty="0" err="1">
                    <a:latin typeface="Symbol" panose="05050102010706020507" pitchFamily="18" charset="2"/>
                  </a:rPr>
                  <a:t>e</a:t>
                </a:r>
                <a:r>
                  <a:rPr lang="en-US" sz="2400" baseline="-25000" dirty="0" err="1"/>
                  <a:t>Yi,t</a:t>
                </a:r>
                <a:endParaRPr lang="en-US" sz="2400" baseline="-25000" dirty="0"/>
              </a:p>
              <a:p>
                <a:pPr marL="342900" indent="-342900" eaLnBrk="1" hangingPunct="1">
                  <a:spcBef>
                    <a:spcPts val="600"/>
                  </a:spcBef>
                </a:pPr>
                <a:r>
                  <a:rPr lang="en-US" sz="2400" dirty="0" err="1"/>
                  <a:t>X</a:t>
                </a:r>
                <a:r>
                  <a:rPr lang="en-US" sz="2400" baseline="-25000" dirty="0" err="1"/>
                  <a:t>i,t</a:t>
                </a:r>
                <a:r>
                  <a:rPr lang="en-US" sz="2400" dirty="0"/>
                  <a:t>=</a:t>
                </a:r>
                <a:r>
                  <a:rPr lang="en-US" sz="2400" dirty="0">
                    <a:latin typeface="Symbol" panose="05050102010706020507" pitchFamily="18" charset="2"/>
                  </a:rPr>
                  <a:t>a</a:t>
                </a:r>
                <a:r>
                  <a:rPr lang="en-US" sz="2400" baseline="-25000" dirty="0"/>
                  <a:t>0</a:t>
                </a:r>
                <a:r>
                  <a:rPr lang="en-US" sz="2400" dirty="0"/>
                  <a:t>+</a:t>
                </a:r>
                <a:r>
                  <a:rPr lang="en-US" sz="2400" dirty="0">
                    <a:latin typeface="Symbol" panose="05050102010706020507" pitchFamily="18" charset="2"/>
                  </a:rPr>
                  <a:t>a</a:t>
                </a:r>
                <a:r>
                  <a:rPr lang="en-US" sz="2400" baseline="-25000" dirty="0"/>
                  <a:t>1</a:t>
                </a:r>
                <a:r>
                  <a:rPr lang="en-US" sz="2400" dirty="0"/>
                  <a:t>*C</a:t>
                </a:r>
                <a:r>
                  <a:rPr lang="en-US" sz="2400" baseline="-25000" dirty="0"/>
                  <a:t>i,t</a:t>
                </a:r>
                <a:r>
                  <a:rPr lang="en-US" sz="2400" dirty="0"/>
                  <a:t>+</a:t>
                </a:r>
                <a:r>
                  <a:rPr lang="en-US" sz="2400" dirty="0">
                    <a:latin typeface="Symbol" panose="05050102010706020507" pitchFamily="18" charset="2"/>
                  </a:rPr>
                  <a:t>a</a:t>
                </a:r>
                <a:r>
                  <a:rPr lang="en-US" sz="2400" baseline="-25000" dirty="0"/>
                  <a:t>2</a:t>
                </a:r>
                <a:r>
                  <a:rPr lang="en-US" sz="2400" dirty="0"/>
                  <a:t>*</a:t>
                </a:r>
                <a:r>
                  <a:rPr lang="en-US" sz="2400" dirty="0" err="1"/>
                  <a:t>U</a:t>
                </a:r>
                <a:r>
                  <a:rPr lang="en-US" sz="2400" baseline="-25000" dirty="0" err="1"/>
                  <a:t>i</a:t>
                </a:r>
                <a:r>
                  <a:rPr lang="en-US" sz="2400" dirty="0" err="1"/>
                  <a:t>+</a:t>
                </a:r>
                <a:r>
                  <a:rPr lang="en-US" sz="2400" dirty="0" err="1">
                    <a:latin typeface="Symbol" panose="05050102010706020507" pitchFamily="18" charset="2"/>
                  </a:rPr>
                  <a:t>e</a:t>
                </a:r>
                <a:r>
                  <a:rPr lang="en-US" sz="2400" baseline="-25000" dirty="0" err="1"/>
                  <a:t>Xi,t</a:t>
                </a:r>
                <a:endParaRPr lang="en-US" sz="2400" baseline="-25000" dirty="0"/>
              </a:p>
              <a:p>
                <a:pPr marL="342900" indent="-342900" eaLnBrk="1" hangingPunct="1">
                  <a:spcBef>
                    <a:spcPts val="600"/>
                  </a:spcBef>
                </a:pPr>
                <a:r>
                  <a:rPr lang="en-US" sz="2400" dirty="0"/>
                  <a:t>Note that although C, X, and Y are time-specific, U is time constant</a:t>
                </a:r>
              </a:p>
              <a:p>
                <a:pPr marL="342900" indent="-342900" eaLnBrk="1" hangingPunct="1">
                  <a:spcBef>
                    <a:spcPts val="600"/>
                  </a:spcBef>
                </a:pPr>
                <a:r>
                  <a:rPr lang="en-US" sz="2400" dirty="0"/>
                  <a:t>As we have discussed, if you estimate:</a:t>
                </a:r>
              </a:p>
              <a:p>
                <a:pPr marL="342900" indent="-342900" eaLnBrk="1" hangingPunct="1">
                  <a:spcBef>
                    <a:spcPts val="600"/>
                  </a:spcBef>
                </a:pPr>
                <a:r>
                  <a:rPr lang="en-US" sz="2400" dirty="0"/>
                  <a:t>Y</a:t>
                </a:r>
                <a:r>
                  <a:rPr lang="en-US" sz="2400" baseline="-25000" dirty="0"/>
                  <a:t>i,t</a:t>
                </a:r>
                <a:r>
                  <a:rPr lang="en-US" sz="2400" dirty="0"/>
                  <a:t>=</a:t>
                </a:r>
                <a14:m>
                  <m:oMath xmlns:m="http://schemas.openxmlformats.org/officeDocument/2006/math">
                    <m:acc>
                      <m:accPr>
                        <m:chr m:val="̂"/>
                        <m:ctrlPr>
                          <a:rPr lang="en-US" sz="2400" i="1" dirty="0">
                            <a:latin typeface="Cambria Math" panose="02040503050406030204" pitchFamily="18" charset="0"/>
                          </a:rPr>
                        </m:ctrlPr>
                      </m:accPr>
                      <m:e>
                        <m:r>
                          <a:rPr lang="en-US" sz="2400" i="1" dirty="0">
                            <a:latin typeface="Cambria Math"/>
                            <a:ea typeface="Cambria Math"/>
                          </a:rPr>
                          <m:t>𝛽</m:t>
                        </m:r>
                      </m:e>
                    </m:acc>
                  </m:oMath>
                </a14:m>
                <a:r>
                  <a:rPr lang="en-US" sz="2400" baseline="-25000" dirty="0"/>
                  <a:t>0</a:t>
                </a:r>
                <a:r>
                  <a:rPr lang="en-US" sz="2400" dirty="0"/>
                  <a:t>+</a:t>
                </a:r>
                <a14:m>
                  <m:oMath xmlns:m="http://schemas.openxmlformats.org/officeDocument/2006/math">
                    <m:acc>
                      <m:accPr>
                        <m:chr m:val="̂"/>
                        <m:ctrlPr>
                          <a:rPr lang="en-US" sz="2400" i="1" dirty="0">
                            <a:latin typeface="Cambria Math" panose="02040503050406030204" pitchFamily="18" charset="0"/>
                          </a:rPr>
                        </m:ctrlPr>
                      </m:accPr>
                      <m:e>
                        <m:r>
                          <a:rPr lang="en-US" sz="2400" i="1" dirty="0">
                            <a:latin typeface="Cambria Math"/>
                            <a:ea typeface="Cambria Math"/>
                          </a:rPr>
                          <m:t>𝛽</m:t>
                        </m:r>
                      </m:e>
                    </m:acc>
                  </m:oMath>
                </a14:m>
                <a:r>
                  <a:rPr lang="en-US" sz="2400" baseline="-25000" dirty="0"/>
                  <a:t>1</a:t>
                </a:r>
                <a:r>
                  <a:rPr lang="en-US" sz="2400" dirty="0"/>
                  <a:t>*X</a:t>
                </a:r>
                <a:r>
                  <a:rPr lang="en-US" sz="2400" baseline="-25000" dirty="0"/>
                  <a:t>i,t</a:t>
                </a:r>
                <a:r>
                  <a:rPr lang="en-US" sz="2400" dirty="0"/>
                  <a:t>+</a:t>
                </a:r>
                <a14:m>
                  <m:oMath xmlns:m="http://schemas.openxmlformats.org/officeDocument/2006/math">
                    <m:acc>
                      <m:accPr>
                        <m:chr m:val="̂"/>
                        <m:ctrlPr>
                          <a:rPr lang="en-US" sz="2400" i="1" dirty="0">
                            <a:latin typeface="Cambria Math" panose="02040503050406030204" pitchFamily="18" charset="0"/>
                          </a:rPr>
                        </m:ctrlPr>
                      </m:accPr>
                      <m:e>
                        <m:r>
                          <a:rPr lang="en-US" sz="2400" i="1" dirty="0">
                            <a:latin typeface="Cambria Math"/>
                            <a:ea typeface="Cambria Math"/>
                          </a:rPr>
                          <m:t>𝛽</m:t>
                        </m:r>
                      </m:e>
                    </m:acc>
                  </m:oMath>
                </a14:m>
                <a:r>
                  <a:rPr lang="en-US" sz="2400" baseline="-25000" dirty="0"/>
                  <a:t>2</a:t>
                </a:r>
                <a:r>
                  <a:rPr lang="en-US" sz="2400" dirty="0"/>
                  <a:t>*</a:t>
                </a:r>
                <a:r>
                  <a:rPr lang="en-US" sz="2400" dirty="0" err="1"/>
                  <a:t>C</a:t>
                </a:r>
                <a:r>
                  <a:rPr lang="en-US" sz="2400" baseline="-25000" dirty="0"/>
                  <a:t>i,t</a:t>
                </a:r>
                <a:r>
                  <a:rPr lang="en-US" sz="2400" dirty="0" err="1"/>
                  <a:t>+</a:t>
                </a:r>
                <a14:m>
                  <m:oMath xmlns:m="http://schemas.openxmlformats.org/officeDocument/2006/math">
                    <m:acc>
                      <m:accPr>
                        <m:chr m:val="̂"/>
                        <m:ctrlPr>
                          <a:rPr lang="en-US" sz="2400" i="1" dirty="0">
                            <a:latin typeface="Cambria Math" panose="02040503050406030204" pitchFamily="18" charset="0"/>
                          </a:rPr>
                        </m:ctrlPr>
                      </m:accPr>
                      <m:e>
                        <m:r>
                          <a:rPr lang="en-US" sz="2400" i="1" dirty="0">
                            <a:latin typeface="Cambria Math"/>
                            <a:ea typeface="Cambria Math"/>
                          </a:rPr>
                          <m:t>𝜖</m:t>
                        </m:r>
                      </m:e>
                    </m:acc>
                  </m:oMath>
                </a14:m>
                <a:r>
                  <a:rPr lang="en-US" sz="2400" baseline="-25000" dirty="0"/>
                  <a:t>Yi,t</a:t>
                </a:r>
              </a:p>
              <a:p>
                <a:pPr marL="342900" indent="-342900" eaLnBrk="1" hangingPunct="1">
                  <a:spcBef>
                    <a:spcPts val="600"/>
                  </a:spcBef>
                </a:pPr>
                <a:r>
                  <a:rPr lang="en-US" sz="2400" dirty="0"/>
                  <a:t>It is biased as a function of: </a:t>
                </a:r>
                <a:r>
                  <a:rPr lang="en-US" sz="2400" dirty="0">
                    <a:latin typeface="Symbol" panose="05050102010706020507" pitchFamily="18" charset="2"/>
                  </a:rPr>
                  <a:t>b</a:t>
                </a:r>
                <a:r>
                  <a:rPr lang="en-US" sz="2400" baseline="-25000" dirty="0"/>
                  <a:t>3*</a:t>
                </a:r>
                <a:r>
                  <a:rPr lang="en-US" sz="2400" dirty="0">
                    <a:latin typeface="Symbol" panose="05050102010706020507" pitchFamily="18" charset="2"/>
                  </a:rPr>
                  <a:t>a</a:t>
                </a:r>
                <a:r>
                  <a:rPr lang="en-US" sz="2400" baseline="-25000" dirty="0"/>
                  <a:t>2</a:t>
                </a:r>
                <a:endParaRPr lang="en-US" sz="2400" dirty="0"/>
              </a:p>
              <a:p>
                <a:pPr marL="342900" indent="-342900" eaLnBrk="1" hangingPunct="1">
                  <a:lnSpc>
                    <a:spcPct val="80000"/>
                  </a:lnSpc>
                </a:pPr>
                <a:r>
                  <a:rPr lang="en-US" sz="2400" dirty="0"/>
                  <a:t>Consider instead the “true” structural equation for changes in Y:</a:t>
                </a:r>
              </a:p>
              <a:p>
                <a:pPr marL="342900" indent="-342900" eaLnBrk="1" hangingPunct="1">
                  <a:lnSpc>
                    <a:spcPct val="80000"/>
                  </a:lnSpc>
                </a:pPr>
                <a:endParaRPr lang="en-US" sz="2400" dirty="0"/>
              </a:p>
              <a:p>
                <a:pPr marL="0" indent="0" eaLnBrk="1" hangingPunct="1">
                  <a:lnSpc>
                    <a:spcPct val="80000"/>
                  </a:lnSpc>
                  <a:buNone/>
                </a:pPr>
                <a:r>
                  <a:rPr lang="en-US" sz="2400" dirty="0"/>
                  <a:t>Y</a:t>
                </a:r>
                <a:r>
                  <a:rPr lang="en-US" sz="2400" baseline="-25000" dirty="0"/>
                  <a:t>i,t</a:t>
                </a:r>
                <a:r>
                  <a:rPr lang="en-US" sz="2400" dirty="0"/>
                  <a:t>-Y</a:t>
                </a:r>
                <a:r>
                  <a:rPr lang="en-US" sz="2400" baseline="-25000" dirty="0"/>
                  <a:t>i,t-1</a:t>
                </a:r>
                <a:r>
                  <a:rPr lang="en-US" sz="2400" dirty="0"/>
                  <a:t>=(</a:t>
                </a:r>
                <a:r>
                  <a:rPr lang="en-US" sz="2400" dirty="0">
                    <a:latin typeface="Symbol" panose="05050102010706020507" pitchFamily="18" charset="2"/>
                  </a:rPr>
                  <a:t>b</a:t>
                </a:r>
                <a:r>
                  <a:rPr lang="en-US" sz="2400" baseline="-25000" dirty="0"/>
                  <a:t>0</a:t>
                </a:r>
                <a:r>
                  <a:rPr lang="en-US" sz="2400" dirty="0"/>
                  <a:t>+</a:t>
                </a:r>
                <a:r>
                  <a:rPr lang="en-US" sz="2400" dirty="0">
                    <a:latin typeface="Symbol" panose="05050102010706020507" pitchFamily="18" charset="2"/>
                  </a:rPr>
                  <a:t>b</a:t>
                </a:r>
                <a:r>
                  <a:rPr lang="en-US" sz="2400" baseline="-25000" dirty="0"/>
                  <a:t>1</a:t>
                </a:r>
                <a:r>
                  <a:rPr lang="en-US" sz="2400" dirty="0"/>
                  <a:t>*X</a:t>
                </a:r>
                <a:r>
                  <a:rPr lang="en-US" sz="2400" baseline="-25000" dirty="0"/>
                  <a:t>i,t</a:t>
                </a:r>
                <a:r>
                  <a:rPr lang="en-US" sz="2400" dirty="0"/>
                  <a:t>+</a:t>
                </a:r>
                <a:r>
                  <a:rPr lang="en-US" sz="2400" dirty="0">
                    <a:latin typeface="Symbol" panose="05050102010706020507" pitchFamily="18" charset="2"/>
                  </a:rPr>
                  <a:t>b</a:t>
                </a:r>
                <a:r>
                  <a:rPr lang="en-US" sz="2400" baseline="-25000" dirty="0"/>
                  <a:t>2</a:t>
                </a:r>
                <a:r>
                  <a:rPr lang="en-US" sz="2400" dirty="0"/>
                  <a:t>*</a:t>
                </a:r>
                <a:r>
                  <a:rPr lang="en-US" sz="2400" dirty="0" err="1"/>
                  <a:t>C</a:t>
                </a:r>
                <a:r>
                  <a:rPr lang="en-US" sz="2400" baseline="-25000" dirty="0" err="1"/>
                  <a:t>i,t</a:t>
                </a:r>
                <a:r>
                  <a:rPr lang="en-US" sz="2400" baseline="-25000" dirty="0"/>
                  <a:t> </a:t>
                </a:r>
                <a:r>
                  <a:rPr lang="en-US" sz="2400" dirty="0"/>
                  <a:t>+</a:t>
                </a:r>
                <a:r>
                  <a:rPr lang="en-US" sz="2400" dirty="0">
                    <a:latin typeface="Symbol" panose="05050102010706020507" pitchFamily="18" charset="2"/>
                  </a:rPr>
                  <a:t>b</a:t>
                </a:r>
                <a:r>
                  <a:rPr lang="en-US" sz="2400" baseline="-25000" dirty="0"/>
                  <a:t>3</a:t>
                </a:r>
                <a:r>
                  <a:rPr lang="en-US" sz="2400" dirty="0"/>
                  <a:t>*</a:t>
                </a:r>
                <a:r>
                  <a:rPr lang="en-US" sz="2400" dirty="0" err="1"/>
                  <a:t>U</a:t>
                </a:r>
                <a:r>
                  <a:rPr lang="en-US" sz="2400" baseline="-25000" dirty="0" err="1"/>
                  <a:t>i</a:t>
                </a:r>
                <a:r>
                  <a:rPr lang="en-US" sz="2400" dirty="0" err="1"/>
                  <a:t>+</a:t>
                </a:r>
                <a:r>
                  <a:rPr lang="en-US" sz="2400" dirty="0" err="1">
                    <a:latin typeface="Symbol" panose="05050102010706020507" pitchFamily="18" charset="2"/>
                  </a:rPr>
                  <a:t>e</a:t>
                </a:r>
                <a:r>
                  <a:rPr lang="en-US" sz="2400" baseline="-25000" dirty="0" err="1"/>
                  <a:t>Yi,t</a:t>
                </a:r>
                <a:r>
                  <a:rPr lang="en-US" sz="2400" dirty="0"/>
                  <a:t>)-</a:t>
                </a:r>
              </a:p>
              <a:p>
                <a:pPr marL="0" indent="0" eaLnBrk="1" hangingPunct="1">
                  <a:lnSpc>
                    <a:spcPct val="80000"/>
                  </a:lnSpc>
                  <a:buNone/>
                </a:pPr>
                <a:r>
                  <a:rPr lang="en-US" sz="2400" dirty="0"/>
                  <a:t>                                                                            (</a:t>
                </a:r>
                <a:r>
                  <a:rPr lang="en-US" sz="2400" dirty="0">
                    <a:latin typeface="Symbol" panose="05050102010706020507" pitchFamily="18" charset="2"/>
                  </a:rPr>
                  <a:t>b</a:t>
                </a:r>
                <a:r>
                  <a:rPr lang="en-US" sz="2400" baseline="-25000" dirty="0"/>
                  <a:t>0</a:t>
                </a:r>
                <a:r>
                  <a:rPr lang="en-US" sz="2400" dirty="0"/>
                  <a:t>+</a:t>
                </a:r>
                <a:r>
                  <a:rPr lang="en-US" sz="2400" dirty="0">
                    <a:latin typeface="Symbol" panose="05050102010706020507" pitchFamily="18" charset="2"/>
                  </a:rPr>
                  <a:t>b</a:t>
                </a:r>
                <a:r>
                  <a:rPr lang="en-US" sz="2400" baseline="-25000" dirty="0"/>
                  <a:t>1</a:t>
                </a:r>
                <a:r>
                  <a:rPr lang="en-US" sz="2400" dirty="0"/>
                  <a:t>*X</a:t>
                </a:r>
                <a:r>
                  <a:rPr lang="en-US" sz="2400" baseline="-25000" dirty="0"/>
                  <a:t>i,t-1</a:t>
                </a:r>
                <a:r>
                  <a:rPr lang="en-US" sz="2400" dirty="0"/>
                  <a:t>+</a:t>
                </a:r>
                <a:r>
                  <a:rPr lang="en-US" sz="2400" dirty="0">
                    <a:latin typeface="Symbol" panose="05050102010706020507" pitchFamily="18" charset="2"/>
                  </a:rPr>
                  <a:t>b</a:t>
                </a:r>
                <a:r>
                  <a:rPr lang="en-US" sz="2400" baseline="-25000" dirty="0"/>
                  <a:t>2</a:t>
                </a:r>
                <a:r>
                  <a:rPr lang="en-US" sz="2400" dirty="0"/>
                  <a:t>*C</a:t>
                </a:r>
                <a:r>
                  <a:rPr lang="en-US" sz="2400" baseline="-25000" dirty="0"/>
                  <a:t>i,t-1 </a:t>
                </a:r>
                <a:r>
                  <a:rPr lang="en-US" sz="2400" dirty="0"/>
                  <a:t>+</a:t>
                </a:r>
                <a:r>
                  <a:rPr lang="en-US" sz="2400" dirty="0">
                    <a:latin typeface="Symbol" panose="05050102010706020507" pitchFamily="18" charset="2"/>
                  </a:rPr>
                  <a:t>b</a:t>
                </a:r>
                <a:r>
                  <a:rPr lang="en-US" sz="2400" baseline="-25000" dirty="0"/>
                  <a:t>3</a:t>
                </a:r>
                <a:r>
                  <a:rPr lang="en-US" sz="2400" dirty="0"/>
                  <a:t>*U</a:t>
                </a:r>
                <a:r>
                  <a:rPr lang="en-US" sz="2400" baseline="-25000" dirty="0"/>
                  <a:t>i</a:t>
                </a:r>
                <a:r>
                  <a:rPr lang="en-US" sz="2400" dirty="0"/>
                  <a:t>+</a:t>
                </a:r>
                <a:r>
                  <a:rPr lang="en-US" sz="2400" dirty="0">
                    <a:latin typeface="Symbol" panose="05050102010706020507" pitchFamily="18" charset="2"/>
                  </a:rPr>
                  <a:t>e</a:t>
                </a:r>
                <a:r>
                  <a:rPr lang="en-US" sz="2400" baseline="-25000" dirty="0"/>
                  <a:t>Yi,t-1</a:t>
                </a:r>
                <a:r>
                  <a:rPr lang="en-US" sz="2400" dirty="0"/>
                  <a:t>)</a:t>
                </a:r>
              </a:p>
              <a:p>
                <a:pPr marL="342900" indent="-342900" eaLnBrk="1" hangingPunct="1">
                  <a:lnSpc>
                    <a:spcPct val="80000"/>
                  </a:lnSpc>
                </a:pPr>
                <a:endParaRPr lang="en-US" sz="2400" dirty="0"/>
              </a:p>
              <a:p>
                <a:pPr marL="342900" indent="-342900" eaLnBrk="1" hangingPunct="1">
                  <a:lnSpc>
                    <a:spcPct val="80000"/>
                  </a:lnSpc>
                </a:pPr>
                <a:endParaRPr lang="en-US" sz="2400" dirty="0"/>
              </a:p>
              <a:p>
                <a:pPr marL="0" indent="0" eaLnBrk="1" hangingPunct="1">
                  <a:lnSpc>
                    <a:spcPct val="80000"/>
                  </a:lnSpc>
                  <a:buNone/>
                </a:pPr>
                <a:r>
                  <a:rPr lang="en-US" sz="2400" dirty="0"/>
                  <a:t>Y</a:t>
                </a:r>
                <a:r>
                  <a:rPr lang="en-US" sz="2400" baseline="-25000" dirty="0"/>
                  <a:t>i,t</a:t>
                </a:r>
                <a:r>
                  <a:rPr lang="en-US" sz="2400" dirty="0"/>
                  <a:t>-Y</a:t>
                </a:r>
                <a:r>
                  <a:rPr lang="en-US" sz="2400" baseline="-25000" dirty="0"/>
                  <a:t>i,t-1</a:t>
                </a:r>
                <a:r>
                  <a:rPr lang="en-US" sz="2400" dirty="0"/>
                  <a:t>=</a:t>
                </a:r>
                <a:r>
                  <a:rPr lang="en-US" sz="2400" dirty="0">
                    <a:latin typeface="Symbol" panose="05050102010706020507" pitchFamily="18" charset="2"/>
                  </a:rPr>
                  <a:t>b</a:t>
                </a:r>
                <a:r>
                  <a:rPr lang="en-US" sz="2400" baseline="-25000" dirty="0"/>
                  <a:t>1</a:t>
                </a:r>
                <a:r>
                  <a:rPr lang="en-US" sz="2400" dirty="0"/>
                  <a:t>*(X</a:t>
                </a:r>
                <a:r>
                  <a:rPr lang="en-US" sz="2400" baseline="-25000" dirty="0"/>
                  <a:t>i,t</a:t>
                </a:r>
                <a:r>
                  <a:rPr lang="en-US" sz="2400" dirty="0"/>
                  <a:t>-X</a:t>
                </a:r>
                <a:r>
                  <a:rPr lang="en-US" sz="2400" baseline="-25000" dirty="0"/>
                  <a:t>i,t-1</a:t>
                </a:r>
                <a:r>
                  <a:rPr lang="en-US" sz="2400" dirty="0"/>
                  <a:t>)+</a:t>
                </a:r>
                <a:r>
                  <a:rPr lang="en-US" sz="2400" dirty="0">
                    <a:latin typeface="Symbol" panose="05050102010706020507" pitchFamily="18" charset="2"/>
                  </a:rPr>
                  <a:t>b</a:t>
                </a:r>
                <a:r>
                  <a:rPr lang="en-US" sz="2400" baseline="-25000" dirty="0"/>
                  <a:t>2</a:t>
                </a:r>
                <a:r>
                  <a:rPr lang="en-US" sz="2400" dirty="0"/>
                  <a:t>*(C</a:t>
                </a:r>
                <a:r>
                  <a:rPr lang="en-US" sz="2400" baseline="-25000" dirty="0"/>
                  <a:t>i,t</a:t>
                </a:r>
                <a:r>
                  <a:rPr lang="en-US" sz="2400" dirty="0"/>
                  <a:t>-C</a:t>
                </a:r>
                <a:r>
                  <a:rPr lang="en-US" sz="2400" baseline="-25000" dirty="0"/>
                  <a:t>i,t-1</a:t>
                </a:r>
                <a:r>
                  <a:rPr lang="en-US" sz="2400" dirty="0"/>
                  <a:t>)+</a:t>
                </a:r>
                <a:r>
                  <a:rPr lang="en-US" sz="2400" dirty="0">
                    <a:latin typeface="Symbol" panose="05050102010706020507" pitchFamily="18" charset="2"/>
                  </a:rPr>
                  <a:t>b</a:t>
                </a:r>
                <a:r>
                  <a:rPr lang="en-US" sz="2400" baseline="-25000" dirty="0"/>
                  <a:t>3</a:t>
                </a:r>
                <a:r>
                  <a:rPr lang="en-US" sz="2400" dirty="0"/>
                  <a:t>*(</a:t>
                </a:r>
                <a:r>
                  <a:rPr lang="en-US" sz="2400" dirty="0" err="1"/>
                  <a:t>U</a:t>
                </a:r>
                <a:r>
                  <a:rPr lang="en-US" sz="2400" baseline="-25000" dirty="0" err="1"/>
                  <a:t>i</a:t>
                </a:r>
                <a:r>
                  <a:rPr lang="en-US" sz="2400" dirty="0" err="1"/>
                  <a:t>-U</a:t>
                </a:r>
                <a:r>
                  <a:rPr lang="en-US" sz="2400" baseline="-25000" dirty="0" err="1"/>
                  <a:t>i</a:t>
                </a:r>
                <a:r>
                  <a:rPr lang="en-US" sz="2400" dirty="0"/>
                  <a:t>)+</a:t>
                </a:r>
                <a:r>
                  <a:rPr lang="en-US" sz="2400" dirty="0">
                    <a:latin typeface="Symbol" panose="05050102010706020507" pitchFamily="18" charset="2"/>
                  </a:rPr>
                  <a:t>e</a:t>
                </a:r>
                <a:r>
                  <a:rPr lang="en-US" sz="2400" baseline="-25000" dirty="0"/>
                  <a:t>Yi,t</a:t>
                </a:r>
                <a:r>
                  <a:rPr lang="en-US" sz="2400" dirty="0"/>
                  <a:t>-</a:t>
                </a:r>
                <a:r>
                  <a:rPr lang="en-US" sz="2400" dirty="0">
                    <a:latin typeface="Symbol" panose="05050102010706020507" pitchFamily="18" charset="2"/>
                  </a:rPr>
                  <a:t>e</a:t>
                </a:r>
                <a:r>
                  <a:rPr lang="en-US" sz="2400" baseline="-25000" dirty="0"/>
                  <a:t>Yi,t-1</a:t>
                </a:r>
              </a:p>
              <a:p>
                <a:pPr marL="0" indent="0" eaLnBrk="1" hangingPunct="1">
                  <a:lnSpc>
                    <a:spcPct val="80000"/>
                  </a:lnSpc>
                  <a:buNone/>
                </a:pPr>
                <a:endParaRPr lang="en-US" sz="2400" baseline="-25000" dirty="0"/>
              </a:p>
              <a:p>
                <a:pPr marL="0" indent="0" eaLnBrk="1" hangingPunct="1">
                  <a:lnSpc>
                    <a:spcPct val="80000"/>
                  </a:lnSpc>
                  <a:buNone/>
                </a:pPr>
                <a:r>
                  <a:rPr lang="en-US" sz="2400" dirty="0"/>
                  <a:t>The omitted time-constant confounder does not predict change in Y. </a:t>
                </a:r>
              </a:p>
              <a:p>
                <a:pPr marL="342900" indent="-342900" eaLnBrk="1" hangingPunct="1">
                  <a:lnSpc>
                    <a:spcPct val="80000"/>
                  </a:lnSpc>
                </a:pPr>
                <a:endParaRPr lang="en-US" sz="2400" dirty="0"/>
              </a:p>
            </p:txBody>
          </p:sp>
        </mc:Choice>
        <mc:Fallback xmlns="">
          <p:sp>
            <p:nvSpPr>
              <p:cNvPr id="22530" name="Rectangle 3"/>
              <p:cNvSpPr>
                <a:spLocks noGrp="1" noRot="1" noChangeAspect="1" noMove="1" noResize="1" noEditPoints="1" noAdjustHandles="1" noChangeArrowheads="1" noChangeShapeType="1" noTextEdit="1"/>
              </p:cNvSpPr>
              <p:nvPr>
                <p:ph idx="1"/>
              </p:nvPr>
            </p:nvSpPr>
            <p:spPr>
              <a:xfrm>
                <a:off x="0" y="1524000"/>
                <a:ext cx="9144000" cy="4914900"/>
              </a:xfrm>
              <a:blipFill rotWithShape="1">
                <a:blip r:embed="rId3"/>
                <a:stretch>
                  <a:fillRect l="-1400" t="-248" b="-1017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FE272B1E-DCF1-4387-99C7-CC4464A75610}" type="slidenum">
              <a:rPr lang="en-US" smtClean="0"/>
              <a:pPr>
                <a:defRPr/>
              </a:pPr>
              <a:t>18</a:t>
            </a:fld>
            <a:endParaRPr lang="en-US"/>
          </a:p>
        </p:txBody>
      </p:sp>
    </p:spTree>
    <p:extLst>
      <p:ext uri="{BB962C8B-B14F-4D97-AF65-F5344CB8AC3E}">
        <p14:creationId xmlns:p14="http://schemas.microsoft.com/office/powerpoint/2010/main" val="11742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pPr lvl="1"/>
            <a:r>
              <a:rPr lang="en-US" sz="2800" dirty="0"/>
              <a:t>Longitudinal data help address time-constant confounders (even ones that you did not measure)</a:t>
            </a:r>
          </a:p>
        </p:txBody>
      </p:sp>
      <p:sp>
        <p:nvSpPr>
          <p:cNvPr id="22530" name="Rectangle 3"/>
          <p:cNvSpPr>
            <a:spLocks noGrp="1" noChangeArrowheads="1"/>
          </p:cNvSpPr>
          <p:nvPr>
            <p:ph idx="1"/>
          </p:nvPr>
        </p:nvSpPr>
        <p:spPr>
          <a:xfrm>
            <a:off x="152400" y="1524000"/>
            <a:ext cx="8991600" cy="4914900"/>
          </a:xfrm>
        </p:spPr>
        <p:txBody>
          <a:bodyPr/>
          <a:lstStyle/>
          <a:p>
            <a:pPr marL="342900" indent="-342900" eaLnBrk="1" hangingPunct="1">
              <a:lnSpc>
                <a:spcPct val="80000"/>
              </a:lnSpc>
            </a:pPr>
            <a:r>
              <a:rPr lang="en-US" sz="2400" dirty="0"/>
              <a:t>Consider instead the “true” structural equation for changes in Y:</a:t>
            </a:r>
          </a:p>
          <a:p>
            <a:pPr marL="342900" indent="-342900" eaLnBrk="1" hangingPunct="1">
              <a:lnSpc>
                <a:spcPct val="80000"/>
              </a:lnSpc>
            </a:pPr>
            <a:endParaRPr lang="en-US" sz="2400" dirty="0"/>
          </a:p>
          <a:p>
            <a:pPr marL="0" indent="0" eaLnBrk="1" hangingPunct="1">
              <a:lnSpc>
                <a:spcPct val="80000"/>
              </a:lnSpc>
              <a:buNone/>
            </a:pPr>
            <a:r>
              <a:rPr lang="en-US" sz="2400" dirty="0"/>
              <a:t>Y</a:t>
            </a:r>
            <a:r>
              <a:rPr lang="en-US" sz="2400" baseline="-25000" dirty="0"/>
              <a:t>i,t</a:t>
            </a:r>
            <a:r>
              <a:rPr lang="en-US" sz="2400" dirty="0"/>
              <a:t>-Y</a:t>
            </a:r>
            <a:r>
              <a:rPr lang="en-US" sz="2400" baseline="-25000" dirty="0"/>
              <a:t>i,t-1</a:t>
            </a:r>
            <a:r>
              <a:rPr lang="en-US" sz="2400" dirty="0"/>
              <a:t>=(</a:t>
            </a:r>
            <a:r>
              <a:rPr lang="en-US" sz="2400" dirty="0">
                <a:latin typeface="Symbol" panose="05050102010706020507" pitchFamily="18" charset="2"/>
              </a:rPr>
              <a:t>b</a:t>
            </a:r>
            <a:r>
              <a:rPr lang="en-US" sz="2400" baseline="-25000" dirty="0"/>
              <a:t>0</a:t>
            </a:r>
            <a:r>
              <a:rPr lang="en-US" sz="2400" dirty="0"/>
              <a:t>+</a:t>
            </a:r>
            <a:r>
              <a:rPr lang="en-US" sz="2400" dirty="0">
                <a:latin typeface="Symbol" panose="05050102010706020507" pitchFamily="18" charset="2"/>
              </a:rPr>
              <a:t>b</a:t>
            </a:r>
            <a:r>
              <a:rPr lang="en-US" sz="2400" baseline="-25000" dirty="0"/>
              <a:t>1</a:t>
            </a:r>
            <a:r>
              <a:rPr lang="en-US" sz="2400" dirty="0"/>
              <a:t>*X</a:t>
            </a:r>
            <a:r>
              <a:rPr lang="en-US" sz="2400" baseline="-25000" dirty="0"/>
              <a:t>i,t</a:t>
            </a:r>
            <a:r>
              <a:rPr lang="en-US" sz="2400" dirty="0"/>
              <a:t>+</a:t>
            </a:r>
            <a:r>
              <a:rPr lang="en-US" sz="2400" dirty="0">
                <a:latin typeface="Symbol" panose="05050102010706020507" pitchFamily="18" charset="2"/>
              </a:rPr>
              <a:t>b</a:t>
            </a:r>
            <a:r>
              <a:rPr lang="en-US" sz="2400" baseline="-25000" dirty="0"/>
              <a:t>2</a:t>
            </a:r>
            <a:r>
              <a:rPr lang="en-US" sz="2400" dirty="0"/>
              <a:t>*</a:t>
            </a:r>
            <a:r>
              <a:rPr lang="en-US" sz="2400" dirty="0" err="1"/>
              <a:t>C</a:t>
            </a:r>
            <a:r>
              <a:rPr lang="en-US" sz="2400" baseline="-25000" dirty="0" err="1"/>
              <a:t>i,t</a:t>
            </a:r>
            <a:r>
              <a:rPr lang="en-US" sz="2400" baseline="-25000" dirty="0"/>
              <a:t> </a:t>
            </a:r>
            <a:r>
              <a:rPr lang="en-US" sz="2400" dirty="0"/>
              <a:t>+</a:t>
            </a:r>
            <a:r>
              <a:rPr lang="en-US" sz="2400" dirty="0">
                <a:latin typeface="Symbol" panose="05050102010706020507" pitchFamily="18" charset="2"/>
              </a:rPr>
              <a:t>b</a:t>
            </a:r>
            <a:r>
              <a:rPr lang="en-US" sz="2400" baseline="-25000" dirty="0"/>
              <a:t>3</a:t>
            </a:r>
            <a:r>
              <a:rPr lang="en-US" sz="2400" dirty="0"/>
              <a:t>*</a:t>
            </a:r>
            <a:r>
              <a:rPr lang="en-US" sz="2400" dirty="0" err="1"/>
              <a:t>U</a:t>
            </a:r>
            <a:r>
              <a:rPr lang="en-US" sz="2400" baseline="-25000" dirty="0" err="1"/>
              <a:t>i</a:t>
            </a:r>
            <a:r>
              <a:rPr lang="en-US" sz="2400" dirty="0" err="1"/>
              <a:t>+</a:t>
            </a:r>
            <a:r>
              <a:rPr lang="en-US" sz="2400" dirty="0" err="1">
                <a:latin typeface="Symbol" panose="05050102010706020507" pitchFamily="18" charset="2"/>
              </a:rPr>
              <a:t>e</a:t>
            </a:r>
            <a:r>
              <a:rPr lang="en-US" sz="2400" baseline="-25000" dirty="0" err="1"/>
              <a:t>Yi,t</a:t>
            </a:r>
            <a:r>
              <a:rPr lang="en-US" sz="2400" dirty="0"/>
              <a:t>)-</a:t>
            </a:r>
          </a:p>
          <a:p>
            <a:pPr marL="0" indent="0" eaLnBrk="1" hangingPunct="1">
              <a:lnSpc>
                <a:spcPct val="80000"/>
              </a:lnSpc>
              <a:buNone/>
            </a:pPr>
            <a:r>
              <a:rPr lang="en-US" sz="2400" dirty="0"/>
              <a:t>                                                                            (</a:t>
            </a:r>
            <a:r>
              <a:rPr lang="en-US" sz="2400" dirty="0">
                <a:latin typeface="Symbol" panose="05050102010706020507" pitchFamily="18" charset="2"/>
              </a:rPr>
              <a:t>b</a:t>
            </a:r>
            <a:r>
              <a:rPr lang="en-US" sz="2400" baseline="-25000" dirty="0"/>
              <a:t>0</a:t>
            </a:r>
            <a:r>
              <a:rPr lang="en-US" sz="2400" dirty="0"/>
              <a:t>+</a:t>
            </a:r>
            <a:r>
              <a:rPr lang="en-US" sz="2400" dirty="0">
                <a:latin typeface="Symbol" panose="05050102010706020507" pitchFamily="18" charset="2"/>
              </a:rPr>
              <a:t>b</a:t>
            </a:r>
            <a:r>
              <a:rPr lang="en-US" sz="2400" baseline="-25000" dirty="0"/>
              <a:t>1</a:t>
            </a:r>
            <a:r>
              <a:rPr lang="en-US" sz="2400" dirty="0"/>
              <a:t>*X</a:t>
            </a:r>
            <a:r>
              <a:rPr lang="en-US" sz="2400" baseline="-25000" dirty="0"/>
              <a:t>i,t-1</a:t>
            </a:r>
            <a:r>
              <a:rPr lang="en-US" sz="2400" dirty="0"/>
              <a:t>+</a:t>
            </a:r>
            <a:r>
              <a:rPr lang="en-US" sz="2400" dirty="0">
                <a:latin typeface="Symbol" panose="05050102010706020507" pitchFamily="18" charset="2"/>
              </a:rPr>
              <a:t>b</a:t>
            </a:r>
            <a:r>
              <a:rPr lang="en-US" sz="2400" baseline="-25000" dirty="0"/>
              <a:t>2</a:t>
            </a:r>
            <a:r>
              <a:rPr lang="en-US" sz="2400" dirty="0"/>
              <a:t>*C</a:t>
            </a:r>
            <a:r>
              <a:rPr lang="en-US" sz="2400" baseline="-25000" dirty="0"/>
              <a:t>i,t-1 </a:t>
            </a:r>
            <a:r>
              <a:rPr lang="en-US" sz="2400" dirty="0"/>
              <a:t>+</a:t>
            </a:r>
            <a:r>
              <a:rPr lang="en-US" sz="2400" dirty="0">
                <a:latin typeface="Symbol" panose="05050102010706020507" pitchFamily="18" charset="2"/>
              </a:rPr>
              <a:t>b</a:t>
            </a:r>
            <a:r>
              <a:rPr lang="en-US" sz="2400" baseline="-25000" dirty="0"/>
              <a:t>3</a:t>
            </a:r>
            <a:r>
              <a:rPr lang="en-US" sz="2400" dirty="0"/>
              <a:t>*U</a:t>
            </a:r>
            <a:r>
              <a:rPr lang="en-US" sz="2400" baseline="-25000" dirty="0"/>
              <a:t>i</a:t>
            </a:r>
            <a:r>
              <a:rPr lang="en-US" sz="2400" dirty="0"/>
              <a:t>+</a:t>
            </a:r>
            <a:r>
              <a:rPr lang="en-US" sz="2400" dirty="0">
                <a:latin typeface="Symbol" panose="05050102010706020507" pitchFamily="18" charset="2"/>
              </a:rPr>
              <a:t>e</a:t>
            </a:r>
            <a:r>
              <a:rPr lang="en-US" sz="2400" baseline="-25000" dirty="0"/>
              <a:t>Yi,t-1</a:t>
            </a:r>
            <a:r>
              <a:rPr lang="en-US" sz="2400" dirty="0"/>
              <a:t>)</a:t>
            </a:r>
          </a:p>
          <a:p>
            <a:pPr marL="342900" indent="-342900" eaLnBrk="1" hangingPunct="1">
              <a:lnSpc>
                <a:spcPct val="80000"/>
              </a:lnSpc>
            </a:pPr>
            <a:endParaRPr lang="en-US" sz="2400" dirty="0"/>
          </a:p>
          <a:p>
            <a:pPr marL="342900" indent="-342900" eaLnBrk="1" hangingPunct="1">
              <a:lnSpc>
                <a:spcPct val="80000"/>
              </a:lnSpc>
            </a:pPr>
            <a:endParaRPr lang="en-US" sz="2400" dirty="0"/>
          </a:p>
          <a:p>
            <a:pPr marL="0" indent="0" eaLnBrk="1" hangingPunct="1">
              <a:lnSpc>
                <a:spcPct val="80000"/>
              </a:lnSpc>
              <a:buNone/>
            </a:pPr>
            <a:r>
              <a:rPr lang="en-US" sz="2400" dirty="0"/>
              <a:t>Y</a:t>
            </a:r>
            <a:r>
              <a:rPr lang="en-US" sz="2400" baseline="-25000" dirty="0"/>
              <a:t>i,t</a:t>
            </a:r>
            <a:r>
              <a:rPr lang="en-US" sz="2400" dirty="0"/>
              <a:t>-Y</a:t>
            </a:r>
            <a:r>
              <a:rPr lang="en-US" sz="2400" baseline="-25000" dirty="0"/>
              <a:t>i,t-1</a:t>
            </a:r>
            <a:r>
              <a:rPr lang="en-US" sz="2400" dirty="0"/>
              <a:t>=</a:t>
            </a:r>
            <a:r>
              <a:rPr lang="en-US" sz="2400" dirty="0">
                <a:latin typeface="Symbol" panose="05050102010706020507" pitchFamily="18" charset="2"/>
              </a:rPr>
              <a:t>b</a:t>
            </a:r>
            <a:r>
              <a:rPr lang="en-US" sz="2400" baseline="-25000" dirty="0"/>
              <a:t>1</a:t>
            </a:r>
            <a:r>
              <a:rPr lang="en-US" sz="2400" dirty="0"/>
              <a:t>*(X</a:t>
            </a:r>
            <a:r>
              <a:rPr lang="en-US" sz="2400" baseline="-25000" dirty="0"/>
              <a:t>i,t</a:t>
            </a:r>
            <a:r>
              <a:rPr lang="en-US" sz="2400" dirty="0"/>
              <a:t>-X</a:t>
            </a:r>
            <a:r>
              <a:rPr lang="en-US" sz="2400" baseline="-25000" dirty="0"/>
              <a:t>i,t-1</a:t>
            </a:r>
            <a:r>
              <a:rPr lang="en-US" sz="2400" dirty="0"/>
              <a:t>)+</a:t>
            </a:r>
            <a:r>
              <a:rPr lang="en-US" sz="2400" dirty="0">
                <a:latin typeface="Symbol" panose="05050102010706020507" pitchFamily="18" charset="2"/>
              </a:rPr>
              <a:t>b</a:t>
            </a:r>
            <a:r>
              <a:rPr lang="en-US" sz="2400" baseline="-25000" dirty="0"/>
              <a:t>2</a:t>
            </a:r>
            <a:r>
              <a:rPr lang="en-US" sz="2400" dirty="0"/>
              <a:t>*(C</a:t>
            </a:r>
            <a:r>
              <a:rPr lang="en-US" sz="2400" baseline="-25000" dirty="0"/>
              <a:t>i,t</a:t>
            </a:r>
            <a:r>
              <a:rPr lang="en-US" sz="2400" dirty="0"/>
              <a:t>-C</a:t>
            </a:r>
            <a:r>
              <a:rPr lang="en-US" sz="2400" baseline="-25000" dirty="0"/>
              <a:t>i,t-1</a:t>
            </a:r>
            <a:r>
              <a:rPr lang="en-US" sz="2400" dirty="0"/>
              <a:t>)+</a:t>
            </a:r>
            <a:r>
              <a:rPr lang="en-US" sz="2400" dirty="0">
                <a:latin typeface="Symbol" panose="05050102010706020507" pitchFamily="18" charset="2"/>
              </a:rPr>
              <a:t>b</a:t>
            </a:r>
            <a:r>
              <a:rPr lang="en-US" sz="2400" baseline="-25000" dirty="0"/>
              <a:t>3</a:t>
            </a:r>
            <a:r>
              <a:rPr lang="en-US" sz="2400" dirty="0"/>
              <a:t>*(</a:t>
            </a:r>
            <a:r>
              <a:rPr lang="en-US" sz="2400" dirty="0" err="1"/>
              <a:t>U</a:t>
            </a:r>
            <a:r>
              <a:rPr lang="en-US" sz="2400" baseline="-25000" dirty="0" err="1"/>
              <a:t>i</a:t>
            </a:r>
            <a:r>
              <a:rPr lang="en-US" sz="2400" dirty="0" err="1"/>
              <a:t>-U</a:t>
            </a:r>
            <a:r>
              <a:rPr lang="en-US" sz="2400" baseline="-25000" dirty="0" err="1"/>
              <a:t>i</a:t>
            </a:r>
            <a:r>
              <a:rPr lang="en-US" sz="2400" dirty="0"/>
              <a:t>)+</a:t>
            </a:r>
            <a:r>
              <a:rPr lang="en-US" sz="2400" dirty="0">
                <a:latin typeface="Symbol" panose="05050102010706020507" pitchFamily="18" charset="2"/>
              </a:rPr>
              <a:t>e</a:t>
            </a:r>
            <a:r>
              <a:rPr lang="en-US" sz="2400" baseline="-25000" dirty="0"/>
              <a:t>Yi,t</a:t>
            </a:r>
            <a:r>
              <a:rPr lang="en-US" sz="2400" dirty="0"/>
              <a:t>-</a:t>
            </a:r>
            <a:r>
              <a:rPr lang="en-US" sz="2400" dirty="0">
                <a:latin typeface="Symbol" panose="05050102010706020507" pitchFamily="18" charset="2"/>
              </a:rPr>
              <a:t>e</a:t>
            </a:r>
            <a:r>
              <a:rPr lang="en-US" sz="2400" baseline="-25000" dirty="0"/>
              <a:t>Yi,t-1</a:t>
            </a:r>
          </a:p>
          <a:p>
            <a:pPr marL="0" indent="0" eaLnBrk="1" hangingPunct="1">
              <a:lnSpc>
                <a:spcPct val="80000"/>
              </a:lnSpc>
              <a:buNone/>
            </a:pPr>
            <a:endParaRPr lang="en-US" sz="2400" baseline="-25000" dirty="0"/>
          </a:p>
          <a:p>
            <a:pPr marL="342900" indent="-342900" eaLnBrk="1" hangingPunct="1">
              <a:lnSpc>
                <a:spcPct val="80000"/>
              </a:lnSpc>
            </a:pPr>
            <a:r>
              <a:rPr lang="en-US" sz="2400" dirty="0"/>
              <a:t>The omitted time-constant confounder does not predict change in Y. </a:t>
            </a:r>
          </a:p>
          <a:p>
            <a:pPr marL="342900" indent="-342900" eaLnBrk="1" hangingPunct="1">
              <a:lnSpc>
                <a:spcPct val="80000"/>
              </a:lnSpc>
            </a:pPr>
            <a:r>
              <a:rPr lang="en-US" sz="2400" dirty="0"/>
              <a:t>Key assumptions:</a:t>
            </a:r>
          </a:p>
          <a:p>
            <a:pPr marL="342900" indent="-342900" eaLnBrk="1" hangingPunct="1">
              <a:lnSpc>
                <a:spcPct val="80000"/>
              </a:lnSpc>
              <a:buFontTx/>
              <a:buChar char="-"/>
            </a:pPr>
            <a:r>
              <a:rPr lang="en-US" sz="2400" dirty="0"/>
              <a:t>The confounder does not change over time</a:t>
            </a:r>
          </a:p>
          <a:p>
            <a:pPr marL="342900" indent="-342900" eaLnBrk="1" hangingPunct="1">
              <a:lnSpc>
                <a:spcPct val="80000"/>
              </a:lnSpc>
              <a:buFontTx/>
              <a:buChar char="-"/>
            </a:pPr>
            <a:r>
              <a:rPr lang="en-US" sz="2400" dirty="0"/>
              <a:t>The effect of the </a:t>
            </a:r>
            <a:r>
              <a:rPr lang="en-US" sz="2400" dirty="0" err="1"/>
              <a:t>counfounder</a:t>
            </a:r>
            <a:r>
              <a:rPr lang="en-US" sz="2400" dirty="0"/>
              <a:t> (</a:t>
            </a:r>
            <a:r>
              <a:rPr lang="en-US" sz="2400" dirty="0">
                <a:latin typeface="Symbol" panose="05050102010706020507" pitchFamily="18" charset="2"/>
              </a:rPr>
              <a:t>b</a:t>
            </a:r>
            <a:r>
              <a:rPr lang="en-US" sz="2400" baseline="-25000" dirty="0"/>
              <a:t>3</a:t>
            </a:r>
            <a:r>
              <a:rPr lang="en-US" sz="2400" dirty="0"/>
              <a:t>) does not change over time</a:t>
            </a:r>
          </a:p>
          <a:p>
            <a:pPr marL="342900" indent="-342900" eaLnBrk="1" hangingPunct="1">
              <a:lnSpc>
                <a:spcPct val="80000"/>
              </a:lnSpc>
              <a:buFontTx/>
              <a:buChar char="-"/>
            </a:pPr>
            <a:r>
              <a:rPr lang="en-US" sz="2400" dirty="0"/>
              <a:t>(Equivalent): the confounder does not influence change in Y</a:t>
            </a:r>
          </a:p>
          <a:p>
            <a:pPr marL="342900" indent="-342900" eaLnBrk="1" hangingPunct="1">
              <a:lnSpc>
                <a:spcPct val="80000"/>
              </a:lnSpc>
              <a:buFontTx/>
              <a:buChar char="-"/>
            </a:pPr>
            <a:endParaRPr lang="en-US" sz="2400" dirty="0"/>
          </a:p>
          <a:p>
            <a:pPr marL="342900" indent="-342900" eaLnBrk="1" hangingPunct="1">
              <a:lnSpc>
                <a:spcPct val="80000"/>
              </a:lnSpc>
            </a:pPr>
            <a:r>
              <a:rPr lang="en-US" sz="2400" dirty="0"/>
              <a:t>Given these assumptions, you can use longitudinal data to eliminate bias from confounders you did not even measure.</a:t>
            </a:r>
          </a:p>
          <a:p>
            <a:pPr marL="342900" indent="-342900" eaLnBrk="1" hangingPunct="1">
              <a:lnSpc>
                <a:spcPct val="80000"/>
              </a:lnSpc>
            </a:pPr>
            <a:endParaRPr lang="en-US" sz="2400" dirty="0"/>
          </a:p>
        </p:txBody>
      </p:sp>
      <p:sp>
        <p:nvSpPr>
          <p:cNvPr id="4" name="Slide Number Placeholder 3"/>
          <p:cNvSpPr>
            <a:spLocks noGrp="1"/>
          </p:cNvSpPr>
          <p:nvPr>
            <p:ph type="sldNum" sz="quarter" idx="12"/>
          </p:nvPr>
        </p:nvSpPr>
        <p:spPr/>
        <p:txBody>
          <a:bodyPr/>
          <a:lstStyle/>
          <a:p>
            <a:pPr>
              <a:defRPr/>
            </a:pPr>
            <a:fld id="{FE272B1E-DCF1-4387-99C7-CC4464A75610}" type="slidenum">
              <a:rPr lang="en-US" smtClean="0"/>
              <a:pPr>
                <a:defRPr/>
              </a:pPr>
              <a:t>19</a:t>
            </a:fld>
            <a:endParaRPr lang="en-US"/>
          </a:p>
        </p:txBody>
      </p:sp>
    </p:spTree>
    <p:extLst>
      <p:ext uri="{BB962C8B-B14F-4D97-AF65-F5344CB8AC3E}">
        <p14:creationId xmlns:p14="http://schemas.microsoft.com/office/powerpoint/2010/main" val="2351290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3"/>
          <p:cNvSpPr txBox="1">
            <a:spLocks noChangeArrowheads="1"/>
          </p:cNvSpPr>
          <p:nvPr/>
        </p:nvSpPr>
        <p:spPr bwMode="auto">
          <a:xfrm>
            <a:off x="304800" y="3429000"/>
            <a:ext cx="8839200" cy="1354217"/>
          </a:xfrm>
          <a:prstGeom prst="rect">
            <a:avLst/>
          </a:prstGeom>
          <a:noFill/>
          <a:ln w="9525">
            <a:noFill/>
            <a:miter lim="800000"/>
            <a:headEnd/>
            <a:tailEnd/>
          </a:ln>
        </p:spPr>
        <p:txBody>
          <a:bodyPr wrap="square">
            <a:spAutoFit/>
          </a:bodyPr>
          <a:lstStyle/>
          <a:p>
            <a:r>
              <a:rPr lang="en-US" sz="4100" b="1" dirty="0">
                <a:solidFill>
                  <a:srgbClr val="FFC800"/>
                </a:solidFill>
                <a:latin typeface="Corbel" pitchFamily="34" charset="0"/>
              </a:rPr>
              <a:t>Considering Alternative Data Sources Longitudinal data: design tradeoffs</a:t>
            </a:r>
          </a:p>
        </p:txBody>
      </p:sp>
      <p:sp>
        <p:nvSpPr>
          <p:cNvPr id="2" name="Slide Number Placeholder 1"/>
          <p:cNvSpPr>
            <a:spLocks noGrp="1"/>
          </p:cNvSpPr>
          <p:nvPr>
            <p:ph type="sldNum" sz="quarter" idx="12"/>
          </p:nvPr>
        </p:nvSpPr>
        <p:spPr/>
        <p:txBody>
          <a:bodyPr/>
          <a:lstStyle/>
          <a:p>
            <a:pPr>
              <a:defRPr/>
            </a:pPr>
            <a:fld id="{AB780054-6EB7-46BD-9AF6-0C0EB4A30FBB}"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pPr lvl="1"/>
            <a:r>
              <a:rPr lang="en-US" sz="3600" dirty="0"/>
              <a:t>Example: Effect of TV viewing on caloric intake</a:t>
            </a:r>
          </a:p>
        </p:txBody>
      </p:sp>
      <p:sp>
        <p:nvSpPr>
          <p:cNvPr id="22530" name="Rectangle 3"/>
          <p:cNvSpPr>
            <a:spLocks noGrp="1" noChangeArrowheads="1"/>
          </p:cNvSpPr>
          <p:nvPr>
            <p:ph idx="1"/>
          </p:nvPr>
        </p:nvSpPr>
        <p:spPr>
          <a:xfrm>
            <a:off x="152400" y="1524000"/>
            <a:ext cx="8991600" cy="4914900"/>
          </a:xfrm>
        </p:spPr>
        <p:txBody>
          <a:bodyPr/>
          <a:lstStyle/>
          <a:p>
            <a:pPr marL="342900" indent="-342900" eaLnBrk="1" hangingPunct="1">
              <a:lnSpc>
                <a:spcPct val="80000"/>
              </a:lnSpc>
            </a:pPr>
            <a:r>
              <a:rPr lang="en-US" sz="2400" dirty="0"/>
              <a:t>Two assessments of children in Boston (n=548)</a:t>
            </a:r>
          </a:p>
          <a:p>
            <a:pPr marL="342900" indent="-342900" eaLnBrk="1" hangingPunct="1">
              <a:lnSpc>
                <a:spcPct val="80000"/>
              </a:lnSpc>
            </a:pPr>
            <a:r>
              <a:rPr lang="en-US" sz="2400" dirty="0"/>
              <a:t>Many plausible confounders: some measured many unmeasured.</a:t>
            </a:r>
          </a:p>
        </p:txBody>
      </p:sp>
      <p:sp>
        <p:nvSpPr>
          <p:cNvPr id="4" name="Slide Number Placeholder 3"/>
          <p:cNvSpPr>
            <a:spLocks noGrp="1"/>
          </p:cNvSpPr>
          <p:nvPr>
            <p:ph type="sldNum" sz="quarter" idx="12"/>
          </p:nvPr>
        </p:nvSpPr>
        <p:spPr/>
        <p:txBody>
          <a:bodyPr/>
          <a:lstStyle/>
          <a:p>
            <a:pPr>
              <a:defRPr/>
            </a:pPr>
            <a:fld id="{FE272B1E-DCF1-4387-99C7-CC4464A75610}" type="slidenum">
              <a:rPr lang="en-US" smtClean="0"/>
              <a:pPr>
                <a:defRPr/>
              </a:pPr>
              <a:t>20</a:t>
            </a:fld>
            <a:endParaRPr lang="en-US"/>
          </a:p>
        </p:txBody>
      </p:sp>
      <p:sp>
        <p:nvSpPr>
          <p:cNvPr id="5" name="Text Placeholder 2"/>
          <p:cNvSpPr txBox="1">
            <a:spLocks/>
          </p:cNvSpPr>
          <p:nvPr/>
        </p:nvSpPr>
        <p:spPr bwMode="auto">
          <a:xfrm>
            <a:off x="6858000" y="2438400"/>
            <a:ext cx="2057400" cy="17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63500" rIns="127000" bIns="0"/>
          <a:ls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r>
              <a:rPr lang="en-US" altLang="en-US" sz="1300" dirty="0">
                <a:latin typeface="Helvetica" charset="0"/>
              </a:rPr>
              <a:t>From: </a:t>
            </a:r>
            <a:r>
              <a:rPr lang="en-US" altLang="en-US" sz="1300" dirty="0" err="1">
                <a:latin typeface="Helvetica" charset="0"/>
              </a:rPr>
              <a:t>Wiecha</a:t>
            </a:r>
            <a:r>
              <a:rPr lang="en-US" altLang="en-US" sz="1300" dirty="0">
                <a:latin typeface="Helvetica" charset="0"/>
              </a:rPr>
              <a:t> et al., </a:t>
            </a:r>
            <a:r>
              <a:rPr lang="en-US" altLang="en-US" sz="1300" b="1" dirty="0">
                <a:latin typeface="Helvetica" charset="0"/>
              </a:rPr>
              <a:t>When Children Eat What They Watch:  Impact of Television Viewing on Dietary Intake in Youth </a:t>
            </a:r>
            <a:r>
              <a:rPr lang="en-US" altLang="en-US" sz="1400" dirty="0">
                <a:latin typeface="Helvetica" charset="0"/>
              </a:rPr>
              <a:t>Arch </a:t>
            </a:r>
            <a:r>
              <a:rPr lang="en-US" altLang="en-US" sz="1400" dirty="0" err="1">
                <a:latin typeface="Helvetica" charset="0"/>
              </a:rPr>
              <a:t>Pediatr</a:t>
            </a:r>
            <a:r>
              <a:rPr lang="en-US" altLang="en-US" sz="1400" dirty="0">
                <a:latin typeface="Helvetica" charset="0"/>
              </a:rPr>
              <a:t> </a:t>
            </a:r>
            <a:r>
              <a:rPr lang="en-US" altLang="en-US" sz="1400" dirty="0" err="1">
                <a:latin typeface="Helvetica" charset="0"/>
              </a:rPr>
              <a:t>Adolesc</a:t>
            </a:r>
            <a:r>
              <a:rPr lang="en-US" altLang="en-US" sz="1400" dirty="0">
                <a:latin typeface="Helvetica" charset="0"/>
              </a:rPr>
              <a:t> Med. 2006</a:t>
            </a:r>
          </a:p>
          <a:p>
            <a:pPr eaLnBrk="1" hangingPunct="1"/>
            <a:endParaRPr lang="en-US" altLang="en-US" sz="1300" b="1" dirty="0">
              <a:latin typeface="Helvetica" charset="0"/>
            </a:endParaRPr>
          </a:p>
        </p:txBody>
      </p:sp>
      <p:pic>
        <p:nvPicPr>
          <p:cNvPr id="7" name="Picture 6" descr="Cove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7174" b="25405"/>
          <a:stretch/>
        </p:blipFill>
        <p:spPr bwMode="auto">
          <a:xfrm>
            <a:off x="119179" y="4550367"/>
            <a:ext cx="6519820" cy="54971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ove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582" b="69432"/>
          <a:stretch/>
        </p:blipFill>
        <p:spPr bwMode="auto">
          <a:xfrm>
            <a:off x="119179" y="2286000"/>
            <a:ext cx="6351471" cy="2264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599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pPr lvl="1"/>
            <a:r>
              <a:rPr lang="en-US" sz="3600" dirty="0"/>
              <a:t>Example: Effect of TV viewing on caloric intake</a:t>
            </a:r>
          </a:p>
        </p:txBody>
      </p:sp>
      <p:sp>
        <p:nvSpPr>
          <p:cNvPr id="4" name="Slide Number Placeholder 3"/>
          <p:cNvSpPr>
            <a:spLocks noGrp="1"/>
          </p:cNvSpPr>
          <p:nvPr>
            <p:ph type="sldNum" sz="quarter" idx="12"/>
          </p:nvPr>
        </p:nvSpPr>
        <p:spPr/>
        <p:txBody>
          <a:bodyPr/>
          <a:lstStyle/>
          <a:p>
            <a:pPr>
              <a:defRPr/>
            </a:pPr>
            <a:fld id="{FE272B1E-DCF1-4387-99C7-CC4464A75610}" type="slidenum">
              <a:rPr lang="en-US" smtClean="0"/>
              <a:pPr>
                <a:defRPr/>
              </a:pPr>
              <a:t>21</a:t>
            </a:fld>
            <a:endParaRPr lang="en-US"/>
          </a:p>
        </p:txBody>
      </p:sp>
      <p:sp>
        <p:nvSpPr>
          <p:cNvPr id="5" name="Text Placeholder 2"/>
          <p:cNvSpPr txBox="1">
            <a:spLocks/>
          </p:cNvSpPr>
          <p:nvPr/>
        </p:nvSpPr>
        <p:spPr bwMode="auto">
          <a:xfrm>
            <a:off x="6858000" y="2438400"/>
            <a:ext cx="2057400" cy="17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63500" rIns="127000" bIns="0"/>
          <a:ls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r>
              <a:rPr lang="en-US" altLang="en-US" sz="1300" dirty="0">
                <a:latin typeface="Helvetica" charset="0"/>
              </a:rPr>
              <a:t>From: </a:t>
            </a:r>
            <a:r>
              <a:rPr lang="en-US" altLang="en-US" sz="1300" dirty="0" err="1">
                <a:latin typeface="Helvetica" charset="0"/>
              </a:rPr>
              <a:t>Wiecha</a:t>
            </a:r>
            <a:r>
              <a:rPr lang="en-US" altLang="en-US" sz="1300" dirty="0">
                <a:latin typeface="Helvetica" charset="0"/>
              </a:rPr>
              <a:t> et al., </a:t>
            </a:r>
            <a:r>
              <a:rPr lang="en-US" altLang="en-US" sz="1300" b="1" dirty="0">
                <a:latin typeface="Helvetica" charset="0"/>
              </a:rPr>
              <a:t>When Children Eat What They Watch:  Impact of Television Viewing on Dietary Intake in Youth </a:t>
            </a:r>
            <a:r>
              <a:rPr lang="en-US" altLang="en-US" sz="1400" dirty="0">
                <a:latin typeface="Helvetica" charset="0"/>
              </a:rPr>
              <a:t>Arch </a:t>
            </a:r>
            <a:r>
              <a:rPr lang="en-US" altLang="en-US" sz="1400" dirty="0" err="1">
                <a:latin typeface="Helvetica" charset="0"/>
              </a:rPr>
              <a:t>Pediatr</a:t>
            </a:r>
            <a:r>
              <a:rPr lang="en-US" altLang="en-US" sz="1400" dirty="0">
                <a:latin typeface="Helvetica" charset="0"/>
              </a:rPr>
              <a:t> </a:t>
            </a:r>
            <a:r>
              <a:rPr lang="en-US" altLang="en-US" sz="1400" dirty="0" err="1">
                <a:latin typeface="Helvetica" charset="0"/>
              </a:rPr>
              <a:t>Adolesc</a:t>
            </a:r>
            <a:r>
              <a:rPr lang="en-US" altLang="en-US" sz="1400" dirty="0">
                <a:latin typeface="Helvetica" charset="0"/>
              </a:rPr>
              <a:t> Med. 2006</a:t>
            </a:r>
          </a:p>
          <a:p>
            <a:pPr eaLnBrk="1" hangingPunct="1"/>
            <a:endParaRPr lang="en-US" altLang="en-US" sz="1300" b="1" dirty="0">
              <a:latin typeface="Helvetica" charset="0"/>
            </a:endParaRPr>
          </a:p>
        </p:txBody>
      </p:sp>
      <p:pic>
        <p:nvPicPr>
          <p:cNvPr id="9" name="Picture 8" descr="Cover"/>
          <p:cNvPicPr>
            <a:picLocks noChangeAspect="1" noChangeArrowheads="1"/>
          </p:cNvPicPr>
          <p:nvPr/>
        </p:nvPicPr>
        <p:blipFill rotWithShape="1">
          <a:blip r:embed="rId3">
            <a:extLst>
              <a:ext uri="{28A0092B-C50C-407E-A947-70E740481C1C}">
                <a14:useLocalDpi xmlns:a14="http://schemas.microsoft.com/office/drawing/2010/main" val="0"/>
              </a:ext>
            </a:extLst>
          </a:blip>
          <a:srcRect r="38794" b="57438"/>
          <a:stretch/>
        </p:blipFill>
        <p:spPr bwMode="auto">
          <a:xfrm>
            <a:off x="10633" y="1600199"/>
            <a:ext cx="9067800" cy="3004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9194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pPr lvl="1"/>
            <a:r>
              <a:rPr lang="en-US" sz="3600" dirty="0"/>
              <a:t>Example: Effect of TV viewing on caloric intake</a:t>
            </a:r>
          </a:p>
        </p:txBody>
      </p:sp>
      <p:sp>
        <p:nvSpPr>
          <p:cNvPr id="4" name="Slide Number Placeholder 3"/>
          <p:cNvSpPr>
            <a:spLocks noGrp="1"/>
          </p:cNvSpPr>
          <p:nvPr>
            <p:ph type="sldNum" sz="quarter" idx="12"/>
          </p:nvPr>
        </p:nvSpPr>
        <p:spPr/>
        <p:txBody>
          <a:bodyPr/>
          <a:lstStyle/>
          <a:p>
            <a:pPr>
              <a:defRPr/>
            </a:pPr>
            <a:fld id="{FE272B1E-DCF1-4387-99C7-CC4464A75610}" type="slidenum">
              <a:rPr lang="en-US" smtClean="0"/>
              <a:pPr>
                <a:defRPr/>
              </a:pPr>
              <a:t>22</a:t>
            </a:fld>
            <a:endParaRPr lang="en-US"/>
          </a:p>
        </p:txBody>
      </p:sp>
      <p:sp>
        <p:nvSpPr>
          <p:cNvPr id="5" name="Text Placeholder 2"/>
          <p:cNvSpPr txBox="1">
            <a:spLocks/>
          </p:cNvSpPr>
          <p:nvPr/>
        </p:nvSpPr>
        <p:spPr bwMode="auto">
          <a:xfrm>
            <a:off x="6858000" y="2438400"/>
            <a:ext cx="2057400" cy="17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63500" rIns="127000" bIns="0"/>
          <a:ls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r>
              <a:rPr lang="en-US" altLang="en-US" sz="1300" dirty="0">
                <a:latin typeface="Helvetica" charset="0"/>
              </a:rPr>
              <a:t>From: </a:t>
            </a:r>
            <a:r>
              <a:rPr lang="en-US" altLang="en-US" sz="1300" dirty="0" err="1">
                <a:latin typeface="Helvetica" charset="0"/>
              </a:rPr>
              <a:t>Wiecha</a:t>
            </a:r>
            <a:r>
              <a:rPr lang="en-US" altLang="en-US" sz="1300" dirty="0">
                <a:latin typeface="Helvetica" charset="0"/>
              </a:rPr>
              <a:t> et al., </a:t>
            </a:r>
            <a:r>
              <a:rPr lang="en-US" altLang="en-US" sz="1300" b="1" dirty="0">
                <a:latin typeface="Helvetica" charset="0"/>
              </a:rPr>
              <a:t>When Children Eat What They Watch:  Impact of Television Viewing on Dietary Intake in Youth </a:t>
            </a:r>
            <a:r>
              <a:rPr lang="en-US" altLang="en-US" sz="1400" dirty="0">
                <a:latin typeface="Helvetica" charset="0"/>
              </a:rPr>
              <a:t>Arch </a:t>
            </a:r>
            <a:r>
              <a:rPr lang="en-US" altLang="en-US" sz="1400" dirty="0" err="1">
                <a:latin typeface="Helvetica" charset="0"/>
              </a:rPr>
              <a:t>Pediatr</a:t>
            </a:r>
            <a:r>
              <a:rPr lang="en-US" altLang="en-US" sz="1400" dirty="0">
                <a:latin typeface="Helvetica" charset="0"/>
              </a:rPr>
              <a:t> </a:t>
            </a:r>
            <a:r>
              <a:rPr lang="en-US" altLang="en-US" sz="1400" dirty="0" err="1">
                <a:latin typeface="Helvetica" charset="0"/>
              </a:rPr>
              <a:t>Adolesc</a:t>
            </a:r>
            <a:r>
              <a:rPr lang="en-US" altLang="en-US" sz="1400" dirty="0">
                <a:latin typeface="Helvetica" charset="0"/>
              </a:rPr>
              <a:t> Med. 2006</a:t>
            </a:r>
          </a:p>
          <a:p>
            <a:pPr eaLnBrk="1" hangingPunct="1"/>
            <a:endParaRPr lang="en-US" altLang="en-US" sz="1300" b="1" dirty="0">
              <a:latin typeface="Helvetica" charset="0"/>
            </a:endParaRPr>
          </a:p>
        </p:txBody>
      </p:sp>
      <p:pic>
        <p:nvPicPr>
          <p:cNvPr id="9" name="Picture 8" descr="Cover"/>
          <p:cNvPicPr>
            <a:picLocks noChangeAspect="1" noChangeArrowheads="1"/>
          </p:cNvPicPr>
          <p:nvPr/>
        </p:nvPicPr>
        <p:blipFill rotWithShape="1">
          <a:blip r:embed="rId3">
            <a:extLst>
              <a:ext uri="{28A0092B-C50C-407E-A947-70E740481C1C}">
                <a14:useLocalDpi xmlns:a14="http://schemas.microsoft.com/office/drawing/2010/main" val="0"/>
              </a:ext>
            </a:extLst>
          </a:blip>
          <a:srcRect r="38794" b="57438"/>
          <a:stretch/>
        </p:blipFill>
        <p:spPr bwMode="auto">
          <a:xfrm>
            <a:off x="10633" y="1600199"/>
            <a:ext cx="9067800" cy="30044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over"/>
          <p:cNvPicPr>
            <a:picLocks noChangeAspect="1" noChangeArrowheads="1"/>
          </p:cNvPicPr>
          <p:nvPr/>
        </p:nvPicPr>
        <p:blipFill rotWithShape="1">
          <a:blip r:embed="rId3">
            <a:extLst>
              <a:ext uri="{28A0092B-C50C-407E-A947-70E740481C1C}">
                <a14:useLocalDpi xmlns:a14="http://schemas.microsoft.com/office/drawing/2010/main" val="0"/>
              </a:ext>
            </a:extLst>
          </a:blip>
          <a:srcRect l="64513" r="1489" b="57438"/>
          <a:stretch/>
        </p:blipFill>
        <p:spPr bwMode="auto">
          <a:xfrm>
            <a:off x="4005690" y="1600199"/>
            <a:ext cx="5040086" cy="300445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9126" y="5257800"/>
            <a:ext cx="8750813" cy="1384995"/>
          </a:xfrm>
          <a:prstGeom prst="rect">
            <a:avLst/>
          </a:prstGeom>
          <a:noFill/>
        </p:spPr>
        <p:txBody>
          <a:bodyPr wrap="square" rtlCol="0">
            <a:spAutoFit/>
          </a:bodyPr>
          <a:lstStyle/>
          <a:p>
            <a:pPr marL="285750" indent="-285750">
              <a:buFont typeface="Arial" panose="020B0604020202020204" pitchFamily="34" charset="0"/>
              <a:buChar char="•"/>
            </a:pPr>
            <a:r>
              <a:rPr lang="en-US" sz="2800" dirty="0"/>
              <a:t>What is the usefulness of regressing change in calories on </a:t>
            </a:r>
            <a:r>
              <a:rPr lang="en-US" sz="2800" i="1" dirty="0"/>
              <a:t>baseline</a:t>
            </a:r>
            <a:r>
              <a:rPr lang="en-US" sz="2800" dirty="0"/>
              <a:t> versus </a:t>
            </a:r>
            <a:r>
              <a:rPr lang="en-US" sz="2800" i="1" dirty="0"/>
              <a:t>changes</a:t>
            </a:r>
            <a:r>
              <a:rPr lang="en-US" sz="2800" dirty="0"/>
              <a:t> in TV viewing?</a:t>
            </a:r>
          </a:p>
          <a:p>
            <a:pPr marL="285750" indent="-285750">
              <a:buFont typeface="Arial" panose="020B0604020202020204" pitchFamily="34" charset="0"/>
              <a:buChar char="•"/>
            </a:pPr>
            <a:r>
              <a:rPr lang="en-US" sz="2800" dirty="0"/>
              <a:t>In other words, should you use X</a:t>
            </a:r>
            <a:r>
              <a:rPr lang="en-US" sz="2800" baseline="-25000" dirty="0"/>
              <a:t>1</a:t>
            </a:r>
            <a:r>
              <a:rPr lang="en-US" sz="2800" dirty="0"/>
              <a:t> or </a:t>
            </a:r>
            <a:r>
              <a:rPr lang="en-US" sz="2800" dirty="0">
                <a:latin typeface="Symbol" panose="05050102010706020507" pitchFamily="18" charset="2"/>
              </a:rPr>
              <a:t>D</a:t>
            </a:r>
            <a:r>
              <a:rPr lang="en-US" sz="2800" dirty="0"/>
              <a:t>X?</a:t>
            </a:r>
          </a:p>
        </p:txBody>
      </p:sp>
    </p:spTree>
    <p:extLst>
      <p:ext uri="{BB962C8B-B14F-4D97-AF65-F5344CB8AC3E}">
        <p14:creationId xmlns:p14="http://schemas.microsoft.com/office/powerpoint/2010/main" val="3866041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pPr lvl="1"/>
            <a:r>
              <a:rPr lang="en-US" sz="3600" dirty="0"/>
              <a:t>Using baseline exposure versus changes in exposure as independent variables</a:t>
            </a:r>
          </a:p>
        </p:txBody>
      </p:sp>
      <p:sp>
        <p:nvSpPr>
          <p:cNvPr id="4" name="Slide Number Placeholder 3"/>
          <p:cNvSpPr>
            <a:spLocks noGrp="1"/>
          </p:cNvSpPr>
          <p:nvPr>
            <p:ph type="sldNum" sz="quarter" idx="12"/>
          </p:nvPr>
        </p:nvSpPr>
        <p:spPr/>
        <p:txBody>
          <a:bodyPr/>
          <a:lstStyle/>
          <a:p>
            <a:pPr>
              <a:defRPr/>
            </a:pPr>
            <a:fld id="{FE272B1E-DCF1-4387-99C7-CC4464A75610}" type="slidenum">
              <a:rPr lang="en-US" smtClean="0"/>
              <a:pPr>
                <a:defRPr/>
              </a:pPr>
              <a:t>23</a:t>
            </a:fld>
            <a:endParaRPr lang="en-US"/>
          </a:p>
        </p:txBody>
      </p:sp>
      <p:sp>
        <p:nvSpPr>
          <p:cNvPr id="2" name="TextBox 1"/>
          <p:cNvSpPr txBox="1"/>
          <p:nvPr/>
        </p:nvSpPr>
        <p:spPr>
          <a:xfrm>
            <a:off x="166357" y="1595021"/>
            <a:ext cx="8750813" cy="5262979"/>
          </a:xfrm>
          <a:prstGeom prst="rect">
            <a:avLst/>
          </a:prstGeom>
          <a:noFill/>
        </p:spPr>
        <p:txBody>
          <a:bodyPr wrap="square" rtlCol="0">
            <a:spAutoFit/>
          </a:bodyPr>
          <a:lstStyle/>
          <a:p>
            <a:pPr marL="285750" indent="-285750">
              <a:buFont typeface="Arial" panose="020B0604020202020204" pitchFamily="34" charset="0"/>
              <a:buChar char="•"/>
            </a:pPr>
            <a:r>
              <a:rPr lang="en-US" sz="2400" dirty="0"/>
              <a:t>What is the usefulness of regressing change in calories on </a:t>
            </a:r>
            <a:r>
              <a:rPr lang="en-US" sz="2400" i="1" dirty="0"/>
              <a:t>baseline</a:t>
            </a:r>
            <a:r>
              <a:rPr lang="en-US" sz="2400" dirty="0"/>
              <a:t> versus </a:t>
            </a:r>
            <a:r>
              <a:rPr lang="en-US" sz="2400" i="1" dirty="0"/>
              <a:t>changes</a:t>
            </a:r>
            <a:r>
              <a:rPr lang="en-US" sz="2400" dirty="0"/>
              <a:t> in TV viewing?</a:t>
            </a:r>
          </a:p>
          <a:p>
            <a:pPr marL="285750" indent="-285750">
              <a:buFont typeface="Arial" panose="020B0604020202020204" pitchFamily="34" charset="0"/>
              <a:buChar char="•"/>
            </a:pPr>
            <a:r>
              <a:rPr lang="en-US" sz="2400" dirty="0"/>
              <a:t>We’ve already shown the power of using </a:t>
            </a:r>
            <a:r>
              <a:rPr lang="en-US" sz="2400" dirty="0">
                <a:latin typeface="Symbol" panose="05050102010706020507" pitchFamily="18" charset="2"/>
              </a:rPr>
              <a:t>D</a:t>
            </a:r>
            <a:r>
              <a:rPr lang="en-US" sz="2400" dirty="0"/>
              <a:t>X</a:t>
            </a:r>
          </a:p>
          <a:p>
            <a:pPr marL="285750" indent="-285750">
              <a:buFont typeface="Arial" panose="020B0604020202020204" pitchFamily="34" charset="0"/>
              <a:buChar char="•"/>
            </a:pPr>
            <a:r>
              <a:rPr lang="en-US" sz="2400" dirty="0"/>
              <a:t>Baseline X is appropriate if X is time-constant or highly correlated across time</a:t>
            </a:r>
          </a:p>
          <a:p>
            <a:pPr marL="285750" indent="-285750">
              <a:buFont typeface="Arial" panose="020B0604020202020204" pitchFamily="34" charset="0"/>
              <a:buChar char="•"/>
            </a:pPr>
            <a:r>
              <a:rPr lang="en-US" sz="2400" dirty="0"/>
              <a:t>But note you are assuming time-constant X influences </a:t>
            </a:r>
            <a:r>
              <a:rPr lang="en-US" sz="2400" i="1" dirty="0"/>
              <a:t>changes </a:t>
            </a:r>
            <a:r>
              <a:rPr lang="en-US" sz="2400" dirty="0"/>
              <a:t>in Y but time-constant U does not.  Is this credible?</a:t>
            </a:r>
          </a:p>
          <a:p>
            <a:pPr marL="285750" indent="-285750">
              <a:buFont typeface="Arial" panose="020B0604020202020204" pitchFamily="34" charset="0"/>
              <a:buChar char="•"/>
            </a:pPr>
            <a:r>
              <a:rPr lang="en-US" sz="2400" dirty="0"/>
              <a:t>You may also hypothesize there is a delay from exposure to consequences, e.g., an etiologic period, so baseline X is most relevant</a:t>
            </a:r>
          </a:p>
          <a:p>
            <a:pPr marL="285750" indent="-285750">
              <a:buFont typeface="Arial" panose="020B0604020202020204" pitchFamily="34" charset="0"/>
              <a:buChar char="•"/>
            </a:pPr>
            <a:r>
              <a:rPr lang="en-US" sz="2400" dirty="0"/>
              <a:t>This highlights a huge limitation with using </a:t>
            </a:r>
            <a:r>
              <a:rPr lang="en-US" dirty="0">
                <a:latin typeface="Symbol" panose="05050102010706020507" pitchFamily="18" charset="2"/>
              </a:rPr>
              <a:t>D</a:t>
            </a:r>
            <a:r>
              <a:rPr lang="en-US" dirty="0"/>
              <a:t>X: it is a disaster if X at </a:t>
            </a:r>
            <a:r>
              <a:rPr lang="en-US" sz="2400" dirty="0"/>
              <a:t>time (t) does not influence Y at time (t).  </a:t>
            </a:r>
          </a:p>
          <a:p>
            <a:pPr marL="285750" indent="-285750">
              <a:buFont typeface="Arial" panose="020B0604020202020204" pitchFamily="34" charset="0"/>
              <a:buChar char="•"/>
            </a:pPr>
            <a:r>
              <a:rPr lang="en-US" sz="2400" dirty="0"/>
              <a:t>For example if X at time (t-1) influences Y at time (t) and you </a:t>
            </a:r>
            <a:r>
              <a:rPr lang="en-US" sz="2400" dirty="0" err="1"/>
              <a:t>misspecify</a:t>
            </a:r>
            <a:r>
              <a:rPr lang="en-US" sz="2400" dirty="0"/>
              <a:t> this, you can get the absolutely wrong answer. </a:t>
            </a:r>
          </a:p>
        </p:txBody>
      </p:sp>
    </p:spTree>
    <p:extLst>
      <p:ext uri="{BB962C8B-B14F-4D97-AF65-F5344CB8AC3E}">
        <p14:creationId xmlns:p14="http://schemas.microsoft.com/office/powerpoint/2010/main" val="3549938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source tradeoffs</a:t>
            </a:r>
          </a:p>
        </p:txBody>
      </p:sp>
      <p:sp>
        <p:nvSpPr>
          <p:cNvPr id="3" name="Content Placeholder 2"/>
          <p:cNvSpPr>
            <a:spLocks noGrp="1"/>
          </p:cNvSpPr>
          <p:nvPr>
            <p:ph idx="1"/>
          </p:nvPr>
        </p:nvSpPr>
        <p:spPr>
          <a:xfrm>
            <a:off x="228599" y="1600200"/>
            <a:ext cx="8709025" cy="4953000"/>
          </a:xfrm>
        </p:spPr>
        <p:txBody>
          <a:bodyPr/>
          <a:lstStyle/>
          <a:p>
            <a:r>
              <a:rPr lang="en-US" sz="2400" dirty="0"/>
              <a:t>How does the sample limit or support the identification strategy? </a:t>
            </a:r>
          </a:p>
          <a:p>
            <a:pPr lvl="1"/>
            <a:r>
              <a:rPr lang="en-US" sz="2000" dirty="0"/>
              <a:t>Usually most important: longitudinal data</a:t>
            </a:r>
          </a:p>
          <a:p>
            <a:r>
              <a:rPr lang="en-US" sz="2800" dirty="0"/>
              <a:t>Longitudinal data allows you to establish temporal order</a:t>
            </a:r>
          </a:p>
          <a:p>
            <a:r>
              <a:rPr lang="en-US" sz="2800" dirty="0"/>
              <a:t>In some settings allows you to use a change in change model that rules out the effects of time-constant confounders, even if unobserved</a:t>
            </a:r>
          </a:p>
          <a:p>
            <a:pPr lvl="1"/>
            <a:endParaRPr lang="en-US" sz="2400" dirty="0"/>
          </a:p>
        </p:txBody>
      </p:sp>
      <p:sp>
        <p:nvSpPr>
          <p:cNvPr id="4" name="Slide Number Placeholder 3"/>
          <p:cNvSpPr>
            <a:spLocks noGrp="1"/>
          </p:cNvSpPr>
          <p:nvPr>
            <p:ph type="sldNum" sz="quarter" idx="12"/>
          </p:nvPr>
        </p:nvSpPr>
        <p:spPr/>
        <p:txBody>
          <a:bodyPr/>
          <a:lstStyle/>
          <a:p>
            <a:pPr>
              <a:defRPr/>
            </a:pPr>
            <a:fld id="{964EDBAB-E093-4DA0-8477-2D10CD040590}" type="slidenum">
              <a:rPr lang="en-US" smtClean="0"/>
              <a:pPr>
                <a:defRPr/>
              </a:pPr>
              <a:t>24</a:t>
            </a:fld>
            <a:endParaRPr lang="en-US"/>
          </a:p>
        </p:txBody>
      </p:sp>
    </p:spTree>
    <p:extLst>
      <p:ext uri="{BB962C8B-B14F-4D97-AF65-F5344CB8AC3E}">
        <p14:creationId xmlns:p14="http://schemas.microsoft.com/office/powerpoint/2010/main" val="1124947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source tradeoffs</a:t>
            </a:r>
          </a:p>
        </p:txBody>
      </p:sp>
      <p:sp>
        <p:nvSpPr>
          <p:cNvPr id="3" name="Content Placeholder 2"/>
          <p:cNvSpPr>
            <a:spLocks noGrp="1"/>
          </p:cNvSpPr>
          <p:nvPr>
            <p:ph idx="1"/>
          </p:nvPr>
        </p:nvSpPr>
        <p:spPr>
          <a:xfrm>
            <a:off x="228599" y="1600200"/>
            <a:ext cx="8709025" cy="4953000"/>
          </a:xfrm>
        </p:spPr>
        <p:txBody>
          <a:bodyPr/>
          <a:lstStyle/>
          <a:p>
            <a:r>
              <a:rPr lang="en-US" sz="2400" dirty="0">
                <a:solidFill>
                  <a:srgbClr val="FF0000"/>
                </a:solidFill>
              </a:rPr>
              <a:t>Who is in the sample?</a:t>
            </a:r>
          </a:p>
          <a:p>
            <a:pPr lvl="1"/>
            <a:r>
              <a:rPr lang="en-US" sz="2000" dirty="0"/>
              <a:t>Lack of selection bias (predictors of outcome do not predict participation)</a:t>
            </a:r>
          </a:p>
          <a:p>
            <a:pPr lvl="1"/>
            <a:r>
              <a:rPr lang="en-US" sz="2000" dirty="0"/>
              <a:t>Diversity/representativeness of population of interest</a:t>
            </a:r>
          </a:p>
          <a:p>
            <a:r>
              <a:rPr lang="en-US" sz="2400" dirty="0"/>
              <a:t>How many people are in the sample?</a:t>
            </a:r>
          </a:p>
          <a:p>
            <a:r>
              <a:rPr lang="en-US" sz="2400" dirty="0"/>
              <a:t>What do they measure on those people?</a:t>
            </a:r>
          </a:p>
          <a:p>
            <a:pPr marL="742950" lvl="1" indent="-285750">
              <a:buFont typeface="Arial" panose="020B0604020202020204" pitchFamily="34" charset="0"/>
              <a:buChar char="•"/>
            </a:pPr>
            <a:r>
              <a:rPr lang="en-US" sz="1800" dirty="0"/>
              <a:t>Substantive relevance of measures</a:t>
            </a:r>
          </a:p>
          <a:p>
            <a:pPr marL="742950" lvl="1" indent="-285750">
              <a:buFont typeface="Arial" panose="020B0604020202020204" pitchFamily="34" charset="0"/>
              <a:buChar char="•"/>
            </a:pPr>
            <a:r>
              <a:rPr lang="en-US" sz="1800" dirty="0"/>
              <a:t>Quality of measures</a:t>
            </a:r>
          </a:p>
          <a:p>
            <a:pPr marL="742950" lvl="1" indent="-285750">
              <a:buFont typeface="Arial" panose="020B0604020202020204" pitchFamily="34" charset="0"/>
              <a:buChar char="•"/>
            </a:pPr>
            <a:r>
              <a:rPr lang="en-US" sz="1800" dirty="0"/>
              <a:t>Number of measures</a:t>
            </a:r>
            <a:endParaRPr lang="en-US" sz="2000" dirty="0"/>
          </a:p>
          <a:p>
            <a:r>
              <a:rPr lang="en-US" sz="2400" dirty="0"/>
              <a:t>How does the sample limit or support the identification strategy? </a:t>
            </a:r>
          </a:p>
          <a:p>
            <a:pPr lvl="1"/>
            <a:r>
              <a:rPr lang="en-US" sz="2000" dirty="0"/>
              <a:t>Usually most important: longitudinal data</a:t>
            </a:r>
            <a:endParaRPr lang="en-US" sz="2400" dirty="0"/>
          </a:p>
        </p:txBody>
      </p:sp>
      <p:sp>
        <p:nvSpPr>
          <p:cNvPr id="4" name="Slide Number Placeholder 3"/>
          <p:cNvSpPr>
            <a:spLocks noGrp="1"/>
          </p:cNvSpPr>
          <p:nvPr>
            <p:ph type="sldNum" sz="quarter" idx="12"/>
          </p:nvPr>
        </p:nvSpPr>
        <p:spPr/>
        <p:txBody>
          <a:bodyPr/>
          <a:lstStyle/>
          <a:p>
            <a:pPr>
              <a:defRPr/>
            </a:pPr>
            <a:fld id="{964EDBAB-E093-4DA0-8477-2D10CD040590}" type="slidenum">
              <a:rPr lang="en-US" smtClean="0"/>
              <a:pPr>
                <a:defRPr/>
              </a:pPr>
              <a:t>25</a:t>
            </a:fld>
            <a:endParaRPr lang="en-US"/>
          </a:p>
        </p:txBody>
      </p:sp>
    </p:spTree>
    <p:extLst>
      <p:ext uri="{BB962C8B-B14F-4D97-AF65-F5344CB8AC3E}">
        <p14:creationId xmlns:p14="http://schemas.microsoft.com/office/powerpoint/2010/main" val="8267230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pPr lvl="1"/>
            <a:r>
              <a:rPr lang="en-US" sz="3600" dirty="0"/>
              <a:t>Design tradeoffs: surveillance versus etiologic research</a:t>
            </a:r>
          </a:p>
        </p:txBody>
      </p:sp>
      <p:sp>
        <p:nvSpPr>
          <p:cNvPr id="4" name="Slide Number Placeholder 3"/>
          <p:cNvSpPr>
            <a:spLocks noGrp="1"/>
          </p:cNvSpPr>
          <p:nvPr>
            <p:ph type="sldNum" sz="quarter" idx="12"/>
          </p:nvPr>
        </p:nvSpPr>
        <p:spPr/>
        <p:txBody>
          <a:bodyPr/>
          <a:lstStyle/>
          <a:p>
            <a:pPr>
              <a:defRPr/>
            </a:pPr>
            <a:fld id="{FE272B1E-DCF1-4387-99C7-CC4464A75610}" type="slidenum">
              <a:rPr lang="en-US" smtClean="0"/>
              <a:pPr>
                <a:defRPr/>
              </a:pPr>
              <a:t>26</a:t>
            </a:fld>
            <a:endParaRPr lang="en-US"/>
          </a:p>
        </p:txBody>
      </p:sp>
      <p:sp>
        <p:nvSpPr>
          <p:cNvPr id="2" name="TextBox 1"/>
          <p:cNvSpPr txBox="1"/>
          <p:nvPr/>
        </p:nvSpPr>
        <p:spPr>
          <a:xfrm>
            <a:off x="166357" y="1595021"/>
            <a:ext cx="8750813"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a:t>Diversity/representativeness much more important if your task is surveillance or descriptive</a:t>
            </a:r>
          </a:p>
          <a:p>
            <a:pPr marL="742950" lvl="1" indent="-285750">
              <a:buFont typeface="Arial" panose="020B0604020202020204" pitchFamily="34" charset="0"/>
              <a:buChar char="•"/>
            </a:pPr>
            <a:r>
              <a:rPr lang="en-US" sz="2400" dirty="0"/>
              <a:t>Prevalence of disease in a population</a:t>
            </a:r>
          </a:p>
          <a:p>
            <a:pPr marL="742950" lvl="1" indent="-285750">
              <a:buFont typeface="Arial" panose="020B0604020202020204" pitchFamily="34" charset="0"/>
              <a:buChar char="•"/>
            </a:pPr>
            <a:r>
              <a:rPr lang="en-US" sz="2400" dirty="0"/>
              <a:t>Trends across time</a:t>
            </a:r>
          </a:p>
          <a:p>
            <a:pPr marL="742950" lvl="1" indent="-285750">
              <a:buFont typeface="Arial" panose="020B0604020202020204" pitchFamily="34" charset="0"/>
              <a:buChar char="•"/>
            </a:pPr>
            <a:r>
              <a:rPr lang="en-US" sz="2400" dirty="0"/>
              <a:t>Magnitude of inequalities between groups</a:t>
            </a:r>
          </a:p>
          <a:p>
            <a:pPr marL="285750" indent="-285750">
              <a:buFont typeface="Arial" panose="020B0604020202020204" pitchFamily="34" charset="0"/>
              <a:buChar char="•"/>
            </a:pPr>
            <a:r>
              <a:rPr lang="en-US" sz="2400" dirty="0"/>
              <a:t>If your goal is to estimate the effect of an exposure on an outcome, you may be willing to compromise on representativeness or even diversity of sample</a:t>
            </a:r>
          </a:p>
          <a:p>
            <a:pPr marL="285750" indent="-285750">
              <a:buFont typeface="Arial" panose="020B0604020202020204" pitchFamily="34" charset="0"/>
              <a:buChar char="•"/>
            </a:pPr>
            <a:r>
              <a:rPr lang="en-US" sz="2400" dirty="0"/>
              <a:t>This is controversial</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30945854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Autofit/>
          </a:bodyPr>
          <a:lstStyle/>
          <a:p>
            <a:pPr lvl="1"/>
            <a:r>
              <a:rPr lang="en-US" sz="3600" dirty="0"/>
              <a:t>The importance (or not) of representative samples</a:t>
            </a:r>
          </a:p>
        </p:txBody>
      </p:sp>
      <p:sp>
        <p:nvSpPr>
          <p:cNvPr id="4" name="Slide Number Placeholder 3"/>
          <p:cNvSpPr>
            <a:spLocks noGrp="1"/>
          </p:cNvSpPr>
          <p:nvPr>
            <p:ph type="sldNum" sz="quarter" idx="12"/>
          </p:nvPr>
        </p:nvSpPr>
        <p:spPr/>
        <p:txBody>
          <a:bodyPr/>
          <a:lstStyle/>
          <a:p>
            <a:pPr>
              <a:defRPr/>
            </a:pPr>
            <a:fld id="{FE272B1E-DCF1-4387-99C7-CC4464A75610}" type="slidenum">
              <a:rPr lang="en-US" smtClean="0"/>
              <a:pPr>
                <a:defRPr/>
              </a:pPr>
              <a:t>27</a:t>
            </a:fld>
            <a:endParaRPr lang="en-US"/>
          </a:p>
        </p:txBody>
      </p:sp>
      <p:sp>
        <p:nvSpPr>
          <p:cNvPr id="2" name="TextBox 1"/>
          <p:cNvSpPr txBox="1"/>
          <p:nvPr/>
        </p:nvSpPr>
        <p:spPr>
          <a:xfrm>
            <a:off x="166357" y="1447800"/>
            <a:ext cx="8977643" cy="6001643"/>
          </a:xfrm>
          <a:prstGeom prst="rect">
            <a:avLst/>
          </a:prstGeom>
          <a:noFill/>
        </p:spPr>
        <p:txBody>
          <a:bodyPr wrap="square" rtlCol="0">
            <a:spAutoFit/>
          </a:bodyPr>
          <a:lstStyle/>
          <a:p>
            <a:r>
              <a:rPr lang="en-US" sz="2400" dirty="0"/>
              <a:t>“statistical inference, the process of inferring from a sample to the source from which it was drawn, is …aided by…a  representative sample. The mistake is to think that statistical inference is the same as scientific inference … representativeness can be counterproductive … the main road to general statements on nature is through studies that control skillfully for confounding variables and thereby advance our understanding of causal mechanisms. Representative sampling does not take us down that road.” - </a:t>
            </a:r>
            <a:r>
              <a:rPr lang="en-US" sz="2000" dirty="0"/>
              <a:t>Rothman IJE 2013 “Why representativeness should be avoided” </a:t>
            </a:r>
            <a:endParaRPr lang="en-US" sz="2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2400" dirty="0"/>
              <a:t>Why </a:t>
            </a:r>
            <a:r>
              <a:rPr lang="en-US" sz="2400" i="1" dirty="0"/>
              <a:t>counterproductive</a:t>
            </a:r>
            <a:r>
              <a:rPr lang="en-US" sz="2400" dirty="0"/>
              <a:t>?  Introduces extraneous variance in the outcome and may reduce measurement quality. </a:t>
            </a:r>
          </a:p>
          <a:p>
            <a:pPr marL="285750" indent="-285750">
              <a:buFont typeface="Arial" panose="020B0604020202020204" pitchFamily="34" charset="0"/>
              <a:buChar char="•"/>
            </a:pPr>
            <a:r>
              <a:rPr lang="en-US" sz="2400" dirty="0"/>
              <a:t>NHS argues: nurses are really reliable reporters!  And there’s no confounding by SES. (note: this is not actually true)</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40061417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Autofit/>
          </a:bodyPr>
          <a:lstStyle/>
          <a:p>
            <a:pPr lvl="1"/>
            <a:r>
              <a:rPr lang="en-US" sz="3600" dirty="0"/>
              <a:t>The importance (or not) of representative samples</a:t>
            </a:r>
          </a:p>
        </p:txBody>
      </p:sp>
      <p:sp>
        <p:nvSpPr>
          <p:cNvPr id="4" name="Slide Number Placeholder 3"/>
          <p:cNvSpPr>
            <a:spLocks noGrp="1"/>
          </p:cNvSpPr>
          <p:nvPr>
            <p:ph type="sldNum" sz="quarter" idx="12"/>
          </p:nvPr>
        </p:nvSpPr>
        <p:spPr/>
        <p:txBody>
          <a:bodyPr/>
          <a:lstStyle/>
          <a:p>
            <a:pPr>
              <a:defRPr/>
            </a:pPr>
            <a:fld id="{FE272B1E-DCF1-4387-99C7-CC4464A75610}" type="slidenum">
              <a:rPr lang="en-US" smtClean="0"/>
              <a:pPr>
                <a:defRPr/>
              </a:pPr>
              <a:t>28</a:t>
            </a:fld>
            <a:endParaRPr lang="en-US"/>
          </a:p>
        </p:txBody>
      </p:sp>
      <p:sp>
        <p:nvSpPr>
          <p:cNvPr id="2" name="TextBox 1"/>
          <p:cNvSpPr txBox="1"/>
          <p:nvPr/>
        </p:nvSpPr>
        <p:spPr>
          <a:xfrm>
            <a:off x="166357" y="1447800"/>
            <a:ext cx="8977643" cy="2154436"/>
          </a:xfrm>
          <a:prstGeom prst="rect">
            <a:avLst/>
          </a:prstGeom>
          <a:noFill/>
        </p:spPr>
        <p:txBody>
          <a:bodyPr wrap="square" rtlCol="0">
            <a:spAutoFit/>
          </a:bodyPr>
          <a:lstStyle/>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2400" dirty="0"/>
              <a:t>Why </a:t>
            </a:r>
            <a:r>
              <a:rPr lang="en-US" sz="2400" i="1" dirty="0"/>
              <a:t>counterproductive</a:t>
            </a:r>
            <a:r>
              <a:rPr lang="en-US" sz="2400" dirty="0"/>
              <a:t>?  Introduces extraneous variance in the outcome and may reduce measurement quality. </a:t>
            </a:r>
          </a:p>
          <a:p>
            <a:pPr marL="285750" indent="-285750">
              <a:buFont typeface="Arial" panose="020B0604020202020204" pitchFamily="34" charset="0"/>
              <a:buChar char="•"/>
            </a:pPr>
            <a:r>
              <a:rPr lang="en-US" sz="2400" dirty="0"/>
              <a:t>NHS argues: nurses are really reliable reporters!  And there’s no confounding by SES. (note: this is not actually true)</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23411321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Autofit/>
          </a:bodyPr>
          <a:lstStyle/>
          <a:p>
            <a:pPr lvl="1"/>
            <a:r>
              <a:rPr lang="en-US" sz="3600" dirty="0"/>
              <a:t>The importance (or not) of representative samples</a:t>
            </a:r>
          </a:p>
        </p:txBody>
      </p:sp>
      <p:sp>
        <p:nvSpPr>
          <p:cNvPr id="4" name="Slide Number Placeholder 3"/>
          <p:cNvSpPr>
            <a:spLocks noGrp="1"/>
          </p:cNvSpPr>
          <p:nvPr>
            <p:ph type="sldNum" sz="quarter" idx="12"/>
          </p:nvPr>
        </p:nvSpPr>
        <p:spPr/>
        <p:txBody>
          <a:bodyPr/>
          <a:lstStyle/>
          <a:p>
            <a:pPr>
              <a:defRPr/>
            </a:pPr>
            <a:fld id="{FE272B1E-DCF1-4387-99C7-CC4464A75610}" type="slidenum">
              <a:rPr lang="en-US" smtClean="0"/>
              <a:pPr>
                <a:defRPr/>
              </a:pPr>
              <a:t>29</a:t>
            </a:fld>
            <a:endParaRPr lang="en-US"/>
          </a:p>
        </p:txBody>
      </p:sp>
      <p:sp>
        <p:nvSpPr>
          <p:cNvPr id="2" name="TextBox 1"/>
          <p:cNvSpPr txBox="1"/>
          <p:nvPr/>
        </p:nvSpPr>
        <p:spPr>
          <a:xfrm>
            <a:off x="166357" y="1595021"/>
            <a:ext cx="8750813" cy="5878532"/>
          </a:xfrm>
          <a:prstGeom prst="rect">
            <a:avLst/>
          </a:prstGeom>
          <a:noFill/>
        </p:spPr>
        <p:txBody>
          <a:bodyPr wrap="square" rtlCol="0">
            <a:spAutoFit/>
          </a:bodyPr>
          <a:lstStyle/>
          <a:p>
            <a:r>
              <a:rPr lang="en-US" sz="2400" dirty="0"/>
              <a:t>“the selection of the subjects can influence both internal validity and external validity; and further, can modify the hypothesis being tested… External validity … is clearly a secondary issue; if the study has very low internal validity, the conclusions are likely to be wrong, and so its generalizability is irrelevant..”</a:t>
            </a:r>
          </a:p>
          <a:p>
            <a:pPr marL="342900" indent="-342900">
              <a:buFontTx/>
              <a:buChar char="-"/>
            </a:pPr>
            <a:r>
              <a:rPr lang="en-US" sz="2000" dirty="0"/>
              <a:t>Elwood IJE 2013 “On representativeness” </a:t>
            </a:r>
          </a:p>
          <a:p>
            <a:pPr marL="342900" indent="-342900">
              <a:buFontTx/>
              <a:buChar char="-"/>
            </a:pPr>
            <a:endParaRPr lang="en-US" sz="2000" dirty="0"/>
          </a:p>
          <a:p>
            <a:r>
              <a:rPr lang="en-US" sz="2000" dirty="0"/>
              <a:t>“</a:t>
            </a:r>
            <a:r>
              <a:rPr lang="en-US" sz="2400" dirty="0"/>
              <a:t>representativeness should neither be avoided nor uncritically embraced, but adopted (or not) according to the particular questions that are being addressed. …many factors that are associated with the outcome of interest are also likely to be linked to self-selection into a study.</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1750009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source tradeoffs</a:t>
            </a:r>
          </a:p>
        </p:txBody>
      </p:sp>
      <p:sp>
        <p:nvSpPr>
          <p:cNvPr id="3" name="Content Placeholder 2"/>
          <p:cNvSpPr>
            <a:spLocks noGrp="1"/>
          </p:cNvSpPr>
          <p:nvPr>
            <p:ph idx="1"/>
          </p:nvPr>
        </p:nvSpPr>
        <p:spPr>
          <a:xfrm>
            <a:off x="228599" y="1600200"/>
            <a:ext cx="8709025" cy="4953000"/>
          </a:xfrm>
        </p:spPr>
        <p:txBody>
          <a:bodyPr/>
          <a:lstStyle/>
          <a:p>
            <a:r>
              <a:rPr lang="en-US" sz="2400" dirty="0"/>
              <a:t>Who is in the sample?</a:t>
            </a:r>
          </a:p>
          <a:p>
            <a:pPr lvl="1"/>
            <a:r>
              <a:rPr lang="en-US" sz="2000" dirty="0"/>
              <a:t>Lack of selection bias (predictors of outcome do not predict participation)</a:t>
            </a:r>
          </a:p>
          <a:p>
            <a:pPr lvl="1"/>
            <a:r>
              <a:rPr lang="en-US" sz="2000" dirty="0"/>
              <a:t>Diversity/representativeness of population of interest</a:t>
            </a:r>
          </a:p>
          <a:p>
            <a:r>
              <a:rPr lang="en-US" sz="2400" dirty="0"/>
              <a:t>How many people are in the sample?</a:t>
            </a:r>
          </a:p>
          <a:p>
            <a:r>
              <a:rPr lang="en-US" sz="2400" dirty="0"/>
              <a:t>What do they measure on those people?</a:t>
            </a:r>
          </a:p>
          <a:p>
            <a:pPr marL="742950" lvl="1" indent="-285750">
              <a:buFont typeface="Arial" panose="020B0604020202020204" pitchFamily="34" charset="0"/>
              <a:buChar char="•"/>
            </a:pPr>
            <a:r>
              <a:rPr lang="en-US" sz="1800" dirty="0"/>
              <a:t>Substantive relevance of measures</a:t>
            </a:r>
          </a:p>
          <a:p>
            <a:pPr marL="742950" lvl="1" indent="-285750">
              <a:buFont typeface="Arial" panose="020B0604020202020204" pitchFamily="34" charset="0"/>
              <a:buChar char="•"/>
            </a:pPr>
            <a:r>
              <a:rPr lang="en-US" sz="1800" dirty="0"/>
              <a:t>Quality of measures</a:t>
            </a:r>
          </a:p>
          <a:p>
            <a:pPr marL="742950" lvl="1" indent="-285750">
              <a:buFont typeface="Arial" panose="020B0604020202020204" pitchFamily="34" charset="0"/>
              <a:buChar char="•"/>
            </a:pPr>
            <a:r>
              <a:rPr lang="en-US" sz="1800" dirty="0"/>
              <a:t>Number of measures</a:t>
            </a:r>
            <a:endParaRPr lang="en-US" sz="2000" dirty="0"/>
          </a:p>
          <a:p>
            <a:r>
              <a:rPr lang="en-US" sz="2400" dirty="0"/>
              <a:t>How does the sample limit or support the identification strategy? </a:t>
            </a:r>
          </a:p>
          <a:p>
            <a:pPr lvl="1"/>
            <a:r>
              <a:rPr lang="en-US" sz="2000" dirty="0"/>
              <a:t>Usually most important: longitudinal data</a:t>
            </a:r>
            <a:endParaRPr lang="en-US" sz="2400" dirty="0"/>
          </a:p>
        </p:txBody>
      </p:sp>
      <p:sp>
        <p:nvSpPr>
          <p:cNvPr id="4" name="Slide Number Placeholder 3"/>
          <p:cNvSpPr>
            <a:spLocks noGrp="1"/>
          </p:cNvSpPr>
          <p:nvPr>
            <p:ph type="sldNum" sz="quarter" idx="12"/>
          </p:nvPr>
        </p:nvSpPr>
        <p:spPr/>
        <p:txBody>
          <a:bodyPr/>
          <a:lstStyle/>
          <a:p>
            <a:pPr>
              <a:defRPr/>
            </a:pPr>
            <a:fld id="{964EDBAB-E093-4DA0-8477-2D10CD040590}" type="slidenum">
              <a:rPr lang="en-US" smtClean="0"/>
              <a:pPr>
                <a:defRPr/>
              </a:pPr>
              <a:t>3</a:t>
            </a:fld>
            <a:endParaRPr lang="en-US"/>
          </a:p>
        </p:txBody>
      </p:sp>
    </p:spTree>
    <p:extLst>
      <p:ext uri="{BB962C8B-B14F-4D97-AF65-F5344CB8AC3E}">
        <p14:creationId xmlns:p14="http://schemas.microsoft.com/office/powerpoint/2010/main" val="37436361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Autofit/>
          </a:bodyPr>
          <a:lstStyle/>
          <a:p>
            <a:pPr lvl="1"/>
            <a:r>
              <a:rPr lang="en-US" sz="3600" dirty="0"/>
              <a:t>The importance (or not) of representative samples</a:t>
            </a:r>
          </a:p>
        </p:txBody>
      </p:sp>
      <p:sp>
        <p:nvSpPr>
          <p:cNvPr id="4" name="Slide Number Placeholder 3"/>
          <p:cNvSpPr>
            <a:spLocks noGrp="1"/>
          </p:cNvSpPr>
          <p:nvPr>
            <p:ph type="sldNum" sz="quarter" idx="12"/>
          </p:nvPr>
        </p:nvSpPr>
        <p:spPr/>
        <p:txBody>
          <a:bodyPr/>
          <a:lstStyle/>
          <a:p>
            <a:pPr>
              <a:defRPr/>
            </a:pPr>
            <a:fld id="{FE272B1E-DCF1-4387-99C7-CC4464A75610}" type="slidenum">
              <a:rPr lang="en-US" smtClean="0"/>
              <a:pPr>
                <a:defRPr/>
              </a:pPr>
              <a:t>30</a:t>
            </a:fld>
            <a:endParaRPr lang="en-US"/>
          </a:p>
        </p:txBody>
      </p:sp>
      <p:sp>
        <p:nvSpPr>
          <p:cNvPr id="2" name="TextBox 1"/>
          <p:cNvSpPr txBox="1"/>
          <p:nvPr/>
        </p:nvSpPr>
        <p:spPr>
          <a:xfrm>
            <a:off x="166357" y="1595021"/>
            <a:ext cx="8750813" cy="6370975"/>
          </a:xfrm>
          <a:prstGeom prst="rect">
            <a:avLst/>
          </a:prstGeom>
          <a:noFill/>
        </p:spPr>
        <p:txBody>
          <a:bodyPr wrap="square" rtlCol="0">
            <a:spAutoFit/>
          </a:bodyPr>
          <a:lstStyle/>
          <a:p>
            <a:r>
              <a:rPr lang="en-US" sz="2000" dirty="0"/>
              <a:t>“</a:t>
            </a:r>
            <a:r>
              <a:rPr lang="en-US" sz="2400" dirty="0"/>
              <a:t>representativeness should neither be avoided nor uncritically embraced, but adopted (or not) according to the particular questions that are being addressed. …[re the ACS volunteer cohort] many factors that are associated with the outcome of interest are also likely to be linked to self-selection into a study…. In the pre-modern epidemiology world the focus was often on triangulating evidence from across as many sources as possible. Such evidence comes from a variety of sources, of which some are deliberately non-representative (for example the considerable value of twin studies for identifying potentially causal epigenetic influences on disease,</a:t>
            </a:r>
            <a:r>
              <a:rPr lang="en-US" sz="2400" baseline="30000" dirty="0"/>
              <a:t> </a:t>
            </a:r>
            <a:r>
              <a:rPr lang="en-US" sz="2400" dirty="0"/>
              <a:t>or the follow-up of natural experiments) and some of which (including essentially 100% coverage population linkage studies) will be representative.” </a:t>
            </a:r>
            <a:r>
              <a:rPr lang="en-US" sz="2000" dirty="0" err="1"/>
              <a:t>Ebrahim</a:t>
            </a:r>
            <a:r>
              <a:rPr lang="en-US" sz="2000" dirty="0"/>
              <a:t> and Davey Smith</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42846416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Autofit/>
          </a:bodyPr>
          <a:lstStyle/>
          <a:p>
            <a:pPr lvl="1"/>
            <a:r>
              <a:rPr lang="en-US" sz="3600" dirty="0"/>
              <a:t>The importance (or not) of representative samples</a:t>
            </a:r>
          </a:p>
        </p:txBody>
      </p:sp>
      <p:sp>
        <p:nvSpPr>
          <p:cNvPr id="4" name="Slide Number Placeholder 3"/>
          <p:cNvSpPr>
            <a:spLocks noGrp="1"/>
          </p:cNvSpPr>
          <p:nvPr>
            <p:ph type="sldNum" sz="quarter" idx="12"/>
          </p:nvPr>
        </p:nvSpPr>
        <p:spPr/>
        <p:txBody>
          <a:bodyPr/>
          <a:lstStyle/>
          <a:p>
            <a:pPr>
              <a:defRPr/>
            </a:pPr>
            <a:fld id="{FE272B1E-DCF1-4387-99C7-CC4464A75610}" type="slidenum">
              <a:rPr lang="en-US" smtClean="0"/>
              <a:pPr>
                <a:defRPr/>
              </a:pPr>
              <a:t>31</a:t>
            </a:fld>
            <a:endParaRPr lang="en-US"/>
          </a:p>
        </p:txBody>
      </p:sp>
      <p:sp>
        <p:nvSpPr>
          <p:cNvPr id="2" name="TextBox 1"/>
          <p:cNvSpPr txBox="1"/>
          <p:nvPr/>
        </p:nvSpPr>
        <p:spPr>
          <a:xfrm>
            <a:off x="166357" y="1595021"/>
            <a:ext cx="8750813" cy="5570756"/>
          </a:xfrm>
          <a:prstGeom prst="rect">
            <a:avLst/>
          </a:prstGeom>
          <a:noFill/>
        </p:spPr>
        <p:txBody>
          <a:bodyPr wrap="square" rtlCol="0">
            <a:spAutoFit/>
          </a:bodyPr>
          <a:lstStyle/>
          <a:p>
            <a:pPr marL="342900" indent="-342900">
              <a:buFont typeface="Arial" panose="020B0604020202020204" pitchFamily="34" charset="0"/>
              <a:buChar char="•"/>
            </a:pPr>
            <a:r>
              <a:rPr lang="en-US" sz="2800" dirty="0"/>
              <a:t>Not controversial: the use of complex sample designs</a:t>
            </a:r>
          </a:p>
          <a:p>
            <a:pPr marL="800100" lvl="1" indent="-342900">
              <a:buFont typeface="Arial" panose="020B0604020202020204" pitchFamily="34" charset="0"/>
              <a:buChar char="•"/>
            </a:pPr>
            <a:r>
              <a:rPr lang="en-US" sz="2000" b="1" dirty="0"/>
              <a:t>Cluster</a:t>
            </a:r>
            <a:r>
              <a:rPr lang="en-US" sz="2000" dirty="0"/>
              <a:t> sampling: Separate the target population into non-overlapping clusters (neighborhoods, schools, states, any group such that everyone is included in one and only one such group).  Choose a simple random sample of these clusters. Take a designated proportion of individuals from each of the selected clusters</a:t>
            </a:r>
          </a:p>
          <a:p>
            <a:pPr marL="800100" lvl="1" indent="-342900">
              <a:buFont typeface="Arial" panose="020B0604020202020204" pitchFamily="34" charset="0"/>
              <a:buChar char="•"/>
            </a:pPr>
            <a:r>
              <a:rPr lang="en-US" sz="2000" b="1" dirty="0"/>
              <a:t>Stratified</a:t>
            </a:r>
            <a:r>
              <a:rPr lang="en-US" sz="2000" dirty="0"/>
              <a:t> sampling: take a different proportion of individuals with different characteristics, e.g., 1/100 80 year old women but 1/50 80 year old men. </a:t>
            </a:r>
          </a:p>
          <a:p>
            <a:pPr marL="285750" indent="-285750">
              <a:buFont typeface="Arial" panose="020B0604020202020204" pitchFamily="34" charset="0"/>
              <a:buChar char="•"/>
            </a:pPr>
            <a:r>
              <a:rPr lang="en-US" sz="2400" dirty="0"/>
              <a:t>Generally need to correct for such design decisions in the analysis, but if sampling rules are known, you can reconstruct the original population.</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38802690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Autofit/>
          </a:bodyPr>
          <a:lstStyle/>
          <a:p>
            <a:pPr lvl="1"/>
            <a:r>
              <a:rPr lang="en-US" sz="3600" dirty="0"/>
              <a:t>The importance (or not) of representative samples</a:t>
            </a:r>
          </a:p>
        </p:txBody>
      </p:sp>
      <p:sp>
        <p:nvSpPr>
          <p:cNvPr id="4" name="Slide Number Placeholder 3"/>
          <p:cNvSpPr>
            <a:spLocks noGrp="1"/>
          </p:cNvSpPr>
          <p:nvPr>
            <p:ph type="sldNum" sz="quarter" idx="12"/>
          </p:nvPr>
        </p:nvSpPr>
        <p:spPr/>
        <p:txBody>
          <a:bodyPr/>
          <a:lstStyle/>
          <a:p>
            <a:pPr>
              <a:defRPr/>
            </a:pPr>
            <a:fld id="{FE272B1E-DCF1-4387-99C7-CC4464A75610}" type="slidenum">
              <a:rPr lang="en-US" smtClean="0"/>
              <a:pPr>
                <a:defRPr/>
              </a:pPr>
              <a:t>32</a:t>
            </a:fld>
            <a:endParaRPr lang="en-US"/>
          </a:p>
        </p:txBody>
      </p:sp>
      <p:sp>
        <p:nvSpPr>
          <p:cNvPr id="2" name="TextBox 1"/>
          <p:cNvSpPr txBox="1"/>
          <p:nvPr/>
        </p:nvSpPr>
        <p:spPr>
          <a:xfrm>
            <a:off x="166357" y="1595021"/>
            <a:ext cx="8750813" cy="3785652"/>
          </a:xfrm>
          <a:prstGeom prst="rect">
            <a:avLst/>
          </a:prstGeom>
          <a:noFill/>
        </p:spPr>
        <p:txBody>
          <a:bodyPr wrap="square" rtlCol="0">
            <a:spAutoFit/>
          </a:bodyPr>
          <a:lstStyle/>
          <a:p>
            <a:pPr marL="342900" indent="-342900">
              <a:buFont typeface="Arial" panose="020B0604020202020204" pitchFamily="34" charset="0"/>
              <a:buChar char="•"/>
            </a:pPr>
            <a:r>
              <a:rPr lang="en-US" sz="2800" dirty="0"/>
              <a:t>Possibly more critical: how does the sample constrain the research questions?</a:t>
            </a:r>
          </a:p>
          <a:p>
            <a:pPr marL="342900" indent="-342900">
              <a:buFont typeface="Arial" panose="020B0604020202020204" pitchFamily="34" charset="0"/>
              <a:buChar char="•"/>
            </a:pPr>
            <a:r>
              <a:rPr lang="en-US" sz="2800" dirty="0"/>
              <a:t>Example of stroke</a:t>
            </a:r>
          </a:p>
          <a:p>
            <a:pPr marL="342900" indent="-342900">
              <a:buFont typeface="Arial" panose="020B0604020202020204" pitchFamily="34" charset="0"/>
              <a:buChar char="•"/>
            </a:pPr>
            <a:r>
              <a:rPr lang="en-US" sz="2800" dirty="0"/>
              <a:t>Two important questions in stroke</a:t>
            </a:r>
          </a:p>
          <a:p>
            <a:pPr marL="800100" lvl="1" indent="-342900">
              <a:buFont typeface="Arial" panose="020B0604020202020204" pitchFamily="34" charset="0"/>
              <a:buChar char="•"/>
            </a:pPr>
            <a:r>
              <a:rPr lang="en-US" sz="2800" dirty="0"/>
              <a:t>Why such large geographic differences?</a:t>
            </a:r>
          </a:p>
          <a:p>
            <a:pPr marL="800100" lvl="1" indent="-342900">
              <a:buFont typeface="Arial" panose="020B0604020202020204" pitchFamily="34" charset="0"/>
              <a:buChar char="•"/>
            </a:pPr>
            <a:r>
              <a:rPr lang="en-US" sz="2800" dirty="0"/>
              <a:t>Why racial disparities?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21638157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Stroke Hospitalizations in the US: 1995-2002</a:t>
            </a:r>
          </a:p>
        </p:txBody>
      </p:sp>
      <p:pic>
        <p:nvPicPr>
          <p:cNvPr id="108546" name="Picture 2"/>
          <p:cNvPicPr>
            <a:picLocks noChangeAspect="1" noChangeArrowheads="1"/>
          </p:cNvPicPr>
          <p:nvPr/>
        </p:nvPicPr>
        <p:blipFill>
          <a:blip r:embed="rId2" cstate="print"/>
          <a:srcRect/>
          <a:stretch>
            <a:fillRect/>
          </a:stretch>
        </p:blipFill>
        <p:spPr bwMode="auto">
          <a:xfrm>
            <a:off x="1008743" y="1678440"/>
            <a:ext cx="6736080" cy="4891088"/>
          </a:xfrm>
          <a:prstGeom prst="rect">
            <a:avLst/>
          </a:prstGeom>
          <a:noFill/>
          <a:ln w="9525" cap="flat" cmpd="sng" algn="ctr">
            <a:noFill/>
            <a:prstDash val="solid"/>
            <a:miter lim="800000"/>
            <a:headEnd/>
            <a:tailEnd/>
          </a:ln>
        </p:spPr>
      </p:pic>
      <p:sp>
        <p:nvSpPr>
          <p:cNvPr id="4" name="Slide Number Placeholder 3"/>
          <p:cNvSpPr>
            <a:spLocks noGrp="1"/>
          </p:cNvSpPr>
          <p:nvPr>
            <p:ph type="sldNum" sz="quarter" idx="12"/>
          </p:nvPr>
        </p:nvSpPr>
        <p:spPr/>
        <p:txBody>
          <a:bodyPr/>
          <a:lstStyle/>
          <a:p>
            <a:pPr>
              <a:defRPr/>
            </a:pPr>
            <a:fld id="{65CFC086-F167-45E4-B6ED-032A739C6691}" type="slidenum">
              <a:rPr lang="en-US" smtClean="0"/>
              <a:pPr>
                <a:defRPr/>
              </a:pPr>
              <a:t>33</a:t>
            </a:fld>
            <a:endParaRPr lang="en-US"/>
          </a:p>
        </p:txBody>
      </p:sp>
    </p:spTree>
    <p:extLst>
      <p:ext uri="{BB962C8B-B14F-4D97-AF65-F5344CB8AC3E}">
        <p14:creationId xmlns:p14="http://schemas.microsoft.com/office/powerpoint/2010/main" val="20115355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t>Competing Goals</a:t>
            </a:r>
          </a:p>
        </p:txBody>
      </p:sp>
      <p:sp>
        <p:nvSpPr>
          <p:cNvPr id="54275" name="Rectangle 3"/>
          <p:cNvSpPr>
            <a:spLocks noGrp="1" noChangeArrowheads="1"/>
          </p:cNvSpPr>
          <p:nvPr>
            <p:ph type="body" sz="half" idx="1"/>
          </p:nvPr>
        </p:nvSpPr>
        <p:spPr>
          <a:xfrm>
            <a:off x="0" y="1790700"/>
            <a:ext cx="9144000" cy="1536700"/>
          </a:xfrm>
        </p:spPr>
        <p:txBody>
          <a:bodyPr/>
          <a:lstStyle/>
          <a:p>
            <a:pPr eaLnBrk="1" hangingPunct="1"/>
            <a:r>
              <a:rPr lang="en-US" dirty="0">
                <a:sym typeface="Wingdings" pitchFamily="2" charset="2"/>
              </a:rPr>
              <a:t>High quality stroke measures</a:t>
            </a:r>
          </a:p>
          <a:p>
            <a:pPr lvl="1" eaLnBrk="1" hangingPunct="1"/>
            <a:r>
              <a:rPr lang="en-US" dirty="0">
                <a:sym typeface="Wingdings" pitchFamily="2" charset="2"/>
              </a:rPr>
              <a:t>Hospital based surveillance, with neuroimaging confirmation</a:t>
            </a:r>
          </a:p>
          <a:p>
            <a:pPr eaLnBrk="1" hangingPunct="1"/>
            <a:r>
              <a:rPr lang="en-US" dirty="0">
                <a:sym typeface="Wingdings" pitchFamily="2" charset="2"/>
              </a:rPr>
              <a:t>High quality exposure measures</a:t>
            </a:r>
          </a:p>
          <a:p>
            <a:pPr lvl="1" eaLnBrk="1" hangingPunct="1"/>
            <a:r>
              <a:rPr lang="en-US" dirty="0">
                <a:sym typeface="Wingdings" pitchFamily="2" charset="2"/>
              </a:rPr>
              <a:t>Geographic variability</a:t>
            </a:r>
          </a:p>
          <a:p>
            <a:pPr lvl="1" eaLnBrk="1" hangingPunct="1"/>
            <a:r>
              <a:rPr lang="en-US" dirty="0">
                <a:sym typeface="Wingdings" pitchFamily="2" charset="2"/>
              </a:rPr>
              <a:t>Measures prior to onset of stroke</a:t>
            </a:r>
          </a:p>
          <a:p>
            <a:pPr eaLnBrk="1" hangingPunct="1"/>
            <a:r>
              <a:rPr lang="en-US" dirty="0">
                <a:sym typeface="Wingdings" pitchFamily="2" charset="2"/>
              </a:rPr>
              <a:t>Long term follow-up</a:t>
            </a:r>
          </a:p>
          <a:p>
            <a:pPr eaLnBrk="1" hangingPunct="1"/>
            <a:endParaRPr lang="en-US" dirty="0">
              <a:sym typeface="Wingdings" pitchFamily="2" charset="2"/>
            </a:endParaRPr>
          </a:p>
        </p:txBody>
      </p:sp>
      <p:sp>
        <p:nvSpPr>
          <p:cNvPr id="3" name="Slide Number Placeholder 2"/>
          <p:cNvSpPr>
            <a:spLocks noGrp="1"/>
          </p:cNvSpPr>
          <p:nvPr>
            <p:ph type="sldNum" sz="quarter" idx="12"/>
          </p:nvPr>
        </p:nvSpPr>
        <p:spPr/>
        <p:txBody>
          <a:bodyPr/>
          <a:lstStyle/>
          <a:p>
            <a:pPr>
              <a:defRPr/>
            </a:pPr>
            <a:fld id="{2E759833-215B-4252-AD44-17C4A9E3B468}" type="slidenum">
              <a:rPr lang="en-US" smtClean="0"/>
              <a:pPr>
                <a:defRPr/>
              </a:pPr>
              <a:t>34</a:t>
            </a:fld>
            <a:endParaRPr lang="en-US"/>
          </a:p>
        </p:txBody>
      </p:sp>
    </p:spTree>
    <p:extLst>
      <p:ext uri="{BB962C8B-B14F-4D97-AF65-F5344CB8AC3E}">
        <p14:creationId xmlns:p14="http://schemas.microsoft.com/office/powerpoint/2010/main" val="35469630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228600" y="76200"/>
            <a:ext cx="8686800" cy="1250950"/>
          </a:xfrm>
        </p:spPr>
        <p:txBody>
          <a:bodyPr>
            <a:noAutofit/>
          </a:bodyPr>
          <a:lstStyle/>
          <a:p>
            <a:pPr eaLnBrk="1" hangingPunct="1"/>
            <a:r>
              <a:rPr lang="en-US" sz="4000" dirty="0"/>
              <a:t>Single site sampling conflates race and migration</a:t>
            </a:r>
          </a:p>
        </p:txBody>
      </p:sp>
      <p:pic>
        <p:nvPicPr>
          <p:cNvPr id="38915" name="Picture 4"/>
          <p:cNvPicPr>
            <a:picLocks noChangeAspect="1" noChangeArrowheads="1"/>
          </p:cNvPicPr>
          <p:nvPr/>
        </p:nvPicPr>
        <p:blipFill>
          <a:blip r:embed="rId2" cstate="print"/>
          <a:srcRect/>
          <a:stretch>
            <a:fillRect/>
          </a:stretch>
        </p:blipFill>
        <p:spPr bwMode="auto">
          <a:xfrm>
            <a:off x="539750" y="2362200"/>
            <a:ext cx="7575550" cy="2990850"/>
          </a:xfrm>
          <a:prstGeom prst="rect">
            <a:avLst/>
          </a:prstGeom>
          <a:noFill/>
          <a:ln w="9525" algn="ctr">
            <a:noFill/>
            <a:miter lim="800000"/>
            <a:headEnd/>
            <a:tailEnd/>
          </a:ln>
        </p:spPr>
      </p:pic>
      <p:sp>
        <p:nvSpPr>
          <p:cNvPr id="38916" name="Text Box 5"/>
          <p:cNvSpPr txBox="1">
            <a:spLocks noChangeArrowheads="1"/>
          </p:cNvSpPr>
          <p:nvPr/>
        </p:nvSpPr>
        <p:spPr bwMode="auto">
          <a:xfrm>
            <a:off x="576263" y="5699125"/>
            <a:ext cx="7118350" cy="822325"/>
          </a:xfrm>
          <a:prstGeom prst="rect">
            <a:avLst/>
          </a:prstGeom>
          <a:noFill/>
          <a:ln w="9525" algn="ctr">
            <a:noFill/>
            <a:miter lim="800000"/>
            <a:headEnd/>
            <a:tailEnd/>
          </a:ln>
        </p:spPr>
        <p:txBody>
          <a:bodyPr>
            <a:spAutoFit/>
          </a:bodyPr>
          <a:lstStyle/>
          <a:p>
            <a:pPr marL="285750" indent="-285750"/>
            <a:r>
              <a:rPr lang="en-US" sz="2400"/>
              <a:t>2000 Census 5% sample, age 65+, race black or white, southern= census region.</a:t>
            </a:r>
          </a:p>
        </p:txBody>
      </p:sp>
      <p:sp>
        <p:nvSpPr>
          <p:cNvPr id="3" name="Slide Number Placeholder 2"/>
          <p:cNvSpPr>
            <a:spLocks noGrp="1"/>
          </p:cNvSpPr>
          <p:nvPr>
            <p:ph type="sldNum" sz="quarter" idx="12"/>
          </p:nvPr>
        </p:nvSpPr>
        <p:spPr/>
        <p:txBody>
          <a:bodyPr/>
          <a:lstStyle/>
          <a:p>
            <a:pPr>
              <a:defRPr/>
            </a:pPr>
            <a:fld id="{1B5E5E9E-907F-45EC-A0CC-B0B362B802F2}" type="slidenum">
              <a:rPr lang="en-US" smtClean="0"/>
              <a:pPr>
                <a:defRPr/>
              </a:pPr>
              <a:t>35</a:t>
            </a:fld>
            <a:endParaRPr lang="en-US"/>
          </a:p>
        </p:txBody>
      </p:sp>
      <p:sp>
        <p:nvSpPr>
          <p:cNvPr id="2" name="TextBox 1"/>
          <p:cNvSpPr txBox="1"/>
          <p:nvPr/>
        </p:nvSpPr>
        <p:spPr>
          <a:xfrm>
            <a:off x="304800" y="1581148"/>
            <a:ext cx="8144602" cy="523220"/>
          </a:xfrm>
          <a:prstGeom prst="rect">
            <a:avLst/>
          </a:prstGeom>
          <a:noFill/>
        </p:spPr>
        <p:txBody>
          <a:bodyPr wrap="none" rtlCol="0">
            <a:spAutoFit/>
          </a:bodyPr>
          <a:lstStyle/>
          <a:p>
            <a:r>
              <a:rPr lang="en-US" sz="2800" dirty="0"/>
              <a:t>The overlap of race and place for older Americans</a:t>
            </a:r>
          </a:p>
        </p:txBody>
      </p:sp>
    </p:spTree>
    <p:extLst>
      <p:ext uri="{BB962C8B-B14F-4D97-AF65-F5344CB8AC3E}">
        <p14:creationId xmlns:p14="http://schemas.microsoft.com/office/powerpoint/2010/main" val="4317668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04800" y="152400"/>
            <a:ext cx="8420100" cy="1143000"/>
          </a:xfrm>
        </p:spPr>
        <p:txBody>
          <a:bodyPr>
            <a:noAutofit/>
          </a:bodyPr>
          <a:lstStyle/>
          <a:p>
            <a:pPr eaLnBrk="1" hangingPunct="1"/>
            <a:r>
              <a:rPr lang="en-US" sz="3600" dirty="0"/>
              <a:t>Major data sources for stroke surveillance (probably not comprehensive)</a:t>
            </a:r>
          </a:p>
        </p:txBody>
      </p:sp>
      <p:sp>
        <p:nvSpPr>
          <p:cNvPr id="54275" name="Rectangle 3"/>
          <p:cNvSpPr>
            <a:spLocks noGrp="1" noChangeArrowheads="1"/>
          </p:cNvSpPr>
          <p:nvPr>
            <p:ph type="body" sz="half" idx="1"/>
          </p:nvPr>
        </p:nvSpPr>
        <p:spPr>
          <a:xfrm>
            <a:off x="0" y="1524000"/>
            <a:ext cx="9144000" cy="1536700"/>
          </a:xfrm>
        </p:spPr>
        <p:txBody>
          <a:bodyPr/>
          <a:lstStyle/>
          <a:p>
            <a:pPr eaLnBrk="1" hangingPunct="1"/>
            <a:r>
              <a:rPr lang="en-US" sz="2800" dirty="0">
                <a:sym typeface="Wingdings" pitchFamily="2" charset="2"/>
              </a:rPr>
              <a:t>Incidence:</a:t>
            </a:r>
          </a:p>
          <a:p>
            <a:pPr lvl="1" eaLnBrk="1" hangingPunct="1"/>
            <a:r>
              <a:rPr lang="en-US" sz="1600" dirty="0">
                <a:sym typeface="Wingdings" pitchFamily="2" charset="2"/>
              </a:rPr>
              <a:t>Framingham Heart Study (one place, mostly white)</a:t>
            </a:r>
          </a:p>
          <a:p>
            <a:pPr lvl="1" eaLnBrk="1" hangingPunct="1"/>
            <a:r>
              <a:rPr lang="en-US" sz="1600" dirty="0">
                <a:sym typeface="Wingdings" pitchFamily="2" charset="2"/>
              </a:rPr>
              <a:t>Rochester registry (one place, mostly white)</a:t>
            </a:r>
          </a:p>
          <a:p>
            <a:pPr lvl="1" eaLnBrk="1" hangingPunct="1"/>
            <a:r>
              <a:rPr lang="en-US" sz="1600" dirty="0">
                <a:sym typeface="Wingdings" pitchFamily="2" charset="2"/>
              </a:rPr>
              <a:t>Brain attack surveillance in Corpus Christi (registry)</a:t>
            </a:r>
          </a:p>
          <a:p>
            <a:pPr lvl="1" eaLnBrk="1" hangingPunct="1"/>
            <a:r>
              <a:rPr lang="en-US" sz="1600" dirty="0">
                <a:sym typeface="Wingdings" pitchFamily="2" charset="2"/>
              </a:rPr>
              <a:t>Atherosclerosis Risk in Communities Study (4 sites: NC, MS [only blacks], MN, MD)</a:t>
            </a:r>
          </a:p>
          <a:p>
            <a:pPr lvl="1" eaLnBrk="1" hangingPunct="1"/>
            <a:r>
              <a:rPr lang="en-US" sz="1600" dirty="0">
                <a:sym typeface="Wingdings" pitchFamily="2" charset="2"/>
              </a:rPr>
              <a:t>Cardiovascular Health Study (4 sites: NC, CA, PA, MD)</a:t>
            </a:r>
          </a:p>
          <a:p>
            <a:pPr lvl="1" eaLnBrk="1" hangingPunct="1"/>
            <a:r>
              <a:rPr lang="en-US" sz="1600" dirty="0">
                <a:sym typeface="Wingdings" pitchFamily="2" charset="2"/>
              </a:rPr>
              <a:t>Greater Cincinnati/Northern Kentucky Stroke Study (registry)</a:t>
            </a:r>
          </a:p>
          <a:p>
            <a:pPr lvl="1" eaLnBrk="1" hangingPunct="1"/>
            <a:r>
              <a:rPr lang="en-US" sz="1600" dirty="0">
                <a:sym typeface="Wingdings" pitchFamily="2" charset="2"/>
              </a:rPr>
              <a:t>National Hospital Ambulatory Medical Care Survey (medical records)</a:t>
            </a:r>
          </a:p>
          <a:p>
            <a:pPr lvl="1" eaLnBrk="1" hangingPunct="1"/>
            <a:r>
              <a:rPr lang="en-US" sz="1600" dirty="0">
                <a:sym typeface="Wingdings" pitchFamily="2" charset="2"/>
              </a:rPr>
              <a:t>National Hospital Discharge Survey</a:t>
            </a:r>
          </a:p>
          <a:p>
            <a:pPr lvl="1" eaLnBrk="1" hangingPunct="1"/>
            <a:r>
              <a:rPr lang="en-US" sz="1600" dirty="0">
                <a:sym typeface="Wingdings" pitchFamily="2" charset="2"/>
              </a:rPr>
              <a:t>Northern Manhattan Stroke Study (one place)</a:t>
            </a:r>
          </a:p>
          <a:p>
            <a:pPr lvl="1" eaLnBrk="1" hangingPunct="1"/>
            <a:r>
              <a:rPr lang="en-US" sz="1600" dirty="0">
                <a:sym typeface="Wingdings" pitchFamily="2" charset="2"/>
              </a:rPr>
              <a:t>Washington Heights/</a:t>
            </a:r>
            <a:r>
              <a:rPr lang="en-US" sz="1600" dirty="0" err="1">
                <a:sym typeface="Wingdings" pitchFamily="2" charset="2"/>
              </a:rPr>
              <a:t>Inwood</a:t>
            </a:r>
            <a:r>
              <a:rPr lang="en-US" sz="1600" dirty="0">
                <a:sym typeface="Wingdings" pitchFamily="2" charset="2"/>
              </a:rPr>
              <a:t> Community Aging Project (one place)</a:t>
            </a:r>
          </a:p>
          <a:p>
            <a:pPr lvl="1" eaLnBrk="1" hangingPunct="1"/>
            <a:r>
              <a:rPr lang="en-US" sz="1600" dirty="0">
                <a:sym typeface="Wingdings" pitchFamily="2" charset="2"/>
              </a:rPr>
              <a:t>NHS: Nurses in 10 states</a:t>
            </a:r>
          </a:p>
          <a:p>
            <a:pPr lvl="1" eaLnBrk="1" hangingPunct="1"/>
            <a:r>
              <a:rPr lang="en-US" sz="1600" dirty="0">
                <a:sym typeface="Wingdings" pitchFamily="2" charset="2"/>
              </a:rPr>
              <a:t>REGARDS (nationally representative)</a:t>
            </a:r>
          </a:p>
          <a:p>
            <a:pPr lvl="1" eaLnBrk="1" hangingPunct="1"/>
            <a:r>
              <a:rPr lang="en-US" sz="1600" dirty="0">
                <a:sym typeface="Wingdings" pitchFamily="2" charset="2"/>
              </a:rPr>
              <a:t>HRS (nationally representative)</a:t>
            </a:r>
            <a:endParaRPr lang="en-US" sz="1800" dirty="0">
              <a:sym typeface="Wingdings" pitchFamily="2" charset="2"/>
            </a:endParaRPr>
          </a:p>
          <a:p>
            <a:pPr eaLnBrk="1" hangingPunct="1"/>
            <a:r>
              <a:rPr lang="en-US" sz="2800" dirty="0">
                <a:sym typeface="Wingdings" pitchFamily="2" charset="2"/>
              </a:rPr>
              <a:t>Prevalence: add NHANES, BRFSS, NHIS</a:t>
            </a:r>
          </a:p>
          <a:p>
            <a:pPr eaLnBrk="1" hangingPunct="1"/>
            <a:endParaRPr lang="en-US" dirty="0">
              <a:sym typeface="Wingdings" pitchFamily="2" charset="2"/>
            </a:endParaRPr>
          </a:p>
        </p:txBody>
      </p:sp>
      <p:sp>
        <p:nvSpPr>
          <p:cNvPr id="3" name="Slide Number Placeholder 2"/>
          <p:cNvSpPr>
            <a:spLocks noGrp="1"/>
          </p:cNvSpPr>
          <p:nvPr>
            <p:ph type="sldNum" sz="quarter" idx="12"/>
          </p:nvPr>
        </p:nvSpPr>
        <p:spPr/>
        <p:txBody>
          <a:bodyPr/>
          <a:lstStyle/>
          <a:p>
            <a:pPr>
              <a:defRPr/>
            </a:pPr>
            <a:fld id="{2E759833-215B-4252-AD44-17C4A9E3B468}" type="slidenum">
              <a:rPr lang="en-US" smtClean="0"/>
              <a:pPr>
                <a:defRPr/>
              </a:pPr>
              <a:t>36</a:t>
            </a:fld>
            <a:endParaRPr lang="en-US"/>
          </a:p>
        </p:txBody>
      </p:sp>
    </p:spTree>
    <p:extLst>
      <p:ext uri="{BB962C8B-B14F-4D97-AF65-F5344CB8AC3E}">
        <p14:creationId xmlns:p14="http://schemas.microsoft.com/office/powerpoint/2010/main" val="24523440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61950" y="152400"/>
            <a:ext cx="8420100" cy="1143000"/>
          </a:xfrm>
        </p:spPr>
        <p:txBody>
          <a:bodyPr>
            <a:normAutofit fontScale="90000"/>
          </a:bodyPr>
          <a:lstStyle/>
          <a:p>
            <a:pPr eaLnBrk="1" hangingPunct="1"/>
            <a:r>
              <a:rPr lang="en-US" dirty="0"/>
              <a:t>Recognize Competing Goals and Assess Impact on Research Field</a:t>
            </a:r>
          </a:p>
        </p:txBody>
      </p:sp>
      <p:sp>
        <p:nvSpPr>
          <p:cNvPr id="3" name="Slide Number Placeholder 2"/>
          <p:cNvSpPr>
            <a:spLocks noGrp="1"/>
          </p:cNvSpPr>
          <p:nvPr>
            <p:ph type="sldNum" sz="quarter" idx="12"/>
          </p:nvPr>
        </p:nvSpPr>
        <p:spPr/>
        <p:txBody>
          <a:bodyPr/>
          <a:lstStyle/>
          <a:p>
            <a:pPr>
              <a:defRPr/>
            </a:pPr>
            <a:fld id="{2E759833-215B-4252-AD44-17C4A9E3B468}" type="slidenum">
              <a:rPr lang="en-US" smtClean="0"/>
              <a:pPr>
                <a:defRPr/>
              </a:pPr>
              <a:t>37</a:t>
            </a:fld>
            <a:endParaRPr lang="en-US"/>
          </a:p>
        </p:txBody>
      </p:sp>
      <p:pic>
        <p:nvPicPr>
          <p:cNvPr id="1026" name="Picture 2" descr="Image result for sca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352" y="1905000"/>
            <a:ext cx="6550545" cy="39521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19200" y="3124200"/>
            <a:ext cx="2895600" cy="1077218"/>
          </a:xfrm>
          <a:prstGeom prst="rect">
            <a:avLst/>
          </a:prstGeom>
          <a:noFill/>
        </p:spPr>
        <p:txBody>
          <a:bodyPr wrap="square" rtlCol="0">
            <a:spAutoFit/>
          </a:bodyPr>
          <a:lstStyle/>
          <a:p>
            <a:pPr algn="ctr"/>
            <a:r>
              <a:rPr lang="en-US" sz="3200" b="1" dirty="0"/>
              <a:t>Study feasibility</a:t>
            </a:r>
          </a:p>
        </p:txBody>
      </p:sp>
      <p:sp>
        <p:nvSpPr>
          <p:cNvPr id="9" name="TextBox 8"/>
          <p:cNvSpPr txBox="1"/>
          <p:nvPr/>
        </p:nvSpPr>
        <p:spPr>
          <a:xfrm>
            <a:off x="5181600" y="3124200"/>
            <a:ext cx="2895600" cy="1077218"/>
          </a:xfrm>
          <a:prstGeom prst="rect">
            <a:avLst/>
          </a:prstGeom>
          <a:noFill/>
        </p:spPr>
        <p:txBody>
          <a:bodyPr wrap="square" rtlCol="0">
            <a:spAutoFit/>
          </a:bodyPr>
          <a:lstStyle/>
          <a:p>
            <a:pPr algn="ctr"/>
            <a:r>
              <a:rPr lang="en-US" sz="3200" b="1" dirty="0"/>
              <a:t>Variation in exposure</a:t>
            </a:r>
          </a:p>
        </p:txBody>
      </p:sp>
    </p:spTree>
    <p:extLst>
      <p:ext uri="{BB962C8B-B14F-4D97-AF65-F5344CB8AC3E}">
        <p14:creationId xmlns:p14="http://schemas.microsoft.com/office/powerpoint/2010/main" val="42351598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source tradeoffs</a:t>
            </a:r>
          </a:p>
        </p:txBody>
      </p:sp>
      <p:sp>
        <p:nvSpPr>
          <p:cNvPr id="3" name="Content Placeholder 2"/>
          <p:cNvSpPr>
            <a:spLocks noGrp="1"/>
          </p:cNvSpPr>
          <p:nvPr>
            <p:ph idx="1"/>
          </p:nvPr>
        </p:nvSpPr>
        <p:spPr>
          <a:xfrm>
            <a:off x="228599" y="1600200"/>
            <a:ext cx="8709025" cy="4953000"/>
          </a:xfrm>
        </p:spPr>
        <p:txBody>
          <a:bodyPr/>
          <a:lstStyle/>
          <a:p>
            <a:r>
              <a:rPr lang="en-US" sz="2400" dirty="0"/>
              <a:t>Who is in the sample?</a:t>
            </a:r>
          </a:p>
          <a:p>
            <a:pPr lvl="1"/>
            <a:r>
              <a:rPr lang="en-US" sz="2000" dirty="0"/>
              <a:t>Lack of selection bias (predictors of outcome do not predict participation)</a:t>
            </a:r>
          </a:p>
          <a:p>
            <a:pPr lvl="1"/>
            <a:r>
              <a:rPr lang="en-US" sz="2000" dirty="0"/>
              <a:t>Diversity/representativeness of population of interest</a:t>
            </a:r>
          </a:p>
          <a:p>
            <a:r>
              <a:rPr lang="en-US" sz="2400" dirty="0"/>
              <a:t>How many people are in the sample?</a:t>
            </a:r>
          </a:p>
          <a:p>
            <a:r>
              <a:rPr lang="en-US" sz="2400" dirty="0">
                <a:solidFill>
                  <a:srgbClr val="FF0000"/>
                </a:solidFill>
              </a:rPr>
              <a:t>What do they measure on those people?</a:t>
            </a:r>
          </a:p>
          <a:p>
            <a:pPr marL="742950" lvl="1" indent="-285750">
              <a:buFont typeface="Arial" panose="020B0604020202020204" pitchFamily="34" charset="0"/>
              <a:buChar char="•"/>
            </a:pPr>
            <a:r>
              <a:rPr lang="en-US" sz="1800" dirty="0"/>
              <a:t>Substantive relevance of measures</a:t>
            </a:r>
          </a:p>
          <a:p>
            <a:pPr marL="742950" lvl="1" indent="-285750">
              <a:buFont typeface="Arial" panose="020B0604020202020204" pitchFamily="34" charset="0"/>
              <a:buChar char="•"/>
            </a:pPr>
            <a:r>
              <a:rPr lang="en-US" sz="1800" dirty="0"/>
              <a:t>Quality of measures</a:t>
            </a:r>
          </a:p>
          <a:p>
            <a:pPr marL="742950" lvl="1" indent="-285750">
              <a:buFont typeface="Arial" panose="020B0604020202020204" pitchFamily="34" charset="0"/>
              <a:buChar char="•"/>
            </a:pPr>
            <a:r>
              <a:rPr lang="en-US" sz="1800" dirty="0"/>
              <a:t>Number of measures</a:t>
            </a:r>
            <a:endParaRPr lang="en-US" sz="2000" dirty="0"/>
          </a:p>
          <a:p>
            <a:r>
              <a:rPr lang="en-US" sz="2400" dirty="0"/>
              <a:t>How does the sample limit or support the identification strategy? </a:t>
            </a:r>
          </a:p>
          <a:p>
            <a:pPr lvl="1"/>
            <a:r>
              <a:rPr lang="en-US" sz="2000" dirty="0"/>
              <a:t>Usually most important: longitudinal data</a:t>
            </a:r>
            <a:endParaRPr lang="en-US" sz="2400" dirty="0"/>
          </a:p>
        </p:txBody>
      </p:sp>
      <p:sp>
        <p:nvSpPr>
          <p:cNvPr id="4" name="Slide Number Placeholder 3"/>
          <p:cNvSpPr>
            <a:spLocks noGrp="1"/>
          </p:cNvSpPr>
          <p:nvPr>
            <p:ph type="sldNum" sz="quarter" idx="12"/>
          </p:nvPr>
        </p:nvSpPr>
        <p:spPr/>
        <p:txBody>
          <a:bodyPr/>
          <a:lstStyle/>
          <a:p>
            <a:pPr>
              <a:defRPr/>
            </a:pPr>
            <a:fld id="{964EDBAB-E093-4DA0-8477-2D10CD040590}" type="slidenum">
              <a:rPr lang="en-US" smtClean="0"/>
              <a:pPr>
                <a:defRPr/>
              </a:pPr>
              <a:t>38</a:t>
            </a:fld>
            <a:endParaRPr lang="en-US"/>
          </a:p>
        </p:txBody>
      </p:sp>
    </p:spTree>
    <p:extLst>
      <p:ext uri="{BB962C8B-B14F-4D97-AF65-F5344CB8AC3E}">
        <p14:creationId xmlns:p14="http://schemas.microsoft.com/office/powerpoint/2010/main" val="19890474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Assessments</a:t>
            </a:r>
          </a:p>
        </p:txBody>
      </p:sp>
      <p:sp>
        <p:nvSpPr>
          <p:cNvPr id="3" name="Text Placeholder 2"/>
          <p:cNvSpPr>
            <a:spLocks noGrp="1"/>
          </p:cNvSpPr>
          <p:nvPr>
            <p:ph type="body" sz="half" idx="1"/>
          </p:nvPr>
        </p:nvSpPr>
        <p:spPr>
          <a:xfrm>
            <a:off x="228600" y="1790700"/>
            <a:ext cx="4267200" cy="4525963"/>
          </a:xfrm>
        </p:spPr>
        <p:txBody>
          <a:bodyPr/>
          <a:lstStyle/>
          <a:p>
            <a:pPr marL="0" indent="0">
              <a:buNone/>
            </a:pPr>
            <a:r>
              <a:rPr lang="en-US" sz="2400" dirty="0"/>
              <a:t>Health and Retirement Study</a:t>
            </a:r>
          </a:p>
          <a:p>
            <a:pPr marL="342900" indent="-342900"/>
            <a:r>
              <a:rPr lang="en-US" sz="2400" dirty="0"/>
              <a:t>“Has a doctor ever told you </a:t>
            </a:r>
            <a:r>
              <a:rPr lang="en-US" sz="2400" dirty="0" err="1"/>
              <a:t>you</a:t>
            </a:r>
            <a:r>
              <a:rPr lang="en-US" sz="2400" dirty="0"/>
              <a:t> had a stroke</a:t>
            </a:r>
          </a:p>
          <a:p>
            <a:pPr marL="0" indent="0">
              <a:buNone/>
            </a:pPr>
            <a:r>
              <a:rPr lang="en-US" sz="2400" dirty="0"/>
              <a:t>Reasons for Geographic and Racial Disparities in Stroke (REGARDS)</a:t>
            </a:r>
          </a:p>
          <a:p>
            <a:r>
              <a:rPr lang="en-US" sz="2400" dirty="0"/>
              <a:t>Self reported hospitalization</a:t>
            </a:r>
          </a:p>
          <a:p>
            <a:pPr>
              <a:buFontTx/>
              <a:buChar char="-"/>
            </a:pPr>
            <a:r>
              <a:rPr lang="en-US" sz="2400" dirty="0"/>
              <a:t>Medical record or death certificate review or proxy interview</a:t>
            </a:r>
          </a:p>
          <a:p>
            <a:pPr>
              <a:buFontTx/>
              <a:buChar char="-"/>
            </a:pPr>
            <a:r>
              <a:rPr lang="en-US" sz="2400" dirty="0"/>
              <a:t>Central adjudication</a:t>
            </a:r>
          </a:p>
        </p:txBody>
      </p:sp>
      <p:sp>
        <p:nvSpPr>
          <p:cNvPr id="4" name="Content Placeholder 3"/>
          <p:cNvSpPr>
            <a:spLocks noGrp="1"/>
          </p:cNvSpPr>
          <p:nvPr>
            <p:ph sz="half" idx="2"/>
          </p:nvPr>
        </p:nvSpPr>
        <p:spPr/>
        <p:txBody>
          <a:bodyPr/>
          <a:lstStyle/>
          <a:p>
            <a:pPr marL="0" indent="0">
              <a:buNone/>
            </a:pPr>
            <a:r>
              <a:rPr lang="en-US" sz="2800" dirty="0"/>
              <a:t>WHICAP</a:t>
            </a:r>
          </a:p>
          <a:p>
            <a:pPr marL="457200" indent="-457200">
              <a:buFontTx/>
              <a:buChar char="-"/>
            </a:pPr>
            <a:r>
              <a:rPr lang="en-US" sz="2800" dirty="0"/>
              <a:t>Self report</a:t>
            </a:r>
          </a:p>
          <a:p>
            <a:pPr marL="457200" indent="-457200">
              <a:buFontTx/>
              <a:buChar char="-"/>
            </a:pPr>
            <a:r>
              <a:rPr lang="en-US" sz="2800" dirty="0"/>
              <a:t>Medical records</a:t>
            </a:r>
          </a:p>
          <a:p>
            <a:pPr marL="457200" indent="-457200">
              <a:buFontTx/>
              <a:buChar char="-"/>
            </a:pPr>
            <a:r>
              <a:rPr lang="en-US" sz="2800" dirty="0"/>
              <a:t>MRI: lesions 3mm or larger </a:t>
            </a:r>
          </a:p>
        </p:txBody>
      </p:sp>
      <p:sp>
        <p:nvSpPr>
          <p:cNvPr id="6" name="Slide Number Placeholder 5"/>
          <p:cNvSpPr>
            <a:spLocks noGrp="1"/>
          </p:cNvSpPr>
          <p:nvPr>
            <p:ph type="sldNum" sz="quarter" idx="12"/>
          </p:nvPr>
        </p:nvSpPr>
        <p:spPr/>
        <p:txBody>
          <a:bodyPr/>
          <a:lstStyle/>
          <a:p>
            <a:pPr>
              <a:defRPr/>
            </a:pPr>
            <a:fld id="{2E759833-215B-4252-AD44-17C4A9E3B468}" type="slidenum">
              <a:rPr lang="en-US" smtClean="0"/>
              <a:pPr>
                <a:defRPr/>
              </a:pPr>
              <a:t>39</a:t>
            </a:fld>
            <a:endParaRPr lang="en-US"/>
          </a:p>
        </p:txBody>
      </p:sp>
    </p:spTree>
    <p:extLst>
      <p:ext uri="{BB962C8B-B14F-4D97-AF65-F5344CB8AC3E}">
        <p14:creationId xmlns:p14="http://schemas.microsoft.com/office/powerpoint/2010/main" val="2900688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pPr lvl="1"/>
            <a:r>
              <a:rPr lang="en-US" sz="3600" dirty="0"/>
              <a:t>Design tradeoffs</a:t>
            </a:r>
          </a:p>
        </p:txBody>
      </p:sp>
      <p:sp>
        <p:nvSpPr>
          <p:cNvPr id="4" name="Slide Number Placeholder 3"/>
          <p:cNvSpPr>
            <a:spLocks noGrp="1"/>
          </p:cNvSpPr>
          <p:nvPr>
            <p:ph type="sldNum" sz="quarter" idx="12"/>
          </p:nvPr>
        </p:nvSpPr>
        <p:spPr/>
        <p:txBody>
          <a:bodyPr/>
          <a:lstStyle/>
          <a:p>
            <a:pPr>
              <a:defRPr/>
            </a:pPr>
            <a:fld id="{FE272B1E-DCF1-4387-99C7-CC4464A75610}" type="slidenum">
              <a:rPr lang="en-US" smtClean="0"/>
              <a:pPr>
                <a:defRPr/>
              </a:pPr>
              <a:t>4</a:t>
            </a:fld>
            <a:endParaRPr lang="en-US"/>
          </a:p>
        </p:txBody>
      </p:sp>
      <p:sp>
        <p:nvSpPr>
          <p:cNvPr id="2" name="TextBox 1"/>
          <p:cNvSpPr txBox="1"/>
          <p:nvPr/>
        </p:nvSpPr>
        <p:spPr>
          <a:xfrm>
            <a:off x="166357" y="1595021"/>
            <a:ext cx="8750813" cy="4524315"/>
          </a:xfrm>
          <a:prstGeom prst="rect">
            <a:avLst/>
          </a:prstGeom>
          <a:noFill/>
        </p:spPr>
        <p:txBody>
          <a:bodyPr wrap="square" rtlCol="0">
            <a:spAutoFit/>
          </a:bodyPr>
          <a:lstStyle/>
          <a:p>
            <a:pPr lvl="1"/>
            <a:endParaRPr lang="en-US" sz="3200" dirty="0"/>
          </a:p>
          <a:p>
            <a:pPr marL="285750" indent="-285750">
              <a:buFont typeface="Arial" panose="020B0604020202020204" pitchFamily="34" charset="0"/>
              <a:buChar char="•"/>
            </a:pPr>
            <a:r>
              <a:rPr lang="en-US" sz="3200" dirty="0"/>
              <a:t>These qualities are usually in direct opposition</a:t>
            </a:r>
          </a:p>
          <a:p>
            <a:pPr marL="285750" indent="-285750">
              <a:buFont typeface="Arial" panose="020B0604020202020204" pitchFamily="34" charset="0"/>
              <a:buChar char="•"/>
            </a:pPr>
            <a:r>
              <a:rPr lang="en-US" sz="3200" dirty="0"/>
              <a:t>Larger sample size, more diversity, less selection </a:t>
            </a:r>
            <a:r>
              <a:rPr lang="en-US" sz="3200" i="1" dirty="0"/>
              <a:t>entails</a:t>
            </a:r>
            <a:r>
              <a:rPr lang="en-US" sz="3200" dirty="0"/>
              <a:t> lower quality of measures (assuming a limited budget)</a:t>
            </a:r>
          </a:p>
          <a:p>
            <a:pPr marL="285750" indent="-285750">
              <a:buFont typeface="Arial" panose="020B0604020202020204" pitchFamily="34" charset="0"/>
              <a:buChar char="•"/>
            </a:pPr>
            <a:endParaRPr lang="en-US" sz="3200" dirty="0"/>
          </a:p>
          <a:p>
            <a:pPr marL="285750" indent="-285750">
              <a:buFont typeface="Arial" panose="020B0604020202020204" pitchFamily="34" charset="0"/>
              <a:buChar char="•"/>
            </a:pPr>
            <a:endParaRPr lang="en-US" sz="3200" dirty="0"/>
          </a:p>
          <a:p>
            <a:pPr marL="285750" indent="-285750">
              <a:buFont typeface="Arial" panose="020B0604020202020204" pitchFamily="34" charset="0"/>
              <a:buChar char="•"/>
            </a:pPr>
            <a:endParaRPr lang="en-US" sz="3200" dirty="0"/>
          </a:p>
        </p:txBody>
      </p:sp>
    </p:spTree>
    <p:extLst>
      <p:ext uri="{BB962C8B-B14F-4D97-AF65-F5344CB8AC3E}">
        <p14:creationId xmlns:p14="http://schemas.microsoft.com/office/powerpoint/2010/main" val="13643667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Self Report </a:t>
            </a:r>
            <a:r>
              <a:rPr lang="en-US" dirty="0" err="1"/>
              <a:t>vs</a:t>
            </a:r>
            <a:r>
              <a:rPr lang="en-US" dirty="0"/>
              <a:t> CMS Medical Records</a:t>
            </a:r>
          </a:p>
        </p:txBody>
      </p:sp>
      <p:sp>
        <p:nvSpPr>
          <p:cNvPr id="3" name="Content Placeholder 2"/>
          <p:cNvSpPr>
            <a:spLocks noGrp="1"/>
          </p:cNvSpPr>
          <p:nvPr>
            <p:ph idx="1"/>
          </p:nvPr>
        </p:nvSpPr>
        <p:spPr>
          <a:xfrm>
            <a:off x="228600" y="1447800"/>
            <a:ext cx="8229600" cy="4625975"/>
          </a:xfrm>
        </p:spPr>
        <p:txBody>
          <a:bodyPr/>
          <a:lstStyle/>
          <a:p>
            <a:r>
              <a:rPr lang="en-US" dirty="0"/>
              <a:t>Sensitivity (probability someone with a stroke will test positive) 74%</a:t>
            </a:r>
          </a:p>
          <a:p>
            <a:r>
              <a:rPr lang="en-US" dirty="0"/>
              <a:t>Specificity (probability someone without a stroke will test negative) 93%</a:t>
            </a:r>
          </a:p>
          <a:p>
            <a:pPr>
              <a:buFontTx/>
              <a:buNone/>
            </a:pPr>
            <a:r>
              <a:rPr lang="en-US" b="1" dirty="0"/>
              <a:t>Blacks</a:t>
            </a:r>
            <a:r>
              <a:rPr lang="en-US" dirty="0"/>
              <a:t>:</a:t>
            </a:r>
          </a:p>
          <a:p>
            <a:pPr>
              <a:buFontTx/>
              <a:buNone/>
            </a:pPr>
            <a:r>
              <a:rPr lang="en-US" dirty="0"/>
              <a:t>Sensitivity: 75%</a:t>
            </a:r>
          </a:p>
          <a:p>
            <a:pPr>
              <a:buFontTx/>
              <a:buNone/>
            </a:pPr>
            <a:r>
              <a:rPr lang="en-US" dirty="0"/>
              <a:t>Specificity: 90%</a:t>
            </a:r>
          </a:p>
          <a:p>
            <a:pPr>
              <a:buFontTx/>
              <a:buNone/>
            </a:pPr>
            <a:r>
              <a:rPr lang="en-US" b="1" dirty="0"/>
              <a:t>Whites</a:t>
            </a:r>
            <a:r>
              <a:rPr lang="en-US" dirty="0"/>
              <a:t>:</a:t>
            </a:r>
          </a:p>
          <a:p>
            <a:pPr>
              <a:buFontTx/>
              <a:buNone/>
            </a:pPr>
            <a:r>
              <a:rPr lang="en-US" dirty="0"/>
              <a:t>Sensitivity: 75%</a:t>
            </a:r>
          </a:p>
          <a:p>
            <a:pPr>
              <a:buFontTx/>
              <a:buNone/>
            </a:pPr>
            <a:r>
              <a:rPr lang="en-US" dirty="0"/>
              <a:t>Specificity: 93%</a:t>
            </a:r>
          </a:p>
          <a:p>
            <a:pPr>
              <a:buFontTx/>
              <a:buNone/>
            </a:pPr>
            <a:r>
              <a:rPr lang="en-US" sz="2400" dirty="0"/>
              <a:t>- Osypuk 2017, Circulation Outcomes, from HRS-CMS linkage</a:t>
            </a:r>
          </a:p>
          <a:p>
            <a:endParaRPr lang="en-US" dirty="0"/>
          </a:p>
          <a:p>
            <a:endParaRPr lang="en-US" dirty="0"/>
          </a:p>
        </p:txBody>
      </p:sp>
      <p:sp>
        <p:nvSpPr>
          <p:cNvPr id="5" name="Slide Number Placeholder 4"/>
          <p:cNvSpPr>
            <a:spLocks noGrp="1"/>
          </p:cNvSpPr>
          <p:nvPr>
            <p:ph type="sldNum" sz="quarter" idx="12"/>
          </p:nvPr>
        </p:nvSpPr>
        <p:spPr/>
        <p:txBody>
          <a:bodyPr/>
          <a:lstStyle/>
          <a:p>
            <a:pPr>
              <a:defRPr/>
            </a:pPr>
            <a:fld id="{65CFC086-F167-45E4-B6ED-032A739C6691}" type="slidenum">
              <a:rPr lang="en-US" smtClean="0"/>
              <a:pPr>
                <a:defRPr/>
              </a:pPr>
              <a:t>40</a:t>
            </a:fld>
            <a:endParaRPr lang="en-US"/>
          </a:p>
        </p:txBody>
      </p:sp>
    </p:spTree>
    <p:extLst>
      <p:ext uri="{BB962C8B-B14F-4D97-AF65-F5344CB8AC3E}">
        <p14:creationId xmlns:p14="http://schemas.microsoft.com/office/powerpoint/2010/main" val="20724990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t>Self Report vs Neuroimaging</a:t>
            </a:r>
          </a:p>
        </p:txBody>
      </p:sp>
      <p:sp>
        <p:nvSpPr>
          <p:cNvPr id="57347" name="Content Placeholder 2"/>
          <p:cNvSpPr>
            <a:spLocks noGrp="1"/>
          </p:cNvSpPr>
          <p:nvPr>
            <p:ph idx="1"/>
          </p:nvPr>
        </p:nvSpPr>
        <p:spPr/>
        <p:txBody>
          <a:bodyPr/>
          <a:lstStyle/>
          <a:p>
            <a:pPr>
              <a:buFontTx/>
              <a:buNone/>
            </a:pPr>
            <a:r>
              <a:rPr lang="en-US" sz="2800" dirty="0"/>
              <a:t>Sensitivity: 32%</a:t>
            </a:r>
          </a:p>
          <a:p>
            <a:pPr>
              <a:buFontTx/>
              <a:buNone/>
            </a:pPr>
            <a:r>
              <a:rPr lang="en-US" sz="2800" dirty="0"/>
              <a:t>Specificity: 79%</a:t>
            </a:r>
          </a:p>
          <a:p>
            <a:pPr>
              <a:buFontTx/>
              <a:buNone/>
            </a:pPr>
            <a:r>
              <a:rPr lang="en-US" b="1" dirty="0"/>
              <a:t>Blacks</a:t>
            </a:r>
            <a:r>
              <a:rPr lang="en-US" dirty="0"/>
              <a:t>:</a:t>
            </a:r>
          </a:p>
          <a:p>
            <a:pPr>
              <a:buFontTx/>
              <a:buNone/>
            </a:pPr>
            <a:r>
              <a:rPr lang="en-US" sz="2800" dirty="0"/>
              <a:t>Sensitivity: 37%</a:t>
            </a:r>
          </a:p>
          <a:p>
            <a:pPr>
              <a:buFontTx/>
              <a:buNone/>
            </a:pPr>
            <a:r>
              <a:rPr lang="en-US" sz="2800" dirty="0"/>
              <a:t>Specificity: 77%</a:t>
            </a:r>
          </a:p>
          <a:p>
            <a:pPr>
              <a:buFontTx/>
              <a:buNone/>
            </a:pPr>
            <a:r>
              <a:rPr lang="en-US" b="1" dirty="0"/>
              <a:t>Whites</a:t>
            </a:r>
            <a:r>
              <a:rPr lang="en-US" dirty="0"/>
              <a:t>:</a:t>
            </a:r>
          </a:p>
          <a:p>
            <a:pPr>
              <a:buFontTx/>
              <a:buNone/>
            </a:pPr>
            <a:r>
              <a:rPr lang="en-US" sz="2800" dirty="0"/>
              <a:t>Sensitivity: 27%</a:t>
            </a:r>
          </a:p>
          <a:p>
            <a:pPr>
              <a:buFontTx/>
              <a:buNone/>
            </a:pPr>
            <a:r>
              <a:rPr lang="en-US" sz="2800" dirty="0"/>
              <a:t>Specificity: 84%</a:t>
            </a:r>
          </a:p>
          <a:p>
            <a:pPr>
              <a:buFontTx/>
              <a:buNone/>
            </a:pPr>
            <a:r>
              <a:rPr lang="en-US" sz="2800" dirty="0"/>
              <a:t>	</a:t>
            </a:r>
            <a:r>
              <a:rPr lang="en-US" sz="2400" dirty="0"/>
              <a:t>Reitz, Arch </a:t>
            </a:r>
            <a:r>
              <a:rPr lang="en-US" sz="2400" dirty="0" err="1"/>
              <a:t>Neur</a:t>
            </a:r>
            <a:r>
              <a:rPr lang="en-US" sz="2400" dirty="0"/>
              <a:t>, 2009</a:t>
            </a:r>
            <a:endParaRPr lang="en-US" sz="2800" dirty="0"/>
          </a:p>
          <a:p>
            <a:pPr>
              <a:buFontTx/>
              <a:buNone/>
            </a:pPr>
            <a:endParaRPr lang="en-US" dirty="0"/>
          </a:p>
        </p:txBody>
      </p:sp>
      <p:sp>
        <p:nvSpPr>
          <p:cNvPr id="3" name="Slide Number Placeholder 2"/>
          <p:cNvSpPr>
            <a:spLocks noGrp="1"/>
          </p:cNvSpPr>
          <p:nvPr>
            <p:ph type="sldNum" sz="quarter" idx="12"/>
          </p:nvPr>
        </p:nvSpPr>
        <p:spPr/>
        <p:txBody>
          <a:bodyPr/>
          <a:lstStyle/>
          <a:p>
            <a:pPr>
              <a:defRPr/>
            </a:pPr>
            <a:fld id="{65CFC086-F167-45E4-B6ED-032A739C6691}" type="slidenum">
              <a:rPr lang="en-US" smtClean="0"/>
              <a:pPr>
                <a:defRPr/>
              </a:pPr>
              <a:t>41</a:t>
            </a:fld>
            <a:endParaRPr lang="en-US"/>
          </a:p>
        </p:txBody>
      </p:sp>
      <p:sp>
        <p:nvSpPr>
          <p:cNvPr id="5" name="Content Placeholder 2"/>
          <p:cNvSpPr txBox="1">
            <a:spLocks/>
          </p:cNvSpPr>
          <p:nvPr/>
        </p:nvSpPr>
        <p:spPr bwMode="auto">
          <a:xfrm>
            <a:off x="4800600" y="1679452"/>
            <a:ext cx="40386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a:buFontTx/>
              <a:buNone/>
            </a:pPr>
            <a:r>
              <a:rPr lang="en-US" sz="2800"/>
              <a:t>“In stroke research, sensitive neuroimaging techniques, rather than stroke self-report should be used to determine stroke history.”</a:t>
            </a:r>
          </a:p>
          <a:p>
            <a:pPr>
              <a:buFontTx/>
              <a:buNone/>
            </a:pPr>
            <a:r>
              <a:rPr lang="en-US" sz="2800"/>
              <a:t>-</a:t>
            </a:r>
            <a:r>
              <a:rPr lang="en-US" sz="2400"/>
              <a:t>Reitz, Arch Neur, 2009</a:t>
            </a:r>
            <a:endParaRPr lang="en-US" sz="2800"/>
          </a:p>
          <a:p>
            <a:pPr>
              <a:buFontTx/>
              <a:buNone/>
            </a:pPr>
            <a:endParaRPr lang="en-US" dirty="0"/>
          </a:p>
        </p:txBody>
      </p:sp>
    </p:spTree>
    <p:extLst>
      <p:ext uri="{BB962C8B-B14F-4D97-AF65-F5344CB8AC3E}">
        <p14:creationId xmlns:p14="http://schemas.microsoft.com/office/powerpoint/2010/main" val="16152299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do Glymour &amp; Reitz disagree?</a:t>
            </a:r>
          </a:p>
        </p:txBody>
      </p:sp>
      <p:sp>
        <p:nvSpPr>
          <p:cNvPr id="3" name="Content Placeholder 2"/>
          <p:cNvSpPr>
            <a:spLocks noGrp="1"/>
          </p:cNvSpPr>
          <p:nvPr>
            <p:ph idx="1"/>
          </p:nvPr>
        </p:nvSpPr>
        <p:spPr>
          <a:xfrm>
            <a:off x="335413" y="1600200"/>
            <a:ext cx="8229600" cy="4625975"/>
          </a:xfrm>
        </p:spPr>
        <p:txBody>
          <a:bodyPr/>
          <a:lstStyle/>
          <a:p>
            <a:r>
              <a:rPr lang="en-US" dirty="0"/>
              <a:t>Many (most?) cerebral ischemic events are not diagnosed </a:t>
            </a:r>
          </a:p>
          <a:p>
            <a:r>
              <a:rPr lang="en-US" dirty="0"/>
              <a:t>Up to 5 times more silent infarcts than clinical strokes</a:t>
            </a:r>
          </a:p>
          <a:p>
            <a:r>
              <a:rPr lang="en-US" dirty="0"/>
              <a:t>CHS: </a:t>
            </a:r>
          </a:p>
          <a:p>
            <a:pPr lvl="1"/>
            <a:r>
              <a:rPr lang="en-US" dirty="0"/>
              <a:t>Silent infarcts defined as focal lesions greater than 3 mm that were </a:t>
            </a:r>
            <a:r>
              <a:rPr lang="en-US" dirty="0" err="1"/>
              <a:t>hyperintense</a:t>
            </a:r>
            <a:r>
              <a:rPr lang="en-US" dirty="0"/>
              <a:t> on T2 images and, if subcortical, </a:t>
            </a:r>
            <a:r>
              <a:rPr lang="en-US" dirty="0" err="1"/>
              <a:t>hypointense</a:t>
            </a:r>
            <a:r>
              <a:rPr lang="en-US" dirty="0"/>
              <a:t> on T1 images</a:t>
            </a:r>
          </a:p>
          <a:p>
            <a:pPr lvl="1"/>
            <a:r>
              <a:rPr lang="en-US" dirty="0"/>
              <a:t>28% of CHS participants (age 65+) had silent infarcts</a:t>
            </a:r>
          </a:p>
          <a:p>
            <a:pPr lvl="1"/>
            <a:endParaRPr lang="en-US" dirty="0"/>
          </a:p>
        </p:txBody>
      </p:sp>
      <p:sp>
        <p:nvSpPr>
          <p:cNvPr id="5" name="Slide Number Placeholder 4"/>
          <p:cNvSpPr>
            <a:spLocks noGrp="1"/>
          </p:cNvSpPr>
          <p:nvPr>
            <p:ph type="sldNum" sz="quarter" idx="12"/>
          </p:nvPr>
        </p:nvSpPr>
        <p:spPr/>
        <p:txBody>
          <a:bodyPr/>
          <a:lstStyle/>
          <a:p>
            <a:pPr>
              <a:defRPr/>
            </a:pPr>
            <a:fld id="{65CFC086-F167-45E4-B6ED-032A739C6691}" type="slidenum">
              <a:rPr lang="en-US" smtClean="0"/>
              <a:pPr>
                <a:defRPr/>
              </a:pPr>
              <a:t>42</a:t>
            </a:fld>
            <a:endParaRPr lang="en-US"/>
          </a:p>
        </p:txBody>
      </p:sp>
    </p:spTree>
    <p:extLst>
      <p:ext uri="{BB962C8B-B14F-4D97-AF65-F5344CB8AC3E}">
        <p14:creationId xmlns:p14="http://schemas.microsoft.com/office/powerpoint/2010/main" val="13395436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61950" y="152400"/>
            <a:ext cx="8420100" cy="1143000"/>
          </a:xfrm>
        </p:spPr>
        <p:txBody>
          <a:bodyPr>
            <a:normAutofit fontScale="90000"/>
          </a:bodyPr>
          <a:lstStyle/>
          <a:p>
            <a:pPr eaLnBrk="1" hangingPunct="1"/>
            <a:r>
              <a:rPr lang="en-US" dirty="0"/>
              <a:t>Recognize Competing Goals and Assess Impact on Research Field</a:t>
            </a:r>
          </a:p>
        </p:txBody>
      </p:sp>
      <p:sp>
        <p:nvSpPr>
          <p:cNvPr id="3" name="Slide Number Placeholder 2"/>
          <p:cNvSpPr>
            <a:spLocks noGrp="1"/>
          </p:cNvSpPr>
          <p:nvPr>
            <p:ph type="sldNum" sz="quarter" idx="12"/>
          </p:nvPr>
        </p:nvSpPr>
        <p:spPr/>
        <p:txBody>
          <a:bodyPr/>
          <a:lstStyle/>
          <a:p>
            <a:pPr>
              <a:defRPr/>
            </a:pPr>
            <a:fld id="{2E759833-215B-4252-AD44-17C4A9E3B468}" type="slidenum">
              <a:rPr lang="en-US" smtClean="0"/>
              <a:pPr>
                <a:defRPr/>
              </a:pPr>
              <a:t>43</a:t>
            </a:fld>
            <a:endParaRPr lang="en-US"/>
          </a:p>
        </p:txBody>
      </p:sp>
      <p:pic>
        <p:nvPicPr>
          <p:cNvPr id="1026" name="Picture 2" descr="Image result for sca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352" y="1905000"/>
            <a:ext cx="6550545" cy="39521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19200" y="3124200"/>
            <a:ext cx="2895600" cy="1077218"/>
          </a:xfrm>
          <a:prstGeom prst="rect">
            <a:avLst/>
          </a:prstGeom>
          <a:noFill/>
        </p:spPr>
        <p:txBody>
          <a:bodyPr wrap="square" rtlCol="0">
            <a:spAutoFit/>
          </a:bodyPr>
          <a:lstStyle/>
          <a:p>
            <a:pPr algn="ctr"/>
            <a:r>
              <a:rPr lang="en-US" sz="3200" b="1" dirty="0"/>
              <a:t>Measurement quality</a:t>
            </a:r>
          </a:p>
        </p:txBody>
      </p:sp>
      <p:sp>
        <p:nvSpPr>
          <p:cNvPr id="9" name="TextBox 8"/>
          <p:cNvSpPr txBox="1"/>
          <p:nvPr/>
        </p:nvSpPr>
        <p:spPr>
          <a:xfrm>
            <a:off x="5181600" y="3124200"/>
            <a:ext cx="2895600" cy="1077218"/>
          </a:xfrm>
          <a:prstGeom prst="rect">
            <a:avLst/>
          </a:prstGeom>
          <a:noFill/>
        </p:spPr>
        <p:txBody>
          <a:bodyPr wrap="square" rtlCol="0">
            <a:spAutoFit/>
          </a:bodyPr>
          <a:lstStyle/>
          <a:p>
            <a:pPr algn="ctr"/>
            <a:r>
              <a:rPr lang="en-US" sz="3200" b="1" dirty="0"/>
              <a:t>Variation in exposure</a:t>
            </a:r>
          </a:p>
        </p:txBody>
      </p:sp>
    </p:spTree>
    <p:extLst>
      <p:ext uri="{BB962C8B-B14F-4D97-AF65-F5344CB8AC3E}">
        <p14:creationId xmlns:p14="http://schemas.microsoft.com/office/powerpoint/2010/main" val="13811889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dirty="0"/>
              <a:t>Implications</a:t>
            </a:r>
          </a:p>
        </p:txBody>
      </p:sp>
      <p:sp>
        <p:nvSpPr>
          <p:cNvPr id="59395" name="Rectangle 3"/>
          <p:cNvSpPr>
            <a:spLocks noGrp="1" noChangeArrowheads="1"/>
          </p:cNvSpPr>
          <p:nvPr>
            <p:ph type="body" idx="1"/>
          </p:nvPr>
        </p:nvSpPr>
        <p:spPr>
          <a:xfrm>
            <a:off x="306478" y="1524009"/>
            <a:ext cx="8532722" cy="4854575"/>
          </a:xfrm>
        </p:spPr>
        <p:txBody>
          <a:bodyPr/>
          <a:lstStyle/>
          <a:p>
            <a:pPr>
              <a:lnSpc>
                <a:spcPct val="90000"/>
              </a:lnSpc>
            </a:pPr>
            <a:r>
              <a:rPr lang="en-US" sz="2800" dirty="0"/>
              <a:t>Existing data sources very limited</a:t>
            </a:r>
          </a:p>
          <a:p>
            <a:pPr>
              <a:lnSpc>
                <a:spcPct val="90000"/>
              </a:lnSpc>
            </a:pPr>
            <a:r>
              <a:rPr lang="en-US" sz="2800" dirty="0"/>
              <a:t>Drive research orientation away from social or contextual factors or even preventive factors</a:t>
            </a:r>
          </a:p>
          <a:p>
            <a:pPr>
              <a:lnSpc>
                <a:spcPct val="90000"/>
              </a:lnSpc>
            </a:pPr>
            <a:r>
              <a:rPr lang="en-US" sz="2800" dirty="0"/>
              <a:t>Focus on clinical stroke characteristics, stable personal characteristics, things that can be evaluated retrospectively from hospital based samples</a:t>
            </a:r>
          </a:p>
          <a:p>
            <a:pPr>
              <a:lnSpc>
                <a:spcPct val="90000"/>
              </a:lnSpc>
            </a:pPr>
            <a:r>
              <a:rPr lang="en-US" sz="2800" dirty="0"/>
              <a:t>Need better validation built into ongoing cohort studies with self-report</a:t>
            </a:r>
          </a:p>
          <a:p>
            <a:pPr>
              <a:lnSpc>
                <a:spcPct val="90000"/>
              </a:lnSpc>
            </a:pPr>
            <a:r>
              <a:rPr lang="en-US" sz="2800" dirty="0"/>
              <a:t>Because diagnosed stroke is only tip of the iceberg, need more than just medical record verification.</a:t>
            </a:r>
          </a:p>
          <a:p>
            <a:pPr>
              <a:lnSpc>
                <a:spcPct val="90000"/>
              </a:lnSpc>
            </a:pPr>
            <a:r>
              <a:rPr lang="en-US" sz="2800" dirty="0"/>
              <a:t>Data availability fundamentally shapes the questions asked.</a:t>
            </a:r>
          </a:p>
        </p:txBody>
      </p:sp>
      <p:sp>
        <p:nvSpPr>
          <p:cNvPr id="3" name="Slide Number Placeholder 2"/>
          <p:cNvSpPr>
            <a:spLocks noGrp="1"/>
          </p:cNvSpPr>
          <p:nvPr>
            <p:ph type="sldNum" sz="quarter" idx="12"/>
          </p:nvPr>
        </p:nvSpPr>
        <p:spPr/>
        <p:txBody>
          <a:bodyPr/>
          <a:lstStyle/>
          <a:p>
            <a:pPr>
              <a:defRPr/>
            </a:pPr>
            <a:fld id="{65CFC086-F167-45E4-B6ED-032A739C6691}" type="slidenum">
              <a:rPr lang="en-US" smtClean="0"/>
              <a:pPr>
                <a:defRPr/>
              </a:pPr>
              <a:t>44</a:t>
            </a:fld>
            <a:endParaRPr lang="en-US"/>
          </a:p>
        </p:txBody>
      </p:sp>
    </p:spTree>
    <p:extLst>
      <p:ext uri="{BB962C8B-B14F-4D97-AF65-F5344CB8AC3E}">
        <p14:creationId xmlns:p14="http://schemas.microsoft.com/office/powerpoint/2010/main" val="41399167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source tradeoffs</a:t>
            </a:r>
          </a:p>
        </p:txBody>
      </p:sp>
      <p:sp>
        <p:nvSpPr>
          <p:cNvPr id="3" name="Content Placeholder 2"/>
          <p:cNvSpPr>
            <a:spLocks noGrp="1"/>
          </p:cNvSpPr>
          <p:nvPr>
            <p:ph idx="1"/>
          </p:nvPr>
        </p:nvSpPr>
        <p:spPr>
          <a:xfrm>
            <a:off x="228599" y="1600200"/>
            <a:ext cx="8709025" cy="4953000"/>
          </a:xfrm>
        </p:spPr>
        <p:txBody>
          <a:bodyPr/>
          <a:lstStyle/>
          <a:p>
            <a:r>
              <a:rPr lang="en-US" sz="2400" dirty="0"/>
              <a:t>Who is in the sample?</a:t>
            </a:r>
          </a:p>
          <a:p>
            <a:pPr lvl="1"/>
            <a:r>
              <a:rPr lang="en-US" sz="2000" dirty="0"/>
              <a:t>Lack of selection bias (predictors of outcome do not predict participation)</a:t>
            </a:r>
          </a:p>
          <a:p>
            <a:pPr lvl="1"/>
            <a:r>
              <a:rPr lang="en-US" sz="2000" dirty="0"/>
              <a:t>Diversity/representativeness of population of interest</a:t>
            </a:r>
          </a:p>
          <a:p>
            <a:r>
              <a:rPr lang="en-US" sz="2400" dirty="0"/>
              <a:t>What do they measure on those people?</a:t>
            </a:r>
          </a:p>
          <a:p>
            <a:pPr marL="742950" lvl="1" indent="-285750">
              <a:buFont typeface="Arial" panose="020B0604020202020204" pitchFamily="34" charset="0"/>
              <a:buChar char="•"/>
            </a:pPr>
            <a:r>
              <a:rPr lang="en-US" sz="1800" dirty="0"/>
              <a:t>Substantive relevance of measures</a:t>
            </a:r>
          </a:p>
          <a:p>
            <a:pPr marL="742950" lvl="1" indent="-285750">
              <a:buFont typeface="Arial" panose="020B0604020202020204" pitchFamily="34" charset="0"/>
              <a:buChar char="•"/>
            </a:pPr>
            <a:r>
              <a:rPr lang="en-US" sz="1800" dirty="0"/>
              <a:t>Quality of measures</a:t>
            </a:r>
          </a:p>
          <a:p>
            <a:pPr marL="742950" lvl="1" indent="-285750">
              <a:buFont typeface="Arial" panose="020B0604020202020204" pitchFamily="34" charset="0"/>
              <a:buChar char="•"/>
            </a:pPr>
            <a:r>
              <a:rPr lang="en-US" sz="1800" dirty="0"/>
              <a:t>Number of measures</a:t>
            </a:r>
            <a:endParaRPr lang="en-US" sz="2000" dirty="0"/>
          </a:p>
          <a:p>
            <a:r>
              <a:rPr lang="en-US" sz="2400" dirty="0">
                <a:solidFill>
                  <a:srgbClr val="FF0000"/>
                </a:solidFill>
              </a:rPr>
              <a:t>How many people are in the sample?</a:t>
            </a:r>
          </a:p>
          <a:p>
            <a:r>
              <a:rPr lang="en-US" sz="2400" dirty="0"/>
              <a:t>How does the sample limit or support the identification strategy? </a:t>
            </a:r>
          </a:p>
          <a:p>
            <a:pPr lvl="1"/>
            <a:r>
              <a:rPr lang="en-US" sz="2000" dirty="0"/>
              <a:t>Usually most important: longitudinal data</a:t>
            </a:r>
            <a:endParaRPr lang="en-US" sz="2400" dirty="0"/>
          </a:p>
          <a:p>
            <a:pPr lvl="1"/>
            <a:endParaRPr lang="en-US" sz="2000" dirty="0"/>
          </a:p>
        </p:txBody>
      </p:sp>
      <p:sp>
        <p:nvSpPr>
          <p:cNvPr id="4" name="Slide Number Placeholder 3"/>
          <p:cNvSpPr>
            <a:spLocks noGrp="1"/>
          </p:cNvSpPr>
          <p:nvPr>
            <p:ph type="sldNum" sz="quarter" idx="12"/>
          </p:nvPr>
        </p:nvSpPr>
        <p:spPr/>
        <p:txBody>
          <a:bodyPr/>
          <a:lstStyle/>
          <a:p>
            <a:pPr>
              <a:defRPr/>
            </a:pPr>
            <a:fld id="{964EDBAB-E093-4DA0-8477-2D10CD040590}" type="slidenum">
              <a:rPr lang="en-US" smtClean="0"/>
              <a:pPr>
                <a:defRPr/>
              </a:pPr>
              <a:t>45</a:t>
            </a:fld>
            <a:endParaRPr lang="en-US"/>
          </a:p>
        </p:txBody>
      </p:sp>
    </p:spTree>
    <p:extLst>
      <p:ext uri="{BB962C8B-B14F-4D97-AF65-F5344CB8AC3E}">
        <p14:creationId xmlns:p14="http://schemas.microsoft.com/office/powerpoint/2010/main" val="7968899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55003" y="155448"/>
            <a:ext cx="8836597" cy="1252728"/>
          </a:xfrm>
        </p:spPr>
        <p:txBody>
          <a:bodyPr>
            <a:noAutofit/>
          </a:bodyPr>
          <a:lstStyle/>
          <a:p>
            <a:r>
              <a:rPr lang="en-US" sz="3600" dirty="0"/>
              <a:t>Goal is to estimate a characteristic of the population: how many people do we need? </a:t>
            </a:r>
          </a:p>
        </p:txBody>
      </p:sp>
      <mc:AlternateContent xmlns:mc="http://schemas.openxmlformats.org/markup-compatibility/2006" xmlns:a14="http://schemas.microsoft.com/office/drawing/2010/main">
        <mc:Choice Requires="a14">
          <p:sp>
            <p:nvSpPr>
              <p:cNvPr id="59395" name="Rectangle 3"/>
              <p:cNvSpPr>
                <a:spLocks noGrp="1" noChangeArrowheads="1"/>
              </p:cNvSpPr>
              <p:nvPr>
                <p:ph type="body" idx="1"/>
              </p:nvPr>
            </p:nvSpPr>
            <p:spPr>
              <a:xfrm>
                <a:off x="457200" y="1774825"/>
                <a:ext cx="8229600" cy="4854575"/>
              </a:xfrm>
            </p:spPr>
            <p:txBody>
              <a:bodyPr/>
              <a:lstStyle/>
              <a:p>
                <a:pPr>
                  <a:lnSpc>
                    <a:spcPct val="90000"/>
                  </a:lnSpc>
                </a:pPr>
                <a:r>
                  <a:rPr lang="en-US" sz="2800" dirty="0"/>
                  <a:t>Mean squared error of an estimator:</a:t>
                </a:r>
              </a:p>
              <a:p>
                <a:pPr>
                  <a:lnSpc>
                    <a:spcPct val="90000"/>
                  </a:lnSpc>
                </a:pPr>
                <a:r>
                  <a:rPr lang="en-US" sz="2800" dirty="0"/>
                  <a:t>MSE=E[(</a:t>
                </a:r>
                <a14:m>
                  <m:oMath xmlns:m="http://schemas.openxmlformats.org/officeDocument/2006/math">
                    <m:acc>
                      <m:accPr>
                        <m:chr m:val="̂"/>
                        <m:ctrlPr>
                          <a:rPr lang="en-US" sz="2800" i="1" dirty="0">
                            <a:latin typeface="Cambria Math" panose="02040503050406030204" pitchFamily="18" charset="0"/>
                          </a:rPr>
                        </m:ctrlPr>
                      </m:accPr>
                      <m:e>
                        <m:r>
                          <a:rPr lang="en-US" sz="2800" i="1" dirty="0">
                            <a:latin typeface="Cambria Math"/>
                            <a:ea typeface="Cambria Math"/>
                          </a:rPr>
                          <m:t>𝛽</m:t>
                        </m:r>
                      </m:e>
                    </m:acc>
                  </m:oMath>
                </a14:m>
                <a:r>
                  <a:rPr lang="en-US" sz="2800" dirty="0"/>
                  <a:t>-</a:t>
                </a:r>
                <a14:m>
                  <m:oMath xmlns:m="http://schemas.openxmlformats.org/officeDocument/2006/math">
                    <m:r>
                      <a:rPr lang="en-US" sz="2800" i="1" dirty="0" smtClean="0">
                        <a:latin typeface="Cambria Math"/>
                        <a:ea typeface="Cambria Math"/>
                      </a:rPr>
                      <m:t>𝛽</m:t>
                    </m:r>
                    <m:r>
                      <a:rPr lang="en-US" sz="2800" b="0" i="1" dirty="0" smtClean="0">
                        <a:latin typeface="Cambria Math"/>
                        <a:ea typeface="Cambria Math"/>
                      </a:rPr>
                      <m:t>)</m:t>
                    </m:r>
                    <m:r>
                      <a:rPr lang="en-US" sz="2800" b="0" i="1" baseline="30000" dirty="0" smtClean="0">
                        <a:latin typeface="Cambria Math"/>
                        <a:ea typeface="Cambria Math"/>
                      </a:rPr>
                      <m:t>2</m:t>
                    </m:r>
                    <m:r>
                      <a:rPr lang="en-US" sz="2800" b="0" i="1" dirty="0" smtClean="0">
                        <a:latin typeface="Cambria Math"/>
                        <a:ea typeface="Cambria Math"/>
                      </a:rPr>
                      <m:t>]</m:t>
                    </m:r>
                    <m:r>
                      <a:rPr lang="en-US" sz="2800" b="0" i="0" dirty="0" smtClean="0">
                        <a:latin typeface="Cambria Math"/>
                        <a:ea typeface="Cambria Math"/>
                      </a:rPr>
                      <m:t>=</m:t>
                    </m:r>
                    <m:r>
                      <m:rPr>
                        <m:sty m:val="p"/>
                      </m:rPr>
                      <a:rPr lang="en-US" sz="2800" b="0" i="0" dirty="0" smtClean="0">
                        <a:latin typeface="Cambria Math"/>
                        <a:ea typeface="Cambria Math"/>
                      </a:rPr>
                      <m:t>Var</m:t>
                    </m:r>
                    <m:d>
                      <m:dPr>
                        <m:ctrlPr>
                          <a:rPr lang="en-US" sz="2800" b="0" i="1" dirty="0" smtClean="0">
                            <a:latin typeface="Cambria Math" panose="02040503050406030204" pitchFamily="18" charset="0"/>
                            <a:ea typeface="Cambria Math"/>
                          </a:rPr>
                        </m:ctrlPr>
                      </m:dPr>
                      <m:e>
                        <m:acc>
                          <m:accPr>
                            <m:chr m:val="̂"/>
                            <m:ctrlPr>
                              <a:rPr lang="en-US" sz="2800" i="1" dirty="0">
                                <a:latin typeface="Cambria Math" panose="02040503050406030204" pitchFamily="18" charset="0"/>
                              </a:rPr>
                            </m:ctrlPr>
                          </m:accPr>
                          <m:e>
                            <m:r>
                              <a:rPr lang="en-US" sz="2800" i="1" dirty="0">
                                <a:latin typeface="Cambria Math"/>
                                <a:ea typeface="Cambria Math"/>
                              </a:rPr>
                              <m:t>𝛽</m:t>
                            </m:r>
                          </m:e>
                        </m:acc>
                      </m:e>
                    </m:d>
                    <m:r>
                      <a:rPr lang="en-US" sz="2800" b="0" i="1" dirty="0" smtClean="0">
                        <a:latin typeface="Cambria Math"/>
                        <a:ea typeface="Cambria Math"/>
                      </a:rPr>
                      <m:t>+</m:t>
                    </m:r>
                    <m:sSup>
                      <m:sSupPr>
                        <m:ctrlPr>
                          <a:rPr lang="en-US" sz="2800" b="0" i="1" dirty="0" smtClean="0">
                            <a:latin typeface="Cambria Math" panose="02040503050406030204" pitchFamily="18" charset="0"/>
                            <a:ea typeface="Cambria Math"/>
                          </a:rPr>
                        </m:ctrlPr>
                      </m:sSupPr>
                      <m:e>
                        <m:r>
                          <a:rPr lang="en-US" sz="2800" b="0" i="1" dirty="0" smtClean="0">
                            <a:latin typeface="Cambria Math"/>
                            <a:ea typeface="Cambria Math"/>
                          </a:rPr>
                          <m:t>(</m:t>
                        </m:r>
                        <m:r>
                          <a:rPr lang="en-US" sz="2800" b="0" i="1" dirty="0" smtClean="0">
                            <a:latin typeface="Cambria Math"/>
                            <a:ea typeface="Cambria Math"/>
                          </a:rPr>
                          <m:t>𝑏𝑖𝑎𝑠</m:t>
                        </m:r>
                        <m:r>
                          <a:rPr lang="en-US" sz="2800" b="0" i="1" dirty="0" smtClean="0">
                            <a:latin typeface="Cambria Math"/>
                            <a:ea typeface="Cambria Math"/>
                          </a:rPr>
                          <m:t>)</m:t>
                        </m:r>
                      </m:e>
                      <m:sup>
                        <m:r>
                          <a:rPr lang="en-US" sz="2800" b="0" i="1" dirty="0" smtClean="0">
                            <a:latin typeface="Cambria Math"/>
                            <a:ea typeface="Cambria Math"/>
                          </a:rPr>
                          <m:t>2</m:t>
                        </m:r>
                      </m:sup>
                    </m:sSup>
                  </m:oMath>
                </a14:m>
                <a:endParaRPr lang="en-US" sz="2800" baseline="-25000" dirty="0"/>
              </a:p>
            </p:txBody>
          </p:sp>
        </mc:Choice>
        <mc:Fallback xmlns="">
          <p:sp>
            <p:nvSpPr>
              <p:cNvPr id="59395" name="Rectangle 3"/>
              <p:cNvSpPr>
                <a:spLocks noGrp="1" noRot="1" noChangeAspect="1" noMove="1" noResize="1" noEditPoints="1" noAdjustHandles="1" noChangeArrowheads="1" noChangeShapeType="1" noTextEdit="1"/>
              </p:cNvSpPr>
              <p:nvPr>
                <p:ph type="body" idx="1"/>
              </p:nvPr>
            </p:nvSpPr>
            <p:spPr>
              <a:xfrm>
                <a:off x="457200" y="1774825"/>
                <a:ext cx="8229600" cy="4854575"/>
              </a:xfrm>
              <a:blipFill rotWithShape="0">
                <a:blip r:embed="rId2"/>
                <a:stretch>
                  <a:fillRect t="-1129"/>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pPr>
              <a:defRPr/>
            </a:pPr>
            <a:fld id="{65CFC086-F167-45E4-B6ED-032A739C6691}" type="slidenum">
              <a:rPr lang="en-US" smtClean="0"/>
              <a:pPr>
                <a:defRPr/>
              </a:pPr>
              <a:t>46</a:t>
            </a:fld>
            <a:endParaRPr lang="en-US"/>
          </a:p>
        </p:txBody>
      </p:sp>
      <p:pic>
        <p:nvPicPr>
          <p:cNvPr id="2" name="Picture 1"/>
          <p:cNvPicPr>
            <a:picLocks noChangeAspect="1"/>
          </p:cNvPicPr>
          <p:nvPr/>
        </p:nvPicPr>
        <p:blipFill>
          <a:blip r:embed="rId3"/>
          <a:stretch>
            <a:fillRect/>
          </a:stretch>
        </p:blipFill>
        <p:spPr>
          <a:xfrm>
            <a:off x="3950677" y="2743200"/>
            <a:ext cx="5117123" cy="3745050"/>
          </a:xfrm>
          <a:prstGeom prst="rect">
            <a:avLst/>
          </a:prstGeom>
        </p:spPr>
      </p:pic>
      <p:sp>
        <p:nvSpPr>
          <p:cNvPr id="4" name="TextBox 3"/>
          <p:cNvSpPr txBox="1"/>
          <p:nvPr/>
        </p:nvSpPr>
        <p:spPr>
          <a:xfrm>
            <a:off x="155003" y="2997444"/>
            <a:ext cx="3540085" cy="3385542"/>
          </a:xfrm>
          <a:prstGeom prst="rect">
            <a:avLst/>
          </a:prstGeom>
          <a:noFill/>
        </p:spPr>
        <p:txBody>
          <a:bodyPr wrap="square" rtlCol="0">
            <a:spAutoFit/>
          </a:bodyPr>
          <a:lstStyle/>
          <a:p>
            <a:r>
              <a:rPr lang="en-US" sz="2800" dirty="0">
                <a:latin typeface="+mn-lt"/>
              </a:rPr>
              <a:t>An estimator with a small bias and small variance might be closer to the truth (on average) than an unbiased estimator with a large variance</a:t>
            </a:r>
          </a:p>
          <a:p>
            <a:endParaRPr lang="en-US" dirty="0"/>
          </a:p>
        </p:txBody>
      </p:sp>
      <p:sp>
        <p:nvSpPr>
          <p:cNvPr id="5" name="TextBox 4"/>
          <p:cNvSpPr txBox="1"/>
          <p:nvPr/>
        </p:nvSpPr>
        <p:spPr>
          <a:xfrm>
            <a:off x="155003" y="6374159"/>
            <a:ext cx="7677230" cy="400110"/>
          </a:xfrm>
          <a:prstGeom prst="rect">
            <a:avLst/>
          </a:prstGeom>
          <a:noFill/>
        </p:spPr>
        <p:txBody>
          <a:bodyPr wrap="none" rtlCol="0">
            <a:spAutoFit/>
          </a:bodyPr>
          <a:lstStyle/>
          <a:p>
            <a:r>
              <a:rPr lang="en-US" sz="2000" dirty="0"/>
              <a:t>True beta is zero, but beta_hat_1 has some variance around zero.</a:t>
            </a:r>
          </a:p>
        </p:txBody>
      </p:sp>
    </p:spTree>
    <p:extLst>
      <p:ext uri="{BB962C8B-B14F-4D97-AF65-F5344CB8AC3E}">
        <p14:creationId xmlns:p14="http://schemas.microsoft.com/office/powerpoint/2010/main" val="18529980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dirty="0"/>
              <a:t>Sample size tradeoffs</a:t>
            </a:r>
          </a:p>
        </p:txBody>
      </p:sp>
      <mc:AlternateContent xmlns:mc="http://schemas.openxmlformats.org/markup-compatibility/2006" xmlns:a14="http://schemas.microsoft.com/office/drawing/2010/main">
        <mc:Choice Requires="a14">
          <p:sp>
            <p:nvSpPr>
              <p:cNvPr id="59395" name="Rectangle 3"/>
              <p:cNvSpPr>
                <a:spLocks noGrp="1" noChangeArrowheads="1"/>
              </p:cNvSpPr>
              <p:nvPr>
                <p:ph type="body" idx="1"/>
              </p:nvPr>
            </p:nvSpPr>
            <p:spPr>
              <a:xfrm>
                <a:off x="457200" y="1774825"/>
                <a:ext cx="8229600" cy="4854575"/>
              </a:xfrm>
            </p:spPr>
            <p:txBody>
              <a:bodyPr/>
              <a:lstStyle/>
              <a:p>
                <a:pPr>
                  <a:lnSpc>
                    <a:spcPct val="90000"/>
                  </a:lnSpc>
                </a:pPr>
                <a:r>
                  <a:rPr lang="en-US" sz="2800" dirty="0"/>
                  <a:t>Mean squared error of an estimator:</a:t>
                </a:r>
              </a:p>
              <a:p>
                <a:pPr>
                  <a:lnSpc>
                    <a:spcPct val="90000"/>
                  </a:lnSpc>
                </a:pPr>
                <a:r>
                  <a:rPr lang="en-US" sz="2800" dirty="0"/>
                  <a:t>MSE=E[(</a:t>
                </a:r>
                <a14:m>
                  <m:oMath xmlns:m="http://schemas.openxmlformats.org/officeDocument/2006/math">
                    <m:acc>
                      <m:accPr>
                        <m:chr m:val="̂"/>
                        <m:ctrlPr>
                          <a:rPr lang="en-US" sz="2800" i="1" dirty="0">
                            <a:latin typeface="Cambria Math" panose="02040503050406030204" pitchFamily="18" charset="0"/>
                          </a:rPr>
                        </m:ctrlPr>
                      </m:accPr>
                      <m:e>
                        <m:r>
                          <a:rPr lang="en-US" sz="2800" i="1" dirty="0">
                            <a:latin typeface="Cambria Math"/>
                            <a:ea typeface="Cambria Math"/>
                          </a:rPr>
                          <m:t>𝛽</m:t>
                        </m:r>
                      </m:e>
                    </m:acc>
                  </m:oMath>
                </a14:m>
                <a:r>
                  <a:rPr lang="en-US" sz="2800" dirty="0"/>
                  <a:t>-</a:t>
                </a:r>
                <a14:m>
                  <m:oMath xmlns:m="http://schemas.openxmlformats.org/officeDocument/2006/math">
                    <m:r>
                      <a:rPr lang="en-US" sz="2800" i="1" dirty="0" smtClean="0">
                        <a:latin typeface="Cambria Math"/>
                        <a:ea typeface="Cambria Math"/>
                      </a:rPr>
                      <m:t>𝛽</m:t>
                    </m:r>
                    <m:r>
                      <a:rPr lang="en-US" sz="2800" b="0" i="1" dirty="0" smtClean="0">
                        <a:latin typeface="Cambria Math"/>
                        <a:ea typeface="Cambria Math"/>
                      </a:rPr>
                      <m:t>)</m:t>
                    </m:r>
                    <m:r>
                      <a:rPr lang="en-US" sz="2800" b="0" i="1" baseline="30000" dirty="0" smtClean="0">
                        <a:latin typeface="Cambria Math"/>
                        <a:ea typeface="Cambria Math"/>
                      </a:rPr>
                      <m:t>2</m:t>
                    </m:r>
                    <m:r>
                      <a:rPr lang="en-US" sz="2800" b="0" i="1" dirty="0" smtClean="0">
                        <a:latin typeface="Cambria Math"/>
                        <a:ea typeface="Cambria Math"/>
                      </a:rPr>
                      <m:t>]</m:t>
                    </m:r>
                    <m:r>
                      <a:rPr lang="en-US" sz="2800" b="0" i="0" dirty="0" smtClean="0">
                        <a:latin typeface="Cambria Math"/>
                        <a:ea typeface="Cambria Math"/>
                      </a:rPr>
                      <m:t>=</m:t>
                    </m:r>
                    <m:r>
                      <m:rPr>
                        <m:sty m:val="p"/>
                      </m:rPr>
                      <a:rPr lang="en-US" sz="2800" b="0" i="0" dirty="0" smtClean="0">
                        <a:latin typeface="Cambria Math"/>
                        <a:ea typeface="Cambria Math"/>
                      </a:rPr>
                      <m:t>Var</m:t>
                    </m:r>
                    <m:d>
                      <m:dPr>
                        <m:ctrlPr>
                          <a:rPr lang="en-US" sz="2800" b="0" i="1" dirty="0" smtClean="0">
                            <a:latin typeface="Cambria Math" panose="02040503050406030204" pitchFamily="18" charset="0"/>
                            <a:ea typeface="Cambria Math"/>
                          </a:rPr>
                        </m:ctrlPr>
                      </m:dPr>
                      <m:e>
                        <m:acc>
                          <m:accPr>
                            <m:chr m:val="̂"/>
                            <m:ctrlPr>
                              <a:rPr lang="en-US" sz="2800" i="1" dirty="0">
                                <a:latin typeface="Cambria Math" panose="02040503050406030204" pitchFamily="18" charset="0"/>
                              </a:rPr>
                            </m:ctrlPr>
                          </m:accPr>
                          <m:e>
                            <m:r>
                              <a:rPr lang="en-US" sz="2800" i="1" dirty="0">
                                <a:latin typeface="Cambria Math"/>
                                <a:ea typeface="Cambria Math"/>
                              </a:rPr>
                              <m:t>𝛽</m:t>
                            </m:r>
                          </m:e>
                        </m:acc>
                      </m:e>
                    </m:d>
                    <m:r>
                      <a:rPr lang="en-US" sz="2800" b="0" i="1" dirty="0" smtClean="0">
                        <a:latin typeface="Cambria Math"/>
                        <a:ea typeface="Cambria Math"/>
                      </a:rPr>
                      <m:t>+</m:t>
                    </m:r>
                    <m:sSup>
                      <m:sSupPr>
                        <m:ctrlPr>
                          <a:rPr lang="en-US" sz="2800" b="0" i="1" dirty="0" smtClean="0">
                            <a:latin typeface="Cambria Math" panose="02040503050406030204" pitchFamily="18" charset="0"/>
                            <a:ea typeface="Cambria Math"/>
                          </a:rPr>
                        </m:ctrlPr>
                      </m:sSupPr>
                      <m:e>
                        <m:r>
                          <a:rPr lang="en-US" sz="2800" b="0" i="1" dirty="0" smtClean="0">
                            <a:latin typeface="Cambria Math"/>
                            <a:ea typeface="Cambria Math"/>
                          </a:rPr>
                          <m:t>(</m:t>
                        </m:r>
                        <m:r>
                          <a:rPr lang="en-US" sz="2800" b="0" i="1" dirty="0" smtClean="0">
                            <a:latin typeface="Cambria Math"/>
                            <a:ea typeface="Cambria Math"/>
                          </a:rPr>
                          <m:t>𝑏𝑖𝑎𝑠</m:t>
                        </m:r>
                        <m:r>
                          <a:rPr lang="en-US" sz="2800" b="0" i="1" dirty="0" smtClean="0">
                            <a:latin typeface="Cambria Math"/>
                            <a:ea typeface="Cambria Math"/>
                          </a:rPr>
                          <m:t>)</m:t>
                        </m:r>
                      </m:e>
                      <m:sup>
                        <m:r>
                          <a:rPr lang="en-US" sz="2800" b="0" i="1" dirty="0" smtClean="0">
                            <a:latin typeface="Cambria Math"/>
                            <a:ea typeface="Cambria Math"/>
                          </a:rPr>
                          <m:t>2</m:t>
                        </m:r>
                      </m:sup>
                    </m:sSup>
                  </m:oMath>
                </a14:m>
                <a:endParaRPr lang="en-US" sz="2800" baseline="-25000" dirty="0"/>
              </a:p>
            </p:txBody>
          </p:sp>
        </mc:Choice>
        <mc:Fallback xmlns="">
          <p:sp>
            <p:nvSpPr>
              <p:cNvPr id="59395" name="Rectangle 3"/>
              <p:cNvSpPr>
                <a:spLocks noGrp="1" noRot="1" noChangeAspect="1" noMove="1" noResize="1" noEditPoints="1" noAdjustHandles="1" noChangeArrowheads="1" noChangeShapeType="1" noTextEdit="1"/>
              </p:cNvSpPr>
              <p:nvPr>
                <p:ph type="body" idx="1"/>
              </p:nvPr>
            </p:nvSpPr>
            <p:spPr>
              <a:xfrm>
                <a:off x="457200" y="1774825"/>
                <a:ext cx="8229600" cy="4854575"/>
              </a:xfrm>
              <a:blipFill rotWithShape="0">
                <a:blip r:embed="rId2"/>
                <a:stretch>
                  <a:fillRect t="-1129"/>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pPr>
              <a:defRPr/>
            </a:pPr>
            <a:fld id="{65CFC086-F167-45E4-B6ED-032A739C6691}" type="slidenum">
              <a:rPr lang="en-US" smtClean="0"/>
              <a:pPr>
                <a:defRPr/>
              </a:pPr>
              <a:t>47</a:t>
            </a:fld>
            <a:endParaRPr lang="en-US"/>
          </a:p>
        </p:txBody>
      </p:sp>
      <p:sp>
        <p:nvSpPr>
          <p:cNvPr id="4" name="TextBox 3"/>
          <p:cNvSpPr txBox="1"/>
          <p:nvPr/>
        </p:nvSpPr>
        <p:spPr>
          <a:xfrm>
            <a:off x="155003" y="2997444"/>
            <a:ext cx="3540085" cy="3385542"/>
          </a:xfrm>
          <a:prstGeom prst="rect">
            <a:avLst/>
          </a:prstGeom>
          <a:noFill/>
        </p:spPr>
        <p:txBody>
          <a:bodyPr wrap="square" rtlCol="0">
            <a:spAutoFit/>
          </a:bodyPr>
          <a:lstStyle/>
          <a:p>
            <a:r>
              <a:rPr lang="en-US" sz="2800" dirty="0">
                <a:latin typeface="+mn-lt"/>
              </a:rPr>
              <a:t>An estimator with a small bias and small variance might be closer to the truth (on average) than an unbiased estimator with a large variance</a:t>
            </a:r>
          </a:p>
          <a:p>
            <a:endParaRPr lang="en-US" dirty="0"/>
          </a:p>
        </p:txBody>
      </p:sp>
      <p:pic>
        <p:nvPicPr>
          <p:cNvPr id="5" name="Picture 4"/>
          <p:cNvPicPr>
            <a:picLocks noChangeAspect="1"/>
          </p:cNvPicPr>
          <p:nvPr/>
        </p:nvPicPr>
        <p:blipFill>
          <a:blip r:embed="rId3"/>
          <a:stretch>
            <a:fillRect/>
          </a:stretch>
        </p:blipFill>
        <p:spPr>
          <a:xfrm>
            <a:off x="3966805" y="2819400"/>
            <a:ext cx="5117123" cy="3745050"/>
          </a:xfrm>
          <a:prstGeom prst="rect">
            <a:avLst/>
          </a:prstGeom>
        </p:spPr>
      </p:pic>
      <p:sp>
        <p:nvSpPr>
          <p:cNvPr id="8" name="TextBox 7"/>
          <p:cNvSpPr txBox="1"/>
          <p:nvPr/>
        </p:nvSpPr>
        <p:spPr>
          <a:xfrm>
            <a:off x="155003" y="6457890"/>
            <a:ext cx="6372257" cy="400110"/>
          </a:xfrm>
          <a:prstGeom prst="rect">
            <a:avLst/>
          </a:prstGeom>
          <a:noFill/>
        </p:spPr>
        <p:txBody>
          <a:bodyPr wrap="none" rtlCol="0">
            <a:spAutoFit/>
          </a:bodyPr>
          <a:lstStyle/>
          <a:p>
            <a:r>
              <a:rPr lang="en-US" sz="2000" dirty="0"/>
              <a:t>Beta_hat_2 is biased mean(=.5) but has less variance.</a:t>
            </a:r>
          </a:p>
        </p:txBody>
      </p:sp>
    </p:spTree>
    <p:extLst>
      <p:ext uri="{BB962C8B-B14F-4D97-AF65-F5344CB8AC3E}">
        <p14:creationId xmlns:p14="http://schemas.microsoft.com/office/powerpoint/2010/main" val="18539140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dirty="0"/>
              <a:t>Sample size tradeoffs</a:t>
            </a:r>
          </a:p>
        </p:txBody>
      </p:sp>
      <mc:AlternateContent xmlns:mc="http://schemas.openxmlformats.org/markup-compatibility/2006" xmlns:a14="http://schemas.microsoft.com/office/drawing/2010/main">
        <mc:Choice Requires="a14">
          <p:sp>
            <p:nvSpPr>
              <p:cNvPr id="59395" name="Rectangle 3"/>
              <p:cNvSpPr>
                <a:spLocks noGrp="1" noChangeArrowheads="1"/>
              </p:cNvSpPr>
              <p:nvPr>
                <p:ph type="body" idx="1"/>
              </p:nvPr>
            </p:nvSpPr>
            <p:spPr>
              <a:xfrm>
                <a:off x="457200" y="1774825"/>
                <a:ext cx="8229600" cy="4854575"/>
              </a:xfrm>
            </p:spPr>
            <p:txBody>
              <a:bodyPr/>
              <a:lstStyle/>
              <a:p>
                <a:pPr>
                  <a:lnSpc>
                    <a:spcPct val="90000"/>
                  </a:lnSpc>
                </a:pPr>
                <a:r>
                  <a:rPr lang="en-US" sz="2800" dirty="0"/>
                  <a:t>Mean squared error of an estimator:</a:t>
                </a:r>
              </a:p>
              <a:p>
                <a:pPr>
                  <a:lnSpc>
                    <a:spcPct val="90000"/>
                  </a:lnSpc>
                </a:pPr>
                <a:r>
                  <a:rPr lang="en-US" sz="2800" dirty="0"/>
                  <a:t>MSE=E[(</a:t>
                </a:r>
                <a14:m>
                  <m:oMath xmlns:m="http://schemas.openxmlformats.org/officeDocument/2006/math">
                    <m:acc>
                      <m:accPr>
                        <m:chr m:val="̂"/>
                        <m:ctrlPr>
                          <a:rPr lang="en-US" sz="2800" i="1" dirty="0">
                            <a:latin typeface="Cambria Math" panose="02040503050406030204" pitchFamily="18" charset="0"/>
                          </a:rPr>
                        </m:ctrlPr>
                      </m:accPr>
                      <m:e>
                        <m:r>
                          <a:rPr lang="en-US" sz="2800" i="1" dirty="0">
                            <a:latin typeface="Cambria Math"/>
                            <a:ea typeface="Cambria Math"/>
                          </a:rPr>
                          <m:t>𝛽</m:t>
                        </m:r>
                      </m:e>
                    </m:acc>
                  </m:oMath>
                </a14:m>
                <a:r>
                  <a:rPr lang="en-US" sz="2800" dirty="0"/>
                  <a:t>-</a:t>
                </a:r>
                <a14:m>
                  <m:oMath xmlns:m="http://schemas.openxmlformats.org/officeDocument/2006/math">
                    <m:r>
                      <a:rPr lang="en-US" sz="2800" i="1" dirty="0" smtClean="0">
                        <a:latin typeface="Cambria Math"/>
                        <a:ea typeface="Cambria Math"/>
                      </a:rPr>
                      <m:t>𝛽</m:t>
                    </m:r>
                    <m:r>
                      <a:rPr lang="en-US" sz="2800" b="0" i="1" dirty="0" smtClean="0">
                        <a:latin typeface="Cambria Math"/>
                        <a:ea typeface="Cambria Math"/>
                      </a:rPr>
                      <m:t>)</m:t>
                    </m:r>
                    <m:r>
                      <a:rPr lang="en-US" sz="2800" b="0" i="1" baseline="30000" dirty="0" smtClean="0">
                        <a:latin typeface="Cambria Math"/>
                        <a:ea typeface="Cambria Math"/>
                      </a:rPr>
                      <m:t>2</m:t>
                    </m:r>
                    <m:r>
                      <a:rPr lang="en-US" sz="2800" b="0" i="1" dirty="0" smtClean="0">
                        <a:latin typeface="Cambria Math"/>
                        <a:ea typeface="Cambria Math"/>
                      </a:rPr>
                      <m:t>]</m:t>
                    </m:r>
                    <m:r>
                      <a:rPr lang="en-US" sz="2800" b="0" i="0" dirty="0" smtClean="0">
                        <a:latin typeface="Cambria Math"/>
                        <a:ea typeface="Cambria Math"/>
                      </a:rPr>
                      <m:t>=</m:t>
                    </m:r>
                    <m:r>
                      <m:rPr>
                        <m:sty m:val="p"/>
                      </m:rPr>
                      <a:rPr lang="en-US" sz="2800" b="0" i="0" dirty="0" smtClean="0">
                        <a:latin typeface="Cambria Math"/>
                        <a:ea typeface="Cambria Math"/>
                      </a:rPr>
                      <m:t>Var</m:t>
                    </m:r>
                    <m:d>
                      <m:dPr>
                        <m:ctrlPr>
                          <a:rPr lang="en-US" sz="2800" b="0" i="1" dirty="0" smtClean="0">
                            <a:latin typeface="Cambria Math" panose="02040503050406030204" pitchFamily="18" charset="0"/>
                            <a:ea typeface="Cambria Math"/>
                          </a:rPr>
                        </m:ctrlPr>
                      </m:dPr>
                      <m:e>
                        <m:acc>
                          <m:accPr>
                            <m:chr m:val="̂"/>
                            <m:ctrlPr>
                              <a:rPr lang="en-US" sz="2800" i="1" dirty="0">
                                <a:latin typeface="Cambria Math" panose="02040503050406030204" pitchFamily="18" charset="0"/>
                              </a:rPr>
                            </m:ctrlPr>
                          </m:accPr>
                          <m:e>
                            <m:r>
                              <a:rPr lang="en-US" sz="2800" i="1" dirty="0">
                                <a:latin typeface="Cambria Math"/>
                                <a:ea typeface="Cambria Math"/>
                              </a:rPr>
                              <m:t>𝛽</m:t>
                            </m:r>
                          </m:e>
                        </m:acc>
                      </m:e>
                    </m:d>
                    <m:r>
                      <a:rPr lang="en-US" sz="2800" b="0" i="1" dirty="0" smtClean="0">
                        <a:latin typeface="Cambria Math"/>
                        <a:ea typeface="Cambria Math"/>
                      </a:rPr>
                      <m:t>+</m:t>
                    </m:r>
                    <m:sSup>
                      <m:sSupPr>
                        <m:ctrlPr>
                          <a:rPr lang="en-US" sz="2800" b="0" i="1" dirty="0" smtClean="0">
                            <a:latin typeface="Cambria Math" panose="02040503050406030204" pitchFamily="18" charset="0"/>
                            <a:ea typeface="Cambria Math"/>
                          </a:rPr>
                        </m:ctrlPr>
                      </m:sSupPr>
                      <m:e>
                        <m:r>
                          <a:rPr lang="en-US" sz="2800" b="0" i="1" dirty="0" smtClean="0">
                            <a:latin typeface="Cambria Math"/>
                            <a:ea typeface="Cambria Math"/>
                          </a:rPr>
                          <m:t>(</m:t>
                        </m:r>
                        <m:r>
                          <a:rPr lang="en-US" sz="2800" b="0" i="1" dirty="0" smtClean="0">
                            <a:latin typeface="Cambria Math"/>
                            <a:ea typeface="Cambria Math"/>
                          </a:rPr>
                          <m:t>𝑏𝑖𝑎𝑠</m:t>
                        </m:r>
                        <m:r>
                          <a:rPr lang="en-US" sz="2800" b="0" i="1" dirty="0" smtClean="0">
                            <a:latin typeface="Cambria Math"/>
                            <a:ea typeface="Cambria Math"/>
                          </a:rPr>
                          <m:t>)</m:t>
                        </m:r>
                      </m:e>
                      <m:sup>
                        <m:r>
                          <a:rPr lang="en-US" sz="2800" b="0" i="1" dirty="0" smtClean="0">
                            <a:latin typeface="Cambria Math"/>
                            <a:ea typeface="Cambria Math"/>
                          </a:rPr>
                          <m:t>2</m:t>
                        </m:r>
                      </m:sup>
                    </m:sSup>
                  </m:oMath>
                </a14:m>
                <a:endParaRPr lang="en-US" sz="2800" baseline="-25000" dirty="0"/>
              </a:p>
            </p:txBody>
          </p:sp>
        </mc:Choice>
        <mc:Fallback xmlns="">
          <p:sp>
            <p:nvSpPr>
              <p:cNvPr id="59395" name="Rectangle 3"/>
              <p:cNvSpPr>
                <a:spLocks noGrp="1" noRot="1" noChangeAspect="1" noMove="1" noResize="1" noEditPoints="1" noAdjustHandles="1" noChangeArrowheads="1" noChangeShapeType="1" noTextEdit="1"/>
              </p:cNvSpPr>
              <p:nvPr>
                <p:ph type="body" idx="1"/>
              </p:nvPr>
            </p:nvSpPr>
            <p:spPr>
              <a:xfrm>
                <a:off x="457200" y="1774825"/>
                <a:ext cx="8229600" cy="4854575"/>
              </a:xfrm>
              <a:blipFill rotWithShape="0">
                <a:blip r:embed="rId2"/>
                <a:stretch>
                  <a:fillRect t="-1129"/>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pPr>
              <a:defRPr/>
            </a:pPr>
            <a:fld id="{65CFC086-F167-45E4-B6ED-032A739C6691}" type="slidenum">
              <a:rPr lang="en-US" smtClean="0"/>
              <a:pPr>
                <a:defRPr/>
              </a:pPr>
              <a:t>48</a:t>
            </a:fld>
            <a:endParaRPr lang="en-US"/>
          </a:p>
        </p:txBody>
      </p:sp>
      <p:sp>
        <p:nvSpPr>
          <p:cNvPr id="4" name="TextBox 3"/>
          <p:cNvSpPr txBox="1"/>
          <p:nvPr/>
        </p:nvSpPr>
        <p:spPr>
          <a:xfrm>
            <a:off x="155003" y="2997444"/>
            <a:ext cx="3540085" cy="3385542"/>
          </a:xfrm>
          <a:prstGeom prst="rect">
            <a:avLst/>
          </a:prstGeom>
          <a:noFill/>
        </p:spPr>
        <p:txBody>
          <a:bodyPr wrap="square" rtlCol="0">
            <a:spAutoFit/>
          </a:bodyPr>
          <a:lstStyle/>
          <a:p>
            <a:r>
              <a:rPr lang="en-US" sz="2800" dirty="0">
                <a:latin typeface="+mn-lt"/>
              </a:rPr>
              <a:t>An estimator with a small bias and small variance might be closer to the truth (on average) than an unbiased estimator with a large variance</a:t>
            </a:r>
          </a:p>
          <a:p>
            <a:endParaRPr lang="en-US" dirty="0"/>
          </a:p>
        </p:txBody>
      </p:sp>
      <p:pic>
        <p:nvPicPr>
          <p:cNvPr id="2" name="Picture 1"/>
          <p:cNvPicPr>
            <a:picLocks noChangeAspect="1"/>
          </p:cNvPicPr>
          <p:nvPr/>
        </p:nvPicPr>
        <p:blipFill>
          <a:blip r:embed="rId3"/>
          <a:stretch>
            <a:fillRect/>
          </a:stretch>
        </p:blipFill>
        <p:spPr>
          <a:xfrm>
            <a:off x="3909255" y="2667000"/>
            <a:ext cx="5117123" cy="3745050"/>
          </a:xfrm>
          <a:prstGeom prst="rect">
            <a:avLst/>
          </a:prstGeom>
        </p:spPr>
      </p:pic>
      <p:sp>
        <p:nvSpPr>
          <p:cNvPr id="8" name="TextBox 7"/>
          <p:cNvSpPr txBox="1"/>
          <p:nvPr/>
        </p:nvSpPr>
        <p:spPr>
          <a:xfrm>
            <a:off x="170664" y="6357335"/>
            <a:ext cx="8400248" cy="400110"/>
          </a:xfrm>
          <a:prstGeom prst="rect">
            <a:avLst/>
          </a:prstGeom>
          <a:noFill/>
        </p:spPr>
        <p:txBody>
          <a:bodyPr wrap="none" rtlCol="0">
            <a:spAutoFit/>
          </a:bodyPr>
          <a:lstStyle/>
          <a:p>
            <a:r>
              <a:rPr lang="en-US" sz="2000" dirty="0"/>
              <a:t>Difference in absolute values (beta_hat_2 minus beta_hat_1) is negative</a:t>
            </a:r>
          </a:p>
        </p:txBody>
      </p:sp>
    </p:spTree>
    <p:extLst>
      <p:ext uri="{BB962C8B-B14F-4D97-AF65-F5344CB8AC3E}">
        <p14:creationId xmlns:p14="http://schemas.microsoft.com/office/powerpoint/2010/main" val="6060066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dirty="0"/>
              <a:t>Sample size tradeoffs</a:t>
            </a:r>
          </a:p>
        </p:txBody>
      </p:sp>
      <mc:AlternateContent xmlns:mc="http://schemas.openxmlformats.org/markup-compatibility/2006" xmlns:a14="http://schemas.microsoft.com/office/drawing/2010/main">
        <mc:Choice Requires="a14">
          <p:sp>
            <p:nvSpPr>
              <p:cNvPr id="59395" name="Rectangle 3"/>
              <p:cNvSpPr>
                <a:spLocks noGrp="1" noChangeArrowheads="1"/>
              </p:cNvSpPr>
              <p:nvPr>
                <p:ph type="body" idx="1"/>
              </p:nvPr>
            </p:nvSpPr>
            <p:spPr>
              <a:xfrm>
                <a:off x="457200" y="1774825"/>
                <a:ext cx="8229600" cy="4854575"/>
              </a:xfrm>
            </p:spPr>
            <p:txBody>
              <a:bodyPr/>
              <a:lstStyle/>
              <a:p>
                <a:pPr>
                  <a:lnSpc>
                    <a:spcPct val="90000"/>
                  </a:lnSpc>
                </a:pPr>
                <a:r>
                  <a:rPr lang="en-US" sz="2800" dirty="0"/>
                  <a:t>Mean squared error of an estimator:</a:t>
                </a:r>
              </a:p>
              <a:p>
                <a:pPr>
                  <a:lnSpc>
                    <a:spcPct val="90000"/>
                  </a:lnSpc>
                </a:pPr>
                <a:r>
                  <a:rPr lang="en-US" sz="2800" dirty="0"/>
                  <a:t>MSE=E[(</a:t>
                </a:r>
                <a14:m>
                  <m:oMath xmlns:m="http://schemas.openxmlformats.org/officeDocument/2006/math">
                    <m:acc>
                      <m:accPr>
                        <m:chr m:val="̂"/>
                        <m:ctrlPr>
                          <a:rPr lang="en-US" sz="2800" i="1" dirty="0">
                            <a:latin typeface="Cambria Math" panose="02040503050406030204" pitchFamily="18" charset="0"/>
                          </a:rPr>
                        </m:ctrlPr>
                      </m:accPr>
                      <m:e>
                        <m:r>
                          <a:rPr lang="en-US" sz="2800" i="1" dirty="0">
                            <a:latin typeface="Cambria Math"/>
                            <a:ea typeface="Cambria Math"/>
                          </a:rPr>
                          <m:t>𝛽</m:t>
                        </m:r>
                      </m:e>
                    </m:acc>
                  </m:oMath>
                </a14:m>
                <a:r>
                  <a:rPr lang="en-US" sz="2800" dirty="0"/>
                  <a:t>-</a:t>
                </a:r>
                <a14:m>
                  <m:oMath xmlns:m="http://schemas.openxmlformats.org/officeDocument/2006/math">
                    <m:r>
                      <a:rPr lang="en-US" sz="2800" i="1" dirty="0" smtClean="0">
                        <a:latin typeface="Cambria Math"/>
                        <a:ea typeface="Cambria Math"/>
                      </a:rPr>
                      <m:t>𝛽</m:t>
                    </m:r>
                    <m:r>
                      <a:rPr lang="en-US" sz="2800" b="0" i="1" dirty="0" smtClean="0">
                        <a:latin typeface="Cambria Math"/>
                        <a:ea typeface="Cambria Math"/>
                      </a:rPr>
                      <m:t>)</m:t>
                    </m:r>
                    <m:r>
                      <a:rPr lang="en-US" sz="2800" b="0" i="1" baseline="30000" dirty="0" smtClean="0">
                        <a:latin typeface="Cambria Math"/>
                        <a:ea typeface="Cambria Math"/>
                      </a:rPr>
                      <m:t>2</m:t>
                    </m:r>
                    <m:r>
                      <a:rPr lang="en-US" sz="2800" b="0" i="1" dirty="0" smtClean="0">
                        <a:latin typeface="Cambria Math"/>
                        <a:ea typeface="Cambria Math"/>
                      </a:rPr>
                      <m:t>]</m:t>
                    </m:r>
                    <m:r>
                      <a:rPr lang="en-US" sz="2800" b="0" i="0" dirty="0" smtClean="0">
                        <a:latin typeface="Cambria Math"/>
                        <a:ea typeface="Cambria Math"/>
                      </a:rPr>
                      <m:t>=</m:t>
                    </m:r>
                    <m:r>
                      <m:rPr>
                        <m:sty m:val="p"/>
                      </m:rPr>
                      <a:rPr lang="en-US" sz="2800" b="0" i="0" dirty="0" smtClean="0">
                        <a:latin typeface="Cambria Math"/>
                        <a:ea typeface="Cambria Math"/>
                      </a:rPr>
                      <m:t>Var</m:t>
                    </m:r>
                    <m:d>
                      <m:dPr>
                        <m:ctrlPr>
                          <a:rPr lang="en-US" sz="2800" b="0" i="1" dirty="0" smtClean="0">
                            <a:latin typeface="Cambria Math" panose="02040503050406030204" pitchFamily="18" charset="0"/>
                            <a:ea typeface="Cambria Math"/>
                          </a:rPr>
                        </m:ctrlPr>
                      </m:dPr>
                      <m:e>
                        <m:acc>
                          <m:accPr>
                            <m:chr m:val="̂"/>
                            <m:ctrlPr>
                              <a:rPr lang="en-US" sz="2800" i="1" dirty="0">
                                <a:latin typeface="Cambria Math" panose="02040503050406030204" pitchFamily="18" charset="0"/>
                              </a:rPr>
                            </m:ctrlPr>
                          </m:accPr>
                          <m:e>
                            <m:r>
                              <a:rPr lang="en-US" sz="2800" i="1" dirty="0">
                                <a:latin typeface="Cambria Math"/>
                                <a:ea typeface="Cambria Math"/>
                              </a:rPr>
                              <m:t>𝛽</m:t>
                            </m:r>
                          </m:e>
                        </m:acc>
                      </m:e>
                    </m:d>
                    <m:r>
                      <a:rPr lang="en-US" sz="2800" b="0" i="1" dirty="0" smtClean="0">
                        <a:latin typeface="Cambria Math"/>
                        <a:ea typeface="Cambria Math"/>
                      </a:rPr>
                      <m:t>+</m:t>
                    </m:r>
                    <m:sSup>
                      <m:sSupPr>
                        <m:ctrlPr>
                          <a:rPr lang="en-US" sz="2800" b="0" i="1" dirty="0" smtClean="0">
                            <a:latin typeface="Cambria Math" panose="02040503050406030204" pitchFamily="18" charset="0"/>
                            <a:ea typeface="Cambria Math"/>
                          </a:rPr>
                        </m:ctrlPr>
                      </m:sSupPr>
                      <m:e>
                        <m:r>
                          <a:rPr lang="en-US" sz="2800" b="0" i="1" dirty="0" smtClean="0">
                            <a:latin typeface="Cambria Math"/>
                            <a:ea typeface="Cambria Math"/>
                          </a:rPr>
                          <m:t>(</m:t>
                        </m:r>
                        <m:r>
                          <a:rPr lang="en-US" sz="2800" b="0" i="1" dirty="0" smtClean="0">
                            <a:latin typeface="Cambria Math"/>
                            <a:ea typeface="Cambria Math"/>
                          </a:rPr>
                          <m:t>𝑏𝑖𝑎𝑠</m:t>
                        </m:r>
                        <m:r>
                          <a:rPr lang="en-US" sz="2800" b="0" i="1" dirty="0" smtClean="0">
                            <a:latin typeface="Cambria Math"/>
                            <a:ea typeface="Cambria Math"/>
                          </a:rPr>
                          <m:t>)</m:t>
                        </m:r>
                      </m:e>
                      <m:sup>
                        <m:r>
                          <a:rPr lang="en-US" sz="2800" b="0" i="1" dirty="0" smtClean="0">
                            <a:latin typeface="Cambria Math"/>
                            <a:ea typeface="Cambria Math"/>
                          </a:rPr>
                          <m:t>2</m:t>
                        </m:r>
                      </m:sup>
                    </m:sSup>
                  </m:oMath>
                </a14:m>
                <a:endParaRPr lang="en-US" sz="2800" baseline="-25000" dirty="0"/>
              </a:p>
            </p:txBody>
          </p:sp>
        </mc:Choice>
        <mc:Fallback xmlns="">
          <p:sp>
            <p:nvSpPr>
              <p:cNvPr id="59395" name="Rectangle 3"/>
              <p:cNvSpPr>
                <a:spLocks noGrp="1" noRot="1" noChangeAspect="1" noMove="1" noResize="1" noEditPoints="1" noAdjustHandles="1" noChangeArrowheads="1" noChangeShapeType="1" noTextEdit="1"/>
              </p:cNvSpPr>
              <p:nvPr>
                <p:ph type="body" idx="1"/>
              </p:nvPr>
            </p:nvSpPr>
            <p:spPr>
              <a:xfrm>
                <a:off x="457200" y="1774825"/>
                <a:ext cx="8229600" cy="4854575"/>
              </a:xfrm>
              <a:blipFill rotWithShape="0">
                <a:blip r:embed="rId3"/>
                <a:stretch>
                  <a:fillRect t="-1129"/>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pPr>
              <a:defRPr/>
            </a:pPr>
            <a:fld id="{65CFC086-F167-45E4-B6ED-032A739C6691}" type="slidenum">
              <a:rPr lang="en-US" smtClean="0"/>
              <a:pPr>
                <a:defRPr/>
              </a:pPr>
              <a:t>49</a:t>
            </a:fld>
            <a:endParaRPr lang="en-US"/>
          </a:p>
        </p:txBody>
      </p:sp>
      <p:sp>
        <p:nvSpPr>
          <p:cNvPr id="4" name="TextBox 3"/>
          <p:cNvSpPr txBox="1"/>
          <p:nvPr/>
        </p:nvSpPr>
        <p:spPr>
          <a:xfrm>
            <a:off x="155003" y="2997444"/>
            <a:ext cx="8455597" cy="1815882"/>
          </a:xfrm>
          <a:prstGeom prst="rect">
            <a:avLst/>
          </a:prstGeom>
          <a:noFill/>
        </p:spPr>
        <p:txBody>
          <a:bodyPr wrap="square" rtlCol="0">
            <a:spAutoFit/>
          </a:bodyPr>
          <a:lstStyle/>
          <a:p>
            <a:r>
              <a:rPr lang="en-US" sz="2800" dirty="0">
                <a:latin typeface="+mn-lt"/>
              </a:rPr>
              <a:t>An estimator with a small bias </a:t>
            </a:r>
            <a:r>
              <a:rPr lang="en-US" sz="2800" i="1" dirty="0">
                <a:latin typeface="+mn-lt"/>
              </a:rPr>
              <a:t>and</a:t>
            </a:r>
            <a:r>
              <a:rPr lang="en-US" sz="2800" dirty="0">
                <a:latin typeface="+mn-lt"/>
              </a:rPr>
              <a:t> small variance might be closer to the truth (on average) than an unbiased estimator with a large variance.</a:t>
            </a:r>
          </a:p>
          <a:p>
            <a:r>
              <a:rPr lang="en-US" sz="2800" dirty="0">
                <a:latin typeface="+mn-lt"/>
              </a:rPr>
              <a:t>Suppose true b=3, and you have two estimators</a:t>
            </a:r>
          </a:p>
        </p:txBody>
      </p:sp>
      <p:sp>
        <p:nvSpPr>
          <p:cNvPr id="10" name="TextBox 9"/>
          <p:cNvSpPr txBox="1"/>
          <p:nvPr/>
        </p:nvSpPr>
        <p:spPr>
          <a:xfrm>
            <a:off x="228600" y="4754881"/>
            <a:ext cx="8991600" cy="1754326"/>
          </a:xfrm>
          <a:prstGeom prst="rect">
            <a:avLst/>
          </a:prstGeom>
          <a:noFill/>
        </p:spPr>
        <p:txBody>
          <a:bodyPr wrap="square" numCol="2" rtlCol="0">
            <a:spAutoFit/>
          </a:bodyPr>
          <a:lstStyle/>
          <a:p>
            <a:r>
              <a:rPr lang="en-US" b="1" dirty="0"/>
              <a:t> Estimator 1</a:t>
            </a:r>
          </a:p>
          <a:p>
            <a:r>
              <a:rPr lang="en-US" dirty="0"/>
              <a:t>3.3</a:t>
            </a:r>
          </a:p>
          <a:p>
            <a:r>
              <a:rPr lang="en-US" dirty="0"/>
              <a:t>3.5</a:t>
            </a:r>
          </a:p>
          <a:p>
            <a:r>
              <a:rPr lang="en-US" dirty="0"/>
              <a:t>3.1	</a:t>
            </a:r>
          </a:p>
          <a:p>
            <a:r>
              <a:rPr lang="en-US" dirty="0"/>
              <a:t>2.9</a:t>
            </a:r>
          </a:p>
          <a:p>
            <a:endParaRPr lang="en-US" dirty="0"/>
          </a:p>
          <a:p>
            <a:r>
              <a:rPr lang="en-US" b="1" dirty="0"/>
              <a:t>Estimator 2</a:t>
            </a:r>
          </a:p>
          <a:p>
            <a:r>
              <a:rPr lang="en-US" dirty="0"/>
              <a:t>-4</a:t>
            </a:r>
          </a:p>
          <a:p>
            <a:r>
              <a:rPr lang="en-US" dirty="0"/>
              <a:t>10</a:t>
            </a:r>
          </a:p>
          <a:p>
            <a:r>
              <a:rPr lang="en-US" dirty="0"/>
              <a:t>5.5</a:t>
            </a:r>
          </a:p>
          <a:p>
            <a:r>
              <a:rPr lang="en-US" dirty="0"/>
              <a:t>0.5</a:t>
            </a:r>
          </a:p>
          <a:p>
            <a:endParaRPr lang="en-US" dirty="0"/>
          </a:p>
        </p:txBody>
      </p:sp>
    </p:spTree>
    <p:extLst>
      <p:ext uri="{BB962C8B-B14F-4D97-AF65-F5344CB8AC3E}">
        <p14:creationId xmlns:p14="http://schemas.microsoft.com/office/powerpoint/2010/main" val="2202288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source tradeoffs</a:t>
            </a:r>
          </a:p>
        </p:txBody>
      </p:sp>
      <p:sp>
        <p:nvSpPr>
          <p:cNvPr id="3" name="Content Placeholder 2"/>
          <p:cNvSpPr>
            <a:spLocks noGrp="1"/>
          </p:cNvSpPr>
          <p:nvPr>
            <p:ph idx="1"/>
          </p:nvPr>
        </p:nvSpPr>
        <p:spPr>
          <a:xfrm>
            <a:off x="228599" y="1600200"/>
            <a:ext cx="8709025" cy="4953000"/>
          </a:xfrm>
        </p:spPr>
        <p:txBody>
          <a:bodyPr/>
          <a:lstStyle/>
          <a:p>
            <a:r>
              <a:rPr lang="en-US" sz="2400" dirty="0"/>
              <a:t>Who is in the sample?</a:t>
            </a:r>
          </a:p>
          <a:p>
            <a:pPr lvl="1"/>
            <a:r>
              <a:rPr lang="en-US" sz="2000" dirty="0"/>
              <a:t>Lack of selection bias (predictors of outcome do not predict participation)</a:t>
            </a:r>
          </a:p>
          <a:p>
            <a:pPr lvl="1"/>
            <a:r>
              <a:rPr lang="en-US" sz="2000" dirty="0"/>
              <a:t>Diversity/representativeness of population of interest</a:t>
            </a:r>
          </a:p>
          <a:p>
            <a:r>
              <a:rPr lang="en-US" sz="2400" dirty="0"/>
              <a:t>How many people are in the sample?</a:t>
            </a:r>
          </a:p>
          <a:p>
            <a:r>
              <a:rPr lang="en-US" sz="2400" dirty="0"/>
              <a:t>What do they measure on those people?</a:t>
            </a:r>
          </a:p>
          <a:p>
            <a:pPr marL="742950" lvl="1" indent="-285750">
              <a:buFont typeface="Arial" panose="020B0604020202020204" pitchFamily="34" charset="0"/>
              <a:buChar char="•"/>
            </a:pPr>
            <a:r>
              <a:rPr lang="en-US" sz="1800" dirty="0"/>
              <a:t>Substantive relevance of measures</a:t>
            </a:r>
          </a:p>
          <a:p>
            <a:pPr marL="742950" lvl="1" indent="-285750">
              <a:buFont typeface="Arial" panose="020B0604020202020204" pitchFamily="34" charset="0"/>
              <a:buChar char="•"/>
            </a:pPr>
            <a:r>
              <a:rPr lang="en-US" sz="1800" dirty="0"/>
              <a:t>Quality of measures</a:t>
            </a:r>
          </a:p>
          <a:p>
            <a:pPr marL="742950" lvl="1" indent="-285750">
              <a:buFont typeface="Arial" panose="020B0604020202020204" pitchFamily="34" charset="0"/>
              <a:buChar char="•"/>
            </a:pPr>
            <a:r>
              <a:rPr lang="en-US" sz="1800" dirty="0"/>
              <a:t>Number of measures</a:t>
            </a:r>
            <a:endParaRPr lang="en-US" sz="2000" dirty="0"/>
          </a:p>
          <a:p>
            <a:r>
              <a:rPr lang="en-US" sz="2400" dirty="0"/>
              <a:t>How does the sample limit or support the identification strategy? </a:t>
            </a:r>
          </a:p>
          <a:p>
            <a:pPr lvl="1"/>
            <a:r>
              <a:rPr lang="en-US" sz="2000" dirty="0">
                <a:solidFill>
                  <a:srgbClr val="FF0000"/>
                </a:solidFill>
              </a:rPr>
              <a:t>Usually most important: longitudinal data</a:t>
            </a:r>
            <a:endParaRPr lang="en-US" sz="2400" dirty="0">
              <a:solidFill>
                <a:srgbClr val="FF0000"/>
              </a:solidFill>
            </a:endParaRPr>
          </a:p>
        </p:txBody>
      </p:sp>
      <p:sp>
        <p:nvSpPr>
          <p:cNvPr id="4" name="Slide Number Placeholder 3"/>
          <p:cNvSpPr>
            <a:spLocks noGrp="1"/>
          </p:cNvSpPr>
          <p:nvPr>
            <p:ph type="sldNum" sz="quarter" idx="12"/>
          </p:nvPr>
        </p:nvSpPr>
        <p:spPr/>
        <p:txBody>
          <a:bodyPr/>
          <a:lstStyle/>
          <a:p>
            <a:pPr>
              <a:defRPr/>
            </a:pPr>
            <a:fld id="{964EDBAB-E093-4DA0-8477-2D10CD040590}" type="slidenum">
              <a:rPr lang="en-US" smtClean="0"/>
              <a:pPr>
                <a:defRPr/>
              </a:pPr>
              <a:t>5</a:t>
            </a:fld>
            <a:endParaRPr lang="en-US"/>
          </a:p>
        </p:txBody>
      </p:sp>
    </p:spTree>
    <p:extLst>
      <p:ext uri="{BB962C8B-B14F-4D97-AF65-F5344CB8AC3E}">
        <p14:creationId xmlns:p14="http://schemas.microsoft.com/office/powerpoint/2010/main" val="29212120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dirty="0"/>
              <a:t>Sample size tradeoffs</a:t>
            </a:r>
          </a:p>
        </p:txBody>
      </p:sp>
      <mc:AlternateContent xmlns:mc="http://schemas.openxmlformats.org/markup-compatibility/2006" xmlns:a14="http://schemas.microsoft.com/office/drawing/2010/main">
        <mc:Choice Requires="a14">
          <p:sp>
            <p:nvSpPr>
              <p:cNvPr id="59395" name="Rectangle 3"/>
              <p:cNvSpPr>
                <a:spLocks noGrp="1" noChangeArrowheads="1"/>
              </p:cNvSpPr>
              <p:nvPr>
                <p:ph type="body" idx="1"/>
              </p:nvPr>
            </p:nvSpPr>
            <p:spPr>
              <a:xfrm>
                <a:off x="457200" y="1774825"/>
                <a:ext cx="8229600" cy="4854575"/>
              </a:xfrm>
            </p:spPr>
            <p:txBody>
              <a:bodyPr/>
              <a:lstStyle/>
              <a:p>
                <a:pPr>
                  <a:lnSpc>
                    <a:spcPct val="90000"/>
                  </a:lnSpc>
                </a:pPr>
                <a:r>
                  <a:rPr lang="en-US" sz="2800" dirty="0"/>
                  <a:t>Mean squared error of an estimator:</a:t>
                </a:r>
              </a:p>
              <a:p>
                <a:pPr>
                  <a:lnSpc>
                    <a:spcPct val="90000"/>
                  </a:lnSpc>
                </a:pPr>
                <a:r>
                  <a:rPr lang="en-US" sz="2800" dirty="0"/>
                  <a:t>MSE=E[(</a:t>
                </a:r>
                <a14:m>
                  <m:oMath xmlns:m="http://schemas.openxmlformats.org/officeDocument/2006/math">
                    <m:acc>
                      <m:accPr>
                        <m:chr m:val="̂"/>
                        <m:ctrlPr>
                          <a:rPr lang="en-US" sz="2800" i="1" dirty="0">
                            <a:latin typeface="Cambria Math" panose="02040503050406030204" pitchFamily="18" charset="0"/>
                          </a:rPr>
                        </m:ctrlPr>
                      </m:accPr>
                      <m:e>
                        <m:r>
                          <a:rPr lang="en-US" sz="2800" i="1" dirty="0">
                            <a:latin typeface="Cambria Math"/>
                            <a:ea typeface="Cambria Math"/>
                          </a:rPr>
                          <m:t>𝛽</m:t>
                        </m:r>
                      </m:e>
                    </m:acc>
                  </m:oMath>
                </a14:m>
                <a:r>
                  <a:rPr lang="en-US" sz="2800" dirty="0"/>
                  <a:t>-</a:t>
                </a:r>
                <a14:m>
                  <m:oMath xmlns:m="http://schemas.openxmlformats.org/officeDocument/2006/math">
                    <m:r>
                      <a:rPr lang="en-US" sz="2800" i="1" dirty="0" smtClean="0">
                        <a:latin typeface="Cambria Math"/>
                        <a:ea typeface="Cambria Math"/>
                      </a:rPr>
                      <m:t>𝛽</m:t>
                    </m:r>
                    <m:r>
                      <a:rPr lang="en-US" sz="2800" b="0" i="1" dirty="0" smtClean="0">
                        <a:latin typeface="Cambria Math"/>
                        <a:ea typeface="Cambria Math"/>
                      </a:rPr>
                      <m:t>)</m:t>
                    </m:r>
                    <m:r>
                      <a:rPr lang="en-US" sz="2800" b="0" i="1" baseline="30000" dirty="0" smtClean="0">
                        <a:latin typeface="Cambria Math"/>
                        <a:ea typeface="Cambria Math"/>
                      </a:rPr>
                      <m:t>2</m:t>
                    </m:r>
                    <m:r>
                      <a:rPr lang="en-US" sz="2800" b="0" i="1" dirty="0" smtClean="0">
                        <a:latin typeface="Cambria Math"/>
                        <a:ea typeface="Cambria Math"/>
                      </a:rPr>
                      <m:t>]</m:t>
                    </m:r>
                    <m:r>
                      <a:rPr lang="en-US" sz="2800" b="0" i="0" dirty="0" smtClean="0">
                        <a:latin typeface="Cambria Math"/>
                        <a:ea typeface="Cambria Math"/>
                      </a:rPr>
                      <m:t>=</m:t>
                    </m:r>
                    <m:r>
                      <m:rPr>
                        <m:sty m:val="p"/>
                      </m:rPr>
                      <a:rPr lang="en-US" sz="2800" b="0" i="0" dirty="0" smtClean="0">
                        <a:latin typeface="Cambria Math"/>
                        <a:ea typeface="Cambria Math"/>
                      </a:rPr>
                      <m:t>Var</m:t>
                    </m:r>
                    <m:d>
                      <m:dPr>
                        <m:ctrlPr>
                          <a:rPr lang="en-US" sz="2800" b="0" i="1" dirty="0" smtClean="0">
                            <a:latin typeface="Cambria Math" panose="02040503050406030204" pitchFamily="18" charset="0"/>
                            <a:ea typeface="Cambria Math"/>
                          </a:rPr>
                        </m:ctrlPr>
                      </m:dPr>
                      <m:e>
                        <m:acc>
                          <m:accPr>
                            <m:chr m:val="̂"/>
                            <m:ctrlPr>
                              <a:rPr lang="en-US" sz="2800" i="1" dirty="0">
                                <a:latin typeface="Cambria Math" panose="02040503050406030204" pitchFamily="18" charset="0"/>
                              </a:rPr>
                            </m:ctrlPr>
                          </m:accPr>
                          <m:e>
                            <m:r>
                              <a:rPr lang="en-US" sz="2800" i="1" dirty="0">
                                <a:latin typeface="Cambria Math"/>
                                <a:ea typeface="Cambria Math"/>
                              </a:rPr>
                              <m:t>𝛽</m:t>
                            </m:r>
                          </m:e>
                        </m:acc>
                      </m:e>
                    </m:d>
                    <m:r>
                      <a:rPr lang="en-US" sz="2800" b="0" i="1" dirty="0" smtClean="0">
                        <a:latin typeface="Cambria Math"/>
                        <a:ea typeface="Cambria Math"/>
                      </a:rPr>
                      <m:t>+</m:t>
                    </m:r>
                    <m:sSup>
                      <m:sSupPr>
                        <m:ctrlPr>
                          <a:rPr lang="en-US" sz="2800" b="0" i="1" dirty="0" smtClean="0">
                            <a:latin typeface="Cambria Math" panose="02040503050406030204" pitchFamily="18" charset="0"/>
                            <a:ea typeface="Cambria Math"/>
                          </a:rPr>
                        </m:ctrlPr>
                      </m:sSupPr>
                      <m:e>
                        <m:r>
                          <a:rPr lang="en-US" sz="2800" b="0" i="1" dirty="0" smtClean="0">
                            <a:latin typeface="Cambria Math"/>
                            <a:ea typeface="Cambria Math"/>
                          </a:rPr>
                          <m:t>(</m:t>
                        </m:r>
                        <m:r>
                          <a:rPr lang="en-US" sz="2800" b="0" i="1" dirty="0" smtClean="0">
                            <a:latin typeface="Cambria Math"/>
                            <a:ea typeface="Cambria Math"/>
                          </a:rPr>
                          <m:t>𝑏𝑖𝑎𝑠</m:t>
                        </m:r>
                        <m:r>
                          <a:rPr lang="en-US" sz="2800" b="0" i="1" dirty="0" smtClean="0">
                            <a:latin typeface="Cambria Math"/>
                            <a:ea typeface="Cambria Math"/>
                          </a:rPr>
                          <m:t>)</m:t>
                        </m:r>
                      </m:e>
                      <m:sup>
                        <m:r>
                          <a:rPr lang="en-US" sz="2800" b="0" i="1" dirty="0" smtClean="0">
                            <a:latin typeface="Cambria Math"/>
                            <a:ea typeface="Cambria Math"/>
                          </a:rPr>
                          <m:t>2</m:t>
                        </m:r>
                      </m:sup>
                    </m:sSup>
                  </m:oMath>
                </a14:m>
                <a:endParaRPr lang="en-US" sz="2800" baseline="-25000" dirty="0"/>
              </a:p>
            </p:txBody>
          </p:sp>
        </mc:Choice>
        <mc:Fallback xmlns="">
          <p:sp>
            <p:nvSpPr>
              <p:cNvPr id="59395" name="Rectangle 3"/>
              <p:cNvSpPr>
                <a:spLocks noGrp="1" noRot="1" noChangeAspect="1" noMove="1" noResize="1" noEditPoints="1" noAdjustHandles="1" noChangeArrowheads="1" noChangeShapeType="1" noTextEdit="1"/>
              </p:cNvSpPr>
              <p:nvPr>
                <p:ph type="body" idx="1"/>
              </p:nvPr>
            </p:nvSpPr>
            <p:spPr>
              <a:xfrm>
                <a:off x="457200" y="1774825"/>
                <a:ext cx="8229600" cy="4854575"/>
              </a:xfrm>
              <a:blipFill rotWithShape="0">
                <a:blip r:embed="rId3"/>
                <a:stretch>
                  <a:fillRect t="-1129"/>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pPr>
              <a:defRPr/>
            </a:pPr>
            <a:fld id="{65CFC086-F167-45E4-B6ED-032A739C6691}" type="slidenum">
              <a:rPr lang="en-US" smtClean="0"/>
              <a:pPr>
                <a:defRPr/>
              </a:pPr>
              <a:t>50</a:t>
            </a:fld>
            <a:endParaRPr lang="en-US"/>
          </a:p>
        </p:txBody>
      </p:sp>
      <p:sp>
        <p:nvSpPr>
          <p:cNvPr id="4" name="TextBox 3"/>
          <p:cNvSpPr txBox="1"/>
          <p:nvPr/>
        </p:nvSpPr>
        <p:spPr>
          <a:xfrm>
            <a:off x="155003" y="2997444"/>
            <a:ext cx="8455597" cy="1815882"/>
          </a:xfrm>
          <a:prstGeom prst="rect">
            <a:avLst/>
          </a:prstGeom>
          <a:noFill/>
        </p:spPr>
        <p:txBody>
          <a:bodyPr wrap="square" rtlCol="0">
            <a:spAutoFit/>
          </a:bodyPr>
          <a:lstStyle/>
          <a:p>
            <a:r>
              <a:rPr lang="en-US" sz="2800" dirty="0">
                <a:latin typeface="+mn-lt"/>
              </a:rPr>
              <a:t>An estimator with a small bias </a:t>
            </a:r>
            <a:r>
              <a:rPr lang="en-US" sz="2800" i="1" dirty="0">
                <a:latin typeface="+mn-lt"/>
              </a:rPr>
              <a:t>and</a:t>
            </a:r>
            <a:r>
              <a:rPr lang="en-US" sz="2800" dirty="0">
                <a:latin typeface="+mn-lt"/>
              </a:rPr>
              <a:t> small variance might be closer to the truth (on average) than an unbiased estimator with a large variance.</a:t>
            </a:r>
          </a:p>
          <a:p>
            <a:r>
              <a:rPr lang="en-US" sz="2800" dirty="0">
                <a:latin typeface="+mn-lt"/>
              </a:rPr>
              <a:t>Suppose true b=3, and you have two estimators</a:t>
            </a:r>
          </a:p>
        </p:txBody>
      </p:sp>
      <p:sp>
        <p:nvSpPr>
          <p:cNvPr id="10" name="TextBox 9"/>
          <p:cNvSpPr txBox="1"/>
          <p:nvPr/>
        </p:nvSpPr>
        <p:spPr>
          <a:xfrm>
            <a:off x="228600" y="4754881"/>
            <a:ext cx="8991600" cy="2031325"/>
          </a:xfrm>
          <a:prstGeom prst="rect">
            <a:avLst/>
          </a:prstGeom>
          <a:noFill/>
        </p:spPr>
        <p:txBody>
          <a:bodyPr wrap="square" numCol="2" rtlCol="0">
            <a:spAutoFit/>
          </a:bodyPr>
          <a:lstStyle/>
          <a:p>
            <a:r>
              <a:rPr lang="en-US" b="1" dirty="0"/>
              <a:t> Estimator 1</a:t>
            </a:r>
          </a:p>
          <a:p>
            <a:r>
              <a:rPr lang="en-US" dirty="0"/>
              <a:t>3.3</a:t>
            </a:r>
          </a:p>
          <a:p>
            <a:r>
              <a:rPr lang="en-US" dirty="0"/>
              <a:t>3.5</a:t>
            </a:r>
          </a:p>
          <a:p>
            <a:r>
              <a:rPr lang="en-US" dirty="0"/>
              <a:t>3.1	</a:t>
            </a:r>
          </a:p>
          <a:p>
            <a:r>
              <a:rPr lang="en-US" dirty="0"/>
              <a:t>2.9</a:t>
            </a:r>
          </a:p>
          <a:p>
            <a:r>
              <a:rPr lang="en-US" dirty="0"/>
              <a:t>Bias=.2</a:t>
            </a:r>
          </a:p>
          <a:p>
            <a:r>
              <a:rPr lang="en-US" dirty="0"/>
              <a:t>Variance=.07</a:t>
            </a:r>
          </a:p>
          <a:p>
            <a:r>
              <a:rPr lang="en-US" b="1" dirty="0"/>
              <a:t>Estimator 2</a:t>
            </a:r>
          </a:p>
          <a:p>
            <a:r>
              <a:rPr lang="en-US" dirty="0"/>
              <a:t>-4</a:t>
            </a:r>
          </a:p>
          <a:p>
            <a:r>
              <a:rPr lang="en-US" dirty="0"/>
              <a:t>10</a:t>
            </a:r>
          </a:p>
          <a:p>
            <a:r>
              <a:rPr lang="en-US" dirty="0"/>
              <a:t>5.5</a:t>
            </a:r>
          </a:p>
          <a:p>
            <a:r>
              <a:rPr lang="en-US" dirty="0"/>
              <a:t>0.5</a:t>
            </a:r>
          </a:p>
          <a:p>
            <a:r>
              <a:rPr lang="en-US" dirty="0"/>
              <a:t>Bias=0</a:t>
            </a:r>
          </a:p>
          <a:p>
            <a:r>
              <a:rPr lang="en-US" dirty="0"/>
              <a:t>Variance=37</a:t>
            </a:r>
          </a:p>
        </p:txBody>
      </p:sp>
    </p:spTree>
    <p:extLst>
      <p:ext uri="{BB962C8B-B14F-4D97-AF65-F5344CB8AC3E}">
        <p14:creationId xmlns:p14="http://schemas.microsoft.com/office/powerpoint/2010/main" val="2212563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source tradeoffs</a:t>
            </a:r>
          </a:p>
        </p:txBody>
      </p:sp>
      <p:sp>
        <p:nvSpPr>
          <p:cNvPr id="3" name="Content Placeholder 2"/>
          <p:cNvSpPr>
            <a:spLocks noGrp="1"/>
          </p:cNvSpPr>
          <p:nvPr>
            <p:ph idx="1"/>
          </p:nvPr>
        </p:nvSpPr>
        <p:spPr>
          <a:xfrm>
            <a:off x="76200" y="1524000"/>
            <a:ext cx="8709025" cy="4953000"/>
          </a:xfrm>
        </p:spPr>
        <p:txBody>
          <a:bodyPr/>
          <a:lstStyle/>
          <a:p>
            <a:r>
              <a:rPr lang="en-US" sz="2400" dirty="0"/>
              <a:t>Many options</a:t>
            </a:r>
          </a:p>
          <a:p>
            <a:pPr lvl="1"/>
            <a:r>
              <a:rPr lang="en-US" sz="2000" dirty="0"/>
              <a:t>Event registries/surveillance data (death records)</a:t>
            </a:r>
          </a:p>
          <a:p>
            <a:pPr lvl="1"/>
            <a:r>
              <a:rPr lang="en-US" sz="2000" dirty="0"/>
              <a:t>Outcome registries (cancer cases, ALS registries)</a:t>
            </a:r>
          </a:p>
          <a:p>
            <a:pPr lvl="1"/>
            <a:r>
              <a:rPr lang="en-US" sz="2000" dirty="0"/>
              <a:t>Administrative data (electronic health records)</a:t>
            </a:r>
          </a:p>
          <a:p>
            <a:pPr lvl="1"/>
            <a:r>
              <a:rPr lang="en-US" sz="2000" dirty="0"/>
              <a:t>Population based cross-sectional or longitudinal (cohort) studies with a defined sampling frame</a:t>
            </a:r>
          </a:p>
          <a:p>
            <a:pPr lvl="1"/>
            <a:r>
              <a:rPr lang="en-US" sz="2000" dirty="0"/>
              <a:t>Cross-sectional or longitudinal studies with convenience samples (including secondary analyses of RCT data)</a:t>
            </a:r>
          </a:p>
          <a:p>
            <a:pPr lvl="1"/>
            <a:r>
              <a:rPr lang="en-US" sz="2000" dirty="0"/>
              <a:t>Clinic based cross-sectional or longitudinal studies </a:t>
            </a:r>
          </a:p>
          <a:p>
            <a:pPr lvl="1"/>
            <a:r>
              <a:rPr lang="en-US" sz="2000" dirty="0"/>
              <a:t>Case control studies: conceptualize the parent cohort</a:t>
            </a:r>
          </a:p>
          <a:p>
            <a:pPr lvl="1"/>
            <a:r>
              <a:rPr lang="en-US" sz="2000" dirty="0"/>
              <a:t>Linkages of above</a:t>
            </a:r>
          </a:p>
          <a:p>
            <a:r>
              <a:rPr lang="en-US" sz="2400" dirty="0"/>
              <a:t>Who and how many people are in the sample? </a:t>
            </a:r>
          </a:p>
          <a:p>
            <a:r>
              <a:rPr lang="en-US" sz="2400" dirty="0"/>
              <a:t>What did they measure and how well did they measure it??</a:t>
            </a:r>
          </a:p>
          <a:p>
            <a:r>
              <a:rPr lang="en-US" sz="2400" dirty="0"/>
              <a:t>Does this sample allow an identification strategy?</a:t>
            </a:r>
          </a:p>
        </p:txBody>
      </p:sp>
      <p:sp>
        <p:nvSpPr>
          <p:cNvPr id="4" name="Slide Number Placeholder 3"/>
          <p:cNvSpPr>
            <a:spLocks noGrp="1"/>
          </p:cNvSpPr>
          <p:nvPr>
            <p:ph type="sldNum" sz="quarter" idx="12"/>
          </p:nvPr>
        </p:nvSpPr>
        <p:spPr/>
        <p:txBody>
          <a:bodyPr/>
          <a:lstStyle/>
          <a:p>
            <a:pPr>
              <a:defRPr/>
            </a:pPr>
            <a:fld id="{964EDBAB-E093-4DA0-8477-2D10CD040590}" type="slidenum">
              <a:rPr lang="en-US" smtClean="0"/>
              <a:pPr>
                <a:defRPr/>
              </a:pPr>
              <a:t>51</a:t>
            </a:fld>
            <a:endParaRPr lang="en-US"/>
          </a:p>
        </p:txBody>
      </p:sp>
    </p:spTree>
    <p:extLst>
      <p:ext uri="{BB962C8B-B14F-4D97-AF65-F5344CB8AC3E}">
        <p14:creationId xmlns:p14="http://schemas.microsoft.com/office/powerpoint/2010/main" val="4385567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 Lecture 3</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964EDBAB-E093-4DA0-8477-2D10CD040590}" type="slidenum">
              <a:rPr lang="en-US" smtClean="0"/>
              <a:pPr>
                <a:defRPr/>
              </a:pPr>
              <a:t>52</a:t>
            </a:fld>
            <a:endParaRPr lang="en-US"/>
          </a:p>
        </p:txBody>
      </p:sp>
    </p:spTree>
    <p:extLst>
      <p:ext uri="{BB962C8B-B14F-4D97-AF65-F5344CB8AC3E}">
        <p14:creationId xmlns:p14="http://schemas.microsoft.com/office/powerpoint/2010/main" val="15573519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z="3200" dirty="0"/>
              <a:t>Stroke Mortality in the US: </a:t>
            </a:r>
            <a:br>
              <a:rPr lang="en-US" sz="3200" dirty="0"/>
            </a:br>
            <a:r>
              <a:rPr lang="en-US" sz="3200" dirty="0"/>
              <a:t>1991-1998</a:t>
            </a:r>
          </a:p>
        </p:txBody>
      </p:sp>
      <p:pic>
        <p:nvPicPr>
          <p:cNvPr id="26627" name="Picture 5"/>
          <p:cNvPicPr>
            <a:picLocks noGrp="1" noChangeAspect="1" noChangeArrowheads="1"/>
          </p:cNvPicPr>
          <p:nvPr>
            <p:ph idx="1"/>
          </p:nvPr>
        </p:nvPicPr>
        <p:blipFill>
          <a:blip r:embed="rId2" cstate="print"/>
          <a:srcRect/>
          <a:stretch>
            <a:fillRect/>
          </a:stretch>
        </p:blipFill>
        <p:spPr>
          <a:xfrm>
            <a:off x="0" y="1454150"/>
            <a:ext cx="7989888" cy="5403850"/>
          </a:xfrm>
          <a:noFill/>
        </p:spPr>
      </p:pic>
      <p:sp>
        <p:nvSpPr>
          <p:cNvPr id="26628" name="Text Box 7"/>
          <p:cNvSpPr txBox="1">
            <a:spLocks noChangeArrowheads="1"/>
          </p:cNvSpPr>
          <p:nvPr/>
        </p:nvSpPr>
        <p:spPr bwMode="auto">
          <a:xfrm>
            <a:off x="6629400" y="6156325"/>
            <a:ext cx="2514600" cy="701675"/>
          </a:xfrm>
          <a:prstGeom prst="rect">
            <a:avLst/>
          </a:prstGeom>
          <a:noFill/>
          <a:ln w="9525">
            <a:noFill/>
            <a:miter lim="800000"/>
            <a:headEnd/>
            <a:tailEnd/>
          </a:ln>
        </p:spPr>
        <p:txBody>
          <a:bodyPr>
            <a:spAutoFit/>
          </a:bodyPr>
          <a:lstStyle/>
          <a:p>
            <a:r>
              <a:rPr lang="en-US" sz="1000"/>
              <a:t>From CDC Atlas of Stroke Mortality (pg27)</a:t>
            </a:r>
          </a:p>
          <a:p>
            <a:r>
              <a:rPr lang="en-US" sz="1000">
                <a:hlinkClick r:id="rId3"/>
              </a:rPr>
              <a:t>ftp://ftp.cdc.gov/pub/Publications/stroke_atlas/05a-intro-totalpop.pdf</a:t>
            </a:r>
            <a:endParaRPr lang="en-US" sz="1000"/>
          </a:p>
        </p:txBody>
      </p:sp>
      <p:sp>
        <p:nvSpPr>
          <p:cNvPr id="3" name="Slide Number Placeholder 2"/>
          <p:cNvSpPr>
            <a:spLocks noGrp="1"/>
          </p:cNvSpPr>
          <p:nvPr>
            <p:ph type="sldNum" sz="quarter" idx="12"/>
          </p:nvPr>
        </p:nvSpPr>
        <p:spPr/>
        <p:txBody>
          <a:bodyPr/>
          <a:lstStyle/>
          <a:p>
            <a:pPr>
              <a:defRPr/>
            </a:pPr>
            <a:fld id="{65CFC086-F167-45E4-B6ED-032A739C6691}" type="slidenum">
              <a:rPr lang="en-US" smtClean="0"/>
              <a:pPr>
                <a:defRPr/>
              </a:pPr>
              <a:t>53</a:t>
            </a:fld>
            <a:endParaRPr lang="en-US"/>
          </a:p>
        </p:txBody>
      </p:sp>
    </p:spTree>
    <p:extLst>
      <p:ext uri="{BB962C8B-B14F-4D97-AF65-F5344CB8AC3E}">
        <p14:creationId xmlns:p14="http://schemas.microsoft.com/office/powerpoint/2010/main" val="37752781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6"/>
          <p:cNvSpPr>
            <a:spLocks noGrp="1"/>
          </p:cNvSpPr>
          <p:nvPr>
            <p:ph type="sldNum" sz="quarter" idx="12"/>
          </p:nvPr>
        </p:nvSpPr>
        <p:spPr>
          <a:noFill/>
        </p:spPr>
        <p:txBody>
          <a:bodyPr/>
          <a:lstStyle/>
          <a:p>
            <a:fld id="{73A53CBD-66DC-4050-A355-C9A3250BBDD0}" type="slidenum">
              <a:rPr lang="en-US" smtClean="0"/>
              <a:pPr/>
              <a:t>54</a:t>
            </a:fld>
            <a:endParaRPr lang="en-US"/>
          </a:p>
        </p:txBody>
      </p:sp>
      <p:pic>
        <p:nvPicPr>
          <p:cNvPr id="25603" name="Picture 3"/>
          <p:cNvPicPr>
            <a:picLocks noGrp="1" noChangeAspect="1" noChangeArrowheads="1"/>
          </p:cNvPicPr>
          <p:nvPr>
            <p:ph sz="half" idx="1"/>
          </p:nvPr>
        </p:nvPicPr>
        <p:blipFill>
          <a:blip r:embed="rId3" cstate="print"/>
          <a:srcRect/>
          <a:stretch>
            <a:fillRect/>
          </a:stretch>
        </p:blipFill>
        <p:spPr>
          <a:xfrm>
            <a:off x="4457700" y="2274888"/>
            <a:ext cx="4699000" cy="3173412"/>
          </a:xfrm>
          <a:noFill/>
        </p:spPr>
      </p:pic>
      <p:sp>
        <p:nvSpPr>
          <p:cNvPr id="25604" name="Rectangle 2"/>
          <p:cNvSpPr>
            <a:spLocks noGrp="1" noChangeArrowheads="1"/>
          </p:cNvSpPr>
          <p:nvPr>
            <p:ph type="title"/>
          </p:nvPr>
        </p:nvSpPr>
        <p:spPr/>
        <p:txBody>
          <a:bodyPr/>
          <a:lstStyle/>
          <a:p>
            <a:pPr eaLnBrk="1" hangingPunct="1"/>
            <a:r>
              <a:rPr lang="en-US" sz="3600" dirty="0"/>
              <a:t>Geographic Pattern of US Stroke Deaths: 1968 </a:t>
            </a:r>
            <a:r>
              <a:rPr lang="en-US" sz="3600" dirty="0" err="1"/>
              <a:t>vs</a:t>
            </a:r>
            <a:r>
              <a:rPr lang="en-US" sz="3600" dirty="0"/>
              <a:t> 1996</a:t>
            </a:r>
            <a:endParaRPr lang="en-US" sz="4000" dirty="0"/>
          </a:p>
        </p:txBody>
      </p:sp>
      <p:sp>
        <p:nvSpPr>
          <p:cNvPr id="25605" name="Text Box 4"/>
          <p:cNvSpPr txBox="1">
            <a:spLocks noChangeArrowheads="1"/>
          </p:cNvSpPr>
          <p:nvPr/>
        </p:nvSpPr>
        <p:spPr bwMode="auto">
          <a:xfrm>
            <a:off x="661988" y="6010275"/>
            <a:ext cx="5376862" cy="519113"/>
          </a:xfrm>
          <a:prstGeom prst="rect">
            <a:avLst/>
          </a:prstGeom>
          <a:noFill/>
          <a:ln w="9525" algn="ctr">
            <a:noFill/>
            <a:miter lim="800000"/>
            <a:headEnd/>
            <a:tailEnd/>
          </a:ln>
        </p:spPr>
        <p:txBody>
          <a:bodyPr wrap="none">
            <a:spAutoFit/>
          </a:bodyPr>
          <a:lstStyle/>
          <a:p>
            <a:pPr marL="285750" indent="-285750"/>
            <a:r>
              <a:rPr lang="en-US"/>
              <a:t>From Howard et al, </a:t>
            </a:r>
            <a:r>
              <a:rPr lang="en-US" i="1"/>
              <a:t>Stroke (</a:t>
            </a:r>
            <a:r>
              <a:rPr lang="en-US"/>
              <a:t>2001).</a:t>
            </a:r>
          </a:p>
        </p:txBody>
      </p:sp>
      <p:pic>
        <p:nvPicPr>
          <p:cNvPr id="25606" name="Picture 5"/>
          <p:cNvPicPr>
            <a:picLocks noGrp="1" noChangeAspect="1" noChangeArrowheads="1"/>
          </p:cNvPicPr>
          <p:nvPr>
            <p:ph sz="half" idx="2"/>
          </p:nvPr>
        </p:nvPicPr>
        <p:blipFill>
          <a:blip r:embed="rId4" cstate="print"/>
          <a:srcRect/>
          <a:stretch>
            <a:fillRect/>
          </a:stretch>
        </p:blipFill>
        <p:spPr>
          <a:xfrm>
            <a:off x="276225" y="2654300"/>
            <a:ext cx="4259263" cy="2647950"/>
          </a:xfrm>
          <a:noFill/>
        </p:spPr>
      </p:pic>
    </p:spTree>
    <p:extLst>
      <p:ext uri="{BB962C8B-B14F-4D97-AF65-F5344CB8AC3E}">
        <p14:creationId xmlns:p14="http://schemas.microsoft.com/office/powerpoint/2010/main" val="2592211168"/>
      </p:ext>
    </p:extLst>
  </p:cSld>
  <p:clrMapOvr>
    <a:masterClrMapping/>
  </p:clrMapOvr>
  <p:transition advTm="29392"/>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fontScale="90000"/>
          </a:bodyPr>
          <a:lstStyle/>
          <a:p>
            <a:r>
              <a:rPr lang="en-US"/>
              <a:t>Excess Stroke in Blacks vs Whites</a:t>
            </a:r>
          </a:p>
        </p:txBody>
      </p:sp>
      <p:sp>
        <p:nvSpPr>
          <p:cNvPr id="36867" name="Rectangle 3"/>
          <p:cNvSpPr>
            <a:spLocks noGrp="1" noChangeArrowheads="1"/>
          </p:cNvSpPr>
          <p:nvPr>
            <p:ph type="body" idx="1"/>
          </p:nvPr>
        </p:nvSpPr>
        <p:spPr/>
        <p:txBody>
          <a:bodyPr/>
          <a:lstStyle/>
          <a:p>
            <a:pPr>
              <a:lnSpc>
                <a:spcPct val="80000"/>
              </a:lnSpc>
            </a:pPr>
            <a:r>
              <a:rPr lang="en-US" sz="2800" dirty="0"/>
              <a:t>“Risk factors for increased stroke mortality in blacks heretofore examined, primarily a higher prevalence of hypertension and diabetes and a lower socioeconomic status, explain only a fraction of this excess…. </a:t>
            </a:r>
          </a:p>
          <a:p>
            <a:pPr>
              <a:lnSpc>
                <a:spcPct val="80000"/>
              </a:lnSpc>
              <a:buFontTx/>
              <a:buNone/>
            </a:pPr>
            <a:r>
              <a:rPr lang="en-US" sz="2800" dirty="0"/>
              <a:t>…It is possible that elevated blood pressure and insulin resistance/diabetes impact blacks more strongly, which perhaps suggests a genetic influence or susceptibility. …</a:t>
            </a:r>
          </a:p>
          <a:p>
            <a:pPr>
              <a:lnSpc>
                <a:spcPct val="80000"/>
              </a:lnSpc>
              <a:buFontTx/>
              <a:buNone/>
            </a:pPr>
            <a:r>
              <a:rPr lang="en-US" sz="2800" dirty="0"/>
              <a:t>… A more complete understanding of the mechanisms underlying the race/ethnic differences in stroke subtype will likely depend on advances in genomics. ” – </a:t>
            </a:r>
            <a:r>
              <a:rPr lang="en-US" sz="2400" dirty="0"/>
              <a:t>Wolf and </a:t>
            </a:r>
            <a:r>
              <a:rPr lang="en-US" sz="2400" dirty="0" err="1"/>
              <a:t>Kannell</a:t>
            </a:r>
            <a:r>
              <a:rPr lang="en-US" sz="2400" dirty="0"/>
              <a:t>, Circulation 2007</a:t>
            </a:r>
          </a:p>
        </p:txBody>
      </p:sp>
      <p:sp>
        <p:nvSpPr>
          <p:cNvPr id="3" name="Slide Number Placeholder 2"/>
          <p:cNvSpPr>
            <a:spLocks noGrp="1"/>
          </p:cNvSpPr>
          <p:nvPr>
            <p:ph type="sldNum" sz="quarter" idx="12"/>
          </p:nvPr>
        </p:nvSpPr>
        <p:spPr/>
        <p:txBody>
          <a:bodyPr/>
          <a:lstStyle/>
          <a:p>
            <a:pPr>
              <a:defRPr/>
            </a:pPr>
            <a:fld id="{65CFC086-F167-45E4-B6ED-032A739C6691}" type="slidenum">
              <a:rPr lang="en-US" smtClean="0"/>
              <a:pPr>
                <a:defRPr/>
              </a:pPr>
              <a:t>55</a:t>
            </a:fld>
            <a:endParaRPr lang="en-US"/>
          </a:p>
        </p:txBody>
      </p:sp>
    </p:spTree>
    <p:extLst>
      <p:ext uri="{BB962C8B-B14F-4D97-AF65-F5344CB8AC3E}">
        <p14:creationId xmlns:p14="http://schemas.microsoft.com/office/powerpoint/2010/main" val="18930783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Place of birth predicts stroke risk, independently of race</a:t>
            </a: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3570" y="1794429"/>
            <a:ext cx="3162300" cy="448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5870" y="1794429"/>
            <a:ext cx="2219325"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65CFC086-F167-45E4-B6ED-032A739C6691}" type="slidenum">
              <a:rPr lang="en-US" smtClean="0"/>
              <a:pPr>
                <a:defRPr/>
              </a:pPr>
              <a:t>56</a:t>
            </a:fld>
            <a:endParaRPr lang="en-US"/>
          </a:p>
        </p:txBody>
      </p:sp>
      <p:sp>
        <p:nvSpPr>
          <p:cNvPr id="5" name="TextBox 4"/>
          <p:cNvSpPr txBox="1"/>
          <p:nvPr/>
        </p:nvSpPr>
        <p:spPr>
          <a:xfrm>
            <a:off x="246743" y="6280704"/>
            <a:ext cx="4223464" cy="461665"/>
          </a:xfrm>
          <a:prstGeom prst="rect">
            <a:avLst/>
          </a:prstGeom>
          <a:noFill/>
        </p:spPr>
        <p:txBody>
          <a:bodyPr wrap="none" rtlCol="0">
            <a:spAutoFit/>
          </a:bodyPr>
          <a:lstStyle/>
          <a:p>
            <a:r>
              <a:rPr lang="en-US" sz="2400" dirty="0"/>
              <a:t>Howard et al., Neurology, 2013</a:t>
            </a:r>
          </a:p>
        </p:txBody>
      </p:sp>
      <p:sp>
        <p:nvSpPr>
          <p:cNvPr id="6" name="TextBox 5"/>
          <p:cNvSpPr txBox="1"/>
          <p:nvPr/>
        </p:nvSpPr>
        <p:spPr>
          <a:xfrm>
            <a:off x="7184582" y="2728686"/>
            <a:ext cx="1758815" cy="1348061"/>
          </a:xfrm>
          <a:prstGeom prst="rect">
            <a:avLst/>
          </a:prstGeom>
          <a:noFill/>
        </p:spPr>
        <p:txBody>
          <a:bodyPr wrap="none" rtlCol="0">
            <a:spAutoFit/>
          </a:bodyPr>
          <a:lstStyle/>
          <a:p>
            <a:pPr>
              <a:buNone/>
            </a:pPr>
            <a:r>
              <a:rPr lang="en-US" sz="2400" dirty="0"/>
              <a:t>n=24,544</a:t>
            </a:r>
          </a:p>
          <a:p>
            <a:pPr>
              <a:buNone/>
            </a:pPr>
            <a:r>
              <a:rPr lang="en-US" sz="2400" dirty="0"/>
              <a:t>141,736 P-Y</a:t>
            </a:r>
          </a:p>
          <a:p>
            <a:pPr>
              <a:buNone/>
            </a:pPr>
            <a:r>
              <a:rPr lang="en-US" sz="2400" dirty="0"/>
              <a:t>615 strokes</a:t>
            </a:r>
          </a:p>
        </p:txBody>
      </p:sp>
    </p:spTree>
    <p:extLst>
      <p:ext uri="{BB962C8B-B14F-4D97-AF65-F5344CB8AC3E}">
        <p14:creationId xmlns:p14="http://schemas.microsoft.com/office/powerpoint/2010/main" val="26487742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normAutofit fontScale="90000"/>
          </a:bodyPr>
          <a:lstStyle/>
          <a:p>
            <a:pPr eaLnBrk="1" hangingPunct="1"/>
            <a:r>
              <a:rPr lang="en-US" dirty="0"/>
              <a:t>Place of birth substantially confounds race effects on stroke</a:t>
            </a:r>
          </a:p>
        </p:txBody>
      </p:sp>
      <p:pic>
        <p:nvPicPr>
          <p:cNvPr id="49155" name="Picture 2"/>
          <p:cNvPicPr>
            <a:picLocks noChangeAspect="1" noChangeArrowheads="1"/>
          </p:cNvPicPr>
          <p:nvPr/>
        </p:nvPicPr>
        <p:blipFill>
          <a:blip r:embed="rId2" cstate="print"/>
          <a:srcRect/>
          <a:stretch>
            <a:fillRect/>
          </a:stretch>
        </p:blipFill>
        <p:spPr bwMode="auto">
          <a:xfrm>
            <a:off x="179388" y="1714500"/>
            <a:ext cx="7215187" cy="5143500"/>
          </a:xfrm>
          <a:prstGeom prst="rect">
            <a:avLst/>
          </a:prstGeom>
          <a:noFill/>
          <a:ln w="9525" algn="ctr">
            <a:noFill/>
            <a:miter lim="800000"/>
            <a:headEnd/>
            <a:tailEnd/>
          </a:ln>
        </p:spPr>
      </p:pic>
      <p:sp>
        <p:nvSpPr>
          <p:cNvPr id="3" name="Slide Number Placeholder 2"/>
          <p:cNvSpPr>
            <a:spLocks noGrp="1"/>
          </p:cNvSpPr>
          <p:nvPr>
            <p:ph type="sldNum" sz="quarter" idx="12"/>
          </p:nvPr>
        </p:nvSpPr>
        <p:spPr/>
        <p:txBody>
          <a:bodyPr/>
          <a:lstStyle/>
          <a:p>
            <a:pPr>
              <a:defRPr/>
            </a:pPr>
            <a:fld id="{65CFC086-F167-45E4-B6ED-032A739C6691}" type="slidenum">
              <a:rPr lang="en-US" smtClean="0"/>
              <a:pPr>
                <a:defRPr/>
              </a:pPr>
              <a:t>57</a:t>
            </a:fld>
            <a:endParaRPr lang="en-US"/>
          </a:p>
        </p:txBody>
      </p:sp>
    </p:spTree>
    <p:extLst>
      <p:ext uri="{BB962C8B-B14F-4D97-AF65-F5344CB8AC3E}">
        <p14:creationId xmlns:p14="http://schemas.microsoft.com/office/powerpoint/2010/main" val="1462496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Why do we prefer longitudinal data?</a:t>
            </a:r>
          </a:p>
        </p:txBody>
      </p:sp>
      <p:sp>
        <p:nvSpPr>
          <p:cNvPr id="5" name="Content Placeholder 4"/>
          <p:cNvSpPr>
            <a:spLocks noGrp="1"/>
          </p:cNvSpPr>
          <p:nvPr>
            <p:ph idx="1"/>
          </p:nvPr>
        </p:nvSpPr>
        <p:spPr>
          <a:xfrm>
            <a:off x="304800" y="1600200"/>
            <a:ext cx="8229600" cy="4625975"/>
          </a:xfrm>
        </p:spPr>
        <p:txBody>
          <a:bodyPr/>
          <a:lstStyle/>
          <a:p>
            <a:r>
              <a:rPr lang="en-US" sz="2800" dirty="0"/>
              <a:t>Substantive question entails longitudinal data</a:t>
            </a:r>
          </a:p>
          <a:p>
            <a:pPr lvl="1"/>
            <a:r>
              <a:rPr lang="en-US" sz="2400" dirty="0"/>
              <a:t>Long etiologic period between exposure and outcome</a:t>
            </a:r>
          </a:p>
          <a:p>
            <a:pPr lvl="1"/>
            <a:r>
              <a:rPr lang="en-US" sz="2400" dirty="0"/>
              <a:t>Disease incidence or disease recovery processes are substantive outcomes</a:t>
            </a:r>
          </a:p>
          <a:p>
            <a:r>
              <a:rPr lang="en-US" dirty="0"/>
              <a:t>To strengthen causal inference</a:t>
            </a:r>
          </a:p>
          <a:p>
            <a:pPr lvl="1"/>
            <a:r>
              <a:rPr lang="en-US" sz="2400" dirty="0"/>
              <a:t>Establish temporal order</a:t>
            </a:r>
          </a:p>
          <a:p>
            <a:pPr lvl="1"/>
            <a:r>
              <a:rPr lang="en-US" sz="2400" dirty="0"/>
              <a:t>Help to avoid adjusting for mediating variables or variables downstream of outcome</a:t>
            </a:r>
          </a:p>
          <a:p>
            <a:pPr lvl="1"/>
            <a:r>
              <a:rPr lang="en-US" sz="2400" dirty="0"/>
              <a:t>Address time-constant confounders (even ones that you did not measure)</a:t>
            </a:r>
          </a:p>
          <a:p>
            <a:pPr lvl="1"/>
            <a:r>
              <a:rPr lang="en-US" sz="2400" dirty="0"/>
              <a:t>None of these is a slam dunk</a:t>
            </a:r>
          </a:p>
        </p:txBody>
      </p:sp>
    </p:spTree>
    <p:extLst>
      <p:ext uri="{BB962C8B-B14F-4D97-AF65-F5344CB8AC3E}">
        <p14:creationId xmlns:p14="http://schemas.microsoft.com/office/powerpoint/2010/main" val="151994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Does longitudinal data establish temporal order?</a:t>
            </a:r>
          </a:p>
        </p:txBody>
      </p:sp>
      <p:sp>
        <p:nvSpPr>
          <p:cNvPr id="5" name="Content Placeholder 4"/>
          <p:cNvSpPr>
            <a:spLocks noGrp="1"/>
          </p:cNvSpPr>
          <p:nvPr>
            <p:ph idx="1"/>
          </p:nvPr>
        </p:nvSpPr>
        <p:spPr>
          <a:xfrm>
            <a:off x="76200" y="1578864"/>
            <a:ext cx="8915400" cy="5257800"/>
          </a:xfrm>
        </p:spPr>
        <p:txBody>
          <a:bodyPr/>
          <a:lstStyle/>
          <a:p>
            <a:r>
              <a:rPr lang="en-US" sz="2800" dirty="0"/>
              <a:t>Often assumed that if exposure is measured prior to when the outcome is measured, temporal order is established and you have ruled out Y</a:t>
            </a:r>
            <a:r>
              <a:rPr lang="en-US" sz="2800" dirty="0">
                <a:sym typeface="Wingdings" panose="05000000000000000000" pitchFamily="2" charset="2"/>
              </a:rPr>
              <a:t>X</a:t>
            </a:r>
            <a:endParaRPr lang="en-US" sz="2800" dirty="0"/>
          </a:p>
          <a:p>
            <a:r>
              <a:rPr lang="en-US" sz="2800" dirty="0"/>
              <a:t>Sometimes yes:</a:t>
            </a:r>
          </a:p>
          <a:p>
            <a:pPr lvl="1"/>
            <a:r>
              <a:rPr lang="en-US" sz="2000" dirty="0"/>
              <a:t>Household income measured in 2000 and incident stroke measured from 2000-2008.</a:t>
            </a:r>
          </a:p>
          <a:p>
            <a:r>
              <a:rPr lang="en-US" sz="2400" dirty="0"/>
              <a:t>Sometimes unclear:</a:t>
            </a:r>
          </a:p>
          <a:p>
            <a:pPr marL="703263" lvl="2" indent="-319088">
              <a:spcBef>
                <a:spcPct val="0"/>
              </a:spcBef>
              <a:buClr>
                <a:schemeClr val="accent1"/>
              </a:buClr>
              <a:buSzPct val="80000"/>
              <a:buFont typeface="Wingdings 2" pitchFamily="18" charset="2"/>
              <a:buChar char=""/>
            </a:pPr>
            <a:r>
              <a:rPr lang="en-US" sz="2000" dirty="0"/>
              <a:t>Depressive symptoms measured in 2000 and incident stroke measured from 2000-2008.</a:t>
            </a:r>
          </a:p>
          <a:p>
            <a:r>
              <a:rPr lang="en-US" sz="2400" dirty="0"/>
              <a:t>Sometimes, probably not:</a:t>
            </a:r>
          </a:p>
          <a:p>
            <a:pPr lvl="1"/>
            <a:r>
              <a:rPr lang="en-US" sz="2000" dirty="0"/>
              <a:t>Memory loss measured in 2000 and incident stroke measured from 2000-2008</a:t>
            </a:r>
          </a:p>
          <a:p>
            <a:r>
              <a:rPr lang="en-US" sz="2400" dirty="0"/>
              <a:t>Sometimes </a:t>
            </a:r>
            <a:r>
              <a:rPr lang="en-US" sz="2400" i="1" dirty="0"/>
              <a:t>obviously </a:t>
            </a:r>
            <a:r>
              <a:rPr lang="en-US" sz="2400" dirty="0"/>
              <a:t>not:</a:t>
            </a:r>
          </a:p>
          <a:p>
            <a:pPr lvl="1"/>
            <a:r>
              <a:rPr lang="en-US" sz="2000" dirty="0"/>
              <a:t>Memory loss measured in 2000 and APOE allele status measured in 2008</a:t>
            </a:r>
          </a:p>
          <a:p>
            <a:pPr lvl="1"/>
            <a:endParaRPr lang="en-US" sz="2000" dirty="0"/>
          </a:p>
        </p:txBody>
      </p:sp>
    </p:spTree>
    <p:extLst>
      <p:ext uri="{BB962C8B-B14F-4D97-AF65-F5344CB8AC3E}">
        <p14:creationId xmlns:p14="http://schemas.microsoft.com/office/powerpoint/2010/main" val="2887241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Does longitudinal data establish temporal order?</a:t>
            </a:r>
          </a:p>
        </p:txBody>
      </p:sp>
      <p:sp>
        <p:nvSpPr>
          <p:cNvPr id="5" name="Content Placeholder 4"/>
          <p:cNvSpPr>
            <a:spLocks noGrp="1"/>
          </p:cNvSpPr>
          <p:nvPr>
            <p:ph idx="1"/>
          </p:nvPr>
        </p:nvSpPr>
        <p:spPr>
          <a:xfrm>
            <a:off x="76200" y="1578864"/>
            <a:ext cx="8915400" cy="5257800"/>
          </a:xfrm>
        </p:spPr>
        <p:txBody>
          <a:bodyPr/>
          <a:lstStyle/>
          <a:p>
            <a:r>
              <a:rPr lang="en-US" sz="2800" dirty="0"/>
              <a:t>Often assumed that if exposure is measured prior to when the outcome is measured, temporal order is established and you have ruled out Y</a:t>
            </a:r>
            <a:r>
              <a:rPr lang="en-US" sz="2800" dirty="0">
                <a:sym typeface="Wingdings" panose="05000000000000000000" pitchFamily="2" charset="2"/>
              </a:rPr>
              <a:t>X</a:t>
            </a:r>
            <a:endParaRPr lang="en-US" sz="2800" dirty="0"/>
          </a:p>
          <a:p>
            <a:r>
              <a:rPr lang="en-US" sz="2800" dirty="0"/>
              <a:t>This assumption should be considered on case by case basis</a:t>
            </a:r>
          </a:p>
          <a:p>
            <a:r>
              <a:rPr lang="en-US" sz="2800" dirty="0"/>
              <a:t>For many outcomes, including conditions we consider “acute onset”, there is a long preceding period of developing pathophysiology that may influence exposure status</a:t>
            </a:r>
          </a:p>
          <a:p>
            <a:r>
              <a:rPr lang="en-US" sz="2800" dirty="0"/>
              <a:t>Especially confusing is when exposure itself is defined as a long term experience</a:t>
            </a:r>
            <a:endParaRPr lang="en-US" sz="2000" dirty="0"/>
          </a:p>
          <a:p>
            <a:pPr lvl="1"/>
            <a:endParaRPr lang="en-US" sz="2000" dirty="0"/>
          </a:p>
        </p:txBody>
      </p:sp>
    </p:spTree>
    <p:extLst>
      <p:ext uri="{BB962C8B-B14F-4D97-AF65-F5344CB8AC3E}">
        <p14:creationId xmlns:p14="http://schemas.microsoft.com/office/powerpoint/2010/main" val="1066604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Does longitudinal data establish temporal order?</a:t>
            </a:r>
          </a:p>
        </p:txBody>
      </p:sp>
      <p:sp>
        <p:nvSpPr>
          <p:cNvPr id="5" name="Content Placeholder 4"/>
          <p:cNvSpPr>
            <a:spLocks noGrp="1"/>
          </p:cNvSpPr>
          <p:nvPr>
            <p:ph idx="1"/>
          </p:nvPr>
        </p:nvSpPr>
        <p:spPr>
          <a:xfrm>
            <a:off x="76200" y="1578864"/>
            <a:ext cx="8915400" cy="5257800"/>
          </a:xfrm>
        </p:spPr>
        <p:txBody>
          <a:bodyPr/>
          <a:lstStyle/>
          <a:p>
            <a:r>
              <a:rPr lang="en-US" sz="2800" dirty="0"/>
              <a:t>Often assumed that if exposure is measured prior to when the outcome is measured, temporal order is established and you have ruled out Y</a:t>
            </a:r>
            <a:r>
              <a:rPr lang="en-US" sz="2800" dirty="0">
                <a:sym typeface="Wingdings" panose="05000000000000000000" pitchFamily="2" charset="2"/>
              </a:rPr>
              <a:t>X</a:t>
            </a:r>
            <a:endParaRPr lang="en-US" sz="2800" dirty="0"/>
          </a:p>
          <a:p>
            <a:r>
              <a:rPr lang="en-US" sz="2800" dirty="0"/>
              <a:t>This assumption should be considered on case by case basis</a:t>
            </a:r>
          </a:p>
          <a:p>
            <a:r>
              <a:rPr lang="en-US" sz="2800" dirty="0"/>
              <a:t>For many outcomes, including conditions we consider “acute onset”, there is a long preceding period of developing pathophysiology that may influence exposure status</a:t>
            </a:r>
          </a:p>
          <a:p>
            <a:r>
              <a:rPr lang="en-US" sz="2800" dirty="0"/>
              <a:t>Especially confusing is when exposure itself is defined as a long term experience</a:t>
            </a:r>
            <a:endParaRPr lang="en-US" sz="2000" dirty="0"/>
          </a:p>
          <a:p>
            <a:pPr lvl="1"/>
            <a:endParaRPr lang="en-US" sz="2000" dirty="0"/>
          </a:p>
        </p:txBody>
      </p:sp>
    </p:spTree>
    <p:extLst>
      <p:ext uri="{BB962C8B-B14F-4D97-AF65-F5344CB8AC3E}">
        <p14:creationId xmlns:p14="http://schemas.microsoft.com/office/powerpoint/2010/main" val="299330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Module</Template>
  <TotalTime>3185</TotalTime>
  <Words>4374</Words>
  <Application>Microsoft Office PowerPoint</Application>
  <PresentationFormat>On-screen Show (4:3)</PresentationFormat>
  <Paragraphs>504</Paragraphs>
  <Slides>57</Slides>
  <Notes>26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57</vt:i4>
      </vt:variant>
    </vt:vector>
  </HeadingPairs>
  <TitlesOfParts>
    <vt:vector size="68" baseType="lpstr">
      <vt:lpstr>ＭＳ Ｐゴシック</vt:lpstr>
      <vt:lpstr>Arial</vt:lpstr>
      <vt:lpstr>Cambria Math</vt:lpstr>
      <vt:lpstr>Corbel</vt:lpstr>
      <vt:lpstr>Helvetica</vt:lpstr>
      <vt:lpstr>Symbol</vt:lpstr>
      <vt:lpstr>Times New Roman</vt:lpstr>
      <vt:lpstr>Wingdings</vt:lpstr>
      <vt:lpstr>Wingdings 2</vt:lpstr>
      <vt:lpstr>Wingdings 3</vt:lpstr>
      <vt:lpstr>Module</vt:lpstr>
      <vt:lpstr>PowerPoint Presentation</vt:lpstr>
      <vt:lpstr>PowerPoint Presentation</vt:lpstr>
      <vt:lpstr>Data source tradeoffs</vt:lpstr>
      <vt:lpstr>Design tradeoffs</vt:lpstr>
      <vt:lpstr>Data source tradeoffs</vt:lpstr>
      <vt:lpstr>Why do we prefer longitudinal data?</vt:lpstr>
      <vt:lpstr>Does longitudinal data establish temporal order?</vt:lpstr>
      <vt:lpstr>Does longitudinal data establish temporal order?</vt:lpstr>
      <vt:lpstr>Does longitudinal data establish temporal order?</vt:lpstr>
      <vt:lpstr>Does longitudinal data establish temporal order?  Education and smoking</vt:lpstr>
      <vt:lpstr>Does longitudinal data establish temporal order?  Education and smoking</vt:lpstr>
      <vt:lpstr>Does longitudinal data establish temporal order?  Education and smoking</vt:lpstr>
      <vt:lpstr>Longitudinal data helps to avoid adjusting for mediators or variables affected by the outcome</vt:lpstr>
      <vt:lpstr>Longitudinal data helps to avoid adjusting for mediators or variables affected by the outcome</vt:lpstr>
      <vt:lpstr>Longitudinal data help address time-constant confounders (even ones that you did not measure)</vt:lpstr>
      <vt:lpstr>Longitudinal data help address time-constant confounders (even ones that you did not measure)</vt:lpstr>
      <vt:lpstr>Longitudinal data help address time-constant confounders (even ones that you did not measure)</vt:lpstr>
      <vt:lpstr>Longitudinal data help address time-constant confounders (even ones that you did not measure)</vt:lpstr>
      <vt:lpstr>Longitudinal data help address time-constant confounders (even ones that you did not measure)</vt:lpstr>
      <vt:lpstr>Example: Effect of TV viewing on caloric intake</vt:lpstr>
      <vt:lpstr>Example: Effect of TV viewing on caloric intake</vt:lpstr>
      <vt:lpstr>Example: Effect of TV viewing on caloric intake</vt:lpstr>
      <vt:lpstr>Using baseline exposure versus changes in exposure as independent variables</vt:lpstr>
      <vt:lpstr>Data source tradeoffs</vt:lpstr>
      <vt:lpstr>Data source tradeoffs</vt:lpstr>
      <vt:lpstr>Design tradeoffs: surveillance versus etiologic research</vt:lpstr>
      <vt:lpstr>The importance (or not) of representative samples</vt:lpstr>
      <vt:lpstr>The importance (or not) of representative samples</vt:lpstr>
      <vt:lpstr>The importance (or not) of representative samples</vt:lpstr>
      <vt:lpstr>The importance (or not) of representative samples</vt:lpstr>
      <vt:lpstr>The importance (or not) of representative samples</vt:lpstr>
      <vt:lpstr>The importance (or not) of representative samples</vt:lpstr>
      <vt:lpstr>Stroke Hospitalizations in the US: 1995-2002</vt:lpstr>
      <vt:lpstr>Competing Goals</vt:lpstr>
      <vt:lpstr>Single site sampling conflates race and migration</vt:lpstr>
      <vt:lpstr>Major data sources for stroke surveillance (probably not comprehensive)</vt:lpstr>
      <vt:lpstr>Recognize Competing Goals and Assess Impact on Research Field</vt:lpstr>
      <vt:lpstr>Data source tradeoffs</vt:lpstr>
      <vt:lpstr>Assessments</vt:lpstr>
      <vt:lpstr>Self Report vs CMS Medical Records</vt:lpstr>
      <vt:lpstr>Self Report vs Neuroimaging</vt:lpstr>
      <vt:lpstr>Why do Glymour &amp; Reitz disagree?</vt:lpstr>
      <vt:lpstr>Recognize Competing Goals and Assess Impact on Research Field</vt:lpstr>
      <vt:lpstr>Implications</vt:lpstr>
      <vt:lpstr>Data source tradeoffs</vt:lpstr>
      <vt:lpstr>Goal is to estimate a characteristic of the population: how many people do we need? </vt:lpstr>
      <vt:lpstr>Sample size tradeoffs</vt:lpstr>
      <vt:lpstr>Sample size tradeoffs</vt:lpstr>
      <vt:lpstr>Sample size tradeoffs</vt:lpstr>
      <vt:lpstr>Sample size tradeoffs</vt:lpstr>
      <vt:lpstr>Data source tradeoffs</vt:lpstr>
      <vt:lpstr>End Lecture 3</vt:lpstr>
      <vt:lpstr>Stroke Mortality in the US:  1991-1998</vt:lpstr>
      <vt:lpstr>Geographic Pattern of US Stroke Deaths: 1968 vs 1996</vt:lpstr>
      <vt:lpstr>Excess Stroke in Blacks vs Whites</vt:lpstr>
      <vt:lpstr>Place of birth predicts stroke risk, independently of race</vt:lpstr>
      <vt:lpstr>Place of birth substantially confounds race effects on stroke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MGLYMOUR</dc:creator>
  <cp:lastModifiedBy>Medellena Glymour</cp:lastModifiedBy>
  <cp:revision>194</cp:revision>
  <dcterms:created xsi:type="dcterms:W3CDTF">2010-10-17T18:57:03Z</dcterms:created>
  <dcterms:modified xsi:type="dcterms:W3CDTF">2017-04-24T14:28:34Z</dcterms:modified>
</cp:coreProperties>
</file>