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85" r:id="rId1"/>
  </p:sldMasterIdLst>
  <p:notesMasterIdLst>
    <p:notesMasterId r:id="rId32"/>
  </p:notesMasterIdLst>
  <p:sldIdLst>
    <p:sldId id="490" r:id="rId2"/>
    <p:sldId id="498" r:id="rId3"/>
    <p:sldId id="538" r:id="rId4"/>
    <p:sldId id="539" r:id="rId5"/>
    <p:sldId id="540" r:id="rId6"/>
    <p:sldId id="531" r:id="rId7"/>
    <p:sldId id="527" r:id="rId8"/>
    <p:sldId id="532" r:id="rId9"/>
    <p:sldId id="528" r:id="rId10"/>
    <p:sldId id="533" r:id="rId11"/>
    <p:sldId id="529" r:id="rId12"/>
    <p:sldId id="530" r:id="rId13"/>
    <p:sldId id="534" r:id="rId14"/>
    <p:sldId id="536" r:id="rId15"/>
    <p:sldId id="535" r:id="rId16"/>
    <p:sldId id="523" r:id="rId17"/>
    <p:sldId id="524" r:id="rId18"/>
    <p:sldId id="525" r:id="rId19"/>
    <p:sldId id="526" r:id="rId20"/>
    <p:sldId id="541" r:id="rId21"/>
    <p:sldId id="513" r:id="rId22"/>
    <p:sldId id="514" r:id="rId23"/>
    <p:sldId id="515" r:id="rId24"/>
    <p:sldId id="516" r:id="rId25"/>
    <p:sldId id="517" r:id="rId26"/>
    <p:sldId id="518" r:id="rId27"/>
    <p:sldId id="519" r:id="rId28"/>
    <p:sldId id="512" r:id="rId29"/>
    <p:sldId id="542" r:id="rId30"/>
    <p:sldId id="543" r:id="rId3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Garamond" pitchFamily="18" charset="0"/>
        <a:ea typeface="+mn-ea"/>
        <a:cs typeface="+mn-cs"/>
      </a:defRPr>
    </a:lvl1pPr>
    <a:lvl2pPr marL="457200" algn="l" rtl="0" fontAlgn="base">
      <a:spcBef>
        <a:spcPct val="0"/>
      </a:spcBef>
      <a:spcAft>
        <a:spcPct val="0"/>
      </a:spcAft>
      <a:defRPr kern="1200">
        <a:solidFill>
          <a:schemeClr val="tx1"/>
        </a:solidFill>
        <a:latin typeface="Garamond" pitchFamily="18" charset="0"/>
        <a:ea typeface="+mn-ea"/>
        <a:cs typeface="+mn-cs"/>
      </a:defRPr>
    </a:lvl2pPr>
    <a:lvl3pPr marL="914400" algn="l" rtl="0" fontAlgn="base">
      <a:spcBef>
        <a:spcPct val="0"/>
      </a:spcBef>
      <a:spcAft>
        <a:spcPct val="0"/>
      </a:spcAft>
      <a:defRPr kern="1200">
        <a:solidFill>
          <a:schemeClr val="tx1"/>
        </a:solidFill>
        <a:latin typeface="Garamond" pitchFamily="18" charset="0"/>
        <a:ea typeface="+mn-ea"/>
        <a:cs typeface="+mn-cs"/>
      </a:defRPr>
    </a:lvl3pPr>
    <a:lvl4pPr marL="1371600" algn="l" rtl="0" fontAlgn="base">
      <a:spcBef>
        <a:spcPct val="0"/>
      </a:spcBef>
      <a:spcAft>
        <a:spcPct val="0"/>
      </a:spcAft>
      <a:defRPr kern="1200">
        <a:solidFill>
          <a:schemeClr val="tx1"/>
        </a:solidFill>
        <a:latin typeface="Garamond" pitchFamily="18" charset="0"/>
        <a:ea typeface="+mn-ea"/>
        <a:cs typeface="+mn-cs"/>
      </a:defRPr>
    </a:lvl4pPr>
    <a:lvl5pPr marL="1828800" algn="l" rtl="0" fontAlgn="base">
      <a:spcBef>
        <a:spcPct val="0"/>
      </a:spcBef>
      <a:spcAft>
        <a:spcPct val="0"/>
      </a:spcAft>
      <a:defRPr kern="1200">
        <a:solidFill>
          <a:schemeClr val="tx1"/>
        </a:solidFill>
        <a:latin typeface="Garamond" pitchFamily="18" charset="0"/>
        <a:ea typeface="+mn-ea"/>
        <a:cs typeface="+mn-cs"/>
      </a:defRPr>
    </a:lvl5pPr>
    <a:lvl6pPr marL="2286000" algn="l" defTabSz="914400" rtl="0" eaLnBrk="1" latinLnBrk="0" hangingPunct="1">
      <a:defRPr kern="1200">
        <a:solidFill>
          <a:schemeClr val="tx1"/>
        </a:solidFill>
        <a:latin typeface="Garamond" pitchFamily="18" charset="0"/>
        <a:ea typeface="+mn-ea"/>
        <a:cs typeface="+mn-cs"/>
      </a:defRPr>
    </a:lvl6pPr>
    <a:lvl7pPr marL="2743200" algn="l" defTabSz="914400" rtl="0" eaLnBrk="1" latinLnBrk="0" hangingPunct="1">
      <a:defRPr kern="1200">
        <a:solidFill>
          <a:schemeClr val="tx1"/>
        </a:solidFill>
        <a:latin typeface="Garamond" pitchFamily="18" charset="0"/>
        <a:ea typeface="+mn-ea"/>
        <a:cs typeface="+mn-cs"/>
      </a:defRPr>
    </a:lvl7pPr>
    <a:lvl8pPr marL="3200400" algn="l" defTabSz="914400" rtl="0" eaLnBrk="1" latinLnBrk="0" hangingPunct="1">
      <a:defRPr kern="1200">
        <a:solidFill>
          <a:schemeClr val="tx1"/>
        </a:solidFill>
        <a:latin typeface="Garamond" pitchFamily="18" charset="0"/>
        <a:ea typeface="+mn-ea"/>
        <a:cs typeface="+mn-cs"/>
      </a:defRPr>
    </a:lvl8pPr>
    <a:lvl9pPr marL="3657600" algn="l" defTabSz="914400" rtl="0" eaLnBrk="1" latinLnBrk="0" hangingPunct="1">
      <a:defRPr kern="1200">
        <a:solidFill>
          <a:schemeClr val="tx1"/>
        </a:solidFill>
        <a:latin typeface="Garamond"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CC66"/>
    <a:srgbClr val="969696"/>
    <a:srgbClr val="666699"/>
    <a:srgbClr val="FF99FF"/>
    <a:srgbClr val="FF33CC"/>
    <a:srgbClr val="4D4D4D"/>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03" autoAdjust="0"/>
    <p:restoredTop sz="88906" autoAdjust="0"/>
  </p:normalViewPr>
  <p:slideViewPr>
    <p:cSldViewPr>
      <p:cViewPr>
        <p:scale>
          <a:sx n="50" d="100"/>
          <a:sy n="50" d="100"/>
        </p:scale>
        <p:origin x="77" y="22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0" d="100"/>
          <a:sy n="80" d="100"/>
        </p:scale>
        <p:origin x="-1856"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b="1">
                <a:latin typeface="Times" pitchFamily="18" charset="0"/>
              </a:defRPr>
            </a:lvl1pPr>
          </a:lstStyle>
          <a:p>
            <a:pPr>
              <a:defRPr/>
            </a:pPr>
            <a:endParaRPr lang="en-US"/>
          </a:p>
        </p:txBody>
      </p:sp>
      <p:sp>
        <p:nvSpPr>
          <p:cNvPr id="6758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1">
                <a:latin typeface="Times" pitchFamily="18" charset="0"/>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758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759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b="1">
                <a:latin typeface="Times" pitchFamily="18" charset="0"/>
              </a:defRPr>
            </a:lvl1pPr>
          </a:lstStyle>
          <a:p>
            <a:pPr>
              <a:defRPr/>
            </a:pPr>
            <a:endParaRPr lang="en-US"/>
          </a:p>
        </p:txBody>
      </p:sp>
      <p:sp>
        <p:nvSpPr>
          <p:cNvPr id="6759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b="1">
                <a:latin typeface="Times" pitchFamily="18" charset="0"/>
              </a:defRPr>
            </a:lvl1pPr>
          </a:lstStyle>
          <a:p>
            <a:pPr>
              <a:defRPr/>
            </a:pPr>
            <a:fld id="{48C17072-BAB2-4682-992E-112731715256}" type="slidenum">
              <a:rPr lang="en-US"/>
              <a:pPr>
                <a:defRPr/>
              </a:pPr>
              <a:t>‹#›</a:t>
            </a:fld>
            <a:endParaRPr lang="en-US"/>
          </a:p>
        </p:txBody>
      </p:sp>
    </p:spTree>
    <p:extLst>
      <p:ext uri="{BB962C8B-B14F-4D97-AF65-F5344CB8AC3E}">
        <p14:creationId xmlns:p14="http://schemas.microsoft.com/office/powerpoint/2010/main" val="25144998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www.cancer.net/node/31265" TargetMode="External"/><Relationship Id="rId3" Type="http://schemas.openxmlformats.org/officeDocument/2006/relationships/hyperlink" Target="http://www.cancer.net/node/31322" TargetMode="External"/><Relationship Id="rId7" Type="http://schemas.openxmlformats.org/officeDocument/2006/relationships/hyperlink" Target="http://www.cancer.net/node/31256"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www.cancer.net/node/31317" TargetMode="External"/><Relationship Id="rId5" Type="http://schemas.openxmlformats.org/officeDocument/2006/relationships/hyperlink" Target="http://www.cancer.net/patient/Cancer+Types/Uterine+Cancer" TargetMode="External"/><Relationship Id="rId4" Type="http://schemas.openxmlformats.org/officeDocument/2006/relationships/hyperlink" Target="http://www.cancer.net/node/31262" TargetMode="External"/><Relationship Id="rId9" Type="http://schemas.openxmlformats.org/officeDocument/2006/relationships/hyperlink" Target="http://www.cancer.net/node/31313"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a:t>
            </a:r>
          </a:p>
        </p:txBody>
      </p:sp>
      <p:sp>
        <p:nvSpPr>
          <p:cNvPr id="4" name="Slide Number Placeholder 3"/>
          <p:cNvSpPr>
            <a:spLocks noGrp="1"/>
          </p:cNvSpPr>
          <p:nvPr>
            <p:ph type="sldNum" sz="quarter" idx="10"/>
          </p:nvPr>
        </p:nvSpPr>
        <p:spPr/>
        <p:txBody>
          <a:bodyPr/>
          <a:lstStyle/>
          <a:p>
            <a:pPr>
              <a:defRPr/>
            </a:pPr>
            <a:fld id="{48C17072-BAB2-4682-992E-112731715256}" type="slidenum">
              <a:rPr lang="en-US" smtClean="0"/>
              <a:pPr>
                <a:defRPr/>
              </a:pPr>
              <a:t>2</a:t>
            </a:fld>
            <a:endParaRPr lang="en-US"/>
          </a:p>
        </p:txBody>
      </p:sp>
    </p:spTree>
    <p:extLst>
      <p:ext uri="{BB962C8B-B14F-4D97-AF65-F5344CB8AC3E}">
        <p14:creationId xmlns:p14="http://schemas.microsoft.com/office/powerpoint/2010/main" val="4067839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8C17072-BAB2-4682-992E-112731715256}" type="slidenum">
              <a:rPr lang="en-US" smtClean="0"/>
              <a:pPr>
                <a:defRPr/>
              </a:pPr>
              <a:t>11</a:t>
            </a:fld>
            <a:endParaRPr lang="en-US"/>
          </a:p>
        </p:txBody>
      </p:sp>
    </p:spTree>
    <p:extLst>
      <p:ext uri="{BB962C8B-B14F-4D97-AF65-F5344CB8AC3E}">
        <p14:creationId xmlns:p14="http://schemas.microsoft.com/office/powerpoint/2010/main" val="1220485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Cytologic</a:t>
            </a:r>
            <a:r>
              <a:rPr lang="en-US" baseline="0" dirty="0" smtClean="0"/>
              <a:t> findings of Follicular neoplasm (</a:t>
            </a:r>
            <a:r>
              <a:rPr lang="en-US" baseline="0" dirty="0" err="1" smtClean="0"/>
              <a:t>microfollicular</a:t>
            </a:r>
            <a:r>
              <a:rPr lang="en-US" baseline="0" dirty="0" smtClean="0"/>
              <a:t>) may be associated with autonomous nodules.</a:t>
            </a:r>
          </a:p>
          <a:p>
            <a:endParaRPr lang="en-US" baseline="0" dirty="0" smtClean="0"/>
          </a:p>
          <a:p>
            <a:r>
              <a:rPr lang="en-US" baseline="0" dirty="0" smtClean="0"/>
              <a:t>Suppression test- give T4, suppress all normal tissue. If nodule remains active and corresponds to nodule’s location on exam, presume it is an autonomous nodule. </a:t>
            </a:r>
          </a:p>
          <a:p>
            <a:endParaRPr lang="en-US" dirty="0"/>
          </a:p>
        </p:txBody>
      </p:sp>
      <p:sp>
        <p:nvSpPr>
          <p:cNvPr id="4" name="Slide Number Placeholder 3"/>
          <p:cNvSpPr>
            <a:spLocks noGrp="1"/>
          </p:cNvSpPr>
          <p:nvPr>
            <p:ph type="sldNum" sz="quarter" idx="10"/>
          </p:nvPr>
        </p:nvSpPr>
        <p:spPr/>
        <p:txBody>
          <a:bodyPr/>
          <a:lstStyle/>
          <a:p>
            <a:pPr>
              <a:defRPr/>
            </a:pPr>
            <a:fld id="{48C17072-BAB2-4682-992E-112731715256}" type="slidenum">
              <a:rPr lang="en-US" smtClean="0"/>
              <a:pPr>
                <a:defRPr/>
              </a:pPr>
              <a:t>12</a:t>
            </a:fld>
            <a:endParaRPr lang="en-US"/>
          </a:p>
        </p:txBody>
      </p:sp>
    </p:spTree>
    <p:extLst>
      <p:ext uri="{BB962C8B-B14F-4D97-AF65-F5344CB8AC3E}">
        <p14:creationId xmlns:p14="http://schemas.microsoft.com/office/powerpoint/2010/main" val="1671250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8C17072-BAB2-4682-992E-112731715256}" type="slidenum">
              <a:rPr lang="en-US" smtClean="0"/>
              <a:pPr>
                <a:defRPr/>
              </a:pPr>
              <a:t>13</a:t>
            </a:fld>
            <a:endParaRPr lang="en-US"/>
          </a:p>
        </p:txBody>
      </p:sp>
    </p:spTree>
    <p:extLst>
      <p:ext uri="{BB962C8B-B14F-4D97-AF65-F5344CB8AC3E}">
        <p14:creationId xmlns:p14="http://schemas.microsoft.com/office/powerpoint/2010/main" val="2687419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8C17072-BAB2-4682-992E-112731715256}" type="slidenum">
              <a:rPr lang="en-US" smtClean="0"/>
              <a:pPr>
                <a:defRPr/>
              </a:pPr>
              <a:t>14</a:t>
            </a:fld>
            <a:endParaRPr lang="en-US"/>
          </a:p>
        </p:txBody>
      </p:sp>
    </p:spTree>
    <p:extLst>
      <p:ext uri="{BB962C8B-B14F-4D97-AF65-F5344CB8AC3E}">
        <p14:creationId xmlns:p14="http://schemas.microsoft.com/office/powerpoint/2010/main" val="2318260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8C17072-BAB2-4682-992E-112731715256}" type="slidenum">
              <a:rPr lang="en-US" smtClean="0"/>
              <a:pPr>
                <a:defRPr/>
              </a:pPr>
              <a:t>15</a:t>
            </a:fld>
            <a:endParaRPr lang="en-US"/>
          </a:p>
        </p:txBody>
      </p:sp>
    </p:spTree>
    <p:extLst>
      <p:ext uri="{BB962C8B-B14F-4D97-AF65-F5344CB8AC3E}">
        <p14:creationId xmlns:p14="http://schemas.microsoft.com/office/powerpoint/2010/main" val="945805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8C17072-BAB2-4682-992E-112731715256}" type="slidenum">
              <a:rPr lang="en-US" smtClean="0"/>
              <a:pPr>
                <a:defRPr/>
              </a:pPr>
              <a:t>16</a:t>
            </a:fld>
            <a:endParaRPr lang="en-US"/>
          </a:p>
        </p:txBody>
      </p:sp>
    </p:spTree>
    <p:extLst>
      <p:ext uri="{BB962C8B-B14F-4D97-AF65-F5344CB8AC3E}">
        <p14:creationId xmlns:p14="http://schemas.microsoft.com/office/powerpoint/2010/main" val="2027372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FAP – polyps</a:t>
            </a:r>
            <a:r>
              <a:rPr lang="en-US" baseline="0" dirty="0" smtClean="0"/>
              <a:t> in colon, APC mutation.</a:t>
            </a:r>
          </a:p>
          <a:p>
            <a:r>
              <a:rPr lang="en-US" baseline="0" dirty="0" smtClean="0"/>
              <a:t>Gardner’s syndrome- subtype of FAP with adenomatous colon polyps and </a:t>
            </a:r>
            <a:r>
              <a:rPr lang="en-US" dirty="0" smtClean="0"/>
              <a:t>sebaceous cysts, which are closed sacs filled with liquid found under the skin, epidermoid cysts, which are lumps in or under the skin often filled with liquid, fibromas, which are fibrous tumors</a:t>
            </a:r>
          </a:p>
          <a:p>
            <a:r>
              <a:rPr lang="en-US" dirty="0" err="1" smtClean="0"/>
              <a:t>desmoid</a:t>
            </a:r>
            <a:r>
              <a:rPr lang="en-US" dirty="0" smtClean="0"/>
              <a:t> tumors, which are fibrous tumors that can develop anywhere in the body, osteomas, which are bony growths, usually found on the jaw.</a:t>
            </a:r>
          </a:p>
          <a:p>
            <a:endParaRPr lang="en-US" dirty="0" smtClean="0"/>
          </a:p>
          <a:p>
            <a:r>
              <a:rPr lang="en-US" dirty="0" smtClean="0"/>
              <a:t>Cowden Syndrome: PTEN hamartoma tumor syndrome. Hamartomas are benign, meaning noncancerous, tumor-like growths. Other clinical syndromes that are part of the PTEN hamartoma tumor syndrome are </a:t>
            </a:r>
            <a:r>
              <a:rPr lang="en-US" dirty="0" err="1" smtClean="0"/>
              <a:t>Bannayan</a:t>
            </a:r>
            <a:r>
              <a:rPr lang="en-US" dirty="0" smtClean="0"/>
              <a:t>-Riley-</a:t>
            </a:r>
            <a:r>
              <a:rPr lang="en-US" dirty="0" err="1" smtClean="0"/>
              <a:t>Ruvalcaba</a:t>
            </a:r>
            <a:r>
              <a:rPr lang="en-US" dirty="0" smtClean="0"/>
              <a:t> syndrome (BRR; diagnosed in children), Proteus syndrome, and Proteus-like syndrome. CS is characterized by a high risk of both benign and cancerous tumors of the </a:t>
            </a:r>
            <a:r>
              <a:rPr lang="en-US" dirty="0" smtClean="0">
                <a:hlinkClick r:id="rId3"/>
              </a:rPr>
              <a:t>breast</a:t>
            </a:r>
            <a:r>
              <a:rPr lang="en-US" dirty="0" smtClean="0"/>
              <a:t>, </a:t>
            </a:r>
            <a:r>
              <a:rPr lang="en-US" dirty="0" smtClean="0">
                <a:hlinkClick r:id="rId4"/>
              </a:rPr>
              <a:t>thyroid</a:t>
            </a:r>
            <a:r>
              <a:rPr lang="en-US" dirty="0" smtClean="0"/>
              <a:t>, </a:t>
            </a:r>
            <a:r>
              <a:rPr lang="en-US" dirty="0" smtClean="0">
                <a:hlinkClick r:id="rId5"/>
              </a:rPr>
              <a:t>endometrium</a:t>
            </a:r>
            <a:r>
              <a:rPr lang="en-US" dirty="0" smtClean="0"/>
              <a:t> (uterus), </a:t>
            </a:r>
            <a:r>
              <a:rPr lang="en-US" dirty="0" smtClean="0">
                <a:hlinkClick r:id="rId6"/>
              </a:rPr>
              <a:t>colorectal</a:t>
            </a:r>
            <a:r>
              <a:rPr lang="en-US" dirty="0" smtClean="0"/>
              <a:t>, </a:t>
            </a:r>
            <a:r>
              <a:rPr lang="en-US" dirty="0" smtClean="0">
                <a:hlinkClick r:id="rId7"/>
              </a:rPr>
              <a:t>kidney</a:t>
            </a:r>
            <a:r>
              <a:rPr lang="en-US" dirty="0" smtClean="0"/>
              <a:t>, and skin (</a:t>
            </a:r>
            <a:r>
              <a:rPr lang="en-US" dirty="0" smtClean="0">
                <a:hlinkClick r:id="rId8"/>
              </a:rPr>
              <a:t>melanoma</a:t>
            </a:r>
            <a:r>
              <a:rPr lang="en-US" dirty="0" smtClean="0"/>
              <a:t>).</a:t>
            </a:r>
          </a:p>
          <a:p>
            <a:endParaRPr lang="en-US" dirty="0" smtClean="0"/>
          </a:p>
          <a:p>
            <a:r>
              <a:rPr lang="en-US" dirty="0" smtClean="0"/>
              <a:t>Werner’s Syndrome: </a:t>
            </a:r>
            <a:r>
              <a:rPr lang="en-US" dirty="0" err="1" smtClean="0"/>
              <a:t>erner</a:t>
            </a:r>
            <a:r>
              <a:rPr lang="en-US" dirty="0" smtClean="0"/>
              <a:t> syndrome, also called progeria, is a hereditary condition associated with premature aging and an increased risk of cancer and other diseases. Signs of Werner syndrome usually develop in the teenage years. A person with Werner syndrome does not have the usual growth spurt typical of a teenager and tends to be shorter than others. Signs of aging, including wrinkles, gray hair and hair loss, may appear in their 20s. In their 30’s, cataracts or clouding of the eye’s lens, type 2 diabetes, skin ulcers, a beaked nose, cancers, and osteoporosis, meaning decrease in bone mineral density, may develop. One of the most significant health problems faced by people with Werner syndrome is the early development of atherosclerosis, commonly known as hardening of the arteries, which can lead to a heart attack.  </a:t>
            </a:r>
          </a:p>
          <a:p>
            <a:endParaRPr lang="en-US" dirty="0" smtClean="0"/>
          </a:p>
          <a:p>
            <a:r>
              <a:rPr lang="en-US" dirty="0" smtClean="0"/>
              <a:t>Carney Complex:</a:t>
            </a:r>
            <a:r>
              <a:rPr lang="en-US" baseline="0" dirty="0" smtClean="0"/>
              <a:t> </a:t>
            </a:r>
            <a:r>
              <a:rPr lang="en-US" dirty="0" smtClean="0"/>
              <a:t>Carney complex is a hereditary condition associated with: spotty skin pigmentation; </a:t>
            </a:r>
            <a:r>
              <a:rPr lang="en-US" dirty="0" err="1" smtClean="0"/>
              <a:t>myxomas</a:t>
            </a:r>
            <a:r>
              <a:rPr lang="en-US" dirty="0" smtClean="0"/>
              <a:t>, which are benign (noncancerous) connective tissue tumors; and benign or cancerous tumors, meaning it can spread to other parts of the body, of the </a:t>
            </a:r>
            <a:r>
              <a:rPr lang="en-US" dirty="0" smtClean="0">
                <a:hlinkClick r:id="rId9"/>
              </a:rPr>
              <a:t>endocrine (hormone producing) glands</a:t>
            </a:r>
            <a:r>
              <a:rPr lang="en-US" dirty="0" smtClean="0"/>
              <a:t>. Tumors can be benign or cancerous. A benign tumor means the tumor can grow but will not spread. A cancerous tumor is malignant, meaning it can grow and spread to other parts of the body.</a:t>
            </a:r>
          </a:p>
          <a:p>
            <a:r>
              <a:rPr lang="en-US" dirty="0" smtClean="0"/>
              <a:t>Symptoms of Carney complex typically develop when a person is in his or her early 20s. Skin pigmentation and heart </a:t>
            </a:r>
            <a:r>
              <a:rPr lang="en-US" dirty="0" err="1" smtClean="0"/>
              <a:t>myxomas</a:t>
            </a:r>
            <a:r>
              <a:rPr lang="en-US" dirty="0" smtClean="0"/>
              <a:t> or other heart problems are usually the first signs of the condition. The spotty skin pigmentation is found on lips, inner and outer corners of the eyes, the conjunctiva (membrane lining) of the eye, and around the genital area. Other common features of Carney complex are Cushing’s syndrome and multiple thyroid nodules (tumors).  </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8C17072-BAB2-4682-992E-112731715256}" type="slidenum">
              <a:rPr lang="en-US" smtClean="0"/>
              <a:pPr>
                <a:defRPr/>
              </a:pPr>
              <a:t>17</a:t>
            </a:fld>
            <a:endParaRPr lang="en-US"/>
          </a:p>
        </p:txBody>
      </p:sp>
    </p:spTree>
    <p:extLst>
      <p:ext uri="{BB962C8B-B14F-4D97-AF65-F5344CB8AC3E}">
        <p14:creationId xmlns:p14="http://schemas.microsoft.com/office/powerpoint/2010/main" val="14950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8C17072-BAB2-4682-992E-112731715256}" type="slidenum">
              <a:rPr lang="en-US" smtClean="0"/>
              <a:pPr>
                <a:defRPr/>
              </a:pPr>
              <a:t>18</a:t>
            </a:fld>
            <a:endParaRPr lang="en-US"/>
          </a:p>
        </p:txBody>
      </p:sp>
    </p:spTree>
    <p:extLst>
      <p:ext uri="{BB962C8B-B14F-4D97-AF65-F5344CB8AC3E}">
        <p14:creationId xmlns:p14="http://schemas.microsoft.com/office/powerpoint/2010/main" val="3879153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MEN 2A:</a:t>
            </a:r>
            <a:r>
              <a:rPr lang="en-US" dirty="0" smtClean="0"/>
              <a:t> Patients with this form of MEN 2 may have:</a:t>
            </a:r>
          </a:p>
          <a:p>
            <a:r>
              <a:rPr lang="en-US" dirty="0" smtClean="0"/>
              <a:t>Medullary thyroid cancer</a:t>
            </a:r>
          </a:p>
          <a:p>
            <a:r>
              <a:rPr lang="en-US" dirty="0" err="1" smtClean="0"/>
              <a:t>Pheochromocytoma</a:t>
            </a:r>
            <a:r>
              <a:rPr lang="en-US" dirty="0" smtClean="0"/>
              <a:t> (generally benign tumor in the adrenal glands)</a:t>
            </a:r>
          </a:p>
          <a:p>
            <a:r>
              <a:rPr lang="en-US" dirty="0" smtClean="0"/>
              <a:t>Parathyroid adenoma (generally benign tumor of the parathyroid) </a:t>
            </a:r>
          </a:p>
          <a:p>
            <a:endParaRPr lang="en-US" dirty="0" smtClean="0"/>
          </a:p>
          <a:p>
            <a:r>
              <a:rPr lang="en-US" b="1" dirty="0" smtClean="0"/>
              <a:t>MEN 2B:</a:t>
            </a:r>
            <a:r>
              <a:rPr lang="en-US" dirty="0" smtClean="0"/>
              <a:t> Patients with this form of MEN 2 may have:</a:t>
            </a:r>
          </a:p>
          <a:p>
            <a:r>
              <a:rPr lang="en-US" dirty="0" smtClean="0"/>
              <a:t>Medullary thyroid cancer </a:t>
            </a:r>
          </a:p>
          <a:p>
            <a:r>
              <a:rPr lang="en-US" dirty="0" err="1" smtClean="0"/>
              <a:t>Pheochromocytoma</a:t>
            </a:r>
            <a:r>
              <a:rPr lang="en-US" dirty="0" smtClean="0"/>
              <a:t> (generally benign tumor in the adrenal glands)</a:t>
            </a:r>
          </a:p>
          <a:p>
            <a:r>
              <a:rPr lang="en-US" dirty="0" smtClean="0"/>
              <a:t>Mucosal neuroma (benign tumor of nerve tissue on the tongue and lips) </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8C17072-BAB2-4682-992E-112731715256}" type="slidenum">
              <a:rPr lang="en-US" smtClean="0"/>
              <a:pPr>
                <a:defRPr/>
              </a:pPr>
              <a:t>19</a:t>
            </a:fld>
            <a:endParaRPr lang="en-US"/>
          </a:p>
        </p:txBody>
      </p:sp>
    </p:spTree>
    <p:extLst>
      <p:ext uri="{BB962C8B-B14F-4D97-AF65-F5344CB8AC3E}">
        <p14:creationId xmlns:p14="http://schemas.microsoft.com/office/powerpoint/2010/main" val="32479849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8C17072-BAB2-4682-992E-112731715256}" type="slidenum">
              <a:rPr lang="en-US" smtClean="0"/>
              <a:pPr>
                <a:defRPr/>
              </a:pPr>
              <a:t>20</a:t>
            </a:fld>
            <a:endParaRPr lang="en-US"/>
          </a:p>
        </p:txBody>
      </p:sp>
    </p:spTree>
    <p:extLst>
      <p:ext uri="{BB962C8B-B14F-4D97-AF65-F5344CB8AC3E}">
        <p14:creationId xmlns:p14="http://schemas.microsoft.com/office/powerpoint/2010/main" val="589676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8C17072-BAB2-4682-992E-112731715256}" type="slidenum">
              <a:rPr lang="en-US" smtClean="0"/>
              <a:pPr>
                <a:defRPr/>
              </a:pPr>
              <a:t>3</a:t>
            </a:fld>
            <a:endParaRPr lang="en-US"/>
          </a:p>
        </p:txBody>
      </p:sp>
    </p:spTree>
    <p:extLst>
      <p:ext uri="{BB962C8B-B14F-4D97-AF65-F5344CB8AC3E}">
        <p14:creationId xmlns:p14="http://schemas.microsoft.com/office/powerpoint/2010/main" val="11897783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8C17072-BAB2-4682-992E-112731715256}" type="slidenum">
              <a:rPr lang="en-US" smtClean="0"/>
              <a:pPr>
                <a:defRPr/>
              </a:pPr>
              <a:t>21</a:t>
            </a:fld>
            <a:endParaRPr lang="en-US"/>
          </a:p>
        </p:txBody>
      </p:sp>
    </p:spTree>
    <p:extLst>
      <p:ext uri="{BB962C8B-B14F-4D97-AF65-F5344CB8AC3E}">
        <p14:creationId xmlns:p14="http://schemas.microsoft.com/office/powerpoint/2010/main" val="1478379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8C17072-BAB2-4682-992E-112731715256}" type="slidenum">
              <a:rPr lang="en-US" smtClean="0"/>
              <a:pPr>
                <a:defRPr/>
              </a:pPr>
              <a:t>22</a:t>
            </a:fld>
            <a:endParaRPr lang="en-US"/>
          </a:p>
        </p:txBody>
      </p:sp>
    </p:spTree>
    <p:extLst>
      <p:ext uri="{BB962C8B-B14F-4D97-AF65-F5344CB8AC3E}">
        <p14:creationId xmlns:p14="http://schemas.microsoft.com/office/powerpoint/2010/main" val="3274693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8C17072-BAB2-4682-992E-112731715256}" type="slidenum">
              <a:rPr lang="en-US" smtClean="0"/>
              <a:pPr>
                <a:defRPr/>
              </a:pPr>
              <a:t>23</a:t>
            </a:fld>
            <a:endParaRPr lang="en-US"/>
          </a:p>
        </p:txBody>
      </p:sp>
    </p:spTree>
    <p:extLst>
      <p:ext uri="{BB962C8B-B14F-4D97-AF65-F5344CB8AC3E}">
        <p14:creationId xmlns:p14="http://schemas.microsoft.com/office/powerpoint/2010/main" val="32296661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8C17072-BAB2-4682-992E-112731715256}" type="slidenum">
              <a:rPr lang="en-US" smtClean="0"/>
              <a:pPr>
                <a:defRPr/>
              </a:pPr>
              <a:t>24</a:t>
            </a:fld>
            <a:endParaRPr lang="en-US"/>
          </a:p>
        </p:txBody>
      </p:sp>
    </p:spTree>
    <p:extLst>
      <p:ext uri="{BB962C8B-B14F-4D97-AF65-F5344CB8AC3E}">
        <p14:creationId xmlns:p14="http://schemas.microsoft.com/office/powerpoint/2010/main" val="2787249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8C17072-BAB2-4682-992E-112731715256}" type="slidenum">
              <a:rPr lang="en-US" smtClean="0"/>
              <a:pPr>
                <a:defRPr/>
              </a:pPr>
              <a:t>25</a:t>
            </a:fld>
            <a:endParaRPr lang="en-US"/>
          </a:p>
        </p:txBody>
      </p:sp>
    </p:spTree>
    <p:extLst>
      <p:ext uri="{BB962C8B-B14F-4D97-AF65-F5344CB8AC3E}">
        <p14:creationId xmlns:p14="http://schemas.microsoft.com/office/powerpoint/2010/main" val="16386964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8C17072-BAB2-4682-992E-112731715256}" type="slidenum">
              <a:rPr lang="en-US" smtClean="0"/>
              <a:pPr>
                <a:defRPr/>
              </a:pPr>
              <a:t>26</a:t>
            </a:fld>
            <a:endParaRPr lang="en-US"/>
          </a:p>
        </p:txBody>
      </p:sp>
    </p:spTree>
    <p:extLst>
      <p:ext uri="{BB962C8B-B14F-4D97-AF65-F5344CB8AC3E}">
        <p14:creationId xmlns:p14="http://schemas.microsoft.com/office/powerpoint/2010/main" val="7025414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8C17072-BAB2-4682-992E-112731715256}" type="slidenum">
              <a:rPr lang="en-US" smtClean="0"/>
              <a:pPr>
                <a:defRPr/>
              </a:pPr>
              <a:t>27</a:t>
            </a:fld>
            <a:endParaRPr lang="en-US"/>
          </a:p>
        </p:txBody>
      </p:sp>
    </p:spTree>
    <p:extLst>
      <p:ext uri="{BB962C8B-B14F-4D97-AF65-F5344CB8AC3E}">
        <p14:creationId xmlns:p14="http://schemas.microsoft.com/office/powerpoint/2010/main" val="18379263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8C17072-BAB2-4682-992E-112731715256}" type="slidenum">
              <a:rPr lang="en-US" smtClean="0"/>
              <a:pPr>
                <a:defRPr/>
              </a:pPr>
              <a:t>28</a:t>
            </a:fld>
            <a:endParaRPr lang="en-US"/>
          </a:p>
        </p:txBody>
      </p:sp>
    </p:spTree>
    <p:extLst>
      <p:ext uri="{BB962C8B-B14F-4D97-AF65-F5344CB8AC3E}">
        <p14:creationId xmlns:p14="http://schemas.microsoft.com/office/powerpoint/2010/main" val="14718691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8C17072-BAB2-4682-992E-112731715256}" type="slidenum">
              <a:rPr lang="en-US" smtClean="0"/>
              <a:pPr>
                <a:defRPr/>
              </a:pPr>
              <a:t>29</a:t>
            </a:fld>
            <a:endParaRPr lang="en-US"/>
          </a:p>
        </p:txBody>
      </p:sp>
    </p:spTree>
    <p:extLst>
      <p:ext uri="{BB962C8B-B14F-4D97-AF65-F5344CB8AC3E}">
        <p14:creationId xmlns:p14="http://schemas.microsoft.com/office/powerpoint/2010/main" val="8384463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8C17072-BAB2-4682-992E-112731715256}" type="slidenum">
              <a:rPr lang="en-US" smtClean="0"/>
              <a:pPr>
                <a:defRPr/>
              </a:pPr>
              <a:t>30</a:t>
            </a:fld>
            <a:endParaRPr lang="en-US"/>
          </a:p>
        </p:txBody>
      </p:sp>
    </p:spTree>
    <p:extLst>
      <p:ext uri="{BB962C8B-B14F-4D97-AF65-F5344CB8AC3E}">
        <p14:creationId xmlns:p14="http://schemas.microsoft.com/office/powerpoint/2010/main" val="334664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8C17072-BAB2-4682-992E-112731715256}" type="slidenum">
              <a:rPr lang="en-US" smtClean="0"/>
              <a:pPr>
                <a:defRPr/>
              </a:pPr>
              <a:t>4</a:t>
            </a:fld>
            <a:endParaRPr lang="en-US"/>
          </a:p>
        </p:txBody>
      </p:sp>
    </p:spTree>
    <p:extLst>
      <p:ext uri="{BB962C8B-B14F-4D97-AF65-F5344CB8AC3E}">
        <p14:creationId xmlns:p14="http://schemas.microsoft.com/office/powerpoint/2010/main" val="4245159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8C17072-BAB2-4682-992E-112731715256}" type="slidenum">
              <a:rPr lang="en-US" smtClean="0"/>
              <a:pPr>
                <a:defRPr/>
              </a:pPr>
              <a:t>5</a:t>
            </a:fld>
            <a:endParaRPr lang="en-US"/>
          </a:p>
        </p:txBody>
      </p:sp>
    </p:spTree>
    <p:extLst>
      <p:ext uri="{BB962C8B-B14F-4D97-AF65-F5344CB8AC3E}">
        <p14:creationId xmlns:p14="http://schemas.microsoft.com/office/powerpoint/2010/main" val="2948101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8C17072-BAB2-4682-992E-112731715256}" type="slidenum">
              <a:rPr lang="en-US" smtClean="0"/>
              <a:pPr>
                <a:defRPr/>
              </a:pPr>
              <a:t>6</a:t>
            </a:fld>
            <a:endParaRPr lang="en-US"/>
          </a:p>
        </p:txBody>
      </p:sp>
    </p:spTree>
    <p:extLst>
      <p:ext uri="{BB962C8B-B14F-4D97-AF65-F5344CB8AC3E}">
        <p14:creationId xmlns:p14="http://schemas.microsoft.com/office/powerpoint/2010/main" val="4048468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8C17072-BAB2-4682-992E-112731715256}" type="slidenum">
              <a:rPr lang="en-US" smtClean="0"/>
              <a:pPr>
                <a:defRPr/>
              </a:pPr>
              <a:t>7</a:t>
            </a:fld>
            <a:endParaRPr lang="en-US"/>
          </a:p>
        </p:txBody>
      </p:sp>
    </p:spTree>
    <p:extLst>
      <p:ext uri="{BB962C8B-B14F-4D97-AF65-F5344CB8AC3E}">
        <p14:creationId xmlns:p14="http://schemas.microsoft.com/office/powerpoint/2010/main" val="1312879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8C17072-BAB2-4682-992E-112731715256}" type="slidenum">
              <a:rPr lang="en-US" smtClean="0"/>
              <a:pPr>
                <a:defRPr/>
              </a:pPr>
              <a:t>8</a:t>
            </a:fld>
            <a:endParaRPr lang="en-US"/>
          </a:p>
        </p:txBody>
      </p:sp>
    </p:spTree>
    <p:extLst>
      <p:ext uri="{BB962C8B-B14F-4D97-AF65-F5344CB8AC3E}">
        <p14:creationId xmlns:p14="http://schemas.microsoft.com/office/powerpoint/2010/main" val="1151153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8C17072-BAB2-4682-992E-112731715256}" type="slidenum">
              <a:rPr lang="en-US" smtClean="0"/>
              <a:pPr>
                <a:defRPr/>
              </a:pPr>
              <a:t>9</a:t>
            </a:fld>
            <a:endParaRPr lang="en-US"/>
          </a:p>
        </p:txBody>
      </p:sp>
    </p:spTree>
    <p:extLst>
      <p:ext uri="{BB962C8B-B14F-4D97-AF65-F5344CB8AC3E}">
        <p14:creationId xmlns:p14="http://schemas.microsoft.com/office/powerpoint/2010/main" val="3763367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8C17072-BAB2-4682-992E-112731715256}" type="slidenum">
              <a:rPr lang="en-US" smtClean="0"/>
              <a:pPr>
                <a:defRPr/>
              </a:pPr>
              <a:t>10</a:t>
            </a:fld>
            <a:endParaRPr lang="en-US"/>
          </a:p>
        </p:txBody>
      </p:sp>
    </p:spTree>
    <p:extLst>
      <p:ext uri="{BB962C8B-B14F-4D97-AF65-F5344CB8AC3E}">
        <p14:creationId xmlns:p14="http://schemas.microsoft.com/office/powerpoint/2010/main" val="254403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358402" name="Rectangle 2"/>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358403"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54750"/>
            <a:ext cx="2133600" cy="476250"/>
          </a:xfrm>
        </p:spPr>
        <p:txBody>
          <a:bodyPr/>
          <a:lstStyle>
            <a:lvl1pPr>
              <a:defRPr/>
            </a:lvl1pPr>
          </a:lstStyle>
          <a:p>
            <a:pPr>
              <a:defRPr/>
            </a:pPr>
            <a:fld id="{7675A07F-212B-4EAB-94C4-8B18012502A3}" type="slidenum">
              <a:rPr lang="en-US"/>
              <a:pPr>
                <a:defRPr/>
              </a:pPr>
              <a:t>‹#›</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5840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58403">
                                            <p:txEl>
                                              <p:pRg st="0" end="0"/>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3" grpId="0" build="p" autoUpdateAnimBg="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BE0DB2A0-E82D-4096-87C9-DD34F2D6A5B9}" type="slidenum">
              <a:rPr lang="en-US"/>
              <a:pPr>
                <a:defRPr/>
              </a:pPr>
              <a:t>‹#›</a:t>
            </a:fld>
            <a:endParaRPr lang="en-US"/>
          </a:p>
        </p:txBody>
      </p:sp>
      <p:sp>
        <p:nvSpPr>
          <p:cNvPr id="6" name="Rectangle 5"/>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53D3CC0C-3969-4948-91F8-DD54C2558C91}" type="slidenum">
              <a:rPr lang="en-US"/>
              <a:pPr>
                <a:defRPr/>
              </a:pPr>
              <a:t>‹#›</a:t>
            </a:fld>
            <a:endParaRPr lang="en-US"/>
          </a:p>
        </p:txBody>
      </p:sp>
      <p:sp>
        <p:nvSpPr>
          <p:cNvPr id="6" name="Rectangle 5"/>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E7A80D4-BDB4-4FC9-A275-71D65A258825}" type="slidenum">
              <a:rPr lang="en-US"/>
              <a:pPr>
                <a:defRPr/>
              </a:pPr>
              <a:t>‹#›</a:t>
            </a:fld>
            <a:endParaRPr lang="en-US"/>
          </a:p>
        </p:txBody>
      </p:sp>
      <p:sp>
        <p:nvSpPr>
          <p:cNvPr id="7" name="Rectangle 5"/>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F72F15E4-6314-4DB8-BAE3-3D497FE4B155}" type="slidenum">
              <a:rPr lang="en-US"/>
              <a:pPr>
                <a:defRPr/>
              </a:pPr>
              <a:t>‹#›</a:t>
            </a:fld>
            <a:endParaRPr lang="en-US"/>
          </a:p>
        </p:txBody>
      </p:sp>
      <p:sp>
        <p:nvSpPr>
          <p:cNvPr id="7" name="Rectangle 5"/>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23BBC8C-22C7-4282-87C0-6B898F7E39CA}" type="slidenum">
              <a:rPr lang="en-US"/>
              <a:pPr>
                <a:defRPr/>
              </a:pPr>
              <a:t>‹#›</a:t>
            </a:fld>
            <a:endParaRPr lang="en-US"/>
          </a:p>
        </p:txBody>
      </p:sp>
      <p:sp>
        <p:nvSpPr>
          <p:cNvPr id="6" name="Rectangle 5"/>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FD1C4C44-096B-48D5-9716-A76B21E88FA7}" type="slidenum">
              <a:rPr lang="en-US"/>
              <a:pPr>
                <a:defRPr/>
              </a:pPr>
              <a:t>‹#›</a:t>
            </a:fld>
            <a:endParaRPr lang="en-US"/>
          </a:p>
        </p:txBody>
      </p:sp>
      <p:sp>
        <p:nvSpPr>
          <p:cNvPr id="6" name="Rectangle 5"/>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CA34A97-E2F5-4CF5-ADF9-0EB57C2642D1}" type="slidenum">
              <a:rPr lang="en-US"/>
              <a:pPr>
                <a:defRPr/>
              </a:pPr>
              <a:t>‹#›</a:t>
            </a:fld>
            <a:endParaRPr lang="en-US"/>
          </a:p>
        </p:txBody>
      </p:sp>
      <p:sp>
        <p:nvSpPr>
          <p:cNvPr id="6" name="Rectangle 5"/>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BCA8B735-8A30-457C-B4A3-AB17C6F1590B}" type="slidenum">
              <a:rPr lang="en-US"/>
              <a:pPr>
                <a:defRPr/>
              </a:pPr>
              <a:t>‹#›</a:t>
            </a:fld>
            <a:endParaRPr lang="en-US"/>
          </a:p>
        </p:txBody>
      </p:sp>
      <p:sp>
        <p:nvSpPr>
          <p:cNvPr id="7" name="Rectangle 5"/>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80D8B5D5-7A29-4B61-8AF4-ECD557BA519B}" type="slidenum">
              <a:rPr lang="en-US"/>
              <a:pPr>
                <a:defRPr/>
              </a:pPr>
              <a:t>‹#›</a:t>
            </a:fld>
            <a:endParaRPr lang="en-US"/>
          </a:p>
        </p:txBody>
      </p:sp>
      <p:sp>
        <p:nvSpPr>
          <p:cNvPr id="9" name="Rectangle 5"/>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382F7D8C-6280-47B7-BD85-FBCCECD9C5F3}" type="slidenum">
              <a:rPr lang="en-US"/>
              <a:pPr>
                <a:defRPr/>
              </a:pPr>
              <a:t>‹#›</a:t>
            </a:fld>
            <a:endParaRPr lang="en-US"/>
          </a:p>
        </p:txBody>
      </p:sp>
      <p:sp>
        <p:nvSpPr>
          <p:cNvPr id="5" name="Rectangle 5"/>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C6483F52-3DB5-4DC1-8DC2-4D0952668AE6}" type="slidenum">
              <a:rPr lang="en-US"/>
              <a:pPr>
                <a:defRPr/>
              </a:pPr>
              <a:t>‹#›</a:t>
            </a:fld>
            <a:endParaRPr lang="en-US"/>
          </a:p>
        </p:txBody>
      </p:sp>
      <p:sp>
        <p:nvSpPr>
          <p:cNvPr id="4" name="Rectangle 5"/>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33F94427-60ED-4DB4-B96E-8596B4B631B6}" type="slidenum">
              <a:rPr lang="en-US"/>
              <a:pPr>
                <a:defRPr/>
              </a:pPr>
              <a:t>‹#›</a:t>
            </a:fld>
            <a:endParaRPr lang="en-US"/>
          </a:p>
        </p:txBody>
      </p:sp>
      <p:sp>
        <p:nvSpPr>
          <p:cNvPr id="7" name="Rectangle 5"/>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showMasterPhAnim="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9F4A36F3-3BEB-46B4-8641-E6C5CD032029}" type="slidenum">
              <a:rPr lang="en-US"/>
              <a:pPr>
                <a:defRPr/>
              </a:pPr>
              <a:t>‹#›</a:t>
            </a:fld>
            <a:endParaRPr lang="en-US"/>
          </a:p>
        </p:txBody>
      </p:sp>
      <p:sp>
        <p:nvSpPr>
          <p:cNvPr id="7" name="Footer Placeholder 6"/>
          <p:cNvSpPr>
            <a:spLocks noGrp="1"/>
          </p:cNvSpPr>
          <p:nvPr>
            <p:ph type="ftr" sz="quarter" idx="12"/>
          </p:nvPr>
        </p:nvSpPr>
        <p:spPr/>
        <p:txBody>
          <a:bodyPr/>
          <a:lstStyle>
            <a:lvl1pPr>
              <a:defRPr/>
            </a:lvl1pPr>
          </a:lstStyle>
          <a:p>
            <a:pPr>
              <a:defRPr/>
            </a:pP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P spid="4" grpId="0" build="p" autoUpdateAnimBg="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50000"/>
              </a:schemeClr>
            </a:gs>
            <a:gs pos="50000">
              <a:schemeClr val="bg1">
                <a:alpha val="81000"/>
              </a:schemeClr>
            </a:gs>
            <a:gs pos="100000">
              <a:schemeClr val="bg1">
                <a:alpha val="82000"/>
              </a:schemeClr>
            </a:gs>
          </a:gsLst>
          <a:lin ang="5400000" scaled="0"/>
          <a:tileRect/>
        </a:gradFill>
        <a:effectLst/>
      </p:bgPr>
    </p:bg>
    <p:spTree>
      <p:nvGrpSpPr>
        <p:cNvPr id="1" name=""/>
        <p:cNvGrpSpPr/>
        <p:nvPr/>
      </p:nvGrpSpPr>
      <p:grpSpPr>
        <a:xfrm>
          <a:off x="0" y="0"/>
          <a:ext cx="0" cy="0"/>
          <a:chOff x="0" y="0"/>
          <a:chExt cx="0" cy="0"/>
        </a:xfrm>
      </p:grpSpPr>
      <p:sp>
        <p:nvSpPr>
          <p:cNvPr id="35737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35737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E7403A3B-16D7-4551-A849-8F8518E9360A}" type="slidenum">
              <a:rPr lang="en-US"/>
              <a:pPr>
                <a:defRPr/>
              </a:pPr>
              <a:t>‹#›</a:t>
            </a:fld>
            <a:endParaRPr lang="en-US"/>
          </a:p>
        </p:txBody>
      </p:sp>
      <p:sp>
        <p:nvSpPr>
          <p:cNvPr id="357380" name="Rectangle 4"/>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57381" name="Rectangle 5"/>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a:defRPr/>
            </a:pPr>
            <a:endParaRPr lang="en-US"/>
          </a:p>
        </p:txBody>
      </p:sp>
      <p:sp>
        <p:nvSpPr>
          <p:cNvPr id="357382" name="Rectangle 6"/>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00" r:id="rId1"/>
    <p:sldLayoutId id="2147483699" r:id="rId2"/>
    <p:sldLayoutId id="2147483698" r:id="rId3"/>
    <p:sldLayoutId id="2147483697" r:id="rId4"/>
    <p:sldLayoutId id="2147483696" r:id="rId5"/>
    <p:sldLayoutId id="2147483695" r:id="rId6"/>
    <p:sldLayoutId id="2147483694" r:id="rId7"/>
    <p:sldLayoutId id="2147483693" r:id="rId8"/>
    <p:sldLayoutId id="2147483701" r:id="rId9"/>
    <p:sldLayoutId id="2147483692" r:id="rId10"/>
    <p:sldLayoutId id="2147483691" r:id="rId11"/>
    <p:sldLayoutId id="2147483690" r:id="rId12"/>
    <p:sldLayoutId id="2147483689" r:id="rId13"/>
    <p:sldLayoutId id="2147483688" r:id="rId14"/>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738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57382">
                                            <p:txEl>
                                              <p:pRg st="0" end="0"/>
                                            </p:txEl>
                                          </p:spTgt>
                                        </p:tgtEl>
                                        <p:attrNameLst>
                                          <p:attrName>ppt_c</p:attrName>
                                        </p:attrNameLst>
                                      </p:cBhvr>
                                      <p:to>
                                        <a:schemeClr val="bg2"/>
                                      </p:to>
                                    </p:animClr>
                                  </p:subTnLst>
                                </p:cTn>
                              </p:par>
                              <p:par>
                                <p:cTn id="7" presetID="1" presetClass="entr" presetSubtype="0" fill="hold" grpId="0" nodeType="withEffect">
                                  <p:stCondLst>
                                    <p:cond delay="0"/>
                                  </p:stCondLst>
                                  <p:childTnLst>
                                    <p:set>
                                      <p:cBhvr>
                                        <p:cTn id="8" dur="1" fill="hold">
                                          <p:stCondLst>
                                            <p:cond delay="0"/>
                                          </p:stCondLst>
                                        </p:cTn>
                                        <p:tgtEl>
                                          <p:spTgt spid="35738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57382">
                                            <p:txEl>
                                              <p:pRg st="1" end="1"/>
                                            </p:txEl>
                                          </p:spTgt>
                                        </p:tgtEl>
                                        <p:attrNameLst>
                                          <p:attrName>ppt_c</p:attrName>
                                        </p:attrNameLst>
                                      </p:cBhvr>
                                      <p:to>
                                        <a:schemeClr val="bg2"/>
                                      </p:to>
                                    </p:animClr>
                                  </p:subTnLst>
                                </p:cTn>
                              </p:par>
                              <p:par>
                                <p:cTn id="9" presetID="1" presetClass="entr" presetSubtype="0" fill="hold" grpId="0" nodeType="withEffect">
                                  <p:stCondLst>
                                    <p:cond delay="0"/>
                                  </p:stCondLst>
                                  <p:childTnLst>
                                    <p:set>
                                      <p:cBhvr>
                                        <p:cTn id="10" dur="1" fill="hold">
                                          <p:stCondLst>
                                            <p:cond delay="0"/>
                                          </p:stCondLst>
                                        </p:cTn>
                                        <p:tgtEl>
                                          <p:spTgt spid="35738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57382">
                                            <p:txEl>
                                              <p:pRg st="2" end="2"/>
                                            </p:txEl>
                                          </p:spTgt>
                                        </p:tgtEl>
                                        <p:attrNameLst>
                                          <p:attrName>ppt_c</p:attrName>
                                        </p:attrNameLst>
                                      </p:cBhvr>
                                      <p:to>
                                        <a:schemeClr val="bg2"/>
                                      </p:to>
                                    </p:animClr>
                                  </p:subTnLst>
                                </p:cTn>
                              </p:par>
                              <p:par>
                                <p:cTn id="11" presetID="1" presetClass="entr" presetSubtype="0" fill="hold" grpId="0" nodeType="withEffect">
                                  <p:stCondLst>
                                    <p:cond delay="0"/>
                                  </p:stCondLst>
                                  <p:childTnLst>
                                    <p:set>
                                      <p:cBhvr>
                                        <p:cTn id="12" dur="1" fill="hold">
                                          <p:stCondLst>
                                            <p:cond delay="0"/>
                                          </p:stCondLst>
                                        </p:cTn>
                                        <p:tgtEl>
                                          <p:spTgt spid="35738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57382">
                                            <p:txEl>
                                              <p:pRg st="3" end="3"/>
                                            </p:txEl>
                                          </p:spTgt>
                                        </p:tgtEl>
                                        <p:attrNameLst>
                                          <p:attrName>ppt_c</p:attrName>
                                        </p:attrNameLst>
                                      </p:cBhvr>
                                      <p:to>
                                        <a:schemeClr val="bg2"/>
                                      </p:to>
                                    </p:animClr>
                                  </p:subTnLst>
                                </p:cTn>
                              </p:par>
                              <p:par>
                                <p:cTn id="13" presetID="1" presetClass="entr" presetSubtype="0" fill="hold" grpId="0" nodeType="withEffect">
                                  <p:stCondLst>
                                    <p:cond delay="0"/>
                                  </p:stCondLst>
                                  <p:childTnLst>
                                    <p:set>
                                      <p:cBhvr>
                                        <p:cTn id="14" dur="1" fill="hold">
                                          <p:stCondLst>
                                            <p:cond delay="0"/>
                                          </p:stCondLst>
                                        </p:cTn>
                                        <p:tgtEl>
                                          <p:spTgt spid="357382">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57382">
                                            <p:txEl>
                                              <p:pRg st="4" end="4"/>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382" grpId="0" build="p">
        <p:tmplLst>
          <p:tmpl lvl="1">
            <p:tnLst>
              <p:par>
                <p:cTn presetID="1" presetClass="entr" presetSubtype="0" fill="hold" nodeType="clickEffect">
                  <p:stCondLst>
                    <p:cond delay="0"/>
                  </p:stCondLst>
                  <p:childTnLst>
                    <p:set>
                      <p:cBhvr>
                        <p:cTn dur="1" fill="hold">
                          <p:stCondLst>
                            <p:cond delay="0"/>
                          </p:stCondLst>
                        </p:cTn>
                        <p:tgtEl>
                          <p:spTgt spid="357382"/>
                        </p:tgtEl>
                        <p:attrNameLst>
                          <p:attrName>style.visibility</p:attrName>
                        </p:attrNameLst>
                      </p:cBhvr>
                      <p:to>
                        <p:strVal val="visible"/>
                      </p:to>
                    </p:set>
                  </p:childTnLst>
                  <p:subTnLst>
                    <p:animClr clrSpc="rgb" dir="cw">
                      <p:cBhvr override="childStyle">
                        <p:cTn dur="1" fill="hold" display="0" masterRel="nextClick" afterEffect="1"/>
                        <p:tgtEl>
                          <p:spTgt spid="357382"/>
                        </p:tgtEl>
                        <p:attrNameLst>
                          <p:attrName>ppt_c</p:attrName>
                        </p:attrNameLst>
                      </p:cBhvr>
                      <p:to>
                        <a:schemeClr val="bg2"/>
                      </p:to>
                    </p:animClr>
                  </p:subTnLst>
                </p:cTn>
              </p:par>
            </p:tnLst>
          </p:tmpl>
          <p:tmpl lvl="2">
            <p:tnLst>
              <p:par>
                <p:cTn presetID="1" presetClass="entr" presetSubtype="0" fill="hold" nodeType="withEffect">
                  <p:stCondLst>
                    <p:cond delay="0"/>
                  </p:stCondLst>
                  <p:childTnLst>
                    <p:set>
                      <p:cBhvr>
                        <p:cTn dur="1" fill="hold">
                          <p:stCondLst>
                            <p:cond delay="0"/>
                          </p:stCondLst>
                        </p:cTn>
                        <p:tgtEl>
                          <p:spTgt spid="357382"/>
                        </p:tgtEl>
                        <p:attrNameLst>
                          <p:attrName>style.visibility</p:attrName>
                        </p:attrNameLst>
                      </p:cBhvr>
                      <p:to>
                        <p:strVal val="visible"/>
                      </p:to>
                    </p:set>
                  </p:childTnLst>
                  <p:subTnLst>
                    <p:animClr clrSpc="rgb" dir="cw">
                      <p:cBhvr override="childStyle">
                        <p:cTn dur="1" fill="hold" display="0" masterRel="nextClick" afterEffect="1"/>
                        <p:tgtEl>
                          <p:spTgt spid="357382"/>
                        </p:tgtEl>
                        <p:attrNameLst>
                          <p:attrName>ppt_c</p:attrName>
                        </p:attrNameLst>
                      </p:cBhvr>
                      <p:to>
                        <a:schemeClr val="bg2"/>
                      </p:to>
                    </p:animClr>
                  </p:subTnLst>
                </p:cTn>
              </p:par>
            </p:tnLst>
          </p:tmpl>
          <p:tmpl lvl="3">
            <p:tnLst>
              <p:par>
                <p:cTn presetID="1" presetClass="entr" presetSubtype="0" fill="hold" nodeType="withEffect">
                  <p:stCondLst>
                    <p:cond delay="0"/>
                  </p:stCondLst>
                  <p:childTnLst>
                    <p:set>
                      <p:cBhvr>
                        <p:cTn dur="1" fill="hold">
                          <p:stCondLst>
                            <p:cond delay="0"/>
                          </p:stCondLst>
                        </p:cTn>
                        <p:tgtEl>
                          <p:spTgt spid="357382"/>
                        </p:tgtEl>
                        <p:attrNameLst>
                          <p:attrName>style.visibility</p:attrName>
                        </p:attrNameLst>
                      </p:cBhvr>
                      <p:to>
                        <p:strVal val="visible"/>
                      </p:to>
                    </p:set>
                  </p:childTnLst>
                  <p:subTnLst>
                    <p:animClr clrSpc="rgb" dir="cw">
                      <p:cBhvr override="childStyle">
                        <p:cTn dur="1" fill="hold" display="0" masterRel="nextClick" afterEffect="1"/>
                        <p:tgtEl>
                          <p:spTgt spid="357382"/>
                        </p:tgtEl>
                        <p:attrNameLst>
                          <p:attrName>ppt_c</p:attrName>
                        </p:attrNameLst>
                      </p:cBhvr>
                      <p:to>
                        <a:schemeClr val="bg2"/>
                      </p:to>
                    </p:animClr>
                  </p:subTnLst>
                </p:cTn>
              </p:par>
            </p:tnLst>
          </p:tmpl>
          <p:tmpl lvl="4">
            <p:tnLst>
              <p:par>
                <p:cTn presetID="1" presetClass="entr" presetSubtype="0" fill="hold" nodeType="withEffect">
                  <p:stCondLst>
                    <p:cond delay="0"/>
                  </p:stCondLst>
                  <p:childTnLst>
                    <p:set>
                      <p:cBhvr>
                        <p:cTn dur="1" fill="hold">
                          <p:stCondLst>
                            <p:cond delay="0"/>
                          </p:stCondLst>
                        </p:cTn>
                        <p:tgtEl>
                          <p:spTgt spid="357382"/>
                        </p:tgtEl>
                        <p:attrNameLst>
                          <p:attrName>style.visibility</p:attrName>
                        </p:attrNameLst>
                      </p:cBhvr>
                      <p:to>
                        <p:strVal val="visible"/>
                      </p:to>
                    </p:set>
                  </p:childTnLst>
                  <p:subTnLst>
                    <p:animClr clrSpc="rgb" dir="cw">
                      <p:cBhvr override="childStyle">
                        <p:cTn dur="1" fill="hold" display="0" masterRel="nextClick" afterEffect="1"/>
                        <p:tgtEl>
                          <p:spTgt spid="357382"/>
                        </p:tgtEl>
                        <p:attrNameLst>
                          <p:attrName>ppt_c</p:attrName>
                        </p:attrNameLst>
                      </p:cBhvr>
                      <p:to>
                        <a:schemeClr val="bg2"/>
                      </p:to>
                    </p:animClr>
                  </p:subTnLst>
                </p:cTn>
              </p:par>
            </p:tnLst>
          </p:tmpl>
          <p:tmpl lvl="5">
            <p:tnLst>
              <p:par>
                <p:cTn presetID="1" presetClass="entr" presetSubtype="0" fill="hold" nodeType="withEffect">
                  <p:stCondLst>
                    <p:cond delay="0"/>
                  </p:stCondLst>
                  <p:childTnLst>
                    <p:set>
                      <p:cBhvr>
                        <p:cTn dur="1" fill="hold">
                          <p:stCondLst>
                            <p:cond delay="0"/>
                          </p:stCondLst>
                        </p:cTn>
                        <p:tgtEl>
                          <p:spTgt spid="357382"/>
                        </p:tgtEl>
                        <p:attrNameLst>
                          <p:attrName>style.visibility</p:attrName>
                        </p:attrNameLst>
                      </p:cBhvr>
                      <p:to>
                        <p:strVal val="visible"/>
                      </p:to>
                    </p:set>
                  </p:childTnLst>
                  <p:subTnLst>
                    <p:animClr clrSpc="rgb" dir="cw">
                      <p:cBhvr override="childStyle">
                        <p:cTn dur="1" fill="hold" display="0" masterRel="nextClick" afterEffect="1"/>
                        <p:tgtEl>
                          <p:spTgt spid="357382"/>
                        </p:tgtEl>
                        <p:attrNameLst>
                          <p:attrName>ppt_c</p:attrName>
                        </p:attrNameLst>
                      </p:cBhvr>
                      <p:to>
                        <a:schemeClr val="bg2"/>
                      </p:to>
                    </p:animClr>
                  </p:subTnLst>
                </p:cTn>
              </p:par>
            </p:tnLst>
          </p:tmpl>
        </p:tmplLst>
      </p:bldP>
    </p:bld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ctrTitle"/>
          </p:nvPr>
        </p:nvSpPr>
        <p:spPr>
          <a:xfrm>
            <a:off x="155575" y="204788"/>
            <a:ext cx="8763000" cy="1158875"/>
          </a:xfrm>
        </p:spPr>
        <p:txBody>
          <a:bodyPr>
            <a:noAutofit/>
          </a:bodyPr>
          <a:lstStyle/>
          <a:p>
            <a:pPr>
              <a:defRPr/>
            </a:pPr>
            <a:r>
              <a:rPr lang="en-US" sz="3600" dirty="0" smtClean="0">
                <a:solidFill>
                  <a:srgbClr val="FFFF00"/>
                </a:solidFill>
              </a:rPr>
              <a:t>The Thyroid</a:t>
            </a:r>
            <a:br>
              <a:rPr lang="en-US" sz="3600" dirty="0" smtClean="0">
                <a:solidFill>
                  <a:srgbClr val="FFFF00"/>
                </a:solidFill>
              </a:rPr>
            </a:br>
            <a:r>
              <a:rPr lang="en-US" sz="2800" i="1" dirty="0" smtClean="0">
                <a:solidFill>
                  <a:srgbClr val="FFFF00"/>
                </a:solidFill>
              </a:rPr>
              <a:t>Basic Overview, Thyroid Nodules and Cancer</a:t>
            </a:r>
            <a:endParaRPr lang="en-US" sz="2800" i="1" dirty="0">
              <a:solidFill>
                <a:srgbClr val="FFFF00"/>
              </a:solidFill>
            </a:endParaRPr>
          </a:p>
        </p:txBody>
      </p:sp>
      <p:sp>
        <p:nvSpPr>
          <p:cNvPr id="3" name="Subtitle 2"/>
          <p:cNvSpPr>
            <a:spLocks noGrp="1"/>
          </p:cNvSpPr>
          <p:nvPr>
            <p:ph type="subTitle" idx="1"/>
          </p:nvPr>
        </p:nvSpPr>
        <p:spPr>
          <a:xfrm>
            <a:off x="79557" y="4955470"/>
            <a:ext cx="9144000" cy="1676400"/>
          </a:xfrm>
        </p:spPr>
        <p:txBody>
          <a:bodyPr>
            <a:noAutofit/>
          </a:bodyPr>
          <a:lstStyle/>
          <a:p>
            <a:pPr>
              <a:defRPr/>
            </a:pPr>
            <a:r>
              <a:rPr lang="en-US" sz="2800" dirty="0" smtClean="0">
                <a:cs typeface="Arial" pitchFamily="34" charset="0"/>
              </a:rPr>
              <a:t>Andrew Wisneski and Dr. Wen T. Shen</a:t>
            </a:r>
          </a:p>
          <a:p>
            <a:pPr>
              <a:defRPr/>
            </a:pPr>
            <a:r>
              <a:rPr lang="en-US" sz="2800" dirty="0" smtClean="0">
                <a:cs typeface="Arial" pitchFamily="34" charset="0"/>
              </a:rPr>
              <a:t>November 2</a:t>
            </a:r>
            <a:r>
              <a:rPr lang="en-US" sz="2800" baseline="30000" dirty="0" smtClean="0">
                <a:cs typeface="Arial" pitchFamily="34" charset="0"/>
              </a:rPr>
              <a:t>nd</a:t>
            </a:r>
            <a:r>
              <a:rPr lang="en-US" sz="2800" dirty="0" smtClean="0">
                <a:cs typeface="Arial" pitchFamily="34" charset="0"/>
              </a:rPr>
              <a:t>, 2016</a:t>
            </a:r>
          </a:p>
          <a:p>
            <a:pPr>
              <a:defRPr/>
            </a:pPr>
            <a:r>
              <a:rPr lang="en-US" sz="2400" dirty="0" smtClean="0">
                <a:cs typeface="Arial" pitchFamily="34" charset="0"/>
              </a:rPr>
              <a:t>University of California San Francisco, CA, USA</a:t>
            </a:r>
          </a:p>
          <a:p>
            <a:pPr>
              <a:defRPr/>
            </a:pPr>
            <a:endParaRPr lang="en-US" sz="2400" dirty="0">
              <a:cs typeface="Arial" pitchFamily="34" charset="0"/>
            </a:endParaRPr>
          </a:p>
        </p:txBody>
      </p:sp>
      <p:pic>
        <p:nvPicPr>
          <p:cNvPr id="1026" name="Picture 2" descr="Emil Theodor Koch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813" y="1617382"/>
            <a:ext cx="2095500" cy="31813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thyroid gla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7465" y="1610455"/>
            <a:ext cx="2328183" cy="318827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papillary thyroid canc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477087" y="2151570"/>
            <a:ext cx="3162166" cy="2076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533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550"/>
            <a:ext cx="8229600" cy="735221"/>
          </a:xfrm>
        </p:spPr>
        <p:txBody>
          <a:bodyPr/>
          <a:lstStyle/>
          <a:p>
            <a:r>
              <a:rPr lang="en-US" dirty="0" smtClean="0">
                <a:solidFill>
                  <a:srgbClr val="FFFF00"/>
                </a:solidFill>
              </a:rPr>
              <a:t>Sonographic Criteria for FNA</a:t>
            </a:r>
            <a:endParaRPr lang="en-US" dirty="0">
              <a:solidFill>
                <a:srgbClr val="FFFF00"/>
              </a:solidFill>
            </a:endParaRPr>
          </a:p>
        </p:txBody>
      </p:sp>
      <p:sp>
        <p:nvSpPr>
          <p:cNvPr id="3" name="Content Placeholder 2"/>
          <p:cNvSpPr>
            <a:spLocks noGrp="1"/>
          </p:cNvSpPr>
          <p:nvPr>
            <p:ph idx="1"/>
          </p:nvPr>
        </p:nvSpPr>
        <p:spPr>
          <a:xfrm>
            <a:off x="155575" y="914400"/>
            <a:ext cx="5940425" cy="5791200"/>
          </a:xfrm>
        </p:spPr>
        <p:txBody>
          <a:bodyPr>
            <a:normAutofit/>
          </a:bodyPr>
          <a:lstStyle/>
          <a:p>
            <a:pPr marL="571500" indent="-457200"/>
            <a:r>
              <a:rPr lang="en-US" dirty="0" smtClean="0">
                <a:latin typeface="Arial" pitchFamily="34" charset="0"/>
                <a:cs typeface="Arial" pitchFamily="34" charset="0"/>
              </a:rPr>
              <a:t>S</a:t>
            </a:r>
          </a:p>
        </p:txBody>
      </p:sp>
      <p:sp>
        <p:nvSpPr>
          <p:cNvPr id="4" name="AutoShape 2" descr="data:image/jpeg;base64,/9j/4AAQSkZJRgABAQAAAQABAAD/2wCEAAkGBxMSEhQUEhQWFRQXGBUXFhYYFxQUFxgUFxUXFhQUFxUYHCggGBolHBQVITEhJSkrLi4uFx8zODMsNygtLisBCgoKDg0OGhAQGywkHyQsLCwsLCwsLCwsLCwsLCwsLCwsLCwsLCw0LCwsLCwsLCwsLCwsLCwsLCwsLCwsLCwsLP/AABEIAMIBBAMBIgACEQEDEQH/xAAcAAABBQEBAQAAAAAAAAAAAAAFAAIDBAYBBwj/xAA+EAABAwIEAwYEBAUDBAMBAAABAAIDBBEFEiExQVFxBhMiYYGRMqGxwSNCUvAHFHLR4RVikjOCosKys/EW/8QAGgEAAgMBAQAAAAAAAAAAAAAAAAIBAwQFBv/EACURAAICAgICAgIDAQAAAAAAAAABAhEDIRIxBEETUQUyIkJhFP/aAAwDAQACEQMRAD8A9sC6FwJwQQdSSSQAkkkkAJJJJACSSSQAl1cXUAJVMRr2xNuTrwVmV+VpJ4An2XnOO1/fHU21VWWfFFkI2whiGODKTffisnD2kDXya6n6K/Hgz5mhoOiJ0PYuFguRcrN2X8Qf2Yx0vcXSXtwvz5ALb0WKxndwHlcISzBI26BoVOvwljAXAG6ZaFlGzcRvvsbhSrA9n8VqA8M0c3kd7eRW3ZPpsQr8c7KZRpj5n2VF865VSoc+dEpjxx2XJJ+Xuou+KqOeeKhdUhJzLfjCX89a11JT14BGu6FRPvfppy/eyqVN3Abg7aeex926dU8ZWVZIpGyhqQ5Dsf8AhHVDMHrXa5jbmPl80TxKPvIrjduthxVpQwP3IIQ2qpbFEaaS65VsuFCIfRQwen8aOTM8DkOwpviRWX4T1CYX0G2CwHQJLjzt0XUDDl1cXQoGOpJJIASSSSAEkkkgBJJJIAS6uLqCSrizXGGUN+LI63WxsvOey2GmUufL+U2t5r1ByyEbMhe0b5iVRlXRdiZejytFgE503JVAbbpsla1m+ypNHEtNcU6aAkbX8kLix+Mnw+5RvDcRjfpmF+SaNMTImvQNpKZma7Bx1GzmnqjNTNlCiloPxmyA2ABuOZtpdNqSACXK1LiilbZRknJUGZSSuaf3b6KGQs4Zf+P3VTNSIZ5rKoJLnz9k+Zwvt7H7f4VQg5rbg8DoR5g8Ulj0XRMcpt++YVdlSQ27ty13W7TdunPQ+6ffw29SePEAdSlJQHK52vhIcOGoIJAPIhWwuyjLVFP+ed3jXNOhtccszT9CD7LZ4bPx+tvYc9BfXmseyjvI4N3Njbl4/t91poQWyCwJ+FoA2vuXE+X2WlGIr4nD3UpAGjvEPIcvdNJuEWx6P8PNxBtfyQGKRQyPZLhrbOKJuGg/qH1Cp0TdSrrR8H9Y+qZENBSoOvoko6w+L0XUAyyurgXVA51JJJACSSSQAkkkkAJJJJACXVxdQSdWRr2mKoeSLtcLjqtch2KRwyNLZHNB4agEJJxtDQdM8+xPHntJNmZeuqIUzP5im7wcbqvL2PjLr/EL3BJ+gWjw2lbHHkG3BZaN3KloxUWCSPJDi4D/AG6fNarCsIEYB49bn3Viqm7rUtJHkuU2KseRlQvoh29oO57RkngFkMUx4XtY2vyWoxOpayB7jwF7DcngB5leP9oBXSW8QZcklgLWtbroCSMzzb5q2b6VlWJdujY0lQJLkKrX4hbbe6b2Xgeyl/HsHk+EabW/vdCMTZIXAM/qJPXZUNs0Itw4iXXNj7XV2mna9zQTbz/SeF7dB6LNmepjizxgPde2R3iFrHXQ6a20HNW8Pqe9HjZ3ctzdm4I5tPEG+3Aor2Te6NaIS9w0sbkuHIg6358LK/E8fCeY08zcn7KLC7mMOOrr2Nr8AAL/ADXamMi7xyNjw69Ar4/ZmnvRLFE3OSNS4/Jlr+5v1V2mZd7gRYjc89r6oBNjLKVodYkuOUW1NrXJ/fNWcO7UxF7WkZbk6ucATvuPb2VvyRXbKFhnLaQdx8/hWHErMjRabGgC1pvcb9b2ss3ME5Q9MIYeiEY1j/qQ/C9kSgHij6n6FSgZYrz4vQJKHE3eP0CSCH2EwnJrU5QWCSSSQAkkkkAJJJJACSSSQAknvABJ0A3SWQ7bYzkIiB/qt8gllLirGjHk6KfaPtK95yROyM4kfER14BYLGcYLAS0gnfmVo56YvbZg1I1K86x+kexzgVk+TkzX8dI9fw/HWPpmSNN7tHvZUxWzEBw1G5H+V5d2VxYwv7iRxEb9jycvQxh77xkPvF+ZvEjqod2WxqgpDVZzd9yTs0ElDcTc8StayMtJ1Lr7BHo6tkfhjjA8ypG0+YlztXFNWiOT+i82YmJoJ1tv90NfQBx1cXHloLn0T8Tn7oNHNv3KF0GL/iPv+VhI6kgX9ifdDe6YRg6bRaxcWIA+EWA9NAhkkYd90+txGM3LnWHMkAIQ6qIeCx4c068/mlf2WqOqC7MM0vfT1BUUuHxm9wLgb2vryvvZSR4mLBKGTMfW6VtEqLW2F8EYWCx+E234X0A6E7EW10O4Ryop8zCPkVVwqMEN8rg8btda4+Q9kZYz6LTijqjFlls817RfhAudra4HO+wss3DBmaA05rvbl5m5+q2XbkMyvB+LM0MHHm4j3KodhqHNK0keFp7zb9I0+dllmrlxOn481DF8n0bascbNaT8LWtPUDX5oRKdUTqOJQpw1XRS0eflt2EsMHhKJU48cfr9FRw8eFEKX/qM6FSgKuLu/E9AuqLGD+IegSQK+zQhq7ZNzjmlnHNLZdQ6yVk3OOa6HjmiwO2SsmOlA4qP+aai0FE9krKA1TUv5pvNHJE0T2Ssq7qtqlZJdFoiiOvq2wxukebNaNf7LzSDDZKqc1EnwEktHrotn2id3jmw2uDcnyTZZI4WhugAFgs+V8tGnHHjT+yg2lDQcoQObsyyQuMmt7ow7FYybfNPfKLaLLSNKs8S7S4P3cr22IsfCf7LQ9g+1Ra4U9Qd9GPPHyPmtfjuGMmbqBcagrzLtFhRYTbe+n91YpXpkOHtHtkbI26mys0s7LlxIDRzXjfZLGamQOje8uyWtzstFM97xYuNuXBM5cWHDkjUY/XRzkCI3y3B5eh90NwmmAD3O46einwaiyjVVKukle5zYn5LDTTNrwGuiW7djLS4oF1+Gh7iCAW32sPVS0VCyMWYANLW5dOSZFDOxhFRFIZA6143NLXMsLOsR4Te+iFzz1OojifxtnIFv05tBpbe19U1DKfovd53biPynbyPFFKCoANys/S005v3pbroGtvudtSdUYmiDRoVU9MdO9G6wGUE+g+6OVMoaCTta6xHZ2osBrxC1dRUtIAdqOPT9/Ra8Uv4mHNCpnntTKaiTPlzZneDS9gdgPYLfYDhDYGa/G4C/l5D1UOFwwg+FgBdd3Hbcmx2GoPqjD4w7Y2KMWKnb7DPn5LjFUirPGNUGq4gDortUJBoR7cUBmMoJu0252KtnpGNOwzRO8JV+jd+K0f7T9kMofgKJUA/GH9H3CmPRD7A2PVFpnDoko8cbeZySVy2FB8Epy7lXFWaDhTLp5KYiwGEEqUU+mpVetrBCxzzwF1RpMXimaHZ9xtdK5DqDYRfTngV3+VdzVOLEYwdHXPVXXVjMt7qY7FkqIBE/NqDZF4tlRhxNpaL8VappQ4XCv+Nx2U809Feph/EzW4boViwa5pzC6KYzPlaFmZMTDzlAJWXK6dG3CuStmaosIeJnEOcWk6NOw6IzXzdw0Zij1PlAubBY3Gz381twOHBUv7Ll9IcMYa7Q3Wc7SvblJ3VytwV4fnjJbp8P5UIxWkllcxg+IkX8hzTcd0g5Um2L+F9BJJUTOtZoaB66r0SDs8/Pc2DU/sRhTadhHHQk8yjtRV8Ge61/BF9mD/okuivFRNZ8TteQQ+GjILz5/L9lEIgL66ldrZu7bci2b7fsJZ44pWhsWWTlT9mcrWyA6XVGzjuUVkqA7dU5qtrQSLXWVm9WUns8QPBtvdVJpszrDYfVKsxIbN1J4cyVSEmzdzubaknjYJdse62zR0lW2Jgc7YcOZ4AKekrZKh5awXsdeDR+rM7gLeHTU3dZBYqAyEPnOVrfhjB1H+57hsenutLhty3JEwNjG/5RrztqNOG61wxe5aRgyZk3/HbNPgtGIgXOdne74nWt/wBrW8G7CyszVDW31uRwG/khLJjlDjqN+Q9lyHEg64DdQmllj0ipYpdsoVlDVVMmaWbJEPhiZx83uO/S1uqhxBtVTWfTvD2j4o3taAR5PYAR80eo5muJB0PyVmFrXgjcbFJt7TGdLTRn+zvaiKof3M0boJjsDlLHHk14A18iAeq1FNTZZCb/AJbee6w/bbA+6gknabd2M19rWIsfmj3YzFDUwtkd8RDS7yflAePUZT1V0G32VTSW0R4nFeVx80loKjDmPNzcHy+qSniVjbJrgrRgKa6mPMKriy+0Uimkq06jdzCgnoZDoLKHFjJoAYpmmjkYONwFg/8A+Tq2fA+3qV6l/p7o2XOtuKpE8fknw4ZSYZvIjBaM52b7KPb4p5C48r6LXtgjYLEaearOq2iwvqhWNzEjddGGFdI5k/Ik9sLztv8ADYD3QU43JE1xDs1iRrp9EN/1d0bBrfW2qql5ex3m5aFirTKfkt2HYMadUCzhYhMbTuj8bdvzD7obSHupNeIBCOuqWvboVxPLSWZnc8Vt4kB8UrgeJaSN0OoZLPBzAhRY3RuccrLk+Sn7PdkXNOaS/S6oUeXRplOMFtl7E65trDUnYBdwLBS3xv8Aid8hyRqlwSNhzWu7mUQ7taMePjtmPNn5Kl0VmQ2UrYVLlU1KxpNnX8rbequMw+kpPzEdBz8z5IdjrQ9oadSXWBHlxRuRtmmwsOXPmsnWOdJUNIuLaADYAEXv68UNWhoumZ7G6YwNDs4LSL8RZZ2KWee4hjLzzJsBfmtB2lrWvNnNDyL7XyDXjxcfl1UXZqoPeZdQHNtYWy3HiAAbvuRbS+yoj497Zrl5NKkVMO7NS/FNKL/7Re3MAnQ8trDmUUjpGR/ADrxOrnH929/VGpIievAdPPy57CwUkeHjd2/E8OgHL/CvjjjHpGWWWUu2BYaRzyABe+39yfv58Sj8w7ljIY/jcbX8zq531PoqlNWjvgxjeBLnEgbeXJT0U4ke+fcAlkfpo5w+nus+eTujT48FXIv1rwxltgBb0AUOEwFsZc/RziXWPBv5R1tr6qOnlEj3E/DGRfkX729N/ZC+1vaEQQPffWxyjzOjfmsvbLmtUEpsQi1HetbY2cbkm/IAdUdw1zGRiQODmnYgggrG9gcO7ujjfOAZZryE6mwebsF+ljfmVDjvaJkNbHQMub5ZCCd3uBORx4kAA66m45LTF1v6KGrdfZs8aphWUFTEfzxyN9QCWn3A9kD/AIcwmOEudp3haQOTWizff7I9P3n8rM2DL3uQhmbRuYiwvoVgMFxyoMjopI3tkZYOzAhoNtCHbOHmFox/rbM8+6R6w2VJAIKt2UXIBSU8oi8ZGnSSSUDCSSUc0oa0uOwQBQxqoAGQbnU9EBfJ8kqqqzOJ4kobUVNgV0MWOlRzsuTk7KT3nvL34p2I1jTZp0O481SjlufVU+0P/TLhu3ULVRnsqYrV6kcsv1RXBnhzHdSsjLU5zfyBRVmICCnaSdTr7p5VQJOwpjk12gg2LUX7O4M57RJI4gHUN/uvPqeaWeqhY4EMe4HqBqvYWyAAAbBcnyVjnNSR1MDyY48XofHSsbsApw1NY8JxcqaQ7bfYk1zkx8oCgknCCCZz1JLL3cZcd1XpjfX26qDGIu8tG4nIAXOtoTybfhfn5FMkA3s1jJn7wTtBjBsyS5yutqWEX3Ftx/8AoXtP2kY0kRaDUAN3PtsFZkicW5AA2MaBjdAB9yqDsLibsATx2Fup4J1V2Bkf5mR5v3bj65R/hQSifM2QvEYY4OaGaAEG414/NGsWxNrDlYA4/L0Czjqaepdc6NQ3YyPVezWKw1bM8ZGcWEjdLsPAW/TyO3ropsQrI2vMAd+MWZ8gucsdw3M48CbkC+p1tsV5bhmESwytkp3lj26mTgG8cw4t8uK1OFzeCd4Jc977OkNs73ZblziNtDoNgAAEtBRVx7EWQ5mtce8d4crNXHyv+9loow2npY43Cxay7m72cfE8X46krK0dA01EbtznBcbamxzZRyFx6rQZ3vq2xuymwMhAvrltZv8AyLfS6y+Qt6NmC2u9BOktBTta6wc673jkXa29BYei84xOB+KVbYWXELXWJHE/nd6C49Sth2nMzs0bG+M2GYXLQDuSTy1T+zOGtptNgGgXBBJ/VxvfQJMeN/tXRM5K6vs0c9Yymhe9zbRQx6AcQ0Wa0eZ0HqvLOzFQ6srxLKPxC50rjyAGUAHkAQPRbntldzI6dgLmvcJHuPBrQC1l+Jza/wDah/ZbC+7ne3QPcG5Lj8hvtz1+it4uMCpU5m8pWAMJF7k29uKxnaPFGiZtjZzTa+o0PD3/AHqtE7EAZRCCLsA8Q273iOltD1K88/iKO7kDxsXNNuRDrEehBHorVGoUUN3M0bMV6fJdWDZWkjdJZS/ifRBcuCULJYhi0hcRHYAc+PoqsWPSs0fld00K6C8bI1ZhfkQTo3OZZ7HK+9wDoNOp5qtBipe0uBIHEFD6uW4+qtxYXGWyrLn5RpEE0uVt+PBDKuSzTzKdUzZnDkNkPxGbgtqRjG0r7lR4+/8ABf8A0lR0T1R7S1YbC+/JMwitgDBRmZc6Ddx8gj3ZWn/nZ3vcLwxjK3kTzWMo53yMDL5GceZ8l7X2UwttPSsaBuLn1XP8/NWKl7Oj4WK8vJ+jM4fh8j67OG5YobgHmTyWvbNxQ3H8UbAw204lDMO7QMlbmYb8wudgnar6Nvkw3y+zVR1akkqUCbWX30TzULQZQhLU81FE4vcGj9jilhdP3r9fhGp+wR2KGNnwgDoNVKQUcpYCNTsNgqdQ8B0hJsBYeu5+oRUyAC/BZSaqc8u0y6nry34bJkSQ11eSbXyt/wDN3Qfl6n2QquL3i1yxg/KNz1PPzRJ0dvhAvz3PuqzmG+ov5fvdSSCoMIF7kWvz1Pqi4pGtaBsPLcnkFPTRuJuRYef9kqmUMOY/Fs0fp5uPmoJA2PVXdsMbbD9VufLoFU7LHPC8OdYGRxvxsGs29U3EI2yX8XVD4CQ0huliNuQ/fyQSaec08IBuXG+lja2u+ibSVL5ZM0MQB2MhGobxGY/RVqLCALPqDcflZ+rzd5eSt1WOlos0AcgNPoopBbRdqoJnaNa7qd+qoT4PU8Gu+qrSYnMBmc4gnYX4eQVZmL1AN7u+akgmZXVEBsXOHkb/AHWiwbExM4d7GCWeJjgMrmnjYj96IXB2hzjLOwPHnv6HcI92cihu4RusHA+F24NuB4qRW6LgwKJzu8hdlJuSNwTx+aw/8YmZWMJ0LnMv10v/APEn1W/pGOY4DlusF/HR9mUw5yfIMd9yFE+gh2YKGp0XVWgf4QkshqPdq1gdq3dB62HOLEdCNwrYqfNdpmZngj4Rv1Xcc/ji2/Rw4weSSivZchYI2NYDew3KE4zVWIaPWysYzVhguD6LIOqZCSWsc4nyWXB5WOatun/pqzeHkg9K0E2zjdC564ElMdS1Um0JHU2Si7K1bz4g1o63Vz8vEv7ISPiZX/VnYZ7XWO7WYkZHiNp6r0qn7HG1nyWvvZX8L7LUVMcwYHP/AFO1PzWfN+Qx1Udl+Lwcl29HnnZDsdPO9jntLYwQSXaXA1sAvXK+cRsA5CygqcaawWbYKiKOSo8TiWtPuuXmyyzs6WLFHCtmVxWGSumEMe35jyC2GEdmIKZgaxovxPMqTCcMZS5ixri52pJ1V51WD5HzCuxY+CM+bLzZUqqIITWNLQi9Q55G6pd3I85WszH97q4oJOyVbd7mc9fYI+ZLuQ3CMEMLjI62ZwsGjgCbkk+iKxREapkSSynSyEzwgHT1RIwk6kqN1OOv0UgBZjbqdgmQxG+g33PNFv5Nl7nU7cgByCrYhXRwsJuLgGzRzQSC8aru4DGg+Nzh6N59SsJ2hxRwuAeqdWYi6SYOceN9fkh4j76ZjP1OAPS+vyugZIt0OHPY3M9xzuF8oubDgOqO4Lh3cgzTjxH4IzwH6njn5cOKLU1UxhOUDOWlwPIXy3HLdDnsfKcoBJufbzQBFUVskztL6onhuCah8uw4c1fo6NkLQXEA8VDPj8DeJdw3sEEE8mERvOZx+tlZhwxuwLCOSp0faaE/l06orSU8M3ijcQd7IFYOqezTHfCbHkVCzB3wkOaTvwWgih4Zw7roVdjhNrHUJiLHUZztBPxW9x/deU/x1m/Fo2eUrv8A6x/devUseUrxP+PMp/nqdo4QX/5SOH/qkn0yYdmQhfokmwMNl1ZTSek0WIF8YLdeaNYfORGL7lYHCKkxzvYdnajqtkycFgtyXR/KSaxUvbMX4yCeV36QRyxk3dqfNWmVLBsAsvNWW4ojhMTn2e8HLwH6j/ZeeStndapGoo4y/W1m8+J6BWXU99sw89ChradxOZ0ljwaOHkVPd/5XAnktMYqih39gTHamWD4h4eDht/hBqGWeqdaMeHi47f5W4fNmGWWPTiDYgp1PEwNtEAByGgRHHFvbIlkklpbBNFgMcdjIS93y9kWbO3Yeyjkc4bi6gkc3zBWyMYpaMM5Sb2TyTKrNICoTKDpmB+SgeHJis67MNjcK7h9SY2lztM32VOju94bY23J5DijE9Iwg3JtyFtvJMgG/z7TxuntqRv8ANDYaOG9gZAfNTvwzNvL4OQFj7piRlZjrW6XVGTtA08egUuOYHC6FxiBEjRf4ib23BWKgw+dx8LHH0NvdAyD1Xj7uaGsgnqi7uxcDck2F+V1bpuzUz7d5Zg43Nz7BHp8sEYZHoBx5nmUAeV1kD4pC2Rpa4HW/7+asdnY81Q3lY/Pw/wDstxJVU1Q5oqWBxB0dsfXmFf7mlg8TIWC+zgL/ADUUTYNjqYopHFrc7/huRcBulmgegRGHFwdHMAvxAyn5Jv8Aq0d/DGLnyUNRVlw1DR03UkEeIUN2l8d5yNchNrDp+ZAabGH3y9wGgbgsH3CtPrHRm4PRGqDGo5RklsHcH2HzUkA1kkMn/UiaDzb4D8lfpKd0P4tO4vaN2n4gOnEK3VYNpcAEcwqcMb43AsJBHsgLNLFkqWiRhs78w5HzCkp87dCqeG5S7OPA/wDMB8LvRaAMBUiCpH3Xin8fGZKymkt8ULmjqyQn/wB17ZCyxXl38fqVroqOQjVskjPRzM1v/BVz6Hh2ePxRveMxJSV2EiySzWaD1CX+HVU54eHRttzJOiL0nYicaPlYBxyg/K615qlWxGvLY3FWZfKlkjxl0U4sShK49mdf2ap4nglzpHD9R8IPTirIks7w6u2HIKgZbHM7Una/C/3TIZ7EkEWHHiSsZ0lF1sNfyI0zP15hOlpXE+F1+vNZ6bFXg6KOPH3c1Folxkadr5WaHX5pf6g0WzCxPogTMcdZPfX5uRRy+heL9h5tddRula42PyQuCe/BcxGrDGEjQlNjk3JJFeSKSbZeeyLbKD58fddjbEOB/wCRWWbiJ5rk+JHKbH9ldAw0a5tY1jLgWJ26cFQnxR3VB55CGguOtlSZUm++iYijSxVhPBSS1Z4myEx1Ysq76ouKCQ5HiFiuSYy5txy5aaIDNNbiuVEhey4+JvzCAoNnGA7e4VKvqs4sFnm1wd1Tm1R4lADKhpGqmw/GnM0dYjkdVWnlzIbOCgDYWjl1idld+k7eirSiRh8QNllYaotR3Du0pFg+zh5oAdUPzboeXG+mwWmD4Jh4bAodWYaRsigsv4D2gczwONxwujr6gOsRay8/MZaVoMHqzax1TISSNVTtHBGKaXTog2Hao1Ezh7qWKWY5ua81/jsS6Cl5d8737s2+69GtZDcZwanrGtbUR941jszQS5tnWLb+EjgVXJaGi6Z84xwG2hXV9BR9jsPAsKWP2J+ZKSo4Mv5okvsk8aHokkshJjsVPjcnQD8MdEkkvs6S/UimQk7lJJQSi5HsFZjOiSSRgi9TnZV8dPhHVJJX4P3RRn/RgQBSsHw/1BJJdA55ernG6pxpJKSCd2y7CuJIJGVhTaA+IJJIAFV+krrJMOySSkCYKGRJJQAMm3UN11JABLDXG+5WwpHEt1SSTREkQ1bRfZQ4f8SSSn2QbTBUcj2SSQxRki7F8PquJKJdAuzpSSSVJcf/2Q=="/>
          <p:cNvSpPr>
            <a:spLocks noChangeAspect="1" noChangeArrowheads="1"/>
          </p:cNvSpPr>
          <p:nvPr/>
        </p:nvSpPr>
        <p:spPr bwMode="auto">
          <a:xfrm>
            <a:off x="155575" y="-1965325"/>
            <a:ext cx="5505450" cy="4095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p:nvPr/>
        </p:nvPicPr>
        <p:blipFill rotWithShape="1">
          <a:blip r:embed="rId3"/>
          <a:srcRect l="2051" t="18917" r="35513" b="8376"/>
          <a:stretch/>
        </p:blipFill>
        <p:spPr bwMode="auto">
          <a:xfrm>
            <a:off x="659764" y="1036124"/>
            <a:ext cx="8027036" cy="532274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117029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2550"/>
            <a:ext cx="8229600" cy="735221"/>
          </a:xfrm>
        </p:spPr>
        <p:txBody>
          <a:bodyPr/>
          <a:lstStyle/>
          <a:p>
            <a:r>
              <a:rPr lang="en-US" dirty="0" smtClean="0">
                <a:solidFill>
                  <a:srgbClr val="FFFF00"/>
                </a:solidFill>
              </a:rPr>
              <a:t>Thyroid Scintigraphy</a:t>
            </a:r>
            <a:endParaRPr lang="en-US" dirty="0">
              <a:solidFill>
                <a:srgbClr val="FFFF00"/>
              </a:solidFill>
            </a:endParaRPr>
          </a:p>
        </p:txBody>
      </p:sp>
      <p:sp>
        <p:nvSpPr>
          <p:cNvPr id="3" name="Content Placeholder 2"/>
          <p:cNvSpPr>
            <a:spLocks noGrp="1"/>
          </p:cNvSpPr>
          <p:nvPr>
            <p:ph idx="1"/>
          </p:nvPr>
        </p:nvSpPr>
        <p:spPr>
          <a:xfrm>
            <a:off x="7495" y="1219200"/>
            <a:ext cx="5509198" cy="5105400"/>
          </a:xfrm>
        </p:spPr>
        <p:txBody>
          <a:bodyPr>
            <a:normAutofit fontScale="70000" lnSpcReduction="20000"/>
          </a:bodyPr>
          <a:lstStyle/>
          <a:p>
            <a:pPr marL="571500" indent="-457200"/>
            <a:r>
              <a:rPr lang="en-US" dirty="0" smtClean="0">
                <a:latin typeface="Arial" pitchFamily="34" charset="0"/>
                <a:cs typeface="Arial" pitchFamily="34" charset="0"/>
              </a:rPr>
              <a:t>Determine functional status of a nodule. </a:t>
            </a:r>
          </a:p>
          <a:p>
            <a:pPr marL="571500" indent="-457200"/>
            <a:r>
              <a:rPr lang="en-US" dirty="0" err="1" smtClean="0">
                <a:latin typeface="Arial" pitchFamily="34" charset="0"/>
                <a:cs typeface="Arial" pitchFamily="34" charset="0"/>
              </a:rPr>
              <a:t>Hyperfunctioning</a:t>
            </a:r>
            <a:r>
              <a:rPr lang="en-US" dirty="0" smtClean="0">
                <a:latin typeface="Arial" pitchFamily="34" charset="0"/>
                <a:cs typeface="Arial" pitchFamily="34" charset="0"/>
              </a:rPr>
              <a:t> nodules are rarely cancer.</a:t>
            </a:r>
          </a:p>
          <a:p>
            <a:pPr marL="971550" lvl="1" indent="-457200"/>
            <a:r>
              <a:rPr lang="en-US" dirty="0" smtClean="0">
                <a:latin typeface="Arial" pitchFamily="34" charset="0"/>
                <a:cs typeface="Arial" pitchFamily="34" charset="0"/>
              </a:rPr>
              <a:t>No FNA needed for hot nodule. </a:t>
            </a:r>
          </a:p>
          <a:p>
            <a:pPr marL="571500" indent="-457200"/>
            <a:r>
              <a:rPr lang="en-US" dirty="0" smtClean="0">
                <a:latin typeface="Arial" pitchFamily="34" charset="0"/>
                <a:cs typeface="Arial" pitchFamily="34" charset="0"/>
              </a:rPr>
              <a:t>Useful for patients with multiple nodules.</a:t>
            </a:r>
          </a:p>
          <a:p>
            <a:pPr marL="971550" lvl="1" indent="-457200"/>
            <a:r>
              <a:rPr lang="en-US" dirty="0" smtClean="0">
                <a:latin typeface="Arial" pitchFamily="34" charset="0"/>
                <a:cs typeface="Arial" pitchFamily="34" charset="0"/>
              </a:rPr>
              <a:t>Select ones that are cold for FNA</a:t>
            </a:r>
          </a:p>
          <a:p>
            <a:pPr marL="571500" indent="-457200"/>
            <a:r>
              <a:rPr lang="en-US" dirty="0" smtClean="0">
                <a:latin typeface="Arial" pitchFamily="34" charset="0"/>
                <a:cs typeface="Arial" pitchFamily="34" charset="0"/>
              </a:rPr>
              <a:t>Uses 123-Iodine or Technetium-99m</a:t>
            </a:r>
          </a:p>
          <a:p>
            <a:pPr marL="971550" lvl="1" indent="-457200"/>
            <a:r>
              <a:rPr lang="en-US" dirty="0" smtClean="0">
                <a:latin typeface="Arial" pitchFamily="34" charset="0"/>
                <a:cs typeface="Arial" pitchFamily="34" charset="0"/>
              </a:rPr>
              <a:t>Isotopes less concentrated in follicular cells</a:t>
            </a:r>
          </a:p>
          <a:p>
            <a:pPr marL="971550" lvl="1" indent="-457200"/>
            <a:r>
              <a:rPr lang="en-US" dirty="0" smtClean="0">
                <a:latin typeface="Arial" pitchFamily="34" charset="0"/>
                <a:cs typeface="Arial" pitchFamily="34" charset="0"/>
              </a:rPr>
              <a:t>Iodine preferred – 5% of thyroid cancers concentrate </a:t>
            </a:r>
            <a:r>
              <a:rPr lang="en-US" dirty="0" err="1" smtClean="0">
                <a:latin typeface="Arial" pitchFamily="34" charset="0"/>
                <a:cs typeface="Arial" pitchFamily="34" charset="0"/>
              </a:rPr>
              <a:t>pertechetate</a:t>
            </a:r>
            <a:r>
              <a:rPr lang="en-US" dirty="0" smtClean="0">
                <a:latin typeface="Arial" pitchFamily="34" charset="0"/>
                <a:cs typeface="Arial" pitchFamily="34" charset="0"/>
              </a:rPr>
              <a:t> but not iodine. </a:t>
            </a:r>
          </a:p>
          <a:p>
            <a:pPr marL="1371600" lvl="2" indent="-457200"/>
            <a:r>
              <a:rPr lang="en-US" dirty="0" smtClean="0">
                <a:latin typeface="Arial" pitchFamily="34" charset="0"/>
                <a:cs typeface="Arial" pitchFamily="34" charset="0"/>
              </a:rPr>
              <a:t>Causes nodule to appear hot or indeterminate. </a:t>
            </a:r>
          </a:p>
        </p:txBody>
      </p:sp>
      <p:sp>
        <p:nvSpPr>
          <p:cNvPr id="4" name="AutoShape 2" descr="data:image/jpeg;base64,/9j/4AAQSkZJRgABAQAAAQABAAD/2wCEAAkGBxMSEhQUEhQWFRQXGBUXFhYYFxQUFxgUFxUXFhQUFxUYHCggGBolHBQVITEhJSkrLi4uFx8zODMsNygtLisBCgoKDg0OGhAQGywkHyQsLCwsLCwsLCwsLCwsLCwsLCwsLCwsLCw0LCwsLCwsLCwsLCwsLCwsLCwsLCwsLCwsLP/AABEIAMIBBAMBIgACEQEDEQH/xAAcAAABBQEBAQAAAAAAAAAAAAAFAAIDBAYBBwj/xAA+EAABAwIEAwYEBAUDBAMBAAABAAIDBBEFEiExQVFxBhMiYYGRMqGxwSNCUvAHFHLR4RVikjOCosKys/EW/8QAGgEAAgMBAQAAAAAAAAAAAAAAAAIBAwQFBv/EACURAAICAgICAgIDAQAAAAAAAAABAhEDIRIxBEETUQUyIkJhFP/aAAwDAQACEQMRAD8A9sC6FwJwQQdSSSQAkkkkAJJJJACSSSQAl1cXUAJVMRr2xNuTrwVmV+VpJ4An2XnOO1/fHU21VWWfFFkI2whiGODKTffisnD2kDXya6n6K/Hgz5mhoOiJ0PYuFguRcrN2X8Qf2Yx0vcXSXtwvz5ALb0WKxndwHlcISzBI26BoVOvwljAXAG6ZaFlGzcRvvsbhSrA9n8VqA8M0c3kd7eRW3ZPpsQr8c7KZRpj5n2VF865VSoc+dEpjxx2XJJ+Xuou+KqOeeKhdUhJzLfjCX89a11JT14BGu6FRPvfppy/eyqVN3Abg7aeex926dU8ZWVZIpGyhqQ5Dsf8AhHVDMHrXa5jbmPl80TxKPvIrjduthxVpQwP3IIQ2qpbFEaaS65VsuFCIfRQwen8aOTM8DkOwpviRWX4T1CYX0G2CwHQJLjzt0XUDDl1cXQoGOpJJIASSSSAEkkkgBJJJIAS6uLqCSrizXGGUN+LI63WxsvOey2GmUufL+U2t5r1ByyEbMhe0b5iVRlXRdiZejytFgE503JVAbbpsla1m+ypNHEtNcU6aAkbX8kLix+Mnw+5RvDcRjfpmF+SaNMTImvQNpKZma7Bx1GzmnqjNTNlCiloPxmyA2ABuOZtpdNqSACXK1LiilbZRknJUGZSSuaf3b6KGQs4Zf+P3VTNSIZ5rKoJLnz9k+Zwvt7H7f4VQg5rbg8DoR5g8Ulj0XRMcpt++YVdlSQ27ty13W7TdunPQ+6ffw29SePEAdSlJQHK52vhIcOGoIJAPIhWwuyjLVFP+ed3jXNOhtccszT9CD7LZ4bPx+tvYc9BfXmseyjvI4N3Njbl4/t91poQWyCwJ+FoA2vuXE+X2WlGIr4nD3UpAGjvEPIcvdNJuEWx6P8PNxBtfyQGKRQyPZLhrbOKJuGg/qH1Cp0TdSrrR8H9Y+qZENBSoOvoko6w+L0XUAyyurgXVA51JJJACSSSQAkkkkAJJJJACXVxdQSdWRr2mKoeSLtcLjqtch2KRwyNLZHNB4agEJJxtDQdM8+xPHntJNmZeuqIUzP5im7wcbqvL2PjLr/EL3BJ+gWjw2lbHHkG3BZaN3KloxUWCSPJDi4D/AG6fNarCsIEYB49bn3Viqm7rUtJHkuU2KseRlQvoh29oO57RkngFkMUx4XtY2vyWoxOpayB7jwF7DcngB5leP9oBXSW8QZcklgLWtbroCSMzzb5q2b6VlWJdujY0lQJLkKrX4hbbe6b2Xgeyl/HsHk+EabW/vdCMTZIXAM/qJPXZUNs0Itw4iXXNj7XV2mna9zQTbz/SeF7dB6LNmepjizxgPde2R3iFrHXQ6a20HNW8Pqe9HjZ3ctzdm4I5tPEG+3Aor2Te6NaIS9w0sbkuHIg6358LK/E8fCeY08zcn7KLC7mMOOrr2Nr8AAL/ADXamMi7xyNjw69Ar4/ZmnvRLFE3OSNS4/Jlr+5v1V2mZd7gRYjc89r6oBNjLKVodYkuOUW1NrXJ/fNWcO7UxF7WkZbk6ucATvuPb2VvyRXbKFhnLaQdx8/hWHErMjRabGgC1pvcb9b2ss3ME5Q9MIYeiEY1j/qQ/C9kSgHij6n6FSgZYrz4vQJKHE3eP0CSCH2EwnJrU5QWCSSSQAkkkkAJJJJACSSSQAknvABJ0A3SWQ7bYzkIiB/qt8gllLirGjHk6KfaPtK95yROyM4kfER14BYLGcYLAS0gnfmVo56YvbZg1I1K86x+kexzgVk+TkzX8dI9fw/HWPpmSNN7tHvZUxWzEBw1G5H+V5d2VxYwv7iRxEb9jycvQxh77xkPvF+ZvEjqod2WxqgpDVZzd9yTs0ElDcTc8StayMtJ1Lr7BHo6tkfhjjA8ypG0+YlztXFNWiOT+i82YmJoJ1tv90NfQBx1cXHloLn0T8Tn7oNHNv3KF0GL/iPv+VhI6kgX9ifdDe6YRg6bRaxcWIA+EWA9NAhkkYd90+txGM3LnWHMkAIQ6qIeCx4c068/mlf2WqOqC7MM0vfT1BUUuHxm9wLgb2vryvvZSR4mLBKGTMfW6VtEqLW2F8EYWCx+E234X0A6E7EW10O4Ryop8zCPkVVwqMEN8rg8btda4+Q9kZYz6LTijqjFlls817RfhAudra4HO+wss3DBmaA05rvbl5m5+q2XbkMyvB+LM0MHHm4j3KodhqHNK0keFp7zb9I0+dllmrlxOn481DF8n0bascbNaT8LWtPUDX5oRKdUTqOJQpw1XRS0eflt2EsMHhKJU48cfr9FRw8eFEKX/qM6FSgKuLu/E9AuqLGD+IegSQK+zQhq7ZNzjmlnHNLZdQ6yVk3OOa6HjmiwO2SsmOlA4qP+aai0FE9krKA1TUv5pvNHJE0T2Ssq7qtqlZJdFoiiOvq2wxukebNaNf7LzSDDZKqc1EnwEktHrotn2id3jmw2uDcnyTZZI4WhugAFgs+V8tGnHHjT+yg2lDQcoQObsyyQuMmt7ow7FYybfNPfKLaLLSNKs8S7S4P3cr22IsfCf7LQ9g+1Ra4U9Qd9GPPHyPmtfjuGMmbqBcagrzLtFhRYTbe+n91YpXpkOHtHtkbI26mys0s7LlxIDRzXjfZLGamQOje8uyWtzstFM97xYuNuXBM5cWHDkjUY/XRzkCI3y3B5eh90NwmmAD3O46einwaiyjVVKukle5zYn5LDTTNrwGuiW7djLS4oF1+Gh7iCAW32sPVS0VCyMWYANLW5dOSZFDOxhFRFIZA6143NLXMsLOsR4Te+iFzz1OojifxtnIFv05tBpbe19U1DKfovd53biPynbyPFFKCoANys/S005v3pbroGtvudtSdUYmiDRoVU9MdO9G6wGUE+g+6OVMoaCTta6xHZ2osBrxC1dRUtIAdqOPT9/Ra8Uv4mHNCpnntTKaiTPlzZneDS9gdgPYLfYDhDYGa/G4C/l5D1UOFwwg+FgBdd3Hbcmx2GoPqjD4w7Y2KMWKnb7DPn5LjFUirPGNUGq4gDortUJBoR7cUBmMoJu0252KtnpGNOwzRO8JV+jd+K0f7T9kMofgKJUA/GH9H3CmPRD7A2PVFpnDoko8cbeZySVy2FB8Epy7lXFWaDhTLp5KYiwGEEqUU+mpVetrBCxzzwF1RpMXimaHZ9xtdK5DqDYRfTngV3+VdzVOLEYwdHXPVXXVjMt7qY7FkqIBE/NqDZF4tlRhxNpaL8VappQ4XCv+Nx2U809Feph/EzW4boViwa5pzC6KYzPlaFmZMTDzlAJWXK6dG3CuStmaosIeJnEOcWk6NOw6IzXzdw0Zij1PlAubBY3Gz381twOHBUv7Ll9IcMYa7Q3Wc7SvblJ3VytwV4fnjJbp8P5UIxWkllcxg+IkX8hzTcd0g5Um2L+F9BJJUTOtZoaB66r0SDs8/Pc2DU/sRhTadhHHQk8yjtRV8Ge61/BF9mD/okuivFRNZ8TteQQ+GjILz5/L9lEIgL66ldrZu7bci2b7fsJZ44pWhsWWTlT9mcrWyA6XVGzjuUVkqA7dU5qtrQSLXWVm9WUns8QPBtvdVJpszrDYfVKsxIbN1J4cyVSEmzdzubaknjYJdse62zR0lW2Jgc7YcOZ4AKekrZKh5awXsdeDR+rM7gLeHTU3dZBYqAyEPnOVrfhjB1H+57hsenutLhty3JEwNjG/5RrztqNOG61wxe5aRgyZk3/HbNPgtGIgXOdne74nWt/wBrW8G7CyszVDW31uRwG/khLJjlDjqN+Q9lyHEg64DdQmllj0ipYpdsoVlDVVMmaWbJEPhiZx83uO/S1uqhxBtVTWfTvD2j4o3taAR5PYAR80eo5muJB0PyVmFrXgjcbFJt7TGdLTRn+zvaiKof3M0boJjsDlLHHk14A18iAeq1FNTZZCb/AJbee6w/bbA+6gknabd2M19rWIsfmj3YzFDUwtkd8RDS7yflAePUZT1V0G32VTSW0R4nFeVx80loKjDmPNzcHy+qSniVjbJrgrRgKa6mPMKriy+0Uimkq06jdzCgnoZDoLKHFjJoAYpmmjkYONwFg/8A+Tq2fA+3qV6l/p7o2XOtuKpE8fknw4ZSYZvIjBaM52b7KPb4p5C48r6LXtgjYLEaearOq2iwvqhWNzEjddGGFdI5k/Ik9sLztv8ADYD3QU43JE1xDs1iRrp9EN/1d0bBrfW2qql5ex3m5aFirTKfkt2HYMadUCzhYhMbTuj8bdvzD7obSHupNeIBCOuqWvboVxPLSWZnc8Vt4kB8UrgeJaSN0OoZLPBzAhRY3RuccrLk+Sn7PdkXNOaS/S6oUeXRplOMFtl7E65trDUnYBdwLBS3xv8Aid8hyRqlwSNhzWu7mUQ7taMePjtmPNn5Kl0VmQ2UrYVLlU1KxpNnX8rbequMw+kpPzEdBz8z5IdjrQ9oadSXWBHlxRuRtmmwsOXPmsnWOdJUNIuLaADYAEXv68UNWhoumZ7G6YwNDs4LSL8RZZ2KWee4hjLzzJsBfmtB2lrWvNnNDyL7XyDXjxcfl1UXZqoPeZdQHNtYWy3HiAAbvuRbS+yoj497Zrl5NKkVMO7NS/FNKL/7Re3MAnQ8trDmUUjpGR/ADrxOrnH929/VGpIievAdPPy57CwUkeHjd2/E8OgHL/CvjjjHpGWWWUu2BYaRzyABe+39yfv58Sj8w7ljIY/jcbX8zq531PoqlNWjvgxjeBLnEgbeXJT0U4ke+fcAlkfpo5w+nus+eTujT48FXIv1rwxltgBb0AUOEwFsZc/RziXWPBv5R1tr6qOnlEj3E/DGRfkX729N/ZC+1vaEQQPffWxyjzOjfmsvbLmtUEpsQi1HetbY2cbkm/IAdUdw1zGRiQODmnYgggrG9gcO7ujjfOAZZryE6mwebsF+ljfmVDjvaJkNbHQMub5ZCCd3uBORx4kAA66m45LTF1v6KGrdfZs8aphWUFTEfzxyN9QCWn3A9kD/AIcwmOEudp3haQOTWizff7I9P3n8rM2DL3uQhmbRuYiwvoVgMFxyoMjopI3tkZYOzAhoNtCHbOHmFox/rbM8+6R6w2VJAIKt2UXIBSU8oi8ZGnSSSUDCSSUc0oa0uOwQBQxqoAGQbnU9EBfJ8kqqqzOJ4kobUVNgV0MWOlRzsuTk7KT3nvL34p2I1jTZp0O481SjlufVU+0P/TLhu3ULVRnsqYrV6kcsv1RXBnhzHdSsjLU5zfyBRVmICCnaSdTr7p5VQJOwpjk12gg2LUX7O4M57RJI4gHUN/uvPqeaWeqhY4EMe4HqBqvYWyAAAbBcnyVjnNSR1MDyY48XofHSsbsApw1NY8JxcqaQ7bfYk1zkx8oCgknCCCZz1JLL3cZcd1XpjfX26qDGIu8tG4nIAXOtoTybfhfn5FMkA3s1jJn7wTtBjBsyS5yutqWEX3Ftx/8AoXtP2kY0kRaDUAN3PtsFZkicW5AA2MaBjdAB9yqDsLibsATx2Fup4J1V2Bkf5mR5v3bj65R/hQSifM2QvEYY4OaGaAEG414/NGsWxNrDlYA4/L0Czjqaepdc6NQ3YyPVezWKw1bM8ZGcWEjdLsPAW/TyO3ropsQrI2vMAd+MWZ8gucsdw3M48CbkC+p1tsV5bhmESwytkp3lj26mTgG8cw4t8uK1OFzeCd4Jc977OkNs73ZblziNtDoNgAAEtBRVx7EWQ5mtce8d4crNXHyv+9loow2npY43Cxay7m72cfE8X46krK0dA01EbtznBcbamxzZRyFx6rQZ3vq2xuymwMhAvrltZv8AyLfS6y+Qt6NmC2u9BOktBTta6wc673jkXa29BYei84xOB+KVbYWXELXWJHE/nd6C49Sth2nMzs0bG+M2GYXLQDuSTy1T+zOGtptNgGgXBBJ/VxvfQJMeN/tXRM5K6vs0c9Yymhe9zbRQx6AcQ0Wa0eZ0HqvLOzFQ6srxLKPxC50rjyAGUAHkAQPRbntldzI6dgLmvcJHuPBrQC1l+Jza/wDah/ZbC+7ne3QPcG5Lj8hvtz1+it4uMCpU5m8pWAMJF7k29uKxnaPFGiZtjZzTa+o0PD3/AHqtE7EAZRCCLsA8Q273iOltD1K88/iKO7kDxsXNNuRDrEehBHorVGoUUN3M0bMV6fJdWDZWkjdJZS/ifRBcuCULJYhi0hcRHYAc+PoqsWPSs0fld00K6C8bI1ZhfkQTo3OZZ7HK+9wDoNOp5qtBipe0uBIHEFD6uW4+qtxYXGWyrLn5RpEE0uVt+PBDKuSzTzKdUzZnDkNkPxGbgtqRjG0r7lR4+/8ABf8A0lR0T1R7S1YbC+/JMwitgDBRmZc6Ddx8gj3ZWn/nZ3vcLwxjK3kTzWMo53yMDL5GceZ8l7X2UwttPSsaBuLn1XP8/NWKl7Oj4WK8vJ+jM4fh8j67OG5YobgHmTyWvbNxQ3H8UbAw204lDMO7QMlbmYb8wudgnar6Nvkw3y+zVR1akkqUCbWX30TzULQZQhLU81FE4vcGj9jilhdP3r9fhGp+wR2KGNnwgDoNVKQUcpYCNTsNgqdQ8B0hJsBYeu5+oRUyAC/BZSaqc8u0y6nry34bJkSQ11eSbXyt/wDN3Qfl6n2QquL3i1yxg/KNz1PPzRJ0dvhAvz3PuqzmG+ov5fvdSSCoMIF7kWvz1Pqi4pGtaBsPLcnkFPTRuJuRYef9kqmUMOY/Fs0fp5uPmoJA2PVXdsMbbD9VufLoFU7LHPC8OdYGRxvxsGs29U3EI2yX8XVD4CQ0huliNuQ/fyQSaec08IBuXG+lja2u+ibSVL5ZM0MQB2MhGobxGY/RVqLCALPqDcflZ+rzd5eSt1WOlos0AcgNPoopBbRdqoJnaNa7qd+qoT4PU8Gu+qrSYnMBmc4gnYX4eQVZmL1AN7u+akgmZXVEBsXOHkb/AHWiwbExM4d7GCWeJjgMrmnjYj96IXB2hzjLOwPHnv6HcI92cihu4RusHA+F24NuB4qRW6LgwKJzu8hdlJuSNwTx+aw/8YmZWMJ0LnMv10v/APEn1W/pGOY4DlusF/HR9mUw5yfIMd9yFE+gh2YKGp0XVWgf4QkshqPdq1gdq3dB62HOLEdCNwrYqfNdpmZngj4Rv1Xcc/ji2/Rw4weSSivZchYI2NYDew3KE4zVWIaPWysYzVhguD6LIOqZCSWsc4nyWXB5WOatun/pqzeHkg9K0E2zjdC564ElMdS1Um0JHU2Si7K1bz4g1o63Vz8vEv7ISPiZX/VnYZ7XWO7WYkZHiNp6r0qn7HG1nyWvvZX8L7LUVMcwYHP/AFO1PzWfN+Qx1Udl+Lwcl29HnnZDsdPO9jntLYwQSXaXA1sAvXK+cRsA5CygqcaawWbYKiKOSo8TiWtPuuXmyyzs6WLFHCtmVxWGSumEMe35jyC2GEdmIKZgaxovxPMqTCcMZS5ixri52pJ1V51WD5HzCuxY+CM+bLzZUqqIITWNLQi9Q55G6pd3I85WszH97q4oJOyVbd7mc9fYI+ZLuQ3CMEMLjI62ZwsGjgCbkk+iKxREapkSSynSyEzwgHT1RIwk6kqN1OOv0UgBZjbqdgmQxG+g33PNFv5Nl7nU7cgByCrYhXRwsJuLgGzRzQSC8aru4DGg+Nzh6N59SsJ2hxRwuAeqdWYi6SYOceN9fkh4j76ZjP1OAPS+vyugZIt0OHPY3M9xzuF8oubDgOqO4Lh3cgzTjxH4IzwH6njn5cOKLU1UxhOUDOWlwPIXy3HLdDnsfKcoBJufbzQBFUVskztL6onhuCah8uw4c1fo6NkLQXEA8VDPj8DeJdw3sEEE8mERvOZx+tlZhwxuwLCOSp0faaE/l06orSU8M3ijcQd7IFYOqezTHfCbHkVCzB3wkOaTvwWgih4Zw7roVdjhNrHUJiLHUZztBPxW9x/deU/x1m/Fo2eUrv8A6x/devUseUrxP+PMp/nqdo4QX/5SOH/qkn0yYdmQhfokmwMNl1ZTSek0WIF8YLdeaNYfORGL7lYHCKkxzvYdnajqtkycFgtyXR/KSaxUvbMX4yCeV36QRyxk3dqfNWmVLBsAsvNWW4ojhMTn2e8HLwH6j/ZeeStndapGoo4y/W1m8+J6BWXU99sw89ChradxOZ0ljwaOHkVPd/5XAnktMYqih39gTHamWD4h4eDht/hBqGWeqdaMeHi47f5W4fNmGWWPTiDYgp1PEwNtEAByGgRHHFvbIlkklpbBNFgMcdjIS93y9kWbO3Yeyjkc4bi6gkc3zBWyMYpaMM5Sb2TyTKrNICoTKDpmB+SgeHJis67MNjcK7h9SY2lztM32VOju94bY23J5DijE9Iwg3JtyFtvJMgG/z7TxuntqRv8ANDYaOG9gZAfNTvwzNvL4OQFj7piRlZjrW6XVGTtA08egUuOYHC6FxiBEjRf4ib23BWKgw+dx8LHH0NvdAyD1Xj7uaGsgnqi7uxcDck2F+V1bpuzUz7d5Zg43Nz7BHp8sEYZHoBx5nmUAeV1kD4pC2Rpa4HW/7+asdnY81Q3lY/Pw/wDstxJVU1Q5oqWBxB0dsfXmFf7mlg8TIWC+zgL/ADUUTYNjqYopHFrc7/huRcBulmgegRGHFwdHMAvxAyn5Jv8Aq0d/DGLnyUNRVlw1DR03UkEeIUN2l8d5yNchNrDp+ZAabGH3y9wGgbgsH3CtPrHRm4PRGqDGo5RklsHcH2HzUkA1kkMn/UiaDzb4D8lfpKd0P4tO4vaN2n4gOnEK3VYNpcAEcwqcMb43AsJBHsgLNLFkqWiRhs78w5HzCkp87dCqeG5S7OPA/wDMB8LvRaAMBUiCpH3Xin8fGZKymkt8ULmjqyQn/wB17ZCyxXl38fqVroqOQjVskjPRzM1v/BVz6Hh2ePxRveMxJSV2EiySzWaD1CX+HVU54eHRttzJOiL0nYicaPlYBxyg/K615qlWxGvLY3FWZfKlkjxl0U4sShK49mdf2ap4nglzpHD9R8IPTirIks7w6u2HIKgZbHM7Una/C/3TIZ7EkEWHHiSsZ0lF1sNfyI0zP15hOlpXE+F1+vNZ6bFXg6KOPH3c1Folxkadr5WaHX5pf6g0WzCxPogTMcdZPfX5uRRy+heL9h5tddRula42PyQuCe/BcxGrDGEjQlNjk3JJFeSKSbZeeyLbKD58fddjbEOB/wCRWWbiJ5rk+JHKbH9ldAw0a5tY1jLgWJ26cFQnxR3VB55CGguOtlSZUm++iYijSxVhPBSS1Z4myEx1Ysq76ouKCQ5HiFiuSYy5txy5aaIDNNbiuVEhey4+JvzCAoNnGA7e4VKvqs4sFnm1wd1Tm1R4lADKhpGqmw/GnM0dYjkdVWnlzIbOCgDYWjl1idld+k7eirSiRh8QNllYaotR3Du0pFg+zh5oAdUPzboeXG+mwWmD4Jh4bAodWYaRsigsv4D2gczwONxwujr6gOsRay8/MZaVoMHqzax1TISSNVTtHBGKaXTog2Hao1Ezh7qWKWY5ua81/jsS6Cl5d8737s2+69GtZDcZwanrGtbUR941jszQS5tnWLb+EjgVXJaGi6Z84xwG2hXV9BR9jsPAsKWP2J+ZKSo4Mv5okvsk8aHokkshJjsVPjcnQD8MdEkkvs6S/UimQk7lJJQSi5HsFZjOiSSRgi9TnZV8dPhHVJJX4P3RRn/RgQBSsHw/1BJJdA55ernG6pxpJKSCd2y7CuJIJGVhTaA+IJJIAFV+krrJMOySSkCYKGRJJQAMm3UN11JABLDXG+5WwpHEt1SSTREkQ1bRfZQ4f8SSSn2QbTBUcj2SSQxRki7F8PquJKJdAuzpSSSVJcf/2Q=="/>
          <p:cNvSpPr>
            <a:spLocks noChangeAspect="1" noChangeArrowheads="1"/>
          </p:cNvSpPr>
          <p:nvPr/>
        </p:nvSpPr>
        <p:spPr bwMode="auto">
          <a:xfrm>
            <a:off x="155575" y="-1965325"/>
            <a:ext cx="5505450" cy="4095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p:nvPr/>
        </p:nvPicPr>
        <p:blipFill rotWithShape="1">
          <a:blip r:embed="rId3"/>
          <a:srcRect t="31909" r="69487" b="22507"/>
          <a:stretch/>
        </p:blipFill>
        <p:spPr bwMode="auto">
          <a:xfrm>
            <a:off x="5661025" y="1981200"/>
            <a:ext cx="3151188" cy="2584242"/>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rot="19646719">
            <a:off x="230350" y="2161259"/>
            <a:ext cx="8400056" cy="2308324"/>
          </a:xfrm>
          <a:prstGeom prst="rect">
            <a:avLst/>
          </a:prstGeom>
          <a:noFill/>
        </p:spPr>
        <p:txBody>
          <a:bodyPr wrap="none" rtlCol="0">
            <a:spAutoFit/>
          </a:bodyPr>
          <a:lstStyle/>
          <a:p>
            <a:pPr algn="ctr"/>
            <a:r>
              <a:rPr lang="en-US" sz="7200" b="1" dirty="0" smtClean="0">
                <a:solidFill>
                  <a:srgbClr val="FFFF00"/>
                </a:solidFill>
                <a:latin typeface="AR JULIAN" panose="02000000000000000000" pitchFamily="2" charset="0"/>
              </a:rPr>
              <a:t>OUTDATED</a:t>
            </a:r>
          </a:p>
          <a:p>
            <a:pPr algn="ctr"/>
            <a:r>
              <a:rPr lang="en-US" sz="7200" b="1" dirty="0" smtClean="0">
                <a:solidFill>
                  <a:srgbClr val="FFFF00"/>
                </a:solidFill>
                <a:latin typeface="AR JULIAN" panose="02000000000000000000" pitchFamily="2" charset="0"/>
              </a:rPr>
              <a:t>Not routinely used</a:t>
            </a:r>
            <a:endParaRPr lang="en-US" sz="7200" b="1" dirty="0">
              <a:solidFill>
                <a:srgbClr val="FFFF00"/>
              </a:solidFill>
              <a:latin typeface="AR JULIAN" panose="02000000000000000000" pitchFamily="2" charset="0"/>
            </a:endParaRPr>
          </a:p>
        </p:txBody>
      </p:sp>
    </p:spTree>
    <p:extLst>
      <p:ext uri="{BB962C8B-B14F-4D97-AF65-F5344CB8AC3E}">
        <p14:creationId xmlns:p14="http://schemas.microsoft.com/office/powerpoint/2010/main" val="4519388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550"/>
            <a:ext cx="8229600" cy="735221"/>
          </a:xfrm>
        </p:spPr>
        <p:txBody>
          <a:bodyPr/>
          <a:lstStyle/>
          <a:p>
            <a:r>
              <a:rPr lang="en-US" dirty="0" smtClean="0">
                <a:solidFill>
                  <a:srgbClr val="FFFF00"/>
                </a:solidFill>
              </a:rPr>
              <a:t>Thyroid Scintigraphy</a:t>
            </a:r>
            <a:endParaRPr lang="en-US" dirty="0">
              <a:solidFill>
                <a:srgbClr val="FFFF00"/>
              </a:solidFill>
            </a:endParaRPr>
          </a:p>
        </p:txBody>
      </p:sp>
      <p:sp>
        <p:nvSpPr>
          <p:cNvPr id="3" name="Content Placeholder 2"/>
          <p:cNvSpPr>
            <a:spLocks noGrp="1"/>
          </p:cNvSpPr>
          <p:nvPr>
            <p:ph idx="1"/>
          </p:nvPr>
        </p:nvSpPr>
        <p:spPr>
          <a:xfrm>
            <a:off x="142328" y="817771"/>
            <a:ext cx="5611891" cy="5867400"/>
          </a:xfrm>
        </p:spPr>
        <p:txBody>
          <a:bodyPr>
            <a:normAutofit/>
          </a:bodyPr>
          <a:lstStyle/>
          <a:p>
            <a:pPr marL="571500" indent="-457200"/>
            <a:r>
              <a:rPr lang="en-US" dirty="0" smtClean="0">
                <a:latin typeface="Arial" pitchFamily="34" charset="0"/>
                <a:cs typeface="Arial" pitchFamily="34" charset="0"/>
              </a:rPr>
              <a:t>Non-functioning</a:t>
            </a:r>
            <a:endParaRPr lang="en-US" dirty="0">
              <a:latin typeface="Arial" pitchFamily="34" charset="0"/>
              <a:cs typeface="Arial" pitchFamily="34" charset="0"/>
            </a:endParaRPr>
          </a:p>
          <a:p>
            <a:pPr marL="571500" indent="-457200"/>
            <a:r>
              <a:rPr lang="en-US" dirty="0" smtClean="0">
                <a:latin typeface="Arial" pitchFamily="34" charset="0"/>
                <a:cs typeface="Arial" pitchFamily="34" charset="0"/>
              </a:rPr>
              <a:t>Autonomous (hot)</a:t>
            </a:r>
          </a:p>
          <a:p>
            <a:pPr marL="571500" indent="-457200"/>
            <a:r>
              <a:rPr lang="en-US" dirty="0" smtClean="0">
                <a:latin typeface="Arial" pitchFamily="34" charset="0"/>
                <a:cs typeface="Arial" pitchFamily="34" charset="0"/>
              </a:rPr>
              <a:t>Indeterminate</a:t>
            </a:r>
          </a:p>
          <a:p>
            <a:pPr marL="971550" lvl="1" indent="-457200"/>
            <a:r>
              <a:rPr lang="en-US" dirty="0" smtClean="0">
                <a:latin typeface="Arial" pitchFamily="34" charset="0"/>
                <a:cs typeface="Arial" pitchFamily="34" charset="0"/>
              </a:rPr>
              <a:t>2 dimensional image, nodule superimposed over normal tissue</a:t>
            </a:r>
          </a:p>
          <a:p>
            <a:pPr marL="971550" lvl="1" indent="-457200"/>
            <a:r>
              <a:rPr lang="en-US" dirty="0" smtClean="0">
                <a:latin typeface="Arial" pitchFamily="34" charset="0"/>
                <a:cs typeface="Arial" pitchFamily="34" charset="0"/>
              </a:rPr>
              <a:t>Most are non-functioning</a:t>
            </a:r>
          </a:p>
          <a:p>
            <a:pPr marL="971550" lvl="1" indent="-457200"/>
            <a:r>
              <a:rPr lang="en-US" dirty="0" smtClean="0">
                <a:latin typeface="Arial" pitchFamily="34" charset="0"/>
                <a:cs typeface="Arial" pitchFamily="34" charset="0"/>
              </a:rPr>
              <a:t>Consider suppression test if FNA w/ follicular neoplasm of undetermined significance </a:t>
            </a:r>
          </a:p>
          <a:p>
            <a:pPr marL="1371600" lvl="2" indent="-457200"/>
            <a:r>
              <a:rPr lang="en-US" dirty="0" smtClean="0">
                <a:latin typeface="Arial" pitchFamily="34" charset="0"/>
                <a:cs typeface="Arial" pitchFamily="34" charset="0"/>
              </a:rPr>
              <a:t>Give T4, repeat imaging.</a:t>
            </a:r>
          </a:p>
          <a:p>
            <a:pPr marL="1371600" lvl="2" indent="-457200"/>
            <a:endParaRPr lang="en-US" dirty="0" smtClean="0">
              <a:latin typeface="Arial" pitchFamily="34" charset="0"/>
              <a:cs typeface="Arial" pitchFamily="34" charset="0"/>
            </a:endParaRPr>
          </a:p>
        </p:txBody>
      </p:sp>
      <p:sp>
        <p:nvSpPr>
          <p:cNvPr id="4" name="AutoShape 2" descr="data:image/jpeg;base64,/9j/4AAQSkZJRgABAQAAAQABAAD/2wCEAAkGBxMSEhQUEhQWFRQXGBUXFhYYFxQUFxgUFxUXFhQUFxUYHCggGBolHBQVITEhJSkrLi4uFx8zODMsNygtLisBCgoKDg0OGhAQGywkHyQsLCwsLCwsLCwsLCwsLCwsLCwsLCwsLCw0LCwsLCwsLCwsLCwsLCwsLCwsLCwsLCwsLP/AABEIAMIBBAMBIgACEQEDEQH/xAAcAAABBQEBAQAAAAAAAAAAAAAFAAIDBAYBBwj/xAA+EAABAwIEAwYEBAUDBAMBAAABAAIDBBEFEiExQVFxBhMiYYGRMqGxwSNCUvAHFHLR4RVikjOCosKys/EW/8QAGgEAAgMBAQAAAAAAAAAAAAAAAAIBAwQFBv/EACURAAICAgICAgIDAQAAAAAAAAABAhEDIRIxBEETUQUyIkJhFP/aAAwDAQACEQMRAD8A9sC6FwJwQQdSSSQAkkkkAJJJJACSSSQAl1cXUAJVMRr2xNuTrwVmV+VpJ4An2XnOO1/fHU21VWWfFFkI2whiGODKTffisnD2kDXya6n6K/Hgz5mhoOiJ0PYuFguRcrN2X8Qf2Yx0vcXSXtwvz5ALb0WKxndwHlcISzBI26BoVOvwljAXAG6ZaFlGzcRvvsbhSrA9n8VqA8M0c3kd7eRW3ZPpsQr8c7KZRpj5n2VF865VSoc+dEpjxx2XJJ+Xuou+KqOeeKhdUhJzLfjCX89a11JT14BGu6FRPvfppy/eyqVN3Abg7aeex926dU8ZWVZIpGyhqQ5Dsf8AhHVDMHrXa5jbmPl80TxKPvIrjduthxVpQwP3IIQ2qpbFEaaS65VsuFCIfRQwen8aOTM8DkOwpviRWX4T1CYX0G2CwHQJLjzt0XUDDl1cXQoGOpJJIASSSSAEkkkgBJJJIAS6uLqCSrizXGGUN+LI63WxsvOey2GmUufL+U2t5r1ByyEbMhe0b5iVRlXRdiZejytFgE503JVAbbpsla1m+ypNHEtNcU6aAkbX8kLix+Mnw+5RvDcRjfpmF+SaNMTImvQNpKZma7Bx1GzmnqjNTNlCiloPxmyA2ABuOZtpdNqSACXK1LiilbZRknJUGZSSuaf3b6KGQs4Zf+P3VTNSIZ5rKoJLnz9k+Zwvt7H7f4VQg5rbg8DoR5g8Ulj0XRMcpt++YVdlSQ27ty13W7TdunPQ+6ffw29SePEAdSlJQHK52vhIcOGoIJAPIhWwuyjLVFP+ed3jXNOhtccszT9CD7LZ4bPx+tvYc9BfXmseyjvI4N3Njbl4/t91poQWyCwJ+FoA2vuXE+X2WlGIr4nD3UpAGjvEPIcvdNJuEWx6P8PNxBtfyQGKRQyPZLhrbOKJuGg/qH1Cp0TdSrrR8H9Y+qZENBSoOvoko6w+L0XUAyyurgXVA51JJJACSSSQAkkkkAJJJJACXVxdQSdWRr2mKoeSLtcLjqtch2KRwyNLZHNB4agEJJxtDQdM8+xPHntJNmZeuqIUzP5im7wcbqvL2PjLr/EL3BJ+gWjw2lbHHkG3BZaN3KloxUWCSPJDi4D/AG6fNarCsIEYB49bn3Viqm7rUtJHkuU2KseRlQvoh29oO57RkngFkMUx4XtY2vyWoxOpayB7jwF7DcngB5leP9oBXSW8QZcklgLWtbroCSMzzb5q2b6VlWJdujY0lQJLkKrX4hbbe6b2Xgeyl/HsHk+EabW/vdCMTZIXAM/qJPXZUNs0Itw4iXXNj7XV2mna9zQTbz/SeF7dB6LNmepjizxgPde2R3iFrHXQ6a20HNW8Pqe9HjZ3ctzdm4I5tPEG+3Aor2Te6NaIS9w0sbkuHIg6358LK/E8fCeY08zcn7KLC7mMOOrr2Nr8AAL/ADXamMi7xyNjw69Ar4/ZmnvRLFE3OSNS4/Jlr+5v1V2mZd7gRYjc89r6oBNjLKVodYkuOUW1NrXJ/fNWcO7UxF7WkZbk6ucATvuPb2VvyRXbKFhnLaQdx8/hWHErMjRabGgC1pvcb9b2ss3ME5Q9MIYeiEY1j/qQ/C9kSgHij6n6FSgZYrz4vQJKHE3eP0CSCH2EwnJrU5QWCSSSQAkkkkAJJJJACSSSQAknvABJ0A3SWQ7bYzkIiB/qt8gllLirGjHk6KfaPtK95yROyM4kfER14BYLGcYLAS0gnfmVo56YvbZg1I1K86x+kexzgVk+TkzX8dI9fw/HWPpmSNN7tHvZUxWzEBw1G5H+V5d2VxYwv7iRxEb9jycvQxh77xkPvF+ZvEjqod2WxqgpDVZzd9yTs0ElDcTc8StayMtJ1Lr7BHo6tkfhjjA8ypG0+YlztXFNWiOT+i82YmJoJ1tv90NfQBx1cXHloLn0T8Tn7oNHNv3KF0GL/iPv+VhI6kgX9ifdDe6YRg6bRaxcWIA+EWA9NAhkkYd90+txGM3LnWHMkAIQ6qIeCx4c068/mlf2WqOqC7MM0vfT1BUUuHxm9wLgb2vryvvZSR4mLBKGTMfW6VtEqLW2F8EYWCx+E234X0A6E7EW10O4Ryop8zCPkVVwqMEN8rg8btda4+Q9kZYz6LTijqjFlls817RfhAudra4HO+wss3DBmaA05rvbl5m5+q2XbkMyvB+LM0MHHm4j3KodhqHNK0keFp7zb9I0+dllmrlxOn481DF8n0bascbNaT8LWtPUDX5oRKdUTqOJQpw1XRS0eflt2EsMHhKJU48cfr9FRw8eFEKX/qM6FSgKuLu/E9AuqLGD+IegSQK+zQhq7ZNzjmlnHNLZdQ6yVk3OOa6HjmiwO2SsmOlA4qP+aai0FE9krKA1TUv5pvNHJE0T2Ssq7qtqlZJdFoiiOvq2wxukebNaNf7LzSDDZKqc1EnwEktHrotn2id3jmw2uDcnyTZZI4WhugAFgs+V8tGnHHjT+yg2lDQcoQObsyyQuMmt7ow7FYybfNPfKLaLLSNKs8S7S4P3cr22IsfCf7LQ9g+1Ra4U9Qd9GPPHyPmtfjuGMmbqBcagrzLtFhRYTbe+n91YpXpkOHtHtkbI26mys0s7LlxIDRzXjfZLGamQOje8uyWtzstFM97xYuNuXBM5cWHDkjUY/XRzkCI3y3B5eh90NwmmAD3O46einwaiyjVVKukle5zYn5LDTTNrwGuiW7djLS4oF1+Gh7iCAW32sPVS0VCyMWYANLW5dOSZFDOxhFRFIZA6143NLXMsLOsR4Te+iFzz1OojifxtnIFv05tBpbe19U1DKfovd53biPynbyPFFKCoANys/S005v3pbroGtvudtSdUYmiDRoVU9MdO9G6wGUE+g+6OVMoaCTta6xHZ2osBrxC1dRUtIAdqOPT9/Ra8Uv4mHNCpnntTKaiTPlzZneDS9gdgPYLfYDhDYGa/G4C/l5D1UOFwwg+FgBdd3Hbcmx2GoPqjD4w7Y2KMWKnb7DPn5LjFUirPGNUGq4gDortUJBoR7cUBmMoJu0252KtnpGNOwzRO8JV+jd+K0f7T9kMofgKJUA/GH9H3CmPRD7A2PVFpnDoko8cbeZySVy2FB8Epy7lXFWaDhTLp5KYiwGEEqUU+mpVetrBCxzzwF1RpMXimaHZ9xtdK5DqDYRfTngV3+VdzVOLEYwdHXPVXXVjMt7qY7FkqIBE/NqDZF4tlRhxNpaL8VappQ4XCv+Nx2U809Feph/EzW4boViwa5pzC6KYzPlaFmZMTDzlAJWXK6dG3CuStmaosIeJnEOcWk6NOw6IzXzdw0Zij1PlAubBY3Gz381twOHBUv7Ll9IcMYa7Q3Wc7SvblJ3VytwV4fnjJbp8P5UIxWkllcxg+IkX8hzTcd0g5Um2L+F9BJJUTOtZoaB66r0SDs8/Pc2DU/sRhTadhHHQk8yjtRV8Ge61/BF9mD/okuivFRNZ8TteQQ+GjILz5/L9lEIgL66ldrZu7bci2b7fsJZ44pWhsWWTlT9mcrWyA6XVGzjuUVkqA7dU5qtrQSLXWVm9WUns8QPBtvdVJpszrDYfVKsxIbN1J4cyVSEmzdzubaknjYJdse62zR0lW2Jgc7YcOZ4AKekrZKh5awXsdeDR+rM7gLeHTU3dZBYqAyEPnOVrfhjB1H+57hsenutLhty3JEwNjG/5RrztqNOG61wxe5aRgyZk3/HbNPgtGIgXOdne74nWt/wBrW8G7CyszVDW31uRwG/khLJjlDjqN+Q9lyHEg64DdQmllj0ipYpdsoVlDVVMmaWbJEPhiZx83uO/S1uqhxBtVTWfTvD2j4o3taAR5PYAR80eo5muJB0PyVmFrXgjcbFJt7TGdLTRn+zvaiKof3M0boJjsDlLHHk14A18iAeq1FNTZZCb/AJbee6w/bbA+6gknabd2M19rWIsfmj3YzFDUwtkd8RDS7yflAePUZT1V0G32VTSW0R4nFeVx80loKjDmPNzcHy+qSniVjbJrgrRgKa6mPMKriy+0Uimkq06jdzCgnoZDoLKHFjJoAYpmmjkYONwFg/8A+Tq2fA+3qV6l/p7o2XOtuKpE8fknw4ZSYZvIjBaM52b7KPb4p5C48r6LXtgjYLEaearOq2iwvqhWNzEjddGGFdI5k/Ik9sLztv8ADYD3QU43JE1xDs1iRrp9EN/1d0bBrfW2qql5ex3m5aFirTKfkt2HYMadUCzhYhMbTuj8bdvzD7obSHupNeIBCOuqWvboVxPLSWZnc8Vt4kB8UrgeJaSN0OoZLPBzAhRY3RuccrLk+Sn7PdkXNOaS/S6oUeXRplOMFtl7E65trDUnYBdwLBS3xv8Aid8hyRqlwSNhzWu7mUQ7taMePjtmPNn5Kl0VmQ2UrYVLlU1KxpNnX8rbequMw+kpPzEdBz8z5IdjrQ9oadSXWBHlxRuRtmmwsOXPmsnWOdJUNIuLaADYAEXv68UNWhoumZ7G6YwNDs4LSL8RZZ2KWee4hjLzzJsBfmtB2lrWvNnNDyL7XyDXjxcfl1UXZqoPeZdQHNtYWy3HiAAbvuRbS+yoj497Zrl5NKkVMO7NS/FNKL/7Re3MAnQ8trDmUUjpGR/ADrxOrnH929/VGpIievAdPPy57CwUkeHjd2/E8OgHL/CvjjjHpGWWWUu2BYaRzyABe+39yfv58Sj8w7ljIY/jcbX8zq531PoqlNWjvgxjeBLnEgbeXJT0U4ke+fcAlkfpo5w+nus+eTujT48FXIv1rwxltgBb0AUOEwFsZc/RziXWPBv5R1tr6qOnlEj3E/DGRfkX729N/ZC+1vaEQQPffWxyjzOjfmsvbLmtUEpsQi1HetbY2cbkm/IAdUdw1zGRiQODmnYgggrG9gcO7ujjfOAZZryE6mwebsF+ljfmVDjvaJkNbHQMub5ZCCd3uBORx4kAA66m45LTF1v6KGrdfZs8aphWUFTEfzxyN9QCWn3A9kD/AIcwmOEudp3haQOTWizff7I9P3n8rM2DL3uQhmbRuYiwvoVgMFxyoMjopI3tkZYOzAhoNtCHbOHmFox/rbM8+6R6w2VJAIKt2UXIBSU8oi8ZGnSSSUDCSSUc0oa0uOwQBQxqoAGQbnU9EBfJ8kqqqzOJ4kobUVNgV0MWOlRzsuTk7KT3nvL34p2I1jTZp0O481SjlufVU+0P/TLhu3ULVRnsqYrV6kcsv1RXBnhzHdSsjLU5zfyBRVmICCnaSdTr7p5VQJOwpjk12gg2LUX7O4M57RJI4gHUN/uvPqeaWeqhY4EMe4HqBqvYWyAAAbBcnyVjnNSR1MDyY48XofHSsbsApw1NY8JxcqaQ7bfYk1zkx8oCgknCCCZz1JLL3cZcd1XpjfX26qDGIu8tG4nIAXOtoTybfhfn5FMkA3s1jJn7wTtBjBsyS5yutqWEX3Ftx/8AoXtP2kY0kRaDUAN3PtsFZkicW5AA2MaBjdAB9yqDsLibsATx2Fup4J1V2Bkf5mR5v3bj65R/hQSifM2QvEYY4OaGaAEG414/NGsWxNrDlYA4/L0Czjqaepdc6NQ3YyPVezWKw1bM8ZGcWEjdLsPAW/TyO3ropsQrI2vMAd+MWZ8gucsdw3M48CbkC+p1tsV5bhmESwytkp3lj26mTgG8cw4t8uK1OFzeCd4Jc977OkNs73ZblziNtDoNgAAEtBRVx7EWQ5mtce8d4crNXHyv+9loow2npY43Cxay7m72cfE8X46krK0dA01EbtznBcbamxzZRyFx6rQZ3vq2xuymwMhAvrltZv8AyLfS6y+Qt6NmC2u9BOktBTta6wc673jkXa29BYei84xOB+KVbYWXELXWJHE/nd6C49Sth2nMzs0bG+M2GYXLQDuSTy1T+zOGtptNgGgXBBJ/VxvfQJMeN/tXRM5K6vs0c9Yymhe9zbRQx6AcQ0Wa0eZ0HqvLOzFQ6srxLKPxC50rjyAGUAHkAQPRbntldzI6dgLmvcJHuPBrQC1l+Jza/wDah/ZbC+7ne3QPcG5Lj8hvtz1+it4uMCpU5m8pWAMJF7k29uKxnaPFGiZtjZzTa+o0PD3/AHqtE7EAZRCCLsA8Q273iOltD1K88/iKO7kDxsXNNuRDrEehBHorVGoUUN3M0bMV6fJdWDZWkjdJZS/ifRBcuCULJYhi0hcRHYAc+PoqsWPSs0fld00K6C8bI1ZhfkQTo3OZZ7HK+9wDoNOp5qtBipe0uBIHEFD6uW4+qtxYXGWyrLn5RpEE0uVt+PBDKuSzTzKdUzZnDkNkPxGbgtqRjG0r7lR4+/8ABf8A0lR0T1R7S1YbC+/JMwitgDBRmZc6Ddx8gj3ZWn/nZ3vcLwxjK3kTzWMo53yMDL5GceZ8l7X2UwttPSsaBuLn1XP8/NWKl7Oj4WK8vJ+jM4fh8j67OG5YobgHmTyWvbNxQ3H8UbAw204lDMO7QMlbmYb8wudgnar6Nvkw3y+zVR1akkqUCbWX30TzULQZQhLU81FE4vcGj9jilhdP3r9fhGp+wR2KGNnwgDoNVKQUcpYCNTsNgqdQ8B0hJsBYeu5+oRUyAC/BZSaqc8u0y6nry34bJkSQ11eSbXyt/wDN3Qfl6n2QquL3i1yxg/KNz1PPzRJ0dvhAvz3PuqzmG+ov5fvdSSCoMIF7kWvz1Pqi4pGtaBsPLcnkFPTRuJuRYef9kqmUMOY/Fs0fp5uPmoJA2PVXdsMbbD9VufLoFU7LHPC8OdYGRxvxsGs29U3EI2yX8XVD4CQ0huliNuQ/fyQSaec08IBuXG+lja2u+ibSVL5ZM0MQB2MhGobxGY/RVqLCALPqDcflZ+rzd5eSt1WOlos0AcgNPoopBbRdqoJnaNa7qd+qoT4PU8Gu+qrSYnMBmc4gnYX4eQVZmL1AN7u+akgmZXVEBsXOHkb/AHWiwbExM4d7GCWeJjgMrmnjYj96IXB2hzjLOwPHnv6HcI92cihu4RusHA+F24NuB4qRW6LgwKJzu8hdlJuSNwTx+aw/8YmZWMJ0LnMv10v/APEn1W/pGOY4DlusF/HR9mUw5yfIMd9yFE+gh2YKGp0XVWgf4QkshqPdq1gdq3dB62HOLEdCNwrYqfNdpmZngj4Rv1Xcc/ji2/Rw4weSSivZchYI2NYDew3KE4zVWIaPWysYzVhguD6LIOqZCSWsc4nyWXB5WOatun/pqzeHkg9K0E2zjdC564ElMdS1Um0JHU2Si7K1bz4g1o63Vz8vEv7ISPiZX/VnYZ7XWO7WYkZHiNp6r0qn7HG1nyWvvZX8L7LUVMcwYHP/AFO1PzWfN+Qx1Udl+Lwcl29HnnZDsdPO9jntLYwQSXaXA1sAvXK+cRsA5CygqcaawWbYKiKOSo8TiWtPuuXmyyzs6WLFHCtmVxWGSumEMe35jyC2GEdmIKZgaxovxPMqTCcMZS5ixri52pJ1V51WD5HzCuxY+CM+bLzZUqqIITWNLQi9Q55G6pd3I85WszH97q4oJOyVbd7mc9fYI+ZLuQ3CMEMLjI62ZwsGjgCbkk+iKxREapkSSynSyEzwgHT1RIwk6kqN1OOv0UgBZjbqdgmQxG+g33PNFv5Nl7nU7cgByCrYhXRwsJuLgGzRzQSC8aru4DGg+Nzh6N59SsJ2hxRwuAeqdWYi6SYOceN9fkh4j76ZjP1OAPS+vyugZIt0OHPY3M9xzuF8oubDgOqO4Lh3cgzTjxH4IzwH6njn5cOKLU1UxhOUDOWlwPIXy3HLdDnsfKcoBJufbzQBFUVskztL6onhuCah8uw4c1fo6NkLQXEA8VDPj8DeJdw3sEEE8mERvOZx+tlZhwxuwLCOSp0faaE/l06orSU8M3ijcQd7IFYOqezTHfCbHkVCzB3wkOaTvwWgih4Zw7roVdjhNrHUJiLHUZztBPxW9x/deU/x1m/Fo2eUrv8A6x/devUseUrxP+PMp/nqdo4QX/5SOH/qkn0yYdmQhfokmwMNl1ZTSek0WIF8YLdeaNYfORGL7lYHCKkxzvYdnajqtkycFgtyXR/KSaxUvbMX4yCeV36QRyxk3dqfNWmVLBsAsvNWW4ojhMTn2e8HLwH6j/ZeeStndapGoo4y/W1m8+J6BWXU99sw89ChradxOZ0ljwaOHkVPd/5XAnktMYqih39gTHamWD4h4eDht/hBqGWeqdaMeHi47f5W4fNmGWWPTiDYgp1PEwNtEAByGgRHHFvbIlkklpbBNFgMcdjIS93y9kWbO3Yeyjkc4bi6gkc3zBWyMYpaMM5Sb2TyTKrNICoTKDpmB+SgeHJis67MNjcK7h9SY2lztM32VOju94bY23J5DijE9Iwg3JtyFtvJMgG/z7TxuntqRv8ANDYaOG9gZAfNTvwzNvL4OQFj7piRlZjrW6XVGTtA08egUuOYHC6FxiBEjRf4ib23BWKgw+dx8LHH0NvdAyD1Xj7uaGsgnqi7uxcDck2F+V1bpuzUz7d5Zg43Nz7BHp8sEYZHoBx5nmUAeV1kD4pC2Rpa4HW/7+asdnY81Q3lY/Pw/wDstxJVU1Q5oqWBxB0dsfXmFf7mlg8TIWC+zgL/ADUUTYNjqYopHFrc7/huRcBulmgegRGHFwdHMAvxAyn5Jv8Aq0d/DGLnyUNRVlw1DR03UkEeIUN2l8d5yNchNrDp+ZAabGH3y9wGgbgsH3CtPrHRm4PRGqDGo5RklsHcH2HzUkA1kkMn/UiaDzb4D8lfpKd0P4tO4vaN2n4gOnEK3VYNpcAEcwqcMb43AsJBHsgLNLFkqWiRhs78w5HzCkp87dCqeG5S7OPA/wDMB8LvRaAMBUiCpH3Xin8fGZKymkt8ULmjqyQn/wB17ZCyxXl38fqVroqOQjVskjPRzM1v/BVz6Hh2ePxRveMxJSV2EiySzWaD1CX+HVU54eHRttzJOiL0nYicaPlYBxyg/K615qlWxGvLY3FWZfKlkjxl0U4sShK49mdf2ap4nglzpHD9R8IPTirIks7w6u2HIKgZbHM7Una/C/3TIZ7EkEWHHiSsZ0lF1sNfyI0zP15hOlpXE+F1+vNZ6bFXg6KOPH3c1Folxkadr5WaHX5pf6g0WzCxPogTMcdZPfX5uRRy+heL9h5tddRula42PyQuCe/BcxGrDGEjQlNjk3JJFeSKSbZeeyLbKD58fddjbEOB/wCRWWbiJ5rk+JHKbH9ldAw0a5tY1jLgWJ26cFQnxR3VB55CGguOtlSZUm++iYijSxVhPBSS1Z4myEx1Ysq76ouKCQ5HiFiuSYy5txy5aaIDNNbiuVEhey4+JvzCAoNnGA7e4VKvqs4sFnm1wd1Tm1R4lADKhpGqmw/GnM0dYjkdVWnlzIbOCgDYWjl1idld+k7eirSiRh8QNllYaotR3Du0pFg+zh5oAdUPzboeXG+mwWmD4Jh4bAodWYaRsigsv4D2gczwONxwujr6gOsRay8/MZaVoMHqzax1TISSNVTtHBGKaXTog2Hao1Ezh7qWKWY5ua81/jsS6Cl5d8737s2+69GtZDcZwanrGtbUR941jszQS5tnWLb+EjgVXJaGi6Z84xwG2hXV9BR9jsPAsKWP2J+ZKSo4Mv5okvsk8aHokkshJjsVPjcnQD8MdEkkvs6S/UimQk7lJJQSi5HsFZjOiSSRgi9TnZV8dPhHVJJX4P3RRn/RgQBSsHw/1BJJdA55ernG6pxpJKSCd2y7CuJIJGVhTaA+IJJIAFV+krrJMOySSkCYKGRJJQAMm3UN11JABLDXG+5WwpHEt1SSTREkQ1bRfZQ4f8SSSn2QbTBUcj2SSQxRki7F8PquJKJdAuzpSSSVJcf/2Q=="/>
          <p:cNvSpPr>
            <a:spLocks noChangeAspect="1" noChangeArrowheads="1"/>
          </p:cNvSpPr>
          <p:nvPr/>
        </p:nvSpPr>
        <p:spPr bwMode="auto">
          <a:xfrm>
            <a:off x="155575" y="-1965325"/>
            <a:ext cx="5505450" cy="4095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p:nvPr/>
        </p:nvPicPr>
        <p:blipFill rotWithShape="1">
          <a:blip r:embed="rId3"/>
          <a:srcRect l="897" t="32137" r="69487" b="16809"/>
          <a:stretch/>
        </p:blipFill>
        <p:spPr bwMode="auto">
          <a:xfrm>
            <a:off x="5847413" y="990600"/>
            <a:ext cx="3100466" cy="2566290"/>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4"/>
          <a:srcRect l="897" t="32593" r="69487" b="22279"/>
          <a:stretch/>
        </p:blipFill>
        <p:spPr bwMode="auto">
          <a:xfrm>
            <a:off x="5847413" y="3729719"/>
            <a:ext cx="2915285" cy="2366281"/>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rot="19646719">
            <a:off x="325600" y="2161260"/>
            <a:ext cx="8400056" cy="2308324"/>
          </a:xfrm>
          <a:prstGeom prst="rect">
            <a:avLst/>
          </a:prstGeom>
          <a:noFill/>
        </p:spPr>
        <p:txBody>
          <a:bodyPr wrap="none" rtlCol="0">
            <a:spAutoFit/>
          </a:bodyPr>
          <a:lstStyle/>
          <a:p>
            <a:pPr algn="ctr"/>
            <a:r>
              <a:rPr lang="en-US" sz="7200" b="1" dirty="0" smtClean="0">
                <a:solidFill>
                  <a:srgbClr val="FFFF00"/>
                </a:solidFill>
                <a:latin typeface="AR JULIAN" panose="02000000000000000000" pitchFamily="2" charset="0"/>
              </a:rPr>
              <a:t>OUTDATED</a:t>
            </a:r>
          </a:p>
          <a:p>
            <a:pPr algn="ctr"/>
            <a:r>
              <a:rPr lang="en-US" sz="7200" b="1" dirty="0" smtClean="0">
                <a:solidFill>
                  <a:srgbClr val="FFFF00"/>
                </a:solidFill>
                <a:latin typeface="AR JULIAN" panose="02000000000000000000" pitchFamily="2" charset="0"/>
              </a:rPr>
              <a:t>Not routinely used</a:t>
            </a:r>
            <a:endParaRPr lang="en-US" sz="7200" b="1" dirty="0">
              <a:solidFill>
                <a:srgbClr val="FFFF00"/>
              </a:solidFill>
              <a:latin typeface="AR JULIAN" panose="02000000000000000000" pitchFamily="2" charset="0"/>
            </a:endParaRPr>
          </a:p>
        </p:txBody>
      </p:sp>
    </p:spTree>
    <p:extLst>
      <p:ext uri="{BB962C8B-B14F-4D97-AF65-F5344CB8AC3E}">
        <p14:creationId xmlns:p14="http://schemas.microsoft.com/office/powerpoint/2010/main" val="25578287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2550"/>
            <a:ext cx="8229600" cy="908050"/>
          </a:xfrm>
        </p:spPr>
        <p:txBody>
          <a:bodyPr/>
          <a:lstStyle/>
          <a:p>
            <a:r>
              <a:rPr lang="en-US" sz="3200" dirty="0" smtClean="0">
                <a:solidFill>
                  <a:srgbClr val="FFFF00"/>
                </a:solidFill>
              </a:rPr>
              <a:t>Monitoring Nodules Not Meeting </a:t>
            </a:r>
            <a:r>
              <a:rPr lang="en-US" sz="3200" dirty="0">
                <a:solidFill>
                  <a:srgbClr val="FFFF00"/>
                </a:solidFill>
              </a:rPr>
              <a:t>C</a:t>
            </a:r>
            <a:r>
              <a:rPr lang="en-US" sz="3200" dirty="0" smtClean="0">
                <a:solidFill>
                  <a:srgbClr val="FFFF00"/>
                </a:solidFill>
              </a:rPr>
              <a:t>riteria for FNA</a:t>
            </a:r>
            <a:endParaRPr lang="en-US" sz="3200" dirty="0">
              <a:solidFill>
                <a:srgbClr val="FFFF00"/>
              </a:solidFill>
            </a:endParaRPr>
          </a:p>
        </p:txBody>
      </p:sp>
      <p:sp>
        <p:nvSpPr>
          <p:cNvPr id="3" name="Content Placeholder 2"/>
          <p:cNvSpPr>
            <a:spLocks noGrp="1"/>
          </p:cNvSpPr>
          <p:nvPr>
            <p:ph idx="1"/>
          </p:nvPr>
        </p:nvSpPr>
        <p:spPr>
          <a:xfrm>
            <a:off x="346364" y="990600"/>
            <a:ext cx="8593570" cy="5715000"/>
          </a:xfrm>
        </p:spPr>
        <p:txBody>
          <a:bodyPr>
            <a:normAutofit/>
          </a:bodyPr>
          <a:lstStyle/>
          <a:p>
            <a:r>
              <a:rPr lang="en-US" dirty="0"/>
              <a:t>6 to 12 months for </a:t>
            </a:r>
            <a:r>
              <a:rPr lang="en-US" dirty="0" err="1"/>
              <a:t>subcentimeter</a:t>
            </a:r>
            <a:r>
              <a:rPr lang="en-US" dirty="0"/>
              <a:t> nodules with suspicious characteristics</a:t>
            </a:r>
          </a:p>
          <a:p>
            <a:r>
              <a:rPr lang="en-US" dirty="0" smtClean="0"/>
              <a:t>12 </a:t>
            </a:r>
            <a:r>
              <a:rPr lang="en-US" dirty="0"/>
              <a:t>to 24 months for nodules with low to intermediate suspicion on ultrasound</a:t>
            </a:r>
          </a:p>
          <a:p>
            <a:r>
              <a:rPr lang="en-US" dirty="0" smtClean="0"/>
              <a:t>&gt;</a:t>
            </a:r>
            <a:r>
              <a:rPr lang="en-US" dirty="0"/>
              <a:t>24 months for very-low-risk nodules </a:t>
            </a:r>
          </a:p>
          <a:p>
            <a:pPr marL="571500" indent="-457200"/>
            <a:endParaRPr lang="en-US" dirty="0" smtClean="0">
              <a:latin typeface="Arial" pitchFamily="34" charset="0"/>
              <a:cs typeface="Arial" pitchFamily="34" charset="0"/>
            </a:endParaRPr>
          </a:p>
        </p:txBody>
      </p:sp>
      <p:sp>
        <p:nvSpPr>
          <p:cNvPr id="4" name="AutoShape 2" descr="data:image/jpeg;base64,/9j/4AAQSkZJRgABAQAAAQABAAD/2wCEAAkGBxMSEhQUEhQWFRQXGBUXFhYYFxQUFxgUFxUXFhQUFxUYHCggGBolHBQVITEhJSkrLi4uFx8zODMsNygtLisBCgoKDg0OGhAQGywkHyQsLCwsLCwsLCwsLCwsLCwsLCwsLCwsLCw0LCwsLCwsLCwsLCwsLCwsLCwsLCwsLCwsLP/AABEIAMIBBAMBIgACEQEDEQH/xAAcAAABBQEBAQAAAAAAAAAAAAAFAAIDBAYBBwj/xAA+EAABAwIEAwYEBAUDBAMBAAABAAIDBBEFEiExQVFxBhMiYYGRMqGxwSNCUvAHFHLR4RVikjOCosKys/EW/8QAGgEAAgMBAQAAAAAAAAAAAAAAAAIBAwQFBv/EACURAAICAgICAgIDAQAAAAAAAAABAhEDIRIxBEETUQUyIkJhFP/aAAwDAQACEQMRAD8A9sC6FwJwQQdSSSQAkkkkAJJJJACSSSQAl1cXUAJVMRr2xNuTrwVmV+VpJ4An2XnOO1/fHU21VWWfFFkI2whiGODKTffisnD2kDXya6n6K/Hgz5mhoOiJ0PYuFguRcrN2X8Qf2Yx0vcXSXtwvz5ALb0WKxndwHlcISzBI26BoVOvwljAXAG6ZaFlGzcRvvsbhSrA9n8VqA8M0c3kd7eRW3ZPpsQr8c7KZRpj5n2VF865VSoc+dEpjxx2XJJ+Xuou+KqOeeKhdUhJzLfjCX89a11JT14BGu6FRPvfppy/eyqVN3Abg7aeex926dU8ZWVZIpGyhqQ5Dsf8AhHVDMHrXa5jbmPl80TxKPvIrjduthxVpQwP3IIQ2qpbFEaaS65VsuFCIfRQwen8aOTM8DkOwpviRWX4T1CYX0G2CwHQJLjzt0XUDDl1cXQoGOpJJIASSSSAEkkkgBJJJIAS6uLqCSrizXGGUN+LI63WxsvOey2GmUufL+U2t5r1ByyEbMhe0b5iVRlXRdiZejytFgE503JVAbbpsla1m+ypNHEtNcU6aAkbX8kLix+Mnw+5RvDcRjfpmF+SaNMTImvQNpKZma7Bx1GzmnqjNTNlCiloPxmyA2ABuOZtpdNqSACXK1LiilbZRknJUGZSSuaf3b6KGQs4Zf+P3VTNSIZ5rKoJLnz9k+Zwvt7H7f4VQg5rbg8DoR5g8Ulj0XRMcpt++YVdlSQ27ty13W7TdunPQ+6ffw29SePEAdSlJQHK52vhIcOGoIJAPIhWwuyjLVFP+ed3jXNOhtccszT9CD7LZ4bPx+tvYc9BfXmseyjvI4N3Njbl4/t91poQWyCwJ+FoA2vuXE+X2WlGIr4nD3UpAGjvEPIcvdNJuEWx6P8PNxBtfyQGKRQyPZLhrbOKJuGg/qH1Cp0TdSrrR8H9Y+qZENBSoOvoko6w+L0XUAyyurgXVA51JJJACSSSQAkkkkAJJJJACXVxdQSdWRr2mKoeSLtcLjqtch2KRwyNLZHNB4agEJJxtDQdM8+xPHntJNmZeuqIUzP5im7wcbqvL2PjLr/EL3BJ+gWjw2lbHHkG3BZaN3KloxUWCSPJDi4D/AG6fNarCsIEYB49bn3Viqm7rUtJHkuU2KseRlQvoh29oO57RkngFkMUx4XtY2vyWoxOpayB7jwF7DcngB5leP9oBXSW8QZcklgLWtbroCSMzzb5q2b6VlWJdujY0lQJLkKrX4hbbe6b2Xgeyl/HsHk+EabW/vdCMTZIXAM/qJPXZUNs0Itw4iXXNj7XV2mna9zQTbz/SeF7dB6LNmepjizxgPde2R3iFrHXQ6a20HNW8Pqe9HjZ3ctzdm4I5tPEG+3Aor2Te6NaIS9w0sbkuHIg6358LK/E8fCeY08zcn7KLC7mMOOrr2Nr8AAL/ADXamMi7xyNjw69Ar4/ZmnvRLFE3OSNS4/Jlr+5v1V2mZd7gRYjc89r6oBNjLKVodYkuOUW1NrXJ/fNWcO7UxF7WkZbk6ucATvuPb2VvyRXbKFhnLaQdx8/hWHErMjRabGgC1pvcb9b2ss3ME5Q9MIYeiEY1j/qQ/C9kSgHij6n6FSgZYrz4vQJKHE3eP0CSCH2EwnJrU5QWCSSSQAkkkkAJJJJACSSSQAknvABJ0A3SWQ7bYzkIiB/qt8gllLirGjHk6KfaPtK95yROyM4kfER14BYLGcYLAS0gnfmVo56YvbZg1I1K86x+kexzgVk+TkzX8dI9fw/HWPpmSNN7tHvZUxWzEBw1G5H+V5d2VxYwv7iRxEb9jycvQxh77xkPvF+ZvEjqod2WxqgpDVZzd9yTs0ElDcTc8StayMtJ1Lr7BHo6tkfhjjA8ypG0+YlztXFNWiOT+i82YmJoJ1tv90NfQBx1cXHloLn0T8Tn7oNHNv3KF0GL/iPv+VhI6kgX9ifdDe6YRg6bRaxcWIA+EWA9NAhkkYd90+txGM3LnWHMkAIQ6qIeCx4c068/mlf2WqOqC7MM0vfT1BUUuHxm9wLgb2vryvvZSR4mLBKGTMfW6VtEqLW2F8EYWCx+E234X0A6E7EW10O4Ryop8zCPkVVwqMEN8rg8btda4+Q9kZYz6LTijqjFlls817RfhAudra4HO+wss3DBmaA05rvbl5m5+q2XbkMyvB+LM0MHHm4j3KodhqHNK0keFp7zb9I0+dllmrlxOn481DF8n0bascbNaT8LWtPUDX5oRKdUTqOJQpw1XRS0eflt2EsMHhKJU48cfr9FRw8eFEKX/qM6FSgKuLu/E9AuqLGD+IegSQK+zQhq7ZNzjmlnHNLZdQ6yVk3OOa6HjmiwO2SsmOlA4qP+aai0FE9krKA1TUv5pvNHJE0T2Ssq7qtqlZJdFoiiOvq2wxukebNaNf7LzSDDZKqc1EnwEktHrotn2id3jmw2uDcnyTZZI4WhugAFgs+V8tGnHHjT+yg2lDQcoQObsyyQuMmt7ow7FYybfNPfKLaLLSNKs8S7S4P3cr22IsfCf7LQ9g+1Ra4U9Qd9GPPHyPmtfjuGMmbqBcagrzLtFhRYTbe+n91YpXpkOHtHtkbI26mys0s7LlxIDRzXjfZLGamQOje8uyWtzstFM97xYuNuXBM5cWHDkjUY/XRzkCI3y3B5eh90NwmmAD3O46einwaiyjVVKukle5zYn5LDTTNrwGuiW7djLS4oF1+Gh7iCAW32sPVS0VCyMWYANLW5dOSZFDOxhFRFIZA6143NLXMsLOsR4Te+iFzz1OojifxtnIFv05tBpbe19U1DKfovd53biPynbyPFFKCoANys/S005v3pbroGtvudtSdUYmiDRoVU9MdO9G6wGUE+g+6OVMoaCTta6xHZ2osBrxC1dRUtIAdqOPT9/Ra8Uv4mHNCpnntTKaiTPlzZneDS9gdgPYLfYDhDYGa/G4C/l5D1UOFwwg+FgBdd3Hbcmx2GoPqjD4w7Y2KMWKnb7DPn5LjFUirPGNUGq4gDortUJBoR7cUBmMoJu0252KtnpGNOwzRO8JV+jd+K0f7T9kMofgKJUA/GH9H3CmPRD7A2PVFpnDoko8cbeZySVy2FB8Epy7lXFWaDhTLp5KYiwGEEqUU+mpVetrBCxzzwF1RpMXimaHZ9xtdK5DqDYRfTngV3+VdzVOLEYwdHXPVXXVjMt7qY7FkqIBE/NqDZF4tlRhxNpaL8VappQ4XCv+Nx2U809Feph/EzW4boViwa5pzC6KYzPlaFmZMTDzlAJWXK6dG3CuStmaosIeJnEOcWk6NOw6IzXzdw0Zij1PlAubBY3Gz381twOHBUv7Ll9IcMYa7Q3Wc7SvblJ3VytwV4fnjJbp8P5UIxWkllcxg+IkX8hzTcd0g5Um2L+F9BJJUTOtZoaB66r0SDs8/Pc2DU/sRhTadhHHQk8yjtRV8Ge61/BF9mD/okuivFRNZ8TteQQ+GjILz5/L9lEIgL66ldrZu7bci2b7fsJZ44pWhsWWTlT9mcrWyA6XVGzjuUVkqA7dU5qtrQSLXWVm9WUns8QPBtvdVJpszrDYfVKsxIbN1J4cyVSEmzdzubaknjYJdse62zR0lW2Jgc7YcOZ4AKekrZKh5awXsdeDR+rM7gLeHTU3dZBYqAyEPnOVrfhjB1H+57hsenutLhty3JEwNjG/5RrztqNOG61wxe5aRgyZk3/HbNPgtGIgXOdne74nWt/wBrW8G7CyszVDW31uRwG/khLJjlDjqN+Q9lyHEg64DdQmllj0ipYpdsoVlDVVMmaWbJEPhiZx83uO/S1uqhxBtVTWfTvD2j4o3taAR5PYAR80eo5muJB0PyVmFrXgjcbFJt7TGdLTRn+zvaiKof3M0boJjsDlLHHk14A18iAeq1FNTZZCb/AJbee6w/bbA+6gknabd2M19rWIsfmj3YzFDUwtkd8RDS7yflAePUZT1V0G32VTSW0R4nFeVx80loKjDmPNzcHy+qSniVjbJrgrRgKa6mPMKriy+0Uimkq06jdzCgnoZDoLKHFjJoAYpmmjkYONwFg/8A+Tq2fA+3qV6l/p7o2XOtuKpE8fknw4ZSYZvIjBaM52b7KPb4p5C48r6LXtgjYLEaearOq2iwvqhWNzEjddGGFdI5k/Ik9sLztv8ADYD3QU43JE1xDs1iRrp9EN/1d0bBrfW2qql5ex3m5aFirTKfkt2HYMadUCzhYhMbTuj8bdvzD7obSHupNeIBCOuqWvboVxPLSWZnc8Vt4kB8UrgeJaSN0OoZLPBzAhRY3RuccrLk+Sn7PdkXNOaS/S6oUeXRplOMFtl7E65trDUnYBdwLBS3xv8Aid8hyRqlwSNhzWu7mUQ7taMePjtmPNn5Kl0VmQ2UrYVLlU1KxpNnX8rbequMw+kpPzEdBz8z5IdjrQ9oadSXWBHlxRuRtmmwsOXPmsnWOdJUNIuLaADYAEXv68UNWhoumZ7G6YwNDs4LSL8RZZ2KWee4hjLzzJsBfmtB2lrWvNnNDyL7XyDXjxcfl1UXZqoPeZdQHNtYWy3HiAAbvuRbS+yoj497Zrl5NKkVMO7NS/FNKL/7Re3MAnQ8trDmUUjpGR/ADrxOrnH929/VGpIievAdPPy57CwUkeHjd2/E8OgHL/CvjjjHpGWWWUu2BYaRzyABe+39yfv58Sj8w7ljIY/jcbX8zq531PoqlNWjvgxjeBLnEgbeXJT0U4ke+fcAlkfpo5w+nus+eTujT48FXIv1rwxltgBb0AUOEwFsZc/RziXWPBv5R1tr6qOnlEj3E/DGRfkX729N/ZC+1vaEQQPffWxyjzOjfmsvbLmtUEpsQi1HetbY2cbkm/IAdUdw1zGRiQODmnYgggrG9gcO7ujjfOAZZryE6mwebsF+ljfmVDjvaJkNbHQMub5ZCCd3uBORx4kAA66m45LTF1v6KGrdfZs8aphWUFTEfzxyN9QCWn3A9kD/AIcwmOEudp3haQOTWizff7I9P3n8rM2DL3uQhmbRuYiwvoVgMFxyoMjopI3tkZYOzAhoNtCHbOHmFox/rbM8+6R6w2VJAIKt2UXIBSU8oi8ZGnSSSUDCSSUc0oa0uOwQBQxqoAGQbnU9EBfJ8kqqqzOJ4kobUVNgV0MWOlRzsuTk7KT3nvL34p2I1jTZp0O481SjlufVU+0P/TLhu3ULVRnsqYrV6kcsv1RXBnhzHdSsjLU5zfyBRVmICCnaSdTr7p5VQJOwpjk12gg2LUX7O4M57RJI4gHUN/uvPqeaWeqhY4EMe4HqBqvYWyAAAbBcnyVjnNSR1MDyY48XofHSsbsApw1NY8JxcqaQ7bfYk1zkx8oCgknCCCZz1JLL3cZcd1XpjfX26qDGIu8tG4nIAXOtoTybfhfn5FMkA3s1jJn7wTtBjBsyS5yutqWEX3Ftx/8AoXtP2kY0kRaDUAN3PtsFZkicW5AA2MaBjdAB9yqDsLibsATx2Fup4J1V2Bkf5mR5v3bj65R/hQSifM2QvEYY4OaGaAEG414/NGsWxNrDlYA4/L0Czjqaepdc6NQ3YyPVezWKw1bM8ZGcWEjdLsPAW/TyO3ropsQrI2vMAd+MWZ8gucsdw3M48CbkC+p1tsV5bhmESwytkp3lj26mTgG8cw4t8uK1OFzeCd4Jc977OkNs73ZblziNtDoNgAAEtBRVx7EWQ5mtce8d4crNXHyv+9loow2npY43Cxay7m72cfE8X46krK0dA01EbtznBcbamxzZRyFx6rQZ3vq2xuymwMhAvrltZv8AyLfS6y+Qt6NmC2u9BOktBTta6wc673jkXa29BYei84xOB+KVbYWXELXWJHE/nd6C49Sth2nMzs0bG+M2GYXLQDuSTy1T+zOGtptNgGgXBBJ/VxvfQJMeN/tXRM5K6vs0c9Yymhe9zbRQx6AcQ0Wa0eZ0HqvLOzFQ6srxLKPxC50rjyAGUAHkAQPRbntldzI6dgLmvcJHuPBrQC1l+Jza/wDah/ZbC+7ne3QPcG5Lj8hvtz1+it4uMCpU5m8pWAMJF7k29uKxnaPFGiZtjZzTa+o0PD3/AHqtE7EAZRCCLsA8Q273iOltD1K88/iKO7kDxsXNNuRDrEehBHorVGoUUN3M0bMV6fJdWDZWkjdJZS/ifRBcuCULJYhi0hcRHYAc+PoqsWPSs0fld00K6C8bI1ZhfkQTo3OZZ7HK+9wDoNOp5qtBipe0uBIHEFD6uW4+qtxYXGWyrLn5RpEE0uVt+PBDKuSzTzKdUzZnDkNkPxGbgtqRjG0r7lR4+/8ABf8A0lR0T1R7S1YbC+/JMwitgDBRmZc6Ddx8gj3ZWn/nZ3vcLwxjK3kTzWMo53yMDL5GceZ8l7X2UwttPSsaBuLn1XP8/NWKl7Oj4WK8vJ+jM4fh8j67OG5YobgHmTyWvbNxQ3H8UbAw204lDMO7QMlbmYb8wudgnar6Nvkw3y+zVR1akkqUCbWX30TzULQZQhLU81FE4vcGj9jilhdP3r9fhGp+wR2KGNnwgDoNVKQUcpYCNTsNgqdQ8B0hJsBYeu5+oRUyAC/BZSaqc8u0y6nry34bJkSQ11eSbXyt/wDN3Qfl6n2QquL3i1yxg/KNz1PPzRJ0dvhAvz3PuqzmG+ov5fvdSSCoMIF7kWvz1Pqi4pGtaBsPLcnkFPTRuJuRYef9kqmUMOY/Fs0fp5uPmoJA2PVXdsMbbD9VufLoFU7LHPC8OdYGRxvxsGs29U3EI2yX8XVD4CQ0huliNuQ/fyQSaec08IBuXG+lja2u+ibSVL5ZM0MQB2MhGobxGY/RVqLCALPqDcflZ+rzd5eSt1WOlos0AcgNPoopBbRdqoJnaNa7qd+qoT4PU8Gu+qrSYnMBmc4gnYX4eQVZmL1AN7u+akgmZXVEBsXOHkb/AHWiwbExM4d7GCWeJjgMrmnjYj96IXB2hzjLOwPHnv6HcI92cihu4RusHA+F24NuB4qRW6LgwKJzu8hdlJuSNwTx+aw/8YmZWMJ0LnMv10v/APEn1W/pGOY4DlusF/HR9mUw5yfIMd9yFE+gh2YKGp0XVWgf4QkshqPdq1gdq3dB62HOLEdCNwrYqfNdpmZngj4Rv1Xcc/ji2/Rw4weSSivZchYI2NYDew3KE4zVWIaPWysYzVhguD6LIOqZCSWsc4nyWXB5WOatun/pqzeHkg9K0E2zjdC564ElMdS1Um0JHU2Si7K1bz4g1o63Vz8vEv7ISPiZX/VnYZ7XWO7WYkZHiNp6r0qn7HG1nyWvvZX8L7LUVMcwYHP/AFO1PzWfN+Qx1Udl+Lwcl29HnnZDsdPO9jntLYwQSXaXA1sAvXK+cRsA5CygqcaawWbYKiKOSo8TiWtPuuXmyyzs6WLFHCtmVxWGSumEMe35jyC2GEdmIKZgaxovxPMqTCcMZS5ixri52pJ1V51WD5HzCuxY+CM+bLzZUqqIITWNLQi9Q55G6pd3I85WszH97q4oJOyVbd7mc9fYI+ZLuQ3CMEMLjI62ZwsGjgCbkk+iKxREapkSSynSyEzwgHT1RIwk6kqN1OOv0UgBZjbqdgmQxG+g33PNFv5Nl7nU7cgByCrYhXRwsJuLgGzRzQSC8aru4DGg+Nzh6N59SsJ2hxRwuAeqdWYi6SYOceN9fkh4j76ZjP1OAPS+vyugZIt0OHPY3M9xzuF8oubDgOqO4Lh3cgzTjxH4IzwH6njn5cOKLU1UxhOUDOWlwPIXy3HLdDnsfKcoBJufbzQBFUVskztL6onhuCah8uw4c1fo6NkLQXEA8VDPj8DeJdw3sEEE8mERvOZx+tlZhwxuwLCOSp0faaE/l06orSU8M3ijcQd7IFYOqezTHfCbHkVCzB3wkOaTvwWgih4Zw7roVdjhNrHUJiLHUZztBPxW9x/deU/x1m/Fo2eUrv8A6x/devUseUrxP+PMp/nqdo4QX/5SOH/qkn0yYdmQhfokmwMNl1ZTSek0WIF8YLdeaNYfORGL7lYHCKkxzvYdnajqtkycFgtyXR/KSaxUvbMX4yCeV36QRyxk3dqfNWmVLBsAsvNWW4ojhMTn2e8HLwH6j/ZeeStndapGoo4y/W1m8+J6BWXU99sw89ChradxOZ0ljwaOHkVPd/5XAnktMYqih39gTHamWD4h4eDht/hBqGWeqdaMeHi47f5W4fNmGWWPTiDYgp1PEwNtEAByGgRHHFvbIlkklpbBNFgMcdjIS93y9kWbO3Yeyjkc4bi6gkc3zBWyMYpaMM5Sb2TyTKrNICoTKDpmB+SgeHJis67MNjcK7h9SY2lztM32VOju94bY23J5DijE9Iwg3JtyFtvJMgG/z7TxuntqRv8ANDYaOG9gZAfNTvwzNvL4OQFj7piRlZjrW6XVGTtA08egUuOYHC6FxiBEjRf4ib23BWKgw+dx8LHH0NvdAyD1Xj7uaGsgnqi7uxcDck2F+V1bpuzUz7d5Zg43Nz7BHp8sEYZHoBx5nmUAeV1kD4pC2Rpa4HW/7+asdnY81Q3lY/Pw/wDstxJVU1Q5oqWBxB0dsfXmFf7mlg8TIWC+zgL/ADUUTYNjqYopHFrc7/huRcBulmgegRGHFwdHMAvxAyn5Jv8Aq0d/DGLnyUNRVlw1DR03UkEeIUN2l8d5yNchNrDp+ZAabGH3y9wGgbgsH3CtPrHRm4PRGqDGo5RklsHcH2HzUkA1kkMn/UiaDzb4D8lfpKd0P4tO4vaN2n4gOnEK3VYNpcAEcwqcMb43AsJBHsgLNLFkqWiRhs78w5HzCkp87dCqeG5S7OPA/wDMB8LvRaAMBUiCpH3Xin8fGZKymkt8ULmjqyQn/wB17ZCyxXl38fqVroqOQjVskjPRzM1v/BVz6Hh2ePxRveMxJSV2EiySzWaD1CX+HVU54eHRttzJOiL0nYicaPlYBxyg/K615qlWxGvLY3FWZfKlkjxl0U4sShK49mdf2ap4nglzpHD9R8IPTirIks7w6u2HIKgZbHM7Una/C/3TIZ7EkEWHHiSsZ0lF1sNfyI0zP15hOlpXE+F1+vNZ6bFXg6KOPH3c1Folxkadr5WaHX5pf6g0WzCxPogTMcdZPfX5uRRy+heL9h5tddRula42PyQuCe/BcxGrDGEjQlNjk3JJFeSKSbZeeyLbKD58fddjbEOB/wCRWWbiJ5rk+JHKbH9ldAw0a5tY1jLgWJ26cFQnxR3VB55CGguOtlSZUm++iYijSxVhPBSS1Z4myEx1Ysq76ouKCQ5HiFiuSYy5txy5aaIDNNbiuVEhey4+JvzCAoNnGA7e4VKvqs4sFnm1wd1Tm1R4lADKhpGqmw/GnM0dYjkdVWnlzIbOCgDYWjl1idld+k7eirSiRh8QNllYaotR3Du0pFg+zh5oAdUPzboeXG+mwWmD4Jh4bAodWYaRsigsv4D2gczwONxwujr6gOsRay8/MZaVoMHqzax1TISSNVTtHBGKaXTog2Hao1Ezh7qWKWY5ua81/jsS6Cl5d8737s2+69GtZDcZwanrGtbUR941jszQS5tnWLb+EjgVXJaGi6Z84xwG2hXV9BR9jsPAsKWP2J+ZKSo4Mv5okvsk8aHokkshJjsVPjcnQD8MdEkkvs6S/UimQk7lJJQSi5HsFZjOiSSRgi9TnZV8dPhHVJJX4P3RRn/RgQBSsHw/1BJJdA55ernG6pxpJKSCd2y7CuJIJGVhTaA+IJJIAFV+krrJMOySSkCYKGRJJQAMm3UN11JABLDXG+5WwpHEt1SSTREkQ1bRfZQ4f8SSSn2QbTBUcj2SSQxRki7F8PquJKJdAuzpSSSVJcf/2Q=="/>
          <p:cNvSpPr>
            <a:spLocks noChangeAspect="1" noChangeArrowheads="1"/>
          </p:cNvSpPr>
          <p:nvPr/>
        </p:nvSpPr>
        <p:spPr bwMode="auto">
          <a:xfrm>
            <a:off x="155575" y="-1965325"/>
            <a:ext cx="5505450" cy="4095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341560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550"/>
            <a:ext cx="8229600" cy="735221"/>
          </a:xfrm>
        </p:spPr>
        <p:txBody>
          <a:bodyPr/>
          <a:lstStyle/>
          <a:p>
            <a:r>
              <a:rPr lang="en-US" dirty="0" smtClean="0">
                <a:solidFill>
                  <a:srgbClr val="FFFF00"/>
                </a:solidFill>
              </a:rPr>
              <a:t>Algorithm</a:t>
            </a:r>
            <a:endParaRPr lang="en-US" dirty="0">
              <a:solidFill>
                <a:srgbClr val="FFFF00"/>
              </a:solidFill>
            </a:endParaRPr>
          </a:p>
        </p:txBody>
      </p:sp>
      <p:sp>
        <p:nvSpPr>
          <p:cNvPr id="3" name="Content Placeholder 2"/>
          <p:cNvSpPr>
            <a:spLocks noGrp="1"/>
          </p:cNvSpPr>
          <p:nvPr>
            <p:ph idx="1"/>
          </p:nvPr>
        </p:nvSpPr>
        <p:spPr>
          <a:xfrm>
            <a:off x="155575" y="1295400"/>
            <a:ext cx="3960813" cy="5105400"/>
          </a:xfrm>
        </p:spPr>
        <p:txBody>
          <a:bodyPr>
            <a:normAutofit/>
          </a:bodyPr>
          <a:lstStyle/>
          <a:p>
            <a:pPr marL="571500" indent="-457200"/>
            <a:r>
              <a:rPr lang="en-US" dirty="0" smtClean="0">
                <a:latin typeface="Arial" pitchFamily="34" charset="0"/>
                <a:cs typeface="Arial" pitchFamily="34" charset="0"/>
              </a:rPr>
              <a:t>A</a:t>
            </a:r>
          </a:p>
        </p:txBody>
      </p:sp>
      <p:sp>
        <p:nvSpPr>
          <p:cNvPr id="4" name="AutoShape 2" descr="data:image/jpeg;base64,/9j/4AAQSkZJRgABAQAAAQABAAD/2wCEAAkGBxMSEhQUEhQWFRQXGBUXFhYYFxQUFxgUFxUXFhQUFxUYHCggGBolHBQVITEhJSkrLi4uFx8zODMsNygtLisBCgoKDg0OGhAQGywkHyQsLCwsLCwsLCwsLCwsLCwsLCwsLCwsLCw0LCwsLCwsLCwsLCwsLCwsLCwsLCwsLCwsLP/AABEIAMIBBAMBIgACEQEDEQH/xAAcAAABBQEBAQAAAAAAAAAAAAAFAAIDBAYBBwj/xAA+EAABAwIEAwYEBAUDBAMBAAABAAIDBBEFEiExQVFxBhMiYYGRMqGxwSNCUvAHFHLR4RVikjOCosKys/EW/8QAGgEAAgMBAQAAAAAAAAAAAAAAAAIBAwQFBv/EACURAAICAgICAgIDAQAAAAAAAAABAhEDIRIxBEETUQUyIkJhFP/aAAwDAQACEQMRAD8A9sC6FwJwQQdSSSQAkkkkAJJJJACSSSQAl1cXUAJVMRr2xNuTrwVmV+VpJ4An2XnOO1/fHU21VWWfFFkI2whiGODKTffisnD2kDXya6n6K/Hgz5mhoOiJ0PYuFguRcrN2X8Qf2Yx0vcXSXtwvz5ALb0WKxndwHlcISzBI26BoVOvwljAXAG6ZaFlGzcRvvsbhSrA9n8VqA8M0c3kd7eRW3ZPpsQr8c7KZRpj5n2VF865VSoc+dEpjxx2XJJ+Xuou+KqOeeKhdUhJzLfjCX89a11JT14BGu6FRPvfppy/eyqVN3Abg7aeex926dU8ZWVZIpGyhqQ5Dsf8AhHVDMHrXa5jbmPl80TxKPvIrjduthxVpQwP3IIQ2qpbFEaaS65VsuFCIfRQwen8aOTM8DkOwpviRWX4T1CYX0G2CwHQJLjzt0XUDDl1cXQoGOpJJIASSSSAEkkkgBJJJIAS6uLqCSrizXGGUN+LI63WxsvOey2GmUufL+U2t5r1ByyEbMhe0b5iVRlXRdiZejytFgE503JVAbbpsla1m+ypNHEtNcU6aAkbX8kLix+Mnw+5RvDcRjfpmF+SaNMTImvQNpKZma7Bx1GzmnqjNTNlCiloPxmyA2ABuOZtpdNqSACXK1LiilbZRknJUGZSSuaf3b6KGQs4Zf+P3VTNSIZ5rKoJLnz9k+Zwvt7H7f4VQg5rbg8DoR5g8Ulj0XRMcpt++YVdlSQ27ty13W7TdunPQ+6ffw29SePEAdSlJQHK52vhIcOGoIJAPIhWwuyjLVFP+ed3jXNOhtccszT9CD7LZ4bPx+tvYc9BfXmseyjvI4N3Njbl4/t91poQWyCwJ+FoA2vuXE+X2WlGIr4nD3UpAGjvEPIcvdNJuEWx6P8PNxBtfyQGKRQyPZLhrbOKJuGg/qH1Cp0TdSrrR8H9Y+qZENBSoOvoko6w+L0XUAyyurgXVA51JJJACSSSQAkkkkAJJJJACXVxdQSdWRr2mKoeSLtcLjqtch2KRwyNLZHNB4agEJJxtDQdM8+xPHntJNmZeuqIUzP5im7wcbqvL2PjLr/EL3BJ+gWjw2lbHHkG3BZaN3KloxUWCSPJDi4D/AG6fNarCsIEYB49bn3Viqm7rUtJHkuU2KseRlQvoh29oO57RkngFkMUx4XtY2vyWoxOpayB7jwF7DcngB5leP9oBXSW8QZcklgLWtbroCSMzzb5q2b6VlWJdujY0lQJLkKrX4hbbe6b2Xgeyl/HsHk+EabW/vdCMTZIXAM/qJPXZUNs0Itw4iXXNj7XV2mna9zQTbz/SeF7dB6LNmepjizxgPde2R3iFrHXQ6a20HNW8Pqe9HjZ3ctzdm4I5tPEG+3Aor2Te6NaIS9w0sbkuHIg6358LK/E8fCeY08zcn7KLC7mMOOrr2Nr8AAL/ADXamMi7xyNjw69Ar4/ZmnvRLFE3OSNS4/Jlr+5v1V2mZd7gRYjc89r6oBNjLKVodYkuOUW1NrXJ/fNWcO7UxF7WkZbk6ucATvuPb2VvyRXbKFhnLaQdx8/hWHErMjRabGgC1pvcb9b2ss3ME5Q9MIYeiEY1j/qQ/C9kSgHij6n6FSgZYrz4vQJKHE3eP0CSCH2EwnJrU5QWCSSSQAkkkkAJJJJACSSSQAknvABJ0A3SWQ7bYzkIiB/qt8gllLirGjHk6KfaPtK95yROyM4kfER14BYLGcYLAS0gnfmVo56YvbZg1I1K86x+kexzgVk+TkzX8dI9fw/HWPpmSNN7tHvZUxWzEBw1G5H+V5d2VxYwv7iRxEb9jycvQxh77xkPvF+ZvEjqod2WxqgpDVZzd9yTs0ElDcTc8StayMtJ1Lr7BHo6tkfhjjA8ypG0+YlztXFNWiOT+i82YmJoJ1tv90NfQBx1cXHloLn0T8Tn7oNHNv3KF0GL/iPv+VhI6kgX9ifdDe6YRg6bRaxcWIA+EWA9NAhkkYd90+txGM3LnWHMkAIQ6qIeCx4c068/mlf2WqOqC7MM0vfT1BUUuHxm9wLgb2vryvvZSR4mLBKGTMfW6VtEqLW2F8EYWCx+E234X0A6E7EW10O4Ryop8zCPkVVwqMEN8rg8btda4+Q9kZYz6LTijqjFlls817RfhAudra4HO+wss3DBmaA05rvbl5m5+q2XbkMyvB+LM0MHHm4j3KodhqHNK0keFp7zb9I0+dllmrlxOn481DF8n0bascbNaT8LWtPUDX5oRKdUTqOJQpw1XRS0eflt2EsMHhKJU48cfr9FRw8eFEKX/qM6FSgKuLu/E9AuqLGD+IegSQK+zQhq7ZNzjmlnHNLZdQ6yVk3OOa6HjmiwO2SsmOlA4qP+aai0FE9krKA1TUv5pvNHJE0T2Ssq7qtqlZJdFoiiOvq2wxukebNaNf7LzSDDZKqc1EnwEktHrotn2id3jmw2uDcnyTZZI4WhugAFgs+V8tGnHHjT+yg2lDQcoQObsyyQuMmt7ow7FYybfNPfKLaLLSNKs8S7S4P3cr22IsfCf7LQ9g+1Ra4U9Qd9GPPHyPmtfjuGMmbqBcagrzLtFhRYTbe+n91YpXpkOHtHtkbI26mys0s7LlxIDRzXjfZLGamQOje8uyWtzstFM97xYuNuXBM5cWHDkjUY/XRzkCI3y3B5eh90NwmmAD3O46einwaiyjVVKukle5zYn5LDTTNrwGuiW7djLS4oF1+Gh7iCAW32sPVS0VCyMWYANLW5dOSZFDOxhFRFIZA6143NLXMsLOsR4Te+iFzz1OojifxtnIFv05tBpbe19U1DKfovd53biPynbyPFFKCoANys/S005v3pbroGtvudtSdUYmiDRoVU9MdO9G6wGUE+g+6OVMoaCTta6xHZ2osBrxC1dRUtIAdqOPT9/Ra8Uv4mHNCpnntTKaiTPlzZneDS9gdgPYLfYDhDYGa/G4C/l5D1UOFwwg+FgBdd3Hbcmx2GoPqjD4w7Y2KMWKnb7DPn5LjFUirPGNUGq4gDortUJBoR7cUBmMoJu0252KtnpGNOwzRO8JV+jd+K0f7T9kMofgKJUA/GH9H3CmPRD7A2PVFpnDoko8cbeZySVy2FB8Epy7lXFWaDhTLp5KYiwGEEqUU+mpVetrBCxzzwF1RpMXimaHZ9xtdK5DqDYRfTngV3+VdzVOLEYwdHXPVXXVjMt7qY7FkqIBE/NqDZF4tlRhxNpaL8VappQ4XCv+Nx2U809Feph/EzW4boViwa5pzC6KYzPlaFmZMTDzlAJWXK6dG3CuStmaosIeJnEOcWk6NOw6IzXzdw0Zij1PlAubBY3Gz381twOHBUv7Ll9IcMYa7Q3Wc7SvblJ3VytwV4fnjJbp8P5UIxWkllcxg+IkX8hzTcd0g5Um2L+F9BJJUTOtZoaB66r0SDs8/Pc2DU/sRhTadhHHQk8yjtRV8Ge61/BF9mD/okuivFRNZ8TteQQ+GjILz5/L9lEIgL66ldrZu7bci2b7fsJZ44pWhsWWTlT9mcrWyA6XVGzjuUVkqA7dU5qtrQSLXWVm9WUns8QPBtvdVJpszrDYfVKsxIbN1J4cyVSEmzdzubaknjYJdse62zR0lW2Jgc7YcOZ4AKekrZKh5awXsdeDR+rM7gLeHTU3dZBYqAyEPnOVrfhjB1H+57hsenutLhty3JEwNjG/5RrztqNOG61wxe5aRgyZk3/HbNPgtGIgXOdne74nWt/wBrW8G7CyszVDW31uRwG/khLJjlDjqN+Q9lyHEg64DdQmllj0ipYpdsoVlDVVMmaWbJEPhiZx83uO/S1uqhxBtVTWfTvD2j4o3taAR5PYAR80eo5muJB0PyVmFrXgjcbFJt7TGdLTRn+zvaiKof3M0boJjsDlLHHk14A18iAeq1FNTZZCb/AJbee6w/bbA+6gknabd2M19rWIsfmj3YzFDUwtkd8RDS7yflAePUZT1V0G32VTSW0R4nFeVx80loKjDmPNzcHy+qSniVjbJrgrRgKa6mPMKriy+0Uimkq06jdzCgnoZDoLKHFjJoAYpmmjkYONwFg/8A+Tq2fA+3qV6l/p7o2XOtuKpE8fknw4ZSYZvIjBaM52b7KPb4p5C48r6LXtgjYLEaearOq2iwvqhWNzEjddGGFdI5k/Ik9sLztv8ADYD3QU43JE1xDs1iRrp9EN/1d0bBrfW2qql5ex3m5aFirTKfkt2HYMadUCzhYhMbTuj8bdvzD7obSHupNeIBCOuqWvboVxPLSWZnc8Vt4kB8UrgeJaSN0OoZLPBzAhRY3RuccrLk+Sn7PdkXNOaS/S6oUeXRplOMFtl7E65trDUnYBdwLBS3xv8Aid8hyRqlwSNhzWu7mUQ7taMePjtmPNn5Kl0VmQ2UrYVLlU1KxpNnX8rbequMw+kpPzEdBz8z5IdjrQ9oadSXWBHlxRuRtmmwsOXPmsnWOdJUNIuLaADYAEXv68UNWhoumZ7G6YwNDs4LSL8RZZ2KWee4hjLzzJsBfmtB2lrWvNnNDyL7XyDXjxcfl1UXZqoPeZdQHNtYWy3HiAAbvuRbS+yoj497Zrl5NKkVMO7NS/FNKL/7Re3MAnQ8trDmUUjpGR/ADrxOrnH929/VGpIievAdPPy57CwUkeHjd2/E8OgHL/CvjjjHpGWWWUu2BYaRzyABe+39yfv58Sj8w7ljIY/jcbX8zq531PoqlNWjvgxjeBLnEgbeXJT0U4ke+fcAlkfpo5w+nus+eTujT48FXIv1rwxltgBb0AUOEwFsZc/RziXWPBv5R1tr6qOnlEj3E/DGRfkX729N/ZC+1vaEQQPffWxyjzOjfmsvbLmtUEpsQi1HetbY2cbkm/IAdUdw1zGRiQODmnYgggrG9gcO7ujjfOAZZryE6mwebsF+ljfmVDjvaJkNbHQMub5ZCCd3uBORx4kAA66m45LTF1v6KGrdfZs8aphWUFTEfzxyN9QCWn3A9kD/AIcwmOEudp3haQOTWizff7I9P3n8rM2DL3uQhmbRuYiwvoVgMFxyoMjopI3tkZYOzAhoNtCHbOHmFox/rbM8+6R6w2VJAIKt2UXIBSU8oi8ZGnSSSUDCSSUc0oa0uOwQBQxqoAGQbnU9EBfJ8kqqqzOJ4kobUVNgV0MWOlRzsuTk7KT3nvL34p2I1jTZp0O481SjlufVU+0P/TLhu3ULVRnsqYrV6kcsv1RXBnhzHdSsjLU5zfyBRVmICCnaSdTr7p5VQJOwpjk12gg2LUX7O4M57RJI4gHUN/uvPqeaWeqhY4EMe4HqBqvYWyAAAbBcnyVjnNSR1MDyY48XofHSsbsApw1NY8JxcqaQ7bfYk1zkx8oCgknCCCZz1JLL3cZcd1XpjfX26qDGIu8tG4nIAXOtoTybfhfn5FMkA3s1jJn7wTtBjBsyS5yutqWEX3Ftx/8AoXtP2kY0kRaDUAN3PtsFZkicW5AA2MaBjdAB9yqDsLibsATx2Fup4J1V2Bkf5mR5v3bj65R/hQSifM2QvEYY4OaGaAEG414/NGsWxNrDlYA4/L0Czjqaepdc6NQ3YyPVezWKw1bM8ZGcWEjdLsPAW/TyO3ropsQrI2vMAd+MWZ8gucsdw3M48CbkC+p1tsV5bhmESwytkp3lj26mTgG8cw4t8uK1OFzeCd4Jc977OkNs73ZblziNtDoNgAAEtBRVx7EWQ5mtce8d4crNXHyv+9loow2npY43Cxay7m72cfE8X46krK0dA01EbtznBcbamxzZRyFx6rQZ3vq2xuymwMhAvrltZv8AyLfS6y+Qt6NmC2u9BOktBTta6wc673jkXa29BYei84xOB+KVbYWXELXWJHE/nd6C49Sth2nMzs0bG+M2GYXLQDuSTy1T+zOGtptNgGgXBBJ/VxvfQJMeN/tXRM5K6vs0c9Yymhe9zbRQx6AcQ0Wa0eZ0HqvLOzFQ6srxLKPxC50rjyAGUAHkAQPRbntldzI6dgLmvcJHuPBrQC1l+Jza/wDah/ZbC+7ne3QPcG5Lj8hvtz1+it4uMCpU5m8pWAMJF7k29uKxnaPFGiZtjZzTa+o0PD3/AHqtE7EAZRCCLsA8Q273iOltD1K88/iKO7kDxsXNNuRDrEehBHorVGoUUN3M0bMV6fJdWDZWkjdJZS/ifRBcuCULJYhi0hcRHYAc+PoqsWPSs0fld00K6C8bI1ZhfkQTo3OZZ7HK+9wDoNOp5qtBipe0uBIHEFD6uW4+qtxYXGWyrLn5RpEE0uVt+PBDKuSzTzKdUzZnDkNkPxGbgtqRjG0r7lR4+/8ABf8A0lR0T1R7S1YbC+/JMwitgDBRmZc6Ddx8gj3ZWn/nZ3vcLwxjK3kTzWMo53yMDL5GceZ8l7X2UwttPSsaBuLn1XP8/NWKl7Oj4WK8vJ+jM4fh8j67OG5YobgHmTyWvbNxQ3H8UbAw204lDMO7QMlbmYb8wudgnar6Nvkw3y+zVR1akkqUCbWX30TzULQZQhLU81FE4vcGj9jilhdP3r9fhGp+wR2KGNnwgDoNVKQUcpYCNTsNgqdQ8B0hJsBYeu5+oRUyAC/BZSaqc8u0y6nry34bJkSQ11eSbXyt/wDN3Qfl6n2QquL3i1yxg/KNz1PPzRJ0dvhAvz3PuqzmG+ov5fvdSSCoMIF7kWvz1Pqi4pGtaBsPLcnkFPTRuJuRYef9kqmUMOY/Fs0fp5uPmoJA2PVXdsMbbD9VufLoFU7LHPC8OdYGRxvxsGs29U3EI2yX8XVD4CQ0huliNuQ/fyQSaec08IBuXG+lja2u+ibSVL5ZM0MQB2MhGobxGY/RVqLCALPqDcflZ+rzd5eSt1WOlos0AcgNPoopBbRdqoJnaNa7qd+qoT4PU8Gu+qrSYnMBmc4gnYX4eQVZmL1AN7u+akgmZXVEBsXOHkb/AHWiwbExM4d7GCWeJjgMrmnjYj96IXB2hzjLOwPHnv6HcI92cihu4RusHA+F24NuB4qRW6LgwKJzu8hdlJuSNwTx+aw/8YmZWMJ0LnMv10v/APEn1W/pGOY4DlusF/HR9mUw5yfIMd9yFE+gh2YKGp0XVWgf4QkshqPdq1gdq3dB62HOLEdCNwrYqfNdpmZngj4Rv1Xcc/ji2/Rw4weSSivZchYI2NYDew3KE4zVWIaPWysYzVhguD6LIOqZCSWsc4nyWXB5WOatun/pqzeHkg9K0E2zjdC564ElMdS1Um0JHU2Si7K1bz4g1o63Vz8vEv7ISPiZX/VnYZ7XWO7WYkZHiNp6r0qn7HG1nyWvvZX8L7LUVMcwYHP/AFO1PzWfN+Qx1Udl+Lwcl29HnnZDsdPO9jntLYwQSXaXA1sAvXK+cRsA5CygqcaawWbYKiKOSo8TiWtPuuXmyyzs6WLFHCtmVxWGSumEMe35jyC2GEdmIKZgaxovxPMqTCcMZS5ixri52pJ1V51WD5HzCuxY+CM+bLzZUqqIITWNLQi9Q55G6pd3I85WszH97q4oJOyVbd7mc9fYI+ZLuQ3CMEMLjI62ZwsGjgCbkk+iKxREapkSSynSyEzwgHT1RIwk6kqN1OOv0UgBZjbqdgmQxG+g33PNFv5Nl7nU7cgByCrYhXRwsJuLgGzRzQSC8aru4DGg+Nzh6N59SsJ2hxRwuAeqdWYi6SYOceN9fkh4j76ZjP1OAPS+vyugZIt0OHPY3M9xzuF8oubDgOqO4Lh3cgzTjxH4IzwH6njn5cOKLU1UxhOUDOWlwPIXy3HLdDnsfKcoBJufbzQBFUVskztL6onhuCah8uw4c1fo6NkLQXEA8VDPj8DeJdw3sEEE8mERvOZx+tlZhwxuwLCOSp0faaE/l06orSU8M3ijcQd7IFYOqezTHfCbHkVCzB3wkOaTvwWgih4Zw7roVdjhNrHUJiLHUZztBPxW9x/deU/x1m/Fo2eUrv8A6x/devUseUrxP+PMp/nqdo4QX/5SOH/qkn0yYdmQhfokmwMNl1ZTSek0WIF8YLdeaNYfORGL7lYHCKkxzvYdnajqtkycFgtyXR/KSaxUvbMX4yCeV36QRyxk3dqfNWmVLBsAsvNWW4ojhMTn2e8HLwH6j/ZeeStndapGoo4y/W1m8+J6BWXU99sw89ChradxOZ0ljwaOHkVPd/5XAnktMYqih39gTHamWD4h4eDht/hBqGWeqdaMeHi47f5W4fNmGWWPTiDYgp1PEwNtEAByGgRHHFvbIlkklpbBNFgMcdjIS93y9kWbO3Yeyjkc4bi6gkc3zBWyMYpaMM5Sb2TyTKrNICoTKDpmB+SgeHJis67MNjcK7h9SY2lztM32VOju94bY23J5DijE9Iwg3JtyFtvJMgG/z7TxuntqRv8ANDYaOG9gZAfNTvwzNvL4OQFj7piRlZjrW6XVGTtA08egUuOYHC6FxiBEjRf4ib23BWKgw+dx8LHH0NvdAyD1Xj7uaGsgnqi7uxcDck2F+V1bpuzUz7d5Zg43Nz7BHp8sEYZHoBx5nmUAeV1kD4pC2Rpa4HW/7+asdnY81Q3lY/Pw/wDstxJVU1Q5oqWBxB0dsfXmFf7mlg8TIWC+zgL/ADUUTYNjqYopHFrc7/huRcBulmgegRGHFwdHMAvxAyn5Jv8Aq0d/DGLnyUNRVlw1DR03UkEeIUN2l8d5yNchNrDp+ZAabGH3y9wGgbgsH3CtPrHRm4PRGqDGo5RklsHcH2HzUkA1kkMn/UiaDzb4D8lfpKd0P4tO4vaN2n4gOnEK3VYNpcAEcwqcMb43AsJBHsgLNLFkqWiRhs78w5HzCkp87dCqeG5S7OPA/wDMB8LvRaAMBUiCpH3Xin8fGZKymkt8ULmjqyQn/wB17ZCyxXl38fqVroqOQjVskjPRzM1v/BVz6Hh2ePxRveMxJSV2EiySzWaD1CX+HVU54eHRttzJOiL0nYicaPlYBxyg/K615qlWxGvLY3FWZfKlkjxl0U4sShK49mdf2ap4nglzpHD9R8IPTirIks7w6u2HIKgZbHM7Una/C/3TIZ7EkEWHHiSsZ0lF1sNfyI0zP15hOlpXE+F1+vNZ6bFXg6KOPH3c1Folxkadr5WaHX5pf6g0WzCxPogTMcdZPfX5uRRy+heL9h5tddRula42PyQuCe/BcxGrDGEjQlNjk3JJFeSKSbZeeyLbKD58fddjbEOB/wCRWWbiJ5rk+JHKbH9ldAw0a5tY1jLgWJ26cFQnxR3VB55CGguOtlSZUm++iYijSxVhPBSS1Z4myEx1Ysq76ouKCQ5HiFiuSYy5txy5aaIDNNbiuVEhey4+JvzCAoNnGA7e4VKvqs4sFnm1wd1Tm1R4lADKhpGqmw/GnM0dYjkdVWnlzIbOCgDYWjl1idld+k7eirSiRh8QNllYaotR3Du0pFg+zh5oAdUPzboeXG+mwWmD4Jh4bAodWYaRsigsv4D2gczwONxwujr6gOsRay8/MZaVoMHqzax1TISSNVTtHBGKaXTog2Hao1Ezh7qWKWY5ua81/jsS6Cl5d8737s2+69GtZDcZwanrGtbUR941jszQS5tnWLb+EjgVXJaGi6Z84xwG2hXV9BR9jsPAsKWP2J+ZKSo4Mv5okvsk8aHokkshJjsVPjcnQD8MdEkkvs6S/UimQk7lJJQSi5HsFZjOiSSRgi9TnZV8dPhHVJJX4P3RRn/RgQBSsHw/1BJJdA55ernG6pxpJKSCd2y7CuJIJGVhTaA+IJJIAFV+krrJMOySSkCYKGRJJQAMm3UN11JABLDXG+5WwpHEt1SSTREkQ1bRfZQ4f8SSSn2QbTBUcj2SSQxRki7F8PquJKJdAuzpSSSVJcf/2Q=="/>
          <p:cNvSpPr>
            <a:spLocks noChangeAspect="1" noChangeArrowheads="1"/>
          </p:cNvSpPr>
          <p:nvPr/>
        </p:nvSpPr>
        <p:spPr bwMode="auto">
          <a:xfrm>
            <a:off x="155575" y="-1965325"/>
            <a:ext cx="5505450" cy="4095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rotWithShape="1">
          <a:blip r:embed="rId3"/>
          <a:srcRect l="1154" t="19373" r="56026" b="10427"/>
          <a:stretch/>
        </p:blipFill>
        <p:spPr bwMode="auto">
          <a:xfrm>
            <a:off x="762000" y="824698"/>
            <a:ext cx="6096000" cy="562053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29570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550"/>
            <a:ext cx="8229600" cy="735221"/>
          </a:xfrm>
        </p:spPr>
        <p:txBody>
          <a:bodyPr/>
          <a:lstStyle/>
          <a:p>
            <a:r>
              <a:rPr lang="en-US" dirty="0" smtClean="0">
                <a:solidFill>
                  <a:srgbClr val="FFFF00"/>
                </a:solidFill>
              </a:rPr>
              <a:t>Genetic Analysis</a:t>
            </a:r>
            <a:endParaRPr lang="en-US" dirty="0">
              <a:solidFill>
                <a:srgbClr val="FFFF00"/>
              </a:solidFill>
            </a:endParaRPr>
          </a:p>
        </p:txBody>
      </p:sp>
      <p:sp>
        <p:nvSpPr>
          <p:cNvPr id="3" name="Content Placeholder 2"/>
          <p:cNvSpPr>
            <a:spLocks noGrp="1"/>
          </p:cNvSpPr>
          <p:nvPr>
            <p:ph idx="1"/>
          </p:nvPr>
        </p:nvSpPr>
        <p:spPr>
          <a:xfrm>
            <a:off x="155575" y="968792"/>
            <a:ext cx="8836025" cy="5887829"/>
          </a:xfrm>
        </p:spPr>
        <p:txBody>
          <a:bodyPr>
            <a:normAutofit/>
          </a:bodyPr>
          <a:lstStyle/>
          <a:p>
            <a:pPr marL="571500" indent="-457200"/>
            <a:r>
              <a:rPr lang="en-US" dirty="0" smtClean="0">
                <a:latin typeface="Arial" pitchFamily="34" charset="0"/>
                <a:cs typeface="Arial" pitchFamily="34" charset="0"/>
              </a:rPr>
              <a:t>For FNA with FLUS/AUS or follicular neoplasm -&gt; ‘indeterminate’</a:t>
            </a:r>
          </a:p>
          <a:p>
            <a:pPr marL="571500" indent="-457200"/>
            <a:r>
              <a:rPr lang="en-US" dirty="0" smtClean="0">
                <a:latin typeface="Arial" pitchFamily="34" charset="0"/>
                <a:cs typeface="Arial" pitchFamily="34" charset="0"/>
              </a:rPr>
              <a:t>Mutational </a:t>
            </a:r>
            <a:r>
              <a:rPr lang="en-US" dirty="0" smtClean="0">
                <a:latin typeface="Arial" pitchFamily="34" charset="0"/>
                <a:cs typeface="Arial" pitchFamily="34" charset="0"/>
              </a:rPr>
              <a:t>analysis</a:t>
            </a:r>
          </a:p>
          <a:p>
            <a:pPr marL="971550" lvl="1" indent="-457200"/>
            <a:r>
              <a:rPr lang="en-US" dirty="0" smtClean="0">
                <a:latin typeface="Arial" pitchFamily="34" charset="0"/>
                <a:cs typeface="Arial" pitchFamily="34" charset="0"/>
              </a:rPr>
              <a:t>BRAF, RET/PTC, PAX8/</a:t>
            </a:r>
            <a:r>
              <a:rPr lang="en-US" dirty="0" err="1" smtClean="0">
                <a:latin typeface="Arial" pitchFamily="34" charset="0"/>
                <a:cs typeface="Arial" pitchFamily="34" charset="0"/>
              </a:rPr>
              <a:t>PPARgamma</a:t>
            </a:r>
            <a:r>
              <a:rPr lang="en-US" dirty="0" smtClean="0">
                <a:latin typeface="Arial" pitchFamily="34" charset="0"/>
                <a:cs typeface="Arial" pitchFamily="34" charset="0"/>
              </a:rPr>
              <a:t>, TERT</a:t>
            </a:r>
          </a:p>
          <a:p>
            <a:pPr marL="971550" lvl="1" indent="-457200"/>
            <a:r>
              <a:rPr lang="en-US" dirty="0" smtClean="0">
                <a:latin typeface="Arial" pitchFamily="34" charset="0"/>
                <a:cs typeface="Arial" pitchFamily="34" charset="0"/>
              </a:rPr>
              <a:t>PPV 96%, NPV 83%</a:t>
            </a:r>
          </a:p>
          <a:p>
            <a:pPr marL="571500" indent="-457200"/>
            <a:r>
              <a:rPr lang="en-US" dirty="0" smtClean="0">
                <a:latin typeface="Arial" pitchFamily="34" charset="0"/>
                <a:cs typeface="Arial" pitchFamily="34" charset="0"/>
              </a:rPr>
              <a:t>mRNA gene expression classifier</a:t>
            </a:r>
          </a:p>
          <a:p>
            <a:pPr marL="971550" lvl="1" indent="-457200"/>
            <a:r>
              <a:rPr lang="en-US" dirty="0" smtClean="0">
                <a:latin typeface="Arial" pitchFamily="34" charset="0"/>
                <a:cs typeface="Arial" pitchFamily="34" charset="0"/>
              </a:rPr>
              <a:t>PPV 38%, NPV 95%</a:t>
            </a:r>
          </a:p>
          <a:p>
            <a:pPr marL="971550" lvl="1" indent="-457200"/>
            <a:endParaRPr lang="en-US" dirty="0" smtClean="0">
              <a:latin typeface="Arial" pitchFamily="34" charset="0"/>
              <a:cs typeface="Arial" pitchFamily="34" charset="0"/>
            </a:endParaRPr>
          </a:p>
        </p:txBody>
      </p:sp>
      <p:sp>
        <p:nvSpPr>
          <p:cNvPr id="4" name="AutoShape 2" descr="data:image/jpeg;base64,/9j/4AAQSkZJRgABAQAAAQABAAD/2wCEAAkGBxMSEhQUEhQWFRQXGBUXFhYYFxQUFxgUFxUXFhQUFxUYHCggGBolHBQVITEhJSkrLi4uFx8zODMsNygtLisBCgoKDg0OGhAQGywkHyQsLCwsLCwsLCwsLCwsLCwsLCwsLCwsLCw0LCwsLCwsLCwsLCwsLCwsLCwsLCwsLCwsLP/AABEIAMIBBAMBIgACEQEDEQH/xAAcAAABBQEBAQAAAAAAAAAAAAAFAAIDBAYBBwj/xAA+EAABAwIEAwYEBAUDBAMBAAABAAIDBBEFEiExQVFxBhMiYYGRMqGxwSNCUvAHFHLR4RVikjOCosKys/EW/8QAGgEAAgMBAQAAAAAAAAAAAAAAAAIBAwQFBv/EACURAAICAgICAgIDAQAAAAAAAAABAhEDIRIxBEETUQUyIkJhFP/aAAwDAQACEQMRAD8A9sC6FwJwQQdSSSQAkkkkAJJJJACSSSQAl1cXUAJVMRr2xNuTrwVmV+VpJ4An2XnOO1/fHU21VWWfFFkI2whiGODKTffisnD2kDXya6n6K/Hgz5mhoOiJ0PYuFguRcrN2X8Qf2Yx0vcXSXtwvz5ALb0WKxndwHlcISzBI26BoVOvwljAXAG6ZaFlGzcRvvsbhSrA9n8VqA8M0c3kd7eRW3ZPpsQr8c7KZRpj5n2VF865VSoc+dEpjxx2XJJ+Xuou+KqOeeKhdUhJzLfjCX89a11JT14BGu6FRPvfppy/eyqVN3Abg7aeex926dU8ZWVZIpGyhqQ5Dsf8AhHVDMHrXa5jbmPl80TxKPvIrjduthxVpQwP3IIQ2qpbFEaaS65VsuFCIfRQwen8aOTM8DkOwpviRWX4T1CYX0G2CwHQJLjzt0XUDDl1cXQoGOpJJIASSSSAEkkkgBJJJIAS6uLqCSrizXGGUN+LI63WxsvOey2GmUufL+U2t5r1ByyEbMhe0b5iVRlXRdiZejytFgE503JVAbbpsla1m+ypNHEtNcU6aAkbX8kLix+Mnw+5RvDcRjfpmF+SaNMTImvQNpKZma7Bx1GzmnqjNTNlCiloPxmyA2ABuOZtpdNqSACXK1LiilbZRknJUGZSSuaf3b6KGQs4Zf+P3VTNSIZ5rKoJLnz9k+Zwvt7H7f4VQg5rbg8DoR5g8Ulj0XRMcpt++YVdlSQ27ty13W7TdunPQ+6ffw29SePEAdSlJQHK52vhIcOGoIJAPIhWwuyjLVFP+ed3jXNOhtccszT9CD7LZ4bPx+tvYc9BfXmseyjvI4N3Njbl4/t91poQWyCwJ+FoA2vuXE+X2WlGIr4nD3UpAGjvEPIcvdNJuEWx6P8PNxBtfyQGKRQyPZLhrbOKJuGg/qH1Cp0TdSrrR8H9Y+qZENBSoOvoko6w+L0XUAyyurgXVA51JJJACSSSQAkkkkAJJJJACXVxdQSdWRr2mKoeSLtcLjqtch2KRwyNLZHNB4agEJJxtDQdM8+xPHntJNmZeuqIUzP5im7wcbqvL2PjLr/EL3BJ+gWjw2lbHHkG3BZaN3KloxUWCSPJDi4D/AG6fNarCsIEYB49bn3Viqm7rUtJHkuU2KseRlQvoh29oO57RkngFkMUx4XtY2vyWoxOpayB7jwF7DcngB5leP9oBXSW8QZcklgLWtbroCSMzzb5q2b6VlWJdujY0lQJLkKrX4hbbe6b2Xgeyl/HsHk+EabW/vdCMTZIXAM/qJPXZUNs0Itw4iXXNj7XV2mna9zQTbz/SeF7dB6LNmepjizxgPde2R3iFrHXQ6a20HNW8Pqe9HjZ3ctzdm4I5tPEG+3Aor2Te6NaIS9w0sbkuHIg6358LK/E8fCeY08zcn7KLC7mMOOrr2Nr8AAL/ADXamMi7xyNjw69Ar4/ZmnvRLFE3OSNS4/Jlr+5v1V2mZd7gRYjc89r6oBNjLKVodYkuOUW1NrXJ/fNWcO7UxF7WkZbk6ucATvuPb2VvyRXbKFhnLaQdx8/hWHErMjRabGgC1pvcb9b2ss3ME5Q9MIYeiEY1j/qQ/C9kSgHij6n6FSgZYrz4vQJKHE3eP0CSCH2EwnJrU5QWCSSSQAkkkkAJJJJACSSSQAknvABJ0A3SWQ7bYzkIiB/qt8gllLirGjHk6KfaPtK95yROyM4kfER14BYLGcYLAS0gnfmVo56YvbZg1I1K86x+kexzgVk+TkzX8dI9fw/HWPpmSNN7tHvZUxWzEBw1G5H+V5d2VxYwv7iRxEb9jycvQxh77xkPvF+ZvEjqod2WxqgpDVZzd9yTs0ElDcTc8StayMtJ1Lr7BHo6tkfhjjA8ypG0+YlztXFNWiOT+i82YmJoJ1tv90NfQBx1cXHloLn0T8Tn7oNHNv3KF0GL/iPv+VhI6kgX9ifdDe6YRg6bRaxcWIA+EWA9NAhkkYd90+txGM3LnWHMkAIQ6qIeCx4c068/mlf2WqOqC7MM0vfT1BUUuHxm9wLgb2vryvvZSR4mLBKGTMfW6VtEqLW2F8EYWCx+E234X0A6E7EW10O4Ryop8zCPkVVwqMEN8rg8btda4+Q9kZYz6LTijqjFlls817RfhAudra4HO+wss3DBmaA05rvbl5m5+q2XbkMyvB+LM0MHHm4j3KodhqHNK0keFp7zb9I0+dllmrlxOn481DF8n0bascbNaT8LWtPUDX5oRKdUTqOJQpw1XRS0eflt2EsMHhKJU48cfr9FRw8eFEKX/qM6FSgKuLu/E9AuqLGD+IegSQK+zQhq7ZNzjmlnHNLZdQ6yVk3OOa6HjmiwO2SsmOlA4qP+aai0FE9krKA1TUv5pvNHJE0T2Ssq7qtqlZJdFoiiOvq2wxukebNaNf7LzSDDZKqc1EnwEktHrotn2id3jmw2uDcnyTZZI4WhugAFgs+V8tGnHHjT+yg2lDQcoQObsyyQuMmt7ow7FYybfNPfKLaLLSNKs8S7S4P3cr22IsfCf7LQ9g+1Ra4U9Qd9GPPHyPmtfjuGMmbqBcagrzLtFhRYTbe+n91YpXpkOHtHtkbI26mys0s7LlxIDRzXjfZLGamQOje8uyWtzstFM97xYuNuXBM5cWHDkjUY/XRzkCI3y3B5eh90NwmmAD3O46einwaiyjVVKukle5zYn5LDTTNrwGuiW7djLS4oF1+Gh7iCAW32sPVS0VCyMWYANLW5dOSZFDOxhFRFIZA6143NLXMsLOsR4Te+iFzz1OojifxtnIFv05tBpbe19U1DKfovd53biPynbyPFFKCoANys/S005v3pbroGtvudtSdUYmiDRoVU9MdO9G6wGUE+g+6OVMoaCTta6xHZ2osBrxC1dRUtIAdqOPT9/Ra8Uv4mHNCpnntTKaiTPlzZneDS9gdgPYLfYDhDYGa/G4C/l5D1UOFwwg+FgBdd3Hbcmx2GoPqjD4w7Y2KMWKnb7DPn5LjFUirPGNUGq4gDortUJBoR7cUBmMoJu0252KtnpGNOwzRO8JV+jd+K0f7T9kMofgKJUA/GH9H3CmPRD7A2PVFpnDoko8cbeZySVy2FB8Epy7lXFWaDhTLp5KYiwGEEqUU+mpVetrBCxzzwF1RpMXimaHZ9xtdK5DqDYRfTngV3+VdzVOLEYwdHXPVXXVjMt7qY7FkqIBE/NqDZF4tlRhxNpaL8VappQ4XCv+Nx2U809Feph/EzW4boViwa5pzC6KYzPlaFmZMTDzlAJWXK6dG3CuStmaosIeJnEOcWk6NOw6IzXzdw0Zij1PlAubBY3Gz381twOHBUv7Ll9IcMYa7Q3Wc7SvblJ3VytwV4fnjJbp8P5UIxWkllcxg+IkX8hzTcd0g5Um2L+F9BJJUTOtZoaB66r0SDs8/Pc2DU/sRhTadhHHQk8yjtRV8Ge61/BF9mD/okuivFRNZ8TteQQ+GjILz5/L9lEIgL66ldrZu7bci2b7fsJZ44pWhsWWTlT9mcrWyA6XVGzjuUVkqA7dU5qtrQSLXWVm9WUns8QPBtvdVJpszrDYfVKsxIbN1J4cyVSEmzdzubaknjYJdse62zR0lW2Jgc7YcOZ4AKekrZKh5awXsdeDR+rM7gLeHTU3dZBYqAyEPnOVrfhjB1H+57hsenutLhty3JEwNjG/5RrztqNOG61wxe5aRgyZk3/HbNPgtGIgXOdne74nWt/wBrW8G7CyszVDW31uRwG/khLJjlDjqN+Q9lyHEg64DdQmllj0ipYpdsoVlDVVMmaWbJEPhiZx83uO/S1uqhxBtVTWfTvD2j4o3taAR5PYAR80eo5muJB0PyVmFrXgjcbFJt7TGdLTRn+zvaiKof3M0boJjsDlLHHk14A18iAeq1FNTZZCb/AJbee6w/bbA+6gknabd2M19rWIsfmj3YzFDUwtkd8RDS7yflAePUZT1V0G32VTSW0R4nFeVx80loKjDmPNzcHy+qSniVjbJrgrRgKa6mPMKriy+0Uimkq06jdzCgnoZDoLKHFjJoAYpmmjkYONwFg/8A+Tq2fA+3qV6l/p7o2XOtuKpE8fknw4ZSYZvIjBaM52b7KPb4p5C48r6LXtgjYLEaearOq2iwvqhWNzEjddGGFdI5k/Ik9sLztv8ADYD3QU43JE1xDs1iRrp9EN/1d0bBrfW2qql5ex3m5aFirTKfkt2HYMadUCzhYhMbTuj8bdvzD7obSHupNeIBCOuqWvboVxPLSWZnc8Vt4kB8UrgeJaSN0OoZLPBzAhRY3RuccrLk+Sn7PdkXNOaS/S6oUeXRplOMFtl7E65trDUnYBdwLBS3xv8Aid8hyRqlwSNhzWu7mUQ7taMePjtmPNn5Kl0VmQ2UrYVLlU1KxpNnX8rbequMw+kpPzEdBz8z5IdjrQ9oadSXWBHlxRuRtmmwsOXPmsnWOdJUNIuLaADYAEXv68UNWhoumZ7G6YwNDs4LSL8RZZ2KWee4hjLzzJsBfmtB2lrWvNnNDyL7XyDXjxcfl1UXZqoPeZdQHNtYWy3HiAAbvuRbS+yoj497Zrl5NKkVMO7NS/FNKL/7Re3MAnQ8trDmUUjpGR/ADrxOrnH929/VGpIievAdPPy57CwUkeHjd2/E8OgHL/CvjjjHpGWWWUu2BYaRzyABe+39yfv58Sj8w7ljIY/jcbX8zq531PoqlNWjvgxjeBLnEgbeXJT0U4ke+fcAlkfpo5w+nus+eTujT48FXIv1rwxltgBb0AUOEwFsZc/RziXWPBv5R1tr6qOnlEj3E/DGRfkX729N/ZC+1vaEQQPffWxyjzOjfmsvbLmtUEpsQi1HetbY2cbkm/IAdUdw1zGRiQODmnYgggrG9gcO7ujjfOAZZryE6mwebsF+ljfmVDjvaJkNbHQMub5ZCCd3uBORx4kAA66m45LTF1v6KGrdfZs8aphWUFTEfzxyN9QCWn3A9kD/AIcwmOEudp3haQOTWizff7I9P3n8rM2DL3uQhmbRuYiwvoVgMFxyoMjopI3tkZYOzAhoNtCHbOHmFox/rbM8+6R6w2VJAIKt2UXIBSU8oi8ZGnSSSUDCSSUc0oa0uOwQBQxqoAGQbnU9EBfJ8kqqqzOJ4kobUVNgV0MWOlRzsuTk7KT3nvL34p2I1jTZp0O481SjlufVU+0P/TLhu3ULVRnsqYrV6kcsv1RXBnhzHdSsjLU5zfyBRVmICCnaSdTr7p5VQJOwpjk12gg2LUX7O4M57RJI4gHUN/uvPqeaWeqhY4EMe4HqBqvYWyAAAbBcnyVjnNSR1MDyY48XofHSsbsApw1NY8JxcqaQ7bfYk1zkx8oCgknCCCZz1JLL3cZcd1XpjfX26qDGIu8tG4nIAXOtoTybfhfn5FMkA3s1jJn7wTtBjBsyS5yutqWEX3Ftx/8AoXtP2kY0kRaDUAN3PtsFZkicW5AA2MaBjdAB9yqDsLibsATx2Fup4J1V2Bkf5mR5v3bj65R/hQSifM2QvEYY4OaGaAEG414/NGsWxNrDlYA4/L0Czjqaepdc6NQ3YyPVezWKw1bM8ZGcWEjdLsPAW/TyO3ropsQrI2vMAd+MWZ8gucsdw3M48CbkC+p1tsV5bhmESwytkp3lj26mTgG8cw4t8uK1OFzeCd4Jc977OkNs73ZblziNtDoNgAAEtBRVx7EWQ5mtce8d4crNXHyv+9loow2npY43Cxay7m72cfE8X46krK0dA01EbtznBcbamxzZRyFx6rQZ3vq2xuymwMhAvrltZv8AyLfS6y+Qt6NmC2u9BOktBTta6wc673jkXa29BYei84xOB+KVbYWXELXWJHE/nd6C49Sth2nMzs0bG+M2GYXLQDuSTy1T+zOGtptNgGgXBBJ/VxvfQJMeN/tXRM5K6vs0c9Yymhe9zbRQx6AcQ0Wa0eZ0HqvLOzFQ6srxLKPxC50rjyAGUAHkAQPRbntldzI6dgLmvcJHuPBrQC1l+Jza/wDah/ZbC+7ne3QPcG5Lj8hvtz1+it4uMCpU5m8pWAMJF7k29uKxnaPFGiZtjZzTa+o0PD3/AHqtE7EAZRCCLsA8Q273iOltD1K88/iKO7kDxsXNNuRDrEehBHorVGoUUN3M0bMV6fJdWDZWkjdJZS/ifRBcuCULJYhi0hcRHYAc+PoqsWPSs0fld00K6C8bI1ZhfkQTo3OZZ7HK+9wDoNOp5qtBipe0uBIHEFD6uW4+qtxYXGWyrLn5RpEE0uVt+PBDKuSzTzKdUzZnDkNkPxGbgtqRjG0r7lR4+/8ABf8A0lR0T1R7S1YbC+/JMwitgDBRmZc6Ddx8gj3ZWn/nZ3vcLwxjK3kTzWMo53yMDL5GceZ8l7X2UwttPSsaBuLn1XP8/NWKl7Oj4WK8vJ+jM4fh8j67OG5YobgHmTyWvbNxQ3H8UbAw204lDMO7QMlbmYb8wudgnar6Nvkw3y+zVR1akkqUCbWX30TzULQZQhLU81FE4vcGj9jilhdP3r9fhGp+wR2KGNnwgDoNVKQUcpYCNTsNgqdQ8B0hJsBYeu5+oRUyAC/BZSaqc8u0y6nry34bJkSQ11eSbXyt/wDN3Qfl6n2QquL3i1yxg/KNz1PPzRJ0dvhAvz3PuqzmG+ov5fvdSSCoMIF7kWvz1Pqi4pGtaBsPLcnkFPTRuJuRYef9kqmUMOY/Fs0fp5uPmoJA2PVXdsMbbD9VufLoFU7LHPC8OdYGRxvxsGs29U3EI2yX8XVD4CQ0huliNuQ/fyQSaec08IBuXG+lja2u+ibSVL5ZM0MQB2MhGobxGY/RVqLCALPqDcflZ+rzd5eSt1WOlos0AcgNPoopBbRdqoJnaNa7qd+qoT4PU8Gu+qrSYnMBmc4gnYX4eQVZmL1AN7u+akgmZXVEBsXOHkb/AHWiwbExM4d7GCWeJjgMrmnjYj96IXB2hzjLOwPHnv6HcI92cihu4RusHA+F24NuB4qRW6LgwKJzu8hdlJuSNwTx+aw/8YmZWMJ0LnMv10v/APEn1W/pGOY4DlusF/HR9mUw5yfIMd9yFE+gh2YKGp0XVWgf4QkshqPdq1gdq3dB62HOLEdCNwrYqfNdpmZngj4Rv1Xcc/ji2/Rw4weSSivZchYI2NYDew3KE4zVWIaPWysYzVhguD6LIOqZCSWsc4nyWXB5WOatun/pqzeHkg9K0E2zjdC564ElMdS1Um0JHU2Si7K1bz4g1o63Vz8vEv7ISPiZX/VnYZ7XWO7WYkZHiNp6r0qn7HG1nyWvvZX8L7LUVMcwYHP/AFO1PzWfN+Qx1Udl+Lwcl29HnnZDsdPO9jntLYwQSXaXA1sAvXK+cRsA5CygqcaawWbYKiKOSo8TiWtPuuXmyyzs6WLFHCtmVxWGSumEMe35jyC2GEdmIKZgaxovxPMqTCcMZS5ixri52pJ1V51WD5HzCuxY+CM+bLzZUqqIITWNLQi9Q55G6pd3I85WszH97q4oJOyVbd7mc9fYI+ZLuQ3CMEMLjI62ZwsGjgCbkk+iKxREapkSSynSyEzwgHT1RIwk6kqN1OOv0UgBZjbqdgmQxG+g33PNFv5Nl7nU7cgByCrYhXRwsJuLgGzRzQSC8aru4DGg+Nzh6N59SsJ2hxRwuAeqdWYi6SYOceN9fkh4j76ZjP1OAPS+vyugZIt0OHPY3M9xzuF8oubDgOqO4Lh3cgzTjxH4IzwH6njn5cOKLU1UxhOUDOWlwPIXy3HLdDnsfKcoBJufbzQBFUVskztL6onhuCah8uw4c1fo6NkLQXEA8VDPj8DeJdw3sEEE8mERvOZx+tlZhwxuwLCOSp0faaE/l06orSU8M3ijcQd7IFYOqezTHfCbHkVCzB3wkOaTvwWgih4Zw7roVdjhNrHUJiLHUZztBPxW9x/deU/x1m/Fo2eUrv8A6x/devUseUrxP+PMp/nqdo4QX/5SOH/qkn0yYdmQhfokmwMNl1ZTSek0WIF8YLdeaNYfORGL7lYHCKkxzvYdnajqtkycFgtyXR/KSaxUvbMX4yCeV36QRyxk3dqfNWmVLBsAsvNWW4ojhMTn2e8HLwH6j/ZeeStndapGoo4y/W1m8+J6BWXU99sw89ChradxOZ0ljwaOHkVPd/5XAnktMYqih39gTHamWD4h4eDht/hBqGWeqdaMeHi47f5W4fNmGWWPTiDYgp1PEwNtEAByGgRHHFvbIlkklpbBNFgMcdjIS93y9kWbO3Yeyjkc4bi6gkc3zBWyMYpaMM5Sb2TyTKrNICoTKDpmB+SgeHJis67MNjcK7h9SY2lztM32VOju94bY23J5DijE9Iwg3JtyFtvJMgG/z7TxuntqRv8ANDYaOG9gZAfNTvwzNvL4OQFj7piRlZjrW6XVGTtA08egUuOYHC6FxiBEjRf4ib23BWKgw+dx8LHH0NvdAyD1Xj7uaGsgnqi7uxcDck2F+V1bpuzUz7d5Zg43Nz7BHp8sEYZHoBx5nmUAeV1kD4pC2Rpa4HW/7+asdnY81Q3lY/Pw/wDstxJVU1Q5oqWBxB0dsfXmFf7mlg8TIWC+zgL/ADUUTYNjqYopHFrc7/huRcBulmgegRGHFwdHMAvxAyn5Jv8Aq0d/DGLnyUNRVlw1DR03UkEeIUN2l8d5yNchNrDp+ZAabGH3y9wGgbgsH3CtPrHRm4PRGqDGo5RklsHcH2HzUkA1kkMn/UiaDzb4D8lfpKd0P4tO4vaN2n4gOnEK3VYNpcAEcwqcMb43AsJBHsgLNLFkqWiRhs78w5HzCkp87dCqeG5S7OPA/wDMB8LvRaAMBUiCpH3Xin8fGZKymkt8ULmjqyQn/wB17ZCyxXl38fqVroqOQjVskjPRzM1v/BVz6Hh2ePxRveMxJSV2EiySzWaD1CX+HVU54eHRttzJOiL0nYicaPlYBxyg/K615qlWxGvLY3FWZfKlkjxl0U4sShK49mdf2ap4nglzpHD9R8IPTirIks7w6u2HIKgZbHM7Una/C/3TIZ7EkEWHHiSsZ0lF1sNfyI0zP15hOlpXE+F1+vNZ6bFXg6KOPH3c1Folxkadr5WaHX5pf6g0WzCxPogTMcdZPfX5uRRy+heL9h5tddRula42PyQuCe/BcxGrDGEjQlNjk3JJFeSKSbZeeyLbKD58fddjbEOB/wCRWWbiJ5rk+JHKbH9ldAw0a5tY1jLgWJ26cFQnxR3VB55CGguOtlSZUm++iYijSxVhPBSS1Z4myEx1Ysq76ouKCQ5HiFiuSYy5txy5aaIDNNbiuVEhey4+JvzCAoNnGA7e4VKvqs4sFnm1wd1Tm1R4lADKhpGqmw/GnM0dYjkdVWnlzIbOCgDYWjl1idld+k7eirSiRh8QNllYaotR3Du0pFg+zh5oAdUPzboeXG+mwWmD4Jh4bAodWYaRsigsv4D2gczwONxwujr6gOsRay8/MZaVoMHqzax1TISSNVTtHBGKaXTog2Hao1Ezh7qWKWY5ua81/jsS6Cl5d8737s2+69GtZDcZwanrGtbUR941jszQS5tnWLb+EjgVXJaGi6Z84xwG2hXV9BR9jsPAsKWP2J+ZKSo4Mv5okvsk8aHokkshJjsVPjcnQD8MdEkkvs6S/UimQk7lJJQSi5HsFZjOiSSRgi9TnZV8dPhHVJJX4P3RRn/RgQBSsHw/1BJJdA55ernG6pxpJKSCd2y7CuJIJGVhTaA+IJJIAFV+krrJMOySSkCYKGRJJQAMm3UN11JABLDXG+5WwpHEt1SSTREkQ1bRfZQ4f8SSSn2QbTBUcj2SSQxRki7F8PquJKJdAuzpSSSVJcf/2Q=="/>
          <p:cNvSpPr>
            <a:spLocks noChangeAspect="1" noChangeArrowheads="1"/>
          </p:cNvSpPr>
          <p:nvPr/>
        </p:nvSpPr>
        <p:spPr bwMode="auto">
          <a:xfrm>
            <a:off x="155575" y="-1965325"/>
            <a:ext cx="5505450" cy="4095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6213599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550"/>
            <a:ext cx="8229600" cy="735221"/>
          </a:xfrm>
        </p:spPr>
        <p:txBody>
          <a:bodyPr/>
          <a:lstStyle/>
          <a:p>
            <a:r>
              <a:rPr lang="en-US" dirty="0" smtClean="0">
                <a:solidFill>
                  <a:srgbClr val="FFFF00"/>
                </a:solidFill>
              </a:rPr>
              <a:t>Thyroid Cancers</a:t>
            </a:r>
            <a:endParaRPr lang="en-US" dirty="0">
              <a:solidFill>
                <a:srgbClr val="FFFF00"/>
              </a:solidFill>
            </a:endParaRPr>
          </a:p>
        </p:txBody>
      </p:sp>
      <p:sp>
        <p:nvSpPr>
          <p:cNvPr id="3" name="Content Placeholder 2"/>
          <p:cNvSpPr>
            <a:spLocks noGrp="1"/>
          </p:cNvSpPr>
          <p:nvPr>
            <p:ph idx="1"/>
          </p:nvPr>
        </p:nvSpPr>
        <p:spPr>
          <a:xfrm>
            <a:off x="155574" y="990600"/>
            <a:ext cx="4111625" cy="5105400"/>
          </a:xfrm>
        </p:spPr>
        <p:txBody>
          <a:bodyPr>
            <a:normAutofit/>
          </a:bodyPr>
          <a:lstStyle/>
          <a:p>
            <a:r>
              <a:rPr lang="en-US" sz="2400" dirty="0" smtClean="0">
                <a:latin typeface="Arial" pitchFamily="34" charset="0"/>
                <a:cs typeface="Arial" pitchFamily="34" charset="0"/>
              </a:rPr>
              <a:t>Classified into Follicular vs Non-follicular cell derived.</a:t>
            </a:r>
          </a:p>
          <a:p>
            <a:r>
              <a:rPr lang="en-US" sz="2400" dirty="0" smtClean="0">
                <a:latin typeface="Arial" pitchFamily="34" charset="0"/>
                <a:cs typeface="Arial" pitchFamily="34" charset="0"/>
              </a:rPr>
              <a:t>Follicular Cell Derived</a:t>
            </a:r>
          </a:p>
          <a:p>
            <a:pPr lvl="1"/>
            <a:r>
              <a:rPr lang="en-US" sz="2000" dirty="0" smtClean="0">
                <a:latin typeface="Arial" pitchFamily="34" charset="0"/>
                <a:cs typeface="Arial" pitchFamily="34" charset="0"/>
              </a:rPr>
              <a:t>Papillary Thyroid Cancer</a:t>
            </a:r>
          </a:p>
          <a:p>
            <a:pPr lvl="1"/>
            <a:r>
              <a:rPr lang="en-US" sz="2000" dirty="0" smtClean="0">
                <a:latin typeface="Arial" pitchFamily="34" charset="0"/>
                <a:cs typeface="Arial" pitchFamily="34" charset="0"/>
              </a:rPr>
              <a:t>Follicular cancer</a:t>
            </a:r>
          </a:p>
          <a:p>
            <a:pPr lvl="1"/>
            <a:r>
              <a:rPr lang="en-US" sz="2000" dirty="0" err="1" smtClean="0">
                <a:latin typeface="Arial" pitchFamily="34" charset="0"/>
                <a:cs typeface="Arial" pitchFamily="34" charset="0"/>
              </a:rPr>
              <a:t>Hurthle</a:t>
            </a:r>
            <a:r>
              <a:rPr lang="en-US" sz="2000" dirty="0" smtClean="0">
                <a:latin typeface="Arial" pitchFamily="34" charset="0"/>
                <a:cs typeface="Arial" pitchFamily="34" charset="0"/>
              </a:rPr>
              <a:t> cell cancer</a:t>
            </a:r>
          </a:p>
          <a:p>
            <a:pPr lvl="1"/>
            <a:r>
              <a:rPr lang="en-US" sz="2000" dirty="0" smtClean="0">
                <a:latin typeface="Arial" pitchFamily="34" charset="0"/>
                <a:cs typeface="Arial" pitchFamily="34" charset="0"/>
              </a:rPr>
              <a:t>Anaplastic cancer. </a:t>
            </a:r>
          </a:p>
          <a:p>
            <a:r>
              <a:rPr lang="en-US" sz="2400" dirty="0" smtClean="0">
                <a:latin typeface="Arial" pitchFamily="34" charset="0"/>
                <a:cs typeface="Arial" pitchFamily="34" charset="0"/>
              </a:rPr>
              <a:t>Non-follicular cell derived</a:t>
            </a:r>
          </a:p>
          <a:p>
            <a:pPr lvl="1"/>
            <a:r>
              <a:rPr lang="en-US" sz="2000" dirty="0" smtClean="0">
                <a:latin typeface="Arial" pitchFamily="34" charset="0"/>
                <a:cs typeface="Arial" pitchFamily="34" charset="0"/>
              </a:rPr>
              <a:t>Medullary thyroid cancer</a:t>
            </a:r>
          </a:p>
          <a:p>
            <a:pPr lvl="1"/>
            <a:r>
              <a:rPr lang="en-US" sz="2000" dirty="0" smtClean="0">
                <a:latin typeface="Arial" pitchFamily="34" charset="0"/>
                <a:cs typeface="Arial" pitchFamily="34" charset="0"/>
              </a:rPr>
              <a:t>Lymphoma </a:t>
            </a:r>
          </a:p>
        </p:txBody>
      </p:sp>
      <p:sp>
        <p:nvSpPr>
          <p:cNvPr id="4" name="AutoShape 2" descr="data:image/jpeg;base64,/9j/4AAQSkZJRgABAQAAAQABAAD/2wCEAAkGBxMSEhQUEhQWFRQXGBUXFhYYFxQUFxgUFxUXFhQUFxUYHCggGBolHBQVITEhJSkrLi4uFx8zODMsNygtLisBCgoKDg0OGhAQGywkHyQsLCwsLCwsLCwsLCwsLCwsLCwsLCwsLCw0LCwsLCwsLCwsLCwsLCwsLCwsLCwsLCwsLP/AABEIAMIBBAMBIgACEQEDEQH/xAAcAAABBQEBAQAAAAAAAAAAAAAFAAIDBAYBBwj/xAA+EAABAwIEAwYEBAUDBAMBAAABAAIDBBEFEiExQVFxBhMiYYGRMqGxwSNCUvAHFHLR4RVikjOCosKys/EW/8QAGgEAAgMBAQAAAAAAAAAAAAAAAAIBAwQFBv/EACURAAICAgICAgIDAQAAAAAAAAABAhEDIRIxBEETUQUyIkJhFP/aAAwDAQACEQMRAD8A9sC6FwJwQQdSSSQAkkkkAJJJJACSSSQAl1cXUAJVMRr2xNuTrwVmV+VpJ4An2XnOO1/fHU21VWWfFFkI2whiGODKTffisnD2kDXya6n6K/Hgz5mhoOiJ0PYuFguRcrN2X8Qf2Yx0vcXSXtwvz5ALb0WKxndwHlcISzBI26BoVOvwljAXAG6ZaFlGzcRvvsbhSrA9n8VqA8M0c3kd7eRW3ZPpsQr8c7KZRpj5n2VF865VSoc+dEpjxx2XJJ+Xuou+KqOeeKhdUhJzLfjCX89a11JT14BGu6FRPvfppy/eyqVN3Abg7aeex926dU8ZWVZIpGyhqQ5Dsf8AhHVDMHrXa5jbmPl80TxKPvIrjduthxVpQwP3IIQ2qpbFEaaS65VsuFCIfRQwen8aOTM8DkOwpviRWX4T1CYX0G2CwHQJLjzt0XUDDl1cXQoGOpJJIASSSSAEkkkgBJJJIAS6uLqCSrizXGGUN+LI63WxsvOey2GmUufL+U2t5r1ByyEbMhe0b5iVRlXRdiZejytFgE503JVAbbpsla1m+ypNHEtNcU6aAkbX8kLix+Mnw+5RvDcRjfpmF+SaNMTImvQNpKZma7Bx1GzmnqjNTNlCiloPxmyA2ABuOZtpdNqSACXK1LiilbZRknJUGZSSuaf3b6KGQs4Zf+P3VTNSIZ5rKoJLnz9k+Zwvt7H7f4VQg5rbg8DoR5g8Ulj0XRMcpt++YVdlSQ27ty13W7TdunPQ+6ffw29SePEAdSlJQHK52vhIcOGoIJAPIhWwuyjLVFP+ed3jXNOhtccszT9CD7LZ4bPx+tvYc9BfXmseyjvI4N3Njbl4/t91poQWyCwJ+FoA2vuXE+X2WlGIr4nD3UpAGjvEPIcvdNJuEWx6P8PNxBtfyQGKRQyPZLhrbOKJuGg/qH1Cp0TdSrrR8H9Y+qZENBSoOvoko6w+L0XUAyyurgXVA51JJJACSSSQAkkkkAJJJJACXVxdQSdWRr2mKoeSLtcLjqtch2KRwyNLZHNB4agEJJxtDQdM8+xPHntJNmZeuqIUzP5im7wcbqvL2PjLr/EL3BJ+gWjw2lbHHkG3BZaN3KloxUWCSPJDi4D/AG6fNarCsIEYB49bn3Viqm7rUtJHkuU2KseRlQvoh29oO57RkngFkMUx4XtY2vyWoxOpayB7jwF7DcngB5leP9oBXSW8QZcklgLWtbroCSMzzb5q2b6VlWJdujY0lQJLkKrX4hbbe6b2Xgeyl/HsHk+EabW/vdCMTZIXAM/qJPXZUNs0Itw4iXXNj7XV2mna9zQTbz/SeF7dB6LNmepjizxgPde2R3iFrHXQ6a20HNW8Pqe9HjZ3ctzdm4I5tPEG+3Aor2Te6NaIS9w0sbkuHIg6358LK/E8fCeY08zcn7KLC7mMOOrr2Nr8AAL/ADXamMi7xyNjw69Ar4/ZmnvRLFE3OSNS4/Jlr+5v1V2mZd7gRYjc89r6oBNjLKVodYkuOUW1NrXJ/fNWcO7UxF7WkZbk6ucATvuPb2VvyRXbKFhnLaQdx8/hWHErMjRabGgC1pvcb9b2ss3ME5Q9MIYeiEY1j/qQ/C9kSgHij6n6FSgZYrz4vQJKHE3eP0CSCH2EwnJrU5QWCSSSQAkkkkAJJJJACSSSQAknvABJ0A3SWQ7bYzkIiB/qt8gllLirGjHk6KfaPtK95yROyM4kfER14BYLGcYLAS0gnfmVo56YvbZg1I1K86x+kexzgVk+TkzX8dI9fw/HWPpmSNN7tHvZUxWzEBw1G5H+V5d2VxYwv7iRxEb9jycvQxh77xkPvF+ZvEjqod2WxqgpDVZzd9yTs0ElDcTc8StayMtJ1Lr7BHo6tkfhjjA8ypG0+YlztXFNWiOT+i82YmJoJ1tv90NfQBx1cXHloLn0T8Tn7oNHNv3KF0GL/iPv+VhI6kgX9ifdDe6YRg6bRaxcWIA+EWA9NAhkkYd90+txGM3LnWHMkAIQ6qIeCx4c068/mlf2WqOqC7MM0vfT1BUUuHxm9wLgb2vryvvZSR4mLBKGTMfW6VtEqLW2F8EYWCx+E234X0A6E7EW10O4Ryop8zCPkVVwqMEN8rg8btda4+Q9kZYz6LTijqjFlls817RfhAudra4HO+wss3DBmaA05rvbl5m5+q2XbkMyvB+LM0MHHm4j3KodhqHNK0keFp7zb9I0+dllmrlxOn481DF8n0bascbNaT8LWtPUDX5oRKdUTqOJQpw1XRS0eflt2EsMHhKJU48cfr9FRw8eFEKX/qM6FSgKuLu/E9AuqLGD+IegSQK+zQhq7ZNzjmlnHNLZdQ6yVk3OOa6HjmiwO2SsmOlA4qP+aai0FE9krKA1TUv5pvNHJE0T2Ssq7qtqlZJdFoiiOvq2wxukebNaNf7LzSDDZKqc1EnwEktHrotn2id3jmw2uDcnyTZZI4WhugAFgs+V8tGnHHjT+yg2lDQcoQObsyyQuMmt7ow7FYybfNPfKLaLLSNKs8S7S4P3cr22IsfCf7LQ9g+1Ra4U9Qd9GPPHyPmtfjuGMmbqBcagrzLtFhRYTbe+n91YpXpkOHtHtkbI26mys0s7LlxIDRzXjfZLGamQOje8uyWtzstFM97xYuNuXBM5cWHDkjUY/XRzkCI3y3B5eh90NwmmAD3O46einwaiyjVVKukle5zYn5LDTTNrwGuiW7djLS4oF1+Gh7iCAW32sPVS0VCyMWYANLW5dOSZFDOxhFRFIZA6143NLXMsLOsR4Te+iFzz1OojifxtnIFv05tBpbe19U1DKfovd53biPynbyPFFKCoANys/S005v3pbroGtvudtSdUYmiDRoVU9MdO9G6wGUE+g+6OVMoaCTta6xHZ2osBrxC1dRUtIAdqOPT9/Ra8Uv4mHNCpnntTKaiTPlzZneDS9gdgPYLfYDhDYGa/G4C/l5D1UOFwwg+FgBdd3Hbcmx2GoPqjD4w7Y2KMWKnb7DPn5LjFUirPGNUGq4gDortUJBoR7cUBmMoJu0252KtnpGNOwzRO8JV+jd+K0f7T9kMofgKJUA/GH9H3CmPRD7A2PVFpnDoko8cbeZySVy2FB8Epy7lXFWaDhTLp5KYiwGEEqUU+mpVetrBCxzzwF1RpMXimaHZ9xtdK5DqDYRfTngV3+VdzVOLEYwdHXPVXXVjMt7qY7FkqIBE/NqDZF4tlRhxNpaL8VappQ4XCv+Nx2U809Feph/EzW4boViwa5pzC6KYzPlaFmZMTDzlAJWXK6dG3CuStmaosIeJnEOcWk6NOw6IzXzdw0Zij1PlAubBY3Gz381twOHBUv7Ll9IcMYa7Q3Wc7SvblJ3VytwV4fnjJbp8P5UIxWkllcxg+IkX8hzTcd0g5Um2L+F9BJJUTOtZoaB66r0SDs8/Pc2DU/sRhTadhHHQk8yjtRV8Ge61/BF9mD/okuivFRNZ8TteQQ+GjILz5/L9lEIgL66ldrZu7bci2b7fsJZ44pWhsWWTlT9mcrWyA6XVGzjuUVkqA7dU5qtrQSLXWVm9WUns8QPBtvdVJpszrDYfVKsxIbN1J4cyVSEmzdzubaknjYJdse62zR0lW2Jgc7YcOZ4AKekrZKh5awXsdeDR+rM7gLeHTU3dZBYqAyEPnOVrfhjB1H+57hsenutLhty3JEwNjG/5RrztqNOG61wxe5aRgyZk3/HbNPgtGIgXOdne74nWt/wBrW8G7CyszVDW31uRwG/khLJjlDjqN+Q9lyHEg64DdQmllj0ipYpdsoVlDVVMmaWbJEPhiZx83uO/S1uqhxBtVTWfTvD2j4o3taAR5PYAR80eo5muJB0PyVmFrXgjcbFJt7TGdLTRn+zvaiKof3M0boJjsDlLHHk14A18iAeq1FNTZZCb/AJbee6w/bbA+6gknabd2M19rWIsfmj3YzFDUwtkd8RDS7yflAePUZT1V0G32VTSW0R4nFeVx80loKjDmPNzcHy+qSniVjbJrgrRgKa6mPMKriy+0Uimkq06jdzCgnoZDoLKHFjJoAYpmmjkYONwFg/8A+Tq2fA+3qV6l/p7o2XOtuKpE8fknw4ZSYZvIjBaM52b7KPb4p5C48r6LXtgjYLEaearOq2iwvqhWNzEjddGGFdI5k/Ik9sLztv8ADYD3QU43JE1xDs1iRrp9EN/1d0bBrfW2qql5ex3m5aFirTKfkt2HYMadUCzhYhMbTuj8bdvzD7obSHupNeIBCOuqWvboVxPLSWZnc8Vt4kB8UrgeJaSN0OoZLPBzAhRY3RuccrLk+Sn7PdkXNOaS/S6oUeXRplOMFtl7E65trDUnYBdwLBS3xv8Aid8hyRqlwSNhzWu7mUQ7taMePjtmPNn5Kl0VmQ2UrYVLlU1KxpNnX8rbequMw+kpPzEdBz8z5IdjrQ9oadSXWBHlxRuRtmmwsOXPmsnWOdJUNIuLaADYAEXv68UNWhoumZ7G6YwNDs4LSL8RZZ2KWee4hjLzzJsBfmtB2lrWvNnNDyL7XyDXjxcfl1UXZqoPeZdQHNtYWy3HiAAbvuRbS+yoj497Zrl5NKkVMO7NS/FNKL/7Re3MAnQ8trDmUUjpGR/ADrxOrnH929/VGpIievAdPPy57CwUkeHjd2/E8OgHL/CvjjjHpGWWWUu2BYaRzyABe+39yfv58Sj8w7ljIY/jcbX8zq531PoqlNWjvgxjeBLnEgbeXJT0U4ke+fcAlkfpo5w+nus+eTujT48FXIv1rwxltgBb0AUOEwFsZc/RziXWPBv5R1tr6qOnlEj3E/DGRfkX729N/ZC+1vaEQQPffWxyjzOjfmsvbLmtUEpsQi1HetbY2cbkm/IAdUdw1zGRiQODmnYgggrG9gcO7ujjfOAZZryE6mwebsF+ljfmVDjvaJkNbHQMub5ZCCd3uBORx4kAA66m45LTF1v6KGrdfZs8aphWUFTEfzxyN9QCWn3A9kD/AIcwmOEudp3haQOTWizff7I9P3n8rM2DL3uQhmbRuYiwvoVgMFxyoMjopI3tkZYOzAhoNtCHbOHmFox/rbM8+6R6w2VJAIKt2UXIBSU8oi8ZGnSSSUDCSSUc0oa0uOwQBQxqoAGQbnU9EBfJ8kqqqzOJ4kobUVNgV0MWOlRzsuTk7KT3nvL34p2I1jTZp0O481SjlufVU+0P/TLhu3ULVRnsqYrV6kcsv1RXBnhzHdSsjLU5zfyBRVmICCnaSdTr7p5VQJOwpjk12gg2LUX7O4M57RJI4gHUN/uvPqeaWeqhY4EMe4HqBqvYWyAAAbBcnyVjnNSR1MDyY48XofHSsbsApw1NY8JxcqaQ7bfYk1zkx8oCgknCCCZz1JLL3cZcd1XpjfX26qDGIu8tG4nIAXOtoTybfhfn5FMkA3s1jJn7wTtBjBsyS5yutqWEX3Ftx/8AoXtP2kY0kRaDUAN3PtsFZkicW5AA2MaBjdAB9yqDsLibsATx2Fup4J1V2Bkf5mR5v3bj65R/hQSifM2QvEYY4OaGaAEG414/NGsWxNrDlYA4/L0Czjqaepdc6NQ3YyPVezWKw1bM8ZGcWEjdLsPAW/TyO3ropsQrI2vMAd+MWZ8gucsdw3M48CbkC+p1tsV5bhmESwytkp3lj26mTgG8cw4t8uK1OFzeCd4Jc977OkNs73ZblziNtDoNgAAEtBRVx7EWQ5mtce8d4crNXHyv+9loow2npY43Cxay7m72cfE8X46krK0dA01EbtznBcbamxzZRyFx6rQZ3vq2xuymwMhAvrltZv8AyLfS6y+Qt6NmC2u9BOktBTta6wc673jkXa29BYei84xOB+KVbYWXELXWJHE/nd6C49Sth2nMzs0bG+M2GYXLQDuSTy1T+zOGtptNgGgXBBJ/VxvfQJMeN/tXRM5K6vs0c9Yymhe9zbRQx6AcQ0Wa0eZ0HqvLOzFQ6srxLKPxC50rjyAGUAHkAQPRbntldzI6dgLmvcJHuPBrQC1l+Jza/wDah/ZbC+7ne3QPcG5Lj8hvtz1+it4uMCpU5m8pWAMJF7k29uKxnaPFGiZtjZzTa+o0PD3/AHqtE7EAZRCCLsA8Q273iOltD1K88/iKO7kDxsXNNuRDrEehBHorVGoUUN3M0bMV6fJdWDZWkjdJZS/ifRBcuCULJYhi0hcRHYAc+PoqsWPSs0fld00K6C8bI1ZhfkQTo3OZZ7HK+9wDoNOp5qtBipe0uBIHEFD6uW4+qtxYXGWyrLn5RpEE0uVt+PBDKuSzTzKdUzZnDkNkPxGbgtqRjG0r7lR4+/8ABf8A0lR0T1R7S1YbC+/JMwitgDBRmZc6Ddx8gj3ZWn/nZ3vcLwxjK3kTzWMo53yMDL5GceZ8l7X2UwttPSsaBuLn1XP8/NWKl7Oj4WK8vJ+jM4fh8j67OG5YobgHmTyWvbNxQ3H8UbAw204lDMO7QMlbmYb8wudgnar6Nvkw3y+zVR1akkqUCbWX30TzULQZQhLU81FE4vcGj9jilhdP3r9fhGp+wR2KGNnwgDoNVKQUcpYCNTsNgqdQ8B0hJsBYeu5+oRUyAC/BZSaqc8u0y6nry34bJkSQ11eSbXyt/wDN3Qfl6n2QquL3i1yxg/KNz1PPzRJ0dvhAvz3PuqzmG+ov5fvdSSCoMIF7kWvz1Pqi4pGtaBsPLcnkFPTRuJuRYef9kqmUMOY/Fs0fp5uPmoJA2PVXdsMbbD9VufLoFU7LHPC8OdYGRxvxsGs29U3EI2yX8XVD4CQ0huliNuQ/fyQSaec08IBuXG+lja2u+ibSVL5ZM0MQB2MhGobxGY/RVqLCALPqDcflZ+rzd5eSt1WOlos0AcgNPoopBbRdqoJnaNa7qd+qoT4PU8Gu+qrSYnMBmc4gnYX4eQVZmL1AN7u+akgmZXVEBsXOHkb/AHWiwbExM4d7GCWeJjgMrmnjYj96IXB2hzjLOwPHnv6HcI92cihu4RusHA+F24NuB4qRW6LgwKJzu8hdlJuSNwTx+aw/8YmZWMJ0LnMv10v/APEn1W/pGOY4DlusF/HR9mUw5yfIMd9yFE+gh2YKGp0XVWgf4QkshqPdq1gdq3dB62HOLEdCNwrYqfNdpmZngj4Rv1Xcc/ji2/Rw4weSSivZchYI2NYDew3KE4zVWIaPWysYzVhguD6LIOqZCSWsc4nyWXB5WOatun/pqzeHkg9K0E2zjdC564ElMdS1Um0JHU2Si7K1bz4g1o63Vz8vEv7ISPiZX/VnYZ7XWO7WYkZHiNp6r0qn7HG1nyWvvZX8L7LUVMcwYHP/AFO1PzWfN+Qx1Udl+Lwcl29HnnZDsdPO9jntLYwQSXaXA1sAvXK+cRsA5CygqcaawWbYKiKOSo8TiWtPuuXmyyzs6WLFHCtmVxWGSumEMe35jyC2GEdmIKZgaxovxPMqTCcMZS5ixri52pJ1V51WD5HzCuxY+CM+bLzZUqqIITWNLQi9Q55G6pd3I85WszH97q4oJOyVbd7mc9fYI+ZLuQ3CMEMLjI62ZwsGjgCbkk+iKxREapkSSynSyEzwgHT1RIwk6kqN1OOv0UgBZjbqdgmQxG+g33PNFv5Nl7nU7cgByCrYhXRwsJuLgGzRzQSC8aru4DGg+Nzh6N59SsJ2hxRwuAeqdWYi6SYOceN9fkh4j76ZjP1OAPS+vyugZIt0OHPY3M9xzuF8oubDgOqO4Lh3cgzTjxH4IzwH6njn5cOKLU1UxhOUDOWlwPIXy3HLdDnsfKcoBJufbzQBFUVskztL6onhuCah8uw4c1fo6NkLQXEA8VDPj8DeJdw3sEEE8mERvOZx+tlZhwxuwLCOSp0faaE/l06orSU8M3ijcQd7IFYOqezTHfCbHkVCzB3wkOaTvwWgih4Zw7roVdjhNrHUJiLHUZztBPxW9x/deU/x1m/Fo2eUrv8A6x/devUseUrxP+PMp/nqdo4QX/5SOH/qkn0yYdmQhfokmwMNl1ZTSek0WIF8YLdeaNYfORGL7lYHCKkxzvYdnajqtkycFgtyXR/KSaxUvbMX4yCeV36QRyxk3dqfNWmVLBsAsvNWW4ojhMTn2e8HLwH6j/ZeeStndapGoo4y/W1m8+J6BWXU99sw89ChradxOZ0ljwaOHkVPd/5XAnktMYqih39gTHamWD4h4eDht/hBqGWeqdaMeHi47f5W4fNmGWWPTiDYgp1PEwNtEAByGgRHHFvbIlkklpbBNFgMcdjIS93y9kWbO3Yeyjkc4bi6gkc3zBWyMYpaMM5Sb2TyTKrNICoTKDpmB+SgeHJis67MNjcK7h9SY2lztM32VOju94bY23J5DijE9Iwg3JtyFtvJMgG/z7TxuntqRv8ANDYaOG9gZAfNTvwzNvL4OQFj7piRlZjrW6XVGTtA08egUuOYHC6FxiBEjRf4ib23BWKgw+dx8LHH0NvdAyD1Xj7uaGsgnqi7uxcDck2F+V1bpuzUz7d5Zg43Nz7BHp8sEYZHoBx5nmUAeV1kD4pC2Rpa4HW/7+asdnY81Q3lY/Pw/wDstxJVU1Q5oqWBxB0dsfXmFf7mlg8TIWC+zgL/ADUUTYNjqYopHFrc7/huRcBulmgegRGHFwdHMAvxAyn5Jv8Aq0d/DGLnyUNRVlw1DR03UkEeIUN2l8d5yNchNrDp+ZAabGH3y9wGgbgsH3CtPrHRm4PRGqDGo5RklsHcH2HzUkA1kkMn/UiaDzb4D8lfpKd0P4tO4vaN2n4gOnEK3VYNpcAEcwqcMb43AsJBHsgLNLFkqWiRhs78w5HzCkp87dCqeG5S7OPA/wDMB8LvRaAMBUiCpH3Xin8fGZKymkt8ULmjqyQn/wB17ZCyxXl38fqVroqOQjVskjPRzM1v/BVz6Hh2ePxRveMxJSV2EiySzWaD1CX+HVU54eHRttzJOiL0nYicaPlYBxyg/K615qlWxGvLY3FWZfKlkjxl0U4sShK49mdf2ap4nglzpHD9R8IPTirIks7w6u2HIKgZbHM7Una/C/3TIZ7EkEWHHiSsZ0lF1sNfyI0zP15hOlpXE+F1+vNZ6bFXg6KOPH3c1Folxkadr5WaHX5pf6g0WzCxPogTMcdZPfX5uRRy+heL9h5tddRula42PyQuCe/BcxGrDGEjQlNjk3JJFeSKSbZeeyLbKD58fddjbEOB/wCRWWbiJ5rk+JHKbH9ldAw0a5tY1jLgWJ26cFQnxR3VB55CGguOtlSZUm++iYijSxVhPBSS1Z4myEx1Ysq76ouKCQ5HiFiuSYy5txy5aaIDNNbiuVEhey4+JvzCAoNnGA7e4VKvqs4sFnm1wd1Tm1R4lADKhpGqmw/GnM0dYjkdVWnlzIbOCgDYWjl1idld+k7eirSiRh8QNllYaotR3Du0pFg+zh5oAdUPzboeXG+mwWmD4Jh4bAodWYaRsigsv4D2gczwONxwujr6gOsRay8/MZaVoMHqzax1TISSNVTtHBGKaXTog2Hao1Ezh7qWKWY5ua81/jsS6Cl5d8737s2+69GtZDcZwanrGtbUR941jszQS5tnWLb+EjgVXJaGi6Z84xwG2hXV9BR9jsPAsKWP2J+ZKSo4Mv5okvsk8aHokkshJjsVPjcnQD8MdEkkvs6S/UimQk7lJJQSi5HsFZjOiSSRgi9TnZV8dPhHVJJX4P3RRn/RgQBSsHw/1BJJdA55ernG6pxpJKSCd2y7CuJIJGVhTaA+IJJIAFV+krrJMOySSkCYKGRJJQAMm3UN11JABLDXG+5WwpHEt1SSTREkQ1bRfZQ4f8SSSn2QbTBUcj2SSQxRki7F8PquJKJdAuzpSSSVJcf/2Q=="/>
          <p:cNvSpPr>
            <a:spLocks noChangeAspect="1" noChangeArrowheads="1"/>
          </p:cNvSpPr>
          <p:nvPr/>
        </p:nvSpPr>
        <p:spPr bwMode="auto">
          <a:xfrm>
            <a:off x="155575" y="-1965325"/>
            <a:ext cx="5505450" cy="4095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descr="Image result for thyroid cancer table"/>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856178"/>
            <a:ext cx="4433466" cy="2249696"/>
          </a:xfrm>
          <a:prstGeom prst="rect">
            <a:avLst/>
          </a:prstGeom>
          <a:noFill/>
          <a:ln>
            <a:noFill/>
          </a:ln>
        </p:spPr>
      </p:pic>
    </p:spTree>
    <p:extLst>
      <p:ext uri="{BB962C8B-B14F-4D97-AF65-F5344CB8AC3E}">
        <p14:creationId xmlns:p14="http://schemas.microsoft.com/office/powerpoint/2010/main" val="42286822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550"/>
            <a:ext cx="8229600" cy="735221"/>
          </a:xfrm>
        </p:spPr>
        <p:txBody>
          <a:bodyPr/>
          <a:lstStyle/>
          <a:p>
            <a:r>
              <a:rPr lang="en-US" dirty="0" smtClean="0">
                <a:solidFill>
                  <a:srgbClr val="FFFF00"/>
                </a:solidFill>
              </a:rPr>
              <a:t>Papillary Thyroid Cancer</a:t>
            </a:r>
            <a:endParaRPr lang="en-US" dirty="0">
              <a:solidFill>
                <a:srgbClr val="FFFF00"/>
              </a:solidFill>
            </a:endParaRPr>
          </a:p>
        </p:txBody>
      </p:sp>
      <p:sp>
        <p:nvSpPr>
          <p:cNvPr id="3" name="Content Placeholder 2"/>
          <p:cNvSpPr>
            <a:spLocks noGrp="1"/>
          </p:cNvSpPr>
          <p:nvPr>
            <p:ph idx="1"/>
          </p:nvPr>
        </p:nvSpPr>
        <p:spPr>
          <a:xfrm>
            <a:off x="306387" y="1219200"/>
            <a:ext cx="8531225" cy="5105400"/>
          </a:xfrm>
        </p:spPr>
        <p:txBody>
          <a:bodyPr>
            <a:normAutofit/>
          </a:bodyPr>
          <a:lstStyle/>
          <a:p>
            <a:pPr marL="571500" indent="-457200"/>
            <a:r>
              <a:rPr lang="en-US" dirty="0" smtClean="0">
                <a:latin typeface="Arial" pitchFamily="34" charset="0"/>
                <a:cs typeface="Arial" pitchFamily="34" charset="0"/>
              </a:rPr>
              <a:t>Most common – 80% of all thyroid cancer</a:t>
            </a:r>
          </a:p>
          <a:p>
            <a:pPr marL="571500" indent="-457200"/>
            <a:r>
              <a:rPr lang="en-US" dirty="0" smtClean="0">
                <a:latin typeface="Arial" pitchFamily="34" charset="0"/>
                <a:cs typeface="Arial" pitchFamily="34" charset="0"/>
              </a:rPr>
              <a:t>Associated with hereditary syndromes</a:t>
            </a:r>
          </a:p>
          <a:p>
            <a:pPr marL="971550" lvl="1" indent="-457200"/>
            <a:r>
              <a:rPr lang="en-US" dirty="0" smtClean="0">
                <a:latin typeface="Arial" pitchFamily="34" charset="0"/>
                <a:cs typeface="Arial" pitchFamily="34" charset="0"/>
              </a:rPr>
              <a:t>Familial adenomatous polyposis, Gardner’s syndrome, Cowden disease, Werner’s syndrome, Carney’s complex</a:t>
            </a:r>
          </a:p>
          <a:p>
            <a:pPr marL="571500" indent="-457200"/>
            <a:endParaRPr lang="en-US" dirty="0" smtClean="0">
              <a:latin typeface="Arial" pitchFamily="34" charset="0"/>
              <a:cs typeface="Arial" pitchFamily="34" charset="0"/>
            </a:endParaRPr>
          </a:p>
        </p:txBody>
      </p:sp>
      <p:sp>
        <p:nvSpPr>
          <p:cNvPr id="4" name="AutoShape 2" descr="data:image/jpeg;base64,/9j/4AAQSkZJRgABAQAAAQABAAD/2wCEAAkGBxMSEhQUEhQWFRQXGBUXFhYYFxQUFxgUFxUXFhQUFxUYHCggGBolHBQVITEhJSkrLi4uFx8zODMsNygtLisBCgoKDg0OGhAQGywkHyQsLCwsLCwsLCwsLCwsLCwsLCwsLCwsLCw0LCwsLCwsLCwsLCwsLCwsLCwsLCwsLCwsLP/AABEIAMIBBAMBIgACEQEDEQH/xAAcAAABBQEBAQAAAAAAAAAAAAAFAAIDBAYBBwj/xAA+EAABAwIEAwYEBAUDBAMBAAABAAIDBBEFEiExQVFxBhMiYYGRMqGxwSNCUvAHFHLR4RVikjOCosKys/EW/8QAGgEAAgMBAQAAAAAAAAAAAAAAAAIBAwQFBv/EACURAAICAgICAgIDAQAAAAAAAAABAhEDIRIxBEETUQUyIkJhFP/aAAwDAQACEQMRAD8A9sC6FwJwQQdSSSQAkkkkAJJJJACSSSQAl1cXUAJVMRr2xNuTrwVmV+VpJ4An2XnOO1/fHU21VWWfFFkI2whiGODKTffisnD2kDXya6n6K/Hgz5mhoOiJ0PYuFguRcrN2X8Qf2Yx0vcXSXtwvz5ALb0WKxndwHlcISzBI26BoVOvwljAXAG6ZaFlGzcRvvsbhSrA9n8VqA8M0c3kd7eRW3ZPpsQr8c7KZRpj5n2VF865VSoc+dEpjxx2XJJ+Xuou+KqOeeKhdUhJzLfjCX89a11JT14BGu6FRPvfppy/eyqVN3Abg7aeex926dU8ZWVZIpGyhqQ5Dsf8AhHVDMHrXa5jbmPl80TxKPvIrjduthxVpQwP3IIQ2qpbFEaaS65VsuFCIfRQwen8aOTM8DkOwpviRWX4T1CYX0G2CwHQJLjzt0XUDDl1cXQoGOpJJIASSSSAEkkkgBJJJIAS6uLqCSrizXGGUN+LI63WxsvOey2GmUufL+U2t5r1ByyEbMhe0b5iVRlXRdiZejytFgE503JVAbbpsla1m+ypNHEtNcU6aAkbX8kLix+Mnw+5RvDcRjfpmF+SaNMTImvQNpKZma7Bx1GzmnqjNTNlCiloPxmyA2ABuOZtpdNqSACXK1LiilbZRknJUGZSSuaf3b6KGQs4Zf+P3VTNSIZ5rKoJLnz9k+Zwvt7H7f4VQg5rbg8DoR5g8Ulj0XRMcpt++YVdlSQ27ty13W7TdunPQ+6ffw29SePEAdSlJQHK52vhIcOGoIJAPIhWwuyjLVFP+ed3jXNOhtccszT9CD7LZ4bPx+tvYc9BfXmseyjvI4N3Njbl4/t91poQWyCwJ+FoA2vuXE+X2WlGIr4nD3UpAGjvEPIcvdNJuEWx6P8PNxBtfyQGKRQyPZLhrbOKJuGg/qH1Cp0TdSrrR8H9Y+qZENBSoOvoko6w+L0XUAyyurgXVA51JJJACSSSQAkkkkAJJJJACXVxdQSdWRr2mKoeSLtcLjqtch2KRwyNLZHNB4agEJJxtDQdM8+xPHntJNmZeuqIUzP5im7wcbqvL2PjLr/EL3BJ+gWjw2lbHHkG3BZaN3KloxUWCSPJDi4D/AG6fNarCsIEYB49bn3Viqm7rUtJHkuU2KseRlQvoh29oO57RkngFkMUx4XtY2vyWoxOpayB7jwF7DcngB5leP9oBXSW8QZcklgLWtbroCSMzzb5q2b6VlWJdujY0lQJLkKrX4hbbe6b2Xgeyl/HsHk+EabW/vdCMTZIXAM/qJPXZUNs0Itw4iXXNj7XV2mna9zQTbz/SeF7dB6LNmepjizxgPde2R3iFrHXQ6a20HNW8Pqe9HjZ3ctzdm4I5tPEG+3Aor2Te6NaIS9w0sbkuHIg6358LK/E8fCeY08zcn7KLC7mMOOrr2Nr8AAL/ADXamMi7xyNjw69Ar4/ZmnvRLFE3OSNS4/Jlr+5v1V2mZd7gRYjc89r6oBNjLKVodYkuOUW1NrXJ/fNWcO7UxF7WkZbk6ucATvuPb2VvyRXbKFhnLaQdx8/hWHErMjRabGgC1pvcb9b2ss3ME5Q9MIYeiEY1j/qQ/C9kSgHij6n6FSgZYrz4vQJKHE3eP0CSCH2EwnJrU5QWCSSSQAkkkkAJJJJACSSSQAknvABJ0A3SWQ7bYzkIiB/qt8gllLirGjHk6KfaPtK95yROyM4kfER14BYLGcYLAS0gnfmVo56YvbZg1I1K86x+kexzgVk+TkzX8dI9fw/HWPpmSNN7tHvZUxWzEBw1G5H+V5d2VxYwv7iRxEb9jycvQxh77xkPvF+ZvEjqod2WxqgpDVZzd9yTs0ElDcTc8StayMtJ1Lr7BHo6tkfhjjA8ypG0+YlztXFNWiOT+i82YmJoJ1tv90NfQBx1cXHloLn0T8Tn7oNHNv3KF0GL/iPv+VhI6kgX9ifdDe6YRg6bRaxcWIA+EWA9NAhkkYd90+txGM3LnWHMkAIQ6qIeCx4c068/mlf2WqOqC7MM0vfT1BUUuHxm9wLgb2vryvvZSR4mLBKGTMfW6VtEqLW2F8EYWCx+E234X0A6E7EW10O4Ryop8zCPkVVwqMEN8rg8btda4+Q9kZYz6LTijqjFlls817RfhAudra4HO+wss3DBmaA05rvbl5m5+q2XbkMyvB+LM0MHHm4j3KodhqHNK0keFp7zb9I0+dllmrlxOn481DF8n0bascbNaT8LWtPUDX5oRKdUTqOJQpw1XRS0eflt2EsMHhKJU48cfr9FRw8eFEKX/qM6FSgKuLu/E9AuqLGD+IegSQK+zQhq7ZNzjmlnHNLZdQ6yVk3OOa6HjmiwO2SsmOlA4qP+aai0FE9krKA1TUv5pvNHJE0T2Ssq7qtqlZJdFoiiOvq2wxukebNaNf7LzSDDZKqc1EnwEktHrotn2id3jmw2uDcnyTZZI4WhugAFgs+V8tGnHHjT+yg2lDQcoQObsyyQuMmt7ow7FYybfNPfKLaLLSNKs8S7S4P3cr22IsfCf7LQ9g+1Ra4U9Qd9GPPHyPmtfjuGMmbqBcagrzLtFhRYTbe+n91YpXpkOHtHtkbI26mys0s7LlxIDRzXjfZLGamQOje8uyWtzstFM97xYuNuXBM5cWHDkjUY/XRzkCI3y3B5eh90NwmmAD3O46einwaiyjVVKukle5zYn5LDTTNrwGuiW7djLS4oF1+Gh7iCAW32sPVS0VCyMWYANLW5dOSZFDOxhFRFIZA6143NLXMsLOsR4Te+iFzz1OojifxtnIFv05tBpbe19U1DKfovd53biPynbyPFFKCoANys/S005v3pbroGtvudtSdUYmiDRoVU9MdO9G6wGUE+g+6OVMoaCTta6xHZ2osBrxC1dRUtIAdqOPT9/Ra8Uv4mHNCpnntTKaiTPlzZneDS9gdgPYLfYDhDYGa/G4C/l5D1UOFwwg+FgBdd3Hbcmx2GoPqjD4w7Y2KMWKnb7DPn5LjFUirPGNUGq4gDortUJBoR7cUBmMoJu0252KtnpGNOwzRO8JV+jd+K0f7T9kMofgKJUA/GH9H3CmPRD7A2PVFpnDoko8cbeZySVy2FB8Epy7lXFWaDhTLp5KYiwGEEqUU+mpVetrBCxzzwF1RpMXimaHZ9xtdK5DqDYRfTngV3+VdzVOLEYwdHXPVXXVjMt7qY7FkqIBE/NqDZF4tlRhxNpaL8VappQ4XCv+Nx2U809Feph/EzW4boViwa5pzC6KYzPlaFmZMTDzlAJWXK6dG3CuStmaosIeJnEOcWk6NOw6IzXzdw0Zij1PlAubBY3Gz381twOHBUv7Ll9IcMYa7Q3Wc7SvblJ3VytwV4fnjJbp8P5UIxWkllcxg+IkX8hzTcd0g5Um2L+F9BJJUTOtZoaB66r0SDs8/Pc2DU/sRhTadhHHQk8yjtRV8Ge61/BF9mD/okuivFRNZ8TteQQ+GjILz5/L9lEIgL66ldrZu7bci2b7fsJZ44pWhsWWTlT9mcrWyA6XVGzjuUVkqA7dU5qtrQSLXWVm9WUns8QPBtvdVJpszrDYfVKsxIbN1J4cyVSEmzdzubaknjYJdse62zR0lW2Jgc7YcOZ4AKekrZKh5awXsdeDR+rM7gLeHTU3dZBYqAyEPnOVrfhjB1H+57hsenutLhty3JEwNjG/5RrztqNOG61wxe5aRgyZk3/HbNPgtGIgXOdne74nWt/wBrW8G7CyszVDW31uRwG/khLJjlDjqN+Q9lyHEg64DdQmllj0ipYpdsoVlDVVMmaWbJEPhiZx83uO/S1uqhxBtVTWfTvD2j4o3taAR5PYAR80eo5muJB0PyVmFrXgjcbFJt7TGdLTRn+zvaiKof3M0boJjsDlLHHk14A18iAeq1FNTZZCb/AJbee6w/bbA+6gknabd2M19rWIsfmj3YzFDUwtkd8RDS7yflAePUZT1V0G32VTSW0R4nFeVx80loKjDmPNzcHy+qSniVjbJrgrRgKa6mPMKriy+0Uimkq06jdzCgnoZDoLKHFjJoAYpmmjkYONwFg/8A+Tq2fA+3qV6l/p7o2XOtuKpE8fknw4ZSYZvIjBaM52b7KPb4p5C48r6LXtgjYLEaearOq2iwvqhWNzEjddGGFdI5k/Ik9sLztv8ADYD3QU43JE1xDs1iRrp9EN/1d0bBrfW2qql5ex3m5aFirTKfkt2HYMadUCzhYhMbTuj8bdvzD7obSHupNeIBCOuqWvboVxPLSWZnc8Vt4kB8UrgeJaSN0OoZLPBzAhRY3RuccrLk+Sn7PdkXNOaS/S6oUeXRplOMFtl7E65trDUnYBdwLBS3xv8Aid8hyRqlwSNhzWu7mUQ7taMePjtmPNn5Kl0VmQ2UrYVLlU1KxpNnX8rbequMw+kpPzEdBz8z5IdjrQ9oadSXWBHlxRuRtmmwsOXPmsnWOdJUNIuLaADYAEXv68UNWhoumZ7G6YwNDs4LSL8RZZ2KWee4hjLzzJsBfmtB2lrWvNnNDyL7XyDXjxcfl1UXZqoPeZdQHNtYWy3HiAAbvuRbS+yoj497Zrl5NKkVMO7NS/FNKL/7Re3MAnQ8trDmUUjpGR/ADrxOrnH929/VGpIievAdPPy57CwUkeHjd2/E8OgHL/CvjjjHpGWWWUu2BYaRzyABe+39yfv58Sj8w7ljIY/jcbX8zq531PoqlNWjvgxjeBLnEgbeXJT0U4ke+fcAlkfpo5w+nus+eTujT48FXIv1rwxltgBb0AUOEwFsZc/RziXWPBv5R1tr6qOnlEj3E/DGRfkX729N/ZC+1vaEQQPffWxyjzOjfmsvbLmtUEpsQi1HetbY2cbkm/IAdUdw1zGRiQODmnYgggrG9gcO7ujjfOAZZryE6mwebsF+ljfmVDjvaJkNbHQMub5ZCCd3uBORx4kAA66m45LTF1v6KGrdfZs8aphWUFTEfzxyN9QCWn3A9kD/AIcwmOEudp3haQOTWizff7I9P3n8rM2DL3uQhmbRuYiwvoVgMFxyoMjopI3tkZYOzAhoNtCHbOHmFox/rbM8+6R6w2VJAIKt2UXIBSU8oi8ZGnSSSUDCSSUc0oa0uOwQBQxqoAGQbnU9EBfJ8kqqqzOJ4kobUVNgV0MWOlRzsuTk7KT3nvL34p2I1jTZp0O481SjlufVU+0P/TLhu3ULVRnsqYrV6kcsv1RXBnhzHdSsjLU5zfyBRVmICCnaSdTr7p5VQJOwpjk12gg2LUX7O4M57RJI4gHUN/uvPqeaWeqhY4EMe4HqBqvYWyAAAbBcnyVjnNSR1MDyY48XofHSsbsApw1NY8JxcqaQ7bfYk1zkx8oCgknCCCZz1JLL3cZcd1XpjfX26qDGIu8tG4nIAXOtoTybfhfn5FMkA3s1jJn7wTtBjBsyS5yutqWEX3Ftx/8AoXtP2kY0kRaDUAN3PtsFZkicW5AA2MaBjdAB9yqDsLibsATx2Fup4J1V2Bkf5mR5v3bj65R/hQSifM2QvEYY4OaGaAEG414/NGsWxNrDlYA4/L0Czjqaepdc6NQ3YyPVezWKw1bM8ZGcWEjdLsPAW/TyO3ropsQrI2vMAd+MWZ8gucsdw3M48CbkC+p1tsV5bhmESwytkp3lj26mTgG8cw4t8uK1OFzeCd4Jc977OkNs73ZblziNtDoNgAAEtBRVx7EWQ5mtce8d4crNXHyv+9loow2npY43Cxay7m72cfE8X46krK0dA01EbtznBcbamxzZRyFx6rQZ3vq2xuymwMhAvrltZv8AyLfS6y+Qt6NmC2u9BOktBTta6wc673jkXa29BYei84xOB+KVbYWXELXWJHE/nd6C49Sth2nMzs0bG+M2GYXLQDuSTy1T+zOGtptNgGgXBBJ/VxvfQJMeN/tXRM5K6vs0c9Yymhe9zbRQx6AcQ0Wa0eZ0HqvLOzFQ6srxLKPxC50rjyAGUAHkAQPRbntldzI6dgLmvcJHuPBrQC1l+Jza/wDah/ZbC+7ne3QPcG5Lj8hvtz1+it4uMCpU5m8pWAMJF7k29uKxnaPFGiZtjZzTa+o0PD3/AHqtE7EAZRCCLsA8Q273iOltD1K88/iKO7kDxsXNNuRDrEehBHorVGoUUN3M0bMV6fJdWDZWkjdJZS/ifRBcuCULJYhi0hcRHYAc+PoqsWPSs0fld00K6C8bI1ZhfkQTo3OZZ7HK+9wDoNOp5qtBipe0uBIHEFD6uW4+qtxYXGWyrLn5RpEE0uVt+PBDKuSzTzKdUzZnDkNkPxGbgtqRjG0r7lR4+/8ABf8A0lR0T1R7S1YbC+/JMwitgDBRmZc6Ddx8gj3ZWn/nZ3vcLwxjK3kTzWMo53yMDL5GceZ8l7X2UwttPSsaBuLn1XP8/NWKl7Oj4WK8vJ+jM4fh8j67OG5YobgHmTyWvbNxQ3H8UbAw204lDMO7QMlbmYb8wudgnar6Nvkw3y+zVR1akkqUCbWX30TzULQZQhLU81FE4vcGj9jilhdP3r9fhGp+wR2KGNnwgDoNVKQUcpYCNTsNgqdQ8B0hJsBYeu5+oRUyAC/BZSaqc8u0y6nry34bJkSQ11eSbXyt/wDN3Qfl6n2QquL3i1yxg/KNz1PPzRJ0dvhAvz3PuqzmG+ov5fvdSSCoMIF7kWvz1Pqi4pGtaBsPLcnkFPTRuJuRYef9kqmUMOY/Fs0fp5uPmoJA2PVXdsMbbD9VufLoFU7LHPC8OdYGRxvxsGs29U3EI2yX8XVD4CQ0huliNuQ/fyQSaec08IBuXG+lja2u+ibSVL5ZM0MQB2MhGobxGY/RVqLCALPqDcflZ+rzd5eSt1WOlos0AcgNPoopBbRdqoJnaNa7qd+qoT4PU8Gu+qrSYnMBmc4gnYX4eQVZmL1AN7u+akgmZXVEBsXOHkb/AHWiwbExM4d7GCWeJjgMrmnjYj96IXB2hzjLOwPHnv6HcI92cihu4RusHA+F24NuB4qRW6LgwKJzu8hdlJuSNwTx+aw/8YmZWMJ0LnMv10v/APEn1W/pGOY4DlusF/HR9mUw5yfIMd9yFE+gh2YKGp0XVWgf4QkshqPdq1gdq3dB62HOLEdCNwrYqfNdpmZngj4Rv1Xcc/ji2/Rw4weSSivZchYI2NYDew3KE4zVWIaPWysYzVhguD6LIOqZCSWsc4nyWXB5WOatun/pqzeHkg9K0E2zjdC564ElMdS1Um0JHU2Si7K1bz4g1o63Vz8vEv7ISPiZX/VnYZ7XWO7WYkZHiNp6r0qn7HG1nyWvvZX8L7LUVMcwYHP/AFO1PzWfN+Qx1Udl+Lwcl29HnnZDsdPO9jntLYwQSXaXA1sAvXK+cRsA5CygqcaawWbYKiKOSo8TiWtPuuXmyyzs6WLFHCtmVxWGSumEMe35jyC2GEdmIKZgaxovxPMqTCcMZS5ixri52pJ1V51WD5HzCuxY+CM+bLzZUqqIITWNLQi9Q55G6pd3I85WszH97q4oJOyVbd7mc9fYI+ZLuQ3CMEMLjI62ZwsGjgCbkk+iKxREapkSSynSyEzwgHT1RIwk6kqN1OOv0UgBZjbqdgmQxG+g33PNFv5Nl7nU7cgByCrYhXRwsJuLgGzRzQSC8aru4DGg+Nzh6N59SsJ2hxRwuAeqdWYi6SYOceN9fkh4j76ZjP1OAPS+vyugZIt0OHPY3M9xzuF8oubDgOqO4Lh3cgzTjxH4IzwH6njn5cOKLU1UxhOUDOWlwPIXy3HLdDnsfKcoBJufbzQBFUVskztL6onhuCah8uw4c1fo6NkLQXEA8VDPj8DeJdw3sEEE8mERvOZx+tlZhwxuwLCOSp0faaE/l06orSU8M3ijcQd7IFYOqezTHfCbHkVCzB3wkOaTvwWgih4Zw7roVdjhNrHUJiLHUZztBPxW9x/deU/x1m/Fo2eUrv8A6x/devUseUrxP+PMp/nqdo4QX/5SOH/qkn0yYdmQhfokmwMNl1ZTSek0WIF8YLdeaNYfORGL7lYHCKkxzvYdnajqtkycFgtyXR/KSaxUvbMX4yCeV36QRyxk3dqfNWmVLBsAsvNWW4ojhMTn2e8HLwH6j/ZeeStndapGoo4y/W1m8+J6BWXU99sw89ChradxOZ0ljwaOHkVPd/5XAnktMYqih39gTHamWD4h4eDht/hBqGWeqdaMeHi47f5W4fNmGWWPTiDYgp1PEwNtEAByGgRHHFvbIlkklpbBNFgMcdjIS93y9kWbO3Yeyjkc4bi6gkc3zBWyMYpaMM5Sb2TyTKrNICoTKDpmB+SgeHJis67MNjcK7h9SY2lztM32VOju94bY23J5DijE9Iwg3JtyFtvJMgG/z7TxuntqRv8ANDYaOG9gZAfNTvwzNvL4OQFj7piRlZjrW6XVGTtA08egUuOYHC6FxiBEjRf4ib23BWKgw+dx8LHH0NvdAyD1Xj7uaGsgnqi7uxcDck2F+V1bpuzUz7d5Zg43Nz7BHp8sEYZHoBx5nmUAeV1kD4pC2Rpa4HW/7+asdnY81Q3lY/Pw/wDstxJVU1Q5oqWBxB0dsfXmFf7mlg8TIWC+zgL/ADUUTYNjqYopHFrc7/huRcBulmgegRGHFwdHMAvxAyn5Jv8Aq0d/DGLnyUNRVlw1DR03UkEeIUN2l8d5yNchNrDp+ZAabGH3y9wGgbgsH3CtPrHRm4PRGqDGo5RklsHcH2HzUkA1kkMn/UiaDzb4D8lfpKd0P4tO4vaN2n4gOnEK3VYNpcAEcwqcMb43AsJBHsgLNLFkqWiRhs78w5HzCkp87dCqeG5S7OPA/wDMB8LvRaAMBUiCpH3Xin8fGZKymkt8ULmjqyQn/wB17ZCyxXl38fqVroqOQjVskjPRzM1v/BVz6Hh2ePxRveMxJSV2EiySzWaD1CX+HVU54eHRttzJOiL0nYicaPlYBxyg/K615qlWxGvLY3FWZfKlkjxl0U4sShK49mdf2ap4nglzpHD9R8IPTirIks7w6u2HIKgZbHM7Una/C/3TIZ7EkEWHHiSsZ0lF1sNfyI0zP15hOlpXE+F1+vNZ6bFXg6KOPH3c1Folxkadr5WaHX5pf6g0WzCxPogTMcdZPfX5uRRy+heL9h5tddRula42PyQuCe/BcxGrDGEjQlNjk3JJFeSKSbZeeyLbKD58fddjbEOB/wCRWWbiJ5rk+JHKbH9ldAw0a5tY1jLgWJ26cFQnxR3VB55CGguOtlSZUm++iYijSxVhPBSS1Z4myEx1Ysq76ouKCQ5HiFiuSYy5txy5aaIDNNbiuVEhey4+JvzCAoNnGA7e4VKvqs4sFnm1wd1Tm1R4lADKhpGqmw/GnM0dYjkdVWnlzIbOCgDYWjl1idld+k7eirSiRh8QNllYaotR3Du0pFg+zh5oAdUPzboeXG+mwWmD4Jh4bAodWYaRsigsv4D2gczwONxwujr6gOsRay8/MZaVoMHqzax1TISSNVTtHBGKaXTog2Hao1Ezh7qWKWY5ua81/jsS6Cl5d8737s2+69GtZDcZwanrGtbUR941jszQS5tnWLb+EjgVXJaGi6Z84xwG2hXV9BR9jsPAsKWP2J+ZKSo4Mv5okvsk8aHokkshJjsVPjcnQD8MdEkkvs6S/UimQk7lJJQSi5HsFZjOiSSRgi9TnZV8dPhHVJJX4P3RRn/RgQBSsHw/1BJJdA55ernG6pxpJKSCd2y7CuJIJGVhTaA+IJJIAFV+krrJMOySSkCYKGRJJQAMm3UN11JABLDXG+5WwpHEt1SSTREkQ1bRfZQ4f8SSSn2QbTBUcj2SSQxRki7F8PquJKJdAuzpSSSVJcf/2Q=="/>
          <p:cNvSpPr>
            <a:spLocks noChangeAspect="1" noChangeArrowheads="1"/>
          </p:cNvSpPr>
          <p:nvPr/>
        </p:nvSpPr>
        <p:spPr bwMode="auto">
          <a:xfrm>
            <a:off x="155575" y="-1965325"/>
            <a:ext cx="5505450" cy="4095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447718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35221"/>
          </a:xfrm>
        </p:spPr>
        <p:txBody>
          <a:bodyPr/>
          <a:lstStyle/>
          <a:p>
            <a:r>
              <a:rPr lang="en-US" sz="3600" dirty="0" smtClean="0">
                <a:solidFill>
                  <a:srgbClr val="FFFF00"/>
                </a:solidFill>
              </a:rPr>
              <a:t>Well Differentiated Thyroid Cancer</a:t>
            </a:r>
            <a:endParaRPr lang="en-US" sz="3600" dirty="0">
              <a:solidFill>
                <a:srgbClr val="FFFF00"/>
              </a:solidFill>
            </a:endParaRPr>
          </a:p>
        </p:txBody>
      </p:sp>
      <p:sp>
        <p:nvSpPr>
          <p:cNvPr id="3" name="Content Placeholder 2"/>
          <p:cNvSpPr>
            <a:spLocks noGrp="1"/>
          </p:cNvSpPr>
          <p:nvPr>
            <p:ph idx="1"/>
          </p:nvPr>
        </p:nvSpPr>
        <p:spPr>
          <a:xfrm>
            <a:off x="457200" y="1219200"/>
            <a:ext cx="8305800" cy="5105400"/>
          </a:xfrm>
        </p:spPr>
        <p:txBody>
          <a:bodyPr>
            <a:normAutofit/>
          </a:bodyPr>
          <a:lstStyle/>
          <a:p>
            <a:pPr marL="571500" indent="-457200"/>
            <a:r>
              <a:rPr lang="en-US" dirty="0" smtClean="0">
                <a:latin typeface="Arial" pitchFamily="34" charset="0"/>
                <a:cs typeface="Arial" pitchFamily="34" charset="0"/>
              </a:rPr>
              <a:t>PTC, FC, HCC</a:t>
            </a:r>
          </a:p>
          <a:p>
            <a:pPr marL="971550" lvl="1" indent="-457200"/>
            <a:r>
              <a:rPr lang="en-US" dirty="0" smtClean="0">
                <a:latin typeface="Arial" pitchFamily="34" charset="0"/>
                <a:cs typeface="Arial" pitchFamily="34" charset="0"/>
              </a:rPr>
              <a:t>Relatively indolent course</a:t>
            </a:r>
          </a:p>
          <a:p>
            <a:pPr marL="971550" lvl="1" indent="-457200"/>
            <a:r>
              <a:rPr lang="en-US" dirty="0" smtClean="0">
                <a:latin typeface="Arial" pitchFamily="34" charset="0"/>
                <a:cs typeface="Arial" pitchFamily="34" charset="0"/>
              </a:rPr>
              <a:t>High 10 year survival rates</a:t>
            </a:r>
          </a:p>
          <a:p>
            <a:pPr marL="971550" lvl="1" indent="-457200"/>
            <a:r>
              <a:rPr lang="en-US" dirty="0" smtClean="0">
                <a:latin typeface="Arial" pitchFamily="34" charset="0"/>
                <a:cs typeface="Arial" pitchFamily="34" charset="0"/>
              </a:rPr>
              <a:t>Account for 95% of all thyroid cancer</a:t>
            </a:r>
          </a:p>
          <a:p>
            <a:pPr marL="571500" indent="-457200"/>
            <a:r>
              <a:rPr lang="en-US" dirty="0" smtClean="0">
                <a:latin typeface="Arial" pitchFamily="34" charset="0"/>
                <a:cs typeface="Arial" pitchFamily="34" charset="0"/>
              </a:rPr>
              <a:t>Staging</a:t>
            </a:r>
          </a:p>
          <a:p>
            <a:pPr marL="971550" lvl="1" indent="-457200"/>
            <a:r>
              <a:rPr lang="en-US" dirty="0" smtClean="0">
                <a:latin typeface="Arial" pitchFamily="34" charset="0"/>
                <a:cs typeface="Arial" pitchFamily="34" charset="0"/>
              </a:rPr>
              <a:t>Under age 45, max is Stage II</a:t>
            </a:r>
          </a:p>
          <a:p>
            <a:pPr marL="971550" lvl="1" indent="-457200"/>
            <a:endParaRPr lang="en-US" dirty="0" smtClean="0">
              <a:latin typeface="Arial" pitchFamily="34" charset="0"/>
              <a:cs typeface="Arial" pitchFamily="34" charset="0"/>
            </a:endParaRPr>
          </a:p>
        </p:txBody>
      </p:sp>
      <p:sp>
        <p:nvSpPr>
          <p:cNvPr id="4" name="AutoShape 2" descr="data:image/jpeg;base64,/9j/4AAQSkZJRgABAQAAAQABAAD/2wCEAAkGBxMSEhQUEhQWFRQXGBUXFhYYFxQUFxgUFxUXFhQUFxUYHCggGBolHBQVITEhJSkrLi4uFx8zODMsNygtLisBCgoKDg0OGhAQGywkHyQsLCwsLCwsLCwsLCwsLCwsLCwsLCwsLCw0LCwsLCwsLCwsLCwsLCwsLCwsLCwsLCwsLP/AABEIAMIBBAMBIgACEQEDEQH/xAAcAAABBQEBAQAAAAAAAAAAAAAFAAIDBAYBBwj/xAA+EAABAwIEAwYEBAUDBAMBAAABAAIDBBEFEiExQVFxBhMiYYGRMqGxwSNCUvAHFHLR4RVikjOCosKys/EW/8QAGgEAAgMBAQAAAAAAAAAAAAAAAAIBAwQFBv/EACURAAICAgICAgIDAQAAAAAAAAABAhEDIRIxBEETUQUyIkJhFP/aAAwDAQACEQMRAD8A9sC6FwJwQQdSSSQAkkkkAJJJJACSSSQAl1cXUAJVMRr2xNuTrwVmV+VpJ4An2XnOO1/fHU21VWWfFFkI2whiGODKTffisnD2kDXya6n6K/Hgz5mhoOiJ0PYuFguRcrN2X8Qf2Yx0vcXSXtwvz5ALb0WKxndwHlcISzBI26BoVOvwljAXAG6ZaFlGzcRvvsbhSrA9n8VqA8M0c3kd7eRW3ZPpsQr8c7KZRpj5n2VF865VSoc+dEpjxx2XJJ+Xuou+KqOeeKhdUhJzLfjCX89a11JT14BGu6FRPvfppy/eyqVN3Abg7aeex926dU8ZWVZIpGyhqQ5Dsf8AhHVDMHrXa5jbmPl80TxKPvIrjduthxVpQwP3IIQ2qpbFEaaS65VsuFCIfRQwen8aOTM8DkOwpviRWX4T1CYX0G2CwHQJLjzt0XUDDl1cXQoGOpJJIASSSSAEkkkgBJJJIAS6uLqCSrizXGGUN+LI63WxsvOey2GmUufL+U2t5r1ByyEbMhe0b5iVRlXRdiZejytFgE503JVAbbpsla1m+ypNHEtNcU6aAkbX8kLix+Mnw+5RvDcRjfpmF+SaNMTImvQNpKZma7Bx1GzmnqjNTNlCiloPxmyA2ABuOZtpdNqSACXK1LiilbZRknJUGZSSuaf3b6KGQs4Zf+P3VTNSIZ5rKoJLnz9k+Zwvt7H7f4VQg5rbg8DoR5g8Ulj0XRMcpt++YVdlSQ27ty13W7TdunPQ+6ffw29SePEAdSlJQHK52vhIcOGoIJAPIhWwuyjLVFP+ed3jXNOhtccszT9CD7LZ4bPx+tvYc9BfXmseyjvI4N3Njbl4/t91poQWyCwJ+FoA2vuXE+X2WlGIr4nD3UpAGjvEPIcvdNJuEWx6P8PNxBtfyQGKRQyPZLhrbOKJuGg/qH1Cp0TdSrrR8H9Y+qZENBSoOvoko6w+L0XUAyyurgXVA51JJJACSSSQAkkkkAJJJJACXVxdQSdWRr2mKoeSLtcLjqtch2KRwyNLZHNB4agEJJxtDQdM8+xPHntJNmZeuqIUzP5im7wcbqvL2PjLr/EL3BJ+gWjw2lbHHkG3BZaN3KloxUWCSPJDi4D/AG6fNarCsIEYB49bn3Viqm7rUtJHkuU2KseRlQvoh29oO57RkngFkMUx4XtY2vyWoxOpayB7jwF7DcngB5leP9oBXSW8QZcklgLWtbroCSMzzb5q2b6VlWJdujY0lQJLkKrX4hbbe6b2Xgeyl/HsHk+EabW/vdCMTZIXAM/qJPXZUNs0Itw4iXXNj7XV2mna9zQTbz/SeF7dB6LNmepjizxgPde2R3iFrHXQ6a20HNW8Pqe9HjZ3ctzdm4I5tPEG+3Aor2Te6NaIS9w0sbkuHIg6358LK/E8fCeY08zcn7KLC7mMOOrr2Nr8AAL/ADXamMi7xyNjw69Ar4/ZmnvRLFE3OSNS4/Jlr+5v1V2mZd7gRYjc89r6oBNjLKVodYkuOUW1NrXJ/fNWcO7UxF7WkZbk6ucATvuPb2VvyRXbKFhnLaQdx8/hWHErMjRabGgC1pvcb9b2ss3ME5Q9MIYeiEY1j/qQ/C9kSgHij6n6FSgZYrz4vQJKHE3eP0CSCH2EwnJrU5QWCSSSQAkkkkAJJJJACSSSQAknvABJ0A3SWQ7bYzkIiB/qt8gllLirGjHk6KfaPtK95yROyM4kfER14BYLGcYLAS0gnfmVo56YvbZg1I1K86x+kexzgVk+TkzX8dI9fw/HWPpmSNN7tHvZUxWzEBw1G5H+V5d2VxYwv7iRxEb9jycvQxh77xkPvF+ZvEjqod2WxqgpDVZzd9yTs0ElDcTc8StayMtJ1Lr7BHo6tkfhjjA8ypG0+YlztXFNWiOT+i82YmJoJ1tv90NfQBx1cXHloLn0T8Tn7oNHNv3KF0GL/iPv+VhI6kgX9ifdDe6YRg6bRaxcWIA+EWA9NAhkkYd90+txGM3LnWHMkAIQ6qIeCx4c068/mlf2WqOqC7MM0vfT1BUUuHxm9wLgb2vryvvZSR4mLBKGTMfW6VtEqLW2F8EYWCx+E234X0A6E7EW10O4Ryop8zCPkVVwqMEN8rg8btda4+Q9kZYz6LTijqjFlls817RfhAudra4HO+wss3DBmaA05rvbl5m5+q2XbkMyvB+LM0MHHm4j3KodhqHNK0keFp7zb9I0+dllmrlxOn481DF8n0bascbNaT8LWtPUDX5oRKdUTqOJQpw1XRS0eflt2EsMHhKJU48cfr9FRw8eFEKX/qM6FSgKuLu/E9AuqLGD+IegSQK+zQhq7ZNzjmlnHNLZdQ6yVk3OOa6HjmiwO2SsmOlA4qP+aai0FE9krKA1TUv5pvNHJE0T2Ssq7qtqlZJdFoiiOvq2wxukebNaNf7LzSDDZKqc1EnwEktHrotn2id3jmw2uDcnyTZZI4WhugAFgs+V8tGnHHjT+yg2lDQcoQObsyyQuMmt7ow7FYybfNPfKLaLLSNKs8S7S4P3cr22IsfCf7LQ9g+1Ra4U9Qd9GPPHyPmtfjuGMmbqBcagrzLtFhRYTbe+n91YpXpkOHtHtkbI26mys0s7LlxIDRzXjfZLGamQOje8uyWtzstFM97xYuNuXBM5cWHDkjUY/XRzkCI3y3B5eh90NwmmAD3O46einwaiyjVVKukle5zYn5LDTTNrwGuiW7djLS4oF1+Gh7iCAW32sPVS0VCyMWYANLW5dOSZFDOxhFRFIZA6143NLXMsLOsR4Te+iFzz1OojifxtnIFv05tBpbe19U1DKfovd53biPynbyPFFKCoANys/S005v3pbroGtvudtSdUYmiDRoVU9MdO9G6wGUE+g+6OVMoaCTta6xHZ2osBrxC1dRUtIAdqOPT9/Ra8Uv4mHNCpnntTKaiTPlzZneDS9gdgPYLfYDhDYGa/G4C/l5D1UOFwwg+FgBdd3Hbcmx2GoPqjD4w7Y2KMWKnb7DPn5LjFUirPGNUGq4gDortUJBoR7cUBmMoJu0252KtnpGNOwzRO8JV+jd+K0f7T9kMofgKJUA/GH9H3CmPRD7A2PVFpnDoko8cbeZySVy2FB8Epy7lXFWaDhTLp5KYiwGEEqUU+mpVetrBCxzzwF1RpMXimaHZ9xtdK5DqDYRfTngV3+VdzVOLEYwdHXPVXXVjMt7qY7FkqIBE/NqDZF4tlRhxNpaL8VappQ4XCv+Nx2U809Feph/EzW4boViwa5pzC6KYzPlaFmZMTDzlAJWXK6dG3CuStmaosIeJnEOcWk6NOw6IzXzdw0Zij1PlAubBY3Gz381twOHBUv7Ll9IcMYa7Q3Wc7SvblJ3VytwV4fnjJbp8P5UIxWkllcxg+IkX8hzTcd0g5Um2L+F9BJJUTOtZoaB66r0SDs8/Pc2DU/sRhTadhHHQk8yjtRV8Ge61/BF9mD/okuivFRNZ8TteQQ+GjILz5/L9lEIgL66ldrZu7bci2b7fsJZ44pWhsWWTlT9mcrWyA6XVGzjuUVkqA7dU5qtrQSLXWVm9WUns8QPBtvdVJpszrDYfVKsxIbN1J4cyVSEmzdzubaknjYJdse62zR0lW2Jgc7YcOZ4AKekrZKh5awXsdeDR+rM7gLeHTU3dZBYqAyEPnOVrfhjB1H+57hsenutLhty3JEwNjG/5RrztqNOG61wxe5aRgyZk3/HbNPgtGIgXOdne74nWt/wBrW8G7CyszVDW31uRwG/khLJjlDjqN+Q9lyHEg64DdQmllj0ipYpdsoVlDVVMmaWbJEPhiZx83uO/S1uqhxBtVTWfTvD2j4o3taAR5PYAR80eo5muJB0PyVmFrXgjcbFJt7TGdLTRn+zvaiKof3M0boJjsDlLHHk14A18iAeq1FNTZZCb/AJbee6w/bbA+6gknabd2M19rWIsfmj3YzFDUwtkd8RDS7yflAePUZT1V0G32VTSW0R4nFeVx80loKjDmPNzcHy+qSniVjbJrgrRgKa6mPMKriy+0Uimkq06jdzCgnoZDoLKHFjJoAYpmmjkYONwFg/8A+Tq2fA+3qV6l/p7o2XOtuKpE8fknw4ZSYZvIjBaM52b7KPb4p5C48r6LXtgjYLEaearOq2iwvqhWNzEjddGGFdI5k/Ik9sLztv8ADYD3QU43JE1xDs1iRrp9EN/1d0bBrfW2qql5ex3m5aFirTKfkt2HYMadUCzhYhMbTuj8bdvzD7obSHupNeIBCOuqWvboVxPLSWZnc8Vt4kB8UrgeJaSN0OoZLPBzAhRY3RuccrLk+Sn7PdkXNOaS/S6oUeXRplOMFtl7E65trDUnYBdwLBS3xv8Aid8hyRqlwSNhzWu7mUQ7taMePjtmPNn5Kl0VmQ2UrYVLlU1KxpNnX8rbequMw+kpPzEdBz8z5IdjrQ9oadSXWBHlxRuRtmmwsOXPmsnWOdJUNIuLaADYAEXv68UNWhoumZ7G6YwNDs4LSL8RZZ2KWee4hjLzzJsBfmtB2lrWvNnNDyL7XyDXjxcfl1UXZqoPeZdQHNtYWy3HiAAbvuRbS+yoj497Zrl5NKkVMO7NS/FNKL/7Re3MAnQ8trDmUUjpGR/ADrxOrnH929/VGpIievAdPPy57CwUkeHjd2/E8OgHL/CvjjjHpGWWWUu2BYaRzyABe+39yfv58Sj8w7ljIY/jcbX8zq531PoqlNWjvgxjeBLnEgbeXJT0U4ke+fcAlkfpo5w+nus+eTujT48FXIv1rwxltgBb0AUOEwFsZc/RziXWPBv5R1tr6qOnlEj3E/DGRfkX729N/ZC+1vaEQQPffWxyjzOjfmsvbLmtUEpsQi1HetbY2cbkm/IAdUdw1zGRiQODmnYgggrG9gcO7ujjfOAZZryE6mwebsF+ljfmVDjvaJkNbHQMub5ZCCd3uBORx4kAA66m45LTF1v6KGrdfZs8aphWUFTEfzxyN9QCWn3A9kD/AIcwmOEudp3haQOTWizff7I9P3n8rM2DL3uQhmbRuYiwvoVgMFxyoMjopI3tkZYOzAhoNtCHbOHmFox/rbM8+6R6w2VJAIKt2UXIBSU8oi8ZGnSSSUDCSSUc0oa0uOwQBQxqoAGQbnU9EBfJ8kqqqzOJ4kobUVNgV0MWOlRzsuTk7KT3nvL34p2I1jTZp0O481SjlufVU+0P/TLhu3ULVRnsqYrV6kcsv1RXBnhzHdSsjLU5zfyBRVmICCnaSdTr7p5VQJOwpjk12gg2LUX7O4M57RJI4gHUN/uvPqeaWeqhY4EMe4HqBqvYWyAAAbBcnyVjnNSR1MDyY48XofHSsbsApw1NY8JxcqaQ7bfYk1zkx8oCgknCCCZz1JLL3cZcd1XpjfX26qDGIu8tG4nIAXOtoTybfhfn5FMkA3s1jJn7wTtBjBsyS5yutqWEX3Ftx/8AoXtP2kY0kRaDUAN3PtsFZkicW5AA2MaBjdAB9yqDsLibsATx2Fup4J1V2Bkf5mR5v3bj65R/hQSifM2QvEYY4OaGaAEG414/NGsWxNrDlYA4/L0Czjqaepdc6NQ3YyPVezWKw1bM8ZGcWEjdLsPAW/TyO3ropsQrI2vMAd+MWZ8gucsdw3M48CbkC+p1tsV5bhmESwytkp3lj26mTgG8cw4t8uK1OFzeCd4Jc977OkNs73ZblziNtDoNgAAEtBRVx7EWQ5mtce8d4crNXHyv+9loow2npY43Cxay7m72cfE8X46krK0dA01EbtznBcbamxzZRyFx6rQZ3vq2xuymwMhAvrltZv8AyLfS6y+Qt6NmC2u9BOktBTta6wc673jkXa29BYei84xOB+KVbYWXELXWJHE/nd6C49Sth2nMzs0bG+M2GYXLQDuSTy1T+zOGtptNgGgXBBJ/VxvfQJMeN/tXRM5K6vs0c9Yymhe9zbRQx6AcQ0Wa0eZ0HqvLOzFQ6srxLKPxC50rjyAGUAHkAQPRbntldzI6dgLmvcJHuPBrQC1l+Jza/wDah/ZbC+7ne3QPcG5Lj8hvtz1+it4uMCpU5m8pWAMJF7k29uKxnaPFGiZtjZzTa+o0PD3/AHqtE7EAZRCCLsA8Q273iOltD1K88/iKO7kDxsXNNuRDrEehBHorVGoUUN3M0bMV6fJdWDZWkjdJZS/ifRBcuCULJYhi0hcRHYAc+PoqsWPSs0fld00K6C8bI1ZhfkQTo3OZZ7HK+9wDoNOp5qtBipe0uBIHEFD6uW4+qtxYXGWyrLn5RpEE0uVt+PBDKuSzTzKdUzZnDkNkPxGbgtqRjG0r7lR4+/8ABf8A0lR0T1R7S1YbC+/JMwitgDBRmZc6Ddx8gj3ZWn/nZ3vcLwxjK3kTzWMo53yMDL5GceZ8l7X2UwttPSsaBuLn1XP8/NWKl7Oj4WK8vJ+jM4fh8j67OG5YobgHmTyWvbNxQ3H8UbAw204lDMO7QMlbmYb8wudgnar6Nvkw3y+zVR1akkqUCbWX30TzULQZQhLU81FE4vcGj9jilhdP3r9fhGp+wR2KGNnwgDoNVKQUcpYCNTsNgqdQ8B0hJsBYeu5+oRUyAC/BZSaqc8u0y6nry34bJkSQ11eSbXyt/wDN3Qfl6n2QquL3i1yxg/KNz1PPzRJ0dvhAvz3PuqzmG+ov5fvdSSCoMIF7kWvz1Pqi4pGtaBsPLcnkFPTRuJuRYef9kqmUMOY/Fs0fp5uPmoJA2PVXdsMbbD9VufLoFU7LHPC8OdYGRxvxsGs29U3EI2yX8XVD4CQ0huliNuQ/fyQSaec08IBuXG+lja2u+ibSVL5ZM0MQB2MhGobxGY/RVqLCALPqDcflZ+rzd5eSt1WOlos0AcgNPoopBbRdqoJnaNa7qd+qoT4PU8Gu+qrSYnMBmc4gnYX4eQVZmL1AN7u+akgmZXVEBsXOHkb/AHWiwbExM4d7GCWeJjgMrmnjYj96IXB2hzjLOwPHnv6HcI92cihu4RusHA+F24NuB4qRW6LgwKJzu8hdlJuSNwTx+aw/8YmZWMJ0LnMv10v/APEn1W/pGOY4DlusF/HR9mUw5yfIMd9yFE+gh2YKGp0XVWgf4QkshqPdq1gdq3dB62HOLEdCNwrYqfNdpmZngj4Rv1Xcc/ji2/Rw4weSSivZchYI2NYDew3KE4zVWIaPWysYzVhguD6LIOqZCSWsc4nyWXB5WOatun/pqzeHkg9K0E2zjdC564ElMdS1Um0JHU2Si7K1bz4g1o63Vz8vEv7ISPiZX/VnYZ7XWO7WYkZHiNp6r0qn7HG1nyWvvZX8L7LUVMcwYHP/AFO1PzWfN+Qx1Udl+Lwcl29HnnZDsdPO9jntLYwQSXaXA1sAvXK+cRsA5CygqcaawWbYKiKOSo8TiWtPuuXmyyzs6WLFHCtmVxWGSumEMe35jyC2GEdmIKZgaxovxPMqTCcMZS5ixri52pJ1V51WD5HzCuxY+CM+bLzZUqqIITWNLQi9Q55G6pd3I85WszH97q4oJOyVbd7mc9fYI+ZLuQ3CMEMLjI62ZwsGjgCbkk+iKxREapkSSynSyEzwgHT1RIwk6kqN1OOv0UgBZjbqdgmQxG+g33PNFv5Nl7nU7cgByCrYhXRwsJuLgGzRzQSC8aru4DGg+Nzh6N59SsJ2hxRwuAeqdWYi6SYOceN9fkh4j76ZjP1OAPS+vyugZIt0OHPY3M9xzuF8oubDgOqO4Lh3cgzTjxH4IzwH6njn5cOKLU1UxhOUDOWlwPIXy3HLdDnsfKcoBJufbzQBFUVskztL6onhuCah8uw4c1fo6NkLQXEA8VDPj8DeJdw3sEEE8mERvOZx+tlZhwxuwLCOSp0faaE/l06orSU8M3ijcQd7IFYOqezTHfCbHkVCzB3wkOaTvwWgih4Zw7roVdjhNrHUJiLHUZztBPxW9x/deU/x1m/Fo2eUrv8A6x/devUseUrxP+PMp/nqdo4QX/5SOH/qkn0yYdmQhfokmwMNl1ZTSek0WIF8YLdeaNYfORGL7lYHCKkxzvYdnajqtkycFgtyXR/KSaxUvbMX4yCeV36QRyxk3dqfNWmVLBsAsvNWW4ojhMTn2e8HLwH6j/ZeeStndapGoo4y/W1m8+J6BWXU99sw89ChradxOZ0ljwaOHkVPd/5XAnktMYqih39gTHamWD4h4eDht/hBqGWeqdaMeHi47f5W4fNmGWWPTiDYgp1PEwNtEAByGgRHHFvbIlkklpbBNFgMcdjIS93y9kWbO3Yeyjkc4bi6gkc3zBWyMYpaMM5Sb2TyTKrNICoTKDpmB+SgeHJis67MNjcK7h9SY2lztM32VOju94bY23J5DijE9Iwg3JtyFtvJMgG/z7TxuntqRv8ANDYaOG9gZAfNTvwzNvL4OQFj7piRlZjrW6XVGTtA08egUuOYHC6FxiBEjRf4ib23BWKgw+dx8LHH0NvdAyD1Xj7uaGsgnqi7uxcDck2F+V1bpuzUz7d5Zg43Nz7BHp8sEYZHoBx5nmUAeV1kD4pC2Rpa4HW/7+asdnY81Q3lY/Pw/wDstxJVU1Q5oqWBxB0dsfXmFf7mlg8TIWC+zgL/ADUUTYNjqYopHFrc7/huRcBulmgegRGHFwdHMAvxAyn5Jv8Aq0d/DGLnyUNRVlw1DR03UkEeIUN2l8d5yNchNrDp+ZAabGH3y9wGgbgsH3CtPrHRm4PRGqDGo5RklsHcH2HzUkA1kkMn/UiaDzb4D8lfpKd0P4tO4vaN2n4gOnEK3VYNpcAEcwqcMb43AsJBHsgLNLFkqWiRhs78w5HzCkp87dCqeG5S7OPA/wDMB8LvRaAMBUiCpH3Xin8fGZKymkt8ULmjqyQn/wB17ZCyxXl38fqVroqOQjVskjPRzM1v/BVz6Hh2ePxRveMxJSV2EiySzWaD1CX+HVU54eHRttzJOiL0nYicaPlYBxyg/K615qlWxGvLY3FWZfKlkjxl0U4sShK49mdf2ap4nglzpHD9R8IPTirIks7w6u2HIKgZbHM7Una/C/3TIZ7EkEWHHiSsZ0lF1sNfyI0zP15hOlpXE+F1+vNZ6bFXg6KOPH3c1Folxkadr5WaHX5pf6g0WzCxPogTMcdZPfX5uRRy+heL9h5tddRula42PyQuCe/BcxGrDGEjQlNjk3JJFeSKSbZeeyLbKD58fddjbEOB/wCRWWbiJ5rk+JHKbH9ldAw0a5tY1jLgWJ26cFQnxR3VB55CGguOtlSZUm++iYijSxVhPBSS1Z4myEx1Ysq76ouKCQ5HiFiuSYy5txy5aaIDNNbiuVEhey4+JvzCAoNnGA7e4VKvqs4sFnm1wd1Tm1R4lADKhpGqmw/GnM0dYjkdVWnlzIbOCgDYWjl1idld+k7eirSiRh8QNllYaotR3Du0pFg+zh5oAdUPzboeXG+mwWmD4Jh4bAodWYaRsigsv4D2gczwONxwujr6gOsRay8/MZaVoMHqzax1TISSNVTtHBGKaXTog2Hao1Ezh7qWKWY5ua81/jsS6Cl5d8737s2+69GtZDcZwanrGtbUR941jszQS5tnWLb+EjgVXJaGi6Z84xwG2hXV9BR9jsPAsKWP2J+ZKSo4Mv5okvsk8aHokkshJjsVPjcnQD8MdEkkvs6S/UimQk7lJJQSi5HsFZjOiSSRgi9TnZV8dPhHVJJX4P3RRn/RgQBSsHw/1BJJdA55ernG6pxpJKSCd2y7CuJIJGVhTaA+IJJIAFV+krrJMOySSkCYKGRJJQAMm3UN11JABLDXG+5WwpHEt1SSTREkQ1bRfZQ4f8SSSn2QbTBUcj2SSQxRki7F8PquJKJdAuzpSSSVJcf/2Q=="/>
          <p:cNvSpPr>
            <a:spLocks noChangeAspect="1" noChangeArrowheads="1"/>
          </p:cNvSpPr>
          <p:nvPr/>
        </p:nvSpPr>
        <p:spPr bwMode="auto">
          <a:xfrm>
            <a:off x="155575" y="-1965325"/>
            <a:ext cx="5505450" cy="4095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518599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550"/>
            <a:ext cx="8229600" cy="735221"/>
          </a:xfrm>
        </p:spPr>
        <p:txBody>
          <a:bodyPr/>
          <a:lstStyle/>
          <a:p>
            <a:r>
              <a:rPr lang="en-US" dirty="0" smtClean="0">
                <a:solidFill>
                  <a:srgbClr val="FFFF00"/>
                </a:solidFill>
              </a:rPr>
              <a:t>Non Well Differentiated</a:t>
            </a:r>
            <a:endParaRPr lang="en-US" dirty="0">
              <a:solidFill>
                <a:srgbClr val="FFFF00"/>
              </a:solidFill>
            </a:endParaRPr>
          </a:p>
        </p:txBody>
      </p:sp>
      <p:sp>
        <p:nvSpPr>
          <p:cNvPr id="3" name="Content Placeholder 2"/>
          <p:cNvSpPr>
            <a:spLocks noGrp="1"/>
          </p:cNvSpPr>
          <p:nvPr>
            <p:ph idx="1"/>
          </p:nvPr>
        </p:nvSpPr>
        <p:spPr>
          <a:xfrm>
            <a:off x="155575" y="1066800"/>
            <a:ext cx="8683625" cy="5105400"/>
          </a:xfrm>
        </p:spPr>
        <p:txBody>
          <a:bodyPr>
            <a:normAutofit/>
          </a:bodyPr>
          <a:lstStyle/>
          <a:p>
            <a:pPr marL="571500" indent="-457200"/>
            <a:r>
              <a:rPr lang="en-US" dirty="0" smtClean="0">
                <a:latin typeface="Arial" pitchFamily="34" charset="0"/>
                <a:cs typeface="Arial" pitchFamily="34" charset="0"/>
              </a:rPr>
              <a:t>MTC, AC, Lymphoma</a:t>
            </a:r>
          </a:p>
          <a:p>
            <a:pPr marL="971550" lvl="1" indent="-457200"/>
            <a:r>
              <a:rPr lang="en-US" dirty="0" smtClean="0">
                <a:latin typeface="Arial" pitchFamily="34" charset="0"/>
                <a:cs typeface="Arial" pitchFamily="34" charset="0"/>
              </a:rPr>
              <a:t>More aggressive, poorer prognoses. </a:t>
            </a:r>
          </a:p>
          <a:p>
            <a:pPr marL="571500" indent="-457200"/>
            <a:r>
              <a:rPr lang="en-US" dirty="0" smtClean="0">
                <a:latin typeface="Arial" pitchFamily="34" charset="0"/>
                <a:cs typeface="Arial" pitchFamily="34" charset="0"/>
              </a:rPr>
              <a:t>MTC associated with</a:t>
            </a:r>
          </a:p>
          <a:p>
            <a:pPr marL="971550" lvl="1" indent="-457200"/>
            <a:r>
              <a:rPr lang="en-US" dirty="0" smtClean="0">
                <a:latin typeface="Arial" pitchFamily="34" charset="0"/>
                <a:cs typeface="Arial" pitchFamily="34" charset="0"/>
              </a:rPr>
              <a:t>MEN 2A and 2B</a:t>
            </a:r>
          </a:p>
        </p:txBody>
      </p:sp>
      <p:sp>
        <p:nvSpPr>
          <p:cNvPr id="4" name="AutoShape 2" descr="data:image/jpeg;base64,/9j/4AAQSkZJRgABAQAAAQABAAD/2wCEAAkGBxMSEhQUEhQWFRQXGBUXFhYYFxQUFxgUFxUXFhQUFxUYHCggGBolHBQVITEhJSkrLi4uFx8zODMsNygtLisBCgoKDg0OGhAQGywkHyQsLCwsLCwsLCwsLCwsLCwsLCwsLCwsLCw0LCwsLCwsLCwsLCwsLCwsLCwsLCwsLCwsLP/AABEIAMIBBAMBIgACEQEDEQH/xAAcAAABBQEBAQAAAAAAAAAAAAAFAAIDBAYBBwj/xAA+EAABAwIEAwYEBAUDBAMBAAABAAIDBBEFEiExQVFxBhMiYYGRMqGxwSNCUvAHFHLR4RVikjOCosKys/EW/8QAGgEAAgMBAQAAAAAAAAAAAAAAAAIBAwQFBv/EACURAAICAgICAgIDAQAAAAAAAAABAhEDIRIxBEETUQUyIkJhFP/aAAwDAQACEQMRAD8A9sC6FwJwQQdSSSQAkkkkAJJJJACSSSQAl1cXUAJVMRr2xNuTrwVmV+VpJ4An2XnOO1/fHU21VWWfFFkI2whiGODKTffisnD2kDXya6n6K/Hgz5mhoOiJ0PYuFguRcrN2X8Qf2Yx0vcXSXtwvz5ALb0WKxndwHlcISzBI26BoVOvwljAXAG6ZaFlGzcRvvsbhSrA9n8VqA8M0c3kd7eRW3ZPpsQr8c7KZRpj5n2VF865VSoc+dEpjxx2XJJ+Xuou+KqOeeKhdUhJzLfjCX89a11JT14BGu6FRPvfppy/eyqVN3Abg7aeex926dU8ZWVZIpGyhqQ5Dsf8AhHVDMHrXa5jbmPl80TxKPvIrjduthxVpQwP3IIQ2qpbFEaaS65VsuFCIfRQwen8aOTM8DkOwpviRWX4T1CYX0G2CwHQJLjzt0XUDDl1cXQoGOpJJIASSSSAEkkkgBJJJIAS6uLqCSrizXGGUN+LI63WxsvOey2GmUufL+U2t5r1ByyEbMhe0b5iVRlXRdiZejytFgE503JVAbbpsla1m+ypNHEtNcU6aAkbX8kLix+Mnw+5RvDcRjfpmF+SaNMTImvQNpKZma7Bx1GzmnqjNTNlCiloPxmyA2ABuOZtpdNqSACXK1LiilbZRknJUGZSSuaf3b6KGQs4Zf+P3VTNSIZ5rKoJLnz9k+Zwvt7H7f4VQg5rbg8DoR5g8Ulj0XRMcpt++YVdlSQ27ty13W7TdunPQ+6ffw29SePEAdSlJQHK52vhIcOGoIJAPIhWwuyjLVFP+ed3jXNOhtccszT9CD7LZ4bPx+tvYc9BfXmseyjvI4N3Njbl4/t91poQWyCwJ+FoA2vuXE+X2WlGIr4nD3UpAGjvEPIcvdNJuEWx6P8PNxBtfyQGKRQyPZLhrbOKJuGg/qH1Cp0TdSrrR8H9Y+qZENBSoOvoko6w+L0XUAyyurgXVA51JJJACSSSQAkkkkAJJJJACXVxdQSdWRr2mKoeSLtcLjqtch2KRwyNLZHNB4agEJJxtDQdM8+xPHntJNmZeuqIUzP5im7wcbqvL2PjLr/EL3BJ+gWjw2lbHHkG3BZaN3KloxUWCSPJDi4D/AG6fNarCsIEYB49bn3Viqm7rUtJHkuU2KseRlQvoh29oO57RkngFkMUx4XtY2vyWoxOpayB7jwF7DcngB5leP9oBXSW8QZcklgLWtbroCSMzzb5q2b6VlWJdujY0lQJLkKrX4hbbe6b2Xgeyl/HsHk+EabW/vdCMTZIXAM/qJPXZUNs0Itw4iXXNj7XV2mna9zQTbz/SeF7dB6LNmepjizxgPde2R3iFrHXQ6a20HNW8Pqe9HjZ3ctzdm4I5tPEG+3Aor2Te6NaIS9w0sbkuHIg6358LK/E8fCeY08zcn7KLC7mMOOrr2Nr8AAL/ADXamMi7xyNjw69Ar4/ZmnvRLFE3OSNS4/Jlr+5v1V2mZd7gRYjc89r6oBNjLKVodYkuOUW1NrXJ/fNWcO7UxF7WkZbk6ucATvuPb2VvyRXbKFhnLaQdx8/hWHErMjRabGgC1pvcb9b2ss3ME5Q9MIYeiEY1j/qQ/C9kSgHij6n6FSgZYrz4vQJKHE3eP0CSCH2EwnJrU5QWCSSSQAkkkkAJJJJACSSSQAknvABJ0A3SWQ7bYzkIiB/qt8gllLirGjHk6KfaPtK95yROyM4kfER14BYLGcYLAS0gnfmVo56YvbZg1I1K86x+kexzgVk+TkzX8dI9fw/HWPpmSNN7tHvZUxWzEBw1G5H+V5d2VxYwv7iRxEb9jycvQxh77xkPvF+ZvEjqod2WxqgpDVZzd9yTs0ElDcTc8StayMtJ1Lr7BHo6tkfhjjA8ypG0+YlztXFNWiOT+i82YmJoJ1tv90NfQBx1cXHloLn0T8Tn7oNHNv3KF0GL/iPv+VhI6kgX9ifdDe6YRg6bRaxcWIA+EWA9NAhkkYd90+txGM3LnWHMkAIQ6qIeCx4c068/mlf2WqOqC7MM0vfT1BUUuHxm9wLgb2vryvvZSR4mLBKGTMfW6VtEqLW2F8EYWCx+E234X0A6E7EW10O4Ryop8zCPkVVwqMEN8rg8btda4+Q9kZYz6LTijqjFlls817RfhAudra4HO+wss3DBmaA05rvbl5m5+q2XbkMyvB+LM0MHHm4j3KodhqHNK0keFp7zb9I0+dllmrlxOn481DF8n0bascbNaT8LWtPUDX5oRKdUTqOJQpw1XRS0eflt2EsMHhKJU48cfr9FRw8eFEKX/qM6FSgKuLu/E9AuqLGD+IegSQK+zQhq7ZNzjmlnHNLZdQ6yVk3OOa6HjmiwO2SsmOlA4qP+aai0FE9krKA1TUv5pvNHJE0T2Ssq7qtqlZJdFoiiOvq2wxukebNaNf7LzSDDZKqc1EnwEktHrotn2id3jmw2uDcnyTZZI4WhugAFgs+V8tGnHHjT+yg2lDQcoQObsyyQuMmt7ow7FYybfNPfKLaLLSNKs8S7S4P3cr22IsfCf7LQ9g+1Ra4U9Qd9GPPHyPmtfjuGMmbqBcagrzLtFhRYTbe+n91YpXpkOHtHtkbI26mys0s7LlxIDRzXjfZLGamQOje8uyWtzstFM97xYuNuXBM5cWHDkjUY/XRzkCI3y3B5eh90NwmmAD3O46einwaiyjVVKukle5zYn5LDTTNrwGuiW7djLS4oF1+Gh7iCAW32sPVS0VCyMWYANLW5dOSZFDOxhFRFIZA6143NLXMsLOsR4Te+iFzz1OojifxtnIFv05tBpbe19U1DKfovd53biPynbyPFFKCoANys/S005v3pbroGtvudtSdUYmiDRoVU9MdO9G6wGUE+g+6OVMoaCTta6xHZ2osBrxC1dRUtIAdqOPT9/Ra8Uv4mHNCpnntTKaiTPlzZneDS9gdgPYLfYDhDYGa/G4C/l5D1UOFwwg+FgBdd3Hbcmx2GoPqjD4w7Y2KMWKnb7DPn5LjFUirPGNUGq4gDortUJBoR7cUBmMoJu0252KtnpGNOwzRO8JV+jd+K0f7T9kMofgKJUA/GH9H3CmPRD7A2PVFpnDoko8cbeZySVy2FB8Epy7lXFWaDhTLp5KYiwGEEqUU+mpVetrBCxzzwF1RpMXimaHZ9xtdK5DqDYRfTngV3+VdzVOLEYwdHXPVXXVjMt7qY7FkqIBE/NqDZF4tlRhxNpaL8VappQ4XCv+Nx2U809Feph/EzW4boViwa5pzC6KYzPlaFmZMTDzlAJWXK6dG3CuStmaosIeJnEOcWk6NOw6IzXzdw0Zij1PlAubBY3Gz381twOHBUv7Ll9IcMYa7Q3Wc7SvblJ3VytwV4fnjJbp8P5UIxWkllcxg+IkX8hzTcd0g5Um2L+F9BJJUTOtZoaB66r0SDs8/Pc2DU/sRhTadhHHQk8yjtRV8Ge61/BF9mD/okuivFRNZ8TteQQ+GjILz5/L9lEIgL66ldrZu7bci2b7fsJZ44pWhsWWTlT9mcrWyA6XVGzjuUVkqA7dU5qtrQSLXWVm9WUns8QPBtvdVJpszrDYfVKsxIbN1J4cyVSEmzdzubaknjYJdse62zR0lW2Jgc7YcOZ4AKekrZKh5awXsdeDR+rM7gLeHTU3dZBYqAyEPnOVrfhjB1H+57hsenutLhty3JEwNjG/5RrztqNOG61wxe5aRgyZk3/HbNPgtGIgXOdne74nWt/wBrW8G7CyszVDW31uRwG/khLJjlDjqN+Q9lyHEg64DdQmllj0ipYpdsoVlDVVMmaWbJEPhiZx83uO/S1uqhxBtVTWfTvD2j4o3taAR5PYAR80eo5muJB0PyVmFrXgjcbFJt7TGdLTRn+zvaiKof3M0boJjsDlLHHk14A18iAeq1FNTZZCb/AJbee6w/bbA+6gknabd2M19rWIsfmj3YzFDUwtkd8RDS7yflAePUZT1V0G32VTSW0R4nFeVx80loKjDmPNzcHy+qSniVjbJrgrRgKa6mPMKriy+0Uimkq06jdzCgnoZDoLKHFjJoAYpmmjkYONwFg/8A+Tq2fA+3qV6l/p7o2XOtuKpE8fknw4ZSYZvIjBaM52b7KPb4p5C48r6LXtgjYLEaearOq2iwvqhWNzEjddGGFdI5k/Ik9sLztv8ADYD3QU43JE1xDs1iRrp9EN/1d0bBrfW2qql5ex3m5aFirTKfkt2HYMadUCzhYhMbTuj8bdvzD7obSHupNeIBCOuqWvboVxPLSWZnc8Vt4kB8UrgeJaSN0OoZLPBzAhRY3RuccrLk+Sn7PdkXNOaS/S6oUeXRplOMFtl7E65trDUnYBdwLBS3xv8Aid8hyRqlwSNhzWu7mUQ7taMePjtmPNn5Kl0VmQ2UrYVLlU1KxpNnX8rbequMw+kpPzEdBz8z5IdjrQ9oadSXWBHlxRuRtmmwsOXPmsnWOdJUNIuLaADYAEXv68UNWhoumZ7G6YwNDs4LSL8RZZ2KWee4hjLzzJsBfmtB2lrWvNnNDyL7XyDXjxcfl1UXZqoPeZdQHNtYWy3HiAAbvuRbS+yoj497Zrl5NKkVMO7NS/FNKL/7Re3MAnQ8trDmUUjpGR/ADrxOrnH929/VGpIievAdPPy57CwUkeHjd2/E8OgHL/CvjjjHpGWWWUu2BYaRzyABe+39yfv58Sj8w7ljIY/jcbX8zq531PoqlNWjvgxjeBLnEgbeXJT0U4ke+fcAlkfpo5w+nus+eTujT48FXIv1rwxltgBb0AUOEwFsZc/RziXWPBv5R1tr6qOnlEj3E/DGRfkX729N/ZC+1vaEQQPffWxyjzOjfmsvbLmtUEpsQi1HetbY2cbkm/IAdUdw1zGRiQODmnYgggrG9gcO7ujjfOAZZryE6mwebsF+ljfmVDjvaJkNbHQMub5ZCCd3uBORx4kAA66m45LTF1v6KGrdfZs8aphWUFTEfzxyN9QCWn3A9kD/AIcwmOEudp3haQOTWizff7I9P3n8rM2DL3uQhmbRuYiwvoVgMFxyoMjopI3tkZYOzAhoNtCHbOHmFox/rbM8+6R6w2VJAIKt2UXIBSU8oi8ZGnSSSUDCSSUc0oa0uOwQBQxqoAGQbnU9EBfJ8kqqqzOJ4kobUVNgV0MWOlRzsuTk7KT3nvL34p2I1jTZp0O481SjlufVU+0P/TLhu3ULVRnsqYrV6kcsv1RXBnhzHdSsjLU5zfyBRVmICCnaSdTr7p5VQJOwpjk12gg2LUX7O4M57RJI4gHUN/uvPqeaWeqhY4EMe4HqBqvYWyAAAbBcnyVjnNSR1MDyY48XofHSsbsApw1NY8JxcqaQ7bfYk1zkx8oCgknCCCZz1JLL3cZcd1XpjfX26qDGIu8tG4nIAXOtoTybfhfn5FMkA3s1jJn7wTtBjBsyS5yutqWEX3Ftx/8AoXtP2kY0kRaDUAN3PtsFZkicW5AA2MaBjdAB9yqDsLibsATx2Fup4J1V2Bkf5mR5v3bj65R/hQSifM2QvEYY4OaGaAEG414/NGsWxNrDlYA4/L0Czjqaepdc6NQ3YyPVezWKw1bM8ZGcWEjdLsPAW/TyO3ropsQrI2vMAd+MWZ8gucsdw3M48CbkC+p1tsV5bhmESwytkp3lj26mTgG8cw4t8uK1OFzeCd4Jc977OkNs73ZblziNtDoNgAAEtBRVx7EWQ5mtce8d4crNXHyv+9loow2npY43Cxay7m72cfE8X46krK0dA01EbtznBcbamxzZRyFx6rQZ3vq2xuymwMhAvrltZv8AyLfS6y+Qt6NmC2u9BOktBTta6wc673jkXa29BYei84xOB+KVbYWXELXWJHE/nd6C49Sth2nMzs0bG+M2GYXLQDuSTy1T+zOGtptNgGgXBBJ/VxvfQJMeN/tXRM5K6vs0c9Yymhe9zbRQx6AcQ0Wa0eZ0HqvLOzFQ6srxLKPxC50rjyAGUAHkAQPRbntldzI6dgLmvcJHuPBrQC1l+Jza/wDah/ZbC+7ne3QPcG5Lj8hvtz1+it4uMCpU5m8pWAMJF7k29uKxnaPFGiZtjZzTa+o0PD3/AHqtE7EAZRCCLsA8Q273iOltD1K88/iKO7kDxsXNNuRDrEehBHorVGoUUN3M0bMV6fJdWDZWkjdJZS/ifRBcuCULJYhi0hcRHYAc+PoqsWPSs0fld00K6C8bI1ZhfkQTo3OZZ7HK+9wDoNOp5qtBipe0uBIHEFD6uW4+qtxYXGWyrLn5RpEE0uVt+PBDKuSzTzKdUzZnDkNkPxGbgtqRjG0r7lR4+/8ABf8A0lR0T1R7S1YbC+/JMwitgDBRmZc6Ddx8gj3ZWn/nZ3vcLwxjK3kTzWMo53yMDL5GceZ8l7X2UwttPSsaBuLn1XP8/NWKl7Oj4WK8vJ+jM4fh8j67OG5YobgHmTyWvbNxQ3H8UbAw204lDMO7QMlbmYb8wudgnar6Nvkw3y+zVR1akkqUCbWX30TzULQZQhLU81FE4vcGj9jilhdP3r9fhGp+wR2KGNnwgDoNVKQUcpYCNTsNgqdQ8B0hJsBYeu5+oRUyAC/BZSaqc8u0y6nry34bJkSQ11eSbXyt/wDN3Qfl6n2QquL3i1yxg/KNz1PPzRJ0dvhAvz3PuqzmG+ov5fvdSSCoMIF7kWvz1Pqi4pGtaBsPLcnkFPTRuJuRYef9kqmUMOY/Fs0fp5uPmoJA2PVXdsMbbD9VufLoFU7LHPC8OdYGRxvxsGs29U3EI2yX8XVD4CQ0huliNuQ/fyQSaec08IBuXG+lja2u+ibSVL5ZM0MQB2MhGobxGY/RVqLCALPqDcflZ+rzd5eSt1WOlos0AcgNPoopBbRdqoJnaNa7qd+qoT4PU8Gu+qrSYnMBmc4gnYX4eQVZmL1AN7u+akgmZXVEBsXOHkb/AHWiwbExM4d7GCWeJjgMrmnjYj96IXB2hzjLOwPHnv6HcI92cihu4RusHA+F24NuB4qRW6LgwKJzu8hdlJuSNwTx+aw/8YmZWMJ0LnMv10v/APEn1W/pGOY4DlusF/HR9mUw5yfIMd9yFE+gh2YKGp0XVWgf4QkshqPdq1gdq3dB62HOLEdCNwrYqfNdpmZngj4Rv1Xcc/ji2/Rw4weSSivZchYI2NYDew3KE4zVWIaPWysYzVhguD6LIOqZCSWsc4nyWXB5WOatun/pqzeHkg9K0E2zjdC564ElMdS1Um0JHU2Si7K1bz4g1o63Vz8vEv7ISPiZX/VnYZ7XWO7WYkZHiNp6r0qn7HG1nyWvvZX8L7LUVMcwYHP/AFO1PzWfN+Qx1Udl+Lwcl29HnnZDsdPO9jntLYwQSXaXA1sAvXK+cRsA5CygqcaawWbYKiKOSo8TiWtPuuXmyyzs6WLFHCtmVxWGSumEMe35jyC2GEdmIKZgaxovxPMqTCcMZS5ixri52pJ1V51WD5HzCuxY+CM+bLzZUqqIITWNLQi9Q55G6pd3I85WszH97q4oJOyVbd7mc9fYI+ZLuQ3CMEMLjI62ZwsGjgCbkk+iKxREapkSSynSyEzwgHT1RIwk6kqN1OOv0UgBZjbqdgmQxG+g33PNFv5Nl7nU7cgByCrYhXRwsJuLgGzRzQSC8aru4DGg+Nzh6N59SsJ2hxRwuAeqdWYi6SYOceN9fkh4j76ZjP1OAPS+vyugZIt0OHPY3M9xzuF8oubDgOqO4Lh3cgzTjxH4IzwH6njn5cOKLU1UxhOUDOWlwPIXy3HLdDnsfKcoBJufbzQBFUVskztL6onhuCah8uw4c1fo6NkLQXEA8VDPj8DeJdw3sEEE8mERvOZx+tlZhwxuwLCOSp0faaE/l06orSU8M3ijcQd7IFYOqezTHfCbHkVCzB3wkOaTvwWgih4Zw7roVdjhNrHUJiLHUZztBPxW9x/deU/x1m/Fo2eUrv8A6x/devUseUrxP+PMp/nqdo4QX/5SOH/qkn0yYdmQhfokmwMNl1ZTSek0WIF8YLdeaNYfORGL7lYHCKkxzvYdnajqtkycFgtyXR/KSaxUvbMX4yCeV36QRyxk3dqfNWmVLBsAsvNWW4ojhMTn2e8HLwH6j/ZeeStndapGoo4y/W1m8+J6BWXU99sw89ChradxOZ0ljwaOHkVPd/5XAnktMYqih39gTHamWD4h4eDht/hBqGWeqdaMeHi47f5W4fNmGWWPTiDYgp1PEwNtEAByGgRHHFvbIlkklpbBNFgMcdjIS93y9kWbO3Yeyjkc4bi6gkc3zBWyMYpaMM5Sb2TyTKrNICoTKDpmB+SgeHJis67MNjcK7h9SY2lztM32VOju94bY23J5DijE9Iwg3JtyFtvJMgG/z7TxuntqRv8ANDYaOG9gZAfNTvwzNvL4OQFj7piRlZjrW6XVGTtA08egUuOYHC6FxiBEjRf4ib23BWKgw+dx8LHH0NvdAyD1Xj7uaGsgnqi7uxcDck2F+V1bpuzUz7d5Zg43Nz7BHp8sEYZHoBx5nmUAeV1kD4pC2Rpa4HW/7+asdnY81Q3lY/Pw/wDstxJVU1Q5oqWBxB0dsfXmFf7mlg8TIWC+zgL/ADUUTYNjqYopHFrc7/huRcBulmgegRGHFwdHMAvxAyn5Jv8Aq0d/DGLnyUNRVlw1DR03UkEeIUN2l8d5yNchNrDp+ZAabGH3y9wGgbgsH3CtPrHRm4PRGqDGo5RklsHcH2HzUkA1kkMn/UiaDzb4D8lfpKd0P4tO4vaN2n4gOnEK3VYNpcAEcwqcMb43AsJBHsgLNLFkqWiRhs78w5HzCkp87dCqeG5S7OPA/wDMB8LvRaAMBUiCpH3Xin8fGZKymkt8ULmjqyQn/wB17ZCyxXl38fqVroqOQjVskjPRzM1v/BVz6Hh2ePxRveMxJSV2EiySzWaD1CX+HVU54eHRttzJOiL0nYicaPlYBxyg/K615qlWxGvLY3FWZfKlkjxl0U4sShK49mdf2ap4nglzpHD9R8IPTirIks7w6u2HIKgZbHM7Una/C/3TIZ7EkEWHHiSsZ0lF1sNfyI0zP15hOlpXE+F1+vNZ6bFXg6KOPH3c1Folxkadr5WaHX5pf6g0WzCxPogTMcdZPfX5uRRy+heL9h5tddRula42PyQuCe/BcxGrDGEjQlNjk3JJFeSKSbZeeyLbKD58fddjbEOB/wCRWWbiJ5rk+JHKbH9ldAw0a5tY1jLgWJ26cFQnxR3VB55CGguOtlSZUm++iYijSxVhPBSS1Z4myEx1Ysq76ouKCQ5HiFiuSYy5txy5aaIDNNbiuVEhey4+JvzCAoNnGA7e4VKvqs4sFnm1wd1Tm1R4lADKhpGqmw/GnM0dYjkdVWnlzIbOCgDYWjl1idld+k7eirSiRh8QNllYaotR3Du0pFg+zh5oAdUPzboeXG+mwWmD4Jh4bAodWYaRsigsv4D2gczwONxwujr6gOsRay8/MZaVoMHqzax1TISSNVTtHBGKaXTog2Hao1Ezh7qWKWY5ua81/jsS6Cl5d8737s2+69GtZDcZwanrGtbUR941jszQS5tnWLb+EjgVXJaGi6Z84xwG2hXV9BR9jsPAsKWP2J+ZKSo4Mv5okvsk8aHokkshJjsVPjcnQD8MdEkkvs6S/UimQk7lJJQSi5HsFZjOiSSRgi9TnZV8dPhHVJJX4P3RRn/RgQBSsHw/1BJJdA55ernG6pxpJKSCd2y7CuJIJGVhTaA+IJJIAFV+krrJMOySSkCYKGRJJQAMm3UN11JABLDXG+5WwpHEt1SSTREkQ1bRfZQ4f8SSSn2QbTBUcj2SSQxRki7F8PquJKJdAuzpSSSVJcf/2Q=="/>
          <p:cNvSpPr>
            <a:spLocks noChangeAspect="1" noChangeArrowheads="1"/>
          </p:cNvSpPr>
          <p:nvPr/>
        </p:nvSpPr>
        <p:spPr bwMode="auto">
          <a:xfrm>
            <a:off x="155575" y="-1965325"/>
            <a:ext cx="5505450" cy="4095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882681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550"/>
            <a:ext cx="8229600" cy="735221"/>
          </a:xfrm>
        </p:spPr>
        <p:txBody>
          <a:bodyPr/>
          <a:lstStyle/>
          <a:p>
            <a:r>
              <a:rPr lang="en-US" dirty="0" smtClean="0">
                <a:solidFill>
                  <a:srgbClr val="FFFF00"/>
                </a:solidFill>
              </a:rPr>
              <a:t>Introduction</a:t>
            </a:r>
            <a:endParaRPr lang="en-US" dirty="0">
              <a:solidFill>
                <a:srgbClr val="FFFF00"/>
              </a:solidFill>
            </a:endParaRPr>
          </a:p>
        </p:txBody>
      </p:sp>
      <p:sp>
        <p:nvSpPr>
          <p:cNvPr id="3" name="Content Placeholder 2"/>
          <p:cNvSpPr>
            <a:spLocks noGrp="1"/>
          </p:cNvSpPr>
          <p:nvPr>
            <p:ph idx="1"/>
          </p:nvPr>
        </p:nvSpPr>
        <p:spPr>
          <a:xfrm>
            <a:off x="155575" y="1066800"/>
            <a:ext cx="8531226" cy="5105400"/>
          </a:xfrm>
        </p:spPr>
        <p:txBody>
          <a:bodyPr>
            <a:normAutofit/>
          </a:bodyPr>
          <a:lstStyle/>
          <a:p>
            <a:r>
              <a:rPr lang="en-US" dirty="0" smtClean="0">
                <a:latin typeface="Arial" pitchFamily="34" charset="0"/>
                <a:cs typeface="Arial" pitchFamily="34" charset="0"/>
              </a:rPr>
              <a:t>Thyroid nodules</a:t>
            </a:r>
          </a:p>
          <a:p>
            <a:pPr lvl="1"/>
            <a:r>
              <a:rPr lang="en-US" sz="2400" dirty="0" smtClean="0">
                <a:latin typeface="Arial" pitchFamily="34" charset="0"/>
                <a:cs typeface="Arial" pitchFamily="34" charset="0"/>
              </a:rPr>
              <a:t>4-7% in general population</a:t>
            </a:r>
          </a:p>
          <a:p>
            <a:pPr lvl="1"/>
            <a:r>
              <a:rPr lang="en-US" sz="2400" dirty="0" smtClean="0">
                <a:latin typeface="Arial" pitchFamily="34" charset="0"/>
                <a:cs typeface="Arial" pitchFamily="34" charset="0"/>
              </a:rPr>
              <a:t>Up to 50% in elderly with US criteria</a:t>
            </a:r>
          </a:p>
          <a:p>
            <a:pPr lvl="1"/>
            <a:r>
              <a:rPr lang="en-US" sz="2400" dirty="0" smtClean="0">
                <a:latin typeface="Arial" pitchFamily="34" charset="0"/>
                <a:cs typeface="Arial" pitchFamily="34" charset="0"/>
              </a:rPr>
              <a:t>5% of all nodules ultimately found to be malignant.</a:t>
            </a:r>
          </a:p>
          <a:p>
            <a:r>
              <a:rPr lang="en-US" sz="2800" dirty="0" smtClean="0">
                <a:latin typeface="Arial" pitchFamily="34" charset="0"/>
                <a:cs typeface="Arial" pitchFamily="34" charset="0"/>
              </a:rPr>
              <a:t>Thyroid Cancer</a:t>
            </a:r>
          </a:p>
          <a:p>
            <a:pPr lvl="1"/>
            <a:r>
              <a:rPr lang="en-US" sz="2400" dirty="0" smtClean="0">
                <a:latin typeface="Arial" pitchFamily="34" charset="0"/>
                <a:cs typeface="Arial" pitchFamily="34" charset="0"/>
              </a:rPr>
              <a:t>2% of all cancers</a:t>
            </a:r>
          </a:p>
          <a:p>
            <a:pPr lvl="1"/>
            <a:r>
              <a:rPr lang="en-US" sz="2400" dirty="0" smtClean="0">
                <a:latin typeface="Arial" pitchFamily="34" charset="0"/>
                <a:cs typeface="Arial" pitchFamily="34" charset="0"/>
              </a:rPr>
              <a:t>Increasing at a high rate within the US</a:t>
            </a:r>
          </a:p>
          <a:p>
            <a:pPr lvl="1"/>
            <a:r>
              <a:rPr lang="en-US" sz="2400" dirty="0" smtClean="0">
                <a:latin typeface="Arial" pitchFamily="34" charset="0"/>
                <a:cs typeface="Arial" pitchFamily="34" charset="0"/>
              </a:rPr>
              <a:t>SEER database: 2.4 fold increase in thyroid cancer between 1972 and 2002.</a:t>
            </a:r>
          </a:p>
          <a:p>
            <a:pPr lvl="1"/>
            <a:endParaRPr lang="en-US" sz="2400" dirty="0" smtClean="0">
              <a:latin typeface="Arial" pitchFamily="34" charset="0"/>
              <a:cs typeface="Arial" pitchFamily="34" charset="0"/>
            </a:endParaRPr>
          </a:p>
          <a:p>
            <a:endParaRPr lang="en-US" sz="2400" dirty="0" smtClean="0">
              <a:latin typeface="Arial" pitchFamily="34" charset="0"/>
              <a:cs typeface="Arial" pitchFamily="34" charset="0"/>
            </a:endParaRPr>
          </a:p>
        </p:txBody>
      </p:sp>
      <p:sp>
        <p:nvSpPr>
          <p:cNvPr id="4" name="AutoShape 2" descr="data:image/jpeg;base64,/9j/4AAQSkZJRgABAQAAAQABAAD/2wCEAAkGBxMSEhQUEhQWFRQXGBUXFhYYFxQUFxgUFxUXFhQUFxUYHCggGBolHBQVITEhJSkrLi4uFx8zODMsNygtLisBCgoKDg0OGhAQGywkHyQsLCwsLCwsLCwsLCwsLCwsLCwsLCwsLCw0LCwsLCwsLCwsLCwsLCwsLCwsLCwsLCwsLP/AABEIAMIBBAMBIgACEQEDEQH/xAAcAAABBQEBAQAAAAAAAAAAAAAFAAIDBAYBBwj/xAA+EAABAwIEAwYEBAUDBAMBAAABAAIDBBEFEiExQVFxBhMiYYGRMqGxwSNCUvAHFHLR4RVikjOCosKys/EW/8QAGgEAAgMBAQAAAAAAAAAAAAAAAAIBAwQFBv/EACURAAICAgICAgIDAQAAAAAAAAABAhEDIRIxBEETUQUyIkJhFP/aAAwDAQACEQMRAD8A9sC6FwJwQQdSSSQAkkkkAJJJJACSSSQAl1cXUAJVMRr2xNuTrwVmV+VpJ4An2XnOO1/fHU21VWWfFFkI2whiGODKTffisnD2kDXya6n6K/Hgz5mhoOiJ0PYuFguRcrN2X8Qf2Yx0vcXSXtwvz5ALb0WKxndwHlcISzBI26BoVOvwljAXAG6ZaFlGzcRvvsbhSrA9n8VqA8M0c3kd7eRW3ZPpsQr8c7KZRpj5n2VF865VSoc+dEpjxx2XJJ+Xuou+KqOeeKhdUhJzLfjCX89a11JT14BGu6FRPvfppy/eyqVN3Abg7aeex926dU8ZWVZIpGyhqQ5Dsf8AhHVDMHrXa5jbmPl80TxKPvIrjduthxVpQwP3IIQ2qpbFEaaS65VsuFCIfRQwen8aOTM8DkOwpviRWX4T1CYX0G2CwHQJLjzt0XUDDl1cXQoGOpJJIASSSSAEkkkgBJJJIAS6uLqCSrizXGGUN+LI63WxsvOey2GmUufL+U2t5r1ByyEbMhe0b5iVRlXRdiZejytFgE503JVAbbpsla1m+ypNHEtNcU6aAkbX8kLix+Mnw+5RvDcRjfpmF+SaNMTImvQNpKZma7Bx1GzmnqjNTNlCiloPxmyA2ABuOZtpdNqSACXK1LiilbZRknJUGZSSuaf3b6KGQs4Zf+P3VTNSIZ5rKoJLnz9k+Zwvt7H7f4VQg5rbg8DoR5g8Ulj0XRMcpt++YVdlSQ27ty13W7TdunPQ+6ffw29SePEAdSlJQHK52vhIcOGoIJAPIhWwuyjLVFP+ed3jXNOhtccszT9CD7LZ4bPx+tvYc9BfXmseyjvI4N3Njbl4/t91poQWyCwJ+FoA2vuXE+X2WlGIr4nD3UpAGjvEPIcvdNJuEWx6P8PNxBtfyQGKRQyPZLhrbOKJuGg/qH1Cp0TdSrrR8H9Y+qZENBSoOvoko6w+L0XUAyyurgXVA51JJJACSSSQAkkkkAJJJJACXVxdQSdWRr2mKoeSLtcLjqtch2KRwyNLZHNB4agEJJxtDQdM8+xPHntJNmZeuqIUzP5im7wcbqvL2PjLr/EL3BJ+gWjw2lbHHkG3BZaN3KloxUWCSPJDi4D/AG6fNarCsIEYB49bn3Viqm7rUtJHkuU2KseRlQvoh29oO57RkngFkMUx4XtY2vyWoxOpayB7jwF7DcngB5leP9oBXSW8QZcklgLWtbroCSMzzb5q2b6VlWJdujY0lQJLkKrX4hbbe6b2Xgeyl/HsHk+EabW/vdCMTZIXAM/qJPXZUNs0Itw4iXXNj7XV2mna9zQTbz/SeF7dB6LNmepjizxgPde2R3iFrHXQ6a20HNW8Pqe9HjZ3ctzdm4I5tPEG+3Aor2Te6NaIS9w0sbkuHIg6358LK/E8fCeY08zcn7KLC7mMOOrr2Nr8AAL/ADXamMi7xyNjw69Ar4/ZmnvRLFE3OSNS4/Jlr+5v1V2mZd7gRYjc89r6oBNjLKVodYkuOUW1NrXJ/fNWcO7UxF7WkZbk6ucATvuPb2VvyRXbKFhnLaQdx8/hWHErMjRabGgC1pvcb9b2ss3ME5Q9MIYeiEY1j/qQ/C9kSgHij6n6FSgZYrz4vQJKHE3eP0CSCH2EwnJrU5QWCSSSQAkkkkAJJJJACSSSQAknvABJ0A3SWQ7bYzkIiB/qt8gllLirGjHk6KfaPtK95yROyM4kfER14BYLGcYLAS0gnfmVo56YvbZg1I1K86x+kexzgVk+TkzX8dI9fw/HWPpmSNN7tHvZUxWzEBw1G5H+V5d2VxYwv7iRxEb9jycvQxh77xkPvF+ZvEjqod2WxqgpDVZzd9yTs0ElDcTc8StayMtJ1Lr7BHo6tkfhjjA8ypG0+YlztXFNWiOT+i82YmJoJ1tv90NfQBx1cXHloLn0T8Tn7oNHNv3KF0GL/iPv+VhI6kgX9ifdDe6YRg6bRaxcWIA+EWA9NAhkkYd90+txGM3LnWHMkAIQ6qIeCx4c068/mlf2WqOqC7MM0vfT1BUUuHxm9wLgb2vryvvZSR4mLBKGTMfW6VtEqLW2F8EYWCx+E234X0A6E7EW10O4Ryop8zCPkVVwqMEN8rg8btda4+Q9kZYz6LTijqjFlls817RfhAudra4HO+wss3DBmaA05rvbl5m5+q2XbkMyvB+LM0MHHm4j3KodhqHNK0keFp7zb9I0+dllmrlxOn481DF8n0bascbNaT8LWtPUDX5oRKdUTqOJQpw1XRS0eflt2EsMHhKJU48cfr9FRw8eFEKX/qM6FSgKuLu/E9AuqLGD+IegSQK+zQhq7ZNzjmlnHNLZdQ6yVk3OOa6HjmiwO2SsmOlA4qP+aai0FE9krKA1TUv5pvNHJE0T2Ssq7qtqlZJdFoiiOvq2wxukebNaNf7LzSDDZKqc1EnwEktHrotn2id3jmw2uDcnyTZZI4WhugAFgs+V8tGnHHjT+yg2lDQcoQObsyyQuMmt7ow7FYybfNPfKLaLLSNKs8S7S4P3cr22IsfCf7LQ9g+1Ra4U9Qd9GPPHyPmtfjuGMmbqBcagrzLtFhRYTbe+n91YpXpkOHtHtkbI26mys0s7LlxIDRzXjfZLGamQOje8uyWtzstFM97xYuNuXBM5cWHDkjUY/XRzkCI3y3B5eh90NwmmAD3O46einwaiyjVVKukle5zYn5LDTTNrwGuiW7djLS4oF1+Gh7iCAW32sPVS0VCyMWYANLW5dOSZFDOxhFRFIZA6143NLXMsLOsR4Te+iFzz1OojifxtnIFv05tBpbe19U1DKfovd53biPynbyPFFKCoANys/S005v3pbroGtvudtSdUYmiDRoVU9MdO9G6wGUE+g+6OVMoaCTta6xHZ2osBrxC1dRUtIAdqOPT9/Ra8Uv4mHNCpnntTKaiTPlzZneDS9gdgPYLfYDhDYGa/G4C/l5D1UOFwwg+FgBdd3Hbcmx2GoPqjD4w7Y2KMWKnb7DPn5LjFUirPGNUGq4gDortUJBoR7cUBmMoJu0252KtnpGNOwzRO8JV+jd+K0f7T9kMofgKJUA/GH9H3CmPRD7A2PVFpnDoko8cbeZySVy2FB8Epy7lXFWaDhTLp5KYiwGEEqUU+mpVetrBCxzzwF1RpMXimaHZ9xtdK5DqDYRfTngV3+VdzVOLEYwdHXPVXXVjMt7qY7FkqIBE/NqDZF4tlRhxNpaL8VappQ4XCv+Nx2U809Feph/EzW4boViwa5pzC6KYzPlaFmZMTDzlAJWXK6dG3CuStmaosIeJnEOcWk6NOw6IzXzdw0Zij1PlAubBY3Gz381twOHBUv7Ll9IcMYa7Q3Wc7SvblJ3VytwV4fnjJbp8P5UIxWkllcxg+IkX8hzTcd0g5Um2L+F9BJJUTOtZoaB66r0SDs8/Pc2DU/sRhTadhHHQk8yjtRV8Ge61/BF9mD/okuivFRNZ8TteQQ+GjILz5/L9lEIgL66ldrZu7bci2b7fsJZ44pWhsWWTlT9mcrWyA6XVGzjuUVkqA7dU5qtrQSLXWVm9WUns8QPBtvdVJpszrDYfVKsxIbN1J4cyVSEmzdzubaknjYJdse62zR0lW2Jgc7YcOZ4AKekrZKh5awXsdeDR+rM7gLeHTU3dZBYqAyEPnOVrfhjB1H+57hsenutLhty3JEwNjG/5RrztqNOG61wxe5aRgyZk3/HbNPgtGIgXOdne74nWt/wBrW8G7CyszVDW31uRwG/khLJjlDjqN+Q9lyHEg64DdQmllj0ipYpdsoVlDVVMmaWbJEPhiZx83uO/S1uqhxBtVTWfTvD2j4o3taAR5PYAR80eo5muJB0PyVmFrXgjcbFJt7TGdLTRn+zvaiKof3M0boJjsDlLHHk14A18iAeq1FNTZZCb/AJbee6w/bbA+6gknabd2M19rWIsfmj3YzFDUwtkd8RDS7yflAePUZT1V0G32VTSW0R4nFeVx80loKjDmPNzcHy+qSniVjbJrgrRgKa6mPMKriy+0Uimkq06jdzCgnoZDoLKHFjJoAYpmmjkYONwFg/8A+Tq2fA+3qV6l/p7o2XOtuKpE8fknw4ZSYZvIjBaM52b7KPb4p5C48r6LXtgjYLEaearOq2iwvqhWNzEjddGGFdI5k/Ik9sLztv8ADYD3QU43JE1xDs1iRrp9EN/1d0bBrfW2qql5ex3m5aFirTKfkt2HYMadUCzhYhMbTuj8bdvzD7obSHupNeIBCOuqWvboVxPLSWZnc8Vt4kB8UrgeJaSN0OoZLPBzAhRY3RuccrLk+Sn7PdkXNOaS/S6oUeXRplOMFtl7E65trDUnYBdwLBS3xv8Aid8hyRqlwSNhzWu7mUQ7taMePjtmPNn5Kl0VmQ2UrYVLlU1KxpNnX8rbequMw+kpPzEdBz8z5IdjrQ9oadSXWBHlxRuRtmmwsOXPmsnWOdJUNIuLaADYAEXv68UNWhoumZ7G6YwNDs4LSL8RZZ2KWee4hjLzzJsBfmtB2lrWvNnNDyL7XyDXjxcfl1UXZqoPeZdQHNtYWy3HiAAbvuRbS+yoj497Zrl5NKkVMO7NS/FNKL/7Re3MAnQ8trDmUUjpGR/ADrxOrnH929/VGpIievAdPPy57CwUkeHjd2/E8OgHL/CvjjjHpGWWWUu2BYaRzyABe+39yfv58Sj8w7ljIY/jcbX8zq531PoqlNWjvgxjeBLnEgbeXJT0U4ke+fcAlkfpo5w+nus+eTujT48FXIv1rwxltgBb0AUOEwFsZc/RziXWPBv5R1tr6qOnlEj3E/DGRfkX729N/ZC+1vaEQQPffWxyjzOjfmsvbLmtUEpsQi1HetbY2cbkm/IAdUdw1zGRiQODmnYgggrG9gcO7ujjfOAZZryE6mwebsF+ljfmVDjvaJkNbHQMub5ZCCd3uBORx4kAA66m45LTF1v6KGrdfZs8aphWUFTEfzxyN9QCWn3A9kD/AIcwmOEudp3haQOTWizff7I9P3n8rM2DL3uQhmbRuYiwvoVgMFxyoMjopI3tkZYOzAhoNtCHbOHmFox/rbM8+6R6w2VJAIKt2UXIBSU8oi8ZGnSSSUDCSSUc0oa0uOwQBQxqoAGQbnU9EBfJ8kqqqzOJ4kobUVNgV0MWOlRzsuTk7KT3nvL34p2I1jTZp0O481SjlufVU+0P/TLhu3ULVRnsqYrV6kcsv1RXBnhzHdSsjLU5zfyBRVmICCnaSdTr7p5VQJOwpjk12gg2LUX7O4M57RJI4gHUN/uvPqeaWeqhY4EMe4HqBqvYWyAAAbBcnyVjnNSR1MDyY48XofHSsbsApw1NY8JxcqaQ7bfYk1zkx8oCgknCCCZz1JLL3cZcd1XpjfX26qDGIu8tG4nIAXOtoTybfhfn5FMkA3s1jJn7wTtBjBsyS5yutqWEX3Ftx/8AoXtP2kY0kRaDUAN3PtsFZkicW5AA2MaBjdAB9yqDsLibsATx2Fup4J1V2Bkf5mR5v3bj65R/hQSifM2QvEYY4OaGaAEG414/NGsWxNrDlYA4/L0Czjqaepdc6NQ3YyPVezWKw1bM8ZGcWEjdLsPAW/TyO3ropsQrI2vMAd+MWZ8gucsdw3M48CbkC+p1tsV5bhmESwytkp3lj26mTgG8cw4t8uK1OFzeCd4Jc977OkNs73ZblziNtDoNgAAEtBRVx7EWQ5mtce8d4crNXHyv+9loow2npY43Cxay7m72cfE8X46krK0dA01EbtznBcbamxzZRyFx6rQZ3vq2xuymwMhAvrltZv8AyLfS6y+Qt6NmC2u9BOktBTta6wc673jkXa29BYei84xOB+KVbYWXELXWJHE/nd6C49Sth2nMzs0bG+M2GYXLQDuSTy1T+zOGtptNgGgXBBJ/VxvfQJMeN/tXRM5K6vs0c9Yymhe9zbRQx6AcQ0Wa0eZ0HqvLOzFQ6srxLKPxC50rjyAGUAHkAQPRbntldzI6dgLmvcJHuPBrQC1l+Jza/wDah/ZbC+7ne3QPcG5Lj8hvtz1+it4uMCpU5m8pWAMJF7k29uKxnaPFGiZtjZzTa+o0PD3/AHqtE7EAZRCCLsA8Q273iOltD1K88/iKO7kDxsXNNuRDrEehBHorVGoUUN3M0bMV6fJdWDZWkjdJZS/ifRBcuCULJYhi0hcRHYAc+PoqsWPSs0fld00K6C8bI1ZhfkQTo3OZZ7HK+9wDoNOp5qtBipe0uBIHEFD6uW4+qtxYXGWyrLn5RpEE0uVt+PBDKuSzTzKdUzZnDkNkPxGbgtqRjG0r7lR4+/8ABf8A0lR0T1R7S1YbC+/JMwitgDBRmZc6Ddx8gj3ZWn/nZ3vcLwxjK3kTzWMo53yMDL5GceZ8l7X2UwttPSsaBuLn1XP8/NWKl7Oj4WK8vJ+jM4fh8j67OG5YobgHmTyWvbNxQ3H8UbAw204lDMO7QMlbmYb8wudgnar6Nvkw3y+zVR1akkqUCbWX30TzULQZQhLU81FE4vcGj9jilhdP3r9fhGp+wR2KGNnwgDoNVKQUcpYCNTsNgqdQ8B0hJsBYeu5+oRUyAC/BZSaqc8u0y6nry34bJkSQ11eSbXyt/wDN3Qfl6n2QquL3i1yxg/KNz1PPzRJ0dvhAvz3PuqzmG+ov5fvdSSCoMIF7kWvz1Pqi4pGtaBsPLcnkFPTRuJuRYef9kqmUMOY/Fs0fp5uPmoJA2PVXdsMbbD9VufLoFU7LHPC8OdYGRxvxsGs29U3EI2yX8XVD4CQ0huliNuQ/fyQSaec08IBuXG+lja2u+ibSVL5ZM0MQB2MhGobxGY/RVqLCALPqDcflZ+rzd5eSt1WOlos0AcgNPoopBbRdqoJnaNa7qd+qoT4PU8Gu+qrSYnMBmc4gnYX4eQVZmL1AN7u+akgmZXVEBsXOHkb/AHWiwbExM4d7GCWeJjgMrmnjYj96IXB2hzjLOwPHnv6HcI92cihu4RusHA+F24NuB4qRW6LgwKJzu8hdlJuSNwTx+aw/8YmZWMJ0LnMv10v/APEn1W/pGOY4DlusF/HR9mUw5yfIMd9yFE+gh2YKGp0XVWgf4QkshqPdq1gdq3dB62HOLEdCNwrYqfNdpmZngj4Rv1Xcc/ji2/Rw4weSSivZchYI2NYDew3KE4zVWIaPWysYzVhguD6LIOqZCSWsc4nyWXB5WOatun/pqzeHkg9K0E2zjdC564ElMdS1Um0JHU2Si7K1bz4g1o63Vz8vEv7ISPiZX/VnYZ7XWO7WYkZHiNp6r0qn7HG1nyWvvZX8L7LUVMcwYHP/AFO1PzWfN+Qx1Udl+Lwcl29HnnZDsdPO9jntLYwQSXaXA1sAvXK+cRsA5CygqcaawWbYKiKOSo8TiWtPuuXmyyzs6WLFHCtmVxWGSumEMe35jyC2GEdmIKZgaxovxPMqTCcMZS5ixri52pJ1V51WD5HzCuxY+CM+bLzZUqqIITWNLQi9Q55G6pd3I85WszH97q4oJOyVbd7mc9fYI+ZLuQ3CMEMLjI62ZwsGjgCbkk+iKxREapkSSynSyEzwgHT1RIwk6kqN1OOv0UgBZjbqdgmQxG+g33PNFv5Nl7nU7cgByCrYhXRwsJuLgGzRzQSC8aru4DGg+Nzh6N59SsJ2hxRwuAeqdWYi6SYOceN9fkh4j76ZjP1OAPS+vyugZIt0OHPY3M9xzuF8oubDgOqO4Lh3cgzTjxH4IzwH6njn5cOKLU1UxhOUDOWlwPIXy3HLdDnsfKcoBJufbzQBFUVskztL6onhuCah8uw4c1fo6NkLQXEA8VDPj8DeJdw3sEEE8mERvOZx+tlZhwxuwLCOSp0faaE/l06orSU8M3ijcQd7IFYOqezTHfCbHkVCzB3wkOaTvwWgih4Zw7roVdjhNrHUJiLHUZztBPxW9x/deU/x1m/Fo2eUrv8A6x/devUseUrxP+PMp/nqdo4QX/5SOH/qkn0yYdmQhfokmwMNl1ZTSek0WIF8YLdeaNYfORGL7lYHCKkxzvYdnajqtkycFgtyXR/KSaxUvbMX4yCeV36QRyxk3dqfNWmVLBsAsvNWW4ojhMTn2e8HLwH6j/ZeeStndapGoo4y/W1m8+J6BWXU99sw89ChradxOZ0ljwaOHkVPd/5XAnktMYqih39gTHamWD4h4eDht/hBqGWeqdaMeHi47f5W4fNmGWWPTiDYgp1PEwNtEAByGgRHHFvbIlkklpbBNFgMcdjIS93y9kWbO3Yeyjkc4bi6gkc3zBWyMYpaMM5Sb2TyTKrNICoTKDpmB+SgeHJis67MNjcK7h9SY2lztM32VOju94bY23J5DijE9Iwg3JtyFtvJMgG/z7TxuntqRv8ANDYaOG9gZAfNTvwzNvL4OQFj7piRlZjrW6XVGTtA08egUuOYHC6FxiBEjRf4ib23BWKgw+dx8LHH0NvdAyD1Xj7uaGsgnqi7uxcDck2F+V1bpuzUz7d5Zg43Nz7BHp8sEYZHoBx5nmUAeV1kD4pC2Rpa4HW/7+asdnY81Q3lY/Pw/wDstxJVU1Q5oqWBxB0dsfXmFf7mlg8TIWC+zgL/ADUUTYNjqYopHFrc7/huRcBulmgegRGHFwdHMAvxAyn5Jv8Aq0d/DGLnyUNRVlw1DR03UkEeIUN2l8d5yNchNrDp+ZAabGH3y9wGgbgsH3CtPrHRm4PRGqDGo5RklsHcH2HzUkA1kkMn/UiaDzb4D8lfpKd0P4tO4vaN2n4gOnEK3VYNpcAEcwqcMb43AsJBHsgLNLFkqWiRhs78w5HzCkp87dCqeG5S7OPA/wDMB8LvRaAMBUiCpH3Xin8fGZKymkt8ULmjqyQn/wB17ZCyxXl38fqVroqOQjVskjPRzM1v/BVz6Hh2ePxRveMxJSV2EiySzWaD1CX+HVU54eHRttzJOiL0nYicaPlYBxyg/K615qlWxGvLY3FWZfKlkjxl0U4sShK49mdf2ap4nglzpHD9R8IPTirIks7w6u2HIKgZbHM7Una/C/3TIZ7EkEWHHiSsZ0lF1sNfyI0zP15hOlpXE+F1+vNZ6bFXg6KOPH3c1Folxkadr5WaHX5pf6g0WzCxPogTMcdZPfX5uRRy+heL9h5tddRula42PyQuCe/BcxGrDGEjQlNjk3JJFeSKSbZeeyLbKD58fddjbEOB/wCRWWbiJ5rk+JHKbH9ldAw0a5tY1jLgWJ26cFQnxR3VB55CGguOtlSZUm++iYijSxVhPBSS1Z4myEx1Ysq76ouKCQ5HiFiuSYy5txy5aaIDNNbiuVEhey4+JvzCAoNnGA7e4VKvqs4sFnm1wd1Tm1R4lADKhpGqmw/GnM0dYjkdVWnlzIbOCgDYWjl1idld+k7eirSiRh8QNllYaotR3Du0pFg+zh5oAdUPzboeXG+mwWmD4Jh4bAodWYaRsigsv4D2gczwONxwujr6gOsRay8/MZaVoMHqzax1TISSNVTtHBGKaXTog2Hao1Ezh7qWKWY5ua81/jsS6Cl5d8737s2+69GtZDcZwanrGtbUR941jszQS5tnWLb+EjgVXJaGi6Z84xwG2hXV9BR9jsPAsKWP2J+ZKSo4Mv5okvsk8aHokkshJjsVPjcnQD8MdEkkvs6S/UimQk7lJJQSi5HsFZjOiSSRgi9TnZV8dPhHVJJX4P3RRn/RgQBSsHw/1BJJdA55ernG6pxpJKSCd2y7CuJIJGVhTaA+IJJIAFV+krrJMOySSkCYKGRJJQAMm3UN11JABLDXG+5WwpHEt1SSTREkQ1bRfZQ4f8SSSn2QbTBUcj2SSQxRki7F8PquJKJdAuzpSSSVJcf/2Q=="/>
          <p:cNvSpPr>
            <a:spLocks noChangeAspect="1" noChangeArrowheads="1"/>
          </p:cNvSpPr>
          <p:nvPr/>
        </p:nvSpPr>
        <p:spPr bwMode="auto">
          <a:xfrm>
            <a:off x="155575" y="-1965325"/>
            <a:ext cx="5505450" cy="4095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3915348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550"/>
            <a:ext cx="8229600" cy="735221"/>
          </a:xfrm>
        </p:spPr>
        <p:txBody>
          <a:bodyPr/>
          <a:lstStyle/>
          <a:p>
            <a:r>
              <a:rPr lang="en-US" dirty="0" smtClean="0">
                <a:solidFill>
                  <a:srgbClr val="FFFF00"/>
                </a:solidFill>
              </a:rPr>
              <a:t>Diagnostic Workup</a:t>
            </a:r>
            <a:endParaRPr lang="en-US" dirty="0">
              <a:solidFill>
                <a:srgbClr val="FFFF00"/>
              </a:solidFill>
            </a:endParaRPr>
          </a:p>
        </p:txBody>
      </p:sp>
      <p:sp>
        <p:nvSpPr>
          <p:cNvPr id="3" name="Content Placeholder 2"/>
          <p:cNvSpPr>
            <a:spLocks noGrp="1"/>
          </p:cNvSpPr>
          <p:nvPr>
            <p:ph idx="1"/>
          </p:nvPr>
        </p:nvSpPr>
        <p:spPr>
          <a:xfrm>
            <a:off x="155575" y="1170196"/>
            <a:ext cx="5330825" cy="5105400"/>
          </a:xfrm>
        </p:spPr>
        <p:txBody>
          <a:bodyPr>
            <a:normAutofit/>
          </a:bodyPr>
          <a:lstStyle/>
          <a:p>
            <a:pPr marL="571500" indent="-457200"/>
            <a:r>
              <a:rPr lang="en-US" dirty="0" smtClean="0">
                <a:latin typeface="Arial" pitchFamily="34" charset="0"/>
                <a:cs typeface="Arial" pitchFamily="34" charset="0"/>
              </a:rPr>
              <a:t>Fine Needle Aspiration</a:t>
            </a:r>
          </a:p>
          <a:p>
            <a:pPr marL="971550" lvl="1" indent="-457200"/>
            <a:r>
              <a:rPr lang="en-US" dirty="0" smtClean="0">
                <a:latin typeface="Arial" pitchFamily="34" charset="0"/>
                <a:cs typeface="Arial" pitchFamily="34" charset="0"/>
              </a:rPr>
              <a:t>Safe, cost-effective.</a:t>
            </a:r>
          </a:p>
          <a:p>
            <a:pPr marL="971550" lvl="1" indent="-457200"/>
            <a:r>
              <a:rPr lang="en-US" dirty="0" smtClean="0">
                <a:latin typeface="Arial" pitchFamily="34" charset="0"/>
                <a:cs typeface="Arial" pitchFamily="34" charset="0"/>
              </a:rPr>
              <a:t>High diagnostic accuracy 90-100%</a:t>
            </a:r>
          </a:p>
          <a:p>
            <a:pPr marL="971550" lvl="1" indent="-457200"/>
            <a:r>
              <a:rPr lang="en-US" dirty="0" smtClean="0">
                <a:latin typeface="Arial" pitchFamily="34" charset="0"/>
                <a:cs typeface="Arial" pitchFamily="34" charset="0"/>
              </a:rPr>
              <a:t>Low false positives &lt;1%</a:t>
            </a:r>
          </a:p>
          <a:p>
            <a:pPr marL="971550" lvl="1" indent="-457200"/>
            <a:r>
              <a:rPr lang="en-US" dirty="0" smtClean="0">
                <a:latin typeface="Arial" pitchFamily="34" charset="0"/>
                <a:cs typeface="Arial" pitchFamily="34" charset="0"/>
              </a:rPr>
              <a:t>False negatives 1-11%</a:t>
            </a:r>
          </a:p>
          <a:p>
            <a:pPr marL="971550" lvl="1" indent="-457200"/>
            <a:endParaRPr lang="en-US" dirty="0" smtClean="0">
              <a:latin typeface="Arial" pitchFamily="34" charset="0"/>
              <a:cs typeface="Arial" pitchFamily="34" charset="0"/>
            </a:endParaRPr>
          </a:p>
        </p:txBody>
      </p:sp>
      <p:sp>
        <p:nvSpPr>
          <p:cNvPr id="4" name="AutoShape 2" descr="data:image/jpeg;base64,/9j/4AAQSkZJRgABAQAAAQABAAD/2wCEAAkGBxMSEhQUEhQWFRQXGBUXFhYYFxQUFxgUFxUXFhQUFxUYHCggGBolHBQVITEhJSkrLi4uFx8zODMsNygtLisBCgoKDg0OGhAQGywkHyQsLCwsLCwsLCwsLCwsLCwsLCwsLCwsLCw0LCwsLCwsLCwsLCwsLCwsLCwsLCwsLCwsLP/AABEIAMIBBAMBIgACEQEDEQH/xAAcAAABBQEBAQAAAAAAAAAAAAAFAAIDBAYBBwj/xAA+EAABAwIEAwYEBAUDBAMBAAABAAIDBBEFEiExQVFxBhMiYYGRMqGxwSNCUvAHFHLR4RVikjOCosKys/EW/8QAGgEAAgMBAQAAAAAAAAAAAAAAAAIBAwQFBv/EACURAAICAgICAgIDAQAAAAAAAAABAhEDIRIxBEETUQUyIkJhFP/aAAwDAQACEQMRAD8A9sC6FwJwQQdSSSQAkkkkAJJJJACSSSQAl1cXUAJVMRr2xNuTrwVmV+VpJ4An2XnOO1/fHU21VWWfFFkI2whiGODKTffisnD2kDXya6n6K/Hgz5mhoOiJ0PYuFguRcrN2X8Qf2Yx0vcXSXtwvz5ALb0WKxndwHlcISzBI26BoVOvwljAXAG6ZaFlGzcRvvsbhSrA9n8VqA8M0c3kd7eRW3ZPpsQr8c7KZRpj5n2VF865VSoc+dEpjxx2XJJ+Xuou+KqOeeKhdUhJzLfjCX89a11JT14BGu6FRPvfppy/eyqVN3Abg7aeex926dU8ZWVZIpGyhqQ5Dsf8AhHVDMHrXa5jbmPl80TxKPvIrjduthxVpQwP3IIQ2qpbFEaaS65VsuFCIfRQwen8aOTM8DkOwpviRWX4T1CYX0G2CwHQJLjzt0XUDDl1cXQoGOpJJIASSSSAEkkkgBJJJIAS6uLqCSrizXGGUN+LI63WxsvOey2GmUufL+U2t5r1ByyEbMhe0b5iVRlXRdiZejytFgE503JVAbbpsla1m+ypNHEtNcU6aAkbX8kLix+Mnw+5RvDcRjfpmF+SaNMTImvQNpKZma7Bx1GzmnqjNTNlCiloPxmyA2ABuOZtpdNqSACXK1LiilbZRknJUGZSSuaf3b6KGQs4Zf+P3VTNSIZ5rKoJLnz9k+Zwvt7H7f4VQg5rbg8DoR5g8Ulj0XRMcpt++YVdlSQ27ty13W7TdunPQ+6ffw29SePEAdSlJQHK52vhIcOGoIJAPIhWwuyjLVFP+ed3jXNOhtccszT9CD7LZ4bPx+tvYc9BfXmseyjvI4N3Njbl4/t91poQWyCwJ+FoA2vuXE+X2WlGIr4nD3UpAGjvEPIcvdNJuEWx6P8PNxBtfyQGKRQyPZLhrbOKJuGg/qH1Cp0TdSrrR8H9Y+qZENBSoOvoko6w+L0XUAyyurgXVA51JJJACSSSQAkkkkAJJJJACXVxdQSdWRr2mKoeSLtcLjqtch2KRwyNLZHNB4agEJJxtDQdM8+xPHntJNmZeuqIUzP5im7wcbqvL2PjLr/EL3BJ+gWjw2lbHHkG3BZaN3KloxUWCSPJDi4D/AG6fNarCsIEYB49bn3Viqm7rUtJHkuU2KseRlQvoh29oO57RkngFkMUx4XtY2vyWoxOpayB7jwF7DcngB5leP9oBXSW8QZcklgLWtbroCSMzzb5q2b6VlWJdujY0lQJLkKrX4hbbe6b2Xgeyl/HsHk+EabW/vdCMTZIXAM/qJPXZUNs0Itw4iXXNj7XV2mna9zQTbz/SeF7dB6LNmepjizxgPde2R3iFrHXQ6a20HNW8Pqe9HjZ3ctzdm4I5tPEG+3Aor2Te6NaIS9w0sbkuHIg6358LK/E8fCeY08zcn7KLC7mMOOrr2Nr8AAL/ADXamMi7xyNjw69Ar4/ZmnvRLFE3OSNS4/Jlr+5v1V2mZd7gRYjc89r6oBNjLKVodYkuOUW1NrXJ/fNWcO7UxF7WkZbk6ucATvuPb2VvyRXbKFhnLaQdx8/hWHErMjRabGgC1pvcb9b2ss3ME5Q9MIYeiEY1j/qQ/C9kSgHij6n6FSgZYrz4vQJKHE3eP0CSCH2EwnJrU5QWCSSSQAkkkkAJJJJACSSSQAknvABJ0A3SWQ7bYzkIiB/qt8gllLirGjHk6KfaPtK95yROyM4kfER14BYLGcYLAS0gnfmVo56YvbZg1I1K86x+kexzgVk+TkzX8dI9fw/HWPpmSNN7tHvZUxWzEBw1G5H+V5d2VxYwv7iRxEb9jycvQxh77xkPvF+ZvEjqod2WxqgpDVZzd9yTs0ElDcTc8StayMtJ1Lr7BHo6tkfhjjA8ypG0+YlztXFNWiOT+i82YmJoJ1tv90NfQBx1cXHloLn0T8Tn7oNHNv3KF0GL/iPv+VhI6kgX9ifdDe6YRg6bRaxcWIA+EWA9NAhkkYd90+txGM3LnWHMkAIQ6qIeCx4c068/mlf2WqOqC7MM0vfT1BUUuHxm9wLgb2vryvvZSR4mLBKGTMfW6VtEqLW2F8EYWCx+E234X0A6E7EW10O4Ryop8zCPkVVwqMEN8rg8btda4+Q9kZYz6LTijqjFlls817RfhAudra4HO+wss3DBmaA05rvbl5m5+q2XbkMyvB+LM0MHHm4j3KodhqHNK0keFp7zb9I0+dllmrlxOn481DF8n0bascbNaT8LWtPUDX5oRKdUTqOJQpw1XRS0eflt2EsMHhKJU48cfr9FRw8eFEKX/qM6FSgKuLu/E9AuqLGD+IegSQK+zQhq7ZNzjmlnHNLZdQ6yVk3OOa6HjmiwO2SsmOlA4qP+aai0FE9krKA1TUv5pvNHJE0T2Ssq7qtqlZJdFoiiOvq2wxukebNaNf7LzSDDZKqc1EnwEktHrotn2id3jmw2uDcnyTZZI4WhugAFgs+V8tGnHHjT+yg2lDQcoQObsyyQuMmt7ow7FYybfNPfKLaLLSNKs8S7S4P3cr22IsfCf7LQ9g+1Ra4U9Qd9GPPHyPmtfjuGMmbqBcagrzLtFhRYTbe+n91YpXpkOHtHtkbI26mys0s7LlxIDRzXjfZLGamQOje8uyWtzstFM97xYuNuXBM5cWHDkjUY/XRzkCI3y3B5eh90NwmmAD3O46einwaiyjVVKukle5zYn5LDTTNrwGuiW7djLS4oF1+Gh7iCAW32sPVS0VCyMWYANLW5dOSZFDOxhFRFIZA6143NLXMsLOsR4Te+iFzz1OojifxtnIFv05tBpbe19U1DKfovd53biPynbyPFFKCoANys/S005v3pbroGtvudtSdUYmiDRoVU9MdO9G6wGUE+g+6OVMoaCTta6xHZ2osBrxC1dRUtIAdqOPT9/Ra8Uv4mHNCpnntTKaiTPlzZneDS9gdgPYLfYDhDYGa/G4C/l5D1UOFwwg+FgBdd3Hbcmx2GoPqjD4w7Y2KMWKnb7DPn5LjFUirPGNUGq4gDortUJBoR7cUBmMoJu0252KtnpGNOwzRO8JV+jd+K0f7T9kMofgKJUA/GH9H3CmPRD7A2PVFpnDoko8cbeZySVy2FB8Epy7lXFWaDhTLp5KYiwGEEqUU+mpVetrBCxzzwF1RpMXimaHZ9xtdK5DqDYRfTngV3+VdzVOLEYwdHXPVXXVjMt7qY7FkqIBE/NqDZF4tlRhxNpaL8VappQ4XCv+Nx2U809Feph/EzW4boViwa5pzC6KYzPlaFmZMTDzlAJWXK6dG3CuStmaosIeJnEOcWk6NOw6IzXzdw0Zij1PlAubBY3Gz381twOHBUv7Ll9IcMYa7Q3Wc7SvblJ3VytwV4fnjJbp8P5UIxWkllcxg+IkX8hzTcd0g5Um2L+F9BJJUTOtZoaB66r0SDs8/Pc2DU/sRhTadhHHQk8yjtRV8Ge61/BF9mD/okuivFRNZ8TteQQ+GjILz5/L9lEIgL66ldrZu7bci2b7fsJZ44pWhsWWTlT9mcrWyA6XVGzjuUVkqA7dU5qtrQSLXWVm9WUns8QPBtvdVJpszrDYfVKsxIbN1J4cyVSEmzdzubaknjYJdse62zR0lW2Jgc7YcOZ4AKekrZKh5awXsdeDR+rM7gLeHTU3dZBYqAyEPnOVrfhjB1H+57hsenutLhty3JEwNjG/5RrztqNOG61wxe5aRgyZk3/HbNPgtGIgXOdne74nWt/wBrW8G7CyszVDW31uRwG/khLJjlDjqN+Q9lyHEg64DdQmllj0ipYpdsoVlDVVMmaWbJEPhiZx83uO/S1uqhxBtVTWfTvD2j4o3taAR5PYAR80eo5muJB0PyVmFrXgjcbFJt7TGdLTRn+zvaiKof3M0boJjsDlLHHk14A18iAeq1FNTZZCb/AJbee6w/bbA+6gknabd2M19rWIsfmj3YzFDUwtkd8RDS7yflAePUZT1V0G32VTSW0R4nFeVx80loKjDmPNzcHy+qSniVjbJrgrRgKa6mPMKriy+0Uimkq06jdzCgnoZDoLKHFjJoAYpmmjkYONwFg/8A+Tq2fA+3qV6l/p7o2XOtuKpE8fknw4ZSYZvIjBaM52b7KPb4p5C48r6LXtgjYLEaearOq2iwvqhWNzEjddGGFdI5k/Ik9sLztv8ADYD3QU43JE1xDs1iRrp9EN/1d0bBrfW2qql5ex3m5aFirTKfkt2HYMadUCzhYhMbTuj8bdvzD7obSHupNeIBCOuqWvboVxPLSWZnc8Vt4kB8UrgeJaSN0OoZLPBzAhRY3RuccrLk+Sn7PdkXNOaS/S6oUeXRplOMFtl7E65trDUnYBdwLBS3xv8Aid8hyRqlwSNhzWu7mUQ7taMePjtmPNn5Kl0VmQ2UrYVLlU1KxpNnX8rbequMw+kpPzEdBz8z5IdjrQ9oadSXWBHlxRuRtmmwsOXPmsnWOdJUNIuLaADYAEXv68UNWhoumZ7G6YwNDs4LSL8RZZ2KWee4hjLzzJsBfmtB2lrWvNnNDyL7XyDXjxcfl1UXZqoPeZdQHNtYWy3HiAAbvuRbS+yoj497Zrl5NKkVMO7NS/FNKL/7Re3MAnQ8trDmUUjpGR/ADrxOrnH929/VGpIievAdPPy57CwUkeHjd2/E8OgHL/CvjjjHpGWWWUu2BYaRzyABe+39yfv58Sj8w7ljIY/jcbX8zq531PoqlNWjvgxjeBLnEgbeXJT0U4ke+fcAlkfpo5w+nus+eTujT48FXIv1rwxltgBb0AUOEwFsZc/RziXWPBv5R1tr6qOnlEj3E/DGRfkX729N/ZC+1vaEQQPffWxyjzOjfmsvbLmtUEpsQi1HetbY2cbkm/IAdUdw1zGRiQODmnYgggrG9gcO7ujjfOAZZryE6mwebsF+ljfmVDjvaJkNbHQMub5ZCCd3uBORx4kAA66m45LTF1v6KGrdfZs8aphWUFTEfzxyN9QCWn3A9kD/AIcwmOEudp3haQOTWizff7I9P3n8rM2DL3uQhmbRuYiwvoVgMFxyoMjopI3tkZYOzAhoNtCHbOHmFox/rbM8+6R6w2VJAIKt2UXIBSU8oi8ZGnSSSUDCSSUc0oa0uOwQBQxqoAGQbnU9EBfJ8kqqqzOJ4kobUVNgV0MWOlRzsuTk7KT3nvL34p2I1jTZp0O481SjlufVU+0P/TLhu3ULVRnsqYrV6kcsv1RXBnhzHdSsjLU5zfyBRVmICCnaSdTr7p5VQJOwpjk12gg2LUX7O4M57RJI4gHUN/uvPqeaWeqhY4EMe4HqBqvYWyAAAbBcnyVjnNSR1MDyY48XofHSsbsApw1NY8JxcqaQ7bfYk1zkx8oCgknCCCZz1JLL3cZcd1XpjfX26qDGIu8tG4nIAXOtoTybfhfn5FMkA3s1jJn7wTtBjBsyS5yutqWEX3Ftx/8AoXtP2kY0kRaDUAN3PtsFZkicW5AA2MaBjdAB9yqDsLibsATx2Fup4J1V2Bkf5mR5v3bj65R/hQSifM2QvEYY4OaGaAEG414/NGsWxNrDlYA4/L0Czjqaepdc6NQ3YyPVezWKw1bM8ZGcWEjdLsPAW/TyO3ropsQrI2vMAd+MWZ8gucsdw3M48CbkC+p1tsV5bhmESwytkp3lj26mTgG8cw4t8uK1OFzeCd4Jc977OkNs73ZblziNtDoNgAAEtBRVx7EWQ5mtce8d4crNXHyv+9loow2npY43Cxay7m72cfE8X46krK0dA01EbtznBcbamxzZRyFx6rQZ3vq2xuymwMhAvrltZv8AyLfS6y+Qt6NmC2u9BOktBTta6wc673jkXa29BYei84xOB+KVbYWXELXWJHE/nd6C49Sth2nMzs0bG+M2GYXLQDuSTy1T+zOGtptNgGgXBBJ/VxvfQJMeN/tXRM5K6vs0c9Yymhe9zbRQx6AcQ0Wa0eZ0HqvLOzFQ6srxLKPxC50rjyAGUAHkAQPRbntldzI6dgLmvcJHuPBrQC1l+Jza/wDah/ZbC+7ne3QPcG5Lj8hvtz1+it4uMCpU5m8pWAMJF7k29uKxnaPFGiZtjZzTa+o0PD3/AHqtE7EAZRCCLsA8Q273iOltD1K88/iKO7kDxsXNNuRDrEehBHorVGoUUN3M0bMV6fJdWDZWkjdJZS/ifRBcuCULJYhi0hcRHYAc+PoqsWPSs0fld00K6C8bI1ZhfkQTo3OZZ7HK+9wDoNOp5qtBipe0uBIHEFD6uW4+qtxYXGWyrLn5RpEE0uVt+PBDKuSzTzKdUzZnDkNkPxGbgtqRjG0r7lR4+/8ABf8A0lR0T1R7S1YbC+/JMwitgDBRmZc6Ddx8gj3ZWn/nZ3vcLwxjK3kTzWMo53yMDL5GceZ8l7X2UwttPSsaBuLn1XP8/NWKl7Oj4WK8vJ+jM4fh8j67OG5YobgHmTyWvbNxQ3H8UbAw204lDMO7QMlbmYb8wudgnar6Nvkw3y+zVR1akkqUCbWX30TzULQZQhLU81FE4vcGj9jilhdP3r9fhGp+wR2KGNnwgDoNVKQUcpYCNTsNgqdQ8B0hJsBYeu5+oRUyAC/BZSaqc8u0y6nry34bJkSQ11eSbXyt/wDN3Qfl6n2QquL3i1yxg/KNz1PPzRJ0dvhAvz3PuqzmG+ov5fvdSSCoMIF7kWvz1Pqi4pGtaBsPLcnkFPTRuJuRYef9kqmUMOY/Fs0fp5uPmoJA2PVXdsMbbD9VufLoFU7LHPC8OdYGRxvxsGs29U3EI2yX8XVD4CQ0huliNuQ/fyQSaec08IBuXG+lja2u+ibSVL5ZM0MQB2MhGobxGY/RVqLCALPqDcflZ+rzd5eSt1WOlos0AcgNPoopBbRdqoJnaNa7qd+qoT4PU8Gu+qrSYnMBmc4gnYX4eQVZmL1AN7u+akgmZXVEBsXOHkb/AHWiwbExM4d7GCWeJjgMrmnjYj96IXB2hzjLOwPHnv6HcI92cihu4RusHA+F24NuB4qRW6LgwKJzu8hdlJuSNwTx+aw/8YmZWMJ0LnMv10v/APEn1W/pGOY4DlusF/HR9mUw5yfIMd9yFE+gh2YKGp0XVWgf4QkshqPdq1gdq3dB62HOLEdCNwrYqfNdpmZngj4Rv1Xcc/ji2/Rw4weSSivZchYI2NYDew3KE4zVWIaPWysYzVhguD6LIOqZCSWsc4nyWXB5WOatun/pqzeHkg9K0E2zjdC564ElMdS1Um0JHU2Si7K1bz4g1o63Vz8vEv7ISPiZX/VnYZ7XWO7WYkZHiNp6r0qn7HG1nyWvvZX8L7LUVMcwYHP/AFO1PzWfN+Qx1Udl+Lwcl29HnnZDsdPO9jntLYwQSXaXA1sAvXK+cRsA5CygqcaawWbYKiKOSo8TiWtPuuXmyyzs6WLFHCtmVxWGSumEMe35jyC2GEdmIKZgaxovxPMqTCcMZS5ixri52pJ1V51WD5HzCuxY+CM+bLzZUqqIITWNLQi9Q55G6pd3I85WszH97q4oJOyVbd7mc9fYI+ZLuQ3CMEMLjI62ZwsGjgCbkk+iKxREapkSSynSyEzwgHT1RIwk6kqN1OOv0UgBZjbqdgmQxG+g33PNFv5Nl7nU7cgByCrYhXRwsJuLgGzRzQSC8aru4DGg+Nzh6N59SsJ2hxRwuAeqdWYi6SYOceN9fkh4j76ZjP1OAPS+vyugZIt0OHPY3M9xzuF8oubDgOqO4Lh3cgzTjxH4IzwH6njn5cOKLU1UxhOUDOWlwPIXy3HLdDnsfKcoBJufbzQBFUVskztL6onhuCah8uw4c1fo6NkLQXEA8VDPj8DeJdw3sEEE8mERvOZx+tlZhwxuwLCOSp0faaE/l06orSU8M3ijcQd7IFYOqezTHfCbHkVCzB3wkOaTvwWgih4Zw7roVdjhNrHUJiLHUZztBPxW9x/deU/x1m/Fo2eUrv8A6x/devUseUrxP+PMp/nqdo4QX/5SOH/qkn0yYdmQhfokmwMNl1ZTSek0WIF8YLdeaNYfORGL7lYHCKkxzvYdnajqtkycFgtyXR/KSaxUvbMX4yCeV36QRyxk3dqfNWmVLBsAsvNWW4ojhMTn2e8HLwH6j/ZeeStndapGoo4y/W1m8+J6BWXU99sw89ChradxOZ0ljwaOHkVPd/5XAnktMYqih39gTHamWD4h4eDht/hBqGWeqdaMeHi47f5W4fNmGWWPTiDYgp1PEwNtEAByGgRHHFvbIlkklpbBNFgMcdjIS93y9kWbO3Yeyjkc4bi6gkc3zBWyMYpaMM5Sb2TyTKrNICoTKDpmB+SgeHJis67MNjcK7h9SY2lztM32VOju94bY23J5DijE9Iwg3JtyFtvJMgG/z7TxuntqRv8ANDYaOG9gZAfNTvwzNvL4OQFj7piRlZjrW6XVGTtA08egUuOYHC6FxiBEjRf4ib23BWKgw+dx8LHH0NvdAyD1Xj7uaGsgnqi7uxcDck2F+V1bpuzUz7d5Zg43Nz7BHp8sEYZHoBx5nmUAeV1kD4pC2Rpa4HW/7+asdnY81Q3lY/Pw/wDstxJVU1Q5oqWBxB0dsfXmFf7mlg8TIWC+zgL/ADUUTYNjqYopHFrc7/huRcBulmgegRGHFwdHMAvxAyn5Jv8Aq0d/DGLnyUNRVlw1DR03UkEeIUN2l8d5yNchNrDp+ZAabGH3y9wGgbgsH3CtPrHRm4PRGqDGo5RklsHcH2HzUkA1kkMn/UiaDzb4D8lfpKd0P4tO4vaN2n4gOnEK3VYNpcAEcwqcMb43AsJBHsgLNLFkqWiRhs78w5HzCkp87dCqeG5S7OPA/wDMB8LvRaAMBUiCpH3Xin8fGZKymkt8ULmjqyQn/wB17ZCyxXl38fqVroqOQjVskjPRzM1v/BVz6Hh2ePxRveMxJSV2EiySzWaD1CX+HVU54eHRttzJOiL0nYicaPlYBxyg/K615qlWxGvLY3FWZfKlkjxl0U4sShK49mdf2ap4nglzpHD9R8IPTirIks7w6u2HIKgZbHM7Una/C/3TIZ7EkEWHHiSsZ0lF1sNfyI0zP15hOlpXE+F1+vNZ6bFXg6KOPH3c1Folxkadr5WaHX5pf6g0WzCxPogTMcdZPfX5uRRy+heL9h5tddRula42PyQuCe/BcxGrDGEjQlNjk3JJFeSKSbZeeyLbKD58fddjbEOB/wCRWWbiJ5rk+JHKbH9ldAw0a5tY1jLgWJ26cFQnxR3VB55CGguOtlSZUm++iYijSxVhPBSS1Z4myEx1Ysq76ouKCQ5HiFiuSYy5txy5aaIDNNbiuVEhey4+JvzCAoNnGA7e4VKvqs4sFnm1wd1Tm1R4lADKhpGqmw/GnM0dYjkdVWnlzIbOCgDYWjl1idld+k7eirSiRh8QNllYaotR3Du0pFg+zh5oAdUPzboeXG+mwWmD4Jh4bAodWYaRsigsv4D2gczwONxwujr6gOsRay8/MZaVoMHqzax1TISSNVTtHBGKaXTog2Hao1Ezh7qWKWY5ua81/jsS6Cl5d8737s2+69GtZDcZwanrGtbUR941jszQS5tnWLb+EjgVXJaGi6Z84xwG2hXV9BR9jsPAsKWP2J+ZKSo4Mv5okvsk8aHokkshJjsVPjcnQD8MdEkkvs6S/UimQk7lJJQSi5HsFZjOiSSRgi9TnZV8dPhHVJJX4P3RRn/RgQBSsHw/1BJJdA55ernG6pxpJKSCd2y7CuJIJGVhTaA+IJJIAFV+krrJMOySSkCYKGRJJQAMm3UN11JABLDXG+5WwpHEt1SSTREkQ1bRfZQ4f8SSSn2QbTBUcj2SSQxRki7F8PquJKJdAuzpSSSVJcf/2Q=="/>
          <p:cNvSpPr>
            <a:spLocks noChangeAspect="1" noChangeArrowheads="1"/>
          </p:cNvSpPr>
          <p:nvPr/>
        </p:nvSpPr>
        <p:spPr bwMode="auto">
          <a:xfrm>
            <a:off x="155575" y="-1965325"/>
            <a:ext cx="5505450" cy="4095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rotWithShape="1">
          <a:blip r:embed="rId3"/>
          <a:srcRect l="26500" t="27779" r="22001" b="15333"/>
          <a:stretch/>
        </p:blipFill>
        <p:spPr>
          <a:xfrm>
            <a:off x="5630545" y="1523876"/>
            <a:ext cx="3299584" cy="2050227"/>
          </a:xfrm>
          <a:prstGeom prst="rect">
            <a:avLst/>
          </a:prstGeom>
        </p:spPr>
      </p:pic>
      <p:pic>
        <p:nvPicPr>
          <p:cNvPr id="7" name="Picture 6"/>
          <p:cNvPicPr>
            <a:picLocks noChangeAspect="1"/>
          </p:cNvPicPr>
          <p:nvPr/>
        </p:nvPicPr>
        <p:blipFill rotWithShape="1">
          <a:blip r:embed="rId4"/>
          <a:srcRect l="62000" t="33111" r="7000" b="18889"/>
          <a:stretch/>
        </p:blipFill>
        <p:spPr>
          <a:xfrm>
            <a:off x="5680075" y="3733800"/>
            <a:ext cx="3104945" cy="2704307"/>
          </a:xfrm>
          <a:prstGeom prst="rect">
            <a:avLst/>
          </a:prstGeom>
        </p:spPr>
      </p:pic>
    </p:spTree>
    <p:extLst>
      <p:ext uri="{BB962C8B-B14F-4D97-AF65-F5344CB8AC3E}">
        <p14:creationId xmlns:p14="http://schemas.microsoft.com/office/powerpoint/2010/main" val="25712075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550"/>
            <a:ext cx="8229600" cy="735221"/>
          </a:xfrm>
        </p:spPr>
        <p:txBody>
          <a:bodyPr/>
          <a:lstStyle/>
          <a:p>
            <a:r>
              <a:rPr lang="en-US" dirty="0" smtClean="0">
                <a:solidFill>
                  <a:srgbClr val="FFFF00"/>
                </a:solidFill>
              </a:rPr>
              <a:t>Diagnostic Workup</a:t>
            </a:r>
            <a:endParaRPr lang="en-US" dirty="0">
              <a:solidFill>
                <a:srgbClr val="FFFF00"/>
              </a:solidFill>
            </a:endParaRPr>
          </a:p>
        </p:txBody>
      </p:sp>
      <p:sp>
        <p:nvSpPr>
          <p:cNvPr id="3" name="Content Placeholder 2"/>
          <p:cNvSpPr>
            <a:spLocks noGrp="1"/>
          </p:cNvSpPr>
          <p:nvPr>
            <p:ph idx="1"/>
          </p:nvPr>
        </p:nvSpPr>
        <p:spPr>
          <a:xfrm>
            <a:off x="155575" y="1143000"/>
            <a:ext cx="8759825" cy="5105400"/>
          </a:xfrm>
        </p:spPr>
        <p:txBody>
          <a:bodyPr>
            <a:normAutofit/>
          </a:bodyPr>
          <a:lstStyle/>
          <a:p>
            <a:pPr marL="571500" indent="-457200"/>
            <a:r>
              <a:rPr lang="en-US" dirty="0" smtClean="0">
                <a:latin typeface="Arial" pitchFamily="34" charset="0"/>
                <a:cs typeface="Arial" pitchFamily="34" charset="0"/>
              </a:rPr>
              <a:t>Bethesda Criteria – 2007</a:t>
            </a:r>
          </a:p>
          <a:p>
            <a:pPr marL="971550" lvl="1" indent="-457200"/>
            <a:r>
              <a:rPr lang="en-US" dirty="0" smtClean="0">
                <a:latin typeface="Arial" pitchFamily="34" charset="0"/>
                <a:cs typeface="Arial" pitchFamily="34" charset="0"/>
              </a:rPr>
              <a:t>Interpretation of FNA results and management</a:t>
            </a:r>
            <a:endParaRPr lang="en-US" dirty="0" smtClean="0">
              <a:latin typeface="Arial" pitchFamily="34" charset="0"/>
              <a:cs typeface="Arial" pitchFamily="34" charset="0"/>
            </a:endParaRPr>
          </a:p>
        </p:txBody>
      </p:sp>
      <p:sp>
        <p:nvSpPr>
          <p:cNvPr id="4" name="AutoShape 2" descr="data:image/jpeg;base64,/9j/4AAQSkZJRgABAQAAAQABAAD/2wCEAAkGBxMSEhQUEhQWFRQXGBUXFhYYFxQUFxgUFxUXFhQUFxUYHCggGBolHBQVITEhJSkrLi4uFx8zODMsNygtLisBCgoKDg0OGhAQGywkHyQsLCwsLCwsLCwsLCwsLCwsLCwsLCwsLCw0LCwsLCwsLCwsLCwsLCwsLCwsLCwsLCwsLP/AABEIAMIBBAMBIgACEQEDEQH/xAAcAAABBQEBAQAAAAAAAAAAAAAFAAIDBAYBBwj/xAA+EAABAwIEAwYEBAUDBAMBAAABAAIDBBEFEiExQVFxBhMiYYGRMqGxwSNCUvAHFHLR4RVikjOCosKys/EW/8QAGgEAAgMBAQAAAAAAAAAAAAAAAAIBAwQFBv/EACURAAICAgICAgIDAQAAAAAAAAABAhEDIRIxBEETUQUyIkJhFP/aAAwDAQACEQMRAD8A9sC6FwJwQQdSSSQAkkkkAJJJJACSSSQAl1cXUAJVMRr2xNuTrwVmV+VpJ4An2XnOO1/fHU21VWWfFFkI2whiGODKTffisnD2kDXya6n6K/Hgz5mhoOiJ0PYuFguRcrN2X8Qf2Yx0vcXSXtwvz5ALb0WKxndwHlcISzBI26BoVOvwljAXAG6ZaFlGzcRvvsbhSrA9n8VqA8M0c3kd7eRW3ZPpsQr8c7KZRpj5n2VF865VSoc+dEpjxx2XJJ+Xuou+KqOeeKhdUhJzLfjCX89a11JT14BGu6FRPvfppy/eyqVN3Abg7aeex926dU8ZWVZIpGyhqQ5Dsf8AhHVDMHrXa5jbmPl80TxKPvIrjduthxVpQwP3IIQ2qpbFEaaS65VsuFCIfRQwen8aOTM8DkOwpviRWX4T1CYX0G2CwHQJLjzt0XUDDl1cXQoGOpJJIASSSSAEkkkgBJJJIAS6uLqCSrizXGGUN+LI63WxsvOey2GmUufL+U2t5r1ByyEbMhe0b5iVRlXRdiZejytFgE503JVAbbpsla1m+ypNHEtNcU6aAkbX8kLix+Mnw+5RvDcRjfpmF+SaNMTImvQNpKZma7Bx1GzmnqjNTNlCiloPxmyA2ABuOZtpdNqSACXK1LiilbZRknJUGZSSuaf3b6KGQs4Zf+P3VTNSIZ5rKoJLnz9k+Zwvt7H7f4VQg5rbg8DoR5g8Ulj0XRMcpt++YVdlSQ27ty13W7TdunPQ+6ffw29SePEAdSlJQHK52vhIcOGoIJAPIhWwuyjLVFP+ed3jXNOhtccszT9CD7LZ4bPx+tvYc9BfXmseyjvI4N3Njbl4/t91poQWyCwJ+FoA2vuXE+X2WlGIr4nD3UpAGjvEPIcvdNJuEWx6P8PNxBtfyQGKRQyPZLhrbOKJuGg/qH1Cp0TdSrrR8H9Y+qZENBSoOvoko6w+L0XUAyyurgXVA51JJJACSSSQAkkkkAJJJJACXVxdQSdWRr2mKoeSLtcLjqtch2KRwyNLZHNB4agEJJxtDQdM8+xPHntJNmZeuqIUzP5im7wcbqvL2PjLr/EL3BJ+gWjw2lbHHkG3BZaN3KloxUWCSPJDi4D/AG6fNarCsIEYB49bn3Viqm7rUtJHkuU2KseRlQvoh29oO57RkngFkMUx4XtY2vyWoxOpayB7jwF7DcngB5leP9oBXSW8QZcklgLWtbroCSMzzb5q2b6VlWJdujY0lQJLkKrX4hbbe6b2Xgeyl/HsHk+EabW/vdCMTZIXAM/qJPXZUNs0Itw4iXXNj7XV2mna9zQTbz/SeF7dB6LNmepjizxgPde2R3iFrHXQ6a20HNW8Pqe9HjZ3ctzdm4I5tPEG+3Aor2Te6NaIS9w0sbkuHIg6358LK/E8fCeY08zcn7KLC7mMOOrr2Nr8AAL/ADXamMi7xyNjw69Ar4/ZmnvRLFE3OSNS4/Jlr+5v1V2mZd7gRYjc89r6oBNjLKVodYkuOUW1NrXJ/fNWcO7UxF7WkZbk6ucATvuPb2VvyRXbKFhnLaQdx8/hWHErMjRabGgC1pvcb9b2ss3ME5Q9MIYeiEY1j/qQ/C9kSgHij6n6FSgZYrz4vQJKHE3eP0CSCH2EwnJrU5QWCSSSQAkkkkAJJJJACSSSQAknvABJ0A3SWQ7bYzkIiB/qt8gllLirGjHk6KfaPtK95yROyM4kfER14BYLGcYLAS0gnfmVo56YvbZg1I1K86x+kexzgVk+TkzX8dI9fw/HWPpmSNN7tHvZUxWzEBw1G5H+V5d2VxYwv7iRxEb9jycvQxh77xkPvF+ZvEjqod2WxqgpDVZzd9yTs0ElDcTc8StayMtJ1Lr7BHo6tkfhjjA8ypG0+YlztXFNWiOT+i82YmJoJ1tv90NfQBx1cXHloLn0T8Tn7oNHNv3KF0GL/iPv+VhI6kgX9ifdDe6YRg6bRaxcWIA+EWA9NAhkkYd90+txGM3LnWHMkAIQ6qIeCx4c068/mlf2WqOqC7MM0vfT1BUUuHxm9wLgb2vryvvZSR4mLBKGTMfW6VtEqLW2F8EYWCx+E234X0A6E7EW10O4Ryop8zCPkVVwqMEN8rg8btda4+Q9kZYz6LTijqjFlls817RfhAudra4HO+wss3DBmaA05rvbl5m5+q2XbkMyvB+LM0MHHm4j3KodhqHNK0keFp7zb9I0+dllmrlxOn481DF8n0bascbNaT8LWtPUDX5oRKdUTqOJQpw1XRS0eflt2EsMHhKJU48cfr9FRw8eFEKX/qM6FSgKuLu/E9AuqLGD+IegSQK+zQhq7ZNzjmlnHNLZdQ6yVk3OOa6HjmiwO2SsmOlA4qP+aai0FE9krKA1TUv5pvNHJE0T2Ssq7qtqlZJdFoiiOvq2wxukebNaNf7LzSDDZKqc1EnwEktHrotn2id3jmw2uDcnyTZZI4WhugAFgs+V8tGnHHjT+yg2lDQcoQObsyyQuMmt7ow7FYybfNPfKLaLLSNKs8S7S4P3cr22IsfCf7LQ9g+1Ra4U9Qd9GPPHyPmtfjuGMmbqBcagrzLtFhRYTbe+n91YpXpkOHtHtkbI26mys0s7LlxIDRzXjfZLGamQOje8uyWtzstFM97xYuNuXBM5cWHDkjUY/XRzkCI3y3B5eh90NwmmAD3O46einwaiyjVVKukle5zYn5LDTTNrwGuiW7djLS4oF1+Gh7iCAW32sPVS0VCyMWYANLW5dOSZFDOxhFRFIZA6143NLXMsLOsR4Te+iFzz1OojifxtnIFv05tBpbe19U1DKfovd53biPynbyPFFKCoANys/S005v3pbroGtvudtSdUYmiDRoVU9MdO9G6wGUE+g+6OVMoaCTta6xHZ2osBrxC1dRUtIAdqOPT9/Ra8Uv4mHNCpnntTKaiTPlzZneDS9gdgPYLfYDhDYGa/G4C/l5D1UOFwwg+FgBdd3Hbcmx2GoPqjD4w7Y2KMWKnb7DPn5LjFUirPGNUGq4gDortUJBoR7cUBmMoJu0252KtnpGNOwzRO8JV+jd+K0f7T9kMofgKJUA/GH9H3CmPRD7A2PVFpnDoko8cbeZySVy2FB8Epy7lXFWaDhTLp5KYiwGEEqUU+mpVetrBCxzzwF1RpMXimaHZ9xtdK5DqDYRfTngV3+VdzVOLEYwdHXPVXXVjMt7qY7FkqIBE/NqDZF4tlRhxNpaL8VappQ4XCv+Nx2U809Feph/EzW4boViwa5pzC6KYzPlaFmZMTDzlAJWXK6dG3CuStmaosIeJnEOcWk6NOw6IzXzdw0Zij1PlAubBY3Gz381twOHBUv7Ll9IcMYa7Q3Wc7SvblJ3VytwV4fnjJbp8P5UIxWkllcxg+IkX8hzTcd0g5Um2L+F9BJJUTOtZoaB66r0SDs8/Pc2DU/sRhTadhHHQk8yjtRV8Ge61/BF9mD/okuivFRNZ8TteQQ+GjILz5/L9lEIgL66ldrZu7bci2b7fsJZ44pWhsWWTlT9mcrWyA6XVGzjuUVkqA7dU5qtrQSLXWVm9WUns8QPBtvdVJpszrDYfVKsxIbN1J4cyVSEmzdzubaknjYJdse62zR0lW2Jgc7YcOZ4AKekrZKh5awXsdeDR+rM7gLeHTU3dZBYqAyEPnOVrfhjB1H+57hsenutLhty3JEwNjG/5RrztqNOG61wxe5aRgyZk3/HbNPgtGIgXOdne74nWt/wBrW8G7CyszVDW31uRwG/khLJjlDjqN+Q9lyHEg64DdQmllj0ipYpdsoVlDVVMmaWbJEPhiZx83uO/S1uqhxBtVTWfTvD2j4o3taAR5PYAR80eo5muJB0PyVmFrXgjcbFJt7TGdLTRn+zvaiKof3M0boJjsDlLHHk14A18iAeq1FNTZZCb/AJbee6w/bbA+6gknabd2M19rWIsfmj3YzFDUwtkd8RDS7yflAePUZT1V0G32VTSW0R4nFeVx80loKjDmPNzcHy+qSniVjbJrgrRgKa6mPMKriy+0Uimkq06jdzCgnoZDoLKHFjJoAYpmmjkYONwFg/8A+Tq2fA+3qV6l/p7o2XOtuKpE8fknw4ZSYZvIjBaM52b7KPb4p5C48r6LXtgjYLEaearOq2iwvqhWNzEjddGGFdI5k/Ik9sLztv8ADYD3QU43JE1xDs1iRrp9EN/1d0bBrfW2qql5ex3m5aFirTKfkt2HYMadUCzhYhMbTuj8bdvzD7obSHupNeIBCOuqWvboVxPLSWZnc8Vt4kB8UrgeJaSN0OoZLPBzAhRY3RuccrLk+Sn7PdkXNOaS/S6oUeXRplOMFtl7E65trDUnYBdwLBS3xv8Aid8hyRqlwSNhzWu7mUQ7taMePjtmPNn5Kl0VmQ2UrYVLlU1KxpNnX8rbequMw+kpPzEdBz8z5IdjrQ9oadSXWBHlxRuRtmmwsOXPmsnWOdJUNIuLaADYAEXv68UNWhoumZ7G6YwNDs4LSL8RZZ2KWee4hjLzzJsBfmtB2lrWvNnNDyL7XyDXjxcfl1UXZqoPeZdQHNtYWy3HiAAbvuRbS+yoj497Zrl5NKkVMO7NS/FNKL/7Re3MAnQ8trDmUUjpGR/ADrxOrnH929/VGpIievAdPPy57CwUkeHjd2/E8OgHL/CvjjjHpGWWWUu2BYaRzyABe+39yfv58Sj8w7ljIY/jcbX8zq531PoqlNWjvgxjeBLnEgbeXJT0U4ke+fcAlkfpo5w+nus+eTujT48FXIv1rwxltgBb0AUOEwFsZc/RziXWPBv5R1tr6qOnlEj3E/DGRfkX729N/ZC+1vaEQQPffWxyjzOjfmsvbLmtUEpsQi1HetbY2cbkm/IAdUdw1zGRiQODmnYgggrG9gcO7ujjfOAZZryE6mwebsF+ljfmVDjvaJkNbHQMub5ZCCd3uBORx4kAA66m45LTF1v6KGrdfZs8aphWUFTEfzxyN9QCWn3A9kD/AIcwmOEudp3haQOTWizff7I9P3n8rM2DL3uQhmbRuYiwvoVgMFxyoMjopI3tkZYOzAhoNtCHbOHmFox/rbM8+6R6w2VJAIKt2UXIBSU8oi8ZGnSSSUDCSSUc0oa0uOwQBQxqoAGQbnU9EBfJ8kqqqzOJ4kobUVNgV0MWOlRzsuTk7KT3nvL34p2I1jTZp0O481SjlufVU+0P/TLhu3ULVRnsqYrV6kcsv1RXBnhzHdSsjLU5zfyBRVmICCnaSdTr7p5VQJOwpjk12gg2LUX7O4M57RJI4gHUN/uvPqeaWeqhY4EMe4HqBqvYWyAAAbBcnyVjnNSR1MDyY48XofHSsbsApw1NY8JxcqaQ7bfYk1zkx8oCgknCCCZz1JLL3cZcd1XpjfX26qDGIu8tG4nIAXOtoTybfhfn5FMkA3s1jJn7wTtBjBsyS5yutqWEX3Ftx/8AoXtP2kY0kRaDUAN3PtsFZkicW5AA2MaBjdAB9yqDsLibsATx2Fup4J1V2Bkf5mR5v3bj65R/hQSifM2QvEYY4OaGaAEG414/NGsWxNrDlYA4/L0Czjqaepdc6NQ3YyPVezWKw1bM8ZGcWEjdLsPAW/TyO3ropsQrI2vMAd+MWZ8gucsdw3M48CbkC+p1tsV5bhmESwytkp3lj26mTgG8cw4t8uK1OFzeCd4Jc977OkNs73ZblziNtDoNgAAEtBRVx7EWQ5mtce8d4crNXHyv+9loow2npY43Cxay7m72cfE8X46krK0dA01EbtznBcbamxzZRyFx6rQZ3vq2xuymwMhAvrltZv8AyLfS6y+Qt6NmC2u9BOktBTta6wc673jkXa29BYei84xOB+KVbYWXELXWJHE/nd6C49Sth2nMzs0bG+M2GYXLQDuSTy1T+zOGtptNgGgXBBJ/VxvfQJMeN/tXRM5K6vs0c9Yymhe9zbRQx6AcQ0Wa0eZ0HqvLOzFQ6srxLKPxC50rjyAGUAHkAQPRbntldzI6dgLmvcJHuPBrQC1l+Jza/wDah/ZbC+7ne3QPcG5Lj8hvtz1+it4uMCpU5m8pWAMJF7k29uKxnaPFGiZtjZzTa+o0PD3/AHqtE7EAZRCCLsA8Q273iOltD1K88/iKO7kDxsXNNuRDrEehBHorVGoUUN3M0bMV6fJdWDZWkjdJZS/ifRBcuCULJYhi0hcRHYAc+PoqsWPSs0fld00K6C8bI1ZhfkQTo3OZZ7HK+9wDoNOp5qtBipe0uBIHEFD6uW4+qtxYXGWyrLn5RpEE0uVt+PBDKuSzTzKdUzZnDkNkPxGbgtqRjG0r7lR4+/8ABf8A0lR0T1R7S1YbC+/JMwitgDBRmZc6Ddx8gj3ZWn/nZ3vcLwxjK3kTzWMo53yMDL5GceZ8l7X2UwttPSsaBuLn1XP8/NWKl7Oj4WK8vJ+jM4fh8j67OG5YobgHmTyWvbNxQ3H8UbAw204lDMO7QMlbmYb8wudgnar6Nvkw3y+zVR1akkqUCbWX30TzULQZQhLU81FE4vcGj9jilhdP3r9fhGp+wR2KGNnwgDoNVKQUcpYCNTsNgqdQ8B0hJsBYeu5+oRUyAC/BZSaqc8u0y6nry34bJkSQ11eSbXyt/wDN3Qfl6n2QquL3i1yxg/KNz1PPzRJ0dvhAvz3PuqzmG+ov5fvdSSCoMIF7kWvz1Pqi4pGtaBsPLcnkFPTRuJuRYef9kqmUMOY/Fs0fp5uPmoJA2PVXdsMbbD9VufLoFU7LHPC8OdYGRxvxsGs29U3EI2yX8XVD4CQ0huliNuQ/fyQSaec08IBuXG+lja2u+ibSVL5ZM0MQB2MhGobxGY/RVqLCALPqDcflZ+rzd5eSt1WOlos0AcgNPoopBbRdqoJnaNa7qd+qoT4PU8Gu+qrSYnMBmc4gnYX4eQVZmL1AN7u+akgmZXVEBsXOHkb/AHWiwbExM4d7GCWeJjgMrmnjYj96IXB2hzjLOwPHnv6HcI92cihu4RusHA+F24NuB4qRW6LgwKJzu8hdlJuSNwTx+aw/8YmZWMJ0LnMv10v/APEn1W/pGOY4DlusF/HR9mUw5yfIMd9yFE+gh2YKGp0XVWgf4QkshqPdq1gdq3dB62HOLEdCNwrYqfNdpmZngj4Rv1Xcc/ji2/Rw4weSSivZchYI2NYDew3KE4zVWIaPWysYzVhguD6LIOqZCSWsc4nyWXB5WOatun/pqzeHkg9K0E2zjdC564ElMdS1Um0JHU2Si7K1bz4g1o63Vz8vEv7ISPiZX/VnYZ7XWO7WYkZHiNp6r0qn7HG1nyWvvZX8L7LUVMcwYHP/AFO1PzWfN+Qx1Udl+Lwcl29HnnZDsdPO9jntLYwQSXaXA1sAvXK+cRsA5CygqcaawWbYKiKOSo8TiWtPuuXmyyzs6WLFHCtmVxWGSumEMe35jyC2GEdmIKZgaxovxPMqTCcMZS5ixri52pJ1V51WD5HzCuxY+CM+bLzZUqqIITWNLQi9Q55G6pd3I85WszH97q4oJOyVbd7mc9fYI+ZLuQ3CMEMLjI62ZwsGjgCbkk+iKxREapkSSynSyEzwgHT1RIwk6kqN1OOv0UgBZjbqdgmQxG+g33PNFv5Nl7nU7cgByCrYhXRwsJuLgGzRzQSC8aru4DGg+Nzh6N59SsJ2hxRwuAeqdWYi6SYOceN9fkh4j76ZjP1OAPS+vyugZIt0OHPY3M9xzuF8oubDgOqO4Lh3cgzTjxH4IzwH6njn5cOKLU1UxhOUDOWlwPIXy3HLdDnsfKcoBJufbzQBFUVskztL6onhuCah8uw4c1fo6NkLQXEA8VDPj8DeJdw3sEEE8mERvOZx+tlZhwxuwLCOSp0faaE/l06orSU8M3ijcQd7IFYOqezTHfCbHkVCzB3wkOaTvwWgih4Zw7roVdjhNrHUJiLHUZztBPxW9x/deU/x1m/Fo2eUrv8A6x/devUseUrxP+PMp/nqdo4QX/5SOH/qkn0yYdmQhfokmwMNl1ZTSek0WIF8YLdeaNYfORGL7lYHCKkxzvYdnajqtkycFgtyXR/KSaxUvbMX4yCeV36QRyxk3dqfNWmVLBsAsvNWW4ojhMTn2e8HLwH6j/ZeeStndapGoo4y/W1m8+J6BWXU99sw89ChradxOZ0ljwaOHkVPd/5XAnktMYqih39gTHamWD4h4eDht/hBqGWeqdaMeHi47f5W4fNmGWWPTiDYgp1PEwNtEAByGgRHHFvbIlkklpbBNFgMcdjIS93y9kWbO3Yeyjkc4bi6gkc3zBWyMYpaMM5Sb2TyTKrNICoTKDpmB+SgeHJis67MNjcK7h9SY2lztM32VOju94bY23J5DijE9Iwg3JtyFtvJMgG/z7TxuntqRv8ANDYaOG9gZAfNTvwzNvL4OQFj7piRlZjrW6XVGTtA08egUuOYHC6FxiBEjRf4ib23BWKgw+dx8LHH0NvdAyD1Xj7uaGsgnqi7uxcDck2F+V1bpuzUz7d5Zg43Nz7BHp8sEYZHoBx5nmUAeV1kD4pC2Rpa4HW/7+asdnY81Q3lY/Pw/wDstxJVU1Q5oqWBxB0dsfXmFf7mlg8TIWC+zgL/ADUUTYNjqYopHFrc7/huRcBulmgegRGHFwdHMAvxAyn5Jv8Aq0d/DGLnyUNRVlw1DR03UkEeIUN2l8d5yNchNrDp+ZAabGH3y9wGgbgsH3CtPrHRm4PRGqDGo5RklsHcH2HzUkA1kkMn/UiaDzb4D8lfpKd0P4tO4vaN2n4gOnEK3VYNpcAEcwqcMb43AsJBHsgLNLFkqWiRhs78w5HzCkp87dCqeG5S7OPA/wDMB8LvRaAMBUiCpH3Xin8fGZKymkt8ULmjqyQn/wB17ZCyxXl38fqVroqOQjVskjPRzM1v/BVz6Hh2ePxRveMxJSV2EiySzWaD1CX+HVU54eHRttzJOiL0nYicaPlYBxyg/K615qlWxGvLY3FWZfKlkjxl0U4sShK49mdf2ap4nglzpHD9R8IPTirIks7w6u2HIKgZbHM7Una/C/3TIZ7EkEWHHiSsZ0lF1sNfyI0zP15hOlpXE+F1+vNZ6bFXg6KOPH3c1Folxkadr5WaHX5pf6g0WzCxPogTMcdZPfX5uRRy+heL9h5tddRula42PyQuCe/BcxGrDGEjQlNjk3JJFeSKSbZeeyLbKD58fddjbEOB/wCRWWbiJ5rk+JHKbH9ldAw0a5tY1jLgWJ26cFQnxR3VB55CGguOtlSZUm++iYijSxVhPBSS1Z4myEx1Ysq76ouKCQ5HiFiuSYy5txy5aaIDNNbiuVEhey4+JvzCAoNnGA7e4VKvqs4sFnm1wd1Tm1R4lADKhpGqmw/GnM0dYjkdVWnlzIbOCgDYWjl1idld+k7eirSiRh8QNllYaotR3Du0pFg+zh5oAdUPzboeXG+mwWmD4Jh4bAodWYaRsigsv4D2gczwONxwujr6gOsRay8/MZaVoMHqzax1TISSNVTtHBGKaXTog2Hao1Ezh7qWKWY5ua81/jsS6Cl5d8737s2+69GtZDcZwanrGtbUR941jszQS5tnWLb+EjgVXJaGi6Z84xwG2hXV9BR9jsPAsKWP2J+ZKSo4Mv5okvsk8aHokkshJjsVPjcnQD8MdEkkvs6S/UimQk7lJJQSi5HsFZjOiSSRgi9TnZV8dPhHVJJX4P3RRn/RgQBSsHw/1BJJdA55ernG6pxpJKSCd2y7CuJIJGVhTaA+IJJIAFV+krrJMOySSkCYKGRJJQAMm3UN11JABLDXG+5WwpHEt1SSTREkQ1bRfZQ4f8SSSn2QbTBUcj2SSQxRki7F8PquJKJdAuzpSSSVJcf/2Q=="/>
          <p:cNvSpPr>
            <a:spLocks noChangeAspect="1" noChangeArrowheads="1"/>
          </p:cNvSpPr>
          <p:nvPr/>
        </p:nvSpPr>
        <p:spPr bwMode="auto">
          <a:xfrm>
            <a:off x="155575" y="-1965325"/>
            <a:ext cx="5505450" cy="4095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rotWithShape="1">
          <a:blip r:embed="rId3"/>
          <a:srcRect l="11999" t="34000" r="14000" b="32222"/>
          <a:stretch/>
        </p:blipFill>
        <p:spPr>
          <a:xfrm>
            <a:off x="127334" y="2884696"/>
            <a:ext cx="8889332" cy="2282396"/>
          </a:xfrm>
          <a:prstGeom prst="rect">
            <a:avLst/>
          </a:prstGeom>
        </p:spPr>
      </p:pic>
    </p:spTree>
    <p:extLst>
      <p:ext uri="{BB962C8B-B14F-4D97-AF65-F5344CB8AC3E}">
        <p14:creationId xmlns:p14="http://schemas.microsoft.com/office/powerpoint/2010/main" val="15528584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550"/>
            <a:ext cx="8229600" cy="735221"/>
          </a:xfrm>
        </p:spPr>
        <p:txBody>
          <a:bodyPr/>
          <a:lstStyle/>
          <a:p>
            <a:r>
              <a:rPr lang="en-US" dirty="0" smtClean="0">
                <a:solidFill>
                  <a:srgbClr val="FFFF00"/>
                </a:solidFill>
              </a:rPr>
              <a:t>1. </a:t>
            </a:r>
            <a:r>
              <a:rPr lang="en-US" dirty="0" err="1" smtClean="0">
                <a:solidFill>
                  <a:srgbClr val="FFFF00"/>
                </a:solidFill>
              </a:rPr>
              <a:t>Nondiagnostic</a:t>
            </a:r>
            <a:r>
              <a:rPr lang="en-US" dirty="0" smtClean="0">
                <a:solidFill>
                  <a:srgbClr val="FFFF00"/>
                </a:solidFill>
              </a:rPr>
              <a:t> (ND)</a:t>
            </a:r>
            <a:endParaRPr lang="en-US" dirty="0">
              <a:solidFill>
                <a:srgbClr val="FFFF00"/>
              </a:solidFill>
            </a:endParaRPr>
          </a:p>
        </p:txBody>
      </p:sp>
      <p:sp>
        <p:nvSpPr>
          <p:cNvPr id="3" name="Content Placeholder 2"/>
          <p:cNvSpPr>
            <a:spLocks noGrp="1"/>
          </p:cNvSpPr>
          <p:nvPr>
            <p:ph idx="1"/>
          </p:nvPr>
        </p:nvSpPr>
        <p:spPr>
          <a:xfrm>
            <a:off x="162502" y="1066800"/>
            <a:ext cx="5704898" cy="5105400"/>
          </a:xfrm>
        </p:spPr>
        <p:txBody>
          <a:bodyPr>
            <a:normAutofit/>
          </a:bodyPr>
          <a:lstStyle/>
          <a:p>
            <a:pPr marL="571500" indent="-457200"/>
            <a:r>
              <a:rPr lang="en-US" dirty="0" smtClean="0">
                <a:latin typeface="Arial" pitchFamily="34" charset="0"/>
                <a:cs typeface="Arial" pitchFamily="34" charset="0"/>
              </a:rPr>
              <a:t>Poor sample</a:t>
            </a:r>
          </a:p>
          <a:p>
            <a:pPr marL="971550" lvl="1" indent="-457200"/>
            <a:r>
              <a:rPr lang="en-US" dirty="0" smtClean="0">
                <a:latin typeface="Arial" pitchFamily="34" charset="0"/>
                <a:cs typeface="Arial" pitchFamily="34" charset="0"/>
              </a:rPr>
              <a:t>Inadequate cell number, obscuring blood, cyst fluid only.</a:t>
            </a:r>
          </a:p>
          <a:p>
            <a:pPr marL="971550" lvl="1" indent="-457200"/>
            <a:r>
              <a:rPr lang="en-US" dirty="0" smtClean="0">
                <a:latin typeface="Arial" pitchFamily="34" charset="0"/>
                <a:cs typeface="Arial" pitchFamily="34" charset="0"/>
              </a:rPr>
              <a:t>Risk of malignancy 1-4%</a:t>
            </a:r>
          </a:p>
          <a:p>
            <a:pPr marL="971550" lvl="1" indent="-457200"/>
            <a:r>
              <a:rPr lang="en-US" dirty="0" smtClean="0">
                <a:latin typeface="Arial" pitchFamily="34" charset="0"/>
                <a:cs typeface="Arial" pitchFamily="34" charset="0"/>
              </a:rPr>
              <a:t>Action: repeat FNA</a:t>
            </a:r>
          </a:p>
          <a:p>
            <a:pPr marL="1371600" lvl="2" indent="-457200"/>
            <a:r>
              <a:rPr lang="en-US" dirty="0" smtClean="0">
                <a:latin typeface="Arial" pitchFamily="34" charset="0"/>
                <a:cs typeface="Arial" pitchFamily="34" charset="0"/>
              </a:rPr>
              <a:t>Repeat FNA diagnostic 50-88% of time.</a:t>
            </a:r>
          </a:p>
          <a:p>
            <a:pPr marL="1371600" lvl="2" indent="-457200"/>
            <a:r>
              <a:rPr lang="en-US" dirty="0" smtClean="0">
                <a:latin typeface="Arial" pitchFamily="34" charset="0"/>
                <a:cs typeface="Arial" pitchFamily="34" charset="0"/>
              </a:rPr>
              <a:t>If persistent ND -&gt; excise (10% malignancy rate)</a:t>
            </a:r>
            <a:endParaRPr lang="en-US" dirty="0" smtClean="0">
              <a:latin typeface="Arial" pitchFamily="34" charset="0"/>
              <a:cs typeface="Arial" pitchFamily="34" charset="0"/>
            </a:endParaRPr>
          </a:p>
        </p:txBody>
      </p:sp>
      <p:sp>
        <p:nvSpPr>
          <p:cNvPr id="4" name="AutoShape 2" descr="data:image/jpeg;base64,/9j/4AAQSkZJRgABAQAAAQABAAD/2wCEAAkGBxMSEhQUEhQWFRQXGBUXFhYYFxQUFxgUFxUXFhQUFxUYHCggGBolHBQVITEhJSkrLi4uFx8zODMsNygtLisBCgoKDg0OGhAQGywkHyQsLCwsLCwsLCwsLCwsLCwsLCwsLCwsLCw0LCwsLCwsLCwsLCwsLCwsLCwsLCwsLCwsLP/AABEIAMIBBAMBIgACEQEDEQH/xAAcAAABBQEBAQAAAAAAAAAAAAAFAAIDBAYBBwj/xAA+EAABAwIEAwYEBAUDBAMBAAABAAIDBBEFEiExQVFxBhMiYYGRMqGxwSNCUvAHFHLR4RVikjOCosKys/EW/8QAGgEAAgMBAQAAAAAAAAAAAAAAAAIBAwQFBv/EACURAAICAgICAgIDAQAAAAAAAAABAhEDIRIxBEETUQUyIkJhFP/aAAwDAQACEQMRAD8A9sC6FwJwQQdSSSQAkkkkAJJJJACSSSQAl1cXUAJVMRr2xNuTrwVmV+VpJ4An2XnOO1/fHU21VWWfFFkI2whiGODKTffisnD2kDXya6n6K/Hgz5mhoOiJ0PYuFguRcrN2X8Qf2Yx0vcXSXtwvz5ALb0WKxndwHlcISzBI26BoVOvwljAXAG6ZaFlGzcRvvsbhSrA9n8VqA8M0c3kd7eRW3ZPpsQr8c7KZRpj5n2VF865VSoc+dEpjxx2XJJ+Xuou+KqOeeKhdUhJzLfjCX89a11JT14BGu6FRPvfppy/eyqVN3Abg7aeex926dU8ZWVZIpGyhqQ5Dsf8AhHVDMHrXa5jbmPl80TxKPvIrjduthxVpQwP3IIQ2qpbFEaaS65VsuFCIfRQwen8aOTM8DkOwpviRWX4T1CYX0G2CwHQJLjzt0XUDDl1cXQoGOpJJIASSSSAEkkkgBJJJIAS6uLqCSrizXGGUN+LI63WxsvOey2GmUufL+U2t5r1ByyEbMhe0b5iVRlXRdiZejytFgE503JVAbbpsla1m+ypNHEtNcU6aAkbX8kLix+Mnw+5RvDcRjfpmF+SaNMTImvQNpKZma7Bx1GzmnqjNTNlCiloPxmyA2ABuOZtpdNqSACXK1LiilbZRknJUGZSSuaf3b6KGQs4Zf+P3VTNSIZ5rKoJLnz9k+Zwvt7H7f4VQg5rbg8DoR5g8Ulj0XRMcpt++YVdlSQ27ty13W7TdunPQ+6ffw29SePEAdSlJQHK52vhIcOGoIJAPIhWwuyjLVFP+ed3jXNOhtccszT9CD7LZ4bPx+tvYc9BfXmseyjvI4N3Njbl4/t91poQWyCwJ+FoA2vuXE+X2WlGIr4nD3UpAGjvEPIcvdNJuEWx6P8PNxBtfyQGKRQyPZLhrbOKJuGg/qH1Cp0TdSrrR8H9Y+qZENBSoOvoko6w+L0XUAyyurgXVA51JJJACSSSQAkkkkAJJJJACXVxdQSdWRr2mKoeSLtcLjqtch2KRwyNLZHNB4agEJJxtDQdM8+xPHntJNmZeuqIUzP5im7wcbqvL2PjLr/EL3BJ+gWjw2lbHHkG3BZaN3KloxUWCSPJDi4D/AG6fNarCsIEYB49bn3Viqm7rUtJHkuU2KseRlQvoh29oO57RkngFkMUx4XtY2vyWoxOpayB7jwF7DcngB5leP9oBXSW8QZcklgLWtbroCSMzzb5q2b6VlWJdujY0lQJLkKrX4hbbe6b2Xgeyl/HsHk+EabW/vdCMTZIXAM/qJPXZUNs0Itw4iXXNj7XV2mna9zQTbz/SeF7dB6LNmepjizxgPde2R3iFrHXQ6a20HNW8Pqe9HjZ3ctzdm4I5tPEG+3Aor2Te6NaIS9w0sbkuHIg6358LK/E8fCeY08zcn7KLC7mMOOrr2Nr8AAL/ADXamMi7xyNjw69Ar4/ZmnvRLFE3OSNS4/Jlr+5v1V2mZd7gRYjc89r6oBNjLKVodYkuOUW1NrXJ/fNWcO7UxF7WkZbk6ucATvuPb2VvyRXbKFhnLaQdx8/hWHErMjRabGgC1pvcb9b2ss3ME5Q9MIYeiEY1j/qQ/C9kSgHij6n6FSgZYrz4vQJKHE3eP0CSCH2EwnJrU5QWCSSSQAkkkkAJJJJACSSSQAknvABJ0A3SWQ7bYzkIiB/qt8gllLirGjHk6KfaPtK95yROyM4kfER14BYLGcYLAS0gnfmVo56YvbZg1I1K86x+kexzgVk+TkzX8dI9fw/HWPpmSNN7tHvZUxWzEBw1G5H+V5d2VxYwv7iRxEb9jycvQxh77xkPvF+ZvEjqod2WxqgpDVZzd9yTs0ElDcTc8StayMtJ1Lr7BHo6tkfhjjA8ypG0+YlztXFNWiOT+i82YmJoJ1tv90NfQBx1cXHloLn0T8Tn7oNHNv3KF0GL/iPv+VhI6kgX9ifdDe6YRg6bRaxcWIA+EWA9NAhkkYd90+txGM3LnWHMkAIQ6qIeCx4c068/mlf2WqOqC7MM0vfT1BUUuHxm9wLgb2vryvvZSR4mLBKGTMfW6VtEqLW2F8EYWCx+E234X0A6E7EW10O4Ryop8zCPkVVwqMEN8rg8btda4+Q9kZYz6LTijqjFlls817RfhAudra4HO+wss3DBmaA05rvbl5m5+q2XbkMyvB+LM0MHHm4j3KodhqHNK0keFp7zb9I0+dllmrlxOn481DF8n0bascbNaT8LWtPUDX5oRKdUTqOJQpw1XRS0eflt2EsMHhKJU48cfr9FRw8eFEKX/qM6FSgKuLu/E9AuqLGD+IegSQK+zQhq7ZNzjmlnHNLZdQ6yVk3OOa6HjmiwO2SsmOlA4qP+aai0FE9krKA1TUv5pvNHJE0T2Ssq7qtqlZJdFoiiOvq2wxukebNaNf7LzSDDZKqc1EnwEktHrotn2id3jmw2uDcnyTZZI4WhugAFgs+V8tGnHHjT+yg2lDQcoQObsyyQuMmt7ow7FYybfNPfKLaLLSNKs8S7S4P3cr22IsfCf7LQ9g+1Ra4U9Qd9GPPHyPmtfjuGMmbqBcagrzLtFhRYTbe+n91YpXpkOHtHtkbI26mys0s7LlxIDRzXjfZLGamQOje8uyWtzstFM97xYuNuXBM5cWHDkjUY/XRzkCI3y3B5eh90NwmmAD3O46einwaiyjVVKukle5zYn5LDTTNrwGuiW7djLS4oF1+Gh7iCAW32sPVS0VCyMWYANLW5dOSZFDOxhFRFIZA6143NLXMsLOsR4Te+iFzz1OojifxtnIFv05tBpbe19U1DKfovd53biPynbyPFFKCoANys/S005v3pbroGtvudtSdUYmiDRoVU9MdO9G6wGUE+g+6OVMoaCTta6xHZ2osBrxC1dRUtIAdqOPT9/Ra8Uv4mHNCpnntTKaiTPlzZneDS9gdgPYLfYDhDYGa/G4C/l5D1UOFwwg+FgBdd3Hbcmx2GoPqjD4w7Y2KMWKnb7DPn5LjFUirPGNUGq4gDortUJBoR7cUBmMoJu0252KtnpGNOwzRO8JV+jd+K0f7T9kMofgKJUA/GH9H3CmPRD7A2PVFpnDoko8cbeZySVy2FB8Epy7lXFWaDhTLp5KYiwGEEqUU+mpVetrBCxzzwF1RpMXimaHZ9xtdK5DqDYRfTngV3+VdzVOLEYwdHXPVXXVjMt7qY7FkqIBE/NqDZF4tlRhxNpaL8VappQ4XCv+Nx2U809Feph/EzW4boViwa5pzC6KYzPlaFmZMTDzlAJWXK6dG3CuStmaosIeJnEOcWk6NOw6IzXzdw0Zij1PlAubBY3Gz381twOHBUv7Ll9IcMYa7Q3Wc7SvblJ3VytwV4fnjJbp8P5UIxWkllcxg+IkX8hzTcd0g5Um2L+F9BJJUTOtZoaB66r0SDs8/Pc2DU/sRhTadhHHQk8yjtRV8Ge61/BF9mD/okuivFRNZ8TteQQ+GjILz5/L9lEIgL66ldrZu7bci2b7fsJZ44pWhsWWTlT9mcrWyA6XVGzjuUVkqA7dU5qtrQSLXWVm9WUns8QPBtvdVJpszrDYfVKsxIbN1J4cyVSEmzdzubaknjYJdse62zR0lW2Jgc7YcOZ4AKekrZKh5awXsdeDR+rM7gLeHTU3dZBYqAyEPnOVrfhjB1H+57hsenutLhty3JEwNjG/5RrztqNOG61wxe5aRgyZk3/HbNPgtGIgXOdne74nWt/wBrW8G7CyszVDW31uRwG/khLJjlDjqN+Q9lyHEg64DdQmllj0ipYpdsoVlDVVMmaWbJEPhiZx83uO/S1uqhxBtVTWfTvD2j4o3taAR5PYAR80eo5muJB0PyVmFrXgjcbFJt7TGdLTRn+zvaiKof3M0boJjsDlLHHk14A18iAeq1FNTZZCb/AJbee6w/bbA+6gknabd2M19rWIsfmj3YzFDUwtkd8RDS7yflAePUZT1V0G32VTSW0R4nFeVx80loKjDmPNzcHy+qSniVjbJrgrRgKa6mPMKriy+0Uimkq06jdzCgnoZDoLKHFjJoAYpmmjkYONwFg/8A+Tq2fA+3qV6l/p7o2XOtuKpE8fknw4ZSYZvIjBaM52b7KPb4p5C48r6LXtgjYLEaearOq2iwvqhWNzEjddGGFdI5k/Ik9sLztv8ADYD3QU43JE1xDs1iRrp9EN/1d0bBrfW2qql5ex3m5aFirTKfkt2HYMadUCzhYhMbTuj8bdvzD7obSHupNeIBCOuqWvboVxPLSWZnc8Vt4kB8UrgeJaSN0OoZLPBzAhRY3RuccrLk+Sn7PdkXNOaS/S6oUeXRplOMFtl7E65trDUnYBdwLBS3xv8Aid8hyRqlwSNhzWu7mUQ7taMePjtmPNn5Kl0VmQ2UrYVLlU1KxpNnX8rbequMw+kpPzEdBz8z5IdjrQ9oadSXWBHlxRuRtmmwsOXPmsnWOdJUNIuLaADYAEXv68UNWhoumZ7G6YwNDs4LSL8RZZ2KWee4hjLzzJsBfmtB2lrWvNnNDyL7XyDXjxcfl1UXZqoPeZdQHNtYWy3HiAAbvuRbS+yoj497Zrl5NKkVMO7NS/FNKL/7Re3MAnQ8trDmUUjpGR/ADrxOrnH929/VGpIievAdPPy57CwUkeHjd2/E8OgHL/CvjjjHpGWWWUu2BYaRzyABe+39yfv58Sj8w7ljIY/jcbX8zq531PoqlNWjvgxjeBLnEgbeXJT0U4ke+fcAlkfpo5w+nus+eTujT48FXIv1rwxltgBb0AUOEwFsZc/RziXWPBv5R1tr6qOnlEj3E/DGRfkX729N/ZC+1vaEQQPffWxyjzOjfmsvbLmtUEpsQi1HetbY2cbkm/IAdUdw1zGRiQODmnYgggrG9gcO7ujjfOAZZryE6mwebsF+ljfmVDjvaJkNbHQMub5ZCCd3uBORx4kAA66m45LTF1v6KGrdfZs8aphWUFTEfzxyN9QCWn3A9kD/AIcwmOEudp3haQOTWizff7I9P3n8rM2DL3uQhmbRuYiwvoVgMFxyoMjopI3tkZYOzAhoNtCHbOHmFox/rbM8+6R6w2VJAIKt2UXIBSU8oi8ZGnSSSUDCSSUc0oa0uOwQBQxqoAGQbnU9EBfJ8kqqqzOJ4kobUVNgV0MWOlRzsuTk7KT3nvL34p2I1jTZp0O481SjlufVU+0P/TLhu3ULVRnsqYrV6kcsv1RXBnhzHdSsjLU5zfyBRVmICCnaSdTr7p5VQJOwpjk12gg2LUX7O4M57RJI4gHUN/uvPqeaWeqhY4EMe4HqBqvYWyAAAbBcnyVjnNSR1MDyY48XofHSsbsApw1NY8JxcqaQ7bfYk1zkx8oCgknCCCZz1JLL3cZcd1XpjfX26qDGIu8tG4nIAXOtoTybfhfn5FMkA3s1jJn7wTtBjBsyS5yutqWEX3Ftx/8AoXtP2kY0kRaDUAN3PtsFZkicW5AA2MaBjdAB9yqDsLibsATx2Fup4J1V2Bkf5mR5v3bj65R/hQSifM2QvEYY4OaGaAEG414/NGsWxNrDlYA4/L0Czjqaepdc6NQ3YyPVezWKw1bM8ZGcWEjdLsPAW/TyO3ropsQrI2vMAd+MWZ8gucsdw3M48CbkC+p1tsV5bhmESwytkp3lj26mTgG8cw4t8uK1OFzeCd4Jc977OkNs73ZblziNtDoNgAAEtBRVx7EWQ5mtce8d4crNXHyv+9loow2npY43Cxay7m72cfE8X46krK0dA01EbtznBcbamxzZRyFx6rQZ3vq2xuymwMhAvrltZv8AyLfS6y+Qt6NmC2u9BOktBTta6wc673jkXa29BYei84xOB+KVbYWXELXWJHE/nd6C49Sth2nMzs0bG+M2GYXLQDuSTy1T+zOGtptNgGgXBBJ/VxvfQJMeN/tXRM5K6vs0c9Yymhe9zbRQx6AcQ0Wa0eZ0HqvLOzFQ6srxLKPxC50rjyAGUAHkAQPRbntldzI6dgLmvcJHuPBrQC1l+Jza/wDah/ZbC+7ne3QPcG5Lj8hvtz1+it4uMCpU5m8pWAMJF7k29uKxnaPFGiZtjZzTa+o0PD3/AHqtE7EAZRCCLsA8Q273iOltD1K88/iKO7kDxsXNNuRDrEehBHorVGoUUN3M0bMV6fJdWDZWkjdJZS/ifRBcuCULJYhi0hcRHYAc+PoqsWPSs0fld00K6C8bI1ZhfkQTo3OZZ7HK+9wDoNOp5qtBipe0uBIHEFD6uW4+qtxYXGWyrLn5RpEE0uVt+PBDKuSzTzKdUzZnDkNkPxGbgtqRjG0r7lR4+/8ABf8A0lR0T1R7S1YbC+/JMwitgDBRmZc6Ddx8gj3ZWn/nZ3vcLwxjK3kTzWMo53yMDL5GceZ8l7X2UwttPSsaBuLn1XP8/NWKl7Oj4WK8vJ+jM4fh8j67OG5YobgHmTyWvbNxQ3H8UbAw204lDMO7QMlbmYb8wudgnar6Nvkw3y+zVR1akkqUCbWX30TzULQZQhLU81FE4vcGj9jilhdP3r9fhGp+wR2KGNnwgDoNVKQUcpYCNTsNgqdQ8B0hJsBYeu5+oRUyAC/BZSaqc8u0y6nry34bJkSQ11eSbXyt/wDN3Qfl6n2QquL3i1yxg/KNz1PPzRJ0dvhAvz3PuqzmG+ov5fvdSSCoMIF7kWvz1Pqi4pGtaBsPLcnkFPTRuJuRYef9kqmUMOY/Fs0fp5uPmoJA2PVXdsMbbD9VufLoFU7LHPC8OdYGRxvxsGs29U3EI2yX8XVD4CQ0huliNuQ/fyQSaec08IBuXG+lja2u+ibSVL5ZM0MQB2MhGobxGY/RVqLCALPqDcflZ+rzd5eSt1WOlos0AcgNPoopBbRdqoJnaNa7qd+qoT4PU8Gu+qrSYnMBmc4gnYX4eQVZmL1AN7u+akgmZXVEBsXOHkb/AHWiwbExM4d7GCWeJjgMrmnjYj96IXB2hzjLOwPHnv6HcI92cihu4RusHA+F24NuB4qRW6LgwKJzu8hdlJuSNwTx+aw/8YmZWMJ0LnMv10v/APEn1W/pGOY4DlusF/HR9mUw5yfIMd9yFE+gh2YKGp0XVWgf4QkshqPdq1gdq3dB62HOLEdCNwrYqfNdpmZngj4Rv1Xcc/ji2/Rw4weSSivZchYI2NYDew3KE4zVWIaPWysYzVhguD6LIOqZCSWsc4nyWXB5WOatun/pqzeHkg9K0E2zjdC564ElMdS1Um0JHU2Si7K1bz4g1o63Vz8vEv7ISPiZX/VnYZ7XWO7WYkZHiNp6r0qn7HG1nyWvvZX8L7LUVMcwYHP/AFO1PzWfN+Qx1Udl+Lwcl29HnnZDsdPO9jntLYwQSXaXA1sAvXK+cRsA5CygqcaawWbYKiKOSo8TiWtPuuXmyyzs6WLFHCtmVxWGSumEMe35jyC2GEdmIKZgaxovxPMqTCcMZS5ixri52pJ1V51WD5HzCuxY+CM+bLzZUqqIITWNLQi9Q55G6pd3I85WszH97q4oJOyVbd7mc9fYI+ZLuQ3CMEMLjI62ZwsGjgCbkk+iKxREapkSSynSyEzwgHT1RIwk6kqN1OOv0UgBZjbqdgmQxG+g33PNFv5Nl7nU7cgByCrYhXRwsJuLgGzRzQSC8aru4DGg+Nzh6N59SsJ2hxRwuAeqdWYi6SYOceN9fkh4j76ZjP1OAPS+vyugZIt0OHPY3M9xzuF8oubDgOqO4Lh3cgzTjxH4IzwH6njn5cOKLU1UxhOUDOWlwPIXy3HLdDnsfKcoBJufbzQBFUVskztL6onhuCah8uw4c1fo6NkLQXEA8VDPj8DeJdw3sEEE8mERvOZx+tlZhwxuwLCOSp0faaE/l06orSU8M3ijcQd7IFYOqezTHfCbHkVCzB3wkOaTvwWgih4Zw7roVdjhNrHUJiLHUZztBPxW9x/deU/x1m/Fo2eUrv8A6x/devUseUrxP+PMp/nqdo4QX/5SOH/qkn0yYdmQhfokmwMNl1ZTSek0WIF8YLdeaNYfORGL7lYHCKkxzvYdnajqtkycFgtyXR/KSaxUvbMX4yCeV36QRyxk3dqfNWmVLBsAsvNWW4ojhMTn2e8HLwH6j/ZeeStndapGoo4y/W1m8+J6BWXU99sw89ChradxOZ0ljwaOHkVPd/5XAnktMYqih39gTHamWD4h4eDht/hBqGWeqdaMeHi47f5W4fNmGWWPTiDYgp1PEwNtEAByGgRHHFvbIlkklpbBNFgMcdjIS93y9kWbO3Yeyjkc4bi6gkc3zBWyMYpaMM5Sb2TyTKrNICoTKDpmB+SgeHJis67MNjcK7h9SY2lztM32VOju94bY23J5DijE9Iwg3JtyFtvJMgG/z7TxuntqRv8ANDYaOG9gZAfNTvwzNvL4OQFj7piRlZjrW6XVGTtA08egUuOYHC6FxiBEjRf4ib23BWKgw+dx8LHH0NvdAyD1Xj7uaGsgnqi7uxcDck2F+V1bpuzUz7d5Zg43Nz7BHp8sEYZHoBx5nmUAeV1kD4pC2Rpa4HW/7+asdnY81Q3lY/Pw/wDstxJVU1Q5oqWBxB0dsfXmFf7mlg8TIWC+zgL/ADUUTYNjqYopHFrc7/huRcBulmgegRGHFwdHMAvxAyn5Jv8Aq0d/DGLnyUNRVlw1DR03UkEeIUN2l8d5yNchNrDp+ZAabGH3y9wGgbgsH3CtPrHRm4PRGqDGo5RklsHcH2HzUkA1kkMn/UiaDzb4D8lfpKd0P4tO4vaN2n4gOnEK3VYNpcAEcwqcMb43AsJBHsgLNLFkqWiRhs78w5HzCkp87dCqeG5S7OPA/wDMB8LvRaAMBUiCpH3Xin8fGZKymkt8ULmjqyQn/wB17ZCyxXl38fqVroqOQjVskjPRzM1v/BVz6Hh2ePxRveMxJSV2EiySzWaD1CX+HVU54eHRttzJOiL0nYicaPlYBxyg/K615qlWxGvLY3FWZfKlkjxl0U4sShK49mdf2ap4nglzpHD9R8IPTirIks7w6u2HIKgZbHM7Una/C/3TIZ7EkEWHHiSsZ0lF1sNfyI0zP15hOlpXE+F1+vNZ6bFXg6KOPH3c1Folxkadr5WaHX5pf6g0WzCxPogTMcdZPfX5uRRy+heL9h5tddRula42PyQuCe/BcxGrDGEjQlNjk3JJFeSKSbZeeyLbKD58fddjbEOB/wCRWWbiJ5rk+JHKbH9ldAw0a5tY1jLgWJ26cFQnxR3VB55CGguOtlSZUm++iYijSxVhPBSS1Z4myEx1Ysq76ouKCQ5HiFiuSYy5txy5aaIDNNbiuVEhey4+JvzCAoNnGA7e4VKvqs4sFnm1wd1Tm1R4lADKhpGqmw/GnM0dYjkdVWnlzIbOCgDYWjl1idld+k7eirSiRh8QNllYaotR3Du0pFg+zh5oAdUPzboeXG+mwWmD4Jh4bAodWYaRsigsv4D2gczwONxwujr6gOsRay8/MZaVoMHqzax1TISSNVTtHBGKaXTog2Hao1Ezh7qWKWY5ua81/jsS6Cl5d8737s2+69GtZDcZwanrGtbUR941jszQS5tnWLb+EjgVXJaGi6Z84xwG2hXV9BR9jsPAsKWP2J+ZKSo4Mv5okvsk8aHokkshJjsVPjcnQD8MdEkkvs6S/UimQk7lJJQSi5HsFZjOiSSRgi9TnZV8dPhHVJJX4P3RRn/RgQBSsHw/1BJJdA55ernG6pxpJKSCd2y7CuJIJGVhTaA+IJJIAFV+krrJMOySSkCYKGRJJQAMm3UN11JABLDXG+5WwpHEt1SSTREkQ1bRfZQ4f8SSSn2QbTBUcj2SSQxRki7F8PquJKJdAuzpSSSVJcf/2Q=="/>
          <p:cNvSpPr>
            <a:spLocks noChangeAspect="1" noChangeArrowheads="1"/>
          </p:cNvSpPr>
          <p:nvPr/>
        </p:nvSpPr>
        <p:spPr bwMode="auto">
          <a:xfrm>
            <a:off x="155575" y="-1965325"/>
            <a:ext cx="5505450" cy="4095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p:nvPr/>
        </p:nvPicPr>
        <p:blipFill rotWithShape="1">
          <a:blip r:embed="rId3"/>
          <a:srcRect l="33974" t="34188" r="31667" b="20684"/>
          <a:stretch/>
        </p:blipFill>
        <p:spPr bwMode="auto">
          <a:xfrm>
            <a:off x="5730240" y="1153242"/>
            <a:ext cx="2971800" cy="2349336"/>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4"/>
          <a:srcRect l="35129" t="28718" r="32178" b="27294"/>
          <a:stretch/>
        </p:blipFill>
        <p:spPr bwMode="auto">
          <a:xfrm>
            <a:off x="5715000" y="3589020"/>
            <a:ext cx="3002280" cy="232230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65500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550"/>
            <a:ext cx="8229600" cy="735221"/>
          </a:xfrm>
        </p:spPr>
        <p:txBody>
          <a:bodyPr/>
          <a:lstStyle/>
          <a:p>
            <a:r>
              <a:rPr lang="en-US" dirty="0" smtClean="0">
                <a:solidFill>
                  <a:srgbClr val="FFFF00"/>
                </a:solidFill>
              </a:rPr>
              <a:t>2. Benign</a:t>
            </a:r>
            <a:endParaRPr lang="en-US" dirty="0">
              <a:solidFill>
                <a:srgbClr val="FFFF00"/>
              </a:solidFill>
            </a:endParaRPr>
          </a:p>
        </p:txBody>
      </p:sp>
      <p:sp>
        <p:nvSpPr>
          <p:cNvPr id="3" name="Content Placeholder 2"/>
          <p:cNvSpPr>
            <a:spLocks noGrp="1"/>
          </p:cNvSpPr>
          <p:nvPr>
            <p:ph idx="1"/>
          </p:nvPr>
        </p:nvSpPr>
        <p:spPr>
          <a:xfrm>
            <a:off x="134793" y="1066800"/>
            <a:ext cx="5351607" cy="5105400"/>
          </a:xfrm>
        </p:spPr>
        <p:txBody>
          <a:bodyPr>
            <a:normAutofit lnSpcReduction="10000"/>
          </a:bodyPr>
          <a:lstStyle/>
          <a:p>
            <a:pPr marL="571500" indent="-457200"/>
            <a:r>
              <a:rPr lang="en-US" dirty="0" smtClean="0">
                <a:latin typeface="Arial" pitchFamily="34" charset="0"/>
                <a:cs typeface="Arial" pitchFamily="34" charset="0"/>
              </a:rPr>
              <a:t>60-70% of FNAs</a:t>
            </a:r>
          </a:p>
          <a:p>
            <a:pPr marL="971550" lvl="1" indent="-457200"/>
            <a:r>
              <a:rPr lang="en-US" dirty="0" smtClean="0">
                <a:latin typeface="Arial" pitchFamily="34" charset="0"/>
                <a:cs typeface="Arial" pitchFamily="34" charset="0"/>
              </a:rPr>
              <a:t>Nodular goiter, chronic lymphocytic thyroiditis, colloid nodule.</a:t>
            </a:r>
          </a:p>
          <a:p>
            <a:pPr marL="571500" indent="-457200"/>
            <a:r>
              <a:rPr lang="en-US" dirty="0" smtClean="0">
                <a:latin typeface="Arial" pitchFamily="34" charset="0"/>
                <a:cs typeface="Arial" pitchFamily="34" charset="0"/>
              </a:rPr>
              <a:t>False negative rate 0-3%</a:t>
            </a:r>
          </a:p>
          <a:p>
            <a:pPr marL="571500" indent="-457200"/>
            <a:r>
              <a:rPr lang="en-US" dirty="0" smtClean="0">
                <a:latin typeface="Arial" pitchFamily="34" charset="0"/>
                <a:cs typeface="Arial" pitchFamily="34" charset="0"/>
              </a:rPr>
              <a:t>Clinical follow up at 6-18 month intervals</a:t>
            </a:r>
          </a:p>
          <a:p>
            <a:pPr marL="571500" indent="-457200"/>
            <a:r>
              <a:rPr lang="en-US" dirty="0" smtClean="0">
                <a:latin typeface="Arial" pitchFamily="34" charset="0"/>
                <a:cs typeface="Arial" pitchFamily="34" charset="0"/>
              </a:rPr>
              <a:t>If growth </a:t>
            </a:r>
            <a:r>
              <a:rPr lang="en-US" dirty="0" smtClean="0">
                <a:latin typeface="Arial" pitchFamily="34" charset="0"/>
                <a:cs typeface="Arial" pitchFamily="34" charset="0"/>
              </a:rPr>
              <a:t>or suspicious changes, consider repeat FNA.</a:t>
            </a:r>
            <a:endParaRPr lang="en-US" dirty="0" smtClean="0">
              <a:latin typeface="Arial" pitchFamily="34" charset="0"/>
              <a:cs typeface="Arial" pitchFamily="34" charset="0"/>
            </a:endParaRPr>
          </a:p>
        </p:txBody>
      </p:sp>
      <p:sp>
        <p:nvSpPr>
          <p:cNvPr id="4" name="AutoShape 2" descr="data:image/jpeg;base64,/9j/4AAQSkZJRgABAQAAAQABAAD/2wCEAAkGBxMSEhQUEhQWFRQXGBUXFhYYFxQUFxgUFxUXFhQUFxUYHCggGBolHBQVITEhJSkrLi4uFx8zODMsNygtLisBCgoKDg0OGhAQGywkHyQsLCwsLCwsLCwsLCwsLCwsLCwsLCwsLCw0LCwsLCwsLCwsLCwsLCwsLCwsLCwsLCwsLP/AABEIAMIBBAMBIgACEQEDEQH/xAAcAAABBQEBAQAAAAAAAAAAAAAFAAIDBAYBBwj/xAA+EAABAwIEAwYEBAUDBAMBAAABAAIDBBEFEiExQVFxBhMiYYGRMqGxwSNCUvAHFHLR4RVikjOCosKys/EW/8QAGgEAAgMBAQAAAAAAAAAAAAAAAAIBAwQFBv/EACURAAICAgICAgIDAQAAAAAAAAABAhEDIRIxBEETUQUyIkJhFP/aAAwDAQACEQMRAD8A9sC6FwJwQQdSSSQAkkkkAJJJJACSSSQAl1cXUAJVMRr2xNuTrwVmV+VpJ4An2XnOO1/fHU21VWWfFFkI2whiGODKTffisnD2kDXya6n6K/Hgz5mhoOiJ0PYuFguRcrN2X8Qf2Yx0vcXSXtwvz5ALb0WKxndwHlcISzBI26BoVOvwljAXAG6ZaFlGzcRvvsbhSrA9n8VqA8M0c3kd7eRW3ZPpsQr8c7KZRpj5n2VF865VSoc+dEpjxx2XJJ+Xuou+KqOeeKhdUhJzLfjCX89a11JT14BGu6FRPvfppy/eyqVN3Abg7aeex926dU8ZWVZIpGyhqQ5Dsf8AhHVDMHrXa5jbmPl80TxKPvIrjduthxVpQwP3IIQ2qpbFEaaS65VsuFCIfRQwen8aOTM8DkOwpviRWX4T1CYX0G2CwHQJLjzt0XUDDl1cXQoGOpJJIASSSSAEkkkgBJJJIAS6uLqCSrizXGGUN+LI63WxsvOey2GmUufL+U2t5r1ByyEbMhe0b5iVRlXRdiZejytFgE503JVAbbpsla1m+ypNHEtNcU6aAkbX8kLix+Mnw+5RvDcRjfpmF+SaNMTImvQNpKZma7Bx1GzmnqjNTNlCiloPxmyA2ABuOZtpdNqSACXK1LiilbZRknJUGZSSuaf3b6KGQs4Zf+P3VTNSIZ5rKoJLnz9k+Zwvt7H7f4VQg5rbg8DoR5g8Ulj0XRMcpt++YVdlSQ27ty13W7TdunPQ+6ffw29SePEAdSlJQHK52vhIcOGoIJAPIhWwuyjLVFP+ed3jXNOhtccszT9CD7LZ4bPx+tvYc9BfXmseyjvI4N3Njbl4/t91poQWyCwJ+FoA2vuXE+X2WlGIr4nD3UpAGjvEPIcvdNJuEWx6P8PNxBtfyQGKRQyPZLhrbOKJuGg/qH1Cp0TdSrrR8H9Y+qZENBSoOvoko6w+L0XUAyyurgXVA51JJJACSSSQAkkkkAJJJJACXVxdQSdWRr2mKoeSLtcLjqtch2KRwyNLZHNB4agEJJxtDQdM8+xPHntJNmZeuqIUzP5im7wcbqvL2PjLr/EL3BJ+gWjw2lbHHkG3BZaN3KloxUWCSPJDi4D/AG6fNarCsIEYB49bn3Viqm7rUtJHkuU2KseRlQvoh29oO57RkngFkMUx4XtY2vyWoxOpayB7jwF7DcngB5leP9oBXSW8QZcklgLWtbroCSMzzb5q2b6VlWJdujY0lQJLkKrX4hbbe6b2Xgeyl/HsHk+EabW/vdCMTZIXAM/qJPXZUNs0Itw4iXXNj7XV2mna9zQTbz/SeF7dB6LNmepjizxgPde2R3iFrHXQ6a20HNW8Pqe9HjZ3ctzdm4I5tPEG+3Aor2Te6NaIS9w0sbkuHIg6358LK/E8fCeY08zcn7KLC7mMOOrr2Nr8AAL/ADXamMi7xyNjw69Ar4/ZmnvRLFE3OSNS4/Jlr+5v1V2mZd7gRYjc89r6oBNjLKVodYkuOUW1NrXJ/fNWcO7UxF7WkZbk6ucATvuPb2VvyRXbKFhnLaQdx8/hWHErMjRabGgC1pvcb9b2ss3ME5Q9MIYeiEY1j/qQ/C9kSgHij6n6FSgZYrz4vQJKHE3eP0CSCH2EwnJrU5QWCSSSQAkkkkAJJJJACSSSQAknvABJ0A3SWQ7bYzkIiB/qt8gllLirGjHk6KfaPtK95yROyM4kfER14BYLGcYLAS0gnfmVo56YvbZg1I1K86x+kexzgVk+TkzX8dI9fw/HWPpmSNN7tHvZUxWzEBw1G5H+V5d2VxYwv7iRxEb9jycvQxh77xkPvF+ZvEjqod2WxqgpDVZzd9yTs0ElDcTc8StayMtJ1Lr7BHo6tkfhjjA8ypG0+YlztXFNWiOT+i82YmJoJ1tv90NfQBx1cXHloLn0T8Tn7oNHNv3KF0GL/iPv+VhI6kgX9ifdDe6YRg6bRaxcWIA+EWA9NAhkkYd90+txGM3LnWHMkAIQ6qIeCx4c068/mlf2WqOqC7MM0vfT1BUUuHxm9wLgb2vryvvZSR4mLBKGTMfW6VtEqLW2F8EYWCx+E234X0A6E7EW10O4Ryop8zCPkVVwqMEN8rg8btda4+Q9kZYz6LTijqjFlls817RfhAudra4HO+wss3DBmaA05rvbl5m5+q2XbkMyvB+LM0MHHm4j3KodhqHNK0keFp7zb9I0+dllmrlxOn481DF8n0bascbNaT8LWtPUDX5oRKdUTqOJQpw1XRS0eflt2EsMHhKJU48cfr9FRw8eFEKX/qM6FSgKuLu/E9AuqLGD+IegSQK+zQhq7ZNzjmlnHNLZdQ6yVk3OOa6HjmiwO2SsmOlA4qP+aai0FE9krKA1TUv5pvNHJE0T2Ssq7qtqlZJdFoiiOvq2wxukebNaNf7LzSDDZKqc1EnwEktHrotn2id3jmw2uDcnyTZZI4WhugAFgs+V8tGnHHjT+yg2lDQcoQObsyyQuMmt7ow7FYybfNPfKLaLLSNKs8S7S4P3cr22IsfCf7LQ9g+1Ra4U9Qd9GPPHyPmtfjuGMmbqBcagrzLtFhRYTbe+n91YpXpkOHtHtkbI26mys0s7LlxIDRzXjfZLGamQOje8uyWtzstFM97xYuNuXBM5cWHDkjUY/XRzkCI3y3B5eh90NwmmAD3O46einwaiyjVVKukle5zYn5LDTTNrwGuiW7djLS4oF1+Gh7iCAW32sPVS0VCyMWYANLW5dOSZFDOxhFRFIZA6143NLXMsLOsR4Te+iFzz1OojifxtnIFv05tBpbe19U1DKfovd53biPynbyPFFKCoANys/S005v3pbroGtvudtSdUYmiDRoVU9MdO9G6wGUE+g+6OVMoaCTta6xHZ2osBrxC1dRUtIAdqOPT9/Ra8Uv4mHNCpnntTKaiTPlzZneDS9gdgPYLfYDhDYGa/G4C/l5D1UOFwwg+FgBdd3Hbcmx2GoPqjD4w7Y2KMWKnb7DPn5LjFUirPGNUGq4gDortUJBoR7cUBmMoJu0252KtnpGNOwzRO8JV+jd+K0f7T9kMofgKJUA/GH9H3CmPRD7A2PVFpnDoko8cbeZySVy2FB8Epy7lXFWaDhTLp5KYiwGEEqUU+mpVetrBCxzzwF1RpMXimaHZ9xtdK5DqDYRfTngV3+VdzVOLEYwdHXPVXXVjMt7qY7FkqIBE/NqDZF4tlRhxNpaL8VappQ4XCv+Nx2U809Feph/EzW4boViwa5pzC6KYzPlaFmZMTDzlAJWXK6dG3CuStmaosIeJnEOcWk6NOw6IzXzdw0Zij1PlAubBY3Gz381twOHBUv7Ll9IcMYa7Q3Wc7SvblJ3VytwV4fnjJbp8P5UIxWkllcxg+IkX8hzTcd0g5Um2L+F9BJJUTOtZoaB66r0SDs8/Pc2DU/sRhTadhHHQk8yjtRV8Ge61/BF9mD/okuivFRNZ8TteQQ+GjILz5/L9lEIgL66ldrZu7bci2b7fsJZ44pWhsWWTlT9mcrWyA6XVGzjuUVkqA7dU5qtrQSLXWVm9WUns8QPBtvdVJpszrDYfVKsxIbN1J4cyVSEmzdzubaknjYJdse62zR0lW2Jgc7YcOZ4AKekrZKh5awXsdeDR+rM7gLeHTU3dZBYqAyEPnOVrfhjB1H+57hsenutLhty3JEwNjG/5RrztqNOG61wxe5aRgyZk3/HbNPgtGIgXOdne74nWt/wBrW8G7CyszVDW31uRwG/khLJjlDjqN+Q9lyHEg64DdQmllj0ipYpdsoVlDVVMmaWbJEPhiZx83uO/S1uqhxBtVTWfTvD2j4o3taAR5PYAR80eo5muJB0PyVmFrXgjcbFJt7TGdLTRn+zvaiKof3M0boJjsDlLHHk14A18iAeq1FNTZZCb/AJbee6w/bbA+6gknabd2M19rWIsfmj3YzFDUwtkd8RDS7yflAePUZT1V0G32VTSW0R4nFeVx80loKjDmPNzcHy+qSniVjbJrgrRgKa6mPMKriy+0Uimkq06jdzCgnoZDoLKHFjJoAYpmmjkYONwFg/8A+Tq2fA+3qV6l/p7o2XOtuKpE8fknw4ZSYZvIjBaM52b7KPb4p5C48r6LXtgjYLEaearOq2iwvqhWNzEjddGGFdI5k/Ik9sLztv8ADYD3QU43JE1xDs1iRrp9EN/1d0bBrfW2qql5ex3m5aFirTKfkt2HYMadUCzhYhMbTuj8bdvzD7obSHupNeIBCOuqWvboVxPLSWZnc8Vt4kB8UrgeJaSN0OoZLPBzAhRY3RuccrLk+Sn7PdkXNOaS/S6oUeXRplOMFtl7E65trDUnYBdwLBS3xv8Aid8hyRqlwSNhzWu7mUQ7taMePjtmPNn5Kl0VmQ2UrYVLlU1KxpNnX8rbequMw+kpPzEdBz8z5IdjrQ9oadSXWBHlxRuRtmmwsOXPmsnWOdJUNIuLaADYAEXv68UNWhoumZ7G6YwNDs4LSL8RZZ2KWee4hjLzzJsBfmtB2lrWvNnNDyL7XyDXjxcfl1UXZqoPeZdQHNtYWy3HiAAbvuRbS+yoj497Zrl5NKkVMO7NS/FNKL/7Re3MAnQ8trDmUUjpGR/ADrxOrnH929/VGpIievAdPPy57CwUkeHjd2/E8OgHL/CvjjjHpGWWWUu2BYaRzyABe+39yfv58Sj8w7ljIY/jcbX8zq531PoqlNWjvgxjeBLnEgbeXJT0U4ke+fcAlkfpo5w+nus+eTujT48FXIv1rwxltgBb0AUOEwFsZc/RziXWPBv5R1tr6qOnlEj3E/DGRfkX729N/ZC+1vaEQQPffWxyjzOjfmsvbLmtUEpsQi1HetbY2cbkm/IAdUdw1zGRiQODmnYgggrG9gcO7ujjfOAZZryE6mwebsF+ljfmVDjvaJkNbHQMub5ZCCd3uBORx4kAA66m45LTF1v6KGrdfZs8aphWUFTEfzxyN9QCWn3A9kD/AIcwmOEudp3haQOTWizff7I9P3n8rM2DL3uQhmbRuYiwvoVgMFxyoMjopI3tkZYOzAhoNtCHbOHmFox/rbM8+6R6w2VJAIKt2UXIBSU8oi8ZGnSSSUDCSSUc0oa0uOwQBQxqoAGQbnU9EBfJ8kqqqzOJ4kobUVNgV0MWOlRzsuTk7KT3nvL34p2I1jTZp0O481SjlufVU+0P/TLhu3ULVRnsqYrV6kcsv1RXBnhzHdSsjLU5zfyBRVmICCnaSdTr7p5VQJOwpjk12gg2LUX7O4M57RJI4gHUN/uvPqeaWeqhY4EMe4HqBqvYWyAAAbBcnyVjnNSR1MDyY48XofHSsbsApw1NY8JxcqaQ7bfYk1zkx8oCgknCCCZz1JLL3cZcd1XpjfX26qDGIu8tG4nIAXOtoTybfhfn5FMkA3s1jJn7wTtBjBsyS5yutqWEX3Ftx/8AoXtP2kY0kRaDUAN3PtsFZkicW5AA2MaBjdAB9yqDsLibsATx2Fup4J1V2Bkf5mR5v3bj65R/hQSifM2QvEYY4OaGaAEG414/NGsWxNrDlYA4/L0Czjqaepdc6NQ3YyPVezWKw1bM8ZGcWEjdLsPAW/TyO3ropsQrI2vMAd+MWZ8gucsdw3M48CbkC+p1tsV5bhmESwytkp3lj26mTgG8cw4t8uK1OFzeCd4Jc977OkNs73ZblziNtDoNgAAEtBRVx7EWQ5mtce8d4crNXHyv+9loow2npY43Cxay7m72cfE8X46krK0dA01EbtznBcbamxzZRyFx6rQZ3vq2xuymwMhAvrltZv8AyLfS6y+Qt6NmC2u9BOktBTta6wc673jkXa29BYei84xOB+KVbYWXELXWJHE/nd6C49Sth2nMzs0bG+M2GYXLQDuSTy1T+zOGtptNgGgXBBJ/VxvfQJMeN/tXRM5K6vs0c9Yymhe9zbRQx6AcQ0Wa0eZ0HqvLOzFQ6srxLKPxC50rjyAGUAHkAQPRbntldzI6dgLmvcJHuPBrQC1l+Jza/wDah/ZbC+7ne3QPcG5Lj8hvtz1+it4uMCpU5m8pWAMJF7k29uKxnaPFGiZtjZzTa+o0PD3/AHqtE7EAZRCCLsA8Q273iOltD1K88/iKO7kDxsXNNuRDrEehBHorVGoUUN3M0bMV6fJdWDZWkjdJZS/ifRBcuCULJYhi0hcRHYAc+PoqsWPSs0fld00K6C8bI1ZhfkQTo3OZZ7HK+9wDoNOp5qtBipe0uBIHEFD6uW4+qtxYXGWyrLn5RpEE0uVt+PBDKuSzTzKdUzZnDkNkPxGbgtqRjG0r7lR4+/8ABf8A0lR0T1R7S1YbC+/JMwitgDBRmZc6Ddx8gj3ZWn/nZ3vcLwxjK3kTzWMo53yMDL5GceZ8l7X2UwttPSsaBuLn1XP8/NWKl7Oj4WK8vJ+jM4fh8j67OG5YobgHmTyWvbNxQ3H8UbAw204lDMO7QMlbmYb8wudgnar6Nvkw3y+zVR1akkqUCbWX30TzULQZQhLU81FE4vcGj9jilhdP3r9fhGp+wR2KGNnwgDoNVKQUcpYCNTsNgqdQ8B0hJsBYeu5+oRUyAC/BZSaqc8u0y6nry34bJkSQ11eSbXyt/wDN3Qfl6n2QquL3i1yxg/KNz1PPzRJ0dvhAvz3PuqzmG+ov5fvdSSCoMIF7kWvz1Pqi4pGtaBsPLcnkFPTRuJuRYef9kqmUMOY/Fs0fp5uPmoJA2PVXdsMbbD9VufLoFU7LHPC8OdYGRxvxsGs29U3EI2yX8XVD4CQ0huliNuQ/fyQSaec08IBuXG+lja2u+ibSVL5ZM0MQB2MhGobxGY/RVqLCALPqDcflZ+rzd5eSt1WOlos0AcgNPoopBbRdqoJnaNa7qd+qoT4PU8Gu+qrSYnMBmc4gnYX4eQVZmL1AN7u+akgmZXVEBsXOHkb/AHWiwbExM4d7GCWeJjgMrmnjYj96IXB2hzjLOwPHnv6HcI92cihu4RusHA+F24NuB4qRW6LgwKJzu8hdlJuSNwTx+aw/8YmZWMJ0LnMv10v/APEn1W/pGOY4DlusF/HR9mUw5yfIMd9yFE+gh2YKGp0XVWgf4QkshqPdq1gdq3dB62HOLEdCNwrYqfNdpmZngj4Rv1Xcc/ji2/Rw4weSSivZchYI2NYDew3KE4zVWIaPWysYzVhguD6LIOqZCSWsc4nyWXB5WOatun/pqzeHkg9K0E2zjdC564ElMdS1Um0JHU2Si7K1bz4g1o63Vz8vEv7ISPiZX/VnYZ7XWO7WYkZHiNp6r0qn7HG1nyWvvZX8L7LUVMcwYHP/AFO1PzWfN+Qx1Udl+Lwcl29HnnZDsdPO9jntLYwQSXaXA1sAvXK+cRsA5CygqcaawWbYKiKOSo8TiWtPuuXmyyzs6WLFHCtmVxWGSumEMe35jyC2GEdmIKZgaxovxPMqTCcMZS5ixri52pJ1V51WD5HzCuxY+CM+bLzZUqqIITWNLQi9Q55G6pd3I85WszH97q4oJOyVbd7mc9fYI+ZLuQ3CMEMLjI62ZwsGjgCbkk+iKxREapkSSynSyEzwgHT1RIwk6kqN1OOv0UgBZjbqdgmQxG+g33PNFv5Nl7nU7cgByCrYhXRwsJuLgGzRzQSC8aru4DGg+Nzh6N59SsJ2hxRwuAeqdWYi6SYOceN9fkh4j76ZjP1OAPS+vyugZIt0OHPY3M9xzuF8oubDgOqO4Lh3cgzTjxH4IzwH6njn5cOKLU1UxhOUDOWlwPIXy3HLdDnsfKcoBJufbzQBFUVskztL6onhuCah8uw4c1fo6NkLQXEA8VDPj8DeJdw3sEEE8mERvOZx+tlZhwxuwLCOSp0faaE/l06orSU8M3ijcQd7IFYOqezTHfCbHkVCzB3wkOaTvwWgih4Zw7roVdjhNrHUJiLHUZztBPxW9x/deU/x1m/Fo2eUrv8A6x/devUseUrxP+PMp/nqdo4QX/5SOH/qkn0yYdmQhfokmwMNl1ZTSek0WIF8YLdeaNYfORGL7lYHCKkxzvYdnajqtkycFgtyXR/KSaxUvbMX4yCeV36QRyxk3dqfNWmVLBsAsvNWW4ojhMTn2e8HLwH6j/ZeeStndapGoo4y/W1m8+J6BWXU99sw89ChradxOZ0ljwaOHkVPd/5XAnktMYqih39gTHamWD4h4eDht/hBqGWeqdaMeHi47f5W4fNmGWWPTiDYgp1PEwNtEAByGgRHHFvbIlkklpbBNFgMcdjIS93y9kWbO3Yeyjkc4bi6gkc3zBWyMYpaMM5Sb2TyTKrNICoTKDpmB+SgeHJis67MNjcK7h9SY2lztM32VOju94bY23J5DijE9Iwg3JtyFtvJMgG/z7TxuntqRv8ANDYaOG9gZAfNTvwzNvL4OQFj7piRlZjrW6XVGTtA08egUuOYHC6FxiBEjRf4ib23BWKgw+dx8LHH0NvdAyD1Xj7uaGsgnqi7uxcDck2F+V1bpuzUz7d5Zg43Nz7BHp8sEYZHoBx5nmUAeV1kD4pC2Rpa4HW/7+asdnY81Q3lY/Pw/wDstxJVU1Q5oqWBxB0dsfXmFf7mlg8TIWC+zgL/ADUUTYNjqYopHFrc7/huRcBulmgegRGHFwdHMAvxAyn5Jv8Aq0d/DGLnyUNRVlw1DR03UkEeIUN2l8d5yNchNrDp+ZAabGH3y9wGgbgsH3CtPrHRm4PRGqDGo5RklsHcH2HzUkA1kkMn/UiaDzb4D8lfpKd0P4tO4vaN2n4gOnEK3VYNpcAEcwqcMb43AsJBHsgLNLFkqWiRhs78w5HzCkp87dCqeG5S7OPA/wDMB8LvRaAMBUiCpH3Xin8fGZKymkt8ULmjqyQn/wB17ZCyxXl38fqVroqOQjVskjPRzM1v/BVz6Hh2ePxRveMxJSV2EiySzWaD1CX+HVU54eHRttzJOiL0nYicaPlYBxyg/K615qlWxGvLY3FWZfKlkjxl0U4sShK49mdf2ap4nglzpHD9R8IPTirIks7w6u2HIKgZbHM7Una/C/3TIZ7EkEWHHiSsZ0lF1sNfyI0zP15hOlpXE+F1+vNZ6bFXg6KOPH3c1Folxkadr5WaHX5pf6g0WzCxPogTMcdZPfX5uRRy+heL9h5tddRula42PyQuCe/BcxGrDGEjQlNjk3JJFeSKSbZeeyLbKD58fddjbEOB/wCRWWbiJ5rk+JHKbH9ldAw0a5tY1jLgWJ26cFQnxR3VB55CGguOtlSZUm++iYijSxVhPBSS1Z4myEx1Ysq76ouKCQ5HiFiuSYy5txy5aaIDNNbiuVEhey4+JvzCAoNnGA7e4VKvqs4sFnm1wd1Tm1R4lADKhpGqmw/GnM0dYjkdVWnlzIbOCgDYWjl1idld+k7eirSiRh8QNllYaotR3Du0pFg+zh5oAdUPzboeXG+mwWmD4Jh4bAodWYaRsigsv4D2gczwONxwujr6gOsRay8/MZaVoMHqzax1TISSNVTtHBGKaXTog2Hao1Ezh7qWKWY5ua81/jsS6Cl5d8737s2+69GtZDcZwanrGtbUR941jszQS5tnWLb+EjgVXJaGi6Z84xwG2hXV9BR9jsPAsKWP2J+ZKSo4Mv5okvsk8aHokkshJjsVPjcnQD8MdEkkvs6S/UimQk7lJJQSi5HsFZjOiSSRgi9TnZV8dPhHVJJX4P3RRn/RgQBSsHw/1BJJdA55ernG6pxpJKSCd2y7CuJIJGVhTaA+IJJIAFV+krrJMOySSkCYKGRJJQAMm3UN11JABLDXG+5WwpHEt1SSTREkQ1bRfZQ4f8SSSn2QbTBUcj2SSQxRki7F8PquJKJdAuzpSSSVJcf/2Q=="/>
          <p:cNvSpPr>
            <a:spLocks noChangeAspect="1" noChangeArrowheads="1"/>
          </p:cNvSpPr>
          <p:nvPr/>
        </p:nvSpPr>
        <p:spPr bwMode="auto">
          <a:xfrm>
            <a:off x="155575" y="-1965325"/>
            <a:ext cx="5505450" cy="4095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rotWithShape="1">
          <a:blip r:embed="rId3"/>
          <a:srcRect l="36500" t="28667" r="31500" b="27777"/>
          <a:stretch/>
        </p:blipFill>
        <p:spPr>
          <a:xfrm>
            <a:off x="5961068" y="1156052"/>
            <a:ext cx="2725732" cy="2086888"/>
          </a:xfrm>
          <a:prstGeom prst="rect">
            <a:avLst/>
          </a:prstGeom>
        </p:spPr>
      </p:pic>
      <p:pic>
        <p:nvPicPr>
          <p:cNvPr id="6" name="Picture 5"/>
          <p:cNvPicPr>
            <a:picLocks noChangeAspect="1"/>
          </p:cNvPicPr>
          <p:nvPr/>
        </p:nvPicPr>
        <p:blipFill rotWithShape="1">
          <a:blip r:embed="rId4"/>
          <a:srcRect l="35000" t="26000" r="30500" b="28666"/>
          <a:stretch/>
        </p:blipFill>
        <p:spPr>
          <a:xfrm>
            <a:off x="5961068" y="3733800"/>
            <a:ext cx="2783541" cy="2057400"/>
          </a:xfrm>
          <a:prstGeom prst="rect">
            <a:avLst/>
          </a:prstGeom>
        </p:spPr>
      </p:pic>
    </p:spTree>
    <p:extLst>
      <p:ext uri="{BB962C8B-B14F-4D97-AF65-F5344CB8AC3E}">
        <p14:creationId xmlns:p14="http://schemas.microsoft.com/office/powerpoint/2010/main" val="11922283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550"/>
            <a:ext cx="8229600" cy="735221"/>
          </a:xfrm>
        </p:spPr>
        <p:txBody>
          <a:bodyPr/>
          <a:lstStyle/>
          <a:p>
            <a:r>
              <a:rPr lang="en-US" sz="2800" dirty="0" smtClean="0">
                <a:solidFill>
                  <a:srgbClr val="FFFF00"/>
                </a:solidFill>
              </a:rPr>
              <a:t>3. Atypia of Undetermined Significance or Follicular Lesion of Undetermined Significance</a:t>
            </a:r>
            <a:endParaRPr lang="en-US" sz="2800" dirty="0">
              <a:solidFill>
                <a:srgbClr val="FFFF00"/>
              </a:solidFill>
            </a:endParaRPr>
          </a:p>
        </p:txBody>
      </p:sp>
      <p:sp>
        <p:nvSpPr>
          <p:cNvPr id="3" name="Content Placeholder 2"/>
          <p:cNvSpPr>
            <a:spLocks noGrp="1"/>
          </p:cNvSpPr>
          <p:nvPr>
            <p:ph idx="1"/>
          </p:nvPr>
        </p:nvSpPr>
        <p:spPr>
          <a:xfrm>
            <a:off x="305233" y="1145430"/>
            <a:ext cx="5206134" cy="5562600"/>
          </a:xfrm>
        </p:spPr>
        <p:txBody>
          <a:bodyPr>
            <a:normAutofit/>
          </a:bodyPr>
          <a:lstStyle/>
          <a:p>
            <a:pPr marL="571500" indent="-457200"/>
            <a:r>
              <a:rPr lang="en-US" dirty="0" smtClean="0">
                <a:latin typeface="Arial" pitchFamily="34" charset="0"/>
                <a:cs typeface="Arial" pitchFamily="34" charset="0"/>
              </a:rPr>
              <a:t>3-6% of FNAs</a:t>
            </a:r>
          </a:p>
          <a:p>
            <a:pPr marL="971550" lvl="1" indent="-457200"/>
            <a:r>
              <a:rPr lang="en-US" dirty="0" err="1" smtClean="0">
                <a:latin typeface="Arial" pitchFamily="34" charset="0"/>
                <a:cs typeface="Arial" pitchFamily="34" charset="0"/>
              </a:rPr>
              <a:t>Cytologic</a:t>
            </a:r>
            <a:r>
              <a:rPr lang="en-US" dirty="0" smtClean="0">
                <a:latin typeface="Arial" pitchFamily="34" charset="0"/>
                <a:cs typeface="Arial" pitchFamily="34" charset="0"/>
              </a:rPr>
              <a:t> findings not convincingly benign.</a:t>
            </a:r>
            <a:endParaRPr lang="en-US" dirty="0" smtClean="0">
              <a:latin typeface="Arial" pitchFamily="34" charset="0"/>
              <a:cs typeface="Arial" pitchFamily="34" charset="0"/>
            </a:endParaRPr>
          </a:p>
          <a:p>
            <a:pPr marL="571500" indent="-457200"/>
            <a:r>
              <a:rPr lang="en-US" dirty="0" smtClean="0">
                <a:latin typeface="Arial" pitchFamily="34" charset="0"/>
                <a:cs typeface="Arial" pitchFamily="34" charset="0"/>
              </a:rPr>
              <a:t>Repeat FNA or observe clinically</a:t>
            </a:r>
            <a:endParaRPr lang="en-US" dirty="0" smtClean="0">
              <a:latin typeface="Arial" pitchFamily="34" charset="0"/>
              <a:cs typeface="Arial" pitchFamily="34" charset="0"/>
            </a:endParaRPr>
          </a:p>
          <a:p>
            <a:pPr marL="571500" indent="-457200"/>
            <a:r>
              <a:rPr lang="en-US" dirty="0" smtClean="0">
                <a:latin typeface="Arial" pitchFamily="34" charset="0"/>
                <a:cs typeface="Arial" pitchFamily="34" charset="0"/>
              </a:rPr>
              <a:t>5-15% </a:t>
            </a:r>
            <a:r>
              <a:rPr lang="en-US" dirty="0" smtClean="0">
                <a:latin typeface="Arial" pitchFamily="34" charset="0"/>
                <a:cs typeface="Arial" pitchFamily="34" charset="0"/>
              </a:rPr>
              <a:t>risk of </a:t>
            </a:r>
            <a:r>
              <a:rPr lang="en-US" dirty="0" smtClean="0">
                <a:latin typeface="Arial" pitchFamily="34" charset="0"/>
                <a:cs typeface="Arial" pitchFamily="34" charset="0"/>
              </a:rPr>
              <a:t>malignancy</a:t>
            </a:r>
          </a:p>
          <a:p>
            <a:pPr marL="571500" indent="-457200"/>
            <a:r>
              <a:rPr lang="en-US" dirty="0" smtClean="0">
                <a:latin typeface="Arial" pitchFamily="34" charset="0"/>
                <a:cs typeface="Arial" pitchFamily="34" charset="0"/>
              </a:rPr>
              <a:t>Action: Repeat FNA</a:t>
            </a:r>
            <a:endParaRPr lang="en-US" dirty="0" smtClean="0">
              <a:latin typeface="Arial" pitchFamily="34" charset="0"/>
              <a:cs typeface="Arial" pitchFamily="34" charset="0"/>
            </a:endParaRPr>
          </a:p>
        </p:txBody>
      </p:sp>
      <p:sp>
        <p:nvSpPr>
          <p:cNvPr id="4" name="AutoShape 2" descr="data:image/jpeg;base64,/9j/4AAQSkZJRgABAQAAAQABAAD/2wCEAAkGBxMSEhQUEhQWFRQXGBUXFhYYFxQUFxgUFxUXFhQUFxUYHCggGBolHBQVITEhJSkrLi4uFx8zODMsNygtLisBCgoKDg0OGhAQGywkHyQsLCwsLCwsLCwsLCwsLCwsLCwsLCwsLCw0LCwsLCwsLCwsLCwsLCwsLCwsLCwsLCwsLP/AABEIAMIBBAMBIgACEQEDEQH/xAAcAAABBQEBAQAAAAAAAAAAAAAFAAIDBAYBBwj/xAA+EAABAwIEAwYEBAUDBAMBAAABAAIDBBEFEiExQVFxBhMiYYGRMqGxwSNCUvAHFHLR4RVikjOCosKys/EW/8QAGgEAAgMBAQAAAAAAAAAAAAAAAAIBAwQFBv/EACURAAICAgICAgIDAQAAAAAAAAABAhEDIRIxBEETUQUyIkJhFP/aAAwDAQACEQMRAD8A9sC6FwJwQQdSSSQAkkkkAJJJJACSSSQAl1cXUAJVMRr2xNuTrwVmV+VpJ4An2XnOO1/fHU21VWWfFFkI2whiGODKTffisnD2kDXya6n6K/Hgz5mhoOiJ0PYuFguRcrN2X8Qf2Yx0vcXSXtwvz5ALb0WKxndwHlcISzBI26BoVOvwljAXAG6ZaFlGzcRvvsbhSrA9n8VqA8M0c3kd7eRW3ZPpsQr8c7KZRpj5n2VF865VSoc+dEpjxx2XJJ+Xuou+KqOeeKhdUhJzLfjCX89a11JT14BGu6FRPvfppy/eyqVN3Abg7aeex926dU8ZWVZIpGyhqQ5Dsf8AhHVDMHrXa5jbmPl80TxKPvIrjduthxVpQwP3IIQ2qpbFEaaS65VsuFCIfRQwen8aOTM8DkOwpviRWX4T1CYX0G2CwHQJLjzt0XUDDl1cXQoGOpJJIASSSSAEkkkgBJJJIAS6uLqCSrizXGGUN+LI63WxsvOey2GmUufL+U2t5r1ByyEbMhe0b5iVRlXRdiZejytFgE503JVAbbpsla1m+ypNHEtNcU6aAkbX8kLix+Mnw+5RvDcRjfpmF+SaNMTImvQNpKZma7Bx1GzmnqjNTNlCiloPxmyA2ABuOZtpdNqSACXK1LiilbZRknJUGZSSuaf3b6KGQs4Zf+P3VTNSIZ5rKoJLnz9k+Zwvt7H7f4VQg5rbg8DoR5g8Ulj0XRMcpt++YVdlSQ27ty13W7TdunPQ+6ffw29SePEAdSlJQHK52vhIcOGoIJAPIhWwuyjLVFP+ed3jXNOhtccszT9CD7LZ4bPx+tvYc9BfXmseyjvI4N3Njbl4/t91poQWyCwJ+FoA2vuXE+X2WlGIr4nD3UpAGjvEPIcvdNJuEWx6P8PNxBtfyQGKRQyPZLhrbOKJuGg/qH1Cp0TdSrrR8H9Y+qZENBSoOvoko6w+L0XUAyyurgXVA51JJJACSSSQAkkkkAJJJJACXVxdQSdWRr2mKoeSLtcLjqtch2KRwyNLZHNB4agEJJxtDQdM8+xPHntJNmZeuqIUzP5im7wcbqvL2PjLr/EL3BJ+gWjw2lbHHkG3BZaN3KloxUWCSPJDi4D/AG6fNarCsIEYB49bn3Viqm7rUtJHkuU2KseRlQvoh29oO57RkngFkMUx4XtY2vyWoxOpayB7jwF7DcngB5leP9oBXSW8QZcklgLWtbroCSMzzb5q2b6VlWJdujY0lQJLkKrX4hbbe6b2Xgeyl/HsHk+EabW/vdCMTZIXAM/qJPXZUNs0Itw4iXXNj7XV2mna9zQTbz/SeF7dB6LNmepjizxgPde2R3iFrHXQ6a20HNW8Pqe9HjZ3ctzdm4I5tPEG+3Aor2Te6NaIS9w0sbkuHIg6358LK/E8fCeY08zcn7KLC7mMOOrr2Nr8AAL/ADXamMi7xyNjw69Ar4/ZmnvRLFE3OSNS4/Jlr+5v1V2mZd7gRYjc89r6oBNjLKVodYkuOUW1NrXJ/fNWcO7UxF7WkZbk6ucATvuPb2VvyRXbKFhnLaQdx8/hWHErMjRabGgC1pvcb9b2ss3ME5Q9MIYeiEY1j/qQ/C9kSgHij6n6FSgZYrz4vQJKHE3eP0CSCH2EwnJrU5QWCSSSQAkkkkAJJJJACSSSQAknvABJ0A3SWQ7bYzkIiB/qt8gllLirGjHk6KfaPtK95yROyM4kfER14BYLGcYLAS0gnfmVo56YvbZg1I1K86x+kexzgVk+TkzX8dI9fw/HWPpmSNN7tHvZUxWzEBw1G5H+V5d2VxYwv7iRxEb9jycvQxh77xkPvF+ZvEjqod2WxqgpDVZzd9yTs0ElDcTc8StayMtJ1Lr7BHo6tkfhjjA8ypG0+YlztXFNWiOT+i82YmJoJ1tv90NfQBx1cXHloLn0T8Tn7oNHNv3KF0GL/iPv+VhI6kgX9ifdDe6YRg6bRaxcWIA+EWA9NAhkkYd90+txGM3LnWHMkAIQ6qIeCx4c068/mlf2WqOqC7MM0vfT1BUUuHxm9wLgb2vryvvZSR4mLBKGTMfW6VtEqLW2F8EYWCx+E234X0A6E7EW10O4Ryop8zCPkVVwqMEN8rg8btda4+Q9kZYz6LTijqjFlls817RfhAudra4HO+wss3DBmaA05rvbl5m5+q2XbkMyvB+LM0MHHm4j3KodhqHNK0keFp7zb9I0+dllmrlxOn481DF8n0bascbNaT8LWtPUDX5oRKdUTqOJQpw1XRS0eflt2EsMHhKJU48cfr9FRw8eFEKX/qM6FSgKuLu/E9AuqLGD+IegSQK+zQhq7ZNzjmlnHNLZdQ6yVk3OOa6HjmiwO2SsmOlA4qP+aai0FE9krKA1TUv5pvNHJE0T2Ssq7qtqlZJdFoiiOvq2wxukebNaNf7LzSDDZKqc1EnwEktHrotn2id3jmw2uDcnyTZZI4WhugAFgs+V8tGnHHjT+yg2lDQcoQObsyyQuMmt7ow7FYybfNPfKLaLLSNKs8S7S4P3cr22IsfCf7LQ9g+1Ra4U9Qd9GPPHyPmtfjuGMmbqBcagrzLtFhRYTbe+n91YpXpkOHtHtkbI26mys0s7LlxIDRzXjfZLGamQOje8uyWtzstFM97xYuNuXBM5cWHDkjUY/XRzkCI3y3B5eh90NwmmAD3O46einwaiyjVVKukle5zYn5LDTTNrwGuiW7djLS4oF1+Gh7iCAW32sPVS0VCyMWYANLW5dOSZFDOxhFRFIZA6143NLXMsLOsR4Te+iFzz1OojifxtnIFv05tBpbe19U1DKfovd53biPynbyPFFKCoANys/S005v3pbroGtvudtSdUYmiDRoVU9MdO9G6wGUE+g+6OVMoaCTta6xHZ2osBrxC1dRUtIAdqOPT9/Ra8Uv4mHNCpnntTKaiTPlzZneDS9gdgPYLfYDhDYGa/G4C/l5D1UOFwwg+FgBdd3Hbcmx2GoPqjD4w7Y2KMWKnb7DPn5LjFUirPGNUGq4gDortUJBoR7cUBmMoJu0252KtnpGNOwzRO8JV+jd+K0f7T9kMofgKJUA/GH9H3CmPRD7A2PVFpnDoko8cbeZySVy2FB8Epy7lXFWaDhTLp5KYiwGEEqUU+mpVetrBCxzzwF1RpMXimaHZ9xtdK5DqDYRfTngV3+VdzVOLEYwdHXPVXXVjMt7qY7FkqIBE/NqDZF4tlRhxNpaL8VappQ4XCv+Nx2U809Feph/EzW4boViwa5pzC6KYzPlaFmZMTDzlAJWXK6dG3CuStmaosIeJnEOcWk6NOw6IzXzdw0Zij1PlAubBY3Gz381twOHBUv7Ll9IcMYa7Q3Wc7SvblJ3VytwV4fnjJbp8P5UIxWkllcxg+IkX8hzTcd0g5Um2L+F9BJJUTOtZoaB66r0SDs8/Pc2DU/sRhTadhHHQk8yjtRV8Ge61/BF9mD/okuivFRNZ8TteQQ+GjILz5/L9lEIgL66ldrZu7bci2b7fsJZ44pWhsWWTlT9mcrWyA6XVGzjuUVkqA7dU5qtrQSLXWVm9WUns8QPBtvdVJpszrDYfVKsxIbN1J4cyVSEmzdzubaknjYJdse62zR0lW2Jgc7YcOZ4AKekrZKh5awXsdeDR+rM7gLeHTU3dZBYqAyEPnOVrfhjB1H+57hsenutLhty3JEwNjG/5RrztqNOG61wxe5aRgyZk3/HbNPgtGIgXOdne74nWt/wBrW8G7CyszVDW31uRwG/khLJjlDjqN+Q9lyHEg64DdQmllj0ipYpdsoVlDVVMmaWbJEPhiZx83uO/S1uqhxBtVTWfTvD2j4o3taAR5PYAR80eo5muJB0PyVmFrXgjcbFJt7TGdLTRn+zvaiKof3M0boJjsDlLHHk14A18iAeq1FNTZZCb/AJbee6w/bbA+6gknabd2M19rWIsfmj3YzFDUwtkd8RDS7yflAePUZT1V0G32VTSW0R4nFeVx80loKjDmPNzcHy+qSniVjbJrgrRgKa6mPMKriy+0Uimkq06jdzCgnoZDoLKHFjJoAYpmmjkYONwFg/8A+Tq2fA+3qV6l/p7o2XOtuKpE8fknw4ZSYZvIjBaM52b7KPb4p5C48r6LXtgjYLEaearOq2iwvqhWNzEjddGGFdI5k/Ik9sLztv8ADYD3QU43JE1xDs1iRrp9EN/1d0bBrfW2qql5ex3m5aFirTKfkt2HYMadUCzhYhMbTuj8bdvzD7obSHupNeIBCOuqWvboVxPLSWZnc8Vt4kB8UrgeJaSN0OoZLPBzAhRY3RuccrLk+Sn7PdkXNOaS/S6oUeXRplOMFtl7E65trDUnYBdwLBS3xv8Aid8hyRqlwSNhzWu7mUQ7taMePjtmPNn5Kl0VmQ2UrYVLlU1KxpNnX8rbequMw+kpPzEdBz8z5IdjrQ9oadSXWBHlxRuRtmmwsOXPmsnWOdJUNIuLaADYAEXv68UNWhoumZ7G6YwNDs4LSL8RZZ2KWee4hjLzzJsBfmtB2lrWvNnNDyL7XyDXjxcfl1UXZqoPeZdQHNtYWy3HiAAbvuRbS+yoj497Zrl5NKkVMO7NS/FNKL/7Re3MAnQ8trDmUUjpGR/ADrxOrnH929/VGpIievAdPPy57CwUkeHjd2/E8OgHL/CvjjjHpGWWWUu2BYaRzyABe+39yfv58Sj8w7ljIY/jcbX8zq531PoqlNWjvgxjeBLnEgbeXJT0U4ke+fcAlkfpo5w+nus+eTujT48FXIv1rwxltgBb0AUOEwFsZc/RziXWPBv5R1tr6qOnlEj3E/DGRfkX729N/ZC+1vaEQQPffWxyjzOjfmsvbLmtUEpsQi1HetbY2cbkm/IAdUdw1zGRiQODmnYgggrG9gcO7ujjfOAZZryE6mwebsF+ljfmVDjvaJkNbHQMub5ZCCd3uBORx4kAA66m45LTF1v6KGrdfZs8aphWUFTEfzxyN9QCWn3A9kD/AIcwmOEudp3haQOTWizff7I9P3n8rM2DL3uQhmbRuYiwvoVgMFxyoMjopI3tkZYOzAhoNtCHbOHmFox/rbM8+6R6w2VJAIKt2UXIBSU8oi8ZGnSSSUDCSSUc0oa0uOwQBQxqoAGQbnU9EBfJ8kqqqzOJ4kobUVNgV0MWOlRzsuTk7KT3nvL34p2I1jTZp0O481SjlufVU+0P/TLhu3ULVRnsqYrV6kcsv1RXBnhzHdSsjLU5zfyBRVmICCnaSdTr7p5VQJOwpjk12gg2LUX7O4M57RJI4gHUN/uvPqeaWeqhY4EMe4HqBqvYWyAAAbBcnyVjnNSR1MDyY48XofHSsbsApw1NY8JxcqaQ7bfYk1zkx8oCgknCCCZz1JLL3cZcd1XpjfX26qDGIu8tG4nIAXOtoTybfhfn5FMkA3s1jJn7wTtBjBsyS5yutqWEX3Ftx/8AoXtP2kY0kRaDUAN3PtsFZkicW5AA2MaBjdAB9yqDsLibsATx2Fup4J1V2Bkf5mR5v3bj65R/hQSifM2QvEYY4OaGaAEG414/NGsWxNrDlYA4/L0Czjqaepdc6NQ3YyPVezWKw1bM8ZGcWEjdLsPAW/TyO3ropsQrI2vMAd+MWZ8gucsdw3M48CbkC+p1tsV5bhmESwytkp3lj26mTgG8cw4t8uK1OFzeCd4Jc977OkNs73ZblziNtDoNgAAEtBRVx7EWQ5mtce8d4crNXHyv+9loow2npY43Cxay7m72cfE8X46krK0dA01EbtznBcbamxzZRyFx6rQZ3vq2xuymwMhAvrltZv8AyLfS6y+Qt6NmC2u9BOktBTta6wc673jkXa29BYei84xOB+KVbYWXELXWJHE/nd6C49Sth2nMzs0bG+M2GYXLQDuSTy1T+zOGtptNgGgXBBJ/VxvfQJMeN/tXRM5K6vs0c9Yymhe9zbRQx6AcQ0Wa0eZ0HqvLOzFQ6srxLKPxC50rjyAGUAHkAQPRbntldzI6dgLmvcJHuPBrQC1l+Jza/wDah/ZbC+7ne3QPcG5Lj8hvtz1+it4uMCpU5m8pWAMJF7k29uKxnaPFGiZtjZzTa+o0PD3/AHqtE7EAZRCCLsA8Q273iOltD1K88/iKO7kDxsXNNuRDrEehBHorVGoUUN3M0bMV6fJdWDZWkjdJZS/ifRBcuCULJYhi0hcRHYAc+PoqsWPSs0fld00K6C8bI1ZhfkQTo3OZZ7HK+9wDoNOp5qtBipe0uBIHEFD6uW4+qtxYXGWyrLn5RpEE0uVt+PBDKuSzTzKdUzZnDkNkPxGbgtqRjG0r7lR4+/8ABf8A0lR0T1R7S1YbC+/JMwitgDBRmZc6Ddx8gj3ZWn/nZ3vcLwxjK3kTzWMo53yMDL5GceZ8l7X2UwttPSsaBuLn1XP8/NWKl7Oj4WK8vJ+jM4fh8j67OG5YobgHmTyWvbNxQ3H8UbAw204lDMO7QMlbmYb8wudgnar6Nvkw3y+zVR1akkqUCbWX30TzULQZQhLU81FE4vcGj9jilhdP3r9fhGp+wR2KGNnwgDoNVKQUcpYCNTsNgqdQ8B0hJsBYeu5+oRUyAC/BZSaqc8u0y6nry34bJkSQ11eSbXyt/wDN3Qfl6n2QquL3i1yxg/KNz1PPzRJ0dvhAvz3PuqzmG+ov5fvdSSCoMIF7kWvz1Pqi4pGtaBsPLcnkFPTRuJuRYef9kqmUMOY/Fs0fp5uPmoJA2PVXdsMbbD9VufLoFU7LHPC8OdYGRxvxsGs29U3EI2yX8XVD4CQ0huliNuQ/fyQSaec08IBuXG+lja2u+ibSVL5ZM0MQB2MhGobxGY/RVqLCALPqDcflZ+rzd5eSt1WOlos0AcgNPoopBbRdqoJnaNa7qd+qoT4PU8Gu+qrSYnMBmc4gnYX4eQVZmL1AN7u+akgmZXVEBsXOHkb/AHWiwbExM4d7GCWeJjgMrmnjYj96IXB2hzjLOwPHnv6HcI92cihu4RusHA+F24NuB4qRW6LgwKJzu8hdlJuSNwTx+aw/8YmZWMJ0LnMv10v/APEn1W/pGOY4DlusF/HR9mUw5yfIMd9yFE+gh2YKGp0XVWgf4QkshqPdq1gdq3dB62HOLEdCNwrYqfNdpmZngj4Rv1Xcc/ji2/Rw4weSSivZchYI2NYDew3KE4zVWIaPWysYzVhguD6LIOqZCSWsc4nyWXB5WOatun/pqzeHkg9K0E2zjdC564ElMdS1Um0JHU2Si7K1bz4g1o63Vz8vEv7ISPiZX/VnYZ7XWO7WYkZHiNp6r0qn7HG1nyWvvZX8L7LUVMcwYHP/AFO1PzWfN+Qx1Udl+Lwcl29HnnZDsdPO9jntLYwQSXaXA1sAvXK+cRsA5CygqcaawWbYKiKOSo8TiWtPuuXmyyzs6WLFHCtmVxWGSumEMe35jyC2GEdmIKZgaxovxPMqTCcMZS5ixri52pJ1V51WD5HzCuxY+CM+bLzZUqqIITWNLQi9Q55G6pd3I85WszH97q4oJOyVbd7mc9fYI+ZLuQ3CMEMLjI62ZwsGjgCbkk+iKxREapkSSynSyEzwgHT1RIwk6kqN1OOv0UgBZjbqdgmQxG+g33PNFv5Nl7nU7cgByCrYhXRwsJuLgGzRzQSC8aru4DGg+Nzh6N59SsJ2hxRwuAeqdWYi6SYOceN9fkh4j76ZjP1OAPS+vyugZIt0OHPY3M9xzuF8oubDgOqO4Lh3cgzTjxH4IzwH6njn5cOKLU1UxhOUDOWlwPIXy3HLdDnsfKcoBJufbzQBFUVskztL6onhuCah8uw4c1fo6NkLQXEA8VDPj8DeJdw3sEEE8mERvOZx+tlZhwxuwLCOSp0faaE/l06orSU8M3ijcQd7IFYOqezTHfCbHkVCzB3wkOaTvwWgih4Zw7roVdjhNrHUJiLHUZztBPxW9x/deU/x1m/Fo2eUrv8A6x/devUseUrxP+PMp/nqdo4QX/5SOH/qkn0yYdmQhfokmwMNl1ZTSek0WIF8YLdeaNYfORGL7lYHCKkxzvYdnajqtkycFgtyXR/KSaxUvbMX4yCeV36QRyxk3dqfNWmVLBsAsvNWW4ojhMTn2e8HLwH6j/ZeeStndapGoo4y/W1m8+J6BWXU99sw89ChradxOZ0ljwaOHkVPd/5XAnktMYqih39gTHamWD4h4eDht/hBqGWeqdaMeHi47f5W4fNmGWWPTiDYgp1PEwNtEAByGgRHHFvbIlkklpbBNFgMcdjIS93y9kWbO3Yeyjkc4bi6gkc3zBWyMYpaMM5Sb2TyTKrNICoTKDpmB+SgeHJis67MNjcK7h9SY2lztM32VOju94bY23J5DijE9Iwg3JtyFtvJMgG/z7TxuntqRv8ANDYaOG9gZAfNTvwzNvL4OQFj7piRlZjrW6XVGTtA08egUuOYHC6FxiBEjRf4ib23BWKgw+dx8LHH0NvdAyD1Xj7uaGsgnqi7uxcDck2F+V1bpuzUz7d5Zg43Nz7BHp8sEYZHoBx5nmUAeV1kD4pC2Rpa4HW/7+asdnY81Q3lY/Pw/wDstxJVU1Q5oqWBxB0dsfXmFf7mlg8TIWC+zgL/ADUUTYNjqYopHFrc7/huRcBulmgegRGHFwdHMAvxAyn5Jv8Aq0d/DGLnyUNRVlw1DR03UkEeIUN2l8d5yNchNrDp+ZAabGH3y9wGgbgsH3CtPrHRm4PRGqDGo5RklsHcH2HzUkA1kkMn/UiaDzb4D8lfpKd0P4tO4vaN2n4gOnEK3VYNpcAEcwqcMb43AsJBHsgLNLFkqWiRhs78w5HzCkp87dCqeG5S7OPA/wDMB8LvRaAMBUiCpH3Xin8fGZKymkt8ULmjqyQn/wB17ZCyxXl38fqVroqOQjVskjPRzM1v/BVz6Hh2ePxRveMxJSV2EiySzWaD1CX+HVU54eHRttzJOiL0nYicaPlYBxyg/K615qlWxGvLY3FWZfKlkjxl0U4sShK49mdf2ap4nglzpHD9R8IPTirIks7w6u2HIKgZbHM7Una/C/3TIZ7EkEWHHiSsZ0lF1sNfyI0zP15hOlpXE+F1+vNZ6bFXg6KOPH3c1Folxkadr5WaHX5pf6g0WzCxPogTMcdZPfX5uRRy+heL9h5tddRula42PyQuCe/BcxGrDGEjQlNjk3JJFeSKSbZeeyLbKD58fddjbEOB/wCRWWbiJ5rk+JHKbH9ldAw0a5tY1jLgWJ26cFQnxR3VB55CGguOtlSZUm++iYijSxVhPBSS1Z4myEx1Ysq76ouKCQ5HiFiuSYy5txy5aaIDNNbiuVEhey4+JvzCAoNnGA7e4VKvqs4sFnm1wd1Tm1R4lADKhpGqmw/GnM0dYjkdVWnlzIbOCgDYWjl1idld+k7eirSiRh8QNllYaotR3Du0pFg+zh5oAdUPzboeXG+mwWmD4Jh4bAodWYaRsigsv4D2gczwONxwujr6gOsRay8/MZaVoMHqzax1TISSNVTtHBGKaXTog2Hao1Ezh7qWKWY5ua81/jsS6Cl5d8737s2+69GtZDcZwanrGtbUR941jszQS5tnWLb+EjgVXJaGi6Z84xwG2hXV9BR9jsPAsKWP2J+ZKSo4Mv5okvsk8aHokkshJjsVPjcnQD8MdEkkvs6S/UimQk7lJJQSi5HsFZjOiSSRgi9TnZV8dPhHVJJX4P3RRn/RgQBSsHw/1BJJdA55ernG6pxpJKSCd2y7CuJIJGVhTaA+IJJIAFV+krrJMOySSkCYKGRJJQAMm3UN11JABLDXG+5WwpHEt1SSTREkQ1bRfZQ4f8SSSn2QbTBUcj2SSQxRki7F8PquJKJdAuzpSSSVJcf/2Q=="/>
          <p:cNvSpPr>
            <a:spLocks noChangeAspect="1" noChangeArrowheads="1"/>
          </p:cNvSpPr>
          <p:nvPr/>
        </p:nvSpPr>
        <p:spPr bwMode="auto">
          <a:xfrm>
            <a:off x="155575" y="-1965325"/>
            <a:ext cx="5505450" cy="4095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p:nvPr/>
        </p:nvPicPr>
        <p:blipFill rotWithShape="1">
          <a:blip r:embed="rId3"/>
          <a:srcRect l="57308" t="24388" r="6795" b="28661"/>
          <a:stretch/>
        </p:blipFill>
        <p:spPr bwMode="auto">
          <a:xfrm>
            <a:off x="6145212" y="1145430"/>
            <a:ext cx="2133600" cy="1569720"/>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4"/>
          <a:srcRect l="60256" t="30541" r="5641" b="22736"/>
          <a:stretch/>
        </p:blipFill>
        <p:spPr bwMode="auto">
          <a:xfrm>
            <a:off x="6145212" y="2968148"/>
            <a:ext cx="2290128" cy="1657350"/>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5"/>
          <a:srcRect l="60641" t="26439" r="5256" b="30484"/>
          <a:stretch/>
        </p:blipFill>
        <p:spPr bwMode="auto">
          <a:xfrm>
            <a:off x="6145212" y="4902204"/>
            <a:ext cx="2236788" cy="159850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038649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0139"/>
            <a:ext cx="8229600" cy="735221"/>
          </a:xfrm>
        </p:spPr>
        <p:txBody>
          <a:bodyPr/>
          <a:lstStyle/>
          <a:p>
            <a:r>
              <a:rPr lang="en-US" sz="3200" dirty="0" smtClean="0">
                <a:solidFill>
                  <a:srgbClr val="FFFF00"/>
                </a:solidFill>
              </a:rPr>
              <a:t>4. Follicular Neoplasm or Suspicious for Follicular Neoplasm</a:t>
            </a:r>
            <a:endParaRPr lang="en-US" sz="3200" dirty="0">
              <a:solidFill>
                <a:srgbClr val="FFFF00"/>
              </a:solidFill>
            </a:endParaRPr>
          </a:p>
        </p:txBody>
      </p:sp>
      <p:sp>
        <p:nvSpPr>
          <p:cNvPr id="3" name="Content Placeholder 2"/>
          <p:cNvSpPr>
            <a:spLocks noGrp="1"/>
          </p:cNvSpPr>
          <p:nvPr>
            <p:ph idx="1"/>
          </p:nvPr>
        </p:nvSpPr>
        <p:spPr>
          <a:xfrm>
            <a:off x="0" y="1219200"/>
            <a:ext cx="6400800" cy="5410200"/>
          </a:xfrm>
        </p:spPr>
        <p:txBody>
          <a:bodyPr>
            <a:normAutofit/>
          </a:bodyPr>
          <a:lstStyle/>
          <a:p>
            <a:pPr marL="571500" indent="-457200"/>
            <a:r>
              <a:rPr lang="en-US" sz="2400" dirty="0" smtClean="0">
                <a:latin typeface="Arial" pitchFamily="34" charset="0"/>
                <a:cs typeface="Arial" pitchFamily="34" charset="0"/>
              </a:rPr>
              <a:t>Identify nodule that might be follicular carcinoma</a:t>
            </a:r>
          </a:p>
          <a:p>
            <a:pPr marL="971550" lvl="1" indent="-457200"/>
            <a:r>
              <a:rPr lang="en-US" sz="2000" dirty="0" smtClean="0">
                <a:latin typeface="Arial" pitchFamily="34" charset="0"/>
                <a:cs typeface="Arial" pitchFamily="34" charset="0"/>
              </a:rPr>
              <a:t>FNA diagnostic for PTC, but only screening test for FC</a:t>
            </a:r>
          </a:p>
          <a:p>
            <a:pPr marL="971550" lvl="1" indent="-457200"/>
            <a:r>
              <a:rPr lang="en-US" sz="2000" dirty="0" smtClean="0">
                <a:latin typeface="Arial" pitchFamily="34" charset="0"/>
                <a:cs typeface="Arial" pitchFamily="34" charset="0"/>
              </a:rPr>
              <a:t>15-30% malignant</a:t>
            </a:r>
          </a:p>
          <a:p>
            <a:pPr marL="971550" lvl="1" indent="-457200"/>
            <a:r>
              <a:rPr lang="en-US" sz="2000" dirty="0" smtClean="0">
                <a:latin typeface="Arial" pitchFamily="34" charset="0"/>
                <a:cs typeface="Arial" pitchFamily="34" charset="0"/>
              </a:rPr>
              <a:t>Most are </a:t>
            </a:r>
            <a:r>
              <a:rPr lang="en-US" sz="2000" dirty="0" err="1" smtClean="0">
                <a:latin typeface="Arial" pitchFamily="34" charset="0"/>
                <a:cs typeface="Arial" pitchFamily="34" charset="0"/>
              </a:rPr>
              <a:t>adenomatoid</a:t>
            </a:r>
            <a:r>
              <a:rPr lang="en-US" sz="2000" dirty="0" smtClean="0">
                <a:latin typeface="Arial" pitchFamily="34" charset="0"/>
                <a:cs typeface="Arial" pitchFamily="34" charset="0"/>
              </a:rPr>
              <a:t>  nodules of multinodular goiter</a:t>
            </a:r>
          </a:p>
          <a:p>
            <a:pPr marL="571500" indent="-457200"/>
            <a:r>
              <a:rPr lang="en-US" sz="2400" dirty="0" err="1" smtClean="0">
                <a:latin typeface="Arial" pitchFamily="34" charset="0"/>
                <a:cs typeface="Arial" pitchFamily="34" charset="0"/>
              </a:rPr>
              <a:t>Hurthle</a:t>
            </a:r>
            <a:r>
              <a:rPr lang="en-US" sz="2400" dirty="0" smtClean="0">
                <a:latin typeface="Arial" pitchFamily="34" charset="0"/>
                <a:cs typeface="Arial" pitchFamily="34" charset="0"/>
              </a:rPr>
              <a:t> cell lesions</a:t>
            </a:r>
          </a:p>
          <a:p>
            <a:pPr marL="971550" lvl="1" indent="-457200"/>
            <a:r>
              <a:rPr lang="en-US" sz="2000" dirty="0" err="1" smtClean="0">
                <a:latin typeface="Arial" pitchFamily="34" charset="0"/>
                <a:cs typeface="Arial" pitchFamily="34" charset="0"/>
              </a:rPr>
              <a:t>Oncocytic</a:t>
            </a:r>
            <a:r>
              <a:rPr lang="en-US" sz="2000" dirty="0" smtClean="0">
                <a:latin typeface="Arial" pitchFamily="34" charset="0"/>
                <a:cs typeface="Arial" pitchFamily="34" charset="0"/>
              </a:rPr>
              <a:t> variant of follicular carcinoma or adenoma</a:t>
            </a:r>
          </a:p>
          <a:p>
            <a:pPr marL="971550" lvl="1" indent="-457200"/>
            <a:r>
              <a:rPr lang="en-US" sz="2000" dirty="0" smtClean="0">
                <a:latin typeface="Arial" pitchFamily="34" charset="0"/>
                <a:cs typeface="Arial" pitchFamily="34" charset="0"/>
              </a:rPr>
              <a:t>15-45% malignant</a:t>
            </a:r>
          </a:p>
          <a:p>
            <a:pPr marL="571500" indent="-457200"/>
            <a:r>
              <a:rPr lang="en-US" sz="2400" dirty="0" smtClean="0">
                <a:latin typeface="Arial" pitchFamily="34" charset="0"/>
                <a:cs typeface="Arial" pitchFamily="34" charset="0"/>
              </a:rPr>
              <a:t>Action: Lobectomy </a:t>
            </a:r>
          </a:p>
          <a:p>
            <a:pPr marL="971550" lvl="1" indent="-457200"/>
            <a:r>
              <a:rPr lang="en-US" sz="2400" dirty="0" smtClean="0">
                <a:latin typeface="Arial" pitchFamily="34" charset="0"/>
                <a:cs typeface="Arial" pitchFamily="34" charset="0"/>
              </a:rPr>
              <a:t>Diagnosis confirmed on surgical path</a:t>
            </a:r>
            <a:endParaRPr lang="en-US" sz="2400" dirty="0" smtClean="0">
              <a:latin typeface="Arial" pitchFamily="34" charset="0"/>
              <a:cs typeface="Arial" pitchFamily="34" charset="0"/>
            </a:endParaRPr>
          </a:p>
        </p:txBody>
      </p:sp>
      <p:sp>
        <p:nvSpPr>
          <p:cNvPr id="4" name="AutoShape 2" descr="data:image/jpeg;base64,/9j/4AAQSkZJRgABAQAAAQABAAD/2wCEAAkGBxMSEhQUEhQWFRQXGBUXFhYYFxQUFxgUFxUXFhQUFxUYHCggGBolHBQVITEhJSkrLi4uFx8zODMsNygtLisBCgoKDg0OGhAQGywkHyQsLCwsLCwsLCwsLCwsLCwsLCwsLCwsLCw0LCwsLCwsLCwsLCwsLCwsLCwsLCwsLCwsLP/AABEIAMIBBAMBIgACEQEDEQH/xAAcAAABBQEBAQAAAAAAAAAAAAAFAAIDBAYBBwj/xAA+EAABAwIEAwYEBAUDBAMBAAABAAIDBBEFEiExQVFxBhMiYYGRMqGxwSNCUvAHFHLR4RVikjOCosKys/EW/8QAGgEAAgMBAQAAAAAAAAAAAAAAAAIBAwQFBv/EACURAAICAgICAgIDAQAAAAAAAAABAhEDIRIxBEETUQUyIkJhFP/aAAwDAQACEQMRAD8A9sC6FwJwQQdSSSQAkkkkAJJJJACSSSQAl1cXUAJVMRr2xNuTrwVmV+VpJ4An2XnOO1/fHU21VWWfFFkI2whiGODKTffisnD2kDXya6n6K/Hgz5mhoOiJ0PYuFguRcrN2X8Qf2Yx0vcXSXtwvz5ALb0WKxndwHlcISzBI26BoVOvwljAXAG6ZaFlGzcRvvsbhSrA9n8VqA8M0c3kd7eRW3ZPpsQr8c7KZRpj5n2VF865VSoc+dEpjxx2XJJ+Xuou+KqOeeKhdUhJzLfjCX89a11JT14BGu6FRPvfppy/eyqVN3Abg7aeex926dU8ZWVZIpGyhqQ5Dsf8AhHVDMHrXa5jbmPl80TxKPvIrjduthxVpQwP3IIQ2qpbFEaaS65VsuFCIfRQwen8aOTM8DkOwpviRWX4T1CYX0G2CwHQJLjzt0XUDDl1cXQoGOpJJIASSSSAEkkkgBJJJIAS6uLqCSrizXGGUN+LI63WxsvOey2GmUufL+U2t5r1ByyEbMhe0b5iVRlXRdiZejytFgE503JVAbbpsla1m+ypNHEtNcU6aAkbX8kLix+Mnw+5RvDcRjfpmF+SaNMTImvQNpKZma7Bx1GzmnqjNTNlCiloPxmyA2ABuOZtpdNqSACXK1LiilbZRknJUGZSSuaf3b6KGQs4Zf+P3VTNSIZ5rKoJLnz9k+Zwvt7H7f4VQg5rbg8DoR5g8Ulj0XRMcpt++YVdlSQ27ty13W7TdunPQ+6ffw29SePEAdSlJQHK52vhIcOGoIJAPIhWwuyjLVFP+ed3jXNOhtccszT9CD7LZ4bPx+tvYc9BfXmseyjvI4N3Njbl4/t91poQWyCwJ+FoA2vuXE+X2WlGIr4nD3UpAGjvEPIcvdNJuEWx6P8PNxBtfyQGKRQyPZLhrbOKJuGg/qH1Cp0TdSrrR8H9Y+qZENBSoOvoko6w+L0XUAyyurgXVA51JJJACSSSQAkkkkAJJJJACXVxdQSdWRr2mKoeSLtcLjqtch2KRwyNLZHNB4agEJJxtDQdM8+xPHntJNmZeuqIUzP5im7wcbqvL2PjLr/EL3BJ+gWjw2lbHHkG3BZaN3KloxUWCSPJDi4D/AG6fNarCsIEYB49bn3Viqm7rUtJHkuU2KseRlQvoh29oO57RkngFkMUx4XtY2vyWoxOpayB7jwF7DcngB5leP9oBXSW8QZcklgLWtbroCSMzzb5q2b6VlWJdujY0lQJLkKrX4hbbe6b2Xgeyl/HsHk+EabW/vdCMTZIXAM/qJPXZUNs0Itw4iXXNj7XV2mna9zQTbz/SeF7dB6LNmepjizxgPde2R3iFrHXQ6a20HNW8Pqe9HjZ3ctzdm4I5tPEG+3Aor2Te6NaIS9w0sbkuHIg6358LK/E8fCeY08zcn7KLC7mMOOrr2Nr8AAL/ADXamMi7xyNjw69Ar4/ZmnvRLFE3OSNS4/Jlr+5v1V2mZd7gRYjc89r6oBNjLKVodYkuOUW1NrXJ/fNWcO7UxF7WkZbk6ucATvuPb2VvyRXbKFhnLaQdx8/hWHErMjRabGgC1pvcb9b2ss3ME5Q9MIYeiEY1j/qQ/C9kSgHij6n6FSgZYrz4vQJKHE3eP0CSCH2EwnJrU5QWCSSSQAkkkkAJJJJACSSSQAknvABJ0A3SWQ7bYzkIiB/qt8gllLirGjHk6KfaPtK95yROyM4kfER14BYLGcYLAS0gnfmVo56YvbZg1I1K86x+kexzgVk+TkzX8dI9fw/HWPpmSNN7tHvZUxWzEBw1G5H+V5d2VxYwv7iRxEb9jycvQxh77xkPvF+ZvEjqod2WxqgpDVZzd9yTs0ElDcTc8StayMtJ1Lr7BHo6tkfhjjA8ypG0+YlztXFNWiOT+i82YmJoJ1tv90NfQBx1cXHloLn0T8Tn7oNHNv3KF0GL/iPv+VhI6kgX9ifdDe6YRg6bRaxcWIA+EWA9NAhkkYd90+txGM3LnWHMkAIQ6qIeCx4c068/mlf2WqOqC7MM0vfT1BUUuHxm9wLgb2vryvvZSR4mLBKGTMfW6VtEqLW2F8EYWCx+E234X0A6E7EW10O4Ryop8zCPkVVwqMEN8rg8btda4+Q9kZYz6LTijqjFlls817RfhAudra4HO+wss3DBmaA05rvbl5m5+q2XbkMyvB+LM0MHHm4j3KodhqHNK0keFp7zb9I0+dllmrlxOn481DF8n0bascbNaT8LWtPUDX5oRKdUTqOJQpw1XRS0eflt2EsMHhKJU48cfr9FRw8eFEKX/qM6FSgKuLu/E9AuqLGD+IegSQK+zQhq7ZNzjmlnHNLZdQ6yVk3OOa6HjmiwO2SsmOlA4qP+aai0FE9krKA1TUv5pvNHJE0T2Ssq7qtqlZJdFoiiOvq2wxukebNaNf7LzSDDZKqc1EnwEktHrotn2id3jmw2uDcnyTZZI4WhugAFgs+V8tGnHHjT+yg2lDQcoQObsyyQuMmt7ow7FYybfNPfKLaLLSNKs8S7S4P3cr22IsfCf7LQ9g+1Ra4U9Qd9GPPHyPmtfjuGMmbqBcagrzLtFhRYTbe+n91YpXpkOHtHtkbI26mys0s7LlxIDRzXjfZLGamQOje8uyWtzstFM97xYuNuXBM5cWHDkjUY/XRzkCI3y3B5eh90NwmmAD3O46einwaiyjVVKukle5zYn5LDTTNrwGuiW7djLS4oF1+Gh7iCAW32sPVS0VCyMWYANLW5dOSZFDOxhFRFIZA6143NLXMsLOsR4Te+iFzz1OojifxtnIFv05tBpbe19U1DKfovd53biPynbyPFFKCoANys/S005v3pbroGtvudtSdUYmiDRoVU9MdO9G6wGUE+g+6OVMoaCTta6xHZ2osBrxC1dRUtIAdqOPT9/Ra8Uv4mHNCpnntTKaiTPlzZneDS9gdgPYLfYDhDYGa/G4C/l5D1UOFwwg+FgBdd3Hbcmx2GoPqjD4w7Y2KMWKnb7DPn5LjFUirPGNUGq4gDortUJBoR7cUBmMoJu0252KtnpGNOwzRO8JV+jd+K0f7T9kMofgKJUA/GH9H3CmPRD7A2PVFpnDoko8cbeZySVy2FB8Epy7lXFWaDhTLp5KYiwGEEqUU+mpVetrBCxzzwF1RpMXimaHZ9xtdK5DqDYRfTngV3+VdzVOLEYwdHXPVXXVjMt7qY7FkqIBE/NqDZF4tlRhxNpaL8VappQ4XCv+Nx2U809Feph/EzW4boViwa5pzC6KYzPlaFmZMTDzlAJWXK6dG3CuStmaosIeJnEOcWk6NOw6IzXzdw0Zij1PlAubBY3Gz381twOHBUv7Ll9IcMYa7Q3Wc7SvblJ3VytwV4fnjJbp8P5UIxWkllcxg+IkX8hzTcd0g5Um2L+F9BJJUTOtZoaB66r0SDs8/Pc2DU/sRhTadhHHQk8yjtRV8Ge61/BF9mD/okuivFRNZ8TteQQ+GjILz5/L9lEIgL66ldrZu7bci2b7fsJZ44pWhsWWTlT9mcrWyA6XVGzjuUVkqA7dU5qtrQSLXWVm9WUns8QPBtvdVJpszrDYfVKsxIbN1J4cyVSEmzdzubaknjYJdse62zR0lW2Jgc7YcOZ4AKekrZKh5awXsdeDR+rM7gLeHTU3dZBYqAyEPnOVrfhjB1H+57hsenutLhty3JEwNjG/5RrztqNOG61wxe5aRgyZk3/HbNPgtGIgXOdne74nWt/wBrW8G7CyszVDW31uRwG/khLJjlDjqN+Q9lyHEg64DdQmllj0ipYpdsoVlDVVMmaWbJEPhiZx83uO/S1uqhxBtVTWfTvD2j4o3taAR5PYAR80eo5muJB0PyVmFrXgjcbFJt7TGdLTRn+zvaiKof3M0boJjsDlLHHk14A18iAeq1FNTZZCb/AJbee6w/bbA+6gknabd2M19rWIsfmj3YzFDUwtkd8RDS7yflAePUZT1V0G32VTSW0R4nFeVx80loKjDmPNzcHy+qSniVjbJrgrRgKa6mPMKriy+0Uimkq06jdzCgnoZDoLKHFjJoAYpmmjkYONwFg/8A+Tq2fA+3qV6l/p7o2XOtuKpE8fknw4ZSYZvIjBaM52b7KPb4p5C48r6LXtgjYLEaearOq2iwvqhWNzEjddGGFdI5k/Ik9sLztv8ADYD3QU43JE1xDs1iRrp9EN/1d0bBrfW2qql5ex3m5aFirTKfkt2HYMadUCzhYhMbTuj8bdvzD7obSHupNeIBCOuqWvboVxPLSWZnc8Vt4kB8UrgeJaSN0OoZLPBzAhRY3RuccrLk+Sn7PdkXNOaS/S6oUeXRplOMFtl7E65trDUnYBdwLBS3xv8Aid8hyRqlwSNhzWu7mUQ7taMePjtmPNn5Kl0VmQ2UrYVLlU1KxpNnX8rbequMw+kpPzEdBz8z5IdjrQ9oadSXWBHlxRuRtmmwsOXPmsnWOdJUNIuLaADYAEXv68UNWhoumZ7G6YwNDs4LSL8RZZ2KWee4hjLzzJsBfmtB2lrWvNnNDyL7XyDXjxcfl1UXZqoPeZdQHNtYWy3HiAAbvuRbS+yoj497Zrl5NKkVMO7NS/FNKL/7Re3MAnQ8trDmUUjpGR/ADrxOrnH929/VGpIievAdPPy57CwUkeHjd2/E8OgHL/CvjjjHpGWWWUu2BYaRzyABe+39yfv58Sj8w7ljIY/jcbX8zq531PoqlNWjvgxjeBLnEgbeXJT0U4ke+fcAlkfpo5w+nus+eTujT48FXIv1rwxltgBb0AUOEwFsZc/RziXWPBv5R1tr6qOnlEj3E/DGRfkX729N/ZC+1vaEQQPffWxyjzOjfmsvbLmtUEpsQi1HetbY2cbkm/IAdUdw1zGRiQODmnYgggrG9gcO7ujjfOAZZryE6mwebsF+ljfmVDjvaJkNbHQMub5ZCCd3uBORx4kAA66m45LTF1v6KGrdfZs8aphWUFTEfzxyN9QCWn3A9kD/AIcwmOEudp3haQOTWizff7I9P3n8rM2DL3uQhmbRuYiwvoVgMFxyoMjopI3tkZYOzAhoNtCHbOHmFox/rbM8+6R6w2VJAIKt2UXIBSU8oi8ZGnSSSUDCSSUc0oa0uOwQBQxqoAGQbnU9EBfJ8kqqqzOJ4kobUVNgV0MWOlRzsuTk7KT3nvL34p2I1jTZp0O481SjlufVU+0P/TLhu3ULVRnsqYrV6kcsv1RXBnhzHdSsjLU5zfyBRVmICCnaSdTr7p5VQJOwpjk12gg2LUX7O4M57RJI4gHUN/uvPqeaWeqhY4EMe4HqBqvYWyAAAbBcnyVjnNSR1MDyY48XofHSsbsApw1NY8JxcqaQ7bfYk1zkx8oCgknCCCZz1JLL3cZcd1XpjfX26qDGIu8tG4nIAXOtoTybfhfn5FMkA3s1jJn7wTtBjBsyS5yutqWEX3Ftx/8AoXtP2kY0kRaDUAN3PtsFZkicW5AA2MaBjdAB9yqDsLibsATx2Fup4J1V2Bkf5mR5v3bj65R/hQSifM2QvEYY4OaGaAEG414/NGsWxNrDlYA4/L0Czjqaepdc6NQ3YyPVezWKw1bM8ZGcWEjdLsPAW/TyO3ropsQrI2vMAd+MWZ8gucsdw3M48CbkC+p1tsV5bhmESwytkp3lj26mTgG8cw4t8uK1OFzeCd4Jc977OkNs73ZblziNtDoNgAAEtBRVx7EWQ5mtce8d4crNXHyv+9loow2npY43Cxay7m72cfE8X46krK0dA01EbtznBcbamxzZRyFx6rQZ3vq2xuymwMhAvrltZv8AyLfS6y+Qt6NmC2u9BOktBTta6wc673jkXa29BYei84xOB+KVbYWXELXWJHE/nd6C49Sth2nMzs0bG+M2GYXLQDuSTy1T+zOGtptNgGgXBBJ/VxvfQJMeN/tXRM5K6vs0c9Yymhe9zbRQx6AcQ0Wa0eZ0HqvLOzFQ6srxLKPxC50rjyAGUAHkAQPRbntldzI6dgLmvcJHuPBrQC1l+Jza/wDah/ZbC+7ne3QPcG5Lj8hvtz1+it4uMCpU5m8pWAMJF7k29uKxnaPFGiZtjZzTa+o0PD3/AHqtE7EAZRCCLsA8Q273iOltD1K88/iKO7kDxsXNNuRDrEehBHorVGoUUN3M0bMV6fJdWDZWkjdJZS/ifRBcuCULJYhi0hcRHYAc+PoqsWPSs0fld00K6C8bI1ZhfkQTo3OZZ7HK+9wDoNOp5qtBipe0uBIHEFD6uW4+qtxYXGWyrLn5RpEE0uVt+PBDKuSzTzKdUzZnDkNkPxGbgtqRjG0r7lR4+/8ABf8A0lR0T1R7S1YbC+/JMwitgDBRmZc6Ddx8gj3ZWn/nZ3vcLwxjK3kTzWMo53yMDL5GceZ8l7X2UwttPSsaBuLn1XP8/NWKl7Oj4WK8vJ+jM4fh8j67OG5YobgHmTyWvbNxQ3H8UbAw204lDMO7QMlbmYb8wudgnar6Nvkw3y+zVR1akkqUCbWX30TzULQZQhLU81FE4vcGj9jilhdP3r9fhGp+wR2KGNnwgDoNVKQUcpYCNTsNgqdQ8B0hJsBYeu5+oRUyAC/BZSaqc8u0y6nry34bJkSQ11eSbXyt/wDN3Qfl6n2QquL3i1yxg/KNz1PPzRJ0dvhAvz3PuqzmG+ov5fvdSSCoMIF7kWvz1Pqi4pGtaBsPLcnkFPTRuJuRYef9kqmUMOY/Fs0fp5uPmoJA2PVXdsMbbD9VufLoFU7LHPC8OdYGRxvxsGs29U3EI2yX8XVD4CQ0huliNuQ/fyQSaec08IBuXG+lja2u+ibSVL5ZM0MQB2MhGobxGY/RVqLCALPqDcflZ+rzd5eSt1WOlos0AcgNPoopBbRdqoJnaNa7qd+qoT4PU8Gu+qrSYnMBmc4gnYX4eQVZmL1AN7u+akgmZXVEBsXOHkb/AHWiwbExM4d7GCWeJjgMrmnjYj96IXB2hzjLOwPHnv6HcI92cihu4RusHA+F24NuB4qRW6LgwKJzu8hdlJuSNwTx+aw/8YmZWMJ0LnMv10v/APEn1W/pGOY4DlusF/HR9mUw5yfIMd9yFE+gh2YKGp0XVWgf4QkshqPdq1gdq3dB62HOLEdCNwrYqfNdpmZngj4Rv1Xcc/ji2/Rw4weSSivZchYI2NYDew3KE4zVWIaPWysYzVhguD6LIOqZCSWsc4nyWXB5WOatun/pqzeHkg9K0E2zjdC564ElMdS1Um0JHU2Si7K1bz4g1o63Vz8vEv7ISPiZX/VnYZ7XWO7WYkZHiNp6r0qn7HG1nyWvvZX8L7LUVMcwYHP/AFO1PzWfN+Qx1Udl+Lwcl29HnnZDsdPO9jntLYwQSXaXA1sAvXK+cRsA5CygqcaawWbYKiKOSo8TiWtPuuXmyyzs6WLFHCtmVxWGSumEMe35jyC2GEdmIKZgaxovxPMqTCcMZS5ixri52pJ1V51WD5HzCuxY+CM+bLzZUqqIITWNLQi9Q55G6pd3I85WszH97q4oJOyVbd7mc9fYI+ZLuQ3CMEMLjI62ZwsGjgCbkk+iKxREapkSSynSyEzwgHT1RIwk6kqN1OOv0UgBZjbqdgmQxG+g33PNFv5Nl7nU7cgByCrYhXRwsJuLgGzRzQSC8aru4DGg+Nzh6N59SsJ2hxRwuAeqdWYi6SYOceN9fkh4j76ZjP1OAPS+vyugZIt0OHPY3M9xzuF8oubDgOqO4Lh3cgzTjxH4IzwH6njn5cOKLU1UxhOUDOWlwPIXy3HLdDnsfKcoBJufbzQBFUVskztL6onhuCah8uw4c1fo6NkLQXEA8VDPj8DeJdw3sEEE8mERvOZx+tlZhwxuwLCOSp0faaE/l06orSU8M3ijcQd7IFYOqezTHfCbHkVCzB3wkOaTvwWgih4Zw7roVdjhNrHUJiLHUZztBPxW9x/deU/x1m/Fo2eUrv8A6x/devUseUrxP+PMp/nqdo4QX/5SOH/qkn0yYdmQhfokmwMNl1ZTSek0WIF8YLdeaNYfORGL7lYHCKkxzvYdnajqtkycFgtyXR/KSaxUvbMX4yCeV36QRyxk3dqfNWmVLBsAsvNWW4ojhMTn2e8HLwH6j/ZeeStndapGoo4y/W1m8+J6BWXU99sw89ChradxOZ0ljwaOHkVPd/5XAnktMYqih39gTHamWD4h4eDht/hBqGWeqdaMeHi47f5W4fNmGWWPTiDYgp1PEwNtEAByGgRHHFvbIlkklpbBNFgMcdjIS93y9kWbO3Yeyjkc4bi6gkc3zBWyMYpaMM5Sb2TyTKrNICoTKDpmB+SgeHJis67MNjcK7h9SY2lztM32VOju94bY23J5DijE9Iwg3JtyFtvJMgG/z7TxuntqRv8ANDYaOG9gZAfNTvwzNvL4OQFj7piRlZjrW6XVGTtA08egUuOYHC6FxiBEjRf4ib23BWKgw+dx8LHH0NvdAyD1Xj7uaGsgnqi7uxcDck2F+V1bpuzUz7d5Zg43Nz7BHp8sEYZHoBx5nmUAeV1kD4pC2Rpa4HW/7+asdnY81Q3lY/Pw/wDstxJVU1Q5oqWBxB0dsfXmFf7mlg8TIWC+zgL/ADUUTYNjqYopHFrc7/huRcBulmgegRGHFwdHMAvxAyn5Jv8Aq0d/DGLnyUNRVlw1DR03UkEeIUN2l8d5yNchNrDp+ZAabGH3y9wGgbgsH3CtPrHRm4PRGqDGo5RklsHcH2HzUkA1kkMn/UiaDzb4D8lfpKd0P4tO4vaN2n4gOnEK3VYNpcAEcwqcMb43AsJBHsgLNLFkqWiRhs78w5HzCkp87dCqeG5S7OPA/wDMB8LvRaAMBUiCpH3Xin8fGZKymkt8ULmjqyQn/wB17ZCyxXl38fqVroqOQjVskjPRzM1v/BVz6Hh2ePxRveMxJSV2EiySzWaD1CX+HVU54eHRttzJOiL0nYicaPlYBxyg/K615qlWxGvLY3FWZfKlkjxl0U4sShK49mdf2ap4nglzpHD9R8IPTirIks7w6u2HIKgZbHM7Una/C/3TIZ7EkEWHHiSsZ0lF1sNfyI0zP15hOlpXE+F1+vNZ6bFXg6KOPH3c1Folxkadr5WaHX5pf6g0WzCxPogTMcdZPfX5uRRy+heL9h5tddRula42PyQuCe/BcxGrDGEjQlNjk3JJFeSKSbZeeyLbKD58fddjbEOB/wCRWWbiJ5rk+JHKbH9ldAw0a5tY1jLgWJ26cFQnxR3VB55CGguOtlSZUm++iYijSxVhPBSS1Z4myEx1Ysq76ouKCQ5HiFiuSYy5txy5aaIDNNbiuVEhey4+JvzCAoNnGA7e4VKvqs4sFnm1wd1Tm1R4lADKhpGqmw/GnM0dYjkdVWnlzIbOCgDYWjl1idld+k7eirSiRh8QNllYaotR3Du0pFg+zh5oAdUPzboeXG+mwWmD4Jh4bAodWYaRsigsv4D2gczwONxwujr6gOsRay8/MZaVoMHqzax1TISSNVTtHBGKaXTog2Hao1Ezh7qWKWY5ua81/jsS6Cl5d8737s2+69GtZDcZwanrGtbUR941jszQS5tnWLb+EjgVXJaGi6Z84xwG2hXV9BR9jsPAsKWP2J+ZKSo4Mv5okvsk8aHokkshJjsVPjcnQD8MdEkkvs6S/UimQk7lJJQSi5HsFZjOiSSRgi9TnZV8dPhHVJJX4P3RRn/RgQBSsHw/1BJJdA55ernG6pxpJKSCd2y7CuJIJGVhTaA+IJJIAFV+krrJMOySSkCYKGRJJQAMm3UN11JABLDXG+5WwpHEt1SSTREkQ1bRfZQ4f8SSSn2QbTBUcj2SSQxRki7F8PquJKJdAuzpSSSVJcf/2Q=="/>
          <p:cNvSpPr>
            <a:spLocks noChangeAspect="1" noChangeArrowheads="1"/>
          </p:cNvSpPr>
          <p:nvPr/>
        </p:nvSpPr>
        <p:spPr bwMode="auto">
          <a:xfrm>
            <a:off x="155575" y="-1965325"/>
            <a:ext cx="5505450" cy="4095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p:nvPr/>
        </p:nvPicPr>
        <p:blipFill rotWithShape="1">
          <a:blip r:embed="rId3"/>
          <a:srcRect l="60897" t="30086" r="8590" b="29344"/>
          <a:stretch/>
        </p:blipFill>
        <p:spPr bwMode="auto">
          <a:xfrm>
            <a:off x="6187440" y="1383665"/>
            <a:ext cx="2819400" cy="2281555"/>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4"/>
          <a:srcRect l="59487" t="35328" r="8077" b="31396"/>
          <a:stretch/>
        </p:blipFill>
        <p:spPr bwMode="auto">
          <a:xfrm>
            <a:off x="6149340" y="3837305"/>
            <a:ext cx="2849880" cy="1981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003792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550"/>
            <a:ext cx="8229600" cy="735221"/>
          </a:xfrm>
        </p:spPr>
        <p:txBody>
          <a:bodyPr/>
          <a:lstStyle/>
          <a:p>
            <a:r>
              <a:rPr lang="en-US" dirty="0" smtClean="0">
                <a:solidFill>
                  <a:srgbClr val="FFFF00"/>
                </a:solidFill>
              </a:rPr>
              <a:t>5. Suspicious for Malignancy</a:t>
            </a:r>
            <a:endParaRPr lang="en-US" dirty="0">
              <a:solidFill>
                <a:srgbClr val="FFFF00"/>
              </a:solidFill>
            </a:endParaRPr>
          </a:p>
        </p:txBody>
      </p:sp>
      <p:sp>
        <p:nvSpPr>
          <p:cNvPr id="3" name="Content Placeholder 2"/>
          <p:cNvSpPr>
            <a:spLocks noGrp="1"/>
          </p:cNvSpPr>
          <p:nvPr>
            <p:ph idx="1"/>
          </p:nvPr>
        </p:nvSpPr>
        <p:spPr>
          <a:xfrm>
            <a:off x="155575" y="1066800"/>
            <a:ext cx="5711825" cy="5105400"/>
          </a:xfrm>
        </p:spPr>
        <p:txBody>
          <a:bodyPr>
            <a:normAutofit/>
          </a:bodyPr>
          <a:lstStyle/>
          <a:p>
            <a:pPr marL="571500" indent="-457200"/>
            <a:r>
              <a:rPr lang="en-US" sz="2800" dirty="0" smtClean="0">
                <a:latin typeface="Arial" pitchFamily="34" charset="0"/>
                <a:cs typeface="Arial" pitchFamily="34" charset="0"/>
              </a:rPr>
              <a:t>Suspicious for papillary carcinoma</a:t>
            </a:r>
          </a:p>
          <a:p>
            <a:pPr marL="971550" lvl="1" indent="-457200"/>
            <a:r>
              <a:rPr lang="en-US" sz="2400" dirty="0" smtClean="0">
                <a:latin typeface="Arial" pitchFamily="34" charset="0"/>
                <a:cs typeface="Arial" pitchFamily="34" charset="0"/>
              </a:rPr>
              <a:t>Only some features of PTC present</a:t>
            </a:r>
          </a:p>
          <a:p>
            <a:pPr marL="971550" lvl="1" indent="-457200"/>
            <a:r>
              <a:rPr lang="en-US" sz="2400" dirty="0" smtClean="0">
                <a:latin typeface="Arial" pitchFamily="34" charset="0"/>
                <a:cs typeface="Arial" pitchFamily="34" charset="0"/>
              </a:rPr>
              <a:t>50-75% follicular variant of PTC</a:t>
            </a:r>
          </a:p>
          <a:p>
            <a:pPr marL="1371600" lvl="2" indent="-457200"/>
            <a:r>
              <a:rPr lang="en-US" sz="2000" dirty="0" smtClean="0">
                <a:latin typeface="Arial" pitchFamily="34" charset="0"/>
                <a:cs typeface="Arial" pitchFamily="34" charset="0"/>
              </a:rPr>
              <a:t>Rest are follicular adenomas</a:t>
            </a:r>
            <a:endParaRPr lang="en-US" sz="2000" dirty="0" smtClean="0">
              <a:latin typeface="Arial" pitchFamily="34" charset="0"/>
              <a:cs typeface="Arial" pitchFamily="34" charset="0"/>
            </a:endParaRPr>
          </a:p>
          <a:p>
            <a:pPr marL="571500" indent="-457200"/>
            <a:r>
              <a:rPr lang="en-US" sz="2800" dirty="0" smtClean="0">
                <a:latin typeface="Arial" pitchFamily="34" charset="0"/>
                <a:cs typeface="Arial" pitchFamily="34" charset="0"/>
              </a:rPr>
              <a:t>Suspicious for medullary carcinoma</a:t>
            </a:r>
          </a:p>
          <a:p>
            <a:pPr marL="971550" lvl="1" indent="-457200"/>
            <a:r>
              <a:rPr lang="en-US" sz="2400" dirty="0" smtClean="0">
                <a:latin typeface="Arial" pitchFamily="34" charset="0"/>
                <a:cs typeface="Arial" pitchFamily="34" charset="0"/>
              </a:rPr>
              <a:t>Calcitonin </a:t>
            </a:r>
            <a:r>
              <a:rPr lang="en-US" sz="2400" dirty="0" err="1" smtClean="0">
                <a:latin typeface="Arial" pitchFamily="34" charset="0"/>
                <a:cs typeface="Arial" pitchFamily="34" charset="0"/>
              </a:rPr>
              <a:t>immunostain</a:t>
            </a:r>
            <a:endParaRPr lang="en-US" sz="2400" dirty="0" smtClean="0">
              <a:latin typeface="Arial" pitchFamily="34" charset="0"/>
              <a:cs typeface="Arial" pitchFamily="34" charset="0"/>
            </a:endParaRPr>
          </a:p>
          <a:p>
            <a:pPr marL="571500" indent="-457200"/>
            <a:r>
              <a:rPr lang="en-US" sz="2800" dirty="0" smtClean="0">
                <a:latin typeface="Arial" pitchFamily="34" charset="0"/>
                <a:cs typeface="Arial" pitchFamily="34" charset="0"/>
              </a:rPr>
              <a:t>Action: Lobectomy or thyroidectomy</a:t>
            </a:r>
          </a:p>
          <a:p>
            <a:pPr marL="971550" lvl="1" indent="-457200"/>
            <a:endParaRPr lang="en-US" sz="2400" dirty="0" smtClean="0">
              <a:latin typeface="Arial" pitchFamily="34" charset="0"/>
              <a:cs typeface="Arial" pitchFamily="34" charset="0"/>
            </a:endParaRPr>
          </a:p>
        </p:txBody>
      </p:sp>
      <p:sp>
        <p:nvSpPr>
          <p:cNvPr id="4" name="AutoShape 2" descr="data:image/jpeg;base64,/9j/4AAQSkZJRgABAQAAAQABAAD/2wCEAAkGBxMSEhQUEhQWFRQXGBUXFhYYFxQUFxgUFxUXFhQUFxUYHCggGBolHBQVITEhJSkrLi4uFx8zODMsNygtLisBCgoKDg0OGhAQGywkHyQsLCwsLCwsLCwsLCwsLCwsLCwsLCwsLCw0LCwsLCwsLCwsLCwsLCwsLCwsLCwsLCwsLP/AABEIAMIBBAMBIgACEQEDEQH/xAAcAAABBQEBAQAAAAAAAAAAAAAFAAIDBAYBBwj/xAA+EAABAwIEAwYEBAUDBAMBAAABAAIDBBEFEiExQVFxBhMiYYGRMqGxwSNCUvAHFHLR4RVikjOCosKys/EW/8QAGgEAAgMBAQAAAAAAAAAAAAAAAAIBAwQFBv/EACURAAICAgICAgIDAQAAAAAAAAABAhEDIRIxBEETUQUyIkJhFP/aAAwDAQACEQMRAD8A9sC6FwJwQQdSSSQAkkkkAJJJJACSSSQAl1cXUAJVMRr2xNuTrwVmV+VpJ4An2XnOO1/fHU21VWWfFFkI2whiGODKTffisnD2kDXya6n6K/Hgz5mhoOiJ0PYuFguRcrN2X8Qf2Yx0vcXSXtwvz5ALb0WKxndwHlcISzBI26BoVOvwljAXAG6ZaFlGzcRvvsbhSrA9n8VqA8M0c3kd7eRW3ZPpsQr8c7KZRpj5n2VF865VSoc+dEpjxx2XJJ+Xuou+KqOeeKhdUhJzLfjCX89a11JT14BGu6FRPvfppy/eyqVN3Abg7aeex926dU8ZWVZIpGyhqQ5Dsf8AhHVDMHrXa5jbmPl80TxKPvIrjduthxVpQwP3IIQ2qpbFEaaS65VsuFCIfRQwen8aOTM8DkOwpviRWX4T1CYX0G2CwHQJLjzt0XUDDl1cXQoGOpJJIASSSSAEkkkgBJJJIAS6uLqCSrizXGGUN+LI63WxsvOey2GmUufL+U2t5r1ByyEbMhe0b5iVRlXRdiZejytFgE503JVAbbpsla1m+ypNHEtNcU6aAkbX8kLix+Mnw+5RvDcRjfpmF+SaNMTImvQNpKZma7Bx1GzmnqjNTNlCiloPxmyA2ABuOZtpdNqSACXK1LiilbZRknJUGZSSuaf3b6KGQs4Zf+P3VTNSIZ5rKoJLnz9k+Zwvt7H7f4VQg5rbg8DoR5g8Ulj0XRMcpt++YVdlSQ27ty13W7TdunPQ+6ffw29SePEAdSlJQHK52vhIcOGoIJAPIhWwuyjLVFP+ed3jXNOhtccszT9CD7LZ4bPx+tvYc9BfXmseyjvI4N3Njbl4/t91poQWyCwJ+FoA2vuXE+X2WlGIr4nD3UpAGjvEPIcvdNJuEWx6P8PNxBtfyQGKRQyPZLhrbOKJuGg/qH1Cp0TdSrrR8H9Y+qZENBSoOvoko6w+L0XUAyyurgXVA51JJJACSSSQAkkkkAJJJJACXVxdQSdWRr2mKoeSLtcLjqtch2KRwyNLZHNB4agEJJxtDQdM8+xPHntJNmZeuqIUzP5im7wcbqvL2PjLr/EL3BJ+gWjw2lbHHkG3BZaN3KloxUWCSPJDi4D/AG6fNarCsIEYB49bn3Viqm7rUtJHkuU2KseRlQvoh29oO57RkngFkMUx4XtY2vyWoxOpayB7jwF7DcngB5leP9oBXSW8QZcklgLWtbroCSMzzb5q2b6VlWJdujY0lQJLkKrX4hbbe6b2Xgeyl/HsHk+EabW/vdCMTZIXAM/qJPXZUNs0Itw4iXXNj7XV2mna9zQTbz/SeF7dB6LNmepjizxgPde2R3iFrHXQ6a20HNW8Pqe9HjZ3ctzdm4I5tPEG+3Aor2Te6NaIS9w0sbkuHIg6358LK/E8fCeY08zcn7KLC7mMOOrr2Nr8AAL/ADXamMi7xyNjw69Ar4/ZmnvRLFE3OSNS4/Jlr+5v1V2mZd7gRYjc89r6oBNjLKVodYkuOUW1NrXJ/fNWcO7UxF7WkZbk6ucATvuPb2VvyRXbKFhnLaQdx8/hWHErMjRabGgC1pvcb9b2ss3ME5Q9MIYeiEY1j/qQ/C9kSgHij6n6FSgZYrz4vQJKHE3eP0CSCH2EwnJrU5QWCSSSQAkkkkAJJJJACSSSQAknvABJ0A3SWQ7bYzkIiB/qt8gllLirGjHk6KfaPtK95yROyM4kfER14BYLGcYLAS0gnfmVo56YvbZg1I1K86x+kexzgVk+TkzX8dI9fw/HWPpmSNN7tHvZUxWzEBw1G5H+V5d2VxYwv7iRxEb9jycvQxh77xkPvF+ZvEjqod2WxqgpDVZzd9yTs0ElDcTc8StayMtJ1Lr7BHo6tkfhjjA8ypG0+YlztXFNWiOT+i82YmJoJ1tv90NfQBx1cXHloLn0T8Tn7oNHNv3KF0GL/iPv+VhI6kgX9ifdDe6YRg6bRaxcWIA+EWA9NAhkkYd90+txGM3LnWHMkAIQ6qIeCx4c068/mlf2WqOqC7MM0vfT1BUUuHxm9wLgb2vryvvZSR4mLBKGTMfW6VtEqLW2F8EYWCx+E234X0A6E7EW10O4Ryop8zCPkVVwqMEN8rg8btda4+Q9kZYz6LTijqjFlls817RfhAudra4HO+wss3DBmaA05rvbl5m5+q2XbkMyvB+LM0MHHm4j3KodhqHNK0keFp7zb9I0+dllmrlxOn481DF8n0bascbNaT8LWtPUDX5oRKdUTqOJQpw1XRS0eflt2EsMHhKJU48cfr9FRw8eFEKX/qM6FSgKuLu/E9AuqLGD+IegSQK+zQhq7ZNzjmlnHNLZdQ6yVk3OOa6HjmiwO2SsmOlA4qP+aai0FE9krKA1TUv5pvNHJE0T2Ssq7qtqlZJdFoiiOvq2wxukebNaNf7LzSDDZKqc1EnwEktHrotn2id3jmw2uDcnyTZZI4WhugAFgs+V8tGnHHjT+yg2lDQcoQObsyyQuMmt7ow7FYybfNPfKLaLLSNKs8S7S4P3cr22IsfCf7LQ9g+1Ra4U9Qd9GPPHyPmtfjuGMmbqBcagrzLtFhRYTbe+n91YpXpkOHtHtkbI26mys0s7LlxIDRzXjfZLGamQOje8uyWtzstFM97xYuNuXBM5cWHDkjUY/XRzkCI3y3B5eh90NwmmAD3O46einwaiyjVVKukle5zYn5LDTTNrwGuiW7djLS4oF1+Gh7iCAW32sPVS0VCyMWYANLW5dOSZFDOxhFRFIZA6143NLXMsLOsR4Te+iFzz1OojifxtnIFv05tBpbe19U1DKfovd53biPynbyPFFKCoANys/S005v3pbroGtvudtSdUYmiDRoVU9MdO9G6wGUE+g+6OVMoaCTta6xHZ2osBrxC1dRUtIAdqOPT9/Ra8Uv4mHNCpnntTKaiTPlzZneDS9gdgPYLfYDhDYGa/G4C/l5D1UOFwwg+FgBdd3Hbcmx2GoPqjD4w7Y2KMWKnb7DPn5LjFUirPGNUGq4gDortUJBoR7cUBmMoJu0252KtnpGNOwzRO8JV+jd+K0f7T9kMofgKJUA/GH9H3CmPRD7A2PVFpnDoko8cbeZySVy2FB8Epy7lXFWaDhTLp5KYiwGEEqUU+mpVetrBCxzzwF1RpMXimaHZ9xtdK5DqDYRfTngV3+VdzVOLEYwdHXPVXXVjMt7qY7FkqIBE/NqDZF4tlRhxNpaL8VappQ4XCv+Nx2U809Feph/EzW4boViwa5pzC6KYzPlaFmZMTDzlAJWXK6dG3CuStmaosIeJnEOcWk6NOw6IzXzdw0Zij1PlAubBY3Gz381twOHBUv7Ll9IcMYa7Q3Wc7SvblJ3VytwV4fnjJbp8P5UIxWkllcxg+IkX8hzTcd0g5Um2L+F9BJJUTOtZoaB66r0SDs8/Pc2DU/sRhTadhHHQk8yjtRV8Ge61/BF9mD/okuivFRNZ8TteQQ+GjILz5/L9lEIgL66ldrZu7bci2b7fsJZ44pWhsWWTlT9mcrWyA6XVGzjuUVkqA7dU5qtrQSLXWVm9WUns8QPBtvdVJpszrDYfVKsxIbN1J4cyVSEmzdzubaknjYJdse62zR0lW2Jgc7YcOZ4AKekrZKh5awXsdeDR+rM7gLeHTU3dZBYqAyEPnOVrfhjB1H+57hsenutLhty3JEwNjG/5RrztqNOG61wxe5aRgyZk3/HbNPgtGIgXOdne74nWt/wBrW8G7CyszVDW31uRwG/khLJjlDjqN+Q9lyHEg64DdQmllj0ipYpdsoVlDVVMmaWbJEPhiZx83uO/S1uqhxBtVTWfTvD2j4o3taAR5PYAR80eo5muJB0PyVmFrXgjcbFJt7TGdLTRn+zvaiKof3M0boJjsDlLHHk14A18iAeq1FNTZZCb/AJbee6w/bbA+6gknabd2M19rWIsfmj3YzFDUwtkd8RDS7yflAePUZT1V0G32VTSW0R4nFeVx80loKjDmPNzcHy+qSniVjbJrgrRgKa6mPMKriy+0Uimkq06jdzCgnoZDoLKHFjJoAYpmmjkYONwFg/8A+Tq2fA+3qV6l/p7o2XOtuKpE8fknw4ZSYZvIjBaM52b7KPb4p5C48r6LXtgjYLEaearOq2iwvqhWNzEjddGGFdI5k/Ik9sLztv8ADYD3QU43JE1xDs1iRrp9EN/1d0bBrfW2qql5ex3m5aFirTKfkt2HYMadUCzhYhMbTuj8bdvzD7obSHupNeIBCOuqWvboVxPLSWZnc8Vt4kB8UrgeJaSN0OoZLPBzAhRY3RuccrLk+Sn7PdkXNOaS/S6oUeXRplOMFtl7E65trDUnYBdwLBS3xv8Aid8hyRqlwSNhzWu7mUQ7taMePjtmPNn5Kl0VmQ2UrYVLlU1KxpNnX8rbequMw+kpPzEdBz8z5IdjrQ9oadSXWBHlxRuRtmmwsOXPmsnWOdJUNIuLaADYAEXv68UNWhoumZ7G6YwNDs4LSL8RZZ2KWee4hjLzzJsBfmtB2lrWvNnNDyL7XyDXjxcfl1UXZqoPeZdQHNtYWy3HiAAbvuRbS+yoj497Zrl5NKkVMO7NS/FNKL/7Re3MAnQ8trDmUUjpGR/ADrxOrnH929/VGpIievAdPPy57CwUkeHjd2/E8OgHL/CvjjjHpGWWWUu2BYaRzyABe+39yfv58Sj8w7ljIY/jcbX8zq531PoqlNWjvgxjeBLnEgbeXJT0U4ke+fcAlkfpo5w+nus+eTujT48FXIv1rwxltgBb0AUOEwFsZc/RziXWPBv5R1tr6qOnlEj3E/DGRfkX729N/ZC+1vaEQQPffWxyjzOjfmsvbLmtUEpsQi1HetbY2cbkm/IAdUdw1zGRiQODmnYgggrG9gcO7ujjfOAZZryE6mwebsF+ljfmVDjvaJkNbHQMub5ZCCd3uBORx4kAA66m45LTF1v6KGrdfZs8aphWUFTEfzxyN9QCWn3A9kD/AIcwmOEudp3haQOTWizff7I9P3n8rM2DL3uQhmbRuYiwvoVgMFxyoMjopI3tkZYOzAhoNtCHbOHmFox/rbM8+6R6w2VJAIKt2UXIBSU8oi8ZGnSSSUDCSSUc0oa0uOwQBQxqoAGQbnU9EBfJ8kqqqzOJ4kobUVNgV0MWOlRzsuTk7KT3nvL34p2I1jTZp0O481SjlufVU+0P/TLhu3ULVRnsqYrV6kcsv1RXBnhzHdSsjLU5zfyBRVmICCnaSdTr7p5VQJOwpjk12gg2LUX7O4M57RJI4gHUN/uvPqeaWeqhY4EMe4HqBqvYWyAAAbBcnyVjnNSR1MDyY48XofHSsbsApw1NY8JxcqaQ7bfYk1zkx8oCgknCCCZz1JLL3cZcd1XpjfX26qDGIu8tG4nIAXOtoTybfhfn5FMkA3s1jJn7wTtBjBsyS5yutqWEX3Ftx/8AoXtP2kY0kRaDUAN3PtsFZkicW5AA2MaBjdAB9yqDsLibsATx2Fup4J1V2Bkf5mR5v3bj65R/hQSifM2QvEYY4OaGaAEG414/NGsWxNrDlYA4/L0Czjqaepdc6NQ3YyPVezWKw1bM8ZGcWEjdLsPAW/TyO3ropsQrI2vMAd+MWZ8gucsdw3M48CbkC+p1tsV5bhmESwytkp3lj26mTgG8cw4t8uK1OFzeCd4Jc977OkNs73ZblziNtDoNgAAEtBRVx7EWQ5mtce8d4crNXHyv+9loow2npY43Cxay7m72cfE8X46krK0dA01EbtznBcbamxzZRyFx6rQZ3vq2xuymwMhAvrltZv8AyLfS6y+Qt6NmC2u9BOktBTta6wc673jkXa29BYei84xOB+KVbYWXELXWJHE/nd6C49Sth2nMzs0bG+M2GYXLQDuSTy1T+zOGtptNgGgXBBJ/VxvfQJMeN/tXRM5K6vs0c9Yymhe9zbRQx6AcQ0Wa0eZ0HqvLOzFQ6srxLKPxC50rjyAGUAHkAQPRbntldzI6dgLmvcJHuPBrQC1l+Jza/wDah/ZbC+7ne3QPcG5Lj8hvtz1+it4uMCpU5m8pWAMJF7k29uKxnaPFGiZtjZzTa+o0PD3/AHqtE7EAZRCCLsA8Q273iOltD1K88/iKO7kDxsXNNuRDrEehBHorVGoUUN3M0bMV6fJdWDZWkjdJZS/ifRBcuCULJYhi0hcRHYAc+PoqsWPSs0fld00K6C8bI1ZhfkQTo3OZZ7HK+9wDoNOp5qtBipe0uBIHEFD6uW4+qtxYXGWyrLn5RpEE0uVt+PBDKuSzTzKdUzZnDkNkPxGbgtqRjG0r7lR4+/8ABf8A0lR0T1R7S1YbC+/JMwitgDBRmZc6Ddx8gj3ZWn/nZ3vcLwxjK3kTzWMo53yMDL5GceZ8l7X2UwttPSsaBuLn1XP8/NWKl7Oj4WK8vJ+jM4fh8j67OG5YobgHmTyWvbNxQ3H8UbAw204lDMO7QMlbmYb8wudgnar6Nvkw3y+zVR1akkqUCbWX30TzULQZQhLU81FE4vcGj9jilhdP3r9fhGp+wR2KGNnwgDoNVKQUcpYCNTsNgqdQ8B0hJsBYeu5+oRUyAC/BZSaqc8u0y6nry34bJkSQ11eSbXyt/wDN3Qfl6n2QquL3i1yxg/KNz1PPzRJ0dvhAvz3PuqzmG+ov5fvdSSCoMIF7kWvz1Pqi4pGtaBsPLcnkFPTRuJuRYef9kqmUMOY/Fs0fp5uPmoJA2PVXdsMbbD9VufLoFU7LHPC8OdYGRxvxsGs29U3EI2yX8XVD4CQ0huliNuQ/fyQSaec08IBuXG+lja2u+ibSVL5ZM0MQB2MhGobxGY/RVqLCALPqDcflZ+rzd5eSt1WOlos0AcgNPoopBbRdqoJnaNa7qd+qoT4PU8Gu+qrSYnMBmc4gnYX4eQVZmL1AN7u+akgmZXVEBsXOHkb/AHWiwbExM4d7GCWeJjgMrmnjYj96IXB2hzjLOwPHnv6HcI92cihu4RusHA+F24NuB4qRW6LgwKJzu8hdlJuSNwTx+aw/8YmZWMJ0LnMv10v/APEn1W/pGOY4DlusF/HR9mUw5yfIMd9yFE+gh2YKGp0XVWgf4QkshqPdq1gdq3dB62HOLEdCNwrYqfNdpmZngj4Rv1Xcc/ji2/Rw4weSSivZchYI2NYDew3KE4zVWIaPWysYzVhguD6LIOqZCSWsc4nyWXB5WOatun/pqzeHkg9K0E2zjdC564ElMdS1Um0JHU2Si7K1bz4g1o63Vz8vEv7ISPiZX/VnYZ7XWO7WYkZHiNp6r0qn7HG1nyWvvZX8L7LUVMcwYHP/AFO1PzWfN+Qx1Udl+Lwcl29HnnZDsdPO9jntLYwQSXaXA1sAvXK+cRsA5CygqcaawWbYKiKOSo8TiWtPuuXmyyzs6WLFHCtmVxWGSumEMe35jyC2GEdmIKZgaxovxPMqTCcMZS5ixri52pJ1V51WD5HzCuxY+CM+bLzZUqqIITWNLQi9Q55G6pd3I85WszH97q4oJOyVbd7mc9fYI+ZLuQ3CMEMLjI62ZwsGjgCbkk+iKxREapkSSynSyEzwgHT1RIwk6kqN1OOv0UgBZjbqdgmQxG+g33PNFv5Nl7nU7cgByCrYhXRwsJuLgGzRzQSC8aru4DGg+Nzh6N59SsJ2hxRwuAeqdWYi6SYOceN9fkh4j76ZjP1OAPS+vyugZIt0OHPY3M9xzuF8oubDgOqO4Lh3cgzTjxH4IzwH6njn5cOKLU1UxhOUDOWlwPIXy3HLdDnsfKcoBJufbzQBFUVskztL6onhuCah8uw4c1fo6NkLQXEA8VDPj8DeJdw3sEEE8mERvOZx+tlZhwxuwLCOSp0faaE/l06orSU8M3ijcQd7IFYOqezTHfCbHkVCzB3wkOaTvwWgih4Zw7roVdjhNrHUJiLHUZztBPxW9x/deU/x1m/Fo2eUrv8A6x/devUseUrxP+PMp/nqdo4QX/5SOH/qkn0yYdmQhfokmwMNl1ZTSek0WIF8YLdeaNYfORGL7lYHCKkxzvYdnajqtkycFgtyXR/KSaxUvbMX4yCeV36QRyxk3dqfNWmVLBsAsvNWW4ojhMTn2e8HLwH6j/ZeeStndapGoo4y/W1m8+J6BWXU99sw89ChradxOZ0ljwaOHkVPd/5XAnktMYqih39gTHamWD4h4eDht/hBqGWeqdaMeHi47f5W4fNmGWWPTiDYgp1PEwNtEAByGgRHHFvbIlkklpbBNFgMcdjIS93y9kWbO3Yeyjkc4bi6gkc3zBWyMYpaMM5Sb2TyTKrNICoTKDpmB+SgeHJis67MNjcK7h9SY2lztM32VOju94bY23J5DijE9Iwg3JtyFtvJMgG/z7TxuntqRv8ANDYaOG9gZAfNTvwzNvL4OQFj7piRlZjrW6XVGTtA08egUuOYHC6FxiBEjRf4ib23BWKgw+dx8LHH0NvdAyD1Xj7uaGsgnqi7uxcDck2F+V1bpuzUz7d5Zg43Nz7BHp8sEYZHoBx5nmUAeV1kD4pC2Rpa4HW/7+asdnY81Q3lY/Pw/wDstxJVU1Q5oqWBxB0dsfXmFf7mlg8TIWC+zgL/ADUUTYNjqYopHFrc7/huRcBulmgegRGHFwdHMAvxAyn5Jv8Aq0d/DGLnyUNRVlw1DR03UkEeIUN2l8d5yNchNrDp+ZAabGH3y9wGgbgsH3CtPrHRm4PRGqDGo5RklsHcH2HzUkA1kkMn/UiaDzb4D8lfpKd0P4tO4vaN2n4gOnEK3VYNpcAEcwqcMb43AsJBHsgLNLFkqWiRhs78w5HzCkp87dCqeG5S7OPA/wDMB8LvRaAMBUiCpH3Xin8fGZKymkt8ULmjqyQn/wB17ZCyxXl38fqVroqOQjVskjPRzM1v/BVz6Hh2ePxRveMxJSV2EiySzWaD1CX+HVU54eHRttzJOiL0nYicaPlYBxyg/K615qlWxGvLY3FWZfKlkjxl0U4sShK49mdf2ap4nglzpHD9R8IPTirIks7w6u2HIKgZbHM7Una/C/3TIZ7EkEWHHiSsZ0lF1sNfyI0zP15hOlpXE+F1+vNZ6bFXg6KOPH3c1Folxkadr5WaHX5pf6g0WzCxPogTMcdZPfX5uRRy+heL9h5tddRula42PyQuCe/BcxGrDGEjQlNjk3JJFeSKSbZeeyLbKD58fddjbEOB/wCRWWbiJ5rk+JHKbH9ldAw0a5tY1jLgWJ26cFQnxR3VB55CGguOtlSZUm++iYijSxVhPBSS1Z4myEx1Ysq76ouKCQ5HiFiuSYy5txy5aaIDNNbiuVEhey4+JvzCAoNnGA7e4VKvqs4sFnm1wd1Tm1R4lADKhpGqmw/GnM0dYjkdVWnlzIbOCgDYWjl1idld+k7eirSiRh8QNllYaotR3Du0pFg+zh5oAdUPzboeXG+mwWmD4Jh4bAodWYaRsigsv4D2gczwONxwujr6gOsRay8/MZaVoMHqzax1TISSNVTtHBGKaXTog2Hao1Ezh7qWKWY5ua81/jsS6Cl5d8737s2+69GtZDcZwanrGtbUR941jszQS5tnWLb+EjgVXJaGi6Z84xwG2hXV9BR9jsPAsKWP2J+ZKSo4Mv5okvsk8aHokkshJjsVPjcnQD8MdEkkvs6S/UimQk7lJJQSi5HsFZjOiSSRgi9TnZV8dPhHVJJX4P3RRn/RgQBSsHw/1BJJdA55ernG6pxpJKSCd2y7CuJIJGVhTaA+IJJIAFV+krrJMOySSkCYKGRJJQAMm3UN11JABLDXG+5WwpHEt1SSTREkQ1bRfZQ4f8SSSn2QbTBUcj2SSQxRki7F8PquJKJdAuzpSSSVJcf/2Q=="/>
          <p:cNvSpPr>
            <a:spLocks noChangeAspect="1" noChangeArrowheads="1"/>
          </p:cNvSpPr>
          <p:nvPr/>
        </p:nvSpPr>
        <p:spPr bwMode="auto">
          <a:xfrm>
            <a:off x="155575" y="-1965325"/>
            <a:ext cx="5505450" cy="4095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p:nvPr/>
        </p:nvPicPr>
        <p:blipFill rotWithShape="1">
          <a:blip r:embed="rId3"/>
          <a:srcRect l="62051" t="28718" r="8590" b="32080"/>
          <a:stretch/>
        </p:blipFill>
        <p:spPr bwMode="auto">
          <a:xfrm>
            <a:off x="5813425" y="1219200"/>
            <a:ext cx="2751455" cy="2164080"/>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4"/>
          <a:srcRect l="63975" t="31225" r="10256" b="35499"/>
          <a:stretch/>
        </p:blipFill>
        <p:spPr bwMode="auto">
          <a:xfrm>
            <a:off x="5852160" y="3632308"/>
            <a:ext cx="2712720" cy="208269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898618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550"/>
            <a:ext cx="8229600" cy="735221"/>
          </a:xfrm>
        </p:spPr>
        <p:txBody>
          <a:bodyPr/>
          <a:lstStyle/>
          <a:p>
            <a:r>
              <a:rPr lang="en-US" dirty="0" smtClean="0">
                <a:solidFill>
                  <a:srgbClr val="FFFF00"/>
                </a:solidFill>
              </a:rPr>
              <a:t>6. Malignant</a:t>
            </a:r>
            <a:endParaRPr lang="en-US" dirty="0">
              <a:solidFill>
                <a:srgbClr val="FFFF00"/>
              </a:solidFill>
            </a:endParaRPr>
          </a:p>
        </p:txBody>
      </p:sp>
      <p:sp>
        <p:nvSpPr>
          <p:cNvPr id="3" name="Content Placeholder 2"/>
          <p:cNvSpPr>
            <a:spLocks noGrp="1"/>
          </p:cNvSpPr>
          <p:nvPr>
            <p:ph idx="1"/>
          </p:nvPr>
        </p:nvSpPr>
        <p:spPr>
          <a:xfrm>
            <a:off x="162502" y="990600"/>
            <a:ext cx="4790498" cy="5105400"/>
          </a:xfrm>
        </p:spPr>
        <p:txBody>
          <a:bodyPr>
            <a:normAutofit/>
          </a:bodyPr>
          <a:lstStyle/>
          <a:p>
            <a:pPr marL="571500" indent="-457200"/>
            <a:r>
              <a:rPr lang="en-US" dirty="0" smtClean="0">
                <a:latin typeface="Arial" pitchFamily="34" charset="0"/>
                <a:cs typeface="Arial" pitchFamily="34" charset="0"/>
              </a:rPr>
              <a:t>Conclusive for malignancy</a:t>
            </a:r>
          </a:p>
          <a:p>
            <a:pPr marL="571500" indent="-457200"/>
            <a:r>
              <a:rPr lang="en-US" dirty="0" smtClean="0">
                <a:latin typeface="Arial" pitchFamily="34" charset="0"/>
                <a:cs typeface="Arial" pitchFamily="34" charset="0"/>
              </a:rPr>
              <a:t>3-7% of FNAs</a:t>
            </a:r>
          </a:p>
          <a:p>
            <a:pPr marL="971550" lvl="1" indent="-457200"/>
            <a:r>
              <a:rPr lang="en-US" dirty="0" smtClean="0">
                <a:latin typeface="Arial" pitchFamily="34" charset="0"/>
                <a:cs typeface="Arial" pitchFamily="34" charset="0"/>
              </a:rPr>
              <a:t>Most are Papillary Thyroid Carcinoma</a:t>
            </a:r>
          </a:p>
          <a:p>
            <a:pPr marL="971550" lvl="1" indent="-457200"/>
            <a:r>
              <a:rPr lang="en-US" dirty="0" smtClean="0">
                <a:latin typeface="Arial" pitchFamily="34" charset="0"/>
                <a:cs typeface="Arial" pitchFamily="34" charset="0"/>
              </a:rPr>
              <a:t>PPV 97-99%</a:t>
            </a:r>
          </a:p>
          <a:p>
            <a:pPr marL="571500" indent="-457200"/>
            <a:r>
              <a:rPr lang="en-US" dirty="0" smtClean="0">
                <a:latin typeface="Arial" pitchFamily="34" charset="0"/>
                <a:cs typeface="Arial" pitchFamily="34" charset="0"/>
              </a:rPr>
              <a:t>Action: Lobectomy or Total Thyroidectomy</a:t>
            </a:r>
            <a:endParaRPr lang="en-US" dirty="0" smtClean="0">
              <a:latin typeface="Arial" pitchFamily="34" charset="0"/>
              <a:cs typeface="Arial" pitchFamily="34" charset="0"/>
            </a:endParaRPr>
          </a:p>
        </p:txBody>
      </p:sp>
      <p:sp>
        <p:nvSpPr>
          <p:cNvPr id="4" name="AutoShape 2" descr="data:image/jpeg;base64,/9j/4AAQSkZJRgABAQAAAQABAAD/2wCEAAkGBxMSEhQUEhQWFRQXGBUXFhYYFxQUFxgUFxUXFhQUFxUYHCggGBolHBQVITEhJSkrLi4uFx8zODMsNygtLisBCgoKDg0OGhAQGywkHyQsLCwsLCwsLCwsLCwsLCwsLCwsLCwsLCw0LCwsLCwsLCwsLCwsLCwsLCwsLCwsLCwsLP/AABEIAMIBBAMBIgACEQEDEQH/xAAcAAABBQEBAQAAAAAAAAAAAAAFAAIDBAYBBwj/xAA+EAABAwIEAwYEBAUDBAMBAAABAAIDBBEFEiExQVFxBhMiYYGRMqGxwSNCUvAHFHLR4RVikjOCosKys/EW/8QAGgEAAgMBAQAAAAAAAAAAAAAAAAIBAwQFBv/EACURAAICAgICAgIDAQAAAAAAAAABAhEDIRIxBEETUQUyIkJhFP/aAAwDAQACEQMRAD8A9sC6FwJwQQdSSSQAkkkkAJJJJACSSSQAl1cXUAJVMRr2xNuTrwVmV+VpJ4An2XnOO1/fHU21VWWfFFkI2whiGODKTffisnD2kDXya6n6K/Hgz5mhoOiJ0PYuFguRcrN2X8Qf2Yx0vcXSXtwvz5ALb0WKxndwHlcISzBI26BoVOvwljAXAG6ZaFlGzcRvvsbhSrA9n8VqA8M0c3kd7eRW3ZPpsQr8c7KZRpj5n2VF865VSoc+dEpjxx2XJJ+Xuou+KqOeeKhdUhJzLfjCX89a11JT14BGu6FRPvfppy/eyqVN3Abg7aeex926dU8ZWVZIpGyhqQ5Dsf8AhHVDMHrXa5jbmPl80TxKPvIrjduthxVpQwP3IIQ2qpbFEaaS65VsuFCIfRQwen8aOTM8DkOwpviRWX4T1CYX0G2CwHQJLjzt0XUDDl1cXQoGOpJJIASSSSAEkkkgBJJJIAS6uLqCSrizXGGUN+LI63WxsvOey2GmUufL+U2t5r1ByyEbMhe0b5iVRlXRdiZejytFgE503JVAbbpsla1m+ypNHEtNcU6aAkbX8kLix+Mnw+5RvDcRjfpmF+SaNMTImvQNpKZma7Bx1GzmnqjNTNlCiloPxmyA2ABuOZtpdNqSACXK1LiilbZRknJUGZSSuaf3b6KGQs4Zf+P3VTNSIZ5rKoJLnz9k+Zwvt7H7f4VQg5rbg8DoR5g8Ulj0XRMcpt++YVdlSQ27ty13W7TdunPQ+6ffw29SePEAdSlJQHK52vhIcOGoIJAPIhWwuyjLVFP+ed3jXNOhtccszT9CD7LZ4bPx+tvYc9BfXmseyjvI4N3Njbl4/t91poQWyCwJ+FoA2vuXE+X2WlGIr4nD3UpAGjvEPIcvdNJuEWx6P8PNxBtfyQGKRQyPZLhrbOKJuGg/qH1Cp0TdSrrR8H9Y+qZENBSoOvoko6w+L0XUAyyurgXVA51JJJACSSSQAkkkkAJJJJACXVxdQSdWRr2mKoeSLtcLjqtch2KRwyNLZHNB4agEJJxtDQdM8+xPHntJNmZeuqIUzP5im7wcbqvL2PjLr/EL3BJ+gWjw2lbHHkG3BZaN3KloxUWCSPJDi4D/AG6fNarCsIEYB49bn3Viqm7rUtJHkuU2KseRlQvoh29oO57RkngFkMUx4XtY2vyWoxOpayB7jwF7DcngB5leP9oBXSW8QZcklgLWtbroCSMzzb5q2b6VlWJdujY0lQJLkKrX4hbbe6b2Xgeyl/HsHk+EabW/vdCMTZIXAM/qJPXZUNs0Itw4iXXNj7XV2mna9zQTbz/SeF7dB6LNmepjizxgPde2R3iFrHXQ6a20HNW8Pqe9HjZ3ctzdm4I5tPEG+3Aor2Te6NaIS9w0sbkuHIg6358LK/E8fCeY08zcn7KLC7mMOOrr2Nr8AAL/ADXamMi7xyNjw69Ar4/ZmnvRLFE3OSNS4/Jlr+5v1V2mZd7gRYjc89r6oBNjLKVodYkuOUW1NrXJ/fNWcO7UxF7WkZbk6ucATvuPb2VvyRXbKFhnLaQdx8/hWHErMjRabGgC1pvcb9b2ss3ME5Q9MIYeiEY1j/qQ/C9kSgHij6n6FSgZYrz4vQJKHE3eP0CSCH2EwnJrU5QWCSSSQAkkkkAJJJJACSSSQAknvABJ0A3SWQ7bYzkIiB/qt8gllLirGjHk6KfaPtK95yROyM4kfER14BYLGcYLAS0gnfmVo56YvbZg1I1K86x+kexzgVk+TkzX8dI9fw/HWPpmSNN7tHvZUxWzEBw1G5H+V5d2VxYwv7iRxEb9jycvQxh77xkPvF+ZvEjqod2WxqgpDVZzd9yTs0ElDcTc8StayMtJ1Lr7BHo6tkfhjjA8ypG0+YlztXFNWiOT+i82YmJoJ1tv90NfQBx1cXHloLn0T8Tn7oNHNv3KF0GL/iPv+VhI6kgX9ifdDe6YRg6bRaxcWIA+EWA9NAhkkYd90+txGM3LnWHMkAIQ6qIeCx4c068/mlf2WqOqC7MM0vfT1BUUuHxm9wLgb2vryvvZSR4mLBKGTMfW6VtEqLW2F8EYWCx+E234X0A6E7EW10O4Ryop8zCPkVVwqMEN8rg8btda4+Q9kZYz6LTijqjFlls817RfhAudra4HO+wss3DBmaA05rvbl5m5+q2XbkMyvB+LM0MHHm4j3KodhqHNK0keFp7zb9I0+dllmrlxOn481DF8n0bascbNaT8LWtPUDX5oRKdUTqOJQpw1XRS0eflt2EsMHhKJU48cfr9FRw8eFEKX/qM6FSgKuLu/E9AuqLGD+IegSQK+zQhq7ZNzjmlnHNLZdQ6yVk3OOa6HjmiwO2SsmOlA4qP+aai0FE9krKA1TUv5pvNHJE0T2Ssq7qtqlZJdFoiiOvq2wxukebNaNf7LzSDDZKqc1EnwEktHrotn2id3jmw2uDcnyTZZI4WhugAFgs+V8tGnHHjT+yg2lDQcoQObsyyQuMmt7ow7FYybfNPfKLaLLSNKs8S7S4P3cr22IsfCf7LQ9g+1Ra4U9Qd9GPPHyPmtfjuGMmbqBcagrzLtFhRYTbe+n91YpXpkOHtHtkbI26mys0s7LlxIDRzXjfZLGamQOje8uyWtzstFM97xYuNuXBM5cWHDkjUY/XRzkCI3y3B5eh90NwmmAD3O46einwaiyjVVKukle5zYn5LDTTNrwGuiW7djLS4oF1+Gh7iCAW32sPVS0VCyMWYANLW5dOSZFDOxhFRFIZA6143NLXMsLOsR4Te+iFzz1OojifxtnIFv05tBpbe19U1DKfovd53biPynbyPFFKCoANys/S005v3pbroGtvudtSdUYmiDRoVU9MdO9G6wGUE+g+6OVMoaCTta6xHZ2osBrxC1dRUtIAdqOPT9/Ra8Uv4mHNCpnntTKaiTPlzZneDS9gdgPYLfYDhDYGa/G4C/l5D1UOFwwg+FgBdd3Hbcmx2GoPqjD4w7Y2KMWKnb7DPn5LjFUirPGNUGq4gDortUJBoR7cUBmMoJu0252KtnpGNOwzRO8JV+jd+K0f7T9kMofgKJUA/GH9H3CmPRD7A2PVFpnDoko8cbeZySVy2FB8Epy7lXFWaDhTLp5KYiwGEEqUU+mpVetrBCxzzwF1RpMXimaHZ9xtdK5DqDYRfTngV3+VdzVOLEYwdHXPVXXVjMt7qY7FkqIBE/NqDZF4tlRhxNpaL8VappQ4XCv+Nx2U809Feph/EzW4boViwa5pzC6KYzPlaFmZMTDzlAJWXK6dG3CuStmaosIeJnEOcWk6NOw6IzXzdw0Zij1PlAubBY3Gz381twOHBUv7Ll9IcMYa7Q3Wc7SvblJ3VytwV4fnjJbp8P5UIxWkllcxg+IkX8hzTcd0g5Um2L+F9BJJUTOtZoaB66r0SDs8/Pc2DU/sRhTadhHHQk8yjtRV8Ge61/BF9mD/okuivFRNZ8TteQQ+GjILz5/L9lEIgL66ldrZu7bci2b7fsJZ44pWhsWWTlT9mcrWyA6XVGzjuUVkqA7dU5qtrQSLXWVm9WUns8QPBtvdVJpszrDYfVKsxIbN1J4cyVSEmzdzubaknjYJdse62zR0lW2Jgc7YcOZ4AKekrZKh5awXsdeDR+rM7gLeHTU3dZBYqAyEPnOVrfhjB1H+57hsenutLhty3JEwNjG/5RrztqNOG61wxe5aRgyZk3/HbNPgtGIgXOdne74nWt/wBrW8G7CyszVDW31uRwG/khLJjlDjqN+Q9lyHEg64DdQmllj0ipYpdsoVlDVVMmaWbJEPhiZx83uO/S1uqhxBtVTWfTvD2j4o3taAR5PYAR80eo5muJB0PyVmFrXgjcbFJt7TGdLTRn+zvaiKof3M0boJjsDlLHHk14A18iAeq1FNTZZCb/AJbee6w/bbA+6gknabd2M19rWIsfmj3YzFDUwtkd8RDS7yflAePUZT1V0G32VTSW0R4nFeVx80loKjDmPNzcHy+qSniVjbJrgrRgKa6mPMKriy+0Uimkq06jdzCgnoZDoLKHFjJoAYpmmjkYONwFg/8A+Tq2fA+3qV6l/p7o2XOtuKpE8fknw4ZSYZvIjBaM52b7KPb4p5C48r6LXtgjYLEaearOq2iwvqhWNzEjddGGFdI5k/Ik9sLztv8ADYD3QU43JE1xDs1iRrp9EN/1d0bBrfW2qql5ex3m5aFirTKfkt2HYMadUCzhYhMbTuj8bdvzD7obSHupNeIBCOuqWvboVxPLSWZnc8Vt4kB8UrgeJaSN0OoZLPBzAhRY3RuccrLk+Sn7PdkXNOaS/S6oUeXRplOMFtl7E65trDUnYBdwLBS3xv8Aid8hyRqlwSNhzWu7mUQ7taMePjtmPNn5Kl0VmQ2UrYVLlU1KxpNnX8rbequMw+kpPzEdBz8z5IdjrQ9oadSXWBHlxRuRtmmwsOXPmsnWOdJUNIuLaADYAEXv68UNWhoumZ7G6YwNDs4LSL8RZZ2KWee4hjLzzJsBfmtB2lrWvNnNDyL7XyDXjxcfl1UXZqoPeZdQHNtYWy3HiAAbvuRbS+yoj497Zrl5NKkVMO7NS/FNKL/7Re3MAnQ8trDmUUjpGR/ADrxOrnH929/VGpIievAdPPy57CwUkeHjd2/E8OgHL/CvjjjHpGWWWUu2BYaRzyABe+39yfv58Sj8w7ljIY/jcbX8zq531PoqlNWjvgxjeBLnEgbeXJT0U4ke+fcAlkfpo5w+nus+eTujT48FXIv1rwxltgBb0AUOEwFsZc/RziXWPBv5R1tr6qOnlEj3E/DGRfkX729N/ZC+1vaEQQPffWxyjzOjfmsvbLmtUEpsQi1HetbY2cbkm/IAdUdw1zGRiQODmnYgggrG9gcO7ujjfOAZZryE6mwebsF+ljfmVDjvaJkNbHQMub5ZCCd3uBORx4kAA66m45LTF1v6KGrdfZs8aphWUFTEfzxyN9QCWn3A9kD/AIcwmOEudp3haQOTWizff7I9P3n8rM2DL3uQhmbRuYiwvoVgMFxyoMjopI3tkZYOzAhoNtCHbOHmFox/rbM8+6R6w2VJAIKt2UXIBSU8oi8ZGnSSSUDCSSUc0oa0uOwQBQxqoAGQbnU9EBfJ8kqqqzOJ4kobUVNgV0MWOlRzsuTk7KT3nvL34p2I1jTZp0O481SjlufVU+0P/TLhu3ULVRnsqYrV6kcsv1RXBnhzHdSsjLU5zfyBRVmICCnaSdTr7p5VQJOwpjk12gg2LUX7O4M57RJI4gHUN/uvPqeaWeqhY4EMe4HqBqvYWyAAAbBcnyVjnNSR1MDyY48XofHSsbsApw1NY8JxcqaQ7bfYk1zkx8oCgknCCCZz1JLL3cZcd1XpjfX26qDGIu8tG4nIAXOtoTybfhfn5FMkA3s1jJn7wTtBjBsyS5yutqWEX3Ftx/8AoXtP2kY0kRaDUAN3PtsFZkicW5AA2MaBjdAB9yqDsLibsATx2Fup4J1V2Bkf5mR5v3bj65R/hQSifM2QvEYY4OaGaAEG414/NGsWxNrDlYA4/L0Czjqaepdc6NQ3YyPVezWKw1bM8ZGcWEjdLsPAW/TyO3ropsQrI2vMAd+MWZ8gucsdw3M48CbkC+p1tsV5bhmESwytkp3lj26mTgG8cw4t8uK1OFzeCd4Jc977OkNs73ZblziNtDoNgAAEtBRVx7EWQ5mtce8d4crNXHyv+9loow2npY43Cxay7m72cfE8X46krK0dA01EbtznBcbamxzZRyFx6rQZ3vq2xuymwMhAvrltZv8AyLfS6y+Qt6NmC2u9BOktBTta6wc673jkXa29BYei84xOB+KVbYWXELXWJHE/nd6C49Sth2nMzs0bG+M2GYXLQDuSTy1T+zOGtptNgGgXBBJ/VxvfQJMeN/tXRM5K6vs0c9Yymhe9zbRQx6AcQ0Wa0eZ0HqvLOzFQ6srxLKPxC50rjyAGUAHkAQPRbntldzI6dgLmvcJHuPBrQC1l+Jza/wDah/ZbC+7ne3QPcG5Lj8hvtz1+it4uMCpU5m8pWAMJF7k29uKxnaPFGiZtjZzTa+o0PD3/AHqtE7EAZRCCLsA8Q273iOltD1K88/iKO7kDxsXNNuRDrEehBHorVGoUUN3M0bMV6fJdWDZWkjdJZS/ifRBcuCULJYhi0hcRHYAc+PoqsWPSs0fld00K6C8bI1ZhfkQTo3OZZ7HK+9wDoNOp5qtBipe0uBIHEFD6uW4+qtxYXGWyrLn5RpEE0uVt+PBDKuSzTzKdUzZnDkNkPxGbgtqRjG0r7lR4+/8ABf8A0lR0T1R7S1YbC+/JMwitgDBRmZc6Ddx8gj3ZWn/nZ3vcLwxjK3kTzWMo53yMDL5GceZ8l7X2UwttPSsaBuLn1XP8/NWKl7Oj4WK8vJ+jM4fh8j67OG5YobgHmTyWvbNxQ3H8UbAw204lDMO7QMlbmYb8wudgnar6Nvkw3y+zVR1akkqUCbWX30TzULQZQhLU81FE4vcGj9jilhdP3r9fhGp+wR2KGNnwgDoNVKQUcpYCNTsNgqdQ8B0hJsBYeu5+oRUyAC/BZSaqc8u0y6nry34bJkSQ11eSbXyt/wDN3Qfl6n2QquL3i1yxg/KNz1PPzRJ0dvhAvz3PuqzmG+ov5fvdSSCoMIF7kWvz1Pqi4pGtaBsPLcnkFPTRuJuRYef9kqmUMOY/Fs0fp5uPmoJA2PVXdsMbbD9VufLoFU7LHPC8OdYGRxvxsGs29U3EI2yX8XVD4CQ0huliNuQ/fyQSaec08IBuXG+lja2u+ibSVL5ZM0MQB2MhGobxGY/RVqLCALPqDcflZ+rzd5eSt1WOlos0AcgNPoopBbRdqoJnaNa7qd+qoT4PU8Gu+qrSYnMBmc4gnYX4eQVZmL1AN7u+akgmZXVEBsXOHkb/AHWiwbExM4d7GCWeJjgMrmnjYj96IXB2hzjLOwPHnv6HcI92cihu4RusHA+F24NuB4qRW6LgwKJzu8hdlJuSNwTx+aw/8YmZWMJ0LnMv10v/APEn1W/pGOY4DlusF/HR9mUw5yfIMd9yFE+gh2YKGp0XVWgf4QkshqPdq1gdq3dB62HOLEdCNwrYqfNdpmZngj4Rv1Xcc/ji2/Rw4weSSivZchYI2NYDew3KE4zVWIaPWysYzVhguD6LIOqZCSWsc4nyWXB5WOatun/pqzeHkg9K0E2zjdC564ElMdS1Um0JHU2Si7K1bz4g1o63Vz8vEv7ISPiZX/VnYZ7XWO7WYkZHiNp6r0qn7HG1nyWvvZX8L7LUVMcwYHP/AFO1PzWfN+Qx1Udl+Lwcl29HnnZDsdPO9jntLYwQSXaXA1sAvXK+cRsA5CygqcaawWbYKiKOSo8TiWtPuuXmyyzs6WLFHCtmVxWGSumEMe35jyC2GEdmIKZgaxovxPMqTCcMZS5ixri52pJ1V51WD5HzCuxY+CM+bLzZUqqIITWNLQi9Q55G6pd3I85WszH97q4oJOyVbd7mc9fYI+ZLuQ3CMEMLjI62ZwsGjgCbkk+iKxREapkSSynSyEzwgHT1RIwk6kqN1OOv0UgBZjbqdgmQxG+g33PNFv5Nl7nU7cgByCrYhXRwsJuLgGzRzQSC8aru4DGg+Nzh6N59SsJ2hxRwuAeqdWYi6SYOceN9fkh4j76ZjP1OAPS+vyugZIt0OHPY3M9xzuF8oubDgOqO4Lh3cgzTjxH4IzwH6njn5cOKLU1UxhOUDOWlwPIXy3HLdDnsfKcoBJufbzQBFUVskztL6onhuCah8uw4c1fo6NkLQXEA8VDPj8DeJdw3sEEE8mERvOZx+tlZhwxuwLCOSp0faaE/l06orSU8M3ijcQd7IFYOqezTHfCbHkVCzB3wkOaTvwWgih4Zw7roVdjhNrHUJiLHUZztBPxW9x/deU/x1m/Fo2eUrv8A6x/devUseUrxP+PMp/nqdo4QX/5SOH/qkn0yYdmQhfokmwMNl1ZTSek0WIF8YLdeaNYfORGL7lYHCKkxzvYdnajqtkycFgtyXR/KSaxUvbMX4yCeV36QRyxk3dqfNWmVLBsAsvNWW4ojhMTn2e8HLwH6j/ZeeStndapGoo4y/W1m8+J6BWXU99sw89ChradxOZ0ljwaOHkVPd/5XAnktMYqih39gTHamWD4h4eDht/hBqGWeqdaMeHi47f5W4fNmGWWPTiDYgp1PEwNtEAByGgRHHFvbIlkklpbBNFgMcdjIS93y9kWbO3Yeyjkc4bi6gkc3zBWyMYpaMM5Sb2TyTKrNICoTKDpmB+SgeHJis67MNjcK7h9SY2lztM32VOju94bY23J5DijE9Iwg3JtyFtvJMgG/z7TxuntqRv8ANDYaOG9gZAfNTvwzNvL4OQFj7piRlZjrW6XVGTtA08egUuOYHC6FxiBEjRf4ib23BWKgw+dx8LHH0NvdAyD1Xj7uaGsgnqi7uxcDck2F+V1bpuzUz7d5Zg43Nz7BHp8sEYZHoBx5nmUAeV1kD4pC2Rpa4HW/7+asdnY81Q3lY/Pw/wDstxJVU1Q5oqWBxB0dsfXmFf7mlg8TIWC+zgL/ADUUTYNjqYopHFrc7/huRcBulmgegRGHFwdHMAvxAyn5Jv8Aq0d/DGLnyUNRVlw1DR03UkEeIUN2l8d5yNchNrDp+ZAabGH3y9wGgbgsH3CtPrHRm4PRGqDGo5RklsHcH2HzUkA1kkMn/UiaDzb4D8lfpKd0P4tO4vaN2n4gOnEK3VYNpcAEcwqcMb43AsJBHsgLNLFkqWiRhs78w5HzCkp87dCqeG5S7OPA/wDMB8LvRaAMBUiCpH3Xin8fGZKymkt8ULmjqyQn/wB17ZCyxXl38fqVroqOQjVskjPRzM1v/BVz6Hh2ePxRveMxJSV2EiySzWaD1CX+HVU54eHRttzJOiL0nYicaPlYBxyg/K615qlWxGvLY3FWZfKlkjxl0U4sShK49mdf2ap4nglzpHD9R8IPTirIks7w6u2HIKgZbHM7Una/C/3TIZ7EkEWHHiSsZ0lF1sNfyI0zP15hOlpXE+F1+vNZ6bFXg6KOPH3c1Folxkadr5WaHX5pf6g0WzCxPogTMcdZPfX5uRRy+heL9h5tddRula42PyQuCe/BcxGrDGEjQlNjk3JJFeSKSbZeeyLbKD58fddjbEOB/wCRWWbiJ5rk+JHKbH9ldAw0a5tY1jLgWJ26cFQnxR3VB55CGguOtlSZUm++iYijSxVhPBSS1Z4myEx1Ysq76ouKCQ5HiFiuSYy5txy5aaIDNNbiuVEhey4+JvzCAoNnGA7e4VKvqs4sFnm1wd1Tm1R4lADKhpGqmw/GnM0dYjkdVWnlzIbOCgDYWjl1idld+k7eirSiRh8QNllYaotR3Du0pFg+zh5oAdUPzboeXG+mwWmD4Jh4bAodWYaRsigsv4D2gczwONxwujr6gOsRay8/MZaVoMHqzax1TISSNVTtHBGKaXTog2Hao1Ezh7qWKWY5ua81/jsS6Cl5d8737s2+69GtZDcZwanrGtbUR941jszQS5tnWLb+EjgVXJaGi6Z84xwG2hXV9BR9jsPAsKWP2J+ZKSo4Mv5okvsk8aHokkshJjsVPjcnQD8MdEkkvs6S/UimQk7lJJQSi5HsFZjOiSSRgi9TnZV8dPhHVJJX4P3RRn/RgQBSsHw/1BJJdA55ernG6pxpJKSCd2y7CuJIJGVhTaA+IJJIAFV+krrJMOySSkCYKGRJJQAMm3UN11JABLDXG+5WwpHEt1SSTREkQ1bRfZQ4f8SSSn2QbTBUcj2SSQxRki7F8PquJKJdAuzpSSSVJcf/2Q=="/>
          <p:cNvSpPr>
            <a:spLocks noChangeAspect="1" noChangeArrowheads="1"/>
          </p:cNvSpPr>
          <p:nvPr/>
        </p:nvSpPr>
        <p:spPr bwMode="auto">
          <a:xfrm>
            <a:off x="155575" y="-1965325"/>
            <a:ext cx="5505450" cy="4095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p:nvPr/>
        </p:nvPicPr>
        <p:blipFill rotWithShape="1">
          <a:blip r:embed="rId3"/>
          <a:srcRect l="61668" t="29858" r="6794" b="27977"/>
          <a:stretch/>
        </p:blipFill>
        <p:spPr bwMode="auto">
          <a:xfrm>
            <a:off x="4953000" y="1143000"/>
            <a:ext cx="3956108" cy="2895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716346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550"/>
            <a:ext cx="8229600" cy="735221"/>
          </a:xfrm>
        </p:spPr>
        <p:txBody>
          <a:bodyPr/>
          <a:lstStyle/>
          <a:p>
            <a:r>
              <a:rPr lang="en-US" dirty="0" smtClean="0">
                <a:solidFill>
                  <a:srgbClr val="FFFF00"/>
                </a:solidFill>
              </a:rPr>
              <a:t>Algorithm</a:t>
            </a:r>
            <a:endParaRPr lang="en-US" dirty="0">
              <a:solidFill>
                <a:srgbClr val="FFFF00"/>
              </a:solidFill>
            </a:endParaRPr>
          </a:p>
        </p:txBody>
      </p:sp>
      <p:sp>
        <p:nvSpPr>
          <p:cNvPr id="3" name="Content Placeholder 2"/>
          <p:cNvSpPr>
            <a:spLocks noGrp="1"/>
          </p:cNvSpPr>
          <p:nvPr>
            <p:ph idx="1"/>
          </p:nvPr>
        </p:nvSpPr>
        <p:spPr>
          <a:xfrm>
            <a:off x="155575" y="914400"/>
            <a:ext cx="3960813" cy="5105400"/>
          </a:xfrm>
        </p:spPr>
        <p:txBody>
          <a:bodyPr>
            <a:normAutofit/>
          </a:bodyPr>
          <a:lstStyle/>
          <a:p>
            <a:pPr marL="571500" indent="-457200"/>
            <a:r>
              <a:rPr lang="en-US" dirty="0" smtClean="0">
                <a:latin typeface="Arial" pitchFamily="34" charset="0"/>
                <a:cs typeface="Arial" pitchFamily="34" charset="0"/>
              </a:rPr>
              <a:t>A</a:t>
            </a:r>
          </a:p>
        </p:txBody>
      </p:sp>
      <p:sp>
        <p:nvSpPr>
          <p:cNvPr id="4" name="AutoShape 2" descr="data:image/jpeg;base64,/9j/4AAQSkZJRgABAQAAAQABAAD/2wCEAAkGBxMSEhQUEhQWFRQXGBUXFhYYFxQUFxgUFxUXFhQUFxUYHCggGBolHBQVITEhJSkrLi4uFx8zODMsNygtLisBCgoKDg0OGhAQGywkHyQsLCwsLCwsLCwsLCwsLCwsLCwsLCwsLCw0LCwsLCwsLCwsLCwsLCwsLCwsLCwsLCwsLP/AABEIAMIBBAMBIgACEQEDEQH/xAAcAAABBQEBAQAAAAAAAAAAAAAFAAIDBAYBBwj/xAA+EAABAwIEAwYEBAUDBAMBAAABAAIDBBEFEiExQVFxBhMiYYGRMqGxwSNCUvAHFHLR4RVikjOCosKys/EW/8QAGgEAAgMBAQAAAAAAAAAAAAAAAAIBAwQFBv/EACURAAICAgICAgIDAQAAAAAAAAABAhEDIRIxBEETUQUyIkJhFP/aAAwDAQACEQMRAD8A9sC6FwJwQQdSSSQAkkkkAJJJJACSSSQAl1cXUAJVMRr2xNuTrwVmV+VpJ4An2XnOO1/fHU21VWWfFFkI2whiGODKTffisnD2kDXya6n6K/Hgz5mhoOiJ0PYuFguRcrN2X8Qf2Yx0vcXSXtwvz5ALb0WKxndwHlcISzBI26BoVOvwljAXAG6ZaFlGzcRvvsbhSrA9n8VqA8M0c3kd7eRW3ZPpsQr8c7KZRpj5n2VF865VSoc+dEpjxx2XJJ+Xuou+KqOeeKhdUhJzLfjCX89a11JT14BGu6FRPvfppy/eyqVN3Abg7aeex926dU8ZWVZIpGyhqQ5Dsf8AhHVDMHrXa5jbmPl80TxKPvIrjduthxVpQwP3IIQ2qpbFEaaS65VsuFCIfRQwen8aOTM8DkOwpviRWX4T1CYX0G2CwHQJLjzt0XUDDl1cXQoGOpJJIASSSSAEkkkgBJJJIAS6uLqCSrizXGGUN+LI63WxsvOey2GmUufL+U2t5r1ByyEbMhe0b5iVRlXRdiZejytFgE503JVAbbpsla1m+ypNHEtNcU6aAkbX8kLix+Mnw+5RvDcRjfpmF+SaNMTImvQNpKZma7Bx1GzmnqjNTNlCiloPxmyA2ABuOZtpdNqSACXK1LiilbZRknJUGZSSuaf3b6KGQs4Zf+P3VTNSIZ5rKoJLnz9k+Zwvt7H7f4VQg5rbg8DoR5g8Ulj0XRMcpt++YVdlSQ27ty13W7TdunPQ+6ffw29SePEAdSlJQHK52vhIcOGoIJAPIhWwuyjLVFP+ed3jXNOhtccszT9CD7LZ4bPx+tvYc9BfXmseyjvI4N3Njbl4/t91poQWyCwJ+FoA2vuXE+X2WlGIr4nD3UpAGjvEPIcvdNJuEWx6P8PNxBtfyQGKRQyPZLhrbOKJuGg/qH1Cp0TdSrrR8H9Y+qZENBSoOvoko6w+L0XUAyyurgXVA51JJJACSSSQAkkkkAJJJJACXVxdQSdWRr2mKoeSLtcLjqtch2KRwyNLZHNB4agEJJxtDQdM8+xPHntJNmZeuqIUzP5im7wcbqvL2PjLr/EL3BJ+gWjw2lbHHkG3BZaN3KloxUWCSPJDi4D/AG6fNarCsIEYB49bn3Viqm7rUtJHkuU2KseRlQvoh29oO57RkngFkMUx4XtY2vyWoxOpayB7jwF7DcngB5leP9oBXSW8QZcklgLWtbroCSMzzb5q2b6VlWJdujY0lQJLkKrX4hbbe6b2Xgeyl/HsHk+EabW/vdCMTZIXAM/qJPXZUNs0Itw4iXXNj7XV2mna9zQTbz/SeF7dB6LNmepjizxgPde2R3iFrHXQ6a20HNW8Pqe9HjZ3ctzdm4I5tPEG+3Aor2Te6NaIS9w0sbkuHIg6358LK/E8fCeY08zcn7KLC7mMOOrr2Nr8AAL/ADXamMi7xyNjw69Ar4/ZmnvRLFE3OSNS4/Jlr+5v1V2mZd7gRYjc89r6oBNjLKVodYkuOUW1NrXJ/fNWcO7UxF7WkZbk6ucATvuPb2VvyRXbKFhnLaQdx8/hWHErMjRabGgC1pvcb9b2ss3ME5Q9MIYeiEY1j/qQ/C9kSgHij6n6FSgZYrz4vQJKHE3eP0CSCH2EwnJrU5QWCSSSQAkkkkAJJJJACSSSQAknvABJ0A3SWQ7bYzkIiB/qt8gllLirGjHk6KfaPtK95yROyM4kfER14BYLGcYLAS0gnfmVo56YvbZg1I1K86x+kexzgVk+TkzX8dI9fw/HWPpmSNN7tHvZUxWzEBw1G5H+V5d2VxYwv7iRxEb9jycvQxh77xkPvF+ZvEjqod2WxqgpDVZzd9yTs0ElDcTc8StayMtJ1Lr7BHo6tkfhjjA8ypG0+YlztXFNWiOT+i82YmJoJ1tv90NfQBx1cXHloLn0T8Tn7oNHNv3KF0GL/iPv+VhI6kgX9ifdDe6YRg6bRaxcWIA+EWA9NAhkkYd90+txGM3LnWHMkAIQ6qIeCx4c068/mlf2WqOqC7MM0vfT1BUUuHxm9wLgb2vryvvZSR4mLBKGTMfW6VtEqLW2F8EYWCx+E234X0A6E7EW10O4Ryop8zCPkVVwqMEN8rg8btda4+Q9kZYz6LTijqjFlls817RfhAudra4HO+wss3DBmaA05rvbl5m5+q2XbkMyvB+LM0MHHm4j3KodhqHNK0keFp7zb9I0+dllmrlxOn481DF8n0bascbNaT8LWtPUDX5oRKdUTqOJQpw1XRS0eflt2EsMHhKJU48cfr9FRw8eFEKX/qM6FSgKuLu/E9AuqLGD+IegSQK+zQhq7ZNzjmlnHNLZdQ6yVk3OOa6HjmiwO2SsmOlA4qP+aai0FE9krKA1TUv5pvNHJE0T2Ssq7qtqlZJdFoiiOvq2wxukebNaNf7LzSDDZKqc1EnwEktHrotn2id3jmw2uDcnyTZZI4WhugAFgs+V8tGnHHjT+yg2lDQcoQObsyyQuMmt7ow7FYybfNPfKLaLLSNKs8S7S4P3cr22IsfCf7LQ9g+1Ra4U9Qd9GPPHyPmtfjuGMmbqBcagrzLtFhRYTbe+n91YpXpkOHtHtkbI26mys0s7LlxIDRzXjfZLGamQOje8uyWtzstFM97xYuNuXBM5cWHDkjUY/XRzkCI3y3B5eh90NwmmAD3O46einwaiyjVVKukle5zYn5LDTTNrwGuiW7djLS4oF1+Gh7iCAW32sPVS0VCyMWYANLW5dOSZFDOxhFRFIZA6143NLXMsLOsR4Te+iFzz1OojifxtnIFv05tBpbe19U1DKfovd53biPynbyPFFKCoANys/S005v3pbroGtvudtSdUYmiDRoVU9MdO9G6wGUE+g+6OVMoaCTta6xHZ2osBrxC1dRUtIAdqOPT9/Ra8Uv4mHNCpnntTKaiTPlzZneDS9gdgPYLfYDhDYGa/G4C/l5D1UOFwwg+FgBdd3Hbcmx2GoPqjD4w7Y2KMWKnb7DPn5LjFUirPGNUGq4gDortUJBoR7cUBmMoJu0252KtnpGNOwzRO8JV+jd+K0f7T9kMofgKJUA/GH9H3CmPRD7A2PVFpnDoko8cbeZySVy2FB8Epy7lXFWaDhTLp5KYiwGEEqUU+mpVetrBCxzzwF1RpMXimaHZ9xtdK5DqDYRfTngV3+VdzVOLEYwdHXPVXXVjMt7qY7FkqIBE/NqDZF4tlRhxNpaL8VappQ4XCv+Nx2U809Feph/EzW4boViwa5pzC6KYzPlaFmZMTDzlAJWXK6dG3CuStmaosIeJnEOcWk6NOw6IzXzdw0Zij1PlAubBY3Gz381twOHBUv7Ll9IcMYa7Q3Wc7SvblJ3VytwV4fnjJbp8P5UIxWkllcxg+IkX8hzTcd0g5Um2L+F9BJJUTOtZoaB66r0SDs8/Pc2DU/sRhTadhHHQk8yjtRV8Ge61/BF9mD/okuivFRNZ8TteQQ+GjILz5/L9lEIgL66ldrZu7bci2b7fsJZ44pWhsWWTlT9mcrWyA6XVGzjuUVkqA7dU5qtrQSLXWVm9WUns8QPBtvdVJpszrDYfVKsxIbN1J4cyVSEmzdzubaknjYJdse62zR0lW2Jgc7YcOZ4AKekrZKh5awXsdeDR+rM7gLeHTU3dZBYqAyEPnOVrfhjB1H+57hsenutLhty3JEwNjG/5RrztqNOG61wxe5aRgyZk3/HbNPgtGIgXOdne74nWt/wBrW8G7CyszVDW31uRwG/khLJjlDjqN+Q9lyHEg64DdQmllj0ipYpdsoVlDVVMmaWbJEPhiZx83uO/S1uqhxBtVTWfTvD2j4o3taAR5PYAR80eo5muJB0PyVmFrXgjcbFJt7TGdLTRn+zvaiKof3M0boJjsDlLHHk14A18iAeq1FNTZZCb/AJbee6w/bbA+6gknabd2M19rWIsfmj3YzFDUwtkd8RDS7yflAePUZT1V0G32VTSW0R4nFeVx80loKjDmPNzcHy+qSniVjbJrgrRgKa6mPMKriy+0Uimkq06jdzCgnoZDoLKHFjJoAYpmmjkYONwFg/8A+Tq2fA+3qV6l/p7o2XOtuKpE8fknw4ZSYZvIjBaM52b7KPb4p5C48r6LXtgjYLEaearOq2iwvqhWNzEjddGGFdI5k/Ik9sLztv8ADYD3QU43JE1xDs1iRrp9EN/1d0bBrfW2qql5ex3m5aFirTKfkt2HYMadUCzhYhMbTuj8bdvzD7obSHupNeIBCOuqWvboVxPLSWZnc8Vt4kB8UrgeJaSN0OoZLPBzAhRY3RuccrLk+Sn7PdkXNOaS/S6oUeXRplOMFtl7E65trDUnYBdwLBS3xv8Aid8hyRqlwSNhzWu7mUQ7taMePjtmPNn5Kl0VmQ2UrYVLlU1KxpNnX8rbequMw+kpPzEdBz8z5IdjrQ9oadSXWBHlxRuRtmmwsOXPmsnWOdJUNIuLaADYAEXv68UNWhoumZ7G6YwNDs4LSL8RZZ2KWee4hjLzzJsBfmtB2lrWvNnNDyL7XyDXjxcfl1UXZqoPeZdQHNtYWy3HiAAbvuRbS+yoj497Zrl5NKkVMO7NS/FNKL/7Re3MAnQ8trDmUUjpGR/ADrxOrnH929/VGpIievAdPPy57CwUkeHjd2/E8OgHL/CvjjjHpGWWWUu2BYaRzyABe+39yfv58Sj8w7ljIY/jcbX8zq531PoqlNWjvgxjeBLnEgbeXJT0U4ke+fcAlkfpo5w+nus+eTujT48FXIv1rwxltgBb0AUOEwFsZc/RziXWPBv5R1tr6qOnlEj3E/DGRfkX729N/ZC+1vaEQQPffWxyjzOjfmsvbLmtUEpsQi1HetbY2cbkm/IAdUdw1zGRiQODmnYgggrG9gcO7ujjfOAZZryE6mwebsF+ljfmVDjvaJkNbHQMub5ZCCd3uBORx4kAA66m45LTF1v6KGrdfZs8aphWUFTEfzxyN9QCWn3A9kD/AIcwmOEudp3haQOTWizff7I9P3n8rM2DL3uQhmbRuYiwvoVgMFxyoMjopI3tkZYOzAhoNtCHbOHmFox/rbM8+6R6w2VJAIKt2UXIBSU8oi8ZGnSSSUDCSSUc0oa0uOwQBQxqoAGQbnU9EBfJ8kqqqzOJ4kobUVNgV0MWOlRzsuTk7KT3nvL34p2I1jTZp0O481SjlufVU+0P/TLhu3ULVRnsqYrV6kcsv1RXBnhzHdSsjLU5zfyBRVmICCnaSdTr7p5VQJOwpjk12gg2LUX7O4M57RJI4gHUN/uvPqeaWeqhY4EMe4HqBqvYWyAAAbBcnyVjnNSR1MDyY48XofHSsbsApw1NY8JxcqaQ7bfYk1zkx8oCgknCCCZz1JLL3cZcd1XpjfX26qDGIu8tG4nIAXOtoTybfhfn5FMkA3s1jJn7wTtBjBsyS5yutqWEX3Ftx/8AoXtP2kY0kRaDUAN3PtsFZkicW5AA2MaBjdAB9yqDsLibsATx2Fup4J1V2Bkf5mR5v3bj65R/hQSifM2QvEYY4OaGaAEG414/NGsWxNrDlYA4/L0Czjqaepdc6NQ3YyPVezWKw1bM8ZGcWEjdLsPAW/TyO3ropsQrI2vMAd+MWZ8gucsdw3M48CbkC+p1tsV5bhmESwytkp3lj26mTgG8cw4t8uK1OFzeCd4Jc977OkNs73ZblziNtDoNgAAEtBRVx7EWQ5mtce8d4crNXHyv+9loow2npY43Cxay7m72cfE8X46krK0dA01EbtznBcbamxzZRyFx6rQZ3vq2xuymwMhAvrltZv8AyLfS6y+Qt6NmC2u9BOktBTta6wc673jkXa29BYei84xOB+KVbYWXELXWJHE/nd6C49Sth2nMzs0bG+M2GYXLQDuSTy1T+zOGtptNgGgXBBJ/VxvfQJMeN/tXRM5K6vs0c9Yymhe9zbRQx6AcQ0Wa0eZ0HqvLOzFQ6srxLKPxC50rjyAGUAHkAQPRbntldzI6dgLmvcJHuPBrQC1l+Jza/wDah/ZbC+7ne3QPcG5Lj8hvtz1+it4uMCpU5m8pWAMJF7k29uKxnaPFGiZtjZzTa+o0PD3/AHqtE7EAZRCCLsA8Q273iOltD1K88/iKO7kDxsXNNuRDrEehBHorVGoUUN3M0bMV6fJdWDZWkjdJZS/ifRBcuCULJYhi0hcRHYAc+PoqsWPSs0fld00K6C8bI1ZhfkQTo3OZZ7HK+9wDoNOp5qtBipe0uBIHEFD6uW4+qtxYXGWyrLn5RpEE0uVt+PBDKuSzTzKdUzZnDkNkPxGbgtqRjG0r7lR4+/8ABf8A0lR0T1R7S1YbC+/JMwitgDBRmZc6Ddx8gj3ZWn/nZ3vcLwxjK3kTzWMo53yMDL5GceZ8l7X2UwttPSsaBuLn1XP8/NWKl7Oj4WK8vJ+jM4fh8j67OG5YobgHmTyWvbNxQ3H8UbAw204lDMO7QMlbmYb8wudgnar6Nvkw3y+zVR1akkqUCbWX30TzULQZQhLU81FE4vcGj9jilhdP3r9fhGp+wR2KGNnwgDoNVKQUcpYCNTsNgqdQ8B0hJsBYeu5+oRUyAC/BZSaqc8u0y6nry34bJkSQ11eSbXyt/wDN3Qfl6n2QquL3i1yxg/KNz1PPzRJ0dvhAvz3PuqzmG+ov5fvdSSCoMIF7kWvz1Pqi4pGtaBsPLcnkFPTRuJuRYef9kqmUMOY/Fs0fp5uPmoJA2PVXdsMbbD9VufLoFU7LHPC8OdYGRxvxsGs29U3EI2yX8XVD4CQ0huliNuQ/fyQSaec08IBuXG+lja2u+ibSVL5ZM0MQB2MhGobxGY/RVqLCALPqDcflZ+rzd5eSt1WOlos0AcgNPoopBbRdqoJnaNa7qd+qoT4PU8Gu+qrSYnMBmc4gnYX4eQVZmL1AN7u+akgmZXVEBsXOHkb/AHWiwbExM4d7GCWeJjgMrmnjYj96IXB2hzjLOwPHnv6HcI92cihu4RusHA+F24NuB4qRW6LgwKJzu8hdlJuSNwTx+aw/8YmZWMJ0LnMv10v/APEn1W/pGOY4DlusF/HR9mUw5yfIMd9yFE+gh2YKGp0XVWgf4QkshqPdq1gdq3dB62HOLEdCNwrYqfNdpmZngj4Rv1Xcc/ji2/Rw4weSSivZchYI2NYDew3KE4zVWIaPWysYzVhguD6LIOqZCSWsc4nyWXB5WOatun/pqzeHkg9K0E2zjdC564ElMdS1Um0JHU2Si7K1bz4g1o63Vz8vEv7ISPiZX/VnYZ7XWO7WYkZHiNp6r0qn7HG1nyWvvZX8L7LUVMcwYHP/AFO1PzWfN+Qx1Udl+Lwcl29HnnZDsdPO9jntLYwQSXaXA1sAvXK+cRsA5CygqcaawWbYKiKOSo8TiWtPuuXmyyzs6WLFHCtmVxWGSumEMe35jyC2GEdmIKZgaxovxPMqTCcMZS5ixri52pJ1V51WD5HzCuxY+CM+bLzZUqqIITWNLQi9Q55G6pd3I85WszH97q4oJOyVbd7mc9fYI+ZLuQ3CMEMLjI62ZwsGjgCbkk+iKxREapkSSynSyEzwgHT1RIwk6kqN1OOv0UgBZjbqdgmQxG+g33PNFv5Nl7nU7cgByCrYhXRwsJuLgGzRzQSC8aru4DGg+Nzh6N59SsJ2hxRwuAeqdWYi6SYOceN9fkh4j76ZjP1OAPS+vyugZIt0OHPY3M9xzuF8oubDgOqO4Lh3cgzTjxH4IzwH6njn5cOKLU1UxhOUDOWlwPIXy3HLdDnsfKcoBJufbzQBFUVskztL6onhuCah8uw4c1fo6NkLQXEA8VDPj8DeJdw3sEEE8mERvOZx+tlZhwxuwLCOSp0faaE/l06orSU8M3ijcQd7IFYOqezTHfCbHkVCzB3wkOaTvwWgih4Zw7roVdjhNrHUJiLHUZztBPxW9x/deU/x1m/Fo2eUrv8A6x/devUseUrxP+PMp/nqdo4QX/5SOH/qkn0yYdmQhfokmwMNl1ZTSek0WIF8YLdeaNYfORGL7lYHCKkxzvYdnajqtkycFgtyXR/KSaxUvbMX4yCeV36QRyxk3dqfNWmVLBsAsvNWW4ojhMTn2e8HLwH6j/ZeeStndapGoo4y/W1m8+J6BWXU99sw89ChradxOZ0ljwaOHkVPd/5XAnktMYqih39gTHamWD4h4eDht/hBqGWeqdaMeHi47f5W4fNmGWWPTiDYgp1PEwNtEAByGgRHHFvbIlkklpbBNFgMcdjIS93y9kWbO3Yeyjkc4bi6gkc3zBWyMYpaMM5Sb2TyTKrNICoTKDpmB+SgeHJis67MNjcK7h9SY2lztM32VOju94bY23J5DijE9Iwg3JtyFtvJMgG/z7TxuntqRv8ANDYaOG9gZAfNTvwzNvL4OQFj7piRlZjrW6XVGTtA08egUuOYHC6FxiBEjRf4ib23BWKgw+dx8LHH0NvdAyD1Xj7uaGsgnqi7uxcDck2F+V1bpuzUz7d5Zg43Nz7BHp8sEYZHoBx5nmUAeV1kD4pC2Rpa4HW/7+asdnY81Q3lY/Pw/wDstxJVU1Q5oqWBxB0dsfXmFf7mlg8TIWC+zgL/ADUUTYNjqYopHFrc7/huRcBulmgegRGHFwdHMAvxAyn5Jv8Aq0d/DGLnyUNRVlw1DR03UkEeIUN2l8d5yNchNrDp+ZAabGH3y9wGgbgsH3CtPrHRm4PRGqDGo5RklsHcH2HzUkA1kkMn/UiaDzb4D8lfpKd0P4tO4vaN2n4gOnEK3VYNpcAEcwqcMb43AsJBHsgLNLFkqWiRhs78w5HzCkp87dCqeG5S7OPA/wDMB8LvRaAMBUiCpH3Xin8fGZKymkt8ULmjqyQn/wB17ZCyxXl38fqVroqOQjVskjPRzM1v/BVz6Hh2ePxRveMxJSV2EiySzWaD1CX+HVU54eHRttzJOiL0nYicaPlYBxyg/K615qlWxGvLY3FWZfKlkjxl0U4sShK49mdf2ap4nglzpHD9R8IPTirIks7w6u2HIKgZbHM7Una/C/3TIZ7EkEWHHiSsZ0lF1sNfyI0zP15hOlpXE+F1+vNZ6bFXg6KOPH3c1Folxkadr5WaHX5pf6g0WzCxPogTMcdZPfX5uRRy+heL9h5tddRula42PyQuCe/BcxGrDGEjQlNjk3JJFeSKSbZeeyLbKD58fddjbEOB/wCRWWbiJ5rk+JHKbH9ldAw0a5tY1jLgWJ26cFQnxR3VB55CGguOtlSZUm++iYijSxVhPBSS1Z4myEx1Ysq76ouKCQ5HiFiuSYy5txy5aaIDNNbiuVEhey4+JvzCAoNnGA7e4VKvqs4sFnm1wd1Tm1R4lADKhpGqmw/GnM0dYjkdVWnlzIbOCgDYWjl1idld+k7eirSiRh8QNllYaotR3Du0pFg+zh5oAdUPzboeXG+mwWmD4Jh4bAodWYaRsigsv4D2gczwONxwujr6gOsRay8/MZaVoMHqzax1TISSNVTtHBGKaXTog2Hao1Ezh7qWKWY5ua81/jsS6Cl5d8737s2+69GtZDcZwanrGtbUR941jszQS5tnWLb+EjgVXJaGi6Z84xwG2hXV9BR9jsPAsKWP2J+ZKSo4Mv5okvsk8aHokkshJjsVPjcnQD8MdEkkvs6S/UimQk7lJJQSi5HsFZjOiSSRgi9TnZV8dPhHVJJX4P3RRn/RgQBSsHw/1BJJdA55ernG6pxpJKSCd2y7CuJIJGVhTaA+IJJIAFV+krrJMOySSkCYKGRJJQAMm3UN11JABLDXG+5WwpHEt1SSTREkQ1bRfZQ4f8SSSn2QbTBUcj2SSQxRki7F8PquJKJdAuzpSSSVJcf/2Q=="/>
          <p:cNvSpPr>
            <a:spLocks noChangeAspect="1" noChangeArrowheads="1"/>
          </p:cNvSpPr>
          <p:nvPr/>
        </p:nvSpPr>
        <p:spPr bwMode="auto">
          <a:xfrm>
            <a:off x="155575" y="-1965325"/>
            <a:ext cx="5505450" cy="4095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p:nvPr/>
        </p:nvPicPr>
        <p:blipFill rotWithShape="1">
          <a:blip r:embed="rId3"/>
          <a:srcRect l="1923" t="18690" r="35897" b="6552"/>
          <a:stretch/>
        </p:blipFill>
        <p:spPr bwMode="auto">
          <a:xfrm>
            <a:off x="855265" y="820269"/>
            <a:ext cx="7433469" cy="50221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021118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550"/>
            <a:ext cx="8229600" cy="735221"/>
          </a:xfrm>
        </p:spPr>
        <p:txBody>
          <a:bodyPr/>
          <a:lstStyle/>
          <a:p>
            <a:r>
              <a:rPr lang="en-US" dirty="0" smtClean="0">
                <a:solidFill>
                  <a:srgbClr val="FFFF00"/>
                </a:solidFill>
              </a:rPr>
              <a:t>Conclusions</a:t>
            </a:r>
            <a:endParaRPr lang="en-US" dirty="0">
              <a:solidFill>
                <a:srgbClr val="FFFF00"/>
              </a:solidFill>
            </a:endParaRPr>
          </a:p>
        </p:txBody>
      </p:sp>
      <p:sp>
        <p:nvSpPr>
          <p:cNvPr id="3" name="Content Placeholder 2"/>
          <p:cNvSpPr>
            <a:spLocks noGrp="1"/>
          </p:cNvSpPr>
          <p:nvPr>
            <p:ph idx="1"/>
          </p:nvPr>
        </p:nvSpPr>
        <p:spPr>
          <a:xfrm>
            <a:off x="162502" y="990600"/>
            <a:ext cx="8752898" cy="5105400"/>
          </a:xfrm>
        </p:spPr>
        <p:txBody>
          <a:bodyPr>
            <a:normAutofit/>
          </a:bodyPr>
          <a:lstStyle/>
          <a:p>
            <a:pPr marL="571500" indent="-457200"/>
            <a:r>
              <a:rPr lang="en-US" dirty="0" smtClean="0">
                <a:latin typeface="Arial" pitchFamily="34" charset="0"/>
                <a:cs typeface="Arial" pitchFamily="34" charset="0"/>
              </a:rPr>
              <a:t>Thyroid Nodules</a:t>
            </a:r>
          </a:p>
          <a:p>
            <a:pPr marL="971550" lvl="1" indent="-457200"/>
            <a:r>
              <a:rPr lang="en-US" dirty="0" smtClean="0">
                <a:latin typeface="Arial" pitchFamily="34" charset="0"/>
                <a:cs typeface="Arial" pitchFamily="34" charset="0"/>
              </a:rPr>
              <a:t>High risk: head/neck radiation, family </a:t>
            </a:r>
            <a:r>
              <a:rPr lang="en-US" dirty="0" err="1" smtClean="0">
                <a:latin typeface="Arial" pitchFamily="34" charset="0"/>
                <a:cs typeface="Arial" pitchFamily="34" charset="0"/>
              </a:rPr>
              <a:t>hx</a:t>
            </a:r>
            <a:endParaRPr lang="en-US" dirty="0" smtClean="0">
              <a:latin typeface="Arial" pitchFamily="34" charset="0"/>
              <a:cs typeface="Arial" pitchFamily="34" charset="0"/>
            </a:endParaRPr>
          </a:p>
          <a:p>
            <a:pPr marL="971550" lvl="1" indent="-457200"/>
            <a:r>
              <a:rPr lang="en-US" dirty="0" smtClean="0">
                <a:latin typeface="Arial" pitchFamily="34" charset="0"/>
                <a:cs typeface="Arial" pitchFamily="34" charset="0"/>
              </a:rPr>
              <a:t>Obtain TSH</a:t>
            </a:r>
          </a:p>
          <a:p>
            <a:pPr marL="971550" lvl="1" indent="-457200"/>
            <a:r>
              <a:rPr lang="en-US" dirty="0" smtClean="0">
                <a:latin typeface="Arial" pitchFamily="34" charset="0"/>
                <a:cs typeface="Arial" pitchFamily="34" charset="0"/>
              </a:rPr>
              <a:t>Ultrasound – high risk features</a:t>
            </a:r>
          </a:p>
          <a:p>
            <a:pPr marL="971550" lvl="1" indent="-457200"/>
            <a:r>
              <a:rPr lang="en-US" dirty="0" smtClean="0">
                <a:latin typeface="Arial" pitchFamily="34" charset="0"/>
                <a:cs typeface="Arial" pitchFamily="34" charset="0"/>
              </a:rPr>
              <a:t>FNA </a:t>
            </a:r>
          </a:p>
          <a:p>
            <a:pPr marL="571500" indent="-457200"/>
            <a:r>
              <a:rPr lang="en-US" dirty="0" smtClean="0">
                <a:latin typeface="Arial" pitchFamily="34" charset="0"/>
                <a:cs typeface="Arial" pitchFamily="34" charset="0"/>
              </a:rPr>
              <a:t>Bethesda Criteria </a:t>
            </a:r>
          </a:p>
          <a:p>
            <a:pPr marL="971550" lvl="1" indent="-457200"/>
            <a:r>
              <a:rPr lang="en-US" dirty="0" smtClean="0">
                <a:latin typeface="Arial" pitchFamily="34" charset="0"/>
                <a:cs typeface="Arial" pitchFamily="34" charset="0"/>
              </a:rPr>
              <a:t>6 categories</a:t>
            </a:r>
          </a:p>
          <a:p>
            <a:pPr marL="1371600" lvl="2" indent="-457200"/>
            <a:r>
              <a:rPr lang="en-US" dirty="0" err="1" smtClean="0">
                <a:latin typeface="Arial" pitchFamily="34" charset="0"/>
                <a:cs typeface="Arial" pitchFamily="34" charset="0"/>
              </a:rPr>
              <a:t>Nondiagnostic</a:t>
            </a:r>
            <a:r>
              <a:rPr lang="en-US" dirty="0" smtClean="0">
                <a:latin typeface="Arial" pitchFamily="34" charset="0"/>
                <a:cs typeface="Arial" pitchFamily="34" charset="0"/>
              </a:rPr>
              <a:t>, Benign (0-3%) -&gt; Malignant (99%)</a:t>
            </a:r>
            <a:endParaRPr lang="en-US" dirty="0" smtClean="0">
              <a:latin typeface="Arial" pitchFamily="34" charset="0"/>
              <a:cs typeface="Arial" pitchFamily="34" charset="0"/>
            </a:endParaRPr>
          </a:p>
        </p:txBody>
      </p:sp>
      <p:sp>
        <p:nvSpPr>
          <p:cNvPr id="4" name="AutoShape 2" descr="data:image/jpeg;base64,/9j/4AAQSkZJRgABAQAAAQABAAD/2wCEAAkGBxMSEhQUEhQWFRQXGBUXFhYYFxQUFxgUFxUXFhQUFxUYHCggGBolHBQVITEhJSkrLi4uFx8zODMsNygtLisBCgoKDg0OGhAQGywkHyQsLCwsLCwsLCwsLCwsLCwsLCwsLCwsLCw0LCwsLCwsLCwsLCwsLCwsLCwsLCwsLCwsLP/AABEIAMIBBAMBIgACEQEDEQH/xAAcAAABBQEBAQAAAAAAAAAAAAAFAAIDBAYBBwj/xAA+EAABAwIEAwYEBAUDBAMBAAABAAIDBBEFEiExQVFxBhMiYYGRMqGxwSNCUvAHFHLR4RVikjOCosKys/EW/8QAGgEAAgMBAQAAAAAAAAAAAAAAAAIBAwQFBv/EACURAAICAgICAgIDAQAAAAAAAAABAhEDIRIxBEETUQUyIkJhFP/aAAwDAQACEQMRAD8A9sC6FwJwQQdSSSQAkkkkAJJJJACSSSQAl1cXUAJVMRr2xNuTrwVmV+VpJ4An2XnOO1/fHU21VWWfFFkI2whiGODKTffisnD2kDXya6n6K/Hgz5mhoOiJ0PYuFguRcrN2X8Qf2Yx0vcXSXtwvz5ALb0WKxndwHlcISzBI26BoVOvwljAXAG6ZaFlGzcRvvsbhSrA9n8VqA8M0c3kd7eRW3ZPpsQr8c7KZRpj5n2VF865VSoc+dEpjxx2XJJ+Xuou+KqOeeKhdUhJzLfjCX89a11JT14BGu6FRPvfppy/eyqVN3Abg7aeex926dU8ZWVZIpGyhqQ5Dsf8AhHVDMHrXa5jbmPl80TxKPvIrjduthxVpQwP3IIQ2qpbFEaaS65VsuFCIfRQwen8aOTM8DkOwpviRWX4T1CYX0G2CwHQJLjzt0XUDDl1cXQoGOpJJIASSSSAEkkkgBJJJIAS6uLqCSrizXGGUN+LI63WxsvOey2GmUufL+U2t5r1ByyEbMhe0b5iVRlXRdiZejytFgE503JVAbbpsla1m+ypNHEtNcU6aAkbX8kLix+Mnw+5RvDcRjfpmF+SaNMTImvQNpKZma7Bx1GzmnqjNTNlCiloPxmyA2ABuOZtpdNqSACXK1LiilbZRknJUGZSSuaf3b6KGQs4Zf+P3VTNSIZ5rKoJLnz9k+Zwvt7H7f4VQg5rbg8DoR5g8Ulj0XRMcpt++YVdlSQ27ty13W7TdunPQ+6ffw29SePEAdSlJQHK52vhIcOGoIJAPIhWwuyjLVFP+ed3jXNOhtccszT9CD7LZ4bPx+tvYc9BfXmseyjvI4N3Njbl4/t91poQWyCwJ+FoA2vuXE+X2WlGIr4nD3UpAGjvEPIcvdNJuEWx6P8PNxBtfyQGKRQyPZLhrbOKJuGg/qH1Cp0TdSrrR8H9Y+qZENBSoOvoko6w+L0XUAyyurgXVA51JJJACSSSQAkkkkAJJJJACXVxdQSdWRr2mKoeSLtcLjqtch2KRwyNLZHNB4agEJJxtDQdM8+xPHntJNmZeuqIUzP5im7wcbqvL2PjLr/EL3BJ+gWjw2lbHHkG3BZaN3KloxUWCSPJDi4D/AG6fNarCsIEYB49bn3Viqm7rUtJHkuU2KseRlQvoh29oO57RkngFkMUx4XtY2vyWoxOpayB7jwF7DcngB5leP9oBXSW8QZcklgLWtbroCSMzzb5q2b6VlWJdujY0lQJLkKrX4hbbe6b2Xgeyl/HsHk+EabW/vdCMTZIXAM/qJPXZUNs0Itw4iXXNj7XV2mna9zQTbz/SeF7dB6LNmepjizxgPde2R3iFrHXQ6a20HNW8Pqe9HjZ3ctzdm4I5tPEG+3Aor2Te6NaIS9w0sbkuHIg6358LK/E8fCeY08zcn7KLC7mMOOrr2Nr8AAL/ADXamMi7xyNjw69Ar4/ZmnvRLFE3OSNS4/Jlr+5v1V2mZd7gRYjc89r6oBNjLKVodYkuOUW1NrXJ/fNWcO7UxF7WkZbk6ucATvuPb2VvyRXbKFhnLaQdx8/hWHErMjRabGgC1pvcb9b2ss3ME5Q9MIYeiEY1j/qQ/C9kSgHij6n6FSgZYrz4vQJKHE3eP0CSCH2EwnJrU5QWCSSSQAkkkkAJJJJACSSSQAknvABJ0A3SWQ7bYzkIiB/qt8gllLirGjHk6KfaPtK95yROyM4kfER14BYLGcYLAS0gnfmVo56YvbZg1I1K86x+kexzgVk+TkzX8dI9fw/HWPpmSNN7tHvZUxWzEBw1G5H+V5d2VxYwv7iRxEb9jycvQxh77xkPvF+ZvEjqod2WxqgpDVZzd9yTs0ElDcTc8StayMtJ1Lr7BHo6tkfhjjA8ypG0+YlztXFNWiOT+i82YmJoJ1tv90NfQBx1cXHloLn0T8Tn7oNHNv3KF0GL/iPv+VhI6kgX9ifdDe6YRg6bRaxcWIA+EWA9NAhkkYd90+txGM3LnWHMkAIQ6qIeCx4c068/mlf2WqOqC7MM0vfT1BUUuHxm9wLgb2vryvvZSR4mLBKGTMfW6VtEqLW2F8EYWCx+E234X0A6E7EW10O4Ryop8zCPkVVwqMEN8rg8btda4+Q9kZYz6LTijqjFlls817RfhAudra4HO+wss3DBmaA05rvbl5m5+q2XbkMyvB+LM0MHHm4j3KodhqHNK0keFp7zb9I0+dllmrlxOn481DF8n0bascbNaT8LWtPUDX5oRKdUTqOJQpw1XRS0eflt2EsMHhKJU48cfr9FRw8eFEKX/qM6FSgKuLu/E9AuqLGD+IegSQK+zQhq7ZNzjmlnHNLZdQ6yVk3OOa6HjmiwO2SsmOlA4qP+aai0FE9krKA1TUv5pvNHJE0T2Ssq7qtqlZJdFoiiOvq2wxukebNaNf7LzSDDZKqc1EnwEktHrotn2id3jmw2uDcnyTZZI4WhugAFgs+V8tGnHHjT+yg2lDQcoQObsyyQuMmt7ow7FYybfNPfKLaLLSNKs8S7S4P3cr22IsfCf7LQ9g+1Ra4U9Qd9GPPHyPmtfjuGMmbqBcagrzLtFhRYTbe+n91YpXpkOHtHtkbI26mys0s7LlxIDRzXjfZLGamQOje8uyWtzstFM97xYuNuXBM5cWHDkjUY/XRzkCI3y3B5eh90NwmmAD3O46einwaiyjVVKukle5zYn5LDTTNrwGuiW7djLS4oF1+Gh7iCAW32sPVS0VCyMWYANLW5dOSZFDOxhFRFIZA6143NLXMsLOsR4Te+iFzz1OojifxtnIFv05tBpbe19U1DKfovd53biPynbyPFFKCoANys/S005v3pbroGtvudtSdUYmiDRoVU9MdO9G6wGUE+g+6OVMoaCTta6xHZ2osBrxC1dRUtIAdqOPT9/Ra8Uv4mHNCpnntTKaiTPlzZneDS9gdgPYLfYDhDYGa/G4C/l5D1UOFwwg+FgBdd3Hbcmx2GoPqjD4w7Y2KMWKnb7DPn5LjFUirPGNUGq4gDortUJBoR7cUBmMoJu0252KtnpGNOwzRO8JV+jd+K0f7T9kMofgKJUA/GH9H3CmPRD7A2PVFpnDoko8cbeZySVy2FB8Epy7lXFWaDhTLp5KYiwGEEqUU+mpVetrBCxzzwF1RpMXimaHZ9xtdK5DqDYRfTngV3+VdzVOLEYwdHXPVXXVjMt7qY7FkqIBE/NqDZF4tlRhxNpaL8VappQ4XCv+Nx2U809Feph/EzW4boViwa5pzC6KYzPlaFmZMTDzlAJWXK6dG3CuStmaosIeJnEOcWk6NOw6IzXzdw0Zij1PlAubBY3Gz381twOHBUv7Ll9IcMYa7Q3Wc7SvblJ3VytwV4fnjJbp8P5UIxWkllcxg+IkX8hzTcd0g5Um2L+F9BJJUTOtZoaB66r0SDs8/Pc2DU/sRhTadhHHQk8yjtRV8Ge61/BF9mD/okuivFRNZ8TteQQ+GjILz5/L9lEIgL66ldrZu7bci2b7fsJZ44pWhsWWTlT9mcrWyA6XVGzjuUVkqA7dU5qtrQSLXWVm9WUns8QPBtvdVJpszrDYfVKsxIbN1J4cyVSEmzdzubaknjYJdse62zR0lW2Jgc7YcOZ4AKekrZKh5awXsdeDR+rM7gLeHTU3dZBYqAyEPnOVrfhjB1H+57hsenutLhty3JEwNjG/5RrztqNOG61wxe5aRgyZk3/HbNPgtGIgXOdne74nWt/wBrW8G7CyszVDW31uRwG/khLJjlDjqN+Q9lyHEg64DdQmllj0ipYpdsoVlDVVMmaWbJEPhiZx83uO/S1uqhxBtVTWfTvD2j4o3taAR5PYAR80eo5muJB0PyVmFrXgjcbFJt7TGdLTRn+zvaiKof3M0boJjsDlLHHk14A18iAeq1FNTZZCb/AJbee6w/bbA+6gknabd2M19rWIsfmj3YzFDUwtkd8RDS7yflAePUZT1V0G32VTSW0R4nFeVx80loKjDmPNzcHy+qSniVjbJrgrRgKa6mPMKriy+0Uimkq06jdzCgnoZDoLKHFjJoAYpmmjkYONwFg/8A+Tq2fA+3qV6l/p7o2XOtuKpE8fknw4ZSYZvIjBaM52b7KPb4p5C48r6LXtgjYLEaearOq2iwvqhWNzEjddGGFdI5k/Ik9sLztv8ADYD3QU43JE1xDs1iRrp9EN/1d0bBrfW2qql5ex3m5aFirTKfkt2HYMadUCzhYhMbTuj8bdvzD7obSHupNeIBCOuqWvboVxPLSWZnc8Vt4kB8UrgeJaSN0OoZLPBzAhRY3RuccrLk+Sn7PdkXNOaS/S6oUeXRplOMFtl7E65trDUnYBdwLBS3xv8Aid8hyRqlwSNhzWu7mUQ7taMePjtmPNn5Kl0VmQ2UrYVLlU1KxpNnX8rbequMw+kpPzEdBz8z5IdjrQ9oadSXWBHlxRuRtmmwsOXPmsnWOdJUNIuLaADYAEXv68UNWhoumZ7G6YwNDs4LSL8RZZ2KWee4hjLzzJsBfmtB2lrWvNnNDyL7XyDXjxcfl1UXZqoPeZdQHNtYWy3HiAAbvuRbS+yoj497Zrl5NKkVMO7NS/FNKL/7Re3MAnQ8trDmUUjpGR/ADrxOrnH929/VGpIievAdPPy57CwUkeHjd2/E8OgHL/CvjjjHpGWWWUu2BYaRzyABe+39yfv58Sj8w7ljIY/jcbX8zq531PoqlNWjvgxjeBLnEgbeXJT0U4ke+fcAlkfpo5w+nus+eTujT48FXIv1rwxltgBb0AUOEwFsZc/RziXWPBv5R1tr6qOnlEj3E/DGRfkX729N/ZC+1vaEQQPffWxyjzOjfmsvbLmtUEpsQi1HetbY2cbkm/IAdUdw1zGRiQODmnYgggrG9gcO7ujjfOAZZryE6mwebsF+ljfmVDjvaJkNbHQMub5ZCCd3uBORx4kAA66m45LTF1v6KGrdfZs8aphWUFTEfzxyN9QCWn3A9kD/AIcwmOEudp3haQOTWizff7I9P3n8rM2DL3uQhmbRuYiwvoVgMFxyoMjopI3tkZYOzAhoNtCHbOHmFox/rbM8+6R6w2VJAIKt2UXIBSU8oi8ZGnSSSUDCSSUc0oa0uOwQBQxqoAGQbnU9EBfJ8kqqqzOJ4kobUVNgV0MWOlRzsuTk7KT3nvL34p2I1jTZp0O481SjlufVU+0P/TLhu3ULVRnsqYrV6kcsv1RXBnhzHdSsjLU5zfyBRVmICCnaSdTr7p5VQJOwpjk12gg2LUX7O4M57RJI4gHUN/uvPqeaWeqhY4EMe4HqBqvYWyAAAbBcnyVjnNSR1MDyY48XofHSsbsApw1NY8JxcqaQ7bfYk1zkx8oCgknCCCZz1JLL3cZcd1XpjfX26qDGIu8tG4nIAXOtoTybfhfn5FMkA3s1jJn7wTtBjBsyS5yutqWEX3Ftx/8AoXtP2kY0kRaDUAN3PtsFZkicW5AA2MaBjdAB9yqDsLibsATx2Fup4J1V2Bkf5mR5v3bj65R/hQSifM2QvEYY4OaGaAEG414/NGsWxNrDlYA4/L0Czjqaepdc6NQ3YyPVezWKw1bM8ZGcWEjdLsPAW/TyO3ropsQrI2vMAd+MWZ8gucsdw3M48CbkC+p1tsV5bhmESwytkp3lj26mTgG8cw4t8uK1OFzeCd4Jc977OkNs73ZblziNtDoNgAAEtBRVx7EWQ5mtce8d4crNXHyv+9loow2npY43Cxay7m72cfE8X46krK0dA01EbtznBcbamxzZRyFx6rQZ3vq2xuymwMhAvrltZv8AyLfS6y+Qt6NmC2u9BOktBTta6wc673jkXa29BYei84xOB+KVbYWXELXWJHE/nd6C49Sth2nMzs0bG+M2GYXLQDuSTy1T+zOGtptNgGgXBBJ/VxvfQJMeN/tXRM5K6vs0c9Yymhe9zbRQx6AcQ0Wa0eZ0HqvLOzFQ6srxLKPxC50rjyAGUAHkAQPRbntldzI6dgLmvcJHuPBrQC1l+Jza/wDah/ZbC+7ne3QPcG5Lj8hvtz1+it4uMCpU5m8pWAMJF7k29uKxnaPFGiZtjZzTa+o0PD3/AHqtE7EAZRCCLsA8Q273iOltD1K88/iKO7kDxsXNNuRDrEehBHorVGoUUN3M0bMV6fJdWDZWkjdJZS/ifRBcuCULJYhi0hcRHYAc+PoqsWPSs0fld00K6C8bI1ZhfkQTo3OZZ7HK+9wDoNOp5qtBipe0uBIHEFD6uW4+qtxYXGWyrLn5RpEE0uVt+PBDKuSzTzKdUzZnDkNkPxGbgtqRjG0r7lR4+/8ABf8A0lR0T1R7S1YbC+/JMwitgDBRmZc6Ddx8gj3ZWn/nZ3vcLwxjK3kTzWMo53yMDL5GceZ8l7X2UwttPSsaBuLn1XP8/NWKl7Oj4WK8vJ+jM4fh8j67OG5YobgHmTyWvbNxQ3H8UbAw204lDMO7QMlbmYb8wudgnar6Nvkw3y+zVR1akkqUCbWX30TzULQZQhLU81FE4vcGj9jilhdP3r9fhGp+wR2KGNnwgDoNVKQUcpYCNTsNgqdQ8B0hJsBYeu5+oRUyAC/BZSaqc8u0y6nry34bJkSQ11eSbXyt/wDN3Qfl6n2QquL3i1yxg/KNz1PPzRJ0dvhAvz3PuqzmG+ov5fvdSSCoMIF7kWvz1Pqi4pGtaBsPLcnkFPTRuJuRYef9kqmUMOY/Fs0fp5uPmoJA2PVXdsMbbD9VufLoFU7LHPC8OdYGRxvxsGs29U3EI2yX8XVD4CQ0huliNuQ/fyQSaec08IBuXG+lja2u+ibSVL5ZM0MQB2MhGobxGY/RVqLCALPqDcflZ+rzd5eSt1WOlos0AcgNPoopBbRdqoJnaNa7qd+qoT4PU8Gu+qrSYnMBmc4gnYX4eQVZmL1AN7u+akgmZXVEBsXOHkb/AHWiwbExM4d7GCWeJjgMrmnjYj96IXB2hzjLOwPHnv6HcI92cihu4RusHA+F24NuB4qRW6LgwKJzu8hdlJuSNwTx+aw/8YmZWMJ0LnMv10v/APEn1W/pGOY4DlusF/HR9mUw5yfIMd9yFE+gh2YKGp0XVWgf4QkshqPdq1gdq3dB62HOLEdCNwrYqfNdpmZngj4Rv1Xcc/ji2/Rw4weSSivZchYI2NYDew3KE4zVWIaPWysYzVhguD6LIOqZCSWsc4nyWXB5WOatun/pqzeHkg9K0E2zjdC564ElMdS1Um0JHU2Si7K1bz4g1o63Vz8vEv7ISPiZX/VnYZ7XWO7WYkZHiNp6r0qn7HG1nyWvvZX8L7LUVMcwYHP/AFO1PzWfN+Qx1Udl+Lwcl29HnnZDsdPO9jntLYwQSXaXA1sAvXK+cRsA5CygqcaawWbYKiKOSo8TiWtPuuXmyyzs6WLFHCtmVxWGSumEMe35jyC2GEdmIKZgaxovxPMqTCcMZS5ixri52pJ1V51WD5HzCuxY+CM+bLzZUqqIITWNLQi9Q55G6pd3I85WszH97q4oJOyVbd7mc9fYI+ZLuQ3CMEMLjI62ZwsGjgCbkk+iKxREapkSSynSyEzwgHT1RIwk6kqN1OOv0UgBZjbqdgmQxG+g33PNFv5Nl7nU7cgByCrYhXRwsJuLgGzRzQSC8aru4DGg+Nzh6N59SsJ2hxRwuAeqdWYi6SYOceN9fkh4j76ZjP1OAPS+vyugZIt0OHPY3M9xzuF8oubDgOqO4Lh3cgzTjxH4IzwH6njn5cOKLU1UxhOUDOWlwPIXy3HLdDnsfKcoBJufbzQBFUVskztL6onhuCah8uw4c1fo6NkLQXEA8VDPj8DeJdw3sEEE8mERvOZx+tlZhwxuwLCOSp0faaE/l06orSU8M3ijcQd7IFYOqezTHfCbHkVCzB3wkOaTvwWgih4Zw7roVdjhNrHUJiLHUZztBPxW9x/deU/x1m/Fo2eUrv8A6x/devUseUrxP+PMp/nqdo4QX/5SOH/qkn0yYdmQhfokmwMNl1ZTSek0WIF8YLdeaNYfORGL7lYHCKkxzvYdnajqtkycFgtyXR/KSaxUvbMX4yCeV36QRyxk3dqfNWmVLBsAsvNWW4ojhMTn2e8HLwH6j/ZeeStndapGoo4y/W1m8+J6BWXU99sw89ChradxOZ0ljwaOHkVPd/5XAnktMYqih39gTHamWD4h4eDht/hBqGWeqdaMeHi47f5W4fNmGWWPTiDYgp1PEwNtEAByGgRHHFvbIlkklpbBNFgMcdjIS93y9kWbO3Yeyjkc4bi6gkc3zBWyMYpaMM5Sb2TyTKrNICoTKDpmB+SgeHJis67MNjcK7h9SY2lztM32VOju94bY23J5DijE9Iwg3JtyFtvJMgG/z7TxuntqRv8ANDYaOG9gZAfNTvwzNvL4OQFj7piRlZjrW6XVGTtA08egUuOYHC6FxiBEjRf4ib23BWKgw+dx8LHH0NvdAyD1Xj7uaGsgnqi7uxcDck2F+V1bpuzUz7d5Zg43Nz7BHp8sEYZHoBx5nmUAeV1kD4pC2Rpa4HW/7+asdnY81Q3lY/Pw/wDstxJVU1Q5oqWBxB0dsfXmFf7mlg8TIWC+zgL/ADUUTYNjqYopHFrc7/huRcBulmgegRGHFwdHMAvxAyn5Jv8Aq0d/DGLnyUNRVlw1DR03UkEeIUN2l8d5yNchNrDp+ZAabGH3y9wGgbgsH3CtPrHRm4PRGqDGo5RklsHcH2HzUkA1kkMn/UiaDzb4D8lfpKd0P4tO4vaN2n4gOnEK3VYNpcAEcwqcMb43AsJBHsgLNLFkqWiRhs78w5HzCkp87dCqeG5S7OPA/wDMB8LvRaAMBUiCpH3Xin8fGZKymkt8ULmjqyQn/wB17ZCyxXl38fqVroqOQjVskjPRzM1v/BVz6Hh2ePxRveMxJSV2EiySzWaD1CX+HVU54eHRttzJOiL0nYicaPlYBxyg/K615qlWxGvLY3FWZfKlkjxl0U4sShK49mdf2ap4nglzpHD9R8IPTirIks7w6u2HIKgZbHM7Una/C/3TIZ7EkEWHHiSsZ0lF1sNfyI0zP15hOlpXE+F1+vNZ6bFXg6KOPH3c1Folxkadr5WaHX5pf6g0WzCxPogTMcdZPfX5uRRy+heL9h5tddRula42PyQuCe/BcxGrDGEjQlNjk3JJFeSKSbZeeyLbKD58fddjbEOB/wCRWWbiJ5rk+JHKbH9ldAw0a5tY1jLgWJ26cFQnxR3VB55CGguOtlSZUm++iYijSxVhPBSS1Z4myEx1Ysq76ouKCQ5HiFiuSYy5txy5aaIDNNbiuVEhey4+JvzCAoNnGA7e4VKvqs4sFnm1wd1Tm1R4lADKhpGqmw/GnM0dYjkdVWnlzIbOCgDYWjl1idld+k7eirSiRh8QNllYaotR3Du0pFg+zh5oAdUPzboeXG+mwWmD4Jh4bAodWYaRsigsv4D2gczwONxwujr6gOsRay8/MZaVoMHqzax1TISSNVTtHBGKaXTog2Hao1Ezh7qWKWY5ua81/jsS6Cl5d8737s2+69GtZDcZwanrGtbUR941jszQS5tnWLb+EjgVXJaGi6Z84xwG2hXV9BR9jsPAsKWP2J+ZKSo4Mv5okvsk8aHokkshJjsVPjcnQD8MdEkkvs6S/UimQk7lJJQSi5HsFZjOiSSRgi9TnZV8dPhHVJJX4P3RRn/RgQBSsHw/1BJJdA55ernG6pxpJKSCd2y7CuJIJGVhTaA+IJJIAFV+krrJMOySSkCYKGRJJQAMm3UN11JABLDXG+5WwpHEt1SSTREkQ1bRfZQ4f8SSSn2QbTBUcj2SSQxRki7F8PquJKJdAuzpSSSVJcf/2Q=="/>
          <p:cNvSpPr>
            <a:spLocks noChangeAspect="1" noChangeArrowheads="1"/>
          </p:cNvSpPr>
          <p:nvPr/>
        </p:nvSpPr>
        <p:spPr bwMode="auto">
          <a:xfrm>
            <a:off x="155575" y="-1965325"/>
            <a:ext cx="5505450" cy="4095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283984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550"/>
            <a:ext cx="8229600" cy="735221"/>
          </a:xfrm>
        </p:spPr>
        <p:txBody>
          <a:bodyPr/>
          <a:lstStyle/>
          <a:p>
            <a:r>
              <a:rPr lang="en-US" dirty="0" smtClean="0">
                <a:solidFill>
                  <a:srgbClr val="FFFF00"/>
                </a:solidFill>
              </a:rPr>
              <a:t>Thyroid Gland</a:t>
            </a:r>
            <a:endParaRPr lang="en-US" dirty="0">
              <a:solidFill>
                <a:srgbClr val="FFFF00"/>
              </a:solidFill>
            </a:endParaRPr>
          </a:p>
        </p:txBody>
      </p:sp>
      <p:sp>
        <p:nvSpPr>
          <p:cNvPr id="3" name="Content Placeholder 2"/>
          <p:cNvSpPr>
            <a:spLocks noGrp="1"/>
          </p:cNvSpPr>
          <p:nvPr>
            <p:ph idx="1"/>
          </p:nvPr>
        </p:nvSpPr>
        <p:spPr>
          <a:xfrm>
            <a:off x="120939" y="796988"/>
            <a:ext cx="8870661" cy="5908611"/>
          </a:xfrm>
        </p:spPr>
        <p:txBody>
          <a:bodyPr>
            <a:normAutofit/>
          </a:bodyPr>
          <a:lstStyle/>
          <a:p>
            <a:pPr marL="571500" indent="-457200"/>
            <a:r>
              <a:rPr lang="en-US" sz="2400" dirty="0" smtClean="0">
                <a:latin typeface="Arial" pitchFamily="34" charset="0"/>
                <a:cs typeface="Arial" pitchFamily="34" charset="0"/>
              </a:rPr>
              <a:t>Thyroid – Greek description of shield shaped gland ‘</a:t>
            </a:r>
            <a:r>
              <a:rPr lang="en-US" sz="2400" dirty="0" err="1" smtClean="0">
                <a:latin typeface="Arial" pitchFamily="34" charset="0"/>
                <a:cs typeface="Arial" pitchFamily="34" charset="0"/>
              </a:rPr>
              <a:t>thyroides</a:t>
            </a:r>
            <a:r>
              <a:rPr lang="en-US" sz="2400" dirty="0" smtClean="0">
                <a:latin typeface="Arial" pitchFamily="34" charset="0"/>
                <a:cs typeface="Arial" pitchFamily="34" charset="0"/>
              </a:rPr>
              <a:t>’</a:t>
            </a:r>
          </a:p>
          <a:p>
            <a:pPr marL="571500" indent="-457200"/>
            <a:r>
              <a:rPr lang="en-US" sz="2400" dirty="0" smtClean="0">
                <a:latin typeface="Arial" pitchFamily="34" charset="0"/>
                <a:cs typeface="Arial" pitchFamily="34" charset="0"/>
              </a:rPr>
              <a:t>Kocher and </a:t>
            </a:r>
            <a:r>
              <a:rPr lang="en-US" sz="2400" dirty="0" err="1" smtClean="0">
                <a:latin typeface="Arial" pitchFamily="34" charset="0"/>
                <a:cs typeface="Arial" pitchFamily="34" charset="0"/>
              </a:rPr>
              <a:t>Billroth</a:t>
            </a:r>
            <a:r>
              <a:rPr lang="en-US" sz="2400" dirty="0" smtClean="0">
                <a:latin typeface="Arial" pitchFamily="34" charset="0"/>
                <a:cs typeface="Arial" pitchFamily="34" charset="0"/>
              </a:rPr>
              <a:t> key surgeons that advanced thyroid surgery and understanding of physiology. </a:t>
            </a:r>
          </a:p>
          <a:p>
            <a:pPr marL="971550" lvl="1" indent="-457200"/>
            <a:r>
              <a:rPr lang="en-US" sz="2000" dirty="0" smtClean="0">
                <a:latin typeface="Arial" pitchFamily="34" charset="0"/>
                <a:cs typeface="Arial" pitchFamily="34" charset="0"/>
              </a:rPr>
              <a:t>Kocher received Nobel Prize in 1909</a:t>
            </a:r>
          </a:p>
          <a:p>
            <a:pPr marL="571500" indent="-457200"/>
            <a:r>
              <a:rPr lang="en-US" sz="2400" dirty="0" smtClean="0">
                <a:latin typeface="Arial" pitchFamily="34" charset="0"/>
                <a:cs typeface="Arial" pitchFamily="34" charset="0"/>
              </a:rPr>
              <a:t>Gland</a:t>
            </a:r>
          </a:p>
          <a:p>
            <a:pPr marL="971550" lvl="1" indent="-457200"/>
            <a:r>
              <a:rPr lang="en-US" sz="2000" dirty="0" smtClean="0">
                <a:latin typeface="Arial" pitchFamily="34" charset="0"/>
                <a:cs typeface="Arial" pitchFamily="34" charset="0"/>
              </a:rPr>
              <a:t>10-20g in normal adult</a:t>
            </a:r>
          </a:p>
          <a:p>
            <a:pPr marL="971550" lvl="1" indent="-457200"/>
            <a:r>
              <a:rPr lang="en-US" sz="2000" dirty="0" smtClean="0">
                <a:latin typeface="Arial" pitchFamily="34" charset="0"/>
                <a:cs typeface="Arial" pitchFamily="34" charset="0"/>
              </a:rPr>
              <a:t>Produces two families of hormones</a:t>
            </a:r>
          </a:p>
          <a:p>
            <a:pPr marL="1371600" lvl="2" indent="-457200"/>
            <a:r>
              <a:rPr lang="en-US" sz="1600" dirty="0" smtClean="0">
                <a:latin typeface="Arial" pitchFamily="34" charset="0"/>
                <a:cs typeface="Arial" pitchFamily="34" charset="0"/>
              </a:rPr>
              <a:t>Thyroid: T3 and T4</a:t>
            </a:r>
          </a:p>
          <a:p>
            <a:pPr marL="1371600" lvl="2" indent="-457200"/>
            <a:r>
              <a:rPr lang="en-US" sz="1600" dirty="0" smtClean="0">
                <a:latin typeface="Arial" pitchFamily="34" charset="0"/>
                <a:cs typeface="Arial" pitchFamily="34" charset="0"/>
              </a:rPr>
              <a:t>Calcitonin</a:t>
            </a:r>
          </a:p>
          <a:p>
            <a:pPr marL="971550" lvl="1" indent="-457200"/>
            <a:r>
              <a:rPr lang="en-US" sz="2000" dirty="0" smtClean="0">
                <a:latin typeface="Arial" pitchFamily="34" charset="0"/>
                <a:cs typeface="Arial" pitchFamily="34" charset="0"/>
              </a:rPr>
              <a:t>Follicular unit- produces T3, T5, stores thyroglobulin</a:t>
            </a:r>
          </a:p>
          <a:p>
            <a:pPr marL="971550" lvl="1" indent="-457200"/>
            <a:r>
              <a:rPr lang="en-US" sz="2000" dirty="0" smtClean="0">
                <a:latin typeface="Arial" pitchFamily="34" charset="0"/>
                <a:cs typeface="Arial" pitchFamily="34" charset="0"/>
              </a:rPr>
              <a:t>Stores 90% of total body iodine </a:t>
            </a:r>
          </a:p>
        </p:txBody>
      </p:sp>
      <p:sp>
        <p:nvSpPr>
          <p:cNvPr id="4" name="AutoShape 2" descr="data:image/jpeg;base64,/9j/4AAQSkZJRgABAQAAAQABAAD/2wCEAAkGBxMSEhQUEhQWFRQXGBUXFhYYFxQUFxgUFxUXFhQUFxUYHCggGBolHBQVITEhJSkrLi4uFx8zODMsNygtLisBCgoKDg0OGhAQGywkHyQsLCwsLCwsLCwsLCwsLCwsLCwsLCwsLCw0LCwsLCwsLCwsLCwsLCwsLCwsLCwsLCwsLP/AABEIAMIBBAMBIgACEQEDEQH/xAAcAAABBQEBAQAAAAAAAAAAAAAFAAIDBAYBBwj/xAA+EAABAwIEAwYEBAUDBAMBAAABAAIDBBEFEiExQVFxBhMiYYGRMqGxwSNCUvAHFHLR4RVikjOCosKys/EW/8QAGgEAAgMBAQAAAAAAAAAAAAAAAAIBAwQFBv/EACURAAICAgICAgIDAQAAAAAAAAABAhEDIRIxBEETUQUyIkJhFP/aAAwDAQACEQMRAD8A9sC6FwJwQQdSSSQAkkkkAJJJJACSSSQAl1cXUAJVMRr2xNuTrwVmV+VpJ4An2XnOO1/fHU21VWWfFFkI2whiGODKTffisnD2kDXya6n6K/Hgz5mhoOiJ0PYuFguRcrN2X8Qf2Yx0vcXSXtwvz5ALb0WKxndwHlcISzBI26BoVOvwljAXAG6ZaFlGzcRvvsbhSrA9n8VqA8M0c3kd7eRW3ZPpsQr8c7KZRpj5n2VF865VSoc+dEpjxx2XJJ+Xuou+KqOeeKhdUhJzLfjCX89a11JT14BGu6FRPvfppy/eyqVN3Abg7aeex926dU8ZWVZIpGyhqQ5Dsf8AhHVDMHrXa5jbmPl80TxKPvIrjduthxVpQwP3IIQ2qpbFEaaS65VsuFCIfRQwen8aOTM8DkOwpviRWX4T1CYX0G2CwHQJLjzt0XUDDl1cXQoGOpJJIASSSSAEkkkgBJJJIAS6uLqCSrizXGGUN+LI63WxsvOey2GmUufL+U2t5r1ByyEbMhe0b5iVRlXRdiZejytFgE503JVAbbpsla1m+ypNHEtNcU6aAkbX8kLix+Mnw+5RvDcRjfpmF+SaNMTImvQNpKZma7Bx1GzmnqjNTNlCiloPxmyA2ABuOZtpdNqSACXK1LiilbZRknJUGZSSuaf3b6KGQs4Zf+P3VTNSIZ5rKoJLnz9k+Zwvt7H7f4VQg5rbg8DoR5g8Ulj0XRMcpt++YVdlSQ27ty13W7TdunPQ+6ffw29SePEAdSlJQHK52vhIcOGoIJAPIhWwuyjLVFP+ed3jXNOhtccszT9CD7LZ4bPx+tvYc9BfXmseyjvI4N3Njbl4/t91poQWyCwJ+FoA2vuXE+X2WlGIr4nD3UpAGjvEPIcvdNJuEWx6P8PNxBtfyQGKRQyPZLhrbOKJuGg/qH1Cp0TdSrrR8H9Y+qZENBSoOvoko6w+L0XUAyyurgXVA51JJJACSSSQAkkkkAJJJJACXVxdQSdWRr2mKoeSLtcLjqtch2KRwyNLZHNB4agEJJxtDQdM8+xPHntJNmZeuqIUzP5im7wcbqvL2PjLr/EL3BJ+gWjw2lbHHkG3BZaN3KloxUWCSPJDi4D/AG6fNarCsIEYB49bn3Viqm7rUtJHkuU2KseRlQvoh29oO57RkngFkMUx4XtY2vyWoxOpayB7jwF7DcngB5leP9oBXSW8QZcklgLWtbroCSMzzb5q2b6VlWJdujY0lQJLkKrX4hbbe6b2Xgeyl/HsHk+EabW/vdCMTZIXAM/qJPXZUNs0Itw4iXXNj7XV2mna9zQTbz/SeF7dB6LNmepjizxgPde2R3iFrHXQ6a20HNW8Pqe9HjZ3ctzdm4I5tPEG+3Aor2Te6NaIS9w0sbkuHIg6358LK/E8fCeY08zcn7KLC7mMOOrr2Nr8AAL/ADXamMi7xyNjw69Ar4/ZmnvRLFE3OSNS4/Jlr+5v1V2mZd7gRYjc89r6oBNjLKVodYkuOUW1NrXJ/fNWcO7UxF7WkZbk6ucATvuPb2VvyRXbKFhnLaQdx8/hWHErMjRabGgC1pvcb9b2ss3ME5Q9MIYeiEY1j/qQ/C9kSgHij6n6FSgZYrz4vQJKHE3eP0CSCH2EwnJrU5QWCSSSQAkkkkAJJJJACSSSQAknvABJ0A3SWQ7bYzkIiB/qt8gllLirGjHk6KfaPtK95yROyM4kfER14BYLGcYLAS0gnfmVo56YvbZg1I1K86x+kexzgVk+TkzX8dI9fw/HWPpmSNN7tHvZUxWzEBw1G5H+V5d2VxYwv7iRxEb9jycvQxh77xkPvF+ZvEjqod2WxqgpDVZzd9yTs0ElDcTc8StayMtJ1Lr7BHo6tkfhjjA8ypG0+YlztXFNWiOT+i82YmJoJ1tv90NfQBx1cXHloLn0T8Tn7oNHNv3KF0GL/iPv+VhI6kgX9ifdDe6YRg6bRaxcWIA+EWA9NAhkkYd90+txGM3LnWHMkAIQ6qIeCx4c068/mlf2WqOqC7MM0vfT1BUUuHxm9wLgb2vryvvZSR4mLBKGTMfW6VtEqLW2F8EYWCx+E234X0A6E7EW10O4Ryop8zCPkVVwqMEN8rg8btda4+Q9kZYz6LTijqjFlls817RfhAudra4HO+wss3DBmaA05rvbl5m5+q2XbkMyvB+LM0MHHm4j3KodhqHNK0keFp7zb9I0+dllmrlxOn481DF8n0bascbNaT8LWtPUDX5oRKdUTqOJQpw1XRS0eflt2EsMHhKJU48cfr9FRw8eFEKX/qM6FSgKuLu/E9AuqLGD+IegSQK+zQhq7ZNzjmlnHNLZdQ6yVk3OOa6HjmiwO2SsmOlA4qP+aai0FE9krKA1TUv5pvNHJE0T2Ssq7qtqlZJdFoiiOvq2wxukebNaNf7LzSDDZKqc1EnwEktHrotn2id3jmw2uDcnyTZZI4WhugAFgs+V8tGnHHjT+yg2lDQcoQObsyyQuMmt7ow7FYybfNPfKLaLLSNKs8S7S4P3cr22IsfCf7LQ9g+1Ra4U9Qd9GPPHyPmtfjuGMmbqBcagrzLtFhRYTbe+n91YpXpkOHtHtkbI26mys0s7LlxIDRzXjfZLGamQOje8uyWtzstFM97xYuNuXBM5cWHDkjUY/XRzkCI3y3B5eh90NwmmAD3O46einwaiyjVVKukle5zYn5LDTTNrwGuiW7djLS4oF1+Gh7iCAW32sPVS0VCyMWYANLW5dOSZFDOxhFRFIZA6143NLXMsLOsR4Te+iFzz1OojifxtnIFv05tBpbe19U1DKfovd53biPynbyPFFKCoANys/S005v3pbroGtvudtSdUYmiDRoVU9MdO9G6wGUE+g+6OVMoaCTta6xHZ2osBrxC1dRUtIAdqOPT9/Ra8Uv4mHNCpnntTKaiTPlzZneDS9gdgPYLfYDhDYGa/G4C/l5D1UOFwwg+FgBdd3Hbcmx2GoPqjD4w7Y2KMWKnb7DPn5LjFUirPGNUGq4gDortUJBoR7cUBmMoJu0252KtnpGNOwzRO8JV+jd+K0f7T9kMofgKJUA/GH9H3CmPRD7A2PVFpnDoko8cbeZySVy2FB8Epy7lXFWaDhTLp5KYiwGEEqUU+mpVetrBCxzzwF1RpMXimaHZ9xtdK5DqDYRfTngV3+VdzVOLEYwdHXPVXXVjMt7qY7FkqIBE/NqDZF4tlRhxNpaL8VappQ4XCv+Nx2U809Feph/EzW4boViwa5pzC6KYzPlaFmZMTDzlAJWXK6dG3CuStmaosIeJnEOcWk6NOw6IzXzdw0Zij1PlAubBY3Gz381twOHBUv7Ll9IcMYa7Q3Wc7SvblJ3VytwV4fnjJbp8P5UIxWkllcxg+IkX8hzTcd0g5Um2L+F9BJJUTOtZoaB66r0SDs8/Pc2DU/sRhTadhHHQk8yjtRV8Ge61/BF9mD/okuivFRNZ8TteQQ+GjILz5/L9lEIgL66ldrZu7bci2b7fsJZ44pWhsWWTlT9mcrWyA6XVGzjuUVkqA7dU5qtrQSLXWVm9WUns8QPBtvdVJpszrDYfVKsxIbN1J4cyVSEmzdzubaknjYJdse62zR0lW2Jgc7YcOZ4AKekrZKh5awXsdeDR+rM7gLeHTU3dZBYqAyEPnOVrfhjB1H+57hsenutLhty3JEwNjG/5RrztqNOG61wxe5aRgyZk3/HbNPgtGIgXOdne74nWt/wBrW8G7CyszVDW31uRwG/khLJjlDjqN+Q9lyHEg64DdQmllj0ipYpdsoVlDVVMmaWbJEPhiZx83uO/S1uqhxBtVTWfTvD2j4o3taAR5PYAR80eo5muJB0PyVmFrXgjcbFJt7TGdLTRn+zvaiKof3M0boJjsDlLHHk14A18iAeq1FNTZZCb/AJbee6w/bbA+6gknabd2M19rWIsfmj3YzFDUwtkd8RDS7yflAePUZT1V0G32VTSW0R4nFeVx80loKjDmPNzcHy+qSniVjbJrgrRgKa6mPMKriy+0Uimkq06jdzCgnoZDoLKHFjJoAYpmmjkYONwFg/8A+Tq2fA+3qV6l/p7o2XOtuKpE8fknw4ZSYZvIjBaM52b7KPb4p5C48r6LXtgjYLEaearOq2iwvqhWNzEjddGGFdI5k/Ik9sLztv8ADYD3QU43JE1xDs1iRrp9EN/1d0bBrfW2qql5ex3m5aFirTKfkt2HYMadUCzhYhMbTuj8bdvzD7obSHupNeIBCOuqWvboVxPLSWZnc8Vt4kB8UrgeJaSN0OoZLPBzAhRY3RuccrLk+Sn7PdkXNOaS/S6oUeXRplOMFtl7E65trDUnYBdwLBS3xv8Aid8hyRqlwSNhzWu7mUQ7taMePjtmPNn5Kl0VmQ2UrYVLlU1KxpNnX8rbequMw+kpPzEdBz8z5IdjrQ9oadSXWBHlxRuRtmmwsOXPmsnWOdJUNIuLaADYAEXv68UNWhoumZ7G6YwNDs4LSL8RZZ2KWee4hjLzzJsBfmtB2lrWvNnNDyL7XyDXjxcfl1UXZqoPeZdQHNtYWy3HiAAbvuRbS+yoj497Zrl5NKkVMO7NS/FNKL/7Re3MAnQ8trDmUUjpGR/ADrxOrnH929/VGpIievAdPPy57CwUkeHjd2/E8OgHL/CvjjjHpGWWWUu2BYaRzyABe+39yfv58Sj8w7ljIY/jcbX8zq531PoqlNWjvgxjeBLnEgbeXJT0U4ke+fcAlkfpo5w+nus+eTujT48FXIv1rwxltgBb0AUOEwFsZc/RziXWPBv5R1tr6qOnlEj3E/DGRfkX729N/ZC+1vaEQQPffWxyjzOjfmsvbLmtUEpsQi1HetbY2cbkm/IAdUdw1zGRiQODmnYgggrG9gcO7ujjfOAZZryE6mwebsF+ljfmVDjvaJkNbHQMub5ZCCd3uBORx4kAA66m45LTF1v6KGrdfZs8aphWUFTEfzxyN9QCWn3A9kD/AIcwmOEudp3haQOTWizff7I9P3n8rM2DL3uQhmbRuYiwvoVgMFxyoMjopI3tkZYOzAhoNtCHbOHmFox/rbM8+6R6w2VJAIKt2UXIBSU8oi8ZGnSSSUDCSSUc0oa0uOwQBQxqoAGQbnU9EBfJ8kqqqzOJ4kobUVNgV0MWOlRzsuTk7KT3nvL34p2I1jTZp0O481SjlufVU+0P/TLhu3ULVRnsqYrV6kcsv1RXBnhzHdSsjLU5zfyBRVmICCnaSdTr7p5VQJOwpjk12gg2LUX7O4M57RJI4gHUN/uvPqeaWeqhY4EMe4HqBqvYWyAAAbBcnyVjnNSR1MDyY48XofHSsbsApw1NY8JxcqaQ7bfYk1zkx8oCgknCCCZz1JLL3cZcd1XpjfX26qDGIu8tG4nIAXOtoTybfhfn5FMkA3s1jJn7wTtBjBsyS5yutqWEX3Ftx/8AoXtP2kY0kRaDUAN3PtsFZkicW5AA2MaBjdAB9yqDsLibsATx2Fup4J1V2Bkf5mR5v3bj65R/hQSifM2QvEYY4OaGaAEG414/NGsWxNrDlYA4/L0Czjqaepdc6NQ3YyPVezWKw1bM8ZGcWEjdLsPAW/TyO3ropsQrI2vMAd+MWZ8gucsdw3M48CbkC+p1tsV5bhmESwytkp3lj26mTgG8cw4t8uK1OFzeCd4Jc977OkNs73ZblziNtDoNgAAEtBRVx7EWQ5mtce8d4crNXHyv+9loow2npY43Cxay7m72cfE8X46krK0dA01EbtznBcbamxzZRyFx6rQZ3vq2xuymwMhAvrltZv8AyLfS6y+Qt6NmC2u9BOktBTta6wc673jkXa29BYei84xOB+KVbYWXELXWJHE/nd6C49Sth2nMzs0bG+M2GYXLQDuSTy1T+zOGtptNgGgXBBJ/VxvfQJMeN/tXRM5K6vs0c9Yymhe9zbRQx6AcQ0Wa0eZ0HqvLOzFQ6srxLKPxC50rjyAGUAHkAQPRbntldzI6dgLmvcJHuPBrQC1l+Jza/wDah/ZbC+7ne3QPcG5Lj8hvtz1+it4uMCpU5m8pWAMJF7k29uKxnaPFGiZtjZzTa+o0PD3/AHqtE7EAZRCCLsA8Q273iOltD1K88/iKO7kDxsXNNuRDrEehBHorVGoUUN3M0bMV6fJdWDZWkjdJZS/ifRBcuCULJYhi0hcRHYAc+PoqsWPSs0fld00K6C8bI1ZhfkQTo3OZZ7HK+9wDoNOp5qtBipe0uBIHEFD6uW4+qtxYXGWyrLn5RpEE0uVt+PBDKuSzTzKdUzZnDkNkPxGbgtqRjG0r7lR4+/8ABf8A0lR0T1R7S1YbC+/JMwitgDBRmZc6Ddx8gj3ZWn/nZ3vcLwxjK3kTzWMo53yMDL5GceZ8l7X2UwttPSsaBuLn1XP8/NWKl7Oj4WK8vJ+jM4fh8j67OG5YobgHmTyWvbNxQ3H8UbAw204lDMO7QMlbmYb8wudgnar6Nvkw3y+zVR1akkqUCbWX30TzULQZQhLU81FE4vcGj9jilhdP3r9fhGp+wR2KGNnwgDoNVKQUcpYCNTsNgqdQ8B0hJsBYeu5+oRUyAC/BZSaqc8u0y6nry34bJkSQ11eSbXyt/wDN3Qfl6n2QquL3i1yxg/KNz1PPzRJ0dvhAvz3PuqzmG+ov5fvdSSCoMIF7kWvz1Pqi4pGtaBsPLcnkFPTRuJuRYef9kqmUMOY/Fs0fp5uPmoJA2PVXdsMbbD9VufLoFU7LHPC8OdYGRxvxsGs29U3EI2yX8XVD4CQ0huliNuQ/fyQSaec08IBuXG+lja2u+ibSVL5ZM0MQB2MhGobxGY/RVqLCALPqDcflZ+rzd5eSt1WOlos0AcgNPoopBbRdqoJnaNa7qd+qoT4PU8Gu+qrSYnMBmc4gnYX4eQVZmL1AN7u+akgmZXVEBsXOHkb/AHWiwbExM4d7GCWeJjgMrmnjYj96IXB2hzjLOwPHnv6HcI92cihu4RusHA+F24NuB4qRW6LgwKJzu8hdlJuSNwTx+aw/8YmZWMJ0LnMv10v/APEn1W/pGOY4DlusF/HR9mUw5yfIMd9yFE+gh2YKGp0XVWgf4QkshqPdq1gdq3dB62HOLEdCNwrYqfNdpmZngj4Rv1Xcc/ji2/Rw4weSSivZchYI2NYDew3KE4zVWIaPWysYzVhguD6LIOqZCSWsc4nyWXB5WOatun/pqzeHkg9K0E2zjdC564ElMdS1Um0JHU2Si7K1bz4g1o63Vz8vEv7ISPiZX/VnYZ7XWO7WYkZHiNp6r0qn7HG1nyWvvZX8L7LUVMcwYHP/AFO1PzWfN+Qx1Udl+Lwcl29HnnZDsdPO9jntLYwQSXaXA1sAvXK+cRsA5CygqcaawWbYKiKOSo8TiWtPuuXmyyzs6WLFHCtmVxWGSumEMe35jyC2GEdmIKZgaxovxPMqTCcMZS5ixri52pJ1V51WD5HzCuxY+CM+bLzZUqqIITWNLQi9Q55G6pd3I85WszH97q4oJOyVbd7mc9fYI+ZLuQ3CMEMLjI62ZwsGjgCbkk+iKxREapkSSynSyEzwgHT1RIwk6kqN1OOv0UgBZjbqdgmQxG+g33PNFv5Nl7nU7cgByCrYhXRwsJuLgGzRzQSC8aru4DGg+Nzh6N59SsJ2hxRwuAeqdWYi6SYOceN9fkh4j76ZjP1OAPS+vyugZIt0OHPY3M9xzuF8oubDgOqO4Lh3cgzTjxH4IzwH6njn5cOKLU1UxhOUDOWlwPIXy3HLdDnsfKcoBJufbzQBFUVskztL6onhuCah8uw4c1fo6NkLQXEA8VDPj8DeJdw3sEEE8mERvOZx+tlZhwxuwLCOSp0faaE/l06orSU8M3ijcQd7IFYOqezTHfCbHkVCzB3wkOaTvwWgih4Zw7roVdjhNrHUJiLHUZztBPxW9x/deU/x1m/Fo2eUrv8A6x/devUseUrxP+PMp/nqdo4QX/5SOH/qkn0yYdmQhfokmwMNl1ZTSek0WIF8YLdeaNYfORGL7lYHCKkxzvYdnajqtkycFgtyXR/KSaxUvbMX4yCeV36QRyxk3dqfNWmVLBsAsvNWW4ojhMTn2e8HLwH6j/ZeeStndapGoo4y/W1m8+J6BWXU99sw89ChradxOZ0ljwaOHkVPd/5XAnktMYqih39gTHamWD4h4eDht/hBqGWeqdaMeHi47f5W4fNmGWWPTiDYgp1PEwNtEAByGgRHHFvbIlkklpbBNFgMcdjIS93y9kWbO3Yeyjkc4bi6gkc3zBWyMYpaMM5Sb2TyTKrNICoTKDpmB+SgeHJis67MNjcK7h9SY2lztM32VOju94bY23J5DijE9Iwg3JtyFtvJMgG/z7TxuntqRv8ANDYaOG9gZAfNTvwzNvL4OQFj7piRlZjrW6XVGTtA08egUuOYHC6FxiBEjRf4ib23BWKgw+dx8LHH0NvdAyD1Xj7uaGsgnqi7uxcDck2F+V1bpuzUz7d5Zg43Nz7BHp8sEYZHoBx5nmUAeV1kD4pC2Rpa4HW/7+asdnY81Q3lY/Pw/wDstxJVU1Q5oqWBxB0dsfXmFf7mlg8TIWC+zgL/ADUUTYNjqYopHFrc7/huRcBulmgegRGHFwdHMAvxAyn5Jv8Aq0d/DGLnyUNRVlw1DR03UkEeIUN2l8d5yNchNrDp+ZAabGH3y9wGgbgsH3CtPrHRm4PRGqDGo5RklsHcH2HzUkA1kkMn/UiaDzb4D8lfpKd0P4tO4vaN2n4gOnEK3VYNpcAEcwqcMb43AsJBHsgLNLFkqWiRhs78w5HzCkp87dCqeG5S7OPA/wDMB8LvRaAMBUiCpH3Xin8fGZKymkt8ULmjqyQn/wB17ZCyxXl38fqVroqOQjVskjPRzM1v/BVz6Hh2ePxRveMxJSV2EiySzWaD1CX+HVU54eHRttzJOiL0nYicaPlYBxyg/K615qlWxGvLY3FWZfKlkjxl0U4sShK49mdf2ap4nglzpHD9R8IPTirIks7w6u2HIKgZbHM7Una/C/3TIZ7EkEWHHiSsZ0lF1sNfyI0zP15hOlpXE+F1+vNZ6bFXg6KOPH3c1Folxkadr5WaHX5pf6g0WzCxPogTMcdZPfX5uRRy+heL9h5tddRula42PyQuCe/BcxGrDGEjQlNjk3JJFeSKSbZeeyLbKD58fddjbEOB/wCRWWbiJ5rk+JHKbH9ldAw0a5tY1jLgWJ26cFQnxR3VB55CGguOtlSZUm++iYijSxVhPBSS1Z4myEx1Ysq76ouKCQ5HiFiuSYy5txy5aaIDNNbiuVEhey4+JvzCAoNnGA7e4VKvqs4sFnm1wd1Tm1R4lADKhpGqmw/GnM0dYjkdVWnlzIbOCgDYWjl1idld+k7eirSiRh8QNllYaotR3Du0pFg+zh5oAdUPzboeXG+mwWmD4Jh4bAodWYaRsigsv4D2gczwONxwujr6gOsRay8/MZaVoMHqzax1TISSNVTtHBGKaXTog2Hao1Ezh7qWKWY5ua81/jsS6Cl5d8737s2+69GtZDcZwanrGtbUR941jszQS5tnWLb+EjgVXJaGi6Z84xwG2hXV9BR9jsPAsKWP2J+ZKSo4Mv5okvsk8aHokkshJjsVPjcnQD8MdEkkvs6S/UimQk7lJJQSi5HsFZjOiSSRgi9TnZV8dPhHVJJX4P3RRn/RgQBSsHw/1BJJdA55ernG6pxpJKSCd2y7CuJIJGVhTaA+IJJIAFV+krrJMOySSkCYKGRJJQAMm3UN11JABLDXG+5WwpHEt1SSTREkQ1bRfZQ4f8SSSn2QbTBUcj2SSQxRki7F8PquJKJdAuzpSSSVJcf/2Q=="/>
          <p:cNvSpPr>
            <a:spLocks noChangeAspect="1" noChangeArrowheads="1"/>
          </p:cNvSpPr>
          <p:nvPr/>
        </p:nvSpPr>
        <p:spPr bwMode="auto">
          <a:xfrm>
            <a:off x="155575" y="-1965325"/>
            <a:ext cx="5505450" cy="4095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936506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550"/>
            <a:ext cx="8229600" cy="735221"/>
          </a:xfrm>
        </p:spPr>
        <p:txBody>
          <a:bodyPr/>
          <a:lstStyle/>
          <a:p>
            <a:r>
              <a:rPr lang="en-US" dirty="0" smtClean="0">
                <a:solidFill>
                  <a:srgbClr val="FFFF00"/>
                </a:solidFill>
              </a:rPr>
              <a:t>6. Malignant</a:t>
            </a:r>
            <a:endParaRPr lang="en-US" dirty="0">
              <a:solidFill>
                <a:srgbClr val="FFFF00"/>
              </a:solidFill>
            </a:endParaRPr>
          </a:p>
        </p:txBody>
      </p:sp>
      <p:sp>
        <p:nvSpPr>
          <p:cNvPr id="3" name="Content Placeholder 2"/>
          <p:cNvSpPr>
            <a:spLocks noGrp="1"/>
          </p:cNvSpPr>
          <p:nvPr>
            <p:ph idx="1"/>
          </p:nvPr>
        </p:nvSpPr>
        <p:spPr>
          <a:xfrm>
            <a:off x="162502" y="990600"/>
            <a:ext cx="4790498" cy="5105400"/>
          </a:xfrm>
        </p:spPr>
        <p:txBody>
          <a:bodyPr>
            <a:normAutofit/>
          </a:bodyPr>
          <a:lstStyle/>
          <a:p>
            <a:pPr marL="571500" indent="-457200"/>
            <a:r>
              <a:rPr lang="en-US" dirty="0" smtClean="0">
                <a:latin typeface="Arial" pitchFamily="34" charset="0"/>
                <a:cs typeface="Arial" pitchFamily="34" charset="0"/>
              </a:rPr>
              <a:t>Conclusive for malignancy</a:t>
            </a:r>
          </a:p>
          <a:p>
            <a:pPr marL="571500" indent="-457200"/>
            <a:r>
              <a:rPr lang="en-US" dirty="0" smtClean="0">
                <a:latin typeface="Arial" pitchFamily="34" charset="0"/>
                <a:cs typeface="Arial" pitchFamily="34" charset="0"/>
              </a:rPr>
              <a:t>3-7% of FNAs</a:t>
            </a:r>
          </a:p>
          <a:p>
            <a:pPr marL="971550" lvl="1" indent="-457200"/>
            <a:r>
              <a:rPr lang="en-US" dirty="0" smtClean="0">
                <a:latin typeface="Arial" pitchFamily="34" charset="0"/>
                <a:cs typeface="Arial" pitchFamily="34" charset="0"/>
              </a:rPr>
              <a:t>Most are Papillary Thyroid Carcinoma</a:t>
            </a:r>
          </a:p>
          <a:p>
            <a:pPr marL="971550" lvl="1" indent="-457200"/>
            <a:r>
              <a:rPr lang="en-US" dirty="0" smtClean="0">
                <a:latin typeface="Arial" pitchFamily="34" charset="0"/>
                <a:cs typeface="Arial" pitchFamily="34" charset="0"/>
              </a:rPr>
              <a:t>PPV 97-99%</a:t>
            </a:r>
          </a:p>
          <a:p>
            <a:pPr marL="571500" indent="-457200"/>
            <a:r>
              <a:rPr lang="en-US" dirty="0" smtClean="0">
                <a:latin typeface="Arial" pitchFamily="34" charset="0"/>
                <a:cs typeface="Arial" pitchFamily="34" charset="0"/>
              </a:rPr>
              <a:t>Action: Lobectomy or Total Thyroidectomy</a:t>
            </a:r>
            <a:endParaRPr lang="en-US" dirty="0" smtClean="0">
              <a:latin typeface="Arial" pitchFamily="34" charset="0"/>
              <a:cs typeface="Arial" pitchFamily="34" charset="0"/>
            </a:endParaRPr>
          </a:p>
        </p:txBody>
      </p:sp>
      <p:sp>
        <p:nvSpPr>
          <p:cNvPr id="4" name="AutoShape 2" descr="data:image/jpeg;base64,/9j/4AAQSkZJRgABAQAAAQABAAD/2wCEAAkGBxMSEhQUEhQWFRQXGBUXFhYYFxQUFxgUFxUXFhQUFxUYHCggGBolHBQVITEhJSkrLi4uFx8zODMsNygtLisBCgoKDg0OGhAQGywkHyQsLCwsLCwsLCwsLCwsLCwsLCwsLCwsLCw0LCwsLCwsLCwsLCwsLCwsLCwsLCwsLCwsLP/AABEIAMIBBAMBIgACEQEDEQH/xAAcAAABBQEBAQAAAAAAAAAAAAAFAAIDBAYBBwj/xAA+EAABAwIEAwYEBAUDBAMBAAABAAIDBBEFEiExQVFxBhMiYYGRMqGxwSNCUvAHFHLR4RVikjOCosKys/EW/8QAGgEAAgMBAQAAAAAAAAAAAAAAAAIBAwQFBv/EACURAAICAgICAgIDAQAAAAAAAAABAhEDIRIxBEETUQUyIkJhFP/aAAwDAQACEQMRAD8A9sC6FwJwQQdSSSQAkkkkAJJJJACSSSQAl1cXUAJVMRr2xNuTrwVmV+VpJ4An2XnOO1/fHU21VWWfFFkI2whiGODKTffisnD2kDXya6n6K/Hgz5mhoOiJ0PYuFguRcrN2X8Qf2Yx0vcXSXtwvz5ALb0WKxndwHlcISzBI26BoVOvwljAXAG6ZaFlGzcRvvsbhSrA9n8VqA8M0c3kd7eRW3ZPpsQr8c7KZRpj5n2VF865VSoc+dEpjxx2XJJ+Xuou+KqOeeKhdUhJzLfjCX89a11JT14BGu6FRPvfppy/eyqVN3Abg7aeex926dU8ZWVZIpGyhqQ5Dsf8AhHVDMHrXa5jbmPl80TxKPvIrjduthxVpQwP3IIQ2qpbFEaaS65VsuFCIfRQwen8aOTM8DkOwpviRWX4T1CYX0G2CwHQJLjzt0XUDDl1cXQoGOpJJIASSSSAEkkkgBJJJIAS6uLqCSrizXGGUN+LI63WxsvOey2GmUufL+U2t5r1ByyEbMhe0b5iVRlXRdiZejytFgE503JVAbbpsla1m+ypNHEtNcU6aAkbX8kLix+Mnw+5RvDcRjfpmF+SaNMTImvQNpKZma7Bx1GzmnqjNTNlCiloPxmyA2ABuOZtpdNqSACXK1LiilbZRknJUGZSSuaf3b6KGQs4Zf+P3VTNSIZ5rKoJLnz9k+Zwvt7H7f4VQg5rbg8DoR5g8Ulj0XRMcpt++YVdlSQ27ty13W7TdunPQ+6ffw29SePEAdSlJQHK52vhIcOGoIJAPIhWwuyjLVFP+ed3jXNOhtccszT9CD7LZ4bPx+tvYc9BfXmseyjvI4N3Njbl4/t91poQWyCwJ+FoA2vuXE+X2WlGIr4nD3UpAGjvEPIcvdNJuEWx6P8PNxBtfyQGKRQyPZLhrbOKJuGg/qH1Cp0TdSrrR8H9Y+qZENBSoOvoko6w+L0XUAyyurgXVA51JJJACSSSQAkkkkAJJJJACXVxdQSdWRr2mKoeSLtcLjqtch2KRwyNLZHNB4agEJJxtDQdM8+xPHntJNmZeuqIUzP5im7wcbqvL2PjLr/EL3BJ+gWjw2lbHHkG3BZaN3KloxUWCSPJDi4D/AG6fNarCsIEYB49bn3Viqm7rUtJHkuU2KseRlQvoh29oO57RkngFkMUx4XtY2vyWoxOpayB7jwF7DcngB5leP9oBXSW8QZcklgLWtbroCSMzzb5q2b6VlWJdujY0lQJLkKrX4hbbe6b2Xgeyl/HsHk+EabW/vdCMTZIXAM/qJPXZUNs0Itw4iXXNj7XV2mna9zQTbz/SeF7dB6LNmepjizxgPde2R3iFrHXQ6a20HNW8Pqe9HjZ3ctzdm4I5tPEG+3Aor2Te6NaIS9w0sbkuHIg6358LK/E8fCeY08zcn7KLC7mMOOrr2Nr8AAL/ADXamMi7xyNjw69Ar4/ZmnvRLFE3OSNS4/Jlr+5v1V2mZd7gRYjc89r6oBNjLKVodYkuOUW1NrXJ/fNWcO7UxF7WkZbk6ucATvuPb2VvyRXbKFhnLaQdx8/hWHErMjRabGgC1pvcb9b2ss3ME5Q9MIYeiEY1j/qQ/C9kSgHij6n6FSgZYrz4vQJKHE3eP0CSCH2EwnJrU5QWCSSSQAkkkkAJJJJACSSSQAknvABJ0A3SWQ7bYzkIiB/qt8gllLirGjHk6KfaPtK95yROyM4kfER14BYLGcYLAS0gnfmVo56YvbZg1I1K86x+kexzgVk+TkzX8dI9fw/HWPpmSNN7tHvZUxWzEBw1G5H+V5d2VxYwv7iRxEb9jycvQxh77xkPvF+ZvEjqod2WxqgpDVZzd9yTs0ElDcTc8StayMtJ1Lr7BHo6tkfhjjA8ypG0+YlztXFNWiOT+i82YmJoJ1tv90NfQBx1cXHloLn0T8Tn7oNHNv3KF0GL/iPv+VhI6kgX9ifdDe6YRg6bRaxcWIA+EWA9NAhkkYd90+txGM3LnWHMkAIQ6qIeCx4c068/mlf2WqOqC7MM0vfT1BUUuHxm9wLgb2vryvvZSR4mLBKGTMfW6VtEqLW2F8EYWCx+E234X0A6E7EW10O4Ryop8zCPkVVwqMEN8rg8btda4+Q9kZYz6LTijqjFlls817RfhAudra4HO+wss3DBmaA05rvbl5m5+q2XbkMyvB+LM0MHHm4j3KodhqHNK0keFp7zb9I0+dllmrlxOn481DF8n0bascbNaT8LWtPUDX5oRKdUTqOJQpw1XRS0eflt2EsMHhKJU48cfr9FRw8eFEKX/qM6FSgKuLu/E9AuqLGD+IegSQK+zQhq7ZNzjmlnHNLZdQ6yVk3OOa6HjmiwO2SsmOlA4qP+aai0FE9krKA1TUv5pvNHJE0T2Ssq7qtqlZJdFoiiOvq2wxukebNaNf7LzSDDZKqc1EnwEktHrotn2id3jmw2uDcnyTZZI4WhugAFgs+V8tGnHHjT+yg2lDQcoQObsyyQuMmt7ow7FYybfNPfKLaLLSNKs8S7S4P3cr22IsfCf7LQ9g+1Ra4U9Qd9GPPHyPmtfjuGMmbqBcagrzLtFhRYTbe+n91YpXpkOHtHtkbI26mys0s7LlxIDRzXjfZLGamQOje8uyWtzstFM97xYuNuXBM5cWHDkjUY/XRzkCI3y3B5eh90NwmmAD3O46einwaiyjVVKukle5zYn5LDTTNrwGuiW7djLS4oF1+Gh7iCAW32sPVS0VCyMWYANLW5dOSZFDOxhFRFIZA6143NLXMsLOsR4Te+iFzz1OojifxtnIFv05tBpbe19U1DKfovd53biPynbyPFFKCoANys/S005v3pbroGtvudtSdUYmiDRoVU9MdO9G6wGUE+g+6OVMoaCTta6xHZ2osBrxC1dRUtIAdqOPT9/Ra8Uv4mHNCpnntTKaiTPlzZneDS9gdgPYLfYDhDYGa/G4C/l5D1UOFwwg+FgBdd3Hbcmx2GoPqjD4w7Y2KMWKnb7DPn5LjFUirPGNUGq4gDortUJBoR7cUBmMoJu0252KtnpGNOwzRO8JV+jd+K0f7T9kMofgKJUA/GH9H3CmPRD7A2PVFpnDoko8cbeZySVy2FB8Epy7lXFWaDhTLp5KYiwGEEqUU+mpVetrBCxzzwF1RpMXimaHZ9xtdK5DqDYRfTngV3+VdzVOLEYwdHXPVXXVjMt7qY7FkqIBE/NqDZF4tlRhxNpaL8VappQ4XCv+Nx2U809Feph/EzW4boViwa5pzC6KYzPlaFmZMTDzlAJWXK6dG3CuStmaosIeJnEOcWk6NOw6IzXzdw0Zij1PlAubBY3Gz381twOHBUv7Ll9IcMYa7Q3Wc7SvblJ3VytwV4fnjJbp8P5UIxWkllcxg+IkX8hzTcd0g5Um2L+F9BJJUTOtZoaB66r0SDs8/Pc2DU/sRhTadhHHQk8yjtRV8Ge61/BF9mD/okuivFRNZ8TteQQ+GjILz5/L9lEIgL66ldrZu7bci2b7fsJZ44pWhsWWTlT9mcrWyA6XVGzjuUVkqA7dU5qtrQSLXWVm9WUns8QPBtvdVJpszrDYfVKsxIbN1J4cyVSEmzdzubaknjYJdse62zR0lW2Jgc7YcOZ4AKekrZKh5awXsdeDR+rM7gLeHTU3dZBYqAyEPnOVrfhjB1H+57hsenutLhty3JEwNjG/5RrztqNOG61wxe5aRgyZk3/HbNPgtGIgXOdne74nWt/wBrW8G7CyszVDW31uRwG/khLJjlDjqN+Q9lyHEg64DdQmllj0ipYpdsoVlDVVMmaWbJEPhiZx83uO/S1uqhxBtVTWfTvD2j4o3taAR5PYAR80eo5muJB0PyVmFrXgjcbFJt7TGdLTRn+zvaiKof3M0boJjsDlLHHk14A18iAeq1FNTZZCb/AJbee6w/bbA+6gknabd2M19rWIsfmj3YzFDUwtkd8RDS7yflAePUZT1V0G32VTSW0R4nFeVx80loKjDmPNzcHy+qSniVjbJrgrRgKa6mPMKriy+0Uimkq06jdzCgnoZDoLKHFjJoAYpmmjkYONwFg/8A+Tq2fA+3qV6l/p7o2XOtuKpE8fknw4ZSYZvIjBaM52b7KPb4p5C48r6LXtgjYLEaearOq2iwvqhWNzEjddGGFdI5k/Ik9sLztv8ADYD3QU43JE1xDs1iRrp9EN/1d0bBrfW2qql5ex3m5aFirTKfkt2HYMadUCzhYhMbTuj8bdvzD7obSHupNeIBCOuqWvboVxPLSWZnc8Vt4kB8UrgeJaSN0OoZLPBzAhRY3RuccrLk+Sn7PdkXNOaS/S6oUeXRplOMFtl7E65trDUnYBdwLBS3xv8Aid8hyRqlwSNhzWu7mUQ7taMePjtmPNn5Kl0VmQ2UrYVLlU1KxpNnX8rbequMw+kpPzEdBz8z5IdjrQ9oadSXWBHlxRuRtmmwsOXPmsnWOdJUNIuLaADYAEXv68UNWhoumZ7G6YwNDs4LSL8RZZ2KWee4hjLzzJsBfmtB2lrWvNnNDyL7XyDXjxcfl1UXZqoPeZdQHNtYWy3HiAAbvuRbS+yoj497Zrl5NKkVMO7NS/FNKL/7Re3MAnQ8trDmUUjpGR/ADrxOrnH929/VGpIievAdPPy57CwUkeHjd2/E8OgHL/CvjjjHpGWWWUu2BYaRzyABe+39yfv58Sj8w7ljIY/jcbX8zq531PoqlNWjvgxjeBLnEgbeXJT0U4ke+fcAlkfpo5w+nus+eTujT48FXIv1rwxltgBb0AUOEwFsZc/RziXWPBv5R1tr6qOnlEj3E/DGRfkX729N/ZC+1vaEQQPffWxyjzOjfmsvbLmtUEpsQi1HetbY2cbkm/IAdUdw1zGRiQODmnYgggrG9gcO7ujjfOAZZryE6mwebsF+ljfmVDjvaJkNbHQMub5ZCCd3uBORx4kAA66m45LTF1v6KGrdfZs8aphWUFTEfzxyN9QCWn3A9kD/AIcwmOEudp3haQOTWizff7I9P3n8rM2DL3uQhmbRuYiwvoVgMFxyoMjopI3tkZYOzAhoNtCHbOHmFox/rbM8+6R6w2VJAIKt2UXIBSU8oi8ZGnSSSUDCSSUc0oa0uOwQBQxqoAGQbnU9EBfJ8kqqqzOJ4kobUVNgV0MWOlRzsuTk7KT3nvL34p2I1jTZp0O481SjlufVU+0P/TLhu3ULVRnsqYrV6kcsv1RXBnhzHdSsjLU5zfyBRVmICCnaSdTr7p5VQJOwpjk12gg2LUX7O4M57RJI4gHUN/uvPqeaWeqhY4EMe4HqBqvYWyAAAbBcnyVjnNSR1MDyY48XofHSsbsApw1NY8JxcqaQ7bfYk1zkx8oCgknCCCZz1JLL3cZcd1XpjfX26qDGIu8tG4nIAXOtoTybfhfn5FMkA3s1jJn7wTtBjBsyS5yutqWEX3Ftx/8AoXtP2kY0kRaDUAN3PtsFZkicW5AA2MaBjdAB9yqDsLibsATx2Fup4J1V2Bkf5mR5v3bj65R/hQSifM2QvEYY4OaGaAEG414/NGsWxNrDlYA4/L0Czjqaepdc6NQ3YyPVezWKw1bM8ZGcWEjdLsPAW/TyO3ropsQrI2vMAd+MWZ8gucsdw3M48CbkC+p1tsV5bhmESwytkp3lj26mTgG8cw4t8uK1OFzeCd4Jc977OkNs73ZblziNtDoNgAAEtBRVx7EWQ5mtce8d4crNXHyv+9loow2npY43Cxay7m72cfE8X46krK0dA01EbtznBcbamxzZRyFx6rQZ3vq2xuymwMhAvrltZv8AyLfS6y+Qt6NmC2u9BOktBTta6wc673jkXa29BYei84xOB+KVbYWXELXWJHE/nd6C49Sth2nMzs0bG+M2GYXLQDuSTy1T+zOGtptNgGgXBBJ/VxvfQJMeN/tXRM5K6vs0c9Yymhe9zbRQx6AcQ0Wa0eZ0HqvLOzFQ6srxLKPxC50rjyAGUAHkAQPRbntldzI6dgLmvcJHuPBrQC1l+Jza/wDah/ZbC+7ne3QPcG5Lj8hvtz1+it4uMCpU5m8pWAMJF7k29uKxnaPFGiZtjZzTa+o0PD3/AHqtE7EAZRCCLsA8Q273iOltD1K88/iKO7kDxsXNNuRDrEehBHorVGoUUN3M0bMV6fJdWDZWkjdJZS/ifRBcuCULJYhi0hcRHYAc+PoqsWPSs0fld00K6C8bI1ZhfkQTo3OZZ7HK+9wDoNOp5qtBipe0uBIHEFD6uW4+qtxYXGWyrLn5RpEE0uVt+PBDKuSzTzKdUzZnDkNkPxGbgtqRjG0r7lR4+/8ABf8A0lR0T1R7S1YbC+/JMwitgDBRmZc6Ddx8gj3ZWn/nZ3vcLwxjK3kTzWMo53yMDL5GceZ8l7X2UwttPSsaBuLn1XP8/NWKl7Oj4WK8vJ+jM4fh8j67OG5YobgHmTyWvbNxQ3H8UbAw204lDMO7QMlbmYb8wudgnar6Nvkw3y+zVR1akkqUCbWX30TzULQZQhLU81FE4vcGj9jilhdP3r9fhGp+wR2KGNnwgDoNVKQUcpYCNTsNgqdQ8B0hJsBYeu5+oRUyAC/BZSaqc8u0y6nry34bJkSQ11eSbXyt/wDN3Qfl6n2QquL3i1yxg/KNz1PPzRJ0dvhAvz3PuqzmG+ov5fvdSSCoMIF7kWvz1Pqi4pGtaBsPLcnkFPTRuJuRYef9kqmUMOY/Fs0fp5uPmoJA2PVXdsMbbD9VufLoFU7LHPC8OdYGRxvxsGs29U3EI2yX8XVD4CQ0huliNuQ/fyQSaec08IBuXG+lja2u+ibSVL5ZM0MQB2MhGobxGY/RVqLCALPqDcflZ+rzd5eSt1WOlos0AcgNPoopBbRdqoJnaNa7qd+qoT4PU8Gu+qrSYnMBmc4gnYX4eQVZmL1AN7u+akgmZXVEBsXOHkb/AHWiwbExM4d7GCWeJjgMrmnjYj96IXB2hzjLOwPHnv6HcI92cihu4RusHA+F24NuB4qRW6LgwKJzu8hdlJuSNwTx+aw/8YmZWMJ0LnMv10v/APEn1W/pGOY4DlusF/HR9mUw5yfIMd9yFE+gh2YKGp0XVWgf4QkshqPdq1gdq3dB62HOLEdCNwrYqfNdpmZngj4Rv1Xcc/ji2/Rw4weSSivZchYI2NYDew3KE4zVWIaPWysYzVhguD6LIOqZCSWsc4nyWXB5WOatun/pqzeHkg9K0E2zjdC564ElMdS1Um0JHU2Si7K1bz4g1o63Vz8vEv7ISPiZX/VnYZ7XWO7WYkZHiNp6r0qn7HG1nyWvvZX8L7LUVMcwYHP/AFO1PzWfN+Qx1Udl+Lwcl29HnnZDsdPO9jntLYwQSXaXA1sAvXK+cRsA5CygqcaawWbYKiKOSo8TiWtPuuXmyyzs6WLFHCtmVxWGSumEMe35jyC2GEdmIKZgaxovxPMqTCcMZS5ixri52pJ1V51WD5HzCuxY+CM+bLzZUqqIITWNLQi9Q55G6pd3I85WszH97q4oJOyVbd7mc9fYI+ZLuQ3CMEMLjI62ZwsGjgCbkk+iKxREapkSSynSyEzwgHT1RIwk6kqN1OOv0UgBZjbqdgmQxG+g33PNFv5Nl7nU7cgByCrYhXRwsJuLgGzRzQSC8aru4DGg+Nzh6N59SsJ2hxRwuAeqdWYi6SYOceN9fkh4j76ZjP1OAPS+vyugZIt0OHPY3M9xzuF8oubDgOqO4Lh3cgzTjxH4IzwH6njn5cOKLU1UxhOUDOWlwPIXy3HLdDnsfKcoBJufbzQBFUVskztL6onhuCah8uw4c1fo6NkLQXEA8VDPj8DeJdw3sEEE8mERvOZx+tlZhwxuwLCOSp0faaE/l06orSU8M3ijcQd7IFYOqezTHfCbHkVCzB3wkOaTvwWgih4Zw7roVdjhNrHUJiLHUZztBPxW9x/deU/x1m/Fo2eUrv8A6x/devUseUrxP+PMp/nqdo4QX/5SOH/qkn0yYdmQhfokmwMNl1ZTSek0WIF8YLdeaNYfORGL7lYHCKkxzvYdnajqtkycFgtyXR/KSaxUvbMX4yCeV36QRyxk3dqfNWmVLBsAsvNWW4ojhMTn2e8HLwH6j/ZeeStndapGoo4y/W1m8+J6BWXU99sw89ChradxOZ0ljwaOHkVPd/5XAnktMYqih39gTHamWD4h4eDht/hBqGWeqdaMeHi47f5W4fNmGWWPTiDYgp1PEwNtEAByGgRHHFvbIlkklpbBNFgMcdjIS93y9kWbO3Yeyjkc4bi6gkc3zBWyMYpaMM5Sb2TyTKrNICoTKDpmB+SgeHJis67MNjcK7h9SY2lztM32VOju94bY23J5DijE9Iwg3JtyFtvJMgG/z7TxuntqRv8ANDYaOG9gZAfNTvwzNvL4OQFj7piRlZjrW6XVGTtA08egUuOYHC6FxiBEjRf4ib23BWKgw+dx8LHH0NvdAyD1Xj7uaGsgnqi7uxcDck2F+V1bpuzUz7d5Zg43Nz7BHp8sEYZHoBx5nmUAeV1kD4pC2Rpa4HW/7+asdnY81Q3lY/Pw/wDstxJVU1Q5oqWBxB0dsfXmFf7mlg8TIWC+zgL/ADUUTYNjqYopHFrc7/huRcBulmgegRGHFwdHMAvxAyn5Jv8Aq0d/DGLnyUNRVlw1DR03UkEeIUN2l8d5yNchNrDp+ZAabGH3y9wGgbgsH3CtPrHRm4PRGqDGo5RklsHcH2HzUkA1kkMn/UiaDzb4D8lfpKd0P4tO4vaN2n4gOnEK3VYNpcAEcwqcMb43AsJBHsgLNLFkqWiRhs78w5HzCkp87dCqeG5S7OPA/wDMB8LvRaAMBUiCpH3Xin8fGZKymkt8ULmjqyQn/wB17ZCyxXl38fqVroqOQjVskjPRzM1v/BVz6Hh2ePxRveMxJSV2EiySzWaD1CX+HVU54eHRttzJOiL0nYicaPlYBxyg/K615qlWxGvLY3FWZfKlkjxl0U4sShK49mdf2ap4nglzpHD9R8IPTirIks7w6u2HIKgZbHM7Una/C/3TIZ7EkEWHHiSsZ0lF1sNfyI0zP15hOlpXE+F1+vNZ6bFXg6KOPH3c1Folxkadr5WaHX5pf6g0WzCxPogTMcdZPfX5uRRy+heL9h5tddRula42PyQuCe/BcxGrDGEjQlNjk3JJFeSKSbZeeyLbKD58fddjbEOB/wCRWWbiJ5rk+JHKbH9ldAw0a5tY1jLgWJ26cFQnxR3VB55CGguOtlSZUm++iYijSxVhPBSS1Z4myEx1Ysq76ouKCQ5HiFiuSYy5txy5aaIDNNbiuVEhey4+JvzCAoNnGA7e4VKvqs4sFnm1wd1Tm1R4lADKhpGqmw/GnM0dYjkdVWnlzIbOCgDYWjl1idld+k7eirSiRh8QNllYaotR3Du0pFg+zh5oAdUPzboeXG+mwWmD4Jh4bAodWYaRsigsv4D2gczwONxwujr6gOsRay8/MZaVoMHqzax1TISSNVTtHBGKaXTog2Hao1Ezh7qWKWY5ua81/jsS6Cl5d8737s2+69GtZDcZwanrGtbUR941jszQS5tnWLb+EjgVXJaGi6Z84xwG2hXV9BR9jsPAsKWP2J+ZKSo4Mv5okvsk8aHokkshJjsVPjcnQD8MdEkkvs6S/UimQk7lJJQSi5HsFZjOiSSRgi9TnZV8dPhHVJJX4P3RRn/RgQBSsHw/1BJJdA55ernG6pxpJKSCd2y7CuJIJGVhTaA+IJJIAFV+krrJMOySSkCYKGRJJQAMm3UN11JABLDXG+5WwpHEt1SSTREkQ1bRfZQ4f8SSSn2QbTBUcj2SSQxRki7F8PquJKJdAuzpSSSVJcf/2Q=="/>
          <p:cNvSpPr>
            <a:spLocks noChangeAspect="1" noChangeArrowheads="1"/>
          </p:cNvSpPr>
          <p:nvPr/>
        </p:nvSpPr>
        <p:spPr bwMode="auto">
          <a:xfrm>
            <a:off x="155575" y="-1965325"/>
            <a:ext cx="5505450" cy="4095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p:nvPr/>
        </p:nvPicPr>
        <p:blipFill rotWithShape="1">
          <a:blip r:embed="rId3"/>
          <a:srcRect l="61668" t="29858" r="6794" b="27977"/>
          <a:stretch/>
        </p:blipFill>
        <p:spPr bwMode="auto">
          <a:xfrm>
            <a:off x="4953000" y="1143000"/>
            <a:ext cx="3956108" cy="2895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149401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550"/>
            <a:ext cx="8229600" cy="735221"/>
          </a:xfrm>
        </p:spPr>
        <p:txBody>
          <a:bodyPr/>
          <a:lstStyle/>
          <a:p>
            <a:r>
              <a:rPr lang="en-US" dirty="0" smtClean="0">
                <a:solidFill>
                  <a:srgbClr val="FFFF00"/>
                </a:solidFill>
              </a:rPr>
              <a:t>Thyroid Hormones</a:t>
            </a:r>
            <a:endParaRPr lang="en-US" dirty="0">
              <a:solidFill>
                <a:srgbClr val="FFFF00"/>
              </a:solidFill>
            </a:endParaRPr>
          </a:p>
        </p:txBody>
      </p:sp>
      <p:sp>
        <p:nvSpPr>
          <p:cNvPr id="3" name="Content Placeholder 2"/>
          <p:cNvSpPr>
            <a:spLocks noGrp="1"/>
          </p:cNvSpPr>
          <p:nvPr>
            <p:ph idx="1"/>
          </p:nvPr>
        </p:nvSpPr>
        <p:spPr>
          <a:xfrm>
            <a:off x="162502" y="914400"/>
            <a:ext cx="8676698" cy="4953000"/>
          </a:xfrm>
        </p:spPr>
        <p:txBody>
          <a:bodyPr>
            <a:normAutofit/>
          </a:bodyPr>
          <a:lstStyle/>
          <a:p>
            <a:pPr marL="571500" indent="-457200"/>
            <a:r>
              <a:rPr lang="en-US" sz="2600" dirty="0" smtClean="0">
                <a:latin typeface="Arial" pitchFamily="34" charset="0"/>
                <a:cs typeface="Arial" pitchFamily="34" charset="0"/>
              </a:rPr>
              <a:t>Iodine transported into follicular cells, and bound to thyroglobulin</a:t>
            </a:r>
          </a:p>
          <a:p>
            <a:pPr marL="571500" indent="-457200"/>
            <a:r>
              <a:rPr lang="en-US" sz="2600" dirty="0" smtClean="0">
                <a:latin typeface="Arial" pitchFamily="34" charset="0"/>
                <a:cs typeface="Arial" pitchFamily="34" charset="0"/>
              </a:rPr>
              <a:t>Thyroglobulin – role in formation of </a:t>
            </a:r>
            <a:r>
              <a:rPr lang="en-US" sz="2600" dirty="0" err="1" smtClean="0">
                <a:latin typeface="Arial" pitchFamily="34" charset="0"/>
                <a:cs typeface="Arial" pitchFamily="34" charset="0"/>
              </a:rPr>
              <a:t>iodotyrosines</a:t>
            </a:r>
            <a:endParaRPr lang="en-US" sz="2600" dirty="0" smtClean="0">
              <a:latin typeface="Arial" pitchFamily="34" charset="0"/>
              <a:cs typeface="Arial" pitchFamily="34" charset="0"/>
            </a:endParaRPr>
          </a:p>
          <a:p>
            <a:pPr marL="971550" lvl="1" indent="-457200"/>
            <a:r>
              <a:rPr lang="en-US" sz="2200" dirty="0" smtClean="0">
                <a:latin typeface="Arial" pitchFamily="34" charset="0"/>
                <a:cs typeface="Arial" pitchFamily="34" charset="0"/>
              </a:rPr>
              <a:t>Mono-</a:t>
            </a:r>
            <a:r>
              <a:rPr lang="en-US" sz="2200" dirty="0" err="1" smtClean="0">
                <a:latin typeface="Arial" pitchFamily="34" charset="0"/>
                <a:cs typeface="Arial" pitchFamily="34" charset="0"/>
              </a:rPr>
              <a:t>iodotyrosine</a:t>
            </a:r>
            <a:r>
              <a:rPr lang="en-US" sz="2200" dirty="0" smtClean="0">
                <a:latin typeface="Arial" pitchFamily="34" charset="0"/>
                <a:cs typeface="Arial" pitchFamily="34" charset="0"/>
              </a:rPr>
              <a:t> (MIT), Diiodotyrosine (DIT)</a:t>
            </a:r>
          </a:p>
          <a:p>
            <a:pPr marL="971550" lvl="1" indent="-457200"/>
            <a:r>
              <a:rPr lang="en-US" sz="2200" dirty="0" smtClean="0">
                <a:latin typeface="Arial" pitchFamily="34" charset="0"/>
                <a:cs typeface="Arial" pitchFamily="34" charset="0"/>
              </a:rPr>
              <a:t>MIT and DIT coupled together to form T3 and T4</a:t>
            </a:r>
            <a:endParaRPr lang="en-US" sz="2600" dirty="0" smtClean="0">
              <a:latin typeface="Arial" pitchFamily="34" charset="0"/>
              <a:cs typeface="Arial" pitchFamily="34" charset="0"/>
            </a:endParaRPr>
          </a:p>
          <a:p>
            <a:pPr marL="571500" indent="-457200"/>
            <a:r>
              <a:rPr lang="en-US" sz="2600" dirty="0" smtClean="0">
                <a:latin typeface="Arial" pitchFamily="34" charset="0"/>
                <a:cs typeface="Arial" pitchFamily="34" charset="0"/>
              </a:rPr>
              <a:t>T3 and T4 only biologically active thyroid hormones</a:t>
            </a:r>
          </a:p>
          <a:p>
            <a:pPr marL="571500" indent="-457200"/>
            <a:r>
              <a:rPr lang="en-US" sz="2600" dirty="0" smtClean="0">
                <a:latin typeface="Arial" pitchFamily="34" charset="0"/>
                <a:cs typeface="Arial" pitchFamily="34" charset="0"/>
              </a:rPr>
              <a:t>Bound to TG and stored in follicles.</a:t>
            </a:r>
          </a:p>
          <a:p>
            <a:pPr marL="571500" indent="-457200"/>
            <a:r>
              <a:rPr lang="en-US" sz="2600" dirty="0" smtClean="0">
                <a:latin typeface="Arial" pitchFamily="34" charset="0"/>
                <a:cs typeface="Arial" pitchFamily="34" charset="0"/>
              </a:rPr>
              <a:t>Calcitonin</a:t>
            </a:r>
          </a:p>
          <a:p>
            <a:pPr marL="971550" lvl="1" indent="-457200"/>
            <a:r>
              <a:rPr lang="en-US" sz="2200" dirty="0" smtClean="0">
                <a:latin typeface="Arial" pitchFamily="34" charset="0"/>
                <a:cs typeface="Arial" pitchFamily="34" charset="0"/>
              </a:rPr>
              <a:t>Made by </a:t>
            </a:r>
            <a:r>
              <a:rPr lang="en-US" sz="2200" dirty="0" err="1" smtClean="0">
                <a:latin typeface="Arial" pitchFamily="34" charset="0"/>
                <a:cs typeface="Arial" pitchFamily="34" charset="0"/>
              </a:rPr>
              <a:t>parafollicular</a:t>
            </a:r>
            <a:r>
              <a:rPr lang="en-US" sz="2200" dirty="0" smtClean="0">
                <a:latin typeface="Arial" pitchFamily="34" charset="0"/>
                <a:cs typeface="Arial" pitchFamily="34" charset="0"/>
              </a:rPr>
              <a:t> or C-cells</a:t>
            </a:r>
          </a:p>
          <a:p>
            <a:pPr marL="971550" lvl="1" indent="-457200"/>
            <a:r>
              <a:rPr lang="en-US" sz="2200" dirty="0" smtClean="0">
                <a:latin typeface="Arial" pitchFamily="34" charset="0"/>
                <a:cs typeface="Arial" pitchFamily="34" charset="0"/>
              </a:rPr>
              <a:t>Inhibit calcium absorption by osteoclasts, lower Ca</a:t>
            </a:r>
          </a:p>
          <a:p>
            <a:pPr marL="571500" indent="-457200"/>
            <a:endParaRPr lang="en-US" sz="2600" dirty="0" smtClean="0">
              <a:latin typeface="Arial" pitchFamily="34" charset="0"/>
              <a:cs typeface="Arial" pitchFamily="34" charset="0"/>
            </a:endParaRPr>
          </a:p>
        </p:txBody>
      </p:sp>
      <p:sp>
        <p:nvSpPr>
          <p:cNvPr id="4" name="AutoShape 2" descr="data:image/jpeg;base64,/9j/4AAQSkZJRgABAQAAAQABAAD/2wCEAAkGBxMSEhQUEhQWFRQXGBUXFhYYFxQUFxgUFxUXFhQUFxUYHCggGBolHBQVITEhJSkrLi4uFx8zODMsNygtLisBCgoKDg0OGhAQGywkHyQsLCwsLCwsLCwsLCwsLCwsLCwsLCwsLCw0LCwsLCwsLCwsLCwsLCwsLCwsLCwsLCwsLP/AABEIAMIBBAMBIgACEQEDEQH/xAAcAAABBQEBAQAAAAAAAAAAAAAFAAIDBAYBBwj/xAA+EAABAwIEAwYEBAUDBAMBAAABAAIDBBEFEiExQVFxBhMiYYGRMqGxwSNCUvAHFHLR4RVikjOCosKys/EW/8QAGgEAAgMBAQAAAAAAAAAAAAAAAAIBAwQFBv/EACURAAICAgICAgIDAQAAAAAAAAABAhEDIRIxBEETUQUyIkJhFP/aAAwDAQACEQMRAD8A9sC6FwJwQQdSSSQAkkkkAJJJJACSSSQAl1cXUAJVMRr2xNuTrwVmV+VpJ4An2XnOO1/fHU21VWWfFFkI2whiGODKTffisnD2kDXya6n6K/Hgz5mhoOiJ0PYuFguRcrN2X8Qf2Yx0vcXSXtwvz5ALb0WKxndwHlcISzBI26BoVOvwljAXAG6ZaFlGzcRvvsbhSrA9n8VqA8M0c3kd7eRW3ZPpsQr8c7KZRpj5n2VF865VSoc+dEpjxx2XJJ+Xuou+KqOeeKhdUhJzLfjCX89a11JT14BGu6FRPvfppy/eyqVN3Abg7aeex926dU8ZWVZIpGyhqQ5Dsf8AhHVDMHrXa5jbmPl80TxKPvIrjduthxVpQwP3IIQ2qpbFEaaS65VsuFCIfRQwen8aOTM8DkOwpviRWX4T1CYX0G2CwHQJLjzt0XUDDl1cXQoGOpJJIASSSSAEkkkgBJJJIAS6uLqCSrizXGGUN+LI63WxsvOey2GmUufL+U2t5r1ByyEbMhe0b5iVRlXRdiZejytFgE503JVAbbpsla1m+ypNHEtNcU6aAkbX8kLix+Mnw+5RvDcRjfpmF+SaNMTImvQNpKZma7Bx1GzmnqjNTNlCiloPxmyA2ABuOZtpdNqSACXK1LiilbZRknJUGZSSuaf3b6KGQs4Zf+P3VTNSIZ5rKoJLnz9k+Zwvt7H7f4VQg5rbg8DoR5g8Ulj0XRMcpt++YVdlSQ27ty13W7TdunPQ+6ffw29SePEAdSlJQHK52vhIcOGoIJAPIhWwuyjLVFP+ed3jXNOhtccszT9CD7LZ4bPx+tvYc9BfXmseyjvI4N3Njbl4/t91poQWyCwJ+FoA2vuXE+X2WlGIr4nD3UpAGjvEPIcvdNJuEWx6P8PNxBtfyQGKRQyPZLhrbOKJuGg/qH1Cp0TdSrrR8H9Y+qZENBSoOvoko6w+L0XUAyyurgXVA51JJJACSSSQAkkkkAJJJJACXVxdQSdWRr2mKoeSLtcLjqtch2KRwyNLZHNB4agEJJxtDQdM8+xPHntJNmZeuqIUzP5im7wcbqvL2PjLr/EL3BJ+gWjw2lbHHkG3BZaN3KloxUWCSPJDi4D/AG6fNarCsIEYB49bn3Viqm7rUtJHkuU2KseRlQvoh29oO57RkngFkMUx4XtY2vyWoxOpayB7jwF7DcngB5leP9oBXSW8QZcklgLWtbroCSMzzb5q2b6VlWJdujY0lQJLkKrX4hbbe6b2Xgeyl/HsHk+EabW/vdCMTZIXAM/qJPXZUNs0Itw4iXXNj7XV2mna9zQTbz/SeF7dB6LNmepjizxgPde2R3iFrHXQ6a20HNW8Pqe9HjZ3ctzdm4I5tPEG+3Aor2Te6NaIS9w0sbkuHIg6358LK/E8fCeY08zcn7KLC7mMOOrr2Nr8AAL/ADXamMi7xyNjw69Ar4/ZmnvRLFE3OSNS4/Jlr+5v1V2mZd7gRYjc89r6oBNjLKVodYkuOUW1NrXJ/fNWcO7UxF7WkZbk6ucATvuPb2VvyRXbKFhnLaQdx8/hWHErMjRabGgC1pvcb9b2ss3ME5Q9MIYeiEY1j/qQ/C9kSgHij6n6FSgZYrz4vQJKHE3eP0CSCH2EwnJrU5QWCSSSQAkkkkAJJJJACSSSQAknvABJ0A3SWQ7bYzkIiB/qt8gllLirGjHk6KfaPtK95yROyM4kfER14BYLGcYLAS0gnfmVo56YvbZg1I1K86x+kexzgVk+TkzX8dI9fw/HWPpmSNN7tHvZUxWzEBw1G5H+V5d2VxYwv7iRxEb9jycvQxh77xkPvF+ZvEjqod2WxqgpDVZzd9yTs0ElDcTc8StayMtJ1Lr7BHo6tkfhjjA8ypG0+YlztXFNWiOT+i82YmJoJ1tv90NfQBx1cXHloLn0T8Tn7oNHNv3KF0GL/iPv+VhI6kgX9ifdDe6YRg6bRaxcWIA+EWA9NAhkkYd90+txGM3LnWHMkAIQ6qIeCx4c068/mlf2WqOqC7MM0vfT1BUUuHxm9wLgb2vryvvZSR4mLBKGTMfW6VtEqLW2F8EYWCx+E234X0A6E7EW10O4Ryop8zCPkVVwqMEN8rg8btda4+Q9kZYz6LTijqjFlls817RfhAudra4HO+wss3DBmaA05rvbl5m5+q2XbkMyvB+LM0MHHm4j3KodhqHNK0keFp7zb9I0+dllmrlxOn481DF8n0bascbNaT8LWtPUDX5oRKdUTqOJQpw1XRS0eflt2EsMHhKJU48cfr9FRw8eFEKX/qM6FSgKuLu/E9AuqLGD+IegSQK+zQhq7ZNzjmlnHNLZdQ6yVk3OOa6HjmiwO2SsmOlA4qP+aai0FE9krKA1TUv5pvNHJE0T2Ssq7qtqlZJdFoiiOvq2wxukebNaNf7LzSDDZKqc1EnwEktHrotn2id3jmw2uDcnyTZZI4WhugAFgs+V8tGnHHjT+yg2lDQcoQObsyyQuMmt7ow7FYybfNPfKLaLLSNKs8S7S4P3cr22IsfCf7LQ9g+1Ra4U9Qd9GPPHyPmtfjuGMmbqBcagrzLtFhRYTbe+n91YpXpkOHtHtkbI26mys0s7LlxIDRzXjfZLGamQOje8uyWtzstFM97xYuNuXBM5cWHDkjUY/XRzkCI3y3B5eh90NwmmAD3O46einwaiyjVVKukle5zYn5LDTTNrwGuiW7djLS4oF1+Gh7iCAW32sPVS0VCyMWYANLW5dOSZFDOxhFRFIZA6143NLXMsLOsR4Te+iFzz1OojifxtnIFv05tBpbe19U1DKfovd53biPynbyPFFKCoANys/S005v3pbroGtvudtSdUYmiDRoVU9MdO9G6wGUE+g+6OVMoaCTta6xHZ2osBrxC1dRUtIAdqOPT9/Ra8Uv4mHNCpnntTKaiTPlzZneDS9gdgPYLfYDhDYGa/G4C/l5D1UOFwwg+FgBdd3Hbcmx2GoPqjD4w7Y2KMWKnb7DPn5LjFUirPGNUGq4gDortUJBoR7cUBmMoJu0252KtnpGNOwzRO8JV+jd+K0f7T9kMofgKJUA/GH9H3CmPRD7A2PVFpnDoko8cbeZySVy2FB8Epy7lXFWaDhTLp5KYiwGEEqUU+mpVetrBCxzzwF1RpMXimaHZ9xtdK5DqDYRfTngV3+VdzVOLEYwdHXPVXXVjMt7qY7FkqIBE/NqDZF4tlRhxNpaL8VappQ4XCv+Nx2U809Feph/EzW4boViwa5pzC6KYzPlaFmZMTDzlAJWXK6dG3CuStmaosIeJnEOcWk6NOw6IzXzdw0Zij1PlAubBY3Gz381twOHBUv7Ll9IcMYa7Q3Wc7SvblJ3VytwV4fnjJbp8P5UIxWkllcxg+IkX8hzTcd0g5Um2L+F9BJJUTOtZoaB66r0SDs8/Pc2DU/sRhTadhHHQk8yjtRV8Ge61/BF9mD/okuivFRNZ8TteQQ+GjILz5/L9lEIgL66ldrZu7bci2b7fsJZ44pWhsWWTlT9mcrWyA6XVGzjuUVkqA7dU5qtrQSLXWVm9WUns8QPBtvdVJpszrDYfVKsxIbN1J4cyVSEmzdzubaknjYJdse62zR0lW2Jgc7YcOZ4AKekrZKh5awXsdeDR+rM7gLeHTU3dZBYqAyEPnOVrfhjB1H+57hsenutLhty3JEwNjG/5RrztqNOG61wxe5aRgyZk3/HbNPgtGIgXOdne74nWt/wBrW8G7CyszVDW31uRwG/khLJjlDjqN+Q9lyHEg64DdQmllj0ipYpdsoVlDVVMmaWbJEPhiZx83uO/S1uqhxBtVTWfTvD2j4o3taAR5PYAR80eo5muJB0PyVmFrXgjcbFJt7TGdLTRn+zvaiKof3M0boJjsDlLHHk14A18iAeq1FNTZZCb/AJbee6w/bbA+6gknabd2M19rWIsfmj3YzFDUwtkd8RDS7yflAePUZT1V0G32VTSW0R4nFeVx80loKjDmPNzcHy+qSniVjbJrgrRgKa6mPMKriy+0Uimkq06jdzCgnoZDoLKHFjJoAYpmmjkYONwFg/8A+Tq2fA+3qV6l/p7o2XOtuKpE8fknw4ZSYZvIjBaM52b7KPb4p5C48r6LXtgjYLEaearOq2iwvqhWNzEjddGGFdI5k/Ik9sLztv8ADYD3QU43JE1xDs1iRrp9EN/1d0bBrfW2qql5ex3m5aFirTKfkt2HYMadUCzhYhMbTuj8bdvzD7obSHupNeIBCOuqWvboVxPLSWZnc8Vt4kB8UrgeJaSN0OoZLPBzAhRY3RuccrLk+Sn7PdkXNOaS/S6oUeXRplOMFtl7E65trDUnYBdwLBS3xv8Aid8hyRqlwSNhzWu7mUQ7taMePjtmPNn5Kl0VmQ2UrYVLlU1KxpNnX8rbequMw+kpPzEdBz8z5IdjrQ9oadSXWBHlxRuRtmmwsOXPmsnWOdJUNIuLaADYAEXv68UNWhoumZ7G6YwNDs4LSL8RZZ2KWee4hjLzzJsBfmtB2lrWvNnNDyL7XyDXjxcfl1UXZqoPeZdQHNtYWy3HiAAbvuRbS+yoj497Zrl5NKkVMO7NS/FNKL/7Re3MAnQ8trDmUUjpGR/ADrxOrnH929/VGpIievAdPPy57CwUkeHjd2/E8OgHL/CvjjjHpGWWWUu2BYaRzyABe+39yfv58Sj8w7ljIY/jcbX8zq531PoqlNWjvgxjeBLnEgbeXJT0U4ke+fcAlkfpo5w+nus+eTujT48FXIv1rwxltgBb0AUOEwFsZc/RziXWPBv5R1tr6qOnlEj3E/DGRfkX729N/ZC+1vaEQQPffWxyjzOjfmsvbLmtUEpsQi1HetbY2cbkm/IAdUdw1zGRiQODmnYgggrG9gcO7ujjfOAZZryE6mwebsF+ljfmVDjvaJkNbHQMub5ZCCd3uBORx4kAA66m45LTF1v6KGrdfZs8aphWUFTEfzxyN9QCWn3A9kD/AIcwmOEudp3haQOTWizff7I9P3n8rM2DL3uQhmbRuYiwvoVgMFxyoMjopI3tkZYOzAhoNtCHbOHmFox/rbM8+6R6w2VJAIKt2UXIBSU8oi8ZGnSSSUDCSSUc0oa0uOwQBQxqoAGQbnU9EBfJ8kqqqzOJ4kobUVNgV0MWOlRzsuTk7KT3nvL34p2I1jTZp0O481SjlufVU+0P/TLhu3ULVRnsqYrV6kcsv1RXBnhzHdSsjLU5zfyBRVmICCnaSdTr7p5VQJOwpjk12gg2LUX7O4M57RJI4gHUN/uvPqeaWeqhY4EMe4HqBqvYWyAAAbBcnyVjnNSR1MDyY48XofHSsbsApw1NY8JxcqaQ7bfYk1zkx8oCgknCCCZz1JLL3cZcd1XpjfX26qDGIu8tG4nIAXOtoTybfhfn5FMkA3s1jJn7wTtBjBsyS5yutqWEX3Ftx/8AoXtP2kY0kRaDUAN3PtsFZkicW5AA2MaBjdAB9yqDsLibsATx2Fup4J1V2Bkf5mR5v3bj65R/hQSifM2QvEYY4OaGaAEG414/NGsWxNrDlYA4/L0Czjqaepdc6NQ3YyPVezWKw1bM8ZGcWEjdLsPAW/TyO3ropsQrI2vMAd+MWZ8gucsdw3M48CbkC+p1tsV5bhmESwytkp3lj26mTgG8cw4t8uK1OFzeCd4Jc977OkNs73ZblziNtDoNgAAEtBRVx7EWQ5mtce8d4crNXHyv+9loow2npY43Cxay7m72cfE8X46krK0dA01EbtznBcbamxzZRyFx6rQZ3vq2xuymwMhAvrltZv8AyLfS6y+Qt6NmC2u9BOktBTta6wc673jkXa29BYei84xOB+KVbYWXELXWJHE/nd6C49Sth2nMzs0bG+M2GYXLQDuSTy1T+zOGtptNgGgXBBJ/VxvfQJMeN/tXRM5K6vs0c9Yymhe9zbRQx6AcQ0Wa0eZ0HqvLOzFQ6srxLKPxC50rjyAGUAHkAQPRbntldzI6dgLmvcJHuPBrQC1l+Jza/wDah/ZbC+7ne3QPcG5Lj8hvtz1+it4uMCpU5m8pWAMJF7k29uKxnaPFGiZtjZzTa+o0PD3/AHqtE7EAZRCCLsA8Q273iOltD1K88/iKO7kDxsXNNuRDrEehBHorVGoUUN3M0bMV6fJdWDZWkjdJZS/ifRBcuCULJYhi0hcRHYAc+PoqsWPSs0fld00K6C8bI1ZhfkQTo3OZZ7HK+9wDoNOp5qtBipe0uBIHEFD6uW4+qtxYXGWyrLn5RpEE0uVt+PBDKuSzTzKdUzZnDkNkPxGbgtqRjG0r7lR4+/8ABf8A0lR0T1R7S1YbC+/JMwitgDBRmZc6Ddx8gj3ZWn/nZ3vcLwxjK3kTzWMo53yMDL5GceZ8l7X2UwttPSsaBuLn1XP8/NWKl7Oj4WK8vJ+jM4fh8j67OG5YobgHmTyWvbNxQ3H8UbAw204lDMO7QMlbmYb8wudgnar6Nvkw3y+zVR1akkqUCbWX30TzULQZQhLU81FE4vcGj9jilhdP3r9fhGp+wR2KGNnwgDoNVKQUcpYCNTsNgqdQ8B0hJsBYeu5+oRUyAC/BZSaqc8u0y6nry34bJkSQ11eSbXyt/wDN3Qfl6n2QquL3i1yxg/KNz1PPzRJ0dvhAvz3PuqzmG+ov5fvdSSCoMIF7kWvz1Pqi4pGtaBsPLcnkFPTRuJuRYef9kqmUMOY/Fs0fp5uPmoJA2PVXdsMbbD9VufLoFU7LHPC8OdYGRxvxsGs29U3EI2yX8XVD4CQ0huliNuQ/fyQSaec08IBuXG+lja2u+ibSVL5ZM0MQB2MhGobxGY/RVqLCALPqDcflZ+rzd5eSt1WOlos0AcgNPoopBbRdqoJnaNa7qd+qoT4PU8Gu+qrSYnMBmc4gnYX4eQVZmL1AN7u+akgmZXVEBsXOHkb/AHWiwbExM4d7GCWeJjgMrmnjYj96IXB2hzjLOwPHnv6HcI92cihu4RusHA+F24NuB4qRW6LgwKJzu8hdlJuSNwTx+aw/8YmZWMJ0LnMv10v/APEn1W/pGOY4DlusF/HR9mUw5yfIMd9yFE+gh2YKGp0XVWgf4QkshqPdq1gdq3dB62HOLEdCNwrYqfNdpmZngj4Rv1Xcc/ji2/Rw4weSSivZchYI2NYDew3KE4zVWIaPWysYzVhguD6LIOqZCSWsc4nyWXB5WOatun/pqzeHkg9K0E2zjdC564ElMdS1Um0JHU2Si7K1bz4g1o63Vz8vEv7ISPiZX/VnYZ7XWO7WYkZHiNp6r0qn7HG1nyWvvZX8L7LUVMcwYHP/AFO1PzWfN+Qx1Udl+Lwcl29HnnZDsdPO9jntLYwQSXaXA1sAvXK+cRsA5CygqcaawWbYKiKOSo8TiWtPuuXmyyzs6WLFHCtmVxWGSumEMe35jyC2GEdmIKZgaxovxPMqTCcMZS5ixri52pJ1V51WD5HzCuxY+CM+bLzZUqqIITWNLQi9Q55G6pd3I85WszH97q4oJOyVbd7mc9fYI+ZLuQ3CMEMLjI62ZwsGjgCbkk+iKxREapkSSynSyEzwgHT1RIwk6kqN1OOv0UgBZjbqdgmQxG+g33PNFv5Nl7nU7cgByCrYhXRwsJuLgGzRzQSC8aru4DGg+Nzh6N59SsJ2hxRwuAeqdWYi6SYOceN9fkh4j76ZjP1OAPS+vyugZIt0OHPY3M9xzuF8oubDgOqO4Lh3cgzTjxH4IzwH6njn5cOKLU1UxhOUDOWlwPIXy3HLdDnsfKcoBJufbzQBFUVskztL6onhuCah8uw4c1fo6NkLQXEA8VDPj8DeJdw3sEEE8mERvOZx+tlZhwxuwLCOSp0faaE/l06orSU8M3ijcQd7IFYOqezTHfCbHkVCzB3wkOaTvwWgih4Zw7roVdjhNrHUJiLHUZztBPxW9x/deU/x1m/Fo2eUrv8A6x/devUseUrxP+PMp/nqdo4QX/5SOH/qkn0yYdmQhfokmwMNl1ZTSek0WIF8YLdeaNYfORGL7lYHCKkxzvYdnajqtkycFgtyXR/KSaxUvbMX4yCeV36QRyxk3dqfNWmVLBsAsvNWW4ojhMTn2e8HLwH6j/ZeeStndapGoo4y/W1m8+J6BWXU99sw89ChradxOZ0ljwaOHkVPd/5XAnktMYqih39gTHamWD4h4eDht/hBqGWeqdaMeHi47f5W4fNmGWWPTiDYgp1PEwNtEAByGgRHHFvbIlkklpbBNFgMcdjIS93y9kWbO3Yeyjkc4bi6gkc3zBWyMYpaMM5Sb2TyTKrNICoTKDpmB+SgeHJis67MNjcK7h9SY2lztM32VOju94bY23J5DijE9Iwg3JtyFtvJMgG/z7TxuntqRv8ANDYaOG9gZAfNTvwzNvL4OQFj7piRlZjrW6XVGTtA08egUuOYHC6FxiBEjRf4ib23BWKgw+dx8LHH0NvdAyD1Xj7uaGsgnqi7uxcDck2F+V1bpuzUz7d5Zg43Nz7BHp8sEYZHoBx5nmUAeV1kD4pC2Rpa4HW/7+asdnY81Q3lY/Pw/wDstxJVU1Q5oqWBxB0dsfXmFf7mlg8TIWC+zgL/ADUUTYNjqYopHFrc7/huRcBulmgegRGHFwdHMAvxAyn5Jv8Aq0d/DGLnyUNRVlw1DR03UkEeIUN2l8d5yNchNrDp+ZAabGH3y9wGgbgsH3CtPrHRm4PRGqDGo5RklsHcH2HzUkA1kkMn/UiaDzb4D8lfpKd0P4tO4vaN2n4gOnEK3VYNpcAEcwqcMb43AsJBHsgLNLFkqWiRhs78w5HzCkp87dCqeG5S7OPA/wDMB8LvRaAMBUiCpH3Xin8fGZKymkt8ULmjqyQn/wB17ZCyxXl38fqVroqOQjVskjPRzM1v/BVz6Hh2ePxRveMxJSV2EiySzWaD1CX+HVU54eHRttzJOiL0nYicaPlYBxyg/K615qlWxGvLY3FWZfKlkjxl0U4sShK49mdf2ap4nglzpHD9R8IPTirIks7w6u2HIKgZbHM7Una/C/3TIZ7EkEWHHiSsZ0lF1sNfyI0zP15hOlpXE+F1+vNZ6bFXg6KOPH3c1Folxkadr5WaHX5pf6g0WzCxPogTMcdZPfX5uRRy+heL9h5tddRula42PyQuCe/BcxGrDGEjQlNjk3JJFeSKSbZeeyLbKD58fddjbEOB/wCRWWbiJ5rk+JHKbH9ldAw0a5tY1jLgWJ26cFQnxR3VB55CGguOtlSZUm++iYijSxVhPBSS1Z4myEx1Ysq76ouKCQ5HiFiuSYy5txy5aaIDNNbiuVEhey4+JvzCAoNnGA7e4VKvqs4sFnm1wd1Tm1R4lADKhpGqmw/GnM0dYjkdVWnlzIbOCgDYWjl1idld+k7eirSiRh8QNllYaotR3Du0pFg+zh5oAdUPzboeXG+mwWmD4Jh4bAodWYaRsigsv4D2gczwONxwujr6gOsRay8/MZaVoMHqzax1TISSNVTtHBGKaXTog2Hao1Ezh7qWKWY5ua81/jsS6Cl5d8737s2+69GtZDcZwanrGtbUR941jszQS5tnWLb+EjgVXJaGi6Z84xwG2hXV9BR9jsPAsKWP2J+ZKSo4Mv5okvsk8aHokkshJjsVPjcnQD8MdEkkvs6S/UimQk7lJJQSi5HsFZjOiSSRgi9TnZV8dPhHVJJX4P3RRn/RgQBSsHw/1BJJdA55ernG6pxpJKSCd2y7CuJIJGVhTaA+IJJIAFV+krrJMOySSkCYKGRJJQAMm3UN11JABLDXG+5WwpHEt1SSTREkQ1bRfZQ4f8SSSn2QbTBUcj2SSQxRki7F8PquJKJdAuzpSSSVJcf/2Q=="/>
          <p:cNvSpPr>
            <a:spLocks noChangeAspect="1" noChangeArrowheads="1"/>
          </p:cNvSpPr>
          <p:nvPr/>
        </p:nvSpPr>
        <p:spPr bwMode="auto">
          <a:xfrm>
            <a:off x="155575" y="-1965325"/>
            <a:ext cx="5505450" cy="4095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10549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550"/>
            <a:ext cx="8229600" cy="735221"/>
          </a:xfrm>
        </p:spPr>
        <p:txBody>
          <a:bodyPr/>
          <a:lstStyle/>
          <a:p>
            <a:r>
              <a:rPr lang="en-US" dirty="0" smtClean="0">
                <a:solidFill>
                  <a:srgbClr val="FFFF00"/>
                </a:solidFill>
              </a:rPr>
              <a:t>Thyroid Hormone</a:t>
            </a:r>
            <a:endParaRPr lang="en-US" dirty="0">
              <a:solidFill>
                <a:srgbClr val="FFFF00"/>
              </a:solidFill>
            </a:endParaRPr>
          </a:p>
        </p:txBody>
      </p:sp>
      <p:sp>
        <p:nvSpPr>
          <p:cNvPr id="3" name="Content Placeholder 2"/>
          <p:cNvSpPr>
            <a:spLocks noGrp="1"/>
          </p:cNvSpPr>
          <p:nvPr>
            <p:ph idx="1"/>
          </p:nvPr>
        </p:nvSpPr>
        <p:spPr>
          <a:xfrm>
            <a:off x="228600" y="817771"/>
            <a:ext cx="8763000" cy="2382629"/>
          </a:xfrm>
        </p:spPr>
        <p:txBody>
          <a:bodyPr>
            <a:normAutofit lnSpcReduction="10000"/>
          </a:bodyPr>
          <a:lstStyle/>
          <a:p>
            <a:pPr marL="571500" indent="-457200"/>
            <a:r>
              <a:rPr lang="en-US" dirty="0" smtClean="0">
                <a:latin typeface="Arial" pitchFamily="34" charset="0"/>
                <a:cs typeface="Arial" pitchFamily="34" charset="0"/>
              </a:rPr>
              <a:t>Peripheral Action</a:t>
            </a:r>
          </a:p>
          <a:p>
            <a:pPr marL="971550" lvl="1" indent="-457200"/>
            <a:r>
              <a:rPr lang="en-US" dirty="0" smtClean="0">
                <a:latin typeface="Arial" pitchFamily="34" charset="0"/>
                <a:cs typeface="Arial" pitchFamily="34" charset="0"/>
              </a:rPr>
              <a:t>T3 more potent that T4</a:t>
            </a:r>
          </a:p>
          <a:p>
            <a:pPr marL="971550" lvl="1" indent="-457200"/>
            <a:r>
              <a:rPr lang="en-US" dirty="0" smtClean="0">
                <a:latin typeface="Arial" pitchFamily="34" charset="0"/>
                <a:cs typeface="Arial" pitchFamily="34" charset="0"/>
              </a:rPr>
              <a:t>Most T4 converted to T3</a:t>
            </a:r>
          </a:p>
          <a:p>
            <a:pPr marL="1371600" lvl="2" indent="-457200"/>
            <a:r>
              <a:rPr lang="en-US" dirty="0" smtClean="0">
                <a:latin typeface="Arial" pitchFamily="34" charset="0"/>
                <a:cs typeface="Arial" pitchFamily="34" charset="0"/>
              </a:rPr>
              <a:t>Sepsis, malnutrition, beta-blockers, PTU, steroids, amiodarone impair this conversion.</a:t>
            </a:r>
          </a:p>
        </p:txBody>
      </p:sp>
      <p:sp>
        <p:nvSpPr>
          <p:cNvPr id="4" name="AutoShape 2" descr="data:image/jpeg;base64,/9j/4AAQSkZJRgABAQAAAQABAAD/2wCEAAkGBxMSEhQUEhQWFRQXGBUXFhYYFxQUFxgUFxUXFhQUFxUYHCggGBolHBQVITEhJSkrLi4uFx8zODMsNygtLisBCgoKDg0OGhAQGywkHyQsLCwsLCwsLCwsLCwsLCwsLCwsLCwsLCw0LCwsLCwsLCwsLCwsLCwsLCwsLCwsLCwsLP/AABEIAMIBBAMBIgACEQEDEQH/xAAcAAABBQEBAQAAAAAAAAAAAAAFAAIDBAYBBwj/xAA+EAABAwIEAwYEBAUDBAMBAAABAAIDBBEFEiExQVFxBhMiYYGRMqGxwSNCUvAHFHLR4RVikjOCosKys/EW/8QAGgEAAgMBAQAAAAAAAAAAAAAAAAIBAwQFBv/EACURAAICAgICAgIDAQAAAAAAAAABAhEDIRIxBEETUQUyIkJhFP/aAAwDAQACEQMRAD8A9sC6FwJwQQdSSSQAkkkkAJJJJACSSSQAl1cXUAJVMRr2xNuTrwVmV+VpJ4An2XnOO1/fHU21VWWfFFkI2whiGODKTffisnD2kDXya6n6K/Hgz5mhoOiJ0PYuFguRcrN2X8Qf2Yx0vcXSXtwvz5ALb0WKxndwHlcISzBI26BoVOvwljAXAG6ZaFlGzcRvvsbhSrA9n8VqA8M0c3kd7eRW3ZPpsQr8c7KZRpj5n2VF865VSoc+dEpjxx2XJJ+Xuou+KqOeeKhdUhJzLfjCX89a11JT14BGu6FRPvfppy/eyqVN3Abg7aeex926dU8ZWVZIpGyhqQ5Dsf8AhHVDMHrXa5jbmPl80TxKPvIrjduthxVpQwP3IIQ2qpbFEaaS65VsuFCIfRQwen8aOTM8DkOwpviRWX4T1CYX0G2CwHQJLjzt0XUDDl1cXQoGOpJJIASSSSAEkkkgBJJJIAS6uLqCSrizXGGUN+LI63WxsvOey2GmUufL+U2t5r1ByyEbMhe0b5iVRlXRdiZejytFgE503JVAbbpsla1m+ypNHEtNcU6aAkbX8kLix+Mnw+5RvDcRjfpmF+SaNMTImvQNpKZma7Bx1GzmnqjNTNlCiloPxmyA2ABuOZtpdNqSACXK1LiilbZRknJUGZSSuaf3b6KGQs4Zf+P3VTNSIZ5rKoJLnz9k+Zwvt7H7f4VQg5rbg8DoR5g8Ulj0XRMcpt++YVdlSQ27ty13W7TdunPQ+6ffw29SePEAdSlJQHK52vhIcOGoIJAPIhWwuyjLVFP+ed3jXNOhtccszT9CD7LZ4bPx+tvYc9BfXmseyjvI4N3Njbl4/t91poQWyCwJ+FoA2vuXE+X2WlGIr4nD3UpAGjvEPIcvdNJuEWx6P8PNxBtfyQGKRQyPZLhrbOKJuGg/qH1Cp0TdSrrR8H9Y+qZENBSoOvoko6w+L0XUAyyurgXVA51JJJACSSSQAkkkkAJJJJACXVxdQSdWRr2mKoeSLtcLjqtch2KRwyNLZHNB4agEJJxtDQdM8+xPHntJNmZeuqIUzP5im7wcbqvL2PjLr/EL3BJ+gWjw2lbHHkG3BZaN3KloxUWCSPJDi4D/AG6fNarCsIEYB49bn3Viqm7rUtJHkuU2KseRlQvoh29oO57RkngFkMUx4XtY2vyWoxOpayB7jwF7DcngB5leP9oBXSW8QZcklgLWtbroCSMzzb5q2b6VlWJdujY0lQJLkKrX4hbbe6b2Xgeyl/HsHk+EabW/vdCMTZIXAM/qJPXZUNs0Itw4iXXNj7XV2mna9zQTbz/SeF7dB6LNmepjizxgPde2R3iFrHXQ6a20HNW8Pqe9HjZ3ctzdm4I5tPEG+3Aor2Te6NaIS9w0sbkuHIg6358LK/E8fCeY08zcn7KLC7mMOOrr2Nr8AAL/ADXamMi7xyNjw69Ar4/ZmnvRLFE3OSNS4/Jlr+5v1V2mZd7gRYjc89r6oBNjLKVodYkuOUW1NrXJ/fNWcO7UxF7WkZbk6ucATvuPb2VvyRXbKFhnLaQdx8/hWHErMjRabGgC1pvcb9b2ss3ME5Q9MIYeiEY1j/qQ/C9kSgHij6n6FSgZYrz4vQJKHE3eP0CSCH2EwnJrU5QWCSSSQAkkkkAJJJJACSSSQAknvABJ0A3SWQ7bYzkIiB/qt8gllLirGjHk6KfaPtK95yROyM4kfER14BYLGcYLAS0gnfmVo56YvbZg1I1K86x+kexzgVk+TkzX8dI9fw/HWPpmSNN7tHvZUxWzEBw1G5H+V5d2VxYwv7iRxEb9jycvQxh77xkPvF+ZvEjqod2WxqgpDVZzd9yTs0ElDcTc8StayMtJ1Lr7BHo6tkfhjjA8ypG0+YlztXFNWiOT+i82YmJoJ1tv90NfQBx1cXHloLn0T8Tn7oNHNv3KF0GL/iPv+VhI6kgX9ifdDe6YRg6bRaxcWIA+EWA9NAhkkYd90+txGM3LnWHMkAIQ6qIeCx4c068/mlf2WqOqC7MM0vfT1BUUuHxm9wLgb2vryvvZSR4mLBKGTMfW6VtEqLW2F8EYWCx+E234X0A6E7EW10O4Ryop8zCPkVVwqMEN8rg8btda4+Q9kZYz6LTijqjFlls817RfhAudra4HO+wss3DBmaA05rvbl5m5+q2XbkMyvB+LM0MHHm4j3KodhqHNK0keFp7zb9I0+dllmrlxOn481DF8n0bascbNaT8LWtPUDX5oRKdUTqOJQpw1XRS0eflt2EsMHhKJU48cfr9FRw8eFEKX/qM6FSgKuLu/E9AuqLGD+IegSQK+zQhq7ZNzjmlnHNLZdQ6yVk3OOa6HjmiwO2SsmOlA4qP+aai0FE9krKA1TUv5pvNHJE0T2Ssq7qtqlZJdFoiiOvq2wxukebNaNf7LzSDDZKqc1EnwEktHrotn2id3jmw2uDcnyTZZI4WhugAFgs+V8tGnHHjT+yg2lDQcoQObsyyQuMmt7ow7FYybfNPfKLaLLSNKs8S7S4P3cr22IsfCf7LQ9g+1Ra4U9Qd9GPPHyPmtfjuGMmbqBcagrzLtFhRYTbe+n91YpXpkOHtHtkbI26mys0s7LlxIDRzXjfZLGamQOje8uyWtzstFM97xYuNuXBM5cWHDkjUY/XRzkCI3y3B5eh90NwmmAD3O46einwaiyjVVKukle5zYn5LDTTNrwGuiW7djLS4oF1+Gh7iCAW32sPVS0VCyMWYANLW5dOSZFDOxhFRFIZA6143NLXMsLOsR4Te+iFzz1OojifxtnIFv05tBpbe19U1DKfovd53biPynbyPFFKCoANys/S005v3pbroGtvudtSdUYmiDRoVU9MdO9G6wGUE+g+6OVMoaCTta6xHZ2osBrxC1dRUtIAdqOPT9/Ra8Uv4mHNCpnntTKaiTPlzZneDS9gdgPYLfYDhDYGa/G4C/l5D1UOFwwg+FgBdd3Hbcmx2GoPqjD4w7Y2KMWKnb7DPn5LjFUirPGNUGq4gDortUJBoR7cUBmMoJu0252KtnpGNOwzRO8JV+jd+K0f7T9kMofgKJUA/GH9H3CmPRD7A2PVFpnDoko8cbeZySVy2FB8Epy7lXFWaDhTLp5KYiwGEEqUU+mpVetrBCxzzwF1RpMXimaHZ9xtdK5DqDYRfTngV3+VdzVOLEYwdHXPVXXVjMt7qY7FkqIBE/NqDZF4tlRhxNpaL8VappQ4XCv+Nx2U809Feph/EzW4boViwa5pzC6KYzPlaFmZMTDzlAJWXK6dG3CuStmaosIeJnEOcWk6NOw6IzXzdw0Zij1PlAubBY3Gz381twOHBUv7Ll9IcMYa7Q3Wc7SvblJ3VytwV4fnjJbp8P5UIxWkllcxg+IkX8hzTcd0g5Um2L+F9BJJUTOtZoaB66r0SDs8/Pc2DU/sRhTadhHHQk8yjtRV8Ge61/BF9mD/okuivFRNZ8TteQQ+GjILz5/L9lEIgL66ldrZu7bci2b7fsJZ44pWhsWWTlT9mcrWyA6XVGzjuUVkqA7dU5qtrQSLXWVm9WUns8QPBtvdVJpszrDYfVKsxIbN1J4cyVSEmzdzubaknjYJdse62zR0lW2Jgc7YcOZ4AKekrZKh5awXsdeDR+rM7gLeHTU3dZBYqAyEPnOVrfhjB1H+57hsenutLhty3JEwNjG/5RrztqNOG61wxe5aRgyZk3/HbNPgtGIgXOdne74nWt/wBrW8G7CyszVDW31uRwG/khLJjlDjqN+Q9lyHEg64DdQmllj0ipYpdsoVlDVVMmaWbJEPhiZx83uO/S1uqhxBtVTWfTvD2j4o3taAR5PYAR80eo5muJB0PyVmFrXgjcbFJt7TGdLTRn+zvaiKof3M0boJjsDlLHHk14A18iAeq1FNTZZCb/AJbee6w/bbA+6gknabd2M19rWIsfmj3YzFDUwtkd8RDS7yflAePUZT1V0G32VTSW0R4nFeVx80loKjDmPNzcHy+qSniVjbJrgrRgKa6mPMKriy+0Uimkq06jdzCgnoZDoLKHFjJoAYpmmjkYONwFg/8A+Tq2fA+3qV6l/p7o2XOtuKpE8fknw4ZSYZvIjBaM52b7KPb4p5C48r6LXtgjYLEaearOq2iwvqhWNzEjddGGFdI5k/Ik9sLztv8ADYD3QU43JE1xDs1iRrp9EN/1d0bBrfW2qql5ex3m5aFirTKfkt2HYMadUCzhYhMbTuj8bdvzD7obSHupNeIBCOuqWvboVxPLSWZnc8Vt4kB8UrgeJaSN0OoZLPBzAhRY3RuccrLk+Sn7PdkXNOaS/S6oUeXRplOMFtl7E65trDUnYBdwLBS3xv8Aid8hyRqlwSNhzWu7mUQ7taMePjtmPNn5Kl0VmQ2UrYVLlU1KxpNnX8rbequMw+kpPzEdBz8z5IdjrQ9oadSXWBHlxRuRtmmwsOXPmsnWOdJUNIuLaADYAEXv68UNWhoumZ7G6YwNDs4LSL8RZZ2KWee4hjLzzJsBfmtB2lrWvNnNDyL7XyDXjxcfl1UXZqoPeZdQHNtYWy3HiAAbvuRbS+yoj497Zrl5NKkVMO7NS/FNKL/7Re3MAnQ8trDmUUjpGR/ADrxOrnH929/VGpIievAdPPy57CwUkeHjd2/E8OgHL/CvjjjHpGWWWUu2BYaRzyABe+39yfv58Sj8w7ljIY/jcbX8zq531PoqlNWjvgxjeBLnEgbeXJT0U4ke+fcAlkfpo5w+nus+eTujT48FXIv1rwxltgBb0AUOEwFsZc/RziXWPBv5R1tr6qOnlEj3E/DGRfkX729N/ZC+1vaEQQPffWxyjzOjfmsvbLmtUEpsQi1HetbY2cbkm/IAdUdw1zGRiQODmnYgggrG9gcO7ujjfOAZZryE6mwebsF+ljfmVDjvaJkNbHQMub5ZCCd3uBORx4kAA66m45LTF1v6KGrdfZs8aphWUFTEfzxyN9QCWn3A9kD/AIcwmOEudp3haQOTWizff7I9P3n8rM2DL3uQhmbRuYiwvoVgMFxyoMjopI3tkZYOzAhoNtCHbOHmFox/rbM8+6R6w2VJAIKt2UXIBSU8oi8ZGnSSSUDCSSUc0oa0uOwQBQxqoAGQbnU9EBfJ8kqqqzOJ4kobUVNgV0MWOlRzsuTk7KT3nvL34p2I1jTZp0O481SjlufVU+0P/TLhu3ULVRnsqYrV6kcsv1RXBnhzHdSsjLU5zfyBRVmICCnaSdTr7p5VQJOwpjk12gg2LUX7O4M57RJI4gHUN/uvPqeaWeqhY4EMe4HqBqvYWyAAAbBcnyVjnNSR1MDyY48XofHSsbsApw1NY8JxcqaQ7bfYk1zkx8oCgknCCCZz1JLL3cZcd1XpjfX26qDGIu8tG4nIAXOtoTybfhfn5FMkA3s1jJn7wTtBjBsyS5yutqWEX3Ftx/8AoXtP2kY0kRaDUAN3PtsFZkicW5AA2MaBjdAB9yqDsLibsATx2Fup4J1V2Bkf5mR5v3bj65R/hQSifM2QvEYY4OaGaAEG414/NGsWxNrDlYA4/L0Czjqaepdc6NQ3YyPVezWKw1bM8ZGcWEjdLsPAW/TyO3ropsQrI2vMAd+MWZ8gucsdw3M48CbkC+p1tsV5bhmESwytkp3lj26mTgG8cw4t8uK1OFzeCd4Jc977OkNs73ZblziNtDoNgAAEtBRVx7EWQ5mtce8d4crNXHyv+9loow2npY43Cxay7m72cfE8X46krK0dA01EbtznBcbamxzZRyFx6rQZ3vq2xuymwMhAvrltZv8AyLfS6y+Qt6NmC2u9BOktBTta6wc673jkXa29BYei84xOB+KVbYWXELXWJHE/nd6C49Sth2nMzs0bG+M2GYXLQDuSTy1T+zOGtptNgGgXBBJ/VxvfQJMeN/tXRM5K6vs0c9Yymhe9zbRQx6AcQ0Wa0eZ0HqvLOzFQ6srxLKPxC50rjyAGUAHkAQPRbntldzI6dgLmvcJHuPBrQC1l+Jza/wDah/ZbC+7ne3QPcG5Lj8hvtz1+it4uMCpU5m8pWAMJF7k29uKxnaPFGiZtjZzTa+o0PD3/AHqtE7EAZRCCLsA8Q273iOltD1K88/iKO7kDxsXNNuRDrEehBHorVGoUUN3M0bMV6fJdWDZWkjdJZS/ifRBcuCULJYhi0hcRHYAc+PoqsWPSs0fld00K6C8bI1ZhfkQTo3OZZ7HK+9wDoNOp5qtBipe0uBIHEFD6uW4+qtxYXGWyrLn5RpEE0uVt+PBDKuSzTzKdUzZnDkNkPxGbgtqRjG0r7lR4+/8ABf8A0lR0T1R7S1YbC+/JMwitgDBRmZc6Ddx8gj3ZWn/nZ3vcLwxjK3kTzWMo53yMDL5GceZ8l7X2UwttPSsaBuLn1XP8/NWKl7Oj4WK8vJ+jM4fh8j67OG5YobgHmTyWvbNxQ3H8UbAw204lDMO7QMlbmYb8wudgnar6Nvkw3y+zVR1akkqUCbWX30TzULQZQhLU81FE4vcGj9jilhdP3r9fhGp+wR2KGNnwgDoNVKQUcpYCNTsNgqdQ8B0hJsBYeu5+oRUyAC/BZSaqc8u0y6nry34bJkSQ11eSbXyt/wDN3Qfl6n2QquL3i1yxg/KNz1PPzRJ0dvhAvz3PuqzmG+ov5fvdSSCoMIF7kWvz1Pqi4pGtaBsPLcnkFPTRuJuRYef9kqmUMOY/Fs0fp5uPmoJA2PVXdsMbbD9VufLoFU7LHPC8OdYGRxvxsGs29U3EI2yX8XVD4CQ0huliNuQ/fyQSaec08IBuXG+lja2u+ibSVL5ZM0MQB2MhGobxGY/RVqLCALPqDcflZ+rzd5eSt1WOlos0AcgNPoopBbRdqoJnaNa7qd+qoT4PU8Gu+qrSYnMBmc4gnYX4eQVZmL1AN7u+akgmZXVEBsXOHkb/AHWiwbExM4d7GCWeJjgMrmnjYj96IXB2hzjLOwPHnv6HcI92cihu4RusHA+F24NuB4qRW6LgwKJzu8hdlJuSNwTx+aw/8YmZWMJ0LnMv10v/APEn1W/pGOY4DlusF/HR9mUw5yfIMd9yFE+gh2YKGp0XVWgf4QkshqPdq1gdq3dB62HOLEdCNwrYqfNdpmZngj4Rv1Xcc/ji2/Rw4weSSivZchYI2NYDew3KE4zVWIaPWysYzVhguD6LIOqZCSWsc4nyWXB5WOatun/pqzeHkg9K0E2zjdC564ElMdS1Um0JHU2Si7K1bz4g1o63Vz8vEv7ISPiZX/VnYZ7XWO7WYkZHiNp6r0qn7HG1nyWvvZX8L7LUVMcwYHP/AFO1PzWfN+Qx1Udl+Lwcl29HnnZDsdPO9jntLYwQSXaXA1sAvXK+cRsA5CygqcaawWbYKiKOSo8TiWtPuuXmyyzs6WLFHCtmVxWGSumEMe35jyC2GEdmIKZgaxovxPMqTCcMZS5ixri52pJ1V51WD5HzCuxY+CM+bLzZUqqIITWNLQi9Q55G6pd3I85WszH97q4oJOyVbd7mc9fYI+ZLuQ3CMEMLjI62ZwsGjgCbkk+iKxREapkSSynSyEzwgHT1RIwk6kqN1OOv0UgBZjbqdgmQxG+g33PNFv5Nl7nU7cgByCrYhXRwsJuLgGzRzQSC8aru4DGg+Nzh6N59SsJ2hxRwuAeqdWYi6SYOceN9fkh4j76ZjP1OAPS+vyugZIt0OHPY3M9xzuF8oubDgOqO4Lh3cgzTjxH4IzwH6njn5cOKLU1UxhOUDOWlwPIXy3HLdDnsfKcoBJufbzQBFUVskztL6onhuCah8uw4c1fo6NkLQXEA8VDPj8DeJdw3sEEE8mERvOZx+tlZhwxuwLCOSp0faaE/l06orSU8M3ijcQd7IFYOqezTHfCbHkVCzB3wkOaTvwWgih4Zw7roVdjhNrHUJiLHUZztBPxW9x/deU/x1m/Fo2eUrv8A6x/devUseUrxP+PMp/nqdo4QX/5SOH/qkn0yYdmQhfokmwMNl1ZTSek0WIF8YLdeaNYfORGL7lYHCKkxzvYdnajqtkycFgtyXR/KSaxUvbMX4yCeV36QRyxk3dqfNWmVLBsAsvNWW4ojhMTn2e8HLwH6j/ZeeStndapGoo4y/W1m8+J6BWXU99sw89ChradxOZ0ljwaOHkVPd/5XAnktMYqih39gTHamWD4h4eDht/hBqGWeqdaMeHi47f5W4fNmGWWPTiDYgp1PEwNtEAByGgRHHFvbIlkklpbBNFgMcdjIS93y9kWbO3Yeyjkc4bi6gkc3zBWyMYpaMM5Sb2TyTKrNICoTKDpmB+SgeHJis67MNjcK7h9SY2lztM32VOju94bY23J5DijE9Iwg3JtyFtvJMgG/z7TxuntqRv8ANDYaOG9gZAfNTvwzNvL4OQFj7piRlZjrW6XVGTtA08egUuOYHC6FxiBEjRf4ib23BWKgw+dx8LHH0NvdAyD1Xj7uaGsgnqi7uxcDck2F+V1bpuzUz7d5Zg43Nz7BHp8sEYZHoBx5nmUAeV1kD4pC2Rpa4HW/7+asdnY81Q3lY/Pw/wDstxJVU1Q5oqWBxB0dsfXmFf7mlg8TIWC+zgL/ADUUTYNjqYopHFrc7/huRcBulmgegRGHFwdHMAvxAyn5Jv8Aq0d/DGLnyUNRVlw1DR03UkEeIUN2l8d5yNchNrDp+ZAabGH3y9wGgbgsH3CtPrHRm4PRGqDGo5RklsHcH2HzUkA1kkMn/UiaDzb4D8lfpKd0P4tO4vaN2n4gOnEK3VYNpcAEcwqcMb43AsJBHsgLNLFkqWiRhs78w5HzCkp87dCqeG5S7OPA/wDMB8LvRaAMBUiCpH3Xin8fGZKymkt8ULmjqyQn/wB17ZCyxXl38fqVroqOQjVskjPRzM1v/BVz6Hh2ePxRveMxJSV2EiySzWaD1CX+HVU54eHRttzJOiL0nYicaPlYBxyg/K615qlWxGvLY3FWZfKlkjxl0U4sShK49mdf2ap4nglzpHD9R8IPTirIks7w6u2HIKgZbHM7Una/C/3TIZ7EkEWHHiSsZ0lF1sNfyI0zP15hOlpXE+F1+vNZ6bFXg6KOPH3c1Folxkadr5WaHX5pf6g0WzCxPogTMcdZPfX5uRRy+heL9h5tddRula42PyQuCe/BcxGrDGEjQlNjk3JJFeSKSbZeeyLbKD58fddjbEOB/wCRWWbiJ5rk+JHKbH9ldAw0a5tY1jLgWJ26cFQnxR3VB55CGguOtlSZUm++iYijSxVhPBSS1Z4myEx1Ysq76ouKCQ5HiFiuSYy5txy5aaIDNNbiuVEhey4+JvzCAoNnGA7e4VKvqs4sFnm1wd1Tm1R4lADKhpGqmw/GnM0dYjkdVWnlzIbOCgDYWjl1idld+k7eirSiRh8QNllYaotR3Du0pFg+zh5oAdUPzboeXG+mwWmD4Jh4bAodWYaRsigsv4D2gczwONxwujr6gOsRay8/MZaVoMHqzax1TISSNVTtHBGKaXTog2Hao1Ezh7qWKWY5ua81/jsS6Cl5d8737s2+69GtZDcZwanrGtbUR941jszQS5tnWLb+EjgVXJaGi6Z84xwG2hXV9BR9jsPAsKWP2J+ZKSo4Mv5okvsk8aHokkshJjsVPjcnQD8MdEkkvs6S/UimQk7lJJQSi5HsFZjOiSSRgi9TnZV8dPhHVJJX4P3RRn/RgQBSsHw/1BJJdA55ernG6pxpJKSCd2y7CuJIJGVhTaA+IJJIAFV+krrJMOySSkCYKGRJJQAMm3UN11JABLDXG+5WwpHEt1SSTREkQ1bRfZQ4f8SSSn2QbTBUcj2SSQxRki7F8PquJKJdAuzpSSSVJcf/2Q=="/>
          <p:cNvSpPr>
            <a:spLocks noChangeAspect="1" noChangeArrowheads="1"/>
          </p:cNvSpPr>
          <p:nvPr/>
        </p:nvSpPr>
        <p:spPr bwMode="auto">
          <a:xfrm>
            <a:off x="155575" y="-1965325"/>
            <a:ext cx="5505450" cy="4095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Image result for thyroid hormone synthesi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2978754"/>
            <a:ext cx="4800600" cy="3004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2556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550"/>
            <a:ext cx="8229600" cy="735221"/>
          </a:xfrm>
        </p:spPr>
        <p:txBody>
          <a:bodyPr/>
          <a:lstStyle/>
          <a:p>
            <a:r>
              <a:rPr lang="en-US" dirty="0" smtClean="0">
                <a:solidFill>
                  <a:srgbClr val="FFFF00"/>
                </a:solidFill>
              </a:rPr>
              <a:t>Thyroid Nodules</a:t>
            </a:r>
            <a:endParaRPr lang="en-US" dirty="0">
              <a:solidFill>
                <a:srgbClr val="FFFF00"/>
              </a:solidFill>
            </a:endParaRPr>
          </a:p>
        </p:txBody>
      </p:sp>
      <p:sp>
        <p:nvSpPr>
          <p:cNvPr id="3" name="Content Placeholder 2"/>
          <p:cNvSpPr>
            <a:spLocks noGrp="1"/>
          </p:cNvSpPr>
          <p:nvPr>
            <p:ph idx="1"/>
          </p:nvPr>
        </p:nvSpPr>
        <p:spPr>
          <a:xfrm>
            <a:off x="155575" y="1066800"/>
            <a:ext cx="5254625" cy="5105400"/>
          </a:xfrm>
        </p:spPr>
        <p:txBody>
          <a:bodyPr>
            <a:normAutofit/>
          </a:bodyPr>
          <a:lstStyle/>
          <a:p>
            <a:pPr marL="571500" indent="-457200"/>
            <a:r>
              <a:rPr lang="en-US" dirty="0" smtClean="0">
                <a:latin typeface="Arial" pitchFamily="34" charset="0"/>
                <a:cs typeface="Arial" pitchFamily="34" charset="0"/>
              </a:rPr>
              <a:t>4-6.5% of all nodules harbor malignancy</a:t>
            </a:r>
          </a:p>
          <a:p>
            <a:pPr marL="571500" indent="-457200"/>
            <a:r>
              <a:rPr lang="en-US" dirty="0" smtClean="0">
                <a:latin typeface="Arial" pitchFamily="34" charset="0"/>
                <a:cs typeface="Arial" pitchFamily="34" charset="0"/>
              </a:rPr>
              <a:t>Cancer higher in these groups:</a:t>
            </a:r>
          </a:p>
          <a:p>
            <a:pPr marL="971550" lvl="1" indent="-457200"/>
            <a:r>
              <a:rPr lang="en-US" dirty="0" smtClean="0">
                <a:latin typeface="Arial" pitchFamily="34" charset="0"/>
                <a:cs typeface="Arial" pitchFamily="34" charset="0"/>
              </a:rPr>
              <a:t>Children</a:t>
            </a:r>
          </a:p>
          <a:p>
            <a:pPr marL="971550" lvl="1" indent="-457200"/>
            <a:r>
              <a:rPr lang="en-US" dirty="0" smtClean="0">
                <a:latin typeface="Arial" pitchFamily="34" charset="0"/>
                <a:cs typeface="Arial" pitchFamily="34" charset="0"/>
              </a:rPr>
              <a:t>Adults &lt;30 or &gt;60yo</a:t>
            </a:r>
          </a:p>
          <a:p>
            <a:pPr marL="971550" lvl="1" indent="-457200"/>
            <a:r>
              <a:rPr lang="en-US" dirty="0" smtClean="0">
                <a:latin typeface="Arial" pitchFamily="34" charset="0"/>
                <a:cs typeface="Arial" pitchFamily="34" charset="0"/>
              </a:rPr>
              <a:t>h/o head/neck radiation</a:t>
            </a:r>
          </a:p>
          <a:p>
            <a:pPr marL="971550" lvl="1" indent="-457200"/>
            <a:r>
              <a:rPr lang="en-US" dirty="0" smtClean="0">
                <a:latin typeface="Arial" pitchFamily="34" charset="0"/>
                <a:cs typeface="Arial" pitchFamily="34" charset="0"/>
              </a:rPr>
              <a:t>Family history of thyroid cancer.</a:t>
            </a:r>
          </a:p>
        </p:txBody>
      </p:sp>
      <p:sp>
        <p:nvSpPr>
          <p:cNvPr id="4" name="AutoShape 2" descr="data:image/jpeg;base64,/9j/4AAQSkZJRgABAQAAAQABAAD/2wCEAAkGBxMSEhQUEhQWFRQXGBUXFhYYFxQUFxgUFxUXFhQUFxUYHCggGBolHBQVITEhJSkrLi4uFx8zODMsNygtLisBCgoKDg0OGhAQGywkHyQsLCwsLCwsLCwsLCwsLCwsLCwsLCwsLCw0LCwsLCwsLCwsLCwsLCwsLCwsLCwsLCwsLP/AABEIAMIBBAMBIgACEQEDEQH/xAAcAAABBQEBAQAAAAAAAAAAAAAFAAIDBAYBBwj/xAA+EAABAwIEAwYEBAUDBAMBAAABAAIDBBEFEiExQVFxBhMiYYGRMqGxwSNCUvAHFHLR4RVikjOCosKys/EW/8QAGgEAAgMBAQAAAAAAAAAAAAAAAAIBAwQFBv/EACURAAICAgICAgIDAQAAAAAAAAABAhEDIRIxBEETUQUyIkJhFP/aAAwDAQACEQMRAD8A9sC6FwJwQQdSSSQAkkkkAJJJJACSSSQAl1cXUAJVMRr2xNuTrwVmV+VpJ4An2XnOO1/fHU21VWWfFFkI2whiGODKTffisnD2kDXya6n6K/Hgz5mhoOiJ0PYuFguRcrN2X8Qf2Yx0vcXSXtwvz5ALb0WKxndwHlcISzBI26BoVOvwljAXAG6ZaFlGzcRvvsbhSrA9n8VqA8M0c3kd7eRW3ZPpsQr8c7KZRpj5n2VF865VSoc+dEpjxx2XJJ+Xuou+KqOeeKhdUhJzLfjCX89a11JT14BGu6FRPvfppy/eyqVN3Abg7aeex926dU8ZWVZIpGyhqQ5Dsf8AhHVDMHrXa5jbmPl80TxKPvIrjduthxVpQwP3IIQ2qpbFEaaS65VsuFCIfRQwen8aOTM8DkOwpviRWX4T1CYX0G2CwHQJLjzt0XUDDl1cXQoGOpJJIASSSSAEkkkgBJJJIAS6uLqCSrizXGGUN+LI63WxsvOey2GmUufL+U2t5r1ByyEbMhe0b5iVRlXRdiZejytFgE503JVAbbpsla1m+ypNHEtNcU6aAkbX8kLix+Mnw+5RvDcRjfpmF+SaNMTImvQNpKZma7Bx1GzmnqjNTNlCiloPxmyA2ABuOZtpdNqSACXK1LiilbZRknJUGZSSuaf3b6KGQs4Zf+P3VTNSIZ5rKoJLnz9k+Zwvt7H7f4VQg5rbg8DoR5g8Ulj0XRMcpt++YVdlSQ27ty13W7TdunPQ+6ffw29SePEAdSlJQHK52vhIcOGoIJAPIhWwuyjLVFP+ed3jXNOhtccszT9CD7LZ4bPx+tvYc9BfXmseyjvI4N3Njbl4/t91poQWyCwJ+FoA2vuXE+X2WlGIr4nD3UpAGjvEPIcvdNJuEWx6P8PNxBtfyQGKRQyPZLhrbOKJuGg/qH1Cp0TdSrrR8H9Y+qZENBSoOvoko6w+L0XUAyyurgXVA51JJJACSSSQAkkkkAJJJJACXVxdQSdWRr2mKoeSLtcLjqtch2KRwyNLZHNB4agEJJxtDQdM8+xPHntJNmZeuqIUzP5im7wcbqvL2PjLr/EL3BJ+gWjw2lbHHkG3BZaN3KloxUWCSPJDi4D/AG6fNarCsIEYB49bn3Viqm7rUtJHkuU2KseRlQvoh29oO57RkngFkMUx4XtY2vyWoxOpayB7jwF7DcngB5leP9oBXSW8QZcklgLWtbroCSMzzb5q2b6VlWJdujY0lQJLkKrX4hbbe6b2Xgeyl/HsHk+EabW/vdCMTZIXAM/qJPXZUNs0Itw4iXXNj7XV2mna9zQTbz/SeF7dB6LNmepjizxgPde2R3iFrHXQ6a20HNW8Pqe9HjZ3ctzdm4I5tPEG+3Aor2Te6NaIS9w0sbkuHIg6358LK/E8fCeY08zcn7KLC7mMOOrr2Nr8AAL/ADXamMi7xyNjw69Ar4/ZmnvRLFE3OSNS4/Jlr+5v1V2mZd7gRYjc89r6oBNjLKVodYkuOUW1NrXJ/fNWcO7UxF7WkZbk6ucATvuPb2VvyRXbKFhnLaQdx8/hWHErMjRabGgC1pvcb9b2ss3ME5Q9MIYeiEY1j/qQ/C9kSgHij6n6FSgZYrz4vQJKHE3eP0CSCH2EwnJrU5QWCSSSQAkkkkAJJJJACSSSQAknvABJ0A3SWQ7bYzkIiB/qt8gllLirGjHk6KfaPtK95yROyM4kfER14BYLGcYLAS0gnfmVo56YvbZg1I1K86x+kexzgVk+TkzX8dI9fw/HWPpmSNN7tHvZUxWzEBw1G5H+V5d2VxYwv7iRxEb9jycvQxh77xkPvF+ZvEjqod2WxqgpDVZzd9yTs0ElDcTc8StayMtJ1Lr7BHo6tkfhjjA8ypG0+YlztXFNWiOT+i82YmJoJ1tv90NfQBx1cXHloLn0T8Tn7oNHNv3KF0GL/iPv+VhI6kgX9ifdDe6YRg6bRaxcWIA+EWA9NAhkkYd90+txGM3LnWHMkAIQ6qIeCx4c068/mlf2WqOqC7MM0vfT1BUUuHxm9wLgb2vryvvZSR4mLBKGTMfW6VtEqLW2F8EYWCx+E234X0A6E7EW10O4Ryop8zCPkVVwqMEN8rg8btda4+Q9kZYz6LTijqjFlls817RfhAudra4HO+wss3DBmaA05rvbl5m5+q2XbkMyvB+LM0MHHm4j3KodhqHNK0keFp7zb9I0+dllmrlxOn481DF8n0bascbNaT8LWtPUDX5oRKdUTqOJQpw1XRS0eflt2EsMHhKJU48cfr9FRw8eFEKX/qM6FSgKuLu/E9AuqLGD+IegSQK+zQhq7ZNzjmlnHNLZdQ6yVk3OOa6HjmiwO2SsmOlA4qP+aai0FE9krKA1TUv5pvNHJE0T2Ssq7qtqlZJdFoiiOvq2wxukebNaNf7LzSDDZKqc1EnwEktHrotn2id3jmw2uDcnyTZZI4WhugAFgs+V8tGnHHjT+yg2lDQcoQObsyyQuMmt7ow7FYybfNPfKLaLLSNKs8S7S4P3cr22IsfCf7LQ9g+1Ra4U9Qd9GPPHyPmtfjuGMmbqBcagrzLtFhRYTbe+n91YpXpkOHtHtkbI26mys0s7LlxIDRzXjfZLGamQOje8uyWtzstFM97xYuNuXBM5cWHDkjUY/XRzkCI3y3B5eh90NwmmAD3O46einwaiyjVVKukle5zYn5LDTTNrwGuiW7djLS4oF1+Gh7iCAW32sPVS0VCyMWYANLW5dOSZFDOxhFRFIZA6143NLXMsLOsR4Te+iFzz1OojifxtnIFv05tBpbe19U1DKfovd53biPynbyPFFKCoANys/S005v3pbroGtvudtSdUYmiDRoVU9MdO9G6wGUE+g+6OVMoaCTta6xHZ2osBrxC1dRUtIAdqOPT9/Ra8Uv4mHNCpnntTKaiTPlzZneDS9gdgPYLfYDhDYGa/G4C/l5D1UOFwwg+FgBdd3Hbcmx2GoPqjD4w7Y2KMWKnb7DPn5LjFUirPGNUGq4gDortUJBoR7cUBmMoJu0252KtnpGNOwzRO8JV+jd+K0f7T9kMofgKJUA/GH9H3CmPRD7A2PVFpnDoko8cbeZySVy2FB8Epy7lXFWaDhTLp5KYiwGEEqUU+mpVetrBCxzzwF1RpMXimaHZ9xtdK5DqDYRfTngV3+VdzVOLEYwdHXPVXXVjMt7qY7FkqIBE/NqDZF4tlRhxNpaL8VappQ4XCv+Nx2U809Feph/EzW4boViwa5pzC6KYzPlaFmZMTDzlAJWXK6dG3CuStmaosIeJnEOcWk6NOw6IzXzdw0Zij1PlAubBY3Gz381twOHBUv7Ll9IcMYa7Q3Wc7SvblJ3VytwV4fnjJbp8P5UIxWkllcxg+IkX8hzTcd0g5Um2L+F9BJJUTOtZoaB66r0SDs8/Pc2DU/sRhTadhHHQk8yjtRV8Ge61/BF9mD/okuivFRNZ8TteQQ+GjILz5/L9lEIgL66ldrZu7bci2b7fsJZ44pWhsWWTlT9mcrWyA6XVGzjuUVkqA7dU5qtrQSLXWVm9WUns8QPBtvdVJpszrDYfVKsxIbN1J4cyVSEmzdzubaknjYJdse62zR0lW2Jgc7YcOZ4AKekrZKh5awXsdeDR+rM7gLeHTU3dZBYqAyEPnOVrfhjB1H+57hsenutLhty3JEwNjG/5RrztqNOG61wxe5aRgyZk3/HbNPgtGIgXOdne74nWt/wBrW8G7CyszVDW31uRwG/khLJjlDjqN+Q9lyHEg64DdQmllj0ipYpdsoVlDVVMmaWbJEPhiZx83uO/S1uqhxBtVTWfTvD2j4o3taAR5PYAR80eo5muJB0PyVmFrXgjcbFJt7TGdLTRn+zvaiKof3M0boJjsDlLHHk14A18iAeq1FNTZZCb/AJbee6w/bbA+6gknabd2M19rWIsfmj3YzFDUwtkd8RDS7yflAePUZT1V0G32VTSW0R4nFeVx80loKjDmPNzcHy+qSniVjbJrgrRgKa6mPMKriy+0Uimkq06jdzCgnoZDoLKHFjJoAYpmmjkYONwFg/8A+Tq2fA+3qV6l/p7o2XOtuKpE8fknw4ZSYZvIjBaM52b7KPb4p5C48r6LXtgjYLEaearOq2iwvqhWNzEjddGGFdI5k/Ik9sLztv8ADYD3QU43JE1xDs1iRrp9EN/1d0bBrfW2qql5ex3m5aFirTKfkt2HYMadUCzhYhMbTuj8bdvzD7obSHupNeIBCOuqWvboVxPLSWZnc8Vt4kB8UrgeJaSN0OoZLPBzAhRY3RuccrLk+Sn7PdkXNOaS/S6oUeXRplOMFtl7E65trDUnYBdwLBS3xv8Aid8hyRqlwSNhzWu7mUQ7taMePjtmPNn5Kl0VmQ2UrYVLlU1KxpNnX8rbequMw+kpPzEdBz8z5IdjrQ9oadSXWBHlxRuRtmmwsOXPmsnWOdJUNIuLaADYAEXv68UNWhoumZ7G6YwNDs4LSL8RZZ2KWee4hjLzzJsBfmtB2lrWvNnNDyL7XyDXjxcfl1UXZqoPeZdQHNtYWy3HiAAbvuRbS+yoj497Zrl5NKkVMO7NS/FNKL/7Re3MAnQ8trDmUUjpGR/ADrxOrnH929/VGpIievAdPPy57CwUkeHjd2/E8OgHL/CvjjjHpGWWWUu2BYaRzyABe+39yfv58Sj8w7ljIY/jcbX8zq531PoqlNWjvgxjeBLnEgbeXJT0U4ke+fcAlkfpo5w+nus+eTujT48FXIv1rwxltgBb0AUOEwFsZc/RziXWPBv5R1tr6qOnlEj3E/DGRfkX729N/ZC+1vaEQQPffWxyjzOjfmsvbLmtUEpsQi1HetbY2cbkm/IAdUdw1zGRiQODmnYgggrG9gcO7ujjfOAZZryE6mwebsF+ljfmVDjvaJkNbHQMub5ZCCd3uBORx4kAA66m45LTF1v6KGrdfZs8aphWUFTEfzxyN9QCWn3A9kD/AIcwmOEudp3haQOTWizff7I9P3n8rM2DL3uQhmbRuYiwvoVgMFxyoMjopI3tkZYOzAhoNtCHbOHmFox/rbM8+6R6w2VJAIKt2UXIBSU8oi8ZGnSSSUDCSSUc0oa0uOwQBQxqoAGQbnU9EBfJ8kqqqzOJ4kobUVNgV0MWOlRzsuTk7KT3nvL34p2I1jTZp0O481SjlufVU+0P/TLhu3ULVRnsqYrV6kcsv1RXBnhzHdSsjLU5zfyBRVmICCnaSdTr7p5VQJOwpjk12gg2LUX7O4M57RJI4gHUN/uvPqeaWeqhY4EMe4HqBqvYWyAAAbBcnyVjnNSR1MDyY48XofHSsbsApw1NY8JxcqaQ7bfYk1zkx8oCgknCCCZz1JLL3cZcd1XpjfX26qDGIu8tG4nIAXOtoTybfhfn5FMkA3s1jJn7wTtBjBsyS5yutqWEX3Ftx/8AoXtP2kY0kRaDUAN3PtsFZkicW5AA2MaBjdAB9yqDsLibsATx2Fup4J1V2Bkf5mR5v3bj65R/hQSifM2QvEYY4OaGaAEG414/NGsWxNrDlYA4/L0Czjqaepdc6NQ3YyPVezWKw1bM8ZGcWEjdLsPAW/TyO3ropsQrI2vMAd+MWZ8gucsdw3M48CbkC+p1tsV5bhmESwytkp3lj26mTgG8cw4t8uK1OFzeCd4Jc977OkNs73ZblziNtDoNgAAEtBRVx7EWQ5mtce8d4crNXHyv+9loow2npY43Cxay7m72cfE8X46krK0dA01EbtznBcbamxzZRyFx6rQZ3vq2xuymwMhAvrltZv8AyLfS6y+Qt6NmC2u9BOktBTta6wc673jkXa29BYei84xOB+KVbYWXELXWJHE/nd6C49Sth2nMzs0bG+M2GYXLQDuSTy1T+zOGtptNgGgXBBJ/VxvfQJMeN/tXRM5K6vs0c9Yymhe9zbRQx6AcQ0Wa0eZ0HqvLOzFQ6srxLKPxC50rjyAGUAHkAQPRbntldzI6dgLmvcJHuPBrQC1l+Jza/wDah/ZbC+7ne3QPcG5Lj8hvtz1+it4uMCpU5m8pWAMJF7k29uKxnaPFGiZtjZzTa+o0PD3/AHqtE7EAZRCCLsA8Q273iOltD1K88/iKO7kDxsXNNuRDrEehBHorVGoUUN3M0bMV6fJdWDZWkjdJZS/ifRBcuCULJYhi0hcRHYAc+PoqsWPSs0fld00K6C8bI1ZhfkQTo3OZZ7HK+9wDoNOp5qtBipe0uBIHEFD6uW4+qtxYXGWyrLn5RpEE0uVt+PBDKuSzTzKdUzZnDkNkPxGbgtqRjG0r7lR4+/8ABf8A0lR0T1R7S1YbC+/JMwitgDBRmZc6Ddx8gj3ZWn/nZ3vcLwxjK3kTzWMo53yMDL5GceZ8l7X2UwttPSsaBuLn1XP8/NWKl7Oj4WK8vJ+jM4fh8j67OG5YobgHmTyWvbNxQ3H8UbAw204lDMO7QMlbmYb8wudgnar6Nvkw3y+zVR1akkqUCbWX30TzULQZQhLU81FE4vcGj9jilhdP3r9fhGp+wR2KGNnwgDoNVKQUcpYCNTsNgqdQ8B0hJsBYeu5+oRUyAC/BZSaqc8u0y6nry34bJkSQ11eSbXyt/wDN3Qfl6n2QquL3i1yxg/KNz1PPzRJ0dvhAvz3PuqzmG+ov5fvdSSCoMIF7kWvz1Pqi4pGtaBsPLcnkFPTRuJuRYef9kqmUMOY/Fs0fp5uPmoJA2PVXdsMbbD9VufLoFU7LHPC8OdYGRxvxsGs29U3EI2yX8XVD4CQ0huliNuQ/fyQSaec08IBuXG+lja2u+ibSVL5ZM0MQB2MhGobxGY/RVqLCALPqDcflZ+rzd5eSt1WOlos0AcgNPoopBbRdqoJnaNa7qd+qoT4PU8Gu+qrSYnMBmc4gnYX4eQVZmL1AN7u+akgmZXVEBsXOHkb/AHWiwbExM4d7GCWeJjgMrmnjYj96IXB2hzjLOwPHnv6HcI92cihu4RusHA+F24NuB4qRW6LgwKJzu8hdlJuSNwTx+aw/8YmZWMJ0LnMv10v/APEn1W/pGOY4DlusF/HR9mUw5yfIMd9yFE+gh2YKGp0XVWgf4QkshqPdq1gdq3dB62HOLEdCNwrYqfNdpmZngj4Rv1Xcc/ji2/Rw4weSSivZchYI2NYDew3KE4zVWIaPWysYzVhguD6LIOqZCSWsc4nyWXB5WOatun/pqzeHkg9K0E2zjdC564ElMdS1Um0JHU2Si7K1bz4g1o63Vz8vEv7ISPiZX/VnYZ7XWO7WYkZHiNp6r0qn7HG1nyWvvZX8L7LUVMcwYHP/AFO1PzWfN+Qx1Udl+Lwcl29HnnZDsdPO9jntLYwQSXaXA1sAvXK+cRsA5CygqcaawWbYKiKOSo8TiWtPuuXmyyzs6WLFHCtmVxWGSumEMe35jyC2GEdmIKZgaxovxPMqTCcMZS5ixri52pJ1V51WD5HzCuxY+CM+bLzZUqqIITWNLQi9Q55G6pd3I85WszH97q4oJOyVbd7mc9fYI+ZLuQ3CMEMLjI62ZwsGjgCbkk+iKxREapkSSynSyEzwgHT1RIwk6kqN1OOv0UgBZjbqdgmQxG+g33PNFv5Nl7nU7cgByCrYhXRwsJuLgGzRzQSC8aru4DGg+Nzh6N59SsJ2hxRwuAeqdWYi6SYOceN9fkh4j76ZjP1OAPS+vyugZIt0OHPY3M9xzuF8oubDgOqO4Lh3cgzTjxH4IzwH6njn5cOKLU1UxhOUDOWlwPIXy3HLdDnsfKcoBJufbzQBFUVskztL6onhuCah8uw4c1fo6NkLQXEA8VDPj8DeJdw3sEEE8mERvOZx+tlZhwxuwLCOSp0faaE/l06orSU8M3ijcQd7IFYOqezTHfCbHkVCzB3wkOaTvwWgih4Zw7roVdjhNrHUJiLHUZztBPxW9x/deU/x1m/Fo2eUrv8A6x/devUseUrxP+PMp/nqdo4QX/5SOH/qkn0yYdmQhfokmwMNl1ZTSek0WIF8YLdeaNYfORGL7lYHCKkxzvYdnajqtkycFgtyXR/KSaxUvbMX4yCeV36QRyxk3dqfNWmVLBsAsvNWW4ojhMTn2e8HLwH6j/ZeeStndapGoo4y/W1m8+J6BWXU99sw89ChradxOZ0ljwaOHkVPd/5XAnktMYqih39gTHamWD4h4eDht/hBqGWeqdaMeHi47f5W4fNmGWWPTiDYgp1PEwNtEAByGgRHHFvbIlkklpbBNFgMcdjIS93y9kWbO3Yeyjkc4bi6gkc3zBWyMYpaMM5Sb2TyTKrNICoTKDpmB+SgeHJis67MNjcK7h9SY2lztM32VOju94bY23J5DijE9Iwg3JtyFtvJMgG/z7TxuntqRv8ANDYaOG9gZAfNTvwzNvL4OQFj7piRlZjrW6XVGTtA08egUuOYHC6FxiBEjRf4ib23BWKgw+dx8LHH0NvdAyD1Xj7uaGsgnqi7uxcDck2F+V1bpuzUz7d5Zg43Nz7BHp8sEYZHoBx5nmUAeV1kD4pC2Rpa4HW/7+asdnY81Q3lY/Pw/wDstxJVU1Q5oqWBxB0dsfXmFf7mlg8TIWC+zgL/ADUUTYNjqYopHFrc7/huRcBulmgegRGHFwdHMAvxAyn5Jv8Aq0d/DGLnyUNRVlw1DR03UkEeIUN2l8d5yNchNrDp+ZAabGH3y9wGgbgsH3CtPrHRm4PRGqDGo5RklsHcH2HzUkA1kkMn/UiaDzb4D8lfpKd0P4tO4vaN2n4gOnEK3VYNpcAEcwqcMb43AsJBHsgLNLFkqWiRhs78w5HzCkp87dCqeG5S7OPA/wDMB8LvRaAMBUiCpH3Xin8fGZKymkt8ULmjqyQn/wB17ZCyxXl38fqVroqOQjVskjPRzM1v/BVz6Hh2ePxRveMxJSV2EiySzWaD1CX+HVU54eHRttzJOiL0nYicaPlYBxyg/K615qlWxGvLY3FWZfKlkjxl0U4sShK49mdf2ap4nglzpHD9R8IPTirIks7w6u2HIKgZbHM7Una/C/3TIZ7EkEWHHiSsZ0lF1sNfyI0zP15hOlpXE+F1+vNZ6bFXg6KOPH3c1Folxkadr5WaHX5pf6g0WzCxPogTMcdZPfX5uRRy+heL9h5tddRula42PyQuCe/BcxGrDGEjQlNjk3JJFeSKSbZeeyLbKD58fddjbEOB/wCRWWbiJ5rk+JHKbH9ldAw0a5tY1jLgWJ26cFQnxR3VB55CGguOtlSZUm++iYijSxVhPBSS1Z4myEx1Ysq76ouKCQ5HiFiuSYy5txy5aaIDNNbiuVEhey4+JvzCAoNnGA7e4VKvqs4sFnm1wd1Tm1R4lADKhpGqmw/GnM0dYjkdVWnlzIbOCgDYWjl1idld+k7eirSiRh8QNllYaotR3Du0pFg+zh5oAdUPzboeXG+mwWmD4Jh4bAodWYaRsigsv4D2gczwONxwujr6gOsRay8/MZaVoMHqzax1TISSNVTtHBGKaXTog2Hao1Ezh7qWKWY5ua81/jsS6Cl5d8737s2+69GtZDcZwanrGtbUR941jszQS5tnWLb+EjgVXJaGi6Z84xwG2hXV9BR9jsPAsKWP2J+ZKSo4Mv5okvsk8aHokkshJjsVPjcnQD8MdEkkvs6S/UimQk7lJJQSi5HsFZjOiSSRgi9TnZV8dPhHVJJX4P3RRn/RgQBSsHw/1BJJdA55ernG6pxpJKSCd2y7CuJIJGVhTaA+IJJIAFV+krrJMOySSkCYKGRJJQAMm3UN11JABLDXG+5WwpHEt1SSTREkQ1bRfZQ4f8SSSn2QbTBUcj2SSQxRki7F8PquJKJdAuzpSSSVJcf/2Q=="/>
          <p:cNvSpPr>
            <a:spLocks noChangeAspect="1" noChangeArrowheads="1"/>
          </p:cNvSpPr>
          <p:nvPr/>
        </p:nvSpPr>
        <p:spPr bwMode="auto">
          <a:xfrm>
            <a:off x="155575" y="-1965325"/>
            <a:ext cx="5505450" cy="4095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descr="Image result for thyroid nodu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8310" y="1292706"/>
            <a:ext cx="3338490" cy="21734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radi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676868"/>
            <a:ext cx="1781175" cy="2084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3562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550"/>
            <a:ext cx="8229600" cy="735221"/>
          </a:xfrm>
        </p:spPr>
        <p:txBody>
          <a:bodyPr/>
          <a:lstStyle/>
          <a:p>
            <a:r>
              <a:rPr lang="en-US" dirty="0" smtClean="0">
                <a:solidFill>
                  <a:srgbClr val="FFFF00"/>
                </a:solidFill>
              </a:rPr>
              <a:t>Thyroid Nodule Evaluation</a:t>
            </a:r>
            <a:endParaRPr lang="en-US" dirty="0">
              <a:solidFill>
                <a:srgbClr val="FFFF00"/>
              </a:solidFill>
            </a:endParaRPr>
          </a:p>
        </p:txBody>
      </p:sp>
      <p:sp>
        <p:nvSpPr>
          <p:cNvPr id="3" name="Content Placeholder 2"/>
          <p:cNvSpPr>
            <a:spLocks noGrp="1"/>
          </p:cNvSpPr>
          <p:nvPr>
            <p:ph idx="1"/>
          </p:nvPr>
        </p:nvSpPr>
        <p:spPr>
          <a:xfrm>
            <a:off x="0" y="1295400"/>
            <a:ext cx="3959225" cy="5105400"/>
          </a:xfrm>
        </p:spPr>
        <p:txBody>
          <a:bodyPr>
            <a:normAutofit/>
          </a:bodyPr>
          <a:lstStyle/>
          <a:p>
            <a:pPr marL="571500" indent="-457200"/>
            <a:r>
              <a:rPr lang="en-US" sz="2800" dirty="0" smtClean="0">
                <a:latin typeface="Arial" pitchFamily="34" charset="0"/>
                <a:cs typeface="Arial" pitchFamily="34" charset="0"/>
              </a:rPr>
              <a:t>History and Physical</a:t>
            </a:r>
          </a:p>
          <a:p>
            <a:pPr marL="971550" lvl="1" indent="-457200"/>
            <a:r>
              <a:rPr lang="en-US" sz="2400" dirty="0" smtClean="0">
                <a:latin typeface="Arial" pitchFamily="34" charset="0"/>
                <a:cs typeface="Arial" pitchFamily="34" charset="0"/>
              </a:rPr>
              <a:t>Rapid growth</a:t>
            </a:r>
          </a:p>
          <a:p>
            <a:pPr marL="971550" lvl="1" indent="-457200"/>
            <a:r>
              <a:rPr lang="en-US" sz="2400" dirty="0" smtClean="0">
                <a:latin typeface="Arial" pitchFamily="34" charset="0"/>
                <a:cs typeface="Arial" pitchFamily="34" charset="0"/>
              </a:rPr>
              <a:t>Childhood head/neck radiation </a:t>
            </a:r>
          </a:p>
          <a:p>
            <a:pPr marL="971550" lvl="1" indent="-457200"/>
            <a:r>
              <a:rPr lang="en-US" sz="2400" dirty="0" smtClean="0">
                <a:latin typeface="Arial" pitchFamily="34" charset="0"/>
                <a:cs typeface="Arial" pitchFamily="34" charset="0"/>
              </a:rPr>
              <a:t>Total body radiation (bone marrow transplantation)</a:t>
            </a:r>
          </a:p>
          <a:p>
            <a:pPr marL="971550" lvl="1" indent="-457200"/>
            <a:r>
              <a:rPr lang="en-US" sz="2400" dirty="0" smtClean="0">
                <a:latin typeface="Arial" pitchFamily="34" charset="0"/>
                <a:cs typeface="Arial" pitchFamily="34" charset="0"/>
              </a:rPr>
              <a:t>Family history</a:t>
            </a:r>
          </a:p>
        </p:txBody>
      </p:sp>
      <p:sp>
        <p:nvSpPr>
          <p:cNvPr id="4" name="AutoShape 2" descr="data:image/jpeg;base64,/9j/4AAQSkZJRgABAQAAAQABAAD/2wCEAAkGBxMSEhQUEhQWFRQXGBUXFhYYFxQUFxgUFxUXFhQUFxUYHCggGBolHBQVITEhJSkrLi4uFx8zODMsNygtLisBCgoKDg0OGhAQGywkHyQsLCwsLCwsLCwsLCwsLCwsLCwsLCwsLCw0LCwsLCwsLCwsLCwsLCwsLCwsLCwsLCwsLP/AABEIAMIBBAMBIgACEQEDEQH/xAAcAAABBQEBAQAAAAAAAAAAAAAFAAIDBAYBBwj/xAA+EAABAwIEAwYEBAUDBAMBAAABAAIDBBEFEiExQVFxBhMiYYGRMqGxwSNCUvAHFHLR4RVikjOCosKys/EW/8QAGgEAAgMBAQAAAAAAAAAAAAAAAAIBAwQFBv/EACURAAICAgICAgIDAQAAAAAAAAABAhEDIRIxBEETUQUyIkJhFP/aAAwDAQACEQMRAD8A9sC6FwJwQQdSSSQAkkkkAJJJJACSSSQAl1cXUAJVMRr2xNuTrwVmV+VpJ4An2XnOO1/fHU21VWWfFFkI2whiGODKTffisnD2kDXya6n6K/Hgz5mhoOiJ0PYuFguRcrN2X8Qf2Yx0vcXSXtwvz5ALb0WKxndwHlcISzBI26BoVOvwljAXAG6ZaFlGzcRvvsbhSrA9n8VqA8M0c3kd7eRW3ZPpsQr8c7KZRpj5n2VF865VSoc+dEpjxx2XJJ+Xuou+KqOeeKhdUhJzLfjCX89a11JT14BGu6FRPvfppy/eyqVN3Abg7aeex926dU8ZWVZIpGyhqQ5Dsf8AhHVDMHrXa5jbmPl80TxKPvIrjduthxVpQwP3IIQ2qpbFEaaS65VsuFCIfRQwen8aOTM8DkOwpviRWX4T1CYX0G2CwHQJLjzt0XUDDl1cXQoGOpJJIASSSSAEkkkgBJJJIAS6uLqCSrizXGGUN+LI63WxsvOey2GmUufL+U2t5r1ByyEbMhe0b5iVRlXRdiZejytFgE503JVAbbpsla1m+ypNHEtNcU6aAkbX8kLix+Mnw+5RvDcRjfpmF+SaNMTImvQNpKZma7Bx1GzmnqjNTNlCiloPxmyA2ABuOZtpdNqSACXK1LiilbZRknJUGZSSuaf3b6KGQs4Zf+P3VTNSIZ5rKoJLnz9k+Zwvt7H7f4VQg5rbg8DoR5g8Ulj0XRMcpt++YVdlSQ27ty13W7TdunPQ+6ffw29SePEAdSlJQHK52vhIcOGoIJAPIhWwuyjLVFP+ed3jXNOhtccszT9CD7LZ4bPx+tvYc9BfXmseyjvI4N3Njbl4/t91poQWyCwJ+FoA2vuXE+X2WlGIr4nD3UpAGjvEPIcvdNJuEWx6P8PNxBtfyQGKRQyPZLhrbOKJuGg/qH1Cp0TdSrrR8H9Y+qZENBSoOvoko6w+L0XUAyyurgXVA51JJJACSSSQAkkkkAJJJJACXVxdQSdWRr2mKoeSLtcLjqtch2KRwyNLZHNB4agEJJxtDQdM8+xPHntJNmZeuqIUzP5im7wcbqvL2PjLr/EL3BJ+gWjw2lbHHkG3BZaN3KloxUWCSPJDi4D/AG6fNarCsIEYB49bn3Viqm7rUtJHkuU2KseRlQvoh29oO57RkngFkMUx4XtY2vyWoxOpayB7jwF7DcngB5leP9oBXSW8QZcklgLWtbroCSMzzb5q2b6VlWJdujY0lQJLkKrX4hbbe6b2Xgeyl/HsHk+EabW/vdCMTZIXAM/qJPXZUNs0Itw4iXXNj7XV2mna9zQTbz/SeF7dB6LNmepjizxgPde2R3iFrHXQ6a20HNW8Pqe9HjZ3ctzdm4I5tPEG+3Aor2Te6NaIS9w0sbkuHIg6358LK/E8fCeY08zcn7KLC7mMOOrr2Nr8AAL/ADXamMi7xyNjw69Ar4/ZmnvRLFE3OSNS4/Jlr+5v1V2mZd7gRYjc89r6oBNjLKVodYkuOUW1NrXJ/fNWcO7UxF7WkZbk6ucATvuPb2VvyRXbKFhnLaQdx8/hWHErMjRabGgC1pvcb9b2ss3ME5Q9MIYeiEY1j/qQ/C9kSgHij6n6FSgZYrz4vQJKHE3eP0CSCH2EwnJrU5QWCSSSQAkkkkAJJJJACSSSQAknvABJ0A3SWQ7bYzkIiB/qt8gllLirGjHk6KfaPtK95yROyM4kfER14BYLGcYLAS0gnfmVo56YvbZg1I1K86x+kexzgVk+TkzX8dI9fw/HWPpmSNN7tHvZUxWzEBw1G5H+V5d2VxYwv7iRxEb9jycvQxh77xkPvF+ZvEjqod2WxqgpDVZzd9yTs0ElDcTc8StayMtJ1Lr7BHo6tkfhjjA8ypG0+YlztXFNWiOT+i82YmJoJ1tv90NfQBx1cXHloLn0T8Tn7oNHNv3KF0GL/iPv+VhI6kgX9ifdDe6YRg6bRaxcWIA+EWA9NAhkkYd90+txGM3LnWHMkAIQ6qIeCx4c068/mlf2WqOqC7MM0vfT1BUUuHxm9wLgb2vryvvZSR4mLBKGTMfW6VtEqLW2F8EYWCx+E234X0A6E7EW10O4Ryop8zCPkVVwqMEN8rg8btda4+Q9kZYz6LTijqjFlls817RfhAudra4HO+wss3DBmaA05rvbl5m5+q2XbkMyvB+LM0MHHm4j3KodhqHNK0keFp7zb9I0+dllmrlxOn481DF8n0bascbNaT8LWtPUDX5oRKdUTqOJQpw1XRS0eflt2EsMHhKJU48cfr9FRw8eFEKX/qM6FSgKuLu/E9AuqLGD+IegSQK+zQhq7ZNzjmlnHNLZdQ6yVk3OOa6HjmiwO2SsmOlA4qP+aai0FE9krKA1TUv5pvNHJE0T2Ssq7qtqlZJdFoiiOvq2wxukebNaNf7LzSDDZKqc1EnwEktHrotn2id3jmw2uDcnyTZZI4WhugAFgs+V8tGnHHjT+yg2lDQcoQObsyyQuMmt7ow7FYybfNPfKLaLLSNKs8S7S4P3cr22IsfCf7LQ9g+1Ra4U9Qd9GPPHyPmtfjuGMmbqBcagrzLtFhRYTbe+n91YpXpkOHtHtkbI26mys0s7LlxIDRzXjfZLGamQOje8uyWtzstFM97xYuNuXBM5cWHDkjUY/XRzkCI3y3B5eh90NwmmAD3O46einwaiyjVVKukle5zYn5LDTTNrwGuiW7djLS4oF1+Gh7iCAW32sPVS0VCyMWYANLW5dOSZFDOxhFRFIZA6143NLXMsLOsR4Te+iFzz1OojifxtnIFv05tBpbe19U1DKfovd53biPynbyPFFKCoANys/S005v3pbroGtvudtSdUYmiDRoVU9MdO9G6wGUE+g+6OVMoaCTta6xHZ2osBrxC1dRUtIAdqOPT9/Ra8Uv4mHNCpnntTKaiTPlzZneDS9gdgPYLfYDhDYGa/G4C/l5D1UOFwwg+FgBdd3Hbcmx2GoPqjD4w7Y2KMWKnb7DPn5LjFUirPGNUGq4gDortUJBoR7cUBmMoJu0252KtnpGNOwzRO8JV+jd+K0f7T9kMofgKJUA/GH9H3CmPRD7A2PVFpnDoko8cbeZySVy2FB8Epy7lXFWaDhTLp5KYiwGEEqUU+mpVetrBCxzzwF1RpMXimaHZ9xtdK5DqDYRfTngV3+VdzVOLEYwdHXPVXXVjMt7qY7FkqIBE/NqDZF4tlRhxNpaL8VappQ4XCv+Nx2U809Feph/EzW4boViwa5pzC6KYzPlaFmZMTDzlAJWXK6dG3CuStmaosIeJnEOcWk6NOw6IzXzdw0Zij1PlAubBY3Gz381twOHBUv7Ll9IcMYa7Q3Wc7SvblJ3VytwV4fnjJbp8P5UIxWkllcxg+IkX8hzTcd0g5Um2L+F9BJJUTOtZoaB66r0SDs8/Pc2DU/sRhTadhHHQk8yjtRV8Ge61/BF9mD/okuivFRNZ8TteQQ+GjILz5/L9lEIgL66ldrZu7bci2b7fsJZ44pWhsWWTlT9mcrWyA6XVGzjuUVkqA7dU5qtrQSLXWVm9WUns8QPBtvdVJpszrDYfVKsxIbN1J4cyVSEmzdzubaknjYJdse62zR0lW2Jgc7YcOZ4AKekrZKh5awXsdeDR+rM7gLeHTU3dZBYqAyEPnOVrfhjB1H+57hsenutLhty3JEwNjG/5RrztqNOG61wxe5aRgyZk3/HbNPgtGIgXOdne74nWt/wBrW8G7CyszVDW31uRwG/khLJjlDjqN+Q9lyHEg64DdQmllj0ipYpdsoVlDVVMmaWbJEPhiZx83uO/S1uqhxBtVTWfTvD2j4o3taAR5PYAR80eo5muJB0PyVmFrXgjcbFJt7TGdLTRn+zvaiKof3M0boJjsDlLHHk14A18iAeq1FNTZZCb/AJbee6w/bbA+6gknabd2M19rWIsfmj3YzFDUwtkd8RDS7yflAePUZT1V0G32VTSW0R4nFeVx80loKjDmPNzcHy+qSniVjbJrgrRgKa6mPMKriy+0Uimkq06jdzCgnoZDoLKHFjJoAYpmmjkYONwFg/8A+Tq2fA+3qV6l/p7o2XOtuKpE8fknw4ZSYZvIjBaM52b7KPb4p5C48r6LXtgjYLEaearOq2iwvqhWNzEjddGGFdI5k/Ik9sLztv8ADYD3QU43JE1xDs1iRrp9EN/1d0bBrfW2qql5ex3m5aFirTKfkt2HYMadUCzhYhMbTuj8bdvzD7obSHupNeIBCOuqWvboVxPLSWZnc8Vt4kB8UrgeJaSN0OoZLPBzAhRY3RuccrLk+Sn7PdkXNOaS/S6oUeXRplOMFtl7E65trDUnYBdwLBS3xv8Aid8hyRqlwSNhzWu7mUQ7taMePjtmPNn5Kl0VmQ2UrYVLlU1KxpNnX8rbequMw+kpPzEdBz8z5IdjrQ9oadSXWBHlxRuRtmmwsOXPmsnWOdJUNIuLaADYAEXv68UNWhoumZ7G6YwNDs4LSL8RZZ2KWee4hjLzzJsBfmtB2lrWvNnNDyL7XyDXjxcfl1UXZqoPeZdQHNtYWy3HiAAbvuRbS+yoj497Zrl5NKkVMO7NS/FNKL/7Re3MAnQ8trDmUUjpGR/ADrxOrnH929/VGpIievAdPPy57CwUkeHjd2/E8OgHL/CvjjjHpGWWWUu2BYaRzyABe+39yfv58Sj8w7ljIY/jcbX8zq531PoqlNWjvgxjeBLnEgbeXJT0U4ke+fcAlkfpo5w+nus+eTujT48FXIv1rwxltgBb0AUOEwFsZc/RziXWPBv5R1tr6qOnlEj3E/DGRfkX729N/ZC+1vaEQQPffWxyjzOjfmsvbLmtUEpsQi1HetbY2cbkm/IAdUdw1zGRiQODmnYgggrG9gcO7ujjfOAZZryE6mwebsF+ljfmVDjvaJkNbHQMub5ZCCd3uBORx4kAA66m45LTF1v6KGrdfZs8aphWUFTEfzxyN9QCWn3A9kD/AIcwmOEudp3haQOTWizff7I9P3n8rM2DL3uQhmbRuYiwvoVgMFxyoMjopI3tkZYOzAhoNtCHbOHmFox/rbM8+6R6w2VJAIKt2UXIBSU8oi8ZGnSSSUDCSSUc0oa0uOwQBQxqoAGQbnU9EBfJ8kqqqzOJ4kobUVNgV0MWOlRzsuTk7KT3nvL34p2I1jTZp0O481SjlufVU+0P/TLhu3ULVRnsqYrV6kcsv1RXBnhzHdSsjLU5zfyBRVmICCnaSdTr7p5VQJOwpjk12gg2LUX7O4M57RJI4gHUN/uvPqeaWeqhY4EMe4HqBqvYWyAAAbBcnyVjnNSR1MDyY48XofHSsbsApw1NY8JxcqaQ7bfYk1zkx8oCgknCCCZz1JLL3cZcd1XpjfX26qDGIu8tG4nIAXOtoTybfhfn5FMkA3s1jJn7wTtBjBsyS5yutqWEX3Ftx/8AoXtP2kY0kRaDUAN3PtsFZkicW5AA2MaBjdAB9yqDsLibsATx2Fup4J1V2Bkf5mR5v3bj65R/hQSifM2QvEYY4OaGaAEG414/NGsWxNrDlYA4/L0Czjqaepdc6NQ3YyPVezWKw1bM8ZGcWEjdLsPAW/TyO3ropsQrI2vMAd+MWZ8gucsdw3M48CbkC+p1tsV5bhmESwytkp3lj26mTgG8cw4t8uK1OFzeCd4Jc977OkNs73ZblziNtDoNgAAEtBRVx7EWQ5mtce8d4crNXHyv+9loow2npY43Cxay7m72cfE8X46krK0dA01EbtznBcbamxzZRyFx6rQZ3vq2xuymwMhAvrltZv8AyLfS6y+Qt6NmC2u9BOktBTta6wc673jkXa29BYei84xOB+KVbYWXELXWJHE/nd6C49Sth2nMzs0bG+M2GYXLQDuSTy1T+zOGtptNgGgXBBJ/VxvfQJMeN/tXRM5K6vs0c9Yymhe9zbRQx6AcQ0Wa0eZ0HqvLOzFQ6srxLKPxC50rjyAGUAHkAQPRbntldzI6dgLmvcJHuPBrQC1l+Jza/wDah/ZbC+7ne3QPcG5Lj8hvtz1+it4uMCpU5m8pWAMJF7k29uKxnaPFGiZtjZzTa+o0PD3/AHqtE7EAZRCCLsA8Q273iOltD1K88/iKO7kDxsXNNuRDrEehBHorVGoUUN3M0bMV6fJdWDZWkjdJZS/ifRBcuCULJYhi0hcRHYAc+PoqsWPSs0fld00K6C8bI1ZhfkQTo3OZZ7HK+9wDoNOp5qtBipe0uBIHEFD6uW4+qtxYXGWyrLn5RpEE0uVt+PBDKuSzTzKdUzZnDkNkPxGbgtqRjG0r7lR4+/8ABf8A0lR0T1R7S1YbC+/JMwitgDBRmZc6Ddx8gj3ZWn/nZ3vcLwxjK3kTzWMo53yMDL5GceZ8l7X2UwttPSsaBuLn1XP8/NWKl7Oj4WK8vJ+jM4fh8j67OG5YobgHmTyWvbNxQ3H8UbAw204lDMO7QMlbmYb8wudgnar6Nvkw3y+zVR1akkqUCbWX30TzULQZQhLU81FE4vcGj9jilhdP3r9fhGp+wR2KGNnwgDoNVKQUcpYCNTsNgqdQ8B0hJsBYeu5+oRUyAC/BZSaqc8u0y6nry34bJkSQ11eSbXyt/wDN3Qfl6n2QquL3i1yxg/KNz1PPzRJ0dvhAvz3PuqzmG+ov5fvdSSCoMIF7kWvz1Pqi4pGtaBsPLcnkFPTRuJuRYef9kqmUMOY/Fs0fp5uPmoJA2PVXdsMbbD9VufLoFU7LHPC8OdYGRxvxsGs29U3EI2yX8XVD4CQ0huliNuQ/fyQSaec08IBuXG+lja2u+ibSVL5ZM0MQB2MhGobxGY/RVqLCALPqDcflZ+rzd5eSt1WOlos0AcgNPoopBbRdqoJnaNa7qd+qoT4PU8Gu+qrSYnMBmc4gnYX4eQVZmL1AN7u+akgmZXVEBsXOHkb/AHWiwbExM4d7GCWeJjgMrmnjYj96IXB2hzjLOwPHnv6HcI92cihu4RusHA+F24NuB4qRW6LgwKJzu8hdlJuSNwTx+aw/8YmZWMJ0LnMv10v/APEn1W/pGOY4DlusF/HR9mUw5yfIMd9yFE+gh2YKGp0XVWgf4QkshqPdq1gdq3dB62HOLEdCNwrYqfNdpmZngj4Rv1Xcc/ji2/Rw4weSSivZchYI2NYDew3KE4zVWIaPWysYzVhguD6LIOqZCSWsc4nyWXB5WOatun/pqzeHkg9K0E2zjdC564ElMdS1Um0JHU2Si7K1bz4g1o63Vz8vEv7ISPiZX/VnYZ7XWO7WYkZHiNp6r0qn7HG1nyWvvZX8L7LUVMcwYHP/AFO1PzWfN+Qx1Udl+Lwcl29HnnZDsdPO9jntLYwQSXaXA1sAvXK+cRsA5CygqcaawWbYKiKOSo8TiWtPuuXmyyzs6WLFHCtmVxWGSumEMe35jyC2GEdmIKZgaxovxPMqTCcMZS5ixri52pJ1V51WD5HzCuxY+CM+bLzZUqqIITWNLQi9Q55G6pd3I85WszH97q4oJOyVbd7mc9fYI+ZLuQ3CMEMLjI62ZwsGjgCbkk+iKxREapkSSynSyEzwgHT1RIwk6kqN1OOv0UgBZjbqdgmQxG+g33PNFv5Nl7nU7cgByCrYhXRwsJuLgGzRzQSC8aru4DGg+Nzh6N59SsJ2hxRwuAeqdWYi6SYOceN9fkh4j76ZjP1OAPS+vyugZIt0OHPY3M9xzuF8oubDgOqO4Lh3cgzTjxH4IzwH6njn5cOKLU1UxhOUDOWlwPIXy3HLdDnsfKcoBJufbzQBFUVskztL6onhuCah8uw4c1fo6NkLQXEA8VDPj8DeJdw3sEEE8mERvOZx+tlZhwxuwLCOSp0faaE/l06orSU8M3ijcQd7IFYOqezTHfCbHkVCzB3wkOaTvwWgih4Zw7roVdjhNrHUJiLHUZztBPxW9x/deU/x1m/Fo2eUrv8A6x/devUseUrxP+PMp/nqdo4QX/5SOH/qkn0yYdmQhfokmwMNl1ZTSek0WIF8YLdeaNYfORGL7lYHCKkxzvYdnajqtkycFgtyXR/KSaxUvbMX4yCeV36QRyxk3dqfNWmVLBsAsvNWW4ojhMTn2e8HLwH6j/ZeeStndapGoo4y/W1m8+J6BWXU99sw89ChradxOZ0ljwaOHkVPd/5XAnktMYqih39gTHamWD4h4eDht/hBqGWeqdaMeHi47f5W4fNmGWWPTiDYgp1PEwNtEAByGgRHHFvbIlkklpbBNFgMcdjIS93y9kWbO3Yeyjkc4bi6gkc3zBWyMYpaMM5Sb2TyTKrNICoTKDpmB+SgeHJis67MNjcK7h9SY2lztM32VOju94bY23J5DijE9Iwg3JtyFtvJMgG/z7TxuntqRv8ANDYaOG9gZAfNTvwzNvL4OQFj7piRlZjrW6XVGTtA08egUuOYHC6FxiBEjRf4ib23BWKgw+dx8LHH0NvdAyD1Xj7uaGsgnqi7uxcDck2F+V1bpuzUz7d5Zg43Nz7BHp8sEYZHoBx5nmUAeV1kD4pC2Rpa4HW/7+asdnY81Q3lY/Pw/wDstxJVU1Q5oqWBxB0dsfXmFf7mlg8TIWC+zgL/ADUUTYNjqYopHFrc7/huRcBulmgegRGHFwdHMAvxAyn5Jv8Aq0d/DGLnyUNRVlw1DR03UkEeIUN2l8d5yNchNrDp+ZAabGH3y9wGgbgsH3CtPrHRm4PRGqDGo5RklsHcH2HzUkA1kkMn/UiaDzb4D8lfpKd0P4tO4vaN2n4gOnEK3VYNpcAEcwqcMb43AsJBHsgLNLFkqWiRhs78w5HzCkp87dCqeG5S7OPA/wDMB8LvRaAMBUiCpH3Xin8fGZKymkt8ULmjqyQn/wB17ZCyxXl38fqVroqOQjVskjPRzM1v/BVz6Hh2ePxRveMxJSV2EiySzWaD1CX+HVU54eHRttzJOiL0nYicaPlYBxyg/K615qlWxGvLY3FWZfKlkjxl0U4sShK49mdf2ap4nglzpHD9R8IPTirIks7w6u2HIKgZbHM7Una/C/3TIZ7EkEWHHiSsZ0lF1sNfyI0zP15hOlpXE+F1+vNZ6bFXg6KOPH3c1Folxkadr5WaHX5pf6g0WzCxPogTMcdZPfX5uRRy+heL9h5tddRula42PyQuCe/BcxGrDGEjQlNjk3JJFeSKSbZeeyLbKD58fddjbEOB/wCRWWbiJ5rk+JHKbH9ldAw0a5tY1jLgWJ26cFQnxR3VB55CGguOtlSZUm++iYijSxVhPBSS1Z4myEx1Ysq76ouKCQ5HiFiuSYy5txy5aaIDNNbiuVEhey4+JvzCAoNnGA7e4VKvqs4sFnm1wd1Tm1R4lADKhpGqmw/GnM0dYjkdVWnlzIbOCgDYWjl1idld+k7eirSiRh8QNllYaotR3Du0pFg+zh5oAdUPzboeXG+mwWmD4Jh4bAodWYaRsigsv4D2gczwONxwujr6gOsRay8/MZaVoMHqzax1TISSNVTtHBGKaXTog2Hao1Ezh7qWKWY5ua81/jsS6Cl5d8737s2+69GtZDcZwanrGtbUR941jszQS5tnWLb+EjgVXJaGi6Z84xwG2hXV9BR9jsPAsKWP2J+ZKSo4Mv5okvsk8aHokkshJjsVPjcnQD8MdEkkvs6S/UimQk7lJJQSi5HsFZjOiSSRgi9TnZV8dPhHVJJX4P3RRn/RgQBSsHw/1BJJdA55ernG6pxpJKSCd2y7CuJIJGVhTaA+IJJIAFV+krrJMOySSkCYKGRJJQAMm3UN11JABLDXG+5WwpHEt1SSTREkQ1bRfZQ4f8SSSn2QbTBUcj2SSQxRki7F8PquJKJdAuzpSSSVJcf/2Q=="/>
          <p:cNvSpPr>
            <a:spLocks noChangeAspect="1" noChangeArrowheads="1"/>
          </p:cNvSpPr>
          <p:nvPr/>
        </p:nvSpPr>
        <p:spPr bwMode="auto">
          <a:xfrm>
            <a:off x="155575" y="-1965325"/>
            <a:ext cx="5505450" cy="4095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descr="Image result for thyroid cancer table"/>
          <p:cNvPicPr/>
          <p:nvPr/>
        </p:nvPicPr>
        <p:blipFill>
          <a:blip r:embed="rId3">
            <a:extLst>
              <a:ext uri="{28A0092B-C50C-407E-A947-70E740481C1C}">
                <a14:useLocalDpi xmlns:a14="http://schemas.microsoft.com/office/drawing/2010/main" val="0"/>
              </a:ext>
            </a:extLst>
          </a:blip>
          <a:srcRect/>
          <a:stretch>
            <a:fillRect/>
          </a:stretch>
        </p:blipFill>
        <p:spPr bwMode="auto">
          <a:xfrm>
            <a:off x="3964222" y="2130425"/>
            <a:ext cx="5007964" cy="2208212"/>
          </a:xfrm>
          <a:prstGeom prst="rect">
            <a:avLst/>
          </a:prstGeom>
          <a:noFill/>
          <a:ln>
            <a:noFill/>
          </a:ln>
        </p:spPr>
      </p:pic>
    </p:spTree>
    <p:extLst>
      <p:ext uri="{BB962C8B-B14F-4D97-AF65-F5344CB8AC3E}">
        <p14:creationId xmlns:p14="http://schemas.microsoft.com/office/powerpoint/2010/main" val="34425456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550"/>
            <a:ext cx="8229600" cy="735221"/>
          </a:xfrm>
        </p:spPr>
        <p:txBody>
          <a:bodyPr/>
          <a:lstStyle/>
          <a:p>
            <a:r>
              <a:rPr lang="en-US" dirty="0" smtClean="0">
                <a:solidFill>
                  <a:srgbClr val="FFFF00"/>
                </a:solidFill>
              </a:rPr>
              <a:t>Thyroid Nodule Evaluation</a:t>
            </a:r>
            <a:endParaRPr lang="en-US" dirty="0">
              <a:solidFill>
                <a:srgbClr val="FFFF00"/>
              </a:solidFill>
            </a:endParaRPr>
          </a:p>
        </p:txBody>
      </p:sp>
      <p:sp>
        <p:nvSpPr>
          <p:cNvPr id="3" name="Content Placeholder 2"/>
          <p:cNvSpPr>
            <a:spLocks noGrp="1"/>
          </p:cNvSpPr>
          <p:nvPr>
            <p:ph idx="1"/>
          </p:nvPr>
        </p:nvSpPr>
        <p:spPr>
          <a:xfrm>
            <a:off x="155575" y="1295400"/>
            <a:ext cx="8683625" cy="5105400"/>
          </a:xfrm>
        </p:spPr>
        <p:txBody>
          <a:bodyPr>
            <a:normAutofit/>
          </a:bodyPr>
          <a:lstStyle/>
          <a:p>
            <a:pPr marL="571500" indent="-457200"/>
            <a:r>
              <a:rPr lang="en-US" dirty="0" smtClean="0">
                <a:latin typeface="Arial" pitchFamily="34" charset="0"/>
                <a:cs typeface="Arial" pitchFamily="34" charset="0"/>
              </a:rPr>
              <a:t>TSH</a:t>
            </a:r>
          </a:p>
          <a:p>
            <a:pPr marL="971550" lvl="1" indent="-457200"/>
            <a:r>
              <a:rPr lang="en-US" dirty="0">
                <a:latin typeface="Arial" pitchFamily="34" charset="0"/>
                <a:cs typeface="Arial" pitchFamily="34" charset="0"/>
              </a:rPr>
              <a:t>S</a:t>
            </a:r>
            <a:r>
              <a:rPr lang="en-US" dirty="0" smtClean="0">
                <a:latin typeface="Arial" pitchFamily="34" charset="0"/>
                <a:cs typeface="Arial" pitchFamily="34" charset="0"/>
              </a:rPr>
              <a:t>ubnormal – overt/subclinical hypothyroidism</a:t>
            </a:r>
          </a:p>
          <a:p>
            <a:pPr marL="1371600" lvl="2" indent="-457200"/>
            <a:r>
              <a:rPr lang="en-US" dirty="0" err="1" smtClean="0">
                <a:latin typeface="Arial" pitchFamily="34" charset="0"/>
                <a:cs typeface="Arial" pitchFamily="34" charset="0"/>
              </a:rPr>
              <a:t>Hyperfucntioning</a:t>
            </a:r>
            <a:r>
              <a:rPr lang="en-US" dirty="0" smtClean="0">
                <a:latin typeface="Arial" pitchFamily="34" charset="0"/>
                <a:cs typeface="Arial" pitchFamily="34" charset="0"/>
              </a:rPr>
              <a:t> nodule -&gt; perform scintigraphy</a:t>
            </a:r>
          </a:p>
          <a:p>
            <a:pPr marL="971550" lvl="1" indent="-457200"/>
            <a:r>
              <a:rPr lang="en-US" dirty="0" smtClean="0">
                <a:latin typeface="Arial" pitchFamily="34" charset="0"/>
                <a:cs typeface="Arial" pitchFamily="34" charset="0"/>
              </a:rPr>
              <a:t>Normal or elevated</a:t>
            </a:r>
          </a:p>
          <a:p>
            <a:pPr marL="1371600" lvl="2" indent="-457200"/>
            <a:r>
              <a:rPr lang="en-US" dirty="0" smtClean="0">
                <a:latin typeface="Arial" pitchFamily="34" charset="0"/>
                <a:cs typeface="Arial" pitchFamily="34" charset="0"/>
              </a:rPr>
              <a:t>If nodule meets criteria for FNA -&gt; perform FNA</a:t>
            </a:r>
          </a:p>
          <a:p>
            <a:pPr marL="1371600" lvl="2" indent="-457200"/>
            <a:r>
              <a:rPr lang="en-US" dirty="0" smtClean="0">
                <a:latin typeface="Arial" pitchFamily="34" charset="0"/>
                <a:cs typeface="Arial" pitchFamily="34" charset="0"/>
              </a:rPr>
              <a:t>Higher TSH associated with greater likelihood of malignancy</a:t>
            </a:r>
          </a:p>
        </p:txBody>
      </p:sp>
      <p:sp>
        <p:nvSpPr>
          <p:cNvPr id="4" name="AutoShape 2" descr="data:image/jpeg;base64,/9j/4AAQSkZJRgABAQAAAQABAAD/2wCEAAkGBxMSEhQUEhQWFRQXGBUXFhYYFxQUFxgUFxUXFhQUFxUYHCggGBolHBQVITEhJSkrLi4uFx8zODMsNygtLisBCgoKDg0OGhAQGywkHyQsLCwsLCwsLCwsLCwsLCwsLCwsLCwsLCw0LCwsLCwsLCwsLCwsLCwsLCwsLCwsLCwsLP/AABEIAMIBBAMBIgACEQEDEQH/xAAcAAABBQEBAQAAAAAAAAAAAAAFAAIDBAYBBwj/xAA+EAABAwIEAwYEBAUDBAMBAAABAAIDBBEFEiExQVFxBhMiYYGRMqGxwSNCUvAHFHLR4RVikjOCosKys/EW/8QAGgEAAgMBAQAAAAAAAAAAAAAAAAIBAwQFBv/EACURAAICAgICAgIDAQAAAAAAAAABAhEDIRIxBEETUQUyIkJhFP/aAAwDAQACEQMRAD8A9sC6FwJwQQdSSSQAkkkkAJJJJACSSSQAl1cXUAJVMRr2xNuTrwVmV+VpJ4An2XnOO1/fHU21VWWfFFkI2whiGODKTffisnD2kDXya6n6K/Hgz5mhoOiJ0PYuFguRcrN2X8Qf2Yx0vcXSXtwvz5ALb0WKxndwHlcISzBI26BoVOvwljAXAG6ZaFlGzcRvvsbhSrA9n8VqA8M0c3kd7eRW3ZPpsQr8c7KZRpj5n2VF865VSoc+dEpjxx2XJJ+Xuou+KqOeeKhdUhJzLfjCX89a11JT14BGu6FRPvfppy/eyqVN3Abg7aeex926dU8ZWVZIpGyhqQ5Dsf8AhHVDMHrXa5jbmPl80TxKPvIrjduthxVpQwP3IIQ2qpbFEaaS65VsuFCIfRQwen8aOTM8DkOwpviRWX4T1CYX0G2CwHQJLjzt0XUDDl1cXQoGOpJJIASSSSAEkkkgBJJJIAS6uLqCSrizXGGUN+LI63WxsvOey2GmUufL+U2t5r1ByyEbMhe0b5iVRlXRdiZejytFgE503JVAbbpsla1m+ypNHEtNcU6aAkbX8kLix+Mnw+5RvDcRjfpmF+SaNMTImvQNpKZma7Bx1GzmnqjNTNlCiloPxmyA2ABuOZtpdNqSACXK1LiilbZRknJUGZSSuaf3b6KGQs4Zf+P3VTNSIZ5rKoJLnz9k+Zwvt7H7f4VQg5rbg8DoR5g8Ulj0XRMcpt++YVdlSQ27ty13W7TdunPQ+6ffw29SePEAdSlJQHK52vhIcOGoIJAPIhWwuyjLVFP+ed3jXNOhtccszT9CD7LZ4bPx+tvYc9BfXmseyjvI4N3Njbl4/t91poQWyCwJ+FoA2vuXE+X2WlGIr4nD3UpAGjvEPIcvdNJuEWx6P8PNxBtfyQGKRQyPZLhrbOKJuGg/qH1Cp0TdSrrR8H9Y+qZENBSoOvoko6w+L0XUAyyurgXVA51JJJACSSSQAkkkkAJJJJACXVxdQSdWRr2mKoeSLtcLjqtch2KRwyNLZHNB4agEJJxtDQdM8+xPHntJNmZeuqIUzP5im7wcbqvL2PjLr/EL3BJ+gWjw2lbHHkG3BZaN3KloxUWCSPJDi4D/AG6fNarCsIEYB49bn3Viqm7rUtJHkuU2KseRlQvoh29oO57RkngFkMUx4XtY2vyWoxOpayB7jwF7DcngB5leP9oBXSW8QZcklgLWtbroCSMzzb5q2b6VlWJdujY0lQJLkKrX4hbbe6b2Xgeyl/HsHk+EabW/vdCMTZIXAM/qJPXZUNs0Itw4iXXNj7XV2mna9zQTbz/SeF7dB6LNmepjizxgPde2R3iFrHXQ6a20HNW8Pqe9HjZ3ctzdm4I5tPEG+3Aor2Te6NaIS9w0sbkuHIg6358LK/E8fCeY08zcn7KLC7mMOOrr2Nr8AAL/ADXamMi7xyNjw69Ar4/ZmnvRLFE3OSNS4/Jlr+5v1V2mZd7gRYjc89r6oBNjLKVodYkuOUW1NrXJ/fNWcO7UxF7WkZbk6ucATvuPb2VvyRXbKFhnLaQdx8/hWHErMjRabGgC1pvcb9b2ss3ME5Q9MIYeiEY1j/qQ/C9kSgHij6n6FSgZYrz4vQJKHE3eP0CSCH2EwnJrU5QWCSSSQAkkkkAJJJJACSSSQAknvABJ0A3SWQ7bYzkIiB/qt8gllLirGjHk6KfaPtK95yROyM4kfER14BYLGcYLAS0gnfmVo56YvbZg1I1K86x+kexzgVk+TkzX8dI9fw/HWPpmSNN7tHvZUxWzEBw1G5H+V5d2VxYwv7iRxEb9jycvQxh77xkPvF+ZvEjqod2WxqgpDVZzd9yTs0ElDcTc8StayMtJ1Lr7BHo6tkfhjjA8ypG0+YlztXFNWiOT+i82YmJoJ1tv90NfQBx1cXHloLn0T8Tn7oNHNv3KF0GL/iPv+VhI6kgX9ifdDe6YRg6bRaxcWIA+EWA9NAhkkYd90+txGM3LnWHMkAIQ6qIeCx4c068/mlf2WqOqC7MM0vfT1BUUuHxm9wLgb2vryvvZSR4mLBKGTMfW6VtEqLW2F8EYWCx+E234X0A6E7EW10O4Ryop8zCPkVVwqMEN8rg8btda4+Q9kZYz6LTijqjFlls817RfhAudra4HO+wss3DBmaA05rvbl5m5+q2XbkMyvB+LM0MHHm4j3KodhqHNK0keFp7zb9I0+dllmrlxOn481DF8n0bascbNaT8LWtPUDX5oRKdUTqOJQpw1XRS0eflt2EsMHhKJU48cfr9FRw8eFEKX/qM6FSgKuLu/E9AuqLGD+IegSQK+zQhq7ZNzjmlnHNLZdQ6yVk3OOa6HjmiwO2SsmOlA4qP+aai0FE9krKA1TUv5pvNHJE0T2Ssq7qtqlZJdFoiiOvq2wxukebNaNf7LzSDDZKqc1EnwEktHrotn2id3jmw2uDcnyTZZI4WhugAFgs+V8tGnHHjT+yg2lDQcoQObsyyQuMmt7ow7FYybfNPfKLaLLSNKs8S7S4P3cr22IsfCf7LQ9g+1Ra4U9Qd9GPPHyPmtfjuGMmbqBcagrzLtFhRYTbe+n91YpXpkOHtHtkbI26mys0s7LlxIDRzXjfZLGamQOje8uyWtzstFM97xYuNuXBM5cWHDkjUY/XRzkCI3y3B5eh90NwmmAD3O46einwaiyjVVKukle5zYn5LDTTNrwGuiW7djLS4oF1+Gh7iCAW32sPVS0VCyMWYANLW5dOSZFDOxhFRFIZA6143NLXMsLOsR4Te+iFzz1OojifxtnIFv05tBpbe19U1DKfovd53biPynbyPFFKCoANys/S005v3pbroGtvudtSdUYmiDRoVU9MdO9G6wGUE+g+6OVMoaCTta6xHZ2osBrxC1dRUtIAdqOPT9/Ra8Uv4mHNCpnntTKaiTPlzZneDS9gdgPYLfYDhDYGa/G4C/l5D1UOFwwg+FgBdd3Hbcmx2GoPqjD4w7Y2KMWKnb7DPn5LjFUirPGNUGq4gDortUJBoR7cUBmMoJu0252KtnpGNOwzRO8JV+jd+K0f7T9kMofgKJUA/GH9H3CmPRD7A2PVFpnDoko8cbeZySVy2FB8Epy7lXFWaDhTLp5KYiwGEEqUU+mpVetrBCxzzwF1RpMXimaHZ9xtdK5DqDYRfTngV3+VdzVOLEYwdHXPVXXVjMt7qY7FkqIBE/NqDZF4tlRhxNpaL8VappQ4XCv+Nx2U809Feph/EzW4boViwa5pzC6KYzPlaFmZMTDzlAJWXK6dG3CuStmaosIeJnEOcWk6NOw6IzXzdw0Zij1PlAubBY3Gz381twOHBUv7Ll9IcMYa7Q3Wc7SvblJ3VytwV4fnjJbp8P5UIxWkllcxg+IkX8hzTcd0g5Um2L+F9BJJUTOtZoaB66r0SDs8/Pc2DU/sRhTadhHHQk8yjtRV8Ge61/BF9mD/okuivFRNZ8TteQQ+GjILz5/L9lEIgL66ldrZu7bci2b7fsJZ44pWhsWWTlT9mcrWyA6XVGzjuUVkqA7dU5qtrQSLXWVm9WUns8QPBtvdVJpszrDYfVKsxIbN1J4cyVSEmzdzubaknjYJdse62zR0lW2Jgc7YcOZ4AKekrZKh5awXsdeDR+rM7gLeHTU3dZBYqAyEPnOVrfhjB1H+57hsenutLhty3JEwNjG/5RrztqNOG61wxe5aRgyZk3/HbNPgtGIgXOdne74nWt/wBrW8G7CyszVDW31uRwG/khLJjlDjqN+Q9lyHEg64DdQmllj0ipYpdsoVlDVVMmaWbJEPhiZx83uO/S1uqhxBtVTWfTvD2j4o3taAR5PYAR80eo5muJB0PyVmFrXgjcbFJt7TGdLTRn+zvaiKof3M0boJjsDlLHHk14A18iAeq1FNTZZCb/AJbee6w/bbA+6gknabd2M19rWIsfmj3YzFDUwtkd8RDS7yflAePUZT1V0G32VTSW0R4nFeVx80loKjDmPNzcHy+qSniVjbJrgrRgKa6mPMKriy+0Uimkq06jdzCgnoZDoLKHFjJoAYpmmjkYONwFg/8A+Tq2fA+3qV6l/p7o2XOtuKpE8fknw4ZSYZvIjBaM52b7KPb4p5C48r6LXtgjYLEaearOq2iwvqhWNzEjddGGFdI5k/Ik9sLztv8ADYD3QU43JE1xDs1iRrp9EN/1d0bBrfW2qql5ex3m5aFirTKfkt2HYMadUCzhYhMbTuj8bdvzD7obSHupNeIBCOuqWvboVxPLSWZnc8Vt4kB8UrgeJaSN0OoZLPBzAhRY3RuccrLk+Sn7PdkXNOaS/S6oUeXRplOMFtl7E65trDUnYBdwLBS3xv8Aid8hyRqlwSNhzWu7mUQ7taMePjtmPNn5Kl0VmQ2UrYVLlU1KxpNnX8rbequMw+kpPzEdBz8z5IdjrQ9oadSXWBHlxRuRtmmwsOXPmsnWOdJUNIuLaADYAEXv68UNWhoumZ7G6YwNDs4LSL8RZZ2KWee4hjLzzJsBfmtB2lrWvNnNDyL7XyDXjxcfl1UXZqoPeZdQHNtYWy3HiAAbvuRbS+yoj497Zrl5NKkVMO7NS/FNKL/7Re3MAnQ8trDmUUjpGR/ADrxOrnH929/VGpIievAdPPy57CwUkeHjd2/E8OgHL/CvjjjHpGWWWUu2BYaRzyABe+39yfv58Sj8w7ljIY/jcbX8zq531PoqlNWjvgxjeBLnEgbeXJT0U4ke+fcAlkfpo5w+nus+eTujT48FXIv1rwxltgBb0AUOEwFsZc/RziXWPBv5R1tr6qOnlEj3E/DGRfkX729N/ZC+1vaEQQPffWxyjzOjfmsvbLmtUEpsQi1HetbY2cbkm/IAdUdw1zGRiQODmnYgggrG9gcO7ujjfOAZZryE6mwebsF+ljfmVDjvaJkNbHQMub5ZCCd3uBORx4kAA66m45LTF1v6KGrdfZs8aphWUFTEfzxyN9QCWn3A9kD/AIcwmOEudp3haQOTWizff7I9P3n8rM2DL3uQhmbRuYiwvoVgMFxyoMjopI3tkZYOzAhoNtCHbOHmFox/rbM8+6R6w2VJAIKt2UXIBSU8oi8ZGnSSSUDCSSUc0oa0uOwQBQxqoAGQbnU9EBfJ8kqqqzOJ4kobUVNgV0MWOlRzsuTk7KT3nvL34p2I1jTZp0O481SjlufVU+0P/TLhu3ULVRnsqYrV6kcsv1RXBnhzHdSsjLU5zfyBRVmICCnaSdTr7p5VQJOwpjk12gg2LUX7O4M57RJI4gHUN/uvPqeaWeqhY4EMe4HqBqvYWyAAAbBcnyVjnNSR1MDyY48XofHSsbsApw1NY8JxcqaQ7bfYk1zkx8oCgknCCCZz1JLL3cZcd1XpjfX26qDGIu8tG4nIAXOtoTybfhfn5FMkA3s1jJn7wTtBjBsyS5yutqWEX3Ftx/8AoXtP2kY0kRaDUAN3PtsFZkicW5AA2MaBjdAB9yqDsLibsATx2Fup4J1V2Bkf5mR5v3bj65R/hQSifM2QvEYY4OaGaAEG414/NGsWxNrDlYA4/L0Czjqaepdc6NQ3YyPVezWKw1bM8ZGcWEjdLsPAW/TyO3ropsQrI2vMAd+MWZ8gucsdw3M48CbkC+p1tsV5bhmESwytkp3lj26mTgG8cw4t8uK1OFzeCd4Jc977OkNs73ZblziNtDoNgAAEtBRVx7EWQ5mtce8d4crNXHyv+9loow2npY43Cxay7m72cfE8X46krK0dA01EbtznBcbamxzZRyFx6rQZ3vq2xuymwMhAvrltZv8AyLfS6y+Qt6NmC2u9BOktBTta6wc673jkXa29BYei84xOB+KVbYWXELXWJHE/nd6C49Sth2nMzs0bG+M2GYXLQDuSTy1T+zOGtptNgGgXBBJ/VxvfQJMeN/tXRM5K6vs0c9Yymhe9zbRQx6AcQ0Wa0eZ0HqvLOzFQ6srxLKPxC50rjyAGUAHkAQPRbntldzI6dgLmvcJHuPBrQC1l+Jza/wDah/ZbC+7ne3QPcG5Lj8hvtz1+it4uMCpU5m8pWAMJF7k29uKxnaPFGiZtjZzTa+o0PD3/AHqtE7EAZRCCLsA8Q273iOltD1K88/iKO7kDxsXNNuRDrEehBHorVGoUUN3M0bMV6fJdWDZWkjdJZS/ifRBcuCULJYhi0hcRHYAc+PoqsWPSs0fld00K6C8bI1ZhfkQTo3OZZ7HK+9wDoNOp5qtBipe0uBIHEFD6uW4+qtxYXGWyrLn5RpEE0uVt+PBDKuSzTzKdUzZnDkNkPxGbgtqRjG0r7lR4+/8ABf8A0lR0T1R7S1YbC+/JMwitgDBRmZc6Ddx8gj3ZWn/nZ3vcLwxjK3kTzWMo53yMDL5GceZ8l7X2UwttPSsaBuLn1XP8/NWKl7Oj4WK8vJ+jM4fh8j67OG5YobgHmTyWvbNxQ3H8UbAw204lDMO7QMlbmYb8wudgnar6Nvkw3y+zVR1akkqUCbWX30TzULQZQhLU81FE4vcGj9jilhdP3r9fhGp+wR2KGNnwgDoNVKQUcpYCNTsNgqdQ8B0hJsBYeu5+oRUyAC/BZSaqc8u0y6nry34bJkSQ11eSbXyt/wDN3Qfl6n2QquL3i1yxg/KNz1PPzRJ0dvhAvz3PuqzmG+ov5fvdSSCoMIF7kWvz1Pqi4pGtaBsPLcnkFPTRuJuRYef9kqmUMOY/Fs0fp5uPmoJA2PVXdsMbbD9VufLoFU7LHPC8OdYGRxvxsGs29U3EI2yX8XVD4CQ0huliNuQ/fyQSaec08IBuXG+lja2u+ibSVL5ZM0MQB2MhGobxGY/RVqLCALPqDcflZ+rzd5eSt1WOlos0AcgNPoopBbRdqoJnaNa7qd+qoT4PU8Gu+qrSYnMBmc4gnYX4eQVZmL1AN7u+akgmZXVEBsXOHkb/AHWiwbExM4d7GCWeJjgMrmnjYj96IXB2hzjLOwPHnv6HcI92cihu4RusHA+F24NuB4qRW6LgwKJzu8hdlJuSNwTx+aw/8YmZWMJ0LnMv10v/APEn1W/pGOY4DlusF/HR9mUw5yfIMd9yFE+gh2YKGp0XVWgf4QkshqPdq1gdq3dB62HOLEdCNwrYqfNdpmZngj4Rv1Xcc/ji2/Rw4weSSivZchYI2NYDew3KE4zVWIaPWysYzVhguD6LIOqZCSWsc4nyWXB5WOatun/pqzeHkg9K0E2zjdC564ElMdS1Um0JHU2Si7K1bz4g1o63Vz8vEv7ISPiZX/VnYZ7XWO7WYkZHiNp6r0qn7HG1nyWvvZX8L7LUVMcwYHP/AFO1PzWfN+Qx1Udl+Lwcl29HnnZDsdPO9jntLYwQSXaXA1sAvXK+cRsA5CygqcaawWbYKiKOSo8TiWtPuuXmyyzs6WLFHCtmVxWGSumEMe35jyC2GEdmIKZgaxovxPMqTCcMZS5ixri52pJ1V51WD5HzCuxY+CM+bLzZUqqIITWNLQi9Q55G6pd3I85WszH97q4oJOyVbd7mc9fYI+ZLuQ3CMEMLjI62ZwsGjgCbkk+iKxREapkSSynSyEzwgHT1RIwk6kqN1OOv0UgBZjbqdgmQxG+g33PNFv5Nl7nU7cgByCrYhXRwsJuLgGzRzQSC8aru4DGg+Nzh6N59SsJ2hxRwuAeqdWYi6SYOceN9fkh4j76ZjP1OAPS+vyugZIt0OHPY3M9xzuF8oubDgOqO4Lh3cgzTjxH4IzwH6njn5cOKLU1UxhOUDOWlwPIXy3HLdDnsfKcoBJufbzQBFUVskztL6onhuCah8uw4c1fo6NkLQXEA8VDPj8DeJdw3sEEE8mERvOZx+tlZhwxuwLCOSp0faaE/l06orSU8M3ijcQd7IFYOqezTHfCbHkVCzB3wkOaTvwWgih4Zw7roVdjhNrHUJiLHUZztBPxW9x/deU/x1m/Fo2eUrv8A6x/devUseUrxP+PMp/nqdo4QX/5SOH/qkn0yYdmQhfokmwMNl1ZTSek0WIF8YLdeaNYfORGL7lYHCKkxzvYdnajqtkycFgtyXR/KSaxUvbMX4yCeV36QRyxk3dqfNWmVLBsAsvNWW4ojhMTn2e8HLwH6j/ZeeStndapGoo4y/W1m8+J6BWXU99sw89ChradxOZ0ljwaOHkVPd/5XAnktMYqih39gTHamWD4h4eDht/hBqGWeqdaMeHi47f5W4fNmGWWPTiDYgp1PEwNtEAByGgRHHFvbIlkklpbBNFgMcdjIS93y9kWbO3Yeyjkc4bi6gkc3zBWyMYpaMM5Sb2TyTKrNICoTKDpmB+SgeHJis67MNjcK7h9SY2lztM32VOju94bY23J5DijE9Iwg3JtyFtvJMgG/z7TxuntqRv8ANDYaOG9gZAfNTvwzNvL4OQFj7piRlZjrW6XVGTtA08egUuOYHC6FxiBEjRf4ib23BWKgw+dx8LHH0NvdAyD1Xj7uaGsgnqi7uxcDck2F+V1bpuzUz7d5Zg43Nz7BHp8sEYZHoBx5nmUAeV1kD4pC2Rpa4HW/7+asdnY81Q3lY/Pw/wDstxJVU1Q5oqWBxB0dsfXmFf7mlg8TIWC+zgL/ADUUTYNjqYopHFrc7/huRcBulmgegRGHFwdHMAvxAyn5Jv8Aq0d/DGLnyUNRVlw1DR03UkEeIUN2l8d5yNchNrDp+ZAabGH3y9wGgbgsH3CtPrHRm4PRGqDGo5RklsHcH2HzUkA1kkMn/UiaDzb4D8lfpKd0P4tO4vaN2n4gOnEK3VYNpcAEcwqcMb43AsJBHsgLNLFkqWiRhs78w5HzCkp87dCqeG5S7OPA/wDMB8LvRaAMBUiCpH3Xin8fGZKymkt8ULmjqyQn/wB17ZCyxXl38fqVroqOQjVskjPRzM1v/BVz6Hh2ePxRveMxJSV2EiySzWaD1CX+HVU54eHRttzJOiL0nYicaPlYBxyg/K615qlWxGvLY3FWZfKlkjxl0U4sShK49mdf2ap4nglzpHD9R8IPTirIks7w6u2HIKgZbHM7Una/C/3TIZ7EkEWHHiSsZ0lF1sNfyI0zP15hOlpXE+F1+vNZ6bFXg6KOPH3c1Folxkadr5WaHX5pf6g0WzCxPogTMcdZPfX5uRRy+heL9h5tddRula42PyQuCe/BcxGrDGEjQlNjk3JJFeSKSbZeeyLbKD58fddjbEOB/wCRWWbiJ5rk+JHKbH9ldAw0a5tY1jLgWJ26cFQnxR3VB55CGguOtlSZUm++iYijSxVhPBSS1Z4myEx1Ysq76ouKCQ5HiFiuSYy5txy5aaIDNNbiuVEhey4+JvzCAoNnGA7e4VKvqs4sFnm1wd1Tm1R4lADKhpGqmw/GnM0dYjkdVWnlzIbOCgDYWjl1idld+k7eirSiRh8QNllYaotR3Du0pFg+zh5oAdUPzboeXG+mwWmD4Jh4bAodWYaRsigsv4D2gczwONxwujr6gOsRay8/MZaVoMHqzax1TISSNVTtHBGKaXTog2Hao1Ezh7qWKWY5ua81/jsS6Cl5d8737s2+69GtZDcZwanrGtbUR941jszQS5tnWLb+EjgVXJaGi6Z84xwG2hXV9BR9jsPAsKWP2J+ZKSo4Mv5okvsk8aHokkshJjsVPjcnQD8MdEkkvs6S/UimQk7lJJQSi5HsFZjOiSSRgi9TnZV8dPhHVJJX4P3RRn/RgQBSsHw/1BJJdA55ernG6pxpJKSCd2y7CuJIJGVhTaA+IJJIAFV+krrJMOySSkCYKGRJJQAMm3UN11JABLDXG+5WwpHEt1SSTREkQ1bRfZQ4f8SSSn2QbTBUcj2SSQxRki7F8PquJKJdAuzpSSSVJcf/2Q=="/>
          <p:cNvSpPr>
            <a:spLocks noChangeAspect="1" noChangeArrowheads="1"/>
          </p:cNvSpPr>
          <p:nvPr/>
        </p:nvSpPr>
        <p:spPr bwMode="auto">
          <a:xfrm>
            <a:off x="155575" y="-1965325"/>
            <a:ext cx="5505450" cy="4095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085096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550"/>
            <a:ext cx="8229600" cy="735221"/>
          </a:xfrm>
        </p:spPr>
        <p:txBody>
          <a:bodyPr/>
          <a:lstStyle/>
          <a:p>
            <a:r>
              <a:rPr lang="en-US" dirty="0" smtClean="0">
                <a:solidFill>
                  <a:srgbClr val="FFFF00"/>
                </a:solidFill>
              </a:rPr>
              <a:t>Thyroid Ultrasound</a:t>
            </a:r>
            <a:endParaRPr lang="en-US" dirty="0">
              <a:solidFill>
                <a:srgbClr val="FFFF00"/>
              </a:solidFill>
            </a:endParaRPr>
          </a:p>
        </p:txBody>
      </p:sp>
      <p:sp>
        <p:nvSpPr>
          <p:cNvPr id="3" name="Content Placeholder 2"/>
          <p:cNvSpPr>
            <a:spLocks noGrp="1"/>
          </p:cNvSpPr>
          <p:nvPr>
            <p:ph idx="1"/>
          </p:nvPr>
        </p:nvSpPr>
        <p:spPr>
          <a:xfrm>
            <a:off x="-8744" y="1219200"/>
            <a:ext cx="3722583" cy="5105400"/>
          </a:xfrm>
        </p:spPr>
        <p:txBody>
          <a:bodyPr>
            <a:normAutofit/>
          </a:bodyPr>
          <a:lstStyle/>
          <a:p>
            <a:pPr marL="571500" indent="-457200"/>
            <a:r>
              <a:rPr lang="en-US" sz="2400" dirty="0" smtClean="0">
                <a:latin typeface="Arial" pitchFamily="34" charset="0"/>
                <a:cs typeface="Arial" pitchFamily="34" charset="0"/>
              </a:rPr>
              <a:t>Perform on all patients with nodule.</a:t>
            </a:r>
          </a:p>
          <a:p>
            <a:pPr marL="571500" indent="-457200"/>
            <a:r>
              <a:rPr lang="en-US" sz="2400" dirty="0" smtClean="0">
                <a:latin typeface="Arial" pitchFamily="34" charset="0"/>
                <a:cs typeface="Arial" pitchFamily="34" charset="0"/>
              </a:rPr>
              <a:t>Not to be relied on for diagnosing thyroid cancer.</a:t>
            </a:r>
          </a:p>
          <a:p>
            <a:pPr marL="571500" indent="-457200"/>
            <a:r>
              <a:rPr lang="en-US" sz="2400" dirty="0" smtClean="0">
                <a:latin typeface="Arial" pitchFamily="34" charset="0"/>
                <a:cs typeface="Arial" pitchFamily="34" charset="0"/>
              </a:rPr>
              <a:t>Findings help guide decision to perform FNA</a:t>
            </a:r>
          </a:p>
        </p:txBody>
      </p:sp>
      <p:sp>
        <p:nvSpPr>
          <p:cNvPr id="4" name="AutoShape 2" descr="data:image/jpeg;base64,/9j/4AAQSkZJRgABAQAAAQABAAD/2wCEAAkGBxMSEhQUEhQWFRQXGBUXFhYYFxQUFxgUFxUXFhQUFxUYHCggGBolHBQVITEhJSkrLi4uFx8zODMsNygtLisBCgoKDg0OGhAQGywkHyQsLCwsLCwsLCwsLCwsLCwsLCwsLCwsLCw0LCwsLCwsLCwsLCwsLCwsLCwsLCwsLCwsLP/AABEIAMIBBAMBIgACEQEDEQH/xAAcAAABBQEBAQAAAAAAAAAAAAAFAAIDBAYBBwj/xAA+EAABAwIEAwYEBAUDBAMBAAABAAIDBBEFEiExQVFxBhMiYYGRMqGxwSNCUvAHFHLR4RVikjOCosKys/EW/8QAGgEAAgMBAQAAAAAAAAAAAAAAAAIBAwQFBv/EACURAAICAgICAgIDAQAAAAAAAAABAhEDIRIxBEETUQUyIkJhFP/aAAwDAQACEQMRAD8A9sC6FwJwQQdSSSQAkkkkAJJJJACSSSQAl1cXUAJVMRr2xNuTrwVmV+VpJ4An2XnOO1/fHU21VWWfFFkI2whiGODKTffisnD2kDXya6n6K/Hgz5mhoOiJ0PYuFguRcrN2X8Qf2Yx0vcXSXtwvz5ALb0WKxndwHlcISzBI26BoVOvwljAXAG6ZaFlGzcRvvsbhSrA9n8VqA8M0c3kd7eRW3ZPpsQr8c7KZRpj5n2VF865VSoc+dEpjxx2XJJ+Xuou+KqOeeKhdUhJzLfjCX89a11JT14BGu6FRPvfppy/eyqVN3Abg7aeex926dU8ZWVZIpGyhqQ5Dsf8AhHVDMHrXa5jbmPl80TxKPvIrjduthxVpQwP3IIQ2qpbFEaaS65VsuFCIfRQwen8aOTM8DkOwpviRWX4T1CYX0G2CwHQJLjzt0XUDDl1cXQoGOpJJIASSSSAEkkkgBJJJIAS6uLqCSrizXGGUN+LI63WxsvOey2GmUufL+U2t5r1ByyEbMhe0b5iVRlXRdiZejytFgE503JVAbbpsla1m+ypNHEtNcU6aAkbX8kLix+Mnw+5RvDcRjfpmF+SaNMTImvQNpKZma7Bx1GzmnqjNTNlCiloPxmyA2ABuOZtpdNqSACXK1LiilbZRknJUGZSSuaf3b6KGQs4Zf+P3VTNSIZ5rKoJLnz9k+Zwvt7H7f4VQg5rbg8DoR5g8Ulj0XRMcpt++YVdlSQ27ty13W7TdunPQ+6ffw29SePEAdSlJQHK52vhIcOGoIJAPIhWwuyjLVFP+ed3jXNOhtccszT9CD7LZ4bPx+tvYc9BfXmseyjvI4N3Njbl4/t91poQWyCwJ+FoA2vuXE+X2WlGIr4nD3UpAGjvEPIcvdNJuEWx6P8PNxBtfyQGKRQyPZLhrbOKJuGg/qH1Cp0TdSrrR8H9Y+qZENBSoOvoko6w+L0XUAyyurgXVA51JJJACSSSQAkkkkAJJJJACXVxdQSdWRr2mKoeSLtcLjqtch2KRwyNLZHNB4agEJJxtDQdM8+xPHntJNmZeuqIUzP5im7wcbqvL2PjLr/EL3BJ+gWjw2lbHHkG3BZaN3KloxUWCSPJDi4D/AG6fNarCsIEYB49bn3Viqm7rUtJHkuU2KseRlQvoh29oO57RkngFkMUx4XtY2vyWoxOpayB7jwF7DcngB5leP9oBXSW8QZcklgLWtbroCSMzzb5q2b6VlWJdujY0lQJLkKrX4hbbe6b2Xgeyl/HsHk+EabW/vdCMTZIXAM/qJPXZUNs0Itw4iXXNj7XV2mna9zQTbz/SeF7dB6LNmepjizxgPde2R3iFrHXQ6a20HNW8Pqe9HjZ3ctzdm4I5tPEG+3Aor2Te6NaIS9w0sbkuHIg6358LK/E8fCeY08zcn7KLC7mMOOrr2Nr8AAL/ADXamMi7xyNjw69Ar4/ZmnvRLFE3OSNS4/Jlr+5v1V2mZd7gRYjc89r6oBNjLKVodYkuOUW1NrXJ/fNWcO7UxF7WkZbk6ucATvuPb2VvyRXbKFhnLaQdx8/hWHErMjRabGgC1pvcb9b2ss3ME5Q9MIYeiEY1j/qQ/C9kSgHij6n6FSgZYrz4vQJKHE3eP0CSCH2EwnJrU5QWCSSSQAkkkkAJJJJACSSSQAknvABJ0A3SWQ7bYzkIiB/qt8gllLirGjHk6KfaPtK95yROyM4kfER14BYLGcYLAS0gnfmVo56YvbZg1I1K86x+kexzgVk+TkzX8dI9fw/HWPpmSNN7tHvZUxWzEBw1G5H+V5d2VxYwv7iRxEb9jycvQxh77xkPvF+ZvEjqod2WxqgpDVZzd9yTs0ElDcTc8StayMtJ1Lr7BHo6tkfhjjA8ypG0+YlztXFNWiOT+i82YmJoJ1tv90NfQBx1cXHloLn0T8Tn7oNHNv3KF0GL/iPv+VhI6kgX9ifdDe6YRg6bRaxcWIA+EWA9NAhkkYd90+txGM3LnWHMkAIQ6qIeCx4c068/mlf2WqOqC7MM0vfT1BUUuHxm9wLgb2vryvvZSR4mLBKGTMfW6VtEqLW2F8EYWCx+E234X0A6E7EW10O4Ryop8zCPkVVwqMEN8rg8btda4+Q9kZYz6LTijqjFlls817RfhAudra4HO+wss3DBmaA05rvbl5m5+q2XbkMyvB+LM0MHHm4j3KodhqHNK0keFp7zb9I0+dllmrlxOn481DF8n0bascbNaT8LWtPUDX5oRKdUTqOJQpw1XRS0eflt2EsMHhKJU48cfr9FRw8eFEKX/qM6FSgKuLu/E9AuqLGD+IegSQK+zQhq7ZNzjmlnHNLZdQ6yVk3OOa6HjmiwO2SsmOlA4qP+aai0FE9krKA1TUv5pvNHJE0T2Ssq7qtqlZJdFoiiOvq2wxukebNaNf7LzSDDZKqc1EnwEktHrotn2id3jmw2uDcnyTZZI4WhugAFgs+V8tGnHHjT+yg2lDQcoQObsyyQuMmt7ow7FYybfNPfKLaLLSNKs8S7S4P3cr22IsfCf7LQ9g+1Ra4U9Qd9GPPHyPmtfjuGMmbqBcagrzLtFhRYTbe+n91YpXpkOHtHtkbI26mys0s7LlxIDRzXjfZLGamQOje8uyWtzstFM97xYuNuXBM5cWHDkjUY/XRzkCI3y3B5eh90NwmmAD3O46einwaiyjVVKukle5zYn5LDTTNrwGuiW7djLS4oF1+Gh7iCAW32sPVS0VCyMWYANLW5dOSZFDOxhFRFIZA6143NLXMsLOsR4Te+iFzz1OojifxtnIFv05tBpbe19U1DKfovd53biPynbyPFFKCoANys/S005v3pbroGtvudtSdUYmiDRoVU9MdO9G6wGUE+g+6OVMoaCTta6xHZ2osBrxC1dRUtIAdqOPT9/Ra8Uv4mHNCpnntTKaiTPlzZneDS9gdgPYLfYDhDYGa/G4C/l5D1UOFwwg+FgBdd3Hbcmx2GoPqjD4w7Y2KMWKnb7DPn5LjFUirPGNUGq4gDortUJBoR7cUBmMoJu0252KtnpGNOwzRO8JV+jd+K0f7T9kMofgKJUA/GH9H3CmPRD7A2PVFpnDoko8cbeZySVy2FB8Epy7lXFWaDhTLp5KYiwGEEqUU+mpVetrBCxzzwF1RpMXimaHZ9xtdK5DqDYRfTngV3+VdzVOLEYwdHXPVXXVjMt7qY7FkqIBE/NqDZF4tlRhxNpaL8VappQ4XCv+Nx2U809Feph/EzW4boViwa5pzC6KYzPlaFmZMTDzlAJWXK6dG3CuStmaosIeJnEOcWk6NOw6IzXzdw0Zij1PlAubBY3Gz381twOHBUv7Ll9IcMYa7Q3Wc7SvblJ3VytwV4fnjJbp8P5UIxWkllcxg+IkX8hzTcd0g5Um2L+F9BJJUTOtZoaB66r0SDs8/Pc2DU/sRhTadhHHQk8yjtRV8Ge61/BF9mD/okuivFRNZ8TteQQ+GjILz5/L9lEIgL66ldrZu7bci2b7fsJZ44pWhsWWTlT9mcrWyA6XVGzjuUVkqA7dU5qtrQSLXWVm9WUns8QPBtvdVJpszrDYfVKsxIbN1J4cyVSEmzdzubaknjYJdse62zR0lW2Jgc7YcOZ4AKekrZKh5awXsdeDR+rM7gLeHTU3dZBYqAyEPnOVrfhjB1H+57hsenutLhty3JEwNjG/5RrztqNOG61wxe5aRgyZk3/HbNPgtGIgXOdne74nWt/wBrW8G7CyszVDW31uRwG/khLJjlDjqN+Q9lyHEg64DdQmllj0ipYpdsoVlDVVMmaWbJEPhiZx83uO/S1uqhxBtVTWfTvD2j4o3taAR5PYAR80eo5muJB0PyVmFrXgjcbFJt7TGdLTRn+zvaiKof3M0boJjsDlLHHk14A18iAeq1FNTZZCb/AJbee6w/bbA+6gknabd2M19rWIsfmj3YzFDUwtkd8RDS7yflAePUZT1V0G32VTSW0R4nFeVx80loKjDmPNzcHy+qSniVjbJrgrRgKa6mPMKriy+0Uimkq06jdzCgnoZDoLKHFjJoAYpmmjkYONwFg/8A+Tq2fA+3qV6l/p7o2XOtuKpE8fknw4ZSYZvIjBaM52b7KPb4p5C48r6LXtgjYLEaearOq2iwvqhWNzEjddGGFdI5k/Ik9sLztv8ADYD3QU43JE1xDs1iRrp9EN/1d0bBrfW2qql5ex3m5aFirTKfkt2HYMadUCzhYhMbTuj8bdvzD7obSHupNeIBCOuqWvboVxPLSWZnc8Vt4kB8UrgeJaSN0OoZLPBzAhRY3RuccrLk+Sn7PdkXNOaS/S6oUeXRplOMFtl7E65trDUnYBdwLBS3xv8Aid8hyRqlwSNhzWu7mUQ7taMePjtmPNn5Kl0VmQ2UrYVLlU1KxpNnX8rbequMw+kpPzEdBz8z5IdjrQ9oadSXWBHlxRuRtmmwsOXPmsnWOdJUNIuLaADYAEXv68UNWhoumZ7G6YwNDs4LSL8RZZ2KWee4hjLzzJsBfmtB2lrWvNnNDyL7XyDXjxcfl1UXZqoPeZdQHNtYWy3HiAAbvuRbS+yoj497Zrl5NKkVMO7NS/FNKL/7Re3MAnQ8trDmUUjpGR/ADrxOrnH929/VGpIievAdPPy57CwUkeHjd2/E8OgHL/CvjjjHpGWWWUu2BYaRzyABe+39yfv58Sj8w7ljIY/jcbX8zq531PoqlNWjvgxjeBLnEgbeXJT0U4ke+fcAlkfpo5w+nus+eTujT48FXIv1rwxltgBb0AUOEwFsZc/RziXWPBv5R1tr6qOnlEj3E/DGRfkX729N/ZC+1vaEQQPffWxyjzOjfmsvbLmtUEpsQi1HetbY2cbkm/IAdUdw1zGRiQODmnYgggrG9gcO7ujjfOAZZryE6mwebsF+ljfmVDjvaJkNbHQMub5ZCCd3uBORx4kAA66m45LTF1v6KGrdfZs8aphWUFTEfzxyN9QCWn3A9kD/AIcwmOEudp3haQOTWizff7I9P3n8rM2DL3uQhmbRuYiwvoVgMFxyoMjopI3tkZYOzAhoNtCHbOHmFox/rbM8+6R6w2VJAIKt2UXIBSU8oi8ZGnSSSUDCSSUc0oa0uOwQBQxqoAGQbnU9EBfJ8kqqqzOJ4kobUVNgV0MWOlRzsuTk7KT3nvL34p2I1jTZp0O481SjlufVU+0P/TLhu3ULVRnsqYrV6kcsv1RXBnhzHdSsjLU5zfyBRVmICCnaSdTr7p5VQJOwpjk12gg2LUX7O4M57RJI4gHUN/uvPqeaWeqhY4EMe4HqBqvYWyAAAbBcnyVjnNSR1MDyY48XofHSsbsApw1NY8JxcqaQ7bfYk1zkx8oCgknCCCZz1JLL3cZcd1XpjfX26qDGIu8tG4nIAXOtoTybfhfn5FMkA3s1jJn7wTtBjBsyS5yutqWEX3Ftx/8AoXtP2kY0kRaDUAN3PtsFZkicW5AA2MaBjdAB9yqDsLibsATx2Fup4J1V2Bkf5mR5v3bj65R/hQSifM2QvEYY4OaGaAEG414/NGsWxNrDlYA4/L0Czjqaepdc6NQ3YyPVezWKw1bM8ZGcWEjdLsPAW/TyO3ropsQrI2vMAd+MWZ8gucsdw3M48CbkC+p1tsV5bhmESwytkp3lj26mTgG8cw4t8uK1OFzeCd4Jc977OkNs73ZblziNtDoNgAAEtBRVx7EWQ5mtce8d4crNXHyv+9loow2npY43Cxay7m72cfE8X46krK0dA01EbtznBcbamxzZRyFx6rQZ3vq2xuymwMhAvrltZv8AyLfS6y+Qt6NmC2u9BOktBTta6wc673jkXa29BYei84xOB+KVbYWXELXWJHE/nd6C49Sth2nMzs0bG+M2GYXLQDuSTy1T+zOGtptNgGgXBBJ/VxvfQJMeN/tXRM5K6vs0c9Yymhe9zbRQx6AcQ0Wa0eZ0HqvLOzFQ6srxLKPxC50rjyAGUAHkAQPRbntldzI6dgLmvcJHuPBrQC1l+Jza/wDah/ZbC+7ne3QPcG5Lj8hvtz1+it4uMCpU5m8pWAMJF7k29uKxnaPFGiZtjZzTa+o0PD3/AHqtE7EAZRCCLsA8Q273iOltD1K88/iKO7kDxsXNNuRDrEehBHorVGoUUN3M0bMV6fJdWDZWkjdJZS/ifRBcuCULJYhi0hcRHYAc+PoqsWPSs0fld00K6C8bI1ZhfkQTo3OZZ7HK+9wDoNOp5qtBipe0uBIHEFD6uW4+qtxYXGWyrLn5RpEE0uVt+PBDKuSzTzKdUzZnDkNkPxGbgtqRjG0r7lR4+/8ABf8A0lR0T1R7S1YbC+/JMwitgDBRmZc6Ddx8gj3ZWn/nZ3vcLwxjK3kTzWMo53yMDL5GceZ8l7X2UwttPSsaBuLn1XP8/NWKl7Oj4WK8vJ+jM4fh8j67OG5YobgHmTyWvbNxQ3H8UbAw204lDMO7QMlbmYb8wudgnar6Nvkw3y+zVR1akkqUCbWX30TzULQZQhLU81FE4vcGj9jilhdP3r9fhGp+wR2KGNnwgDoNVKQUcpYCNTsNgqdQ8B0hJsBYeu5+oRUyAC/BZSaqc8u0y6nry34bJkSQ11eSbXyt/wDN3Qfl6n2QquL3i1yxg/KNz1PPzRJ0dvhAvz3PuqzmG+ov5fvdSSCoMIF7kWvz1Pqi4pGtaBsPLcnkFPTRuJuRYef9kqmUMOY/Fs0fp5uPmoJA2PVXdsMbbD9VufLoFU7LHPC8OdYGRxvxsGs29U3EI2yX8XVD4CQ0huliNuQ/fyQSaec08IBuXG+lja2u+ibSVL5ZM0MQB2MhGobxGY/RVqLCALPqDcflZ+rzd5eSt1WOlos0AcgNPoopBbRdqoJnaNa7qd+qoT4PU8Gu+qrSYnMBmc4gnYX4eQVZmL1AN7u+akgmZXVEBsXOHkb/AHWiwbExM4d7GCWeJjgMrmnjYj96IXB2hzjLOwPHnv6HcI92cihu4RusHA+F24NuB4qRW6LgwKJzu8hdlJuSNwTx+aw/8YmZWMJ0LnMv10v/APEn1W/pGOY4DlusF/HR9mUw5yfIMd9yFE+gh2YKGp0XVWgf4QkshqPdq1gdq3dB62HOLEdCNwrYqfNdpmZngj4Rv1Xcc/ji2/Rw4weSSivZchYI2NYDew3KE4zVWIaPWysYzVhguD6LIOqZCSWsc4nyWXB5WOatun/pqzeHkg9K0E2zjdC564ElMdS1Um0JHU2Si7K1bz4g1o63Vz8vEv7ISPiZX/VnYZ7XWO7WYkZHiNp6r0qn7HG1nyWvvZX8L7LUVMcwYHP/AFO1PzWfN+Qx1Udl+Lwcl29HnnZDsdPO9jntLYwQSXaXA1sAvXK+cRsA5CygqcaawWbYKiKOSo8TiWtPuuXmyyzs6WLFHCtmVxWGSumEMe35jyC2GEdmIKZgaxovxPMqTCcMZS5ixri52pJ1V51WD5HzCuxY+CM+bLzZUqqIITWNLQi9Q55G6pd3I85WszH97q4oJOyVbd7mc9fYI+ZLuQ3CMEMLjI62ZwsGjgCbkk+iKxREapkSSynSyEzwgHT1RIwk6kqN1OOv0UgBZjbqdgmQxG+g33PNFv5Nl7nU7cgByCrYhXRwsJuLgGzRzQSC8aru4DGg+Nzh6N59SsJ2hxRwuAeqdWYi6SYOceN9fkh4j76ZjP1OAPS+vyugZIt0OHPY3M9xzuF8oubDgOqO4Lh3cgzTjxH4IzwH6njn5cOKLU1UxhOUDOWlwPIXy3HLdDnsfKcoBJufbzQBFUVskztL6onhuCah8uw4c1fo6NkLQXEA8VDPj8DeJdw3sEEE8mERvOZx+tlZhwxuwLCOSp0faaE/l06orSU8M3ijcQd7IFYOqezTHfCbHkVCzB3wkOaTvwWgih4Zw7roVdjhNrHUJiLHUZztBPxW9x/deU/x1m/Fo2eUrv8A6x/devUseUrxP+PMp/nqdo4QX/5SOH/qkn0yYdmQhfokmwMNl1ZTSek0WIF8YLdeaNYfORGL7lYHCKkxzvYdnajqtkycFgtyXR/KSaxUvbMX4yCeV36QRyxk3dqfNWmVLBsAsvNWW4ojhMTn2e8HLwH6j/ZeeStndapGoo4y/W1m8+J6BWXU99sw89ChradxOZ0ljwaOHkVPd/5XAnktMYqih39gTHamWD4h4eDht/hBqGWeqdaMeHi47f5W4fNmGWWPTiDYgp1PEwNtEAByGgRHHFvbIlkklpbBNFgMcdjIS93y9kWbO3Yeyjkc4bi6gkc3zBWyMYpaMM5Sb2TyTKrNICoTKDpmB+SgeHJis67MNjcK7h9SY2lztM32VOju94bY23J5DijE9Iwg3JtyFtvJMgG/z7TxuntqRv8ANDYaOG9gZAfNTvwzNvL4OQFj7piRlZjrW6XVGTtA08egUuOYHC6FxiBEjRf4ib23BWKgw+dx8LHH0NvdAyD1Xj7uaGsgnqi7uxcDck2F+V1bpuzUz7d5Zg43Nz7BHp8sEYZHoBx5nmUAeV1kD4pC2Rpa4HW/7+asdnY81Q3lY/Pw/wDstxJVU1Q5oqWBxB0dsfXmFf7mlg8TIWC+zgL/ADUUTYNjqYopHFrc7/huRcBulmgegRGHFwdHMAvxAyn5Jv8Aq0d/DGLnyUNRVlw1DR03UkEeIUN2l8d5yNchNrDp+ZAabGH3y9wGgbgsH3CtPrHRm4PRGqDGo5RklsHcH2HzUkA1kkMn/UiaDzb4D8lfpKd0P4tO4vaN2n4gOnEK3VYNpcAEcwqcMb43AsJBHsgLNLFkqWiRhs78w5HzCkp87dCqeG5S7OPA/wDMB8LvRaAMBUiCpH3Xin8fGZKymkt8ULmjqyQn/wB17ZCyxXl38fqVroqOQjVskjPRzM1v/BVz6Hh2ePxRveMxJSV2EiySzWaD1CX+HVU54eHRttzJOiL0nYicaPlYBxyg/K615qlWxGvLY3FWZfKlkjxl0U4sShK49mdf2ap4nglzpHD9R8IPTirIks7w6u2HIKgZbHM7Una/C/3TIZ7EkEWHHiSsZ0lF1sNfyI0zP15hOlpXE+F1+vNZ6bFXg6KOPH3c1Folxkadr5WaHX5pf6g0WzCxPogTMcdZPfX5uRRy+heL9h5tddRula42PyQuCe/BcxGrDGEjQlNjk3JJFeSKSbZeeyLbKD58fddjbEOB/wCRWWbiJ5rk+JHKbH9ldAw0a5tY1jLgWJ26cFQnxR3VB55CGguOtlSZUm++iYijSxVhPBSS1Z4myEx1Ysq76ouKCQ5HiFiuSYy5txy5aaIDNNbiuVEhey4+JvzCAoNnGA7e4VKvqs4sFnm1wd1Tm1R4lADKhpGqmw/GnM0dYjkdVWnlzIbOCgDYWjl1idld+k7eirSiRh8QNllYaotR3Du0pFg+zh5oAdUPzboeXG+mwWmD4Jh4bAodWYaRsigsv4D2gczwONxwujr6gOsRay8/MZaVoMHqzax1TISSNVTtHBGKaXTog2Hao1Ezh7qWKWY5ua81/jsS6Cl5d8737s2+69GtZDcZwanrGtbUR941jszQS5tnWLb+EjgVXJaGi6Z84xwG2hXV9BR9jsPAsKWP2J+ZKSo4Mv5okvsk8aHokkshJjsVPjcnQD8MdEkkvs6S/UimQk7lJJQSi5HsFZjOiSSRgi9TnZV8dPhHVJJX4P3RRn/RgQBSsHw/1BJJdA55ernG6pxpJKSCd2y7CuJIJGVhTaA+IJJIAFV+krrJMOySSkCYKGRJJQAMm3UN11JABLDXG+5WwpHEt1SSTREkQ1bRfZQ4f8SSSn2QbTBUcj2SSQxRki7F8PquJKJdAuzpSSSVJcf/2Q=="/>
          <p:cNvSpPr>
            <a:spLocks noChangeAspect="1" noChangeArrowheads="1"/>
          </p:cNvSpPr>
          <p:nvPr/>
        </p:nvSpPr>
        <p:spPr bwMode="auto">
          <a:xfrm>
            <a:off x="155575" y="-1965325"/>
            <a:ext cx="5505450" cy="4095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rotWithShape="1">
          <a:blip r:embed="rId3"/>
          <a:srcRect t="34188" r="54103" b="11567"/>
          <a:stretch/>
        </p:blipFill>
        <p:spPr bwMode="auto">
          <a:xfrm>
            <a:off x="3713839" y="1219200"/>
            <a:ext cx="5265842" cy="35007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11487327"/>
      </p:ext>
    </p:extLst>
  </p:cSld>
  <p:clrMapOvr>
    <a:masterClrMapping/>
  </p:clrMapOvr>
  <p:timing>
    <p:tnLst>
      <p:par>
        <p:cTn id="1" dur="indefinite" restart="never" nodeType="tmRoot"/>
      </p:par>
    </p:tnLst>
  </p:timing>
</p:sld>
</file>

<file path=ppt/theme/theme1.xml><?xml version="1.0" encoding="utf-8"?>
<a:theme xmlns:a="http://schemas.openxmlformats.org/drawingml/2006/main" name="1_Stream">
  <a:themeElements>
    <a:clrScheme name="1_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1_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_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_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_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_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_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_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_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_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12945</TotalTime>
  <Words>1430</Words>
  <Application>Microsoft Office PowerPoint</Application>
  <PresentationFormat>On-screen Show (4:3)</PresentationFormat>
  <Paragraphs>247</Paragraphs>
  <Slides>30</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 JULIAN</vt:lpstr>
      <vt:lpstr>Arial</vt:lpstr>
      <vt:lpstr>Garamond</vt:lpstr>
      <vt:lpstr>Times</vt:lpstr>
      <vt:lpstr>Wingdings</vt:lpstr>
      <vt:lpstr>1_Stream</vt:lpstr>
      <vt:lpstr>The Thyroid Basic Overview, Thyroid Nodules and Cancer</vt:lpstr>
      <vt:lpstr>Introduction</vt:lpstr>
      <vt:lpstr>Thyroid Gland</vt:lpstr>
      <vt:lpstr>Thyroid Hormones</vt:lpstr>
      <vt:lpstr>Thyroid Hormone</vt:lpstr>
      <vt:lpstr>Thyroid Nodules</vt:lpstr>
      <vt:lpstr>Thyroid Nodule Evaluation</vt:lpstr>
      <vt:lpstr>Thyroid Nodule Evaluation</vt:lpstr>
      <vt:lpstr>Thyroid Ultrasound</vt:lpstr>
      <vt:lpstr>Sonographic Criteria for FNA</vt:lpstr>
      <vt:lpstr>Thyroid Scintigraphy</vt:lpstr>
      <vt:lpstr>Thyroid Scintigraphy</vt:lpstr>
      <vt:lpstr>Monitoring Nodules Not Meeting Criteria for FNA</vt:lpstr>
      <vt:lpstr>Algorithm</vt:lpstr>
      <vt:lpstr>Genetic Analysis</vt:lpstr>
      <vt:lpstr>Thyroid Cancers</vt:lpstr>
      <vt:lpstr>Papillary Thyroid Cancer</vt:lpstr>
      <vt:lpstr>Well Differentiated Thyroid Cancer</vt:lpstr>
      <vt:lpstr>Non Well Differentiated</vt:lpstr>
      <vt:lpstr>Diagnostic Workup</vt:lpstr>
      <vt:lpstr>Diagnostic Workup</vt:lpstr>
      <vt:lpstr>1. Nondiagnostic (ND)</vt:lpstr>
      <vt:lpstr>2. Benign</vt:lpstr>
      <vt:lpstr>3. Atypia of Undetermined Significance or Follicular Lesion of Undetermined Significance</vt:lpstr>
      <vt:lpstr>4. Follicular Neoplasm or Suspicious for Follicular Neoplasm</vt:lpstr>
      <vt:lpstr>5. Suspicious for Malignancy</vt:lpstr>
      <vt:lpstr>6. Malignant</vt:lpstr>
      <vt:lpstr>Algorithm</vt:lpstr>
      <vt:lpstr>Conclusions</vt:lpstr>
      <vt:lpstr>6. Malignant</vt:lpstr>
    </vt:vector>
  </TitlesOfParts>
  <Company>UCSF</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Hemodynamic Evaluation of the Hypotensive Patient</dc:title>
  <dc:creator>Shaun Coughlin</dc:creator>
  <cp:lastModifiedBy>Andrew Wisneski</cp:lastModifiedBy>
  <cp:revision>497</cp:revision>
  <cp:lastPrinted>2001-09-16T18:31:11Z</cp:lastPrinted>
  <dcterms:created xsi:type="dcterms:W3CDTF">2001-09-19T17:25:55Z</dcterms:created>
  <dcterms:modified xsi:type="dcterms:W3CDTF">2016-11-01T07:33:52Z</dcterms:modified>
</cp:coreProperties>
</file>