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31"/>
  </p:notesMasterIdLst>
  <p:sldIdLst>
    <p:sldId id="315" r:id="rId2"/>
    <p:sldId id="332" r:id="rId3"/>
    <p:sldId id="356" r:id="rId4"/>
    <p:sldId id="614" r:id="rId5"/>
    <p:sldId id="575" r:id="rId6"/>
    <p:sldId id="582" r:id="rId7"/>
    <p:sldId id="583" r:id="rId8"/>
    <p:sldId id="615" r:id="rId9"/>
    <p:sldId id="617" r:id="rId10"/>
    <p:sldId id="585" r:id="rId11"/>
    <p:sldId id="584" r:id="rId12"/>
    <p:sldId id="357" r:id="rId13"/>
    <p:sldId id="359" r:id="rId14"/>
    <p:sldId id="360" r:id="rId15"/>
    <p:sldId id="620" r:id="rId16"/>
    <p:sldId id="363" r:id="rId17"/>
    <p:sldId id="361" r:id="rId18"/>
    <p:sldId id="371" r:id="rId19"/>
    <p:sldId id="364" r:id="rId20"/>
    <p:sldId id="340" r:id="rId21"/>
    <p:sldId id="368" r:id="rId22"/>
    <p:sldId id="365" r:id="rId23"/>
    <p:sldId id="362" r:id="rId24"/>
    <p:sldId id="369" r:id="rId25"/>
    <p:sldId id="367" r:id="rId26"/>
    <p:sldId id="618" r:id="rId27"/>
    <p:sldId id="619" r:id="rId28"/>
    <p:sldId id="616" r:id="rId29"/>
    <p:sldId id="323" r:id="rId3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A. Angelo" initials="FAA" lastIdx="1" clrIdx="0">
    <p:extLst/>
  </p:cmAuthor>
  <p:cmAuthor id="2" name="Sara Ackerman"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162"/>
    <a:srgbClr val="AF1C5C"/>
    <a:srgbClr val="7A3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80000"/>
  </p:normalViewPr>
  <p:slideViewPr>
    <p:cSldViewPr snapToGrid="0">
      <p:cViewPr varScale="1">
        <p:scale>
          <a:sx n="100" d="100"/>
          <a:sy n="100" d="100"/>
        </p:scale>
        <p:origin x="576" y="176"/>
      </p:cViewPr>
      <p:guideLst>
        <p:guide orient="horz" pos="1620"/>
        <p:guide pos="2880"/>
      </p:guideLst>
    </p:cSldViewPr>
  </p:slideViewPr>
  <p:notesTextViewPr>
    <p:cViewPr>
      <p:scale>
        <a:sx n="1" d="1"/>
        <a:sy n="1" d="1"/>
      </p:scale>
      <p:origin x="0" y="0"/>
    </p:cViewPr>
  </p:notesTextViewPr>
  <p:notesViewPr>
    <p:cSldViewPr snapToGrid="0">
      <p:cViewPr varScale="1">
        <p:scale>
          <a:sx n="86" d="100"/>
          <a:sy n="86" d="100"/>
        </p:scale>
        <p:origin x="2720"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410CD-25CE-6E49-BA17-9ACB39EECD7C}"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en-US"/>
        </a:p>
      </dgm:t>
    </dgm:pt>
    <dgm:pt modelId="{3DA282E6-8242-E04F-B0F7-6436FB4F4EF9}">
      <dgm:prSet/>
      <dgm:spPr/>
      <dgm:t>
        <a:bodyPr/>
        <a:lstStyle/>
        <a:p>
          <a:r>
            <a:rPr lang="en-US" dirty="0"/>
            <a:t>Worldview</a:t>
          </a:r>
        </a:p>
      </dgm:t>
    </dgm:pt>
    <dgm:pt modelId="{5243A8C9-91C9-B64B-89F2-1BB69EF98F4E}" type="parTrans" cxnId="{A48F6822-2B95-BC40-A36A-F204DD034788}">
      <dgm:prSet/>
      <dgm:spPr/>
      <dgm:t>
        <a:bodyPr/>
        <a:lstStyle/>
        <a:p>
          <a:endParaRPr lang="en-US"/>
        </a:p>
      </dgm:t>
    </dgm:pt>
    <dgm:pt modelId="{4CB39FEB-2F73-FE40-8152-7C12E8B4E637}" type="sibTrans" cxnId="{A48F6822-2B95-BC40-A36A-F204DD034788}">
      <dgm:prSet/>
      <dgm:spPr/>
      <dgm:t>
        <a:bodyPr/>
        <a:lstStyle/>
        <a:p>
          <a:endParaRPr lang="en-US"/>
        </a:p>
      </dgm:t>
    </dgm:pt>
    <dgm:pt modelId="{4D09AA2B-BFE7-6D43-878C-C9BA25534C6A}">
      <dgm:prSet/>
      <dgm:spPr/>
      <dgm:t>
        <a:bodyPr/>
        <a:lstStyle/>
        <a:p>
          <a:r>
            <a:rPr lang="en-US"/>
            <a:t>Assumptions about reality and how it can be known</a:t>
          </a:r>
        </a:p>
      </dgm:t>
    </dgm:pt>
    <dgm:pt modelId="{ED663DC4-3863-844D-8E3F-B93D3BF6EED7}" type="parTrans" cxnId="{BA014735-C402-D84A-A432-BF2C3120FA48}">
      <dgm:prSet/>
      <dgm:spPr/>
      <dgm:t>
        <a:bodyPr/>
        <a:lstStyle/>
        <a:p>
          <a:endParaRPr lang="en-US"/>
        </a:p>
      </dgm:t>
    </dgm:pt>
    <dgm:pt modelId="{44757CF7-C8F0-C047-ADA5-970D914D6596}" type="sibTrans" cxnId="{BA014735-C402-D84A-A432-BF2C3120FA48}">
      <dgm:prSet/>
      <dgm:spPr/>
      <dgm:t>
        <a:bodyPr/>
        <a:lstStyle/>
        <a:p>
          <a:endParaRPr lang="en-US"/>
        </a:p>
      </dgm:t>
    </dgm:pt>
    <dgm:pt modelId="{81DDBF5C-C5AE-5F47-A02B-D2BEE7E82AA1}">
      <dgm:prSet/>
      <dgm:spPr/>
      <dgm:t>
        <a:bodyPr/>
        <a:lstStyle/>
        <a:p>
          <a:r>
            <a:rPr lang="en-US" dirty="0"/>
            <a:t>E.g. (post)positivism, constructivism</a:t>
          </a:r>
        </a:p>
      </dgm:t>
    </dgm:pt>
    <dgm:pt modelId="{3598D08A-6AB0-A149-9B4B-E91B3A497492}" type="parTrans" cxnId="{77376BF6-934E-9E46-8334-4BEAE45B2906}">
      <dgm:prSet/>
      <dgm:spPr/>
      <dgm:t>
        <a:bodyPr/>
        <a:lstStyle/>
        <a:p>
          <a:endParaRPr lang="en-US"/>
        </a:p>
      </dgm:t>
    </dgm:pt>
    <dgm:pt modelId="{18543C19-092C-9940-B938-2F1D74C4C23C}" type="sibTrans" cxnId="{77376BF6-934E-9E46-8334-4BEAE45B2906}">
      <dgm:prSet/>
      <dgm:spPr/>
      <dgm:t>
        <a:bodyPr/>
        <a:lstStyle/>
        <a:p>
          <a:endParaRPr lang="en-US"/>
        </a:p>
      </dgm:t>
    </dgm:pt>
    <dgm:pt modelId="{3F61CCE0-D899-374A-8670-FE31C7A2769D}">
      <dgm:prSet/>
      <dgm:spPr/>
      <dgm:t>
        <a:bodyPr/>
        <a:lstStyle/>
        <a:p>
          <a:r>
            <a:rPr lang="en-US"/>
            <a:t>Methodology</a:t>
          </a:r>
        </a:p>
      </dgm:t>
    </dgm:pt>
    <dgm:pt modelId="{30BE7403-6888-9646-8126-7FF969300A2C}" type="parTrans" cxnId="{D301A954-11B3-E14A-9E59-6E4A4B4C0DE6}">
      <dgm:prSet/>
      <dgm:spPr/>
      <dgm:t>
        <a:bodyPr/>
        <a:lstStyle/>
        <a:p>
          <a:endParaRPr lang="en-US"/>
        </a:p>
      </dgm:t>
    </dgm:pt>
    <dgm:pt modelId="{969181AB-9C38-914F-B954-B8A27FB6AB76}" type="sibTrans" cxnId="{D301A954-11B3-E14A-9E59-6E4A4B4C0DE6}">
      <dgm:prSet/>
      <dgm:spPr/>
      <dgm:t>
        <a:bodyPr/>
        <a:lstStyle/>
        <a:p>
          <a:endParaRPr lang="en-US"/>
        </a:p>
      </dgm:t>
    </dgm:pt>
    <dgm:pt modelId="{F1CE1E2F-9345-FA4E-919C-632B2296B59D}">
      <dgm:prSet/>
      <dgm:spPr/>
      <dgm:t>
        <a:bodyPr/>
        <a:lstStyle/>
        <a:p>
          <a:r>
            <a:rPr lang="en-US"/>
            <a:t>Theoretical assumptions/principles that guide research Qs and choice of methods</a:t>
          </a:r>
        </a:p>
      </dgm:t>
    </dgm:pt>
    <dgm:pt modelId="{907E67F2-2236-0548-BE68-32198C423055}" type="parTrans" cxnId="{AA345CDC-16CD-8142-8757-079E26A483A8}">
      <dgm:prSet/>
      <dgm:spPr/>
      <dgm:t>
        <a:bodyPr/>
        <a:lstStyle/>
        <a:p>
          <a:endParaRPr lang="en-US"/>
        </a:p>
      </dgm:t>
    </dgm:pt>
    <dgm:pt modelId="{54DA18B5-DA67-F54F-964E-9D658ACB75EC}" type="sibTrans" cxnId="{AA345CDC-16CD-8142-8757-079E26A483A8}">
      <dgm:prSet/>
      <dgm:spPr/>
      <dgm:t>
        <a:bodyPr/>
        <a:lstStyle/>
        <a:p>
          <a:endParaRPr lang="en-US"/>
        </a:p>
      </dgm:t>
    </dgm:pt>
    <dgm:pt modelId="{A1ECDA2E-9C47-DA49-8997-53D64B275D1D}">
      <dgm:prSet/>
      <dgm:spPr/>
      <dgm:t>
        <a:bodyPr/>
        <a:lstStyle/>
        <a:p>
          <a:r>
            <a:rPr lang="en-US" dirty="0"/>
            <a:t>E.g. experimental, ethnography</a:t>
          </a:r>
        </a:p>
      </dgm:t>
    </dgm:pt>
    <dgm:pt modelId="{8237BEAB-BFA2-8047-8512-478FE9D07B36}" type="parTrans" cxnId="{282FA92D-9C52-764A-BA68-A9BD8C7548C6}">
      <dgm:prSet/>
      <dgm:spPr/>
      <dgm:t>
        <a:bodyPr/>
        <a:lstStyle/>
        <a:p>
          <a:endParaRPr lang="en-US"/>
        </a:p>
      </dgm:t>
    </dgm:pt>
    <dgm:pt modelId="{D1D9CC24-F1CD-BB4B-BEC9-D8A6C4E8A762}" type="sibTrans" cxnId="{282FA92D-9C52-764A-BA68-A9BD8C7548C6}">
      <dgm:prSet/>
      <dgm:spPr/>
      <dgm:t>
        <a:bodyPr/>
        <a:lstStyle/>
        <a:p>
          <a:endParaRPr lang="en-US"/>
        </a:p>
      </dgm:t>
    </dgm:pt>
    <dgm:pt modelId="{6F4F0EE3-2AD5-4246-98B6-6CBB4F4E3A78}">
      <dgm:prSet/>
      <dgm:spPr/>
      <dgm:t>
        <a:bodyPr/>
        <a:lstStyle/>
        <a:p>
          <a:r>
            <a:rPr lang="en-US"/>
            <a:t>Methods</a:t>
          </a:r>
        </a:p>
      </dgm:t>
    </dgm:pt>
    <dgm:pt modelId="{EFE7334A-7B9C-2F4D-B853-14045B9092BB}" type="parTrans" cxnId="{0C08D0CB-B613-004B-A348-2C3AAED942ED}">
      <dgm:prSet/>
      <dgm:spPr/>
      <dgm:t>
        <a:bodyPr/>
        <a:lstStyle/>
        <a:p>
          <a:endParaRPr lang="en-US"/>
        </a:p>
      </dgm:t>
    </dgm:pt>
    <dgm:pt modelId="{56F6E36B-75EF-7E4D-B429-EC15E48E11FD}" type="sibTrans" cxnId="{0C08D0CB-B613-004B-A348-2C3AAED942ED}">
      <dgm:prSet/>
      <dgm:spPr/>
      <dgm:t>
        <a:bodyPr/>
        <a:lstStyle/>
        <a:p>
          <a:endParaRPr lang="en-US"/>
        </a:p>
      </dgm:t>
    </dgm:pt>
    <dgm:pt modelId="{24CEB0AE-77C6-634B-8158-B73E053DCB69}">
      <dgm:prSet/>
      <dgm:spPr/>
      <dgm:t>
        <a:bodyPr/>
        <a:lstStyle/>
        <a:p>
          <a:r>
            <a:rPr lang="en-US"/>
            <a:t>Tools used to collect and analyze data</a:t>
          </a:r>
        </a:p>
      </dgm:t>
    </dgm:pt>
    <dgm:pt modelId="{1A0FBBE3-643F-014F-AAB2-775FBF211865}" type="parTrans" cxnId="{2C5308E5-910C-3142-AD34-2B7997B618A0}">
      <dgm:prSet/>
      <dgm:spPr/>
      <dgm:t>
        <a:bodyPr/>
        <a:lstStyle/>
        <a:p>
          <a:endParaRPr lang="en-US"/>
        </a:p>
      </dgm:t>
    </dgm:pt>
    <dgm:pt modelId="{E6E12121-BB51-6345-9D68-043632F826A6}" type="sibTrans" cxnId="{2C5308E5-910C-3142-AD34-2B7997B618A0}">
      <dgm:prSet/>
      <dgm:spPr/>
      <dgm:t>
        <a:bodyPr/>
        <a:lstStyle/>
        <a:p>
          <a:endParaRPr lang="en-US"/>
        </a:p>
      </dgm:t>
    </dgm:pt>
    <dgm:pt modelId="{C4A0E2ED-F8C9-EC4D-A543-109A7306BC67}">
      <dgm:prSet/>
      <dgm:spPr/>
      <dgm:t>
        <a:bodyPr/>
        <a:lstStyle/>
        <a:p>
          <a:r>
            <a:rPr lang="en-US"/>
            <a:t>E.g. measurement, survey, observation, interview</a:t>
          </a:r>
        </a:p>
      </dgm:t>
    </dgm:pt>
    <dgm:pt modelId="{24BD905D-ED38-604E-BB62-C7889F08ED31}" type="parTrans" cxnId="{5EAD04D3-C755-1845-888A-A1524076B837}">
      <dgm:prSet/>
      <dgm:spPr/>
      <dgm:t>
        <a:bodyPr/>
        <a:lstStyle/>
        <a:p>
          <a:endParaRPr lang="en-US"/>
        </a:p>
      </dgm:t>
    </dgm:pt>
    <dgm:pt modelId="{E1CD0BA9-5A04-7E41-B8C0-7559F6C95582}" type="sibTrans" cxnId="{5EAD04D3-C755-1845-888A-A1524076B837}">
      <dgm:prSet/>
      <dgm:spPr/>
      <dgm:t>
        <a:bodyPr/>
        <a:lstStyle/>
        <a:p>
          <a:endParaRPr lang="en-US"/>
        </a:p>
      </dgm:t>
    </dgm:pt>
    <dgm:pt modelId="{BA4A7998-41B0-9149-94E1-D4F7E3818148}" type="pres">
      <dgm:prSet presAssocID="{29C410CD-25CE-6E49-BA17-9ACB39EECD7C}" presName="Name0" presStyleCnt="0">
        <dgm:presLayoutVars>
          <dgm:chMax val="7"/>
          <dgm:dir/>
          <dgm:animLvl val="lvl"/>
          <dgm:resizeHandles val="exact"/>
        </dgm:presLayoutVars>
      </dgm:prSet>
      <dgm:spPr/>
    </dgm:pt>
    <dgm:pt modelId="{6178C1DD-8480-C647-81AE-7F3403143FE7}" type="pres">
      <dgm:prSet presAssocID="{3DA282E6-8242-E04F-B0F7-6436FB4F4EF9}" presName="circle1" presStyleLbl="node1" presStyleIdx="0" presStyleCnt="3"/>
      <dgm:spPr/>
    </dgm:pt>
    <dgm:pt modelId="{86BB7357-4325-9749-B742-3179764B1114}" type="pres">
      <dgm:prSet presAssocID="{3DA282E6-8242-E04F-B0F7-6436FB4F4EF9}" presName="space" presStyleCnt="0"/>
      <dgm:spPr/>
    </dgm:pt>
    <dgm:pt modelId="{45C8A349-1389-BB45-9781-BF0A6787A6E3}" type="pres">
      <dgm:prSet presAssocID="{3DA282E6-8242-E04F-B0F7-6436FB4F4EF9}" presName="rect1" presStyleLbl="alignAcc1" presStyleIdx="0" presStyleCnt="3"/>
      <dgm:spPr/>
    </dgm:pt>
    <dgm:pt modelId="{F4EBC6BB-E7EF-074F-B7A6-164CB4280DC1}" type="pres">
      <dgm:prSet presAssocID="{3F61CCE0-D899-374A-8670-FE31C7A2769D}" presName="vertSpace2" presStyleLbl="node1" presStyleIdx="0" presStyleCnt="3"/>
      <dgm:spPr/>
    </dgm:pt>
    <dgm:pt modelId="{26AADFA6-6824-6245-B91B-2B9714033ECD}" type="pres">
      <dgm:prSet presAssocID="{3F61CCE0-D899-374A-8670-FE31C7A2769D}" presName="circle2" presStyleLbl="node1" presStyleIdx="1" presStyleCnt="3"/>
      <dgm:spPr/>
    </dgm:pt>
    <dgm:pt modelId="{A26B919B-4F86-1349-9BB4-C9711B9730A1}" type="pres">
      <dgm:prSet presAssocID="{3F61CCE0-D899-374A-8670-FE31C7A2769D}" presName="rect2" presStyleLbl="alignAcc1" presStyleIdx="1" presStyleCnt="3"/>
      <dgm:spPr/>
    </dgm:pt>
    <dgm:pt modelId="{EB6D79E0-F1D8-894A-A972-A3A38248492D}" type="pres">
      <dgm:prSet presAssocID="{6F4F0EE3-2AD5-4246-98B6-6CBB4F4E3A78}" presName="vertSpace3" presStyleLbl="node1" presStyleIdx="1" presStyleCnt="3"/>
      <dgm:spPr/>
    </dgm:pt>
    <dgm:pt modelId="{2FD6EE5A-5923-1A44-A1D5-BF149A3A26AE}" type="pres">
      <dgm:prSet presAssocID="{6F4F0EE3-2AD5-4246-98B6-6CBB4F4E3A78}" presName="circle3" presStyleLbl="node1" presStyleIdx="2" presStyleCnt="3"/>
      <dgm:spPr/>
    </dgm:pt>
    <dgm:pt modelId="{CA2C4D1D-CBC5-8844-811A-B931D46E2B03}" type="pres">
      <dgm:prSet presAssocID="{6F4F0EE3-2AD5-4246-98B6-6CBB4F4E3A78}" presName="rect3" presStyleLbl="alignAcc1" presStyleIdx="2" presStyleCnt="3"/>
      <dgm:spPr/>
    </dgm:pt>
    <dgm:pt modelId="{B02AA0A6-7A22-EA4F-9B0F-A00E4B0EBF83}" type="pres">
      <dgm:prSet presAssocID="{3DA282E6-8242-E04F-B0F7-6436FB4F4EF9}" presName="rect1ParTx" presStyleLbl="alignAcc1" presStyleIdx="2" presStyleCnt="3">
        <dgm:presLayoutVars>
          <dgm:chMax val="1"/>
          <dgm:bulletEnabled val="1"/>
        </dgm:presLayoutVars>
      </dgm:prSet>
      <dgm:spPr/>
    </dgm:pt>
    <dgm:pt modelId="{FE51D4AA-3B13-134D-9913-7EC7E3DB327A}" type="pres">
      <dgm:prSet presAssocID="{3DA282E6-8242-E04F-B0F7-6436FB4F4EF9}" presName="rect1ChTx" presStyleLbl="alignAcc1" presStyleIdx="2" presStyleCnt="3">
        <dgm:presLayoutVars>
          <dgm:bulletEnabled val="1"/>
        </dgm:presLayoutVars>
      </dgm:prSet>
      <dgm:spPr/>
    </dgm:pt>
    <dgm:pt modelId="{9935F524-F513-254C-AE0A-903C5F977BA5}" type="pres">
      <dgm:prSet presAssocID="{3F61CCE0-D899-374A-8670-FE31C7A2769D}" presName="rect2ParTx" presStyleLbl="alignAcc1" presStyleIdx="2" presStyleCnt="3">
        <dgm:presLayoutVars>
          <dgm:chMax val="1"/>
          <dgm:bulletEnabled val="1"/>
        </dgm:presLayoutVars>
      </dgm:prSet>
      <dgm:spPr/>
    </dgm:pt>
    <dgm:pt modelId="{94232CFA-F8D8-E04A-82B9-89925229692E}" type="pres">
      <dgm:prSet presAssocID="{3F61CCE0-D899-374A-8670-FE31C7A2769D}" presName="rect2ChTx" presStyleLbl="alignAcc1" presStyleIdx="2" presStyleCnt="3">
        <dgm:presLayoutVars>
          <dgm:bulletEnabled val="1"/>
        </dgm:presLayoutVars>
      </dgm:prSet>
      <dgm:spPr/>
    </dgm:pt>
    <dgm:pt modelId="{3FC83B1E-7BA8-6940-A09D-8E5A6C815B2A}" type="pres">
      <dgm:prSet presAssocID="{6F4F0EE3-2AD5-4246-98B6-6CBB4F4E3A78}" presName="rect3ParTx" presStyleLbl="alignAcc1" presStyleIdx="2" presStyleCnt="3">
        <dgm:presLayoutVars>
          <dgm:chMax val="1"/>
          <dgm:bulletEnabled val="1"/>
        </dgm:presLayoutVars>
      </dgm:prSet>
      <dgm:spPr/>
    </dgm:pt>
    <dgm:pt modelId="{029E44E7-8D96-BB41-8A70-FEC6CFC8B19D}" type="pres">
      <dgm:prSet presAssocID="{6F4F0EE3-2AD5-4246-98B6-6CBB4F4E3A78}" presName="rect3ChTx" presStyleLbl="alignAcc1" presStyleIdx="2" presStyleCnt="3">
        <dgm:presLayoutVars>
          <dgm:bulletEnabled val="1"/>
        </dgm:presLayoutVars>
      </dgm:prSet>
      <dgm:spPr/>
    </dgm:pt>
  </dgm:ptLst>
  <dgm:cxnLst>
    <dgm:cxn modelId="{4029660E-E49A-B946-804F-68114C07B3D7}" type="presOf" srcId="{F1CE1E2F-9345-FA4E-919C-632B2296B59D}" destId="{94232CFA-F8D8-E04A-82B9-89925229692E}" srcOrd="0" destOrd="0" presId="urn:microsoft.com/office/officeart/2005/8/layout/target3"/>
    <dgm:cxn modelId="{2B90131A-B4BC-E447-AF7A-8D448A832EC3}" type="presOf" srcId="{3DA282E6-8242-E04F-B0F7-6436FB4F4EF9}" destId="{B02AA0A6-7A22-EA4F-9B0F-A00E4B0EBF83}" srcOrd="1" destOrd="0" presId="urn:microsoft.com/office/officeart/2005/8/layout/target3"/>
    <dgm:cxn modelId="{A48F6822-2B95-BC40-A36A-F204DD034788}" srcId="{29C410CD-25CE-6E49-BA17-9ACB39EECD7C}" destId="{3DA282E6-8242-E04F-B0F7-6436FB4F4EF9}" srcOrd="0" destOrd="0" parTransId="{5243A8C9-91C9-B64B-89F2-1BB69EF98F4E}" sibTransId="{4CB39FEB-2F73-FE40-8152-7C12E8B4E637}"/>
    <dgm:cxn modelId="{282FA92D-9C52-764A-BA68-A9BD8C7548C6}" srcId="{3F61CCE0-D899-374A-8670-FE31C7A2769D}" destId="{A1ECDA2E-9C47-DA49-8997-53D64B275D1D}" srcOrd="1" destOrd="0" parTransId="{8237BEAB-BFA2-8047-8512-478FE9D07B36}" sibTransId="{D1D9CC24-F1CD-BB4B-BEC9-D8A6C4E8A762}"/>
    <dgm:cxn modelId="{7B7E4731-6660-3941-BC95-51D87D8DEDED}" type="presOf" srcId="{A1ECDA2E-9C47-DA49-8997-53D64B275D1D}" destId="{94232CFA-F8D8-E04A-82B9-89925229692E}" srcOrd="0" destOrd="1" presId="urn:microsoft.com/office/officeart/2005/8/layout/target3"/>
    <dgm:cxn modelId="{BA014735-C402-D84A-A432-BF2C3120FA48}" srcId="{3DA282E6-8242-E04F-B0F7-6436FB4F4EF9}" destId="{4D09AA2B-BFE7-6D43-878C-C9BA25534C6A}" srcOrd="0" destOrd="0" parTransId="{ED663DC4-3863-844D-8E3F-B93D3BF6EED7}" sibTransId="{44757CF7-C8F0-C047-ADA5-970D914D6596}"/>
    <dgm:cxn modelId="{131C3C46-D92B-1B49-AC5A-9764021BEE11}" type="presOf" srcId="{29C410CD-25CE-6E49-BA17-9ACB39EECD7C}" destId="{BA4A7998-41B0-9149-94E1-D4F7E3818148}" srcOrd="0" destOrd="0" presId="urn:microsoft.com/office/officeart/2005/8/layout/target3"/>
    <dgm:cxn modelId="{D301A954-11B3-E14A-9E59-6E4A4B4C0DE6}" srcId="{29C410CD-25CE-6E49-BA17-9ACB39EECD7C}" destId="{3F61CCE0-D899-374A-8670-FE31C7A2769D}" srcOrd="1" destOrd="0" parTransId="{30BE7403-6888-9646-8126-7FF969300A2C}" sibTransId="{969181AB-9C38-914F-B954-B8A27FB6AB76}"/>
    <dgm:cxn modelId="{41C3DC6A-175F-EE4B-B9CD-CB16A78E7407}" type="presOf" srcId="{24CEB0AE-77C6-634B-8158-B73E053DCB69}" destId="{029E44E7-8D96-BB41-8A70-FEC6CFC8B19D}" srcOrd="0" destOrd="0" presId="urn:microsoft.com/office/officeart/2005/8/layout/target3"/>
    <dgm:cxn modelId="{02401D6F-3E54-4C4A-BEB8-2C418AD578DD}" type="presOf" srcId="{81DDBF5C-C5AE-5F47-A02B-D2BEE7E82AA1}" destId="{FE51D4AA-3B13-134D-9913-7EC7E3DB327A}" srcOrd="0" destOrd="1" presId="urn:microsoft.com/office/officeart/2005/8/layout/target3"/>
    <dgm:cxn modelId="{9B9F2772-EC1F-024A-BF3D-94960858EB2C}" type="presOf" srcId="{3F61CCE0-D899-374A-8670-FE31C7A2769D}" destId="{A26B919B-4F86-1349-9BB4-C9711B9730A1}" srcOrd="0" destOrd="0" presId="urn:microsoft.com/office/officeart/2005/8/layout/target3"/>
    <dgm:cxn modelId="{A7B63173-663F-DE41-9049-11ED826566B4}" type="presOf" srcId="{3DA282E6-8242-E04F-B0F7-6436FB4F4EF9}" destId="{45C8A349-1389-BB45-9781-BF0A6787A6E3}" srcOrd="0" destOrd="0" presId="urn:microsoft.com/office/officeart/2005/8/layout/target3"/>
    <dgm:cxn modelId="{2FB46D92-948A-3044-AF1B-106070B35621}" type="presOf" srcId="{C4A0E2ED-F8C9-EC4D-A543-109A7306BC67}" destId="{029E44E7-8D96-BB41-8A70-FEC6CFC8B19D}" srcOrd="0" destOrd="1" presId="urn:microsoft.com/office/officeart/2005/8/layout/target3"/>
    <dgm:cxn modelId="{67D56BA6-2ABA-B544-A371-66F9D31B22D7}" type="presOf" srcId="{6F4F0EE3-2AD5-4246-98B6-6CBB4F4E3A78}" destId="{3FC83B1E-7BA8-6940-A09D-8E5A6C815B2A}" srcOrd="1" destOrd="0" presId="urn:microsoft.com/office/officeart/2005/8/layout/target3"/>
    <dgm:cxn modelId="{1FEDAEC3-5E17-6240-BF3B-26A7DDB03B3D}" type="presOf" srcId="{6F4F0EE3-2AD5-4246-98B6-6CBB4F4E3A78}" destId="{CA2C4D1D-CBC5-8844-811A-B931D46E2B03}" srcOrd="0" destOrd="0" presId="urn:microsoft.com/office/officeart/2005/8/layout/target3"/>
    <dgm:cxn modelId="{8ECB5EC6-4261-B74D-B4C1-8D36A7EC8D2C}" type="presOf" srcId="{3F61CCE0-D899-374A-8670-FE31C7A2769D}" destId="{9935F524-F513-254C-AE0A-903C5F977BA5}" srcOrd="1" destOrd="0" presId="urn:microsoft.com/office/officeart/2005/8/layout/target3"/>
    <dgm:cxn modelId="{0C08D0CB-B613-004B-A348-2C3AAED942ED}" srcId="{29C410CD-25CE-6E49-BA17-9ACB39EECD7C}" destId="{6F4F0EE3-2AD5-4246-98B6-6CBB4F4E3A78}" srcOrd="2" destOrd="0" parTransId="{EFE7334A-7B9C-2F4D-B853-14045B9092BB}" sibTransId="{56F6E36B-75EF-7E4D-B429-EC15E48E11FD}"/>
    <dgm:cxn modelId="{5EAD04D3-C755-1845-888A-A1524076B837}" srcId="{6F4F0EE3-2AD5-4246-98B6-6CBB4F4E3A78}" destId="{C4A0E2ED-F8C9-EC4D-A543-109A7306BC67}" srcOrd="1" destOrd="0" parTransId="{24BD905D-ED38-604E-BB62-C7889F08ED31}" sibTransId="{E1CD0BA9-5A04-7E41-B8C0-7559F6C95582}"/>
    <dgm:cxn modelId="{7685D5DA-E74D-1A47-9ACE-7C14049EC118}" type="presOf" srcId="{4D09AA2B-BFE7-6D43-878C-C9BA25534C6A}" destId="{FE51D4AA-3B13-134D-9913-7EC7E3DB327A}" srcOrd="0" destOrd="0" presId="urn:microsoft.com/office/officeart/2005/8/layout/target3"/>
    <dgm:cxn modelId="{AA345CDC-16CD-8142-8757-079E26A483A8}" srcId="{3F61CCE0-D899-374A-8670-FE31C7A2769D}" destId="{F1CE1E2F-9345-FA4E-919C-632B2296B59D}" srcOrd="0" destOrd="0" parTransId="{907E67F2-2236-0548-BE68-32198C423055}" sibTransId="{54DA18B5-DA67-F54F-964E-9D658ACB75EC}"/>
    <dgm:cxn modelId="{2C5308E5-910C-3142-AD34-2B7997B618A0}" srcId="{6F4F0EE3-2AD5-4246-98B6-6CBB4F4E3A78}" destId="{24CEB0AE-77C6-634B-8158-B73E053DCB69}" srcOrd="0" destOrd="0" parTransId="{1A0FBBE3-643F-014F-AAB2-775FBF211865}" sibTransId="{E6E12121-BB51-6345-9D68-043632F826A6}"/>
    <dgm:cxn modelId="{77376BF6-934E-9E46-8334-4BEAE45B2906}" srcId="{3DA282E6-8242-E04F-B0F7-6436FB4F4EF9}" destId="{81DDBF5C-C5AE-5F47-A02B-D2BEE7E82AA1}" srcOrd="1" destOrd="0" parTransId="{3598D08A-6AB0-A149-9B4B-E91B3A497492}" sibTransId="{18543C19-092C-9940-B938-2F1D74C4C23C}"/>
    <dgm:cxn modelId="{49A99798-F0B9-9145-AAB0-963CC6428588}" type="presParOf" srcId="{BA4A7998-41B0-9149-94E1-D4F7E3818148}" destId="{6178C1DD-8480-C647-81AE-7F3403143FE7}" srcOrd="0" destOrd="0" presId="urn:microsoft.com/office/officeart/2005/8/layout/target3"/>
    <dgm:cxn modelId="{8F61A057-79AE-7541-ADF1-8CC07956D2BD}" type="presParOf" srcId="{BA4A7998-41B0-9149-94E1-D4F7E3818148}" destId="{86BB7357-4325-9749-B742-3179764B1114}" srcOrd="1" destOrd="0" presId="urn:microsoft.com/office/officeart/2005/8/layout/target3"/>
    <dgm:cxn modelId="{5C63AAE4-9004-474D-B494-A5FCF368F6A5}" type="presParOf" srcId="{BA4A7998-41B0-9149-94E1-D4F7E3818148}" destId="{45C8A349-1389-BB45-9781-BF0A6787A6E3}" srcOrd="2" destOrd="0" presId="urn:microsoft.com/office/officeart/2005/8/layout/target3"/>
    <dgm:cxn modelId="{D0E47F1B-A166-4841-BD22-E44F893B1F42}" type="presParOf" srcId="{BA4A7998-41B0-9149-94E1-D4F7E3818148}" destId="{F4EBC6BB-E7EF-074F-B7A6-164CB4280DC1}" srcOrd="3" destOrd="0" presId="urn:microsoft.com/office/officeart/2005/8/layout/target3"/>
    <dgm:cxn modelId="{D3964350-8759-FA48-A1E0-D069D25DB69B}" type="presParOf" srcId="{BA4A7998-41B0-9149-94E1-D4F7E3818148}" destId="{26AADFA6-6824-6245-B91B-2B9714033ECD}" srcOrd="4" destOrd="0" presId="urn:microsoft.com/office/officeart/2005/8/layout/target3"/>
    <dgm:cxn modelId="{6DA540A9-3F5C-9843-8D92-B3D6E1DBC63D}" type="presParOf" srcId="{BA4A7998-41B0-9149-94E1-D4F7E3818148}" destId="{A26B919B-4F86-1349-9BB4-C9711B9730A1}" srcOrd="5" destOrd="0" presId="urn:microsoft.com/office/officeart/2005/8/layout/target3"/>
    <dgm:cxn modelId="{A96685F2-A207-B34C-A460-96D5CCF89E2A}" type="presParOf" srcId="{BA4A7998-41B0-9149-94E1-D4F7E3818148}" destId="{EB6D79E0-F1D8-894A-A972-A3A38248492D}" srcOrd="6" destOrd="0" presId="urn:microsoft.com/office/officeart/2005/8/layout/target3"/>
    <dgm:cxn modelId="{EDC71AFE-3A39-3048-94CC-4B7D1E00A84D}" type="presParOf" srcId="{BA4A7998-41B0-9149-94E1-D4F7E3818148}" destId="{2FD6EE5A-5923-1A44-A1D5-BF149A3A26AE}" srcOrd="7" destOrd="0" presId="urn:microsoft.com/office/officeart/2005/8/layout/target3"/>
    <dgm:cxn modelId="{D8B1E683-2AC6-A04F-AD9B-8CC4D1C3A970}" type="presParOf" srcId="{BA4A7998-41B0-9149-94E1-D4F7E3818148}" destId="{CA2C4D1D-CBC5-8844-811A-B931D46E2B03}" srcOrd="8" destOrd="0" presId="urn:microsoft.com/office/officeart/2005/8/layout/target3"/>
    <dgm:cxn modelId="{95798CF8-D0FF-D548-89BC-125DCA67607C}" type="presParOf" srcId="{BA4A7998-41B0-9149-94E1-D4F7E3818148}" destId="{B02AA0A6-7A22-EA4F-9B0F-A00E4B0EBF83}" srcOrd="9" destOrd="0" presId="urn:microsoft.com/office/officeart/2005/8/layout/target3"/>
    <dgm:cxn modelId="{7E1B81D8-3875-C34D-90A1-AA74C75006B4}" type="presParOf" srcId="{BA4A7998-41B0-9149-94E1-D4F7E3818148}" destId="{FE51D4AA-3B13-134D-9913-7EC7E3DB327A}" srcOrd="10" destOrd="0" presId="urn:microsoft.com/office/officeart/2005/8/layout/target3"/>
    <dgm:cxn modelId="{E7DD1D0A-4CAD-C842-BB3A-F46F453DE2D1}" type="presParOf" srcId="{BA4A7998-41B0-9149-94E1-D4F7E3818148}" destId="{9935F524-F513-254C-AE0A-903C5F977BA5}" srcOrd="11" destOrd="0" presId="urn:microsoft.com/office/officeart/2005/8/layout/target3"/>
    <dgm:cxn modelId="{E6815011-7C7B-B54F-A775-E42B95F1CD17}" type="presParOf" srcId="{BA4A7998-41B0-9149-94E1-D4F7E3818148}" destId="{94232CFA-F8D8-E04A-82B9-89925229692E}" srcOrd="12" destOrd="0" presId="urn:microsoft.com/office/officeart/2005/8/layout/target3"/>
    <dgm:cxn modelId="{1A5BB257-1F62-414A-96DE-81A5DB2CF6D4}" type="presParOf" srcId="{BA4A7998-41B0-9149-94E1-D4F7E3818148}" destId="{3FC83B1E-7BA8-6940-A09D-8E5A6C815B2A}" srcOrd="13" destOrd="0" presId="urn:microsoft.com/office/officeart/2005/8/layout/target3"/>
    <dgm:cxn modelId="{4FE9ED11-202C-2D48-A753-F05C652DB3A0}" type="presParOf" srcId="{BA4A7998-41B0-9149-94E1-D4F7E3818148}" destId="{029E44E7-8D96-BB41-8A70-FEC6CFC8B19D}"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B56B67-5730-7542-9755-388B7E88ED48}"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9CE9E9DC-998E-374C-9E04-B21981025148}">
      <dgm:prSet phldrT="[Text]" custT="1"/>
      <dgm:spPr>
        <a:noFill/>
        <a:ln>
          <a:solidFill>
            <a:schemeClr val="accent1"/>
          </a:solidFill>
        </a:ln>
      </dgm:spPr>
      <dgm:t>
        <a:bodyPr/>
        <a:lstStyle/>
        <a:p>
          <a:pPr>
            <a:spcAft>
              <a:spcPct val="35000"/>
            </a:spcAft>
          </a:pPr>
          <a:r>
            <a:rPr lang="en-US" sz="2000" b="1" dirty="0">
              <a:solidFill>
                <a:schemeClr val="tx2"/>
              </a:solidFill>
            </a:rPr>
            <a:t>Methodology </a:t>
          </a:r>
          <a:br>
            <a:rPr lang="en-US" sz="2000" b="1" dirty="0">
              <a:solidFill>
                <a:schemeClr val="tx2"/>
              </a:solidFill>
            </a:rPr>
          </a:br>
          <a:r>
            <a:rPr lang="en-US" sz="2000" b="0" dirty="0">
              <a:solidFill>
                <a:schemeClr val="tx2"/>
              </a:solidFill>
            </a:rPr>
            <a:t>Ethnographic approach informed by sociotechnical theory</a:t>
          </a:r>
        </a:p>
      </dgm:t>
    </dgm:pt>
    <dgm:pt modelId="{B7948C98-C973-0A4F-BA99-BF94BA449FBD}" type="parTrans" cxnId="{AEEDBC5A-1641-4F49-AA12-42A205E0AE7D}">
      <dgm:prSet/>
      <dgm:spPr/>
      <dgm:t>
        <a:bodyPr/>
        <a:lstStyle/>
        <a:p>
          <a:endParaRPr lang="en-US"/>
        </a:p>
      </dgm:t>
    </dgm:pt>
    <dgm:pt modelId="{15093E29-4109-194F-8491-489B2050E59D}" type="sibTrans" cxnId="{AEEDBC5A-1641-4F49-AA12-42A205E0AE7D}">
      <dgm:prSet/>
      <dgm:spPr/>
      <dgm:t>
        <a:bodyPr/>
        <a:lstStyle/>
        <a:p>
          <a:endParaRPr lang="en-US"/>
        </a:p>
      </dgm:t>
    </dgm:pt>
    <dgm:pt modelId="{6A8F9AE0-F4B0-E14C-8FDA-328C4599DEF9}">
      <dgm:prSet phldrT="[Text]" custT="1"/>
      <dgm:spPr>
        <a:noFill/>
        <a:ln>
          <a:solidFill>
            <a:schemeClr val="accent1"/>
          </a:solidFill>
        </a:ln>
      </dgm:spPr>
      <dgm:t>
        <a:bodyPr/>
        <a:lstStyle/>
        <a:p>
          <a:r>
            <a:rPr lang="en-US" sz="2000" b="1" dirty="0">
              <a:solidFill>
                <a:schemeClr val="tx2"/>
              </a:solidFill>
            </a:rPr>
            <a:t>Methods</a:t>
          </a:r>
        </a:p>
      </dgm:t>
    </dgm:pt>
    <dgm:pt modelId="{00B898DB-B141-0042-B910-BDC2706C96B0}" type="parTrans" cxnId="{D7754473-D786-9F4B-A76D-1A3268459617}">
      <dgm:prSet/>
      <dgm:spPr/>
      <dgm:t>
        <a:bodyPr/>
        <a:lstStyle/>
        <a:p>
          <a:endParaRPr lang="en-US"/>
        </a:p>
      </dgm:t>
    </dgm:pt>
    <dgm:pt modelId="{93A56C67-790D-2240-AFA5-F99CAEC8836C}" type="sibTrans" cxnId="{D7754473-D786-9F4B-A76D-1A3268459617}">
      <dgm:prSet/>
      <dgm:spPr/>
      <dgm:t>
        <a:bodyPr/>
        <a:lstStyle/>
        <a:p>
          <a:endParaRPr lang="en-US"/>
        </a:p>
      </dgm:t>
    </dgm:pt>
    <dgm:pt modelId="{AAF60083-2486-4C48-9721-4BB83ED94B6A}">
      <dgm:prSet phldrT="[Text]" custT="1"/>
      <dgm:spPr>
        <a:noFill/>
        <a:ln>
          <a:solidFill>
            <a:schemeClr val="accent1"/>
          </a:solidFill>
        </a:ln>
      </dgm:spPr>
      <dgm:t>
        <a:bodyPr/>
        <a:lstStyle/>
        <a:p>
          <a:pPr>
            <a:spcAft>
              <a:spcPts val="618"/>
            </a:spcAft>
          </a:pPr>
          <a:r>
            <a:rPr lang="en-US" sz="1600" dirty="0">
              <a:solidFill>
                <a:schemeClr val="tx2"/>
              </a:solidFill>
            </a:rPr>
            <a:t>Focus on interactions between technology, (intended) users, setting</a:t>
          </a:r>
        </a:p>
      </dgm:t>
    </dgm:pt>
    <dgm:pt modelId="{0BC19B26-F8FE-CF4C-877A-E1D40730F5A6}" type="parTrans" cxnId="{383989C9-C301-BF4D-9088-21D3D6A14CBD}">
      <dgm:prSet/>
      <dgm:spPr/>
      <dgm:t>
        <a:bodyPr/>
        <a:lstStyle/>
        <a:p>
          <a:endParaRPr lang="en-US"/>
        </a:p>
      </dgm:t>
    </dgm:pt>
    <dgm:pt modelId="{E88A0C0A-E98A-F448-83F7-BD775650B425}" type="sibTrans" cxnId="{383989C9-C301-BF4D-9088-21D3D6A14CBD}">
      <dgm:prSet/>
      <dgm:spPr/>
      <dgm:t>
        <a:bodyPr/>
        <a:lstStyle/>
        <a:p>
          <a:endParaRPr lang="en-US"/>
        </a:p>
      </dgm:t>
    </dgm:pt>
    <dgm:pt modelId="{5C9161DF-8E43-EE4C-BC39-99270EE717C0}">
      <dgm:prSet phldrT="[Text]" custT="1"/>
      <dgm:spPr>
        <a:noFill/>
        <a:ln>
          <a:solidFill>
            <a:schemeClr val="accent1"/>
          </a:solidFill>
        </a:ln>
      </dgm:spPr>
      <dgm:t>
        <a:bodyPr/>
        <a:lstStyle/>
        <a:p>
          <a:r>
            <a:rPr lang="en-US" sz="1600" dirty="0">
              <a:solidFill>
                <a:schemeClr val="tx2"/>
              </a:solidFill>
            </a:rPr>
            <a:t>20 hours observation</a:t>
          </a:r>
          <a:br>
            <a:rPr lang="en-US" sz="1600" dirty="0">
              <a:solidFill>
                <a:schemeClr val="tx2"/>
              </a:solidFill>
            </a:rPr>
          </a:br>
          <a:endParaRPr lang="en-US" sz="1600" dirty="0">
            <a:solidFill>
              <a:schemeClr val="tx2"/>
            </a:solidFill>
          </a:endParaRPr>
        </a:p>
      </dgm:t>
    </dgm:pt>
    <dgm:pt modelId="{5337735A-D5F4-4848-994B-02A5587B511E}" type="parTrans" cxnId="{6E6768E9-06BD-2245-89A8-0D9A58943160}">
      <dgm:prSet/>
      <dgm:spPr/>
      <dgm:t>
        <a:bodyPr/>
        <a:lstStyle/>
        <a:p>
          <a:endParaRPr lang="en-US"/>
        </a:p>
      </dgm:t>
    </dgm:pt>
    <dgm:pt modelId="{6CA3249E-B904-7342-B70C-066032D66411}" type="sibTrans" cxnId="{6E6768E9-06BD-2245-89A8-0D9A58943160}">
      <dgm:prSet/>
      <dgm:spPr/>
      <dgm:t>
        <a:bodyPr/>
        <a:lstStyle/>
        <a:p>
          <a:endParaRPr lang="en-US"/>
        </a:p>
      </dgm:t>
    </dgm:pt>
    <dgm:pt modelId="{5CF41E77-6A97-C64A-A2F1-958FB943BC15}">
      <dgm:prSet phldrT="[Text]" custT="1"/>
      <dgm:spPr>
        <a:noFill/>
        <a:ln>
          <a:solidFill>
            <a:schemeClr val="accent1"/>
          </a:solidFill>
        </a:ln>
      </dgm:spPr>
      <dgm:t>
        <a:bodyPr/>
        <a:lstStyle/>
        <a:p>
          <a:endParaRPr lang="en-US" sz="1600" dirty="0">
            <a:solidFill>
              <a:schemeClr val="tx2"/>
            </a:solidFill>
          </a:endParaRPr>
        </a:p>
      </dgm:t>
    </dgm:pt>
    <dgm:pt modelId="{C48279CA-F662-F146-A3C0-FB5C4500F48D}" type="parTrans" cxnId="{CD52F22D-B630-8A42-9895-7FCED9B3445B}">
      <dgm:prSet/>
      <dgm:spPr/>
      <dgm:t>
        <a:bodyPr/>
        <a:lstStyle/>
        <a:p>
          <a:endParaRPr lang="en-US"/>
        </a:p>
      </dgm:t>
    </dgm:pt>
    <dgm:pt modelId="{18FDAFE7-EF01-6D45-96EF-B348900C0D0D}" type="sibTrans" cxnId="{CD52F22D-B630-8A42-9895-7FCED9B3445B}">
      <dgm:prSet/>
      <dgm:spPr/>
      <dgm:t>
        <a:bodyPr/>
        <a:lstStyle/>
        <a:p>
          <a:endParaRPr lang="en-US"/>
        </a:p>
      </dgm:t>
    </dgm:pt>
    <dgm:pt modelId="{37ABDCC6-9F0F-994C-8A7E-E7DC6F66D497}">
      <dgm:prSet phldrT="[Text]" custT="1"/>
      <dgm:spPr>
        <a:noFill/>
        <a:ln>
          <a:solidFill>
            <a:schemeClr val="accent1"/>
          </a:solidFill>
        </a:ln>
      </dgm:spPr>
      <dgm:t>
        <a:bodyPr/>
        <a:lstStyle/>
        <a:p>
          <a:r>
            <a:rPr lang="en-US" sz="1600" dirty="0">
              <a:solidFill>
                <a:schemeClr val="tx2"/>
              </a:solidFill>
            </a:rPr>
            <a:t>Review study findings and archives</a:t>
          </a:r>
        </a:p>
      </dgm:t>
    </dgm:pt>
    <dgm:pt modelId="{9918AF26-4F80-764B-91B3-3A5D351D71E3}" type="parTrans" cxnId="{8F2D128E-A0BA-6D42-8C96-7FD6FF3A98C8}">
      <dgm:prSet/>
      <dgm:spPr/>
      <dgm:t>
        <a:bodyPr/>
        <a:lstStyle/>
        <a:p>
          <a:endParaRPr lang="en-US"/>
        </a:p>
      </dgm:t>
    </dgm:pt>
    <dgm:pt modelId="{7C53040C-97AE-9D4B-BAC7-2F72B2BF4AE6}" type="sibTrans" cxnId="{8F2D128E-A0BA-6D42-8C96-7FD6FF3A98C8}">
      <dgm:prSet/>
      <dgm:spPr/>
      <dgm:t>
        <a:bodyPr/>
        <a:lstStyle/>
        <a:p>
          <a:endParaRPr lang="en-US"/>
        </a:p>
      </dgm:t>
    </dgm:pt>
    <dgm:pt modelId="{DC1A2BDF-E788-F34E-9BDD-E98FDA80470D}">
      <dgm:prSet phldrT="[Text]" custT="1"/>
      <dgm:spPr>
        <a:noFill/>
        <a:ln>
          <a:solidFill>
            <a:schemeClr val="accent1"/>
          </a:solidFill>
        </a:ln>
      </dgm:spPr>
      <dgm:t>
        <a:bodyPr/>
        <a:lstStyle/>
        <a:p>
          <a:r>
            <a:rPr lang="en-US" sz="1600" dirty="0">
              <a:solidFill>
                <a:schemeClr val="tx2"/>
              </a:solidFill>
            </a:rPr>
            <a:t>35 interviews with ED staff, site research staff, research/design team</a:t>
          </a:r>
          <a:br>
            <a:rPr lang="en-US" sz="1600" dirty="0">
              <a:solidFill>
                <a:schemeClr val="tx2"/>
              </a:solidFill>
            </a:rPr>
          </a:br>
          <a:endParaRPr lang="en-US" sz="1600" dirty="0">
            <a:solidFill>
              <a:schemeClr val="tx2"/>
            </a:solidFill>
          </a:endParaRPr>
        </a:p>
      </dgm:t>
    </dgm:pt>
    <dgm:pt modelId="{5F461DEF-6E53-AE4A-ADAF-428FAB5A3374}" type="parTrans" cxnId="{AE7DC090-9B43-5044-8EA4-EC770B19B6AB}">
      <dgm:prSet/>
      <dgm:spPr/>
      <dgm:t>
        <a:bodyPr/>
        <a:lstStyle/>
        <a:p>
          <a:endParaRPr lang="en-US"/>
        </a:p>
      </dgm:t>
    </dgm:pt>
    <dgm:pt modelId="{76BA9BE1-03A3-5446-B5E4-E31D485F6AFF}" type="sibTrans" cxnId="{AE7DC090-9B43-5044-8EA4-EC770B19B6AB}">
      <dgm:prSet/>
      <dgm:spPr/>
      <dgm:t>
        <a:bodyPr/>
        <a:lstStyle/>
        <a:p>
          <a:endParaRPr lang="en-US"/>
        </a:p>
      </dgm:t>
    </dgm:pt>
    <dgm:pt modelId="{A3CAC4C1-7892-6141-BEC7-1D5453E88189}" type="pres">
      <dgm:prSet presAssocID="{A1B56B67-5730-7542-9755-388B7E88ED48}" presName="Name0" presStyleCnt="0">
        <dgm:presLayoutVars>
          <dgm:dir/>
          <dgm:resizeHandles val="exact"/>
        </dgm:presLayoutVars>
      </dgm:prSet>
      <dgm:spPr/>
    </dgm:pt>
    <dgm:pt modelId="{ACFD31A3-3F20-9D49-898F-E7CA9AF5DF91}" type="pres">
      <dgm:prSet presAssocID="{9CE9E9DC-998E-374C-9E04-B21981025148}" presName="node" presStyleLbl="node1" presStyleIdx="0" presStyleCnt="2">
        <dgm:presLayoutVars>
          <dgm:bulletEnabled val="1"/>
        </dgm:presLayoutVars>
      </dgm:prSet>
      <dgm:spPr/>
    </dgm:pt>
    <dgm:pt modelId="{13D0F283-1DDB-EC43-BC1C-9612DFF36722}" type="pres">
      <dgm:prSet presAssocID="{15093E29-4109-194F-8491-489B2050E59D}" presName="sibTrans" presStyleLbl="sibTrans2D1" presStyleIdx="0" presStyleCnt="1"/>
      <dgm:spPr/>
    </dgm:pt>
    <dgm:pt modelId="{C65B3F58-007E-F84F-9819-EEA87143FF30}" type="pres">
      <dgm:prSet presAssocID="{15093E29-4109-194F-8491-489B2050E59D}" presName="connectorText" presStyleLbl="sibTrans2D1" presStyleIdx="0" presStyleCnt="1"/>
      <dgm:spPr/>
    </dgm:pt>
    <dgm:pt modelId="{8A8F7453-B9E4-8A4B-9427-103D199A4320}" type="pres">
      <dgm:prSet presAssocID="{6A8F9AE0-F4B0-E14C-8FDA-328C4599DEF9}" presName="node" presStyleLbl="node1" presStyleIdx="1" presStyleCnt="2">
        <dgm:presLayoutVars>
          <dgm:bulletEnabled val="1"/>
        </dgm:presLayoutVars>
      </dgm:prSet>
      <dgm:spPr/>
    </dgm:pt>
  </dgm:ptLst>
  <dgm:cxnLst>
    <dgm:cxn modelId="{CD52F22D-B630-8A42-9895-7FCED9B3445B}" srcId="{6A8F9AE0-F4B0-E14C-8FDA-328C4599DEF9}" destId="{5CF41E77-6A97-C64A-A2F1-958FB943BC15}" srcOrd="3" destOrd="0" parTransId="{C48279CA-F662-F146-A3C0-FB5C4500F48D}" sibTransId="{18FDAFE7-EF01-6D45-96EF-B348900C0D0D}"/>
    <dgm:cxn modelId="{7DB4F945-B557-0D4D-9A9A-83091A6439C2}" type="presOf" srcId="{DC1A2BDF-E788-F34E-9BDD-E98FDA80470D}" destId="{8A8F7453-B9E4-8A4B-9427-103D199A4320}" srcOrd="0" destOrd="2" presId="urn:microsoft.com/office/officeart/2005/8/layout/process1"/>
    <dgm:cxn modelId="{AEEDBC5A-1641-4F49-AA12-42A205E0AE7D}" srcId="{A1B56B67-5730-7542-9755-388B7E88ED48}" destId="{9CE9E9DC-998E-374C-9E04-B21981025148}" srcOrd="0" destOrd="0" parTransId="{B7948C98-C973-0A4F-BA99-BF94BA449FBD}" sibTransId="{15093E29-4109-194F-8491-489B2050E59D}"/>
    <dgm:cxn modelId="{3263256D-C59E-7748-AE80-D185050F3DDD}" type="presOf" srcId="{15093E29-4109-194F-8491-489B2050E59D}" destId="{C65B3F58-007E-F84F-9819-EEA87143FF30}" srcOrd="1" destOrd="0" presId="urn:microsoft.com/office/officeart/2005/8/layout/process1"/>
    <dgm:cxn modelId="{0361C46E-2694-284E-98E4-D1835432B68A}" type="presOf" srcId="{37ABDCC6-9F0F-994C-8A7E-E7DC6F66D497}" destId="{8A8F7453-B9E4-8A4B-9427-103D199A4320}" srcOrd="0" destOrd="3" presId="urn:microsoft.com/office/officeart/2005/8/layout/process1"/>
    <dgm:cxn modelId="{C2A2FB72-9085-9E41-8415-81A45F05A7A0}" type="presOf" srcId="{5C9161DF-8E43-EE4C-BC39-99270EE717C0}" destId="{8A8F7453-B9E4-8A4B-9427-103D199A4320}" srcOrd="0" destOrd="1" presId="urn:microsoft.com/office/officeart/2005/8/layout/process1"/>
    <dgm:cxn modelId="{D7754473-D786-9F4B-A76D-1A3268459617}" srcId="{A1B56B67-5730-7542-9755-388B7E88ED48}" destId="{6A8F9AE0-F4B0-E14C-8FDA-328C4599DEF9}" srcOrd="1" destOrd="0" parTransId="{00B898DB-B141-0042-B910-BDC2706C96B0}" sibTransId="{93A56C67-790D-2240-AFA5-F99CAEC8836C}"/>
    <dgm:cxn modelId="{E53E5A8A-32F9-9A41-ABE3-B6F97F6CA04F}" type="presOf" srcId="{AAF60083-2486-4C48-9721-4BB83ED94B6A}" destId="{ACFD31A3-3F20-9D49-898F-E7CA9AF5DF91}" srcOrd="0" destOrd="1" presId="urn:microsoft.com/office/officeart/2005/8/layout/process1"/>
    <dgm:cxn modelId="{8F2D128E-A0BA-6D42-8C96-7FD6FF3A98C8}" srcId="{6A8F9AE0-F4B0-E14C-8FDA-328C4599DEF9}" destId="{37ABDCC6-9F0F-994C-8A7E-E7DC6F66D497}" srcOrd="2" destOrd="0" parTransId="{9918AF26-4F80-764B-91B3-3A5D351D71E3}" sibTransId="{7C53040C-97AE-9D4B-BAC7-2F72B2BF4AE6}"/>
    <dgm:cxn modelId="{AE7DC090-9B43-5044-8EA4-EC770B19B6AB}" srcId="{6A8F9AE0-F4B0-E14C-8FDA-328C4599DEF9}" destId="{DC1A2BDF-E788-F34E-9BDD-E98FDA80470D}" srcOrd="1" destOrd="0" parTransId="{5F461DEF-6E53-AE4A-ADAF-428FAB5A3374}" sibTransId="{76BA9BE1-03A3-5446-B5E4-E31D485F6AFF}"/>
    <dgm:cxn modelId="{5533A19A-F5A0-F04E-B8C5-E31E1207B3F0}" type="presOf" srcId="{A1B56B67-5730-7542-9755-388B7E88ED48}" destId="{A3CAC4C1-7892-6141-BEC7-1D5453E88189}" srcOrd="0" destOrd="0" presId="urn:microsoft.com/office/officeart/2005/8/layout/process1"/>
    <dgm:cxn modelId="{E898FCB2-ED0B-1640-B640-D7C8059488CA}" type="presOf" srcId="{15093E29-4109-194F-8491-489B2050E59D}" destId="{13D0F283-1DDB-EC43-BC1C-9612DFF36722}" srcOrd="0" destOrd="0" presId="urn:microsoft.com/office/officeart/2005/8/layout/process1"/>
    <dgm:cxn modelId="{C61F93B3-247B-D441-98B4-412F4F56256E}" type="presOf" srcId="{5CF41E77-6A97-C64A-A2F1-958FB943BC15}" destId="{8A8F7453-B9E4-8A4B-9427-103D199A4320}" srcOrd="0" destOrd="4" presId="urn:microsoft.com/office/officeart/2005/8/layout/process1"/>
    <dgm:cxn modelId="{383989C9-C301-BF4D-9088-21D3D6A14CBD}" srcId="{9CE9E9DC-998E-374C-9E04-B21981025148}" destId="{AAF60083-2486-4C48-9721-4BB83ED94B6A}" srcOrd="0" destOrd="0" parTransId="{0BC19B26-F8FE-CF4C-877A-E1D40730F5A6}" sibTransId="{E88A0C0A-E98A-F448-83F7-BD775650B425}"/>
    <dgm:cxn modelId="{6FDB9ECC-669A-374C-88D9-000D9EB934A1}" type="presOf" srcId="{6A8F9AE0-F4B0-E14C-8FDA-328C4599DEF9}" destId="{8A8F7453-B9E4-8A4B-9427-103D199A4320}" srcOrd="0" destOrd="0" presId="urn:microsoft.com/office/officeart/2005/8/layout/process1"/>
    <dgm:cxn modelId="{08BD33E7-FD40-CB45-B529-A0BB8E788056}" type="presOf" srcId="{9CE9E9DC-998E-374C-9E04-B21981025148}" destId="{ACFD31A3-3F20-9D49-898F-E7CA9AF5DF91}" srcOrd="0" destOrd="0" presId="urn:microsoft.com/office/officeart/2005/8/layout/process1"/>
    <dgm:cxn modelId="{6E6768E9-06BD-2245-89A8-0D9A58943160}" srcId="{6A8F9AE0-F4B0-E14C-8FDA-328C4599DEF9}" destId="{5C9161DF-8E43-EE4C-BC39-99270EE717C0}" srcOrd="0" destOrd="0" parTransId="{5337735A-D5F4-4848-994B-02A5587B511E}" sibTransId="{6CA3249E-B904-7342-B70C-066032D66411}"/>
    <dgm:cxn modelId="{90E687A4-7428-2441-B61A-FC1448652A6E}" type="presParOf" srcId="{A3CAC4C1-7892-6141-BEC7-1D5453E88189}" destId="{ACFD31A3-3F20-9D49-898F-E7CA9AF5DF91}" srcOrd="0" destOrd="0" presId="urn:microsoft.com/office/officeart/2005/8/layout/process1"/>
    <dgm:cxn modelId="{A9E423D4-A6EA-AB43-9B52-B8BA5006FF7A}" type="presParOf" srcId="{A3CAC4C1-7892-6141-BEC7-1D5453E88189}" destId="{13D0F283-1DDB-EC43-BC1C-9612DFF36722}" srcOrd="1" destOrd="0" presId="urn:microsoft.com/office/officeart/2005/8/layout/process1"/>
    <dgm:cxn modelId="{04149569-2BF3-7D42-ADEF-9F4428490E31}" type="presParOf" srcId="{13D0F283-1DDB-EC43-BC1C-9612DFF36722}" destId="{C65B3F58-007E-F84F-9819-EEA87143FF30}" srcOrd="0" destOrd="0" presId="urn:microsoft.com/office/officeart/2005/8/layout/process1"/>
    <dgm:cxn modelId="{E21081BE-742C-BA4E-A5A6-D4CA26227912}" type="presParOf" srcId="{A3CAC4C1-7892-6141-BEC7-1D5453E88189}" destId="{8A8F7453-B9E4-8A4B-9427-103D199A432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5B2CF2-B81F-9A48-B5DF-69E3B0DA84A5}"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45EDB8A7-FB3D-9E40-B0FD-DCAD0CE8B527}">
      <dgm:prSet/>
      <dgm:spPr/>
      <dgm:t>
        <a:bodyPr/>
        <a:lstStyle/>
        <a:p>
          <a:r>
            <a:rPr lang="en-US" b="1" dirty="0"/>
            <a:t>Gap analysis</a:t>
          </a:r>
        </a:p>
        <a:p>
          <a:r>
            <a:rPr lang="en-US" b="1" dirty="0"/>
            <a:t>Needs assessment</a:t>
          </a:r>
        </a:p>
        <a:p>
          <a:r>
            <a:rPr lang="en-US" b="1" dirty="0"/>
            <a:t>Identify appropriate intervention</a:t>
          </a:r>
        </a:p>
      </dgm:t>
    </dgm:pt>
    <dgm:pt modelId="{57A519BA-F1F3-7446-AF66-35263E798C06}" type="parTrans" cxnId="{BF422139-DC1A-0A46-8CC2-579629ECC8BE}">
      <dgm:prSet/>
      <dgm:spPr/>
      <dgm:t>
        <a:bodyPr/>
        <a:lstStyle/>
        <a:p>
          <a:endParaRPr lang="en-US"/>
        </a:p>
      </dgm:t>
    </dgm:pt>
    <dgm:pt modelId="{E5111444-CE1C-1141-B2A3-42BE99EFB48B}" type="sibTrans" cxnId="{BF422139-DC1A-0A46-8CC2-579629ECC8BE}">
      <dgm:prSet/>
      <dgm:spPr/>
      <dgm:t>
        <a:bodyPr/>
        <a:lstStyle/>
        <a:p>
          <a:endParaRPr lang="en-US"/>
        </a:p>
      </dgm:t>
    </dgm:pt>
    <dgm:pt modelId="{2A9FA571-2926-DC44-B159-DCF2EA0A6562}">
      <dgm:prSet/>
      <dgm:spPr/>
      <dgm:t>
        <a:bodyPr/>
        <a:lstStyle/>
        <a:p>
          <a:r>
            <a:rPr lang="en-US" b="1" dirty="0"/>
            <a:t>Adapt intervention design and implementation strategies to context</a:t>
          </a:r>
        </a:p>
      </dgm:t>
    </dgm:pt>
    <dgm:pt modelId="{C67A2A37-9E0F-3541-8A7F-45DCC4D41F1E}" type="parTrans" cxnId="{2AC2A2DE-D3F7-F844-82D4-340E6522F14F}">
      <dgm:prSet/>
      <dgm:spPr/>
      <dgm:t>
        <a:bodyPr/>
        <a:lstStyle/>
        <a:p>
          <a:endParaRPr lang="en-US"/>
        </a:p>
      </dgm:t>
    </dgm:pt>
    <dgm:pt modelId="{761E501B-1C3A-3D49-B6FD-2D3789E5855C}" type="sibTrans" cxnId="{2AC2A2DE-D3F7-F844-82D4-340E6522F14F}">
      <dgm:prSet/>
      <dgm:spPr/>
      <dgm:t>
        <a:bodyPr/>
        <a:lstStyle/>
        <a:p>
          <a:endParaRPr lang="en-US"/>
        </a:p>
      </dgm:t>
    </dgm:pt>
    <dgm:pt modelId="{DF189F31-D957-6B4A-BC82-50AC5E4A1895}">
      <dgm:prSet/>
      <dgm:spPr/>
      <dgm:t>
        <a:bodyPr/>
        <a:lstStyle/>
        <a:p>
          <a:r>
            <a:rPr lang="en-US" b="1" dirty="0"/>
            <a:t>Identify and resolve implementation challenges</a:t>
          </a:r>
        </a:p>
        <a:p>
          <a:r>
            <a:rPr lang="en-US" b="1" dirty="0"/>
            <a:t>Assess effectiveness</a:t>
          </a:r>
        </a:p>
      </dgm:t>
    </dgm:pt>
    <dgm:pt modelId="{7C216F43-D988-F94B-AFEF-BB326731DA34}" type="parTrans" cxnId="{245D8D07-602A-0E4A-910E-A25CA4F7282D}">
      <dgm:prSet/>
      <dgm:spPr/>
      <dgm:t>
        <a:bodyPr/>
        <a:lstStyle/>
        <a:p>
          <a:endParaRPr lang="en-US"/>
        </a:p>
      </dgm:t>
    </dgm:pt>
    <dgm:pt modelId="{FCBAFA2E-F42C-F24F-9057-6E5E92CF66C8}" type="sibTrans" cxnId="{245D8D07-602A-0E4A-910E-A25CA4F7282D}">
      <dgm:prSet/>
      <dgm:spPr/>
      <dgm:t>
        <a:bodyPr/>
        <a:lstStyle/>
        <a:p>
          <a:endParaRPr lang="en-US"/>
        </a:p>
      </dgm:t>
    </dgm:pt>
    <dgm:pt modelId="{F490BF58-66B7-EF4D-A6E7-695295675C8C}">
      <dgm:prSet/>
      <dgm:spPr/>
      <dgm:t>
        <a:bodyPr/>
        <a:lstStyle/>
        <a:p>
          <a:r>
            <a:rPr lang="en-US" b="1" dirty="0"/>
            <a:t>Sustainability</a:t>
          </a:r>
        </a:p>
      </dgm:t>
    </dgm:pt>
    <dgm:pt modelId="{2B784EB5-BE92-C740-9AFB-DC739956535A}" type="parTrans" cxnId="{99378AA3-10C4-3F4A-BE30-78BB58E824DD}">
      <dgm:prSet/>
      <dgm:spPr/>
      <dgm:t>
        <a:bodyPr/>
        <a:lstStyle/>
        <a:p>
          <a:endParaRPr lang="en-US"/>
        </a:p>
      </dgm:t>
    </dgm:pt>
    <dgm:pt modelId="{DD029CFA-283F-2E45-A0F2-5F8587BC96E0}" type="sibTrans" cxnId="{99378AA3-10C4-3F4A-BE30-78BB58E824DD}">
      <dgm:prSet/>
      <dgm:spPr/>
      <dgm:t>
        <a:bodyPr/>
        <a:lstStyle/>
        <a:p>
          <a:endParaRPr lang="en-US"/>
        </a:p>
      </dgm:t>
    </dgm:pt>
    <dgm:pt modelId="{C35A768A-DAD8-E945-B3F6-4987AF450D7B}" type="pres">
      <dgm:prSet presAssocID="{965B2CF2-B81F-9A48-B5DF-69E3B0DA84A5}" presName="Name0" presStyleCnt="0">
        <dgm:presLayoutVars>
          <dgm:dir/>
          <dgm:resizeHandles val="exact"/>
        </dgm:presLayoutVars>
      </dgm:prSet>
      <dgm:spPr/>
    </dgm:pt>
    <dgm:pt modelId="{55C738CA-D1AD-9A40-AFF4-5A9EE946743C}" type="pres">
      <dgm:prSet presAssocID="{45EDB8A7-FB3D-9E40-B0FD-DCAD0CE8B527}" presName="node" presStyleLbl="node1" presStyleIdx="0" presStyleCnt="4">
        <dgm:presLayoutVars>
          <dgm:bulletEnabled val="1"/>
        </dgm:presLayoutVars>
      </dgm:prSet>
      <dgm:spPr/>
    </dgm:pt>
    <dgm:pt modelId="{9706220D-0E93-754E-93CE-F64E0E770310}" type="pres">
      <dgm:prSet presAssocID="{E5111444-CE1C-1141-B2A3-42BE99EFB48B}" presName="sibTrans" presStyleLbl="sibTrans2D1" presStyleIdx="0" presStyleCnt="3"/>
      <dgm:spPr/>
    </dgm:pt>
    <dgm:pt modelId="{18F6BD29-656D-214C-9642-D0D938BD15F1}" type="pres">
      <dgm:prSet presAssocID="{E5111444-CE1C-1141-B2A3-42BE99EFB48B}" presName="connectorText" presStyleLbl="sibTrans2D1" presStyleIdx="0" presStyleCnt="3"/>
      <dgm:spPr/>
    </dgm:pt>
    <dgm:pt modelId="{5CA2EAE8-362D-054C-A9AA-C31672307434}" type="pres">
      <dgm:prSet presAssocID="{2A9FA571-2926-DC44-B159-DCF2EA0A6562}" presName="node" presStyleLbl="node1" presStyleIdx="1" presStyleCnt="4">
        <dgm:presLayoutVars>
          <dgm:bulletEnabled val="1"/>
        </dgm:presLayoutVars>
      </dgm:prSet>
      <dgm:spPr/>
    </dgm:pt>
    <dgm:pt modelId="{5165D708-48DB-0F49-AEB8-F5ECE47C672D}" type="pres">
      <dgm:prSet presAssocID="{761E501B-1C3A-3D49-B6FD-2D3789E5855C}" presName="sibTrans" presStyleLbl="sibTrans2D1" presStyleIdx="1" presStyleCnt="3"/>
      <dgm:spPr/>
    </dgm:pt>
    <dgm:pt modelId="{B9B5B463-D69F-7B49-A0AE-DD033E91BF1B}" type="pres">
      <dgm:prSet presAssocID="{761E501B-1C3A-3D49-B6FD-2D3789E5855C}" presName="connectorText" presStyleLbl="sibTrans2D1" presStyleIdx="1" presStyleCnt="3"/>
      <dgm:spPr/>
    </dgm:pt>
    <dgm:pt modelId="{691DE623-6F50-5B4F-BA79-D1C0488DDF75}" type="pres">
      <dgm:prSet presAssocID="{DF189F31-D957-6B4A-BC82-50AC5E4A1895}" presName="node" presStyleLbl="node1" presStyleIdx="2" presStyleCnt="4">
        <dgm:presLayoutVars>
          <dgm:bulletEnabled val="1"/>
        </dgm:presLayoutVars>
      </dgm:prSet>
      <dgm:spPr/>
    </dgm:pt>
    <dgm:pt modelId="{FA1D5D07-834E-DC46-8869-4F8566914879}" type="pres">
      <dgm:prSet presAssocID="{FCBAFA2E-F42C-F24F-9057-6E5E92CF66C8}" presName="sibTrans" presStyleLbl="sibTrans2D1" presStyleIdx="2" presStyleCnt="3"/>
      <dgm:spPr/>
    </dgm:pt>
    <dgm:pt modelId="{3A9B589C-1600-B242-B79B-AB360D01189C}" type="pres">
      <dgm:prSet presAssocID="{FCBAFA2E-F42C-F24F-9057-6E5E92CF66C8}" presName="connectorText" presStyleLbl="sibTrans2D1" presStyleIdx="2" presStyleCnt="3"/>
      <dgm:spPr/>
    </dgm:pt>
    <dgm:pt modelId="{77AC1587-2DA2-4F45-8A29-D192C6FA81F4}" type="pres">
      <dgm:prSet presAssocID="{F490BF58-66B7-EF4D-A6E7-695295675C8C}" presName="node" presStyleLbl="node1" presStyleIdx="3" presStyleCnt="4">
        <dgm:presLayoutVars>
          <dgm:bulletEnabled val="1"/>
        </dgm:presLayoutVars>
      </dgm:prSet>
      <dgm:spPr/>
    </dgm:pt>
  </dgm:ptLst>
  <dgm:cxnLst>
    <dgm:cxn modelId="{245D8D07-602A-0E4A-910E-A25CA4F7282D}" srcId="{965B2CF2-B81F-9A48-B5DF-69E3B0DA84A5}" destId="{DF189F31-D957-6B4A-BC82-50AC5E4A1895}" srcOrd="2" destOrd="0" parTransId="{7C216F43-D988-F94B-AFEF-BB326731DA34}" sibTransId="{FCBAFA2E-F42C-F24F-9057-6E5E92CF66C8}"/>
    <dgm:cxn modelId="{5DE85110-AE8B-1C43-8455-E7AD6A064592}" type="presOf" srcId="{DF189F31-D957-6B4A-BC82-50AC5E4A1895}" destId="{691DE623-6F50-5B4F-BA79-D1C0488DDF75}" srcOrd="0" destOrd="0" presId="urn:microsoft.com/office/officeart/2005/8/layout/process1"/>
    <dgm:cxn modelId="{D4C2FE1F-A648-9C4F-A19F-6B6FFA76DFFD}" type="presOf" srcId="{2A9FA571-2926-DC44-B159-DCF2EA0A6562}" destId="{5CA2EAE8-362D-054C-A9AA-C31672307434}" srcOrd="0" destOrd="0" presId="urn:microsoft.com/office/officeart/2005/8/layout/process1"/>
    <dgm:cxn modelId="{074BF521-5DE2-0948-9BF3-6033F8DCB660}" type="presOf" srcId="{F490BF58-66B7-EF4D-A6E7-695295675C8C}" destId="{77AC1587-2DA2-4F45-8A29-D192C6FA81F4}" srcOrd="0" destOrd="0" presId="urn:microsoft.com/office/officeart/2005/8/layout/process1"/>
    <dgm:cxn modelId="{973D5A2E-72F1-284B-9140-29926E1E168B}" type="presOf" srcId="{FCBAFA2E-F42C-F24F-9057-6E5E92CF66C8}" destId="{3A9B589C-1600-B242-B79B-AB360D01189C}" srcOrd="1" destOrd="0" presId="urn:microsoft.com/office/officeart/2005/8/layout/process1"/>
    <dgm:cxn modelId="{BF422139-DC1A-0A46-8CC2-579629ECC8BE}" srcId="{965B2CF2-B81F-9A48-B5DF-69E3B0DA84A5}" destId="{45EDB8A7-FB3D-9E40-B0FD-DCAD0CE8B527}" srcOrd="0" destOrd="0" parTransId="{57A519BA-F1F3-7446-AF66-35263E798C06}" sibTransId="{E5111444-CE1C-1141-B2A3-42BE99EFB48B}"/>
    <dgm:cxn modelId="{5A5E8946-6E8C-5C4D-989A-3168709232CE}" type="presOf" srcId="{761E501B-1C3A-3D49-B6FD-2D3789E5855C}" destId="{5165D708-48DB-0F49-AEB8-F5ECE47C672D}" srcOrd="0" destOrd="0" presId="urn:microsoft.com/office/officeart/2005/8/layout/process1"/>
    <dgm:cxn modelId="{F273BC66-5EC1-4543-BCF3-5B406F5B2894}" type="presOf" srcId="{965B2CF2-B81F-9A48-B5DF-69E3B0DA84A5}" destId="{C35A768A-DAD8-E945-B3F6-4987AF450D7B}" srcOrd="0" destOrd="0" presId="urn:microsoft.com/office/officeart/2005/8/layout/process1"/>
    <dgm:cxn modelId="{E217EA84-C342-7747-9123-D0D25070FA09}" type="presOf" srcId="{E5111444-CE1C-1141-B2A3-42BE99EFB48B}" destId="{18F6BD29-656D-214C-9642-D0D938BD15F1}" srcOrd="1" destOrd="0" presId="urn:microsoft.com/office/officeart/2005/8/layout/process1"/>
    <dgm:cxn modelId="{99378AA3-10C4-3F4A-BE30-78BB58E824DD}" srcId="{965B2CF2-B81F-9A48-B5DF-69E3B0DA84A5}" destId="{F490BF58-66B7-EF4D-A6E7-695295675C8C}" srcOrd="3" destOrd="0" parTransId="{2B784EB5-BE92-C740-9AFB-DC739956535A}" sibTransId="{DD029CFA-283F-2E45-A0F2-5F8587BC96E0}"/>
    <dgm:cxn modelId="{9624ABA7-D48D-2A47-B886-A7B7A7BC60BB}" type="presOf" srcId="{45EDB8A7-FB3D-9E40-B0FD-DCAD0CE8B527}" destId="{55C738CA-D1AD-9A40-AFF4-5A9EE946743C}" srcOrd="0" destOrd="0" presId="urn:microsoft.com/office/officeart/2005/8/layout/process1"/>
    <dgm:cxn modelId="{B097EDC1-634F-9643-A878-F071909CBE4C}" type="presOf" srcId="{761E501B-1C3A-3D49-B6FD-2D3789E5855C}" destId="{B9B5B463-D69F-7B49-A0AE-DD033E91BF1B}" srcOrd="1" destOrd="0" presId="urn:microsoft.com/office/officeart/2005/8/layout/process1"/>
    <dgm:cxn modelId="{2AC2A2DE-D3F7-F844-82D4-340E6522F14F}" srcId="{965B2CF2-B81F-9A48-B5DF-69E3B0DA84A5}" destId="{2A9FA571-2926-DC44-B159-DCF2EA0A6562}" srcOrd="1" destOrd="0" parTransId="{C67A2A37-9E0F-3541-8A7F-45DCC4D41F1E}" sibTransId="{761E501B-1C3A-3D49-B6FD-2D3789E5855C}"/>
    <dgm:cxn modelId="{41237DED-1734-384C-96E1-EDDAA8405728}" type="presOf" srcId="{E5111444-CE1C-1141-B2A3-42BE99EFB48B}" destId="{9706220D-0E93-754E-93CE-F64E0E770310}" srcOrd="0" destOrd="0" presId="urn:microsoft.com/office/officeart/2005/8/layout/process1"/>
    <dgm:cxn modelId="{1BA5FAEE-21BA-7D4F-9236-E3EEF260F252}" type="presOf" srcId="{FCBAFA2E-F42C-F24F-9057-6E5E92CF66C8}" destId="{FA1D5D07-834E-DC46-8869-4F8566914879}" srcOrd="0" destOrd="0" presId="urn:microsoft.com/office/officeart/2005/8/layout/process1"/>
    <dgm:cxn modelId="{855C0B93-B763-6142-96C2-E55C3B79FD9B}" type="presParOf" srcId="{C35A768A-DAD8-E945-B3F6-4987AF450D7B}" destId="{55C738CA-D1AD-9A40-AFF4-5A9EE946743C}" srcOrd="0" destOrd="0" presId="urn:microsoft.com/office/officeart/2005/8/layout/process1"/>
    <dgm:cxn modelId="{A639EA80-F950-6149-9BF3-2319FC8DD01A}" type="presParOf" srcId="{C35A768A-DAD8-E945-B3F6-4987AF450D7B}" destId="{9706220D-0E93-754E-93CE-F64E0E770310}" srcOrd="1" destOrd="0" presId="urn:microsoft.com/office/officeart/2005/8/layout/process1"/>
    <dgm:cxn modelId="{7053D4D5-5F13-2445-A363-C1CB5A184560}" type="presParOf" srcId="{9706220D-0E93-754E-93CE-F64E0E770310}" destId="{18F6BD29-656D-214C-9642-D0D938BD15F1}" srcOrd="0" destOrd="0" presId="urn:microsoft.com/office/officeart/2005/8/layout/process1"/>
    <dgm:cxn modelId="{6027A106-929C-C84A-9B4C-3757EDE53203}" type="presParOf" srcId="{C35A768A-DAD8-E945-B3F6-4987AF450D7B}" destId="{5CA2EAE8-362D-054C-A9AA-C31672307434}" srcOrd="2" destOrd="0" presId="urn:microsoft.com/office/officeart/2005/8/layout/process1"/>
    <dgm:cxn modelId="{661FEE0A-46F1-4144-B4FB-BF4776A7C0CF}" type="presParOf" srcId="{C35A768A-DAD8-E945-B3F6-4987AF450D7B}" destId="{5165D708-48DB-0F49-AEB8-F5ECE47C672D}" srcOrd="3" destOrd="0" presId="urn:microsoft.com/office/officeart/2005/8/layout/process1"/>
    <dgm:cxn modelId="{3EC52D56-C180-9248-B029-DD0523B735F9}" type="presParOf" srcId="{5165D708-48DB-0F49-AEB8-F5ECE47C672D}" destId="{B9B5B463-D69F-7B49-A0AE-DD033E91BF1B}" srcOrd="0" destOrd="0" presId="urn:microsoft.com/office/officeart/2005/8/layout/process1"/>
    <dgm:cxn modelId="{63E3AD19-B028-0F44-A19E-5113E31F5E59}" type="presParOf" srcId="{C35A768A-DAD8-E945-B3F6-4987AF450D7B}" destId="{691DE623-6F50-5B4F-BA79-D1C0488DDF75}" srcOrd="4" destOrd="0" presId="urn:microsoft.com/office/officeart/2005/8/layout/process1"/>
    <dgm:cxn modelId="{3DD50921-3BEB-4344-BA93-C55F26731468}" type="presParOf" srcId="{C35A768A-DAD8-E945-B3F6-4987AF450D7B}" destId="{FA1D5D07-834E-DC46-8869-4F8566914879}" srcOrd="5" destOrd="0" presId="urn:microsoft.com/office/officeart/2005/8/layout/process1"/>
    <dgm:cxn modelId="{417C5B14-C2A2-B747-A8B4-224330BF4111}" type="presParOf" srcId="{FA1D5D07-834E-DC46-8869-4F8566914879}" destId="{3A9B589C-1600-B242-B79B-AB360D01189C}" srcOrd="0" destOrd="0" presId="urn:microsoft.com/office/officeart/2005/8/layout/process1"/>
    <dgm:cxn modelId="{6536AB6B-08EB-BE46-B12A-36A6A6D2209C}" type="presParOf" srcId="{C35A768A-DAD8-E945-B3F6-4987AF450D7B}" destId="{77AC1587-2DA2-4F45-8A29-D192C6FA81F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8C1DD-8480-C647-81AE-7F3403143FE7}">
      <dsp:nvSpPr>
        <dsp:cNvPr id="0" name=""/>
        <dsp:cNvSpPr/>
      </dsp:nvSpPr>
      <dsp:spPr>
        <a:xfrm>
          <a:off x="0" y="0"/>
          <a:ext cx="3273761" cy="3273761"/>
        </a:xfrm>
        <a:prstGeom prst="pie">
          <a:avLst>
            <a:gd name="adj1" fmla="val 5400000"/>
            <a:gd name="adj2" fmla="val 162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8A349-1389-BB45-9781-BF0A6787A6E3}">
      <dsp:nvSpPr>
        <dsp:cNvPr id="0" name=""/>
        <dsp:cNvSpPr/>
      </dsp:nvSpPr>
      <dsp:spPr>
        <a:xfrm>
          <a:off x="1636880" y="0"/>
          <a:ext cx="6528172" cy="3273761"/>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Worldview</a:t>
          </a:r>
        </a:p>
      </dsp:txBody>
      <dsp:txXfrm>
        <a:off x="1636880" y="0"/>
        <a:ext cx="3264086" cy="982130"/>
      </dsp:txXfrm>
    </dsp:sp>
    <dsp:sp modelId="{26AADFA6-6824-6245-B91B-2B9714033ECD}">
      <dsp:nvSpPr>
        <dsp:cNvPr id="0" name=""/>
        <dsp:cNvSpPr/>
      </dsp:nvSpPr>
      <dsp:spPr>
        <a:xfrm>
          <a:off x="572909" y="982130"/>
          <a:ext cx="2127942" cy="2127942"/>
        </a:xfrm>
        <a:prstGeom prst="pie">
          <a:avLst>
            <a:gd name="adj1" fmla="val 5400000"/>
            <a:gd name="adj2" fmla="val 162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6B919B-4F86-1349-9BB4-C9711B9730A1}">
      <dsp:nvSpPr>
        <dsp:cNvPr id="0" name=""/>
        <dsp:cNvSpPr/>
      </dsp:nvSpPr>
      <dsp:spPr>
        <a:xfrm>
          <a:off x="1636880" y="982130"/>
          <a:ext cx="6528172" cy="2127942"/>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Methodology</a:t>
          </a:r>
        </a:p>
      </dsp:txBody>
      <dsp:txXfrm>
        <a:off x="1636880" y="982130"/>
        <a:ext cx="3264086" cy="982127"/>
      </dsp:txXfrm>
    </dsp:sp>
    <dsp:sp modelId="{2FD6EE5A-5923-1A44-A1D5-BF149A3A26AE}">
      <dsp:nvSpPr>
        <dsp:cNvPr id="0" name=""/>
        <dsp:cNvSpPr/>
      </dsp:nvSpPr>
      <dsp:spPr>
        <a:xfrm>
          <a:off x="1145816" y="1964257"/>
          <a:ext cx="982127" cy="982127"/>
        </a:xfrm>
        <a:prstGeom prst="pie">
          <a:avLst>
            <a:gd name="adj1" fmla="val 5400000"/>
            <a:gd name="adj2" fmla="val 162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2C4D1D-CBC5-8844-811A-B931D46E2B03}">
      <dsp:nvSpPr>
        <dsp:cNvPr id="0" name=""/>
        <dsp:cNvSpPr/>
      </dsp:nvSpPr>
      <dsp:spPr>
        <a:xfrm>
          <a:off x="1636880" y="1964257"/>
          <a:ext cx="6528172" cy="982127"/>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Methods</a:t>
          </a:r>
        </a:p>
      </dsp:txBody>
      <dsp:txXfrm>
        <a:off x="1636880" y="1964257"/>
        <a:ext cx="3264086" cy="982127"/>
      </dsp:txXfrm>
    </dsp:sp>
    <dsp:sp modelId="{FE51D4AA-3B13-134D-9913-7EC7E3DB327A}">
      <dsp:nvSpPr>
        <dsp:cNvPr id="0" name=""/>
        <dsp:cNvSpPr/>
      </dsp:nvSpPr>
      <dsp:spPr>
        <a:xfrm>
          <a:off x="4900966" y="0"/>
          <a:ext cx="3264086" cy="98213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Assumptions about reality and how it can be known</a:t>
          </a:r>
        </a:p>
        <a:p>
          <a:pPr marL="114300" lvl="1" indent="-114300" algn="l" defTabSz="622300">
            <a:lnSpc>
              <a:spcPct val="90000"/>
            </a:lnSpc>
            <a:spcBef>
              <a:spcPct val="0"/>
            </a:spcBef>
            <a:spcAft>
              <a:spcPct val="15000"/>
            </a:spcAft>
            <a:buChar char="•"/>
          </a:pPr>
          <a:r>
            <a:rPr lang="en-US" sz="1400" kern="1200" dirty="0"/>
            <a:t>E.g. (post)positivism, constructivism</a:t>
          </a:r>
        </a:p>
      </dsp:txBody>
      <dsp:txXfrm>
        <a:off x="4900966" y="0"/>
        <a:ext cx="3264086" cy="982130"/>
      </dsp:txXfrm>
    </dsp:sp>
    <dsp:sp modelId="{94232CFA-F8D8-E04A-82B9-89925229692E}">
      <dsp:nvSpPr>
        <dsp:cNvPr id="0" name=""/>
        <dsp:cNvSpPr/>
      </dsp:nvSpPr>
      <dsp:spPr>
        <a:xfrm>
          <a:off x="4900966" y="982130"/>
          <a:ext cx="3264086" cy="98212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Theoretical assumptions/principles that guide research Qs and choice of methods</a:t>
          </a:r>
        </a:p>
        <a:p>
          <a:pPr marL="114300" lvl="1" indent="-114300" algn="l" defTabSz="622300">
            <a:lnSpc>
              <a:spcPct val="90000"/>
            </a:lnSpc>
            <a:spcBef>
              <a:spcPct val="0"/>
            </a:spcBef>
            <a:spcAft>
              <a:spcPct val="15000"/>
            </a:spcAft>
            <a:buChar char="•"/>
          </a:pPr>
          <a:r>
            <a:rPr lang="en-US" sz="1400" kern="1200" dirty="0"/>
            <a:t>E.g. experimental, ethnography</a:t>
          </a:r>
        </a:p>
      </dsp:txBody>
      <dsp:txXfrm>
        <a:off x="4900966" y="982130"/>
        <a:ext cx="3264086" cy="982127"/>
      </dsp:txXfrm>
    </dsp:sp>
    <dsp:sp modelId="{029E44E7-8D96-BB41-8A70-FEC6CFC8B19D}">
      <dsp:nvSpPr>
        <dsp:cNvPr id="0" name=""/>
        <dsp:cNvSpPr/>
      </dsp:nvSpPr>
      <dsp:spPr>
        <a:xfrm>
          <a:off x="4900966" y="1964257"/>
          <a:ext cx="3264086" cy="98212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Tools used to collect and analyze data</a:t>
          </a:r>
        </a:p>
        <a:p>
          <a:pPr marL="114300" lvl="1" indent="-114300" algn="l" defTabSz="622300">
            <a:lnSpc>
              <a:spcPct val="90000"/>
            </a:lnSpc>
            <a:spcBef>
              <a:spcPct val="0"/>
            </a:spcBef>
            <a:spcAft>
              <a:spcPct val="15000"/>
            </a:spcAft>
            <a:buChar char="•"/>
          </a:pPr>
          <a:r>
            <a:rPr lang="en-US" sz="1400" kern="1200"/>
            <a:t>E.g. measurement, survey, observation, interview</a:t>
          </a:r>
        </a:p>
      </dsp:txBody>
      <dsp:txXfrm>
        <a:off x="4900966" y="1964257"/>
        <a:ext cx="3264086" cy="982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D31A3-3F20-9D49-898F-E7CA9AF5DF91}">
      <dsp:nvSpPr>
        <dsp:cNvPr id="0" name=""/>
        <dsp:cNvSpPr/>
      </dsp:nvSpPr>
      <dsp:spPr>
        <a:xfrm>
          <a:off x="1649" y="465586"/>
          <a:ext cx="3517272" cy="2407133"/>
        </a:xfrm>
        <a:prstGeom prst="roundRect">
          <a:avLst>
            <a:gd name="adj" fmla="val 10000"/>
          </a:avLst>
        </a:prstGeom>
        <a:no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rPr>
            <a:t>Methodology </a:t>
          </a:r>
          <a:br>
            <a:rPr lang="en-US" sz="2000" b="1" kern="1200" dirty="0">
              <a:solidFill>
                <a:schemeClr val="tx2"/>
              </a:solidFill>
            </a:rPr>
          </a:br>
          <a:r>
            <a:rPr lang="en-US" sz="2000" b="0" kern="1200" dirty="0">
              <a:solidFill>
                <a:schemeClr val="tx2"/>
              </a:solidFill>
            </a:rPr>
            <a:t>Ethnographic approach informed by sociotechnical theory</a:t>
          </a:r>
        </a:p>
        <a:p>
          <a:pPr marL="171450" lvl="1" indent="-171450" algn="l" defTabSz="711200">
            <a:lnSpc>
              <a:spcPct val="90000"/>
            </a:lnSpc>
            <a:spcBef>
              <a:spcPct val="0"/>
            </a:spcBef>
            <a:spcAft>
              <a:spcPts val="618"/>
            </a:spcAft>
            <a:buChar char="•"/>
          </a:pPr>
          <a:r>
            <a:rPr lang="en-US" sz="1600" kern="1200" dirty="0">
              <a:solidFill>
                <a:schemeClr val="tx2"/>
              </a:solidFill>
            </a:rPr>
            <a:t>Focus on interactions between technology, (intended) users, setting</a:t>
          </a:r>
        </a:p>
      </dsp:txBody>
      <dsp:txXfrm>
        <a:off x="72152" y="536089"/>
        <a:ext cx="3376266" cy="2266127"/>
      </dsp:txXfrm>
    </dsp:sp>
    <dsp:sp modelId="{13D0F283-1DDB-EC43-BC1C-9612DFF36722}">
      <dsp:nvSpPr>
        <dsp:cNvPr id="0" name=""/>
        <dsp:cNvSpPr/>
      </dsp:nvSpPr>
      <dsp:spPr>
        <a:xfrm>
          <a:off x="3870649" y="1233011"/>
          <a:ext cx="745661" cy="8722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3870649" y="1407468"/>
        <a:ext cx="521963" cy="523369"/>
      </dsp:txXfrm>
    </dsp:sp>
    <dsp:sp modelId="{8A8F7453-B9E4-8A4B-9427-103D199A4320}">
      <dsp:nvSpPr>
        <dsp:cNvPr id="0" name=""/>
        <dsp:cNvSpPr/>
      </dsp:nvSpPr>
      <dsp:spPr>
        <a:xfrm>
          <a:off x="4925831" y="465586"/>
          <a:ext cx="3517272" cy="2407133"/>
        </a:xfrm>
        <a:prstGeom prst="roundRect">
          <a:avLst>
            <a:gd name="adj" fmla="val 10000"/>
          </a:avLst>
        </a:prstGeom>
        <a:no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2"/>
              </a:solidFill>
            </a:rPr>
            <a:t>Methods</a:t>
          </a:r>
        </a:p>
        <a:p>
          <a:pPr marL="171450" lvl="1" indent="-171450" algn="l" defTabSz="711200">
            <a:lnSpc>
              <a:spcPct val="90000"/>
            </a:lnSpc>
            <a:spcBef>
              <a:spcPct val="0"/>
            </a:spcBef>
            <a:spcAft>
              <a:spcPct val="15000"/>
            </a:spcAft>
            <a:buChar char="•"/>
          </a:pPr>
          <a:r>
            <a:rPr lang="en-US" sz="1600" kern="1200" dirty="0">
              <a:solidFill>
                <a:schemeClr val="tx2"/>
              </a:solidFill>
            </a:rPr>
            <a:t>20 hours observation</a:t>
          </a:r>
          <a:br>
            <a:rPr lang="en-US" sz="1600" kern="1200" dirty="0">
              <a:solidFill>
                <a:schemeClr val="tx2"/>
              </a:solidFill>
            </a:rPr>
          </a:b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a:solidFill>
                <a:schemeClr val="tx2"/>
              </a:solidFill>
            </a:rPr>
            <a:t>35 interviews with ED staff, site research staff, research/design team</a:t>
          </a:r>
          <a:br>
            <a:rPr lang="en-US" sz="1600" kern="1200" dirty="0">
              <a:solidFill>
                <a:schemeClr val="tx2"/>
              </a:solidFill>
            </a:rPr>
          </a:b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dirty="0">
              <a:solidFill>
                <a:schemeClr val="tx2"/>
              </a:solidFill>
            </a:rPr>
            <a:t>Review study findings and archives</a:t>
          </a:r>
        </a:p>
        <a:p>
          <a:pPr marL="171450" lvl="1" indent="-171450" algn="l" defTabSz="711200">
            <a:lnSpc>
              <a:spcPct val="90000"/>
            </a:lnSpc>
            <a:spcBef>
              <a:spcPct val="0"/>
            </a:spcBef>
            <a:spcAft>
              <a:spcPct val="15000"/>
            </a:spcAft>
            <a:buChar char="•"/>
          </a:pPr>
          <a:endParaRPr lang="en-US" sz="1600" kern="1200" dirty="0">
            <a:solidFill>
              <a:schemeClr val="tx2"/>
            </a:solidFill>
          </a:endParaRPr>
        </a:p>
      </dsp:txBody>
      <dsp:txXfrm>
        <a:off x="4996334" y="536089"/>
        <a:ext cx="3376266" cy="2266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738CA-D1AD-9A40-AFF4-5A9EE946743C}">
      <dsp:nvSpPr>
        <dsp:cNvPr id="0" name=""/>
        <dsp:cNvSpPr/>
      </dsp:nvSpPr>
      <dsp:spPr>
        <a:xfrm>
          <a:off x="3649" y="716611"/>
          <a:ext cx="1595693" cy="176523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Gap analysis</a:t>
          </a:r>
        </a:p>
        <a:p>
          <a:pPr marL="0" lvl="0" indent="0" algn="ctr" defTabSz="711200">
            <a:lnSpc>
              <a:spcPct val="90000"/>
            </a:lnSpc>
            <a:spcBef>
              <a:spcPct val="0"/>
            </a:spcBef>
            <a:spcAft>
              <a:spcPct val="35000"/>
            </a:spcAft>
            <a:buNone/>
          </a:pPr>
          <a:r>
            <a:rPr lang="en-US" sz="1600" b="1" kern="1200" dirty="0"/>
            <a:t>Needs assessment</a:t>
          </a:r>
        </a:p>
        <a:p>
          <a:pPr marL="0" lvl="0" indent="0" algn="ctr" defTabSz="711200">
            <a:lnSpc>
              <a:spcPct val="90000"/>
            </a:lnSpc>
            <a:spcBef>
              <a:spcPct val="0"/>
            </a:spcBef>
            <a:spcAft>
              <a:spcPct val="35000"/>
            </a:spcAft>
            <a:buNone/>
          </a:pPr>
          <a:r>
            <a:rPr lang="en-US" sz="1600" b="1" kern="1200" dirty="0"/>
            <a:t>Identify appropriate intervention</a:t>
          </a:r>
        </a:p>
      </dsp:txBody>
      <dsp:txXfrm>
        <a:off x="50385" y="763347"/>
        <a:ext cx="1502221" cy="1671763"/>
      </dsp:txXfrm>
    </dsp:sp>
    <dsp:sp modelId="{9706220D-0E93-754E-93CE-F64E0E770310}">
      <dsp:nvSpPr>
        <dsp:cNvPr id="0" name=""/>
        <dsp:cNvSpPr/>
      </dsp:nvSpPr>
      <dsp:spPr>
        <a:xfrm>
          <a:off x="1758911" y="1401363"/>
          <a:ext cx="338286" cy="39573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758911" y="1480509"/>
        <a:ext cx="236800" cy="237439"/>
      </dsp:txXfrm>
    </dsp:sp>
    <dsp:sp modelId="{5CA2EAE8-362D-054C-A9AA-C31672307434}">
      <dsp:nvSpPr>
        <dsp:cNvPr id="0" name=""/>
        <dsp:cNvSpPr/>
      </dsp:nvSpPr>
      <dsp:spPr>
        <a:xfrm>
          <a:off x="2237619" y="716611"/>
          <a:ext cx="1595693" cy="1765235"/>
        </a:xfrm>
        <a:prstGeom prst="roundRect">
          <a:avLst>
            <a:gd name="adj" fmla="val 10000"/>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Adapt intervention design and implementation strategies to context</a:t>
          </a:r>
        </a:p>
      </dsp:txBody>
      <dsp:txXfrm>
        <a:off x="2284355" y="763347"/>
        <a:ext cx="1502221" cy="1671763"/>
      </dsp:txXfrm>
    </dsp:sp>
    <dsp:sp modelId="{5165D708-48DB-0F49-AEB8-F5ECE47C672D}">
      <dsp:nvSpPr>
        <dsp:cNvPr id="0" name=""/>
        <dsp:cNvSpPr/>
      </dsp:nvSpPr>
      <dsp:spPr>
        <a:xfrm>
          <a:off x="3992882" y="1401363"/>
          <a:ext cx="338286" cy="395731"/>
        </a:xfrm>
        <a:prstGeom prst="rightArrow">
          <a:avLst>
            <a:gd name="adj1" fmla="val 60000"/>
            <a:gd name="adj2" fmla="val 50000"/>
          </a:avLst>
        </a:prstGeom>
        <a:solidFill>
          <a:schemeClr val="accent2">
            <a:hueOff val="-665912"/>
            <a:satOff val="-293"/>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92882" y="1480509"/>
        <a:ext cx="236800" cy="237439"/>
      </dsp:txXfrm>
    </dsp:sp>
    <dsp:sp modelId="{691DE623-6F50-5B4F-BA79-D1C0488DDF75}">
      <dsp:nvSpPr>
        <dsp:cNvPr id="0" name=""/>
        <dsp:cNvSpPr/>
      </dsp:nvSpPr>
      <dsp:spPr>
        <a:xfrm>
          <a:off x="4471590" y="716611"/>
          <a:ext cx="1595693" cy="1765235"/>
        </a:xfrm>
        <a:prstGeom prst="roundRect">
          <a:avLst>
            <a:gd name="adj" fmla="val 10000"/>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Identify and resolve implementation challenges</a:t>
          </a:r>
        </a:p>
        <a:p>
          <a:pPr marL="0" lvl="0" indent="0" algn="ctr" defTabSz="711200">
            <a:lnSpc>
              <a:spcPct val="90000"/>
            </a:lnSpc>
            <a:spcBef>
              <a:spcPct val="0"/>
            </a:spcBef>
            <a:spcAft>
              <a:spcPct val="35000"/>
            </a:spcAft>
            <a:buNone/>
          </a:pPr>
          <a:r>
            <a:rPr lang="en-US" sz="1600" b="1" kern="1200" dirty="0"/>
            <a:t>Assess effectiveness</a:t>
          </a:r>
        </a:p>
      </dsp:txBody>
      <dsp:txXfrm>
        <a:off x="4518326" y="763347"/>
        <a:ext cx="1502221" cy="1671763"/>
      </dsp:txXfrm>
    </dsp:sp>
    <dsp:sp modelId="{FA1D5D07-834E-DC46-8869-4F8566914879}">
      <dsp:nvSpPr>
        <dsp:cNvPr id="0" name=""/>
        <dsp:cNvSpPr/>
      </dsp:nvSpPr>
      <dsp:spPr>
        <a:xfrm>
          <a:off x="6226852" y="1401363"/>
          <a:ext cx="338286" cy="395731"/>
        </a:xfrm>
        <a:prstGeom prst="rightArrow">
          <a:avLst>
            <a:gd name="adj1" fmla="val 60000"/>
            <a:gd name="adj2" fmla="val 50000"/>
          </a:avLst>
        </a:prstGeom>
        <a:solidFill>
          <a:schemeClr val="accent2">
            <a:hueOff val="-1331824"/>
            <a:satOff val="-586"/>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226852" y="1480509"/>
        <a:ext cx="236800" cy="237439"/>
      </dsp:txXfrm>
    </dsp:sp>
    <dsp:sp modelId="{77AC1587-2DA2-4F45-8A29-D192C6FA81F4}">
      <dsp:nvSpPr>
        <dsp:cNvPr id="0" name=""/>
        <dsp:cNvSpPr/>
      </dsp:nvSpPr>
      <dsp:spPr>
        <a:xfrm>
          <a:off x="6705560" y="716611"/>
          <a:ext cx="1595693" cy="1765235"/>
        </a:xfrm>
        <a:prstGeom prst="roundRect">
          <a:avLst>
            <a:gd name="adj" fmla="val 10000"/>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Sustainability</a:t>
          </a:r>
        </a:p>
      </dsp:txBody>
      <dsp:txXfrm>
        <a:off x="6752296" y="763347"/>
        <a:ext cx="1502221" cy="167176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26695-FF72-46D9-BF82-FFBF5713E499}" type="datetimeFigureOut">
              <a:rPr lang="en-US" smtClean="0"/>
              <a:t>5/30/19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CF74E-156B-4BD6-ACD8-BF6BCE5AD0B4}" type="slidenum">
              <a:rPr lang="en-US" smtClean="0"/>
              <a:t>‹#›</a:t>
            </a:fld>
            <a:endParaRPr lang="en-US"/>
          </a:p>
        </p:txBody>
      </p:sp>
    </p:spTree>
    <p:extLst>
      <p:ext uri="{BB962C8B-B14F-4D97-AF65-F5344CB8AC3E}">
        <p14:creationId xmlns:p14="http://schemas.microsoft.com/office/powerpoint/2010/main" val="143757063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CF74E-156B-4BD6-ACD8-BF6BCE5AD0B4}" type="slidenum">
              <a:rPr lang="en-US" smtClean="0"/>
              <a:t>2</a:t>
            </a:fld>
            <a:endParaRPr lang="en-US"/>
          </a:p>
        </p:txBody>
      </p:sp>
    </p:spTree>
    <p:extLst>
      <p:ext uri="{BB962C8B-B14F-4D97-AF65-F5344CB8AC3E}">
        <p14:creationId xmlns:p14="http://schemas.microsoft.com/office/powerpoint/2010/main" val="1962713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CF74E-156B-4BD6-ACD8-BF6BCE5AD0B4}" type="slidenum">
              <a:rPr lang="en-US" smtClean="0"/>
              <a:t>19</a:t>
            </a:fld>
            <a:endParaRPr lang="en-US"/>
          </a:p>
        </p:txBody>
      </p:sp>
    </p:spTree>
    <p:extLst>
      <p:ext uri="{BB962C8B-B14F-4D97-AF65-F5344CB8AC3E}">
        <p14:creationId xmlns:p14="http://schemas.microsoft.com/office/powerpoint/2010/main" val="241513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br>
              <a:rPr lang="en-US" dirty="0"/>
            </a:br>
            <a:r>
              <a:rPr lang="en-US" dirty="0"/>
              <a:t>Sociotechnical – technologies and their users are co-constituted, e.g. technologies actively shape and are shaped by work practices, social relations, institutions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Most interviews  were in situ</a:t>
            </a:r>
          </a:p>
        </p:txBody>
      </p:sp>
      <p:sp>
        <p:nvSpPr>
          <p:cNvPr id="4" name="Slide Number Placeholder 3"/>
          <p:cNvSpPr>
            <a:spLocks noGrp="1"/>
          </p:cNvSpPr>
          <p:nvPr>
            <p:ph type="sldNum" sz="quarter" idx="5"/>
          </p:nvPr>
        </p:nvSpPr>
        <p:spPr/>
        <p:txBody>
          <a:bodyPr/>
          <a:lstStyle/>
          <a:p>
            <a:fld id="{8FECF74E-156B-4BD6-ACD8-BF6BCE5AD0B4}" type="slidenum">
              <a:rPr lang="en-US" smtClean="0"/>
              <a:t>20</a:t>
            </a:fld>
            <a:endParaRPr lang="en-US"/>
          </a:p>
        </p:txBody>
      </p:sp>
    </p:spTree>
    <p:extLst>
      <p:ext uri="{BB962C8B-B14F-4D97-AF65-F5344CB8AC3E}">
        <p14:creationId xmlns:p14="http://schemas.microsoft.com/office/powerpoint/2010/main" val="3957450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CF74E-156B-4BD6-ACD8-BF6BCE5AD0B4}" type="slidenum">
              <a:rPr lang="en-US" smtClean="0"/>
              <a:t>21</a:t>
            </a:fld>
            <a:endParaRPr lang="en-US"/>
          </a:p>
        </p:txBody>
      </p:sp>
    </p:spTree>
    <p:extLst>
      <p:ext uri="{BB962C8B-B14F-4D97-AF65-F5344CB8AC3E}">
        <p14:creationId xmlns:p14="http://schemas.microsoft.com/office/powerpoint/2010/main" val="820408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CF74E-156B-4BD6-ACD8-BF6BCE5AD0B4}" type="slidenum">
              <a:rPr lang="en-US" smtClean="0"/>
              <a:t>23</a:t>
            </a:fld>
            <a:endParaRPr lang="en-US"/>
          </a:p>
        </p:txBody>
      </p:sp>
    </p:spTree>
    <p:extLst>
      <p:ext uri="{BB962C8B-B14F-4D97-AF65-F5344CB8AC3E}">
        <p14:creationId xmlns:p14="http://schemas.microsoft.com/office/powerpoint/2010/main" val="74516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CF74E-156B-4BD6-ACD8-BF6BCE5AD0B4}" type="slidenum">
              <a:rPr lang="en-US" smtClean="0"/>
              <a:t>25</a:t>
            </a:fld>
            <a:endParaRPr lang="en-US"/>
          </a:p>
        </p:txBody>
      </p:sp>
    </p:spTree>
    <p:extLst>
      <p:ext uri="{BB962C8B-B14F-4D97-AF65-F5344CB8AC3E}">
        <p14:creationId xmlns:p14="http://schemas.microsoft.com/office/powerpoint/2010/main" val="3845316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CF74E-156B-4BD6-ACD8-BF6BCE5AD0B4}" type="slidenum">
              <a:rPr lang="en-US" smtClean="0"/>
              <a:t>26</a:t>
            </a:fld>
            <a:endParaRPr lang="en-US"/>
          </a:p>
        </p:txBody>
      </p:sp>
    </p:spTree>
    <p:extLst>
      <p:ext uri="{BB962C8B-B14F-4D97-AF65-F5344CB8AC3E}">
        <p14:creationId xmlns:p14="http://schemas.microsoft.com/office/powerpoint/2010/main" val="18152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CF74E-156B-4BD6-ACD8-BF6BCE5AD0B4}" type="slidenum">
              <a:rPr lang="en-US" smtClean="0"/>
              <a:t>4</a:t>
            </a:fld>
            <a:endParaRPr lang="en-US"/>
          </a:p>
        </p:txBody>
      </p:sp>
    </p:spTree>
    <p:extLst>
      <p:ext uri="{BB962C8B-B14F-4D97-AF65-F5344CB8AC3E}">
        <p14:creationId xmlns:p14="http://schemas.microsoft.com/office/powerpoint/2010/main" val="120776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try at participant observation’ by </a:t>
            </a:r>
            <a:r>
              <a:rPr lang="en-US" dirty="0" err="1"/>
              <a:t>Jonaton</a:t>
            </a:r>
            <a:r>
              <a:rPr lang="en-US" dirty="0"/>
              <a:t> Zinger is licensed under CC BY 2.0. Sourced from Flickr and reproduced under a Creative Commons Attribution-</a:t>
            </a:r>
            <a:r>
              <a:rPr lang="en-US" dirty="0" err="1"/>
              <a:t>NonCommercial</a:t>
            </a:r>
            <a:r>
              <a:rPr lang="en-US" dirty="0"/>
              <a:t>-</a:t>
            </a:r>
            <a:r>
              <a:rPr lang="en-US" dirty="0" err="1"/>
              <a:t>NoDerivs</a:t>
            </a:r>
            <a:r>
              <a:rPr lang="en-US" dirty="0"/>
              <a:t> 2.0 Generic (CC BY-NC-ND 2.0)  license. http://</a:t>
            </a:r>
            <a:r>
              <a:rPr lang="en-US" dirty="0" err="1"/>
              <a:t>www.flickr.com</a:t>
            </a:r>
            <a:r>
              <a:rPr lang="en-US" dirty="0"/>
              <a:t>/photos/</a:t>
            </a:r>
            <a:r>
              <a:rPr lang="en-US" dirty="0" err="1"/>
              <a:t>cachifotos</a:t>
            </a:r>
            <a:r>
              <a:rPr lang="en-US" dirty="0"/>
              <a:t>/467557839/</a:t>
            </a:r>
          </a:p>
        </p:txBody>
      </p:sp>
      <p:sp>
        <p:nvSpPr>
          <p:cNvPr id="4" name="Header Placeholder 3"/>
          <p:cNvSpPr>
            <a:spLocks noGrp="1"/>
          </p:cNvSpPr>
          <p:nvPr>
            <p:ph type="hdr" sz="quarter"/>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E7842C23-FDAA-6047-A9B1-2CAD264465EC}" type="datetime1">
              <a:rPr lang="en-US" smtClean="0">
                <a:latin typeface="Arial" pitchFamily="34" charset="0"/>
                <a:cs typeface="Arial" pitchFamily="34" charset="0"/>
              </a:rPr>
              <a:t>5/30/19</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5</a:t>
            </a:fld>
            <a:endParaRPr lang="en-US" dirty="0">
              <a:latin typeface="Arial" pitchFamily="34" charset="0"/>
              <a:cs typeface="Arial" pitchFamily="34" charset="0"/>
            </a:endParaRPr>
          </a:p>
        </p:txBody>
      </p:sp>
    </p:spTree>
    <p:extLst>
      <p:ext uri="{BB962C8B-B14F-4D97-AF65-F5344CB8AC3E}">
        <p14:creationId xmlns:p14="http://schemas.microsoft.com/office/powerpoint/2010/main" val="286680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not exactly a nice, neat dichotomy</a:t>
            </a:r>
          </a:p>
        </p:txBody>
      </p:sp>
      <p:sp>
        <p:nvSpPr>
          <p:cNvPr id="4" name="Slide Number Placeholder 3"/>
          <p:cNvSpPr>
            <a:spLocks noGrp="1"/>
          </p:cNvSpPr>
          <p:nvPr>
            <p:ph type="sldNum" sz="quarter" idx="5"/>
          </p:nvPr>
        </p:nvSpPr>
        <p:spPr/>
        <p:txBody>
          <a:bodyPr/>
          <a:lstStyle/>
          <a:p>
            <a:fld id="{8FECF74E-156B-4BD6-ACD8-BF6BCE5AD0B4}" type="slidenum">
              <a:rPr lang="en-US" smtClean="0"/>
              <a:t>6</a:t>
            </a:fld>
            <a:endParaRPr lang="en-US"/>
          </a:p>
        </p:txBody>
      </p:sp>
    </p:spTree>
    <p:extLst>
      <p:ext uri="{BB962C8B-B14F-4D97-AF65-F5344CB8AC3E}">
        <p14:creationId xmlns:p14="http://schemas.microsoft.com/office/powerpoint/2010/main" val="258809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Strength/weakness are not inherent attributes of research approaches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lvl="1" algn="just"/>
            <a:r>
              <a:rPr lang="en-US" dirty="0"/>
              <a:t>ALL data are aspects of experiences or phenomena transformed into words, numbers, visual forms</a:t>
            </a:r>
          </a:p>
          <a:p>
            <a:pPr lvl="1" algn="just"/>
            <a:r>
              <a:rPr lang="en-US" dirty="0"/>
              <a:t>This means they can be transformed into other forms</a:t>
            </a:r>
          </a:p>
          <a:p>
            <a:pPr marL="342900" marR="0" lvl="1" indent="0" algn="just" defTabSz="685800" rtl="0" eaLnBrk="1" fontAlgn="auto" latinLnBrk="0" hangingPunct="1">
              <a:lnSpc>
                <a:spcPct val="100000"/>
              </a:lnSpc>
              <a:spcBef>
                <a:spcPts val="0"/>
              </a:spcBef>
              <a:spcAft>
                <a:spcPts val="0"/>
              </a:spcAft>
              <a:buClrTx/>
              <a:buSzTx/>
              <a:buFontTx/>
              <a:buNone/>
              <a:tabLst/>
              <a:defRPr/>
            </a:pPr>
            <a:r>
              <a:rPr lang="en-US" dirty="0"/>
              <a:t>QUANT research does not escape </a:t>
            </a:r>
            <a:r>
              <a:rPr lang="en-US" dirty="0" err="1"/>
              <a:t>qualitizing</a:t>
            </a:r>
            <a:r>
              <a:rPr lang="en-US" dirty="0"/>
              <a:t>/QUAL research does not escape </a:t>
            </a:r>
            <a:r>
              <a:rPr lang="en-US" dirty="0" err="1"/>
              <a:t>quantitizing</a:t>
            </a:r>
            <a:endParaRPr lang="en-US" dirty="0"/>
          </a:p>
          <a:p>
            <a:pPr marL="342900" marR="0" lvl="1" indent="0" algn="just" defTabSz="685800" rtl="0" eaLnBrk="1" fontAlgn="auto" latinLnBrk="0" hangingPunct="1">
              <a:lnSpc>
                <a:spcPct val="100000"/>
              </a:lnSpc>
              <a:spcBef>
                <a:spcPts val="0"/>
              </a:spcBef>
              <a:spcAft>
                <a:spcPts val="0"/>
              </a:spcAft>
              <a:buClrTx/>
              <a:buSzTx/>
              <a:buFontTx/>
              <a:buNone/>
              <a:tabLst/>
              <a:defRPr/>
            </a:pPr>
            <a:endParaRPr lang="en-US" dirty="0"/>
          </a:p>
          <a:p>
            <a:pPr marL="342900" marR="0" lvl="1" indent="0" algn="just" defTabSz="685800" rtl="0" eaLnBrk="1" fontAlgn="auto" latinLnBrk="0" hangingPunct="1">
              <a:lnSpc>
                <a:spcPct val="100000"/>
              </a:lnSpc>
              <a:spcBef>
                <a:spcPts val="0"/>
              </a:spcBef>
              <a:spcAft>
                <a:spcPts val="0"/>
              </a:spcAft>
              <a:buClrTx/>
              <a:buSzTx/>
              <a:buFontTx/>
              <a:buNone/>
              <a:tabLst/>
              <a:defRPr/>
            </a:pPr>
            <a:r>
              <a:rPr lang="en-US" sz="900" dirty="0"/>
              <a:t>Not necessarily; depends on methodology and interpretation</a:t>
            </a:r>
          </a:p>
          <a:p>
            <a:pPr marL="342900" marR="0" lvl="1" indent="0" algn="just" defTabSz="685800" rtl="0" eaLnBrk="1" fontAlgn="auto" latinLnBrk="0" hangingPunct="1">
              <a:lnSpc>
                <a:spcPct val="100000"/>
              </a:lnSpc>
              <a:spcBef>
                <a:spcPts val="0"/>
              </a:spcBef>
              <a:spcAft>
                <a:spcPts val="0"/>
              </a:spcAft>
              <a:buClrTx/>
              <a:buSzTx/>
              <a:buFontTx/>
              <a:buNone/>
              <a:tabLst/>
              <a:defRPr/>
            </a:pPr>
            <a:endParaRPr lang="en-US" sz="900" dirty="0"/>
          </a:p>
          <a:p>
            <a:pPr marL="342900" marR="0" lvl="1" indent="0" algn="just" defTabSz="685800" rtl="0" eaLnBrk="1" fontAlgn="auto" latinLnBrk="0" hangingPunct="1">
              <a:lnSpc>
                <a:spcPct val="100000"/>
              </a:lnSpc>
              <a:spcBef>
                <a:spcPts val="0"/>
              </a:spcBef>
              <a:spcAft>
                <a:spcPts val="0"/>
              </a:spcAft>
              <a:buClrTx/>
              <a:buSzTx/>
              <a:buFontTx/>
              <a:buNone/>
              <a:tabLst/>
              <a:defRPr/>
            </a:pPr>
            <a:r>
              <a:rPr lang="en-US" sz="900" dirty="0"/>
              <a:t>What’s the difference between method and methodology?</a:t>
            </a:r>
          </a:p>
          <a:p>
            <a:pPr marL="342900" marR="0" lvl="1" indent="0" algn="just" defTabSz="685800" rtl="0" eaLnBrk="1" fontAlgn="auto" latinLnBrk="0" hangingPunct="1">
              <a:lnSpc>
                <a:spcPct val="100000"/>
              </a:lnSpc>
              <a:spcBef>
                <a:spcPts val="0"/>
              </a:spcBef>
              <a:spcAft>
                <a:spcPts val="0"/>
              </a:spcAft>
              <a:buClrTx/>
              <a:buSzTx/>
              <a:buFontTx/>
              <a:buNone/>
              <a:tabLst/>
              <a:defRPr/>
            </a:pPr>
            <a:endParaRPr lang="en-US" dirty="0"/>
          </a:p>
          <a:p>
            <a:pPr lvl="1" algn="just"/>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FECF74E-156B-4BD6-ACD8-BF6BCE5AD0B4}" type="slidenum">
              <a:rPr lang="en-US" smtClean="0"/>
              <a:t>7</a:t>
            </a:fld>
            <a:endParaRPr lang="en-US"/>
          </a:p>
        </p:txBody>
      </p:sp>
    </p:spTree>
    <p:extLst>
      <p:ext uri="{BB962C8B-B14F-4D97-AF65-F5344CB8AC3E}">
        <p14:creationId xmlns:p14="http://schemas.microsoft.com/office/powerpoint/2010/main" val="397903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 of methods always led (implicitly or explicitly) by paradigm/methodology</a:t>
            </a:r>
          </a:p>
          <a:p>
            <a:endParaRPr lang="en-US" dirty="0"/>
          </a:p>
          <a:p>
            <a:r>
              <a:rPr lang="en-US" dirty="0"/>
              <a:t>any study which is predicated on </a:t>
            </a:r>
            <a:r>
              <a:rPr lang="en-US" dirty="0" err="1"/>
              <a:t>summarising</a:t>
            </a:r>
            <a:r>
              <a:rPr lang="en-US" dirty="0"/>
              <a:t> its results into a series of numbers is, by any definition, highly subjective, with personal judgements made about what is valuable and worthy of measure, how measurement should be undertaken, and what should and should not be reported – and even, what the numbers mean, and how they are interpreted by different shareholder groups. Nevertheless, this type of work still claims objectivity in terms of measurement and outcome.</a:t>
            </a:r>
          </a:p>
          <a:p>
            <a:endParaRPr lang="en-US" dirty="0"/>
          </a:p>
          <a:p>
            <a:r>
              <a:rPr lang="en-US" dirty="0"/>
              <a:t>Positivism – belief in objective, value-free knowledge, deductive logic</a:t>
            </a:r>
          </a:p>
          <a:p>
            <a:r>
              <a:rPr lang="en-US" dirty="0"/>
              <a:t>Constructivism – meaning/what we know and how we know it is socially constructed; reality created through interactions with each other and context and our interpretation of those interactions</a:t>
            </a:r>
          </a:p>
        </p:txBody>
      </p:sp>
      <p:sp>
        <p:nvSpPr>
          <p:cNvPr id="4" name="Slide Number Placeholder 3"/>
          <p:cNvSpPr>
            <a:spLocks noGrp="1"/>
          </p:cNvSpPr>
          <p:nvPr>
            <p:ph type="sldNum" sz="quarter" idx="5"/>
          </p:nvPr>
        </p:nvSpPr>
        <p:spPr/>
        <p:txBody>
          <a:bodyPr/>
          <a:lstStyle/>
          <a:p>
            <a:fld id="{8FECF74E-156B-4BD6-ACD8-BF6BCE5AD0B4}" type="slidenum">
              <a:rPr lang="en-US" smtClean="0"/>
              <a:t>8</a:t>
            </a:fld>
            <a:endParaRPr lang="en-US"/>
          </a:p>
        </p:txBody>
      </p:sp>
    </p:spTree>
    <p:extLst>
      <p:ext uri="{BB962C8B-B14F-4D97-AF65-F5344CB8AC3E}">
        <p14:creationId xmlns:p14="http://schemas.microsoft.com/office/powerpoint/2010/main" val="72039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CF74E-156B-4BD6-ACD8-BF6BCE5AD0B4}" type="slidenum">
              <a:rPr lang="en-US" smtClean="0"/>
              <a:t>9</a:t>
            </a:fld>
            <a:endParaRPr lang="en-US"/>
          </a:p>
        </p:txBody>
      </p:sp>
    </p:spTree>
    <p:extLst>
      <p:ext uri="{BB962C8B-B14F-4D97-AF65-F5344CB8AC3E}">
        <p14:creationId xmlns:p14="http://schemas.microsoft.com/office/powerpoint/2010/main" val="221347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Methodological flexibility is not the same as mixed methods</a:t>
            </a:r>
          </a:p>
        </p:txBody>
      </p:sp>
      <p:sp>
        <p:nvSpPr>
          <p:cNvPr id="4" name="Slide Number Placeholder 3"/>
          <p:cNvSpPr>
            <a:spLocks noGrp="1"/>
          </p:cNvSpPr>
          <p:nvPr>
            <p:ph type="sldNum" sz="quarter" idx="5"/>
          </p:nvPr>
        </p:nvSpPr>
        <p:spPr/>
        <p:txBody>
          <a:bodyPr/>
          <a:lstStyle/>
          <a:p>
            <a:fld id="{8FECF74E-156B-4BD6-ACD8-BF6BCE5AD0B4}" type="slidenum">
              <a:rPr lang="en-US" smtClean="0"/>
              <a:t>11</a:t>
            </a:fld>
            <a:endParaRPr lang="en-US"/>
          </a:p>
        </p:txBody>
      </p:sp>
    </p:spTree>
    <p:extLst>
      <p:ext uri="{BB962C8B-B14F-4D97-AF65-F5344CB8AC3E}">
        <p14:creationId xmlns:p14="http://schemas.microsoft.com/office/powerpoint/2010/main" val="1082137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eligible and randomized (n=624)</a:t>
            </a:r>
          </a:p>
          <a:p>
            <a:r>
              <a:rPr lang="en-US" dirty="0"/>
              <a:t>Same satisfaction as non-kiosk patients</a:t>
            </a:r>
          </a:p>
          <a:p>
            <a:r>
              <a:rPr lang="en-US" dirty="0"/>
              <a:t>1 hour less in ED</a:t>
            </a:r>
          </a:p>
          <a:p>
            <a:r>
              <a:rPr lang="en-US" dirty="0"/>
              <a:t>Accurate, efficient, safe</a:t>
            </a:r>
          </a:p>
        </p:txBody>
      </p:sp>
      <p:sp>
        <p:nvSpPr>
          <p:cNvPr id="4" name="Slide Number Placeholder 3"/>
          <p:cNvSpPr>
            <a:spLocks noGrp="1"/>
          </p:cNvSpPr>
          <p:nvPr>
            <p:ph type="sldNum" sz="quarter" idx="5"/>
          </p:nvPr>
        </p:nvSpPr>
        <p:spPr/>
        <p:txBody>
          <a:bodyPr/>
          <a:lstStyle/>
          <a:p>
            <a:fld id="{8FECF74E-156B-4BD6-ACD8-BF6BCE5AD0B4}" type="slidenum">
              <a:rPr lang="en-US" smtClean="0"/>
              <a:t>18</a:t>
            </a:fld>
            <a:endParaRPr lang="en-US"/>
          </a:p>
        </p:txBody>
      </p:sp>
    </p:spTree>
    <p:extLst>
      <p:ext uri="{BB962C8B-B14F-4D97-AF65-F5344CB8AC3E}">
        <p14:creationId xmlns:p14="http://schemas.microsoft.com/office/powerpoint/2010/main" val="182940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CFC1CD-DD7F-42F5-8833-347B42BEF075}"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1568-9123-4A49-8A67-BA8D642031FF}" type="slidenum">
              <a:rPr lang="en-US" smtClean="0"/>
              <a:pPr/>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83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FC1CD-DD7F-42F5-8833-347B42BEF075}"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1568-9123-4A49-8A67-BA8D642031FF}" type="slidenum">
              <a:rPr lang="en-US" smtClean="0"/>
              <a:pPr/>
              <a:t>‹#›</a:t>
            </a:fld>
            <a:endParaRPr lang="en-US"/>
          </a:p>
        </p:txBody>
      </p:sp>
    </p:spTree>
    <p:extLst>
      <p:ext uri="{BB962C8B-B14F-4D97-AF65-F5344CB8AC3E}">
        <p14:creationId xmlns:p14="http://schemas.microsoft.com/office/powerpoint/2010/main" val="322844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09226"/>
            <a:ext cx="5800725" cy="4319924"/>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FC1CD-DD7F-42F5-8833-347B42BEF075}"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1568-9123-4A49-8A67-BA8D642031FF}" type="slidenum">
              <a:rPr lang="en-US" smtClean="0"/>
              <a:pPr/>
              <a:t>‹#›</a:t>
            </a:fld>
            <a:endParaRPr lang="en-US"/>
          </a:p>
        </p:txBody>
      </p:sp>
    </p:spTree>
    <p:extLst>
      <p:ext uri="{BB962C8B-B14F-4D97-AF65-F5344CB8AC3E}">
        <p14:creationId xmlns:p14="http://schemas.microsoft.com/office/powerpoint/2010/main" val="115364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0469"/>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36525" y="1135339"/>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5A7321FD-74CD-A740-8B6F-C6CA9E5FEC57}" type="datetime1">
              <a:rPr lang="en-US" smtClean="0"/>
              <a:t>5/30/19</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9470100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FC1CD-DD7F-42F5-8833-347B42BEF075}"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1568-9123-4A49-8A67-BA8D642031FF}" type="slidenum">
              <a:rPr lang="en-US" smtClean="0"/>
              <a:pPr/>
              <a:t>‹#›</a:t>
            </a:fld>
            <a:endParaRPr lang="en-US"/>
          </a:p>
        </p:txBody>
      </p:sp>
    </p:spTree>
    <p:extLst>
      <p:ext uri="{BB962C8B-B14F-4D97-AF65-F5344CB8AC3E}">
        <p14:creationId xmlns:p14="http://schemas.microsoft.com/office/powerpoint/2010/main" val="183041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CFC1CD-DD7F-42F5-8833-347B42BEF075}"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1568-9123-4A49-8A67-BA8D642031FF}" type="slidenum">
              <a:rPr lang="en-US" smtClean="0"/>
              <a:pPr/>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36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4"/>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3"/>
            <a:ext cx="3703320" cy="30175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CFC1CD-DD7F-42F5-8833-347B42BEF075}" type="datetimeFigureOut">
              <a:rPr lang="en-US" smtClean="0"/>
              <a:pPr/>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91568-9123-4A49-8A67-BA8D642031FF}" type="slidenum">
              <a:rPr lang="en-US" smtClean="0"/>
              <a:pPr/>
              <a:t>‹#›</a:t>
            </a:fld>
            <a:endParaRPr lang="en-US"/>
          </a:p>
        </p:txBody>
      </p:sp>
    </p:spTree>
    <p:extLst>
      <p:ext uri="{BB962C8B-B14F-4D97-AF65-F5344CB8AC3E}">
        <p14:creationId xmlns:p14="http://schemas.microsoft.com/office/powerpoint/2010/main" val="263145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4"/>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CFC1CD-DD7F-42F5-8833-347B42BEF075}" type="datetimeFigureOut">
              <a:rPr lang="en-US" smtClean="0"/>
              <a:pPr/>
              <a:t>5/30/19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591568-9123-4A49-8A67-BA8D642031FF}" type="slidenum">
              <a:rPr lang="en-US" smtClean="0"/>
              <a:pPr/>
              <a:t>‹#›</a:t>
            </a:fld>
            <a:endParaRPr lang="en-US"/>
          </a:p>
        </p:txBody>
      </p:sp>
    </p:spTree>
    <p:extLst>
      <p:ext uri="{BB962C8B-B14F-4D97-AF65-F5344CB8AC3E}">
        <p14:creationId xmlns:p14="http://schemas.microsoft.com/office/powerpoint/2010/main" val="341265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CFC1CD-DD7F-42F5-8833-347B42BEF075}" type="datetimeFigureOut">
              <a:rPr lang="en-US" smtClean="0"/>
              <a:pPr/>
              <a:t>5/30/19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591568-9123-4A49-8A67-BA8D642031FF}" type="slidenum">
              <a:rPr lang="en-US" smtClean="0"/>
              <a:pPr/>
              <a:t>‹#›</a:t>
            </a:fld>
            <a:endParaRPr lang="en-US"/>
          </a:p>
        </p:txBody>
      </p:sp>
    </p:spTree>
    <p:extLst>
      <p:ext uri="{BB962C8B-B14F-4D97-AF65-F5344CB8AC3E}">
        <p14:creationId xmlns:p14="http://schemas.microsoft.com/office/powerpoint/2010/main" val="36167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CFC1CD-DD7F-42F5-8833-347B42BEF075}" type="datetimeFigureOut">
              <a:rPr lang="en-US" smtClean="0"/>
              <a:pPr/>
              <a:t>5/30/19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2591568-9123-4A49-8A67-BA8D642031FF}" type="slidenum">
              <a:rPr lang="en-US" smtClean="0"/>
              <a:pPr/>
              <a:t>‹#›</a:t>
            </a:fld>
            <a:endParaRPr lang="en-US"/>
          </a:p>
        </p:txBody>
      </p:sp>
    </p:spTree>
    <p:extLst>
      <p:ext uri="{BB962C8B-B14F-4D97-AF65-F5344CB8AC3E}">
        <p14:creationId xmlns:p14="http://schemas.microsoft.com/office/powerpoint/2010/main" val="106022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5" y="4844841"/>
            <a:ext cx="1963883" cy="273844"/>
          </a:xfrm>
        </p:spPr>
        <p:txBody>
          <a:bodyPr/>
          <a:lstStyle>
            <a:lvl1pPr algn="l">
              <a:defRPr/>
            </a:lvl1pPr>
          </a:lstStyle>
          <a:p>
            <a:fld id="{F9CFC1CD-DD7F-42F5-8833-347B42BEF075}" type="datetimeFigureOut">
              <a:rPr lang="en-US" smtClean="0"/>
              <a:pPr/>
              <a:t>5/30/19</a:t>
            </a:fld>
            <a:endParaRPr lang="en-US"/>
          </a:p>
        </p:txBody>
      </p:sp>
      <p:sp>
        <p:nvSpPr>
          <p:cNvPr id="6" name="Footer Placeholder 5"/>
          <p:cNvSpPr>
            <a:spLocks noGrp="1"/>
          </p:cNvSpPr>
          <p:nvPr>
            <p:ph type="ftr" sz="quarter" idx="11"/>
          </p:nvPr>
        </p:nvSpPr>
        <p:spPr>
          <a:xfrm>
            <a:off x="3600450" y="4844841"/>
            <a:ext cx="3486150" cy="273844"/>
          </a:xfrm>
        </p:spPr>
        <p:txBody>
          <a:bodyPr/>
          <a:lstStyle>
            <a:lvl1pPr algn="l">
              <a:defRPr>
                <a:solidFill>
                  <a:schemeClr val="tx2"/>
                </a:solidFill>
              </a:defRPr>
            </a:lvl1pPr>
          </a:lstStyle>
          <a:p>
            <a:endParaRPr 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591568-9123-4A49-8A67-BA8D642031FF}" type="slidenum">
              <a:rPr lang="en-US" smtClean="0">
                <a:solidFill>
                  <a:srgbClr val="344068"/>
                </a:solidFill>
              </a:rPr>
              <a:pPr/>
              <a:t>‹#›</a:t>
            </a:fld>
            <a:endParaRPr lang="en-US">
              <a:solidFill>
                <a:srgbClr val="344068"/>
              </a:solidFill>
            </a:endParaRPr>
          </a:p>
        </p:txBody>
      </p:sp>
    </p:spTree>
    <p:extLst>
      <p:ext uri="{BB962C8B-B14F-4D97-AF65-F5344CB8AC3E}">
        <p14:creationId xmlns:p14="http://schemas.microsoft.com/office/powerpoint/2010/main" val="243544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9520" cy="61722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8"/>
            <a:ext cx="7589520"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F9CFC1CD-DD7F-42F5-8833-347B42BEF075}" type="datetimeFigureOut">
              <a:rPr lang="en-US" smtClean="0"/>
              <a:pPr/>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91568-9123-4A49-8A67-BA8D642031FF}" type="slidenum">
              <a:rPr lang="en-US" smtClean="0"/>
              <a:pPr/>
              <a:t>‹#›</a:t>
            </a:fld>
            <a:endParaRPr lang="en-US"/>
          </a:p>
        </p:txBody>
      </p:sp>
    </p:spTree>
    <p:extLst>
      <p:ext uri="{BB962C8B-B14F-4D97-AF65-F5344CB8AC3E}">
        <p14:creationId xmlns:p14="http://schemas.microsoft.com/office/powerpoint/2010/main" val="166268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750737"/>
            <a:ext cx="9144001"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4"/>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1"/>
            <a:ext cx="1854203" cy="273844"/>
          </a:xfrm>
          <a:prstGeom prst="rect">
            <a:avLst/>
          </a:prstGeom>
        </p:spPr>
        <p:txBody>
          <a:bodyPr vert="horz" lIns="91440" tIns="45720" rIns="91440" bIns="45720" rtlCol="0" anchor="ctr"/>
          <a:lstStyle>
            <a:lvl1pPr algn="l">
              <a:defRPr sz="675">
                <a:solidFill>
                  <a:srgbClr val="FFFFFF"/>
                </a:solidFill>
              </a:defRPr>
            </a:lvl1pPr>
          </a:lstStyle>
          <a:p>
            <a:fld id="{F9CFC1CD-DD7F-42F5-8833-347B42BEF075}" type="datetimeFigureOut">
              <a:rPr lang="en-US" smtClean="0"/>
              <a:pPr/>
              <a:t>5/30/19</a:t>
            </a:fld>
            <a:endParaRPr lang="en-US"/>
          </a:p>
        </p:txBody>
      </p:sp>
      <p:sp>
        <p:nvSpPr>
          <p:cNvPr id="5" name="Footer Placeholder 4"/>
          <p:cNvSpPr>
            <a:spLocks noGrp="1"/>
          </p:cNvSpPr>
          <p:nvPr>
            <p:ph type="ftr" sz="quarter" idx="3"/>
          </p:nvPr>
        </p:nvSpPr>
        <p:spPr>
          <a:xfrm>
            <a:off x="2764640" y="4844841"/>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4844841"/>
            <a:ext cx="984019" cy="273844"/>
          </a:xfrm>
          <a:prstGeom prst="rect">
            <a:avLst/>
          </a:prstGeom>
        </p:spPr>
        <p:txBody>
          <a:bodyPr vert="horz" lIns="91440" tIns="45720" rIns="91440" bIns="45720" rtlCol="0" anchor="ctr"/>
          <a:lstStyle>
            <a:lvl1pPr algn="r">
              <a:defRPr sz="788">
                <a:solidFill>
                  <a:srgbClr val="FFFFFF"/>
                </a:solidFill>
              </a:defRPr>
            </a:lvl1pPr>
          </a:lstStyle>
          <a:p>
            <a:fld id="{92591568-9123-4A49-8A67-BA8D642031FF}" type="slidenum">
              <a:rPr lang="en-US" smtClean="0"/>
              <a:pPr/>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35719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493" y="871070"/>
            <a:ext cx="8550234" cy="1924088"/>
          </a:xfrm>
        </p:spPr>
        <p:txBody>
          <a:bodyPr>
            <a:noAutofit/>
          </a:bodyPr>
          <a:lstStyle/>
          <a:p>
            <a:pPr algn="ctr"/>
            <a:r>
              <a:rPr lang="en-US" sz="3300" dirty="0"/>
              <a:t>Using Qualitative and Mixed Methods to Understand Complexity</a:t>
            </a:r>
            <a:br>
              <a:rPr lang="en-US" sz="3300" dirty="0"/>
            </a:br>
            <a:r>
              <a:rPr lang="en-US" sz="3300" dirty="0"/>
              <a:t>in Implementation Research</a:t>
            </a:r>
            <a:br>
              <a:rPr lang="en-US" sz="3300" b="1" dirty="0"/>
            </a:br>
            <a:br>
              <a:rPr lang="en-US" sz="3300" b="1" dirty="0"/>
            </a:br>
            <a:endParaRPr lang="en-US" sz="2400" dirty="0"/>
          </a:p>
        </p:txBody>
      </p:sp>
      <p:sp>
        <p:nvSpPr>
          <p:cNvPr id="3" name="Subtitle 2"/>
          <p:cNvSpPr>
            <a:spLocks noGrp="1"/>
          </p:cNvSpPr>
          <p:nvPr>
            <p:ph type="subTitle" idx="1"/>
          </p:nvPr>
        </p:nvSpPr>
        <p:spPr>
          <a:xfrm>
            <a:off x="846710" y="3376546"/>
            <a:ext cx="7543800" cy="857250"/>
          </a:xfrm>
        </p:spPr>
        <p:txBody>
          <a:bodyPr>
            <a:noAutofit/>
          </a:bodyPr>
          <a:lstStyle/>
          <a:p>
            <a:pPr lvl="0" algn="ctr" defTabSz="457200">
              <a:lnSpc>
                <a:spcPct val="100000"/>
              </a:lnSpc>
              <a:spcBef>
                <a:spcPts val="0"/>
              </a:spcBef>
              <a:spcAft>
                <a:spcPts val="0"/>
              </a:spcAft>
              <a:buClrTx/>
              <a:buSzTx/>
            </a:pPr>
            <a:r>
              <a:rPr lang="en-US" sz="2200" cap="none" spc="0" dirty="0">
                <a:solidFill>
                  <a:prstClr val="black"/>
                </a:solidFill>
                <a:latin typeface="Calibri"/>
              </a:rPr>
              <a:t>Sara Ackerman, MPH, PhD</a:t>
            </a:r>
          </a:p>
          <a:p>
            <a:pPr lvl="0" algn="ctr" defTabSz="457200">
              <a:lnSpc>
                <a:spcPct val="100000"/>
              </a:lnSpc>
              <a:spcBef>
                <a:spcPts val="0"/>
              </a:spcBef>
              <a:spcAft>
                <a:spcPts val="0"/>
              </a:spcAft>
              <a:buClrTx/>
              <a:buSzTx/>
            </a:pPr>
            <a:r>
              <a:rPr lang="en-US" sz="2200" cap="none" spc="0" dirty="0">
                <a:solidFill>
                  <a:prstClr val="black"/>
                </a:solidFill>
                <a:latin typeface="Calibri"/>
              </a:rPr>
              <a:t>Associate Professor</a:t>
            </a:r>
          </a:p>
          <a:p>
            <a:pPr lvl="0" algn="ctr" defTabSz="457200">
              <a:lnSpc>
                <a:spcPct val="100000"/>
              </a:lnSpc>
              <a:spcBef>
                <a:spcPts val="0"/>
              </a:spcBef>
              <a:spcAft>
                <a:spcPts val="0"/>
              </a:spcAft>
              <a:buClrTx/>
              <a:buSzTx/>
            </a:pPr>
            <a:r>
              <a:rPr lang="en-US" sz="2200" cap="none" spc="0" dirty="0">
                <a:solidFill>
                  <a:prstClr val="black"/>
                </a:solidFill>
                <a:latin typeface="Calibri"/>
              </a:rPr>
              <a:t>Department of Social &amp; Behavioral Sciences</a:t>
            </a:r>
          </a:p>
        </p:txBody>
      </p:sp>
      <p:pic>
        <p:nvPicPr>
          <p:cNvPr id="7" name="Picture 6">
            <a:extLst>
              <a:ext uri="{FF2B5EF4-FFF2-40B4-BE49-F238E27FC236}">
                <a16:creationId xmlns:a16="http://schemas.microsoft.com/office/drawing/2014/main" id="{E236D108-F7E4-DA4B-97C6-E0632B72AC37}"/>
              </a:ext>
            </a:extLst>
          </p:cNvPr>
          <p:cNvPicPr>
            <a:picLocks noChangeAspect="1"/>
          </p:cNvPicPr>
          <p:nvPr/>
        </p:nvPicPr>
        <p:blipFill>
          <a:blip r:embed="rId2"/>
          <a:stretch>
            <a:fillRect/>
          </a:stretch>
        </p:blipFill>
        <p:spPr>
          <a:xfrm>
            <a:off x="7741160" y="3925529"/>
            <a:ext cx="1251199" cy="616533"/>
          </a:xfrm>
          <a:prstGeom prst="rect">
            <a:avLst/>
          </a:prstGeom>
        </p:spPr>
      </p:pic>
      <p:pic>
        <p:nvPicPr>
          <p:cNvPr id="5" name="Picture 4">
            <a:extLst>
              <a:ext uri="{FF2B5EF4-FFF2-40B4-BE49-F238E27FC236}">
                <a16:creationId xmlns:a16="http://schemas.microsoft.com/office/drawing/2014/main" id="{A68D2B5F-E9D2-EA46-90C8-0BBCED5E7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456" y="1557754"/>
            <a:ext cx="1699408" cy="1699408"/>
          </a:xfrm>
          <a:prstGeom prst="rect">
            <a:avLst/>
          </a:prstGeom>
        </p:spPr>
      </p:pic>
    </p:spTree>
    <p:extLst>
      <p:ext uri="{BB962C8B-B14F-4D97-AF65-F5344CB8AC3E}">
        <p14:creationId xmlns:p14="http://schemas.microsoft.com/office/powerpoint/2010/main" val="150845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0C94-2216-7144-B283-395CA02B3A76}"/>
              </a:ext>
            </a:extLst>
          </p:cNvPr>
          <p:cNvSpPr>
            <a:spLocks noGrp="1"/>
          </p:cNvSpPr>
          <p:nvPr>
            <p:ph type="title"/>
          </p:nvPr>
        </p:nvSpPr>
        <p:spPr/>
        <p:txBody>
          <a:bodyPr/>
          <a:lstStyle/>
          <a:p>
            <a:r>
              <a:rPr lang="en-US" dirty="0"/>
              <a:t>How should we study complex interventions?</a:t>
            </a:r>
          </a:p>
        </p:txBody>
      </p:sp>
      <p:sp>
        <p:nvSpPr>
          <p:cNvPr id="3" name="Content Placeholder 2">
            <a:extLst>
              <a:ext uri="{FF2B5EF4-FFF2-40B4-BE49-F238E27FC236}">
                <a16:creationId xmlns:a16="http://schemas.microsoft.com/office/drawing/2014/main" id="{BBDA2FAD-4320-634F-8439-7EB5CAF90D0D}"/>
              </a:ext>
            </a:extLst>
          </p:cNvPr>
          <p:cNvSpPr>
            <a:spLocks noGrp="1"/>
          </p:cNvSpPr>
          <p:nvPr>
            <p:ph idx="1"/>
          </p:nvPr>
        </p:nvSpPr>
        <p:spPr>
          <a:xfrm>
            <a:off x="822960" y="1674233"/>
            <a:ext cx="7543801" cy="3017520"/>
          </a:xfrm>
        </p:spPr>
        <p:txBody>
          <a:bodyPr/>
          <a:lstStyle/>
          <a:p>
            <a:r>
              <a:rPr lang="en-US" sz="2800" dirty="0"/>
              <a:t>Complexity: “dynamic and constantly emerging set of processes and objects that not only interact with each other, but come to be defined by those interactions.”  </a:t>
            </a:r>
            <a:br>
              <a:rPr lang="en-US" sz="2800" dirty="0"/>
            </a:br>
            <a:r>
              <a:rPr lang="en-US" sz="2800" dirty="0"/>
              <a:t>							</a:t>
            </a:r>
            <a:r>
              <a:rPr lang="en-US" sz="2000" dirty="0"/>
              <a:t>- Cohn, 2013</a:t>
            </a:r>
          </a:p>
          <a:p>
            <a:endParaRPr lang="en-US" dirty="0"/>
          </a:p>
        </p:txBody>
      </p:sp>
    </p:spTree>
    <p:extLst>
      <p:ext uri="{BB962C8B-B14F-4D97-AF65-F5344CB8AC3E}">
        <p14:creationId xmlns:p14="http://schemas.microsoft.com/office/powerpoint/2010/main" val="126611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631AF06-A99B-4F46-8CF5-5A2CBE282F9D}"/>
              </a:ext>
            </a:extLst>
          </p:cNvPr>
          <p:cNvGraphicFramePr>
            <a:graphicFrameLocks noGrp="1"/>
          </p:cNvGraphicFramePr>
          <p:nvPr>
            <p:ph idx="4294967295"/>
            <p:extLst>
              <p:ext uri="{D42A27DB-BD31-4B8C-83A1-F6EECF244321}">
                <p14:modId xmlns:p14="http://schemas.microsoft.com/office/powerpoint/2010/main" val="2800733869"/>
              </p:ext>
            </p:extLst>
          </p:nvPr>
        </p:nvGraphicFramePr>
        <p:xfrm>
          <a:off x="247426" y="689106"/>
          <a:ext cx="8443356" cy="3535680"/>
        </p:xfrm>
        <a:graphic>
          <a:graphicData uri="http://schemas.openxmlformats.org/drawingml/2006/table">
            <a:tbl>
              <a:tblPr firstRow="1" bandRow="1">
                <a:tableStyleId>{5C22544A-7EE6-4342-B048-85BDC9FD1C3A}</a:tableStyleId>
              </a:tblPr>
              <a:tblGrid>
                <a:gridCol w="2814452">
                  <a:extLst>
                    <a:ext uri="{9D8B030D-6E8A-4147-A177-3AD203B41FA5}">
                      <a16:colId xmlns:a16="http://schemas.microsoft.com/office/drawing/2014/main" val="2048013103"/>
                    </a:ext>
                  </a:extLst>
                </a:gridCol>
                <a:gridCol w="2814452">
                  <a:extLst>
                    <a:ext uri="{9D8B030D-6E8A-4147-A177-3AD203B41FA5}">
                      <a16:colId xmlns:a16="http://schemas.microsoft.com/office/drawing/2014/main" val="1135540391"/>
                    </a:ext>
                  </a:extLst>
                </a:gridCol>
                <a:gridCol w="2814452">
                  <a:extLst>
                    <a:ext uri="{9D8B030D-6E8A-4147-A177-3AD203B41FA5}">
                      <a16:colId xmlns:a16="http://schemas.microsoft.com/office/drawing/2014/main" val="2177550900"/>
                    </a:ext>
                  </a:extLst>
                </a:gridCol>
              </a:tblGrid>
              <a:tr h="377602">
                <a:tc>
                  <a:txBody>
                    <a:bodyPr/>
                    <a:lstStyle/>
                    <a:p>
                      <a:endParaRPr lang="en-US" sz="1600" dirty="0"/>
                    </a:p>
                  </a:txBody>
                  <a:tcPr/>
                </a:tc>
                <a:tc>
                  <a:txBody>
                    <a:bodyPr/>
                    <a:lstStyle/>
                    <a:p>
                      <a:r>
                        <a:rPr lang="en-US" sz="1600" dirty="0"/>
                        <a:t>Clinical research</a:t>
                      </a:r>
                    </a:p>
                  </a:txBody>
                  <a:tcPr/>
                </a:tc>
                <a:tc>
                  <a:txBody>
                    <a:bodyPr/>
                    <a:lstStyle/>
                    <a:p>
                      <a:r>
                        <a:rPr lang="en-US" sz="1600" dirty="0"/>
                        <a:t>Greenhalgh’s proposal for studying complexity</a:t>
                      </a:r>
                    </a:p>
                  </a:txBody>
                  <a:tcPr/>
                </a:tc>
                <a:extLst>
                  <a:ext uri="{0D108BD9-81ED-4DB2-BD59-A6C34878D82A}">
                    <a16:rowId xmlns:a16="http://schemas.microsoft.com/office/drawing/2014/main" val="3842074936"/>
                  </a:ext>
                </a:extLst>
              </a:tr>
              <a:tr h="370840">
                <a:tc>
                  <a:txBody>
                    <a:bodyPr/>
                    <a:lstStyle/>
                    <a:p>
                      <a:pPr algn="ctr"/>
                      <a:r>
                        <a:rPr lang="en-US" sz="1600" dirty="0"/>
                        <a:t>Knowledge sought</a:t>
                      </a:r>
                    </a:p>
                  </a:txBody>
                  <a:tcPr anchor="ctr"/>
                </a:tc>
                <a:tc>
                  <a:txBody>
                    <a:bodyPr/>
                    <a:lstStyle/>
                    <a:p>
                      <a:pPr algn="l"/>
                      <a:r>
                        <a:rPr lang="en-US" sz="1600" dirty="0"/>
                        <a:t>Certainty, predictability; </a:t>
                      </a:r>
                      <a:br>
                        <a:rPr lang="en-US" sz="1600" dirty="0"/>
                      </a:br>
                      <a:r>
                        <a:rPr lang="en-US" sz="1600" dirty="0"/>
                        <a:t>linear </a:t>
                      </a:r>
                      <a:r>
                        <a:rPr lang="en-US" sz="1600" b="0" dirty="0"/>
                        <a:t>cause and effect; </a:t>
                      </a:r>
                      <a:r>
                        <a:rPr lang="en-US" sz="1600" dirty="0"/>
                        <a:t>barriers/facilitators</a:t>
                      </a:r>
                    </a:p>
                  </a:txBody>
                  <a:tcPr anchor="ctr"/>
                </a:tc>
                <a:tc>
                  <a:txBody>
                    <a:bodyPr/>
                    <a:lstStyle/>
                    <a:p>
                      <a:r>
                        <a:rPr lang="en-US" sz="1600" dirty="0"/>
                        <a:t>Uncertainty, unpredictability, generative/</a:t>
                      </a:r>
                      <a:r>
                        <a:rPr lang="en-US" sz="1600" b="1" dirty="0"/>
                        <a:t>emergent causality</a:t>
                      </a:r>
                    </a:p>
                  </a:txBody>
                  <a:tcPr/>
                </a:tc>
                <a:extLst>
                  <a:ext uri="{0D108BD9-81ED-4DB2-BD59-A6C34878D82A}">
                    <a16:rowId xmlns:a16="http://schemas.microsoft.com/office/drawing/2014/main" val="2216205290"/>
                  </a:ext>
                </a:extLst>
              </a:tr>
              <a:tr h="370840">
                <a:tc>
                  <a:txBody>
                    <a:bodyPr/>
                    <a:lstStyle/>
                    <a:p>
                      <a:pPr algn="ctr"/>
                      <a:r>
                        <a:rPr lang="en-US" sz="1600" dirty="0"/>
                        <a:t>Questions asked</a:t>
                      </a:r>
                    </a:p>
                  </a:txBody>
                  <a:tcPr anchor="ctr"/>
                </a:tc>
                <a:tc>
                  <a:txBody>
                    <a:bodyPr/>
                    <a:lstStyle/>
                    <a:p>
                      <a:pPr algn="l"/>
                      <a:r>
                        <a:rPr lang="en-US" sz="1600" dirty="0"/>
                        <a:t>Does the intervention work?</a:t>
                      </a:r>
                    </a:p>
                    <a:p>
                      <a:pPr algn="l"/>
                      <a:r>
                        <a:rPr lang="en-US" sz="1600" dirty="0"/>
                        <a:t>What is the effect size?</a:t>
                      </a:r>
                    </a:p>
                    <a:p>
                      <a:pPr algn="l"/>
                      <a:r>
                        <a:rPr lang="en-US" sz="1600" dirty="0"/>
                        <a:t>Is it acceptable/ feasible/appropriate?</a:t>
                      </a:r>
                    </a:p>
                  </a:txBody>
                  <a:tcPr anchor="ctr"/>
                </a:tc>
                <a:tc>
                  <a:txBody>
                    <a:bodyPr/>
                    <a:lstStyle/>
                    <a:p>
                      <a:pPr marL="0" indent="0">
                        <a:buFont typeface="Arial" panose="020B0604020202020204" pitchFamily="34" charset="0"/>
                        <a:buNone/>
                      </a:pPr>
                      <a:r>
                        <a:rPr lang="en-US" sz="1600" dirty="0"/>
                        <a:t>- What works for whom in what circumstances?</a:t>
                      </a:r>
                    </a:p>
                    <a:p>
                      <a:pPr marL="0" indent="0">
                        <a:buFont typeface="Arial" panose="020B0604020202020204" pitchFamily="34" charset="0"/>
                        <a:buNone/>
                      </a:pPr>
                      <a:r>
                        <a:rPr lang="en-US" sz="1600" dirty="0"/>
                        <a:t>- What happened here and what can we learn from it?</a:t>
                      </a:r>
                    </a:p>
                  </a:txBody>
                  <a:tcPr/>
                </a:tc>
                <a:extLst>
                  <a:ext uri="{0D108BD9-81ED-4DB2-BD59-A6C34878D82A}">
                    <a16:rowId xmlns:a16="http://schemas.microsoft.com/office/drawing/2014/main" val="2460556743"/>
                  </a:ext>
                </a:extLst>
              </a:tr>
              <a:tr h="370840">
                <a:tc>
                  <a:txBody>
                    <a:bodyPr/>
                    <a:lstStyle/>
                    <a:p>
                      <a:pPr algn="ctr"/>
                      <a:r>
                        <a:rPr lang="en-US" sz="1600" dirty="0"/>
                        <a:t>Methodology</a:t>
                      </a:r>
                    </a:p>
                  </a:txBody>
                  <a:tcPr anchor="ctr"/>
                </a:tc>
                <a:tc>
                  <a:txBody>
                    <a:bodyPr/>
                    <a:lstStyle/>
                    <a:p>
                      <a:pPr algn="l"/>
                      <a:r>
                        <a:rPr lang="en-US" sz="1600" dirty="0"/>
                        <a:t>Experimental; remove or control for contextual influences to the extent possible</a:t>
                      </a:r>
                    </a:p>
                  </a:txBody>
                  <a:tcPr anchor="ctr"/>
                </a:tc>
                <a:tc>
                  <a:txBody>
                    <a:bodyPr/>
                    <a:lstStyle/>
                    <a:p>
                      <a:pPr marL="0" indent="0">
                        <a:buFont typeface="Arial" panose="020B0604020202020204" pitchFamily="34" charset="0"/>
                        <a:buNone/>
                      </a:pPr>
                      <a:r>
                        <a:rPr lang="en-US" sz="1600" dirty="0"/>
                        <a:t>Methodological flexibility</a:t>
                      </a:r>
                    </a:p>
                  </a:txBody>
                  <a:tcPr/>
                </a:tc>
                <a:extLst>
                  <a:ext uri="{0D108BD9-81ED-4DB2-BD59-A6C34878D82A}">
                    <a16:rowId xmlns:a16="http://schemas.microsoft.com/office/drawing/2014/main" val="1434498692"/>
                  </a:ext>
                </a:extLst>
              </a:tr>
            </a:tbl>
          </a:graphicData>
        </a:graphic>
      </p:graphicFrame>
    </p:spTree>
    <p:extLst>
      <p:ext uri="{BB962C8B-B14F-4D97-AF65-F5344CB8AC3E}">
        <p14:creationId xmlns:p14="http://schemas.microsoft.com/office/powerpoint/2010/main" val="410353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1DEC6-0F78-DF44-AD27-F9A3EE44C02F}"/>
              </a:ext>
            </a:extLst>
          </p:cNvPr>
          <p:cNvSpPr>
            <a:spLocks noGrp="1"/>
          </p:cNvSpPr>
          <p:nvPr>
            <p:ph type="title"/>
          </p:nvPr>
        </p:nvSpPr>
        <p:spPr/>
        <p:txBody>
          <a:bodyPr/>
          <a:lstStyle/>
          <a:p>
            <a:r>
              <a:rPr lang="en-US" dirty="0"/>
              <a:t>Case Study</a:t>
            </a:r>
          </a:p>
        </p:txBody>
      </p:sp>
      <p:pic>
        <p:nvPicPr>
          <p:cNvPr id="5" name="Content Placeholder 4">
            <a:extLst>
              <a:ext uri="{FF2B5EF4-FFF2-40B4-BE49-F238E27FC236}">
                <a16:creationId xmlns:a16="http://schemas.microsoft.com/office/drawing/2014/main" id="{07AC5730-60D5-8848-83D3-2B2FD14A6F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1481152"/>
            <a:ext cx="7543800" cy="1839736"/>
          </a:xfrm>
        </p:spPr>
      </p:pic>
    </p:spTree>
    <p:extLst>
      <p:ext uri="{BB962C8B-B14F-4D97-AF65-F5344CB8AC3E}">
        <p14:creationId xmlns:p14="http://schemas.microsoft.com/office/powerpoint/2010/main" val="376360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4DB3-B831-E842-B0A0-DDB29972F12B}"/>
              </a:ext>
            </a:extLst>
          </p:cNvPr>
          <p:cNvSpPr>
            <a:spLocks noGrp="1"/>
          </p:cNvSpPr>
          <p:nvPr>
            <p:ph type="title"/>
          </p:nvPr>
        </p:nvSpPr>
        <p:spPr/>
        <p:txBody>
          <a:bodyPr/>
          <a:lstStyle/>
          <a:p>
            <a:r>
              <a:rPr lang="en-US" dirty="0"/>
              <a:t>Improving efficiency in overcrowded acute care settings</a:t>
            </a:r>
          </a:p>
        </p:txBody>
      </p:sp>
      <p:sp>
        <p:nvSpPr>
          <p:cNvPr id="3" name="Content Placeholder 2">
            <a:extLst>
              <a:ext uri="{FF2B5EF4-FFF2-40B4-BE49-F238E27FC236}">
                <a16:creationId xmlns:a16="http://schemas.microsoft.com/office/drawing/2014/main" id="{2ACD009B-D498-4F49-80E6-83634053934E}"/>
              </a:ext>
            </a:extLst>
          </p:cNvPr>
          <p:cNvSpPr>
            <a:spLocks noGrp="1"/>
          </p:cNvSpPr>
          <p:nvPr>
            <p:ph idx="1"/>
          </p:nvPr>
        </p:nvSpPr>
        <p:spPr/>
        <p:txBody>
          <a:bodyPr/>
          <a:lstStyle/>
          <a:p>
            <a:pPr lvl="1">
              <a:spcAft>
                <a:spcPts val="1500"/>
              </a:spcAft>
            </a:pPr>
            <a:r>
              <a:rPr lang="en-US" sz="2400" dirty="0"/>
              <a:t> more people use emergency departments for non-life threatening medical problems</a:t>
            </a:r>
          </a:p>
          <a:p>
            <a:pPr lvl="1">
              <a:spcAft>
                <a:spcPts val="1500"/>
              </a:spcAft>
            </a:pPr>
            <a:r>
              <a:rPr lang="en-US" sz="2400" dirty="0"/>
              <a:t>75% of urban EDs at or above capacity</a:t>
            </a:r>
          </a:p>
          <a:p>
            <a:pPr lvl="1">
              <a:spcAft>
                <a:spcPts val="1500"/>
              </a:spcAft>
            </a:pPr>
            <a:r>
              <a:rPr lang="en-US" sz="2400" dirty="0"/>
              <a:t>increasing wait times, especially for most acute conditions</a:t>
            </a:r>
          </a:p>
          <a:p>
            <a:endParaRPr lang="en-US" dirty="0"/>
          </a:p>
        </p:txBody>
      </p:sp>
    </p:spTree>
    <p:extLst>
      <p:ext uri="{BB962C8B-B14F-4D97-AF65-F5344CB8AC3E}">
        <p14:creationId xmlns:p14="http://schemas.microsoft.com/office/powerpoint/2010/main" val="143477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D894-CC21-1B45-9576-772C4FD7CA2C}"/>
              </a:ext>
            </a:extLst>
          </p:cNvPr>
          <p:cNvSpPr>
            <a:spLocks noGrp="1"/>
          </p:cNvSpPr>
          <p:nvPr>
            <p:ph type="title"/>
          </p:nvPr>
        </p:nvSpPr>
        <p:spPr/>
        <p:txBody>
          <a:bodyPr/>
          <a:lstStyle/>
          <a:p>
            <a:r>
              <a:rPr lang="en-US" dirty="0"/>
              <a:t>The UTI diagnostic kiosk: phase 1</a:t>
            </a:r>
          </a:p>
        </p:txBody>
      </p:sp>
      <p:sp>
        <p:nvSpPr>
          <p:cNvPr id="3" name="Content Placeholder 2">
            <a:extLst>
              <a:ext uri="{FF2B5EF4-FFF2-40B4-BE49-F238E27FC236}">
                <a16:creationId xmlns:a16="http://schemas.microsoft.com/office/drawing/2014/main" id="{CBB14D73-4CA6-964D-9FE9-0A36BE5ED12D}"/>
              </a:ext>
            </a:extLst>
          </p:cNvPr>
          <p:cNvSpPr>
            <a:spLocks noGrp="1"/>
          </p:cNvSpPr>
          <p:nvPr>
            <p:ph idx="1"/>
          </p:nvPr>
        </p:nvSpPr>
        <p:spPr>
          <a:xfrm>
            <a:off x="822959" y="1384301"/>
            <a:ext cx="7543801" cy="3318328"/>
          </a:xfrm>
        </p:spPr>
        <p:txBody>
          <a:bodyPr>
            <a:normAutofit/>
          </a:bodyPr>
          <a:lstStyle/>
          <a:p>
            <a:pPr lvl="1">
              <a:spcBef>
                <a:spcPts val="0"/>
              </a:spcBef>
              <a:spcAft>
                <a:spcPts val="1800"/>
              </a:spcAft>
            </a:pPr>
            <a:r>
              <a:rPr lang="en-US" sz="2000" dirty="0"/>
              <a:t>UCSF Urgent Care Clinic</a:t>
            </a:r>
          </a:p>
          <a:p>
            <a:pPr lvl="1">
              <a:spcBef>
                <a:spcPts val="0"/>
              </a:spcBef>
              <a:spcAft>
                <a:spcPts val="1800"/>
              </a:spcAft>
            </a:pPr>
            <a:r>
              <a:rPr lang="en-US" sz="2000" dirty="0"/>
              <a:t>Women aged 18-64 with history of UTI</a:t>
            </a:r>
          </a:p>
          <a:p>
            <a:pPr lvl="1">
              <a:spcBef>
                <a:spcPts val="0"/>
              </a:spcBef>
              <a:spcAft>
                <a:spcPts val="1800"/>
              </a:spcAft>
            </a:pPr>
            <a:r>
              <a:rPr lang="en-US" sz="2000" dirty="0"/>
              <a:t>Touchscreen and audio in Spanish and English</a:t>
            </a:r>
          </a:p>
          <a:p>
            <a:pPr lvl="1">
              <a:spcBef>
                <a:spcPts val="0"/>
              </a:spcBef>
              <a:spcAft>
                <a:spcPts val="1800"/>
              </a:spcAft>
            </a:pPr>
            <a:r>
              <a:rPr lang="en-US" sz="2000" dirty="0"/>
              <a:t>40-50% eligibility for kiosk-assisted care</a:t>
            </a:r>
          </a:p>
          <a:p>
            <a:pPr lvl="1">
              <a:spcBef>
                <a:spcPts val="0"/>
              </a:spcBef>
              <a:spcAft>
                <a:spcPts val="1800"/>
              </a:spcAft>
            </a:pPr>
            <a:r>
              <a:rPr lang="en-US" sz="2000" dirty="0"/>
              <a:t>Rapid &amp; accurate dx/treatment of UTIs</a:t>
            </a:r>
          </a:p>
          <a:p>
            <a:pPr lvl="1">
              <a:spcBef>
                <a:spcPts val="0"/>
              </a:spcBef>
              <a:spcAft>
                <a:spcPts val="1800"/>
              </a:spcAft>
            </a:pPr>
            <a:r>
              <a:rPr lang="en-US" sz="2000" dirty="0"/>
              <a:t>High patient &amp; clinician satisfaction</a:t>
            </a:r>
          </a:p>
          <a:p>
            <a:endParaRPr lang="en-US" dirty="0"/>
          </a:p>
        </p:txBody>
      </p:sp>
      <p:pic>
        <p:nvPicPr>
          <p:cNvPr id="5" name="Picture 4" descr="IMPAACT UCSF kiosk 001">
            <a:extLst>
              <a:ext uri="{FF2B5EF4-FFF2-40B4-BE49-F238E27FC236}">
                <a16:creationId xmlns:a16="http://schemas.microsoft.com/office/drawing/2014/main" id="{20284F66-BF46-E540-8720-E7C06681E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437" t="2258" r="5826" b="667"/>
          <a:stretch>
            <a:fillRect/>
          </a:stretch>
        </p:blipFill>
        <p:spPr bwMode="auto">
          <a:xfrm>
            <a:off x="6532616" y="1556252"/>
            <a:ext cx="1497885" cy="2845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041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9043-DC6A-5C4B-BF18-0BDA24F3CBCB}"/>
              </a:ext>
            </a:extLst>
          </p:cNvPr>
          <p:cNvSpPr>
            <a:spLocks noGrp="1"/>
          </p:cNvSpPr>
          <p:nvPr>
            <p:ph type="title"/>
          </p:nvPr>
        </p:nvSpPr>
        <p:spPr/>
        <p:txBody>
          <a:bodyPr/>
          <a:lstStyle/>
          <a:p>
            <a:r>
              <a:rPr lang="en-US" dirty="0"/>
              <a:t>Validation study</a:t>
            </a:r>
          </a:p>
        </p:txBody>
      </p:sp>
      <p:sp>
        <p:nvSpPr>
          <p:cNvPr id="3" name="Content Placeholder 2">
            <a:extLst>
              <a:ext uri="{FF2B5EF4-FFF2-40B4-BE49-F238E27FC236}">
                <a16:creationId xmlns:a16="http://schemas.microsoft.com/office/drawing/2014/main" id="{91A6589C-31DE-FB47-A23F-060F37189FBC}"/>
              </a:ext>
            </a:extLst>
          </p:cNvPr>
          <p:cNvSpPr>
            <a:spLocks noGrp="1"/>
          </p:cNvSpPr>
          <p:nvPr>
            <p:ph idx="1"/>
          </p:nvPr>
        </p:nvSpPr>
        <p:spPr/>
        <p:txBody>
          <a:bodyPr>
            <a:normAutofit/>
          </a:bodyPr>
          <a:lstStyle/>
          <a:p>
            <a:pPr>
              <a:buFont typeface="Courier New" panose="02070309020205020404" pitchFamily="49" charset="0"/>
              <a:buChar char="o"/>
            </a:pPr>
            <a:r>
              <a:rPr lang="en-US" sz="2000" dirty="0"/>
              <a:t> Compare clinician dx with algorithm’s dx</a:t>
            </a:r>
          </a:p>
          <a:p>
            <a:pPr>
              <a:buFont typeface="Courier New" panose="02070309020205020404" pitchFamily="49" charset="0"/>
              <a:buChar char="o"/>
            </a:pPr>
            <a:r>
              <a:rPr lang="en-US" sz="2000" dirty="0"/>
              <a:t> Patient satisfaction survey</a:t>
            </a:r>
          </a:p>
        </p:txBody>
      </p:sp>
    </p:spTree>
    <p:extLst>
      <p:ext uri="{BB962C8B-B14F-4D97-AF65-F5344CB8AC3E}">
        <p14:creationId xmlns:p14="http://schemas.microsoft.com/office/powerpoint/2010/main" val="371057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700121-808B-0E45-AF7A-448DC392C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4757"/>
            <a:ext cx="9144000" cy="3753986"/>
          </a:xfrm>
          <a:prstGeom prst="rect">
            <a:avLst/>
          </a:prstGeom>
        </p:spPr>
      </p:pic>
    </p:spTree>
    <p:extLst>
      <p:ext uri="{BB962C8B-B14F-4D97-AF65-F5344CB8AC3E}">
        <p14:creationId xmlns:p14="http://schemas.microsoft.com/office/powerpoint/2010/main" val="76597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048DE-46BE-C945-B528-B6C697D2E3E0}"/>
              </a:ext>
            </a:extLst>
          </p:cNvPr>
          <p:cNvSpPr>
            <a:spLocks noGrp="1"/>
          </p:cNvSpPr>
          <p:nvPr>
            <p:ph type="title"/>
          </p:nvPr>
        </p:nvSpPr>
        <p:spPr>
          <a:xfrm>
            <a:off x="822960" y="214954"/>
            <a:ext cx="7905404" cy="1088068"/>
          </a:xfrm>
        </p:spPr>
        <p:txBody>
          <a:bodyPr/>
          <a:lstStyle/>
          <a:p>
            <a:r>
              <a:rPr lang="en-US" dirty="0"/>
              <a:t>Phase 2: Implementation at 4 hospital EDs</a:t>
            </a:r>
          </a:p>
        </p:txBody>
      </p:sp>
      <p:sp>
        <p:nvSpPr>
          <p:cNvPr id="3" name="Content Placeholder 2">
            <a:extLst>
              <a:ext uri="{FF2B5EF4-FFF2-40B4-BE49-F238E27FC236}">
                <a16:creationId xmlns:a16="http://schemas.microsoft.com/office/drawing/2014/main" id="{C5CEA781-A462-5642-B701-0C539E4FED33}"/>
              </a:ext>
            </a:extLst>
          </p:cNvPr>
          <p:cNvSpPr>
            <a:spLocks noGrp="1"/>
          </p:cNvSpPr>
          <p:nvPr>
            <p:ph idx="1"/>
          </p:nvPr>
        </p:nvSpPr>
        <p:spPr/>
        <p:txBody>
          <a:bodyPr>
            <a:normAutofit lnSpcReduction="10000"/>
          </a:bodyPr>
          <a:lstStyle/>
          <a:p>
            <a:pPr lvl="1">
              <a:spcBef>
                <a:spcPts val="0"/>
              </a:spcBef>
              <a:spcAft>
                <a:spcPts val="1800"/>
              </a:spcAft>
            </a:pPr>
            <a:r>
              <a:rPr lang="en-US" sz="2000" dirty="0"/>
              <a:t>RCT design w/implementation strategies</a:t>
            </a:r>
          </a:p>
          <a:p>
            <a:pPr lvl="2">
              <a:spcBef>
                <a:spcPts val="0"/>
              </a:spcBef>
              <a:spcAft>
                <a:spcPts val="1800"/>
              </a:spcAft>
            </a:pPr>
            <a:r>
              <a:rPr lang="en-US" sz="1700" dirty="0"/>
              <a:t>Enlist champions</a:t>
            </a:r>
          </a:p>
          <a:p>
            <a:pPr lvl="2">
              <a:spcBef>
                <a:spcPts val="0"/>
              </a:spcBef>
              <a:spcAft>
                <a:spcPts val="1800"/>
              </a:spcAft>
            </a:pPr>
            <a:r>
              <a:rPr lang="en-US" sz="1700" dirty="0"/>
              <a:t>Training</a:t>
            </a:r>
          </a:p>
          <a:p>
            <a:pPr lvl="1">
              <a:spcBef>
                <a:spcPts val="0"/>
              </a:spcBef>
              <a:spcAft>
                <a:spcPts val="1800"/>
              </a:spcAft>
            </a:pPr>
            <a:r>
              <a:rPr lang="en-US" sz="2000" dirty="0"/>
              <a:t>Kiosks placed in waiting rooms </a:t>
            </a:r>
            <a:br>
              <a:rPr lang="en-US" sz="2000" dirty="0"/>
            </a:br>
            <a:r>
              <a:rPr lang="en-US" sz="2000" dirty="0"/>
              <a:t>and check-in areas</a:t>
            </a:r>
          </a:p>
          <a:p>
            <a:pPr lvl="1">
              <a:spcBef>
                <a:spcPts val="0"/>
              </a:spcBef>
              <a:spcAft>
                <a:spcPts val="1800"/>
              </a:spcAft>
            </a:pPr>
            <a:r>
              <a:rPr lang="en-US" sz="2000" dirty="0"/>
              <a:t>Triage staff instructed to refer all women </a:t>
            </a:r>
            <a:br>
              <a:rPr lang="en-US" sz="2000" dirty="0"/>
            </a:br>
            <a:r>
              <a:rPr lang="en-US" sz="2000" dirty="0"/>
              <a:t>w/suspected UTIs to kiosk (goal: 70%)</a:t>
            </a:r>
          </a:p>
          <a:p>
            <a:pPr lvl="1">
              <a:spcBef>
                <a:spcPts val="0"/>
              </a:spcBef>
              <a:spcAft>
                <a:spcPts val="1800"/>
              </a:spcAft>
            </a:pPr>
            <a:endParaRPr lang="en-US" sz="2000" dirty="0"/>
          </a:p>
          <a:p>
            <a:pPr lvl="1"/>
            <a:endParaRPr lang="en-US" sz="2000" dirty="0"/>
          </a:p>
        </p:txBody>
      </p:sp>
      <p:pic>
        <p:nvPicPr>
          <p:cNvPr id="8" name="Picture 7" descr="ca_map_counties.gif">
            <a:extLst>
              <a:ext uri="{FF2B5EF4-FFF2-40B4-BE49-F238E27FC236}">
                <a16:creationId xmlns:a16="http://schemas.microsoft.com/office/drawing/2014/main" id="{1318BDB9-C893-0E47-B6E5-1CC696B0E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722" y="1303022"/>
            <a:ext cx="2832100" cy="3446740"/>
          </a:xfrm>
          <a:prstGeom prst="rect">
            <a:avLst/>
          </a:prstGeom>
        </p:spPr>
      </p:pic>
      <p:sp>
        <p:nvSpPr>
          <p:cNvPr id="9" name="5-Point Star 8">
            <a:extLst>
              <a:ext uri="{FF2B5EF4-FFF2-40B4-BE49-F238E27FC236}">
                <a16:creationId xmlns:a16="http://schemas.microsoft.com/office/drawing/2014/main" id="{FCDD44D0-48C6-5548-A3D4-864232D9C914}"/>
              </a:ext>
            </a:extLst>
          </p:cNvPr>
          <p:cNvSpPr/>
          <p:nvPr/>
        </p:nvSpPr>
        <p:spPr>
          <a:xfrm>
            <a:off x="6081096" y="2711411"/>
            <a:ext cx="285750" cy="28575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5-Point Star 9">
            <a:extLst>
              <a:ext uri="{FF2B5EF4-FFF2-40B4-BE49-F238E27FC236}">
                <a16:creationId xmlns:a16="http://schemas.microsoft.com/office/drawing/2014/main" id="{19F06017-42EF-DA4A-935E-C3DC54749D8B}"/>
              </a:ext>
            </a:extLst>
          </p:cNvPr>
          <p:cNvSpPr/>
          <p:nvPr/>
        </p:nvSpPr>
        <p:spPr>
          <a:xfrm>
            <a:off x="6785946" y="2997161"/>
            <a:ext cx="285750" cy="28575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034748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DA6FC-D903-D643-9AED-F6B9BD9BA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5578"/>
            <a:ext cx="9144000" cy="3512344"/>
          </a:xfrm>
          <a:prstGeom prst="rect">
            <a:avLst/>
          </a:prstGeom>
        </p:spPr>
      </p:pic>
    </p:spTree>
    <p:extLst>
      <p:ext uri="{BB962C8B-B14F-4D97-AF65-F5344CB8AC3E}">
        <p14:creationId xmlns:p14="http://schemas.microsoft.com/office/powerpoint/2010/main" val="176038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048DE-46BE-C945-B528-B6C697D2E3E0}"/>
              </a:ext>
            </a:extLst>
          </p:cNvPr>
          <p:cNvSpPr>
            <a:spLocks noGrp="1"/>
          </p:cNvSpPr>
          <p:nvPr>
            <p:ph type="title"/>
          </p:nvPr>
        </p:nvSpPr>
        <p:spPr>
          <a:xfrm>
            <a:off x="822960" y="214954"/>
            <a:ext cx="7905404" cy="1088068"/>
          </a:xfrm>
        </p:spPr>
        <p:txBody>
          <a:bodyPr/>
          <a:lstStyle/>
          <a:p>
            <a:r>
              <a:rPr lang="en-US" dirty="0"/>
              <a:t>Implementation challenges</a:t>
            </a:r>
          </a:p>
        </p:txBody>
      </p:sp>
      <p:sp>
        <p:nvSpPr>
          <p:cNvPr id="3" name="Content Placeholder 2">
            <a:extLst>
              <a:ext uri="{FF2B5EF4-FFF2-40B4-BE49-F238E27FC236}">
                <a16:creationId xmlns:a16="http://schemas.microsoft.com/office/drawing/2014/main" id="{C5CEA781-A462-5642-B701-0C539E4FED33}"/>
              </a:ext>
            </a:extLst>
          </p:cNvPr>
          <p:cNvSpPr>
            <a:spLocks noGrp="1"/>
          </p:cNvSpPr>
          <p:nvPr>
            <p:ph idx="1"/>
          </p:nvPr>
        </p:nvSpPr>
        <p:spPr>
          <a:xfrm>
            <a:off x="822959" y="1384301"/>
            <a:ext cx="8066398" cy="3327548"/>
          </a:xfrm>
        </p:spPr>
        <p:txBody>
          <a:bodyPr>
            <a:normAutofit/>
          </a:bodyPr>
          <a:lstStyle/>
          <a:p>
            <a:pPr lvl="1">
              <a:spcBef>
                <a:spcPts val="0"/>
              </a:spcBef>
              <a:spcAft>
                <a:spcPts val="1200"/>
              </a:spcAft>
            </a:pPr>
            <a:r>
              <a:rPr lang="en-US" sz="2200" dirty="0"/>
              <a:t>Variable referral rates</a:t>
            </a:r>
          </a:p>
          <a:p>
            <a:pPr lvl="3">
              <a:spcBef>
                <a:spcPts val="0"/>
              </a:spcBef>
              <a:spcAft>
                <a:spcPts val="2400"/>
              </a:spcAft>
            </a:pPr>
            <a:r>
              <a:rPr lang="en-US" sz="1700" b="1" dirty="0"/>
              <a:t>Solution: </a:t>
            </a:r>
            <a:r>
              <a:rPr lang="en-US" sz="1700" dirty="0"/>
              <a:t>Reminders, incentives</a:t>
            </a:r>
            <a:endParaRPr lang="en-US" sz="1700" b="1" dirty="0"/>
          </a:p>
          <a:p>
            <a:pPr lvl="1">
              <a:spcBef>
                <a:spcPts val="0"/>
              </a:spcBef>
              <a:spcAft>
                <a:spcPts val="1200"/>
              </a:spcAft>
            </a:pPr>
            <a:r>
              <a:rPr lang="en-US" sz="2200" dirty="0"/>
              <a:t>Lower-than-expected eligibility for kiosk-assisted care</a:t>
            </a:r>
          </a:p>
          <a:p>
            <a:pPr lvl="3">
              <a:spcBef>
                <a:spcPts val="0"/>
              </a:spcBef>
              <a:spcAft>
                <a:spcPts val="2400"/>
              </a:spcAft>
            </a:pPr>
            <a:r>
              <a:rPr lang="en-US" sz="1700" b="1" dirty="0"/>
              <a:t>Solution: </a:t>
            </a:r>
            <a:r>
              <a:rPr lang="en-US" sz="1700" dirty="0"/>
              <a:t>expand eligibility criteria</a:t>
            </a:r>
            <a:br>
              <a:rPr lang="en-US" sz="2000" dirty="0"/>
            </a:br>
            <a:endParaRPr lang="en-US" sz="1700" b="1" dirty="0"/>
          </a:p>
          <a:p>
            <a:pPr lvl="1">
              <a:spcBef>
                <a:spcPts val="0"/>
              </a:spcBef>
              <a:spcAft>
                <a:spcPts val="1800"/>
              </a:spcAft>
            </a:pPr>
            <a:r>
              <a:rPr lang="en-US" sz="2200" b="1" dirty="0"/>
              <a:t>By close of 3-year study, kiosks abandoned at all but 1 site</a:t>
            </a:r>
          </a:p>
          <a:p>
            <a:pPr lvl="1">
              <a:spcBef>
                <a:spcPts val="0"/>
              </a:spcBef>
              <a:spcAft>
                <a:spcPts val="1800"/>
              </a:spcAft>
            </a:pPr>
            <a:endParaRPr lang="en-US" sz="2000" dirty="0"/>
          </a:p>
          <a:p>
            <a:pPr lvl="1"/>
            <a:endParaRPr lang="en-US" sz="2000" dirty="0"/>
          </a:p>
        </p:txBody>
      </p:sp>
    </p:spTree>
    <p:extLst>
      <p:ext uri="{BB962C8B-B14F-4D97-AF65-F5344CB8AC3E}">
        <p14:creationId xmlns:p14="http://schemas.microsoft.com/office/powerpoint/2010/main" val="390442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A120-DA79-4547-948D-2944269DC93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C38FD65-9FAA-ED48-9B19-0886513AB42F}"/>
              </a:ext>
            </a:extLst>
          </p:cNvPr>
          <p:cNvSpPr>
            <a:spLocks noGrp="1"/>
          </p:cNvSpPr>
          <p:nvPr>
            <p:ph idx="1"/>
          </p:nvPr>
        </p:nvSpPr>
        <p:spPr>
          <a:xfrm>
            <a:off x="822959" y="1384302"/>
            <a:ext cx="7543801" cy="3448956"/>
          </a:xfrm>
        </p:spPr>
        <p:txBody>
          <a:bodyPr>
            <a:normAutofit/>
          </a:bodyPr>
          <a:lstStyle/>
          <a:p>
            <a:pPr lvl="1">
              <a:spcAft>
                <a:spcPts val="900"/>
              </a:spcAft>
            </a:pPr>
            <a:r>
              <a:rPr lang="en-US" sz="2400" dirty="0"/>
              <a:t>Qualitative and mixed methods</a:t>
            </a:r>
          </a:p>
          <a:p>
            <a:pPr lvl="1">
              <a:spcAft>
                <a:spcPts val="900"/>
              </a:spcAft>
            </a:pPr>
            <a:r>
              <a:rPr lang="en-US" sz="2400" dirty="0"/>
              <a:t>Complexity: opening the black box of context</a:t>
            </a:r>
          </a:p>
          <a:p>
            <a:pPr lvl="1">
              <a:spcAft>
                <a:spcPts val="900"/>
              </a:spcAft>
            </a:pPr>
            <a:r>
              <a:rPr lang="en-US" sz="2400" dirty="0"/>
              <a:t>Toward methodological pluralism</a:t>
            </a:r>
          </a:p>
        </p:txBody>
      </p:sp>
    </p:spTree>
    <p:extLst>
      <p:ext uri="{BB962C8B-B14F-4D97-AF65-F5344CB8AC3E}">
        <p14:creationId xmlns:p14="http://schemas.microsoft.com/office/powerpoint/2010/main" val="353462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79F7-A3AE-C243-91C5-33F02B96C454}"/>
              </a:ext>
            </a:extLst>
          </p:cNvPr>
          <p:cNvSpPr>
            <a:spLocks noGrp="1"/>
          </p:cNvSpPr>
          <p:nvPr>
            <p:ph type="title"/>
          </p:nvPr>
        </p:nvSpPr>
        <p:spPr>
          <a:xfrm>
            <a:off x="822959" y="214954"/>
            <a:ext cx="8321041" cy="1088068"/>
          </a:xfrm>
        </p:spPr>
        <p:txBody>
          <a:bodyPr/>
          <a:lstStyle/>
          <a:p>
            <a:r>
              <a:rPr lang="en-US" dirty="0"/>
              <a:t>Evaluation</a:t>
            </a:r>
          </a:p>
        </p:txBody>
      </p:sp>
      <p:graphicFrame>
        <p:nvGraphicFramePr>
          <p:cNvPr id="4" name="Content Placeholder 3">
            <a:extLst>
              <a:ext uri="{FF2B5EF4-FFF2-40B4-BE49-F238E27FC236}">
                <a16:creationId xmlns:a16="http://schemas.microsoft.com/office/drawing/2014/main" id="{31EB129B-C97A-5142-AE4A-9C4E9067E59D}"/>
              </a:ext>
            </a:extLst>
          </p:cNvPr>
          <p:cNvGraphicFramePr>
            <a:graphicFrameLocks noGrp="1"/>
          </p:cNvGraphicFramePr>
          <p:nvPr>
            <p:ph idx="1"/>
            <p:extLst>
              <p:ext uri="{D42A27DB-BD31-4B8C-83A1-F6EECF244321}">
                <p14:modId xmlns:p14="http://schemas.microsoft.com/office/powerpoint/2010/main" val="683651535"/>
              </p:ext>
            </p:extLst>
          </p:nvPr>
        </p:nvGraphicFramePr>
        <p:xfrm>
          <a:off x="344245" y="1384299"/>
          <a:ext cx="8444753" cy="3338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537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1CE7-EEA5-9449-892D-D55CF33C70FB}"/>
              </a:ext>
            </a:extLst>
          </p:cNvPr>
          <p:cNvSpPr>
            <a:spLocks noGrp="1"/>
          </p:cNvSpPr>
          <p:nvPr>
            <p:ph type="title"/>
          </p:nvPr>
        </p:nvSpPr>
        <p:spPr/>
        <p:txBody>
          <a:bodyPr/>
          <a:lstStyle/>
          <a:p>
            <a:r>
              <a:rPr lang="en-US" dirty="0"/>
              <a:t>Ethnography</a:t>
            </a:r>
          </a:p>
        </p:txBody>
      </p:sp>
      <p:sp>
        <p:nvSpPr>
          <p:cNvPr id="3" name="Content Placeholder 2">
            <a:extLst>
              <a:ext uri="{FF2B5EF4-FFF2-40B4-BE49-F238E27FC236}">
                <a16:creationId xmlns:a16="http://schemas.microsoft.com/office/drawing/2014/main" id="{C3B074FE-2060-7446-A210-5DD13073585D}"/>
              </a:ext>
            </a:extLst>
          </p:cNvPr>
          <p:cNvSpPr>
            <a:spLocks noGrp="1"/>
          </p:cNvSpPr>
          <p:nvPr>
            <p:ph idx="1"/>
          </p:nvPr>
        </p:nvSpPr>
        <p:spPr/>
        <p:txBody>
          <a:bodyPr/>
          <a:lstStyle/>
          <a:p>
            <a:pPr lvl="1"/>
            <a:r>
              <a:rPr lang="en-US" sz="2000" dirty="0"/>
              <a:t>Study of social groups where people live/work</a:t>
            </a:r>
          </a:p>
          <a:p>
            <a:pPr lvl="1"/>
            <a:r>
              <a:rPr lang="en-US" sz="2000" dirty="0"/>
              <a:t>Focus on meaning-making, rules/norms, processes</a:t>
            </a:r>
          </a:p>
          <a:p>
            <a:pPr lvl="1"/>
            <a:r>
              <a:rPr lang="en-US" sz="2000" dirty="0"/>
              <a:t>Immersive</a:t>
            </a:r>
          </a:p>
          <a:p>
            <a:pPr lvl="1"/>
            <a:r>
              <a:rPr lang="en-US" sz="2000" dirty="0"/>
              <a:t>Often involves </a:t>
            </a:r>
            <a:r>
              <a:rPr lang="en-US" sz="2000" dirty="0" err="1"/>
              <a:t>qual</a:t>
            </a:r>
            <a:r>
              <a:rPr lang="en-US" sz="2000" dirty="0"/>
              <a:t> and quant methods</a:t>
            </a:r>
          </a:p>
          <a:p>
            <a:pPr lvl="1"/>
            <a:endParaRPr lang="en-US" dirty="0"/>
          </a:p>
        </p:txBody>
      </p:sp>
      <p:pic>
        <p:nvPicPr>
          <p:cNvPr id="4" name="Picture 3" descr="Mead.jpg">
            <a:extLst>
              <a:ext uri="{FF2B5EF4-FFF2-40B4-BE49-F238E27FC236}">
                <a16:creationId xmlns:a16="http://schemas.microsoft.com/office/drawing/2014/main" id="{170B4D8A-79D2-174C-89FE-58B82BCDD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8467" y="2778981"/>
            <a:ext cx="2489200" cy="1866900"/>
          </a:xfrm>
          <a:prstGeom prst="rect">
            <a:avLst/>
          </a:prstGeom>
        </p:spPr>
      </p:pic>
      <p:pic>
        <p:nvPicPr>
          <p:cNvPr id="5" name="Picture 4" descr="User Research.jpg">
            <a:extLst>
              <a:ext uri="{FF2B5EF4-FFF2-40B4-BE49-F238E27FC236}">
                <a16:creationId xmlns:a16="http://schemas.microsoft.com/office/drawing/2014/main" id="{1CE72A60-E639-0846-91EB-AC578F4B28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0812" y="1434208"/>
            <a:ext cx="2428554" cy="3345666"/>
          </a:xfrm>
          <a:prstGeom prst="rect">
            <a:avLst/>
          </a:prstGeom>
        </p:spPr>
      </p:pic>
      <p:sp>
        <p:nvSpPr>
          <p:cNvPr id="6" name="TextBox 5">
            <a:extLst>
              <a:ext uri="{FF2B5EF4-FFF2-40B4-BE49-F238E27FC236}">
                <a16:creationId xmlns:a16="http://schemas.microsoft.com/office/drawing/2014/main" id="{58038E29-9D9D-5145-9891-8A96E5F8964D}"/>
              </a:ext>
            </a:extLst>
          </p:cNvPr>
          <p:cNvSpPr txBox="1"/>
          <p:nvPr/>
        </p:nvSpPr>
        <p:spPr>
          <a:xfrm>
            <a:off x="2796867" y="4704959"/>
            <a:ext cx="3149600" cy="363626"/>
          </a:xfrm>
          <a:prstGeom prst="rect">
            <a:avLst/>
          </a:prstGeom>
          <a:noFill/>
        </p:spPr>
        <p:txBody>
          <a:bodyPr wrap="square" rtlCol="0">
            <a:spAutoFit/>
          </a:bodyPr>
          <a:lstStyle/>
          <a:p>
            <a:r>
              <a:rPr lang="en-US" sz="750" dirty="0"/>
              <a:t>photo credit: http://</a:t>
            </a:r>
            <a:r>
              <a:rPr lang="en-US" sz="750" dirty="0" err="1"/>
              <a:t>hilobrow.com</a:t>
            </a:r>
            <a:r>
              <a:rPr lang="en-US" sz="750" dirty="0"/>
              <a:t>/2011/12/16/</a:t>
            </a:r>
            <a:r>
              <a:rPr lang="en-US" sz="750" dirty="0" err="1"/>
              <a:t>margaret</a:t>
            </a:r>
            <a:r>
              <a:rPr lang="en-US" sz="750" dirty="0"/>
              <a:t>-mead/</a:t>
            </a:r>
          </a:p>
          <a:p>
            <a:endParaRPr lang="en-US" sz="1013" dirty="0"/>
          </a:p>
        </p:txBody>
      </p:sp>
      <p:sp>
        <p:nvSpPr>
          <p:cNvPr id="7" name="TextBox 6">
            <a:extLst>
              <a:ext uri="{FF2B5EF4-FFF2-40B4-BE49-F238E27FC236}">
                <a16:creationId xmlns:a16="http://schemas.microsoft.com/office/drawing/2014/main" id="{26E772E0-3012-5B4B-8F1F-5F388345813A}"/>
              </a:ext>
            </a:extLst>
          </p:cNvPr>
          <p:cNvSpPr txBox="1"/>
          <p:nvPr/>
        </p:nvSpPr>
        <p:spPr>
          <a:xfrm>
            <a:off x="5794066" y="4779874"/>
            <a:ext cx="3588545" cy="363626"/>
          </a:xfrm>
          <a:prstGeom prst="rect">
            <a:avLst/>
          </a:prstGeom>
          <a:noFill/>
        </p:spPr>
        <p:txBody>
          <a:bodyPr wrap="square" rtlCol="0">
            <a:spAutoFit/>
          </a:bodyPr>
          <a:lstStyle/>
          <a:p>
            <a:r>
              <a:rPr lang="en-US" sz="750" dirty="0"/>
              <a:t>photo credit: http://</a:t>
            </a:r>
            <a:r>
              <a:rPr lang="en-US" sz="750" dirty="0" err="1"/>
              <a:t>www.farmpd.com</a:t>
            </a:r>
            <a:r>
              <a:rPr lang="en-US" sz="750" dirty="0"/>
              <a:t>/Farm-Blog/?Tag=user%20research</a:t>
            </a:r>
          </a:p>
          <a:p>
            <a:endParaRPr lang="en-US" sz="1013" dirty="0"/>
          </a:p>
        </p:txBody>
      </p:sp>
    </p:spTree>
    <p:extLst>
      <p:ext uri="{BB962C8B-B14F-4D97-AF65-F5344CB8AC3E}">
        <p14:creationId xmlns:p14="http://schemas.microsoft.com/office/powerpoint/2010/main" val="15547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AD018-8875-854C-9F80-89F405336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898" y="0"/>
            <a:ext cx="3952204" cy="5143500"/>
          </a:xfrm>
          <a:prstGeom prst="rect">
            <a:avLst/>
          </a:prstGeom>
        </p:spPr>
      </p:pic>
    </p:spTree>
    <p:extLst>
      <p:ext uri="{BB962C8B-B14F-4D97-AF65-F5344CB8AC3E}">
        <p14:creationId xmlns:p14="http://schemas.microsoft.com/office/powerpoint/2010/main" val="2458130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7FDA-1165-BB45-AAA0-E91B5B2A125F}"/>
              </a:ext>
            </a:extLst>
          </p:cNvPr>
          <p:cNvSpPr>
            <a:spLocks noGrp="1"/>
          </p:cNvSpPr>
          <p:nvPr>
            <p:ph type="title"/>
          </p:nvPr>
        </p:nvSpPr>
        <p:spPr/>
        <p:txBody>
          <a:bodyPr/>
          <a:lstStyle/>
          <a:p>
            <a:r>
              <a:rPr lang="en-US" dirty="0"/>
              <a:t>What we learned</a:t>
            </a:r>
          </a:p>
        </p:txBody>
      </p:sp>
      <p:sp>
        <p:nvSpPr>
          <p:cNvPr id="3" name="Content Placeholder 2">
            <a:extLst>
              <a:ext uri="{FF2B5EF4-FFF2-40B4-BE49-F238E27FC236}">
                <a16:creationId xmlns:a16="http://schemas.microsoft.com/office/drawing/2014/main" id="{64194240-6BC4-CB41-AB1A-007EA6E9E481}"/>
              </a:ext>
            </a:extLst>
          </p:cNvPr>
          <p:cNvSpPr>
            <a:spLocks noGrp="1"/>
          </p:cNvSpPr>
          <p:nvPr>
            <p:ph idx="1"/>
          </p:nvPr>
        </p:nvSpPr>
        <p:spPr>
          <a:xfrm>
            <a:off x="822959" y="1362784"/>
            <a:ext cx="8105888" cy="3682552"/>
          </a:xfrm>
        </p:spPr>
        <p:txBody>
          <a:bodyPr>
            <a:normAutofit fontScale="92500" lnSpcReduction="10000"/>
          </a:bodyPr>
          <a:lstStyle/>
          <a:p>
            <a:pPr marL="150876" lvl="1" indent="0">
              <a:buNone/>
            </a:pPr>
            <a:r>
              <a:rPr lang="en-US" sz="2200" b="1" dirty="0"/>
              <a:t>Assumptions built into device/intervention</a:t>
            </a:r>
          </a:p>
          <a:p>
            <a:pPr lvl="1">
              <a:spcAft>
                <a:spcPts val="1500"/>
              </a:spcAft>
            </a:pPr>
            <a:r>
              <a:rPr lang="en-US" sz="2200" i="1" dirty="0"/>
              <a:t>Simple procedure: </a:t>
            </a:r>
            <a:br>
              <a:rPr lang="en-US" sz="2200" i="1" dirty="0"/>
            </a:br>
            <a:r>
              <a:rPr lang="en-US" sz="2200" i="1" dirty="0"/>
              <a:t>- </a:t>
            </a:r>
            <a:r>
              <a:rPr lang="en-US" sz="2200" dirty="0"/>
              <a:t>Kiosk became detour in complex, time-sensitive work routine</a:t>
            </a:r>
            <a:br>
              <a:rPr lang="en-US" sz="2200" dirty="0"/>
            </a:br>
            <a:r>
              <a:rPr lang="en-US" sz="2200" dirty="0"/>
              <a:t>- Kiosk threatened patient care ethos and institutional autonomy at one site</a:t>
            </a:r>
          </a:p>
          <a:p>
            <a:pPr lvl="1">
              <a:spcAft>
                <a:spcPts val="1500"/>
              </a:spcAft>
            </a:pPr>
            <a:r>
              <a:rPr lang="en-US" sz="2200" i="1" dirty="0"/>
              <a:t>Characteristics of patient population: </a:t>
            </a:r>
            <a:br>
              <a:rPr lang="en-US" sz="2200" i="1" dirty="0"/>
            </a:br>
            <a:r>
              <a:rPr lang="en-US" sz="2200" dirty="0"/>
              <a:t>% of patients w/uncomplicated UTIs in ED vs. acute care settings</a:t>
            </a:r>
          </a:p>
          <a:p>
            <a:pPr lvl="1">
              <a:spcAft>
                <a:spcPts val="1500"/>
              </a:spcAft>
            </a:pPr>
            <a:r>
              <a:rPr lang="en-US" sz="2200" i="1" dirty="0"/>
              <a:t>Privacy: </a:t>
            </a:r>
            <a:r>
              <a:rPr lang="en-US" sz="2200" dirty="0"/>
              <a:t>Clinical device in public space</a:t>
            </a:r>
          </a:p>
          <a:p>
            <a:pPr lvl="1">
              <a:spcAft>
                <a:spcPts val="1500"/>
              </a:spcAft>
            </a:pPr>
            <a:r>
              <a:rPr lang="en-US" sz="2200" i="1" dirty="0"/>
              <a:t>Clinic hierarchy: </a:t>
            </a:r>
            <a:r>
              <a:rPr lang="en-US" sz="2200" dirty="0"/>
              <a:t>Triage nurses are powerful actors in ED</a:t>
            </a:r>
            <a:endParaRPr lang="en-US" sz="2200" i="1" dirty="0"/>
          </a:p>
          <a:p>
            <a:pPr lvl="1"/>
            <a:r>
              <a:rPr lang="en-US" sz="2200" b="1" dirty="0"/>
              <a:t>Study design vs. implementation </a:t>
            </a:r>
            <a:br>
              <a:rPr lang="en-US" sz="2200" b="1" dirty="0"/>
            </a:br>
            <a:r>
              <a:rPr lang="en-US" sz="2200" b="1" dirty="0"/>
              <a:t>- </a:t>
            </a:r>
            <a:r>
              <a:rPr lang="en-US" sz="2200" dirty="0"/>
              <a:t>RCT undermined acceptability, effectiveness, reach</a:t>
            </a:r>
          </a:p>
          <a:p>
            <a:pPr lvl="1">
              <a:spcAft>
                <a:spcPts val="1500"/>
              </a:spcAft>
            </a:pPr>
            <a:endParaRPr lang="en-US" sz="2400" dirty="0"/>
          </a:p>
          <a:p>
            <a:pPr lvl="2">
              <a:spcAft>
                <a:spcPts val="900"/>
              </a:spcAft>
            </a:pPr>
            <a:endParaRPr lang="en-US" sz="2000" dirty="0"/>
          </a:p>
          <a:p>
            <a:pPr lvl="2"/>
            <a:endParaRPr lang="en-US" sz="1550" dirty="0"/>
          </a:p>
        </p:txBody>
      </p:sp>
    </p:spTree>
    <p:extLst>
      <p:ext uri="{BB962C8B-B14F-4D97-AF65-F5344CB8AC3E}">
        <p14:creationId xmlns:p14="http://schemas.microsoft.com/office/powerpoint/2010/main" val="3658262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201593-BAF9-604E-A741-D21621C3A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1731"/>
            <a:ext cx="9144000" cy="4040038"/>
          </a:xfrm>
          <a:prstGeom prst="rect">
            <a:avLst/>
          </a:prstGeom>
        </p:spPr>
      </p:pic>
    </p:spTree>
    <p:extLst>
      <p:ext uri="{BB962C8B-B14F-4D97-AF65-F5344CB8AC3E}">
        <p14:creationId xmlns:p14="http://schemas.microsoft.com/office/powerpoint/2010/main" val="699192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7FDA-1165-BB45-AAA0-E91B5B2A125F}"/>
              </a:ext>
            </a:extLst>
          </p:cNvPr>
          <p:cNvSpPr>
            <a:spLocks noGrp="1"/>
          </p:cNvSpPr>
          <p:nvPr>
            <p:ph type="title"/>
          </p:nvPr>
        </p:nvSpPr>
        <p:spPr>
          <a:xfrm>
            <a:off x="822958" y="214954"/>
            <a:ext cx="8202707" cy="1088068"/>
          </a:xfrm>
        </p:spPr>
        <p:txBody>
          <a:bodyPr>
            <a:normAutofit fontScale="90000"/>
          </a:bodyPr>
          <a:lstStyle/>
          <a:p>
            <a:r>
              <a:rPr lang="en-US" dirty="0"/>
              <a:t>Methodological approach enabled insights into complex, dynamic unfolding of intervention</a:t>
            </a:r>
          </a:p>
        </p:txBody>
      </p:sp>
      <p:sp>
        <p:nvSpPr>
          <p:cNvPr id="3" name="Content Placeholder 2">
            <a:extLst>
              <a:ext uri="{FF2B5EF4-FFF2-40B4-BE49-F238E27FC236}">
                <a16:creationId xmlns:a16="http://schemas.microsoft.com/office/drawing/2014/main" id="{64194240-6BC4-CB41-AB1A-007EA6E9E481}"/>
              </a:ext>
            </a:extLst>
          </p:cNvPr>
          <p:cNvSpPr>
            <a:spLocks noGrp="1"/>
          </p:cNvSpPr>
          <p:nvPr>
            <p:ph idx="1"/>
          </p:nvPr>
        </p:nvSpPr>
        <p:spPr>
          <a:xfrm>
            <a:off x="822959" y="1384300"/>
            <a:ext cx="7543801" cy="3759199"/>
          </a:xfrm>
        </p:spPr>
        <p:txBody>
          <a:bodyPr>
            <a:normAutofit/>
          </a:bodyPr>
          <a:lstStyle/>
          <a:p>
            <a:pPr lvl="1">
              <a:spcAft>
                <a:spcPts val="900"/>
              </a:spcAft>
            </a:pPr>
            <a:r>
              <a:rPr lang="en-US" sz="2400" dirty="0"/>
              <a:t>Gap between how things are supposed to work and how they actually work</a:t>
            </a:r>
          </a:p>
          <a:p>
            <a:pPr lvl="1">
              <a:spcAft>
                <a:spcPts val="900"/>
              </a:spcAft>
            </a:pPr>
            <a:r>
              <a:rPr lang="en-US" sz="2400" dirty="0"/>
              <a:t>Social and political dimensions of technology adoption</a:t>
            </a:r>
          </a:p>
          <a:p>
            <a:pPr lvl="1">
              <a:spcAft>
                <a:spcPts val="900"/>
              </a:spcAft>
            </a:pPr>
            <a:r>
              <a:rPr lang="en-US" sz="2400" dirty="0"/>
              <a:t>Assumptions built into technologies</a:t>
            </a:r>
          </a:p>
          <a:p>
            <a:pPr lvl="1">
              <a:spcAft>
                <a:spcPts val="900"/>
              </a:spcAft>
            </a:pPr>
            <a:r>
              <a:rPr lang="en-US" sz="2400" dirty="0"/>
              <a:t>Local knowledge and work routines</a:t>
            </a:r>
          </a:p>
          <a:p>
            <a:pPr lvl="1">
              <a:spcAft>
                <a:spcPts val="900"/>
              </a:spcAft>
            </a:pPr>
            <a:r>
              <a:rPr lang="en-US" sz="2400" dirty="0"/>
              <a:t>Meaningful differences between apparently similar settings</a:t>
            </a:r>
          </a:p>
          <a:p>
            <a:pPr lvl="1">
              <a:spcAft>
                <a:spcPts val="900"/>
              </a:spcAft>
            </a:pPr>
            <a:r>
              <a:rPr lang="en-US" sz="2400" dirty="0"/>
              <a:t>Mechanisms of change in real world settings</a:t>
            </a:r>
          </a:p>
        </p:txBody>
      </p:sp>
    </p:spTree>
    <p:extLst>
      <p:ext uri="{BB962C8B-B14F-4D97-AF65-F5344CB8AC3E}">
        <p14:creationId xmlns:p14="http://schemas.microsoft.com/office/powerpoint/2010/main" val="273012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7D24-9943-934F-950F-CA38F49B8ACA}"/>
              </a:ext>
            </a:extLst>
          </p:cNvPr>
          <p:cNvSpPr>
            <a:spLocks noGrp="1"/>
          </p:cNvSpPr>
          <p:nvPr>
            <p:ph type="title"/>
          </p:nvPr>
        </p:nvSpPr>
        <p:spPr>
          <a:xfrm>
            <a:off x="822959" y="214954"/>
            <a:ext cx="7987553" cy="1088068"/>
          </a:xfrm>
        </p:spPr>
        <p:txBody>
          <a:bodyPr>
            <a:normAutofit/>
          </a:bodyPr>
          <a:lstStyle/>
          <a:p>
            <a:r>
              <a:rPr lang="en-US" dirty="0"/>
              <a:t>7 years later: </a:t>
            </a:r>
            <a:br>
              <a:rPr lang="en-US" dirty="0"/>
            </a:br>
            <a:r>
              <a:rPr lang="en-US" dirty="0"/>
              <a:t>how would we study the kiosk now?</a:t>
            </a:r>
          </a:p>
        </p:txBody>
      </p:sp>
      <p:graphicFrame>
        <p:nvGraphicFramePr>
          <p:cNvPr id="4" name="Content Placeholder 3">
            <a:extLst>
              <a:ext uri="{FF2B5EF4-FFF2-40B4-BE49-F238E27FC236}">
                <a16:creationId xmlns:a16="http://schemas.microsoft.com/office/drawing/2014/main" id="{80E3DA9B-136D-924F-AC7A-7B1FE45967A6}"/>
              </a:ext>
            </a:extLst>
          </p:cNvPr>
          <p:cNvGraphicFramePr>
            <a:graphicFrameLocks noGrp="1"/>
          </p:cNvGraphicFramePr>
          <p:nvPr>
            <p:ph idx="1"/>
            <p:extLst>
              <p:ext uri="{D42A27DB-BD31-4B8C-83A1-F6EECF244321}">
                <p14:modId xmlns:p14="http://schemas.microsoft.com/office/powerpoint/2010/main" val="1037004672"/>
              </p:ext>
            </p:extLst>
          </p:nvPr>
        </p:nvGraphicFramePr>
        <p:xfrm>
          <a:off x="505609" y="932480"/>
          <a:ext cx="8304903" cy="3198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Left Brace 7">
            <a:extLst>
              <a:ext uri="{FF2B5EF4-FFF2-40B4-BE49-F238E27FC236}">
                <a16:creationId xmlns:a16="http://schemas.microsoft.com/office/drawing/2014/main" id="{C2508535-F2E1-F147-BD3F-4ECC23D69C06}"/>
              </a:ext>
            </a:extLst>
          </p:cNvPr>
          <p:cNvSpPr/>
          <p:nvPr/>
        </p:nvSpPr>
        <p:spPr>
          <a:xfrm rot="16200000">
            <a:off x="2263815" y="1968649"/>
            <a:ext cx="468631" cy="3588348"/>
          </a:xfrm>
          <a:prstGeom prst="leftBrace">
            <a:avLst>
              <a:gd name="adj1" fmla="val 8333"/>
              <a:gd name="adj2" fmla="val 494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73FCF44D-57BF-8149-9BA8-6CA875AB1364}"/>
              </a:ext>
            </a:extLst>
          </p:cNvPr>
          <p:cNvSpPr txBox="1"/>
          <p:nvPr/>
        </p:nvSpPr>
        <p:spPr>
          <a:xfrm>
            <a:off x="1011219" y="3997139"/>
            <a:ext cx="3281086" cy="400110"/>
          </a:xfrm>
          <a:prstGeom prst="rect">
            <a:avLst/>
          </a:prstGeom>
          <a:noFill/>
        </p:spPr>
        <p:txBody>
          <a:bodyPr wrap="square" rtlCol="0">
            <a:spAutoFit/>
          </a:bodyPr>
          <a:lstStyle/>
          <a:p>
            <a:pPr algn="ctr"/>
            <a:r>
              <a:rPr lang="en-US" sz="2000" dirty="0">
                <a:solidFill>
                  <a:srgbClr val="0070C0"/>
                </a:solidFill>
              </a:rPr>
              <a:t>Formative research</a:t>
            </a:r>
          </a:p>
        </p:txBody>
      </p:sp>
      <p:sp>
        <p:nvSpPr>
          <p:cNvPr id="10" name="Left Brace 9">
            <a:extLst>
              <a:ext uri="{FF2B5EF4-FFF2-40B4-BE49-F238E27FC236}">
                <a16:creationId xmlns:a16="http://schemas.microsoft.com/office/drawing/2014/main" id="{71F50F0E-22B6-7B4F-AA16-ABEE298E09AA}"/>
              </a:ext>
            </a:extLst>
          </p:cNvPr>
          <p:cNvSpPr/>
          <p:nvPr/>
        </p:nvSpPr>
        <p:spPr>
          <a:xfrm rot="16200000">
            <a:off x="6707619" y="2001818"/>
            <a:ext cx="468631" cy="3522007"/>
          </a:xfrm>
          <a:prstGeom prst="leftBrace">
            <a:avLst>
              <a:gd name="adj1" fmla="val 8333"/>
              <a:gd name="adj2" fmla="val 494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21AA3F6F-A236-3D4A-AB96-F75C843CB7A8}"/>
              </a:ext>
            </a:extLst>
          </p:cNvPr>
          <p:cNvSpPr txBox="1"/>
          <p:nvPr/>
        </p:nvSpPr>
        <p:spPr>
          <a:xfrm>
            <a:off x="4973288" y="3997137"/>
            <a:ext cx="3729650" cy="607859"/>
          </a:xfrm>
          <a:prstGeom prst="rect">
            <a:avLst/>
          </a:prstGeom>
          <a:noFill/>
        </p:spPr>
        <p:txBody>
          <a:bodyPr wrap="square" rtlCol="0">
            <a:spAutoFit/>
          </a:bodyPr>
          <a:lstStyle/>
          <a:p>
            <a:pPr lvl="0" algn="ctr"/>
            <a:r>
              <a:rPr lang="en-US" sz="2000" dirty="0">
                <a:solidFill>
                  <a:srgbClr val="0070C0"/>
                </a:solidFill>
              </a:rPr>
              <a:t>Process and impact evaluation</a:t>
            </a:r>
          </a:p>
          <a:p>
            <a:endParaRPr lang="en-US" dirty="0"/>
          </a:p>
        </p:txBody>
      </p:sp>
    </p:spTree>
    <p:extLst>
      <p:ext uri="{BB962C8B-B14F-4D97-AF65-F5344CB8AC3E}">
        <p14:creationId xmlns:p14="http://schemas.microsoft.com/office/powerpoint/2010/main" val="991254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1473-C82A-A04B-96F3-A71941FBA2CB}"/>
              </a:ext>
            </a:extLst>
          </p:cNvPr>
          <p:cNvSpPr>
            <a:spLocks noGrp="1"/>
          </p:cNvSpPr>
          <p:nvPr>
            <p:ph type="title"/>
          </p:nvPr>
        </p:nvSpPr>
        <p:spPr>
          <a:xfrm>
            <a:off x="822959" y="214954"/>
            <a:ext cx="8131469" cy="1088068"/>
          </a:xfrm>
        </p:spPr>
        <p:txBody>
          <a:bodyPr/>
          <a:lstStyle/>
          <a:p>
            <a:r>
              <a:rPr lang="en-US" dirty="0"/>
              <a:t>Mixed methods vs. </a:t>
            </a:r>
            <a:br>
              <a:rPr lang="en-US" dirty="0"/>
            </a:br>
            <a:r>
              <a:rPr lang="en-US" dirty="0"/>
              <a:t>methodological pluralism</a:t>
            </a:r>
          </a:p>
        </p:txBody>
      </p:sp>
      <p:sp>
        <p:nvSpPr>
          <p:cNvPr id="3" name="Content Placeholder 2">
            <a:extLst>
              <a:ext uri="{FF2B5EF4-FFF2-40B4-BE49-F238E27FC236}">
                <a16:creationId xmlns:a16="http://schemas.microsoft.com/office/drawing/2014/main" id="{2455544C-2DC5-1040-8E4D-5ED5F9577E45}"/>
              </a:ext>
            </a:extLst>
          </p:cNvPr>
          <p:cNvSpPr>
            <a:spLocks noGrp="1"/>
          </p:cNvSpPr>
          <p:nvPr>
            <p:ph idx="1"/>
          </p:nvPr>
        </p:nvSpPr>
        <p:spPr>
          <a:xfrm>
            <a:off x="822959" y="1540415"/>
            <a:ext cx="7543801" cy="3017520"/>
          </a:xfrm>
        </p:spPr>
        <p:txBody>
          <a:bodyPr>
            <a:normAutofit fontScale="92500" lnSpcReduction="10000"/>
          </a:bodyPr>
          <a:lstStyle/>
          <a:p>
            <a:pPr marL="233363" indent="-223838">
              <a:buFont typeface="Courier New" panose="02070309020205020404" pitchFamily="49" charset="0"/>
              <a:buChar char="o"/>
            </a:pPr>
            <a:r>
              <a:rPr lang="en-US" sz="2400" dirty="0"/>
              <a:t>Simply adding </a:t>
            </a:r>
            <a:r>
              <a:rPr lang="en-US" sz="2400" dirty="0" err="1"/>
              <a:t>qual</a:t>
            </a:r>
            <a:r>
              <a:rPr lang="en-US" sz="2400" dirty="0"/>
              <a:t> methods isn’t enough</a:t>
            </a:r>
          </a:p>
          <a:p>
            <a:pPr marL="233363" indent="-223838">
              <a:buFont typeface="Courier New" panose="02070309020205020404" pitchFamily="49" charset="0"/>
              <a:buChar char="o"/>
            </a:pPr>
            <a:r>
              <a:rPr lang="en-US" sz="2400" dirty="0"/>
              <a:t>Consider which methodologies and design strategies make the most sense for understanding and facilitating implementation</a:t>
            </a:r>
            <a:br>
              <a:rPr lang="en-US" sz="2400" dirty="0"/>
            </a:br>
            <a:endParaRPr lang="en-US" sz="2400" dirty="0"/>
          </a:p>
          <a:p>
            <a:pPr marL="233363" indent="-223838">
              <a:buNone/>
            </a:pPr>
            <a:r>
              <a:rPr lang="en-US" sz="2400" b="1" dirty="0"/>
              <a:t>Creatively combining methodologies can lead to…</a:t>
            </a:r>
          </a:p>
          <a:p>
            <a:pPr marL="233363" indent="-223838">
              <a:buFont typeface="Courier New" panose="02070309020205020404" pitchFamily="49" charset="0"/>
              <a:buChar char="o"/>
            </a:pPr>
            <a:r>
              <a:rPr lang="en-US" sz="2400" dirty="0"/>
              <a:t>More relevant, acceptable and effective interventions</a:t>
            </a:r>
          </a:p>
          <a:p>
            <a:pPr marL="233363" indent="-223838">
              <a:buFont typeface="Courier New" panose="02070309020205020404" pitchFamily="49" charset="0"/>
              <a:buChar char="o"/>
            </a:pPr>
            <a:r>
              <a:rPr lang="en-US" sz="2400" dirty="0"/>
              <a:t>Deeper understanding of mechanisms of change through which program outcomes are achieved</a:t>
            </a:r>
          </a:p>
          <a:p>
            <a:pPr>
              <a:buFont typeface="Courier New" panose="02070309020205020404" pitchFamily="49" charset="0"/>
              <a:buChar char="o"/>
            </a:pPr>
            <a:endParaRPr lang="en-US" sz="2000" dirty="0"/>
          </a:p>
          <a:p>
            <a:pPr marL="0" indent="0">
              <a:buNone/>
            </a:pPr>
            <a:endParaRPr lang="en-US" sz="2000" dirty="0"/>
          </a:p>
        </p:txBody>
      </p:sp>
    </p:spTree>
    <p:extLst>
      <p:ext uri="{BB962C8B-B14F-4D97-AF65-F5344CB8AC3E}">
        <p14:creationId xmlns:p14="http://schemas.microsoft.com/office/powerpoint/2010/main" val="4160977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E64B2D-7447-0C4B-A04E-3CF533392430}"/>
              </a:ext>
            </a:extLst>
          </p:cNvPr>
          <p:cNvSpPr>
            <a:spLocks noGrp="1"/>
          </p:cNvSpPr>
          <p:nvPr>
            <p:ph idx="4294967295"/>
          </p:nvPr>
        </p:nvSpPr>
        <p:spPr>
          <a:xfrm>
            <a:off x="322729" y="602428"/>
            <a:ext cx="8595359" cy="3991087"/>
          </a:xfrm>
        </p:spPr>
        <p:txBody>
          <a:bodyPr>
            <a:normAutofit fontScale="92500"/>
          </a:bodyPr>
          <a:lstStyle/>
          <a:p>
            <a:pPr algn="ctr">
              <a:lnSpc>
                <a:spcPct val="110000"/>
              </a:lnSpc>
            </a:pPr>
            <a:r>
              <a:rPr lang="en-US" sz="2400" i="1" dirty="0"/>
              <a:t>The world moves quickly; baselines shift; technologies crash; actions are (variously) constrained; and certainty is elusive. The gap between the evidence-based ideal and the political and material realities of the here and now may be wide. Decisions must be made on the basis of incomplete or contested data. People use their creativity and generate adaptive solutions that make sense locally. The articulations, workarounds and muddling-through that keep the show on the road are not footnotes in the story, but its central plot. They should be carefully studied and represented </a:t>
            </a:r>
            <a:br>
              <a:rPr lang="en-US" sz="2400" i="1" dirty="0"/>
            </a:br>
            <a:r>
              <a:rPr lang="en-US" sz="2400" i="1" dirty="0"/>
              <a:t>in all their richness.</a:t>
            </a:r>
          </a:p>
          <a:p>
            <a:pPr marL="150876" lvl="1" indent="0" algn="ctr">
              <a:buNone/>
            </a:pPr>
            <a:r>
              <a:rPr lang="en-US" sz="2250" dirty="0"/>
              <a:t>                                            </a:t>
            </a:r>
            <a:r>
              <a:rPr lang="en-US" sz="2000" dirty="0"/>
              <a:t> - Trish Greenhalgh 2018</a:t>
            </a:r>
          </a:p>
        </p:txBody>
      </p:sp>
    </p:spTree>
    <p:extLst>
      <p:ext uri="{BB962C8B-B14F-4D97-AF65-F5344CB8AC3E}">
        <p14:creationId xmlns:p14="http://schemas.microsoft.com/office/powerpoint/2010/main" val="1600569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Thank you!</a:t>
            </a:r>
          </a:p>
        </p:txBody>
      </p:sp>
    </p:spTree>
    <p:extLst>
      <p:ext uri="{BB962C8B-B14F-4D97-AF65-F5344CB8AC3E}">
        <p14:creationId xmlns:p14="http://schemas.microsoft.com/office/powerpoint/2010/main" val="271334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4981-A8AB-8B43-A0AF-69F382A97703}"/>
              </a:ext>
            </a:extLst>
          </p:cNvPr>
          <p:cNvSpPr>
            <a:spLocks noGrp="1"/>
          </p:cNvSpPr>
          <p:nvPr>
            <p:ph type="title"/>
          </p:nvPr>
        </p:nvSpPr>
        <p:spPr/>
        <p:txBody>
          <a:bodyPr/>
          <a:lstStyle/>
          <a:p>
            <a:r>
              <a:rPr lang="en-US" dirty="0"/>
              <a:t>Implementation research</a:t>
            </a:r>
          </a:p>
        </p:txBody>
      </p:sp>
      <p:sp>
        <p:nvSpPr>
          <p:cNvPr id="3" name="Content Placeholder 2">
            <a:extLst>
              <a:ext uri="{FF2B5EF4-FFF2-40B4-BE49-F238E27FC236}">
                <a16:creationId xmlns:a16="http://schemas.microsoft.com/office/drawing/2014/main" id="{8C5CA96E-CCA0-AD4B-B267-56FC76ECDF9B}"/>
              </a:ext>
            </a:extLst>
          </p:cNvPr>
          <p:cNvSpPr>
            <a:spLocks noGrp="1"/>
          </p:cNvSpPr>
          <p:nvPr>
            <p:ph sz="half" idx="1"/>
          </p:nvPr>
        </p:nvSpPr>
        <p:spPr/>
        <p:txBody>
          <a:bodyPr>
            <a:normAutofit/>
          </a:bodyPr>
          <a:lstStyle/>
          <a:p>
            <a:r>
              <a:rPr lang="en-US" sz="2400" b="1" dirty="0"/>
              <a:t>Goal is to study efforts to change</a:t>
            </a:r>
          </a:p>
          <a:p>
            <a:pPr lvl="1"/>
            <a:r>
              <a:rPr lang="en-US" sz="2000" dirty="0"/>
              <a:t>Individual behaviors</a:t>
            </a:r>
          </a:p>
          <a:p>
            <a:pPr lvl="1"/>
            <a:r>
              <a:rPr lang="en-US" sz="2000" dirty="0"/>
              <a:t>How groups work</a:t>
            </a:r>
          </a:p>
          <a:p>
            <a:pPr lvl="1"/>
            <a:r>
              <a:rPr lang="en-US" sz="2000" dirty="0"/>
              <a:t>Organizations and systems</a:t>
            </a:r>
          </a:p>
          <a:p>
            <a:pPr marL="150876" lvl="1" indent="0">
              <a:buNone/>
            </a:pPr>
            <a:endParaRPr lang="en-US" sz="1850" dirty="0"/>
          </a:p>
        </p:txBody>
      </p:sp>
      <p:sp>
        <p:nvSpPr>
          <p:cNvPr id="4" name="Content Placeholder 3">
            <a:extLst>
              <a:ext uri="{FF2B5EF4-FFF2-40B4-BE49-F238E27FC236}">
                <a16:creationId xmlns:a16="http://schemas.microsoft.com/office/drawing/2014/main" id="{88602B4A-9001-FB45-B653-C7557BFD1E37}"/>
              </a:ext>
            </a:extLst>
          </p:cNvPr>
          <p:cNvSpPr>
            <a:spLocks noGrp="1"/>
          </p:cNvSpPr>
          <p:nvPr>
            <p:ph sz="half" idx="2"/>
          </p:nvPr>
        </p:nvSpPr>
        <p:spPr/>
        <p:txBody>
          <a:bodyPr>
            <a:normAutofit/>
          </a:bodyPr>
          <a:lstStyle/>
          <a:p>
            <a:r>
              <a:rPr lang="en-US" sz="2400" b="1" dirty="0"/>
              <a:t>Involves complex</a:t>
            </a:r>
            <a:br>
              <a:rPr lang="en-US" sz="2400" b="1" dirty="0"/>
            </a:br>
            <a:r>
              <a:rPr lang="en-US" sz="2400" b="1" dirty="0"/>
              <a:t>(often unpredictable) interactions between</a:t>
            </a:r>
          </a:p>
          <a:p>
            <a:pPr lvl="2"/>
            <a:r>
              <a:rPr lang="en-US" sz="2000" dirty="0"/>
              <a:t>Intervention</a:t>
            </a:r>
          </a:p>
          <a:p>
            <a:pPr lvl="2"/>
            <a:r>
              <a:rPr lang="en-US" sz="2000" dirty="0"/>
              <a:t>Context</a:t>
            </a:r>
          </a:p>
          <a:p>
            <a:pPr lvl="2"/>
            <a:r>
              <a:rPr lang="en-US" sz="2000" dirty="0"/>
              <a:t>People</a:t>
            </a:r>
          </a:p>
        </p:txBody>
      </p:sp>
    </p:spTree>
    <p:extLst>
      <p:ext uri="{BB962C8B-B14F-4D97-AF65-F5344CB8AC3E}">
        <p14:creationId xmlns:p14="http://schemas.microsoft.com/office/powerpoint/2010/main" val="322224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F83B-8B98-D84F-9F32-70670BE6965D}"/>
              </a:ext>
            </a:extLst>
          </p:cNvPr>
          <p:cNvSpPr>
            <a:spLocks noGrp="1"/>
          </p:cNvSpPr>
          <p:nvPr>
            <p:ph type="title"/>
          </p:nvPr>
        </p:nvSpPr>
        <p:spPr/>
        <p:txBody>
          <a:bodyPr/>
          <a:lstStyle/>
          <a:p>
            <a:r>
              <a:rPr lang="en-US" dirty="0"/>
              <a:t>Implementation researchers use qualitative methods to understand…</a:t>
            </a:r>
          </a:p>
        </p:txBody>
      </p:sp>
      <p:sp>
        <p:nvSpPr>
          <p:cNvPr id="3" name="Content Placeholder 2">
            <a:extLst>
              <a:ext uri="{FF2B5EF4-FFF2-40B4-BE49-F238E27FC236}">
                <a16:creationId xmlns:a16="http://schemas.microsoft.com/office/drawing/2014/main" id="{378E3F45-FA2B-334E-94DC-66F66DC04B92}"/>
              </a:ext>
            </a:extLst>
          </p:cNvPr>
          <p:cNvSpPr>
            <a:spLocks noGrp="1"/>
          </p:cNvSpPr>
          <p:nvPr>
            <p:ph idx="1"/>
          </p:nvPr>
        </p:nvSpPr>
        <p:spPr>
          <a:xfrm>
            <a:off x="822959" y="1384300"/>
            <a:ext cx="7543801" cy="3359821"/>
          </a:xfrm>
        </p:spPr>
        <p:txBody>
          <a:bodyPr>
            <a:normAutofit/>
          </a:bodyPr>
          <a:lstStyle/>
          <a:p>
            <a:pPr marL="0" indent="0">
              <a:spcBef>
                <a:spcPts val="600"/>
              </a:spcBef>
              <a:buNone/>
            </a:pPr>
            <a:r>
              <a:rPr lang="en-US" sz="1800" b="1" dirty="0"/>
              <a:t>Context</a:t>
            </a:r>
          </a:p>
          <a:p>
            <a:pPr lvl="1">
              <a:spcAft>
                <a:spcPts val="600"/>
              </a:spcAft>
              <a:buFont typeface="Wingdings" pitchFamily="2" charset="2"/>
              <a:buChar char="Ø"/>
            </a:pPr>
            <a:r>
              <a:rPr lang="en-US" sz="1800" dirty="0"/>
              <a:t>Social, institutional, economic, regulatory forces</a:t>
            </a:r>
          </a:p>
          <a:p>
            <a:pPr lvl="1">
              <a:spcAft>
                <a:spcPts val="1200"/>
              </a:spcAft>
              <a:buFont typeface="Wingdings" pitchFamily="2" charset="2"/>
              <a:buChar char="Ø"/>
            </a:pPr>
            <a:r>
              <a:rPr lang="en-US" sz="1800" dirty="0"/>
              <a:t>Informal &amp; formal rules/norms, values, power dynamics</a:t>
            </a:r>
          </a:p>
          <a:p>
            <a:pPr marL="0" indent="0">
              <a:buNone/>
            </a:pPr>
            <a:r>
              <a:rPr lang="en-US" sz="1800" b="1" dirty="0"/>
              <a:t>Local knowledge/evidence</a:t>
            </a:r>
          </a:p>
          <a:p>
            <a:pPr lvl="1">
              <a:spcAft>
                <a:spcPts val="600"/>
              </a:spcAft>
              <a:buFont typeface="Wingdings" pitchFamily="2" charset="2"/>
              <a:buChar char="Ø"/>
            </a:pPr>
            <a:r>
              <a:rPr lang="en-US" sz="1800" dirty="0"/>
              <a:t>Research participants’ and other stakeholders’ understanding of problem</a:t>
            </a:r>
          </a:p>
          <a:p>
            <a:pPr lvl="1">
              <a:spcAft>
                <a:spcPts val="1200"/>
              </a:spcAft>
              <a:buFont typeface="Wingdings" pitchFamily="2" charset="2"/>
              <a:buChar char="Ø"/>
            </a:pPr>
            <a:r>
              <a:rPr lang="en-US" sz="1800" dirty="0"/>
              <a:t>Knowledge and practices of “experts” and “lay” people</a:t>
            </a:r>
          </a:p>
          <a:p>
            <a:pPr marL="0" indent="0">
              <a:buNone/>
            </a:pPr>
            <a:r>
              <a:rPr lang="en-US" sz="1800" b="1" dirty="0"/>
              <a:t>Change mechanisms</a:t>
            </a:r>
          </a:p>
          <a:p>
            <a:pPr lvl="1">
              <a:spcAft>
                <a:spcPts val="600"/>
              </a:spcAft>
              <a:buFont typeface="Wingdings" pitchFamily="2" charset="2"/>
              <a:buChar char="Ø"/>
            </a:pPr>
            <a:r>
              <a:rPr lang="en-US" sz="1800" dirty="0"/>
              <a:t>Uptake variation, non-adoption, abandonment, unexpected uses</a:t>
            </a:r>
          </a:p>
          <a:p>
            <a:pPr lvl="1">
              <a:buFont typeface="Wingdings" pitchFamily="2" charset="2"/>
              <a:buChar char="Ø"/>
            </a:pPr>
            <a:r>
              <a:rPr lang="en-US" sz="1800" dirty="0"/>
              <a:t>Non-linear pathways between intervention and outcome</a:t>
            </a:r>
            <a:endParaRPr lang="en-US" sz="1800" u="sng" dirty="0"/>
          </a:p>
          <a:p>
            <a:endParaRPr lang="en-US" dirty="0"/>
          </a:p>
        </p:txBody>
      </p:sp>
    </p:spTree>
    <p:extLst>
      <p:ext uri="{BB962C8B-B14F-4D97-AF65-F5344CB8AC3E}">
        <p14:creationId xmlns:p14="http://schemas.microsoft.com/office/powerpoint/2010/main" val="365193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34" y="753206"/>
            <a:ext cx="8089901" cy="567335"/>
          </a:xfrm>
        </p:spPr>
        <p:txBody>
          <a:bodyPr/>
          <a:lstStyle/>
          <a:p>
            <a:r>
              <a:rPr lang="en-US" dirty="0"/>
              <a:t>Qualitative approaches</a:t>
            </a:r>
          </a:p>
        </p:txBody>
      </p:sp>
      <p:sp>
        <p:nvSpPr>
          <p:cNvPr id="3" name="Content Placeholder 2"/>
          <p:cNvSpPr>
            <a:spLocks noGrp="1"/>
          </p:cNvSpPr>
          <p:nvPr>
            <p:ph idx="1"/>
          </p:nvPr>
        </p:nvSpPr>
        <p:spPr>
          <a:xfrm>
            <a:off x="737410" y="1415323"/>
            <a:ext cx="8325548" cy="2720758"/>
          </a:xfrm>
        </p:spPr>
        <p:txBody>
          <a:bodyPr/>
          <a:lstStyle/>
          <a:p>
            <a:pPr marL="233363" indent="-169863">
              <a:spcBef>
                <a:spcPts val="600"/>
              </a:spcBef>
              <a:buFont typeface="Courier New" panose="02070309020205020404" pitchFamily="49" charset="0"/>
              <a:buChar char="o"/>
            </a:pPr>
            <a:r>
              <a:rPr lang="en-US" sz="1800" dirty="0"/>
              <a:t>Individual interviews</a:t>
            </a:r>
          </a:p>
          <a:p>
            <a:pPr marL="233363" indent="-169863">
              <a:buFont typeface="Courier New" panose="02070309020205020404" pitchFamily="49" charset="0"/>
              <a:buChar char="o"/>
            </a:pPr>
            <a:r>
              <a:rPr lang="en-US" sz="1800" dirty="0"/>
              <a:t>Group interviews </a:t>
            </a:r>
            <a:br>
              <a:rPr lang="en-US" sz="1800" dirty="0"/>
            </a:br>
            <a:r>
              <a:rPr lang="en-US" sz="1800" dirty="0"/>
              <a:t>(e.g. focus groups, community meetings)</a:t>
            </a:r>
          </a:p>
          <a:p>
            <a:pPr marL="233363" indent="-169863">
              <a:buFont typeface="Courier New" panose="02070309020205020404" pitchFamily="49" charset="0"/>
              <a:buChar char="o"/>
            </a:pPr>
            <a:r>
              <a:rPr lang="en-US" sz="1800" dirty="0"/>
              <a:t>Ethnographic/participant observation</a:t>
            </a:r>
          </a:p>
          <a:p>
            <a:pPr marL="233363" indent="-169863">
              <a:buFont typeface="Courier New" panose="02070309020205020404" pitchFamily="49" charset="0"/>
              <a:buChar char="o"/>
            </a:pPr>
            <a:r>
              <a:rPr lang="en-US" sz="1800" dirty="0"/>
              <a:t>Stakeholder engagement</a:t>
            </a:r>
          </a:p>
          <a:p>
            <a:pPr marL="233363" indent="-169863">
              <a:buFont typeface="Courier New" panose="02070309020205020404" pitchFamily="49" charset="0"/>
              <a:buChar char="o"/>
            </a:pPr>
            <a:r>
              <a:rPr lang="en-US" sz="1800" dirty="0"/>
              <a:t>Asset/social network mapping</a:t>
            </a:r>
          </a:p>
          <a:p>
            <a:pPr marL="233363" indent="-169863">
              <a:buFont typeface="Courier New" panose="02070309020205020404" pitchFamily="49" charset="0"/>
              <a:buChar char="o"/>
            </a:pPr>
            <a:r>
              <a:rPr lang="en-US" sz="1800" dirty="0"/>
              <a:t>Video/audio recording</a:t>
            </a:r>
          </a:p>
          <a:p>
            <a:pPr marL="233363" indent="-169863">
              <a:buFont typeface="Courier New" panose="02070309020205020404" pitchFamily="49" charset="0"/>
              <a:buChar char="o"/>
            </a:pPr>
            <a:r>
              <a:rPr lang="en-US" sz="1800" dirty="0"/>
              <a:t>Photography</a:t>
            </a:r>
          </a:p>
          <a:p>
            <a:pPr marL="233363" indent="-169863">
              <a:buFont typeface="Courier New" panose="02070309020205020404" pitchFamily="49" charset="0"/>
              <a:buChar char="o"/>
            </a:pPr>
            <a:r>
              <a:rPr lang="en-US" sz="1800" dirty="0"/>
              <a:t>Review documents, artifacts, visual data</a:t>
            </a:r>
          </a:p>
          <a:p>
            <a:pPr marL="0" indent="0">
              <a:buNone/>
            </a:pPr>
            <a:endParaRPr lang="en-US" dirty="0"/>
          </a:p>
        </p:txBody>
      </p:sp>
      <p:pic>
        <p:nvPicPr>
          <p:cNvPr id="4" name="Picture 2" descr="ttps://i2.wp.com/infed.org/mobi/wp-content/uploads/2013/06/participant-observation-jonatan-zinger-cachif">
            <a:extLst>
              <a:ext uri="{FF2B5EF4-FFF2-40B4-BE49-F238E27FC236}">
                <a16:creationId xmlns:a16="http://schemas.microsoft.com/office/drawing/2014/main" id="{880934C0-1219-104C-8DB1-A6965F843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599" y="2413709"/>
            <a:ext cx="3728474" cy="19166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E2655-134D-DF4C-BC5D-E2E4BA30C42E}"/>
              </a:ext>
            </a:extLst>
          </p:cNvPr>
          <p:cNvSpPr txBox="1"/>
          <p:nvPr/>
        </p:nvSpPr>
        <p:spPr bwMode="auto">
          <a:xfrm>
            <a:off x="5218951" y="2136710"/>
            <a:ext cx="3812706" cy="276999"/>
          </a:xfrm>
          <a:prstGeom prst="rect">
            <a:avLst/>
          </a:prstGeom>
          <a:noFill/>
          <a:ln w="19050" algn="ctr">
            <a:noFill/>
            <a:miter lim="800000"/>
            <a:headEnd/>
            <a:tailEnd/>
          </a:ln>
        </p:spPr>
        <p:txBody>
          <a:bodyPr wrap="square" lIns="0" tIns="0" rIns="0" bIns="0" rtlCol="0">
            <a:spAutoFit/>
          </a:bodyPr>
          <a:lstStyle/>
          <a:p>
            <a:r>
              <a:rPr lang="en-US" b="1" i="1" dirty="0"/>
              <a:t>First try at participant observation</a:t>
            </a:r>
          </a:p>
        </p:txBody>
      </p:sp>
      <p:sp>
        <p:nvSpPr>
          <p:cNvPr id="6" name="TextBox 5">
            <a:extLst>
              <a:ext uri="{FF2B5EF4-FFF2-40B4-BE49-F238E27FC236}">
                <a16:creationId xmlns:a16="http://schemas.microsoft.com/office/drawing/2014/main" id="{67B33229-9805-344F-9F42-9B3074BC561A}"/>
              </a:ext>
            </a:extLst>
          </p:cNvPr>
          <p:cNvSpPr txBox="1"/>
          <p:nvPr/>
        </p:nvSpPr>
        <p:spPr bwMode="auto">
          <a:xfrm>
            <a:off x="5033599" y="4330378"/>
            <a:ext cx="3728474" cy="123111"/>
          </a:xfrm>
          <a:prstGeom prst="rect">
            <a:avLst/>
          </a:prstGeom>
          <a:noFill/>
          <a:ln w="19050" algn="ctr">
            <a:noFill/>
            <a:miter lim="800000"/>
            <a:headEnd/>
            <a:tailEnd/>
          </a:ln>
        </p:spPr>
        <p:txBody>
          <a:bodyPr wrap="square" lIns="0" tIns="0" rIns="0" bIns="0" rtlCol="0">
            <a:spAutoFit/>
          </a:bodyPr>
          <a:lstStyle/>
          <a:p>
            <a:r>
              <a:rPr lang="en-US" sz="800" dirty="0" err="1">
                <a:solidFill>
                  <a:prstClr val="black"/>
                </a:solidFill>
                <a:latin typeface="Arial" pitchFamily="34" charset="0"/>
                <a:cs typeface="Arial" pitchFamily="34" charset="0"/>
              </a:rPr>
              <a:t>Jonaton</a:t>
            </a:r>
            <a:r>
              <a:rPr lang="en-US" sz="800" dirty="0">
                <a:solidFill>
                  <a:prstClr val="black"/>
                </a:solidFill>
                <a:latin typeface="Arial" pitchFamily="34" charset="0"/>
                <a:cs typeface="Arial" pitchFamily="34" charset="0"/>
              </a:rPr>
              <a:t> Zinger, licensed under CC BY 2.0. </a:t>
            </a:r>
            <a:endParaRPr lang="en-US" sz="800" dirty="0"/>
          </a:p>
        </p:txBody>
      </p:sp>
    </p:spTree>
    <p:extLst>
      <p:ext uri="{BB962C8B-B14F-4D97-AF65-F5344CB8AC3E}">
        <p14:creationId xmlns:p14="http://schemas.microsoft.com/office/powerpoint/2010/main" val="1682616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7D97-B763-9E44-96AD-C7564837E3E6}"/>
              </a:ext>
            </a:extLst>
          </p:cNvPr>
          <p:cNvSpPr>
            <a:spLocks noGrp="1"/>
          </p:cNvSpPr>
          <p:nvPr>
            <p:ph type="title"/>
          </p:nvPr>
        </p:nvSpPr>
        <p:spPr/>
        <p:txBody>
          <a:bodyPr/>
          <a:lstStyle/>
          <a:p>
            <a:r>
              <a:rPr lang="en-US" dirty="0"/>
              <a:t>Mixed methods</a:t>
            </a:r>
          </a:p>
        </p:txBody>
      </p:sp>
      <p:sp>
        <p:nvSpPr>
          <p:cNvPr id="3" name="Content Placeholder 2">
            <a:extLst>
              <a:ext uri="{FF2B5EF4-FFF2-40B4-BE49-F238E27FC236}">
                <a16:creationId xmlns:a16="http://schemas.microsoft.com/office/drawing/2014/main" id="{604E4AE1-BE19-F846-8A0A-F24FE709D930}"/>
              </a:ext>
            </a:extLst>
          </p:cNvPr>
          <p:cNvSpPr>
            <a:spLocks noGrp="1"/>
          </p:cNvSpPr>
          <p:nvPr>
            <p:ph idx="1"/>
          </p:nvPr>
        </p:nvSpPr>
        <p:spPr/>
        <p:txBody>
          <a:bodyPr>
            <a:normAutofit/>
          </a:bodyPr>
          <a:lstStyle/>
          <a:p>
            <a:pPr marL="287338" indent="-277813">
              <a:buFont typeface="Courier New" panose="02070309020205020404" pitchFamily="49" charset="0"/>
              <a:buChar char="o"/>
            </a:pPr>
            <a:r>
              <a:rPr lang="en-US" sz="2000" dirty="0"/>
              <a:t>Use of both </a:t>
            </a:r>
            <a:r>
              <a:rPr lang="en-US" sz="2000" b="1" dirty="0"/>
              <a:t>qualitative</a:t>
            </a:r>
            <a:r>
              <a:rPr lang="en-US" sz="2000" dirty="0"/>
              <a:t> and </a:t>
            </a:r>
            <a:r>
              <a:rPr lang="en-US" sz="2000" b="1" dirty="0"/>
              <a:t>quantitative</a:t>
            </a:r>
            <a:r>
              <a:rPr lang="en-US" sz="2000" dirty="0"/>
              <a:t> modes of inquiry in one study, </a:t>
            </a:r>
            <a:br>
              <a:rPr lang="en-US" sz="2000" dirty="0"/>
            </a:br>
            <a:r>
              <a:rPr lang="en-US" sz="2000" dirty="0"/>
              <a:t>e.g. surveys and in-depth interviews</a:t>
            </a:r>
          </a:p>
          <a:p>
            <a:pPr marL="287338" indent="-277813">
              <a:buFont typeface="Courier New" panose="02070309020205020404" pitchFamily="49" charset="0"/>
              <a:buChar char="o"/>
            </a:pPr>
            <a:r>
              <a:rPr lang="en-US" sz="2000" dirty="0"/>
              <a:t>One type of data may be used to… 	</a:t>
            </a:r>
            <a:br>
              <a:rPr lang="en-US" sz="2000" dirty="0"/>
            </a:br>
            <a:r>
              <a:rPr lang="en-US" sz="2000" dirty="0"/>
              <a:t>- explain</a:t>
            </a:r>
            <a:br>
              <a:rPr lang="en-US" sz="2000" dirty="0"/>
            </a:br>
            <a:r>
              <a:rPr lang="en-US" sz="2000" dirty="0"/>
              <a:t>- support</a:t>
            </a:r>
            <a:br>
              <a:rPr lang="en-US" sz="2000" dirty="0"/>
            </a:br>
            <a:r>
              <a:rPr lang="en-US" sz="2000" dirty="0"/>
              <a:t>- refute</a:t>
            </a:r>
            <a:br>
              <a:rPr lang="en-US" sz="2000" dirty="0"/>
            </a:br>
            <a:r>
              <a:rPr lang="en-US" sz="2000" dirty="0"/>
              <a:t>  or </a:t>
            </a:r>
            <a:br>
              <a:rPr lang="en-US" sz="2000" dirty="0"/>
            </a:br>
            <a:r>
              <a:rPr lang="en-US" sz="2000" dirty="0"/>
              <a:t>- add complexity and meaning to another </a:t>
            </a:r>
          </a:p>
          <a:p>
            <a:pPr marL="287338" indent="-277813">
              <a:buFont typeface="Courier New" panose="02070309020205020404" pitchFamily="49" charset="0"/>
              <a:buChar char="o"/>
            </a:pPr>
            <a:endParaRPr lang="en-US" sz="2000" dirty="0"/>
          </a:p>
          <a:p>
            <a:endParaRPr lang="en-US" dirty="0"/>
          </a:p>
        </p:txBody>
      </p:sp>
    </p:spTree>
    <p:extLst>
      <p:ext uri="{BB962C8B-B14F-4D97-AF65-F5344CB8AC3E}">
        <p14:creationId xmlns:p14="http://schemas.microsoft.com/office/powerpoint/2010/main" val="355681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7D97-B763-9E44-96AD-C7564837E3E6}"/>
              </a:ext>
            </a:extLst>
          </p:cNvPr>
          <p:cNvSpPr>
            <a:spLocks noGrp="1"/>
          </p:cNvSpPr>
          <p:nvPr>
            <p:ph type="title"/>
          </p:nvPr>
        </p:nvSpPr>
        <p:spPr/>
        <p:txBody>
          <a:bodyPr/>
          <a:lstStyle/>
          <a:p>
            <a:br>
              <a:rPr lang="en-US" dirty="0"/>
            </a:br>
            <a:r>
              <a:rPr lang="en-US" dirty="0"/>
              <a:t>Trick questions</a:t>
            </a:r>
          </a:p>
        </p:txBody>
      </p:sp>
      <p:sp>
        <p:nvSpPr>
          <p:cNvPr id="3" name="Content Placeholder 2">
            <a:extLst>
              <a:ext uri="{FF2B5EF4-FFF2-40B4-BE49-F238E27FC236}">
                <a16:creationId xmlns:a16="http://schemas.microsoft.com/office/drawing/2014/main" id="{604E4AE1-BE19-F846-8A0A-F24FE709D930}"/>
              </a:ext>
            </a:extLst>
          </p:cNvPr>
          <p:cNvSpPr>
            <a:spLocks noGrp="1"/>
          </p:cNvSpPr>
          <p:nvPr>
            <p:ph idx="1"/>
          </p:nvPr>
        </p:nvSpPr>
        <p:spPr/>
        <p:txBody>
          <a:bodyPr>
            <a:normAutofit/>
          </a:bodyPr>
          <a:lstStyle/>
          <a:p>
            <a:pPr marL="287338" indent="-277813">
              <a:lnSpc>
                <a:spcPct val="100000"/>
              </a:lnSpc>
              <a:spcAft>
                <a:spcPts val="1350"/>
              </a:spcAft>
              <a:buFont typeface="Courier New" panose="02070309020205020404" pitchFamily="49" charset="0"/>
              <a:buChar char="o"/>
            </a:pPr>
            <a:r>
              <a:rPr lang="en-US" sz="2400" dirty="0"/>
              <a:t>Do the strengths/weaknesses of </a:t>
            </a:r>
            <a:r>
              <a:rPr lang="en-US" sz="2400" dirty="0" err="1"/>
              <a:t>qual</a:t>
            </a:r>
            <a:r>
              <a:rPr lang="en-US" sz="2400" dirty="0"/>
              <a:t> and quant approaches offset each other?</a:t>
            </a:r>
          </a:p>
          <a:p>
            <a:pPr marL="287338" indent="-277813">
              <a:lnSpc>
                <a:spcPct val="100000"/>
              </a:lnSpc>
              <a:spcAft>
                <a:spcPts val="1350"/>
              </a:spcAft>
              <a:buFont typeface="Courier New" panose="02070309020205020404" pitchFamily="49" charset="0"/>
              <a:buChar char="o"/>
            </a:pPr>
            <a:r>
              <a:rPr lang="en-US" sz="2400" dirty="0"/>
              <a:t>Are </a:t>
            </a:r>
            <a:r>
              <a:rPr lang="en-US" sz="2400" dirty="0" err="1"/>
              <a:t>qual</a:t>
            </a:r>
            <a:r>
              <a:rPr lang="en-US" sz="2400" dirty="0"/>
              <a:t> and quant mutually exclusive categories?</a:t>
            </a:r>
          </a:p>
          <a:p>
            <a:pPr marL="287338" indent="-277813">
              <a:lnSpc>
                <a:spcPct val="100000"/>
              </a:lnSpc>
              <a:spcAft>
                <a:spcPts val="1350"/>
              </a:spcAft>
              <a:buFont typeface="Courier New" panose="02070309020205020404" pitchFamily="49" charset="0"/>
              <a:buChar char="o"/>
            </a:pPr>
            <a:r>
              <a:rPr lang="en-US" sz="2400" dirty="0"/>
              <a:t>Do </a:t>
            </a:r>
            <a:r>
              <a:rPr lang="en-US" sz="2400" dirty="0" err="1"/>
              <a:t>qual</a:t>
            </a:r>
            <a:r>
              <a:rPr lang="en-US" sz="2400" dirty="0"/>
              <a:t> and quant approaches offer different understandings of phenomena?</a:t>
            </a:r>
          </a:p>
          <a:p>
            <a:pPr marL="287338" indent="-277813">
              <a:lnSpc>
                <a:spcPct val="100000"/>
              </a:lnSpc>
              <a:buFont typeface="Courier New" panose="02070309020205020404" pitchFamily="49" charset="0"/>
              <a:buChar char="o"/>
            </a:pPr>
            <a:endParaRPr lang="en-US" sz="2000" dirty="0"/>
          </a:p>
          <a:p>
            <a:endParaRPr lang="en-US" dirty="0"/>
          </a:p>
        </p:txBody>
      </p:sp>
    </p:spTree>
    <p:extLst>
      <p:ext uri="{BB962C8B-B14F-4D97-AF65-F5344CB8AC3E}">
        <p14:creationId xmlns:p14="http://schemas.microsoft.com/office/powerpoint/2010/main" val="36636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2251E-C839-8F4B-8B45-1098C0260E93}"/>
              </a:ext>
            </a:extLst>
          </p:cNvPr>
          <p:cNvSpPr>
            <a:spLocks noGrp="1"/>
          </p:cNvSpPr>
          <p:nvPr>
            <p:ph type="title"/>
          </p:nvPr>
        </p:nvSpPr>
        <p:spPr/>
        <p:txBody>
          <a:bodyPr/>
          <a:lstStyle/>
          <a:p>
            <a:r>
              <a:rPr lang="en-US" dirty="0"/>
              <a:t>Type of knowledge produced </a:t>
            </a:r>
            <a:br>
              <a:rPr lang="en-US" dirty="0"/>
            </a:br>
            <a:r>
              <a:rPr lang="en-US" dirty="0"/>
              <a:t>depends on worldview/paradigm</a:t>
            </a:r>
          </a:p>
        </p:txBody>
      </p:sp>
      <p:graphicFrame>
        <p:nvGraphicFramePr>
          <p:cNvPr id="6" name="Content Placeholder 5">
            <a:extLst>
              <a:ext uri="{FF2B5EF4-FFF2-40B4-BE49-F238E27FC236}">
                <a16:creationId xmlns:a16="http://schemas.microsoft.com/office/drawing/2014/main" id="{29B58155-64A5-3C40-A39F-ABE02AE395BC}"/>
              </a:ext>
            </a:extLst>
          </p:cNvPr>
          <p:cNvGraphicFramePr>
            <a:graphicFrameLocks noGrp="1"/>
          </p:cNvGraphicFramePr>
          <p:nvPr>
            <p:ph idx="1"/>
            <p:extLst>
              <p:ext uri="{D42A27DB-BD31-4B8C-83A1-F6EECF244321}">
                <p14:modId xmlns:p14="http://schemas.microsoft.com/office/powerpoint/2010/main" val="1360123229"/>
              </p:ext>
            </p:extLst>
          </p:nvPr>
        </p:nvGraphicFramePr>
        <p:xfrm>
          <a:off x="430306" y="1384299"/>
          <a:ext cx="8165053" cy="3273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3831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70AD7D-87DC-7A47-973F-66B2CAEC3670}"/>
              </a:ext>
            </a:extLst>
          </p:cNvPr>
          <p:cNvPicPr>
            <a:picLocks noChangeAspect="1"/>
          </p:cNvPicPr>
          <p:nvPr/>
        </p:nvPicPr>
        <p:blipFill>
          <a:blip r:embed="rId3"/>
          <a:stretch>
            <a:fillRect/>
          </a:stretch>
        </p:blipFill>
        <p:spPr>
          <a:xfrm>
            <a:off x="2775472" y="116318"/>
            <a:ext cx="3833565" cy="4605665"/>
          </a:xfrm>
          <a:prstGeom prst="rect">
            <a:avLst/>
          </a:prstGeom>
        </p:spPr>
      </p:pic>
    </p:spTree>
    <p:extLst>
      <p:ext uri="{BB962C8B-B14F-4D97-AF65-F5344CB8AC3E}">
        <p14:creationId xmlns:p14="http://schemas.microsoft.com/office/powerpoint/2010/main" val="2569865335"/>
      </p:ext>
    </p:extLst>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Bioethics lecture_9_18_2018" id="{672B1D3E-A747-FB45-9020-200C5A3DA68F}" vid="{08CCEDC6-86FE-5C4B-A7B1-8A22B4418F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1_Retrospect</Template>
  <TotalTime>3822</TotalTime>
  <Words>1146</Words>
  <Application>Microsoft Macintosh PowerPoint</Application>
  <PresentationFormat>On-screen Show (16:9)</PresentationFormat>
  <Paragraphs>190</Paragraphs>
  <Slides>29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Courier New</vt:lpstr>
      <vt:lpstr>Wingdings</vt:lpstr>
      <vt:lpstr>1_Retrospect</vt:lpstr>
      <vt:lpstr>Using Qualitative and Mixed Methods to Understand Complexity in Implementation Research  </vt:lpstr>
      <vt:lpstr>Overview</vt:lpstr>
      <vt:lpstr>Implementation research</vt:lpstr>
      <vt:lpstr>Implementation researchers use qualitative methods to understand…</vt:lpstr>
      <vt:lpstr>Qualitative approaches</vt:lpstr>
      <vt:lpstr>Mixed methods</vt:lpstr>
      <vt:lpstr> Trick questions</vt:lpstr>
      <vt:lpstr>Type of knowledge produced  depends on worldview/paradigm</vt:lpstr>
      <vt:lpstr>PowerPoint Presentation</vt:lpstr>
      <vt:lpstr>How should we study complex interventions?</vt:lpstr>
      <vt:lpstr>PowerPoint Presentation</vt:lpstr>
      <vt:lpstr>Case Study</vt:lpstr>
      <vt:lpstr>Improving efficiency in overcrowded acute care settings</vt:lpstr>
      <vt:lpstr>The UTI diagnostic kiosk: phase 1</vt:lpstr>
      <vt:lpstr>Validation study</vt:lpstr>
      <vt:lpstr>PowerPoint Presentation</vt:lpstr>
      <vt:lpstr>Phase 2: Implementation at 4 hospital EDs</vt:lpstr>
      <vt:lpstr>PowerPoint Presentation</vt:lpstr>
      <vt:lpstr>Implementation challenges</vt:lpstr>
      <vt:lpstr>Evaluation</vt:lpstr>
      <vt:lpstr>Ethnography</vt:lpstr>
      <vt:lpstr>PowerPoint Presentation</vt:lpstr>
      <vt:lpstr>What we learned</vt:lpstr>
      <vt:lpstr>PowerPoint Presentation</vt:lpstr>
      <vt:lpstr>Methodological approach enabled insights into complex, dynamic unfolding of intervention</vt:lpstr>
      <vt:lpstr>7 years later:  how would we study the kiosk now?</vt:lpstr>
      <vt:lpstr>Mixed methods vs.  methodological pluralism</vt:lpstr>
      <vt:lpstr>PowerPoint Presentation</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Promising precision medicine:  How cancer patients and clinicians create value in genome sequencing when  clinical benefit is elusive  UCSF Bioethics Lecture Series Sept. 18, 2018</dc:title>
  <dc:creator>Ackerman, Sara</dc:creator>
  <cp:lastModifiedBy>Ackerman, Sara</cp:lastModifiedBy>
  <cp:revision>100</cp:revision>
  <dcterms:created xsi:type="dcterms:W3CDTF">2019-05-27T22:52:21Z</dcterms:created>
  <dcterms:modified xsi:type="dcterms:W3CDTF">2019-05-30T23:01:29Z</dcterms:modified>
</cp:coreProperties>
</file>