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doc" ContentType="application/msword"/>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2.xml" ContentType="application/vnd.openxmlformats-officedocument.presentationml.notesSlide+xml"/>
  <Override PartName="/ppt/charts/chart3.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4.xml" ContentType="application/vnd.openxmlformats-officedocument.drawingml.chart+xml"/>
  <Override PartName="/ppt/notesSlides/notesSlide46.xml" ContentType="application/vnd.openxmlformats-officedocument.presentationml.notesSlide+xml"/>
  <Override PartName="/ppt/charts/chart5.xml" ContentType="application/vnd.openxmlformats-officedocument.drawingml.chart+xml"/>
  <Override PartName="/ppt/notesSlides/notesSlide47.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48.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49.xml" ContentType="application/vnd.openxmlformats-officedocument.presentationml.notesSlide+xml"/>
  <Override PartName="/ppt/charts/chart10.xml" ContentType="application/vnd.openxmlformats-officedocument.drawingml.chart+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00"/>
  </p:notesMasterIdLst>
  <p:handoutMasterIdLst>
    <p:handoutMasterId r:id="rId101"/>
  </p:handoutMasterIdLst>
  <p:sldIdLst>
    <p:sldId id="1225" r:id="rId2"/>
    <p:sldId id="1110" r:id="rId3"/>
    <p:sldId id="1197" r:id="rId4"/>
    <p:sldId id="1227" r:id="rId5"/>
    <p:sldId id="1198" r:id="rId6"/>
    <p:sldId id="1308" r:id="rId7"/>
    <p:sldId id="582" r:id="rId8"/>
    <p:sldId id="1200" r:id="rId9"/>
    <p:sldId id="1146" r:id="rId10"/>
    <p:sldId id="1177" r:id="rId11"/>
    <p:sldId id="1252" r:id="rId12"/>
    <p:sldId id="1258" r:id="rId13"/>
    <p:sldId id="1251" r:id="rId14"/>
    <p:sldId id="1309" r:id="rId15"/>
    <p:sldId id="1202" r:id="rId16"/>
    <p:sldId id="1148" r:id="rId17"/>
    <p:sldId id="1204" r:id="rId18"/>
    <p:sldId id="1310" r:id="rId19"/>
    <p:sldId id="1149" r:id="rId20"/>
    <p:sldId id="1206" r:id="rId21"/>
    <p:sldId id="586" r:id="rId22"/>
    <p:sldId id="1209" r:id="rId23"/>
    <p:sldId id="1151" r:id="rId24"/>
    <p:sldId id="1152" r:id="rId25"/>
    <p:sldId id="1208" r:id="rId26"/>
    <p:sldId id="1044" r:id="rId27"/>
    <p:sldId id="1207" r:id="rId28"/>
    <p:sldId id="1240" r:id="rId29"/>
    <p:sldId id="1241" r:id="rId30"/>
    <p:sldId id="1311" r:id="rId31"/>
    <p:sldId id="1062" r:id="rId32"/>
    <p:sldId id="1101" r:id="rId33"/>
    <p:sldId id="1113" r:id="rId34"/>
    <p:sldId id="1133" r:id="rId35"/>
    <p:sldId id="1132" r:id="rId36"/>
    <p:sldId id="1242" r:id="rId37"/>
    <p:sldId id="1292" r:id="rId38"/>
    <p:sldId id="1114" r:id="rId39"/>
    <p:sldId id="1312" r:id="rId40"/>
    <p:sldId id="1115" r:id="rId41"/>
    <p:sldId id="1180" r:id="rId42"/>
    <p:sldId id="1307" r:id="rId43"/>
    <p:sldId id="1105" r:id="rId44"/>
    <p:sldId id="1134" r:id="rId45"/>
    <p:sldId id="1164" r:id="rId46"/>
    <p:sldId id="1165" r:id="rId47"/>
    <p:sldId id="1166" r:id="rId48"/>
    <p:sldId id="1167" r:id="rId49"/>
    <p:sldId id="1168" r:id="rId50"/>
    <p:sldId id="1303" r:id="rId51"/>
    <p:sldId id="1284" r:id="rId52"/>
    <p:sldId id="1285" r:id="rId53"/>
    <p:sldId id="1286" r:id="rId54"/>
    <p:sldId id="1287" r:id="rId55"/>
    <p:sldId id="1289" r:id="rId56"/>
    <p:sldId id="1143" r:id="rId57"/>
    <p:sldId id="1118" r:id="rId58"/>
    <p:sldId id="1141" r:id="rId59"/>
    <p:sldId id="1218" r:id="rId60"/>
    <p:sldId id="1245" r:id="rId61"/>
    <p:sldId id="1246" r:id="rId62"/>
    <p:sldId id="1119" r:id="rId63"/>
    <p:sldId id="1217" r:id="rId64"/>
    <p:sldId id="1293" r:id="rId65"/>
    <p:sldId id="1316" r:id="rId66"/>
    <p:sldId id="1109" r:id="rId67"/>
    <p:sldId id="1294" r:id="rId68"/>
    <p:sldId id="1295" r:id="rId69"/>
    <p:sldId id="1127" r:id="rId70"/>
    <p:sldId id="1213" r:id="rId71"/>
    <p:sldId id="1228" r:id="rId72"/>
    <p:sldId id="1326" r:id="rId73"/>
    <p:sldId id="1275" r:id="rId74"/>
    <p:sldId id="1230" r:id="rId75"/>
    <p:sldId id="1232" r:id="rId76"/>
    <p:sldId id="1277" r:id="rId77"/>
    <p:sldId id="1324" r:id="rId78"/>
    <p:sldId id="1300" r:id="rId79"/>
    <p:sldId id="1302" r:id="rId80"/>
    <p:sldId id="1266" r:id="rId81"/>
    <p:sldId id="1265" r:id="rId82"/>
    <p:sldId id="1268" r:id="rId83"/>
    <p:sldId id="1269" r:id="rId84"/>
    <p:sldId id="1290" r:id="rId85"/>
    <p:sldId id="1142" r:id="rId86"/>
    <p:sldId id="1296" r:id="rId87"/>
    <p:sldId id="1278" r:id="rId88"/>
    <p:sldId id="1305" r:id="rId89"/>
    <p:sldId id="1279" r:id="rId90"/>
    <p:sldId id="1272" r:id="rId91"/>
    <p:sldId id="1274" r:id="rId92"/>
    <p:sldId id="1320" r:id="rId93"/>
    <p:sldId id="1319" r:id="rId94"/>
    <p:sldId id="1321" r:id="rId95"/>
    <p:sldId id="1313" r:id="rId96"/>
    <p:sldId id="1317" r:id="rId97"/>
    <p:sldId id="1280" r:id="rId98"/>
    <p:sldId id="1299" r:id="rId99"/>
  </p:sldIdLst>
  <p:sldSz cx="6858000" cy="9144000" type="letter"/>
  <p:notesSz cx="7010400" cy="9296400"/>
  <p:defaultTex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 uri="{2D200454-40CA-4A62-9FC3-DE9A4176ACB9}">
      <p15:notesGuideLst xmlns:p15="http://schemas.microsoft.com/office/powerpoint/2012/main" xmlns="">
        <p15:guide id="1" orient="horz" pos="2880">
          <p15:clr>
            <a:srgbClr val="A4A3A4"/>
          </p15:clr>
        </p15:guide>
        <p15:guide id="2" pos="216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martin" initials="j" lastIdx="12" clrIdx="0"/>
  <p:cmAuthor id="1" name="Jeff Martin" initials="JM" lastIdx="43" clrIdx="1"/>
  <p:cmAuthor id="2" name="Martin, Jeff" initials="MJ" lastIdx="12"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3300"/>
    <a:srgbClr val="0099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2483" autoAdjust="0"/>
    <p:restoredTop sz="86619" autoAdjust="0"/>
  </p:normalViewPr>
  <p:slideViewPr>
    <p:cSldViewPr>
      <p:cViewPr>
        <p:scale>
          <a:sx n="70" d="100"/>
          <a:sy n="70" d="100"/>
        </p:scale>
        <p:origin x="-1950" y="684"/>
      </p:cViewPr>
      <p:guideLst>
        <p:guide orient="horz" pos="2880"/>
        <p:guide pos="2160"/>
      </p:guideLst>
    </p:cSldViewPr>
  </p:slideViewPr>
  <p:outlineViewPr>
    <p:cViewPr>
      <p:scale>
        <a:sx n="75" d="100"/>
        <a:sy n="75" d="100"/>
      </p:scale>
      <p:origin x="0" y="213144"/>
    </p:cViewPr>
  </p:outlineViewPr>
  <p:notesTextViewPr>
    <p:cViewPr>
      <p:scale>
        <a:sx n="100" d="100"/>
        <a:sy n="100" d="100"/>
      </p:scale>
      <p:origin x="0" y="0"/>
    </p:cViewPr>
  </p:notesTextViewPr>
  <p:sorterViewPr>
    <p:cViewPr>
      <p:scale>
        <a:sx n="90" d="100"/>
        <a:sy n="90" d="100"/>
      </p:scale>
      <p:origin x="0" y="0"/>
    </p:cViewPr>
  </p:sorterViewPr>
  <p:notesViewPr>
    <p:cSldViewPr>
      <p:cViewPr>
        <p:scale>
          <a:sx n="100" d="100"/>
          <a:sy n="100" d="100"/>
        </p:scale>
        <p:origin x="-732" y="2658"/>
      </p:cViewPr>
      <p:guideLst>
        <p:guide orient="horz" pos="2880"/>
        <p:guide pos="216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701986754966888"/>
          <c:y val="0.21428571428571427"/>
          <c:w val="0.54635761589403975"/>
          <c:h val="0.58465608465608465"/>
        </c:manualLayout>
      </c:layout>
      <c:lineChart>
        <c:grouping val="standard"/>
        <c:varyColors val="0"/>
        <c:ser>
          <c:idx val="0"/>
          <c:order val="0"/>
          <c:tx>
            <c:strRef>
              <c:f>Sheet1!$A$2</c:f>
              <c:strCache>
                <c:ptCount val="1"/>
                <c:pt idx="0">
                  <c:v>Third variable = 1 (yes)</c:v>
                </c:pt>
              </c:strCache>
            </c:strRef>
          </c:tx>
          <c:spPr>
            <a:ln w="12646">
              <a:solidFill>
                <a:srgbClr val="000000"/>
              </a:solidFill>
              <a:prstDash val="solid"/>
            </a:ln>
          </c:spPr>
          <c:marker>
            <c:symbol val="diamond"/>
            <c:size val="9"/>
            <c:spPr>
              <a:solidFill>
                <a:srgbClr val="FF0000"/>
              </a:solidFill>
              <a:ln>
                <a:solidFill>
                  <a:srgbClr val="000000"/>
                </a:solidFill>
                <a:prstDash val="solid"/>
              </a:ln>
            </c:spPr>
          </c:marker>
          <c:dPt>
            <c:idx val="1"/>
            <c:bubble3D val="0"/>
            <c:spPr>
              <a:ln w="12646">
                <a:solidFill>
                  <a:srgbClr val="FF0000"/>
                </a:solidFill>
                <a:prstDash val="solid"/>
              </a:ln>
            </c:spPr>
          </c:dPt>
          <c:dLbls>
            <c:dLbl>
              <c:idx val="0"/>
              <c:layout>
                <c:manualLayout>
                  <c:x val="1.3307456559100348E-2"/>
                  <c:y val="3.1943212067435667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w="25292">
                <a:noFill/>
              </a:ln>
            </c:spPr>
            <c:txPr>
              <a:bodyPr/>
              <a:lstStyle/>
              <a:p>
                <a:pPr>
                  <a:defRPr sz="1394" b="1" i="0" u="none" strike="noStrike" baseline="0">
                    <a:solidFill>
                      <a:srgbClr val="FF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Sheet1!$B$1:$C$1</c:f>
              <c:strCache>
                <c:ptCount val="2"/>
                <c:pt idx="0">
                  <c:v>Unexposed</c:v>
                </c:pt>
                <c:pt idx="1">
                  <c:v>Exposed</c:v>
                </c:pt>
              </c:strCache>
            </c:strRef>
          </c:cat>
          <c:val>
            <c:numRef>
              <c:f>Sheet1!$B$2:$C$2</c:f>
              <c:numCache>
                <c:formatCode>General</c:formatCode>
                <c:ptCount val="2"/>
                <c:pt idx="0">
                  <c:v>0.05</c:v>
                </c:pt>
                <c:pt idx="1">
                  <c:v>0.15</c:v>
                </c:pt>
              </c:numCache>
            </c:numRef>
          </c:val>
          <c:smooth val="0"/>
        </c:ser>
        <c:ser>
          <c:idx val="1"/>
          <c:order val="1"/>
          <c:tx>
            <c:strRef>
              <c:f>Sheet1!$A$3</c:f>
              <c:strCache>
                <c:ptCount val="1"/>
                <c:pt idx="0">
                  <c:v>Third variable = 0 (no)</c:v>
                </c:pt>
              </c:strCache>
            </c:strRef>
          </c:tx>
          <c:spPr>
            <a:ln w="37937">
              <a:solidFill>
                <a:srgbClr val="003300"/>
              </a:solidFill>
              <a:prstDash val="sysDash"/>
            </a:ln>
          </c:spPr>
          <c:marker>
            <c:symbol val="square"/>
            <c:size val="7"/>
            <c:spPr>
              <a:solidFill>
                <a:srgbClr val="333300"/>
              </a:solidFill>
              <a:ln>
                <a:solidFill>
                  <a:srgbClr val="333300"/>
                </a:solidFill>
                <a:prstDash val="solid"/>
              </a:ln>
            </c:spPr>
          </c:marker>
          <c:dLbls>
            <c:dLbl>
              <c:idx val="0"/>
              <c:layout>
                <c:manualLayout>
                  <c:x val="-3.5486725462805221E-2"/>
                  <c:y val="-4.9689440993788754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w="25292">
                <a:noFill/>
              </a:ln>
            </c:spPr>
            <c:txPr>
              <a:bodyPr/>
              <a:lstStyle/>
              <a:p>
                <a:pPr>
                  <a:defRPr sz="1394"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Sheet1!$B$1:$C$1</c:f>
              <c:strCache>
                <c:ptCount val="2"/>
                <c:pt idx="0">
                  <c:v>Unexposed</c:v>
                </c:pt>
                <c:pt idx="1">
                  <c:v>Exposed</c:v>
                </c:pt>
              </c:strCache>
            </c:strRef>
          </c:cat>
          <c:val>
            <c:numRef>
              <c:f>Sheet1!$B$3:$C$3</c:f>
              <c:numCache>
                <c:formatCode>General</c:formatCode>
                <c:ptCount val="2"/>
                <c:pt idx="0">
                  <c:v>0.15</c:v>
                </c:pt>
                <c:pt idx="1">
                  <c:v>0.45</c:v>
                </c:pt>
              </c:numCache>
            </c:numRef>
          </c:val>
          <c:smooth val="0"/>
        </c:ser>
        <c:dLbls>
          <c:showLegendKey val="0"/>
          <c:showVal val="0"/>
          <c:showCatName val="0"/>
          <c:showSerName val="0"/>
          <c:showPercent val="0"/>
          <c:showBubbleSize val="0"/>
        </c:dLbls>
        <c:marker val="1"/>
        <c:smooth val="0"/>
        <c:axId val="120371456"/>
        <c:axId val="120377344"/>
      </c:lineChart>
      <c:catAx>
        <c:axId val="120371456"/>
        <c:scaling>
          <c:orientation val="minMax"/>
        </c:scaling>
        <c:delete val="0"/>
        <c:axPos val="b"/>
        <c:numFmt formatCode="General" sourceLinked="1"/>
        <c:majorTickMark val="out"/>
        <c:minorTickMark val="none"/>
        <c:tickLblPos val="nextTo"/>
        <c:spPr>
          <a:ln w="37937">
            <a:solidFill>
              <a:schemeClr val="tx1"/>
            </a:solidFill>
            <a:prstDash val="solid"/>
          </a:ln>
        </c:spPr>
        <c:txPr>
          <a:bodyPr rot="0" vert="horz"/>
          <a:lstStyle/>
          <a:p>
            <a:pPr>
              <a:defRPr sz="1991" b="1" i="0" u="none" strike="noStrike" baseline="0">
                <a:solidFill>
                  <a:schemeClr val="tx1"/>
                </a:solidFill>
                <a:latin typeface="Arial"/>
                <a:ea typeface="Arial"/>
                <a:cs typeface="Arial"/>
              </a:defRPr>
            </a:pPr>
            <a:endParaRPr lang="en-US"/>
          </a:p>
        </c:txPr>
        <c:crossAx val="120377344"/>
        <c:crossesAt val="0.01"/>
        <c:auto val="1"/>
        <c:lblAlgn val="ctr"/>
        <c:lblOffset val="100"/>
        <c:tickLblSkip val="1"/>
        <c:tickMarkSkip val="1"/>
        <c:noMultiLvlLbl val="0"/>
      </c:catAx>
      <c:valAx>
        <c:axId val="120377344"/>
        <c:scaling>
          <c:logBase val="10"/>
          <c:orientation val="minMax"/>
          <c:max val="1"/>
          <c:min val="0.01"/>
        </c:scaling>
        <c:delete val="0"/>
        <c:axPos val="l"/>
        <c:title>
          <c:tx>
            <c:rich>
              <a:bodyPr/>
              <a:lstStyle/>
              <a:p>
                <a:pPr>
                  <a:defRPr sz="1593" b="1" i="0" u="none" strike="noStrike" baseline="0">
                    <a:solidFill>
                      <a:schemeClr val="tx1"/>
                    </a:solidFill>
                    <a:latin typeface="Arial"/>
                    <a:ea typeface="Arial"/>
                    <a:cs typeface="Arial"/>
                  </a:defRPr>
                </a:pPr>
                <a:r>
                  <a:rPr lang="en-US" dirty="0"/>
                  <a:t>Risk of Disease</a:t>
                </a:r>
              </a:p>
            </c:rich>
          </c:tx>
          <c:layout>
            <c:manualLayout>
              <c:xMode val="edge"/>
              <c:yMode val="edge"/>
              <c:x val="3.3112582781456954E-3"/>
              <c:y val="0.28835978835978837"/>
            </c:manualLayout>
          </c:layout>
          <c:overlay val="0"/>
          <c:spPr>
            <a:noFill/>
            <a:ln w="25292">
              <a:noFill/>
            </a:ln>
          </c:spPr>
        </c:title>
        <c:numFmt formatCode="General" sourceLinked="1"/>
        <c:majorTickMark val="out"/>
        <c:minorTickMark val="none"/>
        <c:tickLblPos val="nextTo"/>
        <c:spPr>
          <a:ln w="37937">
            <a:solidFill>
              <a:schemeClr val="tx1"/>
            </a:solidFill>
            <a:prstDash val="solid"/>
          </a:ln>
        </c:spPr>
        <c:txPr>
          <a:bodyPr rot="0" vert="horz"/>
          <a:lstStyle/>
          <a:p>
            <a:pPr>
              <a:defRPr sz="1991" b="1" i="0" u="none" strike="noStrike" baseline="0">
                <a:solidFill>
                  <a:schemeClr val="tx1"/>
                </a:solidFill>
                <a:latin typeface="Arial"/>
                <a:ea typeface="Arial"/>
                <a:cs typeface="Arial"/>
              </a:defRPr>
            </a:pPr>
            <a:endParaRPr lang="en-US"/>
          </a:p>
        </c:txPr>
        <c:crossAx val="120371456"/>
        <c:crosses val="autoZero"/>
        <c:crossBetween val="between"/>
      </c:valAx>
      <c:spPr>
        <a:noFill/>
        <a:ln w="25292">
          <a:noFill/>
        </a:ln>
      </c:spPr>
    </c:plotArea>
    <c:legend>
      <c:legendPos val="r"/>
      <c:legendEntry>
        <c:idx val="0"/>
        <c:txPr>
          <a:bodyPr/>
          <a:lstStyle/>
          <a:p>
            <a:pPr>
              <a:defRPr sz="1648" b="1" i="0" u="none" strike="noStrike" baseline="0">
                <a:solidFill>
                  <a:srgbClr val="FF0000"/>
                </a:solidFill>
                <a:latin typeface="Arial"/>
                <a:ea typeface="Arial"/>
                <a:cs typeface="Arial"/>
              </a:defRPr>
            </a:pPr>
            <a:endParaRPr lang="en-US"/>
          </a:p>
        </c:txPr>
      </c:legendEntry>
      <c:layout>
        <c:manualLayout>
          <c:xMode val="edge"/>
          <c:yMode val="edge"/>
          <c:x val="0.36589410652566584"/>
          <c:y val="7.0984915705412602E-3"/>
          <c:w val="0.63410596026490063"/>
          <c:h val="0.19530717045462484"/>
        </c:manualLayout>
      </c:layout>
      <c:overlay val="0"/>
      <c:spPr>
        <a:solidFill>
          <a:schemeClr val="bg1"/>
        </a:solidFill>
        <a:ln w="25292">
          <a:noFill/>
        </a:ln>
      </c:spPr>
      <c:txPr>
        <a:bodyPr/>
        <a:lstStyle/>
        <a:p>
          <a:pPr>
            <a:defRPr sz="1648"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971" b="1" i="0" u="none" strike="noStrike" baseline="0">
          <a:solidFill>
            <a:schemeClr val="tx1"/>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392" b="1" i="0" u="none" strike="noStrike" baseline="0">
                <a:solidFill>
                  <a:schemeClr val="tx1"/>
                </a:solidFill>
                <a:latin typeface="Arial"/>
                <a:ea typeface="Arial"/>
                <a:cs typeface="Arial"/>
              </a:defRPr>
            </a:pPr>
            <a:r>
              <a:rPr lang="en-US" dirty="0"/>
              <a:t> Qualitative Interaction</a:t>
            </a:r>
          </a:p>
        </c:rich>
      </c:tx>
      <c:layout>
        <c:manualLayout>
          <c:xMode val="edge"/>
          <c:yMode val="edge"/>
          <c:x val="0.21523178807947019"/>
          <c:y val="3.4364261168384879E-3"/>
        </c:manualLayout>
      </c:layout>
      <c:overlay val="0"/>
      <c:spPr>
        <a:noFill/>
        <a:ln w="25310">
          <a:noFill/>
        </a:ln>
      </c:spPr>
    </c:title>
    <c:autoTitleDeleted val="0"/>
    <c:plotArea>
      <c:layout>
        <c:manualLayout>
          <c:layoutTarget val="inner"/>
          <c:xMode val="edge"/>
          <c:yMode val="edge"/>
          <c:x val="0.19701986754966888"/>
          <c:y val="0.15292096219931273"/>
          <c:w val="0.54635761589403975"/>
          <c:h val="0.71649484536082475"/>
        </c:manualLayout>
      </c:layout>
      <c:lineChart>
        <c:grouping val="standard"/>
        <c:varyColors val="0"/>
        <c:ser>
          <c:idx val="0"/>
          <c:order val="0"/>
          <c:tx>
            <c:strRef>
              <c:f>Sheet1!$A$2</c:f>
              <c:strCache>
                <c:ptCount val="1"/>
                <c:pt idx="0">
                  <c:v>Third variable = 1</c:v>
                </c:pt>
              </c:strCache>
            </c:strRef>
          </c:tx>
          <c:spPr>
            <a:ln w="12655">
              <a:solidFill>
                <a:srgbClr val="FF0000"/>
              </a:solidFill>
              <a:prstDash val="solid"/>
            </a:ln>
          </c:spPr>
          <c:marker>
            <c:symbol val="diamond"/>
            <c:size val="9"/>
            <c:spPr>
              <a:solidFill>
                <a:srgbClr val="FF0000"/>
              </a:solidFill>
              <a:ln>
                <a:solidFill>
                  <a:srgbClr val="000000"/>
                </a:solidFill>
                <a:prstDash val="solid"/>
              </a:ln>
            </c:spPr>
          </c:marker>
          <c:dLbls>
            <c:spPr>
              <a:noFill/>
              <a:ln w="25310">
                <a:noFill/>
              </a:ln>
            </c:spPr>
            <c:txPr>
              <a:bodyPr/>
              <a:lstStyle/>
              <a:p>
                <a:pPr>
                  <a:defRPr sz="1395"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Unexposed</c:v>
                </c:pt>
                <c:pt idx="1">
                  <c:v>Exposed</c:v>
                </c:pt>
              </c:strCache>
            </c:strRef>
          </c:cat>
          <c:val>
            <c:numRef>
              <c:f>Sheet1!$B$2:$C$2</c:f>
              <c:numCache>
                <c:formatCode>General</c:formatCode>
                <c:ptCount val="2"/>
                <c:pt idx="0">
                  <c:v>0.18</c:v>
                </c:pt>
                <c:pt idx="1">
                  <c:v>0.13</c:v>
                </c:pt>
              </c:numCache>
            </c:numRef>
          </c:val>
          <c:smooth val="0"/>
        </c:ser>
        <c:ser>
          <c:idx val="1"/>
          <c:order val="1"/>
          <c:tx>
            <c:strRef>
              <c:f>Sheet1!$A$3</c:f>
              <c:strCache>
                <c:ptCount val="1"/>
                <c:pt idx="0">
                  <c:v>Third variable = 0</c:v>
                </c:pt>
              </c:strCache>
            </c:strRef>
          </c:tx>
          <c:spPr>
            <a:ln w="37966">
              <a:solidFill>
                <a:srgbClr val="003300"/>
              </a:solidFill>
              <a:prstDash val="sysDash"/>
            </a:ln>
          </c:spPr>
          <c:marker>
            <c:symbol val="square"/>
            <c:size val="7"/>
            <c:spPr>
              <a:solidFill>
                <a:srgbClr val="333300"/>
              </a:solidFill>
              <a:ln>
                <a:solidFill>
                  <a:srgbClr val="333300"/>
                </a:solidFill>
                <a:prstDash val="solid"/>
              </a:ln>
            </c:spPr>
          </c:marker>
          <c:dLbls>
            <c:spPr>
              <a:noFill/>
              <a:ln w="25310">
                <a:noFill/>
              </a:ln>
            </c:spPr>
            <c:txPr>
              <a:bodyPr/>
              <a:lstStyle/>
              <a:p>
                <a:pPr>
                  <a:defRPr sz="1395"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Unexposed</c:v>
                </c:pt>
                <c:pt idx="1">
                  <c:v>Exposed</c:v>
                </c:pt>
              </c:strCache>
            </c:strRef>
          </c:cat>
          <c:val>
            <c:numRef>
              <c:f>Sheet1!$B$3:$C$3</c:f>
              <c:numCache>
                <c:formatCode>General</c:formatCode>
                <c:ptCount val="2"/>
                <c:pt idx="0">
                  <c:v>0.08</c:v>
                </c:pt>
                <c:pt idx="1">
                  <c:v>0.19</c:v>
                </c:pt>
              </c:numCache>
            </c:numRef>
          </c:val>
          <c:smooth val="0"/>
        </c:ser>
        <c:dLbls>
          <c:showLegendKey val="0"/>
          <c:showVal val="0"/>
          <c:showCatName val="0"/>
          <c:showSerName val="0"/>
          <c:showPercent val="0"/>
          <c:showBubbleSize val="0"/>
        </c:dLbls>
        <c:marker val="1"/>
        <c:smooth val="0"/>
        <c:axId val="121161600"/>
        <c:axId val="121163136"/>
      </c:lineChart>
      <c:catAx>
        <c:axId val="121161600"/>
        <c:scaling>
          <c:orientation val="minMax"/>
        </c:scaling>
        <c:delete val="0"/>
        <c:axPos val="b"/>
        <c:numFmt formatCode="General" sourceLinked="1"/>
        <c:majorTickMark val="out"/>
        <c:minorTickMark val="none"/>
        <c:tickLblPos val="nextTo"/>
        <c:spPr>
          <a:ln w="37966">
            <a:solidFill>
              <a:schemeClr val="tx1"/>
            </a:solidFill>
            <a:prstDash val="solid"/>
          </a:ln>
        </c:spPr>
        <c:txPr>
          <a:bodyPr rot="0" vert="horz"/>
          <a:lstStyle/>
          <a:p>
            <a:pPr>
              <a:defRPr sz="1993" b="1" i="0" u="none" strike="noStrike" baseline="0">
                <a:solidFill>
                  <a:schemeClr val="tx1"/>
                </a:solidFill>
                <a:latin typeface="Arial"/>
                <a:ea typeface="Arial"/>
                <a:cs typeface="Arial"/>
              </a:defRPr>
            </a:pPr>
            <a:endParaRPr lang="en-US"/>
          </a:p>
        </c:txPr>
        <c:crossAx val="121163136"/>
        <c:crossesAt val="0.01"/>
        <c:auto val="1"/>
        <c:lblAlgn val="ctr"/>
        <c:lblOffset val="100"/>
        <c:tickLblSkip val="1"/>
        <c:tickMarkSkip val="1"/>
        <c:noMultiLvlLbl val="0"/>
      </c:catAx>
      <c:valAx>
        <c:axId val="121163136"/>
        <c:scaling>
          <c:logBase val="10"/>
          <c:orientation val="minMax"/>
          <c:max val="1"/>
          <c:min val="0.01"/>
        </c:scaling>
        <c:delete val="0"/>
        <c:axPos val="l"/>
        <c:title>
          <c:tx>
            <c:rich>
              <a:bodyPr/>
              <a:lstStyle/>
              <a:p>
                <a:pPr>
                  <a:defRPr sz="1594" b="1" i="0" u="none" strike="noStrike" baseline="0">
                    <a:solidFill>
                      <a:schemeClr val="tx1"/>
                    </a:solidFill>
                    <a:latin typeface="Arial"/>
                    <a:ea typeface="Arial"/>
                    <a:cs typeface="Arial"/>
                  </a:defRPr>
                </a:pPr>
                <a:r>
                  <a:rPr lang="en-US" dirty="0"/>
                  <a:t>Risk of Disease</a:t>
                </a:r>
              </a:p>
            </c:rich>
          </c:tx>
          <c:layout>
            <c:manualLayout>
              <c:xMode val="edge"/>
              <c:yMode val="edge"/>
              <c:x val="3.3112582781456954E-3"/>
              <c:y val="0.36941580756013748"/>
            </c:manualLayout>
          </c:layout>
          <c:overlay val="0"/>
          <c:spPr>
            <a:noFill/>
            <a:ln w="25310">
              <a:noFill/>
            </a:ln>
          </c:spPr>
        </c:title>
        <c:numFmt formatCode="General" sourceLinked="1"/>
        <c:majorTickMark val="out"/>
        <c:minorTickMark val="none"/>
        <c:tickLblPos val="nextTo"/>
        <c:spPr>
          <a:ln w="37966">
            <a:solidFill>
              <a:schemeClr val="tx1"/>
            </a:solidFill>
            <a:prstDash val="solid"/>
          </a:ln>
        </c:spPr>
        <c:txPr>
          <a:bodyPr rot="0" vert="horz"/>
          <a:lstStyle/>
          <a:p>
            <a:pPr>
              <a:defRPr sz="1993" b="1" i="0" u="none" strike="noStrike" baseline="0">
                <a:solidFill>
                  <a:schemeClr val="tx1"/>
                </a:solidFill>
                <a:latin typeface="Arial"/>
                <a:ea typeface="Arial"/>
                <a:cs typeface="Arial"/>
              </a:defRPr>
            </a:pPr>
            <a:endParaRPr lang="en-US"/>
          </a:p>
        </c:txPr>
        <c:crossAx val="121161600"/>
        <c:crosses val="autoZero"/>
        <c:crossBetween val="between"/>
        <c:majorUnit val="10"/>
        <c:minorUnit val="10"/>
      </c:valAx>
      <c:spPr>
        <a:noFill/>
        <a:ln w="25310">
          <a:noFill/>
        </a:ln>
      </c:spPr>
    </c:plotArea>
    <c:legend>
      <c:legendPos val="r"/>
      <c:layout>
        <c:manualLayout>
          <c:xMode val="edge"/>
          <c:yMode val="edge"/>
          <c:x val="0.36258278145695366"/>
          <c:y val="0.1134020618556701"/>
          <c:w val="0.63410596026490063"/>
          <c:h val="0.15292096219931273"/>
        </c:manualLayout>
      </c:layout>
      <c:overlay val="0"/>
      <c:spPr>
        <a:solidFill>
          <a:schemeClr val="bg1"/>
        </a:solidFill>
        <a:ln w="25310">
          <a:noFill/>
        </a:ln>
      </c:spPr>
      <c:txPr>
        <a:bodyPr/>
        <a:lstStyle/>
        <a:p>
          <a:pPr>
            <a:defRPr sz="1649"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794" b="1"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399" b="1" i="0" u="none" strike="noStrike" baseline="0">
                <a:solidFill>
                  <a:schemeClr val="tx1"/>
                </a:solidFill>
                <a:latin typeface="Arial"/>
                <a:ea typeface="Arial"/>
                <a:cs typeface="Arial"/>
              </a:defRPr>
            </a:pPr>
            <a:r>
              <a:rPr lang="en-US" dirty="0"/>
              <a:t> </a:t>
            </a:r>
          </a:p>
        </c:rich>
      </c:tx>
      <c:layout>
        <c:manualLayout>
          <c:xMode val="edge"/>
          <c:yMode val="edge"/>
          <c:x val="0.17940199335548174"/>
          <c:y val="2.6455026455026454E-3"/>
        </c:manualLayout>
      </c:layout>
      <c:overlay val="0"/>
      <c:spPr>
        <a:noFill/>
        <a:ln w="25389">
          <a:noFill/>
        </a:ln>
      </c:spPr>
    </c:title>
    <c:autoTitleDeleted val="0"/>
    <c:plotArea>
      <c:layout>
        <c:manualLayout>
          <c:layoutTarget val="inner"/>
          <c:xMode val="edge"/>
          <c:yMode val="edge"/>
          <c:x val="0.19767441860465115"/>
          <c:y val="0.21428571428571427"/>
          <c:w val="0.54485049833887045"/>
          <c:h val="0.58465608465608465"/>
        </c:manualLayout>
      </c:layout>
      <c:lineChart>
        <c:grouping val="standard"/>
        <c:varyColors val="0"/>
        <c:ser>
          <c:idx val="0"/>
          <c:order val="0"/>
          <c:tx>
            <c:strRef>
              <c:f>Sheet1!$A$2</c:f>
              <c:strCache>
                <c:ptCount val="1"/>
                <c:pt idx="0">
                  <c:v>Third variable = 1</c:v>
                </c:pt>
              </c:strCache>
            </c:strRef>
          </c:tx>
          <c:spPr>
            <a:ln w="12695">
              <a:solidFill>
                <a:srgbClr val="FF0000"/>
              </a:solidFill>
              <a:prstDash val="solid"/>
            </a:ln>
          </c:spPr>
          <c:marker>
            <c:symbol val="diamond"/>
            <c:size val="9"/>
            <c:spPr>
              <a:solidFill>
                <a:srgbClr val="FF0000"/>
              </a:solidFill>
              <a:ln>
                <a:solidFill>
                  <a:srgbClr val="000000"/>
                </a:solidFill>
                <a:prstDash val="solid"/>
              </a:ln>
            </c:spPr>
          </c:marker>
          <c:dLbls>
            <c:spPr>
              <a:noFill/>
              <a:ln w="25389">
                <a:noFill/>
              </a:ln>
            </c:spPr>
            <c:txPr>
              <a:bodyPr/>
              <a:lstStyle/>
              <a:p>
                <a:pPr>
                  <a:defRPr sz="1399" b="1" i="0" u="none" strike="noStrike" baseline="0">
                    <a:solidFill>
                      <a:srgbClr val="FF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Sheet1!$B$1:$C$1</c:f>
              <c:strCache>
                <c:ptCount val="2"/>
                <c:pt idx="0">
                  <c:v>Unexposed</c:v>
                </c:pt>
                <c:pt idx="1">
                  <c:v>Exposed</c:v>
                </c:pt>
              </c:strCache>
            </c:strRef>
          </c:cat>
          <c:val>
            <c:numRef>
              <c:f>Sheet1!$B$2:$C$2</c:f>
              <c:numCache>
                <c:formatCode>General</c:formatCode>
                <c:ptCount val="2"/>
                <c:pt idx="0">
                  <c:v>0.05</c:v>
                </c:pt>
                <c:pt idx="1">
                  <c:v>0.15</c:v>
                </c:pt>
              </c:numCache>
            </c:numRef>
          </c:val>
          <c:smooth val="0"/>
        </c:ser>
        <c:ser>
          <c:idx val="1"/>
          <c:order val="1"/>
          <c:tx>
            <c:strRef>
              <c:f>Sheet1!$A$3</c:f>
              <c:strCache>
                <c:ptCount val="1"/>
                <c:pt idx="0">
                  <c:v>Third variable = 0</c:v>
                </c:pt>
              </c:strCache>
            </c:strRef>
          </c:tx>
          <c:spPr>
            <a:ln w="38084">
              <a:solidFill>
                <a:srgbClr val="003300"/>
              </a:solidFill>
              <a:prstDash val="sysDash"/>
            </a:ln>
          </c:spPr>
          <c:marker>
            <c:symbol val="square"/>
            <c:size val="7"/>
            <c:spPr>
              <a:solidFill>
                <a:srgbClr val="333300"/>
              </a:solidFill>
              <a:ln>
                <a:solidFill>
                  <a:srgbClr val="333300"/>
                </a:solidFill>
                <a:prstDash val="solid"/>
              </a:ln>
            </c:spPr>
          </c:marker>
          <c:dLbls>
            <c:dLbl>
              <c:idx val="0"/>
              <c:layout>
                <c:manualLayout>
                  <c:x val="-6.4319373368985244E-2"/>
                  <c:y val="-4.9491818122857176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w="25389">
                <a:noFill/>
              </a:ln>
            </c:spPr>
            <c:txPr>
              <a:bodyPr/>
              <a:lstStyle/>
              <a:p>
                <a:pPr>
                  <a:defRPr sz="1399"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Sheet1!$B$1:$C$1</c:f>
              <c:strCache>
                <c:ptCount val="2"/>
                <c:pt idx="0">
                  <c:v>Unexposed</c:v>
                </c:pt>
                <c:pt idx="1">
                  <c:v>Exposed</c:v>
                </c:pt>
              </c:strCache>
            </c:strRef>
          </c:cat>
          <c:val>
            <c:numRef>
              <c:f>Sheet1!$B$3:$C$3</c:f>
              <c:numCache>
                <c:formatCode>General</c:formatCode>
                <c:ptCount val="2"/>
                <c:pt idx="0">
                  <c:v>0.08</c:v>
                </c:pt>
                <c:pt idx="1">
                  <c:v>0.9</c:v>
                </c:pt>
              </c:numCache>
            </c:numRef>
          </c:val>
          <c:smooth val="0"/>
        </c:ser>
        <c:dLbls>
          <c:showLegendKey val="0"/>
          <c:showVal val="0"/>
          <c:showCatName val="0"/>
          <c:showSerName val="0"/>
          <c:showPercent val="0"/>
          <c:showBubbleSize val="0"/>
        </c:dLbls>
        <c:marker val="1"/>
        <c:smooth val="0"/>
        <c:axId val="120429184"/>
        <c:axId val="120439168"/>
      </c:lineChart>
      <c:catAx>
        <c:axId val="120429184"/>
        <c:scaling>
          <c:orientation val="minMax"/>
        </c:scaling>
        <c:delete val="0"/>
        <c:axPos val="b"/>
        <c:numFmt formatCode="General" sourceLinked="1"/>
        <c:majorTickMark val="out"/>
        <c:minorTickMark val="none"/>
        <c:tickLblPos val="nextTo"/>
        <c:spPr>
          <a:ln w="38084">
            <a:solidFill>
              <a:schemeClr val="tx1"/>
            </a:solidFill>
            <a:prstDash val="solid"/>
          </a:ln>
        </c:spPr>
        <c:txPr>
          <a:bodyPr rot="0" vert="horz"/>
          <a:lstStyle/>
          <a:p>
            <a:pPr>
              <a:defRPr sz="1999" b="1" i="0" u="none" strike="noStrike" baseline="0">
                <a:solidFill>
                  <a:schemeClr val="tx1"/>
                </a:solidFill>
                <a:latin typeface="Arial"/>
                <a:ea typeface="Arial"/>
                <a:cs typeface="Arial"/>
              </a:defRPr>
            </a:pPr>
            <a:endParaRPr lang="en-US"/>
          </a:p>
        </c:txPr>
        <c:crossAx val="120439168"/>
        <c:crossesAt val="0.01"/>
        <c:auto val="1"/>
        <c:lblAlgn val="ctr"/>
        <c:lblOffset val="100"/>
        <c:tickLblSkip val="1"/>
        <c:tickMarkSkip val="1"/>
        <c:noMultiLvlLbl val="0"/>
      </c:catAx>
      <c:valAx>
        <c:axId val="120439168"/>
        <c:scaling>
          <c:logBase val="10"/>
          <c:orientation val="minMax"/>
          <c:max val="1"/>
          <c:min val="0.01"/>
        </c:scaling>
        <c:delete val="0"/>
        <c:axPos val="l"/>
        <c:title>
          <c:tx>
            <c:rich>
              <a:bodyPr/>
              <a:lstStyle/>
              <a:p>
                <a:pPr>
                  <a:defRPr sz="1599" b="1" i="0" u="none" strike="noStrike" baseline="0">
                    <a:solidFill>
                      <a:schemeClr val="tx1"/>
                    </a:solidFill>
                    <a:latin typeface="Arial"/>
                    <a:ea typeface="Arial"/>
                    <a:cs typeface="Arial"/>
                  </a:defRPr>
                </a:pPr>
                <a:r>
                  <a:rPr lang="en-US" dirty="0"/>
                  <a:t>Risk of Disease</a:t>
                </a:r>
              </a:p>
            </c:rich>
          </c:tx>
          <c:layout>
            <c:manualLayout>
              <c:xMode val="edge"/>
              <c:yMode val="edge"/>
              <c:x val="3.3222591362126247E-3"/>
              <c:y val="0.28835978835978837"/>
            </c:manualLayout>
          </c:layout>
          <c:overlay val="0"/>
          <c:spPr>
            <a:noFill/>
            <a:ln w="25389">
              <a:noFill/>
            </a:ln>
          </c:spPr>
        </c:title>
        <c:numFmt formatCode="General" sourceLinked="1"/>
        <c:majorTickMark val="out"/>
        <c:minorTickMark val="none"/>
        <c:tickLblPos val="nextTo"/>
        <c:spPr>
          <a:ln w="38084">
            <a:solidFill>
              <a:schemeClr val="tx1"/>
            </a:solidFill>
            <a:prstDash val="solid"/>
          </a:ln>
        </c:spPr>
        <c:txPr>
          <a:bodyPr rot="0" vert="horz"/>
          <a:lstStyle/>
          <a:p>
            <a:pPr>
              <a:defRPr sz="1999" b="1" i="0" u="none" strike="noStrike" baseline="0">
                <a:solidFill>
                  <a:schemeClr val="tx1"/>
                </a:solidFill>
                <a:latin typeface="Arial"/>
                <a:ea typeface="Arial"/>
                <a:cs typeface="Arial"/>
              </a:defRPr>
            </a:pPr>
            <a:endParaRPr lang="en-US"/>
          </a:p>
        </c:txPr>
        <c:crossAx val="120429184"/>
        <c:crosses val="autoZero"/>
        <c:crossBetween val="between"/>
      </c:valAx>
      <c:spPr>
        <a:noFill/>
        <a:ln w="25389">
          <a:noFill/>
        </a:ln>
      </c:spPr>
    </c:plotArea>
    <c:legend>
      <c:legendPos val="r"/>
      <c:legendEntry>
        <c:idx val="0"/>
        <c:txPr>
          <a:bodyPr/>
          <a:lstStyle/>
          <a:p>
            <a:pPr>
              <a:defRPr sz="1654" b="1" i="0" u="none" strike="noStrike" baseline="0">
                <a:solidFill>
                  <a:srgbClr val="FF0000"/>
                </a:solidFill>
                <a:latin typeface="Arial"/>
                <a:ea typeface="Arial"/>
                <a:cs typeface="Arial"/>
              </a:defRPr>
            </a:pPr>
            <a:endParaRPr lang="en-US"/>
          </a:p>
        </c:txPr>
      </c:legendEntry>
      <c:layout>
        <c:manualLayout>
          <c:xMode val="edge"/>
          <c:yMode val="edge"/>
          <c:x val="0.35990837065213349"/>
          <c:y val="0"/>
          <c:w val="0.63621262458471761"/>
          <c:h val="0.20009837125154453"/>
        </c:manualLayout>
      </c:layout>
      <c:overlay val="0"/>
      <c:spPr>
        <a:solidFill>
          <a:schemeClr val="bg1"/>
        </a:solidFill>
        <a:ln w="25389">
          <a:noFill/>
        </a:ln>
      </c:spPr>
      <c:txPr>
        <a:bodyPr/>
        <a:lstStyle/>
        <a:p>
          <a:pPr>
            <a:defRPr sz="1654"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975" b="1"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391" b="1" i="0" u="none" strike="noStrike" baseline="0">
                <a:solidFill>
                  <a:schemeClr val="tx1"/>
                </a:solidFill>
                <a:latin typeface="Arial"/>
                <a:ea typeface="Arial"/>
                <a:cs typeface="Arial"/>
              </a:defRPr>
            </a:pPr>
            <a:r>
              <a:rPr lang="en-US" dirty="0"/>
              <a:t> Qualitative Interaction</a:t>
            </a:r>
          </a:p>
        </c:rich>
      </c:tx>
      <c:layout>
        <c:manualLayout>
          <c:xMode val="edge"/>
          <c:yMode val="edge"/>
          <c:x val="0.21523178807947019"/>
          <c:y val="3.4364261168384879E-3"/>
        </c:manualLayout>
      </c:layout>
      <c:overlay val="0"/>
      <c:spPr>
        <a:noFill/>
        <a:ln w="25310">
          <a:noFill/>
        </a:ln>
      </c:spPr>
    </c:title>
    <c:autoTitleDeleted val="0"/>
    <c:plotArea>
      <c:layout>
        <c:manualLayout>
          <c:layoutTarget val="inner"/>
          <c:xMode val="edge"/>
          <c:yMode val="edge"/>
          <c:x val="0.19701986754966888"/>
          <c:y val="0.15292096219931273"/>
          <c:w val="0.54470198675496684"/>
          <c:h val="0.71649484536082475"/>
        </c:manualLayout>
      </c:layout>
      <c:lineChart>
        <c:grouping val="standard"/>
        <c:varyColors val="0"/>
        <c:ser>
          <c:idx val="0"/>
          <c:order val="0"/>
          <c:tx>
            <c:strRef>
              <c:f>Sheet1!$A$2</c:f>
              <c:strCache>
                <c:ptCount val="1"/>
                <c:pt idx="0">
                  <c:v>Third variable = 1</c:v>
                </c:pt>
              </c:strCache>
            </c:strRef>
          </c:tx>
          <c:spPr>
            <a:ln w="12655">
              <a:solidFill>
                <a:srgbClr val="FF0000"/>
              </a:solidFill>
              <a:prstDash val="solid"/>
            </a:ln>
          </c:spPr>
          <c:marker>
            <c:symbol val="diamond"/>
            <c:size val="9"/>
            <c:spPr>
              <a:solidFill>
                <a:srgbClr val="FF0000"/>
              </a:solidFill>
              <a:ln>
                <a:solidFill>
                  <a:srgbClr val="000000"/>
                </a:solidFill>
                <a:prstDash val="solid"/>
              </a:ln>
            </c:spPr>
          </c:marker>
          <c:dLbls>
            <c:spPr>
              <a:noFill/>
              <a:ln w="25310">
                <a:noFill/>
              </a:ln>
            </c:spPr>
            <c:txPr>
              <a:bodyPr/>
              <a:lstStyle/>
              <a:p>
                <a:pPr>
                  <a:defRPr sz="1395"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Sheet1!$B$1:$C$1</c:f>
              <c:strCache>
                <c:ptCount val="2"/>
                <c:pt idx="0">
                  <c:v>Unexposed</c:v>
                </c:pt>
                <c:pt idx="1">
                  <c:v>Exposed</c:v>
                </c:pt>
              </c:strCache>
            </c:strRef>
          </c:cat>
          <c:val>
            <c:numRef>
              <c:f>Sheet1!$B$2:$C$2</c:f>
              <c:numCache>
                <c:formatCode>General</c:formatCode>
                <c:ptCount val="2"/>
                <c:pt idx="0">
                  <c:v>0.18</c:v>
                </c:pt>
                <c:pt idx="1">
                  <c:v>0.13</c:v>
                </c:pt>
              </c:numCache>
            </c:numRef>
          </c:val>
          <c:smooth val="0"/>
        </c:ser>
        <c:ser>
          <c:idx val="1"/>
          <c:order val="1"/>
          <c:tx>
            <c:strRef>
              <c:f>Sheet1!$A$3</c:f>
              <c:strCache>
                <c:ptCount val="1"/>
                <c:pt idx="0">
                  <c:v>Third variable = 0</c:v>
                </c:pt>
              </c:strCache>
            </c:strRef>
          </c:tx>
          <c:spPr>
            <a:ln w="37965">
              <a:solidFill>
                <a:srgbClr val="003300"/>
              </a:solidFill>
              <a:prstDash val="sysDash"/>
            </a:ln>
          </c:spPr>
          <c:marker>
            <c:symbol val="square"/>
            <c:size val="7"/>
            <c:spPr>
              <a:solidFill>
                <a:srgbClr val="333300"/>
              </a:solidFill>
              <a:ln>
                <a:solidFill>
                  <a:srgbClr val="333300"/>
                </a:solidFill>
                <a:prstDash val="solid"/>
              </a:ln>
            </c:spPr>
          </c:marker>
          <c:dLbls>
            <c:spPr>
              <a:noFill/>
              <a:ln w="25310">
                <a:noFill/>
              </a:ln>
            </c:spPr>
            <c:txPr>
              <a:bodyPr/>
              <a:lstStyle/>
              <a:p>
                <a:pPr>
                  <a:defRPr sz="1395"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Sheet1!$B$1:$C$1</c:f>
              <c:strCache>
                <c:ptCount val="2"/>
                <c:pt idx="0">
                  <c:v>Unexposed</c:v>
                </c:pt>
                <c:pt idx="1">
                  <c:v>Exposed</c:v>
                </c:pt>
              </c:strCache>
            </c:strRef>
          </c:cat>
          <c:val>
            <c:numRef>
              <c:f>Sheet1!$B$3:$C$3</c:f>
              <c:numCache>
                <c:formatCode>General</c:formatCode>
                <c:ptCount val="2"/>
                <c:pt idx="0">
                  <c:v>0.08</c:v>
                </c:pt>
                <c:pt idx="1">
                  <c:v>0.19</c:v>
                </c:pt>
              </c:numCache>
            </c:numRef>
          </c:val>
          <c:smooth val="0"/>
        </c:ser>
        <c:dLbls>
          <c:showLegendKey val="0"/>
          <c:showVal val="0"/>
          <c:showCatName val="0"/>
          <c:showSerName val="0"/>
          <c:showPercent val="0"/>
          <c:showBubbleSize val="0"/>
        </c:dLbls>
        <c:marker val="1"/>
        <c:smooth val="0"/>
        <c:axId val="106148224"/>
        <c:axId val="106149760"/>
      </c:lineChart>
      <c:catAx>
        <c:axId val="106148224"/>
        <c:scaling>
          <c:orientation val="minMax"/>
        </c:scaling>
        <c:delete val="0"/>
        <c:axPos val="b"/>
        <c:numFmt formatCode="General" sourceLinked="1"/>
        <c:majorTickMark val="out"/>
        <c:minorTickMark val="none"/>
        <c:tickLblPos val="nextTo"/>
        <c:spPr>
          <a:ln w="37965">
            <a:solidFill>
              <a:schemeClr val="tx1"/>
            </a:solidFill>
            <a:prstDash val="solid"/>
          </a:ln>
        </c:spPr>
        <c:txPr>
          <a:bodyPr rot="0" vert="horz"/>
          <a:lstStyle/>
          <a:p>
            <a:pPr>
              <a:defRPr sz="1993" b="1" i="0" u="none" strike="noStrike" baseline="0">
                <a:solidFill>
                  <a:schemeClr val="tx1"/>
                </a:solidFill>
                <a:latin typeface="Arial"/>
                <a:ea typeface="Arial"/>
                <a:cs typeface="Arial"/>
              </a:defRPr>
            </a:pPr>
            <a:endParaRPr lang="en-US"/>
          </a:p>
        </c:txPr>
        <c:crossAx val="106149760"/>
        <c:crossesAt val="0.01"/>
        <c:auto val="1"/>
        <c:lblAlgn val="ctr"/>
        <c:lblOffset val="100"/>
        <c:tickLblSkip val="1"/>
        <c:tickMarkSkip val="1"/>
        <c:noMultiLvlLbl val="0"/>
      </c:catAx>
      <c:valAx>
        <c:axId val="106149760"/>
        <c:scaling>
          <c:logBase val="10"/>
          <c:orientation val="minMax"/>
          <c:max val="1"/>
          <c:min val="0.01"/>
        </c:scaling>
        <c:delete val="0"/>
        <c:axPos val="l"/>
        <c:title>
          <c:tx>
            <c:rich>
              <a:bodyPr/>
              <a:lstStyle/>
              <a:p>
                <a:pPr>
                  <a:defRPr sz="1594" b="1" i="0" u="none" strike="noStrike" baseline="0">
                    <a:solidFill>
                      <a:schemeClr val="tx1"/>
                    </a:solidFill>
                    <a:latin typeface="Arial"/>
                    <a:ea typeface="Arial"/>
                    <a:cs typeface="Arial"/>
                  </a:defRPr>
                </a:pPr>
                <a:r>
                  <a:rPr lang="en-US" dirty="0"/>
                  <a:t>Risk of Disease</a:t>
                </a:r>
              </a:p>
            </c:rich>
          </c:tx>
          <c:layout>
            <c:manualLayout>
              <c:xMode val="edge"/>
              <c:yMode val="edge"/>
              <c:x val="3.3112582781456954E-3"/>
              <c:y val="0.36941580756013748"/>
            </c:manualLayout>
          </c:layout>
          <c:overlay val="0"/>
          <c:spPr>
            <a:noFill/>
            <a:ln w="25310">
              <a:noFill/>
            </a:ln>
          </c:spPr>
        </c:title>
        <c:numFmt formatCode="General" sourceLinked="1"/>
        <c:majorTickMark val="out"/>
        <c:minorTickMark val="none"/>
        <c:tickLblPos val="nextTo"/>
        <c:spPr>
          <a:ln w="37965">
            <a:solidFill>
              <a:schemeClr val="tx1"/>
            </a:solidFill>
            <a:prstDash val="solid"/>
          </a:ln>
        </c:spPr>
        <c:txPr>
          <a:bodyPr rot="0" vert="horz"/>
          <a:lstStyle/>
          <a:p>
            <a:pPr>
              <a:defRPr sz="1993" b="1" i="0" u="none" strike="noStrike" baseline="0">
                <a:solidFill>
                  <a:schemeClr val="tx1"/>
                </a:solidFill>
                <a:latin typeface="Arial"/>
                <a:ea typeface="Arial"/>
                <a:cs typeface="Arial"/>
              </a:defRPr>
            </a:pPr>
            <a:endParaRPr lang="en-US"/>
          </a:p>
        </c:txPr>
        <c:crossAx val="106148224"/>
        <c:crosses val="autoZero"/>
        <c:crossBetween val="between"/>
        <c:majorUnit val="10"/>
        <c:minorUnit val="10"/>
      </c:valAx>
      <c:spPr>
        <a:noFill/>
        <a:ln w="25310">
          <a:noFill/>
        </a:ln>
      </c:spPr>
    </c:plotArea>
    <c:legend>
      <c:legendPos val="r"/>
      <c:layout>
        <c:manualLayout>
          <c:xMode val="edge"/>
          <c:yMode val="edge"/>
          <c:x val="0.36589403973509932"/>
          <c:y val="0.1134020618556701"/>
          <c:w val="0.63410596026490063"/>
          <c:h val="0.15292096219931273"/>
        </c:manualLayout>
      </c:layout>
      <c:overlay val="0"/>
      <c:spPr>
        <a:solidFill>
          <a:schemeClr val="bg1"/>
        </a:solidFill>
        <a:ln w="25310">
          <a:noFill/>
        </a:ln>
      </c:spPr>
      <c:txPr>
        <a:bodyPr/>
        <a:lstStyle/>
        <a:p>
          <a:pPr>
            <a:defRPr sz="1649"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794" b="1" i="0" u="none" strike="noStrike" baseline="0">
          <a:solidFill>
            <a:schemeClr val="tx1"/>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767441860465115"/>
          <c:y val="0.21957671957671956"/>
          <c:w val="0.54651162790697672"/>
          <c:h val="0.57936507936507942"/>
        </c:manualLayout>
      </c:layout>
      <c:lineChart>
        <c:grouping val="standard"/>
        <c:varyColors val="0"/>
        <c:ser>
          <c:idx val="0"/>
          <c:order val="0"/>
          <c:tx>
            <c:strRef>
              <c:f>Sheet1!$A$2</c:f>
              <c:strCache>
                <c:ptCount val="1"/>
                <c:pt idx="0">
                  <c:v>Third Variable Present</c:v>
                </c:pt>
              </c:strCache>
            </c:strRef>
          </c:tx>
          <c:spPr>
            <a:ln w="12707">
              <a:solidFill>
                <a:srgbClr val="FF0000"/>
              </a:solidFill>
              <a:prstDash val="solid"/>
            </a:ln>
          </c:spPr>
          <c:marker>
            <c:symbol val="diamond"/>
            <c:size val="10"/>
            <c:spPr>
              <a:solidFill>
                <a:srgbClr val="FF0000"/>
              </a:solidFill>
              <a:ln>
                <a:solidFill>
                  <a:srgbClr val="000000"/>
                </a:solidFill>
                <a:prstDash val="solid"/>
              </a:ln>
            </c:spPr>
          </c:marker>
          <c:dLbls>
            <c:spPr>
              <a:noFill/>
              <a:ln w="25413">
                <a:noFill/>
              </a:ln>
            </c:spPr>
            <c:txPr>
              <a:bodyPr/>
              <a:lstStyle/>
              <a:p>
                <a:pPr>
                  <a:defRPr sz="1401"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Unexposed</c:v>
                </c:pt>
                <c:pt idx="1">
                  <c:v>Exposed</c:v>
                </c:pt>
              </c:strCache>
            </c:strRef>
          </c:cat>
          <c:val>
            <c:numRef>
              <c:f>Sheet1!$B$2:$C$2</c:f>
              <c:numCache>
                <c:formatCode>General</c:formatCode>
                <c:ptCount val="2"/>
                <c:pt idx="0">
                  <c:v>0.05</c:v>
                </c:pt>
                <c:pt idx="1">
                  <c:v>0.15</c:v>
                </c:pt>
              </c:numCache>
            </c:numRef>
          </c:val>
          <c:smooth val="0"/>
        </c:ser>
        <c:ser>
          <c:idx val="1"/>
          <c:order val="1"/>
          <c:tx>
            <c:strRef>
              <c:f>Sheet1!$A$3</c:f>
              <c:strCache>
                <c:ptCount val="1"/>
                <c:pt idx="0">
                  <c:v>Third Variable Absent</c:v>
                </c:pt>
              </c:strCache>
            </c:strRef>
          </c:tx>
          <c:spPr>
            <a:ln w="38120">
              <a:solidFill>
                <a:srgbClr val="003300"/>
              </a:solidFill>
              <a:prstDash val="sysDash"/>
            </a:ln>
          </c:spPr>
          <c:marker>
            <c:symbol val="square"/>
            <c:size val="8"/>
            <c:spPr>
              <a:solidFill>
                <a:srgbClr val="333300"/>
              </a:solidFill>
              <a:ln>
                <a:solidFill>
                  <a:srgbClr val="333300"/>
                </a:solidFill>
                <a:prstDash val="solid"/>
              </a:ln>
            </c:spPr>
          </c:marker>
          <c:dLbls>
            <c:spPr>
              <a:noFill/>
              <a:ln w="25413">
                <a:noFill/>
              </a:ln>
            </c:spPr>
            <c:txPr>
              <a:bodyPr/>
              <a:lstStyle/>
              <a:p>
                <a:pPr>
                  <a:defRPr sz="1401"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Unexposed</c:v>
                </c:pt>
                <c:pt idx="1">
                  <c:v>Exposed</c:v>
                </c:pt>
              </c:strCache>
            </c:strRef>
          </c:cat>
          <c:val>
            <c:numRef>
              <c:f>Sheet1!$B$3:$C$3</c:f>
              <c:numCache>
                <c:formatCode>General</c:formatCode>
                <c:ptCount val="2"/>
                <c:pt idx="0">
                  <c:v>0.15</c:v>
                </c:pt>
                <c:pt idx="1">
                  <c:v>0.45</c:v>
                </c:pt>
              </c:numCache>
            </c:numRef>
          </c:val>
          <c:smooth val="0"/>
        </c:ser>
        <c:dLbls>
          <c:showLegendKey val="0"/>
          <c:showVal val="0"/>
          <c:showCatName val="0"/>
          <c:showSerName val="0"/>
          <c:showPercent val="0"/>
          <c:showBubbleSize val="0"/>
        </c:dLbls>
        <c:marker val="1"/>
        <c:smooth val="0"/>
        <c:axId val="106328064"/>
        <c:axId val="106329600"/>
      </c:lineChart>
      <c:catAx>
        <c:axId val="106328064"/>
        <c:scaling>
          <c:orientation val="minMax"/>
        </c:scaling>
        <c:delete val="0"/>
        <c:axPos val="b"/>
        <c:numFmt formatCode="General" sourceLinked="1"/>
        <c:majorTickMark val="out"/>
        <c:minorTickMark val="none"/>
        <c:tickLblPos val="nextTo"/>
        <c:spPr>
          <a:ln w="38120">
            <a:solidFill>
              <a:schemeClr val="tx1"/>
            </a:solidFill>
            <a:prstDash val="solid"/>
          </a:ln>
        </c:spPr>
        <c:txPr>
          <a:bodyPr rot="0" vert="horz"/>
          <a:lstStyle/>
          <a:p>
            <a:pPr>
              <a:defRPr sz="2001" b="1" i="0" u="none" strike="noStrike" baseline="0">
                <a:solidFill>
                  <a:schemeClr val="tx1"/>
                </a:solidFill>
                <a:latin typeface="Arial"/>
                <a:ea typeface="Arial"/>
                <a:cs typeface="Arial"/>
              </a:defRPr>
            </a:pPr>
            <a:endParaRPr lang="en-US"/>
          </a:p>
        </c:txPr>
        <c:crossAx val="106329600"/>
        <c:crossesAt val="0.01"/>
        <c:auto val="1"/>
        <c:lblAlgn val="ctr"/>
        <c:lblOffset val="100"/>
        <c:tickLblSkip val="1"/>
        <c:tickMarkSkip val="1"/>
        <c:noMultiLvlLbl val="0"/>
      </c:catAx>
      <c:valAx>
        <c:axId val="106329600"/>
        <c:scaling>
          <c:logBase val="10"/>
          <c:orientation val="minMax"/>
          <c:max val="1"/>
          <c:min val="0.01"/>
        </c:scaling>
        <c:delete val="0"/>
        <c:axPos val="l"/>
        <c:title>
          <c:tx>
            <c:rich>
              <a:bodyPr/>
              <a:lstStyle/>
              <a:p>
                <a:pPr>
                  <a:defRPr sz="1601" b="1" i="0" u="none" strike="noStrike" baseline="0">
                    <a:solidFill>
                      <a:schemeClr val="tx1"/>
                    </a:solidFill>
                    <a:latin typeface="Arial"/>
                    <a:ea typeface="Arial"/>
                    <a:cs typeface="Arial"/>
                  </a:defRPr>
                </a:pPr>
                <a:r>
                  <a:rPr lang="en-US" dirty="0"/>
                  <a:t>Risk of Disease</a:t>
                </a:r>
              </a:p>
            </c:rich>
          </c:tx>
          <c:layout>
            <c:manualLayout>
              <c:xMode val="edge"/>
              <c:yMode val="edge"/>
              <c:x val="3.3222591362126247E-3"/>
              <c:y val="0.29100529100529099"/>
            </c:manualLayout>
          </c:layout>
          <c:overlay val="0"/>
          <c:spPr>
            <a:noFill/>
            <a:ln w="25413">
              <a:noFill/>
            </a:ln>
          </c:spPr>
        </c:title>
        <c:numFmt formatCode="General" sourceLinked="1"/>
        <c:majorTickMark val="out"/>
        <c:minorTickMark val="none"/>
        <c:tickLblPos val="nextTo"/>
        <c:spPr>
          <a:ln w="38120">
            <a:solidFill>
              <a:schemeClr val="tx1"/>
            </a:solidFill>
            <a:prstDash val="solid"/>
          </a:ln>
        </c:spPr>
        <c:txPr>
          <a:bodyPr rot="0" vert="horz"/>
          <a:lstStyle/>
          <a:p>
            <a:pPr>
              <a:defRPr sz="2001" b="1" i="0" u="none" strike="noStrike" baseline="0">
                <a:solidFill>
                  <a:schemeClr val="tx1"/>
                </a:solidFill>
                <a:latin typeface="Arial"/>
                <a:ea typeface="Arial"/>
                <a:cs typeface="Arial"/>
              </a:defRPr>
            </a:pPr>
            <a:endParaRPr lang="en-US"/>
          </a:p>
        </c:txPr>
        <c:crossAx val="106328064"/>
        <c:crosses val="autoZero"/>
        <c:crossBetween val="between"/>
        <c:majorUnit val="10"/>
        <c:minorUnit val="10"/>
      </c:valAx>
      <c:spPr>
        <a:noFill/>
        <a:ln w="25413">
          <a:noFill/>
        </a:ln>
      </c:spPr>
    </c:plotArea>
    <c:plotVisOnly val="1"/>
    <c:dispBlanksAs val="gap"/>
    <c:showDLblsOverMax val="0"/>
  </c:chart>
  <c:spPr>
    <a:noFill/>
    <a:ln>
      <a:noFill/>
    </a:ln>
  </c:spPr>
  <c:txPr>
    <a:bodyPr/>
    <a:lstStyle/>
    <a:p>
      <a:pPr>
        <a:defRPr sz="1801" b="1" i="0" u="none" strike="noStrike" baseline="0">
          <a:solidFill>
            <a:schemeClr val="tx1"/>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767441860465115"/>
          <c:y val="0.21957671957671956"/>
          <c:w val="0.54651162790697672"/>
          <c:h val="0.57936507936507942"/>
        </c:manualLayout>
      </c:layout>
      <c:lineChart>
        <c:grouping val="standard"/>
        <c:varyColors val="0"/>
        <c:ser>
          <c:idx val="0"/>
          <c:order val="0"/>
          <c:tx>
            <c:strRef>
              <c:f>Sheet1!$A$2</c:f>
              <c:strCache>
                <c:ptCount val="1"/>
                <c:pt idx="0">
                  <c:v>Third Variable Present</c:v>
                </c:pt>
              </c:strCache>
            </c:strRef>
          </c:tx>
          <c:spPr>
            <a:ln w="12707">
              <a:solidFill>
                <a:srgbClr val="FF0000"/>
              </a:solidFill>
              <a:prstDash val="solid"/>
            </a:ln>
          </c:spPr>
          <c:marker>
            <c:symbol val="diamond"/>
            <c:size val="10"/>
            <c:spPr>
              <a:solidFill>
                <a:srgbClr val="FF0000"/>
              </a:solidFill>
              <a:ln>
                <a:solidFill>
                  <a:srgbClr val="000000"/>
                </a:solidFill>
                <a:prstDash val="solid"/>
              </a:ln>
            </c:spPr>
          </c:marker>
          <c:dLbls>
            <c:spPr>
              <a:noFill/>
              <a:ln w="25413">
                <a:noFill/>
              </a:ln>
            </c:spPr>
            <c:txPr>
              <a:bodyPr/>
              <a:lstStyle/>
              <a:p>
                <a:pPr>
                  <a:defRPr sz="1401"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Unexposed</c:v>
                </c:pt>
                <c:pt idx="1">
                  <c:v>Exposed</c:v>
                </c:pt>
              </c:strCache>
            </c:strRef>
          </c:cat>
          <c:val>
            <c:numRef>
              <c:f>Sheet1!$B$2:$C$2</c:f>
              <c:numCache>
                <c:formatCode>General</c:formatCode>
                <c:ptCount val="2"/>
                <c:pt idx="0">
                  <c:v>0.05</c:v>
                </c:pt>
                <c:pt idx="1">
                  <c:v>0.15</c:v>
                </c:pt>
              </c:numCache>
            </c:numRef>
          </c:val>
          <c:smooth val="0"/>
        </c:ser>
        <c:ser>
          <c:idx val="1"/>
          <c:order val="1"/>
          <c:tx>
            <c:strRef>
              <c:f>Sheet1!$A$3</c:f>
              <c:strCache>
                <c:ptCount val="1"/>
                <c:pt idx="0">
                  <c:v>Third Variable Absent</c:v>
                </c:pt>
              </c:strCache>
            </c:strRef>
          </c:tx>
          <c:spPr>
            <a:ln w="38120">
              <a:solidFill>
                <a:srgbClr val="003300"/>
              </a:solidFill>
              <a:prstDash val="sysDash"/>
            </a:ln>
          </c:spPr>
          <c:marker>
            <c:symbol val="square"/>
            <c:size val="8"/>
            <c:spPr>
              <a:solidFill>
                <a:srgbClr val="333300"/>
              </a:solidFill>
              <a:ln>
                <a:solidFill>
                  <a:srgbClr val="333300"/>
                </a:solidFill>
                <a:prstDash val="solid"/>
              </a:ln>
            </c:spPr>
          </c:marker>
          <c:dLbls>
            <c:spPr>
              <a:noFill/>
              <a:ln w="25413">
                <a:noFill/>
              </a:ln>
            </c:spPr>
            <c:txPr>
              <a:bodyPr/>
              <a:lstStyle/>
              <a:p>
                <a:pPr>
                  <a:defRPr sz="1401"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Unexposed</c:v>
                </c:pt>
                <c:pt idx="1">
                  <c:v>Exposed</c:v>
                </c:pt>
              </c:strCache>
            </c:strRef>
          </c:cat>
          <c:val>
            <c:numRef>
              <c:f>Sheet1!$B$3:$C$3</c:f>
              <c:numCache>
                <c:formatCode>General</c:formatCode>
                <c:ptCount val="2"/>
                <c:pt idx="0">
                  <c:v>0.15</c:v>
                </c:pt>
                <c:pt idx="1">
                  <c:v>0.25</c:v>
                </c:pt>
              </c:numCache>
            </c:numRef>
          </c:val>
          <c:smooth val="0"/>
        </c:ser>
        <c:dLbls>
          <c:showLegendKey val="0"/>
          <c:showVal val="0"/>
          <c:showCatName val="0"/>
          <c:showSerName val="0"/>
          <c:showPercent val="0"/>
          <c:showBubbleSize val="0"/>
        </c:dLbls>
        <c:marker val="1"/>
        <c:smooth val="0"/>
        <c:axId val="120568448"/>
        <c:axId val="120574336"/>
      </c:lineChart>
      <c:catAx>
        <c:axId val="120568448"/>
        <c:scaling>
          <c:orientation val="minMax"/>
        </c:scaling>
        <c:delete val="0"/>
        <c:axPos val="b"/>
        <c:numFmt formatCode="General" sourceLinked="1"/>
        <c:majorTickMark val="out"/>
        <c:minorTickMark val="none"/>
        <c:tickLblPos val="nextTo"/>
        <c:spPr>
          <a:ln w="38120">
            <a:solidFill>
              <a:schemeClr val="tx1"/>
            </a:solidFill>
            <a:prstDash val="solid"/>
          </a:ln>
        </c:spPr>
        <c:txPr>
          <a:bodyPr rot="0" vert="horz"/>
          <a:lstStyle/>
          <a:p>
            <a:pPr>
              <a:defRPr sz="2001" b="1" i="0" u="none" strike="noStrike" baseline="0">
                <a:solidFill>
                  <a:schemeClr val="tx1"/>
                </a:solidFill>
                <a:latin typeface="Arial"/>
                <a:ea typeface="Arial"/>
                <a:cs typeface="Arial"/>
              </a:defRPr>
            </a:pPr>
            <a:endParaRPr lang="en-US"/>
          </a:p>
        </c:txPr>
        <c:crossAx val="120574336"/>
        <c:crossesAt val="0.01"/>
        <c:auto val="1"/>
        <c:lblAlgn val="ctr"/>
        <c:lblOffset val="100"/>
        <c:tickLblSkip val="1"/>
        <c:tickMarkSkip val="1"/>
        <c:noMultiLvlLbl val="0"/>
      </c:catAx>
      <c:valAx>
        <c:axId val="120574336"/>
        <c:scaling>
          <c:logBase val="10"/>
          <c:orientation val="minMax"/>
          <c:max val="1"/>
          <c:min val="0.01"/>
        </c:scaling>
        <c:delete val="0"/>
        <c:axPos val="l"/>
        <c:title>
          <c:tx>
            <c:rich>
              <a:bodyPr/>
              <a:lstStyle/>
              <a:p>
                <a:pPr>
                  <a:defRPr sz="1601" b="1" i="0" u="none" strike="noStrike" baseline="0">
                    <a:solidFill>
                      <a:schemeClr val="tx1"/>
                    </a:solidFill>
                    <a:latin typeface="Arial"/>
                    <a:ea typeface="Arial"/>
                    <a:cs typeface="Arial"/>
                  </a:defRPr>
                </a:pPr>
                <a:r>
                  <a:rPr lang="en-US" dirty="0"/>
                  <a:t>Risk of Disease</a:t>
                </a:r>
              </a:p>
            </c:rich>
          </c:tx>
          <c:layout>
            <c:manualLayout>
              <c:xMode val="edge"/>
              <c:yMode val="edge"/>
              <c:x val="3.3222591362126247E-3"/>
              <c:y val="0.29100529100529099"/>
            </c:manualLayout>
          </c:layout>
          <c:overlay val="0"/>
          <c:spPr>
            <a:noFill/>
            <a:ln w="25413">
              <a:noFill/>
            </a:ln>
          </c:spPr>
        </c:title>
        <c:numFmt formatCode="General" sourceLinked="1"/>
        <c:majorTickMark val="out"/>
        <c:minorTickMark val="none"/>
        <c:tickLblPos val="nextTo"/>
        <c:spPr>
          <a:ln w="38120">
            <a:solidFill>
              <a:schemeClr val="tx1"/>
            </a:solidFill>
            <a:prstDash val="solid"/>
          </a:ln>
        </c:spPr>
        <c:txPr>
          <a:bodyPr rot="0" vert="horz"/>
          <a:lstStyle/>
          <a:p>
            <a:pPr>
              <a:defRPr sz="2001" b="1" i="0" u="none" strike="noStrike" baseline="0">
                <a:solidFill>
                  <a:schemeClr val="tx1"/>
                </a:solidFill>
                <a:latin typeface="Arial"/>
                <a:ea typeface="Arial"/>
                <a:cs typeface="Arial"/>
              </a:defRPr>
            </a:pPr>
            <a:endParaRPr lang="en-US"/>
          </a:p>
        </c:txPr>
        <c:crossAx val="120568448"/>
        <c:crosses val="autoZero"/>
        <c:crossBetween val="between"/>
        <c:majorUnit val="10"/>
        <c:minorUnit val="10"/>
      </c:valAx>
      <c:spPr>
        <a:noFill/>
        <a:ln w="25413">
          <a:noFill/>
        </a:ln>
      </c:spPr>
    </c:plotArea>
    <c:plotVisOnly val="1"/>
    <c:dispBlanksAs val="gap"/>
    <c:showDLblsOverMax val="0"/>
  </c:chart>
  <c:spPr>
    <a:noFill/>
    <a:ln>
      <a:noFill/>
    </a:ln>
  </c:spPr>
  <c:txPr>
    <a:bodyPr/>
    <a:lstStyle/>
    <a:p>
      <a:pPr>
        <a:defRPr sz="1801" b="1" i="0" u="none" strike="noStrike" baseline="0">
          <a:solidFill>
            <a:schemeClr val="tx1"/>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767441860465115"/>
          <c:y val="0.21957671957671956"/>
          <c:w val="0.54651162790697672"/>
          <c:h val="0.57936507936507942"/>
        </c:manualLayout>
      </c:layout>
      <c:lineChart>
        <c:grouping val="standard"/>
        <c:varyColors val="0"/>
        <c:ser>
          <c:idx val="0"/>
          <c:order val="0"/>
          <c:tx>
            <c:strRef>
              <c:f>Sheet1!$A$2</c:f>
              <c:strCache>
                <c:ptCount val="1"/>
                <c:pt idx="0">
                  <c:v>Third Variable Present</c:v>
                </c:pt>
              </c:strCache>
            </c:strRef>
          </c:tx>
          <c:spPr>
            <a:ln w="12707">
              <a:solidFill>
                <a:srgbClr val="FF0000"/>
              </a:solidFill>
              <a:prstDash val="solid"/>
            </a:ln>
          </c:spPr>
          <c:marker>
            <c:symbol val="diamond"/>
            <c:size val="10"/>
            <c:spPr>
              <a:solidFill>
                <a:srgbClr val="FF0000"/>
              </a:solidFill>
              <a:ln>
                <a:solidFill>
                  <a:srgbClr val="000000"/>
                </a:solidFill>
                <a:prstDash val="solid"/>
              </a:ln>
            </c:spPr>
          </c:marker>
          <c:dLbls>
            <c:spPr>
              <a:noFill/>
              <a:ln w="25413">
                <a:noFill/>
              </a:ln>
            </c:spPr>
            <c:txPr>
              <a:bodyPr/>
              <a:lstStyle/>
              <a:p>
                <a:pPr>
                  <a:defRPr sz="1401"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Unexposed</c:v>
                </c:pt>
                <c:pt idx="1">
                  <c:v>Exposed</c:v>
                </c:pt>
              </c:strCache>
            </c:strRef>
          </c:cat>
          <c:val>
            <c:numRef>
              <c:f>Sheet1!$B$2:$C$2</c:f>
              <c:numCache>
                <c:formatCode>General</c:formatCode>
                <c:ptCount val="2"/>
                <c:pt idx="0">
                  <c:v>0.1</c:v>
                </c:pt>
                <c:pt idx="1">
                  <c:v>0.2</c:v>
                </c:pt>
              </c:numCache>
            </c:numRef>
          </c:val>
          <c:smooth val="0"/>
        </c:ser>
        <c:ser>
          <c:idx val="1"/>
          <c:order val="1"/>
          <c:tx>
            <c:strRef>
              <c:f>Sheet1!$A$3</c:f>
              <c:strCache>
                <c:ptCount val="1"/>
                <c:pt idx="0">
                  <c:v>Third Variable Absent</c:v>
                </c:pt>
              </c:strCache>
            </c:strRef>
          </c:tx>
          <c:spPr>
            <a:ln w="38120">
              <a:solidFill>
                <a:srgbClr val="003300"/>
              </a:solidFill>
              <a:prstDash val="sysDash"/>
            </a:ln>
          </c:spPr>
          <c:marker>
            <c:symbol val="square"/>
            <c:size val="8"/>
            <c:spPr>
              <a:solidFill>
                <a:srgbClr val="333300"/>
              </a:solidFill>
              <a:ln>
                <a:solidFill>
                  <a:srgbClr val="333300"/>
                </a:solidFill>
                <a:prstDash val="solid"/>
              </a:ln>
            </c:spPr>
          </c:marker>
          <c:dLbls>
            <c:spPr>
              <a:noFill/>
              <a:ln w="25413">
                <a:noFill/>
              </a:ln>
            </c:spPr>
            <c:txPr>
              <a:bodyPr/>
              <a:lstStyle/>
              <a:p>
                <a:pPr>
                  <a:defRPr sz="1401"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Unexposed</c:v>
                </c:pt>
                <c:pt idx="1">
                  <c:v>Exposed</c:v>
                </c:pt>
              </c:strCache>
            </c:strRef>
          </c:cat>
          <c:val>
            <c:numRef>
              <c:f>Sheet1!$B$3:$C$3</c:f>
              <c:numCache>
                <c:formatCode>General</c:formatCode>
                <c:ptCount val="2"/>
                <c:pt idx="0">
                  <c:v>0.2</c:v>
                </c:pt>
                <c:pt idx="1">
                  <c:v>0.6</c:v>
                </c:pt>
              </c:numCache>
            </c:numRef>
          </c:val>
          <c:smooth val="0"/>
        </c:ser>
        <c:dLbls>
          <c:showLegendKey val="0"/>
          <c:showVal val="0"/>
          <c:showCatName val="0"/>
          <c:showSerName val="0"/>
          <c:showPercent val="0"/>
          <c:showBubbleSize val="0"/>
        </c:dLbls>
        <c:marker val="1"/>
        <c:smooth val="0"/>
        <c:axId val="121328768"/>
        <c:axId val="121330304"/>
      </c:lineChart>
      <c:catAx>
        <c:axId val="121328768"/>
        <c:scaling>
          <c:orientation val="minMax"/>
        </c:scaling>
        <c:delete val="0"/>
        <c:axPos val="b"/>
        <c:numFmt formatCode="General" sourceLinked="1"/>
        <c:majorTickMark val="out"/>
        <c:minorTickMark val="none"/>
        <c:tickLblPos val="nextTo"/>
        <c:spPr>
          <a:ln w="38120">
            <a:solidFill>
              <a:schemeClr val="tx1"/>
            </a:solidFill>
            <a:prstDash val="solid"/>
          </a:ln>
        </c:spPr>
        <c:txPr>
          <a:bodyPr rot="0" vert="horz"/>
          <a:lstStyle/>
          <a:p>
            <a:pPr>
              <a:defRPr sz="2001" b="1" i="0" u="none" strike="noStrike" baseline="0">
                <a:solidFill>
                  <a:schemeClr val="tx1"/>
                </a:solidFill>
                <a:latin typeface="Arial"/>
                <a:ea typeface="Arial"/>
                <a:cs typeface="Arial"/>
              </a:defRPr>
            </a:pPr>
            <a:endParaRPr lang="en-US"/>
          </a:p>
        </c:txPr>
        <c:crossAx val="121330304"/>
        <c:crossesAt val="0.01"/>
        <c:auto val="1"/>
        <c:lblAlgn val="ctr"/>
        <c:lblOffset val="100"/>
        <c:tickLblSkip val="1"/>
        <c:tickMarkSkip val="1"/>
        <c:noMultiLvlLbl val="0"/>
      </c:catAx>
      <c:valAx>
        <c:axId val="121330304"/>
        <c:scaling>
          <c:logBase val="10"/>
          <c:orientation val="minMax"/>
          <c:max val="1"/>
          <c:min val="0.01"/>
        </c:scaling>
        <c:delete val="0"/>
        <c:axPos val="l"/>
        <c:title>
          <c:tx>
            <c:rich>
              <a:bodyPr/>
              <a:lstStyle/>
              <a:p>
                <a:pPr>
                  <a:defRPr sz="1601" b="1" i="0" u="none" strike="noStrike" baseline="0">
                    <a:solidFill>
                      <a:schemeClr val="tx1"/>
                    </a:solidFill>
                    <a:latin typeface="Arial"/>
                    <a:ea typeface="Arial"/>
                    <a:cs typeface="Arial"/>
                  </a:defRPr>
                </a:pPr>
                <a:r>
                  <a:rPr lang="en-US" dirty="0"/>
                  <a:t>Risk of Disease</a:t>
                </a:r>
              </a:p>
            </c:rich>
          </c:tx>
          <c:layout>
            <c:manualLayout>
              <c:xMode val="edge"/>
              <c:yMode val="edge"/>
              <c:x val="3.3222591362126247E-3"/>
              <c:y val="0.29100529100529099"/>
            </c:manualLayout>
          </c:layout>
          <c:overlay val="0"/>
          <c:spPr>
            <a:noFill/>
            <a:ln w="25413">
              <a:noFill/>
            </a:ln>
          </c:spPr>
        </c:title>
        <c:numFmt formatCode="General" sourceLinked="1"/>
        <c:majorTickMark val="out"/>
        <c:minorTickMark val="none"/>
        <c:tickLblPos val="nextTo"/>
        <c:spPr>
          <a:ln w="38120">
            <a:solidFill>
              <a:schemeClr val="tx1"/>
            </a:solidFill>
            <a:prstDash val="solid"/>
          </a:ln>
        </c:spPr>
        <c:txPr>
          <a:bodyPr rot="0" vert="horz"/>
          <a:lstStyle/>
          <a:p>
            <a:pPr>
              <a:defRPr sz="2001" b="1" i="0" u="none" strike="noStrike" baseline="0">
                <a:solidFill>
                  <a:schemeClr val="tx1"/>
                </a:solidFill>
                <a:latin typeface="Arial"/>
                <a:ea typeface="Arial"/>
                <a:cs typeface="Arial"/>
              </a:defRPr>
            </a:pPr>
            <a:endParaRPr lang="en-US"/>
          </a:p>
        </c:txPr>
        <c:crossAx val="121328768"/>
        <c:crosses val="autoZero"/>
        <c:crossBetween val="between"/>
        <c:majorUnit val="10"/>
        <c:minorUnit val="10"/>
      </c:valAx>
      <c:spPr>
        <a:noFill/>
        <a:ln w="25413">
          <a:noFill/>
        </a:ln>
      </c:spPr>
    </c:plotArea>
    <c:plotVisOnly val="1"/>
    <c:dispBlanksAs val="gap"/>
    <c:showDLblsOverMax val="0"/>
  </c:chart>
  <c:spPr>
    <a:noFill/>
    <a:ln>
      <a:noFill/>
    </a:ln>
  </c:spPr>
  <c:txPr>
    <a:bodyPr/>
    <a:lstStyle/>
    <a:p>
      <a:pPr>
        <a:defRPr sz="1801" b="1" i="0" u="none" strike="noStrike" baseline="0">
          <a:solidFill>
            <a:schemeClr val="tx1"/>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767441860465115"/>
          <c:y val="0.21957671957671956"/>
          <c:w val="0.54651162790697672"/>
          <c:h val="0.57936507936507942"/>
        </c:manualLayout>
      </c:layout>
      <c:lineChart>
        <c:grouping val="standard"/>
        <c:varyColors val="0"/>
        <c:ser>
          <c:idx val="0"/>
          <c:order val="0"/>
          <c:tx>
            <c:strRef>
              <c:f>Sheet1!$A$2</c:f>
              <c:strCache>
                <c:ptCount val="1"/>
                <c:pt idx="0">
                  <c:v>Third Variable Present</c:v>
                </c:pt>
              </c:strCache>
            </c:strRef>
          </c:tx>
          <c:spPr>
            <a:ln w="12707">
              <a:solidFill>
                <a:srgbClr val="FF0000"/>
              </a:solidFill>
              <a:prstDash val="solid"/>
            </a:ln>
          </c:spPr>
          <c:marker>
            <c:symbol val="diamond"/>
            <c:size val="10"/>
            <c:spPr>
              <a:solidFill>
                <a:srgbClr val="FF0000"/>
              </a:solidFill>
              <a:ln>
                <a:solidFill>
                  <a:srgbClr val="000000"/>
                </a:solidFill>
                <a:prstDash val="solid"/>
              </a:ln>
            </c:spPr>
          </c:marker>
          <c:dLbls>
            <c:dLbl>
              <c:idx val="1"/>
              <c:layout>
                <c:manualLayout>
                  <c:x val="-8.1322406195570933E-17"/>
                  <c:y val="-2.8281038927346958E-2"/>
                </c:manualLayout>
              </c:layout>
              <c:showLegendKey val="0"/>
              <c:showVal val="1"/>
              <c:showCatName val="0"/>
              <c:showSerName val="0"/>
              <c:showPercent val="0"/>
              <c:showBubbleSize val="0"/>
            </c:dLbl>
            <c:spPr>
              <a:noFill/>
              <a:ln w="25413">
                <a:noFill/>
              </a:ln>
            </c:spPr>
            <c:txPr>
              <a:bodyPr/>
              <a:lstStyle/>
              <a:p>
                <a:pPr>
                  <a:defRPr sz="1401"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Unexposed</c:v>
                </c:pt>
                <c:pt idx="1">
                  <c:v>Exposed</c:v>
                </c:pt>
              </c:strCache>
            </c:strRef>
          </c:cat>
          <c:val>
            <c:numRef>
              <c:f>Sheet1!$B$2:$C$2</c:f>
              <c:numCache>
                <c:formatCode>General</c:formatCode>
                <c:ptCount val="2"/>
                <c:pt idx="0">
                  <c:v>0.1</c:v>
                </c:pt>
                <c:pt idx="1">
                  <c:v>0.2</c:v>
                </c:pt>
              </c:numCache>
            </c:numRef>
          </c:val>
          <c:smooth val="0"/>
        </c:ser>
        <c:ser>
          <c:idx val="1"/>
          <c:order val="1"/>
          <c:tx>
            <c:strRef>
              <c:f>Sheet1!$A$3</c:f>
              <c:strCache>
                <c:ptCount val="1"/>
                <c:pt idx="0">
                  <c:v>Third Variable Absent</c:v>
                </c:pt>
              </c:strCache>
            </c:strRef>
          </c:tx>
          <c:spPr>
            <a:ln w="38120">
              <a:solidFill>
                <a:srgbClr val="003300"/>
              </a:solidFill>
              <a:prstDash val="sysDash"/>
            </a:ln>
          </c:spPr>
          <c:marker>
            <c:symbol val="square"/>
            <c:size val="8"/>
            <c:spPr>
              <a:solidFill>
                <a:srgbClr val="333300"/>
              </a:solidFill>
              <a:ln>
                <a:solidFill>
                  <a:srgbClr val="333300"/>
                </a:solidFill>
                <a:prstDash val="solid"/>
              </a:ln>
            </c:spPr>
          </c:marker>
          <c:dLbls>
            <c:spPr>
              <a:noFill/>
              <a:ln w="25413">
                <a:noFill/>
              </a:ln>
            </c:spPr>
            <c:txPr>
              <a:bodyPr/>
              <a:lstStyle/>
              <a:p>
                <a:pPr>
                  <a:defRPr sz="1401"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Unexposed</c:v>
                </c:pt>
                <c:pt idx="1">
                  <c:v>Exposed</c:v>
                </c:pt>
              </c:strCache>
            </c:strRef>
          </c:cat>
          <c:val>
            <c:numRef>
              <c:f>Sheet1!$B$3:$C$3</c:f>
              <c:numCache>
                <c:formatCode>General</c:formatCode>
                <c:ptCount val="2"/>
                <c:pt idx="0">
                  <c:v>0.05</c:v>
                </c:pt>
                <c:pt idx="1">
                  <c:v>0.15</c:v>
                </c:pt>
              </c:numCache>
            </c:numRef>
          </c:val>
          <c:smooth val="0"/>
        </c:ser>
        <c:dLbls>
          <c:showLegendKey val="0"/>
          <c:showVal val="0"/>
          <c:showCatName val="0"/>
          <c:showSerName val="0"/>
          <c:showPercent val="0"/>
          <c:showBubbleSize val="0"/>
        </c:dLbls>
        <c:marker val="1"/>
        <c:smooth val="0"/>
        <c:axId val="120656256"/>
        <c:axId val="120657792"/>
      </c:lineChart>
      <c:catAx>
        <c:axId val="120656256"/>
        <c:scaling>
          <c:orientation val="minMax"/>
        </c:scaling>
        <c:delete val="0"/>
        <c:axPos val="b"/>
        <c:numFmt formatCode="General" sourceLinked="1"/>
        <c:majorTickMark val="out"/>
        <c:minorTickMark val="none"/>
        <c:tickLblPos val="nextTo"/>
        <c:spPr>
          <a:ln w="38120">
            <a:solidFill>
              <a:schemeClr val="tx1"/>
            </a:solidFill>
            <a:prstDash val="solid"/>
          </a:ln>
        </c:spPr>
        <c:txPr>
          <a:bodyPr rot="0" vert="horz"/>
          <a:lstStyle/>
          <a:p>
            <a:pPr>
              <a:defRPr sz="2001" b="1" i="0" u="none" strike="noStrike" baseline="0">
                <a:solidFill>
                  <a:schemeClr val="tx1"/>
                </a:solidFill>
                <a:latin typeface="Arial"/>
                <a:ea typeface="Arial"/>
                <a:cs typeface="Arial"/>
              </a:defRPr>
            </a:pPr>
            <a:endParaRPr lang="en-US"/>
          </a:p>
        </c:txPr>
        <c:crossAx val="120657792"/>
        <c:crossesAt val="0.01"/>
        <c:auto val="1"/>
        <c:lblAlgn val="ctr"/>
        <c:lblOffset val="100"/>
        <c:tickLblSkip val="1"/>
        <c:tickMarkSkip val="1"/>
        <c:noMultiLvlLbl val="0"/>
      </c:catAx>
      <c:valAx>
        <c:axId val="120657792"/>
        <c:scaling>
          <c:logBase val="10"/>
          <c:orientation val="minMax"/>
          <c:max val="1"/>
          <c:min val="0.01"/>
        </c:scaling>
        <c:delete val="0"/>
        <c:axPos val="l"/>
        <c:title>
          <c:tx>
            <c:rich>
              <a:bodyPr/>
              <a:lstStyle/>
              <a:p>
                <a:pPr>
                  <a:defRPr sz="1601" b="1" i="0" u="none" strike="noStrike" baseline="0">
                    <a:solidFill>
                      <a:schemeClr val="tx1"/>
                    </a:solidFill>
                    <a:latin typeface="Arial"/>
                    <a:ea typeface="Arial"/>
                    <a:cs typeface="Arial"/>
                  </a:defRPr>
                </a:pPr>
                <a:r>
                  <a:rPr lang="en-US" dirty="0"/>
                  <a:t>Risk of Disease</a:t>
                </a:r>
              </a:p>
            </c:rich>
          </c:tx>
          <c:layout>
            <c:manualLayout>
              <c:xMode val="edge"/>
              <c:yMode val="edge"/>
              <c:x val="3.3222591362126247E-3"/>
              <c:y val="0.29100529100529099"/>
            </c:manualLayout>
          </c:layout>
          <c:overlay val="0"/>
          <c:spPr>
            <a:noFill/>
            <a:ln w="25413">
              <a:noFill/>
            </a:ln>
          </c:spPr>
        </c:title>
        <c:numFmt formatCode="General" sourceLinked="1"/>
        <c:majorTickMark val="out"/>
        <c:minorTickMark val="none"/>
        <c:tickLblPos val="nextTo"/>
        <c:spPr>
          <a:ln w="38120">
            <a:solidFill>
              <a:schemeClr val="tx1"/>
            </a:solidFill>
            <a:prstDash val="solid"/>
          </a:ln>
        </c:spPr>
        <c:txPr>
          <a:bodyPr rot="0" vert="horz"/>
          <a:lstStyle/>
          <a:p>
            <a:pPr>
              <a:defRPr sz="2001" b="1" i="0" u="none" strike="noStrike" baseline="0">
                <a:solidFill>
                  <a:schemeClr val="tx1"/>
                </a:solidFill>
                <a:latin typeface="Arial"/>
                <a:ea typeface="Arial"/>
                <a:cs typeface="Arial"/>
              </a:defRPr>
            </a:pPr>
            <a:endParaRPr lang="en-US"/>
          </a:p>
        </c:txPr>
        <c:crossAx val="120656256"/>
        <c:crosses val="autoZero"/>
        <c:crossBetween val="between"/>
        <c:majorUnit val="10"/>
        <c:minorUnit val="10"/>
      </c:valAx>
      <c:spPr>
        <a:noFill/>
        <a:ln w="25413">
          <a:noFill/>
        </a:ln>
      </c:spPr>
    </c:plotArea>
    <c:plotVisOnly val="1"/>
    <c:dispBlanksAs val="gap"/>
    <c:showDLblsOverMax val="0"/>
  </c:chart>
  <c:spPr>
    <a:noFill/>
    <a:ln>
      <a:noFill/>
    </a:ln>
  </c:spPr>
  <c:txPr>
    <a:bodyPr/>
    <a:lstStyle/>
    <a:p>
      <a:pPr>
        <a:defRPr sz="1801" b="1" i="0" u="none" strike="noStrike" baseline="0">
          <a:solidFill>
            <a:schemeClr val="tx1"/>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767441860465115"/>
          <c:y val="0.21957671957671956"/>
          <c:w val="0.54651162790697672"/>
          <c:h val="0.57936507936507942"/>
        </c:manualLayout>
      </c:layout>
      <c:lineChart>
        <c:grouping val="standard"/>
        <c:varyColors val="0"/>
        <c:ser>
          <c:idx val="0"/>
          <c:order val="0"/>
          <c:tx>
            <c:strRef>
              <c:f>Sheet1!$A$2</c:f>
              <c:strCache>
                <c:ptCount val="1"/>
                <c:pt idx="0">
                  <c:v>Third Variable Present</c:v>
                </c:pt>
              </c:strCache>
            </c:strRef>
          </c:tx>
          <c:spPr>
            <a:ln w="12707">
              <a:solidFill>
                <a:srgbClr val="FF0000"/>
              </a:solidFill>
              <a:prstDash val="solid"/>
            </a:ln>
          </c:spPr>
          <c:marker>
            <c:symbol val="diamond"/>
            <c:size val="10"/>
            <c:spPr>
              <a:solidFill>
                <a:srgbClr val="FF0000"/>
              </a:solidFill>
              <a:ln>
                <a:solidFill>
                  <a:srgbClr val="000000"/>
                </a:solidFill>
                <a:prstDash val="solid"/>
              </a:ln>
            </c:spPr>
          </c:marker>
          <c:dLbls>
            <c:spPr>
              <a:noFill/>
              <a:ln w="25413">
                <a:noFill/>
              </a:ln>
            </c:spPr>
            <c:txPr>
              <a:bodyPr/>
              <a:lstStyle/>
              <a:p>
                <a:pPr>
                  <a:defRPr sz="1401"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Unexposed</c:v>
                </c:pt>
                <c:pt idx="1">
                  <c:v>Exposed</c:v>
                </c:pt>
              </c:strCache>
            </c:strRef>
          </c:cat>
          <c:val>
            <c:numRef>
              <c:f>Sheet1!$B$2:$C$2</c:f>
              <c:numCache>
                <c:formatCode>General</c:formatCode>
                <c:ptCount val="2"/>
                <c:pt idx="0">
                  <c:v>0.1</c:v>
                </c:pt>
                <c:pt idx="1">
                  <c:v>0.2</c:v>
                </c:pt>
              </c:numCache>
            </c:numRef>
          </c:val>
          <c:smooth val="0"/>
        </c:ser>
        <c:ser>
          <c:idx val="1"/>
          <c:order val="1"/>
          <c:tx>
            <c:strRef>
              <c:f>Sheet1!$A$3</c:f>
              <c:strCache>
                <c:ptCount val="1"/>
                <c:pt idx="0">
                  <c:v>Third Variable Absent</c:v>
                </c:pt>
              </c:strCache>
            </c:strRef>
          </c:tx>
          <c:spPr>
            <a:ln w="38120">
              <a:solidFill>
                <a:srgbClr val="003300"/>
              </a:solidFill>
              <a:prstDash val="sysDash"/>
            </a:ln>
          </c:spPr>
          <c:marker>
            <c:symbol val="square"/>
            <c:size val="8"/>
            <c:spPr>
              <a:solidFill>
                <a:srgbClr val="333300"/>
              </a:solidFill>
              <a:ln>
                <a:solidFill>
                  <a:srgbClr val="333300"/>
                </a:solidFill>
                <a:prstDash val="solid"/>
              </a:ln>
            </c:spPr>
          </c:marker>
          <c:dLbls>
            <c:spPr>
              <a:noFill/>
              <a:ln w="25413">
                <a:noFill/>
              </a:ln>
            </c:spPr>
            <c:txPr>
              <a:bodyPr/>
              <a:lstStyle/>
              <a:p>
                <a:pPr>
                  <a:defRPr sz="1401"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Unexposed</c:v>
                </c:pt>
                <c:pt idx="1">
                  <c:v>Exposed</c:v>
                </c:pt>
              </c:strCache>
            </c:strRef>
          </c:cat>
          <c:val>
            <c:numRef>
              <c:f>Sheet1!$B$3:$C$3</c:f>
              <c:numCache>
                <c:formatCode>General</c:formatCode>
                <c:ptCount val="2"/>
                <c:pt idx="0">
                  <c:v>0.2</c:v>
                </c:pt>
                <c:pt idx="1">
                  <c:v>0.6</c:v>
                </c:pt>
              </c:numCache>
            </c:numRef>
          </c:val>
          <c:smooth val="0"/>
        </c:ser>
        <c:dLbls>
          <c:showLegendKey val="0"/>
          <c:showVal val="0"/>
          <c:showCatName val="0"/>
          <c:showSerName val="0"/>
          <c:showPercent val="0"/>
          <c:showBubbleSize val="0"/>
        </c:dLbls>
        <c:marker val="1"/>
        <c:smooth val="0"/>
        <c:axId val="120692096"/>
        <c:axId val="121406592"/>
      </c:lineChart>
      <c:catAx>
        <c:axId val="120692096"/>
        <c:scaling>
          <c:orientation val="minMax"/>
        </c:scaling>
        <c:delete val="0"/>
        <c:axPos val="b"/>
        <c:numFmt formatCode="General" sourceLinked="1"/>
        <c:majorTickMark val="out"/>
        <c:minorTickMark val="none"/>
        <c:tickLblPos val="nextTo"/>
        <c:spPr>
          <a:ln w="38120">
            <a:solidFill>
              <a:schemeClr val="tx1"/>
            </a:solidFill>
            <a:prstDash val="solid"/>
          </a:ln>
        </c:spPr>
        <c:txPr>
          <a:bodyPr rot="0" vert="horz"/>
          <a:lstStyle/>
          <a:p>
            <a:pPr>
              <a:defRPr sz="2001" b="1" i="0" u="none" strike="noStrike" baseline="0">
                <a:solidFill>
                  <a:schemeClr val="tx1"/>
                </a:solidFill>
                <a:latin typeface="Arial"/>
                <a:ea typeface="Arial"/>
                <a:cs typeface="Arial"/>
              </a:defRPr>
            </a:pPr>
            <a:endParaRPr lang="en-US"/>
          </a:p>
        </c:txPr>
        <c:crossAx val="121406592"/>
        <c:crossesAt val="0.01"/>
        <c:auto val="1"/>
        <c:lblAlgn val="ctr"/>
        <c:lblOffset val="100"/>
        <c:tickLblSkip val="1"/>
        <c:tickMarkSkip val="1"/>
        <c:noMultiLvlLbl val="0"/>
      </c:catAx>
      <c:valAx>
        <c:axId val="121406592"/>
        <c:scaling>
          <c:logBase val="10"/>
          <c:orientation val="minMax"/>
          <c:max val="1"/>
          <c:min val="0.01"/>
        </c:scaling>
        <c:delete val="0"/>
        <c:axPos val="l"/>
        <c:title>
          <c:tx>
            <c:rich>
              <a:bodyPr/>
              <a:lstStyle/>
              <a:p>
                <a:pPr>
                  <a:defRPr sz="1601" b="1" i="0" u="none" strike="noStrike" baseline="0">
                    <a:solidFill>
                      <a:schemeClr val="tx1"/>
                    </a:solidFill>
                    <a:latin typeface="Arial"/>
                    <a:ea typeface="Arial"/>
                    <a:cs typeface="Arial"/>
                  </a:defRPr>
                </a:pPr>
                <a:r>
                  <a:rPr lang="en-US" dirty="0"/>
                  <a:t>Risk of Disease</a:t>
                </a:r>
              </a:p>
            </c:rich>
          </c:tx>
          <c:layout>
            <c:manualLayout>
              <c:xMode val="edge"/>
              <c:yMode val="edge"/>
              <c:x val="3.3222591362126247E-3"/>
              <c:y val="0.29100529100529099"/>
            </c:manualLayout>
          </c:layout>
          <c:overlay val="0"/>
          <c:spPr>
            <a:noFill/>
            <a:ln w="25413">
              <a:noFill/>
            </a:ln>
          </c:spPr>
        </c:title>
        <c:numFmt formatCode="General" sourceLinked="1"/>
        <c:majorTickMark val="out"/>
        <c:minorTickMark val="none"/>
        <c:tickLblPos val="nextTo"/>
        <c:spPr>
          <a:ln w="38120">
            <a:solidFill>
              <a:schemeClr val="tx1"/>
            </a:solidFill>
            <a:prstDash val="solid"/>
          </a:ln>
        </c:spPr>
        <c:txPr>
          <a:bodyPr rot="0" vert="horz"/>
          <a:lstStyle/>
          <a:p>
            <a:pPr>
              <a:defRPr sz="2001" b="1" i="0" u="none" strike="noStrike" baseline="0">
                <a:solidFill>
                  <a:schemeClr val="tx1"/>
                </a:solidFill>
                <a:latin typeface="Arial"/>
                <a:ea typeface="Arial"/>
                <a:cs typeface="Arial"/>
              </a:defRPr>
            </a:pPr>
            <a:endParaRPr lang="en-US"/>
          </a:p>
        </c:txPr>
        <c:crossAx val="120692096"/>
        <c:crosses val="autoZero"/>
        <c:crossBetween val="between"/>
        <c:majorUnit val="10"/>
        <c:minorUnit val="10"/>
      </c:valAx>
      <c:spPr>
        <a:noFill/>
        <a:ln w="25413">
          <a:noFill/>
        </a:ln>
      </c:spPr>
    </c:plotArea>
    <c:plotVisOnly val="1"/>
    <c:dispBlanksAs val="gap"/>
    <c:showDLblsOverMax val="0"/>
  </c:chart>
  <c:spPr>
    <a:noFill/>
    <a:ln>
      <a:noFill/>
    </a:ln>
  </c:spPr>
  <c:txPr>
    <a:bodyPr/>
    <a:lstStyle/>
    <a:p>
      <a:pPr>
        <a:defRPr sz="1801" b="1" i="0" u="none" strike="noStrike" baseline="0">
          <a:solidFill>
            <a:schemeClr val="tx1"/>
          </a:solidFill>
          <a:latin typeface="Arial"/>
          <a:ea typeface="Arial"/>
          <a:cs typeface="Aria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767441860465115"/>
          <c:y val="0.21957671957671956"/>
          <c:w val="0.54651162790697672"/>
          <c:h val="0.57936507936507942"/>
        </c:manualLayout>
      </c:layout>
      <c:lineChart>
        <c:grouping val="standard"/>
        <c:varyColors val="0"/>
        <c:ser>
          <c:idx val="0"/>
          <c:order val="0"/>
          <c:tx>
            <c:strRef>
              <c:f>Sheet1!$A$2</c:f>
              <c:strCache>
                <c:ptCount val="1"/>
                <c:pt idx="0">
                  <c:v>Third Variable Present</c:v>
                </c:pt>
              </c:strCache>
            </c:strRef>
          </c:tx>
          <c:spPr>
            <a:ln w="12707">
              <a:solidFill>
                <a:srgbClr val="FF0000"/>
              </a:solidFill>
              <a:prstDash val="solid"/>
            </a:ln>
          </c:spPr>
          <c:marker>
            <c:symbol val="diamond"/>
            <c:size val="10"/>
            <c:spPr>
              <a:solidFill>
                <a:srgbClr val="FF0000"/>
              </a:solidFill>
              <a:ln>
                <a:solidFill>
                  <a:srgbClr val="000000"/>
                </a:solidFill>
                <a:prstDash val="solid"/>
              </a:ln>
            </c:spPr>
          </c:marker>
          <c:dLbls>
            <c:spPr>
              <a:noFill/>
              <a:ln w="25413">
                <a:noFill/>
              </a:ln>
            </c:spPr>
            <c:txPr>
              <a:bodyPr/>
              <a:lstStyle/>
              <a:p>
                <a:pPr>
                  <a:defRPr sz="1401"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Unexposed</c:v>
                </c:pt>
                <c:pt idx="1">
                  <c:v>Exposed</c:v>
                </c:pt>
              </c:strCache>
            </c:strRef>
          </c:cat>
          <c:val>
            <c:numRef>
              <c:f>Sheet1!$B$2:$C$2</c:f>
              <c:numCache>
                <c:formatCode>General</c:formatCode>
                <c:ptCount val="2"/>
                <c:pt idx="0">
                  <c:v>0.1</c:v>
                </c:pt>
                <c:pt idx="1">
                  <c:v>0.3</c:v>
                </c:pt>
              </c:numCache>
            </c:numRef>
          </c:val>
          <c:smooth val="0"/>
        </c:ser>
        <c:ser>
          <c:idx val="1"/>
          <c:order val="1"/>
          <c:tx>
            <c:strRef>
              <c:f>Sheet1!$A$3</c:f>
              <c:strCache>
                <c:ptCount val="1"/>
                <c:pt idx="0">
                  <c:v>Third Variable Absent</c:v>
                </c:pt>
              </c:strCache>
            </c:strRef>
          </c:tx>
          <c:spPr>
            <a:ln w="38120">
              <a:solidFill>
                <a:srgbClr val="003300"/>
              </a:solidFill>
              <a:prstDash val="sysDash"/>
            </a:ln>
          </c:spPr>
          <c:marker>
            <c:symbol val="square"/>
            <c:size val="8"/>
            <c:spPr>
              <a:solidFill>
                <a:srgbClr val="333300"/>
              </a:solidFill>
              <a:ln>
                <a:solidFill>
                  <a:srgbClr val="333300"/>
                </a:solidFill>
                <a:prstDash val="solid"/>
              </a:ln>
            </c:spPr>
          </c:marker>
          <c:dLbls>
            <c:spPr>
              <a:noFill/>
              <a:ln w="25413">
                <a:noFill/>
              </a:ln>
            </c:spPr>
            <c:txPr>
              <a:bodyPr/>
              <a:lstStyle/>
              <a:p>
                <a:pPr>
                  <a:defRPr sz="1401"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Unexposed</c:v>
                </c:pt>
                <c:pt idx="1">
                  <c:v>Exposed</c:v>
                </c:pt>
              </c:strCache>
            </c:strRef>
          </c:cat>
          <c:val>
            <c:numRef>
              <c:f>Sheet1!$B$3:$C$3</c:f>
              <c:numCache>
                <c:formatCode>General</c:formatCode>
                <c:ptCount val="2"/>
                <c:pt idx="0">
                  <c:v>0.05</c:v>
                </c:pt>
                <c:pt idx="1">
                  <c:v>0.15</c:v>
                </c:pt>
              </c:numCache>
            </c:numRef>
          </c:val>
          <c:smooth val="0"/>
        </c:ser>
        <c:dLbls>
          <c:showLegendKey val="0"/>
          <c:showVal val="0"/>
          <c:showCatName val="0"/>
          <c:showSerName val="0"/>
          <c:showPercent val="0"/>
          <c:showBubbleSize val="0"/>
        </c:dLbls>
        <c:marker val="1"/>
        <c:smooth val="0"/>
        <c:axId val="121211136"/>
        <c:axId val="121212928"/>
      </c:lineChart>
      <c:catAx>
        <c:axId val="121211136"/>
        <c:scaling>
          <c:orientation val="minMax"/>
        </c:scaling>
        <c:delete val="0"/>
        <c:axPos val="b"/>
        <c:numFmt formatCode="General" sourceLinked="1"/>
        <c:majorTickMark val="out"/>
        <c:minorTickMark val="none"/>
        <c:tickLblPos val="nextTo"/>
        <c:spPr>
          <a:ln w="38120">
            <a:solidFill>
              <a:schemeClr val="tx1"/>
            </a:solidFill>
            <a:prstDash val="solid"/>
          </a:ln>
        </c:spPr>
        <c:txPr>
          <a:bodyPr rot="0" vert="horz"/>
          <a:lstStyle/>
          <a:p>
            <a:pPr>
              <a:defRPr sz="2001" b="1" i="0" u="none" strike="noStrike" baseline="0">
                <a:solidFill>
                  <a:schemeClr val="tx1"/>
                </a:solidFill>
                <a:latin typeface="Arial"/>
                <a:ea typeface="Arial"/>
                <a:cs typeface="Arial"/>
              </a:defRPr>
            </a:pPr>
            <a:endParaRPr lang="en-US"/>
          </a:p>
        </c:txPr>
        <c:crossAx val="121212928"/>
        <c:crossesAt val="0.01"/>
        <c:auto val="1"/>
        <c:lblAlgn val="ctr"/>
        <c:lblOffset val="100"/>
        <c:tickLblSkip val="1"/>
        <c:tickMarkSkip val="1"/>
        <c:noMultiLvlLbl val="0"/>
      </c:catAx>
      <c:valAx>
        <c:axId val="121212928"/>
        <c:scaling>
          <c:logBase val="10"/>
          <c:orientation val="minMax"/>
          <c:max val="1"/>
          <c:min val="0.01"/>
        </c:scaling>
        <c:delete val="0"/>
        <c:axPos val="l"/>
        <c:title>
          <c:tx>
            <c:rich>
              <a:bodyPr/>
              <a:lstStyle/>
              <a:p>
                <a:pPr>
                  <a:defRPr sz="1601" b="1" i="0" u="none" strike="noStrike" baseline="0">
                    <a:solidFill>
                      <a:schemeClr val="tx1"/>
                    </a:solidFill>
                    <a:latin typeface="Arial"/>
                    <a:ea typeface="Arial"/>
                    <a:cs typeface="Arial"/>
                  </a:defRPr>
                </a:pPr>
                <a:r>
                  <a:rPr lang="en-US" dirty="0"/>
                  <a:t>Risk of Disease</a:t>
                </a:r>
              </a:p>
            </c:rich>
          </c:tx>
          <c:layout>
            <c:manualLayout>
              <c:xMode val="edge"/>
              <c:yMode val="edge"/>
              <c:x val="3.3222591362126247E-3"/>
              <c:y val="0.29100529100529099"/>
            </c:manualLayout>
          </c:layout>
          <c:overlay val="0"/>
          <c:spPr>
            <a:noFill/>
            <a:ln w="25413">
              <a:noFill/>
            </a:ln>
          </c:spPr>
        </c:title>
        <c:numFmt formatCode="General" sourceLinked="1"/>
        <c:majorTickMark val="out"/>
        <c:minorTickMark val="none"/>
        <c:tickLblPos val="nextTo"/>
        <c:spPr>
          <a:ln w="38120">
            <a:solidFill>
              <a:schemeClr val="tx1"/>
            </a:solidFill>
            <a:prstDash val="solid"/>
          </a:ln>
        </c:spPr>
        <c:txPr>
          <a:bodyPr rot="0" vert="horz"/>
          <a:lstStyle/>
          <a:p>
            <a:pPr>
              <a:defRPr sz="2001" b="1" i="0" u="none" strike="noStrike" baseline="0">
                <a:solidFill>
                  <a:schemeClr val="tx1"/>
                </a:solidFill>
                <a:latin typeface="Arial"/>
                <a:ea typeface="Arial"/>
                <a:cs typeface="Arial"/>
              </a:defRPr>
            </a:pPr>
            <a:endParaRPr lang="en-US"/>
          </a:p>
        </c:txPr>
        <c:crossAx val="121211136"/>
        <c:crosses val="autoZero"/>
        <c:crossBetween val="between"/>
        <c:majorUnit val="10"/>
        <c:minorUnit val="10"/>
      </c:valAx>
      <c:spPr>
        <a:noFill/>
        <a:ln w="25413">
          <a:noFill/>
        </a:ln>
      </c:spPr>
    </c:plotArea>
    <c:plotVisOnly val="1"/>
    <c:dispBlanksAs val="gap"/>
    <c:showDLblsOverMax val="0"/>
  </c:chart>
  <c:spPr>
    <a:noFill/>
    <a:ln>
      <a:noFill/>
    </a:ln>
  </c:spPr>
  <c:txPr>
    <a:bodyPr/>
    <a:lstStyle/>
    <a:p>
      <a:pPr>
        <a:defRPr sz="1801" b="1" i="0" u="none" strike="noStrike" baseline="0">
          <a:solidFill>
            <a:schemeClr val="tx1"/>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image" Target="../media/image2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image" Target="../media/image37.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5" Type="http://schemas.openxmlformats.org/officeDocument/2006/relationships/image" Target="../media/image10.wmf"/><Relationship Id="rId4"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588" y="-1588"/>
            <a:ext cx="3038476" cy="468313"/>
          </a:xfrm>
          <a:prstGeom prst="rect">
            <a:avLst/>
          </a:prstGeom>
          <a:noFill/>
          <a:ln w="9525">
            <a:noFill/>
            <a:miter lim="800000"/>
            <a:headEnd/>
            <a:tailEnd/>
          </a:ln>
          <a:effectLst/>
        </p:spPr>
        <p:txBody>
          <a:bodyPr vert="horz" wrap="square" lIns="19065" tIns="0" rIns="19065" bIns="0" numCol="1" anchor="t" anchorCtr="0" compatLnSpc="1">
            <a:prstTxWarp prst="textNoShape">
              <a:avLst/>
            </a:prstTxWarp>
          </a:bodyPr>
          <a:lstStyle>
            <a:lvl1pPr algn="l" defTabSz="952500" eaLnBrk="0" hangingPunct="0">
              <a:spcBef>
                <a:spcPct val="0"/>
              </a:spcBef>
              <a:defRPr sz="1000" i="1">
                <a:latin typeface="Times New Roman" pitchFamily="18" charset="0"/>
              </a:defRPr>
            </a:lvl1pPr>
          </a:lstStyle>
          <a:p>
            <a:pPr>
              <a:defRPr/>
            </a:pPr>
            <a:endParaRPr lang="en-US" dirty="0"/>
          </a:p>
        </p:txBody>
      </p:sp>
      <p:sp>
        <p:nvSpPr>
          <p:cNvPr id="3075" name="Rectangle 3"/>
          <p:cNvSpPr>
            <a:spLocks noGrp="1" noChangeArrowheads="1"/>
          </p:cNvSpPr>
          <p:nvPr>
            <p:ph type="dt" sz="quarter" idx="1"/>
          </p:nvPr>
        </p:nvSpPr>
        <p:spPr bwMode="auto">
          <a:xfrm>
            <a:off x="3971925" y="-1588"/>
            <a:ext cx="3038475" cy="468313"/>
          </a:xfrm>
          <a:prstGeom prst="rect">
            <a:avLst/>
          </a:prstGeom>
          <a:noFill/>
          <a:ln w="9525">
            <a:noFill/>
            <a:miter lim="800000"/>
            <a:headEnd/>
            <a:tailEnd/>
          </a:ln>
          <a:effectLst/>
        </p:spPr>
        <p:txBody>
          <a:bodyPr vert="horz" wrap="square" lIns="19065" tIns="0" rIns="19065" bIns="0" numCol="1" anchor="t" anchorCtr="0" compatLnSpc="1">
            <a:prstTxWarp prst="textNoShape">
              <a:avLst/>
            </a:prstTxWarp>
          </a:bodyPr>
          <a:lstStyle>
            <a:lvl1pPr algn="r" defTabSz="952500" eaLnBrk="0" hangingPunct="0">
              <a:spcBef>
                <a:spcPct val="0"/>
              </a:spcBef>
              <a:defRPr sz="1000" i="1">
                <a:latin typeface="Times New Roman" pitchFamily="18" charset="0"/>
              </a:defRPr>
            </a:lvl1pPr>
          </a:lstStyle>
          <a:p>
            <a:pPr>
              <a:defRPr/>
            </a:pPr>
            <a:endParaRPr lang="en-US" dirty="0"/>
          </a:p>
        </p:txBody>
      </p:sp>
      <p:sp>
        <p:nvSpPr>
          <p:cNvPr id="3076" name="Rectangle 4"/>
          <p:cNvSpPr>
            <a:spLocks noGrp="1" noChangeArrowheads="1"/>
          </p:cNvSpPr>
          <p:nvPr>
            <p:ph type="ftr" sz="quarter" idx="2"/>
          </p:nvPr>
        </p:nvSpPr>
        <p:spPr bwMode="auto">
          <a:xfrm>
            <a:off x="-1588" y="8829675"/>
            <a:ext cx="3038476" cy="468313"/>
          </a:xfrm>
          <a:prstGeom prst="rect">
            <a:avLst/>
          </a:prstGeom>
          <a:noFill/>
          <a:ln w="9525">
            <a:noFill/>
            <a:miter lim="800000"/>
            <a:headEnd/>
            <a:tailEnd/>
          </a:ln>
          <a:effectLst/>
        </p:spPr>
        <p:txBody>
          <a:bodyPr vert="horz" wrap="square" lIns="19065" tIns="0" rIns="19065" bIns="0" numCol="1" anchor="b" anchorCtr="0" compatLnSpc="1">
            <a:prstTxWarp prst="textNoShape">
              <a:avLst/>
            </a:prstTxWarp>
          </a:bodyPr>
          <a:lstStyle>
            <a:lvl1pPr algn="l" defTabSz="952500" eaLnBrk="0" hangingPunct="0">
              <a:spcBef>
                <a:spcPct val="0"/>
              </a:spcBef>
              <a:defRPr sz="1000" i="1">
                <a:latin typeface="Times New Roman" pitchFamily="18" charset="0"/>
              </a:defRPr>
            </a:lvl1pPr>
          </a:lstStyle>
          <a:p>
            <a:pPr>
              <a:defRPr/>
            </a:pPr>
            <a:endParaRPr lang="en-US" dirty="0"/>
          </a:p>
        </p:txBody>
      </p:sp>
      <p:sp>
        <p:nvSpPr>
          <p:cNvPr id="3077" name="Rectangle 5"/>
          <p:cNvSpPr>
            <a:spLocks noGrp="1" noChangeArrowheads="1"/>
          </p:cNvSpPr>
          <p:nvPr>
            <p:ph type="sldNum" sz="quarter" idx="3"/>
          </p:nvPr>
        </p:nvSpPr>
        <p:spPr bwMode="auto">
          <a:xfrm>
            <a:off x="3971925" y="8829675"/>
            <a:ext cx="3038475" cy="468313"/>
          </a:xfrm>
          <a:prstGeom prst="rect">
            <a:avLst/>
          </a:prstGeom>
          <a:noFill/>
          <a:ln w="9525">
            <a:noFill/>
            <a:miter lim="800000"/>
            <a:headEnd/>
            <a:tailEnd/>
          </a:ln>
          <a:effectLst/>
        </p:spPr>
        <p:txBody>
          <a:bodyPr vert="horz" wrap="square" lIns="19065" tIns="0" rIns="19065" bIns="0" numCol="1" anchor="b" anchorCtr="0" compatLnSpc="1">
            <a:prstTxWarp prst="textNoShape">
              <a:avLst/>
            </a:prstTxWarp>
          </a:bodyPr>
          <a:lstStyle>
            <a:lvl1pPr algn="r" defTabSz="952500" eaLnBrk="0" hangingPunct="0">
              <a:spcBef>
                <a:spcPct val="0"/>
              </a:spcBef>
              <a:defRPr sz="1000" i="1">
                <a:latin typeface="Times New Roman" pitchFamily="18" charset="0"/>
              </a:defRPr>
            </a:lvl1pPr>
          </a:lstStyle>
          <a:p>
            <a:pPr>
              <a:defRPr/>
            </a:pPr>
            <a:fld id="{6AFC0370-4D41-4950-848F-032BAFD69697}" type="slidenum">
              <a:rPr lang="en-US"/>
              <a:pPr>
                <a:defRPr/>
              </a:pPr>
              <a:t>‹#›</a:t>
            </a:fld>
            <a:endParaRPr lang="en-US" dirty="0"/>
          </a:p>
        </p:txBody>
      </p:sp>
    </p:spTree>
    <p:extLst>
      <p:ext uri="{BB962C8B-B14F-4D97-AF65-F5344CB8AC3E}">
        <p14:creationId xmlns:p14="http://schemas.microsoft.com/office/powerpoint/2010/main" val="37902261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588" y="-1588"/>
            <a:ext cx="3038476" cy="468313"/>
          </a:xfrm>
          <a:prstGeom prst="rect">
            <a:avLst/>
          </a:prstGeom>
          <a:noFill/>
          <a:ln w="9525">
            <a:noFill/>
            <a:miter lim="800000"/>
            <a:headEnd/>
            <a:tailEnd/>
          </a:ln>
          <a:effectLst/>
        </p:spPr>
        <p:txBody>
          <a:bodyPr vert="horz" wrap="square" lIns="19065" tIns="0" rIns="19065" bIns="0" numCol="1" anchor="t" anchorCtr="0" compatLnSpc="1">
            <a:prstTxWarp prst="textNoShape">
              <a:avLst/>
            </a:prstTxWarp>
          </a:bodyPr>
          <a:lstStyle>
            <a:lvl1pPr algn="l" defTabSz="952500" eaLnBrk="0" hangingPunct="0">
              <a:spcBef>
                <a:spcPct val="0"/>
              </a:spcBef>
              <a:defRPr sz="1000" i="1">
                <a:latin typeface="Times New Roman" pitchFamily="18" charset="0"/>
              </a:defRPr>
            </a:lvl1pPr>
          </a:lstStyle>
          <a:p>
            <a:pPr>
              <a:defRPr/>
            </a:pPr>
            <a:endParaRPr lang="en-US" dirty="0"/>
          </a:p>
        </p:txBody>
      </p:sp>
      <p:sp>
        <p:nvSpPr>
          <p:cNvPr id="2051" name="Rectangle 3"/>
          <p:cNvSpPr>
            <a:spLocks noGrp="1" noChangeArrowheads="1"/>
          </p:cNvSpPr>
          <p:nvPr>
            <p:ph type="dt" idx="1"/>
          </p:nvPr>
        </p:nvSpPr>
        <p:spPr bwMode="auto">
          <a:xfrm>
            <a:off x="3971925" y="-1588"/>
            <a:ext cx="3038475" cy="468313"/>
          </a:xfrm>
          <a:prstGeom prst="rect">
            <a:avLst/>
          </a:prstGeom>
          <a:noFill/>
          <a:ln w="9525">
            <a:noFill/>
            <a:miter lim="800000"/>
            <a:headEnd/>
            <a:tailEnd/>
          </a:ln>
          <a:effectLst/>
        </p:spPr>
        <p:txBody>
          <a:bodyPr vert="horz" wrap="square" lIns="19065" tIns="0" rIns="19065" bIns="0" numCol="1" anchor="t" anchorCtr="0" compatLnSpc="1">
            <a:prstTxWarp prst="textNoShape">
              <a:avLst/>
            </a:prstTxWarp>
          </a:bodyPr>
          <a:lstStyle>
            <a:lvl1pPr algn="r" defTabSz="952500" eaLnBrk="0" hangingPunct="0">
              <a:spcBef>
                <a:spcPct val="0"/>
              </a:spcBef>
              <a:defRPr sz="1000" i="1">
                <a:latin typeface="Times New Roman" pitchFamily="18" charset="0"/>
              </a:defRPr>
            </a:lvl1pPr>
          </a:lstStyle>
          <a:p>
            <a:pPr>
              <a:defRPr/>
            </a:pPr>
            <a:endParaRPr lang="en-US" dirty="0"/>
          </a:p>
        </p:txBody>
      </p:sp>
      <p:sp>
        <p:nvSpPr>
          <p:cNvPr id="2052" name="Rectangle 4"/>
          <p:cNvSpPr>
            <a:spLocks noGrp="1" noChangeArrowheads="1"/>
          </p:cNvSpPr>
          <p:nvPr>
            <p:ph type="ftr" sz="quarter" idx="4"/>
          </p:nvPr>
        </p:nvSpPr>
        <p:spPr bwMode="auto">
          <a:xfrm>
            <a:off x="-1588" y="8829675"/>
            <a:ext cx="3038476" cy="468313"/>
          </a:xfrm>
          <a:prstGeom prst="rect">
            <a:avLst/>
          </a:prstGeom>
          <a:noFill/>
          <a:ln w="9525">
            <a:noFill/>
            <a:miter lim="800000"/>
            <a:headEnd/>
            <a:tailEnd/>
          </a:ln>
          <a:effectLst/>
        </p:spPr>
        <p:txBody>
          <a:bodyPr vert="horz" wrap="square" lIns="19065" tIns="0" rIns="19065" bIns="0" numCol="1" anchor="b" anchorCtr="0" compatLnSpc="1">
            <a:prstTxWarp prst="textNoShape">
              <a:avLst/>
            </a:prstTxWarp>
          </a:bodyPr>
          <a:lstStyle>
            <a:lvl1pPr algn="l" defTabSz="952500" eaLnBrk="0" hangingPunct="0">
              <a:spcBef>
                <a:spcPct val="0"/>
              </a:spcBef>
              <a:defRPr sz="1000" i="1">
                <a:latin typeface="Times New Roman" pitchFamily="18" charset="0"/>
              </a:defRPr>
            </a:lvl1pPr>
          </a:lstStyle>
          <a:p>
            <a:pPr>
              <a:defRPr/>
            </a:pPr>
            <a:endParaRPr lang="en-US" dirty="0"/>
          </a:p>
        </p:txBody>
      </p:sp>
      <p:sp>
        <p:nvSpPr>
          <p:cNvPr id="2053" name="Rectangle 5"/>
          <p:cNvSpPr>
            <a:spLocks noGrp="1" noChangeArrowheads="1"/>
          </p:cNvSpPr>
          <p:nvPr>
            <p:ph type="sldNum" sz="quarter" idx="5"/>
          </p:nvPr>
        </p:nvSpPr>
        <p:spPr bwMode="auto">
          <a:xfrm>
            <a:off x="3971925" y="8829675"/>
            <a:ext cx="3038475" cy="468313"/>
          </a:xfrm>
          <a:prstGeom prst="rect">
            <a:avLst/>
          </a:prstGeom>
          <a:noFill/>
          <a:ln w="9525">
            <a:noFill/>
            <a:miter lim="800000"/>
            <a:headEnd/>
            <a:tailEnd/>
          </a:ln>
          <a:effectLst/>
        </p:spPr>
        <p:txBody>
          <a:bodyPr vert="horz" wrap="square" lIns="19065" tIns="0" rIns="19065" bIns="0" numCol="1" anchor="b" anchorCtr="0" compatLnSpc="1">
            <a:prstTxWarp prst="textNoShape">
              <a:avLst/>
            </a:prstTxWarp>
          </a:bodyPr>
          <a:lstStyle>
            <a:lvl1pPr algn="r" defTabSz="952500" eaLnBrk="0" hangingPunct="0">
              <a:spcBef>
                <a:spcPct val="0"/>
              </a:spcBef>
              <a:defRPr sz="1000" i="1">
                <a:latin typeface="Times New Roman" pitchFamily="18" charset="0"/>
              </a:defRPr>
            </a:lvl1pPr>
          </a:lstStyle>
          <a:p>
            <a:pPr>
              <a:defRPr/>
            </a:pPr>
            <a:fld id="{C54DFE89-0347-48D1-83BC-5ABA8AB4BDB4}" type="slidenum">
              <a:rPr lang="en-US"/>
              <a:pPr>
                <a:defRPr/>
              </a:pPr>
              <a:t>‹#›</a:t>
            </a:fld>
            <a:endParaRPr lang="en-US" dirty="0"/>
          </a:p>
        </p:txBody>
      </p:sp>
      <p:sp>
        <p:nvSpPr>
          <p:cNvPr id="142342" name="Rectangle 6"/>
          <p:cNvSpPr>
            <a:spLocks noGrp="1" noRot="1" noChangeAspect="1" noChangeArrowheads="1" noTextEdit="1"/>
          </p:cNvSpPr>
          <p:nvPr>
            <p:ph type="sldImg" idx="2"/>
          </p:nvPr>
        </p:nvSpPr>
        <p:spPr bwMode="auto">
          <a:xfrm>
            <a:off x="2203450" y="704850"/>
            <a:ext cx="2603500" cy="3471863"/>
          </a:xfrm>
          <a:prstGeom prst="rect">
            <a:avLst/>
          </a:prstGeom>
          <a:noFill/>
          <a:ln w="12700">
            <a:solidFill>
              <a:schemeClr val="tx1"/>
            </a:solidFill>
            <a:miter lim="800000"/>
            <a:headEnd/>
            <a:tailEnd/>
          </a:ln>
        </p:spPr>
      </p:sp>
      <p:sp>
        <p:nvSpPr>
          <p:cNvPr id="2055" name="Rectangle 7"/>
          <p:cNvSpPr>
            <a:spLocks noGrp="1" noChangeArrowheads="1"/>
          </p:cNvSpPr>
          <p:nvPr>
            <p:ph type="body" sz="quarter" idx="3"/>
          </p:nvPr>
        </p:nvSpPr>
        <p:spPr bwMode="auto">
          <a:xfrm>
            <a:off x="903288" y="4421188"/>
            <a:ext cx="5194300" cy="4189412"/>
          </a:xfrm>
          <a:prstGeom prst="rect">
            <a:avLst/>
          </a:prstGeom>
          <a:noFill/>
          <a:ln w="9525">
            <a:noFill/>
            <a:miter lim="800000"/>
            <a:headEnd/>
            <a:tailEnd/>
          </a:ln>
          <a:effectLst/>
        </p:spPr>
        <p:txBody>
          <a:bodyPr vert="horz" wrap="square" lIns="95325" tIns="49251" rIns="95325" bIns="4925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906611190"/>
      </p:ext>
    </p:extLst>
  </p:cSld>
  <p:clrMap bg1="lt1" tx1="dk1" bg2="lt2" tx2="dk2" accent1="accent1" accent2="accent2" accent3="accent3" accent4="accent4" accent5="accent5" accent6="accent6" hlink="hlink" folHlink="folHlink"/>
  <p:notesStyle>
    <a:lvl1pPr algn="l" defTabSz="99060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76250" algn="l" defTabSz="99060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52500" algn="l" defTabSz="99060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427163" algn="l" defTabSz="99060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903413" algn="l" defTabSz="99060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5"/>
          <p:cNvSpPr>
            <a:spLocks noGrp="1" noChangeArrowheads="1"/>
          </p:cNvSpPr>
          <p:nvPr>
            <p:ph type="sldNum" sz="quarter" idx="5"/>
          </p:nvPr>
        </p:nvSpPr>
        <p:spPr>
          <a:noFill/>
        </p:spPr>
        <p:txBody>
          <a:bodyPr/>
          <a:lstStyle/>
          <a:p>
            <a:fld id="{59685EE9-DC7C-4852-B3F9-EB4B019FD919}" type="slidenum">
              <a:rPr lang="en-US" altLang="en-US" smtClean="0"/>
              <a:pPr/>
              <a:t>1</a:t>
            </a:fld>
            <a:endParaRPr lang="en-US" altLang="en-US" dirty="0" smtClean="0"/>
          </a:p>
        </p:txBody>
      </p:sp>
      <p:sp>
        <p:nvSpPr>
          <p:cNvPr id="180226" name="Rectangle 2"/>
          <p:cNvSpPr>
            <a:spLocks noGrp="1" noRot="1" noChangeAspect="1" noChangeArrowheads="1" noTextEdit="1"/>
          </p:cNvSpPr>
          <p:nvPr>
            <p:ph type="sldImg"/>
          </p:nvPr>
        </p:nvSpPr>
        <p:spPr>
          <a:xfrm>
            <a:off x="2203450" y="704850"/>
            <a:ext cx="2603500" cy="3471863"/>
          </a:xfrm>
          <a:ln/>
        </p:spPr>
      </p:sp>
      <p:sp>
        <p:nvSpPr>
          <p:cNvPr id="180227" name="Rectangle 3"/>
          <p:cNvSpPr>
            <a:spLocks noGrp="1" noChangeArrowheads="1"/>
          </p:cNvSpPr>
          <p:nvPr>
            <p:ph type="body" idx="1"/>
          </p:nvPr>
        </p:nvSpPr>
        <p:spPr>
          <a:noFill/>
          <a:ln/>
        </p:spPr>
        <p:txBody>
          <a:bodyPr/>
          <a:lstStyle/>
          <a:p>
            <a:r>
              <a:rPr lang="en-US" altLang="en-US" dirty="0" smtClean="0"/>
              <a:t>Who has been dreaming of DAGs this week?  I sure have.</a:t>
            </a:r>
          </a:p>
        </p:txBody>
      </p:sp>
    </p:spTree>
    <p:extLst>
      <p:ext uri="{BB962C8B-B14F-4D97-AF65-F5344CB8AC3E}">
        <p14:creationId xmlns:p14="http://schemas.microsoft.com/office/powerpoint/2010/main" val="3231855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5"/>
          <p:cNvSpPr>
            <a:spLocks noGrp="1" noChangeArrowheads="1"/>
          </p:cNvSpPr>
          <p:nvPr>
            <p:ph type="sldNum" sz="quarter" idx="5"/>
          </p:nvPr>
        </p:nvSpPr>
        <p:spPr>
          <a:noFill/>
        </p:spPr>
        <p:txBody>
          <a:bodyPr/>
          <a:lstStyle/>
          <a:p>
            <a:fld id="{99940EE7-255C-4769-88CC-B54AF0833B06}" type="slidenum">
              <a:rPr lang="en-US" altLang="en-US" smtClean="0"/>
              <a:pPr/>
              <a:t>10</a:t>
            </a:fld>
            <a:endParaRPr lang="en-US" altLang="en-US" dirty="0" smtClean="0"/>
          </a:p>
        </p:txBody>
      </p:sp>
      <p:sp>
        <p:nvSpPr>
          <p:cNvPr id="48130" name="Rectangle 2"/>
          <p:cNvSpPr>
            <a:spLocks noGrp="1" noRot="1" noChangeAspect="1" noChangeArrowheads="1" noTextEdit="1"/>
          </p:cNvSpPr>
          <p:nvPr>
            <p:ph type="sldImg"/>
          </p:nvPr>
        </p:nvSpPr>
        <p:spPr>
          <a:xfrm>
            <a:off x="2203450" y="704850"/>
            <a:ext cx="2603500" cy="3471863"/>
          </a:xfrm>
          <a:ln/>
        </p:spPr>
      </p:sp>
      <p:sp>
        <p:nvSpPr>
          <p:cNvPr id="48131" name="Rectangle 3"/>
          <p:cNvSpPr>
            <a:spLocks noGrp="1" noChangeArrowheads="1"/>
          </p:cNvSpPr>
          <p:nvPr>
            <p:ph type="body" idx="1"/>
          </p:nvPr>
        </p:nvSpPr>
        <p:spPr>
          <a:noFill/>
          <a:ln/>
        </p:spPr>
        <p:txBody>
          <a:bodyPr/>
          <a:lstStyle/>
          <a:p>
            <a:r>
              <a:rPr lang="en-US" altLang="en-US" dirty="0" smtClean="0"/>
              <a:t>Let’s consider another problem</a:t>
            </a:r>
            <a:r>
              <a:rPr lang="en-US" altLang="en-US" baseline="0" dirty="0" smtClean="0"/>
              <a:t> of confounding and another solution.</a:t>
            </a:r>
            <a:r>
              <a:rPr lang="en-US" altLang="en-US" dirty="0" smtClean="0"/>
              <a:t>  Consider, for example, the research question of whether the practice of commercial sex causes the acquisition of a particular herpesvirus infection, human herpesvirus 8 (HHV-8, also known as KSHV).  When thinking about this system, you recognize that certain behavioral factors, which you cannot measure directly, cause both commercial sex and injection drug use, and injection drug use is known to cause acquisition of HHV-8 infection.  Although we cannot measure the</a:t>
            </a:r>
            <a:r>
              <a:rPr lang="en-US" altLang="en-US" baseline="0" dirty="0" smtClean="0"/>
              <a:t> common cause of</a:t>
            </a:r>
            <a:r>
              <a:rPr lang="en-US" altLang="en-US" dirty="0" smtClean="0"/>
              <a:t> “behavioral factors” and control for them directly, we could deal with this backdoor path by controlling for injection drug use.   </a:t>
            </a:r>
          </a:p>
        </p:txBody>
      </p:sp>
    </p:spTree>
    <p:extLst>
      <p:ext uri="{BB962C8B-B14F-4D97-AF65-F5344CB8AC3E}">
        <p14:creationId xmlns:p14="http://schemas.microsoft.com/office/powerpoint/2010/main" val="1691940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5"/>
          <p:cNvSpPr>
            <a:spLocks noGrp="1" noChangeArrowheads="1"/>
          </p:cNvSpPr>
          <p:nvPr>
            <p:ph type="sldNum" sz="quarter" idx="5"/>
          </p:nvPr>
        </p:nvSpPr>
        <p:spPr>
          <a:noFill/>
        </p:spPr>
        <p:txBody>
          <a:bodyPr/>
          <a:lstStyle/>
          <a:p>
            <a:fld id="{2E6F36B0-D514-477D-8FFD-E793A3A5BD1B}" type="slidenum">
              <a:rPr lang="en-US" altLang="en-US" smtClean="0"/>
              <a:pPr/>
              <a:t>11</a:t>
            </a:fld>
            <a:endParaRPr lang="en-US" altLang="en-US" dirty="0" smtClean="0"/>
          </a:p>
        </p:txBody>
      </p:sp>
      <p:sp>
        <p:nvSpPr>
          <p:cNvPr id="50178" name="Rectangle 2"/>
          <p:cNvSpPr>
            <a:spLocks noGrp="1" noRot="1" noChangeAspect="1" noChangeArrowheads="1" noTextEdit="1"/>
          </p:cNvSpPr>
          <p:nvPr>
            <p:ph type="sldImg"/>
          </p:nvPr>
        </p:nvSpPr>
        <p:spPr>
          <a:xfrm>
            <a:off x="2203450" y="704850"/>
            <a:ext cx="2603500" cy="3471863"/>
          </a:xfrm>
          <a:ln/>
        </p:spPr>
      </p:sp>
      <p:sp>
        <p:nvSpPr>
          <p:cNvPr id="50179" name="Rectangle 3"/>
          <p:cNvSpPr>
            <a:spLocks noGrp="1" noChangeArrowheads="1"/>
          </p:cNvSpPr>
          <p:nvPr>
            <p:ph type="body" idx="1"/>
          </p:nvPr>
        </p:nvSpPr>
        <p:spPr>
          <a:noFill/>
          <a:ln/>
        </p:spPr>
        <p:txBody>
          <a:bodyPr/>
          <a:lstStyle/>
          <a:p>
            <a:pPr>
              <a:lnSpc>
                <a:spcPct val="90000"/>
              </a:lnSpc>
            </a:pPr>
            <a:r>
              <a:rPr lang="en-US" altLang="en-US" sz="1000" dirty="0" smtClean="0"/>
              <a:t>So, the question for you is, when controlling for the construct of injection drug use, how should its use be measured, in other words operationalized?  Should you measure number of lifetime needlesharing partners that a study participant</a:t>
            </a:r>
            <a:r>
              <a:rPr lang="en-US" altLang="en-US" sz="1000" baseline="0" dirty="0" smtClean="0"/>
              <a:t> reports to you</a:t>
            </a:r>
            <a:r>
              <a:rPr lang="en-US" altLang="en-US" sz="1000" dirty="0" smtClean="0"/>
              <a:t>, number of lifetime needlesharing days that a participant</a:t>
            </a:r>
            <a:r>
              <a:rPr lang="en-US" altLang="en-US" sz="1000" baseline="0" dirty="0" smtClean="0"/>
              <a:t> reports</a:t>
            </a:r>
            <a:r>
              <a:rPr lang="en-US" altLang="en-US" sz="1000" dirty="0" smtClean="0"/>
              <a:t>, years of injection drug use, frequency of the use of bleach, or some other answer?</a:t>
            </a:r>
          </a:p>
          <a:p>
            <a:pPr>
              <a:lnSpc>
                <a:spcPct val="90000"/>
              </a:lnSpc>
            </a:pPr>
            <a:endParaRPr lang="en-US" altLang="en-US" sz="1000" dirty="0" smtClean="0"/>
          </a:p>
        </p:txBody>
      </p:sp>
    </p:spTree>
    <p:extLst>
      <p:ext uri="{BB962C8B-B14F-4D97-AF65-F5344CB8AC3E}">
        <p14:creationId xmlns:p14="http://schemas.microsoft.com/office/powerpoint/2010/main" val="4196988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5"/>
          <p:cNvSpPr>
            <a:spLocks noGrp="1" noChangeArrowheads="1"/>
          </p:cNvSpPr>
          <p:nvPr>
            <p:ph type="sldNum" sz="quarter" idx="5"/>
          </p:nvPr>
        </p:nvSpPr>
        <p:spPr>
          <a:noFill/>
        </p:spPr>
        <p:txBody>
          <a:bodyPr/>
          <a:lstStyle/>
          <a:p>
            <a:fld id="{642D99AE-CAC4-4F5D-AD58-A767D6309D2F}" type="slidenum">
              <a:rPr lang="en-US" altLang="en-US" smtClean="0"/>
              <a:pPr/>
              <a:t>12</a:t>
            </a:fld>
            <a:endParaRPr lang="en-US" altLang="en-US" dirty="0" smtClean="0"/>
          </a:p>
        </p:txBody>
      </p:sp>
      <p:sp>
        <p:nvSpPr>
          <p:cNvPr id="52226" name="Rectangle 2"/>
          <p:cNvSpPr>
            <a:spLocks noGrp="1" noRot="1" noChangeAspect="1" noChangeArrowheads="1" noTextEdit="1"/>
          </p:cNvSpPr>
          <p:nvPr>
            <p:ph type="sldImg"/>
          </p:nvPr>
        </p:nvSpPr>
        <p:spPr>
          <a:xfrm>
            <a:off x="2203450" y="704850"/>
            <a:ext cx="2603500" cy="3471863"/>
          </a:xfrm>
          <a:ln/>
        </p:spPr>
      </p:sp>
      <p:sp>
        <p:nvSpPr>
          <p:cNvPr id="52227" name="Rectangle 3"/>
          <p:cNvSpPr>
            <a:spLocks noGrp="1" noChangeArrowheads="1"/>
          </p:cNvSpPr>
          <p:nvPr>
            <p:ph type="body" idx="1"/>
          </p:nvPr>
        </p:nvSpPr>
        <p:spPr>
          <a:noFill/>
          <a:ln/>
        </p:spPr>
        <p:txBody>
          <a:bodyPr/>
          <a:lstStyle/>
          <a:p>
            <a:pPr>
              <a:lnSpc>
                <a:spcPct val="90000"/>
              </a:lnSpc>
            </a:pPr>
            <a:r>
              <a:rPr lang="en-US" altLang="en-US" sz="1000" dirty="0" smtClean="0"/>
              <a:t>The answer is some other answer, and that is because it is very difficult to quantitate the practice of injection drug use.  It is a very complex phenomenon/construct that depends upon the frequency of its performance as well as the types of drug-sharing partners a person has.  How will you possibly get injection drug users to remember all of this</a:t>
            </a:r>
            <a:r>
              <a:rPr lang="en-US" altLang="en-US" sz="1000" baseline="0" dirty="0" smtClean="0"/>
              <a:t> across their lifetime?</a:t>
            </a:r>
            <a:r>
              <a:rPr lang="en-US" altLang="en-US" sz="1000" dirty="0" smtClean="0"/>
              <a:t>  We think it is essentially impossible to accurately quantitate injection drug use exposure.  Instead, the answer is to restrict to those without injection drug use.  </a:t>
            </a:r>
          </a:p>
          <a:p>
            <a:pPr>
              <a:lnSpc>
                <a:spcPct val="90000"/>
              </a:lnSpc>
            </a:pPr>
            <a:endParaRPr lang="en-US" altLang="en-US" sz="1000" dirty="0" smtClean="0"/>
          </a:p>
        </p:txBody>
      </p:sp>
    </p:spTree>
    <p:extLst>
      <p:ext uri="{BB962C8B-B14F-4D97-AF65-F5344CB8AC3E}">
        <p14:creationId xmlns:p14="http://schemas.microsoft.com/office/powerpoint/2010/main" val="1579366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5"/>
          <p:cNvSpPr>
            <a:spLocks noGrp="1" noChangeArrowheads="1"/>
          </p:cNvSpPr>
          <p:nvPr>
            <p:ph type="sldNum" sz="quarter" idx="5"/>
          </p:nvPr>
        </p:nvSpPr>
        <p:spPr>
          <a:noFill/>
        </p:spPr>
        <p:txBody>
          <a:bodyPr/>
          <a:lstStyle/>
          <a:p>
            <a:fld id="{45C62121-5892-4980-B036-BD331C8F136A}" type="slidenum">
              <a:rPr lang="en-US" altLang="en-US" smtClean="0"/>
              <a:pPr/>
              <a:t>13</a:t>
            </a:fld>
            <a:endParaRPr lang="en-US" altLang="en-US" dirty="0" smtClean="0"/>
          </a:p>
        </p:txBody>
      </p:sp>
      <p:sp>
        <p:nvSpPr>
          <p:cNvPr id="55298" name="Rectangle 2"/>
          <p:cNvSpPr>
            <a:spLocks noGrp="1" noRot="1" noChangeAspect="1" noChangeArrowheads="1" noTextEdit="1"/>
          </p:cNvSpPr>
          <p:nvPr>
            <p:ph type="sldImg"/>
          </p:nvPr>
        </p:nvSpPr>
        <p:spPr>
          <a:xfrm>
            <a:off x="2203450" y="704850"/>
            <a:ext cx="2603500" cy="3471863"/>
          </a:xfrm>
          <a:ln/>
        </p:spPr>
      </p:sp>
      <p:sp>
        <p:nvSpPr>
          <p:cNvPr id="55299" name="Rectangle 3"/>
          <p:cNvSpPr>
            <a:spLocks noGrp="1" noChangeArrowheads="1"/>
          </p:cNvSpPr>
          <p:nvPr>
            <p:ph type="body" idx="1"/>
          </p:nvPr>
        </p:nvSpPr>
        <p:spPr>
          <a:noFill/>
          <a:ln/>
        </p:spPr>
        <p:txBody>
          <a:bodyPr/>
          <a:lstStyle/>
          <a:p>
            <a:pPr>
              <a:lnSpc>
                <a:spcPct val="90000"/>
              </a:lnSpc>
            </a:pPr>
            <a:r>
              <a:rPr lang="en-US" altLang="en-US" sz="1000" dirty="0" smtClean="0"/>
              <a:t>The solution is to restrict the study sample to persons who don’t inject drugs and therefore you don’t have to worry about measuring the magnitude of injection drug use in those who do.  This is very clever.  In fact, it was done in this </a:t>
            </a:r>
            <a:r>
              <a:rPr lang="en-US" altLang="en-US" sz="1000" i="1" dirty="0" smtClean="0"/>
              <a:t>NEJM</a:t>
            </a:r>
            <a:r>
              <a:rPr lang="en-US" altLang="en-US" sz="1000" dirty="0" smtClean="0"/>
              <a:t>  article where</a:t>
            </a:r>
            <a:r>
              <a:rPr lang="en-US" altLang="en-US" sz="1000" baseline="0" dirty="0" smtClean="0"/>
              <a:t> </a:t>
            </a:r>
            <a:r>
              <a:rPr lang="en-US" altLang="en-US" sz="1000" dirty="0" smtClean="0"/>
              <a:t>the study sample was restricted to persons denying injection use.  After doing so, the authors showed data that persons who were commercial sex workers had a 2.2-fold greater prevalence of HHV-8 than non-commercial sex workers, suggestive that HHV-8 infection can be spread via sexual contact in women.</a:t>
            </a:r>
          </a:p>
          <a:p>
            <a:pPr>
              <a:lnSpc>
                <a:spcPct val="90000"/>
              </a:lnSpc>
            </a:pPr>
            <a:endParaRPr lang="en-US" altLang="en-US" sz="1000" dirty="0" smtClean="0"/>
          </a:p>
          <a:p>
            <a:pPr>
              <a:lnSpc>
                <a:spcPct val="90000"/>
              </a:lnSpc>
            </a:pPr>
            <a:r>
              <a:rPr lang="en-US" altLang="en-US" sz="1000" dirty="0" smtClean="0"/>
              <a:t>In another example where we used restriction, we were interested in knowing whether there was a causal role of HIV infection in the occurrence of pulmonary hypertension. The participants were from the San Francisco General Hospital (SFGH).</a:t>
            </a:r>
            <a:r>
              <a:rPr lang="en-US" altLang="en-US" sz="1000" baseline="0" dirty="0" smtClean="0"/>
              <a:t>  </a:t>
            </a:r>
            <a:r>
              <a:rPr lang="en-US" altLang="en-US" sz="1000" dirty="0" smtClean="0"/>
              <a:t>The concern was again over confounding by injection drug use which is known to cause both HIV infection and pulmonary hypertension.  Quantitating just how much injection drug use patients at SFGH experience is really not possible.  Instead, we restricted the analysis to just those without any self-reported history of injection drug use (and who were also negative for hepatitis C virus infection, a biological surrogate for injection drug use).  Note:  a restriction approach will not prevent people from</a:t>
            </a:r>
            <a:r>
              <a:rPr lang="en-US" altLang="en-US" sz="1000" baseline="0" dirty="0" smtClean="0"/>
              <a:t> not telling the truth.  It is recognized that some people might falsely deny ever using injection drugs. This is why the addition of a biological surrogate for injection drug use, hepatitis C virus,  served as useful as a “truth serum” in this study.</a:t>
            </a:r>
            <a:endParaRPr lang="en-US" altLang="en-US" sz="1000" dirty="0" smtClean="0"/>
          </a:p>
        </p:txBody>
      </p:sp>
    </p:spTree>
    <p:extLst>
      <p:ext uri="{BB962C8B-B14F-4D97-AF65-F5344CB8AC3E}">
        <p14:creationId xmlns:p14="http://schemas.microsoft.com/office/powerpoint/2010/main" val="37001828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5"/>
          <p:cNvSpPr>
            <a:spLocks noGrp="1" noChangeArrowheads="1"/>
          </p:cNvSpPr>
          <p:nvPr>
            <p:ph type="sldNum" sz="quarter" idx="5"/>
          </p:nvPr>
        </p:nvSpPr>
        <p:spPr>
          <a:noFill/>
        </p:spPr>
        <p:txBody>
          <a:bodyPr/>
          <a:lstStyle/>
          <a:p>
            <a:fld id="{75507A93-04E3-4536-9947-0A9045DBD648}" type="slidenum">
              <a:rPr lang="en-US" altLang="en-US" smtClean="0"/>
              <a:pPr/>
              <a:t>14</a:t>
            </a:fld>
            <a:endParaRPr lang="en-US" altLang="en-US" dirty="0" smtClean="0"/>
          </a:p>
        </p:txBody>
      </p:sp>
      <p:sp>
        <p:nvSpPr>
          <p:cNvPr id="30722" name="Rectangle 2"/>
          <p:cNvSpPr>
            <a:spLocks noGrp="1" noRot="1" noChangeAspect="1" noChangeArrowheads="1" noTextEdit="1"/>
          </p:cNvSpPr>
          <p:nvPr>
            <p:ph type="sldImg"/>
          </p:nvPr>
        </p:nvSpPr>
        <p:spPr>
          <a:xfrm>
            <a:off x="2203450" y="704850"/>
            <a:ext cx="2603500" cy="3471863"/>
          </a:xfrm>
          <a:ln/>
        </p:spPr>
      </p:sp>
      <p:sp>
        <p:nvSpPr>
          <p:cNvPr id="30723" name="Rectangle 3"/>
          <p:cNvSpPr>
            <a:spLocks noGrp="1" noChangeArrowheads="1"/>
          </p:cNvSpPr>
          <p:nvPr>
            <p:ph type="body" idx="1"/>
          </p:nvPr>
        </p:nvSpPr>
        <p:spPr>
          <a:noFill/>
          <a:ln/>
        </p:spPr>
        <p:txBody>
          <a:bodyPr/>
          <a:lstStyle/>
          <a:p>
            <a:r>
              <a:rPr lang="en-US" altLang="en-US" sz="800" dirty="0" smtClean="0">
                <a:solidFill>
                  <a:srgbClr val="000000"/>
                </a:solidFill>
                <a:latin typeface="Arial" charset="0"/>
              </a:rPr>
              <a:t>This technique is known as restriction and is the first of techniques that we will discuss if we cannot randomize and have to, instead, live by our wits.  </a:t>
            </a:r>
          </a:p>
          <a:p>
            <a:endParaRPr lang="en-US" altLang="en-US" sz="800" dirty="0" smtClean="0">
              <a:solidFill>
                <a:srgbClr val="000000"/>
              </a:solidFill>
              <a:latin typeface="Arial" charset="0"/>
            </a:endParaRPr>
          </a:p>
        </p:txBody>
      </p:sp>
    </p:spTree>
    <p:extLst>
      <p:ext uri="{BB962C8B-B14F-4D97-AF65-F5344CB8AC3E}">
        <p14:creationId xmlns:p14="http://schemas.microsoft.com/office/powerpoint/2010/main" val="615209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5"/>
          <p:cNvSpPr>
            <a:spLocks noGrp="1" noChangeArrowheads="1"/>
          </p:cNvSpPr>
          <p:nvPr>
            <p:ph type="sldNum" sz="quarter" idx="5"/>
          </p:nvPr>
        </p:nvSpPr>
        <p:spPr>
          <a:noFill/>
        </p:spPr>
        <p:txBody>
          <a:bodyPr/>
          <a:lstStyle/>
          <a:p>
            <a:fld id="{163FFA02-551A-4A62-981B-50AA8B2D9960}" type="slidenum">
              <a:rPr lang="en-US" altLang="en-US" smtClean="0"/>
              <a:pPr/>
              <a:t>15</a:t>
            </a:fld>
            <a:endParaRPr lang="en-US" altLang="en-US" dirty="0" smtClean="0"/>
          </a:p>
        </p:txBody>
      </p:sp>
      <p:sp>
        <p:nvSpPr>
          <p:cNvPr id="59394" name="Rectangle 2"/>
          <p:cNvSpPr>
            <a:spLocks noGrp="1" noRot="1" noChangeAspect="1" noChangeArrowheads="1" noTextEdit="1"/>
          </p:cNvSpPr>
          <p:nvPr>
            <p:ph type="sldImg"/>
          </p:nvPr>
        </p:nvSpPr>
        <p:spPr>
          <a:xfrm>
            <a:off x="2203450" y="704850"/>
            <a:ext cx="2603500" cy="3471863"/>
          </a:xfrm>
          <a:ln/>
        </p:spPr>
      </p:sp>
      <p:sp>
        <p:nvSpPr>
          <p:cNvPr id="59395" name="Rectangle 3"/>
          <p:cNvSpPr>
            <a:spLocks noGrp="1" noChangeArrowheads="1"/>
          </p:cNvSpPr>
          <p:nvPr>
            <p:ph type="body" idx="1"/>
          </p:nvPr>
        </p:nvSpPr>
        <p:spPr>
          <a:noFill/>
          <a:ln/>
        </p:spPr>
        <p:txBody>
          <a:bodyPr/>
          <a:lstStyle/>
          <a:p>
            <a:r>
              <a:rPr lang="en-US" altLang="en-US" dirty="0" smtClean="0">
                <a:solidFill>
                  <a:srgbClr val="000000"/>
                </a:solidFill>
              </a:rPr>
              <a:t>Restriction, also known as specification, is the most blunt method we can use if we cannot randomize.  Restriction is where we restrict enrollment in a study just to those participants who have a specific value of the confounding variable in question. For example, when diet is confounder, we would restrict enrollment to persons with a certain diet.</a:t>
            </a:r>
          </a:p>
          <a:p>
            <a:endParaRPr lang="en-US" altLang="en-US" dirty="0" smtClean="0">
              <a:solidFill>
                <a:srgbClr val="000000"/>
              </a:solidFill>
            </a:endParaRPr>
          </a:p>
          <a:p>
            <a:r>
              <a:rPr lang="en-US" altLang="en-US" dirty="0" smtClean="0"/>
              <a:t>Graphically, what restriction does is to hold the confounding variable fixed and thereby eliminate any possible association between the exposure and the confounder and between the disease and confounder.   This is because there is no variability in the values of the confounding variable.  It is constant (i.e.,</a:t>
            </a:r>
            <a:r>
              <a:rPr lang="en-US" altLang="en-US" baseline="0" dirty="0" smtClean="0"/>
              <a:t> </a:t>
            </a:r>
            <a:r>
              <a:rPr lang="en-US" altLang="en-US" dirty="0" smtClean="0"/>
              <a:t>fixed) in everyone.</a:t>
            </a:r>
          </a:p>
          <a:p>
            <a:endParaRPr lang="en-US" altLang="en-US" dirty="0" smtClean="0">
              <a:solidFill>
                <a:srgbClr val="000000"/>
              </a:solidFill>
            </a:endParaRPr>
          </a:p>
          <a:p>
            <a:endParaRPr lang="en-US" altLang="en-US" dirty="0" smtClean="0"/>
          </a:p>
        </p:txBody>
      </p:sp>
    </p:spTree>
    <p:extLst>
      <p:ext uri="{BB962C8B-B14F-4D97-AF65-F5344CB8AC3E}">
        <p14:creationId xmlns:p14="http://schemas.microsoft.com/office/powerpoint/2010/main" val="960683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5"/>
          <p:cNvSpPr>
            <a:spLocks noGrp="1" noChangeArrowheads="1"/>
          </p:cNvSpPr>
          <p:nvPr>
            <p:ph type="sldNum" sz="quarter" idx="5"/>
          </p:nvPr>
        </p:nvSpPr>
        <p:spPr>
          <a:noFill/>
        </p:spPr>
        <p:txBody>
          <a:bodyPr/>
          <a:lstStyle/>
          <a:p>
            <a:fld id="{A550753C-5CB1-4057-926C-FB1DF52BB6B4}" type="slidenum">
              <a:rPr lang="en-US" altLang="en-US" smtClean="0"/>
              <a:pPr/>
              <a:t>16</a:t>
            </a:fld>
            <a:endParaRPr lang="en-US" altLang="en-US" dirty="0" smtClean="0"/>
          </a:p>
        </p:txBody>
      </p:sp>
      <p:sp>
        <p:nvSpPr>
          <p:cNvPr id="61442" name="Rectangle 2"/>
          <p:cNvSpPr>
            <a:spLocks noGrp="1" noRot="1" noChangeAspect="1" noChangeArrowheads="1" noTextEdit="1"/>
          </p:cNvSpPr>
          <p:nvPr>
            <p:ph type="sldImg"/>
          </p:nvPr>
        </p:nvSpPr>
        <p:spPr>
          <a:xfrm>
            <a:off x="2203450" y="704850"/>
            <a:ext cx="2603500" cy="3471863"/>
          </a:xfrm>
          <a:ln/>
        </p:spPr>
      </p:sp>
      <p:sp>
        <p:nvSpPr>
          <p:cNvPr id="61443" name="Rectangle 3"/>
          <p:cNvSpPr>
            <a:spLocks noGrp="1" noChangeArrowheads="1"/>
          </p:cNvSpPr>
          <p:nvPr>
            <p:ph type="body" idx="1"/>
          </p:nvPr>
        </p:nvSpPr>
        <p:spPr>
          <a:noFill/>
          <a:ln/>
        </p:spPr>
        <p:txBody>
          <a:bodyPr/>
          <a:lstStyle/>
          <a:p>
            <a:pPr>
              <a:lnSpc>
                <a:spcPct val="80000"/>
              </a:lnSpc>
            </a:pPr>
            <a:r>
              <a:rPr lang="en-US" altLang="en-US" sz="800" dirty="0" smtClean="0">
                <a:solidFill>
                  <a:srgbClr val="000000"/>
                </a:solidFill>
                <a:latin typeface="Arial" charset="0"/>
              </a:rPr>
              <a:t>Let’s summarize the advantages and disadvantages of restriction.  First, the advantages.  One advantage of restriction is that it is very straightforward, and straightforward is good — especially when you trying to convince people who review your manuscripts.  It is also the best approach, without question, for difficult to quantitate variables, like injection drug use in the prior example.  Restriction is also advantageous in that decisions about individual participants can be made without having to consider other participants (as is the case with matching, which will be discussed a</a:t>
            </a:r>
            <a:r>
              <a:rPr lang="en-US" altLang="en-US" sz="800" baseline="0" dirty="0" smtClean="0">
                <a:solidFill>
                  <a:srgbClr val="000000"/>
                </a:solidFill>
                <a:latin typeface="Arial" charset="0"/>
              </a:rPr>
              <a:t> bit later)</a:t>
            </a:r>
            <a:r>
              <a:rPr lang="en-US" altLang="en-US" sz="800" dirty="0" smtClean="0">
                <a:solidFill>
                  <a:srgbClr val="000000"/>
                </a:solidFill>
                <a:latin typeface="Arial" charset="0"/>
              </a:rPr>
              <a:t>.  This is especially important in studies which prospectively recruit participants in that the investigator can just make an enroll or not enroll decision on each participant</a:t>
            </a:r>
            <a:r>
              <a:rPr lang="en-US" altLang="en-US" sz="800" baseline="0" dirty="0" smtClean="0">
                <a:solidFill>
                  <a:srgbClr val="000000"/>
                </a:solidFill>
                <a:latin typeface="Arial" charset="0"/>
              </a:rPr>
              <a:t> </a:t>
            </a:r>
            <a:r>
              <a:rPr lang="en-US" altLang="en-US" sz="800" dirty="0" smtClean="0">
                <a:solidFill>
                  <a:srgbClr val="000000"/>
                </a:solidFill>
                <a:latin typeface="Arial" charset="0"/>
              </a:rPr>
              <a:t>during screening without regard</a:t>
            </a:r>
            <a:r>
              <a:rPr lang="en-US" altLang="en-US" sz="800" baseline="0" dirty="0" smtClean="0">
                <a:solidFill>
                  <a:srgbClr val="000000"/>
                </a:solidFill>
                <a:latin typeface="Arial" charset="0"/>
              </a:rPr>
              <a:t> to anything that is happening with other participants</a:t>
            </a:r>
            <a:r>
              <a:rPr lang="en-US" altLang="en-US" sz="800" dirty="0" smtClean="0">
                <a:solidFill>
                  <a:srgbClr val="000000"/>
                </a:solidFill>
                <a:latin typeface="Arial" charset="0"/>
              </a:rPr>
              <a:t>.  Finally, restriction can also be used in the analysis phase of studies.  In other words, you can limit a</a:t>
            </a:r>
            <a:r>
              <a:rPr lang="en-US" altLang="en-US" sz="800" baseline="0" dirty="0" smtClean="0">
                <a:solidFill>
                  <a:srgbClr val="000000"/>
                </a:solidFill>
                <a:latin typeface="Arial" charset="0"/>
              </a:rPr>
              <a:t> statistical </a:t>
            </a:r>
            <a:r>
              <a:rPr lang="en-US" altLang="en-US" sz="800" dirty="0" smtClean="0">
                <a:solidFill>
                  <a:srgbClr val="000000"/>
                </a:solidFill>
                <a:latin typeface="Arial" charset="0"/>
              </a:rPr>
              <a:t>analysis to a restricted subset even if your study subjects had a broader range of values for the confounding variable.  Investigators do this quite</a:t>
            </a:r>
            <a:r>
              <a:rPr lang="en-US" altLang="en-US" sz="800" baseline="0" dirty="0" smtClean="0">
                <a:solidFill>
                  <a:srgbClr val="000000"/>
                </a:solidFill>
                <a:latin typeface="Arial" charset="0"/>
              </a:rPr>
              <a:t> commonly</a:t>
            </a:r>
            <a:r>
              <a:rPr lang="en-US" altLang="en-US" sz="800" dirty="0" smtClean="0">
                <a:solidFill>
                  <a:srgbClr val="000000"/>
                </a:solidFill>
                <a:latin typeface="Arial" charset="0"/>
              </a:rPr>
              <a:t>, as an “added note of proof” when analyzing their data.  </a:t>
            </a:r>
          </a:p>
          <a:p>
            <a:pPr>
              <a:lnSpc>
                <a:spcPct val="80000"/>
              </a:lnSpc>
            </a:pPr>
            <a:endParaRPr lang="en-US" altLang="en-US" sz="800" dirty="0" smtClean="0">
              <a:solidFill>
                <a:srgbClr val="000000"/>
              </a:solidFill>
              <a:latin typeface="Arial" charset="0"/>
            </a:endParaRPr>
          </a:p>
        </p:txBody>
      </p:sp>
    </p:spTree>
    <p:extLst>
      <p:ext uri="{BB962C8B-B14F-4D97-AF65-F5344CB8AC3E}">
        <p14:creationId xmlns:p14="http://schemas.microsoft.com/office/powerpoint/2010/main" val="15984196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5"/>
          <p:cNvSpPr>
            <a:spLocks noGrp="1" noChangeArrowheads="1"/>
          </p:cNvSpPr>
          <p:nvPr>
            <p:ph type="sldNum" sz="quarter" idx="5"/>
          </p:nvPr>
        </p:nvSpPr>
        <p:spPr>
          <a:noFill/>
        </p:spPr>
        <p:txBody>
          <a:bodyPr/>
          <a:lstStyle/>
          <a:p>
            <a:fld id="{DCAC1F41-3B02-4998-9227-8969DA6B1B62}" type="slidenum">
              <a:rPr lang="en-US" altLang="en-US" smtClean="0"/>
              <a:pPr/>
              <a:t>17</a:t>
            </a:fld>
            <a:endParaRPr lang="en-US" altLang="en-US" dirty="0" smtClean="0"/>
          </a:p>
        </p:txBody>
      </p:sp>
      <p:sp>
        <p:nvSpPr>
          <p:cNvPr id="63490" name="Rectangle 2"/>
          <p:cNvSpPr>
            <a:spLocks noGrp="1" noRot="1" noChangeAspect="1" noChangeArrowheads="1" noTextEdit="1"/>
          </p:cNvSpPr>
          <p:nvPr>
            <p:ph type="sldImg"/>
          </p:nvPr>
        </p:nvSpPr>
        <p:spPr>
          <a:xfrm>
            <a:off x="2203450" y="704850"/>
            <a:ext cx="2603500" cy="3471863"/>
          </a:xfrm>
          <a:ln/>
        </p:spPr>
      </p:sp>
      <p:sp>
        <p:nvSpPr>
          <p:cNvPr id="63491" name="Rectangle 3"/>
          <p:cNvSpPr>
            <a:spLocks noGrp="1" noChangeArrowheads="1"/>
          </p:cNvSpPr>
          <p:nvPr>
            <p:ph type="body" idx="1"/>
          </p:nvPr>
        </p:nvSpPr>
        <p:spPr>
          <a:noFill/>
          <a:ln/>
        </p:spPr>
        <p:txBody>
          <a:bodyPr/>
          <a:lstStyle/>
          <a:p>
            <a:pPr>
              <a:lnSpc>
                <a:spcPct val="80000"/>
              </a:lnSpc>
            </a:pPr>
            <a:r>
              <a:rPr lang="en-US" altLang="en-US" sz="800" dirty="0" smtClean="0">
                <a:solidFill>
                  <a:srgbClr val="000000"/>
                </a:solidFill>
                <a:latin typeface="Arial" charset="0"/>
              </a:rPr>
              <a:t>There are, however, a few disadvantages.  One is that restriction reduces the number of persons who are eligible.  In the prior example in which</a:t>
            </a:r>
            <a:r>
              <a:rPr lang="en-US" altLang="en-US" sz="800" baseline="0" dirty="0" smtClean="0">
                <a:solidFill>
                  <a:srgbClr val="000000"/>
                </a:solidFill>
                <a:latin typeface="Arial" charset="0"/>
              </a:rPr>
              <a:t> commercial sex was the primary exposure, it might be difficult —  in some contexts — to find many participants who do not use injection drugs.  </a:t>
            </a:r>
            <a:r>
              <a:rPr lang="en-US" altLang="en-US" sz="800" dirty="0" smtClean="0">
                <a:solidFill>
                  <a:srgbClr val="000000"/>
                </a:solidFill>
                <a:latin typeface="Arial" charset="0"/>
              </a:rPr>
              <a:t>Depending upon how narrow you limit the restriction, you may become harder and harder</a:t>
            </a:r>
            <a:r>
              <a:rPr lang="en-US" altLang="en-US" sz="800" baseline="0" dirty="0" smtClean="0">
                <a:solidFill>
                  <a:srgbClr val="000000"/>
                </a:solidFill>
                <a:latin typeface="Arial" charset="0"/>
              </a:rPr>
              <a:t> </a:t>
            </a:r>
            <a:r>
              <a:rPr lang="en-US" altLang="en-US" sz="800" dirty="0" smtClean="0">
                <a:solidFill>
                  <a:srgbClr val="000000"/>
                </a:solidFill>
                <a:latin typeface="Arial" charset="0"/>
              </a:rPr>
              <a:t>to find enough participants.  It may also take a lot of work to sift through persons to find those with the level of the confounder you are looking for.  It is also cost inefficient to have to screen a lot of subjects and only use some of them.   </a:t>
            </a:r>
          </a:p>
          <a:p>
            <a:pPr>
              <a:lnSpc>
                <a:spcPct val="80000"/>
              </a:lnSpc>
            </a:pPr>
            <a:endParaRPr lang="en-US" altLang="en-US" sz="800" dirty="0" smtClean="0">
              <a:solidFill>
                <a:srgbClr val="000000"/>
              </a:solidFill>
              <a:latin typeface="Arial" charset="0"/>
            </a:endParaRPr>
          </a:p>
          <a:p>
            <a:pPr>
              <a:lnSpc>
                <a:spcPct val="80000"/>
              </a:lnSpc>
            </a:pPr>
            <a:r>
              <a:rPr lang="en-US" altLang="en-US" sz="800" dirty="0" smtClean="0">
                <a:solidFill>
                  <a:srgbClr val="000000"/>
                </a:solidFill>
                <a:latin typeface="Arial" charset="0"/>
              </a:rPr>
              <a:t>Another issue is that if you don’t restrict the values of the would-be confounder narrowly enough, you may not accomplish what you thought you did.  In other words, you may be left with what we call “residual confounding”, </a:t>
            </a:r>
            <a:r>
              <a:rPr lang="en-US" altLang="en-US" sz="800" baseline="0" dirty="0" smtClean="0">
                <a:solidFill>
                  <a:srgbClr val="000000"/>
                </a:solidFill>
                <a:latin typeface="Arial" charset="0"/>
              </a:rPr>
              <a:t> in other words, l</a:t>
            </a:r>
            <a:r>
              <a:rPr lang="en-US" altLang="en-US" sz="800" dirty="0" smtClean="0">
                <a:solidFill>
                  <a:srgbClr val="000000"/>
                </a:solidFill>
                <a:latin typeface="Arial" charset="0"/>
              </a:rPr>
              <a:t>eft over confounding.  For example, if you are studying the association between birth order of a child (1</a:t>
            </a:r>
            <a:r>
              <a:rPr lang="en-US" altLang="en-US" sz="800" baseline="30000" dirty="0" smtClean="0">
                <a:solidFill>
                  <a:srgbClr val="000000"/>
                </a:solidFill>
                <a:latin typeface="Arial" charset="0"/>
              </a:rPr>
              <a:t>st</a:t>
            </a:r>
            <a:r>
              <a:rPr lang="en-US" altLang="en-US" sz="800" dirty="0" smtClean="0">
                <a:solidFill>
                  <a:srgbClr val="000000"/>
                </a:solidFill>
                <a:latin typeface="Arial" charset="0"/>
              </a:rPr>
              <a:t>, 2</a:t>
            </a:r>
            <a:r>
              <a:rPr lang="en-US" altLang="en-US" sz="800" baseline="30000" dirty="0" smtClean="0">
                <a:solidFill>
                  <a:srgbClr val="000000"/>
                </a:solidFill>
                <a:latin typeface="Arial" charset="0"/>
              </a:rPr>
              <a:t>nd</a:t>
            </a:r>
            <a:r>
              <a:rPr lang="en-US" altLang="en-US" sz="800" dirty="0" smtClean="0">
                <a:solidFill>
                  <a:srgbClr val="000000"/>
                </a:solidFill>
                <a:latin typeface="Arial" charset="0"/>
              </a:rPr>
              <a:t>, 3</a:t>
            </a:r>
            <a:r>
              <a:rPr lang="en-US" altLang="en-US" sz="800" baseline="30000" dirty="0" smtClean="0">
                <a:solidFill>
                  <a:srgbClr val="000000"/>
                </a:solidFill>
                <a:latin typeface="Arial" charset="0"/>
              </a:rPr>
              <a:t>rd</a:t>
            </a:r>
            <a:r>
              <a:rPr lang="en-US" altLang="en-US" sz="800" dirty="0" smtClean="0">
                <a:solidFill>
                  <a:srgbClr val="000000"/>
                </a:solidFill>
                <a:latin typeface="Arial" charset="0"/>
              </a:rPr>
              <a:t>, </a:t>
            </a:r>
            <a:r>
              <a:rPr lang="en-US" altLang="en-US" sz="800" dirty="0" smtClean="0">
                <a:solidFill>
                  <a:srgbClr val="000000"/>
                </a:solidFill>
                <a:latin typeface="Arial" charset="0"/>
              </a:rPr>
              <a:t>etc.) </a:t>
            </a:r>
            <a:r>
              <a:rPr lang="en-US" altLang="en-US" sz="800" dirty="0" smtClean="0">
                <a:solidFill>
                  <a:srgbClr val="000000"/>
                </a:solidFill>
                <a:latin typeface="Arial" charset="0"/>
              </a:rPr>
              <a:t>and Down syndrome, you would need to be concerned about confounding by mother’s age.  Let’s say you restricted your study population to those mothers who are 20 to 30 years old.  This may not be enough to preclude confounding because the older persons in this age range (the 30 year olds) may be very different than the youngest persons (20 year olds) in terms of relationship with a) birth order (the</a:t>
            </a:r>
            <a:r>
              <a:rPr lang="en-US" altLang="en-US" sz="800" baseline="0" dirty="0" smtClean="0">
                <a:solidFill>
                  <a:srgbClr val="000000"/>
                </a:solidFill>
                <a:latin typeface="Arial" charset="0"/>
              </a:rPr>
              <a:t> exposure under study)</a:t>
            </a:r>
            <a:r>
              <a:rPr lang="en-US" altLang="en-US" sz="800" dirty="0" smtClean="0">
                <a:solidFill>
                  <a:srgbClr val="000000"/>
                </a:solidFill>
                <a:latin typeface="Arial" charset="0"/>
              </a:rPr>
              <a:t> and b) Down syndrome incidence (the outcome under</a:t>
            </a:r>
            <a:r>
              <a:rPr lang="en-US" altLang="en-US" sz="800" baseline="0" dirty="0" smtClean="0">
                <a:solidFill>
                  <a:srgbClr val="000000"/>
                </a:solidFill>
                <a:latin typeface="Arial" charset="0"/>
              </a:rPr>
              <a:t> study)</a:t>
            </a:r>
            <a:r>
              <a:rPr lang="en-US" altLang="en-US" sz="800" dirty="0" smtClean="0">
                <a:solidFill>
                  <a:srgbClr val="000000"/>
                </a:solidFill>
                <a:latin typeface="Arial" charset="0"/>
              </a:rPr>
              <a:t>.</a:t>
            </a:r>
            <a:r>
              <a:rPr lang="en-US" altLang="en-US" sz="800" baseline="0" dirty="0" smtClean="0">
                <a:solidFill>
                  <a:srgbClr val="000000"/>
                </a:solidFill>
                <a:latin typeface="Arial" charset="0"/>
              </a:rPr>
              <a:t>  We will return to this term “residual confounding” later and use it describe a variety of situations where our attempts to eliminate confounding come up short.</a:t>
            </a:r>
            <a:endParaRPr lang="en-US" altLang="en-US" sz="800" dirty="0" smtClean="0">
              <a:solidFill>
                <a:srgbClr val="000000"/>
              </a:solidFill>
              <a:latin typeface="Arial" charset="0"/>
            </a:endParaRPr>
          </a:p>
          <a:p>
            <a:pPr>
              <a:lnSpc>
                <a:spcPct val="80000"/>
              </a:lnSpc>
            </a:pPr>
            <a:endParaRPr lang="en-US" altLang="en-US" sz="800" dirty="0" smtClean="0">
              <a:solidFill>
                <a:srgbClr val="000000"/>
              </a:solidFill>
              <a:latin typeface="Arial" charset="0"/>
            </a:endParaRPr>
          </a:p>
          <a:p>
            <a:pPr>
              <a:lnSpc>
                <a:spcPct val="80000"/>
              </a:lnSpc>
            </a:pPr>
            <a:r>
              <a:rPr lang="en-US" altLang="en-US" sz="800" dirty="0" smtClean="0">
                <a:solidFill>
                  <a:srgbClr val="000000"/>
                </a:solidFill>
                <a:latin typeface="Arial" charset="0"/>
              </a:rPr>
              <a:t>Another drawback with restriction is that by limiting the study population to only a specific group of participants</a:t>
            </a:r>
            <a:r>
              <a:rPr lang="en-US" altLang="en-US" sz="800" baseline="0" dirty="0" smtClean="0">
                <a:solidFill>
                  <a:srgbClr val="000000"/>
                </a:solidFill>
                <a:latin typeface="Arial" charset="0"/>
              </a:rPr>
              <a:t> </a:t>
            </a:r>
            <a:r>
              <a:rPr lang="en-US" altLang="en-US" sz="800" dirty="0" smtClean="0">
                <a:solidFill>
                  <a:srgbClr val="000000"/>
                </a:solidFill>
                <a:latin typeface="Arial" charset="0"/>
              </a:rPr>
              <a:t>with a certain value/range of a confounder, you limit the generalizability of the study (for example, if you restrict to younger persons, you might have a tough sell</a:t>
            </a:r>
            <a:r>
              <a:rPr lang="en-US" altLang="en-US" sz="800" baseline="0" dirty="0" smtClean="0">
                <a:solidFill>
                  <a:srgbClr val="000000"/>
                </a:solidFill>
                <a:latin typeface="Arial" charset="0"/>
              </a:rPr>
              <a:t> </a:t>
            </a:r>
            <a:r>
              <a:rPr lang="en-US" altLang="en-US" sz="800" dirty="0" smtClean="0">
                <a:solidFill>
                  <a:srgbClr val="000000"/>
                </a:solidFill>
                <a:latin typeface="Arial" charset="0"/>
              </a:rPr>
              <a:t>generalizing to older persons).  Sometimes researchers worry a lot about external validity or generalizability, but, as we have discussed before, the first order of business in determining  causality of a relationship is internal validity.  In other words, do whatever it takes to determine a valid association in whatever restricted population you need to.  Validity before generalizability is a mantra of causality-oriented research.  If you show an association in a narrowly defined population, then go on to do the next study looking for the association in other populations.   Even though investigators might think they are enhancing generalizability by studying a diverse group of participants,</a:t>
            </a:r>
            <a:r>
              <a:rPr lang="en-US" altLang="en-US" sz="800" baseline="0" dirty="0" smtClean="0">
                <a:solidFill>
                  <a:srgbClr val="000000"/>
                </a:solidFill>
                <a:latin typeface="Arial" charset="0"/>
              </a:rPr>
              <a:t> </a:t>
            </a:r>
            <a:r>
              <a:rPr lang="en-US" altLang="en-US" sz="800" dirty="0" smtClean="0">
                <a:solidFill>
                  <a:srgbClr val="000000"/>
                </a:solidFill>
                <a:latin typeface="Arial" charset="0"/>
              </a:rPr>
              <a:t>including small numbers of persons from uncommon strata, such as in the case of race, is not tantamount to really comprehensively studying these individuals.   Just because you find an overall effect does not mean that this applies to all strata of a confounder if they are small in number.  In other words, it is a fake out to think that your results apply or generalize to persons who just contributed a little bit of data to your study, such as uncommon race strata. </a:t>
            </a:r>
            <a:r>
              <a:rPr lang="en-US" altLang="en-US" sz="800" baseline="0" dirty="0" smtClean="0">
                <a:solidFill>
                  <a:srgbClr val="000000"/>
                </a:solidFill>
                <a:latin typeface="Arial" charset="0"/>
              </a:rPr>
              <a:t> </a:t>
            </a:r>
            <a:r>
              <a:rPr lang="en-US" altLang="en-US" sz="800" dirty="0" smtClean="0">
                <a:solidFill>
                  <a:srgbClr val="000000"/>
                </a:solidFill>
                <a:latin typeface="Arial" charset="0"/>
              </a:rPr>
              <a:t>To really understand whether a given exposure is operative in a given racial group or socioeconomic group, you need to include, as an important fraction of your overall</a:t>
            </a:r>
            <a:r>
              <a:rPr lang="en-US" altLang="en-US" sz="800" baseline="0" dirty="0" smtClean="0">
                <a:solidFill>
                  <a:srgbClr val="000000"/>
                </a:solidFill>
                <a:latin typeface="Arial" charset="0"/>
              </a:rPr>
              <a:t> study, members of</a:t>
            </a:r>
            <a:r>
              <a:rPr lang="en-US" altLang="en-US" sz="800" dirty="0" smtClean="0">
                <a:solidFill>
                  <a:srgbClr val="000000"/>
                </a:solidFill>
                <a:latin typeface="Arial" charset="0"/>
              </a:rPr>
              <a:t> this group in your study or perform a dedicated study of that group.  The first order of business is internal validity.  Generalizability can follow later.</a:t>
            </a:r>
          </a:p>
          <a:p>
            <a:pPr>
              <a:lnSpc>
                <a:spcPct val="80000"/>
              </a:lnSpc>
            </a:pPr>
            <a:endParaRPr lang="en-US" altLang="en-US" sz="800" dirty="0" smtClean="0">
              <a:solidFill>
                <a:srgbClr val="000000"/>
              </a:solidFill>
              <a:latin typeface="Arial" charset="0"/>
            </a:endParaRPr>
          </a:p>
          <a:p>
            <a:pPr>
              <a:lnSpc>
                <a:spcPct val="80000"/>
              </a:lnSpc>
            </a:pPr>
            <a:r>
              <a:rPr lang="en-US" altLang="en-US" sz="800" dirty="0" smtClean="0">
                <a:solidFill>
                  <a:srgbClr val="000000"/>
                </a:solidFill>
                <a:latin typeface="Arial" charset="0"/>
              </a:rPr>
              <a:t>Related to this idea of lack of generalizability is that if you restrict to only one level of the</a:t>
            </a:r>
            <a:r>
              <a:rPr lang="en-US" altLang="en-US" sz="800" baseline="0" dirty="0" smtClean="0">
                <a:solidFill>
                  <a:srgbClr val="000000"/>
                </a:solidFill>
                <a:latin typeface="Arial" charset="0"/>
              </a:rPr>
              <a:t> confounding</a:t>
            </a:r>
            <a:r>
              <a:rPr lang="en-US" altLang="en-US" sz="800" dirty="0" smtClean="0">
                <a:solidFill>
                  <a:srgbClr val="000000"/>
                </a:solidFill>
                <a:latin typeface="Arial" charset="0"/>
              </a:rPr>
              <a:t> extraneous variable, you cannot evaluate the relationship of interest at different levels of the confounding variable (i.e., you cannot assess statistical interaction – a</a:t>
            </a:r>
            <a:r>
              <a:rPr lang="en-US" altLang="en-US" sz="800" baseline="0" dirty="0" smtClean="0">
                <a:solidFill>
                  <a:srgbClr val="000000"/>
                </a:solidFill>
                <a:latin typeface="Arial" charset="0"/>
              </a:rPr>
              <a:t> topic </a:t>
            </a:r>
            <a:r>
              <a:rPr lang="en-US" altLang="en-US" sz="800" dirty="0" smtClean="0">
                <a:solidFill>
                  <a:srgbClr val="000000"/>
                </a:solidFill>
                <a:latin typeface="Arial" charset="0"/>
              </a:rPr>
              <a:t>we will discuss later today).   A simple example from the field of</a:t>
            </a:r>
            <a:r>
              <a:rPr lang="en-US" altLang="en-US" sz="800" baseline="0" dirty="0" smtClean="0">
                <a:solidFill>
                  <a:srgbClr val="000000"/>
                </a:solidFill>
                <a:latin typeface="Arial" charset="0"/>
              </a:rPr>
              <a:t> cancer</a:t>
            </a:r>
            <a:r>
              <a:rPr lang="en-US" altLang="en-US" sz="800" dirty="0" smtClean="0">
                <a:solidFill>
                  <a:srgbClr val="000000"/>
                </a:solidFill>
                <a:latin typeface="Arial" charset="0"/>
              </a:rPr>
              <a:t> is that if you were evaluating in an observational study the association between obesity</a:t>
            </a:r>
            <a:r>
              <a:rPr lang="en-US" altLang="en-US" sz="800" baseline="0" dirty="0" smtClean="0">
                <a:solidFill>
                  <a:srgbClr val="000000"/>
                </a:solidFill>
                <a:latin typeface="Arial" charset="0"/>
              </a:rPr>
              <a:t> </a:t>
            </a:r>
            <a:r>
              <a:rPr lang="en-US" altLang="en-US" sz="800" dirty="0" smtClean="0">
                <a:solidFill>
                  <a:srgbClr val="000000"/>
                </a:solidFill>
                <a:latin typeface="Arial" charset="0"/>
              </a:rPr>
              <a:t>and a specific cancer, the presence</a:t>
            </a:r>
            <a:r>
              <a:rPr lang="en-US" altLang="en-US" sz="800" baseline="0" dirty="0" smtClean="0">
                <a:solidFill>
                  <a:srgbClr val="000000"/>
                </a:solidFill>
                <a:latin typeface="Arial" charset="0"/>
              </a:rPr>
              <a:t> and degree of smoking might be </a:t>
            </a:r>
            <a:r>
              <a:rPr lang="en-US" altLang="en-US" sz="800" dirty="0" smtClean="0">
                <a:solidFill>
                  <a:srgbClr val="000000"/>
                </a:solidFill>
                <a:latin typeface="Arial" charset="0"/>
              </a:rPr>
              <a:t>an important effect modifier.  If you limit your study population to just those participants who had never smoked, you</a:t>
            </a:r>
            <a:r>
              <a:rPr lang="en-US" altLang="en-US" sz="800" baseline="0" dirty="0" smtClean="0">
                <a:solidFill>
                  <a:srgbClr val="000000"/>
                </a:solidFill>
                <a:latin typeface="Arial" charset="0"/>
              </a:rPr>
              <a:t> might</a:t>
            </a:r>
            <a:r>
              <a:rPr lang="en-US" altLang="en-US" sz="800" dirty="0" smtClean="0">
                <a:solidFill>
                  <a:srgbClr val="000000"/>
                </a:solidFill>
                <a:latin typeface="Arial" charset="0"/>
              </a:rPr>
              <a:t> be missing a very interesting part of the story.</a:t>
            </a:r>
            <a:r>
              <a:rPr lang="en-US" altLang="en-US" sz="800" baseline="0" dirty="0" smtClean="0">
                <a:solidFill>
                  <a:srgbClr val="000000"/>
                </a:solidFill>
                <a:latin typeface="Arial" charset="0"/>
              </a:rPr>
              <a:t>  This is not an issue of validity; the answer from the study using non-smokers is not wrong.  It is just a less rich study if you restrict participants to a certain level of the confounding factor.</a:t>
            </a:r>
            <a:endParaRPr lang="en-US" altLang="en-US" sz="800" dirty="0" smtClean="0">
              <a:solidFill>
                <a:srgbClr val="000000"/>
              </a:solidFill>
              <a:latin typeface="Arial" charset="0"/>
            </a:endParaRPr>
          </a:p>
          <a:p>
            <a:pPr>
              <a:lnSpc>
                <a:spcPct val="80000"/>
              </a:lnSpc>
            </a:pPr>
            <a:endParaRPr lang="en-US" altLang="en-US" sz="800" dirty="0" smtClean="0">
              <a:solidFill>
                <a:srgbClr val="000000"/>
              </a:solidFill>
              <a:latin typeface="Arial" charset="0"/>
            </a:endParaRPr>
          </a:p>
          <a:p>
            <a:pPr>
              <a:lnSpc>
                <a:spcPct val="80000"/>
              </a:lnSpc>
            </a:pPr>
            <a:r>
              <a:rPr lang="en-US" altLang="en-US" sz="800" dirty="0" smtClean="0">
                <a:solidFill>
                  <a:srgbClr val="000000"/>
                </a:solidFill>
                <a:latin typeface="Arial" charset="0"/>
              </a:rPr>
              <a:t>The bottom line is that restriction is a good technique that is not used as much as it should be, especially when you have difficult to quantitate confounders that have a discernible null state.</a:t>
            </a:r>
          </a:p>
        </p:txBody>
      </p:sp>
    </p:spTree>
    <p:extLst>
      <p:ext uri="{BB962C8B-B14F-4D97-AF65-F5344CB8AC3E}">
        <p14:creationId xmlns:p14="http://schemas.microsoft.com/office/powerpoint/2010/main" val="9632576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5"/>
          <p:cNvSpPr>
            <a:spLocks noGrp="1" noChangeArrowheads="1"/>
          </p:cNvSpPr>
          <p:nvPr>
            <p:ph type="sldNum" sz="quarter" idx="5"/>
          </p:nvPr>
        </p:nvSpPr>
        <p:spPr>
          <a:noFill/>
        </p:spPr>
        <p:txBody>
          <a:bodyPr/>
          <a:lstStyle/>
          <a:p>
            <a:fld id="{75507A93-04E3-4536-9947-0A9045DBD648}" type="slidenum">
              <a:rPr lang="en-US" altLang="en-US" smtClean="0"/>
              <a:pPr/>
              <a:t>18</a:t>
            </a:fld>
            <a:endParaRPr lang="en-US" altLang="en-US" dirty="0" smtClean="0"/>
          </a:p>
        </p:txBody>
      </p:sp>
      <p:sp>
        <p:nvSpPr>
          <p:cNvPr id="30722" name="Rectangle 2"/>
          <p:cNvSpPr>
            <a:spLocks noGrp="1" noRot="1" noChangeAspect="1" noChangeArrowheads="1" noTextEdit="1"/>
          </p:cNvSpPr>
          <p:nvPr>
            <p:ph type="sldImg"/>
          </p:nvPr>
        </p:nvSpPr>
        <p:spPr>
          <a:xfrm>
            <a:off x="2203450" y="704850"/>
            <a:ext cx="2603500" cy="3471863"/>
          </a:xfrm>
          <a:ln/>
        </p:spPr>
      </p:sp>
      <p:sp>
        <p:nvSpPr>
          <p:cNvPr id="30723" name="Rectangle 3"/>
          <p:cNvSpPr>
            <a:spLocks noGrp="1" noChangeArrowheads="1"/>
          </p:cNvSpPr>
          <p:nvPr>
            <p:ph type="body" idx="1"/>
          </p:nvPr>
        </p:nvSpPr>
        <p:spPr>
          <a:noFill/>
          <a:ln/>
        </p:spPr>
        <p:txBody>
          <a:bodyPr/>
          <a:lstStyle/>
          <a:p>
            <a:r>
              <a:rPr lang="en-US" altLang="en-US" sz="800" dirty="0" smtClean="0">
                <a:solidFill>
                  <a:srgbClr val="000000"/>
                </a:solidFill>
                <a:latin typeface="Arial" charset="0"/>
              </a:rPr>
              <a:t>Let’s move to matching, another method which can be used in the design phase to reduce confounding.</a:t>
            </a:r>
          </a:p>
        </p:txBody>
      </p:sp>
    </p:spTree>
    <p:extLst>
      <p:ext uri="{BB962C8B-B14F-4D97-AF65-F5344CB8AC3E}">
        <p14:creationId xmlns:p14="http://schemas.microsoft.com/office/powerpoint/2010/main" val="6152099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5"/>
          <p:cNvSpPr>
            <a:spLocks noGrp="1" noChangeArrowheads="1"/>
          </p:cNvSpPr>
          <p:nvPr>
            <p:ph type="sldNum" sz="quarter" idx="5"/>
          </p:nvPr>
        </p:nvSpPr>
        <p:spPr>
          <a:noFill/>
        </p:spPr>
        <p:txBody>
          <a:bodyPr/>
          <a:lstStyle/>
          <a:p>
            <a:fld id="{5120CCF4-A716-4A04-810F-A3087EFBE8A8}" type="slidenum">
              <a:rPr lang="en-US" altLang="en-US" smtClean="0"/>
              <a:pPr/>
              <a:t>19</a:t>
            </a:fld>
            <a:endParaRPr lang="en-US" altLang="en-US" dirty="0" smtClean="0"/>
          </a:p>
        </p:txBody>
      </p:sp>
      <p:sp>
        <p:nvSpPr>
          <p:cNvPr id="67586" name="Rectangle 2"/>
          <p:cNvSpPr>
            <a:spLocks noGrp="1" noRot="1" noChangeAspect="1" noChangeArrowheads="1" noTextEdit="1"/>
          </p:cNvSpPr>
          <p:nvPr>
            <p:ph type="sldImg"/>
          </p:nvPr>
        </p:nvSpPr>
        <p:spPr>
          <a:xfrm>
            <a:off x="2203450" y="704850"/>
            <a:ext cx="2603500" cy="3471863"/>
          </a:xfrm>
          <a:ln/>
        </p:spPr>
      </p:sp>
      <p:sp>
        <p:nvSpPr>
          <p:cNvPr id="67587" name="Rectangle 3"/>
          <p:cNvSpPr>
            <a:spLocks noGrp="1" noChangeArrowheads="1"/>
          </p:cNvSpPr>
          <p:nvPr>
            <p:ph type="body" idx="1"/>
          </p:nvPr>
        </p:nvSpPr>
        <p:spPr>
          <a:noFill/>
          <a:ln/>
        </p:spPr>
        <p:txBody>
          <a:bodyPr/>
          <a:lstStyle/>
          <a:p>
            <a:r>
              <a:rPr lang="en-US" altLang="en-US" dirty="0" smtClean="0">
                <a:solidFill>
                  <a:srgbClr val="000000"/>
                </a:solidFill>
                <a:latin typeface="Arial" charset="0"/>
              </a:rPr>
              <a:t>We will point out at the outset that matching is actually a pretty complex topic, about which we will only scratch the surface today.  What we do in matching is to choose participants</a:t>
            </a:r>
            <a:r>
              <a:rPr lang="en-US" altLang="en-US" baseline="0" dirty="0" smtClean="0">
                <a:solidFill>
                  <a:srgbClr val="000000"/>
                </a:solidFill>
                <a:latin typeface="Arial" charset="0"/>
              </a:rPr>
              <a:t> </a:t>
            </a:r>
            <a:r>
              <a:rPr lang="en-US" altLang="en-US" dirty="0" smtClean="0">
                <a:solidFill>
                  <a:srgbClr val="000000"/>
                </a:solidFill>
                <a:latin typeface="Arial" charset="0"/>
              </a:rPr>
              <a:t>(either unexposed persons in cohort/cross-sectional designs or non-cases in case-control studies) who match those of the comparison group (either the exposed group in cohort/cross-sectional studies or the cases in case-control studies) in terms of the confounding factor in question.  </a:t>
            </a:r>
          </a:p>
          <a:p>
            <a:endParaRPr lang="en-US" altLang="en-US" dirty="0" smtClean="0">
              <a:solidFill>
                <a:srgbClr val="000000"/>
              </a:solidFill>
              <a:latin typeface="Arial" charset="0"/>
            </a:endParaRPr>
          </a:p>
          <a:p>
            <a:r>
              <a:rPr lang="en-US" altLang="en-US" dirty="0" smtClean="0">
                <a:solidFill>
                  <a:srgbClr val="000000"/>
                </a:solidFill>
                <a:latin typeface="Arial" charset="0"/>
              </a:rPr>
              <a:t>The mechanics of matching depend upon the study design.  For example, in a cohort study or a cross-sectional study, if you were concerned about race as a confounder, you might match on race.  For each white exposed person, you would choose one (or more) white unexposed person.  For each Asian exposed person, you would choose one (or more) Asian unexposed.  Note:  if the unexposed group was rarer</a:t>
            </a:r>
            <a:r>
              <a:rPr lang="en-US" altLang="en-US" baseline="0" dirty="0" smtClean="0">
                <a:solidFill>
                  <a:srgbClr val="000000"/>
                </a:solidFill>
                <a:latin typeface="Arial" charset="0"/>
              </a:rPr>
              <a:t> </a:t>
            </a:r>
            <a:r>
              <a:rPr lang="en-US" altLang="en-US" dirty="0" smtClean="0">
                <a:solidFill>
                  <a:srgbClr val="000000"/>
                </a:solidFill>
                <a:latin typeface="Arial" charset="0"/>
              </a:rPr>
              <a:t>in prevalence than the exposed group, one could start with the unexposed and then identify exposed persons who match the characteristics of the unexposed. </a:t>
            </a:r>
          </a:p>
          <a:p>
            <a:endParaRPr lang="en-US" altLang="en-US" dirty="0" smtClean="0">
              <a:solidFill>
                <a:srgbClr val="000000"/>
              </a:solidFill>
              <a:latin typeface="Arial" charset="0"/>
            </a:endParaRPr>
          </a:p>
          <a:p>
            <a:r>
              <a:rPr lang="en-US" altLang="en-US" dirty="0" smtClean="0">
                <a:solidFill>
                  <a:srgbClr val="000000"/>
                </a:solidFill>
                <a:latin typeface="Arial" charset="0"/>
              </a:rPr>
              <a:t>Similarly, in a case-control study, if, for example, we performed a study of, say, diet and cancer and were worried about age as a confounder, we might match on age.  For each case who was 50 years old, we would choose one (or more) controls who was 50 years old.  For each 70 year old case, we would select one (or more) 70 year old controls.  We don’t have to match exact age (which is an example of an interval scale measurement), e.g. 50 to 50.  Instead, we can match to a range, e.g., within plus or minus 2.5 years. </a:t>
            </a:r>
            <a:r>
              <a:rPr lang="en-US" altLang="en-US" baseline="0" dirty="0" smtClean="0">
                <a:solidFill>
                  <a:srgbClr val="000000"/>
                </a:solidFill>
                <a:latin typeface="Arial" charset="0"/>
              </a:rPr>
              <a:t> The larger the age range, the more likely one begins to get into problems of residual confounding.</a:t>
            </a:r>
            <a:endParaRPr lang="en-US" altLang="en-US" dirty="0" smtClean="0">
              <a:solidFill>
                <a:srgbClr val="000000"/>
              </a:solidFill>
              <a:latin typeface="Arial" charset="0"/>
            </a:endParaRPr>
          </a:p>
          <a:p>
            <a:endParaRPr lang="en-US" altLang="en-US" dirty="0" smtClean="0">
              <a:solidFill>
                <a:srgbClr val="000000"/>
              </a:solidFill>
              <a:latin typeface="Arial" charset="0"/>
            </a:endParaRPr>
          </a:p>
          <a:p>
            <a:r>
              <a:rPr lang="en-US" altLang="en-US" dirty="0" smtClean="0">
                <a:solidFill>
                  <a:srgbClr val="000000"/>
                </a:solidFill>
                <a:latin typeface="Arial" charset="0"/>
              </a:rPr>
              <a:t>Operationally, matching is performed by either “individual matching” where, in the situation of a case-control study, for each case you would find one or more controls who had the same value of the potential confounder as the case.  In what is called “frequency matching”, the investigator determines what the distribution of the confounder is in the case group, for example, and then selects participants</a:t>
            </a:r>
            <a:r>
              <a:rPr lang="en-US" altLang="en-US" baseline="0" dirty="0" smtClean="0">
                <a:solidFill>
                  <a:srgbClr val="000000"/>
                </a:solidFill>
                <a:latin typeface="Arial" charset="0"/>
              </a:rPr>
              <a:t> in the</a:t>
            </a:r>
            <a:r>
              <a:rPr lang="en-US" altLang="en-US" dirty="0" smtClean="0">
                <a:solidFill>
                  <a:srgbClr val="000000"/>
                </a:solidFill>
                <a:latin typeface="Arial" charset="0"/>
              </a:rPr>
              <a:t> control group to match the distribution of the confounder in the case group. </a:t>
            </a:r>
          </a:p>
          <a:p>
            <a:endParaRPr lang="en-US" altLang="en-US" dirty="0" smtClean="0">
              <a:solidFill>
                <a:srgbClr val="000000"/>
              </a:solidFill>
              <a:latin typeface="Arial" charset="0"/>
            </a:endParaRPr>
          </a:p>
          <a:p>
            <a:r>
              <a:rPr lang="en-US" altLang="en-US" dirty="0" smtClean="0">
                <a:solidFill>
                  <a:srgbClr val="000000"/>
                </a:solidFill>
                <a:latin typeface="Arial" charset="0"/>
              </a:rPr>
              <a:t>[If time: remark on another a contemporary example from the literature.]</a:t>
            </a:r>
          </a:p>
          <a:p>
            <a:endParaRPr lang="en-US" altLang="en-US" dirty="0" smtClean="0">
              <a:solidFill>
                <a:srgbClr val="000000"/>
              </a:solidFill>
              <a:latin typeface="Arial" charset="0"/>
            </a:endParaRPr>
          </a:p>
          <a:p>
            <a:endParaRPr lang="en-US" altLang="en-US" sz="800" dirty="0" smtClean="0">
              <a:solidFill>
                <a:srgbClr val="000000"/>
              </a:solidFill>
              <a:latin typeface="Arial" charset="0"/>
            </a:endParaRPr>
          </a:p>
        </p:txBody>
      </p:sp>
    </p:spTree>
    <p:extLst>
      <p:ext uri="{BB962C8B-B14F-4D97-AF65-F5344CB8AC3E}">
        <p14:creationId xmlns:p14="http://schemas.microsoft.com/office/powerpoint/2010/main" val="2351949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5"/>
          <p:cNvSpPr>
            <a:spLocks noGrp="1" noChangeArrowheads="1"/>
          </p:cNvSpPr>
          <p:nvPr>
            <p:ph type="sldNum" sz="quarter" idx="5"/>
          </p:nvPr>
        </p:nvSpPr>
        <p:spPr>
          <a:noFill/>
        </p:spPr>
        <p:txBody>
          <a:bodyPr/>
          <a:lstStyle/>
          <a:p>
            <a:fld id="{75507A93-04E3-4536-9947-0A9045DBD648}" type="slidenum">
              <a:rPr lang="en-US" altLang="en-US" smtClean="0"/>
              <a:pPr/>
              <a:t>2</a:t>
            </a:fld>
            <a:endParaRPr lang="en-US" altLang="en-US" dirty="0" smtClean="0"/>
          </a:p>
        </p:txBody>
      </p:sp>
      <p:sp>
        <p:nvSpPr>
          <p:cNvPr id="30722" name="Rectangle 2"/>
          <p:cNvSpPr>
            <a:spLocks noGrp="1" noRot="1" noChangeAspect="1" noChangeArrowheads="1" noTextEdit="1"/>
          </p:cNvSpPr>
          <p:nvPr>
            <p:ph type="sldImg"/>
          </p:nvPr>
        </p:nvSpPr>
        <p:spPr>
          <a:xfrm>
            <a:off x="2203450" y="704850"/>
            <a:ext cx="2603500" cy="3471863"/>
          </a:xfrm>
          <a:ln/>
        </p:spPr>
      </p:sp>
      <p:sp>
        <p:nvSpPr>
          <p:cNvPr id="30723" name="Rectangle 3"/>
          <p:cNvSpPr>
            <a:spLocks noGrp="1" noChangeArrowheads="1"/>
          </p:cNvSpPr>
          <p:nvPr>
            <p:ph type="body" idx="1"/>
          </p:nvPr>
        </p:nvSpPr>
        <p:spPr>
          <a:noFill/>
          <a:ln/>
        </p:spPr>
        <p:txBody>
          <a:bodyPr/>
          <a:lstStyle/>
          <a:p>
            <a:r>
              <a:rPr lang="en-US" altLang="en-US" sz="800" dirty="0" smtClean="0">
                <a:solidFill>
                  <a:srgbClr val="000000"/>
                </a:solidFill>
                <a:latin typeface="Arial" charset="0"/>
              </a:rPr>
              <a:t>Here is our roadmap for today.  Last week, we defined and discussed what confounding is.  Today,</a:t>
            </a:r>
            <a:r>
              <a:rPr lang="en-US" altLang="en-US" sz="800" baseline="0" dirty="0" smtClean="0">
                <a:solidFill>
                  <a:srgbClr val="000000"/>
                </a:solidFill>
                <a:latin typeface="Arial" charset="0"/>
              </a:rPr>
              <a:t> </a:t>
            </a:r>
            <a:r>
              <a:rPr lang="en-US" altLang="en-US" sz="800" dirty="0" smtClean="0">
                <a:solidFill>
                  <a:srgbClr val="000000"/>
                </a:solidFill>
                <a:latin typeface="Arial" charset="0"/>
              </a:rPr>
              <a:t>we will spend a large part of the session discussing ways we can prevent or manage confounding.  We will divide the methods into what can be done in the design phase, before we start officially enrolling participants</a:t>
            </a:r>
            <a:r>
              <a:rPr lang="en-US" altLang="en-US" sz="800" baseline="0" dirty="0" smtClean="0">
                <a:solidFill>
                  <a:srgbClr val="000000"/>
                </a:solidFill>
                <a:latin typeface="Arial" charset="0"/>
              </a:rPr>
              <a:t> </a:t>
            </a:r>
            <a:r>
              <a:rPr lang="en-US" altLang="en-US" sz="800" dirty="0" smtClean="0">
                <a:solidFill>
                  <a:srgbClr val="000000"/>
                </a:solidFill>
                <a:latin typeface="Arial" charset="0"/>
              </a:rPr>
              <a:t>and completing measurements, and in the analysis phase, after all of the data have been collected.  In the design phase, we’ll talk about randomization, restriction, matching, and instrumental variables.  In the analysis phase, we’ll talk about stratified analysis.  We won’t be talking about mathematical regression, propensity scores, or inverse probability weighting in this course (or other advanced techniques, such as g-estimation), but I have listed them here for completeness. Mathematical regression is the topic for our BIOSTAT 2, 3, and 4 courses, and inverse probability weighting and propensity scores are covered in our spring course on advanced approaches to the analysis of observational data.   </a:t>
            </a:r>
          </a:p>
          <a:p>
            <a:endParaRPr lang="en-US" altLang="en-US" sz="800" dirty="0" smtClean="0">
              <a:solidFill>
                <a:srgbClr val="000000"/>
              </a:solidFill>
              <a:latin typeface="Arial" charset="0"/>
            </a:endParaRPr>
          </a:p>
          <a:p>
            <a:r>
              <a:rPr lang="en-US" altLang="en-US" sz="800" dirty="0" smtClean="0">
                <a:solidFill>
                  <a:srgbClr val="000000"/>
                </a:solidFill>
                <a:latin typeface="Arial" charset="0"/>
              </a:rPr>
              <a:t>We will then use the remainder of the session to discuss a concept that comes up in the process of managing confounding. This concept is known as interaction.  We will define it,</a:t>
            </a:r>
            <a:r>
              <a:rPr lang="en-US" altLang="en-US" sz="800" baseline="0" dirty="0" smtClean="0">
                <a:solidFill>
                  <a:srgbClr val="000000"/>
                </a:solidFill>
                <a:latin typeface="Arial" charset="0"/>
              </a:rPr>
              <a:t> </a:t>
            </a:r>
            <a:r>
              <a:rPr lang="en-US" altLang="en-US" sz="800" dirty="0" smtClean="0">
                <a:solidFill>
                  <a:srgbClr val="000000"/>
                </a:solidFill>
                <a:latin typeface="Arial" charset="0"/>
              </a:rPr>
              <a:t>how to detect it, and describe the two different scales we use to evaluate for interaction: additive and multiplicative.  We will compare and contrast interaction with confounding and also describe how to do statistical testing for interaction, including how to implement this in Stata.   Finally, we will discuss how DAGs can help with interaction by identifying potential effect modifiers.  We note, however,</a:t>
            </a:r>
            <a:r>
              <a:rPr lang="en-US" altLang="en-US" sz="800" baseline="0" dirty="0" smtClean="0">
                <a:solidFill>
                  <a:srgbClr val="000000"/>
                </a:solidFill>
                <a:latin typeface="Arial" charset="0"/>
              </a:rPr>
              <a:t> that DAGs do not definitively show interaction on a given scale of association.</a:t>
            </a:r>
            <a:endParaRPr lang="en-US" altLang="en-US" sz="800" dirty="0" smtClean="0">
              <a:solidFill>
                <a:srgbClr val="000000"/>
              </a:solidFill>
              <a:latin typeface="Arial" charset="0"/>
            </a:endParaRPr>
          </a:p>
        </p:txBody>
      </p:sp>
    </p:spTree>
    <p:extLst>
      <p:ext uri="{BB962C8B-B14F-4D97-AF65-F5344CB8AC3E}">
        <p14:creationId xmlns:p14="http://schemas.microsoft.com/office/powerpoint/2010/main" val="6152099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5"/>
          <p:cNvSpPr>
            <a:spLocks noGrp="1" noChangeArrowheads="1"/>
          </p:cNvSpPr>
          <p:nvPr>
            <p:ph type="sldNum" sz="quarter" idx="5"/>
          </p:nvPr>
        </p:nvSpPr>
        <p:spPr>
          <a:noFill/>
        </p:spPr>
        <p:txBody>
          <a:bodyPr/>
          <a:lstStyle/>
          <a:p>
            <a:fld id="{FA637F91-AD0B-4D5F-B720-B29D25E2AD26}" type="slidenum">
              <a:rPr lang="en-US" altLang="en-US" smtClean="0"/>
              <a:pPr/>
              <a:t>20</a:t>
            </a:fld>
            <a:endParaRPr lang="en-US" altLang="en-US" dirty="0" smtClean="0"/>
          </a:p>
        </p:txBody>
      </p:sp>
      <p:sp>
        <p:nvSpPr>
          <p:cNvPr id="69634" name="Rectangle 2"/>
          <p:cNvSpPr>
            <a:spLocks noGrp="1" noRot="1" noChangeAspect="1" noChangeArrowheads="1" noTextEdit="1"/>
          </p:cNvSpPr>
          <p:nvPr>
            <p:ph type="sldImg"/>
          </p:nvPr>
        </p:nvSpPr>
        <p:spPr>
          <a:xfrm>
            <a:off x="2203450" y="704850"/>
            <a:ext cx="2603500" cy="3471863"/>
          </a:xfrm>
          <a:ln/>
        </p:spPr>
      </p:sp>
      <p:sp>
        <p:nvSpPr>
          <p:cNvPr id="69635" name="Rectangle 3"/>
          <p:cNvSpPr>
            <a:spLocks noGrp="1" noChangeArrowheads="1"/>
          </p:cNvSpPr>
          <p:nvPr>
            <p:ph type="body" idx="1"/>
          </p:nvPr>
        </p:nvSpPr>
        <p:spPr>
          <a:noFill/>
          <a:ln/>
        </p:spPr>
        <p:txBody>
          <a:bodyPr/>
          <a:lstStyle/>
          <a:p>
            <a:r>
              <a:rPr lang="en-US" altLang="en-US" dirty="0" smtClean="0"/>
              <a:t>So, back to our DAG, this is what matching does.  For a cross-sectional or cohort study, matching results in prohibiting any association between the exposure and the confounder, as seen in the top panel. </a:t>
            </a:r>
          </a:p>
          <a:p>
            <a:endParaRPr lang="en-US" altLang="en-US" dirty="0" smtClean="0"/>
          </a:p>
          <a:p>
            <a:r>
              <a:rPr lang="en-US" altLang="en-US" dirty="0" smtClean="0"/>
              <a:t>In a case-control study, matching precludes any association between the disease and the confounder as shown in the bottom panel.</a:t>
            </a:r>
          </a:p>
          <a:p>
            <a:endParaRPr lang="en-US" altLang="en-US" dirty="0" smtClean="0"/>
          </a:p>
          <a:p>
            <a:r>
              <a:rPr lang="en-US" altLang="en-US" dirty="0" smtClean="0"/>
              <a:t>You won’t commonly see matching in large “classic” cohort studies or cross-sectional studies.  This is because there is typically not just one exposure of interest and so there is not any single exposed and unexposed grouping to match.  Instead, matching can be useful in smaller more focused cohort studies with just a single exposure of interest.  </a:t>
            </a:r>
          </a:p>
          <a:p>
            <a:endParaRPr lang="en-US" altLang="en-US" dirty="0" smtClean="0"/>
          </a:p>
          <a:p>
            <a:r>
              <a:rPr lang="en-US" altLang="en-US" dirty="0" smtClean="0"/>
              <a:t>More common is the use of matching in case-control studies.  Investigators think of it because there are clearly two distinct groups to match on — the cases and the controls.  In</a:t>
            </a:r>
            <a:r>
              <a:rPr lang="en-US" altLang="en-US" baseline="0" dirty="0" smtClean="0"/>
              <a:t> case-controls studies, </a:t>
            </a:r>
            <a:r>
              <a:rPr lang="en-US" altLang="en-US" dirty="0" smtClean="0"/>
              <a:t>matching on a given confounding factor can be relevant for a variety of exposure variables under</a:t>
            </a:r>
            <a:r>
              <a:rPr lang="en-US" altLang="en-US" baseline="0" dirty="0" smtClean="0"/>
              <a:t> investigation</a:t>
            </a:r>
            <a:r>
              <a:rPr lang="en-US" altLang="en-US" dirty="0" smtClean="0"/>
              <a:t>.  </a:t>
            </a:r>
          </a:p>
          <a:p>
            <a:endParaRPr lang="en-US" altLang="en-US" dirty="0" smtClean="0"/>
          </a:p>
          <a:p>
            <a:r>
              <a:rPr lang="en-US" altLang="en-US" dirty="0" smtClean="0"/>
              <a:t>Note:</a:t>
            </a:r>
            <a:r>
              <a:rPr lang="en-US" altLang="en-US" baseline="0" dirty="0" smtClean="0"/>
              <a:t>  we have not placed a box around C because this is not strictly a conditioning technique.  Instead, you are guaranteeing the same distribution of the confounder between comparator groups, just like randomization.  You are not holding anything fixed; you are just balancing the distributions of a confounder between two or more comparator groups.</a:t>
            </a:r>
            <a:endParaRPr lang="en-US" altLang="en-US" dirty="0" smtClean="0"/>
          </a:p>
        </p:txBody>
      </p:sp>
    </p:spTree>
    <p:extLst>
      <p:ext uri="{BB962C8B-B14F-4D97-AF65-F5344CB8AC3E}">
        <p14:creationId xmlns:p14="http://schemas.microsoft.com/office/powerpoint/2010/main" val="24777744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5"/>
          <p:cNvSpPr>
            <a:spLocks noGrp="1" noChangeArrowheads="1"/>
          </p:cNvSpPr>
          <p:nvPr>
            <p:ph type="sldNum" sz="quarter" idx="5"/>
          </p:nvPr>
        </p:nvSpPr>
        <p:spPr>
          <a:noFill/>
        </p:spPr>
        <p:txBody>
          <a:bodyPr/>
          <a:lstStyle/>
          <a:p>
            <a:fld id="{9A0A1380-2D9A-4640-8C07-1445AB26D0B9}" type="slidenum">
              <a:rPr lang="en-US" altLang="en-US" smtClean="0"/>
              <a:pPr/>
              <a:t>21</a:t>
            </a:fld>
            <a:endParaRPr lang="en-US" altLang="en-US" dirty="0" smtClean="0"/>
          </a:p>
        </p:txBody>
      </p:sp>
      <p:sp>
        <p:nvSpPr>
          <p:cNvPr id="71682" name="Rectangle 2"/>
          <p:cNvSpPr>
            <a:spLocks noGrp="1" noRot="1" noChangeAspect="1" noChangeArrowheads="1" noTextEdit="1"/>
          </p:cNvSpPr>
          <p:nvPr>
            <p:ph type="sldImg"/>
          </p:nvPr>
        </p:nvSpPr>
        <p:spPr>
          <a:xfrm>
            <a:off x="2203450" y="704850"/>
            <a:ext cx="2603500" cy="3471863"/>
          </a:xfrm>
          <a:ln/>
        </p:spPr>
      </p:sp>
      <p:sp>
        <p:nvSpPr>
          <p:cNvPr id="71683" name="Rectangle 3"/>
          <p:cNvSpPr>
            <a:spLocks noGrp="1" noChangeArrowheads="1"/>
          </p:cNvSpPr>
          <p:nvPr>
            <p:ph type="body" idx="1"/>
          </p:nvPr>
        </p:nvSpPr>
        <p:spPr>
          <a:noFill/>
          <a:ln/>
        </p:spPr>
        <p:txBody>
          <a:bodyPr/>
          <a:lstStyle/>
          <a:p>
            <a:pPr>
              <a:lnSpc>
                <a:spcPct val="80000"/>
              </a:lnSpc>
            </a:pPr>
            <a:r>
              <a:rPr lang="en-US" altLang="en-US" sz="1000" dirty="0" smtClean="0">
                <a:solidFill>
                  <a:srgbClr val="000000"/>
                </a:solidFill>
                <a:latin typeface="Arial" charset="0"/>
              </a:rPr>
              <a:t>Matching has several advantages.  It is the one of the best ways to manage certain confounding variables.  For example, “neighborhood” is a nominal variable with multiple values; we call this a complex or multi-level nominal variable.  Think of all the neighborhoods in San Francisco (</a:t>
            </a:r>
            <a:r>
              <a:rPr lang="en-US" altLang="en-US" sz="1000" baseline="0" dirty="0" smtClean="0">
                <a:solidFill>
                  <a:srgbClr val="000000"/>
                </a:solidFill>
                <a:latin typeface="Arial" charset="0"/>
              </a:rPr>
              <a:t>there are officially 36) </a:t>
            </a:r>
            <a:r>
              <a:rPr lang="en-US" altLang="en-US" sz="1000" dirty="0" smtClean="0">
                <a:solidFill>
                  <a:srgbClr val="000000"/>
                </a:solidFill>
                <a:latin typeface="Arial" charset="0"/>
              </a:rPr>
              <a:t>as an example of a complex nominal variable.</a:t>
            </a:r>
          </a:p>
          <a:p>
            <a:pPr>
              <a:lnSpc>
                <a:spcPct val="80000"/>
              </a:lnSpc>
            </a:pPr>
            <a:endParaRPr lang="en-US" altLang="en-US" sz="1000" dirty="0" smtClean="0">
              <a:solidFill>
                <a:srgbClr val="000000"/>
              </a:solidFill>
              <a:latin typeface="Arial" charset="0"/>
            </a:endParaRPr>
          </a:p>
          <a:p>
            <a:pPr>
              <a:lnSpc>
                <a:spcPct val="80000"/>
              </a:lnSpc>
            </a:pPr>
            <a:r>
              <a:rPr lang="en-US" altLang="en-US" sz="1000" dirty="0" smtClean="0">
                <a:solidFill>
                  <a:srgbClr val="000000"/>
                </a:solidFill>
                <a:latin typeface="Arial" charset="0"/>
              </a:rPr>
              <a:t>A nice literature</a:t>
            </a:r>
            <a:r>
              <a:rPr lang="en-US" altLang="en-US" sz="1000" baseline="0" dirty="0" smtClean="0">
                <a:solidFill>
                  <a:srgbClr val="000000"/>
                </a:solidFill>
                <a:latin typeface="Arial" charset="0"/>
              </a:rPr>
              <a:t> </a:t>
            </a:r>
            <a:r>
              <a:rPr lang="en-US" altLang="en-US" sz="1000" dirty="0" smtClean="0">
                <a:solidFill>
                  <a:srgbClr val="000000"/>
                </a:solidFill>
                <a:latin typeface="Arial" charset="0"/>
              </a:rPr>
              <a:t>example examined the effect of a second BCG vaccine in preventing the occurrence of tuberculosis (TB).  In this study in Brazil, cases were defined as persons with newly diagnosed tuberculosis.  Controls were individuals without TB.  The principal exposure under study was receipt of a second BCG vaccination.  Here, a confounder is neighborhood of residence.  This is because neighborhood is causally related with risk for TB by virtue</a:t>
            </a:r>
            <a:r>
              <a:rPr lang="en-US" altLang="en-US" sz="1000" baseline="0" dirty="0" smtClean="0">
                <a:solidFill>
                  <a:srgbClr val="000000"/>
                </a:solidFill>
                <a:latin typeface="Arial" charset="0"/>
              </a:rPr>
              <a:t> of the ambient levels of transmissible TB in the neighborhood a</a:t>
            </a:r>
            <a:r>
              <a:rPr lang="en-US" altLang="en-US" sz="1000" dirty="0" smtClean="0">
                <a:solidFill>
                  <a:srgbClr val="000000"/>
                </a:solidFill>
                <a:latin typeface="Arial" charset="0"/>
              </a:rPr>
              <a:t>nd it is also causally</a:t>
            </a:r>
            <a:r>
              <a:rPr lang="en-US" altLang="en-US" sz="1000" baseline="0" dirty="0" smtClean="0">
                <a:solidFill>
                  <a:srgbClr val="000000"/>
                </a:solidFill>
                <a:latin typeface="Arial" charset="0"/>
              </a:rPr>
              <a:t> related to</a:t>
            </a:r>
            <a:r>
              <a:rPr lang="en-US" altLang="en-US" sz="1000" dirty="0" smtClean="0">
                <a:solidFill>
                  <a:srgbClr val="000000"/>
                </a:solidFill>
                <a:latin typeface="Arial" charset="0"/>
              </a:rPr>
              <a:t> local practices as to whether second BCG vaccination is routinely given (because residents of a neighborhood tend</a:t>
            </a:r>
            <a:r>
              <a:rPr lang="en-US" altLang="en-US" sz="1000" baseline="0" dirty="0" smtClean="0">
                <a:solidFill>
                  <a:srgbClr val="000000"/>
                </a:solidFill>
                <a:latin typeface="Arial" charset="0"/>
              </a:rPr>
              <a:t> to get a certain type of care)</a:t>
            </a:r>
            <a:r>
              <a:rPr lang="en-US" altLang="en-US" sz="1000" dirty="0" smtClean="0">
                <a:solidFill>
                  <a:srgbClr val="000000"/>
                </a:solidFill>
                <a:latin typeface="Arial" charset="0"/>
              </a:rPr>
              <a:t>.   </a:t>
            </a:r>
          </a:p>
          <a:p>
            <a:pPr>
              <a:lnSpc>
                <a:spcPct val="80000"/>
              </a:lnSpc>
            </a:pPr>
            <a:endParaRPr lang="en-US" altLang="en-US" sz="1000" dirty="0" smtClean="0">
              <a:solidFill>
                <a:srgbClr val="000000"/>
              </a:solidFill>
              <a:latin typeface="Arial" charset="0"/>
            </a:endParaRPr>
          </a:p>
          <a:p>
            <a:pPr>
              <a:lnSpc>
                <a:spcPct val="80000"/>
              </a:lnSpc>
            </a:pPr>
            <a:r>
              <a:rPr lang="en-US" altLang="en-US" sz="1000" dirty="0" smtClean="0">
                <a:solidFill>
                  <a:srgbClr val="000000"/>
                </a:solidFill>
                <a:latin typeface="Arial" charset="0"/>
              </a:rPr>
              <a:t>If one had to rely upon random sampling of controls from throughout Brazil, one might end up choosing no controls from some of the neighborhoods seen in the case group.  This is especially true in a small study.  If one has persons in the case group for whom there are no persons in the control group with the same value of the neighborhood, one</a:t>
            </a:r>
            <a:r>
              <a:rPr lang="en-US" altLang="en-US" sz="1000" baseline="0" dirty="0" smtClean="0">
                <a:solidFill>
                  <a:srgbClr val="000000"/>
                </a:solidFill>
                <a:latin typeface="Arial" charset="0"/>
              </a:rPr>
              <a:t> is</a:t>
            </a:r>
            <a:r>
              <a:rPr lang="en-US" altLang="en-US" sz="1000" dirty="0" smtClean="0">
                <a:solidFill>
                  <a:srgbClr val="000000"/>
                </a:solidFill>
                <a:latin typeface="Arial" charset="0"/>
              </a:rPr>
              <a:t> not going to be able to use any adjustment techniques to adjust for this confounder in the analysis phase.  (The only option would be to drop those unmatched cases from the analysis; losing</a:t>
            </a:r>
            <a:r>
              <a:rPr lang="en-US" altLang="en-US" sz="1000" baseline="0" dirty="0" smtClean="0">
                <a:solidFill>
                  <a:srgbClr val="000000"/>
                </a:solidFill>
                <a:latin typeface="Arial" charset="0"/>
              </a:rPr>
              <a:t> cases is not what one wants to do.) </a:t>
            </a:r>
            <a:r>
              <a:rPr lang="en-US" altLang="en-US" sz="1000" dirty="0" smtClean="0">
                <a:solidFill>
                  <a:srgbClr val="000000"/>
                </a:solidFill>
                <a:latin typeface="Arial" charset="0"/>
              </a:rPr>
              <a:t> In other words, the cases and controls will lack complete overlap on neighborhood.  More formally, having lack of overlap is called a violation in the positivity</a:t>
            </a:r>
            <a:r>
              <a:rPr lang="en-US" altLang="en-US" sz="1000" baseline="0" dirty="0" smtClean="0">
                <a:solidFill>
                  <a:srgbClr val="000000"/>
                </a:solidFill>
                <a:latin typeface="Arial" charset="0"/>
              </a:rPr>
              <a:t> assumption.  The positivity assumption is one of the formal assumptions of what is needed to derive a valid causal inferences.  </a:t>
            </a:r>
            <a:r>
              <a:rPr lang="en-US" altLang="en-US" sz="1000" dirty="0" smtClean="0">
                <a:solidFill>
                  <a:srgbClr val="000000"/>
                </a:solidFill>
                <a:latin typeface="Arial" charset="0"/>
              </a:rPr>
              <a:t>By matching on neighborhood, you are assured that for every case with a given neighborhood there will be at least one control with the same neighborhood.</a:t>
            </a:r>
          </a:p>
          <a:p>
            <a:pPr>
              <a:lnSpc>
                <a:spcPct val="80000"/>
              </a:lnSpc>
            </a:pPr>
            <a:endParaRPr lang="en-US" altLang="en-US" sz="1000" dirty="0" smtClean="0">
              <a:solidFill>
                <a:srgbClr val="000000"/>
              </a:solidFill>
              <a:latin typeface="Arial" charset="0"/>
            </a:endParaRPr>
          </a:p>
          <a:p>
            <a:pPr>
              <a:lnSpc>
                <a:spcPct val="80000"/>
              </a:lnSpc>
            </a:pPr>
            <a:r>
              <a:rPr lang="en-US" altLang="en-US" sz="1000" dirty="0" smtClean="0">
                <a:solidFill>
                  <a:srgbClr val="000000"/>
                </a:solidFill>
                <a:latin typeface="Arial" charset="0"/>
              </a:rPr>
              <a:t>Even if you did manage to find in your random sampling of controls enough controls to make sure that all the neighborhoods in the case group were covered</a:t>
            </a:r>
            <a:r>
              <a:rPr lang="en-US" altLang="en-US" sz="1000" baseline="0" dirty="0" smtClean="0">
                <a:solidFill>
                  <a:srgbClr val="000000"/>
                </a:solidFill>
                <a:latin typeface="Arial" charset="0"/>
              </a:rPr>
              <a:t> (by finding at least one control with that neighborhood),</a:t>
            </a:r>
            <a:r>
              <a:rPr lang="en-US" altLang="en-US" sz="1000" dirty="0" smtClean="0">
                <a:solidFill>
                  <a:srgbClr val="000000"/>
                </a:solidFill>
                <a:latin typeface="Arial" charset="0"/>
              </a:rPr>
              <a:t> the actual mechanics of adjusting for these in the analysis phase is problematic because the neighborhood variable has so many multiple possible values.   You likely would have</a:t>
            </a:r>
            <a:r>
              <a:rPr lang="en-US" altLang="en-US" sz="1000" baseline="0" dirty="0" smtClean="0">
                <a:solidFill>
                  <a:srgbClr val="000000"/>
                </a:solidFill>
                <a:latin typeface="Arial" charset="0"/>
              </a:rPr>
              <a:t> a hard time </a:t>
            </a:r>
            <a:r>
              <a:rPr lang="en-US" altLang="en-US" sz="1000" dirty="0" smtClean="0">
                <a:solidFill>
                  <a:srgbClr val="000000"/>
                </a:solidFill>
                <a:latin typeface="Arial" charset="0"/>
              </a:rPr>
              <a:t>handling</a:t>
            </a:r>
            <a:r>
              <a:rPr lang="en-US" altLang="en-US" sz="1000" baseline="0" dirty="0" smtClean="0">
                <a:solidFill>
                  <a:srgbClr val="000000"/>
                </a:solidFill>
                <a:latin typeface="Arial" charset="0"/>
              </a:rPr>
              <a:t> these multiple values of the confounder </a:t>
            </a:r>
            <a:r>
              <a:rPr lang="en-US" altLang="en-US" sz="1000" dirty="0" smtClean="0">
                <a:solidFill>
                  <a:srgbClr val="000000"/>
                </a:solidFill>
                <a:latin typeface="Arial" charset="0"/>
              </a:rPr>
              <a:t>with conventional stratification or mathematical regression techniques. This is because such techniques cannot tolerate a large number of values</a:t>
            </a:r>
            <a:r>
              <a:rPr lang="en-US" altLang="en-US" sz="1000" baseline="0" dirty="0" smtClean="0">
                <a:solidFill>
                  <a:srgbClr val="000000"/>
                </a:solidFill>
                <a:latin typeface="Arial" charset="0"/>
              </a:rPr>
              <a:t> for exposure </a:t>
            </a:r>
            <a:r>
              <a:rPr lang="en-US" altLang="en-US" sz="1000" dirty="0" smtClean="0">
                <a:solidFill>
                  <a:srgbClr val="000000"/>
                </a:solidFill>
                <a:latin typeface="Arial" charset="0"/>
              </a:rPr>
              <a:t>variables.  To accommodate</a:t>
            </a:r>
            <a:r>
              <a:rPr lang="en-US" altLang="en-US" sz="1000" baseline="0" dirty="0" smtClean="0">
                <a:solidFill>
                  <a:srgbClr val="000000"/>
                </a:solidFill>
                <a:latin typeface="Arial" charset="0"/>
              </a:rPr>
              <a:t> this, y</a:t>
            </a:r>
            <a:r>
              <a:rPr lang="en-US" altLang="en-US" sz="1000" dirty="0" smtClean="0">
                <a:solidFill>
                  <a:srgbClr val="000000"/>
                </a:solidFill>
                <a:latin typeface="Arial" charset="0"/>
              </a:rPr>
              <a:t>ou would need</a:t>
            </a:r>
            <a:r>
              <a:rPr lang="en-US" altLang="en-US" sz="1000" baseline="0" dirty="0" smtClean="0">
                <a:solidFill>
                  <a:srgbClr val="000000"/>
                </a:solidFill>
                <a:latin typeface="Arial" charset="0"/>
              </a:rPr>
              <a:t> to use</a:t>
            </a:r>
            <a:r>
              <a:rPr lang="en-US" altLang="en-US" sz="1000" dirty="0" smtClean="0">
                <a:solidFill>
                  <a:srgbClr val="000000"/>
                </a:solidFill>
                <a:latin typeface="Arial" charset="0"/>
              </a:rPr>
              <a:t> the same</a:t>
            </a:r>
            <a:r>
              <a:rPr lang="en-US" altLang="en-US" sz="1000" baseline="0" dirty="0" smtClean="0">
                <a:solidFill>
                  <a:srgbClr val="000000"/>
                </a:solidFill>
                <a:latin typeface="Arial" charset="0"/>
              </a:rPr>
              <a:t> “matched analysis” or “conditional” techniques that are used in conjunction with matching in the design phase.  However, using these techniques solely in the analysis phase without matching upfront is less efficient than if you had matched in the design phase.</a:t>
            </a:r>
            <a:r>
              <a:rPr lang="en-US" altLang="en-US" sz="1000" dirty="0" smtClean="0">
                <a:solidFill>
                  <a:srgbClr val="000000"/>
                </a:solidFill>
                <a:latin typeface="Arial" charset="0"/>
              </a:rPr>
              <a:t> </a:t>
            </a:r>
          </a:p>
          <a:p>
            <a:pPr>
              <a:lnSpc>
                <a:spcPct val="80000"/>
              </a:lnSpc>
            </a:pPr>
            <a:endParaRPr lang="en-US" altLang="en-US" sz="1000" dirty="0" smtClean="0">
              <a:solidFill>
                <a:srgbClr val="000000"/>
              </a:solidFill>
              <a:latin typeface="Arial" charset="0"/>
            </a:endParaRPr>
          </a:p>
          <a:p>
            <a:pPr>
              <a:lnSpc>
                <a:spcPct val="80000"/>
              </a:lnSpc>
            </a:pPr>
            <a:r>
              <a:rPr lang="en-US" altLang="en-US" sz="1000" dirty="0" smtClean="0">
                <a:solidFill>
                  <a:srgbClr val="000000"/>
                </a:solidFill>
                <a:latin typeface="Arial" charset="0"/>
              </a:rPr>
              <a:t>In summary, matching is the</a:t>
            </a:r>
            <a:r>
              <a:rPr lang="en-US" altLang="en-US" sz="1000" baseline="0" dirty="0" smtClean="0">
                <a:solidFill>
                  <a:srgbClr val="000000"/>
                </a:solidFill>
                <a:latin typeface="Arial" charset="0"/>
              </a:rPr>
              <a:t> most efficient approach for complex nominal variables.</a:t>
            </a:r>
            <a:endParaRPr lang="en-US" altLang="en-US" sz="1000" dirty="0" smtClean="0">
              <a:solidFill>
                <a:srgbClr val="000000"/>
              </a:solidFill>
              <a:latin typeface="Arial" charset="0"/>
            </a:endParaRPr>
          </a:p>
          <a:p>
            <a:pPr>
              <a:lnSpc>
                <a:spcPct val="80000"/>
              </a:lnSpc>
            </a:pPr>
            <a:endParaRPr lang="en-US" altLang="en-US" sz="1000" dirty="0" smtClean="0">
              <a:solidFill>
                <a:srgbClr val="000000"/>
              </a:solidFill>
              <a:latin typeface="Arial" charset="0"/>
            </a:endParaRPr>
          </a:p>
          <a:p>
            <a:pPr>
              <a:lnSpc>
                <a:spcPct val="80000"/>
              </a:lnSpc>
            </a:pPr>
            <a:endParaRPr lang="en-US" altLang="en-US" sz="900" dirty="0" smtClean="0">
              <a:solidFill>
                <a:srgbClr val="000000"/>
              </a:solidFill>
              <a:latin typeface="Arial" charset="0"/>
            </a:endParaRPr>
          </a:p>
        </p:txBody>
      </p:sp>
    </p:spTree>
    <p:extLst>
      <p:ext uri="{BB962C8B-B14F-4D97-AF65-F5344CB8AC3E}">
        <p14:creationId xmlns:p14="http://schemas.microsoft.com/office/powerpoint/2010/main" val="24940072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5"/>
          <p:cNvSpPr>
            <a:spLocks noGrp="1" noChangeArrowheads="1"/>
          </p:cNvSpPr>
          <p:nvPr>
            <p:ph type="sldNum" sz="quarter" idx="5"/>
          </p:nvPr>
        </p:nvSpPr>
        <p:spPr>
          <a:noFill/>
        </p:spPr>
        <p:txBody>
          <a:bodyPr/>
          <a:lstStyle/>
          <a:p>
            <a:fld id="{D7443901-A70B-4297-9E11-01750CA9B575}" type="slidenum">
              <a:rPr lang="en-US" altLang="en-US" smtClean="0"/>
              <a:pPr/>
              <a:t>22</a:t>
            </a:fld>
            <a:endParaRPr lang="en-US" altLang="en-US" dirty="0" smtClean="0"/>
          </a:p>
        </p:txBody>
      </p:sp>
      <p:sp>
        <p:nvSpPr>
          <p:cNvPr id="76802" name="Rectangle 2"/>
          <p:cNvSpPr>
            <a:spLocks noGrp="1" noRot="1" noChangeAspect="1" noChangeArrowheads="1" noTextEdit="1"/>
          </p:cNvSpPr>
          <p:nvPr>
            <p:ph type="sldImg"/>
          </p:nvPr>
        </p:nvSpPr>
        <p:spPr>
          <a:xfrm>
            <a:off x="2203450" y="704850"/>
            <a:ext cx="2603500" cy="3471863"/>
          </a:xfrm>
          <a:ln/>
        </p:spPr>
      </p:sp>
      <p:sp>
        <p:nvSpPr>
          <p:cNvPr id="76803" name="Rectangle 3"/>
          <p:cNvSpPr>
            <a:spLocks noGrp="1" noChangeArrowheads="1"/>
          </p:cNvSpPr>
          <p:nvPr>
            <p:ph type="body" idx="1"/>
          </p:nvPr>
        </p:nvSpPr>
        <p:spPr>
          <a:noFill/>
          <a:ln/>
        </p:spPr>
        <p:txBody>
          <a:bodyPr/>
          <a:lstStyle/>
          <a:p>
            <a:r>
              <a:rPr lang="en-US" altLang="en-US" dirty="0" smtClean="0">
                <a:solidFill>
                  <a:srgbClr val="000000"/>
                </a:solidFill>
                <a:latin typeface="Arial" charset="0"/>
              </a:rPr>
              <a:t>This assurance of complete overlap in the potential confounder provided by matching extends beyond complex nominal variables.  It also applies to interval scale or ordered categorical variables.  Consider a case-control study of prostate cancer in which the exposure is diet.</a:t>
            </a:r>
            <a:r>
              <a:rPr lang="en-US" altLang="en-US" baseline="0" dirty="0" smtClean="0">
                <a:solidFill>
                  <a:srgbClr val="000000"/>
                </a:solidFill>
                <a:latin typeface="Arial" charset="0"/>
              </a:rPr>
              <a:t>  In such a study,</a:t>
            </a:r>
            <a:r>
              <a:rPr lang="en-US" altLang="en-US" dirty="0" smtClean="0">
                <a:solidFill>
                  <a:srgbClr val="000000"/>
                </a:solidFill>
                <a:latin typeface="Arial" charset="0"/>
              </a:rPr>
              <a:t> there is concern for confounding by age.  Certainly, the case group will contain many older individuals.  If one just randomly sampled a control group from the general population, it is possible, especially in a small study, not to contain men as old as in the cases, and it may contain many younger men.  This is shown here (in the figure) in the two distributions of age in cases and controls.  In a situation like this, there is no way to completely adjust for age in the analysis phase.  (Again, this is formally called a violation of the positivity assumption.)  Both stratification and regression techniques need there to be overlap between the cases and controls in the distribution for the confounding variable.  There are no controls to use to compare against these older cases.  Matching provides a solution for this because it ensures that the distribution of age in the controls will completely overlap the age distribution in the cases.  Now, in the analysis phase, you can adjust for age completely.  </a:t>
            </a:r>
            <a:endParaRPr lang="en-US" altLang="en-US" sz="700" dirty="0" smtClean="0">
              <a:solidFill>
                <a:srgbClr val="000000"/>
              </a:solidFill>
              <a:latin typeface="Arial" charset="0"/>
            </a:endParaRPr>
          </a:p>
        </p:txBody>
      </p:sp>
    </p:spTree>
    <p:extLst>
      <p:ext uri="{BB962C8B-B14F-4D97-AF65-F5344CB8AC3E}">
        <p14:creationId xmlns:p14="http://schemas.microsoft.com/office/powerpoint/2010/main" val="15100574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5"/>
          <p:cNvSpPr>
            <a:spLocks noGrp="1" noChangeArrowheads="1"/>
          </p:cNvSpPr>
          <p:nvPr>
            <p:ph type="sldNum" sz="quarter" idx="5"/>
          </p:nvPr>
        </p:nvSpPr>
        <p:spPr>
          <a:noFill/>
        </p:spPr>
        <p:txBody>
          <a:bodyPr/>
          <a:lstStyle/>
          <a:p>
            <a:fld id="{E7F6EF40-06EF-4EEF-9434-EE007947F0CA}" type="slidenum">
              <a:rPr lang="en-US" altLang="en-US" smtClean="0"/>
              <a:pPr/>
              <a:t>23</a:t>
            </a:fld>
            <a:endParaRPr lang="en-US" altLang="en-US" dirty="0" smtClean="0"/>
          </a:p>
        </p:txBody>
      </p:sp>
      <p:sp>
        <p:nvSpPr>
          <p:cNvPr id="78850" name="Rectangle 2"/>
          <p:cNvSpPr>
            <a:spLocks noGrp="1" noRot="1" noChangeAspect="1" noChangeArrowheads="1" noTextEdit="1"/>
          </p:cNvSpPr>
          <p:nvPr>
            <p:ph type="sldImg"/>
          </p:nvPr>
        </p:nvSpPr>
        <p:spPr>
          <a:xfrm>
            <a:off x="2203450" y="704850"/>
            <a:ext cx="2603500" cy="3471863"/>
          </a:xfrm>
          <a:ln/>
        </p:spPr>
      </p:sp>
      <p:sp>
        <p:nvSpPr>
          <p:cNvPr id="78851" name="Rectangle 3"/>
          <p:cNvSpPr>
            <a:spLocks noGrp="1" noChangeArrowheads="1"/>
          </p:cNvSpPr>
          <p:nvPr>
            <p:ph type="body" idx="1"/>
          </p:nvPr>
        </p:nvSpPr>
        <p:spPr>
          <a:noFill/>
          <a:ln/>
        </p:spPr>
        <p:txBody>
          <a:bodyPr/>
          <a:lstStyle/>
          <a:p>
            <a:r>
              <a:rPr lang="en-US" altLang="en-US" dirty="0" smtClean="0">
                <a:solidFill>
                  <a:srgbClr val="000000"/>
                </a:solidFill>
                <a:latin typeface="Arial" charset="0"/>
              </a:rPr>
              <a:t>A third advantage is that matching may provide you with increased statistical precision in your inferences (i.e., smaller standard errors and narrower confidence intervals).  This is especially true in case-control studies by ensuring a balanced number of cases and controls within the various strata of the confounder.  This balance means tighter precision.  </a:t>
            </a:r>
          </a:p>
          <a:p>
            <a:endParaRPr lang="en-US" altLang="en-US" dirty="0" smtClean="0">
              <a:solidFill>
                <a:srgbClr val="000000"/>
              </a:solidFill>
              <a:latin typeface="Arial" charset="0"/>
            </a:endParaRPr>
          </a:p>
          <a:p>
            <a:endParaRPr lang="en-US" altLang="en-US" dirty="0" smtClean="0">
              <a:solidFill>
                <a:srgbClr val="000000"/>
              </a:solidFill>
              <a:latin typeface="Arial" charset="0"/>
            </a:endParaRPr>
          </a:p>
          <a:p>
            <a:endParaRPr lang="en-US" altLang="en-US" dirty="0" smtClean="0">
              <a:solidFill>
                <a:srgbClr val="000000"/>
              </a:solidFill>
              <a:latin typeface="Arial" charset="0"/>
            </a:endParaRPr>
          </a:p>
          <a:p>
            <a:endParaRPr lang="en-US" altLang="en-US" sz="700" dirty="0" smtClean="0">
              <a:solidFill>
                <a:srgbClr val="000000"/>
              </a:solidFill>
              <a:latin typeface="Arial" charset="0"/>
            </a:endParaRPr>
          </a:p>
        </p:txBody>
      </p:sp>
    </p:spTree>
    <p:extLst>
      <p:ext uri="{BB962C8B-B14F-4D97-AF65-F5344CB8AC3E}">
        <p14:creationId xmlns:p14="http://schemas.microsoft.com/office/powerpoint/2010/main" val="26320518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5"/>
          <p:cNvSpPr>
            <a:spLocks noGrp="1" noChangeArrowheads="1"/>
          </p:cNvSpPr>
          <p:nvPr>
            <p:ph type="sldNum" sz="quarter" idx="5"/>
          </p:nvPr>
        </p:nvSpPr>
        <p:spPr>
          <a:noFill/>
        </p:spPr>
        <p:txBody>
          <a:bodyPr/>
          <a:lstStyle/>
          <a:p>
            <a:fld id="{D3FCE182-2777-4D8D-9A69-E458BFCDF35F}" type="slidenum">
              <a:rPr lang="en-US" altLang="en-US" smtClean="0"/>
              <a:pPr/>
              <a:t>24</a:t>
            </a:fld>
            <a:endParaRPr lang="en-US" altLang="en-US" dirty="0" smtClean="0"/>
          </a:p>
        </p:txBody>
      </p:sp>
      <p:sp>
        <p:nvSpPr>
          <p:cNvPr id="81922" name="Rectangle 2"/>
          <p:cNvSpPr>
            <a:spLocks noGrp="1" noRot="1" noChangeAspect="1" noChangeArrowheads="1" noTextEdit="1"/>
          </p:cNvSpPr>
          <p:nvPr>
            <p:ph type="sldImg"/>
          </p:nvPr>
        </p:nvSpPr>
        <p:spPr>
          <a:xfrm>
            <a:off x="2203450" y="704850"/>
            <a:ext cx="2603500" cy="3471863"/>
          </a:xfrm>
          <a:ln/>
        </p:spPr>
      </p:sp>
      <p:sp>
        <p:nvSpPr>
          <p:cNvPr id="81923" name="Rectangle 3"/>
          <p:cNvSpPr>
            <a:spLocks noGrp="1" noChangeArrowheads="1"/>
          </p:cNvSpPr>
          <p:nvPr>
            <p:ph type="body" idx="1"/>
          </p:nvPr>
        </p:nvSpPr>
        <p:spPr>
          <a:noFill/>
          <a:ln/>
        </p:spPr>
        <p:txBody>
          <a:bodyPr/>
          <a:lstStyle/>
          <a:p>
            <a:r>
              <a:rPr lang="en-US" altLang="en-US" sz="900" dirty="0" smtClean="0"/>
              <a:t>An example of this is our familiar smoking, matches, and lung cancer analysis.</a:t>
            </a:r>
          </a:p>
          <a:p>
            <a:endParaRPr lang="en-US" altLang="en-US" sz="900" dirty="0" smtClean="0"/>
          </a:p>
          <a:p>
            <a:r>
              <a:rPr lang="en-US" altLang="en-US" sz="900" dirty="0" smtClean="0"/>
              <a:t>Recall from last week that if one performs a case-control study and randomly samples controls from the general population, you’ll get the following:  a crude or unadjusted odds ratio of 8.8 evaluating the association between matches and lung cancer.  After adjustment for smoking, the two smoking-specific strata</a:t>
            </a:r>
            <a:r>
              <a:rPr lang="en-US" altLang="en-US" sz="900" baseline="0" dirty="0" smtClean="0"/>
              <a:t> </a:t>
            </a:r>
            <a:r>
              <a:rPr lang="en-US" altLang="en-US" sz="900" dirty="0" smtClean="0"/>
              <a:t>now feature OR’s of 1.0.  When we pool these 2 strata, using a method we have not yet described, we get an OR of 1.0 with the CI you see. But what if we instead matched on smoking when we sampled the controls. Again, we can choose the controls from the population at large but for every lung cancer case that is a smoker we identify a control who is a smoker.  For every lung cancer case that is a non-smoker, we take a control who is not a smoker.</a:t>
            </a:r>
          </a:p>
          <a:p>
            <a:endParaRPr lang="en-US" altLang="en-US" sz="900" dirty="0" smtClean="0"/>
          </a:p>
          <a:p>
            <a:r>
              <a:rPr lang="en-US" altLang="en-US" sz="900" dirty="0" smtClean="0"/>
              <a:t>We end up with better balance in the smoking strata.  Notice, in the smokers, we see 90 cases and 90 controls, in the non-smokers, we see 10 cases and 10 controls.  When we pool the 2 stratum-specific OR’s to get the overall adjusted OR, we get the same point estimate as when we sampled controls randomly from the population, but now notice that the CI is narrower, i.e. increased statistical precision, even though the overall sample size is the same.  This is all because better balance has been achieved in the comparisons: 90 cases vs 90 controls in the</a:t>
            </a:r>
            <a:r>
              <a:rPr lang="en-US" altLang="en-US" sz="900" baseline="0" dirty="0" smtClean="0"/>
              <a:t> smoking </a:t>
            </a:r>
            <a:r>
              <a:rPr lang="en-US" altLang="en-US" sz="900" dirty="0" smtClean="0"/>
              <a:t>stratum and 10 vs 10 in the</a:t>
            </a:r>
            <a:r>
              <a:rPr lang="en-US" altLang="en-US" sz="900" baseline="0" dirty="0" smtClean="0"/>
              <a:t> non-smoking </a:t>
            </a:r>
            <a:r>
              <a:rPr lang="en-US" altLang="en-US" sz="900" dirty="0" smtClean="0"/>
              <a:t>stratum.  This is the point that few realize about matching; it can sometimes improve statistical precision.  It can be thought of as doing this by setting up, or facilitating, a statistically efficient stratification.  This is also a reminder that in case-control studies, all matching in the analysis must be followed by a stratified analysis or regression in the analysis phase.  </a:t>
            </a:r>
          </a:p>
          <a:p>
            <a:endParaRPr lang="en-US" altLang="en-US" sz="900" dirty="0" smtClean="0"/>
          </a:p>
          <a:p>
            <a:r>
              <a:rPr lang="en-US" altLang="en-US" sz="900" dirty="0" smtClean="0"/>
              <a:t>Advanced</a:t>
            </a:r>
            <a:r>
              <a:rPr lang="en-US" altLang="en-US" sz="900" baseline="0" dirty="0" smtClean="0"/>
              <a:t> topic</a:t>
            </a:r>
            <a:r>
              <a:rPr lang="en-US" altLang="en-US" sz="900" dirty="0" smtClean="0"/>
              <a:t>: Show literature example of more dramatic effect</a:t>
            </a:r>
          </a:p>
          <a:p>
            <a:endParaRPr lang="en-US" altLang="en-US" sz="900" dirty="0" smtClean="0"/>
          </a:p>
          <a:p>
            <a:r>
              <a:rPr lang="en-US" altLang="en-US" sz="900" dirty="0" smtClean="0">
                <a:solidFill>
                  <a:srgbClr val="000000"/>
                </a:solidFill>
                <a:latin typeface="Arial" charset="0"/>
              </a:rPr>
              <a:t>Advanced topic: 1:K matching</a:t>
            </a:r>
          </a:p>
        </p:txBody>
      </p:sp>
    </p:spTree>
    <p:extLst>
      <p:ext uri="{BB962C8B-B14F-4D97-AF65-F5344CB8AC3E}">
        <p14:creationId xmlns:p14="http://schemas.microsoft.com/office/powerpoint/2010/main" val="39768252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5"/>
          <p:cNvSpPr>
            <a:spLocks noGrp="1" noChangeArrowheads="1"/>
          </p:cNvSpPr>
          <p:nvPr>
            <p:ph type="sldNum" sz="quarter" idx="5"/>
          </p:nvPr>
        </p:nvSpPr>
        <p:spPr>
          <a:noFill/>
        </p:spPr>
        <p:txBody>
          <a:bodyPr/>
          <a:lstStyle/>
          <a:p>
            <a:fld id="{099AEB75-C178-439D-A460-306370D21AF3}" type="slidenum">
              <a:rPr lang="en-US" altLang="en-US" smtClean="0"/>
              <a:pPr/>
              <a:t>25</a:t>
            </a:fld>
            <a:endParaRPr lang="en-US" altLang="en-US" dirty="0" smtClean="0"/>
          </a:p>
        </p:txBody>
      </p:sp>
      <p:sp>
        <p:nvSpPr>
          <p:cNvPr id="83970" name="Rectangle 2"/>
          <p:cNvSpPr>
            <a:spLocks noGrp="1" noRot="1" noChangeAspect="1" noChangeArrowheads="1" noTextEdit="1"/>
          </p:cNvSpPr>
          <p:nvPr>
            <p:ph type="sldImg"/>
          </p:nvPr>
        </p:nvSpPr>
        <p:spPr>
          <a:xfrm>
            <a:off x="2203450" y="704850"/>
            <a:ext cx="2603500" cy="3471863"/>
          </a:xfrm>
          <a:ln/>
        </p:spPr>
      </p:sp>
      <p:sp>
        <p:nvSpPr>
          <p:cNvPr id="83971" name="Rectangle 3"/>
          <p:cNvSpPr>
            <a:spLocks noGrp="1" noChangeArrowheads="1"/>
          </p:cNvSpPr>
          <p:nvPr>
            <p:ph type="body" idx="1"/>
          </p:nvPr>
        </p:nvSpPr>
        <p:spPr>
          <a:noFill/>
          <a:ln/>
        </p:spPr>
        <p:txBody>
          <a:bodyPr/>
          <a:lstStyle/>
          <a:p>
            <a:r>
              <a:rPr lang="en-US" altLang="en-US" dirty="0" smtClean="0">
                <a:solidFill>
                  <a:srgbClr val="000000"/>
                </a:solidFill>
                <a:latin typeface="Arial" charset="0"/>
              </a:rPr>
              <a:t>The last advantage is that people, laypersons and scientists alike, find matching easy to understand.  We</a:t>
            </a:r>
            <a:r>
              <a:rPr lang="en-US" altLang="en-US" baseline="0" dirty="0" smtClean="0">
                <a:solidFill>
                  <a:srgbClr val="000000"/>
                </a:solidFill>
                <a:latin typeface="Arial" charset="0"/>
              </a:rPr>
              <a:t> have</a:t>
            </a:r>
            <a:r>
              <a:rPr lang="en-US" altLang="en-US" dirty="0" smtClean="0">
                <a:solidFill>
                  <a:srgbClr val="000000"/>
                </a:solidFill>
                <a:latin typeface="Arial" charset="0"/>
              </a:rPr>
              <a:t> surmised that this is because matching appears very close to fulfilling the exchangeability objective that we discussed last week, which strives to have the two populations under study </a:t>
            </a:r>
            <a:r>
              <a:rPr lang="en-US" altLang="en-US" i="1" dirty="0" smtClean="0">
                <a:solidFill>
                  <a:srgbClr val="000000"/>
                </a:solidFill>
                <a:latin typeface="Arial" charset="0"/>
              </a:rPr>
              <a:t>exchangeable</a:t>
            </a:r>
            <a:r>
              <a:rPr lang="en-US" altLang="en-US" dirty="0" smtClean="0">
                <a:solidFill>
                  <a:srgbClr val="000000"/>
                </a:solidFill>
                <a:latin typeface="Arial" charset="0"/>
              </a:rPr>
              <a:t> in terms of the “other</a:t>
            </a:r>
            <a:r>
              <a:rPr lang="en-US" altLang="en-US" baseline="0" dirty="0" smtClean="0">
                <a:solidFill>
                  <a:srgbClr val="000000"/>
                </a:solidFill>
                <a:latin typeface="Arial" charset="0"/>
              </a:rPr>
              <a:t> </a:t>
            </a:r>
            <a:r>
              <a:rPr lang="en-US" altLang="en-US" dirty="0" smtClean="0">
                <a:solidFill>
                  <a:srgbClr val="000000"/>
                </a:solidFill>
                <a:latin typeface="Arial" charset="0"/>
              </a:rPr>
              <a:t>influences” on them.  Matching</a:t>
            </a:r>
            <a:r>
              <a:rPr lang="en-US" altLang="en-US" baseline="0" dirty="0" smtClean="0">
                <a:solidFill>
                  <a:srgbClr val="000000"/>
                </a:solidFill>
                <a:latin typeface="Arial" charset="0"/>
              </a:rPr>
              <a:t> is an obvious deliberate attempt to make two or more groups comparable; everyone understands this.  </a:t>
            </a:r>
            <a:r>
              <a:rPr lang="en-US" altLang="en-US" dirty="0" smtClean="0">
                <a:solidFill>
                  <a:srgbClr val="000000"/>
                </a:solidFill>
                <a:latin typeface="Arial" charset="0"/>
              </a:rPr>
              <a:t>Of course, matching only results in the two groups being exchangeable in terms of the matching factors and hence they may be, in reality, far from exchangeable.</a:t>
            </a:r>
          </a:p>
          <a:p>
            <a:endParaRPr lang="en-US" altLang="en-US" dirty="0" smtClean="0">
              <a:solidFill>
                <a:srgbClr val="000000"/>
              </a:solidFill>
              <a:latin typeface="Arial" charset="0"/>
            </a:endParaRPr>
          </a:p>
          <a:p>
            <a:r>
              <a:rPr lang="en-US" altLang="en-US" dirty="0" smtClean="0">
                <a:solidFill>
                  <a:srgbClr val="000000"/>
                </a:solidFill>
                <a:latin typeface="Arial" charset="0"/>
              </a:rPr>
              <a:t>Matching is indeed so intuitive that it is often the first choice that comes to mind among the uninitiated.  I cannot tell you how often I here “let’s match on x, y, and z” when planning a study.  This is both a good thing — matching is easy understood — and a bad thing, in that matching in the hands of the uninitiated can sometimes cause more problems than it is worth. </a:t>
            </a:r>
          </a:p>
          <a:p>
            <a:endParaRPr lang="en-US" altLang="en-US" dirty="0" smtClean="0">
              <a:solidFill>
                <a:srgbClr val="000000"/>
              </a:solidFill>
              <a:latin typeface="Arial" charset="0"/>
            </a:endParaRPr>
          </a:p>
          <a:p>
            <a:endParaRPr lang="en-US" altLang="en-US" dirty="0" smtClean="0">
              <a:solidFill>
                <a:srgbClr val="000000"/>
              </a:solidFill>
              <a:latin typeface="Arial" charset="0"/>
            </a:endParaRPr>
          </a:p>
          <a:p>
            <a:endParaRPr lang="en-US" altLang="en-US" dirty="0" smtClean="0">
              <a:solidFill>
                <a:srgbClr val="000000"/>
              </a:solidFill>
              <a:latin typeface="Arial" charset="0"/>
            </a:endParaRPr>
          </a:p>
          <a:p>
            <a:endParaRPr lang="en-US" altLang="en-US" sz="700" dirty="0" smtClean="0">
              <a:solidFill>
                <a:srgbClr val="000000"/>
              </a:solidFill>
              <a:latin typeface="Arial" charset="0"/>
            </a:endParaRPr>
          </a:p>
        </p:txBody>
      </p:sp>
    </p:spTree>
    <p:extLst>
      <p:ext uri="{BB962C8B-B14F-4D97-AF65-F5344CB8AC3E}">
        <p14:creationId xmlns:p14="http://schemas.microsoft.com/office/powerpoint/2010/main" val="30107463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5"/>
          <p:cNvSpPr>
            <a:spLocks noGrp="1" noChangeArrowheads="1"/>
          </p:cNvSpPr>
          <p:nvPr>
            <p:ph type="sldNum" sz="quarter" idx="5"/>
          </p:nvPr>
        </p:nvSpPr>
        <p:spPr>
          <a:noFill/>
        </p:spPr>
        <p:txBody>
          <a:bodyPr/>
          <a:lstStyle/>
          <a:p>
            <a:fld id="{57A70177-D6F5-45E6-8E71-4E62A0FE131C}" type="slidenum">
              <a:rPr lang="en-US" altLang="en-US" smtClean="0"/>
              <a:pPr/>
              <a:t>26</a:t>
            </a:fld>
            <a:endParaRPr lang="en-US" altLang="en-US" dirty="0" smtClean="0"/>
          </a:p>
        </p:txBody>
      </p:sp>
      <p:sp>
        <p:nvSpPr>
          <p:cNvPr id="86018" name="Rectangle 2"/>
          <p:cNvSpPr>
            <a:spLocks noGrp="1" noRot="1" noChangeAspect="1" noChangeArrowheads="1" noTextEdit="1"/>
          </p:cNvSpPr>
          <p:nvPr>
            <p:ph type="sldImg"/>
          </p:nvPr>
        </p:nvSpPr>
        <p:spPr>
          <a:xfrm>
            <a:off x="2203450" y="704850"/>
            <a:ext cx="2603500" cy="3471863"/>
          </a:xfrm>
          <a:ln/>
        </p:spPr>
      </p:sp>
      <p:sp>
        <p:nvSpPr>
          <p:cNvPr id="86019" name="Rectangle 3"/>
          <p:cNvSpPr>
            <a:spLocks noGrp="1" noChangeArrowheads="1"/>
          </p:cNvSpPr>
          <p:nvPr>
            <p:ph type="body" idx="1"/>
          </p:nvPr>
        </p:nvSpPr>
        <p:spPr>
          <a:noFill/>
          <a:ln/>
        </p:spPr>
        <p:txBody>
          <a:bodyPr/>
          <a:lstStyle/>
          <a:p>
            <a:r>
              <a:rPr lang="en-US" altLang="en-US" sz="1000" dirty="0" smtClean="0">
                <a:solidFill>
                  <a:srgbClr val="000000"/>
                </a:solidFill>
              </a:rPr>
              <a:t>We say that matching is potentially “bad” because there are disadvantages.  First of all, it may be time- and resource-consuming to sift through participants to find appropriate matches.  As long as you believe you will have overlap in confounder</a:t>
            </a:r>
            <a:r>
              <a:rPr lang="en-US" altLang="en-US" sz="1000" baseline="0" dirty="0" smtClean="0">
                <a:solidFill>
                  <a:srgbClr val="000000"/>
                </a:solidFill>
              </a:rPr>
              <a:t> distribution between comparator groups</a:t>
            </a:r>
            <a:r>
              <a:rPr lang="en-US" altLang="en-US" sz="1000" dirty="0" smtClean="0">
                <a:solidFill>
                  <a:srgbClr val="000000"/>
                </a:solidFill>
              </a:rPr>
              <a:t>, the inefficiencies of having to find specific</a:t>
            </a:r>
            <a:r>
              <a:rPr lang="en-US" altLang="en-US" sz="1000" baseline="0" dirty="0" smtClean="0">
                <a:solidFill>
                  <a:srgbClr val="000000"/>
                </a:solidFill>
              </a:rPr>
              <a:t> </a:t>
            </a:r>
            <a:r>
              <a:rPr lang="en-US" altLang="en-US" sz="1000" dirty="0" smtClean="0">
                <a:solidFill>
                  <a:srgbClr val="000000"/>
                </a:solidFill>
              </a:rPr>
              <a:t>matches may outweigh the benefits gained in statistical precision.</a:t>
            </a:r>
            <a:r>
              <a:rPr lang="en-US" altLang="en-US" sz="1000" baseline="0" dirty="0" smtClean="0">
                <a:solidFill>
                  <a:srgbClr val="000000"/>
                </a:solidFill>
              </a:rPr>
              <a:t>  </a:t>
            </a:r>
            <a:r>
              <a:rPr lang="en-US" altLang="en-US" sz="1000" dirty="0" smtClean="0">
                <a:solidFill>
                  <a:srgbClr val="000000"/>
                </a:solidFill>
              </a:rPr>
              <a:t>In other words, it may have been better (easier and cheaper) just to enroll more participants and deal with confounding in the analysis phase (via stratification</a:t>
            </a:r>
            <a:r>
              <a:rPr lang="en-US" altLang="en-US" sz="1000" baseline="0" dirty="0" smtClean="0">
                <a:solidFill>
                  <a:srgbClr val="000000"/>
                </a:solidFill>
              </a:rPr>
              <a:t> or regression)</a:t>
            </a:r>
            <a:r>
              <a:rPr lang="en-US" altLang="en-US" sz="1000" dirty="0" smtClean="0">
                <a:solidFill>
                  <a:srgbClr val="000000"/>
                </a:solidFill>
              </a:rPr>
              <a:t>. This problem is e</a:t>
            </a:r>
            <a:r>
              <a:rPr lang="en-US" altLang="en-US" sz="900" dirty="0" smtClean="0"/>
              <a:t>xacerbated when matching &gt; 1 variables jointly.  It gets harder and harder to find people who are, for example, Asian/female/60 years old.</a:t>
            </a:r>
            <a:endParaRPr lang="en-US" altLang="en-US" sz="1000" dirty="0" smtClean="0">
              <a:solidFill>
                <a:srgbClr val="000000"/>
              </a:solidFill>
            </a:endParaRPr>
          </a:p>
          <a:p>
            <a:endParaRPr lang="en-US" altLang="en-US" sz="1000" dirty="0" smtClean="0">
              <a:solidFill>
                <a:srgbClr val="000000"/>
              </a:solidFill>
            </a:endParaRPr>
          </a:p>
          <a:p>
            <a:r>
              <a:rPr lang="en-US" altLang="en-US" sz="1000" dirty="0" smtClean="0">
                <a:solidFill>
                  <a:srgbClr val="000000"/>
                </a:solidFill>
              </a:rPr>
              <a:t>Second, in a case-control study, because you have artificially precluded any association between the confounder and the outcome, you cannot directly assess in the study whether this factor is indeed causally related to the outcome.  This illustrates how matching, in general, works toward reducing the robustness of a study for secondary research questions.</a:t>
            </a:r>
          </a:p>
          <a:p>
            <a:endParaRPr lang="en-US" altLang="en-US" sz="1000" dirty="0" smtClean="0">
              <a:solidFill>
                <a:srgbClr val="000000"/>
              </a:solidFill>
            </a:endParaRPr>
          </a:p>
          <a:p>
            <a:r>
              <a:rPr lang="en-US" altLang="en-US" sz="1000" dirty="0" smtClean="0">
                <a:solidFill>
                  <a:srgbClr val="000000"/>
                </a:solidFill>
              </a:rPr>
              <a:t>Third, as mentioned, in a case-control study, you must still also perform stratification or regression in the analysis phase to avoid bias.  This is because the matching process has artifactually made the cases and controls like more alike for the exposure.  If this step of needing to do something in the adjustment phase is forgotten (either out of ignorance or because the data gets old and no one can remember if it was derived by matching), then any resulting crude odds ratios will be biased (typically toward the null).  </a:t>
            </a:r>
          </a:p>
          <a:p>
            <a:endParaRPr lang="en-US" altLang="en-US" sz="1000" dirty="0" smtClean="0">
              <a:solidFill>
                <a:srgbClr val="000000"/>
              </a:solidFill>
            </a:endParaRPr>
          </a:p>
          <a:p>
            <a:endParaRPr lang="en-US" altLang="en-US" sz="1000" dirty="0" smtClean="0">
              <a:solidFill>
                <a:srgbClr val="000000"/>
              </a:solidFill>
            </a:endParaRPr>
          </a:p>
        </p:txBody>
      </p:sp>
    </p:spTree>
    <p:extLst>
      <p:ext uri="{BB962C8B-B14F-4D97-AF65-F5344CB8AC3E}">
        <p14:creationId xmlns:p14="http://schemas.microsoft.com/office/powerpoint/2010/main" val="20698634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5"/>
          <p:cNvSpPr>
            <a:spLocks noGrp="1" noChangeArrowheads="1"/>
          </p:cNvSpPr>
          <p:nvPr>
            <p:ph type="sldNum" sz="quarter" idx="5"/>
          </p:nvPr>
        </p:nvSpPr>
        <p:spPr>
          <a:noFill/>
        </p:spPr>
        <p:txBody>
          <a:bodyPr/>
          <a:lstStyle/>
          <a:p>
            <a:fld id="{EC62DBCD-DE16-4CD9-AF51-FF431AF6E404}" type="slidenum">
              <a:rPr lang="en-US" altLang="en-US" smtClean="0"/>
              <a:pPr/>
              <a:t>27</a:t>
            </a:fld>
            <a:endParaRPr lang="en-US" altLang="en-US" dirty="0" smtClean="0"/>
          </a:p>
        </p:txBody>
      </p:sp>
      <p:sp>
        <p:nvSpPr>
          <p:cNvPr id="88066" name="Rectangle 2"/>
          <p:cNvSpPr>
            <a:spLocks noGrp="1" noRot="1" noChangeAspect="1" noChangeArrowheads="1" noTextEdit="1"/>
          </p:cNvSpPr>
          <p:nvPr>
            <p:ph type="sldImg"/>
          </p:nvPr>
        </p:nvSpPr>
        <p:spPr>
          <a:xfrm>
            <a:off x="2203450" y="704850"/>
            <a:ext cx="2603500" cy="3471863"/>
          </a:xfrm>
          <a:ln/>
        </p:spPr>
      </p:sp>
      <p:sp>
        <p:nvSpPr>
          <p:cNvPr id="88067" name="Rectangle 3"/>
          <p:cNvSpPr>
            <a:spLocks noGrp="1" noChangeArrowheads="1"/>
          </p:cNvSpPr>
          <p:nvPr>
            <p:ph type="body" idx="1"/>
          </p:nvPr>
        </p:nvSpPr>
        <p:spPr>
          <a:noFill/>
          <a:ln/>
        </p:spPr>
        <p:txBody>
          <a:bodyPr/>
          <a:lstStyle/>
          <a:p>
            <a:r>
              <a:rPr lang="en-US" altLang="en-US" dirty="0" smtClean="0">
                <a:solidFill>
                  <a:srgbClr val="000000"/>
                </a:solidFill>
              </a:rPr>
              <a:t>The list continues.  Fourth, the decisions you make about matching are irrevocable. For example, let us</a:t>
            </a:r>
            <a:r>
              <a:rPr lang="en-US" altLang="en-US" baseline="0" dirty="0" smtClean="0">
                <a:solidFill>
                  <a:srgbClr val="000000"/>
                </a:solidFill>
              </a:rPr>
              <a:t> </a:t>
            </a:r>
            <a:r>
              <a:rPr lang="en-US" altLang="en-US" dirty="0" smtClean="0">
                <a:solidFill>
                  <a:srgbClr val="000000"/>
                </a:solidFill>
              </a:rPr>
              <a:t>say you did not understand last week’s lecture and matched upon a</a:t>
            </a:r>
            <a:r>
              <a:rPr lang="en-US" altLang="en-US" baseline="0" dirty="0" smtClean="0">
                <a:solidFill>
                  <a:srgbClr val="000000"/>
                </a:solidFill>
              </a:rPr>
              <a:t> mediator (an</a:t>
            </a:r>
            <a:r>
              <a:rPr lang="en-US" altLang="en-US" dirty="0" smtClean="0">
                <a:solidFill>
                  <a:srgbClr val="000000"/>
                </a:solidFill>
              </a:rPr>
              <a:t> intermediary variable) in a directed (causal) path.</a:t>
            </a:r>
            <a:r>
              <a:rPr lang="en-US" altLang="en-US" baseline="0" dirty="0" smtClean="0">
                <a:solidFill>
                  <a:srgbClr val="000000"/>
                </a:solidFill>
              </a:rPr>
              <a:t>  You t</a:t>
            </a:r>
            <a:r>
              <a:rPr lang="en-US" altLang="en-US" dirty="0" smtClean="0">
                <a:solidFill>
                  <a:srgbClr val="000000"/>
                </a:solidFill>
              </a:rPr>
              <a:t>hen will</a:t>
            </a:r>
            <a:r>
              <a:rPr lang="en-US" altLang="en-US" baseline="0" dirty="0" smtClean="0">
                <a:solidFill>
                  <a:srgbClr val="000000"/>
                </a:solidFill>
              </a:rPr>
              <a:t> </a:t>
            </a:r>
            <a:r>
              <a:rPr lang="en-US" altLang="en-US" dirty="0" smtClean="0">
                <a:solidFill>
                  <a:srgbClr val="000000"/>
                </a:solidFill>
              </a:rPr>
              <a:t>have lost the ability to look for an effect of your exposure through that pathway.  An example of this is if you were studying the effect of sexual activity on cervical cancer.  If you happened to match on HPV status of cervical</a:t>
            </a:r>
            <a:r>
              <a:rPr lang="en-US" altLang="en-US" baseline="0" dirty="0" smtClean="0">
                <a:solidFill>
                  <a:srgbClr val="000000"/>
                </a:solidFill>
              </a:rPr>
              <a:t> specimens</a:t>
            </a:r>
            <a:r>
              <a:rPr lang="en-US" altLang="en-US" dirty="0" smtClean="0">
                <a:solidFill>
                  <a:srgbClr val="000000"/>
                </a:solidFill>
              </a:rPr>
              <a:t>, you would have precluded your ability to detect an effect of sexual activity and there would be no ability to undo this.  Or,</a:t>
            </a:r>
            <a:r>
              <a:rPr lang="en-US" altLang="en-US" baseline="0" dirty="0" smtClean="0">
                <a:solidFill>
                  <a:srgbClr val="000000"/>
                </a:solidFill>
              </a:rPr>
              <a:t> </a:t>
            </a:r>
            <a:r>
              <a:rPr lang="en-US" altLang="en-US" dirty="0" smtClean="0">
                <a:solidFill>
                  <a:srgbClr val="000000"/>
                </a:solidFill>
              </a:rPr>
              <a:t>in a study of the effect of exercise on coronary artery disease, matching on HDL cholesterol precludes ability to look at the total effect of cholesterol.  In other words, you cannot undo matching that has already occurred.  The other way you could get irrevocably into trouble is if you matched on a collider (and</a:t>
            </a:r>
            <a:r>
              <a:rPr lang="en-US" altLang="en-US" baseline="0" dirty="0" smtClean="0">
                <a:solidFill>
                  <a:srgbClr val="000000"/>
                </a:solidFill>
              </a:rPr>
              <a:t> there was nothing else — a non-collider — in the path you could adjust for to undo the opening of the path)</a:t>
            </a:r>
            <a:r>
              <a:rPr lang="en-US" altLang="en-US" dirty="0" smtClean="0">
                <a:solidFill>
                  <a:srgbClr val="000000"/>
                </a:solidFill>
              </a:rPr>
              <a:t>.</a:t>
            </a:r>
          </a:p>
          <a:p>
            <a:endParaRPr lang="en-US" altLang="en-US" dirty="0" smtClean="0">
              <a:solidFill>
                <a:srgbClr val="000000"/>
              </a:solidFill>
            </a:endParaRPr>
          </a:p>
          <a:p>
            <a:r>
              <a:rPr lang="en-US" altLang="en-US" dirty="0" smtClean="0">
                <a:solidFill>
                  <a:srgbClr val="000000"/>
                </a:solidFill>
              </a:rPr>
              <a:t>Fifth, if the variable you are concerned about causing confounding really isn’t a confounder than you will actually, in many instances, suffer losses, not gains, in statistical precision compared to a situation where you did not match. This is because matching forces you to control for the matched variable in the analysis phase.  This costs you something in precision if the factor is not a strong determinant of outcome.  If the variable was not a confounder you would not have had to adjust for it and you would have saved yourself the penalty incurred by needless adjustment.</a:t>
            </a:r>
          </a:p>
          <a:p>
            <a:endParaRPr lang="en-US" altLang="en-US" dirty="0" smtClean="0">
              <a:solidFill>
                <a:srgbClr val="000000"/>
              </a:solidFill>
            </a:endParaRPr>
          </a:p>
          <a:p>
            <a:r>
              <a:rPr lang="en-US" altLang="en-US" dirty="0" smtClean="0">
                <a:solidFill>
                  <a:srgbClr val="000000"/>
                </a:solidFill>
              </a:rPr>
              <a:t>What is the bottom line?  Matching can be useful in certain situations, especially when in order to ensure complete overlap of the confounder.  However, it should not be done indiscriminately.  Think carefully before you match and seek advice.</a:t>
            </a:r>
          </a:p>
          <a:p>
            <a:endParaRPr lang="en-US" altLang="en-US" dirty="0" smtClean="0">
              <a:solidFill>
                <a:srgbClr val="000000"/>
              </a:solidFill>
            </a:endParaRPr>
          </a:p>
          <a:p>
            <a:endParaRPr lang="en-US" altLang="en-US" dirty="0" smtClean="0">
              <a:solidFill>
                <a:srgbClr val="000000"/>
              </a:solidFill>
            </a:endParaRPr>
          </a:p>
        </p:txBody>
      </p:sp>
    </p:spTree>
    <p:extLst>
      <p:ext uri="{BB962C8B-B14F-4D97-AF65-F5344CB8AC3E}">
        <p14:creationId xmlns:p14="http://schemas.microsoft.com/office/powerpoint/2010/main" val="27408031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5"/>
          <p:cNvSpPr>
            <a:spLocks noGrp="1" noChangeArrowheads="1"/>
          </p:cNvSpPr>
          <p:nvPr>
            <p:ph type="sldNum" sz="quarter" idx="5"/>
          </p:nvPr>
        </p:nvSpPr>
        <p:spPr>
          <a:noFill/>
        </p:spPr>
        <p:txBody>
          <a:bodyPr/>
          <a:lstStyle/>
          <a:p>
            <a:fld id="{B4C7CA87-2B6D-407A-A7A8-B3DE5DF25F64}" type="slidenum">
              <a:rPr lang="en-US" altLang="en-US" smtClean="0"/>
              <a:pPr/>
              <a:t>28</a:t>
            </a:fld>
            <a:endParaRPr lang="en-US" altLang="en-US" dirty="0" smtClean="0"/>
          </a:p>
        </p:txBody>
      </p:sp>
      <p:sp>
        <p:nvSpPr>
          <p:cNvPr id="92162" name="Rectangle 2"/>
          <p:cNvSpPr>
            <a:spLocks noGrp="1" noRot="1" noChangeAspect="1" noChangeArrowheads="1" noTextEdit="1"/>
          </p:cNvSpPr>
          <p:nvPr>
            <p:ph type="sldImg"/>
          </p:nvPr>
        </p:nvSpPr>
        <p:spPr>
          <a:xfrm>
            <a:off x="2203450" y="704850"/>
            <a:ext cx="2603500" cy="3471863"/>
          </a:xfrm>
          <a:ln/>
        </p:spPr>
      </p:sp>
      <p:sp>
        <p:nvSpPr>
          <p:cNvPr id="92163" name="Rectangle 3"/>
          <p:cNvSpPr>
            <a:spLocks noGrp="1" noChangeArrowheads="1"/>
          </p:cNvSpPr>
          <p:nvPr>
            <p:ph type="body" idx="1"/>
          </p:nvPr>
        </p:nvSpPr>
        <p:spPr>
          <a:noFill/>
          <a:ln/>
        </p:spPr>
        <p:txBody>
          <a:bodyPr/>
          <a:lstStyle/>
          <a:p>
            <a:r>
              <a:rPr lang="en-US" altLang="en-US" sz="800" dirty="0" smtClean="0">
                <a:solidFill>
                  <a:srgbClr val="000000"/>
                </a:solidFill>
                <a:latin typeface="Arial" charset="0"/>
              </a:rPr>
              <a:t>The last technique to consider in the design phase is the most recently developed but also among least common because it can only sometimes be</a:t>
            </a:r>
            <a:r>
              <a:rPr lang="en-US" altLang="en-US" sz="800" baseline="0" dirty="0" smtClean="0">
                <a:solidFill>
                  <a:srgbClr val="000000"/>
                </a:solidFill>
                <a:latin typeface="Arial" charset="0"/>
              </a:rPr>
              <a:t> used</a:t>
            </a:r>
            <a:r>
              <a:rPr lang="en-US" altLang="en-US" sz="800" dirty="0" smtClean="0">
                <a:solidFill>
                  <a:srgbClr val="000000"/>
                </a:solidFill>
                <a:latin typeface="Arial" charset="0"/>
              </a:rPr>
              <a:t>.  The</a:t>
            </a:r>
            <a:r>
              <a:rPr lang="en-US" altLang="en-US" sz="800" baseline="0" dirty="0" smtClean="0">
                <a:solidFill>
                  <a:srgbClr val="000000"/>
                </a:solidFill>
                <a:latin typeface="Arial" charset="0"/>
              </a:rPr>
              <a:t> technique is called an </a:t>
            </a:r>
            <a:r>
              <a:rPr lang="en-US" altLang="en-US" sz="800" dirty="0" smtClean="0">
                <a:solidFill>
                  <a:srgbClr val="000000"/>
                </a:solidFill>
                <a:latin typeface="Arial" charset="0"/>
              </a:rPr>
              <a:t>instrumental variable. These are explained in the Additional</a:t>
            </a:r>
            <a:r>
              <a:rPr lang="en-US" altLang="en-US" sz="800" baseline="0" dirty="0" smtClean="0">
                <a:solidFill>
                  <a:srgbClr val="000000"/>
                </a:solidFill>
                <a:latin typeface="Arial" charset="0"/>
              </a:rPr>
              <a:t> Material </a:t>
            </a:r>
            <a:r>
              <a:rPr lang="en-US" altLang="en-US" sz="800" dirty="0" smtClean="0">
                <a:solidFill>
                  <a:srgbClr val="000000"/>
                </a:solidFill>
                <a:latin typeface="Arial" charset="0"/>
              </a:rPr>
              <a:t>Slides.  It turns out that DAGs make IV’s easy to understand.  </a:t>
            </a:r>
          </a:p>
          <a:p>
            <a:endParaRPr lang="en-US" altLang="en-US" sz="800" dirty="0" smtClean="0">
              <a:solidFill>
                <a:srgbClr val="000000"/>
              </a:solidFill>
              <a:latin typeface="Arial" charset="0"/>
            </a:endParaRPr>
          </a:p>
          <a:p>
            <a:r>
              <a:rPr lang="en-US" altLang="en-US" sz="800" dirty="0" smtClean="0">
                <a:solidFill>
                  <a:srgbClr val="000000"/>
                </a:solidFill>
                <a:latin typeface="Arial" charset="0"/>
              </a:rPr>
              <a:t>Of note, choosing</a:t>
            </a:r>
            <a:r>
              <a:rPr lang="en-US" altLang="en-US" sz="800" baseline="0" dirty="0" smtClean="0">
                <a:solidFill>
                  <a:srgbClr val="000000"/>
                </a:solidFill>
                <a:latin typeface="Arial" charset="0"/>
              </a:rPr>
              <a:t> an IV is something that needs to be done in the design phase, but there is also some math to be done in the analysis phase to be able calculate what we want, which is an unbiased association between E and D.</a:t>
            </a:r>
            <a:endParaRPr lang="en-US" altLang="en-US" sz="800" dirty="0" smtClean="0">
              <a:solidFill>
                <a:srgbClr val="000000"/>
              </a:solidFill>
              <a:latin typeface="Arial" charset="0"/>
            </a:endParaRPr>
          </a:p>
        </p:txBody>
      </p:sp>
    </p:spTree>
    <p:extLst>
      <p:ext uri="{BB962C8B-B14F-4D97-AF65-F5344CB8AC3E}">
        <p14:creationId xmlns:p14="http://schemas.microsoft.com/office/powerpoint/2010/main" val="12405290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5"/>
          <p:cNvSpPr>
            <a:spLocks noGrp="1" noChangeArrowheads="1"/>
          </p:cNvSpPr>
          <p:nvPr>
            <p:ph type="sldNum" sz="quarter" idx="5"/>
          </p:nvPr>
        </p:nvSpPr>
        <p:spPr>
          <a:noFill/>
        </p:spPr>
        <p:txBody>
          <a:bodyPr/>
          <a:lstStyle/>
          <a:p>
            <a:fld id="{B7193895-3255-47A9-9DAF-744B23E99EB2}" type="slidenum">
              <a:rPr lang="en-US" altLang="en-US" smtClean="0"/>
              <a:pPr/>
              <a:t>29</a:t>
            </a:fld>
            <a:endParaRPr lang="en-US" altLang="en-US" dirty="0" smtClean="0"/>
          </a:p>
        </p:txBody>
      </p:sp>
      <p:sp>
        <p:nvSpPr>
          <p:cNvPr id="94210" name="Rectangle 2"/>
          <p:cNvSpPr>
            <a:spLocks noGrp="1" noRot="1" noChangeAspect="1" noChangeArrowheads="1" noTextEdit="1"/>
          </p:cNvSpPr>
          <p:nvPr>
            <p:ph type="sldImg"/>
          </p:nvPr>
        </p:nvSpPr>
        <p:spPr>
          <a:xfrm>
            <a:off x="2203450" y="704850"/>
            <a:ext cx="2603500" cy="3471863"/>
          </a:xfrm>
          <a:ln/>
        </p:spPr>
      </p:sp>
      <p:sp>
        <p:nvSpPr>
          <p:cNvPr id="94211" name="Rectangle 3"/>
          <p:cNvSpPr>
            <a:spLocks noGrp="1" noChangeArrowheads="1"/>
          </p:cNvSpPr>
          <p:nvPr>
            <p:ph type="body" idx="1"/>
          </p:nvPr>
        </p:nvSpPr>
        <p:spPr>
          <a:noFill/>
          <a:ln/>
        </p:spPr>
        <p:txBody>
          <a:bodyPr/>
          <a:lstStyle/>
          <a:p>
            <a:r>
              <a:rPr lang="en-US" altLang="en-US" dirty="0" smtClean="0"/>
              <a:t>Here is a summary of the techniques we have just discussed for managing confounding in the design phase.  </a:t>
            </a:r>
          </a:p>
          <a:p>
            <a:endParaRPr lang="en-US" altLang="en-US" dirty="0" smtClean="0"/>
          </a:p>
        </p:txBody>
      </p:sp>
    </p:spTree>
    <p:extLst>
      <p:ext uri="{BB962C8B-B14F-4D97-AF65-F5344CB8AC3E}">
        <p14:creationId xmlns:p14="http://schemas.microsoft.com/office/powerpoint/2010/main" val="1934214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5"/>
          <p:cNvSpPr>
            <a:spLocks noGrp="1" noChangeArrowheads="1"/>
          </p:cNvSpPr>
          <p:nvPr>
            <p:ph type="sldNum" sz="quarter" idx="5"/>
          </p:nvPr>
        </p:nvSpPr>
        <p:spPr>
          <a:noFill/>
        </p:spPr>
        <p:txBody>
          <a:bodyPr/>
          <a:lstStyle/>
          <a:p>
            <a:fld id="{E5182DDD-86EA-487C-9443-4732FACDF8B3}" type="slidenum">
              <a:rPr lang="en-US" altLang="en-US" smtClean="0"/>
              <a:pPr/>
              <a:t>3</a:t>
            </a:fld>
            <a:endParaRPr lang="en-US" altLang="en-US" dirty="0" smtClean="0"/>
          </a:p>
        </p:txBody>
      </p:sp>
      <p:sp>
        <p:nvSpPr>
          <p:cNvPr id="32770" name="Rectangle 2"/>
          <p:cNvSpPr>
            <a:spLocks noGrp="1" noRot="1" noChangeAspect="1" noChangeArrowheads="1" noTextEdit="1"/>
          </p:cNvSpPr>
          <p:nvPr>
            <p:ph type="sldImg"/>
          </p:nvPr>
        </p:nvSpPr>
        <p:spPr>
          <a:xfrm>
            <a:off x="2203450" y="704850"/>
            <a:ext cx="2603500" cy="3471863"/>
          </a:xfrm>
          <a:ln/>
        </p:spPr>
      </p:sp>
      <p:sp>
        <p:nvSpPr>
          <p:cNvPr id="32771" name="Rectangle 3"/>
          <p:cNvSpPr>
            <a:spLocks noGrp="1" noChangeArrowheads="1"/>
          </p:cNvSpPr>
          <p:nvPr>
            <p:ph type="body" idx="1"/>
          </p:nvPr>
        </p:nvSpPr>
        <p:spPr>
          <a:noFill/>
          <a:ln/>
        </p:spPr>
        <p:txBody>
          <a:bodyPr/>
          <a:lstStyle/>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dirty="0" smtClean="0"/>
              <a:t>Remember from last week how we used a causal diagram, or DAG  (directed acyclic graph), to describe confounding in a very specific way.  The research context is whether some exposure,</a:t>
            </a:r>
            <a:r>
              <a:rPr lang="en-US" altLang="en-US" baseline="0" dirty="0" smtClean="0"/>
              <a:t> E, causes an outcome/disease, D.  </a:t>
            </a:r>
            <a:r>
              <a:rPr lang="en-US" altLang="en-US" dirty="0" smtClean="0"/>
              <a:t>Remember that confounding occurs when there is some factor C, which is a “common cause” of both E, the exposure in question, and D, the disease.  When evaluating a causal role of E on the occurrence of D, we want to make sure that we have precluded any  “other influences” which we are showing as C, a third variable, a confounding variable. That is why confounding is often called a mixing of effects.  </a:t>
            </a:r>
          </a:p>
          <a:p>
            <a:pPr marL="0" marR="0" indent="0" algn="l" defTabSz="990600" rtl="0" eaLnBrk="0" fontAlgn="base" latinLnBrk="0" hangingPunct="0">
              <a:lnSpc>
                <a:spcPct val="100000"/>
              </a:lnSpc>
              <a:spcBef>
                <a:spcPct val="30000"/>
              </a:spcBef>
              <a:spcAft>
                <a:spcPct val="0"/>
              </a:spcAft>
              <a:buClrTx/>
              <a:buSzTx/>
              <a:buFontTx/>
              <a:buNone/>
              <a:tabLst/>
              <a:defRPr/>
            </a:pPr>
            <a:endParaRPr lang="en-US" altLang="en-US" dirty="0" smtClean="0"/>
          </a:p>
          <a:p>
            <a:r>
              <a:rPr lang="en-US" altLang="en-US" dirty="0" smtClean="0"/>
              <a:t>A confounding factor, if not controlled for, might act to overestimate the effect of E on D (i.e., positive</a:t>
            </a:r>
            <a:r>
              <a:rPr lang="en-US" altLang="en-US" baseline="0" dirty="0" smtClean="0"/>
              <a:t> confounding)</a:t>
            </a:r>
            <a:r>
              <a:rPr lang="en-US" altLang="en-US" dirty="0" smtClean="0"/>
              <a:t> or it could serve to underestimate the effect (i.e.,</a:t>
            </a:r>
            <a:r>
              <a:rPr lang="en-US" altLang="en-US" baseline="0" dirty="0" smtClean="0"/>
              <a:t> negative confounding)</a:t>
            </a:r>
            <a:r>
              <a:rPr lang="en-US" altLang="en-US" dirty="0" smtClean="0"/>
              <a:t>.  This is the case if there is truly an association</a:t>
            </a:r>
            <a:r>
              <a:rPr lang="en-US" altLang="en-US" baseline="0" dirty="0" smtClean="0"/>
              <a:t> present (under non-null conditions) or if there is truly no association (under null conditions).  </a:t>
            </a:r>
            <a:endParaRPr lang="en-US" altLang="en-US" dirty="0" smtClean="0"/>
          </a:p>
          <a:p>
            <a:endParaRPr lang="en-US" altLang="en-US" dirty="0" smtClean="0"/>
          </a:p>
          <a:p>
            <a:r>
              <a:rPr lang="en-US" altLang="en-US" dirty="0" smtClean="0"/>
              <a:t>In the parlance of DAGs, confounding variables are part of a “backdoor path” between exposure and disease.  It is called backdoor path because of the edge</a:t>
            </a:r>
            <a:r>
              <a:rPr lang="en-US" altLang="en-US" baseline="0" dirty="0" smtClean="0"/>
              <a:t> that points toward the exposure.   As you can see, some of these names (“collider” and “backdoor”) seem to have been thought up casually, but they have nonetheless become firmly entrenched in formal scientific vocabulary.  </a:t>
            </a:r>
            <a:endParaRPr lang="en-US" altLang="en-US" dirty="0" smtClean="0"/>
          </a:p>
        </p:txBody>
      </p:sp>
    </p:spTree>
    <p:extLst>
      <p:ext uri="{BB962C8B-B14F-4D97-AF65-F5344CB8AC3E}">
        <p14:creationId xmlns:p14="http://schemas.microsoft.com/office/powerpoint/2010/main" val="38762459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5"/>
          <p:cNvSpPr>
            <a:spLocks noGrp="1" noChangeArrowheads="1"/>
          </p:cNvSpPr>
          <p:nvPr>
            <p:ph type="sldNum" sz="quarter" idx="5"/>
          </p:nvPr>
        </p:nvSpPr>
        <p:spPr>
          <a:noFill/>
        </p:spPr>
        <p:txBody>
          <a:bodyPr/>
          <a:lstStyle/>
          <a:p>
            <a:fld id="{75507A93-04E3-4536-9947-0A9045DBD648}" type="slidenum">
              <a:rPr lang="en-US" altLang="en-US" smtClean="0"/>
              <a:pPr/>
              <a:t>30</a:t>
            </a:fld>
            <a:endParaRPr lang="en-US" altLang="en-US" dirty="0" smtClean="0"/>
          </a:p>
        </p:txBody>
      </p:sp>
      <p:sp>
        <p:nvSpPr>
          <p:cNvPr id="30722" name="Rectangle 2"/>
          <p:cNvSpPr>
            <a:spLocks noGrp="1" noRot="1" noChangeAspect="1" noChangeArrowheads="1" noTextEdit="1"/>
          </p:cNvSpPr>
          <p:nvPr>
            <p:ph type="sldImg"/>
          </p:nvPr>
        </p:nvSpPr>
        <p:spPr>
          <a:xfrm>
            <a:off x="2203450" y="704850"/>
            <a:ext cx="2603500" cy="3471863"/>
          </a:xfrm>
          <a:ln/>
        </p:spPr>
      </p:sp>
      <p:sp>
        <p:nvSpPr>
          <p:cNvPr id="30723" name="Rectangle 3"/>
          <p:cNvSpPr>
            <a:spLocks noGrp="1" noChangeArrowheads="1"/>
          </p:cNvSpPr>
          <p:nvPr>
            <p:ph type="body" idx="1"/>
          </p:nvPr>
        </p:nvSpPr>
        <p:spPr>
          <a:noFill/>
          <a:ln/>
        </p:spPr>
        <p:txBody>
          <a:bodyPr/>
          <a:lstStyle/>
          <a:p>
            <a:r>
              <a:rPr lang="en-US" altLang="en-US" sz="800" dirty="0" smtClean="0">
                <a:solidFill>
                  <a:srgbClr val="000000"/>
                </a:solidFill>
                <a:latin typeface="Arial" charset="0"/>
              </a:rPr>
              <a:t>So, that’s it for things we can do in the design phase.  How about the analysis phase, meaning once the measurements</a:t>
            </a:r>
            <a:r>
              <a:rPr lang="en-US" altLang="en-US" sz="800" baseline="0" dirty="0" smtClean="0">
                <a:solidFill>
                  <a:srgbClr val="000000"/>
                </a:solidFill>
                <a:latin typeface="Arial" charset="0"/>
              </a:rPr>
              <a:t> are already made and we are ready to analyze the data</a:t>
            </a:r>
            <a:r>
              <a:rPr lang="en-US" altLang="en-US" sz="800" dirty="0" smtClean="0">
                <a:solidFill>
                  <a:srgbClr val="000000"/>
                </a:solidFill>
                <a:latin typeface="Arial" charset="0"/>
              </a:rPr>
              <a:t>?  Indeed, we’ve already introduced the first strategy, stratification, when we introduced confounding last week.    Stratification was the first technique we discussed. </a:t>
            </a:r>
          </a:p>
        </p:txBody>
      </p:sp>
    </p:spTree>
    <p:extLst>
      <p:ext uri="{BB962C8B-B14F-4D97-AF65-F5344CB8AC3E}">
        <p14:creationId xmlns:p14="http://schemas.microsoft.com/office/powerpoint/2010/main" val="6152099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5"/>
          <p:cNvSpPr>
            <a:spLocks noGrp="1" noChangeArrowheads="1"/>
          </p:cNvSpPr>
          <p:nvPr>
            <p:ph type="sldNum" sz="quarter" idx="5"/>
          </p:nvPr>
        </p:nvSpPr>
        <p:spPr>
          <a:noFill/>
        </p:spPr>
        <p:txBody>
          <a:bodyPr/>
          <a:lstStyle/>
          <a:p>
            <a:fld id="{82845F2A-EE80-4A53-AC5F-AC5BB4299BFD}" type="slidenum">
              <a:rPr lang="en-US" altLang="en-US" smtClean="0"/>
              <a:pPr/>
              <a:t>31</a:t>
            </a:fld>
            <a:endParaRPr lang="en-US" altLang="en-US" dirty="0" smtClean="0"/>
          </a:p>
        </p:txBody>
      </p:sp>
      <p:sp>
        <p:nvSpPr>
          <p:cNvPr id="99330" name="Rectangle 2"/>
          <p:cNvSpPr>
            <a:spLocks noGrp="1" noRot="1" noChangeAspect="1" noChangeArrowheads="1" noTextEdit="1"/>
          </p:cNvSpPr>
          <p:nvPr>
            <p:ph type="sldImg"/>
          </p:nvPr>
        </p:nvSpPr>
        <p:spPr>
          <a:xfrm>
            <a:off x="2203450" y="704850"/>
            <a:ext cx="2603500" cy="3471863"/>
          </a:xfrm>
          <a:ln/>
        </p:spPr>
      </p:sp>
      <p:sp>
        <p:nvSpPr>
          <p:cNvPr id="99331" name="Rectangle 3"/>
          <p:cNvSpPr>
            <a:spLocks noGrp="1" noChangeArrowheads="1"/>
          </p:cNvSpPr>
          <p:nvPr>
            <p:ph type="body" idx="1"/>
          </p:nvPr>
        </p:nvSpPr>
        <p:spPr>
          <a:noFill/>
          <a:ln/>
        </p:spPr>
        <p:txBody>
          <a:bodyPr/>
          <a:lstStyle/>
          <a:p>
            <a:r>
              <a:rPr lang="en-US" altLang="en-US" dirty="0" smtClean="0">
                <a:solidFill>
                  <a:srgbClr val="000000"/>
                </a:solidFill>
                <a:latin typeface="Arial" charset="0"/>
              </a:rPr>
              <a:t>Remember, that in stratification, we create strata that are homogeneous with respect to the different values or levels of the confounder.  In doing so, we have in each stratum created a mini-example of restriction.  Everyone in the stratum supposedly has the same level (value)</a:t>
            </a:r>
            <a:r>
              <a:rPr lang="en-US" altLang="en-US" baseline="0" dirty="0" smtClean="0">
                <a:solidFill>
                  <a:srgbClr val="000000"/>
                </a:solidFill>
                <a:latin typeface="Arial" charset="0"/>
              </a:rPr>
              <a:t> </a:t>
            </a:r>
            <a:r>
              <a:rPr lang="en-US" altLang="en-US" dirty="0" smtClean="0">
                <a:solidFill>
                  <a:srgbClr val="000000"/>
                </a:solidFill>
                <a:latin typeface="Arial" charset="0"/>
              </a:rPr>
              <a:t>of the confounder variable, and, therefore, confounding theoretically cannot occur in that stratum.  Without variability in the confounder, there can be no association with exposure or outcome.</a:t>
            </a:r>
            <a:r>
              <a:rPr lang="en-US" altLang="en-US" sz="800" dirty="0" smtClean="0">
                <a:solidFill>
                  <a:srgbClr val="000000"/>
                </a:solidFill>
                <a:latin typeface="Arial" charset="0"/>
              </a:rPr>
              <a:t>  </a:t>
            </a:r>
            <a:r>
              <a:rPr lang="en-US" altLang="en-US" sz="800" baseline="0" dirty="0" smtClean="0">
                <a:solidFill>
                  <a:srgbClr val="000000"/>
                </a:solidFill>
                <a:latin typeface="Arial" charset="0"/>
              </a:rPr>
              <a:t>Both exposed and unexposed participants in each stratum have the same degree/amount of the confounder in question.  </a:t>
            </a:r>
            <a:endParaRPr lang="en-US" altLang="en-US" sz="800" dirty="0" smtClean="0">
              <a:solidFill>
                <a:srgbClr val="000000"/>
              </a:solidFill>
              <a:latin typeface="Arial" charset="0"/>
            </a:endParaRPr>
          </a:p>
        </p:txBody>
      </p:sp>
    </p:spTree>
    <p:extLst>
      <p:ext uri="{BB962C8B-B14F-4D97-AF65-F5344CB8AC3E}">
        <p14:creationId xmlns:p14="http://schemas.microsoft.com/office/powerpoint/2010/main" val="19586673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5"/>
          <p:cNvSpPr>
            <a:spLocks noGrp="1" noChangeArrowheads="1"/>
          </p:cNvSpPr>
          <p:nvPr>
            <p:ph type="sldNum" sz="quarter" idx="5"/>
          </p:nvPr>
        </p:nvSpPr>
        <p:spPr>
          <a:noFill/>
        </p:spPr>
        <p:txBody>
          <a:bodyPr/>
          <a:lstStyle/>
          <a:p>
            <a:fld id="{4D8112BA-A01A-44C3-BAB9-571185747B16}" type="slidenum">
              <a:rPr lang="en-US" altLang="en-US" smtClean="0"/>
              <a:pPr/>
              <a:t>32</a:t>
            </a:fld>
            <a:endParaRPr lang="en-US" altLang="en-US" dirty="0" smtClean="0"/>
          </a:p>
        </p:txBody>
      </p:sp>
      <p:sp>
        <p:nvSpPr>
          <p:cNvPr id="102402" name="Rectangle 2"/>
          <p:cNvSpPr>
            <a:spLocks noGrp="1" noRot="1" noChangeAspect="1" noChangeArrowheads="1" noTextEdit="1"/>
          </p:cNvSpPr>
          <p:nvPr>
            <p:ph type="sldImg"/>
          </p:nvPr>
        </p:nvSpPr>
        <p:spPr>
          <a:xfrm>
            <a:off x="2203450" y="704850"/>
            <a:ext cx="2603500" cy="3471863"/>
          </a:xfrm>
          <a:ln/>
        </p:spPr>
      </p:sp>
      <p:sp>
        <p:nvSpPr>
          <p:cNvPr id="102403" name="Rectangle 3"/>
          <p:cNvSpPr>
            <a:spLocks noGrp="1" noChangeArrowheads="1"/>
          </p:cNvSpPr>
          <p:nvPr>
            <p:ph type="body" idx="1"/>
          </p:nvPr>
        </p:nvSpPr>
        <p:spPr>
          <a:noFill/>
          <a:ln/>
        </p:spPr>
        <p:txBody>
          <a:bodyPr/>
          <a:lstStyle/>
          <a:p>
            <a:r>
              <a:rPr lang="en-US" altLang="en-US" dirty="0" smtClean="0"/>
              <a:t>Recall, in our initial example, when we were concerned about the confounding effect of smoking on the relationship between matches and lung cancer, we stratified on the two values of smoking: smoking present and smoking absent.  Each of these strata is now unconfounded with respect to smoking status.  After we create these strata, we observed that each smoking specific-stratum odds ratios have became one.  The difference between the crude and adjusted measure of association represents bias due to confounding.  </a:t>
            </a:r>
          </a:p>
        </p:txBody>
      </p:sp>
    </p:spTree>
    <p:extLst>
      <p:ext uri="{BB962C8B-B14F-4D97-AF65-F5344CB8AC3E}">
        <p14:creationId xmlns:p14="http://schemas.microsoft.com/office/powerpoint/2010/main" val="38496994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5"/>
          <p:cNvSpPr>
            <a:spLocks noGrp="1" noChangeArrowheads="1"/>
          </p:cNvSpPr>
          <p:nvPr>
            <p:ph type="sldNum" sz="quarter" idx="5"/>
          </p:nvPr>
        </p:nvSpPr>
        <p:spPr>
          <a:noFill/>
        </p:spPr>
        <p:txBody>
          <a:bodyPr/>
          <a:lstStyle/>
          <a:p>
            <a:fld id="{2331C801-FE0D-4E94-8860-7FDE58CD6788}" type="slidenum">
              <a:rPr lang="en-US" altLang="en-US" smtClean="0"/>
              <a:pPr/>
              <a:t>33</a:t>
            </a:fld>
            <a:endParaRPr lang="en-US" altLang="en-US" dirty="0" smtClean="0"/>
          </a:p>
        </p:txBody>
      </p:sp>
      <p:sp>
        <p:nvSpPr>
          <p:cNvPr id="104450" name="Rectangle 2"/>
          <p:cNvSpPr>
            <a:spLocks noGrp="1" noRot="1" noChangeAspect="1" noChangeArrowheads="1" noTextEdit="1"/>
          </p:cNvSpPr>
          <p:nvPr>
            <p:ph type="sldImg"/>
          </p:nvPr>
        </p:nvSpPr>
        <p:spPr>
          <a:xfrm>
            <a:off x="2203450" y="704850"/>
            <a:ext cx="2603500" cy="3471863"/>
          </a:xfrm>
          <a:ln/>
        </p:spPr>
      </p:sp>
      <p:sp>
        <p:nvSpPr>
          <p:cNvPr id="104451" name="Rectangle 3"/>
          <p:cNvSpPr>
            <a:spLocks noGrp="1" noChangeArrowheads="1"/>
          </p:cNvSpPr>
          <p:nvPr>
            <p:ph type="body" idx="1"/>
          </p:nvPr>
        </p:nvSpPr>
        <p:spPr>
          <a:noFill/>
          <a:ln/>
        </p:spPr>
        <p:txBody>
          <a:bodyPr/>
          <a:lstStyle/>
          <a:p>
            <a:r>
              <a:rPr lang="en-US" altLang="en-US" dirty="0" smtClean="0">
                <a:solidFill>
                  <a:srgbClr val="000000"/>
                </a:solidFill>
                <a:latin typeface="Arial" charset="0"/>
              </a:rPr>
              <a:t>Now that we have formed our strata and gotten rid of confounding in each stratum, what is the next step in the process?   The next step is to summarize the unconfounded estimates from the two or more strata into one single overall unconfounded “adjusted” estimate.  This is also known as a “conditional” estimate.  It is called this because it is a product</a:t>
            </a:r>
            <a:r>
              <a:rPr lang="en-US" altLang="en-US" baseline="0" dirty="0" smtClean="0">
                <a:solidFill>
                  <a:srgbClr val="000000"/>
                </a:solidFill>
                <a:latin typeface="Arial" charset="0"/>
              </a:rPr>
              <a:t> of conditioning upon (i.e., holding fixed) a third variable (in this case, smoking status). </a:t>
            </a:r>
            <a:endParaRPr lang="en-US" altLang="en-US" dirty="0" smtClean="0">
              <a:solidFill>
                <a:srgbClr val="000000"/>
              </a:solidFill>
              <a:latin typeface="Arial" charset="0"/>
            </a:endParaRPr>
          </a:p>
        </p:txBody>
      </p:sp>
    </p:spTree>
    <p:extLst>
      <p:ext uri="{BB962C8B-B14F-4D97-AF65-F5344CB8AC3E}">
        <p14:creationId xmlns:p14="http://schemas.microsoft.com/office/powerpoint/2010/main" val="42258826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5"/>
          <p:cNvSpPr>
            <a:spLocks noGrp="1" noChangeArrowheads="1"/>
          </p:cNvSpPr>
          <p:nvPr>
            <p:ph type="sldNum" sz="quarter" idx="5"/>
          </p:nvPr>
        </p:nvSpPr>
        <p:spPr>
          <a:noFill/>
        </p:spPr>
        <p:txBody>
          <a:bodyPr/>
          <a:lstStyle/>
          <a:p>
            <a:fld id="{E0EA8CC4-247A-47E9-873E-85F9BCDC5BF0}" type="slidenum">
              <a:rPr lang="en-US" altLang="en-US" smtClean="0"/>
              <a:pPr/>
              <a:t>34</a:t>
            </a:fld>
            <a:endParaRPr lang="en-US" altLang="en-US" dirty="0" smtClean="0"/>
          </a:p>
        </p:txBody>
      </p:sp>
      <p:sp>
        <p:nvSpPr>
          <p:cNvPr id="107522" name="Rectangle 2"/>
          <p:cNvSpPr>
            <a:spLocks noGrp="1" noRot="1" noChangeAspect="1" noChangeArrowheads="1" noTextEdit="1"/>
          </p:cNvSpPr>
          <p:nvPr>
            <p:ph type="sldImg"/>
          </p:nvPr>
        </p:nvSpPr>
        <p:spPr>
          <a:xfrm>
            <a:off x="2203450" y="704850"/>
            <a:ext cx="2603500" cy="3471863"/>
          </a:xfrm>
          <a:ln/>
        </p:spPr>
      </p:sp>
      <p:sp>
        <p:nvSpPr>
          <p:cNvPr id="107523" name="Rectangle 3"/>
          <p:cNvSpPr>
            <a:spLocks noGrp="1" noChangeArrowheads="1"/>
          </p:cNvSpPr>
          <p:nvPr>
            <p:ph type="body" idx="1"/>
          </p:nvPr>
        </p:nvSpPr>
        <p:spPr>
          <a:noFill/>
          <a:ln/>
        </p:spPr>
        <p:txBody>
          <a:bodyPr/>
          <a:lstStyle/>
          <a:p>
            <a:r>
              <a:rPr lang="en-US" altLang="en-US" dirty="0" smtClean="0">
                <a:solidFill>
                  <a:srgbClr val="000000"/>
                </a:solidFill>
                <a:latin typeface="Arial" charset="0"/>
              </a:rPr>
              <a:t>In the smoking, matches, and lung cancer example, the measures of association from the different strata were identical; they are both equal to 1.  Here the summary of these two strata is easy: the summary, or adjusted,</a:t>
            </a:r>
            <a:r>
              <a:rPr lang="en-US" altLang="en-US" baseline="0" dirty="0" smtClean="0">
                <a:solidFill>
                  <a:srgbClr val="000000"/>
                </a:solidFill>
                <a:latin typeface="Arial" charset="0"/>
              </a:rPr>
              <a:t> measure of association</a:t>
            </a:r>
            <a:r>
              <a:rPr lang="en-US" altLang="en-US" dirty="0" smtClean="0">
                <a:solidFill>
                  <a:srgbClr val="000000"/>
                </a:solidFill>
                <a:latin typeface="Arial" charset="0"/>
              </a:rPr>
              <a:t> is 1.  However, in real life it is seldom the case that the estimates from the various strata are identical.  </a:t>
            </a:r>
            <a:endParaRPr lang="en-US" altLang="en-US" dirty="0" smtClean="0"/>
          </a:p>
        </p:txBody>
      </p:sp>
    </p:spTree>
    <p:extLst>
      <p:ext uri="{BB962C8B-B14F-4D97-AF65-F5344CB8AC3E}">
        <p14:creationId xmlns:p14="http://schemas.microsoft.com/office/powerpoint/2010/main" val="21664636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5"/>
          <p:cNvSpPr>
            <a:spLocks noGrp="1" noChangeArrowheads="1"/>
          </p:cNvSpPr>
          <p:nvPr>
            <p:ph type="sldNum" sz="quarter" idx="5"/>
          </p:nvPr>
        </p:nvSpPr>
        <p:spPr>
          <a:noFill/>
        </p:spPr>
        <p:txBody>
          <a:bodyPr/>
          <a:lstStyle/>
          <a:p>
            <a:fld id="{6C6FA55C-97AF-44AA-A2E9-9A96673F6E84}" type="slidenum">
              <a:rPr lang="en-US" altLang="en-US" smtClean="0"/>
              <a:pPr/>
              <a:t>35</a:t>
            </a:fld>
            <a:endParaRPr lang="en-US" altLang="en-US" dirty="0" smtClean="0"/>
          </a:p>
        </p:txBody>
      </p:sp>
      <p:sp>
        <p:nvSpPr>
          <p:cNvPr id="110594" name="Rectangle 2"/>
          <p:cNvSpPr>
            <a:spLocks noGrp="1" noRot="1" noChangeAspect="1" noChangeArrowheads="1" noTextEdit="1"/>
          </p:cNvSpPr>
          <p:nvPr>
            <p:ph type="sldImg"/>
          </p:nvPr>
        </p:nvSpPr>
        <p:spPr>
          <a:xfrm>
            <a:off x="2216150" y="687388"/>
            <a:ext cx="2603500" cy="3471862"/>
          </a:xfrm>
          <a:ln/>
        </p:spPr>
      </p:sp>
      <p:sp>
        <p:nvSpPr>
          <p:cNvPr id="110595" name="Rectangle 3"/>
          <p:cNvSpPr>
            <a:spLocks noGrp="1" noChangeArrowheads="1"/>
          </p:cNvSpPr>
          <p:nvPr>
            <p:ph type="body" idx="1"/>
          </p:nvPr>
        </p:nvSpPr>
        <p:spPr>
          <a:noFill/>
          <a:ln/>
        </p:spPr>
        <p:txBody>
          <a:bodyPr/>
          <a:lstStyle/>
          <a:p>
            <a:r>
              <a:rPr lang="en-US" altLang="en-US" dirty="0" smtClean="0"/>
              <a:t>Consider this example from a cross-sectional study of the effects of smoking in the occurrence of delayed pregnancies (called “delayed conception”) among women of reproductive age who were hoping to conceive.  The outcome is having had experienced a delay in conception</a:t>
            </a:r>
            <a:r>
              <a:rPr lang="en-US" altLang="en-US" baseline="0" dirty="0" smtClean="0"/>
              <a:t> versus having not experienced such a delay.  </a:t>
            </a:r>
            <a:r>
              <a:rPr lang="en-US" altLang="en-US" dirty="0" smtClean="0"/>
              <a:t>The principal exposure in question is smoking, but, say, we are concerned about the confounding effects of unmeasured behavioral factors that both cause people to smoke and also to ingest</a:t>
            </a:r>
            <a:r>
              <a:rPr lang="en-US" altLang="en-US" baseline="0" dirty="0" smtClean="0"/>
              <a:t> large amounts of </a:t>
            </a:r>
            <a:r>
              <a:rPr lang="en-US" altLang="en-US" dirty="0" smtClean="0"/>
              <a:t>caffeine.</a:t>
            </a:r>
            <a:r>
              <a:rPr lang="en-US" altLang="en-US" baseline="0" dirty="0" smtClean="0"/>
              <a:t>  Let us say we know that ingestion of large amounts of caffeine influences ability to conceive.</a:t>
            </a:r>
            <a:r>
              <a:rPr lang="en-US" altLang="en-US" dirty="0" smtClean="0"/>
              <a:t>  The</a:t>
            </a:r>
            <a:r>
              <a:rPr lang="en-US" altLang="en-US" baseline="0" dirty="0" smtClean="0"/>
              <a:t> DAG is shown.  </a:t>
            </a:r>
            <a:r>
              <a:rPr lang="en-US" altLang="en-US" dirty="0" smtClean="0"/>
              <a:t>Look what happens after we stratify by caffeine use. In those women who do not use caffeine, smoking is associated with over a two-fold occurrence of delayed conception.  But in women who use lots of caffeine the prevalence ratio is 0.7, if anything a protective effect.</a:t>
            </a:r>
          </a:p>
        </p:txBody>
      </p:sp>
    </p:spTree>
    <p:extLst>
      <p:ext uri="{BB962C8B-B14F-4D97-AF65-F5344CB8AC3E}">
        <p14:creationId xmlns:p14="http://schemas.microsoft.com/office/powerpoint/2010/main" val="24876425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5"/>
          <p:cNvSpPr>
            <a:spLocks noGrp="1" noChangeArrowheads="1"/>
          </p:cNvSpPr>
          <p:nvPr>
            <p:ph type="sldNum" sz="quarter" idx="5"/>
          </p:nvPr>
        </p:nvSpPr>
        <p:spPr>
          <a:noFill/>
        </p:spPr>
        <p:txBody>
          <a:bodyPr/>
          <a:lstStyle/>
          <a:p>
            <a:fld id="{469C7047-CCFD-4A4E-97FF-6804E8534F6D}" type="slidenum">
              <a:rPr lang="en-US" altLang="en-US" smtClean="0"/>
              <a:pPr/>
              <a:t>36</a:t>
            </a:fld>
            <a:endParaRPr lang="en-US" altLang="en-US" dirty="0" smtClean="0"/>
          </a:p>
        </p:txBody>
      </p:sp>
      <p:sp>
        <p:nvSpPr>
          <p:cNvPr id="113666" name="Rectangle 2"/>
          <p:cNvSpPr>
            <a:spLocks noGrp="1" noRot="1" noChangeAspect="1" noChangeArrowheads="1" noTextEdit="1"/>
          </p:cNvSpPr>
          <p:nvPr>
            <p:ph type="sldImg"/>
          </p:nvPr>
        </p:nvSpPr>
        <p:spPr>
          <a:xfrm>
            <a:off x="2216150" y="687388"/>
            <a:ext cx="2603500" cy="3471862"/>
          </a:xfrm>
          <a:ln/>
        </p:spPr>
      </p:sp>
      <p:sp>
        <p:nvSpPr>
          <p:cNvPr id="113667" name="Rectangle 3"/>
          <p:cNvSpPr>
            <a:spLocks noGrp="1" noChangeArrowheads="1"/>
          </p:cNvSpPr>
          <p:nvPr>
            <p:ph type="body" idx="1"/>
          </p:nvPr>
        </p:nvSpPr>
        <p:spPr>
          <a:noFill/>
          <a:ln/>
        </p:spPr>
        <p:txBody>
          <a:bodyPr/>
          <a:lstStyle/>
          <a:p>
            <a:r>
              <a:rPr lang="en-US" altLang="en-US" dirty="0" smtClean="0"/>
              <a:t>What do you think is the unconfounded “adjusted” estimate of the prevalence ratio?  Is it 0.9, 1.1, 2.0, or some other answer</a:t>
            </a:r>
          </a:p>
        </p:txBody>
      </p:sp>
    </p:spTree>
    <p:extLst>
      <p:ext uri="{BB962C8B-B14F-4D97-AF65-F5344CB8AC3E}">
        <p14:creationId xmlns:p14="http://schemas.microsoft.com/office/powerpoint/2010/main" val="24758600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5"/>
          <p:cNvSpPr>
            <a:spLocks noGrp="1" noChangeArrowheads="1"/>
          </p:cNvSpPr>
          <p:nvPr>
            <p:ph type="sldNum" sz="quarter" idx="5"/>
          </p:nvPr>
        </p:nvSpPr>
        <p:spPr>
          <a:noFill/>
        </p:spPr>
        <p:txBody>
          <a:bodyPr/>
          <a:lstStyle/>
          <a:p>
            <a:fld id="{E1EB440B-CC43-46C8-BBCD-956E6FC084B3}" type="slidenum">
              <a:rPr lang="en-US" altLang="en-US" smtClean="0"/>
              <a:pPr/>
              <a:t>37</a:t>
            </a:fld>
            <a:endParaRPr lang="en-US" altLang="en-US" dirty="0" smtClean="0"/>
          </a:p>
        </p:txBody>
      </p:sp>
      <p:sp>
        <p:nvSpPr>
          <p:cNvPr id="116738" name="Rectangle 2"/>
          <p:cNvSpPr>
            <a:spLocks noGrp="1" noRot="1" noChangeAspect="1" noChangeArrowheads="1" noTextEdit="1"/>
          </p:cNvSpPr>
          <p:nvPr>
            <p:ph type="sldImg"/>
          </p:nvPr>
        </p:nvSpPr>
        <p:spPr>
          <a:xfrm>
            <a:off x="2216150" y="687388"/>
            <a:ext cx="2603500" cy="3471862"/>
          </a:xfrm>
          <a:ln/>
        </p:spPr>
      </p:sp>
      <p:sp>
        <p:nvSpPr>
          <p:cNvPr id="116739" name="Rectangle 3"/>
          <p:cNvSpPr>
            <a:spLocks noGrp="1" noChangeArrowheads="1"/>
          </p:cNvSpPr>
          <p:nvPr>
            <p:ph type="body" idx="1"/>
          </p:nvPr>
        </p:nvSpPr>
        <p:spPr>
          <a:noFill/>
          <a:ln/>
        </p:spPr>
        <p:txBody>
          <a:bodyPr/>
          <a:lstStyle/>
          <a:p>
            <a:r>
              <a:rPr lang="en-US" altLang="en-US" dirty="0" smtClean="0"/>
              <a:t>The correct answer is “some other answer”, and that other answer is that it is not appropriate to form this adjusted estimate.  </a:t>
            </a:r>
          </a:p>
        </p:txBody>
      </p:sp>
    </p:spTree>
    <p:extLst>
      <p:ext uri="{BB962C8B-B14F-4D97-AF65-F5344CB8AC3E}">
        <p14:creationId xmlns:p14="http://schemas.microsoft.com/office/powerpoint/2010/main" val="10416611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5"/>
          <p:cNvSpPr>
            <a:spLocks noGrp="1" noChangeArrowheads="1"/>
          </p:cNvSpPr>
          <p:nvPr>
            <p:ph type="sldNum" sz="quarter" idx="5"/>
          </p:nvPr>
        </p:nvSpPr>
        <p:spPr>
          <a:noFill/>
        </p:spPr>
        <p:txBody>
          <a:bodyPr/>
          <a:lstStyle/>
          <a:p>
            <a:fld id="{5BEB2D11-F7BC-4C81-B27F-357A74E74082}" type="slidenum">
              <a:rPr lang="en-US" altLang="en-US" smtClean="0"/>
              <a:pPr/>
              <a:t>38</a:t>
            </a:fld>
            <a:endParaRPr lang="en-US" altLang="en-US" dirty="0" smtClean="0"/>
          </a:p>
        </p:txBody>
      </p:sp>
      <p:sp>
        <p:nvSpPr>
          <p:cNvPr id="118786" name="Rectangle 2"/>
          <p:cNvSpPr>
            <a:spLocks noGrp="1" noRot="1" noChangeAspect="1" noChangeArrowheads="1" noTextEdit="1"/>
          </p:cNvSpPr>
          <p:nvPr>
            <p:ph type="sldImg"/>
          </p:nvPr>
        </p:nvSpPr>
        <p:spPr>
          <a:xfrm>
            <a:off x="2203450" y="704850"/>
            <a:ext cx="2603500" cy="3471863"/>
          </a:xfrm>
          <a:ln/>
        </p:spPr>
      </p:sp>
      <p:sp>
        <p:nvSpPr>
          <p:cNvPr id="118787" name="Rectangle 3"/>
          <p:cNvSpPr>
            <a:spLocks noGrp="1" noChangeArrowheads="1"/>
          </p:cNvSpPr>
          <p:nvPr>
            <p:ph type="body" idx="1"/>
          </p:nvPr>
        </p:nvSpPr>
        <p:spPr>
          <a:noFill/>
          <a:ln/>
        </p:spPr>
        <p:txBody>
          <a:bodyPr/>
          <a:lstStyle/>
          <a:p>
            <a:r>
              <a:rPr lang="en-US" altLang="en-US" dirty="0" smtClean="0"/>
              <a:t>If we look at these two stratum-specific estimates more closely, I think most of us would agree that it does not make much sense to try to summarize these two very different numbers into one.  If we did, we are very much missing an important aspect of the system under study.  This illustrates the one assumption that is needed before one embarks upon attempting to form a summary adjusted estimate between the different strata in stratified analyses.  The assumption is that the different strata are basically all estimating the same number (i.e., same thing or entity).  If the relationship between the exposure and disease under study differs “meaningfully” in a clinical/biologic sense (and we’ll talk about what we mean by “meaningful” later) according to the level of a third variable, as well as statistically (we will describe</a:t>
            </a:r>
            <a:r>
              <a:rPr lang="en-US" altLang="en-US" baseline="0" dirty="0" smtClean="0"/>
              <a:t> what kind of threshold to consider later)</a:t>
            </a:r>
            <a:r>
              <a:rPr lang="en-US" altLang="en-US" dirty="0" smtClean="0"/>
              <a:t>, then it is typically </a:t>
            </a:r>
            <a:r>
              <a:rPr lang="en-US" altLang="en-US" u="sng" dirty="0" smtClean="0"/>
              <a:t>not appropriate</a:t>
            </a:r>
            <a:r>
              <a:rPr lang="en-US" altLang="en-US" u="none" dirty="0" smtClean="0"/>
              <a:t> </a:t>
            </a:r>
            <a:r>
              <a:rPr lang="en-US" altLang="en-US" dirty="0" smtClean="0"/>
              <a:t>to form an overall summary estimate across the strata.</a:t>
            </a:r>
          </a:p>
          <a:p>
            <a:endParaRPr lang="en-US" altLang="en-US" dirty="0" smtClean="0"/>
          </a:p>
          <a:p>
            <a:r>
              <a:rPr lang="en-US" altLang="en-US" dirty="0" smtClean="0"/>
              <a:t>More concisely, the assumption you need before you estimate one overall measure of association by</a:t>
            </a:r>
            <a:r>
              <a:rPr lang="en-US" altLang="en-US" baseline="0" dirty="0" smtClean="0"/>
              <a:t> combining two or more stratum-specific estimates</a:t>
            </a:r>
            <a:r>
              <a:rPr lang="en-US" altLang="en-US" dirty="0" smtClean="0"/>
              <a:t> is that “statistical interaction” is not present across the strata.</a:t>
            </a:r>
          </a:p>
        </p:txBody>
      </p:sp>
    </p:spTree>
    <p:extLst>
      <p:ext uri="{BB962C8B-B14F-4D97-AF65-F5344CB8AC3E}">
        <p14:creationId xmlns:p14="http://schemas.microsoft.com/office/powerpoint/2010/main" val="30247179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5"/>
          <p:cNvSpPr>
            <a:spLocks noGrp="1" noChangeArrowheads="1"/>
          </p:cNvSpPr>
          <p:nvPr>
            <p:ph type="sldNum" sz="quarter" idx="5"/>
          </p:nvPr>
        </p:nvSpPr>
        <p:spPr>
          <a:noFill/>
        </p:spPr>
        <p:txBody>
          <a:bodyPr/>
          <a:lstStyle/>
          <a:p>
            <a:fld id="{75507A93-04E3-4536-9947-0A9045DBD648}" type="slidenum">
              <a:rPr lang="en-US" altLang="en-US" smtClean="0"/>
              <a:pPr/>
              <a:t>39</a:t>
            </a:fld>
            <a:endParaRPr lang="en-US" altLang="en-US" dirty="0" smtClean="0"/>
          </a:p>
        </p:txBody>
      </p:sp>
      <p:sp>
        <p:nvSpPr>
          <p:cNvPr id="30722" name="Rectangle 2"/>
          <p:cNvSpPr>
            <a:spLocks noGrp="1" noRot="1" noChangeAspect="1" noChangeArrowheads="1" noTextEdit="1"/>
          </p:cNvSpPr>
          <p:nvPr>
            <p:ph type="sldImg"/>
          </p:nvPr>
        </p:nvSpPr>
        <p:spPr>
          <a:xfrm>
            <a:off x="2203450" y="704850"/>
            <a:ext cx="2603500" cy="3471863"/>
          </a:xfrm>
          <a:ln/>
        </p:spPr>
      </p:sp>
      <p:sp>
        <p:nvSpPr>
          <p:cNvPr id="30723" name="Rectangle 3"/>
          <p:cNvSpPr>
            <a:spLocks noGrp="1" noChangeArrowheads="1"/>
          </p:cNvSpPr>
          <p:nvPr>
            <p:ph type="body" idx="1"/>
          </p:nvPr>
        </p:nvSpPr>
        <p:spPr>
          <a:noFill/>
          <a:ln/>
        </p:spPr>
        <p:txBody>
          <a:bodyPr/>
          <a:lstStyle/>
          <a:p>
            <a:r>
              <a:rPr lang="en-US" altLang="en-US" sz="800" dirty="0" smtClean="0">
                <a:solidFill>
                  <a:srgbClr val="000000"/>
                </a:solidFill>
                <a:latin typeface="Arial" charset="0"/>
              </a:rPr>
              <a:t>This means that we are here in our outline.  We will now discuss interaction.  </a:t>
            </a:r>
          </a:p>
        </p:txBody>
      </p:sp>
    </p:spTree>
    <p:extLst>
      <p:ext uri="{BB962C8B-B14F-4D97-AF65-F5344CB8AC3E}">
        <p14:creationId xmlns:p14="http://schemas.microsoft.com/office/powerpoint/2010/main" val="615209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5"/>
          <p:cNvSpPr>
            <a:spLocks noGrp="1" noChangeArrowheads="1"/>
          </p:cNvSpPr>
          <p:nvPr>
            <p:ph type="sldNum" sz="quarter" idx="5"/>
          </p:nvPr>
        </p:nvSpPr>
        <p:spPr>
          <a:noFill/>
        </p:spPr>
        <p:txBody>
          <a:bodyPr/>
          <a:lstStyle/>
          <a:p>
            <a:fld id="{9A21F99A-AB6F-4DF4-A503-7431E6C8D315}" type="slidenum">
              <a:rPr lang="en-US" altLang="en-US" smtClean="0"/>
              <a:pPr/>
              <a:t>4</a:t>
            </a:fld>
            <a:endParaRPr lang="en-US" altLang="en-US" dirty="0" smtClean="0"/>
          </a:p>
        </p:txBody>
      </p:sp>
      <p:sp>
        <p:nvSpPr>
          <p:cNvPr id="35842" name="Rectangle 2"/>
          <p:cNvSpPr>
            <a:spLocks noGrp="1" noRot="1" noChangeAspect="1" noChangeArrowheads="1" noTextEdit="1"/>
          </p:cNvSpPr>
          <p:nvPr>
            <p:ph type="sldImg"/>
          </p:nvPr>
        </p:nvSpPr>
        <p:spPr>
          <a:xfrm>
            <a:off x="2203450" y="704850"/>
            <a:ext cx="2603500" cy="3471863"/>
          </a:xfrm>
          <a:ln/>
        </p:spPr>
      </p:sp>
      <p:sp>
        <p:nvSpPr>
          <p:cNvPr id="35843" name="Rectangle 3"/>
          <p:cNvSpPr>
            <a:spLocks noGrp="1" noChangeArrowheads="1"/>
          </p:cNvSpPr>
          <p:nvPr>
            <p:ph type="body" idx="1"/>
          </p:nvPr>
        </p:nvSpPr>
        <p:spPr>
          <a:noFill/>
          <a:ln/>
        </p:spPr>
        <p:txBody>
          <a:bodyPr/>
          <a:lstStyle/>
          <a:p>
            <a:r>
              <a:rPr lang="en-US" altLang="en-US" dirty="0" smtClean="0"/>
              <a:t>Last week we also talked about how adjusting or controlling for the confounding variable factor C will block the backdoor path and eliminate confounding.  Last week, we described one approach to do this, called stratification.  Stratification holds the value of C constant in each stratum when you analyze</a:t>
            </a:r>
            <a:r>
              <a:rPr lang="en-US" altLang="en-US" baseline="0" dirty="0" smtClean="0"/>
              <a:t> the association between E and D</a:t>
            </a:r>
            <a:r>
              <a:rPr lang="en-US" altLang="en-US" dirty="0" smtClean="0"/>
              <a:t>.  Since C is constant, there can be no association between C and E, or between C and D.  Another way to consider this is that because C is constant, it is the same (has the same influence) in the exposed</a:t>
            </a:r>
            <a:r>
              <a:rPr lang="en-US" altLang="en-US" baseline="0" dirty="0" smtClean="0"/>
              <a:t> as in the unexposed.  Hence, neither exposed or unexposed have any special degree of “other influences” upon them.  </a:t>
            </a:r>
            <a:endParaRPr lang="en-US" altLang="en-US" dirty="0" smtClean="0"/>
          </a:p>
          <a:p>
            <a:endParaRPr lang="en-US" altLang="en-US" dirty="0" smtClean="0"/>
          </a:p>
          <a:p>
            <a:r>
              <a:rPr lang="en-US" altLang="en-US" dirty="0" smtClean="0"/>
              <a:t>It turns out that stratification is not the only way to accomplish elimination</a:t>
            </a:r>
            <a:r>
              <a:rPr lang="en-US" altLang="en-US" baseline="0" dirty="0" smtClean="0"/>
              <a:t> of confounding</a:t>
            </a:r>
            <a:r>
              <a:rPr lang="en-US" altLang="en-US" dirty="0" smtClean="0"/>
              <a:t>.</a:t>
            </a:r>
          </a:p>
        </p:txBody>
      </p:sp>
    </p:spTree>
    <p:extLst>
      <p:ext uri="{BB962C8B-B14F-4D97-AF65-F5344CB8AC3E}">
        <p14:creationId xmlns:p14="http://schemas.microsoft.com/office/powerpoint/2010/main" val="35272628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5"/>
          <p:cNvSpPr>
            <a:spLocks noGrp="1" noChangeArrowheads="1"/>
          </p:cNvSpPr>
          <p:nvPr>
            <p:ph type="sldNum" sz="quarter" idx="5"/>
          </p:nvPr>
        </p:nvSpPr>
        <p:spPr>
          <a:noFill/>
        </p:spPr>
        <p:txBody>
          <a:bodyPr/>
          <a:lstStyle/>
          <a:p>
            <a:fld id="{1753D363-FBBD-4FE0-A7A1-F1BBDECAFF57}" type="slidenum">
              <a:rPr lang="en-US" altLang="en-US" smtClean="0"/>
              <a:pPr/>
              <a:t>40</a:t>
            </a:fld>
            <a:endParaRPr lang="en-US" altLang="en-US" dirty="0" smtClean="0"/>
          </a:p>
        </p:txBody>
      </p:sp>
      <p:sp>
        <p:nvSpPr>
          <p:cNvPr id="122882" name="Rectangle 2"/>
          <p:cNvSpPr>
            <a:spLocks noGrp="1" noRot="1" noChangeAspect="1" noChangeArrowheads="1" noTextEdit="1"/>
          </p:cNvSpPr>
          <p:nvPr>
            <p:ph type="sldImg"/>
          </p:nvPr>
        </p:nvSpPr>
        <p:spPr>
          <a:xfrm>
            <a:off x="2203450" y="704850"/>
            <a:ext cx="2603500" cy="3471863"/>
          </a:xfrm>
          <a:ln/>
        </p:spPr>
      </p:sp>
      <p:sp>
        <p:nvSpPr>
          <p:cNvPr id="122883" name="Rectangle 3"/>
          <p:cNvSpPr>
            <a:spLocks noGrp="1" noChangeArrowheads="1"/>
          </p:cNvSpPr>
          <p:nvPr>
            <p:ph type="body" idx="1"/>
          </p:nvPr>
        </p:nvSpPr>
        <p:spPr>
          <a:noFill/>
          <a:ln/>
        </p:spPr>
        <p:txBody>
          <a:bodyPr/>
          <a:lstStyle/>
          <a:p>
            <a:r>
              <a:rPr lang="en-US" altLang="en-US" dirty="0" smtClean="0">
                <a:solidFill>
                  <a:srgbClr val="000000"/>
                </a:solidFill>
                <a:latin typeface="Arial" charset="0"/>
              </a:rPr>
              <a:t>The example using smoking, caffeine use, and delayed conception illustrates statistical interaction, which is what we call the situation when a particular measure of association (between an exposure and disease; for example, a risk ratio or a prevalence ratio) meaningfully differs according to the level of some third variable.  </a:t>
            </a:r>
          </a:p>
          <a:p>
            <a:endParaRPr lang="en-US" altLang="en-US" dirty="0" smtClean="0">
              <a:solidFill>
                <a:srgbClr val="000000"/>
              </a:solidFill>
              <a:latin typeface="Arial" charset="0"/>
            </a:endParaRPr>
          </a:p>
          <a:p>
            <a:r>
              <a:rPr lang="en-US" altLang="en-US" dirty="0" smtClean="0">
                <a:solidFill>
                  <a:srgbClr val="000000"/>
                </a:solidFill>
                <a:latin typeface="Arial" charset="0"/>
              </a:rPr>
              <a:t>Synonyms for statistical interaction include effect-measure modification, effect modification, heterogeneity of effect, heterogeneity of measure, non-uniformity of effect, and effect variation.   You will hear interaction and effect modification most commonly, but the preferred term is effect-measure modification, and the reason</a:t>
            </a:r>
            <a:r>
              <a:rPr lang="en-US" altLang="en-US" baseline="0" dirty="0" smtClean="0">
                <a:solidFill>
                  <a:srgbClr val="000000"/>
                </a:solidFill>
                <a:latin typeface="Arial" charset="0"/>
              </a:rPr>
              <a:t> for this </a:t>
            </a:r>
            <a:r>
              <a:rPr lang="en-US" altLang="en-US" dirty="0" smtClean="0">
                <a:solidFill>
                  <a:srgbClr val="000000"/>
                </a:solidFill>
                <a:latin typeface="Arial" charset="0"/>
              </a:rPr>
              <a:t>will be clear in a few minutes.  A more poetic</a:t>
            </a:r>
            <a:r>
              <a:rPr lang="en-US" altLang="en-US" baseline="0" dirty="0" smtClean="0">
                <a:solidFill>
                  <a:srgbClr val="000000"/>
                </a:solidFill>
                <a:latin typeface="Arial" charset="0"/>
              </a:rPr>
              <a:t> synonym is “when one influences another”. </a:t>
            </a:r>
            <a:endParaRPr lang="en-US" altLang="en-US" dirty="0" smtClean="0">
              <a:solidFill>
                <a:srgbClr val="000000"/>
              </a:solidFill>
              <a:latin typeface="Arial" charset="0"/>
            </a:endParaRPr>
          </a:p>
          <a:p>
            <a:endParaRPr lang="en-US" altLang="en-US" dirty="0" smtClean="0">
              <a:solidFill>
                <a:srgbClr val="000000"/>
              </a:solidFill>
              <a:latin typeface="Arial" charset="0"/>
            </a:endParaRPr>
          </a:p>
          <a:p>
            <a:r>
              <a:rPr lang="en-US" altLang="en-US" dirty="0" smtClean="0">
                <a:solidFill>
                  <a:srgbClr val="000000"/>
                </a:solidFill>
                <a:latin typeface="Arial" charset="0"/>
              </a:rPr>
              <a:t>What’s the proper terminology in this situation?  For example, we would say: . . .</a:t>
            </a:r>
          </a:p>
        </p:txBody>
      </p:sp>
    </p:spTree>
    <p:extLst>
      <p:ext uri="{BB962C8B-B14F-4D97-AF65-F5344CB8AC3E}">
        <p14:creationId xmlns:p14="http://schemas.microsoft.com/office/powerpoint/2010/main" val="37671411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5"/>
          <p:cNvSpPr>
            <a:spLocks noGrp="1" noChangeArrowheads="1"/>
          </p:cNvSpPr>
          <p:nvPr>
            <p:ph type="sldNum" sz="quarter" idx="5"/>
          </p:nvPr>
        </p:nvSpPr>
        <p:spPr>
          <a:noFill/>
        </p:spPr>
        <p:txBody>
          <a:bodyPr/>
          <a:lstStyle/>
          <a:p>
            <a:fld id="{74900F71-B345-4CEA-936C-135C63949C34}" type="slidenum">
              <a:rPr lang="en-US" altLang="en-US" smtClean="0"/>
              <a:pPr/>
              <a:t>41</a:t>
            </a:fld>
            <a:endParaRPr lang="en-US" altLang="en-US" dirty="0" smtClean="0"/>
          </a:p>
        </p:txBody>
      </p:sp>
      <p:sp>
        <p:nvSpPr>
          <p:cNvPr id="125954" name="Rectangle 2"/>
          <p:cNvSpPr>
            <a:spLocks noGrp="1" noRot="1" noChangeAspect="1" noChangeArrowheads="1" noTextEdit="1"/>
          </p:cNvSpPr>
          <p:nvPr>
            <p:ph type="sldImg"/>
          </p:nvPr>
        </p:nvSpPr>
        <p:spPr>
          <a:xfrm>
            <a:off x="2203450" y="704850"/>
            <a:ext cx="2603500" cy="3471863"/>
          </a:xfrm>
          <a:ln/>
        </p:spPr>
      </p:sp>
      <p:sp>
        <p:nvSpPr>
          <p:cNvPr id="125955" name="Rectangle 3"/>
          <p:cNvSpPr>
            <a:spLocks noGrp="1" noChangeArrowheads="1"/>
          </p:cNvSpPr>
          <p:nvPr>
            <p:ph type="body" idx="1"/>
          </p:nvPr>
        </p:nvSpPr>
        <p:spPr>
          <a:noFill/>
          <a:ln/>
        </p:spPr>
        <p:txBody>
          <a:bodyPr/>
          <a:lstStyle/>
          <a:p>
            <a:r>
              <a:rPr lang="en-US" altLang="en-US" dirty="0" smtClean="0"/>
              <a:t>The S+N text, like many others, uses a graphical approach to depict interaction.  These</a:t>
            </a:r>
            <a:r>
              <a:rPr lang="en-US" altLang="en-US" baseline="0" dirty="0" smtClean="0"/>
              <a:t> graphs show the findings from a simple situation with a dichotomous exposure (exposed vs unexposed), dichotomous outcome and dichotomous would-be confounder as shown in the generic stratification schematic at the top of the panel.  In this schematic, we are stratifying into a stratum where the would-be confounder is set to 0 and a stratum in which it is set to 1.</a:t>
            </a:r>
          </a:p>
          <a:p>
            <a:endParaRPr lang="en-US" altLang="en-US" baseline="0" dirty="0" smtClean="0"/>
          </a:p>
          <a:p>
            <a:r>
              <a:rPr lang="en-US" altLang="en-US" dirty="0" smtClean="0"/>
              <a:t>Let’s look at the top graph.  Risk of disease (in a log base 10 scale which remember is a multiplicative scale) is shown on the y axis; exposure status (exposed vs unexposed) is on the x axis.  Let’s look at the line with the red symbols first; it is for persons who have the value of some third variable (the</a:t>
            </a:r>
            <a:r>
              <a:rPr lang="en-US" altLang="en-US" baseline="0" dirty="0" smtClean="0"/>
              <a:t> would-be confounder) </a:t>
            </a:r>
            <a:r>
              <a:rPr lang="en-US" altLang="en-US" dirty="0" smtClean="0"/>
              <a:t>equal to “present”, “yes” or 1.  When the third variable is “yes” (or 1), the risk of disease in the unexposed group is 0.05 and it goes up three fold to 0.15 in the exposed group.  When the third variable is equal to “no” or 0 or “absent” (the black line), risk in unexposed is 0.15 which goes up to 0.45 in the exposed group, again a 3 fold increase.  In other words, the risk ratio does not change according to the third variable.  The lines are parallel; this means that there is not statistical</a:t>
            </a:r>
            <a:r>
              <a:rPr lang="en-US" altLang="en-US" baseline="0" dirty="0" smtClean="0"/>
              <a:t> </a:t>
            </a:r>
            <a:r>
              <a:rPr lang="en-US" altLang="en-US" dirty="0" smtClean="0"/>
              <a:t>interaction in terms of the risk ratio.  Because we</a:t>
            </a:r>
            <a:r>
              <a:rPr lang="en-US" altLang="en-US" baseline="0" dirty="0" smtClean="0"/>
              <a:t> are working on the multiplicative scale, we say that t</a:t>
            </a:r>
            <a:r>
              <a:rPr lang="en-US" altLang="en-US" dirty="0" smtClean="0"/>
              <a:t>here is not interaction on the multiplicative scale. </a:t>
            </a:r>
          </a:p>
          <a:p>
            <a:endParaRPr lang="en-US" altLang="en-US" dirty="0" smtClean="0"/>
          </a:p>
          <a:p>
            <a:r>
              <a:rPr lang="en-US" altLang="en-US" dirty="0" smtClean="0"/>
              <a:t>In the bottom graph, you can see that the risk ratio of disease does change according to the level of the third variable. With the third variable equal to “present”/”yes”/”1”, the risk ratio is 3.0.  When the third variable is equal</a:t>
            </a:r>
            <a:r>
              <a:rPr lang="en-US" altLang="en-US" baseline="0" dirty="0" smtClean="0"/>
              <a:t> to absent/no/0</a:t>
            </a:r>
            <a:r>
              <a:rPr lang="en-US" altLang="en-US" dirty="0" smtClean="0"/>
              <a:t>, the risk ratio is 11.2.  Non-parallel lines means interaction is present. </a:t>
            </a:r>
          </a:p>
        </p:txBody>
      </p:sp>
    </p:spTree>
    <p:extLst>
      <p:ext uri="{BB962C8B-B14F-4D97-AF65-F5344CB8AC3E}">
        <p14:creationId xmlns:p14="http://schemas.microsoft.com/office/powerpoint/2010/main" val="13615605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5"/>
          <p:cNvSpPr>
            <a:spLocks noGrp="1" noChangeArrowheads="1"/>
          </p:cNvSpPr>
          <p:nvPr>
            <p:ph type="sldNum" sz="quarter" idx="5"/>
          </p:nvPr>
        </p:nvSpPr>
        <p:spPr>
          <a:noFill/>
        </p:spPr>
        <p:txBody>
          <a:bodyPr/>
          <a:lstStyle/>
          <a:p>
            <a:fld id="{1AF2C4C4-62D1-42E0-B09B-565C9381BF32}" type="slidenum">
              <a:rPr lang="en-US" altLang="en-US" smtClean="0">
                <a:solidFill>
                  <a:prstClr val="black"/>
                </a:solidFill>
              </a:rPr>
              <a:pPr/>
              <a:t>42</a:t>
            </a:fld>
            <a:endParaRPr lang="en-US" altLang="en-US" dirty="0" smtClean="0">
              <a:solidFill>
                <a:prstClr val="black"/>
              </a:solidFill>
            </a:endParaRPr>
          </a:p>
        </p:txBody>
      </p:sp>
      <p:sp>
        <p:nvSpPr>
          <p:cNvPr id="129026" name="Rectangle 2"/>
          <p:cNvSpPr>
            <a:spLocks noGrp="1" noRot="1" noChangeAspect="1" noChangeArrowheads="1" noTextEdit="1"/>
          </p:cNvSpPr>
          <p:nvPr>
            <p:ph type="sldImg"/>
          </p:nvPr>
        </p:nvSpPr>
        <p:spPr>
          <a:xfrm>
            <a:off x="2203450" y="704850"/>
            <a:ext cx="2603500" cy="3471863"/>
          </a:xfrm>
          <a:ln/>
        </p:spPr>
      </p:sp>
      <p:sp>
        <p:nvSpPr>
          <p:cNvPr id="129027" name="Rectangle 3"/>
          <p:cNvSpPr>
            <a:spLocks noGrp="1" noChangeArrowheads="1"/>
          </p:cNvSpPr>
          <p:nvPr>
            <p:ph type="body" idx="1"/>
          </p:nvPr>
        </p:nvSpPr>
        <p:spPr>
          <a:noFill/>
          <a:ln/>
        </p:spPr>
        <p:txBody>
          <a:bodyPr/>
          <a:lstStyle/>
          <a:p>
            <a:r>
              <a:rPr lang="en-US" altLang="en-US" dirty="0" smtClean="0"/>
              <a:t>What’s going on here?  In the presence of the third variable (red), exposed persons appear to be protected relative to unexposed, but in the absence of the third variable (black), exposed persons are at over two-fold increased risk.  This is what we see in the smoking, caffeine use, and delayed conception example.  The effects in the two levels of the third variable are on the opposite sides of 1.0.  This is what we call “qualitative interaction”; in other words, the interaction is substantial.</a:t>
            </a:r>
          </a:p>
        </p:txBody>
      </p:sp>
    </p:spTree>
    <p:extLst>
      <p:ext uri="{BB962C8B-B14F-4D97-AF65-F5344CB8AC3E}">
        <p14:creationId xmlns:p14="http://schemas.microsoft.com/office/powerpoint/2010/main" val="38795187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5"/>
          <p:cNvSpPr>
            <a:spLocks noGrp="1" noChangeArrowheads="1"/>
          </p:cNvSpPr>
          <p:nvPr>
            <p:ph type="sldNum" sz="quarter" idx="5"/>
          </p:nvPr>
        </p:nvSpPr>
        <p:spPr>
          <a:noFill/>
        </p:spPr>
        <p:txBody>
          <a:bodyPr/>
          <a:lstStyle/>
          <a:p>
            <a:fld id="{89E9FE11-7CF9-4F37-9E5C-A091AA312BD2}" type="slidenum">
              <a:rPr lang="en-US" altLang="en-US" smtClean="0"/>
              <a:pPr/>
              <a:t>43</a:t>
            </a:fld>
            <a:endParaRPr lang="en-US" altLang="en-US" dirty="0" smtClean="0"/>
          </a:p>
        </p:txBody>
      </p:sp>
      <p:sp>
        <p:nvSpPr>
          <p:cNvPr id="131074" name="Rectangle 2"/>
          <p:cNvSpPr>
            <a:spLocks noGrp="1" noRot="1" noChangeAspect="1" noChangeArrowheads="1" noTextEdit="1"/>
          </p:cNvSpPr>
          <p:nvPr>
            <p:ph type="sldImg"/>
          </p:nvPr>
        </p:nvSpPr>
        <p:spPr>
          <a:xfrm>
            <a:off x="2203450" y="704850"/>
            <a:ext cx="2603500" cy="3471863"/>
          </a:xfrm>
          <a:ln/>
        </p:spPr>
      </p:sp>
      <p:sp>
        <p:nvSpPr>
          <p:cNvPr id="131075" name="Rectangle 3"/>
          <p:cNvSpPr>
            <a:spLocks noGrp="1" noChangeArrowheads="1"/>
          </p:cNvSpPr>
          <p:nvPr>
            <p:ph type="body" idx="1"/>
          </p:nvPr>
        </p:nvSpPr>
        <p:spPr>
          <a:noFill/>
          <a:ln/>
        </p:spPr>
        <p:txBody>
          <a:bodyPr/>
          <a:lstStyle/>
          <a:p>
            <a:r>
              <a:rPr lang="en-US" altLang="en-US" dirty="0" smtClean="0"/>
              <a:t>If you think about it for a moment, I think you will agree that interaction is everywhere around</a:t>
            </a:r>
            <a:r>
              <a:rPr lang="en-US" altLang="en-US" baseline="0" dirty="0" smtClean="0"/>
              <a:t> this</a:t>
            </a:r>
            <a:r>
              <a:rPr lang="en-US" altLang="en-US" dirty="0" smtClean="0"/>
              <a:t>.  </a:t>
            </a:r>
          </a:p>
          <a:p>
            <a:r>
              <a:rPr lang="en-US" altLang="en-US" dirty="0" smtClean="0"/>
              <a:t>	</a:t>
            </a:r>
          </a:p>
          <a:p>
            <a:r>
              <a:rPr lang="en-US" altLang="en-US" dirty="0" smtClean="0"/>
              <a:t>As an example from infectious diseases, if the exposure is sexual activity with an HIV-infected partner and the outcome is HIV infection, we know that certain persons are more apt to become infected with HIV than others.  One such effect modifier that has been discovered is the presence of a particular human host chemokine receptor phenotype (CCR5), the cellular receptor for HIV.  Another example is Zika virus infection and the</a:t>
            </a:r>
            <a:r>
              <a:rPr lang="en-US" altLang="en-US" baseline="0" dirty="0" smtClean="0"/>
              <a:t> occurrence of neurologic defects in newborns.  Of all pregnant women who get infected with Zika virus, only a fraction will have go on to have newborns with neurologic defects.  The effect modifier of Zika virus infection is a topic of intense investigation.</a:t>
            </a:r>
            <a:endParaRPr lang="en-US" altLang="en-US" dirty="0" smtClean="0"/>
          </a:p>
          <a:p>
            <a:endParaRPr lang="en-US" altLang="en-US" dirty="0" smtClean="0"/>
          </a:p>
          <a:p>
            <a:r>
              <a:rPr lang="en-US" altLang="en-US" dirty="0" smtClean="0"/>
              <a:t>Among non-infectious diseases, we have the classic</a:t>
            </a:r>
            <a:r>
              <a:rPr lang="en-US" altLang="en-US" baseline="0" dirty="0" smtClean="0"/>
              <a:t> example of smoking and alcohol use in the occurrence of esophageal cancer.  Another example is </a:t>
            </a:r>
            <a:r>
              <a:rPr lang="en-US" altLang="en-US" dirty="0" smtClean="0"/>
              <a:t>smoking and lung cancer.   There are host genetic factors that modify the effect of smoke and make some persons much more susceptible to the harmful effects of smoke.</a:t>
            </a:r>
          </a:p>
          <a:p>
            <a:endParaRPr lang="en-US" altLang="en-US" dirty="0" smtClean="0"/>
          </a:p>
          <a:p>
            <a:r>
              <a:rPr lang="en-US" altLang="en-US" dirty="0" smtClean="0"/>
              <a:t>How about the effectiveness of drugs?  We all know there is substantial heterogeneity in terms of how people respond both in terms of therapeutic efficacy and toxicity and that this some of this is likely due to various genetically coded susceptibilities.  One example is the response to the blood thinner</a:t>
            </a:r>
            <a:r>
              <a:rPr lang="en-US" altLang="en-US" baseline="0" dirty="0" smtClean="0"/>
              <a:t> drug called warfarin.   We know that polymorphisms in two genes influence susceptibility to warfarin.  The first is CYP2C9 (pronounced “</a:t>
            </a:r>
            <a:r>
              <a:rPr lang="en-US" sz="1200" kern="1200" dirty="0" smtClean="0">
                <a:solidFill>
                  <a:schemeClr val="tx1"/>
                </a:solidFill>
                <a:effectLst/>
                <a:latin typeface="Times New Roman" pitchFamily="18" charset="0"/>
                <a:ea typeface="+mn-ea"/>
                <a:cs typeface="+mn-cs"/>
              </a:rPr>
              <a:t>sip two see nine”), which is responsible for the breakdown of warfarin into its inactive form.  The second gene encodes the</a:t>
            </a:r>
            <a:r>
              <a:rPr lang="en-US" sz="1200" kern="1200" baseline="0" dirty="0" smtClean="0">
                <a:solidFill>
                  <a:schemeClr val="tx1"/>
                </a:solidFill>
                <a:effectLst/>
                <a:latin typeface="Times New Roman" pitchFamily="18" charset="0"/>
                <a:ea typeface="+mn-ea"/>
                <a:cs typeface="+mn-cs"/>
              </a:rPr>
              <a:t> </a:t>
            </a:r>
            <a:r>
              <a:rPr lang="en-US" sz="1200" kern="1200" dirty="0" smtClean="0">
                <a:solidFill>
                  <a:schemeClr val="tx1"/>
                </a:solidFill>
                <a:effectLst/>
                <a:latin typeface="Times New Roman" pitchFamily="18" charset="0"/>
                <a:ea typeface="+mn-ea"/>
                <a:cs typeface="+mn-cs"/>
              </a:rPr>
              <a:t>enzyme that is responsible for activating vitamin K. This enzyme is called vitamin K epoxide reductase complex subtype 1 (VKORC1, pronounced “vee cor see one”).   Example</a:t>
            </a:r>
            <a:r>
              <a:rPr lang="en-US" sz="1200" kern="1200" baseline="0" dirty="0" smtClean="0">
                <a:solidFill>
                  <a:schemeClr val="tx1"/>
                </a:solidFill>
                <a:effectLst/>
                <a:latin typeface="Times New Roman" pitchFamily="18" charset="0"/>
                <a:ea typeface="+mn-ea"/>
                <a:cs typeface="+mn-cs"/>
              </a:rPr>
              <a:t>s like these form the basis what is</a:t>
            </a:r>
            <a:r>
              <a:rPr lang="en-US" altLang="en-US" dirty="0" smtClean="0"/>
              <a:t> being called personalized medicine or precision medicine.  </a:t>
            </a:r>
            <a:r>
              <a:rPr lang="en-US" altLang="en-US" b="1" dirty="0" smtClean="0"/>
              <a:t>Indeed, precision medicine — the new slogan</a:t>
            </a:r>
            <a:r>
              <a:rPr lang="en-US" altLang="en-US" b="1" baseline="0" dirty="0" smtClean="0"/>
              <a:t> for this university — </a:t>
            </a:r>
            <a:r>
              <a:rPr lang="en-US" altLang="en-US" b="1" dirty="0" smtClean="0"/>
              <a:t> is an expression of interaction.  </a:t>
            </a:r>
            <a:r>
              <a:rPr lang="en-US" altLang="en-US" b="1" baseline="0" dirty="0" smtClean="0"/>
              <a:t> </a:t>
            </a:r>
            <a:r>
              <a:rPr lang="en-US" altLang="en-US" b="0" baseline="0" dirty="0" smtClean="0"/>
              <a:t>A methodologic understanding of interaction is what we use to prove the evidence base for personalized medicine.</a:t>
            </a:r>
            <a:endParaRPr lang="en-US" altLang="en-US" b="1" dirty="0" smtClean="0"/>
          </a:p>
          <a:p>
            <a:endParaRPr lang="en-US" altLang="en-US" dirty="0" smtClean="0"/>
          </a:p>
          <a:p>
            <a:r>
              <a:rPr lang="en-US" altLang="en-US" dirty="0" smtClean="0"/>
              <a:t>Although we have listed genetic factors</a:t>
            </a:r>
            <a:r>
              <a:rPr lang="en-US" altLang="en-US" baseline="0" dirty="0" smtClean="0"/>
              <a:t> on this slide as some of the prominent source of interaction, they are certainly not the only factors.</a:t>
            </a:r>
            <a:endParaRPr lang="en-US" altLang="en-US" dirty="0" smtClean="0"/>
          </a:p>
          <a:p>
            <a:endParaRPr lang="en-US" altLang="en-US" dirty="0" smtClean="0"/>
          </a:p>
          <a:p>
            <a:r>
              <a:rPr lang="en-US" altLang="en-US" dirty="0" smtClean="0"/>
              <a:t>Although we all believe that interaction is likely everywhere around us, it has been — to date — in practice actually relatively difficult to find and document these factors.  This may be changing as measurement science gets better.  In particular, there is hope that with the genomics revolution we will be able to find these more of these different host susceptibility factors —</a:t>
            </a:r>
            <a:r>
              <a:rPr lang="en-US" altLang="en-US" baseline="0" dirty="0" smtClean="0"/>
              <a:t> </a:t>
            </a:r>
            <a:r>
              <a:rPr lang="en-US" altLang="en-US" dirty="0" smtClean="0"/>
              <a:t>factors that are responsible for interaction.</a:t>
            </a:r>
          </a:p>
        </p:txBody>
      </p:sp>
    </p:spTree>
    <p:extLst>
      <p:ext uri="{BB962C8B-B14F-4D97-AF65-F5344CB8AC3E}">
        <p14:creationId xmlns:p14="http://schemas.microsoft.com/office/powerpoint/2010/main" val="40190595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5"/>
          <p:cNvSpPr>
            <a:spLocks noGrp="1" noChangeArrowheads="1"/>
          </p:cNvSpPr>
          <p:nvPr>
            <p:ph type="sldNum" sz="quarter" idx="5"/>
          </p:nvPr>
        </p:nvSpPr>
        <p:spPr>
          <a:noFill/>
        </p:spPr>
        <p:txBody>
          <a:bodyPr/>
          <a:lstStyle/>
          <a:p>
            <a:fld id="{E704FB2A-40B6-4B8A-99B7-4A8A62CEF0D2}" type="slidenum">
              <a:rPr lang="en-US" altLang="en-US" smtClean="0"/>
              <a:pPr/>
              <a:t>44</a:t>
            </a:fld>
            <a:endParaRPr lang="en-US" altLang="en-US" dirty="0" smtClean="0"/>
          </a:p>
        </p:txBody>
      </p:sp>
      <p:sp>
        <p:nvSpPr>
          <p:cNvPr id="134146" name="Rectangle 2"/>
          <p:cNvSpPr>
            <a:spLocks noGrp="1" noRot="1" noChangeAspect="1" noChangeArrowheads="1" noTextEdit="1"/>
          </p:cNvSpPr>
          <p:nvPr>
            <p:ph type="sldImg"/>
          </p:nvPr>
        </p:nvSpPr>
        <p:spPr>
          <a:xfrm>
            <a:off x="2203450" y="704850"/>
            <a:ext cx="2603500" cy="3471863"/>
          </a:xfrm>
          <a:ln/>
        </p:spPr>
      </p:sp>
      <p:sp>
        <p:nvSpPr>
          <p:cNvPr id="134147" name="Rectangle 3"/>
          <p:cNvSpPr>
            <a:spLocks noGrp="1" noChangeArrowheads="1"/>
          </p:cNvSpPr>
          <p:nvPr>
            <p:ph type="body" idx="1"/>
          </p:nvPr>
        </p:nvSpPr>
        <p:spPr>
          <a:noFill/>
          <a:ln/>
        </p:spPr>
        <p:txBody>
          <a:bodyPr/>
          <a:lstStyle/>
          <a:p>
            <a:r>
              <a:rPr lang="en-US" altLang="en-US" dirty="0" smtClean="0"/>
              <a:t>Getting back to our example, you know that the ratio measure is not the only measure of association we have to choose from when characterizing the association between an exposure and outcome.  The other measure is an absolute difference between exposed and unexposed,</a:t>
            </a:r>
            <a:r>
              <a:rPr lang="en-US" altLang="en-US" baseline="0" dirty="0" smtClean="0"/>
              <a:t> which is </a:t>
            </a:r>
            <a:r>
              <a:rPr lang="en-US" altLang="en-US" dirty="0" smtClean="0"/>
              <a:t>called a prevalence difference in a cross-sectional study, shown here (in</a:t>
            </a:r>
            <a:r>
              <a:rPr lang="en-US" altLang="en-US" baseline="0" dirty="0" smtClean="0"/>
              <a:t> red)</a:t>
            </a:r>
            <a:r>
              <a:rPr lang="en-US" altLang="en-US" dirty="0" smtClean="0"/>
              <a:t> as PD, or a risk difference in a cohort study.  In these 2x2</a:t>
            </a:r>
            <a:r>
              <a:rPr lang="en-US" altLang="en-US" baseline="0" dirty="0" smtClean="0"/>
              <a:t> tables,</a:t>
            </a:r>
            <a:r>
              <a:rPr lang="en-US" altLang="en-US" dirty="0" smtClean="0"/>
              <a:t> this is simply the prevalence in the exposed minus the prevalence in the unexposed.  </a:t>
            </a:r>
          </a:p>
          <a:p>
            <a:endParaRPr lang="en-US" altLang="en-US" dirty="0" smtClean="0"/>
          </a:p>
          <a:p>
            <a:r>
              <a:rPr lang="en-US" altLang="en-US" dirty="0" smtClean="0"/>
              <a:t>When there is interaction in terms of the ratio measure of association (in this case, the prevalence</a:t>
            </a:r>
            <a:r>
              <a:rPr lang="en-US" altLang="en-US" baseline="0" dirty="0" smtClean="0"/>
              <a:t> </a:t>
            </a:r>
            <a:r>
              <a:rPr lang="en-US" altLang="en-US" dirty="0" smtClean="0"/>
              <a:t>ratio), we call this </a:t>
            </a:r>
            <a:r>
              <a:rPr lang="en-US" altLang="en-US" b="1" dirty="0" smtClean="0"/>
              <a:t>multiplicative interaction</a:t>
            </a:r>
            <a:r>
              <a:rPr lang="en-US" altLang="en-US" dirty="0" smtClean="0"/>
              <a:t>.  So, just as there could be interaction in the ratio measure there might also be interaction in the difference measure.  In fact, here, in</a:t>
            </a:r>
            <a:r>
              <a:rPr lang="en-US" altLang="en-US" baseline="0" dirty="0" smtClean="0"/>
              <a:t> this example,</a:t>
            </a:r>
            <a:r>
              <a:rPr lang="en-US" altLang="en-US" dirty="0" smtClean="0"/>
              <a:t> there is.  Among caffeine users, the prevalence difference is -0.06.  Smokers have 0.06 less prevalence than non-smokers. Among non-caffeine users, smokers have +0.12 </a:t>
            </a:r>
            <a:r>
              <a:rPr lang="en-US" altLang="en-US" baseline="0" dirty="0" smtClean="0"/>
              <a:t> </a:t>
            </a:r>
            <a:r>
              <a:rPr lang="en-US" altLang="en-US" dirty="0" smtClean="0"/>
              <a:t>absolute prevalence.  Statistical interaction in the risk difference is called </a:t>
            </a:r>
            <a:r>
              <a:rPr lang="en-US" altLang="en-US" b="1" dirty="0" smtClean="0"/>
              <a:t>additive interaction</a:t>
            </a:r>
            <a:r>
              <a:rPr lang="en-US" altLang="en-US" dirty="0" smtClean="0"/>
              <a:t>.</a:t>
            </a:r>
          </a:p>
        </p:txBody>
      </p:sp>
    </p:spTree>
    <p:extLst>
      <p:ext uri="{BB962C8B-B14F-4D97-AF65-F5344CB8AC3E}">
        <p14:creationId xmlns:p14="http://schemas.microsoft.com/office/powerpoint/2010/main" val="4496525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5"/>
          <p:cNvSpPr>
            <a:spLocks noGrp="1" noChangeArrowheads="1"/>
          </p:cNvSpPr>
          <p:nvPr>
            <p:ph type="sldNum" sz="quarter" idx="5"/>
          </p:nvPr>
        </p:nvSpPr>
        <p:spPr>
          <a:noFill/>
        </p:spPr>
        <p:txBody>
          <a:bodyPr/>
          <a:lstStyle/>
          <a:p>
            <a:fld id="{D63FBB98-457A-4B61-AA3B-D45366C9C4C8}" type="slidenum">
              <a:rPr lang="en-US" altLang="en-US" smtClean="0"/>
              <a:pPr/>
              <a:t>45</a:t>
            </a:fld>
            <a:endParaRPr lang="en-US" altLang="en-US" dirty="0" smtClean="0"/>
          </a:p>
        </p:txBody>
      </p:sp>
      <p:sp>
        <p:nvSpPr>
          <p:cNvPr id="137218" name="Rectangle 2"/>
          <p:cNvSpPr>
            <a:spLocks noGrp="1" noRot="1" noChangeAspect="1" noChangeArrowheads="1" noTextEdit="1"/>
          </p:cNvSpPr>
          <p:nvPr>
            <p:ph type="sldImg"/>
          </p:nvPr>
        </p:nvSpPr>
        <p:spPr>
          <a:xfrm>
            <a:off x="2216150" y="687388"/>
            <a:ext cx="2603500" cy="3471862"/>
          </a:xfrm>
          <a:ln/>
        </p:spPr>
      </p:sp>
      <p:sp>
        <p:nvSpPr>
          <p:cNvPr id="137219" name="Rectangle 3"/>
          <p:cNvSpPr>
            <a:spLocks noGrp="1" noChangeArrowheads="1"/>
          </p:cNvSpPr>
          <p:nvPr>
            <p:ph type="body" idx="1"/>
          </p:nvPr>
        </p:nvSpPr>
        <p:spPr>
          <a:noFill/>
          <a:ln/>
        </p:spPr>
        <p:txBody>
          <a:bodyPr/>
          <a:lstStyle/>
          <a:p>
            <a:r>
              <a:rPr lang="en-US" altLang="en-US" dirty="0" smtClean="0"/>
              <a:t>So, when talking about statistical interaction, we have to be precise about whether we are referring to interaction in the context</a:t>
            </a:r>
            <a:r>
              <a:rPr lang="en-US" altLang="en-US" baseline="0" dirty="0" smtClean="0"/>
              <a:t> of </a:t>
            </a:r>
            <a:r>
              <a:rPr lang="en-US" altLang="en-US" dirty="0" smtClean="0"/>
              <a:t>ratio measures (i.e., multiplicative interaction) or interaction in the context of difference measures (i.e., additive interaction) or both.  That’s why the concept is sometimes termed “effect-measure modification”, because whether or not interaction is occurring depends upon the specific measure of association in question.</a:t>
            </a:r>
          </a:p>
          <a:p>
            <a:endParaRPr lang="en-US" altLang="en-US" dirty="0" smtClean="0"/>
          </a:p>
          <a:p>
            <a:r>
              <a:rPr lang="en-US" altLang="en-US" dirty="0" smtClean="0"/>
              <a:t>Let’s go thru a few scenarios and pay</a:t>
            </a:r>
            <a:r>
              <a:rPr lang="en-US" altLang="en-US" baseline="0" dirty="0" smtClean="0"/>
              <a:t> attention to </a:t>
            </a:r>
            <a:r>
              <a:rPr lang="en-US" altLang="en-US" dirty="0" smtClean="0"/>
              <a:t>multiplicative vs additive interaction.</a:t>
            </a:r>
          </a:p>
          <a:p>
            <a:endParaRPr lang="en-US" altLang="en-US" dirty="0" smtClean="0"/>
          </a:p>
          <a:p>
            <a:r>
              <a:rPr lang="en-US" altLang="en-US" sz="1000" dirty="0" smtClean="0">
                <a:solidFill>
                  <a:srgbClr val="000000"/>
                </a:solidFill>
              </a:rPr>
              <a:t>True</a:t>
            </a:r>
            <a:r>
              <a:rPr lang="en-US" altLang="en-US" sz="1000" baseline="0" dirty="0" smtClean="0">
                <a:solidFill>
                  <a:srgbClr val="000000"/>
                </a:solidFill>
              </a:rPr>
              <a:t> a</a:t>
            </a:r>
            <a:r>
              <a:rPr lang="en-US" altLang="en-US" sz="1000" dirty="0" smtClean="0">
                <a:solidFill>
                  <a:srgbClr val="000000"/>
                </a:solidFill>
              </a:rPr>
              <a:t>bsence of multiplicative interaction implies presence of additive interaction, unless there is no association whatsoever.  As you can see here, although there is no interaction for the ratio of risks, there is interaction in the risk differences.  There</a:t>
            </a:r>
            <a:r>
              <a:rPr lang="en-US" altLang="en-US" sz="1000" baseline="0" dirty="0" smtClean="0">
                <a:solidFill>
                  <a:srgbClr val="000000"/>
                </a:solidFill>
              </a:rPr>
              <a:t> is no obvious heuristic explanation of why the absence of interaction on one scale implies presence of interaction on the other scale (at least that we can think of); it</a:t>
            </a:r>
            <a:r>
              <a:rPr lang="en-US" altLang="en-US" sz="1000" dirty="0" smtClean="0">
                <a:solidFill>
                  <a:srgbClr val="000000"/>
                </a:solidFill>
              </a:rPr>
              <a:t> is just a manifestation</a:t>
            </a:r>
            <a:r>
              <a:rPr lang="en-US" altLang="en-US" sz="1000" baseline="0" dirty="0" smtClean="0">
                <a:solidFill>
                  <a:srgbClr val="000000"/>
                </a:solidFill>
              </a:rPr>
              <a:t> of the math.  </a:t>
            </a:r>
            <a:r>
              <a:rPr lang="en-US" altLang="en-US" sz="1000" dirty="0" smtClean="0">
                <a:solidFill>
                  <a:srgbClr val="000000"/>
                </a:solidFill>
              </a:rPr>
              <a:t>When the third variable is present, the risk difference is 0.1, but when the third variable is absent the risk difference is  0.3.</a:t>
            </a:r>
          </a:p>
          <a:p>
            <a:endParaRPr lang="en-US" altLang="en-US" sz="1000" dirty="0" smtClean="0">
              <a:solidFill>
                <a:srgbClr val="000000"/>
              </a:solidFill>
            </a:endParaRPr>
          </a:p>
          <a:p>
            <a:r>
              <a:rPr lang="en-US" altLang="en-US" dirty="0" smtClean="0"/>
              <a:t>What this illustrates is that when we talk about interaction, we really have to link it to the measure of association (additive</a:t>
            </a:r>
            <a:r>
              <a:rPr lang="en-US" altLang="en-US" baseline="0" dirty="0" smtClean="0"/>
              <a:t> or multiplicative)</a:t>
            </a:r>
            <a:r>
              <a:rPr lang="en-US" altLang="en-US" dirty="0" smtClean="0"/>
              <a:t>.  </a:t>
            </a:r>
          </a:p>
        </p:txBody>
      </p:sp>
    </p:spTree>
    <p:extLst>
      <p:ext uri="{BB962C8B-B14F-4D97-AF65-F5344CB8AC3E}">
        <p14:creationId xmlns:p14="http://schemas.microsoft.com/office/powerpoint/2010/main" val="36096053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5"/>
          <p:cNvSpPr>
            <a:spLocks noGrp="1" noChangeArrowheads="1"/>
          </p:cNvSpPr>
          <p:nvPr>
            <p:ph type="sldNum" sz="quarter" idx="5"/>
          </p:nvPr>
        </p:nvSpPr>
        <p:spPr>
          <a:noFill/>
        </p:spPr>
        <p:txBody>
          <a:bodyPr/>
          <a:lstStyle/>
          <a:p>
            <a:fld id="{903913FB-CCE2-4F79-BAA3-BCBB9F5CA200}" type="slidenum">
              <a:rPr lang="en-US" altLang="en-US" smtClean="0"/>
              <a:pPr/>
              <a:t>46</a:t>
            </a:fld>
            <a:endParaRPr lang="en-US" altLang="en-US" dirty="0" smtClean="0"/>
          </a:p>
        </p:txBody>
      </p:sp>
      <p:sp>
        <p:nvSpPr>
          <p:cNvPr id="140290" name="Rectangle 2"/>
          <p:cNvSpPr>
            <a:spLocks noGrp="1" noRot="1" noChangeAspect="1" noChangeArrowheads="1" noTextEdit="1"/>
          </p:cNvSpPr>
          <p:nvPr>
            <p:ph type="sldImg"/>
          </p:nvPr>
        </p:nvSpPr>
        <p:spPr>
          <a:xfrm>
            <a:off x="2216150" y="687388"/>
            <a:ext cx="2603500" cy="3471862"/>
          </a:xfrm>
          <a:ln/>
        </p:spPr>
      </p:sp>
      <p:sp>
        <p:nvSpPr>
          <p:cNvPr id="140291" name="Rectangle 3"/>
          <p:cNvSpPr>
            <a:spLocks noGrp="1" noChangeArrowheads="1"/>
          </p:cNvSpPr>
          <p:nvPr>
            <p:ph type="body" idx="1"/>
          </p:nvPr>
        </p:nvSpPr>
        <p:spPr>
          <a:noFill/>
          <a:ln/>
        </p:spPr>
        <p:txBody>
          <a:bodyPr/>
          <a:lstStyle/>
          <a:p>
            <a:r>
              <a:rPr lang="en-US" altLang="en-US" sz="1000" dirty="0" smtClean="0">
                <a:solidFill>
                  <a:srgbClr val="000000"/>
                </a:solidFill>
              </a:rPr>
              <a:t>Absence of additive interaction (when an effect is truly present) implies presence of multiplicative interaction.  Here, the risk difference is 0.1 in both strata of the third variable but the risk ratio differs between two strata (red and black ones) — multiplicative interaction is present.  </a:t>
            </a:r>
          </a:p>
        </p:txBody>
      </p:sp>
    </p:spTree>
    <p:extLst>
      <p:ext uri="{BB962C8B-B14F-4D97-AF65-F5344CB8AC3E}">
        <p14:creationId xmlns:p14="http://schemas.microsoft.com/office/powerpoint/2010/main" val="5142270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5"/>
          <p:cNvSpPr>
            <a:spLocks noGrp="1" noChangeArrowheads="1"/>
          </p:cNvSpPr>
          <p:nvPr>
            <p:ph type="sldNum" sz="quarter" idx="5"/>
          </p:nvPr>
        </p:nvSpPr>
        <p:spPr>
          <a:noFill/>
        </p:spPr>
        <p:txBody>
          <a:bodyPr/>
          <a:lstStyle/>
          <a:p>
            <a:fld id="{3643B619-BB65-4D8C-B5A6-83A649C617DC}" type="slidenum">
              <a:rPr lang="en-US" altLang="en-US" smtClean="0"/>
              <a:pPr/>
              <a:t>47</a:t>
            </a:fld>
            <a:endParaRPr lang="en-US" altLang="en-US" dirty="0" smtClean="0"/>
          </a:p>
        </p:txBody>
      </p:sp>
      <p:sp>
        <p:nvSpPr>
          <p:cNvPr id="143362" name="Rectangle 2"/>
          <p:cNvSpPr>
            <a:spLocks noGrp="1" noRot="1" noChangeAspect="1" noChangeArrowheads="1" noTextEdit="1"/>
          </p:cNvSpPr>
          <p:nvPr>
            <p:ph type="sldImg"/>
          </p:nvPr>
        </p:nvSpPr>
        <p:spPr>
          <a:xfrm>
            <a:off x="2216150" y="687388"/>
            <a:ext cx="2603500" cy="3471862"/>
          </a:xfrm>
          <a:ln/>
        </p:spPr>
      </p:sp>
      <p:sp>
        <p:nvSpPr>
          <p:cNvPr id="143363" name="Rectangle 3"/>
          <p:cNvSpPr>
            <a:spLocks noGrp="1" noChangeArrowheads="1"/>
          </p:cNvSpPr>
          <p:nvPr>
            <p:ph type="body" idx="1"/>
          </p:nvPr>
        </p:nvSpPr>
        <p:spPr>
          <a:noFill/>
          <a:ln/>
        </p:spPr>
        <p:txBody>
          <a:bodyPr/>
          <a:lstStyle/>
          <a:p>
            <a:r>
              <a:rPr lang="en-US" altLang="en-US" sz="1000" dirty="0" smtClean="0">
                <a:solidFill>
                  <a:srgbClr val="000000"/>
                </a:solidFill>
              </a:rPr>
              <a:t>The presence of multiplicative interaction may or may not be accompanied by additive interaction.  In the top panel, we see that despite the presence of multiplicative interaction, the risk difference is 0.1 in both strata of the third variable — i.e., no additive interaction.  In the bottom panel, there is again multiplicative interactive, but this time the risk difference in one stratum is 0.1 and 0.4 in another —  i.e., additive interaction is present.  </a:t>
            </a:r>
          </a:p>
          <a:p>
            <a:endParaRPr lang="en-US" altLang="en-US" sz="1300" dirty="0" smtClean="0">
              <a:solidFill>
                <a:srgbClr val="000000"/>
              </a:solidFill>
            </a:endParaRPr>
          </a:p>
          <a:p>
            <a:endParaRPr lang="en-US" altLang="en-US" dirty="0" smtClean="0"/>
          </a:p>
        </p:txBody>
      </p:sp>
    </p:spTree>
    <p:extLst>
      <p:ext uri="{BB962C8B-B14F-4D97-AF65-F5344CB8AC3E}">
        <p14:creationId xmlns:p14="http://schemas.microsoft.com/office/powerpoint/2010/main" val="25629527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5"/>
          <p:cNvSpPr>
            <a:spLocks noGrp="1" noChangeArrowheads="1"/>
          </p:cNvSpPr>
          <p:nvPr>
            <p:ph type="sldNum" sz="quarter" idx="5"/>
          </p:nvPr>
        </p:nvSpPr>
        <p:spPr>
          <a:noFill/>
        </p:spPr>
        <p:txBody>
          <a:bodyPr/>
          <a:lstStyle/>
          <a:p>
            <a:fld id="{9D7FB245-0828-44B7-B959-7CC45EA7808A}" type="slidenum">
              <a:rPr lang="en-US" altLang="en-US" smtClean="0"/>
              <a:pPr/>
              <a:t>48</a:t>
            </a:fld>
            <a:endParaRPr lang="en-US" altLang="en-US" dirty="0" smtClean="0"/>
          </a:p>
        </p:txBody>
      </p:sp>
      <p:sp>
        <p:nvSpPr>
          <p:cNvPr id="146434" name="Rectangle 2"/>
          <p:cNvSpPr>
            <a:spLocks noGrp="1" noRot="1" noChangeAspect="1" noChangeArrowheads="1" noTextEdit="1"/>
          </p:cNvSpPr>
          <p:nvPr>
            <p:ph type="sldImg"/>
          </p:nvPr>
        </p:nvSpPr>
        <p:spPr>
          <a:xfrm>
            <a:off x="2216150" y="687388"/>
            <a:ext cx="2603500" cy="3471862"/>
          </a:xfrm>
          <a:ln/>
        </p:spPr>
      </p:sp>
      <p:sp>
        <p:nvSpPr>
          <p:cNvPr id="146435" name="Rectangle 3"/>
          <p:cNvSpPr>
            <a:spLocks noGrp="1" noChangeArrowheads="1"/>
          </p:cNvSpPr>
          <p:nvPr>
            <p:ph type="body" idx="1"/>
          </p:nvPr>
        </p:nvSpPr>
        <p:spPr>
          <a:noFill/>
          <a:ln/>
        </p:spPr>
        <p:txBody>
          <a:bodyPr/>
          <a:lstStyle/>
          <a:p>
            <a:r>
              <a:rPr lang="en-US" altLang="en-US" dirty="0" smtClean="0"/>
              <a:t>Likewise, the p</a:t>
            </a:r>
            <a:r>
              <a:rPr lang="en-US" altLang="en-US" dirty="0" smtClean="0">
                <a:solidFill>
                  <a:srgbClr val="000000"/>
                </a:solidFill>
              </a:rPr>
              <a:t>resence of additive interaction may or may not be accompanied by multiplicative interaction</a:t>
            </a:r>
            <a:r>
              <a:rPr lang="en-US" altLang="en-US" b="1" dirty="0" smtClean="0">
                <a:solidFill>
                  <a:srgbClr val="000000"/>
                </a:solidFill>
              </a:rPr>
              <a:t>.</a:t>
            </a:r>
            <a:r>
              <a:rPr lang="en-US" altLang="en-US" dirty="0" smtClean="0"/>
              <a:t> </a:t>
            </a:r>
          </a:p>
          <a:p>
            <a:endParaRPr lang="en-US" altLang="en-US" dirty="0" smtClean="0"/>
          </a:p>
          <a:p>
            <a:r>
              <a:rPr lang="en-US" altLang="en-US" dirty="0" smtClean="0"/>
              <a:t>In the top panel, we see additive interaction and multiplicative interaction.  In the bottom panel, we see additive interaction but no multiplicative interaction.  </a:t>
            </a:r>
          </a:p>
        </p:txBody>
      </p:sp>
    </p:spTree>
    <p:extLst>
      <p:ext uri="{BB962C8B-B14F-4D97-AF65-F5344CB8AC3E}">
        <p14:creationId xmlns:p14="http://schemas.microsoft.com/office/powerpoint/2010/main" val="9833664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5"/>
          <p:cNvSpPr>
            <a:spLocks noGrp="1" noChangeArrowheads="1"/>
          </p:cNvSpPr>
          <p:nvPr>
            <p:ph type="sldNum" sz="quarter" idx="5"/>
          </p:nvPr>
        </p:nvSpPr>
        <p:spPr>
          <a:noFill/>
        </p:spPr>
        <p:txBody>
          <a:bodyPr/>
          <a:lstStyle/>
          <a:p>
            <a:fld id="{7F382800-B240-4D66-A527-A66A4D46A243}" type="slidenum">
              <a:rPr lang="en-US" altLang="en-US" smtClean="0"/>
              <a:pPr/>
              <a:t>49</a:t>
            </a:fld>
            <a:endParaRPr lang="en-US" altLang="en-US" dirty="0" smtClean="0"/>
          </a:p>
        </p:txBody>
      </p:sp>
      <p:sp>
        <p:nvSpPr>
          <p:cNvPr id="149506" name="Rectangle 2"/>
          <p:cNvSpPr>
            <a:spLocks noGrp="1" noRot="1" noChangeAspect="1" noChangeArrowheads="1" noTextEdit="1"/>
          </p:cNvSpPr>
          <p:nvPr>
            <p:ph type="sldImg"/>
          </p:nvPr>
        </p:nvSpPr>
        <p:spPr>
          <a:xfrm>
            <a:off x="2216150" y="687388"/>
            <a:ext cx="2603500" cy="3471862"/>
          </a:xfrm>
          <a:ln/>
        </p:spPr>
      </p:sp>
      <p:sp>
        <p:nvSpPr>
          <p:cNvPr id="149507" name="Rectangle 3"/>
          <p:cNvSpPr>
            <a:spLocks noGrp="1" noChangeArrowheads="1"/>
          </p:cNvSpPr>
          <p:nvPr>
            <p:ph type="body" idx="1"/>
          </p:nvPr>
        </p:nvSpPr>
        <p:spPr>
          <a:noFill/>
          <a:ln/>
        </p:spPr>
        <p:txBody>
          <a:bodyPr/>
          <a:lstStyle/>
          <a:p>
            <a:r>
              <a:rPr lang="en-US" altLang="en-US" dirty="0" smtClean="0"/>
              <a:t>One thing that you can count on is that the presence of qualitative multiplicative interaction is always accompanied by qualitative additive interaction.  We saw this in our example of smoking, caffeine, and delayed conception.</a:t>
            </a:r>
          </a:p>
          <a:p>
            <a:endParaRPr lang="en-US" altLang="en-US" dirty="0" smtClean="0"/>
          </a:p>
        </p:txBody>
      </p:sp>
    </p:spTree>
    <p:extLst>
      <p:ext uri="{BB962C8B-B14F-4D97-AF65-F5344CB8AC3E}">
        <p14:creationId xmlns:p14="http://schemas.microsoft.com/office/powerpoint/2010/main" val="2344108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5"/>
          <p:cNvSpPr>
            <a:spLocks noGrp="1" noChangeArrowheads="1"/>
          </p:cNvSpPr>
          <p:nvPr>
            <p:ph type="sldNum" sz="quarter" idx="5"/>
          </p:nvPr>
        </p:nvSpPr>
        <p:spPr>
          <a:noFill/>
        </p:spPr>
        <p:txBody>
          <a:bodyPr/>
          <a:lstStyle/>
          <a:p>
            <a:fld id="{0BDA3455-E585-46A8-AF44-DB2A26F26ABB}" type="slidenum">
              <a:rPr lang="en-US" altLang="en-US" smtClean="0"/>
              <a:pPr/>
              <a:t>5</a:t>
            </a:fld>
            <a:endParaRPr lang="en-US" altLang="en-US" dirty="0" smtClean="0"/>
          </a:p>
        </p:txBody>
      </p:sp>
      <p:sp>
        <p:nvSpPr>
          <p:cNvPr id="37890" name="Rectangle 2"/>
          <p:cNvSpPr>
            <a:spLocks noGrp="1" noRot="1" noChangeAspect="1" noChangeArrowheads="1" noTextEdit="1"/>
          </p:cNvSpPr>
          <p:nvPr>
            <p:ph type="sldImg"/>
          </p:nvPr>
        </p:nvSpPr>
        <p:spPr>
          <a:xfrm>
            <a:off x="2203450" y="704850"/>
            <a:ext cx="2603500" cy="3471863"/>
          </a:xfrm>
          <a:ln/>
        </p:spPr>
      </p:sp>
      <p:sp>
        <p:nvSpPr>
          <p:cNvPr id="37891" name="Rectangle 3"/>
          <p:cNvSpPr>
            <a:spLocks noGrp="1" noChangeArrowheads="1"/>
          </p:cNvSpPr>
          <p:nvPr>
            <p:ph type="body" idx="1"/>
          </p:nvPr>
        </p:nvSpPr>
        <p:spPr>
          <a:noFill/>
          <a:ln/>
        </p:spPr>
        <p:txBody>
          <a:bodyPr/>
          <a:lstStyle/>
          <a:p>
            <a:r>
              <a:rPr lang="en-US" altLang="en-US" dirty="0" smtClean="0"/>
              <a:t>Indeed, there are several ways to eliminate</a:t>
            </a:r>
            <a:r>
              <a:rPr lang="en-US" altLang="en-US" baseline="0" dirty="0" smtClean="0"/>
              <a:t> or reduce </a:t>
            </a:r>
            <a:r>
              <a:rPr lang="en-US" altLang="en-US" dirty="0" smtClean="0"/>
              <a:t>confounding.  One of the main reasons to draw this causal diagram is that it reminds us of the ways to eliminate</a:t>
            </a:r>
            <a:r>
              <a:rPr lang="en-US" altLang="en-US" baseline="0" dirty="0" smtClean="0"/>
              <a:t> or reduce</a:t>
            </a:r>
            <a:r>
              <a:rPr lang="en-US" altLang="en-US" dirty="0" smtClean="0"/>
              <a:t> confounding.  Virtually all the methods I am going to describe for managing confounding work by blocking</a:t>
            </a:r>
            <a:r>
              <a:rPr lang="en-US" altLang="en-US" baseline="0" dirty="0" smtClean="0"/>
              <a:t> or precluding </a:t>
            </a:r>
            <a:r>
              <a:rPr lang="en-US" altLang="en-US" dirty="0" smtClean="0"/>
              <a:t>one or</a:t>
            </a:r>
            <a:r>
              <a:rPr lang="en-US" altLang="en-US" baseline="0" dirty="0" smtClean="0"/>
              <a:t> both</a:t>
            </a:r>
            <a:r>
              <a:rPr lang="en-US" altLang="en-US" dirty="0" smtClean="0"/>
              <a:t> of the two paths.</a:t>
            </a:r>
            <a:r>
              <a:rPr lang="en-US" altLang="en-US" baseline="0" dirty="0" smtClean="0"/>
              <a:t>  </a:t>
            </a:r>
            <a:r>
              <a:rPr lang="en-US" altLang="en-US" dirty="0" smtClean="0"/>
              <a:t>These methods to manage confounding either block or interrupt the association between the confounder and the exposure or the association between the confounder and the disease.  Or, the method could block both edges.  </a:t>
            </a:r>
          </a:p>
          <a:p>
            <a:endParaRPr lang="en-US" altLang="en-US" dirty="0" smtClean="0"/>
          </a:p>
          <a:p>
            <a:r>
              <a:rPr lang="en-US" altLang="en-US" dirty="0" smtClean="0"/>
              <a:t>One note:  these two red lines that we will use to show a blocked path are not a conventional depiction of path</a:t>
            </a:r>
            <a:r>
              <a:rPr lang="en-US" altLang="en-US" baseline="0" dirty="0" smtClean="0"/>
              <a:t> </a:t>
            </a:r>
            <a:r>
              <a:rPr lang="en-US" altLang="en-US" dirty="0" smtClean="0"/>
              <a:t>closure, but we will use them</a:t>
            </a:r>
            <a:r>
              <a:rPr lang="en-US" altLang="en-US" baseline="0" dirty="0" smtClean="0"/>
              <a:t> </a:t>
            </a:r>
            <a:r>
              <a:rPr lang="en-US" altLang="en-US" dirty="0" smtClean="0"/>
              <a:t>in class for emphasis and illustration.   A more typical</a:t>
            </a:r>
            <a:r>
              <a:rPr lang="en-US" altLang="en-US" baseline="0" dirty="0" smtClean="0"/>
              <a:t> depiction of closure of a path is to simply eliminate the edge altogether. </a:t>
            </a:r>
            <a:endParaRPr lang="en-US" altLang="en-US" dirty="0" smtClean="0"/>
          </a:p>
          <a:p>
            <a:endParaRPr lang="en-US" altLang="en-US" dirty="0" smtClean="0"/>
          </a:p>
        </p:txBody>
      </p:sp>
    </p:spTree>
    <p:extLst>
      <p:ext uri="{BB962C8B-B14F-4D97-AF65-F5344CB8AC3E}">
        <p14:creationId xmlns:p14="http://schemas.microsoft.com/office/powerpoint/2010/main" val="132837728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5"/>
          <p:cNvSpPr>
            <a:spLocks noGrp="1" noChangeArrowheads="1"/>
          </p:cNvSpPr>
          <p:nvPr>
            <p:ph type="sldNum" sz="quarter" idx="5"/>
          </p:nvPr>
        </p:nvSpPr>
        <p:spPr>
          <a:noFill/>
        </p:spPr>
        <p:txBody>
          <a:bodyPr/>
          <a:lstStyle/>
          <a:p>
            <a:fld id="{6CCC490D-BA2A-4895-9FA7-1EFC05353CD5}" type="slidenum">
              <a:rPr lang="en-US" altLang="en-US" smtClean="0"/>
              <a:pPr/>
              <a:t>50</a:t>
            </a:fld>
            <a:endParaRPr lang="en-US" altLang="en-US" dirty="0" smtClean="0"/>
          </a:p>
        </p:txBody>
      </p:sp>
      <p:sp>
        <p:nvSpPr>
          <p:cNvPr id="151554" name="Rectangle 2"/>
          <p:cNvSpPr>
            <a:spLocks noGrp="1" noRot="1" noChangeAspect="1" noChangeArrowheads="1" noTextEdit="1"/>
          </p:cNvSpPr>
          <p:nvPr>
            <p:ph type="sldImg"/>
          </p:nvPr>
        </p:nvSpPr>
        <p:spPr>
          <a:xfrm>
            <a:off x="2216150" y="687388"/>
            <a:ext cx="2603500" cy="3471862"/>
          </a:xfrm>
          <a:ln/>
        </p:spPr>
      </p:sp>
      <p:sp>
        <p:nvSpPr>
          <p:cNvPr id="151555" name="Rectangle 3"/>
          <p:cNvSpPr>
            <a:spLocks noGrp="1" noChangeArrowheads="1"/>
          </p:cNvSpPr>
          <p:nvPr>
            <p:ph type="body" idx="1"/>
          </p:nvPr>
        </p:nvSpPr>
        <p:spPr>
          <a:noFill/>
          <a:ln/>
        </p:spPr>
        <p:txBody>
          <a:bodyPr/>
          <a:lstStyle/>
          <a:p>
            <a:r>
              <a:rPr lang="en-US" altLang="en-US" dirty="0" smtClean="0"/>
              <a:t>At first glance, these different scenarios</a:t>
            </a:r>
            <a:r>
              <a:rPr lang="en-US" altLang="en-US" baseline="0" dirty="0" smtClean="0"/>
              <a:t> appear numerous and confusing, but there is one very important point to remember.  It stems from these two observation.   First, we said that absence of multiplicative interaction will necessarily imply presence of additive interaction.  And, second, absence of additive interaction will necessarily imply presence of multiplicative interaction.  Therefore, as long as both of the exposures in question have an effect on the outcome (i.e., they are “causes” of the outcome), then there must be interaction on at least one scale (additive or multiplicative).  </a:t>
            </a:r>
          </a:p>
          <a:p>
            <a:endParaRPr lang="en-US" altLang="en-US" baseline="0" dirty="0" smtClean="0"/>
          </a:p>
          <a:p>
            <a:r>
              <a:rPr lang="en-US" altLang="en-US" baseline="0" dirty="0" smtClean="0"/>
              <a:t>In terms of a DAG, if both A and E are causes of D as they are in this DAG, then there must be interaction between A and E on the occurrence of D on at least one scale, if not both.</a:t>
            </a:r>
            <a:endParaRPr lang="en-US" altLang="en-US" dirty="0" smtClean="0"/>
          </a:p>
        </p:txBody>
      </p:sp>
    </p:spTree>
    <p:extLst>
      <p:ext uri="{BB962C8B-B14F-4D97-AF65-F5344CB8AC3E}">
        <p14:creationId xmlns:p14="http://schemas.microsoft.com/office/powerpoint/2010/main" val="19263012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Slide Image Placeholder 1"/>
          <p:cNvSpPr>
            <a:spLocks noGrp="1" noRot="1" noChangeAspect="1"/>
          </p:cNvSpPr>
          <p:nvPr>
            <p:ph type="sldImg"/>
          </p:nvPr>
        </p:nvSpPr>
        <p:spPr>
          <a:xfrm>
            <a:off x="2203450" y="704850"/>
            <a:ext cx="2603500" cy="3471863"/>
          </a:xfrm>
          <a:ln/>
        </p:spPr>
      </p:sp>
      <p:sp>
        <p:nvSpPr>
          <p:cNvPr id="153602" name="Notes Placeholder 2"/>
          <p:cNvSpPr>
            <a:spLocks noGrp="1"/>
          </p:cNvSpPr>
          <p:nvPr>
            <p:ph type="body" idx="1"/>
          </p:nvPr>
        </p:nvSpPr>
        <p:spPr>
          <a:noFill/>
          <a:ln/>
        </p:spPr>
        <p:txBody>
          <a:bodyPr/>
          <a:lstStyle/>
          <a:p>
            <a:r>
              <a:rPr lang="en-US" dirty="0" smtClean="0"/>
              <a:t>Finding interaction is interesting and when you do find it, you should give it a full description.  Standards and guidelines for presenting interaction are now published, and they can be found in the STROBE document as well as the Knol and VanderWeele 2012 article in IJE (Optional Reading section on</a:t>
            </a:r>
            <a:r>
              <a:rPr lang="en-US" baseline="0" dirty="0" smtClean="0"/>
              <a:t> our website)</a:t>
            </a:r>
            <a:r>
              <a:rPr lang="en-US" dirty="0" smtClean="0"/>
              <a:t>.  </a:t>
            </a:r>
          </a:p>
          <a:p>
            <a:r>
              <a:rPr lang="en-US" dirty="0" smtClean="0"/>
              <a:t>Specifically, these guidelines recommend showing much more data than has been shown in the past.  In the past, perhaps just the two stratum-specific estimates, here 2.4 and 0.7  would be shown,  but it is now recommended to provide enough data to allow the reader to also calculate the other scale of association (in this case, the additive scale).  </a:t>
            </a:r>
          </a:p>
          <a:p>
            <a:endParaRPr lang="en-US" dirty="0" smtClean="0"/>
          </a:p>
          <a:p>
            <a:r>
              <a:rPr lang="en-US" dirty="0" smtClean="0"/>
              <a:t>The table shown is</a:t>
            </a:r>
            <a:r>
              <a:rPr lang="en-US" baseline="0" dirty="0" smtClean="0"/>
              <a:t> an optimal approach for presenting interaction when working with dichotomous variables.  On the far right, we show the two stratum-specific estimates.  Here, we have shown ratio measure, but we </a:t>
            </a:r>
            <a:r>
              <a:rPr lang="en-US" dirty="0" smtClean="0"/>
              <a:t>could have chosen to show the absolute</a:t>
            </a:r>
            <a:r>
              <a:rPr lang="en-US" baseline="0" dirty="0" smtClean="0"/>
              <a:t> difference measures (if that measure was more relevant to us).  </a:t>
            </a:r>
          </a:p>
          <a:p>
            <a:endParaRPr lang="en-US" baseline="0" dirty="0" smtClean="0"/>
          </a:p>
          <a:p>
            <a:r>
              <a:rPr lang="en-US" dirty="0" smtClean="0"/>
              <a:t>The table also describes how it is recommended to show the raw data considering those persons who are unexposed for both variables as the reference group, as shown here in the red (absolute prevalence of 0.082</a:t>
            </a:r>
            <a:r>
              <a:rPr lang="en-US" baseline="0" dirty="0" smtClean="0"/>
              <a:t> for delayed conception)</a:t>
            </a:r>
            <a:r>
              <a:rPr lang="en-US" dirty="0" smtClean="0"/>
              <a:t>, and then show the measure of associations in relation to this reference for participants jointly classified by the two exposures.   For example, the prevalence ratio comparing</a:t>
            </a:r>
            <a:r>
              <a:rPr lang="en-US" baseline="0" dirty="0" smtClean="0"/>
              <a:t> participants who are “exposed” for both caffeine use and smoking (whose absolute prevalence is 0.13)  to those who have neither exposures for delayed conception is 1.6.    Showing the data in this way will give the reader the ability to explore interaction on both additive and multiplicative scale even if you as the author might only be interested in the multiplicative measure o association.  </a:t>
            </a:r>
            <a:endParaRPr lang="en-US" dirty="0" smtClean="0"/>
          </a:p>
        </p:txBody>
      </p:sp>
      <p:sp>
        <p:nvSpPr>
          <p:cNvPr id="153603" name="Slide Number Placeholder 3"/>
          <p:cNvSpPr>
            <a:spLocks noGrp="1"/>
          </p:cNvSpPr>
          <p:nvPr>
            <p:ph type="sldNum" sz="quarter" idx="5"/>
          </p:nvPr>
        </p:nvSpPr>
        <p:spPr>
          <a:noFill/>
        </p:spPr>
        <p:txBody>
          <a:bodyPr/>
          <a:lstStyle/>
          <a:p>
            <a:fld id="{A3059958-516D-4BC0-9DC3-2FF19627DA6A}" type="slidenum">
              <a:rPr lang="en-US" smtClean="0"/>
              <a:pPr/>
              <a:t>51</a:t>
            </a:fld>
            <a:endParaRPr lang="en-US" dirty="0" smtClean="0"/>
          </a:p>
        </p:txBody>
      </p:sp>
    </p:spTree>
    <p:extLst>
      <p:ext uri="{BB962C8B-B14F-4D97-AF65-F5344CB8AC3E}">
        <p14:creationId xmlns:p14="http://schemas.microsoft.com/office/powerpoint/2010/main" val="21054936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Slide Image Placeholder 1"/>
          <p:cNvSpPr>
            <a:spLocks noGrp="1" noRot="1" noChangeAspect="1"/>
          </p:cNvSpPr>
          <p:nvPr>
            <p:ph type="sldImg"/>
          </p:nvPr>
        </p:nvSpPr>
        <p:spPr>
          <a:xfrm>
            <a:off x="2203450" y="704850"/>
            <a:ext cx="2603500" cy="3471863"/>
          </a:xfrm>
          <a:ln/>
        </p:spPr>
      </p:sp>
      <p:sp>
        <p:nvSpPr>
          <p:cNvPr id="155650" name="Notes Placeholder 2"/>
          <p:cNvSpPr>
            <a:spLocks noGrp="1"/>
          </p:cNvSpPr>
          <p:nvPr>
            <p:ph type="body" idx="1"/>
          </p:nvPr>
        </p:nvSpPr>
        <p:spPr>
          <a:noFill/>
          <a:ln/>
        </p:spPr>
        <p:txBody>
          <a:bodyPr/>
          <a:lstStyle/>
          <a:p>
            <a:r>
              <a:rPr lang="en-US" dirty="0" smtClean="0"/>
              <a:t>Presenting interaction in this way provides us another way to think about interaction.  The process starts by considering this group, “no caffeine use” and “no smoking” as the reference.  This</a:t>
            </a:r>
            <a:r>
              <a:rPr lang="en-US" baseline="0" dirty="0" smtClean="0"/>
              <a:t> is the joint “no exposure” group.  </a:t>
            </a:r>
            <a:r>
              <a:rPr lang="en-US" dirty="0" smtClean="0"/>
              <a:t>We can look at raw probabilities in this cell and the other 3 cells.  Each of the 4 probabilities is denoted with this notation, </a:t>
            </a:r>
            <a:r>
              <a:rPr lang="en-US" altLang="en-US" dirty="0" smtClean="0">
                <a:latin typeface="Cambria Math" pitchFamily="18" charset="0"/>
                <a:cs typeface="Times New Roman" pitchFamily="18" charset="0"/>
              </a:rPr>
              <a:t>𝑝</a:t>
            </a:r>
            <a:r>
              <a:rPr lang="en-US" altLang="en-US" baseline="-25000" dirty="0" smtClean="0">
                <a:latin typeface="Cambria Math" pitchFamily="18" charset="0"/>
                <a:cs typeface="Times New Roman" pitchFamily="18" charset="0"/>
              </a:rPr>
              <a:t>00</a:t>
            </a:r>
            <a:r>
              <a:rPr lang="en-US" altLang="en-US" dirty="0" smtClean="0">
                <a:latin typeface="Cambria Math" pitchFamily="18" charset="0"/>
                <a:cs typeface="Times New Roman" pitchFamily="18" charset="0"/>
              </a:rPr>
              <a:t>, 𝑝</a:t>
            </a:r>
            <a:r>
              <a:rPr lang="en-US" altLang="en-US" baseline="-25000" dirty="0" smtClean="0">
                <a:latin typeface="Cambria Math" pitchFamily="18" charset="0"/>
                <a:cs typeface="Times New Roman" pitchFamily="18" charset="0"/>
              </a:rPr>
              <a:t>10</a:t>
            </a:r>
            <a:r>
              <a:rPr lang="en-US" altLang="en-US" dirty="0" smtClean="0">
                <a:latin typeface="Cambria Math" pitchFamily="18" charset="0"/>
                <a:cs typeface="Times New Roman" pitchFamily="18" charset="0"/>
              </a:rPr>
              <a:t>, 𝑝</a:t>
            </a:r>
            <a:r>
              <a:rPr lang="en-US" altLang="en-US" baseline="-25000" dirty="0" smtClean="0">
                <a:latin typeface="Cambria Math" pitchFamily="18" charset="0"/>
                <a:cs typeface="Times New Roman" pitchFamily="18" charset="0"/>
              </a:rPr>
              <a:t>01</a:t>
            </a:r>
            <a:r>
              <a:rPr lang="en-US" altLang="en-US" dirty="0" smtClean="0">
                <a:latin typeface="Cambria Math" pitchFamily="18" charset="0"/>
                <a:cs typeface="Times New Roman" pitchFamily="18" charset="0"/>
              </a:rPr>
              <a:t>, and 𝑝</a:t>
            </a:r>
            <a:r>
              <a:rPr lang="en-US" altLang="en-US" baseline="-25000" dirty="0" smtClean="0">
                <a:latin typeface="Cambria Math" pitchFamily="18" charset="0"/>
                <a:cs typeface="Times New Roman" pitchFamily="18" charset="0"/>
              </a:rPr>
              <a:t>11</a:t>
            </a:r>
            <a:r>
              <a:rPr lang="en-US" altLang="en-US" baseline="0" dirty="0" smtClean="0">
                <a:latin typeface="Cambria Math" pitchFamily="18" charset="0"/>
                <a:cs typeface="Times New Roman" pitchFamily="18" charset="0"/>
              </a:rPr>
              <a:t>.  The first number in the subscript refers to smoking status (0 = no smoking; 1 = smoking) and the second number refers to caffeine use (0 = no caffeine use; 1 = heavy caffeine use).</a:t>
            </a:r>
            <a:r>
              <a:rPr lang="en-US" dirty="0" smtClean="0"/>
              <a:t> </a:t>
            </a:r>
          </a:p>
          <a:p>
            <a:endParaRPr lang="en-US" dirty="0" smtClean="0"/>
          </a:p>
          <a:p>
            <a:r>
              <a:rPr lang="en-US" dirty="0" smtClean="0"/>
              <a:t>Let us then</a:t>
            </a:r>
            <a:r>
              <a:rPr lang="en-US" baseline="0" dirty="0" smtClean="0"/>
              <a:t> consider how we can think about interaction in this context.  Interaction is when the effect of one cause alters the effect of another cause.  </a:t>
            </a:r>
            <a:r>
              <a:rPr lang="en-US" dirty="0" smtClean="0"/>
              <a:t>If no multiplicative interaction is present, we would naturally just expect that the effect of both factors together, which is </a:t>
            </a:r>
            <a:r>
              <a:rPr lang="en-US" i="1" dirty="0" smtClean="0"/>
              <a:t>p</a:t>
            </a:r>
            <a:r>
              <a:rPr lang="en-US" baseline="-25000" dirty="0" smtClean="0"/>
              <a:t>11</a:t>
            </a:r>
            <a:r>
              <a:rPr lang="en-US" dirty="0" smtClean="0"/>
              <a:t>/</a:t>
            </a:r>
            <a:r>
              <a:rPr lang="en-US" i="1" dirty="0" smtClean="0"/>
              <a:t>p</a:t>
            </a:r>
            <a:r>
              <a:rPr lang="en-US" baseline="-25000" dirty="0" smtClean="0"/>
              <a:t>00</a:t>
            </a:r>
            <a:r>
              <a:rPr lang="en-US" dirty="0" smtClean="0"/>
              <a:t>,</a:t>
            </a:r>
            <a:r>
              <a:rPr lang="en-US" baseline="0" dirty="0" smtClean="0"/>
              <a:t> would be </a:t>
            </a:r>
            <a:r>
              <a:rPr lang="en-US" dirty="0" smtClean="0"/>
              <a:t>the product of their individual effects.  In other words, if no multiplicative interaction is present,</a:t>
            </a:r>
            <a:r>
              <a:rPr lang="en-US" baseline="0" dirty="0" smtClean="0"/>
              <a:t> we expect the two causes to operate independently.  This means we expect that their joint effect is just product of one effect (smoking,  which is </a:t>
            </a:r>
            <a:r>
              <a:rPr lang="en-US" altLang="en-US" dirty="0" smtClean="0">
                <a:latin typeface="Cambria Math" pitchFamily="18" charset="0"/>
                <a:cs typeface="Times New Roman" pitchFamily="18" charset="0"/>
              </a:rPr>
              <a:t>𝑝</a:t>
            </a:r>
            <a:r>
              <a:rPr lang="en-US" altLang="en-US" baseline="-25000" dirty="0" smtClean="0">
                <a:latin typeface="Cambria Math" pitchFamily="18" charset="0"/>
                <a:cs typeface="Times New Roman" pitchFamily="18" charset="0"/>
              </a:rPr>
              <a:t>10</a:t>
            </a:r>
            <a:r>
              <a:rPr lang="en-US" altLang="en-US" baseline="0" dirty="0" smtClean="0">
                <a:latin typeface="Cambria Math" pitchFamily="18" charset="0"/>
                <a:cs typeface="Times New Roman" pitchFamily="18" charset="0"/>
              </a:rPr>
              <a:t>/</a:t>
            </a:r>
            <a:r>
              <a:rPr lang="en-US" altLang="en-US" dirty="0" smtClean="0">
                <a:latin typeface="Cambria Math" pitchFamily="18" charset="0"/>
                <a:cs typeface="Times New Roman" pitchFamily="18" charset="0"/>
              </a:rPr>
              <a:t>𝑝</a:t>
            </a:r>
            <a:r>
              <a:rPr lang="en-US" altLang="en-US" baseline="-25000" dirty="0" smtClean="0">
                <a:latin typeface="Cambria Math" pitchFamily="18" charset="0"/>
                <a:cs typeface="Times New Roman" pitchFamily="18" charset="0"/>
              </a:rPr>
              <a:t>00</a:t>
            </a:r>
            <a:r>
              <a:rPr lang="en-US" baseline="0" dirty="0" smtClean="0"/>
              <a:t>) times the other effect (caffeine use, which is </a:t>
            </a:r>
            <a:r>
              <a:rPr lang="en-US" altLang="en-US" dirty="0" smtClean="0">
                <a:latin typeface="Cambria Math" pitchFamily="18" charset="0"/>
                <a:cs typeface="Times New Roman" pitchFamily="18" charset="0"/>
              </a:rPr>
              <a:t>𝑝</a:t>
            </a:r>
            <a:r>
              <a:rPr lang="en-US" altLang="en-US" baseline="-25000" dirty="0" smtClean="0">
                <a:latin typeface="Cambria Math" pitchFamily="18" charset="0"/>
                <a:cs typeface="Times New Roman" pitchFamily="18" charset="0"/>
              </a:rPr>
              <a:t>01</a:t>
            </a:r>
            <a:r>
              <a:rPr lang="en-US" altLang="en-US" baseline="0" dirty="0" smtClean="0">
                <a:latin typeface="Cambria Math" pitchFamily="18" charset="0"/>
                <a:cs typeface="Times New Roman" pitchFamily="18" charset="0"/>
              </a:rPr>
              <a:t>/</a:t>
            </a:r>
            <a:r>
              <a:rPr lang="en-US" altLang="en-US" dirty="0" smtClean="0">
                <a:latin typeface="Cambria Math" pitchFamily="18" charset="0"/>
                <a:cs typeface="Times New Roman" pitchFamily="18" charset="0"/>
              </a:rPr>
              <a:t>𝑝</a:t>
            </a:r>
            <a:r>
              <a:rPr lang="en-US" altLang="en-US" baseline="-25000" dirty="0" smtClean="0">
                <a:latin typeface="Cambria Math" pitchFamily="18" charset="0"/>
                <a:cs typeface="Times New Roman" pitchFamily="18" charset="0"/>
              </a:rPr>
              <a:t>00</a:t>
            </a:r>
            <a:r>
              <a:rPr lang="en-US" baseline="0" dirty="0" smtClean="0"/>
              <a:t>) . </a:t>
            </a:r>
            <a:r>
              <a:rPr lang="en-US" dirty="0" smtClean="0"/>
              <a:t> In contrast, if multiplicative interaction is present, we would expect effect of both factors to be different than the product of the individual factors.  After a bit of mathematical</a:t>
            </a:r>
            <a:r>
              <a:rPr lang="en-US" baseline="0" dirty="0" smtClean="0"/>
              <a:t> rearrangement, we can see that t</a:t>
            </a:r>
            <a:r>
              <a:rPr lang="en-US" dirty="0" smtClean="0"/>
              <a:t>he entity </a:t>
            </a:r>
            <a:r>
              <a:rPr lang="en-US" altLang="en-US" dirty="0" smtClean="0">
                <a:latin typeface="Cambria Math" pitchFamily="18" charset="0"/>
                <a:cs typeface="Times New Roman" pitchFamily="18" charset="0"/>
              </a:rPr>
              <a:t>(𝑝</a:t>
            </a:r>
            <a:r>
              <a:rPr lang="en-US" altLang="en-US" baseline="-25000" dirty="0" smtClean="0">
                <a:latin typeface="Cambria Math" pitchFamily="18" charset="0"/>
                <a:cs typeface="Times New Roman" pitchFamily="18" charset="0"/>
              </a:rPr>
              <a:t>11</a:t>
            </a:r>
            <a:r>
              <a:rPr lang="en-US" altLang="en-US" dirty="0" smtClean="0">
                <a:latin typeface="Cambria Math" pitchFamily="18" charset="0"/>
                <a:cs typeface="Times New Roman" pitchFamily="18" charset="0"/>
              </a:rPr>
              <a:t> 𝑝</a:t>
            </a:r>
            <a:r>
              <a:rPr lang="en-US" altLang="en-US" baseline="-25000" dirty="0" smtClean="0">
                <a:latin typeface="Cambria Math" pitchFamily="18" charset="0"/>
                <a:cs typeface="Times New Roman" pitchFamily="18" charset="0"/>
              </a:rPr>
              <a:t>00</a:t>
            </a:r>
            <a:r>
              <a:rPr lang="en-US" altLang="en-US" dirty="0" smtClean="0">
                <a:latin typeface="Cambria Math" pitchFamily="18" charset="0"/>
                <a:cs typeface="Times New Roman" pitchFamily="18" charset="0"/>
              </a:rPr>
              <a:t>)/(𝑝</a:t>
            </a:r>
            <a:r>
              <a:rPr lang="en-US" altLang="en-US" baseline="-25000" dirty="0" smtClean="0">
                <a:latin typeface="Cambria Math" pitchFamily="18" charset="0"/>
                <a:cs typeface="Times New Roman" pitchFamily="18" charset="0"/>
              </a:rPr>
              <a:t>10</a:t>
            </a:r>
            <a:r>
              <a:rPr lang="en-US" altLang="en-US" dirty="0" smtClean="0">
                <a:latin typeface="Cambria Math" pitchFamily="18" charset="0"/>
                <a:cs typeface="Times New Roman" pitchFamily="18" charset="0"/>
              </a:rPr>
              <a:t> 𝑝</a:t>
            </a:r>
            <a:r>
              <a:rPr lang="en-US" altLang="en-US" baseline="-25000" dirty="0" smtClean="0">
                <a:latin typeface="Cambria Math" pitchFamily="18" charset="0"/>
                <a:cs typeface="Times New Roman" pitchFamily="18" charset="0"/>
              </a:rPr>
              <a:t>01</a:t>
            </a:r>
            <a:r>
              <a:rPr lang="en-US" altLang="en-US" dirty="0" smtClean="0">
                <a:latin typeface="Cambria Math" pitchFamily="18" charset="0"/>
                <a:cs typeface="Times New Roman" pitchFamily="18" charset="0"/>
              </a:rPr>
              <a:t> )</a:t>
            </a:r>
            <a:r>
              <a:rPr lang="en-US" dirty="0" smtClean="0"/>
              <a:t> is therefore a convenient metric by which to evaluate for multiplicative interaction.  If it is 1, then there is no multiplicative interaction.  If &lt; 1, we call it negative or sub-multiplicative interaction.  If &gt; 1, we call it positive or super-multiplicative interaction.  In this case, the value is 0.29; this is negative or sub-multiplicative interaction.  This makes sense when we look at the raw probabilities.  If we go from 0.082 to 0.2 with smoking in the absence of caffeine and then from 0.082 to 0.19 from heavy caffeine use in the absence of smoking, but then only have 0.13 with both heavy caffeine use and smoking.  There</a:t>
            </a:r>
            <a:r>
              <a:rPr lang="en-US" baseline="0" dirty="0" smtClean="0"/>
              <a:t> is s</a:t>
            </a:r>
            <a:r>
              <a:rPr lang="en-US" dirty="0" smtClean="0"/>
              <a:t>omething about having both causes that is really driving down the prevalence.  That is why it is called negative interaction on the multiplicative scale.  </a:t>
            </a:r>
          </a:p>
          <a:p>
            <a:endParaRPr lang="en-US" dirty="0" smtClean="0"/>
          </a:p>
          <a:p>
            <a:r>
              <a:rPr lang="en-US" dirty="0" smtClean="0"/>
              <a:t>Or,</a:t>
            </a:r>
            <a:r>
              <a:rPr lang="en-US" baseline="0" dirty="0" smtClean="0"/>
              <a:t> you can look at the two prevalence ratios, 2.4 and 2.3.  If the two exposures had no interaction,  we would expect persons who had both factors to be 2.4 x 2.3 = 5.52 fold greater prevalence of the outcome than persons with neither.  However, we see that the prevalence ratio is 1.6, indicating that when together there is some negative interaction. </a:t>
            </a:r>
            <a:endParaRPr lang="en-US" dirty="0" smtClean="0"/>
          </a:p>
        </p:txBody>
      </p:sp>
      <p:sp>
        <p:nvSpPr>
          <p:cNvPr id="155651" name="Slide Number Placeholder 3"/>
          <p:cNvSpPr>
            <a:spLocks noGrp="1"/>
          </p:cNvSpPr>
          <p:nvPr>
            <p:ph type="sldNum" sz="quarter" idx="5"/>
          </p:nvPr>
        </p:nvSpPr>
        <p:spPr>
          <a:noFill/>
        </p:spPr>
        <p:txBody>
          <a:bodyPr/>
          <a:lstStyle/>
          <a:p>
            <a:fld id="{5A465475-5942-48BC-8E04-DAFAD6A9CA96}" type="slidenum">
              <a:rPr lang="en-US" smtClean="0"/>
              <a:pPr/>
              <a:t>52</a:t>
            </a:fld>
            <a:endParaRPr lang="en-US" dirty="0" smtClean="0"/>
          </a:p>
        </p:txBody>
      </p:sp>
    </p:spTree>
    <p:extLst>
      <p:ext uri="{BB962C8B-B14F-4D97-AF65-F5344CB8AC3E}">
        <p14:creationId xmlns:p14="http://schemas.microsoft.com/office/powerpoint/2010/main" val="77467900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Slide Image Placeholder 1"/>
          <p:cNvSpPr>
            <a:spLocks noGrp="1" noRot="1" noChangeAspect="1"/>
          </p:cNvSpPr>
          <p:nvPr>
            <p:ph type="sldImg"/>
          </p:nvPr>
        </p:nvSpPr>
        <p:spPr>
          <a:xfrm>
            <a:off x="2203450" y="704850"/>
            <a:ext cx="2603500" cy="3471863"/>
          </a:xfrm>
          <a:ln/>
        </p:spPr>
      </p:sp>
      <p:sp>
        <p:nvSpPr>
          <p:cNvPr id="157698" name="Notes Placeholder 2"/>
          <p:cNvSpPr>
            <a:spLocks noGrp="1"/>
          </p:cNvSpPr>
          <p:nvPr>
            <p:ph type="body" idx="1"/>
          </p:nvPr>
        </p:nvSpPr>
        <p:spPr>
          <a:noFill/>
          <a:ln/>
        </p:spPr>
        <p:txBody>
          <a:bodyPr/>
          <a:lstStyle/>
          <a:p>
            <a:r>
              <a:rPr lang="en-US" dirty="0" smtClean="0"/>
              <a:t>We can look at the same schema to evaluate additive interaction.  If no additive interaction is present, we would naturally expect that the effect of both factors jointly present compared to the reference category (which is </a:t>
            </a:r>
            <a:r>
              <a:rPr lang="en-US" i="1" dirty="0" smtClean="0"/>
              <a:t>p</a:t>
            </a:r>
            <a:r>
              <a:rPr lang="en-US" baseline="-25000" dirty="0" smtClean="0"/>
              <a:t>11</a:t>
            </a:r>
            <a:r>
              <a:rPr lang="en-US" dirty="0" smtClean="0"/>
              <a:t> – </a:t>
            </a:r>
            <a:r>
              <a:rPr lang="en-US" i="1" dirty="0" smtClean="0"/>
              <a:t>p</a:t>
            </a:r>
            <a:r>
              <a:rPr lang="en-US" baseline="-25000" dirty="0" smtClean="0"/>
              <a:t>00</a:t>
            </a:r>
            <a:r>
              <a:rPr lang="en-US" dirty="0" smtClean="0"/>
              <a:t>) would</a:t>
            </a:r>
            <a:r>
              <a:rPr lang="en-US" baseline="0" dirty="0" smtClean="0"/>
              <a:t> be</a:t>
            </a:r>
            <a:r>
              <a:rPr lang="en-US" dirty="0" smtClean="0"/>
              <a:t> simply equal to the sum of the individual effects of both smoking </a:t>
            </a:r>
            <a:r>
              <a:rPr lang="en-US" altLang="en-US" dirty="0" smtClean="0">
                <a:ea typeface="Calibri" pitchFamily="34" charset="0"/>
                <a:cs typeface="Times New Roman" pitchFamily="18" charset="0"/>
              </a:rPr>
              <a:t>(</a:t>
            </a:r>
            <a:r>
              <a:rPr lang="en-US" altLang="en-US" i="1" dirty="0" smtClean="0">
                <a:ea typeface="Calibri" pitchFamily="34" charset="0"/>
                <a:cs typeface="Times New Roman" pitchFamily="18" charset="0"/>
              </a:rPr>
              <a:t>p</a:t>
            </a:r>
            <a:r>
              <a:rPr lang="en-US" altLang="en-US" baseline="-25000" dirty="0" smtClean="0">
                <a:ea typeface="Calibri" pitchFamily="34" charset="0"/>
                <a:cs typeface="Times New Roman" pitchFamily="18" charset="0"/>
              </a:rPr>
              <a:t>10</a:t>
            </a:r>
            <a:r>
              <a:rPr lang="en-US" altLang="en-US" dirty="0" smtClean="0">
                <a:ea typeface="Calibri" pitchFamily="34" charset="0"/>
                <a:cs typeface="Times New Roman" pitchFamily="18" charset="0"/>
              </a:rPr>
              <a:t>– </a:t>
            </a:r>
            <a:r>
              <a:rPr lang="en-US" altLang="en-US" i="1" dirty="0" smtClean="0">
                <a:ea typeface="Calibri" pitchFamily="34" charset="0"/>
                <a:cs typeface="Times New Roman" pitchFamily="18" charset="0"/>
              </a:rPr>
              <a:t>p</a:t>
            </a:r>
            <a:r>
              <a:rPr lang="en-US" altLang="en-US" baseline="-25000" dirty="0" smtClean="0">
                <a:ea typeface="Calibri" pitchFamily="34" charset="0"/>
                <a:cs typeface="Times New Roman" pitchFamily="18" charset="0"/>
              </a:rPr>
              <a:t>00</a:t>
            </a:r>
            <a:r>
              <a:rPr lang="en-US" altLang="en-US" dirty="0" smtClean="0">
                <a:ea typeface="Calibri" pitchFamily="34" charset="0"/>
                <a:cs typeface="Times New Roman" pitchFamily="18" charset="0"/>
              </a:rPr>
              <a:t>) </a:t>
            </a:r>
            <a:r>
              <a:rPr lang="en-US" dirty="0" smtClean="0"/>
              <a:t> and caffeine use </a:t>
            </a:r>
            <a:r>
              <a:rPr lang="en-US" altLang="en-US" dirty="0" smtClean="0"/>
              <a:t>(</a:t>
            </a:r>
            <a:r>
              <a:rPr lang="en-US" altLang="en-US" i="1" dirty="0" smtClean="0"/>
              <a:t>p</a:t>
            </a:r>
            <a:r>
              <a:rPr lang="en-US" altLang="en-US" baseline="-25000" dirty="0" smtClean="0"/>
              <a:t>01 </a:t>
            </a:r>
            <a:r>
              <a:rPr lang="en-US" altLang="en-US" dirty="0" smtClean="0"/>
              <a:t>– </a:t>
            </a:r>
            <a:r>
              <a:rPr lang="en-US" altLang="en-US" i="1" dirty="0" smtClean="0"/>
              <a:t>p</a:t>
            </a:r>
            <a:r>
              <a:rPr lang="en-US" altLang="en-US" baseline="-25000" dirty="0" smtClean="0"/>
              <a:t>00</a:t>
            </a:r>
            <a:r>
              <a:rPr lang="en-US" altLang="en-US" dirty="0" smtClean="0"/>
              <a:t>) </a:t>
            </a:r>
            <a:r>
              <a:rPr lang="en-US" dirty="0" smtClean="0"/>
              <a:t>in isolation.  In other words, the effect of both factors together is simply the sum of their individual effects. Therefore, if additive interaction is present, we would expect that the effect of both factors together is NOT equal to the sum of the individual effects.  In other words, after</a:t>
            </a:r>
            <a:r>
              <a:rPr lang="en-US" baseline="0" dirty="0" smtClean="0"/>
              <a:t> some mathematical rearrangement,</a:t>
            </a:r>
            <a:r>
              <a:rPr lang="en-US" dirty="0" smtClean="0"/>
              <a:t> this quantity, </a:t>
            </a:r>
            <a:r>
              <a:rPr lang="en-US" altLang="en-US" i="1" dirty="0" smtClean="0"/>
              <a:t>p</a:t>
            </a:r>
            <a:r>
              <a:rPr lang="en-US" altLang="en-US" baseline="-25000" dirty="0" smtClean="0"/>
              <a:t>11</a:t>
            </a:r>
            <a:r>
              <a:rPr lang="en-US" altLang="en-US" dirty="0" smtClean="0"/>
              <a:t> - </a:t>
            </a:r>
            <a:r>
              <a:rPr lang="en-US" altLang="en-US" i="1" dirty="0" smtClean="0"/>
              <a:t>p</a:t>
            </a:r>
            <a:r>
              <a:rPr lang="en-US" altLang="en-US" baseline="-25000" dirty="0" smtClean="0"/>
              <a:t>10 </a:t>
            </a:r>
            <a:r>
              <a:rPr lang="en-US" altLang="en-US" dirty="0" smtClean="0"/>
              <a:t>- </a:t>
            </a:r>
            <a:r>
              <a:rPr lang="en-US" altLang="en-US" i="1" dirty="0" smtClean="0"/>
              <a:t>p</a:t>
            </a:r>
            <a:r>
              <a:rPr lang="en-US" altLang="en-US" baseline="-25000" dirty="0" smtClean="0"/>
              <a:t>01</a:t>
            </a:r>
            <a:r>
              <a:rPr lang="en-US" altLang="en-US" dirty="0" smtClean="0"/>
              <a:t> + </a:t>
            </a:r>
            <a:r>
              <a:rPr lang="en-US" altLang="en-US" i="1" dirty="0" smtClean="0"/>
              <a:t>p</a:t>
            </a:r>
            <a:r>
              <a:rPr lang="en-US" altLang="en-US" baseline="-25000" dirty="0" smtClean="0"/>
              <a:t>00</a:t>
            </a:r>
            <a:r>
              <a:rPr lang="en-US" altLang="en-US" dirty="0" smtClean="0"/>
              <a:t> ,</a:t>
            </a:r>
            <a:r>
              <a:rPr lang="en-US" dirty="0" smtClean="0"/>
              <a:t> is not equal to zero.  This quantity, </a:t>
            </a:r>
            <a:r>
              <a:rPr lang="en-US" altLang="en-US" i="1" dirty="0" smtClean="0"/>
              <a:t>p</a:t>
            </a:r>
            <a:r>
              <a:rPr lang="en-US" altLang="en-US" baseline="-25000" dirty="0" smtClean="0"/>
              <a:t>11</a:t>
            </a:r>
            <a:r>
              <a:rPr lang="en-US" altLang="en-US" dirty="0" smtClean="0"/>
              <a:t> - </a:t>
            </a:r>
            <a:r>
              <a:rPr lang="en-US" altLang="en-US" i="1" dirty="0" smtClean="0"/>
              <a:t>p</a:t>
            </a:r>
            <a:r>
              <a:rPr lang="en-US" altLang="en-US" baseline="-25000" dirty="0" smtClean="0"/>
              <a:t>10 </a:t>
            </a:r>
            <a:r>
              <a:rPr lang="en-US" altLang="en-US" dirty="0" smtClean="0"/>
              <a:t>- </a:t>
            </a:r>
            <a:r>
              <a:rPr lang="en-US" altLang="en-US" i="1" dirty="0" smtClean="0"/>
              <a:t>p</a:t>
            </a:r>
            <a:r>
              <a:rPr lang="en-US" altLang="en-US" baseline="-25000" dirty="0" smtClean="0"/>
              <a:t>01</a:t>
            </a:r>
            <a:r>
              <a:rPr lang="en-US" altLang="en-US" dirty="0" smtClean="0"/>
              <a:t> + </a:t>
            </a:r>
            <a:r>
              <a:rPr lang="en-US" altLang="en-US" i="1" dirty="0" smtClean="0"/>
              <a:t>p</a:t>
            </a:r>
            <a:r>
              <a:rPr lang="en-US" altLang="en-US" baseline="-25000" dirty="0" smtClean="0"/>
              <a:t>00</a:t>
            </a:r>
            <a:r>
              <a:rPr lang="en-US" altLang="en-US" dirty="0" smtClean="0"/>
              <a:t>, is therefore a convenient metric by which to evaluate for additive interaction.  If it is zero, then there is no additive interaction present.  If this quantity is &lt; 0, we call this negative or sub-additive interaction.  If this quantity is &gt; 0, we call this positive or super-additive interaction.  </a:t>
            </a:r>
            <a:endParaRPr lang="en-US" dirty="0" smtClean="0"/>
          </a:p>
        </p:txBody>
      </p:sp>
      <p:sp>
        <p:nvSpPr>
          <p:cNvPr id="157699" name="Slide Number Placeholder 3"/>
          <p:cNvSpPr>
            <a:spLocks noGrp="1"/>
          </p:cNvSpPr>
          <p:nvPr>
            <p:ph type="sldNum" sz="quarter" idx="5"/>
          </p:nvPr>
        </p:nvSpPr>
        <p:spPr>
          <a:noFill/>
        </p:spPr>
        <p:txBody>
          <a:bodyPr/>
          <a:lstStyle/>
          <a:p>
            <a:fld id="{F1D7D141-AC62-4C66-BDFD-D93D4A5CEABB}" type="slidenum">
              <a:rPr lang="en-US" smtClean="0"/>
              <a:pPr/>
              <a:t>53</a:t>
            </a:fld>
            <a:endParaRPr lang="en-US" dirty="0" smtClean="0"/>
          </a:p>
        </p:txBody>
      </p:sp>
    </p:spTree>
    <p:extLst>
      <p:ext uri="{BB962C8B-B14F-4D97-AF65-F5344CB8AC3E}">
        <p14:creationId xmlns:p14="http://schemas.microsoft.com/office/powerpoint/2010/main" val="21648625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Slide Image Placeholder 1"/>
          <p:cNvSpPr>
            <a:spLocks noGrp="1" noRot="1" noChangeAspect="1"/>
          </p:cNvSpPr>
          <p:nvPr>
            <p:ph type="sldImg"/>
          </p:nvPr>
        </p:nvSpPr>
        <p:spPr>
          <a:xfrm>
            <a:off x="2203450" y="704850"/>
            <a:ext cx="2603500" cy="3471863"/>
          </a:xfrm>
          <a:ln/>
        </p:spPr>
      </p:sp>
      <p:sp>
        <p:nvSpPr>
          <p:cNvPr id="159746" name="Notes Placeholder 2"/>
          <p:cNvSpPr>
            <a:spLocks noGrp="1"/>
          </p:cNvSpPr>
          <p:nvPr>
            <p:ph type="body" idx="1"/>
          </p:nvPr>
        </p:nvSpPr>
        <p:spPr>
          <a:noFill/>
          <a:ln/>
        </p:spPr>
        <p:txBody>
          <a:bodyPr/>
          <a:lstStyle/>
          <a:p>
            <a:r>
              <a:rPr lang="en-US" dirty="0" smtClean="0"/>
              <a:t>What if this was a case-control study, and we did not have the raw probabilities of outcome (either prevalence or incidence of outcome)?  If we do a little bit of algebra on our metric to evaluate multiplicative interaction, we come up with </a:t>
            </a:r>
            <a:r>
              <a:rPr lang="en-US" altLang="en-US" dirty="0" smtClean="0">
                <a:latin typeface="Cambria Math" pitchFamily="18" charset="0"/>
                <a:cs typeface="Times New Roman" pitchFamily="18" charset="0"/>
              </a:rPr>
              <a:t>𝑝11/𝑝01 </a:t>
            </a:r>
            <a:r>
              <a:rPr lang="en-US" altLang="en-US" dirty="0" smtClean="0">
                <a:ea typeface="Calibri" pitchFamily="34" charset="0"/>
                <a:cs typeface="Times New Roman" pitchFamily="18" charset="0"/>
              </a:rPr>
              <a:t>divided by </a:t>
            </a:r>
            <a:r>
              <a:rPr lang="en-US" altLang="en-US" dirty="0" smtClean="0">
                <a:latin typeface="Cambria Math" pitchFamily="18" charset="0"/>
                <a:cs typeface="Times New Roman" pitchFamily="18" charset="0"/>
              </a:rPr>
              <a:t>𝑝10/𝑝00 </a:t>
            </a:r>
            <a:r>
              <a:rPr lang="en-US" dirty="0" smtClean="0"/>
              <a:t>.  It turns out that we have these two entities even, as in the case of a case-control study, when we don’t have the raw probabilities.  These are just the stratum-specific prevalence ratios looking at the effect of smoking compared to no smoking, first in the absence of caffeine use and in the presence of caffeine use.  When we do the math, we get 0.29, which is we got two slides ago.</a:t>
            </a:r>
          </a:p>
          <a:p>
            <a:endParaRPr lang="en-US" dirty="0" smtClean="0"/>
          </a:p>
          <a:p>
            <a:r>
              <a:rPr lang="en-US" dirty="0" smtClean="0"/>
              <a:t>Therefore, we don’t need the individual probabilities.  We can just use the stratum-specific ORs, from a case-control study, if they estimate risk (or prevalence) or rate ratios.  This is yet another reason to use case-cohort or incidence density-based case-control studies. </a:t>
            </a:r>
          </a:p>
        </p:txBody>
      </p:sp>
      <p:sp>
        <p:nvSpPr>
          <p:cNvPr id="159747" name="Slide Number Placeholder 3"/>
          <p:cNvSpPr>
            <a:spLocks noGrp="1"/>
          </p:cNvSpPr>
          <p:nvPr>
            <p:ph type="sldNum" sz="quarter" idx="5"/>
          </p:nvPr>
        </p:nvSpPr>
        <p:spPr>
          <a:noFill/>
        </p:spPr>
        <p:txBody>
          <a:bodyPr/>
          <a:lstStyle/>
          <a:p>
            <a:fld id="{14AA4F62-59A8-4BF5-B853-3C3D2EA2D821}" type="slidenum">
              <a:rPr lang="en-US" smtClean="0"/>
              <a:pPr/>
              <a:t>54</a:t>
            </a:fld>
            <a:endParaRPr lang="en-US" dirty="0" smtClean="0"/>
          </a:p>
        </p:txBody>
      </p:sp>
    </p:spTree>
    <p:extLst>
      <p:ext uri="{BB962C8B-B14F-4D97-AF65-F5344CB8AC3E}">
        <p14:creationId xmlns:p14="http://schemas.microsoft.com/office/powerpoint/2010/main" val="28891049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Slide Image Placeholder 1"/>
          <p:cNvSpPr>
            <a:spLocks noGrp="1" noRot="1" noChangeAspect="1"/>
          </p:cNvSpPr>
          <p:nvPr>
            <p:ph type="sldImg"/>
          </p:nvPr>
        </p:nvSpPr>
        <p:spPr>
          <a:xfrm>
            <a:off x="2203450" y="704850"/>
            <a:ext cx="2603500" cy="3471863"/>
          </a:xfrm>
          <a:ln/>
        </p:spPr>
      </p:sp>
      <p:sp>
        <p:nvSpPr>
          <p:cNvPr id="161794" name="Notes Placeholder 2"/>
          <p:cNvSpPr>
            <a:spLocks noGrp="1"/>
          </p:cNvSpPr>
          <p:nvPr>
            <p:ph type="body" idx="1"/>
          </p:nvPr>
        </p:nvSpPr>
        <p:spPr>
          <a:noFill/>
          <a:ln/>
        </p:spPr>
        <p:txBody>
          <a:bodyPr/>
          <a:lstStyle/>
          <a:p>
            <a:pPr marL="0" lvl="1"/>
            <a:r>
              <a:rPr lang="en-US" dirty="0" smtClean="0"/>
              <a:t>Likewise, we can also look at additive interaction even when we don’t have the raw probabilities, as is the case in case-control studies.  Recall that </a:t>
            </a:r>
            <a:r>
              <a:rPr lang="en-US" altLang="en-US" i="1" dirty="0" smtClean="0">
                <a:ea typeface="Calibri" pitchFamily="34" charset="0"/>
                <a:cs typeface="Times New Roman" pitchFamily="18" charset="0"/>
              </a:rPr>
              <a:t>p</a:t>
            </a:r>
            <a:r>
              <a:rPr lang="en-US" altLang="en-US" baseline="-25000" dirty="0" smtClean="0">
                <a:ea typeface="Calibri" pitchFamily="34" charset="0"/>
                <a:cs typeface="Times New Roman" pitchFamily="18" charset="0"/>
              </a:rPr>
              <a:t>11</a:t>
            </a:r>
            <a:r>
              <a:rPr lang="en-US" altLang="en-US" dirty="0" smtClean="0">
                <a:ea typeface="Calibri" pitchFamily="34" charset="0"/>
                <a:cs typeface="Times New Roman" pitchFamily="18" charset="0"/>
              </a:rPr>
              <a:t> - </a:t>
            </a:r>
            <a:r>
              <a:rPr lang="en-US" altLang="en-US" i="1" dirty="0" smtClean="0">
                <a:ea typeface="Calibri" pitchFamily="34" charset="0"/>
                <a:cs typeface="Times New Roman" pitchFamily="18" charset="0"/>
              </a:rPr>
              <a:t>p</a:t>
            </a:r>
            <a:r>
              <a:rPr lang="en-US" altLang="en-US" baseline="-25000" dirty="0" smtClean="0">
                <a:ea typeface="Calibri" pitchFamily="34" charset="0"/>
                <a:cs typeface="Times New Roman" pitchFamily="18" charset="0"/>
              </a:rPr>
              <a:t>10 </a:t>
            </a:r>
            <a:r>
              <a:rPr lang="en-US" altLang="en-US" dirty="0" smtClean="0">
                <a:ea typeface="Calibri" pitchFamily="34" charset="0"/>
                <a:cs typeface="Times New Roman" pitchFamily="18" charset="0"/>
              </a:rPr>
              <a:t>- </a:t>
            </a:r>
            <a:r>
              <a:rPr lang="en-US" altLang="en-US" i="1" dirty="0" smtClean="0">
                <a:ea typeface="Calibri" pitchFamily="34" charset="0"/>
                <a:cs typeface="Times New Roman" pitchFamily="18" charset="0"/>
              </a:rPr>
              <a:t>p</a:t>
            </a:r>
            <a:r>
              <a:rPr lang="en-US" altLang="en-US" baseline="-25000" dirty="0" smtClean="0">
                <a:ea typeface="Calibri" pitchFamily="34" charset="0"/>
                <a:cs typeface="Times New Roman" pitchFamily="18" charset="0"/>
              </a:rPr>
              <a:t>01</a:t>
            </a:r>
            <a:r>
              <a:rPr lang="en-US" altLang="en-US" dirty="0" smtClean="0">
                <a:ea typeface="Calibri" pitchFamily="34" charset="0"/>
                <a:cs typeface="Times New Roman" pitchFamily="18" charset="0"/>
              </a:rPr>
              <a:t> + </a:t>
            </a:r>
            <a:r>
              <a:rPr lang="en-US" altLang="en-US" i="1" dirty="0" smtClean="0">
                <a:ea typeface="Calibri" pitchFamily="34" charset="0"/>
                <a:cs typeface="Times New Roman" pitchFamily="18" charset="0"/>
              </a:rPr>
              <a:t>p</a:t>
            </a:r>
            <a:r>
              <a:rPr lang="en-US" altLang="en-US" baseline="-25000" dirty="0" smtClean="0">
                <a:ea typeface="Calibri" pitchFamily="34" charset="0"/>
                <a:cs typeface="Times New Roman" pitchFamily="18" charset="0"/>
              </a:rPr>
              <a:t>00</a:t>
            </a:r>
            <a:r>
              <a:rPr lang="en-US" altLang="en-US" dirty="0" smtClean="0">
                <a:ea typeface="Calibri" pitchFamily="34" charset="0"/>
                <a:cs typeface="Times New Roman" pitchFamily="18" charset="0"/>
              </a:rPr>
              <a:t> is the metric by which to evaluate for the presence of additive interaction.  If we divide this by </a:t>
            </a:r>
            <a:r>
              <a:rPr lang="en-US" altLang="en-US" i="1" dirty="0" smtClean="0">
                <a:ea typeface="Calibri" pitchFamily="34" charset="0"/>
                <a:cs typeface="Times New Roman" pitchFamily="18" charset="0"/>
              </a:rPr>
              <a:t>p</a:t>
            </a:r>
            <a:r>
              <a:rPr lang="en-US" altLang="en-US" baseline="-25000" dirty="0" smtClean="0">
                <a:ea typeface="Calibri" pitchFamily="34" charset="0"/>
                <a:cs typeface="Times New Roman" pitchFamily="18" charset="0"/>
              </a:rPr>
              <a:t>00</a:t>
            </a:r>
            <a:r>
              <a:rPr lang="en-US" altLang="en-US" dirty="0" smtClean="0">
                <a:ea typeface="Calibri" pitchFamily="34" charset="0"/>
                <a:cs typeface="Times New Roman" pitchFamily="18" charset="0"/>
              </a:rPr>
              <a:t>,  we come up with the quantity of </a:t>
            </a:r>
            <a:r>
              <a:rPr lang="en-US" altLang="en-US" sz="2000" dirty="0" smtClean="0">
                <a:ea typeface="Calibri" pitchFamily="34" charset="0"/>
                <a:cs typeface="Times New Roman" pitchFamily="18" charset="0"/>
              </a:rPr>
              <a:t>= (</a:t>
            </a:r>
            <a:r>
              <a:rPr lang="en-US" altLang="en-US" sz="2000" i="1" dirty="0" smtClean="0">
                <a:ea typeface="Calibri" pitchFamily="34" charset="0"/>
                <a:cs typeface="Times New Roman" pitchFamily="18" charset="0"/>
              </a:rPr>
              <a:t>p</a:t>
            </a:r>
            <a:r>
              <a:rPr lang="en-US" altLang="en-US" sz="2000" baseline="-25000" dirty="0" smtClean="0">
                <a:ea typeface="Calibri" pitchFamily="34" charset="0"/>
                <a:cs typeface="Times New Roman" pitchFamily="18" charset="0"/>
              </a:rPr>
              <a:t>11</a:t>
            </a:r>
            <a:r>
              <a:rPr lang="en-US" altLang="en-US" sz="2000" dirty="0" smtClean="0">
                <a:ea typeface="Calibri" pitchFamily="34" charset="0"/>
                <a:cs typeface="Times New Roman" pitchFamily="18" charset="0"/>
              </a:rPr>
              <a:t>/</a:t>
            </a:r>
            <a:r>
              <a:rPr lang="en-US" altLang="en-US" sz="2000" i="1" dirty="0" smtClean="0">
                <a:ea typeface="Calibri" pitchFamily="34" charset="0"/>
                <a:cs typeface="Times New Roman" pitchFamily="18" charset="0"/>
              </a:rPr>
              <a:t>p</a:t>
            </a:r>
            <a:r>
              <a:rPr lang="en-US" altLang="en-US" sz="2000" baseline="-25000" dirty="0" smtClean="0">
                <a:ea typeface="Calibri" pitchFamily="34" charset="0"/>
                <a:cs typeface="Times New Roman" pitchFamily="18" charset="0"/>
              </a:rPr>
              <a:t>00</a:t>
            </a:r>
            <a:r>
              <a:rPr lang="en-US" altLang="en-US" sz="2000" dirty="0" smtClean="0">
                <a:ea typeface="Calibri" pitchFamily="34" charset="0"/>
                <a:cs typeface="Times New Roman" pitchFamily="18" charset="0"/>
              </a:rPr>
              <a:t>) – (</a:t>
            </a:r>
            <a:r>
              <a:rPr lang="en-US" altLang="en-US" sz="2000" i="1" dirty="0" smtClean="0">
                <a:ea typeface="Calibri" pitchFamily="34" charset="0"/>
                <a:cs typeface="Times New Roman" pitchFamily="18" charset="0"/>
              </a:rPr>
              <a:t>p</a:t>
            </a:r>
            <a:r>
              <a:rPr lang="en-US" altLang="en-US" sz="2000" baseline="-25000" dirty="0" smtClean="0">
                <a:ea typeface="Calibri" pitchFamily="34" charset="0"/>
                <a:cs typeface="Times New Roman" pitchFamily="18" charset="0"/>
              </a:rPr>
              <a:t>10 </a:t>
            </a:r>
            <a:r>
              <a:rPr lang="en-US" altLang="en-US" sz="2000" dirty="0" smtClean="0">
                <a:ea typeface="Calibri" pitchFamily="34" charset="0"/>
                <a:cs typeface="Times New Roman" pitchFamily="18" charset="0"/>
              </a:rPr>
              <a:t>/</a:t>
            </a:r>
            <a:r>
              <a:rPr lang="en-US" altLang="en-US" sz="2000" i="1" dirty="0" smtClean="0">
                <a:ea typeface="Calibri" pitchFamily="34" charset="0"/>
                <a:cs typeface="Times New Roman" pitchFamily="18" charset="0"/>
              </a:rPr>
              <a:t>p</a:t>
            </a:r>
            <a:r>
              <a:rPr lang="en-US" altLang="en-US" sz="2000" baseline="-25000" dirty="0" smtClean="0">
                <a:ea typeface="Calibri" pitchFamily="34" charset="0"/>
                <a:cs typeface="Times New Roman" pitchFamily="18" charset="0"/>
              </a:rPr>
              <a:t>00</a:t>
            </a:r>
            <a:r>
              <a:rPr lang="en-US" altLang="en-US" sz="2000" dirty="0" smtClean="0">
                <a:ea typeface="Calibri" pitchFamily="34" charset="0"/>
                <a:cs typeface="Times New Roman" pitchFamily="18" charset="0"/>
              </a:rPr>
              <a:t>)- (</a:t>
            </a:r>
            <a:r>
              <a:rPr lang="en-US" altLang="en-US" sz="2000" i="1" dirty="0" smtClean="0">
                <a:ea typeface="Calibri" pitchFamily="34" charset="0"/>
                <a:cs typeface="Times New Roman" pitchFamily="18" charset="0"/>
              </a:rPr>
              <a:t>p</a:t>
            </a:r>
            <a:r>
              <a:rPr lang="en-US" altLang="en-US" sz="2000" baseline="-25000" dirty="0" smtClean="0">
                <a:ea typeface="Calibri" pitchFamily="34" charset="0"/>
                <a:cs typeface="Times New Roman" pitchFamily="18" charset="0"/>
              </a:rPr>
              <a:t>01</a:t>
            </a:r>
            <a:r>
              <a:rPr lang="en-US" altLang="en-US" sz="2000" dirty="0" smtClean="0">
                <a:ea typeface="Calibri" pitchFamily="34" charset="0"/>
                <a:cs typeface="Times New Roman" pitchFamily="18" charset="0"/>
              </a:rPr>
              <a:t> /</a:t>
            </a:r>
            <a:r>
              <a:rPr lang="en-US" altLang="en-US" sz="2000" i="1" dirty="0" smtClean="0">
                <a:ea typeface="Calibri" pitchFamily="34" charset="0"/>
                <a:cs typeface="Times New Roman" pitchFamily="18" charset="0"/>
              </a:rPr>
              <a:t>p</a:t>
            </a:r>
            <a:r>
              <a:rPr lang="en-US" altLang="en-US" sz="2000" baseline="-25000" dirty="0" smtClean="0">
                <a:ea typeface="Calibri" pitchFamily="34" charset="0"/>
                <a:cs typeface="Times New Roman" pitchFamily="18" charset="0"/>
              </a:rPr>
              <a:t>00</a:t>
            </a:r>
            <a:r>
              <a:rPr lang="en-US" altLang="en-US" sz="2000" dirty="0" smtClean="0">
                <a:ea typeface="Calibri" pitchFamily="34" charset="0"/>
                <a:cs typeface="Times New Roman" pitchFamily="18" charset="0"/>
              </a:rPr>
              <a:t>) + (</a:t>
            </a:r>
            <a:r>
              <a:rPr lang="en-US" altLang="en-US" sz="2000" i="1" dirty="0" smtClean="0">
                <a:ea typeface="Calibri" pitchFamily="34" charset="0"/>
                <a:cs typeface="Times New Roman" pitchFamily="18" charset="0"/>
              </a:rPr>
              <a:t>p</a:t>
            </a:r>
            <a:r>
              <a:rPr lang="en-US" altLang="en-US" sz="2000" baseline="-25000" dirty="0" smtClean="0">
                <a:ea typeface="Calibri" pitchFamily="34" charset="0"/>
                <a:cs typeface="Times New Roman" pitchFamily="18" charset="0"/>
              </a:rPr>
              <a:t>00</a:t>
            </a:r>
            <a:r>
              <a:rPr lang="en-US" altLang="en-US" sz="2000" dirty="0" smtClean="0">
                <a:ea typeface="Calibri" pitchFamily="34" charset="0"/>
                <a:cs typeface="Times New Roman" pitchFamily="18" charset="0"/>
              </a:rPr>
              <a:t> / </a:t>
            </a:r>
            <a:r>
              <a:rPr lang="en-US" altLang="en-US" sz="2000" i="1" dirty="0" smtClean="0">
                <a:ea typeface="Calibri" pitchFamily="34" charset="0"/>
                <a:cs typeface="Times New Roman" pitchFamily="18" charset="0"/>
              </a:rPr>
              <a:t>p</a:t>
            </a:r>
            <a:r>
              <a:rPr lang="en-US" altLang="en-US" sz="2000" baseline="-25000" dirty="0" smtClean="0">
                <a:ea typeface="Calibri" pitchFamily="34" charset="0"/>
                <a:cs typeface="Times New Roman" pitchFamily="18" charset="0"/>
              </a:rPr>
              <a:t>00</a:t>
            </a:r>
            <a:r>
              <a:rPr lang="en-US" altLang="en-US" sz="2000" dirty="0" smtClean="0">
                <a:ea typeface="Calibri" pitchFamily="34" charset="0"/>
                <a:cs typeface="Times New Roman" pitchFamily="18" charset="0"/>
              </a:rPr>
              <a:t>).  This now describes the entities in the quantities in terms of ratio measures of association. </a:t>
            </a:r>
            <a:r>
              <a:rPr lang="en-US" altLang="en-US" sz="2000" i="1" dirty="0" smtClean="0">
                <a:ea typeface="Calibri" pitchFamily="34" charset="0"/>
                <a:cs typeface="Times New Roman" pitchFamily="18" charset="0"/>
              </a:rPr>
              <a:t>p</a:t>
            </a:r>
            <a:r>
              <a:rPr lang="en-US" altLang="en-US" sz="2000" baseline="-25000" dirty="0" smtClean="0">
                <a:ea typeface="Calibri" pitchFamily="34" charset="0"/>
                <a:cs typeface="Times New Roman" pitchFamily="18" charset="0"/>
              </a:rPr>
              <a:t>11</a:t>
            </a:r>
            <a:r>
              <a:rPr lang="en-US" altLang="en-US" sz="2000" dirty="0" smtClean="0">
                <a:ea typeface="Calibri" pitchFamily="34" charset="0"/>
                <a:cs typeface="Times New Roman" pitchFamily="18" charset="0"/>
              </a:rPr>
              <a:t>/</a:t>
            </a:r>
            <a:r>
              <a:rPr lang="en-US" altLang="en-US" sz="2000" i="1" dirty="0" smtClean="0">
                <a:ea typeface="Calibri" pitchFamily="34" charset="0"/>
                <a:cs typeface="Times New Roman" pitchFamily="18" charset="0"/>
              </a:rPr>
              <a:t>p</a:t>
            </a:r>
            <a:r>
              <a:rPr lang="en-US" altLang="en-US" sz="2000" baseline="-25000" dirty="0" smtClean="0">
                <a:ea typeface="Calibri" pitchFamily="34" charset="0"/>
                <a:cs typeface="Times New Roman" pitchFamily="18" charset="0"/>
              </a:rPr>
              <a:t>00</a:t>
            </a:r>
            <a:r>
              <a:rPr lang="en-US" altLang="en-US" sz="2000" dirty="0" smtClean="0">
                <a:ea typeface="Calibri" pitchFamily="34" charset="0"/>
                <a:cs typeface="Times New Roman" pitchFamily="18" charset="0"/>
              </a:rPr>
              <a:t>  is  simply the ratio measure comparing participants who have both exposures to the reference category (which is “no” for smoking and caffeine</a:t>
            </a:r>
            <a:r>
              <a:rPr lang="en-US" altLang="en-US" sz="2000" baseline="0" dirty="0" smtClean="0">
                <a:ea typeface="Calibri" pitchFamily="34" charset="0"/>
                <a:cs typeface="Times New Roman" pitchFamily="18" charset="0"/>
              </a:rPr>
              <a:t> use in our example)</a:t>
            </a:r>
            <a:r>
              <a:rPr lang="en-US" altLang="en-US" sz="2000" dirty="0" smtClean="0">
                <a:ea typeface="Calibri" pitchFamily="34" charset="0"/>
                <a:cs typeface="Times New Roman" pitchFamily="18" charset="0"/>
              </a:rPr>
              <a:t>.   The other two entities similarly correspond to ratio measures of either heavy caffeine use to the reference category or the smokers to the reference category.  When we divide this quantity by </a:t>
            </a:r>
            <a:r>
              <a:rPr lang="en-US" altLang="en-US" sz="2000" i="1" dirty="0" smtClean="0">
                <a:ea typeface="Calibri" pitchFamily="34" charset="0"/>
                <a:cs typeface="Times New Roman" pitchFamily="18" charset="0"/>
              </a:rPr>
              <a:t>p</a:t>
            </a:r>
            <a:r>
              <a:rPr lang="en-US" altLang="en-US" sz="2000" baseline="-25000" dirty="0" smtClean="0">
                <a:ea typeface="Calibri" pitchFamily="34" charset="0"/>
                <a:cs typeface="Times New Roman" pitchFamily="18" charset="0"/>
              </a:rPr>
              <a:t>00</a:t>
            </a:r>
            <a:r>
              <a:rPr lang="en-US" altLang="en-US" sz="2000" dirty="0" smtClean="0">
                <a:ea typeface="Calibri" pitchFamily="34" charset="0"/>
                <a:cs typeface="Times New Roman" pitchFamily="18" charset="0"/>
              </a:rPr>
              <a:t>, it is has been termed the “relative excess risk due to interaction” or RERI.  The term RERI is also used when we are talking about prevalences.  (RERI</a:t>
            </a:r>
            <a:r>
              <a:rPr lang="en-US" altLang="en-US" sz="2000" baseline="0" dirty="0" smtClean="0">
                <a:ea typeface="Calibri" pitchFamily="34" charset="0"/>
                <a:cs typeface="Times New Roman" pitchFamily="18" charset="0"/>
              </a:rPr>
              <a:t> was apparently first derived in the first edition of the Modern Epidemiology textbook: </a:t>
            </a:r>
            <a:r>
              <a:rPr lang="en-US" sz="1200" b="0" i="0" u="none" strike="noStrike" kern="1200" baseline="0" dirty="0" smtClean="0">
                <a:solidFill>
                  <a:schemeClr val="tx1"/>
                </a:solidFill>
                <a:latin typeface="Times New Roman" pitchFamily="18" charset="0"/>
                <a:ea typeface="+mn-ea"/>
                <a:cs typeface="+mn-cs"/>
              </a:rPr>
              <a:t>Rothman, K. J. (1986). Modern Epidemiology. 1st Edition. Boston, MA: Little, Brown and Company.)</a:t>
            </a:r>
            <a:endParaRPr lang="en-US" altLang="en-US" sz="2000" baseline="0" dirty="0" smtClean="0">
              <a:ea typeface="Calibri" pitchFamily="34" charset="0"/>
              <a:cs typeface="Times New Roman" pitchFamily="18" charset="0"/>
            </a:endParaRPr>
          </a:p>
          <a:p>
            <a:pPr marL="0" lvl="1"/>
            <a:endParaRPr lang="en-US" altLang="en-US" sz="2000" baseline="0" dirty="0" smtClean="0">
              <a:ea typeface="Calibri" pitchFamily="34" charset="0"/>
              <a:cs typeface="Times New Roman" pitchFamily="18" charset="0"/>
            </a:endParaRPr>
          </a:p>
          <a:p>
            <a:pPr marL="0" lvl="1"/>
            <a:endParaRPr lang="en-US" altLang="en-US" sz="2000" baseline="0" dirty="0" smtClean="0">
              <a:ea typeface="Calibri" pitchFamily="34" charset="0"/>
              <a:cs typeface="Times New Roman" pitchFamily="18" charset="0"/>
            </a:endParaRPr>
          </a:p>
          <a:p>
            <a:pPr marL="0" lvl="1"/>
            <a:r>
              <a:rPr lang="en-US" altLang="en-US" sz="2000" dirty="0" smtClean="0">
                <a:ea typeface="Calibri" pitchFamily="34" charset="0"/>
                <a:cs typeface="Times New Roman" pitchFamily="18" charset="0"/>
              </a:rPr>
              <a:t>If RERI is 0, then our original metric, </a:t>
            </a:r>
            <a:r>
              <a:rPr lang="en-US" altLang="en-US" sz="2000" i="1" dirty="0" smtClean="0">
                <a:ea typeface="Calibri" pitchFamily="34" charset="0"/>
                <a:cs typeface="Times New Roman" pitchFamily="18" charset="0"/>
              </a:rPr>
              <a:t>p</a:t>
            </a:r>
            <a:r>
              <a:rPr lang="en-US" altLang="en-US" sz="2000" baseline="-25000" dirty="0" smtClean="0">
                <a:ea typeface="Calibri" pitchFamily="34" charset="0"/>
                <a:cs typeface="Times New Roman" pitchFamily="18" charset="0"/>
              </a:rPr>
              <a:t>11</a:t>
            </a:r>
            <a:r>
              <a:rPr lang="en-US" altLang="en-US" sz="2000" dirty="0" smtClean="0">
                <a:ea typeface="Calibri" pitchFamily="34" charset="0"/>
                <a:cs typeface="Times New Roman" pitchFamily="18" charset="0"/>
              </a:rPr>
              <a:t> - </a:t>
            </a:r>
            <a:r>
              <a:rPr lang="en-US" altLang="en-US" sz="2000" i="1" dirty="0" smtClean="0">
                <a:ea typeface="Calibri" pitchFamily="34" charset="0"/>
                <a:cs typeface="Times New Roman" pitchFamily="18" charset="0"/>
              </a:rPr>
              <a:t>p</a:t>
            </a:r>
            <a:r>
              <a:rPr lang="en-US" altLang="en-US" sz="2000" baseline="-25000" dirty="0" smtClean="0">
                <a:ea typeface="Calibri" pitchFamily="34" charset="0"/>
                <a:cs typeface="Times New Roman" pitchFamily="18" charset="0"/>
              </a:rPr>
              <a:t>10 </a:t>
            </a:r>
            <a:r>
              <a:rPr lang="en-US" altLang="en-US" sz="2000" dirty="0" smtClean="0">
                <a:ea typeface="Calibri" pitchFamily="34" charset="0"/>
                <a:cs typeface="Times New Roman" pitchFamily="18" charset="0"/>
              </a:rPr>
              <a:t>- </a:t>
            </a:r>
            <a:r>
              <a:rPr lang="en-US" altLang="en-US" sz="2000" i="1" dirty="0" smtClean="0">
                <a:ea typeface="Calibri" pitchFamily="34" charset="0"/>
                <a:cs typeface="Times New Roman" pitchFamily="18" charset="0"/>
              </a:rPr>
              <a:t>p</a:t>
            </a:r>
            <a:r>
              <a:rPr lang="en-US" altLang="en-US" sz="2000" baseline="-25000" dirty="0" smtClean="0">
                <a:ea typeface="Calibri" pitchFamily="34" charset="0"/>
                <a:cs typeface="Times New Roman" pitchFamily="18" charset="0"/>
              </a:rPr>
              <a:t>01</a:t>
            </a:r>
            <a:r>
              <a:rPr lang="en-US" altLang="en-US" sz="2000" dirty="0" smtClean="0">
                <a:ea typeface="Calibri" pitchFamily="34" charset="0"/>
                <a:cs typeface="Times New Roman" pitchFamily="18" charset="0"/>
              </a:rPr>
              <a:t> + </a:t>
            </a:r>
            <a:r>
              <a:rPr lang="en-US" altLang="en-US" sz="2000" i="1" dirty="0" smtClean="0">
                <a:ea typeface="Calibri" pitchFamily="34" charset="0"/>
                <a:cs typeface="Times New Roman" pitchFamily="18" charset="0"/>
              </a:rPr>
              <a:t>p</a:t>
            </a:r>
            <a:r>
              <a:rPr lang="en-US" altLang="en-US" sz="2000" baseline="-25000" dirty="0" smtClean="0">
                <a:ea typeface="Calibri" pitchFamily="34" charset="0"/>
                <a:cs typeface="Times New Roman" pitchFamily="18" charset="0"/>
              </a:rPr>
              <a:t>00</a:t>
            </a:r>
            <a:r>
              <a:rPr lang="en-US" altLang="en-US" sz="2000" dirty="0" smtClean="0">
                <a:ea typeface="Calibri" pitchFamily="34" charset="0"/>
                <a:cs typeface="Times New Roman" pitchFamily="18" charset="0"/>
              </a:rPr>
              <a:t>, would also be zero.  If RERI is &gt; 0, this is positive or super-additive interaction.  If RERI is &lt; 0, this is negative or sub-additive interaction.   So, we can just look at the sign of RERI to tell us about additive interaction.  This is just a clever mathematical</a:t>
            </a:r>
            <a:r>
              <a:rPr lang="en-US" altLang="en-US" sz="2000" baseline="0" dirty="0" smtClean="0">
                <a:ea typeface="Calibri" pitchFamily="34" charset="0"/>
                <a:cs typeface="Times New Roman" pitchFamily="18" charset="0"/>
              </a:rPr>
              <a:t> trick.  </a:t>
            </a:r>
            <a:r>
              <a:rPr lang="en-US" altLang="en-US" sz="2000" dirty="0" smtClean="0">
                <a:ea typeface="Calibri" pitchFamily="34" charset="0"/>
                <a:cs typeface="Times New Roman" pitchFamily="18" charset="0"/>
              </a:rPr>
              <a:t>We can get RERI when we think of the problem as having a common reference group and forming exposure categories based on having one of the exposures or both.  Therefore, again, we don’t need the individual p’s.  We can use the ORs from case-control studies if they appropriately estimate risk, prevalence, or rate ratios.  </a:t>
            </a:r>
          </a:p>
          <a:p>
            <a:pPr marL="0" lvl="1"/>
            <a:endParaRPr lang="en-US" altLang="en-US" sz="2000" dirty="0" smtClean="0">
              <a:ea typeface="Calibri" pitchFamily="34" charset="0"/>
              <a:cs typeface="Times New Roman" pitchFamily="18" charset="0"/>
            </a:endParaRPr>
          </a:p>
          <a:p>
            <a:pPr marL="0" lvl="1"/>
            <a:r>
              <a:rPr lang="en-US" altLang="en-US" sz="2000" dirty="0" smtClean="0">
                <a:ea typeface="Calibri" pitchFamily="34" charset="0"/>
                <a:cs typeface="Times New Roman" pitchFamily="18" charset="0"/>
              </a:rPr>
              <a:t>The associated statistical inferences (standard errors, confidence</a:t>
            </a:r>
            <a:r>
              <a:rPr lang="en-US" altLang="en-US" sz="2000" baseline="0" dirty="0" smtClean="0">
                <a:ea typeface="Calibri" pitchFamily="34" charset="0"/>
                <a:cs typeface="Times New Roman" pitchFamily="18" charset="0"/>
              </a:rPr>
              <a:t> intervals)</a:t>
            </a:r>
            <a:r>
              <a:rPr lang="en-US" altLang="en-US" sz="2000" dirty="0" smtClean="0">
                <a:ea typeface="Calibri" pitchFamily="34" charset="0"/>
                <a:cs typeface="Times New Roman" pitchFamily="18" charset="0"/>
              </a:rPr>
              <a:t> regarding RERI can be derived from either logistic regression in case-control studies or from the type of regression models we discussed earlier in the course for direct estimate of risk/prevalence ratios (e.g., glm or poisson regression).  </a:t>
            </a:r>
          </a:p>
          <a:p>
            <a:pPr marL="0" lvl="1"/>
            <a:endParaRPr lang="en-US" altLang="en-US" sz="2000" dirty="0" smtClean="0">
              <a:ea typeface="Calibri" pitchFamily="34" charset="0"/>
              <a:cs typeface="Times New Roman" pitchFamily="18" charset="0"/>
            </a:endParaRPr>
          </a:p>
          <a:p>
            <a:pPr marL="0" lvl="1"/>
            <a:r>
              <a:rPr lang="en-US" altLang="en-US" sz="2000" dirty="0" smtClean="0">
                <a:ea typeface="Calibri" pitchFamily="34" charset="0"/>
                <a:cs typeface="Times New Roman" pitchFamily="18" charset="0"/>
              </a:rPr>
              <a:t>To</a:t>
            </a:r>
            <a:r>
              <a:rPr lang="en-US" altLang="en-US" sz="2000" baseline="0" dirty="0" smtClean="0">
                <a:ea typeface="Calibri" pitchFamily="34" charset="0"/>
                <a:cs typeface="Times New Roman" pitchFamily="18" charset="0"/>
              </a:rPr>
              <a:t> obtain RERI in a case-control study, use the following code in Stata.  We will assume, for purposes of illustration, that the smoking, caffeine, delayed conception example is a case-control study.</a:t>
            </a:r>
          </a:p>
          <a:p>
            <a:pPr marL="0" lvl="1"/>
            <a:endParaRPr lang="en-US" altLang="en-US" sz="2000" baseline="0" dirty="0" smtClean="0">
              <a:ea typeface="Calibri" pitchFamily="34" charset="0"/>
              <a:cs typeface="Times New Roman" pitchFamily="18" charset="0"/>
            </a:endParaRPr>
          </a:p>
          <a:p>
            <a:r>
              <a:rPr lang="en-US" altLang="en-US" sz="1000" baseline="0" dirty="0" smtClean="0">
                <a:solidFill>
                  <a:srgbClr val="000000"/>
                </a:solidFill>
                <a:latin typeface="Arial" charset="0"/>
              </a:rPr>
              <a:t>First, create what is known as an “interaction term” for the two exposures, smoking and caffeine use:</a:t>
            </a:r>
          </a:p>
          <a:p>
            <a:endParaRPr lang="en-US" altLang="en-US" sz="1000" baseline="0" dirty="0" smtClean="0">
              <a:solidFill>
                <a:srgbClr val="000000"/>
              </a:solidFill>
              <a:latin typeface="Arial" charset="0"/>
            </a:endParaRPr>
          </a:p>
          <a:p>
            <a:r>
              <a:rPr lang="en-US" altLang="en-US" sz="1000" baseline="0" dirty="0" smtClean="0">
                <a:solidFill>
                  <a:srgbClr val="000000"/>
                </a:solidFill>
                <a:latin typeface="Arial" charset="0"/>
              </a:rPr>
              <a:t>. generate smokingXcaffeine = smoking*caffeine</a:t>
            </a:r>
          </a:p>
          <a:p>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Then, create the logistic </a:t>
            </a:r>
            <a:r>
              <a:rPr lang="en-US" sz="1200" kern="1200" baseline="0" dirty="0" smtClean="0">
                <a:solidFill>
                  <a:schemeClr val="tx1"/>
                </a:solidFill>
                <a:effectLst/>
                <a:latin typeface="Times New Roman" pitchFamily="18" charset="0"/>
                <a:ea typeface="+mn-ea"/>
                <a:cs typeface="+mn-cs"/>
              </a:rPr>
              <a:t>regression model:</a:t>
            </a:r>
          </a:p>
          <a:p>
            <a:endParaRPr lang="en-US" sz="1200" kern="1200" baseline="0" dirty="0" smtClean="0">
              <a:solidFill>
                <a:schemeClr val="tx1"/>
              </a:solidFill>
              <a:effectLst/>
              <a:latin typeface="Times New Roman" pitchFamily="18" charset="0"/>
              <a:ea typeface="+mn-ea"/>
              <a:cs typeface="+mn-cs"/>
            </a:endParaRPr>
          </a:p>
          <a:p>
            <a:r>
              <a:rPr lang="en-US" sz="1200" kern="1200" baseline="0" dirty="0" smtClean="0">
                <a:solidFill>
                  <a:schemeClr val="tx1"/>
                </a:solidFill>
                <a:effectLst/>
                <a:latin typeface="Times New Roman" pitchFamily="18" charset="0"/>
                <a:ea typeface="+mn-ea"/>
                <a:cs typeface="+mn-cs"/>
              </a:rPr>
              <a:t>.</a:t>
            </a:r>
            <a:r>
              <a:rPr lang="en-US" sz="1200" kern="1200" dirty="0" smtClean="0">
                <a:solidFill>
                  <a:schemeClr val="tx1"/>
                </a:solidFill>
                <a:effectLst/>
                <a:latin typeface="Times New Roman" pitchFamily="18" charset="0"/>
                <a:ea typeface="+mn-ea"/>
                <a:cs typeface="+mn-cs"/>
              </a:rPr>
              <a:t>logistic delayed  smoking   caffeine smokingXcaffeine</a:t>
            </a:r>
          </a:p>
          <a:p>
            <a:endParaRPr lang="en-US" sz="1200" kern="1200" dirty="0" smtClean="0">
              <a:solidFill>
                <a:schemeClr val="tx1"/>
              </a:solidFill>
              <a:effectLst/>
              <a:latin typeface="Times New Roman" pitchFamily="18" charset="0"/>
              <a:ea typeface="+mn-ea"/>
              <a:cs typeface="+mn-cs"/>
            </a:endParaRPr>
          </a:p>
          <a:p>
            <a:r>
              <a:rPr lang="en-US" altLang="en-US" sz="1200" kern="1200" dirty="0" smtClean="0">
                <a:solidFill>
                  <a:schemeClr val="tx1"/>
                </a:solidFill>
                <a:effectLst/>
                <a:latin typeface="Times New Roman" pitchFamily="18" charset="0"/>
                <a:ea typeface="+mn-ea"/>
                <a:cs typeface="+mn-cs"/>
              </a:rPr>
              <a:t>This</a:t>
            </a:r>
            <a:r>
              <a:rPr lang="en-US" altLang="en-US" sz="1200" kern="1200" baseline="0" dirty="0" smtClean="0">
                <a:solidFill>
                  <a:schemeClr val="tx1"/>
                </a:solidFill>
                <a:effectLst/>
                <a:latin typeface="Times New Roman" pitchFamily="18" charset="0"/>
                <a:ea typeface="+mn-ea"/>
                <a:cs typeface="+mn-cs"/>
              </a:rPr>
              <a:t> produces the following output:</a:t>
            </a:r>
          </a:p>
          <a:p>
            <a:endParaRPr lang="en-US" altLang="en-US" sz="1200" kern="1200" baseline="0" dirty="0" smtClean="0">
              <a:solidFill>
                <a:schemeClr val="tx1"/>
              </a:solidFill>
              <a:effectLst/>
              <a:latin typeface="Times New Roman" pitchFamily="18" charset="0"/>
              <a:ea typeface="+mn-ea"/>
              <a:cs typeface="+mn-cs"/>
            </a:endParaRPr>
          </a:p>
          <a:p>
            <a:r>
              <a:rPr lang="en-US" altLang="en-US" sz="1200" kern="1200" baseline="0" dirty="0" smtClean="0">
                <a:solidFill>
                  <a:schemeClr val="tx1"/>
                </a:solidFill>
                <a:effectLst/>
                <a:latin typeface="Times New Roman" pitchFamily="18" charset="0"/>
                <a:ea typeface="+mn-ea"/>
                <a:cs typeface="+mn-cs"/>
              </a:rPr>
              <a:t>Logistic regression                               Number of obs   =        824</a:t>
            </a:r>
          </a:p>
          <a:p>
            <a:r>
              <a:rPr lang="en-US" altLang="en-US" sz="1200" kern="1200" baseline="0" dirty="0" smtClean="0">
                <a:solidFill>
                  <a:schemeClr val="tx1"/>
                </a:solidFill>
                <a:effectLst/>
                <a:latin typeface="Times New Roman" pitchFamily="18" charset="0"/>
                <a:ea typeface="+mn-ea"/>
                <a:cs typeface="+mn-cs"/>
              </a:rPr>
              <a:t>                                                         LR chi2(3)      =      15.26</a:t>
            </a:r>
          </a:p>
          <a:p>
            <a:r>
              <a:rPr lang="en-US" altLang="en-US" sz="1200" kern="1200" baseline="0" dirty="0" smtClean="0">
                <a:solidFill>
                  <a:schemeClr val="tx1"/>
                </a:solidFill>
                <a:effectLst/>
                <a:latin typeface="Times New Roman" pitchFamily="18" charset="0"/>
                <a:ea typeface="+mn-ea"/>
                <a:cs typeface="+mn-cs"/>
              </a:rPr>
              <a:t>                                                         Prob &gt; chi2     =     0.0016</a:t>
            </a:r>
          </a:p>
          <a:p>
            <a:r>
              <a:rPr lang="en-US" altLang="en-US" sz="1200" kern="1200" baseline="0" dirty="0" smtClean="0">
                <a:solidFill>
                  <a:schemeClr val="tx1"/>
                </a:solidFill>
                <a:effectLst/>
                <a:latin typeface="Times New Roman" pitchFamily="18" charset="0"/>
                <a:ea typeface="+mn-ea"/>
                <a:cs typeface="+mn-cs"/>
              </a:rPr>
              <a:t>Log likelihood = -276.55634                 Pseudo R2       =     0.0269</a:t>
            </a:r>
          </a:p>
          <a:p>
            <a:endParaRPr lang="en-US" altLang="en-US" sz="1200" kern="1200" baseline="0" dirty="0" smtClean="0">
              <a:solidFill>
                <a:schemeClr val="tx1"/>
              </a:solidFill>
              <a:effectLst/>
              <a:latin typeface="Times New Roman" pitchFamily="18" charset="0"/>
              <a:ea typeface="+mn-ea"/>
              <a:cs typeface="+mn-cs"/>
            </a:endParaRPr>
          </a:p>
          <a:p>
            <a:r>
              <a:rPr lang="en-US" altLang="en-US" sz="1200" kern="1200" baseline="0" dirty="0" smtClean="0">
                <a:solidFill>
                  <a:schemeClr val="tx1"/>
                </a:solidFill>
                <a:effectLst/>
                <a:latin typeface="Times New Roman" pitchFamily="18" charset="0"/>
                <a:ea typeface="+mn-ea"/>
                <a:cs typeface="+mn-cs"/>
              </a:rPr>
              <a:t>--------------------------------------------------------------------------------</a:t>
            </a:r>
          </a:p>
          <a:p>
            <a:r>
              <a:rPr lang="en-US" altLang="en-US" sz="1200" kern="1200" baseline="0" dirty="0" smtClean="0">
                <a:solidFill>
                  <a:schemeClr val="tx1"/>
                </a:solidFill>
                <a:effectLst/>
                <a:latin typeface="Times New Roman" pitchFamily="18" charset="0"/>
                <a:ea typeface="+mn-ea"/>
                <a:cs typeface="+mn-cs"/>
              </a:rPr>
              <a:t>               delay | Odds Ratio   Std. Err.      z    P&gt;|z|     [95% Conf. Interval]</a:t>
            </a:r>
          </a:p>
          <a:p>
            <a:r>
              <a:rPr lang="en-US" altLang="en-US" sz="1200" kern="1200" baseline="0" dirty="0" smtClean="0">
                <a:solidFill>
                  <a:schemeClr val="tx1"/>
                </a:solidFill>
                <a:effectLst/>
                <a:latin typeface="Times New Roman" pitchFamily="18" charset="0"/>
                <a:ea typeface="+mn-ea"/>
                <a:cs typeface="+mn-cs"/>
              </a:rPr>
              <a:t>---------------+----------------------------------------------------------------</a:t>
            </a:r>
          </a:p>
          <a:p>
            <a:r>
              <a:rPr lang="en-US" altLang="en-US" sz="1200" kern="1200" baseline="0" dirty="0" smtClean="0">
                <a:solidFill>
                  <a:schemeClr val="tx1"/>
                </a:solidFill>
                <a:effectLst/>
                <a:latin typeface="Times New Roman" pitchFamily="18" charset="0"/>
                <a:ea typeface="+mn-ea"/>
                <a:cs typeface="+mn-cs"/>
              </a:rPr>
              <a:t>             smoke |   2.762469   .9003729     3.12   0.002     1.458361     5.23275</a:t>
            </a:r>
          </a:p>
          <a:p>
            <a:r>
              <a:rPr lang="en-US" altLang="en-US" sz="1200" kern="1200" baseline="0" dirty="0" smtClean="0">
                <a:solidFill>
                  <a:schemeClr val="tx1"/>
                </a:solidFill>
                <a:effectLst/>
                <a:latin typeface="Times New Roman" pitchFamily="18" charset="0"/>
                <a:ea typeface="+mn-ea"/>
                <a:cs typeface="+mn-cs"/>
              </a:rPr>
              <a:t>           caffeine |   2.616147   .8092851     3.11   0.002     1.426755    4.797056</a:t>
            </a:r>
          </a:p>
          <a:p>
            <a:r>
              <a:rPr lang="en-US" altLang="en-US" sz="1200" kern="1200" baseline="0" dirty="0" smtClean="0">
                <a:solidFill>
                  <a:schemeClr val="tx1"/>
                </a:solidFill>
                <a:effectLst/>
                <a:latin typeface="Times New Roman" pitchFamily="18" charset="0"/>
                <a:ea typeface="+mn-ea"/>
                <a:cs typeface="+mn-cs"/>
              </a:rPr>
              <a:t>smokeXcaffeine |   .2374852   .1264597    -2.70   0.007     .0836327    .6743682</a:t>
            </a:r>
          </a:p>
          <a:p>
            <a:r>
              <a:rPr lang="en-US" altLang="en-US" sz="1200" kern="1200" baseline="0" dirty="0" smtClean="0">
                <a:solidFill>
                  <a:schemeClr val="tx1"/>
                </a:solidFill>
                <a:effectLst/>
                <a:latin typeface="Times New Roman" pitchFamily="18" charset="0"/>
                <a:ea typeface="+mn-ea"/>
                <a:cs typeface="+mn-cs"/>
              </a:rPr>
              <a:t>              _cons |   .0890152   .0135498   -15.89   0.000     .0660534     .119959</a:t>
            </a:r>
          </a:p>
          <a:p>
            <a:r>
              <a:rPr lang="en-US" altLang="en-US" sz="1200" kern="1200" baseline="0" dirty="0" smtClean="0">
                <a:solidFill>
                  <a:schemeClr val="tx1"/>
                </a:solidFill>
                <a:effectLst/>
                <a:latin typeface="Times New Roman" pitchFamily="18" charset="0"/>
                <a:ea typeface="+mn-ea"/>
                <a:cs typeface="+mn-cs"/>
              </a:rPr>
              <a:t>--------------------------------------------------------------------------------</a:t>
            </a:r>
          </a:p>
          <a:p>
            <a:endParaRPr lang="en-US" altLang="en-US" sz="1200" kern="1200" baseline="0" dirty="0" smtClean="0">
              <a:solidFill>
                <a:schemeClr val="tx1"/>
              </a:solidFill>
              <a:effectLst/>
              <a:latin typeface="Times New Roman" pitchFamily="18" charset="0"/>
              <a:ea typeface="+mn-ea"/>
              <a:cs typeface="+mn-cs"/>
            </a:endParaRPr>
          </a:p>
          <a:p>
            <a:r>
              <a:rPr lang="en-US" altLang="en-US" sz="1200" kern="1200" baseline="0" dirty="0" smtClean="0">
                <a:solidFill>
                  <a:schemeClr val="tx1"/>
                </a:solidFill>
                <a:effectLst/>
                <a:latin typeface="Times New Roman" pitchFamily="18" charset="0"/>
                <a:ea typeface="+mn-ea"/>
                <a:cs typeface="+mn-cs"/>
              </a:rPr>
              <a:t>Then, run the following post-estimation command to derive RERI:</a:t>
            </a:r>
          </a:p>
          <a:p>
            <a:endParaRPr lang="en-US" altLang="en-US" sz="1200" kern="1200" baseline="0" dirty="0" smtClean="0">
              <a:solidFill>
                <a:schemeClr val="tx1"/>
              </a:solidFill>
              <a:effectLst/>
              <a:latin typeface="Times New Roman" pitchFamily="18" charset="0"/>
              <a:ea typeface="+mn-ea"/>
              <a:cs typeface="+mn-cs"/>
            </a:endParaRPr>
          </a:p>
          <a:p>
            <a:r>
              <a:rPr lang="en-US" altLang="en-US" sz="1200" kern="1200" baseline="0" dirty="0" smtClean="0">
                <a:solidFill>
                  <a:schemeClr val="tx1"/>
                </a:solidFill>
                <a:effectLst/>
                <a:latin typeface="Times New Roman" pitchFamily="18" charset="0"/>
                <a:ea typeface="+mn-ea"/>
                <a:cs typeface="+mn-cs"/>
              </a:rPr>
              <a:t>. nlcom exp(_b[smoke] + _b[caffeine] + _b[ smokeXcaffeine]) - exp(_b[smoke]) - exp(_b[caffeine]) + 1</a:t>
            </a:r>
          </a:p>
          <a:p>
            <a:endParaRPr lang="en-US" altLang="en-US" sz="1200" kern="1200" baseline="0" dirty="0" smtClean="0">
              <a:solidFill>
                <a:schemeClr val="tx1"/>
              </a:solidFill>
              <a:effectLst/>
              <a:latin typeface="Times New Roman" pitchFamily="18" charset="0"/>
              <a:ea typeface="+mn-ea"/>
              <a:cs typeface="+mn-cs"/>
            </a:endParaRPr>
          </a:p>
          <a:p>
            <a:r>
              <a:rPr lang="en-US" altLang="en-US" sz="1200" kern="1200" baseline="0" dirty="0" smtClean="0">
                <a:solidFill>
                  <a:schemeClr val="tx1"/>
                </a:solidFill>
                <a:effectLst/>
                <a:latin typeface="Times New Roman" pitchFamily="18" charset="0"/>
                <a:ea typeface="+mn-ea"/>
                <a:cs typeface="+mn-cs"/>
              </a:rPr>
              <a:t>       _nl_1:  exp(_b[smoke] + _b[caffeine] + _b[ smokeXcaffeine]) - exp(_b[smoke]) - exp(_b[caffeine]) + 1</a:t>
            </a:r>
          </a:p>
          <a:p>
            <a:endParaRPr lang="en-US" altLang="en-US" sz="1200" kern="1200" baseline="0" dirty="0" smtClean="0">
              <a:solidFill>
                <a:schemeClr val="tx1"/>
              </a:solidFill>
              <a:effectLst/>
              <a:latin typeface="Times New Roman" pitchFamily="18" charset="0"/>
              <a:ea typeface="+mn-ea"/>
              <a:cs typeface="+mn-cs"/>
            </a:endParaRPr>
          </a:p>
          <a:p>
            <a:r>
              <a:rPr lang="en-US" altLang="en-US" sz="1200" kern="1200" baseline="0" dirty="0" smtClean="0">
                <a:solidFill>
                  <a:schemeClr val="tx1"/>
                </a:solidFill>
                <a:effectLst/>
                <a:latin typeface="Times New Roman" pitchFamily="18" charset="0"/>
                <a:ea typeface="+mn-ea"/>
                <a:cs typeface="+mn-cs"/>
              </a:rPr>
              <a:t>------------------------------------------------------------------------------</a:t>
            </a:r>
          </a:p>
          <a:p>
            <a:r>
              <a:rPr lang="en-US" altLang="en-US" sz="1200" kern="1200" baseline="0" dirty="0" smtClean="0">
                <a:solidFill>
                  <a:schemeClr val="tx1"/>
                </a:solidFill>
                <a:effectLst/>
                <a:latin typeface="Times New Roman" pitchFamily="18" charset="0"/>
                <a:ea typeface="+mn-ea"/>
                <a:cs typeface="+mn-cs"/>
              </a:rPr>
              <a:t>       delay |      Coef.   Std. Err.      z    P&gt;|z|     [95% Conf. Interval]</a:t>
            </a:r>
          </a:p>
          <a:p>
            <a:r>
              <a:rPr lang="en-US" altLang="en-US" sz="1200" kern="1200" baseline="0" dirty="0" smtClean="0">
                <a:solidFill>
                  <a:schemeClr val="tx1"/>
                </a:solidFill>
                <a:effectLst/>
                <a:latin typeface="Times New Roman" pitchFamily="18" charset="0"/>
                <a:ea typeface="+mn-ea"/>
                <a:cs typeface="+mn-cs"/>
              </a:rPr>
              <a:t>-------------+----------------------------------------------------------------</a:t>
            </a:r>
          </a:p>
          <a:p>
            <a:r>
              <a:rPr lang="en-US" altLang="en-US" sz="1200" kern="1200" baseline="0" dirty="0" smtClean="0">
                <a:solidFill>
                  <a:schemeClr val="tx1"/>
                </a:solidFill>
                <a:effectLst/>
                <a:latin typeface="Times New Roman" pitchFamily="18" charset="0"/>
                <a:ea typeface="+mn-ea"/>
                <a:cs typeface="+mn-cs"/>
              </a:rPr>
              <a:t>       _nl_1 |  -2.662304   1.322758    -2.01   0.044    -5.254863   -.0697455</a:t>
            </a:r>
          </a:p>
          <a:p>
            <a:r>
              <a:rPr lang="en-US" altLang="en-US" sz="1200" kern="1200" baseline="0" dirty="0" smtClean="0">
                <a:solidFill>
                  <a:schemeClr val="tx1"/>
                </a:solidFill>
                <a:effectLst/>
                <a:latin typeface="Times New Roman" pitchFamily="18" charset="0"/>
                <a:ea typeface="+mn-ea"/>
                <a:cs typeface="+mn-cs"/>
              </a:rPr>
              <a:t>------------------------------------------------------------------------------</a:t>
            </a:r>
          </a:p>
          <a:p>
            <a:endParaRPr lang="en-US" altLang="en-US" sz="1200" kern="1200" baseline="0" dirty="0" smtClean="0">
              <a:solidFill>
                <a:schemeClr val="tx1"/>
              </a:solidFill>
              <a:effectLst/>
              <a:latin typeface="Times New Roman" pitchFamily="18" charset="0"/>
              <a:ea typeface="+mn-ea"/>
              <a:cs typeface="+mn-cs"/>
            </a:endParaRPr>
          </a:p>
          <a:p>
            <a:r>
              <a:rPr lang="en-US" altLang="en-US" sz="1200" kern="1200" baseline="0" dirty="0" smtClean="0">
                <a:solidFill>
                  <a:schemeClr val="tx1"/>
                </a:solidFill>
                <a:effectLst/>
                <a:latin typeface="Times New Roman" pitchFamily="18" charset="0"/>
                <a:ea typeface="+mn-ea"/>
                <a:cs typeface="+mn-cs"/>
              </a:rPr>
              <a:t>_n1_1 is  RERI.   It is -2.6 and hence the sign is negative, just as was the case for when we calculated the metric for additive interaction earlier (</a:t>
            </a:r>
            <a:r>
              <a:rPr lang="en-US" altLang="en-US" i="1" dirty="0" smtClean="0"/>
              <a:t>p</a:t>
            </a:r>
            <a:r>
              <a:rPr lang="en-US" altLang="en-US" baseline="-25000" dirty="0" smtClean="0"/>
              <a:t>11</a:t>
            </a:r>
            <a:r>
              <a:rPr lang="en-US" altLang="en-US" dirty="0" smtClean="0"/>
              <a:t> - </a:t>
            </a:r>
            <a:r>
              <a:rPr lang="en-US" altLang="en-US" i="1" dirty="0" smtClean="0"/>
              <a:t>p</a:t>
            </a:r>
            <a:r>
              <a:rPr lang="en-US" altLang="en-US" baseline="-25000" dirty="0" smtClean="0"/>
              <a:t>10 </a:t>
            </a:r>
            <a:r>
              <a:rPr lang="en-US" altLang="en-US" dirty="0" smtClean="0"/>
              <a:t>- </a:t>
            </a:r>
            <a:r>
              <a:rPr lang="en-US" altLang="en-US" i="1" dirty="0" smtClean="0"/>
              <a:t>p</a:t>
            </a:r>
            <a:r>
              <a:rPr lang="en-US" altLang="en-US" baseline="-25000" dirty="0" smtClean="0"/>
              <a:t>01</a:t>
            </a:r>
            <a:r>
              <a:rPr lang="en-US" altLang="en-US" dirty="0" smtClean="0"/>
              <a:t> + </a:t>
            </a:r>
            <a:r>
              <a:rPr lang="en-US" altLang="en-US" i="1" dirty="0" smtClean="0"/>
              <a:t>p</a:t>
            </a:r>
            <a:r>
              <a:rPr lang="en-US" altLang="en-US" baseline="-25000" dirty="0" smtClean="0"/>
              <a:t>00</a:t>
            </a:r>
            <a:r>
              <a:rPr lang="en-US" altLang="en-US" sz="1200" kern="1200" baseline="0" dirty="0" smtClean="0">
                <a:solidFill>
                  <a:schemeClr val="tx1"/>
                </a:solidFill>
                <a:effectLst/>
                <a:latin typeface="Times New Roman" pitchFamily="18" charset="0"/>
                <a:ea typeface="+mn-ea"/>
                <a:cs typeface="+mn-cs"/>
              </a:rPr>
              <a:t> ). The p value is 0.044.  </a:t>
            </a:r>
          </a:p>
          <a:p>
            <a:endParaRPr lang="en-US" altLang="en-US" sz="1200" kern="1200" baseline="0" dirty="0" smtClean="0">
              <a:solidFill>
                <a:schemeClr val="tx1"/>
              </a:solidFill>
              <a:effectLst/>
              <a:latin typeface="Times New Roman" pitchFamily="18" charset="0"/>
              <a:ea typeface="+mn-ea"/>
              <a:cs typeface="+mn-cs"/>
            </a:endParaRPr>
          </a:p>
          <a:p>
            <a:r>
              <a:rPr lang="en-US" altLang="en-US" sz="1200" kern="1200" baseline="0" dirty="0" smtClean="0">
                <a:solidFill>
                  <a:schemeClr val="tx1"/>
                </a:solidFill>
                <a:effectLst/>
                <a:latin typeface="Times New Roman" pitchFamily="18" charset="0"/>
                <a:ea typeface="+mn-ea"/>
                <a:cs typeface="+mn-cs"/>
              </a:rPr>
              <a:t>----------------------------------------------------------------------------------------------------------------------------------------------</a:t>
            </a:r>
          </a:p>
          <a:p>
            <a:r>
              <a:rPr lang="en-US" altLang="en-US" sz="1200" kern="1200" baseline="0" dirty="0" smtClean="0">
                <a:solidFill>
                  <a:schemeClr val="tx1"/>
                </a:solidFill>
                <a:effectLst/>
                <a:latin typeface="Times New Roman" pitchFamily="18" charset="0"/>
                <a:ea typeface="+mn-ea"/>
                <a:cs typeface="+mn-cs"/>
              </a:rPr>
              <a:t>To calculate RERI from a regression model that directly produces prevalence ratios, we would do the following:</a:t>
            </a:r>
          </a:p>
          <a:p>
            <a:endParaRPr lang="en-US" altLang="en-US" sz="1200" kern="1200" baseline="0" dirty="0" smtClean="0">
              <a:solidFill>
                <a:schemeClr val="tx1"/>
              </a:solidFill>
              <a:effectLst/>
              <a:latin typeface="Times New Roman" pitchFamily="18" charset="0"/>
              <a:ea typeface="+mn-ea"/>
              <a:cs typeface="+mn-cs"/>
            </a:endParaRPr>
          </a:p>
          <a:p>
            <a:r>
              <a:rPr lang="en-US" altLang="en-US" sz="1200" baseline="0" dirty="0" smtClean="0">
                <a:solidFill>
                  <a:srgbClr val="000000"/>
                </a:solidFill>
                <a:latin typeface="Arial" charset="0"/>
              </a:rPr>
              <a:t>First, create what is known as an “interaction term” for the two exposures, smoking and caffeine use:</a:t>
            </a:r>
          </a:p>
          <a:p>
            <a:endParaRPr lang="en-US" altLang="en-US" sz="1200" baseline="0" dirty="0" smtClean="0">
              <a:solidFill>
                <a:srgbClr val="000000"/>
              </a:solidFill>
              <a:latin typeface="Arial" charset="0"/>
            </a:endParaRPr>
          </a:p>
          <a:p>
            <a:r>
              <a:rPr lang="en-US" altLang="en-US" sz="1200" baseline="0" dirty="0" smtClean="0">
                <a:solidFill>
                  <a:srgbClr val="000000"/>
                </a:solidFill>
                <a:latin typeface="Arial" charset="0"/>
              </a:rPr>
              <a:t>. generate smokingXcaffeine = smoking*caffeine</a:t>
            </a:r>
          </a:p>
          <a:p>
            <a:endParaRPr lang="en-US" sz="1800" kern="1200" dirty="0" smtClean="0">
              <a:solidFill>
                <a:schemeClr val="tx1"/>
              </a:solidFill>
              <a:effectLst/>
              <a:latin typeface="Times New Roman" pitchFamily="18" charset="0"/>
              <a:ea typeface="+mn-ea"/>
              <a:cs typeface="+mn-cs"/>
            </a:endParaRPr>
          </a:p>
          <a:p>
            <a:r>
              <a:rPr lang="en-US" sz="1800" kern="1200" dirty="0" smtClean="0">
                <a:solidFill>
                  <a:schemeClr val="tx1"/>
                </a:solidFill>
                <a:effectLst/>
                <a:latin typeface="Times New Roman" pitchFamily="18" charset="0"/>
                <a:ea typeface="+mn-ea"/>
                <a:cs typeface="+mn-cs"/>
              </a:rPr>
              <a:t>Then, create a</a:t>
            </a:r>
            <a:r>
              <a:rPr lang="en-US" sz="1800" kern="1200" baseline="0" dirty="0" smtClean="0">
                <a:solidFill>
                  <a:schemeClr val="tx1"/>
                </a:solidFill>
                <a:effectLst/>
                <a:latin typeface="Times New Roman" pitchFamily="18" charset="0"/>
                <a:ea typeface="+mn-ea"/>
                <a:cs typeface="+mn-cs"/>
              </a:rPr>
              <a:t> log-binomial regression model, which derives risk or prevalence ratios directly (This was covered in our earlier Measures of Association lecture)</a:t>
            </a:r>
          </a:p>
          <a:p>
            <a:endParaRPr lang="en-US" altLang="en-US" sz="1200" kern="1200" baseline="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 glm delayed  smoking caffeine smokeXcaffeine, family(binomial) link(log) eform difficult</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Iteration 0:   log likelihood = -384.90955  </a:t>
            </a:r>
          </a:p>
          <a:p>
            <a:r>
              <a:rPr lang="en-US" sz="1200" kern="1200" dirty="0" smtClean="0">
                <a:solidFill>
                  <a:schemeClr val="tx1"/>
                </a:solidFill>
                <a:effectLst/>
                <a:latin typeface="Times New Roman" pitchFamily="18" charset="0"/>
                <a:ea typeface="+mn-ea"/>
                <a:cs typeface="+mn-cs"/>
              </a:rPr>
              <a:t>Iteration 1:   log likelihood = -278.31514  </a:t>
            </a:r>
          </a:p>
          <a:p>
            <a:r>
              <a:rPr lang="en-US" sz="1200" kern="1200" dirty="0" smtClean="0">
                <a:solidFill>
                  <a:schemeClr val="tx1"/>
                </a:solidFill>
                <a:effectLst/>
                <a:latin typeface="Times New Roman" pitchFamily="18" charset="0"/>
                <a:ea typeface="+mn-ea"/>
                <a:cs typeface="+mn-cs"/>
              </a:rPr>
              <a:t>Iteration 2:   log likelihood = -276.55757  </a:t>
            </a:r>
          </a:p>
          <a:p>
            <a:r>
              <a:rPr lang="en-US" sz="1200" kern="1200" dirty="0" smtClean="0">
                <a:solidFill>
                  <a:schemeClr val="tx1"/>
                </a:solidFill>
                <a:effectLst/>
                <a:latin typeface="Times New Roman" pitchFamily="18" charset="0"/>
                <a:ea typeface="+mn-ea"/>
                <a:cs typeface="+mn-cs"/>
              </a:rPr>
              <a:t>Iteration 3:   log likelihood = -276.55634  </a:t>
            </a:r>
          </a:p>
          <a:p>
            <a:r>
              <a:rPr lang="en-US" sz="1200" kern="1200" dirty="0" smtClean="0">
                <a:solidFill>
                  <a:schemeClr val="tx1"/>
                </a:solidFill>
                <a:effectLst/>
                <a:latin typeface="Times New Roman" pitchFamily="18" charset="0"/>
                <a:ea typeface="+mn-ea"/>
                <a:cs typeface="+mn-cs"/>
              </a:rPr>
              <a:t>Iteration 4:   log likelihood = -276.55634  </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Generalized linear models                          No. of obs      =       824</a:t>
            </a:r>
          </a:p>
          <a:p>
            <a:r>
              <a:rPr lang="en-US" sz="1200" kern="1200" dirty="0" smtClean="0">
                <a:solidFill>
                  <a:schemeClr val="tx1"/>
                </a:solidFill>
                <a:effectLst/>
                <a:latin typeface="Times New Roman" pitchFamily="18" charset="0"/>
                <a:ea typeface="+mn-ea"/>
                <a:cs typeface="+mn-cs"/>
              </a:rPr>
              <a:t>Optimization     : ML                                  Residual df     =       820</a:t>
            </a:r>
          </a:p>
          <a:p>
            <a:r>
              <a:rPr lang="en-US" sz="1200" kern="1200" dirty="0" smtClean="0">
                <a:solidFill>
                  <a:schemeClr val="tx1"/>
                </a:solidFill>
                <a:effectLst/>
                <a:latin typeface="Times New Roman" pitchFamily="18" charset="0"/>
                <a:ea typeface="+mn-ea"/>
                <a:cs typeface="+mn-cs"/>
              </a:rPr>
              <a:t>                                                               Scale parameter =         1</a:t>
            </a:r>
          </a:p>
          <a:p>
            <a:r>
              <a:rPr lang="en-US" sz="1200" kern="1200" dirty="0" smtClean="0">
                <a:solidFill>
                  <a:schemeClr val="tx1"/>
                </a:solidFill>
                <a:effectLst/>
                <a:latin typeface="Times New Roman" pitchFamily="18" charset="0"/>
                <a:ea typeface="+mn-ea"/>
                <a:cs typeface="+mn-cs"/>
              </a:rPr>
              <a:t>Deviance         =  553.1126793                   (1/df) Deviance =  .6745277</a:t>
            </a:r>
          </a:p>
          <a:p>
            <a:r>
              <a:rPr lang="en-US" sz="1200" kern="1200" dirty="0" smtClean="0">
                <a:solidFill>
                  <a:schemeClr val="tx1"/>
                </a:solidFill>
                <a:effectLst/>
                <a:latin typeface="Times New Roman" pitchFamily="18" charset="0"/>
                <a:ea typeface="+mn-ea"/>
                <a:cs typeface="+mn-cs"/>
              </a:rPr>
              <a:t>Pearson          =  823.9999999                    (1/df) Pearson  =  1.004878</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Variance function: V(u) = u*(1-u)                [Bernoulli]</a:t>
            </a:r>
          </a:p>
          <a:p>
            <a:r>
              <a:rPr lang="en-US" sz="1200" kern="1200" dirty="0" smtClean="0">
                <a:solidFill>
                  <a:schemeClr val="tx1"/>
                </a:solidFill>
                <a:effectLst/>
                <a:latin typeface="Times New Roman" pitchFamily="18" charset="0"/>
                <a:ea typeface="+mn-ea"/>
                <a:cs typeface="+mn-cs"/>
              </a:rPr>
              <a:t>Link function    : g(u) = ln(u)                      [Log]</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                                                                 AIC             =   .680962</a:t>
            </a:r>
          </a:p>
          <a:p>
            <a:r>
              <a:rPr lang="en-US" sz="1200" kern="1200" dirty="0" smtClean="0">
                <a:solidFill>
                  <a:schemeClr val="tx1"/>
                </a:solidFill>
                <a:effectLst/>
                <a:latin typeface="Times New Roman" pitchFamily="18" charset="0"/>
                <a:ea typeface="+mn-ea"/>
                <a:cs typeface="+mn-cs"/>
              </a:rPr>
              <a:t>Log likelihood   = -276.5563397                    BIC             = -4952.507</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a:t>
            </a:r>
          </a:p>
          <a:p>
            <a:r>
              <a:rPr lang="en-US" sz="1200" kern="1200" dirty="0" smtClean="0">
                <a:solidFill>
                  <a:schemeClr val="tx1"/>
                </a:solidFill>
                <a:effectLst/>
                <a:latin typeface="Times New Roman" pitchFamily="18" charset="0"/>
                <a:ea typeface="+mn-ea"/>
                <a:cs typeface="+mn-cs"/>
              </a:rPr>
              <a:t>                    |                 OIM</a:t>
            </a:r>
          </a:p>
          <a:p>
            <a:r>
              <a:rPr lang="en-US" sz="1200" kern="1200" dirty="0" smtClean="0">
                <a:solidFill>
                  <a:schemeClr val="tx1"/>
                </a:solidFill>
                <a:effectLst/>
                <a:latin typeface="Times New Roman" pitchFamily="18" charset="0"/>
                <a:ea typeface="+mn-ea"/>
                <a:cs typeface="+mn-cs"/>
              </a:rPr>
              <a:t>            delay | Risk Ratio   Std. Err.      z    P&gt;|z|     [95% Conf. Interval]</a:t>
            </a:r>
          </a:p>
          <a:p>
            <a:r>
              <a:rPr lang="en-US" sz="1200" kern="1200" dirty="0" smtClean="0">
                <a:solidFill>
                  <a:schemeClr val="tx1"/>
                </a:solidFill>
                <a:effectLst/>
                <a:latin typeface="Times New Roman" pitchFamily="18" charset="0"/>
                <a:ea typeface="+mn-ea"/>
                <a:cs typeface="+mn-cs"/>
              </a:rPr>
              <a:t>-------------+----------------------------------------------------------------</a:t>
            </a:r>
          </a:p>
          <a:p>
            <a:r>
              <a:rPr lang="en-US" sz="1200" kern="1200" dirty="0" smtClean="0">
                <a:solidFill>
                  <a:schemeClr val="tx1"/>
                </a:solidFill>
                <a:effectLst/>
                <a:latin typeface="Times New Roman" pitchFamily="18" charset="0"/>
                <a:ea typeface="+mn-ea"/>
                <a:cs typeface="+mn-cs"/>
              </a:rPr>
              <a:t>           smoke |   2.414614   .6525993     3.26   0.001      1.42165     4.10112</a:t>
            </a:r>
          </a:p>
          <a:p>
            <a:r>
              <a:rPr lang="en-US" sz="1200" kern="1200" dirty="0" smtClean="0">
                <a:solidFill>
                  <a:schemeClr val="tx1"/>
                </a:solidFill>
                <a:effectLst/>
                <a:latin typeface="Times New Roman" pitchFamily="18" charset="0"/>
                <a:ea typeface="+mn-ea"/>
                <a:cs typeface="+mn-cs"/>
              </a:rPr>
              <a:t>         caffeine |   2.310875   .5992695     3.23   0.001     1.390074    3.841625</a:t>
            </a:r>
          </a:p>
          <a:p>
            <a:r>
              <a:rPr lang="en-US" sz="1200" kern="1200" dirty="0" smtClean="0">
                <a:solidFill>
                  <a:schemeClr val="tx1"/>
                </a:solidFill>
                <a:effectLst/>
                <a:latin typeface="Times New Roman" pitchFamily="18" charset="0"/>
                <a:ea typeface="+mn-ea"/>
                <a:cs typeface="+mn-cs"/>
              </a:rPr>
              <a:t>smokeXcaff~e |   .2905765   .1298261    -2.77   0.006      .121047    .6975369</a:t>
            </a:r>
          </a:p>
          <a:p>
            <a:r>
              <a:rPr lang="en-US" sz="1200" kern="1200" dirty="0" smtClean="0">
                <a:solidFill>
                  <a:schemeClr val="tx1"/>
                </a:solidFill>
                <a:effectLst/>
                <a:latin typeface="Times New Roman" pitchFamily="18" charset="0"/>
                <a:ea typeface="+mn-ea"/>
                <a:cs typeface="+mn-cs"/>
              </a:rPr>
              <a:t>------------------------------------------------------------------------------</a:t>
            </a:r>
          </a:p>
          <a:p>
            <a:r>
              <a:rPr lang="en-US" sz="1200" kern="1200" dirty="0" smtClean="0">
                <a:solidFill>
                  <a:schemeClr val="tx1"/>
                </a:solidFill>
                <a:effectLst/>
                <a:latin typeface="Times New Roman" pitchFamily="18" charset="0"/>
                <a:ea typeface="+mn-ea"/>
                <a:cs typeface="+mn-cs"/>
              </a:rPr>
              <a:t>The regression coefficient for the interaction term</a:t>
            </a:r>
            <a:r>
              <a:rPr lang="en-US" sz="1200" kern="1200" baseline="0" dirty="0" smtClean="0">
                <a:solidFill>
                  <a:schemeClr val="tx1"/>
                </a:solidFill>
                <a:effectLst/>
                <a:latin typeface="Times New Roman" pitchFamily="18" charset="0"/>
                <a:ea typeface="+mn-ea"/>
                <a:cs typeface="+mn-cs"/>
              </a:rPr>
              <a:t> </a:t>
            </a:r>
            <a:r>
              <a:rPr lang="en-US" sz="1200" kern="1200" dirty="0" smtClean="0">
                <a:solidFill>
                  <a:schemeClr val="tx1"/>
                </a:solidFill>
                <a:effectLst/>
                <a:latin typeface="Times New Roman" pitchFamily="18" charset="0"/>
                <a:ea typeface="+mn-ea"/>
                <a:cs typeface="+mn-cs"/>
              </a:rPr>
              <a:t>is the multiplicative interaction metric. </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Then, use the post-estimation command for RERI:</a:t>
            </a:r>
          </a:p>
          <a:p>
            <a:endParaRPr lang="en-US" sz="1200" kern="1200" dirty="0" smtClean="0">
              <a:solidFill>
                <a:schemeClr val="tx1"/>
              </a:solidFill>
              <a:effectLst/>
              <a:latin typeface="Times New Roman" pitchFamily="18" charset="0"/>
              <a:ea typeface="+mn-ea"/>
              <a:cs typeface="+mn-cs"/>
            </a:endParaRPr>
          </a:p>
          <a:p>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nlcom exp(_b[smoke] + _b[caffeine] + _b[ smokeXcaffeine]) - exp(_b[smoke]) - exp(_b[caffeine]) + 1</a:t>
            </a:r>
          </a:p>
          <a:p>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_nl_1:  exp(_b[smoke] + _b[caffeine] + _b[ smokeXcaffeine]) - exp(_b[smoke]) - exp(_b[caffeine]) + 1</a:t>
            </a:r>
          </a:p>
          <a:p>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a:t>
            </a:r>
          </a:p>
          <a:p>
            <a:r>
              <a:rPr lang="en-US" sz="1200" kern="1200" dirty="0" smtClean="0">
                <a:solidFill>
                  <a:schemeClr val="tx1"/>
                </a:solidFill>
                <a:effectLst/>
                <a:latin typeface="Times New Roman" pitchFamily="18" charset="0"/>
                <a:ea typeface="+mn-ea"/>
                <a:cs typeface="+mn-cs"/>
              </a:rPr>
              <a:t>       delay |      Coef.   Std. Err.      z    P&gt;|z|     [95% Conf. Interval]</a:t>
            </a:r>
          </a:p>
          <a:p>
            <a:r>
              <a:rPr lang="en-US" sz="1200" kern="1200" dirty="0" smtClean="0">
                <a:solidFill>
                  <a:schemeClr val="tx1"/>
                </a:solidFill>
                <a:effectLst/>
                <a:latin typeface="Times New Roman" pitchFamily="18" charset="0"/>
                <a:ea typeface="+mn-ea"/>
                <a:cs typeface="+mn-cs"/>
              </a:rPr>
              <a:t>-------------+----------------------------------------------------------------</a:t>
            </a:r>
          </a:p>
          <a:p>
            <a:r>
              <a:rPr lang="en-US" sz="1200" kern="1200" dirty="0" smtClean="0">
                <a:solidFill>
                  <a:schemeClr val="tx1"/>
                </a:solidFill>
                <a:effectLst/>
                <a:latin typeface="Times New Roman" pitchFamily="18" charset="0"/>
                <a:ea typeface="+mn-ea"/>
                <a:cs typeface="+mn-cs"/>
              </a:rPr>
              <a:t>       _nl_1 |  -2.104109   .9809866    -2.14   0.032    -4.026808   -.1814109</a:t>
            </a:r>
          </a:p>
          <a:p>
            <a:r>
              <a:rPr lang="en-US" sz="1200" kern="1200" dirty="0" smtClean="0">
                <a:solidFill>
                  <a:schemeClr val="tx1"/>
                </a:solidFill>
                <a:effectLst/>
                <a:latin typeface="Times New Roman" pitchFamily="18" charset="0"/>
                <a:ea typeface="+mn-ea"/>
                <a:cs typeface="+mn-cs"/>
              </a:rPr>
              <a:t>------------------------------------------------------------------------------</a:t>
            </a:r>
          </a:p>
          <a:p>
            <a:r>
              <a:rPr lang="en-US" sz="1200" kern="1200" dirty="0" smtClean="0">
                <a:solidFill>
                  <a:schemeClr val="tx1"/>
                </a:solidFill>
                <a:effectLst/>
                <a:latin typeface="Times New Roman" pitchFamily="18" charset="0"/>
                <a:ea typeface="+mn-ea"/>
                <a:cs typeface="+mn-cs"/>
              </a:rPr>
              <a:t>------------------------------------------------------------------------------</a:t>
            </a:r>
          </a:p>
          <a:p>
            <a:endParaRPr lang="en-US" sz="1200" kern="1200" dirty="0" smtClean="0">
              <a:solidFill>
                <a:schemeClr val="tx1"/>
              </a:solidFill>
              <a:effectLst/>
              <a:latin typeface="Times New Roman" pitchFamily="18" charset="0"/>
              <a:ea typeface="+mn-ea"/>
              <a:cs typeface="+mn-cs"/>
            </a:endParaRP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kern="1200" baseline="0" dirty="0" smtClean="0">
                <a:solidFill>
                  <a:schemeClr val="tx1"/>
                </a:solidFill>
                <a:effectLst/>
                <a:latin typeface="Times New Roman" pitchFamily="18" charset="0"/>
                <a:ea typeface="+mn-ea"/>
                <a:cs typeface="+mn-cs"/>
              </a:rPr>
              <a:t>_n1_1 is  RERI.   It is -2.1 and hence the sign is negative, just as was the case for when we calculated the metric for additive interaction earlier (</a:t>
            </a:r>
            <a:r>
              <a:rPr lang="en-US" altLang="en-US" i="1" dirty="0" smtClean="0"/>
              <a:t>p</a:t>
            </a:r>
            <a:r>
              <a:rPr lang="en-US" altLang="en-US" baseline="-25000" dirty="0" smtClean="0"/>
              <a:t>11</a:t>
            </a:r>
            <a:r>
              <a:rPr lang="en-US" altLang="en-US" dirty="0" smtClean="0"/>
              <a:t> - </a:t>
            </a:r>
            <a:r>
              <a:rPr lang="en-US" altLang="en-US" i="1" dirty="0" smtClean="0"/>
              <a:t>p</a:t>
            </a:r>
            <a:r>
              <a:rPr lang="en-US" altLang="en-US" baseline="-25000" dirty="0" smtClean="0"/>
              <a:t>10 </a:t>
            </a:r>
            <a:r>
              <a:rPr lang="en-US" altLang="en-US" dirty="0" smtClean="0"/>
              <a:t>- </a:t>
            </a:r>
            <a:r>
              <a:rPr lang="en-US" altLang="en-US" i="1" dirty="0" smtClean="0"/>
              <a:t>p</a:t>
            </a:r>
            <a:r>
              <a:rPr lang="en-US" altLang="en-US" baseline="-25000" dirty="0" smtClean="0"/>
              <a:t>01</a:t>
            </a:r>
            <a:r>
              <a:rPr lang="en-US" altLang="en-US" dirty="0" smtClean="0"/>
              <a:t> + </a:t>
            </a:r>
            <a:r>
              <a:rPr lang="en-US" altLang="en-US" i="1" dirty="0" smtClean="0"/>
              <a:t>p</a:t>
            </a:r>
            <a:r>
              <a:rPr lang="en-US" altLang="en-US" baseline="-25000" dirty="0" smtClean="0"/>
              <a:t>00</a:t>
            </a:r>
            <a:r>
              <a:rPr lang="en-US" altLang="en-US" sz="1200" kern="1200" baseline="0" dirty="0" smtClean="0">
                <a:solidFill>
                  <a:schemeClr val="tx1"/>
                </a:solidFill>
                <a:effectLst/>
                <a:latin typeface="Times New Roman" pitchFamily="18" charset="0"/>
                <a:ea typeface="+mn-ea"/>
                <a:cs typeface="+mn-cs"/>
              </a:rPr>
              <a:t> ). The p value is 0.032.  </a:t>
            </a:r>
          </a:p>
          <a:p>
            <a:endParaRPr lang="en-US" altLang="en-US" sz="1200" kern="1200" baseline="0" dirty="0" smtClean="0">
              <a:solidFill>
                <a:schemeClr val="tx1"/>
              </a:solidFill>
              <a:effectLst/>
              <a:latin typeface="Times New Roman" pitchFamily="18" charset="0"/>
              <a:ea typeface="+mn-ea"/>
              <a:cs typeface="+mn-cs"/>
            </a:endParaRPr>
          </a:p>
          <a:p>
            <a:endParaRPr lang="en-US" altLang="en-US" sz="1200" kern="1200" baseline="0" dirty="0" smtClean="0">
              <a:solidFill>
                <a:schemeClr val="tx1"/>
              </a:solidFill>
              <a:effectLst/>
              <a:latin typeface="Times New Roman" pitchFamily="18" charset="0"/>
              <a:ea typeface="+mn-ea"/>
              <a:cs typeface="+mn-cs"/>
            </a:endParaRPr>
          </a:p>
        </p:txBody>
      </p:sp>
      <p:sp>
        <p:nvSpPr>
          <p:cNvPr id="161795" name="Slide Number Placeholder 3"/>
          <p:cNvSpPr>
            <a:spLocks noGrp="1"/>
          </p:cNvSpPr>
          <p:nvPr>
            <p:ph type="sldNum" sz="quarter" idx="5"/>
          </p:nvPr>
        </p:nvSpPr>
        <p:spPr>
          <a:noFill/>
        </p:spPr>
        <p:txBody>
          <a:bodyPr/>
          <a:lstStyle/>
          <a:p>
            <a:fld id="{E857C861-E42A-486A-B706-8FF8DD055CDC}" type="slidenum">
              <a:rPr lang="en-US" smtClean="0"/>
              <a:pPr/>
              <a:t>55</a:t>
            </a:fld>
            <a:endParaRPr lang="en-US" dirty="0" smtClean="0"/>
          </a:p>
        </p:txBody>
      </p:sp>
    </p:spTree>
    <p:extLst>
      <p:ext uri="{BB962C8B-B14F-4D97-AF65-F5344CB8AC3E}">
        <p14:creationId xmlns:p14="http://schemas.microsoft.com/office/powerpoint/2010/main" val="167818659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5"/>
          <p:cNvSpPr>
            <a:spLocks noGrp="1" noChangeArrowheads="1"/>
          </p:cNvSpPr>
          <p:nvPr>
            <p:ph type="sldNum" sz="quarter" idx="5"/>
          </p:nvPr>
        </p:nvSpPr>
        <p:spPr>
          <a:noFill/>
        </p:spPr>
        <p:txBody>
          <a:bodyPr/>
          <a:lstStyle/>
          <a:p>
            <a:fld id="{FC52D426-237E-4D40-A5AC-1EAF8DF62618}" type="slidenum">
              <a:rPr lang="en-US" altLang="en-US" smtClean="0"/>
              <a:pPr/>
              <a:t>56</a:t>
            </a:fld>
            <a:endParaRPr lang="en-US" altLang="en-US" dirty="0" smtClean="0"/>
          </a:p>
        </p:txBody>
      </p:sp>
      <p:sp>
        <p:nvSpPr>
          <p:cNvPr id="178178" name="Rectangle 3074"/>
          <p:cNvSpPr>
            <a:spLocks noGrp="1" noRot="1" noChangeAspect="1" noChangeArrowheads="1" noTextEdit="1"/>
          </p:cNvSpPr>
          <p:nvPr>
            <p:ph type="sldImg"/>
          </p:nvPr>
        </p:nvSpPr>
        <p:spPr>
          <a:xfrm>
            <a:off x="2203450" y="704850"/>
            <a:ext cx="2603500" cy="3471863"/>
          </a:xfrm>
          <a:ln/>
        </p:spPr>
      </p:sp>
      <p:sp>
        <p:nvSpPr>
          <p:cNvPr id="178179" name="Rectangle 3075"/>
          <p:cNvSpPr>
            <a:spLocks noGrp="1" noChangeArrowheads="1"/>
          </p:cNvSpPr>
          <p:nvPr>
            <p:ph type="body" idx="1"/>
          </p:nvPr>
        </p:nvSpPr>
        <p:spPr>
          <a:noFill/>
          <a:ln/>
        </p:spPr>
        <p:txBody>
          <a:bodyPr/>
          <a:lstStyle/>
          <a:p>
            <a:r>
              <a:rPr lang="en-US" altLang="en-US" dirty="0" smtClean="0"/>
              <a:t>Does every time the stratum-specific estimates differ numerically,</a:t>
            </a:r>
            <a:r>
              <a:rPr lang="en-US" altLang="en-US" baseline="0" dirty="0" smtClean="0"/>
              <a:t> to any extent,</a:t>
            </a:r>
            <a:r>
              <a:rPr lang="en-US" altLang="en-US" dirty="0" smtClean="0"/>
              <a:t> indicate that we have interaction occurring?   In other words, does</a:t>
            </a:r>
            <a:r>
              <a:rPr lang="en-US" altLang="en-US" baseline="0" dirty="0" smtClean="0"/>
              <a:t> every time</a:t>
            </a:r>
            <a:r>
              <a:rPr lang="en-US" altLang="en-US" dirty="0" smtClean="0"/>
              <a:t> (</a:t>
            </a:r>
            <a:r>
              <a:rPr lang="en-US" altLang="en-US" i="1" dirty="0" smtClean="0"/>
              <a:t>p</a:t>
            </a:r>
            <a:r>
              <a:rPr lang="en-US" altLang="en-US" baseline="-25000" dirty="0" smtClean="0"/>
              <a:t>11</a:t>
            </a:r>
            <a:r>
              <a:rPr lang="en-US" altLang="en-US" dirty="0" smtClean="0"/>
              <a:t> - </a:t>
            </a:r>
            <a:r>
              <a:rPr lang="en-US" altLang="en-US" i="1" dirty="0" smtClean="0"/>
              <a:t>p</a:t>
            </a:r>
            <a:r>
              <a:rPr lang="en-US" altLang="en-US" baseline="-25000" dirty="0" smtClean="0"/>
              <a:t>10 </a:t>
            </a:r>
            <a:r>
              <a:rPr lang="en-US" altLang="en-US" dirty="0" smtClean="0"/>
              <a:t>- </a:t>
            </a:r>
            <a:r>
              <a:rPr lang="en-US" altLang="en-US" i="1" dirty="0" smtClean="0"/>
              <a:t>p</a:t>
            </a:r>
            <a:r>
              <a:rPr lang="en-US" altLang="en-US" baseline="-25000" dirty="0" smtClean="0"/>
              <a:t>01</a:t>
            </a:r>
            <a:r>
              <a:rPr lang="en-US" altLang="en-US" dirty="0" smtClean="0"/>
              <a:t> + </a:t>
            </a:r>
            <a:r>
              <a:rPr lang="en-US" altLang="en-US" i="1" dirty="0" smtClean="0"/>
              <a:t>p</a:t>
            </a:r>
            <a:r>
              <a:rPr lang="en-US" altLang="en-US" baseline="-25000" dirty="0" smtClean="0"/>
              <a:t>00</a:t>
            </a:r>
            <a:r>
              <a:rPr lang="en-US" altLang="en-US" baseline="0" dirty="0" smtClean="0"/>
              <a:t>, the additive interaction metric) </a:t>
            </a:r>
            <a:r>
              <a:rPr lang="en-US" altLang="en-US" dirty="0" smtClean="0"/>
              <a:t>not equal 0,</a:t>
            </a:r>
            <a:r>
              <a:rPr lang="en-US" altLang="en-US" baseline="0" dirty="0" smtClean="0"/>
              <a:t> RERI equal 0, </a:t>
            </a:r>
            <a:r>
              <a:rPr lang="en-US" altLang="en-US" dirty="0" smtClean="0"/>
              <a:t>or </a:t>
            </a:r>
            <a:r>
              <a:rPr lang="en-US" altLang="en-US" dirty="0" smtClean="0">
                <a:latin typeface="Cambria Math" pitchFamily="18" charset="0"/>
                <a:cs typeface="Times New Roman" pitchFamily="18" charset="0"/>
              </a:rPr>
              <a:t>(𝑝</a:t>
            </a:r>
            <a:r>
              <a:rPr lang="en-US" altLang="en-US" baseline="-25000" dirty="0" smtClean="0">
                <a:latin typeface="Cambria Math" pitchFamily="18" charset="0"/>
                <a:cs typeface="Times New Roman" pitchFamily="18" charset="0"/>
              </a:rPr>
              <a:t>11</a:t>
            </a:r>
            <a:r>
              <a:rPr lang="en-US" altLang="en-US" dirty="0" smtClean="0">
                <a:latin typeface="Cambria Math" pitchFamily="18" charset="0"/>
                <a:cs typeface="Times New Roman" pitchFamily="18" charset="0"/>
              </a:rPr>
              <a:t> 𝑝</a:t>
            </a:r>
            <a:r>
              <a:rPr lang="en-US" altLang="en-US" baseline="-25000" dirty="0" smtClean="0">
                <a:latin typeface="Cambria Math" pitchFamily="18" charset="0"/>
                <a:cs typeface="Times New Roman" pitchFamily="18" charset="0"/>
              </a:rPr>
              <a:t>00</a:t>
            </a:r>
            <a:r>
              <a:rPr lang="en-US" altLang="en-US" dirty="0" smtClean="0">
                <a:latin typeface="Cambria Math" pitchFamily="18" charset="0"/>
                <a:cs typeface="Times New Roman" pitchFamily="18" charset="0"/>
              </a:rPr>
              <a:t>)/(𝑝</a:t>
            </a:r>
            <a:r>
              <a:rPr lang="en-US" altLang="en-US" baseline="-25000" dirty="0" smtClean="0">
                <a:latin typeface="Cambria Math" pitchFamily="18" charset="0"/>
                <a:cs typeface="Times New Roman" pitchFamily="18" charset="0"/>
              </a:rPr>
              <a:t>10</a:t>
            </a:r>
            <a:r>
              <a:rPr lang="en-US" altLang="en-US" dirty="0" smtClean="0">
                <a:latin typeface="Cambria Math" pitchFamily="18" charset="0"/>
                <a:cs typeface="Times New Roman" pitchFamily="18" charset="0"/>
              </a:rPr>
              <a:t> 𝑝</a:t>
            </a:r>
            <a:r>
              <a:rPr lang="en-US" altLang="en-US" baseline="-25000" dirty="0" smtClean="0">
                <a:latin typeface="Cambria Math" pitchFamily="18" charset="0"/>
                <a:cs typeface="Times New Roman" pitchFamily="18" charset="0"/>
              </a:rPr>
              <a:t>01</a:t>
            </a:r>
            <a:r>
              <a:rPr lang="en-US" altLang="en-US" baseline="0" dirty="0" smtClean="0"/>
              <a:t>), the multiplicative interaction metric, not equal 1, is interaction present?  If interaction is present, we have just learned that </a:t>
            </a:r>
            <a:r>
              <a:rPr lang="en-US" altLang="en-US" dirty="0" smtClean="0"/>
              <a:t>we should not form a single summary estimate adjusted for the third variable but instead we should report all the stratum-specific estimates separately.  This could get messy especially with many different factors to control for.   We could have dozens of different measures of association to report.</a:t>
            </a:r>
          </a:p>
          <a:p>
            <a:endParaRPr lang="en-US" altLang="en-US" dirty="0" smtClean="0"/>
          </a:p>
          <a:p>
            <a:r>
              <a:rPr lang="en-US" altLang="en-US" dirty="0" smtClean="0"/>
              <a:t>Here is an example, from</a:t>
            </a:r>
            <a:r>
              <a:rPr lang="en-US" altLang="en-US" baseline="0" dirty="0" smtClean="0"/>
              <a:t> a case-control study,</a:t>
            </a:r>
            <a:r>
              <a:rPr lang="en-US" altLang="en-US" dirty="0" smtClean="0"/>
              <a:t> looking at the association between spermicide use (exposure) and Down syndrome (outcome), and we are wondering about the influence of age on this association.  There is a reasonable difference in the ORs in the two strata, but look at the sample sizes.  Some of the cells are rather small,</a:t>
            </a:r>
            <a:r>
              <a:rPr lang="en-US" altLang="en-US" baseline="0" dirty="0" smtClean="0"/>
              <a:t> </a:t>
            </a:r>
            <a:r>
              <a:rPr lang="en-US" altLang="en-US" dirty="0" smtClean="0"/>
              <a:t>and therefore we know these numbers are not very statistically precise.  Somehow, we need to take this possibility of random variation (i.e., sampling error or chance) into account when we assess the presence of interaction.</a:t>
            </a:r>
          </a:p>
        </p:txBody>
      </p:sp>
    </p:spTree>
    <p:extLst>
      <p:ext uri="{BB962C8B-B14F-4D97-AF65-F5344CB8AC3E}">
        <p14:creationId xmlns:p14="http://schemas.microsoft.com/office/powerpoint/2010/main" val="376971434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5"/>
          <p:cNvSpPr>
            <a:spLocks noGrp="1" noChangeArrowheads="1"/>
          </p:cNvSpPr>
          <p:nvPr>
            <p:ph type="sldNum" sz="quarter" idx="5"/>
          </p:nvPr>
        </p:nvSpPr>
        <p:spPr>
          <a:noFill/>
        </p:spPr>
        <p:txBody>
          <a:bodyPr/>
          <a:lstStyle/>
          <a:p>
            <a:fld id="{13657C3E-075D-45DE-81B6-75BF94E4FCD3}" type="slidenum">
              <a:rPr lang="en-US" altLang="en-US" smtClean="0"/>
              <a:pPr/>
              <a:t>57</a:t>
            </a:fld>
            <a:endParaRPr lang="en-US" altLang="en-US" dirty="0" smtClean="0"/>
          </a:p>
        </p:txBody>
      </p:sp>
      <p:sp>
        <p:nvSpPr>
          <p:cNvPr id="181250" name="Rectangle 2"/>
          <p:cNvSpPr>
            <a:spLocks noGrp="1" noRot="1" noChangeAspect="1" noChangeArrowheads="1" noTextEdit="1"/>
          </p:cNvSpPr>
          <p:nvPr>
            <p:ph type="sldImg"/>
          </p:nvPr>
        </p:nvSpPr>
        <p:spPr>
          <a:xfrm>
            <a:off x="2203450" y="704850"/>
            <a:ext cx="2603500" cy="3471863"/>
          </a:xfrm>
          <a:ln/>
        </p:spPr>
      </p:sp>
      <p:sp>
        <p:nvSpPr>
          <p:cNvPr id="181251" name="Rectangle 3"/>
          <p:cNvSpPr>
            <a:spLocks noGrp="1" noChangeArrowheads="1"/>
          </p:cNvSpPr>
          <p:nvPr>
            <p:ph type="body" idx="1"/>
          </p:nvPr>
        </p:nvSpPr>
        <p:spPr>
          <a:noFill/>
          <a:ln/>
        </p:spPr>
        <p:txBody>
          <a:bodyPr/>
          <a:lstStyle/>
          <a:p>
            <a:r>
              <a:rPr lang="en-US" altLang="en-US" dirty="0" smtClean="0">
                <a:solidFill>
                  <a:srgbClr val="000000"/>
                </a:solidFill>
                <a:latin typeface="Arial" charset="0"/>
              </a:rPr>
              <a:t>Fortunately, there are statistical tests available to assess the role of chance or random variation in causing apparent interaction.  The null hypothesis of these tests is that there is no difference between the strata — and that any apparent difference is only because of random sampling error.  In other words, the null hypothesis is that the strength/magnitude of association is homogenous across strata; there is no statistical interaction.  The alternative hypothesis of these tests is that there is heterogeneity (i.e., no homogeneity).  If the test is significant (small p value), we reject the null in favor of the alternative and state that interaction is present.  We won’t dwell on the mechanics of deriving these tests only to say that they follow a chi-square distribution with the degrees of freedom equal to the number of strata minus one.  Instead, we will dwell on interpretation.</a:t>
            </a:r>
            <a:r>
              <a:rPr lang="en-US" altLang="en-US" baseline="0" dirty="0" smtClean="0">
                <a:solidFill>
                  <a:srgbClr val="000000"/>
                </a:solidFill>
                <a:latin typeface="Arial" charset="0"/>
              </a:rPr>
              <a:t>  </a:t>
            </a:r>
            <a:endParaRPr lang="en-US" altLang="en-US" sz="600" dirty="0" smtClean="0">
              <a:solidFill>
                <a:srgbClr val="000000"/>
              </a:solidFill>
              <a:latin typeface="Arial" charset="0"/>
            </a:endParaRPr>
          </a:p>
        </p:txBody>
      </p:sp>
    </p:spTree>
    <p:extLst>
      <p:ext uri="{BB962C8B-B14F-4D97-AF65-F5344CB8AC3E}">
        <p14:creationId xmlns:p14="http://schemas.microsoft.com/office/powerpoint/2010/main" val="182048991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5"/>
          <p:cNvSpPr>
            <a:spLocks noGrp="1" noChangeArrowheads="1"/>
          </p:cNvSpPr>
          <p:nvPr>
            <p:ph type="sldNum" sz="quarter" idx="5"/>
          </p:nvPr>
        </p:nvSpPr>
        <p:spPr>
          <a:noFill/>
        </p:spPr>
        <p:txBody>
          <a:bodyPr/>
          <a:lstStyle/>
          <a:p>
            <a:fld id="{8B45544D-FB5D-4929-BBDE-7B3103234FB2}" type="slidenum">
              <a:rPr lang="en-US" altLang="en-US" smtClean="0"/>
              <a:pPr/>
              <a:t>58</a:t>
            </a:fld>
            <a:endParaRPr lang="en-US" altLang="en-US" dirty="0" smtClean="0"/>
          </a:p>
        </p:txBody>
      </p:sp>
      <p:sp>
        <p:nvSpPr>
          <p:cNvPr id="183298" name="Rectangle 2"/>
          <p:cNvSpPr>
            <a:spLocks noGrp="1" noRot="1" noChangeAspect="1" noChangeArrowheads="1" noTextEdit="1"/>
          </p:cNvSpPr>
          <p:nvPr>
            <p:ph type="sldImg"/>
          </p:nvPr>
        </p:nvSpPr>
        <p:spPr>
          <a:xfrm>
            <a:off x="2203450" y="704850"/>
            <a:ext cx="2603500" cy="3471863"/>
          </a:xfrm>
          <a:ln/>
        </p:spPr>
      </p:sp>
      <p:sp>
        <p:nvSpPr>
          <p:cNvPr id="183299" name="Rectangle 3"/>
          <p:cNvSpPr>
            <a:spLocks noGrp="1" noChangeArrowheads="1"/>
          </p:cNvSpPr>
          <p:nvPr>
            <p:ph type="body" idx="1"/>
          </p:nvPr>
        </p:nvSpPr>
        <p:spPr>
          <a:noFill/>
          <a:ln/>
        </p:spPr>
        <p:txBody>
          <a:bodyPr/>
          <a:lstStyle/>
          <a:p>
            <a:r>
              <a:rPr lang="en-US" altLang="en-US" dirty="0" smtClean="0"/>
              <a:t>Let’s implement this test in Stata, and to do this for dichotomous</a:t>
            </a:r>
            <a:r>
              <a:rPr lang="en-US" altLang="en-US" baseline="0" dirty="0" smtClean="0"/>
              <a:t> outcomes and exposures</a:t>
            </a:r>
            <a:r>
              <a:rPr lang="en-US" altLang="en-US" dirty="0" smtClean="0"/>
              <a:t> we use the epitab set of commands that you have already used.</a:t>
            </a:r>
          </a:p>
          <a:p>
            <a:endParaRPr lang="en-US" altLang="en-US" dirty="0" smtClean="0"/>
          </a:p>
          <a:p>
            <a:r>
              <a:rPr lang="en-US" altLang="en-US" dirty="0" smtClean="0"/>
              <a:t>First, lets look at the crude association.   You already know this command.</a:t>
            </a:r>
            <a:r>
              <a:rPr lang="en-US" altLang="en-US" baseline="0" dirty="0" smtClean="0"/>
              <a:t>  For a cross-sectional study,</a:t>
            </a:r>
            <a:r>
              <a:rPr lang="en-US" altLang="en-US" dirty="0" smtClean="0"/>
              <a:t> it is:</a:t>
            </a:r>
            <a:r>
              <a:rPr lang="en-US" altLang="en-US" baseline="0" dirty="0" smtClean="0"/>
              <a:t> </a:t>
            </a:r>
            <a:r>
              <a:rPr lang="en-US" altLang="en-US" dirty="0" smtClean="0"/>
              <a:t> cs outcome exposure.</a:t>
            </a:r>
          </a:p>
          <a:p>
            <a:endParaRPr lang="en-US" altLang="en-US" dirty="0" smtClean="0"/>
          </a:p>
          <a:p>
            <a:r>
              <a:rPr lang="en-US" altLang="en-US" dirty="0" smtClean="0"/>
              <a:t>Then, to look at the stratum-specific</a:t>
            </a:r>
            <a:r>
              <a:rPr lang="en-US" altLang="en-US" baseline="0" dirty="0" smtClean="0"/>
              <a:t> estimates, we add a “by” command after the comma:  cs delayed smoking, by(caffeine)</a:t>
            </a:r>
            <a:endParaRPr lang="en-US" altLang="en-US" dirty="0" smtClean="0"/>
          </a:p>
        </p:txBody>
      </p:sp>
    </p:spTree>
    <p:extLst>
      <p:ext uri="{BB962C8B-B14F-4D97-AF65-F5344CB8AC3E}">
        <p14:creationId xmlns:p14="http://schemas.microsoft.com/office/powerpoint/2010/main" val="46299067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5"/>
          <p:cNvSpPr>
            <a:spLocks noGrp="1" noChangeArrowheads="1"/>
          </p:cNvSpPr>
          <p:nvPr>
            <p:ph type="sldNum" sz="quarter" idx="5"/>
          </p:nvPr>
        </p:nvSpPr>
        <p:spPr>
          <a:noFill/>
        </p:spPr>
        <p:txBody>
          <a:bodyPr/>
          <a:lstStyle/>
          <a:p>
            <a:fld id="{1A1C1917-43BB-4786-8473-442F2060AC39}" type="slidenum">
              <a:rPr lang="en-US" altLang="en-US" smtClean="0"/>
              <a:pPr/>
              <a:t>59</a:t>
            </a:fld>
            <a:endParaRPr lang="en-US" altLang="en-US" dirty="0" smtClean="0"/>
          </a:p>
        </p:txBody>
      </p:sp>
      <p:sp>
        <p:nvSpPr>
          <p:cNvPr id="185346" name="Rectangle 2"/>
          <p:cNvSpPr>
            <a:spLocks noGrp="1" noRot="1" noChangeAspect="1" noChangeArrowheads="1" noTextEdit="1"/>
          </p:cNvSpPr>
          <p:nvPr>
            <p:ph type="sldImg"/>
          </p:nvPr>
        </p:nvSpPr>
        <p:spPr>
          <a:xfrm>
            <a:off x="2206625" y="704850"/>
            <a:ext cx="2600325" cy="3470275"/>
          </a:xfrm>
          <a:ln/>
        </p:spPr>
      </p:sp>
      <p:sp>
        <p:nvSpPr>
          <p:cNvPr id="185347" name="Rectangle 3"/>
          <p:cNvSpPr>
            <a:spLocks noGrp="1" noChangeArrowheads="1"/>
          </p:cNvSpPr>
          <p:nvPr>
            <p:ph type="body" idx="1"/>
          </p:nvPr>
        </p:nvSpPr>
        <p:spPr>
          <a:noFill/>
          <a:ln/>
        </p:spPr>
        <p:txBody>
          <a:bodyPr/>
          <a:lstStyle/>
          <a:p>
            <a:r>
              <a:rPr lang="en-US" altLang="en-US" sz="1000" dirty="0" smtClean="0">
                <a:solidFill>
                  <a:srgbClr val="000000"/>
                </a:solidFill>
                <a:latin typeface="Arial" charset="0"/>
              </a:rPr>
              <a:t>Here’s what the output looks like for the smoking, caffeine, and delayed conception example.  First the crude association, and then the stratum-specific measures of association.</a:t>
            </a:r>
          </a:p>
          <a:p>
            <a:endParaRPr lang="en-US" altLang="en-US" sz="1000" dirty="0" smtClean="0">
              <a:solidFill>
                <a:srgbClr val="000000"/>
              </a:solidFill>
              <a:latin typeface="Arial" charset="0"/>
            </a:endParaRPr>
          </a:p>
          <a:p>
            <a:r>
              <a:rPr lang="en-US" altLang="en-US" sz="1000" dirty="0" smtClean="0">
                <a:solidFill>
                  <a:srgbClr val="000000"/>
                </a:solidFill>
                <a:latin typeface="Arial" charset="0"/>
              </a:rPr>
              <a:t>When looking at the crude association, note the 2x2 table and the output of both the risk ratio and the risk difference.  The chi square statistic for the table follows as does the p value.  </a:t>
            </a:r>
          </a:p>
          <a:p>
            <a:endParaRPr lang="en-US" altLang="en-US" sz="1000" dirty="0" smtClean="0">
              <a:solidFill>
                <a:srgbClr val="000000"/>
              </a:solidFill>
              <a:latin typeface="Arial" charset="0"/>
            </a:endParaRPr>
          </a:p>
          <a:p>
            <a:r>
              <a:rPr lang="en-US" altLang="en-US" sz="1000" dirty="0" smtClean="0">
                <a:solidFill>
                  <a:srgbClr val="000000"/>
                </a:solidFill>
                <a:latin typeface="Arial" charset="0"/>
              </a:rPr>
              <a:t>When looking at the stratum-specific estimates, the “by( )” option is used.  You don’t get two separate two by two tables but instead you get the risk ratio for the primary exposure under study separated by values of the third variable.  Here is the risk ratio (2.4, but remember it is a prevalence ratio) when no caffeine is used and here is the risk ratio 0.7 when caffeine is used.  In Stata, the test for homogeneity is automatically calculated as part of epitab command that you already know about.  Here it is.  The p value is: 0.005.  What does this p value mean? </a:t>
            </a:r>
          </a:p>
          <a:p>
            <a:endParaRPr lang="en-US" altLang="en-US" sz="1000" dirty="0" smtClean="0">
              <a:solidFill>
                <a:srgbClr val="000000"/>
              </a:solidFill>
              <a:latin typeface="Arial" charset="0"/>
            </a:endParaRPr>
          </a:p>
          <a:p>
            <a:r>
              <a:rPr lang="en-US" altLang="en-US" sz="1000" dirty="0" smtClean="0">
                <a:solidFill>
                  <a:srgbClr val="000000"/>
                </a:solidFill>
                <a:latin typeface="Arial" charset="0"/>
              </a:rPr>
              <a:t>[Answer: By chance alone, we can see differences this large or larger between strata, assuming there is in truth no difference between strata, 5 out of 1000 times we conducted a study of this sample size.)</a:t>
            </a:r>
          </a:p>
          <a:p>
            <a:endParaRPr lang="en-US" altLang="en-US" sz="1000" dirty="0" smtClean="0">
              <a:solidFill>
                <a:srgbClr val="000000"/>
              </a:solidFill>
              <a:latin typeface="Arial" charset="0"/>
            </a:endParaRPr>
          </a:p>
          <a:p>
            <a:r>
              <a:rPr lang="en-US" altLang="en-US" sz="1000" dirty="0" smtClean="0">
                <a:solidFill>
                  <a:srgbClr val="000000"/>
                </a:solidFill>
                <a:latin typeface="Arial" charset="0"/>
              </a:rPr>
              <a:t>This low p value reinforces your initial instinct that these two strata are not telling you the same thing and you don’t want to report them pooled together.</a:t>
            </a:r>
          </a:p>
          <a:p>
            <a:endParaRPr lang="en-US" altLang="en-US" sz="1000" dirty="0" smtClean="0">
              <a:solidFill>
                <a:srgbClr val="000000"/>
              </a:solidFill>
              <a:latin typeface="Arial" charset="0"/>
            </a:endParaRPr>
          </a:p>
          <a:p>
            <a:r>
              <a:rPr lang="en-US" altLang="en-US" sz="1000" dirty="0" smtClean="0">
                <a:solidFill>
                  <a:srgbClr val="000000"/>
                </a:solidFill>
                <a:latin typeface="Arial" charset="0"/>
              </a:rPr>
              <a:t>Of note, the only test of homogeneity that Stata provides in the</a:t>
            </a:r>
            <a:r>
              <a:rPr lang="en-US" altLang="en-US" sz="1000" baseline="0" dirty="0" smtClean="0">
                <a:solidFill>
                  <a:srgbClr val="000000"/>
                </a:solidFill>
                <a:latin typeface="Arial" charset="0"/>
              </a:rPr>
              <a:t> context of stratification is for multiplicative interaction. Stata </a:t>
            </a:r>
            <a:r>
              <a:rPr lang="en-US" altLang="en-US" sz="1000" dirty="0" smtClean="0">
                <a:solidFill>
                  <a:srgbClr val="000000"/>
                </a:solidFill>
                <a:latin typeface="Arial" charset="0"/>
              </a:rPr>
              <a:t>does not automatically provide this for the additive scale.  This is regrettable, but it again</a:t>
            </a:r>
            <a:r>
              <a:rPr lang="en-US" altLang="en-US" sz="1000" baseline="0" dirty="0" smtClean="0">
                <a:solidFill>
                  <a:srgbClr val="000000"/>
                </a:solidFill>
                <a:latin typeface="Arial" charset="0"/>
              </a:rPr>
              <a:t> indicates the general level of poor understanding in the scientific community of the value of the additive scale.  Fortunately, in the setting of a binary outcome and two binary exposures, it is easy to create a generalized linear regression model that produces the metric for additive interaction and the p value.</a:t>
            </a:r>
          </a:p>
          <a:p>
            <a:endParaRPr lang="en-US" altLang="en-US" sz="1000" baseline="0" dirty="0" smtClean="0">
              <a:solidFill>
                <a:srgbClr val="000000"/>
              </a:solidFill>
              <a:latin typeface="Arial" charset="0"/>
            </a:endParaRPr>
          </a:p>
          <a:p>
            <a:r>
              <a:rPr lang="en-US" altLang="en-US" sz="1000" baseline="0" dirty="0" smtClean="0">
                <a:solidFill>
                  <a:srgbClr val="000000"/>
                </a:solidFill>
                <a:latin typeface="Arial" charset="0"/>
              </a:rPr>
              <a:t>First, create what is known as an “interaction term” for the two exposures, smoking and caffeine use:</a:t>
            </a:r>
          </a:p>
          <a:p>
            <a:endParaRPr lang="en-US" altLang="en-US" sz="1000" baseline="0" dirty="0" smtClean="0">
              <a:solidFill>
                <a:srgbClr val="000000"/>
              </a:solidFill>
              <a:latin typeface="Arial" charset="0"/>
            </a:endParaRPr>
          </a:p>
          <a:p>
            <a:r>
              <a:rPr lang="en-US" altLang="en-US" sz="1000" baseline="0" dirty="0" smtClean="0">
                <a:solidFill>
                  <a:srgbClr val="000000"/>
                </a:solidFill>
                <a:latin typeface="Arial" charset="0"/>
              </a:rPr>
              <a:t>. generate smokingXcaffeine = smoking*caffeine</a:t>
            </a:r>
          </a:p>
          <a:p>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Then, create generalized</a:t>
            </a:r>
            <a:r>
              <a:rPr lang="en-US" sz="1200" kern="1200" baseline="0" dirty="0" smtClean="0">
                <a:solidFill>
                  <a:schemeClr val="tx1"/>
                </a:solidFill>
                <a:effectLst/>
                <a:latin typeface="Times New Roman" pitchFamily="18" charset="0"/>
                <a:ea typeface="+mn-ea"/>
                <a:cs typeface="+mn-cs"/>
              </a:rPr>
              <a:t> linear regression model:</a:t>
            </a:r>
          </a:p>
          <a:p>
            <a:endParaRPr lang="en-US" sz="1200" kern="1200" baseline="0" dirty="0" smtClean="0">
              <a:solidFill>
                <a:schemeClr val="tx1"/>
              </a:solidFill>
              <a:effectLst/>
              <a:latin typeface="Times New Roman" pitchFamily="18" charset="0"/>
              <a:ea typeface="+mn-ea"/>
              <a:cs typeface="+mn-cs"/>
            </a:endParaRPr>
          </a:p>
          <a:p>
            <a:r>
              <a:rPr lang="en-US" sz="1200" kern="1200" baseline="0" dirty="0" smtClean="0">
                <a:solidFill>
                  <a:schemeClr val="tx1"/>
                </a:solidFill>
                <a:effectLst/>
                <a:latin typeface="Times New Roman" pitchFamily="18" charset="0"/>
                <a:ea typeface="+mn-ea"/>
                <a:cs typeface="+mn-cs"/>
              </a:rPr>
              <a:t>.</a:t>
            </a:r>
            <a:r>
              <a:rPr lang="en-US" sz="1200" kern="1200" dirty="0" smtClean="0">
                <a:solidFill>
                  <a:schemeClr val="tx1"/>
                </a:solidFill>
                <a:effectLst/>
                <a:latin typeface="Times New Roman" pitchFamily="18" charset="0"/>
                <a:ea typeface="+mn-ea"/>
                <a:cs typeface="+mn-cs"/>
              </a:rPr>
              <a:t>glm delayed  smoking caffeine smokingXcaffeine, family(binomial) link(identity) difficult</a:t>
            </a:r>
          </a:p>
          <a:p>
            <a:endParaRPr lang="en-US" altLang="en-US" sz="1200" kern="1200" dirty="0" smtClean="0">
              <a:solidFill>
                <a:schemeClr val="tx1"/>
              </a:solidFill>
              <a:effectLst/>
              <a:latin typeface="Times New Roman" pitchFamily="18" charset="0"/>
              <a:ea typeface="+mn-ea"/>
              <a:cs typeface="+mn-cs"/>
            </a:endParaRPr>
          </a:p>
          <a:p>
            <a:r>
              <a:rPr lang="en-US" altLang="en-US" sz="1200" kern="1200" dirty="0" smtClean="0">
                <a:solidFill>
                  <a:schemeClr val="tx1"/>
                </a:solidFill>
                <a:effectLst/>
                <a:latin typeface="Times New Roman" pitchFamily="18" charset="0"/>
                <a:ea typeface="+mn-ea"/>
                <a:cs typeface="+mn-cs"/>
              </a:rPr>
              <a:t>This</a:t>
            </a:r>
            <a:r>
              <a:rPr lang="en-US" altLang="en-US" sz="1200" kern="1200" baseline="0" dirty="0" smtClean="0">
                <a:solidFill>
                  <a:schemeClr val="tx1"/>
                </a:solidFill>
                <a:effectLst/>
                <a:latin typeface="Times New Roman" pitchFamily="18" charset="0"/>
                <a:ea typeface="+mn-ea"/>
                <a:cs typeface="+mn-cs"/>
              </a:rPr>
              <a:t> produces the following output:</a:t>
            </a:r>
          </a:p>
          <a:p>
            <a:endParaRPr lang="en-US" altLang="en-US" sz="1200" kern="1200" baseline="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Courier"/>
                <a:ea typeface="+mn-ea"/>
                <a:cs typeface="Courier New" panose="02070309020205020404" pitchFamily="49" charset="0"/>
              </a:rPr>
              <a:t>Iteration 0:   log likelihood = -276.55634  </a:t>
            </a:r>
          </a:p>
          <a:p>
            <a:r>
              <a:rPr lang="en-US" sz="1200" kern="1200" dirty="0" smtClean="0">
                <a:solidFill>
                  <a:schemeClr val="tx1"/>
                </a:solidFill>
                <a:effectLst/>
                <a:latin typeface="Courier"/>
                <a:ea typeface="+mn-ea"/>
                <a:cs typeface="Courier New" panose="02070309020205020404" pitchFamily="49" charset="0"/>
              </a:rPr>
              <a:t>Iteration 1:   log likelihood = -276.55634  </a:t>
            </a:r>
          </a:p>
          <a:p>
            <a:r>
              <a:rPr lang="en-US" sz="1200" kern="1200" dirty="0" smtClean="0">
                <a:solidFill>
                  <a:schemeClr val="tx1"/>
                </a:solidFill>
                <a:effectLst/>
                <a:latin typeface="Courier"/>
                <a:ea typeface="+mn-ea"/>
                <a:cs typeface="Courier New" panose="02070309020205020404" pitchFamily="49" charset="0"/>
              </a:rPr>
              <a:t> </a:t>
            </a:r>
          </a:p>
          <a:p>
            <a:r>
              <a:rPr lang="en-US" sz="1200" kern="1200" dirty="0" smtClean="0">
                <a:solidFill>
                  <a:schemeClr val="tx1"/>
                </a:solidFill>
                <a:effectLst/>
                <a:latin typeface="Courier"/>
                <a:ea typeface="+mn-ea"/>
                <a:cs typeface="Courier New" panose="02070309020205020404" pitchFamily="49" charset="0"/>
              </a:rPr>
              <a:t>Generalized linear models                            No. of obs      =       824</a:t>
            </a:r>
          </a:p>
          <a:p>
            <a:r>
              <a:rPr lang="en-US" sz="1200" kern="1200" dirty="0" smtClean="0">
                <a:solidFill>
                  <a:schemeClr val="tx1"/>
                </a:solidFill>
                <a:effectLst/>
                <a:latin typeface="Courier"/>
                <a:ea typeface="+mn-ea"/>
                <a:cs typeface="Courier New" panose="02070309020205020404" pitchFamily="49" charset="0"/>
              </a:rPr>
              <a:t>Optimization     : ML                                    Residual df     =       820</a:t>
            </a:r>
          </a:p>
          <a:p>
            <a:r>
              <a:rPr lang="en-US" sz="1200" kern="1200" dirty="0" smtClean="0">
                <a:solidFill>
                  <a:schemeClr val="tx1"/>
                </a:solidFill>
                <a:effectLst/>
                <a:latin typeface="Courier"/>
                <a:ea typeface="+mn-ea"/>
                <a:cs typeface="Courier New" panose="02070309020205020404" pitchFamily="49" charset="0"/>
              </a:rPr>
              <a:t>                                                                 Scale parameter =         1</a:t>
            </a:r>
          </a:p>
          <a:p>
            <a:r>
              <a:rPr lang="en-US" sz="1000" kern="1200" dirty="0" smtClean="0">
                <a:solidFill>
                  <a:schemeClr val="tx1"/>
                </a:solidFill>
                <a:effectLst/>
                <a:latin typeface="Courier"/>
                <a:ea typeface="+mn-ea"/>
                <a:cs typeface="Courier New" panose="02070309020205020404" pitchFamily="49" charset="0"/>
              </a:rPr>
              <a:t>Deviance         =  553.1126793                    (1/df) Deviance =  .6745277</a:t>
            </a:r>
          </a:p>
          <a:p>
            <a:r>
              <a:rPr lang="en-US" sz="1000" kern="1200" dirty="0" smtClean="0">
                <a:solidFill>
                  <a:schemeClr val="tx1"/>
                </a:solidFill>
                <a:effectLst/>
                <a:latin typeface="Courier"/>
                <a:ea typeface="+mn-ea"/>
                <a:cs typeface="Courier New" panose="02070309020205020404" pitchFamily="49" charset="0"/>
              </a:rPr>
              <a:t>Pearson          =          824                          (1/df) Pearson  =  1.004878</a:t>
            </a:r>
          </a:p>
          <a:p>
            <a:r>
              <a:rPr lang="en-US" sz="1000" kern="1200" dirty="0" smtClean="0">
                <a:solidFill>
                  <a:schemeClr val="tx1"/>
                </a:solidFill>
                <a:effectLst/>
                <a:latin typeface="Courier"/>
                <a:ea typeface="+mn-ea"/>
                <a:cs typeface="Courier New" panose="02070309020205020404" pitchFamily="49" charset="0"/>
              </a:rPr>
              <a:t> </a:t>
            </a:r>
          </a:p>
          <a:p>
            <a:r>
              <a:rPr lang="en-US" sz="1000" kern="1200" dirty="0" smtClean="0">
                <a:solidFill>
                  <a:schemeClr val="tx1"/>
                </a:solidFill>
                <a:effectLst/>
                <a:latin typeface="Courier"/>
                <a:ea typeface="+mn-ea"/>
                <a:cs typeface="Courier New" panose="02070309020205020404" pitchFamily="49" charset="0"/>
              </a:rPr>
              <a:t>Variance function: V(u) = u*(1-u)                  [Bernoulli]</a:t>
            </a:r>
          </a:p>
          <a:p>
            <a:r>
              <a:rPr lang="en-US" sz="1000" kern="1200" dirty="0" smtClean="0">
                <a:solidFill>
                  <a:schemeClr val="tx1"/>
                </a:solidFill>
                <a:effectLst/>
                <a:latin typeface="Courier"/>
                <a:ea typeface="+mn-ea"/>
                <a:cs typeface="Courier New" panose="02070309020205020404" pitchFamily="49" charset="0"/>
              </a:rPr>
              <a:t>Link function    : g(u) = u                             [Identity]</a:t>
            </a:r>
          </a:p>
          <a:p>
            <a:r>
              <a:rPr lang="en-US" sz="1000" kern="1200" dirty="0" smtClean="0">
                <a:solidFill>
                  <a:schemeClr val="tx1"/>
                </a:solidFill>
                <a:effectLst/>
                <a:latin typeface="Courier"/>
                <a:ea typeface="+mn-ea"/>
                <a:cs typeface="Courier New" panose="02070309020205020404" pitchFamily="49" charset="0"/>
              </a:rPr>
              <a:t> </a:t>
            </a:r>
          </a:p>
          <a:p>
            <a:r>
              <a:rPr lang="en-US" sz="1000" kern="1200" dirty="0" smtClean="0">
                <a:solidFill>
                  <a:schemeClr val="tx1"/>
                </a:solidFill>
                <a:effectLst/>
                <a:latin typeface="Courier"/>
                <a:ea typeface="+mn-ea"/>
                <a:cs typeface="Courier New" panose="02070309020205020404" pitchFamily="49" charset="0"/>
              </a:rPr>
              <a:t>                                                                 AIC             =   .680962</a:t>
            </a:r>
          </a:p>
          <a:p>
            <a:r>
              <a:rPr lang="en-US" sz="1000" kern="1200" dirty="0" smtClean="0">
                <a:solidFill>
                  <a:schemeClr val="tx1"/>
                </a:solidFill>
                <a:effectLst/>
                <a:latin typeface="Courier"/>
                <a:ea typeface="+mn-ea"/>
                <a:cs typeface="Courier New" panose="02070309020205020404" pitchFamily="49" charset="0"/>
              </a:rPr>
              <a:t>Log likelihood   = -276.5563397                    BIC             = -4952.507</a:t>
            </a:r>
          </a:p>
          <a:p>
            <a:r>
              <a:rPr lang="en-US" sz="1000" kern="1200" dirty="0" smtClean="0">
                <a:solidFill>
                  <a:schemeClr val="tx1"/>
                </a:solidFill>
                <a:effectLst/>
                <a:latin typeface="Courier"/>
                <a:ea typeface="+mn-ea"/>
                <a:cs typeface="Courier New" panose="02070309020205020404" pitchFamily="49" charset="0"/>
              </a:rPr>
              <a:t> </a:t>
            </a:r>
          </a:p>
          <a:p>
            <a:r>
              <a:rPr lang="en-US" sz="1000" kern="1200" dirty="0" smtClean="0">
                <a:solidFill>
                  <a:schemeClr val="tx1"/>
                </a:solidFill>
                <a:effectLst/>
                <a:latin typeface="Courier"/>
                <a:ea typeface="+mn-ea"/>
                <a:cs typeface="Courier New" panose="02070309020205020404" pitchFamily="49" charset="0"/>
              </a:rPr>
              <a:t>--------------------------------------------------------------------------------</a:t>
            </a:r>
          </a:p>
          <a:p>
            <a:r>
              <a:rPr lang="en-US" sz="1000" kern="1200" dirty="0" smtClean="0">
                <a:solidFill>
                  <a:schemeClr val="tx1"/>
                </a:solidFill>
                <a:effectLst/>
                <a:latin typeface="Courier"/>
                <a:ea typeface="+mn-ea"/>
                <a:cs typeface="Courier New" panose="02070309020205020404" pitchFamily="49" charset="0"/>
              </a:rPr>
              <a:t>                      |                 OIM</a:t>
            </a:r>
          </a:p>
          <a:p>
            <a:r>
              <a:rPr lang="en-US" sz="1000" kern="1200" dirty="0" smtClean="0">
                <a:solidFill>
                  <a:schemeClr val="tx1"/>
                </a:solidFill>
                <a:effectLst/>
                <a:latin typeface="Courier"/>
                <a:ea typeface="+mn-ea"/>
                <a:cs typeface="Courier New" panose="02070309020205020404" pitchFamily="49" charset="0"/>
              </a:rPr>
              <a:t>              delay |      Coef.   Std. Err.      z    P&gt;|z|     [95% Conf. Interval]</a:t>
            </a:r>
          </a:p>
          <a:p>
            <a:r>
              <a:rPr lang="en-US" sz="1000" kern="1200" dirty="0" smtClean="0">
                <a:solidFill>
                  <a:schemeClr val="tx1"/>
                </a:solidFill>
                <a:effectLst/>
                <a:latin typeface="Courier"/>
                <a:ea typeface="+mn-ea"/>
                <a:cs typeface="Courier New" panose="02070309020205020404" pitchFamily="49" charset="0"/>
              </a:rPr>
              <a:t>---------------+----------------------------------------------------------------</a:t>
            </a:r>
          </a:p>
          <a:p>
            <a:r>
              <a:rPr lang="en-US" sz="1000" kern="1200" dirty="0" smtClean="0">
                <a:solidFill>
                  <a:schemeClr val="tx1"/>
                </a:solidFill>
                <a:effectLst/>
                <a:latin typeface="Courier"/>
                <a:ea typeface="+mn-ea"/>
                <a:cs typeface="Courier New" panose="02070309020205020404" pitchFamily="49" charset="0"/>
              </a:rPr>
              <a:t>             smoke |   .1156293   .0470631     2.46   0.014     .0233874    .2078712</a:t>
            </a:r>
          </a:p>
          <a:p>
            <a:r>
              <a:rPr lang="en-US" sz="1000" kern="1200" dirty="0" smtClean="0">
                <a:solidFill>
                  <a:schemeClr val="tx1"/>
                </a:solidFill>
                <a:effectLst/>
                <a:latin typeface="Courier"/>
                <a:ea typeface="+mn-ea"/>
                <a:cs typeface="Courier New" panose="02070309020205020404" pitchFamily="49" charset="0"/>
              </a:rPr>
              <a:t>           caffeine |   .1071498    .042812     2.50   0.012     .0232398    .1910597</a:t>
            </a:r>
          </a:p>
          <a:p>
            <a:r>
              <a:rPr lang="en-US" sz="1000" kern="1200" dirty="0" smtClean="0">
                <a:solidFill>
                  <a:schemeClr val="tx1"/>
                </a:solidFill>
                <a:effectLst/>
                <a:latin typeface="Courier"/>
                <a:ea typeface="+mn-ea"/>
                <a:cs typeface="Courier New" panose="02070309020205020404" pitchFamily="49" charset="0"/>
              </a:rPr>
              <a:t>smokeXcaffeine |  -.1719881   .0728175    -2.36   </a:t>
            </a:r>
            <a:r>
              <a:rPr lang="en-US" sz="1000" kern="1200" dirty="0" smtClean="0">
                <a:solidFill>
                  <a:srgbClr val="FF3300"/>
                </a:solidFill>
                <a:effectLst/>
                <a:latin typeface="Courier"/>
                <a:ea typeface="+mn-ea"/>
                <a:cs typeface="Courier New" panose="02070309020205020404" pitchFamily="49" charset="0"/>
              </a:rPr>
              <a:t>0.018</a:t>
            </a:r>
            <a:r>
              <a:rPr lang="en-US" sz="1000" kern="1200" dirty="0" smtClean="0">
                <a:solidFill>
                  <a:schemeClr val="tx1"/>
                </a:solidFill>
                <a:effectLst/>
                <a:latin typeface="Courier"/>
                <a:ea typeface="+mn-ea"/>
                <a:cs typeface="Courier New" panose="02070309020205020404" pitchFamily="49" charset="0"/>
              </a:rPr>
              <a:t>    -.3147078   -.0292683</a:t>
            </a:r>
          </a:p>
          <a:p>
            <a:r>
              <a:rPr lang="en-US" sz="1000" kern="1200" dirty="0" smtClean="0">
                <a:solidFill>
                  <a:schemeClr val="tx1"/>
                </a:solidFill>
                <a:effectLst/>
                <a:latin typeface="Courier"/>
                <a:ea typeface="+mn-ea"/>
                <a:cs typeface="Courier New" panose="02070309020205020404" pitchFamily="49" charset="0"/>
              </a:rPr>
              <a:t>              _cons |   .0817391   .0114252     7.15   0.000     .0593461    .1041321</a:t>
            </a:r>
          </a:p>
          <a:p>
            <a:r>
              <a:rPr lang="en-US" sz="1000" kern="1200" dirty="0" smtClean="0">
                <a:solidFill>
                  <a:schemeClr val="tx1"/>
                </a:solidFill>
                <a:effectLst/>
                <a:latin typeface="Courier"/>
                <a:ea typeface="+mn-ea"/>
                <a:cs typeface="Courier New" panose="02070309020205020404" pitchFamily="49" charset="0"/>
              </a:rPr>
              <a:t>--------------------------------------------------------------------------------</a:t>
            </a:r>
          </a:p>
          <a:p>
            <a:r>
              <a:rPr lang="en-US" sz="1000" kern="1200" dirty="0" smtClean="0">
                <a:solidFill>
                  <a:schemeClr val="tx1"/>
                </a:solidFill>
                <a:effectLst/>
                <a:latin typeface="Courier"/>
                <a:ea typeface="+mn-ea"/>
                <a:cs typeface="Courier New" panose="02070309020205020404" pitchFamily="49" charset="0"/>
              </a:rPr>
              <a:t>Coefficients are the risk differences.</a:t>
            </a:r>
          </a:p>
          <a:p>
            <a:endParaRPr lang="en-US" altLang="en-US" sz="1000" dirty="0" smtClean="0">
              <a:solidFill>
                <a:srgbClr val="000000"/>
              </a:solidFill>
              <a:latin typeface="Courier"/>
              <a:cs typeface="Courier New" panose="02070309020205020404" pitchFamily="49" charset="0"/>
            </a:endParaRPr>
          </a:p>
          <a:p>
            <a:r>
              <a:rPr lang="en-US" altLang="en-US" sz="1000" dirty="0" smtClean="0">
                <a:solidFill>
                  <a:srgbClr val="000000"/>
                </a:solidFill>
                <a:latin typeface="Courier"/>
                <a:cs typeface="Courier New" panose="02070309020205020404" pitchFamily="49" charset="0"/>
              </a:rPr>
              <a:t>----------------------</a:t>
            </a:r>
          </a:p>
          <a:p>
            <a:r>
              <a:rPr lang="en-US" altLang="en-US" sz="300" dirty="0" smtClean="0">
                <a:solidFill>
                  <a:srgbClr val="000000"/>
                </a:solidFill>
                <a:latin typeface="Courier"/>
                <a:cs typeface="Courier New" panose="02070309020205020404" pitchFamily="49" charset="0"/>
              </a:rPr>
              <a:t>The coefficient</a:t>
            </a:r>
            <a:r>
              <a:rPr lang="en-US" altLang="en-US" sz="300" baseline="0" dirty="0" smtClean="0">
                <a:solidFill>
                  <a:srgbClr val="000000"/>
                </a:solidFill>
                <a:latin typeface="Courier"/>
                <a:cs typeface="Courier New" panose="02070309020205020404" pitchFamily="49" charset="0"/>
              </a:rPr>
              <a:t> for the interaction term, which is -0.17, is the metric for additive interaction.  This metric is </a:t>
            </a:r>
            <a:r>
              <a:rPr lang="en-US" altLang="en-US" sz="800" i="1" dirty="0" smtClean="0"/>
              <a:t>p</a:t>
            </a:r>
            <a:r>
              <a:rPr lang="en-US" altLang="en-US" sz="800" baseline="-25000" dirty="0" smtClean="0"/>
              <a:t>11</a:t>
            </a:r>
            <a:r>
              <a:rPr lang="en-US" altLang="en-US" sz="800" dirty="0" smtClean="0"/>
              <a:t> - </a:t>
            </a:r>
            <a:r>
              <a:rPr lang="en-US" altLang="en-US" sz="800" i="1" dirty="0" smtClean="0"/>
              <a:t>p</a:t>
            </a:r>
            <a:r>
              <a:rPr lang="en-US" altLang="en-US" sz="800" baseline="-25000" dirty="0" smtClean="0"/>
              <a:t>10 </a:t>
            </a:r>
            <a:r>
              <a:rPr lang="en-US" altLang="en-US" sz="800" dirty="0" smtClean="0"/>
              <a:t>- </a:t>
            </a:r>
            <a:r>
              <a:rPr lang="en-US" altLang="en-US" sz="800" i="1" dirty="0" smtClean="0"/>
              <a:t>p</a:t>
            </a:r>
            <a:r>
              <a:rPr lang="en-US" altLang="en-US" sz="800" baseline="-25000" dirty="0" smtClean="0"/>
              <a:t>01</a:t>
            </a:r>
            <a:r>
              <a:rPr lang="en-US" altLang="en-US" sz="800" dirty="0" smtClean="0"/>
              <a:t> + </a:t>
            </a:r>
            <a:r>
              <a:rPr lang="en-US" altLang="en-US" sz="800" i="1" dirty="0" smtClean="0"/>
              <a:t>p</a:t>
            </a:r>
            <a:r>
              <a:rPr lang="en-US" altLang="en-US" sz="800" baseline="-25000" dirty="0" smtClean="0"/>
              <a:t>00</a:t>
            </a:r>
            <a:r>
              <a:rPr lang="en-US" altLang="en-US" sz="800" dirty="0" smtClean="0"/>
              <a:t> .</a:t>
            </a:r>
            <a:endParaRPr lang="en-US" altLang="en-US" sz="300" baseline="0" dirty="0" smtClean="0">
              <a:solidFill>
                <a:srgbClr val="000000"/>
              </a:solidFill>
              <a:latin typeface="Courier"/>
              <a:cs typeface="Courier New" panose="02070309020205020404" pitchFamily="49" charset="0"/>
            </a:endParaRPr>
          </a:p>
          <a:p>
            <a:endParaRPr lang="en-US" altLang="en-US" sz="300" baseline="0" dirty="0" smtClean="0">
              <a:solidFill>
                <a:srgbClr val="000000"/>
              </a:solidFill>
              <a:latin typeface="Courier"/>
              <a:cs typeface="Courier New" panose="02070309020205020404" pitchFamily="49" charset="0"/>
            </a:endParaRPr>
          </a:p>
          <a:p>
            <a:r>
              <a:rPr lang="en-US" altLang="en-US" sz="300" baseline="0" dirty="0" smtClean="0">
                <a:solidFill>
                  <a:srgbClr val="000000"/>
                </a:solidFill>
                <a:latin typeface="Courier"/>
                <a:cs typeface="Courier New" panose="02070309020205020404" pitchFamily="49" charset="0"/>
              </a:rPr>
              <a:t>The p value for the interaction term, which is 0.018, is the p value for the test of homogeneity comparing stratum-specific risk differences.  Here, the small p value is statistically significant at an alpha of 0.05.   Note that the p value here, 0.018, is not the exact p value as we derived for RERI before (p = 0.032), when using generalized linear model to directly derive risk ratio.   This is because the magnitude of RERI is not a surrogate of </a:t>
            </a:r>
            <a:r>
              <a:rPr lang="en-US" altLang="en-US" sz="700" i="1" dirty="0" smtClean="0"/>
              <a:t>p</a:t>
            </a:r>
            <a:r>
              <a:rPr lang="en-US" altLang="en-US" sz="700" baseline="-25000" dirty="0" smtClean="0"/>
              <a:t>11</a:t>
            </a:r>
            <a:r>
              <a:rPr lang="en-US" altLang="en-US" sz="700" dirty="0" smtClean="0"/>
              <a:t> - </a:t>
            </a:r>
            <a:r>
              <a:rPr lang="en-US" altLang="en-US" sz="700" i="1" dirty="0" smtClean="0"/>
              <a:t>p</a:t>
            </a:r>
            <a:r>
              <a:rPr lang="en-US" altLang="en-US" sz="700" baseline="-25000" dirty="0" smtClean="0"/>
              <a:t>10 </a:t>
            </a:r>
            <a:r>
              <a:rPr lang="en-US" altLang="en-US" sz="700" dirty="0" smtClean="0"/>
              <a:t>- </a:t>
            </a:r>
            <a:r>
              <a:rPr lang="en-US" altLang="en-US" sz="700" i="1" dirty="0" smtClean="0"/>
              <a:t>p</a:t>
            </a:r>
            <a:r>
              <a:rPr lang="en-US" altLang="en-US" sz="700" baseline="-25000" dirty="0" smtClean="0"/>
              <a:t>01</a:t>
            </a:r>
            <a:r>
              <a:rPr lang="en-US" altLang="en-US" sz="700" dirty="0" smtClean="0"/>
              <a:t> + </a:t>
            </a:r>
            <a:r>
              <a:rPr lang="en-US" altLang="en-US" sz="700" i="1" dirty="0" smtClean="0"/>
              <a:t>p</a:t>
            </a:r>
            <a:r>
              <a:rPr lang="en-US" altLang="en-US" sz="700" baseline="-25000" dirty="0" smtClean="0"/>
              <a:t>00</a:t>
            </a:r>
            <a:r>
              <a:rPr lang="en-US" altLang="en-US" sz="700" dirty="0" smtClean="0"/>
              <a:t> .  It is only the</a:t>
            </a:r>
            <a:r>
              <a:rPr lang="en-US" altLang="en-US" sz="700" baseline="0" dirty="0" smtClean="0"/>
              <a:t> case that sign of RERI is guaranteed to be the sign of </a:t>
            </a:r>
            <a:r>
              <a:rPr lang="en-US" altLang="en-US" sz="700" i="1" dirty="0" smtClean="0"/>
              <a:t>p</a:t>
            </a:r>
            <a:r>
              <a:rPr lang="en-US" altLang="en-US" sz="700" baseline="-25000" dirty="0" smtClean="0"/>
              <a:t>11</a:t>
            </a:r>
            <a:r>
              <a:rPr lang="en-US" altLang="en-US" sz="700" dirty="0" smtClean="0"/>
              <a:t> - </a:t>
            </a:r>
            <a:r>
              <a:rPr lang="en-US" altLang="en-US" sz="700" i="1" dirty="0" smtClean="0"/>
              <a:t>p</a:t>
            </a:r>
            <a:r>
              <a:rPr lang="en-US" altLang="en-US" sz="700" baseline="-25000" dirty="0" smtClean="0"/>
              <a:t>10 </a:t>
            </a:r>
            <a:r>
              <a:rPr lang="en-US" altLang="en-US" sz="700" dirty="0" smtClean="0"/>
              <a:t>- </a:t>
            </a:r>
            <a:r>
              <a:rPr lang="en-US" altLang="en-US" sz="700" i="1" dirty="0" smtClean="0"/>
              <a:t>p</a:t>
            </a:r>
            <a:r>
              <a:rPr lang="en-US" altLang="en-US" sz="700" baseline="-25000" dirty="0" smtClean="0"/>
              <a:t>01</a:t>
            </a:r>
            <a:r>
              <a:rPr lang="en-US" altLang="en-US" sz="700" dirty="0" smtClean="0"/>
              <a:t> + </a:t>
            </a:r>
            <a:r>
              <a:rPr lang="en-US" altLang="en-US" sz="700" i="1" dirty="0" smtClean="0"/>
              <a:t>p</a:t>
            </a:r>
            <a:r>
              <a:rPr lang="en-US" altLang="en-US" sz="700" baseline="-25000" dirty="0" smtClean="0"/>
              <a:t>00</a:t>
            </a:r>
            <a:r>
              <a:rPr lang="en-US" altLang="en-US" sz="700" dirty="0" smtClean="0"/>
              <a:t> .  In this case, the sign is negative.</a:t>
            </a:r>
            <a:r>
              <a:rPr lang="en-US" altLang="en-US" sz="700" baseline="0" dirty="0" smtClean="0"/>
              <a:t>  The p values, however, are quite close.</a:t>
            </a:r>
            <a:endParaRPr lang="en-US" altLang="en-US" sz="300" dirty="0" smtClean="0">
              <a:solidFill>
                <a:srgbClr val="000000"/>
              </a:solidFill>
              <a:latin typeface="Courier"/>
              <a:cs typeface="Courier New" panose="02070309020205020404" pitchFamily="49" charset="0"/>
            </a:endParaRPr>
          </a:p>
          <a:p>
            <a:endParaRPr lang="en-US" altLang="en-US" sz="1000" dirty="0" smtClean="0">
              <a:solidFill>
                <a:srgbClr val="000000"/>
              </a:solidFill>
              <a:latin typeface="Courier"/>
              <a:cs typeface="Courier New" panose="02070309020205020404" pitchFamily="49" charset="0"/>
            </a:endParaRPr>
          </a:p>
          <a:p>
            <a:endParaRPr lang="en-US" altLang="en-US" sz="300" dirty="0" smtClean="0">
              <a:solidFill>
                <a:srgbClr val="000000"/>
              </a:solidFill>
              <a:latin typeface="Courier"/>
              <a:cs typeface="Courier New" panose="02070309020205020404" pitchFamily="49" charset="0"/>
            </a:endParaRPr>
          </a:p>
        </p:txBody>
      </p:sp>
    </p:spTree>
    <p:extLst>
      <p:ext uri="{BB962C8B-B14F-4D97-AF65-F5344CB8AC3E}">
        <p14:creationId xmlns:p14="http://schemas.microsoft.com/office/powerpoint/2010/main" val="1891776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5"/>
          <p:cNvSpPr>
            <a:spLocks noGrp="1" noChangeArrowheads="1"/>
          </p:cNvSpPr>
          <p:nvPr>
            <p:ph type="sldNum" sz="quarter" idx="5"/>
          </p:nvPr>
        </p:nvSpPr>
        <p:spPr>
          <a:noFill/>
        </p:spPr>
        <p:txBody>
          <a:bodyPr/>
          <a:lstStyle/>
          <a:p>
            <a:fld id="{75507A93-04E3-4536-9947-0A9045DBD648}" type="slidenum">
              <a:rPr lang="en-US" altLang="en-US" smtClean="0"/>
              <a:pPr/>
              <a:t>6</a:t>
            </a:fld>
            <a:endParaRPr lang="en-US" altLang="en-US" dirty="0" smtClean="0"/>
          </a:p>
        </p:txBody>
      </p:sp>
      <p:sp>
        <p:nvSpPr>
          <p:cNvPr id="30722" name="Rectangle 2"/>
          <p:cNvSpPr>
            <a:spLocks noGrp="1" noRot="1" noChangeAspect="1" noChangeArrowheads="1" noTextEdit="1"/>
          </p:cNvSpPr>
          <p:nvPr>
            <p:ph type="sldImg"/>
          </p:nvPr>
        </p:nvSpPr>
        <p:spPr>
          <a:xfrm>
            <a:off x="2203450" y="704850"/>
            <a:ext cx="2603500" cy="3471863"/>
          </a:xfrm>
          <a:ln/>
        </p:spPr>
      </p:sp>
      <p:sp>
        <p:nvSpPr>
          <p:cNvPr id="30723" name="Rectangle 3"/>
          <p:cNvSpPr>
            <a:spLocks noGrp="1" noChangeArrowheads="1"/>
          </p:cNvSpPr>
          <p:nvPr>
            <p:ph type="body" idx="1"/>
          </p:nvPr>
        </p:nvSpPr>
        <p:spPr>
          <a:noFill/>
          <a:ln/>
        </p:spPr>
        <p:txBody>
          <a:bodyPr/>
          <a:lstStyle/>
          <a:p>
            <a:r>
              <a:rPr lang="en-US" altLang="en-US" sz="800" dirty="0" smtClean="0">
                <a:solidFill>
                  <a:srgbClr val="000000"/>
                </a:solidFill>
                <a:latin typeface="Arial" charset="0"/>
              </a:rPr>
              <a:t>So, let’s now go to the top of the list and discuss the methods we can use to reduce confounding in the study design phase.  The first method that we will discuss is randomization. </a:t>
            </a:r>
          </a:p>
          <a:p>
            <a:endParaRPr lang="en-US" altLang="en-US" sz="800" dirty="0" smtClean="0">
              <a:solidFill>
                <a:srgbClr val="000000"/>
              </a:solidFill>
              <a:latin typeface="Arial" charset="0"/>
            </a:endParaRPr>
          </a:p>
        </p:txBody>
      </p:sp>
    </p:spTree>
    <p:extLst>
      <p:ext uri="{BB962C8B-B14F-4D97-AF65-F5344CB8AC3E}">
        <p14:creationId xmlns:p14="http://schemas.microsoft.com/office/powerpoint/2010/main" val="61520995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5"/>
          <p:cNvSpPr>
            <a:spLocks noGrp="1" noChangeArrowheads="1"/>
          </p:cNvSpPr>
          <p:nvPr>
            <p:ph type="sldNum" sz="quarter" idx="5"/>
          </p:nvPr>
        </p:nvSpPr>
        <p:spPr>
          <a:noFill/>
        </p:spPr>
        <p:txBody>
          <a:bodyPr/>
          <a:lstStyle/>
          <a:p>
            <a:fld id="{DA81ADBF-EA5D-4FA3-84DB-EF7580ECD506}" type="slidenum">
              <a:rPr lang="en-US" altLang="en-US" smtClean="0"/>
              <a:pPr/>
              <a:t>60</a:t>
            </a:fld>
            <a:endParaRPr lang="en-US" altLang="en-US" dirty="0" smtClean="0"/>
          </a:p>
        </p:txBody>
      </p:sp>
      <p:sp>
        <p:nvSpPr>
          <p:cNvPr id="187394" name="Rectangle 2"/>
          <p:cNvSpPr>
            <a:spLocks noGrp="1" noRot="1" noChangeAspect="1" noChangeArrowheads="1" noTextEdit="1"/>
          </p:cNvSpPr>
          <p:nvPr>
            <p:ph type="sldImg"/>
          </p:nvPr>
        </p:nvSpPr>
        <p:spPr>
          <a:xfrm>
            <a:off x="2206625" y="704850"/>
            <a:ext cx="2600325" cy="3470275"/>
          </a:xfrm>
          <a:ln/>
        </p:spPr>
      </p:sp>
      <p:sp>
        <p:nvSpPr>
          <p:cNvPr id="187395" name="Rectangle 3"/>
          <p:cNvSpPr>
            <a:spLocks noGrp="1" noChangeArrowheads="1"/>
          </p:cNvSpPr>
          <p:nvPr>
            <p:ph type="body" idx="1"/>
          </p:nvPr>
        </p:nvSpPr>
        <p:spPr>
          <a:noFill/>
          <a:ln/>
        </p:spPr>
        <p:txBody>
          <a:bodyPr/>
          <a:lstStyle/>
          <a:p>
            <a:r>
              <a:rPr lang="en-US" altLang="en-US" sz="1000" dirty="0" smtClean="0">
                <a:solidFill>
                  <a:srgbClr val="000000"/>
                </a:solidFill>
                <a:latin typeface="Arial" charset="0"/>
              </a:rPr>
              <a:t>What does this p value mean? </a:t>
            </a:r>
          </a:p>
          <a:p>
            <a:endParaRPr lang="en-US" altLang="en-US" sz="300" dirty="0" smtClean="0">
              <a:solidFill>
                <a:srgbClr val="000000"/>
              </a:solidFill>
              <a:latin typeface="Arial" charset="0"/>
            </a:endParaRPr>
          </a:p>
        </p:txBody>
      </p:sp>
    </p:spTree>
    <p:extLst>
      <p:ext uri="{BB962C8B-B14F-4D97-AF65-F5344CB8AC3E}">
        <p14:creationId xmlns:p14="http://schemas.microsoft.com/office/powerpoint/2010/main" val="303101179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5"/>
          <p:cNvSpPr>
            <a:spLocks noGrp="1" noChangeArrowheads="1"/>
          </p:cNvSpPr>
          <p:nvPr>
            <p:ph type="sldNum" sz="quarter" idx="5"/>
          </p:nvPr>
        </p:nvSpPr>
        <p:spPr>
          <a:noFill/>
        </p:spPr>
        <p:txBody>
          <a:bodyPr/>
          <a:lstStyle/>
          <a:p>
            <a:fld id="{107FD5F4-AF38-4F01-ABFD-5148801812D1}" type="slidenum">
              <a:rPr lang="en-US" altLang="en-US" smtClean="0"/>
              <a:pPr/>
              <a:t>61</a:t>
            </a:fld>
            <a:endParaRPr lang="en-US" altLang="en-US" dirty="0" smtClean="0"/>
          </a:p>
        </p:txBody>
      </p:sp>
      <p:sp>
        <p:nvSpPr>
          <p:cNvPr id="189442" name="Rectangle 2"/>
          <p:cNvSpPr>
            <a:spLocks noGrp="1" noRot="1" noChangeAspect="1" noChangeArrowheads="1" noTextEdit="1"/>
          </p:cNvSpPr>
          <p:nvPr>
            <p:ph type="sldImg"/>
          </p:nvPr>
        </p:nvSpPr>
        <p:spPr>
          <a:xfrm>
            <a:off x="2206625" y="704850"/>
            <a:ext cx="2600325" cy="3470275"/>
          </a:xfrm>
          <a:ln/>
        </p:spPr>
      </p:sp>
      <p:sp>
        <p:nvSpPr>
          <p:cNvPr id="189443" name="Rectangle 3"/>
          <p:cNvSpPr>
            <a:spLocks noGrp="1" noChangeArrowheads="1"/>
          </p:cNvSpPr>
          <p:nvPr>
            <p:ph type="body" idx="1"/>
          </p:nvPr>
        </p:nvSpPr>
        <p:spPr>
          <a:noFill/>
          <a:ln/>
        </p:spPr>
        <p:txBody>
          <a:bodyPr/>
          <a:lstStyle/>
          <a:p>
            <a:r>
              <a:rPr lang="en-US" altLang="en-US" sz="1000" dirty="0" smtClean="0">
                <a:solidFill>
                  <a:srgbClr val="000000"/>
                </a:solidFill>
                <a:latin typeface="Arial" charset="0"/>
              </a:rPr>
              <a:t>What does this p value mean? </a:t>
            </a:r>
          </a:p>
          <a:p>
            <a:endParaRPr lang="en-US" altLang="en-US" sz="1000" dirty="0" smtClean="0">
              <a:solidFill>
                <a:srgbClr val="000000"/>
              </a:solidFill>
              <a:latin typeface="Arial" charset="0"/>
            </a:endParaRPr>
          </a:p>
          <a:p>
            <a:r>
              <a:rPr lang="en-US" altLang="en-US" sz="1000" dirty="0" smtClean="0">
                <a:solidFill>
                  <a:srgbClr val="000000"/>
                </a:solidFill>
                <a:latin typeface="Arial" charset="0"/>
              </a:rPr>
              <a:t>[Answer: By chance alone, we can see differences this large or larger between strata, assuming there is in truth no difference between strata, 5 out of 1000 times we conducted a study of this sample size.)</a:t>
            </a:r>
          </a:p>
          <a:p>
            <a:endParaRPr lang="en-US" altLang="en-US" sz="1000" dirty="0" smtClean="0">
              <a:solidFill>
                <a:srgbClr val="000000"/>
              </a:solidFill>
              <a:latin typeface="Arial" charset="0"/>
            </a:endParaRPr>
          </a:p>
          <a:p>
            <a:r>
              <a:rPr lang="en-US" altLang="en-US" sz="1000" dirty="0" smtClean="0">
                <a:solidFill>
                  <a:srgbClr val="000000"/>
                </a:solidFill>
                <a:latin typeface="Arial" charset="0"/>
              </a:rPr>
              <a:t>This low p value reinforces your initial instinct that these two strata are not telling you the same thing and you don’t want to report them pooled together.</a:t>
            </a:r>
          </a:p>
          <a:p>
            <a:endParaRPr lang="en-US" altLang="en-US" sz="300" dirty="0" smtClean="0">
              <a:solidFill>
                <a:srgbClr val="000000"/>
              </a:solidFill>
              <a:latin typeface="Arial" charset="0"/>
            </a:endParaRPr>
          </a:p>
          <a:p>
            <a:endParaRPr lang="en-US" altLang="en-US" sz="1000" dirty="0" smtClean="0">
              <a:solidFill>
                <a:srgbClr val="000000"/>
              </a:solidFill>
              <a:latin typeface="Arial" charset="0"/>
            </a:endParaRPr>
          </a:p>
          <a:p>
            <a:endParaRPr lang="en-US" altLang="en-US" sz="300" dirty="0" smtClean="0">
              <a:solidFill>
                <a:srgbClr val="000000"/>
              </a:solidFill>
              <a:latin typeface="Arial" charset="0"/>
            </a:endParaRPr>
          </a:p>
        </p:txBody>
      </p:sp>
    </p:spTree>
    <p:extLst>
      <p:ext uri="{BB962C8B-B14F-4D97-AF65-F5344CB8AC3E}">
        <p14:creationId xmlns:p14="http://schemas.microsoft.com/office/powerpoint/2010/main" val="207255415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5"/>
          <p:cNvSpPr>
            <a:spLocks noGrp="1" noChangeArrowheads="1"/>
          </p:cNvSpPr>
          <p:nvPr>
            <p:ph type="sldNum" sz="quarter" idx="5"/>
          </p:nvPr>
        </p:nvSpPr>
        <p:spPr>
          <a:noFill/>
        </p:spPr>
        <p:txBody>
          <a:bodyPr/>
          <a:lstStyle/>
          <a:p>
            <a:fld id="{BB92DFCE-CA37-41A4-AC1E-06EC3C16EC4F}" type="slidenum">
              <a:rPr lang="en-US" altLang="en-US" smtClean="0"/>
              <a:pPr/>
              <a:t>62</a:t>
            </a:fld>
            <a:endParaRPr lang="en-US" altLang="en-US" dirty="0" smtClean="0"/>
          </a:p>
        </p:txBody>
      </p:sp>
      <p:sp>
        <p:nvSpPr>
          <p:cNvPr id="191490" name="Rectangle 2"/>
          <p:cNvSpPr>
            <a:spLocks noGrp="1" noRot="1" noChangeAspect="1" noChangeArrowheads="1" noTextEdit="1"/>
          </p:cNvSpPr>
          <p:nvPr>
            <p:ph type="sldImg"/>
          </p:nvPr>
        </p:nvSpPr>
        <p:spPr>
          <a:xfrm>
            <a:off x="2203450" y="704850"/>
            <a:ext cx="2603500" cy="3471863"/>
          </a:xfrm>
          <a:ln/>
        </p:spPr>
      </p:sp>
      <p:sp>
        <p:nvSpPr>
          <p:cNvPr id="191491" name="Rectangle 3"/>
          <p:cNvSpPr>
            <a:spLocks noGrp="1" noChangeArrowheads="1"/>
          </p:cNvSpPr>
          <p:nvPr>
            <p:ph type="body" idx="1"/>
          </p:nvPr>
        </p:nvSpPr>
        <p:spPr>
          <a:noFill/>
          <a:ln/>
        </p:spPr>
        <p:txBody>
          <a:bodyPr/>
          <a:lstStyle/>
          <a:p>
            <a:r>
              <a:rPr lang="en-US" altLang="en-US" dirty="0" smtClean="0">
                <a:solidFill>
                  <a:srgbClr val="000000"/>
                </a:solidFill>
                <a:latin typeface="Arial" charset="0"/>
              </a:rPr>
              <a:t>We talked earlier about how to report interaction but how about when to choose</a:t>
            </a:r>
            <a:r>
              <a:rPr lang="en-US" altLang="en-US" baseline="0" dirty="0" smtClean="0">
                <a:solidFill>
                  <a:srgbClr val="000000"/>
                </a:solidFill>
                <a:latin typeface="Arial" charset="0"/>
              </a:rPr>
              <a:t> </a:t>
            </a:r>
            <a:r>
              <a:rPr lang="en-US" altLang="en-US" dirty="0" smtClean="0">
                <a:solidFill>
                  <a:srgbClr val="000000"/>
                </a:solidFill>
                <a:latin typeface="Arial" charset="0"/>
              </a:rPr>
              <a:t>report it?  When to report or ignore interaction needs to take several considerations in mind, is not always clear cut,</a:t>
            </a:r>
            <a:r>
              <a:rPr lang="en-US" altLang="en-US" baseline="0" dirty="0" smtClean="0">
                <a:solidFill>
                  <a:srgbClr val="000000"/>
                </a:solidFill>
                <a:latin typeface="Arial" charset="0"/>
              </a:rPr>
              <a:t> </a:t>
            </a:r>
            <a:r>
              <a:rPr lang="en-US" altLang="en-US" dirty="0" smtClean="0">
                <a:solidFill>
                  <a:srgbClr val="000000"/>
                </a:solidFill>
                <a:latin typeface="Arial" charset="0"/>
              </a:rPr>
              <a:t>and we can give no absolute rules for this. When to report or ignore is a substantive (i.e., clinical, biologic, or behavioral), statistical, and practical decision.</a:t>
            </a:r>
          </a:p>
          <a:p>
            <a:endParaRPr lang="en-US" altLang="en-US" dirty="0" smtClean="0">
              <a:solidFill>
                <a:srgbClr val="000000"/>
              </a:solidFill>
              <a:latin typeface="Arial" charset="0"/>
            </a:endParaRPr>
          </a:p>
          <a:p>
            <a:r>
              <a:rPr lang="en-US" altLang="en-US" dirty="0" smtClean="0">
                <a:solidFill>
                  <a:srgbClr val="000000"/>
                </a:solidFill>
                <a:latin typeface="Arial" charset="0"/>
              </a:rPr>
              <a:t>By substantive, we mean that we have to look at the magnitude of the stratum-specific differences.  Differences that are so small to be of very little relevance from a clinical or biologic perspective are typically not worth reporting.  In contrast, very large differences are telling us something clinically or biologically/behaviorally and we should want to report these. We should also keep in mind the prior probability of the interaction being true based on prior data.  The more</a:t>
            </a:r>
            <a:r>
              <a:rPr lang="en-US" altLang="en-US" baseline="0" dirty="0" smtClean="0">
                <a:solidFill>
                  <a:srgbClr val="000000"/>
                </a:solidFill>
                <a:latin typeface="Arial" charset="0"/>
              </a:rPr>
              <a:t> prior data there are suggesting an interaction, the more we will likely believe that interaction we see is true and will want to report it.  As a corollary to this, it is also the case that we likely only want to evaluate for interaction among factors for which there is at least some reasonable a priori knowledge that there might be such an interaction.  We would get this from our DAG.   </a:t>
            </a:r>
            <a:endParaRPr lang="en-US" altLang="en-US" dirty="0" smtClean="0">
              <a:solidFill>
                <a:srgbClr val="000000"/>
              </a:solidFill>
              <a:latin typeface="Arial" charset="0"/>
            </a:endParaRPr>
          </a:p>
          <a:p>
            <a:endParaRPr lang="en-US" altLang="en-US" dirty="0" smtClean="0">
              <a:solidFill>
                <a:srgbClr val="000000"/>
              </a:solidFill>
              <a:latin typeface="Arial" charset="0"/>
            </a:endParaRPr>
          </a:p>
          <a:p>
            <a:r>
              <a:rPr lang="en-US" altLang="en-US" dirty="0" smtClean="0">
                <a:solidFill>
                  <a:srgbClr val="000000"/>
                </a:solidFill>
                <a:latin typeface="Arial" charset="0"/>
              </a:rPr>
              <a:t>By statistical, we mean that we need to look at the p value for tests</a:t>
            </a:r>
            <a:r>
              <a:rPr lang="en-US" altLang="en-US" baseline="0" dirty="0" smtClean="0">
                <a:solidFill>
                  <a:srgbClr val="000000"/>
                </a:solidFill>
                <a:latin typeface="Arial" charset="0"/>
              </a:rPr>
              <a:t> of interaction, as we just discussed</a:t>
            </a:r>
            <a:r>
              <a:rPr lang="en-US" altLang="en-US" dirty="0" smtClean="0">
                <a:solidFill>
                  <a:srgbClr val="000000"/>
                </a:solidFill>
                <a:latin typeface="Arial" charset="0"/>
              </a:rPr>
              <a:t>, but what p value threshold should we use?  There are limitations in the statistical power of tests of homogeneity in most of our work.  This is because the sample size of the original analysis in most studies which seek to look at the effect of some exposure E on outcome D is based on very different parameters than a</a:t>
            </a:r>
            <a:r>
              <a:rPr lang="en-US" altLang="en-US" baseline="0" dirty="0" smtClean="0">
                <a:solidFill>
                  <a:srgbClr val="000000"/>
                </a:solidFill>
                <a:latin typeface="Arial" charset="0"/>
              </a:rPr>
              <a:t> study</a:t>
            </a:r>
            <a:r>
              <a:rPr lang="en-US" altLang="en-US" dirty="0" smtClean="0">
                <a:solidFill>
                  <a:srgbClr val="000000"/>
                </a:solidFill>
                <a:latin typeface="Arial" charset="0"/>
              </a:rPr>
              <a:t> which compares stratum-specific estimates.  Comparing exposed to unexposed in the entire population</a:t>
            </a:r>
            <a:r>
              <a:rPr lang="en-US" altLang="en-US" baseline="0" dirty="0" smtClean="0">
                <a:solidFill>
                  <a:srgbClr val="000000"/>
                </a:solidFill>
                <a:latin typeface="Arial" charset="0"/>
              </a:rPr>
              <a:t> </a:t>
            </a:r>
            <a:r>
              <a:rPr lang="en-US" altLang="en-US" dirty="0" smtClean="0">
                <a:solidFill>
                  <a:srgbClr val="000000"/>
                </a:solidFill>
                <a:latin typeface="Arial" charset="0"/>
              </a:rPr>
              <a:t>is different than having to compare multiple strata, each with its own variance.  Therefore, only a relatively large magnitude of difference between stratum-specific estimates or large sample sizes can achieve p values of less than 0.05 in most of our studies. Hence, it may be worthwhile to use a higher threshold — not for declaring statistical significance of interaction — but for when deciding when to report stratum-specific estimates as opposed to pooling them.  Some have advocated going up to  p of 0.10, or higher.  It should be emphasized that we are not condoning a different cut off of “statistical significance” for tests of interaction as if to say that they are fundamentally different than any other hypothesis testing.  Tests</a:t>
            </a:r>
            <a:r>
              <a:rPr lang="en-US" altLang="en-US" baseline="0" dirty="0" smtClean="0">
                <a:solidFill>
                  <a:srgbClr val="000000"/>
                </a:solidFill>
                <a:latin typeface="Arial" charset="0"/>
              </a:rPr>
              <a:t> of interaction </a:t>
            </a:r>
            <a:r>
              <a:rPr lang="en-US" altLang="en-US" dirty="0" smtClean="0">
                <a:solidFill>
                  <a:srgbClr val="000000"/>
                </a:solidFill>
                <a:latin typeface="Arial" charset="0"/>
              </a:rPr>
              <a:t>indeed must be interpreted just like any other p value.  In other words, when we say “report” interaction, we don’t necessarily mean that we are reporting statistical significance.  We just mean whether we are going to report stratum-specific estimates to our readers rather</a:t>
            </a:r>
            <a:r>
              <a:rPr lang="en-US" altLang="en-US" baseline="0" dirty="0" smtClean="0">
                <a:solidFill>
                  <a:srgbClr val="000000"/>
                </a:solidFill>
                <a:latin typeface="Arial" charset="0"/>
              </a:rPr>
              <a:t> than </a:t>
            </a:r>
            <a:r>
              <a:rPr lang="en-US" altLang="en-US" dirty="0" smtClean="0">
                <a:solidFill>
                  <a:srgbClr val="000000"/>
                </a:solidFill>
                <a:latin typeface="Arial" charset="0"/>
              </a:rPr>
              <a:t>a single summary adjusted estimate.</a:t>
            </a:r>
          </a:p>
          <a:p>
            <a:endParaRPr lang="en-US" altLang="en-US" dirty="0" smtClean="0">
              <a:solidFill>
                <a:srgbClr val="000000"/>
              </a:solidFill>
              <a:latin typeface="Arial" charset="0"/>
            </a:endParaRPr>
          </a:p>
          <a:p>
            <a:r>
              <a:rPr lang="en-US" altLang="en-US" dirty="0" smtClean="0">
                <a:solidFill>
                  <a:srgbClr val="000000"/>
                </a:solidFill>
                <a:latin typeface="Arial" charset="0"/>
              </a:rPr>
              <a:t>Finally, from a practical perspective, the question is just how complicated is it to report stratum-specific estimates individually instead of just one number which would apply for all strata.  If there are 10 different strata to report on, this could make for a complicated message for</a:t>
            </a:r>
            <a:r>
              <a:rPr lang="en-US" altLang="en-US" baseline="0" dirty="0" smtClean="0">
                <a:solidFill>
                  <a:srgbClr val="000000"/>
                </a:solidFill>
                <a:latin typeface="Arial" charset="0"/>
              </a:rPr>
              <a:t> some audiences or contexts</a:t>
            </a:r>
            <a:r>
              <a:rPr lang="en-US" altLang="en-US" dirty="0" smtClean="0">
                <a:solidFill>
                  <a:srgbClr val="000000"/>
                </a:solidFill>
                <a:latin typeface="Arial" charset="0"/>
              </a:rPr>
              <a:t>.  On the hand, if there are just two strata, then it is not that much complicated to report than one single measure of association.</a:t>
            </a:r>
            <a:r>
              <a:rPr lang="en-US" altLang="en-US" baseline="0" dirty="0" smtClean="0">
                <a:solidFill>
                  <a:srgbClr val="000000"/>
                </a:solidFill>
                <a:latin typeface="Arial" charset="0"/>
              </a:rPr>
              <a:t>  </a:t>
            </a:r>
            <a:endParaRPr lang="en-US" altLang="en-US" dirty="0" smtClean="0">
              <a:solidFill>
                <a:srgbClr val="000000"/>
              </a:solidFill>
              <a:latin typeface="Arial" charset="0"/>
            </a:endParaRPr>
          </a:p>
        </p:txBody>
      </p:sp>
    </p:spTree>
    <p:extLst>
      <p:ext uri="{BB962C8B-B14F-4D97-AF65-F5344CB8AC3E}">
        <p14:creationId xmlns:p14="http://schemas.microsoft.com/office/powerpoint/2010/main" val="409322713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5"/>
          <p:cNvSpPr>
            <a:spLocks noGrp="1" noChangeArrowheads="1"/>
          </p:cNvSpPr>
          <p:nvPr>
            <p:ph type="sldNum" sz="quarter" idx="5"/>
          </p:nvPr>
        </p:nvSpPr>
        <p:spPr>
          <a:noFill/>
        </p:spPr>
        <p:txBody>
          <a:bodyPr/>
          <a:lstStyle/>
          <a:p>
            <a:fld id="{502F3ADE-4641-4588-815A-F4BB37F956DB}" type="slidenum">
              <a:rPr lang="en-US" altLang="en-US" smtClean="0"/>
              <a:pPr/>
              <a:t>63</a:t>
            </a:fld>
            <a:endParaRPr lang="en-US" altLang="en-US" dirty="0" smtClean="0"/>
          </a:p>
        </p:txBody>
      </p:sp>
      <p:sp>
        <p:nvSpPr>
          <p:cNvPr id="194562" name="Rectangle 2"/>
          <p:cNvSpPr>
            <a:spLocks noGrp="1" noRot="1" noChangeAspect="1" noChangeArrowheads="1" noTextEdit="1"/>
          </p:cNvSpPr>
          <p:nvPr>
            <p:ph type="sldImg"/>
          </p:nvPr>
        </p:nvSpPr>
        <p:spPr>
          <a:xfrm>
            <a:off x="2205038" y="704850"/>
            <a:ext cx="2603500" cy="3471863"/>
          </a:xfrm>
          <a:ln/>
        </p:spPr>
      </p:sp>
      <p:sp>
        <p:nvSpPr>
          <p:cNvPr id="194563" name="Rectangle 3"/>
          <p:cNvSpPr>
            <a:spLocks noGrp="1" noChangeArrowheads="1"/>
          </p:cNvSpPr>
          <p:nvPr>
            <p:ph type="body" idx="1"/>
          </p:nvPr>
        </p:nvSpPr>
        <p:spPr>
          <a:xfrm>
            <a:off x="401638" y="4421188"/>
            <a:ext cx="6321425" cy="4189412"/>
          </a:xfrm>
          <a:noFill/>
          <a:ln/>
        </p:spPr>
        <p:txBody>
          <a:bodyPr/>
          <a:lstStyle/>
          <a:p>
            <a:r>
              <a:rPr lang="en-US" altLang="en-US" dirty="0" smtClean="0"/>
              <a:t>Let’s go through several examples to get a feeling for when we should report to our readers, rather than ignore interaction. You’ll see that this requires consideration of both substantive and statistical significance.  </a:t>
            </a:r>
          </a:p>
          <a:p>
            <a:endParaRPr lang="en-US" altLang="en-US" dirty="0" smtClean="0"/>
          </a:p>
          <a:p>
            <a:r>
              <a:rPr lang="en-US" altLang="en-US" dirty="0" smtClean="0"/>
              <a:t>Let’s say we are looking at the association between a given exposure and a given disease, and we have to then look at the effect of a potential effect modifier that has two levels: present (=1) and absent (=0).  We are working on the multiplicative scale.  In these two columns you see the stratum-specific measures of association; in this example, we are using risk ratios.  In this column is the p value for the test of homogeneity (or heterogeneity),  and here, in the rightward column, is our recommendation in terms of whether to declare or ignore interaction.</a:t>
            </a:r>
          </a:p>
          <a:p>
            <a:endParaRPr lang="en-US" altLang="en-US" dirty="0" smtClean="0"/>
          </a:p>
          <a:p>
            <a:r>
              <a:rPr lang="en-US" altLang="en-US" dirty="0" smtClean="0"/>
              <a:t>If the two strata give results of 2.3 and 2.6 and a p-value for the test of heterogeneity of 0.45, what should we do with it?  We should ignore this difference and not report the presence of interaction.  What if the p value is 0.001, this is an example of where we should still ignore it because this difference really is pretty small from a clinical or biologic perspective -- not substantively meaningful.  What if we got 2.0 in one stratum and 20 in another and a p value of 0.001.  Here, this is worth reporting.  However, if we saw a difference of 2 and 20 and a p value of 0.1, we still would want to report or show this interaction rather than ignoring it.  As the p value gets higher, I would be less and less interested in reporting and more and more interested in just lumping the stratum together.  How about a difference between 3 and 4.5?  This is not that big a difference in clinical or biological terms. Hence I would probably ignore it if the p value was 0.3 and be on the fence about it even if the p value was very small.  Finally, how about in the presence of what appears to be qualitative interaction.  We would have a lower threshold to report it, perhaps even up to a p value of 0.15.  Again, the p value does not have any different meaning here than in other contexts and we are not saying that a p of 0.2 is “statistically significant”.  We are just stating that it is reasonable to report stratum-specific differences of large magnitude, even if the p value is up to 0.15.  Such a report still requires dedicated confirmation in other studies, hopefully studies that have adequate statistical power.</a:t>
            </a:r>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426031575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5"/>
          <p:cNvSpPr>
            <a:spLocks noGrp="1" noChangeArrowheads="1"/>
          </p:cNvSpPr>
          <p:nvPr>
            <p:ph type="sldNum" sz="quarter" idx="5"/>
          </p:nvPr>
        </p:nvSpPr>
        <p:spPr>
          <a:noFill/>
        </p:spPr>
        <p:txBody>
          <a:bodyPr/>
          <a:lstStyle/>
          <a:p>
            <a:fld id="{719F8D31-E15A-4F7D-9206-0FB7CD0EF8FB}" type="slidenum">
              <a:rPr lang="en-US" altLang="en-US" smtClean="0"/>
              <a:pPr/>
              <a:t>64</a:t>
            </a:fld>
            <a:endParaRPr lang="en-US" altLang="en-US" dirty="0" smtClean="0"/>
          </a:p>
        </p:txBody>
      </p:sp>
      <p:sp>
        <p:nvSpPr>
          <p:cNvPr id="164866" name="Rectangle 2"/>
          <p:cNvSpPr>
            <a:spLocks noGrp="1" noRot="1" noChangeAspect="1" noChangeArrowheads="1" noTextEdit="1"/>
          </p:cNvSpPr>
          <p:nvPr>
            <p:ph type="sldImg"/>
          </p:nvPr>
        </p:nvSpPr>
        <p:spPr>
          <a:xfrm>
            <a:off x="2216150" y="687388"/>
            <a:ext cx="2603500" cy="3471862"/>
          </a:xfrm>
          <a:ln/>
        </p:spPr>
      </p:sp>
      <p:sp>
        <p:nvSpPr>
          <p:cNvPr id="164867" name="Rectangle 3"/>
          <p:cNvSpPr>
            <a:spLocks noGrp="1" noChangeArrowheads="1"/>
          </p:cNvSpPr>
          <p:nvPr>
            <p:ph type="body" idx="1"/>
          </p:nvPr>
        </p:nvSpPr>
        <p:spPr>
          <a:noFill/>
          <a:ln/>
        </p:spPr>
        <p:txBody>
          <a:bodyPr/>
          <a:lstStyle/>
          <a:p>
            <a:r>
              <a:rPr lang="en-US" altLang="en-US" dirty="0" smtClean="0"/>
              <a:t>Let’s regroup for a moment and remember why should we bother to identify statistical interaction.  Here are the data again that motivated this discussion.  The reason we should bother to look for statistical interaction is that because sometimes summarizing the measure of association with just one number is misleading or uninformative.  What if we had gone ahead and summarized these two stratum-specific estimates with one summary estimate, using a technique we have not yet explained to you.  We will tell you that the adjusted prevalence ratio (PR</a:t>
            </a:r>
            <a:r>
              <a:rPr lang="en-US" altLang="en-US" baseline="-25000" dirty="0" smtClean="0"/>
              <a:t>adj</a:t>
            </a:r>
            <a:r>
              <a:rPr lang="en-US" altLang="en-US" dirty="0" smtClean="0"/>
              <a:t>) would be 1.4 with the confidence interval shown and a p value of 0.14.  It is not surprising that</a:t>
            </a:r>
            <a:r>
              <a:rPr lang="en-US" altLang="en-US" baseline="0" dirty="0" smtClean="0"/>
              <a:t> the summary estimate is somewhere in between the two stratum-specific estimates of 0.7 and 2.4.  </a:t>
            </a:r>
          </a:p>
          <a:p>
            <a:endParaRPr lang="en-US" altLang="en-US" baseline="0" dirty="0" smtClean="0"/>
          </a:p>
          <a:p>
            <a:r>
              <a:rPr lang="en-US" altLang="en-US" dirty="0" smtClean="0"/>
              <a:t>The interpretation of this summary estimate</a:t>
            </a:r>
            <a:r>
              <a:rPr lang="en-US" altLang="en-US" baseline="0" dirty="0" smtClean="0"/>
              <a:t> and confidence interval</a:t>
            </a:r>
            <a:r>
              <a:rPr lang="en-US" altLang="en-US" dirty="0" smtClean="0"/>
              <a:t> is that there is no strong evidence of an association between smoking and delayed conception.  Is this the correct inference?  Certainly not! Nothing could be farther than the truth.  Instead, we see a very interesting story with smoking being protective in the presence of heavy caffeine use and directly associated in the absence of caffeine use.  If we had used just one number to summarize this, we would have entirely obscured this interesting effect.  Some methodologists refer to what happens if you summarize this situation with</a:t>
            </a:r>
            <a:r>
              <a:rPr lang="en-US" altLang="en-US" baseline="0" dirty="0" smtClean="0"/>
              <a:t> one number as a form of bias, which they call effect modification bias.   Indeed, in this example, the conclusion if we had used summarized this with one number would have been “no evidence of an effect”. This is not an accurate conclusion; this is why this can be considered biased.</a:t>
            </a:r>
            <a:endParaRPr lang="en-US" altLang="en-US" dirty="0" smtClean="0"/>
          </a:p>
          <a:p>
            <a:endParaRPr lang="en-US" altLang="en-US" dirty="0" smtClean="0"/>
          </a:p>
          <a:p>
            <a:r>
              <a:rPr lang="en-US" altLang="en-US" dirty="0" smtClean="0"/>
              <a:t>As review, another reason is that it often important for us to know the actual magnitude of the measure of association because we use the magnitude of the measure of association to help us gauge the strength. Specifically,</a:t>
            </a:r>
            <a:r>
              <a:rPr lang="en-US" altLang="en-US" baseline="0" dirty="0" smtClean="0"/>
              <a:t> t</a:t>
            </a:r>
            <a:r>
              <a:rPr lang="en-US" altLang="en-US" dirty="0" smtClean="0"/>
              <a:t>he strength of the association is one factor we look at when assessing causality.   </a:t>
            </a:r>
          </a:p>
          <a:p>
            <a:endParaRPr lang="en-US" altLang="en-US" dirty="0" smtClean="0"/>
          </a:p>
          <a:p>
            <a:r>
              <a:rPr lang="en-US" altLang="en-US" dirty="0" smtClean="0"/>
              <a:t>Finally, we remember that measures of attribution need accurate quantitative measure of association as inputs.  Remember this graph from our earlier lecture on measures of attribution.</a:t>
            </a:r>
          </a:p>
          <a:p>
            <a:endParaRPr lang="en-US" altLang="en-US" dirty="0" smtClean="0"/>
          </a:p>
          <a:p>
            <a:r>
              <a:rPr lang="en-US" altLang="en-US" dirty="0" smtClean="0"/>
              <a:t>Hence, it often matters that we have the RIGHT quantitative measure of association and this includes knowing if there is simply one number that describes the measure of association</a:t>
            </a:r>
            <a:r>
              <a:rPr lang="en-US" altLang="en-US" baseline="0" dirty="0" smtClean="0"/>
              <a:t> </a:t>
            </a:r>
            <a:r>
              <a:rPr lang="en-US" altLang="en-US" dirty="0" smtClean="0"/>
              <a:t>or whether there is more than just one number.  </a:t>
            </a:r>
          </a:p>
        </p:txBody>
      </p:sp>
    </p:spTree>
    <p:extLst>
      <p:ext uri="{BB962C8B-B14F-4D97-AF65-F5344CB8AC3E}">
        <p14:creationId xmlns:p14="http://schemas.microsoft.com/office/powerpoint/2010/main" val="382721192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03450" y="704850"/>
            <a:ext cx="2603500" cy="3471863"/>
          </a:xfrm>
        </p:spPr>
      </p:sp>
      <p:sp>
        <p:nvSpPr>
          <p:cNvPr id="3" name="Notes Placeholder 2"/>
          <p:cNvSpPr>
            <a:spLocks noGrp="1"/>
          </p:cNvSpPr>
          <p:nvPr>
            <p:ph type="body" idx="1"/>
          </p:nvPr>
        </p:nvSpPr>
        <p:spPr/>
        <p:txBody>
          <a:bodyPr/>
          <a:lstStyle/>
          <a:p>
            <a:r>
              <a:rPr lang="en-US" dirty="0" smtClean="0"/>
              <a:t>Everyone probably now agrees that we want to be looking out for statistical interaction.  It is simply good analytic</a:t>
            </a:r>
            <a:r>
              <a:rPr lang="en-US" baseline="0" dirty="0" smtClean="0"/>
              <a:t> practice. </a:t>
            </a:r>
            <a:r>
              <a:rPr lang="en-US" dirty="0" smtClean="0"/>
              <a:t> But,</a:t>
            </a:r>
            <a:r>
              <a:rPr lang="en-US" baseline="0" dirty="0" smtClean="0"/>
              <a:t> are there other forms, or concepts, of interaction that are of interest to us?</a:t>
            </a:r>
            <a:endParaRPr lang="en-US"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65</a:t>
            </a:fld>
            <a:endParaRPr lang="en-US" dirty="0"/>
          </a:p>
        </p:txBody>
      </p:sp>
    </p:spTree>
    <p:extLst>
      <p:ext uri="{BB962C8B-B14F-4D97-AF65-F5344CB8AC3E}">
        <p14:creationId xmlns:p14="http://schemas.microsoft.com/office/powerpoint/2010/main" val="74625230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5"/>
          <p:cNvSpPr>
            <a:spLocks noGrp="1" noChangeArrowheads="1"/>
          </p:cNvSpPr>
          <p:nvPr>
            <p:ph type="sldNum" sz="quarter" idx="5"/>
          </p:nvPr>
        </p:nvSpPr>
        <p:spPr>
          <a:noFill/>
        </p:spPr>
        <p:txBody>
          <a:bodyPr/>
          <a:lstStyle/>
          <a:p>
            <a:fld id="{8BFDE01C-64EC-4087-A793-E5DD2ED3508C}" type="slidenum">
              <a:rPr lang="en-US" altLang="en-US" smtClean="0"/>
              <a:pPr/>
              <a:t>66</a:t>
            </a:fld>
            <a:endParaRPr lang="en-US" altLang="en-US" dirty="0" smtClean="0"/>
          </a:p>
        </p:txBody>
      </p:sp>
      <p:sp>
        <p:nvSpPr>
          <p:cNvPr id="166914" name="Rectangle 2"/>
          <p:cNvSpPr>
            <a:spLocks noGrp="1" noRot="1" noChangeAspect="1" noChangeArrowheads="1" noTextEdit="1"/>
          </p:cNvSpPr>
          <p:nvPr>
            <p:ph type="sldImg"/>
          </p:nvPr>
        </p:nvSpPr>
        <p:spPr>
          <a:xfrm>
            <a:off x="2203450" y="704850"/>
            <a:ext cx="2603500" cy="3471863"/>
          </a:xfrm>
          <a:ln/>
        </p:spPr>
      </p:sp>
      <p:sp>
        <p:nvSpPr>
          <p:cNvPr id="166915" name="Rectangle 3"/>
          <p:cNvSpPr>
            <a:spLocks noGrp="1" noChangeArrowheads="1"/>
          </p:cNvSpPr>
          <p:nvPr>
            <p:ph type="body" idx="1"/>
          </p:nvPr>
        </p:nvSpPr>
        <p:spPr>
          <a:noFill/>
          <a:ln/>
        </p:spPr>
        <p:txBody>
          <a:bodyPr/>
          <a:lstStyle/>
          <a:p>
            <a:pPr>
              <a:lnSpc>
                <a:spcPct val="90000"/>
              </a:lnSpc>
            </a:pPr>
            <a:r>
              <a:rPr lang="en-US" altLang="en-US" sz="1000" dirty="0" smtClean="0"/>
              <a:t>You will have noted that we have been careful to call the prior discussion “statistical interaction”.  This is because it just one of the 4 different types, forms, or concepts, of interaction.</a:t>
            </a:r>
          </a:p>
          <a:p>
            <a:pPr>
              <a:lnSpc>
                <a:spcPct val="90000"/>
              </a:lnSpc>
            </a:pPr>
            <a:endParaRPr lang="en-US" altLang="en-US" sz="1000" dirty="0" smtClean="0"/>
          </a:p>
          <a:p>
            <a:pPr>
              <a:lnSpc>
                <a:spcPct val="90000"/>
              </a:lnSpc>
            </a:pPr>
            <a:r>
              <a:rPr lang="en-US" altLang="en-US" sz="1000" dirty="0" smtClean="0"/>
              <a:t>This topic</a:t>
            </a:r>
            <a:r>
              <a:rPr lang="en-US" altLang="en-US" sz="1000" baseline="0" dirty="0" smtClean="0"/>
              <a:t> </a:t>
            </a:r>
            <a:r>
              <a:rPr lang="en-US" altLang="en-US" sz="1000" dirty="0" smtClean="0"/>
              <a:t>is poorly understood in that most scientists are just vaguely familiar with interaction, in general terms.  And, what</a:t>
            </a:r>
            <a:r>
              <a:rPr lang="en-US" altLang="en-US" sz="1000" baseline="0" dirty="0" smtClean="0"/>
              <a:t> most scientists are familiar with is what we have been calling statistical interaction, meaning that the numerical measures of association for a given exposure are different according to levels of a third variable. </a:t>
            </a:r>
            <a:r>
              <a:rPr lang="en-US" altLang="en-US" sz="1000" dirty="0" smtClean="0"/>
              <a:t> Most</a:t>
            </a:r>
            <a:r>
              <a:rPr lang="en-US" altLang="en-US" sz="1000" baseline="0" dirty="0" smtClean="0"/>
              <a:t> </a:t>
            </a:r>
            <a:r>
              <a:rPr lang="en-US" altLang="en-US" sz="1000" dirty="0" smtClean="0"/>
              <a:t>are not familiar with this distinction of 4 different concepts.  Let’s go through these 4 different concepts.  </a:t>
            </a:r>
          </a:p>
          <a:p>
            <a:pPr>
              <a:lnSpc>
                <a:spcPct val="90000"/>
              </a:lnSpc>
            </a:pPr>
            <a:endParaRPr lang="en-US" altLang="en-US" sz="1000" dirty="0" smtClean="0"/>
          </a:p>
          <a:p>
            <a:pPr marL="0" marR="0" indent="0" algn="l" defTabSz="990600" rtl="0" eaLnBrk="0" fontAlgn="base" latinLnBrk="0" hangingPunct="0">
              <a:lnSpc>
                <a:spcPct val="90000"/>
              </a:lnSpc>
              <a:spcBef>
                <a:spcPct val="30000"/>
              </a:spcBef>
              <a:spcAft>
                <a:spcPct val="0"/>
              </a:spcAft>
              <a:buClrTx/>
              <a:buSzTx/>
              <a:buFontTx/>
              <a:buNone/>
              <a:tabLst/>
              <a:defRPr/>
            </a:pPr>
            <a:r>
              <a:rPr lang="en-US" altLang="en-US" sz="1000" dirty="0" smtClean="0"/>
              <a:t>Statistical interaction is what we have been discussing in the last set of slides.  We should look for it because</a:t>
            </a:r>
            <a:r>
              <a:rPr lang="en-US" altLang="en-US" sz="1000" baseline="0" dirty="0" smtClean="0"/>
              <a:t> </a:t>
            </a:r>
            <a:r>
              <a:rPr lang="en-US" sz="1000" kern="1200" dirty="0" smtClean="0">
                <a:solidFill>
                  <a:schemeClr val="tx1"/>
                </a:solidFill>
                <a:effectLst/>
                <a:latin typeface="Times New Roman" pitchFamily="18" charset="0"/>
                <a:ea typeface="Calibri"/>
                <a:cs typeface="Times New Roman"/>
              </a:rPr>
              <a:t>summarizing disparate measures of association with just </a:t>
            </a:r>
            <a:r>
              <a:rPr lang="en-US" sz="1000" u="sng" kern="1200" dirty="0" smtClean="0">
                <a:solidFill>
                  <a:schemeClr val="tx1"/>
                </a:solidFill>
                <a:effectLst/>
                <a:latin typeface="Times New Roman" pitchFamily="18" charset="0"/>
                <a:ea typeface="Calibri"/>
                <a:cs typeface="Times New Roman"/>
              </a:rPr>
              <a:t>ONE number is usually misleading or uninformative</a:t>
            </a:r>
            <a:r>
              <a:rPr lang="en-US" sz="1000" kern="1200" dirty="0" smtClean="0">
                <a:solidFill>
                  <a:schemeClr val="tx1"/>
                </a:solidFill>
                <a:effectLst/>
                <a:latin typeface="Times New Roman" pitchFamily="18" charset="0"/>
                <a:ea typeface="Calibri"/>
                <a:cs typeface="Times New Roman"/>
              </a:rPr>
              <a:t>.  When we need to know the right quantitative measure</a:t>
            </a:r>
            <a:r>
              <a:rPr lang="en-US" sz="1000" kern="1200" baseline="0" dirty="0" smtClean="0">
                <a:solidFill>
                  <a:schemeClr val="tx1"/>
                </a:solidFill>
                <a:effectLst/>
                <a:latin typeface="Times New Roman" pitchFamily="18" charset="0"/>
                <a:ea typeface="Calibri"/>
                <a:cs typeface="Times New Roman"/>
              </a:rPr>
              <a:t> of association, it is important to know if there is just one right number or if there is more than one number.</a:t>
            </a:r>
            <a:r>
              <a:rPr lang="en-US" sz="1000" kern="1200" dirty="0" smtClean="0">
                <a:solidFill>
                  <a:schemeClr val="tx1"/>
                </a:solidFill>
                <a:effectLst/>
                <a:latin typeface="Times New Roman" pitchFamily="18" charset="0"/>
                <a:ea typeface="Calibri"/>
                <a:cs typeface="Times New Roman"/>
              </a:rPr>
              <a:t> </a:t>
            </a:r>
          </a:p>
          <a:p>
            <a:pPr>
              <a:lnSpc>
                <a:spcPct val="90000"/>
              </a:lnSpc>
            </a:pPr>
            <a:endParaRPr lang="en-US" altLang="en-US" sz="1000" dirty="0" smtClean="0"/>
          </a:p>
          <a:p>
            <a:pPr>
              <a:lnSpc>
                <a:spcPct val="90000"/>
              </a:lnSpc>
            </a:pPr>
            <a:endParaRPr lang="en-US" altLang="en-US" sz="1000" dirty="0" smtClean="0"/>
          </a:p>
          <a:p>
            <a:pPr>
              <a:lnSpc>
                <a:spcPct val="90000"/>
              </a:lnSpc>
            </a:pPr>
            <a:r>
              <a:rPr lang="en-US" altLang="en-US" sz="1000" dirty="0" smtClean="0"/>
              <a:t>Public health interaction is what we are interested in when we want to determine in which groups of individuals, if any, would deployment of a given modification of exposure, prevention of exposure, or intervention result in the</a:t>
            </a:r>
            <a:r>
              <a:rPr lang="en-US" altLang="en-US" sz="1000" baseline="0" dirty="0" smtClean="0"/>
              <a:t> </a:t>
            </a:r>
            <a:r>
              <a:rPr lang="en-US" altLang="en-US" sz="1000" dirty="0" smtClean="0"/>
              <a:t>greatest impact — greater than other groups in terms of absolute number of individuals benefitted.  We</a:t>
            </a:r>
            <a:r>
              <a:rPr lang="en-US" altLang="en-US" sz="1000" baseline="0" dirty="0" smtClean="0"/>
              <a:t> use this concept of public health interaction when looking for groups of patients to target or prioritize.  Earlier in the course, we discussed public health impact using actual counts of people.  </a:t>
            </a:r>
            <a:r>
              <a:rPr lang="en-US" altLang="en-US" sz="1000" dirty="0" smtClean="0"/>
              <a:t>We discussed how this is quantified</a:t>
            </a:r>
            <a:r>
              <a:rPr lang="en-US" altLang="en-US" sz="1000" baseline="0" dirty="0" smtClean="0"/>
              <a:t> </a:t>
            </a:r>
            <a:r>
              <a:rPr lang="en-US" altLang="en-US" sz="1000" dirty="0" smtClean="0"/>
              <a:t>via metrics like NNT and NNH.</a:t>
            </a:r>
          </a:p>
          <a:p>
            <a:pPr>
              <a:lnSpc>
                <a:spcPct val="90000"/>
              </a:lnSpc>
            </a:pPr>
            <a:endParaRPr lang="en-US" altLang="en-US" sz="1000" dirty="0" smtClean="0"/>
          </a:p>
          <a:p>
            <a:r>
              <a:rPr lang="en-US" altLang="en-US" sz="1000" dirty="0" smtClean="0"/>
              <a:t>Mechanistic interaction is what you are interested</a:t>
            </a:r>
            <a:r>
              <a:rPr lang="en-US" altLang="en-US" sz="1000" baseline="0" dirty="0" smtClean="0"/>
              <a:t> in evaluating when you are interested in knowing whether t</a:t>
            </a:r>
            <a:r>
              <a:rPr lang="en-US" altLang="en-US" sz="1000" dirty="0" smtClean="0"/>
              <a:t>wo exposures are operating</a:t>
            </a:r>
            <a:r>
              <a:rPr lang="en-US" altLang="en-US" sz="1000" baseline="0" dirty="0" smtClean="0"/>
              <a:t> </a:t>
            </a:r>
            <a:r>
              <a:rPr lang="en-US" sz="1000" kern="1200" dirty="0" smtClean="0">
                <a:solidFill>
                  <a:schemeClr val="tx1"/>
                </a:solidFill>
                <a:effectLst/>
                <a:latin typeface="Times New Roman" pitchFamily="18" charset="0"/>
                <a:ea typeface="Calibri"/>
                <a:cs typeface="Times New Roman"/>
              </a:rPr>
              <a:t>synergistically in causing an outcome.  Stated another way, this is the case if there are persons for whom the outcome would occur if </a:t>
            </a:r>
            <a:r>
              <a:rPr lang="en-US" sz="1000" u="sng" kern="1200" dirty="0" smtClean="0">
                <a:solidFill>
                  <a:schemeClr val="tx1"/>
                </a:solidFill>
                <a:effectLst/>
                <a:latin typeface="Times New Roman" pitchFamily="18" charset="0"/>
                <a:ea typeface="Calibri"/>
                <a:cs typeface="Times New Roman"/>
              </a:rPr>
              <a:t>both exposures are present</a:t>
            </a:r>
            <a:r>
              <a:rPr lang="en-US" sz="1000" u="none" kern="1200" dirty="0" smtClean="0">
                <a:solidFill>
                  <a:schemeClr val="tx1"/>
                </a:solidFill>
                <a:effectLst/>
                <a:latin typeface="Times New Roman" pitchFamily="18" charset="0"/>
                <a:ea typeface="Calibri"/>
                <a:cs typeface="Times New Roman"/>
              </a:rPr>
              <a:t> </a:t>
            </a:r>
            <a:r>
              <a:rPr lang="en-US" sz="1000" kern="1200" dirty="0" smtClean="0">
                <a:solidFill>
                  <a:schemeClr val="tx1"/>
                </a:solidFill>
                <a:effectLst/>
                <a:latin typeface="Times New Roman" pitchFamily="18" charset="0"/>
                <a:ea typeface="Calibri"/>
                <a:cs typeface="Times New Roman"/>
              </a:rPr>
              <a:t>but not if only one or the other exposure was present.  This</a:t>
            </a:r>
            <a:r>
              <a:rPr lang="en-US" sz="1000" kern="1200" baseline="0" dirty="0" smtClean="0">
                <a:solidFill>
                  <a:schemeClr val="tx1"/>
                </a:solidFill>
                <a:effectLst/>
                <a:latin typeface="Times New Roman" pitchFamily="18" charset="0"/>
                <a:ea typeface="Calibri"/>
                <a:cs typeface="Times New Roman"/>
              </a:rPr>
              <a:t> is the definition of synergism in the sense of the sufficient-component cause model of causation.  As such, it is also called “sufficient cause interaction”.  It means that </a:t>
            </a:r>
            <a:r>
              <a:rPr lang="en-US" sz="1200" b="0" i="0" u="none" strike="noStrike" kern="1200" baseline="0" dirty="0" smtClean="0">
                <a:solidFill>
                  <a:schemeClr val="tx1"/>
                </a:solidFill>
                <a:latin typeface="Times New Roman" pitchFamily="18" charset="0"/>
                <a:ea typeface="+mn-ea"/>
                <a:cs typeface="+mn-cs"/>
              </a:rPr>
              <a:t>there must be a sufficient cause for the outcome in question which has both exposures under study as components.  There is an even narrower definition of mechanistic interaction, which is called “epistatic interaction”, in which there are persons </a:t>
            </a:r>
            <a:r>
              <a:rPr lang="en-US" sz="1200" kern="1200" dirty="0" smtClean="0">
                <a:solidFill>
                  <a:schemeClr val="tx1"/>
                </a:solidFill>
                <a:effectLst/>
                <a:latin typeface="Times New Roman" pitchFamily="18" charset="0"/>
                <a:ea typeface="Calibri"/>
                <a:cs typeface="Times New Roman"/>
              </a:rPr>
              <a:t>for whom the outcome would occur </a:t>
            </a:r>
            <a:r>
              <a:rPr lang="en-US" sz="1200" u="sng" kern="1200" dirty="0" smtClean="0">
                <a:solidFill>
                  <a:schemeClr val="tx1"/>
                </a:solidFill>
                <a:effectLst/>
                <a:latin typeface="Times New Roman" pitchFamily="18" charset="0"/>
                <a:ea typeface="Calibri"/>
                <a:cs typeface="Times New Roman"/>
              </a:rPr>
              <a:t>if and only if both exposures are present</a:t>
            </a:r>
            <a:r>
              <a:rPr lang="en-US" sz="1200" u="none" kern="1200" dirty="0" smtClean="0">
                <a:solidFill>
                  <a:schemeClr val="tx1"/>
                </a:solidFill>
                <a:effectLst/>
                <a:latin typeface="Times New Roman" pitchFamily="18" charset="0"/>
                <a:ea typeface="Calibri"/>
                <a:cs typeface="Times New Roman"/>
              </a:rPr>
              <a:t> </a:t>
            </a:r>
            <a:r>
              <a:rPr lang="en-US" sz="1200" kern="1200" dirty="0" smtClean="0">
                <a:solidFill>
                  <a:schemeClr val="tx1"/>
                </a:solidFill>
                <a:effectLst/>
                <a:latin typeface="Times New Roman" pitchFamily="18" charset="0"/>
                <a:ea typeface="Calibri"/>
                <a:cs typeface="Times New Roman"/>
              </a:rPr>
              <a:t>but not if only one or the other exposure was present. Of note, the only way</a:t>
            </a:r>
            <a:r>
              <a:rPr lang="en-US" sz="1200" kern="1200" baseline="0" dirty="0" smtClean="0">
                <a:solidFill>
                  <a:schemeClr val="tx1"/>
                </a:solidFill>
                <a:effectLst/>
                <a:latin typeface="Times New Roman" pitchFamily="18" charset="0"/>
                <a:ea typeface="Calibri"/>
                <a:cs typeface="Times New Roman"/>
              </a:rPr>
              <a:t> disease is caused in this setting is if both exposures are component causes in the sufficient cause.  Without the two exposures, a sufficient cause cannot form.  There are rules that can be applied to evaluating RERI which can help to distinguish when epistatic interaction is present.  </a:t>
            </a:r>
            <a:endParaRPr lang="en-US" sz="1200" b="0" i="0" u="none" strike="noStrike" kern="1200" baseline="0" dirty="0" smtClean="0">
              <a:solidFill>
                <a:schemeClr val="tx1"/>
              </a:solidFill>
              <a:latin typeface="Times New Roman" pitchFamily="18" charset="0"/>
              <a:ea typeface="+mn-ea"/>
              <a:cs typeface="+mn-cs"/>
            </a:endParaRPr>
          </a:p>
          <a:p>
            <a:endParaRPr lang="en-US" altLang="en-US" sz="1000" dirty="0" smtClean="0">
              <a:cs typeface="Times New Roman" pitchFamily="18" charset="0"/>
            </a:endParaRPr>
          </a:p>
          <a:p>
            <a:pPr>
              <a:lnSpc>
                <a:spcPct val="90000"/>
              </a:lnSpc>
            </a:pPr>
            <a:r>
              <a:rPr lang="en-US" altLang="en-US" sz="1000" dirty="0" smtClean="0">
                <a:cs typeface="Times New Roman" pitchFamily="18" charset="0"/>
              </a:rPr>
              <a:t>Finally, biologic or physical interaction asks if there is physical interaction between two or more exposures.  This means actual physical entities actually touching each other.  It turns out, as we explain later,</a:t>
            </a:r>
            <a:r>
              <a:rPr lang="en-US" altLang="en-US" sz="1000" baseline="0" dirty="0" smtClean="0">
                <a:cs typeface="Times New Roman" pitchFamily="18" charset="0"/>
              </a:rPr>
              <a:t> that we can directly evaluate this form of interaction with our typical data in human subjects research.  Only data from the wet laboratory can prove this.</a:t>
            </a:r>
            <a:endParaRPr lang="en-US" altLang="en-US" sz="1000" dirty="0" smtClean="0"/>
          </a:p>
        </p:txBody>
      </p:sp>
    </p:spTree>
    <p:extLst>
      <p:ext uri="{BB962C8B-B14F-4D97-AF65-F5344CB8AC3E}">
        <p14:creationId xmlns:p14="http://schemas.microsoft.com/office/powerpoint/2010/main" val="367915334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5"/>
          <p:cNvSpPr>
            <a:spLocks noGrp="1" noChangeArrowheads="1"/>
          </p:cNvSpPr>
          <p:nvPr>
            <p:ph type="sldNum" sz="quarter" idx="5"/>
          </p:nvPr>
        </p:nvSpPr>
        <p:spPr>
          <a:noFill/>
        </p:spPr>
        <p:txBody>
          <a:bodyPr/>
          <a:lstStyle/>
          <a:p>
            <a:fld id="{A2248EEE-2EED-4A9A-8EE7-EC862AEB6712}" type="slidenum">
              <a:rPr lang="en-US" altLang="en-US" smtClean="0"/>
              <a:pPr/>
              <a:t>67</a:t>
            </a:fld>
            <a:endParaRPr lang="en-US" altLang="en-US" dirty="0" smtClean="0"/>
          </a:p>
        </p:txBody>
      </p:sp>
      <p:sp>
        <p:nvSpPr>
          <p:cNvPr id="168962" name="Rectangle 2"/>
          <p:cNvSpPr>
            <a:spLocks noGrp="1" noRot="1" noChangeAspect="1" noChangeArrowheads="1" noTextEdit="1"/>
          </p:cNvSpPr>
          <p:nvPr>
            <p:ph type="sldImg"/>
          </p:nvPr>
        </p:nvSpPr>
        <p:spPr>
          <a:xfrm>
            <a:off x="2203450" y="704850"/>
            <a:ext cx="2603500" cy="3471863"/>
          </a:xfrm>
          <a:ln/>
        </p:spPr>
      </p:sp>
      <p:sp>
        <p:nvSpPr>
          <p:cNvPr id="168963" name="Rectangle 3"/>
          <p:cNvSpPr>
            <a:spLocks noGrp="1" noChangeArrowheads="1"/>
          </p:cNvSpPr>
          <p:nvPr>
            <p:ph type="body" idx="1"/>
          </p:nvPr>
        </p:nvSpPr>
        <p:spPr>
          <a:noFill/>
          <a:ln/>
        </p:spPr>
        <p:txBody>
          <a:bodyPr/>
          <a:lstStyle/>
          <a:p>
            <a:pPr>
              <a:lnSpc>
                <a:spcPct val="90000"/>
              </a:lnSpc>
            </a:pPr>
            <a:r>
              <a:rPr lang="en-US" altLang="en-US" sz="1000" dirty="0" smtClean="0"/>
              <a:t>We have talked about two scales we might use to express measures of association, additive and multiplicative.  Which of these should we use to evaluate each of these 4 concepts of interaction?  </a:t>
            </a:r>
          </a:p>
          <a:p>
            <a:pPr>
              <a:lnSpc>
                <a:spcPct val="90000"/>
              </a:lnSpc>
            </a:pPr>
            <a:endParaRPr lang="en-US" altLang="en-US" sz="1000" dirty="0" smtClean="0"/>
          </a:p>
          <a:p>
            <a:pPr>
              <a:lnSpc>
                <a:spcPct val="90000"/>
              </a:lnSpc>
            </a:pPr>
            <a:r>
              <a:rPr lang="en-US" altLang="en-US" sz="1000" dirty="0" smtClean="0"/>
              <a:t>For statistical interaction, the decision about which scale to use should be dictated by other reasons.  In other words, looking for statistical interaction is just a good analytic practice, but it doesn’t inform which scale to use.  For example, if we are committed to working on the ratio scale, then our evaluation of statistical interaction should be on the multiplicative scale.  </a:t>
            </a:r>
          </a:p>
          <a:p>
            <a:pPr>
              <a:lnSpc>
                <a:spcPct val="90000"/>
              </a:lnSpc>
            </a:pPr>
            <a:endParaRPr lang="en-US" altLang="en-US" sz="1000" dirty="0" smtClean="0"/>
          </a:p>
          <a:p>
            <a:pPr>
              <a:lnSpc>
                <a:spcPct val="90000"/>
              </a:lnSpc>
            </a:pPr>
            <a:r>
              <a:rPr lang="en-US" altLang="en-US" sz="1000" dirty="0" smtClean="0"/>
              <a:t>For public health interaction, you won’t be surprised to hear that it should be evaluated on the additive scale.  </a:t>
            </a:r>
          </a:p>
          <a:p>
            <a:pPr>
              <a:lnSpc>
                <a:spcPct val="90000"/>
              </a:lnSpc>
            </a:pPr>
            <a:endParaRPr lang="en-US" altLang="en-US" sz="1000" dirty="0" smtClean="0"/>
          </a:p>
          <a:p>
            <a:pPr>
              <a:lnSpc>
                <a:spcPct val="90000"/>
              </a:lnSpc>
            </a:pPr>
            <a:r>
              <a:rPr lang="en-US" altLang="en-US" sz="1000" dirty="0" smtClean="0"/>
              <a:t>For mechanistic interaction, you might be surprised to hear that the additive scale is also the one to use.  The proof of this is beyond the scope of this course but can be found in the Rothman, Greenland, and Lash Modern Epidemiology text, version 3.  It involves use of counterfactual theory.  Of note, it</a:t>
            </a:r>
            <a:r>
              <a:rPr lang="en-US" altLang="en-US" sz="1000" baseline="0" dirty="0" smtClean="0"/>
              <a:t> is in the evaluation of mechanistic interaction that RERI has its greatest utility, even more so than the aforementioned native metric of additive interaction.   That is, there are actually two forms of mechanistic interaction, one called “sufficient-cause interaction” and the other called “epistatic” interaction.  They can be understood either from the perspective of the sufficient-component cause model (of Rothman, 1976) or the counterfactual model of causality.  In short, sufficient-cause interaction means that there exist some persons for whom a particular outcome will occur if both exposures in question are present but not if only one or the other is present.  This is akin to having at least one causal pie containing both exposures; in at least one person, the two exposures are “working together” towards the outcome.   The other exposures can be part of other causal pies but they will need other component causes (other background causes) to complete the pie.  Also, the same background plus other causes can also cause disease.  In epistatic interaction, there exist at least some persons for whom outcome will occur only in situations in which both exposures are present.   In other words, all causal pies in persons of this background must have both exposures.   Other persons with different background causes can form other causal pies.  Evaluating the presence or absence of sufficient-cause and epistatic interaction requires certain assumptions about the relationship of the exposure to outcome (remember both exposures have to be “causes”) and the size of RERI, specifically whether it is greater than 0, greater than 1, or greater than 2.   One easy rule to remember is that with no assumptions about the exposures, a RERI greater than 1 is specific (albeit not sensitive) for the presence of sufficient-cause interaction.  More detail on this can be found in the </a:t>
            </a:r>
            <a:r>
              <a:rPr lang="en-US" sz="1200" b="0" i="0" u="none" strike="noStrike" kern="1200" baseline="0" dirty="0" smtClean="0">
                <a:solidFill>
                  <a:schemeClr val="tx1"/>
                </a:solidFill>
                <a:latin typeface="Times New Roman" pitchFamily="18" charset="0"/>
                <a:ea typeface="+mn-ea"/>
                <a:cs typeface="+mn-cs"/>
              </a:rPr>
              <a:t>VanderWeele and Knol 2014 tutorial in the optional reading.</a:t>
            </a:r>
            <a:endParaRPr lang="en-US" altLang="en-US" sz="1000" dirty="0" smtClean="0"/>
          </a:p>
          <a:p>
            <a:pPr>
              <a:lnSpc>
                <a:spcPct val="90000"/>
              </a:lnSpc>
            </a:pPr>
            <a:endParaRPr lang="en-US" altLang="en-US" sz="1000" dirty="0" smtClean="0"/>
          </a:p>
          <a:p>
            <a:pPr>
              <a:lnSpc>
                <a:spcPct val="90000"/>
              </a:lnSpc>
            </a:pPr>
            <a:r>
              <a:rPr lang="en-US" altLang="en-US" sz="1000" dirty="0" smtClean="0"/>
              <a:t>Finally, while very interesting, we cannot typically evaluate</a:t>
            </a:r>
            <a:r>
              <a:rPr lang="en-US" altLang="en-US" sz="1000" baseline="0" dirty="0" smtClean="0"/>
              <a:t> </a:t>
            </a:r>
            <a:r>
              <a:rPr lang="en-US" altLang="en-US" sz="1000" dirty="0" smtClean="0"/>
              <a:t>biologic or physical interaction.  The type of data we collect typically does not allow us to do this.  This is in the realm of laboratory science.  </a:t>
            </a:r>
          </a:p>
          <a:p>
            <a:pPr>
              <a:lnSpc>
                <a:spcPct val="90000"/>
              </a:lnSpc>
            </a:pPr>
            <a:endParaRPr lang="en-US" altLang="en-US" sz="1000" dirty="0" smtClean="0"/>
          </a:p>
          <a:p>
            <a:pPr>
              <a:lnSpc>
                <a:spcPct val="90000"/>
              </a:lnSpc>
            </a:pPr>
            <a:r>
              <a:rPr lang="en-US" altLang="en-US" sz="1000" dirty="0" smtClean="0"/>
              <a:t>The above makes some people to question the intrinsic value of multiplicative interaction given</a:t>
            </a:r>
            <a:r>
              <a:rPr lang="en-US" altLang="en-US" sz="1000" baseline="0" dirty="0" smtClean="0"/>
              <a:t> that all of the action appears to be in the additive scale.</a:t>
            </a:r>
            <a:endParaRPr lang="en-US" altLang="en-US" sz="1000" dirty="0" smtClean="0"/>
          </a:p>
        </p:txBody>
      </p:sp>
    </p:spTree>
    <p:extLst>
      <p:ext uri="{BB962C8B-B14F-4D97-AF65-F5344CB8AC3E}">
        <p14:creationId xmlns:p14="http://schemas.microsoft.com/office/powerpoint/2010/main" val="165135523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5"/>
          <p:cNvSpPr>
            <a:spLocks noGrp="1" noChangeArrowheads="1"/>
          </p:cNvSpPr>
          <p:nvPr>
            <p:ph type="sldNum" sz="quarter" idx="5"/>
          </p:nvPr>
        </p:nvSpPr>
        <p:spPr>
          <a:noFill/>
        </p:spPr>
        <p:txBody>
          <a:bodyPr/>
          <a:lstStyle/>
          <a:p>
            <a:fld id="{ADCDDCE8-99D3-4D17-B735-42354884F05F}" type="slidenum">
              <a:rPr lang="en-US" altLang="en-US" smtClean="0"/>
              <a:pPr/>
              <a:t>68</a:t>
            </a:fld>
            <a:endParaRPr lang="en-US" altLang="en-US" dirty="0" smtClean="0"/>
          </a:p>
        </p:txBody>
      </p:sp>
      <p:sp>
        <p:nvSpPr>
          <p:cNvPr id="173058" name="Rectangle 1026"/>
          <p:cNvSpPr>
            <a:spLocks noGrp="1" noRot="1" noChangeAspect="1" noChangeArrowheads="1" noTextEdit="1"/>
          </p:cNvSpPr>
          <p:nvPr>
            <p:ph type="sldImg"/>
          </p:nvPr>
        </p:nvSpPr>
        <p:spPr>
          <a:xfrm>
            <a:off x="2203450" y="704850"/>
            <a:ext cx="2603500" cy="3471863"/>
          </a:xfrm>
          <a:ln/>
        </p:spPr>
      </p:sp>
      <p:sp>
        <p:nvSpPr>
          <p:cNvPr id="173059" name="Rectangle 1027"/>
          <p:cNvSpPr>
            <a:spLocks noGrp="1" noChangeArrowheads="1"/>
          </p:cNvSpPr>
          <p:nvPr>
            <p:ph type="body" idx="1"/>
          </p:nvPr>
        </p:nvSpPr>
        <p:spPr>
          <a:noFill/>
          <a:ln/>
        </p:spPr>
        <p:txBody>
          <a:bodyPr/>
          <a:lstStyle/>
          <a:p>
            <a:r>
              <a:rPr lang="en-US" altLang="en-US" dirty="0" smtClean="0"/>
              <a:t>Here is another example showing the types of interaction we might be looking for and</a:t>
            </a:r>
            <a:r>
              <a:rPr lang="en-US" altLang="en-US" baseline="0" dirty="0" smtClean="0"/>
              <a:t> which scales to use</a:t>
            </a:r>
            <a:r>
              <a:rPr lang="en-US" altLang="en-US" dirty="0" smtClean="0"/>
              <a:t>.  Here, smoking is the exposure, cancer (say, one specific</a:t>
            </a:r>
            <a:r>
              <a:rPr lang="en-US" altLang="en-US" baseline="0" dirty="0" smtClean="0"/>
              <a:t> </a:t>
            </a:r>
            <a:r>
              <a:rPr lang="en-US" altLang="en-US" dirty="0" smtClean="0"/>
              <a:t>type of cancer) is the outcome, and family history of that cancer is the third variable in question.  We stratify</a:t>
            </a:r>
            <a:r>
              <a:rPr lang="en-US" altLang="en-US" baseline="0" dirty="0" smtClean="0"/>
              <a:t> for family history because it is a confounder in our system.  We view it as influencing smoking and as a marker of the true genetic determinants of the cancer.  </a:t>
            </a:r>
            <a:r>
              <a:rPr lang="en-US" altLang="en-US" dirty="0" smtClean="0"/>
              <a:t>We see that there is not multiplicative interaction</a:t>
            </a:r>
            <a:r>
              <a:rPr lang="en-US" altLang="en-US" baseline="0" dirty="0" smtClean="0"/>
              <a:t> present;</a:t>
            </a:r>
            <a:r>
              <a:rPr lang="en-US" altLang="en-US" dirty="0" smtClean="0"/>
              <a:t> the risk ratio’s are the same in both strata.  However, there is additive interaction,</a:t>
            </a:r>
            <a:r>
              <a:rPr lang="en-US" altLang="en-US" baseline="0" dirty="0" smtClean="0"/>
              <a:t> which is no surprise to us after we saw an effect of smoking.   If both smoking and family history are causes of the cancer, then there must be interaction on at least one scale.</a:t>
            </a:r>
            <a:r>
              <a:rPr lang="en-US" altLang="en-US" dirty="0" smtClean="0"/>
              <a:t>  The risk difference is 0.2 among those with a family history and 0.05 among those without a family history.  If your goal was simply to assess whether smoking was causally related to smoking and nothing else, you would probably go with the risk ratio of 2 and not bother to report the additive interaction to your readers.  There would be</a:t>
            </a:r>
            <a:r>
              <a:rPr lang="en-US" altLang="en-US" baseline="0" dirty="0" smtClean="0"/>
              <a:t> no interaction reported.  </a:t>
            </a:r>
            <a:r>
              <a:rPr lang="en-US" altLang="en-US" dirty="0" smtClean="0"/>
              <a:t>After all, it is much easier to report just one number instead of two.   This is what we mean in the prior slide by causal/etiologic research with a big picture goal.  </a:t>
            </a:r>
          </a:p>
          <a:p>
            <a:endParaRPr lang="en-US" altLang="en-US" dirty="0" smtClean="0"/>
          </a:p>
          <a:p>
            <a:r>
              <a:rPr lang="en-US" altLang="en-US" dirty="0" smtClean="0"/>
              <a:t>But say you already had a pretty good sense that smoking was a causal determinant of the cancer and now your goal is to see where you can have the most impact in terms of getting persons to stop smoking.  So, if your goal is to identify subgroups of persons to target with an intervention (say a smoking cessation intervention), then you should use the additive scale when assessing for interaction.   In the prior slide, we called this a public health impact goal.  The impact of an intervention would differ depending upon the third variable, family history.  In the stratum with a family history present, you just need to eliminate smoking in 5 persons to avert one case of cancer.  In the family history absent stratum, you need to eliminate smoking in 20 persons to avert one case of cancer.  Hence, the most efficient group to intervene upon is those with a family history</a:t>
            </a:r>
            <a:r>
              <a:rPr lang="en-US" altLang="en-US" baseline="0" dirty="0" smtClean="0"/>
              <a:t> (assuming you could identify them at equal cost as those with no family history).</a:t>
            </a:r>
            <a:r>
              <a:rPr lang="en-US" altLang="en-US" dirty="0" smtClean="0"/>
              <a:t>  Hence, it is well worth to report the presence of additive interaction based upon family history.  This is the mathematical basis of choosing high risk groups when searching for the targets for such interventions.</a:t>
            </a:r>
          </a:p>
          <a:p>
            <a:endParaRPr lang="en-US" altLang="en-US" dirty="0" smtClean="0"/>
          </a:p>
          <a:p>
            <a:r>
              <a:rPr lang="en-US" altLang="en-US" dirty="0" smtClean="0"/>
              <a:t>If you</a:t>
            </a:r>
            <a:r>
              <a:rPr lang="en-US" altLang="en-US" baseline="0" dirty="0" smtClean="0"/>
              <a:t>r goal was a mechanistic one (does smoking and family history ever work together to cause cancer?), you would also choose the additive scale.  </a:t>
            </a:r>
            <a:endParaRPr lang="en-US" altLang="en-US" dirty="0" smtClean="0"/>
          </a:p>
        </p:txBody>
      </p:sp>
    </p:spTree>
    <p:extLst>
      <p:ext uri="{BB962C8B-B14F-4D97-AF65-F5344CB8AC3E}">
        <p14:creationId xmlns:p14="http://schemas.microsoft.com/office/powerpoint/2010/main" val="217898291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5"/>
          <p:cNvSpPr>
            <a:spLocks noGrp="1" noChangeArrowheads="1"/>
          </p:cNvSpPr>
          <p:nvPr>
            <p:ph type="sldNum" sz="quarter" idx="5"/>
          </p:nvPr>
        </p:nvSpPr>
        <p:spPr>
          <a:noFill/>
        </p:spPr>
        <p:txBody>
          <a:bodyPr/>
          <a:lstStyle/>
          <a:p>
            <a:fld id="{7BE89914-DAFC-4F71-B0DD-CC680E0BA768}" type="slidenum">
              <a:rPr lang="en-US" altLang="en-US" smtClean="0"/>
              <a:pPr/>
              <a:t>69</a:t>
            </a:fld>
            <a:endParaRPr lang="en-US" altLang="en-US" dirty="0" smtClean="0"/>
          </a:p>
        </p:txBody>
      </p:sp>
      <p:sp>
        <p:nvSpPr>
          <p:cNvPr id="196610" name="Rectangle 1026"/>
          <p:cNvSpPr>
            <a:spLocks noGrp="1" noRot="1" noChangeAspect="1" noChangeArrowheads="1" noTextEdit="1"/>
          </p:cNvSpPr>
          <p:nvPr>
            <p:ph type="sldImg"/>
          </p:nvPr>
        </p:nvSpPr>
        <p:spPr>
          <a:xfrm>
            <a:off x="2203450" y="704850"/>
            <a:ext cx="2603500" cy="3471863"/>
          </a:xfrm>
          <a:ln/>
        </p:spPr>
      </p:sp>
      <p:sp>
        <p:nvSpPr>
          <p:cNvPr id="196611" name="Rectangle 1027"/>
          <p:cNvSpPr>
            <a:spLocks noGrp="1" noChangeArrowheads="1"/>
          </p:cNvSpPr>
          <p:nvPr>
            <p:ph type="body" idx="1"/>
          </p:nvPr>
        </p:nvSpPr>
        <p:spPr>
          <a:noFill/>
          <a:ln/>
        </p:spPr>
        <p:txBody>
          <a:bodyPr/>
          <a:lstStyle/>
          <a:p>
            <a:r>
              <a:rPr lang="en-US" altLang="en-US" dirty="0" smtClean="0"/>
              <a:t>In summary, how did we get to where we are in our discussion of confounding?   How did we happen</a:t>
            </a:r>
            <a:r>
              <a:rPr lang="en-US" altLang="en-US" baseline="0" dirty="0" smtClean="0"/>
              <a:t> to start talking about interaction?  </a:t>
            </a:r>
            <a:r>
              <a:rPr lang="en-US" altLang="en-US" dirty="0" smtClean="0"/>
              <a:t>Recall, it was in an attempt to prevent confounding of an association between an exposure and a given disease by some third variable that we initially performed stratification.  When we did this, we saw in one of our earliest examples that the measure of associations in the different strata were very different.  We termed this the concept of statistical interaction or effect-measure modification.  </a:t>
            </a:r>
          </a:p>
          <a:p>
            <a:endParaRPr lang="en-US" altLang="en-US" dirty="0" smtClean="0"/>
          </a:p>
          <a:p>
            <a:r>
              <a:rPr lang="en-US" altLang="en-US" dirty="0" smtClean="0"/>
              <a:t>Sometimes there is a lot of confusion about the differences between confounding and interaction, but there really need not be. </a:t>
            </a:r>
          </a:p>
          <a:p>
            <a:endParaRPr lang="en-US" altLang="en-US" dirty="0" smtClean="0"/>
          </a:p>
          <a:p>
            <a:r>
              <a:rPr lang="en-US" altLang="en-US" dirty="0" smtClean="0"/>
              <a:t>How do confounding and interaction differ?</a:t>
            </a:r>
          </a:p>
          <a:p>
            <a:endParaRPr lang="en-US" altLang="en-US" dirty="0" smtClean="0"/>
          </a:p>
          <a:p>
            <a:r>
              <a:rPr lang="en-US" altLang="en-US" dirty="0" smtClean="0"/>
              <a:t>Confounding is a backdoor or non-causal path that we want to preclude when looking at the causal association between our exposure in question and the disease under study.  Interaction, however, when present, is a more detailed description of the biological or behavioral system under study.  It is not extraneous but rather a richer description of the system.  When we</a:t>
            </a:r>
            <a:r>
              <a:rPr lang="en-US" altLang="en-US" baseline="0" dirty="0" smtClean="0"/>
              <a:t> have good enough evidence to suggest that it is real</a:t>
            </a:r>
            <a:r>
              <a:rPr lang="en-US" altLang="en-US" dirty="0" smtClean="0"/>
              <a:t>, interaction</a:t>
            </a:r>
            <a:r>
              <a:rPr lang="en-US" altLang="en-US" baseline="0" dirty="0" smtClean="0"/>
              <a:t> </a:t>
            </a:r>
            <a:r>
              <a:rPr lang="en-US" altLang="en-US" dirty="0" smtClean="0"/>
              <a:t>is not a bias we are seeking to eliminate but rather a new finding we should report.  </a:t>
            </a:r>
          </a:p>
          <a:p>
            <a:endParaRPr lang="en-US" altLang="en-US" dirty="0" smtClean="0"/>
          </a:p>
          <a:p>
            <a:r>
              <a:rPr lang="en-US" altLang="en-US" dirty="0" smtClean="0"/>
              <a:t>We also discussed how the presence of interaction depends</a:t>
            </a:r>
            <a:r>
              <a:rPr lang="en-US" altLang="en-US" baseline="0" dirty="0" smtClean="0"/>
              <a:t> upon the scale you are working, the multiplicative scale of measures of association or the additive scale of measures of association.  This is why it is most properly called “effect-measure modification.  Whether it is present depends upon the specific scale.   We gave one important rule in this regard.  Whenever two exposures both cause an outcome, there will be interaction on at least one scale (additive or multiplicative).  </a:t>
            </a:r>
          </a:p>
          <a:p>
            <a:endParaRPr lang="en-US" altLang="en-US" baseline="0" dirty="0" smtClean="0"/>
          </a:p>
          <a:p>
            <a:r>
              <a:rPr lang="en-US" altLang="en-US" baseline="0" dirty="0" smtClean="0"/>
              <a:t>There are 4 types of interaction. Statistical interaction just means that the numbers (measures of association) are different; there is no additional meaning.  Usually, however, we are interested in a specific interpretation, either public health or mechanistic interaction.  Both of these require presence of additive interaction.   Finally, we cannot directly measure biologic interaction.</a:t>
            </a:r>
            <a:endParaRPr lang="en-US" altLang="en-US" dirty="0" smtClean="0"/>
          </a:p>
          <a:p>
            <a:endParaRPr lang="en-US" altLang="en-US" dirty="0" smtClean="0"/>
          </a:p>
          <a:p>
            <a:r>
              <a:rPr lang="en-US" altLang="en-US" dirty="0" smtClean="0"/>
              <a:t>Next week, we will get back to discussing stratification as we complete our tour</a:t>
            </a:r>
            <a:r>
              <a:rPr lang="en-US" altLang="en-US" baseline="0" dirty="0" smtClean="0"/>
              <a:t> of ways to reduce or eliminate confounding</a:t>
            </a:r>
            <a:r>
              <a:rPr lang="en-US" altLang="en-US" dirty="0" smtClean="0"/>
              <a:t>.  </a:t>
            </a:r>
          </a:p>
          <a:p>
            <a:endParaRPr lang="en-US" altLang="en-US" dirty="0" smtClean="0"/>
          </a:p>
          <a:p>
            <a:endParaRPr lang="en-US" altLang="en-US" dirty="0" smtClean="0"/>
          </a:p>
        </p:txBody>
      </p:sp>
    </p:spTree>
    <p:extLst>
      <p:ext uri="{BB962C8B-B14F-4D97-AF65-F5344CB8AC3E}">
        <p14:creationId xmlns:p14="http://schemas.microsoft.com/office/powerpoint/2010/main" val="2102218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5"/>
          <p:cNvSpPr>
            <a:spLocks noGrp="1" noChangeArrowheads="1"/>
          </p:cNvSpPr>
          <p:nvPr>
            <p:ph type="sldNum" sz="quarter" idx="5"/>
          </p:nvPr>
        </p:nvSpPr>
        <p:spPr>
          <a:noFill/>
        </p:spPr>
        <p:txBody>
          <a:bodyPr/>
          <a:lstStyle/>
          <a:p>
            <a:fld id="{DC0C47DE-3F64-4893-91A6-9D2D1F698577}" type="slidenum">
              <a:rPr lang="en-US" altLang="en-US" smtClean="0"/>
              <a:pPr/>
              <a:t>7</a:t>
            </a:fld>
            <a:endParaRPr lang="en-US" altLang="en-US" dirty="0" smtClean="0"/>
          </a:p>
        </p:txBody>
      </p:sp>
      <p:sp>
        <p:nvSpPr>
          <p:cNvPr id="41986" name="Rectangle 2"/>
          <p:cNvSpPr>
            <a:spLocks noGrp="1" noRot="1" noChangeAspect="1" noChangeArrowheads="1" noTextEdit="1"/>
          </p:cNvSpPr>
          <p:nvPr>
            <p:ph type="sldImg"/>
          </p:nvPr>
        </p:nvSpPr>
        <p:spPr>
          <a:xfrm>
            <a:off x="2203450" y="704850"/>
            <a:ext cx="2603500" cy="3471863"/>
          </a:xfrm>
          <a:ln/>
        </p:spPr>
      </p:sp>
      <p:sp>
        <p:nvSpPr>
          <p:cNvPr id="41987" name="Rectangle 3"/>
          <p:cNvSpPr>
            <a:spLocks noGrp="1" noChangeArrowheads="1"/>
          </p:cNvSpPr>
          <p:nvPr>
            <p:ph type="body" idx="1"/>
          </p:nvPr>
        </p:nvSpPr>
        <p:spPr>
          <a:noFill/>
          <a:ln/>
        </p:spPr>
        <p:txBody>
          <a:bodyPr/>
          <a:lstStyle/>
          <a:p>
            <a:r>
              <a:rPr lang="en-US" altLang="en-US" sz="1000" dirty="0" smtClean="0">
                <a:solidFill>
                  <a:srgbClr val="000000"/>
                </a:solidFill>
                <a:latin typeface="Arial" charset="0"/>
              </a:rPr>
              <a:t>Of the methods to deal with confounding, randomization is the cadillac.  If one is able to implement it, randomization is the optimal strategy to reduce confounding.  </a:t>
            </a:r>
          </a:p>
          <a:p>
            <a:endParaRPr lang="en-US" altLang="en-US" sz="1000" dirty="0" smtClean="0">
              <a:solidFill>
                <a:srgbClr val="000000"/>
              </a:solidFill>
              <a:latin typeface="Arial" charset="0"/>
            </a:endParaRPr>
          </a:p>
          <a:p>
            <a:r>
              <a:rPr lang="en-US" altLang="en-US" sz="1000" dirty="0" smtClean="0">
                <a:solidFill>
                  <a:srgbClr val="000000"/>
                </a:solidFill>
                <a:latin typeface="Arial" charset="0"/>
              </a:rPr>
              <a:t>As you know, in randomization, all study participants are randomly allocated to two or more exposure (or “treatment”) groups. This is most commonly some form of therapy or device or strategy</a:t>
            </a:r>
            <a:r>
              <a:rPr lang="en-US" altLang="en-US" sz="1000" baseline="0" dirty="0" smtClean="0">
                <a:solidFill>
                  <a:srgbClr val="000000"/>
                </a:solidFill>
                <a:latin typeface="Arial" charset="0"/>
              </a:rPr>
              <a:t> </a:t>
            </a:r>
            <a:r>
              <a:rPr lang="en-US" altLang="en-US" sz="1000" dirty="0" smtClean="0">
                <a:solidFill>
                  <a:srgbClr val="000000"/>
                </a:solidFill>
                <a:latin typeface="Arial" charset="0"/>
              </a:rPr>
              <a:t>but can also be an exposure in the sense of a diet or other behavioral modification.  As usual, we</a:t>
            </a:r>
            <a:r>
              <a:rPr lang="en-US" altLang="en-US" sz="1000" baseline="0" dirty="0" smtClean="0">
                <a:solidFill>
                  <a:srgbClr val="000000"/>
                </a:solidFill>
                <a:latin typeface="Arial" charset="0"/>
              </a:rPr>
              <a:t> are</a:t>
            </a:r>
            <a:r>
              <a:rPr lang="en-US" altLang="en-US" sz="1000" dirty="0" smtClean="0">
                <a:solidFill>
                  <a:srgbClr val="000000"/>
                </a:solidFill>
                <a:latin typeface="Arial" charset="0"/>
              </a:rPr>
              <a:t> using the word “exposure” very generally here to mean predictor or independent variable.   The randomization can be to an active treatment vs placebo; to two or</a:t>
            </a:r>
            <a:r>
              <a:rPr lang="en-US" altLang="en-US" sz="1000" baseline="0" dirty="0" smtClean="0">
                <a:solidFill>
                  <a:srgbClr val="000000"/>
                </a:solidFill>
                <a:latin typeface="Arial" charset="0"/>
              </a:rPr>
              <a:t> more active treatments; or some combination of placebo and active treatments.</a:t>
            </a:r>
            <a:endParaRPr lang="en-US" altLang="en-US" sz="1000" dirty="0" smtClean="0">
              <a:solidFill>
                <a:srgbClr val="000000"/>
              </a:solidFill>
              <a:latin typeface="Arial" charset="0"/>
            </a:endParaRPr>
          </a:p>
          <a:p>
            <a:endParaRPr lang="en-US" altLang="en-US" sz="1000" dirty="0" smtClean="0">
              <a:solidFill>
                <a:srgbClr val="000000"/>
              </a:solidFill>
              <a:latin typeface="Arial" charset="0"/>
            </a:endParaRPr>
          </a:p>
          <a:p>
            <a:r>
              <a:rPr lang="en-US" altLang="en-US" sz="1000" dirty="0" smtClean="0">
                <a:solidFill>
                  <a:srgbClr val="000000"/>
                </a:solidFill>
                <a:latin typeface="Arial" charset="0"/>
              </a:rPr>
              <a:t>Since the exposure groups are created by a random process, the distribution of any variable you can think of is theoretically the same in the exposed group and the unexposed group.  Therefore, there should be, in theory, no association between exposure and any other variable.  If you think about it, randomization comes closest to the goal we described last week of exchangeability or the counterfactual ideal, although it does not guarantee exchangeability. </a:t>
            </a:r>
          </a:p>
          <a:p>
            <a:endParaRPr lang="en-US" altLang="en-US" sz="1000" dirty="0" smtClean="0">
              <a:solidFill>
                <a:srgbClr val="000000"/>
              </a:solidFill>
              <a:latin typeface="Arial" charset="0"/>
            </a:endParaRPr>
          </a:p>
          <a:p>
            <a:r>
              <a:rPr lang="en-US" altLang="en-US" sz="1000" dirty="0" smtClean="0">
                <a:solidFill>
                  <a:srgbClr val="000000"/>
                </a:solidFill>
                <a:latin typeface="Arial" charset="0"/>
              </a:rPr>
              <a:t>Note:</a:t>
            </a:r>
            <a:r>
              <a:rPr lang="en-US" altLang="en-US" sz="1000" baseline="0" dirty="0" smtClean="0">
                <a:solidFill>
                  <a:srgbClr val="000000"/>
                </a:solidFill>
                <a:latin typeface="Arial" charset="0"/>
              </a:rPr>
              <a:t> one need not randomize an equal number of participants to each randomization group (i.e., a 1:1 randomization).  Instead, an investigator may choose to randomize 2 participants to a given group for every 1 participant assigned to another group (or some other ratio).  All that matters, and what defines the approach, is random assignment of persons to groups, meaning that assignment is done without regard to any other characteristic (nothing influences group assignment). </a:t>
            </a:r>
            <a:endParaRPr lang="en-US" altLang="en-US" sz="1000" dirty="0" smtClean="0">
              <a:solidFill>
                <a:srgbClr val="000000"/>
              </a:solidFill>
              <a:latin typeface="Arial" charset="0"/>
            </a:endParaRPr>
          </a:p>
          <a:p>
            <a:endParaRPr lang="en-US" altLang="en-US" sz="1000" dirty="0" smtClean="0">
              <a:solidFill>
                <a:srgbClr val="000000"/>
              </a:solidFill>
              <a:latin typeface="Arial" charset="0"/>
            </a:endParaRPr>
          </a:p>
          <a:p>
            <a:r>
              <a:rPr lang="en-US" altLang="en-US" sz="1000" dirty="0" smtClean="0">
                <a:solidFill>
                  <a:srgbClr val="000000"/>
                </a:solidFill>
                <a:latin typeface="Arial" charset="0"/>
              </a:rPr>
              <a:t>We’ll have a lot more to say about randomization in our course on clinical trials in the winter, but randomization is truly one of the most important inventions of the 20th century.</a:t>
            </a:r>
          </a:p>
        </p:txBody>
      </p:sp>
    </p:spTree>
    <p:extLst>
      <p:ext uri="{BB962C8B-B14F-4D97-AF65-F5344CB8AC3E}">
        <p14:creationId xmlns:p14="http://schemas.microsoft.com/office/powerpoint/2010/main" val="36960064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5"/>
          <p:cNvSpPr>
            <a:spLocks noGrp="1" noChangeArrowheads="1"/>
          </p:cNvSpPr>
          <p:nvPr>
            <p:ph type="sldNum" sz="quarter" idx="5"/>
          </p:nvPr>
        </p:nvSpPr>
        <p:spPr>
          <a:noFill/>
        </p:spPr>
        <p:txBody>
          <a:bodyPr/>
          <a:lstStyle/>
          <a:p>
            <a:fld id="{D20E90F9-EE37-42A2-A1EC-D4E4898844EB}" type="slidenum">
              <a:rPr lang="en-US" altLang="en-US" smtClean="0"/>
              <a:pPr/>
              <a:t>71</a:t>
            </a:fld>
            <a:endParaRPr lang="en-US" altLang="en-US" dirty="0" smtClean="0"/>
          </a:p>
        </p:txBody>
      </p:sp>
      <p:sp>
        <p:nvSpPr>
          <p:cNvPr id="222210" name="Rectangle 2"/>
          <p:cNvSpPr>
            <a:spLocks noGrp="1" noRot="1" noChangeAspect="1" noChangeArrowheads="1" noTextEdit="1"/>
          </p:cNvSpPr>
          <p:nvPr>
            <p:ph type="sldImg"/>
          </p:nvPr>
        </p:nvSpPr>
        <p:spPr>
          <a:xfrm>
            <a:off x="2203450" y="704850"/>
            <a:ext cx="2603500" cy="3471863"/>
          </a:xfrm>
          <a:ln/>
        </p:spPr>
      </p:sp>
      <p:sp>
        <p:nvSpPr>
          <p:cNvPr id="222211" name="Rectangle 3"/>
          <p:cNvSpPr>
            <a:spLocks noGrp="1" noChangeArrowheads="1"/>
          </p:cNvSpPr>
          <p:nvPr>
            <p:ph type="body" idx="1"/>
          </p:nvPr>
        </p:nvSpPr>
        <p:spPr>
          <a:noFill/>
          <a:ln/>
        </p:spPr>
        <p:txBody>
          <a:bodyPr/>
          <a:lstStyle/>
          <a:p>
            <a:r>
              <a:rPr lang="en-US" altLang="en-US" dirty="0" smtClean="0"/>
              <a:t>As a review, last week we first gave an intuitive understanding of how confounding occurs.  </a:t>
            </a:r>
          </a:p>
          <a:p>
            <a:endParaRPr lang="en-US" altLang="en-US" dirty="0" smtClean="0"/>
          </a:p>
          <a:p>
            <a:r>
              <a:rPr lang="en-US" altLang="en-US" dirty="0" smtClean="0"/>
              <a:t>We then introduced DAGs, which provide a definitive and visual explanation of confounding.  Interestingly, they also demonstrate selection bias.  </a:t>
            </a:r>
          </a:p>
          <a:p>
            <a:endParaRPr lang="en-US" altLang="en-US" dirty="0" smtClean="0"/>
          </a:p>
          <a:p>
            <a:r>
              <a:rPr lang="en-US" altLang="en-US" dirty="0" smtClean="0"/>
              <a:t>Ultimately, we saw, via DAGs  the different things that any statistical association in your data might represent.  Any statistical (numerical) association in your</a:t>
            </a:r>
            <a:r>
              <a:rPr lang="en-US" altLang="en-US" baseline="0" dirty="0" smtClean="0"/>
              <a:t> data between two variables (say, exposure and outcome) </a:t>
            </a:r>
            <a:r>
              <a:rPr lang="en-US" altLang="en-US" dirty="0" smtClean="0"/>
              <a:t>might be due to confounding, conditioning on a collider (i.e., selection bias), measurement bias, reverse causality, or truth (causal effect). Of course,</a:t>
            </a:r>
            <a:r>
              <a:rPr lang="en-US" altLang="en-US" baseline="0" dirty="0" smtClean="0"/>
              <a:t> it may also be due to chance but DAGs don’t formally encode chance, they just encode so-called “structural” issues (i.e., bias). </a:t>
            </a:r>
          </a:p>
          <a:p>
            <a:endParaRPr lang="en-US" altLang="en-US" baseline="0" dirty="0" smtClean="0"/>
          </a:p>
          <a:p>
            <a:r>
              <a:rPr lang="en-US" altLang="en-US" baseline="0" dirty="0" smtClean="0"/>
              <a:t>Some theorists also would include another form of bias, called effect modification bias, which is what occurs when one inappropriately ignores the presence of effect modification and shows only a single effect instead of two or more stratum-specific effects.   This was shown in the smoking, caffeine, and delayed conception example.   Effect modification can entirely obscure a true effect or cause mis-specification of an effect.</a:t>
            </a:r>
            <a:endParaRPr lang="en-US" altLang="en-US" dirty="0" smtClean="0"/>
          </a:p>
        </p:txBody>
      </p:sp>
    </p:spTree>
    <p:extLst>
      <p:ext uri="{BB962C8B-B14F-4D97-AF65-F5344CB8AC3E}">
        <p14:creationId xmlns:p14="http://schemas.microsoft.com/office/powerpoint/2010/main" val="295379412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5"/>
          <p:cNvSpPr>
            <a:spLocks noGrp="1" noChangeArrowheads="1"/>
          </p:cNvSpPr>
          <p:nvPr>
            <p:ph type="sldNum" sz="quarter" idx="5"/>
          </p:nvPr>
        </p:nvSpPr>
        <p:spPr>
          <a:noFill/>
        </p:spPr>
        <p:txBody>
          <a:bodyPr/>
          <a:lstStyle/>
          <a:p>
            <a:fld id="{D20E90F9-EE37-42A2-A1EC-D4E4898844EB}" type="slidenum">
              <a:rPr lang="en-US" altLang="en-US" smtClean="0">
                <a:solidFill>
                  <a:prstClr val="black"/>
                </a:solidFill>
              </a:rPr>
              <a:pPr/>
              <a:t>72</a:t>
            </a:fld>
            <a:endParaRPr lang="en-US" altLang="en-US" dirty="0" smtClean="0">
              <a:solidFill>
                <a:prstClr val="black"/>
              </a:solidFill>
            </a:endParaRPr>
          </a:p>
        </p:txBody>
      </p:sp>
      <p:sp>
        <p:nvSpPr>
          <p:cNvPr id="222210" name="Rectangle 2"/>
          <p:cNvSpPr>
            <a:spLocks noGrp="1" noRot="1" noChangeAspect="1" noChangeArrowheads="1" noTextEdit="1"/>
          </p:cNvSpPr>
          <p:nvPr>
            <p:ph type="sldImg"/>
          </p:nvPr>
        </p:nvSpPr>
        <p:spPr>
          <a:xfrm>
            <a:off x="2198688" y="696913"/>
            <a:ext cx="2613025" cy="3486150"/>
          </a:xfrm>
          <a:ln/>
        </p:spPr>
      </p:sp>
      <p:sp>
        <p:nvSpPr>
          <p:cNvPr id="222211" name="Rectangle 3"/>
          <p:cNvSpPr>
            <a:spLocks noGrp="1" noChangeArrowheads="1"/>
          </p:cNvSpPr>
          <p:nvPr>
            <p:ph type="body" idx="1"/>
          </p:nvPr>
        </p:nvSpPr>
        <p:spPr>
          <a:noFill/>
          <a:ln/>
        </p:spPr>
        <p:txBody>
          <a:bodyPr/>
          <a:lstStyle/>
          <a:p>
            <a:r>
              <a:rPr lang="en-US" altLang="en-US" dirty="0" smtClean="0"/>
              <a:t>Some course participants were looking for a simplified guide to DAGs.</a:t>
            </a:r>
          </a:p>
          <a:p>
            <a:endParaRPr lang="en-US" altLang="en-US" dirty="0" smtClean="0"/>
          </a:p>
          <a:p>
            <a:r>
              <a:rPr lang="en-US" altLang="en-US" dirty="0" smtClean="0"/>
              <a:t>Reading and working</a:t>
            </a:r>
            <a:r>
              <a:rPr lang="en-US" altLang="en-US" baseline="0" dirty="0" smtClean="0"/>
              <a:t> with DAGs comes down to understanding two basic patterns and two more nuanced patterns.   The first basic pattern is confounding.  By now, hopefully everyone has this iconic pattern firmly emblazoned in their brains.  Confounding occurs when exposure is influenced by factor – a common cause -- which also influences outcome.   The second basic pattern is selection bias.   It is also known as collider-stratification bias because it occurs when we evaluate the relationship between two factors (E and D) at fixed levels of another factor (C), called a common effect, which is caused by both of the factors.   Selection bias induces a spurious relationship between E and D.   These two compact notation drawings are not necessarily intuitive to the naked eye.   I have shown these to laypersons many times only to be met with quizzical looks.  In other words, they need a good amount of explanation before one understands them.  If you use them for a while, however, their appearance will become second nature to you as representing the basic constructs of confounding and selection bias.    Once they do become second nature to you, they become a very efficient way to organize your thinking and communication to others.</a:t>
            </a:r>
          </a:p>
          <a:p>
            <a:endParaRPr lang="en-US" altLang="en-US" baseline="0" dirty="0" smtClean="0"/>
          </a:p>
          <a:p>
            <a:r>
              <a:rPr lang="en-US" altLang="en-US" baseline="0" dirty="0" smtClean="0"/>
              <a:t>Evenly slightly less intuitive are these two more nuanced patterns.  The first is conditioning upon a descendant (L) of a collider (C).  It also results in collider-stratification bias; it also induces a spurious relationship between E and D. The second more nuanced pattern is also a form of selection bias (collider-stratification bias).  It occurs when we condition upon a descendant on an outcome variable.   It will also induce a spurious relationship between E and D.  A trick to remember this is that we know that there are other causal influences on D.  We just do not usually need to show them on a DAG.  For example, think of a factor, A, that has an edge coming into D.   This means that Y is actually a descendant of a collider (D).   When we condition upon Y, we are conditioning upon a descendant of a collider.  This is yet another reason to avoid indiscriminate adjustment out of the spirit of “controlling for everything”.  </a:t>
            </a:r>
          </a:p>
          <a:p>
            <a:endParaRPr lang="en-US" altLang="en-US" dirty="0" smtClean="0"/>
          </a:p>
        </p:txBody>
      </p:sp>
    </p:spTree>
    <p:extLst>
      <p:ext uri="{BB962C8B-B14F-4D97-AF65-F5344CB8AC3E}">
        <p14:creationId xmlns:p14="http://schemas.microsoft.com/office/powerpoint/2010/main" val="295379412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5"/>
          <p:cNvSpPr>
            <a:spLocks noGrp="1" noChangeArrowheads="1"/>
          </p:cNvSpPr>
          <p:nvPr>
            <p:ph type="sldNum" sz="quarter" idx="5"/>
          </p:nvPr>
        </p:nvSpPr>
        <p:spPr>
          <a:noFill/>
        </p:spPr>
        <p:txBody>
          <a:bodyPr/>
          <a:lstStyle/>
          <a:p>
            <a:fld id="{81759E4D-5E0B-47C2-A382-56BB883668C4}" type="slidenum">
              <a:rPr lang="en-US" altLang="en-US" smtClean="0"/>
              <a:pPr/>
              <a:t>73</a:t>
            </a:fld>
            <a:endParaRPr lang="en-US" altLang="en-US" dirty="0" smtClean="0"/>
          </a:p>
        </p:txBody>
      </p:sp>
      <p:sp>
        <p:nvSpPr>
          <p:cNvPr id="225282" name="Rectangle 2"/>
          <p:cNvSpPr>
            <a:spLocks noGrp="1" noRot="1" noChangeAspect="1" noChangeArrowheads="1" noTextEdit="1"/>
          </p:cNvSpPr>
          <p:nvPr>
            <p:ph type="sldImg"/>
          </p:nvPr>
        </p:nvSpPr>
        <p:spPr>
          <a:xfrm>
            <a:off x="2203450" y="704850"/>
            <a:ext cx="2603500" cy="3471863"/>
          </a:xfrm>
          <a:ln/>
        </p:spPr>
      </p:sp>
      <p:sp>
        <p:nvSpPr>
          <p:cNvPr id="225283" name="Rectangle 3"/>
          <p:cNvSpPr>
            <a:spLocks noGrp="1" noChangeArrowheads="1"/>
          </p:cNvSpPr>
          <p:nvPr>
            <p:ph type="body" idx="1"/>
          </p:nvPr>
        </p:nvSpPr>
        <p:spPr>
          <a:noFill/>
          <a:ln/>
        </p:spPr>
        <p:txBody>
          <a:bodyPr/>
          <a:lstStyle/>
          <a:p>
            <a:r>
              <a:rPr lang="en-US" altLang="en-US" dirty="0" smtClean="0"/>
              <a:t>A few other highlights from last week</a:t>
            </a:r>
            <a:r>
              <a:rPr lang="en-US" altLang="en-US" baseline="0" dirty="0" smtClean="0"/>
              <a:t> regarding how </a:t>
            </a:r>
            <a:r>
              <a:rPr lang="en-US" altLang="en-US" dirty="0" smtClean="0"/>
              <a:t>DAGs provide valuable lessons for the management of confounding and identification of collider bias:</a:t>
            </a:r>
          </a:p>
          <a:p>
            <a:endParaRPr lang="en-US" altLang="en-US" dirty="0" smtClean="0"/>
          </a:p>
          <a:p>
            <a:r>
              <a:rPr lang="en-US" altLang="en-US" dirty="0" smtClean="0"/>
              <a:t>Adjustment for any non-collider on a confounding (backdoor) path will close the path and block confounding.</a:t>
            </a:r>
          </a:p>
          <a:p>
            <a:endParaRPr lang="en-US" altLang="en-US" dirty="0" smtClean="0"/>
          </a:p>
          <a:p>
            <a:r>
              <a:rPr lang="en-US" altLang="en-US" dirty="0" smtClean="0"/>
              <a:t>Avoid controlling for colliders if at all possible,</a:t>
            </a:r>
            <a:r>
              <a:rPr lang="en-US" altLang="en-US" baseline="0" dirty="0" smtClean="0"/>
              <a:t> although note that anything other than random sampling of the general population is equivalent to conditioning upon (controlling for) a selection node.</a:t>
            </a:r>
            <a:endParaRPr lang="en-US" altLang="en-US" dirty="0" smtClean="0"/>
          </a:p>
          <a:p>
            <a:endParaRPr lang="en-US" altLang="en-US" dirty="0" smtClean="0"/>
          </a:p>
          <a:p>
            <a:r>
              <a:rPr lang="en-US" altLang="en-US" dirty="0" smtClean="0"/>
              <a:t>It is important to distinguish confounding from nuisance indirect causal paths.  While it is often</a:t>
            </a:r>
            <a:r>
              <a:rPr lang="en-US" altLang="en-US" baseline="0" dirty="0" smtClean="0"/>
              <a:t> necessary </a:t>
            </a:r>
            <a:r>
              <a:rPr lang="en-US" altLang="en-US" dirty="0" smtClean="0"/>
              <a:t>to adjust for factors that are mediating indirect causal paths to estimate direct effects, we need to be aware of what we are doing because doing so brings up special issues in direct effect estimation.  These special issues involve the potential for inducing collider bias if there is a common cause of the mediator in question and the outcome.  </a:t>
            </a:r>
          </a:p>
          <a:p>
            <a:endParaRPr lang="en-US" altLang="en-US" dirty="0" smtClean="0"/>
          </a:p>
          <a:p>
            <a:r>
              <a:rPr lang="en-US" altLang="en-US" dirty="0" smtClean="0"/>
              <a:t>Adjust only for factors that have a priori probability of confounding as evidenced by being on, or at least being considered to be on, your DAG.  Doing</a:t>
            </a:r>
            <a:r>
              <a:rPr lang="en-US" altLang="en-US" baseline="0" dirty="0" smtClean="0"/>
              <a:t> so decreases probability of </a:t>
            </a:r>
            <a:r>
              <a:rPr lang="en-US" altLang="en-US" dirty="0" smtClean="0"/>
              <a:t>accepting chance as explanation for apparent confounding.  The gum chewing and melanoma example</a:t>
            </a:r>
            <a:r>
              <a:rPr lang="en-US" altLang="en-US" baseline="0" dirty="0" smtClean="0"/>
              <a:t> showed this.   We do not have to adjust for any factor that results in there being a difference between the crude and adjusted result (i.e., anything that induces data-based confounding); this is because some of these things may simply be chance and the differences we observe are spurious ones.  </a:t>
            </a:r>
            <a:endParaRPr lang="en-US" altLang="en-US" dirty="0" smtClean="0"/>
          </a:p>
          <a:p>
            <a:endParaRPr lang="en-US" altLang="en-US" dirty="0" smtClean="0"/>
          </a:p>
          <a:p>
            <a:r>
              <a:rPr lang="en-US" altLang="en-US" dirty="0" smtClean="0"/>
              <a:t>Importantly, DAGs focus attention on what else you might need to know to evaluate causality for a particular exposure.  Specifically, if how you draw the DAG (meaning what you decide to put as additional nodes and</a:t>
            </a:r>
            <a:r>
              <a:rPr lang="en-US" altLang="en-US" baseline="0" dirty="0" smtClean="0"/>
              <a:t> edges </a:t>
            </a:r>
            <a:r>
              <a:rPr lang="en-US" altLang="en-US" dirty="0" smtClean="0"/>
              <a:t>outside of exposure and outcome) influences your final answer for a particular exposure–disease relationship, that means you need to figure out which DAG is correct.  You can start off studying one relationship, but you might find out that really need to know more about the surrounding system.  </a:t>
            </a:r>
          </a:p>
          <a:p>
            <a:endParaRPr lang="en-US" altLang="en-US" dirty="0" smtClean="0"/>
          </a:p>
          <a:p>
            <a:r>
              <a:rPr lang="en-US" altLang="en-US" dirty="0" smtClean="0"/>
              <a:t>Finally, and this is an esoteric point, DAG’s help with non-collapsibility issues.  Recall earlier that we discussed the non-collapsibility of the odds ratio.   Non-collapsibility of the odds ratio means even when confounding is not present, stratum-specific OR’s will numerically differ than crude OR when outcome is common.  This would typically lead you to accept the stratum-specific estimates if you let the data tell you what confounding is.  DAGs will decrease the chances of this happening because they inform you to adjust only for factors that you have substantive evidence for existence as confounders.</a:t>
            </a:r>
          </a:p>
          <a:p>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410311486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5"/>
          <p:cNvSpPr>
            <a:spLocks noGrp="1" noChangeArrowheads="1"/>
          </p:cNvSpPr>
          <p:nvPr>
            <p:ph type="sldNum" sz="quarter" idx="5"/>
          </p:nvPr>
        </p:nvSpPr>
        <p:spPr>
          <a:noFill/>
        </p:spPr>
        <p:txBody>
          <a:bodyPr/>
          <a:lstStyle/>
          <a:p>
            <a:fld id="{7EEC28F0-89CB-4402-A439-B1C7AFC9309F}" type="slidenum">
              <a:rPr lang="en-US" altLang="en-US" smtClean="0"/>
              <a:pPr/>
              <a:t>74</a:t>
            </a:fld>
            <a:endParaRPr lang="en-US" altLang="en-US" dirty="0" smtClean="0"/>
          </a:p>
        </p:txBody>
      </p:sp>
      <p:sp>
        <p:nvSpPr>
          <p:cNvPr id="199682" name="Rectangle 2"/>
          <p:cNvSpPr>
            <a:spLocks noGrp="1" noRot="1" noChangeAspect="1" noChangeArrowheads="1" noTextEdit="1"/>
          </p:cNvSpPr>
          <p:nvPr>
            <p:ph type="sldImg"/>
          </p:nvPr>
        </p:nvSpPr>
        <p:spPr>
          <a:xfrm>
            <a:off x="2203450" y="704850"/>
            <a:ext cx="2603500" cy="3471863"/>
          </a:xfrm>
          <a:ln/>
        </p:spPr>
      </p:sp>
      <p:sp>
        <p:nvSpPr>
          <p:cNvPr id="199683" name="Rectangle 3"/>
          <p:cNvSpPr>
            <a:spLocks noGrp="1" noChangeArrowheads="1"/>
          </p:cNvSpPr>
          <p:nvPr>
            <p:ph type="body" idx="1"/>
          </p:nvPr>
        </p:nvSpPr>
        <p:spPr>
          <a:noFill/>
          <a:ln/>
        </p:spPr>
        <p:txBody>
          <a:bodyPr/>
          <a:lstStyle/>
          <a:p>
            <a:pPr>
              <a:lnSpc>
                <a:spcPct val="90000"/>
              </a:lnSpc>
            </a:pPr>
            <a:r>
              <a:rPr lang="en-US" altLang="en-US" dirty="0" smtClean="0"/>
              <a:t>Some students have commented that the last several weeks of exploring bias have been hard.  One explanation is that when evaluating bias, most of the action or thinking is done outside of the readily observable data.  Let’s think it through.  In selection bias, we have think about the people NOT in the dataset.  Why did some people decide not to participate in the first place?  Or, why did some people drop out? </a:t>
            </a:r>
          </a:p>
          <a:p>
            <a:pPr>
              <a:lnSpc>
                <a:spcPct val="90000"/>
              </a:lnSpc>
            </a:pPr>
            <a:endParaRPr lang="en-US" altLang="en-US" dirty="0" smtClean="0"/>
          </a:p>
          <a:p>
            <a:pPr>
              <a:lnSpc>
                <a:spcPct val="90000"/>
              </a:lnSpc>
            </a:pPr>
            <a:r>
              <a:rPr lang="en-US" altLang="en-US" dirty="0" smtClean="0"/>
              <a:t>How about measurement bias?  Here, the questions are just how reproducible and valid are the data? Well, that is often hard to know because we typically have only one measurement, we may not have our own available gold standards, or there may not be gold standards all.</a:t>
            </a:r>
            <a:r>
              <a:rPr lang="en-US" altLang="en-US" baseline="0" dirty="0" smtClean="0"/>
              <a:t>  We may not have made the measurements ourselves if we are using pre-existing data, especially clinical-related data.  Hence, in </a:t>
            </a:r>
            <a:r>
              <a:rPr lang="en-US" altLang="en-US" dirty="0" smtClean="0"/>
              <a:t>any one study, we cannot tell how far our one measurement per participant</a:t>
            </a:r>
            <a:r>
              <a:rPr lang="en-US" altLang="en-US" baseline="0" dirty="0" smtClean="0"/>
              <a:t> </a:t>
            </a:r>
            <a:r>
              <a:rPr lang="en-US" altLang="en-US" dirty="0" smtClean="0"/>
              <a:t>is off from the truth.</a:t>
            </a:r>
          </a:p>
          <a:p>
            <a:pPr>
              <a:lnSpc>
                <a:spcPct val="90000"/>
              </a:lnSpc>
            </a:pPr>
            <a:endParaRPr lang="en-US" altLang="en-US" dirty="0" smtClean="0"/>
          </a:p>
          <a:p>
            <a:pPr>
              <a:lnSpc>
                <a:spcPct val="90000"/>
              </a:lnSpc>
            </a:pPr>
            <a:r>
              <a:rPr lang="en-US" altLang="en-US" dirty="0" smtClean="0"/>
              <a:t>How about confounding?  Well, the DAG approach puts a premium on exquisite understanding of the relationships outside of the exposure--disease you are studying directly.  To get the right answer in terms of managing confounding and avoiding colliders, one needs to understand all of the causal determinants of your primary exposure and outcome.  Sometimes these are simply not yet studied, and you don’t have the data.  In other words, the DAG needs to be correct. Even if we do have the data ourselves to investigate a particular relationship in the periphery</a:t>
            </a:r>
            <a:r>
              <a:rPr lang="en-US" altLang="en-US" baseline="0" dirty="0" smtClean="0"/>
              <a:t> of a DAG</a:t>
            </a:r>
            <a:r>
              <a:rPr lang="en-US" altLang="en-US" dirty="0" smtClean="0"/>
              <a:t>, the data from our single study is not as valuable as the collective body of literature to date on the topic.</a:t>
            </a:r>
          </a:p>
          <a:p>
            <a:pPr>
              <a:lnSpc>
                <a:spcPct val="90000"/>
              </a:lnSpc>
            </a:pPr>
            <a:endParaRPr lang="en-US" altLang="en-US" dirty="0" smtClean="0"/>
          </a:p>
          <a:p>
            <a:pPr>
              <a:lnSpc>
                <a:spcPct val="90000"/>
              </a:lnSpc>
            </a:pPr>
            <a:r>
              <a:rPr lang="en-US" altLang="en-US" dirty="0" smtClean="0"/>
              <a:t>In sum, the answers to these questions won’t typically</a:t>
            </a:r>
            <a:r>
              <a:rPr lang="en-US" altLang="en-US" baseline="0" dirty="0" smtClean="0"/>
              <a:t> </a:t>
            </a:r>
            <a:r>
              <a:rPr lang="en-US" altLang="en-US" dirty="0" smtClean="0"/>
              <a:t>be found in simply doing a few analyses and interpreting available data from  a single study, which is what we usually think of in science.  Instead, we need to be thinking outside the available data.  To do this, you need to be a deep subject matter expert in addition to being a methodologic expert. </a:t>
            </a:r>
          </a:p>
          <a:p>
            <a:pPr>
              <a:lnSpc>
                <a:spcPct val="90000"/>
              </a:lnSpc>
            </a:pPr>
            <a:endParaRPr lang="en-US" altLang="en-US" dirty="0" smtClean="0"/>
          </a:p>
          <a:p>
            <a:pPr>
              <a:lnSpc>
                <a:spcPct val="90000"/>
              </a:lnSpc>
            </a:pPr>
            <a:endParaRPr lang="en-US" altLang="en-US" dirty="0" smtClean="0"/>
          </a:p>
        </p:txBody>
      </p:sp>
    </p:spTree>
    <p:extLst>
      <p:ext uri="{BB962C8B-B14F-4D97-AF65-F5344CB8AC3E}">
        <p14:creationId xmlns:p14="http://schemas.microsoft.com/office/powerpoint/2010/main" val="172029093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5"/>
          <p:cNvSpPr>
            <a:spLocks noGrp="1" noChangeArrowheads="1"/>
          </p:cNvSpPr>
          <p:nvPr>
            <p:ph type="sldNum" sz="quarter" idx="5"/>
          </p:nvPr>
        </p:nvSpPr>
        <p:spPr>
          <a:noFill/>
        </p:spPr>
        <p:txBody>
          <a:bodyPr/>
          <a:lstStyle/>
          <a:p>
            <a:fld id="{4B04ADAC-DC19-4304-B6FD-0A9B130EDF90}" type="slidenum">
              <a:rPr lang="en-US" altLang="en-US" smtClean="0"/>
              <a:pPr/>
              <a:t>75</a:t>
            </a:fld>
            <a:endParaRPr lang="en-US" altLang="en-US" dirty="0" smtClean="0"/>
          </a:p>
        </p:txBody>
      </p:sp>
      <p:sp>
        <p:nvSpPr>
          <p:cNvPr id="201730" name="Rectangle 2"/>
          <p:cNvSpPr>
            <a:spLocks noGrp="1" noRot="1" noChangeAspect="1" noChangeArrowheads="1" noTextEdit="1"/>
          </p:cNvSpPr>
          <p:nvPr>
            <p:ph type="sldImg"/>
          </p:nvPr>
        </p:nvSpPr>
        <p:spPr>
          <a:xfrm>
            <a:off x="2203450" y="704850"/>
            <a:ext cx="2603500" cy="3471863"/>
          </a:xfrm>
          <a:ln/>
        </p:spPr>
      </p:sp>
      <p:sp>
        <p:nvSpPr>
          <p:cNvPr id="201731" name="Rectangle 3"/>
          <p:cNvSpPr>
            <a:spLocks noGrp="1" noChangeArrowheads="1"/>
          </p:cNvSpPr>
          <p:nvPr>
            <p:ph type="body" idx="1"/>
          </p:nvPr>
        </p:nvSpPr>
        <p:spPr>
          <a:noFill/>
          <a:ln/>
        </p:spPr>
        <p:txBody>
          <a:bodyPr/>
          <a:lstStyle/>
          <a:p>
            <a:r>
              <a:rPr lang="en-US" altLang="en-US" dirty="0" smtClean="0"/>
              <a:t>We want to remind everyone of the discrepancies regarding what we are teaching in class and what the Szklo and Nieto textbook presents for confounding.  First, the orientation of the diagrams that we use differs.  The text uses a vertical orientation of exposure situated above disease.  We will use a horizontal orientation that is read from left to right.  This left to right</a:t>
            </a:r>
            <a:r>
              <a:rPr lang="en-US" altLang="en-US" baseline="0" dirty="0" smtClean="0"/>
              <a:t> approach</a:t>
            </a:r>
            <a:r>
              <a:rPr lang="en-US" altLang="en-US" dirty="0" smtClean="0"/>
              <a:t> is also the way most of the methodologic inventors also depict DAGs.  Second, the diagrams that the text uses are not formally DAGs.  Hence, you will see many ambiguous double-headed arrows, such as this example, where occupation is said to be a confounder in the relationship between male gender and malaria.  </a:t>
            </a:r>
          </a:p>
          <a:p>
            <a:endParaRPr lang="en-US" altLang="en-US" dirty="0" smtClean="0"/>
          </a:p>
          <a:p>
            <a:r>
              <a:rPr lang="en-US" altLang="en-US" dirty="0" smtClean="0"/>
              <a:t>In our more contemporary view on confounding, outdoor occupation is not a confounder, for it does not cause male gender to occur.  Instead, we view occupation as a mediator on a nuisance indirect causal pathway, one we are not primarily interested in studying.  Instead, we are interested in studying the direct effect of gender on malaria that is not mediated by occupation (“direct effect of gender on malaria apart from gender’s effect on occupation”).  </a:t>
            </a:r>
          </a:p>
          <a:p>
            <a:endParaRPr lang="en-US" altLang="en-US" dirty="0" smtClean="0"/>
          </a:p>
          <a:p>
            <a:r>
              <a:rPr lang="en-US" altLang="en-US" dirty="0" smtClean="0"/>
              <a:t>You might say that the semantics do not matter because we need to contend with occupation in either case, no matter if you call it a confounder or mediating an extraneous causal pathway.  You need to control for it in any case.  While this is true, clearly distinguishing the two scenarios enables us to more clearly see the potential problems that occur when we seek to estimate direct effects,</a:t>
            </a:r>
            <a:r>
              <a:rPr lang="en-US" altLang="en-US" baseline="0" dirty="0" smtClean="0"/>
              <a:t> which is what we need to do in this example.</a:t>
            </a:r>
            <a:r>
              <a:rPr lang="en-US" altLang="en-US" dirty="0" smtClean="0"/>
              <a:t> Recall last week how the presence of unknown confounders, U, in the DAG, can lead to collider bias, if you control for occupation in the lower scenario.    U is a common</a:t>
            </a:r>
            <a:r>
              <a:rPr lang="en-US" altLang="en-US" baseline="0" dirty="0" smtClean="0"/>
              <a:t> cause of the mediator of the indirect path and the outcome.  This mediator-outcome confounding is a largely unrecognized by researchers.</a:t>
            </a:r>
            <a:endParaRPr lang="en-US" altLang="en-US" dirty="0" smtClean="0"/>
          </a:p>
        </p:txBody>
      </p:sp>
    </p:spTree>
    <p:extLst>
      <p:ext uri="{BB962C8B-B14F-4D97-AF65-F5344CB8AC3E}">
        <p14:creationId xmlns:p14="http://schemas.microsoft.com/office/powerpoint/2010/main" val="124355190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5"/>
          <p:cNvSpPr>
            <a:spLocks noGrp="1" noChangeArrowheads="1"/>
          </p:cNvSpPr>
          <p:nvPr>
            <p:ph type="sldNum" sz="quarter" idx="5"/>
          </p:nvPr>
        </p:nvSpPr>
        <p:spPr>
          <a:noFill/>
        </p:spPr>
        <p:txBody>
          <a:bodyPr/>
          <a:lstStyle/>
          <a:p>
            <a:fld id="{8D603423-FBB8-4DCB-A240-39C6893855A3}" type="slidenum">
              <a:rPr lang="en-US" altLang="en-US" smtClean="0"/>
              <a:pPr/>
              <a:t>76</a:t>
            </a:fld>
            <a:endParaRPr lang="en-US" altLang="en-US" dirty="0" smtClean="0"/>
          </a:p>
        </p:txBody>
      </p:sp>
      <p:sp>
        <p:nvSpPr>
          <p:cNvPr id="203778" name="Rectangle 2"/>
          <p:cNvSpPr>
            <a:spLocks noGrp="1" noRot="1" noChangeAspect="1" noChangeArrowheads="1" noTextEdit="1"/>
          </p:cNvSpPr>
          <p:nvPr>
            <p:ph type="sldImg"/>
          </p:nvPr>
        </p:nvSpPr>
        <p:spPr>
          <a:xfrm>
            <a:off x="2203450" y="704850"/>
            <a:ext cx="2603500" cy="3471863"/>
          </a:xfrm>
          <a:ln/>
        </p:spPr>
      </p:sp>
      <p:sp>
        <p:nvSpPr>
          <p:cNvPr id="203779" name="Rectangle 3"/>
          <p:cNvSpPr>
            <a:spLocks noGrp="1" noChangeArrowheads="1"/>
          </p:cNvSpPr>
          <p:nvPr>
            <p:ph type="body" idx="1"/>
          </p:nvPr>
        </p:nvSpPr>
        <p:spPr>
          <a:noFill/>
          <a:ln/>
        </p:spPr>
        <p:txBody>
          <a:bodyPr/>
          <a:lstStyle/>
          <a:p>
            <a:r>
              <a:rPr lang="en-US" altLang="en-US" dirty="0" smtClean="0"/>
              <a:t>It is worth discussing the term “overmatching” because you will hear it a lot and it has a lot of different meanings.  Overmatching could refer to one of two possible manifestations of a mistake in matching.  The first manifests as a loss of precision and the second results in bias.  In case-control studies, matching on factors which are truly not confounders, as we discussed earlier, may result in larger standard errors compared to not matching.  This is particularly true for factors associated with exposure but not disease.  Another problem that leads to losses in precision is seen in both case-control or cohort studies, where matching on factors that are very strongly related to exposure results in collinearity, which results in blowing up standard errors and decreasing precision.  This is actually not a problem unique to matching; it can happen with stratification and regression techniques as well.</a:t>
            </a:r>
          </a:p>
          <a:p>
            <a:endParaRPr lang="en-US" altLang="en-US" dirty="0" smtClean="0"/>
          </a:p>
          <a:p>
            <a:r>
              <a:rPr lang="en-US" altLang="en-US" dirty="0" smtClean="0"/>
              <a:t>The second manifestation, bias, has also been covered earlier.  If you unwisely match on an intermediary factor or a collider; you will cause bias.  This also can occur via stratification or regression.</a:t>
            </a:r>
          </a:p>
          <a:p>
            <a:endParaRPr lang="en-US" altLang="en-US" dirty="0" smtClean="0"/>
          </a:p>
        </p:txBody>
      </p:sp>
    </p:spTree>
    <p:extLst>
      <p:ext uri="{BB962C8B-B14F-4D97-AF65-F5344CB8AC3E}">
        <p14:creationId xmlns:p14="http://schemas.microsoft.com/office/powerpoint/2010/main" val="409744588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5"/>
          <p:cNvSpPr>
            <a:spLocks noGrp="1" noChangeArrowheads="1"/>
          </p:cNvSpPr>
          <p:nvPr>
            <p:ph type="sldNum" sz="quarter" idx="5"/>
          </p:nvPr>
        </p:nvSpPr>
        <p:spPr>
          <a:noFill/>
        </p:spPr>
        <p:txBody>
          <a:bodyPr/>
          <a:lstStyle/>
          <a:p>
            <a:fld id="{6CCC490D-BA2A-4895-9FA7-1EFC05353CD5}" type="slidenum">
              <a:rPr lang="en-US" altLang="en-US" smtClean="0">
                <a:solidFill>
                  <a:prstClr val="black"/>
                </a:solidFill>
              </a:rPr>
              <a:pPr/>
              <a:t>77</a:t>
            </a:fld>
            <a:endParaRPr lang="en-US" altLang="en-US" dirty="0" smtClean="0">
              <a:solidFill>
                <a:prstClr val="black"/>
              </a:solidFill>
            </a:endParaRPr>
          </a:p>
        </p:txBody>
      </p:sp>
      <p:sp>
        <p:nvSpPr>
          <p:cNvPr id="151554" name="Rectangle 2"/>
          <p:cNvSpPr>
            <a:spLocks noGrp="1" noRot="1" noChangeAspect="1" noChangeArrowheads="1" noTextEdit="1"/>
          </p:cNvSpPr>
          <p:nvPr>
            <p:ph type="sldImg"/>
          </p:nvPr>
        </p:nvSpPr>
        <p:spPr>
          <a:xfrm>
            <a:off x="2216150" y="687388"/>
            <a:ext cx="2603500" cy="3471862"/>
          </a:xfrm>
          <a:ln/>
        </p:spPr>
      </p:sp>
      <p:sp>
        <p:nvSpPr>
          <p:cNvPr id="151555" name="Rectangle 3"/>
          <p:cNvSpPr>
            <a:spLocks noGrp="1" noChangeArrowheads="1"/>
          </p:cNvSpPr>
          <p:nvPr>
            <p:ph type="body" idx="1"/>
          </p:nvPr>
        </p:nvSpPr>
        <p:spPr>
          <a:noFill/>
          <a:ln/>
        </p:spPr>
        <p:txBody>
          <a:bodyPr/>
          <a:lstStyle/>
          <a:p>
            <a:pPr marL="0" marR="0" indent="0" algn="l" defTabSz="990600" rtl="0" eaLnBrk="0" fontAlgn="base" latinLnBrk="0" hangingPunct="0">
              <a:lnSpc>
                <a:spcPct val="100000"/>
              </a:lnSpc>
              <a:spcBef>
                <a:spcPct val="30000"/>
              </a:spcBef>
              <a:spcAft>
                <a:spcPct val="0"/>
              </a:spcAft>
              <a:buClrTx/>
              <a:buSzTx/>
              <a:buFontTx/>
              <a:buNone/>
              <a:tabLst/>
              <a:defRPr/>
            </a:pPr>
            <a:r>
              <a:rPr lang="en-US" dirty="0" smtClean="0"/>
              <a:t>The</a:t>
            </a:r>
            <a:r>
              <a:rPr lang="en-US" baseline="0" dirty="0" smtClean="0"/>
              <a:t> term </a:t>
            </a:r>
            <a:r>
              <a:rPr lang="en-US" sz="1200" baseline="0" dirty="0" smtClean="0">
                <a:solidFill>
                  <a:srgbClr val="000000"/>
                </a:solidFill>
              </a:rPr>
              <a:t>“p</a:t>
            </a:r>
            <a:r>
              <a:rPr lang="en-US" altLang="en-US" sz="1200" dirty="0" smtClean="0">
                <a:solidFill>
                  <a:srgbClr val="000000"/>
                </a:solidFill>
              </a:rPr>
              <a:t>ure interaction” is used when the causal effect of one exposure is only seen depending upon the presence of another.  It helps</a:t>
            </a:r>
            <a:r>
              <a:rPr lang="en-US" altLang="en-US" sz="1200" baseline="0" dirty="0" smtClean="0">
                <a:solidFill>
                  <a:srgbClr val="000000"/>
                </a:solidFill>
              </a:rPr>
              <a:t> to explain how exposures sometimes not appreciated as being causes of certain diseases are indeed causes in the formal sense.  For example, some people would balk at calling a genetic mutation such as the CCR5 deletion a “cause” of HIV infection.   You might, for example, hear:  How can a genetic mutation be a cause of an infectious disease?  Only microorganisms are causes of infections, right?  </a:t>
            </a:r>
          </a:p>
          <a:p>
            <a:pPr marL="0" marR="0" indent="0" algn="l" defTabSz="990600" rtl="0" eaLnBrk="0" fontAlgn="base" latinLnBrk="0" hangingPunct="0">
              <a:lnSpc>
                <a:spcPct val="100000"/>
              </a:lnSpc>
              <a:spcBef>
                <a:spcPct val="30000"/>
              </a:spcBef>
              <a:spcAft>
                <a:spcPct val="0"/>
              </a:spcAft>
              <a:buClrTx/>
              <a:buSzTx/>
              <a:buFontTx/>
              <a:buNone/>
              <a:tabLst/>
              <a:defRPr/>
            </a:pPr>
            <a:endParaRPr lang="en-US" altLang="en-US" sz="1200" baseline="0" dirty="0" smtClean="0">
              <a:solidFill>
                <a:srgbClr val="000000"/>
              </a:solidFill>
            </a:endParaRP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baseline="0" dirty="0" smtClean="0">
                <a:solidFill>
                  <a:srgbClr val="000000"/>
                </a:solidFill>
              </a:rPr>
              <a:t>A more general framework for causation defines a cause as any exposure for which there is at least one person who will get the disease in question in the presence of the exposure but not in the absence.  This person or persons may well need other causes to develop the disease.  If the effect of one exposure only contributes to disease in the presence of another exposure, we call this pure interaction.  For example, the phenylalanine hydroxylase mutation will not on its own cause the disease phenylketonuria.   It needs the presence of a diet containing phenylalanine.  Or, an intact CCR5 receptor will not on its own cause HIV infection.  It needs the presence of exposure to HIV, the virus.  However, both the CCR5 receptor and HIV, the virus, are legitimately called “causes”.  </a:t>
            </a:r>
            <a:endParaRPr lang="en-US" altLang="en-US" sz="1200" dirty="0" smtClean="0">
              <a:solidFill>
                <a:srgbClr val="000000"/>
              </a:solidFill>
            </a:endParaRPr>
          </a:p>
          <a:p>
            <a:endParaRPr lang="en-US" dirty="0" smtClean="0"/>
          </a:p>
        </p:txBody>
      </p:sp>
    </p:spTree>
    <p:extLst>
      <p:ext uri="{BB962C8B-B14F-4D97-AF65-F5344CB8AC3E}">
        <p14:creationId xmlns:p14="http://schemas.microsoft.com/office/powerpoint/2010/main" val="192630126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5"/>
          <p:cNvSpPr>
            <a:spLocks noGrp="1" noChangeArrowheads="1"/>
          </p:cNvSpPr>
          <p:nvPr>
            <p:ph type="sldNum" sz="quarter" idx="5"/>
          </p:nvPr>
        </p:nvSpPr>
        <p:spPr>
          <a:noFill/>
        </p:spPr>
        <p:txBody>
          <a:bodyPr/>
          <a:lstStyle/>
          <a:p>
            <a:fld id="{11497541-6C0D-4687-AD2F-CB4BDB82B926}" type="slidenum">
              <a:rPr lang="en-US" altLang="en-US" smtClean="0"/>
              <a:pPr/>
              <a:t>78</a:t>
            </a:fld>
            <a:endParaRPr lang="en-US" altLang="en-US" dirty="0" smtClean="0"/>
          </a:p>
        </p:txBody>
      </p:sp>
      <p:sp>
        <p:nvSpPr>
          <p:cNvPr id="205826" name="Rectangle 2"/>
          <p:cNvSpPr>
            <a:spLocks noGrp="1" noRot="1" noChangeAspect="1" noChangeArrowheads="1" noTextEdit="1"/>
          </p:cNvSpPr>
          <p:nvPr>
            <p:ph type="sldImg"/>
          </p:nvPr>
        </p:nvSpPr>
        <p:spPr>
          <a:xfrm>
            <a:off x="2198688" y="696913"/>
            <a:ext cx="2613025" cy="3486150"/>
          </a:xfrm>
          <a:ln/>
        </p:spPr>
      </p:sp>
      <p:sp>
        <p:nvSpPr>
          <p:cNvPr id="205827" name="Rectangle 3"/>
          <p:cNvSpPr>
            <a:spLocks noGrp="1" noChangeArrowheads="1"/>
          </p:cNvSpPr>
          <p:nvPr>
            <p:ph type="body" idx="1"/>
          </p:nvPr>
        </p:nvSpPr>
        <p:spPr>
          <a:xfrm>
            <a:off x="935038" y="4414838"/>
            <a:ext cx="5140325" cy="4184650"/>
          </a:xfrm>
          <a:noFill/>
          <a:ln/>
        </p:spPr>
        <p:txBody>
          <a:bodyPr/>
          <a:lstStyle/>
          <a:p>
            <a:r>
              <a:rPr lang="en-US" altLang="en-US" dirty="0" smtClean="0"/>
              <a:t>Variable A is</a:t>
            </a:r>
            <a:r>
              <a:rPr lang="en-US" altLang="en-US" baseline="0" dirty="0" smtClean="0"/>
              <a:t> referred to as an instrumental variable or “instrument”.</a:t>
            </a:r>
            <a:endParaRPr lang="en-US" altLang="en-US" dirty="0" smtClean="0"/>
          </a:p>
        </p:txBody>
      </p:sp>
    </p:spTree>
    <p:extLst>
      <p:ext uri="{BB962C8B-B14F-4D97-AF65-F5344CB8AC3E}">
        <p14:creationId xmlns:p14="http://schemas.microsoft.com/office/powerpoint/2010/main" val="352791792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5"/>
          <p:cNvSpPr txBox="1">
            <a:spLocks noGrp="1" noChangeArrowheads="1"/>
          </p:cNvSpPr>
          <p:nvPr/>
        </p:nvSpPr>
        <p:spPr bwMode="auto">
          <a:xfrm>
            <a:off x="3971925" y="8829675"/>
            <a:ext cx="3038475" cy="468313"/>
          </a:xfrm>
          <a:prstGeom prst="rect">
            <a:avLst/>
          </a:prstGeom>
          <a:noFill/>
          <a:ln w="9525">
            <a:noFill/>
            <a:miter lim="800000"/>
            <a:headEnd/>
            <a:tailEnd/>
          </a:ln>
        </p:spPr>
        <p:txBody>
          <a:bodyPr lIns="19065" tIns="0" rIns="19065" bIns="0" anchor="b"/>
          <a:lstStyle/>
          <a:p>
            <a:pPr algn="r" defTabSz="952500" eaLnBrk="0" hangingPunct="0"/>
            <a:fld id="{B1F54981-D8A5-4C0D-9D2D-00525D2898FB}" type="slidenum">
              <a:rPr lang="en-US" altLang="en-US" sz="1000" i="1">
                <a:latin typeface="Times New Roman" pitchFamily="18" charset="0"/>
              </a:rPr>
              <a:pPr algn="r" defTabSz="952500" eaLnBrk="0" hangingPunct="0"/>
              <a:t>79</a:t>
            </a:fld>
            <a:endParaRPr lang="en-US" altLang="en-US" sz="1000" i="1" dirty="0">
              <a:latin typeface="Times New Roman" pitchFamily="18" charset="0"/>
            </a:endParaRPr>
          </a:p>
        </p:txBody>
      </p:sp>
      <p:sp>
        <p:nvSpPr>
          <p:cNvPr id="209922" name="Rectangle 2"/>
          <p:cNvSpPr>
            <a:spLocks noGrp="1" noRot="1" noChangeAspect="1" noChangeArrowheads="1" noTextEdit="1"/>
          </p:cNvSpPr>
          <p:nvPr>
            <p:ph type="sldImg"/>
          </p:nvPr>
        </p:nvSpPr>
        <p:spPr>
          <a:xfrm>
            <a:off x="2198688" y="696913"/>
            <a:ext cx="2613025" cy="3486150"/>
          </a:xfrm>
          <a:ln/>
        </p:spPr>
      </p:sp>
      <p:sp>
        <p:nvSpPr>
          <p:cNvPr id="209923" name="Rectangle 3"/>
          <p:cNvSpPr>
            <a:spLocks noGrp="1" noChangeArrowheads="1"/>
          </p:cNvSpPr>
          <p:nvPr>
            <p:ph type="body" idx="1"/>
          </p:nvPr>
        </p:nvSpPr>
        <p:spPr>
          <a:xfrm>
            <a:off x="935038" y="4414838"/>
            <a:ext cx="5140325" cy="4184650"/>
          </a:xfrm>
          <a:noFill/>
          <a:ln/>
        </p:spPr>
        <p:txBody>
          <a:bodyPr/>
          <a:lstStyle/>
          <a:p>
            <a:r>
              <a:rPr lang="en-US" altLang="en-US" dirty="0" smtClean="0"/>
              <a:t>Here is our typical situation when we are trying</a:t>
            </a:r>
            <a:r>
              <a:rPr lang="en-US" altLang="en-US" baseline="0" dirty="0" smtClean="0"/>
              <a:t> to estimate the causal relationship </a:t>
            </a:r>
            <a:r>
              <a:rPr lang="en-US" altLang="en-US" dirty="0" smtClean="0"/>
              <a:t>between E and D.  We have some known confounders, C1 and C2, that may or may not be easy to measure.  We also have some unmeasured confounders that we are worried about, shown here.   Is there any other way out of this mess other than randomization, which,</a:t>
            </a:r>
            <a:r>
              <a:rPr lang="en-US" altLang="en-US" baseline="0" dirty="0" smtClean="0"/>
              <a:t> as we know, is not always possible</a:t>
            </a:r>
            <a:r>
              <a:rPr lang="en-US" altLang="en-US" dirty="0" smtClean="0"/>
              <a:t>?</a:t>
            </a:r>
          </a:p>
          <a:p>
            <a:endParaRPr lang="en-US" altLang="en-US" dirty="0" smtClean="0"/>
          </a:p>
          <a:p>
            <a:r>
              <a:rPr lang="en-US" altLang="en-US" dirty="0" smtClean="0"/>
              <a:t>What if we had a variable that was related to E but nothing else in the system?  If that variable exists, we call it an instrumental variable or an “instrument”.</a:t>
            </a:r>
          </a:p>
          <a:p>
            <a:endParaRPr lang="en-US" altLang="en-US" dirty="0" smtClean="0"/>
          </a:p>
          <a:p>
            <a:r>
              <a:rPr lang="en-US" altLang="en-US" dirty="0" smtClean="0"/>
              <a:t>If that variable exists, we can then mathematically</a:t>
            </a:r>
            <a:r>
              <a:rPr lang="en-US" altLang="en-US" baseline="0" dirty="0" smtClean="0"/>
              <a:t> </a:t>
            </a:r>
            <a:r>
              <a:rPr lang="en-US" altLang="en-US" dirty="0" smtClean="0"/>
              <a:t>manipulate two observable associations, between IV and E, and between IV and D, to estimate the unconfounded relationship between E and D (which is what we are truly interested</a:t>
            </a:r>
            <a:r>
              <a:rPr lang="en-US" altLang="en-US" baseline="0" dirty="0" smtClean="0"/>
              <a:t> in knowing)</a:t>
            </a:r>
            <a:r>
              <a:rPr lang="en-US" altLang="en-US" dirty="0" smtClean="0"/>
              <a:t>. </a:t>
            </a:r>
            <a:r>
              <a:rPr lang="en-US" altLang="en-US" baseline="0" dirty="0" smtClean="0"/>
              <a:t>  A way to think about this is that if we know the magnitude of the long path between IV and D and one part of this path (between IV and E), then we must be able to figure out the magnitude of the rest of the path (from E to D).  </a:t>
            </a:r>
            <a:r>
              <a:rPr lang="en-US" altLang="en-US" dirty="0" smtClean="0"/>
              <a:t>DAGs are an easy way to visualize how instrumental variables work. </a:t>
            </a:r>
          </a:p>
          <a:p>
            <a:endParaRPr lang="en-US" altLang="en-US" dirty="0" smtClean="0"/>
          </a:p>
          <a:p>
            <a:r>
              <a:rPr lang="en-US" altLang="en-US" dirty="0" smtClean="0"/>
              <a:t>An example of this was a study which sought to determine whether length of stay after childbirth was associated with adverse neonatal outcomes.  In this system, there are clearly many confounders, some easily measurable and some not.  An instrumental variable here is the hour of birth because it is related to how long you stay in the hospital but it is not related to anything else.  </a:t>
            </a:r>
          </a:p>
          <a:p>
            <a:endParaRPr lang="en-US" altLang="en-US" dirty="0" smtClean="0"/>
          </a:p>
          <a:p>
            <a:r>
              <a:rPr lang="en-US" altLang="en-US" dirty="0" smtClean="0"/>
              <a:t>The challenge with IVs is to find them.  They</a:t>
            </a:r>
            <a:r>
              <a:rPr lang="en-US" altLang="en-US" baseline="0" dirty="0" smtClean="0"/>
              <a:t> do not necessarily exist for all situations.  One must train one’s mind to think about them, and it helps to be imaginative (and to use DAGs).</a:t>
            </a:r>
            <a:endParaRPr lang="en-US" altLang="en-US" dirty="0" smtClean="0"/>
          </a:p>
          <a:p>
            <a:endParaRPr lang="en-US" altLang="en-US" dirty="0" smtClean="0"/>
          </a:p>
          <a:p>
            <a:r>
              <a:rPr lang="en-US" altLang="en-US" dirty="0" smtClean="0"/>
              <a:t>Note:  The requirements of instrumental variables can be loosened a bit by allowing for common causes between IV and D, as long as these are well measured and can be controlled for.  However, as soon as one allows for some confounding of the IV and D relationship, concerns are raised as to whether additional unmeasured confounding exists.  </a:t>
            </a:r>
          </a:p>
        </p:txBody>
      </p:sp>
    </p:spTree>
    <p:extLst>
      <p:ext uri="{BB962C8B-B14F-4D97-AF65-F5344CB8AC3E}">
        <p14:creationId xmlns:p14="http://schemas.microsoft.com/office/powerpoint/2010/main" val="35562164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Slide Image Placeholder 1"/>
          <p:cNvSpPr>
            <a:spLocks noGrp="1" noRot="1" noChangeAspect="1" noTextEdit="1"/>
          </p:cNvSpPr>
          <p:nvPr>
            <p:ph type="sldImg"/>
          </p:nvPr>
        </p:nvSpPr>
        <p:spPr>
          <a:xfrm>
            <a:off x="2203450" y="704850"/>
            <a:ext cx="2603500" cy="3471863"/>
          </a:xfrm>
          <a:ln/>
        </p:spPr>
      </p:sp>
      <p:sp>
        <p:nvSpPr>
          <p:cNvPr id="211970" name="Notes Placeholder 2"/>
          <p:cNvSpPr>
            <a:spLocks noGrp="1"/>
          </p:cNvSpPr>
          <p:nvPr>
            <p:ph type="body" idx="1"/>
          </p:nvPr>
        </p:nvSpPr>
        <p:spPr>
          <a:noFill/>
          <a:ln/>
        </p:spPr>
        <p:txBody>
          <a:bodyPr/>
          <a:lstStyle/>
          <a:p>
            <a:r>
              <a:rPr lang="en-US" altLang="en-US" dirty="0" smtClean="0"/>
              <a:t>So far, we have discussed evaluating whether effect-measure modification is present when you have data in front of you and stratification has been performed, but let’s take a step back and ask what variables should be considered as effect modifiers in the first place.  Because effect-measure modification is interesting, there is a temptation by some to look hard for it.  This could, for example, mean considering every pair of causal determinants that you have for a given outcome.  </a:t>
            </a:r>
          </a:p>
          <a:p>
            <a:endParaRPr lang="en-US" altLang="en-US" dirty="0" smtClean="0"/>
          </a:p>
          <a:p>
            <a:r>
              <a:rPr lang="en-US" altLang="en-US" dirty="0" smtClean="0"/>
              <a:t>However, since we have seen that chance might be a reason for apparent effect-measure modification, one needs to be careful which factors you consider.  Besides chance there are also other imposter reasons for how something can appear to be an effect modifier, such as a factor which is a descendant of the outcome.  </a:t>
            </a:r>
          </a:p>
          <a:p>
            <a:endParaRPr lang="en-US" altLang="en-US" dirty="0" smtClean="0"/>
          </a:p>
          <a:p>
            <a:r>
              <a:rPr lang="en-US" altLang="en-US" dirty="0" smtClean="0"/>
              <a:t>How should you decide what to consider for evaluation as an effect modifier?  It stands to reason that since effect modification has to do with one variable altering the influence of a second variable on some outcome, the effect modifier itself must influence the outcome.  By influence, we mean that the effect modifier must either be a cause of the outcome or associated with a factor that is cause.  DAGs can help us visualize this.  </a:t>
            </a:r>
          </a:p>
        </p:txBody>
      </p:sp>
      <p:sp>
        <p:nvSpPr>
          <p:cNvPr id="211971" name="Slide Number Placeholder 3"/>
          <p:cNvSpPr>
            <a:spLocks noGrp="1"/>
          </p:cNvSpPr>
          <p:nvPr>
            <p:ph type="sldNum" sz="quarter" idx="5"/>
          </p:nvPr>
        </p:nvSpPr>
        <p:spPr>
          <a:noFill/>
        </p:spPr>
        <p:txBody>
          <a:bodyPr/>
          <a:lstStyle/>
          <a:p>
            <a:fld id="{60D44CF0-CA18-461B-967C-710E4121F202}" type="slidenum">
              <a:rPr lang="en-US" altLang="en-US" smtClean="0"/>
              <a:pPr/>
              <a:t>80</a:t>
            </a:fld>
            <a:endParaRPr lang="en-US" altLang="en-US" dirty="0" smtClean="0"/>
          </a:p>
        </p:txBody>
      </p:sp>
    </p:spTree>
    <p:extLst>
      <p:ext uri="{BB962C8B-B14F-4D97-AF65-F5344CB8AC3E}">
        <p14:creationId xmlns:p14="http://schemas.microsoft.com/office/powerpoint/2010/main" val="2643213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5"/>
          <p:cNvSpPr>
            <a:spLocks noGrp="1" noChangeArrowheads="1"/>
          </p:cNvSpPr>
          <p:nvPr>
            <p:ph type="sldNum" sz="quarter" idx="5"/>
          </p:nvPr>
        </p:nvSpPr>
        <p:spPr>
          <a:noFill/>
        </p:spPr>
        <p:txBody>
          <a:bodyPr/>
          <a:lstStyle/>
          <a:p>
            <a:fld id="{6137B635-E8FF-4AC4-9A9F-B6EAD451DEAA}" type="slidenum">
              <a:rPr lang="en-US" altLang="en-US" smtClean="0"/>
              <a:pPr/>
              <a:t>8</a:t>
            </a:fld>
            <a:endParaRPr lang="en-US" altLang="en-US" dirty="0" smtClean="0"/>
          </a:p>
        </p:txBody>
      </p:sp>
      <p:sp>
        <p:nvSpPr>
          <p:cNvPr id="44034" name="Rectangle 2"/>
          <p:cNvSpPr>
            <a:spLocks noGrp="1" noRot="1" noChangeAspect="1" noChangeArrowheads="1" noTextEdit="1"/>
          </p:cNvSpPr>
          <p:nvPr>
            <p:ph type="sldImg"/>
          </p:nvPr>
        </p:nvSpPr>
        <p:spPr>
          <a:xfrm>
            <a:off x="2203450" y="704850"/>
            <a:ext cx="2603500" cy="3471863"/>
          </a:xfrm>
          <a:ln/>
        </p:spPr>
      </p:sp>
      <p:sp>
        <p:nvSpPr>
          <p:cNvPr id="44035" name="Rectangle 3"/>
          <p:cNvSpPr>
            <a:spLocks noGrp="1" noChangeArrowheads="1"/>
          </p:cNvSpPr>
          <p:nvPr>
            <p:ph type="body" idx="1"/>
          </p:nvPr>
        </p:nvSpPr>
        <p:spPr>
          <a:noFill/>
          <a:ln/>
        </p:spPr>
        <p:txBody>
          <a:bodyPr/>
          <a:lstStyle/>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dirty="0" smtClean="0">
                <a:solidFill>
                  <a:srgbClr val="000000"/>
                </a:solidFill>
                <a:latin typeface="Arial" charset="0"/>
              </a:rPr>
              <a:t>Using DAGs, you can see that randomization theoretically precludes</a:t>
            </a:r>
            <a:r>
              <a:rPr lang="en-US" altLang="en-US" baseline="0" dirty="0" smtClean="0">
                <a:solidFill>
                  <a:srgbClr val="000000"/>
                </a:solidFill>
                <a:latin typeface="Arial" charset="0"/>
              </a:rPr>
              <a:t> any a</a:t>
            </a:r>
            <a:r>
              <a:rPr lang="en-US" altLang="en-US" dirty="0" smtClean="0">
                <a:solidFill>
                  <a:srgbClr val="000000"/>
                </a:solidFill>
                <a:latin typeface="Arial" charset="0"/>
              </a:rPr>
              <a:t>ssociation between any would-be confounder and the exposure.  Therefore, confounding cannot occur.  This is why randomization holds its exulted place in clinical and epidemiologic research.  Its primary purpose is to prevent confounding.</a:t>
            </a:r>
          </a:p>
          <a:p>
            <a:pPr marL="0" marR="0" indent="0" algn="l" defTabSz="990600" rtl="0" eaLnBrk="0" fontAlgn="base" latinLnBrk="0" hangingPunct="0">
              <a:lnSpc>
                <a:spcPct val="100000"/>
              </a:lnSpc>
              <a:spcBef>
                <a:spcPct val="30000"/>
              </a:spcBef>
              <a:spcAft>
                <a:spcPct val="0"/>
              </a:spcAft>
              <a:buClrTx/>
              <a:buSzTx/>
              <a:buFontTx/>
              <a:buNone/>
              <a:tabLst/>
              <a:defRPr/>
            </a:pPr>
            <a:endParaRPr lang="en-US" altLang="en-US" dirty="0" smtClean="0">
              <a:solidFill>
                <a:srgbClr val="000000"/>
              </a:solidFill>
              <a:latin typeface="Arial" charset="0"/>
            </a:endParaRP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dirty="0" smtClean="0">
                <a:solidFill>
                  <a:srgbClr val="000000"/>
                </a:solidFill>
                <a:latin typeface="Arial" charset="0"/>
              </a:rPr>
              <a:t>Of course, earlier,</a:t>
            </a:r>
            <a:r>
              <a:rPr lang="en-US" altLang="en-US" baseline="0" dirty="0" smtClean="0">
                <a:solidFill>
                  <a:srgbClr val="000000"/>
                </a:solidFill>
                <a:latin typeface="Arial" charset="0"/>
              </a:rPr>
              <a:t> we learned that randomization also helps to prevent selection bias on the “front end” of a study.  With DAGs, we can now understand this better.  By precluding any association between C and E, we eliminate one of the ways that collider stratification (i.e., selection bias) can occur (via an “M” DAG).  </a:t>
            </a:r>
            <a:endParaRPr lang="en-US" altLang="en-US" dirty="0" smtClean="0">
              <a:solidFill>
                <a:srgbClr val="000000"/>
              </a:solidFill>
              <a:latin typeface="Arial" charset="0"/>
            </a:endParaRPr>
          </a:p>
          <a:p>
            <a:endParaRPr lang="en-US" altLang="en-US" dirty="0" smtClean="0">
              <a:solidFill>
                <a:srgbClr val="000000"/>
              </a:solidFill>
              <a:latin typeface="Arial" charset="0"/>
            </a:endParaRPr>
          </a:p>
          <a:p>
            <a:endParaRPr lang="en-US" altLang="en-US" dirty="0" smtClean="0">
              <a:solidFill>
                <a:srgbClr val="000000"/>
              </a:solidFill>
              <a:latin typeface="Arial" charset="0"/>
            </a:endParaRPr>
          </a:p>
          <a:p>
            <a:r>
              <a:rPr lang="en-US" altLang="en-US" dirty="0" smtClean="0">
                <a:solidFill>
                  <a:srgbClr val="000000"/>
                </a:solidFill>
                <a:latin typeface="Arial" charset="0"/>
              </a:rPr>
              <a:t>Note: randomization is not a so-called “conditioning”</a:t>
            </a:r>
            <a:r>
              <a:rPr lang="en-US" altLang="en-US" baseline="0" dirty="0" smtClean="0">
                <a:solidFill>
                  <a:srgbClr val="000000"/>
                </a:solidFill>
                <a:latin typeface="Arial" charset="0"/>
              </a:rPr>
              <a:t> approach.  We are not holding C constant.  Instead, randomization is forcing the distribution of C to be the same across each level of the exposure. </a:t>
            </a:r>
            <a:endParaRPr lang="en-US" altLang="en-US" dirty="0" smtClean="0">
              <a:solidFill>
                <a:srgbClr val="000000"/>
              </a:solidFill>
              <a:latin typeface="Arial" charset="0"/>
            </a:endParaRPr>
          </a:p>
          <a:p>
            <a:endParaRPr lang="en-US" altLang="en-US" dirty="0" smtClean="0">
              <a:solidFill>
                <a:srgbClr val="000000"/>
              </a:solidFill>
              <a:latin typeface="Arial" charset="0"/>
            </a:endParaRPr>
          </a:p>
          <a:p>
            <a:endParaRPr lang="en-US" altLang="en-US" dirty="0" smtClean="0"/>
          </a:p>
        </p:txBody>
      </p:sp>
    </p:spTree>
    <p:extLst>
      <p:ext uri="{BB962C8B-B14F-4D97-AF65-F5344CB8AC3E}">
        <p14:creationId xmlns:p14="http://schemas.microsoft.com/office/powerpoint/2010/main" val="314841457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Slide Image Placeholder 1"/>
          <p:cNvSpPr>
            <a:spLocks noGrp="1" noRot="1" noChangeAspect="1" noTextEdit="1"/>
          </p:cNvSpPr>
          <p:nvPr>
            <p:ph type="sldImg"/>
          </p:nvPr>
        </p:nvSpPr>
        <p:spPr>
          <a:xfrm>
            <a:off x="2203450" y="704850"/>
            <a:ext cx="2603500" cy="3471863"/>
          </a:xfrm>
          <a:ln/>
        </p:spPr>
      </p:sp>
      <p:sp>
        <p:nvSpPr>
          <p:cNvPr id="214018" name="Notes Placeholder 2"/>
          <p:cNvSpPr>
            <a:spLocks noGrp="1"/>
          </p:cNvSpPr>
          <p:nvPr>
            <p:ph type="body" idx="1"/>
          </p:nvPr>
        </p:nvSpPr>
        <p:spPr>
          <a:noFill/>
          <a:ln/>
        </p:spPr>
        <p:txBody>
          <a:bodyPr/>
          <a:lstStyle/>
          <a:p>
            <a:r>
              <a:rPr lang="en-US" altLang="en-US" dirty="0" smtClean="0"/>
              <a:t>Specifically, DAGs can show us which variables are candidates to be effect modifiers.  These 4 DAGs show the 4 different scenarios for how variables can be effect modifiers.  In each scenario, the variable A is the variable that is a candidate to be an effect modifier.  These 4 scenarios are called direct effect modification, indirect effect modification, effect modification by proxy, and effect modification by common cause.  These 4 scenarios are descriptive narratives for how A is associated with D.  This is new terminology and not commonly used, but it is nonetheless a good way to keep things straight. </a:t>
            </a:r>
          </a:p>
          <a:p>
            <a:endParaRPr lang="en-US" altLang="en-US" dirty="0" smtClean="0"/>
          </a:p>
          <a:p>
            <a:r>
              <a:rPr lang="en-US" altLang="en-US" dirty="0" smtClean="0"/>
              <a:t>Note how if A does</a:t>
            </a:r>
            <a:r>
              <a:rPr lang="en-US" altLang="en-US" baseline="0" dirty="0" smtClean="0"/>
              <a:t> show mechanistic interaction with E for the occurrence of D in our empiric data analysis (by finding presence of additive interaction), altering A will not necessarily influence the occurrence of D in all scenarios.  In the first two scenarios on the slide, it will, but it will not on the last two.  </a:t>
            </a:r>
            <a:endParaRPr lang="en-US" altLang="en-US" dirty="0" smtClean="0"/>
          </a:p>
        </p:txBody>
      </p:sp>
      <p:sp>
        <p:nvSpPr>
          <p:cNvPr id="214019" name="Slide Number Placeholder 3"/>
          <p:cNvSpPr>
            <a:spLocks noGrp="1"/>
          </p:cNvSpPr>
          <p:nvPr>
            <p:ph type="sldNum" sz="quarter" idx="5"/>
          </p:nvPr>
        </p:nvSpPr>
        <p:spPr>
          <a:noFill/>
        </p:spPr>
        <p:txBody>
          <a:bodyPr/>
          <a:lstStyle/>
          <a:p>
            <a:fld id="{4C64CB38-3CFF-4556-83AC-DFCA45CD2695}" type="slidenum">
              <a:rPr lang="en-US" altLang="en-US" smtClean="0"/>
              <a:pPr/>
              <a:t>81</a:t>
            </a:fld>
            <a:endParaRPr lang="en-US" altLang="en-US" dirty="0" smtClean="0"/>
          </a:p>
        </p:txBody>
      </p:sp>
    </p:spTree>
    <p:extLst>
      <p:ext uri="{BB962C8B-B14F-4D97-AF65-F5344CB8AC3E}">
        <p14:creationId xmlns:p14="http://schemas.microsoft.com/office/powerpoint/2010/main" val="177845609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Slide Image Placeholder 1"/>
          <p:cNvSpPr>
            <a:spLocks noGrp="1" noRot="1" noChangeAspect="1" noTextEdit="1"/>
          </p:cNvSpPr>
          <p:nvPr>
            <p:ph type="sldImg"/>
          </p:nvPr>
        </p:nvSpPr>
        <p:spPr>
          <a:xfrm>
            <a:off x="2203450" y="704850"/>
            <a:ext cx="2603500" cy="3471863"/>
          </a:xfrm>
          <a:ln/>
        </p:spPr>
      </p:sp>
      <p:sp>
        <p:nvSpPr>
          <p:cNvPr id="216066" name="Notes Placeholder 2"/>
          <p:cNvSpPr>
            <a:spLocks noGrp="1"/>
          </p:cNvSpPr>
          <p:nvPr>
            <p:ph type="body" idx="1"/>
          </p:nvPr>
        </p:nvSpPr>
        <p:spPr>
          <a:noFill/>
          <a:ln/>
        </p:spPr>
        <p:txBody>
          <a:bodyPr/>
          <a:lstStyle/>
          <a:p>
            <a:r>
              <a:rPr lang="en-US" altLang="en-US" dirty="0" smtClean="0"/>
              <a:t>Hence, DAGs show us variables (i.e., the A variables in the prior slide) that could be effect modifiers, but only the data will tell us if they ARE</a:t>
            </a:r>
            <a:r>
              <a:rPr lang="en-US" altLang="en-US" baseline="0" dirty="0" smtClean="0"/>
              <a:t> effect modifiers and on what scale</a:t>
            </a:r>
            <a:r>
              <a:rPr lang="en-US" altLang="en-US" dirty="0" smtClean="0"/>
              <a:t>.  In other words, DAGs can find the candidates for effect-measure modification, but DAGs themselves cannot predict when</a:t>
            </a:r>
            <a:r>
              <a:rPr lang="en-US" altLang="en-US" baseline="0" dirty="0" smtClean="0"/>
              <a:t> </a:t>
            </a:r>
            <a:r>
              <a:rPr lang="en-US" altLang="en-US" dirty="0" smtClean="0"/>
              <a:t>effect-measure modification on</a:t>
            </a:r>
            <a:r>
              <a:rPr lang="en-US" altLang="en-US" baseline="0" dirty="0" smtClean="0"/>
              <a:t> a particular scale will be present</a:t>
            </a:r>
            <a:r>
              <a:rPr lang="en-US" altLang="en-US" dirty="0" smtClean="0"/>
              <a:t>. </a:t>
            </a:r>
            <a:r>
              <a:rPr lang="en-US" altLang="en-US" baseline="0" dirty="0" smtClean="0"/>
              <a:t> It </a:t>
            </a:r>
            <a:r>
              <a:rPr lang="en-US" altLang="en-US" dirty="0" smtClean="0"/>
              <a:t>is not surprising that one cannot show this quantitative complexity with just qualitative edges.  Effect-measure modification is by definition quantitative.  For example, you can have effect modification on the additive scale but not on the multiplicative scale.</a:t>
            </a:r>
          </a:p>
          <a:p>
            <a:endParaRPr lang="en-US" altLang="en-US" dirty="0" smtClean="0"/>
          </a:p>
          <a:p>
            <a:r>
              <a:rPr lang="en-US" altLang="en-US" dirty="0" smtClean="0"/>
              <a:t>DAGs,</a:t>
            </a:r>
            <a:r>
              <a:rPr lang="en-US" altLang="en-US" baseline="0" dirty="0" smtClean="0"/>
              <a:t> with their current conventions, do not depict </a:t>
            </a:r>
            <a:r>
              <a:rPr lang="en-US" altLang="en-US" dirty="0" smtClean="0"/>
              <a:t>effect-measure modification even if you believe you have proven effect-measure modification in your data analysis.  That is, the current theoretical underpinnings do not have a way for effect-measure modification to be universally depicted in a DAG.  Some authors have offered a few</a:t>
            </a:r>
            <a:r>
              <a:rPr lang="en-US" altLang="en-US" baseline="0" dirty="0" smtClean="0"/>
              <a:t> solutions but these are not universally accepted.  Again, t</a:t>
            </a:r>
            <a:r>
              <a:rPr lang="en-US" altLang="en-US" dirty="0" smtClean="0"/>
              <a:t>his is not surprising because DAGs are funda</a:t>
            </a:r>
            <a:r>
              <a:rPr lang="en-US" altLang="en-US" baseline="0" dirty="0" smtClean="0"/>
              <a:t>mentally </a:t>
            </a:r>
            <a:r>
              <a:rPr lang="en-US" altLang="en-US" dirty="0" smtClean="0"/>
              <a:t>qualitative, not quantitative.  </a:t>
            </a:r>
          </a:p>
        </p:txBody>
      </p:sp>
      <p:sp>
        <p:nvSpPr>
          <p:cNvPr id="216067" name="Slide Number Placeholder 3"/>
          <p:cNvSpPr>
            <a:spLocks noGrp="1"/>
          </p:cNvSpPr>
          <p:nvPr>
            <p:ph type="sldNum" sz="quarter" idx="5"/>
          </p:nvPr>
        </p:nvSpPr>
        <p:spPr>
          <a:noFill/>
        </p:spPr>
        <p:txBody>
          <a:bodyPr/>
          <a:lstStyle/>
          <a:p>
            <a:fld id="{EAC7341A-6209-4837-88DB-F59B502A549F}" type="slidenum">
              <a:rPr lang="en-US" altLang="en-US" smtClean="0"/>
              <a:pPr/>
              <a:t>82</a:t>
            </a:fld>
            <a:endParaRPr lang="en-US" altLang="en-US" dirty="0" smtClean="0"/>
          </a:p>
        </p:txBody>
      </p:sp>
    </p:spTree>
    <p:extLst>
      <p:ext uri="{BB962C8B-B14F-4D97-AF65-F5344CB8AC3E}">
        <p14:creationId xmlns:p14="http://schemas.microsoft.com/office/powerpoint/2010/main" val="87293718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Slide Image Placeholder 1"/>
          <p:cNvSpPr>
            <a:spLocks noGrp="1" noRot="1" noChangeAspect="1" noTextEdit="1"/>
          </p:cNvSpPr>
          <p:nvPr>
            <p:ph type="sldImg"/>
          </p:nvPr>
        </p:nvSpPr>
        <p:spPr>
          <a:xfrm>
            <a:off x="2203450" y="704850"/>
            <a:ext cx="2603500" cy="3471863"/>
          </a:xfrm>
          <a:ln/>
        </p:spPr>
      </p:sp>
      <p:sp>
        <p:nvSpPr>
          <p:cNvPr id="218114" name="Notes Placeholder 2"/>
          <p:cNvSpPr>
            <a:spLocks noGrp="1"/>
          </p:cNvSpPr>
          <p:nvPr>
            <p:ph type="body" idx="1"/>
          </p:nvPr>
        </p:nvSpPr>
        <p:spPr>
          <a:noFill/>
          <a:ln/>
        </p:spPr>
        <p:txBody>
          <a:bodyPr/>
          <a:lstStyle/>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dirty="0" smtClean="0"/>
              <a:t>There is one other thing to clarify about the 4 scenarios we showed before regarding which variables you might want to consider as candidates for effect modification.   When we showed these, this was not to say that these same variables might also simultaneously meet the definition of confounders. </a:t>
            </a:r>
            <a:r>
              <a:rPr lang="en-US" altLang="en-US" baseline="0" dirty="0" smtClean="0"/>
              <a:t>Sometimes there is a confusion about whether a factor can be an effect modifier and a confounder.  The answer is “yes” but this is not a question that we have to answer in our routine applied work.   In other words, the goal above is to evaluate whether E causes D.  The goal is not to give a name to each of the surrounding variables; such naming of variables is merely an academic process and often a futile one.  </a:t>
            </a:r>
          </a:p>
          <a:p>
            <a:pPr marL="0" marR="0" indent="0" algn="l" defTabSz="990600" rtl="0" eaLnBrk="0" fontAlgn="base" latinLnBrk="0" hangingPunct="0">
              <a:lnSpc>
                <a:spcPct val="100000"/>
              </a:lnSpc>
              <a:spcBef>
                <a:spcPct val="30000"/>
              </a:spcBef>
              <a:spcAft>
                <a:spcPct val="0"/>
              </a:spcAft>
              <a:buClrTx/>
              <a:buSzTx/>
              <a:buFontTx/>
              <a:buNone/>
              <a:tabLst/>
              <a:defRPr/>
            </a:pPr>
            <a:endParaRPr lang="en-US" altLang="en-US" dirty="0" smtClean="0"/>
          </a:p>
          <a:p>
            <a:r>
              <a:rPr lang="en-US" altLang="en-US" dirty="0" smtClean="0"/>
              <a:t>Another</a:t>
            </a:r>
            <a:r>
              <a:rPr lang="en-US" altLang="en-US" baseline="0" dirty="0" smtClean="0"/>
              <a:t> thing to note is that when we report on the presence of interaction, we do so by showing stratum-specific estimate of the effect of E on D.   By doing this, we are also covering ourselves for the possibility of confounding.  The stratum-specific estimates are unconfounded.  If we look for and find that A modifies the effect of E on D and report stratum-specific estimate of E on D, then we are still managing for confounding.  </a:t>
            </a:r>
          </a:p>
          <a:p>
            <a:endParaRPr lang="en-US" altLang="en-US" baseline="0" dirty="0" smtClean="0"/>
          </a:p>
        </p:txBody>
      </p:sp>
      <p:sp>
        <p:nvSpPr>
          <p:cNvPr id="218115" name="Slide Number Placeholder 3"/>
          <p:cNvSpPr>
            <a:spLocks noGrp="1"/>
          </p:cNvSpPr>
          <p:nvPr>
            <p:ph type="sldNum" sz="quarter" idx="5"/>
          </p:nvPr>
        </p:nvSpPr>
        <p:spPr>
          <a:noFill/>
        </p:spPr>
        <p:txBody>
          <a:bodyPr/>
          <a:lstStyle/>
          <a:p>
            <a:fld id="{B3620DD6-E02F-429C-BA5E-C0E6A1710F9D}" type="slidenum">
              <a:rPr lang="en-US" altLang="en-US" smtClean="0"/>
              <a:pPr/>
              <a:t>83</a:t>
            </a:fld>
            <a:endParaRPr lang="en-US" altLang="en-US" dirty="0" smtClean="0"/>
          </a:p>
        </p:txBody>
      </p:sp>
    </p:spTree>
    <p:extLst>
      <p:ext uri="{BB962C8B-B14F-4D97-AF65-F5344CB8AC3E}">
        <p14:creationId xmlns:p14="http://schemas.microsoft.com/office/powerpoint/2010/main" val="265656889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Rectangle 5"/>
          <p:cNvSpPr>
            <a:spLocks noGrp="1" noChangeArrowheads="1"/>
          </p:cNvSpPr>
          <p:nvPr>
            <p:ph type="sldNum" sz="quarter" idx="5"/>
          </p:nvPr>
        </p:nvSpPr>
        <p:spPr>
          <a:noFill/>
        </p:spPr>
        <p:txBody>
          <a:bodyPr/>
          <a:lstStyle/>
          <a:p>
            <a:fld id="{46C9FFB1-D935-4251-A5A1-B622E43A563B}" type="slidenum">
              <a:rPr lang="en-US" altLang="en-US" smtClean="0"/>
              <a:pPr/>
              <a:t>84</a:t>
            </a:fld>
            <a:endParaRPr lang="en-US" altLang="en-US" dirty="0" smtClean="0"/>
          </a:p>
        </p:txBody>
      </p:sp>
      <p:sp>
        <p:nvSpPr>
          <p:cNvPr id="220162" name="Rectangle 2"/>
          <p:cNvSpPr>
            <a:spLocks noGrp="1" noRot="1" noChangeAspect="1" noChangeArrowheads="1" noTextEdit="1"/>
          </p:cNvSpPr>
          <p:nvPr>
            <p:ph type="sldImg"/>
          </p:nvPr>
        </p:nvSpPr>
        <p:spPr>
          <a:xfrm>
            <a:off x="2203450" y="704850"/>
            <a:ext cx="2603500" cy="3471863"/>
          </a:xfrm>
          <a:ln/>
        </p:spPr>
      </p:sp>
      <p:sp>
        <p:nvSpPr>
          <p:cNvPr id="220163" name="Rectangle 3"/>
          <p:cNvSpPr>
            <a:spLocks noGrp="1" noChangeArrowheads="1"/>
          </p:cNvSpPr>
          <p:nvPr>
            <p:ph type="body" idx="1"/>
          </p:nvPr>
        </p:nvSpPr>
        <p:spPr>
          <a:noFill/>
          <a:ln/>
        </p:spPr>
        <p:txBody>
          <a:bodyPr/>
          <a:lstStyle/>
          <a:p>
            <a:pPr>
              <a:lnSpc>
                <a:spcPct val="90000"/>
              </a:lnSpc>
            </a:pPr>
            <a:r>
              <a:rPr lang="en-US" altLang="en-US" sz="1000" dirty="0" smtClean="0"/>
              <a:t>For a review of which scale to use (multiplicative or additive) for your work, this is a review that reminds</a:t>
            </a:r>
            <a:r>
              <a:rPr lang="en-US" altLang="en-US" sz="1000" baseline="0" dirty="0" smtClean="0"/>
              <a:t> us that </a:t>
            </a:r>
            <a:r>
              <a:rPr lang="en-US" altLang="en-US" sz="1000" dirty="0" smtClean="0"/>
              <a:t>it depends upon your research question.   We covered this earlier in the course.  </a:t>
            </a:r>
          </a:p>
          <a:p>
            <a:pPr>
              <a:lnSpc>
                <a:spcPct val="90000"/>
              </a:lnSpc>
            </a:pPr>
            <a:endParaRPr lang="en-US" altLang="en-US" sz="1000" dirty="0" smtClean="0"/>
          </a:p>
          <a:p>
            <a:pPr>
              <a:lnSpc>
                <a:spcPct val="90000"/>
              </a:lnSpc>
            </a:pPr>
            <a:r>
              <a:rPr lang="en-US" altLang="en-US" sz="1000" dirty="0" smtClean="0"/>
              <a:t>Multiplicative measures (like the risk ratio) are commonly used when looking for causal relationships, in other words, etiologic research.  However, the multiplicative scale is not the only scale that could be used for this.</a:t>
            </a:r>
            <a:r>
              <a:rPr lang="en-US" altLang="en-US" sz="1000" baseline="0" dirty="0" smtClean="0"/>
              <a:t> The additive scale could also be used, but for historical reasons it has not been. </a:t>
            </a:r>
            <a:r>
              <a:rPr lang="en-US" altLang="en-US" sz="1000" dirty="0" smtClean="0"/>
              <a:t> These relative measures don’t depend upon the background incidence of a disease in unexposed persons.   Use of additive scale measures</a:t>
            </a:r>
            <a:r>
              <a:rPr lang="en-US" altLang="en-US" sz="1000" baseline="0" dirty="0" smtClean="0"/>
              <a:t> are, however, gaining in popularity, particularly amongst the most serious methodologists.  </a:t>
            </a:r>
            <a:endParaRPr lang="en-US" altLang="en-US" sz="1000" dirty="0" smtClean="0"/>
          </a:p>
          <a:p>
            <a:pPr>
              <a:lnSpc>
                <a:spcPct val="90000"/>
              </a:lnSpc>
            </a:pPr>
            <a:endParaRPr lang="en-US" altLang="en-US" sz="1000" dirty="0" smtClean="0"/>
          </a:p>
          <a:p>
            <a:pPr>
              <a:lnSpc>
                <a:spcPct val="90000"/>
              </a:lnSpc>
            </a:pPr>
            <a:r>
              <a:rPr lang="en-US" altLang="en-US" sz="1000" dirty="0" smtClean="0"/>
              <a:t>Additive measures (like the risk difference) are most readily translated into the impact an exposure (or intervention) has in terms of actual number of actual people with disease.  For example, as you all know, 1/risk difference is the number of exposed persons in whom you would have to eliminate exposure in order to avert one case of disease.  Or, when the exposure is a drug, 1/risk difference is the number of persons you would to treat to avert one case of disease. In clinical trials, this is known as the number needed to treat.  The background incidence of disease in the unexposed group is an important component of this.  Use of the additive scale gives you the public health impact of the exposure.</a:t>
            </a:r>
          </a:p>
          <a:p>
            <a:pPr>
              <a:lnSpc>
                <a:spcPct val="90000"/>
              </a:lnSpc>
            </a:pPr>
            <a:endParaRPr lang="en-US" altLang="en-US" sz="1000" dirty="0" smtClean="0"/>
          </a:p>
          <a:p>
            <a:pPr>
              <a:lnSpc>
                <a:spcPct val="90000"/>
              </a:lnSpc>
            </a:pPr>
            <a:endParaRPr lang="en-US" altLang="en-US" sz="1000" dirty="0" smtClean="0"/>
          </a:p>
          <a:p>
            <a:pPr>
              <a:lnSpc>
                <a:spcPct val="90000"/>
              </a:lnSpc>
            </a:pPr>
            <a:endParaRPr lang="en-US" altLang="en-US" sz="1000" dirty="0" smtClean="0"/>
          </a:p>
        </p:txBody>
      </p:sp>
    </p:spTree>
    <p:extLst>
      <p:ext uri="{BB962C8B-B14F-4D97-AF65-F5344CB8AC3E}">
        <p14:creationId xmlns:p14="http://schemas.microsoft.com/office/powerpoint/2010/main" val="313583761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5"/>
          <p:cNvSpPr>
            <a:spLocks noGrp="1" noChangeArrowheads="1"/>
          </p:cNvSpPr>
          <p:nvPr>
            <p:ph type="sldNum" sz="quarter" idx="5"/>
          </p:nvPr>
        </p:nvSpPr>
        <p:spPr>
          <a:noFill/>
        </p:spPr>
        <p:txBody>
          <a:bodyPr/>
          <a:lstStyle/>
          <a:p>
            <a:fld id="{F07EBDE3-FF4C-416D-A810-BC908B26E19B}" type="slidenum">
              <a:rPr lang="en-US" altLang="en-US" smtClean="0"/>
              <a:pPr/>
              <a:t>85</a:t>
            </a:fld>
            <a:endParaRPr lang="en-US" altLang="en-US" dirty="0" smtClean="0"/>
          </a:p>
        </p:txBody>
      </p:sp>
      <p:sp>
        <p:nvSpPr>
          <p:cNvPr id="223234" name="Rectangle 2"/>
          <p:cNvSpPr>
            <a:spLocks noGrp="1" noRot="1" noChangeAspect="1" noChangeArrowheads="1" noTextEdit="1"/>
          </p:cNvSpPr>
          <p:nvPr>
            <p:ph type="sldImg"/>
          </p:nvPr>
        </p:nvSpPr>
        <p:spPr>
          <a:xfrm>
            <a:off x="2203450" y="704850"/>
            <a:ext cx="2603500" cy="3471863"/>
          </a:xfrm>
          <a:ln/>
        </p:spPr>
      </p:sp>
      <p:sp>
        <p:nvSpPr>
          <p:cNvPr id="223235" name="Rectangle 3"/>
          <p:cNvSpPr>
            <a:spLocks noGrp="1" noChangeArrowheads="1"/>
          </p:cNvSpPr>
          <p:nvPr>
            <p:ph type="body" idx="1"/>
          </p:nvPr>
        </p:nvSpPr>
        <p:spPr>
          <a:noFill/>
          <a:ln/>
        </p:spPr>
        <p:txBody>
          <a:bodyPr/>
          <a:lstStyle/>
          <a:p>
            <a:r>
              <a:rPr lang="en-US" altLang="en-US" dirty="0" smtClean="0"/>
              <a:t>This is an example of additive vs multiplicative scales.   In the upper panel, we are working with a disease that is very rare but nonetheless the exposure in question is associated with a two-fold risk of disease.  While this is evidence for a causal relationship, the risk difference between exposed and unexposed is very small, just 0.00005.  That means you have to eliminate exposure in 20,000 persons just to avert one case of disease.  A simple way to infer this is if you took 100,000 exposed persons and then took away their exposure, you would end up with 5 cases of disease (the background) and 5 cases of disease averted.  In other words, take away exposure from 100,000 and avert 5 cases, translates into take away exposure in 20,000 to avert 1 case.  </a:t>
            </a:r>
          </a:p>
          <a:p>
            <a:endParaRPr lang="en-US" altLang="en-US" dirty="0" smtClean="0"/>
          </a:p>
          <a:p>
            <a:r>
              <a:rPr lang="en-US" altLang="en-US" dirty="0" smtClean="0"/>
              <a:t>Contrast that with the lower panel.  Here, the disease is more common in unexposed but the relative risk of the exposure is still 2, just like above.  In this case, the risk difference is 0.1 which translates into only needing to eliminate exposure in 10 persons to avert one case of disease.   You could achieve much more bang for your buck if you went after this exposure as opposed to the exposure in the top panel.</a:t>
            </a:r>
          </a:p>
          <a:p>
            <a:endParaRPr lang="en-US" altLang="en-US" dirty="0" smtClean="0"/>
          </a:p>
        </p:txBody>
      </p:sp>
    </p:spTree>
    <p:extLst>
      <p:ext uri="{BB962C8B-B14F-4D97-AF65-F5344CB8AC3E}">
        <p14:creationId xmlns:p14="http://schemas.microsoft.com/office/powerpoint/2010/main" val="131229561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5"/>
          <p:cNvSpPr>
            <a:spLocks noGrp="1" noChangeArrowheads="1"/>
          </p:cNvSpPr>
          <p:nvPr>
            <p:ph type="sldNum" sz="quarter" idx="5"/>
          </p:nvPr>
        </p:nvSpPr>
        <p:spPr>
          <a:noFill/>
        </p:spPr>
        <p:txBody>
          <a:bodyPr/>
          <a:lstStyle/>
          <a:p>
            <a:fld id="{475F134C-B480-44EA-800A-B6E450AD56EA}" type="slidenum">
              <a:rPr lang="en-US" altLang="en-US" smtClean="0"/>
              <a:pPr/>
              <a:t>86</a:t>
            </a:fld>
            <a:endParaRPr lang="en-US" altLang="en-US" dirty="0" smtClean="0"/>
          </a:p>
        </p:txBody>
      </p:sp>
      <p:sp>
        <p:nvSpPr>
          <p:cNvPr id="171010" name="Rectangle 2"/>
          <p:cNvSpPr>
            <a:spLocks noGrp="1" noRot="1" noChangeAspect="1" noChangeArrowheads="1" noTextEdit="1"/>
          </p:cNvSpPr>
          <p:nvPr>
            <p:ph type="sldImg"/>
          </p:nvPr>
        </p:nvSpPr>
        <p:spPr>
          <a:xfrm>
            <a:off x="2203450" y="704850"/>
            <a:ext cx="2603500" cy="3471863"/>
          </a:xfrm>
          <a:ln/>
        </p:spPr>
      </p:sp>
      <p:sp>
        <p:nvSpPr>
          <p:cNvPr id="171011" name="Rectangle 3"/>
          <p:cNvSpPr>
            <a:spLocks noGrp="1" noChangeArrowheads="1"/>
          </p:cNvSpPr>
          <p:nvPr>
            <p:ph type="body" idx="1"/>
          </p:nvPr>
        </p:nvSpPr>
        <p:spPr>
          <a:noFill/>
          <a:ln/>
        </p:spPr>
        <p:txBody>
          <a:bodyPr/>
          <a:lstStyle/>
          <a:p>
            <a:pPr>
              <a:lnSpc>
                <a:spcPct val="90000"/>
              </a:lnSpc>
            </a:pPr>
            <a:r>
              <a:rPr lang="en-US" altLang="en-US" sz="1000" dirty="0" smtClean="0"/>
              <a:t>What scale</a:t>
            </a:r>
            <a:r>
              <a:rPr lang="en-US" altLang="en-US" sz="1000" baseline="0" dirty="0" smtClean="0"/>
              <a:t> should you be using in your analysis and to look for interaction?  </a:t>
            </a:r>
            <a:r>
              <a:rPr lang="en-US" altLang="en-US" sz="1000" dirty="0" smtClean="0"/>
              <a:t>As usual, it depends upon the goal of your work.  If your goal is to have the most public health impact, and by this we mean maximizing efficiency of resource allocation, then you should be ideally working on the additive scale, both for your main analysis and when you look for interaction.  An example</a:t>
            </a:r>
            <a:r>
              <a:rPr lang="en-US" altLang="en-US" sz="1000" baseline="0" dirty="0" smtClean="0"/>
              <a:t> is if you wish to apply an intervention to prevent disease or to improve prognosis in those who are diseased.  </a:t>
            </a:r>
            <a:r>
              <a:rPr lang="en-US" altLang="en-US" sz="1000" dirty="0" smtClean="0"/>
              <a:t>We have already said this for the main analysis when we described the concepts of NNT and NNH earlier in the course.  You would want to identify the subgroup for which there is the smallest number needed</a:t>
            </a:r>
            <a:r>
              <a:rPr lang="en-US" altLang="en-US" sz="1000" baseline="0" dirty="0" smtClean="0"/>
              <a:t> to treat.  </a:t>
            </a:r>
            <a:r>
              <a:rPr lang="en-US" altLang="en-US" sz="1000" dirty="0" smtClean="0"/>
              <a:t>Note, however, that for some types of analysis, you will need to use regression</a:t>
            </a:r>
            <a:r>
              <a:rPr lang="en-US" altLang="en-US" sz="1000" baseline="0" dirty="0" smtClean="0"/>
              <a:t> models that are based on the multiplicative scale (such as logistic regression in a case-control study), but you can within these models still evaluate additive interaction (such as with RERI). </a:t>
            </a:r>
            <a:endParaRPr lang="en-US" altLang="en-US" sz="1000" dirty="0" smtClean="0"/>
          </a:p>
          <a:p>
            <a:pPr>
              <a:lnSpc>
                <a:spcPct val="90000"/>
              </a:lnSpc>
            </a:pPr>
            <a:endParaRPr lang="en-US" altLang="en-US" sz="1000" dirty="0" smtClean="0"/>
          </a:p>
          <a:p>
            <a:pPr>
              <a:lnSpc>
                <a:spcPct val="90000"/>
              </a:lnSpc>
            </a:pPr>
            <a:r>
              <a:rPr lang="en-US" altLang="en-US" sz="1000" dirty="0" smtClean="0"/>
              <a:t>If your goal is causal or etiologic inference, then things are more slightly more complex.  You might be interested in just the big picture, i.e., if a given exposure or set of exposures is causally related to an outcome.  If this is the case, you can</a:t>
            </a:r>
            <a:r>
              <a:rPr lang="en-US" altLang="en-US" sz="1000" baseline="0" dirty="0" smtClean="0"/>
              <a:t> work on the multiplicative scale or additive scale.  The multiplicative has historically been the most common by convention but this is beginning to change with the additive scale becoming more common.  </a:t>
            </a:r>
            <a:r>
              <a:rPr lang="en-US" altLang="en-US" sz="1000" dirty="0" smtClean="0"/>
              <a:t>If you are just interested in the big picture and don’t want to examine mechanistic interactions between exposures, then it would be appropriate to use whichever</a:t>
            </a:r>
            <a:r>
              <a:rPr lang="en-US" altLang="en-US" sz="1000" baseline="0" dirty="0" smtClean="0"/>
              <a:t> scale you are working on in the main analysis to look for interaction.  T</a:t>
            </a:r>
            <a:r>
              <a:rPr lang="en-US" altLang="en-US" sz="1000" dirty="0" smtClean="0"/>
              <a:t>his is because your only goal is to look for statistical interaction</a:t>
            </a:r>
            <a:r>
              <a:rPr lang="en-US" altLang="en-US" sz="1000" baseline="0" dirty="0" smtClean="0"/>
              <a:t> to improve the fit of the analysis (typically some regression).</a:t>
            </a:r>
            <a:endParaRPr lang="en-US" altLang="en-US" sz="1000" dirty="0" smtClean="0"/>
          </a:p>
          <a:p>
            <a:pPr>
              <a:lnSpc>
                <a:spcPct val="90000"/>
              </a:lnSpc>
            </a:pPr>
            <a:endParaRPr lang="en-US" altLang="en-US" sz="1000" dirty="0" smtClean="0"/>
          </a:p>
          <a:p>
            <a:pPr>
              <a:lnSpc>
                <a:spcPct val="90000"/>
              </a:lnSpc>
            </a:pPr>
            <a:r>
              <a:rPr lang="en-US" altLang="en-US" sz="1000" dirty="0" smtClean="0"/>
              <a:t>On other</a:t>
            </a:r>
            <a:r>
              <a:rPr lang="en-US" altLang="en-US" sz="1000" baseline="0" dirty="0" smtClean="0"/>
              <a:t> hand, if your </a:t>
            </a:r>
            <a:r>
              <a:rPr lang="en-US" altLang="en-US" sz="1000" dirty="0" smtClean="0"/>
              <a:t>goal is causal or etiologic inference and you want to drill down even more into mechanisms, then it is also ok to use either the multiplicative or additive scale for your main analysis.  As noted above,</a:t>
            </a:r>
            <a:r>
              <a:rPr lang="en-US" altLang="en-US" sz="1000" baseline="0" dirty="0" smtClean="0"/>
              <a:t> sometimes the only available regression models that work on your data (converge) operate on the multiplicative scale.  Identifying mechanistic interaction, however, requires assessment of additive interaction.  There are some rules which can be used when interpreting the magnitude of multiplicative interaction terms that can tell you about additive interaction.  These rules are specific but not sensitive.   What is better is to use RERI to assist you to look for additive interaction.  There are several rules (and needed assumptions) which can be used to interpret RERI to help identify sufficient cause interaction and epistatic interaction.  </a:t>
            </a:r>
            <a:r>
              <a:rPr lang="en-US" altLang="en-US" sz="1000" dirty="0" smtClean="0"/>
              <a:t>This is the point that is understood by very few – additive interaction can be evaluated even with inherently multiplicative</a:t>
            </a:r>
            <a:r>
              <a:rPr lang="en-US" altLang="en-US" sz="1000" baseline="0" dirty="0" smtClean="0"/>
              <a:t> regression models such as logistic regression and proportional hazards regression</a:t>
            </a:r>
            <a:r>
              <a:rPr lang="en-US" altLang="en-US" sz="1000" dirty="0" smtClean="0"/>
              <a:t>.  These rules are explained in the VanderWeele tutorial on interaction.</a:t>
            </a:r>
            <a:r>
              <a:rPr lang="en-US" altLang="en-US" sz="1000" baseline="0" dirty="0" smtClean="0"/>
              <a:t>  </a:t>
            </a:r>
            <a:endParaRPr lang="en-US" altLang="en-US" sz="1000" dirty="0" smtClean="0"/>
          </a:p>
          <a:p>
            <a:pPr>
              <a:lnSpc>
                <a:spcPct val="90000"/>
              </a:lnSpc>
            </a:pPr>
            <a:endParaRPr lang="en-US" altLang="en-US" sz="1000" dirty="0" smtClean="0"/>
          </a:p>
          <a:p>
            <a:pPr>
              <a:lnSpc>
                <a:spcPct val="90000"/>
              </a:lnSpc>
            </a:pPr>
            <a:r>
              <a:rPr lang="en-US" altLang="en-US" sz="1000" dirty="0" smtClean="0"/>
              <a:t>Finally, if prediction is your goal, then the multiplicative scale is, again, most commonly used by convention,</a:t>
            </a:r>
            <a:r>
              <a:rPr lang="en-US" altLang="en-US" sz="1000" baseline="0" dirty="0" smtClean="0"/>
              <a:t> but this does not have to be the case.</a:t>
            </a:r>
            <a:r>
              <a:rPr lang="en-US" altLang="en-US" sz="1000" dirty="0" smtClean="0"/>
              <a:t>  When assessing for interaction, it is appropriate to stay on the multiplicative scale.  This is because statistical interaction is the sole reason/intent when</a:t>
            </a:r>
            <a:r>
              <a:rPr lang="en-US" altLang="en-US" sz="1000" baseline="0" dirty="0" smtClean="0"/>
              <a:t> we are assessing for interaction</a:t>
            </a:r>
            <a:r>
              <a:rPr lang="en-US" altLang="en-US" sz="1000" dirty="0" smtClean="0"/>
              <a:t>.  Specifically, we are evaluating for statistical interaction in the setting of prediction just to try to make the statistical</a:t>
            </a:r>
            <a:r>
              <a:rPr lang="en-US" altLang="en-US" sz="1000" baseline="0" dirty="0" smtClean="0"/>
              <a:t> model better fit the observed data.  </a:t>
            </a:r>
            <a:endParaRPr lang="en-US" altLang="en-US" sz="1000" dirty="0" smtClean="0"/>
          </a:p>
        </p:txBody>
      </p:sp>
    </p:spTree>
    <p:extLst>
      <p:ext uri="{BB962C8B-B14F-4D97-AF65-F5344CB8AC3E}">
        <p14:creationId xmlns:p14="http://schemas.microsoft.com/office/powerpoint/2010/main" val="359231344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Rectangle 5"/>
          <p:cNvSpPr>
            <a:spLocks noGrp="1" noChangeArrowheads="1"/>
          </p:cNvSpPr>
          <p:nvPr>
            <p:ph type="sldNum" sz="quarter" idx="5"/>
          </p:nvPr>
        </p:nvSpPr>
        <p:spPr>
          <a:noFill/>
        </p:spPr>
        <p:txBody>
          <a:bodyPr/>
          <a:lstStyle/>
          <a:p>
            <a:fld id="{5788ECB3-DCF4-4EDE-A27D-A5909ED64692}" type="slidenum">
              <a:rPr lang="en-US" altLang="en-US" smtClean="0"/>
              <a:pPr/>
              <a:t>87</a:t>
            </a:fld>
            <a:endParaRPr lang="en-US" altLang="en-US" dirty="0" smtClean="0"/>
          </a:p>
        </p:txBody>
      </p:sp>
      <p:sp>
        <p:nvSpPr>
          <p:cNvPr id="226306" name="Rectangle 2"/>
          <p:cNvSpPr>
            <a:spLocks noGrp="1" noRot="1" noChangeAspect="1" noChangeArrowheads="1" noTextEdit="1"/>
          </p:cNvSpPr>
          <p:nvPr>
            <p:ph type="sldImg"/>
          </p:nvPr>
        </p:nvSpPr>
        <p:spPr>
          <a:xfrm>
            <a:off x="2203450" y="704850"/>
            <a:ext cx="2603500" cy="3471863"/>
          </a:xfrm>
          <a:ln/>
        </p:spPr>
      </p:sp>
      <p:sp>
        <p:nvSpPr>
          <p:cNvPr id="226307" name="Rectangle 3"/>
          <p:cNvSpPr>
            <a:spLocks noGrp="1" noChangeArrowheads="1"/>
          </p:cNvSpPr>
          <p:nvPr>
            <p:ph type="body" idx="1"/>
          </p:nvPr>
        </p:nvSpPr>
        <p:spPr>
          <a:noFill/>
          <a:ln/>
        </p:spPr>
        <p:txBody>
          <a:bodyPr/>
          <a:lstStyle/>
          <a:p>
            <a:r>
              <a:rPr lang="en-US" altLang="en-US" dirty="0" smtClean="0"/>
              <a:t>Another interesting but not surprising aspect of interaction is the reciprocity it features.  If we re-frame the smoking, caffeine use, and delayed conception question in terms of looking at caffeine use as the primary exposure, we see the following.  If we stratify by smoking, we again see qualitative effect-measure modification.   The prevalence ratio is 0.67 among smokers and 2.3 in non-smokers.  In other words, this could be interpreted as either caffeine use modifies the effect of smoking on delayed conception or as smoking modifies the effect of caffeine use on delayed conception.  Either is correct.  This type of reciprocity will be seen with both additive and multiplicative interaction, regardless if qualitative or not.  </a:t>
            </a:r>
          </a:p>
        </p:txBody>
      </p:sp>
    </p:spTree>
    <p:extLst>
      <p:ext uri="{BB962C8B-B14F-4D97-AF65-F5344CB8AC3E}">
        <p14:creationId xmlns:p14="http://schemas.microsoft.com/office/powerpoint/2010/main" val="269599077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5"/>
          <p:cNvSpPr>
            <a:spLocks noGrp="1" noChangeArrowheads="1"/>
          </p:cNvSpPr>
          <p:nvPr>
            <p:ph type="sldNum" sz="quarter" idx="5"/>
          </p:nvPr>
        </p:nvSpPr>
        <p:spPr>
          <a:noFill/>
        </p:spPr>
        <p:txBody>
          <a:bodyPr/>
          <a:lstStyle/>
          <a:p>
            <a:fld id="{85173ED4-BC0A-475B-B48D-B6A647D58948}" type="slidenum">
              <a:rPr lang="en-US" altLang="en-US" smtClean="0"/>
              <a:pPr/>
              <a:t>88</a:t>
            </a:fld>
            <a:endParaRPr lang="en-US" altLang="en-US" dirty="0" smtClean="0"/>
          </a:p>
        </p:txBody>
      </p:sp>
      <p:sp>
        <p:nvSpPr>
          <p:cNvPr id="175106" name="Rectangle 2"/>
          <p:cNvSpPr>
            <a:spLocks noGrp="1" noRot="1" noChangeAspect="1" noChangeArrowheads="1" noTextEdit="1"/>
          </p:cNvSpPr>
          <p:nvPr>
            <p:ph type="sldImg"/>
          </p:nvPr>
        </p:nvSpPr>
        <p:spPr>
          <a:xfrm>
            <a:off x="2216150" y="687388"/>
            <a:ext cx="2603500" cy="3471862"/>
          </a:xfrm>
          <a:ln/>
        </p:spPr>
      </p:sp>
      <p:sp>
        <p:nvSpPr>
          <p:cNvPr id="175107" name="Rectangle 3"/>
          <p:cNvSpPr>
            <a:spLocks noGrp="1" noChangeArrowheads="1"/>
          </p:cNvSpPr>
          <p:nvPr>
            <p:ph type="body" idx="1"/>
          </p:nvPr>
        </p:nvSpPr>
        <p:spPr>
          <a:noFill/>
          <a:ln/>
        </p:spPr>
        <p:txBody>
          <a:bodyPr/>
          <a:lstStyle/>
          <a:p>
            <a:r>
              <a:rPr lang="en-US" altLang="en-US" dirty="0" smtClean="0"/>
              <a:t>Unfortunately, interaction</a:t>
            </a:r>
            <a:r>
              <a:rPr lang="en-US" altLang="en-US" baseline="0" dirty="0" smtClean="0"/>
              <a:t> is one of the least understood aspects of clinical and epidemiologic research in everyday practice.  Most of you are familiar with biomedical literature in one or more areas, and you should ask yourself how often you have seen the practices we have just described in this lecture.</a:t>
            </a:r>
          </a:p>
          <a:p>
            <a:endParaRPr lang="en-US" altLang="en-US" baseline="0" dirty="0" smtClean="0"/>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dirty="0" smtClean="0">
                <a:solidFill>
                  <a:srgbClr val="000000"/>
                </a:solidFill>
              </a:rPr>
              <a:t>While most data analysts are aware of the concept of interaction in general and will look for interaction (typically multiplicative) in their data, few recognize the explicit reason why they are looking (statistical vs mechanistic vs public health).</a:t>
            </a:r>
          </a:p>
          <a:p>
            <a:pPr marL="0" marR="0" indent="0" algn="l" defTabSz="990600" rtl="0" eaLnBrk="0" fontAlgn="base" latinLnBrk="0" hangingPunct="0">
              <a:lnSpc>
                <a:spcPct val="100000"/>
              </a:lnSpc>
              <a:spcBef>
                <a:spcPct val="30000"/>
              </a:spcBef>
              <a:spcAft>
                <a:spcPct val="0"/>
              </a:spcAft>
              <a:buClrTx/>
              <a:buSzTx/>
              <a:buFontTx/>
              <a:buNone/>
              <a:tabLst/>
              <a:defRPr/>
            </a:pPr>
            <a:endParaRPr lang="en-US" altLang="en-US" dirty="0" smtClean="0">
              <a:solidFill>
                <a:srgbClr val="000000"/>
              </a:solidFill>
            </a:endParaRP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dirty="0" smtClean="0">
                <a:solidFill>
                  <a:srgbClr val="000000"/>
                </a:solidFill>
              </a:rPr>
              <a:t>A few years ago,</a:t>
            </a:r>
            <a:r>
              <a:rPr lang="en-US" altLang="en-US" baseline="0" dirty="0" smtClean="0">
                <a:solidFill>
                  <a:srgbClr val="000000"/>
                </a:solidFill>
              </a:rPr>
              <a:t> some authors (Knol et al.) reviewed 138 recent papers which purported to address interaction.  They found that only 42% reported data on at least one scale of interaction (additive or multiplicative) with adequate detail.  Only 11% gave readers enough detail to evaluate data on the additive and multiplicative scale.  Only 2% made additive interaction the focus of their work.  This is pretty surprising because, indeed, if you asked most researchers, we suspect they would say that they are interested in mechanistic interaction (the biologically-oriented researchers) or public health interaction (the clinical or public health-oriented researchers).   Given these interests, they should be reporting on additive interaction.  Not doing so is a major loss for science.</a:t>
            </a:r>
          </a:p>
          <a:p>
            <a:pPr marL="0" marR="0" indent="0" algn="l" defTabSz="990600" rtl="0" eaLnBrk="0" fontAlgn="base" latinLnBrk="0" hangingPunct="0">
              <a:lnSpc>
                <a:spcPct val="100000"/>
              </a:lnSpc>
              <a:spcBef>
                <a:spcPct val="30000"/>
              </a:spcBef>
              <a:spcAft>
                <a:spcPct val="0"/>
              </a:spcAft>
              <a:buClrTx/>
              <a:buSzTx/>
              <a:buFontTx/>
              <a:buNone/>
              <a:tabLst/>
              <a:defRPr/>
            </a:pPr>
            <a:endParaRPr lang="en-US" altLang="en-US" baseline="0" dirty="0" smtClean="0">
              <a:solidFill>
                <a:srgbClr val="000000"/>
              </a:solidFill>
            </a:endParaRP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baseline="0" dirty="0" smtClean="0">
                <a:solidFill>
                  <a:srgbClr val="000000"/>
                </a:solidFill>
              </a:rPr>
              <a:t>A big problem in looking for additive interaction is the enormous popularity of regression models which inherently work on the multiplicative scale, such as logistic regression.  Their native output spits out just information on multiplicative interaction.  We now know, however, that even with inherently multiplicative models we can derive information on additive interaction by calculating RERI. </a:t>
            </a:r>
            <a:endParaRPr lang="en-US" altLang="en-US" dirty="0" smtClean="0">
              <a:solidFill>
                <a:srgbClr val="000000"/>
              </a:solidFill>
            </a:endParaRPr>
          </a:p>
          <a:p>
            <a:endParaRPr lang="en-US" altLang="en-US" baseline="0" dirty="0" smtClean="0"/>
          </a:p>
          <a:p>
            <a:endParaRPr lang="en-US" altLang="en-US" dirty="0" smtClean="0"/>
          </a:p>
        </p:txBody>
      </p:sp>
    </p:spTree>
    <p:extLst>
      <p:ext uri="{BB962C8B-B14F-4D97-AF65-F5344CB8AC3E}">
        <p14:creationId xmlns:p14="http://schemas.microsoft.com/office/powerpoint/2010/main" val="88489093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Rectangle 5"/>
          <p:cNvSpPr>
            <a:spLocks noGrp="1" noChangeArrowheads="1"/>
          </p:cNvSpPr>
          <p:nvPr>
            <p:ph type="sldNum" sz="quarter" idx="5"/>
          </p:nvPr>
        </p:nvSpPr>
        <p:spPr>
          <a:noFill/>
        </p:spPr>
        <p:txBody>
          <a:bodyPr/>
          <a:lstStyle/>
          <a:p>
            <a:fld id="{CE4AADCB-BF40-45D8-9DF6-EE897C22712E}" type="slidenum">
              <a:rPr lang="en-US" altLang="en-US" smtClean="0"/>
              <a:pPr/>
              <a:t>90</a:t>
            </a:fld>
            <a:endParaRPr lang="en-US" altLang="en-US" dirty="0" smtClean="0"/>
          </a:p>
        </p:txBody>
      </p:sp>
      <p:sp>
        <p:nvSpPr>
          <p:cNvPr id="229378" name="Rectangle 2"/>
          <p:cNvSpPr>
            <a:spLocks noGrp="1" noRot="1" noChangeAspect="1" noChangeArrowheads="1" noTextEdit="1"/>
          </p:cNvSpPr>
          <p:nvPr>
            <p:ph type="sldImg"/>
          </p:nvPr>
        </p:nvSpPr>
        <p:spPr>
          <a:xfrm>
            <a:off x="2203450" y="704850"/>
            <a:ext cx="2603500" cy="3471863"/>
          </a:xfrm>
          <a:ln/>
        </p:spPr>
      </p:sp>
      <p:sp>
        <p:nvSpPr>
          <p:cNvPr id="229379" name="Rectangle 3"/>
          <p:cNvSpPr>
            <a:spLocks noGrp="1" noChangeArrowheads="1"/>
          </p:cNvSpPr>
          <p:nvPr>
            <p:ph type="body" idx="1"/>
          </p:nvPr>
        </p:nvSpPr>
        <p:spPr>
          <a:noFill/>
          <a:ln/>
        </p:spPr>
        <p:txBody>
          <a:bodyPr/>
          <a:lstStyle/>
          <a:p>
            <a:r>
              <a:rPr lang="en-US" altLang="en-US" dirty="0" smtClean="0"/>
              <a:t>Last week we gave 3 reasons why you might</a:t>
            </a:r>
            <a:r>
              <a:rPr lang="en-US" altLang="en-US" baseline="0" dirty="0" smtClean="0"/>
              <a:t> want to adjust for a variable, say via stratification.</a:t>
            </a:r>
            <a:endParaRPr lang="en-US" altLang="en-US" dirty="0" smtClean="0"/>
          </a:p>
          <a:p>
            <a:endParaRPr lang="en-US" altLang="en-US" dirty="0" smtClean="0"/>
          </a:p>
        </p:txBody>
      </p:sp>
    </p:spTree>
    <p:extLst>
      <p:ext uri="{BB962C8B-B14F-4D97-AF65-F5344CB8AC3E}">
        <p14:creationId xmlns:p14="http://schemas.microsoft.com/office/powerpoint/2010/main" val="45569495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Rectangle 5"/>
          <p:cNvSpPr>
            <a:spLocks noGrp="1" noChangeArrowheads="1"/>
          </p:cNvSpPr>
          <p:nvPr>
            <p:ph type="sldNum" sz="quarter" idx="5"/>
          </p:nvPr>
        </p:nvSpPr>
        <p:spPr>
          <a:noFill/>
        </p:spPr>
        <p:txBody>
          <a:bodyPr/>
          <a:lstStyle/>
          <a:p>
            <a:fld id="{B3664A64-8257-42A6-B4F1-1BD06400BFE3}" type="slidenum">
              <a:rPr lang="en-US" altLang="en-US" smtClean="0"/>
              <a:pPr/>
              <a:t>91</a:t>
            </a:fld>
            <a:endParaRPr lang="en-US" altLang="en-US" dirty="0" smtClean="0"/>
          </a:p>
        </p:txBody>
      </p:sp>
      <p:sp>
        <p:nvSpPr>
          <p:cNvPr id="231426" name="Rectangle 2"/>
          <p:cNvSpPr>
            <a:spLocks noGrp="1" noRot="1" noChangeAspect="1" noChangeArrowheads="1" noTextEdit="1"/>
          </p:cNvSpPr>
          <p:nvPr>
            <p:ph type="sldImg"/>
          </p:nvPr>
        </p:nvSpPr>
        <p:spPr>
          <a:xfrm>
            <a:off x="2203450" y="704850"/>
            <a:ext cx="2603500" cy="3471863"/>
          </a:xfrm>
          <a:ln/>
        </p:spPr>
      </p:sp>
      <p:sp>
        <p:nvSpPr>
          <p:cNvPr id="231427" name="Rectangle 3"/>
          <p:cNvSpPr>
            <a:spLocks noGrp="1" noChangeArrowheads="1"/>
          </p:cNvSpPr>
          <p:nvPr>
            <p:ph type="body" idx="1"/>
          </p:nvPr>
        </p:nvSpPr>
        <p:spPr>
          <a:noFill/>
          <a:ln/>
        </p:spPr>
        <p:txBody>
          <a:bodyPr/>
          <a:lstStyle/>
          <a:p>
            <a:r>
              <a:rPr lang="en-US" altLang="en-US" dirty="0" smtClean="0"/>
              <a:t>This week, we have learned of a fourth reason to adjust, which is to evaluate for the presence of effect-measure modification.  </a:t>
            </a:r>
          </a:p>
        </p:txBody>
      </p:sp>
    </p:spTree>
    <p:extLst>
      <p:ext uri="{BB962C8B-B14F-4D97-AF65-F5344CB8AC3E}">
        <p14:creationId xmlns:p14="http://schemas.microsoft.com/office/powerpoint/2010/main" val="3761144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5"/>
          <p:cNvSpPr>
            <a:spLocks noGrp="1" noChangeArrowheads="1"/>
          </p:cNvSpPr>
          <p:nvPr>
            <p:ph type="sldNum" sz="quarter" idx="5"/>
          </p:nvPr>
        </p:nvSpPr>
        <p:spPr>
          <a:noFill/>
        </p:spPr>
        <p:txBody>
          <a:bodyPr/>
          <a:lstStyle/>
          <a:p>
            <a:fld id="{D931F3FB-32DC-4240-A8E6-54C2E8189FCF}" type="slidenum">
              <a:rPr lang="en-US" altLang="en-US" smtClean="0"/>
              <a:pPr/>
              <a:t>9</a:t>
            </a:fld>
            <a:endParaRPr lang="en-US" altLang="en-US" dirty="0" smtClean="0"/>
          </a:p>
        </p:txBody>
      </p:sp>
      <p:sp>
        <p:nvSpPr>
          <p:cNvPr id="46082" name="Rectangle 2"/>
          <p:cNvSpPr>
            <a:spLocks noGrp="1" noRot="1" noChangeAspect="1" noChangeArrowheads="1" noTextEdit="1"/>
          </p:cNvSpPr>
          <p:nvPr>
            <p:ph type="sldImg"/>
          </p:nvPr>
        </p:nvSpPr>
        <p:spPr>
          <a:xfrm>
            <a:off x="2203450" y="704850"/>
            <a:ext cx="2603500" cy="3471863"/>
          </a:xfrm>
          <a:ln/>
        </p:spPr>
      </p:sp>
      <p:sp>
        <p:nvSpPr>
          <p:cNvPr id="46083" name="Rectangle 3"/>
          <p:cNvSpPr>
            <a:spLocks noGrp="1" noChangeArrowheads="1"/>
          </p:cNvSpPr>
          <p:nvPr>
            <p:ph type="body" idx="1"/>
          </p:nvPr>
        </p:nvSpPr>
        <p:spPr>
          <a:noFill/>
          <a:ln/>
        </p:spPr>
        <p:txBody>
          <a:bodyPr/>
          <a:lstStyle/>
          <a:p>
            <a:r>
              <a:rPr lang="en-US" altLang="en-US" sz="1000" dirty="0" smtClean="0">
                <a:solidFill>
                  <a:srgbClr val="000000"/>
                </a:solidFill>
                <a:latin typeface="Arial" charset="0"/>
              </a:rPr>
              <a:t>Obviously, randomization is only relevant when the investigator has control over the exposure such as when we are studying drugs or other interventions and it is ethical to assign it to a participant.  In other words, it is only relevant when you are able to ethically</a:t>
            </a:r>
            <a:r>
              <a:rPr lang="en-US" altLang="en-US" sz="1000" baseline="0" dirty="0" smtClean="0">
                <a:solidFill>
                  <a:srgbClr val="000000"/>
                </a:solidFill>
                <a:latin typeface="Arial" charset="0"/>
              </a:rPr>
              <a:t> </a:t>
            </a:r>
            <a:r>
              <a:rPr lang="en-US" altLang="en-US" sz="1000" dirty="0" smtClean="0">
                <a:solidFill>
                  <a:srgbClr val="000000"/>
                </a:solidFill>
                <a:latin typeface="Arial" charset="0"/>
              </a:rPr>
              <a:t>assign things to people or you are instructing them to do things to themselves.  There are practical or ethical limitations to this in that we cannot, for example, randomize people to smoking or air pollution or unprotected sexual behavior.   Of</a:t>
            </a:r>
            <a:r>
              <a:rPr lang="en-US" altLang="en-US" sz="1000" baseline="0" dirty="0" smtClean="0">
                <a:solidFill>
                  <a:srgbClr val="000000"/>
                </a:solidFill>
                <a:latin typeface="Arial" charset="0"/>
              </a:rPr>
              <a:t> note, there is no gold standard for what is ethical or not.   This must always be decided by the investigators (personal ethics) and external ethics boards (professional ethics).</a:t>
            </a:r>
            <a:endParaRPr lang="en-US" altLang="en-US" sz="1000" dirty="0" smtClean="0">
              <a:solidFill>
                <a:srgbClr val="000000"/>
              </a:solidFill>
              <a:latin typeface="Arial" charset="0"/>
            </a:endParaRPr>
          </a:p>
          <a:p>
            <a:endParaRPr lang="en-US" altLang="en-US" sz="1000" dirty="0" smtClean="0">
              <a:solidFill>
                <a:srgbClr val="000000"/>
              </a:solidFill>
              <a:latin typeface="Arial" charset="0"/>
            </a:endParaRPr>
          </a:p>
          <a:p>
            <a:r>
              <a:rPr lang="en-US" altLang="en-US" sz="1000" dirty="0" smtClean="0">
                <a:solidFill>
                  <a:srgbClr val="000000"/>
                </a:solidFill>
                <a:latin typeface="Arial" charset="0"/>
              </a:rPr>
              <a:t>When randomization</a:t>
            </a:r>
            <a:r>
              <a:rPr lang="en-US" altLang="en-US" sz="1000" baseline="0" dirty="0" smtClean="0">
                <a:solidFill>
                  <a:srgbClr val="000000"/>
                </a:solidFill>
                <a:latin typeface="Arial" charset="0"/>
              </a:rPr>
              <a:t> is feasible, t</a:t>
            </a:r>
            <a:r>
              <a:rPr lang="en-US" altLang="en-US" sz="1000" dirty="0" smtClean="0">
                <a:solidFill>
                  <a:srgbClr val="000000"/>
                </a:solidFill>
                <a:latin typeface="Arial" charset="0"/>
              </a:rPr>
              <a:t>he special strength of randomization, which makes it the cadillac approach, is that not only does it protect against confounding by known confounders, but it also eliminates/reduces confounding by unknown and hence unmeasured confounders., i.e.,</a:t>
            </a:r>
            <a:r>
              <a:rPr lang="en-US" altLang="en-US" sz="1000" baseline="0" dirty="0" smtClean="0">
                <a:solidFill>
                  <a:srgbClr val="000000"/>
                </a:solidFill>
                <a:latin typeface="Arial" charset="0"/>
              </a:rPr>
              <a:t> factors (aka “other influences”) that the investigator does not even know about or had not thought of.</a:t>
            </a:r>
            <a:r>
              <a:rPr lang="en-US" altLang="en-US" sz="1000" dirty="0" smtClean="0">
                <a:solidFill>
                  <a:srgbClr val="000000"/>
                </a:solidFill>
                <a:latin typeface="Arial" charset="0"/>
              </a:rPr>
              <a:t>  Remember, the distribution of any variable you can think of is theoretically the same in the exposed and unexposed groups.  </a:t>
            </a:r>
          </a:p>
          <a:p>
            <a:endParaRPr lang="en-US" altLang="en-US" sz="1000" dirty="0" smtClean="0">
              <a:solidFill>
                <a:srgbClr val="000000"/>
              </a:solidFill>
              <a:latin typeface="Arial" charset="0"/>
            </a:endParaRPr>
          </a:p>
          <a:p>
            <a:r>
              <a:rPr lang="en-US" altLang="en-US" sz="1000" dirty="0" smtClean="0">
                <a:solidFill>
                  <a:srgbClr val="000000"/>
                </a:solidFill>
                <a:latin typeface="Arial" charset="0"/>
              </a:rPr>
              <a:t>One note: randomization, especially in small studies, may not lead to perfect balance</a:t>
            </a:r>
            <a:r>
              <a:rPr lang="en-US" altLang="en-US" sz="1000" baseline="0" dirty="0" smtClean="0">
                <a:solidFill>
                  <a:srgbClr val="000000"/>
                </a:solidFill>
                <a:latin typeface="Arial" charset="0"/>
              </a:rPr>
              <a:t> of </a:t>
            </a:r>
            <a:r>
              <a:rPr lang="en-US" altLang="en-US" sz="1000" dirty="0" smtClean="0">
                <a:solidFill>
                  <a:srgbClr val="000000"/>
                </a:solidFill>
                <a:latin typeface="Arial" charset="0"/>
              </a:rPr>
              <a:t>confounding factors in the different exposure arms (in the case of a drug trial, treatment and placebo, for example).  Just by chance alone, there can be imbalance.  (And, it is also possible that things like fraudulent</a:t>
            </a:r>
            <a:r>
              <a:rPr lang="en-US" altLang="en-US" sz="1000" baseline="0" dirty="0" smtClean="0">
                <a:solidFill>
                  <a:srgbClr val="000000"/>
                </a:solidFill>
                <a:latin typeface="Arial" charset="0"/>
              </a:rPr>
              <a:t> randomization could occur – after all, research is being done by humans on humans.)  </a:t>
            </a:r>
            <a:r>
              <a:rPr lang="en-US" altLang="en-US" sz="1000" dirty="0" smtClean="0">
                <a:solidFill>
                  <a:srgbClr val="000000"/>
                </a:solidFill>
                <a:latin typeface="Arial" charset="0"/>
              </a:rPr>
              <a:t>What is interesting is that the magnitude of potential bias from confounding is contained in the confidence interval you get for sampling error.  Because sampling error is the root of confounding in a properly conducted randomized trial (i.e.,</a:t>
            </a:r>
            <a:r>
              <a:rPr lang="en-US" altLang="en-US" sz="1000" baseline="0" dirty="0" smtClean="0">
                <a:solidFill>
                  <a:srgbClr val="000000"/>
                </a:solidFill>
                <a:latin typeface="Arial" charset="0"/>
              </a:rPr>
              <a:t> a trial in which there is no attempt to game the trial by researchers, providers, or patients)</a:t>
            </a:r>
            <a:r>
              <a:rPr lang="en-US" altLang="en-US" sz="1000" dirty="0" smtClean="0">
                <a:solidFill>
                  <a:srgbClr val="000000"/>
                </a:solidFill>
                <a:latin typeface="Arial" charset="0"/>
              </a:rPr>
              <a:t>, the confidence interval gives you some boundaries of what your estimate might be under different circumstances of sampling.  </a:t>
            </a:r>
          </a:p>
          <a:p>
            <a:endParaRPr lang="en-US" altLang="en-US" sz="1000" dirty="0" smtClean="0">
              <a:solidFill>
                <a:srgbClr val="000000"/>
              </a:solidFill>
              <a:latin typeface="Arial" charset="0"/>
            </a:endParaRPr>
          </a:p>
          <a:p>
            <a:r>
              <a:rPr lang="en-US" altLang="en-US" sz="1000" dirty="0" smtClean="0">
                <a:solidFill>
                  <a:srgbClr val="000000"/>
                </a:solidFill>
                <a:latin typeface="Arial" charset="0"/>
              </a:rPr>
              <a:t>The bigger the study, the less of a problem chance imbalance is.  In smaller studies, investigators will want to pay attention to the possibility of chance imbalance</a:t>
            </a:r>
            <a:r>
              <a:rPr lang="en-US" altLang="en-US" sz="1000" baseline="0" dirty="0" smtClean="0">
                <a:solidFill>
                  <a:srgbClr val="000000"/>
                </a:solidFill>
                <a:latin typeface="Arial" charset="0"/>
              </a:rPr>
              <a:t> </a:t>
            </a:r>
            <a:r>
              <a:rPr lang="en-US" altLang="en-US" sz="1000" dirty="0" smtClean="0">
                <a:solidFill>
                  <a:srgbClr val="000000"/>
                </a:solidFill>
                <a:latin typeface="Arial" charset="0"/>
              </a:rPr>
              <a:t>and know that there are also certain specialized randomization techniques that help to guarantee perfect balance of particular confounders.  You will learn more about these in our Clinical Trials course.  There is no</a:t>
            </a:r>
            <a:r>
              <a:rPr lang="en-US" altLang="en-US" sz="1000" baseline="0" dirty="0" smtClean="0">
                <a:solidFill>
                  <a:srgbClr val="000000"/>
                </a:solidFill>
                <a:latin typeface="Arial" charset="0"/>
              </a:rPr>
              <a:t> way, however, to guarantee perfect balance of all variables. </a:t>
            </a:r>
            <a:endParaRPr lang="en-US" altLang="en-US" sz="1000" dirty="0" smtClean="0">
              <a:solidFill>
                <a:srgbClr val="000000"/>
              </a:solidFill>
              <a:latin typeface="Arial" charset="0"/>
            </a:endParaRPr>
          </a:p>
          <a:p>
            <a:endParaRPr lang="en-US" altLang="en-US" sz="1000" dirty="0" smtClean="0">
              <a:solidFill>
                <a:srgbClr val="000000"/>
              </a:solidFill>
              <a:latin typeface="Arial" charset="0"/>
            </a:endParaRPr>
          </a:p>
        </p:txBody>
      </p:sp>
    </p:spTree>
    <p:extLst>
      <p:ext uri="{BB962C8B-B14F-4D97-AF65-F5344CB8AC3E}">
        <p14:creationId xmlns:p14="http://schemas.microsoft.com/office/powerpoint/2010/main" val="95676418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Rectangle 5"/>
          <p:cNvSpPr>
            <a:spLocks noGrp="1" noChangeArrowheads="1"/>
          </p:cNvSpPr>
          <p:nvPr>
            <p:ph type="sldNum" sz="quarter" idx="5"/>
          </p:nvPr>
        </p:nvSpPr>
        <p:spPr>
          <a:noFill/>
        </p:spPr>
        <p:txBody>
          <a:bodyPr/>
          <a:lstStyle/>
          <a:p>
            <a:fld id="{B3664A64-8257-42A6-B4F1-1BD06400BFE3}" type="slidenum">
              <a:rPr lang="en-US" altLang="en-US" smtClean="0"/>
              <a:pPr/>
              <a:t>92</a:t>
            </a:fld>
            <a:endParaRPr lang="en-US" altLang="en-US" dirty="0" smtClean="0"/>
          </a:p>
        </p:txBody>
      </p:sp>
      <p:sp>
        <p:nvSpPr>
          <p:cNvPr id="231426" name="Rectangle 2"/>
          <p:cNvSpPr>
            <a:spLocks noGrp="1" noRot="1" noChangeAspect="1" noChangeArrowheads="1" noTextEdit="1"/>
          </p:cNvSpPr>
          <p:nvPr>
            <p:ph type="sldImg"/>
          </p:nvPr>
        </p:nvSpPr>
        <p:spPr>
          <a:xfrm>
            <a:off x="2203450" y="704850"/>
            <a:ext cx="2603500" cy="3471863"/>
          </a:xfrm>
          <a:ln/>
        </p:spPr>
      </p:sp>
      <p:sp>
        <p:nvSpPr>
          <p:cNvPr id="231427" name="Rectangle 3"/>
          <p:cNvSpPr>
            <a:spLocks noGrp="1" noChangeArrowheads="1"/>
          </p:cNvSpPr>
          <p:nvPr>
            <p:ph type="body" idx="1"/>
          </p:nvPr>
        </p:nvSpPr>
        <p:spPr>
          <a:noFill/>
          <a:ln/>
        </p:spPr>
        <p:txBody>
          <a:bodyPr/>
          <a:lstStyle/>
          <a:p>
            <a:r>
              <a:rPr lang="en-US" altLang="en-US" dirty="0" smtClean="0"/>
              <a:t>With</a:t>
            </a:r>
            <a:r>
              <a:rPr lang="en-US" altLang="en-US" baseline="0" dirty="0" smtClean="0"/>
              <a:t> this DAG in mind, the Stata code on the following pages can be used to assess for additive and multiplicative interaction between E and G.</a:t>
            </a:r>
            <a:endParaRPr lang="en-US" altLang="en-US" dirty="0" smtClean="0"/>
          </a:p>
        </p:txBody>
      </p:sp>
    </p:spTree>
    <p:extLst>
      <p:ext uri="{BB962C8B-B14F-4D97-AF65-F5344CB8AC3E}">
        <p14:creationId xmlns:p14="http://schemas.microsoft.com/office/powerpoint/2010/main" val="376114489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03450" y="704850"/>
            <a:ext cx="2603500" cy="3471863"/>
          </a:xfrm>
        </p:spPr>
      </p:sp>
      <p:sp>
        <p:nvSpPr>
          <p:cNvPr id="3" name="Notes Placeholder 2"/>
          <p:cNvSpPr>
            <a:spLocks noGrp="1"/>
          </p:cNvSpPr>
          <p:nvPr>
            <p:ph type="body" idx="1"/>
          </p:nvPr>
        </p:nvSpPr>
        <p:spPr/>
        <p:txBody>
          <a:bodyPr/>
          <a:lstStyle/>
          <a:p>
            <a:r>
              <a:rPr lang="en-US" dirty="0" smtClean="0"/>
              <a:t>These tables are organized by study design and then nature of the available</a:t>
            </a:r>
            <a:r>
              <a:rPr lang="en-US" baseline="0" dirty="0" smtClean="0"/>
              <a:t> data.  </a:t>
            </a:r>
            <a:endParaRPr lang="en-US"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93</a:t>
            </a:fld>
            <a:endParaRPr lang="en-US" dirty="0"/>
          </a:p>
        </p:txBody>
      </p:sp>
    </p:spTree>
    <p:extLst>
      <p:ext uri="{BB962C8B-B14F-4D97-AF65-F5344CB8AC3E}">
        <p14:creationId xmlns:p14="http://schemas.microsoft.com/office/powerpoint/2010/main" val="410125443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03450" y="704850"/>
            <a:ext cx="2603500" cy="3471863"/>
          </a:xfrm>
        </p:spPr>
      </p:sp>
      <p:sp>
        <p:nvSpPr>
          <p:cNvPr id="3" name="Notes Placeholder 2"/>
          <p:cNvSpPr>
            <a:spLocks noGrp="1"/>
          </p:cNvSpPr>
          <p:nvPr>
            <p:ph type="body" idx="1"/>
          </p:nvPr>
        </p:nvSpPr>
        <p:spPr/>
        <p:txBody>
          <a:bodyPr/>
          <a:lstStyle/>
          <a:p>
            <a:r>
              <a:rPr lang="en-US" dirty="0" smtClean="0"/>
              <a:t>There are several</a:t>
            </a:r>
            <a:r>
              <a:rPr lang="en-US" baseline="0" dirty="0" smtClean="0"/>
              <a:t> advanced topics in interaction that we won’t have time to cover in our course.  </a:t>
            </a:r>
            <a:endParaRPr lang="en-US"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95</a:t>
            </a:fld>
            <a:endParaRPr lang="en-US" dirty="0"/>
          </a:p>
        </p:txBody>
      </p:sp>
    </p:spTree>
    <p:extLst>
      <p:ext uri="{BB962C8B-B14F-4D97-AF65-F5344CB8AC3E}">
        <p14:creationId xmlns:p14="http://schemas.microsoft.com/office/powerpoint/2010/main" val="276975642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03450" y="704850"/>
            <a:ext cx="2603500" cy="3471863"/>
          </a:xfrm>
        </p:spPr>
      </p:sp>
      <p:sp>
        <p:nvSpPr>
          <p:cNvPr id="3" name="Notes Placeholder 2"/>
          <p:cNvSpPr>
            <a:spLocks noGrp="1"/>
          </p:cNvSpPr>
          <p:nvPr>
            <p:ph type="body" idx="1"/>
          </p:nvPr>
        </p:nvSpPr>
        <p:spPr/>
        <p:txBody>
          <a:bodyPr/>
          <a:lstStyle/>
          <a:p>
            <a:r>
              <a:rPr lang="en-US" dirty="0" smtClean="0"/>
              <a:t>A growing movement in conventions in DAG depicts</a:t>
            </a:r>
            <a:r>
              <a:rPr lang="en-US" baseline="0" dirty="0" smtClean="0"/>
              <a:t> various means of adjustment as shown.  Importantly, randomization and inverse probability weighting are not “conditioning” techniques.  Rather than holding confounders fixed, these methods work to balance the distribution of a confounder across levels of exposure.   We depict this by taking the edge off the DAG from C to E.  </a:t>
            </a:r>
          </a:p>
          <a:p>
            <a:endParaRPr lang="en-US" baseline="0" dirty="0" smtClean="0"/>
          </a:p>
          <a:p>
            <a:r>
              <a:rPr lang="en-US" baseline="0" dirty="0" smtClean="0"/>
              <a:t>In contrast, we use a box to depict conditioning in the techniques of restriction, stratification, and conventional regression.  </a:t>
            </a:r>
          </a:p>
          <a:p>
            <a:endParaRPr lang="en-US" baseline="0" dirty="0" smtClean="0"/>
          </a:p>
          <a:p>
            <a:r>
              <a:rPr lang="en-US" baseline="0" dirty="0" smtClean="0"/>
              <a:t>The matching scenario reminds us that when we match in case-control study, we are conditioning on a collider and inducing bias.  This is why we must also adjust for the matching variable in the analysis phase in order to close the non-causal path.  </a:t>
            </a:r>
          </a:p>
          <a:p>
            <a:endParaRPr lang="en-US" baseline="0" dirty="0" smtClean="0"/>
          </a:p>
          <a:p>
            <a:r>
              <a:rPr lang="en-US" baseline="0" dirty="0" smtClean="0"/>
              <a:t>The DAG for the technique which uses an instrumental variable was shown earlier in this slide set. </a:t>
            </a:r>
            <a:endParaRPr lang="en-US"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96</a:t>
            </a:fld>
            <a:endParaRPr lang="en-US" dirty="0"/>
          </a:p>
        </p:txBody>
      </p:sp>
    </p:spTree>
    <p:extLst>
      <p:ext uri="{BB962C8B-B14F-4D97-AF65-F5344CB8AC3E}">
        <p14:creationId xmlns:p14="http://schemas.microsoft.com/office/powerpoint/2010/main" val="201147464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Rectangle 5"/>
          <p:cNvSpPr txBox="1">
            <a:spLocks noGrp="1" noChangeArrowheads="1"/>
          </p:cNvSpPr>
          <p:nvPr/>
        </p:nvSpPr>
        <p:spPr bwMode="auto">
          <a:xfrm>
            <a:off x="3971925" y="8829675"/>
            <a:ext cx="3038475" cy="468313"/>
          </a:xfrm>
          <a:prstGeom prst="rect">
            <a:avLst/>
          </a:prstGeom>
          <a:noFill/>
          <a:ln w="9525">
            <a:noFill/>
            <a:miter lim="800000"/>
            <a:headEnd/>
            <a:tailEnd/>
          </a:ln>
        </p:spPr>
        <p:txBody>
          <a:bodyPr lIns="19059" tIns="0" rIns="19059" bIns="0" anchor="b"/>
          <a:lstStyle/>
          <a:p>
            <a:pPr algn="r" defTabSz="952500" eaLnBrk="0" hangingPunct="0"/>
            <a:fld id="{05B7E0F2-6454-405A-A7A6-236A5E70B6D9}" type="slidenum">
              <a:rPr lang="en-US" altLang="en-US" sz="1000" i="1">
                <a:latin typeface="Times New Roman" pitchFamily="18" charset="0"/>
              </a:rPr>
              <a:pPr algn="r" defTabSz="952500" eaLnBrk="0" hangingPunct="0"/>
              <a:t>97</a:t>
            </a:fld>
            <a:endParaRPr lang="en-US" altLang="en-US" sz="1000" i="1" dirty="0">
              <a:latin typeface="Times New Roman" pitchFamily="18" charset="0"/>
            </a:endParaRPr>
          </a:p>
        </p:txBody>
      </p:sp>
      <p:sp>
        <p:nvSpPr>
          <p:cNvPr id="243714"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1" tIns="46581" rIns="93161" bIns="46581" anchor="b"/>
          <a:lstStyle/>
          <a:p>
            <a:pPr algn="r" defTabSz="931863" eaLnBrk="0" hangingPunct="0"/>
            <a:fld id="{87E0E56E-343E-4589-BA23-4FEEF6779E58}" type="slidenum">
              <a:rPr lang="en-US" altLang="en-US" sz="1200">
                <a:latin typeface="Times New Roman" pitchFamily="18" charset="0"/>
              </a:rPr>
              <a:pPr algn="r" defTabSz="931863" eaLnBrk="0" hangingPunct="0"/>
              <a:t>97</a:t>
            </a:fld>
            <a:endParaRPr lang="en-US" altLang="en-US" sz="1200" dirty="0">
              <a:latin typeface="Times New Roman" pitchFamily="18" charset="0"/>
            </a:endParaRPr>
          </a:p>
        </p:txBody>
      </p:sp>
      <p:sp>
        <p:nvSpPr>
          <p:cNvPr id="243715" name="Rectangle 2"/>
          <p:cNvSpPr>
            <a:spLocks noGrp="1" noRot="1" noChangeAspect="1" noChangeArrowheads="1" noTextEdit="1"/>
          </p:cNvSpPr>
          <p:nvPr>
            <p:ph type="sldImg"/>
          </p:nvPr>
        </p:nvSpPr>
        <p:spPr>
          <a:xfrm>
            <a:off x="2198688" y="696913"/>
            <a:ext cx="2614612" cy="3486150"/>
          </a:xfrm>
          <a:ln/>
        </p:spPr>
      </p:sp>
      <p:sp>
        <p:nvSpPr>
          <p:cNvPr id="243716" name="Rectangle 3"/>
          <p:cNvSpPr>
            <a:spLocks noGrp="1" noChangeArrowheads="1"/>
          </p:cNvSpPr>
          <p:nvPr>
            <p:ph type="body" idx="1"/>
          </p:nvPr>
        </p:nvSpPr>
        <p:spPr>
          <a:xfrm>
            <a:off x="935038" y="4414838"/>
            <a:ext cx="5140325" cy="4184650"/>
          </a:xfrm>
          <a:noFill/>
          <a:ln/>
        </p:spPr>
        <p:txBody>
          <a:bodyPr lIns="93161" tIns="46581" rIns="93161" bIns="46581"/>
          <a:lstStyle/>
          <a:p>
            <a:pPr defTabSz="914400"/>
            <a:r>
              <a:rPr lang="en-US" altLang="en-US" dirty="0" smtClean="0"/>
              <a:t>What does this DAG depict?</a:t>
            </a:r>
          </a:p>
          <a:p>
            <a:pPr defTabSz="914400"/>
            <a:endParaRPr lang="en-US" altLang="en-US" dirty="0" smtClean="0"/>
          </a:p>
        </p:txBody>
      </p:sp>
    </p:spTree>
    <p:extLst>
      <p:ext uri="{BB962C8B-B14F-4D97-AF65-F5344CB8AC3E}">
        <p14:creationId xmlns:p14="http://schemas.microsoft.com/office/powerpoint/2010/main" val="154360901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Rectangle 5"/>
          <p:cNvSpPr txBox="1">
            <a:spLocks noGrp="1" noChangeArrowheads="1"/>
          </p:cNvSpPr>
          <p:nvPr/>
        </p:nvSpPr>
        <p:spPr bwMode="auto">
          <a:xfrm>
            <a:off x="3971925" y="8829675"/>
            <a:ext cx="3038475" cy="468313"/>
          </a:xfrm>
          <a:prstGeom prst="rect">
            <a:avLst/>
          </a:prstGeom>
          <a:noFill/>
          <a:ln w="9525">
            <a:noFill/>
            <a:miter lim="800000"/>
            <a:headEnd/>
            <a:tailEnd/>
          </a:ln>
        </p:spPr>
        <p:txBody>
          <a:bodyPr lIns="19059" tIns="0" rIns="19059" bIns="0" anchor="b"/>
          <a:lstStyle/>
          <a:p>
            <a:pPr algn="r" defTabSz="952500" eaLnBrk="0" hangingPunct="0"/>
            <a:fld id="{34206409-A2C7-48FB-9CAB-F414268A25CA}" type="slidenum">
              <a:rPr lang="en-US" altLang="en-US" sz="1000" i="1">
                <a:latin typeface="Times New Roman" pitchFamily="18" charset="0"/>
              </a:rPr>
              <a:pPr algn="r" defTabSz="952500" eaLnBrk="0" hangingPunct="0"/>
              <a:t>98</a:t>
            </a:fld>
            <a:endParaRPr lang="en-US" altLang="en-US" sz="1000" i="1" dirty="0">
              <a:latin typeface="Times New Roman" pitchFamily="18" charset="0"/>
            </a:endParaRPr>
          </a:p>
        </p:txBody>
      </p:sp>
      <p:sp>
        <p:nvSpPr>
          <p:cNvPr id="249858"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1" tIns="46581" rIns="93161" bIns="46581" anchor="b"/>
          <a:lstStyle/>
          <a:p>
            <a:pPr algn="r" defTabSz="931863" eaLnBrk="0" hangingPunct="0"/>
            <a:fld id="{B20D071E-7443-415F-90EE-CCEEF8CFC17F}" type="slidenum">
              <a:rPr lang="en-US" altLang="en-US" sz="1200">
                <a:latin typeface="Times New Roman" pitchFamily="18" charset="0"/>
              </a:rPr>
              <a:pPr algn="r" defTabSz="931863" eaLnBrk="0" hangingPunct="0"/>
              <a:t>98</a:t>
            </a:fld>
            <a:endParaRPr lang="en-US" altLang="en-US" sz="1200" dirty="0">
              <a:latin typeface="Times New Roman" pitchFamily="18" charset="0"/>
            </a:endParaRPr>
          </a:p>
        </p:txBody>
      </p:sp>
      <p:sp>
        <p:nvSpPr>
          <p:cNvPr id="249859" name="Rectangle 2"/>
          <p:cNvSpPr>
            <a:spLocks noGrp="1" noRot="1" noChangeAspect="1" noChangeArrowheads="1" noTextEdit="1"/>
          </p:cNvSpPr>
          <p:nvPr>
            <p:ph type="sldImg"/>
          </p:nvPr>
        </p:nvSpPr>
        <p:spPr>
          <a:xfrm>
            <a:off x="2198688" y="696913"/>
            <a:ext cx="2614612" cy="3486150"/>
          </a:xfrm>
          <a:ln/>
        </p:spPr>
      </p:sp>
      <p:sp>
        <p:nvSpPr>
          <p:cNvPr id="249860" name="Rectangle 3"/>
          <p:cNvSpPr>
            <a:spLocks noGrp="1" noChangeArrowheads="1"/>
          </p:cNvSpPr>
          <p:nvPr>
            <p:ph type="body" idx="1"/>
          </p:nvPr>
        </p:nvSpPr>
        <p:spPr>
          <a:xfrm>
            <a:off x="935038" y="4414838"/>
            <a:ext cx="5140325" cy="4184650"/>
          </a:xfrm>
          <a:noFill/>
          <a:ln/>
        </p:spPr>
        <p:txBody>
          <a:bodyPr lIns="93161" tIns="46581" rIns="93161" bIns="46581"/>
          <a:lstStyle/>
          <a:p>
            <a:pPr defTabSz="914400"/>
            <a:r>
              <a:rPr lang="en-US" altLang="en-US" dirty="0" smtClean="0"/>
              <a:t>What does this DAG depict?  This is measurement bias, specifically differential misclassification of outcome. Some of you have already read about, in our optional reading, how DAGs can be used to depict measurement bias. We won’t be discussing this in class in any detail, but we wanted to make you aware of this.  Measurement bias looks like confounding on DAGs.   Indeed, it has the structure of confounding but it is mediated through an artificial, investigator-driven process</a:t>
            </a:r>
            <a:r>
              <a:rPr lang="en-US" altLang="en-US" baseline="0" dirty="0" smtClean="0"/>
              <a:t> — the measurement process — </a:t>
            </a:r>
            <a:r>
              <a:rPr lang="en-US" altLang="en-US" dirty="0" smtClean="0"/>
              <a:t>rather than a naturally occurring process which was the source of the first type of confounding that we introduced last week.</a:t>
            </a:r>
          </a:p>
          <a:p>
            <a:pPr defTabSz="914400"/>
            <a:endParaRPr lang="en-US" altLang="en-US" dirty="0" smtClean="0"/>
          </a:p>
          <a:p>
            <a:pPr defTabSz="914400"/>
            <a:r>
              <a:rPr lang="en-US" altLang="en-US" dirty="0" smtClean="0"/>
              <a:t>It can be complicated to show all measurement bias on your DAG for all variables, but you might want to do it for certain variables such as your primary exposure</a:t>
            </a:r>
            <a:r>
              <a:rPr lang="en-US" altLang="en-US" baseline="0" dirty="0" smtClean="0"/>
              <a:t> and outcome</a:t>
            </a:r>
            <a:r>
              <a:rPr lang="en-US" altLang="en-US" dirty="0" smtClean="0"/>
              <a:t>.  At a minimum, if you are not showing</a:t>
            </a:r>
            <a:r>
              <a:rPr lang="en-US" altLang="en-US" baseline="0" dirty="0" smtClean="0"/>
              <a:t> measurement bias on your DAGS, </a:t>
            </a:r>
            <a:r>
              <a:rPr lang="en-US" altLang="en-US" dirty="0" smtClean="0"/>
              <a:t>you certainly need to be thinking about measurement bias outside of DAGs.  </a:t>
            </a:r>
          </a:p>
          <a:p>
            <a:pPr defTabSz="914400"/>
            <a:endParaRPr lang="en-US" altLang="en-US" dirty="0" smtClean="0"/>
          </a:p>
          <a:p>
            <a:pPr defTabSz="914400"/>
            <a:r>
              <a:rPr lang="en-US" altLang="en-US" dirty="0" smtClean="0"/>
              <a:t>Selection bias, on the other hand, needs to be incorporated in all DAGs because inadvertent control for certain factors (recall the stillbirth and birth</a:t>
            </a:r>
            <a:r>
              <a:rPr lang="en-US" altLang="en-US" baseline="0" dirty="0" smtClean="0"/>
              <a:t> defects example)</a:t>
            </a:r>
            <a:r>
              <a:rPr lang="en-US" altLang="en-US" dirty="0" smtClean="0"/>
              <a:t>, or selection or retention of certain individuals in any study, is what</a:t>
            </a:r>
            <a:r>
              <a:rPr lang="en-US" altLang="en-US" baseline="0" dirty="0" smtClean="0"/>
              <a:t> is known as </a:t>
            </a:r>
            <a:r>
              <a:rPr lang="en-US" altLang="en-US" dirty="0" smtClean="0"/>
              <a:t>collider bias (or collider-stratification</a:t>
            </a:r>
            <a:r>
              <a:rPr lang="en-US" altLang="en-US" baseline="0" dirty="0" smtClean="0"/>
              <a:t> bias)</a:t>
            </a:r>
            <a:r>
              <a:rPr lang="en-US" altLang="en-US" dirty="0" smtClean="0"/>
              <a:t> and is a very important source of bias.   It you don’t depict it on your</a:t>
            </a:r>
            <a:r>
              <a:rPr lang="en-US" altLang="en-US" baseline="0" dirty="0" smtClean="0"/>
              <a:t> DAG, you will never think about it.</a:t>
            </a:r>
            <a:r>
              <a:rPr lang="en-US" altLang="en-US" dirty="0" smtClean="0"/>
              <a:t>    </a:t>
            </a:r>
          </a:p>
          <a:p>
            <a:pPr defTabSz="914400"/>
            <a:endParaRPr lang="en-US" altLang="en-US" dirty="0" smtClean="0"/>
          </a:p>
        </p:txBody>
      </p:sp>
    </p:spTree>
    <p:extLst>
      <p:ext uri="{BB962C8B-B14F-4D97-AF65-F5344CB8AC3E}">
        <p14:creationId xmlns:p14="http://schemas.microsoft.com/office/powerpoint/2010/main" val="1756026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83165" y="304800"/>
            <a:ext cx="1457325" cy="8153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2" y="304800"/>
            <a:ext cx="4221163" cy="8153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5830888"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76400"/>
            <a:ext cx="2838450" cy="6781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00450" y="1676400"/>
            <a:ext cx="2840038" cy="6781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5830888"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76400"/>
            <a:ext cx="5830888" cy="6781800"/>
          </a:xfrm>
        </p:spPr>
        <p:txBody>
          <a:bodyPr/>
          <a:lstStyle/>
          <a:p>
            <a:pPr lvl="0"/>
            <a:endParaRPr lang="en-US" noProof="0" dirty="0" smtClean="0"/>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5830888" cy="10668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09600" y="1676400"/>
            <a:ext cx="5830888" cy="6781800"/>
          </a:xfrm>
        </p:spPr>
        <p:txBody>
          <a:bodyPr/>
          <a:lstStyle/>
          <a:p>
            <a:pPr lvl="0"/>
            <a:endParaRPr lang="en-US" noProof="0" dirty="0" smtClean="0"/>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9"/>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76400"/>
            <a:ext cx="2838450" cy="678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00450" y="1676400"/>
            <a:ext cx="2840038" cy="678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289"/>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4"/>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4565" y="2046289"/>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5" y="2900364"/>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8"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4"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3"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1"/>
            <a:ext cx="4114800" cy="7556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ftr" sz="quarter" idx="3"/>
          </p:nvPr>
        </p:nvSpPr>
        <p:spPr bwMode="auto">
          <a:xfrm>
            <a:off x="609600" y="8534400"/>
            <a:ext cx="2133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spcBef>
                <a:spcPct val="0"/>
              </a:spcBef>
              <a:defRPr>
                <a:latin typeface="Times New Roman" pitchFamily="18" charset="0"/>
              </a:defRPr>
            </a:lvl1pPr>
          </a:lstStyle>
          <a:p>
            <a:pPr>
              <a:defRPr/>
            </a:pPr>
            <a:endParaRPr lang="en-US" dirty="0"/>
          </a:p>
        </p:txBody>
      </p:sp>
      <p:sp>
        <p:nvSpPr>
          <p:cNvPr id="1028" name="Rectangle 4"/>
          <p:cNvSpPr>
            <a:spLocks noGrp="1" noChangeArrowheads="1"/>
          </p:cNvSpPr>
          <p:nvPr>
            <p:ph type="sldNum" sz="quarter" idx="4"/>
          </p:nvPr>
        </p:nvSpPr>
        <p:spPr bwMode="auto">
          <a:xfrm>
            <a:off x="4953000" y="8534400"/>
            <a:ext cx="1371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spcBef>
                <a:spcPct val="0"/>
              </a:spcBef>
              <a:defRPr>
                <a:latin typeface="Times New Roman" pitchFamily="18" charset="0"/>
              </a:defRPr>
            </a:lvl1pPr>
          </a:lstStyle>
          <a:p>
            <a:pPr>
              <a:defRPr/>
            </a:pPr>
            <a:endParaRPr lang="en-US" dirty="0"/>
          </a:p>
        </p:txBody>
      </p:sp>
      <p:grpSp>
        <p:nvGrpSpPr>
          <p:cNvPr id="34820" name="Group 7"/>
          <p:cNvGrpSpPr>
            <a:grpSpLocks/>
          </p:cNvGrpSpPr>
          <p:nvPr/>
        </p:nvGrpSpPr>
        <p:grpSpPr bwMode="auto">
          <a:xfrm>
            <a:off x="285750" y="827088"/>
            <a:ext cx="6591300" cy="8316912"/>
            <a:chOff x="180" y="521"/>
            <a:chExt cx="4152" cy="5239"/>
          </a:xfrm>
        </p:grpSpPr>
        <p:sp>
          <p:nvSpPr>
            <p:cNvPr id="1029" name="Freeform 5"/>
            <p:cNvSpPr>
              <a:spLocks/>
            </p:cNvSpPr>
            <p:nvPr/>
          </p:nvSpPr>
          <p:spPr bwMode="auto">
            <a:xfrm>
              <a:off x="180" y="1429"/>
              <a:ext cx="4152" cy="4331"/>
            </a:xfrm>
            <a:custGeom>
              <a:avLst/>
              <a:gdLst/>
              <a:ahLst/>
              <a:cxnLst>
                <a:cxn ang="0">
                  <a:pos x="4151" y="0"/>
                </a:cxn>
                <a:cxn ang="0">
                  <a:pos x="0" y="0"/>
                </a:cxn>
                <a:cxn ang="0">
                  <a:pos x="0" y="4330"/>
                </a:cxn>
              </a:cxnLst>
              <a:rect l="0" t="0" r="r" b="b"/>
              <a:pathLst>
                <a:path w="4152" h="4331">
                  <a:moveTo>
                    <a:pt x="4151" y="0"/>
                  </a:moveTo>
                  <a:lnTo>
                    <a:pt x="0" y="0"/>
                  </a:lnTo>
                  <a:lnTo>
                    <a:pt x="0" y="4330"/>
                  </a:lnTo>
                </a:path>
              </a:pathLst>
            </a:custGeom>
            <a:noFill/>
            <a:ln w="101600" cap="rnd" cmpd="sng">
              <a:noFill/>
              <a:prstDash val="solid"/>
              <a:round/>
              <a:headEnd type="none" w="sm" len="sm"/>
              <a:tailEnd type="none" w="sm" len="sm"/>
            </a:ln>
            <a:effectLst>
              <a:prstShdw prst="shdw17" dist="17961" dir="2700000">
                <a:schemeClr val="accent1">
                  <a:gamma/>
                  <a:shade val="60000"/>
                  <a:invGamma/>
                </a:schemeClr>
              </a:prstShdw>
            </a:effectLst>
          </p:spPr>
          <p:txBody>
            <a:bodyPr/>
            <a:lstStyle/>
            <a:p>
              <a:pPr algn="r" eaLnBrk="0" hangingPunct="0">
                <a:spcBef>
                  <a:spcPct val="50000"/>
                </a:spcBef>
                <a:defRPr/>
              </a:pPr>
              <a:endParaRPr lang="en-US" dirty="0"/>
            </a:p>
          </p:txBody>
        </p:sp>
        <p:sp>
          <p:nvSpPr>
            <p:cNvPr id="1030" name="Freeform 6"/>
            <p:cNvSpPr>
              <a:spLocks/>
            </p:cNvSpPr>
            <p:nvPr/>
          </p:nvSpPr>
          <p:spPr bwMode="auto">
            <a:xfrm>
              <a:off x="180" y="521"/>
              <a:ext cx="4152" cy="5239"/>
            </a:xfrm>
            <a:custGeom>
              <a:avLst/>
              <a:gdLst/>
              <a:ahLst/>
              <a:cxnLst>
                <a:cxn ang="0">
                  <a:pos x="324" y="5238"/>
                </a:cxn>
                <a:cxn ang="0">
                  <a:pos x="324" y="0"/>
                </a:cxn>
                <a:cxn ang="0">
                  <a:pos x="0" y="0"/>
                </a:cxn>
                <a:cxn ang="0">
                  <a:pos x="0" y="648"/>
                </a:cxn>
                <a:cxn ang="0">
                  <a:pos x="4151" y="648"/>
                </a:cxn>
              </a:cxnLst>
              <a:rect l="0" t="0" r="r" b="b"/>
              <a:pathLst>
                <a:path w="4152" h="5239">
                  <a:moveTo>
                    <a:pt x="324" y="5238"/>
                  </a:moveTo>
                  <a:lnTo>
                    <a:pt x="324" y="0"/>
                  </a:lnTo>
                  <a:lnTo>
                    <a:pt x="0" y="0"/>
                  </a:lnTo>
                  <a:lnTo>
                    <a:pt x="0" y="648"/>
                  </a:lnTo>
                  <a:lnTo>
                    <a:pt x="4151" y="648"/>
                  </a:lnTo>
                </a:path>
              </a:pathLst>
            </a:custGeom>
            <a:noFill/>
            <a:ln w="101600" cap="rnd" cmpd="sng">
              <a:noFill/>
              <a:prstDash val="solid"/>
              <a:round/>
              <a:headEnd type="none" w="sm" len="sm"/>
              <a:tailEnd type="none" w="sm" len="sm"/>
            </a:ln>
            <a:effectLst>
              <a:prstShdw prst="shdw17" dist="17961" dir="2700000">
                <a:schemeClr val="accent1">
                  <a:gamma/>
                  <a:shade val="60000"/>
                  <a:invGamma/>
                </a:schemeClr>
              </a:prstShdw>
            </a:effectLst>
          </p:spPr>
          <p:txBody>
            <a:bodyPr/>
            <a:lstStyle/>
            <a:p>
              <a:pPr algn="r" eaLnBrk="0" hangingPunct="0">
                <a:spcBef>
                  <a:spcPct val="50000"/>
                </a:spcBef>
                <a:defRPr/>
              </a:pPr>
              <a:endParaRPr lang="en-US" dirty="0"/>
            </a:p>
          </p:txBody>
        </p:sp>
      </p:grpSp>
      <p:sp>
        <p:nvSpPr>
          <p:cNvPr id="34821" name="Rectangle 8"/>
          <p:cNvSpPr>
            <a:spLocks noGrp="1" noChangeArrowheads="1"/>
          </p:cNvSpPr>
          <p:nvPr>
            <p:ph type="title"/>
          </p:nvPr>
        </p:nvSpPr>
        <p:spPr bwMode="auto">
          <a:xfrm>
            <a:off x="609600" y="304800"/>
            <a:ext cx="5830888" cy="1066800"/>
          </a:xfrm>
          <a:prstGeom prst="rect">
            <a:avLst/>
          </a:prstGeom>
          <a:noFill/>
          <a:ln w="9525">
            <a:noFill/>
            <a:miter lim="800000"/>
            <a:headEnd/>
            <a:tailEnd/>
          </a:ln>
        </p:spPr>
        <p:txBody>
          <a:bodyPr vert="horz" wrap="square" lIns="87312" tIns="42862" rIns="87312" bIns="42862" numCol="1" anchor="b" anchorCtr="0" compatLnSpc="1">
            <a:prstTxWarp prst="textNoShape">
              <a:avLst/>
            </a:prstTxWarp>
          </a:bodyPr>
          <a:lstStyle/>
          <a:p>
            <a:pPr lvl="0"/>
            <a:r>
              <a:rPr lang="en-US" altLang="en-US" smtClean="0"/>
              <a:t>Click to edit Master title style  					</a:t>
            </a:r>
          </a:p>
        </p:txBody>
      </p:sp>
      <p:sp>
        <p:nvSpPr>
          <p:cNvPr id="34822" name="Rectangle 9"/>
          <p:cNvSpPr>
            <a:spLocks noGrp="1" noChangeArrowheads="1"/>
          </p:cNvSpPr>
          <p:nvPr>
            <p:ph type="body" idx="1"/>
          </p:nvPr>
        </p:nvSpPr>
        <p:spPr bwMode="auto">
          <a:xfrm>
            <a:off x="609600" y="1676400"/>
            <a:ext cx="5830888" cy="6781800"/>
          </a:xfrm>
          <a:prstGeom prst="rect">
            <a:avLst/>
          </a:prstGeom>
          <a:noFill/>
          <a:ln w="9525">
            <a:noFill/>
            <a:miter lim="800000"/>
            <a:headEnd/>
            <a:tailEnd/>
          </a:ln>
        </p:spPr>
        <p:txBody>
          <a:bodyPr vert="horz" wrap="square" lIns="87312" tIns="42862" rIns="87312" bIns="4286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 id="2147483651" r:id="rId12"/>
    <p:sldLayoutId id="2147483650" r:id="rId13"/>
    <p:sldLayoutId id="2147483649" r:id="rId14"/>
  </p:sldLayoutIdLst>
  <p:txStyles>
    <p:titleStyle>
      <a:lvl1pPr algn="ctr" defTabSz="803275" rtl="0" eaLnBrk="0" fontAlgn="base" hangingPunct="0">
        <a:spcBef>
          <a:spcPct val="0"/>
        </a:spcBef>
        <a:spcAft>
          <a:spcPct val="0"/>
        </a:spcAft>
        <a:defRPr sz="2400" b="1">
          <a:solidFill>
            <a:schemeClr val="tx2"/>
          </a:solidFill>
          <a:latin typeface="+mj-lt"/>
          <a:ea typeface="+mj-ea"/>
          <a:cs typeface="+mj-cs"/>
        </a:defRPr>
      </a:lvl1pPr>
      <a:lvl2pPr algn="ctr" defTabSz="803275" rtl="0" eaLnBrk="0" fontAlgn="base" hangingPunct="0">
        <a:spcBef>
          <a:spcPct val="0"/>
        </a:spcBef>
        <a:spcAft>
          <a:spcPct val="0"/>
        </a:spcAft>
        <a:defRPr sz="2400" b="1">
          <a:solidFill>
            <a:schemeClr val="tx2"/>
          </a:solidFill>
          <a:latin typeface="Arial" charset="0"/>
        </a:defRPr>
      </a:lvl2pPr>
      <a:lvl3pPr algn="ctr" defTabSz="803275" rtl="0" eaLnBrk="0" fontAlgn="base" hangingPunct="0">
        <a:spcBef>
          <a:spcPct val="0"/>
        </a:spcBef>
        <a:spcAft>
          <a:spcPct val="0"/>
        </a:spcAft>
        <a:defRPr sz="2400" b="1">
          <a:solidFill>
            <a:schemeClr val="tx2"/>
          </a:solidFill>
          <a:latin typeface="Arial" charset="0"/>
        </a:defRPr>
      </a:lvl3pPr>
      <a:lvl4pPr algn="ctr" defTabSz="803275" rtl="0" eaLnBrk="0" fontAlgn="base" hangingPunct="0">
        <a:spcBef>
          <a:spcPct val="0"/>
        </a:spcBef>
        <a:spcAft>
          <a:spcPct val="0"/>
        </a:spcAft>
        <a:defRPr sz="2400" b="1">
          <a:solidFill>
            <a:schemeClr val="tx2"/>
          </a:solidFill>
          <a:latin typeface="Arial" charset="0"/>
        </a:defRPr>
      </a:lvl4pPr>
      <a:lvl5pPr algn="ctr" defTabSz="803275" rtl="0" eaLnBrk="0" fontAlgn="base" hangingPunct="0">
        <a:spcBef>
          <a:spcPct val="0"/>
        </a:spcBef>
        <a:spcAft>
          <a:spcPct val="0"/>
        </a:spcAft>
        <a:defRPr sz="2400" b="1">
          <a:solidFill>
            <a:schemeClr val="tx2"/>
          </a:solidFill>
          <a:latin typeface="Arial" charset="0"/>
        </a:defRPr>
      </a:lvl5pPr>
      <a:lvl6pPr marL="457200" algn="ctr" defTabSz="803275" rtl="0" eaLnBrk="0" fontAlgn="base" hangingPunct="0">
        <a:spcBef>
          <a:spcPct val="0"/>
        </a:spcBef>
        <a:spcAft>
          <a:spcPct val="0"/>
        </a:spcAft>
        <a:defRPr sz="2400" b="1">
          <a:solidFill>
            <a:schemeClr val="tx2"/>
          </a:solidFill>
          <a:latin typeface="Arial" charset="0"/>
        </a:defRPr>
      </a:lvl6pPr>
      <a:lvl7pPr marL="914400" algn="ctr" defTabSz="803275" rtl="0" eaLnBrk="0" fontAlgn="base" hangingPunct="0">
        <a:spcBef>
          <a:spcPct val="0"/>
        </a:spcBef>
        <a:spcAft>
          <a:spcPct val="0"/>
        </a:spcAft>
        <a:defRPr sz="2400" b="1">
          <a:solidFill>
            <a:schemeClr val="tx2"/>
          </a:solidFill>
          <a:latin typeface="Arial" charset="0"/>
        </a:defRPr>
      </a:lvl7pPr>
      <a:lvl8pPr marL="1371600" algn="ctr" defTabSz="803275" rtl="0" eaLnBrk="0" fontAlgn="base" hangingPunct="0">
        <a:spcBef>
          <a:spcPct val="0"/>
        </a:spcBef>
        <a:spcAft>
          <a:spcPct val="0"/>
        </a:spcAft>
        <a:defRPr sz="2400" b="1">
          <a:solidFill>
            <a:schemeClr val="tx2"/>
          </a:solidFill>
          <a:latin typeface="Arial" charset="0"/>
        </a:defRPr>
      </a:lvl8pPr>
      <a:lvl9pPr marL="1828800" algn="ctr" defTabSz="803275" rtl="0" eaLnBrk="0" fontAlgn="base" hangingPunct="0">
        <a:spcBef>
          <a:spcPct val="0"/>
        </a:spcBef>
        <a:spcAft>
          <a:spcPct val="0"/>
        </a:spcAft>
        <a:defRPr sz="2400" b="1">
          <a:solidFill>
            <a:schemeClr val="tx2"/>
          </a:solidFill>
          <a:latin typeface="Arial" charset="0"/>
        </a:defRPr>
      </a:lvl9pPr>
    </p:titleStyle>
    <p:bodyStyle>
      <a:lvl1pPr marL="322263" indent="-322263" algn="l" defTabSz="803275" rtl="0" eaLnBrk="0" fontAlgn="base" hangingPunct="0">
        <a:spcBef>
          <a:spcPct val="20000"/>
        </a:spcBef>
        <a:spcAft>
          <a:spcPct val="50000"/>
        </a:spcAft>
        <a:buClr>
          <a:schemeClr val="accent2"/>
        </a:buClr>
        <a:buSzPct val="75000"/>
        <a:buFont typeface="Symbol" pitchFamily="18" charset="2"/>
        <a:buChar char="·"/>
        <a:defRPr sz="2000">
          <a:solidFill>
            <a:schemeClr val="tx1"/>
          </a:solidFill>
          <a:latin typeface="+mn-lt"/>
          <a:ea typeface="+mn-ea"/>
          <a:cs typeface="+mn-cs"/>
        </a:defRPr>
      </a:lvl1pPr>
      <a:lvl2pPr marL="676275" indent="-239713" algn="l" defTabSz="803275" rtl="0" eaLnBrk="0" fontAlgn="base" hangingPunct="0">
        <a:spcBef>
          <a:spcPct val="0"/>
        </a:spcBef>
        <a:spcAft>
          <a:spcPct val="25000"/>
        </a:spcAft>
        <a:buClr>
          <a:schemeClr val="tx1"/>
        </a:buClr>
        <a:buSzPct val="100000"/>
        <a:buChar char="–"/>
        <a:defRPr sz="2000">
          <a:solidFill>
            <a:schemeClr val="tx1"/>
          </a:solidFill>
          <a:latin typeface="+mn-lt"/>
        </a:defRPr>
      </a:lvl2pPr>
      <a:lvl3pPr marL="1071563" indent="-280988" algn="l" defTabSz="803275" rtl="0" eaLnBrk="0" fontAlgn="base" hangingPunct="0">
        <a:spcBef>
          <a:spcPct val="20000"/>
        </a:spcBef>
        <a:spcAft>
          <a:spcPct val="25000"/>
        </a:spcAft>
        <a:buClr>
          <a:schemeClr val="tx1"/>
        </a:buClr>
        <a:buSzPct val="100000"/>
        <a:buChar char="»"/>
        <a:defRPr sz="2000">
          <a:solidFill>
            <a:schemeClr val="tx1"/>
          </a:solidFill>
          <a:latin typeface="+mn-lt"/>
        </a:defRPr>
      </a:lvl3pPr>
      <a:lvl4pPr marL="1500188" indent="-214313" algn="l" defTabSz="803275" rtl="0" eaLnBrk="0" fontAlgn="base" hangingPunct="0">
        <a:spcBef>
          <a:spcPct val="20000"/>
        </a:spcBef>
        <a:spcAft>
          <a:spcPct val="0"/>
        </a:spcAft>
        <a:buClr>
          <a:schemeClr val="accent2"/>
        </a:buClr>
        <a:buSzPct val="65000"/>
        <a:buFont typeface="Monotype Sorts"/>
        <a:buChar char="•"/>
        <a:defRPr sz="2000">
          <a:solidFill>
            <a:schemeClr val="tx1"/>
          </a:solidFill>
          <a:latin typeface="+mn-lt"/>
        </a:defRPr>
      </a:lvl4pPr>
      <a:lvl5pPr marL="19288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5pPr>
      <a:lvl6pPr marL="23860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6pPr>
      <a:lvl7pPr marL="28432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7pPr>
      <a:lvl8pPr marL="33004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8pPr>
      <a:lvl9pPr marL="37576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5.wmf"/><Relationship Id="rId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10.wmf"/><Relationship Id="rId3" Type="http://schemas.openxmlformats.org/officeDocument/2006/relationships/notesSlide" Target="../notesSlides/notesSlide24.xml"/><Relationship Id="rId7" Type="http://schemas.openxmlformats.org/officeDocument/2006/relationships/image" Target="../media/image7.wmf"/><Relationship Id="rId12"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6.bin"/><Relationship Id="rId11" Type="http://schemas.openxmlformats.org/officeDocument/2006/relationships/image" Target="../media/image9.wmf"/><Relationship Id="rId5" Type="http://schemas.openxmlformats.org/officeDocument/2006/relationships/image" Target="../media/image6.w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8.w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31.xml"/><Relationship Id="rId7"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0.bin"/><Relationship Id="rId5" Type="http://schemas.openxmlformats.org/officeDocument/2006/relationships/image" Target="../media/image12.wmf"/><Relationship Id="rId4" Type="http://schemas.openxmlformats.org/officeDocument/2006/relationships/oleObject" Target="../embeddings/Microsoft_Word_97_-_2003_Document1.doc"/><Relationship Id="rId9" Type="http://schemas.openxmlformats.org/officeDocument/2006/relationships/oleObject" Target="../embeddings/oleObject12.bin"/></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32.xml"/><Relationship Id="rId7" Type="http://schemas.openxmlformats.org/officeDocument/2006/relationships/image" Target="../media/image15.wmf"/><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oleObject" Target="../embeddings/oleObject14.bin"/><Relationship Id="rId5" Type="http://schemas.openxmlformats.org/officeDocument/2006/relationships/image" Target="../media/image14.wmf"/><Relationship Id="rId4" Type="http://schemas.openxmlformats.org/officeDocument/2006/relationships/oleObject" Target="../embeddings/oleObject13.bin"/><Relationship Id="rId9" Type="http://schemas.openxmlformats.org/officeDocument/2006/relationships/image" Target="../media/image16.w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notesSlide" Target="../notesSlides/notesSlide34.xml"/><Relationship Id="rId7"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7.bin"/><Relationship Id="rId5" Type="http://schemas.openxmlformats.org/officeDocument/2006/relationships/image" Target="../media/image14.wmf"/><Relationship Id="rId4" Type="http://schemas.openxmlformats.org/officeDocument/2006/relationships/oleObject" Target="../embeddings/oleObject16.bin"/><Relationship Id="rId9" Type="http://schemas.openxmlformats.org/officeDocument/2006/relationships/image" Target="../media/image16.wmf"/></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notesSlide" Target="../notesSlides/notesSlide35.xml"/><Relationship Id="rId7"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20.bin"/><Relationship Id="rId5" Type="http://schemas.openxmlformats.org/officeDocument/2006/relationships/image" Target="../media/image17.wmf"/><Relationship Id="rId4" Type="http://schemas.openxmlformats.org/officeDocument/2006/relationships/oleObject" Target="../embeddings/oleObject19.bin"/><Relationship Id="rId9" Type="http://schemas.openxmlformats.org/officeDocument/2006/relationships/image" Target="../media/image19.wmf"/></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notesSlide" Target="../notesSlides/notesSlide36.xml"/><Relationship Id="rId7"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3.bin"/><Relationship Id="rId5" Type="http://schemas.openxmlformats.org/officeDocument/2006/relationships/image" Target="../media/image17.wmf"/><Relationship Id="rId4" Type="http://schemas.openxmlformats.org/officeDocument/2006/relationships/oleObject" Target="../embeddings/oleObject22.bin"/><Relationship Id="rId9" Type="http://schemas.openxmlformats.org/officeDocument/2006/relationships/image" Target="../media/image19.wmf"/></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notesSlide" Target="../notesSlides/notesSlide37.xml"/><Relationship Id="rId7"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26.bin"/><Relationship Id="rId5" Type="http://schemas.openxmlformats.org/officeDocument/2006/relationships/image" Target="../media/image17.wmf"/><Relationship Id="rId4" Type="http://schemas.openxmlformats.org/officeDocument/2006/relationships/oleObject" Target="../embeddings/oleObject25.bin"/><Relationship Id="rId9" Type="http://schemas.openxmlformats.org/officeDocument/2006/relationships/image" Target="../media/image19.w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4.xml"/><Relationship Id="rId7" Type="http://schemas.openxmlformats.org/officeDocument/2006/relationships/image" Target="../media/image4.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w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1.xml"/><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4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notesSlide" Target="../notesSlides/notesSlide44.xml"/><Relationship Id="rId7"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29.bin"/><Relationship Id="rId5" Type="http://schemas.openxmlformats.org/officeDocument/2006/relationships/image" Target="../media/image17.wmf"/><Relationship Id="rId4" Type="http://schemas.openxmlformats.org/officeDocument/2006/relationships/oleObject" Target="../embeddings/oleObject28.bin"/><Relationship Id="rId9" Type="http://schemas.openxmlformats.org/officeDocument/2006/relationships/image" Target="../media/image19.wmf"/></Relationships>
</file>

<file path=ppt/slides/_rels/slide4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chart" Target="../charts/chart7.xml"/></Relationships>
</file>

<file path=ppt/slides/_rels/slide4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chart" Target="../charts/chart9.xml"/></Relationships>
</file>

<file path=ppt/slides/_rels/slide4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oleObject" Target="../embeddings/Microsoft_Word_97_-_2003_Document3.doc"/><Relationship Id="rId3" Type="http://schemas.openxmlformats.org/officeDocument/2006/relationships/notesSlide" Target="../notesSlides/notesSlide56.xml"/><Relationship Id="rId7" Type="http://schemas.openxmlformats.org/officeDocument/2006/relationships/image" Target="../media/image27.e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Microsoft_Word_97_-_2003_Document2.doc"/><Relationship Id="rId5" Type="http://schemas.openxmlformats.org/officeDocument/2006/relationships/image" Target="../media/image26.emf"/><Relationship Id="rId4" Type="http://schemas.openxmlformats.org/officeDocument/2006/relationships/oleObject" Target="../embeddings/oleObject31.bin"/><Relationship Id="rId9" Type="http://schemas.openxmlformats.org/officeDocument/2006/relationships/image" Target="../media/image28.emf"/></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29.wmf"/><Relationship Id="rId4" Type="http://schemas.openxmlformats.org/officeDocument/2006/relationships/oleObject" Target="../embeddings/oleObject32.bin"/></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3.xml"/><Relationship Id="rId1" Type="http://schemas.openxmlformats.org/officeDocument/2006/relationships/vmlDrawing" Target="../drawings/vmlDrawing13.vml"/><Relationship Id="rId5" Type="http://schemas.openxmlformats.org/officeDocument/2006/relationships/image" Target="../media/image30.emf"/><Relationship Id="rId4" Type="http://schemas.openxmlformats.org/officeDocument/2006/relationships/oleObject" Target="../embeddings/Microsoft_Word_97_-_2003_Document4.doc"/></Relationships>
</file>

<file path=ppt/slides/_rels/slide64.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notesSlide" Target="../notesSlides/notesSlide64.xml"/><Relationship Id="rId7"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34.bin"/><Relationship Id="rId5" Type="http://schemas.openxmlformats.org/officeDocument/2006/relationships/image" Target="../media/image17.wmf"/><Relationship Id="rId10" Type="http://schemas.openxmlformats.org/officeDocument/2006/relationships/image" Target="../media/image31.png"/><Relationship Id="rId4" Type="http://schemas.openxmlformats.org/officeDocument/2006/relationships/oleObject" Target="../embeddings/oleObject33.bin"/><Relationship Id="rId9" Type="http://schemas.openxmlformats.org/officeDocument/2006/relationships/image" Target="../media/image19.wmf"/></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oleObject" Target="../embeddings/oleObject38.bin"/><Relationship Id="rId3" Type="http://schemas.openxmlformats.org/officeDocument/2006/relationships/notesSlide" Target="../notesSlides/notesSlide68.xml"/><Relationship Id="rId7" Type="http://schemas.openxmlformats.org/officeDocument/2006/relationships/image" Target="../media/image33.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37.bin"/><Relationship Id="rId5" Type="http://schemas.openxmlformats.org/officeDocument/2006/relationships/image" Target="../media/image32.wmf"/><Relationship Id="rId4" Type="http://schemas.openxmlformats.org/officeDocument/2006/relationships/oleObject" Target="../embeddings/oleObject36.bin"/><Relationship Id="rId9" Type="http://schemas.openxmlformats.org/officeDocument/2006/relationships/image" Target="../media/image34.wmf"/></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4.xml"/><Relationship Id="rId7" Type="http://schemas.openxmlformats.org/officeDocument/2006/relationships/image" Target="../media/image36.w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40.bin"/><Relationship Id="rId5" Type="http://schemas.openxmlformats.org/officeDocument/2006/relationships/image" Target="../media/image35.wmf"/><Relationship Id="rId4" Type="http://schemas.openxmlformats.org/officeDocument/2006/relationships/oleObject" Target="../embeddings/oleObject39.bin"/></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8" Type="http://schemas.openxmlformats.org/officeDocument/2006/relationships/oleObject" Target="../embeddings/oleObject43.bin"/><Relationship Id="rId3" Type="http://schemas.openxmlformats.org/officeDocument/2006/relationships/notesSlide" Target="../notesSlides/notesSlide86.xml"/><Relationship Id="rId7" Type="http://schemas.openxmlformats.org/officeDocument/2006/relationships/image" Target="../media/image38.e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42.bin"/><Relationship Id="rId5" Type="http://schemas.openxmlformats.org/officeDocument/2006/relationships/image" Target="../media/image37.emf"/><Relationship Id="rId4" Type="http://schemas.openxmlformats.org/officeDocument/2006/relationships/oleObject" Target="../embeddings/oleObject41.bin"/><Relationship Id="rId9" Type="http://schemas.openxmlformats.org/officeDocument/2006/relationships/image" Target="../media/image39.emf"/></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40.emf"/><Relationship Id="rId4" Type="http://schemas.openxmlformats.org/officeDocument/2006/relationships/package" Target="../embeddings/Microsoft_Word_Document11.docx"/></Relationships>
</file>

<file path=ppt/slides/_rels/slide94.xml.rels><?xml version="1.0" encoding="UTF-8" standalone="yes"?>
<Relationships xmlns="http://schemas.openxmlformats.org/package/2006/relationships"><Relationship Id="rId3" Type="http://schemas.openxmlformats.org/officeDocument/2006/relationships/package" Target="../embeddings/Microsoft_Word_Document12.docx"/><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41.emf"/></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5" name="Picture 5" descr="MCj04346670000[1]"/>
          <p:cNvPicPr>
            <a:picLocks noChangeAspect="1" noChangeArrowheads="1"/>
          </p:cNvPicPr>
          <p:nvPr/>
        </p:nvPicPr>
        <p:blipFill>
          <a:blip r:embed="rId3"/>
          <a:srcRect/>
          <a:stretch>
            <a:fillRect/>
          </a:stretch>
        </p:blipFill>
        <p:spPr bwMode="auto">
          <a:xfrm>
            <a:off x="990600" y="173038"/>
            <a:ext cx="5410200" cy="4683125"/>
          </a:xfrm>
          <a:prstGeom prst="rect">
            <a:avLst/>
          </a:prstGeom>
          <a:noFill/>
          <a:ln w="9525">
            <a:noFill/>
            <a:miter lim="800000"/>
            <a:headEnd/>
            <a:tailEnd/>
          </a:ln>
        </p:spPr>
      </p:pic>
      <p:sp>
        <p:nvSpPr>
          <p:cNvPr id="177161" name="Line 11"/>
          <p:cNvSpPr>
            <a:spLocks noChangeShapeType="1"/>
          </p:cNvSpPr>
          <p:nvPr/>
        </p:nvSpPr>
        <p:spPr bwMode="auto">
          <a:xfrm>
            <a:off x="3200400" y="2743200"/>
            <a:ext cx="1371600" cy="0"/>
          </a:xfrm>
          <a:prstGeom prst="line">
            <a:avLst/>
          </a:prstGeom>
          <a:noFill/>
          <a:ln w="63500">
            <a:solidFill>
              <a:schemeClr val="tx1"/>
            </a:solidFill>
            <a:prstDash val="sysDot"/>
            <a:round/>
            <a:headEnd/>
            <a:tailEnd type="triangle" w="med" len="med"/>
          </a:ln>
        </p:spPr>
        <p:txBody>
          <a:bodyPr lIns="95125" tIns="49148" rIns="95125" bIns="49148"/>
          <a:lstStyle/>
          <a:p>
            <a:endParaRPr lang="en-US" dirty="0"/>
          </a:p>
        </p:txBody>
      </p:sp>
      <p:grpSp>
        <p:nvGrpSpPr>
          <p:cNvPr id="3" name="Group 2"/>
          <p:cNvGrpSpPr/>
          <p:nvPr/>
        </p:nvGrpSpPr>
        <p:grpSpPr>
          <a:xfrm>
            <a:off x="2209800" y="1066800"/>
            <a:ext cx="3352800" cy="2133876"/>
            <a:chOff x="2209800" y="1066800"/>
            <a:chExt cx="3352800" cy="2133876"/>
          </a:xfrm>
        </p:grpSpPr>
        <p:sp>
          <p:nvSpPr>
            <p:cNvPr id="177156" name="Line 6"/>
            <p:cNvSpPr>
              <a:spLocks noChangeShapeType="1"/>
            </p:cNvSpPr>
            <p:nvPr/>
          </p:nvSpPr>
          <p:spPr bwMode="auto">
            <a:xfrm>
              <a:off x="2590800" y="1600200"/>
              <a:ext cx="304800" cy="914400"/>
            </a:xfrm>
            <a:prstGeom prst="line">
              <a:avLst/>
            </a:prstGeom>
            <a:noFill/>
            <a:ln w="63500">
              <a:solidFill>
                <a:schemeClr val="tx1"/>
              </a:solidFill>
              <a:round/>
              <a:headEnd/>
              <a:tailEnd type="triangle" w="med" len="med"/>
            </a:ln>
          </p:spPr>
          <p:txBody>
            <a:bodyPr lIns="95125" tIns="49148" rIns="95125" bIns="49148"/>
            <a:lstStyle/>
            <a:p>
              <a:endParaRPr lang="en-US" dirty="0"/>
            </a:p>
          </p:txBody>
        </p:sp>
        <p:sp>
          <p:nvSpPr>
            <p:cNvPr id="177157" name="Line 7"/>
            <p:cNvSpPr>
              <a:spLocks noChangeShapeType="1"/>
            </p:cNvSpPr>
            <p:nvPr/>
          </p:nvSpPr>
          <p:spPr bwMode="auto">
            <a:xfrm>
              <a:off x="2743200" y="1447800"/>
              <a:ext cx="1828800" cy="1066800"/>
            </a:xfrm>
            <a:prstGeom prst="line">
              <a:avLst/>
            </a:prstGeom>
            <a:noFill/>
            <a:ln w="63500">
              <a:solidFill>
                <a:schemeClr val="tx1"/>
              </a:solidFill>
              <a:round/>
              <a:headEnd/>
              <a:tailEnd type="triangle" w="med" len="med"/>
            </a:ln>
          </p:spPr>
          <p:txBody>
            <a:bodyPr lIns="95125" tIns="49148" rIns="95125" bIns="49148"/>
            <a:lstStyle/>
            <a:p>
              <a:endParaRPr lang="en-US" dirty="0"/>
            </a:p>
          </p:txBody>
        </p:sp>
        <p:sp>
          <p:nvSpPr>
            <p:cNvPr id="177158" name="Text Box 8"/>
            <p:cNvSpPr txBox="1">
              <a:spLocks noChangeArrowheads="1"/>
            </p:cNvSpPr>
            <p:nvPr/>
          </p:nvSpPr>
          <p:spPr bwMode="auto">
            <a:xfrm>
              <a:off x="2209800" y="1066800"/>
              <a:ext cx="914400" cy="653254"/>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3600" b="1" dirty="0">
                  <a:solidFill>
                    <a:srgbClr val="000000"/>
                  </a:solidFill>
                </a:rPr>
                <a:t>C</a:t>
              </a:r>
            </a:p>
          </p:txBody>
        </p:sp>
        <p:sp>
          <p:nvSpPr>
            <p:cNvPr id="177159" name="Text Box 9"/>
            <p:cNvSpPr txBox="1">
              <a:spLocks noChangeArrowheads="1"/>
            </p:cNvSpPr>
            <p:nvPr/>
          </p:nvSpPr>
          <p:spPr bwMode="auto">
            <a:xfrm>
              <a:off x="2743200" y="2400300"/>
              <a:ext cx="914400" cy="653254"/>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3600" b="1" dirty="0">
                  <a:solidFill>
                    <a:srgbClr val="000000"/>
                  </a:solidFill>
                </a:rPr>
                <a:t>E</a:t>
              </a:r>
            </a:p>
          </p:txBody>
        </p:sp>
        <p:sp>
          <p:nvSpPr>
            <p:cNvPr id="177160" name="Text Box 10"/>
            <p:cNvSpPr txBox="1">
              <a:spLocks noChangeArrowheads="1"/>
            </p:cNvSpPr>
            <p:nvPr/>
          </p:nvSpPr>
          <p:spPr bwMode="auto">
            <a:xfrm>
              <a:off x="4648200" y="2438400"/>
              <a:ext cx="914400" cy="653254"/>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3600" b="1" dirty="0">
                  <a:solidFill>
                    <a:srgbClr val="000000"/>
                  </a:solidFill>
                </a:rPr>
                <a:t>D</a:t>
              </a:r>
            </a:p>
          </p:txBody>
        </p:sp>
        <p:sp>
          <p:nvSpPr>
            <p:cNvPr id="177162" name="Text Box 12"/>
            <p:cNvSpPr txBox="1">
              <a:spLocks noChangeArrowheads="1"/>
            </p:cNvSpPr>
            <p:nvPr/>
          </p:nvSpPr>
          <p:spPr bwMode="auto">
            <a:xfrm>
              <a:off x="3581400" y="2732088"/>
              <a:ext cx="914400" cy="468588"/>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2400" b="1" dirty="0">
                  <a:solidFill>
                    <a:srgbClr val="000000"/>
                  </a:solidFill>
                </a:rPr>
                <a:t>?</a:t>
              </a:r>
            </a:p>
          </p:txBody>
        </p:sp>
      </p:grpSp>
      <p:pic>
        <p:nvPicPr>
          <p:cNvPr id="177163" name="Picture 13" descr="MCj03791370000[1]"/>
          <p:cNvPicPr>
            <a:picLocks noChangeAspect="1" noChangeArrowheads="1"/>
          </p:cNvPicPr>
          <p:nvPr/>
        </p:nvPicPr>
        <p:blipFill>
          <a:blip r:embed="rId4"/>
          <a:srcRect/>
          <a:stretch>
            <a:fillRect/>
          </a:stretch>
        </p:blipFill>
        <p:spPr bwMode="auto">
          <a:xfrm>
            <a:off x="292100" y="4894264"/>
            <a:ext cx="4356100" cy="3487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051"/>
          <p:cNvSpPr>
            <a:spLocks noGrp="1" noChangeArrowheads="1"/>
          </p:cNvSpPr>
          <p:nvPr>
            <p:ph type="body" sz="half" idx="1"/>
          </p:nvPr>
        </p:nvSpPr>
        <p:spPr>
          <a:xfrm>
            <a:off x="0" y="6477000"/>
            <a:ext cx="6858000" cy="6781800"/>
          </a:xfrm>
        </p:spPr>
        <p:txBody>
          <a:bodyPr/>
          <a:lstStyle/>
          <a:p>
            <a:pPr lvl="1">
              <a:buFontTx/>
              <a:buNone/>
            </a:pPr>
            <a:endParaRPr lang="en-US" altLang="en-US" sz="2400" dirty="0" smtClean="0"/>
          </a:p>
          <a:p>
            <a:pPr lvl="1">
              <a:buFontTx/>
              <a:buNone/>
            </a:pPr>
            <a:endParaRPr lang="en-US" altLang="en-US" sz="1800" dirty="0" smtClean="0"/>
          </a:p>
        </p:txBody>
      </p:sp>
      <p:sp>
        <p:nvSpPr>
          <p:cNvPr id="47106" name="Rectangle 2062"/>
          <p:cNvSpPr>
            <a:spLocks noChangeArrowheads="1"/>
          </p:cNvSpPr>
          <p:nvPr/>
        </p:nvSpPr>
        <p:spPr bwMode="auto">
          <a:xfrm>
            <a:off x="76200" y="4648200"/>
            <a:ext cx="6629400" cy="2743200"/>
          </a:xfrm>
          <a:prstGeom prst="rect">
            <a:avLst/>
          </a:prstGeom>
          <a:noFill/>
          <a:ln w="9525">
            <a:noFill/>
            <a:miter lim="800000"/>
            <a:headEnd/>
            <a:tailEnd/>
          </a:ln>
        </p:spPr>
        <p:txBody>
          <a:bodyPr lIns="87312" tIns="42862" rIns="87312" bIns="42862"/>
          <a:lstStyle/>
          <a:p>
            <a:pPr marL="322263" indent="-322263" defTabSz="803275" eaLnBrk="0" hangingPunct="0">
              <a:lnSpc>
                <a:spcPct val="90000"/>
              </a:lnSpc>
              <a:spcBef>
                <a:spcPct val="20000"/>
              </a:spcBef>
              <a:spcAft>
                <a:spcPct val="50000"/>
              </a:spcAft>
              <a:buClr>
                <a:schemeClr val="accent2"/>
              </a:buClr>
              <a:buSzPct val="75000"/>
              <a:buFont typeface="Symbol" pitchFamily="18" charset="2"/>
              <a:buChar char="·"/>
            </a:pPr>
            <a:r>
              <a:rPr lang="en-US" altLang="en-US" sz="2300" dirty="0"/>
              <a:t>RQ: Does practice of commercial sex </a:t>
            </a:r>
            <a:r>
              <a:rPr lang="en-US" altLang="en-US" sz="2300" dirty="0" smtClean="0"/>
              <a:t>cause </a:t>
            </a:r>
            <a:r>
              <a:rPr lang="en-US" altLang="en-US" sz="2300" dirty="0"/>
              <a:t>acquisition of </a:t>
            </a:r>
            <a:r>
              <a:rPr lang="en-US" altLang="en-US" sz="2300" dirty="0" smtClean="0"/>
              <a:t>HHV-8 (a herpesvirus)  </a:t>
            </a:r>
            <a:r>
              <a:rPr lang="en-US" altLang="en-US" sz="2300" dirty="0"/>
              <a:t>infection?</a:t>
            </a:r>
          </a:p>
          <a:p>
            <a:pPr marL="676275" lvl="1" indent="-239713" defTabSz="803275" eaLnBrk="0" hangingPunct="0">
              <a:lnSpc>
                <a:spcPct val="90000"/>
              </a:lnSpc>
              <a:spcAft>
                <a:spcPct val="25000"/>
              </a:spcAft>
              <a:buClr>
                <a:schemeClr val="tx1"/>
              </a:buClr>
              <a:buSzPct val="100000"/>
              <a:buFontTx/>
              <a:buChar char="–"/>
            </a:pPr>
            <a:endParaRPr lang="en-US" altLang="en-US" sz="2400" dirty="0"/>
          </a:p>
          <a:p>
            <a:pPr marL="322263" indent="-322263" defTabSz="803275" eaLnBrk="0" hangingPunct="0">
              <a:lnSpc>
                <a:spcPct val="90000"/>
              </a:lnSpc>
              <a:spcBef>
                <a:spcPct val="20000"/>
              </a:spcBef>
              <a:spcAft>
                <a:spcPct val="50000"/>
              </a:spcAft>
              <a:buClr>
                <a:schemeClr val="accent2"/>
              </a:buClr>
              <a:buSzPct val="75000"/>
              <a:buFont typeface="Symbol" pitchFamily="18" charset="2"/>
              <a:buChar char="·"/>
            </a:pPr>
            <a:r>
              <a:rPr lang="en-US" altLang="en-US" sz="2300" dirty="0" smtClean="0"/>
              <a:t>Bias: </a:t>
            </a:r>
            <a:r>
              <a:rPr lang="en-US" altLang="en-US" sz="2300" dirty="0"/>
              <a:t>Confounding by unmeasured behavioral factors </a:t>
            </a:r>
            <a:r>
              <a:rPr lang="en-US" altLang="en-US" sz="2300" dirty="0" smtClean="0"/>
              <a:t>as mediated by injection </a:t>
            </a:r>
            <a:r>
              <a:rPr lang="en-US" altLang="en-US" sz="2300" dirty="0"/>
              <a:t>drug use  </a:t>
            </a:r>
          </a:p>
          <a:p>
            <a:pPr marL="676275" lvl="1" indent="-239713" defTabSz="803275" eaLnBrk="0" hangingPunct="0">
              <a:lnSpc>
                <a:spcPct val="90000"/>
              </a:lnSpc>
              <a:spcAft>
                <a:spcPct val="25000"/>
              </a:spcAft>
              <a:buClr>
                <a:schemeClr val="tx1"/>
              </a:buClr>
              <a:buSzPct val="100000"/>
              <a:buFontTx/>
              <a:buChar char="–"/>
            </a:pPr>
            <a:endParaRPr lang="en-US" altLang="en-US" sz="2400" dirty="0"/>
          </a:p>
          <a:p>
            <a:pPr marL="676275" lvl="1" indent="-239713" defTabSz="803275" eaLnBrk="0" hangingPunct="0">
              <a:lnSpc>
                <a:spcPct val="90000"/>
              </a:lnSpc>
              <a:spcAft>
                <a:spcPct val="25000"/>
              </a:spcAft>
              <a:buClr>
                <a:schemeClr val="tx1"/>
              </a:buClr>
              <a:buSzPct val="100000"/>
              <a:buFontTx/>
              <a:buChar char="–"/>
            </a:pPr>
            <a:endParaRPr lang="en-US" altLang="en-US" sz="1800" dirty="0"/>
          </a:p>
          <a:p>
            <a:pPr marL="676275" lvl="1" indent="-239713" defTabSz="803275" eaLnBrk="0" hangingPunct="0">
              <a:lnSpc>
                <a:spcPct val="90000"/>
              </a:lnSpc>
              <a:spcAft>
                <a:spcPct val="25000"/>
              </a:spcAft>
              <a:buClr>
                <a:schemeClr val="tx1"/>
              </a:buClr>
              <a:buSzPct val="100000"/>
              <a:buFontTx/>
              <a:buChar char="–"/>
            </a:pPr>
            <a:endParaRPr lang="en-US" altLang="en-US" sz="1800" dirty="0"/>
          </a:p>
        </p:txBody>
      </p:sp>
      <p:grpSp>
        <p:nvGrpSpPr>
          <p:cNvPr id="47107" name="Group 16"/>
          <p:cNvGrpSpPr>
            <a:grpSpLocks/>
          </p:cNvGrpSpPr>
          <p:nvPr/>
        </p:nvGrpSpPr>
        <p:grpSpPr bwMode="auto">
          <a:xfrm>
            <a:off x="404815" y="1190626"/>
            <a:ext cx="5843587" cy="3457575"/>
            <a:chOff x="228600" y="304800"/>
            <a:chExt cx="5843588" cy="3457575"/>
          </a:xfrm>
        </p:grpSpPr>
        <p:sp>
          <p:nvSpPr>
            <p:cNvPr id="47110" name="Rectangle 2055"/>
            <p:cNvSpPr>
              <a:spLocks noChangeArrowheads="1"/>
            </p:cNvSpPr>
            <p:nvPr/>
          </p:nvSpPr>
          <p:spPr bwMode="auto">
            <a:xfrm>
              <a:off x="914400" y="2630487"/>
              <a:ext cx="1811338" cy="874713"/>
            </a:xfrm>
            <a:prstGeom prst="rect">
              <a:avLst/>
            </a:prstGeom>
            <a:noFill/>
            <a:ln w="9525">
              <a:noFill/>
              <a:miter lim="800000"/>
              <a:headEnd/>
              <a:tailEnd/>
            </a:ln>
          </p:spPr>
          <p:txBody>
            <a:bodyPr wrap="none" anchor="ctr"/>
            <a:lstStyle/>
            <a:p>
              <a:pPr algn="ctr"/>
              <a:r>
                <a:rPr lang="en-US" altLang="en-US" sz="1800" b="1" dirty="0"/>
                <a:t> Commercial </a:t>
              </a:r>
            </a:p>
            <a:p>
              <a:pPr algn="ctr"/>
              <a:r>
                <a:rPr lang="en-US" altLang="en-US" sz="1800" b="1" dirty="0"/>
                <a:t>sex</a:t>
              </a:r>
            </a:p>
          </p:txBody>
        </p:sp>
        <p:sp>
          <p:nvSpPr>
            <p:cNvPr id="47111" name="Rectangle 2056"/>
            <p:cNvSpPr>
              <a:spLocks noChangeArrowheads="1"/>
            </p:cNvSpPr>
            <p:nvPr/>
          </p:nvSpPr>
          <p:spPr bwMode="auto">
            <a:xfrm>
              <a:off x="4876800" y="2590800"/>
              <a:ext cx="1195388" cy="942975"/>
            </a:xfrm>
            <a:prstGeom prst="rect">
              <a:avLst/>
            </a:prstGeom>
            <a:noFill/>
            <a:ln w="9525">
              <a:noFill/>
              <a:miter lim="800000"/>
              <a:headEnd/>
              <a:tailEnd/>
            </a:ln>
          </p:spPr>
          <p:txBody>
            <a:bodyPr wrap="none" anchor="ctr"/>
            <a:lstStyle/>
            <a:p>
              <a:pPr algn="ctr"/>
              <a:r>
                <a:rPr lang="en-US" altLang="en-US" sz="1800" b="1" dirty="0"/>
                <a:t>HHV-8</a:t>
              </a:r>
            </a:p>
            <a:p>
              <a:pPr algn="ctr"/>
              <a:r>
                <a:rPr lang="en-US" altLang="en-US" sz="1800" b="1" dirty="0"/>
                <a:t> infection</a:t>
              </a:r>
            </a:p>
          </p:txBody>
        </p:sp>
        <p:sp>
          <p:nvSpPr>
            <p:cNvPr id="47112" name="Rectangle 2057"/>
            <p:cNvSpPr>
              <a:spLocks noChangeArrowheads="1"/>
            </p:cNvSpPr>
            <p:nvPr/>
          </p:nvSpPr>
          <p:spPr bwMode="auto">
            <a:xfrm>
              <a:off x="3200400" y="1182688"/>
              <a:ext cx="1471613" cy="874712"/>
            </a:xfrm>
            <a:prstGeom prst="rect">
              <a:avLst/>
            </a:prstGeom>
            <a:noFill/>
            <a:ln w="9525">
              <a:noFill/>
              <a:miter lim="800000"/>
              <a:headEnd/>
              <a:tailEnd/>
            </a:ln>
          </p:spPr>
          <p:txBody>
            <a:bodyPr wrap="none" anchor="ctr"/>
            <a:lstStyle/>
            <a:p>
              <a:pPr algn="ctr"/>
              <a:r>
                <a:rPr lang="en-US" altLang="en-US" sz="1800" b="1" dirty="0"/>
                <a:t>Injection </a:t>
              </a:r>
            </a:p>
            <a:p>
              <a:pPr algn="ctr"/>
              <a:r>
                <a:rPr lang="en-US" altLang="en-US" sz="1800" b="1" dirty="0"/>
                <a:t>drug use</a:t>
              </a:r>
            </a:p>
          </p:txBody>
        </p:sp>
        <p:sp>
          <p:nvSpPr>
            <p:cNvPr id="47113" name="Line 2058"/>
            <p:cNvSpPr>
              <a:spLocks noChangeShapeType="1"/>
            </p:cNvSpPr>
            <p:nvPr/>
          </p:nvSpPr>
          <p:spPr bwMode="auto">
            <a:xfrm>
              <a:off x="2667000" y="3048000"/>
              <a:ext cx="2209800" cy="0"/>
            </a:xfrm>
            <a:prstGeom prst="line">
              <a:avLst/>
            </a:prstGeom>
            <a:noFill/>
            <a:ln w="38100">
              <a:solidFill>
                <a:schemeClr val="tx1"/>
              </a:solidFill>
              <a:prstDash val="dash"/>
              <a:round/>
              <a:headEnd/>
              <a:tailEnd type="triangle" w="med" len="med"/>
            </a:ln>
          </p:spPr>
          <p:txBody>
            <a:bodyPr/>
            <a:lstStyle/>
            <a:p>
              <a:endParaRPr lang="en-US" dirty="0"/>
            </a:p>
          </p:txBody>
        </p:sp>
        <p:sp>
          <p:nvSpPr>
            <p:cNvPr id="47114" name="Line 2059"/>
            <p:cNvSpPr>
              <a:spLocks noChangeShapeType="1"/>
            </p:cNvSpPr>
            <p:nvPr/>
          </p:nvSpPr>
          <p:spPr bwMode="auto">
            <a:xfrm>
              <a:off x="4343400" y="2057400"/>
              <a:ext cx="685800" cy="609600"/>
            </a:xfrm>
            <a:prstGeom prst="line">
              <a:avLst/>
            </a:prstGeom>
            <a:noFill/>
            <a:ln w="38100">
              <a:solidFill>
                <a:schemeClr val="tx1"/>
              </a:solidFill>
              <a:round/>
              <a:headEnd/>
              <a:tailEnd type="triangle" w="med" len="med"/>
            </a:ln>
          </p:spPr>
          <p:txBody>
            <a:bodyPr/>
            <a:lstStyle/>
            <a:p>
              <a:endParaRPr lang="en-US" dirty="0"/>
            </a:p>
          </p:txBody>
        </p:sp>
        <p:sp>
          <p:nvSpPr>
            <p:cNvPr id="47115" name="Line 2060"/>
            <p:cNvSpPr>
              <a:spLocks noChangeShapeType="1"/>
            </p:cNvSpPr>
            <p:nvPr/>
          </p:nvSpPr>
          <p:spPr bwMode="auto">
            <a:xfrm>
              <a:off x="1219200" y="1447800"/>
              <a:ext cx="457200" cy="1143000"/>
            </a:xfrm>
            <a:prstGeom prst="line">
              <a:avLst/>
            </a:prstGeom>
            <a:noFill/>
            <a:ln w="38100">
              <a:solidFill>
                <a:schemeClr val="tx1"/>
              </a:solidFill>
              <a:round/>
              <a:headEnd/>
              <a:tailEnd type="triangle" w="med" len="med"/>
            </a:ln>
          </p:spPr>
          <p:txBody>
            <a:bodyPr/>
            <a:lstStyle/>
            <a:p>
              <a:endParaRPr lang="en-US" dirty="0"/>
            </a:p>
          </p:txBody>
        </p:sp>
        <p:sp>
          <p:nvSpPr>
            <p:cNvPr id="47116" name="Rectangle 2061"/>
            <p:cNvSpPr>
              <a:spLocks noChangeArrowheads="1"/>
            </p:cNvSpPr>
            <p:nvPr/>
          </p:nvSpPr>
          <p:spPr bwMode="auto">
            <a:xfrm>
              <a:off x="3352800" y="2819400"/>
              <a:ext cx="588962" cy="942975"/>
            </a:xfrm>
            <a:prstGeom prst="rect">
              <a:avLst/>
            </a:prstGeom>
            <a:noFill/>
            <a:ln w="9525">
              <a:noFill/>
              <a:miter lim="800000"/>
              <a:headEnd/>
              <a:tailEnd/>
            </a:ln>
          </p:spPr>
          <p:txBody>
            <a:bodyPr wrap="none" anchor="ctr"/>
            <a:lstStyle/>
            <a:p>
              <a:pPr algn="ctr"/>
              <a:r>
                <a:rPr lang="en-US" altLang="en-US" sz="2400" b="1" dirty="0"/>
                <a:t>?</a:t>
              </a:r>
            </a:p>
          </p:txBody>
        </p:sp>
        <p:sp>
          <p:nvSpPr>
            <p:cNvPr id="47117" name="Line 2064"/>
            <p:cNvSpPr>
              <a:spLocks noChangeShapeType="1"/>
            </p:cNvSpPr>
            <p:nvPr/>
          </p:nvSpPr>
          <p:spPr bwMode="auto">
            <a:xfrm>
              <a:off x="2209800" y="762000"/>
              <a:ext cx="762000" cy="381000"/>
            </a:xfrm>
            <a:prstGeom prst="line">
              <a:avLst/>
            </a:prstGeom>
            <a:noFill/>
            <a:ln w="38100">
              <a:solidFill>
                <a:schemeClr val="tx1"/>
              </a:solidFill>
              <a:round/>
              <a:headEnd/>
              <a:tailEnd type="triangle" w="med" len="med"/>
            </a:ln>
          </p:spPr>
          <p:txBody>
            <a:bodyPr/>
            <a:lstStyle/>
            <a:p>
              <a:endParaRPr lang="en-US" dirty="0"/>
            </a:p>
          </p:txBody>
        </p:sp>
        <p:sp>
          <p:nvSpPr>
            <p:cNvPr id="1195025" name="Rectangle 2065"/>
            <p:cNvSpPr>
              <a:spLocks noChangeArrowheads="1"/>
            </p:cNvSpPr>
            <p:nvPr/>
          </p:nvSpPr>
          <p:spPr bwMode="auto">
            <a:xfrm>
              <a:off x="228600" y="304800"/>
              <a:ext cx="1981200" cy="1066800"/>
            </a:xfrm>
            <a:prstGeom prst="rect">
              <a:avLst/>
            </a:prstGeom>
            <a:noFill/>
            <a:ln w="31750">
              <a:noFill/>
              <a:miter lim="800000"/>
              <a:headEnd/>
              <a:tailEnd/>
            </a:ln>
            <a:effectLst/>
          </p:spPr>
          <p:txBody>
            <a:bodyPr anchor="ctr"/>
            <a:lstStyle/>
            <a:p>
              <a:pPr algn="ctr">
                <a:defRPr/>
              </a:pPr>
              <a:r>
                <a:rPr lang="en-US" sz="1800" b="1" dirty="0">
                  <a:solidFill>
                    <a:schemeClr val="bg2">
                      <a:lumMod val="75000"/>
                    </a:schemeClr>
                  </a:solidFill>
                </a:rPr>
                <a:t> Behavioral factors (unmeasured)</a:t>
              </a:r>
            </a:p>
          </p:txBody>
        </p:sp>
      </p:grpSp>
      <p:sp>
        <p:nvSpPr>
          <p:cNvPr id="1195027" name="Text Box 2067"/>
          <p:cNvSpPr txBox="1">
            <a:spLocks noChangeArrowheads="1"/>
          </p:cNvSpPr>
          <p:nvPr/>
        </p:nvSpPr>
        <p:spPr bwMode="auto">
          <a:xfrm>
            <a:off x="3200400" y="1887538"/>
            <a:ext cx="1752600" cy="1169551"/>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sz="2800" b="1" dirty="0">
              <a:solidFill>
                <a:srgbClr val="000000"/>
              </a:solidFill>
            </a:endParaRPr>
          </a:p>
          <a:p>
            <a:pPr algn="ctr" eaLnBrk="0" hangingPunct="0">
              <a:spcBef>
                <a:spcPct val="50000"/>
              </a:spcBef>
              <a:defRPr/>
            </a:pPr>
            <a:endParaRPr lang="en-US" sz="2800" b="1" dirty="0">
              <a:solidFill>
                <a:srgbClr val="000000"/>
              </a:solidFill>
            </a:endParaRPr>
          </a:p>
        </p:txBody>
      </p:sp>
      <p:sp>
        <p:nvSpPr>
          <p:cNvPr id="16" name="Rectangle 2062"/>
          <p:cNvSpPr>
            <a:spLocks noChangeArrowheads="1"/>
          </p:cNvSpPr>
          <p:nvPr/>
        </p:nvSpPr>
        <p:spPr bwMode="auto">
          <a:xfrm>
            <a:off x="228600" y="7315200"/>
            <a:ext cx="6705600" cy="2743200"/>
          </a:xfrm>
          <a:prstGeom prst="rect">
            <a:avLst/>
          </a:prstGeom>
          <a:noFill/>
          <a:ln w="9525">
            <a:noFill/>
            <a:miter lim="800000"/>
            <a:headEnd/>
            <a:tailEnd/>
          </a:ln>
        </p:spPr>
        <p:txBody>
          <a:bodyPr lIns="87312" tIns="42862" rIns="87312" bIns="42862"/>
          <a:lstStyle/>
          <a:p>
            <a:pPr marL="0" lvl="1" eaLnBrk="0" hangingPunct="0"/>
            <a:r>
              <a:rPr lang="en-US" altLang="en-US" sz="2200" dirty="0"/>
              <a:t>Solution: control for injection drug use to block path</a:t>
            </a:r>
          </a:p>
          <a:p>
            <a:pPr marL="0" lvl="1" eaLnBrk="0" hangingPunct="0">
              <a:lnSpc>
                <a:spcPct val="90000"/>
              </a:lnSpc>
              <a:spcAft>
                <a:spcPct val="25000"/>
              </a:spcAft>
              <a:buClr>
                <a:schemeClr val="tx1"/>
              </a:buClr>
              <a:buSzPct val="100000"/>
              <a:buFontTx/>
              <a:buChar char="–"/>
            </a:pPr>
            <a:endParaRPr lang="en-US" altLang="en-US" sz="2400" dirty="0"/>
          </a:p>
          <a:p>
            <a:pPr marL="0" lvl="1" eaLnBrk="0" hangingPunct="0">
              <a:lnSpc>
                <a:spcPct val="90000"/>
              </a:lnSpc>
              <a:spcAft>
                <a:spcPct val="25000"/>
              </a:spcAft>
              <a:buClr>
                <a:schemeClr val="tx1"/>
              </a:buClr>
              <a:buSzPct val="100000"/>
              <a:buFontTx/>
              <a:buChar char="–"/>
            </a:pPr>
            <a:endParaRPr lang="en-US" altLang="en-US" sz="1800" dirty="0"/>
          </a:p>
          <a:p>
            <a:pPr marL="0" lvl="1" eaLnBrk="0" hangingPunct="0">
              <a:lnSpc>
                <a:spcPct val="90000"/>
              </a:lnSpc>
              <a:spcAft>
                <a:spcPct val="25000"/>
              </a:spcAft>
              <a:buClr>
                <a:schemeClr val="tx1"/>
              </a:buClr>
              <a:buSzPct val="100000"/>
              <a:buFontTx/>
              <a:buChar char="–"/>
            </a:pPr>
            <a:endParaRPr lang="en-US" altLang="en-US" sz="1800" dirty="0"/>
          </a:p>
          <a:p>
            <a:pPr marL="0" lvl="1" eaLnBrk="0" hangingPunct="0">
              <a:lnSpc>
                <a:spcPct val="90000"/>
              </a:lnSpc>
              <a:spcAft>
                <a:spcPct val="25000"/>
              </a:spcAft>
              <a:buClr>
                <a:schemeClr val="tx1"/>
              </a:buClr>
              <a:buSzPct val="100000"/>
              <a:buFontTx/>
              <a:buChar char="–"/>
            </a:pPr>
            <a:endParaRPr lang="en-US" altLang="en-US" sz="1800" dirty="0"/>
          </a:p>
          <a:p>
            <a:pPr marL="0" lvl="1" eaLnBrk="0" hangingPunct="0">
              <a:lnSpc>
                <a:spcPct val="90000"/>
              </a:lnSpc>
              <a:spcAft>
                <a:spcPct val="25000"/>
              </a:spcAft>
              <a:buClr>
                <a:schemeClr val="tx1"/>
              </a:buClr>
              <a:buSzPct val="100000"/>
              <a:buFontTx/>
              <a:buChar char="–"/>
            </a:pPr>
            <a:endParaRPr lang="en-US" altLang="en-US" sz="1800" dirty="0"/>
          </a:p>
          <a:p>
            <a:pPr marL="0" lvl="1" eaLnBrk="0" hangingPunct="0">
              <a:lnSpc>
                <a:spcPct val="90000"/>
              </a:lnSpc>
              <a:spcAft>
                <a:spcPct val="25000"/>
              </a:spcAft>
              <a:buClr>
                <a:schemeClr val="tx1"/>
              </a:buClr>
              <a:buSzPct val="100000"/>
              <a:buFontTx/>
              <a:buChar char="–"/>
            </a:pPr>
            <a:endParaRPr lang="en-US" altLang="en-US" sz="1800" dirty="0"/>
          </a:p>
        </p:txBody>
      </p:sp>
      <p:sp>
        <p:nvSpPr>
          <p:cNvPr id="17" name="Rectangle 2"/>
          <p:cNvSpPr>
            <a:spLocks noGrp="1" noChangeArrowheads="1"/>
          </p:cNvSpPr>
          <p:nvPr>
            <p:ph type="title"/>
          </p:nvPr>
        </p:nvSpPr>
        <p:spPr>
          <a:xfrm>
            <a:off x="188915" y="0"/>
            <a:ext cx="6440487" cy="1066800"/>
          </a:xfrm>
        </p:spPr>
        <p:txBody>
          <a:bodyPr/>
          <a:lstStyle/>
          <a:p>
            <a:r>
              <a:rPr lang="en-US" altLang="en-US" dirty="0" smtClean="0"/>
              <a:t>Another Example of Confounding and Another Solution</a:t>
            </a:r>
          </a:p>
        </p:txBody>
      </p:sp>
      <p:sp>
        <p:nvSpPr>
          <p:cNvPr id="18" name="Oval 17"/>
          <p:cNvSpPr/>
          <p:nvPr/>
        </p:nvSpPr>
        <p:spPr bwMode="auto">
          <a:xfrm>
            <a:off x="6629400" y="76200"/>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95027"/>
                                        </p:tgtEl>
                                        <p:attrNameLst>
                                          <p:attrName>style.visibility</p:attrName>
                                        </p:attrNameLst>
                                      </p:cBhvr>
                                      <p:to>
                                        <p:strVal val="visible"/>
                                      </p:to>
                                    </p:set>
                                    <p:anim calcmode="lin" valueType="num">
                                      <p:cBhvr additive="base">
                                        <p:cTn id="7" dur="500" fill="hold"/>
                                        <p:tgtEl>
                                          <p:spTgt spid="1195027"/>
                                        </p:tgtEl>
                                        <p:attrNameLst>
                                          <p:attrName>ppt_x</p:attrName>
                                        </p:attrNameLst>
                                      </p:cBhvr>
                                      <p:tavLst>
                                        <p:tav tm="0">
                                          <p:val>
                                            <p:strVal val="#ppt_x"/>
                                          </p:val>
                                        </p:tav>
                                        <p:tav tm="100000">
                                          <p:val>
                                            <p:strVal val="#ppt_x"/>
                                          </p:val>
                                        </p:tav>
                                      </p:tavLst>
                                    </p:anim>
                                    <p:anim calcmode="lin" valueType="num">
                                      <p:cBhvr additive="base">
                                        <p:cTn id="8" dur="500" fill="hold"/>
                                        <p:tgtEl>
                                          <p:spTgt spid="1195027"/>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5027" grpId="0" animBg="1"/>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body" sz="half" idx="1"/>
          </p:nvPr>
        </p:nvSpPr>
        <p:spPr>
          <a:xfrm>
            <a:off x="0" y="4876800"/>
            <a:ext cx="6858000" cy="6781800"/>
          </a:xfrm>
        </p:spPr>
        <p:txBody>
          <a:bodyPr/>
          <a:lstStyle/>
          <a:p>
            <a:pPr lvl="1"/>
            <a:r>
              <a:rPr lang="en-US" altLang="en-US" sz="1800" dirty="0" smtClean="0"/>
              <a:t>Solution: deal with injection drug use to block path</a:t>
            </a:r>
          </a:p>
          <a:p>
            <a:pPr lvl="1">
              <a:buFontTx/>
              <a:buNone/>
            </a:pPr>
            <a:endParaRPr lang="en-US" altLang="en-US" sz="900" b="1" dirty="0" smtClean="0"/>
          </a:p>
          <a:p>
            <a:pPr lvl="1">
              <a:buFontTx/>
              <a:buNone/>
            </a:pPr>
            <a:r>
              <a:rPr lang="en-US" altLang="en-US" sz="2200" b="1" dirty="0" smtClean="0"/>
              <a:t>When controlling for injection drug use, how should it be measured?</a:t>
            </a:r>
          </a:p>
          <a:p>
            <a:pPr lvl="1">
              <a:buFontTx/>
              <a:buNone/>
            </a:pPr>
            <a:endParaRPr lang="en-US" altLang="en-US" sz="2400" b="1" dirty="0" smtClean="0"/>
          </a:p>
          <a:p>
            <a:pPr lvl="1">
              <a:buFontTx/>
              <a:buNone/>
            </a:pPr>
            <a:endParaRPr lang="en-US" altLang="en-US" sz="1800" dirty="0" smtClean="0"/>
          </a:p>
        </p:txBody>
      </p:sp>
      <p:sp>
        <p:nvSpPr>
          <p:cNvPr id="49154" name="Rectangle 10"/>
          <p:cNvSpPr>
            <a:spLocks noChangeArrowheads="1"/>
          </p:cNvSpPr>
          <p:nvPr/>
        </p:nvSpPr>
        <p:spPr bwMode="auto">
          <a:xfrm>
            <a:off x="0" y="3505200"/>
            <a:ext cx="6629400" cy="1676400"/>
          </a:xfrm>
          <a:prstGeom prst="rect">
            <a:avLst/>
          </a:prstGeom>
          <a:noFill/>
          <a:ln w="9525">
            <a:noFill/>
            <a:miter lim="800000"/>
            <a:headEnd/>
            <a:tailEnd/>
          </a:ln>
        </p:spPr>
        <p:txBody>
          <a:bodyPr lIns="87312" tIns="42862" rIns="87312" bIns="42862"/>
          <a:lstStyle/>
          <a:p>
            <a:pPr marL="322263" indent="-322263" defTabSz="803275" eaLnBrk="0" hangingPunct="0">
              <a:lnSpc>
                <a:spcPct val="90000"/>
              </a:lnSpc>
              <a:spcBef>
                <a:spcPct val="20000"/>
              </a:spcBef>
              <a:spcAft>
                <a:spcPct val="50000"/>
              </a:spcAft>
              <a:buClr>
                <a:schemeClr val="accent2"/>
              </a:buClr>
              <a:buSzPct val="75000"/>
              <a:buFont typeface="Symbol" pitchFamily="18" charset="2"/>
              <a:buChar char="·"/>
            </a:pPr>
            <a:r>
              <a:rPr lang="en-US" altLang="en-US" sz="1800" dirty="0"/>
              <a:t>RQ: Does practice of commercial sex result in acquisition of HHV-8 infection?</a:t>
            </a:r>
          </a:p>
          <a:p>
            <a:pPr marL="676275" lvl="1" indent="-239713" defTabSz="803275" eaLnBrk="0" hangingPunct="0">
              <a:lnSpc>
                <a:spcPct val="90000"/>
              </a:lnSpc>
              <a:spcAft>
                <a:spcPct val="25000"/>
              </a:spcAft>
              <a:buClr>
                <a:schemeClr val="tx1"/>
              </a:buClr>
              <a:buSzPct val="100000"/>
              <a:buFontTx/>
              <a:buChar char="–"/>
            </a:pPr>
            <a:endParaRPr lang="en-US" altLang="en-US" sz="500" dirty="0"/>
          </a:p>
          <a:p>
            <a:pPr marL="322263" indent="-322263" defTabSz="803275" eaLnBrk="0" hangingPunct="0">
              <a:lnSpc>
                <a:spcPct val="90000"/>
              </a:lnSpc>
              <a:spcBef>
                <a:spcPct val="20000"/>
              </a:spcBef>
              <a:spcAft>
                <a:spcPct val="50000"/>
              </a:spcAft>
              <a:buClr>
                <a:schemeClr val="accent2"/>
              </a:buClr>
              <a:buSzPct val="75000"/>
              <a:buFont typeface="Symbol" pitchFamily="18" charset="2"/>
              <a:buChar char="·"/>
            </a:pPr>
            <a:r>
              <a:rPr lang="en-US" altLang="en-US" sz="1800" dirty="0"/>
              <a:t>Issue: Confounding by unmeasured behavioral factors </a:t>
            </a:r>
            <a:r>
              <a:rPr lang="en-US" altLang="en-US" sz="1800" dirty="0" smtClean="0"/>
              <a:t>as mediated by injection </a:t>
            </a:r>
            <a:r>
              <a:rPr lang="en-US" altLang="en-US" sz="1800" dirty="0"/>
              <a:t>drug use  </a:t>
            </a:r>
          </a:p>
          <a:p>
            <a:pPr marL="676275" lvl="1" indent="-239713" defTabSz="803275" eaLnBrk="0" hangingPunct="0">
              <a:lnSpc>
                <a:spcPct val="90000"/>
              </a:lnSpc>
              <a:spcAft>
                <a:spcPct val="25000"/>
              </a:spcAft>
              <a:buClr>
                <a:schemeClr val="tx1"/>
              </a:buClr>
              <a:buSzPct val="100000"/>
              <a:buFontTx/>
              <a:buChar char="–"/>
            </a:pPr>
            <a:endParaRPr lang="en-US" altLang="en-US" sz="1800" dirty="0"/>
          </a:p>
          <a:p>
            <a:pPr marL="676275" lvl="1" indent="-239713" defTabSz="803275" eaLnBrk="0" hangingPunct="0">
              <a:lnSpc>
                <a:spcPct val="90000"/>
              </a:lnSpc>
              <a:spcAft>
                <a:spcPct val="25000"/>
              </a:spcAft>
              <a:buClr>
                <a:schemeClr val="tx1"/>
              </a:buClr>
              <a:buSzPct val="100000"/>
              <a:buFontTx/>
              <a:buChar char="–"/>
            </a:pPr>
            <a:endParaRPr lang="en-US" altLang="en-US" sz="1800" dirty="0"/>
          </a:p>
          <a:p>
            <a:pPr marL="676275" lvl="1" indent="-239713" defTabSz="803275" eaLnBrk="0" hangingPunct="0">
              <a:lnSpc>
                <a:spcPct val="90000"/>
              </a:lnSpc>
              <a:spcAft>
                <a:spcPct val="25000"/>
              </a:spcAft>
              <a:buClr>
                <a:schemeClr val="tx1"/>
              </a:buClr>
              <a:buSzPct val="100000"/>
              <a:buFontTx/>
              <a:buChar char="–"/>
            </a:pPr>
            <a:endParaRPr lang="en-US" altLang="en-US" sz="1800" dirty="0"/>
          </a:p>
          <a:p>
            <a:pPr marL="676275" lvl="1" indent="-239713" defTabSz="803275" eaLnBrk="0" hangingPunct="0">
              <a:lnSpc>
                <a:spcPct val="90000"/>
              </a:lnSpc>
              <a:spcAft>
                <a:spcPct val="25000"/>
              </a:spcAft>
              <a:buClr>
                <a:schemeClr val="tx1"/>
              </a:buClr>
              <a:buSzPct val="100000"/>
              <a:buFontTx/>
              <a:buChar char="–"/>
            </a:pPr>
            <a:endParaRPr lang="en-US" altLang="en-US" sz="1800" dirty="0"/>
          </a:p>
          <a:p>
            <a:pPr marL="676275" lvl="1" indent="-239713" defTabSz="803275" eaLnBrk="0" hangingPunct="0">
              <a:lnSpc>
                <a:spcPct val="90000"/>
              </a:lnSpc>
              <a:spcAft>
                <a:spcPct val="25000"/>
              </a:spcAft>
              <a:buClr>
                <a:schemeClr val="tx1"/>
              </a:buClr>
              <a:buSzPct val="100000"/>
              <a:buFontTx/>
              <a:buChar char="–"/>
            </a:pPr>
            <a:endParaRPr lang="en-US" altLang="en-US" sz="1800" dirty="0"/>
          </a:p>
          <a:p>
            <a:pPr marL="676275" lvl="1" indent="-239713" defTabSz="803275" eaLnBrk="0" hangingPunct="0">
              <a:lnSpc>
                <a:spcPct val="90000"/>
              </a:lnSpc>
              <a:spcAft>
                <a:spcPct val="25000"/>
              </a:spcAft>
              <a:buClr>
                <a:schemeClr val="tx1"/>
              </a:buClr>
              <a:buSzPct val="100000"/>
              <a:buFontTx/>
              <a:buChar char="–"/>
            </a:pPr>
            <a:endParaRPr lang="en-US" altLang="en-US" sz="1800" dirty="0"/>
          </a:p>
        </p:txBody>
      </p:sp>
      <p:sp>
        <p:nvSpPr>
          <p:cNvPr id="1324045" name="Text Box 13"/>
          <p:cNvSpPr txBox="1">
            <a:spLocks noChangeArrowheads="1"/>
          </p:cNvSpPr>
          <p:nvPr/>
        </p:nvSpPr>
        <p:spPr bwMode="auto">
          <a:xfrm>
            <a:off x="2971800" y="838201"/>
            <a:ext cx="1752600" cy="1169551"/>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sz="2800" b="1" dirty="0">
              <a:solidFill>
                <a:srgbClr val="000000"/>
              </a:solidFill>
            </a:endParaRPr>
          </a:p>
          <a:p>
            <a:pPr algn="ctr" eaLnBrk="0" hangingPunct="0">
              <a:spcBef>
                <a:spcPct val="50000"/>
              </a:spcBef>
              <a:defRPr/>
            </a:pPr>
            <a:endParaRPr lang="en-US" sz="2800" b="1" dirty="0">
              <a:solidFill>
                <a:srgbClr val="000000"/>
              </a:solidFill>
            </a:endParaRPr>
          </a:p>
        </p:txBody>
      </p:sp>
      <p:sp>
        <p:nvSpPr>
          <p:cNvPr id="49156" name="Text Box 5"/>
          <p:cNvSpPr txBox="1">
            <a:spLocks noChangeArrowheads="1"/>
          </p:cNvSpPr>
          <p:nvPr/>
        </p:nvSpPr>
        <p:spPr bwMode="auto">
          <a:xfrm rot="-2695870">
            <a:off x="-681038" y="7618998"/>
            <a:ext cx="3603626" cy="338554"/>
          </a:xfrm>
          <a:prstGeom prst="rect">
            <a:avLst/>
          </a:prstGeom>
          <a:noFill/>
          <a:ln w="9525">
            <a:noFill/>
            <a:miter lim="800000"/>
            <a:headEnd/>
            <a:tailEnd/>
          </a:ln>
        </p:spPr>
        <p:txBody>
          <a:bodyPr>
            <a:spAutoFit/>
          </a:bodyPr>
          <a:lstStyle/>
          <a:p>
            <a:pPr algn="r" eaLnBrk="0" hangingPunct="0">
              <a:spcBef>
                <a:spcPct val="50000"/>
              </a:spcBef>
            </a:pPr>
            <a:r>
              <a:rPr lang="en-US" altLang="en-US" sz="1600" dirty="0"/>
              <a:t>Lifetime </a:t>
            </a:r>
            <a:r>
              <a:rPr lang="en-US" altLang="en-US" sz="1600" dirty="0"/>
              <a:t>needlesharing</a:t>
            </a:r>
            <a:r>
              <a:rPr lang="en-US" altLang="en-US" sz="1600" dirty="0"/>
              <a:t> partners - A</a:t>
            </a:r>
          </a:p>
        </p:txBody>
      </p:sp>
      <p:sp>
        <p:nvSpPr>
          <p:cNvPr id="49157" name="Text Box 7"/>
          <p:cNvSpPr txBox="1">
            <a:spLocks noChangeArrowheads="1"/>
          </p:cNvSpPr>
          <p:nvPr/>
        </p:nvSpPr>
        <p:spPr bwMode="auto">
          <a:xfrm rot="-2695870">
            <a:off x="3306763" y="7775854"/>
            <a:ext cx="4032250" cy="369332"/>
          </a:xfrm>
          <a:prstGeom prst="rect">
            <a:avLst/>
          </a:prstGeom>
          <a:noFill/>
          <a:ln w="9525">
            <a:noFill/>
            <a:miter lim="800000"/>
            <a:headEnd/>
            <a:tailEnd/>
          </a:ln>
        </p:spPr>
        <p:txBody>
          <a:bodyPr>
            <a:spAutoFit/>
          </a:bodyPr>
          <a:lstStyle/>
          <a:p>
            <a:pPr algn="r" eaLnBrk="0" hangingPunct="0">
              <a:spcBef>
                <a:spcPct val="50000"/>
              </a:spcBef>
            </a:pPr>
            <a:r>
              <a:rPr lang="en-US" altLang="en-US" sz="1800" dirty="0"/>
              <a:t>Some other answer - E</a:t>
            </a:r>
          </a:p>
        </p:txBody>
      </p:sp>
      <p:sp>
        <p:nvSpPr>
          <p:cNvPr id="49158" name="Text Box 9"/>
          <p:cNvSpPr txBox="1">
            <a:spLocks noChangeArrowheads="1"/>
          </p:cNvSpPr>
          <p:nvPr/>
        </p:nvSpPr>
        <p:spPr bwMode="auto">
          <a:xfrm rot="-2695870">
            <a:off x="1152527" y="7740929"/>
            <a:ext cx="3941763" cy="369332"/>
          </a:xfrm>
          <a:prstGeom prst="rect">
            <a:avLst/>
          </a:prstGeom>
          <a:noFill/>
          <a:ln w="9525">
            <a:noFill/>
            <a:miter lim="800000"/>
            <a:headEnd/>
            <a:tailEnd/>
          </a:ln>
        </p:spPr>
        <p:txBody>
          <a:bodyPr>
            <a:spAutoFit/>
          </a:bodyPr>
          <a:lstStyle/>
          <a:p>
            <a:pPr algn="r" eaLnBrk="0" hangingPunct="0">
              <a:spcBef>
                <a:spcPct val="50000"/>
              </a:spcBef>
            </a:pPr>
            <a:r>
              <a:rPr lang="en-US" altLang="en-US" sz="1600" dirty="0"/>
              <a:t>Years of injection drug use</a:t>
            </a:r>
            <a:r>
              <a:rPr lang="en-US" altLang="en-US" sz="1800" dirty="0"/>
              <a:t> - C</a:t>
            </a:r>
          </a:p>
        </p:txBody>
      </p:sp>
      <p:sp>
        <p:nvSpPr>
          <p:cNvPr id="49159" name="Text Box 10"/>
          <p:cNvSpPr txBox="1">
            <a:spLocks noChangeArrowheads="1"/>
          </p:cNvSpPr>
          <p:nvPr/>
        </p:nvSpPr>
        <p:spPr bwMode="auto">
          <a:xfrm rot="-2695870">
            <a:off x="468315" y="7582178"/>
            <a:ext cx="3489325" cy="369332"/>
          </a:xfrm>
          <a:prstGeom prst="rect">
            <a:avLst/>
          </a:prstGeom>
          <a:noFill/>
          <a:ln w="9525">
            <a:noFill/>
            <a:miter lim="800000"/>
            <a:headEnd/>
            <a:tailEnd/>
          </a:ln>
        </p:spPr>
        <p:txBody>
          <a:bodyPr>
            <a:spAutoFit/>
          </a:bodyPr>
          <a:lstStyle/>
          <a:p>
            <a:pPr algn="r" eaLnBrk="0" hangingPunct="0">
              <a:spcBef>
                <a:spcPct val="50000"/>
              </a:spcBef>
            </a:pPr>
            <a:r>
              <a:rPr lang="en-US" altLang="en-US" sz="1800" dirty="0"/>
              <a:t>Lifetime </a:t>
            </a:r>
            <a:r>
              <a:rPr lang="en-US" altLang="en-US" sz="1800" dirty="0"/>
              <a:t>needlesharing</a:t>
            </a:r>
            <a:r>
              <a:rPr lang="en-US" altLang="en-US" sz="1800" dirty="0"/>
              <a:t> days - B</a:t>
            </a:r>
            <a:endParaRPr lang="en-US" altLang="en-US" sz="1800" b="1" dirty="0"/>
          </a:p>
        </p:txBody>
      </p:sp>
      <p:sp>
        <p:nvSpPr>
          <p:cNvPr id="49160" name="Text Box 7"/>
          <p:cNvSpPr txBox="1">
            <a:spLocks noChangeArrowheads="1"/>
          </p:cNvSpPr>
          <p:nvPr/>
        </p:nvSpPr>
        <p:spPr bwMode="auto">
          <a:xfrm rot="-2695870">
            <a:off x="2752727" y="7553603"/>
            <a:ext cx="3402013" cy="369332"/>
          </a:xfrm>
          <a:prstGeom prst="rect">
            <a:avLst/>
          </a:prstGeom>
          <a:noFill/>
          <a:ln w="9525">
            <a:noFill/>
            <a:miter lim="800000"/>
            <a:headEnd/>
            <a:tailEnd/>
          </a:ln>
        </p:spPr>
        <p:txBody>
          <a:bodyPr>
            <a:spAutoFit/>
          </a:bodyPr>
          <a:lstStyle/>
          <a:p>
            <a:pPr algn="r" eaLnBrk="0" hangingPunct="0">
              <a:spcBef>
                <a:spcPct val="50000"/>
              </a:spcBef>
            </a:pPr>
            <a:r>
              <a:rPr lang="en-US" altLang="en-US" sz="1800" dirty="0"/>
              <a:t>Frequency of use of bleach - D</a:t>
            </a:r>
          </a:p>
        </p:txBody>
      </p:sp>
      <p:grpSp>
        <p:nvGrpSpPr>
          <p:cNvPr id="49161" name="Group 22"/>
          <p:cNvGrpSpPr>
            <a:grpSpLocks/>
          </p:cNvGrpSpPr>
          <p:nvPr/>
        </p:nvGrpSpPr>
        <p:grpSpPr bwMode="auto">
          <a:xfrm>
            <a:off x="152400" y="76200"/>
            <a:ext cx="5843588" cy="3457575"/>
            <a:chOff x="228600" y="304800"/>
            <a:chExt cx="5843588" cy="3457575"/>
          </a:xfrm>
        </p:grpSpPr>
        <p:sp>
          <p:nvSpPr>
            <p:cNvPr id="49162" name="Rectangle 2055"/>
            <p:cNvSpPr>
              <a:spLocks noChangeArrowheads="1"/>
            </p:cNvSpPr>
            <p:nvPr/>
          </p:nvSpPr>
          <p:spPr bwMode="auto">
            <a:xfrm>
              <a:off x="914400" y="2630487"/>
              <a:ext cx="1811338" cy="874713"/>
            </a:xfrm>
            <a:prstGeom prst="rect">
              <a:avLst/>
            </a:prstGeom>
            <a:noFill/>
            <a:ln w="9525">
              <a:noFill/>
              <a:miter lim="800000"/>
              <a:headEnd/>
              <a:tailEnd/>
            </a:ln>
          </p:spPr>
          <p:txBody>
            <a:bodyPr wrap="none" anchor="ctr"/>
            <a:lstStyle/>
            <a:p>
              <a:pPr algn="ctr"/>
              <a:r>
                <a:rPr lang="en-US" altLang="en-US" sz="1800" b="1" dirty="0"/>
                <a:t> Commercial </a:t>
              </a:r>
            </a:p>
            <a:p>
              <a:pPr algn="ctr"/>
              <a:r>
                <a:rPr lang="en-US" altLang="en-US" sz="1800" b="1" dirty="0"/>
                <a:t>sex</a:t>
              </a:r>
            </a:p>
          </p:txBody>
        </p:sp>
        <p:sp>
          <p:nvSpPr>
            <p:cNvPr id="49163" name="Rectangle 2056"/>
            <p:cNvSpPr>
              <a:spLocks noChangeArrowheads="1"/>
            </p:cNvSpPr>
            <p:nvPr/>
          </p:nvSpPr>
          <p:spPr bwMode="auto">
            <a:xfrm>
              <a:off x="4876800" y="2590800"/>
              <a:ext cx="1195388" cy="942975"/>
            </a:xfrm>
            <a:prstGeom prst="rect">
              <a:avLst/>
            </a:prstGeom>
            <a:noFill/>
            <a:ln w="9525">
              <a:noFill/>
              <a:miter lim="800000"/>
              <a:headEnd/>
              <a:tailEnd/>
            </a:ln>
          </p:spPr>
          <p:txBody>
            <a:bodyPr wrap="none" anchor="ctr"/>
            <a:lstStyle/>
            <a:p>
              <a:pPr algn="ctr"/>
              <a:r>
                <a:rPr lang="en-US" altLang="en-US" sz="1800" b="1" dirty="0"/>
                <a:t>HHV-8</a:t>
              </a:r>
            </a:p>
            <a:p>
              <a:pPr algn="ctr"/>
              <a:r>
                <a:rPr lang="en-US" altLang="en-US" sz="1800" b="1" dirty="0"/>
                <a:t> infection</a:t>
              </a:r>
            </a:p>
          </p:txBody>
        </p:sp>
        <p:sp>
          <p:nvSpPr>
            <p:cNvPr id="49164" name="Rectangle 2057"/>
            <p:cNvSpPr>
              <a:spLocks noChangeArrowheads="1"/>
            </p:cNvSpPr>
            <p:nvPr/>
          </p:nvSpPr>
          <p:spPr bwMode="auto">
            <a:xfrm>
              <a:off x="3200400" y="1182688"/>
              <a:ext cx="1471613" cy="874712"/>
            </a:xfrm>
            <a:prstGeom prst="rect">
              <a:avLst/>
            </a:prstGeom>
            <a:noFill/>
            <a:ln w="9525">
              <a:noFill/>
              <a:miter lim="800000"/>
              <a:headEnd/>
              <a:tailEnd/>
            </a:ln>
          </p:spPr>
          <p:txBody>
            <a:bodyPr wrap="none" anchor="ctr"/>
            <a:lstStyle/>
            <a:p>
              <a:pPr algn="ctr"/>
              <a:r>
                <a:rPr lang="en-US" altLang="en-US" sz="1800" b="1" dirty="0"/>
                <a:t>Injection </a:t>
              </a:r>
            </a:p>
            <a:p>
              <a:pPr algn="ctr"/>
              <a:r>
                <a:rPr lang="en-US" altLang="en-US" sz="1800" b="1" dirty="0"/>
                <a:t>drug use</a:t>
              </a:r>
            </a:p>
          </p:txBody>
        </p:sp>
        <p:sp>
          <p:nvSpPr>
            <p:cNvPr id="49165" name="Line 2058"/>
            <p:cNvSpPr>
              <a:spLocks noChangeShapeType="1"/>
            </p:cNvSpPr>
            <p:nvPr/>
          </p:nvSpPr>
          <p:spPr bwMode="auto">
            <a:xfrm>
              <a:off x="2667000" y="3048000"/>
              <a:ext cx="2209800" cy="0"/>
            </a:xfrm>
            <a:prstGeom prst="line">
              <a:avLst/>
            </a:prstGeom>
            <a:noFill/>
            <a:ln w="38100">
              <a:solidFill>
                <a:schemeClr val="tx1"/>
              </a:solidFill>
              <a:prstDash val="dash"/>
              <a:round/>
              <a:headEnd/>
              <a:tailEnd type="triangle" w="med" len="med"/>
            </a:ln>
          </p:spPr>
          <p:txBody>
            <a:bodyPr/>
            <a:lstStyle/>
            <a:p>
              <a:endParaRPr lang="en-US" dirty="0"/>
            </a:p>
          </p:txBody>
        </p:sp>
        <p:sp>
          <p:nvSpPr>
            <p:cNvPr id="49166" name="Line 2059"/>
            <p:cNvSpPr>
              <a:spLocks noChangeShapeType="1"/>
            </p:cNvSpPr>
            <p:nvPr/>
          </p:nvSpPr>
          <p:spPr bwMode="auto">
            <a:xfrm>
              <a:off x="4343400" y="2057400"/>
              <a:ext cx="685800" cy="609600"/>
            </a:xfrm>
            <a:prstGeom prst="line">
              <a:avLst/>
            </a:prstGeom>
            <a:noFill/>
            <a:ln w="38100">
              <a:solidFill>
                <a:schemeClr val="tx1"/>
              </a:solidFill>
              <a:round/>
              <a:headEnd/>
              <a:tailEnd type="triangle" w="med" len="med"/>
            </a:ln>
          </p:spPr>
          <p:txBody>
            <a:bodyPr/>
            <a:lstStyle/>
            <a:p>
              <a:endParaRPr lang="en-US" dirty="0"/>
            </a:p>
          </p:txBody>
        </p:sp>
        <p:sp>
          <p:nvSpPr>
            <p:cNvPr id="49167" name="Line 2060"/>
            <p:cNvSpPr>
              <a:spLocks noChangeShapeType="1"/>
            </p:cNvSpPr>
            <p:nvPr/>
          </p:nvSpPr>
          <p:spPr bwMode="auto">
            <a:xfrm>
              <a:off x="1219200" y="1447800"/>
              <a:ext cx="457200" cy="1143000"/>
            </a:xfrm>
            <a:prstGeom prst="line">
              <a:avLst/>
            </a:prstGeom>
            <a:noFill/>
            <a:ln w="38100">
              <a:solidFill>
                <a:schemeClr val="tx1"/>
              </a:solidFill>
              <a:round/>
              <a:headEnd/>
              <a:tailEnd type="triangle" w="med" len="med"/>
            </a:ln>
          </p:spPr>
          <p:txBody>
            <a:bodyPr/>
            <a:lstStyle/>
            <a:p>
              <a:endParaRPr lang="en-US" dirty="0"/>
            </a:p>
          </p:txBody>
        </p:sp>
        <p:sp>
          <p:nvSpPr>
            <p:cNvPr id="49168" name="Rectangle 2061"/>
            <p:cNvSpPr>
              <a:spLocks noChangeArrowheads="1"/>
            </p:cNvSpPr>
            <p:nvPr/>
          </p:nvSpPr>
          <p:spPr bwMode="auto">
            <a:xfrm>
              <a:off x="3352800" y="2819400"/>
              <a:ext cx="588962" cy="942975"/>
            </a:xfrm>
            <a:prstGeom prst="rect">
              <a:avLst/>
            </a:prstGeom>
            <a:noFill/>
            <a:ln w="9525">
              <a:noFill/>
              <a:miter lim="800000"/>
              <a:headEnd/>
              <a:tailEnd/>
            </a:ln>
          </p:spPr>
          <p:txBody>
            <a:bodyPr wrap="none" anchor="ctr"/>
            <a:lstStyle/>
            <a:p>
              <a:pPr algn="ctr"/>
              <a:r>
                <a:rPr lang="en-US" altLang="en-US" sz="2400" b="1" dirty="0"/>
                <a:t>?</a:t>
              </a:r>
            </a:p>
          </p:txBody>
        </p:sp>
        <p:sp>
          <p:nvSpPr>
            <p:cNvPr id="49169" name="Line 2064"/>
            <p:cNvSpPr>
              <a:spLocks noChangeShapeType="1"/>
            </p:cNvSpPr>
            <p:nvPr/>
          </p:nvSpPr>
          <p:spPr bwMode="auto">
            <a:xfrm>
              <a:off x="2209800" y="762000"/>
              <a:ext cx="762000" cy="381000"/>
            </a:xfrm>
            <a:prstGeom prst="line">
              <a:avLst/>
            </a:prstGeom>
            <a:noFill/>
            <a:ln w="38100">
              <a:solidFill>
                <a:schemeClr val="tx1"/>
              </a:solidFill>
              <a:round/>
              <a:headEnd/>
              <a:tailEnd type="triangle" w="med" len="med"/>
            </a:ln>
          </p:spPr>
          <p:txBody>
            <a:bodyPr/>
            <a:lstStyle/>
            <a:p>
              <a:endParaRPr lang="en-US" dirty="0"/>
            </a:p>
          </p:txBody>
        </p:sp>
        <p:sp>
          <p:nvSpPr>
            <p:cNvPr id="32" name="Rectangle 2065"/>
            <p:cNvSpPr>
              <a:spLocks noChangeArrowheads="1"/>
            </p:cNvSpPr>
            <p:nvPr/>
          </p:nvSpPr>
          <p:spPr bwMode="auto">
            <a:xfrm>
              <a:off x="228600" y="304800"/>
              <a:ext cx="1981200" cy="1066800"/>
            </a:xfrm>
            <a:prstGeom prst="rect">
              <a:avLst/>
            </a:prstGeom>
            <a:noFill/>
            <a:ln w="31750">
              <a:noFill/>
              <a:miter lim="800000"/>
              <a:headEnd/>
              <a:tailEnd/>
            </a:ln>
            <a:effectLst/>
          </p:spPr>
          <p:txBody>
            <a:bodyPr anchor="ctr"/>
            <a:lstStyle/>
            <a:p>
              <a:pPr algn="ctr">
                <a:defRPr/>
              </a:pPr>
              <a:r>
                <a:rPr lang="en-US" sz="1800" b="1" dirty="0">
                  <a:solidFill>
                    <a:schemeClr val="bg2">
                      <a:lumMod val="75000"/>
                    </a:schemeClr>
                  </a:solidFill>
                </a:rPr>
                <a:t> Behavioral factors (unmeasured)</a:t>
              </a: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body" sz="half" idx="1"/>
          </p:nvPr>
        </p:nvSpPr>
        <p:spPr>
          <a:xfrm>
            <a:off x="-76200" y="3505200"/>
            <a:ext cx="6858000" cy="6781800"/>
          </a:xfrm>
        </p:spPr>
        <p:txBody>
          <a:bodyPr/>
          <a:lstStyle/>
          <a:p>
            <a:pPr lvl="1">
              <a:buFontTx/>
              <a:buNone/>
            </a:pPr>
            <a:endParaRPr lang="en-US" altLang="en-US" sz="900" b="1" dirty="0" smtClean="0"/>
          </a:p>
          <a:p>
            <a:pPr lvl="1">
              <a:buFontTx/>
              <a:buNone/>
            </a:pPr>
            <a:r>
              <a:rPr lang="en-US" altLang="en-US" sz="2200" b="1" dirty="0" smtClean="0"/>
              <a:t>When controlling for injection drug use, how should it be measured?</a:t>
            </a:r>
          </a:p>
          <a:p>
            <a:pPr lvl="1">
              <a:buFontTx/>
              <a:buNone/>
            </a:pPr>
            <a:endParaRPr lang="en-US" altLang="en-US" sz="2200" b="1" dirty="0" smtClean="0"/>
          </a:p>
          <a:p>
            <a:pPr lvl="1">
              <a:buFontTx/>
              <a:buNone/>
            </a:pPr>
            <a:r>
              <a:rPr lang="en-US" altLang="en-US" sz="2200" b="1" dirty="0" smtClean="0"/>
              <a:t>Answer:  injection drug use very difficult to quantitate; instead, </a:t>
            </a:r>
            <a:r>
              <a:rPr lang="en-US" altLang="en-US" sz="2200" b="1" dirty="0" smtClean="0">
                <a:solidFill>
                  <a:srgbClr val="FF3300"/>
                </a:solidFill>
              </a:rPr>
              <a:t>restrict</a:t>
            </a:r>
            <a:r>
              <a:rPr lang="en-US" altLang="en-US" sz="2200" b="1" dirty="0" smtClean="0"/>
              <a:t> to those without injection drug use</a:t>
            </a:r>
          </a:p>
          <a:p>
            <a:pPr lvl="1">
              <a:buFontTx/>
              <a:buNone/>
            </a:pPr>
            <a:endParaRPr lang="en-US" altLang="en-US" sz="2200" b="1" dirty="0" smtClean="0"/>
          </a:p>
          <a:p>
            <a:pPr lvl="1">
              <a:buFontTx/>
              <a:buNone/>
            </a:pPr>
            <a:endParaRPr lang="en-US" altLang="en-US" sz="2400" b="1" dirty="0" smtClean="0"/>
          </a:p>
          <a:p>
            <a:pPr lvl="1">
              <a:buFontTx/>
              <a:buNone/>
            </a:pPr>
            <a:endParaRPr lang="en-US" altLang="en-US" sz="1800" dirty="0" smtClean="0"/>
          </a:p>
        </p:txBody>
      </p:sp>
      <p:sp>
        <p:nvSpPr>
          <p:cNvPr id="1324045" name="Text Box 13"/>
          <p:cNvSpPr txBox="1">
            <a:spLocks noChangeArrowheads="1"/>
          </p:cNvSpPr>
          <p:nvPr/>
        </p:nvSpPr>
        <p:spPr bwMode="auto">
          <a:xfrm>
            <a:off x="2971800" y="838201"/>
            <a:ext cx="1752600" cy="1169551"/>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sz="2800" b="1" dirty="0">
              <a:solidFill>
                <a:srgbClr val="000000"/>
              </a:solidFill>
            </a:endParaRPr>
          </a:p>
          <a:p>
            <a:pPr algn="ctr" eaLnBrk="0" hangingPunct="0">
              <a:spcBef>
                <a:spcPct val="50000"/>
              </a:spcBef>
              <a:defRPr/>
            </a:pPr>
            <a:endParaRPr lang="en-US" sz="2800" b="1" dirty="0">
              <a:solidFill>
                <a:srgbClr val="000000"/>
              </a:solidFill>
            </a:endParaRPr>
          </a:p>
        </p:txBody>
      </p:sp>
      <p:sp>
        <p:nvSpPr>
          <p:cNvPr id="51203" name="Text Box 5"/>
          <p:cNvSpPr txBox="1">
            <a:spLocks noChangeArrowheads="1"/>
          </p:cNvSpPr>
          <p:nvPr/>
        </p:nvSpPr>
        <p:spPr bwMode="auto">
          <a:xfrm rot="-2695870">
            <a:off x="-712788" y="7618998"/>
            <a:ext cx="3603626" cy="338554"/>
          </a:xfrm>
          <a:prstGeom prst="rect">
            <a:avLst/>
          </a:prstGeom>
          <a:noFill/>
          <a:ln w="9525">
            <a:noFill/>
            <a:miter lim="800000"/>
            <a:headEnd/>
            <a:tailEnd/>
          </a:ln>
        </p:spPr>
        <p:txBody>
          <a:bodyPr>
            <a:spAutoFit/>
          </a:bodyPr>
          <a:lstStyle/>
          <a:p>
            <a:pPr algn="r" eaLnBrk="0" hangingPunct="0">
              <a:spcBef>
                <a:spcPct val="50000"/>
              </a:spcBef>
            </a:pPr>
            <a:r>
              <a:rPr lang="en-US" altLang="en-US" sz="1600" dirty="0"/>
              <a:t>Lifetime </a:t>
            </a:r>
            <a:r>
              <a:rPr lang="en-US" altLang="en-US" sz="1600" dirty="0"/>
              <a:t>needlesharing</a:t>
            </a:r>
            <a:r>
              <a:rPr lang="en-US" altLang="en-US" sz="1600" dirty="0"/>
              <a:t> partners - A</a:t>
            </a:r>
          </a:p>
        </p:txBody>
      </p:sp>
      <p:sp>
        <p:nvSpPr>
          <p:cNvPr id="51204" name="Text Box 7"/>
          <p:cNvSpPr txBox="1">
            <a:spLocks noChangeArrowheads="1"/>
          </p:cNvSpPr>
          <p:nvPr/>
        </p:nvSpPr>
        <p:spPr bwMode="auto">
          <a:xfrm rot="-2695870">
            <a:off x="4325938" y="7361516"/>
            <a:ext cx="2844800" cy="369332"/>
          </a:xfrm>
          <a:prstGeom prst="rect">
            <a:avLst/>
          </a:prstGeom>
          <a:noFill/>
          <a:ln w="25400" algn="ctr">
            <a:solidFill>
              <a:srgbClr val="FF0000"/>
            </a:solidFill>
            <a:miter lim="800000"/>
            <a:headEnd/>
            <a:tailEnd/>
          </a:ln>
        </p:spPr>
        <p:txBody>
          <a:bodyPr>
            <a:spAutoFit/>
          </a:bodyPr>
          <a:lstStyle/>
          <a:p>
            <a:pPr algn="r" eaLnBrk="0" hangingPunct="0">
              <a:spcBef>
                <a:spcPct val="50000"/>
              </a:spcBef>
            </a:pPr>
            <a:r>
              <a:rPr lang="en-US" altLang="en-US" sz="1800" dirty="0"/>
              <a:t>Some other answer - E</a:t>
            </a:r>
          </a:p>
        </p:txBody>
      </p:sp>
      <p:sp>
        <p:nvSpPr>
          <p:cNvPr id="51205" name="Text Box 9"/>
          <p:cNvSpPr txBox="1">
            <a:spLocks noChangeArrowheads="1"/>
          </p:cNvSpPr>
          <p:nvPr/>
        </p:nvSpPr>
        <p:spPr bwMode="auto">
          <a:xfrm rot="-2695870">
            <a:off x="1152527" y="7740929"/>
            <a:ext cx="3941763" cy="369332"/>
          </a:xfrm>
          <a:prstGeom prst="rect">
            <a:avLst/>
          </a:prstGeom>
          <a:noFill/>
          <a:ln w="9525">
            <a:noFill/>
            <a:miter lim="800000"/>
            <a:headEnd/>
            <a:tailEnd/>
          </a:ln>
        </p:spPr>
        <p:txBody>
          <a:bodyPr>
            <a:spAutoFit/>
          </a:bodyPr>
          <a:lstStyle/>
          <a:p>
            <a:pPr algn="r" eaLnBrk="0" hangingPunct="0">
              <a:spcBef>
                <a:spcPct val="50000"/>
              </a:spcBef>
            </a:pPr>
            <a:r>
              <a:rPr lang="en-US" altLang="en-US" sz="1600" dirty="0"/>
              <a:t>Years of injection drug use</a:t>
            </a:r>
            <a:r>
              <a:rPr lang="en-US" altLang="en-US" sz="1800" dirty="0"/>
              <a:t> - C</a:t>
            </a:r>
          </a:p>
        </p:txBody>
      </p:sp>
      <p:sp>
        <p:nvSpPr>
          <p:cNvPr id="51206" name="Text Box 10"/>
          <p:cNvSpPr txBox="1">
            <a:spLocks noChangeArrowheads="1"/>
          </p:cNvSpPr>
          <p:nvPr/>
        </p:nvSpPr>
        <p:spPr bwMode="auto">
          <a:xfrm rot="-2695870">
            <a:off x="468315" y="7582178"/>
            <a:ext cx="3489325" cy="369332"/>
          </a:xfrm>
          <a:prstGeom prst="rect">
            <a:avLst/>
          </a:prstGeom>
          <a:noFill/>
          <a:ln w="9525">
            <a:noFill/>
            <a:miter lim="800000"/>
            <a:headEnd/>
            <a:tailEnd/>
          </a:ln>
        </p:spPr>
        <p:txBody>
          <a:bodyPr>
            <a:spAutoFit/>
          </a:bodyPr>
          <a:lstStyle/>
          <a:p>
            <a:pPr algn="r" eaLnBrk="0" hangingPunct="0">
              <a:spcBef>
                <a:spcPct val="50000"/>
              </a:spcBef>
            </a:pPr>
            <a:r>
              <a:rPr lang="en-US" altLang="en-US" sz="1800" dirty="0"/>
              <a:t>Lifetime </a:t>
            </a:r>
            <a:r>
              <a:rPr lang="en-US" altLang="en-US" sz="1800" dirty="0"/>
              <a:t>needlesharing</a:t>
            </a:r>
            <a:r>
              <a:rPr lang="en-US" altLang="en-US" sz="1800" dirty="0"/>
              <a:t> days - B</a:t>
            </a:r>
            <a:endParaRPr lang="en-US" altLang="en-US" sz="1800" b="1" dirty="0"/>
          </a:p>
        </p:txBody>
      </p:sp>
      <p:sp>
        <p:nvSpPr>
          <p:cNvPr id="51207" name="Text Box 7"/>
          <p:cNvSpPr txBox="1">
            <a:spLocks noChangeArrowheads="1"/>
          </p:cNvSpPr>
          <p:nvPr/>
        </p:nvSpPr>
        <p:spPr bwMode="auto">
          <a:xfrm rot="-2695870">
            <a:off x="2752727" y="7553603"/>
            <a:ext cx="3402013" cy="369332"/>
          </a:xfrm>
          <a:prstGeom prst="rect">
            <a:avLst/>
          </a:prstGeom>
          <a:noFill/>
          <a:ln w="9525">
            <a:noFill/>
            <a:miter lim="800000"/>
            <a:headEnd/>
            <a:tailEnd/>
          </a:ln>
        </p:spPr>
        <p:txBody>
          <a:bodyPr>
            <a:spAutoFit/>
          </a:bodyPr>
          <a:lstStyle/>
          <a:p>
            <a:pPr algn="r" eaLnBrk="0" hangingPunct="0">
              <a:spcBef>
                <a:spcPct val="50000"/>
              </a:spcBef>
            </a:pPr>
            <a:r>
              <a:rPr lang="en-US" altLang="en-US" sz="1800" dirty="0"/>
              <a:t>Frequency of use of bleach - D</a:t>
            </a:r>
          </a:p>
        </p:txBody>
      </p:sp>
      <p:grpSp>
        <p:nvGrpSpPr>
          <p:cNvPr id="51208" name="Group 22"/>
          <p:cNvGrpSpPr>
            <a:grpSpLocks/>
          </p:cNvGrpSpPr>
          <p:nvPr/>
        </p:nvGrpSpPr>
        <p:grpSpPr bwMode="auto">
          <a:xfrm>
            <a:off x="152400" y="76200"/>
            <a:ext cx="5843588" cy="3457575"/>
            <a:chOff x="228600" y="304800"/>
            <a:chExt cx="5843588" cy="3457575"/>
          </a:xfrm>
        </p:grpSpPr>
        <p:sp>
          <p:nvSpPr>
            <p:cNvPr id="51209" name="Rectangle 2055"/>
            <p:cNvSpPr>
              <a:spLocks noChangeArrowheads="1"/>
            </p:cNvSpPr>
            <p:nvPr/>
          </p:nvSpPr>
          <p:spPr bwMode="auto">
            <a:xfrm>
              <a:off x="914400" y="2630487"/>
              <a:ext cx="1811338" cy="874713"/>
            </a:xfrm>
            <a:prstGeom prst="rect">
              <a:avLst/>
            </a:prstGeom>
            <a:noFill/>
            <a:ln w="9525">
              <a:noFill/>
              <a:miter lim="800000"/>
              <a:headEnd/>
              <a:tailEnd/>
            </a:ln>
          </p:spPr>
          <p:txBody>
            <a:bodyPr wrap="none" anchor="ctr"/>
            <a:lstStyle/>
            <a:p>
              <a:pPr algn="ctr"/>
              <a:r>
                <a:rPr lang="en-US" altLang="en-US" sz="1800" b="1" dirty="0"/>
                <a:t> Commercial </a:t>
              </a:r>
            </a:p>
            <a:p>
              <a:pPr algn="ctr"/>
              <a:r>
                <a:rPr lang="en-US" altLang="en-US" sz="1800" b="1" dirty="0"/>
                <a:t>sex</a:t>
              </a:r>
            </a:p>
          </p:txBody>
        </p:sp>
        <p:sp>
          <p:nvSpPr>
            <p:cNvPr id="51210" name="Rectangle 2056"/>
            <p:cNvSpPr>
              <a:spLocks noChangeArrowheads="1"/>
            </p:cNvSpPr>
            <p:nvPr/>
          </p:nvSpPr>
          <p:spPr bwMode="auto">
            <a:xfrm>
              <a:off x="4876800" y="2590800"/>
              <a:ext cx="1195388" cy="942975"/>
            </a:xfrm>
            <a:prstGeom prst="rect">
              <a:avLst/>
            </a:prstGeom>
            <a:noFill/>
            <a:ln w="9525">
              <a:noFill/>
              <a:miter lim="800000"/>
              <a:headEnd/>
              <a:tailEnd/>
            </a:ln>
          </p:spPr>
          <p:txBody>
            <a:bodyPr wrap="none" anchor="ctr"/>
            <a:lstStyle/>
            <a:p>
              <a:pPr algn="ctr"/>
              <a:r>
                <a:rPr lang="en-US" altLang="en-US" sz="1800" b="1" dirty="0"/>
                <a:t>HHV-8</a:t>
              </a:r>
            </a:p>
            <a:p>
              <a:pPr algn="ctr"/>
              <a:r>
                <a:rPr lang="en-US" altLang="en-US" sz="1800" b="1" dirty="0"/>
                <a:t> infection</a:t>
              </a:r>
            </a:p>
          </p:txBody>
        </p:sp>
        <p:sp>
          <p:nvSpPr>
            <p:cNvPr id="51211" name="Rectangle 2057"/>
            <p:cNvSpPr>
              <a:spLocks noChangeArrowheads="1"/>
            </p:cNvSpPr>
            <p:nvPr/>
          </p:nvSpPr>
          <p:spPr bwMode="auto">
            <a:xfrm>
              <a:off x="3200400" y="1182688"/>
              <a:ext cx="1471613" cy="874712"/>
            </a:xfrm>
            <a:prstGeom prst="rect">
              <a:avLst/>
            </a:prstGeom>
            <a:noFill/>
            <a:ln w="9525">
              <a:noFill/>
              <a:miter lim="800000"/>
              <a:headEnd/>
              <a:tailEnd/>
            </a:ln>
          </p:spPr>
          <p:txBody>
            <a:bodyPr wrap="none" anchor="ctr"/>
            <a:lstStyle/>
            <a:p>
              <a:pPr algn="ctr"/>
              <a:r>
                <a:rPr lang="en-US" altLang="en-US" sz="1800" b="1" dirty="0"/>
                <a:t>Injection </a:t>
              </a:r>
            </a:p>
            <a:p>
              <a:pPr algn="ctr"/>
              <a:r>
                <a:rPr lang="en-US" altLang="en-US" sz="1800" b="1" dirty="0"/>
                <a:t>drug use</a:t>
              </a:r>
            </a:p>
          </p:txBody>
        </p:sp>
        <p:sp>
          <p:nvSpPr>
            <p:cNvPr id="51212" name="Line 2058"/>
            <p:cNvSpPr>
              <a:spLocks noChangeShapeType="1"/>
            </p:cNvSpPr>
            <p:nvPr/>
          </p:nvSpPr>
          <p:spPr bwMode="auto">
            <a:xfrm>
              <a:off x="2667000" y="3048000"/>
              <a:ext cx="2209800" cy="0"/>
            </a:xfrm>
            <a:prstGeom prst="line">
              <a:avLst/>
            </a:prstGeom>
            <a:noFill/>
            <a:ln w="38100">
              <a:solidFill>
                <a:schemeClr val="tx1"/>
              </a:solidFill>
              <a:prstDash val="dash"/>
              <a:round/>
              <a:headEnd/>
              <a:tailEnd type="triangle" w="med" len="med"/>
            </a:ln>
          </p:spPr>
          <p:txBody>
            <a:bodyPr/>
            <a:lstStyle/>
            <a:p>
              <a:endParaRPr lang="en-US" dirty="0"/>
            </a:p>
          </p:txBody>
        </p:sp>
        <p:sp>
          <p:nvSpPr>
            <p:cNvPr id="51213" name="Line 2059"/>
            <p:cNvSpPr>
              <a:spLocks noChangeShapeType="1"/>
            </p:cNvSpPr>
            <p:nvPr/>
          </p:nvSpPr>
          <p:spPr bwMode="auto">
            <a:xfrm>
              <a:off x="4343400" y="2057400"/>
              <a:ext cx="685800" cy="609600"/>
            </a:xfrm>
            <a:prstGeom prst="line">
              <a:avLst/>
            </a:prstGeom>
            <a:noFill/>
            <a:ln w="38100">
              <a:solidFill>
                <a:schemeClr val="tx1"/>
              </a:solidFill>
              <a:round/>
              <a:headEnd/>
              <a:tailEnd type="triangle" w="med" len="med"/>
            </a:ln>
          </p:spPr>
          <p:txBody>
            <a:bodyPr/>
            <a:lstStyle/>
            <a:p>
              <a:endParaRPr lang="en-US" dirty="0"/>
            </a:p>
          </p:txBody>
        </p:sp>
        <p:sp>
          <p:nvSpPr>
            <p:cNvPr id="51214" name="Line 2060"/>
            <p:cNvSpPr>
              <a:spLocks noChangeShapeType="1"/>
            </p:cNvSpPr>
            <p:nvPr/>
          </p:nvSpPr>
          <p:spPr bwMode="auto">
            <a:xfrm>
              <a:off x="1219200" y="1447800"/>
              <a:ext cx="457200" cy="1143000"/>
            </a:xfrm>
            <a:prstGeom prst="line">
              <a:avLst/>
            </a:prstGeom>
            <a:noFill/>
            <a:ln w="38100">
              <a:solidFill>
                <a:schemeClr val="tx1"/>
              </a:solidFill>
              <a:round/>
              <a:headEnd/>
              <a:tailEnd type="triangle" w="med" len="med"/>
            </a:ln>
          </p:spPr>
          <p:txBody>
            <a:bodyPr/>
            <a:lstStyle/>
            <a:p>
              <a:endParaRPr lang="en-US" dirty="0"/>
            </a:p>
          </p:txBody>
        </p:sp>
        <p:sp>
          <p:nvSpPr>
            <p:cNvPr id="51215" name="Rectangle 2061"/>
            <p:cNvSpPr>
              <a:spLocks noChangeArrowheads="1"/>
            </p:cNvSpPr>
            <p:nvPr/>
          </p:nvSpPr>
          <p:spPr bwMode="auto">
            <a:xfrm>
              <a:off x="3352800" y="2819400"/>
              <a:ext cx="588962" cy="942975"/>
            </a:xfrm>
            <a:prstGeom prst="rect">
              <a:avLst/>
            </a:prstGeom>
            <a:noFill/>
            <a:ln w="9525">
              <a:noFill/>
              <a:miter lim="800000"/>
              <a:headEnd/>
              <a:tailEnd/>
            </a:ln>
          </p:spPr>
          <p:txBody>
            <a:bodyPr wrap="none" anchor="ctr"/>
            <a:lstStyle/>
            <a:p>
              <a:pPr algn="ctr"/>
              <a:r>
                <a:rPr lang="en-US" altLang="en-US" sz="2400" b="1" dirty="0"/>
                <a:t>?</a:t>
              </a:r>
            </a:p>
          </p:txBody>
        </p:sp>
        <p:sp>
          <p:nvSpPr>
            <p:cNvPr id="51216" name="Line 2064"/>
            <p:cNvSpPr>
              <a:spLocks noChangeShapeType="1"/>
            </p:cNvSpPr>
            <p:nvPr/>
          </p:nvSpPr>
          <p:spPr bwMode="auto">
            <a:xfrm>
              <a:off x="2209800" y="762000"/>
              <a:ext cx="762000" cy="381000"/>
            </a:xfrm>
            <a:prstGeom prst="line">
              <a:avLst/>
            </a:prstGeom>
            <a:noFill/>
            <a:ln w="38100">
              <a:solidFill>
                <a:schemeClr val="tx1"/>
              </a:solidFill>
              <a:round/>
              <a:headEnd/>
              <a:tailEnd type="triangle" w="med" len="med"/>
            </a:ln>
          </p:spPr>
          <p:txBody>
            <a:bodyPr/>
            <a:lstStyle/>
            <a:p>
              <a:endParaRPr lang="en-US" dirty="0"/>
            </a:p>
          </p:txBody>
        </p:sp>
        <p:sp>
          <p:nvSpPr>
            <p:cNvPr id="32" name="Rectangle 2065"/>
            <p:cNvSpPr>
              <a:spLocks noChangeArrowheads="1"/>
            </p:cNvSpPr>
            <p:nvPr/>
          </p:nvSpPr>
          <p:spPr bwMode="auto">
            <a:xfrm>
              <a:off x="228600" y="304800"/>
              <a:ext cx="1981200" cy="1066800"/>
            </a:xfrm>
            <a:prstGeom prst="rect">
              <a:avLst/>
            </a:prstGeom>
            <a:noFill/>
            <a:ln w="31750">
              <a:noFill/>
              <a:miter lim="800000"/>
              <a:headEnd/>
              <a:tailEnd/>
            </a:ln>
            <a:effectLst/>
          </p:spPr>
          <p:txBody>
            <a:bodyPr anchor="ctr"/>
            <a:lstStyle/>
            <a:p>
              <a:pPr algn="ctr">
                <a:defRPr/>
              </a:pPr>
              <a:r>
                <a:rPr lang="en-US" sz="1800" b="1" dirty="0">
                  <a:solidFill>
                    <a:schemeClr val="bg2">
                      <a:lumMod val="75000"/>
                    </a:schemeClr>
                  </a:solidFill>
                </a:rPr>
                <a:t> Behavioral factors (unmeasured)</a:t>
              </a: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6" name="Rectangle 2"/>
          <p:cNvSpPr>
            <a:spLocks noGrp="1" noChangeArrowheads="1"/>
          </p:cNvSpPr>
          <p:nvPr>
            <p:ph type="title"/>
          </p:nvPr>
        </p:nvSpPr>
        <p:spPr>
          <a:xfrm>
            <a:off x="609600" y="228600"/>
            <a:ext cx="5830888" cy="457200"/>
          </a:xfrm>
        </p:spPr>
        <p:txBody>
          <a:bodyPr/>
          <a:lstStyle/>
          <a:p>
            <a:r>
              <a:rPr lang="en-US" altLang="en-US" dirty="0" smtClean="0"/>
              <a:t>Restriction to Prevent Confounding</a:t>
            </a:r>
          </a:p>
        </p:txBody>
      </p:sp>
      <p:sp>
        <p:nvSpPr>
          <p:cNvPr id="2097" name="Rectangle 3"/>
          <p:cNvSpPr>
            <a:spLocks noGrp="1" noChangeArrowheads="1"/>
          </p:cNvSpPr>
          <p:nvPr>
            <p:ph type="body" sz="half" idx="1"/>
          </p:nvPr>
        </p:nvSpPr>
        <p:spPr>
          <a:xfrm>
            <a:off x="0" y="3276600"/>
            <a:ext cx="6858000" cy="1981200"/>
          </a:xfrm>
        </p:spPr>
        <p:txBody>
          <a:bodyPr/>
          <a:lstStyle/>
          <a:p>
            <a:pPr lvl="1">
              <a:lnSpc>
                <a:spcPct val="80000"/>
              </a:lnSpc>
            </a:pPr>
            <a:r>
              <a:rPr lang="en-US" altLang="en-US" sz="1800" dirty="0" smtClean="0"/>
              <a:t>Problem: degree of injection drug use difficult to measure</a:t>
            </a:r>
          </a:p>
          <a:p>
            <a:pPr lvl="1">
              <a:lnSpc>
                <a:spcPct val="80000"/>
              </a:lnSpc>
            </a:pPr>
            <a:endParaRPr lang="en-US" altLang="en-US" sz="1600" dirty="0" smtClean="0"/>
          </a:p>
          <a:p>
            <a:pPr lvl="1">
              <a:lnSpc>
                <a:spcPct val="80000"/>
              </a:lnSpc>
            </a:pPr>
            <a:r>
              <a:rPr lang="en-US" altLang="en-US" sz="1800" dirty="0" smtClean="0"/>
              <a:t>Solution: restrict to subjects with no injection drug use, thereby preclude need to measure degree of injection use</a:t>
            </a:r>
          </a:p>
          <a:p>
            <a:pPr lvl="1">
              <a:lnSpc>
                <a:spcPct val="80000"/>
              </a:lnSpc>
            </a:pPr>
            <a:endParaRPr lang="en-US" altLang="en-US" sz="1600" dirty="0" smtClean="0"/>
          </a:p>
          <a:p>
            <a:pPr lvl="1">
              <a:lnSpc>
                <a:spcPct val="80000"/>
              </a:lnSpc>
            </a:pPr>
            <a:r>
              <a:rPr lang="en-US" altLang="en-US" sz="1800" dirty="0" smtClean="0"/>
              <a:t>Cannon et. al </a:t>
            </a:r>
            <a:r>
              <a:rPr lang="en-US" altLang="en-US" sz="1800" i="1" dirty="0" smtClean="0"/>
              <a:t>NEJM</a:t>
            </a:r>
            <a:r>
              <a:rPr lang="en-US" altLang="en-US" sz="1800" dirty="0" smtClean="0"/>
              <a:t>  2001</a:t>
            </a:r>
          </a:p>
          <a:p>
            <a:pPr lvl="2">
              <a:lnSpc>
                <a:spcPct val="80000"/>
              </a:lnSpc>
            </a:pPr>
            <a:r>
              <a:rPr lang="en-US" altLang="en-US" sz="1800" dirty="0" smtClean="0"/>
              <a:t>Restricted to persons </a:t>
            </a:r>
            <a:r>
              <a:rPr lang="en-US" altLang="en-US" sz="1800" u="sng" dirty="0" smtClean="0"/>
              <a:t>denying</a:t>
            </a:r>
            <a:r>
              <a:rPr lang="en-US" altLang="en-US" sz="1800" dirty="0" smtClean="0"/>
              <a:t> injection drug use</a:t>
            </a:r>
          </a:p>
          <a:p>
            <a:pPr lvl="1">
              <a:lnSpc>
                <a:spcPct val="80000"/>
              </a:lnSpc>
            </a:pPr>
            <a:endParaRPr lang="en-US" altLang="en-US" sz="1600" dirty="0" smtClean="0"/>
          </a:p>
          <a:p>
            <a:pPr lvl="1">
              <a:lnSpc>
                <a:spcPct val="80000"/>
              </a:lnSpc>
            </a:pPr>
            <a:endParaRPr lang="en-US" altLang="en-US" sz="1600" dirty="0" smtClean="0"/>
          </a:p>
          <a:p>
            <a:pPr lvl="1">
              <a:lnSpc>
                <a:spcPct val="80000"/>
              </a:lnSpc>
              <a:buFontTx/>
              <a:buNone/>
            </a:pPr>
            <a:endParaRPr lang="en-US" altLang="en-US" sz="1600" dirty="0" smtClean="0"/>
          </a:p>
          <a:p>
            <a:pPr lvl="1">
              <a:lnSpc>
                <a:spcPct val="80000"/>
              </a:lnSpc>
              <a:buFontTx/>
              <a:buNone/>
            </a:pPr>
            <a:endParaRPr lang="en-US" altLang="en-US" sz="1600" dirty="0" smtClean="0"/>
          </a:p>
          <a:p>
            <a:pPr lvl="1">
              <a:lnSpc>
                <a:spcPct val="80000"/>
              </a:lnSpc>
              <a:buFontTx/>
              <a:buNone/>
            </a:pPr>
            <a:endParaRPr lang="en-US" altLang="en-US" sz="1600" dirty="0" smtClean="0"/>
          </a:p>
        </p:txBody>
      </p:sp>
      <p:graphicFrame>
        <p:nvGraphicFramePr>
          <p:cNvPr id="2095" name="Object 47"/>
          <p:cNvGraphicFramePr>
            <a:graphicFrameLocks noGrp="1" noChangeAspect="1"/>
          </p:cNvGraphicFramePr>
          <p:nvPr>
            <p:ph sz="half" idx="2"/>
            <p:extLst>
              <p:ext uri="{D42A27DB-BD31-4B8C-83A1-F6EECF244321}">
                <p14:modId xmlns:p14="http://schemas.microsoft.com/office/powerpoint/2010/main" val="1742031997"/>
              </p:ext>
            </p:extLst>
          </p:nvPr>
        </p:nvGraphicFramePr>
        <p:xfrm>
          <a:off x="690565" y="5262562"/>
          <a:ext cx="5691187" cy="1976438"/>
        </p:xfrm>
        <a:graphic>
          <a:graphicData uri="http://schemas.openxmlformats.org/presentationml/2006/ole">
            <mc:AlternateContent xmlns:mc="http://schemas.openxmlformats.org/markup-compatibility/2006">
              <mc:Choice xmlns:v="urn:schemas-microsoft-com:vml" Requires="v">
                <p:oleObj spid="_x0000_s2245" name="Document" r:id="rId4" imgW="9907524" imgH="3439668" progId="Word.Document.8">
                  <p:embed/>
                </p:oleObj>
              </mc:Choice>
              <mc:Fallback>
                <p:oleObj name="Document" r:id="rId4" imgW="9907524" imgH="3439668" progId="Word.Document.8">
                  <p:embed/>
                  <p:pic>
                    <p:nvPicPr>
                      <p:cNvPr id="0" name="Picture 47"/>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565" y="5262562"/>
                        <a:ext cx="5691187" cy="1976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98" name="Rectangle 12"/>
          <p:cNvSpPr>
            <a:spLocks noChangeArrowheads="1"/>
          </p:cNvSpPr>
          <p:nvPr/>
        </p:nvSpPr>
        <p:spPr bwMode="auto">
          <a:xfrm>
            <a:off x="0" y="1752600"/>
            <a:ext cx="6400800" cy="2590800"/>
          </a:xfrm>
          <a:prstGeom prst="rect">
            <a:avLst/>
          </a:prstGeom>
          <a:noFill/>
          <a:ln w="9525">
            <a:noFill/>
            <a:miter lim="800000"/>
            <a:headEnd/>
            <a:tailEnd/>
          </a:ln>
        </p:spPr>
        <p:txBody>
          <a:bodyPr lIns="87312" tIns="42862" rIns="87312" bIns="42862"/>
          <a:lstStyle/>
          <a:p>
            <a:pPr marL="322263" indent="-322263" defTabSz="803275" eaLnBrk="0" hangingPunct="0">
              <a:lnSpc>
                <a:spcPct val="90000"/>
              </a:lnSpc>
              <a:spcBef>
                <a:spcPct val="20000"/>
              </a:spcBef>
              <a:spcAft>
                <a:spcPct val="50000"/>
              </a:spcAft>
              <a:buClr>
                <a:schemeClr val="accent2"/>
              </a:buClr>
              <a:buSzPct val="75000"/>
              <a:buFont typeface="Symbol" pitchFamily="18" charset="2"/>
              <a:buChar char="·"/>
            </a:pPr>
            <a:r>
              <a:rPr lang="en-US" altLang="en-US" sz="2000" dirty="0"/>
              <a:t>e.g., Does practice of commercial sex result in acquisition of HHV-8 infection?</a:t>
            </a:r>
          </a:p>
          <a:p>
            <a:pPr marL="676275" lvl="1" indent="-239713" defTabSz="803275" eaLnBrk="0" hangingPunct="0">
              <a:lnSpc>
                <a:spcPct val="90000"/>
              </a:lnSpc>
              <a:spcAft>
                <a:spcPct val="25000"/>
              </a:spcAft>
              <a:buClr>
                <a:schemeClr val="tx1"/>
              </a:buClr>
              <a:buSzPct val="100000"/>
              <a:buFontTx/>
              <a:buChar char="–"/>
            </a:pPr>
            <a:endParaRPr lang="en-US" altLang="en-US" sz="500" dirty="0"/>
          </a:p>
          <a:p>
            <a:pPr marL="676275" lvl="1" indent="-239713" defTabSz="803275" eaLnBrk="0" hangingPunct="0">
              <a:lnSpc>
                <a:spcPct val="90000"/>
              </a:lnSpc>
              <a:spcAft>
                <a:spcPct val="25000"/>
              </a:spcAft>
              <a:buClr>
                <a:schemeClr val="tx1"/>
              </a:buClr>
              <a:buSzPct val="100000"/>
              <a:buFontTx/>
              <a:buChar char="–"/>
            </a:pPr>
            <a:r>
              <a:rPr lang="en-US" altLang="en-US" sz="1800" dirty="0"/>
              <a:t>Issue: Confounding by unmeasured behavioral factors </a:t>
            </a:r>
            <a:r>
              <a:rPr lang="en-US" altLang="en-US" sz="1800" dirty="0" smtClean="0"/>
              <a:t>as mediated by injection </a:t>
            </a:r>
            <a:r>
              <a:rPr lang="en-US" altLang="en-US" sz="1800" dirty="0"/>
              <a:t>drug use  </a:t>
            </a:r>
          </a:p>
          <a:p>
            <a:pPr marL="676275" lvl="1" indent="-239713" defTabSz="803275" eaLnBrk="0" hangingPunct="0">
              <a:lnSpc>
                <a:spcPct val="90000"/>
              </a:lnSpc>
              <a:spcAft>
                <a:spcPct val="25000"/>
              </a:spcAft>
              <a:buClr>
                <a:schemeClr val="tx1"/>
              </a:buClr>
              <a:buSzPct val="100000"/>
              <a:buFontTx/>
              <a:buChar char="–"/>
            </a:pPr>
            <a:endParaRPr lang="en-US" altLang="en-US" sz="1800" dirty="0"/>
          </a:p>
          <a:p>
            <a:pPr marL="676275" lvl="1" indent="-239713" defTabSz="803275" eaLnBrk="0" hangingPunct="0">
              <a:lnSpc>
                <a:spcPct val="90000"/>
              </a:lnSpc>
              <a:spcAft>
                <a:spcPct val="25000"/>
              </a:spcAft>
              <a:buClr>
                <a:schemeClr val="tx1"/>
              </a:buClr>
              <a:buSzPct val="100000"/>
              <a:buFontTx/>
              <a:buChar char="–"/>
            </a:pPr>
            <a:endParaRPr lang="en-US" altLang="en-US" sz="1800" dirty="0"/>
          </a:p>
          <a:p>
            <a:pPr marL="676275" lvl="1" indent="-239713" defTabSz="803275" eaLnBrk="0" hangingPunct="0">
              <a:lnSpc>
                <a:spcPct val="90000"/>
              </a:lnSpc>
              <a:spcAft>
                <a:spcPct val="25000"/>
              </a:spcAft>
              <a:buClr>
                <a:schemeClr val="tx1"/>
              </a:buClr>
              <a:buSzPct val="100000"/>
              <a:buFontTx/>
              <a:buChar char="–"/>
            </a:pPr>
            <a:endParaRPr lang="en-US" altLang="en-US" sz="1800" dirty="0"/>
          </a:p>
          <a:p>
            <a:pPr marL="676275" lvl="1" indent="-239713" defTabSz="803275" eaLnBrk="0" hangingPunct="0">
              <a:lnSpc>
                <a:spcPct val="90000"/>
              </a:lnSpc>
              <a:spcAft>
                <a:spcPct val="25000"/>
              </a:spcAft>
              <a:buClr>
                <a:schemeClr val="tx1"/>
              </a:buClr>
              <a:buSzPct val="100000"/>
              <a:buFontTx/>
              <a:buChar char="–"/>
            </a:pPr>
            <a:endParaRPr lang="en-US" altLang="en-US" sz="1800" dirty="0"/>
          </a:p>
          <a:p>
            <a:pPr marL="676275" lvl="1" indent="-239713" defTabSz="803275" eaLnBrk="0" hangingPunct="0">
              <a:lnSpc>
                <a:spcPct val="90000"/>
              </a:lnSpc>
              <a:spcAft>
                <a:spcPct val="25000"/>
              </a:spcAft>
              <a:buClr>
                <a:schemeClr val="tx1"/>
              </a:buClr>
              <a:buSzPct val="100000"/>
              <a:buFontTx/>
              <a:buChar char="–"/>
            </a:pPr>
            <a:endParaRPr lang="en-US" altLang="en-US" sz="1800" dirty="0"/>
          </a:p>
          <a:p>
            <a:pPr marL="676275" lvl="1" indent="-239713" defTabSz="803275" eaLnBrk="0" hangingPunct="0">
              <a:lnSpc>
                <a:spcPct val="90000"/>
              </a:lnSpc>
              <a:spcAft>
                <a:spcPct val="25000"/>
              </a:spcAft>
              <a:buClr>
                <a:schemeClr val="tx1"/>
              </a:buClr>
              <a:buSzPct val="100000"/>
              <a:buFontTx/>
              <a:buChar char="–"/>
            </a:pPr>
            <a:endParaRPr lang="en-US" altLang="en-US" sz="1800" dirty="0"/>
          </a:p>
        </p:txBody>
      </p:sp>
      <p:sp>
        <p:nvSpPr>
          <p:cNvPr id="2099" name="Rectangle 13"/>
          <p:cNvSpPr>
            <a:spLocks noChangeArrowheads="1"/>
          </p:cNvSpPr>
          <p:nvPr/>
        </p:nvSpPr>
        <p:spPr bwMode="auto">
          <a:xfrm>
            <a:off x="0" y="914400"/>
            <a:ext cx="6553200" cy="571500"/>
          </a:xfrm>
          <a:prstGeom prst="rect">
            <a:avLst/>
          </a:prstGeom>
          <a:noFill/>
          <a:ln w="9525">
            <a:noFill/>
            <a:miter lim="800000"/>
            <a:headEnd/>
            <a:tailEnd/>
          </a:ln>
        </p:spPr>
        <p:txBody>
          <a:bodyPr lIns="87312" tIns="42862" rIns="87312" bIns="42862"/>
          <a:lstStyle/>
          <a:p>
            <a:pPr marL="322263" indent="-322263" defTabSz="803275" eaLnBrk="0" hangingPunct="0">
              <a:lnSpc>
                <a:spcPct val="90000"/>
              </a:lnSpc>
              <a:spcBef>
                <a:spcPct val="20000"/>
              </a:spcBef>
              <a:spcAft>
                <a:spcPct val="50000"/>
              </a:spcAft>
              <a:buClr>
                <a:schemeClr val="accent2"/>
              </a:buClr>
              <a:buSzPct val="75000"/>
              <a:buFont typeface="Symbol" pitchFamily="18" charset="2"/>
              <a:buChar char="·"/>
            </a:pPr>
            <a:r>
              <a:rPr lang="en-US" altLang="en-US" sz="2000" dirty="0"/>
              <a:t>Particularly useful when confounder is quantitative in scale but difficult to measure</a:t>
            </a:r>
          </a:p>
          <a:p>
            <a:pPr marL="676275" lvl="1" indent="-239713" defTabSz="803275" eaLnBrk="0" hangingPunct="0">
              <a:lnSpc>
                <a:spcPct val="90000"/>
              </a:lnSpc>
              <a:spcAft>
                <a:spcPct val="25000"/>
              </a:spcAft>
              <a:buClr>
                <a:schemeClr val="tx1"/>
              </a:buClr>
              <a:buSzPct val="100000"/>
              <a:buFontTx/>
              <a:buChar char="–"/>
            </a:pPr>
            <a:endParaRPr lang="en-US" altLang="en-US" sz="1800" dirty="0"/>
          </a:p>
          <a:p>
            <a:pPr marL="676275" lvl="1" indent="-239713" defTabSz="803275" eaLnBrk="0" hangingPunct="0">
              <a:lnSpc>
                <a:spcPct val="90000"/>
              </a:lnSpc>
              <a:spcAft>
                <a:spcPct val="25000"/>
              </a:spcAft>
              <a:buClr>
                <a:schemeClr val="tx1"/>
              </a:buClr>
              <a:buSzPct val="100000"/>
              <a:buFontTx/>
              <a:buChar char="–"/>
            </a:pPr>
            <a:endParaRPr lang="en-US" altLang="en-US" sz="1800" dirty="0"/>
          </a:p>
        </p:txBody>
      </p:sp>
      <p:sp>
        <p:nvSpPr>
          <p:cNvPr id="2100" name="Rectangle 16"/>
          <p:cNvSpPr>
            <a:spLocks noChangeArrowheads="1"/>
          </p:cNvSpPr>
          <p:nvPr/>
        </p:nvSpPr>
        <p:spPr bwMode="auto">
          <a:xfrm>
            <a:off x="76200" y="8001000"/>
            <a:ext cx="6400800" cy="1143000"/>
          </a:xfrm>
          <a:prstGeom prst="rect">
            <a:avLst/>
          </a:prstGeom>
          <a:noFill/>
          <a:ln w="9525">
            <a:noFill/>
            <a:miter lim="800000"/>
            <a:headEnd/>
            <a:tailEnd/>
          </a:ln>
        </p:spPr>
        <p:txBody>
          <a:bodyPr lIns="87312" tIns="42862" rIns="87312" bIns="42862"/>
          <a:lstStyle/>
          <a:p>
            <a:pPr marL="322263" indent="-322263" defTabSz="803275" eaLnBrk="0" hangingPunct="0">
              <a:lnSpc>
                <a:spcPct val="90000"/>
              </a:lnSpc>
              <a:spcBef>
                <a:spcPct val="20000"/>
              </a:spcBef>
              <a:spcAft>
                <a:spcPct val="50000"/>
              </a:spcAft>
              <a:buClr>
                <a:schemeClr val="accent2"/>
              </a:buClr>
              <a:buSzPct val="75000"/>
              <a:buFont typeface="Symbol" pitchFamily="18" charset="2"/>
              <a:buChar char="·"/>
            </a:pPr>
            <a:endParaRPr lang="en-US" altLang="en-US" sz="1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ChangeArrowheads="1"/>
          </p:cNvSpPr>
          <p:nvPr>
            <p:ph type="title"/>
          </p:nvPr>
        </p:nvSpPr>
        <p:spPr>
          <a:xfrm>
            <a:off x="304800" y="76201"/>
            <a:ext cx="6172200" cy="566738"/>
          </a:xfrm>
        </p:spPr>
        <p:txBody>
          <a:bodyPr/>
          <a:lstStyle/>
          <a:p>
            <a:r>
              <a:rPr lang="en-US" altLang="en-US" dirty="0" smtClean="0"/>
              <a:t>Confounding and Interaction: Part II</a:t>
            </a:r>
          </a:p>
        </p:txBody>
      </p:sp>
      <p:sp>
        <p:nvSpPr>
          <p:cNvPr id="115714" name="Rectangle 3"/>
          <p:cNvSpPr>
            <a:spLocks noGrp="1" noChangeArrowheads="1"/>
          </p:cNvSpPr>
          <p:nvPr>
            <p:ph type="body" idx="1"/>
          </p:nvPr>
        </p:nvSpPr>
        <p:spPr>
          <a:xfrm>
            <a:off x="304800" y="762000"/>
            <a:ext cx="6172200" cy="7696200"/>
          </a:xfrm>
        </p:spPr>
        <p:txBody>
          <a:bodyPr/>
          <a:lstStyle/>
          <a:p>
            <a:pPr>
              <a:lnSpc>
                <a:spcPct val="90000"/>
              </a:lnSpc>
            </a:pPr>
            <a:r>
              <a:rPr lang="en-US" altLang="en-US" sz="2400" dirty="0" smtClean="0"/>
              <a:t>Methods to reduce/eliminate confounding</a:t>
            </a:r>
          </a:p>
          <a:p>
            <a:pPr lvl="1">
              <a:lnSpc>
                <a:spcPct val="90000"/>
              </a:lnSpc>
            </a:pPr>
            <a:r>
              <a:rPr lang="en-US" altLang="en-US" sz="2200" dirty="0" smtClean="0"/>
              <a:t>during study </a:t>
            </a:r>
            <a:r>
              <a:rPr lang="en-US" altLang="en-US" sz="2200" u="sng" dirty="0" smtClean="0"/>
              <a:t>design</a:t>
            </a:r>
            <a:r>
              <a:rPr lang="en-US" altLang="en-US" sz="2200" dirty="0" smtClean="0"/>
              <a:t>:</a:t>
            </a:r>
          </a:p>
          <a:p>
            <a:pPr lvl="2">
              <a:lnSpc>
                <a:spcPct val="90000"/>
              </a:lnSpc>
              <a:spcBef>
                <a:spcPct val="0"/>
              </a:spcBef>
            </a:pPr>
            <a:r>
              <a:rPr lang="en-US" altLang="en-US" sz="2200" dirty="0" smtClean="0"/>
              <a:t>Randomization</a:t>
            </a:r>
          </a:p>
          <a:p>
            <a:pPr lvl="2">
              <a:lnSpc>
                <a:spcPct val="90000"/>
              </a:lnSpc>
              <a:spcBef>
                <a:spcPct val="0"/>
              </a:spcBef>
            </a:pPr>
            <a:r>
              <a:rPr lang="en-US" altLang="en-US" sz="2200" dirty="0" smtClean="0"/>
              <a:t>Restriction</a:t>
            </a:r>
          </a:p>
          <a:p>
            <a:pPr lvl="2">
              <a:lnSpc>
                <a:spcPct val="90000"/>
              </a:lnSpc>
              <a:spcBef>
                <a:spcPct val="0"/>
              </a:spcBef>
            </a:pPr>
            <a:r>
              <a:rPr lang="en-US" altLang="en-US" sz="2200" dirty="0" smtClean="0"/>
              <a:t>Matching</a:t>
            </a:r>
          </a:p>
          <a:p>
            <a:pPr lvl="2">
              <a:lnSpc>
                <a:spcPct val="90000"/>
              </a:lnSpc>
              <a:spcBef>
                <a:spcPct val="0"/>
              </a:spcBef>
            </a:pPr>
            <a:r>
              <a:rPr lang="en-US" altLang="en-US" sz="2200" dirty="0" smtClean="0"/>
              <a:t>Instrumental variables</a:t>
            </a:r>
          </a:p>
          <a:p>
            <a:pPr lvl="2">
              <a:lnSpc>
                <a:spcPct val="90000"/>
              </a:lnSpc>
            </a:pPr>
            <a:endParaRPr lang="en-US" altLang="en-US" sz="600" dirty="0" smtClean="0"/>
          </a:p>
          <a:p>
            <a:pPr lvl="1">
              <a:lnSpc>
                <a:spcPct val="90000"/>
              </a:lnSpc>
            </a:pPr>
            <a:r>
              <a:rPr lang="en-US" altLang="en-US" sz="2200" dirty="0" smtClean="0"/>
              <a:t>during study </a:t>
            </a:r>
            <a:r>
              <a:rPr lang="en-US" altLang="en-US" sz="2200" u="sng" dirty="0" smtClean="0"/>
              <a:t>analysis:</a:t>
            </a:r>
            <a:endParaRPr lang="en-US" altLang="en-US" sz="2200" dirty="0" smtClean="0"/>
          </a:p>
          <a:p>
            <a:pPr lvl="2">
              <a:lnSpc>
                <a:spcPct val="90000"/>
              </a:lnSpc>
            </a:pPr>
            <a:r>
              <a:rPr lang="en-US" altLang="en-US" sz="2200" dirty="0" smtClean="0"/>
              <a:t>Stratification</a:t>
            </a:r>
          </a:p>
          <a:p>
            <a:pPr lvl="2">
              <a:lnSpc>
                <a:spcPct val="90000"/>
              </a:lnSpc>
              <a:spcBef>
                <a:spcPct val="0"/>
              </a:spcBef>
              <a:spcAft>
                <a:spcPct val="0"/>
              </a:spcAft>
            </a:pPr>
            <a:r>
              <a:rPr lang="en-US" altLang="en-US" sz="2200" dirty="0" smtClean="0"/>
              <a:t>(Mathematical regression)</a:t>
            </a:r>
          </a:p>
          <a:p>
            <a:pPr lvl="2">
              <a:lnSpc>
                <a:spcPct val="90000"/>
              </a:lnSpc>
              <a:spcBef>
                <a:spcPct val="0"/>
              </a:spcBef>
              <a:spcAft>
                <a:spcPct val="0"/>
              </a:spcAft>
            </a:pPr>
            <a:r>
              <a:rPr lang="en-US" altLang="en-US" sz="2200" dirty="0" smtClean="0"/>
              <a:t>(Propensity scores)</a:t>
            </a:r>
          </a:p>
          <a:p>
            <a:pPr lvl="2">
              <a:lnSpc>
                <a:spcPct val="90000"/>
              </a:lnSpc>
              <a:spcBef>
                <a:spcPct val="0"/>
              </a:spcBef>
              <a:spcAft>
                <a:spcPct val="0"/>
              </a:spcAft>
            </a:pPr>
            <a:r>
              <a:rPr lang="en-US" altLang="en-US" sz="2200" dirty="0" smtClean="0"/>
              <a:t>(Inverse probability weighting)</a:t>
            </a:r>
          </a:p>
          <a:p>
            <a:pPr lvl="2">
              <a:lnSpc>
                <a:spcPct val="90000"/>
              </a:lnSpc>
              <a:buFontTx/>
              <a:buNone/>
            </a:pPr>
            <a:endParaRPr lang="en-US" altLang="en-US" sz="1200" dirty="0" smtClean="0"/>
          </a:p>
          <a:p>
            <a:pPr>
              <a:lnSpc>
                <a:spcPct val="90000"/>
              </a:lnSpc>
            </a:pPr>
            <a:r>
              <a:rPr lang="en-US" altLang="en-US" sz="2400" dirty="0" smtClean="0"/>
              <a:t>Interaction</a:t>
            </a:r>
          </a:p>
          <a:p>
            <a:pPr lvl="1">
              <a:lnSpc>
                <a:spcPct val="90000"/>
              </a:lnSpc>
            </a:pPr>
            <a:r>
              <a:rPr lang="en-US" altLang="en-US" sz="2200" dirty="0" smtClean="0"/>
              <a:t>What is it? </a:t>
            </a:r>
          </a:p>
          <a:p>
            <a:pPr lvl="1">
              <a:lnSpc>
                <a:spcPct val="90000"/>
              </a:lnSpc>
            </a:pPr>
            <a:r>
              <a:rPr lang="en-US" altLang="en-US" sz="2200" dirty="0" smtClean="0"/>
              <a:t>Additive vs. multiplicative interaction</a:t>
            </a:r>
          </a:p>
          <a:p>
            <a:pPr lvl="1">
              <a:lnSpc>
                <a:spcPct val="90000"/>
              </a:lnSpc>
            </a:pPr>
            <a:r>
              <a:rPr lang="en-US" altLang="en-US" sz="2200" dirty="0" smtClean="0"/>
              <a:t>How to detect it?</a:t>
            </a:r>
          </a:p>
          <a:p>
            <a:pPr lvl="1">
              <a:lnSpc>
                <a:spcPct val="90000"/>
              </a:lnSpc>
            </a:pPr>
            <a:r>
              <a:rPr lang="en-US" altLang="en-US" sz="2200" dirty="0" smtClean="0"/>
              <a:t>Different types of interaction</a:t>
            </a:r>
          </a:p>
          <a:p>
            <a:pPr lvl="1">
              <a:lnSpc>
                <a:spcPct val="90000"/>
              </a:lnSpc>
            </a:pPr>
            <a:r>
              <a:rPr lang="en-US" altLang="en-US" sz="2200" dirty="0" smtClean="0"/>
              <a:t>Statistical testing for interaction</a:t>
            </a:r>
          </a:p>
          <a:p>
            <a:pPr lvl="1">
              <a:lnSpc>
                <a:spcPct val="90000"/>
              </a:lnSpc>
            </a:pPr>
            <a:r>
              <a:rPr lang="en-US" altLang="en-US" sz="2200" dirty="0" smtClean="0"/>
              <a:t>Implementation in Stata</a:t>
            </a:r>
          </a:p>
          <a:p>
            <a:pPr lvl="1">
              <a:lnSpc>
                <a:spcPct val="90000"/>
              </a:lnSpc>
            </a:pPr>
            <a:r>
              <a:rPr lang="en-US" altLang="en-US" sz="2200" dirty="0" smtClean="0"/>
              <a:t>How DAGs help identify candidates? </a:t>
            </a:r>
          </a:p>
          <a:p>
            <a:pPr lvl="1">
              <a:lnSpc>
                <a:spcPct val="90000"/>
              </a:lnSpc>
            </a:pPr>
            <a:r>
              <a:rPr lang="en-US" altLang="en-US" sz="2200" dirty="0" smtClean="0"/>
              <a:t>Comparison with confounding</a:t>
            </a:r>
          </a:p>
          <a:p>
            <a:pPr lvl="1">
              <a:lnSpc>
                <a:spcPct val="90000"/>
              </a:lnSpc>
            </a:pPr>
            <a:endParaRPr lang="en-US" altLang="en-US" dirty="0" smtClean="0"/>
          </a:p>
          <a:p>
            <a:pPr>
              <a:lnSpc>
                <a:spcPct val="90000"/>
              </a:lnSpc>
            </a:pPr>
            <a:endParaRPr lang="en-US" altLang="en-US" dirty="0" smtClean="0"/>
          </a:p>
          <a:p>
            <a:pPr lvl="1">
              <a:lnSpc>
                <a:spcPct val="90000"/>
              </a:lnSpc>
            </a:pPr>
            <a:endParaRPr lang="en-US" altLang="en-US" dirty="0" smtClean="0"/>
          </a:p>
        </p:txBody>
      </p:sp>
      <p:sp>
        <p:nvSpPr>
          <p:cNvPr id="4" name="Line 4"/>
          <p:cNvSpPr>
            <a:spLocks noChangeShapeType="1"/>
          </p:cNvSpPr>
          <p:nvPr/>
        </p:nvSpPr>
        <p:spPr bwMode="auto">
          <a:xfrm>
            <a:off x="457200" y="2286000"/>
            <a:ext cx="762000" cy="0"/>
          </a:xfrm>
          <a:prstGeom prst="line">
            <a:avLst/>
          </a:prstGeom>
          <a:noFill/>
          <a:ln w="92075">
            <a:solidFill>
              <a:srgbClr val="FF0000"/>
            </a:solidFill>
            <a:round/>
            <a:headEnd/>
            <a:tailEnd type="triangle" w="med" len="med"/>
          </a:ln>
        </p:spPr>
        <p:txBody>
          <a:bodyPr lIns="95125" tIns="49148" rIns="95125" bIns="49148"/>
          <a:lstStyle/>
          <a:p>
            <a:endParaRPr lang="en-US" dirty="0"/>
          </a:p>
        </p:txBody>
      </p:sp>
    </p:spTree>
    <p:extLst>
      <p:ext uri="{BB962C8B-B14F-4D97-AF65-F5344CB8AC3E}">
        <p14:creationId xmlns:p14="http://schemas.microsoft.com/office/powerpoint/2010/main" val="19295641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9"/>
          <p:cNvSpPr>
            <a:spLocks noChangeArrowheads="1"/>
          </p:cNvSpPr>
          <p:nvPr/>
        </p:nvSpPr>
        <p:spPr bwMode="auto">
          <a:xfrm>
            <a:off x="-5791200" y="2133600"/>
            <a:ext cx="61722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dirty="0"/>
          </a:p>
        </p:txBody>
      </p:sp>
      <p:sp>
        <p:nvSpPr>
          <p:cNvPr id="58370" name="Rectangle 10"/>
          <p:cNvSpPr>
            <a:spLocks noChangeArrowheads="1"/>
          </p:cNvSpPr>
          <p:nvPr/>
        </p:nvSpPr>
        <p:spPr bwMode="auto">
          <a:xfrm>
            <a:off x="76200" y="6858000"/>
            <a:ext cx="4267200" cy="1828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dirty="0"/>
          </a:p>
        </p:txBody>
      </p:sp>
      <p:sp>
        <p:nvSpPr>
          <p:cNvPr id="58371" name="Rectangle 11"/>
          <p:cNvSpPr>
            <a:spLocks noChangeArrowheads="1"/>
          </p:cNvSpPr>
          <p:nvPr/>
        </p:nvSpPr>
        <p:spPr bwMode="auto">
          <a:xfrm>
            <a:off x="0" y="381000"/>
            <a:ext cx="6858000" cy="533400"/>
          </a:xfrm>
          <a:prstGeom prst="rect">
            <a:avLst/>
          </a:prstGeom>
          <a:noFill/>
          <a:ln w="9525">
            <a:noFill/>
            <a:miter lim="800000"/>
            <a:headEnd/>
            <a:tailEnd/>
          </a:ln>
        </p:spPr>
        <p:txBody>
          <a:bodyPr lIns="87312" tIns="42862" rIns="87312" bIns="42862" anchor="b"/>
          <a:lstStyle/>
          <a:p>
            <a:pPr algn="ctr" defTabSz="803275" eaLnBrk="0" hangingPunct="0"/>
            <a:r>
              <a:rPr lang="en-US" altLang="en-US" sz="2400" b="1" dirty="0">
                <a:solidFill>
                  <a:schemeClr val="tx2"/>
                </a:solidFill>
              </a:rPr>
              <a:t>Restriction to Prevent Confounding</a:t>
            </a:r>
            <a:endParaRPr lang="en-US" altLang="en-US" sz="2800" b="1" dirty="0">
              <a:solidFill>
                <a:schemeClr val="tx2"/>
              </a:solidFill>
            </a:endParaRPr>
          </a:p>
        </p:txBody>
      </p:sp>
      <p:grpSp>
        <p:nvGrpSpPr>
          <p:cNvPr id="2" name="Group 12"/>
          <p:cNvGrpSpPr>
            <a:grpSpLocks/>
          </p:cNvGrpSpPr>
          <p:nvPr/>
        </p:nvGrpSpPr>
        <p:grpSpPr bwMode="auto">
          <a:xfrm rot="5193201">
            <a:off x="2967038" y="2289175"/>
            <a:ext cx="1143000" cy="1219200"/>
            <a:chOff x="2208" y="1776"/>
            <a:chExt cx="720" cy="768"/>
          </a:xfrm>
        </p:grpSpPr>
        <p:sp>
          <p:nvSpPr>
            <p:cNvPr id="58387" name="Line 13"/>
            <p:cNvSpPr>
              <a:spLocks noChangeShapeType="1"/>
            </p:cNvSpPr>
            <p:nvPr/>
          </p:nvSpPr>
          <p:spPr bwMode="auto">
            <a:xfrm>
              <a:off x="2208" y="1872"/>
              <a:ext cx="624" cy="672"/>
            </a:xfrm>
            <a:prstGeom prst="line">
              <a:avLst/>
            </a:prstGeom>
            <a:noFill/>
            <a:ln w="47625">
              <a:solidFill>
                <a:srgbClr val="FF0000"/>
              </a:solidFill>
              <a:round/>
              <a:headEnd/>
              <a:tailEnd/>
            </a:ln>
          </p:spPr>
          <p:txBody>
            <a:bodyPr lIns="95125" tIns="49148" rIns="95125" bIns="49148"/>
            <a:lstStyle/>
            <a:p>
              <a:endParaRPr lang="en-US" dirty="0"/>
            </a:p>
          </p:txBody>
        </p:sp>
        <p:sp>
          <p:nvSpPr>
            <p:cNvPr id="58388" name="Line 14"/>
            <p:cNvSpPr>
              <a:spLocks noChangeShapeType="1"/>
            </p:cNvSpPr>
            <p:nvPr/>
          </p:nvSpPr>
          <p:spPr bwMode="auto">
            <a:xfrm>
              <a:off x="2304" y="1776"/>
              <a:ext cx="624" cy="672"/>
            </a:xfrm>
            <a:prstGeom prst="line">
              <a:avLst/>
            </a:prstGeom>
            <a:noFill/>
            <a:ln w="47625">
              <a:solidFill>
                <a:srgbClr val="FF0000"/>
              </a:solidFill>
              <a:round/>
              <a:headEnd/>
              <a:tailEnd/>
            </a:ln>
          </p:spPr>
          <p:txBody>
            <a:bodyPr lIns="95125" tIns="49148" rIns="95125" bIns="49148"/>
            <a:lstStyle/>
            <a:p>
              <a:endParaRPr lang="en-US" dirty="0"/>
            </a:p>
          </p:txBody>
        </p:sp>
      </p:grpSp>
      <p:sp>
        <p:nvSpPr>
          <p:cNvPr id="58373" name="Rectangle 17"/>
          <p:cNvSpPr>
            <a:spLocks noChangeArrowheads="1"/>
          </p:cNvSpPr>
          <p:nvPr/>
        </p:nvSpPr>
        <p:spPr bwMode="auto">
          <a:xfrm>
            <a:off x="152400" y="4953000"/>
            <a:ext cx="6669088" cy="19050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200" dirty="0"/>
              <a:t>AKA Specification</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200" dirty="0"/>
              <a:t>Definition:  Restrict enrollment to only those </a:t>
            </a:r>
            <a:r>
              <a:rPr lang="en-US" altLang="en-US" sz="2200" dirty="0" smtClean="0"/>
              <a:t>participants who </a:t>
            </a:r>
            <a:r>
              <a:rPr lang="en-US" altLang="en-US" sz="2200" dirty="0"/>
              <a:t>have s</a:t>
            </a:r>
            <a:r>
              <a:rPr lang="en-US" altLang="en-US" sz="2200" dirty="0" smtClean="0"/>
              <a:t>pecific </a:t>
            </a:r>
            <a:r>
              <a:rPr lang="en-US" altLang="en-US" sz="2200" dirty="0"/>
              <a:t>value/range of the  confounding </a:t>
            </a:r>
            <a:r>
              <a:rPr lang="en-US" altLang="en-US" sz="2200" dirty="0" smtClean="0"/>
              <a:t>variable (the variable is “held fixed”)</a:t>
            </a:r>
            <a:endParaRPr lang="en-US" altLang="en-US" sz="2200" dirty="0"/>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dirty="0"/>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dirty="0"/>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dirty="0"/>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dirty="0"/>
          </a:p>
          <a:p>
            <a:pPr marL="322263" indent="-322263" defTabSz="803275" eaLnBrk="0" hangingPunct="0">
              <a:spcBef>
                <a:spcPct val="20000"/>
              </a:spcBef>
              <a:spcAft>
                <a:spcPct val="50000"/>
              </a:spcAft>
              <a:buClr>
                <a:schemeClr val="accent2"/>
              </a:buClr>
              <a:buSzPct val="75000"/>
            </a:pPr>
            <a:endParaRPr lang="en-US" altLang="en-US" sz="2000" dirty="0"/>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dirty="0"/>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dirty="0"/>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dirty="0"/>
          </a:p>
        </p:txBody>
      </p:sp>
      <p:sp>
        <p:nvSpPr>
          <p:cNvPr id="58374" name="Rectangle 18"/>
          <p:cNvSpPr>
            <a:spLocks noChangeArrowheads="1"/>
          </p:cNvSpPr>
          <p:nvPr/>
        </p:nvSpPr>
        <p:spPr bwMode="auto">
          <a:xfrm>
            <a:off x="152400" y="6705600"/>
            <a:ext cx="6858000" cy="61722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200" dirty="0"/>
              <a:t>e.g., when diet is a confounder, restrict to persons with a certain diet</a:t>
            </a:r>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200" dirty="0"/>
          </a:p>
        </p:txBody>
      </p:sp>
      <p:grpSp>
        <p:nvGrpSpPr>
          <p:cNvPr id="3" name="Group 19"/>
          <p:cNvGrpSpPr>
            <a:grpSpLocks/>
          </p:cNvGrpSpPr>
          <p:nvPr/>
        </p:nvGrpSpPr>
        <p:grpSpPr bwMode="auto">
          <a:xfrm rot="5698750">
            <a:off x="1219200" y="2593975"/>
            <a:ext cx="1143000" cy="1219200"/>
            <a:chOff x="2208" y="1776"/>
            <a:chExt cx="720" cy="768"/>
          </a:xfrm>
        </p:grpSpPr>
        <p:sp>
          <p:nvSpPr>
            <p:cNvPr id="58385" name="Line 20"/>
            <p:cNvSpPr>
              <a:spLocks noChangeShapeType="1"/>
            </p:cNvSpPr>
            <p:nvPr/>
          </p:nvSpPr>
          <p:spPr bwMode="auto">
            <a:xfrm>
              <a:off x="2208" y="1872"/>
              <a:ext cx="624" cy="672"/>
            </a:xfrm>
            <a:prstGeom prst="line">
              <a:avLst/>
            </a:prstGeom>
            <a:noFill/>
            <a:ln w="47625">
              <a:solidFill>
                <a:srgbClr val="FF0000"/>
              </a:solidFill>
              <a:round/>
              <a:headEnd/>
              <a:tailEnd/>
            </a:ln>
          </p:spPr>
          <p:txBody>
            <a:bodyPr lIns="95125" tIns="49148" rIns="95125" bIns="49148"/>
            <a:lstStyle/>
            <a:p>
              <a:endParaRPr lang="en-US" dirty="0"/>
            </a:p>
          </p:txBody>
        </p:sp>
        <p:sp>
          <p:nvSpPr>
            <p:cNvPr id="58386" name="Line 21"/>
            <p:cNvSpPr>
              <a:spLocks noChangeShapeType="1"/>
            </p:cNvSpPr>
            <p:nvPr/>
          </p:nvSpPr>
          <p:spPr bwMode="auto">
            <a:xfrm>
              <a:off x="2304" y="1776"/>
              <a:ext cx="624" cy="672"/>
            </a:xfrm>
            <a:prstGeom prst="line">
              <a:avLst/>
            </a:prstGeom>
            <a:noFill/>
            <a:ln w="47625">
              <a:solidFill>
                <a:srgbClr val="FF0000"/>
              </a:solidFill>
              <a:round/>
              <a:headEnd/>
              <a:tailEnd/>
            </a:ln>
          </p:spPr>
          <p:txBody>
            <a:bodyPr lIns="95125" tIns="49148" rIns="95125" bIns="49148"/>
            <a:lstStyle/>
            <a:p>
              <a:endParaRPr lang="en-US" dirty="0"/>
            </a:p>
          </p:txBody>
        </p:sp>
      </p:grpSp>
      <p:sp>
        <p:nvSpPr>
          <p:cNvPr id="1233942" name="Text Box 22"/>
          <p:cNvSpPr txBox="1">
            <a:spLocks noChangeArrowheads="1"/>
          </p:cNvSpPr>
          <p:nvPr/>
        </p:nvSpPr>
        <p:spPr bwMode="auto">
          <a:xfrm>
            <a:off x="609600" y="1219201"/>
            <a:ext cx="1143000" cy="1169551"/>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sz="2800" b="1" dirty="0">
              <a:solidFill>
                <a:srgbClr val="000000"/>
              </a:solidFill>
            </a:endParaRPr>
          </a:p>
          <a:p>
            <a:pPr algn="ctr" eaLnBrk="0" hangingPunct="0">
              <a:spcBef>
                <a:spcPct val="50000"/>
              </a:spcBef>
              <a:defRPr/>
            </a:pPr>
            <a:endParaRPr lang="en-US" sz="2800" b="1" dirty="0">
              <a:solidFill>
                <a:srgbClr val="000000"/>
              </a:solidFill>
            </a:endParaRPr>
          </a:p>
        </p:txBody>
      </p:sp>
      <p:grpSp>
        <p:nvGrpSpPr>
          <p:cNvPr id="58377" name="Group 22"/>
          <p:cNvGrpSpPr>
            <a:grpSpLocks/>
          </p:cNvGrpSpPr>
          <p:nvPr/>
        </p:nvGrpSpPr>
        <p:grpSpPr bwMode="auto">
          <a:xfrm>
            <a:off x="533400" y="1135172"/>
            <a:ext cx="5867400" cy="4054258"/>
            <a:chOff x="381000" y="2354372"/>
            <a:chExt cx="5867400" cy="4054257"/>
          </a:xfrm>
        </p:grpSpPr>
        <p:sp>
          <p:nvSpPr>
            <p:cNvPr id="24" name="Text Box 2"/>
            <p:cNvSpPr txBox="1">
              <a:spLocks noChangeArrowheads="1"/>
            </p:cNvSpPr>
            <p:nvPr/>
          </p:nvSpPr>
          <p:spPr bwMode="auto">
            <a:xfrm flipH="1">
              <a:off x="381000" y="2354372"/>
              <a:ext cx="1143000" cy="1815882"/>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C</a:t>
              </a:r>
            </a:p>
            <a:p>
              <a:pPr algn="ctr" eaLnBrk="0" hangingPunct="0">
                <a:spcBef>
                  <a:spcPct val="50000"/>
                </a:spcBef>
                <a:defRPr/>
              </a:pPr>
              <a:endParaRPr lang="en-US" sz="3600" dirty="0">
                <a:solidFill>
                  <a:srgbClr val="000000"/>
                </a:solidFill>
              </a:endParaRPr>
            </a:p>
          </p:txBody>
        </p:sp>
        <p:sp>
          <p:nvSpPr>
            <p:cNvPr id="25" name="Freeform 3"/>
            <p:cNvSpPr>
              <a:spLocks/>
            </p:cNvSpPr>
            <p:nvPr/>
          </p:nvSpPr>
          <p:spPr bwMode="auto">
            <a:xfrm rot="1245065" flipV="1">
              <a:off x="1277938" y="3965674"/>
              <a:ext cx="4291012" cy="30777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26" name="Line 4"/>
            <p:cNvSpPr>
              <a:spLocks noChangeShapeType="1"/>
            </p:cNvSpPr>
            <p:nvPr/>
          </p:nvSpPr>
          <p:spPr bwMode="auto">
            <a:xfrm>
              <a:off x="2514600" y="5257800"/>
              <a:ext cx="2895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27" name="Freeform 5"/>
            <p:cNvSpPr>
              <a:spLocks/>
            </p:cNvSpPr>
            <p:nvPr/>
          </p:nvSpPr>
          <p:spPr bwMode="auto">
            <a:xfrm rot="2855394" flipV="1">
              <a:off x="660401" y="4037012"/>
              <a:ext cx="1987550" cy="30797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28" name="Text Box 6"/>
            <p:cNvSpPr txBox="1">
              <a:spLocks noChangeArrowheads="1"/>
            </p:cNvSpPr>
            <p:nvPr/>
          </p:nvSpPr>
          <p:spPr bwMode="auto">
            <a:xfrm>
              <a:off x="3429000" y="5331509"/>
              <a:ext cx="685800" cy="646331"/>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b="1" dirty="0">
                  <a:solidFill>
                    <a:srgbClr val="000000"/>
                  </a:solidFill>
                </a:rPr>
                <a:t>?</a:t>
              </a:r>
              <a:endParaRPr lang="en-US" sz="900" b="1" dirty="0">
                <a:solidFill>
                  <a:srgbClr val="000000"/>
                </a:solidFill>
              </a:endParaRPr>
            </a:p>
          </p:txBody>
        </p:sp>
        <p:sp>
          <p:nvSpPr>
            <p:cNvPr id="29" name="Text Box 7"/>
            <p:cNvSpPr txBox="1">
              <a:spLocks noChangeArrowheads="1"/>
            </p:cNvSpPr>
            <p:nvPr/>
          </p:nvSpPr>
          <p:spPr bwMode="auto">
            <a:xfrm flipH="1">
              <a:off x="1600200" y="4592747"/>
              <a:ext cx="1143000" cy="1815882"/>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E</a:t>
              </a:r>
            </a:p>
            <a:p>
              <a:pPr algn="ctr" eaLnBrk="0" hangingPunct="0">
                <a:spcBef>
                  <a:spcPct val="50000"/>
                </a:spcBef>
                <a:defRPr/>
              </a:pPr>
              <a:endParaRPr lang="en-US" sz="3600" dirty="0">
                <a:solidFill>
                  <a:srgbClr val="000000"/>
                </a:solidFill>
              </a:endParaRPr>
            </a:p>
          </p:txBody>
        </p:sp>
        <p:sp>
          <p:nvSpPr>
            <p:cNvPr id="30" name="Text Box 8"/>
            <p:cNvSpPr txBox="1">
              <a:spLocks noChangeArrowheads="1"/>
            </p:cNvSpPr>
            <p:nvPr/>
          </p:nvSpPr>
          <p:spPr bwMode="auto">
            <a:xfrm flipH="1">
              <a:off x="5105400" y="4566404"/>
              <a:ext cx="1143000" cy="1354217"/>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D</a:t>
              </a:r>
            </a:p>
            <a:p>
              <a:pPr algn="ctr" eaLnBrk="0" hangingPunct="0">
                <a:spcBef>
                  <a:spcPct val="50000"/>
                </a:spcBef>
                <a:defRPr/>
              </a:pPr>
              <a:endParaRPr lang="en-US" sz="1600" dirty="0">
                <a:solidFill>
                  <a:srgbClr val="000000"/>
                </a:solidFill>
              </a:endParaRPr>
            </a:p>
          </p:txBody>
        </p:sp>
      </p:grpSp>
      <p:sp>
        <p:nvSpPr>
          <p:cNvPr id="22" name="Oval 21"/>
          <p:cNvSpPr/>
          <p:nvPr/>
        </p:nvSpPr>
        <p:spPr bwMode="auto">
          <a:xfrm>
            <a:off x="6629400" y="76200"/>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33942"/>
                                        </p:tgtEl>
                                        <p:attrNameLst>
                                          <p:attrName>style.visibility</p:attrName>
                                        </p:attrNameLst>
                                      </p:cBhvr>
                                      <p:to>
                                        <p:strVal val="visible"/>
                                      </p:to>
                                    </p:set>
                                    <p:anim calcmode="lin" valueType="num">
                                      <p:cBhvr additive="base">
                                        <p:cTn id="7" dur="500" fill="hold"/>
                                        <p:tgtEl>
                                          <p:spTgt spid="1233942"/>
                                        </p:tgtEl>
                                        <p:attrNameLst>
                                          <p:attrName>ppt_x</p:attrName>
                                        </p:attrNameLst>
                                      </p:cBhvr>
                                      <p:tavLst>
                                        <p:tav tm="0">
                                          <p:val>
                                            <p:strVal val="#ppt_x"/>
                                          </p:val>
                                        </p:tav>
                                        <p:tav tm="100000">
                                          <p:val>
                                            <p:strVal val="#ppt_x"/>
                                          </p:val>
                                        </p:tav>
                                      </p:tavLst>
                                    </p:anim>
                                    <p:anim calcmode="lin" valueType="num">
                                      <p:cBhvr additive="base">
                                        <p:cTn id="8" dur="500" fill="hold"/>
                                        <p:tgtEl>
                                          <p:spTgt spid="123394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39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050"/>
          <p:cNvSpPr>
            <a:spLocks noGrp="1" noChangeArrowheads="1"/>
          </p:cNvSpPr>
          <p:nvPr>
            <p:ph type="title"/>
          </p:nvPr>
        </p:nvSpPr>
        <p:spPr>
          <a:xfrm>
            <a:off x="609600" y="-228600"/>
            <a:ext cx="5830888" cy="1066800"/>
          </a:xfrm>
        </p:spPr>
        <p:txBody>
          <a:bodyPr/>
          <a:lstStyle/>
          <a:p>
            <a:r>
              <a:rPr lang="en-US" altLang="en-US" dirty="0" smtClean="0"/>
              <a:t> Restriction to Reduce Confounding</a:t>
            </a:r>
          </a:p>
        </p:txBody>
      </p:sp>
      <p:sp>
        <p:nvSpPr>
          <p:cNvPr id="60418" name="Rectangle 2051"/>
          <p:cNvSpPr>
            <a:spLocks noGrp="1" noChangeArrowheads="1"/>
          </p:cNvSpPr>
          <p:nvPr>
            <p:ph type="body" idx="1"/>
          </p:nvPr>
        </p:nvSpPr>
        <p:spPr>
          <a:xfrm>
            <a:off x="304800" y="1143000"/>
            <a:ext cx="6248400" cy="8077200"/>
          </a:xfrm>
        </p:spPr>
        <p:txBody>
          <a:bodyPr/>
          <a:lstStyle/>
          <a:p>
            <a:pPr>
              <a:lnSpc>
                <a:spcPct val="80000"/>
              </a:lnSpc>
            </a:pPr>
            <a:r>
              <a:rPr lang="en-US" altLang="en-US" sz="2400" dirty="0" smtClean="0"/>
              <a:t>Advantages:</a:t>
            </a:r>
          </a:p>
          <a:p>
            <a:pPr lvl="1">
              <a:lnSpc>
                <a:spcPct val="80000"/>
              </a:lnSpc>
            </a:pPr>
            <a:r>
              <a:rPr lang="en-US" altLang="en-US" sz="2200" dirty="0" smtClean="0"/>
              <a:t>conceptually straightforward</a:t>
            </a:r>
          </a:p>
          <a:p>
            <a:pPr lvl="1">
              <a:lnSpc>
                <a:spcPct val="80000"/>
              </a:lnSpc>
            </a:pPr>
            <a:endParaRPr lang="en-US" altLang="en-US" sz="1400" dirty="0" smtClean="0"/>
          </a:p>
          <a:p>
            <a:pPr lvl="1">
              <a:lnSpc>
                <a:spcPct val="80000"/>
              </a:lnSpc>
            </a:pPr>
            <a:endParaRPr lang="en-US" altLang="en-US" sz="700" dirty="0" smtClean="0"/>
          </a:p>
          <a:p>
            <a:pPr lvl="1">
              <a:lnSpc>
                <a:spcPct val="80000"/>
              </a:lnSpc>
            </a:pPr>
            <a:r>
              <a:rPr lang="en-US" altLang="en-US" sz="2200" dirty="0" smtClean="0"/>
              <a:t>handles difficult to quantitate variables</a:t>
            </a:r>
          </a:p>
          <a:p>
            <a:pPr lvl="1">
              <a:lnSpc>
                <a:spcPct val="80000"/>
              </a:lnSpc>
            </a:pPr>
            <a:endParaRPr lang="en-US" altLang="en-US" sz="1100" dirty="0" smtClean="0"/>
          </a:p>
          <a:p>
            <a:pPr lvl="1">
              <a:lnSpc>
                <a:spcPct val="80000"/>
              </a:lnSpc>
            </a:pPr>
            <a:endParaRPr lang="en-US" altLang="en-US" sz="800" dirty="0" smtClean="0"/>
          </a:p>
          <a:p>
            <a:pPr lvl="1">
              <a:lnSpc>
                <a:spcPct val="80000"/>
              </a:lnSpc>
            </a:pPr>
            <a:r>
              <a:rPr lang="en-US" altLang="en-US" sz="2200" dirty="0" smtClean="0"/>
              <a:t>can also be used in analysis phase</a:t>
            </a:r>
          </a:p>
          <a:p>
            <a:pPr lvl="1"/>
            <a:endParaRPr lang="en-US" altLang="en-US" sz="16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533400" y="-304800"/>
            <a:ext cx="5830888" cy="1066800"/>
          </a:xfrm>
        </p:spPr>
        <p:txBody>
          <a:bodyPr/>
          <a:lstStyle/>
          <a:p>
            <a:r>
              <a:rPr lang="en-US" altLang="en-US" dirty="0" smtClean="0"/>
              <a:t> Restriction to Reduce Confounding</a:t>
            </a:r>
          </a:p>
        </p:txBody>
      </p:sp>
      <p:sp>
        <p:nvSpPr>
          <p:cNvPr id="52227" name="Rectangle 3"/>
          <p:cNvSpPr>
            <a:spLocks noGrp="1" noChangeArrowheads="1"/>
          </p:cNvSpPr>
          <p:nvPr>
            <p:ph type="body" idx="1"/>
          </p:nvPr>
        </p:nvSpPr>
        <p:spPr>
          <a:xfrm>
            <a:off x="76200" y="914400"/>
            <a:ext cx="6705600" cy="8077200"/>
          </a:xfrm>
        </p:spPr>
        <p:txBody>
          <a:bodyPr/>
          <a:lstStyle/>
          <a:p>
            <a:r>
              <a:rPr lang="en-US" altLang="en-US" sz="2400" dirty="0" smtClean="0"/>
              <a:t>Disadvantages:</a:t>
            </a:r>
          </a:p>
          <a:p>
            <a:pPr lvl="1"/>
            <a:r>
              <a:rPr lang="en-US" altLang="en-US" dirty="0" smtClean="0"/>
              <a:t>may limit number of eligible subjects</a:t>
            </a:r>
          </a:p>
          <a:p>
            <a:pPr lvl="1"/>
            <a:endParaRPr lang="en-US" altLang="en-US" sz="800" dirty="0" smtClean="0"/>
          </a:p>
          <a:p>
            <a:pPr lvl="1"/>
            <a:r>
              <a:rPr lang="en-US" altLang="en-US" dirty="0" smtClean="0"/>
              <a:t>cost-inefficient to screen subjects, then not enroll</a:t>
            </a:r>
          </a:p>
          <a:p>
            <a:pPr lvl="1"/>
            <a:endParaRPr lang="en-US" altLang="en-US" sz="800" dirty="0" smtClean="0"/>
          </a:p>
          <a:p>
            <a:pPr lvl="1"/>
            <a:r>
              <a:rPr lang="en-US" altLang="en-US" dirty="0" smtClean="0"/>
              <a:t>“residual confounding” may persist if restriction categories not sufficiently narrow (e.g., “20 to 30 years old” age restriction might be too broad)</a:t>
            </a:r>
          </a:p>
          <a:p>
            <a:pPr lvl="1"/>
            <a:endParaRPr lang="en-US" altLang="en-US" sz="500" dirty="0" smtClean="0"/>
          </a:p>
          <a:p>
            <a:pPr lvl="1"/>
            <a:r>
              <a:rPr lang="en-US" altLang="en-US" dirty="0" smtClean="0"/>
              <a:t>limits generalizability, </a:t>
            </a:r>
            <a:r>
              <a:rPr lang="en-US" altLang="en-US" i="1" dirty="0" smtClean="0"/>
              <a:t>but</a:t>
            </a:r>
          </a:p>
          <a:p>
            <a:pPr lvl="2"/>
            <a:r>
              <a:rPr lang="en-US" altLang="en-US" dirty="0" smtClean="0"/>
              <a:t>“Validity before </a:t>
            </a:r>
            <a:r>
              <a:rPr lang="en-US" altLang="en-US" dirty="0" smtClean="0"/>
              <a:t>generalizabilty</a:t>
            </a:r>
            <a:r>
              <a:rPr lang="en-US" altLang="en-US" dirty="0" smtClean="0"/>
              <a:t>”</a:t>
            </a:r>
          </a:p>
          <a:p>
            <a:pPr lvl="2"/>
            <a:endParaRPr lang="en-US" altLang="en-US" sz="600" dirty="0" smtClean="0"/>
          </a:p>
          <a:p>
            <a:pPr lvl="1"/>
            <a:r>
              <a:rPr lang="en-US" altLang="en-US" dirty="0" smtClean="0"/>
              <a:t>not possible to evaluate how relationship of interest differs according to the level of the restricted variable (i.e., cannot assess statistical interaction)</a:t>
            </a:r>
          </a:p>
          <a:p>
            <a:pPr lvl="2"/>
            <a:r>
              <a:rPr lang="en-US" altLang="en-US" dirty="0" smtClean="0"/>
              <a:t>Not a bias;  just a less rich study</a:t>
            </a:r>
          </a:p>
          <a:p>
            <a:pPr lvl="1"/>
            <a:endParaRPr lang="en-US" altLang="en-US" dirty="0" smtClean="0"/>
          </a:p>
          <a:p>
            <a:pPr lvl="1"/>
            <a:endParaRPr lang="en-US" altLang="en-US" sz="400" dirty="0" smtClean="0"/>
          </a:p>
          <a:p>
            <a:pPr>
              <a:lnSpc>
                <a:spcPct val="80000"/>
              </a:lnSpc>
            </a:pPr>
            <a:r>
              <a:rPr lang="en-US" altLang="en-US" sz="2400" dirty="0" smtClean="0"/>
              <a:t>Bottom Line</a:t>
            </a:r>
          </a:p>
          <a:p>
            <a:pPr lvl="1">
              <a:lnSpc>
                <a:spcPct val="80000"/>
              </a:lnSpc>
            </a:pPr>
            <a:r>
              <a:rPr lang="en-US" altLang="en-US" dirty="0" smtClean="0"/>
              <a:t>Restriction not used as much as it should be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27">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227">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227">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2227">
                                            <p:txEl>
                                              <p:pRg st="8" end="8"/>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2227">
                                            <p:txEl>
                                              <p:pRg st="10" end="1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2227">
                                            <p:txEl>
                                              <p:pRg st="11" end="11"/>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2227">
                                            <p:txEl>
                                              <p:pRg st="14" end="14"/>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2227">
                                            <p:txEl>
                                              <p:pRg st="15" end="15"/>
                                            </p:txEl>
                                          </p:spTgt>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52227">
                                            <p:txEl>
                                              <p:pRg st="1" end="1"/>
                                            </p:txEl>
                                          </p:spTgt>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52227">
                                            <p:txEl>
                                              <p:pRg st="3" end="3"/>
                                            </p:txEl>
                                          </p:spTgt>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52227">
                                            <p:txEl>
                                              <p:pRg st="5" end="5"/>
                                            </p:txEl>
                                          </p:spTgt>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52227">
                                            <p:txEl>
                                              <p:pRg st="7" end="7"/>
                                            </p:txEl>
                                          </p:spTgt>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52227">
                                            <p:txEl>
                                              <p:pRg st="8" end="8"/>
                                            </p:txEl>
                                          </p:spTgt>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52227">
                                            <p:txEl>
                                              <p:pRg st="10" end="10"/>
                                            </p:txEl>
                                          </p:spTgt>
                                        </p:tgtEl>
                                        <p:attrNameLst>
                                          <p:attrName>style.visibility</p:attrName>
                                        </p:attrNameLst>
                                      </p:cBhvr>
                                      <p:to>
                                        <p:strVal val="visible"/>
                                      </p:to>
                                    </p:set>
                                  </p:childTnLst>
                                </p:cTn>
                              </p:par>
                              <p:par>
                                <p:cTn id="45" presetID="1" presetClass="entr" presetSubtype="0" fill="hold" grpId="1" nodeType="withEffect">
                                  <p:stCondLst>
                                    <p:cond delay="0"/>
                                  </p:stCondLst>
                                  <p:childTnLst>
                                    <p:set>
                                      <p:cBhvr>
                                        <p:cTn id="46" dur="1" fill="hold">
                                          <p:stCondLst>
                                            <p:cond delay="0"/>
                                          </p:stCondLst>
                                        </p:cTn>
                                        <p:tgtEl>
                                          <p:spTgt spid="52227">
                                            <p:txEl>
                                              <p:pRg st="11" end="11"/>
                                            </p:txEl>
                                          </p:spTgt>
                                        </p:tgtEl>
                                        <p:attrNameLst>
                                          <p:attrName>style.visibility</p:attrName>
                                        </p:attrNameLst>
                                      </p:cBhvr>
                                      <p:to>
                                        <p:strVal val="visible"/>
                                      </p:to>
                                    </p:set>
                                  </p:childTnLst>
                                </p:cTn>
                              </p:par>
                              <p:par>
                                <p:cTn id="47" presetID="1" presetClass="entr" presetSubtype="0" fill="hold" grpId="1" nodeType="withEffect">
                                  <p:stCondLst>
                                    <p:cond delay="0"/>
                                  </p:stCondLst>
                                  <p:childTnLst>
                                    <p:set>
                                      <p:cBhvr>
                                        <p:cTn id="48" dur="1" fill="hold">
                                          <p:stCondLst>
                                            <p:cond delay="0"/>
                                          </p:stCondLst>
                                        </p:cTn>
                                        <p:tgtEl>
                                          <p:spTgt spid="52227">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uiExpand="1" build="p"/>
      <p:bldP spid="52227" grpId="1"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ChangeArrowheads="1"/>
          </p:cNvSpPr>
          <p:nvPr>
            <p:ph type="title"/>
          </p:nvPr>
        </p:nvSpPr>
        <p:spPr>
          <a:xfrm>
            <a:off x="304800" y="76201"/>
            <a:ext cx="6172200" cy="566738"/>
          </a:xfrm>
        </p:spPr>
        <p:txBody>
          <a:bodyPr/>
          <a:lstStyle/>
          <a:p>
            <a:r>
              <a:rPr lang="en-US" altLang="en-US" dirty="0" smtClean="0"/>
              <a:t>Confounding and Interaction: Part II</a:t>
            </a:r>
          </a:p>
        </p:txBody>
      </p:sp>
      <p:sp>
        <p:nvSpPr>
          <p:cNvPr id="115714" name="Rectangle 3"/>
          <p:cNvSpPr>
            <a:spLocks noGrp="1" noChangeArrowheads="1"/>
          </p:cNvSpPr>
          <p:nvPr>
            <p:ph type="body" idx="1"/>
          </p:nvPr>
        </p:nvSpPr>
        <p:spPr>
          <a:xfrm>
            <a:off x="457200" y="762000"/>
            <a:ext cx="6096000" cy="7696200"/>
          </a:xfrm>
        </p:spPr>
        <p:txBody>
          <a:bodyPr/>
          <a:lstStyle/>
          <a:p>
            <a:pPr>
              <a:lnSpc>
                <a:spcPct val="90000"/>
              </a:lnSpc>
            </a:pPr>
            <a:r>
              <a:rPr lang="en-US" altLang="en-US" sz="2400" dirty="0" smtClean="0"/>
              <a:t>Methods to reduce/eliminate confounding</a:t>
            </a:r>
          </a:p>
          <a:p>
            <a:pPr lvl="1">
              <a:lnSpc>
                <a:spcPct val="90000"/>
              </a:lnSpc>
            </a:pPr>
            <a:r>
              <a:rPr lang="en-US" altLang="en-US" sz="2200" dirty="0" smtClean="0"/>
              <a:t>during study </a:t>
            </a:r>
            <a:r>
              <a:rPr lang="en-US" altLang="en-US" sz="2200" u="sng" dirty="0" smtClean="0"/>
              <a:t>design</a:t>
            </a:r>
            <a:r>
              <a:rPr lang="en-US" altLang="en-US" sz="2200" dirty="0" smtClean="0"/>
              <a:t>:</a:t>
            </a:r>
          </a:p>
          <a:p>
            <a:pPr lvl="2">
              <a:lnSpc>
                <a:spcPct val="90000"/>
              </a:lnSpc>
              <a:spcBef>
                <a:spcPct val="0"/>
              </a:spcBef>
            </a:pPr>
            <a:r>
              <a:rPr lang="en-US" altLang="en-US" sz="2200" dirty="0" smtClean="0"/>
              <a:t>Randomization</a:t>
            </a:r>
          </a:p>
          <a:p>
            <a:pPr lvl="2">
              <a:lnSpc>
                <a:spcPct val="90000"/>
              </a:lnSpc>
              <a:spcBef>
                <a:spcPct val="0"/>
              </a:spcBef>
            </a:pPr>
            <a:r>
              <a:rPr lang="en-US" altLang="en-US" sz="2200" dirty="0" smtClean="0"/>
              <a:t>Restriction</a:t>
            </a:r>
          </a:p>
          <a:p>
            <a:pPr lvl="2">
              <a:lnSpc>
                <a:spcPct val="90000"/>
              </a:lnSpc>
              <a:spcBef>
                <a:spcPct val="0"/>
              </a:spcBef>
            </a:pPr>
            <a:r>
              <a:rPr lang="en-US" altLang="en-US" sz="2200" dirty="0" smtClean="0"/>
              <a:t>Matching</a:t>
            </a:r>
          </a:p>
          <a:p>
            <a:pPr lvl="2">
              <a:lnSpc>
                <a:spcPct val="90000"/>
              </a:lnSpc>
              <a:spcBef>
                <a:spcPct val="0"/>
              </a:spcBef>
            </a:pPr>
            <a:r>
              <a:rPr lang="en-US" altLang="en-US" sz="2200" dirty="0" smtClean="0"/>
              <a:t>Instrumental variables</a:t>
            </a:r>
          </a:p>
          <a:p>
            <a:pPr lvl="2">
              <a:lnSpc>
                <a:spcPct val="90000"/>
              </a:lnSpc>
            </a:pPr>
            <a:endParaRPr lang="en-US" altLang="en-US" sz="600" dirty="0" smtClean="0"/>
          </a:p>
          <a:p>
            <a:pPr lvl="1">
              <a:lnSpc>
                <a:spcPct val="90000"/>
              </a:lnSpc>
            </a:pPr>
            <a:r>
              <a:rPr lang="en-US" altLang="en-US" sz="2200" dirty="0" smtClean="0"/>
              <a:t>during study </a:t>
            </a:r>
            <a:r>
              <a:rPr lang="en-US" altLang="en-US" sz="2200" u="sng" dirty="0" smtClean="0"/>
              <a:t>analysis:</a:t>
            </a:r>
            <a:endParaRPr lang="en-US" altLang="en-US" sz="2200" dirty="0" smtClean="0"/>
          </a:p>
          <a:p>
            <a:pPr lvl="2">
              <a:lnSpc>
                <a:spcPct val="90000"/>
              </a:lnSpc>
            </a:pPr>
            <a:r>
              <a:rPr lang="en-US" altLang="en-US" sz="2200" dirty="0" smtClean="0"/>
              <a:t>Stratification</a:t>
            </a:r>
          </a:p>
          <a:p>
            <a:pPr lvl="2">
              <a:lnSpc>
                <a:spcPct val="90000"/>
              </a:lnSpc>
              <a:spcBef>
                <a:spcPct val="0"/>
              </a:spcBef>
              <a:spcAft>
                <a:spcPct val="0"/>
              </a:spcAft>
            </a:pPr>
            <a:r>
              <a:rPr lang="en-US" altLang="en-US" sz="2200" dirty="0" smtClean="0"/>
              <a:t>(Mathematical regression)</a:t>
            </a:r>
          </a:p>
          <a:p>
            <a:pPr lvl="2">
              <a:lnSpc>
                <a:spcPct val="90000"/>
              </a:lnSpc>
              <a:spcBef>
                <a:spcPct val="0"/>
              </a:spcBef>
              <a:spcAft>
                <a:spcPct val="0"/>
              </a:spcAft>
            </a:pPr>
            <a:r>
              <a:rPr lang="en-US" altLang="en-US" sz="2200" dirty="0" smtClean="0"/>
              <a:t>(Propensity scores)</a:t>
            </a:r>
          </a:p>
          <a:p>
            <a:pPr lvl="2">
              <a:lnSpc>
                <a:spcPct val="90000"/>
              </a:lnSpc>
              <a:spcBef>
                <a:spcPct val="0"/>
              </a:spcBef>
              <a:spcAft>
                <a:spcPct val="0"/>
              </a:spcAft>
            </a:pPr>
            <a:r>
              <a:rPr lang="en-US" altLang="en-US" sz="2200" dirty="0" smtClean="0"/>
              <a:t>(Inverse probability weighting)</a:t>
            </a:r>
          </a:p>
          <a:p>
            <a:pPr lvl="2">
              <a:lnSpc>
                <a:spcPct val="90000"/>
              </a:lnSpc>
              <a:buFontTx/>
              <a:buNone/>
            </a:pPr>
            <a:endParaRPr lang="en-US" altLang="en-US" sz="1200" dirty="0" smtClean="0"/>
          </a:p>
          <a:p>
            <a:pPr>
              <a:lnSpc>
                <a:spcPct val="90000"/>
              </a:lnSpc>
            </a:pPr>
            <a:r>
              <a:rPr lang="en-US" altLang="en-US" sz="2400" dirty="0" smtClean="0"/>
              <a:t>Interaction</a:t>
            </a:r>
          </a:p>
          <a:p>
            <a:pPr lvl="1">
              <a:lnSpc>
                <a:spcPct val="90000"/>
              </a:lnSpc>
            </a:pPr>
            <a:r>
              <a:rPr lang="en-US" altLang="en-US" sz="2200" dirty="0" smtClean="0"/>
              <a:t>What is it? </a:t>
            </a:r>
          </a:p>
          <a:p>
            <a:pPr lvl="1">
              <a:lnSpc>
                <a:spcPct val="90000"/>
              </a:lnSpc>
            </a:pPr>
            <a:r>
              <a:rPr lang="en-US" altLang="en-US" sz="2200" dirty="0" smtClean="0"/>
              <a:t>Additive vs. multiplicative interaction</a:t>
            </a:r>
          </a:p>
          <a:p>
            <a:pPr lvl="1">
              <a:lnSpc>
                <a:spcPct val="90000"/>
              </a:lnSpc>
            </a:pPr>
            <a:r>
              <a:rPr lang="en-US" altLang="en-US" sz="2200" dirty="0" smtClean="0"/>
              <a:t>How to detect it?</a:t>
            </a:r>
          </a:p>
          <a:p>
            <a:pPr lvl="1">
              <a:lnSpc>
                <a:spcPct val="90000"/>
              </a:lnSpc>
            </a:pPr>
            <a:r>
              <a:rPr lang="en-US" altLang="en-US" sz="2200" dirty="0" smtClean="0"/>
              <a:t>Different types of interaction</a:t>
            </a:r>
          </a:p>
          <a:p>
            <a:pPr lvl="1">
              <a:lnSpc>
                <a:spcPct val="90000"/>
              </a:lnSpc>
            </a:pPr>
            <a:r>
              <a:rPr lang="en-US" altLang="en-US" sz="2200" dirty="0" smtClean="0"/>
              <a:t>Statistical testing for interaction</a:t>
            </a:r>
          </a:p>
          <a:p>
            <a:pPr lvl="1">
              <a:lnSpc>
                <a:spcPct val="90000"/>
              </a:lnSpc>
            </a:pPr>
            <a:r>
              <a:rPr lang="en-US" altLang="en-US" sz="2200" dirty="0" smtClean="0"/>
              <a:t>Implementation in Stata</a:t>
            </a:r>
          </a:p>
          <a:p>
            <a:pPr lvl="1">
              <a:lnSpc>
                <a:spcPct val="90000"/>
              </a:lnSpc>
            </a:pPr>
            <a:r>
              <a:rPr lang="en-US" altLang="en-US" sz="2200" dirty="0" smtClean="0"/>
              <a:t>How DAGs help identify candidates? </a:t>
            </a:r>
          </a:p>
          <a:p>
            <a:pPr lvl="1">
              <a:lnSpc>
                <a:spcPct val="90000"/>
              </a:lnSpc>
            </a:pPr>
            <a:r>
              <a:rPr lang="en-US" altLang="en-US" sz="2200" dirty="0" smtClean="0"/>
              <a:t>Comparison with confounding</a:t>
            </a:r>
          </a:p>
          <a:p>
            <a:pPr lvl="1">
              <a:lnSpc>
                <a:spcPct val="90000"/>
              </a:lnSpc>
            </a:pPr>
            <a:endParaRPr lang="en-US" altLang="en-US" dirty="0" smtClean="0"/>
          </a:p>
          <a:p>
            <a:pPr>
              <a:lnSpc>
                <a:spcPct val="90000"/>
              </a:lnSpc>
            </a:pPr>
            <a:endParaRPr lang="en-US" altLang="en-US" dirty="0" smtClean="0"/>
          </a:p>
          <a:p>
            <a:pPr lvl="1">
              <a:lnSpc>
                <a:spcPct val="90000"/>
              </a:lnSpc>
            </a:pPr>
            <a:endParaRPr lang="en-US" altLang="en-US" dirty="0" smtClean="0"/>
          </a:p>
        </p:txBody>
      </p:sp>
      <p:sp>
        <p:nvSpPr>
          <p:cNvPr id="4" name="Line 3"/>
          <p:cNvSpPr>
            <a:spLocks noChangeShapeType="1"/>
          </p:cNvSpPr>
          <p:nvPr/>
        </p:nvSpPr>
        <p:spPr bwMode="auto">
          <a:xfrm>
            <a:off x="533400" y="2667000"/>
            <a:ext cx="762000" cy="0"/>
          </a:xfrm>
          <a:prstGeom prst="line">
            <a:avLst/>
          </a:prstGeom>
          <a:noFill/>
          <a:ln w="92075">
            <a:solidFill>
              <a:srgbClr val="FF0000"/>
            </a:solidFill>
            <a:round/>
            <a:headEnd/>
            <a:tailEnd type="triangle" w="med" len="med"/>
          </a:ln>
        </p:spPr>
        <p:txBody>
          <a:bodyPr lIns="95125" tIns="49148" rIns="95125" bIns="49148"/>
          <a:lstStyle/>
          <a:p>
            <a:endParaRPr lang="en-US" dirty="0"/>
          </a:p>
        </p:txBody>
      </p:sp>
    </p:spTree>
    <p:extLst>
      <p:ext uri="{BB962C8B-B14F-4D97-AF65-F5344CB8AC3E}">
        <p14:creationId xmlns:p14="http://schemas.microsoft.com/office/powerpoint/2010/main" val="19295641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381000" y="0"/>
            <a:ext cx="5830888" cy="685800"/>
          </a:xfrm>
        </p:spPr>
        <p:txBody>
          <a:bodyPr/>
          <a:lstStyle/>
          <a:p>
            <a:r>
              <a:rPr lang="en-US" altLang="en-US" dirty="0" smtClean="0"/>
              <a:t>Matching to Reduce Confounding </a:t>
            </a:r>
          </a:p>
        </p:txBody>
      </p:sp>
      <p:sp>
        <p:nvSpPr>
          <p:cNvPr id="66562" name="Rectangle 3"/>
          <p:cNvSpPr>
            <a:spLocks noGrp="1" noChangeArrowheads="1"/>
          </p:cNvSpPr>
          <p:nvPr>
            <p:ph type="body" idx="1"/>
          </p:nvPr>
        </p:nvSpPr>
        <p:spPr>
          <a:xfrm>
            <a:off x="0" y="838200"/>
            <a:ext cx="6858000" cy="8305800"/>
          </a:xfrm>
        </p:spPr>
        <p:txBody>
          <a:bodyPr/>
          <a:lstStyle/>
          <a:p>
            <a:pPr>
              <a:tabLst>
                <a:tab pos="1889125" algn="l"/>
              </a:tabLst>
            </a:pPr>
            <a:r>
              <a:rPr lang="en-US" altLang="en-US" sz="1800" dirty="0" smtClean="0"/>
              <a:t>Definition:  unexposed/non-case participants are enrolled </a:t>
            </a:r>
            <a:r>
              <a:rPr lang="en-US" altLang="en-US" sz="1800" dirty="0" smtClean="0">
                <a:solidFill>
                  <a:srgbClr val="000000"/>
                </a:solidFill>
              </a:rPr>
              <a:t>who match those of the comparison group (either exposed or cases) in terms of the confounder in question</a:t>
            </a:r>
            <a:endParaRPr lang="en-US" altLang="en-US" sz="1800" dirty="0" smtClean="0"/>
          </a:p>
          <a:p>
            <a:pPr>
              <a:tabLst>
                <a:tab pos="1889125" algn="l"/>
              </a:tabLst>
            </a:pPr>
            <a:r>
              <a:rPr lang="en-US" altLang="en-US" sz="1800" dirty="0" smtClean="0"/>
              <a:t>Mechanics depends upon study design: </a:t>
            </a:r>
          </a:p>
          <a:p>
            <a:pPr lvl="1">
              <a:tabLst>
                <a:tab pos="1889125" algn="l"/>
              </a:tabLst>
            </a:pPr>
            <a:r>
              <a:rPr lang="en-US" altLang="en-US" sz="1700" dirty="0" smtClean="0"/>
              <a:t>e.g., </a:t>
            </a:r>
            <a:r>
              <a:rPr lang="en-US" altLang="en-US" sz="1700" u="sng" dirty="0" smtClean="0"/>
              <a:t>cohort/cross-sectional study</a:t>
            </a:r>
            <a:r>
              <a:rPr lang="en-US" altLang="en-US" sz="1700" dirty="0" smtClean="0"/>
              <a:t>:  unexposed participants   are “matched” to exposed participants according to their values for the confounder. </a:t>
            </a:r>
          </a:p>
          <a:p>
            <a:pPr lvl="2">
              <a:tabLst>
                <a:tab pos="1889125" algn="l"/>
              </a:tabLst>
            </a:pPr>
            <a:r>
              <a:rPr lang="en-US" altLang="en-US" sz="1800" dirty="0" smtClean="0"/>
              <a:t>e.g.  matching on race</a:t>
            </a:r>
          </a:p>
          <a:p>
            <a:pPr>
              <a:buFont typeface="Symbol" pitchFamily="18" charset="2"/>
              <a:buNone/>
              <a:tabLst>
                <a:tab pos="1889125" algn="l"/>
              </a:tabLst>
            </a:pPr>
            <a:r>
              <a:rPr lang="en-US" altLang="en-US" sz="1800" dirty="0" smtClean="0"/>
              <a:t>	           One </a:t>
            </a:r>
            <a:r>
              <a:rPr lang="en-US" altLang="en-US" sz="1800" dirty="0" smtClean="0"/>
              <a:t>unexposed</a:t>
            </a:r>
            <a:r>
              <a:rPr lang="en-US" altLang="en-US" baseline="-25000" dirty="0" smtClean="0"/>
              <a:t>latino</a:t>
            </a:r>
            <a:r>
              <a:rPr lang="en-US" altLang="en-US" baseline="-25000" dirty="0" smtClean="0"/>
              <a:t> </a:t>
            </a:r>
            <a:r>
              <a:rPr lang="en-US" altLang="en-US" sz="1600" i="1" dirty="0" smtClean="0"/>
              <a:t>enrolled for each </a:t>
            </a:r>
            <a:r>
              <a:rPr lang="en-US" altLang="en-US" sz="1800" dirty="0" smtClean="0"/>
              <a:t> </a:t>
            </a:r>
            <a:r>
              <a:rPr lang="en-US" altLang="en-US" sz="1800" dirty="0" smtClean="0"/>
              <a:t>exposed</a:t>
            </a:r>
            <a:r>
              <a:rPr lang="en-US" altLang="en-US" baseline="-25000" dirty="0" smtClean="0"/>
              <a:t>latino</a:t>
            </a:r>
            <a:endParaRPr lang="en-US" altLang="en-US" sz="1800" dirty="0" smtClean="0"/>
          </a:p>
          <a:p>
            <a:pPr>
              <a:buFont typeface="Symbol" pitchFamily="18" charset="2"/>
              <a:buNone/>
              <a:tabLst>
                <a:tab pos="1889125" algn="l"/>
              </a:tabLst>
            </a:pPr>
            <a:r>
              <a:rPr lang="en-US" altLang="en-US" sz="1800" dirty="0" smtClean="0"/>
              <a:t>	           One </a:t>
            </a:r>
            <a:r>
              <a:rPr lang="en-US" altLang="en-US" sz="1800" dirty="0" smtClean="0"/>
              <a:t>unexposed</a:t>
            </a:r>
            <a:r>
              <a:rPr lang="en-US" altLang="en-US" baseline="-25000" dirty="0" smtClean="0"/>
              <a:t>asian</a:t>
            </a:r>
            <a:r>
              <a:rPr lang="en-US" altLang="en-US" baseline="-25000" dirty="0" smtClean="0"/>
              <a:t> </a:t>
            </a:r>
            <a:r>
              <a:rPr lang="en-US" altLang="en-US" sz="1600" i="1" dirty="0" smtClean="0"/>
              <a:t>enrolled for each </a:t>
            </a:r>
            <a:r>
              <a:rPr lang="en-US" altLang="en-US" sz="1800" dirty="0" smtClean="0"/>
              <a:t> </a:t>
            </a:r>
            <a:r>
              <a:rPr lang="en-US" altLang="en-US" sz="1800" dirty="0" smtClean="0"/>
              <a:t>exposed</a:t>
            </a:r>
            <a:r>
              <a:rPr lang="en-US" altLang="en-US" baseline="-25000" dirty="0" smtClean="0"/>
              <a:t>asian</a:t>
            </a:r>
            <a:endParaRPr lang="en-US" altLang="en-US" sz="1800" dirty="0" smtClean="0"/>
          </a:p>
          <a:p>
            <a:pPr lvl="1">
              <a:tabLst>
                <a:tab pos="1889125" algn="l"/>
              </a:tabLst>
            </a:pPr>
            <a:endParaRPr lang="en-US" altLang="en-US" sz="700" dirty="0" smtClean="0"/>
          </a:p>
          <a:p>
            <a:pPr lvl="1">
              <a:tabLst>
                <a:tab pos="1889125" algn="l"/>
              </a:tabLst>
            </a:pPr>
            <a:r>
              <a:rPr lang="en-US" altLang="en-US" sz="1800" dirty="0" smtClean="0"/>
              <a:t>e.g., </a:t>
            </a:r>
            <a:r>
              <a:rPr lang="en-US" altLang="en-US" sz="1800" u="sng" dirty="0" smtClean="0"/>
              <a:t>case-control study</a:t>
            </a:r>
            <a:r>
              <a:rPr lang="en-US" altLang="en-US" sz="1800" dirty="0" smtClean="0"/>
              <a:t>:  non-diseased controls are “matched” to diseased cases </a:t>
            </a:r>
          </a:p>
          <a:p>
            <a:pPr lvl="1">
              <a:tabLst>
                <a:tab pos="1889125" algn="l"/>
              </a:tabLst>
            </a:pPr>
            <a:endParaRPr lang="en-US" altLang="en-US" sz="400" dirty="0" smtClean="0"/>
          </a:p>
          <a:p>
            <a:pPr lvl="2">
              <a:tabLst>
                <a:tab pos="1889125" algn="l"/>
              </a:tabLst>
            </a:pPr>
            <a:r>
              <a:rPr lang="en-US" altLang="en-US" sz="1800" dirty="0" smtClean="0"/>
              <a:t>e.g. matching on age </a:t>
            </a:r>
          </a:p>
          <a:p>
            <a:pPr>
              <a:buFont typeface="Symbol" pitchFamily="18" charset="2"/>
              <a:buNone/>
              <a:tabLst>
                <a:tab pos="1889125" algn="l"/>
              </a:tabLst>
            </a:pPr>
            <a:r>
              <a:rPr lang="en-US" altLang="en-US" sz="1800" dirty="0" smtClean="0"/>
              <a:t>	           One </a:t>
            </a:r>
            <a:r>
              <a:rPr lang="en-US" altLang="en-US" sz="1800" dirty="0" smtClean="0"/>
              <a:t>control</a:t>
            </a:r>
            <a:r>
              <a:rPr lang="en-US" altLang="en-US" baseline="-25000" dirty="0" smtClean="0"/>
              <a:t>age</a:t>
            </a:r>
            <a:r>
              <a:rPr lang="en-US" altLang="en-US" sz="1800" dirty="0" smtClean="0"/>
              <a:t> </a:t>
            </a:r>
            <a:r>
              <a:rPr lang="en-US" altLang="en-US" baseline="-25000" dirty="0" smtClean="0"/>
              <a:t>50</a:t>
            </a:r>
            <a:r>
              <a:rPr lang="en-US" altLang="en-US" sz="1800" dirty="0" smtClean="0"/>
              <a:t>   </a:t>
            </a:r>
            <a:r>
              <a:rPr lang="en-US" altLang="en-US" sz="1600" i="1" dirty="0" smtClean="0"/>
              <a:t>enrolled for each  </a:t>
            </a:r>
            <a:r>
              <a:rPr lang="en-US" altLang="en-US" sz="1800" dirty="0" smtClean="0"/>
              <a:t>case</a:t>
            </a:r>
            <a:r>
              <a:rPr lang="en-US" altLang="en-US" baseline="-25000" dirty="0" smtClean="0"/>
              <a:t>age</a:t>
            </a:r>
            <a:r>
              <a:rPr lang="en-US" altLang="en-US" sz="1800" dirty="0" smtClean="0"/>
              <a:t> </a:t>
            </a:r>
            <a:r>
              <a:rPr lang="en-US" altLang="en-US" baseline="-25000" dirty="0" smtClean="0"/>
              <a:t>50</a:t>
            </a:r>
            <a:endParaRPr lang="en-US" altLang="en-US" sz="1800" dirty="0" smtClean="0"/>
          </a:p>
          <a:p>
            <a:pPr>
              <a:buFont typeface="Symbol" pitchFamily="18" charset="2"/>
              <a:buNone/>
              <a:tabLst>
                <a:tab pos="1889125" algn="l"/>
              </a:tabLst>
            </a:pPr>
            <a:r>
              <a:rPr lang="en-US" altLang="en-US" sz="1800" dirty="0" smtClean="0"/>
              <a:t>	           One </a:t>
            </a:r>
            <a:r>
              <a:rPr lang="en-US" altLang="en-US" sz="1800" dirty="0" smtClean="0"/>
              <a:t>control</a:t>
            </a:r>
            <a:r>
              <a:rPr lang="en-US" altLang="en-US" baseline="-25000" dirty="0" smtClean="0"/>
              <a:t>age</a:t>
            </a:r>
            <a:r>
              <a:rPr lang="en-US" altLang="en-US" sz="1800" dirty="0" smtClean="0"/>
              <a:t> </a:t>
            </a:r>
            <a:r>
              <a:rPr lang="en-US" altLang="en-US" baseline="-25000" dirty="0" smtClean="0"/>
              <a:t>70</a:t>
            </a:r>
            <a:r>
              <a:rPr lang="en-US" altLang="en-US" sz="1800" dirty="0" smtClean="0"/>
              <a:t>   </a:t>
            </a:r>
            <a:r>
              <a:rPr lang="en-US" altLang="en-US" sz="1600" i="1" dirty="0" smtClean="0"/>
              <a:t>enrolled for each</a:t>
            </a:r>
            <a:r>
              <a:rPr lang="en-US" altLang="en-US" sz="1800" dirty="0" smtClean="0"/>
              <a:t>  </a:t>
            </a:r>
            <a:r>
              <a:rPr lang="en-US" altLang="en-US" sz="1800" dirty="0" smtClean="0"/>
              <a:t>case</a:t>
            </a:r>
            <a:r>
              <a:rPr lang="en-US" altLang="en-US" baseline="-25000" dirty="0" smtClean="0"/>
              <a:t>age</a:t>
            </a:r>
            <a:r>
              <a:rPr lang="en-US" altLang="en-US" sz="1800" dirty="0" smtClean="0"/>
              <a:t> </a:t>
            </a:r>
            <a:r>
              <a:rPr lang="en-US" altLang="en-US" baseline="-25000" dirty="0" smtClean="0"/>
              <a:t>70</a:t>
            </a:r>
          </a:p>
          <a:p>
            <a:pPr lvl="3">
              <a:buFont typeface="Monotype Sorts"/>
              <a:buNone/>
              <a:tabLst>
                <a:tab pos="1889125" algn="l"/>
              </a:tabLst>
            </a:pPr>
            <a:r>
              <a:rPr lang="en-US" altLang="en-US" sz="1800" dirty="0" smtClean="0"/>
              <a:t>- can be in age ranges, e.g., +/-   2.5 years</a:t>
            </a:r>
          </a:p>
          <a:p>
            <a:pPr lvl="3">
              <a:tabLst>
                <a:tab pos="1889125" algn="l"/>
              </a:tabLst>
            </a:pPr>
            <a:endParaRPr lang="en-US" altLang="en-US" sz="1800" dirty="0" smtClean="0"/>
          </a:p>
          <a:p>
            <a:pPr>
              <a:tabLst>
                <a:tab pos="1889125" algn="l"/>
              </a:tabLst>
            </a:pPr>
            <a:r>
              <a:rPr lang="en-US" altLang="en-US" sz="1800" dirty="0" smtClean="0"/>
              <a:t>Operationally, performed by “individual matching” (one-by-one) or frequency matching (e.g., select control group at the end to match distribution of confounding factor in case group)</a:t>
            </a:r>
          </a:p>
          <a:p>
            <a:pPr>
              <a:tabLst>
                <a:tab pos="1889125" algn="l"/>
              </a:tabLst>
            </a:pPr>
            <a:endParaRPr lang="en-US" altLang="en-US" sz="700" dirty="0" smtClean="0"/>
          </a:p>
          <a:p>
            <a:pPr>
              <a:tabLst>
                <a:tab pos="1889125" algn="l"/>
              </a:tabLst>
            </a:pPr>
            <a:endParaRPr lang="en-US" altLang="en-US" sz="18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ChangeArrowheads="1"/>
          </p:cNvSpPr>
          <p:nvPr>
            <p:ph type="title"/>
          </p:nvPr>
        </p:nvSpPr>
        <p:spPr>
          <a:xfrm>
            <a:off x="304800" y="76201"/>
            <a:ext cx="6172200" cy="566738"/>
          </a:xfrm>
        </p:spPr>
        <p:txBody>
          <a:bodyPr/>
          <a:lstStyle/>
          <a:p>
            <a:r>
              <a:rPr lang="en-US" altLang="en-US" dirty="0" smtClean="0"/>
              <a:t>Confounding and Interaction: Part II</a:t>
            </a:r>
          </a:p>
        </p:txBody>
      </p:sp>
      <p:sp>
        <p:nvSpPr>
          <p:cNvPr id="115714" name="Rectangle 3"/>
          <p:cNvSpPr>
            <a:spLocks noGrp="1" noChangeArrowheads="1"/>
          </p:cNvSpPr>
          <p:nvPr>
            <p:ph type="body" idx="1"/>
          </p:nvPr>
        </p:nvSpPr>
        <p:spPr>
          <a:xfrm>
            <a:off x="228600" y="762000"/>
            <a:ext cx="6248400" cy="7696200"/>
          </a:xfrm>
        </p:spPr>
        <p:txBody>
          <a:bodyPr/>
          <a:lstStyle/>
          <a:p>
            <a:pPr>
              <a:lnSpc>
                <a:spcPct val="90000"/>
              </a:lnSpc>
            </a:pPr>
            <a:r>
              <a:rPr lang="en-US" altLang="en-US" sz="2400" dirty="0" smtClean="0"/>
              <a:t>Methods to reduce/eliminate confounding</a:t>
            </a:r>
          </a:p>
          <a:p>
            <a:pPr lvl="1">
              <a:lnSpc>
                <a:spcPct val="90000"/>
              </a:lnSpc>
            </a:pPr>
            <a:r>
              <a:rPr lang="en-US" altLang="en-US" sz="2200" dirty="0" smtClean="0"/>
              <a:t>during study </a:t>
            </a:r>
            <a:r>
              <a:rPr lang="en-US" altLang="en-US" sz="2200" u="sng" dirty="0" smtClean="0"/>
              <a:t>design</a:t>
            </a:r>
            <a:r>
              <a:rPr lang="en-US" altLang="en-US" sz="2200" dirty="0" smtClean="0"/>
              <a:t>:</a:t>
            </a:r>
          </a:p>
          <a:p>
            <a:pPr lvl="2">
              <a:lnSpc>
                <a:spcPct val="90000"/>
              </a:lnSpc>
              <a:spcBef>
                <a:spcPct val="0"/>
              </a:spcBef>
            </a:pPr>
            <a:r>
              <a:rPr lang="en-US" altLang="en-US" sz="2200" dirty="0" smtClean="0"/>
              <a:t>Randomization</a:t>
            </a:r>
          </a:p>
          <a:p>
            <a:pPr lvl="2">
              <a:lnSpc>
                <a:spcPct val="90000"/>
              </a:lnSpc>
              <a:spcBef>
                <a:spcPct val="0"/>
              </a:spcBef>
            </a:pPr>
            <a:r>
              <a:rPr lang="en-US" altLang="en-US" sz="2200" dirty="0" smtClean="0"/>
              <a:t>Restriction</a:t>
            </a:r>
          </a:p>
          <a:p>
            <a:pPr lvl="2">
              <a:lnSpc>
                <a:spcPct val="90000"/>
              </a:lnSpc>
              <a:spcBef>
                <a:spcPct val="0"/>
              </a:spcBef>
            </a:pPr>
            <a:r>
              <a:rPr lang="en-US" altLang="en-US" sz="2200" dirty="0" smtClean="0"/>
              <a:t>Matching</a:t>
            </a:r>
          </a:p>
          <a:p>
            <a:pPr lvl="2">
              <a:lnSpc>
                <a:spcPct val="90000"/>
              </a:lnSpc>
              <a:spcBef>
                <a:spcPct val="0"/>
              </a:spcBef>
            </a:pPr>
            <a:r>
              <a:rPr lang="en-US" altLang="en-US" sz="2200" dirty="0" smtClean="0"/>
              <a:t>Instrumental variables</a:t>
            </a:r>
          </a:p>
          <a:p>
            <a:pPr lvl="2">
              <a:lnSpc>
                <a:spcPct val="90000"/>
              </a:lnSpc>
            </a:pPr>
            <a:endParaRPr lang="en-US" altLang="en-US" sz="600" dirty="0" smtClean="0"/>
          </a:p>
          <a:p>
            <a:pPr lvl="1">
              <a:lnSpc>
                <a:spcPct val="90000"/>
              </a:lnSpc>
            </a:pPr>
            <a:r>
              <a:rPr lang="en-US" altLang="en-US" sz="2200" dirty="0" smtClean="0"/>
              <a:t>during study </a:t>
            </a:r>
            <a:r>
              <a:rPr lang="en-US" altLang="en-US" sz="2200" u="sng" dirty="0" smtClean="0"/>
              <a:t>analysis:</a:t>
            </a:r>
            <a:endParaRPr lang="en-US" altLang="en-US" sz="2200" dirty="0" smtClean="0"/>
          </a:p>
          <a:p>
            <a:pPr lvl="2">
              <a:lnSpc>
                <a:spcPct val="90000"/>
              </a:lnSpc>
            </a:pPr>
            <a:r>
              <a:rPr lang="en-US" altLang="en-US" sz="2200" dirty="0" smtClean="0"/>
              <a:t>Stratification</a:t>
            </a:r>
          </a:p>
          <a:p>
            <a:pPr lvl="2">
              <a:lnSpc>
                <a:spcPct val="90000"/>
              </a:lnSpc>
              <a:spcBef>
                <a:spcPct val="0"/>
              </a:spcBef>
              <a:spcAft>
                <a:spcPct val="0"/>
              </a:spcAft>
            </a:pPr>
            <a:r>
              <a:rPr lang="en-US" altLang="en-US" sz="2200" dirty="0" smtClean="0"/>
              <a:t>(Mathematical regression)</a:t>
            </a:r>
          </a:p>
          <a:p>
            <a:pPr lvl="2">
              <a:lnSpc>
                <a:spcPct val="90000"/>
              </a:lnSpc>
              <a:spcBef>
                <a:spcPct val="0"/>
              </a:spcBef>
              <a:spcAft>
                <a:spcPct val="0"/>
              </a:spcAft>
            </a:pPr>
            <a:r>
              <a:rPr lang="en-US" altLang="en-US" sz="2200" dirty="0" smtClean="0"/>
              <a:t>(Propensity scores)</a:t>
            </a:r>
          </a:p>
          <a:p>
            <a:pPr lvl="2">
              <a:lnSpc>
                <a:spcPct val="90000"/>
              </a:lnSpc>
              <a:spcBef>
                <a:spcPct val="0"/>
              </a:spcBef>
              <a:spcAft>
                <a:spcPct val="0"/>
              </a:spcAft>
            </a:pPr>
            <a:r>
              <a:rPr lang="en-US" altLang="en-US" sz="2200" dirty="0" smtClean="0"/>
              <a:t>(Inverse probability weighting)</a:t>
            </a:r>
          </a:p>
          <a:p>
            <a:pPr lvl="2">
              <a:lnSpc>
                <a:spcPct val="90000"/>
              </a:lnSpc>
              <a:buFontTx/>
              <a:buNone/>
            </a:pPr>
            <a:endParaRPr lang="en-US" altLang="en-US" sz="1200" dirty="0" smtClean="0"/>
          </a:p>
          <a:p>
            <a:pPr>
              <a:lnSpc>
                <a:spcPct val="90000"/>
              </a:lnSpc>
            </a:pPr>
            <a:r>
              <a:rPr lang="en-US" altLang="en-US" sz="2400" dirty="0" smtClean="0"/>
              <a:t>Interaction</a:t>
            </a:r>
          </a:p>
          <a:p>
            <a:pPr lvl="1">
              <a:lnSpc>
                <a:spcPct val="90000"/>
              </a:lnSpc>
            </a:pPr>
            <a:r>
              <a:rPr lang="en-US" altLang="en-US" sz="2200" dirty="0" smtClean="0"/>
              <a:t>What is it? </a:t>
            </a:r>
          </a:p>
          <a:p>
            <a:pPr lvl="1">
              <a:lnSpc>
                <a:spcPct val="90000"/>
              </a:lnSpc>
            </a:pPr>
            <a:r>
              <a:rPr lang="en-US" altLang="en-US" sz="2200" dirty="0" smtClean="0"/>
              <a:t>Additive vs. multiplicative interaction</a:t>
            </a:r>
          </a:p>
          <a:p>
            <a:pPr lvl="1">
              <a:lnSpc>
                <a:spcPct val="90000"/>
              </a:lnSpc>
            </a:pPr>
            <a:r>
              <a:rPr lang="en-US" altLang="en-US" sz="2200" dirty="0" smtClean="0"/>
              <a:t>How to detect it?</a:t>
            </a:r>
          </a:p>
          <a:p>
            <a:pPr lvl="1">
              <a:lnSpc>
                <a:spcPct val="90000"/>
              </a:lnSpc>
            </a:pPr>
            <a:r>
              <a:rPr lang="en-US" altLang="en-US" sz="2200" dirty="0" smtClean="0"/>
              <a:t>Statistical testing for interaction</a:t>
            </a:r>
          </a:p>
          <a:p>
            <a:pPr lvl="1">
              <a:lnSpc>
                <a:spcPct val="90000"/>
              </a:lnSpc>
            </a:pPr>
            <a:r>
              <a:rPr lang="en-US" altLang="en-US" sz="2200" dirty="0" smtClean="0"/>
              <a:t>Implementation in Stata</a:t>
            </a:r>
          </a:p>
          <a:p>
            <a:pPr lvl="1">
              <a:lnSpc>
                <a:spcPct val="90000"/>
              </a:lnSpc>
            </a:pPr>
            <a:r>
              <a:rPr lang="en-US" altLang="en-US" sz="2200" dirty="0" smtClean="0"/>
              <a:t>Different </a:t>
            </a:r>
            <a:r>
              <a:rPr lang="en-US" altLang="en-US" sz="2200" dirty="0"/>
              <a:t>types of </a:t>
            </a:r>
            <a:r>
              <a:rPr lang="en-US" altLang="en-US" sz="2200" dirty="0" smtClean="0"/>
              <a:t>interaction</a:t>
            </a:r>
          </a:p>
          <a:p>
            <a:pPr lvl="1">
              <a:lnSpc>
                <a:spcPct val="90000"/>
              </a:lnSpc>
            </a:pPr>
            <a:r>
              <a:rPr lang="en-US" altLang="en-US" sz="2200" dirty="0" smtClean="0"/>
              <a:t>How DAGs help identify candidates? </a:t>
            </a:r>
          </a:p>
          <a:p>
            <a:pPr lvl="1">
              <a:lnSpc>
                <a:spcPct val="90000"/>
              </a:lnSpc>
            </a:pPr>
            <a:r>
              <a:rPr lang="en-US" altLang="en-US" sz="2200" dirty="0" smtClean="0"/>
              <a:t>Comparison with confounding</a:t>
            </a:r>
          </a:p>
          <a:p>
            <a:pPr lvl="1">
              <a:lnSpc>
                <a:spcPct val="90000"/>
              </a:lnSpc>
            </a:pPr>
            <a:endParaRPr lang="en-US" altLang="en-US" dirty="0" smtClean="0"/>
          </a:p>
          <a:p>
            <a:pPr>
              <a:lnSpc>
                <a:spcPct val="90000"/>
              </a:lnSpc>
            </a:pPr>
            <a:endParaRPr lang="en-US" altLang="en-US" dirty="0" smtClean="0"/>
          </a:p>
          <a:p>
            <a:pPr lvl="1">
              <a:lnSpc>
                <a:spcPct val="90000"/>
              </a:lnSpc>
            </a:pPr>
            <a:endParaRPr lang="en-US" alt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9"/>
          <p:cNvSpPr>
            <a:spLocks noChangeArrowheads="1"/>
          </p:cNvSpPr>
          <p:nvPr/>
        </p:nvSpPr>
        <p:spPr bwMode="auto">
          <a:xfrm>
            <a:off x="76200" y="685800"/>
            <a:ext cx="5867400" cy="7620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dirty="0"/>
          </a:p>
        </p:txBody>
      </p:sp>
      <p:sp>
        <p:nvSpPr>
          <p:cNvPr id="68610" name="Rectangle 10"/>
          <p:cNvSpPr>
            <a:spLocks noChangeArrowheads="1"/>
          </p:cNvSpPr>
          <p:nvPr/>
        </p:nvSpPr>
        <p:spPr bwMode="auto">
          <a:xfrm>
            <a:off x="76200" y="6858000"/>
            <a:ext cx="4267200" cy="1828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dirty="0"/>
          </a:p>
        </p:txBody>
      </p:sp>
      <p:sp>
        <p:nvSpPr>
          <p:cNvPr id="68611" name="Rectangle 11"/>
          <p:cNvSpPr>
            <a:spLocks noChangeArrowheads="1"/>
          </p:cNvSpPr>
          <p:nvPr/>
        </p:nvSpPr>
        <p:spPr bwMode="auto">
          <a:xfrm>
            <a:off x="0" y="0"/>
            <a:ext cx="6858000" cy="533400"/>
          </a:xfrm>
          <a:prstGeom prst="rect">
            <a:avLst/>
          </a:prstGeom>
          <a:noFill/>
          <a:ln w="9525">
            <a:noFill/>
            <a:miter lim="800000"/>
            <a:headEnd/>
            <a:tailEnd/>
          </a:ln>
        </p:spPr>
        <p:txBody>
          <a:bodyPr lIns="87312" tIns="42862" rIns="87312" bIns="42862" anchor="b"/>
          <a:lstStyle/>
          <a:p>
            <a:pPr algn="ctr" defTabSz="803275" eaLnBrk="0" hangingPunct="0"/>
            <a:r>
              <a:rPr lang="en-US" altLang="en-US" sz="2400" b="1" dirty="0">
                <a:solidFill>
                  <a:schemeClr val="tx2"/>
                </a:solidFill>
              </a:rPr>
              <a:t>Matching to </a:t>
            </a:r>
            <a:r>
              <a:rPr lang="en-US" altLang="en-US" sz="2400" b="1" dirty="0" smtClean="0">
                <a:solidFill>
                  <a:schemeClr val="tx2"/>
                </a:solidFill>
              </a:rPr>
              <a:t>Reduce/Eliminate Confounding</a:t>
            </a:r>
            <a:endParaRPr lang="en-US" altLang="en-US" sz="2800" b="1" dirty="0">
              <a:solidFill>
                <a:schemeClr val="tx2"/>
              </a:solidFill>
            </a:endParaRPr>
          </a:p>
        </p:txBody>
      </p:sp>
      <p:grpSp>
        <p:nvGrpSpPr>
          <p:cNvPr id="2" name="Group 12"/>
          <p:cNvGrpSpPr>
            <a:grpSpLocks/>
          </p:cNvGrpSpPr>
          <p:nvPr/>
        </p:nvGrpSpPr>
        <p:grpSpPr bwMode="auto">
          <a:xfrm rot="6026860">
            <a:off x="1182688" y="3092450"/>
            <a:ext cx="914400" cy="990600"/>
            <a:chOff x="2208" y="1776"/>
            <a:chExt cx="720" cy="768"/>
          </a:xfrm>
        </p:grpSpPr>
        <p:sp>
          <p:nvSpPr>
            <p:cNvPr id="68636" name="Line 13"/>
            <p:cNvSpPr>
              <a:spLocks noChangeShapeType="1"/>
            </p:cNvSpPr>
            <p:nvPr/>
          </p:nvSpPr>
          <p:spPr bwMode="auto">
            <a:xfrm>
              <a:off x="2208" y="1872"/>
              <a:ext cx="624" cy="672"/>
            </a:xfrm>
            <a:prstGeom prst="line">
              <a:avLst/>
            </a:prstGeom>
            <a:noFill/>
            <a:ln w="47625">
              <a:solidFill>
                <a:srgbClr val="FF0000"/>
              </a:solidFill>
              <a:round/>
              <a:headEnd/>
              <a:tailEnd/>
            </a:ln>
          </p:spPr>
          <p:txBody>
            <a:bodyPr lIns="95125" tIns="49148" rIns="95125" bIns="49148"/>
            <a:lstStyle/>
            <a:p>
              <a:endParaRPr lang="en-US" dirty="0"/>
            </a:p>
          </p:txBody>
        </p:sp>
        <p:sp>
          <p:nvSpPr>
            <p:cNvPr id="68637" name="Line 14"/>
            <p:cNvSpPr>
              <a:spLocks noChangeShapeType="1"/>
            </p:cNvSpPr>
            <p:nvPr/>
          </p:nvSpPr>
          <p:spPr bwMode="auto">
            <a:xfrm>
              <a:off x="2304" y="1776"/>
              <a:ext cx="624" cy="672"/>
            </a:xfrm>
            <a:prstGeom prst="line">
              <a:avLst/>
            </a:prstGeom>
            <a:noFill/>
            <a:ln w="47625">
              <a:solidFill>
                <a:srgbClr val="FF0000"/>
              </a:solidFill>
              <a:round/>
              <a:headEnd/>
              <a:tailEnd/>
            </a:ln>
          </p:spPr>
          <p:txBody>
            <a:bodyPr lIns="95125" tIns="49148" rIns="95125" bIns="49148"/>
            <a:lstStyle/>
            <a:p>
              <a:endParaRPr lang="en-US" dirty="0"/>
            </a:p>
          </p:txBody>
        </p:sp>
      </p:grpSp>
      <p:sp>
        <p:nvSpPr>
          <p:cNvPr id="68613" name="Rectangle 15"/>
          <p:cNvSpPr>
            <a:spLocks noChangeArrowheads="1"/>
          </p:cNvSpPr>
          <p:nvPr/>
        </p:nvSpPr>
        <p:spPr bwMode="auto">
          <a:xfrm>
            <a:off x="76200" y="609600"/>
            <a:ext cx="4876800" cy="7620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400" dirty="0" smtClean="0"/>
              <a:t>Cross-sectional/cohort study</a:t>
            </a:r>
            <a:endParaRPr lang="en-US" altLang="en-US" sz="2400" dirty="0"/>
          </a:p>
        </p:txBody>
      </p:sp>
      <p:sp>
        <p:nvSpPr>
          <p:cNvPr id="68614" name="Rectangle 16"/>
          <p:cNvSpPr>
            <a:spLocks noChangeArrowheads="1"/>
          </p:cNvSpPr>
          <p:nvPr/>
        </p:nvSpPr>
        <p:spPr bwMode="auto">
          <a:xfrm>
            <a:off x="152400" y="4953000"/>
            <a:ext cx="3429000" cy="8382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400" dirty="0"/>
              <a:t>Case-control study</a:t>
            </a:r>
            <a:r>
              <a:rPr lang="en-US" altLang="en-US" sz="2000" dirty="0"/>
              <a:t> </a:t>
            </a:r>
          </a:p>
        </p:txBody>
      </p:sp>
      <p:grpSp>
        <p:nvGrpSpPr>
          <p:cNvPr id="3" name="Group 17"/>
          <p:cNvGrpSpPr>
            <a:grpSpLocks/>
          </p:cNvGrpSpPr>
          <p:nvPr/>
        </p:nvGrpSpPr>
        <p:grpSpPr bwMode="auto">
          <a:xfrm rot="4789530">
            <a:off x="2720975" y="6873875"/>
            <a:ext cx="1143000" cy="1219200"/>
            <a:chOff x="2208" y="1776"/>
            <a:chExt cx="720" cy="768"/>
          </a:xfrm>
        </p:grpSpPr>
        <p:sp>
          <p:nvSpPr>
            <p:cNvPr id="68634" name="Line 18"/>
            <p:cNvSpPr>
              <a:spLocks noChangeShapeType="1"/>
            </p:cNvSpPr>
            <p:nvPr/>
          </p:nvSpPr>
          <p:spPr bwMode="auto">
            <a:xfrm>
              <a:off x="2208" y="1872"/>
              <a:ext cx="624" cy="672"/>
            </a:xfrm>
            <a:prstGeom prst="line">
              <a:avLst/>
            </a:prstGeom>
            <a:noFill/>
            <a:ln w="47625">
              <a:solidFill>
                <a:srgbClr val="FF0000"/>
              </a:solidFill>
              <a:round/>
              <a:headEnd/>
              <a:tailEnd/>
            </a:ln>
          </p:spPr>
          <p:txBody>
            <a:bodyPr lIns="95125" tIns="49148" rIns="95125" bIns="49148"/>
            <a:lstStyle/>
            <a:p>
              <a:endParaRPr lang="en-US" dirty="0"/>
            </a:p>
          </p:txBody>
        </p:sp>
        <p:sp>
          <p:nvSpPr>
            <p:cNvPr id="68635" name="Line 19"/>
            <p:cNvSpPr>
              <a:spLocks noChangeShapeType="1"/>
            </p:cNvSpPr>
            <p:nvPr/>
          </p:nvSpPr>
          <p:spPr bwMode="auto">
            <a:xfrm>
              <a:off x="2304" y="1776"/>
              <a:ext cx="624" cy="672"/>
            </a:xfrm>
            <a:prstGeom prst="line">
              <a:avLst/>
            </a:prstGeom>
            <a:noFill/>
            <a:ln w="47625">
              <a:solidFill>
                <a:srgbClr val="FF0000"/>
              </a:solidFill>
              <a:round/>
              <a:headEnd/>
              <a:tailEnd/>
            </a:ln>
          </p:spPr>
          <p:txBody>
            <a:bodyPr lIns="95125" tIns="49148" rIns="95125" bIns="49148"/>
            <a:lstStyle/>
            <a:p>
              <a:endParaRPr lang="en-US" dirty="0"/>
            </a:p>
          </p:txBody>
        </p:sp>
      </p:grpSp>
      <p:sp>
        <p:nvSpPr>
          <p:cNvPr id="68616" name="Text Box 29"/>
          <p:cNvSpPr txBox="1">
            <a:spLocks noChangeArrowheads="1"/>
          </p:cNvSpPr>
          <p:nvPr/>
        </p:nvSpPr>
        <p:spPr bwMode="auto">
          <a:xfrm>
            <a:off x="914400" y="990600"/>
            <a:ext cx="6019800" cy="1484250"/>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2000" dirty="0">
                <a:solidFill>
                  <a:srgbClr val="000000"/>
                </a:solidFill>
              </a:rPr>
              <a:t>Uncommon in large cohort studies typically because there is not just one exposure of interest</a:t>
            </a:r>
          </a:p>
          <a:p>
            <a:pPr eaLnBrk="0" hangingPunct="0">
              <a:spcBef>
                <a:spcPct val="50000"/>
              </a:spcBef>
            </a:pPr>
            <a:r>
              <a:rPr lang="en-US" altLang="en-US" sz="2000" dirty="0">
                <a:solidFill>
                  <a:srgbClr val="000000"/>
                </a:solidFill>
              </a:rPr>
              <a:t>More common and can be valuable in smaller studies with a single focused exposure</a:t>
            </a:r>
          </a:p>
        </p:txBody>
      </p:sp>
      <p:sp>
        <p:nvSpPr>
          <p:cNvPr id="68617" name="Text Box 30"/>
          <p:cNvSpPr txBox="1">
            <a:spLocks noChangeArrowheads="1"/>
          </p:cNvSpPr>
          <p:nvPr/>
        </p:nvSpPr>
        <p:spPr bwMode="auto">
          <a:xfrm>
            <a:off x="990600" y="5456239"/>
            <a:ext cx="6096000" cy="868697"/>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2000" dirty="0">
                <a:solidFill>
                  <a:srgbClr val="000000"/>
                </a:solidFill>
              </a:rPr>
              <a:t>More common use of matching</a:t>
            </a:r>
          </a:p>
          <a:p>
            <a:pPr eaLnBrk="0" hangingPunct="0">
              <a:spcBef>
                <a:spcPct val="50000"/>
              </a:spcBef>
            </a:pPr>
            <a:r>
              <a:rPr lang="en-US" altLang="en-US" sz="2000" dirty="0">
                <a:solidFill>
                  <a:srgbClr val="000000"/>
                </a:solidFill>
              </a:rPr>
              <a:t>Can be relevant for a variety of exposures</a:t>
            </a:r>
          </a:p>
        </p:txBody>
      </p:sp>
      <p:grpSp>
        <p:nvGrpSpPr>
          <p:cNvPr id="68618" name="Group 48"/>
          <p:cNvGrpSpPr>
            <a:grpSpLocks/>
          </p:cNvGrpSpPr>
          <p:nvPr/>
        </p:nvGrpSpPr>
        <p:grpSpPr bwMode="auto">
          <a:xfrm>
            <a:off x="533400" y="2048777"/>
            <a:ext cx="5715000" cy="3370046"/>
            <a:chOff x="533400" y="2353577"/>
            <a:chExt cx="5715000" cy="3370047"/>
          </a:xfrm>
        </p:grpSpPr>
        <p:sp>
          <p:nvSpPr>
            <p:cNvPr id="34" name="Text Box 2"/>
            <p:cNvSpPr txBox="1">
              <a:spLocks noChangeArrowheads="1"/>
            </p:cNvSpPr>
            <p:nvPr/>
          </p:nvSpPr>
          <p:spPr bwMode="auto">
            <a:xfrm flipH="1">
              <a:off x="533400" y="2353577"/>
              <a:ext cx="1143000" cy="181588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C</a:t>
              </a:r>
            </a:p>
            <a:p>
              <a:pPr algn="ctr" eaLnBrk="0" hangingPunct="0">
                <a:spcBef>
                  <a:spcPct val="50000"/>
                </a:spcBef>
                <a:defRPr/>
              </a:pPr>
              <a:endParaRPr lang="en-US" sz="3600" dirty="0">
                <a:solidFill>
                  <a:srgbClr val="000000"/>
                </a:solidFill>
              </a:endParaRPr>
            </a:p>
          </p:txBody>
        </p:sp>
        <p:sp>
          <p:nvSpPr>
            <p:cNvPr id="35" name="Freeform 3"/>
            <p:cNvSpPr>
              <a:spLocks/>
            </p:cNvSpPr>
            <p:nvPr/>
          </p:nvSpPr>
          <p:spPr bwMode="auto">
            <a:xfrm rot="934289" flipV="1">
              <a:off x="1352550" y="3584674"/>
              <a:ext cx="3973513" cy="30777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36" name="Line 4"/>
            <p:cNvSpPr>
              <a:spLocks noChangeShapeType="1"/>
            </p:cNvSpPr>
            <p:nvPr/>
          </p:nvSpPr>
          <p:spPr bwMode="auto">
            <a:xfrm>
              <a:off x="2514600" y="4656138"/>
              <a:ext cx="2895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37" name="Freeform 5"/>
            <p:cNvSpPr>
              <a:spLocks/>
            </p:cNvSpPr>
            <p:nvPr/>
          </p:nvSpPr>
          <p:spPr bwMode="auto">
            <a:xfrm rot="2855394" flipV="1">
              <a:off x="997745" y="3796506"/>
              <a:ext cx="1312862" cy="30797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38" name="Text Box 6"/>
            <p:cNvSpPr txBox="1">
              <a:spLocks noChangeArrowheads="1"/>
            </p:cNvSpPr>
            <p:nvPr/>
          </p:nvSpPr>
          <p:spPr bwMode="auto">
            <a:xfrm>
              <a:off x="3429000" y="4686449"/>
              <a:ext cx="685800" cy="46166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b="1" dirty="0">
                  <a:solidFill>
                    <a:srgbClr val="000000"/>
                  </a:solidFill>
                </a:rPr>
                <a:t>?</a:t>
              </a:r>
            </a:p>
          </p:txBody>
        </p:sp>
        <p:sp>
          <p:nvSpPr>
            <p:cNvPr id="39" name="Text Box 7"/>
            <p:cNvSpPr txBox="1">
              <a:spLocks noChangeArrowheads="1"/>
            </p:cNvSpPr>
            <p:nvPr/>
          </p:nvSpPr>
          <p:spPr bwMode="auto">
            <a:xfrm flipH="1">
              <a:off x="1600200" y="3907741"/>
              <a:ext cx="1143000" cy="181588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E</a:t>
              </a:r>
            </a:p>
            <a:p>
              <a:pPr algn="ctr" eaLnBrk="0" hangingPunct="0">
                <a:spcBef>
                  <a:spcPct val="50000"/>
                </a:spcBef>
                <a:defRPr/>
              </a:pPr>
              <a:endParaRPr lang="en-US" sz="3600" dirty="0">
                <a:solidFill>
                  <a:srgbClr val="000000"/>
                </a:solidFill>
              </a:endParaRPr>
            </a:p>
          </p:txBody>
        </p:sp>
        <p:sp>
          <p:nvSpPr>
            <p:cNvPr id="40" name="Text Box 8"/>
            <p:cNvSpPr txBox="1">
              <a:spLocks noChangeArrowheads="1"/>
            </p:cNvSpPr>
            <p:nvPr/>
          </p:nvSpPr>
          <p:spPr bwMode="auto">
            <a:xfrm flipH="1">
              <a:off x="5105400" y="3968711"/>
              <a:ext cx="1143000" cy="1354217"/>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D</a:t>
              </a:r>
            </a:p>
            <a:p>
              <a:pPr algn="ctr" eaLnBrk="0" hangingPunct="0">
                <a:spcBef>
                  <a:spcPct val="50000"/>
                </a:spcBef>
                <a:defRPr/>
              </a:pPr>
              <a:endParaRPr lang="en-US" sz="1600" dirty="0">
                <a:solidFill>
                  <a:srgbClr val="000000"/>
                </a:solidFill>
              </a:endParaRPr>
            </a:p>
          </p:txBody>
        </p:sp>
      </p:grpSp>
      <p:grpSp>
        <p:nvGrpSpPr>
          <p:cNvPr id="68619" name="Group 49"/>
          <p:cNvGrpSpPr>
            <a:grpSpLocks/>
          </p:cNvGrpSpPr>
          <p:nvPr/>
        </p:nvGrpSpPr>
        <p:grpSpPr bwMode="auto">
          <a:xfrm>
            <a:off x="609600" y="6087377"/>
            <a:ext cx="5715000" cy="3370046"/>
            <a:chOff x="533400" y="2353577"/>
            <a:chExt cx="5715000" cy="3370047"/>
          </a:xfrm>
        </p:grpSpPr>
        <p:sp>
          <p:nvSpPr>
            <p:cNvPr id="51" name="Text Box 2"/>
            <p:cNvSpPr txBox="1">
              <a:spLocks noChangeArrowheads="1"/>
            </p:cNvSpPr>
            <p:nvPr/>
          </p:nvSpPr>
          <p:spPr bwMode="auto">
            <a:xfrm flipH="1">
              <a:off x="533400" y="2353577"/>
              <a:ext cx="1143000" cy="181588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C</a:t>
              </a:r>
            </a:p>
            <a:p>
              <a:pPr algn="ctr" eaLnBrk="0" hangingPunct="0">
                <a:spcBef>
                  <a:spcPct val="50000"/>
                </a:spcBef>
                <a:defRPr/>
              </a:pPr>
              <a:endParaRPr lang="en-US" sz="3600" dirty="0">
                <a:solidFill>
                  <a:srgbClr val="000000"/>
                </a:solidFill>
              </a:endParaRPr>
            </a:p>
          </p:txBody>
        </p:sp>
        <p:sp>
          <p:nvSpPr>
            <p:cNvPr id="52" name="Freeform 3"/>
            <p:cNvSpPr>
              <a:spLocks/>
            </p:cNvSpPr>
            <p:nvPr/>
          </p:nvSpPr>
          <p:spPr bwMode="auto">
            <a:xfrm rot="934289" flipV="1">
              <a:off x="1352550" y="3584674"/>
              <a:ext cx="3973513" cy="30777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53" name="Line 4"/>
            <p:cNvSpPr>
              <a:spLocks noChangeShapeType="1"/>
            </p:cNvSpPr>
            <p:nvPr/>
          </p:nvSpPr>
          <p:spPr bwMode="auto">
            <a:xfrm>
              <a:off x="2514600" y="4656138"/>
              <a:ext cx="2895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54" name="Freeform 5"/>
            <p:cNvSpPr>
              <a:spLocks/>
            </p:cNvSpPr>
            <p:nvPr/>
          </p:nvSpPr>
          <p:spPr bwMode="auto">
            <a:xfrm rot="2855394" flipV="1">
              <a:off x="997745" y="3796506"/>
              <a:ext cx="1312862" cy="30797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55" name="Text Box 6"/>
            <p:cNvSpPr txBox="1">
              <a:spLocks noChangeArrowheads="1"/>
            </p:cNvSpPr>
            <p:nvPr/>
          </p:nvSpPr>
          <p:spPr bwMode="auto">
            <a:xfrm>
              <a:off x="3429000" y="4686449"/>
              <a:ext cx="685800" cy="46166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b="1" dirty="0">
                  <a:solidFill>
                    <a:srgbClr val="000000"/>
                  </a:solidFill>
                </a:rPr>
                <a:t>?</a:t>
              </a:r>
            </a:p>
          </p:txBody>
        </p:sp>
        <p:sp>
          <p:nvSpPr>
            <p:cNvPr id="56" name="Text Box 7"/>
            <p:cNvSpPr txBox="1">
              <a:spLocks noChangeArrowheads="1"/>
            </p:cNvSpPr>
            <p:nvPr/>
          </p:nvSpPr>
          <p:spPr bwMode="auto">
            <a:xfrm flipH="1">
              <a:off x="1600200" y="3907741"/>
              <a:ext cx="1143000" cy="181588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E</a:t>
              </a:r>
            </a:p>
            <a:p>
              <a:pPr algn="ctr" eaLnBrk="0" hangingPunct="0">
                <a:spcBef>
                  <a:spcPct val="50000"/>
                </a:spcBef>
                <a:defRPr/>
              </a:pPr>
              <a:endParaRPr lang="en-US" sz="3600" dirty="0">
                <a:solidFill>
                  <a:srgbClr val="000000"/>
                </a:solidFill>
              </a:endParaRPr>
            </a:p>
          </p:txBody>
        </p:sp>
        <p:sp>
          <p:nvSpPr>
            <p:cNvPr id="57" name="Text Box 8"/>
            <p:cNvSpPr txBox="1">
              <a:spLocks noChangeArrowheads="1"/>
            </p:cNvSpPr>
            <p:nvPr/>
          </p:nvSpPr>
          <p:spPr bwMode="auto">
            <a:xfrm flipH="1">
              <a:off x="5105400" y="3968711"/>
              <a:ext cx="1143000" cy="1354217"/>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D</a:t>
              </a:r>
            </a:p>
            <a:p>
              <a:pPr algn="ctr" eaLnBrk="0" hangingPunct="0">
                <a:spcBef>
                  <a:spcPct val="50000"/>
                </a:spcBef>
                <a:defRPr/>
              </a:pPr>
              <a:endParaRPr lang="en-US" sz="1600" dirty="0">
                <a:solidFill>
                  <a:srgbClr val="000000"/>
                </a:solidFill>
              </a:endParaRPr>
            </a:p>
          </p:txBody>
        </p:sp>
      </p:grpSp>
      <p:sp>
        <p:nvSpPr>
          <p:cNvPr id="31" name="Oval 30"/>
          <p:cNvSpPr/>
          <p:nvPr/>
        </p:nvSpPr>
        <p:spPr bwMode="auto">
          <a:xfrm>
            <a:off x="6629400" y="76200"/>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a:xfrm>
            <a:off x="609600" y="76200"/>
            <a:ext cx="5830888" cy="609600"/>
          </a:xfrm>
        </p:spPr>
        <p:txBody>
          <a:bodyPr/>
          <a:lstStyle/>
          <a:p>
            <a:r>
              <a:rPr lang="en-US" altLang="en-US" dirty="0" smtClean="0"/>
              <a:t>Advantages of Matching</a:t>
            </a:r>
          </a:p>
        </p:txBody>
      </p:sp>
      <p:sp>
        <p:nvSpPr>
          <p:cNvPr id="70658" name="Rectangle 3"/>
          <p:cNvSpPr>
            <a:spLocks noGrp="1" noChangeArrowheads="1"/>
          </p:cNvSpPr>
          <p:nvPr>
            <p:ph type="body" idx="1"/>
          </p:nvPr>
        </p:nvSpPr>
        <p:spPr>
          <a:xfrm>
            <a:off x="0" y="838200"/>
            <a:ext cx="6858000" cy="7467600"/>
          </a:xfrm>
        </p:spPr>
        <p:txBody>
          <a:bodyPr/>
          <a:lstStyle/>
          <a:p>
            <a:pPr>
              <a:lnSpc>
                <a:spcPct val="90000"/>
              </a:lnSpc>
              <a:buFont typeface="Symbol" pitchFamily="18" charset="2"/>
              <a:buNone/>
            </a:pPr>
            <a:r>
              <a:rPr lang="en-US" altLang="en-US" sz="1800" dirty="0" smtClean="0"/>
              <a:t>1.  Useful in preventing confounding by factors which might be impossible, or, at a minimum, statistically inefficient to manage in analysis phase.  We call them “complex nominal variables”.</a:t>
            </a:r>
          </a:p>
          <a:p>
            <a:pPr lvl="1">
              <a:lnSpc>
                <a:spcPct val="90000"/>
              </a:lnSpc>
            </a:pPr>
            <a:r>
              <a:rPr lang="en-US" altLang="en-US" sz="1800" dirty="0" smtClean="0"/>
              <a:t>e.g., “neighborhood” is a nominal variable with multiple values (complex nominal variable)</a:t>
            </a:r>
          </a:p>
          <a:p>
            <a:pPr lvl="1">
              <a:lnSpc>
                <a:spcPct val="90000"/>
              </a:lnSpc>
            </a:pPr>
            <a:r>
              <a:rPr lang="en-US" altLang="en-US" sz="1800" dirty="0" smtClean="0"/>
              <a:t>e.g., Case-control study of the effect of a BCG vaccine in preventing TB (</a:t>
            </a:r>
            <a:r>
              <a:rPr lang="en-US" altLang="en-US" sz="1800" i="1" dirty="0" smtClean="0"/>
              <a:t>Int</a:t>
            </a:r>
            <a:r>
              <a:rPr lang="en-US" altLang="en-US" sz="1800" i="1" dirty="0" smtClean="0"/>
              <a:t> J Tub Lung Dis. </a:t>
            </a:r>
            <a:r>
              <a:rPr lang="en-US" altLang="en-US" sz="1800" dirty="0" smtClean="0"/>
              <a:t>2006)  </a:t>
            </a:r>
          </a:p>
          <a:p>
            <a:pPr lvl="1">
              <a:lnSpc>
                <a:spcPct val="90000"/>
              </a:lnSpc>
            </a:pPr>
            <a:endParaRPr lang="en-US" altLang="en-US" sz="700" dirty="0" smtClean="0"/>
          </a:p>
          <a:p>
            <a:pPr lvl="2">
              <a:lnSpc>
                <a:spcPct val="90000"/>
              </a:lnSpc>
            </a:pPr>
            <a:r>
              <a:rPr lang="en-US" altLang="en-US" sz="1800" dirty="0" smtClean="0"/>
              <a:t>Cases: newly diagnosed TB in Brazil</a:t>
            </a:r>
          </a:p>
          <a:p>
            <a:pPr lvl="2">
              <a:lnSpc>
                <a:spcPct val="90000"/>
              </a:lnSpc>
            </a:pPr>
            <a:r>
              <a:rPr lang="en-US" altLang="en-US" sz="1800" dirty="0" smtClean="0"/>
              <a:t>Controls: persons without TB</a:t>
            </a:r>
          </a:p>
          <a:p>
            <a:pPr lvl="2">
              <a:lnSpc>
                <a:spcPct val="90000"/>
              </a:lnSpc>
            </a:pPr>
            <a:r>
              <a:rPr lang="en-US" altLang="en-US" sz="1800" dirty="0" smtClean="0"/>
              <a:t>Exposure: receipt of a BCG vaccine </a:t>
            </a:r>
          </a:p>
          <a:p>
            <a:pPr lvl="2">
              <a:lnSpc>
                <a:spcPct val="90000"/>
              </a:lnSpc>
            </a:pPr>
            <a:r>
              <a:rPr lang="en-US" altLang="en-US" sz="1800" dirty="0" smtClean="0"/>
              <a:t>Confounder: neighborhood (village) of residence; causally related to ambient TB incidence and   practices regarding BCG vaccine</a:t>
            </a:r>
          </a:p>
          <a:p>
            <a:pPr lvl="2">
              <a:lnSpc>
                <a:spcPct val="90000"/>
              </a:lnSpc>
            </a:pPr>
            <a:r>
              <a:rPr lang="en-US" altLang="en-US" sz="1800" dirty="0" smtClean="0"/>
              <a:t>Control sampling: Relying upon random sampling without attention to neighborhood may result in (especially in a small study) choosing no controls from some of the neighborhoods seen in the case group </a:t>
            </a:r>
          </a:p>
          <a:p>
            <a:pPr lvl="3">
              <a:lnSpc>
                <a:spcPct val="90000"/>
              </a:lnSpc>
            </a:pPr>
            <a:r>
              <a:rPr lang="en-US" altLang="en-US" sz="1800" dirty="0"/>
              <a:t>i</a:t>
            </a:r>
            <a:r>
              <a:rPr lang="en-US" altLang="en-US" sz="1800" dirty="0" smtClean="0"/>
              <a:t>.e., cases and controls  would lack overlap</a:t>
            </a:r>
            <a:r>
              <a:rPr lang="en-US" altLang="en-US" sz="1800" dirty="0"/>
              <a:t> </a:t>
            </a:r>
            <a:r>
              <a:rPr lang="en-US" altLang="en-US" sz="1800" dirty="0" smtClean="0"/>
              <a:t>in</a:t>
            </a:r>
            <a:r>
              <a:rPr lang="en-US" altLang="en-US" sz="1800" dirty="0"/>
              <a:t> </a:t>
            </a:r>
            <a:r>
              <a:rPr lang="en-US" altLang="en-US" sz="1800" dirty="0" smtClean="0"/>
              <a:t>neighborhood</a:t>
            </a:r>
          </a:p>
          <a:p>
            <a:pPr lvl="3">
              <a:lnSpc>
                <a:spcPct val="90000"/>
              </a:lnSpc>
              <a:buFont typeface="Monotype Sorts"/>
              <a:buNone/>
            </a:pPr>
            <a:r>
              <a:rPr lang="en-US" altLang="en-US" sz="1800" dirty="0"/>
              <a:t>	</a:t>
            </a:r>
            <a:r>
              <a:rPr lang="en-US" altLang="en-US" sz="1800" dirty="0" smtClean="0"/>
              <a:t>Matching on neighborhood would ensure overlap</a:t>
            </a:r>
          </a:p>
          <a:p>
            <a:pPr lvl="3">
              <a:lnSpc>
                <a:spcPct val="90000"/>
              </a:lnSpc>
            </a:pPr>
            <a:endParaRPr lang="en-US" altLang="en-US" sz="700" dirty="0" smtClean="0"/>
          </a:p>
          <a:p>
            <a:pPr lvl="2">
              <a:lnSpc>
                <a:spcPct val="90000"/>
              </a:lnSpc>
            </a:pPr>
            <a:r>
              <a:rPr lang="en-US" altLang="en-US" sz="1800" dirty="0" smtClean="0"/>
              <a:t>Even if all neighborhoods seen in the case group were represented in the control group, adjusting for neighborhood with “analysis phase” strategies is less statistically efficient</a:t>
            </a:r>
          </a:p>
          <a:p>
            <a:pPr>
              <a:lnSpc>
                <a:spcPct val="90000"/>
              </a:lnSpc>
              <a:buFont typeface="Symbol" pitchFamily="18" charset="2"/>
              <a:buNone/>
            </a:pPr>
            <a:endParaRPr lang="en-US" altLang="en-US" sz="1800" dirty="0" smtClean="0"/>
          </a:p>
        </p:txBody>
      </p:sp>
      <p:sp>
        <p:nvSpPr>
          <p:cNvPr id="2" name="TextBox 1"/>
          <p:cNvSpPr txBox="1"/>
          <p:nvPr/>
        </p:nvSpPr>
        <p:spPr>
          <a:xfrm>
            <a:off x="381000" y="8153400"/>
            <a:ext cx="6400800" cy="707886"/>
          </a:xfrm>
          <a:prstGeom prst="rect">
            <a:avLst/>
          </a:prstGeom>
          <a:noFill/>
        </p:spPr>
        <p:txBody>
          <a:bodyPr wrap="square" rtlCol="0">
            <a:spAutoFit/>
          </a:bodyPr>
          <a:lstStyle/>
          <a:p>
            <a:r>
              <a:rPr lang="en-US" sz="2000" dirty="0" smtClean="0">
                <a:solidFill>
                  <a:srgbClr val="FF0000"/>
                </a:solidFill>
              </a:rPr>
              <a:t>Matching is most efficient approach for control of complex nominal variables</a:t>
            </a:r>
            <a:endParaRPr lang="en-US" sz="2000" dirty="0">
              <a:solidFill>
                <a:srgbClr val="FF0000"/>
              </a:solidFill>
            </a:endParaRPr>
          </a:p>
        </p:txBody>
      </p:sp>
      <p:sp>
        <p:nvSpPr>
          <p:cNvPr id="6" name="Text Box 2"/>
          <p:cNvSpPr txBox="1">
            <a:spLocks noChangeArrowheads="1"/>
          </p:cNvSpPr>
          <p:nvPr/>
        </p:nvSpPr>
        <p:spPr bwMode="auto">
          <a:xfrm flipH="1">
            <a:off x="4688057" y="2514600"/>
            <a:ext cx="2107673" cy="477054"/>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b="1" dirty="0" smtClean="0"/>
              <a:t>Neighborhood</a:t>
            </a:r>
            <a:endParaRPr lang="en-US" sz="3600" dirty="0">
              <a:solidFill>
                <a:srgbClr val="000000"/>
              </a:solidFill>
            </a:endParaRPr>
          </a:p>
        </p:txBody>
      </p:sp>
      <p:sp>
        <p:nvSpPr>
          <p:cNvPr id="7" name="Freeform 3"/>
          <p:cNvSpPr>
            <a:spLocks/>
          </p:cNvSpPr>
          <p:nvPr/>
        </p:nvSpPr>
        <p:spPr bwMode="auto">
          <a:xfrm rot="1228397" flipV="1">
            <a:off x="5651854" y="3160866"/>
            <a:ext cx="907502" cy="307777"/>
          </a:xfrm>
          <a:custGeom>
            <a:avLst/>
            <a:gdLst/>
            <a:ahLst/>
            <a:cxnLst>
              <a:cxn ang="0">
                <a:pos x="0" y="1220"/>
              </a:cxn>
              <a:cxn ang="0">
                <a:pos x="1747" y="0"/>
              </a:cxn>
            </a:cxnLst>
            <a:rect l="0" t="0" r="r" b="b"/>
            <a:pathLst>
              <a:path w="1747" h="1220">
                <a:moveTo>
                  <a:pt x="0" y="1220"/>
                </a:moveTo>
                <a:lnTo>
                  <a:pt x="1747" y="0"/>
                </a:lnTo>
              </a:path>
            </a:pathLst>
          </a:custGeom>
          <a:noFill/>
          <a:ln w="53975"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8" name="Line 4"/>
          <p:cNvSpPr>
            <a:spLocks noChangeShapeType="1"/>
          </p:cNvSpPr>
          <p:nvPr/>
        </p:nvSpPr>
        <p:spPr bwMode="auto">
          <a:xfrm>
            <a:off x="5794006" y="3779822"/>
            <a:ext cx="520075"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9" name="Freeform 5"/>
          <p:cNvSpPr>
            <a:spLocks/>
          </p:cNvSpPr>
          <p:nvPr/>
        </p:nvSpPr>
        <p:spPr bwMode="auto">
          <a:xfrm rot="4683973" flipV="1">
            <a:off x="5114289" y="3179316"/>
            <a:ext cx="585808" cy="307777"/>
          </a:xfrm>
          <a:custGeom>
            <a:avLst/>
            <a:gdLst/>
            <a:ahLst/>
            <a:cxnLst>
              <a:cxn ang="0">
                <a:pos x="0" y="1220"/>
              </a:cxn>
              <a:cxn ang="0">
                <a:pos x="1747" y="0"/>
              </a:cxn>
            </a:cxnLst>
            <a:rect l="0" t="0" r="r" b="b"/>
            <a:pathLst>
              <a:path w="1747" h="1220">
                <a:moveTo>
                  <a:pt x="0" y="1220"/>
                </a:moveTo>
                <a:lnTo>
                  <a:pt x="1747" y="0"/>
                </a:lnTo>
              </a:path>
            </a:pathLst>
          </a:custGeom>
          <a:noFill/>
          <a:ln w="53975"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10" name="Text Box 6"/>
          <p:cNvSpPr txBox="1">
            <a:spLocks noChangeArrowheads="1"/>
          </p:cNvSpPr>
          <p:nvPr/>
        </p:nvSpPr>
        <p:spPr bwMode="auto">
          <a:xfrm>
            <a:off x="5444406" y="3863037"/>
            <a:ext cx="1094218" cy="307777"/>
          </a:xfrm>
          <a:prstGeom prst="rect">
            <a:avLst/>
          </a:prstGeom>
          <a:noFill/>
          <a:ln w="762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b="1" dirty="0">
                <a:solidFill>
                  <a:srgbClr val="000000"/>
                </a:solidFill>
              </a:rPr>
              <a:t>?</a:t>
            </a:r>
          </a:p>
        </p:txBody>
      </p:sp>
      <p:sp>
        <p:nvSpPr>
          <p:cNvPr id="11" name="Text Box 7"/>
          <p:cNvSpPr txBox="1">
            <a:spLocks noChangeArrowheads="1"/>
          </p:cNvSpPr>
          <p:nvPr/>
        </p:nvSpPr>
        <p:spPr bwMode="auto">
          <a:xfrm flipH="1">
            <a:off x="4953002" y="3447540"/>
            <a:ext cx="932261" cy="569387"/>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1800" b="1" dirty="0" smtClean="0"/>
              <a:t>BCG</a:t>
            </a:r>
            <a:endParaRPr lang="en-US" sz="3600" dirty="0">
              <a:solidFill>
                <a:srgbClr val="000000"/>
              </a:solidFill>
            </a:endParaRPr>
          </a:p>
        </p:txBody>
      </p:sp>
      <p:sp>
        <p:nvSpPr>
          <p:cNvPr id="12" name="Text Box 8"/>
          <p:cNvSpPr txBox="1">
            <a:spLocks noChangeArrowheads="1"/>
          </p:cNvSpPr>
          <p:nvPr/>
        </p:nvSpPr>
        <p:spPr bwMode="auto">
          <a:xfrm flipH="1">
            <a:off x="6019802" y="3374648"/>
            <a:ext cx="1046113" cy="892552"/>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1600" b="1" dirty="0" smtClean="0"/>
              <a:t>TB</a:t>
            </a:r>
            <a:endParaRPr lang="en-US" sz="1600" b="1" dirty="0"/>
          </a:p>
          <a:p>
            <a:pPr algn="ctr" eaLnBrk="0" hangingPunct="0">
              <a:spcBef>
                <a:spcPct val="50000"/>
              </a:spcBef>
              <a:defRPr/>
            </a:pPr>
            <a:endParaRPr lang="en-US" sz="1600" dirty="0">
              <a:solidFill>
                <a:srgbClr val="000000"/>
              </a:solidFill>
            </a:endParaRPr>
          </a:p>
        </p:txBody>
      </p:sp>
      <p:sp>
        <p:nvSpPr>
          <p:cNvPr id="13" name="Oval 12"/>
          <p:cNvSpPr/>
          <p:nvPr/>
        </p:nvSpPr>
        <p:spPr bwMode="auto">
          <a:xfrm>
            <a:off x="6629400" y="76200"/>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658">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658">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0658">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0658">
                                            <p:txEl>
                                              <p:pRg st="12" end="1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a:xfrm>
            <a:off x="0" y="304800"/>
            <a:ext cx="6705600" cy="609600"/>
          </a:xfrm>
        </p:spPr>
        <p:txBody>
          <a:bodyPr/>
          <a:lstStyle/>
          <a:p>
            <a:r>
              <a:rPr lang="en-US" altLang="en-US" dirty="0" smtClean="0"/>
              <a:t>Advantages of Matching: </a:t>
            </a:r>
            <a:br>
              <a:rPr lang="en-US" altLang="en-US" dirty="0" smtClean="0"/>
            </a:br>
            <a:r>
              <a:rPr lang="en-US" altLang="en-US" dirty="0" smtClean="0"/>
              <a:t>Extends to Continuous &amp; Ordinal Variables</a:t>
            </a:r>
          </a:p>
        </p:txBody>
      </p:sp>
      <p:sp>
        <p:nvSpPr>
          <p:cNvPr id="75778" name="Rectangle 3"/>
          <p:cNvSpPr>
            <a:spLocks noGrp="1" noChangeArrowheads="1"/>
          </p:cNvSpPr>
          <p:nvPr>
            <p:ph type="body" idx="1"/>
          </p:nvPr>
        </p:nvSpPr>
        <p:spPr>
          <a:xfrm>
            <a:off x="152400" y="1143000"/>
            <a:ext cx="6705600" cy="7467600"/>
          </a:xfrm>
        </p:spPr>
        <p:txBody>
          <a:bodyPr/>
          <a:lstStyle/>
          <a:p>
            <a:pPr>
              <a:buFont typeface="Symbol" pitchFamily="18" charset="2"/>
              <a:buNone/>
            </a:pPr>
            <a:r>
              <a:rPr lang="en-US" altLang="en-US" dirty="0" smtClean="0"/>
              <a:t>2. Provides a way to </a:t>
            </a:r>
            <a:r>
              <a:rPr lang="en-US" altLang="en-US" u="sng" dirty="0" smtClean="0"/>
              <a:t>ensure overlap</a:t>
            </a:r>
            <a:r>
              <a:rPr lang="en-US" altLang="en-US" dirty="0" smtClean="0"/>
              <a:t> between comparator groups (e.g., cases/controls)  in the distribution of confounders </a:t>
            </a:r>
            <a:r>
              <a:rPr lang="en-US" altLang="en-US" u="sng" dirty="0" smtClean="0"/>
              <a:t>other than</a:t>
            </a:r>
            <a:r>
              <a:rPr lang="en-US" altLang="en-US" dirty="0" smtClean="0"/>
              <a:t> complex nominal variables</a:t>
            </a:r>
          </a:p>
          <a:p>
            <a:pPr>
              <a:buFont typeface="Symbol" pitchFamily="18" charset="2"/>
              <a:buNone/>
            </a:pPr>
            <a:r>
              <a:rPr lang="en-US" altLang="en-US" dirty="0" smtClean="0"/>
              <a:t>	e.g., Case-control study of prostate cancer  and diet -- confounding by age</a:t>
            </a:r>
          </a:p>
          <a:p>
            <a:pPr lvl="1"/>
            <a:r>
              <a:rPr lang="en-US" altLang="en-US" dirty="0" smtClean="0"/>
              <a:t>Cases will have many old individuals</a:t>
            </a:r>
          </a:p>
          <a:p>
            <a:pPr lvl="1"/>
            <a:r>
              <a:rPr lang="en-US" altLang="en-US" dirty="0" smtClean="0"/>
              <a:t>Random sampling of controls, especially in smaller studies, apt not to contain oldest individuals</a:t>
            </a:r>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r>
              <a:rPr lang="en-US" altLang="en-US" dirty="0" smtClean="0"/>
              <a:t>Matching age distribution of controls to age distribution of cases ensures complete overlap in age between cases and controls </a:t>
            </a:r>
          </a:p>
        </p:txBody>
      </p:sp>
      <p:sp>
        <p:nvSpPr>
          <p:cNvPr id="75783" name="Line 10"/>
          <p:cNvSpPr>
            <a:spLocks noChangeShapeType="1"/>
          </p:cNvSpPr>
          <p:nvPr/>
        </p:nvSpPr>
        <p:spPr bwMode="auto">
          <a:xfrm flipH="1">
            <a:off x="3886200" y="4572000"/>
            <a:ext cx="381000" cy="381000"/>
          </a:xfrm>
          <a:prstGeom prst="line">
            <a:avLst/>
          </a:prstGeom>
          <a:noFill/>
          <a:ln w="9525">
            <a:noFill/>
            <a:round/>
            <a:headEnd/>
            <a:tailEnd/>
          </a:ln>
        </p:spPr>
        <p:txBody>
          <a:bodyPr lIns="95125" tIns="49148" rIns="95125" bIns="49148"/>
          <a:lstStyle/>
          <a:p>
            <a:endParaRPr lang="en-US" dirty="0"/>
          </a:p>
        </p:txBody>
      </p:sp>
      <p:grpSp>
        <p:nvGrpSpPr>
          <p:cNvPr id="3" name="Group 2"/>
          <p:cNvGrpSpPr/>
          <p:nvPr/>
        </p:nvGrpSpPr>
        <p:grpSpPr>
          <a:xfrm>
            <a:off x="1600200" y="4222749"/>
            <a:ext cx="3429000" cy="1647825"/>
            <a:chOff x="1600200" y="4419600"/>
            <a:chExt cx="3429000" cy="1647825"/>
          </a:xfrm>
        </p:grpSpPr>
        <p:sp>
          <p:nvSpPr>
            <p:cNvPr id="75779" name="Freeform 4"/>
            <p:cNvSpPr>
              <a:spLocks/>
            </p:cNvSpPr>
            <p:nvPr/>
          </p:nvSpPr>
          <p:spPr bwMode="auto">
            <a:xfrm>
              <a:off x="3048000" y="4724400"/>
              <a:ext cx="990600" cy="762000"/>
            </a:xfrm>
            <a:custGeom>
              <a:avLst/>
              <a:gdLst>
                <a:gd name="T0" fmla="*/ 0 w 1776"/>
                <a:gd name="T1" fmla="*/ 2147483647 h 1536"/>
                <a:gd name="T2" fmla="*/ 2147483647 w 1776"/>
                <a:gd name="T3" fmla="*/ 0 h 1536"/>
                <a:gd name="T4" fmla="*/ 2147483647 w 1776"/>
                <a:gd name="T5" fmla="*/ 2147483647 h 1536"/>
                <a:gd name="T6" fmla="*/ 0 60000 65536"/>
                <a:gd name="T7" fmla="*/ 0 60000 65536"/>
                <a:gd name="T8" fmla="*/ 0 60000 65536"/>
                <a:gd name="T9" fmla="*/ 0 w 1776"/>
                <a:gd name="T10" fmla="*/ 0 h 1536"/>
                <a:gd name="T11" fmla="*/ 1776 w 1776"/>
                <a:gd name="T12" fmla="*/ 1536 h 1536"/>
              </a:gdLst>
              <a:ahLst/>
              <a:cxnLst>
                <a:cxn ang="T6">
                  <a:pos x="T0" y="T1"/>
                </a:cxn>
                <a:cxn ang="T7">
                  <a:pos x="T2" y="T3"/>
                </a:cxn>
                <a:cxn ang="T8">
                  <a:pos x="T4" y="T5"/>
                </a:cxn>
              </a:cxnLst>
              <a:rect l="T9" t="T10" r="T11" b="T12"/>
              <a:pathLst>
                <a:path w="1776" h="1536">
                  <a:moveTo>
                    <a:pt x="0" y="1536"/>
                  </a:moveTo>
                  <a:cubicBezTo>
                    <a:pt x="260" y="768"/>
                    <a:pt x="520" y="0"/>
                    <a:pt x="816" y="0"/>
                  </a:cubicBezTo>
                  <a:cubicBezTo>
                    <a:pt x="1112" y="0"/>
                    <a:pt x="1444" y="768"/>
                    <a:pt x="1776" y="1536"/>
                  </a:cubicBezTo>
                </a:path>
              </a:pathLst>
            </a:custGeom>
            <a:noFill/>
            <a:ln w="47625" cap="flat">
              <a:solidFill>
                <a:schemeClr val="tx1"/>
              </a:solidFill>
              <a:prstDash val="sysDot"/>
              <a:round/>
              <a:headEnd/>
              <a:tailEnd/>
            </a:ln>
          </p:spPr>
          <p:txBody>
            <a:bodyPr/>
            <a:lstStyle/>
            <a:p>
              <a:endParaRPr lang="en-US" dirty="0"/>
            </a:p>
          </p:txBody>
        </p:sp>
        <p:sp>
          <p:nvSpPr>
            <p:cNvPr id="75780" name="Freeform 7"/>
            <p:cNvSpPr>
              <a:spLocks/>
            </p:cNvSpPr>
            <p:nvPr/>
          </p:nvSpPr>
          <p:spPr bwMode="auto">
            <a:xfrm>
              <a:off x="2438400" y="4724400"/>
              <a:ext cx="1371600" cy="762000"/>
            </a:xfrm>
            <a:custGeom>
              <a:avLst/>
              <a:gdLst>
                <a:gd name="T0" fmla="*/ 0 w 1776"/>
                <a:gd name="T1" fmla="*/ 2147483647 h 1536"/>
                <a:gd name="T2" fmla="*/ 2147483647 w 1776"/>
                <a:gd name="T3" fmla="*/ 0 h 1536"/>
                <a:gd name="T4" fmla="*/ 2147483647 w 1776"/>
                <a:gd name="T5" fmla="*/ 2147483647 h 1536"/>
                <a:gd name="T6" fmla="*/ 0 60000 65536"/>
                <a:gd name="T7" fmla="*/ 0 60000 65536"/>
                <a:gd name="T8" fmla="*/ 0 60000 65536"/>
                <a:gd name="T9" fmla="*/ 0 w 1776"/>
                <a:gd name="T10" fmla="*/ 0 h 1536"/>
                <a:gd name="T11" fmla="*/ 1776 w 1776"/>
                <a:gd name="T12" fmla="*/ 1536 h 1536"/>
              </a:gdLst>
              <a:ahLst/>
              <a:cxnLst>
                <a:cxn ang="T6">
                  <a:pos x="T0" y="T1"/>
                </a:cxn>
                <a:cxn ang="T7">
                  <a:pos x="T2" y="T3"/>
                </a:cxn>
                <a:cxn ang="T8">
                  <a:pos x="T4" y="T5"/>
                </a:cxn>
              </a:cxnLst>
              <a:rect l="T9" t="T10" r="T11" b="T12"/>
              <a:pathLst>
                <a:path w="1776" h="1536">
                  <a:moveTo>
                    <a:pt x="0" y="1536"/>
                  </a:moveTo>
                  <a:cubicBezTo>
                    <a:pt x="260" y="768"/>
                    <a:pt x="520" y="0"/>
                    <a:pt x="816" y="0"/>
                  </a:cubicBezTo>
                  <a:cubicBezTo>
                    <a:pt x="1112" y="0"/>
                    <a:pt x="1444" y="768"/>
                    <a:pt x="1776" y="1536"/>
                  </a:cubicBezTo>
                </a:path>
              </a:pathLst>
            </a:custGeom>
            <a:noFill/>
            <a:ln w="47625" cap="flat">
              <a:solidFill>
                <a:schemeClr val="tx1"/>
              </a:solidFill>
              <a:prstDash val="solid"/>
              <a:round/>
              <a:headEnd/>
              <a:tailEnd/>
            </a:ln>
          </p:spPr>
          <p:txBody>
            <a:bodyPr/>
            <a:lstStyle/>
            <a:p>
              <a:endParaRPr lang="en-US" dirty="0"/>
            </a:p>
          </p:txBody>
        </p:sp>
        <p:grpSp>
          <p:nvGrpSpPr>
            <p:cNvPr id="2" name="Group 1"/>
            <p:cNvGrpSpPr/>
            <p:nvPr/>
          </p:nvGrpSpPr>
          <p:grpSpPr>
            <a:xfrm>
              <a:off x="1600200" y="4419600"/>
              <a:ext cx="3429000" cy="1647825"/>
              <a:chOff x="1600200" y="4321175"/>
              <a:chExt cx="3429000" cy="1647825"/>
            </a:xfrm>
          </p:grpSpPr>
          <p:sp>
            <p:nvSpPr>
              <p:cNvPr id="75781" name="Text Box 8"/>
              <p:cNvSpPr txBox="1">
                <a:spLocks noChangeArrowheads="1"/>
              </p:cNvSpPr>
              <p:nvPr/>
            </p:nvSpPr>
            <p:spPr bwMode="auto">
              <a:xfrm>
                <a:off x="4038600" y="4321175"/>
                <a:ext cx="990600" cy="407032"/>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2000" b="1" dirty="0">
                    <a:solidFill>
                      <a:srgbClr val="000000"/>
                    </a:solidFill>
                  </a:rPr>
                  <a:t>cases</a:t>
                </a:r>
              </a:p>
            </p:txBody>
          </p:sp>
          <p:sp>
            <p:nvSpPr>
              <p:cNvPr id="75782" name="Text Box 9"/>
              <p:cNvSpPr txBox="1">
                <a:spLocks noChangeArrowheads="1"/>
              </p:cNvSpPr>
              <p:nvPr/>
            </p:nvSpPr>
            <p:spPr bwMode="auto">
              <a:xfrm>
                <a:off x="1676400" y="4321175"/>
                <a:ext cx="1295400" cy="407032"/>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2000" b="1" dirty="0">
                    <a:solidFill>
                      <a:srgbClr val="000000"/>
                    </a:solidFill>
                  </a:rPr>
                  <a:t>controls</a:t>
                </a:r>
              </a:p>
            </p:txBody>
          </p:sp>
          <p:sp>
            <p:nvSpPr>
              <p:cNvPr id="75784" name="Line 11"/>
              <p:cNvSpPr>
                <a:spLocks noChangeShapeType="1"/>
              </p:cNvSpPr>
              <p:nvPr/>
            </p:nvSpPr>
            <p:spPr bwMode="auto">
              <a:xfrm>
                <a:off x="2057400" y="4724400"/>
                <a:ext cx="381000" cy="282575"/>
              </a:xfrm>
              <a:prstGeom prst="line">
                <a:avLst/>
              </a:prstGeom>
              <a:noFill/>
              <a:ln w="9525">
                <a:solidFill>
                  <a:schemeClr val="tx1"/>
                </a:solidFill>
                <a:round/>
                <a:headEnd/>
                <a:tailEnd type="triangle" w="med" len="med"/>
              </a:ln>
            </p:spPr>
            <p:txBody>
              <a:bodyPr lIns="95125" tIns="49148" rIns="95125" bIns="49148"/>
              <a:lstStyle/>
              <a:p>
                <a:endParaRPr lang="en-US" dirty="0"/>
              </a:p>
            </p:txBody>
          </p:sp>
          <p:sp>
            <p:nvSpPr>
              <p:cNvPr id="75785" name="Line 12"/>
              <p:cNvSpPr>
                <a:spLocks noChangeShapeType="1"/>
              </p:cNvSpPr>
              <p:nvPr/>
            </p:nvSpPr>
            <p:spPr bwMode="auto">
              <a:xfrm flipH="1">
                <a:off x="3962400" y="4724400"/>
                <a:ext cx="304800" cy="228600"/>
              </a:xfrm>
              <a:prstGeom prst="line">
                <a:avLst/>
              </a:prstGeom>
              <a:noFill/>
              <a:ln w="9525">
                <a:solidFill>
                  <a:schemeClr val="tx1"/>
                </a:solidFill>
                <a:round/>
                <a:headEnd/>
                <a:tailEnd type="triangle" w="med" len="med"/>
              </a:ln>
            </p:spPr>
            <p:txBody>
              <a:bodyPr lIns="95125" tIns="49148" rIns="95125" bIns="49148"/>
              <a:lstStyle/>
              <a:p>
                <a:endParaRPr lang="en-US" dirty="0"/>
              </a:p>
            </p:txBody>
          </p:sp>
          <p:grpSp>
            <p:nvGrpSpPr>
              <p:cNvPr id="75786" name="Group 14"/>
              <p:cNvGrpSpPr>
                <a:grpSpLocks/>
              </p:cNvGrpSpPr>
              <p:nvPr/>
            </p:nvGrpSpPr>
            <p:grpSpPr bwMode="auto">
              <a:xfrm>
                <a:off x="1600200" y="4495800"/>
                <a:ext cx="3352800" cy="1473200"/>
                <a:chOff x="1008" y="2592"/>
                <a:chExt cx="2112" cy="928"/>
              </a:xfrm>
            </p:grpSpPr>
            <p:sp>
              <p:nvSpPr>
                <p:cNvPr id="75793" name="Line 5"/>
                <p:cNvSpPr>
                  <a:spLocks noChangeShapeType="1"/>
                </p:cNvSpPr>
                <p:nvPr/>
              </p:nvSpPr>
              <p:spPr bwMode="auto">
                <a:xfrm flipH="1">
                  <a:off x="1008" y="2592"/>
                  <a:ext cx="0" cy="624"/>
                </a:xfrm>
                <a:prstGeom prst="line">
                  <a:avLst/>
                </a:prstGeom>
                <a:noFill/>
                <a:ln w="9525">
                  <a:solidFill>
                    <a:schemeClr val="tx1"/>
                  </a:solidFill>
                  <a:round/>
                  <a:headEnd/>
                  <a:tailEnd/>
                </a:ln>
              </p:spPr>
              <p:txBody>
                <a:bodyPr/>
                <a:lstStyle/>
                <a:p>
                  <a:endParaRPr lang="en-US" dirty="0"/>
                </a:p>
              </p:txBody>
            </p:sp>
            <p:sp>
              <p:nvSpPr>
                <p:cNvPr id="75794" name="Line 6"/>
                <p:cNvSpPr>
                  <a:spLocks noChangeShapeType="1"/>
                </p:cNvSpPr>
                <p:nvPr/>
              </p:nvSpPr>
              <p:spPr bwMode="auto">
                <a:xfrm flipH="1">
                  <a:off x="1008" y="3216"/>
                  <a:ext cx="2112" cy="0"/>
                </a:xfrm>
                <a:prstGeom prst="line">
                  <a:avLst/>
                </a:prstGeom>
                <a:noFill/>
                <a:ln w="9525">
                  <a:solidFill>
                    <a:schemeClr val="tx1"/>
                  </a:solidFill>
                  <a:round/>
                  <a:headEnd/>
                  <a:tailEnd/>
                </a:ln>
              </p:spPr>
              <p:txBody>
                <a:bodyPr/>
                <a:lstStyle/>
                <a:p>
                  <a:endParaRPr lang="en-US" dirty="0"/>
                </a:p>
              </p:txBody>
            </p:sp>
            <p:sp>
              <p:nvSpPr>
                <p:cNvPr id="75795" name="Text Box 13"/>
                <p:cNvSpPr txBox="1">
                  <a:spLocks noChangeArrowheads="1"/>
                </p:cNvSpPr>
                <p:nvPr/>
              </p:nvSpPr>
              <p:spPr bwMode="auto">
                <a:xfrm>
                  <a:off x="1776" y="3264"/>
                  <a:ext cx="624" cy="256"/>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2000" b="1" dirty="0">
                      <a:solidFill>
                        <a:srgbClr val="000000"/>
                      </a:solidFill>
                    </a:rPr>
                    <a:t>Age</a:t>
                  </a:r>
                </a:p>
              </p:txBody>
            </p:sp>
          </p:grpSp>
        </p:grpSp>
      </p:grpSp>
      <p:grpSp>
        <p:nvGrpSpPr>
          <p:cNvPr id="4" name="Group 3"/>
          <p:cNvGrpSpPr/>
          <p:nvPr/>
        </p:nvGrpSpPr>
        <p:grpSpPr>
          <a:xfrm>
            <a:off x="1600200" y="7140575"/>
            <a:ext cx="3352800" cy="1473200"/>
            <a:chOff x="1600200" y="7010400"/>
            <a:chExt cx="3352800" cy="1473200"/>
          </a:xfrm>
        </p:grpSpPr>
        <p:grpSp>
          <p:nvGrpSpPr>
            <p:cNvPr id="75787" name="Group 15"/>
            <p:cNvGrpSpPr>
              <a:grpSpLocks/>
            </p:cNvGrpSpPr>
            <p:nvPr/>
          </p:nvGrpSpPr>
          <p:grpSpPr bwMode="auto">
            <a:xfrm>
              <a:off x="1600200" y="7010400"/>
              <a:ext cx="3352800" cy="1473200"/>
              <a:chOff x="1008" y="2592"/>
              <a:chExt cx="2112" cy="928"/>
            </a:xfrm>
          </p:grpSpPr>
          <p:sp>
            <p:nvSpPr>
              <p:cNvPr id="75790" name="Line 16"/>
              <p:cNvSpPr>
                <a:spLocks noChangeShapeType="1"/>
              </p:cNvSpPr>
              <p:nvPr/>
            </p:nvSpPr>
            <p:spPr bwMode="auto">
              <a:xfrm flipH="1">
                <a:off x="1008" y="2592"/>
                <a:ext cx="0" cy="624"/>
              </a:xfrm>
              <a:prstGeom prst="line">
                <a:avLst/>
              </a:prstGeom>
              <a:noFill/>
              <a:ln w="9525">
                <a:solidFill>
                  <a:schemeClr val="tx1"/>
                </a:solidFill>
                <a:round/>
                <a:headEnd/>
                <a:tailEnd/>
              </a:ln>
            </p:spPr>
            <p:txBody>
              <a:bodyPr/>
              <a:lstStyle/>
              <a:p>
                <a:endParaRPr lang="en-US" dirty="0"/>
              </a:p>
            </p:txBody>
          </p:sp>
          <p:sp>
            <p:nvSpPr>
              <p:cNvPr id="75791" name="Line 17"/>
              <p:cNvSpPr>
                <a:spLocks noChangeShapeType="1"/>
              </p:cNvSpPr>
              <p:nvPr/>
            </p:nvSpPr>
            <p:spPr bwMode="auto">
              <a:xfrm flipH="1">
                <a:off x="1008" y="3216"/>
                <a:ext cx="2112" cy="0"/>
              </a:xfrm>
              <a:prstGeom prst="line">
                <a:avLst/>
              </a:prstGeom>
              <a:noFill/>
              <a:ln w="9525">
                <a:solidFill>
                  <a:schemeClr val="tx1"/>
                </a:solidFill>
                <a:round/>
                <a:headEnd/>
                <a:tailEnd/>
              </a:ln>
            </p:spPr>
            <p:txBody>
              <a:bodyPr/>
              <a:lstStyle/>
              <a:p>
                <a:endParaRPr lang="en-US" dirty="0"/>
              </a:p>
            </p:txBody>
          </p:sp>
          <p:sp>
            <p:nvSpPr>
              <p:cNvPr id="75792" name="Text Box 18"/>
              <p:cNvSpPr txBox="1">
                <a:spLocks noChangeArrowheads="1"/>
              </p:cNvSpPr>
              <p:nvPr/>
            </p:nvSpPr>
            <p:spPr bwMode="auto">
              <a:xfrm>
                <a:off x="1776" y="3264"/>
                <a:ext cx="624" cy="256"/>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2000" b="1" dirty="0">
                    <a:solidFill>
                      <a:srgbClr val="000000"/>
                    </a:solidFill>
                  </a:rPr>
                  <a:t>Age</a:t>
                </a:r>
              </a:p>
            </p:txBody>
          </p:sp>
        </p:grpSp>
        <p:sp>
          <p:nvSpPr>
            <p:cNvPr id="75788" name="Freeform 19"/>
            <p:cNvSpPr>
              <a:spLocks/>
            </p:cNvSpPr>
            <p:nvPr/>
          </p:nvSpPr>
          <p:spPr bwMode="auto">
            <a:xfrm>
              <a:off x="3200400" y="7239000"/>
              <a:ext cx="990600" cy="762000"/>
            </a:xfrm>
            <a:custGeom>
              <a:avLst/>
              <a:gdLst>
                <a:gd name="T0" fmla="*/ 0 w 1776"/>
                <a:gd name="T1" fmla="*/ 2147483647 h 1536"/>
                <a:gd name="T2" fmla="*/ 2147483647 w 1776"/>
                <a:gd name="T3" fmla="*/ 0 h 1536"/>
                <a:gd name="T4" fmla="*/ 2147483647 w 1776"/>
                <a:gd name="T5" fmla="*/ 2147483647 h 1536"/>
                <a:gd name="T6" fmla="*/ 0 60000 65536"/>
                <a:gd name="T7" fmla="*/ 0 60000 65536"/>
                <a:gd name="T8" fmla="*/ 0 60000 65536"/>
                <a:gd name="T9" fmla="*/ 0 w 1776"/>
                <a:gd name="T10" fmla="*/ 0 h 1536"/>
                <a:gd name="T11" fmla="*/ 1776 w 1776"/>
                <a:gd name="T12" fmla="*/ 1536 h 1536"/>
              </a:gdLst>
              <a:ahLst/>
              <a:cxnLst>
                <a:cxn ang="T6">
                  <a:pos x="T0" y="T1"/>
                </a:cxn>
                <a:cxn ang="T7">
                  <a:pos x="T2" y="T3"/>
                </a:cxn>
                <a:cxn ang="T8">
                  <a:pos x="T4" y="T5"/>
                </a:cxn>
              </a:cxnLst>
              <a:rect l="T9" t="T10" r="T11" b="T12"/>
              <a:pathLst>
                <a:path w="1776" h="1536">
                  <a:moveTo>
                    <a:pt x="0" y="1536"/>
                  </a:moveTo>
                  <a:cubicBezTo>
                    <a:pt x="260" y="768"/>
                    <a:pt x="520" y="0"/>
                    <a:pt x="816" y="0"/>
                  </a:cubicBezTo>
                  <a:cubicBezTo>
                    <a:pt x="1112" y="0"/>
                    <a:pt x="1444" y="768"/>
                    <a:pt x="1776" y="1536"/>
                  </a:cubicBezTo>
                </a:path>
              </a:pathLst>
            </a:custGeom>
            <a:noFill/>
            <a:ln w="47625" cap="flat">
              <a:solidFill>
                <a:schemeClr val="tx1"/>
              </a:solidFill>
              <a:prstDash val="sysDot"/>
              <a:round/>
              <a:headEnd/>
              <a:tailEnd/>
            </a:ln>
          </p:spPr>
          <p:txBody>
            <a:bodyPr/>
            <a:lstStyle/>
            <a:p>
              <a:endParaRPr lang="en-US" dirty="0"/>
            </a:p>
          </p:txBody>
        </p:sp>
        <p:sp>
          <p:nvSpPr>
            <p:cNvPr id="75789" name="Freeform 20"/>
            <p:cNvSpPr>
              <a:spLocks/>
            </p:cNvSpPr>
            <p:nvPr/>
          </p:nvSpPr>
          <p:spPr bwMode="auto">
            <a:xfrm>
              <a:off x="3124200" y="7086600"/>
              <a:ext cx="1143000" cy="914400"/>
            </a:xfrm>
            <a:custGeom>
              <a:avLst/>
              <a:gdLst>
                <a:gd name="T0" fmla="*/ 0 w 1776"/>
                <a:gd name="T1" fmla="*/ 2147483647 h 1536"/>
                <a:gd name="T2" fmla="*/ 2147483647 w 1776"/>
                <a:gd name="T3" fmla="*/ 0 h 1536"/>
                <a:gd name="T4" fmla="*/ 2147483647 w 1776"/>
                <a:gd name="T5" fmla="*/ 2147483647 h 1536"/>
                <a:gd name="T6" fmla="*/ 0 60000 65536"/>
                <a:gd name="T7" fmla="*/ 0 60000 65536"/>
                <a:gd name="T8" fmla="*/ 0 60000 65536"/>
                <a:gd name="T9" fmla="*/ 0 w 1776"/>
                <a:gd name="T10" fmla="*/ 0 h 1536"/>
                <a:gd name="T11" fmla="*/ 1776 w 1776"/>
                <a:gd name="T12" fmla="*/ 1536 h 1536"/>
              </a:gdLst>
              <a:ahLst/>
              <a:cxnLst>
                <a:cxn ang="T6">
                  <a:pos x="T0" y="T1"/>
                </a:cxn>
                <a:cxn ang="T7">
                  <a:pos x="T2" y="T3"/>
                </a:cxn>
                <a:cxn ang="T8">
                  <a:pos x="T4" y="T5"/>
                </a:cxn>
              </a:cxnLst>
              <a:rect l="T9" t="T10" r="T11" b="T12"/>
              <a:pathLst>
                <a:path w="1776" h="1536">
                  <a:moveTo>
                    <a:pt x="0" y="1536"/>
                  </a:moveTo>
                  <a:cubicBezTo>
                    <a:pt x="260" y="768"/>
                    <a:pt x="520" y="0"/>
                    <a:pt x="816" y="0"/>
                  </a:cubicBezTo>
                  <a:cubicBezTo>
                    <a:pt x="1112" y="0"/>
                    <a:pt x="1444" y="768"/>
                    <a:pt x="1776" y="1536"/>
                  </a:cubicBezTo>
                </a:path>
              </a:pathLst>
            </a:custGeom>
            <a:noFill/>
            <a:ln w="47625" cap="flat">
              <a:solidFill>
                <a:schemeClr val="tx1"/>
              </a:solidFill>
              <a:prstDash val="solid"/>
              <a:round/>
              <a:headEnd/>
              <a:tailEnd/>
            </a:ln>
          </p:spPr>
          <p:txBody>
            <a:bodyPr/>
            <a:lstStyle/>
            <a:p>
              <a:endParaRPr lang="en-US" dirty="0"/>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1026"/>
          <p:cNvSpPr>
            <a:spLocks noGrp="1" noChangeArrowheads="1"/>
          </p:cNvSpPr>
          <p:nvPr>
            <p:ph type="title"/>
          </p:nvPr>
        </p:nvSpPr>
        <p:spPr>
          <a:xfrm>
            <a:off x="609600" y="304800"/>
            <a:ext cx="5830888" cy="609600"/>
          </a:xfrm>
        </p:spPr>
        <p:txBody>
          <a:bodyPr/>
          <a:lstStyle/>
          <a:p>
            <a:r>
              <a:rPr lang="en-US" altLang="en-US" dirty="0" smtClean="0"/>
              <a:t>Advantages of Matching</a:t>
            </a:r>
          </a:p>
        </p:txBody>
      </p:sp>
      <p:sp>
        <p:nvSpPr>
          <p:cNvPr id="77826" name="Rectangle 1027"/>
          <p:cNvSpPr>
            <a:spLocks noGrp="1" noChangeArrowheads="1"/>
          </p:cNvSpPr>
          <p:nvPr>
            <p:ph type="body" idx="1"/>
          </p:nvPr>
        </p:nvSpPr>
        <p:spPr>
          <a:xfrm>
            <a:off x="0" y="304800"/>
            <a:ext cx="6858000" cy="7467600"/>
          </a:xfrm>
        </p:spPr>
        <p:txBody>
          <a:bodyPr/>
          <a:lstStyle/>
          <a:p>
            <a:pPr>
              <a:buFont typeface="Symbol" pitchFamily="18" charset="2"/>
              <a:buNone/>
            </a:pPr>
            <a:endParaRPr lang="en-US" altLang="en-US" dirty="0" smtClean="0"/>
          </a:p>
          <a:p>
            <a:pPr>
              <a:buFont typeface="Symbol" pitchFamily="18" charset="2"/>
              <a:buNone/>
            </a:pPr>
            <a:endParaRPr lang="en-US" altLang="en-US" dirty="0" smtClean="0"/>
          </a:p>
          <a:p>
            <a:pPr>
              <a:buFont typeface="Symbol" pitchFamily="18" charset="2"/>
              <a:buNone/>
            </a:pPr>
            <a:r>
              <a:rPr lang="en-US" altLang="en-US" dirty="0" smtClean="0"/>
              <a:t>3.  By ensuring a balanced number of cases and controls (in a case-control study) or exposed/unexposed (in a cohort study) within the various strata of the confounding variable, </a:t>
            </a:r>
            <a:r>
              <a:rPr lang="en-US" altLang="en-US" u="sng" dirty="0" smtClean="0"/>
              <a:t>statistical precision</a:t>
            </a:r>
            <a:r>
              <a:rPr lang="en-US" altLang="en-US" dirty="0" smtClean="0"/>
              <a:t> may be increased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2" name="Rectangle 1026"/>
          <p:cNvSpPr>
            <a:spLocks noGrp="1" noChangeArrowheads="1"/>
          </p:cNvSpPr>
          <p:nvPr>
            <p:ph type="title"/>
          </p:nvPr>
        </p:nvSpPr>
        <p:spPr>
          <a:xfrm>
            <a:off x="457200" y="76200"/>
            <a:ext cx="5830888" cy="609600"/>
          </a:xfrm>
        </p:spPr>
        <p:txBody>
          <a:bodyPr/>
          <a:lstStyle/>
          <a:p>
            <a:r>
              <a:rPr lang="en-US" altLang="en-US" dirty="0" smtClean="0"/>
              <a:t>Smoking,  Matches, and Lung Cancer</a:t>
            </a:r>
          </a:p>
        </p:txBody>
      </p:sp>
      <p:graphicFrame>
        <p:nvGraphicFramePr>
          <p:cNvPr id="4317" name="Object 221"/>
          <p:cNvGraphicFramePr>
            <a:graphicFrameLocks/>
          </p:cNvGraphicFramePr>
          <p:nvPr/>
        </p:nvGraphicFramePr>
        <p:xfrm>
          <a:off x="765175" y="1446213"/>
          <a:ext cx="4286250" cy="1700212"/>
        </p:xfrm>
        <a:graphic>
          <a:graphicData uri="http://schemas.openxmlformats.org/presentationml/2006/ole">
            <mc:AlternateContent xmlns:mc="http://schemas.openxmlformats.org/markup-compatibility/2006">
              <mc:Choice xmlns:v="urn:schemas-microsoft-com:vml" Requires="v">
                <p:oleObj spid="_x0000_s5062" name="Document" r:id="rId4" imgW="4462272" imgH="1781556" progId="Word.Document.8">
                  <p:embed/>
                </p:oleObj>
              </mc:Choice>
              <mc:Fallback>
                <p:oleObj name="Document" r:id="rId4" imgW="4462272" imgH="1781556" progId="Word.Document.8">
                  <p:embed/>
                  <p:pic>
                    <p:nvPicPr>
                      <p:cNvPr id="0" name="Picture 22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5175" y="1446213"/>
                        <a:ext cx="4286250" cy="170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18" name="Object 222"/>
          <p:cNvGraphicFramePr>
            <a:graphicFrameLocks/>
          </p:cNvGraphicFramePr>
          <p:nvPr/>
        </p:nvGraphicFramePr>
        <p:xfrm>
          <a:off x="0" y="2971800"/>
          <a:ext cx="3429000" cy="1598613"/>
        </p:xfrm>
        <a:graphic>
          <a:graphicData uri="http://schemas.openxmlformats.org/presentationml/2006/ole">
            <mc:AlternateContent xmlns:mc="http://schemas.openxmlformats.org/markup-compatibility/2006">
              <mc:Choice xmlns:v="urn:schemas-microsoft-com:vml" Requires="v">
                <p:oleObj spid="_x0000_s5063" name="Document" r:id="rId6" imgW="3698748" imgH="1655064" progId="Word.Document.8">
                  <p:embed/>
                </p:oleObj>
              </mc:Choice>
              <mc:Fallback>
                <p:oleObj name="Document" r:id="rId6" imgW="3698748" imgH="1655064" progId="Word.Document.8">
                  <p:embed/>
                  <p:pic>
                    <p:nvPicPr>
                      <p:cNvPr id="0" name="Picture 22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971800"/>
                        <a:ext cx="3429000" cy="159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23" name="Line 1029"/>
          <p:cNvSpPr>
            <a:spLocks noChangeShapeType="1"/>
          </p:cNvSpPr>
          <p:nvPr/>
        </p:nvSpPr>
        <p:spPr bwMode="auto">
          <a:xfrm flipH="1">
            <a:off x="3048000" y="2514600"/>
            <a:ext cx="457200" cy="457200"/>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4324" name="Line 1030"/>
          <p:cNvSpPr>
            <a:spLocks noChangeShapeType="1"/>
          </p:cNvSpPr>
          <p:nvPr/>
        </p:nvSpPr>
        <p:spPr bwMode="auto">
          <a:xfrm>
            <a:off x="3581400" y="2514600"/>
            <a:ext cx="533400" cy="457200"/>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4325" name="Text Box 1031"/>
          <p:cNvSpPr txBox="1">
            <a:spLocks noChangeArrowheads="1"/>
          </p:cNvSpPr>
          <p:nvPr/>
        </p:nvSpPr>
        <p:spPr bwMode="auto">
          <a:xfrm>
            <a:off x="228600" y="5302250"/>
            <a:ext cx="4648200" cy="338554"/>
          </a:xfrm>
          <a:prstGeom prst="rect">
            <a:avLst/>
          </a:prstGeom>
          <a:noFill/>
          <a:ln w="9525">
            <a:noFill/>
            <a:miter lim="800000"/>
            <a:headEnd/>
            <a:tailEnd/>
          </a:ln>
        </p:spPr>
        <p:txBody>
          <a:bodyPr>
            <a:spAutoFit/>
          </a:bodyPr>
          <a:lstStyle/>
          <a:p>
            <a:pPr eaLnBrk="0" hangingPunct="0">
              <a:lnSpc>
                <a:spcPct val="80000"/>
              </a:lnSpc>
              <a:spcBef>
                <a:spcPct val="50000"/>
              </a:spcBef>
            </a:pPr>
            <a:r>
              <a:rPr lang="en-US" altLang="en-US" sz="2000" b="1" dirty="0"/>
              <a:t>B. Controls matched on smoking</a:t>
            </a:r>
            <a:endParaRPr lang="en-US" altLang="en-US" sz="1600" dirty="0">
              <a:latin typeface="Times New Roman" pitchFamily="18" charset="0"/>
            </a:endParaRPr>
          </a:p>
        </p:txBody>
      </p:sp>
      <p:sp>
        <p:nvSpPr>
          <p:cNvPr id="4326" name="Text Box 1032"/>
          <p:cNvSpPr>
            <a:spLocks noGrp="1" noChangeArrowheads="1"/>
          </p:cNvSpPr>
          <p:nvPr>
            <p:ph type="body" idx="1"/>
          </p:nvPr>
        </p:nvSpPr>
        <p:spPr>
          <a:xfrm>
            <a:off x="457200" y="1676400"/>
            <a:ext cx="5830888" cy="6781800"/>
          </a:xfrm>
        </p:spPr>
        <p:txBody>
          <a:bodyPr/>
          <a:lstStyle/>
          <a:p>
            <a:pPr>
              <a:spcBef>
                <a:spcPct val="50000"/>
              </a:spcBef>
              <a:buFont typeface="Symbol" pitchFamily="18" charset="2"/>
              <a:buNone/>
            </a:pPr>
            <a:r>
              <a:rPr lang="en-US" altLang="en-US" sz="1800" dirty="0" smtClean="0"/>
              <a:t> </a:t>
            </a:r>
            <a:endParaRPr lang="en-US" altLang="en-US" sz="1400" dirty="0" smtClean="0"/>
          </a:p>
        </p:txBody>
      </p:sp>
      <p:sp>
        <p:nvSpPr>
          <p:cNvPr id="4327" name="Text Box 1033"/>
          <p:cNvSpPr txBox="1">
            <a:spLocks noChangeArrowheads="1"/>
          </p:cNvSpPr>
          <p:nvPr/>
        </p:nvSpPr>
        <p:spPr bwMode="auto">
          <a:xfrm>
            <a:off x="228600" y="990601"/>
            <a:ext cx="4191000" cy="800219"/>
          </a:xfrm>
          <a:prstGeom prst="rect">
            <a:avLst/>
          </a:prstGeom>
          <a:noFill/>
          <a:ln w="9525">
            <a:noFill/>
            <a:miter lim="800000"/>
            <a:headEnd/>
            <a:tailEnd/>
          </a:ln>
        </p:spPr>
        <p:txBody>
          <a:bodyPr>
            <a:spAutoFit/>
          </a:bodyPr>
          <a:lstStyle/>
          <a:p>
            <a:pPr eaLnBrk="0" hangingPunct="0">
              <a:lnSpc>
                <a:spcPct val="80000"/>
              </a:lnSpc>
              <a:spcBef>
                <a:spcPct val="50000"/>
              </a:spcBef>
            </a:pPr>
            <a:r>
              <a:rPr lang="en-US" altLang="en-US" sz="2000" b="1" dirty="0"/>
              <a:t>A. Random sample of controls</a:t>
            </a:r>
            <a:endParaRPr lang="en-US" altLang="en-US" sz="1600" dirty="0">
              <a:latin typeface="Times New Roman" pitchFamily="18" charset="0"/>
            </a:endParaRPr>
          </a:p>
          <a:p>
            <a:pPr eaLnBrk="0" hangingPunct="0">
              <a:spcBef>
                <a:spcPct val="50000"/>
              </a:spcBef>
            </a:pPr>
            <a:r>
              <a:rPr lang="en-US" altLang="en-US" sz="2000" b="1" dirty="0"/>
              <a:t>     Crude</a:t>
            </a:r>
          </a:p>
        </p:txBody>
      </p:sp>
      <p:sp>
        <p:nvSpPr>
          <p:cNvPr id="4328" name="Text Box 1034"/>
          <p:cNvSpPr txBox="1">
            <a:spLocks noChangeArrowheads="1"/>
          </p:cNvSpPr>
          <p:nvPr/>
        </p:nvSpPr>
        <p:spPr bwMode="auto">
          <a:xfrm>
            <a:off x="4191000" y="2667000"/>
            <a:ext cx="1295400" cy="304800"/>
          </a:xfrm>
          <a:prstGeom prst="rect">
            <a:avLst/>
          </a:prstGeom>
          <a:noFill/>
          <a:ln w="9525">
            <a:noFill/>
            <a:miter lim="800000"/>
            <a:headEnd/>
            <a:tailEnd/>
          </a:ln>
        </p:spPr>
        <p:txBody>
          <a:bodyPr>
            <a:spAutoFit/>
          </a:bodyPr>
          <a:lstStyle/>
          <a:p>
            <a:pPr algn="ctr" eaLnBrk="0" hangingPunct="0">
              <a:spcBef>
                <a:spcPct val="50000"/>
              </a:spcBef>
            </a:pPr>
            <a:r>
              <a:rPr lang="en-US" altLang="en-US" dirty="0">
                <a:latin typeface="Times New Roman" pitchFamily="18" charset="0"/>
              </a:rPr>
              <a:t>Non-Smokers</a:t>
            </a:r>
          </a:p>
        </p:txBody>
      </p:sp>
      <p:sp>
        <p:nvSpPr>
          <p:cNvPr id="4329" name="Text Box 1035"/>
          <p:cNvSpPr txBox="1">
            <a:spLocks noChangeArrowheads="1"/>
          </p:cNvSpPr>
          <p:nvPr/>
        </p:nvSpPr>
        <p:spPr bwMode="auto">
          <a:xfrm>
            <a:off x="1676400" y="2667000"/>
            <a:ext cx="1295400" cy="304800"/>
          </a:xfrm>
          <a:prstGeom prst="rect">
            <a:avLst/>
          </a:prstGeom>
          <a:noFill/>
          <a:ln w="9525">
            <a:noFill/>
            <a:miter lim="800000"/>
            <a:headEnd/>
            <a:tailEnd/>
          </a:ln>
        </p:spPr>
        <p:txBody>
          <a:bodyPr>
            <a:spAutoFit/>
          </a:bodyPr>
          <a:lstStyle/>
          <a:p>
            <a:pPr algn="ctr" eaLnBrk="0" hangingPunct="0">
              <a:spcBef>
                <a:spcPct val="50000"/>
              </a:spcBef>
            </a:pPr>
            <a:r>
              <a:rPr lang="en-US" altLang="en-US" dirty="0">
                <a:latin typeface="Times New Roman" pitchFamily="18" charset="0"/>
              </a:rPr>
              <a:t>Smokers</a:t>
            </a:r>
          </a:p>
        </p:txBody>
      </p:sp>
      <p:sp>
        <p:nvSpPr>
          <p:cNvPr id="4330" name="Text Box 1036"/>
          <p:cNvSpPr txBox="1">
            <a:spLocks noChangeArrowheads="1"/>
          </p:cNvSpPr>
          <p:nvPr/>
        </p:nvSpPr>
        <p:spPr bwMode="auto">
          <a:xfrm>
            <a:off x="4876800" y="2209800"/>
            <a:ext cx="1676400" cy="400110"/>
          </a:xfrm>
          <a:prstGeom prst="rect">
            <a:avLst/>
          </a:prstGeom>
          <a:noFill/>
          <a:ln w="9525">
            <a:noFill/>
            <a:miter lim="800000"/>
            <a:headEnd/>
            <a:tailEnd/>
          </a:ln>
        </p:spPr>
        <p:txBody>
          <a:bodyPr>
            <a:spAutoFit/>
          </a:bodyPr>
          <a:lstStyle/>
          <a:p>
            <a:pPr algn="ctr" eaLnBrk="0" hangingPunct="0">
              <a:spcBef>
                <a:spcPct val="50000"/>
              </a:spcBef>
            </a:pPr>
            <a:r>
              <a:rPr lang="en-US" altLang="en-US" b="1" dirty="0">
                <a:latin typeface="Times New Roman" pitchFamily="18" charset="0"/>
              </a:rPr>
              <a:t>OR </a:t>
            </a:r>
            <a:r>
              <a:rPr lang="en-US" altLang="en-US" sz="2000" b="1" baseline="-25000" dirty="0">
                <a:latin typeface="Times New Roman" pitchFamily="18" charset="0"/>
              </a:rPr>
              <a:t>crude </a:t>
            </a:r>
            <a:r>
              <a:rPr lang="en-US" altLang="en-US" sz="2000" b="1" dirty="0">
                <a:latin typeface="Times New Roman" pitchFamily="18" charset="0"/>
              </a:rPr>
              <a:t>= 8.8</a:t>
            </a:r>
          </a:p>
        </p:txBody>
      </p:sp>
      <p:sp>
        <p:nvSpPr>
          <p:cNvPr id="4331" name="Text Box 1037"/>
          <p:cNvSpPr txBox="1">
            <a:spLocks noChangeArrowheads="1"/>
          </p:cNvSpPr>
          <p:nvPr/>
        </p:nvSpPr>
        <p:spPr bwMode="auto">
          <a:xfrm>
            <a:off x="685800" y="4343400"/>
            <a:ext cx="2667000" cy="400110"/>
          </a:xfrm>
          <a:prstGeom prst="rect">
            <a:avLst/>
          </a:prstGeom>
          <a:noFill/>
          <a:ln w="9525">
            <a:noFill/>
            <a:miter lim="800000"/>
            <a:headEnd/>
            <a:tailEnd/>
          </a:ln>
        </p:spPr>
        <p:txBody>
          <a:bodyPr>
            <a:spAutoFit/>
          </a:bodyPr>
          <a:lstStyle/>
          <a:p>
            <a:pPr algn="ctr" eaLnBrk="0" hangingPunct="0">
              <a:spcBef>
                <a:spcPct val="50000"/>
              </a:spcBef>
            </a:pPr>
            <a:r>
              <a:rPr lang="en-US" altLang="en-US" b="1" dirty="0">
                <a:latin typeface="Times New Roman" pitchFamily="18" charset="0"/>
              </a:rPr>
              <a:t>OR </a:t>
            </a:r>
            <a:r>
              <a:rPr lang="en-US" altLang="en-US" sz="2000" b="1" baseline="-25000" dirty="0">
                <a:latin typeface="Times New Roman" pitchFamily="18" charset="0"/>
              </a:rPr>
              <a:t>CF+</a:t>
            </a:r>
            <a:r>
              <a:rPr lang="en-US" altLang="en-US" b="1" dirty="0">
                <a:latin typeface="Times New Roman" pitchFamily="18" charset="0"/>
              </a:rPr>
              <a:t> = </a:t>
            </a:r>
            <a:r>
              <a:rPr lang="en-US" altLang="en-US" b="1" dirty="0">
                <a:latin typeface="Times New Roman" pitchFamily="18" charset="0"/>
              </a:rPr>
              <a:t>OR</a:t>
            </a:r>
            <a:r>
              <a:rPr lang="en-US" altLang="en-US" sz="2000" b="1" baseline="-25000" dirty="0">
                <a:latin typeface="Times New Roman" pitchFamily="18" charset="0"/>
              </a:rPr>
              <a:t>smokers</a:t>
            </a:r>
            <a:r>
              <a:rPr lang="en-US" altLang="en-US" sz="2000" b="1" baseline="-25000" dirty="0">
                <a:latin typeface="Times New Roman" pitchFamily="18" charset="0"/>
              </a:rPr>
              <a:t> </a:t>
            </a:r>
            <a:r>
              <a:rPr lang="en-US" altLang="en-US" sz="2000" b="1" dirty="0">
                <a:latin typeface="Times New Roman" pitchFamily="18" charset="0"/>
              </a:rPr>
              <a:t>= </a:t>
            </a:r>
            <a:r>
              <a:rPr lang="en-US" altLang="en-US" b="1" dirty="0">
                <a:latin typeface="Times New Roman" pitchFamily="18" charset="0"/>
              </a:rPr>
              <a:t>1.0</a:t>
            </a:r>
          </a:p>
        </p:txBody>
      </p:sp>
      <p:sp>
        <p:nvSpPr>
          <p:cNvPr id="4332" name="Text Box 1038"/>
          <p:cNvSpPr txBox="1">
            <a:spLocks noChangeArrowheads="1"/>
          </p:cNvSpPr>
          <p:nvPr/>
        </p:nvSpPr>
        <p:spPr bwMode="auto">
          <a:xfrm>
            <a:off x="3733800" y="4419600"/>
            <a:ext cx="2667000" cy="304800"/>
          </a:xfrm>
          <a:prstGeom prst="rect">
            <a:avLst/>
          </a:prstGeom>
          <a:noFill/>
          <a:ln w="9525">
            <a:noFill/>
            <a:miter lim="800000"/>
            <a:headEnd/>
            <a:tailEnd/>
          </a:ln>
        </p:spPr>
        <p:txBody>
          <a:bodyPr>
            <a:spAutoFit/>
          </a:bodyPr>
          <a:lstStyle/>
          <a:p>
            <a:pPr algn="ctr" eaLnBrk="0" hangingPunct="0">
              <a:spcBef>
                <a:spcPct val="50000"/>
              </a:spcBef>
            </a:pPr>
            <a:r>
              <a:rPr lang="en-US" altLang="en-US" b="1" dirty="0">
                <a:latin typeface="Times New Roman" pitchFamily="18" charset="0"/>
              </a:rPr>
              <a:t>OR </a:t>
            </a:r>
            <a:r>
              <a:rPr lang="en-US" altLang="en-US" sz="2000" b="1" baseline="-25000" dirty="0">
                <a:latin typeface="Times New Roman" pitchFamily="18" charset="0"/>
              </a:rPr>
              <a:t>CF-</a:t>
            </a:r>
            <a:r>
              <a:rPr lang="en-US" altLang="en-US" b="1" dirty="0">
                <a:latin typeface="Times New Roman" pitchFamily="18" charset="0"/>
              </a:rPr>
              <a:t> = </a:t>
            </a:r>
            <a:r>
              <a:rPr lang="en-US" altLang="en-US" b="1" dirty="0">
                <a:latin typeface="Times New Roman" pitchFamily="18" charset="0"/>
              </a:rPr>
              <a:t>OR</a:t>
            </a:r>
            <a:r>
              <a:rPr lang="en-US" altLang="en-US" sz="2000" b="1" baseline="-25000" dirty="0">
                <a:latin typeface="Times New Roman" pitchFamily="18" charset="0"/>
              </a:rPr>
              <a:t>non</a:t>
            </a:r>
            <a:r>
              <a:rPr lang="en-US" altLang="en-US" b="1" baseline="-25000" dirty="0">
                <a:latin typeface="Times New Roman" pitchFamily="18" charset="0"/>
              </a:rPr>
              <a:t>-</a:t>
            </a:r>
            <a:r>
              <a:rPr lang="en-US" altLang="en-US" sz="2000" b="1" baseline="-25000" dirty="0">
                <a:latin typeface="Times New Roman" pitchFamily="18" charset="0"/>
              </a:rPr>
              <a:t>smokers </a:t>
            </a:r>
            <a:r>
              <a:rPr lang="en-US" altLang="en-US" b="1" dirty="0">
                <a:latin typeface="Times New Roman" pitchFamily="18" charset="0"/>
              </a:rPr>
              <a:t>= 1.0</a:t>
            </a:r>
          </a:p>
        </p:txBody>
      </p:sp>
      <p:sp>
        <p:nvSpPr>
          <p:cNvPr id="4333" name="Rectangle 1039"/>
          <p:cNvSpPr>
            <a:spLocks noChangeArrowheads="1"/>
          </p:cNvSpPr>
          <p:nvPr/>
        </p:nvSpPr>
        <p:spPr bwMode="auto">
          <a:xfrm>
            <a:off x="1447800" y="8153400"/>
            <a:ext cx="2057400" cy="609600"/>
          </a:xfrm>
          <a:prstGeom prst="rect">
            <a:avLst/>
          </a:prstGeom>
          <a:noFill/>
          <a:ln w="9525">
            <a:noFill/>
            <a:miter lim="800000"/>
            <a:headEnd/>
            <a:tailEnd/>
          </a:ln>
        </p:spPr>
        <p:txBody>
          <a:bodyPr lIns="87312" tIns="42862" rIns="87312" bIns="42862"/>
          <a:lstStyle/>
          <a:p>
            <a:pPr marL="676275" lvl="1" indent="-239713" defTabSz="803275" eaLnBrk="0" hangingPunct="0">
              <a:spcAft>
                <a:spcPct val="25000"/>
              </a:spcAft>
              <a:buClr>
                <a:schemeClr val="tx1"/>
              </a:buClr>
              <a:buSzPct val="100000"/>
            </a:pPr>
            <a:r>
              <a:rPr lang="en-US" altLang="en-US" sz="2000" b="1" dirty="0"/>
              <a:t>	</a:t>
            </a:r>
            <a:r>
              <a:rPr lang="en-US" altLang="en-US" sz="2000" b="1" dirty="0"/>
              <a:t>OR</a:t>
            </a:r>
            <a:r>
              <a:rPr lang="en-US" altLang="en-US" sz="2000" b="1" baseline="-25000" dirty="0"/>
              <a:t>adj</a:t>
            </a:r>
            <a:r>
              <a:rPr lang="en-US" altLang="en-US" sz="2000" b="1" dirty="0"/>
              <a:t>= 1.0 </a:t>
            </a:r>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b="1" dirty="0"/>
          </a:p>
        </p:txBody>
      </p:sp>
      <p:graphicFrame>
        <p:nvGraphicFramePr>
          <p:cNvPr id="4319" name="Object 223"/>
          <p:cNvGraphicFramePr>
            <a:graphicFrameLocks/>
          </p:cNvGraphicFramePr>
          <p:nvPr/>
        </p:nvGraphicFramePr>
        <p:xfrm>
          <a:off x="3400427" y="2971801"/>
          <a:ext cx="3228975" cy="1582738"/>
        </p:xfrm>
        <a:graphic>
          <a:graphicData uri="http://schemas.openxmlformats.org/presentationml/2006/ole">
            <mc:AlternateContent xmlns:mc="http://schemas.openxmlformats.org/markup-compatibility/2006">
              <mc:Choice xmlns:v="urn:schemas-microsoft-com:vml" Requires="v">
                <p:oleObj spid="_x0000_s5064" name="Document" r:id="rId8" imgW="3845052" imgH="1655064" progId="Word.Document.8">
                  <p:embed/>
                </p:oleObj>
              </mc:Choice>
              <mc:Fallback>
                <p:oleObj name="Document" r:id="rId8" imgW="3845052" imgH="1655064" progId="Word.Document.8">
                  <p:embed/>
                  <p:pic>
                    <p:nvPicPr>
                      <p:cNvPr id="0" name="Picture 223"/>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00427" y="2971801"/>
                        <a:ext cx="3228975" cy="158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34" name="Line 1042"/>
          <p:cNvSpPr>
            <a:spLocks noChangeShapeType="1"/>
          </p:cNvSpPr>
          <p:nvPr/>
        </p:nvSpPr>
        <p:spPr bwMode="auto">
          <a:xfrm flipH="1">
            <a:off x="3048000" y="5791200"/>
            <a:ext cx="457200" cy="457200"/>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4335" name="Line 1043"/>
          <p:cNvSpPr>
            <a:spLocks noChangeShapeType="1"/>
          </p:cNvSpPr>
          <p:nvPr/>
        </p:nvSpPr>
        <p:spPr bwMode="auto">
          <a:xfrm>
            <a:off x="3505200" y="5791200"/>
            <a:ext cx="533400" cy="457200"/>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4336" name="Text Box 1045"/>
          <p:cNvSpPr txBox="1">
            <a:spLocks noChangeArrowheads="1"/>
          </p:cNvSpPr>
          <p:nvPr/>
        </p:nvSpPr>
        <p:spPr bwMode="auto">
          <a:xfrm>
            <a:off x="304800" y="2514600"/>
            <a:ext cx="4114800" cy="338554"/>
          </a:xfrm>
          <a:prstGeom prst="rect">
            <a:avLst/>
          </a:prstGeom>
          <a:noFill/>
          <a:ln w="9525">
            <a:noFill/>
            <a:miter lim="800000"/>
            <a:headEnd/>
            <a:tailEnd/>
          </a:ln>
        </p:spPr>
        <p:txBody>
          <a:bodyPr>
            <a:spAutoFit/>
          </a:bodyPr>
          <a:lstStyle/>
          <a:p>
            <a:pPr eaLnBrk="0" hangingPunct="0">
              <a:lnSpc>
                <a:spcPct val="80000"/>
              </a:lnSpc>
              <a:spcBef>
                <a:spcPct val="50000"/>
              </a:spcBef>
            </a:pPr>
            <a:r>
              <a:rPr lang="en-US" altLang="en-US" sz="2000" b="1" dirty="0"/>
              <a:t>    Stratified</a:t>
            </a:r>
          </a:p>
        </p:txBody>
      </p:sp>
      <p:sp>
        <p:nvSpPr>
          <p:cNvPr id="4337" name="Text Box 1046"/>
          <p:cNvSpPr txBox="1">
            <a:spLocks noChangeArrowheads="1"/>
          </p:cNvSpPr>
          <p:nvPr/>
        </p:nvSpPr>
        <p:spPr bwMode="auto">
          <a:xfrm>
            <a:off x="2057400" y="5791200"/>
            <a:ext cx="1295400" cy="304800"/>
          </a:xfrm>
          <a:prstGeom prst="rect">
            <a:avLst/>
          </a:prstGeom>
          <a:noFill/>
          <a:ln w="9525">
            <a:noFill/>
            <a:miter lim="800000"/>
            <a:headEnd/>
            <a:tailEnd/>
          </a:ln>
        </p:spPr>
        <p:txBody>
          <a:bodyPr>
            <a:spAutoFit/>
          </a:bodyPr>
          <a:lstStyle/>
          <a:p>
            <a:pPr algn="ctr" eaLnBrk="0" hangingPunct="0">
              <a:spcBef>
                <a:spcPct val="50000"/>
              </a:spcBef>
            </a:pPr>
            <a:r>
              <a:rPr lang="en-US" altLang="en-US" dirty="0">
                <a:latin typeface="Times New Roman" pitchFamily="18" charset="0"/>
              </a:rPr>
              <a:t>Smokers</a:t>
            </a:r>
          </a:p>
        </p:txBody>
      </p:sp>
      <p:sp>
        <p:nvSpPr>
          <p:cNvPr id="4338" name="Text Box 1047"/>
          <p:cNvSpPr txBox="1">
            <a:spLocks noChangeArrowheads="1"/>
          </p:cNvSpPr>
          <p:nvPr/>
        </p:nvSpPr>
        <p:spPr bwMode="auto">
          <a:xfrm>
            <a:off x="3886200" y="5791200"/>
            <a:ext cx="1295400" cy="304800"/>
          </a:xfrm>
          <a:prstGeom prst="rect">
            <a:avLst/>
          </a:prstGeom>
          <a:noFill/>
          <a:ln w="9525">
            <a:noFill/>
            <a:miter lim="800000"/>
            <a:headEnd/>
            <a:tailEnd/>
          </a:ln>
        </p:spPr>
        <p:txBody>
          <a:bodyPr>
            <a:spAutoFit/>
          </a:bodyPr>
          <a:lstStyle/>
          <a:p>
            <a:pPr algn="ctr" eaLnBrk="0" hangingPunct="0">
              <a:spcBef>
                <a:spcPct val="50000"/>
              </a:spcBef>
            </a:pPr>
            <a:r>
              <a:rPr lang="en-US" altLang="en-US" dirty="0">
                <a:latin typeface="Times New Roman" pitchFamily="18" charset="0"/>
              </a:rPr>
              <a:t>Non-Smokers</a:t>
            </a:r>
          </a:p>
        </p:txBody>
      </p:sp>
      <p:sp>
        <p:nvSpPr>
          <p:cNvPr id="4339" name="Text Box 1048"/>
          <p:cNvSpPr txBox="1">
            <a:spLocks noChangeArrowheads="1"/>
          </p:cNvSpPr>
          <p:nvPr/>
        </p:nvSpPr>
        <p:spPr bwMode="auto">
          <a:xfrm>
            <a:off x="609600" y="7620000"/>
            <a:ext cx="2667000" cy="400110"/>
          </a:xfrm>
          <a:prstGeom prst="rect">
            <a:avLst/>
          </a:prstGeom>
          <a:noFill/>
          <a:ln w="9525">
            <a:noFill/>
            <a:miter lim="800000"/>
            <a:headEnd/>
            <a:tailEnd/>
          </a:ln>
        </p:spPr>
        <p:txBody>
          <a:bodyPr>
            <a:spAutoFit/>
          </a:bodyPr>
          <a:lstStyle/>
          <a:p>
            <a:pPr algn="ctr" eaLnBrk="0" hangingPunct="0">
              <a:spcBef>
                <a:spcPct val="50000"/>
              </a:spcBef>
            </a:pPr>
            <a:r>
              <a:rPr lang="en-US" altLang="en-US" b="1" dirty="0">
                <a:latin typeface="Times New Roman" pitchFamily="18" charset="0"/>
              </a:rPr>
              <a:t>OR </a:t>
            </a:r>
            <a:r>
              <a:rPr lang="en-US" altLang="en-US" sz="2000" b="1" baseline="-25000" dirty="0">
                <a:latin typeface="Times New Roman" pitchFamily="18" charset="0"/>
              </a:rPr>
              <a:t>CF+</a:t>
            </a:r>
            <a:r>
              <a:rPr lang="en-US" altLang="en-US" b="1" dirty="0">
                <a:latin typeface="Times New Roman" pitchFamily="18" charset="0"/>
              </a:rPr>
              <a:t> = </a:t>
            </a:r>
            <a:r>
              <a:rPr lang="en-US" altLang="en-US" b="1" dirty="0">
                <a:latin typeface="Times New Roman" pitchFamily="18" charset="0"/>
              </a:rPr>
              <a:t>OR</a:t>
            </a:r>
            <a:r>
              <a:rPr lang="en-US" altLang="en-US" sz="2000" b="1" baseline="-25000" dirty="0">
                <a:latin typeface="Times New Roman" pitchFamily="18" charset="0"/>
              </a:rPr>
              <a:t>smokers</a:t>
            </a:r>
            <a:r>
              <a:rPr lang="en-US" altLang="en-US" sz="2000" b="1" baseline="-25000" dirty="0">
                <a:latin typeface="Times New Roman" pitchFamily="18" charset="0"/>
              </a:rPr>
              <a:t> </a:t>
            </a:r>
            <a:r>
              <a:rPr lang="en-US" altLang="en-US" sz="2000" b="1" dirty="0">
                <a:latin typeface="Times New Roman" pitchFamily="18" charset="0"/>
              </a:rPr>
              <a:t>= </a:t>
            </a:r>
            <a:r>
              <a:rPr lang="en-US" altLang="en-US" b="1" dirty="0">
                <a:latin typeface="Times New Roman" pitchFamily="18" charset="0"/>
              </a:rPr>
              <a:t>1.0</a:t>
            </a:r>
          </a:p>
        </p:txBody>
      </p:sp>
      <p:sp>
        <p:nvSpPr>
          <p:cNvPr id="4340" name="Text Box 1049"/>
          <p:cNvSpPr txBox="1">
            <a:spLocks noChangeArrowheads="1"/>
          </p:cNvSpPr>
          <p:nvPr/>
        </p:nvSpPr>
        <p:spPr bwMode="auto">
          <a:xfrm>
            <a:off x="3810000" y="7696200"/>
            <a:ext cx="2667000" cy="304800"/>
          </a:xfrm>
          <a:prstGeom prst="rect">
            <a:avLst/>
          </a:prstGeom>
          <a:noFill/>
          <a:ln w="9525">
            <a:noFill/>
            <a:miter lim="800000"/>
            <a:headEnd/>
            <a:tailEnd/>
          </a:ln>
        </p:spPr>
        <p:txBody>
          <a:bodyPr>
            <a:spAutoFit/>
          </a:bodyPr>
          <a:lstStyle/>
          <a:p>
            <a:pPr algn="ctr" eaLnBrk="0" hangingPunct="0">
              <a:spcBef>
                <a:spcPct val="50000"/>
              </a:spcBef>
            </a:pPr>
            <a:r>
              <a:rPr lang="en-US" altLang="en-US" b="1" dirty="0">
                <a:latin typeface="Times New Roman" pitchFamily="18" charset="0"/>
              </a:rPr>
              <a:t>OR </a:t>
            </a:r>
            <a:r>
              <a:rPr lang="en-US" altLang="en-US" sz="2000" b="1" baseline="-25000" dirty="0">
                <a:latin typeface="Times New Roman" pitchFamily="18" charset="0"/>
              </a:rPr>
              <a:t>CF-</a:t>
            </a:r>
            <a:r>
              <a:rPr lang="en-US" altLang="en-US" b="1" dirty="0">
                <a:latin typeface="Times New Roman" pitchFamily="18" charset="0"/>
              </a:rPr>
              <a:t> = </a:t>
            </a:r>
            <a:r>
              <a:rPr lang="en-US" altLang="en-US" b="1" dirty="0">
                <a:latin typeface="Times New Roman" pitchFamily="18" charset="0"/>
              </a:rPr>
              <a:t>OR</a:t>
            </a:r>
            <a:r>
              <a:rPr lang="en-US" altLang="en-US" sz="2000" b="1" baseline="-25000" dirty="0">
                <a:latin typeface="Times New Roman" pitchFamily="18" charset="0"/>
              </a:rPr>
              <a:t>non</a:t>
            </a:r>
            <a:r>
              <a:rPr lang="en-US" altLang="en-US" b="1" baseline="-25000" dirty="0">
                <a:latin typeface="Times New Roman" pitchFamily="18" charset="0"/>
              </a:rPr>
              <a:t>-</a:t>
            </a:r>
            <a:r>
              <a:rPr lang="en-US" altLang="en-US" sz="2000" b="1" baseline="-25000" dirty="0">
                <a:latin typeface="Times New Roman" pitchFamily="18" charset="0"/>
              </a:rPr>
              <a:t>smokers </a:t>
            </a:r>
            <a:r>
              <a:rPr lang="en-US" altLang="en-US" b="1" dirty="0">
                <a:latin typeface="Times New Roman" pitchFamily="18" charset="0"/>
              </a:rPr>
              <a:t>= 1.0</a:t>
            </a:r>
          </a:p>
        </p:txBody>
      </p:sp>
      <p:sp>
        <p:nvSpPr>
          <p:cNvPr id="4341" name="Rectangle 1050"/>
          <p:cNvSpPr>
            <a:spLocks noChangeArrowheads="1"/>
          </p:cNvSpPr>
          <p:nvPr/>
        </p:nvSpPr>
        <p:spPr bwMode="auto">
          <a:xfrm>
            <a:off x="1676400" y="4800600"/>
            <a:ext cx="3962400" cy="457200"/>
          </a:xfrm>
          <a:prstGeom prst="rect">
            <a:avLst/>
          </a:prstGeom>
          <a:noFill/>
          <a:ln w="9525">
            <a:noFill/>
            <a:miter lim="800000"/>
            <a:headEnd/>
            <a:tailEnd/>
          </a:ln>
        </p:spPr>
        <p:txBody>
          <a:bodyPr lIns="87312" tIns="42862" rIns="87312" bIns="42862"/>
          <a:lstStyle/>
          <a:p>
            <a:pPr marL="676275" lvl="1" indent="-239713" defTabSz="803275" eaLnBrk="0" hangingPunct="0">
              <a:spcAft>
                <a:spcPct val="25000"/>
              </a:spcAft>
              <a:buClr>
                <a:schemeClr val="tx1"/>
              </a:buClr>
              <a:buSzPct val="100000"/>
            </a:pPr>
            <a:r>
              <a:rPr lang="en-US" altLang="en-US" sz="2000" b="1" dirty="0"/>
              <a:t>	</a:t>
            </a:r>
            <a:r>
              <a:rPr lang="en-US" altLang="en-US" sz="2000" b="1" dirty="0"/>
              <a:t>OR</a:t>
            </a:r>
            <a:r>
              <a:rPr lang="en-US" altLang="en-US" sz="2000" b="1" baseline="-25000" dirty="0"/>
              <a:t>adj</a:t>
            </a:r>
            <a:r>
              <a:rPr lang="en-US" altLang="en-US" sz="2000" b="1" dirty="0"/>
              <a:t>= 1.0 (0.31 to 3.2)</a:t>
            </a:r>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b="1" dirty="0"/>
          </a:p>
        </p:txBody>
      </p:sp>
      <p:graphicFrame>
        <p:nvGraphicFramePr>
          <p:cNvPr id="4320" name="Object 224"/>
          <p:cNvGraphicFramePr>
            <a:graphicFrameLocks/>
          </p:cNvGraphicFramePr>
          <p:nvPr/>
        </p:nvGraphicFramePr>
        <p:xfrm>
          <a:off x="-228600" y="6248400"/>
          <a:ext cx="3733800" cy="1600200"/>
        </p:xfrm>
        <a:graphic>
          <a:graphicData uri="http://schemas.openxmlformats.org/presentationml/2006/ole">
            <mc:AlternateContent xmlns:mc="http://schemas.openxmlformats.org/markup-compatibility/2006">
              <mc:Choice xmlns:v="urn:schemas-microsoft-com:vml" Requires="v">
                <p:oleObj spid="_x0000_s5065" name="Document" r:id="rId10" imgW="3718560" imgH="1655064" progId="Word.Document.8">
                  <p:embed/>
                </p:oleObj>
              </mc:Choice>
              <mc:Fallback>
                <p:oleObj name="Document" r:id="rId10" imgW="3718560" imgH="1655064" progId="Word.Document.8">
                  <p:embed/>
                  <p:pic>
                    <p:nvPicPr>
                      <p:cNvPr id="0" name="Picture 224"/>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8600" y="6248400"/>
                        <a:ext cx="37338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21" name="Object 225"/>
          <p:cNvGraphicFramePr>
            <a:graphicFrameLocks/>
          </p:cNvGraphicFramePr>
          <p:nvPr/>
        </p:nvGraphicFramePr>
        <p:xfrm>
          <a:off x="3422652" y="6248400"/>
          <a:ext cx="3179763" cy="1600200"/>
        </p:xfrm>
        <a:graphic>
          <a:graphicData uri="http://schemas.openxmlformats.org/presentationml/2006/ole">
            <mc:AlternateContent xmlns:mc="http://schemas.openxmlformats.org/markup-compatibility/2006">
              <mc:Choice xmlns:v="urn:schemas-microsoft-com:vml" Requires="v">
                <p:oleObj spid="_x0000_s5066" name="Document" r:id="rId12" imgW="3845052" imgH="1655064" progId="Word.Document.8">
                  <p:embed/>
                </p:oleObj>
              </mc:Choice>
              <mc:Fallback>
                <p:oleObj name="Document" r:id="rId12" imgW="3845052" imgH="1655064" progId="Word.Document.8">
                  <p:embed/>
                  <p:pic>
                    <p:nvPicPr>
                      <p:cNvPr id="0" name="Picture 225"/>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22652" y="6248400"/>
                        <a:ext cx="3179763"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37693" name="Text Box 1053"/>
          <p:cNvSpPr txBox="1">
            <a:spLocks noChangeArrowheads="1"/>
          </p:cNvSpPr>
          <p:nvPr/>
        </p:nvSpPr>
        <p:spPr bwMode="auto">
          <a:xfrm>
            <a:off x="152400" y="8534401"/>
            <a:ext cx="6858000" cy="376255"/>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1800" b="1" dirty="0">
                <a:solidFill>
                  <a:srgbClr val="000000"/>
                </a:solidFill>
              </a:rPr>
              <a:t>Underappreciated benefit of matching:  Improved precision</a:t>
            </a:r>
          </a:p>
        </p:txBody>
      </p:sp>
      <p:sp>
        <p:nvSpPr>
          <p:cNvPr id="1137694" name="Rectangle 1054"/>
          <p:cNvSpPr>
            <a:spLocks noChangeArrowheads="1"/>
          </p:cNvSpPr>
          <p:nvPr/>
        </p:nvSpPr>
        <p:spPr bwMode="auto">
          <a:xfrm>
            <a:off x="2667000" y="8153400"/>
            <a:ext cx="3962400" cy="457200"/>
          </a:xfrm>
          <a:prstGeom prst="rect">
            <a:avLst/>
          </a:prstGeom>
          <a:noFill/>
          <a:ln w="9525">
            <a:noFill/>
            <a:miter lim="800000"/>
            <a:headEnd/>
            <a:tailEnd/>
          </a:ln>
        </p:spPr>
        <p:txBody>
          <a:bodyPr lIns="87312" tIns="42862" rIns="87312" bIns="42862"/>
          <a:lstStyle/>
          <a:p>
            <a:pPr marL="676275" lvl="1" indent="-239713" defTabSz="803275" eaLnBrk="0" hangingPunct="0">
              <a:spcAft>
                <a:spcPct val="25000"/>
              </a:spcAft>
              <a:buClr>
                <a:schemeClr val="tx1"/>
              </a:buClr>
              <a:buSzPct val="100000"/>
            </a:pPr>
            <a:r>
              <a:rPr lang="en-US" altLang="en-US" sz="2000" b="1" dirty="0"/>
              <a:t>	 (0.40 to 2.5)</a:t>
            </a:r>
          </a:p>
        </p:txBody>
      </p:sp>
      <p:sp>
        <p:nvSpPr>
          <p:cNvPr id="1137695" name="Text Box 1055"/>
          <p:cNvSpPr txBox="1">
            <a:spLocks noChangeArrowheads="1"/>
          </p:cNvSpPr>
          <p:nvPr/>
        </p:nvSpPr>
        <p:spPr bwMode="auto">
          <a:xfrm>
            <a:off x="4267200" y="4648202"/>
            <a:ext cx="2514600" cy="1638139"/>
          </a:xfrm>
          <a:prstGeom prst="rect">
            <a:avLst/>
          </a:prstGeom>
          <a:noFill/>
          <a:ln w="9525">
            <a:noFill/>
            <a:miter lim="800000"/>
            <a:headEnd/>
            <a:tailEnd/>
          </a:ln>
        </p:spPr>
        <p:txBody>
          <a:bodyPr lIns="95125" tIns="49148" rIns="95125" bIns="49148">
            <a:spAutoFit/>
          </a:bodyPr>
          <a:lstStyle/>
          <a:p>
            <a:pPr algn="r" eaLnBrk="0" hangingPunct="0">
              <a:spcBef>
                <a:spcPct val="50000"/>
              </a:spcBef>
            </a:pPr>
            <a:r>
              <a:rPr lang="en-US" altLang="en-US" sz="2000" b="1" dirty="0">
                <a:solidFill>
                  <a:srgbClr val="FF3300"/>
                </a:solidFill>
              </a:rPr>
              <a:t>Matching facilitates statistically efficient stratification</a:t>
            </a:r>
          </a:p>
        </p:txBody>
      </p:sp>
      <p:sp>
        <p:nvSpPr>
          <p:cNvPr id="30" name="Oval 29"/>
          <p:cNvSpPr/>
          <p:nvPr/>
        </p:nvSpPr>
        <p:spPr bwMode="auto">
          <a:xfrm>
            <a:off x="6629400" y="76200"/>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37694"/>
                                        </p:tgtEl>
                                        <p:attrNameLst>
                                          <p:attrName>style.visibility</p:attrName>
                                        </p:attrNameLst>
                                      </p:cBhvr>
                                      <p:to>
                                        <p:strVal val="visible"/>
                                      </p:to>
                                    </p:set>
                                    <p:anim calcmode="lin" valueType="num">
                                      <p:cBhvr additive="base">
                                        <p:cTn id="7" dur="500" fill="hold"/>
                                        <p:tgtEl>
                                          <p:spTgt spid="1137694"/>
                                        </p:tgtEl>
                                        <p:attrNameLst>
                                          <p:attrName>ppt_x</p:attrName>
                                        </p:attrNameLst>
                                      </p:cBhvr>
                                      <p:tavLst>
                                        <p:tav tm="0">
                                          <p:val>
                                            <p:strVal val="0-#ppt_w/2"/>
                                          </p:val>
                                        </p:tav>
                                        <p:tav tm="100000">
                                          <p:val>
                                            <p:strVal val="#ppt_x"/>
                                          </p:val>
                                        </p:tav>
                                      </p:tavLst>
                                    </p:anim>
                                    <p:anim calcmode="lin" valueType="num">
                                      <p:cBhvr additive="base">
                                        <p:cTn id="8" dur="500" fill="hold"/>
                                        <p:tgtEl>
                                          <p:spTgt spid="113769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137693"/>
                                        </p:tgtEl>
                                        <p:attrNameLst>
                                          <p:attrName>style.visibility</p:attrName>
                                        </p:attrNameLst>
                                      </p:cBhvr>
                                      <p:to>
                                        <p:strVal val="visible"/>
                                      </p:to>
                                    </p:set>
                                    <p:anim calcmode="lin" valueType="num">
                                      <p:cBhvr additive="base">
                                        <p:cTn id="12" dur="500" fill="hold"/>
                                        <p:tgtEl>
                                          <p:spTgt spid="1137693"/>
                                        </p:tgtEl>
                                        <p:attrNameLst>
                                          <p:attrName>ppt_x</p:attrName>
                                        </p:attrNameLst>
                                      </p:cBhvr>
                                      <p:tavLst>
                                        <p:tav tm="0">
                                          <p:val>
                                            <p:strVal val="0-#ppt_w/2"/>
                                          </p:val>
                                        </p:tav>
                                        <p:tav tm="100000">
                                          <p:val>
                                            <p:strVal val="#ppt_x"/>
                                          </p:val>
                                        </p:tav>
                                      </p:tavLst>
                                    </p:anim>
                                    <p:anim calcmode="lin" valueType="num">
                                      <p:cBhvr additive="base">
                                        <p:cTn id="13" dur="500" fill="hold"/>
                                        <p:tgtEl>
                                          <p:spTgt spid="1137693"/>
                                        </p:tgtEl>
                                        <p:attrNameLst>
                                          <p:attrName>ppt_y</p:attrName>
                                        </p:attrNameLst>
                                      </p:cBhvr>
                                      <p:tavLst>
                                        <p:tav tm="0">
                                          <p:val>
                                            <p:strVal val="#ppt_y"/>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137695"/>
                                        </p:tgtEl>
                                        <p:attrNameLst>
                                          <p:attrName>style.visibility</p:attrName>
                                        </p:attrNameLst>
                                      </p:cBhvr>
                                      <p:to>
                                        <p:strVal val="visible"/>
                                      </p:to>
                                    </p:set>
                                    <p:anim calcmode="lin" valueType="num">
                                      <p:cBhvr additive="base">
                                        <p:cTn id="16" dur="500" fill="hold"/>
                                        <p:tgtEl>
                                          <p:spTgt spid="1137695"/>
                                        </p:tgtEl>
                                        <p:attrNameLst>
                                          <p:attrName>ppt_x</p:attrName>
                                        </p:attrNameLst>
                                      </p:cBhvr>
                                      <p:tavLst>
                                        <p:tav tm="0">
                                          <p:val>
                                            <p:strVal val="#ppt_x"/>
                                          </p:val>
                                        </p:tav>
                                        <p:tav tm="100000">
                                          <p:val>
                                            <p:strVal val="#ppt_x"/>
                                          </p:val>
                                        </p:tav>
                                      </p:tavLst>
                                    </p:anim>
                                    <p:anim calcmode="lin" valueType="num">
                                      <p:cBhvr additive="base">
                                        <p:cTn id="17" dur="500" fill="hold"/>
                                        <p:tgtEl>
                                          <p:spTgt spid="11376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7693" grpId="0" autoUpdateAnimBg="0"/>
      <p:bldP spid="1137694" grpId="0" autoUpdateAnimBg="0"/>
      <p:bldP spid="113769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a:xfrm>
            <a:off x="609600" y="304800"/>
            <a:ext cx="5830888" cy="609600"/>
          </a:xfrm>
        </p:spPr>
        <p:txBody>
          <a:bodyPr/>
          <a:lstStyle/>
          <a:p>
            <a:r>
              <a:rPr lang="en-US" altLang="en-US" dirty="0" smtClean="0"/>
              <a:t>Advantages of Matching</a:t>
            </a:r>
          </a:p>
        </p:txBody>
      </p:sp>
      <p:sp>
        <p:nvSpPr>
          <p:cNvPr id="82946" name="Rectangle 3"/>
          <p:cNvSpPr>
            <a:spLocks noGrp="1" noChangeArrowheads="1"/>
          </p:cNvSpPr>
          <p:nvPr>
            <p:ph type="body" idx="1"/>
          </p:nvPr>
        </p:nvSpPr>
        <p:spPr>
          <a:xfrm>
            <a:off x="76200" y="838200"/>
            <a:ext cx="6705600" cy="7467600"/>
          </a:xfrm>
        </p:spPr>
        <p:txBody>
          <a:bodyPr/>
          <a:lstStyle/>
          <a:p>
            <a:pPr marL="381000" indent="-381000">
              <a:buFont typeface="Symbol" pitchFamily="18" charset="2"/>
              <a:buNone/>
            </a:pPr>
            <a:endParaRPr lang="en-US" altLang="en-US" dirty="0" smtClean="0"/>
          </a:p>
          <a:p>
            <a:pPr marL="381000" indent="-381000">
              <a:buFont typeface="Symbol" pitchFamily="18" charset="2"/>
              <a:buNone/>
            </a:pPr>
            <a:r>
              <a:rPr lang="en-US" altLang="en-US" dirty="0" smtClean="0"/>
              <a:t>4.  People find it easy to understand, likely because it seems like it is close to fulfilling “exchangeability” </a:t>
            </a:r>
          </a:p>
          <a:p>
            <a:pPr marL="817563" lvl="1" indent="-381000">
              <a:buFont typeface="Symbol" pitchFamily="18" charset="2"/>
              <a:buChar char="·"/>
            </a:pPr>
            <a:r>
              <a:rPr lang="en-US" altLang="en-US" dirty="0" smtClean="0"/>
              <a:t>If one group is matched to another on one or more factors, groups begin to look “exchangeable”</a:t>
            </a:r>
          </a:p>
          <a:p>
            <a:pPr marL="817563" lvl="1" indent="-381000">
              <a:buFont typeface="Symbol" pitchFamily="18" charset="2"/>
              <a:buChar char="·"/>
            </a:pPr>
            <a:endParaRPr lang="en-US" altLang="en-US" dirty="0"/>
          </a:p>
          <a:p>
            <a:pPr marL="817563" lvl="1" indent="-381000">
              <a:buFont typeface="Symbol" pitchFamily="18" charset="2"/>
              <a:buChar char="·"/>
            </a:pPr>
            <a:r>
              <a:rPr lang="en-US" altLang="en-US" dirty="0" smtClean="0"/>
              <a:t>So intuitive that matching often the first choice among the uninitiated (“let’s match on x, y, and z”) </a:t>
            </a:r>
          </a:p>
          <a:p>
            <a:pPr marL="1171575" lvl="2" indent="-381000">
              <a:buFont typeface="Symbol" pitchFamily="18" charset="2"/>
              <a:buNone/>
            </a:pPr>
            <a:r>
              <a:rPr lang="en-US" altLang="en-US" dirty="0" smtClean="0"/>
              <a:t>This is both good and </a:t>
            </a:r>
            <a:r>
              <a:rPr lang="en-US" altLang="en-US" i="1" dirty="0" smtClean="0"/>
              <a:t>potentially</a:t>
            </a:r>
            <a:r>
              <a:rPr lang="en-US" altLang="en-US" dirty="0" smtClean="0"/>
              <a:t> bad</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a:xfrm>
            <a:off x="609600" y="304800"/>
            <a:ext cx="5830888" cy="609600"/>
          </a:xfrm>
        </p:spPr>
        <p:txBody>
          <a:bodyPr/>
          <a:lstStyle/>
          <a:p>
            <a:r>
              <a:rPr lang="en-US" altLang="en-US" dirty="0" smtClean="0"/>
              <a:t>Disadvantages of Matching</a:t>
            </a:r>
          </a:p>
        </p:txBody>
      </p:sp>
      <p:sp>
        <p:nvSpPr>
          <p:cNvPr id="60419" name="Rectangle 3"/>
          <p:cNvSpPr>
            <a:spLocks noGrp="1" noChangeArrowheads="1"/>
          </p:cNvSpPr>
          <p:nvPr>
            <p:ph type="body" idx="1"/>
          </p:nvPr>
        </p:nvSpPr>
        <p:spPr>
          <a:xfrm>
            <a:off x="76200" y="1066800"/>
            <a:ext cx="6629400" cy="6781800"/>
          </a:xfrm>
        </p:spPr>
        <p:txBody>
          <a:bodyPr/>
          <a:lstStyle/>
          <a:p>
            <a:pPr marL="381000" indent="-381000">
              <a:lnSpc>
                <a:spcPct val="90000"/>
              </a:lnSpc>
              <a:buFont typeface="Symbol" pitchFamily="18" charset="2"/>
              <a:buNone/>
              <a:defRPr/>
            </a:pPr>
            <a:r>
              <a:rPr lang="en-US" dirty="0" smtClean="0"/>
              <a:t>1.  Finding appropriate matches may be </a:t>
            </a:r>
            <a:r>
              <a:rPr lang="en-US" u="sng" dirty="0" smtClean="0"/>
              <a:t>difficult and expensive</a:t>
            </a:r>
            <a:r>
              <a:rPr lang="en-US" dirty="0" smtClean="0"/>
              <a:t>.  Thus, the gains in statistical efficiency can be offset by increases in overall costs.</a:t>
            </a:r>
          </a:p>
          <a:p>
            <a:pPr marL="817563" lvl="1" indent="-381000">
              <a:lnSpc>
                <a:spcPct val="90000"/>
              </a:lnSpc>
              <a:buFont typeface="Symbol" pitchFamily="18" charset="2"/>
              <a:buChar char="·"/>
              <a:defRPr/>
            </a:pPr>
            <a:r>
              <a:rPr lang="en-US" dirty="0" smtClean="0"/>
              <a:t>As long as can ensure overlap, may be better just to enroll more subjects and stratify instead</a:t>
            </a:r>
          </a:p>
          <a:p>
            <a:pPr marL="817563" lvl="1" indent="-381000">
              <a:lnSpc>
                <a:spcPct val="90000"/>
              </a:lnSpc>
              <a:buFont typeface="Symbol" pitchFamily="18" charset="2"/>
              <a:buChar char="·"/>
              <a:defRPr/>
            </a:pPr>
            <a:r>
              <a:rPr lang="en-US" dirty="0" smtClean="0"/>
              <a:t>Exacerbated when matching &gt; 1 factors jointly</a:t>
            </a:r>
          </a:p>
          <a:p>
            <a:pPr marL="817563" lvl="1" indent="-381000">
              <a:lnSpc>
                <a:spcPct val="90000"/>
              </a:lnSpc>
              <a:buFont typeface="Symbol" pitchFamily="18" charset="2"/>
              <a:buChar char="·"/>
              <a:defRPr/>
            </a:pPr>
            <a:endParaRPr lang="en-US" sz="1800" dirty="0" smtClean="0"/>
          </a:p>
          <a:p>
            <a:pPr marL="381000" indent="-381000">
              <a:lnSpc>
                <a:spcPct val="90000"/>
              </a:lnSpc>
              <a:buClrTx/>
              <a:buSzPct val="100000"/>
              <a:buFont typeface="Symbol" pitchFamily="18" charset="2"/>
              <a:buAutoNum type="arabicPeriod" startAt="2"/>
              <a:defRPr/>
            </a:pPr>
            <a:r>
              <a:rPr lang="en-US" dirty="0" smtClean="0"/>
              <a:t>In a case-control study, factor used to match cannot be itself evaluated as a causal determinant for the disease.  In general, matching </a:t>
            </a:r>
            <a:r>
              <a:rPr lang="en-US" u="sng" dirty="0" smtClean="0"/>
              <a:t>decreases robustness </a:t>
            </a:r>
            <a:r>
              <a:rPr lang="en-US" dirty="0" smtClean="0"/>
              <a:t>of study to address secondary questions.</a:t>
            </a:r>
          </a:p>
          <a:p>
            <a:pPr marL="381000" indent="-381000">
              <a:lnSpc>
                <a:spcPct val="90000"/>
              </a:lnSpc>
              <a:buFont typeface="Symbol" pitchFamily="18" charset="2"/>
              <a:buAutoNum type="arabicPeriod" startAt="2"/>
              <a:defRPr/>
            </a:pPr>
            <a:endParaRPr lang="en-US" sz="900" dirty="0" smtClean="0"/>
          </a:p>
          <a:p>
            <a:pPr marL="457200" indent="-457200">
              <a:lnSpc>
                <a:spcPct val="90000"/>
              </a:lnSpc>
              <a:buClr>
                <a:schemeClr val="tx1"/>
              </a:buClr>
              <a:buSzPct val="103000"/>
              <a:buFont typeface="Symbol" pitchFamily="18" charset="2"/>
              <a:buAutoNum type="arabicPeriod" startAt="3"/>
              <a:defRPr/>
            </a:pPr>
            <a:r>
              <a:rPr lang="en-US" dirty="0" smtClean="0"/>
              <a:t>In a case-control study, </a:t>
            </a:r>
            <a:r>
              <a:rPr lang="en-US" u="sng" dirty="0" smtClean="0"/>
              <a:t>must still account </a:t>
            </a:r>
            <a:r>
              <a:rPr lang="en-US" dirty="0" smtClean="0"/>
              <a:t>for matching in the analysis phase of study</a:t>
            </a:r>
          </a:p>
          <a:p>
            <a:pPr marL="811212" lvl="1" indent="-457200">
              <a:lnSpc>
                <a:spcPct val="90000"/>
              </a:lnSpc>
              <a:buFontTx/>
              <a:buNone/>
              <a:defRPr/>
            </a:pPr>
            <a:endParaRPr lang="en-US" sz="800" dirty="0" smtClean="0"/>
          </a:p>
          <a:p>
            <a:pPr marL="817563" lvl="1" indent="-381000">
              <a:lnSpc>
                <a:spcPct val="90000"/>
              </a:lnSpc>
              <a:buFont typeface="Symbol" pitchFamily="18" charset="2"/>
              <a:buChar char="·"/>
              <a:defRPr/>
            </a:pPr>
            <a:r>
              <a:rPr lang="en-US" dirty="0" smtClean="0"/>
              <a:t>i.e., must still perform either stratification (</a:t>
            </a:r>
            <a:r>
              <a:rPr lang="en-US" dirty="0" smtClean="0"/>
              <a:t>McNemar’s</a:t>
            </a:r>
            <a:r>
              <a:rPr lang="en-US" dirty="0" smtClean="0"/>
              <a:t> test) or regression (e.g., conditional logistic) in the analysis phase</a:t>
            </a:r>
          </a:p>
          <a:p>
            <a:pPr marL="817563" lvl="1" indent="-381000">
              <a:lnSpc>
                <a:spcPct val="90000"/>
              </a:lnSpc>
              <a:buFont typeface="Symbol" pitchFamily="18" charset="2"/>
              <a:buChar char="·"/>
              <a:defRPr/>
            </a:pPr>
            <a:endParaRPr lang="en-US" sz="900" dirty="0" smtClean="0"/>
          </a:p>
          <a:p>
            <a:pPr marL="817563" lvl="1" indent="-381000">
              <a:lnSpc>
                <a:spcPct val="90000"/>
              </a:lnSpc>
              <a:buFont typeface="Symbol" pitchFamily="18" charset="2"/>
              <a:buChar char="·"/>
              <a:defRPr/>
            </a:pPr>
            <a:r>
              <a:rPr lang="en-US" dirty="0" smtClean="0"/>
              <a:t>This is because matching </a:t>
            </a:r>
            <a:r>
              <a:rPr lang="en-US" dirty="0" smtClean="0"/>
              <a:t>artifactually</a:t>
            </a:r>
            <a:r>
              <a:rPr lang="en-US" dirty="0" smtClean="0"/>
              <a:t> induces cases and controls to look more similar regarding exposure</a:t>
            </a:r>
          </a:p>
          <a:p>
            <a:pPr marL="817563" lvl="1" indent="-381000">
              <a:lnSpc>
                <a:spcPct val="90000"/>
              </a:lnSpc>
              <a:buFont typeface="Symbol" pitchFamily="18" charset="2"/>
              <a:buChar char="·"/>
              <a:defRPr/>
            </a:pPr>
            <a:endParaRPr lang="en-US" sz="900" dirty="0" smtClean="0"/>
          </a:p>
          <a:p>
            <a:pPr marL="817563" lvl="1" indent="-381000">
              <a:lnSpc>
                <a:spcPct val="90000"/>
              </a:lnSpc>
              <a:buFont typeface="Symbol" pitchFamily="18" charset="2"/>
              <a:buChar char="·"/>
              <a:defRPr/>
            </a:pPr>
            <a:r>
              <a:rPr lang="en-US" dirty="0" smtClean="0"/>
              <a:t>If this extra step is forgotten (out of ignorance or the matching aspect simply gets lost over time) the crude OR is biased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a:xfrm>
            <a:off x="457200" y="76200"/>
            <a:ext cx="5830888" cy="609600"/>
          </a:xfrm>
        </p:spPr>
        <p:txBody>
          <a:bodyPr/>
          <a:lstStyle/>
          <a:p>
            <a:r>
              <a:rPr lang="en-US" altLang="en-US" i="1" dirty="0" smtClean="0"/>
              <a:t>More</a:t>
            </a:r>
            <a:r>
              <a:rPr lang="en-US" altLang="en-US" dirty="0" smtClean="0"/>
              <a:t> Disadvantages of Matching</a:t>
            </a:r>
          </a:p>
        </p:txBody>
      </p:sp>
      <p:sp>
        <p:nvSpPr>
          <p:cNvPr id="87042" name="Rectangle 3"/>
          <p:cNvSpPr>
            <a:spLocks noGrp="1" noChangeArrowheads="1"/>
          </p:cNvSpPr>
          <p:nvPr>
            <p:ph type="body" idx="1"/>
          </p:nvPr>
        </p:nvSpPr>
        <p:spPr>
          <a:xfrm>
            <a:off x="228600" y="1066800"/>
            <a:ext cx="6400800" cy="6781800"/>
          </a:xfrm>
        </p:spPr>
        <p:txBody>
          <a:bodyPr/>
          <a:lstStyle/>
          <a:p>
            <a:pPr marL="381000" indent="-381000">
              <a:lnSpc>
                <a:spcPct val="90000"/>
              </a:lnSpc>
              <a:buFont typeface="Symbol" pitchFamily="18" charset="2"/>
              <a:buNone/>
            </a:pPr>
            <a:r>
              <a:rPr lang="en-US" altLang="en-US" dirty="0" smtClean="0"/>
              <a:t>4.  Decisions are irrevocable</a:t>
            </a:r>
            <a:endParaRPr lang="en-US" altLang="en-US" sz="800" dirty="0" smtClean="0"/>
          </a:p>
          <a:p>
            <a:pPr marL="817563" lvl="1" indent="-381000">
              <a:lnSpc>
                <a:spcPct val="90000"/>
              </a:lnSpc>
            </a:pPr>
            <a:r>
              <a:rPr lang="en-US" altLang="en-US" dirty="0" smtClean="0"/>
              <a:t>if you happened to match on a mediator (an intermediary factor) of a directed (causal path), you have lost ability to evaluate role of exposure in question via that pathway </a:t>
            </a:r>
          </a:p>
          <a:p>
            <a:pPr marL="1171575" lvl="2" indent="-381000">
              <a:lnSpc>
                <a:spcPct val="90000"/>
              </a:lnSpc>
            </a:pPr>
            <a:r>
              <a:rPr lang="en-US" altLang="en-US" dirty="0" smtClean="0"/>
              <a:t>e.g., study of effect of exercise on coronary artery disease.  Matching on HDL cholesterol precludes ability to assess total effect of exercise</a:t>
            </a:r>
          </a:p>
          <a:p>
            <a:pPr marL="817563" lvl="1" indent="-381000">
              <a:lnSpc>
                <a:spcPct val="90000"/>
              </a:lnSpc>
            </a:pPr>
            <a:r>
              <a:rPr lang="en-US" altLang="en-US" dirty="0" smtClean="0"/>
              <a:t>Inadvertently matching on a collider also permanently induces bias</a:t>
            </a:r>
          </a:p>
          <a:p>
            <a:pPr marL="817563" lvl="1" indent="-381000">
              <a:lnSpc>
                <a:spcPct val="90000"/>
              </a:lnSpc>
            </a:pPr>
            <a:endParaRPr lang="en-US" altLang="en-US" dirty="0" smtClean="0"/>
          </a:p>
          <a:p>
            <a:pPr marL="381000" indent="-381000">
              <a:lnSpc>
                <a:spcPct val="90000"/>
              </a:lnSpc>
              <a:buFont typeface="Symbol" pitchFamily="18" charset="2"/>
              <a:buNone/>
            </a:pPr>
            <a:r>
              <a:rPr lang="en-US" altLang="en-US" dirty="0" smtClean="0"/>
              <a:t>5.  If factor matched on really isn’t a confounder, statistical precision can be worse than no matching.</a:t>
            </a:r>
          </a:p>
          <a:p>
            <a:pPr marL="381000" indent="-381000">
              <a:lnSpc>
                <a:spcPct val="90000"/>
              </a:lnSpc>
              <a:buFont typeface="Symbol" pitchFamily="18" charset="2"/>
              <a:buNone/>
            </a:pPr>
            <a:r>
              <a:rPr lang="en-US" altLang="en-US" dirty="0" smtClean="0"/>
              <a:t>	</a:t>
            </a:r>
            <a:r>
              <a:rPr lang="en-US" altLang="en-US" b="1" u="sng" dirty="0" smtClean="0"/>
              <a:t>Bottomline</a:t>
            </a:r>
            <a:r>
              <a:rPr lang="en-US" altLang="en-US" b="1" u="sng" dirty="0" smtClean="0"/>
              <a:t>: </a:t>
            </a:r>
          </a:p>
          <a:p>
            <a:pPr marL="381000" indent="-381000">
              <a:lnSpc>
                <a:spcPct val="90000"/>
              </a:lnSpc>
              <a:buFont typeface="Symbol" pitchFamily="18" charset="2"/>
              <a:buNone/>
            </a:pPr>
            <a:r>
              <a:rPr lang="en-US" altLang="en-US" b="1" dirty="0" smtClean="0"/>
              <a:t>	Matching very useful in certain situations but should not be done indiscriminately. </a:t>
            </a:r>
          </a:p>
          <a:p>
            <a:pPr marL="381000" indent="-381000">
              <a:lnSpc>
                <a:spcPct val="90000"/>
              </a:lnSpc>
              <a:buFont typeface="Symbol" pitchFamily="18" charset="2"/>
              <a:buNone/>
            </a:pPr>
            <a:r>
              <a:rPr lang="en-US" altLang="en-US" b="1" dirty="0" smtClean="0"/>
              <a:t>	Think carefully before you match &amp; seek advice</a:t>
            </a:r>
          </a:p>
          <a:p>
            <a:pPr marL="381000" indent="-381000" algn="ctr">
              <a:lnSpc>
                <a:spcPct val="90000"/>
              </a:lnSpc>
              <a:buFont typeface="Symbol" pitchFamily="18" charset="2"/>
              <a:buNone/>
            </a:pPr>
            <a:endParaRPr lang="en-US" alt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body" idx="1"/>
          </p:nvPr>
        </p:nvSpPr>
        <p:spPr>
          <a:xfrm>
            <a:off x="609600" y="1143000"/>
            <a:ext cx="5829300" cy="7696200"/>
          </a:xfrm>
        </p:spPr>
        <p:txBody>
          <a:bodyPr/>
          <a:lstStyle/>
          <a:p>
            <a:r>
              <a:rPr lang="en-US" altLang="en-US" dirty="0" smtClean="0"/>
              <a:t>Methods to reduce/eliminate confounding</a:t>
            </a:r>
          </a:p>
          <a:p>
            <a:pPr lvl="1"/>
            <a:r>
              <a:rPr lang="en-US" altLang="en-US" dirty="0" smtClean="0"/>
              <a:t>during study </a:t>
            </a:r>
            <a:r>
              <a:rPr lang="en-US" altLang="en-US" u="sng" dirty="0" smtClean="0"/>
              <a:t>design</a:t>
            </a:r>
            <a:r>
              <a:rPr lang="en-US" altLang="en-US" dirty="0" smtClean="0"/>
              <a:t>:</a:t>
            </a:r>
          </a:p>
          <a:p>
            <a:pPr lvl="2"/>
            <a:r>
              <a:rPr lang="en-US" altLang="en-US" dirty="0" smtClean="0"/>
              <a:t>Randomization</a:t>
            </a:r>
          </a:p>
          <a:p>
            <a:pPr lvl="2"/>
            <a:r>
              <a:rPr lang="en-US" altLang="en-US" dirty="0" smtClean="0"/>
              <a:t>Restriction</a:t>
            </a:r>
          </a:p>
          <a:p>
            <a:pPr lvl="2"/>
            <a:r>
              <a:rPr lang="en-US" altLang="en-US" dirty="0" smtClean="0"/>
              <a:t>Matching</a:t>
            </a:r>
          </a:p>
          <a:p>
            <a:pPr lvl="2"/>
            <a:r>
              <a:rPr lang="en-US" altLang="en-US" dirty="0" smtClean="0"/>
              <a:t>Instrumental variables</a:t>
            </a:r>
          </a:p>
          <a:p>
            <a:pPr lvl="2"/>
            <a:endParaRPr lang="en-US" altLang="en-US" dirty="0" smtClean="0"/>
          </a:p>
          <a:p>
            <a:pPr lvl="2"/>
            <a:endParaRPr lang="en-US" altLang="en-US" dirty="0" smtClean="0"/>
          </a:p>
          <a:p>
            <a:pPr lvl="2">
              <a:buFontTx/>
              <a:buNone/>
            </a:pPr>
            <a:endParaRPr lang="en-US" altLang="en-US" sz="1200" dirty="0" smtClean="0"/>
          </a:p>
          <a:p>
            <a:endParaRPr lang="en-US" altLang="en-US" dirty="0" smtClean="0"/>
          </a:p>
          <a:p>
            <a:pPr lvl="1"/>
            <a:endParaRPr lang="en-US" altLang="en-US" dirty="0" smtClean="0"/>
          </a:p>
        </p:txBody>
      </p:sp>
      <p:sp>
        <p:nvSpPr>
          <p:cNvPr id="91138" name="Line 3"/>
          <p:cNvSpPr>
            <a:spLocks noChangeShapeType="1"/>
          </p:cNvSpPr>
          <p:nvPr/>
        </p:nvSpPr>
        <p:spPr bwMode="auto">
          <a:xfrm>
            <a:off x="533400" y="3581400"/>
            <a:ext cx="762000" cy="0"/>
          </a:xfrm>
          <a:prstGeom prst="line">
            <a:avLst/>
          </a:prstGeom>
          <a:noFill/>
          <a:ln w="92075">
            <a:solidFill>
              <a:srgbClr val="FF0000"/>
            </a:solidFill>
            <a:round/>
            <a:headEnd/>
            <a:tailEnd type="triangle" w="med" len="med"/>
          </a:ln>
        </p:spPr>
        <p:txBody>
          <a:bodyPr lIns="95125" tIns="49148" rIns="95125" bIns="49148"/>
          <a:lstStyle/>
          <a:p>
            <a:endParaRPr lang="en-US" dirty="0"/>
          </a:p>
        </p:txBody>
      </p:sp>
      <p:sp>
        <p:nvSpPr>
          <p:cNvPr id="91139" name="Text Box 4"/>
          <p:cNvSpPr txBox="1">
            <a:spLocks noChangeArrowheads="1"/>
          </p:cNvSpPr>
          <p:nvPr/>
        </p:nvSpPr>
        <p:spPr bwMode="auto">
          <a:xfrm>
            <a:off x="228600" y="457200"/>
            <a:ext cx="6477000" cy="468588"/>
          </a:xfrm>
          <a:prstGeom prst="rect">
            <a:avLst/>
          </a:prstGeom>
          <a:noFill/>
          <a:ln w="9525">
            <a:noFill/>
            <a:miter lim="800000"/>
            <a:headEnd/>
            <a:tailEnd/>
          </a:ln>
        </p:spPr>
        <p:txBody>
          <a:bodyPr lIns="95125" tIns="49148" rIns="95125" bIns="49148">
            <a:spAutoFit/>
          </a:bodyPr>
          <a:lstStyle/>
          <a:p>
            <a:pPr eaLnBrk="0" hangingPunct="0">
              <a:spcBef>
                <a:spcPct val="50000"/>
              </a:spcBef>
            </a:pPr>
            <a:endParaRPr lang="en-US" altLang="en-US" sz="2400" b="1" dirty="0">
              <a:solidFill>
                <a:srgbClr val="000000"/>
              </a:solidFill>
            </a:endParaRPr>
          </a:p>
        </p:txBody>
      </p:sp>
      <p:sp>
        <p:nvSpPr>
          <p:cNvPr id="91140" name="Rectangle 2"/>
          <p:cNvSpPr>
            <a:spLocks noGrp="1" noChangeArrowheads="1"/>
          </p:cNvSpPr>
          <p:nvPr>
            <p:ph type="title"/>
          </p:nvPr>
        </p:nvSpPr>
        <p:spPr>
          <a:xfrm>
            <a:off x="304800" y="228601"/>
            <a:ext cx="6172200" cy="566738"/>
          </a:xfrm>
        </p:spPr>
        <p:txBody>
          <a:bodyPr/>
          <a:lstStyle/>
          <a:p>
            <a:r>
              <a:rPr lang="en-US" altLang="en-US" dirty="0" smtClean="0"/>
              <a:t>Confounding and Interaction: Part II</a:t>
            </a:r>
          </a:p>
        </p:txBody>
      </p:sp>
      <p:sp>
        <p:nvSpPr>
          <p:cNvPr id="6" name="Rectangle 3"/>
          <p:cNvSpPr txBox="1">
            <a:spLocks noChangeArrowheads="1"/>
          </p:cNvSpPr>
          <p:nvPr/>
        </p:nvSpPr>
        <p:spPr bwMode="auto">
          <a:xfrm>
            <a:off x="2362200" y="3962400"/>
            <a:ext cx="4267200" cy="685800"/>
          </a:xfrm>
          <a:prstGeom prst="rect">
            <a:avLst/>
          </a:prstGeom>
          <a:noFill/>
          <a:ln>
            <a:noFill/>
          </a:ln>
          <a:extLst/>
        </p:spPr>
        <p:txBody>
          <a:bodyPr lIns="87312" tIns="42862" rIns="87312" bIns="42862"/>
          <a:lstStyle>
            <a:lvl1pPr marL="322263" indent="-322263" algn="l" defTabSz="803275" rtl="0" eaLnBrk="0" fontAlgn="base" hangingPunct="0">
              <a:spcBef>
                <a:spcPct val="20000"/>
              </a:spcBef>
              <a:spcAft>
                <a:spcPct val="50000"/>
              </a:spcAft>
              <a:buClr>
                <a:schemeClr val="accent2"/>
              </a:buClr>
              <a:buSzPct val="75000"/>
              <a:buFont typeface="Symbol" pitchFamily="18" charset="2"/>
              <a:buChar char="·"/>
              <a:defRPr sz="2000">
                <a:solidFill>
                  <a:schemeClr val="tx1"/>
                </a:solidFill>
                <a:latin typeface="+mn-lt"/>
                <a:ea typeface="+mn-ea"/>
                <a:cs typeface="+mn-cs"/>
              </a:defRPr>
            </a:lvl1pPr>
            <a:lvl2pPr marL="676275" indent="-239713" algn="l" defTabSz="803275" rtl="0" eaLnBrk="0" fontAlgn="base" hangingPunct="0">
              <a:spcBef>
                <a:spcPct val="0"/>
              </a:spcBef>
              <a:spcAft>
                <a:spcPct val="25000"/>
              </a:spcAft>
              <a:buClr>
                <a:schemeClr val="tx1"/>
              </a:buClr>
              <a:buSzPct val="100000"/>
              <a:buChar char="–"/>
              <a:defRPr sz="2000">
                <a:solidFill>
                  <a:schemeClr val="tx1"/>
                </a:solidFill>
                <a:latin typeface="+mn-lt"/>
              </a:defRPr>
            </a:lvl2pPr>
            <a:lvl3pPr marL="1071563" indent="-280988" algn="l" defTabSz="803275" rtl="0" eaLnBrk="0" fontAlgn="base" hangingPunct="0">
              <a:spcBef>
                <a:spcPct val="20000"/>
              </a:spcBef>
              <a:spcAft>
                <a:spcPct val="25000"/>
              </a:spcAft>
              <a:buClr>
                <a:schemeClr val="tx1"/>
              </a:buClr>
              <a:buSzPct val="100000"/>
              <a:buChar char="»"/>
              <a:defRPr sz="2000">
                <a:solidFill>
                  <a:schemeClr val="tx1"/>
                </a:solidFill>
                <a:latin typeface="+mn-lt"/>
              </a:defRPr>
            </a:lvl3pPr>
            <a:lvl4pPr marL="1500188" indent="-214313" algn="l" defTabSz="803275" rtl="0" eaLnBrk="0" fontAlgn="base" hangingPunct="0">
              <a:spcBef>
                <a:spcPct val="20000"/>
              </a:spcBef>
              <a:spcAft>
                <a:spcPct val="0"/>
              </a:spcAft>
              <a:buClr>
                <a:schemeClr val="accent2"/>
              </a:buClr>
              <a:buSzPct val="65000"/>
              <a:buFont typeface="Monotype Sorts" pitchFamily="2" charset="2"/>
              <a:buChar char="•"/>
              <a:defRPr sz="2000">
                <a:solidFill>
                  <a:schemeClr val="tx1"/>
                </a:solidFill>
                <a:latin typeface="+mn-lt"/>
              </a:defRPr>
            </a:lvl4pPr>
            <a:lvl5pPr marL="19288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5pPr>
            <a:lvl6pPr marL="23860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6pPr>
            <a:lvl7pPr marL="28432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7pPr>
            <a:lvl8pPr marL="33004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8pPr>
            <a:lvl9pPr marL="37576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9pPr>
          </a:lstStyle>
          <a:p>
            <a:pPr marL="0" indent="0">
              <a:buClrTx/>
              <a:buFont typeface="Symbol" pitchFamily="18" charset="2"/>
              <a:buNone/>
              <a:defRPr/>
            </a:pPr>
            <a:r>
              <a:rPr lang="en-US" altLang="en-US" sz="2400" kern="0" dirty="0" smtClean="0">
                <a:solidFill>
                  <a:srgbClr val="FF0000"/>
                </a:solidFill>
              </a:rPr>
              <a:t>See Additional Material Slides</a:t>
            </a:r>
          </a:p>
        </p:txBody>
      </p:sp>
      <p:pic>
        <p:nvPicPr>
          <p:cNvPr id="91142" name="Picture 2"/>
          <p:cNvPicPr>
            <a:picLocks noChangeAspect="1" noChangeArrowheads="1"/>
          </p:cNvPicPr>
          <p:nvPr/>
        </p:nvPicPr>
        <p:blipFill>
          <a:blip r:embed="rId3"/>
          <a:srcRect/>
          <a:stretch>
            <a:fillRect/>
          </a:stretch>
        </p:blipFill>
        <p:spPr bwMode="auto">
          <a:xfrm>
            <a:off x="255588" y="4595813"/>
            <a:ext cx="6373812" cy="3328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7"/>
          <p:cNvSpPr>
            <a:spLocks noGrp="1" noChangeArrowheads="1"/>
          </p:cNvSpPr>
          <p:nvPr>
            <p:ph type="title"/>
          </p:nvPr>
        </p:nvSpPr>
        <p:spPr>
          <a:xfrm>
            <a:off x="-228600" y="0"/>
            <a:ext cx="7239000" cy="609600"/>
          </a:xfrm>
        </p:spPr>
        <p:txBody>
          <a:bodyPr/>
          <a:lstStyle/>
          <a:p>
            <a:r>
              <a:rPr lang="en-US" altLang="en-US" sz="2100" dirty="0" smtClean="0"/>
              <a:t>Design Phase Techniques to Manage Confounding</a:t>
            </a:r>
          </a:p>
        </p:txBody>
      </p:sp>
      <p:graphicFrame>
        <p:nvGraphicFramePr>
          <p:cNvPr id="1303606" name="Group 54"/>
          <p:cNvGraphicFramePr>
            <a:graphicFrameLocks noGrp="1"/>
          </p:cNvGraphicFramePr>
          <p:nvPr>
            <p:ph idx="1"/>
            <p:extLst>
              <p:ext uri="{D42A27DB-BD31-4B8C-83A1-F6EECF244321}">
                <p14:modId xmlns:p14="http://schemas.microsoft.com/office/powerpoint/2010/main" val="3787064024"/>
              </p:ext>
            </p:extLst>
          </p:nvPr>
        </p:nvGraphicFramePr>
        <p:xfrm>
          <a:off x="228602" y="762000"/>
          <a:ext cx="6440487" cy="8031409"/>
        </p:xfrm>
        <a:graphic>
          <a:graphicData uri="http://schemas.openxmlformats.org/drawingml/2006/table">
            <a:tbl>
              <a:tblPr/>
              <a:tblGrid>
                <a:gridCol w="1944687"/>
                <a:gridCol w="2349500"/>
                <a:gridCol w="2146300"/>
              </a:tblGrid>
              <a:tr h="460400">
                <a:tc>
                  <a:txBody>
                    <a:bodyPr/>
                    <a:lstStyle/>
                    <a:p>
                      <a:pPr marL="0" marR="0" lvl="0" indent="0" algn="l" defTabSz="803275"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2000" b="1" i="0" u="none" strike="noStrike" cap="none" normalizeH="0" baseline="0" dirty="0" smtClean="0">
                          <a:ln>
                            <a:noFill/>
                          </a:ln>
                          <a:solidFill>
                            <a:schemeClr val="tx1"/>
                          </a:solidFill>
                          <a:effectLst/>
                          <a:latin typeface="Arial" charset="0"/>
                        </a:rPr>
                        <a:t>Technique</a:t>
                      </a:r>
                    </a:p>
                  </a:txBody>
                  <a:tcPr marL="95125" marR="95125" marT="49151" marB="4915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03275"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1" i="0" u="none" strike="noStrike" cap="none" normalizeH="0" baseline="0" dirty="0" smtClean="0">
                          <a:ln>
                            <a:noFill/>
                          </a:ln>
                          <a:solidFill>
                            <a:schemeClr val="tx1"/>
                          </a:solidFill>
                          <a:effectLst/>
                          <a:latin typeface="Arial" charset="0"/>
                        </a:rPr>
                        <a:t>Advantages</a:t>
                      </a:r>
                    </a:p>
                  </a:txBody>
                  <a:tcPr marL="95125" marR="95125" marT="49151" marB="491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03275"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1" i="0" u="none" strike="noStrike" cap="none" normalizeH="0" baseline="0" dirty="0" smtClean="0">
                          <a:ln>
                            <a:noFill/>
                          </a:ln>
                          <a:solidFill>
                            <a:schemeClr val="tx1"/>
                          </a:solidFill>
                          <a:effectLst/>
                          <a:latin typeface="Arial" charset="0"/>
                        </a:rPr>
                        <a:t>Disadvantages</a:t>
                      </a:r>
                    </a:p>
                  </a:txBody>
                  <a:tcPr marL="95125" marR="95125" marT="49151" marB="4915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92200">
                <a:tc>
                  <a:txBody>
                    <a:bodyPr/>
                    <a:lstStyle/>
                    <a:p>
                      <a:pPr marL="0" marR="0" lvl="0" indent="0" algn="l" defTabSz="803275" rtl="0" eaLnBrk="0" fontAlgn="base" latinLnBrk="0" hangingPunct="0">
                        <a:lnSpc>
                          <a:spcPct val="100000"/>
                        </a:lnSpc>
                        <a:spcBef>
                          <a:spcPct val="20000"/>
                        </a:spcBef>
                        <a:spcAft>
                          <a:spcPct val="50000"/>
                        </a:spcAft>
                        <a:buClr>
                          <a:schemeClr val="accent2"/>
                        </a:buClr>
                        <a:buSzPct val="75000"/>
                        <a:buFont typeface="Symbol" pitchFamily="18" charset="2"/>
                        <a:buNone/>
                        <a:tabLst/>
                      </a:pPr>
                      <a:endParaRPr kumimoji="0" lang="en-US" sz="2000" b="0" i="0" u="none" strike="noStrike" cap="none" normalizeH="0" baseline="0" dirty="0" smtClean="0">
                        <a:ln>
                          <a:noFill/>
                        </a:ln>
                        <a:solidFill>
                          <a:schemeClr val="tx1"/>
                        </a:solidFill>
                        <a:effectLst/>
                        <a:latin typeface="Arial" charset="0"/>
                      </a:endParaRPr>
                    </a:p>
                    <a:p>
                      <a:pPr marL="0" marR="0" lvl="0" indent="0" algn="l" defTabSz="803275"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2000" b="0" i="0" u="none" strike="noStrike" cap="none" normalizeH="0" baseline="0" dirty="0" smtClean="0">
                          <a:ln>
                            <a:noFill/>
                          </a:ln>
                          <a:solidFill>
                            <a:schemeClr val="tx1"/>
                          </a:solidFill>
                          <a:effectLst/>
                          <a:latin typeface="Arial" charset="0"/>
                        </a:rPr>
                        <a:t>Randomization</a:t>
                      </a:r>
                    </a:p>
                    <a:p>
                      <a:pPr marL="0" marR="0" lvl="0" indent="0" algn="l" defTabSz="803275" rtl="0" eaLnBrk="0" fontAlgn="base" latinLnBrk="0" hangingPunct="0">
                        <a:lnSpc>
                          <a:spcPct val="100000"/>
                        </a:lnSpc>
                        <a:spcBef>
                          <a:spcPct val="20000"/>
                        </a:spcBef>
                        <a:spcAft>
                          <a:spcPct val="50000"/>
                        </a:spcAft>
                        <a:buClr>
                          <a:schemeClr val="accent2"/>
                        </a:buClr>
                        <a:buSzPct val="75000"/>
                        <a:buFont typeface="Symbol" pitchFamily="18" charset="2"/>
                        <a:buNone/>
                        <a:tabLst/>
                      </a:pPr>
                      <a:endParaRPr kumimoji="0" lang="en-US" sz="2000" b="0" i="0" u="none" strike="noStrike" cap="none" normalizeH="0" baseline="0" dirty="0" smtClean="0">
                        <a:ln>
                          <a:noFill/>
                        </a:ln>
                        <a:solidFill>
                          <a:schemeClr val="tx1"/>
                        </a:solidFill>
                        <a:effectLst/>
                        <a:latin typeface="Arial" charset="0"/>
                      </a:endParaRPr>
                    </a:p>
                  </a:txBody>
                  <a:tcPr marL="95125" marR="95125" marT="49151" marB="4915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803275" rtl="0" eaLnBrk="0" fontAlgn="base" latinLnBrk="0" hangingPunct="0">
                        <a:lnSpc>
                          <a:spcPct val="100000"/>
                        </a:lnSpc>
                        <a:spcBef>
                          <a:spcPct val="20000"/>
                        </a:spcBef>
                        <a:spcAft>
                          <a:spcPct val="50000"/>
                        </a:spcAft>
                        <a:buClr>
                          <a:schemeClr val="accent2"/>
                        </a:buClr>
                        <a:buSzPct val="75000"/>
                        <a:buFont typeface="Symbol" pitchFamily="18" charset="2"/>
                        <a:buChar char="·"/>
                        <a:tabLst/>
                      </a:pPr>
                      <a:r>
                        <a:rPr kumimoji="0" lang="en-US" sz="2000" b="0" i="0" u="none" strike="noStrike" cap="none" normalizeH="0" baseline="0" dirty="0" smtClean="0">
                          <a:ln>
                            <a:noFill/>
                          </a:ln>
                          <a:solidFill>
                            <a:schemeClr val="tx1"/>
                          </a:solidFill>
                          <a:effectLst/>
                          <a:latin typeface="Arial" charset="0"/>
                        </a:rPr>
                        <a:t>Manages all known and unknown confounders</a:t>
                      </a:r>
                    </a:p>
                  </a:txBody>
                  <a:tcPr marL="95125" marR="95125" marT="49151" marB="491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803275" rtl="0" eaLnBrk="0" fontAlgn="base" latinLnBrk="0" hangingPunct="0">
                        <a:lnSpc>
                          <a:spcPct val="100000"/>
                        </a:lnSpc>
                        <a:spcBef>
                          <a:spcPct val="20000"/>
                        </a:spcBef>
                        <a:spcAft>
                          <a:spcPct val="50000"/>
                        </a:spcAft>
                        <a:buClr>
                          <a:schemeClr val="accent2"/>
                        </a:buClr>
                        <a:buSzPct val="75000"/>
                        <a:buFont typeface="Symbol" pitchFamily="18" charset="2"/>
                        <a:buChar char="·"/>
                        <a:tabLst/>
                      </a:pPr>
                      <a:r>
                        <a:rPr kumimoji="0" lang="en-US" sz="2000" b="0" i="0" u="none" strike="noStrike" cap="none" normalizeH="0" baseline="0" dirty="0" smtClean="0">
                          <a:ln>
                            <a:noFill/>
                          </a:ln>
                          <a:solidFill>
                            <a:schemeClr val="tx1"/>
                          </a:solidFill>
                          <a:effectLst/>
                          <a:latin typeface="Arial" charset="0"/>
                        </a:rPr>
                        <a:t>None, other than it cannot always be done</a:t>
                      </a:r>
                    </a:p>
                  </a:txBody>
                  <a:tcPr marL="95125" marR="95125" marT="49151" marB="4915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81578">
                <a:tc>
                  <a:txBody>
                    <a:bodyPr/>
                    <a:lstStyle/>
                    <a:p>
                      <a:pPr marL="0" marR="0" lvl="0" indent="0" algn="l" defTabSz="803275" rtl="0" eaLnBrk="0" fontAlgn="base" latinLnBrk="0" hangingPunct="0">
                        <a:lnSpc>
                          <a:spcPct val="100000"/>
                        </a:lnSpc>
                        <a:spcBef>
                          <a:spcPct val="20000"/>
                        </a:spcBef>
                        <a:spcAft>
                          <a:spcPct val="50000"/>
                        </a:spcAft>
                        <a:buClr>
                          <a:schemeClr val="accent2"/>
                        </a:buClr>
                        <a:buSzPct val="75000"/>
                        <a:buFont typeface="Symbol" pitchFamily="18" charset="2"/>
                        <a:buNone/>
                        <a:tabLst/>
                      </a:pPr>
                      <a:endParaRPr kumimoji="0" lang="en-US" sz="2000" b="0" i="0" u="none" strike="noStrike" cap="none" normalizeH="0" baseline="0" dirty="0" smtClean="0">
                        <a:ln>
                          <a:noFill/>
                        </a:ln>
                        <a:solidFill>
                          <a:schemeClr val="tx1"/>
                        </a:solidFill>
                        <a:effectLst/>
                        <a:latin typeface="Arial" charset="0"/>
                      </a:endParaRPr>
                    </a:p>
                    <a:p>
                      <a:pPr marL="0" marR="0" lvl="0" indent="0" algn="l" defTabSz="803275"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2000" b="0" i="0" u="none" strike="noStrike" cap="none" normalizeH="0" baseline="0" dirty="0" smtClean="0">
                          <a:ln>
                            <a:noFill/>
                          </a:ln>
                          <a:solidFill>
                            <a:schemeClr val="tx1"/>
                          </a:solidFill>
                          <a:effectLst/>
                          <a:latin typeface="Arial" charset="0"/>
                        </a:rPr>
                        <a:t>Restriction</a:t>
                      </a:r>
                    </a:p>
                  </a:txBody>
                  <a:tcPr marL="95125" marR="95125" marT="49151" marB="4915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803275" rtl="0" eaLnBrk="0" fontAlgn="base" latinLnBrk="0" hangingPunct="0">
                        <a:lnSpc>
                          <a:spcPct val="100000"/>
                        </a:lnSpc>
                        <a:spcBef>
                          <a:spcPct val="20000"/>
                        </a:spcBef>
                        <a:spcAft>
                          <a:spcPct val="50000"/>
                        </a:spcAft>
                        <a:buClr>
                          <a:schemeClr val="accent2"/>
                        </a:buClr>
                        <a:buSzPct val="75000"/>
                        <a:buFont typeface="Symbol" pitchFamily="18" charset="2"/>
                        <a:buChar char="·"/>
                        <a:tabLst/>
                      </a:pPr>
                      <a:r>
                        <a:rPr kumimoji="0" lang="en-US" sz="2000" b="0" i="0" u="none" strike="noStrike" cap="none" normalizeH="0" baseline="0" dirty="0" smtClean="0">
                          <a:ln>
                            <a:noFill/>
                          </a:ln>
                          <a:solidFill>
                            <a:schemeClr val="tx1"/>
                          </a:solidFill>
                          <a:effectLst/>
                          <a:latin typeface="Arial" charset="0"/>
                        </a:rPr>
                        <a:t>Good for difficult- to-quantitate variables with a discernible null state</a:t>
                      </a:r>
                    </a:p>
                  </a:txBody>
                  <a:tcPr marL="95125" marR="95125" marT="49151" marB="491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803275" rtl="0" eaLnBrk="0" fontAlgn="base" latinLnBrk="0" hangingPunct="0">
                        <a:lnSpc>
                          <a:spcPct val="100000"/>
                        </a:lnSpc>
                        <a:spcBef>
                          <a:spcPct val="20000"/>
                        </a:spcBef>
                        <a:spcAft>
                          <a:spcPct val="50000"/>
                        </a:spcAft>
                        <a:buClr>
                          <a:schemeClr val="accent2"/>
                        </a:buClr>
                        <a:buSzPct val="75000"/>
                        <a:buFont typeface="Symbol" pitchFamily="18" charset="2"/>
                        <a:buChar char="·"/>
                        <a:tabLst/>
                      </a:pPr>
                      <a:r>
                        <a:rPr kumimoji="0" lang="en-US" sz="2000" b="0" i="0" u="none" strike="noStrike" cap="none" normalizeH="0" baseline="0" dirty="0" smtClean="0">
                          <a:ln>
                            <a:noFill/>
                          </a:ln>
                          <a:solidFill>
                            <a:schemeClr val="tx1"/>
                          </a:solidFill>
                          <a:effectLst/>
                          <a:latin typeface="Arial" charset="0"/>
                        </a:rPr>
                        <a:t>Limits eligible subjects</a:t>
                      </a:r>
                    </a:p>
                    <a:p>
                      <a:pPr marL="171450" marR="0" lvl="0" indent="-171450" algn="l" defTabSz="803275" rtl="0" eaLnBrk="0" fontAlgn="base" latinLnBrk="0" hangingPunct="0">
                        <a:lnSpc>
                          <a:spcPct val="100000"/>
                        </a:lnSpc>
                        <a:spcBef>
                          <a:spcPct val="20000"/>
                        </a:spcBef>
                        <a:spcAft>
                          <a:spcPct val="50000"/>
                        </a:spcAft>
                        <a:buClr>
                          <a:schemeClr val="accent2"/>
                        </a:buClr>
                        <a:buSzPct val="75000"/>
                        <a:buFont typeface="Symbol" pitchFamily="18" charset="2"/>
                        <a:buChar char="·"/>
                        <a:tabLst/>
                      </a:pPr>
                      <a:r>
                        <a:rPr kumimoji="0" lang="en-US" sz="2000" b="0" i="0" u="none" strike="noStrike" cap="none" normalizeH="0" baseline="0" dirty="0" smtClean="0">
                          <a:ln>
                            <a:noFill/>
                          </a:ln>
                          <a:solidFill>
                            <a:schemeClr val="tx1"/>
                          </a:solidFill>
                          <a:effectLst/>
                          <a:latin typeface="Arial" charset="0"/>
                        </a:rPr>
                        <a:t>Limits generalizability</a:t>
                      </a:r>
                    </a:p>
                  </a:txBody>
                  <a:tcPr marL="95125" marR="95125" marT="49151" marB="4915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83078">
                <a:tc>
                  <a:txBody>
                    <a:bodyPr/>
                    <a:lstStyle/>
                    <a:p>
                      <a:pPr marL="0" marR="0" lvl="0" indent="0" algn="l" defTabSz="803275" rtl="0" eaLnBrk="0" fontAlgn="base" latinLnBrk="0" hangingPunct="0">
                        <a:lnSpc>
                          <a:spcPct val="100000"/>
                        </a:lnSpc>
                        <a:spcBef>
                          <a:spcPct val="20000"/>
                        </a:spcBef>
                        <a:spcAft>
                          <a:spcPct val="50000"/>
                        </a:spcAft>
                        <a:buClr>
                          <a:schemeClr val="accent2"/>
                        </a:buClr>
                        <a:buSzPct val="75000"/>
                        <a:buFont typeface="Symbol" pitchFamily="18" charset="2"/>
                        <a:buNone/>
                        <a:tabLst/>
                      </a:pPr>
                      <a:endParaRPr kumimoji="0" lang="en-US" sz="2000" b="0" i="0" u="none" strike="noStrike" cap="none" normalizeH="0" baseline="0" dirty="0" smtClean="0">
                        <a:ln>
                          <a:noFill/>
                        </a:ln>
                        <a:solidFill>
                          <a:schemeClr val="tx1"/>
                        </a:solidFill>
                        <a:effectLst/>
                        <a:latin typeface="Arial" charset="0"/>
                      </a:endParaRPr>
                    </a:p>
                    <a:p>
                      <a:pPr marL="0" marR="0" lvl="0" indent="0" algn="l" defTabSz="803275" rtl="0" eaLnBrk="0" fontAlgn="base" latinLnBrk="0" hangingPunct="0">
                        <a:lnSpc>
                          <a:spcPct val="100000"/>
                        </a:lnSpc>
                        <a:spcBef>
                          <a:spcPct val="20000"/>
                        </a:spcBef>
                        <a:spcAft>
                          <a:spcPct val="50000"/>
                        </a:spcAft>
                        <a:buClr>
                          <a:schemeClr val="accent2"/>
                        </a:buClr>
                        <a:buSzPct val="75000"/>
                        <a:buFont typeface="Symbol" pitchFamily="18" charset="2"/>
                        <a:buNone/>
                        <a:tabLst/>
                      </a:pPr>
                      <a:endParaRPr kumimoji="0" lang="en-US" sz="2000" b="0" i="0" u="none" strike="noStrike" cap="none" normalizeH="0" baseline="0" dirty="0" smtClean="0">
                        <a:ln>
                          <a:noFill/>
                        </a:ln>
                        <a:solidFill>
                          <a:schemeClr val="tx1"/>
                        </a:solidFill>
                        <a:effectLst/>
                        <a:latin typeface="Arial" charset="0"/>
                      </a:endParaRPr>
                    </a:p>
                    <a:p>
                      <a:pPr marL="0" marR="0" lvl="0" indent="0" algn="l" defTabSz="803275"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2000" b="0" i="0" u="none" strike="noStrike" cap="none" normalizeH="0" baseline="0" dirty="0" smtClean="0">
                          <a:ln>
                            <a:noFill/>
                          </a:ln>
                          <a:solidFill>
                            <a:schemeClr val="tx1"/>
                          </a:solidFill>
                          <a:effectLst/>
                          <a:latin typeface="Arial" charset="0"/>
                        </a:rPr>
                        <a:t>Matching</a:t>
                      </a:r>
                    </a:p>
                  </a:txBody>
                  <a:tcPr marL="95125" marR="95125" marT="49151" marB="4915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803275" rtl="0" eaLnBrk="0" fontAlgn="base" latinLnBrk="0" hangingPunct="0">
                        <a:lnSpc>
                          <a:spcPct val="100000"/>
                        </a:lnSpc>
                        <a:spcBef>
                          <a:spcPct val="20000"/>
                        </a:spcBef>
                        <a:spcAft>
                          <a:spcPct val="50000"/>
                        </a:spcAft>
                        <a:buClr>
                          <a:schemeClr val="accent2"/>
                        </a:buClr>
                        <a:buSzPct val="75000"/>
                        <a:buFont typeface="Symbol" pitchFamily="18" charset="2"/>
                        <a:buChar char="·"/>
                        <a:tabLst/>
                      </a:pPr>
                      <a:r>
                        <a:rPr kumimoji="0" lang="en-US" sz="2000" b="0" i="0" u="none" strike="noStrike" cap="none" normalizeH="0" baseline="0" dirty="0" smtClean="0">
                          <a:ln>
                            <a:noFill/>
                          </a:ln>
                          <a:solidFill>
                            <a:schemeClr val="tx1"/>
                          </a:solidFill>
                          <a:effectLst/>
                          <a:latin typeface="Arial" charset="0"/>
                        </a:rPr>
                        <a:t>Handles complex nominal variables</a:t>
                      </a:r>
                    </a:p>
                    <a:p>
                      <a:pPr marL="171450" marR="0" lvl="0" indent="-171450" algn="l" defTabSz="803275" rtl="0" eaLnBrk="0" fontAlgn="base" latinLnBrk="0" hangingPunct="0">
                        <a:lnSpc>
                          <a:spcPct val="100000"/>
                        </a:lnSpc>
                        <a:spcBef>
                          <a:spcPct val="20000"/>
                        </a:spcBef>
                        <a:spcAft>
                          <a:spcPct val="50000"/>
                        </a:spcAft>
                        <a:buClr>
                          <a:schemeClr val="accent2"/>
                        </a:buClr>
                        <a:buSzPct val="75000"/>
                        <a:buFont typeface="Symbol" pitchFamily="18" charset="2"/>
                        <a:buChar char="·"/>
                        <a:tabLst/>
                      </a:pPr>
                      <a:r>
                        <a:rPr kumimoji="0" lang="en-US" sz="2000" b="0" i="0" u="none" strike="noStrike" cap="none" normalizeH="0" baseline="0" dirty="0" smtClean="0">
                          <a:ln>
                            <a:noFill/>
                          </a:ln>
                          <a:solidFill>
                            <a:schemeClr val="tx1"/>
                          </a:solidFill>
                          <a:effectLst/>
                          <a:latin typeface="Arial" charset="0"/>
                        </a:rPr>
                        <a:t>Assures overlap in confounder</a:t>
                      </a:r>
                    </a:p>
                    <a:p>
                      <a:pPr marL="171450" marR="0" lvl="0" indent="-171450" algn="l" defTabSz="803275" rtl="0" eaLnBrk="0" fontAlgn="base" latinLnBrk="0" hangingPunct="0">
                        <a:lnSpc>
                          <a:spcPct val="100000"/>
                        </a:lnSpc>
                        <a:spcBef>
                          <a:spcPct val="20000"/>
                        </a:spcBef>
                        <a:spcAft>
                          <a:spcPct val="50000"/>
                        </a:spcAft>
                        <a:buClr>
                          <a:schemeClr val="accent2"/>
                        </a:buClr>
                        <a:buSzPct val="75000"/>
                        <a:buFont typeface="Symbol" pitchFamily="18" charset="2"/>
                        <a:buChar char="·"/>
                        <a:tabLst/>
                      </a:pPr>
                      <a:r>
                        <a:rPr kumimoji="0" lang="en-US" sz="2000" b="0" i="0" u="none" strike="noStrike" cap="none" normalizeH="0" baseline="0" dirty="0" smtClean="0">
                          <a:ln>
                            <a:noFill/>
                          </a:ln>
                          <a:solidFill>
                            <a:schemeClr val="tx1"/>
                          </a:solidFill>
                          <a:effectLst/>
                          <a:latin typeface="Arial" charset="0"/>
                        </a:rPr>
                        <a:t>Enhances precision</a:t>
                      </a:r>
                    </a:p>
                  </a:txBody>
                  <a:tcPr marL="95125" marR="95125" marT="49151" marB="491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803275" rtl="0" eaLnBrk="0" fontAlgn="base" latinLnBrk="0" hangingPunct="0">
                        <a:lnSpc>
                          <a:spcPct val="100000"/>
                        </a:lnSpc>
                        <a:spcBef>
                          <a:spcPct val="20000"/>
                        </a:spcBef>
                        <a:spcAft>
                          <a:spcPct val="50000"/>
                        </a:spcAft>
                        <a:buClr>
                          <a:schemeClr val="accent2"/>
                        </a:buClr>
                        <a:buSzPct val="75000"/>
                        <a:buFont typeface="Symbol" pitchFamily="18" charset="2"/>
                        <a:buChar char="·"/>
                        <a:tabLst/>
                      </a:pPr>
                      <a:r>
                        <a:rPr kumimoji="0" lang="en-US" sz="2000" b="0" i="0" u="none" strike="noStrike" cap="none" normalizeH="0" baseline="0" dirty="0" smtClean="0">
                          <a:ln>
                            <a:noFill/>
                          </a:ln>
                          <a:solidFill>
                            <a:schemeClr val="tx1"/>
                          </a:solidFill>
                          <a:effectLst/>
                          <a:latin typeface="Arial" charset="0"/>
                        </a:rPr>
                        <a:t>Limits eligible subjects</a:t>
                      </a:r>
                    </a:p>
                    <a:p>
                      <a:pPr marL="171450" marR="0" lvl="0" indent="-171450" algn="l" defTabSz="803275" rtl="0" eaLnBrk="0" fontAlgn="base" latinLnBrk="0" hangingPunct="0">
                        <a:lnSpc>
                          <a:spcPct val="100000"/>
                        </a:lnSpc>
                        <a:spcBef>
                          <a:spcPct val="20000"/>
                        </a:spcBef>
                        <a:spcAft>
                          <a:spcPct val="50000"/>
                        </a:spcAft>
                        <a:buClr>
                          <a:schemeClr val="accent2"/>
                        </a:buClr>
                        <a:buSzPct val="75000"/>
                        <a:buFont typeface="Symbol" pitchFamily="18" charset="2"/>
                        <a:buChar char="·"/>
                        <a:tabLst/>
                      </a:pPr>
                      <a:r>
                        <a:rPr kumimoji="0" lang="en-US" sz="2000" b="0" i="0" u="none" strike="noStrike" cap="none" normalizeH="0" baseline="0" dirty="0" smtClean="0">
                          <a:ln>
                            <a:noFill/>
                          </a:ln>
                          <a:solidFill>
                            <a:schemeClr val="tx1"/>
                          </a:solidFill>
                          <a:effectLst/>
                          <a:latin typeface="Arial" charset="0"/>
                        </a:rPr>
                        <a:t>May backfire if factor truly not a confounder</a:t>
                      </a:r>
                    </a:p>
                    <a:p>
                      <a:pPr marL="171450" marR="0" lvl="0" indent="-171450" algn="l" defTabSz="803275" rtl="0" eaLnBrk="0" fontAlgn="base" latinLnBrk="0" hangingPunct="0">
                        <a:lnSpc>
                          <a:spcPct val="100000"/>
                        </a:lnSpc>
                        <a:spcBef>
                          <a:spcPct val="20000"/>
                        </a:spcBef>
                        <a:spcAft>
                          <a:spcPct val="50000"/>
                        </a:spcAft>
                        <a:buClr>
                          <a:schemeClr val="accent2"/>
                        </a:buClr>
                        <a:buSzPct val="75000"/>
                        <a:buFont typeface="Symbol" pitchFamily="18" charset="2"/>
                        <a:buChar char="·"/>
                        <a:tabLst/>
                      </a:pPr>
                      <a:r>
                        <a:rPr kumimoji="0" lang="en-US" sz="2000" b="0" i="0" u="none" strike="noStrike" cap="none" normalizeH="0" baseline="0" dirty="0" smtClean="0">
                          <a:ln>
                            <a:noFill/>
                          </a:ln>
                          <a:solidFill>
                            <a:schemeClr val="tx1"/>
                          </a:solidFill>
                          <a:effectLst/>
                          <a:latin typeface="Arial" charset="0"/>
                        </a:rPr>
                        <a:t>Must also be dealt with in design phase</a:t>
                      </a:r>
                    </a:p>
                  </a:txBody>
                  <a:tcPr marL="95125" marR="95125" marT="49151" marB="4915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66931">
                <a:tc>
                  <a:txBody>
                    <a:bodyPr/>
                    <a:lstStyle/>
                    <a:p>
                      <a:pPr marL="0" marR="0" lvl="0" indent="0" algn="l" defTabSz="803275" rtl="0" eaLnBrk="0" fontAlgn="base" latinLnBrk="0" hangingPunct="0">
                        <a:lnSpc>
                          <a:spcPct val="100000"/>
                        </a:lnSpc>
                        <a:spcBef>
                          <a:spcPct val="20000"/>
                        </a:spcBef>
                        <a:spcAft>
                          <a:spcPct val="50000"/>
                        </a:spcAft>
                        <a:buClr>
                          <a:schemeClr val="accent2"/>
                        </a:buClr>
                        <a:buSzPct val="75000"/>
                        <a:buFont typeface="Symbol" pitchFamily="18" charset="2"/>
                        <a:buNone/>
                        <a:tabLst/>
                      </a:pPr>
                      <a:endParaRPr kumimoji="0" lang="en-US" sz="800" b="0" i="0" u="none" strike="noStrike" cap="none" normalizeH="0" baseline="0" dirty="0" smtClean="0">
                        <a:ln>
                          <a:noFill/>
                        </a:ln>
                        <a:solidFill>
                          <a:schemeClr val="tx1"/>
                        </a:solidFill>
                        <a:effectLst/>
                        <a:latin typeface="Arial" charset="0"/>
                      </a:endParaRPr>
                    </a:p>
                    <a:p>
                      <a:pPr marL="0" marR="0" lvl="0" indent="0" algn="l" defTabSz="803275"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2000" b="0" i="0" u="none" strike="noStrike" cap="none" normalizeH="0" baseline="0" dirty="0" smtClean="0">
                          <a:ln>
                            <a:noFill/>
                          </a:ln>
                          <a:solidFill>
                            <a:schemeClr val="tx1"/>
                          </a:solidFill>
                          <a:effectLst/>
                          <a:latin typeface="Arial" charset="0"/>
                        </a:rPr>
                        <a:t>Instrumental variables</a:t>
                      </a:r>
                    </a:p>
                  </a:txBody>
                  <a:tcPr marL="95125" marR="95125" marT="49151" marB="4915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803275" rtl="0" eaLnBrk="0" fontAlgn="base" latinLnBrk="0" hangingPunct="0">
                        <a:lnSpc>
                          <a:spcPct val="100000"/>
                        </a:lnSpc>
                        <a:spcBef>
                          <a:spcPct val="20000"/>
                        </a:spcBef>
                        <a:spcAft>
                          <a:spcPct val="50000"/>
                        </a:spcAft>
                        <a:buClr>
                          <a:schemeClr val="accent2"/>
                        </a:buClr>
                        <a:buSzPct val="75000"/>
                        <a:buFont typeface="Symbol" pitchFamily="18" charset="2"/>
                        <a:buChar char="·"/>
                        <a:tabLst/>
                      </a:pPr>
                      <a:r>
                        <a:rPr kumimoji="0" lang="en-US" sz="2000" b="0" i="0" u="none" strike="noStrike" cap="none" normalizeH="0" baseline="0" dirty="0" smtClean="0">
                          <a:ln>
                            <a:noFill/>
                          </a:ln>
                          <a:solidFill>
                            <a:schemeClr val="tx1"/>
                          </a:solidFill>
                          <a:effectLst/>
                          <a:latin typeface="Arial" charset="0"/>
                        </a:rPr>
                        <a:t>Manages all known and unknown confounders</a:t>
                      </a:r>
                    </a:p>
                  </a:txBody>
                  <a:tcPr marL="95125" marR="95125" marT="49151" marB="491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803275" rtl="0" eaLnBrk="0" fontAlgn="base" latinLnBrk="0" hangingPunct="0">
                        <a:lnSpc>
                          <a:spcPct val="100000"/>
                        </a:lnSpc>
                        <a:spcBef>
                          <a:spcPct val="20000"/>
                        </a:spcBef>
                        <a:spcAft>
                          <a:spcPct val="50000"/>
                        </a:spcAft>
                        <a:buClr>
                          <a:schemeClr val="accent2"/>
                        </a:buClr>
                        <a:buSzPct val="75000"/>
                        <a:buFont typeface="Symbol" pitchFamily="18" charset="2"/>
                        <a:buChar char="·"/>
                        <a:tabLst/>
                      </a:pPr>
                      <a:r>
                        <a:rPr kumimoji="0" lang="en-US" sz="2000" b="0" i="0" u="none" strike="noStrike" cap="none" normalizeH="0" baseline="0" dirty="0" smtClean="0">
                          <a:ln>
                            <a:noFill/>
                          </a:ln>
                          <a:solidFill>
                            <a:schemeClr val="tx1"/>
                          </a:solidFill>
                          <a:effectLst/>
                          <a:latin typeface="Arial" charset="0"/>
                        </a:rPr>
                        <a:t>None, other than often cannot find an “instrument”</a:t>
                      </a:r>
                    </a:p>
                  </a:txBody>
                  <a:tcPr marL="95125" marR="95125" marT="49151" marB="4915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41" name="Group 14"/>
          <p:cNvGrpSpPr>
            <a:grpSpLocks/>
          </p:cNvGrpSpPr>
          <p:nvPr/>
        </p:nvGrpSpPr>
        <p:grpSpPr bwMode="auto">
          <a:xfrm>
            <a:off x="381000" y="2354372"/>
            <a:ext cx="5867400" cy="4054258"/>
            <a:chOff x="381000" y="2354372"/>
            <a:chExt cx="5867400" cy="4054257"/>
          </a:xfrm>
        </p:grpSpPr>
        <p:sp>
          <p:nvSpPr>
            <p:cNvPr id="1223682" name="Text Box 2"/>
            <p:cNvSpPr txBox="1">
              <a:spLocks noChangeArrowheads="1"/>
            </p:cNvSpPr>
            <p:nvPr/>
          </p:nvSpPr>
          <p:spPr bwMode="auto">
            <a:xfrm flipH="1">
              <a:off x="381000" y="2354372"/>
              <a:ext cx="1143000" cy="1815882"/>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C</a:t>
              </a:r>
            </a:p>
            <a:p>
              <a:pPr algn="ctr" eaLnBrk="0" hangingPunct="0">
                <a:spcBef>
                  <a:spcPct val="50000"/>
                </a:spcBef>
                <a:defRPr/>
              </a:pPr>
              <a:endParaRPr lang="en-US" sz="3600" dirty="0">
                <a:solidFill>
                  <a:srgbClr val="000000"/>
                </a:solidFill>
              </a:endParaRPr>
            </a:p>
          </p:txBody>
        </p:sp>
        <p:sp>
          <p:nvSpPr>
            <p:cNvPr id="1223683" name="Freeform 3"/>
            <p:cNvSpPr>
              <a:spLocks/>
            </p:cNvSpPr>
            <p:nvPr/>
          </p:nvSpPr>
          <p:spPr bwMode="auto">
            <a:xfrm rot="1245065" flipV="1">
              <a:off x="1277938" y="3965674"/>
              <a:ext cx="4291012" cy="30777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1223684" name="Line 4"/>
            <p:cNvSpPr>
              <a:spLocks noChangeShapeType="1"/>
            </p:cNvSpPr>
            <p:nvPr/>
          </p:nvSpPr>
          <p:spPr bwMode="auto">
            <a:xfrm>
              <a:off x="2514600" y="5257800"/>
              <a:ext cx="2895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1223685" name="Freeform 5"/>
            <p:cNvSpPr>
              <a:spLocks/>
            </p:cNvSpPr>
            <p:nvPr/>
          </p:nvSpPr>
          <p:spPr bwMode="auto">
            <a:xfrm rot="2855394" flipV="1">
              <a:off x="660401" y="4037012"/>
              <a:ext cx="1987550" cy="30797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1223686" name="Text Box 6"/>
            <p:cNvSpPr txBox="1">
              <a:spLocks noChangeArrowheads="1"/>
            </p:cNvSpPr>
            <p:nvPr/>
          </p:nvSpPr>
          <p:spPr bwMode="auto">
            <a:xfrm>
              <a:off x="3429000" y="5331509"/>
              <a:ext cx="685800" cy="646331"/>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b="1" dirty="0">
                  <a:solidFill>
                    <a:srgbClr val="000000"/>
                  </a:solidFill>
                </a:rPr>
                <a:t>?</a:t>
              </a:r>
              <a:endParaRPr lang="en-US" sz="900" b="1" dirty="0">
                <a:solidFill>
                  <a:srgbClr val="000000"/>
                </a:solidFill>
              </a:endParaRPr>
            </a:p>
          </p:txBody>
        </p:sp>
        <p:sp>
          <p:nvSpPr>
            <p:cNvPr id="1223687" name="Text Box 7"/>
            <p:cNvSpPr txBox="1">
              <a:spLocks noChangeArrowheads="1"/>
            </p:cNvSpPr>
            <p:nvPr/>
          </p:nvSpPr>
          <p:spPr bwMode="auto">
            <a:xfrm flipH="1">
              <a:off x="1600200" y="4592747"/>
              <a:ext cx="1143000" cy="1815882"/>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E</a:t>
              </a:r>
            </a:p>
            <a:p>
              <a:pPr algn="ctr" eaLnBrk="0" hangingPunct="0">
                <a:spcBef>
                  <a:spcPct val="50000"/>
                </a:spcBef>
                <a:defRPr/>
              </a:pPr>
              <a:endParaRPr lang="en-US" sz="3600" dirty="0">
                <a:solidFill>
                  <a:srgbClr val="000000"/>
                </a:solidFill>
              </a:endParaRPr>
            </a:p>
          </p:txBody>
        </p:sp>
        <p:sp>
          <p:nvSpPr>
            <p:cNvPr id="1223688" name="Text Box 8"/>
            <p:cNvSpPr txBox="1">
              <a:spLocks noChangeArrowheads="1"/>
            </p:cNvSpPr>
            <p:nvPr/>
          </p:nvSpPr>
          <p:spPr bwMode="auto">
            <a:xfrm flipH="1">
              <a:off x="5105400" y="4566404"/>
              <a:ext cx="1143000" cy="1354217"/>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D</a:t>
              </a:r>
            </a:p>
            <a:p>
              <a:pPr algn="ctr" eaLnBrk="0" hangingPunct="0">
                <a:spcBef>
                  <a:spcPct val="50000"/>
                </a:spcBef>
                <a:defRPr/>
              </a:pPr>
              <a:endParaRPr lang="en-US" sz="1600" dirty="0">
                <a:solidFill>
                  <a:srgbClr val="000000"/>
                </a:solidFill>
              </a:endParaRPr>
            </a:p>
          </p:txBody>
        </p:sp>
      </p:grpSp>
      <p:sp useBgFill="1">
        <p:nvSpPr>
          <p:cNvPr id="1223689" name="Text Box 9"/>
          <p:cNvSpPr txBox="1">
            <a:spLocks noChangeArrowheads="1"/>
          </p:cNvSpPr>
          <p:nvPr/>
        </p:nvSpPr>
        <p:spPr bwMode="auto">
          <a:xfrm flipH="1">
            <a:off x="762000" y="41215"/>
            <a:ext cx="5486400" cy="800219"/>
          </a:xfrm>
          <a:prstGeom prst="rect">
            <a:avLst/>
          </a:prstGeom>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2800" b="1" dirty="0"/>
              <a:t>Confounding</a:t>
            </a:r>
            <a:endParaRPr lang="en-US" sz="1600" dirty="0">
              <a:solidFill>
                <a:srgbClr val="000000"/>
              </a:solidFill>
            </a:endParaRPr>
          </a:p>
        </p:txBody>
      </p:sp>
      <p:sp>
        <p:nvSpPr>
          <p:cNvPr id="163843" name="Rectangle 10"/>
          <p:cNvSpPr>
            <a:spLocks noChangeArrowheads="1"/>
          </p:cNvSpPr>
          <p:nvPr/>
        </p:nvSpPr>
        <p:spPr bwMode="auto">
          <a:xfrm>
            <a:off x="0" y="685800"/>
            <a:ext cx="61722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dirty="0"/>
          </a:p>
        </p:txBody>
      </p:sp>
      <p:sp>
        <p:nvSpPr>
          <p:cNvPr id="1223691" name="Text Box 11"/>
          <p:cNvSpPr txBox="1">
            <a:spLocks noChangeArrowheads="1"/>
          </p:cNvSpPr>
          <p:nvPr/>
        </p:nvSpPr>
        <p:spPr bwMode="auto">
          <a:xfrm>
            <a:off x="152400" y="1143001"/>
            <a:ext cx="6477000" cy="830997"/>
          </a:xfrm>
          <a:prstGeom prst="rect">
            <a:avLst/>
          </a:prstGeom>
          <a:noFill/>
          <a:ln w="19050">
            <a:noFill/>
            <a:miter lim="800000"/>
            <a:headEnd/>
            <a:tailEnd/>
          </a:ln>
          <a:effectLst>
            <a:outerShdw dist="107763" dir="2700000" algn="ctr" rotWithShape="0">
              <a:schemeClr val="bg2"/>
            </a:outerShdw>
          </a:effectLst>
        </p:spPr>
        <p:txBody>
          <a:bodyPr>
            <a:spAutoFit/>
          </a:bodyPr>
          <a:lstStyle/>
          <a:p>
            <a:pPr eaLnBrk="0" hangingPunct="0">
              <a:spcBef>
                <a:spcPct val="50000"/>
              </a:spcBef>
              <a:defRPr/>
            </a:pPr>
            <a:r>
              <a:rPr lang="en-US" sz="2400" b="1" dirty="0">
                <a:solidFill>
                  <a:srgbClr val="000000"/>
                </a:solidFill>
              </a:rPr>
              <a:t>Confounding occurs if there is a factor C that is a “Common Cause” of both E and D</a:t>
            </a:r>
          </a:p>
        </p:txBody>
      </p:sp>
      <p:sp>
        <p:nvSpPr>
          <p:cNvPr id="163845" name="Rectangle 12"/>
          <p:cNvSpPr>
            <a:spLocks noChangeArrowheads="1"/>
          </p:cNvSpPr>
          <p:nvPr/>
        </p:nvSpPr>
        <p:spPr bwMode="auto">
          <a:xfrm>
            <a:off x="76200" y="6858000"/>
            <a:ext cx="6553200" cy="1828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dirty="0"/>
              <a:t>C </a:t>
            </a:r>
            <a:r>
              <a:rPr lang="en-US" altLang="en-US" sz="2000" dirty="0" smtClean="0"/>
              <a:t> is part </a:t>
            </a:r>
            <a:r>
              <a:rPr lang="en-US" altLang="en-US" sz="2000" dirty="0"/>
              <a:t>of an </a:t>
            </a:r>
            <a:r>
              <a:rPr lang="en-US" altLang="en-US" sz="2000" dirty="0" smtClean="0"/>
              <a:t>open undirected </a:t>
            </a:r>
            <a:r>
              <a:rPr lang="en-US" altLang="en-US" sz="2000" dirty="0"/>
              <a:t>(non-causal) path from E to D</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dirty="0"/>
              <a:t>Specifically, this is a “backdoor path”  from E to D</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ChangeArrowheads="1"/>
          </p:cNvSpPr>
          <p:nvPr>
            <p:ph type="title"/>
          </p:nvPr>
        </p:nvSpPr>
        <p:spPr>
          <a:xfrm>
            <a:off x="304800" y="76201"/>
            <a:ext cx="6172200" cy="566738"/>
          </a:xfrm>
        </p:spPr>
        <p:txBody>
          <a:bodyPr/>
          <a:lstStyle/>
          <a:p>
            <a:r>
              <a:rPr lang="en-US" altLang="en-US" dirty="0" smtClean="0"/>
              <a:t>Confounding and Interaction: Part II</a:t>
            </a:r>
          </a:p>
        </p:txBody>
      </p:sp>
      <p:sp>
        <p:nvSpPr>
          <p:cNvPr id="115714" name="Rectangle 3"/>
          <p:cNvSpPr>
            <a:spLocks noGrp="1" noChangeArrowheads="1"/>
          </p:cNvSpPr>
          <p:nvPr>
            <p:ph type="body" idx="1"/>
          </p:nvPr>
        </p:nvSpPr>
        <p:spPr>
          <a:xfrm>
            <a:off x="457200" y="762000"/>
            <a:ext cx="6248400" cy="7696200"/>
          </a:xfrm>
        </p:spPr>
        <p:txBody>
          <a:bodyPr/>
          <a:lstStyle/>
          <a:p>
            <a:pPr>
              <a:lnSpc>
                <a:spcPct val="90000"/>
              </a:lnSpc>
            </a:pPr>
            <a:r>
              <a:rPr lang="en-US" altLang="en-US" sz="2400" dirty="0" smtClean="0"/>
              <a:t>Methods to reduce/eliminate confounding</a:t>
            </a:r>
          </a:p>
          <a:p>
            <a:pPr lvl="1">
              <a:lnSpc>
                <a:spcPct val="90000"/>
              </a:lnSpc>
            </a:pPr>
            <a:r>
              <a:rPr lang="en-US" altLang="en-US" sz="2200" dirty="0" smtClean="0"/>
              <a:t>during study </a:t>
            </a:r>
            <a:r>
              <a:rPr lang="en-US" altLang="en-US" sz="2200" u="sng" dirty="0" smtClean="0"/>
              <a:t>design</a:t>
            </a:r>
            <a:r>
              <a:rPr lang="en-US" altLang="en-US" sz="2200" dirty="0" smtClean="0"/>
              <a:t>:</a:t>
            </a:r>
          </a:p>
          <a:p>
            <a:pPr lvl="2">
              <a:lnSpc>
                <a:spcPct val="90000"/>
              </a:lnSpc>
              <a:spcBef>
                <a:spcPct val="0"/>
              </a:spcBef>
            </a:pPr>
            <a:r>
              <a:rPr lang="en-US" altLang="en-US" sz="2200" dirty="0" smtClean="0"/>
              <a:t>Randomization</a:t>
            </a:r>
          </a:p>
          <a:p>
            <a:pPr lvl="2">
              <a:lnSpc>
                <a:spcPct val="90000"/>
              </a:lnSpc>
              <a:spcBef>
                <a:spcPct val="0"/>
              </a:spcBef>
            </a:pPr>
            <a:r>
              <a:rPr lang="en-US" altLang="en-US" sz="2200" dirty="0" smtClean="0"/>
              <a:t>Restriction</a:t>
            </a:r>
          </a:p>
          <a:p>
            <a:pPr lvl="2">
              <a:lnSpc>
                <a:spcPct val="90000"/>
              </a:lnSpc>
              <a:spcBef>
                <a:spcPct val="0"/>
              </a:spcBef>
            </a:pPr>
            <a:r>
              <a:rPr lang="en-US" altLang="en-US" sz="2200" dirty="0" smtClean="0"/>
              <a:t>Matching</a:t>
            </a:r>
          </a:p>
          <a:p>
            <a:pPr lvl="2">
              <a:lnSpc>
                <a:spcPct val="90000"/>
              </a:lnSpc>
              <a:spcBef>
                <a:spcPct val="0"/>
              </a:spcBef>
            </a:pPr>
            <a:r>
              <a:rPr lang="en-US" altLang="en-US" sz="2200" dirty="0" smtClean="0"/>
              <a:t>Instrumental variables</a:t>
            </a:r>
          </a:p>
          <a:p>
            <a:pPr lvl="2">
              <a:lnSpc>
                <a:spcPct val="90000"/>
              </a:lnSpc>
            </a:pPr>
            <a:endParaRPr lang="en-US" altLang="en-US" sz="600" dirty="0" smtClean="0"/>
          </a:p>
          <a:p>
            <a:pPr lvl="1">
              <a:lnSpc>
                <a:spcPct val="90000"/>
              </a:lnSpc>
            </a:pPr>
            <a:r>
              <a:rPr lang="en-US" altLang="en-US" sz="2200" dirty="0" smtClean="0"/>
              <a:t>during study </a:t>
            </a:r>
            <a:r>
              <a:rPr lang="en-US" altLang="en-US" sz="2200" u="sng" dirty="0" smtClean="0"/>
              <a:t>analysis:</a:t>
            </a:r>
            <a:endParaRPr lang="en-US" altLang="en-US" sz="2200" dirty="0" smtClean="0"/>
          </a:p>
          <a:p>
            <a:pPr lvl="2">
              <a:lnSpc>
                <a:spcPct val="90000"/>
              </a:lnSpc>
            </a:pPr>
            <a:r>
              <a:rPr lang="en-US" altLang="en-US" sz="2200" dirty="0" smtClean="0"/>
              <a:t>Stratification</a:t>
            </a:r>
          </a:p>
          <a:p>
            <a:pPr lvl="2">
              <a:lnSpc>
                <a:spcPct val="90000"/>
              </a:lnSpc>
              <a:spcBef>
                <a:spcPct val="0"/>
              </a:spcBef>
              <a:spcAft>
                <a:spcPct val="0"/>
              </a:spcAft>
            </a:pPr>
            <a:r>
              <a:rPr lang="en-US" altLang="en-US" sz="2200" dirty="0" smtClean="0"/>
              <a:t>(Mathematical regression)</a:t>
            </a:r>
          </a:p>
          <a:p>
            <a:pPr lvl="2">
              <a:lnSpc>
                <a:spcPct val="90000"/>
              </a:lnSpc>
              <a:spcBef>
                <a:spcPct val="0"/>
              </a:spcBef>
              <a:spcAft>
                <a:spcPct val="0"/>
              </a:spcAft>
            </a:pPr>
            <a:r>
              <a:rPr lang="en-US" altLang="en-US" sz="2200" dirty="0" smtClean="0"/>
              <a:t>(Propensity scores)</a:t>
            </a:r>
          </a:p>
          <a:p>
            <a:pPr lvl="2">
              <a:lnSpc>
                <a:spcPct val="90000"/>
              </a:lnSpc>
              <a:spcBef>
                <a:spcPct val="0"/>
              </a:spcBef>
              <a:spcAft>
                <a:spcPct val="0"/>
              </a:spcAft>
            </a:pPr>
            <a:r>
              <a:rPr lang="en-US" altLang="en-US" sz="2200" dirty="0" smtClean="0"/>
              <a:t>(Inverse probability weighting)</a:t>
            </a:r>
          </a:p>
          <a:p>
            <a:pPr lvl="2">
              <a:lnSpc>
                <a:spcPct val="90000"/>
              </a:lnSpc>
              <a:buFontTx/>
              <a:buNone/>
            </a:pPr>
            <a:endParaRPr lang="en-US" altLang="en-US" sz="1200" dirty="0" smtClean="0"/>
          </a:p>
          <a:p>
            <a:pPr>
              <a:lnSpc>
                <a:spcPct val="90000"/>
              </a:lnSpc>
            </a:pPr>
            <a:r>
              <a:rPr lang="en-US" altLang="en-US" sz="2400" dirty="0" smtClean="0"/>
              <a:t>Interaction</a:t>
            </a:r>
          </a:p>
          <a:p>
            <a:pPr lvl="1">
              <a:lnSpc>
                <a:spcPct val="90000"/>
              </a:lnSpc>
            </a:pPr>
            <a:r>
              <a:rPr lang="en-US" altLang="en-US" sz="2200" dirty="0" smtClean="0"/>
              <a:t>What is it? </a:t>
            </a:r>
          </a:p>
          <a:p>
            <a:pPr lvl="1">
              <a:lnSpc>
                <a:spcPct val="90000"/>
              </a:lnSpc>
            </a:pPr>
            <a:r>
              <a:rPr lang="en-US" altLang="en-US" sz="2200" dirty="0" smtClean="0"/>
              <a:t>Additive vs. multiplicative interaction</a:t>
            </a:r>
          </a:p>
          <a:p>
            <a:pPr lvl="1">
              <a:lnSpc>
                <a:spcPct val="90000"/>
              </a:lnSpc>
            </a:pPr>
            <a:r>
              <a:rPr lang="en-US" altLang="en-US" sz="2200" dirty="0" smtClean="0"/>
              <a:t>How to detect it?</a:t>
            </a:r>
          </a:p>
          <a:p>
            <a:pPr lvl="1">
              <a:lnSpc>
                <a:spcPct val="90000"/>
              </a:lnSpc>
            </a:pPr>
            <a:r>
              <a:rPr lang="en-US" altLang="en-US" sz="2200" dirty="0" smtClean="0"/>
              <a:t>Different types of interaction</a:t>
            </a:r>
          </a:p>
          <a:p>
            <a:pPr lvl="1">
              <a:lnSpc>
                <a:spcPct val="90000"/>
              </a:lnSpc>
            </a:pPr>
            <a:r>
              <a:rPr lang="en-US" altLang="en-US" sz="2200" dirty="0" smtClean="0"/>
              <a:t>Statistical testing for interaction</a:t>
            </a:r>
          </a:p>
          <a:p>
            <a:pPr lvl="1">
              <a:lnSpc>
                <a:spcPct val="90000"/>
              </a:lnSpc>
            </a:pPr>
            <a:r>
              <a:rPr lang="en-US" altLang="en-US" sz="2200" dirty="0" smtClean="0"/>
              <a:t>Implementation in Stata</a:t>
            </a:r>
          </a:p>
          <a:p>
            <a:pPr lvl="1">
              <a:lnSpc>
                <a:spcPct val="90000"/>
              </a:lnSpc>
            </a:pPr>
            <a:r>
              <a:rPr lang="en-US" altLang="en-US" sz="2200" dirty="0" smtClean="0"/>
              <a:t>How DAGs help identify candidates? </a:t>
            </a:r>
          </a:p>
          <a:p>
            <a:pPr lvl="1">
              <a:lnSpc>
                <a:spcPct val="90000"/>
              </a:lnSpc>
            </a:pPr>
            <a:r>
              <a:rPr lang="en-US" altLang="en-US" sz="2200" dirty="0" smtClean="0"/>
              <a:t>Comparison with confounding</a:t>
            </a:r>
          </a:p>
          <a:p>
            <a:pPr lvl="1">
              <a:lnSpc>
                <a:spcPct val="90000"/>
              </a:lnSpc>
            </a:pPr>
            <a:endParaRPr lang="en-US" altLang="en-US" dirty="0" smtClean="0"/>
          </a:p>
          <a:p>
            <a:pPr>
              <a:lnSpc>
                <a:spcPct val="90000"/>
              </a:lnSpc>
            </a:pPr>
            <a:endParaRPr lang="en-US" altLang="en-US" dirty="0" smtClean="0"/>
          </a:p>
          <a:p>
            <a:pPr lvl="1">
              <a:lnSpc>
                <a:spcPct val="90000"/>
              </a:lnSpc>
            </a:pPr>
            <a:endParaRPr lang="en-US" altLang="en-US" dirty="0" smtClean="0"/>
          </a:p>
        </p:txBody>
      </p:sp>
      <p:sp>
        <p:nvSpPr>
          <p:cNvPr id="4" name="Line 4"/>
          <p:cNvSpPr>
            <a:spLocks noChangeShapeType="1"/>
          </p:cNvSpPr>
          <p:nvPr/>
        </p:nvSpPr>
        <p:spPr bwMode="auto">
          <a:xfrm>
            <a:off x="533400" y="3962400"/>
            <a:ext cx="762000" cy="0"/>
          </a:xfrm>
          <a:prstGeom prst="line">
            <a:avLst/>
          </a:prstGeom>
          <a:noFill/>
          <a:ln w="92075">
            <a:solidFill>
              <a:srgbClr val="FF0000"/>
            </a:solidFill>
            <a:round/>
            <a:headEnd/>
            <a:tailEnd type="triangle" w="med" len="med"/>
          </a:ln>
        </p:spPr>
        <p:txBody>
          <a:bodyPr lIns="95125" tIns="49148" rIns="95125" bIns="49148"/>
          <a:lstStyle/>
          <a:p>
            <a:endParaRPr lang="en-US" dirty="0"/>
          </a:p>
        </p:txBody>
      </p:sp>
    </p:spTree>
    <p:extLst>
      <p:ext uri="{BB962C8B-B14F-4D97-AF65-F5344CB8AC3E}">
        <p14:creationId xmlns:p14="http://schemas.microsoft.com/office/powerpoint/2010/main" val="19295641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 name="Rectangle 2"/>
          <p:cNvSpPr>
            <a:spLocks noGrp="1" noChangeArrowheads="1"/>
          </p:cNvSpPr>
          <p:nvPr>
            <p:ph type="title"/>
          </p:nvPr>
        </p:nvSpPr>
        <p:spPr>
          <a:xfrm>
            <a:off x="0" y="762000"/>
            <a:ext cx="6858000" cy="609600"/>
          </a:xfrm>
        </p:spPr>
        <p:txBody>
          <a:bodyPr/>
          <a:lstStyle/>
          <a:p>
            <a:r>
              <a:rPr lang="en-US" altLang="en-US" sz="2200" dirty="0" smtClean="0"/>
              <a:t>Stratification to Reduce/Eliminate Confounding</a:t>
            </a:r>
          </a:p>
        </p:txBody>
      </p:sp>
      <p:sp>
        <p:nvSpPr>
          <p:cNvPr id="5295" name="Rectangle 3"/>
          <p:cNvSpPr>
            <a:spLocks noGrp="1" noChangeArrowheads="1"/>
          </p:cNvSpPr>
          <p:nvPr>
            <p:ph type="body" idx="1"/>
          </p:nvPr>
        </p:nvSpPr>
        <p:spPr>
          <a:xfrm>
            <a:off x="609600" y="1447800"/>
            <a:ext cx="5830888" cy="6781800"/>
          </a:xfrm>
        </p:spPr>
        <p:txBody>
          <a:bodyPr/>
          <a:lstStyle/>
          <a:p>
            <a:r>
              <a:rPr lang="en-US" altLang="en-US" dirty="0" smtClean="0"/>
              <a:t>Goal: evaluate the relationship between the exposure and outcome in strata </a:t>
            </a:r>
            <a:r>
              <a:rPr lang="en-US" altLang="en-US" u="sng" dirty="0" smtClean="0"/>
              <a:t>homogeneous</a:t>
            </a:r>
            <a:r>
              <a:rPr lang="en-US" altLang="en-US" dirty="0" smtClean="0"/>
              <a:t> with respect to confounding variables</a:t>
            </a:r>
          </a:p>
          <a:p>
            <a:r>
              <a:rPr lang="en-US" altLang="en-US" dirty="0" smtClean="0"/>
              <a:t>Each stratum is a mini-example of restriction!</a:t>
            </a:r>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r>
              <a:rPr lang="en-US" altLang="en-US" dirty="0" smtClean="0"/>
              <a:t>CF = confounding factor</a:t>
            </a:r>
          </a:p>
        </p:txBody>
      </p:sp>
      <p:graphicFrame>
        <p:nvGraphicFramePr>
          <p:cNvPr id="5290" name="Object 170"/>
          <p:cNvGraphicFramePr>
            <a:graphicFrameLocks/>
          </p:cNvGraphicFramePr>
          <p:nvPr/>
        </p:nvGraphicFramePr>
        <p:xfrm>
          <a:off x="1143000" y="3581400"/>
          <a:ext cx="3752850" cy="1866900"/>
        </p:xfrm>
        <a:graphic>
          <a:graphicData uri="http://schemas.openxmlformats.org/presentationml/2006/ole">
            <mc:AlternateContent xmlns:mc="http://schemas.openxmlformats.org/markup-compatibility/2006">
              <mc:Choice xmlns:v="urn:schemas-microsoft-com:vml" Requires="v">
                <p:oleObj spid="_x0000_s5891" name="Document" r:id="rId4" imgW="3837432" imgH="1865376" progId="Word.Document.8">
                  <p:embed/>
                </p:oleObj>
              </mc:Choice>
              <mc:Fallback>
                <p:oleObj name="Document" r:id="rId4" imgW="3837432" imgH="1865376" progId="Word.Document.8">
                  <p:embed/>
                  <p:pic>
                    <p:nvPicPr>
                      <p:cNvPr id="0" name="Picture 17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3581400"/>
                        <a:ext cx="3752850"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96" name="Text Box 6"/>
          <p:cNvSpPr txBox="1">
            <a:spLocks noChangeArrowheads="1"/>
          </p:cNvSpPr>
          <p:nvPr/>
        </p:nvSpPr>
        <p:spPr bwMode="auto">
          <a:xfrm>
            <a:off x="304800" y="3124200"/>
            <a:ext cx="4572000" cy="400110"/>
          </a:xfrm>
          <a:prstGeom prst="rect">
            <a:avLst/>
          </a:prstGeom>
          <a:noFill/>
          <a:ln w="9525">
            <a:noFill/>
            <a:miter lim="800000"/>
            <a:headEnd/>
            <a:tailEnd/>
          </a:ln>
        </p:spPr>
        <p:txBody>
          <a:bodyPr wrap="square">
            <a:spAutoFit/>
          </a:bodyPr>
          <a:lstStyle/>
          <a:p>
            <a:pPr eaLnBrk="0" hangingPunct="0">
              <a:spcBef>
                <a:spcPct val="50000"/>
              </a:spcBef>
            </a:pPr>
            <a:r>
              <a:rPr lang="en-US" altLang="en-US" sz="2000" b="1" dirty="0" smtClean="0"/>
              <a:t>Crude/Unadjusted/Marginal</a:t>
            </a:r>
            <a:endParaRPr lang="en-US" altLang="en-US" sz="1600" dirty="0">
              <a:latin typeface="Times New Roman" pitchFamily="18" charset="0"/>
            </a:endParaRPr>
          </a:p>
        </p:txBody>
      </p:sp>
      <p:sp>
        <p:nvSpPr>
          <p:cNvPr id="5297" name="Line 7"/>
          <p:cNvSpPr>
            <a:spLocks noChangeShapeType="1"/>
          </p:cNvSpPr>
          <p:nvPr/>
        </p:nvSpPr>
        <p:spPr bwMode="auto">
          <a:xfrm flipH="1">
            <a:off x="1600200" y="4876800"/>
            <a:ext cx="2057400" cy="914400"/>
          </a:xfrm>
          <a:prstGeom prst="line">
            <a:avLst/>
          </a:prstGeom>
          <a:noFill/>
          <a:ln w="12700">
            <a:solidFill>
              <a:schemeClr val="tx1"/>
            </a:solidFill>
            <a:round/>
            <a:headEnd type="none" w="sm" len="sm"/>
            <a:tailEnd type="triangle" w="sm" len="sm"/>
          </a:ln>
        </p:spPr>
        <p:txBody>
          <a:bodyPr wrap="none" anchor="ctr"/>
          <a:lstStyle/>
          <a:p>
            <a:endParaRPr lang="en-US" dirty="0"/>
          </a:p>
        </p:txBody>
      </p:sp>
      <p:graphicFrame>
        <p:nvGraphicFramePr>
          <p:cNvPr id="5291" name="Object 171"/>
          <p:cNvGraphicFramePr>
            <a:graphicFrameLocks noChangeAspect="1"/>
          </p:cNvGraphicFramePr>
          <p:nvPr/>
        </p:nvGraphicFramePr>
        <p:xfrm>
          <a:off x="384177" y="6329363"/>
          <a:ext cx="1643063" cy="1168400"/>
        </p:xfrm>
        <a:graphic>
          <a:graphicData uri="http://schemas.openxmlformats.org/presentationml/2006/ole">
            <mc:AlternateContent xmlns:mc="http://schemas.openxmlformats.org/markup-compatibility/2006">
              <mc:Choice xmlns:v="urn:schemas-microsoft-com:vml" Requires="v">
                <p:oleObj spid="_x0000_s5892" name="Document" r:id="rId6" imgW="1655064" imgH="1176528" progId="Word.Document.8">
                  <p:embed/>
                </p:oleObj>
              </mc:Choice>
              <mc:Fallback>
                <p:oleObj name="Document" r:id="rId6" imgW="1655064" imgH="1176528" progId="Word.Document.8">
                  <p:embed/>
                  <p:pic>
                    <p:nvPicPr>
                      <p:cNvPr id="0" name="Picture 17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4177" y="6329363"/>
                        <a:ext cx="1643063" cy="1168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92" name="Object 172"/>
          <p:cNvGraphicFramePr>
            <a:graphicFrameLocks noChangeAspect="1"/>
          </p:cNvGraphicFramePr>
          <p:nvPr/>
        </p:nvGraphicFramePr>
        <p:xfrm>
          <a:off x="2519363" y="6329363"/>
          <a:ext cx="1644650" cy="1168400"/>
        </p:xfrm>
        <a:graphic>
          <a:graphicData uri="http://schemas.openxmlformats.org/presentationml/2006/ole">
            <mc:AlternateContent xmlns:mc="http://schemas.openxmlformats.org/markup-compatibility/2006">
              <mc:Choice xmlns:v="urn:schemas-microsoft-com:vml" Requires="v">
                <p:oleObj spid="_x0000_s5893" name="Document" r:id="rId8" imgW="1655064" imgH="1176528" progId="Word.Document.8">
                  <p:embed/>
                </p:oleObj>
              </mc:Choice>
              <mc:Fallback>
                <p:oleObj name="Document" r:id="rId8" imgW="1655064" imgH="1176528" progId="Word.Document.8">
                  <p:embed/>
                  <p:pic>
                    <p:nvPicPr>
                      <p:cNvPr id="0" name="Picture 17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9363" y="6329363"/>
                        <a:ext cx="1644650" cy="1168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93" name="Object 173"/>
          <p:cNvGraphicFramePr>
            <a:graphicFrameLocks noChangeAspect="1"/>
          </p:cNvGraphicFramePr>
          <p:nvPr/>
        </p:nvGraphicFramePr>
        <p:xfrm>
          <a:off x="4732338" y="6329363"/>
          <a:ext cx="1643062" cy="1168400"/>
        </p:xfrm>
        <a:graphic>
          <a:graphicData uri="http://schemas.openxmlformats.org/presentationml/2006/ole">
            <mc:AlternateContent xmlns:mc="http://schemas.openxmlformats.org/markup-compatibility/2006">
              <mc:Choice xmlns:v="urn:schemas-microsoft-com:vml" Requires="v">
                <p:oleObj spid="_x0000_s5894" name="Document" r:id="rId9" imgW="1655064" imgH="1176528" progId="Word.Document.8">
                  <p:embed/>
                </p:oleObj>
              </mc:Choice>
              <mc:Fallback>
                <p:oleObj name="Document" r:id="rId9" imgW="1655064" imgH="1176528" progId="Word.Document.8">
                  <p:embed/>
                  <p:pic>
                    <p:nvPicPr>
                      <p:cNvPr id="0" name="Picture 17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32338" y="6329363"/>
                        <a:ext cx="1643062" cy="1168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98" name="Line 13"/>
          <p:cNvSpPr>
            <a:spLocks noChangeShapeType="1"/>
          </p:cNvSpPr>
          <p:nvPr/>
        </p:nvSpPr>
        <p:spPr bwMode="auto">
          <a:xfrm flipH="1">
            <a:off x="3657600" y="4876800"/>
            <a:ext cx="0" cy="762000"/>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5299" name="Line 14"/>
          <p:cNvSpPr>
            <a:spLocks noChangeShapeType="1"/>
          </p:cNvSpPr>
          <p:nvPr/>
        </p:nvSpPr>
        <p:spPr bwMode="auto">
          <a:xfrm>
            <a:off x="3657600" y="4876800"/>
            <a:ext cx="1676400" cy="838200"/>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5300" name="Text Box 15"/>
          <p:cNvSpPr txBox="1">
            <a:spLocks noChangeArrowheads="1"/>
          </p:cNvSpPr>
          <p:nvPr/>
        </p:nvSpPr>
        <p:spPr bwMode="auto">
          <a:xfrm>
            <a:off x="304800" y="4800600"/>
            <a:ext cx="1752600" cy="400110"/>
          </a:xfrm>
          <a:prstGeom prst="rect">
            <a:avLst/>
          </a:prstGeom>
          <a:noFill/>
          <a:ln w="9525">
            <a:noFill/>
            <a:miter lim="800000"/>
            <a:headEnd/>
            <a:tailEnd/>
          </a:ln>
        </p:spPr>
        <p:txBody>
          <a:bodyPr>
            <a:spAutoFit/>
          </a:bodyPr>
          <a:lstStyle/>
          <a:p>
            <a:pPr eaLnBrk="0" hangingPunct="0">
              <a:spcBef>
                <a:spcPct val="50000"/>
              </a:spcBef>
            </a:pPr>
            <a:r>
              <a:rPr lang="en-US" altLang="en-US" sz="2000" b="1" dirty="0"/>
              <a:t>Stratified</a:t>
            </a:r>
            <a:endParaRPr lang="en-US" altLang="en-US" sz="1600" dirty="0">
              <a:latin typeface="Times New Roman" pitchFamily="18" charset="0"/>
            </a:endParaRPr>
          </a:p>
        </p:txBody>
      </p:sp>
      <p:sp>
        <p:nvSpPr>
          <p:cNvPr id="5301" name="Text Box 16"/>
          <p:cNvSpPr txBox="1">
            <a:spLocks noChangeArrowheads="1"/>
          </p:cNvSpPr>
          <p:nvPr/>
        </p:nvSpPr>
        <p:spPr bwMode="auto">
          <a:xfrm>
            <a:off x="304800" y="5791200"/>
            <a:ext cx="1219200" cy="338554"/>
          </a:xfrm>
          <a:prstGeom prst="rect">
            <a:avLst/>
          </a:prstGeom>
          <a:noFill/>
          <a:ln w="9525">
            <a:noFill/>
            <a:miter lim="800000"/>
            <a:headEnd/>
            <a:tailEnd/>
          </a:ln>
        </p:spPr>
        <p:txBody>
          <a:bodyPr>
            <a:spAutoFit/>
          </a:bodyPr>
          <a:lstStyle/>
          <a:p>
            <a:pPr eaLnBrk="0" hangingPunct="0">
              <a:spcBef>
                <a:spcPct val="50000"/>
              </a:spcBef>
            </a:pPr>
            <a:r>
              <a:rPr lang="en-US" altLang="en-US" sz="1600" b="1" dirty="0"/>
              <a:t>CF Level I</a:t>
            </a:r>
            <a:endParaRPr lang="en-US" altLang="en-US" sz="1600" dirty="0">
              <a:latin typeface="Times New Roman" pitchFamily="18" charset="0"/>
            </a:endParaRPr>
          </a:p>
        </p:txBody>
      </p:sp>
      <p:sp>
        <p:nvSpPr>
          <p:cNvPr id="5302" name="Text Box 17"/>
          <p:cNvSpPr txBox="1">
            <a:spLocks noChangeArrowheads="1"/>
          </p:cNvSpPr>
          <p:nvPr/>
        </p:nvSpPr>
        <p:spPr bwMode="auto">
          <a:xfrm>
            <a:off x="4419600" y="5867400"/>
            <a:ext cx="1219200" cy="338554"/>
          </a:xfrm>
          <a:prstGeom prst="rect">
            <a:avLst/>
          </a:prstGeom>
          <a:noFill/>
          <a:ln w="9525">
            <a:noFill/>
            <a:miter lim="800000"/>
            <a:headEnd/>
            <a:tailEnd/>
          </a:ln>
        </p:spPr>
        <p:txBody>
          <a:bodyPr>
            <a:spAutoFit/>
          </a:bodyPr>
          <a:lstStyle/>
          <a:p>
            <a:pPr eaLnBrk="0" hangingPunct="0">
              <a:spcBef>
                <a:spcPct val="50000"/>
              </a:spcBef>
            </a:pPr>
            <a:r>
              <a:rPr lang="en-US" altLang="en-US" sz="1600" b="1" dirty="0"/>
              <a:t>CF Level 3</a:t>
            </a:r>
            <a:endParaRPr lang="en-US" altLang="en-US" sz="1600" dirty="0">
              <a:latin typeface="Times New Roman" pitchFamily="18" charset="0"/>
            </a:endParaRPr>
          </a:p>
        </p:txBody>
      </p:sp>
      <p:sp>
        <p:nvSpPr>
          <p:cNvPr id="5303" name="Text Box 18"/>
          <p:cNvSpPr txBox="1">
            <a:spLocks noChangeArrowheads="1"/>
          </p:cNvSpPr>
          <p:nvPr/>
        </p:nvSpPr>
        <p:spPr bwMode="auto">
          <a:xfrm>
            <a:off x="2514600" y="5791200"/>
            <a:ext cx="1219200" cy="338554"/>
          </a:xfrm>
          <a:prstGeom prst="rect">
            <a:avLst/>
          </a:prstGeom>
          <a:noFill/>
          <a:ln w="9525">
            <a:noFill/>
            <a:miter lim="800000"/>
            <a:headEnd/>
            <a:tailEnd/>
          </a:ln>
        </p:spPr>
        <p:txBody>
          <a:bodyPr>
            <a:spAutoFit/>
          </a:bodyPr>
          <a:lstStyle/>
          <a:p>
            <a:pPr eaLnBrk="0" hangingPunct="0">
              <a:spcBef>
                <a:spcPct val="50000"/>
              </a:spcBef>
            </a:pPr>
            <a:r>
              <a:rPr lang="en-US" altLang="en-US" sz="1600" b="1" dirty="0"/>
              <a:t>CF Level 2</a:t>
            </a:r>
            <a:endParaRPr lang="en-US" altLang="en-US" sz="1600" dirty="0">
              <a:latin typeface="Times New Roman" pitchFamily="18" charset="0"/>
            </a:endParaRPr>
          </a:p>
        </p:txBody>
      </p:sp>
      <p:sp>
        <p:nvSpPr>
          <p:cNvPr id="5304" name="Rectangle 19"/>
          <p:cNvSpPr>
            <a:spLocks noChangeArrowheads="1"/>
          </p:cNvSpPr>
          <p:nvPr/>
        </p:nvSpPr>
        <p:spPr bwMode="auto">
          <a:xfrm>
            <a:off x="265115" y="152400"/>
            <a:ext cx="5830887" cy="609600"/>
          </a:xfrm>
          <a:prstGeom prst="rect">
            <a:avLst/>
          </a:prstGeom>
          <a:noFill/>
          <a:ln w="9525">
            <a:noFill/>
            <a:miter lim="800000"/>
            <a:headEnd/>
            <a:tailEnd/>
          </a:ln>
        </p:spPr>
        <p:txBody>
          <a:bodyPr lIns="87312" tIns="42862" rIns="87312" bIns="42862" anchor="b"/>
          <a:lstStyle/>
          <a:p>
            <a:pPr defTabSz="803275" eaLnBrk="0" hangingPunct="0"/>
            <a:r>
              <a:rPr lang="en-US" altLang="en-US" sz="2400" b="1" dirty="0">
                <a:solidFill>
                  <a:schemeClr val="tx2"/>
                </a:solidFill>
              </a:rPr>
              <a:t>Strategies in the </a:t>
            </a:r>
            <a:r>
              <a:rPr lang="en-US" altLang="en-US" sz="2400" b="1" dirty="0" smtClean="0">
                <a:solidFill>
                  <a:schemeClr val="tx2"/>
                </a:solidFill>
              </a:rPr>
              <a:t>analysis phase</a:t>
            </a:r>
            <a:r>
              <a:rPr lang="en-US" altLang="en-US" sz="2400" b="1" dirty="0">
                <a:solidFill>
                  <a:schemeClr val="tx2"/>
                </a:solidFill>
              </a:rPr>
              <a: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6" name="Rectangle 2"/>
          <p:cNvSpPr>
            <a:spLocks noGrp="1" noChangeArrowheads="1"/>
          </p:cNvSpPr>
          <p:nvPr>
            <p:ph type="title"/>
          </p:nvPr>
        </p:nvSpPr>
        <p:spPr>
          <a:xfrm>
            <a:off x="609600" y="-76200"/>
            <a:ext cx="5830888" cy="1066800"/>
          </a:xfrm>
        </p:spPr>
        <p:txBody>
          <a:bodyPr/>
          <a:lstStyle/>
          <a:p>
            <a:r>
              <a:rPr lang="en-US" altLang="en-US" dirty="0" smtClean="0"/>
              <a:t>Smoking,  Matches, and Lung Cancer</a:t>
            </a:r>
          </a:p>
        </p:txBody>
      </p:sp>
      <p:sp>
        <p:nvSpPr>
          <p:cNvPr id="6277" name="Text Box 8"/>
          <p:cNvSpPr>
            <a:spLocks noGrp="1" noChangeArrowheads="1"/>
          </p:cNvSpPr>
          <p:nvPr>
            <p:ph type="body" sz="half" idx="1"/>
          </p:nvPr>
        </p:nvSpPr>
        <p:spPr/>
        <p:txBody>
          <a:bodyPr/>
          <a:lstStyle/>
          <a:p>
            <a:pPr>
              <a:spcBef>
                <a:spcPct val="50000"/>
              </a:spcBef>
              <a:buFont typeface="Symbol" pitchFamily="18" charset="2"/>
              <a:buNone/>
            </a:pPr>
            <a:r>
              <a:rPr lang="en-US" altLang="en-US" sz="1600" dirty="0" smtClean="0"/>
              <a:t> </a:t>
            </a:r>
            <a:endParaRPr lang="en-US" altLang="en-US" sz="1200" dirty="0" smtClean="0"/>
          </a:p>
        </p:txBody>
      </p:sp>
      <p:graphicFrame>
        <p:nvGraphicFramePr>
          <p:cNvPr id="6273" name="Object 129"/>
          <p:cNvGraphicFramePr>
            <a:graphicFrameLocks noGrp="1"/>
          </p:cNvGraphicFramePr>
          <p:nvPr>
            <p:ph sz="half" idx="2"/>
          </p:nvPr>
        </p:nvGraphicFramePr>
        <p:xfrm>
          <a:off x="1600200" y="1905000"/>
          <a:ext cx="3352800" cy="1524000"/>
        </p:xfrm>
        <a:graphic>
          <a:graphicData uri="http://schemas.openxmlformats.org/presentationml/2006/ole">
            <mc:AlternateContent xmlns:mc="http://schemas.openxmlformats.org/markup-compatibility/2006">
              <mc:Choice xmlns:v="urn:schemas-microsoft-com:vml" Requires="v">
                <p:oleObj spid="_x0000_s6717" name="Document" r:id="rId4" imgW="4462272" imgH="1781556" progId="Word.Document.8">
                  <p:embed/>
                </p:oleObj>
              </mc:Choice>
              <mc:Fallback>
                <p:oleObj name="Document" r:id="rId4" imgW="4462272" imgH="1781556" progId="Word.Document.8">
                  <p:embed/>
                  <p:pic>
                    <p:nvPicPr>
                      <p:cNvPr id="0" name="Picture 129"/>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1905000"/>
                        <a:ext cx="33528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74" name="Object 130"/>
          <p:cNvGraphicFramePr>
            <a:graphicFrameLocks/>
          </p:cNvGraphicFramePr>
          <p:nvPr/>
        </p:nvGraphicFramePr>
        <p:xfrm>
          <a:off x="1" y="3505200"/>
          <a:ext cx="3717925" cy="1196975"/>
        </p:xfrm>
        <a:graphic>
          <a:graphicData uri="http://schemas.openxmlformats.org/presentationml/2006/ole">
            <mc:AlternateContent xmlns:mc="http://schemas.openxmlformats.org/markup-compatibility/2006">
              <mc:Choice xmlns:v="urn:schemas-microsoft-com:vml" Requires="v">
                <p:oleObj spid="_x0000_s6718" name="Document" r:id="rId6" imgW="4194048" imgH="1356360" progId="Word.Document.8">
                  <p:embed/>
                </p:oleObj>
              </mc:Choice>
              <mc:Fallback>
                <p:oleObj name="Document" r:id="rId6" imgW="4194048" imgH="1356360" progId="Word.Document.8">
                  <p:embed/>
                  <p:pic>
                    <p:nvPicPr>
                      <p:cNvPr id="0" name="Picture 130"/>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3505200"/>
                        <a:ext cx="3717925" cy="119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78" name="Line 5"/>
          <p:cNvSpPr>
            <a:spLocks noChangeShapeType="1"/>
          </p:cNvSpPr>
          <p:nvPr/>
        </p:nvSpPr>
        <p:spPr bwMode="auto">
          <a:xfrm flipH="1">
            <a:off x="3048000" y="2971800"/>
            <a:ext cx="457200" cy="457200"/>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6279" name="Line 6"/>
          <p:cNvSpPr>
            <a:spLocks noChangeShapeType="1"/>
          </p:cNvSpPr>
          <p:nvPr/>
        </p:nvSpPr>
        <p:spPr bwMode="auto">
          <a:xfrm>
            <a:off x="3505200" y="2971800"/>
            <a:ext cx="533400" cy="457200"/>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6280" name="Text Box 7"/>
          <p:cNvSpPr txBox="1">
            <a:spLocks noChangeArrowheads="1"/>
          </p:cNvSpPr>
          <p:nvPr/>
        </p:nvSpPr>
        <p:spPr bwMode="auto">
          <a:xfrm>
            <a:off x="304800" y="2895600"/>
            <a:ext cx="1752600" cy="400110"/>
          </a:xfrm>
          <a:prstGeom prst="rect">
            <a:avLst/>
          </a:prstGeom>
          <a:noFill/>
          <a:ln w="9525">
            <a:noFill/>
            <a:miter lim="800000"/>
            <a:headEnd/>
            <a:tailEnd/>
          </a:ln>
        </p:spPr>
        <p:txBody>
          <a:bodyPr>
            <a:spAutoFit/>
          </a:bodyPr>
          <a:lstStyle/>
          <a:p>
            <a:pPr eaLnBrk="0" hangingPunct="0">
              <a:spcBef>
                <a:spcPct val="50000"/>
              </a:spcBef>
            </a:pPr>
            <a:r>
              <a:rPr lang="en-US" altLang="en-US" sz="2000" b="1" dirty="0"/>
              <a:t>Stratified</a:t>
            </a:r>
            <a:endParaRPr lang="en-US" altLang="en-US" sz="1600" dirty="0">
              <a:latin typeface="Times New Roman" pitchFamily="18" charset="0"/>
            </a:endParaRPr>
          </a:p>
        </p:txBody>
      </p:sp>
      <p:sp>
        <p:nvSpPr>
          <p:cNvPr id="6281" name="Text Box 9"/>
          <p:cNvSpPr txBox="1">
            <a:spLocks noChangeArrowheads="1"/>
          </p:cNvSpPr>
          <p:nvPr/>
        </p:nvSpPr>
        <p:spPr bwMode="auto">
          <a:xfrm>
            <a:off x="304800" y="1600200"/>
            <a:ext cx="1752600" cy="400110"/>
          </a:xfrm>
          <a:prstGeom prst="rect">
            <a:avLst/>
          </a:prstGeom>
          <a:noFill/>
          <a:ln w="9525">
            <a:noFill/>
            <a:miter lim="800000"/>
            <a:headEnd/>
            <a:tailEnd/>
          </a:ln>
        </p:spPr>
        <p:txBody>
          <a:bodyPr>
            <a:spAutoFit/>
          </a:bodyPr>
          <a:lstStyle/>
          <a:p>
            <a:pPr eaLnBrk="0" hangingPunct="0">
              <a:spcBef>
                <a:spcPct val="50000"/>
              </a:spcBef>
            </a:pPr>
            <a:r>
              <a:rPr lang="en-US" altLang="en-US" sz="2000" b="1" dirty="0"/>
              <a:t>Crude</a:t>
            </a:r>
            <a:endParaRPr lang="en-US" altLang="en-US" sz="1600" dirty="0">
              <a:latin typeface="Times New Roman" pitchFamily="18" charset="0"/>
            </a:endParaRPr>
          </a:p>
        </p:txBody>
      </p:sp>
      <p:sp>
        <p:nvSpPr>
          <p:cNvPr id="6282" name="Text Box 10"/>
          <p:cNvSpPr txBox="1">
            <a:spLocks noChangeArrowheads="1"/>
          </p:cNvSpPr>
          <p:nvPr/>
        </p:nvSpPr>
        <p:spPr bwMode="auto">
          <a:xfrm>
            <a:off x="4114800" y="2895600"/>
            <a:ext cx="1295400" cy="304800"/>
          </a:xfrm>
          <a:prstGeom prst="rect">
            <a:avLst/>
          </a:prstGeom>
          <a:noFill/>
          <a:ln w="9525">
            <a:noFill/>
            <a:miter lim="800000"/>
            <a:headEnd/>
            <a:tailEnd/>
          </a:ln>
        </p:spPr>
        <p:txBody>
          <a:bodyPr>
            <a:spAutoFit/>
          </a:bodyPr>
          <a:lstStyle/>
          <a:p>
            <a:pPr algn="ctr" eaLnBrk="0" hangingPunct="0">
              <a:spcBef>
                <a:spcPct val="50000"/>
              </a:spcBef>
            </a:pPr>
            <a:r>
              <a:rPr lang="en-US" altLang="en-US" dirty="0">
                <a:latin typeface="Times New Roman" pitchFamily="18" charset="0"/>
              </a:rPr>
              <a:t>Non-Smokers</a:t>
            </a:r>
          </a:p>
        </p:txBody>
      </p:sp>
      <p:sp>
        <p:nvSpPr>
          <p:cNvPr id="6283" name="Text Box 11"/>
          <p:cNvSpPr txBox="1">
            <a:spLocks noChangeArrowheads="1"/>
          </p:cNvSpPr>
          <p:nvPr/>
        </p:nvSpPr>
        <p:spPr bwMode="auto">
          <a:xfrm>
            <a:off x="1752600" y="2895600"/>
            <a:ext cx="1295400" cy="304800"/>
          </a:xfrm>
          <a:prstGeom prst="rect">
            <a:avLst/>
          </a:prstGeom>
          <a:noFill/>
          <a:ln w="9525">
            <a:noFill/>
            <a:miter lim="800000"/>
            <a:headEnd/>
            <a:tailEnd/>
          </a:ln>
        </p:spPr>
        <p:txBody>
          <a:bodyPr>
            <a:spAutoFit/>
          </a:bodyPr>
          <a:lstStyle/>
          <a:p>
            <a:pPr algn="ctr" eaLnBrk="0" hangingPunct="0">
              <a:spcBef>
                <a:spcPct val="50000"/>
              </a:spcBef>
            </a:pPr>
            <a:r>
              <a:rPr lang="en-US" altLang="en-US" dirty="0">
                <a:latin typeface="Times New Roman" pitchFamily="18" charset="0"/>
              </a:rPr>
              <a:t>Smokers</a:t>
            </a:r>
          </a:p>
        </p:txBody>
      </p:sp>
      <p:sp>
        <p:nvSpPr>
          <p:cNvPr id="6284" name="Text Box 12"/>
          <p:cNvSpPr txBox="1">
            <a:spLocks noChangeArrowheads="1"/>
          </p:cNvSpPr>
          <p:nvPr/>
        </p:nvSpPr>
        <p:spPr bwMode="auto">
          <a:xfrm>
            <a:off x="5181600" y="2590800"/>
            <a:ext cx="990600" cy="304800"/>
          </a:xfrm>
          <a:prstGeom prst="rect">
            <a:avLst/>
          </a:prstGeom>
          <a:noFill/>
          <a:ln w="9525">
            <a:noFill/>
            <a:miter lim="800000"/>
            <a:headEnd/>
            <a:tailEnd/>
          </a:ln>
        </p:spPr>
        <p:txBody>
          <a:bodyPr>
            <a:spAutoFit/>
          </a:bodyPr>
          <a:lstStyle/>
          <a:p>
            <a:pPr algn="ctr" eaLnBrk="0" hangingPunct="0">
              <a:spcBef>
                <a:spcPct val="50000"/>
              </a:spcBef>
            </a:pPr>
            <a:r>
              <a:rPr lang="en-US" altLang="en-US" b="1" dirty="0">
                <a:latin typeface="Times New Roman" pitchFamily="18" charset="0"/>
              </a:rPr>
              <a:t>OR </a:t>
            </a:r>
            <a:r>
              <a:rPr lang="en-US" altLang="en-US" sz="2000" b="1" baseline="-25000" dirty="0">
                <a:latin typeface="Times New Roman" pitchFamily="18" charset="0"/>
              </a:rPr>
              <a:t>crude</a:t>
            </a:r>
          </a:p>
        </p:txBody>
      </p:sp>
      <p:sp>
        <p:nvSpPr>
          <p:cNvPr id="6285" name="Text Box 13"/>
          <p:cNvSpPr txBox="1">
            <a:spLocks noChangeArrowheads="1"/>
          </p:cNvSpPr>
          <p:nvPr/>
        </p:nvSpPr>
        <p:spPr bwMode="auto">
          <a:xfrm>
            <a:off x="990600" y="4648200"/>
            <a:ext cx="2286000" cy="400110"/>
          </a:xfrm>
          <a:prstGeom prst="rect">
            <a:avLst/>
          </a:prstGeom>
          <a:noFill/>
          <a:ln w="9525">
            <a:noFill/>
            <a:miter lim="800000"/>
            <a:headEnd/>
            <a:tailEnd/>
          </a:ln>
        </p:spPr>
        <p:txBody>
          <a:bodyPr>
            <a:spAutoFit/>
          </a:bodyPr>
          <a:lstStyle/>
          <a:p>
            <a:pPr algn="ctr" eaLnBrk="0" hangingPunct="0">
              <a:spcBef>
                <a:spcPct val="50000"/>
              </a:spcBef>
            </a:pPr>
            <a:r>
              <a:rPr lang="en-US" altLang="en-US" b="1" dirty="0">
                <a:latin typeface="Times New Roman" pitchFamily="18" charset="0"/>
              </a:rPr>
              <a:t>OR </a:t>
            </a:r>
            <a:r>
              <a:rPr lang="en-US" altLang="en-US" sz="2000" b="1" baseline="-25000" dirty="0">
                <a:latin typeface="Times New Roman" pitchFamily="18" charset="0"/>
              </a:rPr>
              <a:t>CF+</a:t>
            </a:r>
            <a:r>
              <a:rPr lang="en-US" altLang="en-US" b="1" dirty="0">
                <a:latin typeface="Times New Roman" pitchFamily="18" charset="0"/>
              </a:rPr>
              <a:t> = </a:t>
            </a:r>
            <a:r>
              <a:rPr lang="en-US" altLang="en-US" b="1" dirty="0">
                <a:latin typeface="Times New Roman" pitchFamily="18" charset="0"/>
              </a:rPr>
              <a:t>OR</a:t>
            </a:r>
            <a:r>
              <a:rPr lang="en-US" altLang="en-US" sz="2000" b="1" baseline="-25000" dirty="0">
                <a:latin typeface="Times New Roman" pitchFamily="18" charset="0"/>
              </a:rPr>
              <a:t>smokers</a:t>
            </a:r>
            <a:endParaRPr lang="en-US" altLang="en-US" b="1" dirty="0">
              <a:latin typeface="Times New Roman" pitchFamily="18" charset="0"/>
            </a:endParaRPr>
          </a:p>
        </p:txBody>
      </p:sp>
      <p:sp>
        <p:nvSpPr>
          <p:cNvPr id="6286" name="Text Box 14"/>
          <p:cNvSpPr txBox="1">
            <a:spLocks noChangeArrowheads="1"/>
          </p:cNvSpPr>
          <p:nvPr/>
        </p:nvSpPr>
        <p:spPr bwMode="auto">
          <a:xfrm>
            <a:off x="4191000" y="4648200"/>
            <a:ext cx="2286000" cy="400110"/>
          </a:xfrm>
          <a:prstGeom prst="rect">
            <a:avLst/>
          </a:prstGeom>
          <a:noFill/>
          <a:ln w="9525">
            <a:noFill/>
            <a:miter lim="800000"/>
            <a:headEnd/>
            <a:tailEnd/>
          </a:ln>
        </p:spPr>
        <p:txBody>
          <a:bodyPr>
            <a:spAutoFit/>
          </a:bodyPr>
          <a:lstStyle/>
          <a:p>
            <a:pPr algn="ctr" eaLnBrk="0" hangingPunct="0">
              <a:spcBef>
                <a:spcPct val="50000"/>
              </a:spcBef>
            </a:pPr>
            <a:r>
              <a:rPr lang="en-US" altLang="en-US" b="1" dirty="0">
                <a:latin typeface="Times New Roman" pitchFamily="18" charset="0"/>
              </a:rPr>
              <a:t>OR </a:t>
            </a:r>
            <a:r>
              <a:rPr lang="en-US" altLang="en-US" sz="2000" b="1" baseline="-25000" dirty="0">
                <a:latin typeface="Times New Roman" pitchFamily="18" charset="0"/>
              </a:rPr>
              <a:t>CF-</a:t>
            </a:r>
            <a:r>
              <a:rPr lang="en-US" altLang="en-US" b="1" dirty="0">
                <a:latin typeface="Times New Roman" pitchFamily="18" charset="0"/>
              </a:rPr>
              <a:t> = </a:t>
            </a:r>
            <a:r>
              <a:rPr lang="en-US" altLang="en-US" b="1" dirty="0">
                <a:latin typeface="Times New Roman" pitchFamily="18" charset="0"/>
              </a:rPr>
              <a:t>OR</a:t>
            </a:r>
            <a:r>
              <a:rPr lang="en-US" altLang="en-US" sz="2000" b="1" baseline="-25000" dirty="0">
                <a:latin typeface="Times New Roman" pitchFamily="18" charset="0"/>
              </a:rPr>
              <a:t>non</a:t>
            </a:r>
            <a:r>
              <a:rPr lang="en-US" altLang="en-US" b="1" baseline="-25000" dirty="0">
                <a:latin typeface="Times New Roman" pitchFamily="18" charset="0"/>
              </a:rPr>
              <a:t>-</a:t>
            </a:r>
            <a:r>
              <a:rPr lang="en-US" altLang="en-US" sz="2000" b="1" baseline="-25000" dirty="0">
                <a:latin typeface="Times New Roman" pitchFamily="18" charset="0"/>
              </a:rPr>
              <a:t>smokers</a:t>
            </a:r>
            <a:endParaRPr lang="en-US" altLang="en-US" b="1" dirty="0">
              <a:latin typeface="Times New Roman" pitchFamily="18" charset="0"/>
            </a:endParaRPr>
          </a:p>
        </p:txBody>
      </p:sp>
      <p:sp>
        <p:nvSpPr>
          <p:cNvPr id="6287" name="Rectangle 15"/>
          <p:cNvSpPr>
            <a:spLocks noChangeArrowheads="1"/>
          </p:cNvSpPr>
          <p:nvPr/>
        </p:nvSpPr>
        <p:spPr bwMode="auto">
          <a:xfrm>
            <a:off x="152400" y="5410200"/>
            <a:ext cx="6705600" cy="16764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dirty="0"/>
              <a:t>OR</a:t>
            </a:r>
            <a:r>
              <a:rPr lang="en-US" altLang="en-US" sz="2000" baseline="-25000" dirty="0"/>
              <a:t>crude</a:t>
            </a:r>
            <a:r>
              <a:rPr lang="en-US" altLang="en-US" sz="2000" dirty="0"/>
              <a:t> 	= 8.8 </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dirty="0"/>
              <a:t>Each stratum is </a:t>
            </a:r>
            <a:r>
              <a:rPr lang="en-US" altLang="en-US" sz="2000" dirty="0" smtClean="0"/>
              <a:t>unconfounded</a:t>
            </a:r>
            <a:r>
              <a:rPr lang="en-US" altLang="en-US" sz="1000" dirty="0"/>
              <a:t> </a:t>
            </a:r>
            <a:r>
              <a:rPr lang="en-US" altLang="en-US" sz="2000" dirty="0" smtClean="0"/>
              <a:t>with </a:t>
            </a:r>
            <a:r>
              <a:rPr lang="en-US" altLang="en-US" sz="2000" dirty="0"/>
              <a:t>respect to smoking</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dirty="0"/>
              <a:t>OR</a:t>
            </a:r>
            <a:r>
              <a:rPr lang="en-US" altLang="en-US" sz="2000" baseline="-25000" dirty="0"/>
              <a:t>smokers</a:t>
            </a:r>
            <a:r>
              <a:rPr lang="en-US" altLang="en-US" sz="2000" dirty="0"/>
              <a:t> 	= 1.0 </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dirty="0"/>
              <a:t>OR</a:t>
            </a:r>
            <a:r>
              <a:rPr lang="en-US" altLang="en-US" sz="2000" baseline="-25000" dirty="0"/>
              <a:t>non</a:t>
            </a:r>
            <a:r>
              <a:rPr lang="en-US" altLang="en-US" sz="2000" baseline="-25000" dirty="0"/>
              <a:t>-smoker	</a:t>
            </a:r>
            <a:r>
              <a:rPr lang="en-US" altLang="en-US" sz="2000" dirty="0"/>
              <a:t>= 1.0 </a:t>
            </a:r>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dirty="0"/>
          </a:p>
          <a:p>
            <a:pPr marL="676275" lvl="1" indent="-239713" defTabSz="803275" eaLnBrk="0" hangingPunct="0">
              <a:spcAft>
                <a:spcPct val="25000"/>
              </a:spcAft>
              <a:buClr>
                <a:schemeClr val="tx1"/>
              </a:buClr>
              <a:buSzPct val="100000"/>
            </a:pPr>
            <a:endParaRPr lang="en-US" altLang="en-US" sz="2000" b="1" dirty="0"/>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dirty="0"/>
          </a:p>
        </p:txBody>
      </p:sp>
      <p:graphicFrame>
        <p:nvGraphicFramePr>
          <p:cNvPr id="6275" name="Object 131"/>
          <p:cNvGraphicFramePr>
            <a:graphicFrameLocks/>
          </p:cNvGraphicFramePr>
          <p:nvPr/>
        </p:nvGraphicFramePr>
        <p:xfrm>
          <a:off x="3352800" y="3505200"/>
          <a:ext cx="3505200" cy="1196975"/>
        </p:xfrm>
        <a:graphic>
          <a:graphicData uri="http://schemas.openxmlformats.org/presentationml/2006/ole">
            <mc:AlternateContent xmlns:mc="http://schemas.openxmlformats.org/markup-compatibility/2006">
              <mc:Choice xmlns:v="urn:schemas-microsoft-com:vml" Requires="v">
                <p:oleObj spid="_x0000_s6719" name="Document" r:id="rId8" imgW="4194048" imgH="1356360" progId="Word.Document.8">
                  <p:embed/>
                </p:oleObj>
              </mc:Choice>
              <mc:Fallback>
                <p:oleObj name="Document" r:id="rId8" imgW="4194048" imgH="1356360" progId="Word.Document.8">
                  <p:embed/>
                  <p:pic>
                    <p:nvPicPr>
                      <p:cNvPr id="0" name="Picture 131"/>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3505200"/>
                        <a:ext cx="3505200" cy="119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p:txBody>
          <a:bodyPr/>
          <a:lstStyle/>
          <a:p>
            <a:r>
              <a:rPr lang="en-US" altLang="en-US" dirty="0" smtClean="0"/>
              <a:t>Obtaining the Adjusted Estimate from </a:t>
            </a:r>
            <a:br>
              <a:rPr lang="en-US" altLang="en-US" dirty="0" smtClean="0"/>
            </a:br>
            <a:r>
              <a:rPr lang="en-US" altLang="en-US" dirty="0" smtClean="0"/>
              <a:t>the Stratified Analysis</a:t>
            </a:r>
          </a:p>
        </p:txBody>
      </p:sp>
      <p:sp>
        <p:nvSpPr>
          <p:cNvPr id="103426" name="Rectangle 3"/>
          <p:cNvSpPr>
            <a:spLocks noGrp="1" noChangeArrowheads="1"/>
          </p:cNvSpPr>
          <p:nvPr>
            <p:ph type="body" idx="1"/>
          </p:nvPr>
        </p:nvSpPr>
        <p:spPr>
          <a:xfrm>
            <a:off x="0" y="1676400"/>
            <a:ext cx="6858000" cy="6781800"/>
          </a:xfrm>
        </p:spPr>
        <p:txBody>
          <a:bodyPr/>
          <a:lstStyle/>
          <a:p>
            <a:r>
              <a:rPr lang="en-US" altLang="en-US" dirty="0" smtClean="0"/>
              <a:t>After the different strata have been formed, what next?</a:t>
            </a:r>
          </a:p>
          <a:p>
            <a:r>
              <a:rPr lang="en-US" altLang="en-US" b="1" dirty="0" smtClean="0"/>
              <a:t>Process:</a:t>
            </a:r>
            <a:r>
              <a:rPr lang="en-US" altLang="en-US" dirty="0" smtClean="0"/>
              <a:t>  Summarize the </a:t>
            </a:r>
            <a:r>
              <a:rPr lang="en-US" altLang="en-US" dirty="0" smtClean="0"/>
              <a:t>unconfounded</a:t>
            </a:r>
            <a:r>
              <a:rPr lang="en-US" altLang="en-US" dirty="0" smtClean="0"/>
              <a:t> estimates from the two (or more) strata to form a single overall </a:t>
            </a:r>
            <a:r>
              <a:rPr lang="en-US" altLang="en-US" dirty="0" smtClean="0"/>
              <a:t>unconfounded</a:t>
            </a:r>
            <a:r>
              <a:rPr lang="en-US" altLang="en-US" dirty="0" smtClean="0"/>
              <a:t>  “adjusted” (aka “conditional”) estimate  </a:t>
            </a:r>
          </a:p>
          <a:p>
            <a:pPr lvl="1"/>
            <a:r>
              <a:rPr lang="en-US" altLang="en-US" dirty="0" smtClean="0"/>
              <a:t>e.g., for matches-lung cancer example, summarize the odds ratios from the smoking stratum and non-smoking stratum into one “adjusted” odds ratio</a:t>
            </a:r>
          </a:p>
          <a:p>
            <a:endParaRPr lang="en-US" altLang="en-US" dirty="0" smtClean="0"/>
          </a:p>
          <a:p>
            <a:endParaRPr lang="en-US" altLang="en-US"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0" name="Rectangle 2"/>
          <p:cNvSpPr>
            <a:spLocks noGrp="1" noChangeArrowheads="1"/>
          </p:cNvSpPr>
          <p:nvPr>
            <p:ph type="title"/>
          </p:nvPr>
        </p:nvSpPr>
        <p:spPr>
          <a:xfrm>
            <a:off x="493712" y="-76200"/>
            <a:ext cx="5830888" cy="1066800"/>
          </a:xfrm>
        </p:spPr>
        <p:txBody>
          <a:bodyPr/>
          <a:lstStyle/>
          <a:p>
            <a:r>
              <a:rPr lang="en-US" altLang="en-US" dirty="0" smtClean="0"/>
              <a:t>Smoking,  Matches, and Lung Cancer</a:t>
            </a:r>
          </a:p>
        </p:txBody>
      </p:sp>
      <p:graphicFrame>
        <p:nvGraphicFramePr>
          <p:cNvPr id="7297" name="Object 129"/>
          <p:cNvGraphicFramePr>
            <a:graphicFrameLocks/>
          </p:cNvGraphicFramePr>
          <p:nvPr/>
        </p:nvGraphicFramePr>
        <p:xfrm>
          <a:off x="685802" y="1828800"/>
          <a:ext cx="4378325" cy="1751013"/>
        </p:xfrm>
        <a:graphic>
          <a:graphicData uri="http://schemas.openxmlformats.org/presentationml/2006/ole">
            <mc:AlternateContent xmlns:mc="http://schemas.openxmlformats.org/markup-compatibility/2006">
              <mc:Choice xmlns:v="urn:schemas-microsoft-com:vml" Requires="v">
                <p:oleObj spid="_x0000_s7732" name="Document" r:id="rId4" imgW="4462272" imgH="1781556" progId="Word.Document.8">
                  <p:embed/>
                </p:oleObj>
              </mc:Choice>
              <mc:Fallback>
                <p:oleObj name="Document" r:id="rId4" imgW="4462272" imgH="1781556" progId="Word.Document.8">
                  <p:embed/>
                  <p:pic>
                    <p:nvPicPr>
                      <p:cNvPr id="0" name="Picture 12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2" y="1828800"/>
                        <a:ext cx="4378325" cy="175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298" name="Object 130"/>
          <p:cNvGraphicFramePr>
            <a:graphicFrameLocks/>
          </p:cNvGraphicFramePr>
          <p:nvPr/>
        </p:nvGraphicFramePr>
        <p:xfrm>
          <a:off x="1" y="3505200"/>
          <a:ext cx="3717925" cy="1196975"/>
        </p:xfrm>
        <a:graphic>
          <a:graphicData uri="http://schemas.openxmlformats.org/presentationml/2006/ole">
            <mc:AlternateContent xmlns:mc="http://schemas.openxmlformats.org/markup-compatibility/2006">
              <mc:Choice xmlns:v="urn:schemas-microsoft-com:vml" Requires="v">
                <p:oleObj spid="_x0000_s7733" name="Document" r:id="rId6" imgW="4194048" imgH="1356360" progId="Word.Document.8">
                  <p:embed/>
                </p:oleObj>
              </mc:Choice>
              <mc:Fallback>
                <p:oleObj name="Document" r:id="rId6" imgW="4194048" imgH="1356360" progId="Word.Document.8">
                  <p:embed/>
                  <p:pic>
                    <p:nvPicPr>
                      <p:cNvPr id="0" name="Picture 130"/>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3505200"/>
                        <a:ext cx="3717925" cy="119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301" name="Line 5"/>
          <p:cNvSpPr>
            <a:spLocks noChangeShapeType="1"/>
          </p:cNvSpPr>
          <p:nvPr/>
        </p:nvSpPr>
        <p:spPr bwMode="auto">
          <a:xfrm flipH="1">
            <a:off x="3048000" y="2971800"/>
            <a:ext cx="457200" cy="457200"/>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7302" name="Line 6"/>
          <p:cNvSpPr>
            <a:spLocks noChangeShapeType="1"/>
          </p:cNvSpPr>
          <p:nvPr/>
        </p:nvSpPr>
        <p:spPr bwMode="auto">
          <a:xfrm>
            <a:off x="3505200" y="2971800"/>
            <a:ext cx="533400" cy="457200"/>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7303" name="Text Box 7"/>
          <p:cNvSpPr txBox="1">
            <a:spLocks noChangeArrowheads="1"/>
          </p:cNvSpPr>
          <p:nvPr/>
        </p:nvSpPr>
        <p:spPr bwMode="auto">
          <a:xfrm>
            <a:off x="304800" y="2895600"/>
            <a:ext cx="1752600" cy="400110"/>
          </a:xfrm>
          <a:prstGeom prst="rect">
            <a:avLst/>
          </a:prstGeom>
          <a:noFill/>
          <a:ln w="9525">
            <a:noFill/>
            <a:miter lim="800000"/>
            <a:headEnd/>
            <a:tailEnd/>
          </a:ln>
        </p:spPr>
        <p:txBody>
          <a:bodyPr>
            <a:spAutoFit/>
          </a:bodyPr>
          <a:lstStyle/>
          <a:p>
            <a:pPr eaLnBrk="0" hangingPunct="0">
              <a:spcBef>
                <a:spcPct val="50000"/>
              </a:spcBef>
            </a:pPr>
            <a:r>
              <a:rPr lang="en-US" altLang="en-US" sz="2000" b="1" dirty="0"/>
              <a:t>Stratified</a:t>
            </a:r>
            <a:endParaRPr lang="en-US" altLang="en-US" sz="1600" dirty="0">
              <a:latin typeface="Times New Roman" pitchFamily="18" charset="0"/>
            </a:endParaRPr>
          </a:p>
        </p:txBody>
      </p:sp>
      <p:sp>
        <p:nvSpPr>
          <p:cNvPr id="7304" name="Text Box 8"/>
          <p:cNvSpPr>
            <a:spLocks noGrp="1" noChangeArrowheads="1"/>
          </p:cNvSpPr>
          <p:nvPr>
            <p:ph type="body" idx="1"/>
          </p:nvPr>
        </p:nvSpPr>
        <p:spPr>
          <a:xfrm>
            <a:off x="533400" y="1600200"/>
            <a:ext cx="5830888" cy="6781800"/>
          </a:xfrm>
        </p:spPr>
        <p:txBody>
          <a:bodyPr/>
          <a:lstStyle/>
          <a:p>
            <a:pPr>
              <a:spcBef>
                <a:spcPct val="50000"/>
              </a:spcBef>
              <a:buFont typeface="Symbol" pitchFamily="18" charset="2"/>
              <a:buNone/>
            </a:pPr>
            <a:r>
              <a:rPr lang="en-US" altLang="en-US" sz="1800" dirty="0" smtClean="0"/>
              <a:t> </a:t>
            </a:r>
            <a:endParaRPr lang="en-US" altLang="en-US" sz="1400" dirty="0" smtClean="0"/>
          </a:p>
        </p:txBody>
      </p:sp>
      <p:sp>
        <p:nvSpPr>
          <p:cNvPr id="7305" name="Text Box 9"/>
          <p:cNvSpPr txBox="1">
            <a:spLocks noChangeArrowheads="1"/>
          </p:cNvSpPr>
          <p:nvPr/>
        </p:nvSpPr>
        <p:spPr bwMode="auto">
          <a:xfrm>
            <a:off x="304800" y="1600200"/>
            <a:ext cx="1752600" cy="400110"/>
          </a:xfrm>
          <a:prstGeom prst="rect">
            <a:avLst/>
          </a:prstGeom>
          <a:noFill/>
          <a:ln w="9525">
            <a:noFill/>
            <a:miter lim="800000"/>
            <a:headEnd/>
            <a:tailEnd/>
          </a:ln>
        </p:spPr>
        <p:txBody>
          <a:bodyPr>
            <a:spAutoFit/>
          </a:bodyPr>
          <a:lstStyle/>
          <a:p>
            <a:pPr eaLnBrk="0" hangingPunct="0">
              <a:spcBef>
                <a:spcPct val="50000"/>
              </a:spcBef>
            </a:pPr>
            <a:r>
              <a:rPr lang="en-US" altLang="en-US" sz="2000" b="1" dirty="0"/>
              <a:t>Crude</a:t>
            </a:r>
            <a:endParaRPr lang="en-US" altLang="en-US" sz="1600" dirty="0">
              <a:latin typeface="Times New Roman" pitchFamily="18" charset="0"/>
            </a:endParaRPr>
          </a:p>
        </p:txBody>
      </p:sp>
      <p:sp>
        <p:nvSpPr>
          <p:cNvPr id="7306" name="Text Box 10"/>
          <p:cNvSpPr txBox="1">
            <a:spLocks noChangeArrowheads="1"/>
          </p:cNvSpPr>
          <p:nvPr/>
        </p:nvSpPr>
        <p:spPr bwMode="auto">
          <a:xfrm>
            <a:off x="4114800" y="2895600"/>
            <a:ext cx="1295400" cy="304800"/>
          </a:xfrm>
          <a:prstGeom prst="rect">
            <a:avLst/>
          </a:prstGeom>
          <a:noFill/>
          <a:ln w="9525">
            <a:noFill/>
            <a:miter lim="800000"/>
            <a:headEnd/>
            <a:tailEnd/>
          </a:ln>
        </p:spPr>
        <p:txBody>
          <a:bodyPr>
            <a:spAutoFit/>
          </a:bodyPr>
          <a:lstStyle/>
          <a:p>
            <a:pPr algn="ctr" eaLnBrk="0" hangingPunct="0">
              <a:spcBef>
                <a:spcPct val="50000"/>
              </a:spcBef>
            </a:pPr>
            <a:r>
              <a:rPr lang="en-US" altLang="en-US" dirty="0">
                <a:latin typeface="Times New Roman" pitchFamily="18" charset="0"/>
              </a:rPr>
              <a:t>Non-Smokers</a:t>
            </a:r>
          </a:p>
        </p:txBody>
      </p:sp>
      <p:sp>
        <p:nvSpPr>
          <p:cNvPr id="7307" name="Text Box 11"/>
          <p:cNvSpPr txBox="1">
            <a:spLocks noChangeArrowheads="1"/>
          </p:cNvSpPr>
          <p:nvPr/>
        </p:nvSpPr>
        <p:spPr bwMode="auto">
          <a:xfrm>
            <a:off x="1752600" y="2895600"/>
            <a:ext cx="1295400" cy="304800"/>
          </a:xfrm>
          <a:prstGeom prst="rect">
            <a:avLst/>
          </a:prstGeom>
          <a:noFill/>
          <a:ln w="9525">
            <a:noFill/>
            <a:miter lim="800000"/>
            <a:headEnd/>
            <a:tailEnd/>
          </a:ln>
        </p:spPr>
        <p:txBody>
          <a:bodyPr>
            <a:spAutoFit/>
          </a:bodyPr>
          <a:lstStyle/>
          <a:p>
            <a:pPr algn="ctr" eaLnBrk="0" hangingPunct="0">
              <a:spcBef>
                <a:spcPct val="50000"/>
              </a:spcBef>
            </a:pPr>
            <a:r>
              <a:rPr lang="en-US" altLang="en-US" dirty="0">
                <a:latin typeface="Times New Roman" pitchFamily="18" charset="0"/>
              </a:rPr>
              <a:t>Smokers</a:t>
            </a:r>
          </a:p>
        </p:txBody>
      </p:sp>
      <p:sp>
        <p:nvSpPr>
          <p:cNvPr id="7308" name="Text Box 12"/>
          <p:cNvSpPr txBox="1">
            <a:spLocks noChangeArrowheads="1"/>
          </p:cNvSpPr>
          <p:nvPr/>
        </p:nvSpPr>
        <p:spPr bwMode="auto">
          <a:xfrm>
            <a:off x="5181600" y="2590800"/>
            <a:ext cx="990600" cy="304800"/>
          </a:xfrm>
          <a:prstGeom prst="rect">
            <a:avLst/>
          </a:prstGeom>
          <a:noFill/>
          <a:ln w="9525">
            <a:noFill/>
            <a:miter lim="800000"/>
            <a:headEnd/>
            <a:tailEnd/>
          </a:ln>
        </p:spPr>
        <p:txBody>
          <a:bodyPr>
            <a:spAutoFit/>
          </a:bodyPr>
          <a:lstStyle/>
          <a:p>
            <a:pPr algn="ctr" eaLnBrk="0" hangingPunct="0">
              <a:spcBef>
                <a:spcPct val="50000"/>
              </a:spcBef>
            </a:pPr>
            <a:r>
              <a:rPr lang="en-US" altLang="en-US" b="1" dirty="0">
                <a:latin typeface="Times New Roman" pitchFamily="18" charset="0"/>
              </a:rPr>
              <a:t>OR </a:t>
            </a:r>
            <a:r>
              <a:rPr lang="en-US" altLang="en-US" sz="2000" b="1" baseline="-25000" dirty="0">
                <a:latin typeface="Times New Roman" pitchFamily="18" charset="0"/>
              </a:rPr>
              <a:t>crude</a:t>
            </a:r>
          </a:p>
        </p:txBody>
      </p:sp>
      <p:sp>
        <p:nvSpPr>
          <p:cNvPr id="7309" name="Text Box 13"/>
          <p:cNvSpPr txBox="1">
            <a:spLocks noChangeArrowheads="1"/>
          </p:cNvSpPr>
          <p:nvPr/>
        </p:nvSpPr>
        <p:spPr bwMode="auto">
          <a:xfrm>
            <a:off x="990600" y="4648200"/>
            <a:ext cx="2286000" cy="400110"/>
          </a:xfrm>
          <a:prstGeom prst="rect">
            <a:avLst/>
          </a:prstGeom>
          <a:noFill/>
          <a:ln w="9525">
            <a:noFill/>
            <a:miter lim="800000"/>
            <a:headEnd/>
            <a:tailEnd/>
          </a:ln>
        </p:spPr>
        <p:txBody>
          <a:bodyPr>
            <a:spAutoFit/>
          </a:bodyPr>
          <a:lstStyle/>
          <a:p>
            <a:pPr algn="ctr" eaLnBrk="0" hangingPunct="0">
              <a:spcBef>
                <a:spcPct val="50000"/>
              </a:spcBef>
            </a:pPr>
            <a:r>
              <a:rPr lang="en-US" altLang="en-US" b="1" dirty="0">
                <a:latin typeface="Times New Roman" pitchFamily="18" charset="0"/>
              </a:rPr>
              <a:t>OR </a:t>
            </a:r>
            <a:r>
              <a:rPr lang="en-US" altLang="en-US" sz="2000" b="1" baseline="-25000" dirty="0">
                <a:latin typeface="Times New Roman" pitchFamily="18" charset="0"/>
              </a:rPr>
              <a:t>CF+</a:t>
            </a:r>
            <a:r>
              <a:rPr lang="en-US" altLang="en-US" b="1" dirty="0">
                <a:latin typeface="Times New Roman" pitchFamily="18" charset="0"/>
              </a:rPr>
              <a:t> = </a:t>
            </a:r>
            <a:r>
              <a:rPr lang="en-US" altLang="en-US" b="1" dirty="0">
                <a:latin typeface="Times New Roman" pitchFamily="18" charset="0"/>
              </a:rPr>
              <a:t>OR</a:t>
            </a:r>
            <a:r>
              <a:rPr lang="en-US" altLang="en-US" sz="2000" b="1" baseline="-25000" dirty="0">
                <a:latin typeface="Times New Roman" pitchFamily="18" charset="0"/>
              </a:rPr>
              <a:t>smokers</a:t>
            </a:r>
            <a:endParaRPr lang="en-US" altLang="en-US" b="1" dirty="0">
              <a:latin typeface="Times New Roman" pitchFamily="18" charset="0"/>
            </a:endParaRPr>
          </a:p>
        </p:txBody>
      </p:sp>
      <p:sp>
        <p:nvSpPr>
          <p:cNvPr id="7310" name="Text Box 14"/>
          <p:cNvSpPr txBox="1">
            <a:spLocks noChangeArrowheads="1"/>
          </p:cNvSpPr>
          <p:nvPr/>
        </p:nvSpPr>
        <p:spPr bwMode="auto">
          <a:xfrm>
            <a:off x="4191000" y="4648200"/>
            <a:ext cx="2286000" cy="400110"/>
          </a:xfrm>
          <a:prstGeom prst="rect">
            <a:avLst/>
          </a:prstGeom>
          <a:noFill/>
          <a:ln w="9525">
            <a:noFill/>
            <a:miter lim="800000"/>
            <a:headEnd/>
            <a:tailEnd/>
          </a:ln>
        </p:spPr>
        <p:txBody>
          <a:bodyPr>
            <a:spAutoFit/>
          </a:bodyPr>
          <a:lstStyle/>
          <a:p>
            <a:pPr algn="ctr" eaLnBrk="0" hangingPunct="0">
              <a:spcBef>
                <a:spcPct val="50000"/>
              </a:spcBef>
            </a:pPr>
            <a:r>
              <a:rPr lang="en-US" altLang="en-US" b="1" dirty="0">
                <a:latin typeface="Times New Roman" pitchFamily="18" charset="0"/>
              </a:rPr>
              <a:t>OR </a:t>
            </a:r>
            <a:r>
              <a:rPr lang="en-US" altLang="en-US" sz="2000" b="1" baseline="-25000" dirty="0">
                <a:latin typeface="Times New Roman" pitchFamily="18" charset="0"/>
              </a:rPr>
              <a:t>CF-</a:t>
            </a:r>
            <a:r>
              <a:rPr lang="en-US" altLang="en-US" b="1" dirty="0">
                <a:latin typeface="Times New Roman" pitchFamily="18" charset="0"/>
              </a:rPr>
              <a:t> = </a:t>
            </a:r>
            <a:r>
              <a:rPr lang="en-US" altLang="en-US" b="1" dirty="0">
                <a:latin typeface="Times New Roman" pitchFamily="18" charset="0"/>
              </a:rPr>
              <a:t>OR</a:t>
            </a:r>
            <a:r>
              <a:rPr lang="en-US" altLang="en-US" sz="2000" b="1" baseline="-25000" dirty="0">
                <a:latin typeface="Times New Roman" pitchFamily="18" charset="0"/>
              </a:rPr>
              <a:t>non</a:t>
            </a:r>
            <a:r>
              <a:rPr lang="en-US" altLang="en-US" b="1" baseline="-25000" dirty="0">
                <a:latin typeface="Times New Roman" pitchFamily="18" charset="0"/>
              </a:rPr>
              <a:t>-</a:t>
            </a:r>
            <a:r>
              <a:rPr lang="en-US" altLang="en-US" sz="2000" b="1" baseline="-25000" dirty="0">
                <a:latin typeface="Times New Roman" pitchFamily="18" charset="0"/>
              </a:rPr>
              <a:t>smokers</a:t>
            </a:r>
            <a:endParaRPr lang="en-US" altLang="en-US" b="1" dirty="0">
              <a:latin typeface="Times New Roman" pitchFamily="18" charset="0"/>
            </a:endParaRPr>
          </a:p>
        </p:txBody>
      </p:sp>
      <p:sp>
        <p:nvSpPr>
          <p:cNvPr id="7311" name="Rectangle 15"/>
          <p:cNvSpPr>
            <a:spLocks noChangeArrowheads="1"/>
          </p:cNvSpPr>
          <p:nvPr/>
        </p:nvSpPr>
        <p:spPr bwMode="auto">
          <a:xfrm>
            <a:off x="589756" y="5410200"/>
            <a:ext cx="5830888" cy="16764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dirty="0"/>
              <a:t>OR</a:t>
            </a:r>
            <a:r>
              <a:rPr lang="en-US" altLang="en-US" sz="2000" baseline="-25000" dirty="0"/>
              <a:t>crude</a:t>
            </a:r>
            <a:r>
              <a:rPr lang="en-US" altLang="en-US" sz="2000" dirty="0"/>
              <a:t> 	= 8.8 </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dirty="0"/>
              <a:t>OR</a:t>
            </a:r>
            <a:r>
              <a:rPr lang="en-US" altLang="en-US" sz="2000" baseline="-25000" dirty="0"/>
              <a:t>smokers</a:t>
            </a:r>
            <a:r>
              <a:rPr lang="en-US" altLang="en-US" sz="2000" dirty="0"/>
              <a:t> 	= 1.0 </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dirty="0"/>
              <a:t>OR</a:t>
            </a:r>
            <a:r>
              <a:rPr lang="en-US" altLang="en-US" sz="2000" baseline="-25000" dirty="0"/>
              <a:t>non</a:t>
            </a:r>
            <a:r>
              <a:rPr lang="en-US" altLang="en-US" sz="2000" baseline="-25000" dirty="0"/>
              <a:t>-smoker	</a:t>
            </a:r>
            <a:r>
              <a:rPr lang="en-US" altLang="en-US" sz="2000" dirty="0"/>
              <a:t>= 1.0 </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dirty="0">
                <a:solidFill>
                  <a:srgbClr val="FF0000"/>
                </a:solidFill>
              </a:rPr>
              <a:t>OR</a:t>
            </a:r>
            <a:r>
              <a:rPr lang="en-US" altLang="en-US" sz="2000" baseline="-25000" dirty="0">
                <a:solidFill>
                  <a:srgbClr val="FF0000"/>
                </a:solidFill>
              </a:rPr>
              <a:t>adjusted</a:t>
            </a:r>
            <a:r>
              <a:rPr lang="en-US" altLang="en-US" sz="2000" dirty="0">
                <a:solidFill>
                  <a:srgbClr val="FF0000"/>
                </a:solidFill>
              </a:rPr>
              <a:t> 	= 1.0 </a:t>
            </a:r>
          </a:p>
        </p:txBody>
      </p:sp>
      <p:graphicFrame>
        <p:nvGraphicFramePr>
          <p:cNvPr id="7299" name="Object 131"/>
          <p:cNvGraphicFramePr>
            <a:graphicFrameLocks/>
          </p:cNvGraphicFramePr>
          <p:nvPr/>
        </p:nvGraphicFramePr>
        <p:xfrm>
          <a:off x="3352800" y="3505200"/>
          <a:ext cx="3505200" cy="1196975"/>
        </p:xfrm>
        <a:graphic>
          <a:graphicData uri="http://schemas.openxmlformats.org/presentationml/2006/ole">
            <mc:AlternateContent xmlns:mc="http://schemas.openxmlformats.org/markup-compatibility/2006">
              <mc:Choice xmlns:v="urn:schemas-microsoft-com:vml" Requires="v">
                <p:oleObj spid="_x0000_s7734" name="Document" r:id="rId8" imgW="4194048" imgH="1356360" progId="Word.Document.8">
                  <p:embed/>
                </p:oleObj>
              </mc:Choice>
              <mc:Fallback>
                <p:oleObj name="Document" r:id="rId8" imgW="4194048" imgH="1356360" progId="Word.Document.8">
                  <p:embed/>
                  <p:pic>
                    <p:nvPicPr>
                      <p:cNvPr id="0" name="Picture 131"/>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3505200"/>
                        <a:ext cx="3505200" cy="119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35" name="Rectangle 2"/>
          <p:cNvSpPr>
            <a:spLocks noGrp="1" noChangeArrowheads="1"/>
          </p:cNvSpPr>
          <p:nvPr>
            <p:ph type="title"/>
          </p:nvPr>
        </p:nvSpPr>
        <p:spPr>
          <a:xfrm>
            <a:off x="609600" y="-152400"/>
            <a:ext cx="5830888" cy="1066800"/>
          </a:xfrm>
        </p:spPr>
        <p:txBody>
          <a:bodyPr/>
          <a:lstStyle/>
          <a:p>
            <a:r>
              <a:rPr lang="en-US" altLang="en-US" dirty="0" smtClean="0"/>
              <a:t>Smoking, Caffeine Use</a:t>
            </a:r>
            <a:br>
              <a:rPr lang="en-US" altLang="en-US" dirty="0" smtClean="0"/>
            </a:br>
            <a:r>
              <a:rPr lang="en-US" altLang="en-US" dirty="0" smtClean="0"/>
              <a:t> and Delayed Conception</a:t>
            </a:r>
          </a:p>
        </p:txBody>
      </p:sp>
      <p:sp>
        <p:nvSpPr>
          <p:cNvPr id="8345" name="Rectangle 14"/>
          <p:cNvSpPr>
            <a:spLocks noChangeArrowheads="1"/>
          </p:cNvSpPr>
          <p:nvPr/>
        </p:nvSpPr>
        <p:spPr bwMode="auto">
          <a:xfrm>
            <a:off x="646112" y="5410200"/>
            <a:ext cx="5830888" cy="16764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dirty="0"/>
          </a:p>
        </p:txBody>
      </p:sp>
      <p:sp>
        <p:nvSpPr>
          <p:cNvPr id="8347" name="Text Box 19"/>
          <p:cNvSpPr txBox="1">
            <a:spLocks noChangeArrowheads="1"/>
          </p:cNvSpPr>
          <p:nvPr/>
        </p:nvSpPr>
        <p:spPr bwMode="auto">
          <a:xfrm>
            <a:off x="4114800" y="8686800"/>
            <a:ext cx="3886200" cy="314700"/>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b="1" dirty="0">
                <a:solidFill>
                  <a:srgbClr val="000000"/>
                </a:solidFill>
              </a:rPr>
              <a:t>Stanton and Gray.  </a:t>
            </a:r>
            <a:r>
              <a:rPr lang="en-US" altLang="en-US" b="1" i="1" dirty="0">
                <a:solidFill>
                  <a:srgbClr val="000000"/>
                </a:solidFill>
              </a:rPr>
              <a:t>AJE</a:t>
            </a:r>
            <a:r>
              <a:rPr lang="en-US" altLang="en-US" b="1" dirty="0">
                <a:solidFill>
                  <a:srgbClr val="000000"/>
                </a:solidFill>
              </a:rPr>
              <a:t> 1995</a:t>
            </a:r>
          </a:p>
        </p:txBody>
      </p:sp>
      <p:grpSp>
        <p:nvGrpSpPr>
          <p:cNvPr id="7" name="Group 6"/>
          <p:cNvGrpSpPr/>
          <p:nvPr/>
        </p:nvGrpSpPr>
        <p:grpSpPr>
          <a:xfrm>
            <a:off x="0" y="4722814"/>
            <a:ext cx="6858000" cy="3814822"/>
            <a:chOff x="0" y="1462088"/>
            <a:chExt cx="6858000" cy="3814822"/>
          </a:xfrm>
        </p:grpSpPr>
        <p:grpSp>
          <p:nvGrpSpPr>
            <p:cNvPr id="5" name="Group 4"/>
            <p:cNvGrpSpPr/>
            <p:nvPr/>
          </p:nvGrpSpPr>
          <p:grpSpPr>
            <a:xfrm>
              <a:off x="0" y="1600200"/>
              <a:ext cx="6858000" cy="3676710"/>
              <a:chOff x="0" y="1600200"/>
              <a:chExt cx="6858000" cy="3676710"/>
            </a:xfrm>
          </p:grpSpPr>
          <p:sp>
            <p:nvSpPr>
              <p:cNvPr id="8344" name="Text Box 13"/>
              <p:cNvSpPr txBox="1">
                <a:spLocks noChangeArrowheads="1"/>
              </p:cNvSpPr>
              <p:nvPr/>
            </p:nvSpPr>
            <p:spPr bwMode="auto">
              <a:xfrm>
                <a:off x="3505200" y="4876800"/>
                <a:ext cx="3352800" cy="400110"/>
              </a:xfrm>
              <a:prstGeom prst="rect">
                <a:avLst/>
              </a:prstGeom>
              <a:noFill/>
              <a:ln w="9525">
                <a:noFill/>
                <a:miter lim="800000"/>
                <a:headEnd/>
                <a:tailEnd/>
              </a:ln>
            </p:spPr>
            <p:txBody>
              <a:bodyPr>
                <a:spAutoFit/>
              </a:bodyPr>
              <a:lstStyle/>
              <a:p>
                <a:pPr algn="ctr" eaLnBrk="0" hangingPunct="0">
                  <a:spcBef>
                    <a:spcPct val="50000"/>
                  </a:spcBef>
                </a:pPr>
                <a:r>
                  <a:rPr lang="en-US" altLang="en-US" sz="2000" b="1" dirty="0">
                    <a:latin typeface="Times New Roman" pitchFamily="18" charset="0"/>
                  </a:rPr>
                  <a:t>PR</a:t>
                </a:r>
                <a:r>
                  <a:rPr lang="en-US" altLang="en-US" sz="2000" b="1" baseline="-25000" dirty="0">
                    <a:latin typeface="Times New Roman" pitchFamily="18" charset="0"/>
                  </a:rPr>
                  <a:t>no</a:t>
                </a:r>
                <a:r>
                  <a:rPr lang="en-US" altLang="en-US" sz="2000" b="1" dirty="0">
                    <a:latin typeface="Times New Roman" pitchFamily="18" charset="0"/>
                  </a:rPr>
                  <a:t> </a:t>
                </a:r>
                <a:r>
                  <a:rPr lang="en-US" altLang="en-US" sz="2000" b="1" baseline="-25000" dirty="0">
                    <a:latin typeface="Times New Roman" pitchFamily="18" charset="0"/>
                  </a:rPr>
                  <a:t>caffeine use </a:t>
                </a:r>
                <a:r>
                  <a:rPr lang="en-US" altLang="en-US" sz="2000" b="1" dirty="0">
                    <a:latin typeface="Times New Roman" pitchFamily="18" charset="0"/>
                  </a:rPr>
                  <a:t>= 2.4</a:t>
                </a:r>
              </a:p>
            </p:txBody>
          </p:sp>
          <p:grpSp>
            <p:nvGrpSpPr>
              <p:cNvPr id="4" name="Group 3"/>
              <p:cNvGrpSpPr/>
              <p:nvPr/>
            </p:nvGrpSpPr>
            <p:grpSpPr>
              <a:xfrm>
                <a:off x="0" y="1600200"/>
                <a:ext cx="6670675" cy="3676710"/>
                <a:chOff x="0" y="1600200"/>
                <a:chExt cx="6670675" cy="3676710"/>
              </a:xfrm>
            </p:grpSpPr>
            <p:graphicFrame>
              <p:nvGraphicFramePr>
                <p:cNvPr id="8332" name="Object 140"/>
                <p:cNvGraphicFramePr>
                  <a:graphicFrameLocks/>
                </p:cNvGraphicFramePr>
                <p:nvPr>
                  <p:extLst>
                    <p:ext uri="{D42A27DB-BD31-4B8C-83A1-F6EECF244321}">
                      <p14:modId xmlns:p14="http://schemas.microsoft.com/office/powerpoint/2010/main" val="2521951649"/>
                    </p:ext>
                  </p:extLst>
                </p:nvPr>
              </p:nvGraphicFramePr>
              <p:xfrm>
                <a:off x="677863" y="1824038"/>
                <a:ext cx="4359275" cy="1711325"/>
              </p:xfrm>
              <a:graphic>
                <a:graphicData uri="http://schemas.openxmlformats.org/presentationml/2006/ole">
                  <mc:AlternateContent xmlns:mc="http://schemas.openxmlformats.org/markup-compatibility/2006">
                    <mc:Choice xmlns:v="urn:schemas-microsoft-com:vml" Requires="v">
                      <p:oleObj spid="_x0000_s8782" name="Document" r:id="rId4" imgW="4367784" imgH="1716024" progId="Word.Document.8">
                        <p:embed/>
                      </p:oleObj>
                    </mc:Choice>
                    <mc:Fallback>
                      <p:oleObj name="Document" r:id="rId4" imgW="4367784" imgH="1716024" progId="Word.Document.8">
                        <p:embed/>
                        <p:pic>
                          <p:nvPicPr>
                            <p:cNvPr id="0" name="Picture 14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863" y="1824038"/>
                              <a:ext cx="4359275" cy="171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333" name="Object 141"/>
                <p:cNvGraphicFramePr>
                  <a:graphicFrameLocks/>
                </p:cNvGraphicFramePr>
                <p:nvPr>
                  <p:extLst>
                    <p:ext uri="{D42A27DB-BD31-4B8C-83A1-F6EECF244321}">
                      <p14:modId xmlns:p14="http://schemas.microsoft.com/office/powerpoint/2010/main" val="3790219005"/>
                    </p:ext>
                  </p:extLst>
                </p:nvPr>
              </p:nvGraphicFramePr>
              <p:xfrm>
                <a:off x="3200400" y="3505200"/>
                <a:ext cx="3470275" cy="1323975"/>
              </p:xfrm>
              <a:graphic>
                <a:graphicData uri="http://schemas.openxmlformats.org/presentationml/2006/ole">
                  <mc:AlternateContent xmlns:mc="http://schemas.openxmlformats.org/markup-compatibility/2006">
                    <mc:Choice xmlns:v="urn:schemas-microsoft-com:vml" Requires="v">
                      <p:oleObj spid="_x0000_s8783" name="Document" r:id="rId6" imgW="3511296" imgH="1350264" progId="Word.Document.8">
                        <p:embed/>
                      </p:oleObj>
                    </mc:Choice>
                    <mc:Fallback>
                      <p:oleObj name="Document" r:id="rId6" imgW="3511296" imgH="1350264" progId="Word.Document.8">
                        <p:embed/>
                        <p:pic>
                          <p:nvPicPr>
                            <p:cNvPr id="0" name="Picture 141"/>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400" y="3505200"/>
                              <a:ext cx="3470275"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336" name="Line 5"/>
                <p:cNvSpPr>
                  <a:spLocks noChangeShapeType="1"/>
                </p:cNvSpPr>
                <p:nvPr/>
              </p:nvSpPr>
              <p:spPr bwMode="auto">
                <a:xfrm flipH="1">
                  <a:off x="3048000" y="2971800"/>
                  <a:ext cx="457200" cy="457200"/>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8337" name="Line 6"/>
                <p:cNvSpPr>
                  <a:spLocks noChangeShapeType="1"/>
                </p:cNvSpPr>
                <p:nvPr/>
              </p:nvSpPr>
              <p:spPr bwMode="auto">
                <a:xfrm>
                  <a:off x="3505200" y="2971800"/>
                  <a:ext cx="533400" cy="457200"/>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8338" name="Text Box 7"/>
                <p:cNvSpPr txBox="1">
                  <a:spLocks noChangeArrowheads="1"/>
                </p:cNvSpPr>
                <p:nvPr/>
              </p:nvSpPr>
              <p:spPr bwMode="auto">
                <a:xfrm>
                  <a:off x="304800" y="3016250"/>
                  <a:ext cx="1752600" cy="400110"/>
                </a:xfrm>
                <a:prstGeom prst="rect">
                  <a:avLst/>
                </a:prstGeom>
                <a:noFill/>
                <a:ln w="9525">
                  <a:noFill/>
                  <a:miter lim="800000"/>
                  <a:headEnd/>
                  <a:tailEnd/>
                </a:ln>
              </p:spPr>
              <p:txBody>
                <a:bodyPr>
                  <a:spAutoFit/>
                </a:bodyPr>
                <a:lstStyle/>
                <a:p>
                  <a:pPr eaLnBrk="0" hangingPunct="0">
                    <a:spcBef>
                      <a:spcPct val="50000"/>
                    </a:spcBef>
                  </a:pPr>
                  <a:r>
                    <a:rPr lang="en-US" altLang="en-US" sz="2000" b="1" dirty="0"/>
                    <a:t>Stratified</a:t>
                  </a:r>
                  <a:endParaRPr lang="en-US" altLang="en-US" sz="1600" dirty="0">
                    <a:latin typeface="Times New Roman" pitchFamily="18" charset="0"/>
                  </a:endParaRPr>
                </a:p>
              </p:txBody>
            </p:sp>
            <p:sp>
              <p:nvSpPr>
                <p:cNvPr id="8340" name="Text Box 9"/>
                <p:cNvSpPr txBox="1">
                  <a:spLocks noChangeArrowheads="1"/>
                </p:cNvSpPr>
                <p:nvPr/>
              </p:nvSpPr>
              <p:spPr bwMode="auto">
                <a:xfrm>
                  <a:off x="304800" y="1600200"/>
                  <a:ext cx="1752600" cy="400110"/>
                </a:xfrm>
                <a:prstGeom prst="rect">
                  <a:avLst/>
                </a:prstGeom>
                <a:noFill/>
                <a:ln w="9525">
                  <a:noFill/>
                  <a:miter lim="800000"/>
                  <a:headEnd/>
                  <a:tailEnd/>
                </a:ln>
              </p:spPr>
              <p:txBody>
                <a:bodyPr>
                  <a:spAutoFit/>
                </a:bodyPr>
                <a:lstStyle/>
                <a:p>
                  <a:pPr eaLnBrk="0" hangingPunct="0">
                    <a:spcBef>
                      <a:spcPct val="50000"/>
                    </a:spcBef>
                  </a:pPr>
                  <a:r>
                    <a:rPr lang="en-US" altLang="en-US" sz="2000" b="1" dirty="0"/>
                    <a:t>Crude</a:t>
                  </a:r>
                  <a:endParaRPr lang="en-US" altLang="en-US" sz="1600" dirty="0">
                    <a:latin typeface="Times New Roman" pitchFamily="18" charset="0"/>
                  </a:endParaRPr>
                </a:p>
              </p:txBody>
            </p:sp>
            <p:sp>
              <p:nvSpPr>
                <p:cNvPr id="8341" name="Text Box 10"/>
                <p:cNvSpPr txBox="1">
                  <a:spLocks noChangeArrowheads="1"/>
                </p:cNvSpPr>
                <p:nvPr/>
              </p:nvSpPr>
              <p:spPr bwMode="auto">
                <a:xfrm>
                  <a:off x="4114800" y="2895600"/>
                  <a:ext cx="1295400" cy="523220"/>
                </a:xfrm>
                <a:prstGeom prst="rect">
                  <a:avLst/>
                </a:prstGeom>
                <a:noFill/>
                <a:ln w="9525">
                  <a:noFill/>
                  <a:miter lim="800000"/>
                  <a:headEnd/>
                  <a:tailEnd/>
                </a:ln>
              </p:spPr>
              <p:txBody>
                <a:bodyPr>
                  <a:spAutoFit/>
                </a:bodyPr>
                <a:lstStyle/>
                <a:p>
                  <a:pPr algn="ctr" eaLnBrk="0" hangingPunct="0">
                    <a:spcBef>
                      <a:spcPct val="50000"/>
                    </a:spcBef>
                  </a:pPr>
                  <a:r>
                    <a:rPr lang="en-US" altLang="en-US" b="1" dirty="0">
                      <a:latin typeface="Times New Roman" pitchFamily="18" charset="0"/>
                    </a:rPr>
                    <a:t>No Caffeine Use</a:t>
                  </a:r>
                </a:p>
              </p:txBody>
            </p:sp>
            <p:sp>
              <p:nvSpPr>
                <p:cNvPr id="8342" name="Text Box 11"/>
                <p:cNvSpPr txBox="1">
                  <a:spLocks noChangeArrowheads="1"/>
                </p:cNvSpPr>
                <p:nvPr/>
              </p:nvSpPr>
              <p:spPr bwMode="auto">
                <a:xfrm>
                  <a:off x="1752600" y="2895600"/>
                  <a:ext cx="1295400" cy="523220"/>
                </a:xfrm>
                <a:prstGeom prst="rect">
                  <a:avLst/>
                </a:prstGeom>
                <a:noFill/>
                <a:ln w="9525">
                  <a:noFill/>
                  <a:miter lim="800000"/>
                  <a:headEnd/>
                  <a:tailEnd/>
                </a:ln>
              </p:spPr>
              <p:txBody>
                <a:bodyPr>
                  <a:spAutoFit/>
                </a:bodyPr>
                <a:lstStyle/>
                <a:p>
                  <a:pPr algn="ctr" eaLnBrk="0" hangingPunct="0">
                    <a:spcBef>
                      <a:spcPct val="50000"/>
                    </a:spcBef>
                  </a:pPr>
                  <a:r>
                    <a:rPr lang="en-US" altLang="en-US" b="1" dirty="0">
                      <a:latin typeface="Times New Roman" pitchFamily="18" charset="0"/>
                    </a:rPr>
                    <a:t>Heavy Caffeine Use</a:t>
                  </a:r>
                </a:p>
              </p:txBody>
            </p:sp>
            <p:sp>
              <p:nvSpPr>
                <p:cNvPr id="8343" name="Text Box 12"/>
                <p:cNvSpPr txBox="1">
                  <a:spLocks noChangeArrowheads="1"/>
                </p:cNvSpPr>
                <p:nvPr/>
              </p:nvSpPr>
              <p:spPr bwMode="auto">
                <a:xfrm>
                  <a:off x="5029200" y="2286000"/>
                  <a:ext cx="1600200" cy="369332"/>
                </a:xfrm>
                <a:prstGeom prst="rect">
                  <a:avLst/>
                </a:prstGeom>
                <a:noFill/>
                <a:ln w="9525">
                  <a:noFill/>
                  <a:miter lim="800000"/>
                  <a:headEnd/>
                  <a:tailEnd/>
                </a:ln>
              </p:spPr>
              <p:txBody>
                <a:bodyPr>
                  <a:spAutoFit/>
                </a:bodyPr>
                <a:lstStyle/>
                <a:p>
                  <a:pPr algn="ctr" eaLnBrk="0" hangingPunct="0">
                    <a:spcBef>
                      <a:spcPct val="50000"/>
                    </a:spcBef>
                  </a:pPr>
                  <a:r>
                    <a:rPr lang="en-US" altLang="en-US" sz="1800" b="1" dirty="0">
                      <a:latin typeface="Times New Roman" pitchFamily="18" charset="0"/>
                    </a:rPr>
                    <a:t>PR </a:t>
                  </a:r>
                  <a:r>
                    <a:rPr lang="en-US" altLang="en-US" sz="2000" b="1" baseline="-25000" dirty="0">
                      <a:latin typeface="Times New Roman" pitchFamily="18" charset="0"/>
                    </a:rPr>
                    <a:t>crude</a:t>
                  </a:r>
                  <a:r>
                    <a:rPr lang="en-US" altLang="en-US" sz="1800" b="1" baseline="-25000" dirty="0">
                      <a:latin typeface="Times New Roman" pitchFamily="18" charset="0"/>
                    </a:rPr>
                    <a:t> </a:t>
                  </a:r>
                  <a:r>
                    <a:rPr lang="en-US" altLang="en-US" sz="1800" b="1" dirty="0">
                      <a:latin typeface="Times New Roman" pitchFamily="18" charset="0"/>
                    </a:rPr>
                    <a:t>= 1.7</a:t>
                  </a:r>
                  <a:endParaRPr lang="en-US" altLang="en-US" sz="2000" b="1" dirty="0">
                    <a:latin typeface="Times New Roman" pitchFamily="18" charset="0"/>
                  </a:endParaRPr>
                </a:p>
              </p:txBody>
            </p:sp>
            <p:graphicFrame>
              <p:nvGraphicFramePr>
                <p:cNvPr id="8334" name="Object 142"/>
                <p:cNvGraphicFramePr>
                  <a:graphicFrameLocks/>
                </p:cNvGraphicFramePr>
                <p:nvPr>
                  <p:extLst>
                    <p:ext uri="{D42A27DB-BD31-4B8C-83A1-F6EECF244321}">
                      <p14:modId xmlns:p14="http://schemas.microsoft.com/office/powerpoint/2010/main" val="1916812279"/>
                    </p:ext>
                  </p:extLst>
                </p:nvPr>
              </p:nvGraphicFramePr>
              <p:xfrm>
                <a:off x="0" y="3505200"/>
                <a:ext cx="3276600" cy="1339850"/>
              </p:xfrm>
              <a:graphic>
                <a:graphicData uri="http://schemas.openxmlformats.org/presentationml/2006/ole">
                  <mc:AlternateContent xmlns:mc="http://schemas.openxmlformats.org/markup-compatibility/2006">
                    <mc:Choice xmlns:v="urn:schemas-microsoft-com:vml" Requires="v">
                      <p:oleObj spid="_x0000_s8784" name="Document" r:id="rId8" imgW="3267456" imgH="1350264" progId="Word.Document.8">
                        <p:embed/>
                      </p:oleObj>
                    </mc:Choice>
                    <mc:Fallback>
                      <p:oleObj name="Document" r:id="rId8" imgW="3267456" imgH="1350264" progId="Word.Document.8">
                        <p:embed/>
                        <p:pic>
                          <p:nvPicPr>
                            <p:cNvPr id="0" name="Picture 142"/>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3505200"/>
                              <a:ext cx="3276600" cy="133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346" name="Text Box 16"/>
                <p:cNvSpPr txBox="1">
                  <a:spLocks noChangeArrowheads="1"/>
                </p:cNvSpPr>
                <p:nvPr/>
              </p:nvSpPr>
              <p:spPr bwMode="auto">
                <a:xfrm>
                  <a:off x="0" y="4876800"/>
                  <a:ext cx="3352800" cy="400110"/>
                </a:xfrm>
                <a:prstGeom prst="rect">
                  <a:avLst/>
                </a:prstGeom>
                <a:noFill/>
                <a:ln w="9525">
                  <a:noFill/>
                  <a:miter lim="800000"/>
                  <a:headEnd/>
                  <a:tailEnd/>
                </a:ln>
              </p:spPr>
              <p:txBody>
                <a:bodyPr>
                  <a:spAutoFit/>
                </a:bodyPr>
                <a:lstStyle/>
                <a:p>
                  <a:pPr algn="ctr" eaLnBrk="0" hangingPunct="0">
                    <a:spcBef>
                      <a:spcPct val="50000"/>
                    </a:spcBef>
                  </a:pPr>
                  <a:r>
                    <a:rPr lang="en-US" altLang="en-US" sz="2000" b="1" dirty="0">
                      <a:latin typeface="Times New Roman" pitchFamily="18" charset="0"/>
                    </a:rPr>
                    <a:t>PR</a:t>
                  </a:r>
                  <a:r>
                    <a:rPr lang="en-US" altLang="en-US" sz="2000" b="1" baseline="-25000" dirty="0">
                      <a:latin typeface="Times New Roman" pitchFamily="18" charset="0"/>
                    </a:rPr>
                    <a:t>caffeine</a:t>
                  </a:r>
                  <a:r>
                    <a:rPr lang="en-US" altLang="en-US" sz="2000" b="1" baseline="-25000" dirty="0">
                      <a:latin typeface="Times New Roman" pitchFamily="18" charset="0"/>
                    </a:rPr>
                    <a:t> use </a:t>
                  </a:r>
                  <a:r>
                    <a:rPr lang="en-US" altLang="en-US" sz="2000" b="1" dirty="0">
                      <a:latin typeface="Times New Roman" pitchFamily="18" charset="0"/>
                    </a:rPr>
                    <a:t>= 0.7</a:t>
                  </a:r>
                </a:p>
              </p:txBody>
            </p:sp>
          </p:grpSp>
        </p:grpSp>
        <p:sp>
          <p:nvSpPr>
            <p:cNvPr id="8348" name="Text Box 20"/>
            <p:cNvSpPr txBox="1">
              <a:spLocks noChangeArrowheads="1"/>
            </p:cNvSpPr>
            <p:nvPr/>
          </p:nvSpPr>
          <p:spPr bwMode="auto">
            <a:xfrm>
              <a:off x="4343400" y="1462088"/>
              <a:ext cx="2438400" cy="369332"/>
            </a:xfrm>
            <a:prstGeom prst="rect">
              <a:avLst/>
            </a:prstGeom>
            <a:noFill/>
            <a:ln w="9525">
              <a:noFill/>
              <a:miter lim="800000"/>
              <a:headEnd/>
              <a:tailEnd/>
            </a:ln>
          </p:spPr>
          <p:txBody>
            <a:bodyPr>
              <a:spAutoFit/>
            </a:bodyPr>
            <a:lstStyle/>
            <a:p>
              <a:pPr algn="ctr" eaLnBrk="0" hangingPunct="0">
                <a:spcBef>
                  <a:spcPct val="50000"/>
                </a:spcBef>
              </a:pPr>
              <a:r>
                <a:rPr lang="en-US" altLang="en-US" sz="1800" b="1" dirty="0">
                  <a:latin typeface="Times New Roman" pitchFamily="18" charset="0"/>
                </a:rPr>
                <a:t>PR </a:t>
              </a:r>
              <a:r>
                <a:rPr lang="en-US" altLang="en-US" sz="1800" b="1" baseline="-25000" dirty="0">
                  <a:latin typeface="Times New Roman" pitchFamily="18" charset="0"/>
                </a:rPr>
                <a:t> </a:t>
              </a:r>
              <a:r>
                <a:rPr lang="en-US" altLang="en-US" sz="1800" b="1" dirty="0">
                  <a:latin typeface="Times New Roman" pitchFamily="18" charset="0"/>
                </a:rPr>
                <a:t>= prevalence ratio</a:t>
              </a:r>
              <a:endParaRPr lang="en-US" altLang="en-US" sz="2000" b="1" dirty="0">
                <a:latin typeface="Times New Roman" pitchFamily="18" charset="0"/>
              </a:endParaRPr>
            </a:p>
          </p:txBody>
        </p:sp>
      </p:grpSp>
      <p:grpSp>
        <p:nvGrpSpPr>
          <p:cNvPr id="8" name="Group 7"/>
          <p:cNvGrpSpPr/>
          <p:nvPr/>
        </p:nvGrpSpPr>
        <p:grpSpPr>
          <a:xfrm>
            <a:off x="301624" y="990600"/>
            <a:ext cx="6099176" cy="3642360"/>
            <a:chOff x="341311" y="5486400"/>
            <a:chExt cx="6099176" cy="3642360"/>
          </a:xfrm>
        </p:grpSpPr>
        <p:sp>
          <p:nvSpPr>
            <p:cNvPr id="8349" name="TextBox 1"/>
            <p:cNvSpPr txBox="1">
              <a:spLocks noChangeArrowheads="1"/>
            </p:cNvSpPr>
            <p:nvPr/>
          </p:nvSpPr>
          <p:spPr bwMode="auto">
            <a:xfrm>
              <a:off x="341311" y="5486400"/>
              <a:ext cx="6099175" cy="1015663"/>
            </a:xfrm>
            <a:prstGeom prst="rect">
              <a:avLst/>
            </a:prstGeom>
            <a:noFill/>
            <a:ln w="9525">
              <a:noFill/>
              <a:miter lim="800000"/>
              <a:headEnd/>
              <a:tailEnd/>
            </a:ln>
          </p:spPr>
          <p:txBody>
            <a:bodyPr wrap="square">
              <a:spAutoFit/>
            </a:bodyPr>
            <a:lstStyle/>
            <a:p>
              <a:pPr eaLnBrk="0" hangingPunct="0">
                <a:spcBef>
                  <a:spcPct val="50000"/>
                </a:spcBef>
              </a:pPr>
              <a:r>
                <a:rPr lang="en-US" sz="2000" dirty="0"/>
                <a:t>Cross-sectional study </a:t>
              </a:r>
              <a:r>
                <a:rPr lang="en-US" sz="2000" dirty="0" smtClean="0"/>
                <a:t>in </a:t>
              </a:r>
              <a:r>
                <a:rPr lang="en-US" sz="2000" dirty="0"/>
                <a:t>reproductive age </a:t>
              </a:r>
              <a:r>
                <a:rPr lang="en-US" sz="2000" dirty="0" smtClean="0"/>
                <a:t>women: effect of smoking on ability </a:t>
              </a:r>
              <a:r>
                <a:rPr lang="en-US" sz="2000" dirty="0"/>
                <a:t>to </a:t>
              </a:r>
              <a:r>
                <a:rPr lang="en-US" sz="2000" dirty="0" smtClean="0"/>
                <a:t>conceive a child (i.e., give birth; delayed conception vs non-delayed)</a:t>
              </a:r>
              <a:endParaRPr lang="en-US" sz="2000" dirty="0"/>
            </a:p>
          </p:txBody>
        </p:sp>
        <p:grpSp>
          <p:nvGrpSpPr>
            <p:cNvPr id="3" name="Group 2"/>
            <p:cNvGrpSpPr/>
            <p:nvPr/>
          </p:nvGrpSpPr>
          <p:grpSpPr>
            <a:xfrm>
              <a:off x="583406" y="6629400"/>
              <a:ext cx="5857081" cy="2499360"/>
              <a:chOff x="583406" y="6629400"/>
              <a:chExt cx="5857081" cy="2499360"/>
            </a:xfrm>
          </p:grpSpPr>
          <p:sp>
            <p:nvSpPr>
              <p:cNvPr id="27" name="Rectangle 2061"/>
              <p:cNvSpPr>
                <a:spLocks noChangeArrowheads="1"/>
              </p:cNvSpPr>
              <p:nvPr/>
            </p:nvSpPr>
            <p:spPr bwMode="auto">
              <a:xfrm>
                <a:off x="3707605" y="8185785"/>
                <a:ext cx="588962" cy="942975"/>
              </a:xfrm>
              <a:prstGeom prst="rect">
                <a:avLst/>
              </a:prstGeom>
              <a:noFill/>
              <a:ln w="9525">
                <a:noFill/>
                <a:miter lim="800000"/>
                <a:headEnd/>
                <a:tailEnd/>
              </a:ln>
            </p:spPr>
            <p:txBody>
              <a:bodyPr wrap="none" anchor="ctr"/>
              <a:lstStyle/>
              <a:p>
                <a:pPr algn="ctr"/>
                <a:r>
                  <a:rPr lang="en-US" altLang="en-US" sz="2400" b="1" dirty="0"/>
                  <a:t>?</a:t>
                </a:r>
              </a:p>
            </p:txBody>
          </p:sp>
          <p:grpSp>
            <p:nvGrpSpPr>
              <p:cNvPr id="2" name="Group 1"/>
              <p:cNvGrpSpPr/>
              <p:nvPr/>
            </p:nvGrpSpPr>
            <p:grpSpPr>
              <a:xfrm>
                <a:off x="583406" y="6629400"/>
                <a:ext cx="5857081" cy="2286000"/>
                <a:chOff x="583406" y="6629400"/>
                <a:chExt cx="5857081" cy="2286000"/>
              </a:xfrm>
            </p:grpSpPr>
            <p:sp>
              <p:nvSpPr>
                <p:cNvPr id="21" name="Rectangle 2055"/>
                <p:cNvSpPr>
                  <a:spLocks noChangeArrowheads="1"/>
                </p:cNvSpPr>
                <p:nvPr/>
              </p:nvSpPr>
              <p:spPr bwMode="auto">
                <a:xfrm>
                  <a:off x="1269206" y="7996872"/>
                  <a:ext cx="1811338" cy="874713"/>
                </a:xfrm>
                <a:prstGeom prst="rect">
                  <a:avLst/>
                </a:prstGeom>
                <a:noFill/>
                <a:ln w="9525">
                  <a:noFill/>
                  <a:miter lim="800000"/>
                  <a:headEnd/>
                  <a:tailEnd/>
                </a:ln>
              </p:spPr>
              <p:txBody>
                <a:bodyPr wrap="none" anchor="ctr"/>
                <a:lstStyle/>
                <a:p>
                  <a:pPr algn="ctr"/>
                  <a:r>
                    <a:rPr lang="en-US" altLang="en-US" sz="1800" b="1" dirty="0"/>
                    <a:t> </a:t>
                  </a:r>
                  <a:r>
                    <a:rPr lang="en-US" altLang="en-US" sz="1800" b="1" dirty="0" smtClean="0"/>
                    <a:t>Smoking</a:t>
                  </a:r>
                  <a:endParaRPr lang="en-US" altLang="en-US" sz="1800" b="1" dirty="0"/>
                </a:p>
              </p:txBody>
            </p:sp>
            <p:sp>
              <p:nvSpPr>
                <p:cNvPr id="22" name="Rectangle 2056"/>
                <p:cNvSpPr>
                  <a:spLocks noChangeArrowheads="1"/>
                </p:cNvSpPr>
                <p:nvPr/>
              </p:nvSpPr>
              <p:spPr bwMode="auto">
                <a:xfrm>
                  <a:off x="4876800" y="7972425"/>
                  <a:ext cx="1563687" cy="942975"/>
                </a:xfrm>
                <a:prstGeom prst="rect">
                  <a:avLst/>
                </a:prstGeom>
                <a:noFill/>
                <a:ln w="9525">
                  <a:noFill/>
                  <a:miter lim="800000"/>
                  <a:headEnd/>
                  <a:tailEnd/>
                </a:ln>
              </p:spPr>
              <p:txBody>
                <a:bodyPr wrap="none" anchor="ctr"/>
                <a:lstStyle/>
                <a:p>
                  <a:pPr algn="ctr"/>
                  <a:r>
                    <a:rPr lang="en-US" altLang="en-US" sz="1800" b="1" dirty="0" smtClean="0"/>
                    <a:t>Ability to </a:t>
                  </a:r>
                </a:p>
                <a:p>
                  <a:pPr algn="ctr"/>
                  <a:r>
                    <a:rPr lang="en-US" altLang="en-US" sz="1800" b="1" dirty="0" smtClean="0"/>
                    <a:t>conceive</a:t>
                  </a:r>
                  <a:endParaRPr lang="en-US" altLang="en-US" sz="1800" b="1" dirty="0"/>
                </a:p>
              </p:txBody>
            </p:sp>
            <p:sp>
              <p:nvSpPr>
                <p:cNvPr id="23" name="Rectangle 2057"/>
                <p:cNvSpPr>
                  <a:spLocks noChangeArrowheads="1"/>
                </p:cNvSpPr>
                <p:nvPr/>
              </p:nvSpPr>
              <p:spPr bwMode="auto">
                <a:xfrm>
                  <a:off x="3276601" y="7101840"/>
                  <a:ext cx="1650206" cy="874712"/>
                </a:xfrm>
                <a:prstGeom prst="rect">
                  <a:avLst/>
                </a:prstGeom>
                <a:noFill/>
                <a:ln w="38100">
                  <a:solidFill>
                    <a:srgbClr val="FF0000"/>
                  </a:solidFill>
                  <a:miter lim="800000"/>
                  <a:headEnd/>
                  <a:tailEnd/>
                </a:ln>
              </p:spPr>
              <p:txBody>
                <a:bodyPr wrap="none" anchor="ctr"/>
                <a:lstStyle/>
                <a:p>
                  <a:pPr algn="ctr"/>
                  <a:r>
                    <a:rPr lang="en-US" altLang="en-US" sz="1800" b="1" dirty="0" smtClean="0"/>
                    <a:t>Caffeine </a:t>
                  </a:r>
                  <a:r>
                    <a:rPr lang="en-US" altLang="en-US" sz="1800" b="1" dirty="0"/>
                    <a:t>use</a:t>
                  </a:r>
                </a:p>
              </p:txBody>
            </p:sp>
            <p:sp>
              <p:nvSpPr>
                <p:cNvPr id="24" name="Line 2058"/>
                <p:cNvSpPr>
                  <a:spLocks noChangeShapeType="1"/>
                </p:cNvSpPr>
                <p:nvPr/>
              </p:nvSpPr>
              <p:spPr bwMode="auto">
                <a:xfrm>
                  <a:off x="3021806" y="8414385"/>
                  <a:ext cx="1740694" cy="0"/>
                </a:xfrm>
                <a:prstGeom prst="line">
                  <a:avLst/>
                </a:prstGeom>
                <a:noFill/>
                <a:ln w="38100">
                  <a:solidFill>
                    <a:schemeClr val="tx1"/>
                  </a:solidFill>
                  <a:prstDash val="dash"/>
                  <a:round/>
                  <a:headEnd/>
                  <a:tailEnd type="triangle" w="med" len="med"/>
                </a:ln>
              </p:spPr>
              <p:txBody>
                <a:bodyPr/>
                <a:lstStyle/>
                <a:p>
                  <a:endParaRPr lang="en-US" dirty="0"/>
                </a:p>
              </p:txBody>
            </p:sp>
            <p:sp>
              <p:nvSpPr>
                <p:cNvPr id="25" name="Line 2059"/>
                <p:cNvSpPr>
                  <a:spLocks noChangeShapeType="1"/>
                </p:cNvSpPr>
                <p:nvPr/>
              </p:nvSpPr>
              <p:spPr bwMode="auto">
                <a:xfrm>
                  <a:off x="4926806" y="7845741"/>
                  <a:ext cx="457198" cy="187643"/>
                </a:xfrm>
                <a:prstGeom prst="line">
                  <a:avLst/>
                </a:prstGeom>
                <a:noFill/>
                <a:ln w="38100">
                  <a:solidFill>
                    <a:schemeClr val="tx1"/>
                  </a:solidFill>
                  <a:round/>
                  <a:headEnd/>
                  <a:tailEnd type="triangle" w="med" len="med"/>
                </a:ln>
              </p:spPr>
              <p:txBody>
                <a:bodyPr/>
                <a:lstStyle/>
                <a:p>
                  <a:endParaRPr lang="en-US" dirty="0"/>
                </a:p>
              </p:txBody>
            </p:sp>
            <p:sp>
              <p:nvSpPr>
                <p:cNvPr id="26" name="Line 2060"/>
                <p:cNvSpPr>
                  <a:spLocks noChangeShapeType="1"/>
                </p:cNvSpPr>
                <p:nvPr/>
              </p:nvSpPr>
              <p:spPr bwMode="auto">
                <a:xfrm>
                  <a:off x="1905000" y="7658100"/>
                  <a:ext cx="228600" cy="571500"/>
                </a:xfrm>
                <a:prstGeom prst="line">
                  <a:avLst/>
                </a:prstGeom>
                <a:noFill/>
                <a:ln w="38100">
                  <a:solidFill>
                    <a:schemeClr val="tx1"/>
                  </a:solidFill>
                  <a:round/>
                  <a:headEnd/>
                  <a:tailEnd type="triangle" w="med" len="med"/>
                </a:ln>
              </p:spPr>
              <p:txBody>
                <a:bodyPr/>
                <a:lstStyle/>
                <a:p>
                  <a:endParaRPr lang="en-US" dirty="0"/>
                </a:p>
              </p:txBody>
            </p:sp>
            <p:sp>
              <p:nvSpPr>
                <p:cNvPr id="28" name="Line 2064"/>
                <p:cNvSpPr>
                  <a:spLocks noChangeShapeType="1"/>
                </p:cNvSpPr>
                <p:nvPr/>
              </p:nvSpPr>
              <p:spPr bwMode="auto">
                <a:xfrm>
                  <a:off x="2564605" y="7162799"/>
                  <a:ext cx="711995" cy="260985"/>
                </a:xfrm>
                <a:prstGeom prst="line">
                  <a:avLst/>
                </a:prstGeom>
                <a:noFill/>
                <a:ln w="38100">
                  <a:solidFill>
                    <a:schemeClr val="tx1"/>
                  </a:solidFill>
                  <a:round/>
                  <a:headEnd/>
                  <a:tailEnd type="triangle" w="med" len="med"/>
                </a:ln>
              </p:spPr>
              <p:txBody>
                <a:bodyPr/>
                <a:lstStyle/>
                <a:p>
                  <a:endParaRPr lang="en-US" dirty="0"/>
                </a:p>
              </p:txBody>
            </p:sp>
            <p:sp>
              <p:nvSpPr>
                <p:cNvPr id="29" name="Rectangle 2065"/>
                <p:cNvSpPr>
                  <a:spLocks noChangeArrowheads="1"/>
                </p:cNvSpPr>
                <p:nvPr/>
              </p:nvSpPr>
              <p:spPr bwMode="auto">
                <a:xfrm>
                  <a:off x="583406" y="6629400"/>
                  <a:ext cx="1981200" cy="1066800"/>
                </a:xfrm>
                <a:prstGeom prst="rect">
                  <a:avLst/>
                </a:prstGeom>
                <a:noFill/>
                <a:ln w="31750">
                  <a:noFill/>
                  <a:miter lim="800000"/>
                  <a:headEnd/>
                  <a:tailEnd/>
                </a:ln>
                <a:effectLst/>
              </p:spPr>
              <p:txBody>
                <a:bodyPr anchor="ctr"/>
                <a:lstStyle/>
                <a:p>
                  <a:pPr algn="ctr">
                    <a:defRPr/>
                  </a:pPr>
                  <a:r>
                    <a:rPr lang="en-US" sz="1800" b="1" dirty="0">
                      <a:solidFill>
                        <a:schemeClr val="bg2">
                          <a:lumMod val="75000"/>
                        </a:schemeClr>
                      </a:solidFill>
                    </a:rPr>
                    <a:t> Behavioral factors (unmeasured)</a:t>
                  </a:r>
                </a:p>
              </p:txBody>
            </p:sp>
          </p:grpSp>
        </p:gr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8" name="Rectangle 2"/>
          <p:cNvSpPr>
            <a:spLocks noGrp="1" noChangeArrowheads="1"/>
          </p:cNvSpPr>
          <p:nvPr>
            <p:ph type="title"/>
          </p:nvPr>
        </p:nvSpPr>
        <p:spPr/>
        <p:txBody>
          <a:bodyPr/>
          <a:lstStyle/>
          <a:p>
            <a:r>
              <a:rPr lang="en-US" altLang="en-US" dirty="0" smtClean="0"/>
              <a:t>Smoking, Caffeine Use</a:t>
            </a:r>
            <a:br>
              <a:rPr lang="en-US" altLang="en-US" dirty="0" smtClean="0"/>
            </a:br>
            <a:r>
              <a:rPr lang="en-US" altLang="en-US" dirty="0" smtClean="0"/>
              <a:t> and Delayed Conception</a:t>
            </a:r>
          </a:p>
        </p:txBody>
      </p:sp>
      <p:graphicFrame>
        <p:nvGraphicFramePr>
          <p:cNvPr id="9355" name="Object 139"/>
          <p:cNvGraphicFramePr>
            <a:graphicFrameLocks/>
          </p:cNvGraphicFramePr>
          <p:nvPr/>
        </p:nvGraphicFramePr>
        <p:xfrm>
          <a:off x="677865" y="1824039"/>
          <a:ext cx="4359275" cy="1711325"/>
        </p:xfrm>
        <a:graphic>
          <a:graphicData uri="http://schemas.openxmlformats.org/presentationml/2006/ole">
            <mc:AlternateContent xmlns:mc="http://schemas.openxmlformats.org/markup-compatibility/2006">
              <mc:Choice xmlns:v="urn:schemas-microsoft-com:vml" Requires="v">
                <p:oleObj spid="_x0000_s9790" name="Document" r:id="rId4" imgW="4367784" imgH="1716024" progId="Word.Document.8">
                  <p:embed/>
                </p:oleObj>
              </mc:Choice>
              <mc:Fallback>
                <p:oleObj name="Document" r:id="rId4" imgW="4367784" imgH="1716024" progId="Word.Document.8">
                  <p:embed/>
                  <p:pic>
                    <p:nvPicPr>
                      <p:cNvPr id="0" name="Picture 13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865" y="1824039"/>
                        <a:ext cx="4359275" cy="171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356" name="Object 140"/>
          <p:cNvGraphicFramePr>
            <a:graphicFrameLocks/>
          </p:cNvGraphicFramePr>
          <p:nvPr/>
        </p:nvGraphicFramePr>
        <p:xfrm>
          <a:off x="3200402" y="3505200"/>
          <a:ext cx="3470275" cy="1323975"/>
        </p:xfrm>
        <a:graphic>
          <a:graphicData uri="http://schemas.openxmlformats.org/presentationml/2006/ole">
            <mc:AlternateContent xmlns:mc="http://schemas.openxmlformats.org/markup-compatibility/2006">
              <mc:Choice xmlns:v="urn:schemas-microsoft-com:vml" Requires="v">
                <p:oleObj spid="_x0000_s9791" name="Document" r:id="rId6" imgW="3511296" imgH="1350264" progId="Word.Document.8">
                  <p:embed/>
                </p:oleObj>
              </mc:Choice>
              <mc:Fallback>
                <p:oleObj name="Document" r:id="rId6" imgW="3511296" imgH="1350264" progId="Word.Document.8">
                  <p:embed/>
                  <p:pic>
                    <p:nvPicPr>
                      <p:cNvPr id="0" name="Picture 140"/>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402" y="3505200"/>
                        <a:ext cx="3470275"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359" name="Line 5"/>
          <p:cNvSpPr>
            <a:spLocks noChangeShapeType="1"/>
          </p:cNvSpPr>
          <p:nvPr/>
        </p:nvSpPr>
        <p:spPr bwMode="auto">
          <a:xfrm flipH="1">
            <a:off x="3048000" y="2971800"/>
            <a:ext cx="457200" cy="457200"/>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9360" name="Line 6"/>
          <p:cNvSpPr>
            <a:spLocks noChangeShapeType="1"/>
          </p:cNvSpPr>
          <p:nvPr/>
        </p:nvSpPr>
        <p:spPr bwMode="auto">
          <a:xfrm>
            <a:off x="3505200" y="2971800"/>
            <a:ext cx="533400" cy="457200"/>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9361" name="Text Box 7"/>
          <p:cNvSpPr txBox="1">
            <a:spLocks noChangeArrowheads="1"/>
          </p:cNvSpPr>
          <p:nvPr/>
        </p:nvSpPr>
        <p:spPr bwMode="auto">
          <a:xfrm>
            <a:off x="304800" y="2895600"/>
            <a:ext cx="1752600" cy="400110"/>
          </a:xfrm>
          <a:prstGeom prst="rect">
            <a:avLst/>
          </a:prstGeom>
          <a:noFill/>
          <a:ln w="9525">
            <a:noFill/>
            <a:miter lim="800000"/>
            <a:headEnd/>
            <a:tailEnd/>
          </a:ln>
        </p:spPr>
        <p:txBody>
          <a:bodyPr>
            <a:spAutoFit/>
          </a:bodyPr>
          <a:lstStyle/>
          <a:p>
            <a:pPr eaLnBrk="0" hangingPunct="0">
              <a:spcBef>
                <a:spcPct val="50000"/>
              </a:spcBef>
            </a:pPr>
            <a:r>
              <a:rPr lang="en-US" altLang="en-US" sz="2000" b="1" dirty="0"/>
              <a:t>Stratified</a:t>
            </a:r>
            <a:endParaRPr lang="en-US" altLang="en-US" sz="1600" dirty="0">
              <a:latin typeface="Times New Roman" pitchFamily="18" charset="0"/>
            </a:endParaRPr>
          </a:p>
        </p:txBody>
      </p:sp>
      <p:sp>
        <p:nvSpPr>
          <p:cNvPr id="9362" name="Text Box 8"/>
          <p:cNvSpPr>
            <a:spLocks noGrp="1" noChangeArrowheads="1"/>
          </p:cNvSpPr>
          <p:nvPr>
            <p:ph type="body" idx="1"/>
          </p:nvPr>
        </p:nvSpPr>
        <p:spPr>
          <a:xfrm>
            <a:off x="533400" y="1600200"/>
            <a:ext cx="5830888" cy="6781800"/>
          </a:xfrm>
        </p:spPr>
        <p:txBody>
          <a:bodyPr/>
          <a:lstStyle/>
          <a:p>
            <a:pPr>
              <a:spcBef>
                <a:spcPct val="50000"/>
              </a:spcBef>
              <a:buFont typeface="Symbol" pitchFamily="18" charset="2"/>
              <a:buNone/>
            </a:pPr>
            <a:r>
              <a:rPr lang="en-US" altLang="en-US" sz="1800" dirty="0" smtClean="0"/>
              <a:t> </a:t>
            </a:r>
            <a:endParaRPr lang="en-US" altLang="en-US" sz="1400" dirty="0" smtClean="0"/>
          </a:p>
        </p:txBody>
      </p:sp>
      <p:sp>
        <p:nvSpPr>
          <p:cNvPr id="9363" name="Text Box 9"/>
          <p:cNvSpPr txBox="1">
            <a:spLocks noChangeArrowheads="1"/>
          </p:cNvSpPr>
          <p:nvPr/>
        </p:nvSpPr>
        <p:spPr bwMode="auto">
          <a:xfrm>
            <a:off x="304800" y="1600200"/>
            <a:ext cx="1752600" cy="400110"/>
          </a:xfrm>
          <a:prstGeom prst="rect">
            <a:avLst/>
          </a:prstGeom>
          <a:noFill/>
          <a:ln w="9525">
            <a:noFill/>
            <a:miter lim="800000"/>
            <a:headEnd/>
            <a:tailEnd/>
          </a:ln>
        </p:spPr>
        <p:txBody>
          <a:bodyPr>
            <a:spAutoFit/>
          </a:bodyPr>
          <a:lstStyle/>
          <a:p>
            <a:pPr eaLnBrk="0" hangingPunct="0">
              <a:spcBef>
                <a:spcPct val="50000"/>
              </a:spcBef>
            </a:pPr>
            <a:r>
              <a:rPr lang="en-US" altLang="en-US" sz="2000" b="1" dirty="0"/>
              <a:t>Crude</a:t>
            </a:r>
            <a:endParaRPr lang="en-US" altLang="en-US" sz="1600" dirty="0">
              <a:latin typeface="Times New Roman" pitchFamily="18" charset="0"/>
            </a:endParaRPr>
          </a:p>
        </p:txBody>
      </p:sp>
      <p:sp>
        <p:nvSpPr>
          <p:cNvPr id="9364" name="Text Box 10"/>
          <p:cNvSpPr txBox="1">
            <a:spLocks noChangeArrowheads="1"/>
          </p:cNvSpPr>
          <p:nvPr/>
        </p:nvSpPr>
        <p:spPr bwMode="auto">
          <a:xfrm>
            <a:off x="4114800" y="2895601"/>
            <a:ext cx="1295400" cy="523220"/>
          </a:xfrm>
          <a:prstGeom prst="rect">
            <a:avLst/>
          </a:prstGeom>
          <a:noFill/>
          <a:ln w="9525">
            <a:noFill/>
            <a:miter lim="800000"/>
            <a:headEnd/>
            <a:tailEnd/>
          </a:ln>
        </p:spPr>
        <p:txBody>
          <a:bodyPr>
            <a:spAutoFit/>
          </a:bodyPr>
          <a:lstStyle/>
          <a:p>
            <a:pPr algn="ctr" eaLnBrk="0" hangingPunct="0">
              <a:spcBef>
                <a:spcPct val="50000"/>
              </a:spcBef>
            </a:pPr>
            <a:r>
              <a:rPr lang="en-US" altLang="en-US" b="1" dirty="0">
                <a:latin typeface="Times New Roman" pitchFamily="18" charset="0"/>
              </a:rPr>
              <a:t>No Caffeine Use</a:t>
            </a:r>
          </a:p>
        </p:txBody>
      </p:sp>
      <p:sp>
        <p:nvSpPr>
          <p:cNvPr id="9365" name="Text Box 11"/>
          <p:cNvSpPr txBox="1">
            <a:spLocks noChangeArrowheads="1"/>
          </p:cNvSpPr>
          <p:nvPr/>
        </p:nvSpPr>
        <p:spPr bwMode="auto">
          <a:xfrm>
            <a:off x="1752600" y="2895601"/>
            <a:ext cx="1295400" cy="523220"/>
          </a:xfrm>
          <a:prstGeom prst="rect">
            <a:avLst/>
          </a:prstGeom>
          <a:noFill/>
          <a:ln w="9525">
            <a:noFill/>
            <a:miter lim="800000"/>
            <a:headEnd/>
            <a:tailEnd/>
          </a:ln>
        </p:spPr>
        <p:txBody>
          <a:bodyPr>
            <a:spAutoFit/>
          </a:bodyPr>
          <a:lstStyle/>
          <a:p>
            <a:pPr algn="ctr" eaLnBrk="0" hangingPunct="0">
              <a:spcBef>
                <a:spcPct val="50000"/>
              </a:spcBef>
            </a:pPr>
            <a:r>
              <a:rPr lang="en-US" altLang="en-US" b="1" dirty="0">
                <a:latin typeface="Times New Roman" pitchFamily="18" charset="0"/>
              </a:rPr>
              <a:t>Heavy Caffeine Use</a:t>
            </a:r>
          </a:p>
        </p:txBody>
      </p:sp>
      <p:sp>
        <p:nvSpPr>
          <p:cNvPr id="9366" name="Text Box 12"/>
          <p:cNvSpPr txBox="1">
            <a:spLocks noChangeArrowheads="1"/>
          </p:cNvSpPr>
          <p:nvPr/>
        </p:nvSpPr>
        <p:spPr bwMode="auto">
          <a:xfrm>
            <a:off x="5029200" y="2286000"/>
            <a:ext cx="1600200" cy="369332"/>
          </a:xfrm>
          <a:prstGeom prst="rect">
            <a:avLst/>
          </a:prstGeom>
          <a:noFill/>
          <a:ln w="9525">
            <a:noFill/>
            <a:miter lim="800000"/>
            <a:headEnd/>
            <a:tailEnd/>
          </a:ln>
        </p:spPr>
        <p:txBody>
          <a:bodyPr>
            <a:spAutoFit/>
          </a:bodyPr>
          <a:lstStyle/>
          <a:p>
            <a:pPr algn="ctr" eaLnBrk="0" hangingPunct="0">
              <a:spcBef>
                <a:spcPct val="50000"/>
              </a:spcBef>
            </a:pPr>
            <a:r>
              <a:rPr lang="en-US" altLang="en-US" sz="1800" b="1" dirty="0">
                <a:latin typeface="Times New Roman" pitchFamily="18" charset="0"/>
              </a:rPr>
              <a:t>PR </a:t>
            </a:r>
            <a:r>
              <a:rPr lang="en-US" altLang="en-US" sz="2000" b="1" baseline="-25000" dirty="0">
                <a:latin typeface="Times New Roman" pitchFamily="18" charset="0"/>
              </a:rPr>
              <a:t>crude</a:t>
            </a:r>
            <a:r>
              <a:rPr lang="en-US" altLang="en-US" sz="1800" b="1" baseline="-25000" dirty="0">
                <a:latin typeface="Times New Roman" pitchFamily="18" charset="0"/>
              </a:rPr>
              <a:t> </a:t>
            </a:r>
            <a:r>
              <a:rPr lang="en-US" altLang="en-US" sz="1800" b="1" dirty="0">
                <a:latin typeface="Times New Roman" pitchFamily="18" charset="0"/>
              </a:rPr>
              <a:t>= 1.7</a:t>
            </a:r>
            <a:endParaRPr lang="en-US" altLang="en-US" sz="2000" b="1" dirty="0">
              <a:latin typeface="Times New Roman" pitchFamily="18" charset="0"/>
            </a:endParaRPr>
          </a:p>
        </p:txBody>
      </p:sp>
      <p:sp>
        <p:nvSpPr>
          <p:cNvPr id="9367" name="Text Box 13"/>
          <p:cNvSpPr txBox="1">
            <a:spLocks noChangeArrowheads="1"/>
          </p:cNvSpPr>
          <p:nvPr/>
        </p:nvSpPr>
        <p:spPr bwMode="auto">
          <a:xfrm>
            <a:off x="3505200" y="4876800"/>
            <a:ext cx="3352800" cy="400110"/>
          </a:xfrm>
          <a:prstGeom prst="rect">
            <a:avLst/>
          </a:prstGeom>
          <a:noFill/>
          <a:ln w="9525">
            <a:noFill/>
            <a:miter lim="800000"/>
            <a:headEnd/>
            <a:tailEnd/>
          </a:ln>
        </p:spPr>
        <p:txBody>
          <a:bodyPr>
            <a:spAutoFit/>
          </a:bodyPr>
          <a:lstStyle/>
          <a:p>
            <a:pPr algn="ctr" eaLnBrk="0" hangingPunct="0">
              <a:spcBef>
                <a:spcPct val="50000"/>
              </a:spcBef>
            </a:pPr>
            <a:r>
              <a:rPr lang="en-US" altLang="en-US" sz="2000" b="1" dirty="0">
                <a:latin typeface="Times New Roman" pitchFamily="18" charset="0"/>
              </a:rPr>
              <a:t>PR</a:t>
            </a:r>
            <a:r>
              <a:rPr lang="en-US" altLang="en-US" sz="2000" b="1" baseline="-25000" dirty="0">
                <a:latin typeface="Times New Roman" pitchFamily="18" charset="0"/>
              </a:rPr>
              <a:t>no</a:t>
            </a:r>
            <a:r>
              <a:rPr lang="en-US" altLang="en-US" sz="2000" b="1" dirty="0">
                <a:latin typeface="Times New Roman" pitchFamily="18" charset="0"/>
              </a:rPr>
              <a:t> </a:t>
            </a:r>
            <a:r>
              <a:rPr lang="en-US" altLang="en-US" sz="2000" b="1" baseline="-25000" dirty="0">
                <a:latin typeface="Times New Roman" pitchFamily="18" charset="0"/>
              </a:rPr>
              <a:t>caffeine use </a:t>
            </a:r>
            <a:r>
              <a:rPr lang="en-US" altLang="en-US" sz="2000" b="1" dirty="0">
                <a:latin typeface="Times New Roman" pitchFamily="18" charset="0"/>
              </a:rPr>
              <a:t>= 2.4</a:t>
            </a:r>
          </a:p>
        </p:txBody>
      </p:sp>
      <p:sp>
        <p:nvSpPr>
          <p:cNvPr id="9368" name="Rectangle 14"/>
          <p:cNvSpPr>
            <a:spLocks noChangeArrowheads="1"/>
          </p:cNvSpPr>
          <p:nvPr/>
        </p:nvSpPr>
        <p:spPr bwMode="auto">
          <a:xfrm>
            <a:off x="609600" y="5410200"/>
            <a:ext cx="5830888" cy="16764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dirty="0"/>
          </a:p>
        </p:txBody>
      </p:sp>
      <p:graphicFrame>
        <p:nvGraphicFramePr>
          <p:cNvPr id="9357" name="Object 141"/>
          <p:cNvGraphicFramePr>
            <a:graphicFrameLocks/>
          </p:cNvGraphicFramePr>
          <p:nvPr/>
        </p:nvGraphicFramePr>
        <p:xfrm>
          <a:off x="0" y="3505201"/>
          <a:ext cx="3276600" cy="1339850"/>
        </p:xfrm>
        <a:graphic>
          <a:graphicData uri="http://schemas.openxmlformats.org/presentationml/2006/ole">
            <mc:AlternateContent xmlns:mc="http://schemas.openxmlformats.org/markup-compatibility/2006">
              <mc:Choice xmlns:v="urn:schemas-microsoft-com:vml" Requires="v">
                <p:oleObj spid="_x0000_s9792" name="Document" r:id="rId8" imgW="3267456" imgH="1350264" progId="Word.Document.8">
                  <p:embed/>
                </p:oleObj>
              </mc:Choice>
              <mc:Fallback>
                <p:oleObj name="Document" r:id="rId8" imgW="3267456" imgH="1350264" progId="Word.Document.8">
                  <p:embed/>
                  <p:pic>
                    <p:nvPicPr>
                      <p:cNvPr id="0" name="Picture 141"/>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3505201"/>
                        <a:ext cx="3276600" cy="133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369" name="Text Box 16"/>
          <p:cNvSpPr txBox="1">
            <a:spLocks noChangeArrowheads="1"/>
          </p:cNvSpPr>
          <p:nvPr/>
        </p:nvSpPr>
        <p:spPr bwMode="auto">
          <a:xfrm>
            <a:off x="0" y="4876800"/>
            <a:ext cx="3352800" cy="400110"/>
          </a:xfrm>
          <a:prstGeom prst="rect">
            <a:avLst/>
          </a:prstGeom>
          <a:noFill/>
          <a:ln w="9525">
            <a:noFill/>
            <a:miter lim="800000"/>
            <a:headEnd/>
            <a:tailEnd/>
          </a:ln>
        </p:spPr>
        <p:txBody>
          <a:bodyPr>
            <a:spAutoFit/>
          </a:bodyPr>
          <a:lstStyle/>
          <a:p>
            <a:pPr algn="ctr" eaLnBrk="0" hangingPunct="0">
              <a:spcBef>
                <a:spcPct val="50000"/>
              </a:spcBef>
            </a:pPr>
            <a:r>
              <a:rPr lang="en-US" altLang="en-US" sz="2000" b="1" dirty="0">
                <a:latin typeface="Times New Roman" pitchFamily="18" charset="0"/>
              </a:rPr>
              <a:t>PR</a:t>
            </a:r>
            <a:r>
              <a:rPr lang="en-US" altLang="en-US" sz="2000" b="1" baseline="-25000" dirty="0">
                <a:latin typeface="Times New Roman" pitchFamily="18" charset="0"/>
              </a:rPr>
              <a:t>caffeine</a:t>
            </a:r>
            <a:r>
              <a:rPr lang="en-US" altLang="en-US" sz="2000" b="1" baseline="-25000" dirty="0">
                <a:latin typeface="Times New Roman" pitchFamily="18" charset="0"/>
              </a:rPr>
              <a:t> use </a:t>
            </a:r>
            <a:r>
              <a:rPr lang="en-US" altLang="en-US" sz="2000" b="1" dirty="0">
                <a:latin typeface="Times New Roman" pitchFamily="18" charset="0"/>
              </a:rPr>
              <a:t>= 0.7</a:t>
            </a:r>
          </a:p>
        </p:txBody>
      </p:sp>
      <p:sp>
        <p:nvSpPr>
          <p:cNvPr id="9370" name="Text Box 17"/>
          <p:cNvSpPr txBox="1">
            <a:spLocks noChangeArrowheads="1"/>
          </p:cNvSpPr>
          <p:nvPr/>
        </p:nvSpPr>
        <p:spPr bwMode="auto">
          <a:xfrm>
            <a:off x="381000" y="5572125"/>
            <a:ext cx="6553200" cy="837920"/>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2400" b="1" dirty="0">
                <a:solidFill>
                  <a:srgbClr val="000000"/>
                </a:solidFill>
              </a:rPr>
              <a:t>What is the </a:t>
            </a:r>
            <a:r>
              <a:rPr lang="en-US" altLang="en-US" sz="2400" b="1" dirty="0">
                <a:solidFill>
                  <a:srgbClr val="000000"/>
                </a:solidFill>
              </a:rPr>
              <a:t>unconfounded</a:t>
            </a:r>
            <a:r>
              <a:rPr lang="en-US" altLang="en-US" sz="2400" b="1" dirty="0">
                <a:solidFill>
                  <a:srgbClr val="000000"/>
                </a:solidFill>
              </a:rPr>
              <a:t> “adjusted” estimate of the prevalence ratio?</a:t>
            </a:r>
          </a:p>
        </p:txBody>
      </p:sp>
      <p:sp>
        <p:nvSpPr>
          <p:cNvPr id="9371" name="Text Box 18"/>
          <p:cNvSpPr txBox="1">
            <a:spLocks noChangeArrowheads="1"/>
          </p:cNvSpPr>
          <p:nvPr/>
        </p:nvSpPr>
        <p:spPr bwMode="auto">
          <a:xfrm>
            <a:off x="381000" y="228600"/>
            <a:ext cx="3886200" cy="314700"/>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b="1" dirty="0">
                <a:solidFill>
                  <a:srgbClr val="000000"/>
                </a:solidFill>
              </a:rPr>
              <a:t>Stanton and Gray.  </a:t>
            </a:r>
            <a:r>
              <a:rPr lang="en-US" altLang="en-US" b="1" i="1" dirty="0">
                <a:solidFill>
                  <a:srgbClr val="000000"/>
                </a:solidFill>
              </a:rPr>
              <a:t>AJE</a:t>
            </a:r>
            <a:r>
              <a:rPr lang="en-US" altLang="en-US" b="1" dirty="0">
                <a:solidFill>
                  <a:srgbClr val="000000"/>
                </a:solidFill>
              </a:rPr>
              <a:t> 1995</a:t>
            </a:r>
          </a:p>
        </p:txBody>
      </p:sp>
      <p:sp>
        <p:nvSpPr>
          <p:cNvPr id="9372" name="Text Box 5"/>
          <p:cNvSpPr txBox="1">
            <a:spLocks noChangeArrowheads="1"/>
          </p:cNvSpPr>
          <p:nvPr/>
        </p:nvSpPr>
        <p:spPr bwMode="auto">
          <a:xfrm rot="18904130">
            <a:off x="-692150" y="7608858"/>
            <a:ext cx="3603625" cy="400110"/>
          </a:xfrm>
          <a:prstGeom prst="rect">
            <a:avLst/>
          </a:prstGeom>
          <a:noFill/>
          <a:ln w="9525">
            <a:noFill/>
            <a:miter lim="800000"/>
            <a:headEnd/>
            <a:tailEnd/>
          </a:ln>
        </p:spPr>
        <p:txBody>
          <a:bodyPr>
            <a:spAutoFit/>
          </a:bodyPr>
          <a:lstStyle/>
          <a:p>
            <a:pPr algn="r" eaLnBrk="0" hangingPunct="0">
              <a:spcBef>
                <a:spcPct val="50000"/>
              </a:spcBef>
            </a:pPr>
            <a:r>
              <a:rPr lang="en-US" altLang="en-US" sz="2000" dirty="0"/>
              <a:t>Prevalence ratio = 0.9  </a:t>
            </a:r>
            <a:r>
              <a:rPr lang="en-US" altLang="en-US" sz="1600" dirty="0"/>
              <a:t> - A</a:t>
            </a:r>
          </a:p>
        </p:txBody>
      </p:sp>
      <p:sp>
        <p:nvSpPr>
          <p:cNvPr id="9373" name="Text Box 9"/>
          <p:cNvSpPr txBox="1">
            <a:spLocks noChangeArrowheads="1"/>
          </p:cNvSpPr>
          <p:nvPr/>
        </p:nvSpPr>
        <p:spPr bwMode="auto">
          <a:xfrm rot="18904130">
            <a:off x="1163638" y="7735858"/>
            <a:ext cx="3941762" cy="400110"/>
          </a:xfrm>
          <a:prstGeom prst="rect">
            <a:avLst/>
          </a:prstGeom>
          <a:noFill/>
          <a:ln w="9525">
            <a:noFill/>
            <a:miter lim="800000"/>
            <a:headEnd/>
            <a:tailEnd/>
          </a:ln>
        </p:spPr>
        <p:txBody>
          <a:bodyPr>
            <a:spAutoFit/>
          </a:bodyPr>
          <a:lstStyle/>
          <a:p>
            <a:pPr algn="r" eaLnBrk="0" hangingPunct="0">
              <a:spcBef>
                <a:spcPct val="50000"/>
              </a:spcBef>
            </a:pPr>
            <a:r>
              <a:rPr lang="en-US" altLang="en-US" sz="2000" dirty="0"/>
              <a:t> Prevalence Ratio = 2.0  </a:t>
            </a:r>
            <a:r>
              <a:rPr lang="en-US" altLang="en-US" sz="1800" dirty="0"/>
              <a:t> - C</a:t>
            </a:r>
          </a:p>
        </p:txBody>
      </p:sp>
      <p:sp>
        <p:nvSpPr>
          <p:cNvPr id="9374" name="Text Box 10"/>
          <p:cNvSpPr txBox="1">
            <a:spLocks noChangeArrowheads="1"/>
          </p:cNvSpPr>
          <p:nvPr/>
        </p:nvSpPr>
        <p:spPr bwMode="auto">
          <a:xfrm rot="18904130">
            <a:off x="741363" y="7473920"/>
            <a:ext cx="3187700" cy="400110"/>
          </a:xfrm>
          <a:prstGeom prst="rect">
            <a:avLst/>
          </a:prstGeom>
          <a:noFill/>
          <a:ln w="9525">
            <a:noFill/>
            <a:miter lim="800000"/>
            <a:headEnd/>
            <a:tailEnd/>
          </a:ln>
        </p:spPr>
        <p:txBody>
          <a:bodyPr>
            <a:spAutoFit/>
          </a:bodyPr>
          <a:lstStyle/>
          <a:p>
            <a:pPr algn="r" eaLnBrk="0" hangingPunct="0">
              <a:spcBef>
                <a:spcPct val="50000"/>
              </a:spcBef>
            </a:pPr>
            <a:r>
              <a:rPr lang="en-US" altLang="en-US" sz="1900" dirty="0"/>
              <a:t>Prevalence Ratio </a:t>
            </a:r>
            <a:r>
              <a:rPr lang="en-US" altLang="en-US" sz="2000" dirty="0"/>
              <a:t>= 1.1</a:t>
            </a:r>
            <a:r>
              <a:rPr lang="en-US" altLang="en-US" sz="1800" dirty="0"/>
              <a:t>   - B</a:t>
            </a:r>
            <a:endParaRPr lang="en-US" altLang="en-US" sz="1800" b="1" dirty="0"/>
          </a:p>
        </p:txBody>
      </p:sp>
      <p:sp>
        <p:nvSpPr>
          <p:cNvPr id="9375" name="Text Box 7"/>
          <p:cNvSpPr txBox="1">
            <a:spLocks noChangeArrowheads="1"/>
          </p:cNvSpPr>
          <p:nvPr/>
        </p:nvSpPr>
        <p:spPr bwMode="auto">
          <a:xfrm rot="18904130">
            <a:off x="2465388" y="7667596"/>
            <a:ext cx="3751262" cy="400110"/>
          </a:xfrm>
          <a:prstGeom prst="rect">
            <a:avLst/>
          </a:prstGeom>
          <a:noFill/>
          <a:ln w="9525">
            <a:noFill/>
            <a:miter lim="800000"/>
            <a:headEnd/>
            <a:tailEnd/>
          </a:ln>
        </p:spPr>
        <p:txBody>
          <a:bodyPr>
            <a:spAutoFit/>
          </a:bodyPr>
          <a:lstStyle/>
          <a:p>
            <a:pPr algn="r" eaLnBrk="0" hangingPunct="0">
              <a:spcBef>
                <a:spcPct val="50000"/>
              </a:spcBef>
            </a:pPr>
            <a:r>
              <a:rPr lang="en-US" altLang="en-US" sz="2000" dirty="0"/>
              <a:t>Some other better answer</a:t>
            </a:r>
            <a:r>
              <a:rPr lang="en-US" altLang="en-US" sz="1800" dirty="0"/>
              <a:t> - D</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55" name="Rectangle 2"/>
          <p:cNvSpPr>
            <a:spLocks noGrp="1" noChangeArrowheads="1"/>
          </p:cNvSpPr>
          <p:nvPr>
            <p:ph type="title"/>
          </p:nvPr>
        </p:nvSpPr>
        <p:spPr/>
        <p:txBody>
          <a:bodyPr/>
          <a:lstStyle/>
          <a:p>
            <a:r>
              <a:rPr lang="en-US" altLang="en-US" dirty="0" smtClean="0"/>
              <a:t>Smoking, Caffeine Use</a:t>
            </a:r>
            <a:br>
              <a:rPr lang="en-US" altLang="en-US" dirty="0" smtClean="0"/>
            </a:br>
            <a:r>
              <a:rPr lang="en-US" altLang="en-US" dirty="0" smtClean="0"/>
              <a:t> and Delayed Conception</a:t>
            </a:r>
          </a:p>
        </p:txBody>
      </p:sp>
      <p:graphicFrame>
        <p:nvGraphicFramePr>
          <p:cNvPr id="29752" name="Object 56"/>
          <p:cNvGraphicFramePr>
            <a:graphicFrameLocks/>
          </p:cNvGraphicFramePr>
          <p:nvPr/>
        </p:nvGraphicFramePr>
        <p:xfrm>
          <a:off x="677865" y="1824039"/>
          <a:ext cx="4359275" cy="1711325"/>
        </p:xfrm>
        <a:graphic>
          <a:graphicData uri="http://schemas.openxmlformats.org/presentationml/2006/ole">
            <mc:AlternateContent xmlns:mc="http://schemas.openxmlformats.org/markup-compatibility/2006">
              <mc:Choice xmlns:v="urn:schemas-microsoft-com:vml" Requires="v">
                <p:oleObj spid="_x0000_s30181" name="Document" r:id="rId4" imgW="4367784" imgH="1716024" progId="Word.Document.8">
                  <p:embed/>
                </p:oleObj>
              </mc:Choice>
              <mc:Fallback>
                <p:oleObj name="Document" r:id="rId4" imgW="4367784" imgH="1716024" progId="Word.Document.8">
                  <p:embed/>
                  <p:pic>
                    <p:nvPicPr>
                      <p:cNvPr id="0" name="Picture 5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865" y="1824039"/>
                        <a:ext cx="4359275" cy="171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53" name="Object 57"/>
          <p:cNvGraphicFramePr>
            <a:graphicFrameLocks/>
          </p:cNvGraphicFramePr>
          <p:nvPr/>
        </p:nvGraphicFramePr>
        <p:xfrm>
          <a:off x="3200402" y="3505200"/>
          <a:ext cx="3470275" cy="1323975"/>
        </p:xfrm>
        <a:graphic>
          <a:graphicData uri="http://schemas.openxmlformats.org/presentationml/2006/ole">
            <mc:AlternateContent xmlns:mc="http://schemas.openxmlformats.org/markup-compatibility/2006">
              <mc:Choice xmlns:v="urn:schemas-microsoft-com:vml" Requires="v">
                <p:oleObj spid="_x0000_s30182" name="Document" r:id="rId6" imgW="3511296" imgH="1350264" progId="Word.Document.8">
                  <p:embed/>
                </p:oleObj>
              </mc:Choice>
              <mc:Fallback>
                <p:oleObj name="Document" r:id="rId6" imgW="3511296" imgH="1350264" progId="Word.Document.8">
                  <p:embed/>
                  <p:pic>
                    <p:nvPicPr>
                      <p:cNvPr id="0" name="Picture 57"/>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402" y="3505200"/>
                        <a:ext cx="3470275"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756" name="Line 5"/>
          <p:cNvSpPr>
            <a:spLocks noChangeShapeType="1"/>
          </p:cNvSpPr>
          <p:nvPr/>
        </p:nvSpPr>
        <p:spPr bwMode="auto">
          <a:xfrm flipH="1">
            <a:off x="3048000" y="2971800"/>
            <a:ext cx="457200" cy="457200"/>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29757" name="Line 6"/>
          <p:cNvSpPr>
            <a:spLocks noChangeShapeType="1"/>
          </p:cNvSpPr>
          <p:nvPr/>
        </p:nvSpPr>
        <p:spPr bwMode="auto">
          <a:xfrm>
            <a:off x="3505200" y="2971800"/>
            <a:ext cx="533400" cy="457200"/>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29758" name="Text Box 7"/>
          <p:cNvSpPr txBox="1">
            <a:spLocks noChangeArrowheads="1"/>
          </p:cNvSpPr>
          <p:nvPr/>
        </p:nvSpPr>
        <p:spPr bwMode="auto">
          <a:xfrm>
            <a:off x="304800" y="2895600"/>
            <a:ext cx="1752600" cy="400110"/>
          </a:xfrm>
          <a:prstGeom prst="rect">
            <a:avLst/>
          </a:prstGeom>
          <a:noFill/>
          <a:ln w="9525">
            <a:noFill/>
            <a:miter lim="800000"/>
            <a:headEnd/>
            <a:tailEnd/>
          </a:ln>
        </p:spPr>
        <p:txBody>
          <a:bodyPr>
            <a:spAutoFit/>
          </a:bodyPr>
          <a:lstStyle/>
          <a:p>
            <a:pPr eaLnBrk="0" hangingPunct="0">
              <a:spcBef>
                <a:spcPct val="50000"/>
              </a:spcBef>
            </a:pPr>
            <a:r>
              <a:rPr lang="en-US" altLang="en-US" sz="2000" b="1" dirty="0"/>
              <a:t>Stratified</a:t>
            </a:r>
            <a:endParaRPr lang="en-US" altLang="en-US" sz="1600" dirty="0">
              <a:latin typeface="Times New Roman" pitchFamily="18" charset="0"/>
            </a:endParaRPr>
          </a:p>
        </p:txBody>
      </p:sp>
      <p:sp>
        <p:nvSpPr>
          <p:cNvPr id="29759" name="Text Box 8"/>
          <p:cNvSpPr>
            <a:spLocks noGrp="1" noChangeArrowheads="1"/>
          </p:cNvSpPr>
          <p:nvPr>
            <p:ph type="body" idx="1"/>
          </p:nvPr>
        </p:nvSpPr>
        <p:spPr>
          <a:xfrm>
            <a:off x="533400" y="1600200"/>
            <a:ext cx="5830888" cy="6781800"/>
          </a:xfrm>
        </p:spPr>
        <p:txBody>
          <a:bodyPr/>
          <a:lstStyle/>
          <a:p>
            <a:pPr>
              <a:spcBef>
                <a:spcPct val="50000"/>
              </a:spcBef>
              <a:buFont typeface="Symbol" pitchFamily="18" charset="2"/>
              <a:buNone/>
            </a:pPr>
            <a:r>
              <a:rPr lang="en-US" altLang="en-US" sz="1800" dirty="0" smtClean="0"/>
              <a:t> </a:t>
            </a:r>
            <a:endParaRPr lang="en-US" altLang="en-US" sz="1400" dirty="0" smtClean="0"/>
          </a:p>
        </p:txBody>
      </p:sp>
      <p:sp>
        <p:nvSpPr>
          <p:cNvPr id="29760" name="Text Box 9"/>
          <p:cNvSpPr txBox="1">
            <a:spLocks noChangeArrowheads="1"/>
          </p:cNvSpPr>
          <p:nvPr/>
        </p:nvSpPr>
        <p:spPr bwMode="auto">
          <a:xfrm>
            <a:off x="304800" y="1600200"/>
            <a:ext cx="1752600" cy="400110"/>
          </a:xfrm>
          <a:prstGeom prst="rect">
            <a:avLst/>
          </a:prstGeom>
          <a:noFill/>
          <a:ln w="9525">
            <a:noFill/>
            <a:miter lim="800000"/>
            <a:headEnd/>
            <a:tailEnd/>
          </a:ln>
        </p:spPr>
        <p:txBody>
          <a:bodyPr>
            <a:spAutoFit/>
          </a:bodyPr>
          <a:lstStyle/>
          <a:p>
            <a:pPr eaLnBrk="0" hangingPunct="0">
              <a:spcBef>
                <a:spcPct val="50000"/>
              </a:spcBef>
            </a:pPr>
            <a:r>
              <a:rPr lang="en-US" altLang="en-US" sz="2000" b="1" dirty="0"/>
              <a:t>Crude</a:t>
            </a:r>
            <a:endParaRPr lang="en-US" altLang="en-US" sz="1600" dirty="0">
              <a:latin typeface="Times New Roman" pitchFamily="18" charset="0"/>
            </a:endParaRPr>
          </a:p>
        </p:txBody>
      </p:sp>
      <p:sp>
        <p:nvSpPr>
          <p:cNvPr id="29761" name="Text Box 10"/>
          <p:cNvSpPr txBox="1">
            <a:spLocks noChangeArrowheads="1"/>
          </p:cNvSpPr>
          <p:nvPr/>
        </p:nvSpPr>
        <p:spPr bwMode="auto">
          <a:xfrm>
            <a:off x="4114800" y="2895601"/>
            <a:ext cx="1295400" cy="523220"/>
          </a:xfrm>
          <a:prstGeom prst="rect">
            <a:avLst/>
          </a:prstGeom>
          <a:noFill/>
          <a:ln w="9525">
            <a:noFill/>
            <a:miter lim="800000"/>
            <a:headEnd/>
            <a:tailEnd/>
          </a:ln>
        </p:spPr>
        <p:txBody>
          <a:bodyPr>
            <a:spAutoFit/>
          </a:bodyPr>
          <a:lstStyle/>
          <a:p>
            <a:pPr algn="ctr" eaLnBrk="0" hangingPunct="0">
              <a:spcBef>
                <a:spcPct val="50000"/>
              </a:spcBef>
            </a:pPr>
            <a:r>
              <a:rPr lang="en-US" altLang="en-US" b="1" dirty="0">
                <a:latin typeface="Times New Roman" pitchFamily="18" charset="0"/>
              </a:rPr>
              <a:t>No Caffeine Use</a:t>
            </a:r>
          </a:p>
        </p:txBody>
      </p:sp>
      <p:sp>
        <p:nvSpPr>
          <p:cNvPr id="29762" name="Text Box 11"/>
          <p:cNvSpPr txBox="1">
            <a:spLocks noChangeArrowheads="1"/>
          </p:cNvSpPr>
          <p:nvPr/>
        </p:nvSpPr>
        <p:spPr bwMode="auto">
          <a:xfrm>
            <a:off x="1752600" y="2895601"/>
            <a:ext cx="1295400" cy="523220"/>
          </a:xfrm>
          <a:prstGeom prst="rect">
            <a:avLst/>
          </a:prstGeom>
          <a:noFill/>
          <a:ln w="9525">
            <a:noFill/>
            <a:miter lim="800000"/>
            <a:headEnd/>
            <a:tailEnd/>
          </a:ln>
        </p:spPr>
        <p:txBody>
          <a:bodyPr>
            <a:spAutoFit/>
          </a:bodyPr>
          <a:lstStyle/>
          <a:p>
            <a:pPr algn="ctr" eaLnBrk="0" hangingPunct="0">
              <a:spcBef>
                <a:spcPct val="50000"/>
              </a:spcBef>
            </a:pPr>
            <a:r>
              <a:rPr lang="en-US" altLang="en-US" b="1" dirty="0">
                <a:latin typeface="Times New Roman" pitchFamily="18" charset="0"/>
              </a:rPr>
              <a:t>Heavy Caffeine Use</a:t>
            </a:r>
          </a:p>
        </p:txBody>
      </p:sp>
      <p:sp>
        <p:nvSpPr>
          <p:cNvPr id="29763" name="Text Box 12"/>
          <p:cNvSpPr txBox="1">
            <a:spLocks noChangeArrowheads="1"/>
          </p:cNvSpPr>
          <p:nvPr/>
        </p:nvSpPr>
        <p:spPr bwMode="auto">
          <a:xfrm>
            <a:off x="5029200" y="2286000"/>
            <a:ext cx="1600200" cy="369332"/>
          </a:xfrm>
          <a:prstGeom prst="rect">
            <a:avLst/>
          </a:prstGeom>
          <a:noFill/>
          <a:ln w="9525">
            <a:noFill/>
            <a:miter lim="800000"/>
            <a:headEnd/>
            <a:tailEnd/>
          </a:ln>
        </p:spPr>
        <p:txBody>
          <a:bodyPr>
            <a:spAutoFit/>
          </a:bodyPr>
          <a:lstStyle/>
          <a:p>
            <a:pPr algn="ctr" eaLnBrk="0" hangingPunct="0">
              <a:spcBef>
                <a:spcPct val="50000"/>
              </a:spcBef>
            </a:pPr>
            <a:r>
              <a:rPr lang="en-US" altLang="en-US" sz="1800" b="1" dirty="0">
                <a:latin typeface="Times New Roman" pitchFamily="18" charset="0"/>
              </a:rPr>
              <a:t>PR </a:t>
            </a:r>
            <a:r>
              <a:rPr lang="en-US" altLang="en-US" sz="2000" b="1" baseline="-25000" dirty="0">
                <a:latin typeface="Times New Roman" pitchFamily="18" charset="0"/>
              </a:rPr>
              <a:t>crude</a:t>
            </a:r>
            <a:r>
              <a:rPr lang="en-US" altLang="en-US" sz="1800" b="1" baseline="-25000" dirty="0">
                <a:latin typeface="Times New Roman" pitchFamily="18" charset="0"/>
              </a:rPr>
              <a:t> </a:t>
            </a:r>
            <a:r>
              <a:rPr lang="en-US" altLang="en-US" sz="1800" b="1" dirty="0">
                <a:latin typeface="Times New Roman" pitchFamily="18" charset="0"/>
              </a:rPr>
              <a:t>= 1.7</a:t>
            </a:r>
            <a:endParaRPr lang="en-US" altLang="en-US" sz="2000" b="1" dirty="0">
              <a:latin typeface="Times New Roman" pitchFamily="18" charset="0"/>
            </a:endParaRPr>
          </a:p>
        </p:txBody>
      </p:sp>
      <p:sp>
        <p:nvSpPr>
          <p:cNvPr id="29764" name="Text Box 13"/>
          <p:cNvSpPr txBox="1">
            <a:spLocks noChangeArrowheads="1"/>
          </p:cNvSpPr>
          <p:nvPr/>
        </p:nvSpPr>
        <p:spPr bwMode="auto">
          <a:xfrm>
            <a:off x="3505200" y="4876800"/>
            <a:ext cx="3352800" cy="400110"/>
          </a:xfrm>
          <a:prstGeom prst="rect">
            <a:avLst/>
          </a:prstGeom>
          <a:noFill/>
          <a:ln w="9525">
            <a:noFill/>
            <a:miter lim="800000"/>
            <a:headEnd/>
            <a:tailEnd/>
          </a:ln>
        </p:spPr>
        <p:txBody>
          <a:bodyPr>
            <a:spAutoFit/>
          </a:bodyPr>
          <a:lstStyle/>
          <a:p>
            <a:pPr algn="ctr" eaLnBrk="0" hangingPunct="0">
              <a:spcBef>
                <a:spcPct val="50000"/>
              </a:spcBef>
            </a:pPr>
            <a:r>
              <a:rPr lang="en-US" altLang="en-US" sz="2000" b="1" dirty="0">
                <a:latin typeface="Times New Roman" pitchFamily="18" charset="0"/>
              </a:rPr>
              <a:t>PR</a:t>
            </a:r>
            <a:r>
              <a:rPr lang="en-US" altLang="en-US" sz="2000" b="1" baseline="-25000" dirty="0">
                <a:latin typeface="Times New Roman" pitchFamily="18" charset="0"/>
              </a:rPr>
              <a:t>no</a:t>
            </a:r>
            <a:r>
              <a:rPr lang="en-US" altLang="en-US" sz="2000" b="1" dirty="0">
                <a:latin typeface="Times New Roman" pitchFamily="18" charset="0"/>
              </a:rPr>
              <a:t> </a:t>
            </a:r>
            <a:r>
              <a:rPr lang="en-US" altLang="en-US" sz="2000" b="1" baseline="-25000" dirty="0">
                <a:latin typeface="Times New Roman" pitchFamily="18" charset="0"/>
              </a:rPr>
              <a:t>caffeine use </a:t>
            </a:r>
            <a:r>
              <a:rPr lang="en-US" altLang="en-US" sz="2000" b="1" dirty="0">
                <a:latin typeface="Times New Roman" pitchFamily="18" charset="0"/>
              </a:rPr>
              <a:t>= 2.4</a:t>
            </a:r>
          </a:p>
        </p:txBody>
      </p:sp>
      <p:sp>
        <p:nvSpPr>
          <p:cNvPr id="29765" name="Rectangle 14"/>
          <p:cNvSpPr>
            <a:spLocks noChangeArrowheads="1"/>
          </p:cNvSpPr>
          <p:nvPr/>
        </p:nvSpPr>
        <p:spPr bwMode="auto">
          <a:xfrm>
            <a:off x="609600" y="5410200"/>
            <a:ext cx="5830888" cy="16764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dirty="0"/>
          </a:p>
        </p:txBody>
      </p:sp>
      <p:graphicFrame>
        <p:nvGraphicFramePr>
          <p:cNvPr id="29754" name="Object 58"/>
          <p:cNvGraphicFramePr>
            <a:graphicFrameLocks/>
          </p:cNvGraphicFramePr>
          <p:nvPr/>
        </p:nvGraphicFramePr>
        <p:xfrm>
          <a:off x="0" y="3505201"/>
          <a:ext cx="3276600" cy="1339850"/>
        </p:xfrm>
        <a:graphic>
          <a:graphicData uri="http://schemas.openxmlformats.org/presentationml/2006/ole">
            <mc:AlternateContent xmlns:mc="http://schemas.openxmlformats.org/markup-compatibility/2006">
              <mc:Choice xmlns:v="urn:schemas-microsoft-com:vml" Requires="v">
                <p:oleObj spid="_x0000_s30183" name="Document" r:id="rId8" imgW="3267456" imgH="1350264" progId="Word.Document.8">
                  <p:embed/>
                </p:oleObj>
              </mc:Choice>
              <mc:Fallback>
                <p:oleObj name="Document" r:id="rId8" imgW="3267456" imgH="1350264" progId="Word.Document.8">
                  <p:embed/>
                  <p:pic>
                    <p:nvPicPr>
                      <p:cNvPr id="0" name="Picture 58"/>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3505201"/>
                        <a:ext cx="3276600" cy="133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766" name="Text Box 16"/>
          <p:cNvSpPr txBox="1">
            <a:spLocks noChangeArrowheads="1"/>
          </p:cNvSpPr>
          <p:nvPr/>
        </p:nvSpPr>
        <p:spPr bwMode="auto">
          <a:xfrm>
            <a:off x="0" y="4876800"/>
            <a:ext cx="3352800" cy="400110"/>
          </a:xfrm>
          <a:prstGeom prst="rect">
            <a:avLst/>
          </a:prstGeom>
          <a:noFill/>
          <a:ln w="9525">
            <a:noFill/>
            <a:miter lim="800000"/>
            <a:headEnd/>
            <a:tailEnd/>
          </a:ln>
        </p:spPr>
        <p:txBody>
          <a:bodyPr>
            <a:spAutoFit/>
          </a:bodyPr>
          <a:lstStyle/>
          <a:p>
            <a:pPr algn="ctr" eaLnBrk="0" hangingPunct="0">
              <a:spcBef>
                <a:spcPct val="50000"/>
              </a:spcBef>
            </a:pPr>
            <a:r>
              <a:rPr lang="en-US" altLang="en-US" sz="2000" b="1" dirty="0">
                <a:latin typeface="Times New Roman" pitchFamily="18" charset="0"/>
              </a:rPr>
              <a:t>PR</a:t>
            </a:r>
            <a:r>
              <a:rPr lang="en-US" altLang="en-US" sz="2000" b="1" baseline="-25000" dirty="0">
                <a:latin typeface="Times New Roman" pitchFamily="18" charset="0"/>
              </a:rPr>
              <a:t>caffeine</a:t>
            </a:r>
            <a:r>
              <a:rPr lang="en-US" altLang="en-US" sz="2000" b="1" baseline="-25000" dirty="0">
                <a:latin typeface="Times New Roman" pitchFamily="18" charset="0"/>
              </a:rPr>
              <a:t> use </a:t>
            </a:r>
            <a:r>
              <a:rPr lang="en-US" altLang="en-US" sz="2000" b="1" dirty="0">
                <a:latin typeface="Times New Roman" pitchFamily="18" charset="0"/>
              </a:rPr>
              <a:t>= 0.7</a:t>
            </a:r>
          </a:p>
        </p:txBody>
      </p:sp>
      <p:sp>
        <p:nvSpPr>
          <p:cNvPr id="29767" name="Text Box 17"/>
          <p:cNvSpPr txBox="1">
            <a:spLocks noChangeArrowheads="1"/>
          </p:cNvSpPr>
          <p:nvPr/>
        </p:nvSpPr>
        <p:spPr bwMode="auto">
          <a:xfrm>
            <a:off x="381000" y="5572125"/>
            <a:ext cx="6553200" cy="837920"/>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2400" b="1" dirty="0">
                <a:solidFill>
                  <a:srgbClr val="000000"/>
                </a:solidFill>
              </a:rPr>
              <a:t>What is the </a:t>
            </a:r>
            <a:r>
              <a:rPr lang="en-US" altLang="en-US" sz="2400" b="1" dirty="0">
                <a:solidFill>
                  <a:srgbClr val="000000"/>
                </a:solidFill>
              </a:rPr>
              <a:t>unconfounded</a:t>
            </a:r>
            <a:r>
              <a:rPr lang="en-US" altLang="en-US" sz="2400" b="1" dirty="0">
                <a:solidFill>
                  <a:srgbClr val="000000"/>
                </a:solidFill>
              </a:rPr>
              <a:t> “adjusted” estimate of the prevalence ratio?</a:t>
            </a:r>
          </a:p>
        </p:txBody>
      </p:sp>
      <p:sp>
        <p:nvSpPr>
          <p:cNvPr id="29768" name="Text Box 18"/>
          <p:cNvSpPr txBox="1">
            <a:spLocks noChangeArrowheads="1"/>
          </p:cNvSpPr>
          <p:nvPr/>
        </p:nvSpPr>
        <p:spPr bwMode="auto">
          <a:xfrm>
            <a:off x="381000" y="228600"/>
            <a:ext cx="3886200" cy="314700"/>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b="1" dirty="0">
                <a:solidFill>
                  <a:srgbClr val="000000"/>
                </a:solidFill>
              </a:rPr>
              <a:t>Stanton and Gray.  </a:t>
            </a:r>
            <a:r>
              <a:rPr lang="en-US" altLang="en-US" b="1" i="1" dirty="0">
                <a:solidFill>
                  <a:srgbClr val="000000"/>
                </a:solidFill>
              </a:rPr>
              <a:t>AJE</a:t>
            </a:r>
            <a:r>
              <a:rPr lang="en-US" altLang="en-US" b="1" dirty="0">
                <a:solidFill>
                  <a:srgbClr val="000000"/>
                </a:solidFill>
              </a:rPr>
              <a:t> 1995</a:t>
            </a:r>
          </a:p>
        </p:txBody>
      </p:sp>
      <p:sp>
        <p:nvSpPr>
          <p:cNvPr id="29769" name="Text Box 5"/>
          <p:cNvSpPr txBox="1">
            <a:spLocks noChangeArrowheads="1"/>
          </p:cNvSpPr>
          <p:nvPr/>
        </p:nvSpPr>
        <p:spPr bwMode="auto">
          <a:xfrm rot="18904130">
            <a:off x="-692150" y="7608858"/>
            <a:ext cx="3603625" cy="400110"/>
          </a:xfrm>
          <a:prstGeom prst="rect">
            <a:avLst/>
          </a:prstGeom>
          <a:noFill/>
          <a:ln w="9525">
            <a:noFill/>
            <a:miter lim="800000"/>
            <a:headEnd/>
            <a:tailEnd/>
          </a:ln>
        </p:spPr>
        <p:txBody>
          <a:bodyPr>
            <a:spAutoFit/>
          </a:bodyPr>
          <a:lstStyle/>
          <a:p>
            <a:pPr algn="r" eaLnBrk="0" hangingPunct="0">
              <a:spcBef>
                <a:spcPct val="50000"/>
              </a:spcBef>
            </a:pPr>
            <a:r>
              <a:rPr lang="en-US" altLang="en-US" sz="2000" dirty="0"/>
              <a:t>Prevalence ratio = 0.9  </a:t>
            </a:r>
            <a:r>
              <a:rPr lang="en-US" altLang="en-US" sz="1600" dirty="0"/>
              <a:t> - A</a:t>
            </a:r>
          </a:p>
        </p:txBody>
      </p:sp>
      <p:sp>
        <p:nvSpPr>
          <p:cNvPr id="29770" name="Text Box 9"/>
          <p:cNvSpPr txBox="1">
            <a:spLocks noChangeArrowheads="1"/>
          </p:cNvSpPr>
          <p:nvPr/>
        </p:nvSpPr>
        <p:spPr bwMode="auto">
          <a:xfrm rot="18904130">
            <a:off x="1163638" y="7735858"/>
            <a:ext cx="3941762" cy="400110"/>
          </a:xfrm>
          <a:prstGeom prst="rect">
            <a:avLst/>
          </a:prstGeom>
          <a:noFill/>
          <a:ln w="9525">
            <a:noFill/>
            <a:miter lim="800000"/>
            <a:headEnd/>
            <a:tailEnd/>
          </a:ln>
        </p:spPr>
        <p:txBody>
          <a:bodyPr>
            <a:spAutoFit/>
          </a:bodyPr>
          <a:lstStyle/>
          <a:p>
            <a:pPr algn="r" eaLnBrk="0" hangingPunct="0">
              <a:spcBef>
                <a:spcPct val="50000"/>
              </a:spcBef>
            </a:pPr>
            <a:r>
              <a:rPr lang="en-US" altLang="en-US" sz="2000" dirty="0"/>
              <a:t> Prevalence Ratio = 2.0  </a:t>
            </a:r>
            <a:r>
              <a:rPr lang="en-US" altLang="en-US" sz="1800" dirty="0"/>
              <a:t> - C</a:t>
            </a:r>
          </a:p>
        </p:txBody>
      </p:sp>
      <p:sp>
        <p:nvSpPr>
          <p:cNvPr id="29771" name="Text Box 10"/>
          <p:cNvSpPr txBox="1">
            <a:spLocks noChangeArrowheads="1"/>
          </p:cNvSpPr>
          <p:nvPr/>
        </p:nvSpPr>
        <p:spPr bwMode="auto">
          <a:xfrm rot="18904130">
            <a:off x="741363" y="7473920"/>
            <a:ext cx="3187700" cy="400110"/>
          </a:xfrm>
          <a:prstGeom prst="rect">
            <a:avLst/>
          </a:prstGeom>
          <a:noFill/>
          <a:ln w="9525">
            <a:noFill/>
            <a:miter lim="800000"/>
            <a:headEnd/>
            <a:tailEnd/>
          </a:ln>
        </p:spPr>
        <p:txBody>
          <a:bodyPr>
            <a:spAutoFit/>
          </a:bodyPr>
          <a:lstStyle/>
          <a:p>
            <a:pPr algn="r" eaLnBrk="0" hangingPunct="0">
              <a:spcBef>
                <a:spcPct val="50000"/>
              </a:spcBef>
            </a:pPr>
            <a:r>
              <a:rPr lang="en-US" altLang="en-US" sz="1900" dirty="0"/>
              <a:t>Prevalence Ratio </a:t>
            </a:r>
            <a:r>
              <a:rPr lang="en-US" altLang="en-US" sz="2000" dirty="0"/>
              <a:t>= 1.1</a:t>
            </a:r>
            <a:r>
              <a:rPr lang="en-US" altLang="en-US" sz="1800" dirty="0"/>
              <a:t>   - B</a:t>
            </a:r>
            <a:endParaRPr lang="en-US" altLang="en-US" sz="1800" b="1" dirty="0"/>
          </a:p>
        </p:txBody>
      </p:sp>
      <p:sp>
        <p:nvSpPr>
          <p:cNvPr id="29772" name="Text Box 7"/>
          <p:cNvSpPr txBox="1">
            <a:spLocks noChangeArrowheads="1"/>
          </p:cNvSpPr>
          <p:nvPr/>
        </p:nvSpPr>
        <p:spPr bwMode="auto">
          <a:xfrm rot="18904130">
            <a:off x="2465388" y="7667596"/>
            <a:ext cx="3751262" cy="400110"/>
          </a:xfrm>
          <a:prstGeom prst="rect">
            <a:avLst/>
          </a:prstGeom>
          <a:noFill/>
          <a:ln w="9525">
            <a:noFill/>
            <a:miter lim="800000"/>
            <a:headEnd/>
            <a:tailEnd/>
          </a:ln>
        </p:spPr>
        <p:txBody>
          <a:bodyPr>
            <a:spAutoFit/>
          </a:bodyPr>
          <a:lstStyle/>
          <a:p>
            <a:pPr algn="r" eaLnBrk="0" hangingPunct="0">
              <a:spcBef>
                <a:spcPct val="50000"/>
              </a:spcBef>
            </a:pPr>
            <a:r>
              <a:rPr lang="en-US" altLang="en-US" sz="2000" dirty="0"/>
              <a:t>Some other better answer</a:t>
            </a:r>
            <a:r>
              <a:rPr lang="en-US" altLang="en-US" sz="1800" dirty="0"/>
              <a:t> - D</a:t>
            </a:r>
          </a:p>
        </p:txBody>
      </p:sp>
      <p:sp>
        <p:nvSpPr>
          <p:cNvPr id="29773" name="Text Box 7"/>
          <p:cNvSpPr txBox="1">
            <a:spLocks noChangeArrowheads="1"/>
          </p:cNvSpPr>
          <p:nvPr/>
        </p:nvSpPr>
        <p:spPr bwMode="auto">
          <a:xfrm rot="18904130">
            <a:off x="2495550" y="7662833"/>
            <a:ext cx="3722688" cy="400110"/>
          </a:xfrm>
          <a:prstGeom prst="rect">
            <a:avLst/>
          </a:prstGeom>
          <a:noFill/>
          <a:ln w="9525" algn="ctr">
            <a:solidFill>
              <a:srgbClr val="FF0000"/>
            </a:solidFill>
            <a:miter lim="800000"/>
            <a:headEnd/>
            <a:tailEnd/>
          </a:ln>
        </p:spPr>
        <p:txBody>
          <a:bodyPr>
            <a:spAutoFit/>
          </a:bodyPr>
          <a:lstStyle/>
          <a:p>
            <a:pPr algn="r" eaLnBrk="0" hangingPunct="0">
              <a:spcBef>
                <a:spcPct val="50000"/>
              </a:spcBef>
            </a:pPr>
            <a:r>
              <a:rPr lang="en-US" altLang="en-US" sz="2000" dirty="0"/>
              <a:t>Some other better answer</a:t>
            </a:r>
            <a:r>
              <a:rPr lang="en-US" altLang="en-US" sz="1800" dirty="0"/>
              <a:t> - D</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ChangeArrowheads="1"/>
          </p:cNvSpPr>
          <p:nvPr>
            <p:ph type="title"/>
          </p:nvPr>
        </p:nvSpPr>
        <p:spPr>
          <a:xfrm>
            <a:off x="265112" y="228600"/>
            <a:ext cx="6364288" cy="1066800"/>
          </a:xfrm>
        </p:spPr>
        <p:txBody>
          <a:bodyPr/>
          <a:lstStyle/>
          <a:p>
            <a:r>
              <a:rPr lang="en-US" altLang="en-US" dirty="0" smtClean="0"/>
              <a:t>Underlying Assumption Needed to Form a Summary/Adjusted Estimate of the Unconfounded Stratum-Specific Estimates</a:t>
            </a:r>
          </a:p>
        </p:txBody>
      </p:sp>
      <p:sp>
        <p:nvSpPr>
          <p:cNvPr id="117762" name="Rectangle 3"/>
          <p:cNvSpPr>
            <a:spLocks noGrp="1" noChangeArrowheads="1"/>
          </p:cNvSpPr>
          <p:nvPr>
            <p:ph type="body" idx="1"/>
          </p:nvPr>
        </p:nvSpPr>
        <p:spPr>
          <a:xfrm>
            <a:off x="0" y="1600200"/>
            <a:ext cx="6858000" cy="6400800"/>
          </a:xfrm>
        </p:spPr>
        <p:txBody>
          <a:bodyPr/>
          <a:lstStyle/>
          <a:p>
            <a:pPr>
              <a:tabLst>
                <a:tab pos="2965450" algn="l"/>
              </a:tabLst>
            </a:pPr>
            <a:r>
              <a:rPr lang="en-US" altLang="en-US" sz="2400" dirty="0" smtClean="0"/>
              <a:t>If the relationship between the exposure and the outcome varies meaningfully in a clinical/biologic sense </a:t>
            </a:r>
            <a:r>
              <a:rPr lang="en-US" altLang="en-US" sz="2400" i="1" dirty="0" smtClean="0"/>
              <a:t>and</a:t>
            </a:r>
            <a:r>
              <a:rPr lang="en-US" altLang="en-US" sz="2400" dirty="0" smtClean="0"/>
              <a:t> statistically across strata of a third variable:</a:t>
            </a:r>
          </a:p>
          <a:p>
            <a:pPr lvl="1">
              <a:tabLst>
                <a:tab pos="2965450" algn="l"/>
              </a:tabLst>
            </a:pPr>
            <a:r>
              <a:rPr lang="en-US" altLang="en-US" sz="2400" dirty="0" smtClean="0"/>
              <a:t>it is not usually appropriate to create a </a:t>
            </a:r>
            <a:r>
              <a:rPr lang="en-US" altLang="en-US" sz="2400" u="sng" dirty="0" smtClean="0"/>
              <a:t>single</a:t>
            </a:r>
            <a:r>
              <a:rPr lang="en-US" altLang="en-US" sz="2400" dirty="0" smtClean="0"/>
              <a:t> summary estimate of all of the strata</a:t>
            </a:r>
          </a:p>
          <a:p>
            <a:pPr lvl="1">
              <a:tabLst>
                <a:tab pos="2965450" algn="l"/>
              </a:tabLst>
            </a:pPr>
            <a:endParaRPr lang="en-US" altLang="en-US" sz="2400" dirty="0" smtClean="0"/>
          </a:p>
          <a:p>
            <a:pPr>
              <a:tabLst>
                <a:tab pos="2965450" algn="l"/>
              </a:tabLst>
            </a:pPr>
            <a:r>
              <a:rPr lang="en-US" altLang="en-US" sz="2400" dirty="0" smtClean="0"/>
              <a:t>To create one single summary estimate, the assumption is that the different strata are basically all estimating the same number/entity</a:t>
            </a:r>
          </a:p>
          <a:p>
            <a:pPr lvl="1">
              <a:tabLst>
                <a:tab pos="2965450" algn="l"/>
              </a:tabLst>
            </a:pPr>
            <a:r>
              <a:rPr lang="en-US" altLang="en-US" sz="2400" dirty="0"/>
              <a:t>t</a:t>
            </a:r>
            <a:r>
              <a:rPr lang="en-US" altLang="en-US" sz="2400" dirty="0" smtClean="0"/>
              <a:t>hey only differ because of sampling error </a:t>
            </a:r>
          </a:p>
          <a:p>
            <a:pPr>
              <a:tabLst>
                <a:tab pos="2965450" algn="l"/>
              </a:tabLst>
            </a:pPr>
            <a:endParaRPr lang="en-US" altLang="en-US" sz="1800" dirty="0" smtClean="0"/>
          </a:p>
          <a:p>
            <a:pPr>
              <a:tabLst>
                <a:tab pos="2965450" algn="l"/>
              </a:tabLst>
            </a:pPr>
            <a:r>
              <a:rPr lang="en-US" altLang="en-US" sz="2400" dirty="0" smtClean="0"/>
              <a:t>i.e.  When you summarize across strata to get one single estimate, the assumption is that </a:t>
            </a:r>
            <a:r>
              <a:rPr lang="en-US" altLang="en-US" sz="2400" u="sng" dirty="0" smtClean="0"/>
              <a:t>no </a:t>
            </a:r>
            <a:r>
              <a:rPr lang="en-US" altLang="en-US" sz="2400" dirty="0" smtClean="0"/>
              <a:t>“</a:t>
            </a:r>
            <a:r>
              <a:rPr lang="en-US" altLang="en-US" sz="2400" u="sng" dirty="0" smtClean="0"/>
              <a:t>statistical interaction</a:t>
            </a:r>
            <a:r>
              <a:rPr lang="en-US" altLang="en-US" sz="2400" dirty="0" smtClean="0"/>
              <a:t>” is present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ChangeArrowheads="1"/>
          </p:cNvSpPr>
          <p:nvPr>
            <p:ph type="title"/>
          </p:nvPr>
        </p:nvSpPr>
        <p:spPr>
          <a:xfrm>
            <a:off x="304800" y="76201"/>
            <a:ext cx="6172200" cy="566738"/>
          </a:xfrm>
        </p:spPr>
        <p:txBody>
          <a:bodyPr/>
          <a:lstStyle/>
          <a:p>
            <a:r>
              <a:rPr lang="en-US" altLang="en-US" dirty="0" smtClean="0"/>
              <a:t>Confounding and Interaction: Part II</a:t>
            </a:r>
          </a:p>
        </p:txBody>
      </p:sp>
      <p:sp>
        <p:nvSpPr>
          <p:cNvPr id="115714" name="Rectangle 3"/>
          <p:cNvSpPr>
            <a:spLocks noGrp="1" noChangeArrowheads="1"/>
          </p:cNvSpPr>
          <p:nvPr>
            <p:ph type="body" idx="1"/>
          </p:nvPr>
        </p:nvSpPr>
        <p:spPr>
          <a:xfrm>
            <a:off x="381000" y="762000"/>
            <a:ext cx="6096000" cy="7696200"/>
          </a:xfrm>
        </p:spPr>
        <p:txBody>
          <a:bodyPr/>
          <a:lstStyle/>
          <a:p>
            <a:pPr>
              <a:lnSpc>
                <a:spcPct val="90000"/>
              </a:lnSpc>
            </a:pPr>
            <a:r>
              <a:rPr lang="en-US" altLang="en-US" sz="2400" dirty="0" smtClean="0"/>
              <a:t>Methods to reduce/eliminate confounding</a:t>
            </a:r>
          </a:p>
          <a:p>
            <a:pPr lvl="1">
              <a:lnSpc>
                <a:spcPct val="90000"/>
              </a:lnSpc>
            </a:pPr>
            <a:r>
              <a:rPr lang="en-US" altLang="en-US" sz="2200" dirty="0" smtClean="0"/>
              <a:t>during study </a:t>
            </a:r>
            <a:r>
              <a:rPr lang="en-US" altLang="en-US" sz="2200" u="sng" dirty="0" smtClean="0"/>
              <a:t>design</a:t>
            </a:r>
            <a:r>
              <a:rPr lang="en-US" altLang="en-US" sz="2200" dirty="0" smtClean="0"/>
              <a:t>:</a:t>
            </a:r>
          </a:p>
          <a:p>
            <a:pPr lvl="2">
              <a:lnSpc>
                <a:spcPct val="90000"/>
              </a:lnSpc>
              <a:spcBef>
                <a:spcPct val="0"/>
              </a:spcBef>
            </a:pPr>
            <a:r>
              <a:rPr lang="en-US" altLang="en-US" sz="2200" dirty="0" smtClean="0"/>
              <a:t>Randomization</a:t>
            </a:r>
          </a:p>
          <a:p>
            <a:pPr lvl="2">
              <a:lnSpc>
                <a:spcPct val="90000"/>
              </a:lnSpc>
              <a:spcBef>
                <a:spcPct val="0"/>
              </a:spcBef>
            </a:pPr>
            <a:r>
              <a:rPr lang="en-US" altLang="en-US" sz="2200" dirty="0" smtClean="0"/>
              <a:t>Restriction</a:t>
            </a:r>
          </a:p>
          <a:p>
            <a:pPr lvl="2">
              <a:lnSpc>
                <a:spcPct val="90000"/>
              </a:lnSpc>
              <a:spcBef>
                <a:spcPct val="0"/>
              </a:spcBef>
            </a:pPr>
            <a:r>
              <a:rPr lang="en-US" altLang="en-US" sz="2200" dirty="0" smtClean="0"/>
              <a:t>Matching</a:t>
            </a:r>
          </a:p>
          <a:p>
            <a:pPr lvl="2">
              <a:lnSpc>
                <a:spcPct val="90000"/>
              </a:lnSpc>
              <a:spcBef>
                <a:spcPct val="0"/>
              </a:spcBef>
            </a:pPr>
            <a:r>
              <a:rPr lang="en-US" altLang="en-US" sz="2200" dirty="0" smtClean="0"/>
              <a:t>Instrumental variables</a:t>
            </a:r>
          </a:p>
          <a:p>
            <a:pPr lvl="2">
              <a:lnSpc>
                <a:spcPct val="90000"/>
              </a:lnSpc>
            </a:pPr>
            <a:endParaRPr lang="en-US" altLang="en-US" sz="600" dirty="0" smtClean="0"/>
          </a:p>
          <a:p>
            <a:pPr lvl="1">
              <a:lnSpc>
                <a:spcPct val="90000"/>
              </a:lnSpc>
            </a:pPr>
            <a:r>
              <a:rPr lang="en-US" altLang="en-US" sz="2200" dirty="0" smtClean="0"/>
              <a:t>during study </a:t>
            </a:r>
            <a:r>
              <a:rPr lang="en-US" altLang="en-US" sz="2200" u="sng" dirty="0" smtClean="0"/>
              <a:t>analysis:</a:t>
            </a:r>
            <a:endParaRPr lang="en-US" altLang="en-US" sz="2200" dirty="0" smtClean="0"/>
          </a:p>
          <a:p>
            <a:pPr lvl="2">
              <a:lnSpc>
                <a:spcPct val="90000"/>
              </a:lnSpc>
            </a:pPr>
            <a:r>
              <a:rPr lang="en-US" altLang="en-US" sz="2200" dirty="0" smtClean="0"/>
              <a:t>Stratification</a:t>
            </a:r>
          </a:p>
          <a:p>
            <a:pPr lvl="2">
              <a:lnSpc>
                <a:spcPct val="90000"/>
              </a:lnSpc>
              <a:spcBef>
                <a:spcPct val="0"/>
              </a:spcBef>
              <a:spcAft>
                <a:spcPct val="0"/>
              </a:spcAft>
            </a:pPr>
            <a:r>
              <a:rPr lang="en-US" altLang="en-US" sz="2200" dirty="0" smtClean="0"/>
              <a:t>(Mathematical regression)</a:t>
            </a:r>
          </a:p>
          <a:p>
            <a:pPr lvl="2">
              <a:lnSpc>
                <a:spcPct val="90000"/>
              </a:lnSpc>
              <a:spcBef>
                <a:spcPct val="0"/>
              </a:spcBef>
              <a:spcAft>
                <a:spcPct val="0"/>
              </a:spcAft>
            </a:pPr>
            <a:r>
              <a:rPr lang="en-US" altLang="en-US" sz="2200" dirty="0" smtClean="0"/>
              <a:t>(Propensity scores)</a:t>
            </a:r>
          </a:p>
          <a:p>
            <a:pPr lvl="2">
              <a:lnSpc>
                <a:spcPct val="90000"/>
              </a:lnSpc>
              <a:spcBef>
                <a:spcPct val="0"/>
              </a:spcBef>
              <a:spcAft>
                <a:spcPct val="0"/>
              </a:spcAft>
            </a:pPr>
            <a:r>
              <a:rPr lang="en-US" altLang="en-US" sz="2200" dirty="0" smtClean="0"/>
              <a:t>(Inverse probability weighting)</a:t>
            </a:r>
          </a:p>
          <a:p>
            <a:pPr lvl="2">
              <a:lnSpc>
                <a:spcPct val="90000"/>
              </a:lnSpc>
              <a:buFontTx/>
              <a:buNone/>
            </a:pPr>
            <a:endParaRPr lang="en-US" altLang="en-US" sz="1200" dirty="0" smtClean="0"/>
          </a:p>
          <a:p>
            <a:pPr>
              <a:lnSpc>
                <a:spcPct val="90000"/>
              </a:lnSpc>
            </a:pPr>
            <a:r>
              <a:rPr lang="en-US" altLang="en-US" sz="2400" dirty="0" smtClean="0"/>
              <a:t>Interaction</a:t>
            </a:r>
          </a:p>
          <a:p>
            <a:pPr lvl="1">
              <a:lnSpc>
                <a:spcPct val="90000"/>
              </a:lnSpc>
            </a:pPr>
            <a:r>
              <a:rPr lang="en-US" altLang="en-US" sz="2200" dirty="0" smtClean="0"/>
              <a:t>What is it? </a:t>
            </a:r>
          </a:p>
          <a:p>
            <a:pPr lvl="1">
              <a:lnSpc>
                <a:spcPct val="90000"/>
              </a:lnSpc>
            </a:pPr>
            <a:r>
              <a:rPr lang="en-US" altLang="en-US" sz="2200" dirty="0" smtClean="0"/>
              <a:t>Additive vs. multiplicative interaction</a:t>
            </a:r>
          </a:p>
          <a:p>
            <a:pPr lvl="1">
              <a:lnSpc>
                <a:spcPct val="90000"/>
              </a:lnSpc>
            </a:pPr>
            <a:r>
              <a:rPr lang="en-US" altLang="en-US" sz="2200" dirty="0" smtClean="0"/>
              <a:t>How to detect it?</a:t>
            </a:r>
          </a:p>
          <a:p>
            <a:pPr lvl="1">
              <a:lnSpc>
                <a:spcPct val="90000"/>
              </a:lnSpc>
            </a:pPr>
            <a:r>
              <a:rPr lang="en-US" altLang="en-US" sz="2200" dirty="0" smtClean="0"/>
              <a:t>Different types of interaction</a:t>
            </a:r>
          </a:p>
          <a:p>
            <a:pPr lvl="1">
              <a:lnSpc>
                <a:spcPct val="90000"/>
              </a:lnSpc>
            </a:pPr>
            <a:r>
              <a:rPr lang="en-US" altLang="en-US" sz="2200" dirty="0" smtClean="0"/>
              <a:t>Statistical testing for interaction</a:t>
            </a:r>
          </a:p>
          <a:p>
            <a:pPr lvl="1">
              <a:lnSpc>
                <a:spcPct val="90000"/>
              </a:lnSpc>
            </a:pPr>
            <a:r>
              <a:rPr lang="en-US" altLang="en-US" sz="2200" dirty="0" smtClean="0"/>
              <a:t>Implementation in Stata</a:t>
            </a:r>
          </a:p>
          <a:p>
            <a:pPr lvl="1">
              <a:lnSpc>
                <a:spcPct val="90000"/>
              </a:lnSpc>
            </a:pPr>
            <a:r>
              <a:rPr lang="en-US" altLang="en-US" sz="2200" dirty="0" smtClean="0"/>
              <a:t>How DAGs  help identify candidates? </a:t>
            </a:r>
          </a:p>
          <a:p>
            <a:pPr lvl="1">
              <a:lnSpc>
                <a:spcPct val="90000"/>
              </a:lnSpc>
            </a:pPr>
            <a:r>
              <a:rPr lang="en-US" altLang="en-US" sz="2200" dirty="0" smtClean="0"/>
              <a:t>Comparison with confounding</a:t>
            </a:r>
          </a:p>
          <a:p>
            <a:pPr lvl="1">
              <a:lnSpc>
                <a:spcPct val="90000"/>
              </a:lnSpc>
            </a:pPr>
            <a:endParaRPr lang="en-US" altLang="en-US" dirty="0" smtClean="0"/>
          </a:p>
          <a:p>
            <a:pPr>
              <a:lnSpc>
                <a:spcPct val="90000"/>
              </a:lnSpc>
            </a:pPr>
            <a:endParaRPr lang="en-US" altLang="en-US" dirty="0" smtClean="0"/>
          </a:p>
          <a:p>
            <a:pPr lvl="1">
              <a:lnSpc>
                <a:spcPct val="90000"/>
              </a:lnSpc>
            </a:pPr>
            <a:endParaRPr lang="en-US" altLang="en-US" dirty="0" smtClean="0"/>
          </a:p>
        </p:txBody>
      </p:sp>
      <p:sp>
        <p:nvSpPr>
          <p:cNvPr id="4" name="Line 4"/>
          <p:cNvSpPr>
            <a:spLocks noChangeShapeType="1"/>
          </p:cNvSpPr>
          <p:nvPr/>
        </p:nvSpPr>
        <p:spPr bwMode="auto">
          <a:xfrm>
            <a:off x="0" y="5562600"/>
            <a:ext cx="762000" cy="0"/>
          </a:xfrm>
          <a:prstGeom prst="line">
            <a:avLst/>
          </a:prstGeom>
          <a:noFill/>
          <a:ln w="92075">
            <a:solidFill>
              <a:srgbClr val="FF0000"/>
            </a:solidFill>
            <a:round/>
            <a:headEnd/>
            <a:tailEnd type="triangle" w="med" len="med"/>
          </a:ln>
        </p:spPr>
        <p:txBody>
          <a:bodyPr lIns="95125" tIns="49148" rIns="95125" bIns="49148"/>
          <a:lstStyle/>
          <a:p>
            <a:endParaRPr lang="en-US" dirty="0"/>
          </a:p>
        </p:txBody>
      </p:sp>
    </p:spTree>
    <p:extLst>
      <p:ext uri="{BB962C8B-B14F-4D97-AF65-F5344CB8AC3E}">
        <p14:creationId xmlns:p14="http://schemas.microsoft.com/office/powerpoint/2010/main" val="19295641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80009" name="Text Box 9"/>
          <p:cNvSpPr txBox="1">
            <a:spLocks noChangeArrowheads="1"/>
          </p:cNvSpPr>
          <p:nvPr/>
        </p:nvSpPr>
        <p:spPr bwMode="auto">
          <a:xfrm flipH="1">
            <a:off x="762000" y="-155634"/>
            <a:ext cx="5486400" cy="800219"/>
          </a:xfrm>
          <a:prstGeom prst="rect">
            <a:avLst/>
          </a:prstGeom>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2800" b="1" dirty="0"/>
              <a:t>Elimination of Confounding</a:t>
            </a:r>
            <a:endParaRPr lang="en-US" sz="1600" dirty="0">
              <a:solidFill>
                <a:srgbClr val="000000"/>
              </a:solidFill>
            </a:endParaRPr>
          </a:p>
        </p:txBody>
      </p:sp>
      <p:sp>
        <p:nvSpPr>
          <p:cNvPr id="1166" name="Rectangle 10"/>
          <p:cNvSpPr>
            <a:spLocks noChangeArrowheads="1"/>
          </p:cNvSpPr>
          <p:nvPr/>
        </p:nvSpPr>
        <p:spPr bwMode="auto">
          <a:xfrm>
            <a:off x="0" y="685800"/>
            <a:ext cx="61722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dirty="0"/>
          </a:p>
        </p:txBody>
      </p:sp>
      <p:sp>
        <p:nvSpPr>
          <p:cNvPr id="1167" name="Rectangle 12"/>
          <p:cNvSpPr>
            <a:spLocks noChangeArrowheads="1"/>
          </p:cNvSpPr>
          <p:nvPr/>
        </p:nvSpPr>
        <p:spPr bwMode="auto">
          <a:xfrm>
            <a:off x="76200" y="762000"/>
            <a:ext cx="6400800" cy="8382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dirty="0"/>
              <a:t>Adjusting/controlling for C closes the backdoor path; eliminates confounding</a:t>
            </a:r>
          </a:p>
        </p:txBody>
      </p:sp>
      <p:graphicFrame>
        <p:nvGraphicFramePr>
          <p:cNvPr id="1280013" name="Object 138"/>
          <p:cNvGraphicFramePr>
            <a:graphicFrameLocks/>
          </p:cNvGraphicFramePr>
          <p:nvPr/>
        </p:nvGraphicFramePr>
        <p:xfrm>
          <a:off x="1200150" y="5219700"/>
          <a:ext cx="3752850" cy="1866900"/>
        </p:xfrm>
        <a:graphic>
          <a:graphicData uri="http://schemas.openxmlformats.org/presentationml/2006/ole">
            <mc:AlternateContent xmlns:mc="http://schemas.openxmlformats.org/markup-compatibility/2006">
              <mc:Choice xmlns:v="urn:schemas-microsoft-com:vml" Requires="v">
                <p:oleObj spid="_x0000_s1618" name="Document" r:id="rId4" imgW="3898710" imgH="1819701" progId="Word.Document.8">
                  <p:embed/>
                </p:oleObj>
              </mc:Choice>
              <mc:Fallback>
                <p:oleObj name="Document" r:id="rId4" imgW="3898710" imgH="1819701" progId="Word.Document.8">
                  <p:embed/>
                  <p:pic>
                    <p:nvPicPr>
                      <p:cNvPr id="0" name="Picture 13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0150" y="5219700"/>
                        <a:ext cx="3752850"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80014" name="Object 139"/>
          <p:cNvGraphicFramePr>
            <a:graphicFrameLocks/>
          </p:cNvGraphicFramePr>
          <p:nvPr/>
        </p:nvGraphicFramePr>
        <p:xfrm>
          <a:off x="0" y="6915150"/>
          <a:ext cx="3238500" cy="1238250"/>
        </p:xfrm>
        <a:graphic>
          <a:graphicData uri="http://schemas.openxmlformats.org/presentationml/2006/ole">
            <mc:AlternateContent xmlns:mc="http://schemas.openxmlformats.org/markup-compatibility/2006">
              <mc:Choice xmlns:v="urn:schemas-microsoft-com:vml" Requires="v">
                <p:oleObj spid="_x0000_s1619" name="Document" r:id="rId6" imgW="3621386" imgH="1199584" progId="Word.Document.8">
                  <p:embed/>
                </p:oleObj>
              </mc:Choice>
              <mc:Fallback>
                <p:oleObj name="Document" r:id="rId6" imgW="3621386" imgH="1199584" progId="Word.Document.8">
                  <p:embed/>
                  <p:pic>
                    <p:nvPicPr>
                      <p:cNvPr id="0" name="Picture 13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6915150"/>
                        <a:ext cx="3238500"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80015" name="Object 140"/>
          <p:cNvGraphicFramePr>
            <a:graphicFrameLocks/>
          </p:cNvGraphicFramePr>
          <p:nvPr/>
        </p:nvGraphicFramePr>
        <p:xfrm>
          <a:off x="3314700" y="6915150"/>
          <a:ext cx="3162300" cy="1238250"/>
        </p:xfrm>
        <a:graphic>
          <a:graphicData uri="http://schemas.openxmlformats.org/presentationml/2006/ole">
            <mc:AlternateContent xmlns:mc="http://schemas.openxmlformats.org/markup-compatibility/2006">
              <mc:Choice xmlns:v="urn:schemas-microsoft-com:vml" Requires="v">
                <p:oleObj spid="_x0000_s1620" name="Document" r:id="rId8" imgW="3621386" imgH="1199584" progId="Word.Document.8">
                  <p:embed/>
                </p:oleObj>
              </mc:Choice>
              <mc:Fallback>
                <p:oleObj name="Document" r:id="rId8" imgW="3621386" imgH="1199584" progId="Word.Document.8">
                  <p:embed/>
                  <p:pic>
                    <p:nvPicPr>
                      <p:cNvPr id="0" name="Picture 140"/>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14700" y="6915150"/>
                        <a:ext cx="3162300"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80016" name="Line 16"/>
          <p:cNvSpPr>
            <a:spLocks noChangeShapeType="1"/>
          </p:cNvSpPr>
          <p:nvPr/>
        </p:nvSpPr>
        <p:spPr bwMode="auto">
          <a:xfrm flipH="1">
            <a:off x="3048000" y="6248400"/>
            <a:ext cx="457200" cy="457200"/>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1280017" name="Line 17"/>
          <p:cNvSpPr>
            <a:spLocks noChangeShapeType="1"/>
          </p:cNvSpPr>
          <p:nvPr/>
        </p:nvSpPr>
        <p:spPr bwMode="auto">
          <a:xfrm>
            <a:off x="3505200" y="6248400"/>
            <a:ext cx="533400" cy="457200"/>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1280018" name="Text Box 18"/>
          <p:cNvSpPr txBox="1">
            <a:spLocks noChangeArrowheads="1"/>
          </p:cNvSpPr>
          <p:nvPr/>
        </p:nvSpPr>
        <p:spPr bwMode="auto">
          <a:xfrm>
            <a:off x="838200" y="1524000"/>
            <a:ext cx="685800" cy="861774"/>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sz="2000" b="1" dirty="0">
              <a:solidFill>
                <a:srgbClr val="000000"/>
              </a:solidFill>
            </a:endParaRPr>
          </a:p>
          <a:p>
            <a:pPr algn="ctr" eaLnBrk="0" hangingPunct="0">
              <a:spcBef>
                <a:spcPct val="50000"/>
              </a:spcBef>
              <a:defRPr/>
            </a:pPr>
            <a:r>
              <a:rPr lang="en-US" sz="2000" b="1" dirty="0">
                <a:solidFill>
                  <a:srgbClr val="000000"/>
                </a:solidFill>
              </a:rPr>
              <a:t>                   </a:t>
            </a:r>
          </a:p>
        </p:txBody>
      </p:sp>
      <p:sp>
        <p:nvSpPr>
          <p:cNvPr id="1280019" name="Text Box 19"/>
          <p:cNvSpPr txBox="1">
            <a:spLocks noChangeArrowheads="1"/>
          </p:cNvSpPr>
          <p:nvPr/>
        </p:nvSpPr>
        <p:spPr bwMode="auto">
          <a:xfrm>
            <a:off x="228600" y="4713288"/>
            <a:ext cx="5715000" cy="468588"/>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2400" b="1" dirty="0">
                <a:solidFill>
                  <a:srgbClr val="000000"/>
                </a:solidFill>
              </a:rPr>
              <a:t>Stratification is one approach</a:t>
            </a:r>
          </a:p>
        </p:txBody>
      </p:sp>
      <p:grpSp>
        <p:nvGrpSpPr>
          <p:cNvPr id="1172" name="Group 20"/>
          <p:cNvGrpSpPr>
            <a:grpSpLocks/>
          </p:cNvGrpSpPr>
          <p:nvPr/>
        </p:nvGrpSpPr>
        <p:grpSpPr bwMode="auto">
          <a:xfrm>
            <a:off x="609600" y="1287572"/>
            <a:ext cx="5715000" cy="4054258"/>
            <a:chOff x="533400" y="2354372"/>
            <a:chExt cx="5715000" cy="4054257"/>
          </a:xfrm>
        </p:grpSpPr>
        <p:sp>
          <p:nvSpPr>
            <p:cNvPr id="22" name="Text Box 2"/>
            <p:cNvSpPr txBox="1">
              <a:spLocks noChangeArrowheads="1"/>
            </p:cNvSpPr>
            <p:nvPr/>
          </p:nvSpPr>
          <p:spPr bwMode="auto">
            <a:xfrm flipH="1">
              <a:off x="533400" y="2354372"/>
              <a:ext cx="1143000" cy="1815882"/>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C</a:t>
              </a:r>
            </a:p>
            <a:p>
              <a:pPr algn="ctr" eaLnBrk="0" hangingPunct="0">
                <a:spcBef>
                  <a:spcPct val="50000"/>
                </a:spcBef>
                <a:defRPr/>
              </a:pPr>
              <a:endParaRPr lang="en-US" sz="3600" dirty="0">
                <a:solidFill>
                  <a:srgbClr val="000000"/>
                </a:solidFill>
              </a:endParaRPr>
            </a:p>
          </p:txBody>
        </p:sp>
        <p:sp>
          <p:nvSpPr>
            <p:cNvPr id="23" name="Freeform 3"/>
            <p:cNvSpPr>
              <a:spLocks/>
            </p:cNvSpPr>
            <p:nvPr/>
          </p:nvSpPr>
          <p:spPr bwMode="auto">
            <a:xfrm rot="1245065" flipV="1">
              <a:off x="1277938" y="3965674"/>
              <a:ext cx="4291012" cy="30777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24" name="Line 4"/>
            <p:cNvSpPr>
              <a:spLocks noChangeShapeType="1"/>
            </p:cNvSpPr>
            <p:nvPr/>
          </p:nvSpPr>
          <p:spPr bwMode="auto">
            <a:xfrm>
              <a:off x="2514600" y="5257800"/>
              <a:ext cx="2895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25" name="Freeform 5"/>
            <p:cNvSpPr>
              <a:spLocks/>
            </p:cNvSpPr>
            <p:nvPr/>
          </p:nvSpPr>
          <p:spPr bwMode="auto">
            <a:xfrm rot="2855394" flipV="1">
              <a:off x="660401" y="4037012"/>
              <a:ext cx="1987550" cy="30797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26" name="Text Box 6"/>
            <p:cNvSpPr txBox="1">
              <a:spLocks noChangeArrowheads="1"/>
            </p:cNvSpPr>
            <p:nvPr/>
          </p:nvSpPr>
          <p:spPr bwMode="auto">
            <a:xfrm>
              <a:off x="3429000" y="5257155"/>
              <a:ext cx="685800" cy="46166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b="1" dirty="0">
                  <a:solidFill>
                    <a:srgbClr val="000000"/>
                  </a:solidFill>
                </a:rPr>
                <a:t>?</a:t>
              </a:r>
            </a:p>
          </p:txBody>
        </p:sp>
        <p:sp>
          <p:nvSpPr>
            <p:cNvPr id="27" name="Text Box 7"/>
            <p:cNvSpPr txBox="1">
              <a:spLocks noChangeArrowheads="1"/>
            </p:cNvSpPr>
            <p:nvPr/>
          </p:nvSpPr>
          <p:spPr bwMode="auto">
            <a:xfrm flipH="1">
              <a:off x="1600200" y="4592747"/>
              <a:ext cx="1143000" cy="1815882"/>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E</a:t>
              </a:r>
            </a:p>
            <a:p>
              <a:pPr algn="ctr" eaLnBrk="0" hangingPunct="0">
                <a:spcBef>
                  <a:spcPct val="50000"/>
                </a:spcBef>
                <a:defRPr/>
              </a:pPr>
              <a:endParaRPr lang="en-US" sz="3600" dirty="0">
                <a:solidFill>
                  <a:srgbClr val="000000"/>
                </a:solidFill>
              </a:endParaRPr>
            </a:p>
          </p:txBody>
        </p:sp>
        <p:sp>
          <p:nvSpPr>
            <p:cNvPr id="28" name="Text Box 8"/>
            <p:cNvSpPr txBox="1">
              <a:spLocks noChangeArrowheads="1"/>
            </p:cNvSpPr>
            <p:nvPr/>
          </p:nvSpPr>
          <p:spPr bwMode="auto">
            <a:xfrm flipH="1">
              <a:off x="5105400" y="4566404"/>
              <a:ext cx="1143000" cy="1354217"/>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D</a:t>
              </a:r>
            </a:p>
            <a:p>
              <a:pPr algn="ctr" eaLnBrk="0" hangingPunct="0">
                <a:spcBef>
                  <a:spcPct val="50000"/>
                </a:spcBef>
                <a:defRPr/>
              </a:pPr>
              <a:endParaRPr lang="en-US" sz="1600" dirty="0">
                <a:solidFill>
                  <a:srgbClr val="000000"/>
                </a:solidFill>
              </a:endParaRPr>
            </a:p>
          </p:txBody>
        </p:sp>
      </p:grpSp>
      <p:sp>
        <p:nvSpPr>
          <p:cNvPr id="20" name="Text Box 19"/>
          <p:cNvSpPr txBox="1">
            <a:spLocks noChangeArrowheads="1"/>
          </p:cNvSpPr>
          <p:nvPr/>
        </p:nvSpPr>
        <p:spPr bwMode="auto">
          <a:xfrm>
            <a:off x="76200" y="8153400"/>
            <a:ext cx="6781800" cy="776364"/>
          </a:xfrm>
          <a:prstGeom prst="rect">
            <a:avLst/>
          </a:prstGeom>
          <a:noFill/>
          <a:ln w="9525">
            <a:noFill/>
            <a:miter lim="800000"/>
            <a:headEnd/>
            <a:tailEnd/>
          </a:ln>
        </p:spPr>
        <p:txBody>
          <a:bodyPr wrap="square" lIns="95125" tIns="49148" rIns="95125" bIns="49148">
            <a:spAutoFit/>
          </a:bodyPr>
          <a:lstStyle/>
          <a:p>
            <a:pPr eaLnBrk="0" hangingPunct="0">
              <a:spcBef>
                <a:spcPct val="50000"/>
              </a:spcBef>
            </a:pPr>
            <a:r>
              <a:rPr lang="en-US" altLang="en-US" sz="2200" b="1" dirty="0" smtClean="0">
                <a:solidFill>
                  <a:srgbClr val="000000"/>
                </a:solidFill>
              </a:rPr>
              <a:t>But there are also other approaches to eliminate confounding</a:t>
            </a:r>
            <a:endParaRPr lang="en-US" altLang="en-US" sz="2200" b="1" dirty="0">
              <a:solidFill>
                <a:srgbClr val="000000"/>
              </a:solidFill>
            </a:endParaRPr>
          </a:p>
        </p:txBody>
      </p:sp>
      <p:sp>
        <p:nvSpPr>
          <p:cNvPr id="21" name="Text Box 11"/>
          <p:cNvSpPr txBox="1">
            <a:spLocks noChangeArrowheads="1"/>
          </p:cNvSpPr>
          <p:nvPr/>
        </p:nvSpPr>
        <p:spPr bwMode="auto">
          <a:xfrm>
            <a:off x="1752600" y="6324600"/>
            <a:ext cx="1295400" cy="523220"/>
          </a:xfrm>
          <a:prstGeom prst="rect">
            <a:avLst/>
          </a:prstGeom>
          <a:noFill/>
          <a:ln w="9525">
            <a:noFill/>
            <a:miter lim="800000"/>
            <a:headEnd/>
            <a:tailEnd/>
          </a:ln>
        </p:spPr>
        <p:txBody>
          <a:bodyPr>
            <a:spAutoFit/>
          </a:bodyPr>
          <a:lstStyle/>
          <a:p>
            <a:pPr algn="ctr" eaLnBrk="0" hangingPunct="0">
              <a:spcBef>
                <a:spcPct val="50000"/>
              </a:spcBef>
            </a:pPr>
            <a:r>
              <a:rPr lang="en-US" altLang="en-US" dirty="0" smtClean="0">
                <a:latin typeface="Times New Roman" pitchFamily="18" charset="0"/>
              </a:rPr>
              <a:t>Confounder Present</a:t>
            </a:r>
            <a:endParaRPr lang="en-US" altLang="en-US" dirty="0">
              <a:latin typeface="Times New Roman" pitchFamily="18" charset="0"/>
            </a:endParaRPr>
          </a:p>
        </p:txBody>
      </p:sp>
      <p:sp>
        <p:nvSpPr>
          <p:cNvPr id="29" name="Text Box 11"/>
          <p:cNvSpPr txBox="1">
            <a:spLocks noChangeArrowheads="1"/>
          </p:cNvSpPr>
          <p:nvPr/>
        </p:nvSpPr>
        <p:spPr bwMode="auto">
          <a:xfrm>
            <a:off x="4038600" y="6334780"/>
            <a:ext cx="1295400" cy="523220"/>
          </a:xfrm>
          <a:prstGeom prst="rect">
            <a:avLst/>
          </a:prstGeom>
          <a:noFill/>
          <a:ln w="9525">
            <a:noFill/>
            <a:miter lim="800000"/>
            <a:headEnd/>
            <a:tailEnd/>
          </a:ln>
        </p:spPr>
        <p:txBody>
          <a:bodyPr>
            <a:spAutoFit/>
          </a:bodyPr>
          <a:lstStyle/>
          <a:p>
            <a:pPr algn="ctr" eaLnBrk="0" hangingPunct="0">
              <a:spcBef>
                <a:spcPct val="50000"/>
              </a:spcBef>
            </a:pPr>
            <a:r>
              <a:rPr lang="en-US" altLang="en-US" dirty="0" smtClean="0">
                <a:latin typeface="Times New Roman" pitchFamily="18" charset="0"/>
              </a:rPr>
              <a:t>Confounder Absent</a:t>
            </a:r>
            <a:endParaRPr lang="en-US" altLang="en-US" dirty="0">
              <a:latin typeface="Times New Roman" pitchFamily="18" charset="0"/>
            </a:endParaRPr>
          </a:p>
        </p:txBody>
      </p:sp>
      <p:sp>
        <p:nvSpPr>
          <p:cNvPr id="30" name="Oval 29"/>
          <p:cNvSpPr/>
          <p:nvPr/>
        </p:nvSpPr>
        <p:spPr bwMode="auto">
          <a:xfrm>
            <a:off x="6629400" y="76200"/>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80018"/>
                                        </p:tgtEl>
                                        <p:attrNameLst>
                                          <p:attrName>style.visibility</p:attrName>
                                        </p:attrNameLst>
                                      </p:cBhvr>
                                      <p:to>
                                        <p:strVal val="visible"/>
                                      </p:to>
                                    </p:set>
                                    <p:anim calcmode="lin" valueType="num">
                                      <p:cBhvr additive="base">
                                        <p:cTn id="7" dur="500" fill="hold"/>
                                        <p:tgtEl>
                                          <p:spTgt spid="1280018"/>
                                        </p:tgtEl>
                                        <p:attrNameLst>
                                          <p:attrName>ppt_x</p:attrName>
                                        </p:attrNameLst>
                                      </p:cBhvr>
                                      <p:tavLst>
                                        <p:tav tm="0">
                                          <p:val>
                                            <p:strVal val="#ppt_x"/>
                                          </p:val>
                                        </p:tav>
                                        <p:tav tm="100000">
                                          <p:val>
                                            <p:strVal val="#ppt_x"/>
                                          </p:val>
                                        </p:tav>
                                      </p:tavLst>
                                    </p:anim>
                                    <p:anim calcmode="lin" valueType="num">
                                      <p:cBhvr additive="base">
                                        <p:cTn id="8" dur="500" fill="hold"/>
                                        <p:tgtEl>
                                          <p:spTgt spid="1280018"/>
                                        </p:tgtEl>
                                        <p:attrNameLst>
                                          <p:attrName>ppt_y</p:attrName>
                                        </p:attrNameLst>
                                      </p:cBhvr>
                                      <p:tavLst>
                                        <p:tav tm="0">
                                          <p:val>
                                            <p:strVal val="1+#ppt_h/2"/>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12800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800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800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800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800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800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16" grpId="0" animBg="1"/>
      <p:bldP spid="1280017" grpId="0" animBg="1"/>
      <p:bldP spid="1280018" grpId="0" animBg="1"/>
      <p:bldP spid="1280019" grpId="0"/>
      <p:bldP spid="20" grpId="0"/>
      <p:bldP spid="21"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ChangeArrowheads="1"/>
          </p:cNvSpPr>
          <p:nvPr>
            <p:ph type="title"/>
          </p:nvPr>
        </p:nvSpPr>
        <p:spPr>
          <a:xfrm>
            <a:off x="609600" y="152400"/>
            <a:ext cx="5830888" cy="533400"/>
          </a:xfrm>
        </p:spPr>
        <p:txBody>
          <a:bodyPr/>
          <a:lstStyle/>
          <a:p>
            <a:r>
              <a:rPr lang="en-US" altLang="en-US" dirty="0" smtClean="0"/>
              <a:t>Statistical Interaction</a:t>
            </a:r>
          </a:p>
        </p:txBody>
      </p:sp>
      <p:sp>
        <p:nvSpPr>
          <p:cNvPr id="121858" name="Rectangle 3"/>
          <p:cNvSpPr>
            <a:spLocks noGrp="1" noChangeArrowheads="1"/>
          </p:cNvSpPr>
          <p:nvPr>
            <p:ph type="body" idx="1"/>
          </p:nvPr>
        </p:nvSpPr>
        <p:spPr>
          <a:xfrm>
            <a:off x="0" y="685800"/>
            <a:ext cx="6858000" cy="6781800"/>
          </a:xfrm>
        </p:spPr>
        <p:txBody>
          <a:bodyPr/>
          <a:lstStyle/>
          <a:p>
            <a:pPr>
              <a:spcAft>
                <a:spcPts val="600"/>
              </a:spcAft>
            </a:pPr>
            <a:r>
              <a:rPr lang="en-US" altLang="en-US" sz="2200" dirty="0" smtClean="0"/>
              <a:t>Definition</a:t>
            </a:r>
            <a:r>
              <a:rPr lang="en-US" altLang="en-US" dirty="0" smtClean="0"/>
              <a:t> </a:t>
            </a:r>
          </a:p>
          <a:p>
            <a:pPr marL="571500" lvl="1" indent="-228600">
              <a:spcAft>
                <a:spcPts val="600"/>
              </a:spcAft>
            </a:pPr>
            <a:r>
              <a:rPr lang="en-US" altLang="en-US" dirty="0" smtClean="0"/>
              <a:t>when the magnitude of a measure of association (between exposure &amp; disease) meaningfully/ statistically differs according</a:t>
            </a:r>
            <a:r>
              <a:rPr lang="en-US" altLang="en-US" sz="1800" dirty="0" smtClean="0"/>
              <a:t> </a:t>
            </a:r>
            <a:r>
              <a:rPr lang="en-US" altLang="en-US" dirty="0" smtClean="0"/>
              <a:t>to value of a 3</a:t>
            </a:r>
            <a:r>
              <a:rPr lang="en-US" altLang="en-US" baseline="30000" dirty="0" smtClean="0"/>
              <a:t>rd</a:t>
            </a:r>
            <a:r>
              <a:rPr lang="en-US" altLang="en-US" dirty="0" smtClean="0"/>
              <a:t> variable</a:t>
            </a:r>
          </a:p>
          <a:p>
            <a:r>
              <a:rPr lang="en-US" altLang="en-US" sz="2200" dirty="0" smtClean="0"/>
              <a:t>Synonyms</a:t>
            </a:r>
          </a:p>
          <a:p>
            <a:pPr lvl="1"/>
            <a:r>
              <a:rPr lang="en-US" altLang="en-US" dirty="0" smtClean="0"/>
              <a:t>Effect-measure modification*</a:t>
            </a:r>
          </a:p>
          <a:p>
            <a:pPr lvl="1"/>
            <a:r>
              <a:rPr lang="en-US" altLang="en-US" dirty="0" smtClean="0"/>
              <a:t>Effect modification</a:t>
            </a:r>
          </a:p>
          <a:p>
            <a:pPr lvl="1"/>
            <a:r>
              <a:rPr lang="en-US" altLang="en-US" dirty="0" smtClean="0"/>
              <a:t>Heterogeneity of effect</a:t>
            </a:r>
          </a:p>
          <a:p>
            <a:pPr lvl="1"/>
            <a:r>
              <a:rPr lang="en-US" altLang="en-US" dirty="0" smtClean="0"/>
              <a:t>Heterogeneity of measure</a:t>
            </a:r>
          </a:p>
          <a:p>
            <a:pPr lvl="1"/>
            <a:r>
              <a:rPr lang="en-US" altLang="en-US" dirty="0" smtClean="0"/>
              <a:t>Non-uniformity of effect</a:t>
            </a:r>
          </a:p>
          <a:p>
            <a:pPr lvl="1"/>
            <a:r>
              <a:rPr lang="en-US" altLang="en-US" dirty="0" smtClean="0"/>
              <a:t>Effect variation</a:t>
            </a:r>
          </a:p>
          <a:p>
            <a:pPr lvl="1"/>
            <a:r>
              <a:rPr lang="en-US" altLang="en-US" dirty="0" smtClean="0"/>
              <a:t>“When one influences another”</a:t>
            </a:r>
          </a:p>
          <a:p>
            <a:pPr lvl="1"/>
            <a:endParaRPr lang="en-US" altLang="en-US" sz="600" dirty="0" smtClean="0"/>
          </a:p>
          <a:p>
            <a:r>
              <a:rPr lang="en-US" altLang="en-US" sz="2200" dirty="0" smtClean="0"/>
              <a:t>Proper terminology </a:t>
            </a:r>
          </a:p>
          <a:p>
            <a:pPr lvl="1"/>
            <a:r>
              <a:rPr lang="en-US" altLang="en-US" dirty="0" smtClean="0"/>
              <a:t>e.g.,  Smoking, caffeine use, delayed conception</a:t>
            </a:r>
          </a:p>
          <a:p>
            <a:pPr lvl="2"/>
            <a:r>
              <a:rPr lang="en-US" altLang="en-US" dirty="0" smtClean="0"/>
              <a:t>Caffeine use </a:t>
            </a:r>
            <a:r>
              <a:rPr lang="en-US" altLang="en-US" u="sng" dirty="0" smtClean="0"/>
              <a:t>modifies</a:t>
            </a:r>
            <a:r>
              <a:rPr lang="en-US" altLang="en-US" dirty="0" smtClean="0"/>
              <a:t> the effect of smoking on the occurrence of delayed conception.</a:t>
            </a:r>
          </a:p>
          <a:p>
            <a:pPr lvl="2"/>
            <a:r>
              <a:rPr lang="en-US" altLang="en-US" dirty="0" smtClean="0"/>
              <a:t>There is </a:t>
            </a:r>
            <a:r>
              <a:rPr lang="en-US" altLang="en-US" u="sng" dirty="0" smtClean="0"/>
              <a:t>interaction</a:t>
            </a:r>
            <a:r>
              <a:rPr lang="en-US" altLang="en-US" dirty="0" smtClean="0"/>
              <a:t> between caffeine use and smoking in the occurrence of delayed conception.  </a:t>
            </a:r>
          </a:p>
          <a:p>
            <a:pPr lvl="2"/>
            <a:r>
              <a:rPr lang="en-US" altLang="en-US" dirty="0" smtClean="0"/>
              <a:t>Caffeine is an </a:t>
            </a:r>
            <a:r>
              <a:rPr lang="en-US" altLang="en-US" u="sng" dirty="0" smtClean="0"/>
              <a:t>effect modifier</a:t>
            </a:r>
            <a:r>
              <a:rPr lang="en-US" altLang="en-US" dirty="0" smtClean="0"/>
              <a:t> in the relationship between smoking and delayed conception.</a:t>
            </a:r>
          </a:p>
        </p:txBody>
      </p:sp>
      <p:sp>
        <p:nvSpPr>
          <p:cNvPr id="121859" name="TextBox 1"/>
          <p:cNvSpPr txBox="1">
            <a:spLocks noChangeArrowheads="1"/>
          </p:cNvSpPr>
          <p:nvPr/>
        </p:nvSpPr>
        <p:spPr bwMode="auto">
          <a:xfrm>
            <a:off x="228600" y="8610600"/>
            <a:ext cx="5029200" cy="338554"/>
          </a:xfrm>
          <a:prstGeom prst="rect">
            <a:avLst/>
          </a:prstGeom>
          <a:noFill/>
          <a:ln w="9525">
            <a:noFill/>
            <a:miter lim="800000"/>
            <a:headEnd/>
            <a:tailEnd/>
          </a:ln>
        </p:spPr>
        <p:txBody>
          <a:bodyPr>
            <a:spAutoFit/>
          </a:bodyPr>
          <a:lstStyle/>
          <a:p>
            <a:pPr eaLnBrk="0" hangingPunct="0">
              <a:spcBef>
                <a:spcPct val="50000"/>
              </a:spcBef>
            </a:pPr>
            <a:r>
              <a:rPr lang="en-US" sz="1600" dirty="0"/>
              <a:t>* preferred</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91"/>
          <p:cNvGraphicFramePr>
            <a:graphicFrameLocks noGrp="1" noChangeAspect="1"/>
          </p:cNvGraphicFramePr>
          <p:nvPr>
            <p:ph type="chart" idx="1"/>
            <p:extLst>
              <p:ext uri="{D42A27DB-BD31-4B8C-83A1-F6EECF244321}">
                <p14:modId xmlns:p14="http://schemas.microsoft.com/office/powerpoint/2010/main" val="1081377439"/>
              </p:ext>
            </p:extLst>
          </p:nvPr>
        </p:nvGraphicFramePr>
        <p:xfrm>
          <a:off x="533400" y="1735355"/>
          <a:ext cx="5726113" cy="3578225"/>
        </p:xfrm>
        <a:graphic>
          <a:graphicData uri="http://schemas.openxmlformats.org/drawingml/2006/chart">
            <c:chart xmlns:c="http://schemas.openxmlformats.org/drawingml/2006/chart" xmlns:r="http://schemas.openxmlformats.org/officeDocument/2006/relationships" r:id="rId3"/>
          </a:graphicData>
        </a:graphic>
      </p:graphicFrame>
      <p:sp>
        <p:nvSpPr>
          <p:cNvPr id="11357" name="Text Box 1027"/>
          <p:cNvSpPr txBox="1">
            <a:spLocks noChangeArrowheads="1"/>
          </p:cNvSpPr>
          <p:nvPr/>
        </p:nvSpPr>
        <p:spPr bwMode="auto">
          <a:xfrm>
            <a:off x="1143000" y="1295402"/>
            <a:ext cx="990600" cy="637865"/>
          </a:xfrm>
          <a:prstGeom prst="rect">
            <a:avLst/>
          </a:prstGeom>
          <a:solidFill>
            <a:schemeClr val="bg1"/>
          </a:solidFill>
          <a:ln w="9525">
            <a:solidFill>
              <a:schemeClr val="bg1"/>
            </a:solidFill>
            <a:miter lim="800000"/>
            <a:headEnd/>
            <a:tailEnd/>
          </a:ln>
        </p:spPr>
        <p:txBody>
          <a:bodyPr lIns="95125" tIns="49148" rIns="95125" bIns="49148">
            <a:spAutoFit/>
          </a:bodyPr>
          <a:lstStyle/>
          <a:p>
            <a:pPr eaLnBrk="0" hangingPunct="0">
              <a:spcBef>
                <a:spcPct val="50000"/>
              </a:spcBef>
            </a:pPr>
            <a:endParaRPr lang="en-US" altLang="en-US" b="1" dirty="0">
              <a:solidFill>
                <a:srgbClr val="000000"/>
              </a:solidFill>
            </a:endParaRPr>
          </a:p>
          <a:p>
            <a:pPr eaLnBrk="0" hangingPunct="0">
              <a:spcBef>
                <a:spcPct val="50000"/>
              </a:spcBef>
            </a:pPr>
            <a:endParaRPr lang="en-US" altLang="en-US" b="1" dirty="0">
              <a:solidFill>
                <a:srgbClr val="000000"/>
              </a:solidFill>
            </a:endParaRPr>
          </a:p>
        </p:txBody>
      </p:sp>
      <p:graphicFrame>
        <p:nvGraphicFramePr>
          <p:cNvPr id="3" name="Object 92"/>
          <p:cNvGraphicFramePr>
            <a:graphicFrameLocks noChangeAspect="1"/>
          </p:cNvGraphicFramePr>
          <p:nvPr>
            <p:extLst>
              <p:ext uri="{D42A27DB-BD31-4B8C-83A1-F6EECF244321}">
                <p14:modId xmlns:p14="http://schemas.microsoft.com/office/powerpoint/2010/main" val="631010443"/>
              </p:ext>
            </p:extLst>
          </p:nvPr>
        </p:nvGraphicFramePr>
        <p:xfrm>
          <a:off x="446089" y="5407737"/>
          <a:ext cx="5726113" cy="3592513"/>
        </p:xfrm>
        <a:graphic>
          <a:graphicData uri="http://schemas.openxmlformats.org/drawingml/2006/chart">
            <c:chart xmlns:c="http://schemas.openxmlformats.org/drawingml/2006/chart" xmlns:r="http://schemas.openxmlformats.org/officeDocument/2006/relationships" r:id="rId4"/>
          </a:graphicData>
        </a:graphic>
      </p:graphicFrame>
      <p:sp>
        <p:nvSpPr>
          <p:cNvPr id="11359" name="Text Box 1030"/>
          <p:cNvSpPr txBox="1">
            <a:spLocks noChangeArrowheads="1"/>
          </p:cNvSpPr>
          <p:nvPr/>
        </p:nvSpPr>
        <p:spPr bwMode="auto">
          <a:xfrm>
            <a:off x="4419600" y="3524468"/>
            <a:ext cx="1600200" cy="376255"/>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1800" b="1" dirty="0">
                <a:solidFill>
                  <a:srgbClr val="FF3300"/>
                </a:solidFill>
              </a:rPr>
              <a:t>RR = 3.0</a:t>
            </a:r>
          </a:p>
        </p:txBody>
      </p:sp>
      <p:sp>
        <p:nvSpPr>
          <p:cNvPr id="11360" name="Text Box 1031"/>
          <p:cNvSpPr txBox="1">
            <a:spLocks noChangeArrowheads="1"/>
          </p:cNvSpPr>
          <p:nvPr/>
        </p:nvSpPr>
        <p:spPr bwMode="auto">
          <a:xfrm>
            <a:off x="4495800" y="7323138"/>
            <a:ext cx="1600200" cy="376255"/>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1800" b="1" dirty="0">
                <a:solidFill>
                  <a:srgbClr val="FF3300"/>
                </a:solidFill>
              </a:rPr>
              <a:t>RR = 3.0</a:t>
            </a:r>
          </a:p>
        </p:txBody>
      </p:sp>
      <p:sp>
        <p:nvSpPr>
          <p:cNvPr id="11361" name="Text Box 1032"/>
          <p:cNvSpPr txBox="1">
            <a:spLocks noChangeArrowheads="1"/>
          </p:cNvSpPr>
          <p:nvPr/>
        </p:nvSpPr>
        <p:spPr bwMode="auto">
          <a:xfrm>
            <a:off x="4412673" y="3065329"/>
            <a:ext cx="1600200" cy="376255"/>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1800" b="1" dirty="0"/>
              <a:t>RR = 3.0</a:t>
            </a:r>
          </a:p>
        </p:txBody>
      </p:sp>
      <p:sp>
        <p:nvSpPr>
          <p:cNvPr id="11362" name="Text Box 1033"/>
          <p:cNvSpPr txBox="1">
            <a:spLocks noChangeArrowheads="1"/>
          </p:cNvSpPr>
          <p:nvPr/>
        </p:nvSpPr>
        <p:spPr bwMode="auto">
          <a:xfrm>
            <a:off x="4495800" y="6705601"/>
            <a:ext cx="1600200" cy="376255"/>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1800" b="1" dirty="0"/>
              <a:t>RR = 11.2</a:t>
            </a:r>
          </a:p>
        </p:txBody>
      </p:sp>
      <p:sp>
        <p:nvSpPr>
          <p:cNvPr id="11363" name="Text Box 1034"/>
          <p:cNvSpPr txBox="1">
            <a:spLocks noChangeArrowheads="1"/>
          </p:cNvSpPr>
          <p:nvPr/>
        </p:nvSpPr>
        <p:spPr bwMode="auto">
          <a:xfrm>
            <a:off x="5295900" y="3517148"/>
            <a:ext cx="1447800" cy="1207252"/>
          </a:xfrm>
          <a:prstGeom prst="rect">
            <a:avLst/>
          </a:prstGeom>
          <a:noFill/>
          <a:ln w="9525">
            <a:noFill/>
            <a:miter lim="800000"/>
            <a:headEnd/>
            <a:tailEnd/>
          </a:ln>
        </p:spPr>
        <p:txBody>
          <a:bodyPr lIns="95125" tIns="49148" rIns="95125" bIns="49148">
            <a:spAutoFit/>
          </a:bodyPr>
          <a:lstStyle/>
          <a:p>
            <a:pPr algn="r" eaLnBrk="0" hangingPunct="0">
              <a:spcBef>
                <a:spcPct val="50000"/>
              </a:spcBef>
            </a:pPr>
            <a:r>
              <a:rPr lang="en-US" altLang="en-US" sz="1800" b="1" dirty="0">
                <a:solidFill>
                  <a:srgbClr val="000000"/>
                </a:solidFill>
              </a:rPr>
              <a:t>Parallel lines means no interaction</a:t>
            </a:r>
          </a:p>
        </p:txBody>
      </p:sp>
      <p:sp>
        <p:nvSpPr>
          <p:cNvPr id="11364" name="Text Box 1035"/>
          <p:cNvSpPr txBox="1">
            <a:spLocks noChangeArrowheads="1"/>
          </p:cNvSpPr>
          <p:nvPr/>
        </p:nvSpPr>
        <p:spPr bwMode="auto">
          <a:xfrm>
            <a:off x="5105400" y="7239001"/>
            <a:ext cx="1447800" cy="1761249"/>
          </a:xfrm>
          <a:prstGeom prst="rect">
            <a:avLst/>
          </a:prstGeom>
          <a:noFill/>
          <a:ln w="9525">
            <a:noFill/>
            <a:miter lim="800000"/>
            <a:headEnd/>
            <a:tailEnd/>
          </a:ln>
        </p:spPr>
        <p:txBody>
          <a:bodyPr lIns="95125" tIns="49148" rIns="95125" bIns="49148">
            <a:spAutoFit/>
          </a:bodyPr>
          <a:lstStyle/>
          <a:p>
            <a:pPr algn="r" eaLnBrk="0" hangingPunct="0">
              <a:spcBef>
                <a:spcPct val="50000"/>
              </a:spcBef>
            </a:pPr>
            <a:r>
              <a:rPr lang="en-US" altLang="en-US" sz="1800" b="1" dirty="0">
                <a:solidFill>
                  <a:srgbClr val="000000"/>
                </a:solidFill>
              </a:rPr>
              <a:t>Non-parallel lines means </a:t>
            </a:r>
            <a:r>
              <a:rPr lang="en-US" altLang="en-US" sz="1800" b="1" dirty="0" smtClean="0">
                <a:solidFill>
                  <a:srgbClr val="000000"/>
                </a:solidFill>
              </a:rPr>
              <a:t>interaction is present</a:t>
            </a:r>
            <a:endParaRPr lang="en-US" altLang="en-US" sz="1800" b="1" dirty="0">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86901119"/>
              </p:ext>
            </p:extLst>
          </p:nvPr>
        </p:nvGraphicFramePr>
        <p:xfrm>
          <a:off x="1384713" y="152400"/>
          <a:ext cx="1345375" cy="586726"/>
        </p:xfrm>
        <a:graphic>
          <a:graphicData uri="http://schemas.openxmlformats.org/drawingml/2006/table">
            <a:tbl>
              <a:tblPr firstRow="1" bandRow="1">
                <a:tableStyleId>{2D5ABB26-0587-4C30-8999-92F81FD0307C}</a:tableStyleId>
              </a:tblPr>
              <a:tblGrid>
                <a:gridCol w="659575"/>
                <a:gridCol w="685800"/>
              </a:tblGrid>
              <a:tr h="280126">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6600">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578077897"/>
              </p:ext>
            </p:extLst>
          </p:nvPr>
        </p:nvGraphicFramePr>
        <p:xfrm>
          <a:off x="533402" y="1034361"/>
          <a:ext cx="1345375" cy="586726"/>
        </p:xfrm>
        <a:graphic>
          <a:graphicData uri="http://schemas.openxmlformats.org/drawingml/2006/table">
            <a:tbl>
              <a:tblPr firstRow="1" bandRow="1">
                <a:tableStyleId>{2D5ABB26-0587-4C30-8999-92F81FD0307C}</a:tableStyleId>
              </a:tblPr>
              <a:tblGrid>
                <a:gridCol w="659575"/>
                <a:gridCol w="685800"/>
              </a:tblGrid>
              <a:tr h="280126">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6600">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688678274"/>
              </p:ext>
            </p:extLst>
          </p:nvPr>
        </p:nvGraphicFramePr>
        <p:xfrm>
          <a:off x="2286002" y="1034361"/>
          <a:ext cx="1345375" cy="586726"/>
        </p:xfrm>
        <a:graphic>
          <a:graphicData uri="http://schemas.openxmlformats.org/drawingml/2006/table">
            <a:tbl>
              <a:tblPr firstRow="1" bandRow="1">
                <a:tableStyleId>{2D5ABB26-0587-4C30-8999-92F81FD0307C}</a:tableStyleId>
              </a:tblPr>
              <a:tblGrid>
                <a:gridCol w="659575"/>
                <a:gridCol w="685800"/>
              </a:tblGrid>
              <a:tr h="280126">
                <a:tc>
                  <a:txBody>
                    <a:bodyPr/>
                    <a:lstStyle/>
                    <a:p>
                      <a:endParaRPr lang="en-US" sz="1200"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endParaRPr lang="en-US" sz="1200"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r>
              <a:tr h="306600">
                <a:tc>
                  <a:txBody>
                    <a:bodyPr/>
                    <a:lstStyle/>
                    <a:p>
                      <a:endParaRPr lang="en-US" sz="1200"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endParaRPr lang="en-US" sz="1200"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r>
            </a:tbl>
          </a:graphicData>
        </a:graphic>
      </p:graphicFrame>
      <p:cxnSp>
        <p:nvCxnSpPr>
          <p:cNvPr id="7" name="Straight Arrow Connector 6"/>
          <p:cNvCxnSpPr>
            <a:stCxn id="5" idx="2"/>
          </p:cNvCxnSpPr>
          <p:nvPr/>
        </p:nvCxnSpPr>
        <p:spPr bwMode="auto">
          <a:xfrm flipH="1">
            <a:off x="1676401" y="739126"/>
            <a:ext cx="380999" cy="251474"/>
          </a:xfrm>
          <a:prstGeom prst="straightConnector1">
            <a:avLst/>
          </a:prstGeom>
          <a:noFill/>
          <a:ln w="28575" cap="flat" cmpd="sng" algn="ctr">
            <a:solidFill>
              <a:schemeClr val="tx1"/>
            </a:solidFill>
            <a:prstDash val="solid"/>
            <a:round/>
            <a:headEnd type="none" w="med" len="med"/>
            <a:tailEnd type="arrow"/>
          </a:ln>
          <a:effectLst/>
        </p:spPr>
      </p:cxnSp>
      <p:cxnSp>
        <p:nvCxnSpPr>
          <p:cNvPr id="21" name="Straight Arrow Connector 20"/>
          <p:cNvCxnSpPr>
            <a:stCxn id="5" idx="2"/>
          </p:cNvCxnSpPr>
          <p:nvPr/>
        </p:nvCxnSpPr>
        <p:spPr bwMode="auto">
          <a:xfrm>
            <a:off x="2057400" y="739126"/>
            <a:ext cx="381002" cy="251474"/>
          </a:xfrm>
          <a:prstGeom prst="straightConnector1">
            <a:avLst/>
          </a:prstGeom>
          <a:noFill/>
          <a:ln w="28575" cap="flat" cmpd="sng" algn="ctr">
            <a:solidFill>
              <a:srgbClr val="FF0000"/>
            </a:solidFill>
            <a:prstDash val="solid"/>
            <a:round/>
            <a:headEnd type="none" w="med" len="med"/>
            <a:tailEnd type="arrow"/>
          </a:ln>
          <a:effectLst/>
        </p:spPr>
      </p:cxnSp>
      <p:sp>
        <p:nvSpPr>
          <p:cNvPr id="16" name="TextBox 15"/>
          <p:cNvSpPr txBox="1"/>
          <p:nvPr/>
        </p:nvSpPr>
        <p:spPr>
          <a:xfrm>
            <a:off x="152397" y="1752600"/>
            <a:ext cx="2438403" cy="707886"/>
          </a:xfrm>
          <a:prstGeom prst="rect">
            <a:avLst/>
          </a:prstGeom>
          <a:noFill/>
        </p:spPr>
        <p:txBody>
          <a:bodyPr wrap="square" rtlCol="0">
            <a:spAutoFit/>
          </a:bodyPr>
          <a:lstStyle/>
          <a:p>
            <a:r>
              <a:rPr lang="en-US" sz="2000" b="1" dirty="0" smtClean="0"/>
              <a:t>No Multiplicative Interaction</a:t>
            </a:r>
            <a:endParaRPr lang="en-US" sz="2000" b="1" dirty="0"/>
          </a:p>
        </p:txBody>
      </p:sp>
      <p:sp>
        <p:nvSpPr>
          <p:cNvPr id="26" name="TextBox 25"/>
          <p:cNvSpPr txBox="1"/>
          <p:nvPr/>
        </p:nvSpPr>
        <p:spPr>
          <a:xfrm>
            <a:off x="2514600" y="759024"/>
            <a:ext cx="457200" cy="307777"/>
          </a:xfrm>
          <a:prstGeom prst="rect">
            <a:avLst/>
          </a:prstGeom>
          <a:noFill/>
        </p:spPr>
        <p:txBody>
          <a:bodyPr wrap="square" rtlCol="0">
            <a:spAutoFit/>
          </a:bodyPr>
          <a:lstStyle/>
          <a:p>
            <a:r>
              <a:rPr lang="en-US" b="1" dirty="0" smtClean="0">
                <a:solidFill>
                  <a:srgbClr val="FF0000"/>
                </a:solidFill>
              </a:rPr>
              <a:t>1</a:t>
            </a:r>
            <a:endParaRPr lang="en-US" b="1" dirty="0">
              <a:solidFill>
                <a:srgbClr val="FF0000"/>
              </a:solidFill>
            </a:endParaRPr>
          </a:p>
        </p:txBody>
      </p:sp>
      <p:sp>
        <p:nvSpPr>
          <p:cNvPr id="27" name="TextBox 26"/>
          <p:cNvSpPr txBox="1"/>
          <p:nvPr/>
        </p:nvSpPr>
        <p:spPr>
          <a:xfrm>
            <a:off x="1371600" y="759024"/>
            <a:ext cx="457200" cy="307777"/>
          </a:xfrm>
          <a:prstGeom prst="rect">
            <a:avLst/>
          </a:prstGeom>
          <a:noFill/>
        </p:spPr>
        <p:txBody>
          <a:bodyPr wrap="square" rtlCol="0">
            <a:spAutoFit/>
          </a:bodyPr>
          <a:lstStyle/>
          <a:p>
            <a:r>
              <a:rPr lang="en-US" b="1" dirty="0" smtClean="0"/>
              <a:t>0</a:t>
            </a:r>
            <a:endParaRPr lang="en-US" b="1" dirty="0"/>
          </a:p>
        </p:txBody>
      </p:sp>
      <p:sp>
        <p:nvSpPr>
          <p:cNvPr id="20" name="TextBox 19"/>
          <p:cNvSpPr txBox="1"/>
          <p:nvPr/>
        </p:nvSpPr>
        <p:spPr>
          <a:xfrm>
            <a:off x="152398" y="5235714"/>
            <a:ext cx="2438403" cy="707886"/>
          </a:xfrm>
          <a:prstGeom prst="rect">
            <a:avLst/>
          </a:prstGeom>
          <a:solidFill>
            <a:schemeClr val="bg1"/>
          </a:solidFill>
        </p:spPr>
        <p:txBody>
          <a:bodyPr wrap="square" rtlCol="0">
            <a:spAutoFit/>
          </a:bodyPr>
          <a:lstStyle/>
          <a:p>
            <a:r>
              <a:rPr lang="en-US" sz="2000" b="1" dirty="0" smtClean="0"/>
              <a:t>Multiplicative Interaction</a:t>
            </a:r>
            <a:endParaRPr lang="en-US" sz="2000" b="1"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36" name="Text Box 3"/>
          <p:cNvSpPr txBox="1">
            <a:spLocks noChangeArrowheads="1"/>
          </p:cNvSpPr>
          <p:nvPr/>
        </p:nvSpPr>
        <p:spPr bwMode="auto">
          <a:xfrm>
            <a:off x="1143000" y="1295400"/>
            <a:ext cx="990600" cy="637865"/>
          </a:xfrm>
          <a:prstGeom prst="rect">
            <a:avLst/>
          </a:prstGeom>
          <a:solidFill>
            <a:schemeClr val="bg1"/>
          </a:solidFill>
          <a:ln w="9525">
            <a:noFill/>
            <a:miter lim="800000"/>
            <a:headEnd/>
            <a:tailEnd/>
          </a:ln>
        </p:spPr>
        <p:txBody>
          <a:bodyPr lIns="95125" tIns="49148" rIns="95125" bIns="49148">
            <a:spAutoFit/>
          </a:bodyPr>
          <a:lstStyle/>
          <a:p>
            <a:pPr eaLnBrk="0" hangingPunct="0">
              <a:spcBef>
                <a:spcPct val="50000"/>
              </a:spcBef>
            </a:pPr>
            <a:endParaRPr lang="en-US" altLang="en-US" b="1" dirty="0">
              <a:solidFill>
                <a:srgbClr val="000000"/>
              </a:solidFill>
            </a:endParaRPr>
          </a:p>
          <a:p>
            <a:pPr eaLnBrk="0" hangingPunct="0">
              <a:spcBef>
                <a:spcPct val="50000"/>
              </a:spcBef>
            </a:pPr>
            <a:endParaRPr lang="en-US" altLang="en-US" b="1" dirty="0">
              <a:solidFill>
                <a:srgbClr val="000000"/>
              </a:solidFill>
            </a:endParaRPr>
          </a:p>
        </p:txBody>
      </p:sp>
      <p:graphicFrame>
        <p:nvGraphicFramePr>
          <p:cNvPr id="2" name="Object 47"/>
          <p:cNvGraphicFramePr>
            <a:graphicFrameLocks noChangeAspect="1"/>
          </p:cNvGraphicFramePr>
          <p:nvPr>
            <p:extLst>
              <p:ext uri="{D42A27DB-BD31-4B8C-83A1-F6EECF244321}">
                <p14:modId xmlns:p14="http://schemas.microsoft.com/office/powerpoint/2010/main" val="3003421197"/>
              </p:ext>
            </p:extLst>
          </p:nvPr>
        </p:nvGraphicFramePr>
        <p:xfrm>
          <a:off x="584200" y="712789"/>
          <a:ext cx="5726113" cy="5532437"/>
        </p:xfrm>
        <a:graphic>
          <a:graphicData uri="http://schemas.openxmlformats.org/drawingml/2006/chart">
            <c:chart xmlns:c="http://schemas.openxmlformats.org/drawingml/2006/chart" xmlns:r="http://schemas.openxmlformats.org/officeDocument/2006/relationships" r:id="rId3"/>
          </a:graphicData>
        </a:graphic>
      </p:graphicFrame>
      <p:sp>
        <p:nvSpPr>
          <p:cNvPr id="12337" name="Text Box 5"/>
          <p:cNvSpPr txBox="1">
            <a:spLocks noChangeArrowheads="1"/>
          </p:cNvSpPr>
          <p:nvPr/>
        </p:nvSpPr>
        <p:spPr bwMode="auto">
          <a:xfrm>
            <a:off x="2362200" y="1371600"/>
            <a:ext cx="990600" cy="1284196"/>
          </a:xfrm>
          <a:prstGeom prst="rect">
            <a:avLst/>
          </a:prstGeom>
          <a:solidFill>
            <a:schemeClr val="bg1"/>
          </a:solidFill>
          <a:ln w="9525">
            <a:noFill/>
            <a:miter lim="800000"/>
            <a:headEnd/>
            <a:tailEnd/>
          </a:ln>
        </p:spPr>
        <p:txBody>
          <a:bodyPr lIns="95125" tIns="49148" rIns="95125" bIns="49148">
            <a:spAutoFit/>
          </a:bodyPr>
          <a:lstStyle/>
          <a:p>
            <a:pPr eaLnBrk="0" hangingPunct="0">
              <a:spcBef>
                <a:spcPct val="50000"/>
              </a:spcBef>
            </a:pPr>
            <a:endParaRPr lang="en-US" altLang="en-US" b="1" dirty="0">
              <a:solidFill>
                <a:srgbClr val="000000"/>
              </a:solidFill>
            </a:endParaRPr>
          </a:p>
          <a:p>
            <a:pPr eaLnBrk="0" hangingPunct="0">
              <a:spcBef>
                <a:spcPct val="50000"/>
              </a:spcBef>
            </a:pPr>
            <a:endParaRPr lang="en-US" altLang="en-US" b="1" dirty="0">
              <a:solidFill>
                <a:srgbClr val="000000"/>
              </a:solidFill>
            </a:endParaRPr>
          </a:p>
          <a:p>
            <a:pPr eaLnBrk="0" hangingPunct="0">
              <a:spcBef>
                <a:spcPct val="50000"/>
              </a:spcBef>
            </a:pPr>
            <a:endParaRPr lang="en-US" altLang="en-US" b="1" dirty="0">
              <a:solidFill>
                <a:srgbClr val="000000"/>
              </a:solidFill>
            </a:endParaRPr>
          </a:p>
          <a:p>
            <a:pPr eaLnBrk="0" hangingPunct="0">
              <a:spcBef>
                <a:spcPct val="50000"/>
              </a:spcBef>
            </a:pPr>
            <a:endParaRPr lang="en-US" altLang="en-US" b="1" dirty="0">
              <a:solidFill>
                <a:srgbClr val="000000"/>
              </a:solidFill>
            </a:endParaRPr>
          </a:p>
        </p:txBody>
      </p:sp>
      <p:sp>
        <p:nvSpPr>
          <p:cNvPr id="12339" name="Text Box 7"/>
          <p:cNvSpPr txBox="1">
            <a:spLocks noChangeArrowheads="1"/>
          </p:cNvSpPr>
          <p:nvPr/>
        </p:nvSpPr>
        <p:spPr bwMode="auto">
          <a:xfrm>
            <a:off x="4572000" y="3200401"/>
            <a:ext cx="1600200" cy="791753"/>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1800" b="1" dirty="0">
                <a:solidFill>
                  <a:srgbClr val="FF3300"/>
                </a:solidFill>
              </a:rPr>
              <a:t>PR = 0.7</a:t>
            </a:r>
          </a:p>
          <a:p>
            <a:pPr eaLnBrk="0" hangingPunct="0">
              <a:spcBef>
                <a:spcPct val="50000"/>
              </a:spcBef>
            </a:pPr>
            <a:endParaRPr lang="en-US" altLang="en-US" sz="1800" b="1" dirty="0">
              <a:solidFill>
                <a:srgbClr val="FF3300"/>
              </a:solidFill>
            </a:endParaRPr>
          </a:p>
        </p:txBody>
      </p:sp>
      <p:sp>
        <p:nvSpPr>
          <p:cNvPr id="12340" name="Text Box 8"/>
          <p:cNvSpPr txBox="1">
            <a:spLocks noChangeArrowheads="1"/>
          </p:cNvSpPr>
          <p:nvPr/>
        </p:nvSpPr>
        <p:spPr bwMode="auto">
          <a:xfrm>
            <a:off x="4572000" y="2438401"/>
            <a:ext cx="1600200" cy="376255"/>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1800" b="1" dirty="0">
                <a:solidFill>
                  <a:srgbClr val="000000"/>
                </a:solidFill>
              </a:rPr>
              <a:t>PR = 2.4</a:t>
            </a:r>
          </a:p>
        </p:txBody>
      </p:sp>
      <p:sp>
        <p:nvSpPr>
          <p:cNvPr id="12341" name="TextBox 1"/>
          <p:cNvSpPr txBox="1">
            <a:spLocks noChangeArrowheads="1"/>
          </p:cNvSpPr>
          <p:nvPr/>
        </p:nvSpPr>
        <p:spPr bwMode="auto">
          <a:xfrm rot="-5400000">
            <a:off x="-981075" y="3343275"/>
            <a:ext cx="3429000" cy="400050"/>
          </a:xfrm>
          <a:prstGeom prst="rect">
            <a:avLst/>
          </a:prstGeom>
          <a:solidFill>
            <a:schemeClr val="bg1"/>
          </a:solidFill>
          <a:ln w="9525">
            <a:noFill/>
            <a:miter lim="800000"/>
            <a:headEnd/>
            <a:tailEnd/>
          </a:ln>
        </p:spPr>
        <p:txBody>
          <a:bodyPr>
            <a:spAutoFit/>
          </a:bodyPr>
          <a:lstStyle/>
          <a:p>
            <a:pPr algn="r" eaLnBrk="0" hangingPunct="0">
              <a:spcBef>
                <a:spcPct val="50000"/>
              </a:spcBef>
            </a:pPr>
            <a:r>
              <a:rPr lang="en-US" sz="2000" b="1" dirty="0">
                <a:solidFill>
                  <a:srgbClr val="000000"/>
                </a:solidFill>
              </a:rPr>
              <a:t>Prevalence of Disease</a:t>
            </a:r>
          </a:p>
        </p:txBody>
      </p:sp>
    </p:spTree>
    <p:extLst>
      <p:ext uri="{BB962C8B-B14F-4D97-AF65-F5344CB8AC3E}">
        <p14:creationId xmlns:p14="http://schemas.microsoft.com/office/powerpoint/2010/main" val="19592489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ChangeArrowheads="1"/>
          </p:cNvSpPr>
          <p:nvPr>
            <p:ph type="title"/>
          </p:nvPr>
        </p:nvSpPr>
        <p:spPr>
          <a:xfrm>
            <a:off x="493712" y="-457200"/>
            <a:ext cx="5830888" cy="1066800"/>
          </a:xfrm>
        </p:spPr>
        <p:txBody>
          <a:bodyPr/>
          <a:lstStyle/>
          <a:p>
            <a:r>
              <a:rPr lang="en-US" altLang="en-US" dirty="0" smtClean="0"/>
              <a:t>Interaction is everywhere</a:t>
            </a:r>
          </a:p>
        </p:txBody>
      </p:sp>
      <p:sp>
        <p:nvSpPr>
          <p:cNvPr id="130050" name="Rectangle 3"/>
          <p:cNvSpPr>
            <a:spLocks noGrp="1" noChangeArrowheads="1"/>
          </p:cNvSpPr>
          <p:nvPr>
            <p:ph type="body" idx="1"/>
          </p:nvPr>
        </p:nvSpPr>
        <p:spPr>
          <a:xfrm>
            <a:off x="76200" y="762000"/>
            <a:ext cx="6705600" cy="6781800"/>
          </a:xfrm>
        </p:spPr>
        <p:txBody>
          <a:bodyPr/>
          <a:lstStyle/>
          <a:p>
            <a:r>
              <a:rPr lang="en-US" altLang="en-US" dirty="0" smtClean="0"/>
              <a:t>Susceptibility to infectious diseases; e.g.,</a:t>
            </a:r>
          </a:p>
          <a:p>
            <a:pPr marL="857250" lvl="2" indent="-228600">
              <a:spcBef>
                <a:spcPts val="0"/>
              </a:spcBef>
              <a:spcAft>
                <a:spcPts val="300"/>
              </a:spcAft>
            </a:pPr>
            <a:r>
              <a:rPr lang="en-US" altLang="en-US" dirty="0" smtClean="0"/>
              <a:t>exposure: sexual activity with HIV-infected partner</a:t>
            </a:r>
          </a:p>
          <a:p>
            <a:pPr marL="857250" lvl="2" indent="-228600">
              <a:spcBef>
                <a:spcPts val="0"/>
              </a:spcBef>
              <a:spcAft>
                <a:spcPts val="300"/>
              </a:spcAft>
            </a:pPr>
            <a:r>
              <a:rPr lang="en-US" altLang="en-US" dirty="0" smtClean="0"/>
              <a:t>disease: HIV infection</a:t>
            </a:r>
          </a:p>
          <a:p>
            <a:pPr marL="857250" lvl="2" indent="-228600">
              <a:spcBef>
                <a:spcPts val="0"/>
              </a:spcBef>
              <a:spcAft>
                <a:spcPts val="300"/>
              </a:spcAft>
            </a:pPr>
            <a:r>
              <a:rPr lang="en-US" altLang="en-US" dirty="0" smtClean="0"/>
              <a:t>effect modifier: human chemokine receptor 			   phenotype</a:t>
            </a:r>
          </a:p>
          <a:p>
            <a:pPr lvl="2">
              <a:spcAft>
                <a:spcPts val="300"/>
              </a:spcAft>
            </a:pPr>
            <a:endParaRPr lang="en-US" altLang="en-US" sz="800" dirty="0" smtClean="0"/>
          </a:p>
          <a:p>
            <a:r>
              <a:rPr lang="en-US" altLang="en-US" dirty="0" smtClean="0"/>
              <a:t>Susceptibility to non-infectious diseases; e.g.,</a:t>
            </a:r>
          </a:p>
          <a:p>
            <a:pPr marL="857250" lvl="2" indent="-228600">
              <a:spcBef>
                <a:spcPts val="0"/>
              </a:spcBef>
              <a:spcAft>
                <a:spcPts val="300"/>
              </a:spcAft>
            </a:pPr>
            <a:r>
              <a:rPr lang="en-US" altLang="en-US" dirty="0" smtClean="0"/>
              <a:t>exposure: smoking</a:t>
            </a:r>
          </a:p>
          <a:p>
            <a:pPr marL="857250" lvl="2" indent="-228600">
              <a:spcBef>
                <a:spcPts val="0"/>
              </a:spcBef>
              <a:spcAft>
                <a:spcPts val="300"/>
              </a:spcAft>
            </a:pPr>
            <a:r>
              <a:rPr lang="en-US" altLang="en-US" dirty="0" smtClean="0"/>
              <a:t>disease: </a:t>
            </a:r>
            <a:r>
              <a:rPr lang="en-US" altLang="en-US" dirty="0" smtClean="0"/>
              <a:t>esophageal </a:t>
            </a:r>
            <a:r>
              <a:rPr lang="en-US" altLang="en-US" dirty="0" smtClean="0"/>
              <a:t>cancer</a:t>
            </a:r>
          </a:p>
          <a:p>
            <a:pPr marL="857250" lvl="2" indent="-228600">
              <a:spcBef>
                <a:spcPts val="0"/>
              </a:spcBef>
              <a:spcAft>
                <a:spcPts val="300"/>
              </a:spcAft>
            </a:pPr>
            <a:r>
              <a:rPr lang="en-US" altLang="en-US" dirty="0" smtClean="0"/>
              <a:t>effect modifier:  alcohol use</a:t>
            </a:r>
          </a:p>
          <a:p>
            <a:pPr lvl="2">
              <a:spcAft>
                <a:spcPts val="300"/>
              </a:spcAft>
            </a:pPr>
            <a:endParaRPr lang="en-US" altLang="en-US" sz="800" dirty="0" smtClean="0"/>
          </a:p>
          <a:p>
            <a:r>
              <a:rPr lang="en-US" altLang="en-US" dirty="0" smtClean="0"/>
              <a:t>Susceptibility to drugs (efficacy and side effects)</a:t>
            </a:r>
          </a:p>
          <a:p>
            <a:pPr lvl="2">
              <a:spcBef>
                <a:spcPts val="0"/>
              </a:spcBef>
            </a:pPr>
            <a:r>
              <a:rPr lang="en-US" altLang="en-US" dirty="0" smtClean="0"/>
              <a:t>effect modifier:  genetic susceptibility to drug</a:t>
            </a:r>
          </a:p>
          <a:p>
            <a:pPr lvl="3">
              <a:spcBef>
                <a:spcPts val="0"/>
              </a:spcBef>
            </a:pPr>
            <a:r>
              <a:rPr lang="en-US" dirty="0"/>
              <a:t>e</a:t>
            </a:r>
            <a:r>
              <a:rPr lang="en-US" dirty="0" smtClean="0"/>
              <a:t>.g., VKORC1 / CYP2C9 and warfarin</a:t>
            </a:r>
          </a:p>
          <a:p>
            <a:pPr lvl="3"/>
            <a:endParaRPr lang="en-US" altLang="en-US" sz="1100" dirty="0" smtClean="0"/>
          </a:p>
          <a:p>
            <a:pPr lvl="2"/>
            <a:r>
              <a:rPr lang="en-US" altLang="en-US" dirty="0" smtClean="0">
                <a:solidFill>
                  <a:srgbClr val="FF0000"/>
                </a:solidFill>
              </a:rPr>
              <a:t>“personalized/precision medicine” is an expression of interaction</a:t>
            </a:r>
          </a:p>
          <a:p>
            <a:endParaRPr lang="en-US" altLang="en-US" sz="400" b="1" i="1" dirty="0" smtClean="0"/>
          </a:p>
          <a:p>
            <a:endParaRPr lang="en-US" altLang="en-US" sz="400" b="1" i="1" dirty="0" smtClean="0"/>
          </a:p>
          <a:p>
            <a:pPr>
              <a:spcAft>
                <a:spcPts val="1800"/>
              </a:spcAft>
            </a:pPr>
            <a:r>
              <a:rPr lang="en-US" altLang="en-US" dirty="0" smtClean="0"/>
              <a:t>Genetic factors are prominent source of interaction but they are certainly </a:t>
            </a:r>
            <a:r>
              <a:rPr lang="en-US" altLang="en-US" u="sng" dirty="0" smtClean="0"/>
              <a:t>not</a:t>
            </a:r>
            <a:r>
              <a:rPr lang="en-US" altLang="en-US" dirty="0" smtClean="0"/>
              <a:t> the only such factors</a:t>
            </a:r>
          </a:p>
          <a:p>
            <a:r>
              <a:rPr lang="en-US" altLang="en-US" dirty="0" smtClean="0"/>
              <a:t>Although we know that interaction </a:t>
            </a:r>
            <a:r>
              <a:rPr lang="en-US" altLang="en-US" dirty="0"/>
              <a:t>is </a:t>
            </a:r>
            <a:r>
              <a:rPr lang="en-US" altLang="en-US" dirty="0" smtClean="0"/>
              <a:t>everywhere, it </a:t>
            </a:r>
            <a:r>
              <a:rPr lang="en-US" altLang="en-US" dirty="0"/>
              <a:t>is </a:t>
            </a:r>
            <a:r>
              <a:rPr lang="en-US" altLang="en-US" dirty="0" smtClean="0"/>
              <a:t>not </a:t>
            </a:r>
            <a:r>
              <a:rPr lang="en-US" altLang="en-US" dirty="0"/>
              <a:t>so easy to </a:t>
            </a:r>
            <a:r>
              <a:rPr lang="en-US" altLang="en-US" dirty="0" smtClean="0"/>
              <a:t>convincingly prove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57" name="Rectangle 2"/>
          <p:cNvSpPr>
            <a:spLocks noGrp="1" noChangeArrowheads="1"/>
          </p:cNvSpPr>
          <p:nvPr>
            <p:ph type="title"/>
          </p:nvPr>
        </p:nvSpPr>
        <p:spPr>
          <a:xfrm>
            <a:off x="152402" y="228600"/>
            <a:ext cx="6440487" cy="1066800"/>
          </a:xfrm>
        </p:spPr>
        <p:txBody>
          <a:bodyPr/>
          <a:lstStyle/>
          <a:p>
            <a:r>
              <a:rPr lang="en-US" altLang="en-US" dirty="0" smtClean="0"/>
              <a:t>A Ratio is Not the Only </a:t>
            </a:r>
            <a:br>
              <a:rPr lang="en-US" altLang="en-US" dirty="0" smtClean="0"/>
            </a:br>
            <a:r>
              <a:rPr lang="en-US" altLang="en-US" dirty="0" smtClean="0"/>
              <a:t>Measure of Association:</a:t>
            </a:r>
            <a:br>
              <a:rPr lang="en-US" altLang="en-US" dirty="0" smtClean="0"/>
            </a:br>
            <a:r>
              <a:rPr lang="en-US" altLang="en-US" dirty="0" smtClean="0"/>
              <a:t> Additive vs Multiplicative Interaction</a:t>
            </a:r>
          </a:p>
        </p:txBody>
      </p:sp>
      <p:graphicFrame>
        <p:nvGraphicFramePr>
          <p:cNvPr id="13454" name="Object 142"/>
          <p:cNvGraphicFramePr>
            <a:graphicFrameLocks/>
          </p:cNvGraphicFramePr>
          <p:nvPr/>
        </p:nvGraphicFramePr>
        <p:xfrm>
          <a:off x="677865" y="1824039"/>
          <a:ext cx="4359275" cy="1711325"/>
        </p:xfrm>
        <a:graphic>
          <a:graphicData uri="http://schemas.openxmlformats.org/presentationml/2006/ole">
            <mc:AlternateContent xmlns:mc="http://schemas.openxmlformats.org/markup-compatibility/2006">
              <mc:Choice xmlns:v="urn:schemas-microsoft-com:vml" Requires="v">
                <p:oleObj spid="_x0000_s13898" name="Document" r:id="rId4" imgW="4367784" imgH="1716024" progId="Word.Document.8">
                  <p:embed/>
                </p:oleObj>
              </mc:Choice>
              <mc:Fallback>
                <p:oleObj name="Document" r:id="rId4" imgW="4367784" imgH="1716024" progId="Word.Document.8">
                  <p:embed/>
                  <p:pic>
                    <p:nvPicPr>
                      <p:cNvPr id="0" name="Picture 14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865" y="1824039"/>
                        <a:ext cx="4359275" cy="171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455" name="Object 143"/>
          <p:cNvGraphicFramePr>
            <a:graphicFrameLocks/>
          </p:cNvGraphicFramePr>
          <p:nvPr/>
        </p:nvGraphicFramePr>
        <p:xfrm>
          <a:off x="3200402" y="3505200"/>
          <a:ext cx="3470275" cy="1323975"/>
        </p:xfrm>
        <a:graphic>
          <a:graphicData uri="http://schemas.openxmlformats.org/presentationml/2006/ole">
            <mc:AlternateContent xmlns:mc="http://schemas.openxmlformats.org/markup-compatibility/2006">
              <mc:Choice xmlns:v="urn:schemas-microsoft-com:vml" Requires="v">
                <p:oleObj spid="_x0000_s13899" name="Document" r:id="rId6" imgW="3511296" imgH="1350264" progId="Word.Document.8">
                  <p:embed/>
                </p:oleObj>
              </mc:Choice>
              <mc:Fallback>
                <p:oleObj name="Document" r:id="rId6" imgW="3511296" imgH="1350264" progId="Word.Document.8">
                  <p:embed/>
                  <p:pic>
                    <p:nvPicPr>
                      <p:cNvPr id="0" name="Picture 14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402" y="3505200"/>
                        <a:ext cx="3470275"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458" name="Line 5"/>
          <p:cNvSpPr>
            <a:spLocks noChangeShapeType="1"/>
          </p:cNvSpPr>
          <p:nvPr/>
        </p:nvSpPr>
        <p:spPr bwMode="auto">
          <a:xfrm flipH="1">
            <a:off x="3048000" y="2971800"/>
            <a:ext cx="457200" cy="457200"/>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13459" name="Line 6"/>
          <p:cNvSpPr>
            <a:spLocks noChangeShapeType="1"/>
          </p:cNvSpPr>
          <p:nvPr/>
        </p:nvSpPr>
        <p:spPr bwMode="auto">
          <a:xfrm>
            <a:off x="3505200" y="2971800"/>
            <a:ext cx="533400" cy="457200"/>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13460" name="Text Box 7"/>
          <p:cNvSpPr txBox="1">
            <a:spLocks noChangeArrowheads="1"/>
          </p:cNvSpPr>
          <p:nvPr/>
        </p:nvSpPr>
        <p:spPr bwMode="auto">
          <a:xfrm>
            <a:off x="304800" y="2895600"/>
            <a:ext cx="1752600" cy="400110"/>
          </a:xfrm>
          <a:prstGeom prst="rect">
            <a:avLst/>
          </a:prstGeom>
          <a:noFill/>
          <a:ln w="9525">
            <a:noFill/>
            <a:miter lim="800000"/>
            <a:headEnd/>
            <a:tailEnd/>
          </a:ln>
        </p:spPr>
        <p:txBody>
          <a:bodyPr>
            <a:spAutoFit/>
          </a:bodyPr>
          <a:lstStyle/>
          <a:p>
            <a:pPr eaLnBrk="0" hangingPunct="0">
              <a:spcBef>
                <a:spcPct val="50000"/>
              </a:spcBef>
            </a:pPr>
            <a:r>
              <a:rPr lang="en-US" altLang="en-US" sz="2000" b="1" dirty="0"/>
              <a:t>Stratified</a:t>
            </a:r>
            <a:endParaRPr lang="en-US" altLang="en-US" sz="1600" dirty="0">
              <a:latin typeface="Times New Roman" pitchFamily="18" charset="0"/>
            </a:endParaRPr>
          </a:p>
        </p:txBody>
      </p:sp>
      <p:sp>
        <p:nvSpPr>
          <p:cNvPr id="13461" name="Text Box 8"/>
          <p:cNvSpPr>
            <a:spLocks noGrp="1" noChangeArrowheads="1"/>
          </p:cNvSpPr>
          <p:nvPr>
            <p:ph type="body" idx="1"/>
          </p:nvPr>
        </p:nvSpPr>
        <p:spPr>
          <a:xfrm>
            <a:off x="533400" y="1600200"/>
            <a:ext cx="5830888" cy="6781800"/>
          </a:xfrm>
        </p:spPr>
        <p:txBody>
          <a:bodyPr/>
          <a:lstStyle/>
          <a:p>
            <a:pPr>
              <a:spcBef>
                <a:spcPct val="50000"/>
              </a:spcBef>
              <a:buFont typeface="Symbol" pitchFamily="18" charset="2"/>
              <a:buNone/>
            </a:pPr>
            <a:r>
              <a:rPr lang="en-US" altLang="en-US" sz="1800" dirty="0" smtClean="0"/>
              <a:t> </a:t>
            </a:r>
            <a:endParaRPr lang="en-US" altLang="en-US" sz="1400" dirty="0" smtClean="0"/>
          </a:p>
        </p:txBody>
      </p:sp>
      <p:sp>
        <p:nvSpPr>
          <p:cNvPr id="13462" name="Text Box 9"/>
          <p:cNvSpPr txBox="1">
            <a:spLocks noChangeArrowheads="1"/>
          </p:cNvSpPr>
          <p:nvPr/>
        </p:nvSpPr>
        <p:spPr bwMode="auto">
          <a:xfrm>
            <a:off x="304800" y="1600200"/>
            <a:ext cx="1752600" cy="400110"/>
          </a:xfrm>
          <a:prstGeom prst="rect">
            <a:avLst/>
          </a:prstGeom>
          <a:noFill/>
          <a:ln w="9525">
            <a:noFill/>
            <a:miter lim="800000"/>
            <a:headEnd/>
            <a:tailEnd/>
          </a:ln>
        </p:spPr>
        <p:txBody>
          <a:bodyPr>
            <a:spAutoFit/>
          </a:bodyPr>
          <a:lstStyle/>
          <a:p>
            <a:pPr eaLnBrk="0" hangingPunct="0">
              <a:spcBef>
                <a:spcPct val="50000"/>
              </a:spcBef>
            </a:pPr>
            <a:r>
              <a:rPr lang="en-US" altLang="en-US" sz="2000" b="1" dirty="0"/>
              <a:t>Crude</a:t>
            </a:r>
            <a:endParaRPr lang="en-US" altLang="en-US" sz="1600" dirty="0">
              <a:latin typeface="Times New Roman" pitchFamily="18" charset="0"/>
            </a:endParaRPr>
          </a:p>
        </p:txBody>
      </p:sp>
      <p:sp>
        <p:nvSpPr>
          <p:cNvPr id="13463" name="Text Box 10"/>
          <p:cNvSpPr txBox="1">
            <a:spLocks noChangeArrowheads="1"/>
          </p:cNvSpPr>
          <p:nvPr/>
        </p:nvSpPr>
        <p:spPr bwMode="auto">
          <a:xfrm>
            <a:off x="4114800" y="2895601"/>
            <a:ext cx="1295400" cy="523220"/>
          </a:xfrm>
          <a:prstGeom prst="rect">
            <a:avLst/>
          </a:prstGeom>
          <a:noFill/>
          <a:ln w="9525">
            <a:noFill/>
            <a:miter lim="800000"/>
            <a:headEnd/>
            <a:tailEnd/>
          </a:ln>
        </p:spPr>
        <p:txBody>
          <a:bodyPr>
            <a:spAutoFit/>
          </a:bodyPr>
          <a:lstStyle/>
          <a:p>
            <a:pPr algn="ctr" eaLnBrk="0" hangingPunct="0">
              <a:spcBef>
                <a:spcPct val="50000"/>
              </a:spcBef>
            </a:pPr>
            <a:r>
              <a:rPr lang="en-US" altLang="en-US" b="1" dirty="0">
                <a:latin typeface="Times New Roman" pitchFamily="18" charset="0"/>
              </a:rPr>
              <a:t>No Caffeine Use</a:t>
            </a:r>
          </a:p>
        </p:txBody>
      </p:sp>
      <p:sp>
        <p:nvSpPr>
          <p:cNvPr id="13464" name="Text Box 11"/>
          <p:cNvSpPr txBox="1">
            <a:spLocks noChangeArrowheads="1"/>
          </p:cNvSpPr>
          <p:nvPr/>
        </p:nvSpPr>
        <p:spPr bwMode="auto">
          <a:xfrm>
            <a:off x="1752600" y="2895601"/>
            <a:ext cx="1295400" cy="523220"/>
          </a:xfrm>
          <a:prstGeom prst="rect">
            <a:avLst/>
          </a:prstGeom>
          <a:noFill/>
          <a:ln w="9525">
            <a:noFill/>
            <a:miter lim="800000"/>
            <a:headEnd/>
            <a:tailEnd/>
          </a:ln>
        </p:spPr>
        <p:txBody>
          <a:bodyPr>
            <a:spAutoFit/>
          </a:bodyPr>
          <a:lstStyle/>
          <a:p>
            <a:pPr algn="ctr" eaLnBrk="0" hangingPunct="0">
              <a:spcBef>
                <a:spcPct val="50000"/>
              </a:spcBef>
            </a:pPr>
            <a:r>
              <a:rPr lang="en-US" altLang="en-US" b="1" dirty="0">
                <a:latin typeface="Times New Roman" pitchFamily="18" charset="0"/>
              </a:rPr>
              <a:t>Heavy Caffeine Use</a:t>
            </a:r>
          </a:p>
        </p:txBody>
      </p:sp>
      <p:sp>
        <p:nvSpPr>
          <p:cNvPr id="13465" name="Text Box 12"/>
          <p:cNvSpPr txBox="1">
            <a:spLocks noChangeArrowheads="1"/>
          </p:cNvSpPr>
          <p:nvPr/>
        </p:nvSpPr>
        <p:spPr bwMode="auto">
          <a:xfrm>
            <a:off x="5029200" y="2057401"/>
            <a:ext cx="1600200" cy="784830"/>
          </a:xfrm>
          <a:prstGeom prst="rect">
            <a:avLst/>
          </a:prstGeom>
          <a:noFill/>
          <a:ln w="9525">
            <a:noFill/>
            <a:miter lim="800000"/>
            <a:headEnd/>
            <a:tailEnd/>
          </a:ln>
        </p:spPr>
        <p:txBody>
          <a:bodyPr>
            <a:spAutoFit/>
          </a:bodyPr>
          <a:lstStyle/>
          <a:p>
            <a:pPr eaLnBrk="0" hangingPunct="0">
              <a:spcBef>
                <a:spcPct val="50000"/>
              </a:spcBef>
            </a:pPr>
            <a:r>
              <a:rPr lang="en-US" altLang="en-US" sz="1800" b="1" dirty="0">
                <a:latin typeface="Times New Roman" pitchFamily="18" charset="0"/>
              </a:rPr>
              <a:t>PR </a:t>
            </a:r>
            <a:r>
              <a:rPr lang="en-US" altLang="en-US" sz="2000" b="1" baseline="-25000" dirty="0">
                <a:latin typeface="Times New Roman" pitchFamily="18" charset="0"/>
              </a:rPr>
              <a:t>crude</a:t>
            </a:r>
            <a:r>
              <a:rPr lang="en-US" altLang="en-US" sz="1800" b="1" baseline="-25000" dirty="0">
                <a:latin typeface="Times New Roman" pitchFamily="18" charset="0"/>
              </a:rPr>
              <a:t> </a:t>
            </a:r>
            <a:r>
              <a:rPr lang="en-US" altLang="en-US" sz="1800" b="1" dirty="0">
                <a:latin typeface="Times New Roman" pitchFamily="18" charset="0"/>
              </a:rPr>
              <a:t>= 1.7</a:t>
            </a:r>
          </a:p>
          <a:p>
            <a:pPr eaLnBrk="0" hangingPunct="0">
              <a:spcBef>
                <a:spcPct val="50000"/>
              </a:spcBef>
            </a:pPr>
            <a:r>
              <a:rPr lang="en-US" altLang="en-US" sz="1800" b="1" dirty="0">
                <a:solidFill>
                  <a:srgbClr val="FF0000"/>
                </a:solidFill>
                <a:latin typeface="Times New Roman" pitchFamily="18" charset="0"/>
              </a:rPr>
              <a:t>PD </a:t>
            </a:r>
            <a:r>
              <a:rPr lang="en-US" altLang="en-US" sz="2000" b="1" baseline="-25000" dirty="0">
                <a:solidFill>
                  <a:srgbClr val="FF0000"/>
                </a:solidFill>
                <a:latin typeface="Times New Roman" pitchFamily="18" charset="0"/>
              </a:rPr>
              <a:t>crude</a:t>
            </a:r>
            <a:r>
              <a:rPr lang="en-US" altLang="en-US" sz="1800" b="1" baseline="-25000" dirty="0">
                <a:solidFill>
                  <a:srgbClr val="FF0000"/>
                </a:solidFill>
                <a:latin typeface="Times New Roman" pitchFamily="18" charset="0"/>
              </a:rPr>
              <a:t> </a:t>
            </a:r>
            <a:r>
              <a:rPr lang="en-US" altLang="en-US" sz="1800" b="1" dirty="0">
                <a:solidFill>
                  <a:srgbClr val="FF0000"/>
                </a:solidFill>
                <a:latin typeface="Times New Roman" pitchFamily="18" charset="0"/>
              </a:rPr>
              <a:t>= 0.07</a:t>
            </a:r>
          </a:p>
        </p:txBody>
      </p:sp>
      <p:sp>
        <p:nvSpPr>
          <p:cNvPr id="13466" name="Text Box 13"/>
          <p:cNvSpPr txBox="1">
            <a:spLocks noChangeArrowheads="1"/>
          </p:cNvSpPr>
          <p:nvPr/>
        </p:nvSpPr>
        <p:spPr bwMode="auto">
          <a:xfrm>
            <a:off x="4495800" y="4876800"/>
            <a:ext cx="2362200" cy="2246769"/>
          </a:xfrm>
          <a:prstGeom prst="rect">
            <a:avLst/>
          </a:prstGeom>
          <a:noFill/>
          <a:ln w="9525">
            <a:noFill/>
            <a:miter lim="800000"/>
            <a:headEnd/>
            <a:tailEnd/>
          </a:ln>
        </p:spPr>
        <p:txBody>
          <a:bodyPr>
            <a:spAutoFit/>
          </a:bodyPr>
          <a:lstStyle/>
          <a:p>
            <a:pPr algn="r" eaLnBrk="0" hangingPunct="0">
              <a:spcBef>
                <a:spcPct val="50000"/>
              </a:spcBef>
            </a:pPr>
            <a:r>
              <a:rPr lang="en-US" altLang="en-US" sz="2000" b="1" dirty="0">
                <a:latin typeface="Times New Roman" pitchFamily="18" charset="0"/>
              </a:rPr>
              <a:t>PR</a:t>
            </a:r>
            <a:r>
              <a:rPr lang="en-US" altLang="en-US" sz="2000" b="1" baseline="-25000" dirty="0">
                <a:latin typeface="Times New Roman" pitchFamily="18" charset="0"/>
              </a:rPr>
              <a:t>no</a:t>
            </a:r>
            <a:r>
              <a:rPr lang="en-US" altLang="en-US" sz="2000" b="1" dirty="0">
                <a:latin typeface="Times New Roman" pitchFamily="18" charset="0"/>
              </a:rPr>
              <a:t> </a:t>
            </a:r>
            <a:r>
              <a:rPr lang="en-US" altLang="en-US" sz="2000" b="1" baseline="-25000" dirty="0">
                <a:latin typeface="Times New Roman" pitchFamily="18" charset="0"/>
              </a:rPr>
              <a:t>caffeine use </a:t>
            </a:r>
            <a:r>
              <a:rPr lang="en-US" altLang="en-US" sz="2000" b="1" dirty="0">
                <a:latin typeface="Times New Roman" pitchFamily="18" charset="0"/>
              </a:rPr>
              <a:t>= 2.4</a:t>
            </a:r>
          </a:p>
          <a:p>
            <a:pPr algn="r" eaLnBrk="0" hangingPunct="0">
              <a:spcBef>
                <a:spcPct val="50000"/>
              </a:spcBef>
            </a:pPr>
            <a:endParaRPr lang="en-US" altLang="en-US" sz="2000" b="1" dirty="0">
              <a:latin typeface="Times New Roman" pitchFamily="18" charset="0"/>
            </a:endParaRPr>
          </a:p>
          <a:p>
            <a:pPr algn="r" eaLnBrk="0" hangingPunct="0">
              <a:spcBef>
                <a:spcPct val="50000"/>
              </a:spcBef>
            </a:pPr>
            <a:endParaRPr lang="en-US" altLang="en-US" sz="2000" b="1" dirty="0">
              <a:latin typeface="Times New Roman" pitchFamily="18" charset="0"/>
            </a:endParaRPr>
          </a:p>
          <a:p>
            <a:pPr algn="r" eaLnBrk="0" hangingPunct="0">
              <a:spcBef>
                <a:spcPct val="50000"/>
              </a:spcBef>
            </a:pPr>
            <a:r>
              <a:rPr lang="en-US" altLang="en-US" sz="2000" b="1" dirty="0">
                <a:solidFill>
                  <a:srgbClr val="FF0000"/>
                </a:solidFill>
                <a:latin typeface="Times New Roman" pitchFamily="18" charset="0"/>
              </a:rPr>
              <a:t>PD</a:t>
            </a:r>
            <a:r>
              <a:rPr lang="en-US" altLang="en-US" sz="2000" b="1" baseline="-25000" dirty="0">
                <a:solidFill>
                  <a:srgbClr val="FF0000"/>
                </a:solidFill>
                <a:latin typeface="Times New Roman" pitchFamily="18" charset="0"/>
              </a:rPr>
              <a:t>no</a:t>
            </a:r>
            <a:r>
              <a:rPr lang="en-US" altLang="en-US" sz="2000" b="1" dirty="0">
                <a:solidFill>
                  <a:srgbClr val="FF0000"/>
                </a:solidFill>
                <a:latin typeface="Times New Roman" pitchFamily="18" charset="0"/>
              </a:rPr>
              <a:t> </a:t>
            </a:r>
            <a:r>
              <a:rPr lang="en-US" altLang="en-US" sz="2000" b="1" baseline="-25000" dirty="0">
                <a:solidFill>
                  <a:srgbClr val="FF0000"/>
                </a:solidFill>
                <a:latin typeface="Times New Roman" pitchFamily="18" charset="0"/>
              </a:rPr>
              <a:t>caffeine use </a:t>
            </a:r>
            <a:r>
              <a:rPr lang="en-US" altLang="en-US" sz="2000" b="1" dirty="0">
                <a:solidFill>
                  <a:srgbClr val="FF0000"/>
                </a:solidFill>
                <a:latin typeface="Times New Roman" pitchFamily="18" charset="0"/>
              </a:rPr>
              <a:t>= 0.12</a:t>
            </a:r>
          </a:p>
          <a:p>
            <a:pPr algn="ctr" eaLnBrk="0" hangingPunct="0">
              <a:spcBef>
                <a:spcPct val="50000"/>
              </a:spcBef>
            </a:pPr>
            <a:endParaRPr lang="en-US" altLang="en-US" sz="2000" b="1" dirty="0">
              <a:latin typeface="Times New Roman" pitchFamily="18" charset="0"/>
            </a:endParaRPr>
          </a:p>
        </p:txBody>
      </p:sp>
      <p:sp>
        <p:nvSpPr>
          <p:cNvPr id="13467" name="Rectangle 14"/>
          <p:cNvSpPr>
            <a:spLocks noChangeArrowheads="1"/>
          </p:cNvSpPr>
          <p:nvPr/>
        </p:nvSpPr>
        <p:spPr bwMode="auto">
          <a:xfrm>
            <a:off x="609600" y="5410200"/>
            <a:ext cx="5830888" cy="16764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dirty="0"/>
          </a:p>
        </p:txBody>
      </p:sp>
      <p:graphicFrame>
        <p:nvGraphicFramePr>
          <p:cNvPr id="13456" name="Object 144"/>
          <p:cNvGraphicFramePr>
            <a:graphicFrameLocks/>
          </p:cNvGraphicFramePr>
          <p:nvPr/>
        </p:nvGraphicFramePr>
        <p:xfrm>
          <a:off x="0" y="3505201"/>
          <a:ext cx="3276600" cy="1339850"/>
        </p:xfrm>
        <a:graphic>
          <a:graphicData uri="http://schemas.openxmlformats.org/presentationml/2006/ole">
            <mc:AlternateContent xmlns:mc="http://schemas.openxmlformats.org/markup-compatibility/2006">
              <mc:Choice xmlns:v="urn:schemas-microsoft-com:vml" Requires="v">
                <p:oleObj spid="_x0000_s13900" name="Document" r:id="rId8" imgW="3267456" imgH="1350264" progId="Word.Document.8">
                  <p:embed/>
                </p:oleObj>
              </mc:Choice>
              <mc:Fallback>
                <p:oleObj name="Document" r:id="rId8" imgW="3267456" imgH="1350264" progId="Word.Document.8">
                  <p:embed/>
                  <p:pic>
                    <p:nvPicPr>
                      <p:cNvPr id="0" name="Picture 14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3505201"/>
                        <a:ext cx="3276600" cy="133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468" name="Text Box 16"/>
          <p:cNvSpPr txBox="1">
            <a:spLocks noChangeArrowheads="1"/>
          </p:cNvSpPr>
          <p:nvPr/>
        </p:nvSpPr>
        <p:spPr bwMode="auto">
          <a:xfrm>
            <a:off x="0" y="4876800"/>
            <a:ext cx="2514600" cy="2246769"/>
          </a:xfrm>
          <a:prstGeom prst="rect">
            <a:avLst/>
          </a:prstGeom>
          <a:noFill/>
          <a:ln w="9525">
            <a:noFill/>
            <a:miter lim="800000"/>
            <a:headEnd/>
            <a:tailEnd/>
          </a:ln>
        </p:spPr>
        <p:txBody>
          <a:bodyPr>
            <a:spAutoFit/>
          </a:bodyPr>
          <a:lstStyle/>
          <a:p>
            <a:pPr eaLnBrk="0" hangingPunct="0">
              <a:spcBef>
                <a:spcPct val="50000"/>
              </a:spcBef>
            </a:pPr>
            <a:r>
              <a:rPr lang="en-US" altLang="en-US" sz="2000" b="1" dirty="0">
                <a:latin typeface="Times New Roman" pitchFamily="18" charset="0"/>
              </a:rPr>
              <a:t>PR</a:t>
            </a:r>
            <a:r>
              <a:rPr lang="en-US" altLang="en-US" sz="2000" b="1" baseline="-25000" dirty="0">
                <a:latin typeface="Times New Roman" pitchFamily="18" charset="0"/>
              </a:rPr>
              <a:t>caffeine</a:t>
            </a:r>
            <a:r>
              <a:rPr lang="en-US" altLang="en-US" sz="2000" b="1" baseline="-25000" dirty="0">
                <a:latin typeface="Times New Roman" pitchFamily="18" charset="0"/>
              </a:rPr>
              <a:t> use </a:t>
            </a:r>
            <a:r>
              <a:rPr lang="en-US" altLang="en-US" sz="2000" b="1" dirty="0">
                <a:latin typeface="Times New Roman" pitchFamily="18" charset="0"/>
              </a:rPr>
              <a:t>= 0.7</a:t>
            </a:r>
          </a:p>
          <a:p>
            <a:pPr eaLnBrk="0" hangingPunct="0">
              <a:spcBef>
                <a:spcPct val="50000"/>
              </a:spcBef>
            </a:pPr>
            <a:endParaRPr lang="en-US" altLang="en-US" sz="2000" b="1" dirty="0">
              <a:latin typeface="Times New Roman" pitchFamily="18" charset="0"/>
            </a:endParaRPr>
          </a:p>
          <a:p>
            <a:pPr eaLnBrk="0" hangingPunct="0">
              <a:spcBef>
                <a:spcPct val="50000"/>
              </a:spcBef>
            </a:pPr>
            <a:endParaRPr lang="en-US" altLang="en-US" sz="2000" b="1" dirty="0">
              <a:latin typeface="Times New Roman" pitchFamily="18" charset="0"/>
            </a:endParaRPr>
          </a:p>
          <a:p>
            <a:pPr eaLnBrk="0" hangingPunct="0">
              <a:spcBef>
                <a:spcPct val="50000"/>
              </a:spcBef>
            </a:pPr>
            <a:r>
              <a:rPr lang="en-US" altLang="en-US" sz="2000" b="1" dirty="0">
                <a:solidFill>
                  <a:srgbClr val="FF0000"/>
                </a:solidFill>
                <a:latin typeface="Times New Roman" pitchFamily="18" charset="0"/>
              </a:rPr>
              <a:t>PD</a:t>
            </a:r>
            <a:r>
              <a:rPr lang="en-US" altLang="en-US" sz="2000" b="1" baseline="-25000" dirty="0">
                <a:solidFill>
                  <a:srgbClr val="FF0000"/>
                </a:solidFill>
                <a:latin typeface="Times New Roman" pitchFamily="18" charset="0"/>
              </a:rPr>
              <a:t>caffeine</a:t>
            </a:r>
            <a:r>
              <a:rPr lang="en-US" altLang="en-US" sz="2000" b="1" baseline="-25000" dirty="0">
                <a:solidFill>
                  <a:srgbClr val="FF0000"/>
                </a:solidFill>
                <a:latin typeface="Times New Roman" pitchFamily="18" charset="0"/>
              </a:rPr>
              <a:t> use </a:t>
            </a:r>
            <a:r>
              <a:rPr lang="en-US" altLang="en-US" sz="2000" b="1" dirty="0">
                <a:solidFill>
                  <a:srgbClr val="FF0000"/>
                </a:solidFill>
                <a:latin typeface="Times New Roman" pitchFamily="18" charset="0"/>
              </a:rPr>
              <a:t>= -0.06</a:t>
            </a:r>
          </a:p>
          <a:p>
            <a:pPr algn="ctr" eaLnBrk="0" hangingPunct="0">
              <a:spcBef>
                <a:spcPct val="50000"/>
              </a:spcBef>
            </a:pPr>
            <a:endParaRPr lang="en-US" altLang="en-US" sz="2000" b="1" dirty="0">
              <a:latin typeface="Times New Roman" pitchFamily="18" charset="0"/>
            </a:endParaRPr>
          </a:p>
        </p:txBody>
      </p:sp>
      <p:sp>
        <p:nvSpPr>
          <p:cNvPr id="13469" name="Text Box 17"/>
          <p:cNvSpPr txBox="1">
            <a:spLocks noChangeArrowheads="1"/>
          </p:cNvSpPr>
          <p:nvPr/>
        </p:nvSpPr>
        <p:spPr bwMode="auto">
          <a:xfrm>
            <a:off x="228600" y="7391401"/>
            <a:ext cx="6400800" cy="3816429"/>
          </a:xfrm>
          <a:prstGeom prst="rect">
            <a:avLst/>
          </a:prstGeom>
          <a:noFill/>
          <a:ln w="9525">
            <a:noFill/>
            <a:miter lim="800000"/>
            <a:headEnd/>
            <a:tailEnd/>
          </a:ln>
        </p:spPr>
        <p:txBody>
          <a:bodyPr>
            <a:spAutoFit/>
          </a:bodyPr>
          <a:lstStyle/>
          <a:p>
            <a:pPr eaLnBrk="0" hangingPunct="0">
              <a:spcBef>
                <a:spcPct val="50000"/>
              </a:spcBef>
            </a:pPr>
            <a:r>
              <a:rPr lang="en-US" altLang="en-US" sz="2000" b="1" dirty="0">
                <a:solidFill>
                  <a:srgbClr val="FF0000"/>
                </a:solidFill>
              </a:rPr>
              <a:t>PD = Prevalence Difference </a:t>
            </a:r>
          </a:p>
          <a:p>
            <a:pPr eaLnBrk="0" hangingPunct="0">
              <a:spcBef>
                <a:spcPct val="50000"/>
              </a:spcBef>
            </a:pPr>
            <a:r>
              <a:rPr lang="en-US" altLang="en-US" sz="2000" b="1" dirty="0">
                <a:solidFill>
                  <a:srgbClr val="FF0000"/>
                </a:solidFill>
              </a:rPr>
              <a:t>      = Prevalence </a:t>
            </a:r>
            <a:r>
              <a:rPr lang="en-US" altLang="en-US" sz="2800" b="1" baseline="-25000" dirty="0">
                <a:solidFill>
                  <a:srgbClr val="FF0000"/>
                </a:solidFill>
              </a:rPr>
              <a:t>exposed</a:t>
            </a:r>
            <a:r>
              <a:rPr lang="en-US" altLang="en-US" sz="2000" b="1" dirty="0">
                <a:solidFill>
                  <a:srgbClr val="FF0000"/>
                </a:solidFill>
              </a:rPr>
              <a:t>  -  Prevalence </a:t>
            </a:r>
            <a:r>
              <a:rPr lang="en-US" altLang="en-US" sz="2800" b="1" baseline="-25000" dirty="0">
                <a:solidFill>
                  <a:srgbClr val="FF0000"/>
                </a:solidFill>
              </a:rPr>
              <a:t>u</a:t>
            </a:r>
            <a:r>
              <a:rPr lang="en-US" altLang="en-US" sz="2800" b="1" baseline="-25000" dirty="0" smtClean="0">
                <a:solidFill>
                  <a:srgbClr val="FF0000"/>
                </a:solidFill>
              </a:rPr>
              <a:t>nexposed</a:t>
            </a:r>
            <a:endParaRPr lang="en-US" altLang="en-US" sz="2800" b="1" baseline="-25000" dirty="0">
              <a:solidFill>
                <a:srgbClr val="FF0000"/>
              </a:solidFill>
            </a:endParaRPr>
          </a:p>
          <a:p>
            <a:pPr eaLnBrk="0" hangingPunct="0">
              <a:spcBef>
                <a:spcPct val="50000"/>
              </a:spcBef>
            </a:pPr>
            <a:endParaRPr lang="en-US" altLang="en-US" sz="2000" b="1" dirty="0"/>
          </a:p>
          <a:p>
            <a:pPr eaLnBrk="0" hangingPunct="0">
              <a:spcBef>
                <a:spcPct val="50000"/>
              </a:spcBef>
            </a:pPr>
            <a:endParaRPr lang="en-US" altLang="en-US" sz="2000" b="1" dirty="0"/>
          </a:p>
          <a:p>
            <a:pPr eaLnBrk="0" hangingPunct="0">
              <a:spcBef>
                <a:spcPct val="50000"/>
              </a:spcBef>
            </a:pPr>
            <a:endParaRPr lang="en-US" altLang="en-US" sz="2000" b="1" dirty="0"/>
          </a:p>
          <a:p>
            <a:pPr eaLnBrk="0" hangingPunct="0">
              <a:spcBef>
                <a:spcPct val="50000"/>
              </a:spcBef>
            </a:pPr>
            <a:endParaRPr lang="en-US" altLang="en-US" sz="2000" b="1" dirty="0"/>
          </a:p>
          <a:p>
            <a:pPr eaLnBrk="0" hangingPunct="0">
              <a:spcBef>
                <a:spcPct val="50000"/>
              </a:spcBef>
            </a:pPr>
            <a:endParaRPr lang="en-US" altLang="en-US" sz="1600" dirty="0">
              <a:latin typeface="Times New Roman" pitchFamily="18" charset="0"/>
            </a:endParaRPr>
          </a:p>
          <a:p>
            <a:pPr eaLnBrk="0" hangingPunct="0">
              <a:spcBef>
                <a:spcPct val="50000"/>
              </a:spcBef>
            </a:pPr>
            <a:endParaRPr lang="en-US" altLang="en-US" sz="1600" dirty="0">
              <a:latin typeface="Times New Roman" pitchFamily="18" charset="0"/>
            </a:endParaRPr>
          </a:p>
          <a:p>
            <a:pPr eaLnBrk="0" hangingPunct="0">
              <a:spcBef>
                <a:spcPct val="50000"/>
              </a:spcBef>
            </a:pPr>
            <a:endParaRPr lang="en-US" altLang="en-US" sz="1600" dirty="0">
              <a:latin typeface="Times New Roman" pitchFamily="18" charset="0"/>
            </a:endParaRPr>
          </a:p>
        </p:txBody>
      </p:sp>
      <p:sp>
        <p:nvSpPr>
          <p:cNvPr id="13470" name="Text Box 18"/>
          <p:cNvSpPr txBox="1">
            <a:spLocks noChangeArrowheads="1"/>
          </p:cNvSpPr>
          <p:nvPr/>
        </p:nvSpPr>
        <p:spPr bwMode="auto">
          <a:xfrm>
            <a:off x="2438400" y="6248400"/>
            <a:ext cx="1905000" cy="653254"/>
          </a:xfrm>
          <a:prstGeom prst="rect">
            <a:avLst/>
          </a:prstGeom>
          <a:noFill/>
          <a:ln w="9525">
            <a:noFill/>
            <a:miter lim="800000"/>
            <a:headEnd/>
            <a:tailEnd/>
          </a:ln>
        </p:spPr>
        <p:txBody>
          <a:bodyPr lIns="95125" tIns="49148" rIns="95125" bIns="49148">
            <a:spAutoFit/>
          </a:bodyPr>
          <a:lstStyle/>
          <a:p>
            <a:pPr algn="ctr" eaLnBrk="0" hangingPunct="0">
              <a:spcBef>
                <a:spcPct val="50000"/>
              </a:spcBef>
            </a:pPr>
            <a:r>
              <a:rPr lang="en-US" altLang="en-US" sz="1800" b="1" dirty="0">
                <a:solidFill>
                  <a:srgbClr val="FF0000"/>
                </a:solidFill>
              </a:rPr>
              <a:t>Additive interaction</a:t>
            </a:r>
            <a:endParaRPr lang="en-US" altLang="en-US" b="1" dirty="0">
              <a:solidFill>
                <a:srgbClr val="FF0000"/>
              </a:solidFill>
            </a:endParaRPr>
          </a:p>
        </p:txBody>
      </p:sp>
      <p:sp>
        <p:nvSpPr>
          <p:cNvPr id="13471" name="Text Box 19"/>
          <p:cNvSpPr txBox="1">
            <a:spLocks noChangeArrowheads="1"/>
          </p:cNvSpPr>
          <p:nvPr/>
        </p:nvSpPr>
        <p:spPr bwMode="auto">
          <a:xfrm>
            <a:off x="2438400" y="4876800"/>
            <a:ext cx="1905000" cy="653254"/>
          </a:xfrm>
          <a:prstGeom prst="rect">
            <a:avLst/>
          </a:prstGeom>
          <a:noFill/>
          <a:ln w="9525">
            <a:noFill/>
            <a:miter lim="800000"/>
            <a:headEnd/>
            <a:tailEnd/>
          </a:ln>
        </p:spPr>
        <p:txBody>
          <a:bodyPr lIns="95125" tIns="49148" rIns="95125" bIns="49148">
            <a:spAutoFit/>
          </a:bodyPr>
          <a:lstStyle/>
          <a:p>
            <a:pPr algn="ctr" eaLnBrk="0" hangingPunct="0">
              <a:spcBef>
                <a:spcPct val="50000"/>
              </a:spcBef>
            </a:pPr>
            <a:r>
              <a:rPr lang="en-US" altLang="en-US" sz="1800" b="1" dirty="0">
                <a:solidFill>
                  <a:srgbClr val="000000"/>
                </a:solidFill>
              </a:rPr>
              <a:t>Multiplicative interaction</a:t>
            </a:r>
            <a:endParaRPr lang="en-US" altLang="en-US" b="1" dirty="0">
              <a:solidFill>
                <a:srgbClr val="000000"/>
              </a:solidFill>
            </a:endParaRPr>
          </a:p>
        </p:txBody>
      </p:sp>
      <p:sp>
        <p:nvSpPr>
          <p:cNvPr id="13472" name="Line 20"/>
          <p:cNvSpPr>
            <a:spLocks noChangeShapeType="1"/>
          </p:cNvSpPr>
          <p:nvPr/>
        </p:nvSpPr>
        <p:spPr bwMode="auto">
          <a:xfrm flipH="1">
            <a:off x="2057400" y="5105400"/>
            <a:ext cx="381000" cy="0"/>
          </a:xfrm>
          <a:prstGeom prst="line">
            <a:avLst/>
          </a:prstGeom>
          <a:noFill/>
          <a:ln w="28575">
            <a:solidFill>
              <a:schemeClr val="tx1"/>
            </a:solidFill>
            <a:round/>
            <a:headEnd/>
            <a:tailEnd type="triangle" w="med" len="med"/>
          </a:ln>
        </p:spPr>
        <p:txBody>
          <a:bodyPr wrap="none" lIns="95125" tIns="49148" rIns="95125" bIns="49148" anchor="ctr"/>
          <a:lstStyle/>
          <a:p>
            <a:endParaRPr lang="en-US" dirty="0"/>
          </a:p>
        </p:txBody>
      </p:sp>
      <p:sp>
        <p:nvSpPr>
          <p:cNvPr id="13473" name="Line 21"/>
          <p:cNvSpPr>
            <a:spLocks noChangeShapeType="1"/>
          </p:cNvSpPr>
          <p:nvPr/>
        </p:nvSpPr>
        <p:spPr bwMode="auto">
          <a:xfrm flipH="1">
            <a:off x="2209800" y="6477000"/>
            <a:ext cx="381000" cy="0"/>
          </a:xfrm>
          <a:prstGeom prst="line">
            <a:avLst/>
          </a:prstGeom>
          <a:noFill/>
          <a:ln w="28575">
            <a:solidFill>
              <a:srgbClr val="FF0000"/>
            </a:solidFill>
            <a:round/>
            <a:headEnd/>
            <a:tailEnd type="triangle" w="med" len="med"/>
          </a:ln>
        </p:spPr>
        <p:txBody>
          <a:bodyPr wrap="none" lIns="95125" tIns="49148" rIns="95125" bIns="49148" anchor="ctr"/>
          <a:lstStyle/>
          <a:p>
            <a:endParaRPr lang="en-US" dirty="0"/>
          </a:p>
        </p:txBody>
      </p:sp>
      <p:sp>
        <p:nvSpPr>
          <p:cNvPr id="13474" name="Line 22"/>
          <p:cNvSpPr>
            <a:spLocks noChangeShapeType="1"/>
          </p:cNvSpPr>
          <p:nvPr/>
        </p:nvSpPr>
        <p:spPr bwMode="auto">
          <a:xfrm>
            <a:off x="4038600" y="6477000"/>
            <a:ext cx="457200" cy="0"/>
          </a:xfrm>
          <a:prstGeom prst="line">
            <a:avLst/>
          </a:prstGeom>
          <a:noFill/>
          <a:ln w="28575">
            <a:solidFill>
              <a:srgbClr val="FF0000"/>
            </a:solidFill>
            <a:round/>
            <a:headEnd/>
            <a:tailEnd type="triangle" w="med" len="med"/>
          </a:ln>
        </p:spPr>
        <p:txBody>
          <a:bodyPr wrap="none" lIns="95125" tIns="49148" rIns="95125" bIns="49148" anchor="ctr"/>
          <a:lstStyle/>
          <a:p>
            <a:endParaRPr lang="en-US" dirty="0"/>
          </a:p>
        </p:txBody>
      </p:sp>
      <p:sp>
        <p:nvSpPr>
          <p:cNvPr id="13475" name="Line 23"/>
          <p:cNvSpPr>
            <a:spLocks noChangeShapeType="1"/>
          </p:cNvSpPr>
          <p:nvPr/>
        </p:nvSpPr>
        <p:spPr bwMode="auto">
          <a:xfrm>
            <a:off x="4267200" y="5105400"/>
            <a:ext cx="457200" cy="0"/>
          </a:xfrm>
          <a:prstGeom prst="line">
            <a:avLst/>
          </a:prstGeom>
          <a:noFill/>
          <a:ln w="28575">
            <a:solidFill>
              <a:schemeClr val="tx1"/>
            </a:solidFill>
            <a:round/>
            <a:headEnd/>
            <a:tailEnd type="triangle" w="med" len="med"/>
          </a:ln>
        </p:spPr>
        <p:txBody>
          <a:bodyPr wrap="none" lIns="95125" tIns="49148" rIns="95125" bIns="49148" anchor="ctr"/>
          <a:lstStyle/>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85" name="Rectangle 2"/>
          <p:cNvSpPr>
            <a:spLocks noGrp="1" noChangeArrowheads="1"/>
          </p:cNvSpPr>
          <p:nvPr>
            <p:ph type="title"/>
          </p:nvPr>
        </p:nvSpPr>
        <p:spPr>
          <a:xfrm>
            <a:off x="609600" y="152400"/>
            <a:ext cx="5830888" cy="533400"/>
          </a:xfrm>
        </p:spPr>
        <p:txBody>
          <a:bodyPr/>
          <a:lstStyle/>
          <a:p>
            <a:r>
              <a:rPr lang="en-US" altLang="en-US" dirty="0" smtClean="0"/>
              <a:t>Additive vs Multiplicative Interaction</a:t>
            </a:r>
          </a:p>
        </p:txBody>
      </p:sp>
      <p:sp>
        <p:nvSpPr>
          <p:cNvPr id="14386" name="Rectangle 3"/>
          <p:cNvSpPr>
            <a:spLocks noGrp="1" noChangeArrowheads="1"/>
          </p:cNvSpPr>
          <p:nvPr>
            <p:ph type="body" idx="1"/>
          </p:nvPr>
        </p:nvSpPr>
        <p:spPr>
          <a:xfrm>
            <a:off x="76200" y="838200"/>
            <a:ext cx="6629400" cy="6781800"/>
          </a:xfrm>
        </p:spPr>
        <p:txBody>
          <a:bodyPr/>
          <a:lstStyle/>
          <a:p>
            <a:r>
              <a:rPr lang="en-US" altLang="en-US" sz="2200" b="1" dirty="0" smtClean="0"/>
              <a:t>Assessment of whether interaction is present  depends upon the measure of association</a:t>
            </a:r>
            <a:endParaRPr lang="en-US" altLang="en-US" sz="2200" dirty="0" smtClean="0"/>
          </a:p>
          <a:p>
            <a:pPr lvl="1"/>
            <a:r>
              <a:rPr lang="en-US" altLang="en-US" sz="2200" dirty="0" smtClean="0"/>
              <a:t>ratio measure (multiplicative interaction) or difference measure</a:t>
            </a:r>
            <a:r>
              <a:rPr lang="en-US" altLang="en-US" sz="2200" dirty="0" smtClean="0">
                <a:solidFill>
                  <a:srgbClr val="000000"/>
                </a:solidFill>
              </a:rPr>
              <a:t> (additive interaction)</a:t>
            </a:r>
          </a:p>
          <a:p>
            <a:pPr lvl="1"/>
            <a:r>
              <a:rPr lang="en-US" altLang="en-US" sz="2200" dirty="0" smtClean="0">
                <a:solidFill>
                  <a:srgbClr val="000000"/>
                </a:solidFill>
              </a:rPr>
              <a:t>Hence, the term </a:t>
            </a:r>
            <a:r>
              <a:rPr lang="en-US" altLang="en-US" sz="2200" i="1" dirty="0" smtClean="0">
                <a:solidFill>
                  <a:srgbClr val="000000"/>
                </a:solidFill>
              </a:rPr>
              <a:t>effect-measure modification</a:t>
            </a:r>
          </a:p>
          <a:p>
            <a:pPr lvl="1"/>
            <a:endParaRPr lang="en-US" altLang="en-US" sz="1600" dirty="0" smtClean="0">
              <a:solidFill>
                <a:srgbClr val="000000"/>
              </a:solidFill>
            </a:endParaRPr>
          </a:p>
          <a:p>
            <a:r>
              <a:rPr lang="en-US" altLang="en-US" sz="2200" dirty="0" smtClean="0">
                <a:solidFill>
                  <a:srgbClr val="000000"/>
                </a:solidFill>
              </a:rPr>
              <a:t>Absence of multiplicative interaction  implies presence of additive interaction (exception: no association)</a:t>
            </a:r>
          </a:p>
          <a:p>
            <a:endParaRPr lang="en-US" altLang="en-US" sz="2200" dirty="0" smtClean="0">
              <a:solidFill>
                <a:srgbClr val="000000"/>
              </a:solidFill>
            </a:endParaRPr>
          </a:p>
          <a:p>
            <a:endParaRPr lang="en-US" altLang="en-US" sz="2200" dirty="0" smtClean="0">
              <a:solidFill>
                <a:srgbClr val="000000"/>
              </a:solidFill>
            </a:endParaRPr>
          </a:p>
          <a:p>
            <a:endParaRPr lang="en-US" altLang="en-US" sz="1800" b="1" dirty="0" smtClean="0">
              <a:solidFill>
                <a:srgbClr val="000000"/>
              </a:solidFill>
            </a:endParaRPr>
          </a:p>
          <a:p>
            <a:endParaRPr lang="en-US" altLang="en-US" sz="1800" b="1" dirty="0" smtClean="0">
              <a:solidFill>
                <a:srgbClr val="000000"/>
              </a:solidFill>
            </a:endParaRPr>
          </a:p>
          <a:p>
            <a:endParaRPr lang="en-US" altLang="en-US" sz="1800" b="1" dirty="0" smtClean="0">
              <a:solidFill>
                <a:srgbClr val="000000"/>
              </a:solidFill>
            </a:endParaRPr>
          </a:p>
        </p:txBody>
      </p:sp>
      <p:graphicFrame>
        <p:nvGraphicFramePr>
          <p:cNvPr id="2" name="Object 48"/>
          <p:cNvGraphicFramePr>
            <a:graphicFrameLocks noChangeAspect="1"/>
          </p:cNvGraphicFramePr>
          <p:nvPr>
            <p:extLst>
              <p:ext uri="{D42A27DB-BD31-4B8C-83A1-F6EECF244321}">
                <p14:modId xmlns:p14="http://schemas.microsoft.com/office/powerpoint/2010/main" val="2071301048"/>
              </p:ext>
            </p:extLst>
          </p:nvPr>
        </p:nvGraphicFramePr>
        <p:xfrm>
          <a:off x="736601" y="4089401"/>
          <a:ext cx="5726113" cy="3592513"/>
        </p:xfrm>
        <a:graphic>
          <a:graphicData uri="http://schemas.openxmlformats.org/drawingml/2006/chart">
            <c:chart xmlns:c="http://schemas.openxmlformats.org/drawingml/2006/chart" xmlns:r="http://schemas.openxmlformats.org/officeDocument/2006/relationships" r:id="rId3"/>
          </a:graphicData>
        </a:graphic>
      </p:graphicFrame>
      <p:sp>
        <p:nvSpPr>
          <p:cNvPr id="14387" name="Text Box 5"/>
          <p:cNvSpPr txBox="1">
            <a:spLocks noChangeArrowheads="1"/>
          </p:cNvSpPr>
          <p:nvPr/>
        </p:nvSpPr>
        <p:spPr bwMode="auto">
          <a:xfrm>
            <a:off x="4800600" y="4343401"/>
            <a:ext cx="1676400" cy="1022586"/>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2000" b="1" dirty="0">
                <a:solidFill>
                  <a:srgbClr val="000000"/>
                </a:solidFill>
              </a:rPr>
              <a:t>Additive interaction present</a:t>
            </a:r>
            <a:endParaRPr lang="en-US" altLang="en-US" b="1" dirty="0">
              <a:solidFill>
                <a:srgbClr val="000000"/>
              </a:solidFill>
            </a:endParaRPr>
          </a:p>
        </p:txBody>
      </p:sp>
      <p:sp>
        <p:nvSpPr>
          <p:cNvPr id="14388" name="Text Box 6"/>
          <p:cNvSpPr txBox="1">
            <a:spLocks noChangeArrowheads="1"/>
          </p:cNvSpPr>
          <p:nvPr/>
        </p:nvSpPr>
        <p:spPr bwMode="auto">
          <a:xfrm>
            <a:off x="4724400" y="5715001"/>
            <a:ext cx="2133600" cy="1022586"/>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2000" b="1" dirty="0">
                <a:solidFill>
                  <a:srgbClr val="000000"/>
                </a:solidFill>
              </a:rPr>
              <a:t>Multiplicative interaction absent</a:t>
            </a:r>
            <a:endParaRPr lang="en-US" altLang="en-US" b="1" dirty="0">
              <a:solidFill>
                <a:srgbClr val="000000"/>
              </a:solidFill>
            </a:endParaRPr>
          </a:p>
        </p:txBody>
      </p:sp>
      <p:sp>
        <p:nvSpPr>
          <p:cNvPr id="14389" name="Text Box 7"/>
          <p:cNvSpPr txBox="1">
            <a:spLocks noChangeArrowheads="1"/>
          </p:cNvSpPr>
          <p:nvPr/>
        </p:nvSpPr>
        <p:spPr bwMode="auto">
          <a:xfrm>
            <a:off x="1981200" y="4724401"/>
            <a:ext cx="2667000" cy="376255"/>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1800" b="1" dirty="0">
                <a:solidFill>
                  <a:srgbClr val="000000"/>
                </a:solidFill>
              </a:rPr>
              <a:t>RR = 3.0   RD = 0.3</a:t>
            </a:r>
          </a:p>
        </p:txBody>
      </p:sp>
      <p:sp>
        <p:nvSpPr>
          <p:cNvPr id="14390" name="Text Box 8"/>
          <p:cNvSpPr txBox="1">
            <a:spLocks noChangeArrowheads="1"/>
          </p:cNvSpPr>
          <p:nvPr/>
        </p:nvSpPr>
        <p:spPr bwMode="auto">
          <a:xfrm>
            <a:off x="1981200" y="6400801"/>
            <a:ext cx="2667000" cy="376255"/>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1800" b="1" dirty="0">
                <a:solidFill>
                  <a:srgbClr val="FF3300"/>
                </a:solidFill>
              </a:rPr>
              <a:t>RR = 3.0   RD = 0.1</a:t>
            </a:r>
          </a:p>
        </p:txBody>
      </p:sp>
      <p:pic>
        <p:nvPicPr>
          <p:cNvPr id="358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7467600"/>
            <a:ext cx="2544536"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08" name="Rectangle 2"/>
          <p:cNvSpPr>
            <a:spLocks noGrp="1" noChangeArrowheads="1"/>
          </p:cNvSpPr>
          <p:nvPr>
            <p:ph type="title"/>
          </p:nvPr>
        </p:nvSpPr>
        <p:spPr>
          <a:xfrm>
            <a:off x="609600" y="152400"/>
            <a:ext cx="5830888" cy="533400"/>
          </a:xfrm>
        </p:spPr>
        <p:txBody>
          <a:bodyPr/>
          <a:lstStyle/>
          <a:p>
            <a:r>
              <a:rPr lang="en-US" altLang="en-US" dirty="0" smtClean="0"/>
              <a:t>Additive vs Multiplicative Interaction</a:t>
            </a:r>
          </a:p>
        </p:txBody>
      </p:sp>
      <p:sp>
        <p:nvSpPr>
          <p:cNvPr id="15409" name="Rectangle 3"/>
          <p:cNvSpPr>
            <a:spLocks noGrp="1" noChangeArrowheads="1"/>
          </p:cNvSpPr>
          <p:nvPr>
            <p:ph type="body" idx="1"/>
          </p:nvPr>
        </p:nvSpPr>
        <p:spPr>
          <a:xfrm>
            <a:off x="228600" y="914400"/>
            <a:ext cx="6629400" cy="6781800"/>
          </a:xfrm>
        </p:spPr>
        <p:txBody>
          <a:bodyPr/>
          <a:lstStyle/>
          <a:p>
            <a:r>
              <a:rPr lang="en-US" altLang="en-US" sz="2200" dirty="0" smtClean="0">
                <a:solidFill>
                  <a:srgbClr val="000000"/>
                </a:solidFill>
              </a:rPr>
              <a:t>Absence of additive interaction implies presence of multiplicative interaction</a:t>
            </a:r>
          </a:p>
          <a:p>
            <a:endParaRPr lang="en-US" altLang="en-US" sz="2200" dirty="0" smtClean="0">
              <a:solidFill>
                <a:srgbClr val="000000"/>
              </a:solidFill>
            </a:endParaRPr>
          </a:p>
          <a:p>
            <a:endParaRPr lang="en-US" altLang="en-US" sz="1800" b="1" dirty="0" smtClean="0">
              <a:solidFill>
                <a:srgbClr val="000000"/>
              </a:solidFill>
            </a:endParaRPr>
          </a:p>
          <a:p>
            <a:endParaRPr lang="en-US" altLang="en-US" sz="1800" b="1" dirty="0" smtClean="0">
              <a:solidFill>
                <a:srgbClr val="000000"/>
              </a:solidFill>
            </a:endParaRPr>
          </a:p>
          <a:p>
            <a:endParaRPr lang="en-US" altLang="en-US" sz="1800" b="1" dirty="0" smtClean="0">
              <a:solidFill>
                <a:srgbClr val="000000"/>
              </a:solidFill>
            </a:endParaRPr>
          </a:p>
        </p:txBody>
      </p:sp>
      <p:graphicFrame>
        <p:nvGraphicFramePr>
          <p:cNvPr id="2" name="Object 47"/>
          <p:cNvGraphicFramePr>
            <a:graphicFrameLocks noChangeAspect="1"/>
          </p:cNvGraphicFramePr>
          <p:nvPr>
            <p:extLst>
              <p:ext uri="{D42A27DB-BD31-4B8C-83A1-F6EECF244321}">
                <p14:modId xmlns:p14="http://schemas.microsoft.com/office/powerpoint/2010/main" val="1491474833"/>
              </p:ext>
            </p:extLst>
          </p:nvPr>
        </p:nvGraphicFramePr>
        <p:xfrm>
          <a:off x="584200" y="2565401"/>
          <a:ext cx="5726113" cy="3592513"/>
        </p:xfrm>
        <a:graphic>
          <a:graphicData uri="http://schemas.openxmlformats.org/drawingml/2006/chart">
            <c:chart xmlns:c="http://schemas.openxmlformats.org/drawingml/2006/chart" xmlns:r="http://schemas.openxmlformats.org/officeDocument/2006/relationships" r:id="rId3"/>
          </a:graphicData>
        </a:graphic>
      </p:graphicFrame>
      <p:sp>
        <p:nvSpPr>
          <p:cNvPr id="15410" name="Text Box 5"/>
          <p:cNvSpPr txBox="1">
            <a:spLocks noChangeArrowheads="1"/>
          </p:cNvSpPr>
          <p:nvPr/>
        </p:nvSpPr>
        <p:spPr bwMode="auto">
          <a:xfrm>
            <a:off x="4648200" y="2362201"/>
            <a:ext cx="1905000" cy="2561468"/>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2000" b="1" dirty="0">
                <a:solidFill>
                  <a:srgbClr val="000000"/>
                </a:solidFill>
              </a:rPr>
              <a:t>Multiplicative interaction present </a:t>
            </a:r>
          </a:p>
          <a:p>
            <a:pPr eaLnBrk="0" hangingPunct="0">
              <a:spcBef>
                <a:spcPct val="50000"/>
              </a:spcBef>
            </a:pPr>
            <a:endParaRPr lang="en-US" altLang="en-US" sz="2000" b="1" dirty="0">
              <a:solidFill>
                <a:srgbClr val="000000"/>
              </a:solidFill>
            </a:endParaRPr>
          </a:p>
          <a:p>
            <a:pPr eaLnBrk="0" hangingPunct="0">
              <a:spcBef>
                <a:spcPct val="50000"/>
              </a:spcBef>
            </a:pPr>
            <a:r>
              <a:rPr lang="en-US" altLang="en-US" sz="2000" b="1" dirty="0">
                <a:solidFill>
                  <a:srgbClr val="000000"/>
                </a:solidFill>
              </a:rPr>
              <a:t>Additive interaction absent</a:t>
            </a:r>
            <a:endParaRPr lang="en-US" altLang="en-US" b="1" dirty="0">
              <a:solidFill>
                <a:srgbClr val="000000"/>
              </a:solidFill>
            </a:endParaRPr>
          </a:p>
        </p:txBody>
      </p:sp>
      <p:sp>
        <p:nvSpPr>
          <p:cNvPr id="15411" name="Text Box 6"/>
          <p:cNvSpPr txBox="1">
            <a:spLocks noChangeArrowheads="1"/>
          </p:cNvSpPr>
          <p:nvPr/>
        </p:nvSpPr>
        <p:spPr bwMode="auto">
          <a:xfrm>
            <a:off x="1981200" y="4800601"/>
            <a:ext cx="2667000" cy="376255"/>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1800" b="1" dirty="0">
                <a:solidFill>
                  <a:srgbClr val="FF3300"/>
                </a:solidFill>
              </a:rPr>
              <a:t>RR = 3.0   RD = 0.1</a:t>
            </a:r>
          </a:p>
        </p:txBody>
      </p:sp>
      <p:sp>
        <p:nvSpPr>
          <p:cNvPr id="15412" name="Text Box 7"/>
          <p:cNvSpPr txBox="1">
            <a:spLocks noChangeArrowheads="1"/>
          </p:cNvSpPr>
          <p:nvPr/>
        </p:nvSpPr>
        <p:spPr bwMode="auto">
          <a:xfrm>
            <a:off x="1981200" y="3429001"/>
            <a:ext cx="2667000" cy="376255"/>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1800" b="1" dirty="0">
                <a:solidFill>
                  <a:srgbClr val="000000"/>
                </a:solidFill>
              </a:rPr>
              <a:t>RR = 1.7  RD = 0.1</a:t>
            </a:r>
          </a:p>
        </p:txBody>
      </p:sp>
      <p:pic>
        <p:nvPicPr>
          <p:cNvPr id="368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0719" y="6172200"/>
            <a:ext cx="2290082"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73" name="Rectangle 2"/>
          <p:cNvSpPr>
            <a:spLocks noGrp="1" noChangeArrowheads="1"/>
          </p:cNvSpPr>
          <p:nvPr>
            <p:ph type="title"/>
          </p:nvPr>
        </p:nvSpPr>
        <p:spPr>
          <a:xfrm>
            <a:off x="609600" y="304800"/>
            <a:ext cx="5830888" cy="533400"/>
          </a:xfrm>
        </p:spPr>
        <p:txBody>
          <a:bodyPr/>
          <a:lstStyle/>
          <a:p>
            <a:r>
              <a:rPr lang="en-US" altLang="en-US" dirty="0" smtClean="0"/>
              <a:t>Additive vs Multiplicative Interaction</a:t>
            </a:r>
          </a:p>
        </p:txBody>
      </p:sp>
      <p:sp>
        <p:nvSpPr>
          <p:cNvPr id="16474" name="Rectangle 3"/>
          <p:cNvSpPr>
            <a:spLocks noGrp="1" noChangeArrowheads="1"/>
          </p:cNvSpPr>
          <p:nvPr>
            <p:ph type="body" idx="1"/>
          </p:nvPr>
        </p:nvSpPr>
        <p:spPr>
          <a:xfrm>
            <a:off x="228600" y="914400"/>
            <a:ext cx="6629400" cy="6781800"/>
          </a:xfrm>
        </p:spPr>
        <p:txBody>
          <a:bodyPr/>
          <a:lstStyle/>
          <a:p>
            <a:r>
              <a:rPr lang="en-US" altLang="en-US" sz="2200" dirty="0" smtClean="0">
                <a:solidFill>
                  <a:srgbClr val="000000"/>
                </a:solidFill>
              </a:rPr>
              <a:t>Presence of multiplicative interaction may or may not be accompanied by additive interaction</a:t>
            </a:r>
          </a:p>
          <a:p>
            <a:endParaRPr lang="en-US" altLang="en-US" sz="2200" dirty="0" smtClean="0">
              <a:solidFill>
                <a:srgbClr val="000000"/>
              </a:solidFill>
            </a:endParaRPr>
          </a:p>
          <a:p>
            <a:endParaRPr lang="en-US" altLang="en-US" sz="1800" b="1" dirty="0" smtClean="0">
              <a:solidFill>
                <a:srgbClr val="000000"/>
              </a:solidFill>
            </a:endParaRPr>
          </a:p>
          <a:p>
            <a:endParaRPr lang="en-US" altLang="en-US" sz="1800" b="1" dirty="0" smtClean="0">
              <a:solidFill>
                <a:srgbClr val="000000"/>
              </a:solidFill>
            </a:endParaRPr>
          </a:p>
          <a:p>
            <a:endParaRPr lang="en-US" altLang="en-US" sz="1800" b="1" dirty="0" smtClean="0">
              <a:solidFill>
                <a:srgbClr val="000000"/>
              </a:solidFill>
            </a:endParaRPr>
          </a:p>
        </p:txBody>
      </p:sp>
      <p:graphicFrame>
        <p:nvGraphicFramePr>
          <p:cNvPr id="3" name="Object 87"/>
          <p:cNvGraphicFramePr>
            <a:graphicFrameLocks noChangeAspect="1"/>
          </p:cNvGraphicFramePr>
          <p:nvPr>
            <p:extLst>
              <p:ext uri="{D42A27DB-BD31-4B8C-83A1-F6EECF244321}">
                <p14:modId xmlns:p14="http://schemas.microsoft.com/office/powerpoint/2010/main" val="581575629"/>
              </p:ext>
            </p:extLst>
          </p:nvPr>
        </p:nvGraphicFramePr>
        <p:xfrm>
          <a:off x="660402" y="4927601"/>
          <a:ext cx="5726113" cy="35925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Object 88"/>
          <p:cNvGraphicFramePr>
            <a:graphicFrameLocks noChangeAspect="1"/>
          </p:cNvGraphicFramePr>
          <p:nvPr>
            <p:extLst>
              <p:ext uri="{D42A27DB-BD31-4B8C-83A1-F6EECF244321}">
                <p14:modId xmlns:p14="http://schemas.microsoft.com/office/powerpoint/2010/main" val="690300718"/>
              </p:ext>
            </p:extLst>
          </p:nvPr>
        </p:nvGraphicFramePr>
        <p:xfrm>
          <a:off x="584200" y="1346201"/>
          <a:ext cx="5726113" cy="3592513"/>
        </p:xfrm>
        <a:graphic>
          <a:graphicData uri="http://schemas.openxmlformats.org/drawingml/2006/chart">
            <c:chart xmlns:c="http://schemas.openxmlformats.org/drawingml/2006/chart" xmlns:r="http://schemas.openxmlformats.org/officeDocument/2006/relationships" r:id="rId4"/>
          </a:graphicData>
        </a:graphic>
      </p:graphicFrame>
      <p:sp>
        <p:nvSpPr>
          <p:cNvPr id="16475" name="Text Box 6"/>
          <p:cNvSpPr txBox="1">
            <a:spLocks noChangeArrowheads="1"/>
          </p:cNvSpPr>
          <p:nvPr/>
        </p:nvSpPr>
        <p:spPr bwMode="auto">
          <a:xfrm>
            <a:off x="4953000" y="6172201"/>
            <a:ext cx="1676400" cy="1022586"/>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2000" b="1" dirty="0">
                <a:solidFill>
                  <a:srgbClr val="000000"/>
                </a:solidFill>
              </a:rPr>
              <a:t>Additive interaction present</a:t>
            </a:r>
            <a:endParaRPr lang="en-US" altLang="en-US" b="1" dirty="0">
              <a:solidFill>
                <a:srgbClr val="000000"/>
              </a:solidFill>
            </a:endParaRPr>
          </a:p>
        </p:txBody>
      </p:sp>
      <p:sp>
        <p:nvSpPr>
          <p:cNvPr id="16476" name="Text Box 7"/>
          <p:cNvSpPr txBox="1">
            <a:spLocks noChangeArrowheads="1"/>
          </p:cNvSpPr>
          <p:nvPr/>
        </p:nvSpPr>
        <p:spPr bwMode="auto">
          <a:xfrm>
            <a:off x="4876800" y="2362202"/>
            <a:ext cx="1676400" cy="714809"/>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2000" b="1" dirty="0">
                <a:solidFill>
                  <a:srgbClr val="000000"/>
                </a:solidFill>
              </a:rPr>
              <a:t>No additive interaction</a:t>
            </a:r>
            <a:endParaRPr lang="en-US" altLang="en-US" b="1" dirty="0">
              <a:solidFill>
                <a:srgbClr val="000000"/>
              </a:solidFill>
            </a:endParaRPr>
          </a:p>
        </p:txBody>
      </p:sp>
      <p:sp>
        <p:nvSpPr>
          <p:cNvPr id="16477" name="Text Box 8"/>
          <p:cNvSpPr txBox="1">
            <a:spLocks noChangeArrowheads="1"/>
          </p:cNvSpPr>
          <p:nvPr/>
        </p:nvSpPr>
        <p:spPr bwMode="auto">
          <a:xfrm>
            <a:off x="1828800" y="2286001"/>
            <a:ext cx="2667000" cy="376255"/>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1800" b="1" dirty="0">
                <a:solidFill>
                  <a:srgbClr val="FF3300"/>
                </a:solidFill>
              </a:rPr>
              <a:t>RR = 2.0   RD = 0.1</a:t>
            </a:r>
          </a:p>
        </p:txBody>
      </p:sp>
      <p:sp>
        <p:nvSpPr>
          <p:cNvPr id="16478" name="Text Box 9"/>
          <p:cNvSpPr txBox="1">
            <a:spLocks noChangeArrowheads="1"/>
          </p:cNvSpPr>
          <p:nvPr/>
        </p:nvSpPr>
        <p:spPr bwMode="auto">
          <a:xfrm>
            <a:off x="2133600" y="7010401"/>
            <a:ext cx="2667000" cy="376255"/>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1800" b="1" dirty="0">
                <a:solidFill>
                  <a:srgbClr val="FF3300"/>
                </a:solidFill>
              </a:rPr>
              <a:t>RR = 2.0   RD = 0.1</a:t>
            </a:r>
          </a:p>
        </p:txBody>
      </p:sp>
      <p:sp>
        <p:nvSpPr>
          <p:cNvPr id="16479" name="Text Box 10"/>
          <p:cNvSpPr txBox="1">
            <a:spLocks noChangeArrowheads="1"/>
          </p:cNvSpPr>
          <p:nvPr/>
        </p:nvSpPr>
        <p:spPr bwMode="auto">
          <a:xfrm>
            <a:off x="2057400" y="5486401"/>
            <a:ext cx="2667000" cy="376255"/>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1800" b="1" dirty="0"/>
              <a:t>RR = 3.0   RD = 0.4</a:t>
            </a:r>
          </a:p>
        </p:txBody>
      </p:sp>
      <p:sp>
        <p:nvSpPr>
          <p:cNvPr id="16480" name="Text Box 12"/>
          <p:cNvSpPr txBox="1">
            <a:spLocks noChangeArrowheads="1"/>
          </p:cNvSpPr>
          <p:nvPr/>
        </p:nvSpPr>
        <p:spPr bwMode="auto">
          <a:xfrm>
            <a:off x="1981200" y="3657601"/>
            <a:ext cx="2667000" cy="376255"/>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1800" b="1" dirty="0"/>
              <a:t>RR = 3.0   RD = 0.1</a:t>
            </a:r>
          </a:p>
        </p:txBody>
      </p:sp>
      <p:pic>
        <p:nvPicPr>
          <p:cNvPr id="3789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1" y="8393891"/>
            <a:ext cx="1995920" cy="597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97" name="Rectangle 2"/>
          <p:cNvSpPr>
            <a:spLocks noGrp="1" noChangeArrowheads="1"/>
          </p:cNvSpPr>
          <p:nvPr>
            <p:ph type="title"/>
          </p:nvPr>
        </p:nvSpPr>
        <p:spPr>
          <a:xfrm>
            <a:off x="609600" y="304800"/>
            <a:ext cx="5830888" cy="533400"/>
          </a:xfrm>
        </p:spPr>
        <p:txBody>
          <a:bodyPr/>
          <a:lstStyle/>
          <a:p>
            <a:r>
              <a:rPr lang="en-US" altLang="en-US" dirty="0" smtClean="0"/>
              <a:t>Additive vs Multiplicative Interaction</a:t>
            </a:r>
          </a:p>
        </p:txBody>
      </p:sp>
      <p:sp>
        <p:nvSpPr>
          <p:cNvPr id="17498" name="Rectangle 3"/>
          <p:cNvSpPr>
            <a:spLocks noGrp="1" noChangeArrowheads="1"/>
          </p:cNvSpPr>
          <p:nvPr>
            <p:ph type="body" idx="1"/>
          </p:nvPr>
        </p:nvSpPr>
        <p:spPr>
          <a:xfrm>
            <a:off x="228600" y="914400"/>
            <a:ext cx="6629400" cy="6781800"/>
          </a:xfrm>
        </p:spPr>
        <p:txBody>
          <a:bodyPr/>
          <a:lstStyle/>
          <a:p>
            <a:r>
              <a:rPr lang="en-US" altLang="en-US" sz="2200" dirty="0" smtClean="0">
                <a:solidFill>
                  <a:srgbClr val="000000"/>
                </a:solidFill>
              </a:rPr>
              <a:t>Presence of additive interaction may or may not be accompanied by multiplicative interaction</a:t>
            </a:r>
          </a:p>
          <a:p>
            <a:endParaRPr lang="en-US" altLang="en-US" sz="2200" dirty="0" smtClean="0">
              <a:solidFill>
                <a:srgbClr val="000000"/>
              </a:solidFill>
            </a:endParaRPr>
          </a:p>
          <a:p>
            <a:endParaRPr lang="en-US" altLang="en-US" sz="1800" b="1" dirty="0" smtClean="0">
              <a:solidFill>
                <a:srgbClr val="000000"/>
              </a:solidFill>
            </a:endParaRPr>
          </a:p>
          <a:p>
            <a:endParaRPr lang="en-US" altLang="en-US" sz="1800" b="1" dirty="0" smtClean="0">
              <a:solidFill>
                <a:srgbClr val="000000"/>
              </a:solidFill>
            </a:endParaRPr>
          </a:p>
          <a:p>
            <a:endParaRPr lang="en-US" altLang="en-US" sz="1800" b="1" dirty="0" smtClean="0">
              <a:solidFill>
                <a:srgbClr val="000000"/>
              </a:solidFill>
            </a:endParaRPr>
          </a:p>
        </p:txBody>
      </p:sp>
      <p:graphicFrame>
        <p:nvGraphicFramePr>
          <p:cNvPr id="2" name="Object 87"/>
          <p:cNvGraphicFramePr>
            <a:graphicFrameLocks noChangeAspect="1"/>
          </p:cNvGraphicFramePr>
          <p:nvPr>
            <p:extLst>
              <p:ext uri="{D42A27DB-BD31-4B8C-83A1-F6EECF244321}">
                <p14:modId xmlns:p14="http://schemas.microsoft.com/office/powerpoint/2010/main" val="4144902570"/>
              </p:ext>
            </p:extLst>
          </p:nvPr>
        </p:nvGraphicFramePr>
        <p:xfrm>
          <a:off x="736601" y="1803401"/>
          <a:ext cx="5726113" cy="35925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Object 88"/>
          <p:cNvGraphicFramePr>
            <a:graphicFrameLocks noChangeAspect="1"/>
          </p:cNvGraphicFramePr>
          <p:nvPr>
            <p:extLst>
              <p:ext uri="{D42A27DB-BD31-4B8C-83A1-F6EECF244321}">
                <p14:modId xmlns:p14="http://schemas.microsoft.com/office/powerpoint/2010/main" val="539058021"/>
              </p:ext>
            </p:extLst>
          </p:nvPr>
        </p:nvGraphicFramePr>
        <p:xfrm>
          <a:off x="584200" y="5156201"/>
          <a:ext cx="5726113" cy="3592513"/>
        </p:xfrm>
        <a:graphic>
          <a:graphicData uri="http://schemas.openxmlformats.org/drawingml/2006/chart">
            <c:chart xmlns:c="http://schemas.openxmlformats.org/drawingml/2006/chart" xmlns:r="http://schemas.openxmlformats.org/officeDocument/2006/relationships" r:id="rId4"/>
          </a:graphicData>
        </a:graphic>
      </p:graphicFrame>
      <p:sp>
        <p:nvSpPr>
          <p:cNvPr id="17499" name="Text Box 6"/>
          <p:cNvSpPr txBox="1">
            <a:spLocks noChangeArrowheads="1"/>
          </p:cNvSpPr>
          <p:nvPr/>
        </p:nvSpPr>
        <p:spPr bwMode="auto">
          <a:xfrm>
            <a:off x="4648200" y="6172201"/>
            <a:ext cx="1981200" cy="1022586"/>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2000" b="1" dirty="0">
                <a:solidFill>
                  <a:srgbClr val="000000"/>
                </a:solidFill>
              </a:rPr>
              <a:t>Multiplicative interaction absent</a:t>
            </a:r>
            <a:endParaRPr lang="en-US" altLang="en-US" b="1" dirty="0">
              <a:solidFill>
                <a:srgbClr val="000000"/>
              </a:solidFill>
            </a:endParaRPr>
          </a:p>
        </p:txBody>
      </p:sp>
      <p:sp>
        <p:nvSpPr>
          <p:cNvPr id="17500" name="Text Box 7"/>
          <p:cNvSpPr txBox="1">
            <a:spLocks noChangeArrowheads="1"/>
          </p:cNvSpPr>
          <p:nvPr/>
        </p:nvSpPr>
        <p:spPr bwMode="auto">
          <a:xfrm>
            <a:off x="4648200" y="2362201"/>
            <a:ext cx="1905000" cy="1022586"/>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2000" b="1" dirty="0">
                <a:solidFill>
                  <a:srgbClr val="000000"/>
                </a:solidFill>
              </a:rPr>
              <a:t>Multiplicative interaction present </a:t>
            </a:r>
            <a:endParaRPr lang="en-US" altLang="en-US" b="1" dirty="0">
              <a:solidFill>
                <a:srgbClr val="000000"/>
              </a:solidFill>
            </a:endParaRPr>
          </a:p>
        </p:txBody>
      </p:sp>
      <p:sp>
        <p:nvSpPr>
          <p:cNvPr id="17501" name="Text Box 8"/>
          <p:cNvSpPr txBox="1">
            <a:spLocks noChangeArrowheads="1"/>
          </p:cNvSpPr>
          <p:nvPr/>
        </p:nvSpPr>
        <p:spPr bwMode="auto">
          <a:xfrm>
            <a:off x="1981200" y="7467601"/>
            <a:ext cx="2667000" cy="376255"/>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1800" b="1" dirty="0"/>
              <a:t>RR = 3.0   RD = 0.1</a:t>
            </a:r>
          </a:p>
        </p:txBody>
      </p:sp>
      <p:sp>
        <p:nvSpPr>
          <p:cNvPr id="17502" name="Text Box 9"/>
          <p:cNvSpPr txBox="1">
            <a:spLocks noChangeArrowheads="1"/>
          </p:cNvSpPr>
          <p:nvPr/>
        </p:nvSpPr>
        <p:spPr bwMode="auto">
          <a:xfrm>
            <a:off x="1981200" y="2286001"/>
            <a:ext cx="2667000" cy="376255"/>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1800" b="1" dirty="0"/>
              <a:t>RR = 3.0   RD = 0.4</a:t>
            </a:r>
          </a:p>
        </p:txBody>
      </p:sp>
      <p:sp>
        <p:nvSpPr>
          <p:cNvPr id="17503" name="Text Box 10"/>
          <p:cNvSpPr txBox="1">
            <a:spLocks noChangeArrowheads="1"/>
          </p:cNvSpPr>
          <p:nvPr/>
        </p:nvSpPr>
        <p:spPr bwMode="auto">
          <a:xfrm>
            <a:off x="1981200" y="3886201"/>
            <a:ext cx="2667000" cy="376255"/>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1800" b="1" dirty="0">
                <a:solidFill>
                  <a:srgbClr val="FF3300"/>
                </a:solidFill>
              </a:rPr>
              <a:t>RR = 2.0   RD = 0.1</a:t>
            </a:r>
          </a:p>
        </p:txBody>
      </p:sp>
      <p:sp>
        <p:nvSpPr>
          <p:cNvPr id="17504" name="Text Box 11"/>
          <p:cNvSpPr txBox="1">
            <a:spLocks noChangeArrowheads="1"/>
          </p:cNvSpPr>
          <p:nvPr/>
        </p:nvSpPr>
        <p:spPr bwMode="auto">
          <a:xfrm>
            <a:off x="1905000" y="5943601"/>
            <a:ext cx="2667000" cy="376255"/>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1800" b="1" dirty="0">
                <a:solidFill>
                  <a:srgbClr val="FF3300"/>
                </a:solidFill>
              </a:rPr>
              <a:t>RR = 3.0   RD = 0.2</a:t>
            </a:r>
          </a:p>
        </p:txBody>
      </p:sp>
      <p:pic>
        <p:nvPicPr>
          <p:cNvPr id="389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9009" y="8382000"/>
            <a:ext cx="1781175"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78" name="Rectangle 2"/>
          <p:cNvSpPr>
            <a:spLocks noGrp="1" noChangeArrowheads="1"/>
          </p:cNvSpPr>
          <p:nvPr>
            <p:ph type="title"/>
          </p:nvPr>
        </p:nvSpPr>
        <p:spPr>
          <a:xfrm>
            <a:off x="609600" y="304800"/>
            <a:ext cx="5830888" cy="533400"/>
          </a:xfrm>
        </p:spPr>
        <p:txBody>
          <a:bodyPr/>
          <a:lstStyle/>
          <a:p>
            <a:r>
              <a:rPr lang="en-US" altLang="en-US" dirty="0" smtClean="0"/>
              <a:t>Additive vs Multiplicative Interaction</a:t>
            </a:r>
          </a:p>
        </p:txBody>
      </p:sp>
      <p:sp>
        <p:nvSpPr>
          <p:cNvPr id="18479" name="Rectangle 3"/>
          <p:cNvSpPr>
            <a:spLocks noGrp="1" noChangeArrowheads="1"/>
          </p:cNvSpPr>
          <p:nvPr>
            <p:ph type="body" idx="1"/>
          </p:nvPr>
        </p:nvSpPr>
        <p:spPr>
          <a:xfrm>
            <a:off x="228600" y="914400"/>
            <a:ext cx="6629400" cy="6781800"/>
          </a:xfrm>
        </p:spPr>
        <p:txBody>
          <a:bodyPr/>
          <a:lstStyle/>
          <a:p>
            <a:r>
              <a:rPr lang="en-US" altLang="en-US" sz="2200" dirty="0" smtClean="0">
                <a:solidFill>
                  <a:srgbClr val="000000"/>
                </a:solidFill>
              </a:rPr>
              <a:t>Presence of qualitative multiplicative interaction is always accompanied by qualitative additive interaction</a:t>
            </a:r>
          </a:p>
          <a:p>
            <a:endParaRPr lang="en-US" altLang="en-US" sz="2200" dirty="0" smtClean="0">
              <a:solidFill>
                <a:srgbClr val="000000"/>
              </a:solidFill>
            </a:endParaRPr>
          </a:p>
          <a:p>
            <a:endParaRPr lang="en-US" altLang="en-US" sz="1800" b="1" dirty="0" smtClean="0">
              <a:solidFill>
                <a:srgbClr val="000000"/>
              </a:solidFill>
            </a:endParaRPr>
          </a:p>
          <a:p>
            <a:endParaRPr lang="en-US" altLang="en-US" sz="1800" b="1" dirty="0" smtClean="0">
              <a:solidFill>
                <a:srgbClr val="000000"/>
              </a:solidFill>
            </a:endParaRPr>
          </a:p>
          <a:p>
            <a:endParaRPr lang="en-US" altLang="en-US" sz="1800" b="1" dirty="0" smtClean="0">
              <a:solidFill>
                <a:srgbClr val="000000"/>
              </a:solidFill>
            </a:endParaRPr>
          </a:p>
        </p:txBody>
      </p:sp>
      <p:graphicFrame>
        <p:nvGraphicFramePr>
          <p:cNvPr id="2" name="Object 45"/>
          <p:cNvGraphicFramePr>
            <a:graphicFrameLocks noChangeAspect="1"/>
          </p:cNvGraphicFramePr>
          <p:nvPr>
            <p:extLst>
              <p:ext uri="{D42A27DB-BD31-4B8C-83A1-F6EECF244321}">
                <p14:modId xmlns:p14="http://schemas.microsoft.com/office/powerpoint/2010/main" val="2596909057"/>
              </p:ext>
            </p:extLst>
          </p:nvPr>
        </p:nvGraphicFramePr>
        <p:xfrm>
          <a:off x="584200" y="2413000"/>
          <a:ext cx="5726113" cy="5532438"/>
        </p:xfrm>
        <a:graphic>
          <a:graphicData uri="http://schemas.openxmlformats.org/drawingml/2006/chart">
            <c:chart xmlns:c="http://schemas.openxmlformats.org/drawingml/2006/chart" xmlns:r="http://schemas.openxmlformats.org/officeDocument/2006/relationships" r:id="rId3"/>
          </a:graphicData>
        </a:graphic>
      </p:graphicFrame>
      <p:sp>
        <p:nvSpPr>
          <p:cNvPr id="18480" name="Text Box 10"/>
          <p:cNvSpPr txBox="1">
            <a:spLocks noChangeArrowheads="1"/>
          </p:cNvSpPr>
          <p:nvPr/>
        </p:nvSpPr>
        <p:spPr bwMode="auto">
          <a:xfrm>
            <a:off x="4724400" y="4343401"/>
            <a:ext cx="1905000" cy="1330362"/>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2000" b="1" dirty="0">
                <a:solidFill>
                  <a:srgbClr val="000000"/>
                </a:solidFill>
              </a:rPr>
              <a:t>Multiplicative and additive  interaction both present </a:t>
            </a:r>
            <a:endParaRPr lang="en-US" altLang="en-US" b="1" dirty="0">
              <a:solidFill>
                <a:srgbClr val="000000"/>
              </a:solidFill>
            </a:endParaRPr>
          </a:p>
        </p:txBody>
      </p:sp>
      <p:sp>
        <p:nvSpPr>
          <p:cNvPr id="18481" name="Text Box 11"/>
          <p:cNvSpPr txBox="1">
            <a:spLocks noChangeArrowheads="1"/>
          </p:cNvSpPr>
          <p:nvPr/>
        </p:nvSpPr>
        <p:spPr bwMode="auto">
          <a:xfrm>
            <a:off x="4038600" y="6096001"/>
            <a:ext cx="2362200" cy="930253"/>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1800" b="1" dirty="0">
                <a:solidFill>
                  <a:srgbClr val="000000"/>
                </a:solidFill>
              </a:rPr>
              <a:t>e.g., smoking, caffeine, delayed </a:t>
            </a:r>
            <a:r>
              <a:rPr lang="en-US" altLang="en-US" sz="1800" b="1" dirty="0" smtClean="0">
                <a:solidFill>
                  <a:srgbClr val="000000"/>
                </a:solidFill>
              </a:rPr>
              <a:t>conception</a:t>
            </a:r>
            <a:endParaRPr lang="en-US" altLang="en-US" sz="1800" b="1" dirty="0">
              <a:solidFill>
                <a:srgbClr val="0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0"/>
          <p:cNvSpPr>
            <a:spLocks noChangeArrowheads="1"/>
          </p:cNvSpPr>
          <p:nvPr/>
        </p:nvSpPr>
        <p:spPr bwMode="auto">
          <a:xfrm>
            <a:off x="76200" y="685800"/>
            <a:ext cx="61722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dirty="0"/>
          </a:p>
        </p:txBody>
      </p:sp>
      <p:sp>
        <p:nvSpPr>
          <p:cNvPr id="1225740" name="Rectangle 12"/>
          <p:cNvSpPr>
            <a:spLocks noChangeArrowheads="1"/>
          </p:cNvSpPr>
          <p:nvPr/>
        </p:nvSpPr>
        <p:spPr bwMode="auto">
          <a:xfrm>
            <a:off x="152400" y="7315200"/>
            <a:ext cx="6553200" cy="1828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dirty="0"/>
          </a:p>
        </p:txBody>
      </p:sp>
      <p:sp>
        <p:nvSpPr>
          <p:cNvPr id="36867" name="Rectangle 14"/>
          <p:cNvSpPr>
            <a:spLocks noChangeArrowheads="1"/>
          </p:cNvSpPr>
          <p:nvPr/>
        </p:nvSpPr>
        <p:spPr bwMode="auto">
          <a:xfrm>
            <a:off x="76200" y="76200"/>
            <a:ext cx="6858000" cy="533400"/>
          </a:xfrm>
          <a:prstGeom prst="rect">
            <a:avLst/>
          </a:prstGeom>
          <a:noFill/>
          <a:ln w="9525">
            <a:noFill/>
            <a:miter lim="800000"/>
            <a:headEnd/>
            <a:tailEnd/>
          </a:ln>
        </p:spPr>
        <p:txBody>
          <a:bodyPr lIns="87312" tIns="42862" rIns="87312" bIns="42862" anchor="b"/>
          <a:lstStyle/>
          <a:p>
            <a:pPr algn="ctr" defTabSz="803275" eaLnBrk="0" hangingPunct="0"/>
            <a:r>
              <a:rPr lang="en-US" altLang="en-US" sz="2400" b="1" dirty="0">
                <a:solidFill>
                  <a:schemeClr val="tx2"/>
                </a:solidFill>
              </a:rPr>
              <a:t>Methods to </a:t>
            </a:r>
            <a:r>
              <a:rPr lang="en-US" altLang="en-US" sz="2400" b="1" dirty="0" smtClean="0">
                <a:solidFill>
                  <a:schemeClr val="tx2"/>
                </a:solidFill>
              </a:rPr>
              <a:t>Eliminate or </a:t>
            </a:r>
            <a:r>
              <a:rPr lang="en-US" altLang="en-US" sz="2400" b="1" dirty="0">
                <a:solidFill>
                  <a:schemeClr val="tx2"/>
                </a:solidFill>
              </a:rPr>
              <a:t>Reduce Confounding</a:t>
            </a:r>
            <a:endParaRPr lang="en-US" altLang="en-US" sz="2800" b="1" dirty="0">
              <a:solidFill>
                <a:schemeClr val="tx2"/>
              </a:solidFill>
            </a:endParaRPr>
          </a:p>
        </p:txBody>
      </p:sp>
      <p:sp>
        <p:nvSpPr>
          <p:cNvPr id="36868" name="Rectangle 15"/>
          <p:cNvSpPr>
            <a:spLocks noChangeArrowheads="1"/>
          </p:cNvSpPr>
          <p:nvPr/>
        </p:nvSpPr>
        <p:spPr bwMode="auto">
          <a:xfrm>
            <a:off x="304800" y="762000"/>
            <a:ext cx="6172200" cy="1295400"/>
          </a:xfrm>
          <a:prstGeom prst="rect">
            <a:avLst/>
          </a:prstGeom>
          <a:noFill/>
          <a:ln w="9525">
            <a:noFill/>
            <a:miter lim="800000"/>
            <a:headEnd/>
            <a:tailEnd/>
          </a:ln>
        </p:spPr>
        <p:txBody>
          <a:bodyPr lIns="87312" tIns="42862" rIns="87312" bIns="42862"/>
          <a:lstStyle/>
          <a:p>
            <a:pPr defTabSz="803275" eaLnBrk="0" hangingPunct="0">
              <a:spcBef>
                <a:spcPct val="20000"/>
              </a:spcBef>
              <a:spcAft>
                <a:spcPct val="50000"/>
              </a:spcAft>
              <a:buClr>
                <a:schemeClr val="accent2"/>
              </a:buClr>
              <a:buSzPct val="75000"/>
              <a:buFont typeface="Symbol" pitchFamily="18" charset="2"/>
              <a:buNone/>
            </a:pPr>
            <a:r>
              <a:rPr lang="en-US" altLang="en-US" sz="2400" dirty="0"/>
              <a:t>By closing at least one edge of the </a:t>
            </a:r>
            <a:r>
              <a:rPr lang="en-US" altLang="en-US" sz="2400" i="1" dirty="0"/>
              <a:t>exposure  –  confounder  – disease </a:t>
            </a:r>
            <a:r>
              <a:rPr lang="en-US" altLang="en-US" sz="2400" dirty="0"/>
              <a:t>backdoor path, confounding is precluded</a:t>
            </a:r>
            <a:endParaRPr lang="en-US" altLang="en-US" sz="2400" b="1" dirty="0"/>
          </a:p>
          <a:p>
            <a:pPr defTabSz="803275" eaLnBrk="0" hangingPunct="0">
              <a:spcBef>
                <a:spcPct val="20000"/>
              </a:spcBef>
              <a:spcAft>
                <a:spcPct val="50000"/>
              </a:spcAft>
              <a:buClr>
                <a:schemeClr val="accent2"/>
              </a:buClr>
              <a:buSzPct val="75000"/>
              <a:buFont typeface="Symbol" pitchFamily="18" charset="2"/>
              <a:buChar char="·"/>
            </a:pPr>
            <a:endParaRPr lang="en-US" altLang="en-US" sz="2400" dirty="0"/>
          </a:p>
        </p:txBody>
      </p:sp>
      <p:grpSp>
        <p:nvGrpSpPr>
          <p:cNvPr id="2" name="Group 25"/>
          <p:cNvGrpSpPr>
            <a:grpSpLocks/>
          </p:cNvGrpSpPr>
          <p:nvPr/>
        </p:nvGrpSpPr>
        <p:grpSpPr bwMode="auto">
          <a:xfrm rot="5008006">
            <a:off x="3070225" y="2819400"/>
            <a:ext cx="1143000" cy="1219200"/>
            <a:chOff x="2208" y="1776"/>
            <a:chExt cx="720" cy="768"/>
          </a:xfrm>
        </p:grpSpPr>
        <p:sp>
          <p:nvSpPr>
            <p:cNvPr id="36884" name="Line 16"/>
            <p:cNvSpPr>
              <a:spLocks noChangeShapeType="1"/>
            </p:cNvSpPr>
            <p:nvPr/>
          </p:nvSpPr>
          <p:spPr bwMode="auto">
            <a:xfrm>
              <a:off x="2208" y="1872"/>
              <a:ext cx="624" cy="672"/>
            </a:xfrm>
            <a:prstGeom prst="line">
              <a:avLst/>
            </a:prstGeom>
            <a:noFill/>
            <a:ln w="47625">
              <a:solidFill>
                <a:srgbClr val="FF0000"/>
              </a:solidFill>
              <a:round/>
              <a:headEnd/>
              <a:tailEnd/>
            </a:ln>
          </p:spPr>
          <p:txBody>
            <a:bodyPr lIns="95125" tIns="49148" rIns="95125" bIns="49148"/>
            <a:lstStyle/>
            <a:p>
              <a:endParaRPr lang="en-US" dirty="0"/>
            </a:p>
          </p:txBody>
        </p:sp>
        <p:sp>
          <p:nvSpPr>
            <p:cNvPr id="36885" name="Line 17"/>
            <p:cNvSpPr>
              <a:spLocks noChangeShapeType="1"/>
            </p:cNvSpPr>
            <p:nvPr/>
          </p:nvSpPr>
          <p:spPr bwMode="auto">
            <a:xfrm>
              <a:off x="2304" y="1776"/>
              <a:ext cx="624" cy="672"/>
            </a:xfrm>
            <a:prstGeom prst="line">
              <a:avLst/>
            </a:prstGeom>
            <a:noFill/>
            <a:ln w="47625">
              <a:solidFill>
                <a:srgbClr val="FF0000"/>
              </a:solidFill>
              <a:round/>
              <a:headEnd/>
              <a:tailEnd/>
            </a:ln>
          </p:spPr>
          <p:txBody>
            <a:bodyPr lIns="95125" tIns="49148" rIns="95125" bIns="49148"/>
            <a:lstStyle/>
            <a:p>
              <a:endParaRPr lang="en-US" dirty="0"/>
            </a:p>
          </p:txBody>
        </p:sp>
      </p:grpSp>
      <p:grpSp>
        <p:nvGrpSpPr>
          <p:cNvPr id="3" name="Group 26"/>
          <p:cNvGrpSpPr>
            <a:grpSpLocks/>
          </p:cNvGrpSpPr>
          <p:nvPr/>
        </p:nvGrpSpPr>
        <p:grpSpPr bwMode="auto">
          <a:xfrm rot="5777856">
            <a:off x="1143000" y="3203575"/>
            <a:ext cx="1143000" cy="1219200"/>
            <a:chOff x="2208" y="1776"/>
            <a:chExt cx="720" cy="768"/>
          </a:xfrm>
        </p:grpSpPr>
        <p:sp>
          <p:nvSpPr>
            <p:cNvPr id="36882" name="Line 27"/>
            <p:cNvSpPr>
              <a:spLocks noChangeShapeType="1"/>
            </p:cNvSpPr>
            <p:nvPr/>
          </p:nvSpPr>
          <p:spPr bwMode="auto">
            <a:xfrm>
              <a:off x="2208" y="1872"/>
              <a:ext cx="624" cy="672"/>
            </a:xfrm>
            <a:prstGeom prst="line">
              <a:avLst/>
            </a:prstGeom>
            <a:noFill/>
            <a:ln w="47625">
              <a:solidFill>
                <a:srgbClr val="FF0000"/>
              </a:solidFill>
              <a:round/>
              <a:headEnd/>
              <a:tailEnd/>
            </a:ln>
          </p:spPr>
          <p:txBody>
            <a:bodyPr lIns="95125" tIns="49148" rIns="95125" bIns="49148"/>
            <a:lstStyle/>
            <a:p>
              <a:endParaRPr lang="en-US" dirty="0"/>
            </a:p>
          </p:txBody>
        </p:sp>
        <p:sp>
          <p:nvSpPr>
            <p:cNvPr id="36883" name="Line 28"/>
            <p:cNvSpPr>
              <a:spLocks noChangeShapeType="1"/>
            </p:cNvSpPr>
            <p:nvPr/>
          </p:nvSpPr>
          <p:spPr bwMode="auto">
            <a:xfrm>
              <a:off x="2304" y="1776"/>
              <a:ext cx="624" cy="672"/>
            </a:xfrm>
            <a:prstGeom prst="line">
              <a:avLst/>
            </a:prstGeom>
            <a:noFill/>
            <a:ln w="47625">
              <a:solidFill>
                <a:srgbClr val="FF0000"/>
              </a:solidFill>
              <a:round/>
              <a:headEnd/>
              <a:tailEnd/>
            </a:ln>
          </p:spPr>
          <p:txBody>
            <a:bodyPr lIns="95125" tIns="49148" rIns="95125" bIns="49148"/>
            <a:lstStyle/>
            <a:p>
              <a:endParaRPr lang="en-US" dirty="0"/>
            </a:p>
          </p:txBody>
        </p:sp>
      </p:grpSp>
      <p:sp>
        <p:nvSpPr>
          <p:cNvPr id="22" name="Text Box 2"/>
          <p:cNvSpPr txBox="1">
            <a:spLocks noChangeArrowheads="1"/>
          </p:cNvSpPr>
          <p:nvPr/>
        </p:nvSpPr>
        <p:spPr bwMode="auto">
          <a:xfrm flipH="1">
            <a:off x="533400" y="1668573"/>
            <a:ext cx="1143000" cy="1815882"/>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C</a:t>
            </a:r>
          </a:p>
          <a:p>
            <a:pPr algn="ctr" eaLnBrk="0" hangingPunct="0">
              <a:spcBef>
                <a:spcPct val="50000"/>
              </a:spcBef>
              <a:defRPr/>
            </a:pPr>
            <a:endParaRPr lang="en-US" sz="3600" dirty="0">
              <a:solidFill>
                <a:srgbClr val="000000"/>
              </a:solidFill>
            </a:endParaRPr>
          </a:p>
        </p:txBody>
      </p:sp>
      <p:sp>
        <p:nvSpPr>
          <p:cNvPr id="23" name="Freeform 3"/>
          <p:cNvSpPr>
            <a:spLocks/>
          </p:cNvSpPr>
          <p:nvPr/>
        </p:nvSpPr>
        <p:spPr bwMode="auto">
          <a:xfrm rot="1245065" flipV="1">
            <a:off x="1430338" y="3279874"/>
            <a:ext cx="4291012" cy="30777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24" name="Line 4"/>
          <p:cNvSpPr>
            <a:spLocks noChangeShapeType="1"/>
          </p:cNvSpPr>
          <p:nvPr/>
        </p:nvSpPr>
        <p:spPr bwMode="auto">
          <a:xfrm>
            <a:off x="2667000" y="4572000"/>
            <a:ext cx="2895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25" name="Freeform 5"/>
          <p:cNvSpPr>
            <a:spLocks/>
          </p:cNvSpPr>
          <p:nvPr/>
        </p:nvSpPr>
        <p:spPr bwMode="auto">
          <a:xfrm rot="2855394" flipV="1">
            <a:off x="812801" y="3351213"/>
            <a:ext cx="1987550" cy="30797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26" name="Text Box 6"/>
          <p:cNvSpPr txBox="1">
            <a:spLocks noChangeArrowheads="1"/>
          </p:cNvSpPr>
          <p:nvPr/>
        </p:nvSpPr>
        <p:spPr bwMode="auto">
          <a:xfrm>
            <a:off x="3581400" y="4645710"/>
            <a:ext cx="685800" cy="646331"/>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b="1" dirty="0">
                <a:solidFill>
                  <a:srgbClr val="000000"/>
                </a:solidFill>
              </a:rPr>
              <a:t>?</a:t>
            </a:r>
            <a:endParaRPr lang="en-US" sz="900" b="1" dirty="0">
              <a:solidFill>
                <a:srgbClr val="000000"/>
              </a:solidFill>
            </a:endParaRPr>
          </a:p>
        </p:txBody>
      </p:sp>
      <p:sp>
        <p:nvSpPr>
          <p:cNvPr id="27" name="Text Box 7"/>
          <p:cNvSpPr txBox="1">
            <a:spLocks noChangeArrowheads="1"/>
          </p:cNvSpPr>
          <p:nvPr/>
        </p:nvSpPr>
        <p:spPr bwMode="auto">
          <a:xfrm flipH="1">
            <a:off x="1752600" y="3906947"/>
            <a:ext cx="1143000" cy="1815882"/>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E</a:t>
            </a:r>
          </a:p>
          <a:p>
            <a:pPr algn="ctr" eaLnBrk="0" hangingPunct="0">
              <a:spcBef>
                <a:spcPct val="50000"/>
              </a:spcBef>
              <a:defRPr/>
            </a:pPr>
            <a:endParaRPr lang="en-US" sz="3600" dirty="0">
              <a:solidFill>
                <a:srgbClr val="000000"/>
              </a:solidFill>
            </a:endParaRPr>
          </a:p>
        </p:txBody>
      </p:sp>
      <p:sp>
        <p:nvSpPr>
          <p:cNvPr id="28" name="Text Box 8"/>
          <p:cNvSpPr txBox="1">
            <a:spLocks noChangeArrowheads="1"/>
          </p:cNvSpPr>
          <p:nvPr/>
        </p:nvSpPr>
        <p:spPr bwMode="auto">
          <a:xfrm flipH="1">
            <a:off x="5257800" y="3880605"/>
            <a:ext cx="1143000" cy="1354217"/>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D</a:t>
            </a:r>
          </a:p>
          <a:p>
            <a:pPr algn="ctr" eaLnBrk="0" hangingPunct="0">
              <a:spcBef>
                <a:spcPct val="50000"/>
              </a:spcBef>
              <a:defRPr/>
            </a:pPr>
            <a:endParaRPr lang="en-US" sz="1600" dirty="0">
              <a:solidFill>
                <a:srgbClr val="000000"/>
              </a:solidFill>
            </a:endParaRPr>
          </a:p>
        </p:txBody>
      </p:sp>
      <p:grpSp>
        <p:nvGrpSpPr>
          <p:cNvPr id="4" name="Group 25"/>
          <p:cNvGrpSpPr>
            <a:grpSpLocks/>
          </p:cNvGrpSpPr>
          <p:nvPr/>
        </p:nvGrpSpPr>
        <p:grpSpPr bwMode="auto">
          <a:xfrm rot="5008006">
            <a:off x="631825" y="5513388"/>
            <a:ext cx="1143000" cy="1219200"/>
            <a:chOff x="2208" y="1776"/>
            <a:chExt cx="720" cy="768"/>
          </a:xfrm>
        </p:grpSpPr>
        <p:sp>
          <p:nvSpPr>
            <p:cNvPr id="36880" name="Line 16"/>
            <p:cNvSpPr>
              <a:spLocks noChangeShapeType="1"/>
            </p:cNvSpPr>
            <p:nvPr/>
          </p:nvSpPr>
          <p:spPr bwMode="auto">
            <a:xfrm>
              <a:off x="2208" y="1872"/>
              <a:ext cx="624" cy="672"/>
            </a:xfrm>
            <a:prstGeom prst="line">
              <a:avLst/>
            </a:prstGeom>
            <a:noFill/>
            <a:ln w="47625">
              <a:solidFill>
                <a:srgbClr val="FF0000"/>
              </a:solidFill>
              <a:round/>
              <a:headEnd/>
              <a:tailEnd/>
            </a:ln>
          </p:spPr>
          <p:txBody>
            <a:bodyPr lIns="95125" tIns="49148" rIns="95125" bIns="49148"/>
            <a:lstStyle/>
            <a:p>
              <a:endParaRPr lang="en-US" dirty="0"/>
            </a:p>
          </p:txBody>
        </p:sp>
        <p:sp>
          <p:nvSpPr>
            <p:cNvPr id="36881" name="Line 17"/>
            <p:cNvSpPr>
              <a:spLocks noChangeShapeType="1"/>
            </p:cNvSpPr>
            <p:nvPr/>
          </p:nvSpPr>
          <p:spPr bwMode="auto">
            <a:xfrm>
              <a:off x="2304" y="1776"/>
              <a:ext cx="624" cy="672"/>
            </a:xfrm>
            <a:prstGeom prst="line">
              <a:avLst/>
            </a:prstGeom>
            <a:noFill/>
            <a:ln w="47625">
              <a:solidFill>
                <a:srgbClr val="FF0000"/>
              </a:solidFill>
              <a:round/>
              <a:headEnd/>
              <a:tailEnd/>
            </a:ln>
          </p:spPr>
          <p:txBody>
            <a:bodyPr lIns="95125" tIns="49148" rIns="95125" bIns="49148"/>
            <a:lstStyle/>
            <a:p>
              <a:endParaRPr lang="en-US" dirty="0"/>
            </a:p>
          </p:txBody>
        </p:sp>
      </p:grpSp>
      <p:sp>
        <p:nvSpPr>
          <p:cNvPr id="32" name="Rectangle 12"/>
          <p:cNvSpPr>
            <a:spLocks noChangeArrowheads="1"/>
          </p:cNvSpPr>
          <p:nvPr/>
        </p:nvSpPr>
        <p:spPr bwMode="auto">
          <a:xfrm>
            <a:off x="1371600" y="6096000"/>
            <a:ext cx="5029200" cy="8382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pPr>
            <a:r>
              <a:rPr lang="en-US" altLang="en-US" sz="2000" dirty="0"/>
              <a:t>is not conventional depiction of </a:t>
            </a:r>
            <a:r>
              <a:rPr lang="en-US" altLang="en-US" sz="2000" dirty="0" smtClean="0"/>
              <a:t>path closure</a:t>
            </a:r>
            <a:r>
              <a:rPr lang="en-US" altLang="en-US" sz="2000" dirty="0"/>
              <a:t>, but we will use it in class for illustration/emphasis.  </a:t>
            </a:r>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dirty="0"/>
          </a:p>
        </p:txBody>
      </p:sp>
      <p:sp>
        <p:nvSpPr>
          <p:cNvPr id="29" name="Oval 28"/>
          <p:cNvSpPr/>
          <p:nvPr/>
        </p:nvSpPr>
        <p:spPr bwMode="auto">
          <a:xfrm>
            <a:off x="6629400" y="76200"/>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xit" presetSubtype="10" fill="hold" nodeType="clickEffect">
                                  <p:stCondLst>
                                    <p:cond delay="0"/>
                                  </p:stCondLst>
                                  <p:childTnLst>
                                    <p:animEffect transition="out" filter="blinds(horizontal)">
                                      <p:cBhvr>
                                        <p:cTn id="24" dur="500"/>
                                        <p:tgtEl>
                                          <p:spTgt spid="2"/>
                                        </p:tgtEl>
                                      </p:cBhvr>
                                    </p:animEffect>
                                    <p:set>
                                      <p:cBhvr>
                                        <p:cTn id="25" dur="1" fill="hold">
                                          <p:stCondLst>
                                            <p:cond delay="499"/>
                                          </p:stCondLst>
                                        </p:cTn>
                                        <p:tgtEl>
                                          <p:spTgt spid="2"/>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3"/>
                                        </p:tgtEl>
                                        <p:attrNameLst>
                                          <p:attrName>style.visibility</p:attrName>
                                        </p:attrNameLst>
                                      </p:cBhvr>
                                      <p:to>
                                        <p:strVal val="hidden"/>
                                      </p:to>
                                    </p:set>
                                  </p:childTnLst>
                                </p:cTn>
                              </p:par>
                              <p:par>
                                <p:cTn id="28" presetID="1" presetClass="entr" presetSubtype="0" fill="hold" grpId="0" nodeType="withEffect" nodePh="1">
                                  <p:stCondLst>
                                    <p:cond delay="0"/>
                                  </p:stCondLst>
                                  <p:endCondLst>
                                    <p:cond evt="begin" delay="0">
                                      <p:tn val="28"/>
                                    </p:cond>
                                  </p:endCondLst>
                                  <p:childTnLst>
                                    <p:set>
                                      <p:cBhvr>
                                        <p:cTn id="29" dur="1" fill="hold">
                                          <p:stCondLst>
                                            <p:cond delay="0"/>
                                          </p:stCondLst>
                                        </p:cTn>
                                        <p:tgtEl>
                                          <p:spTgt spid="12257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5740" grpId="0"/>
      <p:bldP spid="3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2"/>
          <p:cNvSpPr>
            <a:spLocks noGrp="1" noChangeArrowheads="1"/>
          </p:cNvSpPr>
          <p:nvPr>
            <p:ph type="title"/>
          </p:nvPr>
        </p:nvSpPr>
        <p:spPr>
          <a:xfrm>
            <a:off x="609600" y="304800"/>
            <a:ext cx="5830888" cy="533400"/>
          </a:xfrm>
        </p:spPr>
        <p:txBody>
          <a:bodyPr/>
          <a:lstStyle/>
          <a:p>
            <a:r>
              <a:rPr lang="en-US" altLang="en-US" dirty="0" smtClean="0"/>
              <a:t>Additive vs Multiplicative Interaction</a:t>
            </a:r>
          </a:p>
        </p:txBody>
      </p:sp>
      <p:sp>
        <p:nvSpPr>
          <p:cNvPr id="150530" name="Rectangle 3"/>
          <p:cNvSpPr>
            <a:spLocks noGrp="1" noChangeArrowheads="1"/>
          </p:cNvSpPr>
          <p:nvPr>
            <p:ph type="body" idx="1"/>
          </p:nvPr>
        </p:nvSpPr>
        <p:spPr>
          <a:xfrm>
            <a:off x="228600" y="1143000"/>
            <a:ext cx="6629400" cy="6781800"/>
          </a:xfrm>
        </p:spPr>
        <p:txBody>
          <a:bodyPr/>
          <a:lstStyle/>
          <a:p>
            <a:r>
              <a:rPr lang="en-US" altLang="en-US" sz="2200" dirty="0" smtClean="0">
                <a:solidFill>
                  <a:srgbClr val="000000"/>
                </a:solidFill>
              </a:rPr>
              <a:t>Absence of multiplicative interaction implies presence of additive interaction</a:t>
            </a:r>
          </a:p>
          <a:p>
            <a:r>
              <a:rPr lang="en-US" altLang="en-US" sz="2200" dirty="0" smtClean="0">
                <a:solidFill>
                  <a:srgbClr val="000000"/>
                </a:solidFill>
              </a:rPr>
              <a:t>Absence of additive interaction implies presence of multiplicative interaction</a:t>
            </a:r>
          </a:p>
          <a:p>
            <a:r>
              <a:rPr lang="en-US" altLang="en-US" sz="2200" dirty="0" smtClean="0">
                <a:solidFill>
                  <a:srgbClr val="000000"/>
                </a:solidFill>
              </a:rPr>
              <a:t>Therefore:</a:t>
            </a:r>
          </a:p>
          <a:p>
            <a:pPr lvl="1"/>
            <a:r>
              <a:rPr lang="en-US" altLang="en-US" sz="2200" dirty="0" smtClean="0">
                <a:solidFill>
                  <a:srgbClr val="000000"/>
                </a:solidFill>
              </a:rPr>
              <a:t>If both of the exposures in question are “causes” of the outcome, then there must be </a:t>
            </a:r>
            <a:r>
              <a:rPr lang="en-US" altLang="en-US" sz="2200" u="sng" dirty="0" smtClean="0">
                <a:solidFill>
                  <a:srgbClr val="000000"/>
                </a:solidFill>
              </a:rPr>
              <a:t>interaction on at least one scale</a:t>
            </a:r>
            <a:r>
              <a:rPr lang="en-US" altLang="en-US" sz="2200" dirty="0" smtClean="0">
                <a:solidFill>
                  <a:srgbClr val="000000"/>
                </a:solidFill>
              </a:rPr>
              <a:t>.  </a:t>
            </a:r>
          </a:p>
          <a:p>
            <a:endParaRPr lang="en-US" altLang="en-US" sz="1800" b="1" dirty="0" smtClean="0">
              <a:solidFill>
                <a:srgbClr val="000000"/>
              </a:solidFill>
            </a:endParaRPr>
          </a:p>
          <a:p>
            <a:endParaRPr lang="en-US" altLang="en-US" sz="1800" b="1" dirty="0" smtClean="0">
              <a:solidFill>
                <a:srgbClr val="000000"/>
              </a:solidFill>
            </a:endParaRPr>
          </a:p>
          <a:p>
            <a:endParaRPr lang="en-US" altLang="en-US" sz="1800" b="1" dirty="0" smtClean="0">
              <a:solidFill>
                <a:srgbClr val="000000"/>
              </a:solidFill>
            </a:endParaRPr>
          </a:p>
        </p:txBody>
      </p:sp>
      <p:grpSp>
        <p:nvGrpSpPr>
          <p:cNvPr id="4" name="Group 14"/>
          <p:cNvGrpSpPr>
            <a:grpSpLocks/>
          </p:cNvGrpSpPr>
          <p:nvPr/>
        </p:nvGrpSpPr>
        <p:grpSpPr bwMode="auto">
          <a:xfrm>
            <a:off x="-152400" y="4959460"/>
            <a:ext cx="4648200" cy="3687546"/>
            <a:chOff x="1600200" y="2721083"/>
            <a:chExt cx="4648200" cy="3687546"/>
          </a:xfrm>
        </p:grpSpPr>
        <p:sp>
          <p:nvSpPr>
            <p:cNvPr id="5" name="Text Box 2"/>
            <p:cNvSpPr txBox="1">
              <a:spLocks noChangeArrowheads="1"/>
            </p:cNvSpPr>
            <p:nvPr/>
          </p:nvSpPr>
          <p:spPr bwMode="auto">
            <a:xfrm flipH="1">
              <a:off x="2514600" y="2721083"/>
              <a:ext cx="1143000" cy="1815882"/>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smtClean="0"/>
                <a:t>A</a:t>
              </a:r>
              <a:endParaRPr lang="en-US" sz="3600" b="1" dirty="0"/>
            </a:p>
            <a:p>
              <a:pPr algn="ctr" eaLnBrk="0" hangingPunct="0">
                <a:spcBef>
                  <a:spcPct val="50000"/>
                </a:spcBef>
                <a:defRPr/>
              </a:pPr>
              <a:endParaRPr lang="en-US" sz="3600" dirty="0">
                <a:solidFill>
                  <a:srgbClr val="000000"/>
                </a:solidFill>
              </a:endParaRPr>
            </a:p>
          </p:txBody>
        </p:sp>
        <p:sp>
          <p:nvSpPr>
            <p:cNvPr id="6" name="Freeform 3"/>
            <p:cNvSpPr>
              <a:spLocks/>
            </p:cNvSpPr>
            <p:nvPr/>
          </p:nvSpPr>
          <p:spPr bwMode="auto">
            <a:xfrm rot="1245065" flipV="1">
              <a:off x="3245048" y="4172489"/>
              <a:ext cx="2314112" cy="30777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7" name="Line 4"/>
            <p:cNvSpPr>
              <a:spLocks noChangeShapeType="1"/>
            </p:cNvSpPr>
            <p:nvPr/>
          </p:nvSpPr>
          <p:spPr bwMode="auto">
            <a:xfrm>
              <a:off x="2514600" y="5257800"/>
              <a:ext cx="2895600" cy="0"/>
            </a:xfrm>
            <a:prstGeom prst="line">
              <a:avLst/>
            </a:prstGeom>
            <a:noFill/>
            <a:ln w="76200">
              <a:solidFill>
                <a:schemeClr val="tx1"/>
              </a:solidFill>
              <a:prstDash val="solid"/>
              <a:round/>
              <a:headEn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10" name="Text Box 7"/>
            <p:cNvSpPr txBox="1">
              <a:spLocks noChangeArrowheads="1"/>
            </p:cNvSpPr>
            <p:nvPr/>
          </p:nvSpPr>
          <p:spPr bwMode="auto">
            <a:xfrm flipH="1">
              <a:off x="1600200" y="4592747"/>
              <a:ext cx="1143000" cy="1815882"/>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E</a:t>
              </a:r>
            </a:p>
            <a:p>
              <a:pPr algn="ctr" eaLnBrk="0" hangingPunct="0">
                <a:spcBef>
                  <a:spcPct val="50000"/>
                </a:spcBef>
                <a:defRPr/>
              </a:pPr>
              <a:endParaRPr lang="en-US" sz="3600" dirty="0">
                <a:solidFill>
                  <a:srgbClr val="000000"/>
                </a:solidFill>
              </a:endParaRPr>
            </a:p>
          </p:txBody>
        </p:sp>
        <p:sp>
          <p:nvSpPr>
            <p:cNvPr id="11" name="Text Box 8"/>
            <p:cNvSpPr txBox="1">
              <a:spLocks noChangeArrowheads="1"/>
            </p:cNvSpPr>
            <p:nvPr/>
          </p:nvSpPr>
          <p:spPr bwMode="auto">
            <a:xfrm flipH="1">
              <a:off x="5105400" y="4566403"/>
              <a:ext cx="1143000" cy="1354217"/>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D</a:t>
              </a:r>
            </a:p>
            <a:p>
              <a:pPr algn="ctr" eaLnBrk="0" hangingPunct="0">
                <a:spcBef>
                  <a:spcPct val="50000"/>
                </a:spcBef>
                <a:defRPr/>
              </a:pPr>
              <a:endParaRPr lang="en-US" sz="1600" dirty="0">
                <a:solidFill>
                  <a:srgbClr val="000000"/>
                </a:solidFill>
              </a:endParaRPr>
            </a:p>
          </p:txBody>
        </p:sp>
      </p:grpSp>
      <p:sp>
        <p:nvSpPr>
          <p:cNvPr id="2" name="TextBox 1"/>
          <p:cNvSpPr txBox="1"/>
          <p:nvPr/>
        </p:nvSpPr>
        <p:spPr>
          <a:xfrm>
            <a:off x="4191000" y="5733634"/>
            <a:ext cx="2438400" cy="2462213"/>
          </a:xfrm>
          <a:prstGeom prst="rect">
            <a:avLst/>
          </a:prstGeom>
          <a:noFill/>
        </p:spPr>
        <p:txBody>
          <a:bodyPr wrap="square" rtlCol="0">
            <a:spAutoFit/>
          </a:bodyPr>
          <a:lstStyle/>
          <a:p>
            <a:pPr algn="r"/>
            <a:r>
              <a:rPr lang="en-US" sz="2200" dirty="0" smtClean="0"/>
              <a:t>There must be interaction between A and E on the occurrence of D on at least one scale (or possibly both)</a:t>
            </a:r>
            <a:endParaRPr lang="en-US" sz="2200" dirty="0"/>
          </a:p>
        </p:txBody>
      </p:sp>
      <p:sp>
        <p:nvSpPr>
          <p:cNvPr id="3" name="Oval 2"/>
          <p:cNvSpPr/>
          <p:nvPr/>
        </p:nvSpPr>
        <p:spPr bwMode="auto">
          <a:xfrm>
            <a:off x="6629400" y="76200"/>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Title 1"/>
          <p:cNvSpPr>
            <a:spLocks noGrp="1"/>
          </p:cNvSpPr>
          <p:nvPr>
            <p:ph type="title"/>
          </p:nvPr>
        </p:nvSpPr>
        <p:spPr>
          <a:xfrm>
            <a:off x="76200" y="-381000"/>
            <a:ext cx="6781800" cy="1066800"/>
          </a:xfrm>
        </p:spPr>
        <p:txBody>
          <a:bodyPr/>
          <a:lstStyle/>
          <a:p>
            <a:r>
              <a:rPr lang="en-US" sz="2200" dirty="0" smtClean="0"/>
              <a:t>Presenting Interaction: Give it a Full Description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2274452"/>
              </p:ext>
            </p:extLst>
          </p:nvPr>
        </p:nvGraphicFramePr>
        <p:xfrm>
          <a:off x="152402" y="914400"/>
          <a:ext cx="6553201" cy="3301546"/>
        </p:xfrm>
        <a:graphic>
          <a:graphicData uri="http://schemas.openxmlformats.org/drawingml/2006/table">
            <a:tbl>
              <a:tblPr firstRow="1" firstCol="1" bandRow="1"/>
              <a:tblGrid>
                <a:gridCol w="762000"/>
                <a:gridCol w="914399"/>
                <a:gridCol w="1219200"/>
                <a:gridCol w="914400"/>
                <a:gridCol w="1295400"/>
                <a:gridCol w="1447802"/>
              </a:tblGrid>
              <a:tr h="304800">
                <a:tc>
                  <a:txBody>
                    <a:bodyPr/>
                    <a:lstStyle/>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algn="ctr">
                        <a:lnSpc>
                          <a:spcPct val="115000"/>
                        </a:lnSpc>
                        <a:spcBef>
                          <a:spcPts val="0"/>
                        </a:spcBef>
                        <a:spcAft>
                          <a:spcPts val="0"/>
                        </a:spcAft>
                      </a:pPr>
                      <a:r>
                        <a:rPr lang="en-US" sz="1100" dirty="0">
                          <a:effectLst/>
                          <a:latin typeface="Calibri"/>
                          <a:ea typeface="Calibri"/>
                          <a:cs typeface="Times New Roman"/>
                        </a:rPr>
                        <a:t> </a:t>
                      </a:r>
                      <a:r>
                        <a:rPr lang="en-US" sz="1600" b="1" u="sng" dirty="0" smtClean="0">
                          <a:effectLst/>
                          <a:latin typeface="Calibri"/>
                          <a:ea typeface="Calibri"/>
                          <a:cs typeface="Times New Roman"/>
                        </a:rPr>
                        <a:t>No </a:t>
                      </a:r>
                      <a:r>
                        <a:rPr lang="en-US" sz="1600" b="1" u="sng" dirty="0">
                          <a:effectLst/>
                          <a:latin typeface="Calibri"/>
                          <a:ea typeface="Calibri"/>
                          <a:cs typeface="Times New Roman"/>
                        </a:rPr>
                        <a:t>Smoking</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algn="ctr">
                        <a:lnSpc>
                          <a:spcPct val="115000"/>
                        </a:lnSpc>
                        <a:spcBef>
                          <a:spcPts val="0"/>
                        </a:spcBef>
                        <a:spcAft>
                          <a:spcPts val="0"/>
                        </a:spcAft>
                      </a:pPr>
                      <a:r>
                        <a:rPr lang="en-US" sz="1100" dirty="0">
                          <a:effectLst/>
                          <a:latin typeface="Calibri"/>
                          <a:ea typeface="Calibri"/>
                          <a:cs typeface="Times New Roman"/>
                        </a:rPr>
                        <a:t> </a:t>
                      </a:r>
                      <a:r>
                        <a:rPr lang="en-US" sz="1600" b="1" u="sng" dirty="0" smtClean="0">
                          <a:effectLst/>
                          <a:latin typeface="Calibri"/>
                          <a:ea typeface="Calibri"/>
                          <a:cs typeface="Times New Roman"/>
                        </a:rPr>
                        <a:t>Smoking</a:t>
                      </a:r>
                      <a:endParaRPr lang="en-US" sz="1600" b="1" u="sng"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dirty="0">
                          <a:effectLst/>
                          <a:latin typeface="Calibri"/>
                          <a:ea typeface="Calibri"/>
                          <a:cs typeface="Times New Roman"/>
                        </a:rPr>
                        <a:t> </a:t>
                      </a:r>
                      <a:r>
                        <a:rPr lang="en-US" sz="1400" b="1" dirty="0" smtClean="0">
                          <a:effectLst/>
                          <a:latin typeface="Calibri"/>
                          <a:ea typeface="Calibri"/>
                          <a:cs typeface="Times New Roman"/>
                        </a:rPr>
                        <a:t>Prevalence ratio (95% CI)  comparing smoking to non-smoking by</a:t>
                      </a:r>
                      <a:r>
                        <a:rPr lang="en-US" sz="1400" b="1" baseline="0" dirty="0" smtClean="0">
                          <a:effectLst/>
                          <a:latin typeface="Calibri"/>
                          <a:ea typeface="Calibri"/>
                          <a:cs typeface="Times New Roman"/>
                        </a:rPr>
                        <a:t> </a:t>
                      </a:r>
                      <a:r>
                        <a:rPr lang="en-US" sz="1400" b="1" dirty="0" smtClean="0">
                          <a:effectLst/>
                          <a:latin typeface="Calibri"/>
                          <a:ea typeface="Calibri"/>
                          <a:cs typeface="Times New Roman"/>
                        </a:rPr>
                        <a:t>strata of caffeine use</a:t>
                      </a:r>
                      <a:endParaRPr lang="en-US" sz="14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237162">
                <a:tc>
                  <a:txBody>
                    <a:bodyPr/>
                    <a:lstStyle/>
                    <a:p>
                      <a:pPr marL="0" marR="0">
                        <a:lnSpc>
                          <a:spcPct val="115000"/>
                        </a:lnSpc>
                        <a:spcBef>
                          <a:spcPts val="0"/>
                        </a:spcBef>
                        <a:spcAft>
                          <a:spcPts val="0"/>
                        </a:spcAft>
                      </a:pPr>
                      <a:r>
                        <a:rPr lang="en-US" sz="1400" dirty="0">
                          <a:effectLst/>
                          <a:latin typeface="Calibri"/>
                          <a:ea typeface="Calibri"/>
                          <a:cs typeface="Times New Roman"/>
                        </a:rPr>
                        <a:t>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300" b="1" dirty="0">
                          <a:effectLst/>
                          <a:latin typeface="Calibri"/>
                          <a:ea typeface="Calibri"/>
                          <a:cs typeface="Times New Roman"/>
                        </a:rPr>
                        <a:t>Probability of </a:t>
                      </a:r>
                      <a:r>
                        <a:rPr lang="en-US" sz="1300" b="1" dirty="0" smtClean="0">
                          <a:effectLst/>
                          <a:latin typeface="Calibri"/>
                          <a:ea typeface="Calibri"/>
                          <a:cs typeface="Times New Roman"/>
                        </a:rPr>
                        <a:t>delayed </a:t>
                      </a:r>
                      <a:r>
                        <a:rPr lang="en-US" sz="1300" b="1" dirty="0">
                          <a:effectLst/>
                          <a:latin typeface="Calibri"/>
                          <a:ea typeface="Calibri"/>
                          <a:cs typeface="Times New Roman"/>
                        </a:rPr>
                        <a:t>conception</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b="1" dirty="0">
                          <a:effectLst/>
                          <a:latin typeface="Calibri"/>
                          <a:ea typeface="Calibri"/>
                          <a:cs typeface="Times New Roman"/>
                        </a:rPr>
                        <a:t>Prevalence ratio (95% CI)</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300" b="1" dirty="0">
                          <a:effectLst/>
                          <a:latin typeface="Calibri"/>
                          <a:ea typeface="Calibri"/>
                          <a:cs typeface="Times New Roman"/>
                        </a:rPr>
                        <a:t>Probability of delayed conception</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b="1" dirty="0">
                          <a:effectLst/>
                          <a:latin typeface="Calibri"/>
                          <a:ea typeface="Calibri"/>
                          <a:cs typeface="Times New Roman"/>
                        </a:rPr>
                        <a:t>Prevalence ratio (95% CI)</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n-US" sz="1400" dirty="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904938">
                <a:tc>
                  <a:txBody>
                    <a:bodyPr/>
                    <a:lstStyle/>
                    <a:p>
                      <a:pPr marL="0" marR="0" algn="ctr">
                        <a:lnSpc>
                          <a:spcPct val="115000"/>
                        </a:lnSpc>
                        <a:spcBef>
                          <a:spcPts val="0"/>
                        </a:spcBef>
                        <a:spcAft>
                          <a:spcPts val="0"/>
                        </a:spcAft>
                      </a:pPr>
                      <a:r>
                        <a:rPr lang="en-US" sz="1400" b="1" dirty="0">
                          <a:effectLst/>
                          <a:latin typeface="Calibri"/>
                          <a:ea typeface="Calibri"/>
                          <a:cs typeface="Times New Roman"/>
                        </a:rPr>
                        <a:t>No caffeine use</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11430" algn="ctr">
                        <a:lnSpc>
                          <a:spcPct val="115000"/>
                        </a:lnSpc>
                        <a:spcBef>
                          <a:spcPts val="0"/>
                        </a:spcBef>
                        <a:spcAft>
                          <a:spcPts val="0"/>
                        </a:spcAft>
                      </a:pPr>
                      <a:r>
                        <a:rPr lang="en-US" sz="1400" dirty="0">
                          <a:effectLst/>
                          <a:latin typeface="Calibri"/>
                          <a:ea typeface="Calibri"/>
                          <a:cs typeface="Times New Roman"/>
                        </a:rPr>
                        <a:t>0.082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2"/>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indent="-11430" algn="ctr">
                        <a:lnSpc>
                          <a:spcPct val="115000"/>
                        </a:lnSpc>
                        <a:spcBef>
                          <a:spcPts val="0"/>
                        </a:spcBef>
                        <a:spcAft>
                          <a:spcPts val="0"/>
                        </a:spcAft>
                      </a:pPr>
                      <a:r>
                        <a:rPr lang="en-US" sz="1400" dirty="0" smtClean="0">
                          <a:effectLst/>
                          <a:latin typeface="Calibri"/>
                          <a:ea typeface="Calibri"/>
                          <a:cs typeface="Times New Roman"/>
                        </a:rPr>
                        <a:t>1.0 (reference)</a:t>
                      </a:r>
                      <a:endParaRPr lang="en-US" sz="1400" dirty="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3175" cap="flat" cmpd="sng" algn="ctr">
                      <a:solidFill>
                        <a:schemeClr val="tx2"/>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2"/>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0.20</a:t>
                      </a:r>
                    </a:p>
                  </a:txBody>
                  <a:tcPr marL="68580" marR="68580" marT="0" marB="0" anchor="ctr">
                    <a:lnL w="3175" cap="flat" cmpd="sng" algn="ctr">
                      <a:solidFill>
                        <a:schemeClr val="tx2"/>
                      </a:solidFill>
                      <a:prstDash val="sysDot"/>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2"/>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2.4 (1.4 to 4.1)  p = 0.001</a:t>
                      </a:r>
                    </a:p>
                  </a:txBody>
                  <a:tcPr marL="68580" marR="68580" marT="0" marB="0" anchor="ctr">
                    <a:lnL w="12700" cap="flat" cmpd="sng" algn="ctr">
                      <a:noFill/>
                      <a:prstDash val="solid"/>
                      <a:round/>
                      <a:headEnd type="none" w="med" len="med"/>
                      <a:tailEnd type="none" w="med" len="med"/>
                    </a:lnL>
                    <a:lnR w="3175" cap="flat" cmpd="sng" algn="ctr">
                      <a:solidFill>
                        <a:schemeClr val="tx2"/>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2"/>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2.4 (1.4 to 4.1)      p = 0.001</a:t>
                      </a:r>
                    </a:p>
                  </a:txBody>
                  <a:tcPr marL="68580" marR="68580" marT="0" marB="0" anchor="ctr">
                    <a:lnL w="3175" cap="flat" cmpd="sng" algn="ctr">
                      <a:solidFill>
                        <a:schemeClr val="tx2"/>
                      </a:solidFill>
                      <a:prstDash val="sysDot"/>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2"/>
                      </a:solidFill>
                      <a:prstDash val="sysDot"/>
                      <a:round/>
                      <a:headEnd type="none" w="med" len="med"/>
                      <a:tailEnd type="none" w="med" len="med"/>
                    </a:lnB>
                    <a:lnTlToBr w="12700" cmpd="sng">
                      <a:noFill/>
                      <a:prstDash val="solid"/>
                    </a:lnTlToBr>
                    <a:lnBlToTr w="12700" cmpd="sng">
                      <a:noFill/>
                      <a:prstDash val="solid"/>
                    </a:lnBlToTr>
                  </a:tcPr>
                </a:tc>
              </a:tr>
              <a:tr h="854646">
                <a:tc>
                  <a:txBody>
                    <a:bodyPr/>
                    <a:lstStyle/>
                    <a:p>
                      <a:pPr marL="0" marR="0" algn="ctr">
                        <a:lnSpc>
                          <a:spcPct val="115000"/>
                        </a:lnSpc>
                        <a:spcBef>
                          <a:spcPts val="0"/>
                        </a:spcBef>
                        <a:spcAft>
                          <a:spcPts val="0"/>
                        </a:spcAft>
                      </a:pPr>
                      <a:r>
                        <a:rPr lang="en-US" sz="1400" b="1" dirty="0">
                          <a:effectLst/>
                          <a:latin typeface="Calibri"/>
                          <a:ea typeface="Calibri"/>
                          <a:cs typeface="Times New Roman"/>
                        </a:rPr>
                        <a:t>Heavy caffeine use</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11430" algn="ctr">
                        <a:lnSpc>
                          <a:spcPct val="115000"/>
                        </a:lnSpc>
                        <a:spcBef>
                          <a:spcPts val="0"/>
                        </a:spcBef>
                        <a:spcAft>
                          <a:spcPts val="0"/>
                        </a:spcAft>
                      </a:pPr>
                      <a:r>
                        <a:rPr lang="en-US" sz="1400" dirty="0">
                          <a:effectLst/>
                          <a:latin typeface="Calibri"/>
                          <a:ea typeface="Calibri"/>
                          <a:cs typeface="Times New Roman"/>
                        </a:rPr>
                        <a:t>0.19</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2.3 (1.4 to 3.8) p = 0.001</a:t>
                      </a:r>
                    </a:p>
                  </a:txBody>
                  <a:tcPr marL="68580" marR="68580" marT="0" marB="0" anchor="ctr">
                    <a:lnL w="12700" cap="flat" cmpd="sng" algn="ctr">
                      <a:noFill/>
                      <a:prstDash val="solid"/>
                      <a:round/>
                      <a:headEnd type="none" w="med" len="med"/>
                      <a:tailEnd type="none" w="med" len="med"/>
                    </a:lnL>
                    <a:lnR w="3175" cap="flat" cmpd="sng" algn="ctr">
                      <a:solidFill>
                        <a:schemeClr val="tx2"/>
                      </a:solidFill>
                      <a:prstDash val="sysDot"/>
                      <a:round/>
                      <a:headEnd type="none" w="med" len="med"/>
                      <a:tailEnd type="none" w="med" len="med"/>
                    </a:lnR>
                    <a:lnT w="3175" cap="flat" cmpd="sng" algn="ctr">
                      <a:solidFill>
                        <a:schemeClr val="tx2"/>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0.13</a:t>
                      </a:r>
                    </a:p>
                  </a:txBody>
                  <a:tcPr marL="68580" marR="68580" marT="0" marB="0" anchor="ctr">
                    <a:lnL w="3175" cap="flat" cmpd="sng" algn="ctr">
                      <a:solidFill>
                        <a:schemeClr val="tx2"/>
                      </a:solidFill>
                      <a:prstDash val="sysDot"/>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1.6 (0.88 to 3.0) p = 0.13</a:t>
                      </a:r>
                    </a:p>
                  </a:txBody>
                  <a:tcPr marL="68580" marR="68580" marT="0" marB="0" anchor="ctr">
                    <a:lnL w="12700" cap="flat" cmpd="sng" algn="ctr">
                      <a:noFill/>
                      <a:prstDash val="solid"/>
                      <a:round/>
                      <a:headEnd type="none" w="med" len="med"/>
                      <a:tailEnd type="none" w="med" len="med"/>
                    </a:lnL>
                    <a:lnR w="3175" cap="flat" cmpd="sng" algn="ctr">
                      <a:solidFill>
                        <a:schemeClr val="tx2"/>
                      </a:solidFill>
                      <a:prstDash val="sysDot"/>
                      <a:round/>
                      <a:headEnd type="none" w="med" len="med"/>
                      <a:tailEnd type="none" w="med" len="med"/>
                    </a:lnR>
                    <a:lnT w="3175" cap="flat" cmpd="sng" algn="ctr">
                      <a:solidFill>
                        <a:schemeClr val="tx2"/>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0.70 (0.35 to 1.4) p = 0.31</a:t>
                      </a:r>
                    </a:p>
                  </a:txBody>
                  <a:tcPr marL="68580" marR="68580" marT="0" marB="0" anchor="ctr">
                    <a:lnL w="3175" cap="flat" cmpd="sng" algn="ctr">
                      <a:solidFill>
                        <a:schemeClr val="tx2"/>
                      </a:solidFill>
                      <a:prstDash val="sysDot"/>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Rectangle 1"/>
          <p:cNvSpPr>
            <a:spLocks noChangeArrowheads="1"/>
          </p:cNvSpPr>
          <p:nvPr/>
        </p:nvSpPr>
        <p:spPr bwMode="auto">
          <a:xfrm>
            <a:off x="152400" y="4186535"/>
            <a:ext cx="5029390" cy="461665"/>
          </a:xfrm>
          <a:prstGeom prst="rect">
            <a:avLst/>
          </a:prstGeom>
          <a:noFill/>
          <a:ln>
            <a:noFill/>
          </a:ln>
          <a:effectLst>
            <a:prstShdw prst="shdw17" dist="17961" dir="2700000">
              <a:srgbClr val="FFFFFF">
                <a:gamma/>
                <a:shade val="60000"/>
                <a:invGamma/>
              </a:srgbClr>
            </a:prstShdw>
          </a:effectLst>
          <a:extLst/>
        </p:spPr>
        <p:txBody>
          <a:bodyPr wrap="none" anchor="ctr">
            <a:spAutoFit/>
          </a:bodyPr>
          <a:lstStyle>
            <a:lvl1pPr>
              <a:defRPr sz="1400">
                <a:solidFill>
                  <a:schemeClr val="tx1"/>
                </a:solidFill>
                <a:latin typeface="Arial" pitchFamily="34" charset="0"/>
              </a:defRPr>
            </a:lvl1pPr>
            <a:lvl2pPr>
              <a:defRPr sz="1400">
                <a:solidFill>
                  <a:schemeClr val="tx1"/>
                </a:solidFill>
                <a:latin typeface="Arial" pitchFamily="34" charset="0"/>
              </a:defRPr>
            </a:lvl2pPr>
            <a:lvl3pPr>
              <a:defRPr sz="1400">
                <a:solidFill>
                  <a:schemeClr val="tx1"/>
                </a:solidFill>
                <a:latin typeface="Arial" pitchFamily="34" charset="0"/>
              </a:defRPr>
            </a:lvl3pPr>
            <a:lvl4pPr>
              <a:defRPr sz="1400">
                <a:solidFill>
                  <a:schemeClr val="tx1"/>
                </a:solidFill>
                <a:latin typeface="Arial" pitchFamily="34" charset="0"/>
              </a:defRPr>
            </a:lvl4pPr>
            <a:lvl5pPr>
              <a:defRPr sz="1400">
                <a:solidFill>
                  <a:schemeClr val="tx1"/>
                </a:solidFill>
                <a:latin typeface="Arial" pitchFamily="34" charset="0"/>
              </a:defRPr>
            </a:lvl5pPr>
            <a:lvl6pPr algn="r" eaLnBrk="0" fontAlgn="base" hangingPunct="0">
              <a:spcBef>
                <a:spcPct val="50000"/>
              </a:spcBef>
              <a:spcAft>
                <a:spcPct val="0"/>
              </a:spcAft>
              <a:defRPr sz="1400">
                <a:solidFill>
                  <a:schemeClr val="tx1"/>
                </a:solidFill>
                <a:latin typeface="Arial" pitchFamily="34" charset="0"/>
              </a:defRPr>
            </a:lvl6pPr>
            <a:lvl7pPr algn="r" eaLnBrk="0" fontAlgn="base" hangingPunct="0">
              <a:spcBef>
                <a:spcPct val="50000"/>
              </a:spcBef>
              <a:spcAft>
                <a:spcPct val="0"/>
              </a:spcAft>
              <a:defRPr sz="1400">
                <a:solidFill>
                  <a:schemeClr val="tx1"/>
                </a:solidFill>
                <a:latin typeface="Arial" pitchFamily="34" charset="0"/>
              </a:defRPr>
            </a:lvl7pPr>
            <a:lvl8pPr algn="r" eaLnBrk="0" fontAlgn="base" hangingPunct="0">
              <a:spcBef>
                <a:spcPct val="50000"/>
              </a:spcBef>
              <a:spcAft>
                <a:spcPct val="0"/>
              </a:spcAft>
              <a:defRPr sz="1400">
                <a:solidFill>
                  <a:schemeClr val="tx1"/>
                </a:solidFill>
                <a:latin typeface="Arial" pitchFamily="34" charset="0"/>
              </a:defRPr>
            </a:lvl8pPr>
            <a:lvl9pPr algn="r" eaLnBrk="0" fontAlgn="base" hangingPunct="0">
              <a:spcBef>
                <a:spcPct val="50000"/>
              </a:spcBef>
              <a:spcAft>
                <a:spcPct val="0"/>
              </a:spcAft>
              <a:defRPr sz="1400">
                <a:solidFill>
                  <a:schemeClr val="tx1"/>
                </a:solidFill>
                <a:latin typeface="Arial" pitchFamily="34" charset="0"/>
              </a:defRPr>
            </a:lvl9pPr>
          </a:lstStyle>
          <a:p>
            <a:pPr eaLnBrk="0" hangingPunct="0">
              <a:spcBef>
                <a:spcPct val="50000"/>
              </a:spcBef>
              <a:defRPr/>
            </a:pPr>
            <a:r>
              <a:rPr lang="en-US" altLang="en-US" sz="1200" dirty="0" smtClean="0">
                <a:latin typeface="+mn-lt"/>
                <a:ea typeface="Calibri" pitchFamily="34" charset="0"/>
                <a:cs typeface="Times New Roman" pitchFamily="18" charset="0"/>
              </a:rPr>
              <a:t>Measure of effect modification on additive scale = -0.17; p = 0.018</a:t>
            </a:r>
          </a:p>
          <a:p>
            <a:pPr eaLnBrk="0" hangingPunct="0">
              <a:defRPr/>
            </a:pPr>
            <a:r>
              <a:rPr lang="en-US" altLang="en-US" sz="1200" dirty="0" smtClean="0">
                <a:latin typeface="+mn-lt"/>
                <a:ea typeface="Calibri" pitchFamily="34" charset="0"/>
                <a:cs typeface="Times New Roman" pitchFamily="18" charset="0"/>
              </a:rPr>
              <a:t>Measure of effect modification on multiplicative scale = 0.29; p = 0.006</a:t>
            </a:r>
            <a:r>
              <a:rPr lang="en-US" altLang="en-US" sz="1100" dirty="0" smtClean="0">
                <a:ea typeface="Calibri" pitchFamily="34" charset="0"/>
                <a:cs typeface="Times New Roman" pitchFamily="18" charset="0"/>
              </a:rPr>
              <a:t>.</a:t>
            </a:r>
            <a:r>
              <a:rPr lang="en-US" altLang="en-US" sz="600" dirty="0" smtClean="0"/>
              <a:t> </a:t>
            </a:r>
            <a:endParaRPr lang="en-US" altLang="en-US" dirty="0" smtClean="0"/>
          </a:p>
        </p:txBody>
      </p:sp>
      <p:sp>
        <p:nvSpPr>
          <p:cNvPr id="6" name="Rectangle 1"/>
          <p:cNvSpPr>
            <a:spLocks noChangeArrowheads="1"/>
          </p:cNvSpPr>
          <p:nvPr/>
        </p:nvSpPr>
        <p:spPr bwMode="auto">
          <a:xfrm>
            <a:off x="152400" y="5161045"/>
            <a:ext cx="6553200" cy="3824124"/>
          </a:xfrm>
          <a:prstGeom prst="rect">
            <a:avLst/>
          </a:prstGeom>
          <a:noFill/>
          <a:ln>
            <a:noFill/>
          </a:ln>
          <a:effectLst>
            <a:prstShdw prst="shdw17" dist="17961" dir="2700000">
              <a:srgbClr val="FFFFFF">
                <a:gamma/>
                <a:shade val="60000"/>
                <a:invGamma/>
              </a:srgbClr>
            </a:prstShdw>
          </a:effectLst>
          <a:extLst/>
        </p:spPr>
        <p:txBody>
          <a:bodyPr anchor="ctr">
            <a:spAutoFit/>
          </a:bodyPr>
          <a:lstStyle>
            <a:lvl1pPr>
              <a:defRPr sz="1400">
                <a:solidFill>
                  <a:schemeClr val="tx1"/>
                </a:solidFill>
                <a:latin typeface="Arial" pitchFamily="34" charset="0"/>
              </a:defRPr>
            </a:lvl1pPr>
            <a:lvl2pPr>
              <a:defRPr sz="1400">
                <a:solidFill>
                  <a:schemeClr val="tx1"/>
                </a:solidFill>
                <a:latin typeface="Arial" pitchFamily="34" charset="0"/>
              </a:defRPr>
            </a:lvl2pPr>
            <a:lvl3pPr>
              <a:defRPr sz="1400">
                <a:solidFill>
                  <a:schemeClr val="tx1"/>
                </a:solidFill>
                <a:latin typeface="Arial" pitchFamily="34" charset="0"/>
              </a:defRPr>
            </a:lvl3pPr>
            <a:lvl4pPr>
              <a:defRPr sz="1400">
                <a:solidFill>
                  <a:schemeClr val="tx1"/>
                </a:solidFill>
                <a:latin typeface="Arial" pitchFamily="34" charset="0"/>
              </a:defRPr>
            </a:lvl4pPr>
            <a:lvl5pPr>
              <a:defRPr sz="1400">
                <a:solidFill>
                  <a:schemeClr val="tx1"/>
                </a:solidFill>
                <a:latin typeface="Arial" pitchFamily="34" charset="0"/>
              </a:defRPr>
            </a:lvl5pPr>
            <a:lvl6pPr algn="r" eaLnBrk="0" fontAlgn="base" hangingPunct="0">
              <a:spcBef>
                <a:spcPct val="50000"/>
              </a:spcBef>
              <a:spcAft>
                <a:spcPct val="0"/>
              </a:spcAft>
              <a:defRPr sz="1400">
                <a:solidFill>
                  <a:schemeClr val="tx1"/>
                </a:solidFill>
                <a:latin typeface="Arial" pitchFamily="34" charset="0"/>
              </a:defRPr>
            </a:lvl6pPr>
            <a:lvl7pPr algn="r" eaLnBrk="0" fontAlgn="base" hangingPunct="0">
              <a:spcBef>
                <a:spcPct val="50000"/>
              </a:spcBef>
              <a:spcAft>
                <a:spcPct val="0"/>
              </a:spcAft>
              <a:defRPr sz="1400">
                <a:solidFill>
                  <a:schemeClr val="tx1"/>
                </a:solidFill>
                <a:latin typeface="Arial" pitchFamily="34" charset="0"/>
              </a:defRPr>
            </a:lvl7pPr>
            <a:lvl8pPr algn="r" eaLnBrk="0" fontAlgn="base" hangingPunct="0">
              <a:spcBef>
                <a:spcPct val="50000"/>
              </a:spcBef>
              <a:spcAft>
                <a:spcPct val="0"/>
              </a:spcAft>
              <a:defRPr sz="1400">
                <a:solidFill>
                  <a:schemeClr val="tx1"/>
                </a:solidFill>
                <a:latin typeface="Arial" pitchFamily="34" charset="0"/>
              </a:defRPr>
            </a:lvl8pPr>
            <a:lvl9pPr algn="r" eaLnBrk="0" fontAlgn="base" hangingPunct="0">
              <a:spcBef>
                <a:spcPct val="50000"/>
              </a:spcBef>
              <a:spcAft>
                <a:spcPct val="0"/>
              </a:spcAft>
              <a:defRPr sz="1400">
                <a:solidFill>
                  <a:schemeClr val="tx1"/>
                </a:solidFill>
                <a:latin typeface="Arial" pitchFamily="34" charset="0"/>
              </a:defRPr>
            </a:lvl9pPr>
          </a:lstStyle>
          <a:p>
            <a:pPr marL="342900" indent="-342900" eaLnBrk="0" hangingPunct="0">
              <a:spcBef>
                <a:spcPct val="50000"/>
              </a:spcBef>
              <a:buFont typeface="Arial" panose="020B0604020202020204" pitchFamily="34" charset="0"/>
              <a:buChar char="•"/>
              <a:defRPr/>
            </a:pPr>
            <a:r>
              <a:rPr lang="en-US" altLang="en-US" sz="2000" dirty="0" smtClean="0">
                <a:latin typeface="+mn-lt"/>
                <a:ea typeface="Calibri" pitchFamily="34" charset="0"/>
                <a:cs typeface="Times New Roman" pitchFamily="18" charset="0"/>
              </a:rPr>
              <a:t>Show </a:t>
            </a:r>
            <a:r>
              <a:rPr lang="en-US" altLang="en-US" sz="2000" dirty="0">
                <a:latin typeface="+mn-lt"/>
                <a:ea typeface="Calibri" pitchFamily="34" charset="0"/>
                <a:cs typeface="Times New Roman" pitchFamily="18" charset="0"/>
              </a:rPr>
              <a:t>s</a:t>
            </a:r>
            <a:r>
              <a:rPr lang="en-US" altLang="en-US" sz="2000" dirty="0" smtClean="0">
                <a:latin typeface="+mn-lt"/>
                <a:ea typeface="Calibri" pitchFamily="34" charset="0"/>
                <a:cs typeface="Times New Roman" pitchFamily="18" charset="0"/>
              </a:rPr>
              <a:t>tratum-specific </a:t>
            </a:r>
            <a:r>
              <a:rPr lang="en-US" altLang="en-US" sz="2000" dirty="0">
                <a:latin typeface="+mn-lt"/>
                <a:ea typeface="Calibri" pitchFamily="34" charset="0"/>
                <a:cs typeface="Times New Roman" pitchFamily="18" charset="0"/>
              </a:rPr>
              <a:t>measures of </a:t>
            </a:r>
            <a:r>
              <a:rPr lang="en-US" altLang="en-US" sz="2000" dirty="0" smtClean="0">
                <a:latin typeface="+mn-lt"/>
                <a:ea typeface="Calibri" pitchFamily="34" charset="0"/>
                <a:cs typeface="Times New Roman" pitchFamily="18" charset="0"/>
              </a:rPr>
              <a:t>association for main exposure (smoking), </a:t>
            </a:r>
            <a:r>
              <a:rPr lang="en-US" altLang="en-US" sz="2000" dirty="0">
                <a:latin typeface="+mn-lt"/>
                <a:ea typeface="Calibri" pitchFamily="34" charset="0"/>
                <a:cs typeface="Times New Roman" pitchFamily="18" charset="0"/>
              </a:rPr>
              <a:t>by strata of other </a:t>
            </a:r>
            <a:r>
              <a:rPr lang="en-US" altLang="en-US" sz="2000" dirty="0" smtClean="0">
                <a:latin typeface="+mn-lt"/>
                <a:ea typeface="Calibri" pitchFamily="34" charset="0"/>
                <a:cs typeface="Times New Roman" pitchFamily="18" charset="0"/>
              </a:rPr>
              <a:t>variable</a:t>
            </a:r>
          </a:p>
          <a:p>
            <a:pPr marL="342900" indent="-342900" eaLnBrk="0" hangingPunct="0">
              <a:spcBef>
                <a:spcPct val="50000"/>
              </a:spcBef>
              <a:buFont typeface="Arial" panose="020B0604020202020204" pitchFamily="34" charset="0"/>
              <a:buChar char="•"/>
              <a:defRPr/>
            </a:pPr>
            <a:endParaRPr lang="en-US" altLang="en-US" sz="1000" dirty="0">
              <a:latin typeface="+mn-lt"/>
              <a:ea typeface="Calibri" pitchFamily="34" charset="0"/>
              <a:cs typeface="Times New Roman" pitchFamily="18" charset="0"/>
            </a:endParaRPr>
          </a:p>
          <a:p>
            <a:pPr marL="342900" indent="-342900" eaLnBrk="0" hangingPunct="0">
              <a:spcBef>
                <a:spcPts val="600"/>
              </a:spcBef>
              <a:buFont typeface="Arial" panose="020B0604020202020204" pitchFamily="34" charset="0"/>
              <a:buChar char="•"/>
              <a:defRPr/>
            </a:pPr>
            <a:r>
              <a:rPr lang="en-US" altLang="en-US" sz="2000" dirty="0" smtClean="0">
                <a:latin typeface="+mn-lt"/>
                <a:ea typeface="Calibri" pitchFamily="34" charset="0"/>
                <a:cs typeface="Times New Roman" pitchFamily="18" charset="0"/>
              </a:rPr>
              <a:t>Show outcome (here, probability) amongst joint strata of both exposures with common reference category</a:t>
            </a:r>
          </a:p>
          <a:p>
            <a:pPr marL="342900" indent="-342900" eaLnBrk="0" hangingPunct="0">
              <a:spcBef>
                <a:spcPct val="50000"/>
              </a:spcBef>
              <a:buFont typeface="Arial" panose="020B0604020202020204" pitchFamily="34" charset="0"/>
              <a:buChar char="•"/>
              <a:defRPr/>
            </a:pPr>
            <a:endParaRPr lang="en-US" altLang="en-US" sz="1000" dirty="0" smtClean="0">
              <a:latin typeface="+mn-lt"/>
              <a:ea typeface="Calibri" pitchFamily="34" charset="0"/>
              <a:cs typeface="Times New Roman" pitchFamily="18" charset="0"/>
            </a:endParaRPr>
          </a:p>
          <a:p>
            <a:pPr marL="342900" indent="-342900" eaLnBrk="0" hangingPunct="0">
              <a:spcBef>
                <a:spcPts val="600"/>
              </a:spcBef>
              <a:buFont typeface="Arial" panose="020B0604020202020204" pitchFamily="34" charset="0"/>
              <a:buChar char="•"/>
              <a:defRPr/>
            </a:pPr>
            <a:r>
              <a:rPr lang="en-US" altLang="en-US" sz="2000" dirty="0" smtClean="0">
                <a:latin typeface="+mn-lt"/>
                <a:ea typeface="Calibri" pitchFamily="34" charset="0"/>
                <a:cs typeface="Times New Roman" pitchFamily="18" charset="0"/>
              </a:rPr>
              <a:t>Even if one is primarily interested in one scale (here, multiplicative), should provide enough information for reader to evaluate other scale</a:t>
            </a:r>
          </a:p>
          <a:p>
            <a:pPr marL="342900" indent="-342900" eaLnBrk="0" hangingPunct="0">
              <a:spcBef>
                <a:spcPct val="50000"/>
              </a:spcBef>
              <a:buFont typeface="Arial" panose="020B0604020202020204" pitchFamily="34" charset="0"/>
              <a:buChar char="•"/>
              <a:defRPr/>
            </a:pPr>
            <a:endParaRPr lang="en-US" altLang="en-US" sz="1000" dirty="0" smtClean="0">
              <a:latin typeface="+mn-lt"/>
              <a:ea typeface="Calibri" pitchFamily="34" charset="0"/>
              <a:cs typeface="Times New Roman" pitchFamily="18" charset="0"/>
            </a:endParaRPr>
          </a:p>
          <a:p>
            <a:pPr marL="342900" indent="-342900" eaLnBrk="0" hangingPunct="0">
              <a:spcBef>
                <a:spcPts val="600"/>
              </a:spcBef>
              <a:buFont typeface="Arial" panose="020B0604020202020204" pitchFamily="34" charset="0"/>
              <a:buChar char="•"/>
              <a:defRPr/>
            </a:pPr>
            <a:r>
              <a:rPr lang="en-US" altLang="en-US" sz="2000" dirty="0">
                <a:latin typeface="+mn-lt"/>
                <a:ea typeface="Calibri" pitchFamily="34" charset="0"/>
                <a:cs typeface="Times New Roman" pitchFamily="18" charset="0"/>
              </a:rPr>
              <a:t>F</a:t>
            </a:r>
            <a:r>
              <a:rPr lang="en-US" altLang="en-US" sz="2000" dirty="0" smtClean="0">
                <a:latin typeface="+mn-lt"/>
                <a:ea typeface="Calibri" pitchFamily="34" charset="0"/>
                <a:cs typeface="Times New Roman" pitchFamily="18" charset="0"/>
              </a:rPr>
              <a:t>urther recommendations:</a:t>
            </a:r>
          </a:p>
          <a:p>
            <a:pPr marL="800100" lvl="1" indent="-342900" eaLnBrk="0" hangingPunct="0">
              <a:spcBef>
                <a:spcPts val="300"/>
              </a:spcBef>
              <a:buFont typeface="Arial" panose="020B0604020202020204" pitchFamily="34" charset="0"/>
              <a:buChar char="−"/>
              <a:defRPr/>
            </a:pPr>
            <a:r>
              <a:rPr lang="en-US" altLang="en-US" sz="2000" dirty="0" smtClean="0">
                <a:latin typeface="+mn-lt"/>
                <a:ea typeface="Calibri" pitchFamily="34" charset="0"/>
                <a:cs typeface="Times New Roman" pitchFamily="18" charset="0"/>
              </a:rPr>
              <a:t>Knol</a:t>
            </a:r>
            <a:r>
              <a:rPr lang="en-US" altLang="en-US" sz="2000" dirty="0" smtClean="0">
                <a:latin typeface="+mn-lt"/>
                <a:ea typeface="Calibri" pitchFamily="34" charset="0"/>
                <a:cs typeface="Times New Roman" pitchFamily="18" charset="0"/>
              </a:rPr>
              <a:t> and </a:t>
            </a:r>
            <a:r>
              <a:rPr lang="en-US" altLang="en-US" sz="2000" dirty="0" smtClean="0">
                <a:latin typeface="+mn-lt"/>
                <a:ea typeface="Calibri" pitchFamily="34" charset="0"/>
                <a:cs typeface="Times New Roman" pitchFamily="18" charset="0"/>
              </a:rPr>
              <a:t>VanderWeele</a:t>
            </a:r>
            <a:r>
              <a:rPr lang="en-US" altLang="en-US" sz="2000" dirty="0" smtClean="0">
                <a:latin typeface="+mn-lt"/>
                <a:ea typeface="Calibri" pitchFamily="34" charset="0"/>
                <a:cs typeface="Times New Roman" pitchFamily="18" charset="0"/>
              </a:rPr>
              <a:t> </a:t>
            </a:r>
            <a:r>
              <a:rPr lang="en-US" altLang="en-US" sz="2000" i="1" dirty="0" smtClean="0">
                <a:latin typeface="+mn-lt"/>
                <a:ea typeface="Calibri" pitchFamily="34" charset="0"/>
                <a:cs typeface="Times New Roman" pitchFamily="18" charset="0"/>
              </a:rPr>
              <a:t>IJE  </a:t>
            </a:r>
            <a:r>
              <a:rPr lang="en-US" altLang="en-US" sz="2000" dirty="0" smtClean="0">
                <a:latin typeface="+mn-lt"/>
                <a:ea typeface="Calibri" pitchFamily="34" charset="0"/>
                <a:cs typeface="Times New Roman" pitchFamily="18" charset="0"/>
              </a:rPr>
              <a:t>2012</a:t>
            </a:r>
            <a:r>
              <a:rPr lang="en-US" altLang="en-US" sz="2000" dirty="0" smtClean="0">
                <a:latin typeface="+mn-lt"/>
              </a:rPr>
              <a:t>  (Optional</a:t>
            </a:r>
            <a:r>
              <a:rPr lang="en-US" altLang="en-US" sz="2000" dirty="0">
                <a:latin typeface="+mn-lt"/>
              </a:rPr>
              <a:t> </a:t>
            </a:r>
            <a:r>
              <a:rPr lang="en-US" altLang="en-US" sz="2000" dirty="0" smtClean="0">
                <a:latin typeface="+mn-lt"/>
              </a:rPr>
              <a:t>Rdg</a:t>
            </a:r>
            <a:r>
              <a:rPr lang="en-US" altLang="en-US" sz="2000" dirty="0" smtClean="0">
                <a:latin typeface="+mn-lt"/>
              </a:rPr>
              <a:t>)</a:t>
            </a:r>
          </a:p>
        </p:txBody>
      </p:sp>
      <p:sp>
        <p:nvSpPr>
          <p:cNvPr id="152606" name="Oval 2"/>
          <p:cNvSpPr>
            <a:spLocks noChangeArrowheads="1"/>
          </p:cNvSpPr>
          <p:nvPr/>
        </p:nvSpPr>
        <p:spPr bwMode="auto">
          <a:xfrm>
            <a:off x="304800" y="3441700"/>
            <a:ext cx="2895600" cy="432792"/>
          </a:xfrm>
          <a:prstGeom prst="ellipse">
            <a:avLst/>
          </a:prstGeom>
          <a:noFill/>
          <a:ln w="9525" algn="ctr">
            <a:noFill/>
            <a:round/>
            <a:headEnd/>
            <a:tailEnd/>
          </a:ln>
        </p:spPr>
        <p:txBody>
          <a:bodyPr>
            <a:spAutoFit/>
          </a:bodyPr>
          <a:lstStyle/>
          <a:p>
            <a:pPr algn="r" eaLnBrk="0" hangingPunct="0">
              <a:spcBef>
                <a:spcPct val="50000"/>
              </a:spcBef>
            </a:pPr>
            <a:endParaRPr lang="en-US" dirty="0"/>
          </a:p>
        </p:txBody>
      </p:sp>
      <p:sp>
        <p:nvSpPr>
          <p:cNvPr id="7" name="Oval 6"/>
          <p:cNvSpPr>
            <a:spLocks noChangeArrowheads="1"/>
          </p:cNvSpPr>
          <p:nvPr/>
        </p:nvSpPr>
        <p:spPr bwMode="auto">
          <a:xfrm>
            <a:off x="838200" y="2691408"/>
            <a:ext cx="2362200" cy="432792"/>
          </a:xfrm>
          <a:prstGeom prst="ellipse">
            <a:avLst/>
          </a:prstGeom>
          <a:noFill/>
          <a:ln w="25400" algn="ctr">
            <a:solidFill>
              <a:srgbClr val="FF0000"/>
            </a:solidFill>
            <a:round/>
            <a:headEnd/>
            <a:tailEnd/>
          </a:ln>
        </p:spPr>
        <p:txBody>
          <a:bodyPr>
            <a:spAutoFit/>
          </a:bodyPr>
          <a:lstStyle/>
          <a:p>
            <a:pPr algn="r" eaLnBrk="0" hangingPunct="0">
              <a:spcBef>
                <a:spcPct val="50000"/>
              </a:spcBef>
            </a:pPr>
            <a:endParaRPr lang="en-US" dirty="0"/>
          </a:p>
        </p:txBody>
      </p:sp>
      <p:cxnSp>
        <p:nvCxnSpPr>
          <p:cNvPr id="9" name="Straight Arrow Connector 8"/>
          <p:cNvCxnSpPr>
            <a:cxnSpLocks noChangeShapeType="1"/>
          </p:cNvCxnSpPr>
          <p:nvPr/>
        </p:nvCxnSpPr>
        <p:spPr bwMode="auto">
          <a:xfrm flipV="1">
            <a:off x="2514600" y="2907804"/>
            <a:ext cx="2971800" cy="2400799"/>
          </a:xfrm>
          <a:prstGeom prst="straightConnector1">
            <a:avLst/>
          </a:prstGeom>
          <a:noFill/>
          <a:ln w="19050" algn="ctr">
            <a:solidFill>
              <a:srgbClr val="FF0000"/>
            </a:solidFill>
            <a:round/>
            <a:headEnd/>
            <a:tailEnd type="arrow" w="med" len="med"/>
          </a:ln>
        </p:spPr>
      </p:cxnSp>
      <p:cxnSp>
        <p:nvCxnSpPr>
          <p:cNvPr id="12" name="Straight Arrow Connector 11"/>
          <p:cNvCxnSpPr>
            <a:cxnSpLocks noChangeShapeType="1"/>
          </p:cNvCxnSpPr>
          <p:nvPr/>
        </p:nvCxnSpPr>
        <p:spPr bwMode="auto">
          <a:xfrm flipV="1">
            <a:off x="2708277" y="3874492"/>
            <a:ext cx="2778123" cy="1459508"/>
          </a:xfrm>
          <a:prstGeom prst="straightConnector1">
            <a:avLst/>
          </a:prstGeom>
          <a:noFill/>
          <a:ln w="19050" algn="ctr">
            <a:solidFill>
              <a:srgbClr val="FF0000"/>
            </a:solidFill>
            <a:round/>
            <a:headEnd/>
            <a:tailEnd type="arrow" w="med" len="med"/>
          </a:ln>
        </p:spPr>
      </p:cxnSp>
      <p:cxnSp>
        <p:nvCxnSpPr>
          <p:cNvPr id="14" name="Straight Arrow Connector 13"/>
          <p:cNvCxnSpPr>
            <a:cxnSpLocks noChangeShapeType="1"/>
          </p:cNvCxnSpPr>
          <p:nvPr/>
        </p:nvCxnSpPr>
        <p:spPr bwMode="auto">
          <a:xfrm flipH="1" flipV="1">
            <a:off x="1752600" y="3200400"/>
            <a:ext cx="152400" cy="3035300"/>
          </a:xfrm>
          <a:prstGeom prst="straightConnector1">
            <a:avLst/>
          </a:prstGeom>
          <a:noFill/>
          <a:ln w="19050" algn="ctr">
            <a:solidFill>
              <a:srgbClr val="FF0000"/>
            </a:solidFill>
            <a:round/>
            <a:headEnd/>
            <a:tailEnd type="arrow"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Title 1"/>
          <p:cNvSpPr>
            <a:spLocks noGrp="1"/>
          </p:cNvSpPr>
          <p:nvPr>
            <p:ph type="title"/>
          </p:nvPr>
        </p:nvSpPr>
        <p:spPr>
          <a:xfrm>
            <a:off x="0" y="76200"/>
            <a:ext cx="6858000" cy="457200"/>
          </a:xfrm>
        </p:spPr>
        <p:txBody>
          <a:bodyPr/>
          <a:lstStyle/>
          <a:p>
            <a:r>
              <a:rPr lang="en-US" dirty="0" smtClean="0"/>
              <a:t>Another Way to Think About Interaction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67595429"/>
              </p:ext>
            </p:extLst>
          </p:nvPr>
        </p:nvGraphicFramePr>
        <p:xfrm>
          <a:off x="152402" y="533400"/>
          <a:ext cx="6553199" cy="4322039"/>
        </p:xfrm>
        <a:graphic>
          <a:graphicData uri="http://schemas.openxmlformats.org/drawingml/2006/table">
            <a:tbl>
              <a:tblPr firstRow="1" firstCol="1" bandRow="1"/>
              <a:tblGrid>
                <a:gridCol w="978090"/>
                <a:gridCol w="1173706"/>
                <a:gridCol w="1564943"/>
                <a:gridCol w="1173708"/>
                <a:gridCol w="1662752"/>
              </a:tblGrid>
              <a:tr h="381000">
                <a:tc>
                  <a:txBody>
                    <a:bodyPr/>
                    <a:lstStyle/>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algn="ctr">
                        <a:lnSpc>
                          <a:spcPct val="115000"/>
                        </a:lnSpc>
                        <a:spcBef>
                          <a:spcPts val="0"/>
                        </a:spcBef>
                        <a:spcAft>
                          <a:spcPts val="0"/>
                        </a:spcAft>
                      </a:pPr>
                      <a:r>
                        <a:rPr lang="en-US" sz="1800" dirty="0">
                          <a:effectLst/>
                          <a:latin typeface="Calibri"/>
                          <a:ea typeface="Calibri"/>
                          <a:cs typeface="Times New Roman"/>
                        </a:rPr>
                        <a:t> </a:t>
                      </a:r>
                      <a:r>
                        <a:rPr lang="en-US" sz="1800" b="1" u="sng" dirty="0" smtClean="0">
                          <a:effectLst/>
                          <a:latin typeface="Calibri"/>
                          <a:ea typeface="Calibri"/>
                          <a:cs typeface="Times New Roman"/>
                        </a:rPr>
                        <a:t>No </a:t>
                      </a:r>
                      <a:r>
                        <a:rPr lang="en-US" sz="1800" b="1" u="sng" dirty="0">
                          <a:effectLst/>
                          <a:latin typeface="Calibri"/>
                          <a:ea typeface="Calibri"/>
                          <a:cs typeface="Times New Roman"/>
                        </a:rPr>
                        <a:t>Smoking</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algn="ctr">
                        <a:lnSpc>
                          <a:spcPct val="115000"/>
                        </a:lnSpc>
                        <a:spcBef>
                          <a:spcPts val="0"/>
                        </a:spcBef>
                        <a:spcAft>
                          <a:spcPts val="0"/>
                        </a:spcAft>
                      </a:pPr>
                      <a:r>
                        <a:rPr lang="en-US" sz="1100" dirty="0">
                          <a:effectLst/>
                          <a:latin typeface="Calibri"/>
                          <a:ea typeface="Calibri"/>
                          <a:cs typeface="Times New Roman"/>
                        </a:rPr>
                        <a:t> </a:t>
                      </a:r>
                      <a:r>
                        <a:rPr lang="en-US" sz="1800" b="1" u="sng" dirty="0" smtClean="0">
                          <a:effectLst/>
                          <a:latin typeface="Calibri"/>
                          <a:ea typeface="Calibri"/>
                          <a:cs typeface="Times New Roman"/>
                        </a:rPr>
                        <a:t>Smoking</a:t>
                      </a:r>
                      <a:endParaRPr lang="en-US" sz="1800" b="1" u="sng"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184124">
                <a:tc>
                  <a:txBody>
                    <a:bodyPr/>
                    <a:lstStyle/>
                    <a:p>
                      <a:pPr marL="0" marR="0">
                        <a:lnSpc>
                          <a:spcPct val="115000"/>
                        </a:lnSpc>
                        <a:spcBef>
                          <a:spcPts val="0"/>
                        </a:spcBef>
                        <a:spcAft>
                          <a:spcPts val="0"/>
                        </a:spcAft>
                      </a:pPr>
                      <a:r>
                        <a:rPr lang="en-US" sz="1800" dirty="0">
                          <a:effectLst/>
                          <a:latin typeface="Calibri"/>
                          <a:ea typeface="Calibri"/>
                          <a:cs typeface="Times New Roman"/>
                        </a:rPr>
                        <a:t>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700" b="1" dirty="0">
                          <a:effectLst/>
                          <a:latin typeface="Calibri"/>
                          <a:ea typeface="Calibri"/>
                          <a:cs typeface="Times New Roman"/>
                        </a:rPr>
                        <a:t>Probability of </a:t>
                      </a:r>
                      <a:r>
                        <a:rPr lang="en-US" sz="1700" b="1" dirty="0" smtClean="0">
                          <a:effectLst/>
                          <a:latin typeface="Calibri"/>
                          <a:ea typeface="Calibri"/>
                          <a:cs typeface="Times New Roman"/>
                        </a:rPr>
                        <a:t>delayed </a:t>
                      </a:r>
                      <a:r>
                        <a:rPr lang="en-US" sz="1700" b="1" dirty="0">
                          <a:effectLst/>
                          <a:latin typeface="Calibri"/>
                          <a:ea typeface="Calibri"/>
                          <a:cs typeface="Times New Roman"/>
                        </a:rPr>
                        <a:t>conception</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effectLst/>
                          <a:latin typeface="Calibri"/>
                          <a:ea typeface="Calibri"/>
                          <a:cs typeface="Times New Roman"/>
                        </a:rPr>
                        <a:t>Prevalence ratio (95% CI)</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700" b="1" dirty="0">
                          <a:effectLst/>
                          <a:latin typeface="Calibri"/>
                          <a:ea typeface="Calibri"/>
                          <a:cs typeface="Times New Roman"/>
                        </a:rPr>
                        <a:t>Probability of delayed conception</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effectLst/>
                          <a:latin typeface="Calibri"/>
                          <a:ea typeface="Calibri"/>
                          <a:cs typeface="Times New Roman"/>
                        </a:rPr>
                        <a:t>Prevalence ratio (95% CI)</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417856">
                <a:tc>
                  <a:txBody>
                    <a:bodyPr/>
                    <a:lstStyle/>
                    <a:p>
                      <a:pPr marL="0" marR="0" algn="ctr">
                        <a:lnSpc>
                          <a:spcPct val="115000"/>
                        </a:lnSpc>
                        <a:spcBef>
                          <a:spcPts val="0"/>
                        </a:spcBef>
                        <a:spcAft>
                          <a:spcPts val="0"/>
                        </a:spcAft>
                      </a:pPr>
                      <a:r>
                        <a:rPr lang="en-US" sz="1800" b="1" dirty="0">
                          <a:effectLst/>
                          <a:latin typeface="Calibri"/>
                          <a:ea typeface="Calibri"/>
                          <a:cs typeface="Times New Roman"/>
                        </a:rPr>
                        <a:t>No caffeine use</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11430" algn="ctr">
                        <a:lnSpc>
                          <a:spcPct val="115000"/>
                        </a:lnSpc>
                        <a:spcBef>
                          <a:spcPts val="0"/>
                        </a:spcBef>
                        <a:spcAft>
                          <a:spcPts val="0"/>
                        </a:spcAft>
                      </a:pPr>
                      <a:r>
                        <a:rPr lang="en-US" sz="1800" dirty="0">
                          <a:effectLst/>
                          <a:latin typeface="Calibri"/>
                          <a:ea typeface="Calibri"/>
                          <a:cs typeface="Times New Roman"/>
                        </a:rPr>
                        <a:t>0.082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indent="-11430" algn="ctr">
                        <a:lnSpc>
                          <a:spcPct val="115000"/>
                        </a:lnSpc>
                        <a:spcBef>
                          <a:spcPts val="0"/>
                        </a:spcBef>
                        <a:spcAft>
                          <a:spcPts val="0"/>
                        </a:spcAft>
                      </a:pPr>
                      <a:r>
                        <a:rPr lang="en-US" sz="1800" dirty="0" smtClean="0">
                          <a:effectLst/>
                          <a:latin typeface="Calibri"/>
                          <a:ea typeface="Calibri"/>
                          <a:cs typeface="Times New Roman"/>
                        </a:rPr>
                        <a:t>1.0 (reference)</a:t>
                      </a:r>
                      <a:endParaRPr lang="en-US" sz="1800" dirty="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6350" cap="flat" cmpd="sng" algn="ctr">
                      <a:solidFill>
                        <a:schemeClr val="accent2"/>
                      </a:solidFill>
                      <a:prstDash val="sysDot"/>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0.20</a:t>
                      </a:r>
                    </a:p>
                  </a:txBody>
                  <a:tcPr marL="68580" marR="68580" marT="0" marB="0" anchor="ctr">
                    <a:lnL w="6350" cap="flat" cmpd="sng" algn="ctr">
                      <a:solidFill>
                        <a:schemeClr val="accent2"/>
                      </a:solidFill>
                      <a:prstDash val="sysDot"/>
                      <a:round/>
                      <a:headEnd type="none" w="med" len="med"/>
                      <a:tailEnd type="none" w="med" len="med"/>
                    </a:lnL>
                    <a:lnR w="6350" cap="flat" cmpd="sng" algn="ctr">
                      <a:noFill/>
                      <a:prstDash val="sysDot"/>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2.4 (1.4 to 4.1)  p = 0.001</a:t>
                      </a:r>
                    </a:p>
                  </a:txBody>
                  <a:tcPr marL="68580" marR="68580" marT="0" marB="0" anchor="ctr">
                    <a:lnL w="6350" cap="flat" cmpd="sng" algn="ctr">
                      <a:noFill/>
                      <a:prstDash val="sysDot"/>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tcPr>
                </a:tc>
              </a:tr>
              <a:tr h="1339059">
                <a:tc>
                  <a:txBody>
                    <a:bodyPr/>
                    <a:lstStyle/>
                    <a:p>
                      <a:pPr marL="0" marR="0" algn="ctr">
                        <a:lnSpc>
                          <a:spcPct val="115000"/>
                        </a:lnSpc>
                        <a:spcBef>
                          <a:spcPts val="0"/>
                        </a:spcBef>
                        <a:spcAft>
                          <a:spcPts val="0"/>
                        </a:spcAft>
                      </a:pPr>
                      <a:r>
                        <a:rPr lang="en-US" sz="1800" b="1" dirty="0">
                          <a:effectLst/>
                          <a:latin typeface="Calibri"/>
                          <a:ea typeface="Calibri"/>
                          <a:cs typeface="Times New Roman"/>
                        </a:rPr>
                        <a:t>Heavy caffeine use</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11430" algn="ctr">
                        <a:lnSpc>
                          <a:spcPct val="115000"/>
                        </a:lnSpc>
                        <a:spcBef>
                          <a:spcPts val="0"/>
                        </a:spcBef>
                        <a:spcAft>
                          <a:spcPts val="0"/>
                        </a:spcAft>
                      </a:pPr>
                      <a:r>
                        <a:rPr lang="en-US" sz="1800" dirty="0">
                          <a:effectLst/>
                          <a:latin typeface="Calibri"/>
                          <a:ea typeface="Calibri"/>
                          <a:cs typeface="Times New Roman"/>
                        </a:rPr>
                        <a:t>0.19</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2.3 (1.4 to 3.8) p = 0.001</a:t>
                      </a:r>
                    </a:p>
                  </a:txBody>
                  <a:tcPr marL="68580" marR="68580" marT="0" marB="0" anchor="ctr">
                    <a:lnL w="12700" cap="flat" cmpd="sng" algn="ctr">
                      <a:noFill/>
                      <a:prstDash val="solid"/>
                      <a:round/>
                      <a:headEnd type="none" w="med" len="med"/>
                      <a:tailEnd type="none" w="med" len="med"/>
                    </a:lnL>
                    <a:lnR w="6350" cap="flat" cmpd="sng" algn="ctr">
                      <a:solidFill>
                        <a:schemeClr val="accent2"/>
                      </a:solidFill>
                      <a:prstDash val="sysDot"/>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0.13</a:t>
                      </a:r>
                    </a:p>
                  </a:txBody>
                  <a:tcPr marL="68580" marR="68580" marT="0" marB="0" anchor="ctr">
                    <a:lnL w="6350" cap="flat" cmpd="sng" algn="ctr">
                      <a:solidFill>
                        <a:schemeClr val="accent2"/>
                      </a:solidFill>
                      <a:prstDash val="sysDot"/>
                      <a:round/>
                      <a:headEnd type="none" w="med" len="med"/>
                      <a:tailEnd type="none" w="med" len="med"/>
                    </a:lnL>
                    <a:lnR w="6350" cap="flat" cmpd="sng" algn="ctr">
                      <a:noFill/>
                      <a:prstDash val="sysDot"/>
                      <a:round/>
                      <a:headEnd type="none" w="med" len="med"/>
                      <a:tailEnd type="none" w="med" len="med"/>
                    </a:lnR>
                    <a:lnT w="6350" cap="flat" cmpd="sng" algn="ctr">
                      <a:solidFill>
                        <a:schemeClr val="accent2"/>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1.6 (0.88 to 3.0) p = 0.13</a:t>
                      </a:r>
                    </a:p>
                  </a:txBody>
                  <a:tcPr marL="68580" marR="68580" marT="0" marB="0" anchor="ctr">
                    <a:lnL w="6350" cap="flat" cmpd="sng" algn="ctr">
                      <a:noFill/>
                      <a:prstDash val="sysDot"/>
                      <a:round/>
                      <a:headEnd type="none" w="med" len="med"/>
                      <a:tailEnd type="none" w="med" len="med"/>
                    </a:lnL>
                    <a:lnR w="12700" cap="flat" cmpd="sng" algn="ctr">
                      <a:noFill/>
                      <a:prstDash val="solid"/>
                      <a:round/>
                      <a:headEnd type="none" w="med" len="med"/>
                      <a:tailEnd type="none" w="med" len="med"/>
                    </a:lnR>
                    <a:lnT w="6350" cap="flat" cmpd="sng" algn="ctr">
                      <a:solidFill>
                        <a:schemeClr val="accent2"/>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Rectangle 1"/>
          <p:cNvSpPr>
            <a:spLocks noRot="1" noChangeAspect="1" noMove="1" noResize="1" noEditPoints="1" noAdjustHandles="1" noChangeArrowheads="1" noChangeShapeType="1" noTextEdit="1"/>
          </p:cNvSpPr>
          <p:nvPr/>
        </p:nvSpPr>
        <p:spPr bwMode="auto">
          <a:xfrm>
            <a:off x="76200" y="4793650"/>
            <a:ext cx="6553200" cy="1139671"/>
          </a:xfrm>
          <a:prstGeom prst="rect">
            <a:avLst/>
          </a:prstGeom>
          <a:blipFill rotWithShape="1">
            <a:blip r:embed="rId3"/>
            <a:stretch>
              <a:fillRect l="-555" b="-6736"/>
            </a:stretch>
          </a:blipFill>
          <a:ln>
            <a:noFill/>
          </a:ln>
          <a:effectLst>
            <a:prstShdw prst="shdw17" dist="17961" dir="2700000">
              <a:srgbClr val="FFFFFF">
                <a:gamma/>
                <a:shade val="60000"/>
                <a:invGamma/>
              </a:srgbClr>
            </a:prstShdw>
          </a:effectLst>
          <a:extLst/>
        </p:spPr>
        <p:txBody>
          <a:bodyPr/>
          <a:lstStyle/>
          <a:p>
            <a:pPr algn="r" eaLnBrk="0" hangingPunct="0">
              <a:spcBef>
                <a:spcPct val="50000"/>
              </a:spcBef>
              <a:defRPr/>
            </a:pPr>
            <a:r>
              <a:rPr lang="en-US" dirty="0">
                <a:noFill/>
              </a:rPr>
              <a:t> </a:t>
            </a:r>
          </a:p>
        </p:txBody>
      </p:sp>
      <p:sp>
        <p:nvSpPr>
          <p:cNvPr id="7" name="Rectangle 1"/>
          <p:cNvSpPr>
            <a:spLocks noRot="1" noChangeAspect="1" noMove="1" noResize="1" noEditPoints="1" noAdjustHandles="1" noChangeArrowheads="1" noChangeShapeType="1" noTextEdit="1"/>
          </p:cNvSpPr>
          <p:nvPr/>
        </p:nvSpPr>
        <p:spPr bwMode="auto">
          <a:xfrm>
            <a:off x="76200" y="5867401"/>
            <a:ext cx="6553200" cy="1035861"/>
          </a:xfrm>
          <a:prstGeom prst="rect">
            <a:avLst/>
          </a:prstGeom>
          <a:blipFill rotWithShape="1">
            <a:blip r:embed="rId4"/>
            <a:stretch>
              <a:fillRect l="-555"/>
            </a:stretch>
          </a:blipFill>
          <a:ln>
            <a:noFill/>
          </a:ln>
          <a:effectLst>
            <a:prstShdw prst="shdw17" dist="17961" dir="2700000">
              <a:srgbClr val="FFFFFF">
                <a:gamma/>
                <a:shade val="60000"/>
                <a:invGamma/>
              </a:srgbClr>
            </a:prstShdw>
          </a:effectLst>
          <a:extLst/>
        </p:spPr>
        <p:txBody>
          <a:bodyPr/>
          <a:lstStyle/>
          <a:p>
            <a:pPr algn="r" eaLnBrk="0" hangingPunct="0">
              <a:spcBef>
                <a:spcPct val="50000"/>
              </a:spcBef>
              <a:defRPr/>
            </a:pPr>
            <a:r>
              <a:rPr lang="en-US" dirty="0">
                <a:noFill/>
              </a:rPr>
              <a:t> </a:t>
            </a:r>
          </a:p>
        </p:txBody>
      </p:sp>
      <p:sp>
        <p:nvSpPr>
          <p:cNvPr id="8" name="Rectangle 1"/>
          <p:cNvSpPr>
            <a:spLocks noRot="1" noChangeAspect="1" noMove="1" noResize="1" noEditPoints="1" noAdjustHandles="1" noChangeArrowheads="1" noChangeShapeType="1" noTextEdit="1"/>
          </p:cNvSpPr>
          <p:nvPr/>
        </p:nvSpPr>
        <p:spPr bwMode="auto">
          <a:xfrm>
            <a:off x="76200" y="6934200"/>
            <a:ext cx="6553200" cy="850297"/>
          </a:xfrm>
          <a:prstGeom prst="rect">
            <a:avLst/>
          </a:prstGeom>
          <a:blipFill rotWithShape="1">
            <a:blip r:embed="rId5"/>
            <a:stretch>
              <a:fillRect l="-555" b="-10345"/>
            </a:stretch>
          </a:blipFill>
          <a:ln>
            <a:noFill/>
          </a:ln>
          <a:effectLst>
            <a:prstShdw prst="shdw17" dist="17961" dir="2700000">
              <a:srgbClr val="FFFFFF">
                <a:gamma/>
                <a:shade val="60000"/>
                <a:invGamma/>
              </a:srgbClr>
            </a:prstShdw>
          </a:effectLst>
          <a:extLst/>
        </p:spPr>
        <p:txBody>
          <a:bodyPr/>
          <a:lstStyle/>
          <a:p>
            <a:pPr algn="r" eaLnBrk="0" hangingPunct="0">
              <a:spcBef>
                <a:spcPct val="50000"/>
              </a:spcBef>
              <a:defRPr/>
            </a:pPr>
            <a:r>
              <a:rPr lang="en-US" dirty="0">
                <a:noFill/>
              </a:rPr>
              <a:t> </a:t>
            </a:r>
          </a:p>
        </p:txBody>
      </p:sp>
      <p:sp>
        <p:nvSpPr>
          <p:cNvPr id="9" name="Rectangle 1"/>
          <p:cNvSpPr>
            <a:spLocks noRot="1" noChangeAspect="1" noMove="1" noResize="1" noEditPoints="1" noAdjustHandles="1" noChangeArrowheads="1" noChangeShapeType="1" noTextEdit="1"/>
          </p:cNvSpPr>
          <p:nvPr/>
        </p:nvSpPr>
        <p:spPr bwMode="auto">
          <a:xfrm>
            <a:off x="76200" y="7793388"/>
            <a:ext cx="6781800" cy="1198213"/>
          </a:xfrm>
          <a:prstGeom prst="rect">
            <a:avLst/>
          </a:prstGeom>
          <a:blipFill rotWithShape="1">
            <a:blip r:embed="rId6"/>
            <a:stretch>
              <a:fillRect l="-537" b="-6897"/>
            </a:stretch>
          </a:blipFill>
          <a:ln>
            <a:noFill/>
          </a:ln>
          <a:effectLst>
            <a:prstShdw prst="shdw17" dist="17961" dir="2700000">
              <a:srgbClr val="FFFFFF">
                <a:gamma/>
                <a:shade val="60000"/>
                <a:invGamma/>
              </a:srgbClr>
            </a:prstShdw>
          </a:effectLst>
          <a:extLst/>
        </p:spPr>
        <p:txBody>
          <a:bodyPr/>
          <a:lstStyle/>
          <a:p>
            <a:pPr algn="r" eaLnBrk="0" hangingPunct="0">
              <a:spcBef>
                <a:spcPct val="50000"/>
              </a:spcBef>
              <a:defRPr/>
            </a:pPr>
            <a:r>
              <a:rPr lang="en-US" dirty="0">
                <a:noFill/>
              </a:rPr>
              <a:t> </a:t>
            </a:r>
          </a:p>
        </p:txBody>
      </p:sp>
      <p:sp>
        <p:nvSpPr>
          <p:cNvPr id="10" name="TextBox 9"/>
          <p:cNvSpPr txBox="1">
            <a:spLocks noChangeArrowheads="1"/>
          </p:cNvSpPr>
          <p:nvPr/>
        </p:nvSpPr>
        <p:spPr bwMode="auto">
          <a:xfrm>
            <a:off x="1447800" y="2800290"/>
            <a:ext cx="533400" cy="400110"/>
          </a:xfrm>
          <a:prstGeom prst="rect">
            <a:avLst/>
          </a:prstGeom>
          <a:noFill/>
          <a:ln w="9525">
            <a:noFill/>
            <a:miter lim="800000"/>
            <a:headEnd/>
            <a:tailEnd/>
          </a:ln>
        </p:spPr>
        <p:txBody>
          <a:bodyPr>
            <a:spAutoFit/>
          </a:bodyPr>
          <a:lstStyle/>
          <a:p>
            <a:pPr algn="r" eaLnBrk="0" hangingPunct="0">
              <a:spcBef>
                <a:spcPct val="50000"/>
              </a:spcBef>
            </a:pPr>
            <a:r>
              <a:rPr lang="en-US" sz="2000" i="1" dirty="0">
                <a:solidFill>
                  <a:srgbClr val="FF0000"/>
                </a:solidFill>
              </a:rPr>
              <a:t>p</a:t>
            </a:r>
            <a:r>
              <a:rPr lang="en-US" sz="2000" baseline="-25000" dirty="0">
                <a:solidFill>
                  <a:srgbClr val="FF0000"/>
                </a:solidFill>
              </a:rPr>
              <a:t>00</a:t>
            </a:r>
          </a:p>
        </p:txBody>
      </p:sp>
      <p:sp>
        <p:nvSpPr>
          <p:cNvPr id="11" name="TextBox 10"/>
          <p:cNvSpPr txBox="1">
            <a:spLocks noChangeArrowheads="1"/>
          </p:cNvSpPr>
          <p:nvPr/>
        </p:nvSpPr>
        <p:spPr bwMode="auto">
          <a:xfrm>
            <a:off x="4191000" y="2800290"/>
            <a:ext cx="533400" cy="400110"/>
          </a:xfrm>
          <a:prstGeom prst="rect">
            <a:avLst/>
          </a:prstGeom>
          <a:noFill/>
          <a:ln w="9525">
            <a:noFill/>
            <a:miter lim="800000"/>
            <a:headEnd/>
            <a:tailEnd/>
          </a:ln>
        </p:spPr>
        <p:txBody>
          <a:bodyPr>
            <a:spAutoFit/>
          </a:bodyPr>
          <a:lstStyle/>
          <a:p>
            <a:pPr algn="r" eaLnBrk="0" hangingPunct="0">
              <a:spcBef>
                <a:spcPct val="50000"/>
              </a:spcBef>
            </a:pPr>
            <a:r>
              <a:rPr lang="en-US" sz="2000" i="1" dirty="0">
                <a:solidFill>
                  <a:srgbClr val="FF0000"/>
                </a:solidFill>
              </a:rPr>
              <a:t>p</a:t>
            </a:r>
            <a:r>
              <a:rPr lang="en-US" sz="2000" baseline="-25000" dirty="0">
                <a:solidFill>
                  <a:srgbClr val="FF0000"/>
                </a:solidFill>
              </a:rPr>
              <a:t>10</a:t>
            </a:r>
          </a:p>
        </p:txBody>
      </p:sp>
      <p:sp>
        <p:nvSpPr>
          <p:cNvPr id="12" name="TextBox 11"/>
          <p:cNvSpPr txBox="1">
            <a:spLocks noChangeArrowheads="1"/>
          </p:cNvSpPr>
          <p:nvPr/>
        </p:nvSpPr>
        <p:spPr bwMode="auto">
          <a:xfrm>
            <a:off x="1447800" y="4191000"/>
            <a:ext cx="533400" cy="400110"/>
          </a:xfrm>
          <a:prstGeom prst="rect">
            <a:avLst/>
          </a:prstGeom>
          <a:noFill/>
          <a:ln w="9525">
            <a:noFill/>
            <a:miter lim="800000"/>
            <a:headEnd/>
            <a:tailEnd/>
          </a:ln>
        </p:spPr>
        <p:txBody>
          <a:bodyPr>
            <a:spAutoFit/>
          </a:bodyPr>
          <a:lstStyle/>
          <a:p>
            <a:pPr algn="r" eaLnBrk="0" hangingPunct="0">
              <a:spcBef>
                <a:spcPct val="50000"/>
              </a:spcBef>
            </a:pPr>
            <a:r>
              <a:rPr lang="en-US" sz="2000" i="1" dirty="0">
                <a:solidFill>
                  <a:srgbClr val="FF0000"/>
                </a:solidFill>
              </a:rPr>
              <a:t>p</a:t>
            </a:r>
            <a:r>
              <a:rPr lang="en-US" sz="2000" baseline="-25000" dirty="0">
                <a:solidFill>
                  <a:srgbClr val="FF0000"/>
                </a:solidFill>
              </a:rPr>
              <a:t>01</a:t>
            </a:r>
          </a:p>
        </p:txBody>
      </p:sp>
      <p:sp>
        <p:nvSpPr>
          <p:cNvPr id="13" name="TextBox 12"/>
          <p:cNvSpPr txBox="1">
            <a:spLocks noChangeArrowheads="1"/>
          </p:cNvSpPr>
          <p:nvPr/>
        </p:nvSpPr>
        <p:spPr bwMode="auto">
          <a:xfrm>
            <a:off x="4191000" y="4191000"/>
            <a:ext cx="533400" cy="400110"/>
          </a:xfrm>
          <a:prstGeom prst="rect">
            <a:avLst/>
          </a:prstGeom>
          <a:noFill/>
          <a:ln w="9525">
            <a:noFill/>
            <a:miter lim="800000"/>
            <a:headEnd/>
            <a:tailEnd/>
          </a:ln>
        </p:spPr>
        <p:txBody>
          <a:bodyPr>
            <a:spAutoFit/>
          </a:bodyPr>
          <a:lstStyle/>
          <a:p>
            <a:pPr algn="r" eaLnBrk="0" hangingPunct="0">
              <a:spcBef>
                <a:spcPct val="50000"/>
              </a:spcBef>
            </a:pPr>
            <a:r>
              <a:rPr lang="en-US" sz="2000" i="1" dirty="0">
                <a:solidFill>
                  <a:srgbClr val="FF0000"/>
                </a:solidFill>
              </a:rPr>
              <a:t>p</a:t>
            </a:r>
            <a:r>
              <a:rPr lang="en-US" sz="2000" baseline="-25000" dirty="0">
                <a:solidFill>
                  <a:srgbClr val="FF0000"/>
                </a:solidFill>
              </a:rPr>
              <a:t>11</a:t>
            </a:r>
          </a:p>
        </p:txBody>
      </p:sp>
      <p:sp>
        <p:nvSpPr>
          <p:cNvPr id="14" name="TextBox 13"/>
          <p:cNvSpPr txBox="1">
            <a:spLocks noChangeArrowheads="1"/>
          </p:cNvSpPr>
          <p:nvPr/>
        </p:nvSpPr>
        <p:spPr bwMode="auto">
          <a:xfrm>
            <a:off x="342900" y="3287713"/>
            <a:ext cx="2209800" cy="369332"/>
          </a:xfrm>
          <a:prstGeom prst="rect">
            <a:avLst/>
          </a:prstGeom>
          <a:noFill/>
          <a:ln w="9525">
            <a:noFill/>
            <a:miter lim="800000"/>
            <a:headEnd/>
            <a:tailEnd/>
          </a:ln>
        </p:spPr>
        <p:txBody>
          <a:bodyPr>
            <a:spAutoFit/>
          </a:bodyPr>
          <a:lstStyle/>
          <a:p>
            <a:pPr eaLnBrk="0" hangingPunct="0">
              <a:spcBef>
                <a:spcPct val="50000"/>
              </a:spcBef>
            </a:pPr>
            <a:r>
              <a:rPr lang="en-US" sz="1800" dirty="0">
                <a:solidFill>
                  <a:srgbClr val="FF0000"/>
                </a:solidFill>
              </a:rPr>
              <a:t>0 (no) smoking</a:t>
            </a:r>
          </a:p>
        </p:txBody>
      </p:sp>
      <p:sp>
        <p:nvSpPr>
          <p:cNvPr id="15" name="TextBox 14"/>
          <p:cNvSpPr txBox="1">
            <a:spLocks noChangeArrowheads="1"/>
          </p:cNvSpPr>
          <p:nvPr/>
        </p:nvSpPr>
        <p:spPr bwMode="auto">
          <a:xfrm>
            <a:off x="2209800" y="3059113"/>
            <a:ext cx="2247900" cy="369332"/>
          </a:xfrm>
          <a:prstGeom prst="rect">
            <a:avLst/>
          </a:prstGeom>
          <a:noFill/>
          <a:ln w="9525">
            <a:noFill/>
            <a:miter lim="800000"/>
            <a:headEnd/>
            <a:tailEnd/>
          </a:ln>
        </p:spPr>
        <p:txBody>
          <a:bodyPr>
            <a:spAutoFit/>
          </a:bodyPr>
          <a:lstStyle/>
          <a:p>
            <a:pPr eaLnBrk="0" hangingPunct="0">
              <a:spcBef>
                <a:spcPct val="50000"/>
              </a:spcBef>
            </a:pPr>
            <a:r>
              <a:rPr lang="en-US" sz="1800" dirty="0">
                <a:solidFill>
                  <a:srgbClr val="FF0000"/>
                </a:solidFill>
              </a:rPr>
              <a:t>0 (no) caffeine use</a:t>
            </a:r>
          </a:p>
        </p:txBody>
      </p:sp>
      <p:cxnSp>
        <p:nvCxnSpPr>
          <p:cNvPr id="17" name="Straight Arrow Connector 16"/>
          <p:cNvCxnSpPr>
            <a:cxnSpLocks noChangeShapeType="1"/>
          </p:cNvCxnSpPr>
          <p:nvPr/>
        </p:nvCxnSpPr>
        <p:spPr bwMode="auto">
          <a:xfrm flipV="1">
            <a:off x="1447800" y="3124200"/>
            <a:ext cx="228600" cy="304800"/>
          </a:xfrm>
          <a:prstGeom prst="straightConnector1">
            <a:avLst/>
          </a:prstGeom>
          <a:noFill/>
          <a:ln w="9525" algn="ctr">
            <a:solidFill>
              <a:srgbClr val="FF0000"/>
            </a:solidFill>
            <a:round/>
            <a:headEnd/>
            <a:tailEnd type="arrow" w="med" len="med"/>
          </a:ln>
        </p:spPr>
      </p:cxnSp>
      <p:cxnSp>
        <p:nvCxnSpPr>
          <p:cNvPr id="19" name="Straight Arrow Connector 18"/>
          <p:cNvCxnSpPr>
            <a:cxnSpLocks noChangeShapeType="1"/>
          </p:cNvCxnSpPr>
          <p:nvPr/>
        </p:nvCxnSpPr>
        <p:spPr bwMode="auto">
          <a:xfrm flipH="1" flipV="1">
            <a:off x="1908177" y="3074988"/>
            <a:ext cx="301625" cy="152400"/>
          </a:xfrm>
          <a:prstGeom prst="straightConnector1">
            <a:avLst/>
          </a:prstGeom>
          <a:noFill/>
          <a:ln w="9525" algn="ctr">
            <a:solidFill>
              <a:srgbClr val="FF0000"/>
            </a:solidFill>
            <a:round/>
            <a:headEnd/>
            <a:tailEnd type="arrow" w="med" len="med"/>
          </a:ln>
        </p:spPr>
      </p:cxnSp>
      <p:sp>
        <p:nvSpPr>
          <p:cNvPr id="2" name="TextBox 1"/>
          <p:cNvSpPr txBox="1"/>
          <p:nvPr/>
        </p:nvSpPr>
        <p:spPr>
          <a:xfrm>
            <a:off x="4953000" y="7359349"/>
            <a:ext cx="1905000" cy="830997"/>
          </a:xfrm>
          <a:prstGeom prst="rect">
            <a:avLst/>
          </a:prstGeom>
          <a:noFill/>
        </p:spPr>
        <p:txBody>
          <a:bodyPr wrap="square" rtlCol="0">
            <a:spAutoFit/>
          </a:bodyPr>
          <a:lstStyle/>
          <a:p>
            <a:r>
              <a:rPr lang="en-US" sz="1600" b="1" dirty="0" smtClean="0"/>
              <a:t>If = 1, no multiplicative interaction</a:t>
            </a:r>
            <a:endParaRPr lang="en-US" sz="1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Title 1"/>
          <p:cNvSpPr>
            <a:spLocks noGrp="1"/>
          </p:cNvSpPr>
          <p:nvPr>
            <p:ph type="title"/>
          </p:nvPr>
        </p:nvSpPr>
        <p:spPr>
          <a:xfrm>
            <a:off x="0" y="76200"/>
            <a:ext cx="6858000" cy="457200"/>
          </a:xfrm>
        </p:spPr>
        <p:txBody>
          <a:bodyPr/>
          <a:lstStyle/>
          <a:p>
            <a:r>
              <a:rPr lang="en-US" dirty="0" smtClean="0"/>
              <a:t>Another Way to Think About Interaction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61439479"/>
              </p:ext>
            </p:extLst>
          </p:nvPr>
        </p:nvGraphicFramePr>
        <p:xfrm>
          <a:off x="152402" y="533400"/>
          <a:ext cx="6553199" cy="4322039"/>
        </p:xfrm>
        <a:graphic>
          <a:graphicData uri="http://schemas.openxmlformats.org/drawingml/2006/table">
            <a:tbl>
              <a:tblPr firstRow="1" firstCol="1" bandRow="1"/>
              <a:tblGrid>
                <a:gridCol w="978090"/>
                <a:gridCol w="1173706"/>
                <a:gridCol w="1564943"/>
                <a:gridCol w="1173708"/>
                <a:gridCol w="1662752"/>
              </a:tblGrid>
              <a:tr h="381000">
                <a:tc>
                  <a:txBody>
                    <a:bodyPr/>
                    <a:lstStyle/>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algn="ctr">
                        <a:lnSpc>
                          <a:spcPct val="115000"/>
                        </a:lnSpc>
                        <a:spcBef>
                          <a:spcPts val="0"/>
                        </a:spcBef>
                        <a:spcAft>
                          <a:spcPts val="0"/>
                        </a:spcAft>
                      </a:pPr>
                      <a:r>
                        <a:rPr lang="en-US" sz="1800" dirty="0">
                          <a:effectLst/>
                          <a:latin typeface="Calibri"/>
                          <a:ea typeface="Calibri"/>
                          <a:cs typeface="Times New Roman"/>
                        </a:rPr>
                        <a:t> </a:t>
                      </a:r>
                      <a:r>
                        <a:rPr lang="en-US" sz="1800" b="1" u="sng" dirty="0" smtClean="0">
                          <a:effectLst/>
                          <a:latin typeface="Calibri"/>
                          <a:ea typeface="Calibri"/>
                          <a:cs typeface="Times New Roman"/>
                        </a:rPr>
                        <a:t>No </a:t>
                      </a:r>
                      <a:r>
                        <a:rPr lang="en-US" sz="1800" b="1" u="sng" dirty="0">
                          <a:effectLst/>
                          <a:latin typeface="Calibri"/>
                          <a:ea typeface="Calibri"/>
                          <a:cs typeface="Times New Roman"/>
                        </a:rPr>
                        <a:t>Smoking</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algn="ctr">
                        <a:lnSpc>
                          <a:spcPct val="115000"/>
                        </a:lnSpc>
                        <a:spcBef>
                          <a:spcPts val="0"/>
                        </a:spcBef>
                        <a:spcAft>
                          <a:spcPts val="0"/>
                        </a:spcAft>
                      </a:pPr>
                      <a:r>
                        <a:rPr lang="en-US" sz="1100" dirty="0">
                          <a:effectLst/>
                          <a:latin typeface="Calibri"/>
                          <a:ea typeface="Calibri"/>
                          <a:cs typeface="Times New Roman"/>
                        </a:rPr>
                        <a:t> </a:t>
                      </a:r>
                      <a:r>
                        <a:rPr lang="en-US" sz="1800" b="1" u="sng" dirty="0" smtClean="0">
                          <a:effectLst/>
                          <a:latin typeface="Calibri"/>
                          <a:ea typeface="Calibri"/>
                          <a:cs typeface="Times New Roman"/>
                        </a:rPr>
                        <a:t>Smoking</a:t>
                      </a:r>
                      <a:endParaRPr lang="en-US" sz="1800" b="1" u="sng"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184124">
                <a:tc>
                  <a:txBody>
                    <a:bodyPr/>
                    <a:lstStyle/>
                    <a:p>
                      <a:pPr marL="0" marR="0">
                        <a:lnSpc>
                          <a:spcPct val="115000"/>
                        </a:lnSpc>
                        <a:spcBef>
                          <a:spcPts val="0"/>
                        </a:spcBef>
                        <a:spcAft>
                          <a:spcPts val="0"/>
                        </a:spcAft>
                      </a:pPr>
                      <a:r>
                        <a:rPr lang="en-US" sz="1800" dirty="0">
                          <a:effectLst/>
                          <a:latin typeface="Calibri"/>
                          <a:ea typeface="Calibri"/>
                          <a:cs typeface="Times New Roman"/>
                        </a:rPr>
                        <a:t>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700" b="1" dirty="0">
                          <a:effectLst/>
                          <a:latin typeface="Calibri"/>
                          <a:ea typeface="Calibri"/>
                          <a:cs typeface="Times New Roman"/>
                        </a:rPr>
                        <a:t>Probability of </a:t>
                      </a:r>
                      <a:r>
                        <a:rPr lang="en-US" sz="1700" b="1" dirty="0" smtClean="0">
                          <a:effectLst/>
                          <a:latin typeface="Calibri"/>
                          <a:ea typeface="Calibri"/>
                          <a:cs typeface="Times New Roman"/>
                        </a:rPr>
                        <a:t>delayed </a:t>
                      </a:r>
                      <a:r>
                        <a:rPr lang="en-US" sz="1700" b="1" dirty="0">
                          <a:effectLst/>
                          <a:latin typeface="Calibri"/>
                          <a:ea typeface="Calibri"/>
                          <a:cs typeface="Times New Roman"/>
                        </a:rPr>
                        <a:t>conception</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effectLst/>
                          <a:latin typeface="Calibri"/>
                          <a:ea typeface="Calibri"/>
                          <a:cs typeface="Times New Roman"/>
                        </a:rPr>
                        <a:t>Prevalence ratio (95% CI)</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700" b="1" dirty="0">
                          <a:effectLst/>
                          <a:latin typeface="Calibri"/>
                          <a:ea typeface="Calibri"/>
                          <a:cs typeface="Times New Roman"/>
                        </a:rPr>
                        <a:t>Probability of delayed conception</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effectLst/>
                          <a:latin typeface="Calibri"/>
                          <a:ea typeface="Calibri"/>
                          <a:cs typeface="Times New Roman"/>
                        </a:rPr>
                        <a:t>Prevalence ratio (95% CI)</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417856">
                <a:tc>
                  <a:txBody>
                    <a:bodyPr/>
                    <a:lstStyle/>
                    <a:p>
                      <a:pPr marL="0" marR="0" algn="ctr">
                        <a:lnSpc>
                          <a:spcPct val="115000"/>
                        </a:lnSpc>
                        <a:spcBef>
                          <a:spcPts val="0"/>
                        </a:spcBef>
                        <a:spcAft>
                          <a:spcPts val="0"/>
                        </a:spcAft>
                      </a:pPr>
                      <a:r>
                        <a:rPr lang="en-US" sz="1800" b="1" dirty="0">
                          <a:effectLst/>
                          <a:latin typeface="Calibri"/>
                          <a:ea typeface="Calibri"/>
                          <a:cs typeface="Times New Roman"/>
                        </a:rPr>
                        <a:t>No caffeine use</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11430" algn="ctr">
                        <a:lnSpc>
                          <a:spcPct val="115000"/>
                        </a:lnSpc>
                        <a:spcBef>
                          <a:spcPts val="0"/>
                        </a:spcBef>
                        <a:spcAft>
                          <a:spcPts val="0"/>
                        </a:spcAft>
                      </a:pPr>
                      <a:r>
                        <a:rPr lang="en-US" sz="1800" dirty="0">
                          <a:effectLst/>
                          <a:latin typeface="Calibri"/>
                          <a:ea typeface="Calibri"/>
                          <a:cs typeface="Times New Roman"/>
                        </a:rPr>
                        <a:t>0.082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indent="-11430" algn="ctr">
                        <a:lnSpc>
                          <a:spcPct val="115000"/>
                        </a:lnSpc>
                        <a:spcBef>
                          <a:spcPts val="0"/>
                        </a:spcBef>
                        <a:spcAft>
                          <a:spcPts val="0"/>
                        </a:spcAft>
                      </a:pPr>
                      <a:r>
                        <a:rPr lang="en-US" sz="1800" dirty="0" smtClean="0">
                          <a:effectLst/>
                          <a:latin typeface="Calibri"/>
                          <a:ea typeface="Calibri"/>
                          <a:cs typeface="Times New Roman"/>
                        </a:rPr>
                        <a:t>1.0 (reference)</a:t>
                      </a:r>
                      <a:endParaRPr lang="en-US" sz="1800" dirty="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6350" cap="flat" cmpd="sng" algn="ctr">
                      <a:solidFill>
                        <a:schemeClr val="accent2"/>
                      </a:solidFill>
                      <a:prstDash val="sysDot"/>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0.20</a:t>
                      </a:r>
                    </a:p>
                  </a:txBody>
                  <a:tcPr marL="68580" marR="68580" marT="0" marB="0" anchor="ctr">
                    <a:lnL w="6350" cap="flat" cmpd="sng" algn="ctr">
                      <a:solidFill>
                        <a:schemeClr val="accent2"/>
                      </a:solidFill>
                      <a:prstDash val="sysDot"/>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2.4 (1.4 to 4.1)  p = 0.001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tcPr>
                </a:tc>
              </a:tr>
              <a:tr h="1339059">
                <a:tc>
                  <a:txBody>
                    <a:bodyPr/>
                    <a:lstStyle/>
                    <a:p>
                      <a:pPr marL="0" marR="0" algn="ctr">
                        <a:lnSpc>
                          <a:spcPct val="115000"/>
                        </a:lnSpc>
                        <a:spcBef>
                          <a:spcPts val="0"/>
                        </a:spcBef>
                        <a:spcAft>
                          <a:spcPts val="0"/>
                        </a:spcAft>
                      </a:pPr>
                      <a:r>
                        <a:rPr lang="en-US" sz="1800" b="1" dirty="0">
                          <a:effectLst/>
                          <a:latin typeface="Calibri"/>
                          <a:ea typeface="Calibri"/>
                          <a:cs typeface="Times New Roman"/>
                        </a:rPr>
                        <a:t>Heavy caffeine use</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11430" algn="ctr">
                        <a:lnSpc>
                          <a:spcPct val="115000"/>
                        </a:lnSpc>
                        <a:spcBef>
                          <a:spcPts val="0"/>
                        </a:spcBef>
                        <a:spcAft>
                          <a:spcPts val="0"/>
                        </a:spcAft>
                      </a:pPr>
                      <a:r>
                        <a:rPr lang="en-US" sz="1800" dirty="0">
                          <a:effectLst/>
                          <a:latin typeface="Calibri"/>
                          <a:ea typeface="Calibri"/>
                          <a:cs typeface="Times New Roman"/>
                        </a:rPr>
                        <a:t>0.19</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2.3 (1.4 to 3.8) p = 0.001</a:t>
                      </a:r>
                    </a:p>
                  </a:txBody>
                  <a:tcPr marL="68580" marR="68580" marT="0" marB="0" anchor="ctr">
                    <a:lnL w="12700" cap="flat" cmpd="sng" algn="ctr">
                      <a:noFill/>
                      <a:prstDash val="solid"/>
                      <a:round/>
                      <a:headEnd type="none" w="med" len="med"/>
                      <a:tailEnd type="none" w="med" len="med"/>
                    </a:lnL>
                    <a:lnR w="6350" cap="flat" cmpd="sng" algn="ctr">
                      <a:solidFill>
                        <a:schemeClr val="accent2"/>
                      </a:solidFill>
                      <a:prstDash val="sysDot"/>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0.13</a:t>
                      </a:r>
                    </a:p>
                  </a:txBody>
                  <a:tcPr marL="68580" marR="68580" marT="0" marB="0" anchor="ctr">
                    <a:lnL w="6350" cap="flat" cmpd="sng" algn="ctr">
                      <a:solidFill>
                        <a:schemeClr val="accent2"/>
                      </a:solidFill>
                      <a:prstDash val="sysDot"/>
                      <a:round/>
                      <a:headEnd type="none" w="med" len="med"/>
                      <a:tailEnd type="none" w="med" len="med"/>
                    </a:lnL>
                    <a:lnR w="12700" cap="flat" cmpd="sng" algn="ctr">
                      <a:noFill/>
                      <a:prstDash val="solid"/>
                      <a:round/>
                      <a:headEnd type="none" w="med" len="med"/>
                      <a:tailEnd type="none" w="med" len="med"/>
                    </a:lnR>
                    <a:lnT w="6350" cap="flat" cmpd="sng" algn="ctr">
                      <a:solidFill>
                        <a:schemeClr val="accent2"/>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1.6 (0.88 to 3.0) p = 0.13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Rectangle 1"/>
          <p:cNvSpPr>
            <a:spLocks noChangeArrowheads="1"/>
          </p:cNvSpPr>
          <p:nvPr/>
        </p:nvSpPr>
        <p:spPr bwMode="auto">
          <a:xfrm>
            <a:off x="76200" y="4875376"/>
            <a:ext cx="6553200" cy="1082348"/>
          </a:xfrm>
          <a:prstGeom prst="rect">
            <a:avLst/>
          </a:prstGeom>
          <a:noFill/>
          <a:ln>
            <a:noFill/>
          </a:ln>
          <a:effectLst>
            <a:prstShdw prst="shdw17" dist="17961" dir="2700000">
              <a:srgbClr val="FFFFFF">
                <a:gamma/>
                <a:shade val="60000"/>
                <a:invGamma/>
              </a:srgbClr>
            </a:prstShdw>
          </a:effectLst>
          <a:extLst/>
        </p:spPr>
        <p:txBody>
          <a:bodyPr anchor="ctr">
            <a:spAutoFit/>
          </a:bodyPr>
          <a:lstStyle>
            <a:lvl1pPr>
              <a:defRPr sz="1400">
                <a:solidFill>
                  <a:schemeClr val="tx1"/>
                </a:solidFill>
                <a:latin typeface="Arial" pitchFamily="34" charset="0"/>
              </a:defRPr>
            </a:lvl1pPr>
            <a:lvl2pPr>
              <a:defRPr sz="1400">
                <a:solidFill>
                  <a:schemeClr val="tx1"/>
                </a:solidFill>
                <a:latin typeface="Arial" pitchFamily="34" charset="0"/>
              </a:defRPr>
            </a:lvl2pPr>
            <a:lvl3pPr>
              <a:defRPr sz="1400">
                <a:solidFill>
                  <a:schemeClr val="tx1"/>
                </a:solidFill>
                <a:latin typeface="Arial" pitchFamily="34" charset="0"/>
              </a:defRPr>
            </a:lvl3pPr>
            <a:lvl4pPr>
              <a:defRPr sz="1400">
                <a:solidFill>
                  <a:schemeClr val="tx1"/>
                </a:solidFill>
                <a:latin typeface="Arial" pitchFamily="34" charset="0"/>
              </a:defRPr>
            </a:lvl4pPr>
            <a:lvl5pPr>
              <a:defRPr sz="1400">
                <a:solidFill>
                  <a:schemeClr val="tx1"/>
                </a:solidFill>
                <a:latin typeface="Arial" pitchFamily="34" charset="0"/>
              </a:defRPr>
            </a:lvl5pPr>
            <a:lvl6pPr algn="r" eaLnBrk="0" fontAlgn="base" hangingPunct="0">
              <a:spcBef>
                <a:spcPct val="50000"/>
              </a:spcBef>
              <a:spcAft>
                <a:spcPct val="0"/>
              </a:spcAft>
              <a:defRPr sz="1400">
                <a:solidFill>
                  <a:schemeClr val="tx1"/>
                </a:solidFill>
                <a:latin typeface="Arial" pitchFamily="34" charset="0"/>
              </a:defRPr>
            </a:lvl6pPr>
            <a:lvl7pPr algn="r" eaLnBrk="0" fontAlgn="base" hangingPunct="0">
              <a:spcBef>
                <a:spcPct val="50000"/>
              </a:spcBef>
              <a:spcAft>
                <a:spcPct val="0"/>
              </a:spcAft>
              <a:defRPr sz="1400">
                <a:solidFill>
                  <a:schemeClr val="tx1"/>
                </a:solidFill>
                <a:latin typeface="Arial" pitchFamily="34" charset="0"/>
              </a:defRPr>
            </a:lvl7pPr>
            <a:lvl8pPr algn="r" eaLnBrk="0" fontAlgn="base" hangingPunct="0">
              <a:spcBef>
                <a:spcPct val="50000"/>
              </a:spcBef>
              <a:spcAft>
                <a:spcPct val="0"/>
              </a:spcAft>
              <a:defRPr sz="1400">
                <a:solidFill>
                  <a:schemeClr val="tx1"/>
                </a:solidFill>
                <a:latin typeface="Arial" pitchFamily="34" charset="0"/>
              </a:defRPr>
            </a:lvl8pPr>
            <a:lvl9pPr algn="r" eaLnBrk="0" fontAlgn="base" hangingPunct="0">
              <a:spcBef>
                <a:spcPct val="50000"/>
              </a:spcBef>
              <a:spcAft>
                <a:spcPct val="0"/>
              </a:spcAft>
              <a:defRPr sz="1400">
                <a:solidFill>
                  <a:schemeClr val="tx1"/>
                </a:solidFill>
                <a:latin typeface="Arial" pitchFamily="34" charset="0"/>
              </a:defRPr>
            </a:lvl9pPr>
          </a:lstStyle>
          <a:p>
            <a:pPr marL="342900" indent="-342900" eaLnBrk="0" hangingPunct="0">
              <a:spcBef>
                <a:spcPct val="50000"/>
              </a:spcBef>
              <a:buFont typeface="Arial" panose="020B0604020202020204" pitchFamily="34" charset="0"/>
              <a:buChar char="•"/>
              <a:defRPr/>
            </a:pPr>
            <a:r>
              <a:rPr lang="en-US" altLang="en-US" sz="2000" dirty="0" smtClean="0">
                <a:latin typeface="+mn-lt"/>
                <a:ea typeface="Calibri" pitchFamily="34" charset="0"/>
                <a:cs typeface="Times New Roman" pitchFamily="18" charset="0"/>
              </a:rPr>
              <a:t>If no additive interaction present, </a:t>
            </a:r>
            <a:r>
              <a:rPr lang="en-US" altLang="en-US" sz="2000" dirty="0" smtClean="0">
                <a:ea typeface="Calibri" pitchFamily="34" charset="0"/>
                <a:cs typeface="Times New Roman" pitchFamily="18" charset="0"/>
              </a:rPr>
              <a:t> </a:t>
            </a:r>
            <a:endParaRPr lang="en-US" altLang="en-US" sz="2000" dirty="0" smtClean="0">
              <a:latin typeface="+mn-lt"/>
              <a:ea typeface="Calibri" pitchFamily="34" charset="0"/>
              <a:cs typeface="Times New Roman" pitchFamily="18" charset="0"/>
            </a:endParaRPr>
          </a:p>
          <a:p>
            <a:pPr marL="800100" lvl="1" indent="-342900" eaLnBrk="0" hangingPunct="0">
              <a:spcBef>
                <a:spcPts val="500"/>
              </a:spcBef>
              <a:buFont typeface="Arial" panose="020B0604020202020204" pitchFamily="34" charset="0"/>
              <a:buChar char="−"/>
              <a:defRPr/>
            </a:pPr>
            <a:r>
              <a:rPr lang="en-US" altLang="en-US" sz="1800" dirty="0">
                <a:ea typeface="Calibri" pitchFamily="34" charset="0"/>
                <a:cs typeface="Times New Roman" pitchFamily="18" charset="0"/>
              </a:rPr>
              <a:t>(</a:t>
            </a:r>
            <a:r>
              <a:rPr lang="en-US" altLang="en-US" sz="1800" i="1" dirty="0">
                <a:ea typeface="Calibri" pitchFamily="34" charset="0"/>
                <a:cs typeface="Times New Roman" pitchFamily="18" charset="0"/>
              </a:rPr>
              <a:t>p</a:t>
            </a:r>
            <a:r>
              <a:rPr lang="en-US" altLang="en-US" sz="1800" baseline="-25000" dirty="0">
                <a:ea typeface="Calibri" pitchFamily="34" charset="0"/>
                <a:cs typeface="Times New Roman" pitchFamily="18" charset="0"/>
              </a:rPr>
              <a:t>11 </a:t>
            </a:r>
            <a:r>
              <a:rPr lang="en-US" altLang="en-US" sz="1800" dirty="0">
                <a:ea typeface="Calibri" pitchFamily="34" charset="0"/>
                <a:cs typeface="Times New Roman" pitchFamily="18" charset="0"/>
              </a:rPr>
              <a:t>– </a:t>
            </a:r>
            <a:r>
              <a:rPr lang="en-US" altLang="en-US" sz="1800" i="1" dirty="0">
                <a:ea typeface="Calibri" pitchFamily="34" charset="0"/>
                <a:cs typeface="Times New Roman" pitchFamily="18" charset="0"/>
              </a:rPr>
              <a:t>p</a:t>
            </a:r>
            <a:r>
              <a:rPr lang="en-US" altLang="en-US" sz="1800" baseline="-25000" dirty="0">
                <a:ea typeface="Calibri" pitchFamily="34" charset="0"/>
                <a:cs typeface="Times New Roman" pitchFamily="18" charset="0"/>
              </a:rPr>
              <a:t>00</a:t>
            </a:r>
            <a:r>
              <a:rPr lang="en-US" altLang="en-US" sz="1800" dirty="0">
                <a:ea typeface="Calibri" pitchFamily="34" charset="0"/>
                <a:cs typeface="Times New Roman" pitchFamily="18" charset="0"/>
              </a:rPr>
              <a:t>) = (</a:t>
            </a:r>
            <a:r>
              <a:rPr lang="en-US" altLang="en-US" sz="1800" i="1" dirty="0" smtClean="0">
                <a:ea typeface="Calibri" pitchFamily="34" charset="0"/>
                <a:cs typeface="Times New Roman" pitchFamily="18" charset="0"/>
              </a:rPr>
              <a:t>p</a:t>
            </a:r>
            <a:r>
              <a:rPr lang="en-US" altLang="en-US" sz="1800" baseline="-25000" dirty="0" smtClean="0">
                <a:ea typeface="Calibri" pitchFamily="34" charset="0"/>
                <a:cs typeface="Times New Roman" pitchFamily="18" charset="0"/>
              </a:rPr>
              <a:t>10</a:t>
            </a:r>
            <a:r>
              <a:rPr lang="en-US" altLang="en-US" sz="1800" dirty="0" smtClean="0">
                <a:ea typeface="Calibri" pitchFamily="34" charset="0"/>
                <a:cs typeface="Times New Roman" pitchFamily="18" charset="0"/>
              </a:rPr>
              <a:t>– </a:t>
            </a:r>
            <a:r>
              <a:rPr lang="en-US" altLang="en-US" sz="1800" i="1" dirty="0">
                <a:ea typeface="Calibri" pitchFamily="34" charset="0"/>
                <a:cs typeface="Times New Roman" pitchFamily="18" charset="0"/>
              </a:rPr>
              <a:t>p</a:t>
            </a:r>
            <a:r>
              <a:rPr lang="en-US" altLang="en-US" sz="1800" baseline="-25000" dirty="0">
                <a:ea typeface="Calibri" pitchFamily="34" charset="0"/>
                <a:cs typeface="Times New Roman" pitchFamily="18" charset="0"/>
              </a:rPr>
              <a:t>00</a:t>
            </a:r>
            <a:r>
              <a:rPr lang="en-US" altLang="en-US" sz="1800" dirty="0">
                <a:ea typeface="Calibri" pitchFamily="34" charset="0"/>
                <a:cs typeface="Times New Roman" pitchFamily="18" charset="0"/>
              </a:rPr>
              <a:t>) + (</a:t>
            </a:r>
            <a:r>
              <a:rPr lang="en-US" altLang="en-US" sz="1800" i="1" dirty="0" smtClean="0">
                <a:ea typeface="Calibri" pitchFamily="34" charset="0"/>
                <a:cs typeface="Times New Roman" pitchFamily="18" charset="0"/>
              </a:rPr>
              <a:t>p</a:t>
            </a:r>
            <a:r>
              <a:rPr lang="en-US" altLang="en-US" sz="1800" baseline="-25000" dirty="0" smtClean="0">
                <a:ea typeface="Calibri" pitchFamily="34" charset="0"/>
                <a:cs typeface="Times New Roman" pitchFamily="18" charset="0"/>
              </a:rPr>
              <a:t>01 </a:t>
            </a:r>
            <a:r>
              <a:rPr lang="en-US" altLang="en-US" sz="1800" dirty="0">
                <a:ea typeface="Calibri" pitchFamily="34" charset="0"/>
                <a:cs typeface="Times New Roman" pitchFamily="18" charset="0"/>
              </a:rPr>
              <a:t>– </a:t>
            </a:r>
            <a:r>
              <a:rPr lang="en-US" altLang="en-US" sz="1800" i="1" dirty="0">
                <a:ea typeface="Calibri" pitchFamily="34" charset="0"/>
                <a:cs typeface="Times New Roman" pitchFamily="18" charset="0"/>
              </a:rPr>
              <a:t>p</a:t>
            </a:r>
            <a:r>
              <a:rPr lang="en-US" altLang="en-US" sz="1800" baseline="-25000" dirty="0">
                <a:ea typeface="Calibri" pitchFamily="34" charset="0"/>
                <a:cs typeface="Times New Roman" pitchFamily="18" charset="0"/>
              </a:rPr>
              <a:t>00</a:t>
            </a:r>
            <a:r>
              <a:rPr lang="en-US" altLang="en-US" sz="1800" dirty="0">
                <a:ea typeface="Calibri" pitchFamily="34" charset="0"/>
                <a:cs typeface="Times New Roman" pitchFamily="18" charset="0"/>
              </a:rPr>
              <a:t>) </a:t>
            </a:r>
          </a:p>
          <a:p>
            <a:pPr marL="800100" lvl="1" indent="-342900" eaLnBrk="0" hangingPunct="0">
              <a:spcBef>
                <a:spcPts val="500"/>
              </a:spcBef>
              <a:buFont typeface="Arial" panose="020B0604020202020204" pitchFamily="34" charset="0"/>
              <a:buChar char="−"/>
              <a:defRPr/>
            </a:pPr>
            <a:r>
              <a:rPr lang="en-US" altLang="en-US" sz="1800" i="1" dirty="0" smtClean="0">
                <a:ea typeface="Calibri" pitchFamily="34" charset="0"/>
                <a:cs typeface="Times New Roman" pitchFamily="18" charset="0"/>
              </a:rPr>
              <a:t>p</a:t>
            </a:r>
            <a:r>
              <a:rPr lang="en-US" altLang="en-US" sz="1800" baseline="-25000" dirty="0" smtClean="0">
                <a:ea typeface="Calibri" pitchFamily="34" charset="0"/>
                <a:cs typeface="Times New Roman" pitchFamily="18" charset="0"/>
              </a:rPr>
              <a:t>11</a:t>
            </a:r>
            <a:r>
              <a:rPr lang="en-US" altLang="en-US" sz="1800" dirty="0" smtClean="0">
                <a:ea typeface="Calibri" pitchFamily="34" charset="0"/>
                <a:cs typeface="Times New Roman" pitchFamily="18" charset="0"/>
              </a:rPr>
              <a:t> </a:t>
            </a:r>
            <a:r>
              <a:rPr lang="en-US" altLang="en-US" sz="1800" dirty="0">
                <a:ea typeface="Calibri" pitchFamily="34" charset="0"/>
                <a:cs typeface="Times New Roman" pitchFamily="18" charset="0"/>
              </a:rPr>
              <a:t>= </a:t>
            </a:r>
            <a:r>
              <a:rPr lang="en-US" altLang="en-US" sz="1800" i="1" dirty="0" smtClean="0">
                <a:ea typeface="Calibri" pitchFamily="34" charset="0"/>
                <a:cs typeface="Times New Roman" pitchFamily="18" charset="0"/>
              </a:rPr>
              <a:t>p</a:t>
            </a:r>
            <a:r>
              <a:rPr lang="en-US" altLang="en-US" sz="1800" baseline="-25000" dirty="0" smtClean="0">
                <a:ea typeface="Calibri" pitchFamily="34" charset="0"/>
                <a:cs typeface="Times New Roman" pitchFamily="18" charset="0"/>
              </a:rPr>
              <a:t>10 </a:t>
            </a:r>
            <a:r>
              <a:rPr lang="en-US" altLang="en-US" sz="1800" dirty="0">
                <a:ea typeface="Calibri" pitchFamily="34" charset="0"/>
                <a:cs typeface="Times New Roman" pitchFamily="18" charset="0"/>
              </a:rPr>
              <a:t>+ </a:t>
            </a:r>
            <a:r>
              <a:rPr lang="en-US" altLang="en-US" sz="1800" i="1" dirty="0">
                <a:ea typeface="Calibri" pitchFamily="34" charset="0"/>
                <a:cs typeface="Times New Roman" pitchFamily="18" charset="0"/>
              </a:rPr>
              <a:t>p</a:t>
            </a:r>
            <a:r>
              <a:rPr lang="en-US" altLang="en-US" sz="1800" baseline="-25000" dirty="0">
                <a:ea typeface="Calibri" pitchFamily="34" charset="0"/>
                <a:cs typeface="Times New Roman" pitchFamily="18" charset="0"/>
              </a:rPr>
              <a:t>01</a:t>
            </a:r>
            <a:r>
              <a:rPr lang="en-US" altLang="en-US" sz="1800" dirty="0">
                <a:ea typeface="Calibri" pitchFamily="34" charset="0"/>
                <a:cs typeface="Times New Roman" pitchFamily="18" charset="0"/>
              </a:rPr>
              <a:t> </a:t>
            </a:r>
            <a:r>
              <a:rPr lang="en-US" altLang="en-US" sz="1800" dirty="0" smtClean="0">
                <a:ea typeface="Calibri" pitchFamily="34" charset="0"/>
                <a:cs typeface="Times New Roman" pitchFamily="18" charset="0"/>
              </a:rPr>
              <a:t>– </a:t>
            </a:r>
            <a:r>
              <a:rPr lang="en-US" altLang="en-US" sz="1800" i="1" dirty="0" smtClean="0">
                <a:ea typeface="Calibri" pitchFamily="34" charset="0"/>
                <a:cs typeface="Times New Roman" pitchFamily="18" charset="0"/>
              </a:rPr>
              <a:t>p</a:t>
            </a:r>
            <a:r>
              <a:rPr lang="en-US" altLang="en-US" sz="1800" baseline="-25000" dirty="0" smtClean="0">
                <a:ea typeface="Calibri" pitchFamily="34" charset="0"/>
                <a:cs typeface="Times New Roman" pitchFamily="18" charset="0"/>
              </a:rPr>
              <a:t>00</a:t>
            </a:r>
            <a:r>
              <a:rPr lang="en-US" altLang="en-US" sz="1800" dirty="0" smtClean="0">
                <a:ea typeface="Calibri" pitchFamily="34" charset="0"/>
                <a:cs typeface="Times New Roman" pitchFamily="18" charset="0"/>
              </a:rPr>
              <a:t> </a:t>
            </a:r>
          </a:p>
        </p:txBody>
      </p:sp>
      <p:sp>
        <p:nvSpPr>
          <p:cNvPr id="8" name="Rectangle 1"/>
          <p:cNvSpPr>
            <a:spLocks noChangeArrowheads="1"/>
          </p:cNvSpPr>
          <p:nvPr/>
        </p:nvSpPr>
        <p:spPr bwMode="auto">
          <a:xfrm>
            <a:off x="76200" y="7391470"/>
            <a:ext cx="6553200" cy="707886"/>
          </a:xfrm>
          <a:prstGeom prst="rect">
            <a:avLst/>
          </a:prstGeom>
          <a:noFill/>
          <a:ln>
            <a:noFill/>
          </a:ln>
          <a:effectLst>
            <a:prstShdw prst="shdw17" dist="17961" dir="2700000">
              <a:srgbClr val="FFFFFF">
                <a:gamma/>
                <a:shade val="60000"/>
                <a:invGamma/>
              </a:srgbClr>
            </a:prstShdw>
          </a:effectLst>
          <a:extLst/>
        </p:spPr>
        <p:txBody>
          <a:bodyPr anchor="ctr">
            <a:spAutoFit/>
          </a:bodyPr>
          <a:lstStyle>
            <a:lvl1pPr>
              <a:defRPr sz="1400">
                <a:solidFill>
                  <a:schemeClr val="tx1"/>
                </a:solidFill>
                <a:latin typeface="Arial" pitchFamily="34" charset="0"/>
              </a:defRPr>
            </a:lvl1pPr>
            <a:lvl2pPr>
              <a:defRPr sz="1400">
                <a:solidFill>
                  <a:schemeClr val="tx1"/>
                </a:solidFill>
                <a:latin typeface="Arial" pitchFamily="34" charset="0"/>
              </a:defRPr>
            </a:lvl2pPr>
            <a:lvl3pPr>
              <a:defRPr sz="1400">
                <a:solidFill>
                  <a:schemeClr val="tx1"/>
                </a:solidFill>
                <a:latin typeface="Arial" pitchFamily="34" charset="0"/>
              </a:defRPr>
            </a:lvl3pPr>
            <a:lvl4pPr>
              <a:defRPr sz="1400">
                <a:solidFill>
                  <a:schemeClr val="tx1"/>
                </a:solidFill>
                <a:latin typeface="Arial" pitchFamily="34" charset="0"/>
              </a:defRPr>
            </a:lvl4pPr>
            <a:lvl5pPr>
              <a:defRPr sz="1400">
                <a:solidFill>
                  <a:schemeClr val="tx1"/>
                </a:solidFill>
                <a:latin typeface="Arial" pitchFamily="34" charset="0"/>
              </a:defRPr>
            </a:lvl5pPr>
            <a:lvl6pPr algn="r" eaLnBrk="0" fontAlgn="base" hangingPunct="0">
              <a:spcBef>
                <a:spcPct val="50000"/>
              </a:spcBef>
              <a:spcAft>
                <a:spcPct val="0"/>
              </a:spcAft>
              <a:defRPr sz="1400">
                <a:solidFill>
                  <a:schemeClr val="tx1"/>
                </a:solidFill>
                <a:latin typeface="Arial" pitchFamily="34" charset="0"/>
              </a:defRPr>
            </a:lvl6pPr>
            <a:lvl7pPr algn="r" eaLnBrk="0" fontAlgn="base" hangingPunct="0">
              <a:spcBef>
                <a:spcPct val="50000"/>
              </a:spcBef>
              <a:spcAft>
                <a:spcPct val="0"/>
              </a:spcAft>
              <a:defRPr sz="1400">
                <a:solidFill>
                  <a:schemeClr val="tx1"/>
                </a:solidFill>
                <a:latin typeface="Arial" pitchFamily="34" charset="0"/>
              </a:defRPr>
            </a:lvl7pPr>
            <a:lvl8pPr algn="r" eaLnBrk="0" fontAlgn="base" hangingPunct="0">
              <a:spcBef>
                <a:spcPct val="50000"/>
              </a:spcBef>
              <a:spcAft>
                <a:spcPct val="0"/>
              </a:spcAft>
              <a:defRPr sz="1400">
                <a:solidFill>
                  <a:schemeClr val="tx1"/>
                </a:solidFill>
                <a:latin typeface="Arial" pitchFamily="34" charset="0"/>
              </a:defRPr>
            </a:lvl8pPr>
            <a:lvl9pPr algn="r" eaLnBrk="0" fontAlgn="base" hangingPunct="0">
              <a:spcBef>
                <a:spcPct val="50000"/>
              </a:spcBef>
              <a:spcAft>
                <a:spcPct val="0"/>
              </a:spcAft>
              <a:defRPr sz="1400">
                <a:solidFill>
                  <a:schemeClr val="tx1"/>
                </a:solidFill>
                <a:latin typeface="Arial" pitchFamily="34" charset="0"/>
              </a:defRPr>
            </a:lvl9pPr>
          </a:lstStyle>
          <a:p>
            <a:pPr marL="342900" lvl="1" indent="-342900" eaLnBrk="0" hangingPunct="0">
              <a:spcBef>
                <a:spcPct val="50000"/>
              </a:spcBef>
              <a:buFont typeface="Arial" panose="020B0604020202020204" pitchFamily="34" charset="0"/>
              <a:buChar char="•"/>
              <a:defRPr/>
            </a:pPr>
            <a:r>
              <a:rPr lang="en-US" altLang="en-US" sz="2000" i="1" dirty="0">
                <a:ea typeface="Calibri" pitchFamily="34" charset="0"/>
                <a:cs typeface="Times New Roman" pitchFamily="18" charset="0"/>
              </a:rPr>
              <a:t>p</a:t>
            </a:r>
            <a:r>
              <a:rPr lang="en-US" altLang="en-US" sz="2000" baseline="-25000" dirty="0">
                <a:ea typeface="Calibri" pitchFamily="34" charset="0"/>
                <a:cs typeface="Times New Roman" pitchFamily="18" charset="0"/>
              </a:rPr>
              <a:t>11</a:t>
            </a:r>
            <a:r>
              <a:rPr lang="en-US" altLang="en-US" sz="2000" dirty="0">
                <a:ea typeface="Calibri" pitchFamily="34" charset="0"/>
                <a:cs typeface="Times New Roman" pitchFamily="18" charset="0"/>
              </a:rPr>
              <a:t> - </a:t>
            </a:r>
            <a:r>
              <a:rPr lang="en-US" altLang="en-US" sz="2000" i="1" dirty="0">
                <a:ea typeface="Calibri" pitchFamily="34" charset="0"/>
                <a:cs typeface="Times New Roman" pitchFamily="18" charset="0"/>
              </a:rPr>
              <a:t>p</a:t>
            </a:r>
            <a:r>
              <a:rPr lang="en-US" altLang="en-US" sz="2000" baseline="-25000" dirty="0">
                <a:ea typeface="Calibri" pitchFamily="34" charset="0"/>
                <a:cs typeface="Times New Roman" pitchFamily="18" charset="0"/>
              </a:rPr>
              <a:t>10 </a:t>
            </a:r>
            <a:r>
              <a:rPr lang="en-US" altLang="en-US" sz="2000" dirty="0">
                <a:ea typeface="Calibri" pitchFamily="34" charset="0"/>
                <a:cs typeface="Times New Roman" pitchFamily="18" charset="0"/>
              </a:rPr>
              <a:t>- </a:t>
            </a:r>
            <a:r>
              <a:rPr lang="en-US" altLang="en-US" sz="2000" i="1" dirty="0">
                <a:ea typeface="Calibri" pitchFamily="34" charset="0"/>
                <a:cs typeface="Times New Roman" pitchFamily="18" charset="0"/>
              </a:rPr>
              <a:t>p</a:t>
            </a:r>
            <a:r>
              <a:rPr lang="en-US" altLang="en-US" sz="2000" baseline="-25000" dirty="0">
                <a:ea typeface="Calibri" pitchFamily="34" charset="0"/>
                <a:cs typeface="Times New Roman" pitchFamily="18" charset="0"/>
              </a:rPr>
              <a:t>01</a:t>
            </a:r>
            <a:r>
              <a:rPr lang="en-US" altLang="en-US" sz="2000" dirty="0">
                <a:ea typeface="Calibri" pitchFamily="34" charset="0"/>
                <a:cs typeface="Times New Roman" pitchFamily="18" charset="0"/>
              </a:rPr>
              <a:t> + </a:t>
            </a:r>
            <a:r>
              <a:rPr lang="en-US" altLang="en-US" sz="2000" i="1" dirty="0">
                <a:ea typeface="Calibri" pitchFamily="34" charset="0"/>
                <a:cs typeface="Times New Roman" pitchFamily="18" charset="0"/>
              </a:rPr>
              <a:t>p</a:t>
            </a:r>
            <a:r>
              <a:rPr lang="en-US" altLang="en-US" sz="2000" baseline="-25000" dirty="0">
                <a:ea typeface="Calibri" pitchFamily="34" charset="0"/>
                <a:cs typeface="Times New Roman" pitchFamily="18" charset="0"/>
              </a:rPr>
              <a:t>00</a:t>
            </a:r>
            <a:r>
              <a:rPr lang="en-US" altLang="en-US" sz="2000" dirty="0">
                <a:ea typeface="Calibri" pitchFamily="34" charset="0"/>
                <a:cs typeface="Times New Roman" pitchFamily="18" charset="0"/>
              </a:rPr>
              <a:t> </a:t>
            </a:r>
            <a:r>
              <a:rPr lang="en-US" altLang="en-US" sz="2000" dirty="0" smtClean="0">
                <a:latin typeface="+mn-lt"/>
                <a:ea typeface="Calibri" pitchFamily="34" charset="0"/>
                <a:cs typeface="Times New Roman" pitchFamily="18" charset="0"/>
              </a:rPr>
              <a:t>is the metric by which to evaluate for additive interaction   </a:t>
            </a:r>
            <a:r>
              <a:rPr lang="en-US" altLang="en-US" sz="1800" dirty="0">
                <a:ea typeface="Calibri" pitchFamily="34" charset="0"/>
                <a:cs typeface="Times New Roman" pitchFamily="18" charset="0"/>
              </a:rPr>
              <a:t>(If it is = 0, then no interaction</a:t>
            </a:r>
            <a:r>
              <a:rPr lang="en-US" altLang="en-US" sz="1800" dirty="0" smtClean="0">
                <a:ea typeface="Calibri" pitchFamily="34" charset="0"/>
                <a:cs typeface="Times New Roman" pitchFamily="18" charset="0"/>
              </a:rPr>
              <a:t>)</a:t>
            </a:r>
            <a:endParaRPr lang="en-US" altLang="en-US" sz="1800" dirty="0">
              <a:ea typeface="Calibri" pitchFamily="34" charset="0"/>
              <a:cs typeface="Times New Roman" pitchFamily="18" charset="0"/>
            </a:endParaRPr>
          </a:p>
        </p:txBody>
      </p:sp>
      <p:sp>
        <p:nvSpPr>
          <p:cNvPr id="9" name="Rectangle 1"/>
          <p:cNvSpPr>
            <a:spLocks noChangeArrowheads="1"/>
          </p:cNvSpPr>
          <p:nvPr/>
        </p:nvSpPr>
        <p:spPr bwMode="auto">
          <a:xfrm>
            <a:off x="76200" y="8051969"/>
            <a:ext cx="6781800" cy="1015663"/>
          </a:xfrm>
          <a:prstGeom prst="rect">
            <a:avLst/>
          </a:prstGeom>
          <a:noFill/>
          <a:ln>
            <a:noFill/>
          </a:ln>
          <a:effectLst>
            <a:prstShdw prst="shdw17" dist="17961" dir="2700000">
              <a:srgbClr val="FFFFFF">
                <a:gamma/>
                <a:shade val="60000"/>
                <a:invGamma/>
              </a:srgbClr>
            </a:prstShdw>
          </a:effectLst>
          <a:extLst/>
        </p:spPr>
        <p:txBody>
          <a:bodyPr anchor="ctr">
            <a:spAutoFit/>
          </a:bodyPr>
          <a:lstStyle>
            <a:lvl1pPr>
              <a:defRPr sz="1400">
                <a:solidFill>
                  <a:schemeClr val="tx1"/>
                </a:solidFill>
                <a:latin typeface="Arial" pitchFamily="34" charset="0"/>
              </a:defRPr>
            </a:lvl1pPr>
            <a:lvl2pPr>
              <a:defRPr sz="1400">
                <a:solidFill>
                  <a:schemeClr val="tx1"/>
                </a:solidFill>
                <a:latin typeface="Arial" pitchFamily="34" charset="0"/>
              </a:defRPr>
            </a:lvl2pPr>
            <a:lvl3pPr>
              <a:defRPr sz="1400">
                <a:solidFill>
                  <a:schemeClr val="tx1"/>
                </a:solidFill>
                <a:latin typeface="Arial" pitchFamily="34" charset="0"/>
              </a:defRPr>
            </a:lvl3pPr>
            <a:lvl4pPr>
              <a:defRPr sz="1400">
                <a:solidFill>
                  <a:schemeClr val="tx1"/>
                </a:solidFill>
                <a:latin typeface="Arial" pitchFamily="34" charset="0"/>
              </a:defRPr>
            </a:lvl4pPr>
            <a:lvl5pPr>
              <a:defRPr sz="1400">
                <a:solidFill>
                  <a:schemeClr val="tx1"/>
                </a:solidFill>
                <a:latin typeface="Arial" pitchFamily="34" charset="0"/>
              </a:defRPr>
            </a:lvl5pPr>
            <a:lvl6pPr algn="r" eaLnBrk="0" fontAlgn="base" hangingPunct="0">
              <a:spcBef>
                <a:spcPct val="50000"/>
              </a:spcBef>
              <a:spcAft>
                <a:spcPct val="0"/>
              </a:spcAft>
              <a:defRPr sz="1400">
                <a:solidFill>
                  <a:schemeClr val="tx1"/>
                </a:solidFill>
                <a:latin typeface="Arial" pitchFamily="34" charset="0"/>
              </a:defRPr>
            </a:lvl6pPr>
            <a:lvl7pPr algn="r" eaLnBrk="0" fontAlgn="base" hangingPunct="0">
              <a:spcBef>
                <a:spcPct val="50000"/>
              </a:spcBef>
              <a:spcAft>
                <a:spcPct val="0"/>
              </a:spcAft>
              <a:defRPr sz="1400">
                <a:solidFill>
                  <a:schemeClr val="tx1"/>
                </a:solidFill>
                <a:latin typeface="Arial" pitchFamily="34" charset="0"/>
              </a:defRPr>
            </a:lvl7pPr>
            <a:lvl8pPr algn="r" eaLnBrk="0" fontAlgn="base" hangingPunct="0">
              <a:spcBef>
                <a:spcPct val="50000"/>
              </a:spcBef>
              <a:spcAft>
                <a:spcPct val="0"/>
              </a:spcAft>
              <a:defRPr sz="1400">
                <a:solidFill>
                  <a:schemeClr val="tx1"/>
                </a:solidFill>
                <a:latin typeface="Arial" pitchFamily="34" charset="0"/>
              </a:defRPr>
            </a:lvl8pPr>
            <a:lvl9pPr algn="r" eaLnBrk="0" fontAlgn="base" hangingPunct="0">
              <a:spcBef>
                <a:spcPct val="50000"/>
              </a:spcBef>
              <a:spcAft>
                <a:spcPct val="0"/>
              </a:spcAft>
              <a:defRPr sz="1400">
                <a:solidFill>
                  <a:schemeClr val="tx1"/>
                </a:solidFill>
                <a:latin typeface="Arial" pitchFamily="34" charset="0"/>
              </a:defRPr>
            </a:lvl9pPr>
          </a:lstStyle>
          <a:p>
            <a:pPr marL="342900" indent="-342900" eaLnBrk="0" hangingPunct="0">
              <a:spcBef>
                <a:spcPts val="0"/>
              </a:spcBef>
              <a:buFont typeface="Arial" panose="020B0604020202020204" pitchFamily="34" charset="0"/>
              <a:buChar char="•"/>
              <a:defRPr/>
            </a:pPr>
            <a:r>
              <a:rPr lang="en-US" altLang="en-US" sz="2000" dirty="0" smtClean="0">
                <a:latin typeface="+mn-lt"/>
                <a:ea typeface="Calibri" pitchFamily="34" charset="0"/>
                <a:cs typeface="Times New Roman" pitchFamily="18" charset="0"/>
              </a:rPr>
              <a:t>e.g., 0.13 – 0.2 – 0.19 + 0.082 = -0.17 </a:t>
            </a:r>
          </a:p>
          <a:p>
            <a:pPr marL="800100" lvl="1" indent="-342900" eaLnBrk="0" hangingPunct="0">
              <a:spcBef>
                <a:spcPts val="0"/>
              </a:spcBef>
              <a:buFont typeface="Arial" panose="020B0604020202020204" pitchFamily="34" charset="0"/>
              <a:buChar char="−"/>
              <a:defRPr/>
            </a:pPr>
            <a:r>
              <a:rPr lang="en-US" altLang="en-US" sz="2000" dirty="0" smtClean="0">
                <a:latin typeface="+mn-lt"/>
                <a:ea typeface="Calibri" pitchFamily="34" charset="0"/>
                <a:cs typeface="Times New Roman" pitchFamily="18" charset="0"/>
              </a:rPr>
              <a:t>If &lt; 0, “negative” or “sub-” additive interaction</a:t>
            </a:r>
          </a:p>
          <a:p>
            <a:pPr marL="800100" lvl="1" indent="-342900" eaLnBrk="0" hangingPunct="0">
              <a:spcBef>
                <a:spcPts val="0"/>
              </a:spcBef>
              <a:buFont typeface="Arial" panose="020B0604020202020204" pitchFamily="34" charset="0"/>
              <a:buChar char="−"/>
              <a:defRPr/>
            </a:pPr>
            <a:r>
              <a:rPr lang="en-US" altLang="en-US" sz="2000" dirty="0" smtClean="0">
                <a:latin typeface="+mn-lt"/>
                <a:ea typeface="Calibri" pitchFamily="34" charset="0"/>
                <a:cs typeface="Times New Roman" pitchFamily="18" charset="0"/>
              </a:rPr>
              <a:t>If &gt; 0, “positive”, or “super-” additive interaction  </a:t>
            </a:r>
          </a:p>
        </p:txBody>
      </p:sp>
      <p:sp>
        <p:nvSpPr>
          <p:cNvPr id="10" name="TextBox 9"/>
          <p:cNvSpPr txBox="1">
            <a:spLocks noChangeArrowheads="1"/>
          </p:cNvSpPr>
          <p:nvPr/>
        </p:nvSpPr>
        <p:spPr bwMode="auto">
          <a:xfrm>
            <a:off x="1447800" y="2800290"/>
            <a:ext cx="533400" cy="400110"/>
          </a:xfrm>
          <a:prstGeom prst="rect">
            <a:avLst/>
          </a:prstGeom>
          <a:noFill/>
          <a:ln w="9525">
            <a:noFill/>
            <a:miter lim="800000"/>
            <a:headEnd/>
            <a:tailEnd/>
          </a:ln>
        </p:spPr>
        <p:txBody>
          <a:bodyPr>
            <a:spAutoFit/>
          </a:bodyPr>
          <a:lstStyle/>
          <a:p>
            <a:pPr algn="r" eaLnBrk="0" hangingPunct="0">
              <a:spcBef>
                <a:spcPct val="50000"/>
              </a:spcBef>
            </a:pPr>
            <a:r>
              <a:rPr lang="en-US" sz="2000" i="1" dirty="0">
                <a:solidFill>
                  <a:srgbClr val="FF0000"/>
                </a:solidFill>
              </a:rPr>
              <a:t>p</a:t>
            </a:r>
            <a:r>
              <a:rPr lang="en-US" sz="2000" baseline="-25000" dirty="0">
                <a:solidFill>
                  <a:srgbClr val="FF0000"/>
                </a:solidFill>
              </a:rPr>
              <a:t>00</a:t>
            </a:r>
          </a:p>
        </p:txBody>
      </p:sp>
      <p:sp>
        <p:nvSpPr>
          <p:cNvPr id="11" name="TextBox 10"/>
          <p:cNvSpPr txBox="1">
            <a:spLocks noChangeArrowheads="1"/>
          </p:cNvSpPr>
          <p:nvPr/>
        </p:nvSpPr>
        <p:spPr bwMode="auto">
          <a:xfrm>
            <a:off x="4267200" y="2800290"/>
            <a:ext cx="533400" cy="400110"/>
          </a:xfrm>
          <a:prstGeom prst="rect">
            <a:avLst/>
          </a:prstGeom>
          <a:noFill/>
          <a:ln w="9525">
            <a:noFill/>
            <a:miter lim="800000"/>
            <a:headEnd/>
            <a:tailEnd/>
          </a:ln>
        </p:spPr>
        <p:txBody>
          <a:bodyPr>
            <a:spAutoFit/>
          </a:bodyPr>
          <a:lstStyle/>
          <a:p>
            <a:pPr algn="r" eaLnBrk="0" hangingPunct="0">
              <a:spcBef>
                <a:spcPct val="50000"/>
              </a:spcBef>
            </a:pPr>
            <a:r>
              <a:rPr lang="en-US" sz="2000" i="1" dirty="0">
                <a:solidFill>
                  <a:srgbClr val="FF0000"/>
                </a:solidFill>
              </a:rPr>
              <a:t>p</a:t>
            </a:r>
            <a:r>
              <a:rPr lang="en-US" sz="2000" baseline="-25000" dirty="0">
                <a:solidFill>
                  <a:srgbClr val="FF0000"/>
                </a:solidFill>
              </a:rPr>
              <a:t>10</a:t>
            </a:r>
          </a:p>
        </p:txBody>
      </p:sp>
      <p:sp>
        <p:nvSpPr>
          <p:cNvPr id="12" name="TextBox 11"/>
          <p:cNvSpPr txBox="1">
            <a:spLocks noChangeArrowheads="1"/>
          </p:cNvSpPr>
          <p:nvPr/>
        </p:nvSpPr>
        <p:spPr bwMode="auto">
          <a:xfrm>
            <a:off x="1447800" y="4191000"/>
            <a:ext cx="533400" cy="400110"/>
          </a:xfrm>
          <a:prstGeom prst="rect">
            <a:avLst/>
          </a:prstGeom>
          <a:noFill/>
          <a:ln w="9525">
            <a:noFill/>
            <a:miter lim="800000"/>
            <a:headEnd/>
            <a:tailEnd/>
          </a:ln>
        </p:spPr>
        <p:txBody>
          <a:bodyPr>
            <a:spAutoFit/>
          </a:bodyPr>
          <a:lstStyle/>
          <a:p>
            <a:pPr algn="r" eaLnBrk="0" hangingPunct="0">
              <a:spcBef>
                <a:spcPct val="50000"/>
              </a:spcBef>
            </a:pPr>
            <a:r>
              <a:rPr lang="en-US" sz="2000" i="1" dirty="0">
                <a:solidFill>
                  <a:srgbClr val="FF0000"/>
                </a:solidFill>
              </a:rPr>
              <a:t>p</a:t>
            </a:r>
            <a:r>
              <a:rPr lang="en-US" sz="2000" baseline="-25000" dirty="0">
                <a:solidFill>
                  <a:srgbClr val="FF0000"/>
                </a:solidFill>
              </a:rPr>
              <a:t>01</a:t>
            </a:r>
          </a:p>
        </p:txBody>
      </p:sp>
      <p:sp>
        <p:nvSpPr>
          <p:cNvPr id="13" name="TextBox 12"/>
          <p:cNvSpPr txBox="1">
            <a:spLocks noChangeArrowheads="1"/>
          </p:cNvSpPr>
          <p:nvPr/>
        </p:nvSpPr>
        <p:spPr bwMode="auto">
          <a:xfrm>
            <a:off x="4191000" y="4191000"/>
            <a:ext cx="533400" cy="400110"/>
          </a:xfrm>
          <a:prstGeom prst="rect">
            <a:avLst/>
          </a:prstGeom>
          <a:noFill/>
          <a:ln w="9525">
            <a:noFill/>
            <a:miter lim="800000"/>
            <a:headEnd/>
            <a:tailEnd/>
          </a:ln>
        </p:spPr>
        <p:txBody>
          <a:bodyPr>
            <a:spAutoFit/>
          </a:bodyPr>
          <a:lstStyle/>
          <a:p>
            <a:pPr algn="r" eaLnBrk="0" hangingPunct="0">
              <a:spcBef>
                <a:spcPct val="50000"/>
              </a:spcBef>
            </a:pPr>
            <a:r>
              <a:rPr lang="en-US" sz="2000" i="1" dirty="0">
                <a:solidFill>
                  <a:srgbClr val="FF0000"/>
                </a:solidFill>
              </a:rPr>
              <a:t>p</a:t>
            </a:r>
            <a:r>
              <a:rPr lang="en-US" sz="2000" baseline="-25000" dirty="0">
                <a:solidFill>
                  <a:srgbClr val="FF0000"/>
                </a:solidFill>
              </a:rPr>
              <a:t>11</a:t>
            </a:r>
          </a:p>
        </p:txBody>
      </p:sp>
      <p:sp>
        <p:nvSpPr>
          <p:cNvPr id="14" name="TextBox 13"/>
          <p:cNvSpPr txBox="1">
            <a:spLocks noChangeArrowheads="1"/>
          </p:cNvSpPr>
          <p:nvPr/>
        </p:nvSpPr>
        <p:spPr bwMode="auto">
          <a:xfrm>
            <a:off x="342900" y="3364468"/>
            <a:ext cx="2209800" cy="369332"/>
          </a:xfrm>
          <a:prstGeom prst="rect">
            <a:avLst/>
          </a:prstGeom>
          <a:noFill/>
          <a:ln w="9525">
            <a:noFill/>
            <a:miter lim="800000"/>
            <a:headEnd/>
            <a:tailEnd/>
          </a:ln>
        </p:spPr>
        <p:txBody>
          <a:bodyPr>
            <a:spAutoFit/>
          </a:bodyPr>
          <a:lstStyle/>
          <a:p>
            <a:pPr eaLnBrk="0" hangingPunct="0">
              <a:spcBef>
                <a:spcPct val="50000"/>
              </a:spcBef>
            </a:pPr>
            <a:r>
              <a:rPr lang="en-US" sz="1800" dirty="0">
                <a:solidFill>
                  <a:srgbClr val="FF0000"/>
                </a:solidFill>
              </a:rPr>
              <a:t>0 (no) smoking</a:t>
            </a:r>
          </a:p>
        </p:txBody>
      </p:sp>
      <p:sp>
        <p:nvSpPr>
          <p:cNvPr id="15" name="TextBox 14"/>
          <p:cNvSpPr txBox="1">
            <a:spLocks noChangeArrowheads="1"/>
          </p:cNvSpPr>
          <p:nvPr/>
        </p:nvSpPr>
        <p:spPr bwMode="auto">
          <a:xfrm>
            <a:off x="2209800" y="3059113"/>
            <a:ext cx="2133600" cy="369332"/>
          </a:xfrm>
          <a:prstGeom prst="rect">
            <a:avLst/>
          </a:prstGeom>
          <a:noFill/>
          <a:ln w="9525">
            <a:noFill/>
            <a:miter lim="800000"/>
            <a:headEnd/>
            <a:tailEnd/>
          </a:ln>
        </p:spPr>
        <p:txBody>
          <a:bodyPr>
            <a:spAutoFit/>
          </a:bodyPr>
          <a:lstStyle/>
          <a:p>
            <a:pPr eaLnBrk="0" hangingPunct="0">
              <a:spcBef>
                <a:spcPct val="50000"/>
              </a:spcBef>
            </a:pPr>
            <a:r>
              <a:rPr lang="en-US" sz="1800" dirty="0">
                <a:solidFill>
                  <a:srgbClr val="FF0000"/>
                </a:solidFill>
              </a:rPr>
              <a:t>0 (no) caffeine use</a:t>
            </a:r>
          </a:p>
        </p:txBody>
      </p:sp>
      <p:cxnSp>
        <p:nvCxnSpPr>
          <p:cNvPr id="17" name="Straight Arrow Connector 16"/>
          <p:cNvCxnSpPr>
            <a:cxnSpLocks noChangeShapeType="1"/>
          </p:cNvCxnSpPr>
          <p:nvPr/>
        </p:nvCxnSpPr>
        <p:spPr bwMode="auto">
          <a:xfrm flipV="1">
            <a:off x="1447800" y="3124200"/>
            <a:ext cx="228600" cy="304800"/>
          </a:xfrm>
          <a:prstGeom prst="straightConnector1">
            <a:avLst/>
          </a:prstGeom>
          <a:noFill/>
          <a:ln w="9525" algn="ctr">
            <a:solidFill>
              <a:srgbClr val="FF0000"/>
            </a:solidFill>
            <a:round/>
            <a:headEnd/>
            <a:tailEnd type="arrow" w="med" len="med"/>
          </a:ln>
        </p:spPr>
      </p:cxnSp>
      <p:cxnSp>
        <p:nvCxnSpPr>
          <p:cNvPr id="19" name="Straight Arrow Connector 18"/>
          <p:cNvCxnSpPr>
            <a:cxnSpLocks noChangeShapeType="1"/>
          </p:cNvCxnSpPr>
          <p:nvPr/>
        </p:nvCxnSpPr>
        <p:spPr bwMode="auto">
          <a:xfrm flipH="1" flipV="1">
            <a:off x="1908177" y="3074988"/>
            <a:ext cx="301625" cy="152400"/>
          </a:xfrm>
          <a:prstGeom prst="straightConnector1">
            <a:avLst/>
          </a:prstGeom>
          <a:noFill/>
          <a:ln w="9525" algn="ctr">
            <a:solidFill>
              <a:srgbClr val="FF0000"/>
            </a:solidFill>
            <a:round/>
            <a:headEnd/>
            <a:tailEnd type="arrow" w="med" len="med"/>
          </a:ln>
        </p:spPr>
      </p:cxnSp>
      <p:sp>
        <p:nvSpPr>
          <p:cNvPr id="16" name="Rectangle 1"/>
          <p:cNvSpPr>
            <a:spLocks noChangeArrowheads="1"/>
          </p:cNvSpPr>
          <p:nvPr/>
        </p:nvSpPr>
        <p:spPr bwMode="auto">
          <a:xfrm>
            <a:off x="76200" y="6015675"/>
            <a:ext cx="6553200" cy="1838965"/>
          </a:xfrm>
          <a:prstGeom prst="rect">
            <a:avLst/>
          </a:prstGeom>
          <a:noFill/>
          <a:ln>
            <a:noFill/>
          </a:ln>
          <a:effectLst>
            <a:prstShdw prst="shdw17" dist="17961" dir="2700000">
              <a:srgbClr val="FFFFFF">
                <a:gamma/>
                <a:shade val="60000"/>
                <a:invGamma/>
              </a:srgbClr>
            </a:prstShdw>
          </a:effectLst>
          <a:extLst/>
        </p:spPr>
        <p:txBody>
          <a:bodyPr anchor="ctr">
            <a:spAutoFit/>
          </a:bodyPr>
          <a:lstStyle>
            <a:lvl1pPr>
              <a:defRPr sz="1400">
                <a:solidFill>
                  <a:schemeClr val="tx1"/>
                </a:solidFill>
                <a:latin typeface="Arial" pitchFamily="34" charset="0"/>
              </a:defRPr>
            </a:lvl1pPr>
            <a:lvl2pPr>
              <a:defRPr sz="1400">
                <a:solidFill>
                  <a:schemeClr val="tx1"/>
                </a:solidFill>
                <a:latin typeface="Arial" pitchFamily="34" charset="0"/>
              </a:defRPr>
            </a:lvl2pPr>
            <a:lvl3pPr>
              <a:defRPr sz="1400">
                <a:solidFill>
                  <a:schemeClr val="tx1"/>
                </a:solidFill>
                <a:latin typeface="Arial" pitchFamily="34" charset="0"/>
              </a:defRPr>
            </a:lvl3pPr>
            <a:lvl4pPr>
              <a:defRPr sz="1400">
                <a:solidFill>
                  <a:schemeClr val="tx1"/>
                </a:solidFill>
                <a:latin typeface="Arial" pitchFamily="34" charset="0"/>
              </a:defRPr>
            </a:lvl4pPr>
            <a:lvl5pPr>
              <a:defRPr sz="1400">
                <a:solidFill>
                  <a:schemeClr val="tx1"/>
                </a:solidFill>
                <a:latin typeface="Arial" pitchFamily="34" charset="0"/>
              </a:defRPr>
            </a:lvl5pPr>
            <a:lvl6pPr algn="r" eaLnBrk="0" fontAlgn="base" hangingPunct="0">
              <a:spcBef>
                <a:spcPct val="50000"/>
              </a:spcBef>
              <a:spcAft>
                <a:spcPct val="0"/>
              </a:spcAft>
              <a:defRPr sz="1400">
                <a:solidFill>
                  <a:schemeClr val="tx1"/>
                </a:solidFill>
                <a:latin typeface="Arial" pitchFamily="34" charset="0"/>
              </a:defRPr>
            </a:lvl6pPr>
            <a:lvl7pPr algn="r" eaLnBrk="0" fontAlgn="base" hangingPunct="0">
              <a:spcBef>
                <a:spcPct val="50000"/>
              </a:spcBef>
              <a:spcAft>
                <a:spcPct val="0"/>
              </a:spcAft>
              <a:defRPr sz="1400">
                <a:solidFill>
                  <a:schemeClr val="tx1"/>
                </a:solidFill>
                <a:latin typeface="Arial" pitchFamily="34" charset="0"/>
              </a:defRPr>
            </a:lvl7pPr>
            <a:lvl8pPr algn="r" eaLnBrk="0" fontAlgn="base" hangingPunct="0">
              <a:spcBef>
                <a:spcPct val="50000"/>
              </a:spcBef>
              <a:spcAft>
                <a:spcPct val="0"/>
              </a:spcAft>
              <a:defRPr sz="1400">
                <a:solidFill>
                  <a:schemeClr val="tx1"/>
                </a:solidFill>
                <a:latin typeface="Arial" pitchFamily="34" charset="0"/>
              </a:defRPr>
            </a:lvl8pPr>
            <a:lvl9pPr algn="r" eaLnBrk="0" fontAlgn="base" hangingPunct="0">
              <a:spcBef>
                <a:spcPct val="50000"/>
              </a:spcBef>
              <a:spcAft>
                <a:spcPct val="0"/>
              </a:spcAft>
              <a:defRPr sz="1400">
                <a:solidFill>
                  <a:schemeClr val="tx1"/>
                </a:solidFill>
                <a:latin typeface="Arial" pitchFamily="34" charset="0"/>
              </a:defRPr>
            </a:lvl9pPr>
          </a:lstStyle>
          <a:p>
            <a:pPr marL="342900" indent="-342900" eaLnBrk="0" hangingPunct="0">
              <a:spcBef>
                <a:spcPct val="50000"/>
              </a:spcBef>
              <a:buFont typeface="Arial" panose="020B0604020202020204" pitchFamily="34" charset="0"/>
              <a:buChar char="•"/>
              <a:defRPr/>
            </a:pPr>
            <a:r>
              <a:rPr lang="en-US" altLang="en-US" sz="2000" dirty="0" smtClean="0">
                <a:latin typeface="+mn-lt"/>
                <a:ea typeface="Calibri" pitchFamily="34" charset="0"/>
                <a:cs typeface="Times New Roman" pitchFamily="18" charset="0"/>
              </a:rPr>
              <a:t>If additive interaction present, </a:t>
            </a:r>
            <a:r>
              <a:rPr lang="en-US" altLang="en-US" sz="2000" dirty="0" smtClean="0">
                <a:ea typeface="Calibri" pitchFamily="34" charset="0"/>
                <a:cs typeface="Times New Roman" pitchFamily="18" charset="0"/>
              </a:rPr>
              <a:t> </a:t>
            </a:r>
            <a:endParaRPr lang="en-US" altLang="en-US" sz="2000" dirty="0" smtClean="0">
              <a:latin typeface="+mn-lt"/>
              <a:ea typeface="Calibri" pitchFamily="34" charset="0"/>
              <a:cs typeface="Times New Roman" pitchFamily="18" charset="0"/>
            </a:endParaRPr>
          </a:p>
          <a:p>
            <a:pPr marL="800100" lvl="1" indent="-342900" eaLnBrk="0" hangingPunct="0">
              <a:spcBef>
                <a:spcPts val="500"/>
              </a:spcBef>
              <a:buFont typeface="Arial" panose="020B0604020202020204" pitchFamily="34" charset="0"/>
              <a:buChar char="−"/>
              <a:defRPr/>
            </a:pPr>
            <a:r>
              <a:rPr lang="en-US" altLang="en-US" sz="1800" dirty="0">
                <a:ea typeface="Calibri" pitchFamily="34" charset="0"/>
                <a:cs typeface="Times New Roman" pitchFamily="18" charset="0"/>
              </a:rPr>
              <a:t>(</a:t>
            </a:r>
            <a:r>
              <a:rPr lang="en-US" altLang="en-US" sz="1800" i="1" dirty="0">
                <a:ea typeface="Calibri" pitchFamily="34" charset="0"/>
                <a:cs typeface="Times New Roman" pitchFamily="18" charset="0"/>
              </a:rPr>
              <a:t>p</a:t>
            </a:r>
            <a:r>
              <a:rPr lang="en-US" altLang="en-US" sz="1800" baseline="-25000" dirty="0">
                <a:ea typeface="Calibri" pitchFamily="34" charset="0"/>
                <a:cs typeface="Times New Roman" pitchFamily="18" charset="0"/>
              </a:rPr>
              <a:t>11 </a:t>
            </a:r>
            <a:r>
              <a:rPr lang="en-US" altLang="en-US" sz="1800" dirty="0">
                <a:ea typeface="Calibri" pitchFamily="34" charset="0"/>
                <a:cs typeface="Times New Roman" pitchFamily="18" charset="0"/>
              </a:rPr>
              <a:t>– </a:t>
            </a:r>
            <a:r>
              <a:rPr lang="en-US" altLang="en-US" sz="1800" i="1" dirty="0">
                <a:ea typeface="Calibri" pitchFamily="34" charset="0"/>
                <a:cs typeface="Times New Roman" pitchFamily="18" charset="0"/>
              </a:rPr>
              <a:t>p</a:t>
            </a:r>
            <a:r>
              <a:rPr lang="en-US" altLang="en-US" sz="1800" baseline="-25000" dirty="0">
                <a:ea typeface="Calibri" pitchFamily="34" charset="0"/>
                <a:cs typeface="Times New Roman" pitchFamily="18" charset="0"/>
              </a:rPr>
              <a:t>00</a:t>
            </a:r>
            <a:r>
              <a:rPr lang="en-US" altLang="en-US" sz="1800" dirty="0">
                <a:ea typeface="Calibri" pitchFamily="34" charset="0"/>
                <a:cs typeface="Times New Roman" pitchFamily="18" charset="0"/>
              </a:rPr>
              <a:t>) </a:t>
            </a:r>
            <a:r>
              <a:rPr lang="en-US" altLang="en-US" sz="1800" dirty="0" smtClean="0">
                <a:ea typeface="Calibri" pitchFamily="34" charset="0"/>
                <a:cs typeface="Times New Roman" pitchFamily="18" charset="0"/>
              </a:rPr>
              <a:t>≠ </a:t>
            </a:r>
            <a:r>
              <a:rPr lang="en-US" altLang="en-US" sz="1800" dirty="0">
                <a:ea typeface="Calibri" pitchFamily="34" charset="0"/>
                <a:cs typeface="Times New Roman" pitchFamily="18" charset="0"/>
              </a:rPr>
              <a:t>(</a:t>
            </a:r>
            <a:r>
              <a:rPr lang="en-US" altLang="en-US" sz="1800" i="1" dirty="0" smtClean="0">
                <a:ea typeface="Calibri" pitchFamily="34" charset="0"/>
                <a:cs typeface="Times New Roman" pitchFamily="18" charset="0"/>
              </a:rPr>
              <a:t>p</a:t>
            </a:r>
            <a:r>
              <a:rPr lang="en-US" altLang="en-US" sz="1800" baseline="-25000" dirty="0" smtClean="0">
                <a:ea typeface="Calibri" pitchFamily="34" charset="0"/>
                <a:cs typeface="Times New Roman" pitchFamily="18" charset="0"/>
              </a:rPr>
              <a:t>10</a:t>
            </a:r>
            <a:r>
              <a:rPr lang="en-US" altLang="en-US" sz="1800" dirty="0" smtClean="0">
                <a:ea typeface="Calibri" pitchFamily="34" charset="0"/>
                <a:cs typeface="Times New Roman" pitchFamily="18" charset="0"/>
              </a:rPr>
              <a:t>– </a:t>
            </a:r>
            <a:r>
              <a:rPr lang="en-US" altLang="en-US" sz="1800" i="1" dirty="0">
                <a:ea typeface="Calibri" pitchFamily="34" charset="0"/>
                <a:cs typeface="Times New Roman" pitchFamily="18" charset="0"/>
              </a:rPr>
              <a:t>p</a:t>
            </a:r>
            <a:r>
              <a:rPr lang="en-US" altLang="en-US" sz="1800" baseline="-25000" dirty="0">
                <a:ea typeface="Calibri" pitchFamily="34" charset="0"/>
                <a:cs typeface="Times New Roman" pitchFamily="18" charset="0"/>
              </a:rPr>
              <a:t>00</a:t>
            </a:r>
            <a:r>
              <a:rPr lang="en-US" altLang="en-US" sz="1800" dirty="0">
                <a:ea typeface="Calibri" pitchFamily="34" charset="0"/>
                <a:cs typeface="Times New Roman" pitchFamily="18" charset="0"/>
              </a:rPr>
              <a:t>) + (</a:t>
            </a:r>
            <a:r>
              <a:rPr lang="en-US" altLang="en-US" sz="1800" i="1" dirty="0" smtClean="0">
                <a:ea typeface="Calibri" pitchFamily="34" charset="0"/>
                <a:cs typeface="Times New Roman" pitchFamily="18" charset="0"/>
              </a:rPr>
              <a:t>p</a:t>
            </a:r>
            <a:r>
              <a:rPr lang="en-US" altLang="en-US" sz="1800" baseline="-25000" dirty="0" smtClean="0">
                <a:ea typeface="Calibri" pitchFamily="34" charset="0"/>
                <a:cs typeface="Times New Roman" pitchFamily="18" charset="0"/>
              </a:rPr>
              <a:t>01 </a:t>
            </a:r>
            <a:r>
              <a:rPr lang="en-US" altLang="en-US" sz="1800" dirty="0">
                <a:ea typeface="Calibri" pitchFamily="34" charset="0"/>
                <a:cs typeface="Times New Roman" pitchFamily="18" charset="0"/>
              </a:rPr>
              <a:t>– </a:t>
            </a:r>
            <a:r>
              <a:rPr lang="en-US" altLang="en-US" sz="1800" i="1" dirty="0">
                <a:ea typeface="Calibri" pitchFamily="34" charset="0"/>
                <a:cs typeface="Times New Roman" pitchFamily="18" charset="0"/>
              </a:rPr>
              <a:t>p</a:t>
            </a:r>
            <a:r>
              <a:rPr lang="en-US" altLang="en-US" sz="1800" baseline="-25000" dirty="0">
                <a:ea typeface="Calibri" pitchFamily="34" charset="0"/>
                <a:cs typeface="Times New Roman" pitchFamily="18" charset="0"/>
              </a:rPr>
              <a:t>00</a:t>
            </a:r>
            <a:r>
              <a:rPr lang="en-US" altLang="en-US" sz="1800" dirty="0">
                <a:ea typeface="Calibri" pitchFamily="34" charset="0"/>
                <a:cs typeface="Times New Roman" pitchFamily="18" charset="0"/>
              </a:rPr>
              <a:t>) </a:t>
            </a:r>
          </a:p>
          <a:p>
            <a:pPr marL="800100" lvl="1" indent="-342900" eaLnBrk="0" hangingPunct="0">
              <a:spcBef>
                <a:spcPts val="500"/>
              </a:spcBef>
              <a:buFont typeface="Arial" panose="020B0604020202020204" pitchFamily="34" charset="0"/>
              <a:buChar char="−"/>
              <a:defRPr/>
            </a:pPr>
            <a:r>
              <a:rPr lang="en-US" altLang="en-US" sz="1800" i="1" dirty="0" smtClean="0">
                <a:ea typeface="Calibri" pitchFamily="34" charset="0"/>
                <a:cs typeface="Times New Roman" pitchFamily="18" charset="0"/>
              </a:rPr>
              <a:t>p</a:t>
            </a:r>
            <a:r>
              <a:rPr lang="en-US" altLang="en-US" sz="1800" baseline="-25000" dirty="0" smtClean="0">
                <a:ea typeface="Calibri" pitchFamily="34" charset="0"/>
                <a:cs typeface="Times New Roman" pitchFamily="18" charset="0"/>
              </a:rPr>
              <a:t>11</a:t>
            </a:r>
            <a:r>
              <a:rPr lang="en-US" altLang="en-US" sz="1800" dirty="0" smtClean="0">
                <a:ea typeface="Calibri" pitchFamily="34" charset="0"/>
                <a:cs typeface="Times New Roman" pitchFamily="18" charset="0"/>
              </a:rPr>
              <a:t> ≠ </a:t>
            </a:r>
            <a:r>
              <a:rPr lang="en-US" altLang="en-US" sz="1800" i="1" dirty="0" smtClean="0">
                <a:ea typeface="Calibri" pitchFamily="34" charset="0"/>
                <a:cs typeface="Times New Roman" pitchFamily="18" charset="0"/>
              </a:rPr>
              <a:t>p</a:t>
            </a:r>
            <a:r>
              <a:rPr lang="en-US" altLang="en-US" sz="1800" baseline="-25000" dirty="0" smtClean="0">
                <a:ea typeface="Calibri" pitchFamily="34" charset="0"/>
                <a:cs typeface="Times New Roman" pitchFamily="18" charset="0"/>
              </a:rPr>
              <a:t>10 </a:t>
            </a:r>
            <a:r>
              <a:rPr lang="en-US" altLang="en-US" sz="1800" dirty="0">
                <a:ea typeface="Calibri" pitchFamily="34" charset="0"/>
                <a:cs typeface="Times New Roman" pitchFamily="18" charset="0"/>
              </a:rPr>
              <a:t>+ </a:t>
            </a:r>
            <a:r>
              <a:rPr lang="en-US" altLang="en-US" sz="1800" i="1" dirty="0">
                <a:ea typeface="Calibri" pitchFamily="34" charset="0"/>
                <a:cs typeface="Times New Roman" pitchFamily="18" charset="0"/>
              </a:rPr>
              <a:t>p</a:t>
            </a:r>
            <a:r>
              <a:rPr lang="en-US" altLang="en-US" sz="1800" baseline="-25000" dirty="0">
                <a:ea typeface="Calibri" pitchFamily="34" charset="0"/>
                <a:cs typeface="Times New Roman" pitchFamily="18" charset="0"/>
              </a:rPr>
              <a:t>01</a:t>
            </a:r>
            <a:r>
              <a:rPr lang="en-US" altLang="en-US" sz="1800" dirty="0">
                <a:ea typeface="Calibri" pitchFamily="34" charset="0"/>
                <a:cs typeface="Times New Roman" pitchFamily="18" charset="0"/>
              </a:rPr>
              <a:t> </a:t>
            </a:r>
            <a:r>
              <a:rPr lang="en-US" altLang="en-US" sz="1800" dirty="0" smtClean="0">
                <a:ea typeface="Calibri" pitchFamily="34" charset="0"/>
                <a:cs typeface="Times New Roman" pitchFamily="18" charset="0"/>
              </a:rPr>
              <a:t>– </a:t>
            </a:r>
            <a:r>
              <a:rPr lang="en-US" altLang="en-US" sz="1800" i="1" dirty="0" smtClean="0">
                <a:ea typeface="Calibri" pitchFamily="34" charset="0"/>
                <a:cs typeface="Times New Roman" pitchFamily="18" charset="0"/>
              </a:rPr>
              <a:t>p</a:t>
            </a:r>
            <a:r>
              <a:rPr lang="en-US" altLang="en-US" sz="1800" baseline="-25000" dirty="0" smtClean="0">
                <a:ea typeface="Calibri" pitchFamily="34" charset="0"/>
                <a:cs typeface="Times New Roman" pitchFamily="18" charset="0"/>
              </a:rPr>
              <a:t>00</a:t>
            </a:r>
            <a:r>
              <a:rPr lang="en-US" altLang="en-US" sz="1800" dirty="0" smtClean="0">
                <a:ea typeface="Calibri" pitchFamily="34" charset="0"/>
                <a:cs typeface="Times New Roman" pitchFamily="18" charset="0"/>
              </a:rPr>
              <a:t> </a:t>
            </a:r>
          </a:p>
          <a:p>
            <a:pPr marL="800100" lvl="1" indent="-342900" eaLnBrk="0" hangingPunct="0">
              <a:spcBef>
                <a:spcPts val="500"/>
              </a:spcBef>
              <a:buFont typeface="Arial" panose="020B0604020202020204" pitchFamily="34" charset="0"/>
              <a:buChar char="−"/>
              <a:defRPr/>
            </a:pPr>
            <a:r>
              <a:rPr lang="en-US" altLang="en-US" sz="1800" i="1" dirty="0">
                <a:ea typeface="Calibri" pitchFamily="34" charset="0"/>
                <a:cs typeface="Times New Roman" pitchFamily="18" charset="0"/>
              </a:rPr>
              <a:t>p</a:t>
            </a:r>
            <a:r>
              <a:rPr lang="en-US" altLang="en-US" sz="1800" baseline="-25000" dirty="0">
                <a:ea typeface="Calibri" pitchFamily="34" charset="0"/>
                <a:cs typeface="Times New Roman" pitchFamily="18" charset="0"/>
              </a:rPr>
              <a:t>11</a:t>
            </a:r>
            <a:r>
              <a:rPr lang="en-US" altLang="en-US" sz="1800" dirty="0">
                <a:ea typeface="Calibri" pitchFamily="34" charset="0"/>
                <a:cs typeface="Times New Roman" pitchFamily="18" charset="0"/>
              </a:rPr>
              <a:t> </a:t>
            </a:r>
            <a:r>
              <a:rPr lang="en-US" altLang="en-US" sz="1800" dirty="0" smtClean="0">
                <a:ea typeface="Calibri" pitchFamily="34" charset="0"/>
                <a:cs typeface="Times New Roman" pitchFamily="18" charset="0"/>
              </a:rPr>
              <a:t>- </a:t>
            </a:r>
            <a:r>
              <a:rPr lang="en-US" altLang="en-US" sz="1800" i="1" dirty="0">
                <a:ea typeface="Calibri" pitchFamily="34" charset="0"/>
                <a:cs typeface="Times New Roman" pitchFamily="18" charset="0"/>
              </a:rPr>
              <a:t>p</a:t>
            </a:r>
            <a:r>
              <a:rPr lang="en-US" altLang="en-US" sz="1800" baseline="-25000" dirty="0">
                <a:ea typeface="Calibri" pitchFamily="34" charset="0"/>
                <a:cs typeface="Times New Roman" pitchFamily="18" charset="0"/>
              </a:rPr>
              <a:t>10 </a:t>
            </a:r>
            <a:r>
              <a:rPr lang="en-US" altLang="en-US" sz="1800" dirty="0" smtClean="0">
                <a:ea typeface="Calibri" pitchFamily="34" charset="0"/>
                <a:cs typeface="Times New Roman" pitchFamily="18" charset="0"/>
              </a:rPr>
              <a:t>- </a:t>
            </a:r>
            <a:r>
              <a:rPr lang="en-US" altLang="en-US" sz="1800" i="1" dirty="0">
                <a:ea typeface="Calibri" pitchFamily="34" charset="0"/>
                <a:cs typeface="Times New Roman" pitchFamily="18" charset="0"/>
              </a:rPr>
              <a:t>p</a:t>
            </a:r>
            <a:r>
              <a:rPr lang="en-US" altLang="en-US" sz="1800" baseline="-25000" dirty="0">
                <a:ea typeface="Calibri" pitchFamily="34" charset="0"/>
                <a:cs typeface="Times New Roman" pitchFamily="18" charset="0"/>
              </a:rPr>
              <a:t>01</a:t>
            </a:r>
            <a:r>
              <a:rPr lang="en-US" altLang="en-US" sz="1800" dirty="0">
                <a:ea typeface="Calibri" pitchFamily="34" charset="0"/>
                <a:cs typeface="Times New Roman" pitchFamily="18" charset="0"/>
              </a:rPr>
              <a:t> </a:t>
            </a:r>
            <a:r>
              <a:rPr lang="en-US" altLang="en-US" sz="1800" dirty="0" smtClean="0">
                <a:ea typeface="Calibri" pitchFamily="34" charset="0"/>
                <a:cs typeface="Times New Roman" pitchFamily="18" charset="0"/>
              </a:rPr>
              <a:t>+ </a:t>
            </a:r>
            <a:r>
              <a:rPr lang="en-US" altLang="en-US" sz="1800" i="1" dirty="0">
                <a:ea typeface="Calibri" pitchFamily="34" charset="0"/>
                <a:cs typeface="Times New Roman" pitchFamily="18" charset="0"/>
              </a:rPr>
              <a:t>p</a:t>
            </a:r>
            <a:r>
              <a:rPr lang="en-US" altLang="en-US" sz="1800" baseline="-25000" dirty="0">
                <a:ea typeface="Calibri" pitchFamily="34" charset="0"/>
                <a:cs typeface="Times New Roman" pitchFamily="18" charset="0"/>
              </a:rPr>
              <a:t>00</a:t>
            </a:r>
            <a:r>
              <a:rPr lang="en-US" altLang="en-US" sz="1800" dirty="0">
                <a:ea typeface="Calibri" pitchFamily="34" charset="0"/>
                <a:cs typeface="Times New Roman" pitchFamily="18" charset="0"/>
              </a:rPr>
              <a:t> </a:t>
            </a:r>
            <a:r>
              <a:rPr lang="en-US" altLang="en-US" sz="1800" dirty="0" smtClean="0">
                <a:ea typeface="Calibri" pitchFamily="34" charset="0"/>
                <a:cs typeface="Times New Roman" pitchFamily="18" charset="0"/>
              </a:rPr>
              <a:t>≠ 0  </a:t>
            </a:r>
          </a:p>
          <a:p>
            <a:pPr marL="800100" lvl="1" indent="-342900" eaLnBrk="0" hangingPunct="0">
              <a:spcBef>
                <a:spcPct val="50000"/>
              </a:spcBef>
              <a:buFont typeface="Arial" panose="020B0604020202020204" pitchFamily="34" charset="0"/>
              <a:buChar char="−"/>
              <a:defRPr/>
            </a:pPr>
            <a:endParaRPr lang="en-US" altLang="en-US" sz="1800" dirty="0" smtClean="0">
              <a:ea typeface="Calibri" pitchFamily="34" charset="0"/>
              <a:cs typeface="Times New Roman" pitchFamily="18" charset="0"/>
            </a:endParaRPr>
          </a:p>
        </p:txBody>
      </p:sp>
      <p:sp>
        <p:nvSpPr>
          <p:cNvPr id="18" name="Rectangle 1"/>
          <p:cNvSpPr>
            <a:spLocks noChangeArrowheads="1"/>
          </p:cNvSpPr>
          <p:nvPr/>
        </p:nvSpPr>
        <p:spPr bwMode="auto">
          <a:xfrm>
            <a:off x="4572000" y="4846956"/>
            <a:ext cx="2057400" cy="1477328"/>
          </a:xfrm>
          <a:prstGeom prst="rect">
            <a:avLst/>
          </a:prstGeom>
          <a:noFill/>
          <a:ln w="9525">
            <a:noFill/>
            <a:miter lim="800000"/>
            <a:headEnd/>
            <a:tailEnd/>
          </a:ln>
          <a:effectLst>
            <a:prstShdw prst="shdw17" dist="17961" dir="2700000">
              <a:srgbClr val="999999"/>
            </a:prstShdw>
          </a:effectLst>
        </p:spPr>
        <p:txBody>
          <a:bodyPr anchor="ctr">
            <a:spAutoFit/>
          </a:bodyPr>
          <a:lstStyle/>
          <a:p>
            <a:pPr marL="0" lvl="1" algn="r" eaLnBrk="0" hangingPunct="0">
              <a:spcBef>
                <a:spcPct val="50000"/>
              </a:spcBef>
            </a:pPr>
            <a:r>
              <a:rPr lang="en-US" altLang="en-US" sz="1800" dirty="0">
                <a:ea typeface="Calibri" pitchFamily="34" charset="0"/>
                <a:cs typeface="Times New Roman" pitchFamily="18" charset="0"/>
              </a:rPr>
              <a:t>Effect of both factors together is simply the sum of their individual effects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6" grpId="0"/>
      <p:bldP spid="1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Title 1"/>
          <p:cNvSpPr>
            <a:spLocks noGrp="1"/>
          </p:cNvSpPr>
          <p:nvPr>
            <p:ph type="title"/>
          </p:nvPr>
        </p:nvSpPr>
        <p:spPr>
          <a:xfrm>
            <a:off x="609600" y="0"/>
            <a:ext cx="5830888" cy="1066800"/>
          </a:xfrm>
        </p:spPr>
        <p:txBody>
          <a:bodyPr/>
          <a:lstStyle/>
          <a:p>
            <a:r>
              <a:rPr lang="en-US" dirty="0" smtClean="0"/>
              <a:t>What about case-control studies where </a:t>
            </a:r>
            <a:r>
              <a:rPr lang="en-US" i="1" dirty="0" smtClean="0"/>
              <a:t>p</a:t>
            </a:r>
            <a:r>
              <a:rPr lang="en-US" dirty="0" smtClean="0"/>
              <a:t> of outcome is not available?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57079557"/>
              </p:ext>
            </p:extLst>
          </p:nvPr>
        </p:nvGraphicFramePr>
        <p:xfrm>
          <a:off x="152402" y="1066801"/>
          <a:ext cx="6553201" cy="3720319"/>
        </p:xfrm>
        <a:graphic>
          <a:graphicData uri="http://schemas.openxmlformats.org/drawingml/2006/table">
            <a:tbl>
              <a:tblPr firstRow="1" firstCol="1" bandRow="1"/>
              <a:tblGrid>
                <a:gridCol w="762000"/>
                <a:gridCol w="914399"/>
                <a:gridCol w="1219200"/>
                <a:gridCol w="914400"/>
                <a:gridCol w="1295400"/>
                <a:gridCol w="1447802"/>
              </a:tblGrid>
              <a:tr h="473202">
                <a:tc>
                  <a:txBody>
                    <a:bodyPr/>
                    <a:lstStyle/>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a:lnSpc>
                          <a:spcPct val="115000"/>
                        </a:lnSpc>
                        <a:spcBef>
                          <a:spcPts val="0"/>
                        </a:spcBef>
                        <a:spcAft>
                          <a:spcPts val="0"/>
                        </a:spcAft>
                      </a:pPr>
                      <a:r>
                        <a:rPr lang="en-US" sz="1100" dirty="0">
                          <a:effectLst/>
                          <a:latin typeface="Calibri"/>
                          <a:ea typeface="Calibri"/>
                          <a:cs typeface="Times New Roman"/>
                        </a:rPr>
                        <a:t> </a:t>
                      </a:r>
                    </a:p>
                    <a:p>
                      <a:pPr marL="0" marR="0" algn="ctr">
                        <a:lnSpc>
                          <a:spcPct val="115000"/>
                        </a:lnSpc>
                        <a:spcBef>
                          <a:spcPts val="0"/>
                        </a:spcBef>
                        <a:spcAft>
                          <a:spcPts val="0"/>
                        </a:spcAft>
                      </a:pPr>
                      <a:r>
                        <a:rPr lang="en-US" sz="1600" b="1" u="sng" dirty="0">
                          <a:effectLst/>
                          <a:latin typeface="Calibri"/>
                          <a:ea typeface="Calibri"/>
                          <a:cs typeface="Times New Roman"/>
                        </a:rPr>
                        <a:t>No Smoking</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a:lnSpc>
                          <a:spcPct val="115000"/>
                        </a:lnSpc>
                        <a:spcBef>
                          <a:spcPts val="0"/>
                        </a:spcBef>
                        <a:spcAft>
                          <a:spcPts val="0"/>
                        </a:spcAft>
                      </a:pPr>
                      <a:r>
                        <a:rPr lang="en-US" sz="1100" dirty="0">
                          <a:effectLst/>
                          <a:latin typeface="Calibri"/>
                          <a:ea typeface="Calibri"/>
                          <a:cs typeface="Times New Roman"/>
                        </a:rPr>
                        <a:t> </a:t>
                      </a:r>
                      <a:endParaRPr lang="en-US" sz="800" dirty="0">
                        <a:effectLst/>
                        <a:latin typeface="Calibri"/>
                        <a:ea typeface="Calibri"/>
                        <a:cs typeface="Times New Roman"/>
                      </a:endParaRPr>
                    </a:p>
                    <a:p>
                      <a:pPr marL="0" marR="0" algn="ctr">
                        <a:lnSpc>
                          <a:spcPct val="115000"/>
                        </a:lnSpc>
                        <a:spcBef>
                          <a:spcPts val="0"/>
                        </a:spcBef>
                        <a:spcAft>
                          <a:spcPts val="0"/>
                        </a:spcAft>
                      </a:pPr>
                      <a:r>
                        <a:rPr lang="en-US" sz="1600" b="1" u="sng" dirty="0">
                          <a:effectLst/>
                          <a:latin typeface="Calibri"/>
                          <a:ea typeface="Calibri"/>
                          <a:cs typeface="Times New Roman"/>
                        </a:rPr>
                        <a:t>Smoking</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487533">
                <a:tc>
                  <a:txBody>
                    <a:bodyPr/>
                    <a:lstStyle/>
                    <a:p>
                      <a:pPr marL="0" marR="0">
                        <a:lnSpc>
                          <a:spcPct val="115000"/>
                        </a:lnSpc>
                        <a:spcBef>
                          <a:spcPts val="0"/>
                        </a:spcBef>
                        <a:spcAft>
                          <a:spcPts val="0"/>
                        </a:spcAft>
                      </a:pPr>
                      <a:r>
                        <a:rPr lang="en-US" sz="1400" dirty="0">
                          <a:effectLst/>
                          <a:latin typeface="Calibri"/>
                          <a:ea typeface="Calibri"/>
                          <a:cs typeface="Times New Roman"/>
                        </a:rPr>
                        <a:t>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300" b="1" dirty="0">
                          <a:effectLst/>
                          <a:latin typeface="Calibri"/>
                          <a:ea typeface="Calibri"/>
                          <a:cs typeface="Times New Roman"/>
                        </a:rPr>
                        <a:t>Probability of </a:t>
                      </a:r>
                      <a:r>
                        <a:rPr lang="en-US" sz="1300" b="1" dirty="0" smtClean="0">
                          <a:effectLst/>
                          <a:latin typeface="Calibri"/>
                          <a:ea typeface="Calibri"/>
                          <a:cs typeface="Times New Roman"/>
                        </a:rPr>
                        <a:t>delayed </a:t>
                      </a:r>
                      <a:r>
                        <a:rPr lang="en-US" sz="1300" b="1" dirty="0">
                          <a:effectLst/>
                          <a:latin typeface="Calibri"/>
                          <a:ea typeface="Calibri"/>
                          <a:cs typeface="Times New Roman"/>
                        </a:rPr>
                        <a:t>conception</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b="1" dirty="0">
                          <a:effectLst/>
                          <a:latin typeface="Calibri"/>
                          <a:ea typeface="Calibri"/>
                          <a:cs typeface="Times New Roman"/>
                        </a:rPr>
                        <a:t>Prevalence ratio (95% CI)</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300" b="1" dirty="0">
                          <a:effectLst/>
                          <a:latin typeface="Calibri"/>
                          <a:ea typeface="Calibri"/>
                          <a:cs typeface="Times New Roman"/>
                        </a:rPr>
                        <a:t>Probability of delayed conception</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b="1" dirty="0">
                          <a:effectLst/>
                          <a:latin typeface="Calibri"/>
                          <a:ea typeface="Calibri"/>
                          <a:cs typeface="Times New Roman"/>
                        </a:rPr>
                        <a:t>Prevalence ratio (95% CI)</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dirty="0">
                          <a:effectLst/>
                          <a:latin typeface="Calibri"/>
                          <a:ea typeface="Calibri"/>
                          <a:cs typeface="Times New Roman"/>
                        </a:rPr>
                        <a:t> </a:t>
                      </a:r>
                      <a:r>
                        <a:rPr lang="en-US" sz="1400" b="1" dirty="0" smtClean="0">
                          <a:effectLst/>
                          <a:latin typeface="Calibri"/>
                          <a:ea typeface="Calibri"/>
                          <a:cs typeface="Times New Roman"/>
                        </a:rPr>
                        <a:t>Prevalence ratio (95% CI)  for smoking within strata of caffeine use</a:t>
                      </a:r>
                    </a:p>
                    <a:p>
                      <a:pPr marL="0" marR="0">
                        <a:lnSpc>
                          <a:spcPct val="115000"/>
                        </a:lnSpc>
                        <a:spcBef>
                          <a:spcPts val="0"/>
                        </a:spcBef>
                        <a:spcAft>
                          <a:spcPts val="0"/>
                        </a:spcAft>
                      </a:pPr>
                      <a:endParaRPr lang="en-US" sz="1400" dirty="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904938">
                <a:tc>
                  <a:txBody>
                    <a:bodyPr/>
                    <a:lstStyle/>
                    <a:p>
                      <a:pPr marL="0" marR="0" algn="ctr">
                        <a:lnSpc>
                          <a:spcPct val="115000"/>
                        </a:lnSpc>
                        <a:spcBef>
                          <a:spcPts val="0"/>
                        </a:spcBef>
                        <a:spcAft>
                          <a:spcPts val="0"/>
                        </a:spcAft>
                      </a:pPr>
                      <a:r>
                        <a:rPr lang="en-US" sz="1400" b="1" dirty="0">
                          <a:effectLst/>
                          <a:latin typeface="Calibri"/>
                          <a:ea typeface="Calibri"/>
                          <a:cs typeface="Times New Roman"/>
                        </a:rPr>
                        <a:t>No caffeine use</a:t>
                      </a:r>
                    </a:p>
                  </a:txBody>
                  <a:tcPr marL="68580" marR="68580" marT="0" marB="0" anchor="ctr">
                    <a:lnL w="12700" cap="flat" cmpd="sng" algn="ctr">
                      <a:noFill/>
                      <a:prstDash val="solid"/>
                      <a:round/>
                      <a:headEnd type="none" w="med" len="med"/>
                      <a:tailEnd type="none" w="med" len="med"/>
                    </a:lnL>
                    <a:lnR w="6350" cap="flat" cmpd="sng" algn="ctr">
                      <a:solidFill>
                        <a:schemeClr val="accent2"/>
                      </a:solidFill>
                      <a:prstDash val="sysDot"/>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indent="-11430" algn="ctr">
                        <a:lnSpc>
                          <a:spcPct val="115000"/>
                        </a:lnSpc>
                        <a:spcBef>
                          <a:spcPts val="0"/>
                        </a:spcBef>
                        <a:spcAft>
                          <a:spcPts val="0"/>
                        </a:spcAft>
                      </a:pPr>
                      <a:r>
                        <a:rPr lang="en-US" sz="1400" dirty="0">
                          <a:effectLst/>
                          <a:latin typeface="Calibri"/>
                          <a:ea typeface="Calibri"/>
                          <a:cs typeface="Times New Roman"/>
                        </a:rPr>
                        <a:t>0.082</a:t>
                      </a:r>
                    </a:p>
                  </a:txBody>
                  <a:tcPr marL="68580" marR="68580" marT="0" marB="0" anchor="ctr">
                    <a:lnL w="6350" cap="flat" cmpd="sng" algn="ctr">
                      <a:solidFill>
                        <a:schemeClr val="accent2"/>
                      </a:solidFill>
                      <a:prstDash val="sysDot"/>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indent="-11430" algn="ctr">
                        <a:lnSpc>
                          <a:spcPct val="115000"/>
                        </a:lnSpc>
                        <a:spcBef>
                          <a:spcPts val="0"/>
                        </a:spcBef>
                        <a:spcAft>
                          <a:spcPts val="0"/>
                        </a:spcAft>
                      </a:pPr>
                      <a:r>
                        <a:rPr lang="en-US" sz="1400" dirty="0" smtClean="0">
                          <a:effectLst/>
                          <a:latin typeface="Calibri"/>
                          <a:ea typeface="Calibri"/>
                          <a:cs typeface="Times New Roman"/>
                        </a:rPr>
                        <a:t>1.0 (reference)</a:t>
                      </a:r>
                      <a:endParaRPr lang="en-US" sz="1400" dirty="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6350" cap="flat" cmpd="sng" algn="ctr">
                      <a:solidFill>
                        <a:schemeClr val="accent2"/>
                      </a:solidFill>
                      <a:prstDash val="sysDot"/>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0.20</a:t>
                      </a:r>
                    </a:p>
                  </a:txBody>
                  <a:tcPr marL="68580" marR="68580" marT="0" marB="0" anchor="ctr">
                    <a:lnL w="6350" cap="flat" cmpd="sng" algn="ctr">
                      <a:solidFill>
                        <a:schemeClr val="accent2"/>
                      </a:solidFill>
                      <a:prstDash val="sysDot"/>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2.4 (1.4 to 4.1)  p = 0.001</a:t>
                      </a:r>
                    </a:p>
                  </a:txBody>
                  <a:tcPr marL="68580" marR="68580" marT="0" marB="0" anchor="ctr">
                    <a:lnL w="12700" cap="flat" cmpd="sng" algn="ctr">
                      <a:noFill/>
                      <a:prstDash val="solid"/>
                      <a:round/>
                      <a:headEnd type="none" w="med" len="med"/>
                      <a:tailEnd type="none" w="med" len="med"/>
                    </a:lnL>
                    <a:lnR w="6350" cap="flat" cmpd="sng" algn="ctr">
                      <a:solidFill>
                        <a:schemeClr val="accent2"/>
                      </a:solidFill>
                      <a:prstDash val="sysDot"/>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2.4 (1.4 to 4.1)      p = 0.001</a:t>
                      </a:r>
                    </a:p>
                  </a:txBody>
                  <a:tcPr marL="68580" marR="68580" marT="0" marB="0" anchor="ctr">
                    <a:lnL w="6350" cap="flat" cmpd="sng" algn="ctr">
                      <a:solidFill>
                        <a:schemeClr val="accent2"/>
                      </a:solidFill>
                      <a:prstDash val="sysDot"/>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tcPr>
                </a:tc>
              </a:tr>
              <a:tr h="854646">
                <a:tc>
                  <a:txBody>
                    <a:bodyPr/>
                    <a:lstStyle/>
                    <a:p>
                      <a:pPr marL="0" marR="0" algn="ctr">
                        <a:lnSpc>
                          <a:spcPct val="115000"/>
                        </a:lnSpc>
                        <a:spcBef>
                          <a:spcPts val="0"/>
                        </a:spcBef>
                        <a:spcAft>
                          <a:spcPts val="0"/>
                        </a:spcAft>
                      </a:pPr>
                      <a:r>
                        <a:rPr lang="en-US" sz="1400" b="1" dirty="0">
                          <a:effectLst/>
                          <a:latin typeface="Calibri"/>
                          <a:ea typeface="Calibri"/>
                          <a:cs typeface="Times New Roman"/>
                        </a:rPr>
                        <a:t>Heavy caffeine use</a:t>
                      </a:r>
                    </a:p>
                  </a:txBody>
                  <a:tcPr marL="68580" marR="68580" marT="0" marB="0" anchor="ctr">
                    <a:lnL w="12700" cap="flat" cmpd="sng" algn="ctr">
                      <a:noFill/>
                      <a:prstDash val="solid"/>
                      <a:round/>
                      <a:headEnd type="none" w="med" len="med"/>
                      <a:tailEnd type="none" w="med" len="med"/>
                    </a:lnL>
                    <a:lnR w="6350" cap="flat" cmpd="sng" algn="ctr">
                      <a:solidFill>
                        <a:schemeClr val="accent2"/>
                      </a:solidFill>
                      <a:prstDash val="sysDot"/>
                      <a:round/>
                      <a:headEnd type="none" w="med" len="med"/>
                      <a:tailEnd type="none" w="med" len="med"/>
                    </a:lnR>
                    <a:lnT w="6350" cap="flat" cmpd="sng" algn="ctr">
                      <a:solidFill>
                        <a:schemeClr val="accent2"/>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11430" algn="ctr">
                        <a:lnSpc>
                          <a:spcPct val="115000"/>
                        </a:lnSpc>
                        <a:spcBef>
                          <a:spcPts val="0"/>
                        </a:spcBef>
                        <a:spcAft>
                          <a:spcPts val="0"/>
                        </a:spcAft>
                      </a:pPr>
                      <a:r>
                        <a:rPr lang="en-US" sz="1400" dirty="0">
                          <a:effectLst/>
                          <a:latin typeface="Calibri"/>
                          <a:ea typeface="Calibri"/>
                          <a:cs typeface="Times New Roman"/>
                        </a:rPr>
                        <a:t>0.19</a:t>
                      </a:r>
                    </a:p>
                  </a:txBody>
                  <a:tcPr marL="68580" marR="68580" marT="0" marB="0" anchor="ctr">
                    <a:lnL w="6350" cap="flat" cmpd="sng" algn="ctr">
                      <a:solidFill>
                        <a:schemeClr val="accent2"/>
                      </a:solidFill>
                      <a:prstDash val="sysDot"/>
                      <a:round/>
                      <a:headEnd type="none" w="med" len="med"/>
                      <a:tailEnd type="none" w="med" len="med"/>
                    </a:lnL>
                    <a:lnR w="12700" cap="flat" cmpd="sng" algn="ctr">
                      <a:noFill/>
                      <a:prstDash val="solid"/>
                      <a:round/>
                      <a:headEnd type="none" w="med" len="med"/>
                      <a:tailEnd type="none" w="med" len="med"/>
                    </a:lnR>
                    <a:lnT w="6350" cap="flat" cmpd="sng" algn="ctr">
                      <a:solidFill>
                        <a:schemeClr val="accent2"/>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2.3 (1.4 to 3.8) p = 0.001</a:t>
                      </a:r>
                    </a:p>
                  </a:txBody>
                  <a:tcPr marL="68580" marR="68580" marT="0" marB="0" anchor="ctr">
                    <a:lnL w="12700" cap="flat" cmpd="sng" algn="ctr">
                      <a:noFill/>
                      <a:prstDash val="solid"/>
                      <a:round/>
                      <a:headEnd type="none" w="med" len="med"/>
                      <a:tailEnd type="none" w="med" len="med"/>
                    </a:lnL>
                    <a:lnR w="6350" cap="flat" cmpd="sng" algn="ctr">
                      <a:solidFill>
                        <a:schemeClr val="accent2"/>
                      </a:solidFill>
                      <a:prstDash val="sysDot"/>
                      <a:round/>
                      <a:headEnd type="none" w="med" len="med"/>
                      <a:tailEnd type="none" w="med" len="med"/>
                    </a:lnR>
                    <a:lnT w="6350" cap="flat" cmpd="sng" algn="ctr">
                      <a:solidFill>
                        <a:schemeClr val="accent2"/>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0.13</a:t>
                      </a:r>
                    </a:p>
                  </a:txBody>
                  <a:tcPr marL="68580" marR="68580" marT="0" marB="0" anchor="ctr">
                    <a:lnL w="6350" cap="flat" cmpd="sng" algn="ctr">
                      <a:solidFill>
                        <a:schemeClr val="accent2"/>
                      </a:solidFill>
                      <a:prstDash val="sysDot"/>
                      <a:round/>
                      <a:headEnd type="none" w="med" len="med"/>
                      <a:tailEnd type="none" w="med" len="med"/>
                    </a:lnL>
                    <a:lnR w="12700" cap="flat" cmpd="sng" algn="ctr">
                      <a:noFill/>
                      <a:prstDash val="solid"/>
                      <a:round/>
                      <a:headEnd type="none" w="med" len="med"/>
                      <a:tailEnd type="none" w="med" len="med"/>
                    </a:lnR>
                    <a:lnT w="6350" cap="flat" cmpd="sng" algn="ctr">
                      <a:solidFill>
                        <a:schemeClr val="accent2"/>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1.6 (0.88 to 3.0) p = 0.13</a:t>
                      </a:r>
                    </a:p>
                  </a:txBody>
                  <a:tcPr marL="68580" marR="68580" marT="0" marB="0" anchor="ctr">
                    <a:lnL w="12700" cap="flat" cmpd="sng" algn="ctr">
                      <a:noFill/>
                      <a:prstDash val="solid"/>
                      <a:round/>
                      <a:headEnd type="none" w="med" len="med"/>
                      <a:tailEnd type="none" w="med" len="med"/>
                    </a:lnL>
                    <a:lnR w="6350" cap="flat" cmpd="sng" algn="ctr">
                      <a:solidFill>
                        <a:schemeClr val="accent2"/>
                      </a:solidFill>
                      <a:prstDash val="sysDot"/>
                      <a:round/>
                      <a:headEnd type="none" w="med" len="med"/>
                      <a:tailEnd type="none" w="med" len="med"/>
                    </a:lnR>
                    <a:lnT w="6350" cap="flat" cmpd="sng" algn="ctr">
                      <a:solidFill>
                        <a:schemeClr val="accent2"/>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0.70 (0.35 to 1.4) p = 0.31</a:t>
                      </a:r>
                    </a:p>
                  </a:txBody>
                  <a:tcPr marL="68580" marR="68580" marT="0" marB="0" anchor="ctr">
                    <a:lnL w="6350" cap="flat" cmpd="sng" algn="ctr">
                      <a:solidFill>
                        <a:schemeClr val="accent2"/>
                      </a:solidFill>
                      <a:prstDash val="sysDot"/>
                      <a:round/>
                      <a:headEnd type="none" w="med" len="med"/>
                      <a:tailEnd type="none" w="med" len="med"/>
                    </a:lnL>
                    <a:lnR w="12700" cap="flat" cmpd="sng" algn="ctr">
                      <a:noFill/>
                      <a:prstDash val="solid"/>
                      <a:round/>
                      <a:headEnd type="none" w="med" len="med"/>
                      <a:tailEnd type="none" w="med" len="med"/>
                    </a:lnR>
                    <a:lnT w="6350" cap="flat" cmpd="sng" algn="ctr">
                      <a:solidFill>
                        <a:schemeClr val="accent2"/>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Rectangle 1"/>
          <p:cNvSpPr>
            <a:spLocks noChangeArrowheads="1"/>
          </p:cNvSpPr>
          <p:nvPr/>
        </p:nvSpPr>
        <p:spPr bwMode="auto">
          <a:xfrm>
            <a:off x="19050" y="6831232"/>
            <a:ext cx="6553200" cy="1169551"/>
          </a:xfrm>
          <a:prstGeom prst="rect">
            <a:avLst/>
          </a:prstGeom>
          <a:noFill/>
          <a:ln>
            <a:noFill/>
          </a:ln>
          <a:effectLst>
            <a:prstShdw prst="shdw17" dist="17961" dir="2700000">
              <a:srgbClr val="FFFFFF">
                <a:gamma/>
                <a:shade val="60000"/>
                <a:invGamma/>
              </a:srgbClr>
            </a:prstShdw>
          </a:effectLst>
          <a:extLst/>
        </p:spPr>
        <p:txBody>
          <a:bodyPr anchor="ctr">
            <a:spAutoFit/>
          </a:bodyPr>
          <a:lstStyle>
            <a:lvl1pPr>
              <a:defRPr sz="1400">
                <a:solidFill>
                  <a:schemeClr val="tx1"/>
                </a:solidFill>
                <a:latin typeface="Arial" pitchFamily="34" charset="0"/>
              </a:defRPr>
            </a:lvl1pPr>
            <a:lvl2pPr>
              <a:defRPr sz="1400">
                <a:solidFill>
                  <a:schemeClr val="tx1"/>
                </a:solidFill>
                <a:latin typeface="Arial" pitchFamily="34" charset="0"/>
              </a:defRPr>
            </a:lvl2pPr>
            <a:lvl3pPr>
              <a:defRPr sz="1400">
                <a:solidFill>
                  <a:schemeClr val="tx1"/>
                </a:solidFill>
                <a:latin typeface="Arial" pitchFamily="34" charset="0"/>
              </a:defRPr>
            </a:lvl3pPr>
            <a:lvl4pPr>
              <a:defRPr sz="1400">
                <a:solidFill>
                  <a:schemeClr val="tx1"/>
                </a:solidFill>
                <a:latin typeface="Arial" pitchFamily="34" charset="0"/>
              </a:defRPr>
            </a:lvl4pPr>
            <a:lvl5pPr>
              <a:defRPr sz="1400">
                <a:solidFill>
                  <a:schemeClr val="tx1"/>
                </a:solidFill>
                <a:latin typeface="Arial" pitchFamily="34" charset="0"/>
              </a:defRPr>
            </a:lvl5pPr>
            <a:lvl6pPr algn="r" eaLnBrk="0" fontAlgn="base" hangingPunct="0">
              <a:spcBef>
                <a:spcPct val="50000"/>
              </a:spcBef>
              <a:spcAft>
                <a:spcPct val="0"/>
              </a:spcAft>
              <a:defRPr sz="1400">
                <a:solidFill>
                  <a:schemeClr val="tx1"/>
                </a:solidFill>
                <a:latin typeface="Arial" pitchFamily="34" charset="0"/>
              </a:defRPr>
            </a:lvl6pPr>
            <a:lvl7pPr algn="r" eaLnBrk="0" fontAlgn="base" hangingPunct="0">
              <a:spcBef>
                <a:spcPct val="50000"/>
              </a:spcBef>
              <a:spcAft>
                <a:spcPct val="0"/>
              </a:spcAft>
              <a:defRPr sz="1400">
                <a:solidFill>
                  <a:schemeClr val="tx1"/>
                </a:solidFill>
                <a:latin typeface="Arial" pitchFamily="34" charset="0"/>
              </a:defRPr>
            </a:lvl7pPr>
            <a:lvl8pPr algn="r" eaLnBrk="0" fontAlgn="base" hangingPunct="0">
              <a:spcBef>
                <a:spcPct val="50000"/>
              </a:spcBef>
              <a:spcAft>
                <a:spcPct val="0"/>
              </a:spcAft>
              <a:defRPr sz="1400">
                <a:solidFill>
                  <a:schemeClr val="tx1"/>
                </a:solidFill>
                <a:latin typeface="Arial" pitchFamily="34" charset="0"/>
              </a:defRPr>
            </a:lvl8pPr>
            <a:lvl9pPr algn="r" eaLnBrk="0" fontAlgn="base" hangingPunct="0">
              <a:spcBef>
                <a:spcPct val="50000"/>
              </a:spcBef>
              <a:spcAft>
                <a:spcPct val="0"/>
              </a:spcAft>
              <a:defRPr sz="1400">
                <a:solidFill>
                  <a:schemeClr val="tx1"/>
                </a:solidFill>
                <a:latin typeface="Arial" pitchFamily="34" charset="0"/>
              </a:defRPr>
            </a:lvl9pPr>
          </a:lstStyle>
          <a:p>
            <a:pPr marL="342900" indent="-342900" eaLnBrk="0" hangingPunct="0">
              <a:spcBef>
                <a:spcPct val="50000"/>
              </a:spcBef>
              <a:buFont typeface="Arial" panose="020B0604020202020204" pitchFamily="34" charset="0"/>
              <a:buChar char="•"/>
              <a:defRPr/>
            </a:pPr>
            <a:r>
              <a:rPr lang="en-US" altLang="en-US" sz="2000" dirty="0" smtClean="0">
                <a:latin typeface="+mn-lt"/>
                <a:ea typeface="Calibri" pitchFamily="34" charset="0"/>
                <a:cs typeface="Times New Roman" pitchFamily="18" charset="0"/>
              </a:rPr>
              <a:t>Therefore, we don’t need the individual p’s</a:t>
            </a:r>
          </a:p>
          <a:p>
            <a:pPr marL="800100" lvl="1" indent="-342900" eaLnBrk="0" hangingPunct="0">
              <a:spcBef>
                <a:spcPct val="50000"/>
              </a:spcBef>
              <a:buFont typeface="Arial" panose="020B0604020202020204" pitchFamily="34" charset="0"/>
              <a:buChar char="−"/>
              <a:defRPr/>
            </a:pPr>
            <a:r>
              <a:rPr lang="en-US" altLang="en-US" sz="2000" dirty="0">
                <a:latin typeface="+mn-lt"/>
                <a:ea typeface="Calibri" pitchFamily="34" charset="0"/>
                <a:cs typeface="Times New Roman" pitchFamily="18" charset="0"/>
              </a:rPr>
              <a:t>C</a:t>
            </a:r>
            <a:r>
              <a:rPr lang="en-US" altLang="en-US" sz="2000" dirty="0" smtClean="0">
                <a:latin typeface="+mn-lt"/>
                <a:ea typeface="Calibri" pitchFamily="34" charset="0"/>
                <a:cs typeface="Times New Roman" pitchFamily="18" charset="0"/>
              </a:rPr>
              <a:t>an just use stratum-specific OR’s if they estimate risk (prevalence ratios) or rate ratios</a:t>
            </a:r>
          </a:p>
        </p:txBody>
      </p:sp>
      <p:sp>
        <p:nvSpPr>
          <p:cNvPr id="7" name="Rectangle 1"/>
          <p:cNvSpPr>
            <a:spLocks noRot="1" noChangeAspect="1" noMove="1" noResize="1" noEditPoints="1" noAdjustHandles="1" noChangeArrowheads="1" noChangeShapeType="1" noTextEdit="1"/>
          </p:cNvSpPr>
          <p:nvPr/>
        </p:nvSpPr>
        <p:spPr bwMode="auto">
          <a:xfrm>
            <a:off x="152400" y="5012202"/>
            <a:ext cx="6553200" cy="1540999"/>
          </a:xfrm>
          <a:prstGeom prst="rect">
            <a:avLst/>
          </a:prstGeom>
          <a:blipFill rotWithShape="1">
            <a:blip r:embed="rId3"/>
            <a:stretch>
              <a:fillRect l="-463"/>
            </a:stretch>
          </a:blipFill>
          <a:ln>
            <a:noFill/>
          </a:ln>
          <a:effectLst>
            <a:prstShdw prst="shdw17" dist="17961" dir="2700000">
              <a:srgbClr val="FFFFFF">
                <a:gamma/>
                <a:shade val="60000"/>
                <a:invGamma/>
              </a:srgbClr>
            </a:prstShdw>
          </a:effectLst>
          <a:extLst/>
        </p:spPr>
        <p:txBody>
          <a:bodyPr/>
          <a:lstStyle/>
          <a:p>
            <a:pPr algn="r" eaLnBrk="0" hangingPunct="0">
              <a:spcBef>
                <a:spcPct val="50000"/>
              </a:spcBef>
              <a:defRPr/>
            </a:pPr>
            <a:r>
              <a:rPr lang="en-US" dirty="0">
                <a:noFill/>
              </a:rPr>
              <a:t> </a:t>
            </a:r>
          </a:p>
        </p:txBody>
      </p:sp>
      <p:sp>
        <p:nvSpPr>
          <p:cNvPr id="3" name="Oval 2"/>
          <p:cNvSpPr>
            <a:spLocks noChangeArrowheads="1"/>
          </p:cNvSpPr>
          <p:nvPr/>
        </p:nvSpPr>
        <p:spPr bwMode="auto">
          <a:xfrm>
            <a:off x="838200" y="6044208"/>
            <a:ext cx="609600" cy="432792"/>
          </a:xfrm>
          <a:prstGeom prst="ellipse">
            <a:avLst/>
          </a:prstGeom>
          <a:noFill/>
          <a:ln w="25400" algn="ctr">
            <a:solidFill>
              <a:srgbClr val="FF0000"/>
            </a:solidFill>
            <a:round/>
            <a:headEnd/>
            <a:tailEnd/>
          </a:ln>
        </p:spPr>
        <p:txBody>
          <a:bodyPr>
            <a:spAutoFit/>
          </a:bodyPr>
          <a:lstStyle/>
          <a:p>
            <a:pPr algn="r" eaLnBrk="0" hangingPunct="0">
              <a:spcBef>
                <a:spcPct val="50000"/>
              </a:spcBef>
            </a:pPr>
            <a:endParaRPr lang="en-US" dirty="0"/>
          </a:p>
        </p:txBody>
      </p:sp>
      <p:cxnSp>
        <p:nvCxnSpPr>
          <p:cNvPr id="9" name="Straight Arrow Connector 8"/>
          <p:cNvCxnSpPr>
            <a:cxnSpLocks noChangeShapeType="1"/>
          </p:cNvCxnSpPr>
          <p:nvPr/>
        </p:nvCxnSpPr>
        <p:spPr bwMode="auto">
          <a:xfrm flipV="1">
            <a:off x="1295400" y="4351339"/>
            <a:ext cx="4038600" cy="1668461"/>
          </a:xfrm>
          <a:prstGeom prst="straightConnector1">
            <a:avLst/>
          </a:prstGeom>
          <a:noFill/>
          <a:ln w="9525" algn="ctr">
            <a:solidFill>
              <a:srgbClr val="FF0000"/>
            </a:solidFill>
            <a:round/>
            <a:headEnd/>
            <a:tailEnd type="arrow" w="med" len="med"/>
          </a:ln>
        </p:spPr>
      </p:cxnSp>
      <p:sp>
        <p:nvSpPr>
          <p:cNvPr id="10" name="Oval 9"/>
          <p:cNvSpPr>
            <a:spLocks noChangeArrowheads="1"/>
          </p:cNvSpPr>
          <p:nvPr/>
        </p:nvSpPr>
        <p:spPr bwMode="auto">
          <a:xfrm>
            <a:off x="1447800" y="6019800"/>
            <a:ext cx="609600" cy="432792"/>
          </a:xfrm>
          <a:prstGeom prst="ellipse">
            <a:avLst/>
          </a:prstGeom>
          <a:noFill/>
          <a:ln w="25400" algn="ctr">
            <a:solidFill>
              <a:srgbClr val="FF0000"/>
            </a:solidFill>
            <a:round/>
            <a:headEnd/>
            <a:tailEnd/>
          </a:ln>
        </p:spPr>
        <p:txBody>
          <a:bodyPr>
            <a:spAutoFit/>
          </a:bodyPr>
          <a:lstStyle/>
          <a:p>
            <a:pPr algn="r" eaLnBrk="0" hangingPunct="0">
              <a:spcBef>
                <a:spcPct val="50000"/>
              </a:spcBef>
            </a:pPr>
            <a:endParaRPr lang="en-US" dirty="0"/>
          </a:p>
        </p:txBody>
      </p:sp>
      <p:cxnSp>
        <p:nvCxnSpPr>
          <p:cNvPr id="12" name="Straight Arrow Connector 11"/>
          <p:cNvCxnSpPr>
            <a:cxnSpLocks noChangeShapeType="1"/>
          </p:cNvCxnSpPr>
          <p:nvPr/>
        </p:nvCxnSpPr>
        <p:spPr bwMode="auto">
          <a:xfrm flipV="1">
            <a:off x="1985963" y="3497263"/>
            <a:ext cx="3424237" cy="2514600"/>
          </a:xfrm>
          <a:prstGeom prst="straightConnector1">
            <a:avLst/>
          </a:prstGeom>
          <a:noFill/>
          <a:ln w="9525" algn="ctr">
            <a:solidFill>
              <a:srgbClr val="FF0000"/>
            </a:solidFill>
            <a:round/>
            <a:headEnd/>
            <a:tailEnd type="arrow" w="med" len="med"/>
          </a:ln>
        </p:spPr>
      </p:cxnSp>
      <p:sp>
        <p:nvSpPr>
          <p:cNvPr id="11" name="TextBox 10"/>
          <p:cNvSpPr txBox="1">
            <a:spLocks noChangeArrowheads="1"/>
          </p:cNvSpPr>
          <p:nvPr/>
        </p:nvSpPr>
        <p:spPr bwMode="auto">
          <a:xfrm>
            <a:off x="914400" y="3409950"/>
            <a:ext cx="533400" cy="400110"/>
          </a:xfrm>
          <a:prstGeom prst="rect">
            <a:avLst/>
          </a:prstGeom>
          <a:noFill/>
          <a:ln w="9525">
            <a:noFill/>
            <a:miter lim="800000"/>
            <a:headEnd/>
            <a:tailEnd/>
          </a:ln>
        </p:spPr>
        <p:txBody>
          <a:bodyPr>
            <a:spAutoFit/>
          </a:bodyPr>
          <a:lstStyle/>
          <a:p>
            <a:pPr algn="r" eaLnBrk="0" hangingPunct="0">
              <a:spcBef>
                <a:spcPct val="50000"/>
              </a:spcBef>
            </a:pPr>
            <a:r>
              <a:rPr lang="en-US" sz="2000" i="1" dirty="0">
                <a:solidFill>
                  <a:srgbClr val="FF0000"/>
                </a:solidFill>
              </a:rPr>
              <a:t>p</a:t>
            </a:r>
            <a:r>
              <a:rPr lang="en-US" sz="2000" baseline="-25000" dirty="0">
                <a:solidFill>
                  <a:srgbClr val="FF0000"/>
                </a:solidFill>
              </a:rPr>
              <a:t>00</a:t>
            </a:r>
          </a:p>
        </p:txBody>
      </p:sp>
      <p:sp>
        <p:nvSpPr>
          <p:cNvPr id="13" name="TextBox 12"/>
          <p:cNvSpPr txBox="1">
            <a:spLocks noChangeArrowheads="1"/>
          </p:cNvSpPr>
          <p:nvPr/>
        </p:nvSpPr>
        <p:spPr bwMode="auto">
          <a:xfrm>
            <a:off x="3048000" y="3409950"/>
            <a:ext cx="533400" cy="400110"/>
          </a:xfrm>
          <a:prstGeom prst="rect">
            <a:avLst/>
          </a:prstGeom>
          <a:noFill/>
          <a:ln w="9525">
            <a:noFill/>
            <a:miter lim="800000"/>
            <a:headEnd/>
            <a:tailEnd/>
          </a:ln>
        </p:spPr>
        <p:txBody>
          <a:bodyPr>
            <a:spAutoFit/>
          </a:bodyPr>
          <a:lstStyle/>
          <a:p>
            <a:pPr algn="r" eaLnBrk="0" hangingPunct="0">
              <a:spcBef>
                <a:spcPct val="50000"/>
              </a:spcBef>
            </a:pPr>
            <a:r>
              <a:rPr lang="en-US" sz="2000" i="1" dirty="0">
                <a:solidFill>
                  <a:srgbClr val="FF0000"/>
                </a:solidFill>
              </a:rPr>
              <a:t>p</a:t>
            </a:r>
            <a:r>
              <a:rPr lang="en-US" sz="2000" baseline="-25000" dirty="0">
                <a:solidFill>
                  <a:srgbClr val="FF0000"/>
                </a:solidFill>
              </a:rPr>
              <a:t>10</a:t>
            </a:r>
          </a:p>
        </p:txBody>
      </p:sp>
      <p:sp>
        <p:nvSpPr>
          <p:cNvPr id="14" name="TextBox 13"/>
          <p:cNvSpPr txBox="1">
            <a:spLocks noChangeArrowheads="1"/>
          </p:cNvSpPr>
          <p:nvPr/>
        </p:nvSpPr>
        <p:spPr bwMode="auto">
          <a:xfrm>
            <a:off x="914400" y="4248150"/>
            <a:ext cx="533400" cy="400110"/>
          </a:xfrm>
          <a:prstGeom prst="rect">
            <a:avLst/>
          </a:prstGeom>
          <a:noFill/>
          <a:ln w="9525">
            <a:noFill/>
            <a:miter lim="800000"/>
            <a:headEnd/>
            <a:tailEnd/>
          </a:ln>
        </p:spPr>
        <p:txBody>
          <a:bodyPr>
            <a:spAutoFit/>
          </a:bodyPr>
          <a:lstStyle/>
          <a:p>
            <a:pPr algn="r" eaLnBrk="0" hangingPunct="0">
              <a:spcBef>
                <a:spcPct val="50000"/>
              </a:spcBef>
            </a:pPr>
            <a:r>
              <a:rPr lang="en-US" sz="2000" i="1" dirty="0">
                <a:solidFill>
                  <a:srgbClr val="FF0000"/>
                </a:solidFill>
              </a:rPr>
              <a:t>p</a:t>
            </a:r>
            <a:r>
              <a:rPr lang="en-US" sz="2000" baseline="-25000" dirty="0">
                <a:solidFill>
                  <a:srgbClr val="FF0000"/>
                </a:solidFill>
              </a:rPr>
              <a:t>01</a:t>
            </a:r>
          </a:p>
        </p:txBody>
      </p:sp>
      <p:sp>
        <p:nvSpPr>
          <p:cNvPr id="15" name="TextBox 14"/>
          <p:cNvSpPr txBox="1">
            <a:spLocks noChangeArrowheads="1"/>
          </p:cNvSpPr>
          <p:nvPr/>
        </p:nvSpPr>
        <p:spPr bwMode="auto">
          <a:xfrm>
            <a:off x="3048000" y="4248150"/>
            <a:ext cx="533400" cy="400110"/>
          </a:xfrm>
          <a:prstGeom prst="rect">
            <a:avLst/>
          </a:prstGeom>
          <a:noFill/>
          <a:ln w="9525">
            <a:noFill/>
            <a:miter lim="800000"/>
            <a:headEnd/>
            <a:tailEnd/>
          </a:ln>
        </p:spPr>
        <p:txBody>
          <a:bodyPr>
            <a:spAutoFit/>
          </a:bodyPr>
          <a:lstStyle/>
          <a:p>
            <a:pPr algn="r" eaLnBrk="0" hangingPunct="0">
              <a:spcBef>
                <a:spcPct val="50000"/>
              </a:spcBef>
            </a:pPr>
            <a:r>
              <a:rPr lang="en-US" sz="2000" i="1" dirty="0">
                <a:solidFill>
                  <a:srgbClr val="FF0000"/>
                </a:solidFill>
              </a:rPr>
              <a:t>p</a:t>
            </a:r>
            <a:r>
              <a:rPr lang="en-US" sz="2000" baseline="-25000" dirty="0">
                <a:solidFill>
                  <a:srgbClr val="FF0000"/>
                </a:solidFill>
              </a:rPr>
              <a:t>11</a:t>
            </a:r>
          </a:p>
        </p:txBody>
      </p:sp>
      <p:sp>
        <p:nvSpPr>
          <p:cNvPr id="16" name="Oval 15"/>
          <p:cNvSpPr/>
          <p:nvPr/>
        </p:nvSpPr>
        <p:spPr bwMode="auto">
          <a:xfrm>
            <a:off x="6629400" y="76200"/>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10" grpId="0" animBg="1"/>
      <p:bldP spid="11" grpId="0"/>
      <p:bldP spid="13" grpId="0"/>
      <p:bldP spid="14" grpId="0"/>
      <p:bldP spid="1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
          <p:cNvSpPr>
            <a:spLocks noChangeArrowheads="1"/>
          </p:cNvSpPr>
          <p:nvPr/>
        </p:nvSpPr>
        <p:spPr bwMode="auto">
          <a:xfrm>
            <a:off x="76200" y="5257511"/>
            <a:ext cx="6781800" cy="1438855"/>
          </a:xfrm>
          <a:prstGeom prst="rect">
            <a:avLst/>
          </a:prstGeom>
          <a:noFill/>
          <a:ln>
            <a:noFill/>
          </a:ln>
          <a:effectLst>
            <a:prstShdw prst="shdw17" dist="17961" dir="2700000">
              <a:srgbClr val="FFFFFF">
                <a:gamma/>
                <a:shade val="60000"/>
                <a:invGamma/>
              </a:srgbClr>
            </a:prstShdw>
          </a:effectLst>
          <a:extLst/>
        </p:spPr>
        <p:txBody>
          <a:bodyPr wrap="square" anchor="ctr">
            <a:spAutoFit/>
          </a:bodyPr>
          <a:lstStyle>
            <a:lvl1pPr>
              <a:defRPr sz="1400">
                <a:solidFill>
                  <a:schemeClr val="tx1"/>
                </a:solidFill>
                <a:latin typeface="Arial" pitchFamily="34" charset="0"/>
              </a:defRPr>
            </a:lvl1pPr>
            <a:lvl2pPr>
              <a:defRPr sz="1400">
                <a:solidFill>
                  <a:schemeClr val="tx1"/>
                </a:solidFill>
                <a:latin typeface="Arial" pitchFamily="34" charset="0"/>
              </a:defRPr>
            </a:lvl2pPr>
            <a:lvl3pPr>
              <a:defRPr sz="1400">
                <a:solidFill>
                  <a:schemeClr val="tx1"/>
                </a:solidFill>
                <a:latin typeface="Arial" pitchFamily="34" charset="0"/>
              </a:defRPr>
            </a:lvl3pPr>
            <a:lvl4pPr>
              <a:defRPr sz="1400">
                <a:solidFill>
                  <a:schemeClr val="tx1"/>
                </a:solidFill>
                <a:latin typeface="Arial" pitchFamily="34" charset="0"/>
              </a:defRPr>
            </a:lvl4pPr>
            <a:lvl5pPr>
              <a:defRPr sz="1400">
                <a:solidFill>
                  <a:schemeClr val="tx1"/>
                </a:solidFill>
                <a:latin typeface="Arial" pitchFamily="34" charset="0"/>
              </a:defRPr>
            </a:lvl5pPr>
            <a:lvl6pPr algn="r" eaLnBrk="0" fontAlgn="base" hangingPunct="0">
              <a:spcBef>
                <a:spcPct val="50000"/>
              </a:spcBef>
              <a:spcAft>
                <a:spcPct val="0"/>
              </a:spcAft>
              <a:defRPr sz="1400">
                <a:solidFill>
                  <a:schemeClr val="tx1"/>
                </a:solidFill>
                <a:latin typeface="Arial" pitchFamily="34" charset="0"/>
              </a:defRPr>
            </a:lvl6pPr>
            <a:lvl7pPr algn="r" eaLnBrk="0" fontAlgn="base" hangingPunct="0">
              <a:spcBef>
                <a:spcPct val="50000"/>
              </a:spcBef>
              <a:spcAft>
                <a:spcPct val="0"/>
              </a:spcAft>
              <a:defRPr sz="1400">
                <a:solidFill>
                  <a:schemeClr val="tx1"/>
                </a:solidFill>
                <a:latin typeface="Arial" pitchFamily="34" charset="0"/>
              </a:defRPr>
            </a:lvl7pPr>
            <a:lvl8pPr algn="r" eaLnBrk="0" fontAlgn="base" hangingPunct="0">
              <a:spcBef>
                <a:spcPct val="50000"/>
              </a:spcBef>
              <a:spcAft>
                <a:spcPct val="0"/>
              </a:spcAft>
              <a:defRPr sz="1400">
                <a:solidFill>
                  <a:schemeClr val="tx1"/>
                </a:solidFill>
                <a:latin typeface="Arial" pitchFamily="34" charset="0"/>
              </a:defRPr>
            </a:lvl8pPr>
            <a:lvl9pPr algn="r" eaLnBrk="0" fontAlgn="base" hangingPunct="0">
              <a:spcBef>
                <a:spcPct val="50000"/>
              </a:spcBef>
              <a:spcAft>
                <a:spcPct val="0"/>
              </a:spcAft>
              <a:defRPr sz="1400">
                <a:solidFill>
                  <a:schemeClr val="tx1"/>
                </a:solidFill>
                <a:latin typeface="Arial" pitchFamily="34" charset="0"/>
              </a:defRPr>
            </a:lvl9pPr>
          </a:lstStyle>
          <a:p>
            <a:pPr marL="342900" indent="-342900" eaLnBrk="0" hangingPunct="0">
              <a:spcBef>
                <a:spcPct val="50000"/>
              </a:spcBef>
              <a:buFont typeface="Arial" panose="020B0604020202020204" pitchFamily="34" charset="0"/>
              <a:buChar char="•"/>
              <a:defRPr/>
            </a:pPr>
            <a:r>
              <a:rPr lang="en-US" altLang="en-US" sz="2000" dirty="0" smtClean="0">
                <a:ea typeface="Calibri" pitchFamily="34" charset="0"/>
                <a:cs typeface="Times New Roman" pitchFamily="18" charset="0"/>
              </a:rPr>
              <a:t>Divide by </a:t>
            </a:r>
            <a:r>
              <a:rPr lang="en-US" altLang="en-US" sz="2000" i="1" dirty="0" smtClean="0">
                <a:ea typeface="Calibri" pitchFamily="34" charset="0"/>
                <a:cs typeface="Times New Roman" pitchFamily="18" charset="0"/>
              </a:rPr>
              <a:t>p</a:t>
            </a:r>
            <a:r>
              <a:rPr lang="en-US" altLang="en-US" sz="2000" baseline="-25000" dirty="0" smtClean="0">
                <a:ea typeface="Calibri" pitchFamily="34" charset="0"/>
                <a:cs typeface="Times New Roman" pitchFamily="18" charset="0"/>
              </a:rPr>
              <a:t>00</a:t>
            </a:r>
            <a:endParaRPr lang="en-US" altLang="en-US" sz="2000" dirty="0" smtClean="0">
              <a:ea typeface="Calibri" pitchFamily="34" charset="0"/>
              <a:cs typeface="Times New Roman" pitchFamily="18" charset="0"/>
            </a:endParaRPr>
          </a:p>
          <a:p>
            <a:pPr lvl="1" eaLnBrk="0" hangingPunct="0">
              <a:spcBef>
                <a:spcPct val="50000"/>
              </a:spcBef>
              <a:defRPr/>
            </a:pPr>
            <a:r>
              <a:rPr lang="en-US" altLang="en-US" sz="2000" dirty="0">
                <a:ea typeface="Calibri" pitchFamily="34" charset="0"/>
                <a:cs typeface="Times New Roman" pitchFamily="18" charset="0"/>
              </a:rPr>
              <a:t>=</a:t>
            </a:r>
            <a:r>
              <a:rPr lang="en-US" altLang="en-US" sz="2000" dirty="0" smtClean="0">
                <a:ea typeface="Calibri" pitchFamily="34" charset="0"/>
                <a:cs typeface="Times New Roman" pitchFamily="18" charset="0"/>
              </a:rPr>
              <a:t> (</a:t>
            </a:r>
            <a:r>
              <a:rPr lang="en-US" altLang="en-US" sz="2000" i="1" dirty="0" smtClean="0">
                <a:ea typeface="Calibri" pitchFamily="34" charset="0"/>
                <a:cs typeface="Times New Roman" pitchFamily="18" charset="0"/>
              </a:rPr>
              <a:t>p</a:t>
            </a:r>
            <a:r>
              <a:rPr lang="en-US" altLang="en-US" sz="2000" baseline="-25000" dirty="0" smtClean="0">
                <a:ea typeface="Calibri" pitchFamily="34" charset="0"/>
                <a:cs typeface="Times New Roman" pitchFamily="18" charset="0"/>
              </a:rPr>
              <a:t>11</a:t>
            </a:r>
            <a:r>
              <a:rPr lang="en-US" altLang="en-US" sz="2000" dirty="0" smtClean="0">
                <a:ea typeface="Calibri" pitchFamily="34" charset="0"/>
                <a:cs typeface="Times New Roman" pitchFamily="18" charset="0"/>
              </a:rPr>
              <a:t>/</a:t>
            </a:r>
            <a:r>
              <a:rPr lang="en-US" altLang="en-US" sz="2000" i="1" dirty="0" smtClean="0">
                <a:ea typeface="Calibri" pitchFamily="34" charset="0"/>
                <a:cs typeface="Times New Roman" pitchFamily="18" charset="0"/>
              </a:rPr>
              <a:t>p</a:t>
            </a:r>
            <a:r>
              <a:rPr lang="en-US" altLang="en-US" sz="2000" baseline="-25000" dirty="0" smtClean="0">
                <a:ea typeface="Calibri" pitchFamily="34" charset="0"/>
                <a:cs typeface="Times New Roman" pitchFamily="18" charset="0"/>
              </a:rPr>
              <a:t>00</a:t>
            </a:r>
            <a:r>
              <a:rPr lang="en-US" altLang="en-US" sz="2000" dirty="0" smtClean="0">
                <a:ea typeface="Calibri" pitchFamily="34" charset="0"/>
                <a:cs typeface="Times New Roman" pitchFamily="18" charset="0"/>
              </a:rPr>
              <a:t>) – (</a:t>
            </a:r>
            <a:r>
              <a:rPr lang="en-US" altLang="en-US" sz="2000" i="1" dirty="0" smtClean="0">
                <a:ea typeface="Calibri" pitchFamily="34" charset="0"/>
                <a:cs typeface="Times New Roman" pitchFamily="18" charset="0"/>
              </a:rPr>
              <a:t>p</a:t>
            </a:r>
            <a:r>
              <a:rPr lang="en-US" altLang="en-US" sz="2000" baseline="-25000" dirty="0" smtClean="0">
                <a:ea typeface="Calibri" pitchFamily="34" charset="0"/>
                <a:cs typeface="Times New Roman" pitchFamily="18" charset="0"/>
              </a:rPr>
              <a:t>10 </a:t>
            </a:r>
            <a:r>
              <a:rPr lang="en-US" altLang="en-US" sz="2000" dirty="0" smtClean="0">
                <a:ea typeface="Calibri" pitchFamily="34" charset="0"/>
                <a:cs typeface="Times New Roman" pitchFamily="18" charset="0"/>
              </a:rPr>
              <a:t>/ </a:t>
            </a:r>
            <a:r>
              <a:rPr lang="en-US" altLang="en-US" sz="2000" i="1" dirty="0" smtClean="0">
                <a:ea typeface="Calibri" pitchFamily="34" charset="0"/>
                <a:cs typeface="Times New Roman" pitchFamily="18" charset="0"/>
              </a:rPr>
              <a:t>p</a:t>
            </a:r>
            <a:r>
              <a:rPr lang="en-US" altLang="en-US" sz="2000" baseline="-25000" dirty="0" smtClean="0">
                <a:ea typeface="Calibri" pitchFamily="34" charset="0"/>
                <a:cs typeface="Times New Roman" pitchFamily="18" charset="0"/>
              </a:rPr>
              <a:t>00</a:t>
            </a:r>
            <a:r>
              <a:rPr lang="en-US" altLang="en-US" sz="2000" dirty="0" smtClean="0">
                <a:ea typeface="Calibri" pitchFamily="34" charset="0"/>
                <a:cs typeface="Times New Roman" pitchFamily="18" charset="0"/>
              </a:rPr>
              <a:t>)- (</a:t>
            </a:r>
            <a:r>
              <a:rPr lang="en-US" altLang="en-US" sz="2000" i="1" dirty="0" smtClean="0">
                <a:ea typeface="Calibri" pitchFamily="34" charset="0"/>
                <a:cs typeface="Times New Roman" pitchFamily="18" charset="0"/>
              </a:rPr>
              <a:t>p</a:t>
            </a:r>
            <a:r>
              <a:rPr lang="en-US" altLang="en-US" sz="2000" baseline="-25000" dirty="0" smtClean="0">
                <a:ea typeface="Calibri" pitchFamily="34" charset="0"/>
                <a:cs typeface="Times New Roman" pitchFamily="18" charset="0"/>
              </a:rPr>
              <a:t>01</a:t>
            </a:r>
            <a:r>
              <a:rPr lang="en-US" altLang="en-US" sz="2000" dirty="0" smtClean="0">
                <a:ea typeface="Calibri" pitchFamily="34" charset="0"/>
                <a:cs typeface="Times New Roman" pitchFamily="18" charset="0"/>
              </a:rPr>
              <a:t> /</a:t>
            </a:r>
            <a:r>
              <a:rPr lang="en-US" altLang="en-US" sz="2000" i="1" dirty="0" smtClean="0">
                <a:ea typeface="Calibri" pitchFamily="34" charset="0"/>
                <a:cs typeface="Times New Roman" pitchFamily="18" charset="0"/>
              </a:rPr>
              <a:t>p</a:t>
            </a:r>
            <a:r>
              <a:rPr lang="en-US" altLang="en-US" sz="2000" baseline="-25000" dirty="0" smtClean="0">
                <a:ea typeface="Calibri" pitchFamily="34" charset="0"/>
                <a:cs typeface="Times New Roman" pitchFamily="18" charset="0"/>
              </a:rPr>
              <a:t>00</a:t>
            </a:r>
            <a:r>
              <a:rPr lang="en-US" altLang="en-US" sz="2000" dirty="0" smtClean="0">
                <a:ea typeface="Calibri" pitchFamily="34" charset="0"/>
                <a:cs typeface="Times New Roman" pitchFamily="18" charset="0"/>
              </a:rPr>
              <a:t>) + (</a:t>
            </a:r>
            <a:r>
              <a:rPr lang="en-US" altLang="en-US" sz="2000" i="1" dirty="0" smtClean="0">
                <a:ea typeface="Calibri" pitchFamily="34" charset="0"/>
                <a:cs typeface="Times New Roman" pitchFamily="18" charset="0"/>
              </a:rPr>
              <a:t>p</a:t>
            </a:r>
            <a:r>
              <a:rPr lang="en-US" altLang="en-US" sz="2000" baseline="-25000" dirty="0" smtClean="0">
                <a:ea typeface="Calibri" pitchFamily="34" charset="0"/>
                <a:cs typeface="Times New Roman" pitchFamily="18" charset="0"/>
              </a:rPr>
              <a:t>00</a:t>
            </a:r>
            <a:r>
              <a:rPr lang="en-US" altLang="en-US" sz="2000" dirty="0" smtClean="0">
                <a:ea typeface="Calibri" pitchFamily="34" charset="0"/>
                <a:cs typeface="Times New Roman" pitchFamily="18" charset="0"/>
              </a:rPr>
              <a:t> / </a:t>
            </a:r>
            <a:r>
              <a:rPr lang="en-US" altLang="en-US" sz="2000" i="1" dirty="0" smtClean="0">
                <a:ea typeface="Calibri" pitchFamily="34" charset="0"/>
                <a:cs typeface="Times New Roman" pitchFamily="18" charset="0"/>
              </a:rPr>
              <a:t>p</a:t>
            </a:r>
            <a:r>
              <a:rPr lang="en-US" altLang="en-US" sz="2000" baseline="-25000" dirty="0" smtClean="0">
                <a:ea typeface="Calibri" pitchFamily="34" charset="0"/>
                <a:cs typeface="Times New Roman" pitchFamily="18" charset="0"/>
              </a:rPr>
              <a:t>00</a:t>
            </a:r>
            <a:r>
              <a:rPr lang="en-US" altLang="en-US" sz="2000" dirty="0" smtClean="0">
                <a:ea typeface="Calibri" pitchFamily="34" charset="0"/>
                <a:cs typeface="Times New Roman" pitchFamily="18" charset="0"/>
              </a:rPr>
              <a:t>) </a:t>
            </a:r>
          </a:p>
          <a:p>
            <a:pPr lvl="1" eaLnBrk="0" hangingPunct="0">
              <a:spcBef>
                <a:spcPct val="50000"/>
              </a:spcBef>
              <a:defRPr/>
            </a:pPr>
            <a:endParaRPr lang="en-US" altLang="en-US" sz="500" dirty="0" smtClean="0">
              <a:latin typeface="+mn-lt"/>
              <a:ea typeface="Calibri" pitchFamily="34" charset="0"/>
              <a:cs typeface="Times New Roman" pitchFamily="18" charset="0"/>
            </a:endParaRPr>
          </a:p>
          <a:p>
            <a:pPr lvl="1" eaLnBrk="0" hangingPunct="0">
              <a:spcBef>
                <a:spcPct val="50000"/>
              </a:spcBef>
              <a:defRPr/>
            </a:pPr>
            <a:r>
              <a:rPr lang="en-US" altLang="en-US" sz="2000" dirty="0" smtClean="0">
                <a:latin typeface="+mn-lt"/>
                <a:ea typeface="Calibri" pitchFamily="34" charset="0"/>
                <a:cs typeface="Times New Roman" pitchFamily="18" charset="0"/>
              </a:rPr>
              <a:t>= </a:t>
            </a:r>
            <a:r>
              <a:rPr lang="en-US" altLang="en-US" sz="2000" dirty="0" smtClean="0">
                <a:solidFill>
                  <a:srgbClr val="FF0000"/>
                </a:solidFill>
                <a:latin typeface="+mn-lt"/>
                <a:ea typeface="Calibri" pitchFamily="34" charset="0"/>
                <a:cs typeface="Times New Roman" pitchFamily="18" charset="0"/>
              </a:rPr>
              <a:t>RR</a:t>
            </a:r>
            <a:r>
              <a:rPr lang="en-US" altLang="en-US" sz="2000" baseline="-25000" dirty="0" smtClean="0">
                <a:solidFill>
                  <a:srgbClr val="FF0000"/>
                </a:solidFill>
                <a:latin typeface="+mn-lt"/>
                <a:ea typeface="Calibri" pitchFamily="34" charset="0"/>
                <a:cs typeface="Times New Roman" pitchFamily="18" charset="0"/>
              </a:rPr>
              <a:t>11</a:t>
            </a:r>
            <a:r>
              <a:rPr lang="en-US" altLang="en-US" sz="2000" dirty="0" smtClean="0">
                <a:solidFill>
                  <a:srgbClr val="FF0000"/>
                </a:solidFill>
                <a:latin typeface="+mn-lt"/>
                <a:ea typeface="Calibri" pitchFamily="34" charset="0"/>
                <a:cs typeface="Times New Roman" pitchFamily="18" charset="0"/>
              </a:rPr>
              <a:t> – RR</a:t>
            </a:r>
            <a:r>
              <a:rPr lang="en-US" altLang="en-US" sz="2000" baseline="-25000" dirty="0" smtClean="0">
                <a:solidFill>
                  <a:srgbClr val="FF0000"/>
                </a:solidFill>
                <a:latin typeface="+mn-lt"/>
                <a:ea typeface="Calibri" pitchFamily="34" charset="0"/>
                <a:cs typeface="Times New Roman" pitchFamily="18" charset="0"/>
              </a:rPr>
              <a:t>10</a:t>
            </a:r>
            <a:r>
              <a:rPr lang="en-US" altLang="en-US" sz="2000" dirty="0" smtClean="0">
                <a:solidFill>
                  <a:srgbClr val="FF0000"/>
                </a:solidFill>
                <a:latin typeface="+mn-lt"/>
                <a:ea typeface="Calibri" pitchFamily="34" charset="0"/>
                <a:cs typeface="Times New Roman" pitchFamily="18" charset="0"/>
              </a:rPr>
              <a:t> – RR</a:t>
            </a:r>
            <a:r>
              <a:rPr lang="en-US" altLang="en-US" sz="2000" baseline="-25000" dirty="0" smtClean="0">
                <a:solidFill>
                  <a:srgbClr val="FF0000"/>
                </a:solidFill>
                <a:latin typeface="+mn-lt"/>
                <a:ea typeface="Calibri" pitchFamily="34" charset="0"/>
                <a:cs typeface="Times New Roman" pitchFamily="18" charset="0"/>
              </a:rPr>
              <a:t>01</a:t>
            </a:r>
            <a:r>
              <a:rPr lang="en-US" altLang="en-US" sz="2000" dirty="0" smtClean="0">
                <a:solidFill>
                  <a:srgbClr val="FF0000"/>
                </a:solidFill>
                <a:latin typeface="+mn-lt"/>
                <a:ea typeface="Calibri" pitchFamily="34" charset="0"/>
                <a:cs typeface="Times New Roman" pitchFamily="18" charset="0"/>
              </a:rPr>
              <a:t> + 1 </a:t>
            </a:r>
            <a:r>
              <a:rPr lang="en-US" altLang="en-US" sz="2000" dirty="0" smtClean="0">
                <a:latin typeface="+mn-lt"/>
                <a:ea typeface="Calibri" pitchFamily="34" charset="0"/>
                <a:cs typeface="Times New Roman" pitchFamily="18" charset="0"/>
              </a:rPr>
              <a:t>= 1.6 – 2.4 – 2.3 + 1 = -2.1</a:t>
            </a:r>
          </a:p>
        </p:txBody>
      </p:sp>
      <p:sp>
        <p:nvSpPr>
          <p:cNvPr id="160769" name="Title 1"/>
          <p:cNvSpPr>
            <a:spLocks noGrp="1"/>
          </p:cNvSpPr>
          <p:nvPr>
            <p:ph type="title"/>
          </p:nvPr>
        </p:nvSpPr>
        <p:spPr>
          <a:xfrm>
            <a:off x="609600" y="0"/>
            <a:ext cx="5830888" cy="1066800"/>
          </a:xfrm>
        </p:spPr>
        <p:txBody>
          <a:bodyPr/>
          <a:lstStyle/>
          <a:p>
            <a:r>
              <a:rPr lang="en-US" dirty="0" smtClean="0"/>
              <a:t>What about case-control studies? Determining Additive Interaction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99108825"/>
              </p:ext>
            </p:extLst>
          </p:nvPr>
        </p:nvGraphicFramePr>
        <p:xfrm>
          <a:off x="152402" y="1066801"/>
          <a:ext cx="6553201" cy="3720319"/>
        </p:xfrm>
        <a:graphic>
          <a:graphicData uri="http://schemas.openxmlformats.org/drawingml/2006/table">
            <a:tbl>
              <a:tblPr firstRow="1" firstCol="1" bandRow="1"/>
              <a:tblGrid>
                <a:gridCol w="762000"/>
                <a:gridCol w="914399"/>
                <a:gridCol w="1219200"/>
                <a:gridCol w="914400"/>
                <a:gridCol w="1295400"/>
                <a:gridCol w="1447802"/>
              </a:tblGrid>
              <a:tr h="473202">
                <a:tc>
                  <a:txBody>
                    <a:bodyPr/>
                    <a:lstStyle/>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a:lnSpc>
                          <a:spcPct val="115000"/>
                        </a:lnSpc>
                        <a:spcBef>
                          <a:spcPts val="0"/>
                        </a:spcBef>
                        <a:spcAft>
                          <a:spcPts val="0"/>
                        </a:spcAft>
                      </a:pPr>
                      <a:r>
                        <a:rPr lang="en-US" sz="1100" dirty="0">
                          <a:effectLst/>
                          <a:latin typeface="Calibri"/>
                          <a:ea typeface="Calibri"/>
                          <a:cs typeface="Times New Roman"/>
                        </a:rPr>
                        <a:t> </a:t>
                      </a:r>
                    </a:p>
                    <a:p>
                      <a:pPr marL="0" marR="0" algn="ctr">
                        <a:lnSpc>
                          <a:spcPct val="115000"/>
                        </a:lnSpc>
                        <a:spcBef>
                          <a:spcPts val="0"/>
                        </a:spcBef>
                        <a:spcAft>
                          <a:spcPts val="0"/>
                        </a:spcAft>
                      </a:pPr>
                      <a:r>
                        <a:rPr lang="en-US" sz="1600" b="1" u="sng" dirty="0">
                          <a:effectLst/>
                          <a:latin typeface="Calibri"/>
                          <a:ea typeface="Calibri"/>
                          <a:cs typeface="Times New Roman"/>
                        </a:rPr>
                        <a:t>No Smoking</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a:lnSpc>
                          <a:spcPct val="115000"/>
                        </a:lnSpc>
                        <a:spcBef>
                          <a:spcPts val="0"/>
                        </a:spcBef>
                        <a:spcAft>
                          <a:spcPts val="0"/>
                        </a:spcAft>
                      </a:pPr>
                      <a:r>
                        <a:rPr lang="en-US" sz="1100" dirty="0">
                          <a:effectLst/>
                          <a:latin typeface="Calibri"/>
                          <a:ea typeface="Calibri"/>
                          <a:cs typeface="Times New Roman"/>
                        </a:rPr>
                        <a:t> </a:t>
                      </a:r>
                      <a:endParaRPr lang="en-US" sz="800" dirty="0">
                        <a:effectLst/>
                        <a:latin typeface="Calibri"/>
                        <a:ea typeface="Calibri"/>
                        <a:cs typeface="Times New Roman"/>
                      </a:endParaRPr>
                    </a:p>
                    <a:p>
                      <a:pPr marL="0" marR="0" algn="ctr">
                        <a:lnSpc>
                          <a:spcPct val="115000"/>
                        </a:lnSpc>
                        <a:spcBef>
                          <a:spcPts val="0"/>
                        </a:spcBef>
                        <a:spcAft>
                          <a:spcPts val="0"/>
                        </a:spcAft>
                      </a:pPr>
                      <a:r>
                        <a:rPr lang="en-US" sz="1600" b="1" u="sng" dirty="0">
                          <a:effectLst/>
                          <a:latin typeface="Calibri"/>
                          <a:ea typeface="Calibri"/>
                          <a:cs typeface="Times New Roman"/>
                        </a:rPr>
                        <a:t>Smoking</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487533">
                <a:tc>
                  <a:txBody>
                    <a:bodyPr/>
                    <a:lstStyle/>
                    <a:p>
                      <a:pPr marL="0" marR="0">
                        <a:lnSpc>
                          <a:spcPct val="115000"/>
                        </a:lnSpc>
                        <a:spcBef>
                          <a:spcPts val="0"/>
                        </a:spcBef>
                        <a:spcAft>
                          <a:spcPts val="0"/>
                        </a:spcAft>
                      </a:pPr>
                      <a:r>
                        <a:rPr lang="en-US" sz="1400" dirty="0">
                          <a:effectLst/>
                          <a:latin typeface="Calibri"/>
                          <a:ea typeface="Calibri"/>
                          <a:cs typeface="Times New Roman"/>
                        </a:rPr>
                        <a:t>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300" b="1" dirty="0">
                          <a:effectLst/>
                          <a:latin typeface="Calibri"/>
                          <a:ea typeface="Calibri"/>
                          <a:cs typeface="Times New Roman"/>
                        </a:rPr>
                        <a:t>Probability of </a:t>
                      </a:r>
                      <a:r>
                        <a:rPr lang="en-US" sz="1300" b="1" dirty="0" smtClean="0">
                          <a:effectLst/>
                          <a:latin typeface="Calibri"/>
                          <a:ea typeface="Calibri"/>
                          <a:cs typeface="Times New Roman"/>
                        </a:rPr>
                        <a:t>delayed </a:t>
                      </a:r>
                      <a:r>
                        <a:rPr lang="en-US" sz="1300" b="1" dirty="0">
                          <a:effectLst/>
                          <a:latin typeface="Calibri"/>
                          <a:ea typeface="Calibri"/>
                          <a:cs typeface="Times New Roman"/>
                        </a:rPr>
                        <a:t>conception</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b="1" dirty="0">
                          <a:effectLst/>
                          <a:latin typeface="Calibri"/>
                          <a:ea typeface="Calibri"/>
                          <a:cs typeface="Times New Roman"/>
                        </a:rPr>
                        <a:t>Prevalence ratio (95% CI)</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300" b="1" dirty="0">
                          <a:effectLst/>
                          <a:latin typeface="Calibri"/>
                          <a:ea typeface="Calibri"/>
                          <a:cs typeface="Times New Roman"/>
                        </a:rPr>
                        <a:t>Probability of delayed conception</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b="1" dirty="0">
                          <a:effectLst/>
                          <a:latin typeface="Calibri"/>
                          <a:ea typeface="Calibri"/>
                          <a:cs typeface="Times New Roman"/>
                        </a:rPr>
                        <a:t>Prevalence ratio (95% CI)</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dirty="0">
                          <a:effectLst/>
                          <a:latin typeface="Calibri"/>
                          <a:ea typeface="Calibri"/>
                          <a:cs typeface="Times New Roman"/>
                        </a:rPr>
                        <a:t> </a:t>
                      </a:r>
                      <a:r>
                        <a:rPr lang="en-US" sz="1400" b="1" dirty="0" smtClean="0">
                          <a:effectLst/>
                          <a:latin typeface="Calibri"/>
                          <a:ea typeface="Calibri"/>
                          <a:cs typeface="Times New Roman"/>
                        </a:rPr>
                        <a:t>Prevalence ratio (95% CI)  for smoking within strata of caffeine use</a:t>
                      </a:r>
                    </a:p>
                    <a:p>
                      <a:pPr marL="0" marR="0">
                        <a:lnSpc>
                          <a:spcPct val="115000"/>
                        </a:lnSpc>
                        <a:spcBef>
                          <a:spcPts val="0"/>
                        </a:spcBef>
                        <a:spcAft>
                          <a:spcPts val="0"/>
                        </a:spcAft>
                      </a:pPr>
                      <a:endParaRPr lang="en-US" sz="1400" dirty="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904938">
                <a:tc>
                  <a:txBody>
                    <a:bodyPr/>
                    <a:lstStyle/>
                    <a:p>
                      <a:pPr marL="0" marR="0" algn="ctr">
                        <a:lnSpc>
                          <a:spcPct val="115000"/>
                        </a:lnSpc>
                        <a:spcBef>
                          <a:spcPts val="0"/>
                        </a:spcBef>
                        <a:spcAft>
                          <a:spcPts val="0"/>
                        </a:spcAft>
                      </a:pPr>
                      <a:r>
                        <a:rPr lang="en-US" sz="1400" b="1" dirty="0">
                          <a:effectLst/>
                          <a:latin typeface="Calibri"/>
                          <a:ea typeface="Calibri"/>
                          <a:cs typeface="Times New Roman"/>
                        </a:rPr>
                        <a:t>No caffeine use</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11430" algn="ctr">
                        <a:lnSpc>
                          <a:spcPct val="115000"/>
                        </a:lnSpc>
                        <a:spcBef>
                          <a:spcPts val="0"/>
                        </a:spcBef>
                        <a:spcAft>
                          <a:spcPts val="0"/>
                        </a:spcAft>
                      </a:pPr>
                      <a:r>
                        <a:rPr lang="en-US" sz="1400" dirty="0">
                          <a:effectLst/>
                          <a:latin typeface="Calibri"/>
                          <a:ea typeface="Calibri"/>
                          <a:cs typeface="Times New Roman"/>
                        </a:rPr>
                        <a:t>0.082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2"/>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indent="-11430" algn="ctr">
                        <a:lnSpc>
                          <a:spcPct val="115000"/>
                        </a:lnSpc>
                        <a:spcBef>
                          <a:spcPts val="0"/>
                        </a:spcBef>
                        <a:spcAft>
                          <a:spcPts val="0"/>
                        </a:spcAft>
                      </a:pPr>
                      <a:r>
                        <a:rPr lang="en-US" sz="1400" dirty="0" smtClean="0">
                          <a:effectLst/>
                          <a:latin typeface="Calibri"/>
                          <a:ea typeface="Calibri"/>
                          <a:cs typeface="Times New Roman"/>
                        </a:rPr>
                        <a:t>1.0 (reference)</a:t>
                      </a:r>
                      <a:endParaRPr lang="en-US" sz="1400" dirty="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3175" cap="flat" cmpd="sng" algn="ctr">
                      <a:solidFill>
                        <a:schemeClr val="tx2"/>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2"/>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0.20</a:t>
                      </a:r>
                    </a:p>
                  </a:txBody>
                  <a:tcPr marL="68580" marR="68580" marT="0" marB="0" anchor="ctr">
                    <a:lnL w="3175" cap="flat" cmpd="sng" algn="ctr">
                      <a:solidFill>
                        <a:schemeClr val="tx2"/>
                      </a:solidFill>
                      <a:prstDash val="sysDot"/>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2"/>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2.4 (1.4 to 4.1)  p = 0.001</a:t>
                      </a:r>
                    </a:p>
                  </a:txBody>
                  <a:tcPr marL="68580" marR="68580" marT="0" marB="0" anchor="ctr">
                    <a:lnL w="12700" cap="flat" cmpd="sng" algn="ctr">
                      <a:noFill/>
                      <a:prstDash val="solid"/>
                      <a:round/>
                      <a:headEnd type="none" w="med" len="med"/>
                      <a:tailEnd type="none" w="med" len="med"/>
                    </a:lnL>
                    <a:lnR w="3175" cap="flat" cmpd="sng" algn="ctr">
                      <a:solidFill>
                        <a:schemeClr val="tx2"/>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2"/>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2.4 (1.4 to 4.1)      p = 0.001</a:t>
                      </a:r>
                    </a:p>
                  </a:txBody>
                  <a:tcPr marL="68580" marR="68580" marT="0" marB="0" anchor="ctr">
                    <a:lnL w="3175" cap="flat" cmpd="sng" algn="ctr">
                      <a:solidFill>
                        <a:schemeClr val="tx2"/>
                      </a:solidFill>
                      <a:prstDash val="sysDot"/>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2"/>
                      </a:solidFill>
                      <a:prstDash val="sysDot"/>
                      <a:round/>
                      <a:headEnd type="none" w="med" len="med"/>
                      <a:tailEnd type="none" w="med" len="med"/>
                    </a:lnB>
                    <a:lnTlToBr w="12700" cmpd="sng">
                      <a:noFill/>
                      <a:prstDash val="solid"/>
                    </a:lnTlToBr>
                    <a:lnBlToTr w="12700" cmpd="sng">
                      <a:noFill/>
                      <a:prstDash val="solid"/>
                    </a:lnBlToTr>
                  </a:tcPr>
                </a:tc>
              </a:tr>
              <a:tr h="854646">
                <a:tc>
                  <a:txBody>
                    <a:bodyPr/>
                    <a:lstStyle/>
                    <a:p>
                      <a:pPr marL="0" marR="0" algn="ctr">
                        <a:lnSpc>
                          <a:spcPct val="115000"/>
                        </a:lnSpc>
                        <a:spcBef>
                          <a:spcPts val="0"/>
                        </a:spcBef>
                        <a:spcAft>
                          <a:spcPts val="0"/>
                        </a:spcAft>
                      </a:pPr>
                      <a:r>
                        <a:rPr lang="en-US" sz="1400" b="1" dirty="0">
                          <a:effectLst/>
                          <a:latin typeface="Calibri"/>
                          <a:ea typeface="Calibri"/>
                          <a:cs typeface="Times New Roman"/>
                        </a:rPr>
                        <a:t>Heavy caffeine use</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11430" algn="ctr">
                        <a:lnSpc>
                          <a:spcPct val="115000"/>
                        </a:lnSpc>
                        <a:spcBef>
                          <a:spcPts val="0"/>
                        </a:spcBef>
                        <a:spcAft>
                          <a:spcPts val="0"/>
                        </a:spcAft>
                      </a:pPr>
                      <a:r>
                        <a:rPr lang="en-US" sz="1400" dirty="0">
                          <a:effectLst/>
                          <a:latin typeface="Calibri"/>
                          <a:ea typeface="Calibri"/>
                          <a:cs typeface="Times New Roman"/>
                        </a:rPr>
                        <a:t>0.19</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2.3 (1.4 to 3.8) p = 0.001</a:t>
                      </a:r>
                    </a:p>
                  </a:txBody>
                  <a:tcPr marL="68580" marR="68580" marT="0" marB="0" anchor="ctr">
                    <a:lnL w="12700" cap="flat" cmpd="sng" algn="ctr">
                      <a:noFill/>
                      <a:prstDash val="solid"/>
                      <a:round/>
                      <a:headEnd type="none" w="med" len="med"/>
                      <a:tailEnd type="none" w="med" len="med"/>
                    </a:lnL>
                    <a:lnR w="3175" cap="flat" cmpd="sng" algn="ctr">
                      <a:solidFill>
                        <a:schemeClr val="tx2"/>
                      </a:solidFill>
                      <a:prstDash val="sysDot"/>
                      <a:round/>
                      <a:headEnd type="none" w="med" len="med"/>
                      <a:tailEnd type="none" w="med" len="med"/>
                    </a:lnR>
                    <a:lnT w="3175" cap="flat" cmpd="sng" algn="ctr">
                      <a:solidFill>
                        <a:schemeClr val="tx2"/>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0.13</a:t>
                      </a:r>
                    </a:p>
                  </a:txBody>
                  <a:tcPr marL="68580" marR="68580" marT="0" marB="0" anchor="ctr">
                    <a:lnL w="3175" cap="flat" cmpd="sng" algn="ctr">
                      <a:solidFill>
                        <a:schemeClr val="tx2"/>
                      </a:solidFill>
                      <a:prstDash val="sysDot"/>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1.6 (0.88 to 3.0) p = 0.13</a:t>
                      </a:r>
                    </a:p>
                  </a:txBody>
                  <a:tcPr marL="68580" marR="68580" marT="0" marB="0" anchor="ctr">
                    <a:lnL w="12700" cap="flat" cmpd="sng" algn="ctr">
                      <a:noFill/>
                      <a:prstDash val="solid"/>
                      <a:round/>
                      <a:headEnd type="none" w="med" len="med"/>
                      <a:tailEnd type="none" w="med" len="med"/>
                    </a:lnL>
                    <a:lnR w="3175" cap="flat" cmpd="sng" algn="ctr">
                      <a:solidFill>
                        <a:schemeClr val="tx2"/>
                      </a:solidFill>
                      <a:prstDash val="sysDot"/>
                      <a:round/>
                      <a:headEnd type="none" w="med" len="med"/>
                      <a:tailEnd type="none" w="med" len="med"/>
                    </a:lnR>
                    <a:lnT w="3175" cap="flat" cmpd="sng" algn="ctr">
                      <a:solidFill>
                        <a:schemeClr val="tx2"/>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0.70 (0.35 to 1.4) p = 0.31</a:t>
                      </a:r>
                    </a:p>
                  </a:txBody>
                  <a:tcPr marL="68580" marR="68580" marT="0" marB="0" anchor="ctr">
                    <a:lnL w="3175" cap="flat" cmpd="sng" algn="ctr">
                      <a:solidFill>
                        <a:schemeClr val="tx2"/>
                      </a:solidFill>
                      <a:prstDash val="sysDot"/>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Rectangle 1"/>
          <p:cNvSpPr>
            <a:spLocks noChangeArrowheads="1"/>
          </p:cNvSpPr>
          <p:nvPr/>
        </p:nvSpPr>
        <p:spPr bwMode="auto">
          <a:xfrm>
            <a:off x="304800" y="6838920"/>
            <a:ext cx="6553200" cy="400110"/>
          </a:xfrm>
          <a:prstGeom prst="rect">
            <a:avLst/>
          </a:prstGeom>
          <a:noFill/>
          <a:ln>
            <a:noFill/>
          </a:ln>
          <a:effectLst>
            <a:prstShdw prst="shdw17" dist="17961" dir="2700000">
              <a:srgbClr val="FFFFFF">
                <a:gamma/>
                <a:shade val="60000"/>
                <a:invGamma/>
              </a:srgbClr>
            </a:prstShdw>
          </a:effectLst>
          <a:extLst/>
        </p:spPr>
        <p:txBody>
          <a:bodyPr anchor="ctr">
            <a:spAutoFit/>
          </a:bodyPr>
          <a:lstStyle>
            <a:lvl1pPr>
              <a:defRPr sz="1400">
                <a:solidFill>
                  <a:schemeClr val="tx1"/>
                </a:solidFill>
                <a:latin typeface="Arial" pitchFamily="34" charset="0"/>
              </a:defRPr>
            </a:lvl1pPr>
            <a:lvl2pPr>
              <a:defRPr sz="1400">
                <a:solidFill>
                  <a:schemeClr val="tx1"/>
                </a:solidFill>
                <a:latin typeface="Arial" pitchFamily="34" charset="0"/>
              </a:defRPr>
            </a:lvl2pPr>
            <a:lvl3pPr>
              <a:defRPr sz="1400">
                <a:solidFill>
                  <a:schemeClr val="tx1"/>
                </a:solidFill>
                <a:latin typeface="Arial" pitchFamily="34" charset="0"/>
              </a:defRPr>
            </a:lvl3pPr>
            <a:lvl4pPr>
              <a:defRPr sz="1400">
                <a:solidFill>
                  <a:schemeClr val="tx1"/>
                </a:solidFill>
                <a:latin typeface="Arial" pitchFamily="34" charset="0"/>
              </a:defRPr>
            </a:lvl4pPr>
            <a:lvl5pPr>
              <a:defRPr sz="1400">
                <a:solidFill>
                  <a:schemeClr val="tx1"/>
                </a:solidFill>
                <a:latin typeface="Arial" pitchFamily="34" charset="0"/>
              </a:defRPr>
            </a:lvl5pPr>
            <a:lvl6pPr algn="r" eaLnBrk="0" fontAlgn="base" hangingPunct="0">
              <a:spcBef>
                <a:spcPct val="50000"/>
              </a:spcBef>
              <a:spcAft>
                <a:spcPct val="0"/>
              </a:spcAft>
              <a:defRPr sz="1400">
                <a:solidFill>
                  <a:schemeClr val="tx1"/>
                </a:solidFill>
                <a:latin typeface="Arial" pitchFamily="34" charset="0"/>
              </a:defRPr>
            </a:lvl6pPr>
            <a:lvl7pPr algn="r" eaLnBrk="0" fontAlgn="base" hangingPunct="0">
              <a:spcBef>
                <a:spcPct val="50000"/>
              </a:spcBef>
              <a:spcAft>
                <a:spcPct val="0"/>
              </a:spcAft>
              <a:defRPr sz="1400">
                <a:solidFill>
                  <a:schemeClr val="tx1"/>
                </a:solidFill>
                <a:latin typeface="Arial" pitchFamily="34" charset="0"/>
              </a:defRPr>
            </a:lvl7pPr>
            <a:lvl8pPr algn="r" eaLnBrk="0" fontAlgn="base" hangingPunct="0">
              <a:spcBef>
                <a:spcPct val="50000"/>
              </a:spcBef>
              <a:spcAft>
                <a:spcPct val="0"/>
              </a:spcAft>
              <a:defRPr sz="1400">
                <a:solidFill>
                  <a:schemeClr val="tx1"/>
                </a:solidFill>
                <a:latin typeface="Arial" pitchFamily="34" charset="0"/>
              </a:defRPr>
            </a:lvl8pPr>
            <a:lvl9pPr algn="r" eaLnBrk="0" fontAlgn="base" hangingPunct="0">
              <a:spcBef>
                <a:spcPct val="50000"/>
              </a:spcBef>
              <a:spcAft>
                <a:spcPct val="0"/>
              </a:spcAft>
              <a:defRPr sz="1400">
                <a:solidFill>
                  <a:schemeClr val="tx1"/>
                </a:solidFill>
                <a:latin typeface="Arial" pitchFamily="34" charset="0"/>
              </a:defRPr>
            </a:lvl9pPr>
          </a:lstStyle>
          <a:p>
            <a:pPr eaLnBrk="0" hangingPunct="0">
              <a:spcBef>
                <a:spcPct val="50000"/>
              </a:spcBef>
              <a:defRPr/>
            </a:pPr>
            <a:r>
              <a:rPr lang="en-US" altLang="en-US" sz="2000" dirty="0" smtClean="0">
                <a:latin typeface="+mn-lt"/>
                <a:ea typeface="Calibri" pitchFamily="34" charset="0"/>
                <a:cs typeface="Times New Roman" pitchFamily="18" charset="0"/>
              </a:rPr>
              <a:t> “Relative excess risk due to interaction”;  “RERI”</a:t>
            </a:r>
          </a:p>
        </p:txBody>
      </p:sp>
      <p:sp>
        <p:nvSpPr>
          <p:cNvPr id="3" name="Oval 2"/>
          <p:cNvSpPr>
            <a:spLocks noChangeArrowheads="1"/>
          </p:cNvSpPr>
          <p:nvPr/>
        </p:nvSpPr>
        <p:spPr bwMode="auto">
          <a:xfrm rot="10800000">
            <a:off x="685799" y="5727204"/>
            <a:ext cx="1125538" cy="432792"/>
          </a:xfrm>
          <a:prstGeom prst="ellipse">
            <a:avLst/>
          </a:prstGeom>
          <a:noFill/>
          <a:ln w="25400" algn="ctr">
            <a:solidFill>
              <a:srgbClr val="FF0000"/>
            </a:solidFill>
            <a:round/>
            <a:headEnd/>
            <a:tailEnd/>
          </a:ln>
        </p:spPr>
        <p:txBody>
          <a:bodyPr wrap="square">
            <a:spAutoFit/>
          </a:bodyPr>
          <a:lstStyle/>
          <a:p>
            <a:pPr algn="r" eaLnBrk="0" hangingPunct="0">
              <a:spcBef>
                <a:spcPct val="50000"/>
              </a:spcBef>
            </a:pPr>
            <a:endParaRPr lang="en-US" dirty="0"/>
          </a:p>
        </p:txBody>
      </p:sp>
      <p:cxnSp>
        <p:nvCxnSpPr>
          <p:cNvPr id="9" name="Straight Arrow Connector 8"/>
          <p:cNvCxnSpPr>
            <a:cxnSpLocks noChangeShapeType="1"/>
          </p:cNvCxnSpPr>
          <p:nvPr/>
        </p:nvCxnSpPr>
        <p:spPr bwMode="auto">
          <a:xfrm flipV="1">
            <a:off x="1811338" y="4267200"/>
            <a:ext cx="2227262" cy="1371600"/>
          </a:xfrm>
          <a:prstGeom prst="straightConnector1">
            <a:avLst/>
          </a:prstGeom>
          <a:noFill/>
          <a:ln w="9525" algn="ctr">
            <a:solidFill>
              <a:srgbClr val="FF0000"/>
            </a:solidFill>
            <a:round/>
            <a:headEnd/>
            <a:tailEnd type="arrow" w="med" len="med"/>
          </a:ln>
        </p:spPr>
      </p:cxnSp>
      <p:sp>
        <p:nvSpPr>
          <p:cNvPr id="10" name="Oval 9"/>
          <p:cNvSpPr>
            <a:spLocks noChangeArrowheads="1"/>
          </p:cNvSpPr>
          <p:nvPr/>
        </p:nvSpPr>
        <p:spPr bwMode="auto">
          <a:xfrm rot="10800000">
            <a:off x="2024064" y="5727204"/>
            <a:ext cx="900904" cy="432792"/>
          </a:xfrm>
          <a:prstGeom prst="ellipse">
            <a:avLst/>
          </a:prstGeom>
          <a:noFill/>
          <a:ln w="25400" algn="ctr">
            <a:solidFill>
              <a:srgbClr val="FF0000"/>
            </a:solidFill>
            <a:round/>
            <a:headEnd/>
            <a:tailEnd/>
          </a:ln>
        </p:spPr>
        <p:txBody>
          <a:bodyPr wrap="square">
            <a:spAutoFit/>
          </a:bodyPr>
          <a:lstStyle/>
          <a:p>
            <a:pPr algn="r" eaLnBrk="0" hangingPunct="0">
              <a:spcBef>
                <a:spcPct val="50000"/>
              </a:spcBef>
            </a:pPr>
            <a:endParaRPr lang="en-US" dirty="0"/>
          </a:p>
        </p:txBody>
      </p:sp>
      <p:sp>
        <p:nvSpPr>
          <p:cNvPr id="11" name="Rectangle 1"/>
          <p:cNvSpPr>
            <a:spLocks noChangeArrowheads="1"/>
          </p:cNvSpPr>
          <p:nvPr/>
        </p:nvSpPr>
        <p:spPr bwMode="auto">
          <a:xfrm>
            <a:off x="76200" y="4800570"/>
            <a:ext cx="6553200" cy="400110"/>
          </a:xfrm>
          <a:prstGeom prst="rect">
            <a:avLst/>
          </a:prstGeom>
          <a:noFill/>
          <a:ln>
            <a:noFill/>
          </a:ln>
          <a:effectLst>
            <a:prstShdw prst="shdw17" dist="17961" dir="2700000">
              <a:srgbClr val="FFFFFF">
                <a:gamma/>
                <a:shade val="60000"/>
                <a:invGamma/>
              </a:srgbClr>
            </a:prstShdw>
          </a:effectLst>
          <a:extLst/>
        </p:spPr>
        <p:txBody>
          <a:bodyPr anchor="ctr">
            <a:spAutoFit/>
          </a:bodyPr>
          <a:lstStyle>
            <a:lvl1pPr>
              <a:defRPr sz="1400">
                <a:solidFill>
                  <a:schemeClr val="tx1"/>
                </a:solidFill>
                <a:latin typeface="Arial" pitchFamily="34" charset="0"/>
              </a:defRPr>
            </a:lvl1pPr>
            <a:lvl2pPr>
              <a:defRPr sz="1400">
                <a:solidFill>
                  <a:schemeClr val="tx1"/>
                </a:solidFill>
                <a:latin typeface="Arial" pitchFamily="34" charset="0"/>
              </a:defRPr>
            </a:lvl2pPr>
            <a:lvl3pPr>
              <a:defRPr sz="1400">
                <a:solidFill>
                  <a:schemeClr val="tx1"/>
                </a:solidFill>
                <a:latin typeface="Arial" pitchFamily="34" charset="0"/>
              </a:defRPr>
            </a:lvl3pPr>
            <a:lvl4pPr>
              <a:defRPr sz="1400">
                <a:solidFill>
                  <a:schemeClr val="tx1"/>
                </a:solidFill>
                <a:latin typeface="Arial" pitchFamily="34" charset="0"/>
              </a:defRPr>
            </a:lvl4pPr>
            <a:lvl5pPr>
              <a:defRPr sz="1400">
                <a:solidFill>
                  <a:schemeClr val="tx1"/>
                </a:solidFill>
                <a:latin typeface="Arial" pitchFamily="34" charset="0"/>
              </a:defRPr>
            </a:lvl5pPr>
            <a:lvl6pPr algn="r" eaLnBrk="0" fontAlgn="base" hangingPunct="0">
              <a:spcBef>
                <a:spcPct val="50000"/>
              </a:spcBef>
              <a:spcAft>
                <a:spcPct val="0"/>
              </a:spcAft>
              <a:defRPr sz="1400">
                <a:solidFill>
                  <a:schemeClr val="tx1"/>
                </a:solidFill>
                <a:latin typeface="Arial" pitchFamily="34" charset="0"/>
              </a:defRPr>
            </a:lvl6pPr>
            <a:lvl7pPr algn="r" eaLnBrk="0" fontAlgn="base" hangingPunct="0">
              <a:spcBef>
                <a:spcPct val="50000"/>
              </a:spcBef>
              <a:spcAft>
                <a:spcPct val="0"/>
              </a:spcAft>
              <a:defRPr sz="1400">
                <a:solidFill>
                  <a:schemeClr val="tx1"/>
                </a:solidFill>
                <a:latin typeface="Arial" pitchFamily="34" charset="0"/>
              </a:defRPr>
            </a:lvl7pPr>
            <a:lvl8pPr algn="r" eaLnBrk="0" fontAlgn="base" hangingPunct="0">
              <a:spcBef>
                <a:spcPct val="50000"/>
              </a:spcBef>
              <a:spcAft>
                <a:spcPct val="0"/>
              </a:spcAft>
              <a:defRPr sz="1400">
                <a:solidFill>
                  <a:schemeClr val="tx1"/>
                </a:solidFill>
                <a:latin typeface="Arial" pitchFamily="34" charset="0"/>
              </a:defRPr>
            </a:lvl8pPr>
            <a:lvl9pPr algn="r" eaLnBrk="0" fontAlgn="base" hangingPunct="0">
              <a:spcBef>
                <a:spcPct val="50000"/>
              </a:spcBef>
              <a:spcAft>
                <a:spcPct val="0"/>
              </a:spcAft>
              <a:defRPr sz="1400">
                <a:solidFill>
                  <a:schemeClr val="tx1"/>
                </a:solidFill>
                <a:latin typeface="Arial" pitchFamily="34" charset="0"/>
              </a:defRPr>
            </a:lvl9pPr>
          </a:lstStyle>
          <a:p>
            <a:pPr marL="342900" indent="-342900" eaLnBrk="0" hangingPunct="0">
              <a:spcBef>
                <a:spcPct val="50000"/>
              </a:spcBef>
              <a:buFont typeface="Arial" panose="020B0604020202020204" pitchFamily="34" charset="0"/>
              <a:buChar char="•"/>
              <a:defRPr/>
            </a:pPr>
            <a:r>
              <a:rPr lang="en-US" altLang="en-US" sz="2000" i="1" dirty="0">
                <a:ea typeface="Calibri" pitchFamily="34" charset="0"/>
                <a:cs typeface="Times New Roman" pitchFamily="18" charset="0"/>
              </a:rPr>
              <a:t>p</a:t>
            </a:r>
            <a:r>
              <a:rPr lang="en-US" altLang="en-US" sz="2000" baseline="-25000" dirty="0">
                <a:ea typeface="Calibri" pitchFamily="34" charset="0"/>
                <a:cs typeface="Times New Roman" pitchFamily="18" charset="0"/>
              </a:rPr>
              <a:t>11</a:t>
            </a:r>
            <a:r>
              <a:rPr lang="en-US" altLang="en-US" sz="2000" dirty="0">
                <a:ea typeface="Calibri" pitchFamily="34" charset="0"/>
                <a:cs typeface="Times New Roman" pitchFamily="18" charset="0"/>
              </a:rPr>
              <a:t> - </a:t>
            </a:r>
            <a:r>
              <a:rPr lang="en-US" altLang="en-US" sz="2000" i="1" dirty="0">
                <a:ea typeface="Calibri" pitchFamily="34" charset="0"/>
                <a:cs typeface="Times New Roman" pitchFamily="18" charset="0"/>
              </a:rPr>
              <a:t>p</a:t>
            </a:r>
            <a:r>
              <a:rPr lang="en-US" altLang="en-US" sz="2000" baseline="-25000" dirty="0">
                <a:ea typeface="Calibri" pitchFamily="34" charset="0"/>
                <a:cs typeface="Times New Roman" pitchFamily="18" charset="0"/>
              </a:rPr>
              <a:t>10 </a:t>
            </a:r>
            <a:r>
              <a:rPr lang="en-US" altLang="en-US" sz="2000" dirty="0">
                <a:ea typeface="Calibri" pitchFamily="34" charset="0"/>
                <a:cs typeface="Times New Roman" pitchFamily="18" charset="0"/>
              </a:rPr>
              <a:t>- </a:t>
            </a:r>
            <a:r>
              <a:rPr lang="en-US" altLang="en-US" sz="2000" i="1" dirty="0">
                <a:ea typeface="Calibri" pitchFamily="34" charset="0"/>
                <a:cs typeface="Times New Roman" pitchFamily="18" charset="0"/>
              </a:rPr>
              <a:t>p</a:t>
            </a:r>
            <a:r>
              <a:rPr lang="en-US" altLang="en-US" sz="2000" baseline="-25000" dirty="0">
                <a:ea typeface="Calibri" pitchFamily="34" charset="0"/>
                <a:cs typeface="Times New Roman" pitchFamily="18" charset="0"/>
              </a:rPr>
              <a:t>01</a:t>
            </a:r>
            <a:r>
              <a:rPr lang="en-US" altLang="en-US" sz="2000" dirty="0">
                <a:ea typeface="Calibri" pitchFamily="34" charset="0"/>
                <a:cs typeface="Times New Roman" pitchFamily="18" charset="0"/>
              </a:rPr>
              <a:t> + </a:t>
            </a:r>
            <a:r>
              <a:rPr lang="en-US" altLang="en-US" sz="2000" i="1" dirty="0">
                <a:ea typeface="Calibri" pitchFamily="34" charset="0"/>
                <a:cs typeface="Times New Roman" pitchFamily="18" charset="0"/>
              </a:rPr>
              <a:t>p</a:t>
            </a:r>
            <a:r>
              <a:rPr lang="en-US" altLang="en-US" sz="2000" baseline="-25000" dirty="0">
                <a:ea typeface="Calibri" pitchFamily="34" charset="0"/>
                <a:cs typeface="Times New Roman" pitchFamily="18" charset="0"/>
              </a:rPr>
              <a:t>00</a:t>
            </a:r>
            <a:r>
              <a:rPr lang="en-US" altLang="en-US" sz="2000" dirty="0">
                <a:ea typeface="Calibri" pitchFamily="34" charset="0"/>
                <a:cs typeface="Times New Roman" pitchFamily="18" charset="0"/>
              </a:rPr>
              <a:t> </a:t>
            </a:r>
            <a:r>
              <a:rPr lang="en-US" altLang="en-US" sz="2000" dirty="0" smtClean="0">
                <a:latin typeface="+mn-lt"/>
                <a:ea typeface="Calibri" pitchFamily="34" charset="0"/>
                <a:cs typeface="Times New Roman" pitchFamily="18" charset="0"/>
              </a:rPr>
              <a:t>is the metric for additive interaction</a:t>
            </a:r>
          </a:p>
        </p:txBody>
      </p:sp>
      <p:sp>
        <p:nvSpPr>
          <p:cNvPr id="14" name="Oval 13"/>
          <p:cNvSpPr>
            <a:spLocks noChangeArrowheads="1"/>
          </p:cNvSpPr>
          <p:nvPr/>
        </p:nvSpPr>
        <p:spPr bwMode="auto">
          <a:xfrm rot="10970336">
            <a:off x="3211141" y="5726473"/>
            <a:ext cx="902560" cy="456154"/>
          </a:xfrm>
          <a:prstGeom prst="ellipse">
            <a:avLst/>
          </a:prstGeom>
          <a:noFill/>
          <a:ln w="25400" algn="ctr">
            <a:solidFill>
              <a:srgbClr val="FF0000"/>
            </a:solidFill>
            <a:round/>
            <a:headEnd/>
            <a:tailEnd/>
          </a:ln>
        </p:spPr>
        <p:txBody>
          <a:bodyPr wrap="square">
            <a:spAutoFit/>
          </a:bodyPr>
          <a:lstStyle/>
          <a:p>
            <a:pPr algn="r" eaLnBrk="0" hangingPunct="0">
              <a:spcBef>
                <a:spcPct val="50000"/>
              </a:spcBef>
            </a:pPr>
            <a:endParaRPr lang="en-US" dirty="0"/>
          </a:p>
        </p:txBody>
      </p:sp>
      <p:cxnSp>
        <p:nvCxnSpPr>
          <p:cNvPr id="16" name="Straight Arrow Connector 15"/>
          <p:cNvCxnSpPr>
            <a:cxnSpLocks noChangeShapeType="1"/>
          </p:cNvCxnSpPr>
          <p:nvPr/>
        </p:nvCxnSpPr>
        <p:spPr bwMode="auto">
          <a:xfrm flipV="1">
            <a:off x="2851150" y="3505200"/>
            <a:ext cx="1187450" cy="2133600"/>
          </a:xfrm>
          <a:prstGeom prst="straightConnector1">
            <a:avLst/>
          </a:prstGeom>
          <a:noFill/>
          <a:ln w="9525" algn="ctr">
            <a:solidFill>
              <a:srgbClr val="FF0000"/>
            </a:solidFill>
            <a:round/>
            <a:headEnd/>
            <a:tailEnd type="arrow" w="med" len="med"/>
          </a:ln>
        </p:spPr>
      </p:cxnSp>
      <p:cxnSp>
        <p:nvCxnSpPr>
          <p:cNvPr id="18" name="Straight Arrow Connector 17"/>
          <p:cNvCxnSpPr>
            <a:cxnSpLocks noChangeShapeType="1"/>
          </p:cNvCxnSpPr>
          <p:nvPr/>
        </p:nvCxnSpPr>
        <p:spPr bwMode="auto">
          <a:xfrm flipH="1" flipV="1">
            <a:off x="2024065" y="4267200"/>
            <a:ext cx="1654175" cy="1371600"/>
          </a:xfrm>
          <a:prstGeom prst="straightConnector1">
            <a:avLst/>
          </a:prstGeom>
          <a:noFill/>
          <a:ln w="9525" algn="ctr">
            <a:solidFill>
              <a:srgbClr val="FF0000"/>
            </a:solidFill>
            <a:round/>
            <a:headEnd/>
            <a:tailEnd type="arrow" w="med" len="med"/>
          </a:ln>
        </p:spPr>
      </p:cxnSp>
      <p:sp>
        <p:nvSpPr>
          <p:cNvPr id="20" name="Rectangle 1"/>
          <p:cNvSpPr>
            <a:spLocks noChangeArrowheads="1"/>
          </p:cNvSpPr>
          <p:nvPr/>
        </p:nvSpPr>
        <p:spPr bwMode="auto">
          <a:xfrm>
            <a:off x="76200" y="8283645"/>
            <a:ext cx="6781800" cy="707886"/>
          </a:xfrm>
          <a:prstGeom prst="rect">
            <a:avLst/>
          </a:prstGeom>
          <a:noFill/>
          <a:ln>
            <a:noFill/>
          </a:ln>
          <a:effectLst>
            <a:prstShdw prst="shdw17" dist="17961" dir="2700000">
              <a:srgbClr val="FFFFFF">
                <a:gamma/>
                <a:shade val="60000"/>
                <a:invGamma/>
              </a:srgbClr>
            </a:prstShdw>
          </a:effectLst>
          <a:extLst/>
        </p:spPr>
        <p:txBody>
          <a:bodyPr anchor="ctr">
            <a:spAutoFit/>
          </a:bodyPr>
          <a:lstStyle>
            <a:lvl1pPr>
              <a:defRPr sz="1400">
                <a:solidFill>
                  <a:schemeClr val="tx1"/>
                </a:solidFill>
                <a:latin typeface="Arial" pitchFamily="34" charset="0"/>
              </a:defRPr>
            </a:lvl1pPr>
            <a:lvl2pPr>
              <a:defRPr sz="1400">
                <a:solidFill>
                  <a:schemeClr val="tx1"/>
                </a:solidFill>
                <a:latin typeface="Arial" pitchFamily="34" charset="0"/>
              </a:defRPr>
            </a:lvl2pPr>
            <a:lvl3pPr>
              <a:defRPr sz="1400">
                <a:solidFill>
                  <a:schemeClr val="tx1"/>
                </a:solidFill>
                <a:latin typeface="Arial" pitchFamily="34" charset="0"/>
              </a:defRPr>
            </a:lvl3pPr>
            <a:lvl4pPr>
              <a:defRPr sz="1400">
                <a:solidFill>
                  <a:schemeClr val="tx1"/>
                </a:solidFill>
                <a:latin typeface="Arial" pitchFamily="34" charset="0"/>
              </a:defRPr>
            </a:lvl4pPr>
            <a:lvl5pPr>
              <a:defRPr sz="1400">
                <a:solidFill>
                  <a:schemeClr val="tx1"/>
                </a:solidFill>
                <a:latin typeface="Arial" pitchFamily="34" charset="0"/>
              </a:defRPr>
            </a:lvl5pPr>
            <a:lvl6pPr algn="r" eaLnBrk="0" fontAlgn="base" hangingPunct="0">
              <a:spcBef>
                <a:spcPct val="50000"/>
              </a:spcBef>
              <a:spcAft>
                <a:spcPct val="0"/>
              </a:spcAft>
              <a:defRPr sz="1400">
                <a:solidFill>
                  <a:schemeClr val="tx1"/>
                </a:solidFill>
                <a:latin typeface="Arial" pitchFamily="34" charset="0"/>
              </a:defRPr>
            </a:lvl6pPr>
            <a:lvl7pPr algn="r" eaLnBrk="0" fontAlgn="base" hangingPunct="0">
              <a:spcBef>
                <a:spcPct val="50000"/>
              </a:spcBef>
              <a:spcAft>
                <a:spcPct val="0"/>
              </a:spcAft>
              <a:defRPr sz="1400">
                <a:solidFill>
                  <a:schemeClr val="tx1"/>
                </a:solidFill>
                <a:latin typeface="Arial" pitchFamily="34" charset="0"/>
              </a:defRPr>
            </a:lvl7pPr>
            <a:lvl8pPr algn="r" eaLnBrk="0" fontAlgn="base" hangingPunct="0">
              <a:spcBef>
                <a:spcPct val="50000"/>
              </a:spcBef>
              <a:spcAft>
                <a:spcPct val="0"/>
              </a:spcAft>
              <a:defRPr sz="1400">
                <a:solidFill>
                  <a:schemeClr val="tx1"/>
                </a:solidFill>
                <a:latin typeface="Arial" pitchFamily="34" charset="0"/>
              </a:defRPr>
            </a:lvl8pPr>
            <a:lvl9pPr algn="r" eaLnBrk="0" fontAlgn="base" hangingPunct="0">
              <a:spcBef>
                <a:spcPct val="50000"/>
              </a:spcBef>
              <a:spcAft>
                <a:spcPct val="0"/>
              </a:spcAft>
              <a:defRPr sz="1400">
                <a:solidFill>
                  <a:schemeClr val="tx1"/>
                </a:solidFill>
                <a:latin typeface="Arial" pitchFamily="34" charset="0"/>
              </a:defRPr>
            </a:lvl9pPr>
          </a:lstStyle>
          <a:p>
            <a:pPr marL="342900" indent="-342900" eaLnBrk="0" hangingPunct="0">
              <a:spcBef>
                <a:spcPts val="0"/>
              </a:spcBef>
              <a:buFont typeface="Arial" panose="020B0604020202020204" pitchFamily="34" charset="0"/>
              <a:buChar char="•"/>
              <a:defRPr/>
            </a:pPr>
            <a:r>
              <a:rPr lang="en-US" altLang="en-US" sz="2000" dirty="0" smtClean="0">
                <a:latin typeface="+mn-lt"/>
                <a:ea typeface="Calibri" pitchFamily="34" charset="0"/>
                <a:cs typeface="Times New Roman" pitchFamily="18" charset="0"/>
              </a:rPr>
              <a:t>Don’t need the individual p’s</a:t>
            </a:r>
          </a:p>
          <a:p>
            <a:pPr marL="800100" lvl="1" indent="-342900" eaLnBrk="0" hangingPunct="0">
              <a:spcBef>
                <a:spcPts val="0"/>
              </a:spcBef>
              <a:buFont typeface="Arial" panose="020B0604020202020204" pitchFamily="34" charset="0"/>
              <a:buChar char="−"/>
              <a:defRPr/>
            </a:pPr>
            <a:r>
              <a:rPr lang="en-US" altLang="en-US" sz="2000" dirty="0" smtClean="0">
                <a:latin typeface="+mn-lt"/>
                <a:ea typeface="Calibri" pitchFamily="34" charset="0"/>
                <a:cs typeface="Times New Roman" pitchFamily="18" charset="0"/>
              </a:rPr>
              <a:t>use OR’s if they </a:t>
            </a:r>
            <a:r>
              <a:rPr lang="en-US" altLang="en-US" sz="1900" dirty="0" smtClean="0">
                <a:latin typeface="+mn-lt"/>
                <a:ea typeface="Calibri" pitchFamily="34" charset="0"/>
                <a:cs typeface="Times New Roman" pitchFamily="18" charset="0"/>
              </a:rPr>
              <a:t>estimate risk/prevalence/rate ratio</a:t>
            </a:r>
          </a:p>
        </p:txBody>
      </p:sp>
      <p:sp>
        <p:nvSpPr>
          <p:cNvPr id="24" name="Rectangle 1"/>
          <p:cNvSpPr>
            <a:spLocks noChangeArrowheads="1"/>
          </p:cNvSpPr>
          <p:nvPr/>
        </p:nvSpPr>
        <p:spPr bwMode="auto">
          <a:xfrm>
            <a:off x="76200" y="7239169"/>
            <a:ext cx="6553200" cy="1015663"/>
          </a:xfrm>
          <a:prstGeom prst="rect">
            <a:avLst/>
          </a:prstGeom>
          <a:noFill/>
          <a:ln>
            <a:noFill/>
          </a:ln>
          <a:effectLst>
            <a:prstShdw prst="shdw17" dist="17961" dir="2700000">
              <a:srgbClr val="FFFFFF">
                <a:gamma/>
                <a:shade val="60000"/>
                <a:invGamma/>
              </a:srgbClr>
            </a:prstShdw>
          </a:effectLst>
          <a:extLst/>
        </p:spPr>
        <p:txBody>
          <a:bodyPr anchor="ctr">
            <a:spAutoFit/>
          </a:bodyPr>
          <a:lstStyle>
            <a:lvl1pPr>
              <a:defRPr sz="1400">
                <a:solidFill>
                  <a:schemeClr val="tx1"/>
                </a:solidFill>
                <a:latin typeface="Arial" pitchFamily="34" charset="0"/>
              </a:defRPr>
            </a:lvl1pPr>
            <a:lvl2pPr>
              <a:defRPr sz="1400">
                <a:solidFill>
                  <a:schemeClr val="tx1"/>
                </a:solidFill>
                <a:latin typeface="Arial" pitchFamily="34" charset="0"/>
              </a:defRPr>
            </a:lvl2pPr>
            <a:lvl3pPr>
              <a:defRPr sz="1400">
                <a:solidFill>
                  <a:schemeClr val="tx1"/>
                </a:solidFill>
                <a:latin typeface="Arial" pitchFamily="34" charset="0"/>
              </a:defRPr>
            </a:lvl3pPr>
            <a:lvl4pPr>
              <a:defRPr sz="1400">
                <a:solidFill>
                  <a:schemeClr val="tx1"/>
                </a:solidFill>
                <a:latin typeface="Arial" pitchFamily="34" charset="0"/>
              </a:defRPr>
            </a:lvl4pPr>
            <a:lvl5pPr>
              <a:defRPr sz="1400">
                <a:solidFill>
                  <a:schemeClr val="tx1"/>
                </a:solidFill>
                <a:latin typeface="Arial" pitchFamily="34" charset="0"/>
              </a:defRPr>
            </a:lvl5pPr>
            <a:lvl6pPr algn="r" eaLnBrk="0" fontAlgn="base" hangingPunct="0">
              <a:spcBef>
                <a:spcPct val="50000"/>
              </a:spcBef>
              <a:spcAft>
                <a:spcPct val="0"/>
              </a:spcAft>
              <a:defRPr sz="1400">
                <a:solidFill>
                  <a:schemeClr val="tx1"/>
                </a:solidFill>
                <a:latin typeface="Arial" pitchFamily="34" charset="0"/>
              </a:defRPr>
            </a:lvl6pPr>
            <a:lvl7pPr algn="r" eaLnBrk="0" fontAlgn="base" hangingPunct="0">
              <a:spcBef>
                <a:spcPct val="50000"/>
              </a:spcBef>
              <a:spcAft>
                <a:spcPct val="0"/>
              </a:spcAft>
              <a:defRPr sz="1400">
                <a:solidFill>
                  <a:schemeClr val="tx1"/>
                </a:solidFill>
                <a:latin typeface="Arial" pitchFamily="34" charset="0"/>
              </a:defRPr>
            </a:lvl7pPr>
            <a:lvl8pPr algn="r" eaLnBrk="0" fontAlgn="base" hangingPunct="0">
              <a:spcBef>
                <a:spcPct val="50000"/>
              </a:spcBef>
              <a:spcAft>
                <a:spcPct val="0"/>
              </a:spcAft>
              <a:defRPr sz="1400">
                <a:solidFill>
                  <a:schemeClr val="tx1"/>
                </a:solidFill>
                <a:latin typeface="Arial" pitchFamily="34" charset="0"/>
              </a:defRPr>
            </a:lvl8pPr>
            <a:lvl9pPr algn="r" eaLnBrk="0" fontAlgn="base" hangingPunct="0">
              <a:spcBef>
                <a:spcPct val="50000"/>
              </a:spcBef>
              <a:spcAft>
                <a:spcPct val="0"/>
              </a:spcAft>
              <a:defRPr sz="1400">
                <a:solidFill>
                  <a:schemeClr val="tx1"/>
                </a:solidFill>
                <a:latin typeface="Arial" pitchFamily="34" charset="0"/>
              </a:defRPr>
            </a:lvl9pPr>
          </a:lstStyle>
          <a:p>
            <a:pPr marL="342900" indent="-342900" eaLnBrk="0" hangingPunct="0">
              <a:spcBef>
                <a:spcPts val="0"/>
              </a:spcBef>
              <a:buFont typeface="Arial" panose="020B0604020202020204" pitchFamily="34" charset="0"/>
              <a:buChar char="•"/>
              <a:defRPr/>
            </a:pPr>
            <a:r>
              <a:rPr lang="en-US" altLang="en-US" sz="2000" dirty="0" smtClean="0">
                <a:latin typeface="+mn-lt"/>
                <a:ea typeface="Calibri" pitchFamily="34" charset="0"/>
                <a:cs typeface="Times New Roman" pitchFamily="18" charset="0"/>
              </a:rPr>
              <a:t>If RERI = 0, no additive interaction; </a:t>
            </a:r>
          </a:p>
          <a:p>
            <a:pPr marL="800100" lvl="1" indent="-342900" eaLnBrk="0" hangingPunct="0">
              <a:spcBef>
                <a:spcPts val="0"/>
              </a:spcBef>
              <a:buFont typeface="Arial" panose="020B0604020202020204" pitchFamily="34" charset="0"/>
              <a:buChar char="−"/>
              <a:defRPr/>
            </a:pPr>
            <a:r>
              <a:rPr lang="en-US" altLang="en-US" sz="2000" dirty="0" smtClean="0">
                <a:latin typeface="+mn-lt"/>
                <a:ea typeface="Calibri" pitchFamily="34" charset="0"/>
                <a:cs typeface="Times New Roman" pitchFamily="18" charset="0"/>
              </a:rPr>
              <a:t>&gt; 0,  positive or super-additive interaction</a:t>
            </a:r>
          </a:p>
          <a:p>
            <a:pPr marL="800100" lvl="1" indent="-342900" eaLnBrk="0" hangingPunct="0">
              <a:spcBef>
                <a:spcPts val="0"/>
              </a:spcBef>
              <a:buFont typeface="Arial" panose="020B0604020202020204" pitchFamily="34" charset="0"/>
              <a:buChar char="−"/>
              <a:defRPr/>
            </a:pPr>
            <a:r>
              <a:rPr lang="en-US" altLang="en-US" sz="2000" dirty="0" smtClean="0">
                <a:latin typeface="+mn-lt"/>
                <a:ea typeface="Calibri" pitchFamily="34" charset="0"/>
                <a:cs typeface="Times New Roman" pitchFamily="18" charset="0"/>
              </a:rPr>
              <a:t>&lt; 0,  negative or sub-additive interaction</a:t>
            </a:r>
          </a:p>
        </p:txBody>
      </p:sp>
      <p:sp>
        <p:nvSpPr>
          <p:cNvPr id="2" name="TextBox 1"/>
          <p:cNvSpPr txBox="1"/>
          <p:nvPr/>
        </p:nvSpPr>
        <p:spPr>
          <a:xfrm>
            <a:off x="5867400" y="6934200"/>
            <a:ext cx="990600" cy="1754326"/>
          </a:xfrm>
          <a:prstGeom prst="rect">
            <a:avLst/>
          </a:prstGeom>
          <a:noFill/>
        </p:spPr>
        <p:txBody>
          <a:bodyPr wrap="square" rtlCol="0">
            <a:spAutoFit/>
          </a:bodyPr>
          <a:lstStyle/>
          <a:p>
            <a:r>
              <a:rPr lang="en-US" sz="1800" dirty="0" smtClean="0">
                <a:solidFill>
                  <a:srgbClr val="FF3300"/>
                </a:solidFill>
              </a:rPr>
              <a:t>See Extras Slides</a:t>
            </a:r>
          </a:p>
          <a:p>
            <a:r>
              <a:rPr lang="en-US" sz="1800" dirty="0" smtClean="0">
                <a:solidFill>
                  <a:srgbClr val="FF3300"/>
                </a:solidFill>
              </a:rPr>
              <a:t> for Stata code</a:t>
            </a:r>
            <a:endParaRPr lang="en-US" sz="1800" dirty="0">
              <a:solidFill>
                <a:srgbClr val="FF3300"/>
              </a:solidFill>
            </a:endParaRPr>
          </a:p>
        </p:txBody>
      </p:sp>
      <p:sp>
        <p:nvSpPr>
          <p:cNvPr id="17" name="Oval 16"/>
          <p:cNvSpPr/>
          <p:nvPr/>
        </p:nvSpPr>
        <p:spPr bwMode="auto">
          <a:xfrm>
            <a:off x="6629400" y="76200"/>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p:bldP spid="3" grpId="0" animBg="1"/>
      <p:bldP spid="10" grpId="0" animBg="1"/>
      <p:bldP spid="11" grpId="0"/>
      <p:bldP spid="14" grpId="0" animBg="1"/>
      <p:bldP spid="20" grpId="0"/>
      <p:bldP spid="24" grpId="0"/>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95" name="Rectangle 2"/>
          <p:cNvSpPr>
            <a:spLocks noGrp="1" noChangeArrowheads="1"/>
          </p:cNvSpPr>
          <p:nvPr>
            <p:ph type="title"/>
          </p:nvPr>
        </p:nvSpPr>
        <p:spPr/>
        <p:txBody>
          <a:bodyPr/>
          <a:lstStyle/>
          <a:p>
            <a:r>
              <a:rPr lang="en-US" altLang="en-US" dirty="0" smtClean="0"/>
              <a:t>Chance as a Cause of Interaction? </a:t>
            </a:r>
            <a:br>
              <a:rPr lang="en-US" altLang="en-US" dirty="0" smtClean="0"/>
            </a:br>
            <a:r>
              <a:rPr lang="en-US" altLang="en-US" dirty="0" smtClean="0"/>
              <a:t>Are all Non-identical Stratum-specific Estimates Indicative of Interaction?</a:t>
            </a:r>
          </a:p>
        </p:txBody>
      </p:sp>
      <p:graphicFrame>
        <p:nvGraphicFramePr>
          <p:cNvPr id="19592" name="Object 136"/>
          <p:cNvGraphicFramePr>
            <a:graphicFrameLocks/>
          </p:cNvGraphicFramePr>
          <p:nvPr/>
        </p:nvGraphicFramePr>
        <p:xfrm>
          <a:off x="685802" y="1828800"/>
          <a:ext cx="4310063" cy="1614488"/>
        </p:xfrm>
        <a:graphic>
          <a:graphicData uri="http://schemas.openxmlformats.org/presentationml/2006/ole">
            <mc:AlternateContent xmlns:mc="http://schemas.openxmlformats.org/markup-compatibility/2006">
              <mc:Choice xmlns:v="urn:schemas-microsoft-com:vml" Requires="v">
                <p:oleObj spid="_x0000_s20039" name="Document" r:id="rId4" imgW="4567467" imgH="1715978" progId="Word.Document.8">
                  <p:embed/>
                </p:oleObj>
              </mc:Choice>
              <mc:Fallback>
                <p:oleObj name="Document" r:id="rId4" imgW="4567467" imgH="1715978" progId="Word.Document.8">
                  <p:embed/>
                  <p:pic>
                    <p:nvPicPr>
                      <p:cNvPr id="0" name="Picture 13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2" y="1828800"/>
                        <a:ext cx="4310063" cy="161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593" name="Object 137"/>
          <p:cNvGraphicFramePr>
            <a:graphicFrameLocks/>
          </p:cNvGraphicFramePr>
          <p:nvPr>
            <p:extLst>
              <p:ext uri="{D42A27DB-BD31-4B8C-83A1-F6EECF244321}">
                <p14:modId xmlns:p14="http://schemas.microsoft.com/office/powerpoint/2010/main" val="1874769152"/>
              </p:ext>
            </p:extLst>
          </p:nvPr>
        </p:nvGraphicFramePr>
        <p:xfrm>
          <a:off x="-215901" y="3637262"/>
          <a:ext cx="3492501" cy="1330325"/>
        </p:xfrm>
        <a:graphic>
          <a:graphicData uri="http://schemas.openxmlformats.org/presentationml/2006/ole">
            <mc:AlternateContent xmlns:mc="http://schemas.openxmlformats.org/markup-compatibility/2006">
              <mc:Choice xmlns:v="urn:schemas-microsoft-com:vml" Requires="v">
                <p:oleObj spid="_x0000_s20040" name="Document" r:id="rId6" imgW="3523131" imgH="1350833" progId="Word.Document.8">
                  <p:embed/>
                </p:oleObj>
              </mc:Choice>
              <mc:Fallback>
                <p:oleObj name="Document" r:id="rId6" imgW="3523131" imgH="1350833" progId="Word.Document.8">
                  <p:embed/>
                  <p:pic>
                    <p:nvPicPr>
                      <p:cNvPr id="0" name="Picture 137"/>
                      <p:cNvPicPr>
                        <a:picLocks noChangeArrowheads="1"/>
                      </p:cNvPicPr>
                      <p:nvPr/>
                    </p:nvPicPr>
                    <p:blipFill>
                      <a:blip r:embed="rId7"/>
                      <a:srcRect/>
                      <a:stretch>
                        <a:fillRect/>
                      </a:stretch>
                    </p:blipFill>
                    <p:spPr bwMode="auto">
                      <a:xfrm>
                        <a:off x="-215901" y="3637262"/>
                        <a:ext cx="3492501" cy="1330325"/>
                      </a:xfrm>
                      <a:prstGeom prst="rect">
                        <a:avLst/>
                      </a:prstGeom>
                      <a:noFill/>
                      <a:ln>
                        <a:noFill/>
                      </a:ln>
                      <a:effectLst/>
                      <a:extLst/>
                    </p:spPr>
                  </p:pic>
                </p:oleObj>
              </mc:Fallback>
            </mc:AlternateContent>
          </a:graphicData>
        </a:graphic>
      </p:graphicFrame>
      <p:sp>
        <p:nvSpPr>
          <p:cNvPr id="19596" name="Line 5"/>
          <p:cNvSpPr>
            <a:spLocks noChangeShapeType="1"/>
          </p:cNvSpPr>
          <p:nvPr/>
        </p:nvSpPr>
        <p:spPr bwMode="auto">
          <a:xfrm flipH="1">
            <a:off x="3048000" y="2971800"/>
            <a:ext cx="457200" cy="457200"/>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19597" name="Line 6"/>
          <p:cNvSpPr>
            <a:spLocks noChangeShapeType="1"/>
          </p:cNvSpPr>
          <p:nvPr/>
        </p:nvSpPr>
        <p:spPr bwMode="auto">
          <a:xfrm>
            <a:off x="3505200" y="2971800"/>
            <a:ext cx="533400" cy="457200"/>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19598" name="Text Box 7"/>
          <p:cNvSpPr txBox="1">
            <a:spLocks noChangeArrowheads="1"/>
          </p:cNvSpPr>
          <p:nvPr/>
        </p:nvSpPr>
        <p:spPr bwMode="auto">
          <a:xfrm>
            <a:off x="304800" y="2895600"/>
            <a:ext cx="1752600" cy="400110"/>
          </a:xfrm>
          <a:prstGeom prst="rect">
            <a:avLst/>
          </a:prstGeom>
          <a:noFill/>
          <a:ln w="9525">
            <a:noFill/>
            <a:miter lim="800000"/>
            <a:headEnd/>
            <a:tailEnd/>
          </a:ln>
        </p:spPr>
        <p:txBody>
          <a:bodyPr>
            <a:spAutoFit/>
          </a:bodyPr>
          <a:lstStyle/>
          <a:p>
            <a:pPr eaLnBrk="0" hangingPunct="0">
              <a:spcBef>
                <a:spcPct val="50000"/>
              </a:spcBef>
            </a:pPr>
            <a:r>
              <a:rPr lang="en-US" altLang="en-US" sz="2000" b="1" dirty="0"/>
              <a:t>Stratified</a:t>
            </a:r>
            <a:endParaRPr lang="en-US" altLang="en-US" sz="1600" dirty="0">
              <a:latin typeface="Times New Roman" pitchFamily="18" charset="0"/>
            </a:endParaRPr>
          </a:p>
        </p:txBody>
      </p:sp>
      <p:sp>
        <p:nvSpPr>
          <p:cNvPr id="19599" name="Text Box 8"/>
          <p:cNvSpPr>
            <a:spLocks noGrp="1" noChangeArrowheads="1"/>
          </p:cNvSpPr>
          <p:nvPr>
            <p:ph type="body" idx="1"/>
          </p:nvPr>
        </p:nvSpPr>
        <p:spPr>
          <a:xfrm>
            <a:off x="533400" y="1600200"/>
            <a:ext cx="5830888" cy="6781800"/>
          </a:xfrm>
        </p:spPr>
        <p:txBody>
          <a:bodyPr/>
          <a:lstStyle/>
          <a:p>
            <a:pPr>
              <a:spcBef>
                <a:spcPct val="50000"/>
              </a:spcBef>
              <a:buFont typeface="Symbol" pitchFamily="18" charset="2"/>
              <a:buNone/>
            </a:pPr>
            <a:r>
              <a:rPr lang="en-US" altLang="en-US" sz="1800" dirty="0" smtClean="0"/>
              <a:t> </a:t>
            </a:r>
            <a:endParaRPr lang="en-US" altLang="en-US" sz="1400" dirty="0" smtClean="0"/>
          </a:p>
        </p:txBody>
      </p:sp>
      <p:sp>
        <p:nvSpPr>
          <p:cNvPr id="19600" name="Text Box 9"/>
          <p:cNvSpPr txBox="1">
            <a:spLocks noChangeArrowheads="1"/>
          </p:cNvSpPr>
          <p:nvPr/>
        </p:nvSpPr>
        <p:spPr bwMode="auto">
          <a:xfrm>
            <a:off x="304800" y="1600200"/>
            <a:ext cx="1752600" cy="400110"/>
          </a:xfrm>
          <a:prstGeom prst="rect">
            <a:avLst/>
          </a:prstGeom>
          <a:noFill/>
          <a:ln w="9525">
            <a:noFill/>
            <a:miter lim="800000"/>
            <a:headEnd/>
            <a:tailEnd/>
          </a:ln>
        </p:spPr>
        <p:txBody>
          <a:bodyPr>
            <a:spAutoFit/>
          </a:bodyPr>
          <a:lstStyle/>
          <a:p>
            <a:pPr eaLnBrk="0" hangingPunct="0">
              <a:spcBef>
                <a:spcPct val="50000"/>
              </a:spcBef>
            </a:pPr>
            <a:r>
              <a:rPr lang="en-US" altLang="en-US" sz="2000" b="1" dirty="0"/>
              <a:t>Crude</a:t>
            </a:r>
            <a:endParaRPr lang="en-US" altLang="en-US" sz="1600" dirty="0">
              <a:latin typeface="Times New Roman" pitchFamily="18" charset="0"/>
            </a:endParaRPr>
          </a:p>
        </p:txBody>
      </p:sp>
      <p:sp>
        <p:nvSpPr>
          <p:cNvPr id="19601" name="Text Box 10"/>
          <p:cNvSpPr txBox="1">
            <a:spLocks noChangeArrowheads="1"/>
          </p:cNvSpPr>
          <p:nvPr/>
        </p:nvSpPr>
        <p:spPr bwMode="auto">
          <a:xfrm>
            <a:off x="4114800" y="2895600"/>
            <a:ext cx="1295400" cy="304800"/>
          </a:xfrm>
          <a:prstGeom prst="rect">
            <a:avLst/>
          </a:prstGeom>
          <a:noFill/>
          <a:ln w="9525">
            <a:noFill/>
            <a:miter lim="800000"/>
            <a:headEnd/>
            <a:tailEnd/>
          </a:ln>
        </p:spPr>
        <p:txBody>
          <a:bodyPr>
            <a:spAutoFit/>
          </a:bodyPr>
          <a:lstStyle/>
          <a:p>
            <a:pPr algn="ctr" eaLnBrk="0" hangingPunct="0">
              <a:spcBef>
                <a:spcPct val="50000"/>
              </a:spcBef>
            </a:pPr>
            <a:r>
              <a:rPr lang="en-US" altLang="en-US" b="1" dirty="0">
                <a:latin typeface="Times New Roman" pitchFamily="18" charset="0"/>
              </a:rPr>
              <a:t>Age &gt; 35</a:t>
            </a:r>
          </a:p>
        </p:txBody>
      </p:sp>
      <p:sp>
        <p:nvSpPr>
          <p:cNvPr id="19602" name="Text Box 11"/>
          <p:cNvSpPr txBox="1">
            <a:spLocks noChangeArrowheads="1"/>
          </p:cNvSpPr>
          <p:nvPr/>
        </p:nvSpPr>
        <p:spPr bwMode="auto">
          <a:xfrm>
            <a:off x="1752600" y="2895600"/>
            <a:ext cx="1295400" cy="304800"/>
          </a:xfrm>
          <a:prstGeom prst="rect">
            <a:avLst/>
          </a:prstGeom>
          <a:noFill/>
          <a:ln w="9525">
            <a:noFill/>
            <a:miter lim="800000"/>
            <a:headEnd/>
            <a:tailEnd/>
          </a:ln>
        </p:spPr>
        <p:txBody>
          <a:bodyPr>
            <a:spAutoFit/>
          </a:bodyPr>
          <a:lstStyle/>
          <a:p>
            <a:pPr algn="ctr" eaLnBrk="0" hangingPunct="0">
              <a:spcBef>
                <a:spcPct val="50000"/>
              </a:spcBef>
            </a:pPr>
            <a:r>
              <a:rPr lang="en-US" altLang="en-US" b="1" dirty="0">
                <a:latin typeface="Times New Roman" pitchFamily="18" charset="0"/>
              </a:rPr>
              <a:t>Age &lt; 35</a:t>
            </a:r>
            <a:endParaRPr lang="en-US" altLang="en-US" dirty="0">
              <a:latin typeface="Times New Roman" pitchFamily="18" charset="0"/>
            </a:endParaRPr>
          </a:p>
        </p:txBody>
      </p:sp>
      <p:sp>
        <p:nvSpPr>
          <p:cNvPr id="19603" name="Text Box 12"/>
          <p:cNvSpPr txBox="1">
            <a:spLocks noChangeArrowheads="1"/>
          </p:cNvSpPr>
          <p:nvPr/>
        </p:nvSpPr>
        <p:spPr bwMode="auto">
          <a:xfrm>
            <a:off x="5029200" y="2286000"/>
            <a:ext cx="1600200" cy="369332"/>
          </a:xfrm>
          <a:prstGeom prst="rect">
            <a:avLst/>
          </a:prstGeom>
          <a:noFill/>
          <a:ln w="9525">
            <a:noFill/>
            <a:miter lim="800000"/>
            <a:headEnd/>
            <a:tailEnd/>
          </a:ln>
        </p:spPr>
        <p:txBody>
          <a:bodyPr>
            <a:spAutoFit/>
          </a:bodyPr>
          <a:lstStyle/>
          <a:p>
            <a:pPr algn="ctr" eaLnBrk="0" hangingPunct="0">
              <a:spcBef>
                <a:spcPct val="50000"/>
              </a:spcBef>
            </a:pPr>
            <a:r>
              <a:rPr lang="en-US" altLang="en-US" sz="1800" b="1" dirty="0">
                <a:latin typeface="Times New Roman" pitchFamily="18" charset="0"/>
              </a:rPr>
              <a:t>OR </a:t>
            </a:r>
            <a:r>
              <a:rPr lang="en-US" altLang="en-US" sz="1800" b="1" baseline="-25000" dirty="0">
                <a:latin typeface="Times New Roman" pitchFamily="18" charset="0"/>
              </a:rPr>
              <a:t>crude </a:t>
            </a:r>
            <a:r>
              <a:rPr lang="en-US" altLang="en-US" sz="1800" b="1" dirty="0">
                <a:latin typeface="Times New Roman" pitchFamily="18" charset="0"/>
              </a:rPr>
              <a:t>= 3.5</a:t>
            </a:r>
            <a:endParaRPr lang="en-US" altLang="en-US" sz="2000" b="1" dirty="0">
              <a:latin typeface="Times New Roman" pitchFamily="18" charset="0"/>
            </a:endParaRPr>
          </a:p>
        </p:txBody>
      </p:sp>
      <p:sp>
        <p:nvSpPr>
          <p:cNvPr id="19604" name="Text Box 13"/>
          <p:cNvSpPr txBox="1">
            <a:spLocks noChangeArrowheads="1"/>
          </p:cNvSpPr>
          <p:nvPr/>
        </p:nvSpPr>
        <p:spPr bwMode="auto">
          <a:xfrm>
            <a:off x="3505200" y="4800600"/>
            <a:ext cx="3352800" cy="400110"/>
          </a:xfrm>
          <a:prstGeom prst="rect">
            <a:avLst/>
          </a:prstGeom>
          <a:noFill/>
          <a:ln w="9525">
            <a:noFill/>
            <a:miter lim="800000"/>
            <a:headEnd/>
            <a:tailEnd/>
          </a:ln>
        </p:spPr>
        <p:txBody>
          <a:bodyPr>
            <a:spAutoFit/>
          </a:bodyPr>
          <a:lstStyle/>
          <a:p>
            <a:pPr algn="ctr" eaLnBrk="0" hangingPunct="0">
              <a:spcBef>
                <a:spcPct val="50000"/>
              </a:spcBef>
            </a:pPr>
            <a:r>
              <a:rPr lang="en-US" altLang="en-US" sz="2000" b="1" dirty="0">
                <a:latin typeface="Times New Roman" pitchFamily="18" charset="0"/>
              </a:rPr>
              <a:t>OR</a:t>
            </a:r>
            <a:r>
              <a:rPr lang="en-US" altLang="en-US" sz="2000" b="1" baseline="-25000" dirty="0">
                <a:latin typeface="Times New Roman" pitchFamily="18" charset="0"/>
              </a:rPr>
              <a:t>age</a:t>
            </a:r>
            <a:r>
              <a:rPr lang="en-US" altLang="en-US" sz="2000" b="1" baseline="-25000" dirty="0">
                <a:latin typeface="Times New Roman" pitchFamily="18" charset="0"/>
              </a:rPr>
              <a:t> &gt;35 </a:t>
            </a:r>
            <a:r>
              <a:rPr lang="en-US" altLang="en-US" sz="2000" b="1" dirty="0">
                <a:latin typeface="Times New Roman" pitchFamily="18" charset="0"/>
              </a:rPr>
              <a:t>= 5.7</a:t>
            </a:r>
          </a:p>
        </p:txBody>
      </p:sp>
      <p:sp>
        <p:nvSpPr>
          <p:cNvPr id="19605" name="Rectangle 14"/>
          <p:cNvSpPr>
            <a:spLocks noChangeArrowheads="1"/>
          </p:cNvSpPr>
          <p:nvPr/>
        </p:nvSpPr>
        <p:spPr bwMode="auto">
          <a:xfrm>
            <a:off x="609600" y="5410200"/>
            <a:ext cx="5830888" cy="16764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dirty="0"/>
          </a:p>
        </p:txBody>
      </p:sp>
      <p:graphicFrame>
        <p:nvGraphicFramePr>
          <p:cNvPr id="19594" name="Object 138"/>
          <p:cNvGraphicFramePr>
            <a:graphicFrameLocks/>
          </p:cNvGraphicFramePr>
          <p:nvPr>
            <p:extLst>
              <p:ext uri="{D42A27DB-BD31-4B8C-83A1-F6EECF244321}">
                <p14:modId xmlns:p14="http://schemas.microsoft.com/office/powerpoint/2010/main" val="3035419420"/>
              </p:ext>
            </p:extLst>
          </p:nvPr>
        </p:nvGraphicFramePr>
        <p:xfrm>
          <a:off x="3124200" y="3581400"/>
          <a:ext cx="3941762" cy="1492250"/>
        </p:xfrm>
        <a:graphic>
          <a:graphicData uri="http://schemas.openxmlformats.org/presentationml/2006/ole">
            <mc:AlternateContent xmlns:mc="http://schemas.openxmlformats.org/markup-compatibility/2006">
              <mc:Choice xmlns:v="urn:schemas-microsoft-com:vml" Requires="v">
                <p:oleObj spid="_x0000_s20041" name="Document" r:id="rId8" imgW="3755053" imgH="1423861" progId="Word.Document.8">
                  <p:embed/>
                </p:oleObj>
              </mc:Choice>
              <mc:Fallback>
                <p:oleObj name="Document" r:id="rId8" imgW="3755053" imgH="1423861" progId="Word.Document.8">
                  <p:embed/>
                  <p:pic>
                    <p:nvPicPr>
                      <p:cNvPr id="0" name="Picture 138"/>
                      <p:cNvPicPr>
                        <a:picLocks noChangeArrowheads="1"/>
                      </p:cNvPicPr>
                      <p:nvPr/>
                    </p:nvPicPr>
                    <p:blipFill>
                      <a:blip r:embed="rId9"/>
                      <a:srcRect/>
                      <a:stretch>
                        <a:fillRect/>
                      </a:stretch>
                    </p:blipFill>
                    <p:spPr bwMode="auto">
                      <a:xfrm>
                        <a:off x="3124200" y="3581400"/>
                        <a:ext cx="3941762" cy="1492250"/>
                      </a:xfrm>
                      <a:prstGeom prst="rect">
                        <a:avLst/>
                      </a:prstGeom>
                      <a:noFill/>
                      <a:ln>
                        <a:noFill/>
                      </a:ln>
                      <a:effectLst/>
                      <a:extLst/>
                    </p:spPr>
                  </p:pic>
                </p:oleObj>
              </mc:Fallback>
            </mc:AlternateContent>
          </a:graphicData>
        </a:graphic>
      </p:graphicFrame>
      <p:sp>
        <p:nvSpPr>
          <p:cNvPr id="19606" name="Text Box 16"/>
          <p:cNvSpPr txBox="1">
            <a:spLocks noChangeArrowheads="1"/>
          </p:cNvSpPr>
          <p:nvPr/>
        </p:nvSpPr>
        <p:spPr bwMode="auto">
          <a:xfrm>
            <a:off x="0" y="4800600"/>
            <a:ext cx="3352800" cy="400110"/>
          </a:xfrm>
          <a:prstGeom prst="rect">
            <a:avLst/>
          </a:prstGeom>
          <a:noFill/>
          <a:ln w="9525">
            <a:noFill/>
            <a:miter lim="800000"/>
            <a:headEnd/>
            <a:tailEnd/>
          </a:ln>
        </p:spPr>
        <p:txBody>
          <a:bodyPr>
            <a:spAutoFit/>
          </a:bodyPr>
          <a:lstStyle/>
          <a:p>
            <a:pPr algn="ctr" eaLnBrk="0" hangingPunct="0">
              <a:spcBef>
                <a:spcPct val="50000"/>
              </a:spcBef>
            </a:pPr>
            <a:r>
              <a:rPr lang="en-US" altLang="en-US" sz="2000" b="1" dirty="0">
                <a:latin typeface="Times New Roman" pitchFamily="18" charset="0"/>
              </a:rPr>
              <a:t>OR</a:t>
            </a:r>
            <a:r>
              <a:rPr lang="en-US" altLang="en-US" sz="2000" b="1" baseline="-25000" dirty="0">
                <a:latin typeface="Times New Roman" pitchFamily="18" charset="0"/>
              </a:rPr>
              <a:t>age</a:t>
            </a:r>
            <a:r>
              <a:rPr lang="en-US" altLang="en-US" sz="2000" b="1" baseline="-25000" dirty="0">
                <a:latin typeface="Times New Roman" pitchFamily="18" charset="0"/>
              </a:rPr>
              <a:t> &lt;35 </a:t>
            </a:r>
            <a:r>
              <a:rPr lang="en-US" altLang="en-US" sz="2000" b="1" dirty="0">
                <a:latin typeface="Times New Roman" pitchFamily="18" charset="0"/>
              </a:rPr>
              <a:t>= 3.4</a:t>
            </a:r>
          </a:p>
        </p:txBody>
      </p:sp>
      <p:sp>
        <p:nvSpPr>
          <p:cNvPr id="19607" name="Text Box 18"/>
          <p:cNvSpPr txBox="1">
            <a:spLocks noChangeArrowheads="1"/>
          </p:cNvSpPr>
          <p:nvPr/>
        </p:nvSpPr>
        <p:spPr bwMode="auto">
          <a:xfrm>
            <a:off x="152400" y="5791200"/>
            <a:ext cx="7467600" cy="437810"/>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2200" b="1" dirty="0">
                <a:solidFill>
                  <a:srgbClr val="000000"/>
                </a:solidFill>
              </a:rPr>
              <a:t>Should we report statistical interaction here?</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6" name="Rectangle 2"/>
          <p:cNvSpPr>
            <a:spLocks noGrp="1" noChangeArrowheads="1"/>
          </p:cNvSpPr>
          <p:nvPr>
            <p:ph type="title"/>
          </p:nvPr>
        </p:nvSpPr>
        <p:spPr>
          <a:xfrm>
            <a:off x="609600" y="-152400"/>
            <a:ext cx="5830888" cy="1066800"/>
          </a:xfrm>
        </p:spPr>
        <p:txBody>
          <a:bodyPr/>
          <a:lstStyle/>
          <a:p>
            <a:r>
              <a:rPr lang="en-US" altLang="en-US" dirty="0" smtClean="0"/>
              <a:t>Statistical Tests of Interaction:  </a:t>
            </a:r>
            <a:br>
              <a:rPr lang="en-US" altLang="en-US" dirty="0" smtClean="0"/>
            </a:br>
            <a:r>
              <a:rPr lang="en-US" altLang="en-US" dirty="0" smtClean="0"/>
              <a:t>Test of Homogeneity (Heterogeneity)</a:t>
            </a:r>
          </a:p>
        </p:txBody>
      </p:sp>
      <p:sp>
        <p:nvSpPr>
          <p:cNvPr id="20527" name="Rectangle 3"/>
          <p:cNvSpPr>
            <a:spLocks noGrp="1" noChangeArrowheads="1"/>
          </p:cNvSpPr>
          <p:nvPr>
            <p:ph type="body" idx="1"/>
          </p:nvPr>
        </p:nvSpPr>
        <p:spPr>
          <a:xfrm>
            <a:off x="152400" y="1219200"/>
            <a:ext cx="6400800" cy="6781800"/>
          </a:xfrm>
        </p:spPr>
        <p:txBody>
          <a:bodyPr/>
          <a:lstStyle/>
          <a:p>
            <a:pPr>
              <a:lnSpc>
                <a:spcPct val="90000"/>
              </a:lnSpc>
            </a:pPr>
            <a:r>
              <a:rPr lang="en-US" altLang="en-US" sz="1800" dirty="0" smtClean="0"/>
              <a:t>Null hypothesis:  The individual stratum-specific estimates of the measure of association differ only by random variation (chance or sampling error)</a:t>
            </a:r>
          </a:p>
          <a:p>
            <a:pPr lvl="1">
              <a:lnSpc>
                <a:spcPct val="90000"/>
              </a:lnSpc>
            </a:pPr>
            <a:r>
              <a:rPr lang="en-US" altLang="en-US" sz="1800" dirty="0" smtClean="0"/>
              <a:t>i.e., the strength of association is homogeneous across all strata</a:t>
            </a:r>
          </a:p>
          <a:p>
            <a:pPr lvl="1">
              <a:lnSpc>
                <a:spcPct val="90000"/>
              </a:lnSpc>
            </a:pPr>
            <a:r>
              <a:rPr lang="en-US" altLang="en-US" sz="1800" dirty="0" smtClean="0"/>
              <a:t>i.e., there is no interaction</a:t>
            </a:r>
          </a:p>
          <a:p>
            <a:pPr>
              <a:lnSpc>
                <a:spcPct val="90000"/>
              </a:lnSpc>
            </a:pPr>
            <a:r>
              <a:rPr lang="en-US" altLang="en-US" sz="1800" dirty="0" smtClean="0"/>
              <a:t>Alternative: there is heterogeneity (i.e. no homogeneity) </a:t>
            </a:r>
          </a:p>
          <a:p>
            <a:pPr>
              <a:lnSpc>
                <a:spcPct val="90000"/>
              </a:lnSpc>
            </a:pPr>
            <a:r>
              <a:rPr lang="en-US" altLang="en-US" sz="1800" dirty="0" smtClean="0"/>
              <a:t>If the test of homogeneity is “significant” (small p value), we reject the null in favor of the alternative hypothesis</a:t>
            </a:r>
          </a:p>
          <a:p>
            <a:pPr lvl="1">
              <a:lnSpc>
                <a:spcPct val="90000"/>
              </a:lnSpc>
            </a:pPr>
            <a:endParaRPr lang="en-US" altLang="en-US" sz="700" dirty="0" smtClean="0"/>
          </a:p>
          <a:p>
            <a:pPr>
              <a:lnSpc>
                <a:spcPct val="90000"/>
              </a:lnSpc>
            </a:pPr>
            <a:r>
              <a:rPr lang="en-US" altLang="en-US" sz="1800" dirty="0" smtClean="0"/>
              <a:t>A variety of formal tests are available with the same general format, following a chi-square distribution:</a:t>
            </a:r>
          </a:p>
          <a:p>
            <a:pPr>
              <a:lnSpc>
                <a:spcPct val="90000"/>
              </a:lnSpc>
            </a:pPr>
            <a:endParaRPr lang="en-US" altLang="en-US" sz="1800" dirty="0" smtClean="0"/>
          </a:p>
          <a:p>
            <a:pPr>
              <a:lnSpc>
                <a:spcPct val="90000"/>
              </a:lnSpc>
            </a:pPr>
            <a:endParaRPr lang="en-US" altLang="en-US" sz="1800" dirty="0" smtClean="0"/>
          </a:p>
          <a:p>
            <a:pPr>
              <a:lnSpc>
                <a:spcPct val="90000"/>
              </a:lnSpc>
            </a:pPr>
            <a:r>
              <a:rPr lang="en-US" altLang="en-US" sz="1800" dirty="0" smtClean="0"/>
              <a:t>where:</a:t>
            </a:r>
          </a:p>
          <a:p>
            <a:pPr lvl="1">
              <a:lnSpc>
                <a:spcPct val="90000"/>
              </a:lnSpc>
            </a:pPr>
            <a:r>
              <a:rPr lang="en-US" altLang="en-US" sz="1800" dirty="0" smtClean="0"/>
              <a:t>effect</a:t>
            </a:r>
            <a:r>
              <a:rPr lang="en-US" altLang="en-US" sz="2400" baseline="-25000" dirty="0" smtClean="0"/>
              <a:t>i</a:t>
            </a:r>
            <a:r>
              <a:rPr lang="en-US" altLang="en-US" sz="1800" dirty="0" smtClean="0"/>
              <a:t> = stratum-specific measure of assoc.</a:t>
            </a:r>
          </a:p>
          <a:p>
            <a:pPr lvl="1">
              <a:lnSpc>
                <a:spcPct val="90000"/>
              </a:lnSpc>
            </a:pPr>
            <a:r>
              <a:rPr lang="en-US" altLang="en-US" sz="1800" dirty="0" smtClean="0"/>
              <a:t>var</a:t>
            </a:r>
            <a:r>
              <a:rPr lang="en-US" altLang="en-US" sz="1800" dirty="0" smtClean="0"/>
              <a:t>(</a:t>
            </a:r>
            <a:r>
              <a:rPr lang="en-US" altLang="en-US" sz="1800" dirty="0" smtClean="0"/>
              <a:t>effect</a:t>
            </a:r>
            <a:r>
              <a:rPr lang="en-US" altLang="en-US" sz="2400" baseline="-25000" dirty="0" smtClean="0"/>
              <a:t>i</a:t>
            </a:r>
            <a:r>
              <a:rPr lang="en-US" altLang="en-US" sz="1800" dirty="0" smtClean="0"/>
              <a:t>) = variance of stratum-</a:t>
            </a:r>
            <a:r>
              <a:rPr lang="en-US" altLang="en-US" sz="1800" dirty="0" smtClean="0"/>
              <a:t>specifc</a:t>
            </a:r>
            <a:r>
              <a:rPr lang="en-US" altLang="en-US" sz="1800" dirty="0" smtClean="0"/>
              <a:t> </a:t>
            </a:r>
            <a:r>
              <a:rPr lang="en-US" altLang="en-US" sz="1800" dirty="0" smtClean="0"/>
              <a:t>m.o.a</a:t>
            </a:r>
            <a:r>
              <a:rPr lang="en-US" altLang="en-US" sz="1800" dirty="0" smtClean="0"/>
              <a:t>.</a:t>
            </a:r>
          </a:p>
          <a:p>
            <a:pPr lvl="1">
              <a:lnSpc>
                <a:spcPct val="90000"/>
              </a:lnSpc>
            </a:pPr>
            <a:r>
              <a:rPr lang="en-US" altLang="en-US" sz="1800" dirty="0" smtClean="0"/>
              <a:t>summary effect = summary adjusted effect</a:t>
            </a:r>
          </a:p>
          <a:p>
            <a:pPr lvl="1">
              <a:lnSpc>
                <a:spcPct val="90000"/>
              </a:lnSpc>
            </a:pPr>
            <a:r>
              <a:rPr lang="en-US" altLang="en-US" sz="1800" dirty="0" smtClean="0"/>
              <a:t>N = no. of strata of third variable</a:t>
            </a:r>
          </a:p>
          <a:p>
            <a:pPr>
              <a:lnSpc>
                <a:spcPct val="90000"/>
              </a:lnSpc>
            </a:pPr>
            <a:endParaRPr lang="en-US" altLang="en-US" sz="800" dirty="0" smtClean="0"/>
          </a:p>
          <a:p>
            <a:pPr>
              <a:lnSpc>
                <a:spcPct val="90000"/>
              </a:lnSpc>
            </a:pPr>
            <a:r>
              <a:rPr lang="en-US" altLang="en-US" sz="1800" dirty="0" smtClean="0"/>
              <a:t>The test statistic  has a chi-square distribution with degrees of freedom of one less than the number of strata</a:t>
            </a:r>
          </a:p>
          <a:p>
            <a:pPr>
              <a:lnSpc>
                <a:spcPct val="90000"/>
              </a:lnSpc>
            </a:pPr>
            <a:r>
              <a:rPr lang="en-US" altLang="en-US" sz="1800" dirty="0" smtClean="0"/>
              <a:t>We won’t dwell on derivation, but instead on interpretation</a:t>
            </a:r>
          </a:p>
          <a:p>
            <a:pPr>
              <a:lnSpc>
                <a:spcPct val="90000"/>
              </a:lnSpc>
            </a:pPr>
            <a:endParaRPr lang="en-US" altLang="en-US" sz="1800" dirty="0" smtClean="0"/>
          </a:p>
        </p:txBody>
      </p:sp>
      <p:graphicFrame>
        <p:nvGraphicFramePr>
          <p:cNvPr id="20525" name="Object 45"/>
          <p:cNvGraphicFramePr>
            <a:graphicFrameLocks noChangeAspect="1"/>
          </p:cNvGraphicFramePr>
          <p:nvPr/>
        </p:nvGraphicFramePr>
        <p:xfrm>
          <a:off x="609600" y="4876800"/>
          <a:ext cx="5524500" cy="736600"/>
        </p:xfrm>
        <a:graphic>
          <a:graphicData uri="http://schemas.openxmlformats.org/presentationml/2006/ole">
            <mc:AlternateContent xmlns:mc="http://schemas.openxmlformats.org/markup-compatibility/2006">
              <mc:Choice xmlns:v="urn:schemas-microsoft-com:vml" Requires="v">
                <p:oleObj spid="_x0000_s20673" name="Equation" r:id="rId4" imgW="4838700" imgH="736600" progId="Equation.3">
                  <p:embed/>
                </p:oleObj>
              </mc:Choice>
              <mc:Fallback>
                <p:oleObj name="Equation" r:id="rId4" imgW="4838700" imgH="736600" progId="Equation.3">
                  <p:embed/>
                  <p:pic>
                    <p:nvPicPr>
                      <p:cNvPr id="0" name="Picture 4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4876800"/>
                        <a:ext cx="5524500" cy="736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2"/>
          <p:cNvSpPr>
            <a:spLocks noGrp="1" noChangeArrowheads="1"/>
          </p:cNvSpPr>
          <p:nvPr>
            <p:ph type="title"/>
          </p:nvPr>
        </p:nvSpPr>
        <p:spPr>
          <a:xfrm>
            <a:off x="0" y="457200"/>
            <a:ext cx="6858000" cy="457200"/>
          </a:xfrm>
        </p:spPr>
        <p:txBody>
          <a:bodyPr/>
          <a:lstStyle/>
          <a:p>
            <a:r>
              <a:rPr lang="en-US" altLang="en-US" dirty="0" smtClean="0"/>
              <a:t>Tests of Homogeneity (Tests of Interaction)  with Stata in the Context of Stratification</a:t>
            </a:r>
          </a:p>
        </p:txBody>
      </p:sp>
      <p:sp>
        <p:nvSpPr>
          <p:cNvPr id="182274" name="Rectangle 3"/>
          <p:cNvSpPr>
            <a:spLocks noGrp="1" noChangeArrowheads="1"/>
          </p:cNvSpPr>
          <p:nvPr>
            <p:ph type="body" idx="1"/>
          </p:nvPr>
        </p:nvSpPr>
        <p:spPr>
          <a:xfrm>
            <a:off x="0" y="838200"/>
            <a:ext cx="6858000" cy="7620000"/>
          </a:xfrm>
        </p:spPr>
        <p:txBody>
          <a:bodyPr/>
          <a:lstStyle/>
          <a:p>
            <a:pPr>
              <a:buFont typeface="Symbol" pitchFamily="18" charset="2"/>
              <a:buNone/>
            </a:pPr>
            <a:endParaRPr lang="en-US" altLang="en-US" dirty="0" smtClean="0"/>
          </a:p>
          <a:p>
            <a:pPr>
              <a:lnSpc>
                <a:spcPct val="80000"/>
              </a:lnSpc>
              <a:buFont typeface="Symbol" pitchFamily="18" charset="2"/>
              <a:buNone/>
            </a:pPr>
            <a:r>
              <a:rPr lang="en-US" altLang="en-US" dirty="0" smtClean="0"/>
              <a:t>1.  Determine </a:t>
            </a:r>
            <a:r>
              <a:rPr lang="en-US" altLang="en-US" b="1" dirty="0" smtClean="0"/>
              <a:t>crude</a:t>
            </a:r>
            <a:r>
              <a:rPr lang="en-US" altLang="en-US" dirty="0" smtClean="0"/>
              <a:t> measure of association</a:t>
            </a:r>
          </a:p>
          <a:p>
            <a:pPr>
              <a:lnSpc>
                <a:spcPct val="60000"/>
              </a:lnSpc>
              <a:buFont typeface="Symbol" pitchFamily="18" charset="2"/>
              <a:buNone/>
            </a:pPr>
            <a:r>
              <a:rPr lang="en-US" altLang="en-US" dirty="0" smtClean="0"/>
              <a:t>	e.g., for a cohort study</a:t>
            </a:r>
          </a:p>
          <a:p>
            <a:pPr>
              <a:lnSpc>
                <a:spcPct val="60000"/>
              </a:lnSpc>
              <a:buFont typeface="Symbol" pitchFamily="18" charset="2"/>
              <a:buNone/>
            </a:pPr>
            <a:r>
              <a:rPr lang="en-US" altLang="en-US" dirty="0" smtClean="0"/>
              <a:t>	command:  </a:t>
            </a:r>
            <a:r>
              <a:rPr lang="en-US" altLang="en-US" dirty="0" smtClean="0"/>
              <a:t>cs</a:t>
            </a:r>
            <a:r>
              <a:rPr lang="en-US" altLang="en-US" dirty="0" smtClean="0"/>
              <a:t> </a:t>
            </a:r>
            <a:r>
              <a:rPr lang="en-US" altLang="en-US" dirty="0" smtClean="0"/>
              <a:t>outcome_variable</a:t>
            </a:r>
            <a:r>
              <a:rPr lang="en-US" altLang="en-US" dirty="0" smtClean="0"/>
              <a:t>   </a:t>
            </a:r>
            <a:r>
              <a:rPr lang="en-US" altLang="en-US" dirty="0" smtClean="0"/>
              <a:t>exposure_variable</a:t>
            </a:r>
            <a:endParaRPr lang="en-US" altLang="en-US" dirty="0" smtClean="0"/>
          </a:p>
          <a:p>
            <a:pPr>
              <a:lnSpc>
                <a:spcPct val="90000"/>
              </a:lnSpc>
              <a:buFont typeface="Symbol" pitchFamily="18" charset="2"/>
              <a:buNone/>
            </a:pPr>
            <a:r>
              <a:rPr lang="en-US" altLang="en-US" dirty="0" smtClean="0"/>
              <a:t>		for smoking, caffeine, delayed conception: 		</a:t>
            </a:r>
          </a:p>
          <a:p>
            <a:pPr>
              <a:lnSpc>
                <a:spcPct val="90000"/>
              </a:lnSpc>
              <a:buFont typeface="Symbol" pitchFamily="18" charset="2"/>
              <a:buNone/>
            </a:pPr>
            <a:r>
              <a:rPr lang="en-US" altLang="en-US" dirty="0" smtClean="0"/>
              <a:t>		-exposure variable = “smoking”</a:t>
            </a:r>
          </a:p>
          <a:p>
            <a:pPr>
              <a:lnSpc>
                <a:spcPct val="70000"/>
              </a:lnSpc>
              <a:buFont typeface="Symbol" pitchFamily="18" charset="2"/>
              <a:buNone/>
            </a:pPr>
            <a:r>
              <a:rPr lang="en-US" altLang="en-US" dirty="0" smtClean="0"/>
              <a:t>		-outcome variable = “delayed”</a:t>
            </a:r>
          </a:p>
          <a:p>
            <a:pPr>
              <a:lnSpc>
                <a:spcPct val="70000"/>
              </a:lnSpc>
              <a:buFont typeface="Symbol" pitchFamily="18" charset="2"/>
              <a:buNone/>
            </a:pPr>
            <a:r>
              <a:rPr lang="en-US" altLang="en-US" dirty="0" smtClean="0"/>
              <a:t>		-third variable = “caffeine”</a:t>
            </a:r>
          </a:p>
          <a:p>
            <a:pPr>
              <a:buFont typeface="Symbol" pitchFamily="18" charset="2"/>
              <a:buNone/>
            </a:pPr>
            <a:r>
              <a:rPr lang="en-US" altLang="en-US" dirty="0" smtClean="0"/>
              <a:t>		command is:  </a:t>
            </a:r>
            <a:r>
              <a:rPr lang="en-US" altLang="en-US" b="1" dirty="0" smtClean="0"/>
              <a:t>cs</a:t>
            </a:r>
            <a:r>
              <a:rPr lang="en-US" altLang="en-US" b="1" dirty="0" smtClean="0"/>
              <a:t> delayed smoking</a:t>
            </a:r>
          </a:p>
          <a:p>
            <a:pPr>
              <a:buFont typeface="Symbol" pitchFamily="18" charset="2"/>
              <a:buNone/>
            </a:pPr>
            <a:endParaRPr lang="en-US" altLang="en-US" b="1" dirty="0" smtClean="0"/>
          </a:p>
          <a:p>
            <a:pPr>
              <a:buFont typeface="Symbol" pitchFamily="18" charset="2"/>
              <a:buNone/>
            </a:pPr>
            <a:r>
              <a:rPr lang="en-US" altLang="en-US" dirty="0" smtClean="0"/>
              <a:t>2.  Determine </a:t>
            </a:r>
            <a:r>
              <a:rPr lang="en-US" altLang="en-US" b="1" dirty="0" smtClean="0"/>
              <a:t>stratum-specific</a:t>
            </a:r>
            <a:r>
              <a:rPr lang="en-US" altLang="en-US" dirty="0" smtClean="0"/>
              <a:t> estimates by levels of third variable, which will also yield a test for interaction</a:t>
            </a:r>
          </a:p>
          <a:p>
            <a:pPr>
              <a:buFont typeface="Symbol" pitchFamily="18" charset="2"/>
              <a:buNone/>
            </a:pPr>
            <a:r>
              <a:rPr lang="en-US" altLang="en-US" dirty="0" smtClean="0"/>
              <a:t>	command: </a:t>
            </a:r>
          </a:p>
          <a:p>
            <a:pPr>
              <a:buFont typeface="Symbol" pitchFamily="18" charset="2"/>
              <a:buNone/>
            </a:pPr>
            <a:r>
              <a:rPr lang="en-US" altLang="en-US" dirty="0" smtClean="0"/>
              <a:t>	</a:t>
            </a:r>
            <a:r>
              <a:rPr lang="en-US" altLang="en-US" dirty="0" smtClean="0"/>
              <a:t>cs</a:t>
            </a:r>
            <a:r>
              <a:rPr lang="en-US" altLang="en-US" dirty="0" smtClean="0"/>
              <a:t> </a:t>
            </a:r>
            <a:r>
              <a:rPr lang="en-US" altLang="en-US" dirty="0" smtClean="0"/>
              <a:t>outcome_var</a:t>
            </a:r>
            <a:r>
              <a:rPr lang="en-US" altLang="en-US" dirty="0" smtClean="0"/>
              <a:t>  </a:t>
            </a:r>
            <a:r>
              <a:rPr lang="en-US" altLang="en-US" dirty="0" smtClean="0"/>
              <a:t>exposure_var</a:t>
            </a:r>
            <a:r>
              <a:rPr lang="en-US" altLang="en-US" dirty="0" smtClean="0"/>
              <a:t>, by(</a:t>
            </a:r>
            <a:r>
              <a:rPr lang="en-US" altLang="en-US" dirty="0" smtClean="0"/>
              <a:t>third_variable</a:t>
            </a:r>
            <a:r>
              <a:rPr lang="en-US" altLang="en-US" dirty="0" smtClean="0"/>
              <a:t>)</a:t>
            </a:r>
          </a:p>
          <a:p>
            <a:pPr>
              <a:buFont typeface="Symbol" pitchFamily="18" charset="2"/>
              <a:buNone/>
            </a:pPr>
            <a:r>
              <a:rPr lang="en-US" altLang="en-US" dirty="0" smtClean="0"/>
              <a:t>	e.g.  </a:t>
            </a:r>
            <a:r>
              <a:rPr lang="en-US" altLang="en-US" b="1" dirty="0" smtClean="0"/>
              <a:t>cs</a:t>
            </a:r>
            <a:r>
              <a:rPr lang="en-US" altLang="en-US" b="1" dirty="0" smtClean="0"/>
              <a:t> delayed smoking, by(caffeine) </a:t>
            </a:r>
          </a:p>
          <a:p>
            <a:pPr lvl="1"/>
            <a:endParaRPr lang="en-US" altLang="en-US" dirty="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4"/>
          <p:cNvSpPr>
            <a:spLocks noGrp="1" noChangeArrowheads="1"/>
          </p:cNvSpPr>
          <p:nvPr>
            <p:ph type="body" idx="1"/>
          </p:nvPr>
        </p:nvSpPr>
        <p:spPr>
          <a:xfrm>
            <a:off x="-304800" y="152400"/>
            <a:ext cx="7239000" cy="7239000"/>
          </a:xfrm>
        </p:spPr>
        <p:txBody>
          <a:bodyPr/>
          <a:lstStyle/>
          <a:p>
            <a:r>
              <a:rPr lang="en-US" altLang="en-US" sz="1200" b="1" dirty="0" smtClean="0">
                <a:latin typeface="Courier New" pitchFamily="49" charset="0"/>
              </a:rPr>
              <a:t>. </a:t>
            </a:r>
            <a:r>
              <a:rPr lang="en-US" altLang="en-US" sz="1200" b="1" dirty="0" smtClean="0">
                <a:latin typeface="Courier New" pitchFamily="49" charset="0"/>
              </a:rPr>
              <a:t>cs</a:t>
            </a:r>
            <a:r>
              <a:rPr lang="en-US" altLang="en-US" sz="1200" b="1" dirty="0" smtClean="0">
                <a:latin typeface="Courier New" pitchFamily="49" charset="0"/>
              </a:rPr>
              <a:t> delayed smoking</a:t>
            </a:r>
          </a:p>
          <a:p>
            <a:pPr lvl="3"/>
            <a:r>
              <a:rPr lang="en-US" altLang="en-US" sz="1200" b="1" dirty="0" smtClean="0">
                <a:latin typeface="Courier New" pitchFamily="49" charset="0"/>
              </a:rPr>
              <a:t>| smoking                |</a:t>
            </a:r>
          </a:p>
          <a:p>
            <a:r>
              <a:rPr lang="en-US" altLang="en-US" sz="1200" b="1" dirty="0" smtClean="0">
                <a:latin typeface="Courier New" pitchFamily="49" charset="0"/>
              </a:rPr>
              <a:t>                 |   Exposed   Unexposed  |     Total</a:t>
            </a:r>
          </a:p>
          <a:p>
            <a:r>
              <a:rPr lang="en-US" altLang="en-US" sz="1200" b="1" dirty="0" smtClean="0">
                <a:latin typeface="Courier New" pitchFamily="49" charset="0"/>
              </a:rPr>
              <a:t>-----------------+------------------------+----------</a:t>
            </a:r>
          </a:p>
          <a:p>
            <a:r>
              <a:rPr lang="en-US" altLang="en-US" sz="1200" b="1" dirty="0" smtClean="0">
                <a:latin typeface="Courier New" pitchFamily="49" charset="0"/>
              </a:rPr>
              <a:t>           Cases |        26          64  |        90</a:t>
            </a:r>
          </a:p>
          <a:p>
            <a:r>
              <a:rPr lang="en-US" altLang="en-US" sz="1200" b="1" dirty="0" smtClean="0">
                <a:latin typeface="Courier New" pitchFamily="49" charset="0"/>
              </a:rPr>
              <a:t>        </a:t>
            </a:r>
            <a:r>
              <a:rPr lang="en-US" altLang="en-US" sz="1200" b="1" dirty="0" smtClean="0">
                <a:latin typeface="Courier New" pitchFamily="49" charset="0"/>
              </a:rPr>
              <a:t>Noncases</a:t>
            </a:r>
            <a:r>
              <a:rPr lang="en-US" altLang="en-US" sz="1200" b="1" dirty="0" smtClean="0">
                <a:latin typeface="Courier New" pitchFamily="49" charset="0"/>
              </a:rPr>
              <a:t> |       133         601  |       734</a:t>
            </a:r>
          </a:p>
          <a:p>
            <a:r>
              <a:rPr lang="en-US" altLang="en-US" sz="1200" b="1" dirty="0" smtClean="0">
                <a:latin typeface="Courier New" pitchFamily="49" charset="0"/>
              </a:rPr>
              <a:t>-----------------+------------------------+----------</a:t>
            </a:r>
          </a:p>
          <a:p>
            <a:r>
              <a:rPr lang="en-US" altLang="en-US" sz="1200" b="1" dirty="0" smtClean="0">
                <a:latin typeface="Courier New" pitchFamily="49" charset="0"/>
              </a:rPr>
              <a:t>           Total |       159         665  |       824</a:t>
            </a:r>
          </a:p>
          <a:p>
            <a:r>
              <a:rPr lang="en-US" altLang="en-US" sz="1200" b="1" dirty="0" smtClean="0">
                <a:latin typeface="Courier New" pitchFamily="49" charset="0"/>
              </a:rPr>
              <a:t>                |                        |</a:t>
            </a:r>
          </a:p>
          <a:p>
            <a:r>
              <a:rPr lang="en-US" altLang="en-US" sz="1200" b="1" dirty="0" smtClean="0">
                <a:latin typeface="Courier New" pitchFamily="49" charset="0"/>
              </a:rPr>
              <a:t>            Risk |   .163522    .0962406  |  .1092233              </a:t>
            </a:r>
          </a:p>
          <a:p>
            <a:r>
              <a:rPr lang="en-US" altLang="en-US" sz="1200" b="1" dirty="0" smtClean="0">
                <a:latin typeface="Courier New" pitchFamily="49" charset="0"/>
              </a:rPr>
              <a:t>                 |      Point estimate    |  [95% Conf. Interval]</a:t>
            </a:r>
          </a:p>
          <a:p>
            <a:r>
              <a:rPr lang="en-US" altLang="en-US" sz="1200" b="1" dirty="0" smtClean="0">
                <a:latin typeface="Courier New" pitchFamily="49" charset="0"/>
              </a:rPr>
              <a:t>                 |------------------------+----------------------</a:t>
            </a:r>
          </a:p>
          <a:p>
            <a:r>
              <a:rPr lang="en-US" altLang="en-US" sz="1200" b="1" dirty="0" smtClean="0">
                <a:latin typeface="Courier New" pitchFamily="49" charset="0"/>
              </a:rPr>
              <a:t> Risk difference |         .0672814       |  .0055795    .1289833  </a:t>
            </a:r>
          </a:p>
          <a:p>
            <a:r>
              <a:rPr lang="en-US" altLang="en-US" sz="1200" b="1" dirty="0" smtClean="0">
                <a:latin typeface="Courier New" pitchFamily="49" charset="0"/>
              </a:rPr>
              <a:t>      Risk ratio |         1.699096       |  1.114485    2.590369  </a:t>
            </a:r>
          </a:p>
          <a:p>
            <a:pPr lvl="4"/>
            <a:r>
              <a:rPr lang="en-US" altLang="en-US" sz="1200" b="1" dirty="0" smtClean="0">
                <a:latin typeface="Courier New" pitchFamily="49" charset="0"/>
              </a:rPr>
              <a:t>+-----------------------------------------------</a:t>
            </a:r>
          </a:p>
          <a:p>
            <a:r>
              <a:rPr lang="en-US" altLang="en-US" sz="1200" b="1" dirty="0" smtClean="0">
                <a:latin typeface="Courier New" pitchFamily="49" charset="0"/>
              </a:rPr>
              <a:t>                             chi2(1) =     5.97  </a:t>
            </a:r>
            <a:r>
              <a:rPr lang="en-US" altLang="en-US" sz="1200" b="1" dirty="0" smtClean="0">
                <a:latin typeface="Courier New" pitchFamily="49" charset="0"/>
              </a:rPr>
              <a:t>Pr</a:t>
            </a:r>
            <a:r>
              <a:rPr lang="en-US" altLang="en-US" sz="1200" b="1" dirty="0" smtClean="0">
                <a:latin typeface="Courier New" pitchFamily="49" charset="0"/>
              </a:rPr>
              <a:t>&gt;chi2 = 0.0145</a:t>
            </a:r>
          </a:p>
          <a:p>
            <a:endParaRPr lang="en-US" altLang="en-US" sz="1200" b="1" dirty="0" smtClean="0">
              <a:latin typeface="Courier New" pitchFamily="49" charset="0"/>
            </a:endParaRPr>
          </a:p>
          <a:p>
            <a:r>
              <a:rPr lang="en-US" altLang="en-US" sz="1200" b="1" dirty="0" smtClean="0">
                <a:latin typeface="Courier New" pitchFamily="49" charset="0"/>
              </a:rPr>
              <a:t>. </a:t>
            </a:r>
            <a:r>
              <a:rPr lang="en-US" altLang="en-US" sz="1200" b="1" dirty="0" smtClean="0">
                <a:latin typeface="Courier New" pitchFamily="49" charset="0"/>
              </a:rPr>
              <a:t>cs</a:t>
            </a:r>
            <a:r>
              <a:rPr lang="en-US" altLang="en-US" sz="1200" b="1" dirty="0" smtClean="0">
                <a:latin typeface="Courier New" pitchFamily="49" charset="0"/>
              </a:rPr>
              <a:t> delayed smoking, by(caffeine)</a:t>
            </a:r>
          </a:p>
          <a:p>
            <a:r>
              <a:rPr lang="en-US" altLang="en-US" sz="1200" b="1" dirty="0" smtClean="0">
                <a:latin typeface="Courier New" pitchFamily="49" charset="0"/>
              </a:rPr>
              <a:t>        caffeine |       RR      [95% Conf. Interval]    M-H Weight</a:t>
            </a:r>
          </a:p>
          <a:p>
            <a:r>
              <a:rPr lang="en-US" altLang="en-US" sz="1200" b="1" dirty="0" smtClean="0">
                <a:latin typeface="Courier New" pitchFamily="49" charset="0"/>
              </a:rPr>
              <a:t>-----------------+-------------------------------------------------</a:t>
            </a:r>
          </a:p>
          <a:p>
            <a:r>
              <a:rPr lang="en-US" altLang="en-US" sz="1200" b="1" dirty="0" smtClean="0">
                <a:latin typeface="Courier New" pitchFamily="49" charset="0"/>
              </a:rPr>
              <a:t>     no caffeine |   2.414614      1.42165    4.10112      5.486943 </a:t>
            </a:r>
          </a:p>
          <a:p>
            <a:r>
              <a:rPr lang="en-US" altLang="en-US" sz="1200" b="1" dirty="0" smtClean="0">
                <a:latin typeface="Courier New" pitchFamily="49" charset="0"/>
              </a:rPr>
              <a:t>  heavy caffeine |     .70163     .3493615   1.409099      8.156069 </a:t>
            </a:r>
          </a:p>
          <a:p>
            <a:r>
              <a:rPr lang="en-US" altLang="en-US" sz="1200" b="1" dirty="0" smtClean="0">
                <a:latin typeface="Courier New" pitchFamily="49" charset="0"/>
              </a:rPr>
              <a:t>-----------------+-------------------------------------------------</a:t>
            </a:r>
          </a:p>
          <a:p>
            <a:r>
              <a:rPr lang="en-US" altLang="en-US" sz="1200" b="1" dirty="0" smtClean="0">
                <a:latin typeface="Courier New" pitchFamily="49" charset="0"/>
              </a:rPr>
              <a:t>           Crude |   1.699096     1.114485   2.590369               </a:t>
            </a:r>
          </a:p>
          <a:p>
            <a:r>
              <a:rPr lang="en-US" altLang="en-US" sz="1200" b="1" dirty="0" smtClean="0">
                <a:latin typeface="Courier New" pitchFamily="49" charset="0"/>
              </a:rPr>
              <a:t>    M-H combined |   1.390557     .9246598   2.091201</a:t>
            </a:r>
          </a:p>
          <a:p>
            <a:r>
              <a:rPr lang="en-US" altLang="en-US" sz="1200" b="1" dirty="0" smtClean="0">
                <a:latin typeface="Courier New" pitchFamily="49" charset="0"/>
              </a:rPr>
              <a:t>-----------------+-------------------------------------------------</a:t>
            </a:r>
          </a:p>
          <a:p>
            <a:r>
              <a:rPr lang="en-US" altLang="en-US" sz="1200" b="1" dirty="0" smtClean="0">
                <a:latin typeface="Courier New" pitchFamily="49" charset="0"/>
              </a:rPr>
              <a:t>Test of homogeneity (M-H)      chi2(1) =    7.866  </a:t>
            </a:r>
            <a:r>
              <a:rPr lang="en-US" altLang="en-US" sz="1200" b="1" dirty="0" smtClean="0">
                <a:latin typeface="Courier New" pitchFamily="49" charset="0"/>
              </a:rPr>
              <a:t>Pr</a:t>
            </a:r>
            <a:r>
              <a:rPr lang="en-US" altLang="en-US" sz="1200" b="1" dirty="0" smtClean="0">
                <a:latin typeface="Courier New" pitchFamily="49" charset="0"/>
              </a:rPr>
              <a:t>&gt;chi2 = 0.0050</a:t>
            </a:r>
          </a:p>
          <a:p>
            <a:pPr marL="457200" indent="-457200"/>
            <a:r>
              <a:rPr lang="en-US" altLang="en-US" sz="1600" dirty="0" smtClean="0">
                <a:solidFill>
                  <a:srgbClr val="FF0000"/>
                </a:solidFill>
                <a:latin typeface="Courier New" pitchFamily="49" charset="0"/>
              </a:rPr>
              <a:t>See Extra Slides for test of homogeneity of risk   differences  </a:t>
            </a:r>
          </a:p>
          <a:p>
            <a:endParaRPr lang="en-US" altLang="en-US" sz="1200" dirty="0" smtClean="0">
              <a:latin typeface="Courier New" pitchFamily="49" charset="0"/>
            </a:endParaRPr>
          </a:p>
        </p:txBody>
      </p:sp>
      <p:sp>
        <p:nvSpPr>
          <p:cNvPr id="2" name="Oval 1"/>
          <p:cNvSpPr/>
          <p:nvPr/>
        </p:nvSpPr>
        <p:spPr bwMode="auto">
          <a:xfrm>
            <a:off x="4572000" y="7949208"/>
            <a:ext cx="2057400" cy="432792"/>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ChangeArrowheads="1"/>
          </p:cNvSpPr>
          <p:nvPr>
            <p:ph type="title"/>
          </p:nvPr>
        </p:nvSpPr>
        <p:spPr>
          <a:xfrm>
            <a:off x="304800" y="76201"/>
            <a:ext cx="6172200" cy="566738"/>
          </a:xfrm>
        </p:spPr>
        <p:txBody>
          <a:bodyPr/>
          <a:lstStyle/>
          <a:p>
            <a:r>
              <a:rPr lang="en-US" altLang="en-US" dirty="0" smtClean="0"/>
              <a:t>Confounding and Interaction: Part II</a:t>
            </a:r>
          </a:p>
        </p:txBody>
      </p:sp>
      <p:sp>
        <p:nvSpPr>
          <p:cNvPr id="115714" name="Rectangle 3"/>
          <p:cNvSpPr>
            <a:spLocks noGrp="1" noChangeArrowheads="1"/>
          </p:cNvSpPr>
          <p:nvPr>
            <p:ph type="body" idx="1"/>
          </p:nvPr>
        </p:nvSpPr>
        <p:spPr>
          <a:xfrm>
            <a:off x="304800" y="762000"/>
            <a:ext cx="6400800" cy="7696200"/>
          </a:xfrm>
        </p:spPr>
        <p:txBody>
          <a:bodyPr/>
          <a:lstStyle/>
          <a:p>
            <a:pPr>
              <a:lnSpc>
                <a:spcPct val="90000"/>
              </a:lnSpc>
            </a:pPr>
            <a:r>
              <a:rPr lang="en-US" altLang="en-US" sz="2400" dirty="0" smtClean="0"/>
              <a:t>Methods to reduce/eliminate confounding</a:t>
            </a:r>
          </a:p>
          <a:p>
            <a:pPr lvl="1">
              <a:lnSpc>
                <a:spcPct val="90000"/>
              </a:lnSpc>
            </a:pPr>
            <a:r>
              <a:rPr lang="en-US" altLang="en-US" sz="2200" dirty="0" smtClean="0"/>
              <a:t>during study </a:t>
            </a:r>
            <a:r>
              <a:rPr lang="en-US" altLang="en-US" sz="2200" u="sng" dirty="0" smtClean="0"/>
              <a:t>design</a:t>
            </a:r>
            <a:r>
              <a:rPr lang="en-US" altLang="en-US" sz="2200" dirty="0" smtClean="0"/>
              <a:t>:</a:t>
            </a:r>
          </a:p>
          <a:p>
            <a:pPr lvl="2">
              <a:lnSpc>
                <a:spcPct val="90000"/>
              </a:lnSpc>
              <a:spcBef>
                <a:spcPct val="0"/>
              </a:spcBef>
            </a:pPr>
            <a:r>
              <a:rPr lang="en-US" altLang="en-US" sz="2200" dirty="0" smtClean="0"/>
              <a:t>Randomization</a:t>
            </a:r>
          </a:p>
          <a:p>
            <a:pPr lvl="2">
              <a:lnSpc>
                <a:spcPct val="90000"/>
              </a:lnSpc>
              <a:spcBef>
                <a:spcPct val="0"/>
              </a:spcBef>
            </a:pPr>
            <a:r>
              <a:rPr lang="en-US" altLang="en-US" sz="2200" dirty="0" smtClean="0"/>
              <a:t>Restriction</a:t>
            </a:r>
          </a:p>
          <a:p>
            <a:pPr lvl="2">
              <a:lnSpc>
                <a:spcPct val="90000"/>
              </a:lnSpc>
              <a:spcBef>
                <a:spcPct val="0"/>
              </a:spcBef>
            </a:pPr>
            <a:r>
              <a:rPr lang="en-US" altLang="en-US" sz="2200" dirty="0" smtClean="0"/>
              <a:t>Matching</a:t>
            </a:r>
          </a:p>
          <a:p>
            <a:pPr lvl="2">
              <a:lnSpc>
                <a:spcPct val="90000"/>
              </a:lnSpc>
              <a:spcBef>
                <a:spcPct val="0"/>
              </a:spcBef>
            </a:pPr>
            <a:r>
              <a:rPr lang="en-US" altLang="en-US" sz="2200" dirty="0" smtClean="0"/>
              <a:t>Instrumental variables</a:t>
            </a:r>
          </a:p>
          <a:p>
            <a:pPr lvl="2">
              <a:lnSpc>
                <a:spcPct val="90000"/>
              </a:lnSpc>
            </a:pPr>
            <a:endParaRPr lang="en-US" altLang="en-US" sz="600" dirty="0" smtClean="0"/>
          </a:p>
          <a:p>
            <a:pPr lvl="1">
              <a:lnSpc>
                <a:spcPct val="90000"/>
              </a:lnSpc>
            </a:pPr>
            <a:r>
              <a:rPr lang="en-US" altLang="en-US" sz="2200" dirty="0" smtClean="0"/>
              <a:t>during study </a:t>
            </a:r>
            <a:r>
              <a:rPr lang="en-US" altLang="en-US" sz="2200" u="sng" dirty="0" smtClean="0"/>
              <a:t>analysis:</a:t>
            </a:r>
            <a:endParaRPr lang="en-US" altLang="en-US" sz="2200" dirty="0" smtClean="0"/>
          </a:p>
          <a:p>
            <a:pPr lvl="2">
              <a:lnSpc>
                <a:spcPct val="90000"/>
              </a:lnSpc>
            </a:pPr>
            <a:r>
              <a:rPr lang="en-US" altLang="en-US" sz="2200" dirty="0" smtClean="0"/>
              <a:t>Stratification</a:t>
            </a:r>
          </a:p>
          <a:p>
            <a:pPr lvl="2">
              <a:lnSpc>
                <a:spcPct val="90000"/>
              </a:lnSpc>
              <a:spcBef>
                <a:spcPct val="0"/>
              </a:spcBef>
              <a:spcAft>
                <a:spcPct val="0"/>
              </a:spcAft>
            </a:pPr>
            <a:r>
              <a:rPr lang="en-US" altLang="en-US" sz="2200" dirty="0" smtClean="0"/>
              <a:t>(Mathematical regression)</a:t>
            </a:r>
          </a:p>
          <a:p>
            <a:pPr lvl="2">
              <a:lnSpc>
                <a:spcPct val="90000"/>
              </a:lnSpc>
              <a:spcBef>
                <a:spcPct val="0"/>
              </a:spcBef>
              <a:spcAft>
                <a:spcPct val="0"/>
              </a:spcAft>
            </a:pPr>
            <a:r>
              <a:rPr lang="en-US" altLang="en-US" sz="2200" dirty="0" smtClean="0"/>
              <a:t>(Propensity scores)</a:t>
            </a:r>
          </a:p>
          <a:p>
            <a:pPr lvl="2">
              <a:lnSpc>
                <a:spcPct val="90000"/>
              </a:lnSpc>
              <a:spcBef>
                <a:spcPct val="0"/>
              </a:spcBef>
              <a:spcAft>
                <a:spcPct val="0"/>
              </a:spcAft>
            </a:pPr>
            <a:r>
              <a:rPr lang="en-US" altLang="en-US" sz="2200" dirty="0" smtClean="0"/>
              <a:t>(Inverse probability weighting)</a:t>
            </a:r>
          </a:p>
          <a:p>
            <a:pPr lvl="2">
              <a:lnSpc>
                <a:spcPct val="90000"/>
              </a:lnSpc>
              <a:buFontTx/>
              <a:buNone/>
            </a:pPr>
            <a:endParaRPr lang="en-US" altLang="en-US" sz="1200" dirty="0" smtClean="0"/>
          </a:p>
          <a:p>
            <a:pPr>
              <a:lnSpc>
                <a:spcPct val="90000"/>
              </a:lnSpc>
            </a:pPr>
            <a:r>
              <a:rPr lang="en-US" altLang="en-US" sz="2400" dirty="0" smtClean="0"/>
              <a:t>Interaction</a:t>
            </a:r>
          </a:p>
          <a:p>
            <a:pPr lvl="1">
              <a:lnSpc>
                <a:spcPct val="90000"/>
              </a:lnSpc>
            </a:pPr>
            <a:r>
              <a:rPr lang="en-US" altLang="en-US" sz="2200" dirty="0" smtClean="0"/>
              <a:t>What is it? </a:t>
            </a:r>
          </a:p>
          <a:p>
            <a:pPr lvl="1">
              <a:lnSpc>
                <a:spcPct val="90000"/>
              </a:lnSpc>
            </a:pPr>
            <a:r>
              <a:rPr lang="en-US" altLang="en-US" sz="2200" dirty="0" smtClean="0"/>
              <a:t>Additive vs. multiplicative interaction</a:t>
            </a:r>
          </a:p>
          <a:p>
            <a:pPr lvl="1">
              <a:lnSpc>
                <a:spcPct val="90000"/>
              </a:lnSpc>
            </a:pPr>
            <a:r>
              <a:rPr lang="en-US" altLang="en-US" sz="2200" dirty="0" smtClean="0"/>
              <a:t>How to detect it?</a:t>
            </a:r>
          </a:p>
          <a:p>
            <a:pPr lvl="1">
              <a:lnSpc>
                <a:spcPct val="90000"/>
              </a:lnSpc>
            </a:pPr>
            <a:r>
              <a:rPr lang="en-US" altLang="en-US" sz="2200" dirty="0" smtClean="0"/>
              <a:t>Different types of interaction</a:t>
            </a:r>
          </a:p>
          <a:p>
            <a:pPr lvl="1">
              <a:lnSpc>
                <a:spcPct val="90000"/>
              </a:lnSpc>
            </a:pPr>
            <a:r>
              <a:rPr lang="en-US" altLang="en-US" sz="2200" dirty="0" smtClean="0"/>
              <a:t>Statistical testing for interaction</a:t>
            </a:r>
          </a:p>
          <a:p>
            <a:pPr lvl="1">
              <a:lnSpc>
                <a:spcPct val="90000"/>
              </a:lnSpc>
            </a:pPr>
            <a:r>
              <a:rPr lang="en-US" altLang="en-US" sz="2200" dirty="0" smtClean="0"/>
              <a:t>Implementation in Stata</a:t>
            </a:r>
          </a:p>
          <a:p>
            <a:pPr lvl="1">
              <a:lnSpc>
                <a:spcPct val="90000"/>
              </a:lnSpc>
            </a:pPr>
            <a:r>
              <a:rPr lang="en-US" altLang="en-US" sz="2200" dirty="0" smtClean="0"/>
              <a:t>How DAGs help identify candidates? </a:t>
            </a:r>
          </a:p>
          <a:p>
            <a:pPr lvl="1">
              <a:lnSpc>
                <a:spcPct val="90000"/>
              </a:lnSpc>
            </a:pPr>
            <a:r>
              <a:rPr lang="en-US" altLang="en-US" sz="2200" dirty="0" smtClean="0"/>
              <a:t>Comparison with confounding</a:t>
            </a:r>
          </a:p>
          <a:p>
            <a:pPr lvl="1">
              <a:lnSpc>
                <a:spcPct val="90000"/>
              </a:lnSpc>
            </a:pPr>
            <a:endParaRPr lang="en-US" altLang="en-US" dirty="0" smtClean="0"/>
          </a:p>
          <a:p>
            <a:pPr>
              <a:lnSpc>
                <a:spcPct val="90000"/>
              </a:lnSpc>
            </a:pPr>
            <a:endParaRPr lang="en-US" altLang="en-US" dirty="0" smtClean="0"/>
          </a:p>
          <a:p>
            <a:pPr lvl="1">
              <a:lnSpc>
                <a:spcPct val="90000"/>
              </a:lnSpc>
            </a:pPr>
            <a:endParaRPr lang="en-US" altLang="en-US" dirty="0" smtClean="0"/>
          </a:p>
        </p:txBody>
      </p:sp>
      <p:sp>
        <p:nvSpPr>
          <p:cNvPr id="4" name="Line 4"/>
          <p:cNvSpPr>
            <a:spLocks noChangeShapeType="1"/>
          </p:cNvSpPr>
          <p:nvPr/>
        </p:nvSpPr>
        <p:spPr bwMode="auto">
          <a:xfrm>
            <a:off x="533400" y="1828800"/>
            <a:ext cx="762000" cy="0"/>
          </a:xfrm>
          <a:prstGeom prst="line">
            <a:avLst/>
          </a:prstGeom>
          <a:noFill/>
          <a:ln w="92075">
            <a:solidFill>
              <a:srgbClr val="FF0000"/>
            </a:solidFill>
            <a:round/>
            <a:headEnd/>
            <a:tailEnd type="triangle" w="med" len="med"/>
          </a:ln>
        </p:spPr>
        <p:txBody>
          <a:bodyPr lIns="95125" tIns="49148" rIns="95125" bIns="49148"/>
          <a:lstStyle/>
          <a:p>
            <a:endParaRPr lang="en-US" dirty="0"/>
          </a:p>
        </p:txBody>
      </p:sp>
    </p:spTree>
    <p:extLst>
      <p:ext uri="{BB962C8B-B14F-4D97-AF65-F5344CB8AC3E}">
        <p14:creationId xmlns:p14="http://schemas.microsoft.com/office/powerpoint/2010/main" val="192956413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Text Box 3"/>
          <p:cNvSpPr txBox="1">
            <a:spLocks noChangeArrowheads="1"/>
          </p:cNvSpPr>
          <p:nvPr/>
        </p:nvSpPr>
        <p:spPr bwMode="auto">
          <a:xfrm>
            <a:off x="304800" y="4114801"/>
            <a:ext cx="6248400" cy="376255"/>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1800" b="1" dirty="0">
                <a:solidFill>
                  <a:srgbClr val="000000"/>
                </a:solidFill>
              </a:rPr>
              <a:t>What does the p value mean?</a:t>
            </a:r>
          </a:p>
        </p:txBody>
      </p:sp>
      <p:sp>
        <p:nvSpPr>
          <p:cNvPr id="186371" name="Rectangle 4"/>
          <p:cNvSpPr>
            <a:spLocks noGrp="1" noChangeArrowheads="1"/>
          </p:cNvSpPr>
          <p:nvPr>
            <p:ph type="body" idx="1"/>
          </p:nvPr>
        </p:nvSpPr>
        <p:spPr>
          <a:xfrm>
            <a:off x="-152400" y="609600"/>
            <a:ext cx="7239000" cy="7239000"/>
          </a:xfrm>
        </p:spPr>
        <p:txBody>
          <a:bodyPr/>
          <a:lstStyle/>
          <a:p>
            <a:r>
              <a:rPr lang="en-US" altLang="en-US" sz="1200" b="1" dirty="0" smtClean="0">
                <a:latin typeface="Courier New" pitchFamily="49" charset="0"/>
              </a:rPr>
              <a:t>. </a:t>
            </a:r>
            <a:r>
              <a:rPr lang="en-US" altLang="en-US" sz="1200" b="1" dirty="0" smtClean="0">
                <a:latin typeface="Courier New" pitchFamily="49" charset="0"/>
              </a:rPr>
              <a:t>cs</a:t>
            </a:r>
            <a:r>
              <a:rPr lang="en-US" altLang="en-US" sz="1200" b="1" dirty="0" smtClean="0">
                <a:latin typeface="Courier New" pitchFamily="49" charset="0"/>
              </a:rPr>
              <a:t> delayed smoking, by(caffeine)</a:t>
            </a:r>
          </a:p>
          <a:p>
            <a:r>
              <a:rPr lang="en-US" altLang="en-US" sz="1200" b="1" dirty="0" smtClean="0">
                <a:latin typeface="Courier New" pitchFamily="49" charset="0"/>
              </a:rPr>
              <a:t>        caffeine |       RR      [95% Conf. Interval]    M-H Weight</a:t>
            </a:r>
          </a:p>
          <a:p>
            <a:r>
              <a:rPr lang="en-US" altLang="en-US" sz="1200" b="1" dirty="0" smtClean="0">
                <a:latin typeface="Courier New" pitchFamily="49" charset="0"/>
              </a:rPr>
              <a:t>-----------------+-------------------------------------------------</a:t>
            </a:r>
          </a:p>
          <a:p>
            <a:r>
              <a:rPr lang="en-US" altLang="en-US" sz="1200" b="1" dirty="0" smtClean="0">
                <a:latin typeface="Courier New" pitchFamily="49" charset="0"/>
              </a:rPr>
              <a:t>     no caffeine |   2.414614      1.42165    4.10112      5.486943 </a:t>
            </a:r>
          </a:p>
          <a:p>
            <a:r>
              <a:rPr lang="en-US" altLang="en-US" sz="1200" b="1" dirty="0" smtClean="0">
                <a:latin typeface="Courier New" pitchFamily="49" charset="0"/>
              </a:rPr>
              <a:t>  heavy caffeine |     .70163     .3493615   1.409099      8.156069 </a:t>
            </a:r>
          </a:p>
          <a:p>
            <a:r>
              <a:rPr lang="en-US" altLang="en-US" sz="1200" b="1" dirty="0" smtClean="0">
                <a:latin typeface="Courier New" pitchFamily="49" charset="0"/>
              </a:rPr>
              <a:t>-----------------+-------------------------------------------------</a:t>
            </a:r>
          </a:p>
          <a:p>
            <a:r>
              <a:rPr lang="en-US" altLang="en-US" sz="1200" b="1" dirty="0" smtClean="0">
                <a:latin typeface="Courier New" pitchFamily="49" charset="0"/>
              </a:rPr>
              <a:t>           Crude |   1.699096     1.114485   2.590369               </a:t>
            </a:r>
          </a:p>
          <a:p>
            <a:r>
              <a:rPr lang="en-US" altLang="en-US" sz="1200" b="1" dirty="0" smtClean="0">
                <a:latin typeface="Courier New" pitchFamily="49" charset="0"/>
              </a:rPr>
              <a:t>    M-H combined |   1.390557     .9246598   2.091201</a:t>
            </a:r>
          </a:p>
          <a:p>
            <a:r>
              <a:rPr lang="en-US" altLang="en-US" sz="1200" b="1" dirty="0" smtClean="0">
                <a:latin typeface="Courier New" pitchFamily="49" charset="0"/>
              </a:rPr>
              <a:t>-----------------+-------------------------------------------------</a:t>
            </a:r>
          </a:p>
          <a:p>
            <a:r>
              <a:rPr lang="en-US" altLang="en-US" sz="1200" b="1" dirty="0" smtClean="0">
                <a:latin typeface="Courier New" pitchFamily="49" charset="0"/>
              </a:rPr>
              <a:t>Test of homogeneity (M-H)      chi2(1) =    7.866  </a:t>
            </a:r>
            <a:r>
              <a:rPr lang="en-US" altLang="en-US" sz="1200" b="1" dirty="0" smtClean="0">
                <a:latin typeface="Courier New" pitchFamily="49" charset="0"/>
              </a:rPr>
              <a:t>Pr</a:t>
            </a:r>
            <a:r>
              <a:rPr lang="en-US" altLang="en-US" sz="1200" b="1" dirty="0" smtClean="0">
                <a:latin typeface="Courier New" pitchFamily="49" charset="0"/>
              </a:rPr>
              <a:t>&gt;chi2 = 0.0050</a:t>
            </a:r>
          </a:p>
          <a:p>
            <a:endParaRPr lang="en-US" altLang="en-US" sz="1200" dirty="0" smtClean="0">
              <a:latin typeface="Courier New" pitchFamily="49" charset="0"/>
            </a:endParaRPr>
          </a:p>
          <a:p>
            <a:endParaRPr lang="en-US" altLang="en-US" sz="1200" dirty="0" smtClean="0">
              <a:latin typeface="Courier New" pitchFamily="49" charset="0"/>
            </a:endParaRPr>
          </a:p>
        </p:txBody>
      </p:sp>
      <p:sp>
        <p:nvSpPr>
          <p:cNvPr id="186372" name="Text Box 5"/>
          <p:cNvSpPr txBox="1">
            <a:spLocks noChangeArrowheads="1"/>
          </p:cNvSpPr>
          <p:nvPr/>
        </p:nvSpPr>
        <p:spPr bwMode="auto">
          <a:xfrm rot="-2695870">
            <a:off x="-304800" y="7357159"/>
            <a:ext cx="3028950" cy="646331"/>
          </a:xfrm>
          <a:prstGeom prst="rect">
            <a:avLst/>
          </a:prstGeom>
          <a:noFill/>
          <a:ln w="9525">
            <a:noFill/>
            <a:miter lim="800000"/>
            <a:headEnd/>
            <a:tailEnd/>
          </a:ln>
        </p:spPr>
        <p:txBody>
          <a:bodyPr>
            <a:spAutoFit/>
          </a:bodyPr>
          <a:lstStyle/>
          <a:p>
            <a:pPr algn="r" eaLnBrk="0" hangingPunct="0">
              <a:spcBef>
                <a:spcPct val="50000"/>
              </a:spcBef>
            </a:pPr>
            <a:r>
              <a:rPr lang="en-US" altLang="en-US" sz="1800" dirty="0"/>
              <a:t>There is a 0.5% chance that interaction is present - A</a:t>
            </a:r>
          </a:p>
        </p:txBody>
      </p:sp>
      <p:sp>
        <p:nvSpPr>
          <p:cNvPr id="186373" name="Text Box 10"/>
          <p:cNvSpPr txBox="1">
            <a:spLocks noChangeArrowheads="1"/>
          </p:cNvSpPr>
          <p:nvPr/>
        </p:nvSpPr>
        <p:spPr bwMode="auto">
          <a:xfrm rot="-2695870">
            <a:off x="1277938" y="7003187"/>
            <a:ext cx="3619500" cy="1754326"/>
          </a:xfrm>
          <a:prstGeom prst="rect">
            <a:avLst/>
          </a:prstGeom>
          <a:noFill/>
          <a:ln w="9525">
            <a:noFill/>
            <a:miter lim="800000"/>
            <a:headEnd/>
            <a:tailEnd/>
          </a:ln>
        </p:spPr>
        <p:txBody>
          <a:bodyPr>
            <a:spAutoFit/>
          </a:bodyPr>
          <a:lstStyle/>
          <a:p>
            <a:pPr algn="r" eaLnBrk="0" hangingPunct="0">
              <a:spcBef>
                <a:spcPct val="50000"/>
              </a:spcBef>
            </a:pPr>
            <a:r>
              <a:rPr lang="en-US" altLang="en-US" sz="1800" dirty="0"/>
              <a:t>If there truly is no interaction present, we would see differences between the strata of this magnitude (0.7 and 2.4) or greater, 0.5% of the time, by chance alone. - B</a:t>
            </a:r>
            <a:endParaRPr lang="en-US" altLang="en-US" sz="1800" b="1" dirty="0"/>
          </a:p>
        </p:txBody>
      </p:sp>
      <p:sp>
        <p:nvSpPr>
          <p:cNvPr id="186374" name="Text Box 7"/>
          <p:cNvSpPr txBox="1">
            <a:spLocks noChangeArrowheads="1"/>
          </p:cNvSpPr>
          <p:nvPr/>
        </p:nvSpPr>
        <p:spPr bwMode="auto">
          <a:xfrm rot="-2695870">
            <a:off x="3563938" y="7491324"/>
            <a:ext cx="3446462" cy="1200329"/>
          </a:xfrm>
          <a:prstGeom prst="rect">
            <a:avLst/>
          </a:prstGeom>
          <a:noFill/>
          <a:ln w="9525">
            <a:noFill/>
            <a:miter lim="800000"/>
            <a:headEnd/>
            <a:tailEnd/>
          </a:ln>
        </p:spPr>
        <p:txBody>
          <a:bodyPr>
            <a:spAutoFit/>
          </a:bodyPr>
          <a:lstStyle/>
          <a:p>
            <a:pPr algn="r" eaLnBrk="0" hangingPunct="0">
              <a:spcBef>
                <a:spcPct val="50000"/>
              </a:spcBef>
            </a:pPr>
            <a:r>
              <a:rPr lang="en-US" altLang="en-US" sz="1800" dirty="0"/>
              <a:t>There is 0.5% probability that the differences between strata (0.7 and 2.4) are caused by chance - C</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ext Box 3"/>
          <p:cNvSpPr txBox="1">
            <a:spLocks noChangeArrowheads="1"/>
          </p:cNvSpPr>
          <p:nvPr/>
        </p:nvSpPr>
        <p:spPr bwMode="auto">
          <a:xfrm>
            <a:off x="304800" y="4114801"/>
            <a:ext cx="6248400" cy="376255"/>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1800" b="1" dirty="0">
                <a:solidFill>
                  <a:srgbClr val="000000"/>
                </a:solidFill>
              </a:rPr>
              <a:t>What does the p value mean?</a:t>
            </a:r>
          </a:p>
        </p:txBody>
      </p:sp>
      <p:sp>
        <p:nvSpPr>
          <p:cNvPr id="188419" name="Rectangle 4"/>
          <p:cNvSpPr>
            <a:spLocks noGrp="1" noChangeArrowheads="1"/>
          </p:cNvSpPr>
          <p:nvPr>
            <p:ph type="body" idx="1"/>
          </p:nvPr>
        </p:nvSpPr>
        <p:spPr>
          <a:xfrm>
            <a:off x="-152400" y="609600"/>
            <a:ext cx="7239000" cy="7239000"/>
          </a:xfrm>
        </p:spPr>
        <p:txBody>
          <a:bodyPr/>
          <a:lstStyle/>
          <a:p>
            <a:r>
              <a:rPr lang="en-US" altLang="en-US" sz="1200" b="1" dirty="0" smtClean="0">
                <a:latin typeface="Courier New" pitchFamily="49" charset="0"/>
              </a:rPr>
              <a:t>. </a:t>
            </a:r>
            <a:r>
              <a:rPr lang="en-US" altLang="en-US" sz="1200" b="1" dirty="0" smtClean="0">
                <a:latin typeface="Courier New" pitchFamily="49" charset="0"/>
              </a:rPr>
              <a:t>cs</a:t>
            </a:r>
            <a:r>
              <a:rPr lang="en-US" altLang="en-US" sz="1200" b="1" dirty="0" smtClean="0">
                <a:latin typeface="Courier New" pitchFamily="49" charset="0"/>
              </a:rPr>
              <a:t> delayed smoking, by(caffeine)</a:t>
            </a:r>
          </a:p>
          <a:p>
            <a:r>
              <a:rPr lang="en-US" altLang="en-US" sz="1200" b="1" dirty="0" smtClean="0">
                <a:latin typeface="Courier New" pitchFamily="49" charset="0"/>
              </a:rPr>
              <a:t>        caffeine |       RR      [95% Conf. Interval]    M-H Weight</a:t>
            </a:r>
          </a:p>
          <a:p>
            <a:r>
              <a:rPr lang="en-US" altLang="en-US" sz="1200" b="1" dirty="0" smtClean="0">
                <a:latin typeface="Courier New" pitchFamily="49" charset="0"/>
              </a:rPr>
              <a:t>-----------------+-------------------------------------------------</a:t>
            </a:r>
          </a:p>
          <a:p>
            <a:r>
              <a:rPr lang="en-US" altLang="en-US" sz="1200" b="1" dirty="0" smtClean="0">
                <a:latin typeface="Courier New" pitchFamily="49" charset="0"/>
              </a:rPr>
              <a:t>     no caffeine |   2.414614      1.42165    4.10112      5.486943 </a:t>
            </a:r>
          </a:p>
          <a:p>
            <a:r>
              <a:rPr lang="en-US" altLang="en-US" sz="1200" b="1" dirty="0" smtClean="0">
                <a:latin typeface="Courier New" pitchFamily="49" charset="0"/>
              </a:rPr>
              <a:t>  heavy caffeine |     .70163     .3493615   1.409099      8.156069 </a:t>
            </a:r>
          </a:p>
          <a:p>
            <a:r>
              <a:rPr lang="en-US" altLang="en-US" sz="1200" b="1" dirty="0" smtClean="0">
                <a:latin typeface="Courier New" pitchFamily="49" charset="0"/>
              </a:rPr>
              <a:t>-----------------+-------------------------------------------------</a:t>
            </a:r>
          </a:p>
          <a:p>
            <a:r>
              <a:rPr lang="en-US" altLang="en-US" sz="1200" b="1" dirty="0" smtClean="0">
                <a:latin typeface="Courier New" pitchFamily="49" charset="0"/>
              </a:rPr>
              <a:t>           Crude |   1.699096     1.114485   2.590369               </a:t>
            </a:r>
          </a:p>
          <a:p>
            <a:r>
              <a:rPr lang="en-US" altLang="en-US" sz="1200" b="1" dirty="0" smtClean="0">
                <a:latin typeface="Courier New" pitchFamily="49" charset="0"/>
              </a:rPr>
              <a:t>    M-H combined |   1.390557     .9246598   2.091201</a:t>
            </a:r>
          </a:p>
          <a:p>
            <a:r>
              <a:rPr lang="en-US" altLang="en-US" sz="1200" b="1" dirty="0" smtClean="0">
                <a:latin typeface="Courier New" pitchFamily="49" charset="0"/>
              </a:rPr>
              <a:t>-----------------+-------------------------------------------------</a:t>
            </a:r>
          </a:p>
          <a:p>
            <a:r>
              <a:rPr lang="en-US" altLang="en-US" sz="1200" b="1" dirty="0" smtClean="0">
                <a:latin typeface="Courier New" pitchFamily="49" charset="0"/>
              </a:rPr>
              <a:t>Test of homogeneity (M-H)      chi2(1) =    7.866  </a:t>
            </a:r>
            <a:r>
              <a:rPr lang="en-US" altLang="en-US" sz="1200" b="1" dirty="0" smtClean="0">
                <a:latin typeface="Courier New" pitchFamily="49" charset="0"/>
              </a:rPr>
              <a:t>Pr</a:t>
            </a:r>
            <a:r>
              <a:rPr lang="en-US" altLang="en-US" sz="1200" b="1" dirty="0" smtClean="0">
                <a:latin typeface="Courier New" pitchFamily="49" charset="0"/>
              </a:rPr>
              <a:t>&gt;chi2 = 0.0050</a:t>
            </a:r>
          </a:p>
          <a:p>
            <a:endParaRPr lang="en-US" altLang="en-US" sz="1200" dirty="0" smtClean="0">
              <a:latin typeface="Courier New" pitchFamily="49" charset="0"/>
            </a:endParaRPr>
          </a:p>
          <a:p>
            <a:endParaRPr lang="en-US" altLang="en-US" sz="1200" dirty="0" smtClean="0">
              <a:latin typeface="Courier New" pitchFamily="49" charset="0"/>
            </a:endParaRPr>
          </a:p>
        </p:txBody>
      </p:sp>
      <p:sp>
        <p:nvSpPr>
          <p:cNvPr id="188420" name="Text Box 5"/>
          <p:cNvSpPr txBox="1">
            <a:spLocks noChangeArrowheads="1"/>
          </p:cNvSpPr>
          <p:nvPr/>
        </p:nvSpPr>
        <p:spPr bwMode="auto">
          <a:xfrm rot="-2695870">
            <a:off x="-146050" y="7222222"/>
            <a:ext cx="3028950" cy="646331"/>
          </a:xfrm>
          <a:prstGeom prst="rect">
            <a:avLst/>
          </a:prstGeom>
          <a:noFill/>
          <a:ln w="9525">
            <a:noFill/>
            <a:miter lim="800000"/>
            <a:headEnd/>
            <a:tailEnd/>
          </a:ln>
        </p:spPr>
        <p:txBody>
          <a:bodyPr>
            <a:spAutoFit/>
          </a:bodyPr>
          <a:lstStyle/>
          <a:p>
            <a:pPr algn="r" eaLnBrk="0" hangingPunct="0">
              <a:spcBef>
                <a:spcPct val="50000"/>
              </a:spcBef>
            </a:pPr>
            <a:r>
              <a:rPr lang="en-US" altLang="en-US" sz="1800" dirty="0"/>
              <a:t>There is a 0.5% chance that interaction is present - A</a:t>
            </a:r>
          </a:p>
        </p:txBody>
      </p:sp>
      <p:sp>
        <p:nvSpPr>
          <p:cNvPr id="188421" name="Text Box 10"/>
          <p:cNvSpPr txBox="1">
            <a:spLocks noChangeArrowheads="1"/>
          </p:cNvSpPr>
          <p:nvPr/>
        </p:nvSpPr>
        <p:spPr bwMode="auto">
          <a:xfrm rot="-2695870">
            <a:off x="1341438" y="6928169"/>
            <a:ext cx="3619500" cy="1477328"/>
          </a:xfrm>
          <a:prstGeom prst="rect">
            <a:avLst/>
          </a:prstGeom>
          <a:noFill/>
          <a:ln w="9525" algn="ctr">
            <a:solidFill>
              <a:srgbClr val="FF0000"/>
            </a:solidFill>
            <a:miter lim="800000"/>
            <a:headEnd/>
            <a:tailEnd/>
          </a:ln>
        </p:spPr>
        <p:txBody>
          <a:bodyPr>
            <a:spAutoFit/>
          </a:bodyPr>
          <a:lstStyle/>
          <a:p>
            <a:pPr algn="r" eaLnBrk="0" hangingPunct="0">
              <a:spcBef>
                <a:spcPct val="50000"/>
              </a:spcBef>
            </a:pPr>
            <a:r>
              <a:rPr lang="en-US" altLang="en-US" sz="1800" dirty="0"/>
              <a:t>If there truly is no interaction present, we would see differences between the strata of this magnitude (0.7 and 2.4) or greater, 0.5% of the time - B</a:t>
            </a:r>
            <a:endParaRPr lang="en-US" altLang="en-US" sz="1800" b="1" dirty="0"/>
          </a:p>
        </p:txBody>
      </p:sp>
      <p:sp>
        <p:nvSpPr>
          <p:cNvPr id="188422" name="Text Box 7"/>
          <p:cNvSpPr txBox="1">
            <a:spLocks noChangeArrowheads="1"/>
          </p:cNvSpPr>
          <p:nvPr/>
        </p:nvSpPr>
        <p:spPr bwMode="auto">
          <a:xfrm rot="-2695870">
            <a:off x="3563938" y="7286537"/>
            <a:ext cx="3446462" cy="1200329"/>
          </a:xfrm>
          <a:prstGeom prst="rect">
            <a:avLst/>
          </a:prstGeom>
          <a:noFill/>
          <a:ln w="9525">
            <a:noFill/>
            <a:miter lim="800000"/>
            <a:headEnd/>
            <a:tailEnd/>
          </a:ln>
        </p:spPr>
        <p:txBody>
          <a:bodyPr>
            <a:spAutoFit/>
          </a:bodyPr>
          <a:lstStyle/>
          <a:p>
            <a:pPr algn="r" eaLnBrk="0" hangingPunct="0">
              <a:spcBef>
                <a:spcPct val="50000"/>
              </a:spcBef>
            </a:pPr>
            <a:r>
              <a:rPr lang="en-US" altLang="en-US" sz="1800" dirty="0"/>
              <a:t>There is 0.5% probability that the differences between strata (0.7 and 2.4) are caused by chance - C</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2"/>
          <p:cNvSpPr>
            <a:spLocks noGrp="1" noChangeArrowheads="1"/>
          </p:cNvSpPr>
          <p:nvPr>
            <p:ph type="title"/>
          </p:nvPr>
        </p:nvSpPr>
        <p:spPr>
          <a:xfrm>
            <a:off x="609600" y="-381000"/>
            <a:ext cx="5830888" cy="1066800"/>
          </a:xfrm>
        </p:spPr>
        <p:txBody>
          <a:bodyPr/>
          <a:lstStyle/>
          <a:p>
            <a:r>
              <a:rPr lang="en-US" altLang="en-US" dirty="0" smtClean="0"/>
              <a:t>When to Report or Ignore Interaction?</a:t>
            </a:r>
          </a:p>
        </p:txBody>
      </p:sp>
      <p:sp>
        <p:nvSpPr>
          <p:cNvPr id="190466" name="Rectangle 3"/>
          <p:cNvSpPr>
            <a:spLocks noGrp="1" noChangeArrowheads="1"/>
          </p:cNvSpPr>
          <p:nvPr>
            <p:ph type="body" idx="1"/>
          </p:nvPr>
        </p:nvSpPr>
        <p:spPr>
          <a:xfrm>
            <a:off x="0" y="762000"/>
            <a:ext cx="6629400" cy="6781800"/>
          </a:xfrm>
        </p:spPr>
        <p:txBody>
          <a:bodyPr/>
          <a:lstStyle/>
          <a:p>
            <a:r>
              <a:rPr lang="en-US" altLang="en-US" dirty="0" smtClean="0"/>
              <a:t>When to report or ignore interaction to your readers needs to keep several considerations in mind</a:t>
            </a:r>
          </a:p>
          <a:p>
            <a:pPr lvl="1"/>
            <a:r>
              <a:rPr lang="en-US" altLang="en-US" dirty="0" smtClean="0"/>
              <a:t>A substantive, statistical, and practical decision</a:t>
            </a:r>
          </a:p>
          <a:p>
            <a:pPr lvl="1"/>
            <a:r>
              <a:rPr lang="en-US" altLang="en-US" u="sng" dirty="0" smtClean="0"/>
              <a:t>Substantive (i.e., clinical, biologic, behavioral)</a:t>
            </a:r>
            <a:r>
              <a:rPr lang="en-US" altLang="en-US" dirty="0" smtClean="0"/>
              <a:t>: </a:t>
            </a:r>
          </a:p>
          <a:p>
            <a:pPr lvl="2"/>
            <a:r>
              <a:rPr lang="en-US" altLang="en-US" dirty="0" smtClean="0"/>
              <a:t>Is the magnitude of stratum-specific differences substantively (e.g., clinically) important?</a:t>
            </a:r>
          </a:p>
          <a:p>
            <a:pPr lvl="2">
              <a:spcBef>
                <a:spcPts val="200"/>
              </a:spcBef>
              <a:spcAft>
                <a:spcPts val="300"/>
              </a:spcAft>
            </a:pPr>
            <a:r>
              <a:rPr lang="en-US" altLang="en-US" dirty="0" smtClean="0"/>
              <a:t>Is there prior evidence for the heterogeneity?</a:t>
            </a:r>
          </a:p>
          <a:p>
            <a:pPr lvl="2">
              <a:spcAft>
                <a:spcPts val="300"/>
              </a:spcAft>
            </a:pPr>
            <a:endParaRPr lang="en-US" altLang="en-US" sz="800" dirty="0" smtClean="0"/>
          </a:p>
          <a:p>
            <a:pPr lvl="2"/>
            <a:endParaRPr lang="en-US" altLang="en-US" sz="400" dirty="0" smtClean="0"/>
          </a:p>
          <a:p>
            <a:pPr lvl="1"/>
            <a:r>
              <a:rPr lang="en-US" altLang="en-US" u="sng" dirty="0" smtClean="0"/>
              <a:t>Statistical</a:t>
            </a:r>
          </a:p>
          <a:p>
            <a:pPr lvl="2"/>
            <a:r>
              <a:rPr lang="en-US" altLang="en-US" dirty="0" smtClean="0"/>
              <a:t>Most studies were not planned to have sufficient power to examine interaction</a:t>
            </a:r>
          </a:p>
          <a:p>
            <a:pPr lvl="2"/>
            <a:r>
              <a:rPr lang="en-US" altLang="en-US" dirty="0" smtClean="0"/>
              <a:t>Only relatively large between-strata effect sizes or large sample size can achieve </a:t>
            </a:r>
            <a:r>
              <a:rPr lang="en-US" altLang="en-US" i="1" dirty="0" smtClean="0"/>
              <a:t>p</a:t>
            </a:r>
            <a:r>
              <a:rPr lang="en-US" altLang="en-US" dirty="0" smtClean="0"/>
              <a:t> &lt; 0.05 </a:t>
            </a:r>
          </a:p>
          <a:p>
            <a:pPr lvl="2"/>
            <a:r>
              <a:rPr lang="en-US" altLang="en-US" dirty="0" smtClean="0"/>
              <a:t>One approach is to report interaction for  </a:t>
            </a:r>
            <a:r>
              <a:rPr lang="en-US" altLang="en-US" i="1" dirty="0" smtClean="0"/>
              <a:t>p</a:t>
            </a:r>
            <a:r>
              <a:rPr lang="en-US" altLang="en-US" dirty="0" smtClean="0"/>
              <a:t> &lt; 0.10 if the magnitude of differences is clinically meaningful (“threshold to report”)</a:t>
            </a:r>
          </a:p>
          <a:p>
            <a:pPr lvl="2">
              <a:spcAft>
                <a:spcPts val="300"/>
              </a:spcAft>
            </a:pPr>
            <a:r>
              <a:rPr lang="en-US" altLang="en-US" dirty="0" smtClean="0"/>
              <a:t>However, meaning of p value is </a:t>
            </a:r>
            <a:r>
              <a:rPr lang="en-US" altLang="en-US" u="sng" dirty="0" smtClean="0"/>
              <a:t>not</a:t>
            </a:r>
            <a:r>
              <a:rPr lang="en-US" altLang="en-US" dirty="0" smtClean="0"/>
              <a:t> different than other contexts</a:t>
            </a:r>
            <a:endParaRPr lang="en-US" altLang="en-US" sz="800" dirty="0" smtClean="0"/>
          </a:p>
          <a:p>
            <a:pPr lvl="2"/>
            <a:endParaRPr lang="en-US" altLang="en-US" sz="400" dirty="0" smtClean="0"/>
          </a:p>
          <a:p>
            <a:pPr lvl="2"/>
            <a:endParaRPr lang="en-US" altLang="en-US" sz="600" dirty="0" smtClean="0"/>
          </a:p>
          <a:p>
            <a:pPr lvl="1">
              <a:spcAft>
                <a:spcPts val="0"/>
              </a:spcAft>
            </a:pPr>
            <a:r>
              <a:rPr lang="en-US" altLang="en-US" u="sng" dirty="0" smtClean="0"/>
              <a:t>Practical</a:t>
            </a:r>
            <a:r>
              <a:rPr lang="en-US" altLang="en-US" dirty="0" smtClean="0"/>
              <a:t>:  How complicated is the story?</a:t>
            </a:r>
          </a:p>
          <a:p>
            <a:pPr lvl="2"/>
            <a:r>
              <a:rPr lang="en-US" altLang="en-US" dirty="0" smtClean="0"/>
              <a:t>i.e., if it is not too complicated to report stratum-specific estimates, it is often more revealing to report potential interaction than to ignore it.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60" name="Object 56"/>
          <p:cNvGraphicFramePr>
            <a:graphicFrameLocks noGrp="1" noChangeAspect="1"/>
          </p:cNvGraphicFramePr>
          <p:nvPr>
            <p:ph type="tbl" idx="1"/>
            <p:extLst>
              <p:ext uri="{D42A27DB-BD31-4B8C-83A1-F6EECF244321}">
                <p14:modId xmlns:p14="http://schemas.microsoft.com/office/powerpoint/2010/main" val="3471467893"/>
              </p:ext>
            </p:extLst>
          </p:nvPr>
        </p:nvGraphicFramePr>
        <p:xfrm>
          <a:off x="695327" y="1044575"/>
          <a:ext cx="5186363" cy="6835775"/>
        </p:xfrm>
        <a:graphic>
          <a:graphicData uri="http://schemas.openxmlformats.org/presentationml/2006/ole">
            <mc:AlternateContent xmlns:mc="http://schemas.openxmlformats.org/markup-compatibility/2006">
              <mc:Choice xmlns:v="urn:schemas-microsoft-com:vml" Requires="v">
                <p:oleObj spid="_x0000_s21709" name="Document" r:id="rId4" imgW="6142346" imgH="8096250" progId="Word.Document.8">
                  <p:embed/>
                </p:oleObj>
              </mc:Choice>
              <mc:Fallback>
                <p:oleObj name="Document" r:id="rId4" imgW="6142346" imgH="8096250" progId="Word.Document.8">
                  <p:embed/>
                  <p:pic>
                    <p:nvPicPr>
                      <p:cNvPr id="0" name="Picture 56"/>
                      <p:cNvPicPr>
                        <a:picLocks noGrp="1" noChangeAspect="1" noChangeArrowheads="1"/>
                      </p:cNvPicPr>
                      <p:nvPr/>
                    </p:nvPicPr>
                    <p:blipFill>
                      <a:blip r:embed="rId5"/>
                      <a:srcRect/>
                      <a:stretch>
                        <a:fillRect/>
                      </a:stretch>
                    </p:blipFill>
                    <p:spPr bwMode="auto">
                      <a:xfrm>
                        <a:off x="695327" y="1044575"/>
                        <a:ext cx="5186363" cy="683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61" name="Rectangle 2"/>
          <p:cNvSpPr>
            <a:spLocks noGrp="1" noChangeArrowheads="1"/>
          </p:cNvSpPr>
          <p:nvPr>
            <p:ph type="title"/>
          </p:nvPr>
        </p:nvSpPr>
        <p:spPr>
          <a:xfrm>
            <a:off x="457200" y="363539"/>
            <a:ext cx="5830888" cy="608012"/>
          </a:xfrm>
        </p:spPr>
        <p:txBody>
          <a:bodyPr/>
          <a:lstStyle/>
          <a:p>
            <a:r>
              <a:rPr lang="en-US" altLang="en-US" sz="2000" dirty="0" smtClean="0"/>
              <a:t>Report vs Ignore Effect-Measure Modification?</a:t>
            </a:r>
            <a:br>
              <a:rPr lang="en-US" altLang="en-US" sz="2000" dirty="0" smtClean="0"/>
            </a:br>
            <a:r>
              <a:rPr lang="en-US" altLang="en-US" sz="2000" dirty="0" smtClean="0"/>
              <a:t>Some Guidelines</a:t>
            </a:r>
          </a:p>
        </p:txBody>
      </p:sp>
      <p:sp>
        <p:nvSpPr>
          <p:cNvPr id="21562" name="Text Box 4"/>
          <p:cNvSpPr txBox="1">
            <a:spLocks noChangeArrowheads="1"/>
          </p:cNvSpPr>
          <p:nvPr/>
        </p:nvSpPr>
        <p:spPr bwMode="auto">
          <a:xfrm>
            <a:off x="3962400" y="6759575"/>
            <a:ext cx="3048000" cy="714809"/>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2000" b="1" dirty="0">
                <a:solidFill>
                  <a:srgbClr val="000000"/>
                </a:solidFill>
              </a:rPr>
              <a:t>Will you report or ignore </a:t>
            </a:r>
            <a:r>
              <a:rPr lang="en-US" altLang="en-US" sz="2000" b="1" dirty="0" smtClean="0">
                <a:solidFill>
                  <a:srgbClr val="000000"/>
                </a:solidFill>
              </a:rPr>
              <a:t>interaction</a:t>
            </a:r>
            <a:r>
              <a:rPr lang="en-US" altLang="en-US" sz="2000" b="1" dirty="0">
                <a:solidFill>
                  <a:srgbClr val="000000"/>
                </a:solidFill>
              </a:rPr>
              <a:t>?</a:t>
            </a:r>
            <a:endParaRPr lang="en-US" altLang="en-US" b="1" dirty="0">
              <a:solidFill>
                <a:srgbClr val="000000"/>
              </a:solidFill>
            </a:endParaRPr>
          </a:p>
        </p:txBody>
      </p:sp>
      <p:sp>
        <p:nvSpPr>
          <p:cNvPr id="1264645" name="Text Box 5"/>
          <p:cNvSpPr txBox="1">
            <a:spLocks noChangeArrowheads="1"/>
          </p:cNvSpPr>
          <p:nvPr/>
        </p:nvSpPr>
        <p:spPr bwMode="auto">
          <a:xfrm>
            <a:off x="4876800" y="2889250"/>
            <a:ext cx="914400" cy="314700"/>
          </a:xfrm>
          <a:prstGeom prst="rect">
            <a:avLst/>
          </a:prstGeom>
          <a:solidFill>
            <a:schemeClr val="bg1"/>
          </a:solidFill>
          <a:ln w="9525">
            <a:noFill/>
            <a:miter lim="800000"/>
            <a:headEnd/>
            <a:tailEnd/>
          </a:ln>
        </p:spPr>
        <p:txBody>
          <a:bodyPr lIns="95125" tIns="49148" rIns="95125" bIns="49148">
            <a:spAutoFit/>
          </a:bodyPr>
          <a:lstStyle/>
          <a:p>
            <a:pPr eaLnBrk="0" hangingPunct="0">
              <a:spcBef>
                <a:spcPct val="50000"/>
              </a:spcBef>
            </a:pPr>
            <a:endParaRPr lang="en-US" altLang="en-US" b="1" dirty="0">
              <a:solidFill>
                <a:srgbClr val="000000"/>
              </a:solidFill>
            </a:endParaRPr>
          </a:p>
        </p:txBody>
      </p:sp>
      <p:sp>
        <p:nvSpPr>
          <p:cNvPr id="1264646" name="Text Box 6"/>
          <p:cNvSpPr txBox="1">
            <a:spLocks noChangeArrowheads="1"/>
          </p:cNvSpPr>
          <p:nvPr/>
        </p:nvSpPr>
        <p:spPr bwMode="auto">
          <a:xfrm>
            <a:off x="4848386" y="3346450"/>
            <a:ext cx="914400" cy="314700"/>
          </a:xfrm>
          <a:prstGeom prst="rect">
            <a:avLst/>
          </a:prstGeom>
          <a:solidFill>
            <a:schemeClr val="bg1"/>
          </a:solidFill>
          <a:ln w="9525">
            <a:noFill/>
            <a:miter lim="800000"/>
            <a:headEnd/>
            <a:tailEnd/>
          </a:ln>
        </p:spPr>
        <p:txBody>
          <a:bodyPr lIns="95125" tIns="49148" rIns="95125" bIns="49148">
            <a:spAutoFit/>
          </a:bodyPr>
          <a:lstStyle/>
          <a:p>
            <a:pPr eaLnBrk="0" hangingPunct="0">
              <a:spcBef>
                <a:spcPct val="50000"/>
              </a:spcBef>
            </a:pPr>
            <a:endParaRPr lang="en-US" altLang="en-US" b="1" dirty="0">
              <a:solidFill>
                <a:srgbClr val="000000"/>
              </a:solidFill>
            </a:endParaRPr>
          </a:p>
        </p:txBody>
      </p:sp>
      <p:sp>
        <p:nvSpPr>
          <p:cNvPr id="1264647" name="Text Box 7"/>
          <p:cNvSpPr txBox="1">
            <a:spLocks noChangeArrowheads="1"/>
          </p:cNvSpPr>
          <p:nvPr/>
        </p:nvSpPr>
        <p:spPr bwMode="auto">
          <a:xfrm>
            <a:off x="4953000" y="3657600"/>
            <a:ext cx="914400" cy="314700"/>
          </a:xfrm>
          <a:prstGeom prst="rect">
            <a:avLst/>
          </a:prstGeom>
          <a:solidFill>
            <a:schemeClr val="bg1"/>
          </a:solidFill>
          <a:ln w="9525">
            <a:noFill/>
            <a:miter lim="800000"/>
            <a:headEnd/>
            <a:tailEnd/>
          </a:ln>
        </p:spPr>
        <p:txBody>
          <a:bodyPr lIns="95125" tIns="49148" rIns="95125" bIns="49148">
            <a:spAutoFit/>
          </a:bodyPr>
          <a:lstStyle/>
          <a:p>
            <a:pPr eaLnBrk="0" hangingPunct="0">
              <a:spcBef>
                <a:spcPct val="50000"/>
              </a:spcBef>
            </a:pPr>
            <a:endParaRPr lang="en-US" altLang="en-US" b="1" dirty="0">
              <a:solidFill>
                <a:srgbClr val="000000"/>
              </a:solidFill>
            </a:endParaRPr>
          </a:p>
        </p:txBody>
      </p:sp>
      <p:sp>
        <p:nvSpPr>
          <p:cNvPr id="1264648" name="Text Box 8"/>
          <p:cNvSpPr txBox="1">
            <a:spLocks noChangeArrowheads="1"/>
          </p:cNvSpPr>
          <p:nvPr/>
        </p:nvSpPr>
        <p:spPr bwMode="auto">
          <a:xfrm>
            <a:off x="4953000" y="4076700"/>
            <a:ext cx="914400" cy="345477"/>
          </a:xfrm>
          <a:prstGeom prst="rect">
            <a:avLst/>
          </a:prstGeom>
          <a:solidFill>
            <a:schemeClr val="bg1"/>
          </a:solidFill>
          <a:ln w="9525">
            <a:noFill/>
            <a:miter lim="800000"/>
            <a:headEnd/>
            <a:tailEnd/>
          </a:ln>
        </p:spPr>
        <p:txBody>
          <a:bodyPr lIns="95125" tIns="49148" rIns="95125" bIns="49148">
            <a:spAutoFit/>
          </a:bodyPr>
          <a:lstStyle/>
          <a:p>
            <a:pPr eaLnBrk="0" hangingPunct="0">
              <a:spcBef>
                <a:spcPct val="50000"/>
              </a:spcBef>
            </a:pPr>
            <a:endParaRPr lang="en-US" altLang="en-US" sz="1600" b="1" dirty="0">
              <a:solidFill>
                <a:srgbClr val="000000"/>
              </a:solidFill>
            </a:endParaRPr>
          </a:p>
        </p:txBody>
      </p:sp>
      <p:sp>
        <p:nvSpPr>
          <p:cNvPr id="1264649" name="Text Box 9"/>
          <p:cNvSpPr txBox="1">
            <a:spLocks noChangeArrowheads="1"/>
          </p:cNvSpPr>
          <p:nvPr/>
        </p:nvSpPr>
        <p:spPr bwMode="auto">
          <a:xfrm>
            <a:off x="4953000" y="4641850"/>
            <a:ext cx="914400" cy="314700"/>
          </a:xfrm>
          <a:prstGeom prst="rect">
            <a:avLst/>
          </a:prstGeom>
          <a:solidFill>
            <a:schemeClr val="bg1"/>
          </a:solidFill>
          <a:ln w="9525">
            <a:noFill/>
            <a:miter lim="800000"/>
            <a:headEnd/>
            <a:tailEnd/>
          </a:ln>
        </p:spPr>
        <p:txBody>
          <a:bodyPr lIns="95125" tIns="49148" rIns="95125" bIns="49148">
            <a:spAutoFit/>
          </a:bodyPr>
          <a:lstStyle/>
          <a:p>
            <a:pPr eaLnBrk="0" hangingPunct="0">
              <a:spcBef>
                <a:spcPct val="50000"/>
              </a:spcBef>
            </a:pPr>
            <a:endParaRPr lang="en-US" altLang="en-US" b="1" dirty="0">
              <a:solidFill>
                <a:srgbClr val="000000"/>
              </a:solidFill>
            </a:endParaRPr>
          </a:p>
        </p:txBody>
      </p:sp>
      <p:sp>
        <p:nvSpPr>
          <p:cNvPr id="1264650" name="Text Box 10"/>
          <p:cNvSpPr txBox="1">
            <a:spLocks noChangeArrowheads="1"/>
          </p:cNvSpPr>
          <p:nvPr/>
        </p:nvSpPr>
        <p:spPr bwMode="auto">
          <a:xfrm>
            <a:off x="4953000" y="5099050"/>
            <a:ext cx="914400" cy="314700"/>
          </a:xfrm>
          <a:prstGeom prst="rect">
            <a:avLst/>
          </a:prstGeom>
          <a:solidFill>
            <a:schemeClr val="bg1"/>
          </a:solidFill>
          <a:ln w="9525">
            <a:noFill/>
            <a:miter lim="800000"/>
            <a:headEnd/>
            <a:tailEnd/>
          </a:ln>
        </p:spPr>
        <p:txBody>
          <a:bodyPr lIns="95125" tIns="49148" rIns="95125" bIns="49148">
            <a:spAutoFit/>
          </a:bodyPr>
          <a:lstStyle/>
          <a:p>
            <a:pPr eaLnBrk="0" hangingPunct="0">
              <a:spcBef>
                <a:spcPct val="50000"/>
              </a:spcBef>
            </a:pPr>
            <a:endParaRPr lang="en-US" altLang="en-US" b="1" dirty="0">
              <a:solidFill>
                <a:srgbClr val="000000"/>
              </a:solidFill>
            </a:endParaRPr>
          </a:p>
        </p:txBody>
      </p:sp>
      <p:sp>
        <p:nvSpPr>
          <p:cNvPr id="1264651" name="Text Box 11"/>
          <p:cNvSpPr txBox="1">
            <a:spLocks noChangeArrowheads="1"/>
          </p:cNvSpPr>
          <p:nvPr/>
        </p:nvSpPr>
        <p:spPr bwMode="auto">
          <a:xfrm>
            <a:off x="5029200" y="5480050"/>
            <a:ext cx="914400" cy="314700"/>
          </a:xfrm>
          <a:prstGeom prst="rect">
            <a:avLst/>
          </a:prstGeom>
          <a:solidFill>
            <a:schemeClr val="bg1"/>
          </a:solidFill>
          <a:ln w="9525">
            <a:noFill/>
            <a:miter lim="800000"/>
            <a:headEnd/>
            <a:tailEnd/>
          </a:ln>
        </p:spPr>
        <p:txBody>
          <a:bodyPr lIns="95125" tIns="49148" rIns="95125" bIns="49148">
            <a:spAutoFit/>
          </a:bodyPr>
          <a:lstStyle/>
          <a:p>
            <a:pPr eaLnBrk="0" hangingPunct="0">
              <a:spcBef>
                <a:spcPct val="50000"/>
              </a:spcBef>
            </a:pPr>
            <a:endParaRPr lang="en-US" altLang="en-US" b="1" dirty="0">
              <a:solidFill>
                <a:srgbClr val="000000"/>
              </a:solidFill>
            </a:endParaRPr>
          </a:p>
        </p:txBody>
      </p:sp>
      <p:sp>
        <p:nvSpPr>
          <p:cNvPr id="1264652" name="Text Box 12"/>
          <p:cNvSpPr txBox="1">
            <a:spLocks noChangeArrowheads="1"/>
          </p:cNvSpPr>
          <p:nvPr/>
        </p:nvSpPr>
        <p:spPr bwMode="auto">
          <a:xfrm>
            <a:off x="4953000" y="5791200"/>
            <a:ext cx="914400" cy="314700"/>
          </a:xfrm>
          <a:prstGeom prst="rect">
            <a:avLst/>
          </a:prstGeom>
          <a:solidFill>
            <a:schemeClr val="bg1"/>
          </a:solidFill>
          <a:ln w="9525">
            <a:noFill/>
            <a:miter lim="800000"/>
            <a:headEnd/>
            <a:tailEnd/>
          </a:ln>
        </p:spPr>
        <p:txBody>
          <a:bodyPr lIns="95125" tIns="49148" rIns="95125" bIns="49148">
            <a:spAutoFit/>
          </a:bodyPr>
          <a:lstStyle/>
          <a:p>
            <a:pPr eaLnBrk="0" hangingPunct="0">
              <a:spcBef>
                <a:spcPct val="50000"/>
              </a:spcBef>
            </a:pPr>
            <a:endParaRPr lang="en-US" altLang="en-US" b="1" dirty="0">
              <a:solidFill>
                <a:srgbClr val="000000"/>
              </a:solidFill>
            </a:endParaRPr>
          </a:p>
        </p:txBody>
      </p:sp>
      <p:sp>
        <p:nvSpPr>
          <p:cNvPr id="1264653" name="Text Box 13"/>
          <p:cNvSpPr txBox="1">
            <a:spLocks noChangeArrowheads="1"/>
          </p:cNvSpPr>
          <p:nvPr/>
        </p:nvSpPr>
        <p:spPr bwMode="auto">
          <a:xfrm>
            <a:off x="4953000" y="6242050"/>
            <a:ext cx="914400" cy="314700"/>
          </a:xfrm>
          <a:prstGeom prst="rect">
            <a:avLst/>
          </a:prstGeom>
          <a:solidFill>
            <a:schemeClr val="bg1"/>
          </a:solidFill>
          <a:ln w="9525">
            <a:noFill/>
            <a:miter lim="800000"/>
            <a:headEnd/>
            <a:tailEnd/>
          </a:ln>
        </p:spPr>
        <p:txBody>
          <a:bodyPr lIns="95125" tIns="49148" rIns="95125" bIns="49148">
            <a:spAutoFit/>
          </a:bodyPr>
          <a:lstStyle/>
          <a:p>
            <a:pPr eaLnBrk="0" hangingPunct="0">
              <a:spcBef>
                <a:spcPct val="50000"/>
              </a:spcBef>
            </a:pPr>
            <a:endParaRPr lang="en-US" altLang="en-US" b="1"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500"/>
                                        <p:tgtEl>
                                          <p:spTgt spid="1264645"/>
                                        </p:tgtEl>
                                        <p:attrNameLst>
                                          <p:attrName>ppt_x</p:attrName>
                                        </p:attrNameLst>
                                      </p:cBhvr>
                                      <p:tavLst>
                                        <p:tav tm="0">
                                          <p:val>
                                            <p:strVal val="ppt_x"/>
                                          </p:val>
                                        </p:tav>
                                        <p:tav tm="100000">
                                          <p:val>
                                            <p:strVal val="ppt_x"/>
                                          </p:val>
                                        </p:tav>
                                      </p:tavLst>
                                    </p:anim>
                                    <p:anim calcmode="lin" valueType="num">
                                      <p:cBhvr additive="base">
                                        <p:cTn id="7" dur="500"/>
                                        <p:tgtEl>
                                          <p:spTgt spid="1264645"/>
                                        </p:tgtEl>
                                        <p:attrNameLst>
                                          <p:attrName>ppt_y</p:attrName>
                                        </p:attrNameLst>
                                      </p:cBhvr>
                                      <p:tavLst>
                                        <p:tav tm="0">
                                          <p:val>
                                            <p:strVal val="ppt_y"/>
                                          </p:val>
                                        </p:tav>
                                        <p:tav tm="100000">
                                          <p:val>
                                            <p:strVal val="1+ppt_h/2"/>
                                          </p:val>
                                        </p:tav>
                                      </p:tavLst>
                                    </p:anim>
                                    <p:set>
                                      <p:cBhvr>
                                        <p:cTn id="8" dur="1" fill="hold">
                                          <p:stCondLst>
                                            <p:cond delay="499"/>
                                          </p:stCondLst>
                                        </p:cTn>
                                        <p:tgtEl>
                                          <p:spTgt spid="1264645"/>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grpId="0" nodeType="clickEffect">
                                  <p:stCondLst>
                                    <p:cond delay="0"/>
                                  </p:stCondLst>
                                  <p:childTnLst>
                                    <p:anim calcmode="lin" valueType="num">
                                      <p:cBhvr additive="base">
                                        <p:cTn id="12" dur="500"/>
                                        <p:tgtEl>
                                          <p:spTgt spid="1264646"/>
                                        </p:tgtEl>
                                        <p:attrNameLst>
                                          <p:attrName>ppt_x</p:attrName>
                                        </p:attrNameLst>
                                      </p:cBhvr>
                                      <p:tavLst>
                                        <p:tav tm="0">
                                          <p:val>
                                            <p:strVal val="ppt_x"/>
                                          </p:val>
                                        </p:tav>
                                        <p:tav tm="100000">
                                          <p:val>
                                            <p:strVal val="ppt_x"/>
                                          </p:val>
                                        </p:tav>
                                      </p:tavLst>
                                    </p:anim>
                                    <p:anim calcmode="lin" valueType="num">
                                      <p:cBhvr additive="base">
                                        <p:cTn id="13" dur="500"/>
                                        <p:tgtEl>
                                          <p:spTgt spid="1264646"/>
                                        </p:tgtEl>
                                        <p:attrNameLst>
                                          <p:attrName>ppt_y</p:attrName>
                                        </p:attrNameLst>
                                      </p:cBhvr>
                                      <p:tavLst>
                                        <p:tav tm="0">
                                          <p:val>
                                            <p:strVal val="ppt_y"/>
                                          </p:val>
                                        </p:tav>
                                        <p:tav tm="100000">
                                          <p:val>
                                            <p:strVal val="1+ppt_h/2"/>
                                          </p:val>
                                        </p:tav>
                                      </p:tavLst>
                                    </p:anim>
                                    <p:set>
                                      <p:cBhvr>
                                        <p:cTn id="14" dur="1" fill="hold">
                                          <p:stCondLst>
                                            <p:cond delay="499"/>
                                          </p:stCondLst>
                                        </p:cTn>
                                        <p:tgtEl>
                                          <p:spTgt spid="1264646"/>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xit" presetSubtype="4" fill="hold" grpId="0" nodeType="clickEffect">
                                  <p:stCondLst>
                                    <p:cond delay="0"/>
                                  </p:stCondLst>
                                  <p:childTnLst>
                                    <p:anim calcmode="lin" valueType="num">
                                      <p:cBhvr additive="base">
                                        <p:cTn id="18" dur="500"/>
                                        <p:tgtEl>
                                          <p:spTgt spid="1264647"/>
                                        </p:tgtEl>
                                        <p:attrNameLst>
                                          <p:attrName>ppt_x</p:attrName>
                                        </p:attrNameLst>
                                      </p:cBhvr>
                                      <p:tavLst>
                                        <p:tav tm="0">
                                          <p:val>
                                            <p:strVal val="ppt_x"/>
                                          </p:val>
                                        </p:tav>
                                        <p:tav tm="100000">
                                          <p:val>
                                            <p:strVal val="ppt_x"/>
                                          </p:val>
                                        </p:tav>
                                      </p:tavLst>
                                    </p:anim>
                                    <p:anim calcmode="lin" valueType="num">
                                      <p:cBhvr additive="base">
                                        <p:cTn id="19" dur="500"/>
                                        <p:tgtEl>
                                          <p:spTgt spid="1264647"/>
                                        </p:tgtEl>
                                        <p:attrNameLst>
                                          <p:attrName>ppt_y</p:attrName>
                                        </p:attrNameLst>
                                      </p:cBhvr>
                                      <p:tavLst>
                                        <p:tav tm="0">
                                          <p:val>
                                            <p:strVal val="ppt_y"/>
                                          </p:val>
                                        </p:tav>
                                        <p:tav tm="100000">
                                          <p:val>
                                            <p:strVal val="1+ppt_h/2"/>
                                          </p:val>
                                        </p:tav>
                                      </p:tavLst>
                                    </p:anim>
                                    <p:set>
                                      <p:cBhvr>
                                        <p:cTn id="20" dur="1" fill="hold">
                                          <p:stCondLst>
                                            <p:cond delay="499"/>
                                          </p:stCondLst>
                                        </p:cTn>
                                        <p:tgtEl>
                                          <p:spTgt spid="1264647"/>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xit" presetSubtype="4" fill="hold" grpId="0" nodeType="clickEffect">
                                  <p:stCondLst>
                                    <p:cond delay="0"/>
                                  </p:stCondLst>
                                  <p:childTnLst>
                                    <p:anim calcmode="lin" valueType="num">
                                      <p:cBhvr additive="base">
                                        <p:cTn id="24" dur="500"/>
                                        <p:tgtEl>
                                          <p:spTgt spid="1264648"/>
                                        </p:tgtEl>
                                        <p:attrNameLst>
                                          <p:attrName>ppt_x</p:attrName>
                                        </p:attrNameLst>
                                      </p:cBhvr>
                                      <p:tavLst>
                                        <p:tav tm="0">
                                          <p:val>
                                            <p:strVal val="ppt_x"/>
                                          </p:val>
                                        </p:tav>
                                        <p:tav tm="100000">
                                          <p:val>
                                            <p:strVal val="ppt_x"/>
                                          </p:val>
                                        </p:tav>
                                      </p:tavLst>
                                    </p:anim>
                                    <p:anim calcmode="lin" valueType="num">
                                      <p:cBhvr additive="base">
                                        <p:cTn id="25" dur="500"/>
                                        <p:tgtEl>
                                          <p:spTgt spid="1264648"/>
                                        </p:tgtEl>
                                        <p:attrNameLst>
                                          <p:attrName>ppt_y</p:attrName>
                                        </p:attrNameLst>
                                      </p:cBhvr>
                                      <p:tavLst>
                                        <p:tav tm="0">
                                          <p:val>
                                            <p:strVal val="ppt_y"/>
                                          </p:val>
                                        </p:tav>
                                        <p:tav tm="100000">
                                          <p:val>
                                            <p:strVal val="1+ppt_h/2"/>
                                          </p:val>
                                        </p:tav>
                                      </p:tavLst>
                                    </p:anim>
                                    <p:set>
                                      <p:cBhvr>
                                        <p:cTn id="26" dur="1" fill="hold">
                                          <p:stCondLst>
                                            <p:cond delay="499"/>
                                          </p:stCondLst>
                                        </p:cTn>
                                        <p:tgtEl>
                                          <p:spTgt spid="1264648"/>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xit" presetSubtype="4" fill="hold" grpId="0" nodeType="clickEffect">
                                  <p:stCondLst>
                                    <p:cond delay="0"/>
                                  </p:stCondLst>
                                  <p:childTnLst>
                                    <p:anim calcmode="lin" valueType="num">
                                      <p:cBhvr additive="base">
                                        <p:cTn id="30" dur="500"/>
                                        <p:tgtEl>
                                          <p:spTgt spid="1264649"/>
                                        </p:tgtEl>
                                        <p:attrNameLst>
                                          <p:attrName>ppt_x</p:attrName>
                                        </p:attrNameLst>
                                      </p:cBhvr>
                                      <p:tavLst>
                                        <p:tav tm="0">
                                          <p:val>
                                            <p:strVal val="ppt_x"/>
                                          </p:val>
                                        </p:tav>
                                        <p:tav tm="100000">
                                          <p:val>
                                            <p:strVal val="ppt_x"/>
                                          </p:val>
                                        </p:tav>
                                      </p:tavLst>
                                    </p:anim>
                                    <p:anim calcmode="lin" valueType="num">
                                      <p:cBhvr additive="base">
                                        <p:cTn id="31" dur="500"/>
                                        <p:tgtEl>
                                          <p:spTgt spid="1264649"/>
                                        </p:tgtEl>
                                        <p:attrNameLst>
                                          <p:attrName>ppt_y</p:attrName>
                                        </p:attrNameLst>
                                      </p:cBhvr>
                                      <p:tavLst>
                                        <p:tav tm="0">
                                          <p:val>
                                            <p:strVal val="ppt_y"/>
                                          </p:val>
                                        </p:tav>
                                        <p:tav tm="100000">
                                          <p:val>
                                            <p:strVal val="1+ppt_h/2"/>
                                          </p:val>
                                        </p:tav>
                                      </p:tavLst>
                                    </p:anim>
                                    <p:set>
                                      <p:cBhvr>
                                        <p:cTn id="32" dur="1" fill="hold">
                                          <p:stCondLst>
                                            <p:cond delay="499"/>
                                          </p:stCondLst>
                                        </p:cTn>
                                        <p:tgtEl>
                                          <p:spTgt spid="1264649"/>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xit" presetSubtype="4" fill="hold" grpId="0" nodeType="clickEffect">
                                  <p:stCondLst>
                                    <p:cond delay="0"/>
                                  </p:stCondLst>
                                  <p:childTnLst>
                                    <p:anim calcmode="lin" valueType="num">
                                      <p:cBhvr additive="base">
                                        <p:cTn id="36" dur="500"/>
                                        <p:tgtEl>
                                          <p:spTgt spid="1264650"/>
                                        </p:tgtEl>
                                        <p:attrNameLst>
                                          <p:attrName>ppt_x</p:attrName>
                                        </p:attrNameLst>
                                      </p:cBhvr>
                                      <p:tavLst>
                                        <p:tav tm="0">
                                          <p:val>
                                            <p:strVal val="ppt_x"/>
                                          </p:val>
                                        </p:tav>
                                        <p:tav tm="100000">
                                          <p:val>
                                            <p:strVal val="ppt_x"/>
                                          </p:val>
                                        </p:tav>
                                      </p:tavLst>
                                    </p:anim>
                                    <p:anim calcmode="lin" valueType="num">
                                      <p:cBhvr additive="base">
                                        <p:cTn id="37" dur="500"/>
                                        <p:tgtEl>
                                          <p:spTgt spid="1264650"/>
                                        </p:tgtEl>
                                        <p:attrNameLst>
                                          <p:attrName>ppt_y</p:attrName>
                                        </p:attrNameLst>
                                      </p:cBhvr>
                                      <p:tavLst>
                                        <p:tav tm="0">
                                          <p:val>
                                            <p:strVal val="ppt_y"/>
                                          </p:val>
                                        </p:tav>
                                        <p:tav tm="100000">
                                          <p:val>
                                            <p:strVal val="1+ppt_h/2"/>
                                          </p:val>
                                        </p:tav>
                                      </p:tavLst>
                                    </p:anim>
                                    <p:set>
                                      <p:cBhvr>
                                        <p:cTn id="38" dur="1" fill="hold">
                                          <p:stCondLst>
                                            <p:cond delay="499"/>
                                          </p:stCondLst>
                                        </p:cTn>
                                        <p:tgtEl>
                                          <p:spTgt spid="1264650"/>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xit" presetSubtype="4" fill="hold" grpId="0" nodeType="clickEffect">
                                  <p:stCondLst>
                                    <p:cond delay="0"/>
                                  </p:stCondLst>
                                  <p:childTnLst>
                                    <p:anim calcmode="lin" valueType="num">
                                      <p:cBhvr additive="base">
                                        <p:cTn id="42" dur="500"/>
                                        <p:tgtEl>
                                          <p:spTgt spid="1264651"/>
                                        </p:tgtEl>
                                        <p:attrNameLst>
                                          <p:attrName>ppt_x</p:attrName>
                                        </p:attrNameLst>
                                      </p:cBhvr>
                                      <p:tavLst>
                                        <p:tav tm="0">
                                          <p:val>
                                            <p:strVal val="ppt_x"/>
                                          </p:val>
                                        </p:tav>
                                        <p:tav tm="100000">
                                          <p:val>
                                            <p:strVal val="ppt_x"/>
                                          </p:val>
                                        </p:tav>
                                      </p:tavLst>
                                    </p:anim>
                                    <p:anim calcmode="lin" valueType="num">
                                      <p:cBhvr additive="base">
                                        <p:cTn id="43" dur="500"/>
                                        <p:tgtEl>
                                          <p:spTgt spid="1264651"/>
                                        </p:tgtEl>
                                        <p:attrNameLst>
                                          <p:attrName>ppt_y</p:attrName>
                                        </p:attrNameLst>
                                      </p:cBhvr>
                                      <p:tavLst>
                                        <p:tav tm="0">
                                          <p:val>
                                            <p:strVal val="ppt_y"/>
                                          </p:val>
                                        </p:tav>
                                        <p:tav tm="100000">
                                          <p:val>
                                            <p:strVal val="1+ppt_h/2"/>
                                          </p:val>
                                        </p:tav>
                                      </p:tavLst>
                                    </p:anim>
                                    <p:set>
                                      <p:cBhvr>
                                        <p:cTn id="44" dur="1" fill="hold">
                                          <p:stCondLst>
                                            <p:cond delay="499"/>
                                          </p:stCondLst>
                                        </p:cTn>
                                        <p:tgtEl>
                                          <p:spTgt spid="1264651"/>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xit" presetSubtype="4" fill="hold" grpId="0" nodeType="clickEffect">
                                  <p:stCondLst>
                                    <p:cond delay="0"/>
                                  </p:stCondLst>
                                  <p:childTnLst>
                                    <p:anim calcmode="lin" valueType="num">
                                      <p:cBhvr additive="base">
                                        <p:cTn id="48" dur="500"/>
                                        <p:tgtEl>
                                          <p:spTgt spid="1264652"/>
                                        </p:tgtEl>
                                        <p:attrNameLst>
                                          <p:attrName>ppt_x</p:attrName>
                                        </p:attrNameLst>
                                      </p:cBhvr>
                                      <p:tavLst>
                                        <p:tav tm="0">
                                          <p:val>
                                            <p:strVal val="ppt_x"/>
                                          </p:val>
                                        </p:tav>
                                        <p:tav tm="100000">
                                          <p:val>
                                            <p:strVal val="ppt_x"/>
                                          </p:val>
                                        </p:tav>
                                      </p:tavLst>
                                    </p:anim>
                                    <p:anim calcmode="lin" valueType="num">
                                      <p:cBhvr additive="base">
                                        <p:cTn id="49" dur="500"/>
                                        <p:tgtEl>
                                          <p:spTgt spid="1264652"/>
                                        </p:tgtEl>
                                        <p:attrNameLst>
                                          <p:attrName>ppt_y</p:attrName>
                                        </p:attrNameLst>
                                      </p:cBhvr>
                                      <p:tavLst>
                                        <p:tav tm="0">
                                          <p:val>
                                            <p:strVal val="ppt_y"/>
                                          </p:val>
                                        </p:tav>
                                        <p:tav tm="100000">
                                          <p:val>
                                            <p:strVal val="1+ppt_h/2"/>
                                          </p:val>
                                        </p:tav>
                                      </p:tavLst>
                                    </p:anim>
                                    <p:set>
                                      <p:cBhvr>
                                        <p:cTn id="50" dur="1" fill="hold">
                                          <p:stCondLst>
                                            <p:cond delay="499"/>
                                          </p:stCondLst>
                                        </p:cTn>
                                        <p:tgtEl>
                                          <p:spTgt spid="1264652"/>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xit" presetSubtype="4" fill="hold" grpId="0" nodeType="clickEffect">
                                  <p:stCondLst>
                                    <p:cond delay="0"/>
                                  </p:stCondLst>
                                  <p:childTnLst>
                                    <p:anim calcmode="lin" valueType="num">
                                      <p:cBhvr additive="base">
                                        <p:cTn id="54" dur="500"/>
                                        <p:tgtEl>
                                          <p:spTgt spid="1264653"/>
                                        </p:tgtEl>
                                        <p:attrNameLst>
                                          <p:attrName>ppt_x</p:attrName>
                                        </p:attrNameLst>
                                      </p:cBhvr>
                                      <p:tavLst>
                                        <p:tav tm="0">
                                          <p:val>
                                            <p:strVal val="ppt_x"/>
                                          </p:val>
                                        </p:tav>
                                        <p:tav tm="100000">
                                          <p:val>
                                            <p:strVal val="ppt_x"/>
                                          </p:val>
                                        </p:tav>
                                      </p:tavLst>
                                    </p:anim>
                                    <p:anim calcmode="lin" valueType="num">
                                      <p:cBhvr additive="base">
                                        <p:cTn id="55" dur="500"/>
                                        <p:tgtEl>
                                          <p:spTgt spid="1264653"/>
                                        </p:tgtEl>
                                        <p:attrNameLst>
                                          <p:attrName>ppt_y</p:attrName>
                                        </p:attrNameLst>
                                      </p:cBhvr>
                                      <p:tavLst>
                                        <p:tav tm="0">
                                          <p:val>
                                            <p:strVal val="ppt_y"/>
                                          </p:val>
                                        </p:tav>
                                        <p:tav tm="100000">
                                          <p:val>
                                            <p:strVal val="1+ppt_h/2"/>
                                          </p:val>
                                        </p:tav>
                                      </p:tavLst>
                                    </p:anim>
                                    <p:set>
                                      <p:cBhvr>
                                        <p:cTn id="56" dur="1" fill="hold">
                                          <p:stCondLst>
                                            <p:cond delay="499"/>
                                          </p:stCondLst>
                                        </p:cTn>
                                        <p:tgtEl>
                                          <p:spTgt spid="12646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4645" grpId="0" animBg="1"/>
      <p:bldP spid="1264646" grpId="0" animBg="1"/>
      <p:bldP spid="1264647" grpId="0" animBg="1"/>
      <p:bldP spid="1264648" grpId="0" animBg="1"/>
      <p:bldP spid="1264649" grpId="0" animBg="1"/>
      <p:bldP spid="1264650" grpId="0" animBg="1"/>
      <p:bldP spid="1264651" grpId="0" animBg="1"/>
      <p:bldP spid="1264652" grpId="0" animBg="1"/>
      <p:bldP spid="1264653"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27" name="Rectangle 2"/>
          <p:cNvSpPr>
            <a:spLocks noGrp="1" noChangeArrowheads="1"/>
          </p:cNvSpPr>
          <p:nvPr>
            <p:ph type="title"/>
          </p:nvPr>
        </p:nvSpPr>
        <p:spPr>
          <a:xfrm>
            <a:off x="685800" y="-152400"/>
            <a:ext cx="5410200" cy="1066800"/>
          </a:xfrm>
        </p:spPr>
        <p:txBody>
          <a:bodyPr/>
          <a:lstStyle/>
          <a:p>
            <a:r>
              <a:rPr lang="en-US" altLang="en-US" dirty="0" smtClean="0"/>
              <a:t>Why Should We Bother to Identify Statistical Interaction?</a:t>
            </a:r>
          </a:p>
        </p:txBody>
      </p:sp>
      <p:graphicFrame>
        <p:nvGraphicFramePr>
          <p:cNvPr id="31824" name="Object 80"/>
          <p:cNvGraphicFramePr>
            <a:graphicFrameLocks/>
          </p:cNvGraphicFramePr>
          <p:nvPr/>
        </p:nvGraphicFramePr>
        <p:xfrm>
          <a:off x="788990" y="1214439"/>
          <a:ext cx="4359275" cy="1711325"/>
        </p:xfrm>
        <a:graphic>
          <a:graphicData uri="http://schemas.openxmlformats.org/presentationml/2006/ole">
            <mc:AlternateContent xmlns:mc="http://schemas.openxmlformats.org/markup-compatibility/2006">
              <mc:Choice xmlns:v="urn:schemas-microsoft-com:vml" Requires="v">
                <p:oleObj spid="_x0000_s32280" name="Document" r:id="rId4" imgW="4367784" imgH="1716024" progId="Word.Document.8">
                  <p:embed/>
                </p:oleObj>
              </mc:Choice>
              <mc:Fallback>
                <p:oleObj name="Document" r:id="rId4" imgW="4367784" imgH="1716024" progId="Word.Document.8">
                  <p:embed/>
                  <p:pic>
                    <p:nvPicPr>
                      <p:cNvPr id="0" name="Picture 8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990" y="1214439"/>
                        <a:ext cx="4359275" cy="171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825" name="Object 81"/>
          <p:cNvGraphicFramePr>
            <a:graphicFrameLocks/>
          </p:cNvGraphicFramePr>
          <p:nvPr/>
        </p:nvGraphicFramePr>
        <p:xfrm>
          <a:off x="3311527" y="2895600"/>
          <a:ext cx="3470275" cy="1323975"/>
        </p:xfrm>
        <a:graphic>
          <a:graphicData uri="http://schemas.openxmlformats.org/presentationml/2006/ole">
            <mc:AlternateContent xmlns:mc="http://schemas.openxmlformats.org/markup-compatibility/2006">
              <mc:Choice xmlns:v="urn:schemas-microsoft-com:vml" Requires="v">
                <p:oleObj spid="_x0000_s32281" name="Document" r:id="rId6" imgW="3511296" imgH="1350264" progId="Word.Document.8">
                  <p:embed/>
                </p:oleObj>
              </mc:Choice>
              <mc:Fallback>
                <p:oleObj name="Document" r:id="rId6" imgW="3511296" imgH="1350264" progId="Word.Document.8">
                  <p:embed/>
                  <p:pic>
                    <p:nvPicPr>
                      <p:cNvPr id="0" name="Picture 81"/>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11527" y="2895600"/>
                        <a:ext cx="3470275"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828" name="Line 5"/>
          <p:cNvSpPr>
            <a:spLocks noChangeShapeType="1"/>
          </p:cNvSpPr>
          <p:nvPr/>
        </p:nvSpPr>
        <p:spPr bwMode="auto">
          <a:xfrm flipH="1">
            <a:off x="3159125" y="2362200"/>
            <a:ext cx="457200" cy="457200"/>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31829" name="Line 6"/>
          <p:cNvSpPr>
            <a:spLocks noChangeShapeType="1"/>
          </p:cNvSpPr>
          <p:nvPr/>
        </p:nvSpPr>
        <p:spPr bwMode="auto">
          <a:xfrm>
            <a:off x="3616325" y="2362200"/>
            <a:ext cx="533400" cy="457200"/>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31830" name="Text Box 7"/>
          <p:cNvSpPr txBox="1">
            <a:spLocks noChangeArrowheads="1"/>
          </p:cNvSpPr>
          <p:nvPr/>
        </p:nvSpPr>
        <p:spPr bwMode="auto">
          <a:xfrm>
            <a:off x="415925" y="2286000"/>
            <a:ext cx="1752600" cy="400110"/>
          </a:xfrm>
          <a:prstGeom prst="rect">
            <a:avLst/>
          </a:prstGeom>
          <a:noFill/>
          <a:ln w="9525">
            <a:noFill/>
            <a:miter lim="800000"/>
            <a:headEnd/>
            <a:tailEnd/>
          </a:ln>
        </p:spPr>
        <p:txBody>
          <a:bodyPr>
            <a:spAutoFit/>
          </a:bodyPr>
          <a:lstStyle/>
          <a:p>
            <a:pPr eaLnBrk="0" hangingPunct="0">
              <a:spcBef>
                <a:spcPct val="50000"/>
              </a:spcBef>
            </a:pPr>
            <a:r>
              <a:rPr lang="en-US" altLang="en-US" sz="2000" b="1" dirty="0"/>
              <a:t>Stratified</a:t>
            </a:r>
            <a:endParaRPr lang="en-US" altLang="en-US" sz="1600" dirty="0">
              <a:latin typeface="Times New Roman" pitchFamily="18" charset="0"/>
            </a:endParaRPr>
          </a:p>
        </p:txBody>
      </p:sp>
      <p:sp>
        <p:nvSpPr>
          <p:cNvPr id="31831" name="Text Box 8"/>
          <p:cNvSpPr>
            <a:spLocks noGrp="1" noChangeArrowheads="1"/>
          </p:cNvSpPr>
          <p:nvPr>
            <p:ph type="body" idx="1"/>
          </p:nvPr>
        </p:nvSpPr>
        <p:spPr>
          <a:xfrm>
            <a:off x="533400" y="1600200"/>
            <a:ext cx="5830888" cy="6781800"/>
          </a:xfrm>
        </p:spPr>
        <p:txBody>
          <a:bodyPr/>
          <a:lstStyle/>
          <a:p>
            <a:pPr>
              <a:spcBef>
                <a:spcPct val="50000"/>
              </a:spcBef>
              <a:buFont typeface="Symbol" pitchFamily="18" charset="2"/>
              <a:buNone/>
            </a:pPr>
            <a:r>
              <a:rPr lang="en-US" altLang="en-US" sz="1800" dirty="0" smtClean="0"/>
              <a:t> </a:t>
            </a:r>
            <a:endParaRPr lang="en-US" altLang="en-US" sz="1400" dirty="0" smtClean="0"/>
          </a:p>
        </p:txBody>
      </p:sp>
      <p:sp>
        <p:nvSpPr>
          <p:cNvPr id="31832" name="Text Box 9"/>
          <p:cNvSpPr txBox="1">
            <a:spLocks noChangeArrowheads="1"/>
          </p:cNvSpPr>
          <p:nvPr/>
        </p:nvSpPr>
        <p:spPr bwMode="auto">
          <a:xfrm>
            <a:off x="415925" y="990600"/>
            <a:ext cx="1752600" cy="400110"/>
          </a:xfrm>
          <a:prstGeom prst="rect">
            <a:avLst/>
          </a:prstGeom>
          <a:noFill/>
          <a:ln w="9525">
            <a:noFill/>
            <a:miter lim="800000"/>
            <a:headEnd/>
            <a:tailEnd/>
          </a:ln>
        </p:spPr>
        <p:txBody>
          <a:bodyPr>
            <a:spAutoFit/>
          </a:bodyPr>
          <a:lstStyle/>
          <a:p>
            <a:pPr eaLnBrk="0" hangingPunct="0">
              <a:spcBef>
                <a:spcPct val="50000"/>
              </a:spcBef>
            </a:pPr>
            <a:r>
              <a:rPr lang="en-US" altLang="en-US" sz="2000" b="1" dirty="0"/>
              <a:t>Crude</a:t>
            </a:r>
            <a:endParaRPr lang="en-US" altLang="en-US" sz="1600" dirty="0">
              <a:latin typeface="Times New Roman" pitchFamily="18" charset="0"/>
            </a:endParaRPr>
          </a:p>
        </p:txBody>
      </p:sp>
      <p:sp>
        <p:nvSpPr>
          <p:cNvPr id="31833" name="Text Box 10"/>
          <p:cNvSpPr txBox="1">
            <a:spLocks noChangeArrowheads="1"/>
          </p:cNvSpPr>
          <p:nvPr/>
        </p:nvSpPr>
        <p:spPr bwMode="auto">
          <a:xfrm>
            <a:off x="4225925" y="2286001"/>
            <a:ext cx="1295400" cy="523220"/>
          </a:xfrm>
          <a:prstGeom prst="rect">
            <a:avLst/>
          </a:prstGeom>
          <a:noFill/>
          <a:ln w="9525">
            <a:noFill/>
            <a:miter lim="800000"/>
            <a:headEnd/>
            <a:tailEnd/>
          </a:ln>
        </p:spPr>
        <p:txBody>
          <a:bodyPr>
            <a:spAutoFit/>
          </a:bodyPr>
          <a:lstStyle/>
          <a:p>
            <a:pPr algn="ctr" eaLnBrk="0" hangingPunct="0">
              <a:spcBef>
                <a:spcPct val="50000"/>
              </a:spcBef>
            </a:pPr>
            <a:r>
              <a:rPr lang="en-US" altLang="en-US" b="1" dirty="0">
                <a:latin typeface="Times New Roman" pitchFamily="18" charset="0"/>
              </a:rPr>
              <a:t>No Caffeine Use</a:t>
            </a:r>
          </a:p>
        </p:txBody>
      </p:sp>
      <p:sp>
        <p:nvSpPr>
          <p:cNvPr id="31834" name="Text Box 11"/>
          <p:cNvSpPr txBox="1">
            <a:spLocks noChangeArrowheads="1"/>
          </p:cNvSpPr>
          <p:nvPr/>
        </p:nvSpPr>
        <p:spPr bwMode="auto">
          <a:xfrm>
            <a:off x="1863725" y="2286001"/>
            <a:ext cx="1295400" cy="523220"/>
          </a:xfrm>
          <a:prstGeom prst="rect">
            <a:avLst/>
          </a:prstGeom>
          <a:noFill/>
          <a:ln w="9525">
            <a:noFill/>
            <a:miter lim="800000"/>
            <a:headEnd/>
            <a:tailEnd/>
          </a:ln>
        </p:spPr>
        <p:txBody>
          <a:bodyPr>
            <a:spAutoFit/>
          </a:bodyPr>
          <a:lstStyle/>
          <a:p>
            <a:pPr algn="ctr" eaLnBrk="0" hangingPunct="0">
              <a:spcBef>
                <a:spcPct val="50000"/>
              </a:spcBef>
            </a:pPr>
            <a:r>
              <a:rPr lang="en-US" altLang="en-US" b="1" dirty="0">
                <a:latin typeface="Times New Roman" pitchFamily="18" charset="0"/>
              </a:rPr>
              <a:t>Heavy Caffeine Use</a:t>
            </a:r>
          </a:p>
        </p:txBody>
      </p:sp>
      <p:sp>
        <p:nvSpPr>
          <p:cNvPr id="31835" name="Text Box 12"/>
          <p:cNvSpPr txBox="1">
            <a:spLocks noChangeArrowheads="1"/>
          </p:cNvSpPr>
          <p:nvPr/>
        </p:nvSpPr>
        <p:spPr bwMode="auto">
          <a:xfrm>
            <a:off x="5140325" y="1676400"/>
            <a:ext cx="1600200" cy="369332"/>
          </a:xfrm>
          <a:prstGeom prst="rect">
            <a:avLst/>
          </a:prstGeom>
          <a:noFill/>
          <a:ln w="9525">
            <a:noFill/>
            <a:miter lim="800000"/>
            <a:headEnd/>
            <a:tailEnd/>
          </a:ln>
        </p:spPr>
        <p:txBody>
          <a:bodyPr>
            <a:spAutoFit/>
          </a:bodyPr>
          <a:lstStyle/>
          <a:p>
            <a:pPr algn="ctr" eaLnBrk="0" hangingPunct="0">
              <a:spcBef>
                <a:spcPct val="50000"/>
              </a:spcBef>
            </a:pPr>
            <a:r>
              <a:rPr lang="en-US" altLang="en-US" sz="1800" b="1" dirty="0">
                <a:latin typeface="Times New Roman" pitchFamily="18" charset="0"/>
              </a:rPr>
              <a:t>PR </a:t>
            </a:r>
            <a:r>
              <a:rPr lang="en-US" altLang="en-US" sz="2000" b="1" baseline="-25000" dirty="0">
                <a:latin typeface="Times New Roman" pitchFamily="18" charset="0"/>
              </a:rPr>
              <a:t>crude</a:t>
            </a:r>
            <a:r>
              <a:rPr lang="en-US" altLang="en-US" sz="1800" b="1" baseline="-25000" dirty="0">
                <a:latin typeface="Times New Roman" pitchFamily="18" charset="0"/>
              </a:rPr>
              <a:t> </a:t>
            </a:r>
            <a:r>
              <a:rPr lang="en-US" altLang="en-US" sz="1800" b="1" dirty="0">
                <a:latin typeface="Times New Roman" pitchFamily="18" charset="0"/>
              </a:rPr>
              <a:t>= 1.7</a:t>
            </a:r>
            <a:endParaRPr lang="en-US" altLang="en-US" sz="2000" b="1" dirty="0">
              <a:latin typeface="Times New Roman" pitchFamily="18" charset="0"/>
            </a:endParaRPr>
          </a:p>
        </p:txBody>
      </p:sp>
      <p:sp>
        <p:nvSpPr>
          <p:cNvPr id="31836" name="Text Box 13"/>
          <p:cNvSpPr txBox="1">
            <a:spLocks noChangeArrowheads="1"/>
          </p:cNvSpPr>
          <p:nvPr/>
        </p:nvSpPr>
        <p:spPr bwMode="auto">
          <a:xfrm>
            <a:off x="3505200" y="4251326"/>
            <a:ext cx="3352800" cy="400110"/>
          </a:xfrm>
          <a:prstGeom prst="rect">
            <a:avLst/>
          </a:prstGeom>
          <a:noFill/>
          <a:ln w="9525">
            <a:noFill/>
            <a:miter lim="800000"/>
            <a:headEnd/>
            <a:tailEnd/>
          </a:ln>
        </p:spPr>
        <p:txBody>
          <a:bodyPr>
            <a:spAutoFit/>
          </a:bodyPr>
          <a:lstStyle/>
          <a:p>
            <a:pPr algn="ctr" eaLnBrk="0" hangingPunct="0">
              <a:spcBef>
                <a:spcPct val="50000"/>
              </a:spcBef>
            </a:pPr>
            <a:r>
              <a:rPr lang="en-US" altLang="en-US" sz="2000" b="1" dirty="0">
                <a:latin typeface="Times New Roman" pitchFamily="18" charset="0"/>
              </a:rPr>
              <a:t>PR</a:t>
            </a:r>
            <a:r>
              <a:rPr lang="en-US" altLang="en-US" sz="2000" b="1" baseline="-25000" dirty="0">
                <a:latin typeface="Times New Roman" pitchFamily="18" charset="0"/>
              </a:rPr>
              <a:t>no</a:t>
            </a:r>
            <a:r>
              <a:rPr lang="en-US" altLang="en-US" sz="2000" b="1" dirty="0">
                <a:latin typeface="Times New Roman" pitchFamily="18" charset="0"/>
              </a:rPr>
              <a:t> </a:t>
            </a:r>
            <a:r>
              <a:rPr lang="en-US" altLang="en-US" sz="2000" b="1" baseline="-25000" dirty="0">
                <a:latin typeface="Times New Roman" pitchFamily="18" charset="0"/>
              </a:rPr>
              <a:t>caffeine use </a:t>
            </a:r>
            <a:r>
              <a:rPr lang="en-US" altLang="en-US" sz="2000" b="1" dirty="0">
                <a:latin typeface="Times New Roman" pitchFamily="18" charset="0"/>
              </a:rPr>
              <a:t>= 2.4</a:t>
            </a:r>
          </a:p>
        </p:txBody>
      </p:sp>
      <p:sp>
        <p:nvSpPr>
          <p:cNvPr id="31837" name="Rectangle 14"/>
          <p:cNvSpPr>
            <a:spLocks noChangeArrowheads="1"/>
          </p:cNvSpPr>
          <p:nvPr/>
        </p:nvSpPr>
        <p:spPr bwMode="auto">
          <a:xfrm>
            <a:off x="609600" y="5410200"/>
            <a:ext cx="5830888" cy="16764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dirty="0"/>
          </a:p>
        </p:txBody>
      </p:sp>
      <p:graphicFrame>
        <p:nvGraphicFramePr>
          <p:cNvPr id="31826" name="Object 82"/>
          <p:cNvGraphicFramePr>
            <a:graphicFrameLocks/>
          </p:cNvGraphicFramePr>
          <p:nvPr/>
        </p:nvGraphicFramePr>
        <p:xfrm>
          <a:off x="111125" y="2895601"/>
          <a:ext cx="3276600" cy="1339850"/>
        </p:xfrm>
        <a:graphic>
          <a:graphicData uri="http://schemas.openxmlformats.org/presentationml/2006/ole">
            <mc:AlternateContent xmlns:mc="http://schemas.openxmlformats.org/markup-compatibility/2006">
              <mc:Choice xmlns:v="urn:schemas-microsoft-com:vml" Requires="v">
                <p:oleObj spid="_x0000_s32282" name="Document" r:id="rId8" imgW="3267456" imgH="1350264" progId="Word.Document.8">
                  <p:embed/>
                </p:oleObj>
              </mc:Choice>
              <mc:Fallback>
                <p:oleObj name="Document" r:id="rId8" imgW="3267456" imgH="1350264" progId="Word.Document.8">
                  <p:embed/>
                  <p:pic>
                    <p:nvPicPr>
                      <p:cNvPr id="0" name="Picture 82"/>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1125" y="2895601"/>
                        <a:ext cx="3276600" cy="133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838" name="Text Box 16"/>
          <p:cNvSpPr txBox="1">
            <a:spLocks noChangeArrowheads="1"/>
          </p:cNvSpPr>
          <p:nvPr/>
        </p:nvSpPr>
        <p:spPr bwMode="auto">
          <a:xfrm>
            <a:off x="111125" y="4267200"/>
            <a:ext cx="3352800" cy="400110"/>
          </a:xfrm>
          <a:prstGeom prst="rect">
            <a:avLst/>
          </a:prstGeom>
          <a:noFill/>
          <a:ln w="9525">
            <a:noFill/>
            <a:miter lim="800000"/>
            <a:headEnd/>
            <a:tailEnd/>
          </a:ln>
        </p:spPr>
        <p:txBody>
          <a:bodyPr>
            <a:spAutoFit/>
          </a:bodyPr>
          <a:lstStyle/>
          <a:p>
            <a:pPr algn="ctr" eaLnBrk="0" hangingPunct="0">
              <a:spcBef>
                <a:spcPct val="50000"/>
              </a:spcBef>
            </a:pPr>
            <a:r>
              <a:rPr lang="en-US" altLang="en-US" sz="2000" b="1" dirty="0">
                <a:latin typeface="Times New Roman" pitchFamily="18" charset="0"/>
              </a:rPr>
              <a:t>PR</a:t>
            </a:r>
            <a:r>
              <a:rPr lang="en-US" altLang="en-US" sz="2000" b="1" baseline="-25000" dirty="0">
                <a:latin typeface="Times New Roman" pitchFamily="18" charset="0"/>
              </a:rPr>
              <a:t>caffeine</a:t>
            </a:r>
            <a:r>
              <a:rPr lang="en-US" altLang="en-US" sz="2000" b="1" baseline="-25000" dirty="0">
                <a:latin typeface="Times New Roman" pitchFamily="18" charset="0"/>
              </a:rPr>
              <a:t> use </a:t>
            </a:r>
            <a:r>
              <a:rPr lang="en-US" altLang="en-US" sz="2000" b="1" dirty="0">
                <a:latin typeface="Times New Roman" pitchFamily="18" charset="0"/>
              </a:rPr>
              <a:t>= 0.7</a:t>
            </a:r>
          </a:p>
        </p:txBody>
      </p:sp>
      <p:sp>
        <p:nvSpPr>
          <p:cNvPr id="19" name="Rectangle 3"/>
          <p:cNvSpPr txBox="1">
            <a:spLocks noChangeArrowheads="1"/>
          </p:cNvSpPr>
          <p:nvPr/>
        </p:nvSpPr>
        <p:spPr bwMode="auto">
          <a:xfrm>
            <a:off x="76200" y="4800600"/>
            <a:ext cx="6705600" cy="1600200"/>
          </a:xfrm>
          <a:prstGeom prst="rect">
            <a:avLst/>
          </a:prstGeom>
          <a:noFill/>
          <a:ln>
            <a:noFill/>
          </a:ln>
          <a:extLst/>
        </p:spPr>
        <p:txBody>
          <a:bodyPr lIns="87312" tIns="42862" rIns="87312" bIns="42862"/>
          <a:lstStyle>
            <a:lvl1pPr marL="322263" indent="-322263" algn="l" defTabSz="803275" rtl="0" eaLnBrk="0" fontAlgn="base" hangingPunct="0">
              <a:spcBef>
                <a:spcPct val="20000"/>
              </a:spcBef>
              <a:spcAft>
                <a:spcPct val="50000"/>
              </a:spcAft>
              <a:buClr>
                <a:schemeClr val="accent2"/>
              </a:buClr>
              <a:buSzPct val="75000"/>
              <a:buFont typeface="Symbol" pitchFamily="18" charset="2"/>
              <a:buChar char="·"/>
              <a:defRPr sz="2000">
                <a:solidFill>
                  <a:schemeClr val="tx1"/>
                </a:solidFill>
                <a:latin typeface="+mn-lt"/>
                <a:ea typeface="+mn-ea"/>
                <a:cs typeface="+mn-cs"/>
              </a:defRPr>
            </a:lvl1pPr>
            <a:lvl2pPr marL="676275" indent="-239713" algn="l" defTabSz="803275" rtl="0" eaLnBrk="0" fontAlgn="base" hangingPunct="0">
              <a:spcBef>
                <a:spcPct val="0"/>
              </a:spcBef>
              <a:spcAft>
                <a:spcPct val="25000"/>
              </a:spcAft>
              <a:buClr>
                <a:schemeClr val="tx1"/>
              </a:buClr>
              <a:buSzPct val="100000"/>
              <a:buChar char="–"/>
              <a:defRPr sz="2000">
                <a:solidFill>
                  <a:schemeClr val="tx1"/>
                </a:solidFill>
                <a:latin typeface="+mn-lt"/>
              </a:defRPr>
            </a:lvl2pPr>
            <a:lvl3pPr marL="1071563" indent="-280988" algn="l" defTabSz="803275" rtl="0" eaLnBrk="0" fontAlgn="base" hangingPunct="0">
              <a:spcBef>
                <a:spcPct val="20000"/>
              </a:spcBef>
              <a:spcAft>
                <a:spcPct val="25000"/>
              </a:spcAft>
              <a:buClr>
                <a:schemeClr val="tx1"/>
              </a:buClr>
              <a:buSzPct val="100000"/>
              <a:buChar char="»"/>
              <a:defRPr sz="2000">
                <a:solidFill>
                  <a:schemeClr val="tx1"/>
                </a:solidFill>
                <a:latin typeface="+mn-lt"/>
              </a:defRPr>
            </a:lvl3pPr>
            <a:lvl4pPr marL="1500188" indent="-214313" algn="l" defTabSz="803275" rtl="0" eaLnBrk="0" fontAlgn="base" hangingPunct="0">
              <a:spcBef>
                <a:spcPct val="20000"/>
              </a:spcBef>
              <a:spcAft>
                <a:spcPct val="0"/>
              </a:spcAft>
              <a:buClr>
                <a:schemeClr val="accent2"/>
              </a:buClr>
              <a:buSzPct val="65000"/>
              <a:buFont typeface="Monotype Sorts" pitchFamily="2" charset="2"/>
              <a:buChar char="•"/>
              <a:defRPr sz="2000">
                <a:solidFill>
                  <a:schemeClr val="tx1"/>
                </a:solidFill>
                <a:latin typeface="+mn-lt"/>
              </a:defRPr>
            </a:lvl4pPr>
            <a:lvl5pPr marL="19288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5pPr>
            <a:lvl6pPr marL="23860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6pPr>
            <a:lvl7pPr marL="28432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7pPr>
            <a:lvl8pPr marL="33004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8pPr>
            <a:lvl9pPr marL="37576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9pPr>
          </a:lstStyle>
          <a:p>
            <a:pPr marL="0" indent="0">
              <a:buFont typeface="Symbol" pitchFamily="18" charset="2"/>
              <a:buNone/>
              <a:defRPr/>
            </a:pPr>
            <a:r>
              <a:rPr lang="en-US" altLang="en-US" u="sng" kern="0" dirty="0" smtClean="0"/>
              <a:t>Because sometimes summarizing measure of association with just ONE number is misleading or uninformative</a:t>
            </a:r>
          </a:p>
          <a:p>
            <a:pPr>
              <a:spcBef>
                <a:spcPts val="0"/>
              </a:spcBef>
              <a:spcAft>
                <a:spcPts val="0"/>
              </a:spcAft>
              <a:defRPr/>
            </a:pPr>
            <a:r>
              <a:rPr lang="en-US" altLang="en-US" kern="0" dirty="0" smtClean="0"/>
              <a:t>Using just one number could obscure an effect entirely</a:t>
            </a:r>
          </a:p>
          <a:p>
            <a:pPr lvl="1">
              <a:spcBef>
                <a:spcPts val="0"/>
              </a:spcBef>
              <a:spcAft>
                <a:spcPts val="0"/>
              </a:spcAft>
              <a:defRPr/>
            </a:pPr>
            <a:r>
              <a:rPr lang="en-US" altLang="en-US" dirty="0"/>
              <a:t>e</a:t>
            </a:r>
            <a:r>
              <a:rPr lang="en-US" altLang="en-US" dirty="0" smtClean="0"/>
              <a:t>.g., </a:t>
            </a:r>
            <a:r>
              <a:rPr lang="en-US" altLang="en-US" dirty="0" smtClean="0"/>
              <a:t>PR</a:t>
            </a:r>
            <a:r>
              <a:rPr lang="en-US" altLang="en-US" baseline="-25000" dirty="0" smtClean="0"/>
              <a:t>adj</a:t>
            </a:r>
            <a:r>
              <a:rPr lang="en-US" altLang="en-US" dirty="0" smtClean="0"/>
              <a:t> = 1.4 (95% CI 0.92 to 2.1); p = 0.14</a:t>
            </a:r>
          </a:p>
          <a:p>
            <a:pPr marL="0" indent="0">
              <a:buFont typeface="Symbol" pitchFamily="18" charset="2"/>
              <a:buNone/>
              <a:defRPr/>
            </a:pPr>
            <a:endParaRPr lang="en-US" altLang="en-US" b="1" dirty="0" smtClean="0">
              <a:latin typeface="Courier New" pitchFamily="49" charset="0"/>
            </a:endParaRPr>
          </a:p>
          <a:p>
            <a:pPr lvl="1">
              <a:defRPr/>
            </a:pPr>
            <a:endParaRPr lang="en-US" altLang="en-US" b="1" dirty="0"/>
          </a:p>
          <a:p>
            <a:pPr lvl="1">
              <a:defRPr/>
            </a:pPr>
            <a:endParaRPr lang="en-US" altLang="en-US" kern="0" dirty="0" smtClean="0"/>
          </a:p>
          <a:p>
            <a:pPr lvl="2">
              <a:defRPr/>
            </a:pPr>
            <a:endParaRPr lang="en-US" altLang="en-US" kern="0" dirty="0" smtClean="0"/>
          </a:p>
          <a:p>
            <a:pPr lvl="1">
              <a:defRPr/>
            </a:pPr>
            <a:endParaRPr lang="en-US" altLang="en-US" kern="0" dirty="0" smtClean="0"/>
          </a:p>
          <a:p>
            <a:pPr lvl="1">
              <a:defRPr/>
            </a:pPr>
            <a:endParaRPr lang="en-US" altLang="en-US" kern="0" dirty="0" smtClean="0"/>
          </a:p>
          <a:p>
            <a:pPr lvl="1">
              <a:defRPr/>
            </a:pPr>
            <a:endParaRPr lang="en-US" altLang="en-US" kern="0" dirty="0" smtClean="0"/>
          </a:p>
        </p:txBody>
      </p:sp>
      <p:pic>
        <p:nvPicPr>
          <p:cNvPr id="20" name="Picture 3"/>
          <p:cNvPicPr>
            <a:picLocks noChangeAspect="1" noChangeArrowheads="1"/>
          </p:cNvPicPr>
          <p:nvPr/>
        </p:nvPicPr>
        <p:blipFill>
          <a:blip r:embed="rId10"/>
          <a:srcRect l="-514" b="5717"/>
          <a:stretch>
            <a:fillRect/>
          </a:stretch>
        </p:blipFill>
        <p:spPr bwMode="auto">
          <a:xfrm>
            <a:off x="2822577" y="7010400"/>
            <a:ext cx="4035425" cy="2057400"/>
          </a:xfrm>
          <a:prstGeom prst="rect">
            <a:avLst/>
          </a:prstGeom>
          <a:noFill/>
          <a:ln w="9525">
            <a:noFill/>
            <a:miter lim="800000"/>
            <a:headEnd/>
            <a:tailEnd/>
          </a:ln>
        </p:spPr>
      </p:pic>
      <p:sp>
        <p:nvSpPr>
          <p:cNvPr id="21" name="Rectangle 3"/>
          <p:cNvSpPr txBox="1">
            <a:spLocks noChangeArrowheads="1"/>
          </p:cNvSpPr>
          <p:nvPr/>
        </p:nvSpPr>
        <p:spPr bwMode="auto">
          <a:xfrm>
            <a:off x="76202" y="6362700"/>
            <a:ext cx="6329363" cy="647700"/>
          </a:xfrm>
          <a:prstGeom prst="rect">
            <a:avLst/>
          </a:prstGeom>
          <a:noFill/>
          <a:ln>
            <a:noFill/>
          </a:ln>
          <a:extLst/>
        </p:spPr>
        <p:txBody>
          <a:bodyPr lIns="87312" tIns="42862" rIns="87312" bIns="42862"/>
          <a:lstStyle>
            <a:lvl1pPr marL="322263" indent="-322263" algn="l" defTabSz="803275" rtl="0" eaLnBrk="0" fontAlgn="base" hangingPunct="0">
              <a:spcBef>
                <a:spcPct val="20000"/>
              </a:spcBef>
              <a:spcAft>
                <a:spcPct val="50000"/>
              </a:spcAft>
              <a:buClr>
                <a:schemeClr val="accent2"/>
              </a:buClr>
              <a:buSzPct val="75000"/>
              <a:buFont typeface="Symbol" pitchFamily="18" charset="2"/>
              <a:buChar char="·"/>
              <a:defRPr sz="2000">
                <a:solidFill>
                  <a:schemeClr val="tx1"/>
                </a:solidFill>
                <a:latin typeface="+mn-lt"/>
                <a:ea typeface="+mn-ea"/>
                <a:cs typeface="+mn-cs"/>
              </a:defRPr>
            </a:lvl1pPr>
            <a:lvl2pPr marL="676275" indent="-239713" algn="l" defTabSz="803275" rtl="0" eaLnBrk="0" fontAlgn="base" hangingPunct="0">
              <a:spcBef>
                <a:spcPct val="0"/>
              </a:spcBef>
              <a:spcAft>
                <a:spcPct val="25000"/>
              </a:spcAft>
              <a:buClr>
                <a:schemeClr val="tx1"/>
              </a:buClr>
              <a:buSzPct val="100000"/>
              <a:buChar char="–"/>
              <a:defRPr sz="2000">
                <a:solidFill>
                  <a:schemeClr val="tx1"/>
                </a:solidFill>
                <a:latin typeface="+mn-lt"/>
              </a:defRPr>
            </a:lvl2pPr>
            <a:lvl3pPr marL="1071563" indent="-280988" algn="l" defTabSz="803275" rtl="0" eaLnBrk="0" fontAlgn="base" hangingPunct="0">
              <a:spcBef>
                <a:spcPct val="20000"/>
              </a:spcBef>
              <a:spcAft>
                <a:spcPct val="25000"/>
              </a:spcAft>
              <a:buClr>
                <a:schemeClr val="tx1"/>
              </a:buClr>
              <a:buSzPct val="100000"/>
              <a:buChar char="»"/>
              <a:defRPr sz="2000">
                <a:solidFill>
                  <a:schemeClr val="tx1"/>
                </a:solidFill>
                <a:latin typeface="+mn-lt"/>
              </a:defRPr>
            </a:lvl3pPr>
            <a:lvl4pPr marL="1500188" indent="-214313" algn="l" defTabSz="803275" rtl="0" eaLnBrk="0" fontAlgn="base" hangingPunct="0">
              <a:spcBef>
                <a:spcPct val="20000"/>
              </a:spcBef>
              <a:spcAft>
                <a:spcPct val="0"/>
              </a:spcAft>
              <a:buClr>
                <a:schemeClr val="accent2"/>
              </a:buClr>
              <a:buSzPct val="65000"/>
              <a:buFont typeface="Monotype Sorts" pitchFamily="2" charset="2"/>
              <a:buChar char="•"/>
              <a:defRPr sz="2000">
                <a:solidFill>
                  <a:schemeClr val="tx1"/>
                </a:solidFill>
                <a:latin typeface="+mn-lt"/>
              </a:defRPr>
            </a:lvl4pPr>
            <a:lvl5pPr marL="19288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5pPr>
            <a:lvl6pPr marL="23860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6pPr>
            <a:lvl7pPr marL="28432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7pPr>
            <a:lvl8pPr marL="33004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8pPr>
            <a:lvl9pPr marL="37576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9pPr>
          </a:lstStyle>
          <a:p>
            <a:pPr>
              <a:defRPr/>
            </a:pPr>
            <a:r>
              <a:rPr lang="en-US" altLang="en-US" dirty="0"/>
              <a:t>M</a:t>
            </a:r>
            <a:r>
              <a:rPr lang="en-US" altLang="en-US" dirty="0" smtClean="0"/>
              <a:t>agnitude of measure of association used to gauge </a:t>
            </a:r>
            <a:r>
              <a:rPr lang="en-US" altLang="en-US" u="sng" dirty="0" smtClean="0"/>
              <a:t>strength</a:t>
            </a:r>
            <a:r>
              <a:rPr lang="en-US" altLang="en-US" dirty="0" smtClean="0"/>
              <a:t> of association (useful in causal inference)</a:t>
            </a:r>
            <a:endParaRPr lang="en-US" altLang="en-US" b="1" dirty="0"/>
          </a:p>
          <a:p>
            <a:pPr lvl="1">
              <a:defRPr/>
            </a:pPr>
            <a:endParaRPr lang="en-US" altLang="en-US" kern="0" dirty="0" smtClean="0"/>
          </a:p>
          <a:p>
            <a:pPr>
              <a:defRPr/>
            </a:pPr>
            <a:endParaRPr lang="en-US" altLang="en-US" b="1" kern="0" dirty="0" smtClean="0"/>
          </a:p>
          <a:p>
            <a:pPr lvl="1">
              <a:defRPr/>
            </a:pPr>
            <a:endParaRPr lang="en-US" altLang="en-US" b="1" kern="0" dirty="0" smtClean="0"/>
          </a:p>
          <a:p>
            <a:pPr lvl="1">
              <a:defRPr/>
            </a:pPr>
            <a:endParaRPr lang="en-US" altLang="en-US" b="1" kern="0" dirty="0" smtClean="0"/>
          </a:p>
          <a:p>
            <a:pPr lvl="1">
              <a:defRPr/>
            </a:pPr>
            <a:endParaRPr lang="en-US" altLang="en-US" b="1" kern="0" dirty="0" smtClean="0"/>
          </a:p>
        </p:txBody>
      </p:sp>
      <p:sp>
        <p:nvSpPr>
          <p:cNvPr id="22" name="Rectangle 3"/>
          <p:cNvSpPr txBox="1">
            <a:spLocks noChangeArrowheads="1"/>
          </p:cNvSpPr>
          <p:nvPr/>
        </p:nvSpPr>
        <p:spPr bwMode="auto">
          <a:xfrm>
            <a:off x="76202" y="7181850"/>
            <a:ext cx="3381375" cy="2057400"/>
          </a:xfrm>
          <a:prstGeom prst="rect">
            <a:avLst/>
          </a:prstGeom>
          <a:noFill/>
          <a:ln>
            <a:noFill/>
          </a:ln>
          <a:extLst/>
        </p:spPr>
        <p:txBody>
          <a:bodyPr lIns="87312" tIns="42862" rIns="87312" bIns="42862"/>
          <a:lstStyle>
            <a:lvl1pPr marL="322263" indent="-322263" algn="l" defTabSz="803275" rtl="0" eaLnBrk="0" fontAlgn="base" hangingPunct="0">
              <a:spcBef>
                <a:spcPct val="20000"/>
              </a:spcBef>
              <a:spcAft>
                <a:spcPct val="50000"/>
              </a:spcAft>
              <a:buClr>
                <a:schemeClr val="accent2"/>
              </a:buClr>
              <a:buSzPct val="75000"/>
              <a:buFont typeface="Symbol" pitchFamily="18" charset="2"/>
              <a:buChar char="·"/>
              <a:defRPr sz="2000">
                <a:solidFill>
                  <a:schemeClr val="tx1"/>
                </a:solidFill>
                <a:latin typeface="+mn-lt"/>
                <a:ea typeface="+mn-ea"/>
                <a:cs typeface="+mn-cs"/>
              </a:defRPr>
            </a:lvl1pPr>
            <a:lvl2pPr marL="676275" indent="-239713" algn="l" defTabSz="803275" rtl="0" eaLnBrk="0" fontAlgn="base" hangingPunct="0">
              <a:spcBef>
                <a:spcPct val="0"/>
              </a:spcBef>
              <a:spcAft>
                <a:spcPct val="25000"/>
              </a:spcAft>
              <a:buClr>
                <a:schemeClr val="tx1"/>
              </a:buClr>
              <a:buSzPct val="100000"/>
              <a:buChar char="–"/>
              <a:defRPr sz="2000">
                <a:solidFill>
                  <a:schemeClr val="tx1"/>
                </a:solidFill>
                <a:latin typeface="+mn-lt"/>
              </a:defRPr>
            </a:lvl2pPr>
            <a:lvl3pPr marL="1071563" indent="-280988" algn="l" defTabSz="803275" rtl="0" eaLnBrk="0" fontAlgn="base" hangingPunct="0">
              <a:spcBef>
                <a:spcPct val="20000"/>
              </a:spcBef>
              <a:spcAft>
                <a:spcPct val="25000"/>
              </a:spcAft>
              <a:buClr>
                <a:schemeClr val="tx1"/>
              </a:buClr>
              <a:buSzPct val="100000"/>
              <a:buChar char="»"/>
              <a:defRPr sz="2000">
                <a:solidFill>
                  <a:schemeClr val="tx1"/>
                </a:solidFill>
                <a:latin typeface="+mn-lt"/>
              </a:defRPr>
            </a:lvl3pPr>
            <a:lvl4pPr marL="1500188" indent="-214313" algn="l" defTabSz="803275" rtl="0" eaLnBrk="0" fontAlgn="base" hangingPunct="0">
              <a:spcBef>
                <a:spcPct val="20000"/>
              </a:spcBef>
              <a:spcAft>
                <a:spcPct val="0"/>
              </a:spcAft>
              <a:buClr>
                <a:schemeClr val="accent2"/>
              </a:buClr>
              <a:buSzPct val="65000"/>
              <a:buFont typeface="Monotype Sorts" pitchFamily="2" charset="2"/>
              <a:buChar char="•"/>
              <a:defRPr sz="2000">
                <a:solidFill>
                  <a:schemeClr val="tx1"/>
                </a:solidFill>
                <a:latin typeface="+mn-lt"/>
              </a:defRPr>
            </a:lvl4pPr>
            <a:lvl5pPr marL="19288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5pPr>
            <a:lvl6pPr marL="23860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6pPr>
            <a:lvl7pPr marL="28432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7pPr>
            <a:lvl8pPr marL="33004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8pPr>
            <a:lvl9pPr marL="37576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9pPr>
          </a:lstStyle>
          <a:p>
            <a:pPr>
              <a:defRPr/>
            </a:pPr>
            <a:r>
              <a:rPr lang="en-US" altLang="en-US" dirty="0" smtClean="0"/>
              <a:t>Measures of attribution need accurate quantitative measures of association as inputs</a:t>
            </a:r>
          </a:p>
          <a:p>
            <a:pPr>
              <a:defRPr/>
            </a:pPr>
            <a:endParaRPr lang="en-US" altLang="en-US" b="1" dirty="0" smtClean="0">
              <a:latin typeface="Courier New" pitchFamily="49" charset="0"/>
            </a:endParaRPr>
          </a:p>
          <a:p>
            <a:pPr lvl="1">
              <a:defRPr/>
            </a:pPr>
            <a:endParaRPr lang="en-US" altLang="en-US" b="1" dirty="0"/>
          </a:p>
          <a:p>
            <a:pPr lvl="1">
              <a:defRPr/>
            </a:pPr>
            <a:endParaRPr lang="en-US" altLang="en-US" kern="0" dirty="0" smtClean="0"/>
          </a:p>
          <a:p>
            <a:pPr lvl="2">
              <a:defRPr/>
            </a:pPr>
            <a:endParaRPr lang="en-US" altLang="en-US" kern="0" dirty="0" smtClean="0"/>
          </a:p>
          <a:p>
            <a:pPr lvl="1">
              <a:defRPr/>
            </a:pPr>
            <a:endParaRPr lang="en-US" altLang="en-US" kern="0" dirty="0" smtClean="0"/>
          </a:p>
          <a:p>
            <a:pPr lvl="1">
              <a:defRPr/>
            </a:pPr>
            <a:endParaRPr lang="en-US" altLang="en-US" kern="0" dirty="0" smtClean="0"/>
          </a:p>
          <a:p>
            <a:pPr lvl="1">
              <a:defRPr/>
            </a:pPr>
            <a:endParaRPr lang="en-US" altLang="en-US" kern="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1676400"/>
            <a:ext cx="6858000" cy="6781800"/>
          </a:xfrm>
        </p:spPr>
        <p:txBody>
          <a:bodyPr/>
          <a:lstStyle/>
          <a:p>
            <a:pPr marL="225425" indent="-225425"/>
            <a:r>
              <a:rPr lang="en-US" sz="2400" b="1" dirty="0" smtClean="0"/>
              <a:t>It is good practice in data analysis to always be interested in statistical interaction</a:t>
            </a:r>
          </a:p>
          <a:p>
            <a:endParaRPr lang="en-US" sz="2400" b="1" dirty="0" smtClean="0"/>
          </a:p>
          <a:p>
            <a:pPr marL="225425" indent="-225425"/>
            <a:r>
              <a:rPr lang="en-US" sz="2400" b="1" dirty="0" smtClean="0"/>
              <a:t>Are there are other forms of interaction that are of interest to us? </a:t>
            </a:r>
            <a:endParaRPr lang="en-US" sz="2400" b="1" dirty="0"/>
          </a:p>
        </p:txBody>
      </p:sp>
    </p:spTree>
    <p:extLst>
      <p:ext uri="{BB962C8B-B14F-4D97-AF65-F5344CB8AC3E}">
        <p14:creationId xmlns:p14="http://schemas.microsoft.com/office/powerpoint/2010/main" val="190853411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2"/>
          <p:cNvSpPr>
            <a:spLocks noGrp="1" noChangeArrowheads="1"/>
          </p:cNvSpPr>
          <p:nvPr>
            <p:ph type="title"/>
          </p:nvPr>
        </p:nvSpPr>
        <p:spPr>
          <a:xfrm>
            <a:off x="76200" y="304800"/>
            <a:ext cx="6705600" cy="533400"/>
          </a:xfrm>
        </p:spPr>
        <p:txBody>
          <a:bodyPr/>
          <a:lstStyle/>
          <a:p>
            <a:r>
              <a:rPr lang="en-US" altLang="en-US" sz="2000" dirty="0" smtClean="0"/>
              <a:t>Statistical Interaction is Just One Type of Interaction:</a:t>
            </a:r>
            <a:br>
              <a:rPr lang="en-US" altLang="en-US" sz="2000" dirty="0" smtClean="0"/>
            </a:br>
            <a:r>
              <a:rPr lang="en-US" altLang="en-US" sz="2000" dirty="0" smtClean="0"/>
              <a:t>The Four Distinct Concepts of Interaction</a:t>
            </a:r>
          </a:p>
        </p:txBody>
      </p:sp>
      <p:graphicFrame>
        <p:nvGraphicFramePr>
          <p:cNvPr id="5" name="Table 4"/>
          <p:cNvGraphicFramePr>
            <a:graphicFrameLocks noGrp="1"/>
          </p:cNvGraphicFramePr>
          <p:nvPr>
            <p:extLst>
              <p:ext uri="{D42A27DB-BD31-4B8C-83A1-F6EECF244321}">
                <p14:modId xmlns:p14="http://schemas.microsoft.com/office/powerpoint/2010/main" val="486944611"/>
              </p:ext>
            </p:extLst>
          </p:nvPr>
        </p:nvGraphicFramePr>
        <p:xfrm>
          <a:off x="228600" y="914400"/>
          <a:ext cx="6477000" cy="8067840"/>
        </p:xfrm>
        <a:graphic>
          <a:graphicData uri="http://schemas.openxmlformats.org/drawingml/2006/table">
            <a:tbl>
              <a:tblPr firstRow="1" firstCol="1" bandRow="1"/>
              <a:tblGrid>
                <a:gridCol w="1523585"/>
                <a:gridCol w="4953415"/>
              </a:tblGrid>
              <a:tr h="457200">
                <a:tc>
                  <a:txBody>
                    <a:bodyPr/>
                    <a:lstStyle/>
                    <a:p>
                      <a:pPr marL="0" marR="0" algn="ctr">
                        <a:lnSpc>
                          <a:spcPct val="115000"/>
                        </a:lnSpc>
                        <a:spcBef>
                          <a:spcPts val="0"/>
                        </a:spcBef>
                        <a:spcAft>
                          <a:spcPts val="0"/>
                        </a:spcAft>
                      </a:pPr>
                      <a:r>
                        <a:rPr lang="en-US" sz="1600" b="1" dirty="0">
                          <a:effectLst/>
                          <a:latin typeface="Arial"/>
                          <a:ea typeface="Calibri"/>
                          <a:cs typeface="Times New Roman"/>
                        </a:rPr>
                        <a:t>Type of Interaction</a:t>
                      </a:r>
                      <a:endParaRPr lang="en-US" sz="1600" dirty="0">
                        <a:effectLst/>
                        <a:latin typeface="Calibri"/>
                        <a:ea typeface="Calibri"/>
                        <a:cs typeface="Times New Roman"/>
                      </a:endParaRPr>
                    </a:p>
                  </a:txBody>
                  <a:tcPr marL="65762" marR="65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effectLst/>
                          <a:latin typeface="Arial"/>
                          <a:ea typeface="Calibri"/>
                          <a:cs typeface="Times New Roman"/>
                        </a:rPr>
                        <a:t>Why look for it?</a:t>
                      </a:r>
                      <a:endParaRPr lang="en-US" sz="1600" dirty="0">
                        <a:effectLst/>
                        <a:latin typeface="Calibri"/>
                        <a:ea typeface="Calibri"/>
                        <a:cs typeface="Times New Roman"/>
                      </a:endParaRP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4883">
                <a:tc>
                  <a:txBody>
                    <a:bodyPr/>
                    <a:lstStyle/>
                    <a:p>
                      <a:pPr marL="0" marR="0">
                        <a:lnSpc>
                          <a:spcPct val="115000"/>
                        </a:lnSpc>
                        <a:spcBef>
                          <a:spcPts val="0"/>
                        </a:spcBef>
                        <a:spcAft>
                          <a:spcPts val="0"/>
                        </a:spcAft>
                      </a:pPr>
                      <a:r>
                        <a:rPr lang="en-US" sz="1800" dirty="0">
                          <a:effectLst/>
                          <a:latin typeface="+mn-lt"/>
                          <a:ea typeface="Calibri"/>
                          <a:cs typeface="Times New Roman"/>
                        </a:rPr>
                        <a:t>Statistical Interaction</a:t>
                      </a: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800" dirty="0" smtClean="0">
                        <a:effectLst/>
                        <a:latin typeface="+mn-lt"/>
                        <a:ea typeface="Calibri"/>
                        <a:cs typeface="Times New Roman"/>
                      </a:endParaRPr>
                    </a:p>
                    <a:p>
                      <a:pPr marL="0" marR="0" algn="l">
                        <a:lnSpc>
                          <a:spcPct val="115000"/>
                        </a:lnSpc>
                        <a:spcBef>
                          <a:spcPts val="0"/>
                        </a:spcBef>
                        <a:spcAft>
                          <a:spcPts val="0"/>
                        </a:spcAft>
                      </a:pPr>
                      <a:r>
                        <a:rPr lang="en-US" sz="1800" dirty="0" smtClean="0">
                          <a:effectLst/>
                          <a:latin typeface="+mn-lt"/>
                          <a:ea typeface="Calibri"/>
                          <a:cs typeface="Times New Roman"/>
                        </a:rPr>
                        <a:t>Because summarizing disparate measures </a:t>
                      </a:r>
                      <a:r>
                        <a:rPr lang="en-US" sz="1800" dirty="0">
                          <a:effectLst/>
                          <a:latin typeface="+mn-lt"/>
                          <a:ea typeface="Calibri"/>
                          <a:cs typeface="Times New Roman"/>
                        </a:rPr>
                        <a:t>of association with just </a:t>
                      </a:r>
                      <a:r>
                        <a:rPr lang="en-US" sz="1800" u="sng" dirty="0">
                          <a:effectLst/>
                          <a:latin typeface="+mn-lt"/>
                          <a:ea typeface="Calibri"/>
                          <a:cs typeface="Times New Roman"/>
                        </a:rPr>
                        <a:t>ONE number is </a:t>
                      </a:r>
                      <a:r>
                        <a:rPr lang="en-US" sz="1800" u="sng" dirty="0" smtClean="0">
                          <a:effectLst/>
                          <a:latin typeface="+mn-lt"/>
                          <a:ea typeface="Calibri"/>
                          <a:cs typeface="Times New Roman"/>
                        </a:rPr>
                        <a:t>usually misleading </a:t>
                      </a:r>
                      <a:r>
                        <a:rPr lang="en-US" sz="1800" u="sng" dirty="0">
                          <a:effectLst/>
                          <a:latin typeface="+mn-lt"/>
                          <a:ea typeface="Calibri"/>
                          <a:cs typeface="Times New Roman"/>
                        </a:rPr>
                        <a:t>or uninformative</a:t>
                      </a:r>
                      <a:r>
                        <a:rPr lang="en-US" sz="1800" dirty="0">
                          <a:effectLst/>
                          <a:latin typeface="+mn-lt"/>
                          <a:ea typeface="Calibri"/>
                          <a:cs typeface="Times New Roman"/>
                        </a:rPr>
                        <a:t>.  </a:t>
                      </a:r>
                      <a:r>
                        <a:rPr lang="en-US" sz="1800" dirty="0" smtClean="0">
                          <a:effectLst/>
                          <a:latin typeface="+mn-lt"/>
                          <a:ea typeface="Calibri"/>
                          <a:cs typeface="Times New Roman"/>
                        </a:rPr>
                        <a:t>We look when </a:t>
                      </a:r>
                      <a:r>
                        <a:rPr lang="en-US" sz="1800" dirty="0">
                          <a:effectLst/>
                          <a:latin typeface="+mn-lt"/>
                          <a:ea typeface="Calibri"/>
                          <a:cs typeface="Times New Roman"/>
                        </a:rPr>
                        <a:t>we need to know the right quantitative answer.  </a:t>
                      </a:r>
                    </a:p>
                    <a:p>
                      <a:pPr marL="0" marR="0">
                        <a:lnSpc>
                          <a:spcPct val="115000"/>
                        </a:lnSpc>
                        <a:spcBef>
                          <a:spcPts val="0"/>
                        </a:spcBef>
                        <a:spcAft>
                          <a:spcPts val="0"/>
                        </a:spcAft>
                      </a:pPr>
                      <a:r>
                        <a:rPr lang="en-US" sz="1800" dirty="0">
                          <a:effectLst/>
                          <a:latin typeface="+mn-lt"/>
                          <a:ea typeface="Calibri"/>
                          <a:cs typeface="Times New Roman"/>
                        </a:rPr>
                        <a:t> </a:t>
                      </a: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5850">
                <a:tc>
                  <a:txBody>
                    <a:bodyPr/>
                    <a:lstStyle/>
                    <a:p>
                      <a:pPr marL="0" marR="0">
                        <a:lnSpc>
                          <a:spcPct val="115000"/>
                        </a:lnSpc>
                        <a:spcBef>
                          <a:spcPts val="0"/>
                        </a:spcBef>
                        <a:spcAft>
                          <a:spcPts val="0"/>
                        </a:spcAft>
                      </a:pPr>
                      <a:r>
                        <a:rPr lang="en-US" sz="1800" dirty="0">
                          <a:effectLst/>
                          <a:latin typeface="+mn-lt"/>
                          <a:ea typeface="Calibri"/>
                          <a:cs typeface="Times New Roman"/>
                        </a:rPr>
                        <a:t>Public Health Interaction</a:t>
                      </a: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mn-lt"/>
                          <a:ea typeface="Calibri"/>
                          <a:cs typeface="Times New Roman"/>
                        </a:rPr>
                        <a:t>To determine in which groups of </a:t>
                      </a:r>
                      <a:r>
                        <a:rPr lang="en-US" sz="1800" dirty="0" smtClean="0">
                          <a:effectLst/>
                          <a:latin typeface="+mn-lt"/>
                          <a:ea typeface="Calibri"/>
                          <a:cs typeface="Times New Roman"/>
                        </a:rPr>
                        <a:t>individuals, if any, </a:t>
                      </a:r>
                      <a:r>
                        <a:rPr lang="en-US" sz="1800" dirty="0">
                          <a:effectLst/>
                          <a:latin typeface="+mn-lt"/>
                          <a:ea typeface="Calibri"/>
                          <a:cs typeface="Times New Roman"/>
                        </a:rPr>
                        <a:t>would deployment of given exposure/removal of exposure/intervention result in impact </a:t>
                      </a:r>
                      <a:r>
                        <a:rPr lang="en-US" sz="1800" u="sng" dirty="0" smtClean="0">
                          <a:effectLst/>
                          <a:latin typeface="+mn-lt"/>
                          <a:ea typeface="Calibri"/>
                          <a:cs typeface="Times New Roman"/>
                        </a:rPr>
                        <a:t>on greatest absolute  </a:t>
                      </a:r>
                      <a:r>
                        <a:rPr lang="en-US" sz="1800" u="sng" dirty="0">
                          <a:effectLst/>
                          <a:latin typeface="+mn-lt"/>
                          <a:ea typeface="Calibri"/>
                          <a:cs typeface="Times New Roman"/>
                        </a:rPr>
                        <a:t>number </a:t>
                      </a:r>
                      <a:r>
                        <a:rPr lang="en-US" sz="1800" dirty="0">
                          <a:effectLst/>
                          <a:latin typeface="+mn-lt"/>
                          <a:ea typeface="Calibri"/>
                          <a:cs typeface="Times New Roman"/>
                        </a:rPr>
                        <a:t>of individuals.  Quantitated via NNT/NNH.</a:t>
                      </a: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7562">
                <a:tc>
                  <a:txBody>
                    <a:bodyPr/>
                    <a:lstStyle/>
                    <a:p>
                      <a:pPr marL="0" marR="0">
                        <a:lnSpc>
                          <a:spcPct val="115000"/>
                        </a:lnSpc>
                        <a:spcBef>
                          <a:spcPts val="0"/>
                        </a:spcBef>
                        <a:spcAft>
                          <a:spcPts val="0"/>
                        </a:spcAft>
                      </a:pPr>
                      <a:r>
                        <a:rPr lang="en-US" sz="1800" dirty="0">
                          <a:effectLst/>
                          <a:latin typeface="+mn-lt"/>
                          <a:ea typeface="Calibri"/>
                          <a:cs typeface="Times New Roman"/>
                        </a:rPr>
                        <a:t>Mechanistic Interaction</a:t>
                      </a: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mn-lt"/>
                          <a:ea typeface="Calibri"/>
                          <a:cs typeface="Times New Roman"/>
                        </a:rPr>
                        <a:t>To determine if two exposures are operating synergistically </a:t>
                      </a:r>
                      <a:r>
                        <a:rPr lang="en-US" sz="1800" dirty="0" smtClean="0">
                          <a:effectLst/>
                          <a:latin typeface="+mn-lt"/>
                          <a:ea typeface="Calibri"/>
                          <a:cs typeface="Times New Roman"/>
                        </a:rPr>
                        <a:t>in </a:t>
                      </a:r>
                      <a:r>
                        <a:rPr lang="en-US" sz="1800" dirty="0">
                          <a:effectLst/>
                          <a:latin typeface="+mn-lt"/>
                          <a:ea typeface="Calibri"/>
                          <a:cs typeface="Times New Roman"/>
                        </a:rPr>
                        <a:t>causing the </a:t>
                      </a:r>
                      <a:r>
                        <a:rPr lang="en-US" sz="1800" dirty="0" smtClean="0">
                          <a:effectLst/>
                          <a:latin typeface="+mn-lt"/>
                          <a:ea typeface="Calibri"/>
                          <a:cs typeface="Times New Roman"/>
                        </a:rPr>
                        <a:t>outcome.  </a:t>
                      </a:r>
                      <a:r>
                        <a:rPr lang="en-US" sz="1800" dirty="0">
                          <a:effectLst/>
                          <a:latin typeface="+mn-lt"/>
                          <a:ea typeface="Calibri"/>
                          <a:cs typeface="Times New Roman"/>
                        </a:rPr>
                        <a:t>In other </a:t>
                      </a:r>
                      <a:r>
                        <a:rPr lang="en-US" sz="1800" dirty="0" smtClean="0">
                          <a:effectLst/>
                          <a:latin typeface="+mn-lt"/>
                          <a:ea typeface="Calibri"/>
                          <a:cs typeface="Times New Roman"/>
                        </a:rPr>
                        <a:t>words, </a:t>
                      </a:r>
                      <a:r>
                        <a:rPr lang="en-US" sz="1800" dirty="0">
                          <a:effectLst/>
                          <a:latin typeface="+mn-lt"/>
                          <a:ea typeface="Calibri"/>
                          <a:cs typeface="Times New Roman"/>
                        </a:rPr>
                        <a:t>to determine if there are persons for whom the outcome would occur if </a:t>
                      </a:r>
                      <a:r>
                        <a:rPr lang="en-US" sz="1800" u="sng" dirty="0">
                          <a:effectLst/>
                          <a:latin typeface="+mn-lt"/>
                          <a:ea typeface="Calibri"/>
                          <a:cs typeface="Times New Roman"/>
                        </a:rPr>
                        <a:t>both exposures are present</a:t>
                      </a:r>
                      <a:r>
                        <a:rPr lang="en-US" sz="1800" u="none" dirty="0">
                          <a:effectLst/>
                          <a:latin typeface="+mn-lt"/>
                          <a:ea typeface="Calibri"/>
                          <a:cs typeface="Times New Roman"/>
                        </a:rPr>
                        <a:t> </a:t>
                      </a:r>
                      <a:r>
                        <a:rPr lang="en-US" sz="1800" dirty="0">
                          <a:effectLst/>
                          <a:latin typeface="+mn-lt"/>
                          <a:ea typeface="Calibri"/>
                          <a:cs typeface="Times New Roman"/>
                        </a:rPr>
                        <a:t>but not if only one or the other </a:t>
                      </a:r>
                      <a:r>
                        <a:rPr lang="en-US" sz="1800" dirty="0" smtClean="0">
                          <a:effectLst/>
                          <a:latin typeface="+mn-lt"/>
                          <a:ea typeface="Calibri"/>
                          <a:cs typeface="Times New Roman"/>
                        </a:rPr>
                        <a:t>exposure was present</a:t>
                      </a:r>
                      <a:r>
                        <a:rPr lang="en-US" sz="1800" dirty="0">
                          <a:effectLst/>
                          <a:latin typeface="+mn-lt"/>
                          <a:ea typeface="Calibri"/>
                          <a:cs typeface="Times New Roman"/>
                        </a:rPr>
                        <a:t>. </a:t>
                      </a: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8713">
                <a:tc>
                  <a:txBody>
                    <a:bodyPr/>
                    <a:lstStyle/>
                    <a:p>
                      <a:pPr marL="0" marR="0">
                        <a:lnSpc>
                          <a:spcPct val="115000"/>
                        </a:lnSpc>
                        <a:spcBef>
                          <a:spcPts val="0"/>
                        </a:spcBef>
                        <a:spcAft>
                          <a:spcPts val="0"/>
                        </a:spcAft>
                      </a:pPr>
                      <a:r>
                        <a:rPr lang="en-US" sz="1800" dirty="0" smtClean="0">
                          <a:effectLst/>
                          <a:latin typeface="+mn-lt"/>
                          <a:ea typeface="Calibri"/>
                          <a:cs typeface="Times New Roman"/>
                        </a:rPr>
                        <a:t>Biologic/ Physical </a:t>
                      </a:r>
                      <a:r>
                        <a:rPr lang="en-US" sz="1800" dirty="0">
                          <a:effectLst/>
                          <a:latin typeface="+mn-lt"/>
                          <a:ea typeface="Calibri"/>
                          <a:cs typeface="Times New Roman"/>
                        </a:rPr>
                        <a:t>Interaction</a:t>
                      </a: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smtClean="0">
                          <a:effectLst/>
                          <a:latin typeface="+mn-lt"/>
                          <a:ea typeface="Calibri"/>
                          <a:cs typeface="Times New Roman"/>
                        </a:rPr>
                        <a:t>To determine if there</a:t>
                      </a:r>
                      <a:r>
                        <a:rPr lang="en-US" sz="1800" baseline="0" dirty="0" smtClean="0">
                          <a:effectLst/>
                          <a:latin typeface="+mn-lt"/>
                          <a:ea typeface="Calibri"/>
                          <a:cs typeface="Times New Roman"/>
                        </a:rPr>
                        <a:t> is </a:t>
                      </a:r>
                      <a:r>
                        <a:rPr lang="en-US" sz="1800" dirty="0" smtClean="0">
                          <a:effectLst/>
                          <a:latin typeface="+mn-lt"/>
                          <a:ea typeface="Calibri"/>
                          <a:cs typeface="Times New Roman"/>
                        </a:rPr>
                        <a:t>physical </a:t>
                      </a:r>
                      <a:r>
                        <a:rPr lang="en-US" sz="1800" dirty="0">
                          <a:effectLst/>
                          <a:latin typeface="+mn-lt"/>
                          <a:ea typeface="Calibri"/>
                          <a:cs typeface="Times New Roman"/>
                        </a:rPr>
                        <a:t>interaction between two or more </a:t>
                      </a:r>
                      <a:r>
                        <a:rPr lang="en-US" sz="1800" dirty="0" smtClean="0">
                          <a:effectLst/>
                          <a:latin typeface="+mn-lt"/>
                          <a:ea typeface="Calibri"/>
                          <a:cs typeface="Times New Roman"/>
                        </a:rPr>
                        <a:t>exposures in causing outcome,</a:t>
                      </a:r>
                      <a:r>
                        <a:rPr lang="en-US" sz="1800" baseline="0" dirty="0" smtClean="0">
                          <a:effectLst/>
                          <a:latin typeface="+mn-lt"/>
                          <a:ea typeface="Calibri"/>
                          <a:cs typeface="Times New Roman"/>
                        </a:rPr>
                        <a:t> i.e., p</a:t>
                      </a:r>
                      <a:r>
                        <a:rPr lang="en-US" sz="1800" dirty="0" smtClean="0">
                          <a:effectLst/>
                          <a:latin typeface="+mn-lt"/>
                          <a:ea typeface="Calibri"/>
                          <a:cs typeface="Times New Roman"/>
                        </a:rPr>
                        <a:t>hysical </a:t>
                      </a:r>
                      <a:r>
                        <a:rPr lang="en-US" sz="1800" dirty="0">
                          <a:effectLst/>
                          <a:latin typeface="+mn-lt"/>
                          <a:ea typeface="Calibri"/>
                          <a:cs typeface="Times New Roman"/>
                        </a:rPr>
                        <a:t>entities actually physically </a:t>
                      </a:r>
                      <a:r>
                        <a:rPr lang="en-US" sz="1800" u="sng" dirty="0" smtClean="0">
                          <a:effectLst/>
                          <a:latin typeface="+mn-lt"/>
                          <a:ea typeface="Calibri"/>
                          <a:cs typeface="Times New Roman"/>
                        </a:rPr>
                        <a:t>interacting with/touching </a:t>
                      </a:r>
                      <a:r>
                        <a:rPr lang="en-US" sz="1800" dirty="0">
                          <a:effectLst/>
                          <a:latin typeface="+mn-lt"/>
                          <a:ea typeface="Calibri"/>
                          <a:cs typeface="Times New Roman"/>
                        </a:rPr>
                        <a:t>each other. </a:t>
                      </a: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65910" name="Rectangle 2"/>
          <p:cNvSpPr>
            <a:spLocks noChangeArrowheads="1"/>
          </p:cNvSpPr>
          <p:nvPr/>
        </p:nvSpPr>
        <p:spPr bwMode="auto">
          <a:xfrm>
            <a:off x="609601" y="2187059"/>
            <a:ext cx="184731" cy="369332"/>
          </a:xfrm>
          <a:prstGeom prst="rect">
            <a:avLst/>
          </a:prstGeom>
          <a:noFill/>
          <a:ln w="9525">
            <a:noFill/>
            <a:miter lim="800000"/>
            <a:headEnd/>
            <a:tailEnd/>
          </a:ln>
        </p:spPr>
        <p:txBody>
          <a:bodyPr wrap="none" anchor="ctr">
            <a:spAutoFit/>
          </a:bodyPr>
          <a:lstStyle/>
          <a:p>
            <a:endParaRPr lang="en-US" altLang="en-US" sz="1800" dirty="0">
              <a:cs typeface="Arial"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2"/>
          <p:cNvSpPr>
            <a:spLocks noGrp="1" noChangeArrowheads="1"/>
          </p:cNvSpPr>
          <p:nvPr>
            <p:ph type="title"/>
          </p:nvPr>
        </p:nvSpPr>
        <p:spPr>
          <a:xfrm>
            <a:off x="0" y="381000"/>
            <a:ext cx="6705600" cy="533400"/>
          </a:xfrm>
        </p:spPr>
        <p:txBody>
          <a:bodyPr/>
          <a:lstStyle/>
          <a:p>
            <a:r>
              <a:rPr lang="en-US" altLang="en-US" sz="2000" dirty="0" smtClean="0"/>
              <a:t>What Scale (Additive or Multiplicative) Should be Used to Look for Different Forms of Interaction?</a:t>
            </a:r>
          </a:p>
        </p:txBody>
      </p:sp>
      <p:graphicFrame>
        <p:nvGraphicFramePr>
          <p:cNvPr id="5" name="Table 4"/>
          <p:cNvGraphicFramePr>
            <a:graphicFrameLocks noGrp="1"/>
          </p:cNvGraphicFramePr>
          <p:nvPr>
            <p:extLst>
              <p:ext uri="{D42A27DB-BD31-4B8C-83A1-F6EECF244321}">
                <p14:modId xmlns:p14="http://schemas.microsoft.com/office/powerpoint/2010/main" val="4039273725"/>
              </p:ext>
            </p:extLst>
          </p:nvPr>
        </p:nvGraphicFramePr>
        <p:xfrm>
          <a:off x="228600" y="1084263"/>
          <a:ext cx="6477000" cy="7174166"/>
        </p:xfrm>
        <a:graphic>
          <a:graphicData uri="http://schemas.openxmlformats.org/drawingml/2006/table">
            <a:tbl>
              <a:tblPr firstRow="1" firstCol="1" bandRow="1"/>
              <a:tblGrid>
                <a:gridCol w="1523585"/>
                <a:gridCol w="4953415"/>
              </a:tblGrid>
              <a:tr h="709586">
                <a:tc>
                  <a:txBody>
                    <a:bodyPr/>
                    <a:lstStyle/>
                    <a:p>
                      <a:pPr marL="0" marR="0" algn="ctr">
                        <a:lnSpc>
                          <a:spcPct val="115000"/>
                        </a:lnSpc>
                        <a:spcBef>
                          <a:spcPts val="0"/>
                        </a:spcBef>
                        <a:spcAft>
                          <a:spcPts val="0"/>
                        </a:spcAft>
                      </a:pPr>
                      <a:r>
                        <a:rPr lang="en-US" sz="1900" b="1" dirty="0">
                          <a:effectLst/>
                          <a:latin typeface="Arial"/>
                          <a:ea typeface="Calibri"/>
                          <a:cs typeface="Times New Roman"/>
                        </a:rPr>
                        <a:t>Type of Interaction</a:t>
                      </a:r>
                      <a:endParaRPr lang="en-US" sz="1100" dirty="0">
                        <a:effectLst/>
                        <a:latin typeface="Calibri"/>
                        <a:ea typeface="Calibri"/>
                        <a:cs typeface="Times New Roman"/>
                      </a:endParaRPr>
                    </a:p>
                  </a:txBody>
                  <a:tcPr marL="65762" marR="65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900" b="1" baseline="0" dirty="0" smtClean="0">
                          <a:effectLst/>
                          <a:latin typeface="Arial"/>
                          <a:ea typeface="Calibri"/>
                          <a:cs typeface="Times New Roman"/>
                        </a:rPr>
                        <a:t>Which Scale to Use?</a:t>
                      </a:r>
                      <a:endParaRPr lang="en-US" sz="1100" dirty="0">
                        <a:effectLst/>
                        <a:latin typeface="Calibri"/>
                        <a:ea typeface="Calibri"/>
                        <a:cs typeface="Times New Roman"/>
                      </a:endParaRP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9456">
                <a:tc>
                  <a:txBody>
                    <a:bodyPr/>
                    <a:lstStyle/>
                    <a:p>
                      <a:pPr marL="0" marR="0">
                        <a:lnSpc>
                          <a:spcPct val="115000"/>
                        </a:lnSpc>
                        <a:spcBef>
                          <a:spcPts val="0"/>
                        </a:spcBef>
                        <a:spcAft>
                          <a:spcPts val="0"/>
                        </a:spcAft>
                      </a:pPr>
                      <a:r>
                        <a:rPr lang="en-US" sz="1800" dirty="0">
                          <a:effectLst/>
                          <a:latin typeface="+mn-lt"/>
                          <a:ea typeface="Calibri"/>
                          <a:cs typeface="Times New Roman"/>
                        </a:rPr>
                        <a:t>Statistical Interaction</a:t>
                      </a: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00" dirty="0" smtClean="0">
                        <a:effectLst/>
                        <a:latin typeface="+mn-lt"/>
                        <a:ea typeface="Calibri"/>
                        <a:cs typeface="Times New Roman"/>
                      </a:endParaRPr>
                    </a:p>
                    <a:p>
                      <a:pPr marL="0" marR="0">
                        <a:lnSpc>
                          <a:spcPct val="115000"/>
                        </a:lnSpc>
                        <a:spcBef>
                          <a:spcPts val="0"/>
                        </a:spcBef>
                        <a:spcAft>
                          <a:spcPts val="0"/>
                        </a:spcAft>
                      </a:pPr>
                      <a:r>
                        <a:rPr lang="en-US" sz="1800" baseline="0" dirty="0" smtClean="0">
                          <a:effectLst/>
                          <a:latin typeface="+mn-lt"/>
                          <a:ea typeface="Calibri"/>
                          <a:cs typeface="Times New Roman"/>
                        </a:rPr>
                        <a:t>Whatever scale you are interested in for other reasons.  Looking for statistical interaction is simply</a:t>
                      </a:r>
                      <a:r>
                        <a:rPr lang="en-US" sz="1800" dirty="0" smtClean="0">
                          <a:effectLst/>
                          <a:latin typeface="+mn-lt"/>
                          <a:ea typeface="Calibri"/>
                          <a:cs typeface="Times New Roman"/>
                        </a:rPr>
                        <a:t>  a good analytic</a:t>
                      </a:r>
                      <a:r>
                        <a:rPr lang="en-US" sz="1800" baseline="0" dirty="0" smtClean="0">
                          <a:effectLst/>
                          <a:latin typeface="+mn-lt"/>
                          <a:ea typeface="Calibri"/>
                          <a:cs typeface="Times New Roman"/>
                        </a:rPr>
                        <a:t> practice, but it does not inform which scale to use.</a:t>
                      </a:r>
                      <a:endParaRPr lang="en-US" sz="1800" dirty="0">
                        <a:effectLst/>
                        <a:latin typeface="+mn-lt"/>
                        <a:ea typeface="Calibri"/>
                        <a:cs typeface="Times New Roman"/>
                      </a:endParaRPr>
                    </a:p>
                    <a:p>
                      <a:pPr marL="0" marR="0">
                        <a:lnSpc>
                          <a:spcPct val="115000"/>
                        </a:lnSpc>
                        <a:spcBef>
                          <a:spcPts val="0"/>
                        </a:spcBef>
                        <a:spcAft>
                          <a:spcPts val="0"/>
                        </a:spcAft>
                      </a:pPr>
                      <a:r>
                        <a:rPr lang="en-US" sz="1800" dirty="0">
                          <a:effectLst/>
                          <a:latin typeface="+mn-lt"/>
                          <a:ea typeface="Calibri"/>
                          <a:cs typeface="Times New Roman"/>
                        </a:rPr>
                        <a:t> </a:t>
                      </a:r>
                      <a:endParaRPr lang="en-US" sz="900" dirty="0">
                        <a:effectLst/>
                        <a:latin typeface="+mn-lt"/>
                        <a:ea typeface="Calibri"/>
                        <a:cs typeface="Times New Roman"/>
                      </a:endParaRPr>
                    </a:p>
                  </a:txBody>
                  <a:tcPr marL="65762" marR="657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7011">
                <a:tc>
                  <a:txBody>
                    <a:bodyPr/>
                    <a:lstStyle/>
                    <a:p>
                      <a:pPr marL="0" marR="0">
                        <a:lnSpc>
                          <a:spcPct val="115000"/>
                        </a:lnSpc>
                        <a:spcBef>
                          <a:spcPts val="0"/>
                        </a:spcBef>
                        <a:spcAft>
                          <a:spcPts val="0"/>
                        </a:spcAft>
                      </a:pPr>
                      <a:r>
                        <a:rPr lang="en-US" sz="1800" dirty="0">
                          <a:effectLst/>
                          <a:latin typeface="+mn-lt"/>
                          <a:ea typeface="Calibri"/>
                          <a:cs typeface="Times New Roman"/>
                        </a:rPr>
                        <a:t>Public Health Interaction</a:t>
                      </a: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smtClean="0">
                          <a:effectLst/>
                          <a:latin typeface="+mn-lt"/>
                          <a:ea typeface="Calibri"/>
                          <a:cs typeface="Times New Roman"/>
                        </a:rPr>
                        <a:t>Additive (i.e., difference</a:t>
                      </a:r>
                      <a:r>
                        <a:rPr lang="en-US" sz="1800" baseline="0" dirty="0" smtClean="0">
                          <a:effectLst/>
                          <a:latin typeface="+mn-lt"/>
                          <a:ea typeface="Calibri"/>
                          <a:cs typeface="Times New Roman"/>
                        </a:rPr>
                        <a:t> measures)</a:t>
                      </a:r>
                      <a:r>
                        <a:rPr lang="en-US" sz="1800" dirty="0" smtClean="0">
                          <a:effectLst/>
                          <a:latin typeface="+mn-lt"/>
                          <a:ea typeface="Calibri"/>
                          <a:cs typeface="Times New Roman"/>
                        </a:rPr>
                        <a:t>.</a:t>
                      </a:r>
                      <a:endParaRPr lang="en-US" sz="1800" dirty="0">
                        <a:effectLst/>
                        <a:latin typeface="+mn-lt"/>
                        <a:ea typeface="Calibri"/>
                        <a:cs typeface="Times New Roman"/>
                      </a:endParaRP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0200">
                <a:tc>
                  <a:txBody>
                    <a:bodyPr/>
                    <a:lstStyle/>
                    <a:p>
                      <a:pPr marL="0" marR="0">
                        <a:lnSpc>
                          <a:spcPct val="115000"/>
                        </a:lnSpc>
                        <a:spcBef>
                          <a:spcPts val="0"/>
                        </a:spcBef>
                        <a:spcAft>
                          <a:spcPts val="0"/>
                        </a:spcAft>
                      </a:pPr>
                      <a:r>
                        <a:rPr lang="en-US" sz="1800" dirty="0">
                          <a:effectLst/>
                          <a:latin typeface="+mn-lt"/>
                          <a:ea typeface="Calibri"/>
                          <a:cs typeface="Times New Roman"/>
                        </a:rPr>
                        <a:t>Mechanistic Interaction</a:t>
                      </a: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smtClean="0">
                          <a:solidFill>
                            <a:srgbClr val="FF0000"/>
                          </a:solidFill>
                          <a:effectLst/>
                          <a:latin typeface="+mn-lt"/>
                          <a:ea typeface="Calibri"/>
                          <a:cs typeface="Times New Roman"/>
                        </a:rPr>
                        <a:t>Additive</a:t>
                      </a:r>
                      <a:r>
                        <a:rPr lang="en-US" sz="1800" baseline="0" dirty="0" smtClean="0">
                          <a:solidFill>
                            <a:srgbClr val="FF0000"/>
                          </a:solidFill>
                          <a:effectLst/>
                          <a:latin typeface="+mn-lt"/>
                          <a:ea typeface="Calibri"/>
                          <a:cs typeface="Times New Roman"/>
                        </a:rPr>
                        <a:t> (i.e., difference measures).  Proof is beyond scope of course; involves counterfactual theory.  Magnitude of RERI is key metric.</a:t>
                      </a:r>
                      <a:endParaRPr lang="en-US" sz="1800" dirty="0">
                        <a:solidFill>
                          <a:srgbClr val="FF0000"/>
                        </a:solidFill>
                        <a:effectLst/>
                        <a:latin typeface="+mn-lt"/>
                        <a:ea typeface="Calibri"/>
                        <a:cs typeface="Times New Roman"/>
                      </a:endParaRP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7913">
                <a:tc>
                  <a:txBody>
                    <a:bodyPr/>
                    <a:lstStyle/>
                    <a:p>
                      <a:pPr marL="0" marR="0">
                        <a:lnSpc>
                          <a:spcPct val="115000"/>
                        </a:lnSpc>
                        <a:spcBef>
                          <a:spcPts val="0"/>
                        </a:spcBef>
                        <a:spcAft>
                          <a:spcPts val="0"/>
                        </a:spcAft>
                      </a:pPr>
                      <a:r>
                        <a:rPr lang="en-US" sz="1800" dirty="0" smtClean="0">
                          <a:effectLst/>
                          <a:latin typeface="+mn-lt"/>
                          <a:ea typeface="Calibri"/>
                          <a:cs typeface="Times New Roman"/>
                        </a:rPr>
                        <a:t>Biologic/ Physical </a:t>
                      </a:r>
                      <a:r>
                        <a:rPr lang="en-US" sz="1800" dirty="0">
                          <a:effectLst/>
                          <a:latin typeface="+mn-lt"/>
                          <a:ea typeface="Calibri"/>
                          <a:cs typeface="Times New Roman"/>
                        </a:rPr>
                        <a:t>Interaction</a:t>
                      </a: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smtClean="0">
                          <a:effectLst/>
                          <a:latin typeface="+mn-lt"/>
                          <a:ea typeface="Calibri"/>
                          <a:cs typeface="Times New Roman"/>
                        </a:rPr>
                        <a:t>Our</a:t>
                      </a:r>
                      <a:r>
                        <a:rPr lang="en-US" sz="1800" baseline="0" dirty="0" smtClean="0">
                          <a:effectLst/>
                          <a:latin typeface="+mn-lt"/>
                          <a:ea typeface="Calibri"/>
                          <a:cs typeface="Times New Roman"/>
                        </a:rPr>
                        <a:t> typical analyses cannot address this issue;  this is the realm of physical laboratory science.</a:t>
                      </a:r>
                      <a:r>
                        <a:rPr lang="en-US" sz="1800" dirty="0" smtClean="0">
                          <a:effectLst/>
                          <a:latin typeface="+mn-lt"/>
                          <a:ea typeface="Calibri"/>
                          <a:cs typeface="Times New Roman"/>
                        </a:rPr>
                        <a:t> </a:t>
                      </a:r>
                      <a:endParaRPr lang="en-US" sz="1800" dirty="0">
                        <a:effectLst/>
                        <a:latin typeface="+mn-lt"/>
                        <a:ea typeface="Calibri"/>
                        <a:cs typeface="Times New Roman"/>
                      </a:endParaRP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67958" name="Rectangle 2"/>
          <p:cNvSpPr>
            <a:spLocks noChangeArrowheads="1"/>
          </p:cNvSpPr>
          <p:nvPr/>
        </p:nvSpPr>
        <p:spPr bwMode="auto">
          <a:xfrm>
            <a:off x="609601" y="2187059"/>
            <a:ext cx="184731" cy="369332"/>
          </a:xfrm>
          <a:prstGeom prst="rect">
            <a:avLst/>
          </a:prstGeom>
          <a:noFill/>
          <a:ln w="9525">
            <a:noFill/>
            <a:miter lim="800000"/>
            <a:headEnd/>
            <a:tailEnd/>
          </a:ln>
        </p:spPr>
        <p:txBody>
          <a:bodyPr wrap="none" anchor="ctr">
            <a:spAutoFit/>
          </a:bodyPr>
          <a:lstStyle/>
          <a:p>
            <a:endParaRPr lang="en-US" altLang="en-US" sz="1800" dirty="0">
              <a:cs typeface="Arial"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66" name="Rectangle 2"/>
          <p:cNvSpPr>
            <a:spLocks noGrp="1" noChangeArrowheads="1"/>
          </p:cNvSpPr>
          <p:nvPr>
            <p:ph type="title"/>
          </p:nvPr>
        </p:nvSpPr>
        <p:spPr>
          <a:xfrm>
            <a:off x="533400" y="228600"/>
            <a:ext cx="5830888" cy="1066800"/>
          </a:xfrm>
        </p:spPr>
        <p:txBody>
          <a:bodyPr/>
          <a:lstStyle/>
          <a:p>
            <a:r>
              <a:rPr lang="en-US" altLang="en-US" dirty="0" smtClean="0"/>
              <a:t>Smoking, Family History</a:t>
            </a:r>
            <a:br>
              <a:rPr lang="en-US" altLang="en-US" dirty="0" smtClean="0"/>
            </a:br>
            <a:r>
              <a:rPr lang="en-US" altLang="en-US" dirty="0" smtClean="0"/>
              <a:t> and Cancer:</a:t>
            </a:r>
            <a:br>
              <a:rPr lang="en-US" altLang="en-US" dirty="0" smtClean="0"/>
            </a:br>
            <a:r>
              <a:rPr lang="en-US" altLang="en-US" dirty="0" smtClean="0"/>
              <a:t> Additive vs Multiplicative Scales</a:t>
            </a:r>
          </a:p>
        </p:txBody>
      </p:sp>
      <p:graphicFrame>
        <p:nvGraphicFramePr>
          <p:cNvPr id="33863" name="Object 71"/>
          <p:cNvGraphicFramePr>
            <a:graphicFrameLocks/>
          </p:cNvGraphicFramePr>
          <p:nvPr>
            <p:extLst>
              <p:ext uri="{D42A27DB-BD31-4B8C-83A1-F6EECF244321}">
                <p14:modId xmlns:p14="http://schemas.microsoft.com/office/powerpoint/2010/main" val="2105707728"/>
              </p:ext>
            </p:extLst>
          </p:nvPr>
        </p:nvGraphicFramePr>
        <p:xfrm>
          <a:off x="677865" y="1524001"/>
          <a:ext cx="4359275" cy="1711325"/>
        </p:xfrm>
        <a:graphic>
          <a:graphicData uri="http://schemas.openxmlformats.org/presentationml/2006/ole">
            <mc:AlternateContent xmlns:mc="http://schemas.openxmlformats.org/markup-compatibility/2006">
              <mc:Choice xmlns:v="urn:schemas-microsoft-com:vml" Requires="v">
                <p:oleObj spid="_x0000_s34325" name="Document" r:id="rId4" imgW="4367784" imgH="1716024" progId="Word.Document.8">
                  <p:embed/>
                </p:oleObj>
              </mc:Choice>
              <mc:Fallback>
                <p:oleObj name="Document" r:id="rId4" imgW="4367784" imgH="1716024" progId="Word.Document.8">
                  <p:embed/>
                  <p:pic>
                    <p:nvPicPr>
                      <p:cNvPr id="0" name="Picture 7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865" y="1524001"/>
                        <a:ext cx="4359275" cy="171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864" name="Object 72"/>
          <p:cNvGraphicFramePr>
            <a:graphicFrameLocks/>
          </p:cNvGraphicFramePr>
          <p:nvPr>
            <p:extLst>
              <p:ext uri="{D42A27DB-BD31-4B8C-83A1-F6EECF244321}">
                <p14:modId xmlns:p14="http://schemas.microsoft.com/office/powerpoint/2010/main" val="2650397751"/>
              </p:ext>
            </p:extLst>
          </p:nvPr>
        </p:nvGraphicFramePr>
        <p:xfrm>
          <a:off x="3200402" y="3276600"/>
          <a:ext cx="3470275" cy="1323975"/>
        </p:xfrm>
        <a:graphic>
          <a:graphicData uri="http://schemas.openxmlformats.org/presentationml/2006/ole">
            <mc:AlternateContent xmlns:mc="http://schemas.openxmlformats.org/markup-compatibility/2006">
              <mc:Choice xmlns:v="urn:schemas-microsoft-com:vml" Requires="v">
                <p:oleObj spid="_x0000_s34326" name="Document" r:id="rId6" imgW="3511296" imgH="1350264" progId="Word.Document.8">
                  <p:embed/>
                </p:oleObj>
              </mc:Choice>
              <mc:Fallback>
                <p:oleObj name="Document" r:id="rId6" imgW="3511296" imgH="1350264" progId="Word.Document.8">
                  <p:embed/>
                  <p:pic>
                    <p:nvPicPr>
                      <p:cNvPr id="0" name="Picture 7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402" y="3276600"/>
                        <a:ext cx="3470275"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867" name="Line 5"/>
          <p:cNvSpPr>
            <a:spLocks noChangeShapeType="1"/>
          </p:cNvSpPr>
          <p:nvPr/>
        </p:nvSpPr>
        <p:spPr bwMode="auto">
          <a:xfrm flipH="1">
            <a:off x="3048000" y="2743200"/>
            <a:ext cx="457200" cy="457200"/>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33868" name="Line 6"/>
          <p:cNvSpPr>
            <a:spLocks noChangeShapeType="1"/>
          </p:cNvSpPr>
          <p:nvPr/>
        </p:nvSpPr>
        <p:spPr bwMode="auto">
          <a:xfrm>
            <a:off x="3505200" y="2743200"/>
            <a:ext cx="533400" cy="457200"/>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33869" name="Text Box 7"/>
          <p:cNvSpPr txBox="1">
            <a:spLocks noChangeArrowheads="1"/>
          </p:cNvSpPr>
          <p:nvPr/>
        </p:nvSpPr>
        <p:spPr bwMode="auto">
          <a:xfrm>
            <a:off x="304800" y="2667000"/>
            <a:ext cx="1752600" cy="400110"/>
          </a:xfrm>
          <a:prstGeom prst="rect">
            <a:avLst/>
          </a:prstGeom>
          <a:noFill/>
          <a:ln w="9525">
            <a:noFill/>
            <a:miter lim="800000"/>
            <a:headEnd/>
            <a:tailEnd/>
          </a:ln>
        </p:spPr>
        <p:txBody>
          <a:bodyPr>
            <a:spAutoFit/>
          </a:bodyPr>
          <a:lstStyle/>
          <a:p>
            <a:pPr eaLnBrk="0" hangingPunct="0">
              <a:spcBef>
                <a:spcPct val="50000"/>
              </a:spcBef>
            </a:pPr>
            <a:r>
              <a:rPr lang="en-US" altLang="en-US" sz="2000" b="1" dirty="0"/>
              <a:t>Stratified</a:t>
            </a:r>
            <a:endParaRPr lang="en-US" altLang="en-US" sz="1600" dirty="0">
              <a:latin typeface="Times New Roman" pitchFamily="18" charset="0"/>
            </a:endParaRPr>
          </a:p>
        </p:txBody>
      </p:sp>
      <p:sp>
        <p:nvSpPr>
          <p:cNvPr id="33870" name="Text Box 8"/>
          <p:cNvSpPr>
            <a:spLocks noGrp="1" noChangeArrowheads="1"/>
          </p:cNvSpPr>
          <p:nvPr>
            <p:ph type="body" idx="1"/>
          </p:nvPr>
        </p:nvSpPr>
        <p:spPr>
          <a:xfrm>
            <a:off x="533400" y="1524000"/>
            <a:ext cx="5830888" cy="6781800"/>
          </a:xfrm>
        </p:spPr>
        <p:txBody>
          <a:bodyPr/>
          <a:lstStyle/>
          <a:p>
            <a:pPr>
              <a:spcBef>
                <a:spcPct val="50000"/>
              </a:spcBef>
              <a:buFont typeface="Symbol" pitchFamily="18" charset="2"/>
              <a:buNone/>
            </a:pPr>
            <a:r>
              <a:rPr lang="en-US" altLang="en-US" sz="1800" dirty="0" smtClean="0"/>
              <a:t> </a:t>
            </a:r>
            <a:endParaRPr lang="en-US" altLang="en-US" sz="1400" dirty="0" smtClean="0"/>
          </a:p>
        </p:txBody>
      </p:sp>
      <p:sp>
        <p:nvSpPr>
          <p:cNvPr id="33871" name="Text Box 9"/>
          <p:cNvSpPr txBox="1">
            <a:spLocks noChangeArrowheads="1"/>
          </p:cNvSpPr>
          <p:nvPr/>
        </p:nvSpPr>
        <p:spPr bwMode="auto">
          <a:xfrm>
            <a:off x="304800" y="1295400"/>
            <a:ext cx="1752600" cy="400110"/>
          </a:xfrm>
          <a:prstGeom prst="rect">
            <a:avLst/>
          </a:prstGeom>
          <a:noFill/>
          <a:ln w="9525">
            <a:noFill/>
            <a:miter lim="800000"/>
            <a:headEnd/>
            <a:tailEnd/>
          </a:ln>
        </p:spPr>
        <p:txBody>
          <a:bodyPr>
            <a:spAutoFit/>
          </a:bodyPr>
          <a:lstStyle/>
          <a:p>
            <a:pPr eaLnBrk="0" hangingPunct="0">
              <a:spcBef>
                <a:spcPct val="50000"/>
              </a:spcBef>
            </a:pPr>
            <a:r>
              <a:rPr lang="en-US" altLang="en-US" sz="2000" b="1" dirty="0"/>
              <a:t>Crude</a:t>
            </a:r>
            <a:endParaRPr lang="en-US" altLang="en-US" sz="1600" dirty="0">
              <a:latin typeface="Times New Roman" pitchFamily="18" charset="0"/>
            </a:endParaRPr>
          </a:p>
        </p:txBody>
      </p:sp>
      <p:sp>
        <p:nvSpPr>
          <p:cNvPr id="33872" name="Text Box 10"/>
          <p:cNvSpPr txBox="1">
            <a:spLocks noChangeArrowheads="1"/>
          </p:cNvSpPr>
          <p:nvPr/>
        </p:nvSpPr>
        <p:spPr bwMode="auto">
          <a:xfrm>
            <a:off x="4114800" y="2667001"/>
            <a:ext cx="1295400" cy="738664"/>
          </a:xfrm>
          <a:prstGeom prst="rect">
            <a:avLst/>
          </a:prstGeom>
          <a:noFill/>
          <a:ln w="9525">
            <a:noFill/>
            <a:miter lim="800000"/>
            <a:headEnd/>
            <a:tailEnd/>
          </a:ln>
        </p:spPr>
        <p:txBody>
          <a:bodyPr>
            <a:spAutoFit/>
          </a:bodyPr>
          <a:lstStyle/>
          <a:p>
            <a:pPr algn="ctr" eaLnBrk="0" hangingPunct="0">
              <a:spcBef>
                <a:spcPct val="50000"/>
              </a:spcBef>
            </a:pPr>
            <a:r>
              <a:rPr lang="en-US" altLang="en-US" b="1" dirty="0">
                <a:latin typeface="Times New Roman" pitchFamily="18" charset="0"/>
              </a:rPr>
              <a:t>Family History Absent</a:t>
            </a:r>
          </a:p>
        </p:txBody>
      </p:sp>
      <p:sp>
        <p:nvSpPr>
          <p:cNvPr id="33873" name="Text Box 11"/>
          <p:cNvSpPr txBox="1">
            <a:spLocks noChangeArrowheads="1"/>
          </p:cNvSpPr>
          <p:nvPr/>
        </p:nvSpPr>
        <p:spPr bwMode="auto">
          <a:xfrm>
            <a:off x="1676400" y="2590801"/>
            <a:ext cx="1295400" cy="738664"/>
          </a:xfrm>
          <a:prstGeom prst="rect">
            <a:avLst/>
          </a:prstGeom>
          <a:noFill/>
          <a:ln w="9525">
            <a:noFill/>
            <a:miter lim="800000"/>
            <a:headEnd/>
            <a:tailEnd/>
          </a:ln>
        </p:spPr>
        <p:txBody>
          <a:bodyPr>
            <a:spAutoFit/>
          </a:bodyPr>
          <a:lstStyle/>
          <a:p>
            <a:pPr algn="ctr" eaLnBrk="0" hangingPunct="0">
              <a:spcBef>
                <a:spcPct val="50000"/>
              </a:spcBef>
            </a:pPr>
            <a:r>
              <a:rPr lang="en-US" altLang="en-US" b="1" dirty="0">
                <a:latin typeface="Times New Roman" pitchFamily="18" charset="0"/>
              </a:rPr>
              <a:t>Family History Present</a:t>
            </a:r>
          </a:p>
        </p:txBody>
      </p:sp>
      <p:sp>
        <p:nvSpPr>
          <p:cNvPr id="33874" name="Text Box 13"/>
          <p:cNvSpPr txBox="1">
            <a:spLocks noChangeArrowheads="1"/>
          </p:cNvSpPr>
          <p:nvPr/>
        </p:nvSpPr>
        <p:spPr bwMode="auto">
          <a:xfrm>
            <a:off x="3429000" y="4572001"/>
            <a:ext cx="3429000" cy="1323439"/>
          </a:xfrm>
          <a:prstGeom prst="rect">
            <a:avLst/>
          </a:prstGeom>
          <a:noFill/>
          <a:ln w="9525">
            <a:noFill/>
            <a:miter lim="800000"/>
            <a:headEnd/>
            <a:tailEnd/>
          </a:ln>
        </p:spPr>
        <p:txBody>
          <a:bodyPr>
            <a:spAutoFit/>
          </a:bodyPr>
          <a:lstStyle/>
          <a:p>
            <a:pPr algn="ctr" eaLnBrk="0" hangingPunct="0">
              <a:spcBef>
                <a:spcPct val="50000"/>
              </a:spcBef>
            </a:pPr>
            <a:r>
              <a:rPr lang="en-US" altLang="en-US" sz="2000" b="1" dirty="0">
                <a:latin typeface="Times New Roman" pitchFamily="18" charset="0"/>
              </a:rPr>
              <a:t>Risk </a:t>
            </a:r>
            <a:r>
              <a:rPr lang="en-US" altLang="en-US" sz="2000" b="1" dirty="0">
                <a:latin typeface="Times New Roman" pitchFamily="18" charset="0"/>
              </a:rPr>
              <a:t>ratio</a:t>
            </a:r>
            <a:r>
              <a:rPr lang="en-US" altLang="en-US" sz="2000" b="1" baseline="-25000" dirty="0">
                <a:latin typeface="Times New Roman" pitchFamily="18" charset="0"/>
              </a:rPr>
              <a:t>no</a:t>
            </a:r>
            <a:r>
              <a:rPr lang="en-US" altLang="en-US" sz="2000" b="1" dirty="0">
                <a:latin typeface="Times New Roman" pitchFamily="18" charset="0"/>
              </a:rPr>
              <a:t> </a:t>
            </a:r>
            <a:r>
              <a:rPr lang="en-US" altLang="en-US" sz="2000" b="1" baseline="-25000" dirty="0">
                <a:latin typeface="Times New Roman" pitchFamily="18" charset="0"/>
              </a:rPr>
              <a:t>family history </a:t>
            </a:r>
            <a:r>
              <a:rPr lang="en-US" altLang="en-US" sz="2000" b="1" dirty="0">
                <a:latin typeface="Times New Roman" pitchFamily="18" charset="0"/>
              </a:rPr>
              <a:t>= 2.0</a:t>
            </a:r>
          </a:p>
          <a:p>
            <a:pPr algn="ctr" eaLnBrk="0" hangingPunct="0">
              <a:spcBef>
                <a:spcPct val="50000"/>
              </a:spcBef>
            </a:pPr>
            <a:r>
              <a:rPr lang="en-US" altLang="en-US" sz="2000" b="1" dirty="0">
                <a:latin typeface="Times New Roman" pitchFamily="18" charset="0"/>
              </a:rPr>
              <a:t>RD</a:t>
            </a:r>
            <a:r>
              <a:rPr lang="en-US" altLang="en-US" sz="2000" b="1" baseline="-25000" dirty="0">
                <a:latin typeface="Times New Roman" pitchFamily="18" charset="0"/>
              </a:rPr>
              <a:t>no</a:t>
            </a:r>
            <a:r>
              <a:rPr lang="en-US" altLang="en-US" sz="2000" b="1" dirty="0">
                <a:latin typeface="Times New Roman" pitchFamily="18" charset="0"/>
              </a:rPr>
              <a:t> </a:t>
            </a:r>
            <a:r>
              <a:rPr lang="en-US" altLang="en-US" sz="2000" b="1" baseline="-25000" dirty="0">
                <a:latin typeface="Times New Roman" pitchFamily="18" charset="0"/>
              </a:rPr>
              <a:t>family history </a:t>
            </a:r>
            <a:r>
              <a:rPr lang="en-US" altLang="en-US" sz="2000" b="1" dirty="0">
                <a:latin typeface="Times New Roman" pitchFamily="18" charset="0"/>
              </a:rPr>
              <a:t>= 0.05</a:t>
            </a:r>
          </a:p>
          <a:p>
            <a:pPr algn="ctr" eaLnBrk="0" hangingPunct="0">
              <a:spcBef>
                <a:spcPct val="50000"/>
              </a:spcBef>
            </a:pPr>
            <a:endParaRPr lang="en-US" altLang="en-US" sz="2000" b="1" dirty="0">
              <a:latin typeface="Times New Roman" pitchFamily="18" charset="0"/>
            </a:endParaRPr>
          </a:p>
        </p:txBody>
      </p:sp>
      <p:sp>
        <p:nvSpPr>
          <p:cNvPr id="33875" name="Rectangle 14"/>
          <p:cNvSpPr>
            <a:spLocks noChangeArrowheads="1"/>
          </p:cNvSpPr>
          <p:nvPr/>
        </p:nvSpPr>
        <p:spPr bwMode="auto">
          <a:xfrm>
            <a:off x="609600" y="5410200"/>
            <a:ext cx="5830888" cy="16764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dirty="0"/>
          </a:p>
        </p:txBody>
      </p:sp>
      <p:graphicFrame>
        <p:nvGraphicFramePr>
          <p:cNvPr id="33865" name="Object 73"/>
          <p:cNvGraphicFramePr>
            <a:graphicFrameLocks/>
          </p:cNvGraphicFramePr>
          <p:nvPr>
            <p:extLst>
              <p:ext uri="{D42A27DB-BD31-4B8C-83A1-F6EECF244321}">
                <p14:modId xmlns:p14="http://schemas.microsoft.com/office/powerpoint/2010/main" val="1701378136"/>
              </p:ext>
            </p:extLst>
          </p:nvPr>
        </p:nvGraphicFramePr>
        <p:xfrm>
          <a:off x="0" y="3276601"/>
          <a:ext cx="3276600" cy="1339850"/>
        </p:xfrm>
        <a:graphic>
          <a:graphicData uri="http://schemas.openxmlformats.org/presentationml/2006/ole">
            <mc:AlternateContent xmlns:mc="http://schemas.openxmlformats.org/markup-compatibility/2006">
              <mc:Choice xmlns:v="urn:schemas-microsoft-com:vml" Requires="v">
                <p:oleObj spid="_x0000_s34327" name="Document" r:id="rId8" imgW="3267456" imgH="1350264" progId="Word.Document.8">
                  <p:embed/>
                </p:oleObj>
              </mc:Choice>
              <mc:Fallback>
                <p:oleObj name="Document" r:id="rId8" imgW="3267456" imgH="1350264" progId="Word.Document.8">
                  <p:embed/>
                  <p:pic>
                    <p:nvPicPr>
                      <p:cNvPr id="0" name="Picture 73"/>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3276601"/>
                        <a:ext cx="3276600" cy="133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876" name="Text Box 16"/>
          <p:cNvSpPr txBox="1">
            <a:spLocks noChangeArrowheads="1"/>
          </p:cNvSpPr>
          <p:nvPr/>
        </p:nvSpPr>
        <p:spPr bwMode="auto">
          <a:xfrm>
            <a:off x="0" y="4572001"/>
            <a:ext cx="3352800" cy="1323439"/>
          </a:xfrm>
          <a:prstGeom prst="rect">
            <a:avLst/>
          </a:prstGeom>
          <a:noFill/>
          <a:ln w="9525">
            <a:noFill/>
            <a:miter lim="800000"/>
            <a:headEnd/>
            <a:tailEnd/>
          </a:ln>
        </p:spPr>
        <p:txBody>
          <a:bodyPr>
            <a:spAutoFit/>
          </a:bodyPr>
          <a:lstStyle/>
          <a:p>
            <a:pPr algn="ctr" eaLnBrk="0" hangingPunct="0">
              <a:spcBef>
                <a:spcPct val="50000"/>
              </a:spcBef>
            </a:pPr>
            <a:r>
              <a:rPr lang="en-US" altLang="en-US" sz="2000" b="1" dirty="0">
                <a:latin typeface="Times New Roman" pitchFamily="18" charset="0"/>
              </a:rPr>
              <a:t>Risk </a:t>
            </a:r>
            <a:r>
              <a:rPr lang="en-US" altLang="en-US" sz="2000" b="1" dirty="0">
                <a:latin typeface="Times New Roman" pitchFamily="18" charset="0"/>
              </a:rPr>
              <a:t>ratio</a:t>
            </a:r>
            <a:r>
              <a:rPr lang="en-US" altLang="en-US" sz="2000" b="1" baseline="-25000" dirty="0">
                <a:latin typeface="Times New Roman" pitchFamily="18" charset="0"/>
              </a:rPr>
              <a:t>family</a:t>
            </a:r>
            <a:r>
              <a:rPr lang="en-US" altLang="en-US" sz="2000" b="1" baseline="-25000" dirty="0">
                <a:latin typeface="Times New Roman" pitchFamily="18" charset="0"/>
              </a:rPr>
              <a:t> history </a:t>
            </a:r>
            <a:r>
              <a:rPr lang="en-US" altLang="en-US" sz="2000" b="1" dirty="0">
                <a:latin typeface="Times New Roman" pitchFamily="18" charset="0"/>
              </a:rPr>
              <a:t>= 2.0</a:t>
            </a:r>
          </a:p>
          <a:p>
            <a:pPr algn="ctr" eaLnBrk="0" hangingPunct="0">
              <a:spcBef>
                <a:spcPct val="50000"/>
              </a:spcBef>
            </a:pPr>
            <a:r>
              <a:rPr lang="en-US" altLang="en-US" sz="2000" b="1" dirty="0">
                <a:latin typeface="Times New Roman" pitchFamily="18" charset="0"/>
              </a:rPr>
              <a:t>RD</a:t>
            </a:r>
            <a:r>
              <a:rPr lang="en-US" altLang="en-US" sz="2000" b="1" baseline="-25000" dirty="0">
                <a:latin typeface="Times New Roman" pitchFamily="18" charset="0"/>
              </a:rPr>
              <a:t>family</a:t>
            </a:r>
            <a:r>
              <a:rPr lang="en-US" altLang="en-US" sz="2000" b="1" baseline="-25000" dirty="0">
                <a:latin typeface="Times New Roman" pitchFamily="18" charset="0"/>
              </a:rPr>
              <a:t> history </a:t>
            </a:r>
            <a:r>
              <a:rPr lang="en-US" altLang="en-US" sz="2000" b="1" dirty="0">
                <a:latin typeface="Times New Roman" pitchFamily="18" charset="0"/>
              </a:rPr>
              <a:t>= 0.20</a:t>
            </a:r>
          </a:p>
          <a:p>
            <a:pPr algn="ctr" eaLnBrk="0" hangingPunct="0">
              <a:spcBef>
                <a:spcPct val="50000"/>
              </a:spcBef>
            </a:pPr>
            <a:endParaRPr lang="en-US" altLang="en-US" sz="2000" b="1" dirty="0">
              <a:latin typeface="Times New Roman" pitchFamily="18" charset="0"/>
            </a:endParaRPr>
          </a:p>
        </p:txBody>
      </p:sp>
      <p:sp>
        <p:nvSpPr>
          <p:cNvPr id="33877" name="Text Box 17"/>
          <p:cNvSpPr txBox="1">
            <a:spLocks noChangeArrowheads="1"/>
          </p:cNvSpPr>
          <p:nvPr/>
        </p:nvSpPr>
        <p:spPr bwMode="auto">
          <a:xfrm>
            <a:off x="228600" y="6324600"/>
            <a:ext cx="5562600" cy="1969770"/>
          </a:xfrm>
          <a:prstGeom prst="rect">
            <a:avLst/>
          </a:prstGeom>
          <a:noFill/>
          <a:ln w="9525">
            <a:noFill/>
            <a:miter lim="800000"/>
            <a:headEnd/>
            <a:tailEnd/>
          </a:ln>
        </p:spPr>
        <p:txBody>
          <a:bodyPr>
            <a:spAutoFit/>
          </a:bodyPr>
          <a:lstStyle/>
          <a:p>
            <a:pPr eaLnBrk="0" hangingPunct="0">
              <a:spcBef>
                <a:spcPct val="50000"/>
              </a:spcBef>
            </a:pPr>
            <a:endParaRPr lang="en-US" altLang="en-US" sz="2000" b="1" dirty="0"/>
          </a:p>
          <a:p>
            <a:pPr eaLnBrk="0" hangingPunct="0">
              <a:spcBef>
                <a:spcPct val="50000"/>
              </a:spcBef>
            </a:pPr>
            <a:endParaRPr lang="en-US" altLang="en-US" sz="2000" b="1" dirty="0"/>
          </a:p>
          <a:p>
            <a:pPr eaLnBrk="0" hangingPunct="0">
              <a:spcBef>
                <a:spcPct val="50000"/>
              </a:spcBef>
            </a:pPr>
            <a:endParaRPr lang="en-US" altLang="en-US" sz="1600" dirty="0">
              <a:latin typeface="Times New Roman" pitchFamily="18" charset="0"/>
            </a:endParaRPr>
          </a:p>
          <a:p>
            <a:pPr eaLnBrk="0" hangingPunct="0">
              <a:spcBef>
                <a:spcPct val="50000"/>
              </a:spcBef>
            </a:pPr>
            <a:endParaRPr lang="en-US" altLang="en-US" sz="1600" dirty="0">
              <a:latin typeface="Times New Roman" pitchFamily="18" charset="0"/>
            </a:endParaRPr>
          </a:p>
          <a:p>
            <a:pPr eaLnBrk="0" hangingPunct="0">
              <a:spcBef>
                <a:spcPct val="50000"/>
              </a:spcBef>
            </a:pPr>
            <a:endParaRPr lang="en-US" altLang="en-US" sz="1600" dirty="0">
              <a:latin typeface="Times New Roman" pitchFamily="18" charset="0"/>
            </a:endParaRPr>
          </a:p>
        </p:txBody>
      </p:sp>
      <p:sp>
        <p:nvSpPr>
          <p:cNvPr id="23569" name="Text Box 18"/>
          <p:cNvSpPr txBox="1">
            <a:spLocks noChangeArrowheads="1"/>
          </p:cNvSpPr>
          <p:nvPr/>
        </p:nvSpPr>
        <p:spPr bwMode="auto">
          <a:xfrm>
            <a:off x="76200" y="5562600"/>
            <a:ext cx="6629400" cy="3407854"/>
          </a:xfrm>
          <a:prstGeom prst="rect">
            <a:avLst/>
          </a:prstGeom>
          <a:noFill/>
          <a:ln w="9525">
            <a:noFill/>
            <a:miter lim="800000"/>
            <a:headEnd/>
            <a:tailEnd/>
          </a:ln>
        </p:spPr>
        <p:txBody>
          <a:bodyPr wrap="square" lIns="95125" tIns="49148" rIns="95125" bIns="49148">
            <a:spAutoFit/>
          </a:bodyPr>
          <a:lstStyle/>
          <a:p>
            <a:pPr eaLnBrk="0" hangingPunct="0">
              <a:spcBef>
                <a:spcPct val="50000"/>
              </a:spcBef>
              <a:buFontTx/>
              <a:buChar char="•"/>
            </a:pPr>
            <a:r>
              <a:rPr lang="en-US" altLang="en-US" sz="2000" dirty="0">
                <a:solidFill>
                  <a:srgbClr val="000000"/>
                </a:solidFill>
              </a:rPr>
              <a:t> </a:t>
            </a:r>
            <a:r>
              <a:rPr lang="en-US" altLang="en-US" sz="1900" dirty="0">
                <a:solidFill>
                  <a:srgbClr val="000000"/>
                </a:solidFill>
              </a:rPr>
              <a:t>No multiplicative but presence of additive interaction</a:t>
            </a:r>
          </a:p>
          <a:p>
            <a:pPr eaLnBrk="0" hangingPunct="0">
              <a:spcBef>
                <a:spcPct val="50000"/>
              </a:spcBef>
              <a:buFontTx/>
              <a:buChar char="•"/>
            </a:pPr>
            <a:r>
              <a:rPr lang="en-US" altLang="en-US" sz="2000" dirty="0">
                <a:solidFill>
                  <a:srgbClr val="000000"/>
                </a:solidFill>
              </a:rPr>
              <a:t> </a:t>
            </a:r>
            <a:r>
              <a:rPr lang="en-US" altLang="en-US" sz="1900" dirty="0">
                <a:solidFill>
                  <a:srgbClr val="000000"/>
                </a:solidFill>
              </a:rPr>
              <a:t>If </a:t>
            </a:r>
            <a:r>
              <a:rPr lang="en-US" altLang="en-US" sz="1900" dirty="0" smtClean="0">
                <a:solidFill>
                  <a:srgbClr val="000000"/>
                </a:solidFill>
              </a:rPr>
              <a:t>causal </a:t>
            </a:r>
            <a:r>
              <a:rPr lang="en-US" altLang="en-US" sz="1900" dirty="0">
                <a:solidFill>
                  <a:srgbClr val="000000"/>
                </a:solidFill>
              </a:rPr>
              <a:t>inference </a:t>
            </a:r>
            <a:r>
              <a:rPr lang="en-US" altLang="en-US" sz="1900" dirty="0" smtClean="0">
                <a:solidFill>
                  <a:srgbClr val="000000"/>
                </a:solidFill>
              </a:rPr>
              <a:t>re: smoking sole </a:t>
            </a:r>
            <a:r>
              <a:rPr lang="en-US" altLang="en-US" sz="1900" dirty="0">
                <a:solidFill>
                  <a:srgbClr val="000000"/>
                </a:solidFill>
              </a:rPr>
              <a:t>goal </a:t>
            </a:r>
            <a:r>
              <a:rPr lang="en-US" altLang="en-US" sz="1900" dirty="0" smtClean="0">
                <a:solidFill>
                  <a:srgbClr val="000000"/>
                </a:solidFill>
              </a:rPr>
              <a:t>&amp; </a:t>
            </a:r>
            <a:r>
              <a:rPr lang="en-US" altLang="en-US" sz="1900" u="sng" dirty="0" smtClean="0">
                <a:solidFill>
                  <a:srgbClr val="000000"/>
                </a:solidFill>
              </a:rPr>
              <a:t>not</a:t>
            </a:r>
            <a:r>
              <a:rPr lang="en-US" altLang="en-US" sz="1900" dirty="0" smtClean="0">
                <a:solidFill>
                  <a:srgbClr val="000000"/>
                </a:solidFill>
              </a:rPr>
              <a:t> </a:t>
            </a:r>
            <a:r>
              <a:rPr lang="en-US" altLang="en-US" sz="1900" dirty="0">
                <a:solidFill>
                  <a:srgbClr val="000000"/>
                </a:solidFill>
              </a:rPr>
              <a:t>interested in mechanistic interaction between family </a:t>
            </a:r>
            <a:r>
              <a:rPr lang="en-US" altLang="en-US" sz="1900" dirty="0" smtClean="0">
                <a:solidFill>
                  <a:srgbClr val="000000"/>
                </a:solidFill>
              </a:rPr>
              <a:t>history (i.e., genetics) and </a:t>
            </a:r>
            <a:r>
              <a:rPr lang="en-US" altLang="en-US" sz="1900" dirty="0">
                <a:solidFill>
                  <a:srgbClr val="000000"/>
                </a:solidFill>
              </a:rPr>
              <a:t>smoking, risk ratio is sufficient </a:t>
            </a:r>
            <a:r>
              <a:rPr lang="en-US" altLang="en-US" sz="1900" dirty="0" smtClean="0">
                <a:solidFill>
                  <a:srgbClr val="000000"/>
                </a:solidFill>
              </a:rPr>
              <a:t>(no interaction) </a:t>
            </a:r>
            <a:endParaRPr lang="en-US" altLang="en-US" sz="1900" dirty="0">
              <a:solidFill>
                <a:srgbClr val="000000"/>
              </a:solidFill>
            </a:endParaRPr>
          </a:p>
          <a:p>
            <a:pPr eaLnBrk="0" hangingPunct="0">
              <a:spcBef>
                <a:spcPct val="50000"/>
              </a:spcBef>
              <a:buFontTx/>
              <a:buChar char="•"/>
            </a:pPr>
            <a:r>
              <a:rPr lang="en-US" altLang="en-US" sz="2000" dirty="0">
                <a:solidFill>
                  <a:srgbClr val="000000"/>
                </a:solidFill>
              </a:rPr>
              <a:t> </a:t>
            </a:r>
            <a:r>
              <a:rPr lang="en-US" altLang="en-US" sz="1900" dirty="0">
                <a:solidFill>
                  <a:srgbClr val="000000"/>
                </a:solidFill>
              </a:rPr>
              <a:t>If goal is to define sub-groups of persons to target smoking cessation/prevention </a:t>
            </a:r>
            <a:r>
              <a:rPr lang="en-US" altLang="en-US" sz="1900" dirty="0" smtClean="0">
                <a:solidFill>
                  <a:srgbClr val="000000"/>
                </a:solidFill>
              </a:rPr>
              <a:t>intervention or mechanistic interaction between smoking and family history</a:t>
            </a:r>
            <a:endParaRPr lang="en-US" altLang="en-US" sz="1900" dirty="0">
              <a:solidFill>
                <a:srgbClr val="000000"/>
              </a:solidFill>
            </a:endParaRPr>
          </a:p>
          <a:p>
            <a:pPr marL="571500" lvl="1" indent="-342900" eaLnBrk="0" hangingPunct="0">
              <a:spcBef>
                <a:spcPts val="300"/>
              </a:spcBef>
              <a:buFont typeface="Arial" charset="0"/>
              <a:buChar char="−"/>
            </a:pPr>
            <a:r>
              <a:rPr lang="en-US" altLang="en-US" sz="1800" dirty="0">
                <a:solidFill>
                  <a:srgbClr val="000000"/>
                </a:solidFill>
              </a:rPr>
              <a:t>Rather than </a:t>
            </a:r>
            <a:r>
              <a:rPr lang="en-US" altLang="en-US" sz="1800" dirty="0" smtClean="0">
                <a:solidFill>
                  <a:srgbClr val="000000"/>
                </a:solidFill>
              </a:rPr>
              <a:t>ignoring interaction, worth reporting additive </a:t>
            </a:r>
          </a:p>
          <a:p>
            <a:pPr marL="576263" lvl="2" indent="-339725" eaLnBrk="0" hangingPunct="0">
              <a:spcBef>
                <a:spcPts val="300"/>
              </a:spcBef>
              <a:buFont typeface="Arial" charset="0"/>
              <a:buChar char="−"/>
            </a:pPr>
            <a:r>
              <a:rPr lang="en-US" altLang="en-US" sz="1800" dirty="0" smtClean="0">
                <a:solidFill>
                  <a:srgbClr val="000000"/>
                </a:solidFill>
              </a:rPr>
              <a:t>Public health interaction: </a:t>
            </a:r>
            <a:r>
              <a:rPr lang="en-US" altLang="en-US" sz="1800" dirty="0">
                <a:solidFill>
                  <a:srgbClr val="000000"/>
                </a:solidFill>
              </a:rPr>
              <a:t>only 5 persons with </a:t>
            </a:r>
            <a:r>
              <a:rPr lang="en-US" altLang="en-US" sz="1800" dirty="0" smtClean="0">
                <a:solidFill>
                  <a:srgbClr val="000000"/>
                </a:solidFill>
              </a:rPr>
              <a:t>FH have </a:t>
            </a:r>
            <a:r>
              <a:rPr lang="en-US" altLang="en-US" sz="1800" dirty="0">
                <a:solidFill>
                  <a:srgbClr val="000000"/>
                </a:solidFill>
              </a:rPr>
              <a:t>to be prevented from smoking to avert 1 case of cancer </a:t>
            </a:r>
            <a:endParaRPr lang="en-US" altLang="en-US" b="1"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9"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2"/>
          <p:cNvSpPr>
            <a:spLocks noGrp="1" noChangeArrowheads="1"/>
          </p:cNvSpPr>
          <p:nvPr>
            <p:ph type="title"/>
          </p:nvPr>
        </p:nvSpPr>
        <p:spPr>
          <a:xfrm>
            <a:off x="609600" y="-533400"/>
            <a:ext cx="5830888" cy="1066800"/>
          </a:xfrm>
        </p:spPr>
        <p:txBody>
          <a:bodyPr/>
          <a:lstStyle/>
          <a:p>
            <a:r>
              <a:rPr lang="en-US" altLang="en-US" dirty="0" smtClean="0"/>
              <a:t>Confounding vs Interaction</a:t>
            </a:r>
          </a:p>
        </p:txBody>
      </p:sp>
      <p:sp>
        <p:nvSpPr>
          <p:cNvPr id="195586" name="Rectangle 3"/>
          <p:cNvSpPr>
            <a:spLocks noGrp="1" noChangeArrowheads="1"/>
          </p:cNvSpPr>
          <p:nvPr>
            <p:ph type="body" idx="1"/>
          </p:nvPr>
        </p:nvSpPr>
        <p:spPr>
          <a:xfrm>
            <a:off x="0" y="457200"/>
            <a:ext cx="6705600" cy="7467600"/>
          </a:xfrm>
        </p:spPr>
        <p:txBody>
          <a:bodyPr/>
          <a:lstStyle/>
          <a:p>
            <a:pPr>
              <a:spcBef>
                <a:spcPts val="0"/>
              </a:spcBef>
              <a:spcAft>
                <a:spcPts val="600"/>
              </a:spcAft>
            </a:pPr>
            <a:r>
              <a:rPr lang="en-US" altLang="en-US" dirty="0" smtClean="0"/>
              <a:t>We discovered interaction by performing stratification as a means to contend with confounding</a:t>
            </a:r>
          </a:p>
          <a:p>
            <a:pPr marL="514350" lvl="1" indent="-228600">
              <a:spcBef>
                <a:spcPts val="0"/>
              </a:spcBef>
              <a:spcAft>
                <a:spcPts val="0"/>
              </a:spcAft>
            </a:pPr>
            <a:r>
              <a:rPr lang="en-US" altLang="en-US" dirty="0" smtClean="0"/>
              <a:t>This is where the similarities between confounding and interaction end!</a:t>
            </a:r>
          </a:p>
          <a:p>
            <a:pPr lvl="1"/>
            <a:endParaRPr lang="en-US" altLang="en-US" sz="800" dirty="0" smtClean="0"/>
          </a:p>
          <a:p>
            <a:pPr>
              <a:spcAft>
                <a:spcPts val="600"/>
              </a:spcAft>
            </a:pPr>
            <a:r>
              <a:rPr lang="en-US" altLang="en-US" dirty="0" smtClean="0"/>
              <a:t>Confounding</a:t>
            </a:r>
          </a:p>
          <a:p>
            <a:pPr marL="514350" lvl="1" indent="-228600"/>
            <a:r>
              <a:rPr lang="en-US" altLang="en-US" dirty="0" smtClean="0"/>
              <a:t>A non-causal path (bias) that we seek to prevent</a:t>
            </a:r>
          </a:p>
          <a:p>
            <a:pPr lvl="2"/>
            <a:endParaRPr lang="en-US" altLang="en-US" sz="400" dirty="0" smtClean="0"/>
          </a:p>
          <a:p>
            <a:pPr>
              <a:spcBef>
                <a:spcPts val="300"/>
              </a:spcBef>
              <a:spcAft>
                <a:spcPts val="600"/>
              </a:spcAft>
            </a:pPr>
            <a:r>
              <a:rPr lang="en-US" altLang="en-US" dirty="0" smtClean="0"/>
              <a:t>Interaction</a:t>
            </a:r>
          </a:p>
          <a:p>
            <a:pPr marL="514350" lvl="1" indent="-228600">
              <a:spcBef>
                <a:spcPts val="300"/>
              </a:spcBef>
              <a:spcAft>
                <a:spcPts val="600"/>
              </a:spcAft>
            </a:pPr>
            <a:r>
              <a:rPr lang="en-US" altLang="en-US" dirty="0" smtClean="0"/>
              <a:t>A more detailed description of the relationship between the exposure and disease</a:t>
            </a:r>
          </a:p>
          <a:p>
            <a:pPr marL="514350" lvl="1" indent="-228600">
              <a:spcBef>
                <a:spcPts val="800"/>
              </a:spcBef>
              <a:spcAft>
                <a:spcPts val="0"/>
              </a:spcAft>
            </a:pPr>
            <a:r>
              <a:rPr lang="en-US" altLang="en-US" dirty="0" smtClean="0"/>
              <a:t>A richer description of the biologic or behavioral system under study</a:t>
            </a:r>
          </a:p>
          <a:p>
            <a:pPr marL="514350" lvl="1" indent="-228600">
              <a:spcBef>
                <a:spcPts val="800"/>
              </a:spcBef>
              <a:spcAft>
                <a:spcPts val="0"/>
              </a:spcAft>
            </a:pPr>
            <a:r>
              <a:rPr lang="en-US" altLang="en-US" i="1" dirty="0" smtClean="0"/>
              <a:t>A finding to be reported if we have a good evidence, not a bias to be eliminated</a:t>
            </a:r>
          </a:p>
          <a:p>
            <a:pPr marL="514350" lvl="1" indent="-228600">
              <a:spcBef>
                <a:spcPts val="800"/>
              </a:spcBef>
              <a:spcAft>
                <a:spcPts val="0"/>
              </a:spcAft>
            </a:pPr>
            <a:r>
              <a:rPr lang="en-US" altLang="en-US" dirty="0" smtClean="0"/>
              <a:t>Presence depends upon scale </a:t>
            </a:r>
          </a:p>
          <a:p>
            <a:pPr lvl="2">
              <a:spcBef>
                <a:spcPts val="600"/>
              </a:spcBef>
              <a:spcAft>
                <a:spcPts val="0"/>
              </a:spcAft>
            </a:pPr>
            <a:r>
              <a:rPr lang="en-US" altLang="en-US" dirty="0" smtClean="0"/>
              <a:t>Multiplicative (ratio) vs additive (difference)</a:t>
            </a:r>
          </a:p>
          <a:p>
            <a:pPr marL="514350" lvl="1" indent="-228600">
              <a:spcBef>
                <a:spcPts val="800"/>
              </a:spcBef>
              <a:spcAft>
                <a:spcPts val="0"/>
              </a:spcAft>
            </a:pPr>
            <a:r>
              <a:rPr lang="en-US" altLang="en-US" dirty="0" smtClean="0"/>
              <a:t>Statistical interaction simply refers to numerical differences in effect across strata of a 3</a:t>
            </a:r>
            <a:r>
              <a:rPr lang="en-US" altLang="en-US" baseline="30000" dirty="0" smtClean="0"/>
              <a:t>rd</a:t>
            </a:r>
            <a:r>
              <a:rPr lang="en-US" altLang="en-US" dirty="0" smtClean="0"/>
              <a:t> variable </a:t>
            </a:r>
          </a:p>
          <a:p>
            <a:pPr lvl="2">
              <a:spcBef>
                <a:spcPts val="600"/>
              </a:spcBef>
              <a:spcAft>
                <a:spcPts val="0"/>
              </a:spcAft>
            </a:pPr>
            <a:r>
              <a:rPr lang="en-US" altLang="en-US" dirty="0" smtClean="0"/>
              <a:t>Usually, we are interested in something more:  public health interaction; mechanistic interaction</a:t>
            </a:r>
          </a:p>
          <a:p>
            <a:pPr marL="1203325" lvl="3" indent="-120650">
              <a:spcBef>
                <a:spcPts val="600"/>
              </a:spcBef>
              <a:spcAft>
                <a:spcPts val="0"/>
              </a:spcAft>
            </a:pPr>
            <a:r>
              <a:rPr lang="en-US" altLang="en-US" dirty="0" smtClean="0"/>
              <a:t>These require presence of additive interaction</a:t>
            </a:r>
          </a:p>
          <a:p>
            <a:pPr lvl="2">
              <a:spcBef>
                <a:spcPts val="600"/>
              </a:spcBef>
              <a:spcAft>
                <a:spcPts val="0"/>
              </a:spcAft>
            </a:pPr>
            <a:r>
              <a:rPr lang="en-US" altLang="en-US" dirty="0" smtClean="0"/>
              <a:t>We cannot measure biologic interaction</a:t>
            </a:r>
          </a:p>
          <a:p>
            <a:pPr lvl="2">
              <a:spcBef>
                <a:spcPts val="600"/>
              </a:spcBef>
              <a:spcAft>
                <a:spcPts val="0"/>
              </a:spcAft>
            </a:pPr>
            <a:endParaRPr lang="en-US" altLang="en-US" sz="600" dirty="0" smtClean="0"/>
          </a:p>
          <a:p>
            <a:pPr>
              <a:spcBef>
                <a:spcPts val="0"/>
              </a:spcBef>
            </a:pPr>
            <a:r>
              <a:rPr lang="en-US" altLang="en-US" dirty="0" smtClean="0"/>
              <a:t>Next Week:  Return to stratification</a:t>
            </a:r>
          </a:p>
          <a:p>
            <a:pPr lvl="2">
              <a:buFontTx/>
              <a:buNone/>
            </a:pPr>
            <a:endParaRPr lang="en-US" altLang="en-US" dirty="0" smtClean="0"/>
          </a:p>
          <a:p>
            <a:pPr lvl="1"/>
            <a:endParaRPr lang="en-US" altLang="en-US" dirty="0" smtClean="0"/>
          </a:p>
          <a:p>
            <a:endParaRPr lang="en-US" alt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0" y="-228600"/>
            <a:ext cx="6858000" cy="1066800"/>
          </a:xfrm>
        </p:spPr>
        <p:txBody>
          <a:bodyPr/>
          <a:lstStyle/>
          <a:p>
            <a:r>
              <a:rPr lang="en-US" altLang="en-US" dirty="0" smtClean="0"/>
              <a:t>R</a:t>
            </a:r>
            <a:r>
              <a:rPr lang="en-US" altLang="en-US" sz="2300" dirty="0" smtClean="0"/>
              <a:t>andomization to Eliminate/Reduce Confounding</a:t>
            </a:r>
          </a:p>
        </p:txBody>
      </p:sp>
      <p:sp>
        <p:nvSpPr>
          <p:cNvPr id="40962" name="Rectangle 3"/>
          <p:cNvSpPr>
            <a:spLocks noGrp="1" noChangeArrowheads="1"/>
          </p:cNvSpPr>
          <p:nvPr>
            <p:ph type="body" idx="1"/>
          </p:nvPr>
        </p:nvSpPr>
        <p:spPr>
          <a:xfrm>
            <a:off x="76200" y="1295400"/>
            <a:ext cx="6705600" cy="6781800"/>
          </a:xfrm>
        </p:spPr>
        <p:txBody>
          <a:bodyPr/>
          <a:lstStyle/>
          <a:p>
            <a:r>
              <a:rPr lang="en-US" altLang="en-US" sz="2200" dirty="0" smtClean="0"/>
              <a:t>Definition:  random assignment of participants to exposure (e.g., treatment) categories </a:t>
            </a:r>
          </a:p>
          <a:p>
            <a:endParaRPr lang="en-US" altLang="en-US" dirty="0" smtClean="0"/>
          </a:p>
          <a:p>
            <a:r>
              <a:rPr lang="en-US" altLang="en-US" b="1" dirty="0" smtClean="0"/>
              <a:t>All participants </a:t>
            </a:r>
            <a:r>
              <a:rPr lang="en-US" altLang="en-US" dirty="0" smtClean="0">
                <a:sym typeface="Symbol" pitchFamily="18" charset="2"/>
              </a:rPr>
              <a:t></a:t>
            </a:r>
            <a:r>
              <a:rPr lang="en-US" altLang="en-US" dirty="0" smtClean="0"/>
              <a:t>  </a:t>
            </a:r>
            <a:r>
              <a:rPr lang="en-US" altLang="en-US" b="1" dirty="0" smtClean="0"/>
              <a:t>Randomize</a:t>
            </a:r>
            <a:endParaRPr lang="en-US" altLang="en-US" dirty="0" smtClean="0"/>
          </a:p>
          <a:p>
            <a:endParaRPr lang="en-US" altLang="en-US" dirty="0" smtClean="0"/>
          </a:p>
          <a:p>
            <a:pPr>
              <a:buFont typeface="Symbol" pitchFamily="18" charset="2"/>
              <a:buNone/>
            </a:pPr>
            <a:r>
              <a:rPr lang="en-US" altLang="en-US" dirty="0" smtClean="0"/>
              <a:t>   </a:t>
            </a:r>
          </a:p>
          <a:p>
            <a:endParaRPr lang="en-US" altLang="en-US" sz="2200" dirty="0" smtClean="0"/>
          </a:p>
          <a:p>
            <a:r>
              <a:rPr lang="en-US" altLang="en-US" sz="2200" dirty="0" smtClean="0"/>
              <a:t>Distribution of any other variable is theoretically the same in the exposed group as the unexposed</a:t>
            </a:r>
          </a:p>
          <a:p>
            <a:pPr lvl="1"/>
            <a:r>
              <a:rPr lang="en-US" altLang="en-US" sz="2200" dirty="0" smtClean="0"/>
              <a:t>Theoretically, can be no association between exposure and any other variable</a:t>
            </a:r>
          </a:p>
          <a:p>
            <a:endParaRPr lang="en-US" altLang="en-US" sz="1000" dirty="0" smtClean="0"/>
          </a:p>
          <a:p>
            <a:r>
              <a:rPr lang="en-US" altLang="en-US" sz="2200" dirty="0" smtClean="0"/>
              <a:t>Comes closest to goal of “exchangeability”  (although still can fall short)</a:t>
            </a:r>
          </a:p>
          <a:p>
            <a:endParaRPr lang="en-US" altLang="en-US" sz="1000" dirty="0" smtClean="0"/>
          </a:p>
          <a:p>
            <a:r>
              <a:rPr lang="en-US" altLang="en-US" sz="2200" dirty="0" smtClean="0"/>
              <a:t>One of most important inventions of 20th Century!</a:t>
            </a:r>
          </a:p>
        </p:txBody>
      </p:sp>
      <p:sp>
        <p:nvSpPr>
          <p:cNvPr id="40963" name="Text Box 8"/>
          <p:cNvSpPr txBox="1">
            <a:spLocks noChangeArrowheads="1"/>
          </p:cNvSpPr>
          <p:nvPr/>
        </p:nvSpPr>
        <p:spPr bwMode="auto">
          <a:xfrm>
            <a:off x="4876800" y="2133602"/>
            <a:ext cx="2057400" cy="714809"/>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2000" b="1" dirty="0">
                <a:solidFill>
                  <a:srgbClr val="000000"/>
                </a:solidFill>
              </a:rPr>
              <a:t>Exposed (treatment)</a:t>
            </a:r>
            <a:endParaRPr lang="en-US" altLang="en-US" b="1" dirty="0">
              <a:solidFill>
                <a:srgbClr val="000000"/>
              </a:solidFill>
            </a:endParaRPr>
          </a:p>
        </p:txBody>
      </p:sp>
      <p:sp>
        <p:nvSpPr>
          <p:cNvPr id="40964" name="Text Box 9"/>
          <p:cNvSpPr txBox="1">
            <a:spLocks noChangeArrowheads="1"/>
          </p:cNvSpPr>
          <p:nvPr/>
        </p:nvSpPr>
        <p:spPr bwMode="auto">
          <a:xfrm>
            <a:off x="4800600" y="3048000"/>
            <a:ext cx="2057400" cy="1330362"/>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2000" b="1" dirty="0">
                <a:solidFill>
                  <a:srgbClr val="000000"/>
                </a:solidFill>
              </a:rPr>
              <a:t>Unexposed  (no </a:t>
            </a:r>
            <a:r>
              <a:rPr lang="en-US" altLang="en-US" sz="2000" b="1" dirty="0" smtClean="0">
                <a:solidFill>
                  <a:srgbClr val="000000"/>
                </a:solidFill>
              </a:rPr>
              <a:t>treatment or a different treatment)</a:t>
            </a:r>
            <a:endParaRPr lang="en-US" altLang="en-US" b="1" dirty="0">
              <a:solidFill>
                <a:srgbClr val="000000"/>
              </a:solidFill>
            </a:endParaRPr>
          </a:p>
        </p:txBody>
      </p:sp>
      <p:sp>
        <p:nvSpPr>
          <p:cNvPr id="40965" name="Line 10"/>
          <p:cNvSpPr>
            <a:spLocks noChangeShapeType="1"/>
          </p:cNvSpPr>
          <p:nvPr/>
        </p:nvSpPr>
        <p:spPr bwMode="auto">
          <a:xfrm flipV="1">
            <a:off x="4267200" y="2438400"/>
            <a:ext cx="609600" cy="381000"/>
          </a:xfrm>
          <a:prstGeom prst="line">
            <a:avLst/>
          </a:prstGeom>
          <a:noFill/>
          <a:ln w="9525">
            <a:solidFill>
              <a:schemeClr val="tx1"/>
            </a:solidFill>
            <a:round/>
            <a:headEnd/>
            <a:tailEnd type="triangle" w="med" len="med"/>
          </a:ln>
        </p:spPr>
        <p:txBody>
          <a:bodyPr wrap="none" lIns="95125" tIns="49148" rIns="95125" bIns="49148" anchor="ctr"/>
          <a:lstStyle/>
          <a:p>
            <a:endParaRPr lang="en-US" dirty="0"/>
          </a:p>
        </p:txBody>
      </p:sp>
      <p:sp>
        <p:nvSpPr>
          <p:cNvPr id="40966" name="Line 11"/>
          <p:cNvSpPr>
            <a:spLocks noChangeShapeType="1"/>
          </p:cNvSpPr>
          <p:nvPr/>
        </p:nvSpPr>
        <p:spPr bwMode="auto">
          <a:xfrm>
            <a:off x="4267200" y="2971800"/>
            <a:ext cx="533400" cy="381000"/>
          </a:xfrm>
          <a:prstGeom prst="line">
            <a:avLst/>
          </a:prstGeom>
          <a:noFill/>
          <a:ln w="9525">
            <a:solidFill>
              <a:schemeClr val="tx1"/>
            </a:solidFill>
            <a:round/>
            <a:headEnd/>
            <a:tailEnd type="triangle" w="med" len="med"/>
          </a:ln>
        </p:spPr>
        <p:txBody>
          <a:bodyPr wrap="none" lIns="95125" tIns="49148" rIns="95125" bIns="49148" anchor="ctr"/>
          <a:lstStyle/>
          <a:p>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2"/>
          <p:cNvSpPr>
            <a:spLocks noGrp="1" noChangeArrowheads="1"/>
          </p:cNvSpPr>
          <p:nvPr>
            <p:ph type="title"/>
          </p:nvPr>
        </p:nvSpPr>
        <p:spPr>
          <a:xfrm>
            <a:off x="457200" y="304800"/>
            <a:ext cx="5830888" cy="1066800"/>
          </a:xfrm>
        </p:spPr>
        <p:txBody>
          <a:bodyPr/>
          <a:lstStyle/>
          <a:p>
            <a:r>
              <a:rPr lang="en-US" altLang="en-US" dirty="0" smtClean="0"/>
              <a:t>Additional Material Slides</a:t>
            </a:r>
          </a:p>
        </p:txBody>
      </p:sp>
      <p:sp>
        <p:nvSpPr>
          <p:cNvPr id="197634" name="Rectangle 3"/>
          <p:cNvSpPr>
            <a:spLocks noGrp="1" noChangeArrowheads="1"/>
          </p:cNvSpPr>
          <p:nvPr>
            <p:ph type="body" idx="1"/>
          </p:nvPr>
        </p:nvSpPr>
        <p:spPr/>
        <p:txBody>
          <a:bodyPr/>
          <a:lstStyle/>
          <a:p>
            <a:endParaRPr lang="en-US" altLang="en-US" dirty="0"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2"/>
          <p:cNvSpPr>
            <a:spLocks noGrp="1" noChangeArrowheads="1"/>
          </p:cNvSpPr>
          <p:nvPr>
            <p:ph type="title"/>
          </p:nvPr>
        </p:nvSpPr>
        <p:spPr>
          <a:xfrm>
            <a:off x="493712" y="-152400"/>
            <a:ext cx="5830888" cy="685800"/>
          </a:xfrm>
        </p:spPr>
        <p:txBody>
          <a:bodyPr/>
          <a:lstStyle/>
          <a:p>
            <a:r>
              <a:rPr lang="en-US" altLang="en-US" dirty="0" smtClean="0"/>
              <a:t>Last Week</a:t>
            </a:r>
          </a:p>
        </p:txBody>
      </p:sp>
      <p:sp>
        <p:nvSpPr>
          <p:cNvPr id="33795" name="Rectangle 3"/>
          <p:cNvSpPr>
            <a:spLocks noGrp="1" noChangeArrowheads="1"/>
          </p:cNvSpPr>
          <p:nvPr>
            <p:ph type="body" idx="1"/>
          </p:nvPr>
        </p:nvSpPr>
        <p:spPr>
          <a:xfrm>
            <a:off x="0" y="457200"/>
            <a:ext cx="6705600" cy="7239000"/>
          </a:xfrm>
        </p:spPr>
        <p:txBody>
          <a:bodyPr/>
          <a:lstStyle/>
          <a:p>
            <a:pPr>
              <a:buClrTx/>
            </a:pPr>
            <a:r>
              <a:rPr lang="en-US" altLang="en-US" dirty="0" smtClean="0"/>
              <a:t>Gave intuitive understanding of confounding</a:t>
            </a:r>
          </a:p>
          <a:p>
            <a:pPr>
              <a:spcAft>
                <a:spcPts val="0"/>
              </a:spcAft>
              <a:buClrTx/>
            </a:pPr>
            <a:r>
              <a:rPr lang="en-US" altLang="en-US" dirty="0" smtClean="0"/>
              <a:t>Introduced DAGs, which</a:t>
            </a:r>
          </a:p>
          <a:p>
            <a:pPr marL="514350" lvl="1" indent="-228600">
              <a:spcAft>
                <a:spcPts val="0"/>
              </a:spcAft>
            </a:pPr>
            <a:r>
              <a:rPr lang="en-US" altLang="en-US" dirty="0" smtClean="0"/>
              <a:t>provide definitive &amp; visual explanation of confounding</a:t>
            </a:r>
          </a:p>
          <a:p>
            <a:pPr marL="514350" lvl="1" indent="-228600">
              <a:spcAft>
                <a:spcPts val="0"/>
              </a:spcAft>
            </a:pPr>
            <a:r>
              <a:rPr lang="en-US" altLang="en-US" dirty="0" smtClean="0"/>
              <a:t>also demonstrate selection bias (“collider” bias)</a:t>
            </a:r>
          </a:p>
          <a:p>
            <a:pPr marL="514350" lvl="1" indent="-228600">
              <a:spcAft>
                <a:spcPts val="0"/>
              </a:spcAft>
            </a:pPr>
            <a:endParaRPr lang="en-US" altLang="en-US" sz="1000" dirty="0" smtClean="0"/>
          </a:p>
          <a:p>
            <a:pPr>
              <a:buClrTx/>
            </a:pPr>
            <a:r>
              <a:rPr lang="en-US" altLang="en-US" dirty="0" smtClean="0"/>
              <a:t>Any statistical (numerical) association in your data between E and D might be due to:</a:t>
            </a:r>
          </a:p>
        </p:txBody>
      </p:sp>
      <p:grpSp>
        <p:nvGrpSpPr>
          <p:cNvPr id="17" name="Group 16"/>
          <p:cNvGrpSpPr/>
          <p:nvPr/>
        </p:nvGrpSpPr>
        <p:grpSpPr>
          <a:xfrm>
            <a:off x="-76200" y="2169583"/>
            <a:ext cx="6210300" cy="2097619"/>
            <a:chOff x="-76200" y="2313431"/>
            <a:chExt cx="6210300" cy="2097619"/>
          </a:xfrm>
        </p:grpSpPr>
        <p:grpSp>
          <p:nvGrpSpPr>
            <p:cNvPr id="2" name="Group 30"/>
            <p:cNvGrpSpPr>
              <a:grpSpLocks/>
            </p:cNvGrpSpPr>
            <p:nvPr/>
          </p:nvGrpSpPr>
          <p:grpSpPr bwMode="auto">
            <a:xfrm>
              <a:off x="4114800" y="2313431"/>
              <a:ext cx="2019300" cy="2097619"/>
              <a:chOff x="3200400" y="3309033"/>
              <a:chExt cx="2019300" cy="2282703"/>
            </a:xfrm>
          </p:grpSpPr>
          <p:sp>
            <p:nvSpPr>
              <p:cNvPr id="5" name="Text Box 2"/>
              <p:cNvSpPr txBox="1">
                <a:spLocks noChangeArrowheads="1"/>
              </p:cNvSpPr>
              <p:nvPr/>
            </p:nvSpPr>
            <p:spPr bwMode="auto">
              <a:xfrm flipH="1">
                <a:off x="3200400" y="3309033"/>
                <a:ext cx="1143000" cy="1071787"/>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C</a:t>
                </a:r>
                <a:endParaRPr lang="en-US" sz="3600" dirty="0">
                  <a:solidFill>
                    <a:srgbClr val="000000"/>
                  </a:solidFill>
                </a:endParaRPr>
              </a:p>
            </p:txBody>
          </p:sp>
          <p:sp>
            <p:nvSpPr>
              <p:cNvPr id="6" name="Freeform 3"/>
              <p:cNvSpPr>
                <a:spLocks/>
              </p:cNvSpPr>
              <p:nvPr/>
            </p:nvSpPr>
            <p:spPr bwMode="auto">
              <a:xfrm rot="1245065" flipV="1">
                <a:off x="4036535" y="4172489"/>
                <a:ext cx="857919" cy="334934"/>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8" name="Freeform 5"/>
              <p:cNvSpPr>
                <a:spLocks/>
              </p:cNvSpPr>
              <p:nvPr/>
            </p:nvSpPr>
            <p:spPr bwMode="auto">
              <a:xfrm rot="2855394" flipV="1">
                <a:off x="3794190" y="4285647"/>
                <a:ext cx="341736" cy="30777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10" name="Text Box 7"/>
              <p:cNvSpPr txBox="1">
                <a:spLocks noChangeArrowheads="1"/>
              </p:cNvSpPr>
              <p:nvPr/>
            </p:nvSpPr>
            <p:spPr bwMode="auto">
              <a:xfrm flipH="1">
                <a:off x="3429000" y="4147232"/>
                <a:ext cx="1143000" cy="1071787"/>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E</a:t>
                </a:r>
                <a:endParaRPr lang="en-US" sz="3600" dirty="0">
                  <a:solidFill>
                    <a:srgbClr val="000000"/>
                  </a:solidFill>
                </a:endParaRPr>
              </a:p>
            </p:txBody>
          </p:sp>
          <p:sp>
            <p:nvSpPr>
              <p:cNvPr id="11" name="Text Box 8"/>
              <p:cNvSpPr txBox="1">
                <a:spLocks noChangeArrowheads="1"/>
              </p:cNvSpPr>
              <p:nvPr/>
            </p:nvSpPr>
            <p:spPr bwMode="auto">
              <a:xfrm flipH="1">
                <a:off x="4648200" y="4118029"/>
                <a:ext cx="571500" cy="1473707"/>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D</a:t>
                </a:r>
              </a:p>
              <a:p>
                <a:pPr algn="ctr" eaLnBrk="0" hangingPunct="0">
                  <a:spcBef>
                    <a:spcPct val="50000"/>
                  </a:spcBef>
                  <a:defRPr/>
                </a:pPr>
                <a:endParaRPr lang="en-US" sz="1600" dirty="0">
                  <a:solidFill>
                    <a:srgbClr val="000000"/>
                  </a:solidFill>
                </a:endParaRPr>
              </a:p>
            </p:txBody>
          </p:sp>
        </p:grpSp>
        <p:sp>
          <p:nvSpPr>
            <p:cNvPr id="49" name="TextBox 48"/>
            <p:cNvSpPr txBox="1">
              <a:spLocks noChangeArrowheads="1"/>
            </p:cNvSpPr>
            <p:nvPr/>
          </p:nvSpPr>
          <p:spPr bwMode="auto">
            <a:xfrm>
              <a:off x="-76200" y="3159306"/>
              <a:ext cx="2819400" cy="461665"/>
            </a:xfrm>
            <a:prstGeom prst="rect">
              <a:avLst/>
            </a:prstGeom>
            <a:noFill/>
            <a:ln w="9525">
              <a:noFill/>
              <a:miter lim="800000"/>
              <a:headEnd/>
              <a:tailEnd/>
            </a:ln>
          </p:spPr>
          <p:txBody>
            <a:bodyPr>
              <a:spAutoFit/>
            </a:bodyPr>
            <a:lstStyle/>
            <a:p>
              <a:pPr algn="r" eaLnBrk="0" hangingPunct="0">
                <a:spcBef>
                  <a:spcPct val="50000"/>
                </a:spcBef>
              </a:pPr>
              <a:r>
                <a:rPr lang="en-US" altLang="en-US" sz="2400" b="1" dirty="0"/>
                <a:t>1.  Confounding</a:t>
              </a:r>
            </a:p>
          </p:txBody>
        </p:sp>
      </p:grpSp>
      <p:grpSp>
        <p:nvGrpSpPr>
          <p:cNvPr id="4" name="Group 3"/>
          <p:cNvGrpSpPr/>
          <p:nvPr/>
        </p:nvGrpSpPr>
        <p:grpSpPr>
          <a:xfrm>
            <a:off x="76200" y="3258820"/>
            <a:ext cx="5638800" cy="1973621"/>
            <a:chOff x="762000" y="5246370"/>
            <a:chExt cx="5638800" cy="1973620"/>
          </a:xfrm>
        </p:grpSpPr>
        <p:sp>
          <p:nvSpPr>
            <p:cNvPr id="33" name="Text Box 2"/>
            <p:cNvSpPr txBox="1">
              <a:spLocks noChangeArrowheads="1"/>
            </p:cNvSpPr>
            <p:nvPr/>
          </p:nvSpPr>
          <p:spPr bwMode="auto">
            <a:xfrm flipH="1">
              <a:off x="4191000" y="5246370"/>
              <a:ext cx="1143000" cy="984884"/>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C</a:t>
              </a:r>
              <a:endParaRPr lang="en-US" sz="3600" dirty="0">
                <a:solidFill>
                  <a:srgbClr val="000000"/>
                </a:solidFill>
              </a:endParaRPr>
            </a:p>
          </p:txBody>
        </p:sp>
        <p:sp>
          <p:nvSpPr>
            <p:cNvPr id="38" name="Text Box 7"/>
            <p:cNvSpPr txBox="1">
              <a:spLocks noChangeArrowheads="1"/>
            </p:cNvSpPr>
            <p:nvPr/>
          </p:nvSpPr>
          <p:spPr bwMode="auto">
            <a:xfrm flipH="1">
              <a:off x="3429000" y="5855971"/>
              <a:ext cx="1143000" cy="984884"/>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E</a:t>
              </a:r>
              <a:endParaRPr lang="en-US" sz="3600" dirty="0">
                <a:solidFill>
                  <a:srgbClr val="000000"/>
                </a:solidFill>
              </a:endParaRPr>
            </a:p>
          </p:txBody>
        </p:sp>
        <p:sp>
          <p:nvSpPr>
            <p:cNvPr id="39" name="Text Box 8"/>
            <p:cNvSpPr txBox="1">
              <a:spLocks noChangeArrowheads="1"/>
            </p:cNvSpPr>
            <p:nvPr/>
          </p:nvSpPr>
          <p:spPr bwMode="auto">
            <a:xfrm flipH="1">
              <a:off x="5257800" y="5865774"/>
              <a:ext cx="1143000" cy="1354216"/>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D</a:t>
              </a:r>
            </a:p>
            <a:p>
              <a:pPr algn="ctr" eaLnBrk="0" hangingPunct="0">
                <a:spcBef>
                  <a:spcPct val="50000"/>
                </a:spcBef>
                <a:defRPr/>
              </a:pPr>
              <a:endParaRPr lang="en-US" sz="1600" dirty="0">
                <a:solidFill>
                  <a:srgbClr val="000000"/>
                </a:solidFill>
              </a:endParaRPr>
            </a:p>
          </p:txBody>
        </p:sp>
        <p:sp>
          <p:nvSpPr>
            <p:cNvPr id="50" name="TextBox 49"/>
            <p:cNvSpPr txBox="1">
              <a:spLocks noChangeArrowheads="1"/>
            </p:cNvSpPr>
            <p:nvPr/>
          </p:nvSpPr>
          <p:spPr bwMode="auto">
            <a:xfrm>
              <a:off x="762000" y="5715000"/>
              <a:ext cx="2819400" cy="461665"/>
            </a:xfrm>
            <a:prstGeom prst="rect">
              <a:avLst/>
            </a:prstGeom>
            <a:noFill/>
            <a:ln w="9525">
              <a:noFill/>
              <a:miter lim="800000"/>
              <a:headEnd/>
              <a:tailEnd/>
            </a:ln>
          </p:spPr>
          <p:txBody>
            <a:bodyPr>
              <a:spAutoFit/>
            </a:bodyPr>
            <a:lstStyle/>
            <a:p>
              <a:pPr algn="r" eaLnBrk="0" hangingPunct="0">
                <a:spcBef>
                  <a:spcPct val="50000"/>
                </a:spcBef>
              </a:pPr>
              <a:r>
                <a:rPr lang="en-US" altLang="en-US" sz="2400" b="1" dirty="0"/>
                <a:t>2.  Selection Bias</a:t>
              </a:r>
            </a:p>
          </p:txBody>
        </p:sp>
        <p:sp>
          <p:nvSpPr>
            <p:cNvPr id="34" name="Freeform 3"/>
            <p:cNvSpPr>
              <a:spLocks/>
            </p:cNvSpPr>
            <p:nvPr/>
          </p:nvSpPr>
          <p:spPr bwMode="auto">
            <a:xfrm rot="12980401" flipV="1">
              <a:off x="4846638" y="5946080"/>
              <a:ext cx="842962" cy="30777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36" name="Freeform 5"/>
            <p:cNvSpPr>
              <a:spLocks/>
            </p:cNvSpPr>
            <p:nvPr/>
          </p:nvSpPr>
          <p:spPr bwMode="auto">
            <a:xfrm rot="16850319" flipV="1">
              <a:off x="4081462" y="5937350"/>
              <a:ext cx="504825" cy="30777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53" name="Text Box 2067"/>
            <p:cNvSpPr txBox="1">
              <a:spLocks noChangeArrowheads="1"/>
            </p:cNvSpPr>
            <p:nvPr/>
          </p:nvSpPr>
          <p:spPr bwMode="auto">
            <a:xfrm>
              <a:off x="4419599" y="5623064"/>
              <a:ext cx="647701" cy="707886"/>
            </a:xfrm>
            <a:prstGeom prst="rect">
              <a:avLst/>
            </a:prstGeom>
            <a:noFill/>
            <a:ln w="76200">
              <a:solidFill>
                <a:srgbClr val="FF0000"/>
              </a:solidFill>
              <a:miter lim="800000"/>
              <a:headEnd/>
              <a:tailEnd/>
            </a:ln>
          </p:spPr>
          <p:txBody>
            <a:bodyPr wrap="square">
              <a:spAutoFit/>
            </a:bodyPr>
            <a:lstStyle/>
            <a:p>
              <a:pPr algn="ctr" eaLnBrk="0" hangingPunct="0">
                <a:spcBef>
                  <a:spcPct val="50000"/>
                </a:spcBef>
              </a:pPr>
              <a:endParaRPr lang="en-US" altLang="en-US" sz="1000" b="1" dirty="0">
                <a:solidFill>
                  <a:srgbClr val="000000"/>
                </a:solidFill>
              </a:endParaRPr>
            </a:p>
            <a:p>
              <a:pPr algn="ctr" eaLnBrk="0" hangingPunct="0">
                <a:spcBef>
                  <a:spcPct val="50000"/>
                </a:spcBef>
              </a:pPr>
              <a:endParaRPr lang="en-US" altLang="en-US" sz="1000" b="1" dirty="0">
                <a:solidFill>
                  <a:srgbClr val="000000"/>
                </a:solidFill>
              </a:endParaRPr>
            </a:p>
            <a:p>
              <a:pPr algn="ctr" eaLnBrk="0" hangingPunct="0">
                <a:spcBef>
                  <a:spcPct val="50000"/>
                </a:spcBef>
              </a:pPr>
              <a:endParaRPr lang="en-US" altLang="en-US" sz="1000" b="1" dirty="0">
                <a:solidFill>
                  <a:srgbClr val="000000"/>
                </a:solidFill>
              </a:endParaRPr>
            </a:p>
          </p:txBody>
        </p:sp>
      </p:grpSp>
      <p:grpSp>
        <p:nvGrpSpPr>
          <p:cNvPr id="12" name="Group 11"/>
          <p:cNvGrpSpPr/>
          <p:nvPr/>
        </p:nvGrpSpPr>
        <p:grpSpPr>
          <a:xfrm>
            <a:off x="-1447800" y="8076882"/>
            <a:ext cx="7924800" cy="1377513"/>
            <a:chOff x="-1379537" y="7772083"/>
            <a:chExt cx="7924800" cy="1377513"/>
          </a:xfrm>
        </p:grpSpPr>
        <p:sp>
          <p:nvSpPr>
            <p:cNvPr id="51" name="TextBox 50"/>
            <p:cNvSpPr txBox="1">
              <a:spLocks noChangeArrowheads="1"/>
            </p:cNvSpPr>
            <p:nvPr/>
          </p:nvSpPr>
          <p:spPr bwMode="auto">
            <a:xfrm>
              <a:off x="-1379537" y="8153400"/>
              <a:ext cx="4581221" cy="461665"/>
            </a:xfrm>
            <a:prstGeom prst="rect">
              <a:avLst/>
            </a:prstGeom>
            <a:noFill/>
            <a:ln w="9525">
              <a:noFill/>
              <a:miter lim="800000"/>
              <a:headEnd/>
              <a:tailEnd/>
            </a:ln>
          </p:spPr>
          <p:txBody>
            <a:bodyPr wrap="square">
              <a:spAutoFit/>
            </a:bodyPr>
            <a:lstStyle/>
            <a:p>
              <a:pPr algn="r" eaLnBrk="0" hangingPunct="0">
                <a:spcBef>
                  <a:spcPct val="50000"/>
                </a:spcBef>
              </a:pPr>
              <a:r>
                <a:rPr lang="en-US" altLang="en-US" sz="2400" b="1" dirty="0" smtClean="0"/>
                <a:t>    6.  True Causation</a:t>
              </a:r>
              <a:endParaRPr lang="en-US" altLang="en-US" sz="2400" b="1" dirty="0"/>
            </a:p>
          </p:txBody>
        </p:sp>
        <p:sp>
          <p:nvSpPr>
            <p:cNvPr id="27" name="Text Box 7"/>
            <p:cNvSpPr txBox="1">
              <a:spLocks noChangeArrowheads="1"/>
            </p:cNvSpPr>
            <p:nvPr/>
          </p:nvSpPr>
          <p:spPr bwMode="auto">
            <a:xfrm flipH="1">
              <a:off x="3573463" y="7772083"/>
              <a:ext cx="1143000" cy="98488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E</a:t>
              </a:r>
              <a:endParaRPr lang="en-US" sz="3600" dirty="0">
                <a:solidFill>
                  <a:srgbClr val="000000"/>
                </a:solidFill>
              </a:endParaRPr>
            </a:p>
          </p:txBody>
        </p:sp>
        <p:sp>
          <p:nvSpPr>
            <p:cNvPr id="28" name="Line 4"/>
            <p:cNvSpPr>
              <a:spLocks noChangeShapeType="1"/>
            </p:cNvSpPr>
            <p:nvPr/>
          </p:nvSpPr>
          <p:spPr bwMode="auto">
            <a:xfrm flipV="1">
              <a:off x="4411662" y="8451850"/>
              <a:ext cx="1263439" cy="6349"/>
            </a:xfrm>
            <a:prstGeom prst="line">
              <a:avLst/>
            </a:prstGeom>
            <a:noFill/>
            <a:ln w="76200">
              <a:solidFill>
                <a:schemeClr val="tx1"/>
              </a:solidFill>
              <a:prstDash val="solid"/>
              <a:round/>
              <a:headEn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29" name="Text Box 8"/>
            <p:cNvSpPr txBox="1">
              <a:spLocks noChangeArrowheads="1"/>
            </p:cNvSpPr>
            <p:nvPr/>
          </p:nvSpPr>
          <p:spPr bwMode="auto">
            <a:xfrm flipH="1">
              <a:off x="5402263" y="7795379"/>
              <a:ext cx="1143000" cy="1354217"/>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D</a:t>
              </a:r>
            </a:p>
            <a:p>
              <a:pPr algn="ctr" eaLnBrk="0" hangingPunct="0">
                <a:spcBef>
                  <a:spcPct val="50000"/>
                </a:spcBef>
                <a:defRPr/>
              </a:pPr>
              <a:endParaRPr lang="en-US" sz="1600" dirty="0">
                <a:solidFill>
                  <a:srgbClr val="000000"/>
                </a:solidFill>
              </a:endParaRPr>
            </a:p>
          </p:txBody>
        </p:sp>
      </p:grpSp>
      <p:grpSp>
        <p:nvGrpSpPr>
          <p:cNvPr id="15" name="Group 14"/>
          <p:cNvGrpSpPr/>
          <p:nvPr/>
        </p:nvGrpSpPr>
        <p:grpSpPr>
          <a:xfrm>
            <a:off x="-381000" y="6781482"/>
            <a:ext cx="6858000" cy="1377513"/>
            <a:chOff x="-457200" y="5638483"/>
            <a:chExt cx="6858000" cy="1377513"/>
          </a:xfrm>
        </p:grpSpPr>
        <p:grpSp>
          <p:nvGrpSpPr>
            <p:cNvPr id="14" name="Group 13"/>
            <p:cNvGrpSpPr/>
            <p:nvPr/>
          </p:nvGrpSpPr>
          <p:grpSpPr>
            <a:xfrm>
              <a:off x="3429000" y="5638483"/>
              <a:ext cx="2971800" cy="1377513"/>
              <a:chOff x="2819400" y="6095683"/>
              <a:chExt cx="2971800" cy="1377513"/>
            </a:xfrm>
          </p:grpSpPr>
          <p:sp>
            <p:nvSpPr>
              <p:cNvPr id="43" name="Line 4"/>
              <p:cNvSpPr>
                <a:spLocks noChangeShapeType="1"/>
              </p:cNvSpPr>
              <p:nvPr/>
            </p:nvSpPr>
            <p:spPr bwMode="auto">
              <a:xfrm flipH="1">
                <a:off x="3657600" y="6781800"/>
                <a:ext cx="1219200" cy="0"/>
              </a:xfrm>
              <a:prstGeom prst="line">
                <a:avLst/>
              </a:prstGeom>
              <a:noFill/>
              <a:ln w="76200">
                <a:solidFill>
                  <a:schemeClr val="tx1"/>
                </a:solidFill>
                <a:prstDash val="solid"/>
                <a:round/>
                <a:headEn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46" name="Text Box 7"/>
              <p:cNvSpPr txBox="1">
                <a:spLocks noChangeArrowheads="1"/>
              </p:cNvSpPr>
              <p:nvPr/>
            </p:nvSpPr>
            <p:spPr bwMode="auto">
              <a:xfrm flipH="1">
                <a:off x="2819400" y="6095683"/>
                <a:ext cx="1143000" cy="98488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E</a:t>
                </a:r>
                <a:endParaRPr lang="en-US" sz="3600" dirty="0">
                  <a:solidFill>
                    <a:srgbClr val="000000"/>
                  </a:solidFill>
                </a:endParaRPr>
              </a:p>
            </p:txBody>
          </p:sp>
          <p:sp>
            <p:nvSpPr>
              <p:cNvPr id="47" name="Text Box 8"/>
              <p:cNvSpPr txBox="1">
                <a:spLocks noChangeArrowheads="1"/>
              </p:cNvSpPr>
              <p:nvPr/>
            </p:nvSpPr>
            <p:spPr bwMode="auto">
              <a:xfrm flipH="1">
                <a:off x="4648200" y="6118979"/>
                <a:ext cx="1143000" cy="1354217"/>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D</a:t>
                </a:r>
              </a:p>
              <a:p>
                <a:pPr algn="ctr" eaLnBrk="0" hangingPunct="0">
                  <a:spcBef>
                    <a:spcPct val="50000"/>
                  </a:spcBef>
                  <a:defRPr/>
                </a:pPr>
                <a:endParaRPr lang="en-US" sz="1600" dirty="0">
                  <a:solidFill>
                    <a:srgbClr val="000000"/>
                  </a:solidFill>
                </a:endParaRPr>
              </a:p>
            </p:txBody>
          </p:sp>
        </p:grpSp>
        <p:sp>
          <p:nvSpPr>
            <p:cNvPr id="30" name="TextBox 29"/>
            <p:cNvSpPr txBox="1">
              <a:spLocks noChangeArrowheads="1"/>
            </p:cNvSpPr>
            <p:nvPr/>
          </p:nvSpPr>
          <p:spPr bwMode="auto">
            <a:xfrm>
              <a:off x="-457200" y="6091238"/>
              <a:ext cx="3962400" cy="461665"/>
            </a:xfrm>
            <a:prstGeom prst="rect">
              <a:avLst/>
            </a:prstGeom>
            <a:noFill/>
            <a:ln w="9525">
              <a:noFill/>
              <a:miter lim="800000"/>
              <a:headEnd/>
              <a:tailEnd/>
            </a:ln>
          </p:spPr>
          <p:txBody>
            <a:bodyPr>
              <a:spAutoFit/>
            </a:bodyPr>
            <a:lstStyle/>
            <a:p>
              <a:pPr algn="r" eaLnBrk="0" hangingPunct="0">
                <a:spcBef>
                  <a:spcPct val="50000"/>
                </a:spcBef>
              </a:pPr>
              <a:r>
                <a:rPr lang="en-US" altLang="en-US" sz="2400" b="1" dirty="0" smtClean="0"/>
                <a:t>4.  </a:t>
              </a:r>
              <a:r>
                <a:rPr lang="en-US" altLang="en-US" sz="2400" b="1" dirty="0"/>
                <a:t>Reverse Causality</a:t>
              </a:r>
            </a:p>
          </p:txBody>
        </p:sp>
      </p:grpSp>
      <p:grpSp>
        <p:nvGrpSpPr>
          <p:cNvPr id="40" name="Group 39"/>
          <p:cNvGrpSpPr/>
          <p:nvPr/>
        </p:nvGrpSpPr>
        <p:grpSpPr>
          <a:xfrm>
            <a:off x="-762000" y="7471339"/>
            <a:ext cx="7239000" cy="1370226"/>
            <a:chOff x="-685800" y="8161893"/>
            <a:chExt cx="7239000" cy="1376630"/>
          </a:xfrm>
        </p:grpSpPr>
        <p:sp>
          <p:nvSpPr>
            <p:cNvPr id="41" name="TextBox 40"/>
            <p:cNvSpPr txBox="1">
              <a:spLocks noChangeArrowheads="1"/>
            </p:cNvSpPr>
            <p:nvPr/>
          </p:nvSpPr>
          <p:spPr bwMode="auto">
            <a:xfrm>
              <a:off x="-685800" y="8534400"/>
              <a:ext cx="2819400" cy="463822"/>
            </a:xfrm>
            <a:prstGeom prst="rect">
              <a:avLst/>
            </a:prstGeom>
            <a:noFill/>
            <a:ln w="9525">
              <a:noFill/>
              <a:miter lim="800000"/>
              <a:headEnd/>
              <a:tailEnd/>
            </a:ln>
          </p:spPr>
          <p:txBody>
            <a:bodyPr>
              <a:spAutoFit/>
            </a:bodyPr>
            <a:lstStyle/>
            <a:p>
              <a:pPr algn="r" eaLnBrk="0" hangingPunct="0">
                <a:spcBef>
                  <a:spcPct val="50000"/>
                </a:spcBef>
              </a:pPr>
              <a:r>
                <a:rPr lang="en-US" altLang="en-US" sz="2400" b="1" dirty="0"/>
                <a:t>5</a:t>
              </a:r>
              <a:r>
                <a:rPr lang="en-US" altLang="en-US" sz="2400" b="1" dirty="0" smtClean="0"/>
                <a:t>.  Chance</a:t>
              </a:r>
              <a:endParaRPr lang="en-US" altLang="en-US" sz="2400" b="1" dirty="0"/>
            </a:p>
          </p:txBody>
        </p:sp>
        <p:sp>
          <p:nvSpPr>
            <p:cNvPr id="42" name="Text Box 7"/>
            <p:cNvSpPr txBox="1">
              <a:spLocks noChangeArrowheads="1"/>
            </p:cNvSpPr>
            <p:nvPr/>
          </p:nvSpPr>
          <p:spPr bwMode="auto">
            <a:xfrm flipH="1">
              <a:off x="3581400" y="8161893"/>
              <a:ext cx="1143000" cy="989488"/>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E</a:t>
              </a:r>
              <a:endParaRPr lang="en-US" sz="3600" dirty="0">
                <a:solidFill>
                  <a:srgbClr val="000000"/>
                </a:solidFill>
              </a:endParaRPr>
            </a:p>
          </p:txBody>
        </p:sp>
        <p:sp>
          <p:nvSpPr>
            <p:cNvPr id="45" name="Text Box 8"/>
            <p:cNvSpPr txBox="1">
              <a:spLocks noChangeArrowheads="1"/>
            </p:cNvSpPr>
            <p:nvPr/>
          </p:nvSpPr>
          <p:spPr bwMode="auto">
            <a:xfrm flipH="1">
              <a:off x="5410200" y="8177977"/>
              <a:ext cx="1143000" cy="1360546"/>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D</a:t>
              </a:r>
            </a:p>
            <a:p>
              <a:pPr algn="ctr" eaLnBrk="0" hangingPunct="0">
                <a:spcBef>
                  <a:spcPct val="50000"/>
                </a:spcBef>
                <a:defRPr/>
              </a:pPr>
              <a:endParaRPr lang="en-US" sz="1600" dirty="0">
                <a:solidFill>
                  <a:srgbClr val="000000"/>
                </a:solidFill>
              </a:endParaRPr>
            </a:p>
          </p:txBody>
        </p:sp>
      </p:grpSp>
      <p:grpSp>
        <p:nvGrpSpPr>
          <p:cNvPr id="16" name="Group 15"/>
          <p:cNvGrpSpPr/>
          <p:nvPr/>
        </p:nvGrpSpPr>
        <p:grpSpPr>
          <a:xfrm>
            <a:off x="228602" y="4533781"/>
            <a:ext cx="6242439" cy="2747903"/>
            <a:chOff x="287680" y="4930914"/>
            <a:chExt cx="5714007" cy="2747904"/>
          </a:xfrm>
        </p:grpSpPr>
        <p:sp>
          <p:nvSpPr>
            <p:cNvPr id="52" name="Text Box 2"/>
            <p:cNvSpPr txBox="1">
              <a:spLocks noChangeArrowheads="1"/>
            </p:cNvSpPr>
            <p:nvPr/>
          </p:nvSpPr>
          <p:spPr bwMode="auto">
            <a:xfrm flipH="1">
              <a:off x="2613790" y="4930914"/>
              <a:ext cx="1789112" cy="800219"/>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2800" b="1" dirty="0" smtClean="0"/>
                <a:t>Meas</a:t>
              </a:r>
              <a:r>
                <a:rPr lang="en-US" sz="3600" b="1" baseline="-25000" dirty="0" smtClean="0"/>
                <a:t>E</a:t>
              </a:r>
              <a:endParaRPr lang="en-US" sz="3600" baseline="-25000" dirty="0">
                <a:solidFill>
                  <a:srgbClr val="000000"/>
                </a:solidFill>
              </a:endParaRPr>
            </a:p>
          </p:txBody>
        </p:sp>
        <p:sp>
          <p:nvSpPr>
            <p:cNvPr id="54" name="Text Box 6"/>
            <p:cNvSpPr txBox="1">
              <a:spLocks noChangeArrowheads="1"/>
            </p:cNvSpPr>
            <p:nvPr/>
          </p:nvSpPr>
          <p:spPr bwMode="auto">
            <a:xfrm>
              <a:off x="3926352" y="6263710"/>
              <a:ext cx="685800" cy="46166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2400" b="1" dirty="0">
                <a:solidFill>
                  <a:srgbClr val="000000"/>
                </a:solidFill>
              </a:endParaRPr>
            </a:p>
          </p:txBody>
        </p:sp>
        <p:sp>
          <p:nvSpPr>
            <p:cNvPr id="55" name="Text Box 7"/>
            <p:cNvSpPr txBox="1">
              <a:spLocks noChangeArrowheads="1"/>
            </p:cNvSpPr>
            <p:nvPr/>
          </p:nvSpPr>
          <p:spPr bwMode="auto">
            <a:xfrm flipH="1">
              <a:off x="2938163" y="5654933"/>
              <a:ext cx="1143000" cy="892552"/>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200" b="1" dirty="0" smtClean="0"/>
                <a:t>E</a:t>
              </a:r>
              <a:r>
                <a:rPr lang="en-US" sz="3200" b="1" baseline="-25000" dirty="0" smtClean="0"/>
                <a:t>obs</a:t>
              </a:r>
              <a:endParaRPr lang="en-US" sz="3200" baseline="-25000" dirty="0">
                <a:solidFill>
                  <a:srgbClr val="000000"/>
                </a:solidFill>
              </a:endParaRPr>
            </a:p>
          </p:txBody>
        </p:sp>
        <p:sp>
          <p:nvSpPr>
            <p:cNvPr id="56" name="Text Box 8"/>
            <p:cNvSpPr txBox="1">
              <a:spLocks noChangeArrowheads="1"/>
            </p:cNvSpPr>
            <p:nvPr/>
          </p:nvSpPr>
          <p:spPr bwMode="auto">
            <a:xfrm flipH="1">
              <a:off x="4533900" y="5626150"/>
              <a:ext cx="1409700" cy="1261884"/>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3200" b="1" dirty="0" smtClean="0"/>
                <a:t>D</a:t>
              </a:r>
              <a:r>
                <a:rPr lang="en-US" sz="3600" b="1" baseline="-25000" dirty="0" smtClean="0"/>
                <a:t>obs</a:t>
              </a:r>
              <a:endParaRPr lang="en-US" sz="3600" b="1" baseline="-25000" dirty="0"/>
            </a:p>
            <a:p>
              <a:pPr algn="ctr" eaLnBrk="0" hangingPunct="0">
                <a:spcBef>
                  <a:spcPct val="50000"/>
                </a:spcBef>
                <a:defRPr/>
              </a:pPr>
              <a:endParaRPr lang="en-US" sz="1600" dirty="0">
                <a:solidFill>
                  <a:srgbClr val="000000"/>
                </a:solidFill>
              </a:endParaRPr>
            </a:p>
          </p:txBody>
        </p:sp>
        <p:sp>
          <p:nvSpPr>
            <p:cNvPr id="57" name="TextBox 56"/>
            <p:cNvSpPr txBox="1">
              <a:spLocks noChangeArrowheads="1"/>
            </p:cNvSpPr>
            <p:nvPr/>
          </p:nvSpPr>
          <p:spPr bwMode="auto">
            <a:xfrm>
              <a:off x="287680" y="5630066"/>
              <a:ext cx="2455520" cy="830997"/>
            </a:xfrm>
            <a:prstGeom prst="rect">
              <a:avLst/>
            </a:prstGeom>
            <a:noFill/>
            <a:ln w="9525">
              <a:noFill/>
              <a:miter lim="800000"/>
              <a:headEnd/>
              <a:tailEnd/>
            </a:ln>
          </p:spPr>
          <p:txBody>
            <a:bodyPr wrap="square">
              <a:spAutoFit/>
            </a:bodyPr>
            <a:lstStyle/>
            <a:p>
              <a:pPr marL="400050" indent="-400050" eaLnBrk="0" hangingPunct="0">
                <a:spcBef>
                  <a:spcPct val="50000"/>
                </a:spcBef>
              </a:pPr>
              <a:r>
                <a:rPr lang="en-US" altLang="en-US" sz="2400" b="1" dirty="0"/>
                <a:t>3</a:t>
              </a:r>
              <a:r>
                <a:rPr lang="en-US" altLang="en-US" sz="2400" b="1" dirty="0" smtClean="0"/>
                <a:t>.  Measurement </a:t>
              </a:r>
              <a:r>
                <a:rPr lang="en-US" altLang="en-US" sz="2400" b="1" dirty="0"/>
                <a:t>Bias</a:t>
              </a:r>
            </a:p>
          </p:txBody>
        </p:sp>
        <p:sp>
          <p:nvSpPr>
            <p:cNvPr id="58" name="Freeform 3"/>
            <p:cNvSpPr>
              <a:spLocks/>
            </p:cNvSpPr>
            <p:nvPr/>
          </p:nvSpPr>
          <p:spPr bwMode="auto">
            <a:xfrm rot="12980401" flipV="1">
              <a:off x="3755483" y="6153665"/>
              <a:ext cx="1377934" cy="30777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60" name="Freeform 5"/>
            <p:cNvSpPr>
              <a:spLocks/>
            </p:cNvSpPr>
            <p:nvPr/>
          </p:nvSpPr>
          <p:spPr bwMode="auto">
            <a:xfrm rot="3536745" flipV="1">
              <a:off x="3257671" y="5724092"/>
              <a:ext cx="297236" cy="281723"/>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62" name="Text Box 8"/>
            <p:cNvSpPr txBox="1">
              <a:spLocks noChangeArrowheads="1"/>
            </p:cNvSpPr>
            <p:nvPr/>
          </p:nvSpPr>
          <p:spPr bwMode="auto">
            <a:xfrm flipH="1">
              <a:off x="4419600" y="6416934"/>
              <a:ext cx="1582087" cy="1261884"/>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3200" b="1" dirty="0" smtClean="0"/>
                <a:t>D</a:t>
              </a:r>
              <a:r>
                <a:rPr lang="en-US" sz="3600" b="1" baseline="-25000" dirty="0" smtClean="0"/>
                <a:t>true</a:t>
              </a:r>
              <a:endParaRPr lang="en-US" sz="3600" b="1" baseline="-25000" dirty="0"/>
            </a:p>
            <a:p>
              <a:pPr algn="ctr" eaLnBrk="0" hangingPunct="0">
                <a:spcBef>
                  <a:spcPct val="50000"/>
                </a:spcBef>
                <a:defRPr/>
              </a:pPr>
              <a:endParaRPr lang="en-US" sz="1600" dirty="0">
                <a:solidFill>
                  <a:srgbClr val="000000"/>
                </a:solidFill>
              </a:endParaRPr>
            </a:p>
          </p:txBody>
        </p:sp>
        <p:sp>
          <p:nvSpPr>
            <p:cNvPr id="63" name="Freeform 5"/>
            <p:cNvSpPr>
              <a:spLocks/>
            </p:cNvSpPr>
            <p:nvPr/>
          </p:nvSpPr>
          <p:spPr bwMode="auto">
            <a:xfrm rot="14358456" flipV="1">
              <a:off x="5030057" y="6598131"/>
              <a:ext cx="482529" cy="281723"/>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64" name="Freeform 5"/>
            <p:cNvSpPr>
              <a:spLocks/>
            </p:cNvSpPr>
            <p:nvPr/>
          </p:nvSpPr>
          <p:spPr bwMode="auto">
            <a:xfrm rot="14358456" flipV="1">
              <a:off x="3118898" y="6559771"/>
              <a:ext cx="299909" cy="281723"/>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67" name="Text Box 8"/>
            <p:cNvSpPr txBox="1">
              <a:spLocks noChangeArrowheads="1"/>
            </p:cNvSpPr>
            <p:nvPr/>
          </p:nvSpPr>
          <p:spPr bwMode="auto">
            <a:xfrm flipH="1">
              <a:off x="2380165" y="6416934"/>
              <a:ext cx="1582087" cy="1261884"/>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3200" b="1" dirty="0" smtClean="0"/>
                <a:t>E</a:t>
              </a:r>
              <a:r>
                <a:rPr lang="en-US" sz="3600" b="1" baseline="-25000" dirty="0" smtClean="0"/>
                <a:t>true</a:t>
              </a:r>
              <a:endParaRPr lang="en-US" sz="3600" b="1" baseline="-25000" dirty="0"/>
            </a:p>
            <a:p>
              <a:pPr algn="ctr" eaLnBrk="0" hangingPunct="0">
                <a:spcBef>
                  <a:spcPct val="50000"/>
                </a:spcBef>
                <a:defRPr/>
              </a:pPr>
              <a:endParaRPr lang="en-US" sz="1600" dirty="0">
                <a:solidFill>
                  <a:srgbClr val="000000"/>
                </a:solidFill>
              </a:endParaRPr>
            </a:p>
          </p:txBody>
        </p:sp>
      </p:gr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2"/>
          <p:cNvSpPr>
            <a:spLocks noGrp="1" noChangeArrowheads="1"/>
          </p:cNvSpPr>
          <p:nvPr>
            <p:ph type="title"/>
          </p:nvPr>
        </p:nvSpPr>
        <p:spPr>
          <a:xfrm>
            <a:off x="493712" y="-152400"/>
            <a:ext cx="5830888" cy="685800"/>
          </a:xfrm>
        </p:spPr>
        <p:txBody>
          <a:bodyPr/>
          <a:lstStyle/>
          <a:p>
            <a:r>
              <a:rPr lang="en-US" altLang="en-US" dirty="0" smtClean="0"/>
              <a:t>Reading and Working with DAGs</a:t>
            </a:r>
          </a:p>
        </p:txBody>
      </p:sp>
      <p:sp>
        <p:nvSpPr>
          <p:cNvPr id="33795" name="Rectangle 3"/>
          <p:cNvSpPr>
            <a:spLocks noGrp="1" noChangeArrowheads="1"/>
          </p:cNvSpPr>
          <p:nvPr>
            <p:ph type="body" idx="1"/>
          </p:nvPr>
        </p:nvSpPr>
        <p:spPr>
          <a:xfrm>
            <a:off x="0" y="457200"/>
            <a:ext cx="6705600" cy="7239000"/>
          </a:xfrm>
        </p:spPr>
        <p:txBody>
          <a:bodyPr/>
          <a:lstStyle/>
          <a:p>
            <a:pPr marL="0" indent="0">
              <a:buClrTx/>
              <a:buNone/>
            </a:pPr>
            <a:endParaRPr lang="en-US" altLang="en-US" sz="400" b="1" u="sng" dirty="0" smtClean="0"/>
          </a:p>
          <a:p>
            <a:pPr marL="0" indent="0">
              <a:buClrTx/>
              <a:buNone/>
            </a:pPr>
            <a:r>
              <a:rPr lang="en-US" altLang="en-US" sz="2400" b="1" u="sng" dirty="0" smtClean="0"/>
              <a:t>Two Basics</a:t>
            </a:r>
          </a:p>
          <a:p>
            <a:pPr marL="0" indent="0">
              <a:buClrTx/>
              <a:buNone/>
            </a:pPr>
            <a:endParaRPr lang="en-US" altLang="en-US" sz="2400" b="1" u="sng" dirty="0"/>
          </a:p>
          <a:p>
            <a:pPr marL="0" indent="0">
              <a:buClrTx/>
              <a:buNone/>
            </a:pPr>
            <a:endParaRPr lang="en-US" altLang="en-US" sz="2400" b="1" u="sng" dirty="0" smtClean="0"/>
          </a:p>
          <a:p>
            <a:pPr marL="0" indent="0">
              <a:buClrTx/>
              <a:buNone/>
            </a:pPr>
            <a:endParaRPr lang="en-US" altLang="en-US" sz="2400" b="1" u="sng" dirty="0"/>
          </a:p>
          <a:p>
            <a:pPr marL="0" indent="0">
              <a:buClrTx/>
              <a:buNone/>
            </a:pPr>
            <a:endParaRPr lang="en-US" altLang="en-US" sz="2400" b="1" u="sng" dirty="0" smtClean="0"/>
          </a:p>
          <a:p>
            <a:pPr marL="0" indent="0">
              <a:buClrTx/>
              <a:buNone/>
            </a:pPr>
            <a:endParaRPr lang="en-US" altLang="en-US" sz="2400" b="1" u="sng" dirty="0"/>
          </a:p>
          <a:p>
            <a:pPr marL="0" indent="0">
              <a:buClrTx/>
              <a:buNone/>
            </a:pPr>
            <a:endParaRPr lang="en-US" altLang="en-US" sz="1200" b="1" u="sng" dirty="0" smtClean="0"/>
          </a:p>
          <a:p>
            <a:pPr marL="0" indent="0">
              <a:buClrTx/>
              <a:buNone/>
            </a:pPr>
            <a:r>
              <a:rPr lang="en-US" altLang="en-US" sz="2400" b="1" u="sng" dirty="0" smtClean="0"/>
              <a:t>Two Nuances</a:t>
            </a:r>
          </a:p>
        </p:txBody>
      </p:sp>
      <p:grpSp>
        <p:nvGrpSpPr>
          <p:cNvPr id="17" name="Group 16"/>
          <p:cNvGrpSpPr/>
          <p:nvPr/>
        </p:nvGrpSpPr>
        <p:grpSpPr>
          <a:xfrm>
            <a:off x="-38100" y="266837"/>
            <a:ext cx="6210300" cy="2232836"/>
            <a:chOff x="-76200" y="2178216"/>
            <a:chExt cx="6210300" cy="2232835"/>
          </a:xfrm>
        </p:grpSpPr>
        <p:grpSp>
          <p:nvGrpSpPr>
            <p:cNvPr id="2" name="Group 30"/>
            <p:cNvGrpSpPr>
              <a:grpSpLocks/>
            </p:cNvGrpSpPr>
            <p:nvPr/>
          </p:nvGrpSpPr>
          <p:grpSpPr bwMode="auto">
            <a:xfrm>
              <a:off x="3657600" y="2178216"/>
              <a:ext cx="2476500" cy="2232835"/>
              <a:chOff x="2743200" y="3161887"/>
              <a:chExt cx="2476500" cy="2429849"/>
            </a:xfrm>
          </p:grpSpPr>
          <p:sp>
            <p:nvSpPr>
              <p:cNvPr id="5" name="Text Box 2"/>
              <p:cNvSpPr txBox="1">
                <a:spLocks noChangeArrowheads="1"/>
              </p:cNvSpPr>
              <p:nvPr/>
            </p:nvSpPr>
            <p:spPr bwMode="auto">
              <a:xfrm flipH="1">
                <a:off x="2743200" y="3161887"/>
                <a:ext cx="1143000" cy="1071786"/>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solidFill>
                    <a:srgbClr val="000000"/>
                  </a:solidFill>
                </a:endParaRPr>
              </a:p>
              <a:p>
                <a:pPr algn="ctr" eaLnBrk="0" hangingPunct="0">
                  <a:spcBef>
                    <a:spcPct val="50000"/>
                  </a:spcBef>
                  <a:defRPr/>
                </a:pPr>
                <a:r>
                  <a:rPr lang="en-US" sz="3600" b="1" dirty="0">
                    <a:solidFill>
                      <a:srgbClr val="000000"/>
                    </a:solidFill>
                  </a:rPr>
                  <a:t>C</a:t>
                </a:r>
                <a:endParaRPr lang="en-US" sz="3600" dirty="0">
                  <a:solidFill>
                    <a:srgbClr val="000000"/>
                  </a:solidFill>
                </a:endParaRPr>
              </a:p>
            </p:txBody>
          </p:sp>
          <p:sp>
            <p:nvSpPr>
              <p:cNvPr id="6" name="Freeform 3"/>
              <p:cNvSpPr>
                <a:spLocks/>
              </p:cNvSpPr>
              <p:nvPr/>
            </p:nvSpPr>
            <p:spPr bwMode="auto">
              <a:xfrm rot="1245065" flipV="1">
                <a:off x="3519738" y="4104932"/>
                <a:ext cx="1381261" cy="334934"/>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solidFill>
                    <a:srgbClr val="000000"/>
                  </a:solidFill>
                </a:endParaRPr>
              </a:p>
            </p:txBody>
          </p:sp>
          <p:sp>
            <p:nvSpPr>
              <p:cNvPr id="8" name="Freeform 5"/>
              <p:cNvSpPr>
                <a:spLocks/>
              </p:cNvSpPr>
              <p:nvPr/>
            </p:nvSpPr>
            <p:spPr bwMode="auto">
              <a:xfrm rot="2855394" flipV="1">
                <a:off x="3244186" y="4259302"/>
                <a:ext cx="543988" cy="30777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solidFill>
                    <a:srgbClr val="000000"/>
                  </a:solidFill>
                </a:endParaRPr>
              </a:p>
            </p:txBody>
          </p:sp>
          <p:sp>
            <p:nvSpPr>
              <p:cNvPr id="10" name="Text Box 7"/>
              <p:cNvSpPr txBox="1">
                <a:spLocks noChangeArrowheads="1"/>
              </p:cNvSpPr>
              <p:nvPr/>
            </p:nvSpPr>
            <p:spPr bwMode="auto">
              <a:xfrm flipH="1">
                <a:off x="2971800" y="4188556"/>
                <a:ext cx="1371600" cy="1071786"/>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solidFill>
                    <a:srgbClr val="000000"/>
                  </a:solidFill>
                </a:endParaRPr>
              </a:p>
              <a:p>
                <a:pPr algn="ctr" eaLnBrk="0" hangingPunct="0">
                  <a:spcBef>
                    <a:spcPct val="50000"/>
                  </a:spcBef>
                  <a:defRPr/>
                </a:pPr>
                <a:r>
                  <a:rPr lang="en-US" sz="3600" b="1" dirty="0">
                    <a:solidFill>
                      <a:srgbClr val="000000"/>
                    </a:solidFill>
                  </a:rPr>
                  <a:t>E</a:t>
                </a:r>
                <a:endParaRPr lang="en-US" sz="3600" dirty="0">
                  <a:solidFill>
                    <a:srgbClr val="000000"/>
                  </a:solidFill>
                </a:endParaRPr>
              </a:p>
            </p:txBody>
          </p:sp>
          <p:sp>
            <p:nvSpPr>
              <p:cNvPr id="11" name="Text Box 8"/>
              <p:cNvSpPr txBox="1">
                <a:spLocks noChangeArrowheads="1"/>
              </p:cNvSpPr>
              <p:nvPr/>
            </p:nvSpPr>
            <p:spPr bwMode="auto">
              <a:xfrm flipH="1">
                <a:off x="4648200" y="4118030"/>
                <a:ext cx="571500" cy="1473706"/>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solidFill>
                    <a:srgbClr val="000000"/>
                  </a:solidFill>
                </a:endParaRPr>
              </a:p>
              <a:p>
                <a:pPr algn="ctr" eaLnBrk="0" hangingPunct="0">
                  <a:spcBef>
                    <a:spcPct val="50000"/>
                  </a:spcBef>
                  <a:defRPr/>
                </a:pPr>
                <a:r>
                  <a:rPr lang="en-US" sz="3600" b="1" dirty="0">
                    <a:solidFill>
                      <a:srgbClr val="000000"/>
                    </a:solidFill>
                  </a:rPr>
                  <a:t>D</a:t>
                </a:r>
              </a:p>
              <a:p>
                <a:pPr algn="ctr" eaLnBrk="0" hangingPunct="0">
                  <a:spcBef>
                    <a:spcPct val="50000"/>
                  </a:spcBef>
                  <a:defRPr/>
                </a:pPr>
                <a:endParaRPr lang="en-US" sz="1600" dirty="0">
                  <a:solidFill>
                    <a:srgbClr val="000000"/>
                  </a:solidFill>
                </a:endParaRPr>
              </a:p>
            </p:txBody>
          </p:sp>
        </p:grpSp>
        <p:sp>
          <p:nvSpPr>
            <p:cNvPr id="49" name="TextBox 48"/>
            <p:cNvSpPr txBox="1">
              <a:spLocks noChangeArrowheads="1"/>
            </p:cNvSpPr>
            <p:nvPr/>
          </p:nvSpPr>
          <p:spPr bwMode="auto">
            <a:xfrm>
              <a:off x="-76200" y="3159306"/>
              <a:ext cx="2819400" cy="461665"/>
            </a:xfrm>
            <a:prstGeom prst="rect">
              <a:avLst/>
            </a:prstGeom>
            <a:noFill/>
            <a:ln w="9525">
              <a:noFill/>
              <a:miter lim="800000"/>
              <a:headEnd/>
              <a:tailEnd/>
            </a:ln>
          </p:spPr>
          <p:txBody>
            <a:bodyPr>
              <a:spAutoFit/>
            </a:bodyPr>
            <a:lstStyle/>
            <a:p>
              <a:pPr algn="r" eaLnBrk="0" hangingPunct="0">
                <a:spcBef>
                  <a:spcPct val="50000"/>
                </a:spcBef>
              </a:pPr>
              <a:r>
                <a:rPr lang="en-US" altLang="en-US" sz="2400" b="1" dirty="0">
                  <a:solidFill>
                    <a:srgbClr val="000000"/>
                  </a:solidFill>
                </a:rPr>
                <a:t>1.  Confounding</a:t>
              </a:r>
            </a:p>
          </p:txBody>
        </p:sp>
      </p:grpSp>
      <p:grpSp>
        <p:nvGrpSpPr>
          <p:cNvPr id="4" name="Group 3"/>
          <p:cNvGrpSpPr/>
          <p:nvPr/>
        </p:nvGrpSpPr>
        <p:grpSpPr>
          <a:xfrm>
            <a:off x="152400" y="2048777"/>
            <a:ext cx="5562600" cy="2365748"/>
            <a:chOff x="762000" y="4992174"/>
            <a:chExt cx="5562600" cy="2540982"/>
          </a:xfrm>
        </p:grpSpPr>
        <p:sp>
          <p:nvSpPr>
            <p:cNvPr id="33" name="Text Box 2"/>
            <p:cNvSpPr txBox="1">
              <a:spLocks noChangeArrowheads="1"/>
            </p:cNvSpPr>
            <p:nvPr/>
          </p:nvSpPr>
          <p:spPr bwMode="auto">
            <a:xfrm flipH="1">
              <a:off x="4191000" y="4992174"/>
              <a:ext cx="1143000" cy="1057836"/>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solidFill>
                  <a:srgbClr val="000000"/>
                </a:solidFill>
              </a:endParaRPr>
            </a:p>
            <a:p>
              <a:pPr algn="ctr" eaLnBrk="0" hangingPunct="0">
                <a:spcBef>
                  <a:spcPct val="50000"/>
                </a:spcBef>
                <a:defRPr/>
              </a:pPr>
              <a:r>
                <a:rPr lang="en-US" sz="3600" b="1" dirty="0">
                  <a:solidFill>
                    <a:srgbClr val="000000"/>
                  </a:solidFill>
                </a:rPr>
                <a:t>C</a:t>
              </a:r>
              <a:endParaRPr lang="en-US" sz="3600" dirty="0">
                <a:solidFill>
                  <a:srgbClr val="000000"/>
                </a:solidFill>
              </a:endParaRPr>
            </a:p>
          </p:txBody>
        </p:sp>
        <p:sp>
          <p:nvSpPr>
            <p:cNvPr id="38" name="Text Box 7"/>
            <p:cNvSpPr txBox="1">
              <a:spLocks noChangeArrowheads="1"/>
            </p:cNvSpPr>
            <p:nvPr/>
          </p:nvSpPr>
          <p:spPr bwMode="auto">
            <a:xfrm flipH="1">
              <a:off x="3429000" y="5819493"/>
              <a:ext cx="1143000" cy="1057837"/>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solidFill>
                  <a:srgbClr val="000000"/>
                </a:solidFill>
              </a:endParaRPr>
            </a:p>
            <a:p>
              <a:pPr algn="ctr" eaLnBrk="0" hangingPunct="0">
                <a:spcBef>
                  <a:spcPct val="50000"/>
                </a:spcBef>
                <a:defRPr/>
              </a:pPr>
              <a:r>
                <a:rPr lang="en-US" sz="3600" b="1" dirty="0">
                  <a:solidFill>
                    <a:srgbClr val="000000"/>
                  </a:solidFill>
                </a:rPr>
                <a:t>E</a:t>
              </a:r>
              <a:endParaRPr lang="en-US" sz="3600" dirty="0">
                <a:solidFill>
                  <a:srgbClr val="000000"/>
                </a:solidFill>
              </a:endParaRPr>
            </a:p>
          </p:txBody>
        </p:sp>
        <p:sp>
          <p:nvSpPr>
            <p:cNvPr id="39" name="Text Box 8"/>
            <p:cNvSpPr txBox="1">
              <a:spLocks noChangeArrowheads="1"/>
            </p:cNvSpPr>
            <p:nvPr/>
          </p:nvSpPr>
          <p:spPr bwMode="auto">
            <a:xfrm flipH="1">
              <a:off x="5181600" y="5784543"/>
              <a:ext cx="1143000" cy="145452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solidFill>
                  <a:srgbClr val="000000"/>
                </a:solidFill>
              </a:endParaRPr>
            </a:p>
            <a:p>
              <a:pPr algn="ctr" eaLnBrk="0" hangingPunct="0">
                <a:spcBef>
                  <a:spcPct val="50000"/>
                </a:spcBef>
                <a:defRPr/>
              </a:pPr>
              <a:r>
                <a:rPr lang="en-US" sz="3600" b="1" dirty="0">
                  <a:solidFill>
                    <a:srgbClr val="000000"/>
                  </a:solidFill>
                </a:rPr>
                <a:t>D</a:t>
              </a:r>
            </a:p>
            <a:p>
              <a:pPr algn="ctr" eaLnBrk="0" hangingPunct="0">
                <a:spcBef>
                  <a:spcPct val="50000"/>
                </a:spcBef>
                <a:defRPr/>
              </a:pPr>
              <a:endParaRPr lang="en-US" sz="1600" dirty="0">
                <a:solidFill>
                  <a:srgbClr val="000000"/>
                </a:solidFill>
              </a:endParaRPr>
            </a:p>
          </p:txBody>
        </p:sp>
        <p:sp>
          <p:nvSpPr>
            <p:cNvPr id="50" name="TextBox 49"/>
            <p:cNvSpPr txBox="1">
              <a:spLocks noChangeArrowheads="1"/>
            </p:cNvSpPr>
            <p:nvPr/>
          </p:nvSpPr>
          <p:spPr bwMode="auto">
            <a:xfrm>
              <a:off x="762000" y="5715000"/>
              <a:ext cx="2819400" cy="1818156"/>
            </a:xfrm>
            <a:prstGeom prst="rect">
              <a:avLst/>
            </a:prstGeom>
            <a:noFill/>
            <a:ln w="9525">
              <a:noFill/>
              <a:miter lim="800000"/>
              <a:headEnd/>
              <a:tailEnd/>
            </a:ln>
          </p:spPr>
          <p:txBody>
            <a:bodyPr>
              <a:spAutoFit/>
            </a:bodyPr>
            <a:lstStyle/>
            <a:p>
              <a:pPr marL="457200" indent="-457200" algn="r" eaLnBrk="0" hangingPunct="0">
                <a:spcBef>
                  <a:spcPts val="600"/>
                </a:spcBef>
                <a:buFontTx/>
                <a:buAutoNum type="arabicPeriod" startAt="2"/>
              </a:pPr>
              <a:r>
                <a:rPr lang="en-US" altLang="en-US" sz="2400" b="1" dirty="0" smtClean="0">
                  <a:solidFill>
                    <a:srgbClr val="000000"/>
                  </a:solidFill>
                </a:rPr>
                <a:t>Selection Bias</a:t>
              </a:r>
            </a:p>
            <a:p>
              <a:pPr algn="ctr" eaLnBrk="0" hangingPunct="0">
                <a:spcBef>
                  <a:spcPts val="0"/>
                </a:spcBef>
              </a:pPr>
              <a:endParaRPr lang="en-US" altLang="en-US" sz="800" b="1" dirty="0" smtClean="0">
                <a:solidFill>
                  <a:srgbClr val="000000"/>
                </a:solidFill>
              </a:endParaRPr>
            </a:p>
            <a:p>
              <a:pPr algn="ctr" eaLnBrk="0" hangingPunct="0">
                <a:spcBef>
                  <a:spcPts val="0"/>
                </a:spcBef>
              </a:pPr>
              <a:r>
                <a:rPr lang="en-US" altLang="en-US" sz="2400" b="1" dirty="0" smtClean="0">
                  <a:solidFill>
                    <a:srgbClr val="000000"/>
                  </a:solidFill>
                </a:rPr>
                <a:t>aka “collider-stratification” bias</a:t>
              </a:r>
              <a:endParaRPr lang="en-US" altLang="en-US" sz="2400" b="1" dirty="0">
                <a:solidFill>
                  <a:srgbClr val="000000"/>
                </a:solidFill>
              </a:endParaRPr>
            </a:p>
          </p:txBody>
        </p:sp>
        <p:sp>
          <p:nvSpPr>
            <p:cNvPr id="34" name="Freeform 3"/>
            <p:cNvSpPr>
              <a:spLocks/>
            </p:cNvSpPr>
            <p:nvPr/>
          </p:nvSpPr>
          <p:spPr bwMode="auto">
            <a:xfrm rot="12980401" flipV="1">
              <a:off x="4842115" y="5969494"/>
              <a:ext cx="835834" cy="330574"/>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dirty="0">
                <a:solidFill>
                  <a:srgbClr val="000000"/>
                </a:solidFill>
              </a:endParaRPr>
            </a:p>
          </p:txBody>
        </p:sp>
        <p:sp>
          <p:nvSpPr>
            <p:cNvPr id="36" name="Freeform 5"/>
            <p:cNvSpPr>
              <a:spLocks/>
            </p:cNvSpPr>
            <p:nvPr/>
          </p:nvSpPr>
          <p:spPr bwMode="auto">
            <a:xfrm rot="16850319" flipV="1">
              <a:off x="4069639" y="5909789"/>
              <a:ext cx="565615" cy="30777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solidFill>
                  <a:srgbClr val="000000"/>
                </a:solidFill>
              </a:endParaRPr>
            </a:p>
          </p:txBody>
        </p:sp>
        <p:sp>
          <p:nvSpPr>
            <p:cNvPr id="53" name="Text Box 2067"/>
            <p:cNvSpPr txBox="1">
              <a:spLocks noChangeArrowheads="1"/>
            </p:cNvSpPr>
            <p:nvPr/>
          </p:nvSpPr>
          <p:spPr bwMode="auto">
            <a:xfrm>
              <a:off x="4457699" y="5393926"/>
              <a:ext cx="647701" cy="760320"/>
            </a:xfrm>
            <a:prstGeom prst="rect">
              <a:avLst/>
            </a:prstGeom>
            <a:noFill/>
            <a:ln w="76200">
              <a:solidFill>
                <a:srgbClr val="FF0000"/>
              </a:solidFill>
              <a:miter lim="800000"/>
              <a:headEnd/>
              <a:tailEnd/>
            </a:ln>
          </p:spPr>
          <p:txBody>
            <a:bodyPr wrap="square">
              <a:spAutoFit/>
            </a:bodyPr>
            <a:lstStyle/>
            <a:p>
              <a:pPr algn="ctr" eaLnBrk="0" hangingPunct="0">
                <a:spcBef>
                  <a:spcPct val="50000"/>
                </a:spcBef>
              </a:pPr>
              <a:endParaRPr lang="en-US" altLang="en-US" sz="1000" b="1" dirty="0">
                <a:solidFill>
                  <a:srgbClr val="000000"/>
                </a:solidFill>
              </a:endParaRPr>
            </a:p>
            <a:p>
              <a:pPr algn="ctr" eaLnBrk="0" hangingPunct="0">
                <a:spcBef>
                  <a:spcPct val="50000"/>
                </a:spcBef>
              </a:pPr>
              <a:endParaRPr lang="en-US" altLang="en-US" sz="1000" b="1" dirty="0">
                <a:solidFill>
                  <a:srgbClr val="000000"/>
                </a:solidFill>
              </a:endParaRPr>
            </a:p>
            <a:p>
              <a:pPr algn="ctr" eaLnBrk="0" hangingPunct="0">
                <a:spcBef>
                  <a:spcPct val="50000"/>
                </a:spcBef>
              </a:pPr>
              <a:endParaRPr lang="en-US" altLang="en-US" sz="1000" b="1" dirty="0">
                <a:solidFill>
                  <a:srgbClr val="000000"/>
                </a:solidFill>
              </a:endParaRPr>
            </a:p>
          </p:txBody>
        </p:sp>
      </p:grpSp>
      <p:grpSp>
        <p:nvGrpSpPr>
          <p:cNvPr id="15" name="Group 14"/>
          <p:cNvGrpSpPr/>
          <p:nvPr/>
        </p:nvGrpSpPr>
        <p:grpSpPr>
          <a:xfrm>
            <a:off x="152400" y="6798267"/>
            <a:ext cx="6705600" cy="2290846"/>
            <a:chOff x="457200" y="5638484"/>
            <a:chExt cx="6705600" cy="2290844"/>
          </a:xfrm>
        </p:grpSpPr>
        <p:grpSp>
          <p:nvGrpSpPr>
            <p:cNvPr id="14" name="Group 13"/>
            <p:cNvGrpSpPr/>
            <p:nvPr/>
          </p:nvGrpSpPr>
          <p:grpSpPr>
            <a:xfrm>
              <a:off x="3429000" y="5638484"/>
              <a:ext cx="3505200" cy="1563130"/>
              <a:chOff x="2819400" y="6095684"/>
              <a:chExt cx="3505200" cy="1563130"/>
            </a:xfrm>
          </p:grpSpPr>
          <p:sp>
            <p:nvSpPr>
              <p:cNvPr id="43" name="Line 4"/>
              <p:cNvSpPr>
                <a:spLocks noChangeShapeType="1"/>
              </p:cNvSpPr>
              <p:nvPr/>
            </p:nvSpPr>
            <p:spPr bwMode="auto">
              <a:xfrm>
                <a:off x="3581400" y="6781799"/>
                <a:ext cx="723900" cy="14287"/>
              </a:xfrm>
              <a:prstGeom prst="line">
                <a:avLst/>
              </a:prstGeom>
              <a:noFill/>
              <a:ln w="76200">
                <a:solidFill>
                  <a:schemeClr val="tx1"/>
                </a:solidFill>
                <a:prstDash val="solid"/>
                <a:round/>
                <a:headEn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solidFill>
                    <a:srgbClr val="000000"/>
                  </a:solidFill>
                </a:endParaRPr>
              </a:p>
            </p:txBody>
          </p:sp>
          <p:sp>
            <p:nvSpPr>
              <p:cNvPr id="46" name="Text Box 7"/>
              <p:cNvSpPr txBox="1">
                <a:spLocks noChangeArrowheads="1"/>
              </p:cNvSpPr>
              <p:nvPr/>
            </p:nvSpPr>
            <p:spPr bwMode="auto">
              <a:xfrm flipH="1">
                <a:off x="2819400" y="6095684"/>
                <a:ext cx="819149" cy="984884"/>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solidFill>
                    <a:srgbClr val="000000"/>
                  </a:solidFill>
                </a:endParaRPr>
              </a:p>
              <a:p>
                <a:pPr algn="ctr" eaLnBrk="0" hangingPunct="0">
                  <a:spcBef>
                    <a:spcPct val="50000"/>
                  </a:spcBef>
                  <a:defRPr/>
                </a:pPr>
                <a:r>
                  <a:rPr lang="en-US" sz="3600" b="1" dirty="0">
                    <a:solidFill>
                      <a:srgbClr val="000000"/>
                    </a:solidFill>
                  </a:rPr>
                  <a:t>E</a:t>
                </a:r>
                <a:endParaRPr lang="en-US" sz="3600" dirty="0">
                  <a:solidFill>
                    <a:srgbClr val="000000"/>
                  </a:solidFill>
                </a:endParaRPr>
              </a:p>
            </p:txBody>
          </p:sp>
          <p:sp>
            <p:nvSpPr>
              <p:cNvPr id="47" name="Text Box 8"/>
              <p:cNvSpPr txBox="1">
                <a:spLocks noChangeArrowheads="1"/>
              </p:cNvSpPr>
              <p:nvPr/>
            </p:nvSpPr>
            <p:spPr bwMode="auto">
              <a:xfrm flipH="1">
                <a:off x="3962400" y="6118979"/>
                <a:ext cx="1143000" cy="1354216"/>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solidFill>
                    <a:srgbClr val="000000"/>
                  </a:solidFill>
                </a:endParaRPr>
              </a:p>
              <a:p>
                <a:pPr algn="ctr" eaLnBrk="0" hangingPunct="0">
                  <a:spcBef>
                    <a:spcPct val="50000"/>
                  </a:spcBef>
                  <a:defRPr/>
                </a:pPr>
                <a:r>
                  <a:rPr lang="en-US" sz="3600" b="1" dirty="0">
                    <a:solidFill>
                      <a:srgbClr val="000000"/>
                    </a:solidFill>
                  </a:rPr>
                  <a:t>D</a:t>
                </a:r>
              </a:p>
              <a:p>
                <a:pPr algn="ctr" eaLnBrk="0" hangingPunct="0">
                  <a:spcBef>
                    <a:spcPct val="50000"/>
                  </a:spcBef>
                  <a:defRPr/>
                </a:pPr>
                <a:endParaRPr lang="en-US" sz="1600" dirty="0">
                  <a:solidFill>
                    <a:srgbClr val="000000"/>
                  </a:solidFill>
                </a:endParaRPr>
              </a:p>
            </p:txBody>
          </p:sp>
          <p:sp>
            <p:nvSpPr>
              <p:cNvPr id="74" name="Text Box 8"/>
              <p:cNvSpPr txBox="1">
                <a:spLocks noChangeArrowheads="1"/>
              </p:cNvSpPr>
              <p:nvPr/>
            </p:nvSpPr>
            <p:spPr bwMode="auto">
              <a:xfrm flipH="1">
                <a:off x="5181600" y="6304598"/>
                <a:ext cx="1143000" cy="1354216"/>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solidFill>
                    <a:srgbClr val="000000"/>
                  </a:solidFill>
                </a:endParaRPr>
              </a:p>
              <a:p>
                <a:pPr algn="ctr" eaLnBrk="0" hangingPunct="0">
                  <a:spcBef>
                    <a:spcPct val="50000"/>
                  </a:spcBef>
                  <a:defRPr/>
                </a:pPr>
                <a:r>
                  <a:rPr lang="en-US" sz="3600" b="1" dirty="0" smtClean="0">
                    <a:solidFill>
                      <a:srgbClr val="000000"/>
                    </a:solidFill>
                  </a:rPr>
                  <a:t>Y</a:t>
                </a:r>
                <a:endParaRPr lang="en-US" sz="3600" b="1" dirty="0">
                  <a:solidFill>
                    <a:srgbClr val="000000"/>
                  </a:solidFill>
                </a:endParaRPr>
              </a:p>
              <a:p>
                <a:pPr algn="ctr" eaLnBrk="0" hangingPunct="0">
                  <a:spcBef>
                    <a:spcPct val="50000"/>
                  </a:spcBef>
                  <a:defRPr/>
                </a:pPr>
                <a:endParaRPr lang="en-US" sz="1600" dirty="0">
                  <a:solidFill>
                    <a:srgbClr val="000000"/>
                  </a:solidFill>
                </a:endParaRPr>
              </a:p>
            </p:txBody>
          </p:sp>
          <p:sp>
            <p:nvSpPr>
              <p:cNvPr id="79" name="Line 4"/>
              <p:cNvSpPr>
                <a:spLocks noChangeShapeType="1"/>
              </p:cNvSpPr>
              <p:nvPr/>
            </p:nvSpPr>
            <p:spPr bwMode="auto">
              <a:xfrm>
                <a:off x="4743449" y="6796086"/>
                <a:ext cx="804541" cy="185620"/>
              </a:xfrm>
              <a:prstGeom prst="line">
                <a:avLst/>
              </a:prstGeom>
              <a:noFill/>
              <a:ln w="76200">
                <a:solidFill>
                  <a:schemeClr val="tx1"/>
                </a:solidFill>
                <a:prstDash val="solid"/>
                <a:round/>
                <a:headEn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solidFill>
                    <a:srgbClr val="000000"/>
                  </a:solidFill>
                </a:endParaRPr>
              </a:p>
            </p:txBody>
          </p:sp>
          <p:sp>
            <p:nvSpPr>
              <p:cNvPr id="80" name="Text Box 7"/>
              <p:cNvSpPr txBox="1">
                <a:spLocks noChangeArrowheads="1"/>
              </p:cNvSpPr>
              <p:nvPr/>
            </p:nvSpPr>
            <p:spPr bwMode="auto">
              <a:xfrm flipH="1">
                <a:off x="5343525" y="6645254"/>
                <a:ext cx="819149" cy="707886"/>
              </a:xfrm>
              <a:prstGeom prst="rect">
                <a:avLst/>
              </a:prstGeom>
              <a:noFill/>
              <a:ln w="66675">
                <a:solidFill>
                  <a:srgbClr val="FF0000"/>
                </a:solidFill>
                <a:miter lim="800000"/>
                <a:headEnd/>
                <a:tailEnd/>
              </a:ln>
              <a:effectLst/>
            </p:spPr>
            <p:txBody>
              <a:bodyPr wrap="square" anchor="ctr">
                <a:spAutoFit/>
              </a:bodyPr>
              <a:lstStyle/>
              <a:p>
                <a:pPr algn="ctr" eaLnBrk="0" hangingPunct="0">
                  <a:spcBef>
                    <a:spcPct val="50000"/>
                  </a:spcBef>
                  <a:defRPr/>
                </a:pPr>
                <a:endParaRPr lang="en-US" sz="400" b="1" dirty="0" smtClean="0">
                  <a:solidFill>
                    <a:srgbClr val="000000"/>
                  </a:solidFill>
                </a:endParaRPr>
              </a:p>
              <a:p>
                <a:pPr algn="ctr" eaLnBrk="0" hangingPunct="0">
                  <a:spcBef>
                    <a:spcPct val="50000"/>
                  </a:spcBef>
                  <a:defRPr/>
                </a:pPr>
                <a:endParaRPr lang="en-US" sz="400" b="1" dirty="0">
                  <a:solidFill>
                    <a:srgbClr val="000000"/>
                  </a:solidFill>
                </a:endParaRPr>
              </a:p>
              <a:p>
                <a:pPr algn="ctr" eaLnBrk="0" hangingPunct="0">
                  <a:spcBef>
                    <a:spcPct val="50000"/>
                  </a:spcBef>
                  <a:defRPr/>
                </a:pPr>
                <a:endParaRPr lang="en-US" sz="400" b="1" dirty="0" smtClean="0">
                  <a:solidFill>
                    <a:srgbClr val="000000"/>
                  </a:solidFill>
                </a:endParaRPr>
              </a:p>
              <a:p>
                <a:pPr algn="ctr" eaLnBrk="0" hangingPunct="0">
                  <a:spcBef>
                    <a:spcPct val="50000"/>
                  </a:spcBef>
                  <a:defRPr/>
                </a:pPr>
                <a:endParaRPr lang="en-US" sz="400" b="1" dirty="0">
                  <a:solidFill>
                    <a:srgbClr val="000000"/>
                  </a:solidFill>
                </a:endParaRPr>
              </a:p>
              <a:p>
                <a:pPr algn="ctr" eaLnBrk="0" hangingPunct="0">
                  <a:spcBef>
                    <a:spcPct val="50000"/>
                  </a:spcBef>
                  <a:defRPr/>
                </a:pPr>
                <a:endParaRPr lang="en-US" sz="400" b="1" dirty="0" smtClean="0">
                  <a:solidFill>
                    <a:srgbClr val="000000"/>
                  </a:solidFill>
                </a:endParaRPr>
              </a:p>
              <a:p>
                <a:pPr algn="ctr" eaLnBrk="0" hangingPunct="0">
                  <a:spcBef>
                    <a:spcPct val="50000"/>
                  </a:spcBef>
                  <a:defRPr/>
                </a:pPr>
                <a:endParaRPr lang="en-US" sz="400" b="1" dirty="0">
                  <a:solidFill>
                    <a:srgbClr val="000000"/>
                  </a:solidFill>
                </a:endParaRPr>
              </a:p>
              <a:p>
                <a:pPr algn="ctr" eaLnBrk="0" hangingPunct="0">
                  <a:spcBef>
                    <a:spcPct val="50000"/>
                  </a:spcBef>
                  <a:defRPr/>
                </a:pPr>
                <a:endParaRPr lang="en-US" sz="400" b="1" dirty="0">
                  <a:solidFill>
                    <a:srgbClr val="000000"/>
                  </a:solidFill>
                </a:endParaRPr>
              </a:p>
            </p:txBody>
          </p:sp>
        </p:grpSp>
        <p:sp>
          <p:nvSpPr>
            <p:cNvPr id="30" name="TextBox 29"/>
            <p:cNvSpPr txBox="1">
              <a:spLocks noChangeArrowheads="1"/>
            </p:cNvSpPr>
            <p:nvPr/>
          </p:nvSpPr>
          <p:spPr bwMode="auto">
            <a:xfrm>
              <a:off x="457200" y="6024789"/>
              <a:ext cx="3048000" cy="1200328"/>
            </a:xfrm>
            <a:prstGeom prst="rect">
              <a:avLst/>
            </a:prstGeom>
            <a:noFill/>
            <a:ln w="9525">
              <a:noFill/>
              <a:miter lim="800000"/>
              <a:headEnd/>
              <a:tailEnd/>
            </a:ln>
          </p:spPr>
          <p:txBody>
            <a:bodyPr wrap="square">
              <a:spAutoFit/>
            </a:bodyPr>
            <a:lstStyle/>
            <a:p>
              <a:pPr marL="400050" indent="-400050" eaLnBrk="0" hangingPunct="0">
                <a:spcBef>
                  <a:spcPct val="50000"/>
                </a:spcBef>
              </a:pPr>
              <a:r>
                <a:rPr lang="en-US" altLang="en-US" sz="2400" b="1" dirty="0" smtClean="0">
                  <a:solidFill>
                    <a:srgbClr val="000000"/>
                  </a:solidFill>
                </a:rPr>
                <a:t>4.  Conditioning on descendant of outcome</a:t>
              </a:r>
              <a:endParaRPr lang="en-US" altLang="en-US" sz="2400" b="1" dirty="0">
                <a:solidFill>
                  <a:srgbClr val="000000"/>
                </a:solidFill>
              </a:endParaRPr>
            </a:p>
          </p:txBody>
        </p:sp>
        <p:sp>
          <p:nvSpPr>
            <p:cNvPr id="81" name="TextBox 80"/>
            <p:cNvSpPr txBox="1">
              <a:spLocks noChangeArrowheads="1"/>
            </p:cNvSpPr>
            <p:nvPr/>
          </p:nvSpPr>
          <p:spPr bwMode="auto">
            <a:xfrm>
              <a:off x="533400" y="6882889"/>
              <a:ext cx="6629400" cy="1046439"/>
            </a:xfrm>
            <a:prstGeom prst="rect">
              <a:avLst/>
            </a:prstGeom>
            <a:noFill/>
            <a:ln w="9525">
              <a:noFill/>
              <a:miter lim="800000"/>
              <a:headEnd/>
              <a:tailEnd/>
            </a:ln>
          </p:spPr>
          <p:txBody>
            <a:bodyPr wrap="square">
              <a:spAutoFit/>
            </a:bodyPr>
            <a:lstStyle/>
            <a:p>
              <a:pPr algn="ctr" eaLnBrk="0" hangingPunct="0">
                <a:spcBef>
                  <a:spcPct val="50000"/>
                </a:spcBef>
              </a:pPr>
              <a:endParaRPr lang="en-US" altLang="en-US" sz="400" b="1" dirty="0" smtClean="0">
                <a:solidFill>
                  <a:srgbClr val="000000"/>
                </a:solidFill>
              </a:endParaRPr>
            </a:p>
            <a:p>
              <a:pPr algn="ctr" eaLnBrk="0" hangingPunct="0">
                <a:spcBef>
                  <a:spcPct val="50000"/>
                </a:spcBef>
              </a:pPr>
              <a:r>
                <a:rPr lang="en-US" altLang="en-US" sz="2400" b="1" dirty="0" smtClean="0">
                  <a:solidFill>
                    <a:srgbClr val="000000"/>
                  </a:solidFill>
                </a:rPr>
                <a:t>- </a:t>
              </a:r>
              <a:r>
                <a:rPr lang="en-US" altLang="en-US" sz="2400" b="1" dirty="0">
                  <a:solidFill>
                    <a:srgbClr val="000000"/>
                  </a:solidFill>
                </a:rPr>
                <a:t>also results in collider-stratification bias </a:t>
              </a:r>
              <a:r>
                <a:rPr lang="en-US" altLang="en-US" sz="2200" b="1" dirty="0">
                  <a:solidFill>
                    <a:srgbClr val="000000"/>
                  </a:solidFill>
                </a:rPr>
                <a:t>(induces spurious relationship between E &amp; D)</a:t>
              </a:r>
            </a:p>
          </p:txBody>
        </p:sp>
      </p:grpSp>
      <p:grpSp>
        <p:nvGrpSpPr>
          <p:cNvPr id="48" name="Group 47"/>
          <p:cNvGrpSpPr/>
          <p:nvPr/>
        </p:nvGrpSpPr>
        <p:grpSpPr>
          <a:xfrm>
            <a:off x="76200" y="3605121"/>
            <a:ext cx="6477000" cy="3394201"/>
            <a:chOff x="633406" y="3981525"/>
            <a:chExt cx="6262694" cy="3645614"/>
          </a:xfrm>
        </p:grpSpPr>
        <p:sp>
          <p:nvSpPr>
            <p:cNvPr id="59" name="Text Box 2"/>
            <p:cNvSpPr txBox="1">
              <a:spLocks noChangeArrowheads="1"/>
            </p:cNvSpPr>
            <p:nvPr/>
          </p:nvSpPr>
          <p:spPr bwMode="auto">
            <a:xfrm flipH="1">
              <a:off x="4191000" y="4992175"/>
              <a:ext cx="1143000" cy="1057837"/>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solidFill>
                  <a:srgbClr val="000000"/>
                </a:solidFill>
              </a:endParaRPr>
            </a:p>
            <a:p>
              <a:pPr algn="ctr" eaLnBrk="0" hangingPunct="0">
                <a:spcBef>
                  <a:spcPct val="50000"/>
                </a:spcBef>
                <a:defRPr/>
              </a:pPr>
              <a:r>
                <a:rPr lang="en-US" sz="3600" b="1" dirty="0">
                  <a:solidFill>
                    <a:srgbClr val="000000"/>
                  </a:solidFill>
                </a:rPr>
                <a:t>C</a:t>
              </a:r>
              <a:endParaRPr lang="en-US" sz="3600" dirty="0">
                <a:solidFill>
                  <a:srgbClr val="000000"/>
                </a:solidFill>
              </a:endParaRPr>
            </a:p>
          </p:txBody>
        </p:sp>
        <p:sp>
          <p:nvSpPr>
            <p:cNvPr id="61" name="Text Box 7"/>
            <p:cNvSpPr txBox="1">
              <a:spLocks noChangeArrowheads="1"/>
            </p:cNvSpPr>
            <p:nvPr/>
          </p:nvSpPr>
          <p:spPr bwMode="auto">
            <a:xfrm flipH="1">
              <a:off x="3429000" y="5819493"/>
              <a:ext cx="1143000" cy="1057837"/>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solidFill>
                  <a:srgbClr val="000000"/>
                </a:solidFill>
              </a:endParaRPr>
            </a:p>
            <a:p>
              <a:pPr algn="ctr" eaLnBrk="0" hangingPunct="0">
                <a:spcBef>
                  <a:spcPct val="50000"/>
                </a:spcBef>
                <a:defRPr/>
              </a:pPr>
              <a:r>
                <a:rPr lang="en-US" sz="3600" b="1" dirty="0">
                  <a:solidFill>
                    <a:srgbClr val="000000"/>
                  </a:solidFill>
                </a:rPr>
                <a:t>E</a:t>
              </a:r>
              <a:endParaRPr lang="en-US" sz="3600" dirty="0">
                <a:solidFill>
                  <a:srgbClr val="000000"/>
                </a:solidFill>
              </a:endParaRPr>
            </a:p>
          </p:txBody>
        </p:sp>
        <p:sp>
          <p:nvSpPr>
            <p:cNvPr id="65" name="Text Box 8"/>
            <p:cNvSpPr txBox="1">
              <a:spLocks noChangeArrowheads="1"/>
            </p:cNvSpPr>
            <p:nvPr/>
          </p:nvSpPr>
          <p:spPr bwMode="auto">
            <a:xfrm flipH="1">
              <a:off x="5181600" y="5784543"/>
              <a:ext cx="1143000" cy="1454526"/>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solidFill>
                  <a:srgbClr val="000000"/>
                </a:solidFill>
              </a:endParaRPr>
            </a:p>
            <a:p>
              <a:pPr algn="ctr" eaLnBrk="0" hangingPunct="0">
                <a:spcBef>
                  <a:spcPct val="50000"/>
                </a:spcBef>
                <a:defRPr/>
              </a:pPr>
              <a:r>
                <a:rPr lang="en-US" sz="3600" b="1" dirty="0">
                  <a:solidFill>
                    <a:srgbClr val="000000"/>
                  </a:solidFill>
                </a:rPr>
                <a:t>D</a:t>
              </a:r>
            </a:p>
            <a:p>
              <a:pPr algn="ctr" eaLnBrk="0" hangingPunct="0">
                <a:spcBef>
                  <a:spcPct val="50000"/>
                </a:spcBef>
                <a:defRPr/>
              </a:pPr>
              <a:endParaRPr lang="en-US" sz="1600" dirty="0">
                <a:solidFill>
                  <a:srgbClr val="000000"/>
                </a:solidFill>
              </a:endParaRPr>
            </a:p>
          </p:txBody>
        </p:sp>
        <p:sp>
          <p:nvSpPr>
            <p:cNvPr id="66" name="TextBox 65"/>
            <p:cNvSpPr txBox="1">
              <a:spLocks noChangeArrowheads="1"/>
            </p:cNvSpPr>
            <p:nvPr/>
          </p:nvSpPr>
          <p:spPr bwMode="auto">
            <a:xfrm>
              <a:off x="762000" y="5544367"/>
              <a:ext cx="2819400" cy="1289239"/>
            </a:xfrm>
            <a:prstGeom prst="rect">
              <a:avLst/>
            </a:prstGeom>
            <a:noFill/>
            <a:ln w="9525">
              <a:noFill/>
              <a:miter lim="800000"/>
              <a:headEnd/>
              <a:tailEnd/>
            </a:ln>
          </p:spPr>
          <p:txBody>
            <a:bodyPr>
              <a:spAutoFit/>
            </a:bodyPr>
            <a:lstStyle/>
            <a:p>
              <a:pPr marL="400050" indent="-400050" eaLnBrk="0" hangingPunct="0">
                <a:spcBef>
                  <a:spcPct val="50000"/>
                </a:spcBef>
                <a:buFont typeface="+mj-lt"/>
                <a:buAutoNum type="arabicPeriod" startAt="3"/>
              </a:pPr>
              <a:r>
                <a:rPr lang="en-US" altLang="en-US" sz="2400" b="1" dirty="0" smtClean="0">
                  <a:solidFill>
                    <a:srgbClr val="000000"/>
                  </a:solidFill>
                </a:rPr>
                <a:t>Conditioning on descendant of a collider </a:t>
              </a:r>
              <a:endParaRPr lang="en-US" altLang="en-US" sz="2400" b="1" dirty="0">
                <a:solidFill>
                  <a:srgbClr val="000000"/>
                </a:solidFill>
              </a:endParaRPr>
            </a:p>
          </p:txBody>
        </p:sp>
        <p:sp>
          <p:nvSpPr>
            <p:cNvPr id="68" name="Freeform 3"/>
            <p:cNvSpPr>
              <a:spLocks/>
            </p:cNvSpPr>
            <p:nvPr/>
          </p:nvSpPr>
          <p:spPr bwMode="auto">
            <a:xfrm rot="12980401" flipV="1">
              <a:off x="4842115" y="5969494"/>
              <a:ext cx="835834" cy="330574"/>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dirty="0">
                <a:solidFill>
                  <a:srgbClr val="000000"/>
                </a:solidFill>
              </a:endParaRPr>
            </a:p>
          </p:txBody>
        </p:sp>
        <p:sp>
          <p:nvSpPr>
            <p:cNvPr id="69" name="Freeform 5"/>
            <p:cNvSpPr>
              <a:spLocks/>
            </p:cNvSpPr>
            <p:nvPr/>
          </p:nvSpPr>
          <p:spPr bwMode="auto">
            <a:xfrm rot="16850319" flipV="1">
              <a:off x="4069639" y="5914881"/>
              <a:ext cx="565614" cy="297594"/>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solidFill>
                  <a:srgbClr val="000000"/>
                </a:solidFill>
              </a:endParaRPr>
            </a:p>
          </p:txBody>
        </p:sp>
        <p:sp>
          <p:nvSpPr>
            <p:cNvPr id="70" name="Text Box 2067"/>
            <p:cNvSpPr txBox="1">
              <a:spLocks noChangeArrowheads="1"/>
            </p:cNvSpPr>
            <p:nvPr/>
          </p:nvSpPr>
          <p:spPr bwMode="auto">
            <a:xfrm>
              <a:off x="4424355" y="4355861"/>
              <a:ext cx="647701" cy="760320"/>
            </a:xfrm>
            <a:prstGeom prst="rect">
              <a:avLst/>
            </a:prstGeom>
            <a:noFill/>
            <a:ln w="76200">
              <a:solidFill>
                <a:srgbClr val="FF0000"/>
              </a:solidFill>
              <a:miter lim="800000"/>
              <a:headEnd/>
              <a:tailEnd/>
            </a:ln>
            <a:effectLst/>
          </p:spPr>
          <p:txBody>
            <a:bodyPr wrap="square">
              <a:spAutoFit/>
            </a:bodyPr>
            <a:lstStyle/>
            <a:p>
              <a:pPr algn="ctr" eaLnBrk="0" hangingPunct="0">
                <a:spcBef>
                  <a:spcPct val="50000"/>
                </a:spcBef>
              </a:pPr>
              <a:endParaRPr lang="en-US" altLang="en-US" sz="1000" b="1" dirty="0">
                <a:solidFill>
                  <a:srgbClr val="000000"/>
                </a:solidFill>
              </a:endParaRPr>
            </a:p>
            <a:p>
              <a:pPr algn="ctr" eaLnBrk="0" hangingPunct="0">
                <a:spcBef>
                  <a:spcPct val="50000"/>
                </a:spcBef>
              </a:pPr>
              <a:endParaRPr lang="en-US" altLang="en-US" sz="1000" b="1" dirty="0">
                <a:solidFill>
                  <a:srgbClr val="000000"/>
                </a:solidFill>
              </a:endParaRPr>
            </a:p>
            <a:p>
              <a:pPr algn="ctr" eaLnBrk="0" hangingPunct="0">
                <a:spcBef>
                  <a:spcPct val="50000"/>
                </a:spcBef>
              </a:pPr>
              <a:endParaRPr lang="en-US" altLang="en-US" sz="1000" b="1" dirty="0">
                <a:solidFill>
                  <a:srgbClr val="000000"/>
                </a:solidFill>
              </a:endParaRPr>
            </a:p>
          </p:txBody>
        </p:sp>
        <p:sp>
          <p:nvSpPr>
            <p:cNvPr id="71" name="TextBox 70"/>
            <p:cNvSpPr txBox="1">
              <a:spLocks noChangeArrowheads="1"/>
            </p:cNvSpPr>
            <p:nvPr/>
          </p:nvSpPr>
          <p:spPr bwMode="auto">
            <a:xfrm>
              <a:off x="633406" y="6767647"/>
              <a:ext cx="6262694" cy="859492"/>
            </a:xfrm>
            <a:prstGeom prst="rect">
              <a:avLst/>
            </a:prstGeom>
            <a:noFill/>
            <a:ln w="9525">
              <a:noFill/>
              <a:miter lim="800000"/>
              <a:headEnd/>
              <a:tailEnd/>
            </a:ln>
          </p:spPr>
          <p:txBody>
            <a:bodyPr wrap="square">
              <a:spAutoFit/>
            </a:bodyPr>
            <a:lstStyle/>
            <a:p>
              <a:pPr algn="ctr" eaLnBrk="0" hangingPunct="0">
                <a:spcBef>
                  <a:spcPct val="50000"/>
                </a:spcBef>
              </a:pPr>
              <a:r>
                <a:rPr lang="en-US" altLang="en-US" sz="2400" b="1" dirty="0" smtClean="0">
                  <a:solidFill>
                    <a:srgbClr val="000000"/>
                  </a:solidFill>
                </a:rPr>
                <a:t>- also results in collider-stratification bias </a:t>
              </a:r>
              <a:r>
                <a:rPr lang="en-US" altLang="en-US" sz="2200" b="1" dirty="0" smtClean="0">
                  <a:solidFill>
                    <a:srgbClr val="000000"/>
                  </a:solidFill>
                </a:rPr>
                <a:t>(induces spurious relationship between E &amp; D)</a:t>
              </a:r>
              <a:endParaRPr lang="en-US" altLang="en-US" sz="2200" b="1" dirty="0">
                <a:solidFill>
                  <a:srgbClr val="000000"/>
                </a:solidFill>
              </a:endParaRPr>
            </a:p>
          </p:txBody>
        </p:sp>
        <p:sp>
          <p:nvSpPr>
            <p:cNvPr id="72" name="Freeform 5"/>
            <p:cNvSpPr>
              <a:spLocks/>
            </p:cNvSpPr>
            <p:nvPr/>
          </p:nvSpPr>
          <p:spPr bwMode="auto">
            <a:xfrm rot="18302402">
              <a:off x="4526472" y="5067123"/>
              <a:ext cx="464069" cy="297594"/>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dirty="0">
                <a:solidFill>
                  <a:srgbClr val="000000"/>
                </a:solidFill>
              </a:endParaRPr>
            </a:p>
          </p:txBody>
        </p:sp>
        <p:sp>
          <p:nvSpPr>
            <p:cNvPr id="73" name="Text Box 2"/>
            <p:cNvSpPr txBox="1">
              <a:spLocks noChangeArrowheads="1"/>
            </p:cNvSpPr>
            <p:nvPr/>
          </p:nvSpPr>
          <p:spPr bwMode="auto">
            <a:xfrm flipH="1">
              <a:off x="4191000" y="3981525"/>
              <a:ext cx="1143000" cy="1057837"/>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solidFill>
                  <a:srgbClr val="000000"/>
                </a:solidFill>
              </a:endParaRPr>
            </a:p>
            <a:p>
              <a:pPr algn="ctr" eaLnBrk="0" hangingPunct="0">
                <a:spcBef>
                  <a:spcPct val="50000"/>
                </a:spcBef>
                <a:defRPr/>
              </a:pPr>
              <a:r>
                <a:rPr lang="en-US" sz="3600" b="1" dirty="0" smtClean="0">
                  <a:solidFill>
                    <a:srgbClr val="000000"/>
                  </a:solidFill>
                </a:rPr>
                <a:t>L</a:t>
              </a:r>
              <a:endParaRPr lang="en-US" sz="3600" dirty="0">
                <a:solidFill>
                  <a:srgbClr val="000000"/>
                </a:solidFill>
              </a:endParaRPr>
            </a:p>
          </p:txBody>
        </p:sp>
      </p:grpSp>
      <p:sp>
        <p:nvSpPr>
          <p:cNvPr id="3" name="TextBox 2"/>
          <p:cNvSpPr txBox="1"/>
          <p:nvPr/>
        </p:nvSpPr>
        <p:spPr>
          <a:xfrm>
            <a:off x="5200968" y="2855655"/>
            <a:ext cx="1580832" cy="2554545"/>
          </a:xfrm>
          <a:prstGeom prst="rect">
            <a:avLst/>
          </a:prstGeom>
          <a:noFill/>
        </p:spPr>
        <p:txBody>
          <a:bodyPr wrap="square" rtlCol="0">
            <a:spAutoFit/>
          </a:bodyPr>
          <a:lstStyle/>
          <a:p>
            <a:pPr algn="r"/>
            <a:r>
              <a:rPr lang="en-US" sz="1600" dirty="0" smtClean="0"/>
              <a:t>Once you commit these to memory pattern recognition, it opens up a very efficient means for thought and communication</a:t>
            </a:r>
            <a:endParaRPr lang="en-US" sz="1600" dirty="0"/>
          </a:p>
        </p:txBody>
      </p:sp>
    </p:spTree>
    <p:extLst>
      <p:ext uri="{BB962C8B-B14F-4D97-AF65-F5344CB8AC3E}">
        <p14:creationId xmlns:p14="http://schemas.microsoft.com/office/powerpoint/2010/main" val="2649678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609600" y="304800"/>
            <a:ext cx="5830888" cy="685800"/>
          </a:xfrm>
        </p:spPr>
        <p:txBody>
          <a:bodyPr/>
          <a:lstStyle/>
          <a:p>
            <a:r>
              <a:rPr lang="en-US" altLang="en-US" dirty="0" smtClean="0"/>
              <a:t>Lessons Learned from DAGs for Management of Confounding</a:t>
            </a:r>
          </a:p>
        </p:txBody>
      </p:sp>
      <p:sp>
        <p:nvSpPr>
          <p:cNvPr id="23554" name="Rectangle 3"/>
          <p:cNvSpPr>
            <a:spLocks noGrp="1" noChangeArrowheads="1"/>
          </p:cNvSpPr>
          <p:nvPr>
            <p:ph type="body" idx="1"/>
          </p:nvPr>
        </p:nvSpPr>
        <p:spPr>
          <a:xfrm>
            <a:off x="152400" y="1219200"/>
            <a:ext cx="6553200" cy="7239000"/>
          </a:xfrm>
        </p:spPr>
        <p:txBody>
          <a:bodyPr/>
          <a:lstStyle/>
          <a:p>
            <a:r>
              <a:rPr lang="en-US" altLang="en-US" dirty="0" smtClean="0"/>
              <a:t>Adjustment for any non-collider on a confounding path will block confounding</a:t>
            </a:r>
          </a:p>
          <a:p>
            <a:r>
              <a:rPr lang="en-US" altLang="en-US" dirty="0" smtClean="0"/>
              <a:t>Avoid controlling for (aka conditioning upon) colliders, if at all possible</a:t>
            </a:r>
          </a:p>
          <a:p>
            <a:r>
              <a:rPr lang="en-US" altLang="en-US" dirty="0" smtClean="0"/>
              <a:t>Importance of distinguishing confounding from nuisance indirect causal paths </a:t>
            </a:r>
          </a:p>
          <a:p>
            <a:pPr lvl="1"/>
            <a:r>
              <a:rPr lang="en-US" altLang="en-US" dirty="0" smtClean="0"/>
              <a:t>Beware special issues of direct effect estimation</a:t>
            </a:r>
          </a:p>
          <a:p>
            <a:pPr lvl="1"/>
            <a:endParaRPr lang="en-US" altLang="en-US" sz="1000" dirty="0" smtClean="0"/>
          </a:p>
          <a:p>
            <a:r>
              <a:rPr lang="en-US" altLang="en-US" dirty="0" smtClean="0"/>
              <a:t>Adjust only for factors with </a:t>
            </a:r>
            <a:r>
              <a:rPr lang="en-US" altLang="en-US" i="1" dirty="0" smtClean="0"/>
              <a:t>a priori </a:t>
            </a:r>
            <a:r>
              <a:rPr lang="en-US" altLang="en-US" dirty="0" smtClean="0"/>
              <a:t>probability of confounding as evidenced by being </a:t>
            </a:r>
            <a:r>
              <a:rPr lang="en-US" altLang="en-US" u="sng" dirty="0" smtClean="0"/>
              <a:t>at least considered</a:t>
            </a:r>
            <a:r>
              <a:rPr lang="en-US" altLang="en-US" dirty="0" smtClean="0"/>
              <a:t> on your DAG</a:t>
            </a:r>
          </a:p>
          <a:p>
            <a:pPr lvl="1">
              <a:spcAft>
                <a:spcPct val="50000"/>
              </a:spcAft>
              <a:buClr>
                <a:schemeClr val="accent2"/>
              </a:buClr>
              <a:buSzPct val="75000"/>
            </a:pPr>
            <a:r>
              <a:rPr lang="en-US" altLang="en-US" dirty="0" smtClean="0"/>
              <a:t>Doing so decreases probability of accepting chance as explanation for apparent confounding </a:t>
            </a:r>
          </a:p>
          <a:p>
            <a:r>
              <a:rPr lang="en-US" altLang="en-US" dirty="0" smtClean="0"/>
              <a:t>DAGs focus attention on what </a:t>
            </a:r>
            <a:r>
              <a:rPr lang="en-US" altLang="en-US" u="sng" dirty="0" smtClean="0"/>
              <a:t>else</a:t>
            </a:r>
            <a:r>
              <a:rPr lang="en-US" altLang="en-US" dirty="0" smtClean="0"/>
              <a:t> you need to know to evaluate causality for a particular exposure</a:t>
            </a:r>
          </a:p>
          <a:p>
            <a:pPr lvl="1"/>
            <a:r>
              <a:rPr lang="en-US" altLang="en-US" dirty="0" smtClean="0"/>
              <a:t>If how you draw DAG influences the causal effect of exposure, future research needs to determine which DAG is correct (i.e., focuses attention on which </a:t>
            </a:r>
            <a:r>
              <a:rPr lang="en-US" altLang="en-US" u="sng" dirty="0" smtClean="0"/>
              <a:t>other</a:t>
            </a:r>
            <a:r>
              <a:rPr lang="en-US" altLang="en-US" dirty="0" smtClean="0"/>
              <a:t> relationships need deciphering).</a:t>
            </a:r>
          </a:p>
          <a:p>
            <a:pPr lvl="1">
              <a:buFontTx/>
              <a:buNone/>
            </a:pPr>
            <a:endParaRPr lang="en-US" altLang="en-US" dirty="0"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65115" y="304800"/>
            <a:ext cx="6288087" cy="609600"/>
          </a:xfrm>
        </p:spPr>
        <p:txBody>
          <a:bodyPr/>
          <a:lstStyle/>
          <a:p>
            <a:r>
              <a:rPr lang="en-US" altLang="en-US" sz="2800" dirty="0" smtClean="0"/>
              <a:t>What Makes Bias Detection Hard?</a:t>
            </a:r>
          </a:p>
        </p:txBody>
      </p:sp>
      <p:sp>
        <p:nvSpPr>
          <p:cNvPr id="198658" name="Rectangle 3"/>
          <p:cNvSpPr>
            <a:spLocks noGrp="1" noChangeArrowheads="1"/>
          </p:cNvSpPr>
          <p:nvPr>
            <p:ph type="body" idx="1"/>
          </p:nvPr>
        </p:nvSpPr>
        <p:spPr>
          <a:xfrm>
            <a:off x="152400" y="1219200"/>
            <a:ext cx="6477000" cy="6781800"/>
          </a:xfrm>
        </p:spPr>
        <p:txBody>
          <a:bodyPr/>
          <a:lstStyle/>
          <a:p>
            <a:r>
              <a:rPr lang="en-US" altLang="en-US" sz="2400" dirty="0" smtClean="0"/>
              <a:t>Most of the action/thinking is </a:t>
            </a:r>
            <a:r>
              <a:rPr lang="en-US" altLang="en-US" sz="2400" i="1" dirty="0" smtClean="0"/>
              <a:t>outside</a:t>
            </a:r>
            <a:r>
              <a:rPr lang="en-US" altLang="en-US" sz="2400" dirty="0" smtClean="0"/>
              <a:t> of the readily observable data of your single study</a:t>
            </a:r>
          </a:p>
          <a:p>
            <a:pPr lvl="1"/>
            <a:r>
              <a:rPr lang="en-US" altLang="en-US" sz="2400" dirty="0" smtClean="0"/>
              <a:t>selection bias: who is NOT in the data? why do some people choose not to participate?  why do some drop out?</a:t>
            </a:r>
          </a:p>
          <a:p>
            <a:pPr lvl="1"/>
            <a:r>
              <a:rPr lang="en-US" altLang="en-US" sz="2400" dirty="0" smtClean="0"/>
              <a:t>measurement bias:  how reproducible/ valid are the measurements?</a:t>
            </a:r>
          </a:p>
          <a:p>
            <a:pPr lvl="1"/>
            <a:r>
              <a:rPr lang="en-US" altLang="en-US" sz="2400" dirty="0" smtClean="0"/>
              <a:t>confounding bias:  </a:t>
            </a:r>
          </a:p>
          <a:p>
            <a:pPr lvl="2"/>
            <a:r>
              <a:rPr lang="en-US" altLang="en-US" sz="2400" dirty="0" smtClean="0"/>
              <a:t>What are the causal factors of the primary exposure under study and the primary outcome?  </a:t>
            </a:r>
          </a:p>
          <a:p>
            <a:pPr lvl="2"/>
            <a:r>
              <a:rPr lang="en-US" altLang="en-US" sz="2400" dirty="0" smtClean="0"/>
              <a:t>What are the colliders?</a:t>
            </a:r>
          </a:p>
          <a:p>
            <a:r>
              <a:rPr lang="en-US" altLang="en-US" sz="2400" dirty="0" smtClean="0"/>
              <a:t>Answers not found by simply interpreting available data (which is what we usually do  in science) </a:t>
            </a:r>
          </a:p>
          <a:p>
            <a:pPr lvl="1"/>
            <a:r>
              <a:rPr lang="en-US" altLang="en-US" sz="2400" dirty="0" smtClean="0"/>
              <a:t>one needs to be a deep subject-matter </a:t>
            </a:r>
            <a:r>
              <a:rPr lang="en-US" altLang="en-US" sz="2400" u="sng" dirty="0" smtClean="0"/>
              <a:t>and</a:t>
            </a:r>
            <a:r>
              <a:rPr lang="en-US" altLang="en-US" sz="2400" dirty="0" smtClean="0"/>
              <a:t> methodologic expert</a:t>
            </a:r>
            <a:r>
              <a:rPr lang="en-US" altLang="en-US" dirty="0" smtClean="0"/>
              <a:t> </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8194" name="Text Box 2"/>
          <p:cNvSpPr txBox="1">
            <a:spLocks noChangeArrowheads="1"/>
          </p:cNvSpPr>
          <p:nvPr/>
        </p:nvSpPr>
        <p:spPr bwMode="auto">
          <a:xfrm flipH="1">
            <a:off x="457200" y="2216131"/>
            <a:ext cx="2895600" cy="190821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2400" b="1" dirty="0"/>
              <a:t>Outdoor Occupation</a:t>
            </a:r>
          </a:p>
          <a:p>
            <a:pPr algn="ctr" eaLnBrk="0" hangingPunct="0">
              <a:spcBef>
                <a:spcPct val="50000"/>
              </a:spcBef>
              <a:defRPr/>
            </a:pPr>
            <a:endParaRPr lang="en-US" sz="3600" dirty="0">
              <a:solidFill>
                <a:srgbClr val="000000"/>
              </a:solidFill>
            </a:endParaRPr>
          </a:p>
        </p:txBody>
      </p:sp>
      <p:sp>
        <p:nvSpPr>
          <p:cNvPr id="1288195" name="Freeform 3"/>
          <p:cNvSpPr>
            <a:spLocks/>
          </p:cNvSpPr>
          <p:nvPr/>
        </p:nvSpPr>
        <p:spPr bwMode="auto">
          <a:xfrm>
            <a:off x="2819400" y="2154336"/>
            <a:ext cx="2286000" cy="30777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stealth"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1288196" name="Line 4"/>
          <p:cNvSpPr>
            <a:spLocks noChangeShapeType="1"/>
          </p:cNvSpPr>
          <p:nvPr/>
        </p:nvSpPr>
        <p:spPr bwMode="auto">
          <a:xfrm>
            <a:off x="5638800" y="2286000"/>
            <a:ext cx="0" cy="152400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1288197" name="Freeform 5"/>
          <p:cNvSpPr>
            <a:spLocks/>
          </p:cNvSpPr>
          <p:nvPr/>
        </p:nvSpPr>
        <p:spPr bwMode="auto">
          <a:xfrm flipV="1">
            <a:off x="2971800" y="3389412"/>
            <a:ext cx="2057400" cy="30777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1288198" name="Text Box 6"/>
          <p:cNvSpPr txBox="1">
            <a:spLocks noChangeArrowheads="1"/>
          </p:cNvSpPr>
          <p:nvPr/>
        </p:nvSpPr>
        <p:spPr bwMode="auto">
          <a:xfrm>
            <a:off x="5638800" y="2588310"/>
            <a:ext cx="685800" cy="646331"/>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b="1" dirty="0">
                <a:solidFill>
                  <a:srgbClr val="000000"/>
                </a:solidFill>
              </a:rPr>
              <a:t>?</a:t>
            </a:r>
            <a:endParaRPr lang="en-US" sz="900" b="1" dirty="0">
              <a:solidFill>
                <a:srgbClr val="000000"/>
              </a:solidFill>
            </a:endParaRPr>
          </a:p>
        </p:txBody>
      </p:sp>
      <p:sp>
        <p:nvSpPr>
          <p:cNvPr id="1288199" name="Text Box 7"/>
          <p:cNvSpPr txBox="1">
            <a:spLocks noChangeArrowheads="1"/>
          </p:cNvSpPr>
          <p:nvPr/>
        </p:nvSpPr>
        <p:spPr bwMode="auto">
          <a:xfrm flipH="1">
            <a:off x="5029200" y="1459340"/>
            <a:ext cx="1371600" cy="830997"/>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b="1" dirty="0"/>
              <a:t>Male Gender</a:t>
            </a:r>
            <a:endParaRPr lang="en-US" sz="2400" dirty="0">
              <a:solidFill>
                <a:srgbClr val="000000"/>
              </a:solidFill>
            </a:endParaRPr>
          </a:p>
        </p:txBody>
      </p:sp>
      <p:sp>
        <p:nvSpPr>
          <p:cNvPr id="1288200" name="Text Box 8"/>
          <p:cNvSpPr txBox="1">
            <a:spLocks noChangeArrowheads="1"/>
          </p:cNvSpPr>
          <p:nvPr/>
        </p:nvSpPr>
        <p:spPr bwMode="auto">
          <a:xfrm flipH="1">
            <a:off x="5029200" y="3581400"/>
            <a:ext cx="1295400" cy="106680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2400" b="1" dirty="0"/>
              <a:t>Malaria</a:t>
            </a:r>
          </a:p>
          <a:p>
            <a:pPr algn="ctr" eaLnBrk="0" hangingPunct="0">
              <a:spcBef>
                <a:spcPct val="50000"/>
              </a:spcBef>
              <a:defRPr/>
            </a:pPr>
            <a:endParaRPr lang="en-US" sz="1600" dirty="0">
              <a:solidFill>
                <a:srgbClr val="000000"/>
              </a:solidFill>
            </a:endParaRPr>
          </a:p>
        </p:txBody>
      </p:sp>
      <p:sp useBgFill="1">
        <p:nvSpPr>
          <p:cNvPr id="1288201" name="Text Box 9"/>
          <p:cNvSpPr txBox="1">
            <a:spLocks noChangeArrowheads="1"/>
          </p:cNvSpPr>
          <p:nvPr/>
        </p:nvSpPr>
        <p:spPr bwMode="auto">
          <a:xfrm flipH="1">
            <a:off x="152400" y="-152459"/>
            <a:ext cx="6477000" cy="800219"/>
          </a:xfrm>
          <a:prstGeom prst="rect">
            <a:avLst/>
          </a:prstGeom>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2800" b="1" dirty="0"/>
              <a:t>Discrepancies with the S &amp; N Text</a:t>
            </a:r>
            <a:endParaRPr lang="en-US" sz="1600" dirty="0">
              <a:solidFill>
                <a:srgbClr val="000000"/>
              </a:solidFill>
            </a:endParaRPr>
          </a:p>
        </p:txBody>
      </p:sp>
      <p:sp>
        <p:nvSpPr>
          <p:cNvPr id="1288203" name="Text Box 11"/>
          <p:cNvSpPr txBox="1">
            <a:spLocks noChangeArrowheads="1"/>
          </p:cNvSpPr>
          <p:nvPr/>
        </p:nvSpPr>
        <p:spPr bwMode="auto">
          <a:xfrm>
            <a:off x="0" y="1219200"/>
            <a:ext cx="5181600" cy="457200"/>
          </a:xfrm>
          <a:prstGeom prst="rect">
            <a:avLst/>
          </a:prstGeom>
          <a:noFill/>
          <a:ln w="19050">
            <a:noFill/>
            <a:miter lim="800000"/>
            <a:headEnd/>
            <a:tailEnd/>
          </a:ln>
          <a:effectLst>
            <a:outerShdw dist="107763" dir="2700000" algn="ctr" rotWithShape="0">
              <a:schemeClr val="bg2"/>
            </a:outerShdw>
          </a:effectLst>
        </p:spPr>
        <p:txBody>
          <a:bodyPr>
            <a:spAutoFit/>
          </a:bodyPr>
          <a:lstStyle/>
          <a:p>
            <a:pPr eaLnBrk="0" hangingPunct="0">
              <a:spcBef>
                <a:spcPct val="50000"/>
              </a:spcBef>
              <a:defRPr/>
            </a:pPr>
            <a:r>
              <a:rPr lang="en-US" sz="2400" b="1" dirty="0">
                <a:solidFill>
                  <a:srgbClr val="000000"/>
                </a:solidFill>
              </a:rPr>
              <a:t>Text: Occupation is a confounder</a:t>
            </a:r>
          </a:p>
        </p:txBody>
      </p:sp>
      <p:sp>
        <p:nvSpPr>
          <p:cNvPr id="200714" name="Rectangle 12"/>
          <p:cNvSpPr>
            <a:spLocks noChangeArrowheads="1"/>
          </p:cNvSpPr>
          <p:nvPr/>
        </p:nvSpPr>
        <p:spPr bwMode="auto">
          <a:xfrm>
            <a:off x="-304800" y="4419600"/>
            <a:ext cx="6705600" cy="8382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None/>
            </a:pPr>
            <a:r>
              <a:rPr lang="en-US" altLang="en-US" sz="2400" b="1" dirty="0"/>
              <a:t>    </a:t>
            </a:r>
            <a:r>
              <a:rPr lang="en-US" altLang="en-US" sz="2200" b="1" dirty="0"/>
              <a:t>Class:  Occupation mediates a causal indirect pathway to malaria.  We are interested in the direct effect of gender on malaria not mediated by occupation.</a:t>
            </a:r>
            <a:r>
              <a:rPr lang="en-US" altLang="en-US" sz="2200" dirty="0"/>
              <a:t>  </a:t>
            </a:r>
          </a:p>
        </p:txBody>
      </p:sp>
      <p:sp>
        <p:nvSpPr>
          <p:cNvPr id="200715" name="Line 13"/>
          <p:cNvSpPr>
            <a:spLocks noChangeShapeType="1"/>
          </p:cNvSpPr>
          <p:nvPr/>
        </p:nvSpPr>
        <p:spPr bwMode="auto">
          <a:xfrm>
            <a:off x="0" y="4343400"/>
            <a:ext cx="6858000" cy="76200"/>
          </a:xfrm>
          <a:prstGeom prst="line">
            <a:avLst/>
          </a:prstGeom>
          <a:noFill/>
          <a:ln w="9525">
            <a:solidFill>
              <a:schemeClr val="tx1"/>
            </a:solidFill>
            <a:round/>
            <a:headEnd/>
            <a:tailEnd/>
          </a:ln>
        </p:spPr>
        <p:txBody>
          <a:bodyPr lIns="95125" tIns="49148" rIns="95125" bIns="49148"/>
          <a:lstStyle/>
          <a:p>
            <a:endParaRPr lang="en-US" dirty="0"/>
          </a:p>
        </p:txBody>
      </p:sp>
      <p:sp>
        <p:nvSpPr>
          <p:cNvPr id="1288206" name="Text Box 14"/>
          <p:cNvSpPr txBox="1">
            <a:spLocks noChangeArrowheads="1"/>
          </p:cNvSpPr>
          <p:nvPr/>
        </p:nvSpPr>
        <p:spPr bwMode="auto">
          <a:xfrm flipH="1">
            <a:off x="2057400" y="5645131"/>
            <a:ext cx="2895600" cy="190821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2400" b="1" dirty="0"/>
              <a:t>Outdoor Occupation</a:t>
            </a:r>
          </a:p>
          <a:p>
            <a:pPr algn="ctr" eaLnBrk="0" hangingPunct="0">
              <a:spcBef>
                <a:spcPct val="50000"/>
              </a:spcBef>
              <a:defRPr/>
            </a:pPr>
            <a:endParaRPr lang="en-US" sz="3600" dirty="0">
              <a:solidFill>
                <a:srgbClr val="000000"/>
              </a:solidFill>
            </a:endParaRPr>
          </a:p>
        </p:txBody>
      </p:sp>
      <p:sp>
        <p:nvSpPr>
          <p:cNvPr id="1288207" name="Freeform 15"/>
          <p:cNvSpPr>
            <a:spLocks/>
          </p:cNvSpPr>
          <p:nvPr/>
        </p:nvSpPr>
        <p:spPr bwMode="auto">
          <a:xfrm rot="744991" flipV="1">
            <a:off x="4273389" y="6755114"/>
            <a:ext cx="1089299" cy="30777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1288208" name="Freeform 16"/>
          <p:cNvSpPr>
            <a:spLocks/>
          </p:cNvSpPr>
          <p:nvPr/>
        </p:nvSpPr>
        <p:spPr bwMode="auto">
          <a:xfrm flipH="1" flipV="1">
            <a:off x="1752600" y="6650931"/>
            <a:ext cx="914400" cy="30777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stealth" w="med" len="med"/>
            <a:tailEnd type="none"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1288209" name="Text Box 17"/>
          <p:cNvSpPr txBox="1">
            <a:spLocks noChangeArrowheads="1"/>
          </p:cNvSpPr>
          <p:nvPr/>
        </p:nvSpPr>
        <p:spPr bwMode="auto">
          <a:xfrm flipH="1">
            <a:off x="1083365" y="7103016"/>
            <a:ext cx="1371600" cy="830997"/>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b="1" dirty="0"/>
              <a:t>Male Gender</a:t>
            </a:r>
            <a:endParaRPr lang="en-US" sz="2400" dirty="0">
              <a:solidFill>
                <a:srgbClr val="000000"/>
              </a:solidFill>
            </a:endParaRPr>
          </a:p>
        </p:txBody>
      </p:sp>
      <p:sp>
        <p:nvSpPr>
          <p:cNvPr id="1288210" name="Text Box 18"/>
          <p:cNvSpPr txBox="1">
            <a:spLocks noChangeArrowheads="1"/>
          </p:cNvSpPr>
          <p:nvPr/>
        </p:nvSpPr>
        <p:spPr bwMode="auto">
          <a:xfrm>
            <a:off x="3276600" y="7661959"/>
            <a:ext cx="685800" cy="646331"/>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b="1" dirty="0">
                <a:solidFill>
                  <a:srgbClr val="000000"/>
                </a:solidFill>
              </a:rPr>
              <a:t>?</a:t>
            </a:r>
            <a:endParaRPr lang="en-US" sz="900" b="1" dirty="0">
              <a:solidFill>
                <a:srgbClr val="000000"/>
              </a:solidFill>
            </a:endParaRPr>
          </a:p>
        </p:txBody>
      </p:sp>
      <p:sp>
        <p:nvSpPr>
          <p:cNvPr id="1288211" name="Line 19"/>
          <p:cNvSpPr>
            <a:spLocks noChangeShapeType="1"/>
          </p:cNvSpPr>
          <p:nvPr/>
        </p:nvSpPr>
        <p:spPr bwMode="auto">
          <a:xfrm>
            <a:off x="2667000" y="7620000"/>
            <a:ext cx="22860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1288213" name="Text Box 21"/>
          <p:cNvSpPr txBox="1">
            <a:spLocks noChangeArrowheads="1"/>
          </p:cNvSpPr>
          <p:nvPr/>
        </p:nvSpPr>
        <p:spPr bwMode="auto">
          <a:xfrm flipH="1">
            <a:off x="5181600" y="7086600"/>
            <a:ext cx="1295400" cy="106680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2400" b="1" dirty="0"/>
              <a:t>Malaria</a:t>
            </a:r>
          </a:p>
          <a:p>
            <a:pPr algn="ctr" eaLnBrk="0" hangingPunct="0">
              <a:spcBef>
                <a:spcPct val="50000"/>
              </a:spcBef>
              <a:defRPr/>
            </a:pPr>
            <a:endParaRPr lang="en-US" sz="1600" dirty="0">
              <a:solidFill>
                <a:srgbClr val="000000"/>
              </a:solidFill>
            </a:endParaRPr>
          </a:p>
        </p:txBody>
      </p:sp>
      <p:sp>
        <p:nvSpPr>
          <p:cNvPr id="1288214" name="Text Box 22"/>
          <p:cNvSpPr txBox="1">
            <a:spLocks noChangeArrowheads="1"/>
          </p:cNvSpPr>
          <p:nvPr/>
        </p:nvSpPr>
        <p:spPr bwMode="auto">
          <a:xfrm>
            <a:off x="0" y="8229600"/>
            <a:ext cx="3733800" cy="707886"/>
          </a:xfrm>
          <a:prstGeom prst="rect">
            <a:avLst/>
          </a:prstGeom>
          <a:noFill/>
          <a:ln w="19050">
            <a:noFill/>
            <a:miter lim="800000"/>
            <a:headEnd/>
            <a:tailEnd/>
          </a:ln>
          <a:effectLst>
            <a:outerShdw dist="107763" dir="2700000" algn="ctr" rotWithShape="0">
              <a:schemeClr val="bg2"/>
            </a:outerShdw>
          </a:effectLst>
        </p:spPr>
        <p:txBody>
          <a:bodyPr>
            <a:spAutoFit/>
          </a:bodyPr>
          <a:lstStyle/>
          <a:p>
            <a:pPr eaLnBrk="0" hangingPunct="0">
              <a:spcBef>
                <a:spcPct val="50000"/>
              </a:spcBef>
              <a:defRPr/>
            </a:pPr>
            <a:r>
              <a:rPr lang="en-US" sz="2000" b="1" dirty="0">
                <a:solidFill>
                  <a:srgbClr val="000000"/>
                </a:solidFill>
              </a:rPr>
              <a:t>Need to contend with occupation in either case</a:t>
            </a:r>
          </a:p>
        </p:txBody>
      </p:sp>
      <p:sp>
        <p:nvSpPr>
          <p:cNvPr id="1288217" name="Freeform 25"/>
          <p:cNvSpPr>
            <a:spLocks/>
          </p:cNvSpPr>
          <p:nvPr/>
        </p:nvSpPr>
        <p:spPr bwMode="auto">
          <a:xfrm>
            <a:off x="4381501" y="5989631"/>
            <a:ext cx="888023" cy="30777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stealth" w="med" len="med"/>
            <a:tailEnd type="none"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1288218" name="Freeform 26"/>
          <p:cNvSpPr>
            <a:spLocks/>
          </p:cNvSpPr>
          <p:nvPr/>
        </p:nvSpPr>
        <p:spPr bwMode="auto">
          <a:xfrm rot="5589145" flipH="1" flipV="1">
            <a:off x="5454672" y="6806764"/>
            <a:ext cx="849485" cy="30777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stealth" w="med" len="med"/>
            <a:tailEnd type="none"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1288219" name="Text Box 27"/>
          <p:cNvSpPr txBox="1">
            <a:spLocks noChangeArrowheads="1"/>
          </p:cNvSpPr>
          <p:nvPr/>
        </p:nvSpPr>
        <p:spPr bwMode="auto">
          <a:xfrm flipH="1">
            <a:off x="4878457" y="5618640"/>
            <a:ext cx="1600200" cy="98488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dirty="0">
                <a:solidFill>
                  <a:srgbClr val="000000"/>
                </a:solidFill>
              </a:rPr>
              <a:t>U</a:t>
            </a:r>
          </a:p>
        </p:txBody>
      </p:sp>
      <p:sp>
        <p:nvSpPr>
          <p:cNvPr id="26" name="Text Box 11"/>
          <p:cNvSpPr txBox="1">
            <a:spLocks noChangeArrowheads="1"/>
          </p:cNvSpPr>
          <p:nvPr/>
        </p:nvSpPr>
        <p:spPr bwMode="auto">
          <a:xfrm>
            <a:off x="0" y="762000"/>
            <a:ext cx="6858000" cy="430887"/>
          </a:xfrm>
          <a:prstGeom prst="rect">
            <a:avLst/>
          </a:prstGeom>
          <a:noFill/>
          <a:ln w="19050">
            <a:noFill/>
            <a:miter lim="800000"/>
            <a:headEnd/>
            <a:tailEnd/>
          </a:ln>
          <a:effectLst>
            <a:outerShdw dist="107763" dir="2700000" algn="ctr" rotWithShape="0">
              <a:schemeClr val="bg2"/>
            </a:outerShdw>
          </a:effectLst>
        </p:spPr>
        <p:txBody>
          <a:bodyPr>
            <a:spAutoFit/>
          </a:bodyPr>
          <a:lstStyle/>
          <a:p>
            <a:pPr eaLnBrk="0" hangingPunct="0">
              <a:spcBef>
                <a:spcPct val="50000"/>
              </a:spcBef>
              <a:defRPr/>
            </a:pPr>
            <a:r>
              <a:rPr lang="en-US" sz="2200" b="1" dirty="0">
                <a:solidFill>
                  <a:srgbClr val="FF0000"/>
                </a:solidFill>
              </a:rPr>
              <a:t>Text: Uses vertical orientation; Class: horizontal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882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882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88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8219"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2"/>
          <p:cNvSpPr>
            <a:spLocks noGrp="1" noChangeArrowheads="1"/>
          </p:cNvSpPr>
          <p:nvPr>
            <p:ph type="title"/>
          </p:nvPr>
        </p:nvSpPr>
        <p:spPr>
          <a:xfrm>
            <a:off x="533400" y="-76200"/>
            <a:ext cx="5830888" cy="685800"/>
          </a:xfrm>
        </p:spPr>
        <p:txBody>
          <a:bodyPr/>
          <a:lstStyle/>
          <a:p>
            <a:r>
              <a:rPr lang="en-US" altLang="en-US" dirty="0" smtClean="0"/>
              <a:t>Overmatching</a:t>
            </a:r>
          </a:p>
        </p:txBody>
      </p:sp>
      <p:sp>
        <p:nvSpPr>
          <p:cNvPr id="202754" name="Rectangle 3"/>
          <p:cNvSpPr>
            <a:spLocks noGrp="1" noChangeArrowheads="1"/>
          </p:cNvSpPr>
          <p:nvPr>
            <p:ph type="body" idx="1"/>
          </p:nvPr>
        </p:nvSpPr>
        <p:spPr>
          <a:xfrm>
            <a:off x="76200" y="762000"/>
            <a:ext cx="6629400" cy="7467600"/>
          </a:xfrm>
        </p:spPr>
        <p:txBody>
          <a:bodyPr/>
          <a:lstStyle/>
          <a:p>
            <a:r>
              <a:rPr lang="en-US" altLang="en-US" dirty="0" smtClean="0"/>
              <a:t>Often used term, not well understood</a:t>
            </a:r>
          </a:p>
          <a:p>
            <a:r>
              <a:rPr lang="en-US" altLang="en-US" dirty="0" smtClean="0"/>
              <a:t>Two types of “overmatching” manifestations</a:t>
            </a:r>
          </a:p>
          <a:p>
            <a:pPr lvl="1"/>
            <a:r>
              <a:rPr lang="en-US" altLang="en-US" dirty="0" smtClean="0"/>
              <a:t>Overmatching resulting in </a:t>
            </a:r>
            <a:r>
              <a:rPr lang="en-US" altLang="en-US" u="sng" dirty="0" smtClean="0"/>
              <a:t>precision losses</a:t>
            </a:r>
          </a:p>
          <a:p>
            <a:pPr lvl="2"/>
            <a:r>
              <a:rPr lang="en-US" altLang="en-US" dirty="0" smtClean="0"/>
              <a:t>In case-control studies, matching on factors which are truly not confounders may result in larger standard errors compared to not matching</a:t>
            </a:r>
          </a:p>
          <a:p>
            <a:pPr lvl="3"/>
            <a:r>
              <a:rPr lang="en-US" altLang="en-US" dirty="0" smtClean="0"/>
              <a:t>Especially bad for factors associated with exposure but not disease</a:t>
            </a:r>
          </a:p>
          <a:p>
            <a:pPr lvl="3"/>
            <a:endParaRPr lang="en-US" altLang="en-US" dirty="0" smtClean="0"/>
          </a:p>
          <a:p>
            <a:pPr lvl="2"/>
            <a:r>
              <a:rPr lang="en-US" altLang="en-US" dirty="0" smtClean="0"/>
              <a:t>In case-control or cohort studies, matching on factors very strongly related to exposure results in collinearity and inflation in standard errors</a:t>
            </a:r>
          </a:p>
          <a:p>
            <a:pPr lvl="3"/>
            <a:r>
              <a:rPr lang="en-US" altLang="en-US" dirty="0" smtClean="0"/>
              <a:t>e.g., cohort study of effect of income on CHD; attempt to match on education </a:t>
            </a:r>
          </a:p>
          <a:p>
            <a:pPr lvl="3"/>
            <a:r>
              <a:rPr lang="en-US" altLang="en-US" dirty="0" smtClean="0"/>
              <a:t>Not unique to matching; occurs with stratification or regression as well</a:t>
            </a:r>
          </a:p>
          <a:p>
            <a:pPr lvl="3"/>
            <a:endParaRPr lang="en-US" altLang="en-US" dirty="0" smtClean="0"/>
          </a:p>
          <a:p>
            <a:pPr lvl="1"/>
            <a:r>
              <a:rPr lang="en-US" altLang="en-US" dirty="0" smtClean="0"/>
              <a:t>Overmatching resulting in </a:t>
            </a:r>
            <a:r>
              <a:rPr lang="en-US" altLang="en-US" u="sng" dirty="0" smtClean="0"/>
              <a:t>bias</a:t>
            </a:r>
          </a:p>
          <a:p>
            <a:pPr lvl="2"/>
            <a:r>
              <a:rPr lang="en-US" altLang="en-US" dirty="0" smtClean="0"/>
              <a:t>Matching on intermediary factors (mediators)</a:t>
            </a:r>
          </a:p>
          <a:p>
            <a:pPr lvl="2"/>
            <a:r>
              <a:rPr lang="en-US" altLang="en-US" dirty="0" smtClean="0"/>
              <a:t>Matching on colliders</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2"/>
          <p:cNvSpPr>
            <a:spLocks noGrp="1" noChangeArrowheads="1"/>
          </p:cNvSpPr>
          <p:nvPr>
            <p:ph type="title"/>
          </p:nvPr>
        </p:nvSpPr>
        <p:spPr>
          <a:xfrm>
            <a:off x="609600" y="76200"/>
            <a:ext cx="5830888" cy="533400"/>
          </a:xfrm>
        </p:spPr>
        <p:txBody>
          <a:bodyPr/>
          <a:lstStyle/>
          <a:p>
            <a:r>
              <a:rPr lang="en-US" altLang="en-US" dirty="0" smtClean="0"/>
              <a:t>Pure Interaction</a:t>
            </a:r>
          </a:p>
        </p:txBody>
      </p:sp>
      <p:sp>
        <p:nvSpPr>
          <p:cNvPr id="150530" name="Rectangle 3"/>
          <p:cNvSpPr>
            <a:spLocks noGrp="1" noChangeArrowheads="1"/>
          </p:cNvSpPr>
          <p:nvPr>
            <p:ph type="body" idx="1"/>
          </p:nvPr>
        </p:nvSpPr>
        <p:spPr>
          <a:xfrm>
            <a:off x="152400" y="685800"/>
            <a:ext cx="6629400" cy="6781800"/>
          </a:xfrm>
        </p:spPr>
        <p:txBody>
          <a:bodyPr/>
          <a:lstStyle/>
          <a:p>
            <a:pPr>
              <a:spcAft>
                <a:spcPts val="1200"/>
              </a:spcAft>
            </a:pPr>
            <a:r>
              <a:rPr lang="en-US" altLang="en-US" sz="2200" dirty="0" smtClean="0">
                <a:solidFill>
                  <a:srgbClr val="000000"/>
                </a:solidFill>
              </a:rPr>
              <a:t>Pure interaction is the term used for when the causal effect of one exposure is only seen depending upon the presence of another</a:t>
            </a:r>
          </a:p>
          <a:p>
            <a:pPr>
              <a:spcAft>
                <a:spcPts val="600"/>
              </a:spcAft>
            </a:pPr>
            <a:r>
              <a:rPr lang="en-US" altLang="en-US" sz="2200" dirty="0" smtClean="0">
                <a:solidFill>
                  <a:srgbClr val="000000"/>
                </a:solidFill>
              </a:rPr>
              <a:t>Explains how exposures sometimes not appreciated as causes (e.g., a genetic factor in an infectious disease) are indeed formal causes</a:t>
            </a:r>
          </a:p>
          <a:p>
            <a:pPr lvl="1">
              <a:spcAft>
                <a:spcPts val="1200"/>
              </a:spcAft>
            </a:pPr>
            <a:r>
              <a:rPr lang="en-US" altLang="en-US" sz="2200" dirty="0" smtClean="0">
                <a:solidFill>
                  <a:srgbClr val="000000"/>
                </a:solidFill>
              </a:rPr>
              <a:t>They contribute to sufficient causes in at least some people (people who have other causes)</a:t>
            </a:r>
          </a:p>
          <a:p>
            <a:r>
              <a:rPr lang="en-US" altLang="en-US" sz="2200" dirty="0" smtClean="0">
                <a:solidFill>
                  <a:srgbClr val="000000"/>
                </a:solidFill>
              </a:rPr>
              <a:t>Examples</a:t>
            </a:r>
          </a:p>
          <a:p>
            <a:endParaRPr lang="en-US" altLang="en-US" sz="1800" b="1" dirty="0" smtClean="0">
              <a:solidFill>
                <a:srgbClr val="000000"/>
              </a:solidFill>
            </a:endParaRPr>
          </a:p>
          <a:p>
            <a:endParaRPr lang="en-US" altLang="en-US" sz="1800" b="1" dirty="0" smtClean="0">
              <a:solidFill>
                <a:srgbClr val="000000"/>
              </a:solidFill>
            </a:endParaRPr>
          </a:p>
          <a:p>
            <a:endParaRPr lang="en-US" altLang="en-US" sz="1800" b="1" dirty="0" smtClean="0">
              <a:solidFill>
                <a:srgbClr val="000000"/>
              </a:solidFill>
            </a:endParaRPr>
          </a:p>
        </p:txBody>
      </p:sp>
      <p:grpSp>
        <p:nvGrpSpPr>
          <p:cNvPr id="4" name="Group 14"/>
          <p:cNvGrpSpPr>
            <a:grpSpLocks/>
          </p:cNvGrpSpPr>
          <p:nvPr/>
        </p:nvGrpSpPr>
        <p:grpSpPr bwMode="auto">
          <a:xfrm>
            <a:off x="152400" y="6783062"/>
            <a:ext cx="6525718" cy="3002804"/>
            <a:chOff x="1600200" y="3451991"/>
            <a:chExt cx="4523509" cy="3002804"/>
          </a:xfrm>
        </p:grpSpPr>
        <p:sp>
          <p:nvSpPr>
            <p:cNvPr id="5" name="Text Box 2"/>
            <p:cNvSpPr txBox="1">
              <a:spLocks noChangeArrowheads="1"/>
            </p:cNvSpPr>
            <p:nvPr/>
          </p:nvSpPr>
          <p:spPr bwMode="auto">
            <a:xfrm flipH="1">
              <a:off x="1600200" y="3451991"/>
              <a:ext cx="2057400" cy="1538883"/>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solidFill>
                  <a:srgbClr val="000000"/>
                </a:solidFill>
              </a:endParaRPr>
            </a:p>
            <a:p>
              <a:pPr algn="ctr" eaLnBrk="0" hangingPunct="0">
                <a:spcBef>
                  <a:spcPct val="50000"/>
                </a:spcBef>
                <a:defRPr/>
              </a:pPr>
              <a:r>
                <a:rPr lang="en-US" sz="2400" b="1" dirty="0" smtClean="0">
                  <a:solidFill>
                    <a:srgbClr val="000000"/>
                  </a:solidFill>
                </a:rPr>
                <a:t>CCR5 ∆32 deletion</a:t>
              </a:r>
              <a:endParaRPr lang="en-US" sz="2400" b="1" dirty="0">
                <a:solidFill>
                  <a:srgbClr val="000000"/>
                </a:solidFill>
              </a:endParaRPr>
            </a:p>
            <a:p>
              <a:pPr algn="ctr" eaLnBrk="0" hangingPunct="0">
                <a:spcBef>
                  <a:spcPct val="50000"/>
                </a:spcBef>
                <a:defRPr/>
              </a:pPr>
              <a:endParaRPr lang="en-US" sz="3600" dirty="0">
                <a:solidFill>
                  <a:srgbClr val="000000"/>
                </a:solidFill>
              </a:endParaRPr>
            </a:p>
          </p:txBody>
        </p:sp>
        <p:sp>
          <p:nvSpPr>
            <p:cNvPr id="6" name="Freeform 3"/>
            <p:cNvSpPr>
              <a:spLocks/>
            </p:cNvSpPr>
            <p:nvPr/>
          </p:nvSpPr>
          <p:spPr bwMode="auto">
            <a:xfrm rot="1245065">
              <a:off x="3580727" y="4401322"/>
              <a:ext cx="1521381" cy="30777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solidFill>
                  <a:srgbClr val="000000"/>
                </a:solidFill>
              </a:endParaRPr>
            </a:p>
          </p:txBody>
        </p:sp>
        <p:sp>
          <p:nvSpPr>
            <p:cNvPr id="7" name="Line 4"/>
            <p:cNvSpPr>
              <a:spLocks noChangeShapeType="1"/>
            </p:cNvSpPr>
            <p:nvPr/>
          </p:nvSpPr>
          <p:spPr bwMode="auto">
            <a:xfrm>
              <a:off x="3781247" y="5257800"/>
              <a:ext cx="1259211" cy="0"/>
            </a:xfrm>
            <a:prstGeom prst="line">
              <a:avLst/>
            </a:prstGeom>
            <a:noFill/>
            <a:ln w="76200">
              <a:solidFill>
                <a:schemeClr val="tx1"/>
              </a:solidFill>
              <a:prstDash val="solid"/>
              <a:round/>
              <a:headEn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solidFill>
                  <a:srgbClr val="000000"/>
                </a:solidFill>
              </a:endParaRPr>
            </a:p>
          </p:txBody>
        </p:sp>
        <p:sp>
          <p:nvSpPr>
            <p:cNvPr id="10" name="Text Box 7"/>
            <p:cNvSpPr txBox="1">
              <a:spLocks noChangeArrowheads="1"/>
            </p:cNvSpPr>
            <p:nvPr/>
          </p:nvSpPr>
          <p:spPr bwMode="auto">
            <a:xfrm flipH="1">
              <a:off x="1600200" y="4546580"/>
              <a:ext cx="2181047" cy="1908215"/>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solidFill>
                  <a:srgbClr val="000000"/>
                </a:solidFill>
              </a:endParaRPr>
            </a:p>
            <a:p>
              <a:pPr algn="ctr" eaLnBrk="0" hangingPunct="0">
                <a:spcBef>
                  <a:spcPct val="50000"/>
                </a:spcBef>
                <a:defRPr/>
              </a:pPr>
              <a:r>
                <a:rPr lang="en-US" sz="2400" b="1" dirty="0" smtClean="0">
                  <a:solidFill>
                    <a:srgbClr val="000000"/>
                  </a:solidFill>
                </a:rPr>
                <a:t>Sexual activity with HIV-infected partner</a:t>
              </a:r>
              <a:endParaRPr lang="en-US" sz="2400" b="1" dirty="0">
                <a:solidFill>
                  <a:srgbClr val="000000"/>
                </a:solidFill>
              </a:endParaRPr>
            </a:p>
            <a:p>
              <a:pPr algn="ctr" eaLnBrk="0" hangingPunct="0">
                <a:spcBef>
                  <a:spcPct val="50000"/>
                </a:spcBef>
                <a:defRPr/>
              </a:pPr>
              <a:endParaRPr lang="en-US" sz="3600" dirty="0">
                <a:solidFill>
                  <a:srgbClr val="000000"/>
                </a:solidFill>
              </a:endParaRPr>
            </a:p>
          </p:txBody>
        </p:sp>
        <p:sp>
          <p:nvSpPr>
            <p:cNvPr id="11" name="Text Box 8"/>
            <p:cNvSpPr txBox="1">
              <a:spLocks noChangeArrowheads="1"/>
            </p:cNvSpPr>
            <p:nvPr/>
          </p:nvSpPr>
          <p:spPr bwMode="auto">
            <a:xfrm flipH="1">
              <a:off x="4980709" y="4518791"/>
              <a:ext cx="1143000" cy="144655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solidFill>
                  <a:srgbClr val="000000"/>
                </a:solidFill>
              </a:endParaRPr>
            </a:p>
            <a:p>
              <a:pPr algn="ctr" eaLnBrk="0" hangingPunct="0">
                <a:spcBef>
                  <a:spcPct val="50000"/>
                </a:spcBef>
                <a:defRPr/>
              </a:pPr>
              <a:r>
                <a:rPr lang="en-US" sz="2400" b="1" dirty="0" smtClean="0">
                  <a:solidFill>
                    <a:srgbClr val="000000"/>
                  </a:solidFill>
                </a:rPr>
                <a:t>HIV infection</a:t>
              </a:r>
              <a:endParaRPr lang="en-US" sz="2400" b="1" dirty="0">
                <a:solidFill>
                  <a:srgbClr val="000000"/>
                </a:solidFill>
              </a:endParaRPr>
            </a:p>
            <a:p>
              <a:pPr algn="ctr" eaLnBrk="0" hangingPunct="0">
                <a:spcBef>
                  <a:spcPct val="50000"/>
                </a:spcBef>
                <a:defRPr/>
              </a:pPr>
              <a:endParaRPr lang="en-US" sz="1600" dirty="0">
                <a:solidFill>
                  <a:srgbClr val="000000"/>
                </a:solidFill>
              </a:endParaRPr>
            </a:p>
          </p:txBody>
        </p:sp>
      </p:grpSp>
      <p:grpSp>
        <p:nvGrpSpPr>
          <p:cNvPr id="12" name="Group 14"/>
          <p:cNvGrpSpPr>
            <a:grpSpLocks/>
          </p:cNvGrpSpPr>
          <p:nvPr/>
        </p:nvGrpSpPr>
        <p:grpSpPr bwMode="auto">
          <a:xfrm>
            <a:off x="173121" y="4155521"/>
            <a:ext cx="6684879" cy="3312080"/>
            <a:chOff x="1489872" y="3142714"/>
            <a:chExt cx="4633836" cy="3312080"/>
          </a:xfrm>
        </p:grpSpPr>
        <p:sp>
          <p:nvSpPr>
            <p:cNvPr id="13" name="Text Box 2"/>
            <p:cNvSpPr txBox="1">
              <a:spLocks noChangeArrowheads="1"/>
            </p:cNvSpPr>
            <p:nvPr/>
          </p:nvSpPr>
          <p:spPr bwMode="auto">
            <a:xfrm flipH="1">
              <a:off x="1489872" y="3142714"/>
              <a:ext cx="2219504" cy="2277547"/>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solidFill>
                  <a:srgbClr val="000000"/>
                </a:solidFill>
              </a:endParaRPr>
            </a:p>
            <a:p>
              <a:pPr algn="ctr" eaLnBrk="0" hangingPunct="0">
                <a:spcBef>
                  <a:spcPct val="50000"/>
                </a:spcBef>
                <a:defRPr/>
              </a:pPr>
              <a:r>
                <a:rPr lang="en-US" sz="2400" b="1" dirty="0" smtClean="0">
                  <a:solidFill>
                    <a:srgbClr val="000000"/>
                  </a:solidFill>
                </a:rPr>
                <a:t>Phenylalanine hydroxylase mutation</a:t>
              </a:r>
              <a:endParaRPr lang="en-US" sz="2400" b="1" dirty="0">
                <a:solidFill>
                  <a:srgbClr val="000000"/>
                </a:solidFill>
              </a:endParaRPr>
            </a:p>
            <a:p>
              <a:pPr algn="ctr" eaLnBrk="0" hangingPunct="0">
                <a:spcBef>
                  <a:spcPct val="50000"/>
                </a:spcBef>
                <a:defRPr/>
              </a:pPr>
              <a:endParaRPr lang="en-US" sz="3600" dirty="0">
                <a:solidFill>
                  <a:srgbClr val="000000"/>
                </a:solidFill>
              </a:endParaRPr>
            </a:p>
          </p:txBody>
        </p:sp>
        <p:sp>
          <p:nvSpPr>
            <p:cNvPr id="14" name="Freeform 3"/>
            <p:cNvSpPr>
              <a:spLocks/>
            </p:cNvSpPr>
            <p:nvPr/>
          </p:nvSpPr>
          <p:spPr bwMode="auto">
            <a:xfrm rot="1996769">
              <a:off x="3332324" y="4353544"/>
              <a:ext cx="1029074" cy="30777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solidFill>
                  <a:srgbClr val="000000"/>
                </a:solidFill>
              </a:endParaRPr>
            </a:p>
          </p:txBody>
        </p:sp>
        <p:sp>
          <p:nvSpPr>
            <p:cNvPr id="15" name="Line 4"/>
            <p:cNvSpPr>
              <a:spLocks noChangeShapeType="1"/>
            </p:cNvSpPr>
            <p:nvPr/>
          </p:nvSpPr>
          <p:spPr bwMode="auto">
            <a:xfrm>
              <a:off x="3343275" y="5243513"/>
              <a:ext cx="926272" cy="14287"/>
            </a:xfrm>
            <a:prstGeom prst="line">
              <a:avLst/>
            </a:prstGeom>
            <a:noFill/>
            <a:ln w="76200">
              <a:solidFill>
                <a:schemeClr val="tx1"/>
              </a:solidFill>
              <a:prstDash val="solid"/>
              <a:round/>
              <a:headEn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solidFill>
                  <a:srgbClr val="000000"/>
                </a:solidFill>
              </a:endParaRPr>
            </a:p>
          </p:txBody>
        </p:sp>
        <p:sp>
          <p:nvSpPr>
            <p:cNvPr id="16" name="Text Box 7"/>
            <p:cNvSpPr txBox="1">
              <a:spLocks noChangeArrowheads="1"/>
            </p:cNvSpPr>
            <p:nvPr/>
          </p:nvSpPr>
          <p:spPr bwMode="auto">
            <a:xfrm flipH="1">
              <a:off x="1600200" y="4546579"/>
              <a:ext cx="1743075" cy="1908215"/>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solidFill>
                  <a:srgbClr val="000000"/>
                </a:solidFill>
              </a:endParaRPr>
            </a:p>
            <a:p>
              <a:pPr algn="ctr" eaLnBrk="0" hangingPunct="0">
                <a:spcBef>
                  <a:spcPct val="50000"/>
                </a:spcBef>
                <a:defRPr/>
              </a:pPr>
              <a:r>
                <a:rPr lang="en-US" sz="2400" b="1" dirty="0" smtClean="0">
                  <a:solidFill>
                    <a:srgbClr val="000000"/>
                  </a:solidFill>
                </a:rPr>
                <a:t>Diet with phenylalanine </a:t>
              </a:r>
              <a:endParaRPr lang="en-US" sz="2400" b="1" dirty="0">
                <a:solidFill>
                  <a:srgbClr val="000000"/>
                </a:solidFill>
              </a:endParaRPr>
            </a:p>
            <a:p>
              <a:pPr algn="ctr" eaLnBrk="0" hangingPunct="0">
                <a:spcBef>
                  <a:spcPct val="50000"/>
                </a:spcBef>
                <a:defRPr/>
              </a:pPr>
              <a:endParaRPr lang="en-US" sz="3600" dirty="0">
                <a:solidFill>
                  <a:srgbClr val="000000"/>
                </a:solidFill>
              </a:endParaRPr>
            </a:p>
          </p:txBody>
        </p:sp>
        <p:sp>
          <p:nvSpPr>
            <p:cNvPr id="17" name="Text Box 8"/>
            <p:cNvSpPr txBox="1">
              <a:spLocks noChangeArrowheads="1"/>
            </p:cNvSpPr>
            <p:nvPr/>
          </p:nvSpPr>
          <p:spPr bwMode="auto">
            <a:xfrm flipH="1">
              <a:off x="4269546" y="4703457"/>
              <a:ext cx="1854162" cy="1077218"/>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solidFill>
                  <a:srgbClr val="000000"/>
                </a:solidFill>
              </a:endParaRPr>
            </a:p>
            <a:p>
              <a:pPr algn="ctr" eaLnBrk="0" hangingPunct="0">
                <a:spcBef>
                  <a:spcPct val="50000"/>
                </a:spcBef>
                <a:defRPr/>
              </a:pPr>
              <a:r>
                <a:rPr lang="en-US" sz="2400" b="1" dirty="0" smtClean="0">
                  <a:solidFill>
                    <a:srgbClr val="000000"/>
                  </a:solidFill>
                </a:rPr>
                <a:t>Phenylketonuria</a:t>
              </a:r>
              <a:endParaRPr lang="en-US" sz="2400" b="1" dirty="0">
                <a:solidFill>
                  <a:srgbClr val="000000"/>
                </a:solidFill>
              </a:endParaRPr>
            </a:p>
            <a:p>
              <a:pPr algn="ctr" eaLnBrk="0" hangingPunct="0">
                <a:spcBef>
                  <a:spcPct val="50000"/>
                </a:spcBef>
                <a:defRPr/>
              </a:pPr>
              <a:endParaRPr lang="en-US" sz="1600" dirty="0">
                <a:solidFill>
                  <a:srgbClr val="000000"/>
                </a:solidFill>
              </a:endParaRPr>
            </a:p>
          </p:txBody>
        </p:sp>
      </p:grpSp>
    </p:spTree>
    <p:extLst>
      <p:ext uri="{BB962C8B-B14F-4D97-AF65-F5344CB8AC3E}">
        <p14:creationId xmlns:p14="http://schemas.microsoft.com/office/powerpoint/2010/main" val="187524575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9459" name="Line 3"/>
          <p:cNvSpPr>
            <a:spLocks noChangeShapeType="1"/>
          </p:cNvSpPr>
          <p:nvPr/>
        </p:nvSpPr>
        <p:spPr bwMode="auto">
          <a:xfrm>
            <a:off x="3810000" y="4191000"/>
            <a:ext cx="2133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1299460" name="Text Box 4"/>
          <p:cNvSpPr txBox="1">
            <a:spLocks noChangeArrowheads="1"/>
          </p:cNvSpPr>
          <p:nvPr/>
        </p:nvSpPr>
        <p:spPr bwMode="auto">
          <a:xfrm flipH="1">
            <a:off x="4267200" y="3186440"/>
            <a:ext cx="11430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800" b="1" dirty="0"/>
              <a:t>C</a:t>
            </a:r>
            <a:r>
              <a:rPr lang="en-US" sz="2800" b="1" baseline="-25000" dirty="0"/>
              <a:t>1</a:t>
            </a:r>
          </a:p>
        </p:txBody>
      </p:sp>
      <p:sp>
        <p:nvSpPr>
          <p:cNvPr id="1299461" name="Text Box 5"/>
          <p:cNvSpPr txBox="1">
            <a:spLocks noChangeArrowheads="1"/>
          </p:cNvSpPr>
          <p:nvPr/>
        </p:nvSpPr>
        <p:spPr bwMode="auto">
          <a:xfrm>
            <a:off x="4343400" y="4191150"/>
            <a:ext cx="685800" cy="46166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b="1" dirty="0">
                <a:solidFill>
                  <a:srgbClr val="000000"/>
                </a:solidFill>
              </a:rPr>
              <a:t>?</a:t>
            </a:r>
          </a:p>
        </p:txBody>
      </p:sp>
      <p:sp>
        <p:nvSpPr>
          <p:cNvPr id="1299462" name="Text Box 6"/>
          <p:cNvSpPr txBox="1">
            <a:spLocks noChangeArrowheads="1"/>
          </p:cNvSpPr>
          <p:nvPr/>
        </p:nvSpPr>
        <p:spPr bwMode="auto">
          <a:xfrm flipH="1">
            <a:off x="2362200" y="3868629"/>
            <a:ext cx="2362200" cy="646331"/>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b="1" dirty="0">
                <a:solidFill>
                  <a:srgbClr val="000000"/>
                </a:solidFill>
              </a:rPr>
              <a:t>E</a:t>
            </a:r>
            <a:endParaRPr lang="en-US" sz="3600" dirty="0">
              <a:solidFill>
                <a:srgbClr val="000000"/>
              </a:solidFill>
            </a:endParaRPr>
          </a:p>
        </p:txBody>
      </p:sp>
      <p:sp>
        <p:nvSpPr>
          <p:cNvPr id="1299463" name="Text Box 7"/>
          <p:cNvSpPr txBox="1">
            <a:spLocks noChangeArrowheads="1"/>
          </p:cNvSpPr>
          <p:nvPr/>
        </p:nvSpPr>
        <p:spPr bwMode="auto">
          <a:xfrm flipH="1">
            <a:off x="5486400" y="3467855"/>
            <a:ext cx="1371600" cy="1354217"/>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D</a:t>
            </a:r>
          </a:p>
          <a:p>
            <a:pPr algn="ctr" eaLnBrk="0" hangingPunct="0">
              <a:spcBef>
                <a:spcPct val="50000"/>
              </a:spcBef>
              <a:defRPr/>
            </a:pPr>
            <a:endParaRPr lang="en-US" sz="1600" dirty="0">
              <a:solidFill>
                <a:srgbClr val="000000"/>
              </a:solidFill>
            </a:endParaRPr>
          </a:p>
        </p:txBody>
      </p:sp>
      <p:sp>
        <p:nvSpPr>
          <p:cNvPr id="1299464" name="Text Box 8"/>
          <p:cNvSpPr txBox="1">
            <a:spLocks noChangeArrowheads="1"/>
          </p:cNvSpPr>
          <p:nvPr/>
        </p:nvSpPr>
        <p:spPr bwMode="auto">
          <a:xfrm flipH="1">
            <a:off x="3505200" y="838568"/>
            <a:ext cx="2971800" cy="1631216"/>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2800" b="1" dirty="0"/>
              <a:t>Unmeasured C</a:t>
            </a:r>
          </a:p>
          <a:p>
            <a:pPr algn="ctr" eaLnBrk="0" hangingPunct="0">
              <a:spcBef>
                <a:spcPct val="50000"/>
              </a:spcBef>
              <a:defRPr/>
            </a:pPr>
            <a:endParaRPr lang="en-US" sz="3600" dirty="0">
              <a:solidFill>
                <a:srgbClr val="000000"/>
              </a:solidFill>
            </a:endParaRPr>
          </a:p>
        </p:txBody>
      </p:sp>
      <p:sp>
        <p:nvSpPr>
          <p:cNvPr id="1299465" name="Freeform 9"/>
          <p:cNvSpPr>
            <a:spLocks/>
          </p:cNvSpPr>
          <p:nvPr/>
        </p:nvSpPr>
        <p:spPr bwMode="auto">
          <a:xfrm rot="8150392">
            <a:off x="3586165" y="3208437"/>
            <a:ext cx="1195387" cy="30777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1299466" name="Freeform 10"/>
          <p:cNvSpPr>
            <a:spLocks/>
          </p:cNvSpPr>
          <p:nvPr/>
        </p:nvSpPr>
        <p:spPr bwMode="auto">
          <a:xfrm rot="6590930" flipV="1">
            <a:off x="2986090" y="2484439"/>
            <a:ext cx="2301875" cy="30797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1299467" name="Text Box 11"/>
          <p:cNvSpPr txBox="1">
            <a:spLocks noChangeArrowheads="1"/>
          </p:cNvSpPr>
          <p:nvPr/>
        </p:nvSpPr>
        <p:spPr bwMode="auto">
          <a:xfrm flipH="1">
            <a:off x="1524000" y="3883710"/>
            <a:ext cx="990600" cy="646331"/>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algn="r" eaLnBrk="0" fontAlgn="base" hangingPunct="0">
              <a:spcBef>
                <a:spcPct val="50000"/>
              </a:spcBef>
              <a:spcAft>
                <a:spcPct val="0"/>
              </a:spcAft>
              <a:defRPr sz="1400">
                <a:solidFill>
                  <a:schemeClr val="tx1"/>
                </a:solidFill>
                <a:latin typeface="Arial" charset="0"/>
              </a:defRPr>
            </a:lvl6pPr>
            <a:lvl7pPr marL="2971800" indent="-228600" algn="r" eaLnBrk="0" fontAlgn="base" hangingPunct="0">
              <a:spcBef>
                <a:spcPct val="50000"/>
              </a:spcBef>
              <a:spcAft>
                <a:spcPct val="0"/>
              </a:spcAft>
              <a:defRPr sz="1400">
                <a:solidFill>
                  <a:schemeClr val="tx1"/>
                </a:solidFill>
                <a:latin typeface="Arial" charset="0"/>
              </a:defRPr>
            </a:lvl7pPr>
            <a:lvl8pPr marL="3429000" indent="-228600" algn="r" eaLnBrk="0" fontAlgn="base" hangingPunct="0">
              <a:spcBef>
                <a:spcPct val="50000"/>
              </a:spcBef>
              <a:spcAft>
                <a:spcPct val="0"/>
              </a:spcAft>
              <a:defRPr sz="1400">
                <a:solidFill>
                  <a:schemeClr val="tx1"/>
                </a:solidFill>
                <a:latin typeface="Arial" charset="0"/>
              </a:defRPr>
            </a:lvl8pPr>
            <a:lvl9pPr marL="3886200" indent="-228600" algn="r" eaLnBrk="0" fontAlgn="base" hangingPunct="0">
              <a:spcBef>
                <a:spcPct val="50000"/>
              </a:spcBef>
              <a:spcAft>
                <a:spcPct val="0"/>
              </a:spcAft>
              <a:defRPr sz="1400">
                <a:solidFill>
                  <a:schemeClr val="tx1"/>
                </a:solidFill>
                <a:latin typeface="Arial" charset="0"/>
              </a:defRPr>
            </a:lvl9pPr>
          </a:lstStyle>
          <a:p>
            <a:pPr algn="ctr" eaLnBrk="0" hangingPunct="0">
              <a:spcBef>
                <a:spcPct val="50000"/>
              </a:spcBef>
              <a:defRPr/>
            </a:pPr>
            <a:r>
              <a:rPr lang="en-US" altLang="en-US" sz="3600" b="1" dirty="0"/>
              <a:t>A</a:t>
            </a:r>
          </a:p>
        </p:txBody>
      </p:sp>
      <p:sp>
        <p:nvSpPr>
          <p:cNvPr id="1299468" name="Freeform 12"/>
          <p:cNvSpPr>
            <a:spLocks/>
          </p:cNvSpPr>
          <p:nvPr/>
        </p:nvSpPr>
        <p:spPr bwMode="auto">
          <a:xfrm rot="20284105" flipV="1">
            <a:off x="2570165" y="4048225"/>
            <a:ext cx="688975" cy="307777"/>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r" eaLnBrk="0" hangingPunct="0">
              <a:spcBef>
                <a:spcPct val="50000"/>
              </a:spcBef>
              <a:defRPr/>
            </a:pPr>
            <a:endParaRPr lang="en-US" dirty="0"/>
          </a:p>
        </p:txBody>
      </p:sp>
      <p:sp>
        <p:nvSpPr>
          <p:cNvPr id="1299469" name="Text Box 13"/>
          <p:cNvSpPr txBox="1">
            <a:spLocks noChangeArrowheads="1"/>
          </p:cNvSpPr>
          <p:nvPr/>
        </p:nvSpPr>
        <p:spPr bwMode="auto">
          <a:xfrm flipH="1">
            <a:off x="4191000" y="2347448"/>
            <a:ext cx="11430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800" b="1" dirty="0"/>
              <a:t>C</a:t>
            </a:r>
            <a:r>
              <a:rPr lang="en-US" sz="2800" b="1" baseline="-25000" dirty="0"/>
              <a:t>2</a:t>
            </a:r>
          </a:p>
        </p:txBody>
      </p:sp>
      <p:sp>
        <p:nvSpPr>
          <p:cNvPr id="1299470" name="Freeform 14"/>
          <p:cNvSpPr>
            <a:spLocks/>
          </p:cNvSpPr>
          <p:nvPr/>
        </p:nvSpPr>
        <p:spPr bwMode="auto">
          <a:xfrm rot="3896371">
            <a:off x="5063334" y="3639345"/>
            <a:ext cx="700087" cy="30797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1299471" name="Freeform 15"/>
          <p:cNvSpPr>
            <a:spLocks/>
          </p:cNvSpPr>
          <p:nvPr/>
        </p:nvSpPr>
        <p:spPr bwMode="auto">
          <a:xfrm rot="18026859" flipH="1">
            <a:off x="3830639" y="3692526"/>
            <a:ext cx="765175" cy="30797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1299472" name="Freeform 16"/>
          <p:cNvSpPr>
            <a:spLocks/>
          </p:cNvSpPr>
          <p:nvPr/>
        </p:nvSpPr>
        <p:spPr bwMode="auto">
          <a:xfrm rot="3920283">
            <a:off x="4885533" y="3151982"/>
            <a:ext cx="1201738" cy="30797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1299473" name="Freeform 17"/>
          <p:cNvSpPr>
            <a:spLocks/>
          </p:cNvSpPr>
          <p:nvPr/>
        </p:nvSpPr>
        <p:spPr bwMode="auto">
          <a:xfrm rot="3053919" flipV="1">
            <a:off x="4514852" y="2401889"/>
            <a:ext cx="1997075" cy="30797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9" name="Text Box 2"/>
          <p:cNvSpPr txBox="1">
            <a:spLocks noChangeArrowheads="1"/>
          </p:cNvSpPr>
          <p:nvPr/>
        </p:nvSpPr>
        <p:spPr bwMode="auto">
          <a:xfrm flipH="1">
            <a:off x="457200" y="5410201"/>
            <a:ext cx="6477000" cy="1384995"/>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algn="r" eaLnBrk="0" fontAlgn="base" hangingPunct="0">
              <a:spcBef>
                <a:spcPct val="50000"/>
              </a:spcBef>
              <a:spcAft>
                <a:spcPct val="0"/>
              </a:spcAft>
              <a:defRPr sz="1400">
                <a:solidFill>
                  <a:schemeClr val="tx1"/>
                </a:solidFill>
                <a:latin typeface="Arial" charset="0"/>
              </a:defRPr>
            </a:lvl6pPr>
            <a:lvl7pPr marL="2971800" indent="-228600" algn="r" eaLnBrk="0" fontAlgn="base" hangingPunct="0">
              <a:spcBef>
                <a:spcPct val="50000"/>
              </a:spcBef>
              <a:spcAft>
                <a:spcPct val="0"/>
              </a:spcAft>
              <a:defRPr sz="1400">
                <a:solidFill>
                  <a:schemeClr val="tx1"/>
                </a:solidFill>
                <a:latin typeface="Arial" charset="0"/>
              </a:defRPr>
            </a:lvl7pPr>
            <a:lvl8pPr marL="3429000" indent="-228600" algn="r" eaLnBrk="0" fontAlgn="base" hangingPunct="0">
              <a:spcBef>
                <a:spcPct val="50000"/>
              </a:spcBef>
              <a:spcAft>
                <a:spcPct val="0"/>
              </a:spcAft>
              <a:defRPr sz="1400">
                <a:solidFill>
                  <a:schemeClr val="tx1"/>
                </a:solidFill>
                <a:latin typeface="Arial" charset="0"/>
              </a:defRPr>
            </a:lvl8pPr>
            <a:lvl9pPr marL="3886200" indent="-228600" algn="r" eaLnBrk="0" fontAlgn="base" hangingPunct="0">
              <a:spcBef>
                <a:spcPct val="50000"/>
              </a:spcBef>
              <a:spcAft>
                <a:spcPct val="0"/>
              </a:spcAft>
              <a:defRPr sz="1400">
                <a:solidFill>
                  <a:schemeClr val="tx1"/>
                </a:solidFill>
                <a:latin typeface="Arial" charset="0"/>
              </a:defRPr>
            </a:lvl9pPr>
          </a:lstStyle>
          <a:p>
            <a:pPr eaLnBrk="0" hangingPunct="0">
              <a:spcBef>
                <a:spcPct val="50000"/>
              </a:spcBef>
              <a:defRPr/>
            </a:pPr>
            <a:r>
              <a:rPr lang="en-US" altLang="en-US" sz="2400" b="1" dirty="0"/>
              <a:t>Variable A is referred to as an instrumental variable </a:t>
            </a:r>
            <a:r>
              <a:rPr lang="en-US" altLang="en-US" sz="2400" b="1" dirty="0" smtClean="0"/>
              <a:t>(IV) or </a:t>
            </a:r>
            <a:r>
              <a:rPr lang="en-US" altLang="en-US" sz="2400" b="1" dirty="0"/>
              <a:t>“instrument”.</a:t>
            </a:r>
          </a:p>
          <a:p>
            <a:pPr algn="ctr" eaLnBrk="0" hangingPunct="0">
              <a:spcBef>
                <a:spcPct val="50000"/>
              </a:spcBef>
              <a:defRPr/>
            </a:pPr>
            <a:endParaRPr lang="en-US" altLang="en-US" sz="2400" dirty="0">
              <a:solidFill>
                <a:srgbClr val="000000"/>
              </a:solidFill>
            </a:endParaRP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9458" name="Rectangle 2"/>
          <p:cNvSpPr>
            <a:spLocks noGrp="1" noChangeArrowheads="1"/>
          </p:cNvSpPr>
          <p:nvPr>
            <p:ph type="title" idx="4294967295"/>
          </p:nvPr>
        </p:nvSpPr>
        <p:spPr>
          <a:xfrm>
            <a:off x="514350" y="304800"/>
            <a:ext cx="5829300" cy="712788"/>
          </a:xfrm>
        </p:spPr>
        <p:txBody>
          <a:bodyPr/>
          <a:lstStyle/>
          <a:p>
            <a:r>
              <a:rPr lang="en-US" altLang="en-US" sz="2800" dirty="0" smtClean="0"/>
              <a:t>Instrumental Variables to Manage Confounding</a:t>
            </a:r>
          </a:p>
        </p:txBody>
      </p:sp>
      <p:sp>
        <p:nvSpPr>
          <p:cNvPr id="1299463" name="Text Box 7"/>
          <p:cNvSpPr txBox="1">
            <a:spLocks noChangeArrowheads="1"/>
          </p:cNvSpPr>
          <p:nvPr/>
        </p:nvSpPr>
        <p:spPr bwMode="auto">
          <a:xfrm flipH="1">
            <a:off x="5486400" y="3467855"/>
            <a:ext cx="1371600" cy="1354217"/>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D</a:t>
            </a:r>
          </a:p>
          <a:p>
            <a:pPr algn="ctr" eaLnBrk="0" hangingPunct="0">
              <a:spcBef>
                <a:spcPct val="50000"/>
              </a:spcBef>
              <a:defRPr/>
            </a:pPr>
            <a:endParaRPr lang="en-US" sz="1600" dirty="0">
              <a:solidFill>
                <a:srgbClr val="000000"/>
              </a:solidFill>
            </a:endParaRPr>
          </a:p>
        </p:txBody>
      </p:sp>
      <p:sp>
        <p:nvSpPr>
          <p:cNvPr id="1299467" name="Text Box 11"/>
          <p:cNvSpPr txBox="1">
            <a:spLocks noChangeArrowheads="1"/>
          </p:cNvSpPr>
          <p:nvPr/>
        </p:nvSpPr>
        <p:spPr bwMode="auto">
          <a:xfrm flipH="1">
            <a:off x="76200" y="3501222"/>
            <a:ext cx="2362200" cy="954107"/>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800" b="1" dirty="0">
                <a:solidFill>
                  <a:srgbClr val="009900"/>
                </a:solidFill>
              </a:rPr>
              <a:t>Instrumental variable (IV)</a:t>
            </a:r>
            <a:endParaRPr lang="en-US" sz="2800" dirty="0">
              <a:solidFill>
                <a:srgbClr val="009900"/>
              </a:solidFill>
            </a:endParaRPr>
          </a:p>
        </p:txBody>
      </p:sp>
      <p:grpSp>
        <p:nvGrpSpPr>
          <p:cNvPr id="208900" name="Group 2"/>
          <p:cNvGrpSpPr>
            <a:grpSpLocks/>
          </p:cNvGrpSpPr>
          <p:nvPr/>
        </p:nvGrpSpPr>
        <p:grpSpPr bwMode="auto">
          <a:xfrm>
            <a:off x="2362200" y="838568"/>
            <a:ext cx="4114800" cy="3814247"/>
            <a:chOff x="2362200" y="838567"/>
            <a:chExt cx="4114800" cy="3814247"/>
          </a:xfrm>
        </p:grpSpPr>
        <p:sp>
          <p:nvSpPr>
            <p:cNvPr id="1299459" name="Line 3"/>
            <p:cNvSpPr>
              <a:spLocks noChangeShapeType="1"/>
            </p:cNvSpPr>
            <p:nvPr/>
          </p:nvSpPr>
          <p:spPr bwMode="auto">
            <a:xfrm>
              <a:off x="3810000" y="4191000"/>
              <a:ext cx="2133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1299460" name="Text Box 4"/>
            <p:cNvSpPr txBox="1">
              <a:spLocks noChangeArrowheads="1"/>
            </p:cNvSpPr>
            <p:nvPr/>
          </p:nvSpPr>
          <p:spPr bwMode="auto">
            <a:xfrm flipH="1">
              <a:off x="4267200" y="3186440"/>
              <a:ext cx="11430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800" b="1" dirty="0"/>
                <a:t>C</a:t>
              </a:r>
              <a:r>
                <a:rPr lang="en-US" sz="2800" b="1" baseline="-25000" dirty="0"/>
                <a:t>1</a:t>
              </a:r>
            </a:p>
          </p:txBody>
        </p:sp>
        <p:sp>
          <p:nvSpPr>
            <p:cNvPr id="1299461" name="Text Box 5"/>
            <p:cNvSpPr txBox="1">
              <a:spLocks noChangeArrowheads="1"/>
            </p:cNvSpPr>
            <p:nvPr/>
          </p:nvSpPr>
          <p:spPr bwMode="auto">
            <a:xfrm>
              <a:off x="4343400" y="4191149"/>
              <a:ext cx="685800" cy="46166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b="1" dirty="0">
                  <a:solidFill>
                    <a:srgbClr val="000000"/>
                  </a:solidFill>
                </a:rPr>
                <a:t>?</a:t>
              </a:r>
            </a:p>
          </p:txBody>
        </p:sp>
        <p:sp>
          <p:nvSpPr>
            <p:cNvPr id="1299462" name="Text Box 6"/>
            <p:cNvSpPr txBox="1">
              <a:spLocks noChangeArrowheads="1"/>
            </p:cNvSpPr>
            <p:nvPr/>
          </p:nvSpPr>
          <p:spPr bwMode="auto">
            <a:xfrm flipH="1">
              <a:off x="2362200" y="3868629"/>
              <a:ext cx="2362200" cy="646331"/>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b="1" dirty="0">
                  <a:solidFill>
                    <a:srgbClr val="000000"/>
                  </a:solidFill>
                </a:rPr>
                <a:t>E</a:t>
              </a:r>
              <a:endParaRPr lang="en-US" sz="3600" dirty="0">
                <a:solidFill>
                  <a:srgbClr val="000000"/>
                </a:solidFill>
              </a:endParaRPr>
            </a:p>
          </p:txBody>
        </p:sp>
        <p:sp>
          <p:nvSpPr>
            <p:cNvPr id="1299464" name="Text Box 8"/>
            <p:cNvSpPr txBox="1">
              <a:spLocks noChangeArrowheads="1"/>
            </p:cNvSpPr>
            <p:nvPr/>
          </p:nvSpPr>
          <p:spPr bwMode="auto">
            <a:xfrm flipH="1">
              <a:off x="3505200" y="838567"/>
              <a:ext cx="2971800" cy="1631216"/>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2800" b="1" dirty="0"/>
                <a:t>Unmeasured C</a:t>
              </a:r>
            </a:p>
            <a:p>
              <a:pPr algn="ctr" eaLnBrk="0" hangingPunct="0">
                <a:spcBef>
                  <a:spcPct val="50000"/>
                </a:spcBef>
                <a:defRPr/>
              </a:pPr>
              <a:endParaRPr lang="en-US" sz="3600" dirty="0">
                <a:solidFill>
                  <a:srgbClr val="000000"/>
                </a:solidFill>
              </a:endParaRPr>
            </a:p>
          </p:txBody>
        </p:sp>
        <p:sp>
          <p:nvSpPr>
            <p:cNvPr id="1299465" name="Freeform 9"/>
            <p:cNvSpPr>
              <a:spLocks/>
            </p:cNvSpPr>
            <p:nvPr/>
          </p:nvSpPr>
          <p:spPr bwMode="auto">
            <a:xfrm rot="8150392">
              <a:off x="3586163" y="3208437"/>
              <a:ext cx="1195387" cy="30777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1299466" name="Freeform 10"/>
            <p:cNvSpPr>
              <a:spLocks/>
            </p:cNvSpPr>
            <p:nvPr/>
          </p:nvSpPr>
          <p:spPr bwMode="auto">
            <a:xfrm rot="6590930" flipV="1">
              <a:off x="2986088" y="2484438"/>
              <a:ext cx="2301875" cy="30797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1299468" name="Freeform 12"/>
            <p:cNvSpPr>
              <a:spLocks/>
            </p:cNvSpPr>
            <p:nvPr/>
          </p:nvSpPr>
          <p:spPr bwMode="auto">
            <a:xfrm rot="20284105" flipV="1">
              <a:off x="2570163" y="4048224"/>
              <a:ext cx="688975" cy="30777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rgbClr val="008000"/>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1299469" name="Text Box 13"/>
            <p:cNvSpPr txBox="1">
              <a:spLocks noChangeArrowheads="1"/>
            </p:cNvSpPr>
            <p:nvPr/>
          </p:nvSpPr>
          <p:spPr bwMode="auto">
            <a:xfrm flipH="1">
              <a:off x="4191000" y="2347447"/>
              <a:ext cx="11430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800" b="1" dirty="0"/>
                <a:t>C</a:t>
              </a:r>
              <a:r>
                <a:rPr lang="en-US" sz="2800" b="1" baseline="-25000" dirty="0"/>
                <a:t>2</a:t>
              </a:r>
            </a:p>
          </p:txBody>
        </p:sp>
        <p:sp>
          <p:nvSpPr>
            <p:cNvPr id="1299470" name="Freeform 14"/>
            <p:cNvSpPr>
              <a:spLocks/>
            </p:cNvSpPr>
            <p:nvPr/>
          </p:nvSpPr>
          <p:spPr bwMode="auto">
            <a:xfrm rot="3896371">
              <a:off x="5063332" y="3639344"/>
              <a:ext cx="700087" cy="30797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1299471" name="Freeform 15"/>
            <p:cNvSpPr>
              <a:spLocks/>
            </p:cNvSpPr>
            <p:nvPr/>
          </p:nvSpPr>
          <p:spPr bwMode="auto">
            <a:xfrm rot="18026859" flipH="1">
              <a:off x="3830638" y="3692525"/>
              <a:ext cx="765175" cy="30797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1299472" name="Freeform 16"/>
            <p:cNvSpPr>
              <a:spLocks/>
            </p:cNvSpPr>
            <p:nvPr/>
          </p:nvSpPr>
          <p:spPr bwMode="auto">
            <a:xfrm rot="3920283">
              <a:off x="4885532" y="3151981"/>
              <a:ext cx="1201738" cy="30797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1299473" name="Freeform 17"/>
            <p:cNvSpPr>
              <a:spLocks/>
            </p:cNvSpPr>
            <p:nvPr/>
          </p:nvSpPr>
          <p:spPr bwMode="auto">
            <a:xfrm rot="3053919" flipV="1">
              <a:off x="4514850" y="2401888"/>
              <a:ext cx="1997075" cy="30797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grpSp>
      <p:sp>
        <p:nvSpPr>
          <p:cNvPr id="1299474" name="Text Box 18"/>
          <p:cNvSpPr txBox="1">
            <a:spLocks noChangeArrowheads="1"/>
          </p:cNvSpPr>
          <p:nvPr/>
        </p:nvSpPr>
        <p:spPr bwMode="auto">
          <a:xfrm flipH="1">
            <a:off x="0" y="1573204"/>
            <a:ext cx="3733800" cy="954107"/>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800" b="1" dirty="0">
                <a:solidFill>
                  <a:srgbClr val="000000"/>
                </a:solidFill>
              </a:rPr>
              <a:t>IV must be related to E but nothing else</a:t>
            </a:r>
            <a:endParaRPr lang="en-US" sz="2800" dirty="0">
              <a:solidFill>
                <a:srgbClr val="000000"/>
              </a:solidFill>
            </a:endParaRPr>
          </a:p>
        </p:txBody>
      </p:sp>
      <p:sp>
        <p:nvSpPr>
          <p:cNvPr id="1299475" name="Text Box 19"/>
          <p:cNvSpPr txBox="1">
            <a:spLocks noChangeArrowheads="1"/>
          </p:cNvSpPr>
          <p:nvPr/>
        </p:nvSpPr>
        <p:spPr bwMode="auto">
          <a:xfrm flipH="1">
            <a:off x="76200" y="4483091"/>
            <a:ext cx="6629400" cy="954107"/>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800" b="1" dirty="0">
                <a:solidFill>
                  <a:srgbClr val="FF0000"/>
                </a:solidFill>
              </a:rPr>
              <a:t>Use IV—D and IV—E associations to estimate </a:t>
            </a:r>
            <a:r>
              <a:rPr lang="en-US" sz="2800" b="1" dirty="0">
                <a:solidFill>
                  <a:srgbClr val="FF0000"/>
                </a:solidFill>
              </a:rPr>
              <a:t>unconfounded</a:t>
            </a:r>
            <a:r>
              <a:rPr lang="en-US" sz="2800" b="1" dirty="0">
                <a:solidFill>
                  <a:srgbClr val="FF0000"/>
                </a:solidFill>
              </a:rPr>
              <a:t> </a:t>
            </a:r>
            <a:r>
              <a:rPr lang="en-US" sz="2800" b="1" dirty="0" smtClean="0">
                <a:solidFill>
                  <a:srgbClr val="FF0000"/>
                </a:solidFill>
              </a:rPr>
              <a:t> E—D</a:t>
            </a:r>
            <a:endParaRPr lang="en-US" sz="2800" b="1" dirty="0">
              <a:solidFill>
                <a:srgbClr val="FF0000"/>
              </a:solidFill>
            </a:endParaRPr>
          </a:p>
        </p:txBody>
      </p:sp>
      <p:grpSp>
        <p:nvGrpSpPr>
          <p:cNvPr id="2" name="Group 20"/>
          <p:cNvGrpSpPr>
            <a:grpSpLocks/>
          </p:cNvGrpSpPr>
          <p:nvPr/>
        </p:nvGrpSpPr>
        <p:grpSpPr bwMode="auto">
          <a:xfrm>
            <a:off x="152400" y="6297615"/>
            <a:ext cx="6781800" cy="2438401"/>
            <a:chOff x="96" y="4115"/>
            <a:chExt cx="4272" cy="1612"/>
          </a:xfrm>
        </p:grpSpPr>
        <p:sp>
          <p:nvSpPr>
            <p:cNvPr id="1299477" name="Text Box 21"/>
            <p:cNvSpPr txBox="1">
              <a:spLocks noChangeArrowheads="1"/>
            </p:cNvSpPr>
            <p:nvPr/>
          </p:nvSpPr>
          <p:spPr bwMode="auto">
            <a:xfrm>
              <a:off x="2544" y="5462"/>
              <a:ext cx="432" cy="26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000" b="1" dirty="0">
                  <a:solidFill>
                    <a:srgbClr val="000000"/>
                  </a:solidFill>
                </a:rPr>
                <a:t>?</a:t>
              </a:r>
            </a:p>
          </p:txBody>
        </p:sp>
        <p:sp>
          <p:nvSpPr>
            <p:cNvPr id="1299478" name="Text Box 22"/>
            <p:cNvSpPr txBox="1">
              <a:spLocks noChangeArrowheads="1"/>
            </p:cNvSpPr>
            <p:nvPr/>
          </p:nvSpPr>
          <p:spPr bwMode="auto">
            <a:xfrm flipH="1">
              <a:off x="1440" y="5141"/>
              <a:ext cx="912" cy="549"/>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b="1" dirty="0">
                  <a:solidFill>
                    <a:srgbClr val="000000"/>
                  </a:solidFill>
                </a:rPr>
                <a:t>Length of stay</a:t>
              </a:r>
              <a:endParaRPr lang="en-US" sz="2400" dirty="0">
                <a:solidFill>
                  <a:srgbClr val="000000"/>
                </a:solidFill>
              </a:endParaRPr>
            </a:p>
          </p:txBody>
        </p:sp>
        <p:sp>
          <p:nvSpPr>
            <p:cNvPr id="1299479" name="Text Box 23"/>
            <p:cNvSpPr txBox="1">
              <a:spLocks noChangeArrowheads="1"/>
            </p:cNvSpPr>
            <p:nvPr/>
          </p:nvSpPr>
          <p:spPr bwMode="auto">
            <a:xfrm flipH="1">
              <a:off x="3168" y="4971"/>
              <a:ext cx="1200" cy="712"/>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2400" b="1" dirty="0"/>
                <a:t>Neonatal outcomes</a:t>
              </a:r>
              <a:endParaRPr lang="en-US" sz="2400" dirty="0">
                <a:solidFill>
                  <a:srgbClr val="000000"/>
                </a:solidFill>
              </a:endParaRPr>
            </a:p>
          </p:txBody>
        </p:sp>
        <p:sp>
          <p:nvSpPr>
            <p:cNvPr id="1299481" name="Freeform 25"/>
            <p:cNvSpPr>
              <a:spLocks/>
            </p:cNvSpPr>
            <p:nvPr/>
          </p:nvSpPr>
          <p:spPr bwMode="auto">
            <a:xfrm rot="8309025">
              <a:off x="2004" y="4839"/>
              <a:ext cx="527" cy="203"/>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1299483" name="Text Box 27"/>
            <p:cNvSpPr txBox="1">
              <a:spLocks noChangeArrowheads="1"/>
            </p:cNvSpPr>
            <p:nvPr/>
          </p:nvSpPr>
          <p:spPr bwMode="auto">
            <a:xfrm flipH="1">
              <a:off x="96" y="4939"/>
              <a:ext cx="1008" cy="631"/>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800" b="1" dirty="0">
                  <a:solidFill>
                    <a:srgbClr val="009900"/>
                  </a:solidFill>
                </a:rPr>
                <a:t>Hour of birth</a:t>
              </a:r>
              <a:endParaRPr lang="en-US" sz="2800" dirty="0">
                <a:solidFill>
                  <a:srgbClr val="009900"/>
                </a:solidFill>
              </a:endParaRPr>
            </a:p>
          </p:txBody>
        </p:sp>
        <p:sp>
          <p:nvSpPr>
            <p:cNvPr id="1299485" name="Text Box 29"/>
            <p:cNvSpPr txBox="1">
              <a:spLocks noChangeArrowheads="1"/>
            </p:cNvSpPr>
            <p:nvPr/>
          </p:nvSpPr>
          <p:spPr bwMode="auto">
            <a:xfrm flipH="1">
              <a:off x="1728" y="4115"/>
              <a:ext cx="2016" cy="549"/>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b="1" dirty="0"/>
                <a:t>Prenatal complications</a:t>
              </a:r>
              <a:endParaRPr lang="en-US" sz="2400" b="1" baseline="-25000" dirty="0"/>
            </a:p>
          </p:txBody>
        </p:sp>
        <p:sp>
          <p:nvSpPr>
            <p:cNvPr id="1299486" name="Freeform 30"/>
            <p:cNvSpPr>
              <a:spLocks/>
            </p:cNvSpPr>
            <p:nvPr/>
          </p:nvSpPr>
          <p:spPr bwMode="auto">
            <a:xfrm rot="1554411">
              <a:off x="984" y="5262"/>
              <a:ext cx="519" cy="203"/>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rgbClr val="009900"/>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1299487" name="Freeform 31"/>
            <p:cNvSpPr>
              <a:spLocks/>
            </p:cNvSpPr>
            <p:nvPr/>
          </p:nvSpPr>
          <p:spPr bwMode="auto">
            <a:xfrm rot="2273135" flipV="1">
              <a:off x="2965" y="4822"/>
              <a:ext cx="511" cy="203"/>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1299488" name="Line 32"/>
            <p:cNvSpPr>
              <a:spLocks noChangeShapeType="1"/>
            </p:cNvSpPr>
            <p:nvPr/>
          </p:nvSpPr>
          <p:spPr bwMode="auto">
            <a:xfrm flipV="1">
              <a:off x="2304" y="5386"/>
              <a:ext cx="864" cy="7"/>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grpSp>
      <p:sp>
        <p:nvSpPr>
          <p:cNvPr id="1299489" name="Text Box 33"/>
          <p:cNvSpPr txBox="1">
            <a:spLocks noChangeArrowheads="1"/>
          </p:cNvSpPr>
          <p:nvPr/>
        </p:nvSpPr>
        <p:spPr bwMode="auto">
          <a:xfrm>
            <a:off x="0" y="8642350"/>
            <a:ext cx="4114800" cy="369332"/>
          </a:xfrm>
          <a:prstGeom prst="rect">
            <a:avLst/>
          </a:prstGeom>
          <a:noFill/>
          <a:ln w="9525">
            <a:noFill/>
            <a:miter lim="800000"/>
            <a:headEnd/>
            <a:tailEnd/>
          </a:ln>
        </p:spPr>
        <p:txBody>
          <a:bodyPr>
            <a:spAutoFit/>
          </a:bodyPr>
          <a:lstStyle/>
          <a:p>
            <a:pPr eaLnBrk="0" hangingPunct="0">
              <a:spcBef>
                <a:spcPct val="50000"/>
              </a:spcBef>
            </a:pPr>
            <a:r>
              <a:rPr lang="en-US" altLang="en-US" sz="1800" dirty="0">
                <a:latin typeface="Times New Roman" pitchFamily="18" charset="0"/>
              </a:rPr>
              <a:t>Malkin et al. </a:t>
            </a:r>
            <a:r>
              <a:rPr lang="en-US" altLang="en-US" sz="1800" i="1" dirty="0">
                <a:latin typeface="Times New Roman" pitchFamily="18" charset="0"/>
              </a:rPr>
              <a:t>Heath Serv. Res.</a:t>
            </a:r>
            <a:r>
              <a:rPr lang="en-US" altLang="en-US" sz="1800" dirty="0">
                <a:latin typeface="Times New Roman" pitchFamily="18" charset="0"/>
              </a:rPr>
              <a:t>, 2000</a:t>
            </a:r>
          </a:p>
        </p:txBody>
      </p:sp>
      <p:sp>
        <p:nvSpPr>
          <p:cNvPr id="1299490" name="Text Box 34"/>
          <p:cNvSpPr txBox="1">
            <a:spLocks noChangeArrowheads="1"/>
          </p:cNvSpPr>
          <p:nvPr/>
        </p:nvSpPr>
        <p:spPr bwMode="auto">
          <a:xfrm flipH="1">
            <a:off x="152400" y="5714634"/>
            <a:ext cx="6553200" cy="830997"/>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eaLnBrk="0" hangingPunct="0">
              <a:spcBef>
                <a:spcPct val="50000"/>
              </a:spcBef>
              <a:defRPr/>
            </a:pPr>
            <a:r>
              <a:rPr lang="en-US" sz="2400" b="1" dirty="0">
                <a:solidFill>
                  <a:srgbClr val="000000"/>
                </a:solidFill>
              </a:rPr>
              <a:t>RQ:  Does length of stay influence neonatal outcomes?</a:t>
            </a:r>
            <a:endParaRPr lang="en-US" sz="2400" dirty="0">
              <a:solidFill>
                <a:srgbClr val="000000"/>
              </a:solidFill>
            </a:endParaRPr>
          </a:p>
        </p:txBody>
      </p:sp>
      <p:sp>
        <p:nvSpPr>
          <p:cNvPr id="1299491" name="Line 35"/>
          <p:cNvSpPr>
            <a:spLocks noChangeShapeType="1"/>
          </p:cNvSpPr>
          <p:nvPr/>
        </p:nvSpPr>
        <p:spPr bwMode="auto">
          <a:xfrm flipV="1">
            <a:off x="0" y="5514975"/>
            <a:ext cx="6858000" cy="0"/>
          </a:xfrm>
          <a:prstGeom prst="line">
            <a:avLst/>
          </a:prstGeom>
          <a:noFill/>
          <a:ln w="9525">
            <a:solidFill>
              <a:schemeClr val="tx1"/>
            </a:solidFill>
            <a:round/>
            <a:headEnd/>
            <a:tailEnd/>
          </a:ln>
        </p:spPr>
        <p:txBody>
          <a:bodyPr/>
          <a:lstStyle/>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9949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9948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994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9489" grpId="0"/>
      <p:bldP spid="1299490" grpId="0"/>
      <p:bldP spid="129949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9"/>
          <p:cNvSpPr>
            <a:spLocks noChangeArrowheads="1"/>
          </p:cNvSpPr>
          <p:nvPr/>
        </p:nvSpPr>
        <p:spPr bwMode="auto">
          <a:xfrm>
            <a:off x="76200" y="685800"/>
            <a:ext cx="61722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dirty="0"/>
          </a:p>
        </p:txBody>
      </p:sp>
      <p:sp>
        <p:nvSpPr>
          <p:cNvPr id="43010" name="Rectangle 10"/>
          <p:cNvSpPr>
            <a:spLocks noChangeArrowheads="1"/>
          </p:cNvSpPr>
          <p:nvPr/>
        </p:nvSpPr>
        <p:spPr bwMode="auto">
          <a:xfrm>
            <a:off x="76200" y="6858000"/>
            <a:ext cx="4267200" cy="1828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dirty="0"/>
          </a:p>
        </p:txBody>
      </p:sp>
      <p:sp>
        <p:nvSpPr>
          <p:cNvPr id="43011" name="Rectangle 11"/>
          <p:cNvSpPr>
            <a:spLocks noChangeArrowheads="1"/>
          </p:cNvSpPr>
          <p:nvPr/>
        </p:nvSpPr>
        <p:spPr bwMode="auto">
          <a:xfrm>
            <a:off x="0" y="381000"/>
            <a:ext cx="6858000" cy="533400"/>
          </a:xfrm>
          <a:prstGeom prst="rect">
            <a:avLst/>
          </a:prstGeom>
          <a:noFill/>
          <a:ln w="9525">
            <a:noFill/>
            <a:miter lim="800000"/>
            <a:headEnd/>
            <a:tailEnd/>
          </a:ln>
        </p:spPr>
        <p:txBody>
          <a:bodyPr lIns="87312" tIns="42862" rIns="87312" bIns="42862" anchor="b"/>
          <a:lstStyle/>
          <a:p>
            <a:pPr algn="ctr" defTabSz="803275" eaLnBrk="0" hangingPunct="0"/>
            <a:r>
              <a:rPr lang="en-US" altLang="en-US" sz="2400" b="1" dirty="0">
                <a:solidFill>
                  <a:schemeClr val="tx2"/>
                </a:solidFill>
              </a:rPr>
              <a:t>Randomization to </a:t>
            </a:r>
            <a:r>
              <a:rPr lang="en-US" altLang="en-US" sz="2400" b="1" dirty="0" smtClean="0">
                <a:solidFill>
                  <a:schemeClr val="tx2"/>
                </a:solidFill>
              </a:rPr>
              <a:t>Eliminate/Reduce Confounding</a:t>
            </a:r>
            <a:endParaRPr lang="en-US" altLang="en-US" sz="2800" b="1" dirty="0">
              <a:solidFill>
                <a:schemeClr val="tx2"/>
              </a:solidFill>
            </a:endParaRPr>
          </a:p>
        </p:txBody>
      </p:sp>
      <p:grpSp>
        <p:nvGrpSpPr>
          <p:cNvPr id="2" name="Group 13"/>
          <p:cNvGrpSpPr>
            <a:grpSpLocks/>
          </p:cNvGrpSpPr>
          <p:nvPr/>
        </p:nvGrpSpPr>
        <p:grpSpPr bwMode="auto">
          <a:xfrm rot="6059739">
            <a:off x="1235075" y="3436938"/>
            <a:ext cx="1143000" cy="1219200"/>
            <a:chOff x="2208" y="1776"/>
            <a:chExt cx="720" cy="768"/>
          </a:xfrm>
        </p:grpSpPr>
        <p:sp>
          <p:nvSpPr>
            <p:cNvPr id="43022" name="Line 14"/>
            <p:cNvSpPr>
              <a:spLocks noChangeShapeType="1"/>
            </p:cNvSpPr>
            <p:nvPr/>
          </p:nvSpPr>
          <p:spPr bwMode="auto">
            <a:xfrm>
              <a:off x="2208" y="1872"/>
              <a:ext cx="624" cy="672"/>
            </a:xfrm>
            <a:prstGeom prst="line">
              <a:avLst/>
            </a:prstGeom>
            <a:noFill/>
            <a:ln w="47625">
              <a:solidFill>
                <a:srgbClr val="FF0000"/>
              </a:solidFill>
              <a:round/>
              <a:headEnd/>
              <a:tailEnd/>
            </a:ln>
          </p:spPr>
          <p:txBody>
            <a:bodyPr lIns="95125" tIns="49148" rIns="95125" bIns="49148"/>
            <a:lstStyle/>
            <a:p>
              <a:endParaRPr lang="en-US" dirty="0"/>
            </a:p>
          </p:txBody>
        </p:sp>
        <p:sp>
          <p:nvSpPr>
            <p:cNvPr id="43023" name="Line 15"/>
            <p:cNvSpPr>
              <a:spLocks noChangeShapeType="1"/>
            </p:cNvSpPr>
            <p:nvPr/>
          </p:nvSpPr>
          <p:spPr bwMode="auto">
            <a:xfrm>
              <a:off x="2304" y="1776"/>
              <a:ext cx="624" cy="672"/>
            </a:xfrm>
            <a:prstGeom prst="line">
              <a:avLst/>
            </a:prstGeom>
            <a:noFill/>
            <a:ln w="47625">
              <a:solidFill>
                <a:srgbClr val="FF0000"/>
              </a:solidFill>
              <a:round/>
              <a:headEnd/>
              <a:tailEnd/>
            </a:ln>
          </p:spPr>
          <p:txBody>
            <a:bodyPr lIns="95125" tIns="49148" rIns="95125" bIns="49148"/>
            <a:lstStyle/>
            <a:p>
              <a:endParaRPr lang="en-US" dirty="0"/>
            </a:p>
          </p:txBody>
        </p:sp>
      </p:grpSp>
      <p:sp>
        <p:nvSpPr>
          <p:cNvPr id="43013" name="Text Box 19"/>
          <p:cNvSpPr txBox="1">
            <a:spLocks noChangeArrowheads="1"/>
          </p:cNvSpPr>
          <p:nvPr/>
        </p:nvSpPr>
        <p:spPr bwMode="auto">
          <a:xfrm>
            <a:off x="304800" y="1143001"/>
            <a:ext cx="6172200" cy="1945915"/>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2000" b="1" dirty="0">
                <a:solidFill>
                  <a:srgbClr val="000000"/>
                </a:solidFill>
              </a:rPr>
              <a:t>Blocking the path between any </a:t>
            </a:r>
            <a:r>
              <a:rPr lang="en-US" altLang="en-US" sz="2000" b="1" dirty="0" smtClean="0">
                <a:solidFill>
                  <a:srgbClr val="000000"/>
                </a:solidFill>
              </a:rPr>
              <a:t>would-be </a:t>
            </a:r>
            <a:r>
              <a:rPr lang="en-US" altLang="en-US" sz="2000" b="1" dirty="0">
                <a:solidFill>
                  <a:srgbClr val="000000"/>
                </a:solidFill>
              </a:rPr>
              <a:t>confounder &amp; exposure explains the exulted role of randomization</a:t>
            </a:r>
          </a:p>
          <a:p>
            <a:pPr eaLnBrk="0" hangingPunct="0">
              <a:spcBef>
                <a:spcPct val="50000"/>
              </a:spcBef>
            </a:pPr>
            <a:endParaRPr lang="en-US" altLang="en-US" sz="2000" b="1" dirty="0">
              <a:solidFill>
                <a:srgbClr val="000000"/>
              </a:solidFill>
            </a:endParaRPr>
          </a:p>
          <a:p>
            <a:pPr eaLnBrk="0" hangingPunct="0">
              <a:spcBef>
                <a:spcPct val="50000"/>
              </a:spcBef>
            </a:pPr>
            <a:endParaRPr lang="en-US" altLang="en-US" sz="2000" b="1" dirty="0">
              <a:solidFill>
                <a:srgbClr val="000000"/>
              </a:solidFill>
            </a:endParaRPr>
          </a:p>
        </p:txBody>
      </p:sp>
      <p:grpSp>
        <p:nvGrpSpPr>
          <p:cNvPr id="43014" name="Group 17"/>
          <p:cNvGrpSpPr>
            <a:grpSpLocks/>
          </p:cNvGrpSpPr>
          <p:nvPr/>
        </p:nvGrpSpPr>
        <p:grpSpPr bwMode="auto">
          <a:xfrm>
            <a:off x="533400" y="2049572"/>
            <a:ext cx="5867400" cy="4054258"/>
            <a:chOff x="381000" y="2354372"/>
            <a:chExt cx="5867400" cy="4054257"/>
          </a:xfrm>
        </p:grpSpPr>
        <p:sp>
          <p:nvSpPr>
            <p:cNvPr id="19" name="Text Box 2"/>
            <p:cNvSpPr txBox="1">
              <a:spLocks noChangeArrowheads="1"/>
            </p:cNvSpPr>
            <p:nvPr/>
          </p:nvSpPr>
          <p:spPr bwMode="auto">
            <a:xfrm flipH="1">
              <a:off x="381000" y="2354372"/>
              <a:ext cx="1143000" cy="1815882"/>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C</a:t>
              </a:r>
            </a:p>
            <a:p>
              <a:pPr algn="ctr" eaLnBrk="0" hangingPunct="0">
                <a:spcBef>
                  <a:spcPct val="50000"/>
                </a:spcBef>
                <a:defRPr/>
              </a:pPr>
              <a:endParaRPr lang="en-US" sz="3600" dirty="0">
                <a:solidFill>
                  <a:srgbClr val="000000"/>
                </a:solidFill>
              </a:endParaRPr>
            </a:p>
          </p:txBody>
        </p:sp>
        <p:sp>
          <p:nvSpPr>
            <p:cNvPr id="20" name="Freeform 3"/>
            <p:cNvSpPr>
              <a:spLocks/>
            </p:cNvSpPr>
            <p:nvPr/>
          </p:nvSpPr>
          <p:spPr bwMode="auto">
            <a:xfrm rot="1245065" flipV="1">
              <a:off x="1277938" y="3965674"/>
              <a:ext cx="4291012" cy="30777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21" name="Line 4"/>
            <p:cNvSpPr>
              <a:spLocks noChangeShapeType="1"/>
            </p:cNvSpPr>
            <p:nvPr/>
          </p:nvSpPr>
          <p:spPr bwMode="auto">
            <a:xfrm>
              <a:off x="2514600" y="5257800"/>
              <a:ext cx="2895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22" name="Freeform 5"/>
            <p:cNvSpPr>
              <a:spLocks/>
            </p:cNvSpPr>
            <p:nvPr/>
          </p:nvSpPr>
          <p:spPr bwMode="auto">
            <a:xfrm rot="2855394" flipV="1">
              <a:off x="660401" y="4037012"/>
              <a:ext cx="1987550" cy="30797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23" name="Text Box 6"/>
            <p:cNvSpPr txBox="1">
              <a:spLocks noChangeArrowheads="1"/>
            </p:cNvSpPr>
            <p:nvPr/>
          </p:nvSpPr>
          <p:spPr bwMode="auto">
            <a:xfrm>
              <a:off x="3429000" y="5423842"/>
              <a:ext cx="685800" cy="46166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b="1" dirty="0">
                  <a:solidFill>
                    <a:srgbClr val="000000"/>
                  </a:solidFill>
                </a:rPr>
                <a:t>?</a:t>
              </a:r>
            </a:p>
          </p:txBody>
        </p:sp>
        <p:sp>
          <p:nvSpPr>
            <p:cNvPr id="24" name="Text Box 7"/>
            <p:cNvSpPr txBox="1">
              <a:spLocks noChangeArrowheads="1"/>
            </p:cNvSpPr>
            <p:nvPr/>
          </p:nvSpPr>
          <p:spPr bwMode="auto">
            <a:xfrm flipH="1">
              <a:off x="1600200" y="4592747"/>
              <a:ext cx="1143000" cy="1815882"/>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E</a:t>
              </a:r>
            </a:p>
            <a:p>
              <a:pPr algn="ctr" eaLnBrk="0" hangingPunct="0">
                <a:spcBef>
                  <a:spcPct val="50000"/>
                </a:spcBef>
                <a:defRPr/>
              </a:pPr>
              <a:endParaRPr lang="en-US" sz="3600" dirty="0">
                <a:solidFill>
                  <a:srgbClr val="000000"/>
                </a:solidFill>
              </a:endParaRPr>
            </a:p>
          </p:txBody>
        </p:sp>
        <p:sp>
          <p:nvSpPr>
            <p:cNvPr id="25" name="Text Box 8"/>
            <p:cNvSpPr txBox="1">
              <a:spLocks noChangeArrowheads="1"/>
            </p:cNvSpPr>
            <p:nvPr/>
          </p:nvSpPr>
          <p:spPr bwMode="auto">
            <a:xfrm flipH="1">
              <a:off x="5105400" y="4566404"/>
              <a:ext cx="1143000" cy="1354217"/>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D</a:t>
              </a:r>
            </a:p>
            <a:p>
              <a:pPr algn="ctr" eaLnBrk="0" hangingPunct="0">
                <a:spcBef>
                  <a:spcPct val="50000"/>
                </a:spcBef>
                <a:defRPr/>
              </a:pPr>
              <a:endParaRPr lang="en-US" sz="1600" dirty="0">
                <a:solidFill>
                  <a:srgbClr val="000000"/>
                </a:solidFill>
              </a:endParaRPr>
            </a:p>
          </p:txBody>
        </p:sp>
      </p:grpSp>
      <p:sp>
        <p:nvSpPr>
          <p:cNvPr id="17" name="Oval 16"/>
          <p:cNvSpPr/>
          <p:nvPr/>
        </p:nvSpPr>
        <p:spPr bwMode="auto">
          <a:xfrm>
            <a:off x="6629400" y="76200"/>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Title 1"/>
          <p:cNvSpPr>
            <a:spLocks noGrp="1"/>
          </p:cNvSpPr>
          <p:nvPr>
            <p:ph type="title"/>
          </p:nvPr>
        </p:nvSpPr>
        <p:spPr>
          <a:xfrm>
            <a:off x="533400" y="-76200"/>
            <a:ext cx="5943600" cy="1066800"/>
          </a:xfrm>
        </p:spPr>
        <p:txBody>
          <a:bodyPr/>
          <a:lstStyle/>
          <a:p>
            <a:r>
              <a:rPr lang="en-US" altLang="en-US" dirty="0" smtClean="0"/>
              <a:t>What variables should be considered as effect modifiers?</a:t>
            </a:r>
          </a:p>
        </p:txBody>
      </p:sp>
      <p:sp>
        <p:nvSpPr>
          <p:cNvPr id="210946" name="Content Placeholder 2"/>
          <p:cNvSpPr>
            <a:spLocks noGrp="1"/>
          </p:cNvSpPr>
          <p:nvPr>
            <p:ph idx="1"/>
          </p:nvPr>
        </p:nvSpPr>
        <p:spPr>
          <a:xfrm>
            <a:off x="76200" y="1219200"/>
            <a:ext cx="6705600" cy="7162800"/>
          </a:xfrm>
        </p:spPr>
        <p:txBody>
          <a:bodyPr/>
          <a:lstStyle/>
          <a:p>
            <a:pPr>
              <a:buClrTx/>
            </a:pPr>
            <a:r>
              <a:rPr lang="en-US" altLang="en-US" dirty="0" smtClean="0"/>
              <a:t>Because effect-measure modification is interesting, there is a temptation to look hard for it</a:t>
            </a:r>
          </a:p>
          <a:p>
            <a:pPr lvl="1">
              <a:buClrTx/>
            </a:pPr>
            <a:r>
              <a:rPr lang="en-US" altLang="en-US" dirty="0" smtClean="0"/>
              <a:t>e.g., You could evaluate every pair of causal determinants that exist for each outcome of interest </a:t>
            </a:r>
          </a:p>
          <a:p>
            <a:pPr>
              <a:buClrTx/>
            </a:pPr>
            <a:endParaRPr lang="en-US" altLang="en-US" sz="1100" dirty="0" smtClean="0"/>
          </a:p>
          <a:p>
            <a:pPr>
              <a:buClrTx/>
            </a:pPr>
            <a:r>
              <a:rPr lang="en-US" altLang="en-US" dirty="0" smtClean="0"/>
              <a:t>But since chance (and other imposters) is a reason for apparent effect-measure modification, one needs to be disciplined in deciding which factors to evaluate</a:t>
            </a:r>
          </a:p>
          <a:p>
            <a:pPr>
              <a:buClrTx/>
            </a:pPr>
            <a:endParaRPr lang="en-US" altLang="en-US" sz="800" dirty="0" smtClean="0"/>
          </a:p>
          <a:p>
            <a:pPr>
              <a:buClrTx/>
            </a:pPr>
            <a:r>
              <a:rPr lang="en-US" altLang="en-US" dirty="0" smtClean="0"/>
              <a:t>Because effect modifiers influence the effect of a variable on an outcome, they by themselves must be:</a:t>
            </a:r>
          </a:p>
          <a:p>
            <a:pPr lvl="1">
              <a:buClrTx/>
            </a:pPr>
            <a:r>
              <a:rPr lang="en-US" altLang="en-US" dirty="0" smtClean="0"/>
              <a:t> A cause of the outcome</a:t>
            </a:r>
          </a:p>
          <a:p>
            <a:pPr lvl="1">
              <a:buClrTx/>
            </a:pPr>
            <a:r>
              <a:rPr lang="en-US" altLang="en-US" dirty="0" smtClean="0"/>
              <a:t>or</a:t>
            </a:r>
          </a:p>
          <a:p>
            <a:pPr lvl="1">
              <a:buClrTx/>
            </a:pPr>
            <a:r>
              <a:rPr lang="en-US" altLang="en-US" dirty="0" smtClean="0"/>
              <a:t>Associated with a factor that is a cause of the outcome</a:t>
            </a:r>
          </a:p>
          <a:p>
            <a:pPr lvl="1">
              <a:buClrTx/>
            </a:pPr>
            <a:endParaRPr lang="en-US" altLang="en-US" dirty="0" smtClean="0"/>
          </a:p>
          <a:p>
            <a:pPr>
              <a:buClrTx/>
            </a:pPr>
            <a:r>
              <a:rPr lang="en-US" altLang="en-US" dirty="0" smtClean="0"/>
              <a:t>DAGs can help identify which factors to evaluate as effect modifiers but DAGs do not definitively display interaction on a given scale.</a:t>
            </a:r>
          </a:p>
          <a:p>
            <a:pPr>
              <a:buClrTx/>
              <a:buFont typeface="Symbol" pitchFamily="18" charset="2"/>
              <a:buNone/>
            </a:pPr>
            <a:endParaRPr lang="en-US" altLang="en-US" dirty="0"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Title 1"/>
          <p:cNvSpPr>
            <a:spLocks noGrp="1"/>
          </p:cNvSpPr>
          <p:nvPr>
            <p:ph type="title"/>
          </p:nvPr>
        </p:nvSpPr>
        <p:spPr>
          <a:xfrm>
            <a:off x="152400" y="-304800"/>
            <a:ext cx="6629400" cy="1066800"/>
          </a:xfrm>
        </p:spPr>
        <p:txBody>
          <a:bodyPr/>
          <a:lstStyle/>
          <a:p>
            <a:r>
              <a:rPr lang="en-US" altLang="en-US" dirty="0" smtClean="0"/>
              <a:t>What variables can be effect modifiers?</a:t>
            </a:r>
          </a:p>
        </p:txBody>
      </p:sp>
      <p:sp>
        <p:nvSpPr>
          <p:cNvPr id="212994" name="Text Placeholder 2"/>
          <p:cNvSpPr>
            <a:spLocks noGrp="1"/>
          </p:cNvSpPr>
          <p:nvPr>
            <p:ph type="body" sz="half" idx="1"/>
          </p:nvPr>
        </p:nvSpPr>
        <p:spPr>
          <a:xfrm>
            <a:off x="76200" y="3048000"/>
            <a:ext cx="5867400" cy="533400"/>
          </a:xfrm>
        </p:spPr>
        <p:txBody>
          <a:bodyPr/>
          <a:lstStyle/>
          <a:p>
            <a:pPr>
              <a:buClrTx/>
            </a:pPr>
            <a:r>
              <a:rPr lang="en-US" altLang="en-US" b="1" dirty="0" smtClean="0"/>
              <a:t>Indirect effect modification</a:t>
            </a:r>
          </a:p>
        </p:txBody>
      </p:sp>
      <p:sp>
        <p:nvSpPr>
          <p:cNvPr id="9" name="Freeform 5"/>
          <p:cNvSpPr>
            <a:spLocks/>
          </p:cNvSpPr>
          <p:nvPr/>
        </p:nvSpPr>
        <p:spPr bwMode="auto">
          <a:xfrm rot="7563414" flipV="1">
            <a:off x="4020346" y="5569745"/>
            <a:ext cx="696913" cy="30797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grpSp>
        <p:nvGrpSpPr>
          <p:cNvPr id="212996" name="Group 16"/>
          <p:cNvGrpSpPr>
            <a:grpSpLocks/>
          </p:cNvGrpSpPr>
          <p:nvPr/>
        </p:nvGrpSpPr>
        <p:grpSpPr bwMode="auto">
          <a:xfrm>
            <a:off x="1981200" y="457309"/>
            <a:ext cx="4495800" cy="3055719"/>
            <a:chOff x="1752600" y="524887"/>
            <a:chExt cx="4495800" cy="3056404"/>
          </a:xfrm>
        </p:grpSpPr>
        <p:sp>
          <p:nvSpPr>
            <p:cNvPr id="6" name="Text Box 2"/>
            <p:cNvSpPr txBox="1">
              <a:spLocks noChangeArrowheads="1"/>
            </p:cNvSpPr>
            <p:nvPr/>
          </p:nvSpPr>
          <p:spPr bwMode="auto">
            <a:xfrm flipH="1">
              <a:off x="1752600" y="1765002"/>
              <a:ext cx="990600" cy="1816289"/>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E</a:t>
              </a:r>
            </a:p>
            <a:p>
              <a:pPr algn="ctr" eaLnBrk="0" hangingPunct="0">
                <a:spcBef>
                  <a:spcPct val="50000"/>
                </a:spcBef>
                <a:defRPr/>
              </a:pPr>
              <a:endParaRPr lang="en-US" sz="3600" dirty="0">
                <a:solidFill>
                  <a:srgbClr val="000000"/>
                </a:solidFill>
              </a:endParaRPr>
            </a:p>
          </p:txBody>
        </p:sp>
        <p:sp>
          <p:nvSpPr>
            <p:cNvPr id="7" name="Freeform 3"/>
            <p:cNvSpPr>
              <a:spLocks/>
            </p:cNvSpPr>
            <p:nvPr/>
          </p:nvSpPr>
          <p:spPr bwMode="auto">
            <a:xfrm rot="2774847" flipV="1">
              <a:off x="4902903" y="1738728"/>
              <a:ext cx="817746" cy="30797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8" name="Line 4"/>
            <p:cNvSpPr>
              <a:spLocks noChangeShapeType="1"/>
            </p:cNvSpPr>
            <p:nvPr/>
          </p:nvSpPr>
          <p:spPr bwMode="auto">
            <a:xfrm>
              <a:off x="2514600" y="2438144"/>
              <a:ext cx="2895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10" name="Text Box 6"/>
            <p:cNvSpPr txBox="1">
              <a:spLocks noChangeArrowheads="1"/>
            </p:cNvSpPr>
            <p:nvPr/>
          </p:nvSpPr>
          <p:spPr bwMode="auto">
            <a:xfrm>
              <a:off x="3733800" y="2422236"/>
              <a:ext cx="685800" cy="40020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000" b="1" dirty="0">
                  <a:solidFill>
                    <a:srgbClr val="000000"/>
                  </a:solidFill>
                </a:rPr>
                <a:t>?</a:t>
              </a:r>
            </a:p>
          </p:txBody>
        </p:sp>
        <p:sp>
          <p:nvSpPr>
            <p:cNvPr id="11" name="Text Box 7"/>
            <p:cNvSpPr txBox="1">
              <a:spLocks noChangeArrowheads="1"/>
            </p:cNvSpPr>
            <p:nvPr/>
          </p:nvSpPr>
          <p:spPr bwMode="auto">
            <a:xfrm flipH="1">
              <a:off x="4419600" y="524887"/>
              <a:ext cx="1143000" cy="1816289"/>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A</a:t>
              </a:r>
            </a:p>
            <a:p>
              <a:pPr algn="ctr" eaLnBrk="0" hangingPunct="0">
                <a:spcBef>
                  <a:spcPct val="50000"/>
                </a:spcBef>
                <a:defRPr/>
              </a:pPr>
              <a:endParaRPr lang="en-US" sz="3600" dirty="0">
                <a:solidFill>
                  <a:srgbClr val="000000"/>
                </a:solidFill>
              </a:endParaRPr>
            </a:p>
          </p:txBody>
        </p:sp>
        <p:sp>
          <p:nvSpPr>
            <p:cNvPr id="12" name="Text Box 8"/>
            <p:cNvSpPr txBox="1">
              <a:spLocks noChangeArrowheads="1"/>
            </p:cNvSpPr>
            <p:nvPr/>
          </p:nvSpPr>
          <p:spPr bwMode="auto">
            <a:xfrm flipH="1">
              <a:off x="5105400" y="1747388"/>
              <a:ext cx="1143000" cy="1354521"/>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D</a:t>
              </a:r>
            </a:p>
            <a:p>
              <a:pPr algn="ctr" eaLnBrk="0" hangingPunct="0">
                <a:spcBef>
                  <a:spcPct val="50000"/>
                </a:spcBef>
                <a:defRPr/>
              </a:pPr>
              <a:endParaRPr lang="en-US" sz="1600" dirty="0">
                <a:solidFill>
                  <a:srgbClr val="000000"/>
                </a:solidFill>
              </a:endParaRPr>
            </a:p>
          </p:txBody>
        </p:sp>
      </p:grpSp>
      <p:sp>
        <p:nvSpPr>
          <p:cNvPr id="13" name="Text Placeholder 2"/>
          <p:cNvSpPr txBox="1">
            <a:spLocks/>
          </p:cNvSpPr>
          <p:nvPr/>
        </p:nvSpPr>
        <p:spPr bwMode="auto">
          <a:xfrm>
            <a:off x="76200" y="1143000"/>
            <a:ext cx="4495800" cy="5334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SzPct val="75000"/>
              <a:buFont typeface="Symbol" pitchFamily="18" charset="2"/>
              <a:buChar char="·"/>
              <a:defRPr/>
            </a:pPr>
            <a:r>
              <a:rPr lang="en-US" sz="2000" b="1" kern="0" dirty="0">
                <a:latin typeface="+mn-lt"/>
              </a:rPr>
              <a:t>Direct effect modification</a:t>
            </a:r>
          </a:p>
        </p:txBody>
      </p:sp>
      <p:sp>
        <p:nvSpPr>
          <p:cNvPr id="14" name="Text Placeholder 2"/>
          <p:cNvSpPr txBox="1">
            <a:spLocks/>
          </p:cNvSpPr>
          <p:nvPr/>
        </p:nvSpPr>
        <p:spPr bwMode="auto">
          <a:xfrm>
            <a:off x="76200" y="5181600"/>
            <a:ext cx="4495800" cy="5334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SzPct val="75000"/>
              <a:buFont typeface="Symbol" pitchFamily="18" charset="2"/>
              <a:buChar char="·"/>
              <a:defRPr/>
            </a:pPr>
            <a:r>
              <a:rPr lang="en-US" sz="2000" b="1" kern="0" dirty="0">
                <a:latin typeface="+mn-lt"/>
              </a:rPr>
              <a:t>Effect  modification by proxy</a:t>
            </a:r>
          </a:p>
        </p:txBody>
      </p:sp>
      <p:sp>
        <p:nvSpPr>
          <p:cNvPr id="15" name="Text Placeholder 2"/>
          <p:cNvSpPr txBox="1">
            <a:spLocks/>
          </p:cNvSpPr>
          <p:nvPr/>
        </p:nvSpPr>
        <p:spPr bwMode="auto">
          <a:xfrm>
            <a:off x="0" y="6934200"/>
            <a:ext cx="5181600" cy="5334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SzPct val="75000"/>
              <a:buFont typeface="Symbol" pitchFamily="18" charset="2"/>
              <a:buChar char="·"/>
              <a:defRPr/>
            </a:pPr>
            <a:r>
              <a:rPr lang="en-US" sz="2000" b="1" kern="0" dirty="0">
                <a:latin typeface="+mn-lt"/>
              </a:rPr>
              <a:t>Effect  modification by common cause</a:t>
            </a:r>
          </a:p>
        </p:txBody>
      </p:sp>
      <p:sp>
        <p:nvSpPr>
          <p:cNvPr id="16" name="Text Placeholder 2"/>
          <p:cNvSpPr txBox="1">
            <a:spLocks/>
          </p:cNvSpPr>
          <p:nvPr/>
        </p:nvSpPr>
        <p:spPr bwMode="auto">
          <a:xfrm>
            <a:off x="76200" y="8686800"/>
            <a:ext cx="5181600" cy="5334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defRPr/>
            </a:pPr>
            <a:r>
              <a:rPr lang="en-US" b="1" kern="0" dirty="0">
                <a:latin typeface="+mn-lt"/>
              </a:rPr>
              <a:t>VanderWeele</a:t>
            </a:r>
            <a:r>
              <a:rPr lang="en-US" b="1" kern="0" dirty="0">
                <a:latin typeface="+mn-lt"/>
              </a:rPr>
              <a:t> </a:t>
            </a:r>
            <a:r>
              <a:rPr lang="en-US" b="1" i="1" kern="0" dirty="0">
                <a:latin typeface="+mn-lt"/>
              </a:rPr>
              <a:t>Epidemiology</a:t>
            </a:r>
            <a:r>
              <a:rPr lang="en-US" b="1" kern="0" dirty="0">
                <a:latin typeface="+mn-lt"/>
              </a:rPr>
              <a:t> 2007</a:t>
            </a:r>
          </a:p>
        </p:txBody>
      </p:sp>
      <p:sp>
        <p:nvSpPr>
          <p:cNvPr id="19" name="Text Box 2"/>
          <p:cNvSpPr txBox="1">
            <a:spLocks noChangeArrowheads="1"/>
          </p:cNvSpPr>
          <p:nvPr/>
        </p:nvSpPr>
        <p:spPr bwMode="auto">
          <a:xfrm flipH="1">
            <a:off x="1981200" y="3907741"/>
            <a:ext cx="990600" cy="1815882"/>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E</a:t>
            </a:r>
          </a:p>
          <a:p>
            <a:pPr algn="ctr" eaLnBrk="0" hangingPunct="0">
              <a:spcBef>
                <a:spcPct val="50000"/>
              </a:spcBef>
              <a:defRPr/>
            </a:pPr>
            <a:endParaRPr lang="en-US" sz="3600" dirty="0">
              <a:solidFill>
                <a:srgbClr val="000000"/>
              </a:solidFill>
            </a:endParaRPr>
          </a:p>
        </p:txBody>
      </p:sp>
      <p:sp>
        <p:nvSpPr>
          <p:cNvPr id="20" name="Freeform 3"/>
          <p:cNvSpPr>
            <a:spLocks/>
          </p:cNvSpPr>
          <p:nvPr/>
        </p:nvSpPr>
        <p:spPr bwMode="auto">
          <a:xfrm rot="428314" flipV="1">
            <a:off x="4892675" y="3931544"/>
            <a:ext cx="769938" cy="30777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21" name="Line 4"/>
          <p:cNvSpPr>
            <a:spLocks noChangeShapeType="1"/>
          </p:cNvSpPr>
          <p:nvPr/>
        </p:nvSpPr>
        <p:spPr bwMode="auto">
          <a:xfrm>
            <a:off x="2743200" y="4579938"/>
            <a:ext cx="2895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22" name="Text Box 6"/>
          <p:cNvSpPr txBox="1">
            <a:spLocks noChangeArrowheads="1"/>
          </p:cNvSpPr>
          <p:nvPr/>
        </p:nvSpPr>
        <p:spPr bwMode="auto">
          <a:xfrm>
            <a:off x="3962400" y="4565620"/>
            <a:ext cx="685800" cy="40011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000" b="1" dirty="0">
                <a:solidFill>
                  <a:srgbClr val="000000"/>
                </a:solidFill>
              </a:rPr>
              <a:t>?</a:t>
            </a:r>
          </a:p>
        </p:txBody>
      </p:sp>
      <p:sp>
        <p:nvSpPr>
          <p:cNvPr id="23" name="Text Box 7"/>
          <p:cNvSpPr txBox="1">
            <a:spLocks noChangeArrowheads="1"/>
          </p:cNvSpPr>
          <p:nvPr/>
        </p:nvSpPr>
        <p:spPr bwMode="auto">
          <a:xfrm flipH="1">
            <a:off x="2743200" y="2971909"/>
            <a:ext cx="1143000" cy="1815882"/>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A</a:t>
            </a:r>
          </a:p>
          <a:p>
            <a:pPr algn="ctr" eaLnBrk="0" hangingPunct="0">
              <a:spcBef>
                <a:spcPct val="50000"/>
              </a:spcBef>
              <a:defRPr/>
            </a:pPr>
            <a:endParaRPr lang="en-US" sz="3600" dirty="0">
              <a:solidFill>
                <a:srgbClr val="000000"/>
              </a:solidFill>
            </a:endParaRPr>
          </a:p>
        </p:txBody>
      </p:sp>
      <p:sp>
        <p:nvSpPr>
          <p:cNvPr id="24" name="Text Box 8"/>
          <p:cNvSpPr txBox="1">
            <a:spLocks noChangeArrowheads="1"/>
          </p:cNvSpPr>
          <p:nvPr/>
        </p:nvSpPr>
        <p:spPr bwMode="auto">
          <a:xfrm flipH="1">
            <a:off x="5410200" y="3889337"/>
            <a:ext cx="1143000" cy="1354217"/>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D</a:t>
            </a:r>
          </a:p>
          <a:p>
            <a:pPr algn="ctr" eaLnBrk="0" hangingPunct="0">
              <a:spcBef>
                <a:spcPct val="50000"/>
              </a:spcBef>
              <a:defRPr/>
            </a:pPr>
            <a:endParaRPr lang="en-US" sz="1600" dirty="0">
              <a:solidFill>
                <a:srgbClr val="000000"/>
              </a:solidFill>
            </a:endParaRPr>
          </a:p>
        </p:txBody>
      </p:sp>
      <p:sp>
        <p:nvSpPr>
          <p:cNvPr id="26" name="Text Box 2"/>
          <p:cNvSpPr txBox="1">
            <a:spLocks noChangeArrowheads="1"/>
          </p:cNvSpPr>
          <p:nvPr/>
        </p:nvSpPr>
        <p:spPr bwMode="auto">
          <a:xfrm flipH="1">
            <a:off x="2057400" y="5715109"/>
            <a:ext cx="990600" cy="1815882"/>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E</a:t>
            </a:r>
          </a:p>
          <a:p>
            <a:pPr algn="ctr" eaLnBrk="0" hangingPunct="0">
              <a:spcBef>
                <a:spcPct val="50000"/>
              </a:spcBef>
              <a:defRPr/>
            </a:pPr>
            <a:endParaRPr lang="en-US" sz="3600" dirty="0">
              <a:solidFill>
                <a:srgbClr val="000000"/>
              </a:solidFill>
            </a:endParaRPr>
          </a:p>
        </p:txBody>
      </p:sp>
      <p:sp>
        <p:nvSpPr>
          <p:cNvPr id="27" name="Freeform 3"/>
          <p:cNvSpPr>
            <a:spLocks/>
          </p:cNvSpPr>
          <p:nvPr/>
        </p:nvSpPr>
        <p:spPr bwMode="auto">
          <a:xfrm rot="1068774" flipV="1">
            <a:off x="5197477" y="5756374"/>
            <a:ext cx="815975" cy="30777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28" name="Line 4"/>
          <p:cNvSpPr>
            <a:spLocks noChangeShapeType="1"/>
          </p:cNvSpPr>
          <p:nvPr/>
        </p:nvSpPr>
        <p:spPr bwMode="auto">
          <a:xfrm>
            <a:off x="2971800" y="6400800"/>
            <a:ext cx="2895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29" name="Text Box 6"/>
          <p:cNvSpPr txBox="1">
            <a:spLocks noChangeArrowheads="1"/>
          </p:cNvSpPr>
          <p:nvPr/>
        </p:nvSpPr>
        <p:spPr bwMode="auto">
          <a:xfrm>
            <a:off x="3962400" y="6457920"/>
            <a:ext cx="685800" cy="40011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000" b="1" dirty="0">
                <a:solidFill>
                  <a:srgbClr val="000000"/>
                </a:solidFill>
              </a:rPr>
              <a:t>?</a:t>
            </a:r>
          </a:p>
        </p:txBody>
      </p:sp>
      <p:sp>
        <p:nvSpPr>
          <p:cNvPr id="30" name="Text Box 7"/>
          <p:cNvSpPr txBox="1">
            <a:spLocks noChangeArrowheads="1"/>
          </p:cNvSpPr>
          <p:nvPr/>
        </p:nvSpPr>
        <p:spPr bwMode="auto">
          <a:xfrm flipH="1">
            <a:off x="3200400" y="5181709"/>
            <a:ext cx="1143000" cy="1815882"/>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A</a:t>
            </a:r>
          </a:p>
          <a:p>
            <a:pPr algn="ctr" eaLnBrk="0" hangingPunct="0">
              <a:spcBef>
                <a:spcPct val="50000"/>
              </a:spcBef>
              <a:defRPr/>
            </a:pPr>
            <a:endParaRPr lang="en-US" sz="3600" dirty="0">
              <a:solidFill>
                <a:srgbClr val="000000"/>
              </a:solidFill>
            </a:endParaRPr>
          </a:p>
        </p:txBody>
      </p:sp>
      <p:sp>
        <p:nvSpPr>
          <p:cNvPr id="31" name="Text Box 8"/>
          <p:cNvSpPr txBox="1">
            <a:spLocks noChangeArrowheads="1"/>
          </p:cNvSpPr>
          <p:nvPr/>
        </p:nvSpPr>
        <p:spPr bwMode="auto">
          <a:xfrm flipH="1">
            <a:off x="5562600" y="5786400"/>
            <a:ext cx="1143000" cy="1354217"/>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D</a:t>
            </a:r>
          </a:p>
          <a:p>
            <a:pPr algn="ctr" eaLnBrk="0" hangingPunct="0">
              <a:spcBef>
                <a:spcPct val="50000"/>
              </a:spcBef>
              <a:defRPr/>
            </a:pPr>
            <a:endParaRPr lang="en-US" sz="1600" dirty="0">
              <a:solidFill>
                <a:srgbClr val="000000"/>
              </a:solidFill>
            </a:endParaRPr>
          </a:p>
        </p:txBody>
      </p:sp>
      <p:sp>
        <p:nvSpPr>
          <p:cNvPr id="33" name="Text Box 2"/>
          <p:cNvSpPr txBox="1">
            <a:spLocks noChangeArrowheads="1"/>
          </p:cNvSpPr>
          <p:nvPr/>
        </p:nvSpPr>
        <p:spPr bwMode="auto">
          <a:xfrm flipH="1">
            <a:off x="2133600" y="7717741"/>
            <a:ext cx="990600" cy="1815882"/>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E</a:t>
            </a:r>
          </a:p>
          <a:p>
            <a:pPr algn="ctr" eaLnBrk="0" hangingPunct="0">
              <a:spcBef>
                <a:spcPct val="50000"/>
              </a:spcBef>
              <a:defRPr/>
            </a:pPr>
            <a:endParaRPr lang="en-US" sz="3600" dirty="0">
              <a:solidFill>
                <a:srgbClr val="000000"/>
              </a:solidFill>
            </a:endParaRPr>
          </a:p>
        </p:txBody>
      </p:sp>
      <p:sp>
        <p:nvSpPr>
          <p:cNvPr id="34" name="Freeform 3"/>
          <p:cNvSpPr>
            <a:spLocks/>
          </p:cNvSpPr>
          <p:nvPr/>
        </p:nvSpPr>
        <p:spPr bwMode="auto">
          <a:xfrm rot="3785926">
            <a:off x="5227638" y="7810501"/>
            <a:ext cx="762000" cy="30797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35" name="Line 4"/>
          <p:cNvSpPr>
            <a:spLocks noChangeShapeType="1"/>
          </p:cNvSpPr>
          <p:nvPr/>
        </p:nvSpPr>
        <p:spPr bwMode="auto">
          <a:xfrm>
            <a:off x="2895600" y="8389938"/>
            <a:ext cx="2895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36" name="Text Box 6"/>
          <p:cNvSpPr txBox="1">
            <a:spLocks noChangeArrowheads="1"/>
          </p:cNvSpPr>
          <p:nvPr/>
        </p:nvSpPr>
        <p:spPr bwMode="auto">
          <a:xfrm>
            <a:off x="4114800" y="8375620"/>
            <a:ext cx="685800" cy="40011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000" b="1" dirty="0">
                <a:solidFill>
                  <a:srgbClr val="000000"/>
                </a:solidFill>
              </a:rPr>
              <a:t>?</a:t>
            </a:r>
          </a:p>
        </p:txBody>
      </p:sp>
      <p:sp>
        <p:nvSpPr>
          <p:cNvPr id="37" name="Text Box 7"/>
          <p:cNvSpPr txBox="1">
            <a:spLocks noChangeArrowheads="1"/>
          </p:cNvSpPr>
          <p:nvPr/>
        </p:nvSpPr>
        <p:spPr bwMode="auto">
          <a:xfrm flipH="1">
            <a:off x="4419600" y="6934309"/>
            <a:ext cx="1143000" cy="1815882"/>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B</a:t>
            </a:r>
          </a:p>
          <a:p>
            <a:pPr algn="ctr" eaLnBrk="0" hangingPunct="0">
              <a:spcBef>
                <a:spcPct val="50000"/>
              </a:spcBef>
              <a:defRPr/>
            </a:pPr>
            <a:endParaRPr lang="en-US" sz="3600" dirty="0">
              <a:solidFill>
                <a:srgbClr val="000000"/>
              </a:solidFill>
            </a:endParaRPr>
          </a:p>
        </p:txBody>
      </p:sp>
      <p:sp>
        <p:nvSpPr>
          <p:cNvPr id="38" name="Text Box 8"/>
          <p:cNvSpPr txBox="1">
            <a:spLocks noChangeArrowheads="1"/>
          </p:cNvSpPr>
          <p:nvPr/>
        </p:nvSpPr>
        <p:spPr bwMode="auto">
          <a:xfrm flipH="1">
            <a:off x="5486400" y="7794586"/>
            <a:ext cx="1143000" cy="1354217"/>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D</a:t>
            </a:r>
          </a:p>
          <a:p>
            <a:pPr algn="ctr" eaLnBrk="0" hangingPunct="0">
              <a:spcBef>
                <a:spcPct val="50000"/>
              </a:spcBef>
              <a:defRPr/>
            </a:pPr>
            <a:endParaRPr lang="en-US" sz="1600" dirty="0">
              <a:solidFill>
                <a:srgbClr val="000000"/>
              </a:solidFill>
            </a:endParaRPr>
          </a:p>
        </p:txBody>
      </p:sp>
      <p:sp>
        <p:nvSpPr>
          <p:cNvPr id="39" name="Text Box 7"/>
          <p:cNvSpPr txBox="1">
            <a:spLocks noChangeArrowheads="1"/>
          </p:cNvSpPr>
          <p:nvPr/>
        </p:nvSpPr>
        <p:spPr bwMode="auto">
          <a:xfrm flipH="1">
            <a:off x="4191000" y="3048109"/>
            <a:ext cx="1143000" cy="1815882"/>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B</a:t>
            </a:r>
          </a:p>
          <a:p>
            <a:pPr algn="ctr" eaLnBrk="0" hangingPunct="0">
              <a:spcBef>
                <a:spcPct val="50000"/>
              </a:spcBef>
              <a:defRPr/>
            </a:pPr>
            <a:endParaRPr lang="en-US" sz="3600" dirty="0">
              <a:solidFill>
                <a:srgbClr val="000000"/>
              </a:solidFill>
            </a:endParaRPr>
          </a:p>
        </p:txBody>
      </p:sp>
      <p:sp>
        <p:nvSpPr>
          <p:cNvPr id="40" name="Freeform 3"/>
          <p:cNvSpPr>
            <a:spLocks/>
          </p:cNvSpPr>
          <p:nvPr/>
        </p:nvSpPr>
        <p:spPr bwMode="auto">
          <a:xfrm rot="20690602" flipV="1">
            <a:off x="3684590" y="3524350"/>
            <a:ext cx="769937" cy="30777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41" name="Text Box 7"/>
          <p:cNvSpPr txBox="1">
            <a:spLocks noChangeArrowheads="1"/>
          </p:cNvSpPr>
          <p:nvPr/>
        </p:nvSpPr>
        <p:spPr bwMode="auto">
          <a:xfrm flipH="1">
            <a:off x="4419600" y="4889609"/>
            <a:ext cx="1143000" cy="1815882"/>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B</a:t>
            </a:r>
          </a:p>
          <a:p>
            <a:pPr algn="ctr" eaLnBrk="0" hangingPunct="0">
              <a:spcBef>
                <a:spcPct val="50000"/>
              </a:spcBef>
              <a:defRPr/>
            </a:pPr>
            <a:endParaRPr lang="en-US" sz="3600" dirty="0">
              <a:solidFill>
                <a:srgbClr val="000000"/>
              </a:solidFill>
            </a:endParaRPr>
          </a:p>
        </p:txBody>
      </p:sp>
      <p:sp>
        <p:nvSpPr>
          <p:cNvPr id="42" name="Freeform 3"/>
          <p:cNvSpPr>
            <a:spLocks/>
          </p:cNvSpPr>
          <p:nvPr/>
        </p:nvSpPr>
        <p:spPr bwMode="auto">
          <a:xfrm rot="10230327" flipH="1" flipV="1">
            <a:off x="4208465" y="7662963"/>
            <a:ext cx="542925" cy="30777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43" name="Freeform 3"/>
          <p:cNvSpPr>
            <a:spLocks/>
          </p:cNvSpPr>
          <p:nvPr/>
        </p:nvSpPr>
        <p:spPr bwMode="auto">
          <a:xfrm rot="3843799" flipH="1" flipV="1">
            <a:off x="3337720" y="7625557"/>
            <a:ext cx="544512" cy="30797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44" name="Text Box 7"/>
          <p:cNvSpPr txBox="1">
            <a:spLocks noChangeArrowheads="1"/>
          </p:cNvSpPr>
          <p:nvPr/>
        </p:nvSpPr>
        <p:spPr bwMode="auto">
          <a:xfrm flipH="1">
            <a:off x="2819400" y="6947009"/>
            <a:ext cx="609600" cy="1815882"/>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A</a:t>
            </a:r>
          </a:p>
          <a:p>
            <a:pPr algn="ctr" eaLnBrk="0" hangingPunct="0">
              <a:spcBef>
                <a:spcPct val="50000"/>
              </a:spcBef>
              <a:defRPr/>
            </a:pPr>
            <a:endParaRPr lang="en-US" sz="3600" dirty="0">
              <a:solidFill>
                <a:srgbClr val="000000"/>
              </a:solidFill>
            </a:endParaRPr>
          </a:p>
        </p:txBody>
      </p:sp>
      <p:sp>
        <p:nvSpPr>
          <p:cNvPr id="45" name="Text Box 7"/>
          <p:cNvSpPr txBox="1">
            <a:spLocks noChangeArrowheads="1"/>
          </p:cNvSpPr>
          <p:nvPr/>
        </p:nvSpPr>
        <p:spPr bwMode="auto">
          <a:xfrm flipH="1">
            <a:off x="3810000" y="7328009"/>
            <a:ext cx="457200" cy="1815882"/>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X</a:t>
            </a:r>
          </a:p>
          <a:p>
            <a:pPr algn="ctr" eaLnBrk="0" hangingPunct="0">
              <a:spcBef>
                <a:spcPct val="50000"/>
              </a:spcBef>
              <a:defRPr/>
            </a:pPr>
            <a:endParaRPr lang="en-US" sz="3600" dirty="0">
              <a:solidFill>
                <a:srgbClr val="000000"/>
              </a:solidFill>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Title 4"/>
          <p:cNvSpPr>
            <a:spLocks noGrp="1"/>
          </p:cNvSpPr>
          <p:nvPr>
            <p:ph type="title"/>
          </p:nvPr>
        </p:nvSpPr>
        <p:spPr>
          <a:xfrm>
            <a:off x="609600" y="228600"/>
            <a:ext cx="5830888" cy="1066800"/>
          </a:xfrm>
        </p:spPr>
        <p:txBody>
          <a:bodyPr/>
          <a:lstStyle/>
          <a:p>
            <a:r>
              <a:rPr lang="en-US" altLang="en-US" dirty="0" smtClean="0"/>
              <a:t>DAGs Do Not/Cannot  Specifically Show  Effect-Measure Modification</a:t>
            </a:r>
          </a:p>
        </p:txBody>
      </p:sp>
      <p:sp>
        <p:nvSpPr>
          <p:cNvPr id="215042" name="Content Placeholder 5"/>
          <p:cNvSpPr>
            <a:spLocks noGrp="1"/>
          </p:cNvSpPr>
          <p:nvPr>
            <p:ph idx="1"/>
          </p:nvPr>
        </p:nvSpPr>
        <p:spPr>
          <a:xfrm>
            <a:off x="76200" y="1676400"/>
            <a:ext cx="6781800" cy="6781800"/>
          </a:xfrm>
        </p:spPr>
        <p:txBody>
          <a:bodyPr/>
          <a:lstStyle/>
          <a:p>
            <a:pPr>
              <a:buClrTx/>
            </a:pPr>
            <a:r>
              <a:rPr lang="en-US" altLang="en-US" dirty="0" smtClean="0"/>
              <a:t>The “A” variables </a:t>
            </a:r>
            <a:r>
              <a:rPr lang="en-US" altLang="en-US" i="1" dirty="0" smtClean="0"/>
              <a:t>could</a:t>
            </a:r>
            <a:r>
              <a:rPr lang="en-US" altLang="en-US" dirty="0" smtClean="0"/>
              <a:t> be effect modifiers, on a given scale, but only the data will tell us if they are</a:t>
            </a:r>
          </a:p>
          <a:p>
            <a:endParaRPr lang="en-US" altLang="en-US" sz="900" dirty="0" smtClean="0"/>
          </a:p>
          <a:p>
            <a:pPr>
              <a:buClrTx/>
            </a:pPr>
            <a:r>
              <a:rPr lang="en-US" altLang="en-US" dirty="0" smtClean="0"/>
              <a:t>DAGs can find the effect-measure modification candidates but DAGs, using current conventions, cannot specifically predict effect-measure modification</a:t>
            </a:r>
          </a:p>
          <a:p>
            <a:pPr lvl="1"/>
            <a:r>
              <a:rPr lang="en-US" altLang="en-US" dirty="0"/>
              <a:t>This is not surprising because DAGs are qualitative, not </a:t>
            </a:r>
            <a:r>
              <a:rPr lang="en-US" altLang="en-US" dirty="0" smtClean="0"/>
              <a:t>quantitative, and </a:t>
            </a:r>
            <a:r>
              <a:rPr lang="en-US" altLang="en-US" u="sng" dirty="0" smtClean="0"/>
              <a:t>not</a:t>
            </a:r>
            <a:r>
              <a:rPr lang="en-US" altLang="en-US" dirty="0" smtClean="0"/>
              <a:t> dependent upon scale</a:t>
            </a:r>
            <a:endParaRPr lang="en-US" altLang="en-US" dirty="0"/>
          </a:p>
          <a:p>
            <a:pPr lvl="1"/>
            <a:r>
              <a:rPr lang="en-US" altLang="en-US" dirty="0"/>
              <a:t>Effect-measure modification depends upon the </a:t>
            </a:r>
            <a:r>
              <a:rPr lang="en-US" altLang="en-US" dirty="0" smtClean="0"/>
              <a:t>scale </a:t>
            </a:r>
            <a:r>
              <a:rPr lang="en-US" altLang="en-US" dirty="0"/>
              <a:t>(additive or multiplicative)</a:t>
            </a:r>
          </a:p>
          <a:p>
            <a:endParaRPr lang="en-US" altLang="en-US" sz="900" dirty="0" smtClean="0"/>
          </a:p>
          <a:p>
            <a:pPr>
              <a:buClrTx/>
            </a:pPr>
            <a:r>
              <a:rPr lang="en-US" altLang="en-US" dirty="0" smtClean="0"/>
              <a:t>Once an analysis has determined presence of effect-measure modification, there are some ways to show it on a DAG but these not universally accepted </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Title 1"/>
          <p:cNvSpPr>
            <a:spLocks noGrp="1"/>
          </p:cNvSpPr>
          <p:nvPr>
            <p:ph type="title"/>
          </p:nvPr>
        </p:nvSpPr>
        <p:spPr>
          <a:xfrm>
            <a:off x="152400" y="-304800"/>
            <a:ext cx="6629400" cy="1066800"/>
          </a:xfrm>
        </p:spPr>
        <p:txBody>
          <a:bodyPr/>
          <a:lstStyle/>
          <a:p>
            <a:r>
              <a:rPr lang="en-US" altLang="en-US" dirty="0" smtClean="0"/>
              <a:t>Effect modifiers may also be confounders</a:t>
            </a:r>
          </a:p>
        </p:txBody>
      </p:sp>
      <p:sp>
        <p:nvSpPr>
          <p:cNvPr id="217090" name="Text Placeholder 2"/>
          <p:cNvSpPr>
            <a:spLocks noGrp="1"/>
          </p:cNvSpPr>
          <p:nvPr>
            <p:ph type="body" sz="half" idx="1"/>
          </p:nvPr>
        </p:nvSpPr>
        <p:spPr>
          <a:xfrm>
            <a:off x="76200" y="3048000"/>
            <a:ext cx="5867400" cy="533400"/>
          </a:xfrm>
        </p:spPr>
        <p:txBody>
          <a:bodyPr/>
          <a:lstStyle/>
          <a:p>
            <a:pPr>
              <a:buClrTx/>
            </a:pPr>
            <a:r>
              <a:rPr lang="en-US" altLang="en-US" b="1" dirty="0" smtClean="0"/>
              <a:t>Indirect effect modification</a:t>
            </a:r>
          </a:p>
        </p:txBody>
      </p:sp>
      <p:sp>
        <p:nvSpPr>
          <p:cNvPr id="9" name="Freeform 5"/>
          <p:cNvSpPr>
            <a:spLocks/>
          </p:cNvSpPr>
          <p:nvPr/>
        </p:nvSpPr>
        <p:spPr bwMode="auto">
          <a:xfrm rot="7563414" flipV="1">
            <a:off x="4020346" y="5569745"/>
            <a:ext cx="696913" cy="30797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grpSp>
        <p:nvGrpSpPr>
          <p:cNvPr id="217092" name="Group 16"/>
          <p:cNvGrpSpPr>
            <a:grpSpLocks/>
          </p:cNvGrpSpPr>
          <p:nvPr/>
        </p:nvGrpSpPr>
        <p:grpSpPr bwMode="auto">
          <a:xfrm>
            <a:off x="1981200" y="457309"/>
            <a:ext cx="4495800" cy="3055719"/>
            <a:chOff x="1752600" y="524887"/>
            <a:chExt cx="4495800" cy="3056404"/>
          </a:xfrm>
        </p:grpSpPr>
        <p:sp>
          <p:nvSpPr>
            <p:cNvPr id="6" name="Text Box 2"/>
            <p:cNvSpPr txBox="1">
              <a:spLocks noChangeArrowheads="1"/>
            </p:cNvSpPr>
            <p:nvPr/>
          </p:nvSpPr>
          <p:spPr bwMode="auto">
            <a:xfrm flipH="1">
              <a:off x="1752600" y="1765002"/>
              <a:ext cx="990600" cy="1816289"/>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E</a:t>
              </a:r>
            </a:p>
            <a:p>
              <a:pPr algn="ctr" eaLnBrk="0" hangingPunct="0">
                <a:spcBef>
                  <a:spcPct val="50000"/>
                </a:spcBef>
                <a:defRPr/>
              </a:pPr>
              <a:endParaRPr lang="en-US" sz="3600" dirty="0">
                <a:solidFill>
                  <a:srgbClr val="000000"/>
                </a:solidFill>
              </a:endParaRPr>
            </a:p>
          </p:txBody>
        </p:sp>
        <p:sp>
          <p:nvSpPr>
            <p:cNvPr id="7" name="Freeform 3"/>
            <p:cNvSpPr>
              <a:spLocks/>
            </p:cNvSpPr>
            <p:nvPr/>
          </p:nvSpPr>
          <p:spPr bwMode="auto">
            <a:xfrm rot="2774847" flipV="1">
              <a:off x="4902903" y="1738728"/>
              <a:ext cx="817746" cy="30797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8" name="Line 4"/>
            <p:cNvSpPr>
              <a:spLocks noChangeShapeType="1"/>
            </p:cNvSpPr>
            <p:nvPr/>
          </p:nvSpPr>
          <p:spPr bwMode="auto">
            <a:xfrm>
              <a:off x="2514600" y="2438144"/>
              <a:ext cx="2895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10" name="Text Box 6"/>
            <p:cNvSpPr txBox="1">
              <a:spLocks noChangeArrowheads="1"/>
            </p:cNvSpPr>
            <p:nvPr/>
          </p:nvSpPr>
          <p:spPr bwMode="auto">
            <a:xfrm>
              <a:off x="3733800" y="2422236"/>
              <a:ext cx="685800" cy="40020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000" b="1" dirty="0">
                  <a:solidFill>
                    <a:srgbClr val="000000"/>
                  </a:solidFill>
                </a:rPr>
                <a:t>?</a:t>
              </a:r>
            </a:p>
          </p:txBody>
        </p:sp>
        <p:sp>
          <p:nvSpPr>
            <p:cNvPr id="11" name="Text Box 7"/>
            <p:cNvSpPr txBox="1">
              <a:spLocks noChangeArrowheads="1"/>
            </p:cNvSpPr>
            <p:nvPr/>
          </p:nvSpPr>
          <p:spPr bwMode="auto">
            <a:xfrm flipH="1">
              <a:off x="4419600" y="524887"/>
              <a:ext cx="1143000" cy="1816289"/>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A</a:t>
              </a:r>
            </a:p>
            <a:p>
              <a:pPr algn="ctr" eaLnBrk="0" hangingPunct="0">
                <a:spcBef>
                  <a:spcPct val="50000"/>
                </a:spcBef>
                <a:defRPr/>
              </a:pPr>
              <a:endParaRPr lang="en-US" sz="3600" dirty="0">
                <a:solidFill>
                  <a:srgbClr val="000000"/>
                </a:solidFill>
              </a:endParaRPr>
            </a:p>
          </p:txBody>
        </p:sp>
        <p:sp>
          <p:nvSpPr>
            <p:cNvPr id="12" name="Text Box 8"/>
            <p:cNvSpPr txBox="1">
              <a:spLocks noChangeArrowheads="1"/>
            </p:cNvSpPr>
            <p:nvPr/>
          </p:nvSpPr>
          <p:spPr bwMode="auto">
            <a:xfrm flipH="1">
              <a:off x="5105400" y="1747388"/>
              <a:ext cx="1143000" cy="1354521"/>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D</a:t>
              </a:r>
            </a:p>
            <a:p>
              <a:pPr algn="ctr" eaLnBrk="0" hangingPunct="0">
                <a:spcBef>
                  <a:spcPct val="50000"/>
                </a:spcBef>
                <a:defRPr/>
              </a:pPr>
              <a:endParaRPr lang="en-US" sz="1600" dirty="0">
                <a:solidFill>
                  <a:srgbClr val="000000"/>
                </a:solidFill>
              </a:endParaRPr>
            </a:p>
          </p:txBody>
        </p:sp>
      </p:grpSp>
      <p:sp>
        <p:nvSpPr>
          <p:cNvPr id="13" name="Text Placeholder 2"/>
          <p:cNvSpPr txBox="1">
            <a:spLocks/>
          </p:cNvSpPr>
          <p:nvPr/>
        </p:nvSpPr>
        <p:spPr bwMode="auto">
          <a:xfrm>
            <a:off x="76200" y="1143000"/>
            <a:ext cx="4495800" cy="5334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SzPct val="75000"/>
              <a:buFont typeface="Symbol" pitchFamily="18" charset="2"/>
              <a:buChar char="·"/>
              <a:defRPr/>
            </a:pPr>
            <a:r>
              <a:rPr lang="en-US" sz="2000" b="1" kern="0" dirty="0">
                <a:latin typeface="+mn-lt"/>
              </a:rPr>
              <a:t>Direct effect modification</a:t>
            </a:r>
          </a:p>
        </p:txBody>
      </p:sp>
      <p:sp>
        <p:nvSpPr>
          <p:cNvPr id="14" name="Text Placeholder 2"/>
          <p:cNvSpPr txBox="1">
            <a:spLocks/>
          </p:cNvSpPr>
          <p:nvPr/>
        </p:nvSpPr>
        <p:spPr bwMode="auto">
          <a:xfrm>
            <a:off x="76200" y="5181600"/>
            <a:ext cx="4495800" cy="5334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SzPct val="75000"/>
              <a:buFont typeface="Symbol" pitchFamily="18" charset="2"/>
              <a:buChar char="·"/>
              <a:defRPr/>
            </a:pPr>
            <a:r>
              <a:rPr lang="en-US" sz="2000" b="1" kern="0" dirty="0">
                <a:latin typeface="+mn-lt"/>
              </a:rPr>
              <a:t>Effect  modification by proxy</a:t>
            </a:r>
          </a:p>
        </p:txBody>
      </p:sp>
      <p:sp>
        <p:nvSpPr>
          <p:cNvPr id="15" name="Text Placeholder 2"/>
          <p:cNvSpPr txBox="1">
            <a:spLocks/>
          </p:cNvSpPr>
          <p:nvPr/>
        </p:nvSpPr>
        <p:spPr bwMode="auto">
          <a:xfrm>
            <a:off x="0" y="6934200"/>
            <a:ext cx="5181600" cy="5334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SzPct val="75000"/>
              <a:buFont typeface="Symbol" pitchFamily="18" charset="2"/>
              <a:buChar char="·"/>
              <a:defRPr/>
            </a:pPr>
            <a:r>
              <a:rPr lang="en-US" sz="2000" b="1" kern="0" dirty="0">
                <a:latin typeface="+mn-lt"/>
              </a:rPr>
              <a:t>Effect  modification by common cause</a:t>
            </a:r>
          </a:p>
        </p:txBody>
      </p:sp>
      <p:sp>
        <p:nvSpPr>
          <p:cNvPr id="16" name="Text Placeholder 2"/>
          <p:cNvSpPr txBox="1">
            <a:spLocks/>
          </p:cNvSpPr>
          <p:nvPr/>
        </p:nvSpPr>
        <p:spPr bwMode="auto">
          <a:xfrm>
            <a:off x="76200" y="8686800"/>
            <a:ext cx="5181600" cy="5334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defRPr/>
            </a:pPr>
            <a:r>
              <a:rPr lang="en-US" b="1" kern="0" dirty="0">
                <a:latin typeface="+mn-lt"/>
              </a:rPr>
              <a:t>VanderWeele</a:t>
            </a:r>
            <a:r>
              <a:rPr lang="en-US" b="1" kern="0" dirty="0">
                <a:latin typeface="+mn-lt"/>
              </a:rPr>
              <a:t> </a:t>
            </a:r>
            <a:r>
              <a:rPr lang="en-US" b="1" i="1" kern="0" dirty="0">
                <a:latin typeface="+mn-lt"/>
              </a:rPr>
              <a:t>Epidemiology</a:t>
            </a:r>
            <a:r>
              <a:rPr lang="en-US" b="1" kern="0" dirty="0">
                <a:latin typeface="+mn-lt"/>
              </a:rPr>
              <a:t> 2007</a:t>
            </a:r>
          </a:p>
        </p:txBody>
      </p:sp>
      <p:sp>
        <p:nvSpPr>
          <p:cNvPr id="19" name="Text Box 2"/>
          <p:cNvSpPr txBox="1">
            <a:spLocks noChangeArrowheads="1"/>
          </p:cNvSpPr>
          <p:nvPr/>
        </p:nvSpPr>
        <p:spPr bwMode="auto">
          <a:xfrm flipH="1">
            <a:off x="1981200" y="3907741"/>
            <a:ext cx="990600" cy="1815882"/>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E</a:t>
            </a:r>
          </a:p>
          <a:p>
            <a:pPr algn="ctr" eaLnBrk="0" hangingPunct="0">
              <a:spcBef>
                <a:spcPct val="50000"/>
              </a:spcBef>
              <a:defRPr/>
            </a:pPr>
            <a:endParaRPr lang="en-US" sz="3600" dirty="0">
              <a:solidFill>
                <a:srgbClr val="000000"/>
              </a:solidFill>
            </a:endParaRPr>
          </a:p>
        </p:txBody>
      </p:sp>
      <p:sp>
        <p:nvSpPr>
          <p:cNvPr id="20" name="Freeform 3"/>
          <p:cNvSpPr>
            <a:spLocks/>
          </p:cNvSpPr>
          <p:nvPr/>
        </p:nvSpPr>
        <p:spPr bwMode="auto">
          <a:xfrm rot="428314" flipV="1">
            <a:off x="4892675" y="3931544"/>
            <a:ext cx="769938" cy="30777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21" name="Line 4"/>
          <p:cNvSpPr>
            <a:spLocks noChangeShapeType="1"/>
          </p:cNvSpPr>
          <p:nvPr/>
        </p:nvSpPr>
        <p:spPr bwMode="auto">
          <a:xfrm>
            <a:off x="2743200" y="4579938"/>
            <a:ext cx="2895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22" name="Text Box 6"/>
          <p:cNvSpPr txBox="1">
            <a:spLocks noChangeArrowheads="1"/>
          </p:cNvSpPr>
          <p:nvPr/>
        </p:nvSpPr>
        <p:spPr bwMode="auto">
          <a:xfrm>
            <a:off x="3962400" y="4565620"/>
            <a:ext cx="685800" cy="40011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000" b="1" dirty="0">
                <a:solidFill>
                  <a:srgbClr val="000000"/>
                </a:solidFill>
              </a:rPr>
              <a:t>?</a:t>
            </a:r>
          </a:p>
        </p:txBody>
      </p:sp>
      <p:sp>
        <p:nvSpPr>
          <p:cNvPr id="23" name="Text Box 7"/>
          <p:cNvSpPr txBox="1">
            <a:spLocks noChangeArrowheads="1"/>
          </p:cNvSpPr>
          <p:nvPr/>
        </p:nvSpPr>
        <p:spPr bwMode="auto">
          <a:xfrm flipH="1">
            <a:off x="2743200" y="2971909"/>
            <a:ext cx="1143000" cy="1815882"/>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A</a:t>
            </a:r>
          </a:p>
          <a:p>
            <a:pPr algn="ctr" eaLnBrk="0" hangingPunct="0">
              <a:spcBef>
                <a:spcPct val="50000"/>
              </a:spcBef>
              <a:defRPr/>
            </a:pPr>
            <a:endParaRPr lang="en-US" sz="3600" dirty="0">
              <a:solidFill>
                <a:srgbClr val="000000"/>
              </a:solidFill>
            </a:endParaRPr>
          </a:p>
        </p:txBody>
      </p:sp>
      <p:sp>
        <p:nvSpPr>
          <p:cNvPr id="24" name="Text Box 8"/>
          <p:cNvSpPr txBox="1">
            <a:spLocks noChangeArrowheads="1"/>
          </p:cNvSpPr>
          <p:nvPr/>
        </p:nvSpPr>
        <p:spPr bwMode="auto">
          <a:xfrm flipH="1">
            <a:off x="5410200" y="3889337"/>
            <a:ext cx="1143000" cy="1354217"/>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D</a:t>
            </a:r>
          </a:p>
          <a:p>
            <a:pPr algn="ctr" eaLnBrk="0" hangingPunct="0">
              <a:spcBef>
                <a:spcPct val="50000"/>
              </a:spcBef>
              <a:defRPr/>
            </a:pPr>
            <a:endParaRPr lang="en-US" sz="1600" dirty="0">
              <a:solidFill>
                <a:srgbClr val="000000"/>
              </a:solidFill>
            </a:endParaRPr>
          </a:p>
        </p:txBody>
      </p:sp>
      <p:sp>
        <p:nvSpPr>
          <p:cNvPr id="26" name="Text Box 2"/>
          <p:cNvSpPr txBox="1">
            <a:spLocks noChangeArrowheads="1"/>
          </p:cNvSpPr>
          <p:nvPr/>
        </p:nvSpPr>
        <p:spPr bwMode="auto">
          <a:xfrm flipH="1">
            <a:off x="2057400" y="5715109"/>
            <a:ext cx="990600" cy="1815882"/>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E</a:t>
            </a:r>
          </a:p>
          <a:p>
            <a:pPr algn="ctr" eaLnBrk="0" hangingPunct="0">
              <a:spcBef>
                <a:spcPct val="50000"/>
              </a:spcBef>
              <a:defRPr/>
            </a:pPr>
            <a:endParaRPr lang="en-US" sz="3600" dirty="0">
              <a:solidFill>
                <a:srgbClr val="000000"/>
              </a:solidFill>
            </a:endParaRPr>
          </a:p>
        </p:txBody>
      </p:sp>
      <p:sp>
        <p:nvSpPr>
          <p:cNvPr id="27" name="Freeform 3"/>
          <p:cNvSpPr>
            <a:spLocks/>
          </p:cNvSpPr>
          <p:nvPr/>
        </p:nvSpPr>
        <p:spPr bwMode="auto">
          <a:xfrm rot="1068774" flipV="1">
            <a:off x="5197477" y="5756374"/>
            <a:ext cx="815975" cy="30777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28" name="Line 4"/>
          <p:cNvSpPr>
            <a:spLocks noChangeShapeType="1"/>
          </p:cNvSpPr>
          <p:nvPr/>
        </p:nvSpPr>
        <p:spPr bwMode="auto">
          <a:xfrm>
            <a:off x="2971800" y="6400800"/>
            <a:ext cx="2895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29" name="Text Box 6"/>
          <p:cNvSpPr txBox="1">
            <a:spLocks noChangeArrowheads="1"/>
          </p:cNvSpPr>
          <p:nvPr/>
        </p:nvSpPr>
        <p:spPr bwMode="auto">
          <a:xfrm>
            <a:off x="3962400" y="6457920"/>
            <a:ext cx="685800" cy="40011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000" b="1" dirty="0">
                <a:solidFill>
                  <a:srgbClr val="000000"/>
                </a:solidFill>
              </a:rPr>
              <a:t>?</a:t>
            </a:r>
          </a:p>
        </p:txBody>
      </p:sp>
      <p:sp>
        <p:nvSpPr>
          <p:cNvPr id="30" name="Text Box 7"/>
          <p:cNvSpPr txBox="1">
            <a:spLocks noChangeArrowheads="1"/>
          </p:cNvSpPr>
          <p:nvPr/>
        </p:nvSpPr>
        <p:spPr bwMode="auto">
          <a:xfrm flipH="1">
            <a:off x="3200400" y="5181709"/>
            <a:ext cx="1143000" cy="1815882"/>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A</a:t>
            </a:r>
          </a:p>
          <a:p>
            <a:pPr algn="ctr" eaLnBrk="0" hangingPunct="0">
              <a:spcBef>
                <a:spcPct val="50000"/>
              </a:spcBef>
              <a:defRPr/>
            </a:pPr>
            <a:endParaRPr lang="en-US" sz="3600" dirty="0">
              <a:solidFill>
                <a:srgbClr val="000000"/>
              </a:solidFill>
            </a:endParaRPr>
          </a:p>
        </p:txBody>
      </p:sp>
      <p:sp>
        <p:nvSpPr>
          <p:cNvPr id="31" name="Text Box 8"/>
          <p:cNvSpPr txBox="1">
            <a:spLocks noChangeArrowheads="1"/>
          </p:cNvSpPr>
          <p:nvPr/>
        </p:nvSpPr>
        <p:spPr bwMode="auto">
          <a:xfrm flipH="1">
            <a:off x="5562600" y="5786400"/>
            <a:ext cx="1143000" cy="1354217"/>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D</a:t>
            </a:r>
          </a:p>
          <a:p>
            <a:pPr algn="ctr" eaLnBrk="0" hangingPunct="0">
              <a:spcBef>
                <a:spcPct val="50000"/>
              </a:spcBef>
              <a:defRPr/>
            </a:pPr>
            <a:endParaRPr lang="en-US" sz="1600" dirty="0">
              <a:solidFill>
                <a:srgbClr val="000000"/>
              </a:solidFill>
            </a:endParaRPr>
          </a:p>
        </p:txBody>
      </p:sp>
      <p:sp>
        <p:nvSpPr>
          <p:cNvPr id="33" name="Text Box 2"/>
          <p:cNvSpPr txBox="1">
            <a:spLocks noChangeArrowheads="1"/>
          </p:cNvSpPr>
          <p:nvPr/>
        </p:nvSpPr>
        <p:spPr bwMode="auto">
          <a:xfrm flipH="1">
            <a:off x="2133600" y="7717741"/>
            <a:ext cx="990600" cy="1815882"/>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E</a:t>
            </a:r>
          </a:p>
          <a:p>
            <a:pPr algn="ctr" eaLnBrk="0" hangingPunct="0">
              <a:spcBef>
                <a:spcPct val="50000"/>
              </a:spcBef>
              <a:defRPr/>
            </a:pPr>
            <a:endParaRPr lang="en-US" sz="3600" dirty="0">
              <a:solidFill>
                <a:srgbClr val="000000"/>
              </a:solidFill>
            </a:endParaRPr>
          </a:p>
        </p:txBody>
      </p:sp>
      <p:sp>
        <p:nvSpPr>
          <p:cNvPr id="34" name="Freeform 3"/>
          <p:cNvSpPr>
            <a:spLocks/>
          </p:cNvSpPr>
          <p:nvPr/>
        </p:nvSpPr>
        <p:spPr bwMode="auto">
          <a:xfrm rot="3785926">
            <a:off x="5227638" y="7810501"/>
            <a:ext cx="762000" cy="30797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35" name="Line 4"/>
          <p:cNvSpPr>
            <a:spLocks noChangeShapeType="1"/>
          </p:cNvSpPr>
          <p:nvPr/>
        </p:nvSpPr>
        <p:spPr bwMode="auto">
          <a:xfrm>
            <a:off x="2895600" y="8389938"/>
            <a:ext cx="2895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36" name="Text Box 6"/>
          <p:cNvSpPr txBox="1">
            <a:spLocks noChangeArrowheads="1"/>
          </p:cNvSpPr>
          <p:nvPr/>
        </p:nvSpPr>
        <p:spPr bwMode="auto">
          <a:xfrm>
            <a:off x="4114800" y="8375620"/>
            <a:ext cx="685800" cy="40011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000" b="1" dirty="0">
                <a:solidFill>
                  <a:srgbClr val="000000"/>
                </a:solidFill>
              </a:rPr>
              <a:t>?</a:t>
            </a:r>
          </a:p>
        </p:txBody>
      </p:sp>
      <p:sp>
        <p:nvSpPr>
          <p:cNvPr id="37" name="Text Box 7"/>
          <p:cNvSpPr txBox="1">
            <a:spLocks noChangeArrowheads="1"/>
          </p:cNvSpPr>
          <p:nvPr/>
        </p:nvSpPr>
        <p:spPr bwMode="auto">
          <a:xfrm flipH="1">
            <a:off x="4419600" y="6934309"/>
            <a:ext cx="1143000" cy="1815882"/>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B</a:t>
            </a:r>
          </a:p>
          <a:p>
            <a:pPr algn="ctr" eaLnBrk="0" hangingPunct="0">
              <a:spcBef>
                <a:spcPct val="50000"/>
              </a:spcBef>
              <a:defRPr/>
            </a:pPr>
            <a:endParaRPr lang="en-US" sz="3600" dirty="0">
              <a:solidFill>
                <a:srgbClr val="000000"/>
              </a:solidFill>
            </a:endParaRPr>
          </a:p>
        </p:txBody>
      </p:sp>
      <p:sp>
        <p:nvSpPr>
          <p:cNvPr id="38" name="Text Box 8"/>
          <p:cNvSpPr txBox="1">
            <a:spLocks noChangeArrowheads="1"/>
          </p:cNvSpPr>
          <p:nvPr/>
        </p:nvSpPr>
        <p:spPr bwMode="auto">
          <a:xfrm flipH="1">
            <a:off x="5486400" y="7794586"/>
            <a:ext cx="1143000" cy="1354217"/>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D</a:t>
            </a:r>
          </a:p>
          <a:p>
            <a:pPr algn="ctr" eaLnBrk="0" hangingPunct="0">
              <a:spcBef>
                <a:spcPct val="50000"/>
              </a:spcBef>
              <a:defRPr/>
            </a:pPr>
            <a:endParaRPr lang="en-US" sz="1600" dirty="0">
              <a:solidFill>
                <a:srgbClr val="000000"/>
              </a:solidFill>
            </a:endParaRPr>
          </a:p>
        </p:txBody>
      </p:sp>
      <p:sp>
        <p:nvSpPr>
          <p:cNvPr id="39" name="Text Box 7"/>
          <p:cNvSpPr txBox="1">
            <a:spLocks noChangeArrowheads="1"/>
          </p:cNvSpPr>
          <p:nvPr/>
        </p:nvSpPr>
        <p:spPr bwMode="auto">
          <a:xfrm flipH="1">
            <a:off x="4191000" y="3048109"/>
            <a:ext cx="1143000" cy="1815882"/>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B</a:t>
            </a:r>
          </a:p>
          <a:p>
            <a:pPr algn="ctr" eaLnBrk="0" hangingPunct="0">
              <a:spcBef>
                <a:spcPct val="50000"/>
              </a:spcBef>
              <a:defRPr/>
            </a:pPr>
            <a:endParaRPr lang="en-US" sz="3600" dirty="0">
              <a:solidFill>
                <a:srgbClr val="000000"/>
              </a:solidFill>
            </a:endParaRPr>
          </a:p>
        </p:txBody>
      </p:sp>
      <p:sp>
        <p:nvSpPr>
          <p:cNvPr id="40" name="Freeform 3"/>
          <p:cNvSpPr>
            <a:spLocks/>
          </p:cNvSpPr>
          <p:nvPr/>
        </p:nvSpPr>
        <p:spPr bwMode="auto">
          <a:xfrm rot="20690602" flipV="1">
            <a:off x="3684590" y="3524350"/>
            <a:ext cx="769937" cy="30777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41" name="Text Box 7"/>
          <p:cNvSpPr txBox="1">
            <a:spLocks noChangeArrowheads="1"/>
          </p:cNvSpPr>
          <p:nvPr/>
        </p:nvSpPr>
        <p:spPr bwMode="auto">
          <a:xfrm flipH="1">
            <a:off x="4724400" y="4889609"/>
            <a:ext cx="609600" cy="1815882"/>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B</a:t>
            </a:r>
          </a:p>
          <a:p>
            <a:pPr algn="ctr" eaLnBrk="0" hangingPunct="0">
              <a:spcBef>
                <a:spcPct val="50000"/>
              </a:spcBef>
              <a:defRPr/>
            </a:pPr>
            <a:endParaRPr lang="en-US" sz="3600" dirty="0">
              <a:solidFill>
                <a:srgbClr val="000000"/>
              </a:solidFill>
            </a:endParaRPr>
          </a:p>
        </p:txBody>
      </p:sp>
      <p:sp>
        <p:nvSpPr>
          <p:cNvPr id="42" name="Freeform 3"/>
          <p:cNvSpPr>
            <a:spLocks/>
          </p:cNvSpPr>
          <p:nvPr/>
        </p:nvSpPr>
        <p:spPr bwMode="auto">
          <a:xfrm rot="10230327" flipH="1" flipV="1">
            <a:off x="4208465" y="7662963"/>
            <a:ext cx="542925" cy="30777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43" name="Freeform 3"/>
          <p:cNvSpPr>
            <a:spLocks/>
          </p:cNvSpPr>
          <p:nvPr/>
        </p:nvSpPr>
        <p:spPr bwMode="auto">
          <a:xfrm rot="3843799" flipH="1" flipV="1">
            <a:off x="3337720" y="7625557"/>
            <a:ext cx="544512" cy="30797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44" name="Text Box 7"/>
          <p:cNvSpPr txBox="1">
            <a:spLocks noChangeArrowheads="1"/>
          </p:cNvSpPr>
          <p:nvPr/>
        </p:nvSpPr>
        <p:spPr bwMode="auto">
          <a:xfrm flipH="1">
            <a:off x="2819400" y="6947009"/>
            <a:ext cx="609600" cy="1815882"/>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A</a:t>
            </a:r>
          </a:p>
          <a:p>
            <a:pPr algn="ctr" eaLnBrk="0" hangingPunct="0">
              <a:spcBef>
                <a:spcPct val="50000"/>
              </a:spcBef>
              <a:defRPr/>
            </a:pPr>
            <a:endParaRPr lang="en-US" sz="3600" dirty="0">
              <a:solidFill>
                <a:srgbClr val="000000"/>
              </a:solidFill>
            </a:endParaRPr>
          </a:p>
        </p:txBody>
      </p:sp>
      <p:sp>
        <p:nvSpPr>
          <p:cNvPr id="45" name="Text Box 7"/>
          <p:cNvSpPr txBox="1">
            <a:spLocks noChangeArrowheads="1"/>
          </p:cNvSpPr>
          <p:nvPr/>
        </p:nvSpPr>
        <p:spPr bwMode="auto">
          <a:xfrm flipH="1">
            <a:off x="3810000" y="7328009"/>
            <a:ext cx="457200" cy="1815882"/>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X</a:t>
            </a:r>
          </a:p>
          <a:p>
            <a:pPr algn="ctr" eaLnBrk="0" hangingPunct="0">
              <a:spcBef>
                <a:spcPct val="50000"/>
              </a:spcBef>
              <a:defRPr/>
            </a:pPr>
            <a:endParaRPr lang="en-US" sz="3600" dirty="0">
              <a:solidFill>
                <a:srgbClr val="000000"/>
              </a:solidFill>
            </a:endParaRPr>
          </a:p>
        </p:txBody>
      </p:sp>
      <p:sp>
        <p:nvSpPr>
          <p:cNvPr id="46" name="Freeform 3"/>
          <p:cNvSpPr>
            <a:spLocks/>
          </p:cNvSpPr>
          <p:nvPr/>
        </p:nvSpPr>
        <p:spPr bwMode="auto">
          <a:xfrm rot="20789301" flipH="1" flipV="1">
            <a:off x="2794002" y="1500288"/>
            <a:ext cx="2117725" cy="30777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rgbClr val="FF0000"/>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48" name="Freeform 3"/>
          <p:cNvSpPr>
            <a:spLocks/>
          </p:cNvSpPr>
          <p:nvPr/>
        </p:nvSpPr>
        <p:spPr bwMode="auto">
          <a:xfrm rot="20789301" flipH="1" flipV="1">
            <a:off x="2630488" y="3900588"/>
            <a:ext cx="527050" cy="30777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rgbClr val="FF0000"/>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49" name="Freeform 3"/>
          <p:cNvSpPr>
            <a:spLocks/>
          </p:cNvSpPr>
          <p:nvPr/>
        </p:nvSpPr>
        <p:spPr bwMode="auto">
          <a:xfrm rot="21284329" flipH="1" flipV="1">
            <a:off x="2792413" y="6000850"/>
            <a:ext cx="735012" cy="30777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rgbClr val="FF0000"/>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50" name="Freeform 3"/>
          <p:cNvSpPr>
            <a:spLocks/>
          </p:cNvSpPr>
          <p:nvPr/>
        </p:nvSpPr>
        <p:spPr bwMode="auto">
          <a:xfrm rot="20789301" flipH="1" flipV="1">
            <a:off x="2554288" y="7853463"/>
            <a:ext cx="374650" cy="30777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rgbClr val="FF0000"/>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2"/>
          <p:cNvSpPr>
            <a:spLocks noGrp="1" noChangeArrowheads="1"/>
          </p:cNvSpPr>
          <p:nvPr>
            <p:ph type="title"/>
          </p:nvPr>
        </p:nvSpPr>
        <p:spPr>
          <a:xfrm>
            <a:off x="609600" y="304800"/>
            <a:ext cx="5830888" cy="533400"/>
          </a:xfrm>
        </p:spPr>
        <p:txBody>
          <a:bodyPr/>
          <a:lstStyle/>
          <a:p>
            <a:r>
              <a:rPr lang="en-US" altLang="en-US" dirty="0" smtClean="0"/>
              <a:t>Additive vs Multiplicative Scales</a:t>
            </a:r>
          </a:p>
        </p:txBody>
      </p:sp>
      <p:sp>
        <p:nvSpPr>
          <p:cNvPr id="219138" name="Rectangle 3"/>
          <p:cNvSpPr>
            <a:spLocks noGrp="1" noChangeArrowheads="1"/>
          </p:cNvSpPr>
          <p:nvPr>
            <p:ph type="body" idx="1"/>
          </p:nvPr>
        </p:nvSpPr>
        <p:spPr>
          <a:xfrm>
            <a:off x="76200" y="1066800"/>
            <a:ext cx="6477000" cy="6781800"/>
          </a:xfrm>
        </p:spPr>
        <p:txBody>
          <a:bodyPr/>
          <a:lstStyle/>
          <a:p>
            <a:r>
              <a:rPr lang="en-US" altLang="en-US" dirty="0" smtClean="0"/>
              <a:t>Which do you want to use?</a:t>
            </a:r>
          </a:p>
          <a:p>
            <a:r>
              <a:rPr lang="en-US" altLang="en-US" dirty="0" smtClean="0"/>
              <a:t>Multiplicative measures (e.g., risk ratio)</a:t>
            </a:r>
          </a:p>
          <a:p>
            <a:pPr lvl="1"/>
            <a:r>
              <a:rPr lang="en-US" altLang="en-US" dirty="0" smtClean="0"/>
              <a:t>commonly used in causal/etiologic research but is not only scale that can be used for this.</a:t>
            </a:r>
          </a:p>
          <a:p>
            <a:pPr lvl="1"/>
            <a:r>
              <a:rPr lang="en-US" altLang="en-US" dirty="0" smtClean="0"/>
              <a:t>not dependent upon background incidence of disease</a:t>
            </a:r>
          </a:p>
          <a:p>
            <a:pPr lvl="1"/>
            <a:r>
              <a:rPr lang="en-US" altLang="en-US" dirty="0" smtClean="0"/>
              <a:t>all that is available in some designs (case-control)</a:t>
            </a:r>
          </a:p>
          <a:p>
            <a:pPr lvl="1"/>
            <a:endParaRPr lang="en-US" altLang="en-US" sz="1000" dirty="0" smtClean="0"/>
          </a:p>
          <a:p>
            <a:r>
              <a:rPr lang="en-US" altLang="en-US" dirty="0" smtClean="0"/>
              <a:t>Additive measures (e.g., risk difference):</a:t>
            </a:r>
          </a:p>
          <a:p>
            <a:pPr lvl="1"/>
            <a:r>
              <a:rPr lang="en-US" altLang="en-US" dirty="0" smtClean="0"/>
              <a:t>readily translated into impact of an exposure (or intervention) in terms of </a:t>
            </a:r>
            <a:r>
              <a:rPr lang="en-US" altLang="en-US" b="1" dirty="0" smtClean="0"/>
              <a:t>absolute number</a:t>
            </a:r>
            <a:r>
              <a:rPr lang="en-US" altLang="en-US" dirty="0" smtClean="0"/>
              <a:t> of outcomes prevented</a:t>
            </a:r>
          </a:p>
          <a:p>
            <a:pPr lvl="2"/>
            <a:r>
              <a:rPr lang="en-US" altLang="en-US" dirty="0" smtClean="0"/>
              <a:t>e.g.  1/risk difference = no. needed to treat to prevent (or avert) one case of disease  </a:t>
            </a:r>
          </a:p>
          <a:p>
            <a:pPr lvl="3">
              <a:buFont typeface="Monotype Sorts"/>
              <a:buNone/>
            </a:pPr>
            <a:r>
              <a:rPr lang="en-US" altLang="en-US" dirty="0" smtClean="0"/>
              <a:t>-  or no. of exposed persons one needs to take the exposure away from to avert one case of disease</a:t>
            </a:r>
          </a:p>
          <a:p>
            <a:pPr lvl="2"/>
            <a:endParaRPr lang="en-US" altLang="en-US" sz="800" dirty="0" smtClean="0"/>
          </a:p>
          <a:p>
            <a:pPr lvl="1"/>
            <a:r>
              <a:rPr lang="en-US" altLang="en-US" dirty="0" smtClean="0"/>
              <a:t>very dependent upon background incidence of disease</a:t>
            </a:r>
          </a:p>
          <a:p>
            <a:pPr lvl="1"/>
            <a:r>
              <a:rPr lang="en-US" altLang="en-US" dirty="0" smtClean="0"/>
              <a:t>gives “public health impact” of the exposure</a:t>
            </a:r>
          </a:p>
          <a:p>
            <a:pPr lvl="1"/>
            <a:endParaRPr lang="en-US" altLang="en-US" sz="800"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p:txBody>
      </p:sp>
      <p:sp>
        <p:nvSpPr>
          <p:cNvPr id="219139" name="Text Box 6"/>
          <p:cNvSpPr txBox="1">
            <a:spLocks noChangeArrowheads="1"/>
          </p:cNvSpPr>
          <p:nvPr/>
        </p:nvSpPr>
        <p:spPr bwMode="auto">
          <a:xfrm>
            <a:off x="4343400" y="914400"/>
            <a:ext cx="2209800" cy="591698"/>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3200" b="1" dirty="0">
                <a:solidFill>
                  <a:srgbClr val="FF3300"/>
                </a:solidFill>
              </a:rPr>
              <a:t>Review</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13" name="Rectangle 2"/>
          <p:cNvSpPr>
            <a:spLocks noGrp="1" noChangeArrowheads="1"/>
          </p:cNvSpPr>
          <p:nvPr>
            <p:ph type="title"/>
          </p:nvPr>
        </p:nvSpPr>
        <p:spPr>
          <a:xfrm>
            <a:off x="609600" y="304800"/>
            <a:ext cx="5830888" cy="533400"/>
          </a:xfrm>
        </p:spPr>
        <p:txBody>
          <a:bodyPr/>
          <a:lstStyle/>
          <a:p>
            <a:r>
              <a:rPr lang="en-US" altLang="en-US" dirty="0" smtClean="0"/>
              <a:t>Additive vs Multiplicative Scales</a:t>
            </a:r>
          </a:p>
        </p:txBody>
      </p:sp>
      <p:sp>
        <p:nvSpPr>
          <p:cNvPr id="22614" name="Rectangle 3"/>
          <p:cNvSpPr>
            <a:spLocks noGrp="1" noChangeArrowheads="1"/>
          </p:cNvSpPr>
          <p:nvPr>
            <p:ph type="body" idx="1"/>
          </p:nvPr>
        </p:nvSpPr>
        <p:spPr>
          <a:xfrm>
            <a:off x="152400" y="1371600"/>
            <a:ext cx="6477000" cy="7467600"/>
          </a:xfrm>
        </p:spPr>
        <p:txBody>
          <a:bodyPr/>
          <a:lstStyle/>
          <a:p>
            <a:r>
              <a:rPr lang="en-US" altLang="en-US" dirty="0" smtClean="0"/>
              <a:t>Causally related but minor public health importance</a:t>
            </a:r>
          </a:p>
          <a:p>
            <a:endParaRPr lang="en-US" altLang="en-US" dirty="0" smtClean="0"/>
          </a:p>
          <a:p>
            <a:endParaRPr lang="en-US" altLang="en-US" dirty="0" smtClean="0"/>
          </a:p>
          <a:p>
            <a:pPr lvl="1"/>
            <a:r>
              <a:rPr lang="en-US" altLang="en-US" dirty="0" smtClean="0"/>
              <a:t>Risk ratio = 2	</a:t>
            </a:r>
          </a:p>
          <a:p>
            <a:pPr lvl="1"/>
            <a:r>
              <a:rPr lang="en-US" altLang="en-US" dirty="0" smtClean="0"/>
              <a:t>Risk difference = 0.0001 - 0.00005 = 0.00005</a:t>
            </a:r>
          </a:p>
          <a:p>
            <a:pPr lvl="1"/>
            <a:r>
              <a:rPr lang="en-US" altLang="en-US" dirty="0" smtClean="0"/>
              <a:t>Need to eliminate exposure in 20,000 persons to avert one case of disease</a:t>
            </a:r>
          </a:p>
          <a:p>
            <a:endParaRPr lang="en-US" altLang="en-US" sz="1000" dirty="0" smtClean="0"/>
          </a:p>
          <a:p>
            <a:r>
              <a:rPr lang="en-US" altLang="en-US" dirty="0" smtClean="0"/>
              <a:t>Causally related and major public health importance</a:t>
            </a:r>
          </a:p>
          <a:p>
            <a:endParaRPr lang="en-US" altLang="en-US" dirty="0" smtClean="0"/>
          </a:p>
          <a:p>
            <a:endParaRPr lang="en-US" altLang="en-US" dirty="0" smtClean="0"/>
          </a:p>
          <a:p>
            <a:pPr lvl="1"/>
            <a:r>
              <a:rPr lang="en-US" altLang="en-US" dirty="0" smtClean="0"/>
              <a:t>RR = 2	</a:t>
            </a:r>
          </a:p>
          <a:p>
            <a:pPr lvl="1"/>
            <a:r>
              <a:rPr lang="en-US" altLang="en-US" dirty="0" smtClean="0"/>
              <a:t>RD = 0.2 - 0.1 = 0.1</a:t>
            </a:r>
          </a:p>
          <a:p>
            <a:pPr lvl="1"/>
            <a:r>
              <a:rPr lang="en-US" altLang="en-US" dirty="0" smtClean="0"/>
              <a:t>Need to eliminate exposure in 10 persons to avert one case of disease</a:t>
            </a:r>
          </a:p>
        </p:txBody>
      </p:sp>
      <p:graphicFrame>
        <p:nvGraphicFramePr>
          <p:cNvPr id="22611" name="Object 83"/>
          <p:cNvGraphicFramePr>
            <a:graphicFrameLocks/>
          </p:cNvGraphicFramePr>
          <p:nvPr/>
        </p:nvGraphicFramePr>
        <p:xfrm>
          <a:off x="1524000" y="1676400"/>
          <a:ext cx="4262438" cy="1065213"/>
        </p:xfrm>
        <a:graphic>
          <a:graphicData uri="http://schemas.openxmlformats.org/presentationml/2006/ole">
            <mc:AlternateContent xmlns:mc="http://schemas.openxmlformats.org/markup-compatibility/2006">
              <mc:Choice xmlns:v="urn:schemas-microsoft-com:vml" Requires="v">
                <p:oleObj spid="_x0000_s22901" name="Document" r:id="rId4" imgW="4286816" imgH="1054729" progId="Word.Document.8">
                  <p:embed/>
                </p:oleObj>
              </mc:Choice>
              <mc:Fallback>
                <p:oleObj name="Document" r:id="rId4" imgW="4286816" imgH="1054729" progId="Word.Document.8">
                  <p:embed/>
                  <p:pic>
                    <p:nvPicPr>
                      <p:cNvPr id="0" name="Picture 8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676400"/>
                        <a:ext cx="4262438" cy="1065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612" name="Object 84"/>
          <p:cNvGraphicFramePr>
            <a:graphicFrameLocks/>
          </p:cNvGraphicFramePr>
          <p:nvPr/>
        </p:nvGraphicFramePr>
        <p:xfrm>
          <a:off x="1524000" y="5105400"/>
          <a:ext cx="4262438" cy="1065213"/>
        </p:xfrm>
        <a:graphic>
          <a:graphicData uri="http://schemas.openxmlformats.org/presentationml/2006/ole">
            <mc:AlternateContent xmlns:mc="http://schemas.openxmlformats.org/markup-compatibility/2006">
              <mc:Choice xmlns:v="urn:schemas-microsoft-com:vml" Requires="v">
                <p:oleObj spid="_x0000_s22902" name="Document" r:id="rId6" imgW="4286816" imgH="1054729" progId="Word.Document.8">
                  <p:embed/>
                </p:oleObj>
              </mc:Choice>
              <mc:Fallback>
                <p:oleObj name="Document" r:id="rId6" imgW="4286816" imgH="1054729" progId="Word.Document.8">
                  <p:embed/>
                  <p:pic>
                    <p:nvPicPr>
                      <p:cNvPr id="0" name="Picture 8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5105400"/>
                        <a:ext cx="4262438" cy="1065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2"/>
          <p:cNvSpPr>
            <a:spLocks noGrp="1" noChangeArrowheads="1"/>
          </p:cNvSpPr>
          <p:nvPr>
            <p:ph type="title"/>
          </p:nvPr>
        </p:nvSpPr>
        <p:spPr>
          <a:xfrm>
            <a:off x="76200" y="228600"/>
            <a:ext cx="6705600" cy="533400"/>
          </a:xfrm>
        </p:spPr>
        <p:txBody>
          <a:bodyPr/>
          <a:lstStyle/>
          <a:p>
            <a:r>
              <a:rPr lang="en-US" altLang="en-US" sz="2000" dirty="0" smtClean="0"/>
              <a:t>What Scale (Additive or Multiplicative) </a:t>
            </a:r>
            <a:br>
              <a:rPr lang="en-US" altLang="en-US" sz="2000" dirty="0" smtClean="0"/>
            </a:br>
            <a:r>
              <a:rPr lang="en-US" altLang="en-US" sz="2000" dirty="0" smtClean="0"/>
              <a:t>Should You Be Using?  It Depends Upon Your Goal</a:t>
            </a:r>
          </a:p>
        </p:txBody>
      </p:sp>
      <p:graphicFrame>
        <p:nvGraphicFramePr>
          <p:cNvPr id="5" name="Table 4"/>
          <p:cNvGraphicFramePr>
            <a:graphicFrameLocks noGrp="1"/>
          </p:cNvGraphicFramePr>
          <p:nvPr>
            <p:extLst>
              <p:ext uri="{D42A27DB-BD31-4B8C-83A1-F6EECF244321}">
                <p14:modId xmlns:p14="http://schemas.microsoft.com/office/powerpoint/2010/main" val="3274963533"/>
              </p:ext>
            </p:extLst>
          </p:nvPr>
        </p:nvGraphicFramePr>
        <p:xfrm>
          <a:off x="228602" y="914400"/>
          <a:ext cx="6476999" cy="7710636"/>
        </p:xfrm>
        <a:graphic>
          <a:graphicData uri="http://schemas.openxmlformats.org/drawingml/2006/table">
            <a:tbl>
              <a:tblPr firstRow="1" firstCol="1" bandRow="1"/>
              <a:tblGrid>
                <a:gridCol w="1600200"/>
                <a:gridCol w="2438400"/>
                <a:gridCol w="2438399"/>
              </a:tblGrid>
              <a:tr h="980017">
                <a:tc>
                  <a:txBody>
                    <a:bodyPr/>
                    <a:lstStyle/>
                    <a:p>
                      <a:pPr marL="0" marR="0" algn="ctr">
                        <a:lnSpc>
                          <a:spcPct val="115000"/>
                        </a:lnSpc>
                        <a:spcBef>
                          <a:spcPts val="0"/>
                        </a:spcBef>
                        <a:spcAft>
                          <a:spcPts val="0"/>
                        </a:spcAft>
                      </a:pPr>
                      <a:r>
                        <a:rPr lang="en-US" sz="1900" b="1" dirty="0" smtClean="0">
                          <a:effectLst/>
                          <a:latin typeface="Arial"/>
                          <a:ea typeface="Calibri"/>
                          <a:cs typeface="Times New Roman"/>
                        </a:rPr>
                        <a:t>Goal</a:t>
                      </a:r>
                      <a:endParaRPr lang="en-US" sz="1100" dirty="0">
                        <a:effectLst/>
                        <a:latin typeface="Calibri"/>
                        <a:ea typeface="Calibri"/>
                        <a:cs typeface="Times New Roman"/>
                      </a:endParaRPr>
                    </a:p>
                  </a:txBody>
                  <a:tcPr marL="65762" marR="65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900" b="1" baseline="0" dirty="0" smtClean="0">
                          <a:effectLst/>
                          <a:latin typeface="Arial"/>
                          <a:ea typeface="Calibri"/>
                          <a:cs typeface="Times New Roman"/>
                        </a:rPr>
                        <a:t>Which Scale to Use for Main Analysis?</a:t>
                      </a:r>
                      <a:endParaRPr lang="en-US" sz="1100" dirty="0">
                        <a:effectLst/>
                        <a:latin typeface="Calibri"/>
                        <a:ea typeface="Calibri"/>
                        <a:cs typeface="Times New Roman"/>
                      </a:endParaRP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900" b="1" dirty="0" smtClean="0">
                          <a:effectLst/>
                          <a:latin typeface="+mn-lt"/>
                          <a:ea typeface="Calibri"/>
                          <a:cs typeface="Times New Roman"/>
                        </a:rPr>
                        <a:t>Which Scale to Use for Interaction?</a:t>
                      </a:r>
                      <a:endParaRPr lang="en-US" sz="1900" b="1" dirty="0">
                        <a:effectLst/>
                        <a:latin typeface="+mn-lt"/>
                        <a:ea typeface="Calibri"/>
                        <a:cs typeface="Times New Roman"/>
                      </a:endParaRP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29783">
                <a:tc>
                  <a:txBody>
                    <a:bodyPr/>
                    <a:lstStyle/>
                    <a:p>
                      <a:pPr marL="0" marR="0">
                        <a:lnSpc>
                          <a:spcPct val="115000"/>
                        </a:lnSpc>
                        <a:spcBef>
                          <a:spcPts val="0"/>
                        </a:spcBef>
                        <a:spcAft>
                          <a:spcPts val="0"/>
                        </a:spcAft>
                      </a:pPr>
                      <a:r>
                        <a:rPr lang="en-US" sz="1800" dirty="0" smtClean="0">
                          <a:effectLst/>
                          <a:latin typeface="+mn-lt"/>
                          <a:ea typeface="Calibri"/>
                          <a:cs typeface="Times New Roman"/>
                        </a:rPr>
                        <a:t>Public</a:t>
                      </a:r>
                      <a:r>
                        <a:rPr lang="en-US" sz="1800" baseline="0" dirty="0" smtClean="0">
                          <a:effectLst/>
                          <a:latin typeface="+mn-lt"/>
                          <a:ea typeface="Calibri"/>
                          <a:cs typeface="Times New Roman"/>
                        </a:rPr>
                        <a:t> Health Impact*</a:t>
                      </a:r>
                      <a:endParaRPr lang="en-US" sz="1800" dirty="0">
                        <a:effectLst/>
                        <a:latin typeface="+mn-lt"/>
                        <a:ea typeface="Calibri"/>
                        <a:cs typeface="Times New Roman"/>
                      </a:endParaRPr>
                    </a:p>
                  </a:txBody>
                  <a:tcPr marL="65762" marR="65762" marT="0" marB="0" anchor="ctr">
                    <a:lnL w="12700"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000" b="0" dirty="0" smtClean="0">
                        <a:solidFill>
                          <a:schemeClr val="tx1"/>
                        </a:solidFill>
                        <a:effectLst/>
                        <a:latin typeface="+mn-lt"/>
                        <a:ea typeface="Calibri"/>
                        <a:cs typeface="Times New Roman"/>
                      </a:endParaRPr>
                    </a:p>
                    <a:p>
                      <a:pPr marL="0" marR="0" algn="ctr">
                        <a:lnSpc>
                          <a:spcPct val="115000"/>
                        </a:lnSpc>
                        <a:spcBef>
                          <a:spcPts val="0"/>
                        </a:spcBef>
                        <a:spcAft>
                          <a:spcPts val="0"/>
                        </a:spcAft>
                      </a:pPr>
                      <a:r>
                        <a:rPr lang="en-US" sz="1800" b="0" baseline="0" dirty="0" smtClean="0">
                          <a:solidFill>
                            <a:schemeClr val="tx1"/>
                          </a:solidFill>
                          <a:effectLst/>
                          <a:latin typeface="+mn-lt"/>
                          <a:ea typeface="Calibri"/>
                          <a:cs typeface="Times New Roman"/>
                        </a:rPr>
                        <a:t>Additive (or, if necessary multiplicative)</a:t>
                      </a:r>
                      <a:r>
                        <a:rPr lang="en-US" sz="1800" b="0" dirty="0">
                          <a:solidFill>
                            <a:schemeClr val="tx1"/>
                          </a:solidFill>
                          <a:effectLst/>
                          <a:latin typeface="+mn-lt"/>
                          <a:ea typeface="Calibri"/>
                          <a:cs typeface="Times New Roman"/>
                        </a:rPr>
                        <a:t> </a:t>
                      </a:r>
                      <a:endParaRPr lang="en-US" sz="900" b="0" dirty="0">
                        <a:solidFill>
                          <a:schemeClr val="tx1"/>
                        </a:solidFill>
                        <a:effectLst/>
                        <a:latin typeface="+mn-lt"/>
                        <a:ea typeface="Calibri"/>
                        <a:cs typeface="Times New Roman"/>
                      </a:endParaRPr>
                    </a:p>
                  </a:txBody>
                  <a:tcPr marL="65762" marR="65762"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0" dirty="0" smtClean="0">
                          <a:solidFill>
                            <a:schemeClr val="tx1"/>
                          </a:solidFill>
                          <a:effectLst/>
                          <a:latin typeface="+mn-lt"/>
                          <a:ea typeface="Calibri"/>
                          <a:cs typeface="Times New Roman"/>
                        </a:rPr>
                        <a:t>Additive</a:t>
                      </a:r>
                    </a:p>
                    <a:p>
                      <a:pPr marL="0" marR="0" algn="ctr">
                        <a:lnSpc>
                          <a:spcPct val="115000"/>
                        </a:lnSpc>
                        <a:spcBef>
                          <a:spcPts val="0"/>
                        </a:spcBef>
                        <a:spcAft>
                          <a:spcPts val="0"/>
                        </a:spcAft>
                      </a:pPr>
                      <a:r>
                        <a:rPr lang="en-US" sz="1800" b="0" dirty="0" smtClean="0">
                          <a:solidFill>
                            <a:schemeClr val="tx1"/>
                          </a:solidFill>
                          <a:effectLst/>
                          <a:latin typeface="+mn-lt"/>
                          <a:ea typeface="Calibri"/>
                          <a:cs typeface="Times New Roman"/>
                        </a:rPr>
                        <a:t> (RERI can assist in a multiplicative analysis)</a:t>
                      </a:r>
                      <a:endParaRPr lang="en-US" sz="1800" b="0" dirty="0">
                        <a:solidFill>
                          <a:schemeClr val="tx1"/>
                        </a:solidFill>
                        <a:effectLst/>
                        <a:latin typeface="+mn-lt"/>
                        <a:ea typeface="Calibri"/>
                        <a:cs typeface="Times New Roman"/>
                      </a:endParaRPr>
                    </a:p>
                  </a:txBody>
                  <a:tcPr marL="65762" marR="65762" marT="0" marB="0" anchor="ctr">
                    <a:lnL w="3175"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r h="946404">
                <a:tc>
                  <a:txBody>
                    <a:bodyPr/>
                    <a:lstStyle/>
                    <a:p>
                      <a:pPr marL="0" marR="0">
                        <a:lnSpc>
                          <a:spcPct val="115000"/>
                        </a:lnSpc>
                        <a:spcBef>
                          <a:spcPts val="0"/>
                        </a:spcBef>
                        <a:spcAft>
                          <a:spcPts val="0"/>
                        </a:spcAft>
                      </a:pPr>
                      <a:r>
                        <a:rPr lang="en-US" sz="1800" dirty="0" smtClean="0">
                          <a:effectLst/>
                          <a:latin typeface="+mn-lt"/>
                          <a:ea typeface="Calibri"/>
                          <a:cs typeface="Times New Roman"/>
                        </a:rPr>
                        <a:t>Causal</a:t>
                      </a:r>
                    </a:p>
                    <a:p>
                      <a:pPr marL="0" marR="0">
                        <a:lnSpc>
                          <a:spcPct val="115000"/>
                        </a:lnSpc>
                        <a:spcBef>
                          <a:spcPts val="0"/>
                        </a:spcBef>
                        <a:spcAft>
                          <a:spcPts val="0"/>
                        </a:spcAft>
                      </a:pPr>
                      <a:r>
                        <a:rPr lang="en-US" sz="1800" dirty="0" smtClean="0">
                          <a:effectLst/>
                          <a:latin typeface="+mn-lt"/>
                          <a:ea typeface="Calibri"/>
                          <a:cs typeface="Times New Roman"/>
                        </a:rPr>
                        <a:t>/Etiologic</a:t>
                      </a:r>
                      <a:r>
                        <a:rPr lang="en-US" sz="1800" baseline="0" dirty="0" smtClean="0">
                          <a:effectLst/>
                          <a:latin typeface="+mn-lt"/>
                          <a:ea typeface="Calibri"/>
                          <a:cs typeface="Times New Roman"/>
                        </a:rPr>
                        <a:t> Inference</a:t>
                      </a:r>
                      <a:endParaRPr lang="en-US" sz="1800" dirty="0">
                        <a:effectLst/>
                        <a:latin typeface="+mn-lt"/>
                        <a:ea typeface="Calibri"/>
                        <a:cs typeface="Times New Roman"/>
                      </a:endParaRPr>
                    </a:p>
                  </a:txBody>
                  <a:tcPr marL="65762" marR="65762" marT="0" marB="0" anchor="ctr">
                    <a:lnL w="12700"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800" b="0" dirty="0">
                        <a:solidFill>
                          <a:schemeClr val="tx1"/>
                        </a:solidFill>
                        <a:effectLst/>
                        <a:latin typeface="+mn-lt"/>
                        <a:ea typeface="Calibri"/>
                        <a:cs typeface="Times New Roman"/>
                      </a:endParaRPr>
                    </a:p>
                  </a:txBody>
                  <a:tcPr marL="65762" marR="65762"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0" dirty="0">
                        <a:solidFill>
                          <a:schemeClr val="tx1"/>
                        </a:solidFill>
                        <a:effectLst/>
                        <a:latin typeface="+mn-lt"/>
                        <a:ea typeface="Calibri"/>
                        <a:cs typeface="Times New Roman"/>
                      </a:endParaRPr>
                    </a:p>
                  </a:txBody>
                  <a:tcPr marL="65762" marR="65762" marT="0" marB="0" anchor="ctr">
                    <a:lnL w="3175"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577340">
                <a:tc>
                  <a:txBody>
                    <a:bodyPr/>
                    <a:lstStyle/>
                    <a:p>
                      <a:pPr marL="0" marR="0" algn="r">
                        <a:lnSpc>
                          <a:spcPct val="115000"/>
                        </a:lnSpc>
                        <a:spcBef>
                          <a:spcPts val="0"/>
                        </a:spcBef>
                        <a:spcAft>
                          <a:spcPts val="0"/>
                        </a:spcAft>
                      </a:pPr>
                      <a:r>
                        <a:rPr lang="en-US" sz="1800" dirty="0" smtClean="0">
                          <a:effectLst/>
                          <a:latin typeface="+mn-lt"/>
                          <a:ea typeface="Calibri"/>
                          <a:cs typeface="Times New Roman"/>
                        </a:rPr>
                        <a:t>Big </a:t>
                      </a:r>
                    </a:p>
                    <a:p>
                      <a:pPr marL="0" marR="0" algn="r">
                        <a:lnSpc>
                          <a:spcPct val="115000"/>
                        </a:lnSpc>
                        <a:spcBef>
                          <a:spcPts val="0"/>
                        </a:spcBef>
                        <a:spcAft>
                          <a:spcPts val="0"/>
                        </a:spcAft>
                      </a:pPr>
                      <a:r>
                        <a:rPr lang="en-US" sz="1800" dirty="0" smtClean="0">
                          <a:effectLst/>
                          <a:latin typeface="+mn-lt"/>
                          <a:ea typeface="Calibri"/>
                          <a:cs typeface="Times New Roman"/>
                        </a:rPr>
                        <a:t>picture</a:t>
                      </a:r>
                      <a:endParaRPr lang="en-US" sz="1800" dirty="0">
                        <a:effectLst/>
                        <a:latin typeface="+mn-lt"/>
                        <a:ea typeface="Calibri"/>
                        <a:cs typeface="Times New Roman"/>
                      </a:endParaRPr>
                    </a:p>
                  </a:txBody>
                  <a:tcPr marL="65762" marR="65762" marT="0" marB="0" anchor="ctr">
                    <a:lnL w="12700"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b="0" dirty="0" smtClean="0">
                          <a:solidFill>
                            <a:schemeClr val="tx1"/>
                          </a:solidFill>
                          <a:effectLst/>
                          <a:latin typeface="+mn-lt"/>
                          <a:ea typeface="Calibri"/>
                          <a:cs typeface="Times New Roman"/>
                        </a:rPr>
                        <a:t>Multiplicative (historically</a:t>
                      </a:r>
                      <a:r>
                        <a:rPr lang="en-US" sz="1800" b="0" baseline="0" dirty="0" smtClean="0">
                          <a:solidFill>
                            <a:schemeClr val="tx1"/>
                          </a:solidFill>
                          <a:effectLst/>
                          <a:latin typeface="+mn-lt"/>
                          <a:ea typeface="Calibri"/>
                          <a:cs typeface="Times New Roman"/>
                        </a:rPr>
                        <a:t> </a:t>
                      </a:r>
                      <a:r>
                        <a:rPr lang="en-US" sz="1800" b="0" dirty="0" smtClean="0">
                          <a:solidFill>
                            <a:schemeClr val="tx1"/>
                          </a:solidFill>
                          <a:effectLst/>
                          <a:latin typeface="+mn-lt"/>
                          <a:ea typeface="Calibri"/>
                          <a:cs typeface="Times New Roman"/>
                        </a:rPr>
                        <a:t>most</a:t>
                      </a:r>
                      <a:r>
                        <a:rPr lang="en-US" sz="1800" b="0" baseline="0" dirty="0" smtClean="0">
                          <a:solidFill>
                            <a:schemeClr val="tx1"/>
                          </a:solidFill>
                          <a:effectLst/>
                          <a:latin typeface="+mn-lt"/>
                          <a:ea typeface="Calibri"/>
                          <a:cs typeface="Times New Roman"/>
                        </a:rPr>
                        <a:t> common by</a:t>
                      </a:r>
                      <a:r>
                        <a:rPr lang="en-US" sz="1800" b="0" dirty="0" smtClean="0">
                          <a:solidFill>
                            <a:schemeClr val="tx1"/>
                          </a:solidFill>
                          <a:effectLst/>
                          <a:latin typeface="+mn-lt"/>
                          <a:ea typeface="Calibri"/>
                          <a:cs typeface="Times New Roman"/>
                        </a:rPr>
                        <a:t> convention), or</a:t>
                      </a:r>
                      <a:r>
                        <a:rPr lang="en-US" sz="1800" b="0" baseline="0" dirty="0" smtClean="0">
                          <a:solidFill>
                            <a:schemeClr val="tx1"/>
                          </a:solidFill>
                          <a:effectLst/>
                          <a:latin typeface="+mn-lt"/>
                          <a:ea typeface="Calibri"/>
                          <a:cs typeface="Times New Roman"/>
                        </a:rPr>
                        <a:t> additive </a:t>
                      </a:r>
                      <a:endParaRPr lang="en-US" sz="1800" b="0" dirty="0">
                        <a:solidFill>
                          <a:schemeClr val="tx1"/>
                        </a:solidFill>
                        <a:effectLst/>
                        <a:latin typeface="+mn-lt"/>
                        <a:ea typeface="Calibri"/>
                        <a:cs typeface="Times New Roman"/>
                      </a:endParaRPr>
                    </a:p>
                  </a:txBody>
                  <a:tcPr marL="65762" marR="65762"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0" dirty="0" smtClean="0">
                          <a:solidFill>
                            <a:schemeClr val="tx1"/>
                          </a:solidFill>
                          <a:effectLst/>
                          <a:latin typeface="+mn-lt"/>
                          <a:ea typeface="Calibri"/>
                          <a:cs typeface="Times New Roman"/>
                        </a:rPr>
                        <a:t>Whichever</a:t>
                      </a:r>
                      <a:r>
                        <a:rPr lang="en-US" sz="1800" b="0" baseline="0" dirty="0" smtClean="0">
                          <a:solidFill>
                            <a:schemeClr val="tx1"/>
                          </a:solidFill>
                          <a:effectLst/>
                          <a:latin typeface="+mn-lt"/>
                          <a:ea typeface="Calibri"/>
                          <a:cs typeface="Times New Roman"/>
                        </a:rPr>
                        <a:t> is used in main analysis </a:t>
                      </a:r>
                      <a:r>
                        <a:rPr lang="en-US" sz="1800" b="0" dirty="0" smtClean="0">
                          <a:solidFill>
                            <a:schemeClr val="tx1"/>
                          </a:solidFill>
                          <a:effectLst/>
                          <a:latin typeface="+mn-lt"/>
                          <a:ea typeface="Calibri"/>
                          <a:cs typeface="Times New Roman"/>
                        </a:rPr>
                        <a:t>(because statistical</a:t>
                      </a:r>
                      <a:r>
                        <a:rPr lang="en-US" sz="1800" b="0" baseline="0" dirty="0" smtClean="0">
                          <a:solidFill>
                            <a:schemeClr val="tx1"/>
                          </a:solidFill>
                          <a:effectLst/>
                          <a:latin typeface="+mn-lt"/>
                          <a:ea typeface="Calibri"/>
                          <a:cs typeface="Times New Roman"/>
                        </a:rPr>
                        <a:t> interaction is sole intent)</a:t>
                      </a:r>
                      <a:endParaRPr lang="en-US" sz="1800" b="0" dirty="0">
                        <a:solidFill>
                          <a:schemeClr val="tx1"/>
                        </a:solidFill>
                        <a:effectLst/>
                        <a:latin typeface="+mn-lt"/>
                        <a:ea typeface="Calibri"/>
                        <a:cs typeface="Times New Roman"/>
                      </a:endParaRPr>
                    </a:p>
                  </a:txBody>
                  <a:tcPr marL="65762" marR="65762" marT="0" marB="0" anchor="ctr">
                    <a:lnL w="3175"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tcPr>
                </a:tc>
              </a:tr>
              <a:tr h="1562904">
                <a:tc>
                  <a:txBody>
                    <a:bodyPr/>
                    <a:lstStyle/>
                    <a:p>
                      <a:pPr marL="0" marR="0" algn="r">
                        <a:lnSpc>
                          <a:spcPct val="115000"/>
                        </a:lnSpc>
                        <a:spcBef>
                          <a:spcPts val="0"/>
                        </a:spcBef>
                        <a:spcAft>
                          <a:spcPts val="0"/>
                        </a:spcAft>
                      </a:pPr>
                      <a:r>
                        <a:rPr lang="en-US" sz="1800" dirty="0" smtClean="0">
                          <a:effectLst/>
                          <a:latin typeface="+mn-lt"/>
                          <a:ea typeface="Calibri"/>
                          <a:cs typeface="Times New Roman"/>
                        </a:rPr>
                        <a:t>Mechanistic interaction</a:t>
                      </a:r>
                      <a:r>
                        <a:rPr lang="en-US" sz="1800" baseline="0" dirty="0" smtClean="0">
                          <a:effectLst/>
                          <a:latin typeface="+mn-lt"/>
                          <a:ea typeface="Calibri"/>
                          <a:cs typeface="Times New Roman"/>
                        </a:rPr>
                        <a:t> between exposures</a:t>
                      </a:r>
                      <a:endParaRPr lang="en-US" sz="1800" dirty="0">
                        <a:effectLst/>
                        <a:latin typeface="+mn-lt"/>
                        <a:ea typeface="Calibri"/>
                        <a:cs typeface="Times New Roman"/>
                      </a:endParaRPr>
                    </a:p>
                  </a:txBody>
                  <a:tcPr marL="65762" marR="65762" marT="0" marB="0" anchor="ctr">
                    <a:lnL w="12700"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6350" cap="flat" cmpd="sng" algn="ctr">
                      <a:noFill/>
                      <a:prstDash val="sysDot"/>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b="0" dirty="0" smtClean="0">
                          <a:solidFill>
                            <a:schemeClr val="tx1"/>
                          </a:solidFill>
                          <a:effectLst/>
                          <a:latin typeface="+mn-lt"/>
                          <a:ea typeface="Calibri"/>
                          <a:cs typeface="Times New Roman"/>
                        </a:rPr>
                        <a:t>Multiplicative (historically most</a:t>
                      </a:r>
                      <a:r>
                        <a:rPr lang="en-US" sz="1800" b="0" baseline="0" dirty="0" smtClean="0">
                          <a:solidFill>
                            <a:schemeClr val="tx1"/>
                          </a:solidFill>
                          <a:effectLst/>
                          <a:latin typeface="+mn-lt"/>
                          <a:ea typeface="Calibri"/>
                          <a:cs typeface="Times New Roman"/>
                        </a:rPr>
                        <a:t> common by</a:t>
                      </a:r>
                      <a:r>
                        <a:rPr lang="en-US" sz="1800" b="0" dirty="0" smtClean="0">
                          <a:solidFill>
                            <a:schemeClr val="tx1"/>
                          </a:solidFill>
                          <a:effectLst/>
                          <a:latin typeface="+mn-lt"/>
                          <a:ea typeface="Calibri"/>
                          <a:cs typeface="Times New Roman"/>
                        </a:rPr>
                        <a:t> convention), or</a:t>
                      </a:r>
                      <a:r>
                        <a:rPr lang="en-US" sz="1800" b="0" baseline="0" dirty="0" smtClean="0">
                          <a:solidFill>
                            <a:schemeClr val="tx1"/>
                          </a:solidFill>
                          <a:effectLst/>
                          <a:latin typeface="+mn-lt"/>
                          <a:ea typeface="Calibri"/>
                          <a:cs typeface="Times New Roman"/>
                        </a:rPr>
                        <a:t> additive </a:t>
                      </a:r>
                      <a:endParaRPr lang="en-US" sz="1800" b="0" dirty="0">
                        <a:solidFill>
                          <a:schemeClr val="tx1"/>
                        </a:solidFill>
                        <a:effectLst/>
                        <a:latin typeface="+mn-lt"/>
                        <a:ea typeface="Calibri"/>
                        <a:cs typeface="Times New Roman"/>
                      </a:endParaRPr>
                    </a:p>
                  </a:txBody>
                  <a:tcPr marL="65762" marR="65762"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6350" cap="flat" cmpd="sng" algn="ctr">
                      <a:solidFill>
                        <a:schemeClr val="accent2"/>
                      </a:solidFill>
                      <a:prstDash val="sysDot"/>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0" dirty="0" smtClean="0">
                        <a:solidFill>
                          <a:schemeClr val="tx1"/>
                        </a:solidFill>
                        <a:effectLst/>
                        <a:latin typeface="+mn-lt"/>
                        <a:ea typeface="Calibri"/>
                        <a:cs typeface="Times New Roman"/>
                      </a:endParaRPr>
                    </a:p>
                    <a:p>
                      <a:pPr marL="0" marR="0" algn="ctr">
                        <a:lnSpc>
                          <a:spcPct val="115000"/>
                        </a:lnSpc>
                        <a:spcBef>
                          <a:spcPts val="0"/>
                        </a:spcBef>
                        <a:spcAft>
                          <a:spcPts val="0"/>
                        </a:spcAft>
                      </a:pPr>
                      <a:r>
                        <a:rPr lang="en-US" sz="1800" b="0" dirty="0" smtClean="0">
                          <a:solidFill>
                            <a:schemeClr val="tx1"/>
                          </a:solidFill>
                          <a:effectLst/>
                          <a:latin typeface="+mn-lt"/>
                          <a:ea typeface="Calibri"/>
                          <a:cs typeface="Times New Roman"/>
                        </a:rPr>
                        <a:t>Additive</a:t>
                      </a:r>
                    </a:p>
                    <a:p>
                      <a:pPr marL="0" marR="0" indent="0" algn="ctr" defTabSz="914400" rtl="0" eaLnBrk="1" fontAlgn="auto" latinLnBrk="0" hangingPunct="1">
                        <a:lnSpc>
                          <a:spcPct val="115000"/>
                        </a:lnSpc>
                        <a:spcBef>
                          <a:spcPts val="0"/>
                        </a:spcBef>
                        <a:spcAft>
                          <a:spcPts val="0"/>
                        </a:spcAft>
                        <a:buClrTx/>
                        <a:buSzTx/>
                        <a:buFontTx/>
                        <a:buNone/>
                        <a:tabLst/>
                        <a:defRPr/>
                      </a:pPr>
                      <a:r>
                        <a:rPr lang="en-US" sz="1800" b="0" dirty="0" smtClean="0">
                          <a:solidFill>
                            <a:schemeClr val="tx1"/>
                          </a:solidFill>
                          <a:effectLst/>
                          <a:latin typeface="+mn-lt"/>
                          <a:ea typeface="Calibri"/>
                          <a:cs typeface="Times New Roman"/>
                        </a:rPr>
                        <a:t>(RERI can assist in a multiplicative analysis)</a:t>
                      </a:r>
                    </a:p>
                    <a:p>
                      <a:pPr marL="0" marR="0" algn="ctr">
                        <a:lnSpc>
                          <a:spcPct val="115000"/>
                        </a:lnSpc>
                        <a:spcBef>
                          <a:spcPts val="0"/>
                        </a:spcBef>
                        <a:spcAft>
                          <a:spcPts val="0"/>
                        </a:spcAft>
                      </a:pPr>
                      <a:endParaRPr lang="en-US" sz="1800" b="0" dirty="0">
                        <a:solidFill>
                          <a:schemeClr val="tx1"/>
                        </a:solidFill>
                        <a:effectLst/>
                        <a:latin typeface="+mn-lt"/>
                        <a:ea typeface="Calibri"/>
                        <a:cs typeface="Times New Roman"/>
                      </a:endParaRPr>
                    </a:p>
                  </a:txBody>
                  <a:tcPr marL="65762" marR="65762" marT="0" marB="0" anchor="ctr">
                    <a:lnL w="3175"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solidFill>
                      <a:prstDash val="sysDot"/>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r h="1399752">
                <a:tc>
                  <a:txBody>
                    <a:bodyPr/>
                    <a:lstStyle/>
                    <a:p>
                      <a:pPr marL="0" marR="0">
                        <a:lnSpc>
                          <a:spcPct val="115000"/>
                        </a:lnSpc>
                        <a:spcBef>
                          <a:spcPts val="0"/>
                        </a:spcBef>
                        <a:spcAft>
                          <a:spcPts val="0"/>
                        </a:spcAft>
                      </a:pPr>
                      <a:r>
                        <a:rPr lang="en-US" sz="1800" dirty="0" smtClean="0">
                          <a:effectLst/>
                          <a:latin typeface="+mn-lt"/>
                          <a:ea typeface="Calibri"/>
                          <a:cs typeface="Times New Roman"/>
                        </a:rPr>
                        <a:t>Prediction</a:t>
                      </a:r>
                      <a:endParaRPr lang="en-US" sz="1800" dirty="0">
                        <a:effectLst/>
                        <a:latin typeface="+mn-lt"/>
                        <a:ea typeface="Calibri"/>
                        <a:cs typeface="Times New Roman"/>
                      </a:endParaRPr>
                    </a:p>
                  </a:txBody>
                  <a:tcPr marL="65762" marR="65762" marT="0" marB="0" anchor="ctr">
                    <a:lnL w="12700"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0" baseline="0" dirty="0" smtClean="0">
                          <a:solidFill>
                            <a:schemeClr val="tx1"/>
                          </a:solidFill>
                          <a:effectLst/>
                          <a:latin typeface="+mn-lt"/>
                          <a:ea typeface="Calibri"/>
                          <a:cs typeface="Times New Roman"/>
                        </a:rPr>
                        <a:t>Multiplicative (typically, by convention) </a:t>
                      </a:r>
                      <a:endParaRPr lang="en-US" sz="1800" b="0" dirty="0">
                        <a:solidFill>
                          <a:schemeClr val="tx1"/>
                        </a:solidFill>
                        <a:effectLst/>
                        <a:latin typeface="+mn-lt"/>
                        <a:ea typeface="Calibri"/>
                        <a:cs typeface="Times New Roman"/>
                      </a:endParaRPr>
                    </a:p>
                  </a:txBody>
                  <a:tcPr marL="65762" marR="65762"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0" dirty="0" smtClean="0">
                          <a:solidFill>
                            <a:schemeClr val="tx1"/>
                          </a:solidFill>
                          <a:effectLst/>
                          <a:latin typeface="+mn-lt"/>
                          <a:ea typeface="Calibri"/>
                          <a:cs typeface="Times New Roman"/>
                        </a:rPr>
                        <a:t>Multiplicative (because statistical</a:t>
                      </a:r>
                      <a:r>
                        <a:rPr lang="en-US" sz="1800" b="0" baseline="0" dirty="0" smtClean="0">
                          <a:solidFill>
                            <a:schemeClr val="tx1"/>
                          </a:solidFill>
                          <a:effectLst/>
                          <a:latin typeface="+mn-lt"/>
                          <a:ea typeface="Calibri"/>
                          <a:cs typeface="Times New Roman"/>
                        </a:rPr>
                        <a:t> interaction and better fit is sole intent)</a:t>
                      </a:r>
                      <a:endParaRPr lang="en-US" sz="1800" b="0" dirty="0">
                        <a:solidFill>
                          <a:schemeClr val="tx1"/>
                        </a:solidFill>
                        <a:effectLst/>
                        <a:latin typeface="+mn-lt"/>
                        <a:ea typeface="Calibri"/>
                        <a:cs typeface="Times New Roman"/>
                      </a:endParaRPr>
                    </a:p>
                  </a:txBody>
                  <a:tcPr marL="65762" marR="65762" marT="0" marB="0" anchor="ctr">
                    <a:lnL w="3175"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70016" name="Rectangle 2"/>
          <p:cNvSpPr>
            <a:spLocks noChangeArrowheads="1"/>
          </p:cNvSpPr>
          <p:nvPr/>
        </p:nvSpPr>
        <p:spPr bwMode="auto">
          <a:xfrm>
            <a:off x="609601" y="2187059"/>
            <a:ext cx="184731" cy="369332"/>
          </a:xfrm>
          <a:prstGeom prst="rect">
            <a:avLst/>
          </a:prstGeom>
          <a:noFill/>
          <a:ln w="9525">
            <a:noFill/>
            <a:miter lim="800000"/>
            <a:headEnd/>
            <a:tailEnd/>
          </a:ln>
        </p:spPr>
        <p:txBody>
          <a:bodyPr wrap="none" anchor="ctr">
            <a:spAutoFit/>
          </a:bodyPr>
          <a:lstStyle/>
          <a:p>
            <a:endParaRPr lang="en-US" altLang="en-US" sz="1800" dirty="0">
              <a:cs typeface="Arial" charset="0"/>
            </a:endParaRPr>
          </a:p>
        </p:txBody>
      </p:sp>
      <p:sp>
        <p:nvSpPr>
          <p:cNvPr id="170017" name="TextBox 1"/>
          <p:cNvSpPr txBox="1">
            <a:spLocks noChangeArrowheads="1"/>
          </p:cNvSpPr>
          <p:nvPr/>
        </p:nvSpPr>
        <p:spPr bwMode="auto">
          <a:xfrm>
            <a:off x="228600" y="8691562"/>
            <a:ext cx="5791200" cy="375487"/>
          </a:xfrm>
          <a:prstGeom prst="rect">
            <a:avLst/>
          </a:prstGeom>
          <a:noFill/>
          <a:ln w="9525">
            <a:noFill/>
            <a:miter lim="800000"/>
            <a:headEnd/>
            <a:tailEnd/>
          </a:ln>
        </p:spPr>
        <p:txBody>
          <a:bodyPr>
            <a:spAutoFit/>
          </a:bodyPr>
          <a:lstStyle/>
          <a:p>
            <a:pPr>
              <a:lnSpc>
                <a:spcPct val="115000"/>
              </a:lnSpc>
            </a:pPr>
            <a:r>
              <a:rPr lang="en-US" sz="1600" dirty="0">
                <a:ea typeface="Calibri" pitchFamily="34" charset="0"/>
                <a:cs typeface="Times New Roman" pitchFamily="18" charset="0"/>
              </a:rPr>
              <a:t>*maximizing efficiency of resource allocation</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09" name="Rectangle 2"/>
          <p:cNvSpPr>
            <a:spLocks noGrp="1" noChangeArrowheads="1"/>
          </p:cNvSpPr>
          <p:nvPr>
            <p:ph type="title"/>
          </p:nvPr>
        </p:nvSpPr>
        <p:spPr>
          <a:xfrm>
            <a:off x="609600" y="0"/>
            <a:ext cx="5830888" cy="1066800"/>
          </a:xfrm>
        </p:spPr>
        <p:txBody>
          <a:bodyPr/>
          <a:lstStyle/>
          <a:p>
            <a:r>
              <a:rPr lang="en-US" altLang="en-US" dirty="0" smtClean="0"/>
              <a:t>Reciprocity of Interaction</a:t>
            </a:r>
          </a:p>
        </p:txBody>
      </p:sp>
      <p:graphicFrame>
        <p:nvGraphicFramePr>
          <p:cNvPr id="24706" name="Object 130"/>
          <p:cNvGraphicFramePr>
            <a:graphicFrameLocks/>
          </p:cNvGraphicFramePr>
          <p:nvPr/>
        </p:nvGraphicFramePr>
        <p:xfrm>
          <a:off x="685802" y="1371601"/>
          <a:ext cx="5051425" cy="1668463"/>
        </p:xfrm>
        <a:graphic>
          <a:graphicData uri="http://schemas.openxmlformats.org/presentationml/2006/ole">
            <mc:AlternateContent xmlns:mc="http://schemas.openxmlformats.org/markup-compatibility/2006">
              <mc:Choice xmlns:v="urn:schemas-microsoft-com:vml" Requires="v">
                <p:oleObj spid="_x0000_s25138" name="Document" r:id="rId4" imgW="4830915" imgH="1654153" progId="Word.Document.8">
                  <p:embed/>
                </p:oleObj>
              </mc:Choice>
              <mc:Fallback>
                <p:oleObj name="Document" r:id="rId4" imgW="4830915" imgH="1654153" progId="Word.Document.8">
                  <p:embed/>
                  <p:pic>
                    <p:nvPicPr>
                      <p:cNvPr id="0" name="Picture 13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2" y="1371601"/>
                        <a:ext cx="5051425" cy="166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707" name="Object 131"/>
          <p:cNvGraphicFramePr>
            <a:graphicFrameLocks/>
          </p:cNvGraphicFramePr>
          <p:nvPr/>
        </p:nvGraphicFramePr>
        <p:xfrm>
          <a:off x="3387727" y="3124200"/>
          <a:ext cx="3470275" cy="1323975"/>
        </p:xfrm>
        <a:graphic>
          <a:graphicData uri="http://schemas.openxmlformats.org/presentationml/2006/ole">
            <mc:AlternateContent xmlns:mc="http://schemas.openxmlformats.org/markup-compatibility/2006">
              <mc:Choice xmlns:v="urn:schemas-microsoft-com:vml" Requires="v">
                <p:oleObj spid="_x0000_s25139" name="Document" r:id="rId6" imgW="3513767" imgH="1355150" progId="Word.Document.8">
                  <p:embed/>
                </p:oleObj>
              </mc:Choice>
              <mc:Fallback>
                <p:oleObj name="Document" r:id="rId6" imgW="3513767" imgH="1355150" progId="Word.Document.8">
                  <p:embed/>
                  <p:pic>
                    <p:nvPicPr>
                      <p:cNvPr id="0" name="Picture 131"/>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87727" y="3124200"/>
                        <a:ext cx="3470275"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710" name="Line 5"/>
          <p:cNvSpPr>
            <a:spLocks noChangeShapeType="1"/>
          </p:cNvSpPr>
          <p:nvPr/>
        </p:nvSpPr>
        <p:spPr bwMode="auto">
          <a:xfrm flipH="1">
            <a:off x="3048000" y="2514600"/>
            <a:ext cx="457200" cy="457200"/>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24711" name="Line 6"/>
          <p:cNvSpPr>
            <a:spLocks noChangeShapeType="1"/>
          </p:cNvSpPr>
          <p:nvPr/>
        </p:nvSpPr>
        <p:spPr bwMode="auto">
          <a:xfrm>
            <a:off x="3505200" y="2514600"/>
            <a:ext cx="533400" cy="457200"/>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24712" name="Text Box 7"/>
          <p:cNvSpPr txBox="1">
            <a:spLocks noChangeArrowheads="1"/>
          </p:cNvSpPr>
          <p:nvPr/>
        </p:nvSpPr>
        <p:spPr bwMode="auto">
          <a:xfrm>
            <a:off x="304800" y="2514600"/>
            <a:ext cx="1752600" cy="400110"/>
          </a:xfrm>
          <a:prstGeom prst="rect">
            <a:avLst/>
          </a:prstGeom>
          <a:noFill/>
          <a:ln w="9525">
            <a:noFill/>
            <a:miter lim="800000"/>
            <a:headEnd/>
            <a:tailEnd/>
          </a:ln>
        </p:spPr>
        <p:txBody>
          <a:bodyPr>
            <a:spAutoFit/>
          </a:bodyPr>
          <a:lstStyle/>
          <a:p>
            <a:pPr eaLnBrk="0" hangingPunct="0">
              <a:spcBef>
                <a:spcPct val="50000"/>
              </a:spcBef>
            </a:pPr>
            <a:r>
              <a:rPr lang="en-US" altLang="en-US" sz="2000" b="1" dirty="0"/>
              <a:t>Stratified</a:t>
            </a:r>
            <a:endParaRPr lang="en-US" altLang="en-US" sz="1600" dirty="0">
              <a:latin typeface="Times New Roman" pitchFamily="18" charset="0"/>
            </a:endParaRPr>
          </a:p>
        </p:txBody>
      </p:sp>
      <p:sp>
        <p:nvSpPr>
          <p:cNvPr id="24713" name="Text Box 8"/>
          <p:cNvSpPr>
            <a:spLocks noGrp="1" noChangeArrowheads="1"/>
          </p:cNvSpPr>
          <p:nvPr>
            <p:ph type="body" idx="1"/>
          </p:nvPr>
        </p:nvSpPr>
        <p:spPr>
          <a:xfrm>
            <a:off x="533400" y="1600200"/>
            <a:ext cx="5830888" cy="6781800"/>
          </a:xfrm>
        </p:spPr>
        <p:txBody>
          <a:bodyPr/>
          <a:lstStyle/>
          <a:p>
            <a:pPr>
              <a:spcBef>
                <a:spcPct val="50000"/>
              </a:spcBef>
              <a:buFont typeface="Symbol" pitchFamily="18" charset="2"/>
              <a:buNone/>
            </a:pPr>
            <a:r>
              <a:rPr lang="en-US" altLang="en-US" sz="1800" dirty="0" smtClean="0"/>
              <a:t> </a:t>
            </a:r>
            <a:endParaRPr lang="en-US" altLang="en-US" sz="1400" dirty="0" smtClean="0"/>
          </a:p>
        </p:txBody>
      </p:sp>
      <p:sp>
        <p:nvSpPr>
          <p:cNvPr id="24714" name="Text Box 9"/>
          <p:cNvSpPr txBox="1">
            <a:spLocks noChangeArrowheads="1"/>
          </p:cNvSpPr>
          <p:nvPr/>
        </p:nvSpPr>
        <p:spPr bwMode="auto">
          <a:xfrm>
            <a:off x="304800" y="1219200"/>
            <a:ext cx="1752600" cy="400110"/>
          </a:xfrm>
          <a:prstGeom prst="rect">
            <a:avLst/>
          </a:prstGeom>
          <a:noFill/>
          <a:ln w="9525">
            <a:noFill/>
            <a:miter lim="800000"/>
            <a:headEnd/>
            <a:tailEnd/>
          </a:ln>
        </p:spPr>
        <p:txBody>
          <a:bodyPr>
            <a:spAutoFit/>
          </a:bodyPr>
          <a:lstStyle/>
          <a:p>
            <a:pPr eaLnBrk="0" hangingPunct="0">
              <a:spcBef>
                <a:spcPct val="50000"/>
              </a:spcBef>
            </a:pPr>
            <a:r>
              <a:rPr lang="en-US" altLang="en-US" sz="2000" b="1" dirty="0"/>
              <a:t>Crude</a:t>
            </a:r>
            <a:endParaRPr lang="en-US" altLang="en-US" sz="1600" dirty="0">
              <a:latin typeface="Times New Roman" pitchFamily="18" charset="0"/>
            </a:endParaRPr>
          </a:p>
        </p:txBody>
      </p:sp>
      <p:sp>
        <p:nvSpPr>
          <p:cNvPr id="24715" name="Text Box 10"/>
          <p:cNvSpPr txBox="1">
            <a:spLocks noChangeArrowheads="1"/>
          </p:cNvSpPr>
          <p:nvPr/>
        </p:nvSpPr>
        <p:spPr bwMode="auto">
          <a:xfrm>
            <a:off x="3962400" y="2438401"/>
            <a:ext cx="1295400" cy="646331"/>
          </a:xfrm>
          <a:prstGeom prst="rect">
            <a:avLst/>
          </a:prstGeom>
          <a:noFill/>
          <a:ln w="9525">
            <a:noFill/>
            <a:miter lim="800000"/>
            <a:headEnd/>
            <a:tailEnd/>
          </a:ln>
        </p:spPr>
        <p:txBody>
          <a:bodyPr>
            <a:spAutoFit/>
          </a:bodyPr>
          <a:lstStyle/>
          <a:p>
            <a:pPr algn="ctr" eaLnBrk="0" hangingPunct="0">
              <a:spcBef>
                <a:spcPct val="50000"/>
              </a:spcBef>
            </a:pPr>
            <a:r>
              <a:rPr lang="en-US" altLang="en-US" sz="1800" dirty="0"/>
              <a:t>No Smoking</a:t>
            </a:r>
          </a:p>
        </p:txBody>
      </p:sp>
      <p:sp>
        <p:nvSpPr>
          <p:cNvPr id="24716" name="Text Box 11"/>
          <p:cNvSpPr txBox="1">
            <a:spLocks noChangeArrowheads="1"/>
          </p:cNvSpPr>
          <p:nvPr/>
        </p:nvSpPr>
        <p:spPr bwMode="auto">
          <a:xfrm>
            <a:off x="1752600" y="2514600"/>
            <a:ext cx="1295400" cy="369332"/>
          </a:xfrm>
          <a:prstGeom prst="rect">
            <a:avLst/>
          </a:prstGeom>
          <a:noFill/>
          <a:ln w="9525">
            <a:noFill/>
            <a:miter lim="800000"/>
            <a:headEnd/>
            <a:tailEnd/>
          </a:ln>
        </p:spPr>
        <p:txBody>
          <a:bodyPr>
            <a:spAutoFit/>
          </a:bodyPr>
          <a:lstStyle/>
          <a:p>
            <a:pPr algn="ctr" eaLnBrk="0" hangingPunct="0">
              <a:spcBef>
                <a:spcPct val="50000"/>
              </a:spcBef>
            </a:pPr>
            <a:r>
              <a:rPr lang="en-US" altLang="en-US" sz="1800" dirty="0"/>
              <a:t>Smoking</a:t>
            </a:r>
          </a:p>
        </p:txBody>
      </p:sp>
      <p:sp>
        <p:nvSpPr>
          <p:cNvPr id="24717" name="Text Box 12"/>
          <p:cNvSpPr txBox="1">
            <a:spLocks noChangeArrowheads="1"/>
          </p:cNvSpPr>
          <p:nvPr/>
        </p:nvSpPr>
        <p:spPr bwMode="auto">
          <a:xfrm>
            <a:off x="5029200" y="2286000"/>
            <a:ext cx="1600200" cy="369332"/>
          </a:xfrm>
          <a:prstGeom prst="rect">
            <a:avLst/>
          </a:prstGeom>
          <a:noFill/>
          <a:ln w="9525">
            <a:noFill/>
            <a:miter lim="800000"/>
            <a:headEnd/>
            <a:tailEnd/>
          </a:ln>
        </p:spPr>
        <p:txBody>
          <a:bodyPr>
            <a:spAutoFit/>
          </a:bodyPr>
          <a:lstStyle/>
          <a:p>
            <a:pPr algn="ctr" eaLnBrk="0" hangingPunct="0">
              <a:spcBef>
                <a:spcPct val="50000"/>
              </a:spcBef>
            </a:pPr>
            <a:r>
              <a:rPr lang="en-US" altLang="en-US" sz="1800" b="1" dirty="0">
                <a:latin typeface="Times New Roman" pitchFamily="18" charset="0"/>
              </a:rPr>
              <a:t>P</a:t>
            </a:r>
            <a:r>
              <a:rPr lang="en-US" altLang="en-US" sz="1800" b="1" dirty="0" smtClean="0">
                <a:latin typeface="Times New Roman" pitchFamily="18" charset="0"/>
              </a:rPr>
              <a:t>R </a:t>
            </a:r>
            <a:r>
              <a:rPr lang="en-US" altLang="en-US" sz="1800" b="1" baseline="-25000" dirty="0">
                <a:latin typeface="Times New Roman" pitchFamily="18" charset="0"/>
              </a:rPr>
              <a:t>crude </a:t>
            </a:r>
            <a:r>
              <a:rPr lang="en-US" altLang="en-US" sz="1800" b="1" dirty="0">
                <a:latin typeface="Times New Roman" pitchFamily="18" charset="0"/>
              </a:rPr>
              <a:t>= 1.7</a:t>
            </a:r>
            <a:endParaRPr lang="en-US" altLang="en-US" sz="2000" b="1" dirty="0">
              <a:latin typeface="Times New Roman" pitchFamily="18" charset="0"/>
            </a:endParaRPr>
          </a:p>
        </p:txBody>
      </p:sp>
      <p:sp>
        <p:nvSpPr>
          <p:cNvPr id="24718" name="Text Box 13"/>
          <p:cNvSpPr txBox="1">
            <a:spLocks noChangeArrowheads="1"/>
          </p:cNvSpPr>
          <p:nvPr/>
        </p:nvSpPr>
        <p:spPr bwMode="auto">
          <a:xfrm>
            <a:off x="3505200" y="4419600"/>
            <a:ext cx="3352800" cy="400110"/>
          </a:xfrm>
          <a:prstGeom prst="rect">
            <a:avLst/>
          </a:prstGeom>
          <a:noFill/>
          <a:ln w="9525">
            <a:noFill/>
            <a:miter lim="800000"/>
            <a:headEnd/>
            <a:tailEnd/>
          </a:ln>
        </p:spPr>
        <p:txBody>
          <a:bodyPr>
            <a:spAutoFit/>
          </a:bodyPr>
          <a:lstStyle/>
          <a:p>
            <a:pPr algn="ctr" eaLnBrk="0" hangingPunct="0">
              <a:spcBef>
                <a:spcPct val="50000"/>
              </a:spcBef>
            </a:pPr>
            <a:r>
              <a:rPr lang="en-US" altLang="en-US" sz="2000" b="1" dirty="0">
                <a:latin typeface="Times New Roman" pitchFamily="18" charset="0"/>
              </a:rPr>
              <a:t>P</a:t>
            </a:r>
            <a:r>
              <a:rPr lang="en-US" altLang="en-US" sz="2000" b="1" dirty="0" smtClean="0">
                <a:latin typeface="Times New Roman" pitchFamily="18" charset="0"/>
              </a:rPr>
              <a:t>R</a:t>
            </a:r>
            <a:r>
              <a:rPr lang="en-US" altLang="en-US" sz="2000" b="1" baseline="-25000" dirty="0" smtClean="0">
                <a:latin typeface="Times New Roman" pitchFamily="18" charset="0"/>
              </a:rPr>
              <a:t>no</a:t>
            </a:r>
            <a:r>
              <a:rPr lang="en-US" altLang="en-US" sz="2000" b="1" dirty="0" smtClean="0">
                <a:latin typeface="Times New Roman" pitchFamily="18" charset="0"/>
              </a:rPr>
              <a:t> </a:t>
            </a:r>
            <a:r>
              <a:rPr lang="en-US" altLang="en-US" sz="2000" b="1" baseline="-25000" dirty="0">
                <a:latin typeface="Times New Roman" pitchFamily="18" charset="0"/>
              </a:rPr>
              <a:t>caffeine use </a:t>
            </a:r>
            <a:r>
              <a:rPr lang="en-US" altLang="en-US" sz="2000" b="1" dirty="0">
                <a:latin typeface="Times New Roman" pitchFamily="18" charset="0"/>
              </a:rPr>
              <a:t>= 2.3</a:t>
            </a:r>
          </a:p>
        </p:txBody>
      </p:sp>
      <p:sp>
        <p:nvSpPr>
          <p:cNvPr id="24719" name="Rectangle 14"/>
          <p:cNvSpPr>
            <a:spLocks noChangeArrowheads="1"/>
          </p:cNvSpPr>
          <p:nvPr/>
        </p:nvSpPr>
        <p:spPr bwMode="auto">
          <a:xfrm>
            <a:off x="609600" y="5410200"/>
            <a:ext cx="5830888" cy="16764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dirty="0"/>
          </a:p>
        </p:txBody>
      </p:sp>
      <p:graphicFrame>
        <p:nvGraphicFramePr>
          <p:cNvPr id="24708" name="Object 132"/>
          <p:cNvGraphicFramePr>
            <a:graphicFrameLocks/>
          </p:cNvGraphicFramePr>
          <p:nvPr/>
        </p:nvGraphicFramePr>
        <p:xfrm>
          <a:off x="0" y="3124200"/>
          <a:ext cx="3454400" cy="1323975"/>
        </p:xfrm>
        <a:graphic>
          <a:graphicData uri="http://schemas.openxmlformats.org/presentationml/2006/ole">
            <mc:AlternateContent xmlns:mc="http://schemas.openxmlformats.org/markup-compatibility/2006">
              <mc:Choice xmlns:v="urn:schemas-microsoft-com:vml" Requires="v">
                <p:oleObj spid="_x0000_s25140" name="Document" r:id="rId8" imgW="3452906" imgH="1355150" progId="Word.Document.8">
                  <p:embed/>
                </p:oleObj>
              </mc:Choice>
              <mc:Fallback>
                <p:oleObj name="Document" r:id="rId8" imgW="3452906" imgH="1355150" progId="Word.Document.8">
                  <p:embed/>
                  <p:pic>
                    <p:nvPicPr>
                      <p:cNvPr id="0" name="Picture 132"/>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3124200"/>
                        <a:ext cx="345440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720" name="Text Box 16"/>
          <p:cNvSpPr txBox="1">
            <a:spLocks noChangeArrowheads="1"/>
          </p:cNvSpPr>
          <p:nvPr/>
        </p:nvSpPr>
        <p:spPr bwMode="auto">
          <a:xfrm>
            <a:off x="0" y="4419600"/>
            <a:ext cx="3352800" cy="400110"/>
          </a:xfrm>
          <a:prstGeom prst="rect">
            <a:avLst/>
          </a:prstGeom>
          <a:noFill/>
          <a:ln w="9525">
            <a:noFill/>
            <a:miter lim="800000"/>
            <a:headEnd/>
            <a:tailEnd/>
          </a:ln>
        </p:spPr>
        <p:txBody>
          <a:bodyPr>
            <a:spAutoFit/>
          </a:bodyPr>
          <a:lstStyle/>
          <a:p>
            <a:pPr algn="ctr" eaLnBrk="0" hangingPunct="0">
              <a:spcBef>
                <a:spcPct val="50000"/>
              </a:spcBef>
            </a:pPr>
            <a:r>
              <a:rPr lang="en-US" altLang="en-US" sz="2000" b="1" dirty="0">
                <a:latin typeface="Times New Roman" pitchFamily="18" charset="0"/>
              </a:rPr>
              <a:t>P</a:t>
            </a:r>
            <a:r>
              <a:rPr lang="en-US" altLang="en-US" sz="2000" b="1" dirty="0" smtClean="0">
                <a:latin typeface="Times New Roman" pitchFamily="18" charset="0"/>
              </a:rPr>
              <a:t>R</a:t>
            </a:r>
            <a:r>
              <a:rPr lang="en-US" altLang="en-US" sz="2000" b="1" baseline="-25000" dirty="0" smtClean="0">
                <a:latin typeface="Times New Roman" pitchFamily="18" charset="0"/>
              </a:rPr>
              <a:t>caffeine</a:t>
            </a:r>
            <a:r>
              <a:rPr lang="en-US" altLang="en-US" sz="2000" b="1" baseline="-25000" dirty="0" smtClean="0">
                <a:latin typeface="Times New Roman" pitchFamily="18" charset="0"/>
              </a:rPr>
              <a:t> </a:t>
            </a:r>
            <a:r>
              <a:rPr lang="en-US" altLang="en-US" sz="2000" b="1" baseline="-25000" dirty="0">
                <a:latin typeface="Times New Roman" pitchFamily="18" charset="0"/>
              </a:rPr>
              <a:t>use </a:t>
            </a:r>
            <a:r>
              <a:rPr lang="en-US" altLang="en-US" sz="2000" b="1" dirty="0">
                <a:latin typeface="Times New Roman" pitchFamily="18" charset="0"/>
              </a:rPr>
              <a:t>= 0.67</a:t>
            </a:r>
          </a:p>
        </p:txBody>
      </p:sp>
      <p:sp>
        <p:nvSpPr>
          <p:cNvPr id="24721" name="Text Box 17"/>
          <p:cNvSpPr txBox="1">
            <a:spLocks noChangeArrowheads="1"/>
          </p:cNvSpPr>
          <p:nvPr/>
        </p:nvSpPr>
        <p:spPr bwMode="auto">
          <a:xfrm>
            <a:off x="533400" y="5105400"/>
            <a:ext cx="6248400" cy="3323987"/>
          </a:xfrm>
          <a:prstGeom prst="rect">
            <a:avLst/>
          </a:prstGeom>
          <a:noFill/>
          <a:ln w="9525">
            <a:noFill/>
            <a:miter lim="800000"/>
            <a:headEnd/>
            <a:tailEnd/>
          </a:ln>
        </p:spPr>
        <p:txBody>
          <a:bodyPr>
            <a:spAutoFit/>
          </a:bodyPr>
          <a:lstStyle/>
          <a:p>
            <a:pPr eaLnBrk="0" hangingPunct="0">
              <a:spcBef>
                <a:spcPct val="50000"/>
              </a:spcBef>
            </a:pPr>
            <a:endParaRPr lang="en-US" altLang="en-US" sz="800" b="1" dirty="0"/>
          </a:p>
          <a:p>
            <a:pPr eaLnBrk="0" hangingPunct="0">
              <a:spcBef>
                <a:spcPct val="50000"/>
              </a:spcBef>
            </a:pPr>
            <a:r>
              <a:rPr lang="en-US" altLang="en-US" sz="2000" b="1" dirty="0"/>
              <a:t>Caffeine use modifies the effect of smoking on delayed conception </a:t>
            </a:r>
          </a:p>
          <a:p>
            <a:pPr eaLnBrk="0" hangingPunct="0">
              <a:spcBef>
                <a:spcPct val="50000"/>
              </a:spcBef>
            </a:pPr>
            <a:r>
              <a:rPr lang="en-US" altLang="en-US" sz="2000" b="1" dirty="0"/>
              <a:t>or</a:t>
            </a:r>
          </a:p>
          <a:p>
            <a:pPr eaLnBrk="0" hangingPunct="0">
              <a:spcBef>
                <a:spcPct val="50000"/>
              </a:spcBef>
            </a:pPr>
            <a:r>
              <a:rPr lang="en-US" altLang="en-US" sz="2000" b="1" dirty="0"/>
              <a:t>Smoking modifies the effect of caffeine use on delayed conception</a:t>
            </a:r>
          </a:p>
          <a:p>
            <a:pPr eaLnBrk="0" hangingPunct="0">
              <a:spcBef>
                <a:spcPct val="50000"/>
              </a:spcBef>
            </a:pPr>
            <a:endParaRPr lang="en-US" altLang="en-US" sz="1600" dirty="0">
              <a:latin typeface="Times New Roman" pitchFamily="18" charset="0"/>
            </a:endParaRPr>
          </a:p>
          <a:p>
            <a:pPr eaLnBrk="0" hangingPunct="0">
              <a:spcBef>
                <a:spcPct val="50000"/>
              </a:spcBef>
            </a:pPr>
            <a:endParaRPr lang="en-US" altLang="en-US" sz="1600" dirty="0">
              <a:latin typeface="Times New Roman" pitchFamily="18" charset="0"/>
            </a:endParaRPr>
          </a:p>
          <a:p>
            <a:pPr eaLnBrk="0" hangingPunct="0">
              <a:spcBef>
                <a:spcPct val="50000"/>
              </a:spcBef>
            </a:pPr>
            <a:endParaRPr lang="en-US" altLang="en-US" sz="1600" dirty="0">
              <a:latin typeface="Times New Roman" pitchFamily="18" charset="0"/>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2"/>
          <p:cNvSpPr>
            <a:spLocks noGrp="1" noChangeArrowheads="1"/>
          </p:cNvSpPr>
          <p:nvPr>
            <p:ph type="title"/>
          </p:nvPr>
        </p:nvSpPr>
        <p:spPr>
          <a:xfrm>
            <a:off x="76200" y="152400"/>
            <a:ext cx="6705600" cy="533400"/>
          </a:xfrm>
        </p:spPr>
        <p:txBody>
          <a:bodyPr/>
          <a:lstStyle/>
          <a:p>
            <a:r>
              <a:rPr lang="en-US" altLang="en-US" dirty="0" smtClean="0"/>
              <a:t>Interaction: What’s Being Done in Practice?</a:t>
            </a:r>
          </a:p>
        </p:txBody>
      </p:sp>
      <p:sp>
        <p:nvSpPr>
          <p:cNvPr id="174082" name="Rectangle 3"/>
          <p:cNvSpPr>
            <a:spLocks noGrp="1" noChangeArrowheads="1"/>
          </p:cNvSpPr>
          <p:nvPr>
            <p:ph type="body" idx="1"/>
          </p:nvPr>
        </p:nvSpPr>
        <p:spPr>
          <a:xfrm>
            <a:off x="76200" y="762000"/>
            <a:ext cx="6400800" cy="6781800"/>
          </a:xfrm>
        </p:spPr>
        <p:txBody>
          <a:bodyPr/>
          <a:lstStyle/>
          <a:p>
            <a:r>
              <a:rPr lang="en-US" altLang="en-US" dirty="0" smtClean="0">
                <a:solidFill>
                  <a:srgbClr val="000000"/>
                </a:solidFill>
              </a:rPr>
              <a:t>Interaction is one of the least understood concepts in everyday practice</a:t>
            </a:r>
          </a:p>
          <a:p>
            <a:endParaRPr lang="en-US" altLang="en-US" sz="800" dirty="0" smtClean="0">
              <a:solidFill>
                <a:srgbClr val="000000"/>
              </a:solidFill>
            </a:endParaRPr>
          </a:p>
          <a:p>
            <a:r>
              <a:rPr lang="en-US" altLang="en-US" dirty="0" smtClean="0">
                <a:solidFill>
                  <a:srgbClr val="000000"/>
                </a:solidFill>
              </a:rPr>
              <a:t>While most analysts are aware of the concept in general and will look for interaction in their data, few recognize the explicit reason why they are looking (statistical vs mechanistic vs public health)</a:t>
            </a:r>
          </a:p>
          <a:p>
            <a:endParaRPr lang="en-US" altLang="en-US" sz="400" dirty="0" smtClean="0">
              <a:solidFill>
                <a:srgbClr val="000000"/>
              </a:solidFill>
            </a:endParaRPr>
          </a:p>
          <a:p>
            <a:r>
              <a:rPr lang="en-US" altLang="en-US" dirty="0" smtClean="0">
                <a:solidFill>
                  <a:srgbClr val="000000"/>
                </a:solidFill>
              </a:rPr>
              <a:t>Knol</a:t>
            </a:r>
            <a:r>
              <a:rPr lang="en-US" altLang="en-US" dirty="0" smtClean="0">
                <a:solidFill>
                  <a:srgbClr val="000000"/>
                </a:solidFill>
              </a:rPr>
              <a:t> et al. (Epidemiology 2009) reviewed 138 papers which “addressed” interaction</a:t>
            </a:r>
          </a:p>
          <a:p>
            <a:pPr lvl="1"/>
            <a:r>
              <a:rPr lang="en-US" altLang="en-US" dirty="0" smtClean="0">
                <a:solidFill>
                  <a:srgbClr val="000000"/>
                </a:solidFill>
              </a:rPr>
              <a:t>42% reported at least one scale of interaction with adequate detail</a:t>
            </a:r>
          </a:p>
          <a:p>
            <a:pPr lvl="1"/>
            <a:r>
              <a:rPr lang="en-US" altLang="en-US" dirty="0" smtClean="0">
                <a:solidFill>
                  <a:srgbClr val="000000"/>
                </a:solidFill>
              </a:rPr>
              <a:t>11% provided sufficient detail to allow readers to calculate interaction on both additive and multiplicative scales</a:t>
            </a:r>
          </a:p>
          <a:p>
            <a:pPr lvl="1"/>
            <a:r>
              <a:rPr lang="en-US" altLang="en-US" dirty="0" smtClean="0">
                <a:solidFill>
                  <a:srgbClr val="000000"/>
                </a:solidFill>
              </a:rPr>
              <a:t>3 (2.1%) focused on additive scale</a:t>
            </a:r>
          </a:p>
          <a:p>
            <a:pPr lvl="1"/>
            <a:endParaRPr lang="en-US" altLang="en-US" sz="400" dirty="0" smtClean="0">
              <a:solidFill>
                <a:srgbClr val="000000"/>
              </a:solidFill>
            </a:endParaRPr>
          </a:p>
          <a:p>
            <a:r>
              <a:rPr lang="en-US" altLang="en-US" dirty="0" smtClean="0">
                <a:solidFill>
                  <a:srgbClr val="000000"/>
                </a:solidFill>
              </a:rPr>
              <a:t>Given that most researchers are interested in either mechanistic or public health concepts, the absence of reporting of additive interaction is a major loss for the field</a:t>
            </a:r>
          </a:p>
          <a:p>
            <a:endParaRPr lang="en-US" altLang="en-US" sz="400" dirty="0" smtClean="0">
              <a:solidFill>
                <a:srgbClr val="000000"/>
              </a:solidFill>
            </a:endParaRPr>
          </a:p>
          <a:p>
            <a:pPr lvl="1"/>
            <a:r>
              <a:rPr lang="en-US" altLang="en-US" dirty="0" smtClean="0">
                <a:solidFill>
                  <a:srgbClr val="000000"/>
                </a:solidFill>
              </a:rPr>
              <a:t>Popularity of multiplicative regression models (e.g., logistic) is one root cause, but can be overcome by calculating RERI  </a:t>
            </a:r>
          </a:p>
          <a:p>
            <a:endParaRPr lang="en-US" altLang="en-US" sz="1800" b="1" dirty="0" smtClean="0">
              <a:solidFill>
                <a:srgbClr val="000000"/>
              </a:solidFill>
            </a:endParaRPr>
          </a:p>
          <a:p>
            <a:endParaRPr lang="en-US" altLang="en-US" sz="1800" b="1" dirty="0" smtClean="0">
              <a:solidFill>
                <a:srgbClr val="000000"/>
              </a:solidFill>
            </a:endParaRPr>
          </a:p>
          <a:p>
            <a:endParaRPr lang="en-US" altLang="en-US" sz="1800" b="1" dirty="0" smtClean="0">
              <a:solidFill>
                <a:srgbClr val="000000"/>
              </a:solidFill>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Title 1"/>
          <p:cNvSpPr>
            <a:spLocks noGrp="1"/>
          </p:cNvSpPr>
          <p:nvPr>
            <p:ph type="title"/>
          </p:nvPr>
        </p:nvSpPr>
        <p:spPr>
          <a:xfrm>
            <a:off x="609600" y="152400"/>
            <a:ext cx="5830888" cy="533400"/>
          </a:xfrm>
        </p:spPr>
        <p:txBody>
          <a:bodyPr/>
          <a:lstStyle/>
          <a:p>
            <a:r>
              <a:rPr lang="en-US" altLang="en-US" dirty="0" smtClean="0"/>
              <a:t>A Note on “Interaction” Vocabulary</a:t>
            </a:r>
          </a:p>
        </p:txBody>
      </p:sp>
      <p:sp>
        <p:nvSpPr>
          <p:cNvPr id="227330" name="Content Placeholder 2"/>
          <p:cNvSpPr>
            <a:spLocks noGrp="1"/>
          </p:cNvSpPr>
          <p:nvPr>
            <p:ph idx="1"/>
          </p:nvPr>
        </p:nvSpPr>
        <p:spPr>
          <a:xfrm>
            <a:off x="0" y="838200"/>
            <a:ext cx="6629400" cy="6781800"/>
          </a:xfrm>
        </p:spPr>
        <p:txBody>
          <a:bodyPr/>
          <a:lstStyle/>
          <a:p>
            <a:r>
              <a:rPr lang="en-US" altLang="en-US" dirty="0" smtClean="0"/>
              <a:t>Like other aspects of epidemiologic research, there is inconsistency in the language surrounding interaction</a:t>
            </a:r>
          </a:p>
          <a:p>
            <a:r>
              <a:rPr lang="en-US" altLang="en-US" dirty="0" smtClean="0"/>
              <a:t>Different authors give different meaning to the concepts of interaction, statistical interaction, mechanistic interaction, effect modification, biologic interaction, and public health interaction</a:t>
            </a:r>
          </a:p>
          <a:p>
            <a:pPr lvl="1"/>
            <a:r>
              <a:rPr lang="en-US" altLang="en-US" dirty="0" smtClean="0"/>
              <a:t>See Rothman, Greenland, and Lash.  Modern Epidemiology. 3</a:t>
            </a:r>
            <a:r>
              <a:rPr lang="en-US" altLang="en-US" baseline="30000" dirty="0" smtClean="0"/>
              <a:t>rd</a:t>
            </a:r>
            <a:r>
              <a:rPr lang="en-US" altLang="en-US" dirty="0" smtClean="0"/>
              <a:t> Edition. Lippincott Williams &amp; Wilkins. 2008 for more details.</a:t>
            </a:r>
          </a:p>
          <a:p>
            <a:pPr lvl="1"/>
            <a:endParaRPr lang="en-US" altLang="en-US" sz="1200" dirty="0" smtClean="0"/>
          </a:p>
          <a:p>
            <a:r>
              <a:rPr lang="en-US" altLang="en-US" dirty="0" smtClean="0"/>
              <a:t>Much of the differences relate to:</a:t>
            </a:r>
          </a:p>
          <a:p>
            <a:pPr lvl="1"/>
            <a:r>
              <a:rPr lang="en-US" altLang="en-US" dirty="0" smtClean="0"/>
              <a:t>what can be observed with real data vs theoretical concepts</a:t>
            </a:r>
          </a:p>
          <a:p>
            <a:pPr lvl="1"/>
            <a:r>
              <a:rPr lang="en-US" altLang="en-US" dirty="0" smtClean="0"/>
              <a:t>whether the interacting causes refer to interventions that can be feasibly manipulated vs. other factors</a:t>
            </a:r>
          </a:p>
          <a:p>
            <a:pPr lvl="1"/>
            <a:endParaRPr lang="en-US" altLang="en-US" dirty="0" smtClean="0"/>
          </a:p>
          <a:p>
            <a:r>
              <a:rPr lang="en-US" altLang="en-US" dirty="0" smtClean="0"/>
              <a:t>As usual, we, as readers of others’ work, need to search for details to understand what others are doing</a:t>
            </a:r>
          </a:p>
          <a:p>
            <a:pPr lvl="1"/>
            <a:r>
              <a:rPr lang="en-US" altLang="en-US" dirty="0" smtClean="0"/>
              <a:t>We cannot rely upon brief descriptions</a:t>
            </a:r>
          </a:p>
          <a:p>
            <a:pPr lvl="1"/>
            <a:r>
              <a:rPr lang="en-US" altLang="en-US" dirty="0" smtClean="0"/>
              <a:t>We also need to spell out the details in our work</a:t>
            </a:r>
          </a:p>
          <a:p>
            <a:endParaRPr lang="en-US" alt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188915" y="-76200"/>
            <a:ext cx="6440487" cy="1066800"/>
          </a:xfrm>
        </p:spPr>
        <p:txBody>
          <a:bodyPr/>
          <a:lstStyle/>
          <a:p>
            <a:r>
              <a:rPr lang="en-US" altLang="en-US" dirty="0" smtClean="0"/>
              <a:t>Randomization to Eliminate/Reduce Confounding</a:t>
            </a:r>
          </a:p>
        </p:txBody>
      </p:sp>
      <p:sp>
        <p:nvSpPr>
          <p:cNvPr id="1125379" name="Rectangle 3"/>
          <p:cNvSpPr>
            <a:spLocks noGrp="1" noChangeArrowheads="1"/>
          </p:cNvSpPr>
          <p:nvPr>
            <p:ph type="body" idx="1"/>
          </p:nvPr>
        </p:nvSpPr>
        <p:spPr>
          <a:xfrm>
            <a:off x="76200" y="1600200"/>
            <a:ext cx="6553200" cy="7848600"/>
          </a:xfrm>
        </p:spPr>
        <p:txBody>
          <a:bodyPr/>
          <a:lstStyle/>
          <a:p>
            <a:endParaRPr lang="en-US" altLang="en-US" dirty="0" smtClean="0"/>
          </a:p>
          <a:p>
            <a:endParaRPr lang="en-US" altLang="en-US" dirty="0" smtClean="0"/>
          </a:p>
          <a:p>
            <a:pPr>
              <a:buFont typeface="Symbol" pitchFamily="18" charset="2"/>
              <a:buNone/>
            </a:pPr>
            <a:r>
              <a:rPr lang="en-US" altLang="en-US" dirty="0" smtClean="0"/>
              <a:t> </a:t>
            </a:r>
          </a:p>
          <a:p>
            <a:r>
              <a:rPr lang="en-US" altLang="en-US" dirty="0" smtClean="0"/>
              <a:t>Applicable only for ethically assignable exposures (i.e., ethical interventions, experiments) </a:t>
            </a:r>
          </a:p>
          <a:p>
            <a:pPr lvl="1"/>
            <a:r>
              <a:rPr lang="en-US" altLang="en-US" dirty="0" smtClean="0"/>
              <a:t>Typically not for naturally occurring exposures (e.g., height, air pollution)</a:t>
            </a:r>
          </a:p>
          <a:p>
            <a:pPr lvl="1"/>
            <a:endParaRPr lang="en-US" altLang="en-US" sz="1000" dirty="0" smtClean="0"/>
          </a:p>
          <a:p>
            <a:r>
              <a:rPr lang="en-US" altLang="en-US" dirty="0" smtClean="0"/>
              <a:t>Special strength of randomization is its ability to control for the effect of confounding variables about which the investigator is </a:t>
            </a:r>
            <a:r>
              <a:rPr lang="en-US" altLang="en-US" u="sng" dirty="0" smtClean="0"/>
              <a:t>unaware (and unmeasured)</a:t>
            </a:r>
          </a:p>
          <a:p>
            <a:pPr lvl="1"/>
            <a:r>
              <a:rPr lang="en-US" altLang="en-US" dirty="0" smtClean="0"/>
              <a:t>This is because distribution of any variable is theoretically same across randomization groups</a:t>
            </a:r>
          </a:p>
          <a:p>
            <a:pPr lvl="1"/>
            <a:endParaRPr lang="en-US" altLang="en-US" sz="1200" dirty="0" smtClean="0"/>
          </a:p>
          <a:p>
            <a:r>
              <a:rPr lang="en-US" altLang="en-US" dirty="0" smtClean="0"/>
              <a:t>Is </a:t>
            </a:r>
            <a:r>
              <a:rPr lang="en-US" altLang="en-US" u="sng" dirty="0" smtClean="0"/>
              <a:t>not</a:t>
            </a:r>
            <a:r>
              <a:rPr lang="en-US" altLang="en-US" dirty="0" smtClean="0"/>
              <a:t> a guarantee to eliminate confounding</a:t>
            </a:r>
          </a:p>
          <a:p>
            <a:pPr lvl="1"/>
            <a:r>
              <a:rPr lang="en-US" altLang="en-US" dirty="0" smtClean="0"/>
              <a:t>By chance alone, there can be imbalance</a:t>
            </a:r>
          </a:p>
          <a:p>
            <a:pPr lvl="1"/>
            <a:r>
              <a:rPr lang="en-US" altLang="en-US" dirty="0" smtClean="0"/>
              <a:t>Less of a problem in large studies</a:t>
            </a:r>
          </a:p>
          <a:p>
            <a:pPr lvl="1"/>
            <a:r>
              <a:rPr lang="en-US" altLang="en-US" dirty="0" smtClean="0"/>
              <a:t>Techniques exist to ensure balance of certain variables (e.g., blocked or stratified randomization)</a:t>
            </a:r>
          </a:p>
        </p:txBody>
      </p:sp>
      <p:sp>
        <p:nvSpPr>
          <p:cNvPr id="45059" name="Text Box 4"/>
          <p:cNvSpPr txBox="1">
            <a:spLocks noChangeArrowheads="1"/>
          </p:cNvSpPr>
          <p:nvPr/>
        </p:nvSpPr>
        <p:spPr bwMode="auto">
          <a:xfrm>
            <a:off x="4572000" y="1219202"/>
            <a:ext cx="1676400" cy="714809"/>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2000" b="1" dirty="0">
                <a:solidFill>
                  <a:srgbClr val="000000"/>
                </a:solidFill>
              </a:rPr>
              <a:t>Exposed (treatment)</a:t>
            </a:r>
            <a:endParaRPr lang="en-US" altLang="en-US" b="1" dirty="0">
              <a:solidFill>
                <a:srgbClr val="000000"/>
              </a:solidFill>
            </a:endParaRPr>
          </a:p>
        </p:txBody>
      </p:sp>
      <p:sp>
        <p:nvSpPr>
          <p:cNvPr id="45060" name="Text Box 5"/>
          <p:cNvSpPr txBox="1">
            <a:spLocks noChangeArrowheads="1"/>
          </p:cNvSpPr>
          <p:nvPr/>
        </p:nvSpPr>
        <p:spPr bwMode="auto">
          <a:xfrm>
            <a:off x="4495800" y="2286002"/>
            <a:ext cx="2209800" cy="714809"/>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2000" b="1" dirty="0">
                <a:solidFill>
                  <a:srgbClr val="000000"/>
                </a:solidFill>
              </a:rPr>
              <a:t>Unexposed     (no treatment)</a:t>
            </a:r>
            <a:endParaRPr lang="en-US" altLang="en-US" b="1" dirty="0">
              <a:solidFill>
                <a:srgbClr val="000000"/>
              </a:solidFill>
            </a:endParaRPr>
          </a:p>
        </p:txBody>
      </p:sp>
      <p:sp>
        <p:nvSpPr>
          <p:cNvPr id="45061" name="Line 6"/>
          <p:cNvSpPr>
            <a:spLocks noChangeShapeType="1"/>
          </p:cNvSpPr>
          <p:nvPr/>
        </p:nvSpPr>
        <p:spPr bwMode="auto">
          <a:xfrm flipV="1">
            <a:off x="4038600" y="1600201"/>
            <a:ext cx="457200" cy="327025"/>
          </a:xfrm>
          <a:prstGeom prst="line">
            <a:avLst/>
          </a:prstGeom>
          <a:noFill/>
          <a:ln w="9525">
            <a:solidFill>
              <a:schemeClr val="tx1"/>
            </a:solidFill>
            <a:round/>
            <a:headEnd/>
            <a:tailEnd type="triangle" w="med" len="med"/>
          </a:ln>
        </p:spPr>
        <p:txBody>
          <a:bodyPr wrap="none" lIns="95125" tIns="49148" rIns="95125" bIns="49148" anchor="ctr"/>
          <a:lstStyle/>
          <a:p>
            <a:endParaRPr lang="en-US" dirty="0"/>
          </a:p>
        </p:txBody>
      </p:sp>
      <p:sp>
        <p:nvSpPr>
          <p:cNvPr id="45062" name="Line 7"/>
          <p:cNvSpPr>
            <a:spLocks noChangeShapeType="1"/>
          </p:cNvSpPr>
          <p:nvPr/>
        </p:nvSpPr>
        <p:spPr bwMode="auto">
          <a:xfrm>
            <a:off x="4038600" y="2286000"/>
            <a:ext cx="381000" cy="304800"/>
          </a:xfrm>
          <a:prstGeom prst="line">
            <a:avLst/>
          </a:prstGeom>
          <a:noFill/>
          <a:ln w="9525">
            <a:solidFill>
              <a:schemeClr val="tx1"/>
            </a:solidFill>
            <a:round/>
            <a:headEnd/>
            <a:tailEnd type="triangle" w="med" len="med"/>
          </a:ln>
        </p:spPr>
        <p:txBody>
          <a:bodyPr wrap="none" lIns="95125" tIns="49148" rIns="95125" bIns="49148" anchor="ctr"/>
          <a:lstStyle/>
          <a:p>
            <a:endParaRPr lang="en-US" dirty="0"/>
          </a:p>
        </p:txBody>
      </p:sp>
      <p:sp>
        <p:nvSpPr>
          <p:cNvPr id="10" name="Rectangle 3"/>
          <p:cNvSpPr txBox="1">
            <a:spLocks noChangeArrowheads="1"/>
          </p:cNvSpPr>
          <p:nvPr/>
        </p:nvSpPr>
        <p:spPr bwMode="auto">
          <a:xfrm>
            <a:off x="152400" y="838200"/>
            <a:ext cx="6553200" cy="2057400"/>
          </a:xfrm>
          <a:prstGeom prst="rect">
            <a:avLst/>
          </a:prstGeom>
          <a:noFill/>
          <a:ln w="9525">
            <a:noFill/>
            <a:miter lim="800000"/>
            <a:headEnd/>
            <a:tailEnd/>
          </a:ln>
          <a:effectLst/>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defRPr/>
            </a:pPr>
            <a:endParaRPr lang="en-US" sz="2000" kern="0" dirty="0">
              <a:latin typeface="+mn-lt"/>
            </a:endParaRPr>
          </a:p>
          <a:p>
            <a:pPr marL="322263" indent="-322263" defTabSz="803275" eaLnBrk="0" hangingPunct="0">
              <a:spcBef>
                <a:spcPct val="20000"/>
              </a:spcBef>
              <a:spcAft>
                <a:spcPct val="50000"/>
              </a:spcAft>
              <a:buClr>
                <a:schemeClr val="accent2"/>
              </a:buClr>
              <a:buSzPct val="75000"/>
              <a:buFont typeface="Symbol" pitchFamily="18" charset="2"/>
              <a:buChar char="·"/>
              <a:defRPr/>
            </a:pPr>
            <a:endParaRPr lang="en-US" sz="2000" kern="0" dirty="0">
              <a:latin typeface="+mn-lt"/>
            </a:endParaRPr>
          </a:p>
          <a:p>
            <a:pPr marL="322263" indent="-322263" defTabSz="803275" eaLnBrk="0" hangingPunct="0">
              <a:spcBef>
                <a:spcPct val="20000"/>
              </a:spcBef>
              <a:spcAft>
                <a:spcPct val="50000"/>
              </a:spcAft>
              <a:buClr>
                <a:schemeClr val="accent2"/>
              </a:buClr>
              <a:buSzPct val="75000"/>
              <a:buFont typeface="Symbol" pitchFamily="18" charset="2"/>
              <a:buChar char="·"/>
              <a:defRPr/>
            </a:pPr>
            <a:r>
              <a:rPr lang="en-US" sz="2000" b="1" kern="0" dirty="0">
                <a:latin typeface="+mn-lt"/>
              </a:rPr>
              <a:t>All </a:t>
            </a:r>
            <a:r>
              <a:rPr lang="en-US" sz="2000" b="1" kern="0" dirty="0" smtClean="0">
                <a:latin typeface="+mn-lt"/>
              </a:rPr>
              <a:t>participants </a:t>
            </a:r>
            <a:r>
              <a:rPr lang="en-US" sz="2000" kern="0" dirty="0" smtClean="0">
                <a:latin typeface="+mn-lt"/>
                <a:sym typeface="Symbol" pitchFamily="18" charset="2"/>
              </a:rPr>
              <a:t></a:t>
            </a:r>
            <a:r>
              <a:rPr lang="en-US" sz="2000" kern="0" dirty="0" smtClean="0">
                <a:latin typeface="+mn-lt"/>
              </a:rPr>
              <a:t>  </a:t>
            </a:r>
            <a:r>
              <a:rPr lang="en-US" sz="2000" b="1" kern="0" dirty="0">
                <a:latin typeface="+mn-lt"/>
              </a:rPr>
              <a:t>Randomize</a:t>
            </a:r>
            <a:endParaRPr lang="en-US" sz="2000" kern="0" dirty="0">
              <a:latin typeface="+mn-lt"/>
            </a:endParaRPr>
          </a:p>
          <a:p>
            <a:pPr marL="322263" indent="-322263" defTabSz="803275" eaLnBrk="0" hangingPunct="0">
              <a:spcBef>
                <a:spcPct val="20000"/>
              </a:spcBef>
              <a:spcAft>
                <a:spcPct val="50000"/>
              </a:spcAft>
              <a:buClr>
                <a:schemeClr val="accent2"/>
              </a:buClr>
              <a:buSzPct val="75000"/>
              <a:buFont typeface="Symbol" pitchFamily="18" charset="2"/>
              <a:buChar char="·"/>
              <a:defRPr/>
            </a:pPr>
            <a:endParaRPr lang="en-US" sz="2000" kern="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5379">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5379">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25379">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25379">
                                            <p:txEl>
                                              <p:pRg st="7" end="7"/>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5379">
                                            <p:txEl>
                                              <p:pRg st="9" end="9"/>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25379">
                                            <p:txEl>
                                              <p:pRg st="10" end="1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25379">
                                            <p:txEl>
                                              <p:pRg st="11" end="1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2537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5379"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Rectangle 2"/>
          <p:cNvSpPr>
            <a:spLocks noGrp="1" noChangeArrowheads="1"/>
          </p:cNvSpPr>
          <p:nvPr>
            <p:ph type="title"/>
          </p:nvPr>
        </p:nvSpPr>
        <p:spPr>
          <a:xfrm>
            <a:off x="152400" y="-228600"/>
            <a:ext cx="6440488" cy="1066800"/>
          </a:xfrm>
        </p:spPr>
        <p:txBody>
          <a:bodyPr/>
          <a:lstStyle/>
          <a:p>
            <a:r>
              <a:rPr lang="en-US" altLang="en-US" sz="2200" dirty="0" smtClean="0">
                <a:solidFill>
                  <a:srgbClr val="000000"/>
                </a:solidFill>
              </a:rPr>
              <a:t>Last Week:  3 Reasons to Adjust for a Variable</a:t>
            </a:r>
          </a:p>
        </p:txBody>
      </p:sp>
      <p:sp>
        <p:nvSpPr>
          <p:cNvPr id="75779" name="Rectangle 3"/>
          <p:cNvSpPr>
            <a:spLocks noGrp="1" noChangeArrowheads="1"/>
          </p:cNvSpPr>
          <p:nvPr>
            <p:ph type="body" idx="1"/>
          </p:nvPr>
        </p:nvSpPr>
        <p:spPr>
          <a:xfrm>
            <a:off x="76200" y="1066800"/>
            <a:ext cx="6705600" cy="6781800"/>
          </a:xfrm>
        </p:spPr>
        <p:txBody>
          <a:bodyPr/>
          <a:lstStyle/>
          <a:p>
            <a:pPr marL="457200" indent="-457200">
              <a:buClrTx/>
              <a:buSzPct val="100000"/>
              <a:buFont typeface="Symbol" pitchFamily="18" charset="2"/>
              <a:buAutoNum type="arabicPeriod"/>
              <a:defRPr/>
            </a:pPr>
            <a:r>
              <a:rPr lang="en-US" sz="2400" dirty="0" smtClean="0"/>
              <a:t>Close a non-causal path generated by a non-collider (confounding) or by a conditioned-upon collider (selection bias)</a:t>
            </a:r>
          </a:p>
          <a:p>
            <a:pPr marL="457200" indent="-457200">
              <a:buClrTx/>
              <a:buSzPct val="100000"/>
              <a:buFont typeface="Symbol" pitchFamily="18" charset="2"/>
              <a:buAutoNum type="arabicPeriod"/>
              <a:defRPr/>
            </a:pPr>
            <a:endParaRPr lang="en-US" sz="1050" dirty="0" smtClean="0"/>
          </a:p>
          <a:p>
            <a:pPr marL="457200" indent="-457200">
              <a:buClrTx/>
              <a:buSzPct val="100000"/>
              <a:buFont typeface="Symbol" pitchFamily="18" charset="2"/>
              <a:buAutoNum type="arabicPeriod"/>
              <a:defRPr/>
            </a:pPr>
            <a:r>
              <a:rPr lang="en-US" sz="2400" dirty="0" smtClean="0"/>
              <a:t>Close a indirect causal path which is a nuisance to our primary research interest</a:t>
            </a:r>
          </a:p>
          <a:p>
            <a:pPr marL="457200" indent="-457200">
              <a:buClrTx/>
              <a:buSzPct val="100000"/>
              <a:buFont typeface="Symbol" pitchFamily="18" charset="2"/>
              <a:buAutoNum type="arabicPeriod"/>
              <a:defRPr/>
            </a:pPr>
            <a:endParaRPr lang="en-US" sz="1000" dirty="0" smtClean="0"/>
          </a:p>
          <a:p>
            <a:pPr marL="457200" indent="-457200">
              <a:buClrTx/>
              <a:buSzPct val="100000"/>
              <a:buFont typeface="Symbol" pitchFamily="18" charset="2"/>
              <a:buAutoNum type="arabicPeriod"/>
              <a:defRPr/>
            </a:pPr>
            <a:r>
              <a:rPr lang="en-US" sz="2400" dirty="0" smtClean="0"/>
              <a:t>To enhance statistical precision by adjusting for strong causal determinants of outcome</a:t>
            </a:r>
          </a:p>
          <a:p>
            <a:pPr marL="457200" indent="-457200">
              <a:buFont typeface="Symbol" pitchFamily="18" charset="2"/>
              <a:buAutoNum type="arabicPeriod"/>
              <a:defRPr/>
            </a:pPr>
            <a:endParaRPr lang="en-US" sz="2400" dirty="0" smtClean="0"/>
          </a:p>
          <a:p>
            <a:pPr marL="457200" indent="-457200">
              <a:buFont typeface="Symbol" pitchFamily="18" charset="2"/>
              <a:buAutoNum type="arabicPeriod"/>
              <a:defRPr/>
            </a:pPr>
            <a:endParaRPr lang="en-US" sz="2400" dirty="0" smtClean="0"/>
          </a:p>
          <a:p>
            <a:pPr marL="457200" indent="-457200">
              <a:buFont typeface="Symbol" pitchFamily="18" charset="2"/>
              <a:buAutoNum type="arabicPeriod"/>
              <a:defRPr/>
            </a:pPr>
            <a:endParaRPr lang="en-US" sz="2400" dirty="0" smtClean="0"/>
          </a:p>
          <a:p>
            <a:pPr marL="381000" indent="-381000">
              <a:buFont typeface="Symbol" pitchFamily="18" charset="2"/>
              <a:buAutoNum type="arabicPeriod"/>
              <a:defRPr/>
            </a:pPr>
            <a:endParaRPr lang="en-US" sz="2400" dirty="0" smtClean="0"/>
          </a:p>
          <a:p>
            <a:pPr marL="381000" indent="-381000">
              <a:buFont typeface="Symbol" pitchFamily="18" charset="2"/>
              <a:buAutoNum type="arabicPeriod"/>
              <a:defRPr/>
            </a:pPr>
            <a:endParaRPr lang="en-US" dirty="0" smtClean="0"/>
          </a:p>
          <a:p>
            <a:pPr marL="381000" indent="-381000">
              <a:buFont typeface="Symbol" pitchFamily="18" charset="2"/>
              <a:buAutoNum type="arabicPeriod"/>
              <a:defRPr/>
            </a:pPr>
            <a:endParaRPr lang="en-US" dirty="0" smtClean="0"/>
          </a:p>
          <a:p>
            <a:pPr marL="381000" indent="-381000">
              <a:buFont typeface="Symbol" pitchFamily="18" charset="2"/>
              <a:buNone/>
              <a:defRPr/>
            </a:pPr>
            <a:endParaRPr lang="en-US" dirty="0" smtClean="0"/>
          </a:p>
          <a:p>
            <a:pPr marL="817563" lvl="1" indent="-381000">
              <a:defRPr/>
            </a:pPr>
            <a:endParaRPr lang="en-US" dirty="0" smtClean="0"/>
          </a:p>
          <a:p>
            <a:pPr marL="381000" indent="-381000">
              <a:buFont typeface="Symbol" pitchFamily="18" charset="2"/>
              <a:buNone/>
              <a:defRPr/>
            </a:pPr>
            <a:r>
              <a:rPr lang="en-US" dirty="0" smtClean="0"/>
              <a:t>	</a:t>
            </a:r>
          </a:p>
          <a:p>
            <a:pPr marL="381000" indent="-381000">
              <a:buFont typeface="Symbol" pitchFamily="18" charset="2"/>
              <a:buNone/>
              <a:defRPr/>
            </a:pPr>
            <a:r>
              <a:rPr lang="en-US" dirty="0" smtClean="0"/>
              <a:t>	</a:t>
            </a:r>
          </a:p>
          <a:p>
            <a:pPr marL="817563" lvl="1" indent="-381000">
              <a:defRPr/>
            </a:pPr>
            <a:endParaRPr lang="en-US" dirty="0" smtClean="0"/>
          </a:p>
          <a:p>
            <a:pPr marL="817563" lvl="1" indent="-381000">
              <a:defRPr/>
            </a:pPr>
            <a:endParaRPr lang="en-US" dirty="0" smtClean="0"/>
          </a:p>
          <a:p>
            <a:pPr marL="817563" lvl="1" indent="-381000">
              <a:defRPr/>
            </a:pPr>
            <a:endParaRPr lang="en-US" dirty="0" smtClean="0"/>
          </a:p>
          <a:p>
            <a:pPr marL="817563" lvl="1" indent="-381000">
              <a:defRPr/>
            </a:pPr>
            <a:endParaRPr lang="en-US" dirty="0" smtClean="0"/>
          </a:p>
          <a:p>
            <a:pPr marL="817563" lvl="1" indent="-381000">
              <a:defRPr/>
            </a:pPr>
            <a:endParaRPr lang="en-US" dirty="0" smtClean="0"/>
          </a:p>
          <a:p>
            <a:pPr marL="817563" lvl="1" indent="-381000">
              <a:defRPr/>
            </a:pPr>
            <a:endParaRPr lang="en-US" dirty="0" smtClean="0"/>
          </a:p>
          <a:p>
            <a:pPr marL="381000" indent="-381000">
              <a:buFont typeface="Symbol" pitchFamily="18" charset="2"/>
              <a:buAutoNum type="arabicPeriod"/>
              <a:defRPr/>
            </a:pPr>
            <a:endParaRPr lang="en-US" dirty="0" smtClean="0"/>
          </a:p>
          <a:p>
            <a:pPr marL="817563" lvl="1" indent="-381000">
              <a:defRPr/>
            </a:pPr>
            <a:endParaRPr lang="en-US" dirty="0" smtClean="0"/>
          </a:p>
          <a:p>
            <a:pPr marL="381000" indent="-381000">
              <a:defRPr/>
            </a:pPr>
            <a:endParaRPr lang="en-US" dirty="0" smtClean="0"/>
          </a:p>
          <a:p>
            <a:pPr marL="817563" lvl="1" indent="-381000">
              <a:defRPr/>
            </a:pPr>
            <a:endParaRPr lang="en-US" dirty="0" smtClean="0"/>
          </a:p>
        </p:txBody>
      </p:sp>
      <p:sp>
        <p:nvSpPr>
          <p:cNvPr id="228355" name="Text Box 37"/>
          <p:cNvSpPr txBox="1">
            <a:spLocks noChangeArrowheads="1"/>
          </p:cNvSpPr>
          <p:nvPr/>
        </p:nvSpPr>
        <p:spPr bwMode="auto">
          <a:xfrm>
            <a:off x="3505200" y="0"/>
            <a:ext cx="2743200" cy="307777"/>
          </a:xfrm>
          <a:prstGeom prst="rect">
            <a:avLst/>
          </a:prstGeom>
          <a:noFill/>
          <a:ln w="9525">
            <a:noFill/>
            <a:miter lim="800000"/>
            <a:headEnd/>
            <a:tailEnd/>
          </a:ln>
          <a:effectLst>
            <a:prstShdw prst="shdw17" dist="17961" dir="2700000">
              <a:srgbClr val="999999"/>
            </a:prstShdw>
          </a:effectLst>
        </p:spPr>
        <p:txBody>
          <a:bodyPr>
            <a:spAutoFit/>
          </a:bodyPr>
          <a:lstStyle/>
          <a:p>
            <a:pPr algn="r" eaLnBrk="0" hangingPunct="0">
              <a:spcBef>
                <a:spcPct val="50000"/>
              </a:spcBef>
            </a:pPr>
            <a:endParaRPr lang="en-US" alt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Rectangle 2"/>
          <p:cNvSpPr>
            <a:spLocks noGrp="1" noChangeArrowheads="1"/>
          </p:cNvSpPr>
          <p:nvPr>
            <p:ph type="title"/>
          </p:nvPr>
        </p:nvSpPr>
        <p:spPr>
          <a:xfrm>
            <a:off x="0" y="609600"/>
            <a:ext cx="6858000" cy="762000"/>
          </a:xfrm>
        </p:spPr>
        <p:txBody>
          <a:bodyPr/>
          <a:lstStyle/>
          <a:p>
            <a:r>
              <a:rPr lang="en-US" altLang="en-US" dirty="0" smtClean="0">
                <a:solidFill>
                  <a:srgbClr val="000000"/>
                </a:solidFill>
              </a:rPr>
              <a:t>This Week:  A Fourth Reason to Adjust – </a:t>
            </a:r>
            <a:br>
              <a:rPr lang="en-US" altLang="en-US" dirty="0" smtClean="0">
                <a:solidFill>
                  <a:srgbClr val="000000"/>
                </a:solidFill>
              </a:rPr>
            </a:br>
            <a:r>
              <a:rPr lang="en-US" altLang="en-US" dirty="0" smtClean="0">
                <a:solidFill>
                  <a:srgbClr val="000000"/>
                </a:solidFill>
              </a:rPr>
              <a:t>To  Evaluate for Effect-Measure Modification</a:t>
            </a:r>
            <a:br>
              <a:rPr lang="en-US" altLang="en-US" dirty="0" smtClean="0">
                <a:solidFill>
                  <a:srgbClr val="000000"/>
                </a:solidFill>
              </a:rPr>
            </a:br>
            <a:endParaRPr lang="en-US" altLang="en-US" dirty="0" smtClean="0">
              <a:solidFill>
                <a:srgbClr val="000000"/>
              </a:solidFill>
            </a:endParaRPr>
          </a:p>
        </p:txBody>
      </p:sp>
      <p:sp>
        <p:nvSpPr>
          <p:cNvPr id="230402" name="Rectangle 3"/>
          <p:cNvSpPr>
            <a:spLocks noGrp="1" noChangeArrowheads="1"/>
          </p:cNvSpPr>
          <p:nvPr>
            <p:ph type="body" idx="1"/>
          </p:nvPr>
        </p:nvSpPr>
        <p:spPr>
          <a:xfrm>
            <a:off x="609600" y="990600"/>
            <a:ext cx="5830888" cy="6781800"/>
          </a:xfrm>
        </p:spPr>
        <p:txBody>
          <a:bodyPr/>
          <a:lstStyle/>
          <a:p>
            <a:pPr marL="0" indent="0">
              <a:buFont typeface="Symbol" pitchFamily="18" charset="2"/>
              <a:buAutoNum type="arabicPeriod"/>
            </a:pPr>
            <a:endParaRPr lang="en-US" altLang="en-US" sz="2800" b="1" dirty="0" smtClean="0"/>
          </a:p>
          <a:p>
            <a:pPr marL="0" indent="0">
              <a:buFont typeface="Symbol" pitchFamily="18" charset="2"/>
              <a:buAutoNum type="arabicPeriod"/>
            </a:pPr>
            <a:endParaRPr lang="en-US" altLang="en-US" dirty="0" smtClean="0"/>
          </a:p>
          <a:p>
            <a:pPr marL="0" indent="0">
              <a:buFont typeface="Symbol" pitchFamily="18" charset="2"/>
              <a:buAutoNum type="arabicPeriod"/>
            </a:pPr>
            <a:endParaRPr lang="en-US" altLang="en-US" dirty="0" smtClean="0"/>
          </a:p>
          <a:p>
            <a:pPr marL="0" indent="0">
              <a:buFont typeface="Symbol" pitchFamily="18" charset="2"/>
              <a:buAutoNum type="arabicPeriod"/>
            </a:pPr>
            <a:endParaRPr lang="en-US" altLang="en-US" dirty="0" smtClean="0"/>
          </a:p>
          <a:p>
            <a:pPr marL="0" indent="0">
              <a:buFont typeface="Symbol" pitchFamily="18" charset="2"/>
              <a:buAutoNum type="arabicPeriod"/>
            </a:pPr>
            <a:endParaRPr lang="en-US" altLang="en-US" dirty="0" smtClean="0"/>
          </a:p>
          <a:p>
            <a:pPr marL="0" indent="0">
              <a:buFont typeface="Symbol" pitchFamily="18" charset="2"/>
              <a:buNone/>
            </a:pPr>
            <a:r>
              <a:rPr lang="en-US" altLang="en-US" dirty="0" smtClean="0"/>
              <a:t>	</a:t>
            </a:r>
          </a:p>
          <a:p>
            <a:pPr marL="0" indent="0">
              <a:buFont typeface="Symbol" pitchFamily="18" charset="2"/>
              <a:buNone/>
            </a:pPr>
            <a:r>
              <a:rPr lang="en-US" altLang="en-US" dirty="0" smtClean="0"/>
              <a:t>	</a:t>
            </a:r>
          </a:p>
          <a:p>
            <a:pPr marL="817563" lvl="1" indent="-381000"/>
            <a:endParaRPr lang="en-US" altLang="en-US" dirty="0" smtClean="0"/>
          </a:p>
          <a:p>
            <a:pPr marL="817563" lvl="1" indent="-381000"/>
            <a:endParaRPr lang="en-US" altLang="en-US" dirty="0" smtClean="0"/>
          </a:p>
          <a:p>
            <a:pPr marL="817563" lvl="1" indent="-381000"/>
            <a:endParaRPr lang="en-US" altLang="en-US" dirty="0" smtClean="0"/>
          </a:p>
          <a:p>
            <a:pPr marL="817563" lvl="1" indent="-381000"/>
            <a:endParaRPr lang="en-US" altLang="en-US" dirty="0" smtClean="0"/>
          </a:p>
          <a:p>
            <a:pPr marL="817563" lvl="1" indent="-381000"/>
            <a:endParaRPr lang="en-US" altLang="en-US" dirty="0" smtClean="0"/>
          </a:p>
          <a:p>
            <a:pPr marL="817563" lvl="1" indent="-381000"/>
            <a:endParaRPr lang="en-US" altLang="en-US" dirty="0" smtClean="0"/>
          </a:p>
          <a:p>
            <a:pPr marL="0" indent="0">
              <a:buFont typeface="Symbol" pitchFamily="18" charset="2"/>
              <a:buAutoNum type="arabicPeriod"/>
            </a:pPr>
            <a:endParaRPr lang="en-US" altLang="en-US" dirty="0" smtClean="0"/>
          </a:p>
          <a:p>
            <a:pPr marL="817563" lvl="1" indent="-381000"/>
            <a:endParaRPr lang="en-US" altLang="en-US" dirty="0" smtClean="0"/>
          </a:p>
          <a:p>
            <a:pPr marL="0" indent="0"/>
            <a:endParaRPr lang="en-US" altLang="en-US" dirty="0" smtClean="0"/>
          </a:p>
          <a:p>
            <a:pPr marL="817563" lvl="1" indent="-381000"/>
            <a:endParaRPr lang="en-US" altLang="en-US" dirty="0" smtClean="0"/>
          </a:p>
        </p:txBody>
      </p:sp>
      <p:sp>
        <p:nvSpPr>
          <p:cNvPr id="1285124" name="Text Box 4"/>
          <p:cNvSpPr txBox="1">
            <a:spLocks noChangeArrowheads="1"/>
          </p:cNvSpPr>
          <p:nvPr/>
        </p:nvSpPr>
        <p:spPr bwMode="auto">
          <a:xfrm>
            <a:off x="609600" y="4114800"/>
            <a:ext cx="1676400" cy="5847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r" eaLnBrk="0" hangingPunct="0">
              <a:spcBef>
                <a:spcPct val="50000"/>
              </a:spcBef>
              <a:defRPr/>
            </a:pPr>
            <a:r>
              <a:rPr lang="en-US" sz="3200" dirty="0"/>
              <a:t>E </a:t>
            </a:r>
          </a:p>
        </p:txBody>
      </p:sp>
      <p:sp>
        <p:nvSpPr>
          <p:cNvPr id="1285125" name="Text Box 5"/>
          <p:cNvSpPr txBox="1">
            <a:spLocks noChangeArrowheads="1"/>
          </p:cNvSpPr>
          <p:nvPr/>
        </p:nvSpPr>
        <p:spPr bwMode="auto">
          <a:xfrm>
            <a:off x="3886200" y="4191000"/>
            <a:ext cx="1600200" cy="5847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r" eaLnBrk="0" hangingPunct="0">
              <a:spcBef>
                <a:spcPct val="50000"/>
              </a:spcBef>
              <a:defRPr/>
            </a:pPr>
            <a:r>
              <a:rPr lang="en-US" sz="3200" dirty="0"/>
              <a:t>D</a:t>
            </a:r>
          </a:p>
        </p:txBody>
      </p:sp>
      <p:sp>
        <p:nvSpPr>
          <p:cNvPr id="1285126" name="Text Box 6"/>
          <p:cNvSpPr txBox="1">
            <a:spLocks noChangeArrowheads="1"/>
          </p:cNvSpPr>
          <p:nvPr/>
        </p:nvSpPr>
        <p:spPr bwMode="auto">
          <a:xfrm>
            <a:off x="3124200" y="2057400"/>
            <a:ext cx="990600" cy="5847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3200" dirty="0"/>
              <a:t>A</a:t>
            </a:r>
          </a:p>
        </p:txBody>
      </p:sp>
      <p:sp>
        <p:nvSpPr>
          <p:cNvPr id="1285127" name="Line 7"/>
          <p:cNvSpPr>
            <a:spLocks noChangeShapeType="1"/>
          </p:cNvSpPr>
          <p:nvPr/>
        </p:nvSpPr>
        <p:spPr bwMode="auto">
          <a:xfrm>
            <a:off x="2286000" y="4419600"/>
            <a:ext cx="25908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1285128" name="Text Box 8"/>
          <p:cNvSpPr txBox="1">
            <a:spLocks noChangeArrowheads="1"/>
          </p:cNvSpPr>
          <p:nvPr/>
        </p:nvSpPr>
        <p:spPr bwMode="auto">
          <a:xfrm>
            <a:off x="2971800" y="4572000"/>
            <a:ext cx="685800" cy="45720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r" eaLnBrk="0" hangingPunct="0">
              <a:spcBef>
                <a:spcPct val="50000"/>
              </a:spcBef>
              <a:defRPr/>
            </a:pPr>
            <a:r>
              <a:rPr lang="en-US" sz="2400" dirty="0"/>
              <a:t>?</a:t>
            </a:r>
          </a:p>
        </p:txBody>
      </p:sp>
      <p:sp>
        <p:nvSpPr>
          <p:cNvPr id="1285130" name="Line 10"/>
          <p:cNvSpPr>
            <a:spLocks noChangeShapeType="1"/>
          </p:cNvSpPr>
          <p:nvPr/>
        </p:nvSpPr>
        <p:spPr bwMode="auto">
          <a:xfrm flipH="1" flipV="1">
            <a:off x="3886200" y="2514600"/>
            <a:ext cx="1219200" cy="1600200"/>
          </a:xfrm>
          <a:prstGeom prst="line">
            <a:avLst/>
          </a:prstGeom>
          <a:noFill/>
          <a:ln w="38100">
            <a:solidFill>
              <a:schemeClr val="tx1"/>
            </a:solidFill>
            <a:round/>
            <a:headEnd type="triangle" w="med" len="med"/>
            <a:tailEn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1285134" name="Text Box 14"/>
          <p:cNvSpPr txBox="1">
            <a:spLocks noChangeArrowheads="1"/>
          </p:cNvSpPr>
          <p:nvPr/>
        </p:nvSpPr>
        <p:spPr bwMode="auto">
          <a:xfrm>
            <a:off x="2971800" y="2052191"/>
            <a:ext cx="1295400" cy="538609"/>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p>
            <a:pPr algn="r" eaLnBrk="0" hangingPunct="0">
              <a:spcBef>
                <a:spcPct val="50000"/>
              </a:spcBef>
              <a:defRPr/>
            </a:pPr>
            <a:endParaRPr lang="en-US" dirty="0"/>
          </a:p>
          <a:p>
            <a:pPr algn="r" eaLnBrk="0" hangingPunct="0">
              <a:spcBef>
                <a:spcPct val="50000"/>
              </a:spcBef>
              <a:defRPr/>
            </a:pPr>
            <a:endParaRPr lang="en-US" sz="1000"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Rectangle 2"/>
          <p:cNvSpPr>
            <a:spLocks noGrp="1" noChangeArrowheads="1"/>
          </p:cNvSpPr>
          <p:nvPr>
            <p:ph type="title"/>
          </p:nvPr>
        </p:nvSpPr>
        <p:spPr>
          <a:xfrm>
            <a:off x="0" y="609600"/>
            <a:ext cx="6858000" cy="762000"/>
          </a:xfrm>
        </p:spPr>
        <p:txBody>
          <a:bodyPr/>
          <a:lstStyle/>
          <a:p>
            <a:r>
              <a:rPr lang="en-US" altLang="en-US" dirty="0" smtClean="0">
                <a:solidFill>
                  <a:srgbClr val="000000"/>
                </a:solidFill>
              </a:rPr>
              <a:t>Stata Code for Determining P Values for Statistical Tests for Interaction</a:t>
            </a:r>
            <a:br>
              <a:rPr lang="en-US" altLang="en-US" dirty="0" smtClean="0">
                <a:solidFill>
                  <a:srgbClr val="000000"/>
                </a:solidFill>
              </a:rPr>
            </a:br>
            <a:endParaRPr lang="en-US" altLang="en-US" dirty="0" smtClean="0">
              <a:solidFill>
                <a:srgbClr val="000000"/>
              </a:solidFill>
            </a:endParaRPr>
          </a:p>
        </p:txBody>
      </p:sp>
      <p:sp>
        <p:nvSpPr>
          <p:cNvPr id="230402" name="Rectangle 3"/>
          <p:cNvSpPr>
            <a:spLocks noGrp="1" noChangeArrowheads="1"/>
          </p:cNvSpPr>
          <p:nvPr>
            <p:ph type="body" idx="1"/>
          </p:nvPr>
        </p:nvSpPr>
        <p:spPr>
          <a:xfrm>
            <a:off x="609600" y="990600"/>
            <a:ext cx="5830888" cy="6781800"/>
          </a:xfrm>
        </p:spPr>
        <p:txBody>
          <a:bodyPr/>
          <a:lstStyle/>
          <a:p>
            <a:pPr marL="0" indent="0">
              <a:buFont typeface="Symbol" pitchFamily="18" charset="2"/>
              <a:buAutoNum type="arabicPeriod"/>
            </a:pPr>
            <a:endParaRPr lang="en-US" altLang="en-US" sz="2800" b="1" dirty="0" smtClean="0"/>
          </a:p>
          <a:p>
            <a:pPr marL="0" indent="0">
              <a:buFont typeface="Symbol" pitchFamily="18" charset="2"/>
              <a:buAutoNum type="arabicPeriod"/>
            </a:pPr>
            <a:endParaRPr lang="en-US" altLang="en-US" dirty="0" smtClean="0"/>
          </a:p>
          <a:p>
            <a:pPr marL="0" indent="0">
              <a:buFont typeface="Symbol" pitchFamily="18" charset="2"/>
              <a:buAutoNum type="arabicPeriod"/>
            </a:pPr>
            <a:endParaRPr lang="en-US" altLang="en-US" dirty="0" smtClean="0"/>
          </a:p>
          <a:p>
            <a:pPr marL="0" indent="0">
              <a:buFont typeface="Symbol" pitchFamily="18" charset="2"/>
              <a:buAutoNum type="arabicPeriod"/>
            </a:pPr>
            <a:endParaRPr lang="en-US" altLang="en-US" dirty="0" smtClean="0"/>
          </a:p>
          <a:p>
            <a:pPr marL="0" indent="0">
              <a:buFont typeface="Symbol" pitchFamily="18" charset="2"/>
              <a:buAutoNum type="arabicPeriod"/>
            </a:pPr>
            <a:endParaRPr lang="en-US" altLang="en-US" dirty="0" smtClean="0"/>
          </a:p>
          <a:p>
            <a:pPr marL="0" indent="0">
              <a:buFont typeface="Symbol" pitchFamily="18" charset="2"/>
              <a:buNone/>
            </a:pPr>
            <a:r>
              <a:rPr lang="en-US" altLang="en-US" dirty="0" smtClean="0"/>
              <a:t>	</a:t>
            </a:r>
          </a:p>
          <a:p>
            <a:pPr marL="0" indent="0">
              <a:buFont typeface="Symbol" pitchFamily="18" charset="2"/>
              <a:buNone/>
            </a:pPr>
            <a:r>
              <a:rPr lang="en-US" altLang="en-US" dirty="0" smtClean="0"/>
              <a:t>	</a:t>
            </a:r>
          </a:p>
          <a:p>
            <a:pPr marL="817563" lvl="1" indent="-381000"/>
            <a:endParaRPr lang="en-US" altLang="en-US" dirty="0" smtClean="0"/>
          </a:p>
          <a:p>
            <a:pPr marL="817563" lvl="1" indent="-381000"/>
            <a:endParaRPr lang="en-US" altLang="en-US" dirty="0" smtClean="0"/>
          </a:p>
          <a:p>
            <a:pPr marL="817563" lvl="1" indent="-381000"/>
            <a:endParaRPr lang="en-US" altLang="en-US" dirty="0" smtClean="0"/>
          </a:p>
          <a:p>
            <a:pPr marL="817563" lvl="1" indent="-381000"/>
            <a:endParaRPr lang="en-US" altLang="en-US" dirty="0" smtClean="0"/>
          </a:p>
          <a:p>
            <a:pPr marL="817563" lvl="1" indent="-381000"/>
            <a:endParaRPr lang="en-US" altLang="en-US" dirty="0" smtClean="0"/>
          </a:p>
          <a:p>
            <a:pPr marL="817563" lvl="1" indent="-381000"/>
            <a:endParaRPr lang="en-US" altLang="en-US" dirty="0" smtClean="0"/>
          </a:p>
          <a:p>
            <a:pPr marL="0" indent="0">
              <a:buFont typeface="Symbol" pitchFamily="18" charset="2"/>
              <a:buAutoNum type="arabicPeriod"/>
            </a:pPr>
            <a:endParaRPr lang="en-US" altLang="en-US" dirty="0" smtClean="0"/>
          </a:p>
          <a:p>
            <a:pPr marL="817563" lvl="1" indent="-381000"/>
            <a:endParaRPr lang="en-US" altLang="en-US" dirty="0" smtClean="0"/>
          </a:p>
          <a:p>
            <a:pPr marL="0" indent="0"/>
            <a:endParaRPr lang="en-US" altLang="en-US" dirty="0" smtClean="0"/>
          </a:p>
          <a:p>
            <a:pPr marL="817563" lvl="1" indent="-381000"/>
            <a:endParaRPr lang="en-US" altLang="en-US" dirty="0" smtClean="0"/>
          </a:p>
        </p:txBody>
      </p:sp>
      <p:sp>
        <p:nvSpPr>
          <p:cNvPr id="1285124" name="Text Box 4"/>
          <p:cNvSpPr txBox="1">
            <a:spLocks noChangeArrowheads="1"/>
          </p:cNvSpPr>
          <p:nvPr/>
        </p:nvSpPr>
        <p:spPr bwMode="auto">
          <a:xfrm>
            <a:off x="609600" y="4114800"/>
            <a:ext cx="1676400" cy="5847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r" eaLnBrk="0" hangingPunct="0">
              <a:spcBef>
                <a:spcPct val="50000"/>
              </a:spcBef>
              <a:defRPr/>
            </a:pPr>
            <a:r>
              <a:rPr lang="en-US" sz="3200" dirty="0"/>
              <a:t>E </a:t>
            </a:r>
          </a:p>
        </p:txBody>
      </p:sp>
      <p:sp>
        <p:nvSpPr>
          <p:cNvPr id="1285125" name="Text Box 5"/>
          <p:cNvSpPr txBox="1">
            <a:spLocks noChangeArrowheads="1"/>
          </p:cNvSpPr>
          <p:nvPr/>
        </p:nvSpPr>
        <p:spPr bwMode="auto">
          <a:xfrm>
            <a:off x="3886200" y="4191000"/>
            <a:ext cx="1600200" cy="5847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r" eaLnBrk="0" hangingPunct="0">
              <a:spcBef>
                <a:spcPct val="50000"/>
              </a:spcBef>
              <a:defRPr/>
            </a:pPr>
            <a:r>
              <a:rPr lang="en-US" sz="3200" dirty="0"/>
              <a:t>D</a:t>
            </a:r>
          </a:p>
        </p:txBody>
      </p:sp>
      <p:sp>
        <p:nvSpPr>
          <p:cNvPr id="1285126" name="Text Box 6"/>
          <p:cNvSpPr txBox="1">
            <a:spLocks noChangeArrowheads="1"/>
          </p:cNvSpPr>
          <p:nvPr/>
        </p:nvSpPr>
        <p:spPr bwMode="auto">
          <a:xfrm>
            <a:off x="3124200" y="2057400"/>
            <a:ext cx="990600" cy="5847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3200" dirty="0" smtClean="0"/>
              <a:t>G</a:t>
            </a:r>
            <a:endParaRPr lang="en-US" sz="3200" dirty="0"/>
          </a:p>
        </p:txBody>
      </p:sp>
      <p:sp>
        <p:nvSpPr>
          <p:cNvPr id="1285127" name="Line 7"/>
          <p:cNvSpPr>
            <a:spLocks noChangeShapeType="1"/>
          </p:cNvSpPr>
          <p:nvPr/>
        </p:nvSpPr>
        <p:spPr bwMode="auto">
          <a:xfrm>
            <a:off x="2286000" y="4419600"/>
            <a:ext cx="25908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1285128" name="Text Box 8"/>
          <p:cNvSpPr txBox="1">
            <a:spLocks noChangeArrowheads="1"/>
          </p:cNvSpPr>
          <p:nvPr/>
        </p:nvSpPr>
        <p:spPr bwMode="auto">
          <a:xfrm>
            <a:off x="2743200" y="4419600"/>
            <a:ext cx="685800" cy="45720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r" eaLnBrk="0" hangingPunct="0">
              <a:spcBef>
                <a:spcPct val="50000"/>
              </a:spcBef>
              <a:defRPr/>
            </a:pPr>
            <a:r>
              <a:rPr lang="en-US" sz="2400" dirty="0"/>
              <a:t>?</a:t>
            </a:r>
          </a:p>
        </p:txBody>
      </p:sp>
      <p:sp>
        <p:nvSpPr>
          <p:cNvPr id="1285130" name="Line 10"/>
          <p:cNvSpPr>
            <a:spLocks noChangeShapeType="1"/>
          </p:cNvSpPr>
          <p:nvPr/>
        </p:nvSpPr>
        <p:spPr bwMode="auto">
          <a:xfrm flipH="1" flipV="1">
            <a:off x="3886200" y="2514600"/>
            <a:ext cx="762000" cy="1600200"/>
          </a:xfrm>
          <a:prstGeom prst="line">
            <a:avLst/>
          </a:prstGeom>
          <a:noFill/>
          <a:ln w="38100">
            <a:solidFill>
              <a:schemeClr val="tx1"/>
            </a:solidFill>
            <a:round/>
            <a:headEnd type="triangle" w="med" len="med"/>
            <a:tailEn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11" name="Line 10"/>
          <p:cNvSpPr>
            <a:spLocks noChangeShapeType="1"/>
          </p:cNvSpPr>
          <p:nvPr/>
        </p:nvSpPr>
        <p:spPr bwMode="auto">
          <a:xfrm flipH="1">
            <a:off x="1447800" y="4694238"/>
            <a:ext cx="381000" cy="944562"/>
          </a:xfrm>
          <a:prstGeom prst="line">
            <a:avLst/>
          </a:prstGeom>
          <a:noFill/>
          <a:ln w="38100">
            <a:solidFill>
              <a:schemeClr val="tx1"/>
            </a:solidFill>
            <a:round/>
            <a:headEnd type="triangle" w="med" len="med"/>
            <a:tailEn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12" name="Line 10"/>
          <p:cNvSpPr>
            <a:spLocks noChangeShapeType="1"/>
          </p:cNvSpPr>
          <p:nvPr/>
        </p:nvSpPr>
        <p:spPr bwMode="auto">
          <a:xfrm flipH="1" flipV="1">
            <a:off x="894690" y="3048002"/>
            <a:ext cx="990598" cy="1142999"/>
          </a:xfrm>
          <a:prstGeom prst="line">
            <a:avLst/>
          </a:prstGeom>
          <a:noFill/>
          <a:ln w="38100">
            <a:solidFill>
              <a:schemeClr val="tx1"/>
            </a:solidFill>
            <a:round/>
            <a:headEnd type="triangle" w="med" len="med"/>
            <a:tailEn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13" name="Line 10"/>
          <p:cNvSpPr>
            <a:spLocks noChangeShapeType="1"/>
          </p:cNvSpPr>
          <p:nvPr/>
        </p:nvSpPr>
        <p:spPr bwMode="auto">
          <a:xfrm flipH="1" flipV="1">
            <a:off x="1143000" y="2971800"/>
            <a:ext cx="3276600" cy="1142999"/>
          </a:xfrm>
          <a:prstGeom prst="line">
            <a:avLst/>
          </a:prstGeom>
          <a:noFill/>
          <a:ln w="38100">
            <a:solidFill>
              <a:schemeClr val="tx1"/>
            </a:solidFill>
            <a:round/>
            <a:headEnd type="triangle" w="med" len="med"/>
            <a:tailEn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14" name="Line 10"/>
          <p:cNvSpPr>
            <a:spLocks noChangeShapeType="1"/>
          </p:cNvSpPr>
          <p:nvPr/>
        </p:nvSpPr>
        <p:spPr bwMode="auto">
          <a:xfrm flipH="1">
            <a:off x="1880038" y="4694238"/>
            <a:ext cx="2768162" cy="944562"/>
          </a:xfrm>
          <a:prstGeom prst="line">
            <a:avLst/>
          </a:prstGeom>
          <a:noFill/>
          <a:ln w="38100">
            <a:solidFill>
              <a:schemeClr val="tx1"/>
            </a:solidFill>
            <a:round/>
            <a:headEnd type="triangle" w="med" len="med"/>
            <a:tailEn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15" name="Text Box 6"/>
          <p:cNvSpPr txBox="1">
            <a:spLocks noChangeArrowheads="1"/>
          </p:cNvSpPr>
          <p:nvPr/>
        </p:nvSpPr>
        <p:spPr bwMode="auto">
          <a:xfrm>
            <a:off x="475593" y="2224881"/>
            <a:ext cx="990600" cy="5847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3200" dirty="0" smtClean="0"/>
              <a:t>C1</a:t>
            </a:r>
            <a:endParaRPr lang="en-US" sz="3200" dirty="0"/>
          </a:p>
        </p:txBody>
      </p:sp>
      <p:sp>
        <p:nvSpPr>
          <p:cNvPr id="16" name="Text Box 6"/>
          <p:cNvSpPr txBox="1">
            <a:spLocks noChangeArrowheads="1"/>
          </p:cNvSpPr>
          <p:nvPr/>
        </p:nvSpPr>
        <p:spPr bwMode="auto">
          <a:xfrm>
            <a:off x="970893" y="5592762"/>
            <a:ext cx="990600" cy="5847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3200" dirty="0" smtClean="0"/>
              <a:t>C2</a:t>
            </a:r>
            <a:endParaRPr lang="en-US" sz="3200" dirty="0"/>
          </a:p>
        </p:txBody>
      </p:sp>
    </p:spTree>
    <p:extLst>
      <p:ext uri="{BB962C8B-B14F-4D97-AF65-F5344CB8AC3E}">
        <p14:creationId xmlns:p14="http://schemas.microsoft.com/office/powerpoint/2010/main" val="340589465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noChangeAspect="1"/>
          </p:cNvGraphicFramePr>
          <p:nvPr>
            <p:ph idx="1"/>
            <p:extLst>
              <p:ext uri="{D42A27DB-BD31-4B8C-83A1-F6EECF244321}">
                <p14:modId xmlns:p14="http://schemas.microsoft.com/office/powerpoint/2010/main" val="1015003095"/>
              </p:ext>
            </p:extLst>
          </p:nvPr>
        </p:nvGraphicFramePr>
        <p:xfrm>
          <a:off x="152400" y="393700"/>
          <a:ext cx="6483350" cy="10606088"/>
        </p:xfrm>
        <a:graphic>
          <a:graphicData uri="http://schemas.openxmlformats.org/presentationml/2006/ole">
            <mc:AlternateContent xmlns:mc="http://schemas.openxmlformats.org/markup-compatibility/2006">
              <mc:Choice xmlns:v="urn:schemas-microsoft-com:vml" Requires="v">
                <p:oleObj spid="_x0000_s34891" name="Document" r:id="rId4" imgW="5032005" imgH="8232475" progId="Word.Document.12">
                  <p:embed/>
                </p:oleObj>
              </mc:Choice>
              <mc:Fallback>
                <p:oleObj name="Document" r:id="rId4" imgW="5032005" imgH="8232475" progId="Word.Document.12">
                  <p:embed/>
                  <p:pic>
                    <p:nvPicPr>
                      <p:cNvPr id="0" name=""/>
                      <p:cNvPicPr/>
                      <p:nvPr/>
                    </p:nvPicPr>
                    <p:blipFill>
                      <a:blip r:embed="rId5"/>
                      <a:stretch>
                        <a:fillRect/>
                      </a:stretch>
                    </p:blipFill>
                    <p:spPr>
                      <a:xfrm>
                        <a:off x="152400" y="393700"/>
                        <a:ext cx="6483350" cy="10606088"/>
                      </a:xfrm>
                      <a:prstGeom prst="rect">
                        <a:avLst/>
                      </a:prstGeom>
                    </p:spPr>
                  </p:pic>
                </p:oleObj>
              </mc:Fallback>
            </mc:AlternateContent>
          </a:graphicData>
        </a:graphic>
      </p:graphicFrame>
    </p:spTree>
    <p:extLst>
      <p:ext uri="{BB962C8B-B14F-4D97-AF65-F5344CB8AC3E}">
        <p14:creationId xmlns:p14="http://schemas.microsoft.com/office/powerpoint/2010/main" val="18259497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noChangeAspect="1"/>
          </p:cNvGraphicFramePr>
          <p:nvPr>
            <p:ph idx="1"/>
            <p:extLst>
              <p:ext uri="{D42A27DB-BD31-4B8C-83A1-F6EECF244321}">
                <p14:modId xmlns:p14="http://schemas.microsoft.com/office/powerpoint/2010/main" val="1481414495"/>
              </p:ext>
            </p:extLst>
          </p:nvPr>
        </p:nvGraphicFramePr>
        <p:xfrm>
          <a:off x="168277" y="76201"/>
          <a:ext cx="6551613" cy="10626725"/>
        </p:xfrm>
        <a:graphic>
          <a:graphicData uri="http://schemas.openxmlformats.org/presentationml/2006/ole">
            <mc:AlternateContent xmlns:mc="http://schemas.openxmlformats.org/markup-compatibility/2006">
              <mc:Choice xmlns:v="urn:schemas-microsoft-com:vml" Requires="v">
                <p:oleObj spid="_x0000_s35912" name="Document" r:id="rId3" imgW="5163248" imgH="8373348" progId="Word.Document.12">
                  <p:embed/>
                </p:oleObj>
              </mc:Choice>
              <mc:Fallback>
                <p:oleObj name="Document" r:id="rId3" imgW="5163248" imgH="8373348" progId="Word.Document.12">
                  <p:embed/>
                  <p:pic>
                    <p:nvPicPr>
                      <p:cNvPr id="0" name=""/>
                      <p:cNvPicPr/>
                      <p:nvPr/>
                    </p:nvPicPr>
                    <p:blipFill>
                      <a:blip r:embed="rId4"/>
                      <a:stretch>
                        <a:fillRect/>
                      </a:stretch>
                    </p:blipFill>
                    <p:spPr>
                      <a:xfrm>
                        <a:off x="168277" y="76201"/>
                        <a:ext cx="6551613" cy="10626725"/>
                      </a:xfrm>
                      <a:prstGeom prst="rect">
                        <a:avLst/>
                      </a:prstGeom>
                    </p:spPr>
                  </p:pic>
                </p:oleObj>
              </mc:Fallback>
            </mc:AlternateContent>
          </a:graphicData>
        </a:graphic>
      </p:graphicFrame>
    </p:spTree>
    <p:extLst>
      <p:ext uri="{BB962C8B-B14F-4D97-AF65-F5344CB8AC3E}">
        <p14:creationId xmlns:p14="http://schemas.microsoft.com/office/powerpoint/2010/main" val="405360642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5830888" cy="1066800"/>
          </a:xfrm>
        </p:spPr>
        <p:txBody>
          <a:bodyPr/>
          <a:lstStyle/>
          <a:p>
            <a:r>
              <a:rPr lang="en-US" sz="2800" dirty="0" smtClean="0"/>
              <a:t>Advanced Topics in Interaction </a:t>
            </a:r>
            <a:br>
              <a:rPr lang="en-US" sz="2800" dirty="0" smtClean="0"/>
            </a:br>
            <a:r>
              <a:rPr lang="en-US" sz="2800" dirty="0" smtClean="0"/>
              <a:t>(which we won’t cover)</a:t>
            </a:r>
            <a:endParaRPr lang="en-US" sz="2800" dirty="0"/>
          </a:p>
        </p:txBody>
      </p:sp>
      <p:sp>
        <p:nvSpPr>
          <p:cNvPr id="5" name="Content Placeholder 4"/>
          <p:cNvSpPr>
            <a:spLocks noGrp="1"/>
          </p:cNvSpPr>
          <p:nvPr>
            <p:ph idx="1"/>
          </p:nvPr>
        </p:nvSpPr>
        <p:spPr>
          <a:xfrm>
            <a:off x="-152400" y="1447800"/>
            <a:ext cx="7086600" cy="6781800"/>
          </a:xfrm>
        </p:spPr>
        <p:txBody>
          <a:bodyPr/>
          <a:lstStyle/>
          <a:p>
            <a:pPr marL="388938" indent="-285750">
              <a:lnSpc>
                <a:spcPct val="80000"/>
              </a:lnSpc>
            </a:pPr>
            <a:r>
              <a:rPr lang="en-US" sz="2400" dirty="0" smtClean="0"/>
              <a:t>Interaction </a:t>
            </a:r>
            <a:r>
              <a:rPr lang="en-US" sz="2400" dirty="0"/>
              <a:t>between more than 2 variables</a:t>
            </a:r>
          </a:p>
          <a:p>
            <a:pPr marL="742950" lvl="1" indent="-285750">
              <a:lnSpc>
                <a:spcPct val="80000"/>
              </a:lnSpc>
            </a:pPr>
            <a:endParaRPr lang="en-US" sz="2400" dirty="0" smtClean="0"/>
          </a:p>
          <a:p>
            <a:pPr marL="388938" indent="-285750">
              <a:lnSpc>
                <a:spcPct val="80000"/>
              </a:lnSpc>
            </a:pPr>
            <a:r>
              <a:rPr lang="en-US" sz="2400" dirty="0" smtClean="0"/>
              <a:t>How </a:t>
            </a:r>
            <a:r>
              <a:rPr lang="en-US" sz="2400" dirty="0"/>
              <a:t>additive interaction can be understood in terms of Rothman’s sufficient cause model</a:t>
            </a:r>
          </a:p>
          <a:p>
            <a:pPr marL="742950" lvl="1" indent="-285750">
              <a:lnSpc>
                <a:spcPct val="80000"/>
              </a:lnSpc>
            </a:pPr>
            <a:endParaRPr lang="en-US" sz="2400" dirty="0" smtClean="0"/>
          </a:p>
          <a:p>
            <a:pPr marL="388938" indent="-285750">
              <a:lnSpc>
                <a:spcPct val="80000"/>
              </a:lnSpc>
            </a:pPr>
            <a:r>
              <a:rPr lang="en-US" sz="2400" dirty="0" smtClean="0"/>
              <a:t>How </a:t>
            </a:r>
            <a:r>
              <a:rPr lang="en-US" sz="2400" dirty="0"/>
              <a:t>much you should control for the confounding influences </a:t>
            </a:r>
            <a:r>
              <a:rPr lang="en-US" sz="2400" dirty="0" smtClean="0"/>
              <a:t>on </a:t>
            </a:r>
            <a:r>
              <a:rPr lang="en-US" sz="2400" dirty="0"/>
              <a:t>each of the two </a:t>
            </a:r>
            <a:r>
              <a:rPr lang="en-US" sz="2400" dirty="0" smtClean="0"/>
              <a:t>“interacting” </a:t>
            </a:r>
            <a:r>
              <a:rPr lang="en-US" sz="2400" dirty="0"/>
              <a:t>variables depends upon the goal of the research question.  </a:t>
            </a:r>
            <a:endParaRPr lang="en-US" sz="2400" dirty="0" smtClean="0"/>
          </a:p>
          <a:p>
            <a:pPr marL="742950" lvl="1" indent="-285750">
              <a:lnSpc>
                <a:spcPct val="80000"/>
              </a:lnSpc>
            </a:pPr>
            <a:r>
              <a:rPr lang="en-US" sz="2400" dirty="0"/>
              <a:t>simply knowing that </a:t>
            </a:r>
            <a:r>
              <a:rPr lang="en-US" sz="2400" dirty="0" smtClean="0"/>
              <a:t>exposure A </a:t>
            </a:r>
            <a:r>
              <a:rPr lang="en-US" sz="2400" dirty="0"/>
              <a:t>acts differently across </a:t>
            </a:r>
            <a:r>
              <a:rPr lang="en-US" sz="2400" dirty="0" smtClean="0"/>
              <a:t>levels of variable B</a:t>
            </a:r>
          </a:p>
          <a:p>
            <a:pPr marL="457200" lvl="1" indent="0">
              <a:lnSpc>
                <a:spcPct val="80000"/>
              </a:lnSpc>
              <a:buNone/>
            </a:pPr>
            <a:r>
              <a:rPr lang="en-US" sz="2400" dirty="0" smtClean="0"/>
              <a:t>or</a:t>
            </a:r>
          </a:p>
          <a:p>
            <a:pPr marL="742950" lvl="1" indent="-285750">
              <a:lnSpc>
                <a:spcPct val="80000"/>
              </a:lnSpc>
            </a:pPr>
            <a:r>
              <a:rPr lang="en-US" sz="2400" dirty="0"/>
              <a:t>w</a:t>
            </a:r>
            <a:r>
              <a:rPr lang="en-US" sz="2400" dirty="0" smtClean="0"/>
              <a:t>hether there is </a:t>
            </a:r>
            <a:r>
              <a:rPr lang="en-US" sz="2400" dirty="0"/>
              <a:t>true mechanistic interaction where you might try to intervene upon either of the two interacting variables.</a:t>
            </a:r>
          </a:p>
          <a:p>
            <a:endParaRPr lang="en-US" dirty="0"/>
          </a:p>
        </p:txBody>
      </p:sp>
    </p:spTree>
    <p:extLst>
      <p:ext uri="{BB962C8B-B14F-4D97-AF65-F5344CB8AC3E}">
        <p14:creationId xmlns:p14="http://schemas.microsoft.com/office/powerpoint/2010/main" val="43789117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76200"/>
            <a:ext cx="5830888" cy="685800"/>
          </a:xfrm>
        </p:spPr>
        <p:txBody>
          <a:bodyPr/>
          <a:lstStyle/>
          <a:p>
            <a:r>
              <a:rPr lang="en-US" dirty="0" smtClean="0"/>
              <a:t>Depicting Adjustment on DAGs</a:t>
            </a:r>
            <a:endParaRPr lang="en-US" dirty="0"/>
          </a:p>
        </p:txBody>
      </p:sp>
      <p:grpSp>
        <p:nvGrpSpPr>
          <p:cNvPr id="3" name="Group 2"/>
          <p:cNvGrpSpPr/>
          <p:nvPr/>
        </p:nvGrpSpPr>
        <p:grpSpPr>
          <a:xfrm>
            <a:off x="274245" y="268757"/>
            <a:ext cx="3246120" cy="3073722"/>
            <a:chOff x="1981200" y="1015839"/>
            <a:chExt cx="3246120" cy="3073723"/>
          </a:xfrm>
        </p:grpSpPr>
        <p:sp>
          <p:nvSpPr>
            <p:cNvPr id="7" name="Text Box 2"/>
            <p:cNvSpPr txBox="1">
              <a:spLocks noChangeArrowheads="1"/>
            </p:cNvSpPr>
            <p:nvPr/>
          </p:nvSpPr>
          <p:spPr bwMode="auto">
            <a:xfrm flipH="1">
              <a:off x="1981200" y="1015839"/>
              <a:ext cx="883920" cy="181588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C</a:t>
              </a:r>
            </a:p>
            <a:p>
              <a:pPr algn="ctr" eaLnBrk="0" hangingPunct="0">
                <a:spcBef>
                  <a:spcPct val="50000"/>
                </a:spcBef>
                <a:defRPr/>
              </a:pPr>
              <a:endParaRPr lang="en-US" sz="3600" dirty="0">
                <a:solidFill>
                  <a:srgbClr val="000000"/>
                </a:solidFill>
              </a:endParaRPr>
            </a:p>
          </p:txBody>
        </p:sp>
        <p:sp>
          <p:nvSpPr>
            <p:cNvPr id="8" name="Freeform 3"/>
            <p:cNvSpPr>
              <a:spLocks/>
            </p:cNvSpPr>
            <p:nvPr/>
          </p:nvSpPr>
          <p:spPr bwMode="auto">
            <a:xfrm rot="1245065" flipV="1">
              <a:off x="2620434" y="2084942"/>
              <a:ext cx="2052119" cy="30777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9" name="Line 4"/>
            <p:cNvSpPr>
              <a:spLocks noChangeShapeType="1"/>
            </p:cNvSpPr>
            <p:nvPr/>
          </p:nvSpPr>
          <p:spPr bwMode="auto">
            <a:xfrm flipV="1">
              <a:off x="3200400" y="2895600"/>
              <a:ext cx="1237488" cy="9975"/>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10" name="Freeform 5"/>
            <p:cNvSpPr>
              <a:spLocks/>
            </p:cNvSpPr>
            <p:nvPr/>
          </p:nvSpPr>
          <p:spPr bwMode="auto">
            <a:xfrm rot="3155957" flipV="1">
              <a:off x="2316386" y="2184826"/>
              <a:ext cx="794083" cy="30777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11" name="Text Box 6"/>
            <p:cNvSpPr txBox="1">
              <a:spLocks noChangeArrowheads="1"/>
            </p:cNvSpPr>
            <p:nvPr/>
          </p:nvSpPr>
          <p:spPr bwMode="auto">
            <a:xfrm>
              <a:off x="3584448" y="2961271"/>
              <a:ext cx="530352" cy="46166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b="1" dirty="0">
                  <a:solidFill>
                    <a:srgbClr val="000000"/>
                  </a:solidFill>
                </a:rPr>
                <a:t>?</a:t>
              </a:r>
            </a:p>
          </p:txBody>
        </p:sp>
        <p:sp>
          <p:nvSpPr>
            <p:cNvPr id="12" name="Text Box 7"/>
            <p:cNvSpPr txBox="1">
              <a:spLocks noChangeArrowheads="1"/>
            </p:cNvSpPr>
            <p:nvPr/>
          </p:nvSpPr>
          <p:spPr bwMode="auto">
            <a:xfrm flipH="1">
              <a:off x="2514600" y="2273679"/>
              <a:ext cx="883920" cy="181588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E</a:t>
              </a:r>
            </a:p>
            <a:p>
              <a:pPr algn="ctr" eaLnBrk="0" hangingPunct="0">
                <a:spcBef>
                  <a:spcPct val="50000"/>
                </a:spcBef>
                <a:defRPr/>
              </a:pPr>
              <a:endParaRPr lang="en-US" sz="3600" dirty="0">
                <a:solidFill>
                  <a:srgbClr val="000000"/>
                </a:solidFill>
              </a:endParaRPr>
            </a:p>
          </p:txBody>
        </p:sp>
        <p:sp>
          <p:nvSpPr>
            <p:cNvPr id="13" name="Text Box 8"/>
            <p:cNvSpPr txBox="1">
              <a:spLocks noChangeArrowheads="1"/>
            </p:cNvSpPr>
            <p:nvPr/>
          </p:nvSpPr>
          <p:spPr bwMode="auto">
            <a:xfrm flipH="1">
              <a:off x="4343400" y="2130701"/>
              <a:ext cx="883920" cy="1354217"/>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D</a:t>
              </a:r>
            </a:p>
            <a:p>
              <a:pPr algn="ctr" eaLnBrk="0" hangingPunct="0">
                <a:spcBef>
                  <a:spcPct val="50000"/>
                </a:spcBef>
                <a:defRPr/>
              </a:pPr>
              <a:endParaRPr lang="en-US" sz="1600" dirty="0">
                <a:solidFill>
                  <a:srgbClr val="000000"/>
                </a:solidFill>
              </a:endParaRPr>
            </a:p>
          </p:txBody>
        </p:sp>
      </p:grpSp>
      <p:grpSp>
        <p:nvGrpSpPr>
          <p:cNvPr id="22" name="Group 21"/>
          <p:cNvGrpSpPr/>
          <p:nvPr/>
        </p:nvGrpSpPr>
        <p:grpSpPr>
          <a:xfrm>
            <a:off x="271364" y="2911500"/>
            <a:ext cx="3246120" cy="3073722"/>
            <a:chOff x="1981200" y="1015839"/>
            <a:chExt cx="3246120" cy="3073723"/>
          </a:xfrm>
        </p:grpSpPr>
        <p:sp>
          <p:nvSpPr>
            <p:cNvPr id="23" name="Text Box 2"/>
            <p:cNvSpPr txBox="1">
              <a:spLocks noChangeArrowheads="1"/>
            </p:cNvSpPr>
            <p:nvPr/>
          </p:nvSpPr>
          <p:spPr bwMode="auto">
            <a:xfrm flipH="1">
              <a:off x="1981200" y="1015839"/>
              <a:ext cx="883920" cy="181588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C</a:t>
              </a:r>
            </a:p>
            <a:p>
              <a:pPr algn="ctr" eaLnBrk="0" hangingPunct="0">
                <a:spcBef>
                  <a:spcPct val="50000"/>
                </a:spcBef>
                <a:defRPr/>
              </a:pPr>
              <a:endParaRPr lang="en-US" sz="3600" dirty="0">
                <a:solidFill>
                  <a:srgbClr val="000000"/>
                </a:solidFill>
              </a:endParaRPr>
            </a:p>
          </p:txBody>
        </p:sp>
        <p:sp>
          <p:nvSpPr>
            <p:cNvPr id="24" name="Freeform 3"/>
            <p:cNvSpPr>
              <a:spLocks/>
            </p:cNvSpPr>
            <p:nvPr/>
          </p:nvSpPr>
          <p:spPr bwMode="auto">
            <a:xfrm rot="1245065" flipV="1">
              <a:off x="2620434" y="2084942"/>
              <a:ext cx="2052119" cy="30777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25" name="Line 4"/>
            <p:cNvSpPr>
              <a:spLocks noChangeShapeType="1"/>
            </p:cNvSpPr>
            <p:nvPr/>
          </p:nvSpPr>
          <p:spPr bwMode="auto">
            <a:xfrm flipV="1">
              <a:off x="3200400" y="2895600"/>
              <a:ext cx="1237488" cy="9975"/>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27" name="Text Box 6"/>
            <p:cNvSpPr txBox="1">
              <a:spLocks noChangeArrowheads="1"/>
            </p:cNvSpPr>
            <p:nvPr/>
          </p:nvSpPr>
          <p:spPr bwMode="auto">
            <a:xfrm>
              <a:off x="3584448" y="2961271"/>
              <a:ext cx="530352" cy="46166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b="1" dirty="0">
                  <a:solidFill>
                    <a:srgbClr val="000000"/>
                  </a:solidFill>
                </a:rPr>
                <a:t>?</a:t>
              </a:r>
            </a:p>
          </p:txBody>
        </p:sp>
        <p:sp>
          <p:nvSpPr>
            <p:cNvPr id="28" name="Text Box 7"/>
            <p:cNvSpPr txBox="1">
              <a:spLocks noChangeArrowheads="1"/>
            </p:cNvSpPr>
            <p:nvPr/>
          </p:nvSpPr>
          <p:spPr bwMode="auto">
            <a:xfrm flipH="1">
              <a:off x="2514600" y="2273679"/>
              <a:ext cx="883920" cy="181588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E</a:t>
              </a:r>
            </a:p>
            <a:p>
              <a:pPr algn="ctr" eaLnBrk="0" hangingPunct="0">
                <a:spcBef>
                  <a:spcPct val="50000"/>
                </a:spcBef>
                <a:defRPr/>
              </a:pPr>
              <a:endParaRPr lang="en-US" sz="3600" dirty="0">
                <a:solidFill>
                  <a:srgbClr val="000000"/>
                </a:solidFill>
              </a:endParaRPr>
            </a:p>
          </p:txBody>
        </p:sp>
        <p:sp>
          <p:nvSpPr>
            <p:cNvPr id="29" name="Text Box 8"/>
            <p:cNvSpPr txBox="1">
              <a:spLocks noChangeArrowheads="1"/>
            </p:cNvSpPr>
            <p:nvPr/>
          </p:nvSpPr>
          <p:spPr bwMode="auto">
            <a:xfrm flipH="1">
              <a:off x="4343400" y="2130701"/>
              <a:ext cx="883920" cy="1354217"/>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D</a:t>
              </a:r>
            </a:p>
            <a:p>
              <a:pPr algn="ctr" eaLnBrk="0" hangingPunct="0">
                <a:spcBef>
                  <a:spcPct val="50000"/>
                </a:spcBef>
                <a:defRPr/>
              </a:pPr>
              <a:endParaRPr lang="en-US" sz="1600" dirty="0">
                <a:solidFill>
                  <a:srgbClr val="000000"/>
                </a:solidFill>
              </a:endParaRPr>
            </a:p>
          </p:txBody>
        </p:sp>
      </p:grpSp>
      <p:sp>
        <p:nvSpPr>
          <p:cNvPr id="31" name="Text Box 2"/>
          <p:cNvSpPr txBox="1">
            <a:spLocks noChangeArrowheads="1"/>
          </p:cNvSpPr>
          <p:nvPr/>
        </p:nvSpPr>
        <p:spPr bwMode="auto">
          <a:xfrm flipH="1">
            <a:off x="304800" y="7010400"/>
            <a:ext cx="883920" cy="646331"/>
          </a:xfrm>
          <a:prstGeom prst="rect">
            <a:avLst/>
          </a:prstGeom>
          <a:noFill/>
          <a:ln w="69850">
            <a:solidFill>
              <a:srgbClr val="FF0000"/>
            </a:solidFill>
            <a:miter lim="800000"/>
            <a:headEnd/>
            <a:tailEnd/>
          </a:ln>
          <a:effectLst/>
        </p:spPr>
        <p:txBody>
          <a:bodyPr anchor="ctr">
            <a:spAutoFit/>
          </a:bodyPr>
          <a:lstStyle/>
          <a:p>
            <a:pPr algn="ctr" eaLnBrk="0" hangingPunct="0">
              <a:spcBef>
                <a:spcPct val="50000"/>
              </a:spcBef>
              <a:defRPr/>
            </a:pPr>
            <a:r>
              <a:rPr lang="en-US" sz="3600" b="1" dirty="0" smtClean="0"/>
              <a:t>C</a:t>
            </a:r>
            <a:endParaRPr lang="en-US" sz="3600" dirty="0">
              <a:solidFill>
                <a:srgbClr val="000000"/>
              </a:solidFill>
            </a:endParaRPr>
          </a:p>
        </p:txBody>
      </p:sp>
      <p:sp>
        <p:nvSpPr>
          <p:cNvPr id="32" name="Freeform 3"/>
          <p:cNvSpPr>
            <a:spLocks/>
          </p:cNvSpPr>
          <p:nvPr/>
        </p:nvSpPr>
        <p:spPr bwMode="auto">
          <a:xfrm rot="12018418" flipV="1">
            <a:off x="2406420" y="6848003"/>
            <a:ext cx="1022295" cy="1125910"/>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33" name="Line 4"/>
          <p:cNvSpPr>
            <a:spLocks noChangeShapeType="1"/>
          </p:cNvSpPr>
          <p:nvPr/>
        </p:nvSpPr>
        <p:spPr bwMode="auto">
          <a:xfrm flipV="1">
            <a:off x="1734312" y="8458200"/>
            <a:ext cx="1237488" cy="9975"/>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34" name="Freeform 5"/>
          <p:cNvSpPr>
            <a:spLocks/>
          </p:cNvSpPr>
          <p:nvPr/>
        </p:nvSpPr>
        <p:spPr bwMode="auto">
          <a:xfrm rot="4064052" flipV="1">
            <a:off x="612757" y="7823627"/>
            <a:ext cx="794083" cy="30777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35" name="Text Box 6"/>
          <p:cNvSpPr txBox="1">
            <a:spLocks noChangeArrowheads="1"/>
          </p:cNvSpPr>
          <p:nvPr/>
        </p:nvSpPr>
        <p:spPr bwMode="auto">
          <a:xfrm>
            <a:off x="1828800" y="8540466"/>
            <a:ext cx="530352" cy="46166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b="1" dirty="0">
                <a:solidFill>
                  <a:srgbClr val="000000"/>
                </a:solidFill>
              </a:rPr>
              <a:t>?</a:t>
            </a:r>
          </a:p>
        </p:txBody>
      </p:sp>
      <p:sp>
        <p:nvSpPr>
          <p:cNvPr id="36" name="Text Box 7"/>
          <p:cNvSpPr txBox="1">
            <a:spLocks noChangeArrowheads="1"/>
          </p:cNvSpPr>
          <p:nvPr/>
        </p:nvSpPr>
        <p:spPr bwMode="auto">
          <a:xfrm flipH="1">
            <a:off x="990600" y="7797641"/>
            <a:ext cx="883920" cy="1815882"/>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E</a:t>
            </a:r>
          </a:p>
          <a:p>
            <a:pPr algn="ctr" eaLnBrk="0" hangingPunct="0">
              <a:spcBef>
                <a:spcPct val="50000"/>
              </a:spcBef>
              <a:defRPr/>
            </a:pPr>
            <a:endParaRPr lang="en-US" sz="3600" dirty="0">
              <a:solidFill>
                <a:srgbClr val="000000"/>
              </a:solidFill>
            </a:endParaRPr>
          </a:p>
        </p:txBody>
      </p:sp>
      <p:sp>
        <p:nvSpPr>
          <p:cNvPr id="37" name="Text Box 8"/>
          <p:cNvSpPr txBox="1">
            <a:spLocks noChangeArrowheads="1"/>
          </p:cNvSpPr>
          <p:nvPr/>
        </p:nvSpPr>
        <p:spPr bwMode="auto">
          <a:xfrm flipH="1">
            <a:off x="2743200" y="7769502"/>
            <a:ext cx="883920" cy="1354217"/>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D</a:t>
            </a:r>
          </a:p>
          <a:p>
            <a:pPr algn="ctr" eaLnBrk="0" hangingPunct="0">
              <a:spcBef>
                <a:spcPct val="50000"/>
              </a:spcBef>
              <a:defRPr/>
            </a:pPr>
            <a:endParaRPr lang="en-US" sz="1600" dirty="0">
              <a:solidFill>
                <a:srgbClr val="000000"/>
              </a:solidFill>
            </a:endParaRPr>
          </a:p>
        </p:txBody>
      </p:sp>
      <p:grpSp>
        <p:nvGrpSpPr>
          <p:cNvPr id="51" name="Group 50"/>
          <p:cNvGrpSpPr/>
          <p:nvPr/>
        </p:nvGrpSpPr>
        <p:grpSpPr>
          <a:xfrm>
            <a:off x="3688080" y="4825839"/>
            <a:ext cx="3246120" cy="3073722"/>
            <a:chOff x="3479142" y="4902039"/>
            <a:chExt cx="3246120" cy="3073723"/>
          </a:xfrm>
        </p:grpSpPr>
        <p:grpSp>
          <p:nvGrpSpPr>
            <p:cNvPr id="38" name="Group 37"/>
            <p:cNvGrpSpPr/>
            <p:nvPr/>
          </p:nvGrpSpPr>
          <p:grpSpPr>
            <a:xfrm>
              <a:off x="3479142" y="4902039"/>
              <a:ext cx="3246120" cy="3073723"/>
              <a:chOff x="1981200" y="1015839"/>
              <a:chExt cx="3246120" cy="3073723"/>
            </a:xfrm>
          </p:grpSpPr>
          <p:sp>
            <p:nvSpPr>
              <p:cNvPr id="39" name="Text Box 2"/>
              <p:cNvSpPr txBox="1">
                <a:spLocks noChangeArrowheads="1"/>
              </p:cNvSpPr>
              <p:nvPr/>
            </p:nvSpPr>
            <p:spPr bwMode="auto">
              <a:xfrm flipH="1">
                <a:off x="1981200" y="1015839"/>
                <a:ext cx="883920" cy="181588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C</a:t>
                </a:r>
              </a:p>
              <a:p>
                <a:pPr algn="ctr" eaLnBrk="0" hangingPunct="0">
                  <a:spcBef>
                    <a:spcPct val="50000"/>
                  </a:spcBef>
                  <a:defRPr/>
                </a:pPr>
                <a:endParaRPr lang="en-US" sz="3600" dirty="0">
                  <a:solidFill>
                    <a:srgbClr val="000000"/>
                  </a:solidFill>
                </a:endParaRPr>
              </a:p>
            </p:txBody>
          </p:sp>
          <p:sp>
            <p:nvSpPr>
              <p:cNvPr id="40" name="Freeform 3"/>
              <p:cNvSpPr>
                <a:spLocks/>
              </p:cNvSpPr>
              <p:nvPr/>
            </p:nvSpPr>
            <p:spPr bwMode="auto">
              <a:xfrm rot="1245065" flipV="1">
                <a:off x="2620434" y="2084942"/>
                <a:ext cx="2052119" cy="30777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41" name="Line 4"/>
              <p:cNvSpPr>
                <a:spLocks noChangeShapeType="1"/>
              </p:cNvSpPr>
              <p:nvPr/>
            </p:nvSpPr>
            <p:spPr bwMode="auto">
              <a:xfrm flipV="1">
                <a:off x="3200400" y="2895600"/>
                <a:ext cx="1237488" cy="9975"/>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42" name="Freeform 5"/>
              <p:cNvSpPr>
                <a:spLocks/>
              </p:cNvSpPr>
              <p:nvPr/>
            </p:nvSpPr>
            <p:spPr bwMode="auto">
              <a:xfrm rot="4064052" flipV="1">
                <a:off x="2316386" y="2184826"/>
                <a:ext cx="794083" cy="30777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43" name="Text Box 6"/>
              <p:cNvSpPr txBox="1">
                <a:spLocks noChangeArrowheads="1"/>
              </p:cNvSpPr>
              <p:nvPr/>
            </p:nvSpPr>
            <p:spPr bwMode="auto">
              <a:xfrm>
                <a:off x="3584448" y="2961271"/>
                <a:ext cx="530352" cy="46166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b="1" dirty="0">
                    <a:solidFill>
                      <a:srgbClr val="000000"/>
                    </a:solidFill>
                  </a:rPr>
                  <a:t>?</a:t>
                </a:r>
              </a:p>
            </p:txBody>
          </p:sp>
          <p:sp>
            <p:nvSpPr>
              <p:cNvPr id="44" name="Text Box 7"/>
              <p:cNvSpPr txBox="1">
                <a:spLocks noChangeArrowheads="1"/>
              </p:cNvSpPr>
              <p:nvPr/>
            </p:nvSpPr>
            <p:spPr bwMode="auto">
              <a:xfrm flipH="1">
                <a:off x="2514600" y="2273679"/>
                <a:ext cx="883920" cy="181588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E</a:t>
                </a:r>
              </a:p>
              <a:p>
                <a:pPr algn="ctr" eaLnBrk="0" hangingPunct="0">
                  <a:spcBef>
                    <a:spcPct val="50000"/>
                  </a:spcBef>
                  <a:defRPr/>
                </a:pPr>
                <a:endParaRPr lang="en-US" sz="3600" dirty="0">
                  <a:solidFill>
                    <a:srgbClr val="000000"/>
                  </a:solidFill>
                </a:endParaRPr>
              </a:p>
            </p:txBody>
          </p:sp>
          <p:sp>
            <p:nvSpPr>
              <p:cNvPr id="45" name="Text Box 8"/>
              <p:cNvSpPr txBox="1">
                <a:spLocks noChangeArrowheads="1"/>
              </p:cNvSpPr>
              <p:nvPr/>
            </p:nvSpPr>
            <p:spPr bwMode="auto">
              <a:xfrm flipH="1">
                <a:off x="4343400" y="2130701"/>
                <a:ext cx="883920" cy="1354217"/>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D</a:t>
                </a:r>
              </a:p>
              <a:p>
                <a:pPr algn="ctr" eaLnBrk="0" hangingPunct="0">
                  <a:spcBef>
                    <a:spcPct val="50000"/>
                  </a:spcBef>
                  <a:defRPr/>
                </a:pPr>
                <a:endParaRPr lang="en-US" sz="1600" dirty="0">
                  <a:solidFill>
                    <a:srgbClr val="000000"/>
                  </a:solidFill>
                </a:endParaRPr>
              </a:p>
            </p:txBody>
          </p:sp>
        </p:grpSp>
        <p:sp>
          <p:nvSpPr>
            <p:cNvPr id="46" name="Text Box 14"/>
            <p:cNvSpPr txBox="1">
              <a:spLocks noChangeArrowheads="1"/>
            </p:cNvSpPr>
            <p:nvPr/>
          </p:nvSpPr>
          <p:spPr bwMode="auto">
            <a:xfrm>
              <a:off x="3540102" y="5257800"/>
              <a:ext cx="822960" cy="538609"/>
            </a:xfrm>
            <a:prstGeom prst="rect">
              <a:avLst/>
            </a:prstGeom>
            <a:noFill/>
            <a:ln w="76200">
              <a:solidFill>
                <a:srgbClr val="FF0000"/>
              </a:solidFill>
              <a:miter lim="800000"/>
              <a:headEnd/>
              <a:tailEnd/>
            </a:ln>
            <a:effectLst/>
          </p:spPr>
          <p:txBody>
            <a:bodyPr wrap="square">
              <a:spAutoFit/>
            </a:bodyPr>
            <a:lstStyle/>
            <a:p>
              <a:pPr algn="r" eaLnBrk="0" hangingPunct="0">
                <a:spcBef>
                  <a:spcPct val="50000"/>
                </a:spcBef>
                <a:defRPr/>
              </a:pPr>
              <a:endParaRPr lang="en-US" dirty="0"/>
            </a:p>
            <a:p>
              <a:pPr algn="r" eaLnBrk="0" hangingPunct="0">
                <a:spcBef>
                  <a:spcPct val="50000"/>
                </a:spcBef>
                <a:defRPr/>
              </a:pPr>
              <a:endParaRPr lang="en-US" sz="1000" dirty="0"/>
            </a:p>
          </p:txBody>
        </p:sp>
      </p:grpSp>
      <p:sp>
        <p:nvSpPr>
          <p:cNvPr id="47" name="TextBox 46"/>
          <p:cNvSpPr txBox="1"/>
          <p:nvPr/>
        </p:nvSpPr>
        <p:spPr>
          <a:xfrm>
            <a:off x="2648004" y="1030867"/>
            <a:ext cx="2488542" cy="369332"/>
          </a:xfrm>
          <a:prstGeom prst="rect">
            <a:avLst/>
          </a:prstGeom>
          <a:noFill/>
        </p:spPr>
        <p:txBody>
          <a:bodyPr wrap="square" rtlCol="0">
            <a:spAutoFit/>
          </a:bodyPr>
          <a:lstStyle/>
          <a:p>
            <a:r>
              <a:rPr lang="en-US" sz="1800" b="1" dirty="0" smtClean="0"/>
              <a:t>Confounding</a:t>
            </a:r>
            <a:endParaRPr lang="en-US" sz="1800" b="1" dirty="0"/>
          </a:p>
        </p:txBody>
      </p:sp>
      <p:sp>
        <p:nvSpPr>
          <p:cNvPr id="48" name="TextBox 47"/>
          <p:cNvSpPr txBox="1"/>
          <p:nvPr/>
        </p:nvSpPr>
        <p:spPr>
          <a:xfrm>
            <a:off x="324655" y="2831068"/>
            <a:ext cx="6152347" cy="369332"/>
          </a:xfrm>
          <a:prstGeom prst="rect">
            <a:avLst/>
          </a:prstGeom>
          <a:noFill/>
        </p:spPr>
        <p:txBody>
          <a:bodyPr wrap="square" rtlCol="0">
            <a:spAutoFit/>
          </a:bodyPr>
          <a:lstStyle/>
          <a:p>
            <a:r>
              <a:rPr lang="en-US" sz="1800" b="1" dirty="0" smtClean="0"/>
              <a:t>Methods to Reduce/Eliminate Confounding</a:t>
            </a:r>
            <a:endParaRPr lang="en-US" sz="1800" b="1" dirty="0"/>
          </a:p>
        </p:txBody>
      </p:sp>
      <p:sp>
        <p:nvSpPr>
          <p:cNvPr id="49" name="Text Box 2"/>
          <p:cNvSpPr txBox="1">
            <a:spLocks noChangeArrowheads="1"/>
          </p:cNvSpPr>
          <p:nvPr/>
        </p:nvSpPr>
        <p:spPr bwMode="auto">
          <a:xfrm flipH="1">
            <a:off x="685800" y="5983070"/>
            <a:ext cx="2515773" cy="646331"/>
          </a:xfrm>
          <a:prstGeom prst="rect">
            <a:avLst/>
          </a:prstGeom>
          <a:noFill/>
          <a:ln w="60325">
            <a:solidFill>
              <a:srgbClr val="FF0000"/>
            </a:solidFill>
            <a:miter lim="800000"/>
            <a:headEnd/>
            <a:tailEnd/>
          </a:ln>
          <a:effectLst/>
        </p:spPr>
        <p:txBody>
          <a:bodyPr wrap="square" anchor="ctr">
            <a:spAutoFit/>
          </a:bodyPr>
          <a:lstStyle/>
          <a:p>
            <a:pPr algn="ctr" eaLnBrk="0" hangingPunct="0">
              <a:spcBef>
                <a:spcPct val="50000"/>
              </a:spcBef>
              <a:defRPr/>
            </a:pPr>
            <a:r>
              <a:rPr lang="en-US" sz="3600" b="1" dirty="0" smtClean="0"/>
              <a:t>Selection</a:t>
            </a:r>
            <a:endParaRPr lang="en-US" sz="3600" dirty="0">
              <a:solidFill>
                <a:srgbClr val="000000"/>
              </a:solidFill>
            </a:endParaRPr>
          </a:p>
        </p:txBody>
      </p:sp>
      <p:sp>
        <p:nvSpPr>
          <p:cNvPr id="50" name="Freeform 5"/>
          <p:cNvSpPr>
            <a:spLocks/>
          </p:cNvSpPr>
          <p:nvPr/>
        </p:nvSpPr>
        <p:spPr bwMode="auto">
          <a:xfrm rot="4064052" flipH="1">
            <a:off x="924254" y="6680127"/>
            <a:ext cx="297382" cy="30777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dirty="0"/>
          </a:p>
        </p:txBody>
      </p:sp>
      <p:sp>
        <p:nvSpPr>
          <p:cNvPr id="52" name="TextBox 51"/>
          <p:cNvSpPr txBox="1"/>
          <p:nvPr/>
        </p:nvSpPr>
        <p:spPr>
          <a:xfrm>
            <a:off x="2209802" y="3505201"/>
            <a:ext cx="4353231" cy="646331"/>
          </a:xfrm>
          <a:prstGeom prst="rect">
            <a:avLst/>
          </a:prstGeom>
          <a:noFill/>
        </p:spPr>
        <p:txBody>
          <a:bodyPr wrap="square" rtlCol="0">
            <a:spAutoFit/>
          </a:bodyPr>
          <a:lstStyle/>
          <a:p>
            <a:r>
              <a:rPr lang="en-US" sz="1800" b="1" dirty="0" smtClean="0"/>
              <a:t>Randomization or</a:t>
            </a:r>
          </a:p>
          <a:p>
            <a:r>
              <a:rPr lang="en-US" sz="1800" b="1" dirty="0" smtClean="0"/>
              <a:t> inverse probability weighting </a:t>
            </a:r>
            <a:endParaRPr lang="en-US" sz="1800" b="1" dirty="0"/>
          </a:p>
        </p:txBody>
      </p:sp>
      <p:sp>
        <p:nvSpPr>
          <p:cNvPr id="53" name="TextBox 52"/>
          <p:cNvSpPr txBox="1"/>
          <p:nvPr/>
        </p:nvSpPr>
        <p:spPr>
          <a:xfrm>
            <a:off x="3684270" y="7793152"/>
            <a:ext cx="2488542" cy="646331"/>
          </a:xfrm>
          <a:prstGeom prst="rect">
            <a:avLst/>
          </a:prstGeom>
          <a:noFill/>
        </p:spPr>
        <p:txBody>
          <a:bodyPr wrap="square" rtlCol="0">
            <a:spAutoFit/>
          </a:bodyPr>
          <a:lstStyle/>
          <a:p>
            <a:r>
              <a:rPr lang="en-US" sz="1800" b="1" dirty="0" smtClean="0"/>
              <a:t>Matching, as in a case-control study</a:t>
            </a:r>
            <a:endParaRPr lang="en-US" sz="1800" b="1" dirty="0"/>
          </a:p>
        </p:txBody>
      </p:sp>
      <p:sp>
        <p:nvSpPr>
          <p:cNvPr id="54" name="TextBox 53"/>
          <p:cNvSpPr txBox="1"/>
          <p:nvPr/>
        </p:nvSpPr>
        <p:spPr>
          <a:xfrm>
            <a:off x="4969229" y="4514672"/>
            <a:ext cx="1888773" cy="1200329"/>
          </a:xfrm>
          <a:prstGeom prst="rect">
            <a:avLst/>
          </a:prstGeom>
          <a:noFill/>
        </p:spPr>
        <p:txBody>
          <a:bodyPr wrap="square" rtlCol="0">
            <a:spAutoFit/>
          </a:bodyPr>
          <a:lstStyle/>
          <a:p>
            <a:r>
              <a:rPr lang="en-US" sz="1800" b="1" dirty="0" smtClean="0"/>
              <a:t>Stratification,  restriction, or conventional </a:t>
            </a:r>
            <a:r>
              <a:rPr lang="en-US" sz="1800" b="1" dirty="0"/>
              <a:t>r</a:t>
            </a:r>
            <a:r>
              <a:rPr lang="en-US" sz="1800" b="1" dirty="0" smtClean="0"/>
              <a:t>egression</a:t>
            </a:r>
            <a:endParaRPr lang="en-US" sz="1800" b="1" dirty="0"/>
          </a:p>
        </p:txBody>
      </p:sp>
      <p:cxnSp>
        <p:nvCxnSpPr>
          <p:cNvPr id="5" name="Straight Connector 4"/>
          <p:cNvCxnSpPr/>
          <p:nvPr/>
        </p:nvCxnSpPr>
        <p:spPr bwMode="auto">
          <a:xfrm>
            <a:off x="152400" y="2667000"/>
            <a:ext cx="6553200" cy="0"/>
          </a:xfrm>
          <a:prstGeom prst="line">
            <a:avLst/>
          </a:prstGeom>
          <a:no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42716510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Text Box 5"/>
          <p:cNvSpPr txBox="1">
            <a:spLocks noChangeArrowheads="1"/>
          </p:cNvSpPr>
          <p:nvPr/>
        </p:nvSpPr>
        <p:spPr bwMode="auto">
          <a:xfrm rot="-2695870">
            <a:off x="-692150" y="7608858"/>
            <a:ext cx="3603625" cy="400110"/>
          </a:xfrm>
          <a:prstGeom prst="rect">
            <a:avLst/>
          </a:prstGeom>
          <a:noFill/>
          <a:ln w="9525">
            <a:noFill/>
            <a:miter lim="800000"/>
            <a:headEnd/>
            <a:tailEnd/>
          </a:ln>
        </p:spPr>
        <p:txBody>
          <a:bodyPr>
            <a:spAutoFit/>
          </a:bodyPr>
          <a:lstStyle/>
          <a:p>
            <a:pPr algn="r" eaLnBrk="0" hangingPunct="0">
              <a:spcBef>
                <a:spcPct val="50000"/>
              </a:spcBef>
            </a:pPr>
            <a:r>
              <a:rPr lang="en-US" altLang="en-US" sz="2000" dirty="0"/>
              <a:t>Selection bias - A</a:t>
            </a:r>
          </a:p>
        </p:txBody>
      </p:sp>
      <p:sp>
        <p:nvSpPr>
          <p:cNvPr id="238594" name="Text Box 9"/>
          <p:cNvSpPr txBox="1">
            <a:spLocks noChangeArrowheads="1"/>
          </p:cNvSpPr>
          <p:nvPr/>
        </p:nvSpPr>
        <p:spPr bwMode="auto">
          <a:xfrm rot="-2695870">
            <a:off x="1392238" y="7689920"/>
            <a:ext cx="3941762" cy="707886"/>
          </a:xfrm>
          <a:prstGeom prst="rect">
            <a:avLst/>
          </a:prstGeom>
          <a:noFill/>
          <a:ln w="9525">
            <a:noFill/>
            <a:miter lim="800000"/>
            <a:headEnd/>
            <a:tailEnd/>
          </a:ln>
        </p:spPr>
        <p:txBody>
          <a:bodyPr>
            <a:spAutoFit/>
          </a:bodyPr>
          <a:lstStyle/>
          <a:p>
            <a:pPr algn="r" eaLnBrk="0" hangingPunct="0">
              <a:spcBef>
                <a:spcPct val="50000"/>
              </a:spcBef>
            </a:pPr>
            <a:r>
              <a:rPr lang="en-US" altLang="en-US" sz="2000" dirty="0"/>
              <a:t>Differential misclassification of outcome - C</a:t>
            </a:r>
          </a:p>
        </p:txBody>
      </p:sp>
      <p:sp>
        <p:nvSpPr>
          <p:cNvPr id="238595" name="Text Box 10"/>
          <p:cNvSpPr txBox="1">
            <a:spLocks noChangeArrowheads="1"/>
          </p:cNvSpPr>
          <p:nvPr/>
        </p:nvSpPr>
        <p:spPr bwMode="auto">
          <a:xfrm rot="-2695870">
            <a:off x="741363" y="7473921"/>
            <a:ext cx="3187700" cy="400110"/>
          </a:xfrm>
          <a:prstGeom prst="rect">
            <a:avLst/>
          </a:prstGeom>
          <a:noFill/>
          <a:ln w="9525">
            <a:noFill/>
            <a:miter lim="800000"/>
            <a:headEnd/>
            <a:tailEnd/>
          </a:ln>
        </p:spPr>
        <p:txBody>
          <a:bodyPr>
            <a:spAutoFit/>
          </a:bodyPr>
          <a:lstStyle/>
          <a:p>
            <a:pPr algn="r" eaLnBrk="0" hangingPunct="0">
              <a:spcBef>
                <a:spcPct val="50000"/>
              </a:spcBef>
            </a:pPr>
            <a:r>
              <a:rPr lang="en-US" altLang="en-US" sz="2000" dirty="0"/>
              <a:t>Instrumental variable - B</a:t>
            </a:r>
            <a:endParaRPr lang="en-US" altLang="en-US" sz="2000" b="1" dirty="0"/>
          </a:p>
        </p:txBody>
      </p:sp>
      <p:sp>
        <p:nvSpPr>
          <p:cNvPr id="238596" name="Text Box 7"/>
          <p:cNvSpPr txBox="1">
            <a:spLocks noChangeArrowheads="1"/>
          </p:cNvSpPr>
          <p:nvPr/>
        </p:nvSpPr>
        <p:spPr bwMode="auto">
          <a:xfrm rot="-2695870">
            <a:off x="3136900" y="7473921"/>
            <a:ext cx="3187700" cy="400110"/>
          </a:xfrm>
          <a:prstGeom prst="rect">
            <a:avLst/>
          </a:prstGeom>
          <a:noFill/>
          <a:ln w="9525">
            <a:noFill/>
            <a:miter lim="800000"/>
            <a:headEnd/>
            <a:tailEnd/>
          </a:ln>
        </p:spPr>
        <p:txBody>
          <a:bodyPr>
            <a:spAutoFit/>
          </a:bodyPr>
          <a:lstStyle/>
          <a:p>
            <a:pPr algn="r" eaLnBrk="0" hangingPunct="0">
              <a:spcBef>
                <a:spcPct val="50000"/>
              </a:spcBef>
            </a:pPr>
            <a:r>
              <a:rPr lang="en-US" altLang="en-US" sz="2000" dirty="0"/>
              <a:t>Something else - D</a:t>
            </a:r>
          </a:p>
        </p:txBody>
      </p:sp>
      <p:sp>
        <p:nvSpPr>
          <p:cNvPr id="238597" name="Text Box 3"/>
          <p:cNvSpPr txBox="1">
            <a:spLocks noChangeArrowheads="1"/>
          </p:cNvSpPr>
          <p:nvPr/>
        </p:nvSpPr>
        <p:spPr bwMode="auto">
          <a:xfrm>
            <a:off x="304800" y="412750"/>
            <a:ext cx="6858000" cy="457200"/>
          </a:xfrm>
          <a:prstGeom prst="rect">
            <a:avLst/>
          </a:prstGeom>
          <a:noFill/>
          <a:ln w="9525">
            <a:noFill/>
            <a:miter lim="800000"/>
            <a:headEnd/>
            <a:tailEnd/>
          </a:ln>
        </p:spPr>
        <p:txBody>
          <a:bodyPr>
            <a:spAutoFit/>
          </a:bodyPr>
          <a:lstStyle/>
          <a:p>
            <a:pPr eaLnBrk="0" hangingPunct="0"/>
            <a:endParaRPr lang="en-US" altLang="en-US" sz="2400" dirty="0"/>
          </a:p>
        </p:txBody>
      </p:sp>
      <p:sp>
        <p:nvSpPr>
          <p:cNvPr id="12" name="Freeform 5"/>
          <p:cNvSpPr>
            <a:spLocks/>
          </p:cNvSpPr>
          <p:nvPr/>
        </p:nvSpPr>
        <p:spPr bwMode="auto">
          <a:xfrm rot="20234666" flipV="1">
            <a:off x="1166815" y="1169293"/>
            <a:ext cx="477837" cy="30777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13" name="Text Box 6"/>
          <p:cNvSpPr txBox="1">
            <a:spLocks noChangeArrowheads="1"/>
          </p:cNvSpPr>
          <p:nvPr/>
        </p:nvSpPr>
        <p:spPr bwMode="auto">
          <a:xfrm>
            <a:off x="2743200" y="2971950"/>
            <a:ext cx="685800" cy="46166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b="1" dirty="0">
                <a:solidFill>
                  <a:srgbClr val="000000"/>
                </a:solidFill>
              </a:rPr>
              <a:t>?</a:t>
            </a:r>
          </a:p>
        </p:txBody>
      </p:sp>
      <p:sp>
        <p:nvSpPr>
          <p:cNvPr id="14" name="Text Box 7"/>
          <p:cNvSpPr txBox="1">
            <a:spLocks noChangeArrowheads="1"/>
          </p:cNvSpPr>
          <p:nvPr/>
        </p:nvSpPr>
        <p:spPr bwMode="auto">
          <a:xfrm flipH="1">
            <a:off x="304800" y="2361884"/>
            <a:ext cx="1905000" cy="98488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E</a:t>
            </a:r>
            <a:r>
              <a:rPr lang="en-US" sz="2800" b="1" baseline="-25000" dirty="0"/>
              <a:t>observed</a:t>
            </a:r>
            <a:endParaRPr lang="en-US" sz="2800" baseline="-25000" dirty="0">
              <a:solidFill>
                <a:srgbClr val="000000"/>
              </a:solidFill>
            </a:endParaRPr>
          </a:p>
        </p:txBody>
      </p:sp>
      <p:sp>
        <p:nvSpPr>
          <p:cNvPr id="15" name="Text Box 8"/>
          <p:cNvSpPr txBox="1">
            <a:spLocks noChangeArrowheads="1"/>
          </p:cNvSpPr>
          <p:nvPr/>
        </p:nvSpPr>
        <p:spPr bwMode="auto">
          <a:xfrm flipH="1">
            <a:off x="4495800" y="2303424"/>
            <a:ext cx="2590800" cy="1354217"/>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D</a:t>
            </a:r>
            <a:r>
              <a:rPr lang="en-US" sz="2800" b="1" baseline="-25000" dirty="0"/>
              <a:t>observed</a:t>
            </a:r>
            <a:endParaRPr lang="en-US" sz="2800" b="1" baseline="-25000" dirty="0"/>
          </a:p>
          <a:p>
            <a:pPr algn="ctr" eaLnBrk="0" hangingPunct="0">
              <a:spcBef>
                <a:spcPct val="50000"/>
              </a:spcBef>
              <a:defRPr/>
            </a:pPr>
            <a:endParaRPr lang="en-US" sz="1600" dirty="0">
              <a:solidFill>
                <a:srgbClr val="000000"/>
              </a:solidFill>
            </a:endParaRPr>
          </a:p>
        </p:txBody>
      </p:sp>
      <p:sp>
        <p:nvSpPr>
          <p:cNvPr id="16" name="Text Box 2"/>
          <p:cNvSpPr txBox="1">
            <a:spLocks noChangeArrowheads="1"/>
          </p:cNvSpPr>
          <p:nvPr/>
        </p:nvSpPr>
        <p:spPr bwMode="auto">
          <a:xfrm flipH="1">
            <a:off x="1447800" y="926703"/>
            <a:ext cx="3124200" cy="1231106"/>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2800" b="1" dirty="0"/>
              <a:t>Measurement process</a:t>
            </a:r>
            <a:endParaRPr lang="en-US" sz="2800" dirty="0">
              <a:solidFill>
                <a:srgbClr val="000000"/>
              </a:solidFill>
            </a:endParaRPr>
          </a:p>
        </p:txBody>
      </p:sp>
      <p:sp>
        <p:nvSpPr>
          <p:cNvPr id="18" name="Text Box 8"/>
          <p:cNvSpPr txBox="1">
            <a:spLocks noChangeArrowheads="1"/>
          </p:cNvSpPr>
          <p:nvPr/>
        </p:nvSpPr>
        <p:spPr bwMode="auto">
          <a:xfrm flipH="1">
            <a:off x="3962400" y="627024"/>
            <a:ext cx="2590800" cy="1354217"/>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D</a:t>
            </a:r>
            <a:r>
              <a:rPr lang="en-US" sz="2800" b="1" baseline="-25000" dirty="0"/>
              <a:t>true</a:t>
            </a:r>
            <a:endParaRPr lang="en-US" sz="2800" b="1" baseline="-25000" dirty="0"/>
          </a:p>
          <a:p>
            <a:pPr algn="ctr" eaLnBrk="0" hangingPunct="0">
              <a:spcBef>
                <a:spcPct val="50000"/>
              </a:spcBef>
              <a:defRPr/>
            </a:pPr>
            <a:endParaRPr lang="en-US" sz="1600" dirty="0">
              <a:solidFill>
                <a:srgbClr val="000000"/>
              </a:solidFill>
            </a:endParaRPr>
          </a:p>
        </p:txBody>
      </p:sp>
      <p:sp>
        <p:nvSpPr>
          <p:cNvPr id="19" name="Freeform 3"/>
          <p:cNvSpPr>
            <a:spLocks/>
          </p:cNvSpPr>
          <p:nvPr/>
        </p:nvSpPr>
        <p:spPr bwMode="auto">
          <a:xfrm rot="4537355" flipV="1">
            <a:off x="4884738" y="1932088"/>
            <a:ext cx="812800" cy="30777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10" name="Freeform 3"/>
          <p:cNvSpPr>
            <a:spLocks/>
          </p:cNvSpPr>
          <p:nvPr/>
        </p:nvSpPr>
        <p:spPr bwMode="auto">
          <a:xfrm rot="1245065" flipV="1">
            <a:off x="3779838" y="2049563"/>
            <a:ext cx="1249362" cy="30777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11" name="Line 4"/>
          <p:cNvSpPr>
            <a:spLocks noChangeShapeType="1"/>
          </p:cNvSpPr>
          <p:nvPr/>
        </p:nvSpPr>
        <p:spPr bwMode="auto">
          <a:xfrm flipV="1">
            <a:off x="1295402" y="2906713"/>
            <a:ext cx="3711575"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9" name="Text Box 2"/>
          <p:cNvSpPr txBox="1">
            <a:spLocks noChangeArrowheads="1"/>
          </p:cNvSpPr>
          <p:nvPr/>
        </p:nvSpPr>
        <p:spPr bwMode="auto">
          <a:xfrm flipH="1">
            <a:off x="0" y="4724400"/>
            <a:ext cx="6477000" cy="45720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algn="r" eaLnBrk="0" fontAlgn="base" hangingPunct="0">
              <a:spcBef>
                <a:spcPct val="50000"/>
              </a:spcBef>
              <a:spcAft>
                <a:spcPct val="0"/>
              </a:spcAft>
              <a:defRPr sz="1400">
                <a:solidFill>
                  <a:schemeClr val="tx1"/>
                </a:solidFill>
                <a:latin typeface="Arial" charset="0"/>
              </a:defRPr>
            </a:lvl6pPr>
            <a:lvl7pPr marL="2971800" indent="-228600" algn="r" eaLnBrk="0" fontAlgn="base" hangingPunct="0">
              <a:spcBef>
                <a:spcPct val="50000"/>
              </a:spcBef>
              <a:spcAft>
                <a:spcPct val="0"/>
              </a:spcAft>
              <a:defRPr sz="1400">
                <a:solidFill>
                  <a:schemeClr val="tx1"/>
                </a:solidFill>
                <a:latin typeface="Arial" charset="0"/>
              </a:defRPr>
            </a:lvl7pPr>
            <a:lvl8pPr marL="3429000" indent="-228600" algn="r" eaLnBrk="0" fontAlgn="base" hangingPunct="0">
              <a:spcBef>
                <a:spcPct val="50000"/>
              </a:spcBef>
              <a:spcAft>
                <a:spcPct val="0"/>
              </a:spcAft>
              <a:defRPr sz="1400">
                <a:solidFill>
                  <a:schemeClr val="tx1"/>
                </a:solidFill>
                <a:latin typeface="Arial" charset="0"/>
              </a:defRPr>
            </a:lvl8pPr>
            <a:lvl9pPr marL="3886200" indent="-228600" algn="r" eaLnBrk="0" fontAlgn="base" hangingPunct="0">
              <a:spcBef>
                <a:spcPct val="50000"/>
              </a:spcBef>
              <a:spcAft>
                <a:spcPct val="0"/>
              </a:spcAft>
              <a:defRPr sz="1400">
                <a:solidFill>
                  <a:schemeClr val="tx1"/>
                </a:solidFill>
                <a:latin typeface="Arial" charset="0"/>
              </a:defRPr>
            </a:lvl9pPr>
          </a:lstStyle>
          <a:p>
            <a:pPr algn="ctr" eaLnBrk="0" hangingPunct="0">
              <a:spcBef>
                <a:spcPct val="50000"/>
              </a:spcBef>
              <a:defRPr/>
            </a:pPr>
            <a:r>
              <a:rPr lang="en-US" altLang="en-US" sz="2400" b="1" dirty="0"/>
              <a:t>What does this DAG depict?</a:t>
            </a:r>
            <a:endParaRPr lang="en-US" altLang="en-US" sz="2400" dirty="0">
              <a:solidFill>
                <a:srgbClr val="000000"/>
              </a:solidFill>
            </a:endParaRPr>
          </a:p>
        </p:txBody>
      </p:sp>
      <p:sp>
        <p:nvSpPr>
          <p:cNvPr id="20" name="Text Box 7"/>
          <p:cNvSpPr txBox="1">
            <a:spLocks noChangeArrowheads="1"/>
          </p:cNvSpPr>
          <p:nvPr/>
        </p:nvSpPr>
        <p:spPr bwMode="auto">
          <a:xfrm flipH="1">
            <a:off x="33338" y="380684"/>
            <a:ext cx="1185862" cy="98488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E</a:t>
            </a:r>
            <a:r>
              <a:rPr lang="en-US" sz="2800" b="1" baseline="-25000" dirty="0"/>
              <a:t>true</a:t>
            </a:r>
            <a:endParaRPr lang="en-US" sz="2800" baseline="-25000" dirty="0">
              <a:solidFill>
                <a:srgbClr val="000000"/>
              </a:solidFill>
            </a:endParaRPr>
          </a:p>
        </p:txBody>
      </p:sp>
      <p:sp>
        <p:nvSpPr>
          <p:cNvPr id="21" name="Freeform 3"/>
          <p:cNvSpPr>
            <a:spLocks/>
          </p:cNvSpPr>
          <p:nvPr/>
        </p:nvSpPr>
        <p:spPr bwMode="auto">
          <a:xfrm rot="1245065" flipV="1">
            <a:off x="363523" y="1678137"/>
            <a:ext cx="687157" cy="809778"/>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Text Box 5"/>
          <p:cNvSpPr txBox="1">
            <a:spLocks noChangeArrowheads="1"/>
          </p:cNvSpPr>
          <p:nvPr/>
        </p:nvSpPr>
        <p:spPr bwMode="auto">
          <a:xfrm rot="-2695870">
            <a:off x="-692150" y="7608858"/>
            <a:ext cx="3603625" cy="400110"/>
          </a:xfrm>
          <a:prstGeom prst="rect">
            <a:avLst/>
          </a:prstGeom>
          <a:noFill/>
          <a:ln w="9525">
            <a:noFill/>
            <a:miter lim="800000"/>
            <a:headEnd/>
            <a:tailEnd/>
          </a:ln>
        </p:spPr>
        <p:txBody>
          <a:bodyPr>
            <a:spAutoFit/>
          </a:bodyPr>
          <a:lstStyle/>
          <a:p>
            <a:pPr algn="r" eaLnBrk="0" hangingPunct="0">
              <a:spcBef>
                <a:spcPct val="50000"/>
              </a:spcBef>
            </a:pPr>
            <a:r>
              <a:rPr lang="en-US" altLang="en-US" sz="2000" dirty="0"/>
              <a:t>Selection bias - A</a:t>
            </a:r>
          </a:p>
        </p:txBody>
      </p:sp>
      <p:sp>
        <p:nvSpPr>
          <p:cNvPr id="246786" name="Text Box 9"/>
          <p:cNvSpPr txBox="1">
            <a:spLocks noChangeArrowheads="1"/>
          </p:cNvSpPr>
          <p:nvPr/>
        </p:nvSpPr>
        <p:spPr bwMode="auto">
          <a:xfrm rot="-2695870">
            <a:off x="1392238" y="7689920"/>
            <a:ext cx="3941762" cy="707886"/>
          </a:xfrm>
          <a:prstGeom prst="rect">
            <a:avLst/>
          </a:prstGeom>
          <a:noFill/>
          <a:ln w="9525">
            <a:noFill/>
            <a:miter lim="800000"/>
            <a:headEnd/>
            <a:tailEnd/>
          </a:ln>
        </p:spPr>
        <p:txBody>
          <a:bodyPr>
            <a:spAutoFit/>
          </a:bodyPr>
          <a:lstStyle/>
          <a:p>
            <a:pPr algn="r" eaLnBrk="0" hangingPunct="0">
              <a:spcBef>
                <a:spcPct val="50000"/>
              </a:spcBef>
            </a:pPr>
            <a:r>
              <a:rPr lang="en-US" altLang="en-US" sz="2000" dirty="0"/>
              <a:t>Differential misclassification of outcome - C</a:t>
            </a:r>
          </a:p>
        </p:txBody>
      </p:sp>
      <p:sp>
        <p:nvSpPr>
          <p:cNvPr id="246787" name="Text Box 10"/>
          <p:cNvSpPr txBox="1">
            <a:spLocks noChangeArrowheads="1"/>
          </p:cNvSpPr>
          <p:nvPr/>
        </p:nvSpPr>
        <p:spPr bwMode="auto">
          <a:xfrm rot="-2695870">
            <a:off x="741363" y="7473921"/>
            <a:ext cx="3187700" cy="400110"/>
          </a:xfrm>
          <a:prstGeom prst="rect">
            <a:avLst/>
          </a:prstGeom>
          <a:noFill/>
          <a:ln w="9525">
            <a:noFill/>
            <a:miter lim="800000"/>
            <a:headEnd/>
            <a:tailEnd/>
          </a:ln>
        </p:spPr>
        <p:txBody>
          <a:bodyPr>
            <a:spAutoFit/>
          </a:bodyPr>
          <a:lstStyle/>
          <a:p>
            <a:pPr algn="r" eaLnBrk="0" hangingPunct="0">
              <a:spcBef>
                <a:spcPct val="50000"/>
              </a:spcBef>
            </a:pPr>
            <a:r>
              <a:rPr lang="en-US" altLang="en-US" sz="2000" dirty="0"/>
              <a:t>Instrumental variable - B</a:t>
            </a:r>
            <a:endParaRPr lang="en-US" altLang="en-US" sz="2000" b="1" dirty="0"/>
          </a:p>
        </p:txBody>
      </p:sp>
      <p:sp>
        <p:nvSpPr>
          <p:cNvPr id="246788" name="Text Box 7"/>
          <p:cNvSpPr txBox="1">
            <a:spLocks noChangeArrowheads="1"/>
          </p:cNvSpPr>
          <p:nvPr/>
        </p:nvSpPr>
        <p:spPr bwMode="auto">
          <a:xfrm rot="-2695870">
            <a:off x="3136900" y="7473921"/>
            <a:ext cx="3187700" cy="400110"/>
          </a:xfrm>
          <a:prstGeom prst="rect">
            <a:avLst/>
          </a:prstGeom>
          <a:noFill/>
          <a:ln w="9525">
            <a:noFill/>
            <a:miter lim="800000"/>
            <a:headEnd/>
            <a:tailEnd/>
          </a:ln>
        </p:spPr>
        <p:txBody>
          <a:bodyPr>
            <a:spAutoFit/>
          </a:bodyPr>
          <a:lstStyle/>
          <a:p>
            <a:pPr algn="r" eaLnBrk="0" hangingPunct="0">
              <a:spcBef>
                <a:spcPct val="50000"/>
              </a:spcBef>
            </a:pPr>
            <a:r>
              <a:rPr lang="en-US" altLang="en-US" sz="2000" dirty="0"/>
              <a:t>Something else - D</a:t>
            </a:r>
          </a:p>
        </p:txBody>
      </p:sp>
      <p:sp>
        <p:nvSpPr>
          <p:cNvPr id="246789" name="Text Box 3"/>
          <p:cNvSpPr txBox="1">
            <a:spLocks noChangeArrowheads="1"/>
          </p:cNvSpPr>
          <p:nvPr/>
        </p:nvSpPr>
        <p:spPr bwMode="auto">
          <a:xfrm>
            <a:off x="304800" y="412750"/>
            <a:ext cx="6858000" cy="457200"/>
          </a:xfrm>
          <a:prstGeom prst="rect">
            <a:avLst/>
          </a:prstGeom>
          <a:noFill/>
          <a:ln w="9525">
            <a:noFill/>
            <a:miter lim="800000"/>
            <a:headEnd/>
            <a:tailEnd/>
          </a:ln>
        </p:spPr>
        <p:txBody>
          <a:bodyPr>
            <a:spAutoFit/>
          </a:bodyPr>
          <a:lstStyle/>
          <a:p>
            <a:pPr eaLnBrk="0" hangingPunct="0"/>
            <a:endParaRPr lang="en-US" altLang="en-US" sz="2400" dirty="0"/>
          </a:p>
        </p:txBody>
      </p:sp>
      <p:sp>
        <p:nvSpPr>
          <p:cNvPr id="12" name="Freeform 5"/>
          <p:cNvSpPr>
            <a:spLocks/>
          </p:cNvSpPr>
          <p:nvPr/>
        </p:nvSpPr>
        <p:spPr bwMode="auto">
          <a:xfrm rot="20234666" flipV="1">
            <a:off x="1166815" y="1169293"/>
            <a:ext cx="477837" cy="30777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13" name="Text Box 6"/>
          <p:cNvSpPr txBox="1">
            <a:spLocks noChangeArrowheads="1"/>
          </p:cNvSpPr>
          <p:nvPr/>
        </p:nvSpPr>
        <p:spPr bwMode="auto">
          <a:xfrm>
            <a:off x="2743200" y="2971950"/>
            <a:ext cx="685800" cy="46166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b="1" dirty="0">
                <a:solidFill>
                  <a:srgbClr val="000000"/>
                </a:solidFill>
              </a:rPr>
              <a:t>?</a:t>
            </a:r>
          </a:p>
        </p:txBody>
      </p:sp>
      <p:sp>
        <p:nvSpPr>
          <p:cNvPr id="14" name="Text Box 7"/>
          <p:cNvSpPr txBox="1">
            <a:spLocks noChangeArrowheads="1"/>
          </p:cNvSpPr>
          <p:nvPr/>
        </p:nvSpPr>
        <p:spPr bwMode="auto">
          <a:xfrm flipH="1">
            <a:off x="304800" y="2361884"/>
            <a:ext cx="1905000" cy="98488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E</a:t>
            </a:r>
            <a:r>
              <a:rPr lang="en-US" sz="2800" b="1" baseline="-25000" dirty="0"/>
              <a:t>observed</a:t>
            </a:r>
            <a:endParaRPr lang="en-US" sz="2800" baseline="-25000" dirty="0">
              <a:solidFill>
                <a:srgbClr val="000000"/>
              </a:solidFill>
            </a:endParaRPr>
          </a:p>
        </p:txBody>
      </p:sp>
      <p:sp>
        <p:nvSpPr>
          <p:cNvPr id="15" name="Text Box 8"/>
          <p:cNvSpPr txBox="1">
            <a:spLocks noChangeArrowheads="1"/>
          </p:cNvSpPr>
          <p:nvPr/>
        </p:nvSpPr>
        <p:spPr bwMode="auto">
          <a:xfrm flipH="1">
            <a:off x="4495800" y="2227224"/>
            <a:ext cx="2590800" cy="1354217"/>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D</a:t>
            </a:r>
            <a:r>
              <a:rPr lang="en-US" sz="2800" b="1" baseline="-25000" dirty="0"/>
              <a:t>observed</a:t>
            </a:r>
            <a:endParaRPr lang="en-US" sz="2800" b="1" baseline="-25000" dirty="0"/>
          </a:p>
          <a:p>
            <a:pPr algn="ctr" eaLnBrk="0" hangingPunct="0">
              <a:spcBef>
                <a:spcPct val="50000"/>
              </a:spcBef>
              <a:defRPr/>
            </a:pPr>
            <a:endParaRPr lang="en-US" sz="1600" dirty="0">
              <a:solidFill>
                <a:srgbClr val="000000"/>
              </a:solidFill>
            </a:endParaRPr>
          </a:p>
        </p:txBody>
      </p:sp>
      <p:sp>
        <p:nvSpPr>
          <p:cNvPr id="16" name="Text Box 2"/>
          <p:cNvSpPr txBox="1">
            <a:spLocks noChangeArrowheads="1"/>
          </p:cNvSpPr>
          <p:nvPr/>
        </p:nvSpPr>
        <p:spPr bwMode="auto">
          <a:xfrm flipH="1">
            <a:off x="1447800" y="926703"/>
            <a:ext cx="3124200" cy="1231106"/>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2800" b="1" dirty="0"/>
              <a:t>Measurement process</a:t>
            </a:r>
            <a:endParaRPr lang="en-US" sz="2800" dirty="0">
              <a:solidFill>
                <a:srgbClr val="000000"/>
              </a:solidFill>
            </a:endParaRPr>
          </a:p>
        </p:txBody>
      </p:sp>
      <p:sp>
        <p:nvSpPr>
          <p:cNvPr id="18" name="Text Box 8"/>
          <p:cNvSpPr txBox="1">
            <a:spLocks noChangeArrowheads="1"/>
          </p:cNvSpPr>
          <p:nvPr/>
        </p:nvSpPr>
        <p:spPr bwMode="auto">
          <a:xfrm flipH="1">
            <a:off x="3962400" y="627024"/>
            <a:ext cx="2590800" cy="1354217"/>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D</a:t>
            </a:r>
            <a:r>
              <a:rPr lang="en-US" sz="2800" b="1" baseline="-25000" dirty="0"/>
              <a:t>true</a:t>
            </a:r>
            <a:endParaRPr lang="en-US" sz="2800" b="1" baseline="-25000" dirty="0"/>
          </a:p>
          <a:p>
            <a:pPr algn="ctr" eaLnBrk="0" hangingPunct="0">
              <a:spcBef>
                <a:spcPct val="50000"/>
              </a:spcBef>
              <a:defRPr/>
            </a:pPr>
            <a:endParaRPr lang="en-US" sz="1600" dirty="0">
              <a:solidFill>
                <a:srgbClr val="000000"/>
              </a:solidFill>
            </a:endParaRPr>
          </a:p>
        </p:txBody>
      </p:sp>
      <p:sp>
        <p:nvSpPr>
          <p:cNvPr id="19" name="Freeform 3"/>
          <p:cNvSpPr>
            <a:spLocks/>
          </p:cNvSpPr>
          <p:nvPr/>
        </p:nvSpPr>
        <p:spPr bwMode="auto">
          <a:xfrm rot="4537355" flipV="1">
            <a:off x="4884738" y="1932088"/>
            <a:ext cx="812800" cy="30777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10" name="Freeform 3"/>
          <p:cNvSpPr>
            <a:spLocks/>
          </p:cNvSpPr>
          <p:nvPr/>
        </p:nvSpPr>
        <p:spPr bwMode="auto">
          <a:xfrm rot="1245065" flipV="1">
            <a:off x="3779838" y="2049563"/>
            <a:ext cx="1249362" cy="30777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11" name="Line 4"/>
          <p:cNvSpPr>
            <a:spLocks noChangeShapeType="1"/>
          </p:cNvSpPr>
          <p:nvPr/>
        </p:nvSpPr>
        <p:spPr bwMode="auto">
          <a:xfrm flipV="1">
            <a:off x="1295402" y="2906713"/>
            <a:ext cx="3711575"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20" name="Text Box 7"/>
          <p:cNvSpPr txBox="1">
            <a:spLocks noChangeArrowheads="1"/>
          </p:cNvSpPr>
          <p:nvPr/>
        </p:nvSpPr>
        <p:spPr bwMode="auto">
          <a:xfrm flipH="1">
            <a:off x="33338" y="380684"/>
            <a:ext cx="1185862" cy="98488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E</a:t>
            </a:r>
            <a:r>
              <a:rPr lang="en-US" sz="2800" b="1" baseline="-25000" dirty="0"/>
              <a:t>true</a:t>
            </a:r>
            <a:endParaRPr lang="en-US" sz="2800" baseline="-25000" dirty="0">
              <a:solidFill>
                <a:srgbClr val="000000"/>
              </a:solidFill>
            </a:endParaRPr>
          </a:p>
        </p:txBody>
      </p:sp>
      <p:sp>
        <p:nvSpPr>
          <p:cNvPr id="21" name="Freeform 3"/>
          <p:cNvSpPr>
            <a:spLocks/>
          </p:cNvSpPr>
          <p:nvPr/>
        </p:nvSpPr>
        <p:spPr bwMode="auto">
          <a:xfrm rot="1245065" flipV="1">
            <a:off x="143999" y="1488034"/>
            <a:ext cx="829671" cy="75578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pic>
        <p:nvPicPr>
          <p:cNvPr id="246801" name="Picture 2"/>
          <p:cNvPicPr>
            <a:picLocks noChangeAspect="1" noChangeArrowheads="1"/>
          </p:cNvPicPr>
          <p:nvPr/>
        </p:nvPicPr>
        <p:blipFill>
          <a:blip r:embed="rId3"/>
          <a:srcRect/>
          <a:stretch>
            <a:fillRect/>
          </a:stretch>
        </p:blipFill>
        <p:spPr bwMode="auto">
          <a:xfrm>
            <a:off x="76200" y="3881438"/>
            <a:ext cx="6642100" cy="2290762"/>
          </a:xfrm>
          <a:prstGeom prst="rect">
            <a:avLst/>
          </a:prstGeom>
          <a:noFill/>
          <a:ln w="9525">
            <a:noFill/>
            <a:miter lim="800000"/>
            <a:headEnd/>
            <a:tailEnd/>
          </a:ln>
        </p:spPr>
      </p:pic>
      <p:sp>
        <p:nvSpPr>
          <p:cNvPr id="246802" name="Text Box 9"/>
          <p:cNvSpPr txBox="1">
            <a:spLocks noChangeArrowheads="1"/>
          </p:cNvSpPr>
          <p:nvPr/>
        </p:nvSpPr>
        <p:spPr bwMode="auto">
          <a:xfrm rot="-2695870">
            <a:off x="1401763" y="7699445"/>
            <a:ext cx="3941762" cy="707886"/>
          </a:xfrm>
          <a:prstGeom prst="rect">
            <a:avLst/>
          </a:prstGeom>
          <a:noFill/>
          <a:ln w="28575" algn="ctr">
            <a:solidFill>
              <a:srgbClr val="FF0000"/>
            </a:solidFill>
            <a:miter lim="800000"/>
            <a:headEnd/>
            <a:tailEnd/>
          </a:ln>
        </p:spPr>
        <p:txBody>
          <a:bodyPr>
            <a:spAutoFit/>
          </a:bodyPr>
          <a:lstStyle/>
          <a:p>
            <a:pPr algn="r" eaLnBrk="0" hangingPunct="0">
              <a:spcBef>
                <a:spcPct val="50000"/>
              </a:spcBef>
            </a:pPr>
            <a:r>
              <a:rPr lang="en-US" altLang="en-US" sz="2000" dirty="0"/>
              <a:t>Differential misclassification of outcome - C</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000000"/>
      </a:dk1>
      <a:lt1>
        <a:srgbClr val="FFFFFF"/>
      </a:lt1>
      <a:dk2>
        <a:srgbClr val="000000"/>
      </a:dk2>
      <a:lt2>
        <a:srgbClr val="FFFFFF"/>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DDDDDD"/>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4">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C:\MSOffice\Templates\Blank Presentation.pot</Template>
  <TotalTime>90689804</TotalTime>
  <Pages>46</Pages>
  <Words>28652</Words>
  <Application>Microsoft Office PowerPoint</Application>
  <PresentationFormat>Letter Paper (8.5x11 in)</PresentationFormat>
  <Paragraphs>2333</Paragraphs>
  <Slides>98</Slides>
  <Notes>95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98</vt:i4>
      </vt:variant>
    </vt:vector>
  </HeadingPairs>
  <TitlesOfParts>
    <vt:vector size="101" baseType="lpstr">
      <vt:lpstr>Blank Presentation</vt:lpstr>
      <vt:lpstr>Document</vt:lpstr>
      <vt:lpstr>Equation</vt:lpstr>
      <vt:lpstr>PowerPoint Presentation</vt:lpstr>
      <vt:lpstr>Confounding and Interaction: Part II</vt:lpstr>
      <vt:lpstr>PowerPoint Presentation</vt:lpstr>
      <vt:lpstr>PowerPoint Presentation</vt:lpstr>
      <vt:lpstr>PowerPoint Presentation</vt:lpstr>
      <vt:lpstr>Confounding and Interaction: Part II</vt:lpstr>
      <vt:lpstr>Randomization to Eliminate/Reduce Confounding</vt:lpstr>
      <vt:lpstr>PowerPoint Presentation</vt:lpstr>
      <vt:lpstr>Randomization to Eliminate/Reduce Confounding</vt:lpstr>
      <vt:lpstr>Another Example of Confounding and Another Solution</vt:lpstr>
      <vt:lpstr>PowerPoint Presentation</vt:lpstr>
      <vt:lpstr>PowerPoint Presentation</vt:lpstr>
      <vt:lpstr>Restriction to Prevent Confounding</vt:lpstr>
      <vt:lpstr>Confounding and Interaction: Part II</vt:lpstr>
      <vt:lpstr>PowerPoint Presentation</vt:lpstr>
      <vt:lpstr> Restriction to Reduce Confounding</vt:lpstr>
      <vt:lpstr> Restriction to Reduce Confounding</vt:lpstr>
      <vt:lpstr>Confounding and Interaction: Part II</vt:lpstr>
      <vt:lpstr>Matching to Reduce Confounding </vt:lpstr>
      <vt:lpstr>PowerPoint Presentation</vt:lpstr>
      <vt:lpstr>Advantages of Matching</vt:lpstr>
      <vt:lpstr>Advantages of Matching:  Extends to Continuous &amp; Ordinal Variables</vt:lpstr>
      <vt:lpstr>Advantages of Matching</vt:lpstr>
      <vt:lpstr>Smoking,  Matches, and Lung Cancer</vt:lpstr>
      <vt:lpstr>Advantages of Matching</vt:lpstr>
      <vt:lpstr>Disadvantages of Matching</vt:lpstr>
      <vt:lpstr>More Disadvantages of Matching</vt:lpstr>
      <vt:lpstr>Confounding and Interaction: Part II</vt:lpstr>
      <vt:lpstr>Design Phase Techniques to Manage Confounding</vt:lpstr>
      <vt:lpstr>Confounding and Interaction: Part II</vt:lpstr>
      <vt:lpstr>Stratification to Reduce/Eliminate Confounding</vt:lpstr>
      <vt:lpstr>Smoking,  Matches, and Lung Cancer</vt:lpstr>
      <vt:lpstr>Obtaining the Adjusted Estimate from  the Stratified Analysis</vt:lpstr>
      <vt:lpstr>Smoking,  Matches, and Lung Cancer</vt:lpstr>
      <vt:lpstr>Smoking, Caffeine Use  and Delayed Conception</vt:lpstr>
      <vt:lpstr>Smoking, Caffeine Use  and Delayed Conception</vt:lpstr>
      <vt:lpstr>Smoking, Caffeine Use  and Delayed Conception</vt:lpstr>
      <vt:lpstr>Underlying Assumption Needed to Form a Summary/Adjusted Estimate of the Unconfounded Stratum-Specific Estimates</vt:lpstr>
      <vt:lpstr>Confounding and Interaction: Part II</vt:lpstr>
      <vt:lpstr>Statistical Interaction</vt:lpstr>
      <vt:lpstr>PowerPoint Presentation</vt:lpstr>
      <vt:lpstr>PowerPoint Presentation</vt:lpstr>
      <vt:lpstr>Interaction is everywhere</vt:lpstr>
      <vt:lpstr>A Ratio is Not the Only  Measure of Association:  Additive vs Multiplicative Interaction</vt:lpstr>
      <vt:lpstr>Additive vs Multiplicative Interaction</vt:lpstr>
      <vt:lpstr>Additive vs Multiplicative Interaction</vt:lpstr>
      <vt:lpstr>Additive vs Multiplicative Interaction</vt:lpstr>
      <vt:lpstr>Additive vs Multiplicative Interaction</vt:lpstr>
      <vt:lpstr>Additive vs Multiplicative Interaction</vt:lpstr>
      <vt:lpstr>Additive vs Multiplicative Interaction</vt:lpstr>
      <vt:lpstr>Presenting Interaction: Give it a Full Description</vt:lpstr>
      <vt:lpstr>Another Way to Think About Interaction</vt:lpstr>
      <vt:lpstr>Another Way to Think About Interaction</vt:lpstr>
      <vt:lpstr>What about case-control studies where p of outcome is not available?</vt:lpstr>
      <vt:lpstr>What about case-control studies? Determining Additive Interaction </vt:lpstr>
      <vt:lpstr>Chance as a Cause of Interaction?  Are all Non-identical Stratum-specific Estimates Indicative of Interaction?</vt:lpstr>
      <vt:lpstr>Statistical Tests of Interaction:   Test of Homogeneity (Heterogeneity)</vt:lpstr>
      <vt:lpstr>Tests of Homogeneity (Tests of Interaction)  with Stata in the Context of Stratification</vt:lpstr>
      <vt:lpstr>PowerPoint Presentation</vt:lpstr>
      <vt:lpstr>PowerPoint Presentation</vt:lpstr>
      <vt:lpstr>PowerPoint Presentation</vt:lpstr>
      <vt:lpstr>When to Report or Ignore Interaction?</vt:lpstr>
      <vt:lpstr>Report vs Ignore Effect-Measure Modification? Some Guidelines</vt:lpstr>
      <vt:lpstr>Why Should We Bother to Identify Statistical Interaction?</vt:lpstr>
      <vt:lpstr>PowerPoint Presentation</vt:lpstr>
      <vt:lpstr>Statistical Interaction is Just One Type of Interaction: The Four Distinct Concepts of Interaction</vt:lpstr>
      <vt:lpstr>What Scale (Additive or Multiplicative) Should be Used to Look for Different Forms of Interaction?</vt:lpstr>
      <vt:lpstr>Smoking, Family History  and Cancer:  Additive vs Multiplicative Scales</vt:lpstr>
      <vt:lpstr>Confounding vs Interaction</vt:lpstr>
      <vt:lpstr>Additional Material Slides</vt:lpstr>
      <vt:lpstr>Last Week</vt:lpstr>
      <vt:lpstr>Reading and Working with DAGs</vt:lpstr>
      <vt:lpstr>Lessons Learned from DAGs for Management of Confounding</vt:lpstr>
      <vt:lpstr>What Makes Bias Detection Hard?</vt:lpstr>
      <vt:lpstr>PowerPoint Presentation</vt:lpstr>
      <vt:lpstr>Overmatching</vt:lpstr>
      <vt:lpstr>Pure Interaction</vt:lpstr>
      <vt:lpstr>PowerPoint Presentation</vt:lpstr>
      <vt:lpstr>Instrumental Variables to Manage Confounding</vt:lpstr>
      <vt:lpstr>What variables should be considered as effect modifiers?</vt:lpstr>
      <vt:lpstr>What variables can be effect modifiers?</vt:lpstr>
      <vt:lpstr>DAGs Do Not/Cannot  Specifically Show  Effect-Measure Modification</vt:lpstr>
      <vt:lpstr>Effect modifiers may also be confounders</vt:lpstr>
      <vt:lpstr>Additive vs Multiplicative Scales</vt:lpstr>
      <vt:lpstr>Additive vs Multiplicative Scales</vt:lpstr>
      <vt:lpstr>What Scale (Additive or Multiplicative)  Should You Be Using?  It Depends Upon Your Goal</vt:lpstr>
      <vt:lpstr>Reciprocity of Interaction</vt:lpstr>
      <vt:lpstr>Interaction: What’s Being Done in Practice?</vt:lpstr>
      <vt:lpstr>A Note on “Interaction” Vocabulary</vt:lpstr>
      <vt:lpstr>Last Week:  3 Reasons to Adjust for a Variable</vt:lpstr>
      <vt:lpstr>This Week:  A Fourth Reason to Adjust –  To  Evaluate for Effect-Measure Modification </vt:lpstr>
      <vt:lpstr>Stata Code for Determining P Values for Statistical Tests for Interaction </vt:lpstr>
      <vt:lpstr>PowerPoint Presentation</vt:lpstr>
      <vt:lpstr>PowerPoint Presentation</vt:lpstr>
      <vt:lpstr>Advanced Topics in Interaction  (which we won’t cover)</vt:lpstr>
      <vt:lpstr>Depicting Adjustment on DAGs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JMartin</dc:creator>
  <cp:lastModifiedBy>Jeff Martin</cp:lastModifiedBy>
  <cp:revision>910</cp:revision>
  <cp:lastPrinted>2001-11-20T02:55:55Z</cp:lastPrinted>
  <dcterms:created xsi:type="dcterms:W3CDTF">1995-06-17T23:31:02Z</dcterms:created>
  <dcterms:modified xsi:type="dcterms:W3CDTF">2017-11-14T06:53:22Z</dcterms:modified>
</cp:coreProperties>
</file>