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32" r:id="rId3"/>
  </p:sldMasterIdLst>
  <p:notesMasterIdLst>
    <p:notesMasterId r:id="rId16"/>
  </p:notesMasterIdLst>
  <p:handoutMasterIdLst>
    <p:handoutMasterId r:id="rId17"/>
  </p:handoutMasterIdLst>
  <p:sldIdLst>
    <p:sldId id="533" r:id="rId4"/>
    <p:sldId id="539" r:id="rId5"/>
    <p:sldId id="541" r:id="rId6"/>
    <p:sldId id="542" r:id="rId7"/>
    <p:sldId id="543" r:id="rId8"/>
    <p:sldId id="544" r:id="rId9"/>
    <p:sldId id="545" r:id="rId10"/>
    <p:sldId id="546" r:id="rId11"/>
    <p:sldId id="550" r:id="rId12"/>
    <p:sldId id="547" r:id="rId13"/>
    <p:sldId id="548" r:id="rId14"/>
    <p:sldId id="549" r:id="rId15"/>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1052">
          <p15:clr>
            <a:srgbClr val="A4A3A4"/>
          </p15:clr>
        </p15:guide>
        <p15:guide id="2" orient="horz" pos="3477">
          <p15:clr>
            <a:srgbClr val="A4A3A4"/>
          </p15:clr>
        </p15:guide>
        <p15:guide id="3" orient="horz" pos="4032">
          <p15:clr>
            <a:srgbClr val="A4A3A4"/>
          </p15:clr>
        </p15:guide>
        <p15:guide id="4" orient="horz" pos="2183">
          <p15:clr>
            <a:srgbClr val="A4A3A4"/>
          </p15:clr>
        </p15:guide>
        <p15:guide id="5" orient="horz" pos="287">
          <p15:clr>
            <a:srgbClr val="A4A3A4"/>
          </p15:clr>
        </p15:guide>
        <p15:guide id="6" orient="horz" pos="1471">
          <p15:clr>
            <a:srgbClr val="A4A3A4"/>
          </p15:clr>
        </p15:guide>
        <p15:guide id="7" orient="horz" pos="535">
          <p15:clr>
            <a:srgbClr val="A4A3A4"/>
          </p15:clr>
        </p15:guide>
        <p15:guide id="8" orient="horz" pos="3938">
          <p15:clr>
            <a:srgbClr val="A4A3A4"/>
          </p15:clr>
        </p15:guide>
        <p15:guide id="9" pos="230">
          <p15:clr>
            <a:srgbClr val="A4A3A4"/>
          </p15:clr>
        </p15:guide>
        <p15:guide id="10" pos="5530">
          <p15:clr>
            <a:srgbClr val="A4A3A4"/>
          </p15:clr>
        </p15:guide>
        <p15:guide id="11" pos="2880">
          <p15:clr>
            <a:srgbClr val="A4A3A4"/>
          </p15:clr>
        </p15:guide>
        <p15:guide id="12" pos="776">
          <p15:clr>
            <a:srgbClr val="A4A3A4"/>
          </p15:clr>
        </p15:guide>
        <p15:guide id="13" pos="1411">
          <p15:clr>
            <a:srgbClr val="A4A3A4"/>
          </p15:clr>
        </p15:guide>
        <p15:guide id="14" pos="5287">
          <p15:clr>
            <a:srgbClr val="A4A3A4"/>
          </p15:clr>
        </p15:guide>
        <p15:guide id="15" pos="474">
          <p15:clr>
            <a:srgbClr val="A4A3A4"/>
          </p15:clr>
        </p15:guide>
        <p15:guide id="16" pos="4551">
          <p15:clr>
            <a:srgbClr val="A4A3A4"/>
          </p15:clr>
        </p15:guide>
      </p15:sldGuideLst>
    </p:ext>
    <p:ext uri="{2D200454-40CA-4A62-9FC3-DE9A4176ACB9}">
      <p15:notesGuideLst xmlns:p15="http://schemas.microsoft.com/office/powerpoint/2012/main">
        <p15:guide id="1" orient="horz" pos="2592">
          <p15:clr>
            <a:srgbClr val="A4A3A4"/>
          </p15:clr>
        </p15:guide>
        <p15:guide id="2" orient="horz" pos="5542">
          <p15:clr>
            <a:srgbClr val="A4A3A4"/>
          </p15:clr>
        </p15:guide>
        <p15:guide id="3" orient="horz" pos="5777">
          <p15:clr>
            <a:srgbClr val="A4A3A4"/>
          </p15:clr>
        </p15:guide>
        <p15:guide id="4" pos="286">
          <p15:clr>
            <a:srgbClr val="A4A3A4"/>
          </p15:clr>
        </p15:guide>
        <p15:guide id="5" pos="403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48024"/>
    <a:srgbClr val="052049"/>
    <a:srgbClr val="CC99FF"/>
    <a:srgbClr val="178CCB"/>
    <a:srgbClr val="000000"/>
    <a:srgbClr val="90BD31"/>
    <a:srgbClr val="18A3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39" autoAdjust="0"/>
    <p:restoredTop sz="73753" autoAdjust="0"/>
  </p:normalViewPr>
  <p:slideViewPr>
    <p:cSldViewPr snapToGrid="0">
      <p:cViewPr varScale="1">
        <p:scale>
          <a:sx n="77" d="100"/>
          <a:sy n="77" d="100"/>
        </p:scale>
        <p:origin x="2370" y="78"/>
      </p:cViewPr>
      <p:guideLst>
        <p:guide orient="horz" pos="1052"/>
        <p:guide orient="horz" pos="3477"/>
        <p:guide orient="horz" pos="4032"/>
        <p:guide orient="horz" pos="2183"/>
        <p:guide orient="horz" pos="287"/>
        <p:guide orient="horz" pos="1471"/>
        <p:guide orient="horz" pos="535"/>
        <p:guide orient="horz" pos="3938"/>
        <p:guide pos="230"/>
        <p:guide pos="5530"/>
        <p:guide pos="2880"/>
        <p:guide pos="776"/>
        <p:guide pos="1411"/>
        <p:guide pos="5287"/>
        <p:guide pos="474"/>
        <p:guide pos="4551"/>
      </p:guideLst>
    </p:cSldViewPr>
  </p:slideViewPr>
  <p:notesTextViewPr>
    <p:cViewPr>
      <p:scale>
        <a:sx n="100" d="100"/>
        <a:sy n="100" d="100"/>
      </p:scale>
      <p:origin x="0" y="0"/>
    </p:cViewPr>
  </p:notesTextViewPr>
  <p:sorterViewPr>
    <p:cViewPr>
      <p:scale>
        <a:sx n="140" d="100"/>
        <a:sy n="140" d="100"/>
      </p:scale>
      <p:origin x="0" y="0"/>
    </p:cViewPr>
  </p:sorterViewPr>
  <p:notesViewPr>
    <p:cSldViewPr snapToGrid="0">
      <p:cViewPr varScale="1">
        <p:scale>
          <a:sx n="70" d="100"/>
          <a:sy n="70" d="100"/>
        </p:scale>
        <p:origin x="-3450" y="-114"/>
      </p:cViewPr>
      <p:guideLst>
        <p:guide orient="horz" pos="2592"/>
        <p:guide orient="horz" pos="5542"/>
        <p:guide orient="horz" pos="5777"/>
        <p:guide pos="286"/>
        <p:guide pos="40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Header Placeholder 1"/>
          <p:cNvSpPr>
            <a:spLocks noGrp="1"/>
          </p:cNvSpPr>
          <p:nvPr>
            <p:ph type="hdr" sz="quarter"/>
          </p:nvPr>
        </p:nvSpPr>
        <p:spPr>
          <a:xfrm>
            <a:off x="2220913" y="8863013"/>
            <a:ext cx="2663825" cy="138112"/>
          </a:xfrm>
          <a:prstGeom prst="rect">
            <a:avLst/>
          </a:prstGeom>
        </p:spPr>
        <p:txBody>
          <a:bodyPr vert="horz" wrap="square" lIns="0" tIns="0" rIns="0" bIns="0" rtlCol="0" anchor="t" anchorCtr="0"/>
          <a:lstStyle>
            <a:lvl1pPr algn="l" eaLnBrk="1" fontAlgn="auto" hangingPunct="1">
              <a:lnSpc>
                <a:spcPct val="95000"/>
              </a:lnSpc>
              <a:spcBef>
                <a:spcPts val="0"/>
              </a:spcBef>
              <a:spcAft>
                <a:spcPts val="0"/>
              </a:spcAft>
              <a:defRPr sz="800">
                <a:latin typeface="Arial" pitchFamily="34" charset="0"/>
                <a:cs typeface="Arial" pitchFamily="34" charset="0"/>
              </a:defRPr>
            </a:lvl1pPr>
          </a:lstStyle>
          <a:p>
            <a:pPr>
              <a:defRPr/>
            </a:pPr>
            <a:r>
              <a:rPr lang="en-US"/>
              <a:t>[ADD PRESENTATION TITLE: INSERT TAB &gt; HEADER &amp; FOOTER &gt; NOTES AND HANDOUTS]</a:t>
            </a:r>
          </a:p>
        </p:txBody>
      </p:sp>
      <p:sp>
        <p:nvSpPr>
          <p:cNvPr id="7" name="Date Placeholder 2"/>
          <p:cNvSpPr>
            <a:spLocks noGrp="1"/>
          </p:cNvSpPr>
          <p:nvPr>
            <p:ph type="dt" idx="1"/>
          </p:nvPr>
        </p:nvSpPr>
        <p:spPr>
          <a:xfrm>
            <a:off x="1198563" y="8856663"/>
            <a:ext cx="881062" cy="146050"/>
          </a:xfrm>
          <a:prstGeom prst="rect">
            <a:avLst/>
          </a:prstGeom>
        </p:spPr>
        <p:txBody>
          <a:bodyPr vert="horz" lIns="0" tIns="0" rIns="0" bIns="0" rtlCol="0"/>
          <a:lstStyle>
            <a:lvl1pPr algn="l" eaLnBrk="1" fontAlgn="auto" hangingPunct="1">
              <a:spcBef>
                <a:spcPts val="0"/>
              </a:spcBef>
              <a:spcAft>
                <a:spcPts val="0"/>
              </a:spcAft>
              <a:defRPr sz="800">
                <a:latin typeface="Arial" pitchFamily="34" charset="0"/>
                <a:cs typeface="Arial" pitchFamily="34" charset="0"/>
              </a:defRPr>
            </a:lvl1pPr>
          </a:lstStyle>
          <a:p>
            <a:pPr>
              <a:defRPr/>
            </a:pPr>
            <a:fld id="{02EF10BB-830C-4AA2-BADA-6D583F279480}" type="datetime1">
              <a:rPr lang="en-US" smtClean="0"/>
              <a:t>10/25/2018</a:t>
            </a:fld>
            <a:endParaRPr lang="en-US" dirty="0"/>
          </a:p>
        </p:txBody>
      </p:sp>
      <p:cxnSp>
        <p:nvCxnSpPr>
          <p:cNvPr id="44" name="Straight Connector 43"/>
          <p:cNvCxnSpPr/>
          <p:nvPr/>
        </p:nvCxnSpPr>
        <p:spPr>
          <a:xfrm>
            <a:off x="455613" y="8796338"/>
            <a:ext cx="59436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Slide Number Placeholder 6"/>
          <p:cNvSpPr>
            <a:spLocks noGrp="1"/>
          </p:cNvSpPr>
          <p:nvPr>
            <p:ph type="sldNum" sz="quarter" idx="3"/>
          </p:nvPr>
        </p:nvSpPr>
        <p:spPr>
          <a:xfrm>
            <a:off x="441325" y="8856663"/>
            <a:ext cx="554038" cy="106362"/>
          </a:xfrm>
          <a:prstGeom prst="rect">
            <a:avLst/>
          </a:prstGeom>
        </p:spPr>
        <p:txBody>
          <a:bodyPr vert="horz" wrap="square" lIns="0" tIns="0" rIns="0" bIns="0" rtlCol="0" anchor="b" anchorCtr="0"/>
          <a:lstStyle>
            <a:lvl1pPr marL="0" algn="l" defTabSz="914400" rtl="0" eaLnBrk="1" fontAlgn="auto" latinLnBrk="0" hangingPunct="1">
              <a:spcBef>
                <a:spcPts val="0"/>
              </a:spcBef>
              <a:spcAft>
                <a:spcPts val="0"/>
              </a:spcAft>
              <a:defRPr lang="en-US" sz="800" kern="1200">
                <a:solidFill>
                  <a:schemeClr val="tx1"/>
                </a:solidFill>
                <a:latin typeface="Arial" pitchFamily="34" charset="0"/>
                <a:ea typeface="+mn-ea"/>
                <a:cs typeface="Arial" pitchFamily="34" charset="0"/>
              </a:defRPr>
            </a:lvl1pPr>
          </a:lstStyle>
          <a:p>
            <a:pPr>
              <a:defRPr/>
            </a:pPr>
            <a:fld id="{D1786D7C-1D6B-4C3A-969C-11E3524D5FBA}" type="slidenum">
              <a:rPr/>
              <a:pPr>
                <a:defRPr/>
              </a:pPr>
              <a:t>‹#›</a:t>
            </a:fld>
            <a:endParaRPr dirty="0"/>
          </a:p>
        </p:txBody>
      </p:sp>
      <p:pic>
        <p:nvPicPr>
          <p:cNvPr id="1434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2313" y="8866188"/>
            <a:ext cx="60007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7450" y="400050"/>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441325" y="4079875"/>
            <a:ext cx="5961063" cy="4481513"/>
          </a:xfrm>
          <a:prstGeom prst="rect">
            <a:avLst/>
          </a:prstGeom>
        </p:spPr>
        <p:txBody>
          <a:bodyPr vert="horz" lIns="0" tIns="0" rIns="0" bIns="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p:txBody>
      </p:sp>
      <p:sp>
        <p:nvSpPr>
          <p:cNvPr id="11" name="Header Placeholder 1"/>
          <p:cNvSpPr>
            <a:spLocks noGrp="1"/>
          </p:cNvSpPr>
          <p:nvPr>
            <p:ph type="hdr" sz="quarter"/>
          </p:nvPr>
        </p:nvSpPr>
        <p:spPr>
          <a:xfrm>
            <a:off x="2227263" y="8863013"/>
            <a:ext cx="2665412" cy="138112"/>
          </a:xfrm>
          <a:prstGeom prst="rect">
            <a:avLst/>
          </a:prstGeom>
        </p:spPr>
        <p:txBody>
          <a:bodyPr vert="horz" wrap="square" lIns="0" tIns="0" rIns="0" bIns="0" rtlCol="0" anchor="t" anchorCtr="0"/>
          <a:lstStyle>
            <a:lvl1pPr algn="l" eaLnBrk="1" fontAlgn="auto" hangingPunct="1">
              <a:lnSpc>
                <a:spcPct val="95000"/>
              </a:lnSpc>
              <a:spcBef>
                <a:spcPts val="0"/>
              </a:spcBef>
              <a:spcAft>
                <a:spcPts val="0"/>
              </a:spcAft>
              <a:defRPr sz="800" i="0">
                <a:latin typeface="Arial" pitchFamily="34" charset="0"/>
                <a:cs typeface="Arial" pitchFamily="34" charset="0"/>
              </a:defRPr>
            </a:lvl1pPr>
          </a:lstStyle>
          <a:p>
            <a:pPr>
              <a:defRPr/>
            </a:pPr>
            <a:r>
              <a:rPr lang="en-US"/>
              <a:t>[ADD PRESENTATION TITLE: INSERT TAB &gt; HEADER &amp; FOOTER &gt; NOTES AND HANDOUTS]</a:t>
            </a:r>
            <a:endParaRPr lang="en-US" dirty="0"/>
          </a:p>
        </p:txBody>
      </p:sp>
      <p:sp>
        <p:nvSpPr>
          <p:cNvPr id="12" name="Date Placeholder 2"/>
          <p:cNvSpPr>
            <a:spLocks noGrp="1"/>
          </p:cNvSpPr>
          <p:nvPr>
            <p:ph type="dt" idx="1"/>
          </p:nvPr>
        </p:nvSpPr>
        <p:spPr>
          <a:xfrm>
            <a:off x="1206500" y="8856663"/>
            <a:ext cx="879475" cy="146050"/>
          </a:xfrm>
          <a:prstGeom prst="rect">
            <a:avLst/>
          </a:prstGeom>
        </p:spPr>
        <p:txBody>
          <a:bodyPr vert="horz" lIns="0" tIns="0" rIns="0" bIns="0" rtlCol="0"/>
          <a:lstStyle>
            <a:lvl1pPr algn="l" eaLnBrk="1" fontAlgn="auto" hangingPunct="1">
              <a:spcBef>
                <a:spcPts val="0"/>
              </a:spcBef>
              <a:spcAft>
                <a:spcPts val="0"/>
              </a:spcAft>
              <a:defRPr sz="800" i="0">
                <a:latin typeface="Arial" pitchFamily="34" charset="0"/>
                <a:cs typeface="Arial" pitchFamily="34" charset="0"/>
              </a:defRPr>
            </a:lvl1pPr>
          </a:lstStyle>
          <a:p>
            <a:pPr>
              <a:defRPr/>
            </a:pPr>
            <a:fld id="{B2A033F4-16D5-447F-B886-ABD1204AF727}" type="datetime1">
              <a:rPr lang="en-US" smtClean="0"/>
              <a:t>10/25/2018</a:t>
            </a:fld>
            <a:endParaRPr lang="en-US" dirty="0"/>
          </a:p>
        </p:txBody>
      </p:sp>
      <p:sp>
        <p:nvSpPr>
          <p:cNvPr id="28" name="Slide Number Placeholder 6"/>
          <p:cNvSpPr>
            <a:spLocks noGrp="1"/>
          </p:cNvSpPr>
          <p:nvPr>
            <p:ph type="sldNum" sz="quarter" idx="5"/>
          </p:nvPr>
        </p:nvSpPr>
        <p:spPr>
          <a:xfrm>
            <a:off x="447675" y="8856663"/>
            <a:ext cx="554038" cy="106362"/>
          </a:xfrm>
          <a:prstGeom prst="rect">
            <a:avLst/>
          </a:prstGeom>
        </p:spPr>
        <p:txBody>
          <a:bodyPr vert="horz" wrap="square" lIns="0" tIns="0" rIns="0" bIns="0" rtlCol="0" anchor="b" anchorCtr="0"/>
          <a:lstStyle>
            <a:lvl1pPr marL="0" algn="l" defTabSz="914400" rtl="0" eaLnBrk="1" fontAlgn="auto" latinLnBrk="0" hangingPunct="1">
              <a:spcBef>
                <a:spcPts val="0"/>
              </a:spcBef>
              <a:spcAft>
                <a:spcPts val="0"/>
              </a:spcAft>
              <a:defRPr lang="en-US" sz="800" i="0" kern="1200">
                <a:solidFill>
                  <a:schemeClr val="tx1"/>
                </a:solidFill>
                <a:latin typeface="Arial" pitchFamily="34" charset="0"/>
                <a:ea typeface="+mn-ea"/>
                <a:cs typeface="Arial" pitchFamily="34" charset="0"/>
              </a:defRPr>
            </a:lvl1pPr>
          </a:lstStyle>
          <a:p>
            <a:pPr>
              <a:defRPr/>
            </a:pPr>
            <a:fld id="{C89B28AD-C9E3-4D5B-9F3E-BE846E322C5C}" type="slidenum">
              <a:rPr/>
              <a:pPr>
                <a:defRPr/>
              </a:pPr>
              <a:t>‹#›</a:t>
            </a:fld>
            <a:endParaRPr dirty="0"/>
          </a:p>
        </p:txBody>
      </p:sp>
      <p:cxnSp>
        <p:nvCxnSpPr>
          <p:cNvPr id="29" name="Straight Connector 28"/>
          <p:cNvCxnSpPr/>
          <p:nvPr/>
        </p:nvCxnSpPr>
        <p:spPr>
          <a:xfrm>
            <a:off x="455613" y="8796338"/>
            <a:ext cx="59436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332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2313" y="8866188"/>
            <a:ext cx="60007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hf/>
  <p:notesStyle>
    <a:lvl1pPr marL="114300" indent="-114300" algn="l" rtl="0" eaLnBrk="0" fontAlgn="base" hangingPunct="0">
      <a:spcBef>
        <a:spcPts val="800"/>
      </a:spcBef>
      <a:spcAft>
        <a:spcPct val="0"/>
      </a:spcAft>
      <a:buFont typeface="Arial" panose="020B0604020202020204" pitchFamily="34" charset="0"/>
      <a:buChar char="•"/>
      <a:defRPr sz="1200" kern="1200">
        <a:solidFill>
          <a:schemeClr val="tx1"/>
        </a:solidFill>
        <a:latin typeface="Arial" pitchFamily="34" charset="0"/>
        <a:ea typeface="Arial" charset="0"/>
        <a:cs typeface="Arial" pitchFamily="34" charset="0"/>
      </a:defRPr>
    </a:lvl1pPr>
    <a:lvl2pPr marL="285750" indent="-112713" algn="l" rtl="0" eaLnBrk="0" fontAlgn="base" hangingPunct="0">
      <a:spcBef>
        <a:spcPts val="200"/>
      </a:spcBef>
      <a:spcAft>
        <a:spcPct val="0"/>
      </a:spcAft>
      <a:buFont typeface="Arial" panose="020B0604020202020204" pitchFamily="34" charset="0"/>
      <a:buChar char="•"/>
      <a:defRPr sz="1100" kern="1200">
        <a:solidFill>
          <a:schemeClr val="tx1"/>
        </a:solidFill>
        <a:latin typeface="Arial" pitchFamily="34" charset="0"/>
        <a:ea typeface="Arial" charset="0"/>
        <a:cs typeface="Arial" pitchFamily="34" charset="0"/>
      </a:defRPr>
    </a:lvl2pPr>
    <a:lvl3pPr marL="403225" indent="-117475" algn="l" rtl="0" eaLnBrk="0" fontAlgn="base" hangingPunct="0">
      <a:spcBef>
        <a:spcPts val="200"/>
      </a:spcBef>
      <a:spcAft>
        <a:spcPct val="0"/>
      </a:spcAft>
      <a:buFont typeface="Arial" panose="020B0604020202020204" pitchFamily="34" charset="0"/>
      <a:buChar char="•"/>
      <a:defRPr sz="1000" kern="1200">
        <a:solidFill>
          <a:schemeClr val="tx1"/>
        </a:solidFill>
        <a:latin typeface="Arial" pitchFamily="34" charset="0"/>
        <a:ea typeface="Arial" charset="0"/>
        <a:cs typeface="Arial" pitchFamily="34" charset="0"/>
      </a:defRPr>
    </a:lvl3pPr>
    <a:lvl4pPr marL="569913" indent="-112713" algn="l" rtl="0" eaLnBrk="0" fontAlgn="base" hangingPunct="0">
      <a:spcBef>
        <a:spcPts val="200"/>
      </a:spcBef>
      <a:spcAft>
        <a:spcPct val="0"/>
      </a:spcAft>
      <a:buFont typeface="Arial" panose="020B0604020202020204" pitchFamily="34" charset="0"/>
      <a:buChar char="•"/>
      <a:defRPr sz="1000" kern="1200">
        <a:solidFill>
          <a:schemeClr val="tx1"/>
        </a:solidFill>
        <a:latin typeface="Arial" pitchFamily="34" charset="0"/>
        <a:ea typeface="Arial" charset="0"/>
        <a:cs typeface="Arial" pitchFamily="34" charset="0"/>
      </a:defRPr>
    </a:lvl4pPr>
    <a:lvl5pPr marL="457200" indent="114300" algn="l" rtl="0" eaLnBrk="0" fontAlgn="base" hangingPunct="0">
      <a:spcBef>
        <a:spcPct val="30000"/>
      </a:spcBef>
      <a:spcAft>
        <a:spcPct val="0"/>
      </a:spcAft>
      <a:buFont typeface="Arial" panose="020B0604020202020204" pitchFamily="34" charset="0"/>
      <a:buChar char="•"/>
      <a:defRPr sz="1000" kern="1200">
        <a:solidFill>
          <a:schemeClr val="tx1"/>
        </a:solidFill>
        <a:latin typeface="+mn-lt"/>
        <a:ea typeface="Arial" charset="0"/>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endParaRPr lang="en-US" altLang="en-US" dirty="0" smtClean="0"/>
          </a:p>
        </p:txBody>
      </p:sp>
      <p:sp>
        <p:nvSpPr>
          <p:cNvPr id="1638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smtClean="0">
                <a:latin typeface="Arial" panose="020B0604020202020204" pitchFamily="34" charset="0"/>
              </a:rPr>
              <a:t>[ADD PRESENTATION TITLE: INSERT TAB &gt; HEADER &amp; FOOTER &gt; NOTES AND HANDOUTS]</a:t>
            </a:r>
          </a:p>
        </p:txBody>
      </p:sp>
      <p:sp>
        <p:nvSpPr>
          <p:cNvPr id="16389"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32C3D53D-11A4-4248-89A4-C8A1BB278222}" type="datetime1">
              <a:rPr lang="en-US" altLang="en-US" smtClean="0">
                <a:latin typeface="Arial" panose="020B0604020202020204" pitchFamily="34" charset="0"/>
              </a:rPr>
              <a:t>10/25/2018</a:t>
            </a:fld>
            <a:endParaRPr lang="en-US" altLang="en-US" smtClean="0">
              <a:latin typeface="Arial" panose="020B0604020202020204" pitchFamily="34" charset="0"/>
            </a:endParaRPr>
          </a:p>
        </p:txBody>
      </p:sp>
      <p:sp>
        <p:nvSpPr>
          <p:cNvPr id="16390"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B8D493BB-CA31-448B-9904-5927A40E1758}" type="slidenum">
              <a:rPr altLang="en-US" smtClean="0">
                <a:latin typeface="Arial" panose="020B0604020202020204" pitchFamily="34" charset="0"/>
              </a:rPr>
              <a:pPr fontAlgn="base">
                <a:spcBef>
                  <a:spcPct val="0"/>
                </a:spcBef>
                <a:spcAft>
                  <a:spcPct val="0"/>
                </a:spcAft>
              </a:pPr>
              <a:t>1</a:t>
            </a:fld>
            <a:endParaRPr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ANOVA - analysis of variance, a statistical method in which the variation in a set of observations is divided into distinct components.</a:t>
            </a:r>
          </a:p>
        </p:txBody>
      </p:sp>
      <p:sp>
        <p:nvSpPr>
          <p:cNvPr id="6656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smtClean="0">
                <a:latin typeface="Arial" panose="020B0604020202020204" pitchFamily="34" charset="0"/>
              </a:rPr>
              <a:t>[ADD PRESENTATION TITLE: INSERT TAB &gt; HEADER &amp; FOOTER &gt; NOTES AND HANDOUTS]</a:t>
            </a:r>
          </a:p>
        </p:txBody>
      </p:sp>
      <p:sp>
        <p:nvSpPr>
          <p:cNvPr id="66565"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56980954-DFCE-4059-87C0-54B628C2B0B0}" type="datetime1">
              <a:rPr lang="en-US" altLang="en-US" smtClean="0">
                <a:latin typeface="Arial" panose="020B0604020202020204" pitchFamily="34" charset="0"/>
              </a:rPr>
              <a:pPr fontAlgn="base">
                <a:spcBef>
                  <a:spcPct val="0"/>
                </a:spcBef>
                <a:spcAft>
                  <a:spcPct val="0"/>
                </a:spcAft>
              </a:pPr>
              <a:t>10/25/2018</a:t>
            </a:fld>
            <a:endParaRPr lang="en-US" altLang="en-US" smtClean="0">
              <a:latin typeface="Arial" panose="020B0604020202020204" pitchFamily="34" charset="0"/>
            </a:endParaRPr>
          </a:p>
        </p:txBody>
      </p:sp>
      <p:sp>
        <p:nvSpPr>
          <p:cNvPr id="6656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9083CDEE-8E4F-4001-9914-B89D2C40FFB7}" type="slidenum">
              <a:rPr altLang="en-US" smtClean="0">
                <a:latin typeface="Arial" panose="020B0604020202020204" pitchFamily="34" charset="0"/>
              </a:rPr>
              <a:pPr fontAlgn="base">
                <a:spcBef>
                  <a:spcPct val="0"/>
                </a:spcBef>
                <a:spcAft>
                  <a:spcPct val="0"/>
                </a:spcAft>
              </a:pPr>
              <a:t>3</a:t>
            </a:fld>
            <a:endParaRPr altLang="en-US" smtClean="0">
              <a:latin typeface="Arial" panose="020B0604020202020204" pitchFamily="34" charset="0"/>
            </a:endParaRPr>
          </a:p>
        </p:txBody>
      </p:sp>
    </p:spTree>
    <p:extLst>
      <p:ext uri="{BB962C8B-B14F-4D97-AF65-F5344CB8AC3E}">
        <p14:creationId xmlns:p14="http://schemas.microsoft.com/office/powerpoint/2010/main" val="1626285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861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smtClean="0">
                <a:latin typeface="Arial" panose="020B0604020202020204" pitchFamily="34" charset="0"/>
              </a:rPr>
              <a:t>[ADD PRESENTATION TITLE: INSERT TAB &gt; HEADER &amp; FOOTER &gt; NOTES AND HANDOUTS]</a:t>
            </a:r>
          </a:p>
        </p:txBody>
      </p:sp>
      <p:sp>
        <p:nvSpPr>
          <p:cNvPr id="68613"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39B2D73C-832A-425E-AF42-1BC758B6400D}" type="datetime1">
              <a:rPr lang="en-US" altLang="en-US" smtClean="0">
                <a:latin typeface="Arial" panose="020B0604020202020204" pitchFamily="34" charset="0"/>
              </a:rPr>
              <a:pPr fontAlgn="base">
                <a:spcBef>
                  <a:spcPct val="0"/>
                </a:spcBef>
                <a:spcAft>
                  <a:spcPct val="0"/>
                </a:spcAft>
              </a:pPr>
              <a:t>10/25/2018</a:t>
            </a:fld>
            <a:endParaRPr lang="en-US" altLang="en-US" smtClean="0">
              <a:latin typeface="Arial" panose="020B0604020202020204" pitchFamily="34" charset="0"/>
            </a:endParaRPr>
          </a:p>
        </p:txBody>
      </p:sp>
      <p:sp>
        <p:nvSpPr>
          <p:cNvPr id="6861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E577216A-8A0E-4D3D-B506-9A7EC5A9FB82}" type="slidenum">
              <a:rPr altLang="en-US" smtClean="0">
                <a:latin typeface="Arial" panose="020B0604020202020204" pitchFamily="34" charset="0"/>
              </a:rPr>
              <a:pPr fontAlgn="base">
                <a:spcBef>
                  <a:spcPct val="0"/>
                </a:spcBef>
                <a:spcAft>
                  <a:spcPct val="0"/>
                </a:spcAft>
              </a:pPr>
              <a:t>4</a:t>
            </a:fld>
            <a:endParaRPr altLang="en-US" smtClean="0">
              <a:latin typeface="Arial" panose="020B0604020202020204" pitchFamily="34" charset="0"/>
            </a:endParaRPr>
          </a:p>
        </p:txBody>
      </p:sp>
    </p:spTree>
    <p:extLst>
      <p:ext uri="{BB962C8B-B14F-4D97-AF65-F5344CB8AC3E}">
        <p14:creationId xmlns:p14="http://schemas.microsoft.com/office/powerpoint/2010/main" val="4424074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1">
    <p:bg bwMode="ltGray">
      <p:bgPr>
        <a:solidFill>
          <a:schemeClr val="tx2"/>
        </a:solidFill>
        <a:effectLst/>
      </p:bgPr>
    </p:bg>
    <p:spTree>
      <p:nvGrpSpPr>
        <p:cNvPr id="1" name=""/>
        <p:cNvGrpSpPr/>
        <p:nvPr/>
      </p:nvGrpSpPr>
      <p:grpSpPr>
        <a:xfrm>
          <a:off x="0" y="0"/>
          <a:ext cx="0" cy="0"/>
          <a:chOff x="0" y="0"/>
          <a:chExt cx="0" cy="0"/>
        </a:xfrm>
      </p:grpSpPr>
      <p:pic>
        <p:nvPicPr>
          <p:cNvPr id="5"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2"/>
          <p:cNvSpPr>
            <a:spLocks noChangeArrowheads="1"/>
          </p:cNvSpPr>
          <p:nvPr/>
        </p:nvSpPr>
        <p:spPr bwMode="auto">
          <a:xfrm>
            <a:off x="365125" y="366713"/>
            <a:ext cx="6859588" cy="5153025"/>
          </a:xfrm>
          <a:prstGeom prst="rect">
            <a:avLst/>
          </a:prstGeom>
          <a:solidFill>
            <a:schemeClr val="tx1"/>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wrap="none"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algn="ctr" eaLnBrk="1" hangingPunct="1">
              <a:lnSpc>
                <a:spcPct val="90000"/>
              </a:lnSpc>
              <a:defRPr/>
            </a:pPr>
            <a:endParaRPr lang="en-US" altLang="en-US" sz="1600" b="1" smtClean="0">
              <a:solidFill>
                <a:schemeClr val="bg1"/>
              </a:solidFill>
              <a:latin typeface="Arial" panose="020B0604020202020204" pitchFamily="34" charset="0"/>
            </a:endParaRPr>
          </a:p>
        </p:txBody>
      </p:sp>
      <p:pic>
        <p:nvPicPr>
          <p:cNvPr id="7" name="Picture 1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invGray">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4"/>
          <p:cNvSpPr>
            <a:spLocks noChangeArrowheads="1"/>
          </p:cNvSpPr>
          <p:nvPr userDrawn="1"/>
        </p:nvSpPr>
        <p:spPr bwMode="invGray">
          <a:xfrm>
            <a:off x="365125" y="366713"/>
            <a:ext cx="6859588" cy="5153025"/>
          </a:xfrm>
          <a:prstGeom prst="rect">
            <a:avLst/>
          </a:prstGeom>
          <a:solidFill>
            <a:schemeClr val="tx1"/>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wrap="none"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algn="ctr" eaLnBrk="1" hangingPunct="1">
              <a:lnSpc>
                <a:spcPct val="90000"/>
              </a:lnSpc>
              <a:defRPr/>
            </a:pPr>
            <a:endParaRPr lang="en-US" altLang="en-US" sz="1600" b="1" smtClean="0">
              <a:solidFill>
                <a:schemeClr val="bg1"/>
              </a:solidFill>
              <a:latin typeface="Arial" panose="020B0604020202020204" pitchFamily="34" charset="0"/>
            </a:endParaRPr>
          </a:p>
        </p:txBody>
      </p:sp>
      <p:pic>
        <p:nvPicPr>
          <p:cNvPr id="9" name="Picture 15" descr="UCSF_sig_white_RGB.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8188" y="742950"/>
            <a:ext cx="1052512"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Title 34"/>
          <p:cNvSpPr>
            <a:spLocks noGrp="1"/>
          </p:cNvSpPr>
          <p:nvPr>
            <p:ph type="title"/>
          </p:nvPr>
        </p:nvSpPr>
        <p:spPr>
          <a:xfrm>
            <a:off x="648605" y="2446074"/>
            <a:ext cx="6576108" cy="618631"/>
          </a:xfrm>
        </p:spPr>
        <p:txBody>
          <a:bodyPr rtlCol="0" anchor="b"/>
          <a:lstStyle>
            <a:lvl1pPr>
              <a:lnSpc>
                <a:spcPct val="95000"/>
              </a:lnSpc>
              <a:defRPr kumimoji="0" lang="en-US" sz="3800" b="0" i="0" u="none" strike="noStrike" kern="1200" cap="none" spc="0" normalizeH="0" baseline="0" noProof="0" dirty="0">
                <a:ln>
                  <a:noFill/>
                </a:ln>
                <a:solidFill>
                  <a:schemeClr val="bg1"/>
                </a:solidFill>
                <a:effectLst/>
                <a:uLnTx/>
                <a:uFillTx/>
                <a:latin typeface="+mn-lt"/>
                <a:ea typeface="+mj-ea"/>
                <a:cs typeface="+mj-cs"/>
              </a:defRPr>
            </a:lvl1pPr>
          </a:lstStyle>
          <a:p>
            <a:pPr lvl="0"/>
            <a:r>
              <a:rPr lang="en-US" smtClean="0"/>
              <a:t>Click to edit Master title style</a:t>
            </a:r>
            <a:endParaRPr lang="en-US" dirty="0"/>
          </a:p>
        </p:txBody>
      </p:sp>
      <p:sp>
        <p:nvSpPr>
          <p:cNvPr id="38" name="Text Placeholder 2"/>
          <p:cNvSpPr>
            <a:spLocks noGrp="1"/>
          </p:cNvSpPr>
          <p:nvPr>
            <p:ph type="body" idx="1"/>
          </p:nvPr>
        </p:nvSpPr>
        <p:spPr>
          <a:xfrm>
            <a:off x="654696" y="2999514"/>
            <a:ext cx="6550481" cy="507831"/>
          </a:xfrm>
        </p:spPr>
        <p:txBody>
          <a:bodyPr>
            <a:noAutofit/>
          </a:bodyPr>
          <a:lstStyle>
            <a:lvl1pPr marL="0" indent="0" algn="l" defTabSz="914400" rtl="0" eaLnBrk="1" latinLnBrk="0" hangingPunct="1">
              <a:lnSpc>
                <a:spcPct val="90000"/>
              </a:lnSpc>
              <a:spcBef>
                <a:spcPts val="600"/>
              </a:spcBef>
              <a:buFont typeface="Arial" pitchFamily="34" charset="0"/>
              <a:buNone/>
              <a:defRPr sz="3800" i="1" spc="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sz="quarter" idx="10"/>
          </p:nvPr>
        </p:nvSpPr>
        <p:spPr>
          <a:xfrm>
            <a:off x="746125" y="4045554"/>
            <a:ext cx="6478588" cy="365125"/>
          </a:xfrm>
        </p:spPr>
        <p:txBody>
          <a:bodyPr lIns="0" tIns="0" rIns="0" bIns="0" rtlCol="0"/>
          <a:lstStyle>
            <a:lvl1pPr marL="0" indent="0">
              <a:spcBef>
                <a:spcPts val="0"/>
              </a:spcBef>
              <a:buNone/>
              <a:defRPr lang="en-US" sz="1800" i="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lvl="0"/>
            <a:r>
              <a:rPr lang="en-US" dirty="0" smtClean="0"/>
              <a:t>Click to edit Master text styles</a:t>
            </a:r>
            <a:endParaRPr lang="en-US" dirty="0"/>
          </a:p>
        </p:txBody>
      </p:sp>
      <p:sp>
        <p:nvSpPr>
          <p:cNvPr id="10" name="Date Placeholder 4"/>
          <p:cNvSpPr>
            <a:spLocks noGrp="1"/>
          </p:cNvSpPr>
          <p:nvPr>
            <p:ph type="dt" sz="half" idx="11"/>
          </p:nvPr>
        </p:nvSpPr>
        <p:spPr>
          <a:xfrm>
            <a:off x="747713" y="4906963"/>
            <a:ext cx="1925637" cy="239712"/>
          </a:xfrm>
          <a:prstGeom prst="rect">
            <a:avLst/>
          </a:prstGeom>
        </p:spPr>
        <p:txBody>
          <a:bodyPr vert="horz" wrap="square" lIns="0" tIns="0" rIns="0" bIns="0" rtlCol="0" anchor="b" anchorCtr="0"/>
          <a:lstStyle>
            <a:lvl1pPr algn="l" eaLnBrk="1" fontAlgn="auto" hangingPunct="1">
              <a:spcBef>
                <a:spcPts val="0"/>
              </a:spcBef>
              <a:spcAft>
                <a:spcPts val="0"/>
              </a:spcAft>
              <a:defRPr sz="1200" i="0">
                <a:solidFill>
                  <a:schemeClr val="bg1"/>
                </a:solidFill>
                <a:latin typeface="Arial" pitchFamily="34" charset="0"/>
                <a:cs typeface="Arial" pitchFamily="34" charset="0"/>
              </a:defRPr>
            </a:lvl1pPr>
          </a:lstStyle>
          <a:p>
            <a:pPr>
              <a:defRPr/>
            </a:pPr>
            <a:endParaRPr lang="en-US"/>
          </a:p>
        </p:txBody>
      </p:sp>
    </p:spTree>
    <p:extLst>
      <p:ext uri="{BB962C8B-B14F-4D97-AF65-F5344CB8AC3E}">
        <p14:creationId xmlns:p14="http://schemas.microsoft.com/office/powerpoint/2010/main" val="59151806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5125" y="477227"/>
            <a:ext cx="8415193" cy="563231"/>
          </a:xfrm>
        </p:spPr>
        <p:txBody>
          <a:bodyPr rtlCol="0"/>
          <a:lstStyle>
            <a:lvl1pPr>
              <a:defRPr lang="en-US" sz="3600" dirty="0"/>
            </a:lvl1pPr>
          </a:lstStyle>
          <a:p>
            <a:pPr lvl="0"/>
            <a:r>
              <a:rPr lang="en-US" dirty="0" smtClean="0"/>
              <a:t>Click to edit Master title style</a:t>
            </a:r>
            <a:endParaRPr lang="en-US" dirty="0"/>
          </a:p>
        </p:txBody>
      </p:sp>
      <p:sp>
        <p:nvSpPr>
          <p:cNvPr id="3" name="Content Placeholder 2"/>
          <p:cNvSpPr>
            <a:spLocks noGrp="1"/>
          </p:cNvSpPr>
          <p:nvPr>
            <p:ph idx="1"/>
          </p:nvPr>
        </p:nvSpPr>
        <p:spPr>
          <a:xfrm>
            <a:off x="365125" y="1511798"/>
            <a:ext cx="8415193" cy="4011502"/>
          </a:xfrm>
        </p:spPr>
        <p:txBody>
          <a:bodyPr rtlCol="0">
            <a:noAutofit/>
          </a:bodyPr>
          <a:lstStyle>
            <a:lvl1pPr marL="457200" indent="-457200">
              <a:defRPr lang="en-US" dirty="0" smtClean="0">
                <a:latin typeface="Arial" panose="020B0604020202020204" pitchFamily="34" charset="0"/>
                <a:cs typeface="Arial" panose="020B0604020202020204" pitchFamily="34" charset="0"/>
              </a:defRPr>
            </a:lvl1pPr>
            <a:lvl2pPr marL="914400" indent="-457200">
              <a:defRPr lang="en-US" dirty="0" smtClean="0">
                <a:latin typeface="Arial" panose="020B0604020202020204" pitchFamily="34" charset="0"/>
                <a:cs typeface="Arial" panose="020B0604020202020204" pitchFamily="34" charset="0"/>
              </a:defRPr>
            </a:lvl2pPr>
            <a:lvl3pPr marL="1257300" indent="-342900">
              <a:defRPr lang="en-US" dirty="0" smtClean="0">
                <a:latin typeface="Arial" panose="020B0604020202020204" pitchFamily="34" charset="0"/>
                <a:cs typeface="Arial" panose="020B0604020202020204" pitchFamily="34" charset="0"/>
              </a:defRPr>
            </a:lvl3pPr>
            <a:lvl4pPr marL="1547813" indent="-228600">
              <a:defRPr lang="en-US" dirty="0" smtClean="0">
                <a:latin typeface="Arial" panose="020B0604020202020204" pitchFamily="34" charset="0"/>
                <a:cs typeface="Arial" panose="020B0604020202020204" pitchFamily="34" charset="0"/>
              </a:defRPr>
            </a:lvl4pPr>
            <a:lvl5pPr marL="1828800" indent="-280988">
              <a:defRPr lang="en-US" dirty="0">
                <a:latin typeface="Arial" panose="020B0604020202020204" pitchFamily="34" charset="0"/>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6"/>
          <p:cNvSpPr>
            <a:spLocks noGrp="1"/>
          </p:cNvSpPr>
          <p:nvPr>
            <p:ph type="sldNum" sz="quarter" idx="10"/>
          </p:nvPr>
        </p:nvSpPr>
        <p:spPr>
          <a:xfrm>
            <a:off x="365125" y="6380163"/>
            <a:ext cx="423863" cy="273050"/>
          </a:xfrm>
        </p:spPr>
        <p:txBody>
          <a:bodyPr/>
          <a:lstStyle>
            <a:lvl1pPr algn="l">
              <a:defRPr sz="1600" i="0">
                <a:solidFill>
                  <a:schemeClr val="tx1"/>
                </a:solidFill>
                <a:latin typeface="Arial" pitchFamily="34" charset="0"/>
                <a:cs typeface="Arial" pitchFamily="34" charset="0"/>
              </a:defRPr>
            </a:lvl1pPr>
          </a:lstStyle>
          <a:p>
            <a:pPr>
              <a:defRPr/>
            </a:pPr>
            <a:fld id="{6E7712CB-7101-4A3E-A921-54430E1CCF2F}" type="slidenum">
              <a:rPr lang="en-US"/>
              <a:pPr>
                <a:defRPr/>
              </a:pPr>
              <a:t>‹#›</a:t>
            </a:fld>
            <a:endParaRPr lang="en-US" dirty="0"/>
          </a:p>
        </p:txBody>
      </p:sp>
    </p:spTree>
    <p:extLst>
      <p:ext uri="{BB962C8B-B14F-4D97-AF65-F5344CB8AC3E}">
        <p14:creationId xmlns:p14="http://schemas.microsoft.com/office/powerpoint/2010/main" val="350638910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ead and Content w/Subhead">
    <p:spTree>
      <p:nvGrpSpPr>
        <p:cNvPr id="1" name=""/>
        <p:cNvGrpSpPr/>
        <p:nvPr/>
      </p:nvGrpSpPr>
      <p:grpSpPr>
        <a:xfrm>
          <a:off x="0" y="0"/>
          <a:ext cx="0" cy="0"/>
          <a:chOff x="0" y="0"/>
          <a:chExt cx="0" cy="0"/>
        </a:xfrm>
      </p:grpSpPr>
      <p:sp>
        <p:nvSpPr>
          <p:cNvPr id="2" name="Title 1"/>
          <p:cNvSpPr>
            <a:spLocks noGrp="1"/>
          </p:cNvSpPr>
          <p:nvPr>
            <p:ph type="title"/>
          </p:nvPr>
        </p:nvSpPr>
        <p:spPr>
          <a:xfrm>
            <a:off x="369888" y="345346"/>
            <a:ext cx="8355509" cy="563231"/>
          </a:xfrm>
        </p:spPr>
        <p:txBody>
          <a:bodyPr rtlCol="0"/>
          <a:lstStyle>
            <a:lvl1pPr>
              <a:defRPr lang="en-US" sz="3600" dirty="0"/>
            </a:lvl1pPr>
          </a:lstStyle>
          <a:p>
            <a:pPr lvl="0"/>
            <a:r>
              <a:rPr lang="en-US" dirty="0" smtClean="0"/>
              <a:t>Click to edit Master title style</a:t>
            </a:r>
            <a:endParaRPr lang="en-US" dirty="0"/>
          </a:p>
        </p:txBody>
      </p:sp>
      <p:sp>
        <p:nvSpPr>
          <p:cNvPr id="3" name="Content Placeholder 2"/>
          <p:cNvSpPr>
            <a:spLocks noGrp="1"/>
          </p:cNvSpPr>
          <p:nvPr>
            <p:ph idx="1"/>
          </p:nvPr>
        </p:nvSpPr>
        <p:spPr>
          <a:xfrm>
            <a:off x="369888" y="1767177"/>
            <a:ext cx="8373745" cy="4249105"/>
          </a:xfrm>
        </p:spPr>
        <p:txBody>
          <a:bodyPr rtlCol="0">
            <a:noAutofit/>
          </a:bodyPr>
          <a:lstStyle>
            <a:lvl1pPr>
              <a:defRPr lang="en-US" dirty="0" smtClean="0">
                <a:latin typeface="Arial" panose="020B0604020202020204" pitchFamily="34" charset="0"/>
                <a:cs typeface="Arial" panose="020B0604020202020204" pitchFamily="34" charset="0"/>
              </a:defRPr>
            </a:lvl1pPr>
            <a:lvl2pPr>
              <a:defRPr lang="en-US" dirty="0" smtClean="0">
                <a:latin typeface="Arial" panose="020B0604020202020204" pitchFamily="34" charset="0"/>
                <a:cs typeface="Arial" panose="020B0604020202020204" pitchFamily="34" charset="0"/>
              </a:defRPr>
            </a:lvl2pPr>
            <a:lvl3pPr>
              <a:defRPr lang="en-US" dirty="0" smtClean="0">
                <a:latin typeface="Arial" panose="020B0604020202020204" pitchFamily="34" charset="0"/>
                <a:cs typeface="Arial" panose="020B0604020202020204" pitchFamily="34" charset="0"/>
              </a:defRPr>
            </a:lvl3pPr>
            <a:lvl4pPr>
              <a:defRPr lang="en-US" dirty="0" smtClean="0">
                <a:latin typeface="Arial" panose="020B0604020202020204" pitchFamily="34" charset="0"/>
                <a:cs typeface="Arial" panose="020B0604020202020204" pitchFamily="34" charset="0"/>
              </a:defRPr>
            </a:lvl4pPr>
            <a:lvl5pPr>
              <a:defRPr lang="en-US" dirty="0">
                <a:latin typeface="Arial" panose="020B0604020202020204" pitchFamily="34" charset="0"/>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2"/>
          <p:cNvSpPr>
            <a:spLocks noGrp="1"/>
          </p:cNvSpPr>
          <p:nvPr>
            <p:ph type="body" idx="10"/>
          </p:nvPr>
        </p:nvSpPr>
        <p:spPr>
          <a:xfrm>
            <a:off x="369888" y="1180911"/>
            <a:ext cx="8087171" cy="313932"/>
          </a:xfrm>
        </p:spPr>
        <p:txBody>
          <a:bodyPr/>
          <a:lstStyle>
            <a:lvl1pPr marL="0" indent="0">
              <a:buNone/>
              <a:defRPr sz="2100" b="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Slide Number Placeholder 6"/>
          <p:cNvSpPr>
            <a:spLocks noGrp="1"/>
          </p:cNvSpPr>
          <p:nvPr>
            <p:ph type="sldNum" sz="quarter" idx="11"/>
          </p:nvPr>
        </p:nvSpPr>
        <p:spPr>
          <a:xfrm>
            <a:off x="369888" y="6359525"/>
            <a:ext cx="442912" cy="222250"/>
          </a:xfrm>
        </p:spPr>
        <p:txBody>
          <a:bodyPr/>
          <a:lstStyle>
            <a:lvl1pPr algn="l">
              <a:defRPr sz="1600" i="0">
                <a:solidFill>
                  <a:schemeClr val="tx1"/>
                </a:solidFill>
                <a:latin typeface="Arial" pitchFamily="34" charset="0"/>
                <a:cs typeface="Arial" pitchFamily="34" charset="0"/>
              </a:defRPr>
            </a:lvl1pPr>
          </a:lstStyle>
          <a:p>
            <a:pPr>
              <a:defRPr/>
            </a:pPr>
            <a:fld id="{C743829D-D4DD-4A1E-A40C-0709A8720E18}" type="slidenum">
              <a:rPr lang="en-US"/>
              <a:pPr>
                <a:defRPr/>
              </a:pPr>
              <a:t>‹#›</a:t>
            </a:fld>
            <a:endParaRPr lang="en-US" dirty="0"/>
          </a:p>
        </p:txBody>
      </p:sp>
    </p:spTree>
    <p:extLst>
      <p:ext uri="{BB962C8B-B14F-4D97-AF65-F5344CB8AC3E}">
        <p14:creationId xmlns:p14="http://schemas.microsoft.com/office/powerpoint/2010/main" val="302446339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 and Subhead Only">
    <p:spTree>
      <p:nvGrpSpPr>
        <p:cNvPr id="1" name=""/>
        <p:cNvGrpSpPr/>
        <p:nvPr/>
      </p:nvGrpSpPr>
      <p:grpSpPr>
        <a:xfrm>
          <a:off x="0" y="0"/>
          <a:ext cx="0" cy="0"/>
          <a:chOff x="0" y="0"/>
          <a:chExt cx="0" cy="0"/>
        </a:xfrm>
      </p:grpSpPr>
      <p:sp>
        <p:nvSpPr>
          <p:cNvPr id="2" name="Title 1"/>
          <p:cNvSpPr>
            <a:spLocks noGrp="1"/>
          </p:cNvSpPr>
          <p:nvPr>
            <p:ph type="title"/>
          </p:nvPr>
        </p:nvSpPr>
        <p:spPr>
          <a:xfrm>
            <a:off x="522271" y="379512"/>
            <a:ext cx="8080375" cy="575094"/>
          </a:xfrm>
        </p:spPr>
        <p:txBody>
          <a:bodyPr rtlCol="0"/>
          <a:lstStyle>
            <a:lvl1pPr>
              <a:defRPr lang="en-US" sz="3600" dirty="0"/>
            </a:lvl1pPr>
          </a:lstStyle>
          <a:p>
            <a:pPr lvl="0"/>
            <a:r>
              <a:rPr lang="en-US" dirty="0" smtClean="0"/>
              <a:t>Click to edit Master title style</a:t>
            </a:r>
            <a:endParaRPr lang="en-US" dirty="0"/>
          </a:p>
        </p:txBody>
      </p:sp>
      <p:sp>
        <p:nvSpPr>
          <p:cNvPr id="3" name="Text Placeholder 2"/>
          <p:cNvSpPr>
            <a:spLocks noGrp="1"/>
          </p:cNvSpPr>
          <p:nvPr>
            <p:ph type="body" idx="10"/>
          </p:nvPr>
        </p:nvSpPr>
        <p:spPr>
          <a:xfrm>
            <a:off x="522271" y="1033257"/>
            <a:ext cx="8077645" cy="383182"/>
          </a:xfrm>
        </p:spPr>
        <p:txBody>
          <a:bodyPr rtlCol="0">
            <a:noAutofit/>
          </a:bodyPr>
          <a:lstStyle>
            <a:lvl1pPr marL="168275" indent="-168275">
              <a:buNone/>
              <a:defRPr lang="en-US" dirty="0" smtClean="0"/>
            </a:lvl1pPr>
          </a:lstStyle>
          <a:p>
            <a:pPr lvl="0"/>
            <a:r>
              <a:rPr lang="en-US" dirty="0" smtClean="0"/>
              <a:t>Edit Master text styles</a:t>
            </a:r>
          </a:p>
        </p:txBody>
      </p:sp>
      <p:sp>
        <p:nvSpPr>
          <p:cNvPr id="4" name="Slide Number Placeholder 6"/>
          <p:cNvSpPr>
            <a:spLocks noGrp="1"/>
          </p:cNvSpPr>
          <p:nvPr>
            <p:ph type="sldNum" sz="quarter" idx="11"/>
          </p:nvPr>
        </p:nvSpPr>
        <p:spPr>
          <a:xfrm>
            <a:off x="366713" y="6364288"/>
            <a:ext cx="455612" cy="239712"/>
          </a:xfrm>
        </p:spPr>
        <p:txBody>
          <a:bodyPr/>
          <a:lstStyle>
            <a:lvl1pPr algn="l">
              <a:defRPr sz="1600" i="0">
                <a:solidFill>
                  <a:schemeClr val="tx1"/>
                </a:solidFill>
                <a:latin typeface="Arial" pitchFamily="34" charset="0"/>
                <a:cs typeface="Arial" pitchFamily="34" charset="0"/>
              </a:defRPr>
            </a:lvl1pPr>
          </a:lstStyle>
          <a:p>
            <a:pPr>
              <a:defRPr/>
            </a:pPr>
            <a:fld id="{DDA24693-DE44-4CF8-8188-65975C3AB349}" type="slidenum">
              <a:rPr lang="en-US"/>
              <a:pPr>
                <a:defRPr/>
              </a:pPr>
              <a:t>‹#›</a:t>
            </a:fld>
            <a:endParaRPr lang="en-US" dirty="0"/>
          </a:p>
        </p:txBody>
      </p:sp>
    </p:spTree>
    <p:extLst>
      <p:ext uri="{BB962C8B-B14F-4D97-AF65-F5344CB8AC3E}">
        <p14:creationId xmlns:p14="http://schemas.microsoft.com/office/powerpoint/2010/main" val="135544789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6"/>
          <p:cNvSpPr>
            <a:spLocks noGrp="1"/>
          </p:cNvSpPr>
          <p:nvPr>
            <p:ph type="sldNum" sz="quarter" idx="10"/>
          </p:nvPr>
        </p:nvSpPr>
        <p:spPr>
          <a:xfrm>
            <a:off x="384175" y="6362700"/>
            <a:ext cx="387350" cy="249238"/>
          </a:xfrm>
        </p:spPr>
        <p:txBody>
          <a:bodyPr/>
          <a:lstStyle>
            <a:lvl1pPr algn="l">
              <a:defRPr sz="1600" i="0">
                <a:solidFill>
                  <a:schemeClr val="tx1"/>
                </a:solidFill>
                <a:latin typeface="Arial" pitchFamily="34" charset="0"/>
                <a:cs typeface="Arial" pitchFamily="34" charset="0"/>
              </a:defRPr>
            </a:lvl1pPr>
          </a:lstStyle>
          <a:p>
            <a:pPr>
              <a:defRPr/>
            </a:pPr>
            <a:fld id="{8DDE0F22-9AC2-42A6-86BE-2E638A8C028A}" type="slidenum">
              <a:rPr lang="en-US"/>
              <a:pPr>
                <a:defRPr/>
              </a:pPr>
              <a:t>‹#›</a:t>
            </a:fld>
            <a:endParaRPr lang="en-US" dirty="0"/>
          </a:p>
        </p:txBody>
      </p:sp>
    </p:spTree>
    <p:extLst>
      <p:ext uri="{BB962C8B-B14F-4D97-AF65-F5344CB8AC3E}">
        <p14:creationId xmlns:p14="http://schemas.microsoft.com/office/powerpoint/2010/main" val="417591253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Closing with Logo">
    <p:bg>
      <p:bgPr>
        <a:solidFill>
          <a:schemeClr val="tx2"/>
        </a:solidFill>
        <a:effectLst/>
      </p:bgPr>
    </p:bg>
    <p:spTree>
      <p:nvGrpSpPr>
        <p:cNvPr id="1" name=""/>
        <p:cNvGrpSpPr/>
        <p:nvPr/>
      </p:nvGrpSpPr>
      <p:grpSpPr>
        <a:xfrm>
          <a:off x="0" y="0"/>
          <a:ext cx="0" cy="0"/>
          <a:chOff x="0" y="0"/>
          <a:chExt cx="0" cy="0"/>
        </a:xfrm>
      </p:grpSpPr>
      <p:pic>
        <p:nvPicPr>
          <p:cNvPr id="2" name="Picture 4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invGray">
          <a:xfrm>
            <a:off x="3630613" y="2701925"/>
            <a:ext cx="2109787" cy="137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6097644"/>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55638" y="434975"/>
            <a:ext cx="80899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dirty="0" smtClean="0"/>
              <a:t>Slide Title Here</a:t>
            </a:r>
          </a:p>
        </p:txBody>
      </p:sp>
      <p:sp>
        <p:nvSpPr>
          <p:cNvPr id="1027" name="Text Placeholder 2"/>
          <p:cNvSpPr>
            <a:spLocks noGrp="1"/>
          </p:cNvSpPr>
          <p:nvPr>
            <p:ph type="body" idx="1"/>
          </p:nvPr>
        </p:nvSpPr>
        <p:spPr bwMode="auto">
          <a:xfrm>
            <a:off x="657225" y="1565275"/>
            <a:ext cx="808990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bullet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2" name="Slide Number Placeholder 6"/>
          <p:cNvSpPr>
            <a:spLocks noGrp="1"/>
          </p:cNvSpPr>
          <p:nvPr>
            <p:ph type="sldNum" sz="quarter" idx="4"/>
          </p:nvPr>
        </p:nvSpPr>
        <p:spPr>
          <a:xfrm>
            <a:off x="365125" y="6370638"/>
            <a:ext cx="290513" cy="214312"/>
          </a:xfrm>
          <a:prstGeom prst="rect">
            <a:avLst/>
          </a:prstGeom>
        </p:spPr>
        <p:txBody>
          <a:bodyPr vert="horz" wrap="square" lIns="0" tIns="0" rIns="0" bIns="0" rtlCol="0" anchor="b" anchorCtr="0"/>
          <a:lstStyle>
            <a:lvl1pPr algn="l" eaLnBrk="1" fontAlgn="auto" hangingPunct="1">
              <a:spcBef>
                <a:spcPts val="0"/>
              </a:spcBef>
              <a:spcAft>
                <a:spcPts val="0"/>
              </a:spcAft>
              <a:defRPr sz="1600" i="0">
                <a:solidFill>
                  <a:schemeClr val="tx1"/>
                </a:solidFill>
                <a:latin typeface="Arial" pitchFamily="34" charset="0"/>
                <a:cs typeface="Arial" pitchFamily="34" charset="0"/>
              </a:defRPr>
            </a:lvl1pPr>
          </a:lstStyle>
          <a:p>
            <a:pPr>
              <a:defRPr/>
            </a:pPr>
            <a:fld id="{B05CC540-DEC1-4061-B91C-ED7341C071AA}" type="slidenum">
              <a:rPr lang="en-US"/>
              <a:pPr>
                <a:defRPr/>
              </a:pPr>
              <a:t>‹#›</a:t>
            </a:fld>
            <a:endParaRPr lang="en-US" dirty="0"/>
          </a:p>
        </p:txBody>
      </p:sp>
      <p:cxnSp>
        <p:nvCxnSpPr>
          <p:cNvPr id="1029" name="Straight Connector 35"/>
          <p:cNvCxnSpPr>
            <a:cxnSpLocks noChangeShapeType="1"/>
          </p:cNvCxnSpPr>
          <p:nvPr/>
        </p:nvCxnSpPr>
        <p:spPr bwMode="auto">
          <a:xfrm>
            <a:off x="365125" y="6249988"/>
            <a:ext cx="8413750" cy="0"/>
          </a:xfrm>
          <a:prstGeom prst="line">
            <a:avLst/>
          </a:prstGeom>
          <a:noFill/>
          <a:ln w="3175">
            <a:solidFill>
              <a:srgbClr val="052049"/>
            </a:solidFill>
            <a:miter lim="800000"/>
            <a:headEnd/>
            <a:tailEnd/>
          </a:ln>
          <a:extLst>
            <a:ext uri="{909E8E84-426E-40DD-AFC4-6F175D3DCCD1}">
              <a14:hiddenFill xmlns:a14="http://schemas.microsoft.com/office/drawing/2010/main">
                <a:noFill/>
              </a14:hiddenFill>
            </a:ext>
          </a:extLst>
        </p:spPr>
      </p:cxnSp>
      <p:cxnSp>
        <p:nvCxnSpPr>
          <p:cNvPr id="1030" name="Straight Connector 8"/>
          <p:cNvCxnSpPr>
            <a:cxnSpLocks noChangeShapeType="1"/>
          </p:cNvCxnSpPr>
          <p:nvPr userDrawn="1"/>
        </p:nvCxnSpPr>
        <p:spPr bwMode="auto">
          <a:xfrm>
            <a:off x="365125" y="6249988"/>
            <a:ext cx="8413750" cy="0"/>
          </a:xfrm>
          <a:prstGeom prst="line">
            <a:avLst/>
          </a:prstGeom>
          <a:noFill/>
          <a:ln w="3175">
            <a:solidFill>
              <a:srgbClr val="052049"/>
            </a:solidFill>
            <a:miter lim="800000"/>
            <a:headEnd/>
            <a:tailEnd/>
          </a:ln>
          <a:extLst>
            <a:ext uri="{909E8E84-426E-40DD-AFC4-6F175D3DCCD1}">
              <a14:hiddenFill xmlns:a14="http://schemas.microsoft.com/office/drawing/2010/main">
                <a:noFill/>
              </a14:hiddenFill>
            </a:ext>
          </a:extLst>
        </p:spPr>
      </p:cxnSp>
      <p:sp>
        <p:nvSpPr>
          <p:cNvPr id="1031" name="Freeform 77"/>
          <p:cNvSpPr>
            <a:spLocks/>
          </p:cNvSpPr>
          <p:nvPr userDrawn="1"/>
        </p:nvSpPr>
        <p:spPr bwMode="auto">
          <a:xfrm>
            <a:off x="8129588" y="6394450"/>
            <a:ext cx="647700" cy="311150"/>
          </a:xfrm>
          <a:custGeom>
            <a:avLst/>
            <a:gdLst>
              <a:gd name="T0" fmla="*/ 2147483646 w 350"/>
              <a:gd name="T1" fmla="*/ 2147483646 h 168"/>
              <a:gd name="T2" fmla="*/ 2147483646 w 350"/>
              <a:gd name="T3" fmla="*/ 2147483646 h 168"/>
              <a:gd name="T4" fmla="*/ 2147483646 w 350"/>
              <a:gd name="T5" fmla="*/ 2147483646 h 168"/>
              <a:gd name="T6" fmla="*/ 2147483646 w 350"/>
              <a:gd name="T7" fmla="*/ 2147483646 h 168"/>
              <a:gd name="T8" fmla="*/ 2147483646 w 350"/>
              <a:gd name="T9" fmla="*/ 2147483646 h 168"/>
              <a:gd name="T10" fmla="*/ 2147483646 w 350"/>
              <a:gd name="T11" fmla="*/ 2147483646 h 168"/>
              <a:gd name="T12" fmla="*/ 2147483646 w 350"/>
              <a:gd name="T13" fmla="*/ 2147483646 h 168"/>
              <a:gd name="T14" fmla="*/ 2147483646 w 350"/>
              <a:gd name="T15" fmla="*/ 2147483646 h 168"/>
              <a:gd name="T16" fmla="*/ 2147483646 w 350"/>
              <a:gd name="T17" fmla="*/ 2147483646 h 168"/>
              <a:gd name="T18" fmla="*/ 2147483646 w 350"/>
              <a:gd name="T19" fmla="*/ 2147483646 h 168"/>
              <a:gd name="T20" fmla="*/ 2147483646 w 350"/>
              <a:gd name="T21" fmla="*/ 2147483646 h 168"/>
              <a:gd name="T22" fmla="*/ 2147483646 w 350"/>
              <a:gd name="T23" fmla="*/ 2147483646 h 168"/>
              <a:gd name="T24" fmla="*/ 2147483646 w 350"/>
              <a:gd name="T25" fmla="*/ 2147483646 h 168"/>
              <a:gd name="T26" fmla="*/ 2147483646 w 350"/>
              <a:gd name="T27" fmla="*/ 2147483646 h 168"/>
              <a:gd name="T28" fmla="*/ 2147483646 w 350"/>
              <a:gd name="T29" fmla="*/ 2147483646 h 168"/>
              <a:gd name="T30" fmla="*/ 2147483646 w 350"/>
              <a:gd name="T31" fmla="*/ 2147483646 h 168"/>
              <a:gd name="T32" fmla="*/ 2147483646 w 350"/>
              <a:gd name="T33" fmla="*/ 0 h 168"/>
              <a:gd name="T34" fmla="*/ 2147483646 w 350"/>
              <a:gd name="T35" fmla="*/ 2147483646 h 168"/>
              <a:gd name="T36" fmla="*/ 2147483646 w 350"/>
              <a:gd name="T37" fmla="*/ 2147483646 h 168"/>
              <a:gd name="T38" fmla="*/ 2147483646 w 350"/>
              <a:gd name="T39" fmla="*/ 2147483646 h 168"/>
              <a:gd name="T40" fmla="*/ 0 w 350"/>
              <a:gd name="T41" fmla="*/ 2147483646 h 168"/>
              <a:gd name="T42" fmla="*/ 2147483646 w 350"/>
              <a:gd name="T43" fmla="*/ 2147483646 h 168"/>
              <a:gd name="T44" fmla="*/ 2147483646 w 350"/>
              <a:gd name="T45" fmla="*/ 2147483646 h 168"/>
              <a:gd name="T46" fmla="*/ 2147483646 w 350"/>
              <a:gd name="T47" fmla="*/ 2147483646 h 168"/>
              <a:gd name="T48" fmla="*/ 2147483646 w 350"/>
              <a:gd name="T49" fmla="*/ 2147483646 h 168"/>
              <a:gd name="T50" fmla="*/ 2147483646 w 350"/>
              <a:gd name="T51" fmla="*/ 2147483646 h 168"/>
              <a:gd name="T52" fmla="*/ 2147483646 w 350"/>
              <a:gd name="T53" fmla="*/ 2147483646 h 168"/>
              <a:gd name="T54" fmla="*/ 2147483646 w 350"/>
              <a:gd name="T55" fmla="*/ 2147483646 h 168"/>
              <a:gd name="T56" fmla="*/ 2147483646 w 350"/>
              <a:gd name="T57" fmla="*/ 2147483646 h 168"/>
              <a:gd name="T58" fmla="*/ 2147483646 w 350"/>
              <a:gd name="T59" fmla="*/ 2147483646 h 168"/>
              <a:gd name="T60" fmla="*/ 2147483646 w 350"/>
              <a:gd name="T61" fmla="*/ 2147483646 h 168"/>
              <a:gd name="T62" fmla="*/ 2147483646 w 350"/>
              <a:gd name="T63" fmla="*/ 2147483646 h 168"/>
              <a:gd name="T64" fmla="*/ 2147483646 w 350"/>
              <a:gd name="T65" fmla="*/ 2147483646 h 168"/>
              <a:gd name="T66" fmla="*/ 2147483646 w 350"/>
              <a:gd name="T67" fmla="*/ 2147483646 h 168"/>
              <a:gd name="T68" fmla="*/ 2147483646 w 350"/>
              <a:gd name="T69" fmla="*/ 2147483646 h 1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50" h="168">
                <a:moveTo>
                  <a:pt x="350" y="73"/>
                </a:moveTo>
                <a:cubicBezTo>
                  <a:pt x="350" y="52"/>
                  <a:pt x="350" y="52"/>
                  <a:pt x="350" y="52"/>
                </a:cubicBezTo>
                <a:cubicBezTo>
                  <a:pt x="270" y="52"/>
                  <a:pt x="270" y="52"/>
                  <a:pt x="270" y="52"/>
                </a:cubicBezTo>
                <a:cubicBezTo>
                  <a:pt x="270" y="130"/>
                  <a:pt x="270" y="130"/>
                  <a:pt x="270" y="130"/>
                </a:cubicBezTo>
                <a:cubicBezTo>
                  <a:pt x="269" y="121"/>
                  <a:pt x="266" y="114"/>
                  <a:pt x="260" y="109"/>
                </a:cubicBezTo>
                <a:cubicBezTo>
                  <a:pt x="255" y="105"/>
                  <a:pt x="249" y="102"/>
                  <a:pt x="240" y="100"/>
                </a:cubicBezTo>
                <a:cubicBezTo>
                  <a:pt x="220" y="96"/>
                  <a:pt x="220" y="96"/>
                  <a:pt x="220" y="96"/>
                </a:cubicBezTo>
                <a:cubicBezTo>
                  <a:pt x="213" y="94"/>
                  <a:pt x="208" y="92"/>
                  <a:pt x="205" y="91"/>
                </a:cubicBezTo>
                <a:cubicBezTo>
                  <a:pt x="203" y="90"/>
                  <a:pt x="201" y="88"/>
                  <a:pt x="201" y="86"/>
                </a:cubicBezTo>
                <a:cubicBezTo>
                  <a:pt x="201" y="86"/>
                  <a:pt x="201" y="86"/>
                  <a:pt x="201" y="86"/>
                </a:cubicBezTo>
                <a:cubicBezTo>
                  <a:pt x="201" y="86"/>
                  <a:pt x="201" y="86"/>
                  <a:pt x="201" y="86"/>
                </a:cubicBezTo>
                <a:cubicBezTo>
                  <a:pt x="200" y="85"/>
                  <a:pt x="200" y="83"/>
                  <a:pt x="200" y="82"/>
                </a:cubicBezTo>
                <a:cubicBezTo>
                  <a:pt x="200" y="78"/>
                  <a:pt x="201" y="75"/>
                  <a:pt x="203" y="73"/>
                </a:cubicBezTo>
                <a:cubicBezTo>
                  <a:pt x="203" y="73"/>
                  <a:pt x="203" y="73"/>
                  <a:pt x="203" y="73"/>
                </a:cubicBezTo>
                <a:cubicBezTo>
                  <a:pt x="203" y="73"/>
                  <a:pt x="203" y="73"/>
                  <a:pt x="203" y="73"/>
                </a:cubicBezTo>
                <a:cubicBezTo>
                  <a:pt x="203" y="73"/>
                  <a:pt x="203" y="73"/>
                  <a:pt x="203" y="73"/>
                </a:cubicBezTo>
                <a:cubicBezTo>
                  <a:pt x="203" y="73"/>
                  <a:pt x="203" y="73"/>
                  <a:pt x="203" y="73"/>
                </a:cubicBezTo>
                <a:cubicBezTo>
                  <a:pt x="204" y="72"/>
                  <a:pt x="205" y="72"/>
                  <a:pt x="205" y="72"/>
                </a:cubicBezTo>
                <a:cubicBezTo>
                  <a:pt x="209" y="69"/>
                  <a:pt x="214" y="68"/>
                  <a:pt x="220" y="68"/>
                </a:cubicBezTo>
                <a:cubicBezTo>
                  <a:pt x="226" y="68"/>
                  <a:pt x="231" y="69"/>
                  <a:pt x="234" y="71"/>
                </a:cubicBezTo>
                <a:cubicBezTo>
                  <a:pt x="240" y="74"/>
                  <a:pt x="243" y="78"/>
                  <a:pt x="243" y="85"/>
                </a:cubicBezTo>
                <a:cubicBezTo>
                  <a:pt x="266" y="85"/>
                  <a:pt x="266" y="85"/>
                  <a:pt x="266" y="85"/>
                </a:cubicBezTo>
                <a:cubicBezTo>
                  <a:pt x="266" y="73"/>
                  <a:pt x="261" y="64"/>
                  <a:pt x="253" y="58"/>
                </a:cubicBezTo>
                <a:cubicBezTo>
                  <a:pt x="244" y="51"/>
                  <a:pt x="234" y="48"/>
                  <a:pt x="222" y="48"/>
                </a:cubicBezTo>
                <a:cubicBezTo>
                  <a:pt x="207" y="48"/>
                  <a:pt x="196" y="52"/>
                  <a:pt x="189" y="58"/>
                </a:cubicBezTo>
                <a:cubicBezTo>
                  <a:pt x="184" y="62"/>
                  <a:pt x="181" y="67"/>
                  <a:pt x="179" y="73"/>
                </a:cubicBezTo>
                <a:cubicBezTo>
                  <a:pt x="179" y="73"/>
                  <a:pt x="179" y="73"/>
                  <a:pt x="179" y="73"/>
                </a:cubicBezTo>
                <a:cubicBezTo>
                  <a:pt x="179" y="74"/>
                  <a:pt x="179" y="75"/>
                  <a:pt x="178" y="76"/>
                </a:cubicBezTo>
                <a:cubicBezTo>
                  <a:pt x="176" y="89"/>
                  <a:pt x="167" y="98"/>
                  <a:pt x="153" y="98"/>
                </a:cubicBezTo>
                <a:cubicBezTo>
                  <a:pt x="131" y="98"/>
                  <a:pt x="122" y="79"/>
                  <a:pt x="122" y="60"/>
                </a:cubicBezTo>
                <a:cubicBezTo>
                  <a:pt x="122" y="40"/>
                  <a:pt x="131" y="21"/>
                  <a:pt x="153" y="21"/>
                </a:cubicBezTo>
                <a:cubicBezTo>
                  <a:pt x="166" y="21"/>
                  <a:pt x="176" y="29"/>
                  <a:pt x="178" y="41"/>
                </a:cubicBezTo>
                <a:cubicBezTo>
                  <a:pt x="202" y="41"/>
                  <a:pt x="202" y="41"/>
                  <a:pt x="202" y="41"/>
                </a:cubicBezTo>
                <a:cubicBezTo>
                  <a:pt x="199" y="14"/>
                  <a:pt x="178" y="0"/>
                  <a:pt x="153" y="0"/>
                </a:cubicBezTo>
                <a:cubicBezTo>
                  <a:pt x="119" y="0"/>
                  <a:pt x="99" y="24"/>
                  <a:pt x="97" y="55"/>
                </a:cubicBezTo>
                <a:cubicBezTo>
                  <a:pt x="97" y="2"/>
                  <a:pt x="97" y="2"/>
                  <a:pt x="97" y="2"/>
                </a:cubicBezTo>
                <a:cubicBezTo>
                  <a:pt x="72" y="2"/>
                  <a:pt x="72" y="2"/>
                  <a:pt x="72" y="2"/>
                </a:cubicBezTo>
                <a:cubicBezTo>
                  <a:pt x="72" y="73"/>
                  <a:pt x="72" y="73"/>
                  <a:pt x="72" y="73"/>
                </a:cubicBezTo>
                <a:cubicBezTo>
                  <a:pt x="72" y="90"/>
                  <a:pt x="66" y="98"/>
                  <a:pt x="48" y="98"/>
                </a:cubicBezTo>
                <a:cubicBezTo>
                  <a:pt x="28" y="98"/>
                  <a:pt x="25" y="86"/>
                  <a:pt x="25" y="73"/>
                </a:cubicBezTo>
                <a:cubicBezTo>
                  <a:pt x="25" y="2"/>
                  <a:pt x="25" y="2"/>
                  <a:pt x="25" y="2"/>
                </a:cubicBezTo>
                <a:cubicBezTo>
                  <a:pt x="0" y="2"/>
                  <a:pt x="0" y="2"/>
                  <a:pt x="0" y="2"/>
                </a:cubicBezTo>
                <a:cubicBezTo>
                  <a:pt x="0" y="73"/>
                  <a:pt x="0" y="73"/>
                  <a:pt x="0" y="73"/>
                </a:cubicBezTo>
                <a:cubicBezTo>
                  <a:pt x="0" y="104"/>
                  <a:pt x="18" y="119"/>
                  <a:pt x="48" y="119"/>
                </a:cubicBezTo>
                <a:cubicBezTo>
                  <a:pt x="79" y="119"/>
                  <a:pt x="97" y="104"/>
                  <a:pt x="97" y="73"/>
                </a:cubicBezTo>
                <a:cubicBezTo>
                  <a:pt x="97" y="64"/>
                  <a:pt x="97" y="64"/>
                  <a:pt x="97" y="64"/>
                </a:cubicBezTo>
                <a:cubicBezTo>
                  <a:pt x="99" y="95"/>
                  <a:pt x="119" y="119"/>
                  <a:pt x="153" y="119"/>
                </a:cubicBezTo>
                <a:cubicBezTo>
                  <a:pt x="167" y="119"/>
                  <a:pt x="179" y="115"/>
                  <a:pt x="187" y="107"/>
                </a:cubicBezTo>
                <a:cubicBezTo>
                  <a:pt x="188" y="107"/>
                  <a:pt x="189" y="108"/>
                  <a:pt x="189" y="108"/>
                </a:cubicBezTo>
                <a:cubicBezTo>
                  <a:pt x="194" y="111"/>
                  <a:pt x="202" y="114"/>
                  <a:pt x="214" y="117"/>
                </a:cubicBezTo>
                <a:cubicBezTo>
                  <a:pt x="226" y="119"/>
                  <a:pt x="226" y="119"/>
                  <a:pt x="226" y="119"/>
                </a:cubicBezTo>
                <a:cubicBezTo>
                  <a:pt x="234" y="121"/>
                  <a:pt x="239" y="123"/>
                  <a:pt x="242" y="125"/>
                </a:cubicBezTo>
                <a:cubicBezTo>
                  <a:pt x="245" y="127"/>
                  <a:pt x="247" y="130"/>
                  <a:pt x="247" y="133"/>
                </a:cubicBezTo>
                <a:cubicBezTo>
                  <a:pt x="247" y="140"/>
                  <a:pt x="244" y="144"/>
                  <a:pt x="237" y="147"/>
                </a:cubicBezTo>
                <a:cubicBezTo>
                  <a:pt x="233" y="148"/>
                  <a:pt x="229" y="148"/>
                  <a:pt x="223" y="148"/>
                </a:cubicBezTo>
                <a:cubicBezTo>
                  <a:pt x="213" y="148"/>
                  <a:pt x="207" y="146"/>
                  <a:pt x="203" y="141"/>
                </a:cubicBezTo>
                <a:cubicBezTo>
                  <a:pt x="201" y="139"/>
                  <a:pt x="199" y="135"/>
                  <a:pt x="198" y="130"/>
                </a:cubicBezTo>
                <a:cubicBezTo>
                  <a:pt x="176" y="130"/>
                  <a:pt x="176" y="130"/>
                  <a:pt x="176" y="130"/>
                </a:cubicBezTo>
                <a:cubicBezTo>
                  <a:pt x="176" y="142"/>
                  <a:pt x="180" y="151"/>
                  <a:pt x="189" y="158"/>
                </a:cubicBezTo>
                <a:cubicBezTo>
                  <a:pt x="197" y="164"/>
                  <a:pt x="209" y="168"/>
                  <a:pt x="224" y="168"/>
                </a:cubicBezTo>
                <a:cubicBezTo>
                  <a:pt x="239" y="168"/>
                  <a:pt x="250" y="164"/>
                  <a:pt x="258" y="158"/>
                </a:cubicBezTo>
                <a:cubicBezTo>
                  <a:pt x="265" y="151"/>
                  <a:pt x="269" y="143"/>
                  <a:pt x="270" y="134"/>
                </a:cubicBezTo>
                <a:cubicBezTo>
                  <a:pt x="270" y="166"/>
                  <a:pt x="270" y="166"/>
                  <a:pt x="270" y="166"/>
                </a:cubicBezTo>
                <a:cubicBezTo>
                  <a:pt x="295" y="166"/>
                  <a:pt x="295" y="166"/>
                  <a:pt x="295" y="166"/>
                </a:cubicBezTo>
                <a:cubicBezTo>
                  <a:pt x="295" y="119"/>
                  <a:pt x="295" y="119"/>
                  <a:pt x="295" y="119"/>
                </a:cubicBezTo>
                <a:cubicBezTo>
                  <a:pt x="343" y="119"/>
                  <a:pt x="343" y="119"/>
                  <a:pt x="343" y="119"/>
                </a:cubicBezTo>
                <a:cubicBezTo>
                  <a:pt x="343" y="99"/>
                  <a:pt x="343" y="99"/>
                  <a:pt x="343" y="99"/>
                </a:cubicBezTo>
                <a:cubicBezTo>
                  <a:pt x="295" y="99"/>
                  <a:pt x="295" y="99"/>
                  <a:pt x="295" y="99"/>
                </a:cubicBezTo>
                <a:cubicBezTo>
                  <a:pt x="295" y="73"/>
                  <a:pt x="295" y="73"/>
                  <a:pt x="295" y="73"/>
                </a:cubicBezTo>
                <a:lnTo>
                  <a:pt x="350" y="7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338" r:id="rId1"/>
    <p:sldLayoutId id="2147484339" r:id="rId2"/>
    <p:sldLayoutId id="2147484340" r:id="rId3"/>
    <p:sldLayoutId id="2147484341" r:id="rId4"/>
    <p:sldLayoutId id="2147484342" r:id="rId5"/>
    <p:sldLayoutId id="2147484343" r:id="rId6"/>
  </p:sldLayoutIdLst>
  <p:transition>
    <p:fade/>
  </p:transition>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lang="en-US" sz="4000" b="1" kern="1200" dirty="0">
          <a:solidFill>
            <a:schemeClr val="tx1"/>
          </a:solidFill>
          <a:latin typeface="+mn-lt"/>
          <a:ea typeface="Arial" charset="0"/>
          <a:cs typeface="Arial" pitchFamily="34" charset="0"/>
        </a:defRPr>
      </a:lvl1pPr>
      <a:lvl2pPr algn="l" rtl="0" eaLnBrk="0" fontAlgn="base" hangingPunct="0">
        <a:lnSpc>
          <a:spcPct val="85000"/>
        </a:lnSpc>
        <a:spcBef>
          <a:spcPct val="0"/>
        </a:spcBef>
        <a:spcAft>
          <a:spcPct val="0"/>
        </a:spcAft>
        <a:defRPr sz="4000" b="1">
          <a:solidFill>
            <a:schemeClr val="tx1"/>
          </a:solidFill>
          <a:latin typeface="Garamond" panose="02020404030301010803" pitchFamily="18" charset="0"/>
          <a:ea typeface="Arial" charset="0"/>
          <a:cs typeface="Arial" panose="020B0604020202020204" pitchFamily="34" charset="0"/>
        </a:defRPr>
      </a:lvl2pPr>
      <a:lvl3pPr algn="l" rtl="0" eaLnBrk="0" fontAlgn="base" hangingPunct="0">
        <a:lnSpc>
          <a:spcPct val="85000"/>
        </a:lnSpc>
        <a:spcBef>
          <a:spcPct val="0"/>
        </a:spcBef>
        <a:spcAft>
          <a:spcPct val="0"/>
        </a:spcAft>
        <a:defRPr sz="4000" b="1">
          <a:solidFill>
            <a:schemeClr val="tx1"/>
          </a:solidFill>
          <a:latin typeface="Garamond" panose="02020404030301010803" pitchFamily="18" charset="0"/>
          <a:ea typeface="Arial" charset="0"/>
          <a:cs typeface="Arial" panose="020B0604020202020204" pitchFamily="34" charset="0"/>
        </a:defRPr>
      </a:lvl3pPr>
      <a:lvl4pPr algn="l" rtl="0" eaLnBrk="0" fontAlgn="base" hangingPunct="0">
        <a:lnSpc>
          <a:spcPct val="85000"/>
        </a:lnSpc>
        <a:spcBef>
          <a:spcPct val="0"/>
        </a:spcBef>
        <a:spcAft>
          <a:spcPct val="0"/>
        </a:spcAft>
        <a:defRPr sz="4000" b="1">
          <a:solidFill>
            <a:schemeClr val="tx1"/>
          </a:solidFill>
          <a:latin typeface="Garamond" panose="02020404030301010803" pitchFamily="18" charset="0"/>
          <a:ea typeface="Arial" charset="0"/>
          <a:cs typeface="Arial" panose="020B0604020202020204" pitchFamily="34" charset="0"/>
        </a:defRPr>
      </a:lvl4pPr>
      <a:lvl5pPr algn="l" rtl="0" eaLnBrk="0" fontAlgn="base" hangingPunct="0">
        <a:lnSpc>
          <a:spcPct val="85000"/>
        </a:lnSpc>
        <a:spcBef>
          <a:spcPct val="0"/>
        </a:spcBef>
        <a:spcAft>
          <a:spcPct val="0"/>
        </a:spcAft>
        <a:defRPr sz="4000" b="1">
          <a:solidFill>
            <a:schemeClr val="tx1"/>
          </a:solidFill>
          <a:latin typeface="Garamond" panose="02020404030301010803" pitchFamily="18" charset="0"/>
          <a:ea typeface="Arial" charset="0"/>
          <a:cs typeface="Arial" panose="020B0604020202020204" pitchFamily="34" charset="0"/>
        </a:defRPr>
      </a:lvl5pPr>
      <a:lvl6pPr marL="457200" algn="l" rtl="0" fontAlgn="base">
        <a:lnSpc>
          <a:spcPct val="85000"/>
        </a:lnSpc>
        <a:spcBef>
          <a:spcPct val="0"/>
        </a:spcBef>
        <a:spcAft>
          <a:spcPct val="0"/>
        </a:spcAft>
        <a:defRPr sz="4000" b="1">
          <a:solidFill>
            <a:schemeClr val="tx1"/>
          </a:solidFill>
          <a:latin typeface="Garamond" panose="02020404030301010803" pitchFamily="18" charset="0"/>
          <a:cs typeface="Arial" panose="020B0604020202020204" pitchFamily="34" charset="0"/>
        </a:defRPr>
      </a:lvl6pPr>
      <a:lvl7pPr marL="914400" algn="l" rtl="0" fontAlgn="base">
        <a:lnSpc>
          <a:spcPct val="85000"/>
        </a:lnSpc>
        <a:spcBef>
          <a:spcPct val="0"/>
        </a:spcBef>
        <a:spcAft>
          <a:spcPct val="0"/>
        </a:spcAft>
        <a:defRPr sz="4000" b="1">
          <a:solidFill>
            <a:schemeClr val="tx1"/>
          </a:solidFill>
          <a:latin typeface="Garamond" panose="02020404030301010803" pitchFamily="18" charset="0"/>
          <a:cs typeface="Arial" panose="020B0604020202020204" pitchFamily="34" charset="0"/>
        </a:defRPr>
      </a:lvl7pPr>
      <a:lvl8pPr marL="1371600" algn="l" rtl="0" fontAlgn="base">
        <a:lnSpc>
          <a:spcPct val="85000"/>
        </a:lnSpc>
        <a:spcBef>
          <a:spcPct val="0"/>
        </a:spcBef>
        <a:spcAft>
          <a:spcPct val="0"/>
        </a:spcAft>
        <a:defRPr sz="4000" b="1">
          <a:solidFill>
            <a:schemeClr val="tx1"/>
          </a:solidFill>
          <a:latin typeface="Garamond" panose="02020404030301010803" pitchFamily="18" charset="0"/>
          <a:cs typeface="Arial" panose="020B0604020202020204" pitchFamily="34" charset="0"/>
        </a:defRPr>
      </a:lvl8pPr>
      <a:lvl9pPr marL="1828800" algn="l" rtl="0" fontAlgn="base">
        <a:lnSpc>
          <a:spcPct val="85000"/>
        </a:lnSpc>
        <a:spcBef>
          <a:spcPct val="0"/>
        </a:spcBef>
        <a:spcAft>
          <a:spcPct val="0"/>
        </a:spcAft>
        <a:defRPr sz="4000" b="1">
          <a:solidFill>
            <a:schemeClr val="tx1"/>
          </a:solidFill>
          <a:latin typeface="Garamond" panose="02020404030301010803" pitchFamily="18" charset="0"/>
          <a:cs typeface="Arial" panose="020B0604020202020204" pitchFamily="34" charset="0"/>
        </a:defRPr>
      </a:lvl9pPr>
    </p:titleStyle>
    <p:bodyStyle>
      <a:lvl1pPr marL="168275" indent="-168275" algn="l" rtl="0" eaLnBrk="0" fontAlgn="base" hangingPunct="0">
        <a:lnSpc>
          <a:spcPct val="90000"/>
        </a:lnSpc>
        <a:spcBef>
          <a:spcPts val="1400"/>
        </a:spcBef>
        <a:spcAft>
          <a:spcPct val="0"/>
        </a:spcAft>
        <a:buClr>
          <a:schemeClr val="accent1"/>
        </a:buClr>
        <a:buFont typeface="Wingdings" panose="05000000000000000000" pitchFamily="2" charset="2"/>
        <a:buChar char="§"/>
        <a:defRPr lang="en-US" sz="2800" kern="1200" dirty="0">
          <a:solidFill>
            <a:schemeClr val="tx1"/>
          </a:solidFill>
          <a:latin typeface="Arial" panose="020B0604020202020204" pitchFamily="34" charset="0"/>
          <a:ea typeface="+mn-ea"/>
          <a:cs typeface="Arial" panose="020B0604020202020204" pitchFamily="34" charset="0"/>
        </a:defRPr>
      </a:lvl1pPr>
      <a:lvl2pPr marL="457200" indent="-227013" algn="l" rtl="0" eaLnBrk="0" fontAlgn="base" hangingPunct="0">
        <a:lnSpc>
          <a:spcPct val="90000"/>
        </a:lnSpc>
        <a:spcBef>
          <a:spcPts val="1400"/>
        </a:spcBef>
        <a:spcAft>
          <a:spcPct val="0"/>
        </a:spcAft>
        <a:buClr>
          <a:schemeClr val="accent1"/>
        </a:buClr>
        <a:buFont typeface="Arial" panose="020B0604020202020204" pitchFamily="34" charset="0"/>
        <a:buChar char="•"/>
        <a:defRPr lang="en-US" sz="2400" kern="1200" dirty="0">
          <a:solidFill>
            <a:schemeClr val="tx1"/>
          </a:solidFill>
          <a:latin typeface="Arial" panose="020B0604020202020204" pitchFamily="34" charset="0"/>
          <a:ea typeface="+mn-ea"/>
          <a:cs typeface="Arial" panose="020B0604020202020204" pitchFamily="34" charset="0"/>
        </a:defRPr>
      </a:lvl2pPr>
      <a:lvl3pPr marL="742950" indent="-227013" algn="l" rtl="0" eaLnBrk="0" fontAlgn="base" hangingPunct="0">
        <a:lnSpc>
          <a:spcPct val="90000"/>
        </a:lnSpc>
        <a:spcBef>
          <a:spcPts val="1400"/>
        </a:spcBef>
        <a:spcAft>
          <a:spcPct val="0"/>
        </a:spcAft>
        <a:buClr>
          <a:schemeClr val="accent1"/>
        </a:buClr>
        <a:buFont typeface="Arial" panose="020B0604020202020204" pitchFamily="34" charset="0"/>
        <a:buChar char="‒"/>
        <a:defRPr lang="en-US" sz="2000" kern="1200" dirty="0">
          <a:solidFill>
            <a:schemeClr val="tx1"/>
          </a:solidFill>
          <a:latin typeface="Arial" panose="020B0604020202020204" pitchFamily="34" charset="0"/>
          <a:ea typeface="+mn-ea"/>
          <a:cs typeface="Arial" panose="020B0604020202020204" pitchFamily="34" charset="0"/>
        </a:defRPr>
      </a:lvl3pPr>
      <a:lvl4pPr marL="1028700" indent="-228600" algn="l" rtl="0" eaLnBrk="0" fontAlgn="base" hangingPunct="0">
        <a:lnSpc>
          <a:spcPct val="90000"/>
        </a:lnSpc>
        <a:spcBef>
          <a:spcPts val="1400"/>
        </a:spcBef>
        <a:spcAft>
          <a:spcPct val="0"/>
        </a:spcAft>
        <a:buClr>
          <a:schemeClr val="accent1"/>
        </a:buClr>
        <a:buFont typeface="Wingdings" panose="05000000000000000000" pitchFamily="2" charset="2"/>
        <a:buChar char="§"/>
        <a:defRPr lang="en-US" kern="1200" dirty="0">
          <a:solidFill>
            <a:schemeClr val="tx1"/>
          </a:solidFill>
          <a:latin typeface="Arial" panose="020B0604020202020204" pitchFamily="34" charset="0"/>
          <a:ea typeface="+mn-ea"/>
          <a:cs typeface="Arial" panose="020B0604020202020204" pitchFamily="34" charset="0"/>
        </a:defRPr>
      </a:lvl4pPr>
      <a:lvl5pPr marL="1312863" indent="-227013" algn="l" rtl="0" eaLnBrk="0" fontAlgn="base" hangingPunct="0">
        <a:lnSpc>
          <a:spcPct val="90000"/>
        </a:lnSpc>
        <a:spcBef>
          <a:spcPts val="1400"/>
        </a:spcBef>
        <a:spcAft>
          <a:spcPct val="0"/>
        </a:spcAft>
        <a:buClr>
          <a:schemeClr val="accent1"/>
        </a:buClr>
        <a:buFont typeface="Arial" panose="020B0604020202020204" pitchFamily="34" charset="0"/>
        <a:buChar char="•"/>
        <a:defRPr lang="en-US"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288" y="2388355"/>
            <a:ext cx="6575425" cy="677108"/>
          </a:xfrm>
        </p:spPr>
        <p:txBody>
          <a:bodyPr/>
          <a:lstStyle/>
          <a:p>
            <a:pPr>
              <a:defRPr/>
            </a:pPr>
            <a:r>
              <a:rPr altLang="en-US" sz="4000" dirty="0" smtClean="0"/>
              <a:t>Analysis Workshop #1</a:t>
            </a:r>
            <a:endParaRPr sz="4000" dirty="0"/>
          </a:p>
        </p:txBody>
      </p:sp>
      <p:sp>
        <p:nvSpPr>
          <p:cNvPr id="15363" name="Text Placeholder 3"/>
          <p:cNvSpPr>
            <a:spLocks noGrp="1"/>
          </p:cNvSpPr>
          <p:nvPr>
            <p:ph type="body" sz="quarter" idx="10"/>
          </p:nvPr>
        </p:nvSpPr>
        <p:spPr>
          <a:xfrm>
            <a:off x="746125" y="4802188"/>
            <a:ext cx="6478588" cy="365125"/>
          </a:xfrm>
        </p:spPr>
        <p:txBody>
          <a:bodyPr/>
          <a:lstStyle/>
          <a:p>
            <a:pPr eaLnBrk="1" hangingPunct="1">
              <a:lnSpc>
                <a:spcPct val="80000"/>
              </a:lnSpc>
              <a:spcBef>
                <a:spcPct val="0"/>
              </a:spcBef>
            </a:pPr>
            <a:r>
              <a:rPr altLang="en-US"/>
              <a:t>Lydia B. Zablotska, MD, PhD</a:t>
            </a:r>
          </a:p>
          <a:p>
            <a:pPr eaLnBrk="1" hangingPunct="1">
              <a:lnSpc>
                <a:spcPct val="80000"/>
              </a:lnSpc>
              <a:spcBef>
                <a:spcPct val="0"/>
              </a:spcBef>
            </a:pPr>
            <a:r>
              <a:rPr altLang="en-US"/>
              <a:t>Professor, Department of Epidemiology and Biostatistics</a:t>
            </a:r>
          </a:p>
        </p:txBody>
      </p:sp>
      <p:sp>
        <p:nvSpPr>
          <p:cNvPr id="3" name="TextBox 2"/>
          <p:cNvSpPr txBox="1"/>
          <p:nvPr/>
        </p:nvSpPr>
        <p:spPr bwMode="auto">
          <a:xfrm>
            <a:off x="746124" y="3186953"/>
            <a:ext cx="5802593" cy="430887"/>
          </a:xfrm>
          <a:prstGeom prst="rect">
            <a:avLst/>
          </a:prstGeom>
          <a:noFill/>
          <a:ln w="19050" algn="ctr">
            <a:noFill/>
            <a:miter lim="800000"/>
            <a:headEnd/>
            <a:tailEnd/>
          </a:ln>
        </p:spPr>
        <p:txBody>
          <a:bodyPr wrap="square" lIns="0" tIns="0" rIns="0" bIns="0" rtlCol="0">
            <a:spAutoFit/>
          </a:bodyPr>
          <a:lstStyle/>
          <a:p>
            <a:r>
              <a:rPr lang="en-US" sz="2800" b="1" i="1" dirty="0" smtClean="0">
                <a:solidFill>
                  <a:schemeClr val="bg1"/>
                </a:solidFill>
              </a:rPr>
              <a:t>Reliability indices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365125" y="477838"/>
            <a:ext cx="8415338" cy="561975"/>
          </a:xfrm>
        </p:spPr>
        <p:txBody>
          <a:bodyPr/>
          <a:lstStyle/>
          <a:p>
            <a:r>
              <a:rPr altLang="en-US" smtClean="0"/>
              <a:t>3. Inter-rater Reliability </a:t>
            </a:r>
            <a:br>
              <a:rPr altLang="en-US" smtClean="0"/>
            </a:br>
            <a:r>
              <a:rPr altLang="en-US" smtClean="0">
                <a:solidFill>
                  <a:srgbClr val="FF6600"/>
                </a:solidFill>
              </a:rPr>
              <a:t>Intraclass Correlation Coefficient </a:t>
            </a:r>
          </a:p>
        </p:txBody>
      </p:sp>
      <p:graphicFrame>
        <p:nvGraphicFramePr>
          <p:cNvPr id="5" name="Content Placeholder 4"/>
          <p:cNvGraphicFramePr>
            <a:graphicFrameLocks noGrp="1"/>
          </p:cNvGraphicFramePr>
          <p:nvPr>
            <p:ph idx="1"/>
          </p:nvPr>
        </p:nvGraphicFramePr>
        <p:xfrm>
          <a:off x="488950" y="3000375"/>
          <a:ext cx="8415338" cy="1646239"/>
        </p:xfrm>
        <a:graphic>
          <a:graphicData uri="http://schemas.openxmlformats.org/drawingml/2006/table">
            <a:tbl>
              <a:tblPr/>
              <a:tblGrid>
                <a:gridCol w="2805113">
                  <a:extLst>
                    <a:ext uri="{9D8B030D-6E8A-4147-A177-3AD203B41FA5}">
                      <a16:colId xmlns:a16="http://schemas.microsoft.com/office/drawing/2014/main" val="20000"/>
                    </a:ext>
                  </a:extLst>
                </a:gridCol>
                <a:gridCol w="5610225">
                  <a:extLst>
                    <a:ext uri="{9D8B030D-6E8A-4147-A177-3AD203B41FA5}">
                      <a16:colId xmlns:a16="http://schemas.microsoft.com/office/drawing/2014/main" val="20001"/>
                    </a:ext>
                  </a:extLst>
                </a:gridCol>
              </a:tblGrid>
              <a:tr h="274329">
                <a:tc>
                  <a:txBody>
                    <a:bodyPr/>
                    <a:lstStyle/>
                    <a:p>
                      <a:pPr marL="0" marR="0" algn="ctr" hangingPunct="0">
                        <a:spcBef>
                          <a:spcPts val="0"/>
                        </a:spcBef>
                        <a:spcAft>
                          <a:spcPts val="0"/>
                        </a:spcAft>
                      </a:pPr>
                      <a:r>
                        <a:rPr lang="en-US" sz="1800" b="1" dirty="0">
                          <a:effectLst/>
                          <a:latin typeface="+mn-lt"/>
                          <a:ea typeface="Times New Roman"/>
                        </a:rPr>
                        <a:t>ICC</a:t>
                      </a:r>
                    </a:p>
                  </a:txBody>
                  <a:tcPr marL="148506" marR="14850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hangingPunct="0">
                        <a:spcBef>
                          <a:spcPts val="0"/>
                        </a:spcBef>
                        <a:spcAft>
                          <a:spcPts val="0"/>
                        </a:spcAft>
                      </a:pPr>
                      <a:r>
                        <a:rPr lang="en-US" sz="1800" b="1" dirty="0">
                          <a:effectLst/>
                          <a:latin typeface="+mn-lt"/>
                          <a:ea typeface="Times New Roman"/>
                        </a:rPr>
                        <a:t>interpretation</a:t>
                      </a:r>
                    </a:p>
                  </a:txBody>
                  <a:tcPr marL="148506" marR="14850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74382">
                <a:tc>
                  <a:txBody>
                    <a:bodyPr/>
                    <a:lstStyle/>
                    <a:p>
                      <a:pPr marL="0" marR="0" algn="ctr" hangingPunct="0">
                        <a:spcBef>
                          <a:spcPts val="0"/>
                        </a:spcBef>
                        <a:spcAft>
                          <a:spcPts val="0"/>
                        </a:spcAft>
                      </a:pPr>
                      <a:r>
                        <a:rPr lang="en-US" sz="1800">
                          <a:effectLst/>
                          <a:latin typeface="+mn-lt"/>
                          <a:ea typeface="Times New Roman"/>
                        </a:rPr>
                        <a:t>&lt;0.40</a:t>
                      </a:r>
                    </a:p>
                  </a:txBody>
                  <a:tcPr marL="148506" marR="148506" marT="0" marB="0">
                    <a:lnL>
                      <a:noFill/>
                    </a:lnL>
                    <a:lnR>
                      <a:noFill/>
                    </a:lnR>
                    <a:lnT>
                      <a:noFill/>
                    </a:lnT>
                    <a:lnB>
                      <a:noFill/>
                    </a:lnB>
                  </a:tcPr>
                </a:tc>
                <a:tc>
                  <a:txBody>
                    <a:bodyPr/>
                    <a:lstStyle/>
                    <a:p>
                      <a:pPr marL="0" marR="0" algn="ctr" hangingPunct="0">
                        <a:spcBef>
                          <a:spcPts val="0"/>
                        </a:spcBef>
                        <a:spcAft>
                          <a:spcPts val="0"/>
                        </a:spcAft>
                      </a:pPr>
                      <a:r>
                        <a:rPr lang="en-US" sz="1800">
                          <a:effectLst/>
                          <a:latin typeface="+mn-lt"/>
                          <a:ea typeface="Times New Roman"/>
                        </a:rPr>
                        <a:t>Poor agreement</a:t>
                      </a:r>
                    </a:p>
                  </a:txBody>
                  <a:tcPr marL="148506" marR="148506" marT="0" marB="0">
                    <a:lnL>
                      <a:noFill/>
                    </a:lnL>
                    <a:lnR>
                      <a:noFill/>
                    </a:lnR>
                    <a:lnT>
                      <a:noFill/>
                    </a:lnT>
                    <a:lnB>
                      <a:noFill/>
                    </a:lnB>
                  </a:tcPr>
                </a:tc>
                <a:extLst>
                  <a:ext uri="{0D108BD9-81ED-4DB2-BD59-A6C34878D82A}">
                    <a16:rowId xmlns:a16="http://schemas.microsoft.com/office/drawing/2014/main" val="10001"/>
                  </a:ext>
                </a:extLst>
              </a:tr>
              <a:tr h="548764">
                <a:tc>
                  <a:txBody>
                    <a:bodyPr/>
                    <a:lstStyle/>
                    <a:p>
                      <a:pPr marL="0" marR="0" algn="ctr" hangingPunct="0">
                        <a:spcBef>
                          <a:spcPts val="0"/>
                        </a:spcBef>
                        <a:spcAft>
                          <a:spcPts val="0"/>
                        </a:spcAft>
                      </a:pPr>
                      <a:r>
                        <a:rPr lang="en-US" sz="1800">
                          <a:effectLst/>
                          <a:latin typeface="+mn-lt"/>
                          <a:ea typeface="Times New Roman"/>
                        </a:rPr>
                        <a:t>0.40 - 0.59</a:t>
                      </a:r>
                    </a:p>
                  </a:txBody>
                  <a:tcPr marL="148506" marR="148506" marT="0" marB="0">
                    <a:lnL>
                      <a:noFill/>
                    </a:lnL>
                    <a:lnR>
                      <a:noFill/>
                    </a:lnR>
                    <a:lnT>
                      <a:noFill/>
                    </a:lnT>
                    <a:lnB>
                      <a:noFill/>
                    </a:lnB>
                  </a:tcPr>
                </a:tc>
                <a:tc>
                  <a:txBody>
                    <a:bodyPr/>
                    <a:lstStyle/>
                    <a:p>
                      <a:pPr marL="0" marR="0" algn="ctr" hangingPunct="0">
                        <a:spcBef>
                          <a:spcPts val="0"/>
                        </a:spcBef>
                        <a:spcAft>
                          <a:spcPts val="0"/>
                        </a:spcAft>
                      </a:pPr>
                      <a:r>
                        <a:rPr lang="en-US" sz="1800" dirty="0">
                          <a:effectLst/>
                          <a:latin typeface="+mn-lt"/>
                          <a:ea typeface="Times New Roman"/>
                        </a:rPr>
                        <a:t>fair to moderate agreement</a:t>
                      </a:r>
                    </a:p>
                  </a:txBody>
                  <a:tcPr marL="148506" marR="148506" marT="0" marB="0">
                    <a:lnL>
                      <a:noFill/>
                    </a:lnL>
                    <a:lnR>
                      <a:noFill/>
                    </a:lnR>
                    <a:lnT>
                      <a:noFill/>
                    </a:lnT>
                    <a:lnB>
                      <a:noFill/>
                    </a:lnB>
                  </a:tcPr>
                </a:tc>
                <a:extLst>
                  <a:ext uri="{0D108BD9-81ED-4DB2-BD59-A6C34878D82A}">
                    <a16:rowId xmlns:a16="http://schemas.microsoft.com/office/drawing/2014/main" val="10002"/>
                  </a:ext>
                </a:extLst>
              </a:tr>
              <a:tr h="274382">
                <a:tc>
                  <a:txBody>
                    <a:bodyPr/>
                    <a:lstStyle/>
                    <a:p>
                      <a:pPr marL="0" marR="0" algn="ctr" hangingPunct="0">
                        <a:spcBef>
                          <a:spcPts val="0"/>
                        </a:spcBef>
                        <a:spcAft>
                          <a:spcPts val="0"/>
                        </a:spcAft>
                      </a:pPr>
                      <a:r>
                        <a:rPr lang="en-US" sz="1800">
                          <a:effectLst/>
                          <a:latin typeface="+mn-lt"/>
                          <a:ea typeface="Times New Roman"/>
                        </a:rPr>
                        <a:t>0.60 - 0.74</a:t>
                      </a:r>
                    </a:p>
                  </a:txBody>
                  <a:tcPr marL="148506" marR="148506" marT="0" marB="0">
                    <a:lnL>
                      <a:noFill/>
                    </a:lnL>
                    <a:lnR>
                      <a:noFill/>
                    </a:lnR>
                    <a:lnT>
                      <a:noFill/>
                    </a:lnT>
                    <a:lnB>
                      <a:noFill/>
                    </a:lnB>
                  </a:tcPr>
                </a:tc>
                <a:tc>
                  <a:txBody>
                    <a:bodyPr/>
                    <a:lstStyle/>
                    <a:p>
                      <a:pPr marL="0" marR="0" algn="ctr" hangingPunct="0">
                        <a:spcBef>
                          <a:spcPts val="0"/>
                        </a:spcBef>
                        <a:spcAft>
                          <a:spcPts val="0"/>
                        </a:spcAft>
                      </a:pPr>
                      <a:r>
                        <a:rPr lang="en-US" sz="1800" dirty="0">
                          <a:effectLst/>
                          <a:latin typeface="+mn-lt"/>
                          <a:ea typeface="Times New Roman"/>
                        </a:rPr>
                        <a:t>good agreement</a:t>
                      </a:r>
                    </a:p>
                  </a:txBody>
                  <a:tcPr marL="148506" marR="148506" marT="0" marB="0">
                    <a:lnL>
                      <a:noFill/>
                    </a:lnL>
                    <a:lnR>
                      <a:noFill/>
                    </a:lnR>
                    <a:lnT>
                      <a:noFill/>
                    </a:lnT>
                    <a:lnB>
                      <a:noFill/>
                    </a:lnB>
                  </a:tcPr>
                </a:tc>
                <a:extLst>
                  <a:ext uri="{0D108BD9-81ED-4DB2-BD59-A6C34878D82A}">
                    <a16:rowId xmlns:a16="http://schemas.microsoft.com/office/drawing/2014/main" val="10003"/>
                  </a:ext>
                </a:extLst>
              </a:tr>
              <a:tr h="274382">
                <a:tc>
                  <a:txBody>
                    <a:bodyPr/>
                    <a:lstStyle/>
                    <a:p>
                      <a:pPr marL="0" marR="0" algn="ctr" hangingPunct="0">
                        <a:spcBef>
                          <a:spcPts val="0"/>
                        </a:spcBef>
                        <a:spcAft>
                          <a:spcPts val="0"/>
                        </a:spcAft>
                      </a:pPr>
                      <a:r>
                        <a:rPr lang="en-US" sz="1800">
                          <a:effectLst/>
                          <a:latin typeface="+mn-lt"/>
                          <a:ea typeface="Times New Roman"/>
                        </a:rPr>
                        <a:t>0.75 - 1.00</a:t>
                      </a:r>
                    </a:p>
                  </a:txBody>
                  <a:tcPr marL="148506" marR="14850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US" sz="1800" dirty="0">
                          <a:effectLst/>
                          <a:latin typeface="+mn-lt"/>
                          <a:ea typeface="Times New Roman"/>
                        </a:rPr>
                        <a:t>excellent agreement</a:t>
                      </a:r>
                    </a:p>
                  </a:txBody>
                  <a:tcPr marL="148506" marR="14850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374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3C342BA0-CB32-4CC8-944A-2314D4E16E3A}" type="slidenum">
              <a:rPr lang="en-US" altLang="en-US" sz="1400" smtClean="0">
                <a:solidFill>
                  <a:schemeClr val="tx2"/>
                </a:solidFill>
              </a:rPr>
              <a:pPr fontAlgn="base">
                <a:lnSpc>
                  <a:spcPct val="100000"/>
                </a:lnSpc>
                <a:spcBef>
                  <a:spcPct val="0"/>
                </a:spcBef>
                <a:spcAft>
                  <a:spcPct val="0"/>
                </a:spcAft>
                <a:buClrTx/>
                <a:buFontTx/>
                <a:buNone/>
              </a:pPr>
              <a:t>10</a:t>
            </a:fld>
            <a:endParaRPr lang="en-US" altLang="en-US" sz="1400" smtClean="0">
              <a:solidFill>
                <a:schemeClr val="tx2"/>
              </a:solidFill>
            </a:endParaRPr>
          </a:p>
        </p:txBody>
      </p:sp>
      <p:sp>
        <p:nvSpPr>
          <p:cNvPr id="73745" name="Rectangle 1"/>
          <p:cNvSpPr>
            <a:spLocks noChangeArrowheads="1"/>
          </p:cNvSpPr>
          <p:nvPr/>
        </p:nvSpPr>
        <p:spPr bwMode="auto">
          <a:xfrm>
            <a:off x="365125" y="1647825"/>
            <a:ext cx="80010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en-US" altLang="en-US" sz="2400">
                <a:latin typeface="Arial" panose="020B0604020202020204" pitchFamily="34" charset="0"/>
                <a:cs typeface="Arial" panose="020B0604020202020204" pitchFamily="34" charset="0"/>
              </a:rPr>
              <a:t>Cicchetti and Sparrow (1981) suggested the following guideline for the evaluation of ICC used to measure inter-rater agreement:</a:t>
            </a:r>
          </a:p>
          <a:p>
            <a:r>
              <a:rPr lang="en-US" altLang="en-US" sz="240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39733437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365125" y="477838"/>
            <a:ext cx="8415338" cy="561975"/>
          </a:xfrm>
        </p:spPr>
        <p:txBody>
          <a:bodyPr/>
          <a:lstStyle/>
          <a:p>
            <a:r>
              <a:rPr altLang="en-US" smtClean="0"/>
              <a:t>Equivalence of Kappa and ICC</a:t>
            </a:r>
          </a:p>
        </p:txBody>
      </p:sp>
      <p:sp>
        <p:nvSpPr>
          <p:cNvPr id="3" name="Content Placeholder 2"/>
          <p:cNvSpPr>
            <a:spLocks noGrp="1"/>
          </p:cNvSpPr>
          <p:nvPr>
            <p:ph idx="1"/>
          </p:nvPr>
        </p:nvSpPr>
        <p:spPr>
          <a:xfrm>
            <a:off x="365125" y="1328738"/>
            <a:ext cx="8415338" cy="4011612"/>
          </a:xfrm>
        </p:spPr>
        <p:txBody>
          <a:bodyPr/>
          <a:lstStyle/>
          <a:p>
            <a:pPr marL="0" indent="0">
              <a:buFont typeface="Wingdings" panose="05000000000000000000" pitchFamily="2" charset="2"/>
              <a:buNone/>
              <a:defRPr/>
            </a:pPr>
            <a:r>
              <a:rPr i="1"/>
              <a:t>Unweighted Kappa</a:t>
            </a:r>
            <a:endParaRPr/>
          </a:p>
          <a:p>
            <a:pPr>
              <a:defRPr/>
            </a:pPr>
            <a:r>
              <a:rPr/>
              <a:t>For </a:t>
            </a:r>
            <a:r>
              <a:rPr>
                <a:solidFill>
                  <a:srgbClr val="FF6600"/>
                </a:solidFill>
              </a:rPr>
              <a:t>dichotomous</a:t>
            </a:r>
            <a:r>
              <a:rPr/>
              <a:t> ratings, kappa and ICC are </a:t>
            </a:r>
            <a:r>
              <a:rPr u="sng">
                <a:solidFill>
                  <a:srgbClr val="FF6600"/>
                </a:solidFill>
              </a:rPr>
              <a:t>equivalent</a:t>
            </a:r>
            <a:r>
              <a:rPr/>
              <a:t>. </a:t>
            </a:r>
          </a:p>
          <a:p>
            <a:pPr marL="0" indent="0">
              <a:buFont typeface="Wingdings" panose="05000000000000000000" pitchFamily="2" charset="2"/>
              <a:buNone/>
              <a:defRPr/>
            </a:pPr>
            <a:r>
              <a:rPr i="1"/>
              <a:t>Weighted Kappa</a:t>
            </a:r>
          </a:p>
          <a:p>
            <a:pPr>
              <a:defRPr/>
            </a:pPr>
            <a:r>
              <a:rPr/>
              <a:t>For </a:t>
            </a:r>
            <a:r>
              <a:rPr>
                <a:solidFill>
                  <a:srgbClr val="FF6600"/>
                </a:solidFill>
              </a:rPr>
              <a:t>order categorical </a:t>
            </a:r>
            <a:r>
              <a:rPr/>
              <a:t>(ordinal scale) ratings, the weighted kappa and ICC </a:t>
            </a:r>
            <a:r>
              <a:rPr u="sng">
                <a:solidFill>
                  <a:srgbClr val="FF6600"/>
                </a:solidFill>
              </a:rPr>
              <a:t>are equivalent, provided the weights are taken </a:t>
            </a:r>
            <a:r>
              <a:rPr/>
              <a:t>as				</a:t>
            </a:r>
          </a:p>
        </p:txBody>
      </p:sp>
      <p:sp>
        <p:nvSpPr>
          <p:cNvPr id="747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BC4FB2E6-565B-44A7-A4B6-B3D6020D4C44}" type="slidenum">
              <a:rPr lang="en-US" altLang="en-US" sz="1400" smtClean="0">
                <a:solidFill>
                  <a:schemeClr val="tx2"/>
                </a:solidFill>
              </a:rPr>
              <a:pPr fontAlgn="base">
                <a:lnSpc>
                  <a:spcPct val="100000"/>
                </a:lnSpc>
                <a:spcBef>
                  <a:spcPct val="0"/>
                </a:spcBef>
                <a:spcAft>
                  <a:spcPct val="0"/>
                </a:spcAft>
                <a:buClrTx/>
                <a:buFontTx/>
                <a:buNone/>
              </a:pPr>
              <a:t>11</a:t>
            </a:fld>
            <a:endParaRPr lang="en-US" altLang="en-US" sz="1400" smtClean="0">
              <a:solidFill>
                <a:schemeClr val="tx2"/>
              </a:solidFill>
            </a:endParaRPr>
          </a:p>
        </p:txBody>
      </p:sp>
      <p:pic>
        <p:nvPicPr>
          <p:cNvPr id="7475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938" y="4956175"/>
            <a:ext cx="2282825" cy="106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Tree>
    <p:extLst>
      <p:ext uri="{BB962C8B-B14F-4D97-AF65-F5344CB8AC3E}">
        <p14:creationId xmlns:p14="http://schemas.microsoft.com/office/powerpoint/2010/main" val="415410355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365125" y="477838"/>
            <a:ext cx="8415338" cy="1046162"/>
          </a:xfrm>
        </p:spPr>
        <p:txBody>
          <a:bodyPr/>
          <a:lstStyle/>
          <a:p>
            <a:r>
              <a:rPr altLang="en-US" smtClean="0"/>
              <a:t>3. Inter-Rater Reliability </a:t>
            </a:r>
            <a:br>
              <a:rPr altLang="en-US" smtClean="0"/>
            </a:br>
            <a:r>
              <a:rPr altLang="en-US" smtClean="0">
                <a:solidFill>
                  <a:srgbClr val="FF6600"/>
                </a:solidFill>
              </a:rPr>
              <a:t>Limitations of ICCs</a:t>
            </a:r>
          </a:p>
        </p:txBody>
      </p:sp>
      <p:sp>
        <p:nvSpPr>
          <p:cNvPr id="75779" name="Content Placeholder 2"/>
          <p:cNvSpPr>
            <a:spLocks noGrp="1"/>
          </p:cNvSpPr>
          <p:nvPr>
            <p:ph idx="1"/>
          </p:nvPr>
        </p:nvSpPr>
        <p:spPr>
          <a:xfrm>
            <a:off x="365125" y="1511300"/>
            <a:ext cx="8415338" cy="4011613"/>
          </a:xfrm>
        </p:spPr>
        <p:txBody>
          <a:bodyPr/>
          <a:lstStyle/>
          <a:p>
            <a:r>
              <a:rPr altLang="en-US" sz="1800"/>
              <a:t>The ICC is strongly influenced by the variance of the trait in the sample/population in which it is assessed. ICCs measured for different populations might not be comparable.</a:t>
            </a:r>
          </a:p>
          <a:p>
            <a:pPr lvl="1"/>
            <a:r>
              <a:rPr altLang="en-US" sz="1600"/>
              <a:t>For example, suppose one has a depression rating scale. When applied to a random sample of the adult population the scale might have a </a:t>
            </a:r>
            <a:r>
              <a:rPr altLang="en-US" sz="1600" u="sng"/>
              <a:t>high</a:t>
            </a:r>
            <a:r>
              <a:rPr altLang="en-US" sz="1600"/>
              <a:t> ICC. However, if the scale is applied to a very homogeneous population--such as patients hospitalized for acute depression--it might have a </a:t>
            </a:r>
            <a:r>
              <a:rPr altLang="en-US" sz="1600" u="sng"/>
              <a:t>low</a:t>
            </a:r>
            <a:r>
              <a:rPr altLang="en-US" sz="1600"/>
              <a:t> ICC.</a:t>
            </a:r>
          </a:p>
          <a:p>
            <a:r>
              <a:rPr altLang="en-US" sz="1800"/>
              <a:t>Assumes equal spacing between categories</a:t>
            </a:r>
          </a:p>
          <a:p>
            <a:r>
              <a:rPr altLang="en-US" sz="1800"/>
              <a:t>Association vs. bias</a:t>
            </a:r>
          </a:p>
          <a:p>
            <a:pPr lvl="1"/>
            <a:r>
              <a:rPr altLang="en-US" sz="1600"/>
              <a:t>The ICC combines, or some might say, confounds, two ways in which raters differ: (1) </a:t>
            </a:r>
            <a:r>
              <a:rPr altLang="en-US" sz="1600" i="1"/>
              <a:t>association</a:t>
            </a:r>
            <a:r>
              <a:rPr altLang="en-US" sz="1600"/>
              <a:t>, which concerns whether the raters understand the meaning of the trait in the same way, and (2) </a:t>
            </a:r>
            <a:r>
              <a:rPr altLang="en-US" sz="1600" i="1"/>
              <a:t>bias</a:t>
            </a:r>
            <a:r>
              <a:rPr altLang="en-US" sz="1600"/>
              <a:t>, which concerns whether some raters' mean ratings are higher or lower than others.</a:t>
            </a:r>
          </a:p>
        </p:txBody>
      </p:sp>
      <p:sp>
        <p:nvSpPr>
          <p:cNvPr id="75780"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50000"/>
              </a:spcBef>
              <a:spcAft>
                <a:spcPct val="0"/>
              </a:spcAft>
              <a:buClrTx/>
              <a:buFontTx/>
              <a:buNone/>
            </a:pPr>
            <a:fld id="{353C8EF1-5C9A-4BF0-AA01-31055E96060F}" type="slidenum">
              <a:rPr lang="en-US" altLang="en-US" sz="1200" smtClean="0"/>
              <a:pPr fontAlgn="base">
                <a:lnSpc>
                  <a:spcPct val="100000"/>
                </a:lnSpc>
                <a:spcBef>
                  <a:spcPct val="50000"/>
                </a:spcBef>
                <a:spcAft>
                  <a:spcPct val="0"/>
                </a:spcAft>
                <a:buClrTx/>
                <a:buFontTx/>
                <a:buNone/>
              </a:pPr>
              <a:t>12</a:t>
            </a:fld>
            <a:endParaRPr lang="en-US" altLang="en-US" sz="1200" smtClean="0"/>
          </a:p>
        </p:txBody>
      </p:sp>
    </p:spTree>
    <p:extLst>
      <p:ext uri="{BB962C8B-B14F-4D97-AF65-F5344CB8AC3E}">
        <p14:creationId xmlns:p14="http://schemas.microsoft.com/office/powerpoint/2010/main" val="410662230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365125" y="477838"/>
            <a:ext cx="8415338" cy="1151918"/>
          </a:xfrm>
        </p:spPr>
        <p:txBody>
          <a:bodyPr/>
          <a:lstStyle/>
          <a:p>
            <a:r>
              <a:rPr altLang="en-US" sz="4000" dirty="0" smtClean="0"/>
              <a:t>3. Inter-Rater Reliability </a:t>
            </a:r>
            <a:br>
              <a:rPr altLang="en-US" sz="4000" dirty="0" smtClean="0"/>
            </a:br>
            <a:r>
              <a:rPr altLang="en-US" sz="4000" dirty="0" err="1" smtClean="0">
                <a:solidFill>
                  <a:srgbClr val="FF6600"/>
                </a:solidFill>
              </a:rPr>
              <a:t>Intraclass</a:t>
            </a:r>
            <a:r>
              <a:rPr altLang="en-US" sz="4000" dirty="0" smtClean="0">
                <a:solidFill>
                  <a:srgbClr val="FF6600"/>
                </a:solidFill>
              </a:rPr>
              <a:t> Correlation Coefficient </a:t>
            </a:r>
          </a:p>
        </p:txBody>
      </p:sp>
      <p:sp>
        <p:nvSpPr>
          <p:cNvPr id="62467" name="Content Placeholder 2"/>
          <p:cNvSpPr>
            <a:spLocks noGrp="1"/>
          </p:cNvSpPr>
          <p:nvPr>
            <p:ph idx="1"/>
          </p:nvPr>
        </p:nvSpPr>
        <p:spPr>
          <a:xfrm>
            <a:off x="365125" y="1511300"/>
            <a:ext cx="8415338" cy="4011613"/>
          </a:xfrm>
        </p:spPr>
        <p:txBody>
          <a:bodyPr/>
          <a:lstStyle/>
          <a:p>
            <a:r>
              <a:rPr altLang="en-US" sz="1800" dirty="0"/>
              <a:t>The </a:t>
            </a:r>
            <a:r>
              <a:rPr altLang="en-US" sz="1800" dirty="0" err="1"/>
              <a:t>intraclass</a:t>
            </a:r>
            <a:r>
              <a:rPr altLang="en-US" sz="1800" dirty="0"/>
              <a:t> correlation coefficient (ICC) is an excellent measure of agreement in virtually all situations. </a:t>
            </a:r>
          </a:p>
          <a:p>
            <a:r>
              <a:rPr altLang="en-US" sz="1800" dirty="0"/>
              <a:t>ICC can be thought of as an "average" correlation between several sets of ratings. The Pearson correlation coefficient is an interclass correlation. </a:t>
            </a:r>
          </a:p>
          <a:p>
            <a:r>
              <a:rPr altLang="en-US" sz="1800" dirty="0"/>
              <a:t>The ICC is appropriate for both nominal and ordinal data, but is especially good </a:t>
            </a:r>
            <a:r>
              <a:rPr altLang="en-US" sz="1800" dirty="0">
                <a:solidFill>
                  <a:srgbClr val="FF6600"/>
                </a:solidFill>
              </a:rPr>
              <a:t>for continuous rating (interval scale)</a:t>
            </a:r>
            <a:r>
              <a:rPr altLang="en-US" sz="1800" dirty="0"/>
              <a:t>. In the latter case, the Repeated Measures ANOVA can be used to compute the ICC. </a:t>
            </a:r>
          </a:p>
          <a:p>
            <a:r>
              <a:rPr altLang="en-US" sz="1800" dirty="0"/>
              <a:t>ICC compares the variability of different ratings of the same subject to the total variation across all ratings and all subjects.</a:t>
            </a:r>
          </a:p>
          <a:p>
            <a:r>
              <a:rPr altLang="en-US" sz="1800" dirty="0"/>
              <a:t>Also called the </a:t>
            </a:r>
            <a:r>
              <a:rPr altLang="en-US" sz="1800" i="1" dirty="0" err="1">
                <a:solidFill>
                  <a:srgbClr val="FF6600"/>
                </a:solidFill>
              </a:rPr>
              <a:t>intracluster</a:t>
            </a:r>
            <a:r>
              <a:rPr altLang="en-US" sz="1800" i="1" dirty="0">
                <a:solidFill>
                  <a:srgbClr val="FF6600"/>
                </a:solidFill>
              </a:rPr>
              <a:t> correlation coefficient</a:t>
            </a:r>
            <a:r>
              <a:rPr altLang="en-US" sz="1800" i="1" dirty="0"/>
              <a:t> (ICC)</a:t>
            </a:r>
            <a:r>
              <a:rPr altLang="en-US" sz="1800" dirty="0"/>
              <a:t>, or the </a:t>
            </a:r>
            <a:r>
              <a:rPr altLang="en-US" sz="1800" i="1" dirty="0">
                <a:solidFill>
                  <a:srgbClr val="FF6600"/>
                </a:solidFill>
              </a:rPr>
              <a:t>reliability coefficient</a:t>
            </a:r>
            <a:r>
              <a:rPr altLang="en-US" sz="1800" dirty="0">
                <a:solidFill>
                  <a:srgbClr val="FF6600"/>
                </a:solidFill>
              </a:rPr>
              <a:t> (</a:t>
            </a:r>
            <a:r>
              <a:rPr altLang="en-US" sz="1800" i="1" dirty="0">
                <a:solidFill>
                  <a:srgbClr val="FF6600"/>
                </a:solidFill>
              </a:rPr>
              <a:t>r </a:t>
            </a:r>
            <a:r>
              <a:rPr altLang="en-US" sz="1800" dirty="0">
                <a:solidFill>
                  <a:srgbClr val="FF6600"/>
                </a:solidFill>
              </a:rPr>
              <a:t>or</a:t>
            </a:r>
            <a:r>
              <a:rPr altLang="en-US" sz="1800" i="1" dirty="0">
                <a:solidFill>
                  <a:srgbClr val="FF6600"/>
                </a:solidFill>
              </a:rPr>
              <a:t> rho</a:t>
            </a:r>
            <a:r>
              <a:rPr altLang="en-US" sz="1800" dirty="0">
                <a:solidFill>
                  <a:srgbClr val="FF6600"/>
                </a:solidFill>
              </a:rPr>
              <a:t>)</a:t>
            </a:r>
            <a:r>
              <a:rPr altLang="en-US" sz="1800" dirty="0"/>
              <a:t>. </a:t>
            </a:r>
          </a:p>
        </p:txBody>
      </p:sp>
      <p:sp>
        <p:nvSpPr>
          <p:cNvPr id="62468"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F76B307E-3757-4EB7-89D0-8D59D45947B7}" type="slidenum">
              <a:rPr lang="en-US" altLang="en-US" sz="1400" smtClean="0">
                <a:solidFill>
                  <a:schemeClr val="tx2"/>
                </a:solidFill>
              </a:rPr>
              <a:pPr fontAlgn="base">
                <a:lnSpc>
                  <a:spcPct val="100000"/>
                </a:lnSpc>
                <a:spcBef>
                  <a:spcPct val="0"/>
                </a:spcBef>
                <a:spcAft>
                  <a:spcPct val="0"/>
                </a:spcAft>
                <a:buClrTx/>
                <a:buFontTx/>
                <a:buNone/>
              </a:pPr>
              <a:t>2</a:t>
            </a:fld>
            <a:endParaRPr lang="en-US" altLang="en-US" sz="1400" smtClean="0">
              <a:solidFill>
                <a:schemeClr val="tx2"/>
              </a:solidFill>
            </a:endParaRPr>
          </a:p>
        </p:txBody>
      </p:sp>
    </p:spTree>
    <p:extLst>
      <p:ext uri="{BB962C8B-B14F-4D97-AF65-F5344CB8AC3E}">
        <p14:creationId xmlns:p14="http://schemas.microsoft.com/office/powerpoint/2010/main" val="201498492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365125" y="477838"/>
            <a:ext cx="8415338" cy="1151918"/>
          </a:xfrm>
        </p:spPr>
        <p:txBody>
          <a:bodyPr/>
          <a:lstStyle/>
          <a:p>
            <a:r>
              <a:rPr altLang="en-US" sz="4000" dirty="0" smtClean="0"/>
              <a:t>3. Inter-Rater Reliability </a:t>
            </a:r>
            <a:br>
              <a:rPr altLang="en-US" sz="4000" dirty="0" smtClean="0"/>
            </a:br>
            <a:r>
              <a:rPr altLang="en-US" sz="4000" dirty="0" err="1" smtClean="0">
                <a:solidFill>
                  <a:srgbClr val="FF6600"/>
                </a:solidFill>
              </a:rPr>
              <a:t>Intraclass</a:t>
            </a:r>
            <a:r>
              <a:rPr altLang="en-US" sz="4000" dirty="0" smtClean="0">
                <a:solidFill>
                  <a:srgbClr val="FF6600"/>
                </a:solidFill>
              </a:rPr>
              <a:t> Correlation Coefficient </a:t>
            </a:r>
          </a:p>
        </p:txBody>
      </p:sp>
      <p:sp>
        <p:nvSpPr>
          <p:cNvPr id="64514" name="Content Placeholder 2"/>
          <p:cNvSpPr>
            <a:spLocks noGrp="1"/>
          </p:cNvSpPr>
          <p:nvPr>
            <p:ph idx="1"/>
          </p:nvPr>
        </p:nvSpPr>
        <p:spPr>
          <a:xfrm>
            <a:off x="365125" y="1511300"/>
            <a:ext cx="8415338" cy="4011613"/>
          </a:xfrm>
        </p:spPr>
        <p:txBody>
          <a:bodyPr/>
          <a:lstStyle/>
          <a:p>
            <a:pPr marL="0" indent="0">
              <a:buFont typeface="Wingdings" panose="05000000000000000000" pitchFamily="2" charset="2"/>
              <a:buNone/>
              <a:defRPr/>
            </a:pPr>
            <a:r>
              <a:rPr altLang="en-US"/>
              <a:t>Major advantages:</a:t>
            </a:r>
          </a:p>
          <a:p>
            <a:pPr>
              <a:defRPr/>
            </a:pPr>
            <a:r>
              <a:rPr altLang="en-US"/>
              <a:t>Computation of the ICC, unlike most other interrater reliability coefficients, does not require a complete set of ratings for each subject. This is a major advantage. </a:t>
            </a:r>
          </a:p>
          <a:p>
            <a:pPr>
              <a:defRPr/>
            </a:pPr>
            <a:r>
              <a:rPr altLang="en-US"/>
              <a:t>presumes that one has the results of a Repeated Measures ANOVA (Analysis of Variance)</a:t>
            </a:r>
          </a:p>
        </p:txBody>
      </p:sp>
      <p:sp>
        <p:nvSpPr>
          <p:cNvPr id="65540"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7269D21C-177F-465F-8499-59C6AF2BB5C1}" type="slidenum">
              <a:rPr lang="en-US" altLang="en-US" sz="1400" smtClean="0">
                <a:solidFill>
                  <a:schemeClr val="tx2"/>
                </a:solidFill>
              </a:rPr>
              <a:pPr fontAlgn="base">
                <a:lnSpc>
                  <a:spcPct val="100000"/>
                </a:lnSpc>
                <a:spcBef>
                  <a:spcPct val="0"/>
                </a:spcBef>
                <a:spcAft>
                  <a:spcPct val="0"/>
                </a:spcAft>
                <a:buClrTx/>
                <a:buFontTx/>
                <a:buNone/>
              </a:pPr>
              <a:t>3</a:t>
            </a:fld>
            <a:endParaRPr lang="en-US" altLang="en-US" sz="1400" smtClean="0">
              <a:solidFill>
                <a:schemeClr val="tx2"/>
              </a:solidFill>
            </a:endParaRPr>
          </a:p>
        </p:txBody>
      </p:sp>
      <p:pic>
        <p:nvPicPr>
          <p:cNvPr id="5"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5105400"/>
            <a:ext cx="5667375"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
        <p:nvSpPr>
          <p:cNvPr id="6" name="TextBox 1"/>
          <p:cNvSpPr txBox="1">
            <a:spLocks noChangeArrowheads="1"/>
          </p:cNvSpPr>
          <p:nvPr/>
        </p:nvSpPr>
        <p:spPr bwMode="auto">
          <a:xfrm>
            <a:off x="6983413" y="5165725"/>
            <a:ext cx="202882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400" b="1">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7500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buSzPct val="8000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9pPr>
          </a:lstStyle>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One-way random ANOVA</a:t>
            </a:r>
          </a:p>
          <a:p>
            <a:pPr>
              <a:spcBef>
                <a:spcPct val="0"/>
              </a:spcBef>
              <a:buClrTx/>
              <a:buSzTx/>
              <a:buFontTx/>
              <a:buNone/>
            </a:pPr>
            <a:endParaRPr lang="en-US" altLang="en-US" sz="4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random ANOVA</a:t>
            </a:r>
          </a:p>
          <a:p>
            <a:pPr>
              <a:spcBef>
                <a:spcPct val="0"/>
              </a:spcBef>
              <a:buClrTx/>
              <a:buSzTx/>
              <a:buFontTx/>
              <a:buNone/>
            </a:pPr>
            <a:endParaRPr lang="en-US" altLang="en-US" sz="5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fixed-way ANOVA</a:t>
            </a:r>
            <a:endParaRPr lang="en-US" altLang="en-US" sz="1800" b="0" dirty="0"/>
          </a:p>
        </p:txBody>
      </p:sp>
    </p:spTree>
    <p:extLst>
      <p:ext uri="{BB962C8B-B14F-4D97-AF65-F5344CB8AC3E}">
        <p14:creationId xmlns:p14="http://schemas.microsoft.com/office/powerpoint/2010/main" val="44417272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Content Placeholder 2"/>
          <p:cNvSpPr>
            <a:spLocks noGrp="1"/>
          </p:cNvSpPr>
          <p:nvPr>
            <p:ph idx="1"/>
          </p:nvPr>
        </p:nvSpPr>
        <p:spPr>
          <a:xfrm>
            <a:off x="661988" y="1563688"/>
            <a:ext cx="8324850" cy="4011612"/>
          </a:xfrm>
        </p:spPr>
        <p:txBody>
          <a:bodyPr/>
          <a:lstStyle/>
          <a:p>
            <a:pPr>
              <a:defRPr/>
            </a:pPr>
            <a:r>
              <a:rPr altLang="en-US" sz="2600" dirty="0"/>
              <a:t>One-Way Random</a:t>
            </a:r>
          </a:p>
          <a:p>
            <a:pPr lvl="1">
              <a:defRPr/>
            </a:pPr>
            <a:r>
              <a:rPr altLang="en-US" dirty="0"/>
              <a:t>Raters are not consistent for all cases</a:t>
            </a:r>
          </a:p>
          <a:p>
            <a:pPr lvl="1">
              <a:defRPr/>
            </a:pPr>
            <a:r>
              <a:rPr altLang="en-US" dirty="0"/>
              <a:t>No attempt to look at separate effects of raters and cases – examines only one effect</a:t>
            </a:r>
          </a:p>
          <a:p>
            <a:pPr lvl="1">
              <a:defRPr/>
            </a:pPr>
            <a:r>
              <a:rPr altLang="en-US" dirty="0"/>
              <a:t>Assumes raters are randomly drawn from a population of possible raters</a:t>
            </a:r>
            <a:endParaRPr altLang="en-US" sz="2600" dirty="0"/>
          </a:p>
          <a:p>
            <a:pPr lvl="1">
              <a:defRPr/>
            </a:pPr>
            <a:r>
              <a:rPr altLang="en-US" sz="2600" dirty="0"/>
              <a:t>Also called ICC-1, usually </a:t>
            </a:r>
            <a:r>
              <a:rPr altLang="en-US" sz="2600" dirty="0">
                <a:solidFill>
                  <a:srgbClr val="FF6600"/>
                </a:solidFill>
              </a:rPr>
              <a:t>the smallest of ICCS</a:t>
            </a:r>
          </a:p>
          <a:p>
            <a:pPr marL="0">
              <a:spcBef>
                <a:spcPts val="0"/>
              </a:spcBef>
              <a:buClrTx/>
              <a:buFontTx/>
              <a:buNone/>
              <a:defRPr/>
            </a:pPr>
            <a:r>
              <a:rPr sz="1600" dirty="0"/>
              <a:t>The patient is treated as a random effect and observer as a fixed effect.  Thus, we are making an inference to the population of all patients, but only to these specific observers.  </a:t>
            </a:r>
          </a:p>
          <a:p>
            <a:pPr marL="0">
              <a:spcBef>
                <a:spcPct val="50000"/>
              </a:spcBef>
              <a:buClrTx/>
              <a:buFont typeface="Wingdings" panose="05000000000000000000" pitchFamily="2" charset="2"/>
              <a:buNone/>
              <a:defRPr/>
            </a:pPr>
            <a:r>
              <a:rPr sz="1600" dirty="0"/>
              <a:t>The </a:t>
            </a:r>
            <a:r>
              <a:rPr sz="1600" b="1" dirty="0">
                <a:solidFill>
                  <a:srgbClr val="FF6600"/>
                </a:solidFill>
              </a:rPr>
              <a:t>interpretation</a:t>
            </a:r>
            <a:r>
              <a:rPr sz="1600" dirty="0"/>
              <a:t> is that x% of the variance in the observations was the result of “true” background variability among patients, or patient-to-patient differences, rather than due to lack of agreement among the raters or measurement error. It is a round-about way of describing the agreement among the raters.</a:t>
            </a:r>
            <a:endParaRPr altLang="en-US" sz="3000" dirty="0">
              <a:solidFill>
                <a:srgbClr val="001933"/>
              </a:solidFill>
              <a:latin typeface="Century Gothic" pitchFamily="34" charset="0"/>
            </a:endParaRPr>
          </a:p>
          <a:p>
            <a:pPr marL="457200" lvl="1" indent="0">
              <a:buFont typeface="Arial" panose="020B0604020202020204" pitchFamily="34" charset="0"/>
              <a:buNone/>
              <a:defRPr/>
            </a:pPr>
            <a:endParaRPr altLang="en-US" dirty="0"/>
          </a:p>
        </p:txBody>
      </p:sp>
      <p:sp>
        <p:nvSpPr>
          <p:cNvPr id="67587" name="object 2"/>
          <p:cNvSpPr>
            <a:spLocks noChangeArrowheads="1"/>
          </p:cNvSpPr>
          <p:nvPr/>
        </p:nvSpPr>
        <p:spPr bwMode="auto">
          <a:xfrm>
            <a:off x="685800" y="452438"/>
            <a:ext cx="1109663" cy="1160462"/>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67588" name="object 3"/>
          <p:cNvSpPr>
            <a:spLocks noChangeArrowheads="1"/>
          </p:cNvSpPr>
          <p:nvPr/>
        </p:nvSpPr>
        <p:spPr bwMode="auto">
          <a:xfrm>
            <a:off x="1116013" y="452438"/>
            <a:ext cx="1268412" cy="1160462"/>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67589" name="object 5"/>
          <p:cNvSpPr>
            <a:spLocks noChangeArrowheads="1"/>
          </p:cNvSpPr>
          <p:nvPr/>
        </p:nvSpPr>
        <p:spPr bwMode="auto">
          <a:xfrm>
            <a:off x="6027738" y="452438"/>
            <a:ext cx="827087" cy="1160462"/>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pic>
        <p:nvPicPr>
          <p:cNvPr id="6759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4638" y="45081"/>
            <a:ext cx="5667375"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
        <p:nvSpPr>
          <p:cNvPr id="67591" name="Title 1"/>
          <p:cNvSpPr>
            <a:spLocks noGrp="1"/>
          </p:cNvSpPr>
          <p:nvPr>
            <p:ph type="title"/>
          </p:nvPr>
        </p:nvSpPr>
        <p:spPr>
          <a:xfrm>
            <a:off x="654050" y="438150"/>
            <a:ext cx="8089900" cy="1046163"/>
          </a:xfrm>
        </p:spPr>
        <p:txBody>
          <a:bodyPr/>
          <a:lstStyle/>
          <a:p>
            <a:r>
              <a:rPr altLang="en-US" smtClean="0"/>
              <a:t>ANOVA </a:t>
            </a:r>
            <a:br>
              <a:rPr altLang="en-US" smtClean="0"/>
            </a:br>
            <a:r>
              <a:rPr altLang="en-US" smtClean="0"/>
              <a:t>MODELS</a:t>
            </a:r>
          </a:p>
        </p:txBody>
      </p:sp>
      <p:sp>
        <p:nvSpPr>
          <p:cNvPr id="6759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2DC50948-232A-4FEE-8D44-D511BFC8172D}" type="slidenum">
              <a:rPr lang="en-US" altLang="en-US" smtClean="0">
                <a:latin typeface="Arial" panose="020B0604020202020204" pitchFamily="34" charset="0"/>
              </a:rPr>
              <a:pPr fontAlgn="base">
                <a:spcBef>
                  <a:spcPct val="0"/>
                </a:spcBef>
                <a:spcAft>
                  <a:spcPct val="0"/>
                </a:spcAft>
              </a:pPr>
              <a:t>4</a:t>
            </a:fld>
            <a:endParaRPr lang="en-US" altLang="en-US" smtClean="0">
              <a:latin typeface="Arial" panose="020B0604020202020204" pitchFamily="34" charset="0"/>
            </a:endParaRPr>
          </a:p>
        </p:txBody>
      </p:sp>
      <p:sp>
        <p:nvSpPr>
          <p:cNvPr id="9" name="TextBox 1"/>
          <p:cNvSpPr txBox="1">
            <a:spLocks noChangeArrowheads="1"/>
          </p:cNvSpPr>
          <p:nvPr/>
        </p:nvSpPr>
        <p:spPr bwMode="auto">
          <a:xfrm>
            <a:off x="7266782" y="104613"/>
            <a:ext cx="1877218"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anose="05000000000000000000" pitchFamily="2" charset="2"/>
              <a:buChar char="l"/>
              <a:defRPr sz="2400" b="1">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7500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buSzPct val="8000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9pPr>
          </a:lstStyle>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One-way random ANOVA</a:t>
            </a:r>
          </a:p>
          <a:p>
            <a:pPr>
              <a:spcBef>
                <a:spcPct val="0"/>
              </a:spcBef>
              <a:buClrTx/>
              <a:buSzTx/>
              <a:buFontTx/>
              <a:buNone/>
            </a:pPr>
            <a:endParaRPr lang="en-US" altLang="en-US" sz="4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random ANOVA</a:t>
            </a:r>
          </a:p>
          <a:p>
            <a:pPr>
              <a:spcBef>
                <a:spcPct val="0"/>
              </a:spcBef>
              <a:buClrTx/>
              <a:buSzTx/>
              <a:buFontTx/>
              <a:buNone/>
            </a:pPr>
            <a:endParaRPr lang="en-US" altLang="en-US" sz="5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fixed-way ANOVA</a:t>
            </a:r>
            <a:endParaRPr lang="en-US" altLang="en-US" sz="1800" b="0" dirty="0"/>
          </a:p>
        </p:txBody>
      </p:sp>
    </p:spTree>
    <p:extLst>
      <p:ext uri="{BB962C8B-B14F-4D97-AF65-F5344CB8AC3E}">
        <p14:creationId xmlns:p14="http://schemas.microsoft.com/office/powerpoint/2010/main" val="34768621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661988" y="1563688"/>
            <a:ext cx="8324850" cy="4011612"/>
          </a:xfrm>
        </p:spPr>
        <p:txBody>
          <a:bodyPr/>
          <a:lstStyle/>
          <a:p>
            <a:r>
              <a:rPr altLang="en-US" dirty="0"/>
              <a:t>One-Way Random</a:t>
            </a:r>
          </a:p>
          <a:p>
            <a:r>
              <a:rPr altLang="en-US" dirty="0"/>
              <a:t>Two-Way Random</a:t>
            </a:r>
          </a:p>
          <a:p>
            <a:pPr lvl="1">
              <a:spcBef>
                <a:spcPts val="1200"/>
              </a:spcBef>
            </a:pPr>
            <a:r>
              <a:rPr altLang="en-US" dirty="0"/>
              <a:t>Raters are the same for all cases</a:t>
            </a:r>
          </a:p>
          <a:p>
            <a:pPr lvl="1">
              <a:spcBef>
                <a:spcPts val="1200"/>
              </a:spcBef>
            </a:pPr>
            <a:r>
              <a:rPr altLang="en-US" dirty="0"/>
              <a:t>Models a separate effect for raters and for cases (</a:t>
            </a:r>
            <a:r>
              <a:rPr altLang="en-US" dirty="0" smtClean="0"/>
              <a:t>2- </a:t>
            </a:r>
            <a:r>
              <a:rPr altLang="en-US" dirty="0"/>
              <a:t>Way)</a:t>
            </a:r>
          </a:p>
          <a:p>
            <a:pPr lvl="1">
              <a:spcBef>
                <a:spcPts val="1200"/>
              </a:spcBef>
            </a:pPr>
            <a:r>
              <a:rPr altLang="en-US" dirty="0"/>
              <a:t>Assumes raters are randomly drawn from a population of possible raters</a:t>
            </a:r>
          </a:p>
          <a:p>
            <a:pPr lvl="1">
              <a:spcBef>
                <a:spcPts val="1200"/>
              </a:spcBef>
              <a:buClrTx/>
            </a:pPr>
            <a:r>
              <a:rPr altLang="en-US" dirty="0"/>
              <a:t>Treats the rater and rate effects as random</a:t>
            </a:r>
          </a:p>
          <a:p>
            <a:pPr lvl="1">
              <a:spcBef>
                <a:spcPts val="1200"/>
              </a:spcBef>
              <a:buClrTx/>
            </a:pPr>
            <a:r>
              <a:rPr altLang="en-US" dirty="0"/>
              <a:t>Also called </a:t>
            </a:r>
            <a:r>
              <a:rPr altLang="en-US" dirty="0" smtClean="0"/>
              <a:t>ICC-2</a:t>
            </a:r>
            <a:endParaRPr altLang="en-US" dirty="0"/>
          </a:p>
          <a:p>
            <a:endParaRPr altLang="en-US" dirty="0"/>
          </a:p>
        </p:txBody>
      </p:sp>
      <p:sp>
        <p:nvSpPr>
          <p:cNvPr id="69635" name="object 2"/>
          <p:cNvSpPr>
            <a:spLocks noChangeArrowheads="1"/>
          </p:cNvSpPr>
          <p:nvPr/>
        </p:nvSpPr>
        <p:spPr bwMode="auto">
          <a:xfrm>
            <a:off x="685800" y="452438"/>
            <a:ext cx="1270000" cy="1160462"/>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69636" name="object 4"/>
          <p:cNvSpPr>
            <a:spLocks noChangeArrowheads="1"/>
          </p:cNvSpPr>
          <p:nvPr/>
        </p:nvSpPr>
        <p:spPr bwMode="auto">
          <a:xfrm>
            <a:off x="5597525" y="452438"/>
            <a:ext cx="827088" cy="1160462"/>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pic>
        <p:nvPicPr>
          <p:cNvPr id="69637"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1157" y="27782"/>
            <a:ext cx="5667375"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
        <p:nvSpPr>
          <p:cNvPr id="69638" name="Title 1"/>
          <p:cNvSpPr>
            <a:spLocks noGrp="1"/>
          </p:cNvSpPr>
          <p:nvPr>
            <p:ph type="title"/>
          </p:nvPr>
        </p:nvSpPr>
        <p:spPr>
          <a:xfrm>
            <a:off x="654050" y="438150"/>
            <a:ext cx="8089900" cy="1046163"/>
          </a:xfrm>
        </p:spPr>
        <p:txBody>
          <a:bodyPr/>
          <a:lstStyle/>
          <a:p>
            <a:r>
              <a:rPr altLang="en-US" smtClean="0"/>
              <a:t>ANOVA</a:t>
            </a:r>
            <a:br>
              <a:rPr altLang="en-US" smtClean="0"/>
            </a:br>
            <a:r>
              <a:rPr altLang="en-US" smtClean="0"/>
              <a:t>MODELS</a:t>
            </a:r>
          </a:p>
        </p:txBody>
      </p:sp>
      <p:sp>
        <p:nvSpPr>
          <p:cNvPr id="69639"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D3B6861E-205A-412B-A1A5-B6C97B0F60F8}" type="slidenum">
              <a:rPr lang="en-US" altLang="en-US" smtClean="0">
                <a:latin typeface="Arial" panose="020B0604020202020204" pitchFamily="34" charset="0"/>
              </a:rPr>
              <a:pPr fontAlgn="base">
                <a:spcBef>
                  <a:spcPct val="0"/>
                </a:spcBef>
                <a:spcAft>
                  <a:spcPct val="0"/>
                </a:spcAft>
              </a:pPr>
              <a:t>5</a:t>
            </a:fld>
            <a:endParaRPr lang="en-US" altLang="en-US" smtClean="0">
              <a:latin typeface="Arial" panose="020B0604020202020204" pitchFamily="34" charset="0"/>
            </a:endParaRPr>
          </a:p>
        </p:txBody>
      </p:sp>
      <p:sp>
        <p:nvSpPr>
          <p:cNvPr id="8" name="TextBox 1"/>
          <p:cNvSpPr txBox="1">
            <a:spLocks noChangeArrowheads="1"/>
          </p:cNvSpPr>
          <p:nvPr/>
        </p:nvSpPr>
        <p:spPr bwMode="auto">
          <a:xfrm>
            <a:off x="7266782" y="104613"/>
            <a:ext cx="1877218"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anose="05000000000000000000" pitchFamily="2" charset="2"/>
              <a:buChar char="l"/>
              <a:defRPr sz="2400" b="1">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7500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buSzPct val="8000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9pPr>
          </a:lstStyle>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One-way random ANOVA</a:t>
            </a:r>
          </a:p>
          <a:p>
            <a:pPr>
              <a:spcBef>
                <a:spcPct val="0"/>
              </a:spcBef>
              <a:buClrTx/>
              <a:buSzTx/>
              <a:buFontTx/>
              <a:buNone/>
            </a:pPr>
            <a:endParaRPr lang="en-US" altLang="en-US" sz="4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random ANOVA</a:t>
            </a:r>
          </a:p>
          <a:p>
            <a:pPr>
              <a:spcBef>
                <a:spcPct val="0"/>
              </a:spcBef>
              <a:buClrTx/>
              <a:buSzTx/>
              <a:buFontTx/>
              <a:buNone/>
            </a:pPr>
            <a:endParaRPr lang="en-US" altLang="en-US" sz="5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fixed-way ANOVA</a:t>
            </a:r>
            <a:endParaRPr lang="en-US" altLang="en-US" sz="1800" b="0" dirty="0"/>
          </a:p>
        </p:txBody>
      </p:sp>
    </p:spTree>
    <p:extLst>
      <p:ext uri="{BB962C8B-B14F-4D97-AF65-F5344CB8AC3E}">
        <p14:creationId xmlns:p14="http://schemas.microsoft.com/office/powerpoint/2010/main" val="264649151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Content Placeholder 2"/>
          <p:cNvSpPr>
            <a:spLocks noGrp="1"/>
          </p:cNvSpPr>
          <p:nvPr>
            <p:ph idx="1"/>
          </p:nvPr>
        </p:nvSpPr>
        <p:spPr>
          <a:xfrm>
            <a:off x="365125" y="1563688"/>
            <a:ext cx="8877300" cy="4879974"/>
          </a:xfrm>
        </p:spPr>
        <p:txBody>
          <a:bodyPr/>
          <a:lstStyle/>
          <a:p>
            <a:pPr>
              <a:defRPr/>
            </a:pPr>
            <a:r>
              <a:rPr altLang="en-US" dirty="0"/>
              <a:t>One-Way Random</a:t>
            </a:r>
          </a:p>
          <a:p>
            <a:pPr>
              <a:defRPr/>
            </a:pPr>
            <a:r>
              <a:rPr altLang="en-US" dirty="0"/>
              <a:t>Two-Way Random</a:t>
            </a:r>
          </a:p>
          <a:p>
            <a:pPr>
              <a:defRPr/>
            </a:pPr>
            <a:r>
              <a:rPr altLang="en-US" dirty="0"/>
              <a:t>Two-Way </a:t>
            </a:r>
            <a:r>
              <a:rPr altLang="en-US" dirty="0" smtClean="0"/>
              <a:t>Fixed (Mixed)</a:t>
            </a:r>
            <a:endParaRPr altLang="en-US" dirty="0"/>
          </a:p>
          <a:p>
            <a:pPr lvl="1">
              <a:spcBef>
                <a:spcPts val="600"/>
              </a:spcBef>
              <a:defRPr/>
            </a:pPr>
            <a:r>
              <a:rPr altLang="en-US" dirty="0"/>
              <a:t>Raters are the same for all cases</a:t>
            </a:r>
          </a:p>
          <a:p>
            <a:pPr lvl="1">
              <a:spcBef>
                <a:spcPts val="600"/>
              </a:spcBef>
              <a:defRPr/>
            </a:pPr>
            <a:r>
              <a:rPr altLang="en-US" dirty="0"/>
              <a:t>Models a separate effect for raters and for cases (2 Way)</a:t>
            </a:r>
          </a:p>
          <a:p>
            <a:pPr lvl="2">
              <a:spcBef>
                <a:spcPts val="600"/>
              </a:spcBef>
              <a:defRPr/>
            </a:pPr>
            <a:r>
              <a:rPr altLang="en-US" dirty="0"/>
              <a:t>The only raters of interest (fixed)</a:t>
            </a:r>
          </a:p>
          <a:p>
            <a:pPr lvl="1">
              <a:spcBef>
                <a:spcPts val="600"/>
              </a:spcBef>
              <a:defRPr/>
            </a:pPr>
            <a:r>
              <a:rPr altLang="en-US" dirty="0">
                <a:solidFill>
                  <a:srgbClr val="001933"/>
                </a:solidFill>
              </a:rPr>
              <a:t>Also called ICC-3, </a:t>
            </a:r>
            <a:r>
              <a:rPr altLang="en-US" dirty="0">
                <a:solidFill>
                  <a:srgbClr val="FF6600"/>
                </a:solidFill>
              </a:rPr>
              <a:t>usually the largest of ICCs</a:t>
            </a:r>
            <a:endParaRPr altLang="en-US" dirty="0"/>
          </a:p>
          <a:p>
            <a:pPr marL="0" indent="0">
              <a:buFont typeface="Wingdings" panose="05000000000000000000" pitchFamily="2" charset="2"/>
              <a:buNone/>
              <a:defRPr/>
            </a:pPr>
            <a:r>
              <a:rPr altLang="en-US" sz="1600" dirty="0"/>
              <a:t>Assumes that raters are not random but are fixed, i.e., the raters are the only raters anyone would be interested in.  (This is uncommon in coding, because theoretically your research assistants are only a few of an unlimited number of people that could make these ratings.  This means </a:t>
            </a:r>
            <a:r>
              <a:rPr altLang="en-US" sz="1600" dirty="0">
                <a:solidFill>
                  <a:srgbClr val="FF6600"/>
                </a:solidFill>
              </a:rPr>
              <a:t>ICC(3) will also always be larger than ICC(1) and typically larger than ICC(2)</a:t>
            </a:r>
            <a:r>
              <a:rPr altLang="en-US" sz="1600" dirty="0"/>
              <a:t>, because 1) it models both an effect of rater and of </a:t>
            </a:r>
            <a:r>
              <a:rPr altLang="en-US" sz="1600" dirty="0" err="1"/>
              <a:t>ratee</a:t>
            </a:r>
            <a:r>
              <a:rPr altLang="en-US" sz="1600" dirty="0"/>
              <a:t> (i.e. two effects) and 2) assumes a random effect of </a:t>
            </a:r>
            <a:r>
              <a:rPr altLang="en-US" sz="1600" dirty="0" err="1"/>
              <a:t>ratee</a:t>
            </a:r>
            <a:r>
              <a:rPr altLang="en-US" sz="1600" dirty="0"/>
              <a:t> but a fixed effect of rater (i.e. a mixed effects model)</a:t>
            </a:r>
            <a:r>
              <a:rPr altLang="en-US" sz="1800" dirty="0"/>
              <a:t>. </a:t>
            </a:r>
          </a:p>
        </p:txBody>
      </p:sp>
      <p:sp>
        <p:nvSpPr>
          <p:cNvPr id="70659" name="object 2"/>
          <p:cNvSpPr>
            <a:spLocks noChangeArrowheads="1"/>
          </p:cNvSpPr>
          <p:nvPr/>
        </p:nvSpPr>
        <p:spPr bwMode="auto">
          <a:xfrm>
            <a:off x="685800" y="452438"/>
            <a:ext cx="1109663" cy="1160462"/>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70660" name="object 3"/>
          <p:cNvSpPr>
            <a:spLocks noChangeArrowheads="1"/>
          </p:cNvSpPr>
          <p:nvPr/>
        </p:nvSpPr>
        <p:spPr bwMode="auto">
          <a:xfrm>
            <a:off x="1116013" y="452438"/>
            <a:ext cx="1593850" cy="1160462"/>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70661" name="object 5"/>
          <p:cNvSpPr>
            <a:spLocks noChangeArrowheads="1"/>
          </p:cNvSpPr>
          <p:nvPr/>
        </p:nvSpPr>
        <p:spPr bwMode="auto">
          <a:xfrm>
            <a:off x="6350000" y="452438"/>
            <a:ext cx="828675" cy="1160462"/>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50000"/>
              </a:spcBef>
              <a:buClrTx/>
              <a:buFontTx/>
              <a:buNone/>
            </a:pPr>
            <a:endParaRPr lang="en-US" altLang="en-US" sz="1800"/>
          </a:p>
        </p:txBody>
      </p:sp>
      <p:sp>
        <p:nvSpPr>
          <p:cNvPr id="9" name="object 9"/>
          <p:cNvSpPr txBox="1"/>
          <p:nvPr/>
        </p:nvSpPr>
        <p:spPr>
          <a:xfrm>
            <a:off x="2019300" y="6315075"/>
            <a:ext cx="5032375" cy="403225"/>
          </a:xfrm>
          <a:prstGeom prst="rect">
            <a:avLst/>
          </a:prstGeom>
        </p:spPr>
        <p:txBody>
          <a:bodyPr lIns="0" tIns="0" rIns="0" bIns="0"/>
          <a:lstStyle/>
          <a:p>
            <a:pPr marL="12700">
              <a:defRPr/>
            </a:pPr>
            <a:r>
              <a:rPr sz="2600" spc="5" dirty="0">
                <a:solidFill>
                  <a:srgbClr val="FFFFFF"/>
                </a:solidFill>
                <a:latin typeface="Century Gothic"/>
                <a:cs typeface="Century Gothic"/>
              </a:rPr>
              <a:t>t</a:t>
            </a:r>
            <a:r>
              <a:rPr sz="2600" spc="-10" dirty="0">
                <a:solidFill>
                  <a:srgbClr val="FFFFFF"/>
                </a:solidFill>
                <a:latin typeface="Century Gothic"/>
                <a:cs typeface="Century Gothic"/>
              </a:rPr>
              <a:t>h</a:t>
            </a:r>
            <a:r>
              <a:rPr sz="2600" dirty="0">
                <a:solidFill>
                  <a:srgbClr val="FFFFFF"/>
                </a:solidFill>
                <a:latin typeface="Century Gothic"/>
                <a:cs typeface="Century Gothic"/>
              </a:rPr>
              <a:t>e</a:t>
            </a:r>
            <a:r>
              <a:rPr sz="2600" spc="-15" dirty="0">
                <a:solidFill>
                  <a:srgbClr val="FFFFFF"/>
                </a:solidFill>
                <a:latin typeface="Century Gothic"/>
                <a:cs typeface="Century Gothic"/>
              </a:rPr>
              <a:t> </a:t>
            </a:r>
            <a:r>
              <a:rPr sz="2600" spc="-5" dirty="0">
                <a:solidFill>
                  <a:srgbClr val="FFFFFF"/>
                </a:solidFill>
                <a:latin typeface="Century Gothic"/>
                <a:cs typeface="Century Gothic"/>
              </a:rPr>
              <a:t>o</a:t>
            </a:r>
            <a:r>
              <a:rPr sz="2600" spc="-10" dirty="0">
                <a:solidFill>
                  <a:srgbClr val="FFFFFF"/>
                </a:solidFill>
                <a:latin typeface="Century Gothic"/>
                <a:cs typeface="Century Gothic"/>
              </a:rPr>
              <a:t>nl</a:t>
            </a:r>
            <a:r>
              <a:rPr sz="2600" dirty="0">
                <a:solidFill>
                  <a:srgbClr val="FFFFFF"/>
                </a:solidFill>
                <a:latin typeface="Century Gothic"/>
                <a:cs typeface="Century Gothic"/>
              </a:rPr>
              <a:t>y</a:t>
            </a:r>
            <a:r>
              <a:rPr sz="2600" spc="20" dirty="0">
                <a:solidFill>
                  <a:srgbClr val="FFFFFF"/>
                </a:solidFill>
                <a:latin typeface="Century Gothic"/>
                <a:cs typeface="Century Gothic"/>
              </a:rPr>
              <a:t> </a:t>
            </a:r>
            <a:r>
              <a:rPr sz="2600" spc="-5" dirty="0">
                <a:solidFill>
                  <a:srgbClr val="FFFFFF"/>
                </a:solidFill>
                <a:latin typeface="Century Gothic"/>
                <a:cs typeface="Century Gothic"/>
              </a:rPr>
              <a:t>ra</a:t>
            </a:r>
            <a:r>
              <a:rPr sz="2600" spc="5" dirty="0">
                <a:solidFill>
                  <a:srgbClr val="FFFFFF"/>
                </a:solidFill>
                <a:latin typeface="Century Gothic"/>
                <a:cs typeface="Century Gothic"/>
              </a:rPr>
              <a:t>t</a:t>
            </a:r>
            <a:r>
              <a:rPr sz="2600" dirty="0">
                <a:solidFill>
                  <a:srgbClr val="FFFFFF"/>
                </a:solidFill>
                <a:latin typeface="Century Gothic"/>
                <a:cs typeface="Century Gothic"/>
              </a:rPr>
              <a:t>e</a:t>
            </a:r>
            <a:r>
              <a:rPr sz="2600" spc="-5" dirty="0">
                <a:solidFill>
                  <a:srgbClr val="FFFFFF"/>
                </a:solidFill>
                <a:latin typeface="Century Gothic"/>
                <a:cs typeface="Century Gothic"/>
              </a:rPr>
              <a:t>r</a:t>
            </a:r>
            <a:r>
              <a:rPr sz="2600" dirty="0">
                <a:solidFill>
                  <a:srgbClr val="FFFFFF"/>
                </a:solidFill>
                <a:latin typeface="Century Gothic"/>
                <a:cs typeface="Century Gothic"/>
              </a:rPr>
              <a:t>s</a:t>
            </a:r>
            <a:r>
              <a:rPr sz="2600" spc="5" dirty="0">
                <a:solidFill>
                  <a:srgbClr val="FFFFFF"/>
                </a:solidFill>
                <a:latin typeface="Century Gothic"/>
                <a:cs typeface="Century Gothic"/>
              </a:rPr>
              <a:t> </a:t>
            </a:r>
            <a:r>
              <a:rPr sz="2600" spc="-5" dirty="0">
                <a:solidFill>
                  <a:srgbClr val="FFFFFF"/>
                </a:solidFill>
                <a:latin typeface="Century Gothic"/>
                <a:cs typeface="Century Gothic"/>
              </a:rPr>
              <a:t>o</a:t>
            </a:r>
            <a:r>
              <a:rPr sz="2600" dirty="0">
                <a:solidFill>
                  <a:srgbClr val="FFFFFF"/>
                </a:solidFill>
                <a:latin typeface="Century Gothic"/>
                <a:cs typeface="Century Gothic"/>
              </a:rPr>
              <a:t>f</a:t>
            </a:r>
            <a:r>
              <a:rPr sz="2600" spc="-15" dirty="0">
                <a:solidFill>
                  <a:srgbClr val="FFFFFF"/>
                </a:solidFill>
                <a:latin typeface="Century Gothic"/>
                <a:cs typeface="Century Gothic"/>
              </a:rPr>
              <a:t> </a:t>
            </a:r>
            <a:r>
              <a:rPr sz="2600" spc="-10" dirty="0">
                <a:solidFill>
                  <a:srgbClr val="FFFFFF"/>
                </a:solidFill>
                <a:latin typeface="Century Gothic"/>
                <a:cs typeface="Century Gothic"/>
              </a:rPr>
              <a:t>in</a:t>
            </a:r>
            <a:r>
              <a:rPr sz="2600" spc="5" dirty="0">
                <a:solidFill>
                  <a:srgbClr val="FFFFFF"/>
                </a:solidFill>
                <a:latin typeface="Century Gothic"/>
                <a:cs typeface="Century Gothic"/>
              </a:rPr>
              <a:t>t</a:t>
            </a:r>
            <a:r>
              <a:rPr sz="2600" dirty="0">
                <a:solidFill>
                  <a:srgbClr val="FFFFFF"/>
                </a:solidFill>
                <a:latin typeface="Century Gothic"/>
                <a:cs typeface="Century Gothic"/>
              </a:rPr>
              <a:t>e</a:t>
            </a:r>
            <a:r>
              <a:rPr sz="2600" spc="-10" dirty="0">
                <a:solidFill>
                  <a:srgbClr val="FFFFFF"/>
                </a:solidFill>
                <a:latin typeface="Century Gothic"/>
                <a:cs typeface="Century Gothic"/>
              </a:rPr>
              <a:t>r</a:t>
            </a:r>
            <a:r>
              <a:rPr sz="2600" dirty="0">
                <a:solidFill>
                  <a:srgbClr val="FFFFFF"/>
                </a:solidFill>
                <a:latin typeface="Century Gothic"/>
                <a:cs typeface="Century Gothic"/>
              </a:rPr>
              <a:t>e</a:t>
            </a:r>
            <a:r>
              <a:rPr sz="2600" spc="-5" dirty="0">
                <a:solidFill>
                  <a:srgbClr val="FFFFFF"/>
                </a:solidFill>
                <a:latin typeface="Century Gothic"/>
                <a:cs typeface="Century Gothic"/>
              </a:rPr>
              <a:t>s</a:t>
            </a:r>
            <a:r>
              <a:rPr sz="2600" dirty="0">
                <a:solidFill>
                  <a:srgbClr val="FFFFFF"/>
                </a:solidFill>
                <a:latin typeface="Century Gothic"/>
                <a:cs typeface="Century Gothic"/>
              </a:rPr>
              <a:t>t </a:t>
            </a:r>
            <a:r>
              <a:rPr sz="2600" spc="-15" dirty="0">
                <a:solidFill>
                  <a:srgbClr val="FFFFFF"/>
                </a:solidFill>
                <a:latin typeface="Century Gothic"/>
                <a:cs typeface="Century Gothic"/>
              </a:rPr>
              <a:t>(</a:t>
            </a:r>
            <a:r>
              <a:rPr sz="2600" spc="-5" dirty="0">
                <a:solidFill>
                  <a:srgbClr val="FFFFFF"/>
                </a:solidFill>
                <a:latin typeface="Century Gothic"/>
                <a:cs typeface="Century Gothic"/>
              </a:rPr>
              <a:t>f</a:t>
            </a:r>
            <a:r>
              <a:rPr sz="2600" spc="-10" dirty="0">
                <a:solidFill>
                  <a:srgbClr val="FFFFFF"/>
                </a:solidFill>
                <a:latin typeface="Century Gothic"/>
                <a:cs typeface="Century Gothic"/>
              </a:rPr>
              <a:t>i</a:t>
            </a:r>
            <a:r>
              <a:rPr sz="2600" spc="-5" dirty="0">
                <a:solidFill>
                  <a:srgbClr val="FFFFFF"/>
                </a:solidFill>
                <a:latin typeface="Century Gothic"/>
                <a:cs typeface="Century Gothic"/>
              </a:rPr>
              <a:t>x</a:t>
            </a:r>
            <a:r>
              <a:rPr sz="2600" dirty="0">
                <a:solidFill>
                  <a:srgbClr val="FFFFFF"/>
                </a:solidFill>
                <a:latin typeface="Century Gothic"/>
                <a:cs typeface="Century Gothic"/>
              </a:rPr>
              <a:t>e</a:t>
            </a:r>
            <a:r>
              <a:rPr sz="2600" spc="5" dirty="0">
                <a:solidFill>
                  <a:srgbClr val="FFFFFF"/>
                </a:solidFill>
                <a:latin typeface="Century Gothic"/>
                <a:cs typeface="Century Gothic"/>
              </a:rPr>
              <a:t>d</a:t>
            </a:r>
            <a:r>
              <a:rPr sz="2600" dirty="0">
                <a:solidFill>
                  <a:srgbClr val="FFFFFF"/>
                </a:solidFill>
                <a:latin typeface="Century Gothic"/>
                <a:cs typeface="Century Gothic"/>
              </a:rPr>
              <a:t>)</a:t>
            </a:r>
            <a:endParaRPr sz="2600" dirty="0">
              <a:latin typeface="Century Gothic"/>
              <a:cs typeface="Century Gothic"/>
            </a:endParaRPr>
          </a:p>
        </p:txBody>
      </p:sp>
      <p:pic>
        <p:nvPicPr>
          <p:cNvPr id="70663"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7970" y="13494"/>
            <a:ext cx="5667375"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
        <p:nvSpPr>
          <p:cNvPr id="70664" name="Title 1"/>
          <p:cNvSpPr>
            <a:spLocks noGrp="1"/>
          </p:cNvSpPr>
          <p:nvPr>
            <p:ph type="title"/>
          </p:nvPr>
        </p:nvSpPr>
        <p:spPr>
          <a:xfrm>
            <a:off x="654050" y="438150"/>
            <a:ext cx="8089900" cy="1046163"/>
          </a:xfrm>
        </p:spPr>
        <p:txBody>
          <a:bodyPr/>
          <a:lstStyle/>
          <a:p>
            <a:r>
              <a:rPr altLang="en-US" smtClean="0"/>
              <a:t>ANOVA</a:t>
            </a:r>
            <a:br>
              <a:rPr altLang="en-US" smtClean="0"/>
            </a:br>
            <a:r>
              <a:rPr altLang="en-US" smtClean="0"/>
              <a:t>MODELS</a:t>
            </a:r>
          </a:p>
        </p:txBody>
      </p:sp>
      <p:sp>
        <p:nvSpPr>
          <p:cNvPr id="70665"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E095C146-8194-476A-9B76-E38E253357E4}" type="slidenum">
              <a:rPr lang="en-US" altLang="en-US" smtClean="0">
                <a:latin typeface="Arial" panose="020B0604020202020204" pitchFamily="34" charset="0"/>
              </a:rPr>
              <a:pPr fontAlgn="base">
                <a:spcBef>
                  <a:spcPct val="0"/>
                </a:spcBef>
                <a:spcAft>
                  <a:spcPct val="0"/>
                </a:spcAft>
              </a:pPr>
              <a:t>6</a:t>
            </a:fld>
            <a:endParaRPr lang="en-US" altLang="en-US" smtClean="0">
              <a:latin typeface="Arial" panose="020B0604020202020204" pitchFamily="34" charset="0"/>
            </a:endParaRPr>
          </a:p>
        </p:txBody>
      </p:sp>
      <p:sp>
        <p:nvSpPr>
          <p:cNvPr id="10" name="TextBox 1"/>
          <p:cNvSpPr txBox="1">
            <a:spLocks noChangeArrowheads="1"/>
          </p:cNvSpPr>
          <p:nvPr/>
        </p:nvSpPr>
        <p:spPr bwMode="auto">
          <a:xfrm>
            <a:off x="7266782" y="104613"/>
            <a:ext cx="1877218"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anose="05000000000000000000" pitchFamily="2" charset="2"/>
              <a:buChar char="l"/>
              <a:defRPr sz="2400" b="1">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7500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buSzPct val="8000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1600">
                <a:solidFill>
                  <a:schemeClr val="tx1"/>
                </a:solidFill>
                <a:latin typeface="Arial" panose="020B0604020202020204" pitchFamily="34" charset="0"/>
                <a:cs typeface="Arial" panose="020B0604020202020204" pitchFamily="34" charset="0"/>
              </a:defRPr>
            </a:lvl9pPr>
          </a:lstStyle>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One-way random ANOVA</a:t>
            </a:r>
          </a:p>
          <a:p>
            <a:pPr>
              <a:spcBef>
                <a:spcPct val="0"/>
              </a:spcBef>
              <a:buClrTx/>
              <a:buSzTx/>
              <a:buFontTx/>
              <a:buNone/>
            </a:pPr>
            <a:endParaRPr lang="en-US" altLang="en-US" sz="4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random ANOVA</a:t>
            </a:r>
          </a:p>
          <a:p>
            <a:pPr>
              <a:spcBef>
                <a:spcPct val="0"/>
              </a:spcBef>
              <a:buClrTx/>
              <a:buSzTx/>
              <a:buFontTx/>
              <a:buNone/>
            </a:pPr>
            <a:endParaRPr lang="en-US" altLang="en-US" sz="500" b="0" dirty="0">
              <a:solidFill>
                <a:srgbClr val="000000"/>
              </a:solidFill>
              <a:latin typeface="Times New Roman" panose="02020603050405020304" pitchFamily="18" charset="0"/>
              <a:cs typeface="Times New Roman" panose="02020603050405020304" pitchFamily="18" charset="0"/>
            </a:endParaRPr>
          </a:p>
          <a:p>
            <a:pPr>
              <a:spcBef>
                <a:spcPct val="50000"/>
              </a:spcBef>
              <a:buClrTx/>
              <a:buSzTx/>
              <a:buFontTx/>
              <a:buNone/>
            </a:pPr>
            <a:r>
              <a:rPr lang="en-US" altLang="en-US" sz="1100" b="0" dirty="0">
                <a:solidFill>
                  <a:srgbClr val="000000"/>
                </a:solidFill>
                <a:latin typeface="Times New Roman" panose="02020603050405020304" pitchFamily="18" charset="0"/>
                <a:cs typeface="Times New Roman" panose="02020603050405020304" pitchFamily="18" charset="0"/>
              </a:rPr>
              <a:t>Two-way fixed-way ANOVA</a:t>
            </a:r>
            <a:endParaRPr lang="en-US" altLang="en-US" sz="1800" b="0" dirty="0"/>
          </a:p>
        </p:txBody>
      </p:sp>
    </p:spTree>
    <p:extLst>
      <p:ext uri="{BB962C8B-B14F-4D97-AF65-F5344CB8AC3E}">
        <p14:creationId xmlns:p14="http://schemas.microsoft.com/office/powerpoint/2010/main" val="332373605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365125" y="477838"/>
            <a:ext cx="8415338" cy="561975"/>
          </a:xfrm>
        </p:spPr>
        <p:txBody>
          <a:bodyPr/>
          <a:lstStyle/>
          <a:p>
            <a:r>
              <a:rPr altLang="en-US" smtClean="0"/>
              <a:t>3. Inter-rater Reliability </a:t>
            </a:r>
            <a:br>
              <a:rPr altLang="en-US" smtClean="0"/>
            </a:br>
            <a:r>
              <a:rPr altLang="en-US" smtClean="0">
                <a:solidFill>
                  <a:srgbClr val="FF6600"/>
                </a:solidFill>
              </a:rPr>
              <a:t>Intraclass Correlation Coefficient </a:t>
            </a:r>
          </a:p>
        </p:txBody>
      </p:sp>
      <p:sp>
        <p:nvSpPr>
          <p:cNvPr id="3" name="Content Placeholder 2"/>
          <p:cNvSpPr>
            <a:spLocks noGrp="1"/>
          </p:cNvSpPr>
          <p:nvPr>
            <p:ph idx="1"/>
          </p:nvPr>
        </p:nvSpPr>
        <p:spPr>
          <a:xfrm>
            <a:off x="365125" y="1511300"/>
            <a:ext cx="8778875" cy="4011613"/>
          </a:xfrm>
        </p:spPr>
        <p:txBody>
          <a:bodyPr/>
          <a:lstStyle/>
          <a:p>
            <a:pPr marL="0" indent="0">
              <a:buFont typeface="Wingdings" panose="05000000000000000000" pitchFamily="2" charset="2"/>
              <a:buNone/>
              <a:defRPr/>
            </a:pPr>
            <a:r>
              <a:rPr u="sng" dirty="0"/>
              <a:t>Determining which ICC you need:</a:t>
            </a:r>
          </a:p>
          <a:p>
            <a:pPr>
              <a:spcBef>
                <a:spcPts val="600"/>
              </a:spcBef>
              <a:buFont typeface="Wingdings" panose="05000000000000000000" pitchFamily="2" charset="2"/>
              <a:buAutoNum type="arabicPeriod"/>
              <a:defRPr/>
            </a:pPr>
            <a:r>
              <a:rPr sz="2000" dirty="0"/>
              <a:t>Do you have consistent raters for all </a:t>
            </a:r>
            <a:r>
              <a:rPr sz="2000" dirty="0" err="1"/>
              <a:t>ratees</a:t>
            </a:r>
            <a:r>
              <a:rPr sz="2000" dirty="0"/>
              <a:t>?  For example, do the exact same 8 raters make ratings on every </a:t>
            </a:r>
            <a:r>
              <a:rPr sz="2000" dirty="0" err="1"/>
              <a:t>ratee</a:t>
            </a:r>
            <a:r>
              <a:rPr sz="2000" dirty="0"/>
              <a:t>?</a:t>
            </a:r>
          </a:p>
          <a:p>
            <a:pPr marL="0" indent="0">
              <a:spcBef>
                <a:spcPts val="600"/>
              </a:spcBef>
              <a:buFont typeface="Wingdings" panose="05000000000000000000" pitchFamily="2" charset="2"/>
              <a:buNone/>
              <a:defRPr/>
            </a:pPr>
            <a:r>
              <a:rPr sz="2000" dirty="0">
                <a:solidFill>
                  <a:srgbClr val="FF6600"/>
                </a:solidFill>
              </a:rPr>
              <a:t>No – ICC-1, Yes </a:t>
            </a:r>
            <a:r>
              <a:rPr sz="2000" dirty="0">
                <a:solidFill>
                  <a:srgbClr val="FF6600"/>
                </a:solidFill>
                <a:sym typeface="Wingdings" panose="05000000000000000000" pitchFamily="2" charset="2"/>
              </a:rPr>
              <a:t>Q2</a:t>
            </a:r>
            <a:endParaRPr sz="2000" dirty="0">
              <a:solidFill>
                <a:srgbClr val="FF6600"/>
              </a:solidFill>
            </a:endParaRPr>
          </a:p>
          <a:p>
            <a:pPr>
              <a:spcBef>
                <a:spcPts val="600"/>
              </a:spcBef>
              <a:buFont typeface="Wingdings" panose="05000000000000000000" pitchFamily="2" charset="2"/>
              <a:buAutoNum type="arabicPeriod" startAt="2"/>
              <a:defRPr/>
            </a:pPr>
            <a:r>
              <a:rPr sz="2000" dirty="0"/>
              <a:t>Do you have a sample or population of raters?</a:t>
            </a:r>
          </a:p>
          <a:p>
            <a:pPr marL="0" indent="0">
              <a:spcBef>
                <a:spcPts val="600"/>
              </a:spcBef>
              <a:buFont typeface="Wingdings" panose="05000000000000000000" pitchFamily="2" charset="2"/>
              <a:buNone/>
              <a:defRPr/>
            </a:pPr>
            <a:r>
              <a:rPr sz="2000" dirty="0">
                <a:solidFill>
                  <a:srgbClr val="FF6600"/>
                </a:solidFill>
              </a:rPr>
              <a:t>Sample – ICC-2, Population – </a:t>
            </a:r>
            <a:r>
              <a:rPr sz="2000" dirty="0" smtClean="0">
                <a:solidFill>
                  <a:srgbClr val="FF6600"/>
                </a:solidFill>
              </a:rPr>
              <a:t>ICC-3 (i.e., we took ALL available raters)</a:t>
            </a:r>
            <a:endParaRPr sz="2000" dirty="0">
              <a:solidFill>
                <a:srgbClr val="FF6600"/>
              </a:solidFill>
            </a:endParaRPr>
          </a:p>
          <a:p>
            <a:pPr>
              <a:spcBef>
                <a:spcPts val="600"/>
              </a:spcBef>
              <a:buFont typeface="+mj-lt"/>
              <a:buAutoNum type="arabicPeriod" startAt="3"/>
              <a:defRPr/>
            </a:pPr>
            <a:r>
              <a:rPr sz="2000" dirty="0"/>
              <a:t>Do you need a measure of absolute agreement or consistency?</a:t>
            </a:r>
          </a:p>
          <a:p>
            <a:pPr marL="0" indent="0">
              <a:spcBef>
                <a:spcPts val="600"/>
              </a:spcBef>
              <a:buFont typeface="Wingdings" panose="05000000000000000000" pitchFamily="2" charset="2"/>
              <a:buNone/>
              <a:defRPr/>
            </a:pPr>
            <a:r>
              <a:rPr sz="1800" dirty="0">
                <a:solidFill>
                  <a:srgbClr val="FF6600"/>
                </a:solidFill>
              </a:rPr>
              <a:t>Example: Variable 1 with values 1, 2, 3 and Variable 2 with values 7, 8, 9.  Even though these scores are very different, the correlation between them is 1 – so they are highly consistent but don’t agree. </a:t>
            </a:r>
          </a:p>
          <a:p>
            <a:pPr>
              <a:spcBef>
                <a:spcPts val="600"/>
              </a:spcBef>
              <a:buFont typeface="+mj-lt"/>
              <a:buAutoNum type="arabicPeriod" startAt="4"/>
              <a:defRPr/>
            </a:pPr>
            <a:r>
              <a:rPr sz="1800" dirty="0"/>
              <a:t>Are you interested in the reliability of a single rater, or of their mean? </a:t>
            </a:r>
          </a:p>
          <a:p>
            <a:pPr marL="0" indent="0">
              <a:spcBef>
                <a:spcPts val="600"/>
              </a:spcBef>
              <a:buFont typeface="Wingdings" panose="05000000000000000000" pitchFamily="2" charset="2"/>
              <a:buNone/>
              <a:defRPr/>
            </a:pPr>
            <a:r>
              <a:rPr sz="1800" dirty="0">
                <a:solidFill>
                  <a:srgbClr val="FF6600"/>
                </a:solidFill>
              </a:rPr>
              <a:t>Agreement between the averages of ratings over several raters (average ICC) are typically used when individual ratings are deemed unreliable.</a:t>
            </a:r>
          </a:p>
          <a:p>
            <a:pPr marL="0" indent="0">
              <a:spcBef>
                <a:spcPts val="600"/>
              </a:spcBef>
              <a:buFont typeface="Wingdings" panose="05000000000000000000" pitchFamily="2" charset="2"/>
              <a:buNone/>
              <a:defRPr/>
            </a:pPr>
            <a:endParaRPr sz="1800" dirty="0"/>
          </a:p>
          <a:p>
            <a:pPr>
              <a:buFont typeface="+mj-lt"/>
              <a:buAutoNum type="arabicPeriod"/>
              <a:defRPr/>
            </a:pPr>
            <a:endParaRPr sz="1800" dirty="0"/>
          </a:p>
          <a:p>
            <a:pPr marL="0" indent="0">
              <a:buFont typeface="Wingdings" panose="05000000000000000000" pitchFamily="2" charset="2"/>
              <a:buNone/>
              <a:defRPr/>
            </a:pPr>
            <a:endParaRPr dirty="0"/>
          </a:p>
          <a:p>
            <a:pPr marL="0" indent="0">
              <a:buFont typeface="Wingdings" panose="05000000000000000000" pitchFamily="2" charset="2"/>
              <a:buNone/>
              <a:defRPr/>
            </a:pPr>
            <a:endParaRPr dirty="0"/>
          </a:p>
        </p:txBody>
      </p:sp>
      <p:sp>
        <p:nvSpPr>
          <p:cNvPr id="716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47C6CFAB-1A3C-41D2-9123-58725AB91E96}" type="slidenum">
              <a:rPr lang="en-US" altLang="en-US" sz="1400" smtClean="0">
                <a:solidFill>
                  <a:schemeClr val="tx2"/>
                </a:solidFill>
              </a:rPr>
              <a:pPr fontAlgn="base">
                <a:lnSpc>
                  <a:spcPct val="100000"/>
                </a:lnSpc>
                <a:spcBef>
                  <a:spcPct val="0"/>
                </a:spcBef>
                <a:spcAft>
                  <a:spcPct val="0"/>
                </a:spcAft>
                <a:buClrTx/>
                <a:buFontTx/>
                <a:buNone/>
              </a:pPr>
              <a:t>7</a:t>
            </a:fld>
            <a:endParaRPr lang="en-US" altLang="en-US" sz="1400" smtClean="0">
              <a:solidFill>
                <a:schemeClr val="tx2"/>
              </a:solidFill>
            </a:endParaRPr>
          </a:p>
        </p:txBody>
      </p:sp>
    </p:spTree>
    <p:extLst>
      <p:ext uri="{BB962C8B-B14F-4D97-AF65-F5344CB8AC3E}">
        <p14:creationId xmlns:p14="http://schemas.microsoft.com/office/powerpoint/2010/main" val="140179366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compatLnSpc="1">
            <a:prstTxWarp prst="textNoShape">
              <a:avLst/>
            </a:prstTxWarp>
          </a:bodyPr>
          <a:lstStyle>
            <a:lvl1pPr>
              <a:lnSpc>
                <a:spcPct val="90000"/>
              </a:lnSpc>
              <a:spcBef>
                <a:spcPts val="1400"/>
              </a:spcBef>
              <a:buClr>
                <a:schemeClr val="accent1"/>
              </a:buClr>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1400"/>
              </a:spcBef>
              <a:buClr>
                <a:schemeClr val="accent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1400"/>
              </a:spcBef>
              <a:buClr>
                <a:schemeClr val="accent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1400"/>
              </a:spcBef>
              <a:buClr>
                <a:schemeClr val="accent1"/>
              </a:buClr>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1400"/>
              </a:spcBef>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1400"/>
              </a:spcBef>
              <a:spcAft>
                <a:spcPct val="0"/>
              </a:spcAft>
              <a:buClr>
                <a:schemeClr val="accent1"/>
              </a:buClr>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fontAlgn="base">
              <a:lnSpc>
                <a:spcPct val="100000"/>
              </a:lnSpc>
              <a:spcBef>
                <a:spcPct val="0"/>
              </a:spcBef>
              <a:spcAft>
                <a:spcPct val="0"/>
              </a:spcAft>
              <a:buClrTx/>
              <a:buFontTx/>
              <a:buNone/>
            </a:pPr>
            <a:fld id="{C6F5DBCD-875B-4585-A259-45824446AB0A}" type="slidenum">
              <a:rPr lang="en-US" altLang="en-US" sz="1400" smtClean="0">
                <a:solidFill>
                  <a:schemeClr val="tx2"/>
                </a:solidFill>
              </a:rPr>
              <a:pPr fontAlgn="base">
                <a:lnSpc>
                  <a:spcPct val="100000"/>
                </a:lnSpc>
                <a:spcBef>
                  <a:spcPct val="0"/>
                </a:spcBef>
                <a:spcAft>
                  <a:spcPct val="0"/>
                </a:spcAft>
                <a:buClrTx/>
                <a:buFontTx/>
                <a:buNone/>
              </a:pPr>
              <a:t>8</a:t>
            </a:fld>
            <a:endParaRPr lang="en-US" altLang="en-US" sz="1400" smtClean="0">
              <a:solidFill>
                <a:schemeClr val="tx2"/>
              </a:solidFill>
            </a:endParaRPr>
          </a:p>
        </p:txBody>
      </p:sp>
      <p:pic>
        <p:nvPicPr>
          <p:cNvPr id="7270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173163"/>
            <a:ext cx="6221413" cy="4989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pic>
        <p:nvPicPr>
          <p:cNvPr id="727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4538" y="98425"/>
            <a:ext cx="3206750" cy="79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folHlink"/>
                </a:solidFill>
                <a:miter lim="800000"/>
                <a:headEnd/>
                <a:tailEnd/>
              </a14:hiddenLine>
            </a:ext>
          </a:extLst>
        </p:spPr>
      </p:pic>
      <p:sp>
        <p:nvSpPr>
          <p:cNvPr id="72709" name="Title 5"/>
          <p:cNvSpPr>
            <a:spLocks noGrp="1"/>
          </p:cNvSpPr>
          <p:nvPr>
            <p:ph type="title"/>
          </p:nvPr>
        </p:nvSpPr>
        <p:spPr>
          <a:xfrm>
            <a:off x="211138" y="722313"/>
            <a:ext cx="8413750" cy="563562"/>
          </a:xfrm>
        </p:spPr>
        <p:txBody>
          <a:bodyPr/>
          <a:lstStyle/>
          <a:p>
            <a:r>
              <a:rPr altLang="en-US" smtClean="0"/>
              <a:t>Summary of ICC statistic parameters</a:t>
            </a:r>
            <a:br>
              <a:rPr altLang="en-US" smtClean="0"/>
            </a:br>
            <a:endParaRPr altLang="en-US" smtClean="0"/>
          </a:p>
        </p:txBody>
      </p:sp>
    </p:spTree>
    <p:extLst>
      <p:ext uri="{BB962C8B-B14F-4D97-AF65-F5344CB8AC3E}">
        <p14:creationId xmlns:p14="http://schemas.microsoft.com/office/powerpoint/2010/main" val="3515881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ICC types</a:t>
            </a:r>
            <a:endParaRPr lang="en-US" dirty="0"/>
          </a:p>
        </p:txBody>
      </p:sp>
      <p:sp>
        <p:nvSpPr>
          <p:cNvPr id="4" name="Slide Number Placeholder 3"/>
          <p:cNvSpPr>
            <a:spLocks noGrp="1"/>
          </p:cNvSpPr>
          <p:nvPr>
            <p:ph type="sldNum" sz="quarter" idx="4294967295"/>
          </p:nvPr>
        </p:nvSpPr>
        <p:spPr>
          <a:xfrm>
            <a:off x="0" y="6362700"/>
            <a:ext cx="387350" cy="249238"/>
          </a:xfrm>
        </p:spPr>
        <p:txBody>
          <a:bodyPr/>
          <a:lstStyle/>
          <a:p>
            <a:pPr>
              <a:defRPr/>
            </a:pPr>
            <a:fld id="{6E7712CB-7101-4A3E-A921-54430E1CCF2F}" type="slidenum">
              <a:rPr lang="en-US" smtClean="0"/>
              <a:pPr>
                <a:defRPr/>
              </a:pPr>
              <a:t>9</a:t>
            </a:fld>
            <a:endParaRPr lang="en-US" dirty="0"/>
          </a:p>
        </p:txBody>
      </p:sp>
      <p:pic>
        <p:nvPicPr>
          <p:cNvPr id="5" name="Picture 4"/>
          <p:cNvPicPr>
            <a:picLocks noChangeAspect="1"/>
          </p:cNvPicPr>
          <p:nvPr/>
        </p:nvPicPr>
        <p:blipFill>
          <a:blip r:embed="rId2"/>
          <a:stretch>
            <a:fillRect/>
          </a:stretch>
        </p:blipFill>
        <p:spPr>
          <a:xfrm>
            <a:off x="387350" y="864296"/>
            <a:ext cx="8463085" cy="3995802"/>
          </a:xfrm>
          <a:prstGeom prst="rect">
            <a:avLst/>
          </a:prstGeom>
        </p:spPr>
      </p:pic>
      <p:pic>
        <p:nvPicPr>
          <p:cNvPr id="9" name="Picture 8"/>
          <p:cNvPicPr>
            <a:picLocks noChangeAspect="1"/>
          </p:cNvPicPr>
          <p:nvPr/>
        </p:nvPicPr>
        <p:blipFill>
          <a:blip r:embed="rId3"/>
          <a:stretch>
            <a:fillRect/>
          </a:stretch>
        </p:blipFill>
        <p:spPr>
          <a:xfrm>
            <a:off x="1792461" y="4860098"/>
            <a:ext cx="4612111" cy="1885156"/>
          </a:xfrm>
          <a:prstGeom prst="rect">
            <a:avLst/>
          </a:prstGeom>
        </p:spPr>
      </p:pic>
    </p:spTree>
    <p:extLst>
      <p:ext uri="{BB962C8B-B14F-4D97-AF65-F5344CB8AC3E}">
        <p14:creationId xmlns:p14="http://schemas.microsoft.com/office/powerpoint/2010/main" val="3504142743"/>
      </p:ext>
    </p:extLst>
  </p:cSld>
  <p:clrMapOvr>
    <a:masterClrMapping/>
  </p:clrMapOvr>
  <p:transition>
    <p:fade/>
  </p:transition>
</p:sld>
</file>

<file path=ppt/theme/theme1.xml><?xml version="1.0" encoding="utf-8"?>
<a:theme xmlns:a="http://schemas.openxmlformats.org/drawingml/2006/main" name="UCSF PPT Template">
  <a:themeElements>
    <a:clrScheme name="UCSF 1">
      <a:dk1>
        <a:srgbClr val="052049"/>
      </a:dk1>
      <a:lt1>
        <a:sysClr val="window" lastClr="FFFFFF"/>
      </a:lt1>
      <a:dk2>
        <a:srgbClr val="052049"/>
      </a:dk2>
      <a:lt2>
        <a:srgbClr val="FFFFFF"/>
      </a:lt2>
      <a:accent1>
        <a:srgbClr val="052049"/>
      </a:accent1>
      <a:accent2>
        <a:srgbClr val="178CCB"/>
      </a:accent2>
      <a:accent3>
        <a:srgbClr val="18A3AC"/>
      </a:accent3>
      <a:accent4>
        <a:srgbClr val="90BD31"/>
      </a:accent4>
      <a:accent5>
        <a:srgbClr val="EC1848"/>
      </a:accent5>
      <a:accent6>
        <a:srgbClr val="F48024"/>
      </a:accent6>
      <a:hlink>
        <a:srgbClr val="178CCB"/>
      </a:hlink>
      <a:folHlink>
        <a:srgbClr val="5F5F5F"/>
      </a:folHlink>
    </a:clrScheme>
    <a:fontScheme name="Coalesse">
      <a:majorFont>
        <a:latin typeface="Arial"/>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lgn="ctr">
          <a:noFill/>
          <a:miter lim="800000"/>
          <a:headEnd/>
          <a:tailEnd/>
        </a:ln>
      </a:spPr>
      <a:bodyPr wrap="none" rtlCol="0" anchor="ctr"/>
      <a:lstStyle>
        <a:defPPr algn="ctr">
          <a:lnSpc>
            <a:spcPct val="90000"/>
          </a:lnSpc>
          <a:defRPr sz="1600" b="1" dirty="0" err="1" smtClean="0">
            <a:solidFill>
              <a:schemeClr val="bg1"/>
            </a:solidFill>
            <a:latin typeface="+mj-lt"/>
          </a:defRPr>
        </a:defPPr>
      </a:lstStyle>
    </a:spDef>
    <a:lnDef>
      <a:spPr>
        <a:ln w="2857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auto">
        <a:noFill/>
        <a:ln w="19050" algn="ctr">
          <a:noFill/>
          <a:miter lim="800000"/>
          <a:headEnd/>
          <a:tailEnd/>
        </a:ln>
      </a:spPr>
      <a:bodyPr wrap="square" lIns="0" tIns="0" rIns="0" bIns="0"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Coalesse Palette">
      <a:dk1>
        <a:sysClr val="windowText" lastClr="000000"/>
      </a:dk1>
      <a:lt1>
        <a:sysClr val="window" lastClr="FFFFFF"/>
      </a:lt1>
      <a:dk2>
        <a:srgbClr val="342B2A"/>
      </a:dk2>
      <a:lt2>
        <a:srgbClr val="DAD6CB"/>
      </a:lt2>
      <a:accent1>
        <a:srgbClr val="E55302"/>
      </a:accent1>
      <a:accent2>
        <a:srgbClr val="5F3032"/>
      </a:accent2>
      <a:accent3>
        <a:srgbClr val="005774"/>
      </a:accent3>
      <a:accent4>
        <a:srgbClr val="9BA03C"/>
      </a:accent4>
      <a:accent5>
        <a:srgbClr val="34AA71"/>
      </a:accent5>
      <a:accent6>
        <a:srgbClr val="F3BD48"/>
      </a:accent6>
      <a:hlink>
        <a:srgbClr val="34AA71"/>
      </a:hlink>
      <a:folHlink>
        <a:srgbClr val="8C8C8C"/>
      </a:folHlink>
    </a:clrScheme>
    <a:fontScheme name="Coalesse">
      <a:majorFont>
        <a:latin typeface="Arial"/>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alesse Palette">
      <a:dk1>
        <a:sysClr val="windowText" lastClr="000000"/>
      </a:dk1>
      <a:lt1>
        <a:sysClr val="window" lastClr="FFFFFF"/>
      </a:lt1>
      <a:dk2>
        <a:srgbClr val="342B2A"/>
      </a:dk2>
      <a:lt2>
        <a:srgbClr val="DAD6CB"/>
      </a:lt2>
      <a:accent1>
        <a:srgbClr val="E55302"/>
      </a:accent1>
      <a:accent2>
        <a:srgbClr val="5F3032"/>
      </a:accent2>
      <a:accent3>
        <a:srgbClr val="005774"/>
      </a:accent3>
      <a:accent4>
        <a:srgbClr val="9BA03C"/>
      </a:accent4>
      <a:accent5>
        <a:srgbClr val="34AA71"/>
      </a:accent5>
      <a:accent6>
        <a:srgbClr val="F3BD48"/>
      </a:accent6>
      <a:hlink>
        <a:srgbClr val="34AA71"/>
      </a:hlink>
      <a:folHlink>
        <a:srgbClr val="8C8C8C"/>
      </a:folHlink>
    </a:clrScheme>
    <a:fontScheme name="Coalesse">
      <a:majorFont>
        <a:latin typeface="Arial"/>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BFD5D484ED57438231C5F4848B6EC7" ma:contentTypeVersion="0" ma:contentTypeDescription="Create a new document." ma:contentTypeScope="" ma:versionID="48808eaeca51724a2208bf8797897858">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5686649-89C0-47C3-BB59-3DECE68F34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CE2829E-47E8-43BB-8F47-2994BEDDE02B}">
  <ds:schemaRefs>
    <ds:schemaRef ds:uri="http://schemas.microsoft.com/office/2006/documentManagement/types"/>
    <ds:schemaRef ds:uri="http://www.w3.org/XML/1998/namespace"/>
    <ds:schemaRef ds:uri="http://schemas.microsoft.com/office/2006/metadata/properties"/>
    <ds:schemaRef ds:uri="http://purl.org/dc/dcmitype/"/>
    <ds:schemaRef ds:uri="http://schemas.openxmlformats.org/package/2006/metadata/core-properties"/>
    <ds:schemaRef ds:uri="http://purl.org/dc/terms/"/>
    <ds:schemaRef ds:uri="http://purl.org/dc/elements/1.1/"/>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UCSF PPT Template</Template>
  <TotalTime>5688</TotalTime>
  <Words>1097</Words>
  <Application>Microsoft Office PowerPoint</Application>
  <PresentationFormat>On-screen Show (4:3)</PresentationFormat>
  <Paragraphs>119</Paragraphs>
  <Slides>12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Century Gothic</vt:lpstr>
      <vt:lpstr>Garamond</vt:lpstr>
      <vt:lpstr>Times New Roman</vt:lpstr>
      <vt:lpstr>Wingdings</vt:lpstr>
      <vt:lpstr>UCSF PPT Template</vt:lpstr>
      <vt:lpstr>Analysis Workshop #1</vt:lpstr>
      <vt:lpstr>3. Inter-Rater Reliability  Intraclass Correlation Coefficient </vt:lpstr>
      <vt:lpstr>3. Inter-Rater Reliability  Intraclass Correlation Coefficient </vt:lpstr>
      <vt:lpstr>ANOVA  MODELS</vt:lpstr>
      <vt:lpstr>ANOVA MODELS</vt:lpstr>
      <vt:lpstr>ANOVA MODELS</vt:lpstr>
      <vt:lpstr>3. Inter-rater Reliability  Intraclass Correlation Coefficient </vt:lpstr>
      <vt:lpstr>Summary of ICC statistic parameters </vt:lpstr>
      <vt:lpstr>ICC types</vt:lpstr>
      <vt:lpstr>3. Inter-rater Reliability  Intraclass Correlation Coefficient </vt:lpstr>
      <vt:lpstr>Equivalence of Kappa and ICC</vt:lpstr>
      <vt:lpstr>3. Inter-Rater Reliability  Limitations of ICCs</vt:lpstr>
    </vt:vector>
  </TitlesOfParts>
  <Company>UCSF</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UCSF Presentation Template</dc:title>
  <dc:subject>Presentation Template</dc:subject>
  <dc:creator>Derek MacDavid</dc:creator>
  <dc:description>Derek MacDavid | derek@bigpicdesign.com</dc:description>
  <cp:lastModifiedBy>Zablotska, Lydia</cp:lastModifiedBy>
  <cp:revision>435</cp:revision>
  <dcterms:created xsi:type="dcterms:W3CDTF">2012-05-07T17:59:34Z</dcterms:created>
  <dcterms:modified xsi:type="dcterms:W3CDTF">2018-10-25T20:29:59Z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0x01010009BFD5D484ED57438231C5F4848B6EC7</vt:lpwstr>
  </property>
</Properties>
</file>