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46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3E98-D39A-4048-9297-687B7812493D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6EAAD-67E7-4058-ACB4-136C1987E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4486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2855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3747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582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6201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5933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0185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5235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5479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1045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118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2013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2992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0482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7809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3200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2983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0138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5288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3719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7676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707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866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8746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77286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8498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6900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7321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4550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2060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7745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29814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541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2457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11439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6408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06779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26782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47411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62641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98196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8814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0500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35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80822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13618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00384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58544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00742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31221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50866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34342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95220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78519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279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81474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18170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3141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707355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28811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72995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96901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05057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63736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99196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295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19516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64036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040168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735033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235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811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97600" cy="34861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32300"/>
            <a:ext cx="57499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1000" b="1" smtClean="0"/>
              <a:t>Zoledronic Acid Reduced Mean Serum β-CTX</a:t>
            </a:r>
          </a:p>
          <a:p>
            <a:pPr>
              <a:lnSpc>
                <a:spcPct val="95000"/>
              </a:lnSpc>
            </a:pPr>
            <a:r>
              <a:rPr lang="en-US" altLang="en-US" sz="1000" smtClean="0"/>
              <a:t>Assessment of biochemical markers of bone turnover such as serum </a:t>
            </a:r>
            <a:r>
              <a:rPr lang="en-US" altLang="en-US" sz="1000" smtClean="0">
                <a:sym typeface="Symbol" panose="05050102010706020507" pitchFamily="18" charset="2"/>
              </a:rPr>
              <a:t> </a:t>
            </a:r>
            <a:r>
              <a:rPr lang="en-US" altLang="en-US" sz="1000" smtClean="0"/>
              <a:t>C-telopeptide (</a:t>
            </a:r>
            <a:r>
              <a:rPr lang="en-US" altLang="en-US" sz="1000" smtClean="0">
                <a:sym typeface="Symbol" panose="05050102010706020507" pitchFamily="18" charset="2"/>
              </a:rPr>
              <a:t></a:t>
            </a:r>
            <a:r>
              <a:rPr lang="en-US" altLang="en-US" sz="1000" smtClean="0"/>
              <a:t>-CTX) can be considered in terms of efficacy and safety. (See also bone safety slides.) These markers were reduced with ZOL compared with placebo and the effect was maintained over time.</a:t>
            </a:r>
          </a:p>
          <a:p>
            <a:pPr>
              <a:lnSpc>
                <a:spcPct val="95000"/>
              </a:lnSpc>
            </a:pPr>
            <a:r>
              <a:rPr lang="en-US" altLang="en-US" sz="1000" smtClean="0"/>
              <a:t>The bone resorption marker serum </a:t>
            </a:r>
            <a:r>
              <a:rPr lang="en-US" altLang="en-US" sz="1000" smtClean="0">
                <a:sym typeface="Symbol" panose="05050102010706020507" pitchFamily="18" charset="2"/>
              </a:rPr>
              <a:t></a:t>
            </a:r>
            <a:r>
              <a:rPr lang="en-US" altLang="en-US" sz="1000" smtClean="0"/>
              <a:t>-CTX was measured every 6 months in a subset of patients.  Serum levels decreased significantly at 6 months among patients receiving ZOL 5 mg compared with placebo, and were maintained, on average, within the low end of the premenopausal range (0.04 to 0.18 ng/mL) throughout the course of the trial. Reductions in </a:t>
            </a:r>
            <a:r>
              <a:rPr lang="en-US" altLang="en-US" sz="1000" smtClean="0">
                <a:sym typeface="Symbol" panose="05050102010706020507" pitchFamily="18" charset="2"/>
              </a:rPr>
              <a:t></a:t>
            </a:r>
            <a:r>
              <a:rPr lang="en-US" altLang="en-US" sz="1000" smtClean="0"/>
              <a:t>-CTX were significant compared with placebo at all time points  (</a:t>
            </a:r>
            <a:r>
              <a:rPr lang="en-US" altLang="en-US" sz="1000" i="1" smtClean="0"/>
              <a:t>P </a:t>
            </a:r>
            <a:r>
              <a:rPr lang="en-US" altLang="en-US" sz="1000" smtClean="0"/>
              <a:t>&lt; .0001).</a:t>
            </a:r>
          </a:p>
          <a:p>
            <a:pPr>
              <a:lnSpc>
                <a:spcPct val="95000"/>
              </a:lnSpc>
            </a:pPr>
            <a:r>
              <a:rPr lang="en-US" altLang="en-US" sz="1000" smtClean="0"/>
              <a:t>At baseline, median levels of </a:t>
            </a:r>
            <a:r>
              <a:rPr lang="el-GR" altLang="en-US" sz="1000" smtClean="0"/>
              <a:t>β</a:t>
            </a:r>
            <a:r>
              <a:rPr lang="en-US" altLang="en-US" sz="1000" smtClean="0"/>
              <a:t>-CTx were approximately 0.36-0.37 ng/mL for patients who received either ZOL or placebo.</a:t>
            </a:r>
          </a:p>
          <a:p>
            <a:pPr>
              <a:lnSpc>
                <a:spcPct val="95000"/>
              </a:lnSpc>
            </a:pPr>
            <a:r>
              <a:rPr lang="en-US" altLang="en-US" sz="1000" smtClean="0"/>
              <a:t>Six months after the first dose, median levels decreased to 0.085 ng/mL for patients in the ZOL group and 0.329 ng/mL for placebo-treated patients. </a:t>
            </a:r>
          </a:p>
          <a:p>
            <a:pPr>
              <a:lnSpc>
                <a:spcPct val="95000"/>
              </a:lnSpc>
            </a:pPr>
            <a:r>
              <a:rPr lang="en-US" altLang="en-US" sz="1000" smtClean="0"/>
              <a:t>All post-baseline visit median values for zoledronic acid-treated patients ranged between 0.04 and 0.18 ng/mL and were within the normal pre-menopausal range. Median values of approximately 0.4 ng/mL were maintained for placebo-treated patients. </a:t>
            </a:r>
          </a:p>
          <a:p>
            <a:pPr>
              <a:lnSpc>
                <a:spcPct val="95000"/>
              </a:lnSpc>
            </a:pPr>
            <a:r>
              <a:rPr lang="en-US" altLang="en-US" sz="1000" smtClean="0"/>
              <a:t>At Month 36, patients in the ZOL group had an approximate 55% (95% CI: 49% to 60%) greater rate of reduction in bone resorption as measured by serum </a:t>
            </a:r>
            <a:r>
              <a:rPr lang="el-GR" altLang="en-US" sz="1000" smtClean="0"/>
              <a:t>β</a:t>
            </a:r>
            <a:r>
              <a:rPr lang="en-US" altLang="en-US" sz="1000" smtClean="0"/>
              <a:t>-CTx compared to placebo-treated patients </a:t>
            </a:r>
          </a:p>
          <a:p>
            <a:pPr>
              <a:lnSpc>
                <a:spcPct val="95000"/>
              </a:lnSpc>
            </a:pPr>
            <a:r>
              <a:rPr lang="en-US" altLang="en-US" sz="1000" smtClean="0"/>
              <a:t>Although values (on average) fall below the lower limit of the pre-menopausal range in the short-term following administration of ZOL 5 mg, they appear to increase within a month, and are within the pre-menopausal range by 6 months. At the end of every 12-month period, patients are on average well-established within the lower half of the pre-menopausal range. </a:t>
            </a:r>
          </a:p>
          <a:p>
            <a:pPr>
              <a:lnSpc>
                <a:spcPct val="95000"/>
              </a:lnSpc>
            </a:pPr>
            <a:endParaRPr lang="en-US" altLang="en-US" sz="1000" smtClean="0"/>
          </a:p>
          <a:p>
            <a:pPr>
              <a:lnSpc>
                <a:spcPct val="95000"/>
              </a:lnSpc>
            </a:pPr>
            <a:r>
              <a:rPr lang="en-US" altLang="en-US" sz="1000" b="1" smtClean="0"/>
              <a:t>Reference</a:t>
            </a:r>
          </a:p>
          <a:p>
            <a:pPr>
              <a:lnSpc>
                <a:spcPct val="95000"/>
              </a:lnSpc>
            </a:pPr>
            <a:r>
              <a:rPr lang="da-DK" altLang="en-US" sz="1000" smtClean="0"/>
              <a:t>Black DM, Delmas PD, Eastell R, et al. Once-yearly zoledronic acid 5 mg for treatment of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da-DK" altLang="en-US" sz="1000" smtClean="0"/>
              <a:t>postmenopausal osteoporosis. Submitted for publication. </a:t>
            </a:r>
            <a:r>
              <a:rPr lang="da-DK" altLang="en-US" sz="1000" b="1" smtClean="0"/>
              <a:t>[citation to be updated when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da-DK" altLang="en-US" sz="1000" b="1" smtClean="0"/>
              <a:t>publication date is known]</a:t>
            </a:r>
            <a:endParaRPr lang="en-US" altLang="en-US" sz="1000" b="1" smtClean="0"/>
          </a:p>
        </p:txBody>
      </p:sp>
    </p:spTree>
    <p:extLst>
      <p:ext uri="{BB962C8B-B14F-4D97-AF65-F5344CB8AC3E}">
        <p14:creationId xmlns:p14="http://schemas.microsoft.com/office/powerpoint/2010/main" val="79906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2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0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76948" cy="1095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04430" y="1309688"/>
            <a:ext cx="9189156" cy="48196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16874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5718B-CB68-483C-80B8-829BDAC7BB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29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3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5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5B9DF-B2BD-46A1-8745-FC16E02DA26E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BF38D-ECFE-4260-93C9-9EE377F9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1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quarrygirl.com/wp-content/uploads/2009/10/fish-peas-mash-570x326.jpg&amp;imgrefurl=http://www.quarrygirl.com/2009/10/21/veganfish-sticks/&amp;usg=__w38E2jltAlydCwDqZKiJSbs3dYs=&amp;h=326&amp;w=570&amp;sz=46&amp;hl=en&amp;start=2&amp;um=1&amp;itbs=1&amp;tbnid=c2ZdcO0GryNtMM:&amp;tbnh=77&amp;tbnw=134&amp;prev=/images%3Fq%3Dmashed%2Bpeas%2Benglish%26hl%3Den%26sa%3DN%26um%3D1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ort-statement.org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3476" y="1776291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Follow-up and Adherence in Trials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776291"/>
            <a:ext cx="8728075" cy="4857750"/>
          </a:xfrm>
        </p:spPr>
        <p:txBody>
          <a:bodyPr/>
          <a:lstStyle/>
          <a:p>
            <a:pPr>
              <a:buNone/>
              <a:tabLst>
                <a:tab pos="571500" algn="l"/>
              </a:tabLst>
              <a:defRPr/>
            </a:pPr>
            <a:endParaRPr lang="en-US" altLang="en-US" sz="3200" dirty="0"/>
          </a:p>
          <a:p>
            <a:pPr>
              <a:tabLst>
                <a:tab pos="571500" algn="l"/>
              </a:tabLst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63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3477" y="515816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Overview of Randomized Trial Design</a:t>
            </a: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2783865" y="2773241"/>
            <a:ext cx="1960562" cy="15240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</a:rPr>
              <a:t>Select participants</a:t>
            </a:r>
          </a:p>
        </p:txBody>
      </p: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1143978" y="1868367"/>
            <a:ext cx="3719513" cy="33432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4638065" y="3535242"/>
            <a:ext cx="120015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5628665" y="3016130"/>
            <a:ext cx="1141412" cy="9286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</a:rPr>
              <a:t>Rand</a:t>
            </a: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H="1" flipV="1">
            <a:off x="6298590" y="2439866"/>
            <a:ext cx="11112" cy="59055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 flipH="1" flipV="1">
            <a:off x="6277953" y="3982916"/>
            <a:ext cx="9525" cy="59055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 flipH="1">
            <a:off x="6235091" y="4554417"/>
            <a:ext cx="3032125" cy="28575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 flipH="1">
            <a:off x="6244615" y="2392242"/>
            <a:ext cx="3033712" cy="28575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6309702" y="1896942"/>
            <a:ext cx="311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Apply intervention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6309702" y="4640142"/>
            <a:ext cx="311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</a:rPr>
              <a:t>Apply control</a:t>
            </a:r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>
            <a:off x="10135578" y="2811341"/>
            <a:ext cx="9525" cy="1314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78" y="3454279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749546" y="1658083"/>
            <a:ext cx="5560156" cy="4375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9928" y="3090741"/>
            <a:ext cx="1484314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Compare Outcomes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13631" y="1875693"/>
            <a:ext cx="1510691" cy="875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Measure Outcome(s)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89757" y="4278191"/>
            <a:ext cx="1510691" cy="875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Measure Outcome(s)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What Data to Collect at Follow up?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3901" y="1093788"/>
            <a:ext cx="8728075" cy="4857750"/>
          </a:xfrm>
        </p:spPr>
        <p:txBody>
          <a:bodyPr>
            <a:normAutofit lnSpcReduction="10000"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Primary outcome(s) and </a:t>
            </a:r>
            <a:r>
              <a:rPr lang="en-US" altLang="en-US" dirty="0" smtClean="0"/>
              <a:t>safety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Secondary outcomes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What </a:t>
            </a:r>
            <a:r>
              <a:rPr lang="en-US" altLang="en-US" dirty="0"/>
              <a:t>else?  first reaction:  do everything on everyone at every visit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e.g. labs or MRI’s at all visits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But great opportunities for efficiencies and cost savings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More parsimonious visit </a:t>
            </a:r>
            <a:r>
              <a:rPr lang="en-US" altLang="en-US" dirty="0" smtClean="0"/>
              <a:t>may </a:t>
            </a:r>
            <a:r>
              <a:rPr lang="en-US" altLang="en-US" dirty="0" smtClean="0"/>
              <a:t>decrease patient </a:t>
            </a:r>
            <a:r>
              <a:rPr lang="en-US" altLang="en-US" dirty="0" smtClean="0"/>
              <a:t>burden &amp; </a:t>
            </a:r>
            <a:r>
              <a:rPr lang="en-US" altLang="en-US" dirty="0"/>
              <a:t>increase adherence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Ask the </a:t>
            </a:r>
            <a:r>
              <a:rPr lang="en-US" altLang="en-US" dirty="0" smtClean="0"/>
              <a:t>following about each assessment:</a:t>
            </a:r>
            <a:endParaRPr lang="en-US" altLang="en-US" dirty="0"/>
          </a:p>
          <a:p>
            <a:pPr lvl="2">
              <a:tabLst>
                <a:tab pos="571500" algn="l"/>
              </a:tabLst>
              <a:defRPr/>
            </a:pPr>
            <a:r>
              <a:rPr lang="en-US" altLang="en-US" sz="2400" dirty="0"/>
              <a:t>How many visits?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altLang="en-US" sz="2400" dirty="0"/>
              <a:t>Do only at some visits?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altLang="en-US" sz="2400" dirty="0"/>
              <a:t>Do only on a subset?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altLang="en-US" sz="2400" dirty="0"/>
              <a:t>Don’t do at all</a:t>
            </a:r>
          </a:p>
          <a:p>
            <a:pPr>
              <a:tabLst>
                <a:tab pos="571500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71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199" y="-1"/>
            <a:ext cx="11114505" cy="1412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Intensity of Follow-up:  How much? How often?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>
            <a:noAutofit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Intensity of follow up depends on study needs (and budget)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Maximal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Lots of measurements done frequently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i="1" dirty="0"/>
              <a:t>Extreme:</a:t>
            </a:r>
            <a:r>
              <a:rPr lang="en-US" altLang="en-US" sz="2800" dirty="0"/>
              <a:t>  In-patient GCRC-type study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Phase I and (sometimes phase II) studies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Minimalist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Few follow up visits and measurements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i="1" dirty="0"/>
              <a:t>Extreme:</a:t>
            </a:r>
            <a:r>
              <a:rPr lang="en-US" altLang="en-US" sz="2800" dirty="0"/>
              <a:t>  large/simple trials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Advantages and disadvantages of each</a:t>
            </a:r>
          </a:p>
        </p:txBody>
      </p:sp>
    </p:spTree>
    <p:extLst>
      <p:ext uri="{BB962C8B-B14F-4D97-AF65-F5344CB8AC3E}">
        <p14:creationId xmlns:p14="http://schemas.microsoft.com/office/powerpoint/2010/main" val="19031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/>
              <a:t>More parsimonious measurements:</a:t>
            </a:r>
            <a:br>
              <a:rPr lang="en-US" altLang="en-US" sz="3200"/>
            </a:br>
            <a:r>
              <a:rPr lang="en-US" altLang="en-US" sz="3200"/>
              <a:t>RCT of Zoledronic acid vs. placebo (osteoporosis)*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7765 participants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Primary outcome:  hip and spine fractures (co)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Secondary outcomes include:  changes in biochemical markers of bone turnover (2 markers)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Markers of bone turnover: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Do on </a:t>
            </a:r>
            <a:r>
              <a:rPr lang="en-US" altLang="en-US" u="sng" dirty="0" smtClean="0"/>
              <a:t>everyone</a:t>
            </a:r>
            <a:r>
              <a:rPr lang="en-US" altLang="en-US" dirty="0" smtClean="0"/>
              <a:t> at </a:t>
            </a:r>
            <a:r>
              <a:rPr lang="en-US" altLang="en-US" u="sng" dirty="0" smtClean="0"/>
              <a:t>all visits</a:t>
            </a:r>
            <a:r>
              <a:rPr lang="en-US" altLang="en-US" dirty="0" smtClean="0"/>
              <a:t>?  About  80,000 assessments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Or do on subset of about 500 participants (7% of total, convenience sample)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Only at some visits (every 6 months)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95% cost  savings vs. all participants at all visits: &lt;4000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altLang="en-US" dirty="0" smtClean="0"/>
              <a:t>@$100: $8,000,000 vs. $400,000</a:t>
            </a:r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1344614" y="6415089"/>
            <a:ext cx="47513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dirty="0"/>
              <a:t>*Black et. al , NEJM, 5/07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009302" y="3640748"/>
            <a:ext cx="1117600" cy="6096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836880" y="5219334"/>
            <a:ext cx="1117600" cy="6096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4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"/>
            <a:ext cx="10269538" cy="1095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err="1" smtClean="0"/>
              <a:t>Zoledronic</a:t>
            </a:r>
            <a:r>
              <a:rPr lang="en-US" altLang="en-US" dirty="0" smtClean="0"/>
              <a:t> acid and Mean Serum </a:t>
            </a:r>
            <a:r>
              <a:rPr lang="el-GR" altLang="en-US" dirty="0" smtClean="0"/>
              <a:t>β</a:t>
            </a:r>
            <a:r>
              <a:rPr lang="en-US" altLang="en-US" dirty="0" smtClean="0"/>
              <a:t>-CTX</a:t>
            </a:r>
            <a:br>
              <a:rPr lang="en-US" altLang="en-US" dirty="0" smtClean="0"/>
            </a:br>
            <a:r>
              <a:rPr lang="en-US" altLang="en-US" dirty="0" smtClean="0"/>
              <a:t>(total n=7765)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381125" y="6432550"/>
            <a:ext cx="97726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200" b="0">
                <a:solidFill>
                  <a:schemeClr val="tx1"/>
                </a:solidFill>
                <a:latin typeface="Verdana" panose="020B0604030504040204" pitchFamily="34" charset="0"/>
              </a:rPr>
              <a:t>Black DM, et al. NEJM. May 5, 2007</a:t>
            </a:r>
          </a:p>
          <a:p>
            <a:pPr eaLnBrk="1" hangingPunct="1">
              <a:spcBef>
                <a:spcPct val="20000"/>
              </a:spcBef>
            </a:pPr>
            <a:endParaRPr lang="en-US" altLang="en-US" sz="1000" b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45568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0619"/>
              </p:ext>
            </p:extLst>
          </p:nvPr>
        </p:nvGraphicFramePr>
        <p:xfrm>
          <a:off x="1547814" y="5664201"/>
          <a:ext cx="8542337" cy="523892"/>
        </p:xfrm>
        <a:graphic>
          <a:graphicData uri="http://schemas.openxmlformats.org/drawingml/2006/table">
            <a:tbl>
              <a:tblPr/>
              <a:tblGrid>
                <a:gridCol w="115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4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19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ZOL n =</a:t>
                      </a:r>
                    </a:p>
                  </a:txBody>
                  <a:tcPr marT="45629" marB="4562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257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236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200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136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191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190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174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PBO n =</a:t>
                      </a:r>
                    </a:p>
                  </a:txBody>
                  <a:tcPr marT="45629" marB="4562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260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248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214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156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196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197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50000"/>
                        </a:spcBef>
                        <a:buSzPct val="100000"/>
                        <a:defRPr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SzPct val="100000"/>
                        <a:defRPr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 b="1" i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170</a:t>
                      </a:r>
                    </a:p>
                  </a:txBody>
                  <a:tcPr marT="45629" marB="4562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8693" name="Group 41"/>
          <p:cNvGrpSpPr>
            <a:grpSpLocks/>
          </p:cNvGrpSpPr>
          <p:nvPr/>
        </p:nvGrpSpPr>
        <p:grpSpPr bwMode="auto">
          <a:xfrm>
            <a:off x="7867651" y="1425574"/>
            <a:ext cx="2433683" cy="1098550"/>
            <a:chOff x="3872" y="898"/>
            <a:chExt cx="1363" cy="692"/>
          </a:xfrm>
        </p:grpSpPr>
        <p:sp>
          <p:nvSpPr>
            <p:cNvPr id="28833" name="Text Box 42"/>
            <p:cNvSpPr txBox="1">
              <a:spLocks noChangeArrowheads="1"/>
            </p:cNvSpPr>
            <p:nvPr/>
          </p:nvSpPr>
          <p:spPr bwMode="auto">
            <a:xfrm>
              <a:off x="4243" y="898"/>
              <a:ext cx="67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r>
                <a:rPr lang="en-US" altLang="en-US" sz="1600" b="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ZOL 5 mg</a:t>
              </a:r>
              <a:endParaRPr lang="en-US" altLang="en-US" sz="1600" b="0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8834" name="Text Box 43"/>
            <p:cNvSpPr txBox="1">
              <a:spLocks noChangeArrowheads="1"/>
            </p:cNvSpPr>
            <p:nvPr/>
          </p:nvSpPr>
          <p:spPr bwMode="auto">
            <a:xfrm>
              <a:off x="4238" y="1072"/>
              <a:ext cx="54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r>
                <a:rPr lang="en-US" altLang="en-US" sz="1600" b="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Placebo</a:t>
              </a:r>
            </a:p>
          </p:txBody>
        </p:sp>
        <p:sp>
          <p:nvSpPr>
            <p:cNvPr id="455724" name="Line 44"/>
            <p:cNvSpPr>
              <a:spLocks noChangeShapeType="1"/>
            </p:cNvSpPr>
            <p:nvPr/>
          </p:nvSpPr>
          <p:spPr bwMode="auto">
            <a:xfrm>
              <a:off x="3881" y="1013"/>
              <a:ext cx="31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725" name="Line 45"/>
            <p:cNvSpPr>
              <a:spLocks noChangeShapeType="1"/>
            </p:cNvSpPr>
            <p:nvPr/>
          </p:nvSpPr>
          <p:spPr bwMode="auto">
            <a:xfrm>
              <a:off x="3873" y="1195"/>
              <a:ext cx="317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837" name="Text Box 46"/>
            <p:cNvSpPr txBox="1">
              <a:spLocks noChangeArrowheads="1"/>
            </p:cNvSpPr>
            <p:nvPr/>
          </p:nvSpPr>
          <p:spPr bwMode="auto">
            <a:xfrm>
              <a:off x="4259" y="1280"/>
              <a:ext cx="97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r>
                <a:rPr lang="en-US" altLang="en-US" sz="1600" b="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Premenopausal </a:t>
              </a:r>
              <a:br>
                <a:rPr lang="en-US" altLang="en-US" sz="1600" b="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</a:br>
              <a:r>
                <a:rPr lang="en-US" altLang="en-US" sz="1600" b="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rPr>
                <a:t>reference range</a:t>
              </a:r>
            </a:p>
          </p:txBody>
        </p:sp>
        <p:sp>
          <p:nvSpPr>
            <p:cNvPr id="455727" name="Rectangle 47"/>
            <p:cNvSpPr>
              <a:spLocks noChangeArrowheads="1"/>
            </p:cNvSpPr>
            <p:nvPr/>
          </p:nvSpPr>
          <p:spPr bwMode="auto">
            <a:xfrm>
              <a:off x="3872" y="1328"/>
              <a:ext cx="336" cy="96"/>
            </a:xfrm>
            <a:prstGeom prst="rect">
              <a:avLst/>
            </a:prstGeom>
            <a:solidFill>
              <a:srgbClr val="006666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694" name="Text Box 48"/>
          <p:cNvSpPr txBox="1">
            <a:spLocks noChangeArrowheads="1"/>
          </p:cNvSpPr>
          <p:nvPr/>
        </p:nvSpPr>
        <p:spPr bwMode="auto">
          <a:xfrm>
            <a:off x="5713715" y="5304921"/>
            <a:ext cx="102333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</a:rPr>
              <a:t>Months</a:t>
            </a:r>
          </a:p>
        </p:txBody>
      </p:sp>
      <p:sp>
        <p:nvSpPr>
          <p:cNvPr id="455729" name="Rectangle 49"/>
          <p:cNvSpPr>
            <a:spLocks noChangeArrowheads="1"/>
          </p:cNvSpPr>
          <p:nvPr/>
        </p:nvSpPr>
        <p:spPr bwMode="auto">
          <a:xfrm>
            <a:off x="2957513" y="3038475"/>
            <a:ext cx="6900862" cy="158908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0" name="Line 50"/>
          <p:cNvSpPr>
            <a:spLocks noChangeShapeType="1"/>
          </p:cNvSpPr>
          <p:nvPr/>
        </p:nvSpPr>
        <p:spPr bwMode="auto">
          <a:xfrm flipH="1">
            <a:off x="2884489" y="4600575"/>
            <a:ext cx="714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1" name="Line 51"/>
          <p:cNvSpPr>
            <a:spLocks noChangeShapeType="1"/>
          </p:cNvSpPr>
          <p:nvPr/>
        </p:nvSpPr>
        <p:spPr bwMode="auto">
          <a:xfrm flipH="1">
            <a:off x="2884489" y="4283075"/>
            <a:ext cx="71437" cy="1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2" name="Line 52"/>
          <p:cNvSpPr>
            <a:spLocks noChangeShapeType="1"/>
          </p:cNvSpPr>
          <p:nvPr/>
        </p:nvSpPr>
        <p:spPr bwMode="auto">
          <a:xfrm flipH="1">
            <a:off x="2884489" y="3968750"/>
            <a:ext cx="714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3" name="Line 53"/>
          <p:cNvSpPr>
            <a:spLocks noChangeShapeType="1"/>
          </p:cNvSpPr>
          <p:nvPr/>
        </p:nvSpPr>
        <p:spPr bwMode="auto">
          <a:xfrm flipH="1">
            <a:off x="2884489" y="3654425"/>
            <a:ext cx="714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4" name="Line 54"/>
          <p:cNvSpPr>
            <a:spLocks noChangeShapeType="1"/>
          </p:cNvSpPr>
          <p:nvPr/>
        </p:nvSpPr>
        <p:spPr bwMode="auto">
          <a:xfrm flipH="1">
            <a:off x="2884489" y="3349626"/>
            <a:ext cx="71437" cy="317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5" name="Line 55"/>
          <p:cNvSpPr>
            <a:spLocks noChangeShapeType="1"/>
          </p:cNvSpPr>
          <p:nvPr/>
        </p:nvSpPr>
        <p:spPr bwMode="auto">
          <a:xfrm flipH="1">
            <a:off x="2884489" y="3035300"/>
            <a:ext cx="71437" cy="1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6" name="Line 56"/>
          <p:cNvSpPr>
            <a:spLocks noChangeShapeType="1"/>
          </p:cNvSpPr>
          <p:nvPr/>
        </p:nvSpPr>
        <p:spPr bwMode="auto">
          <a:xfrm flipH="1">
            <a:off x="2884489" y="2719388"/>
            <a:ext cx="714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7" name="Line 57"/>
          <p:cNvSpPr>
            <a:spLocks noChangeShapeType="1"/>
          </p:cNvSpPr>
          <p:nvPr/>
        </p:nvSpPr>
        <p:spPr bwMode="auto">
          <a:xfrm flipH="1">
            <a:off x="2884489" y="2403475"/>
            <a:ext cx="71437" cy="158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8" name="Line 58"/>
          <p:cNvSpPr>
            <a:spLocks noChangeShapeType="1"/>
          </p:cNvSpPr>
          <p:nvPr/>
        </p:nvSpPr>
        <p:spPr bwMode="auto">
          <a:xfrm flipH="1">
            <a:off x="2884489" y="2087563"/>
            <a:ext cx="714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39" name="Line 59"/>
          <p:cNvSpPr>
            <a:spLocks noChangeShapeType="1"/>
          </p:cNvSpPr>
          <p:nvPr/>
        </p:nvSpPr>
        <p:spPr bwMode="auto">
          <a:xfrm flipH="1">
            <a:off x="2884489" y="1774825"/>
            <a:ext cx="714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40" name="Freeform 60"/>
          <p:cNvSpPr>
            <a:spLocks/>
          </p:cNvSpPr>
          <p:nvPr/>
        </p:nvSpPr>
        <p:spPr bwMode="auto">
          <a:xfrm>
            <a:off x="2960688" y="3690939"/>
            <a:ext cx="6564312" cy="865187"/>
          </a:xfrm>
          <a:custGeom>
            <a:avLst/>
            <a:gdLst>
              <a:gd name="T0" fmla="*/ 0 w 3676"/>
              <a:gd name="T1" fmla="*/ 0 h 492"/>
              <a:gd name="T2" fmla="*/ 624 w 3676"/>
              <a:gd name="T3" fmla="*/ 492 h 492"/>
              <a:gd name="T4" fmla="*/ 1228 w 3676"/>
              <a:gd name="T5" fmla="*/ 408 h 492"/>
              <a:gd name="T6" fmla="*/ 1844 w 3676"/>
              <a:gd name="T7" fmla="*/ 460 h 492"/>
              <a:gd name="T8" fmla="*/ 2452 w 3676"/>
              <a:gd name="T9" fmla="*/ 372 h 492"/>
              <a:gd name="T10" fmla="*/ 3068 w 3676"/>
              <a:gd name="T11" fmla="*/ 424 h 492"/>
              <a:gd name="T12" fmla="*/ 3676 w 3676"/>
              <a:gd name="T13" fmla="*/ 324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6" h="492">
                <a:moveTo>
                  <a:pt x="0" y="0"/>
                </a:moveTo>
                <a:lnTo>
                  <a:pt x="624" y="492"/>
                </a:lnTo>
                <a:lnTo>
                  <a:pt x="1228" y="408"/>
                </a:lnTo>
                <a:lnTo>
                  <a:pt x="1844" y="460"/>
                </a:lnTo>
                <a:lnTo>
                  <a:pt x="2452" y="372"/>
                </a:lnTo>
                <a:lnTo>
                  <a:pt x="3068" y="424"/>
                </a:lnTo>
                <a:lnTo>
                  <a:pt x="3676" y="324"/>
                </a:lnTo>
              </a:path>
            </a:pathLst>
          </a:custGeom>
          <a:noFill/>
          <a:ln w="25400" cmpd="sng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41" name="Freeform 61"/>
          <p:cNvSpPr>
            <a:spLocks/>
          </p:cNvSpPr>
          <p:nvPr/>
        </p:nvSpPr>
        <p:spPr bwMode="auto">
          <a:xfrm>
            <a:off x="2960688" y="3486151"/>
            <a:ext cx="6572250" cy="277813"/>
          </a:xfrm>
          <a:custGeom>
            <a:avLst/>
            <a:gdLst>
              <a:gd name="T0" fmla="*/ 0 w 3680"/>
              <a:gd name="T1" fmla="*/ 60 h 158"/>
              <a:gd name="T2" fmla="*/ 620 w 3680"/>
              <a:gd name="T3" fmla="*/ 158 h 158"/>
              <a:gd name="T4" fmla="*/ 1232 w 3680"/>
              <a:gd name="T5" fmla="*/ 86 h 158"/>
              <a:gd name="T6" fmla="*/ 1842 w 3680"/>
              <a:gd name="T7" fmla="*/ 32 h 158"/>
              <a:gd name="T8" fmla="*/ 2450 w 3680"/>
              <a:gd name="T9" fmla="*/ 24 h 158"/>
              <a:gd name="T10" fmla="*/ 3066 w 3680"/>
              <a:gd name="T11" fmla="*/ 0 h 158"/>
              <a:gd name="T12" fmla="*/ 3680 w 3680"/>
              <a:gd name="T13" fmla="*/ 1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80" h="158">
                <a:moveTo>
                  <a:pt x="0" y="60"/>
                </a:moveTo>
                <a:lnTo>
                  <a:pt x="620" y="158"/>
                </a:lnTo>
                <a:lnTo>
                  <a:pt x="1232" y="86"/>
                </a:lnTo>
                <a:lnTo>
                  <a:pt x="1842" y="32"/>
                </a:lnTo>
                <a:lnTo>
                  <a:pt x="2450" y="24"/>
                </a:lnTo>
                <a:lnTo>
                  <a:pt x="3066" y="0"/>
                </a:lnTo>
                <a:lnTo>
                  <a:pt x="3680" y="18"/>
                </a:lnTo>
              </a:path>
            </a:pathLst>
          </a:custGeom>
          <a:noFill/>
          <a:ln w="19050" cap="flat" cmpd="sng">
            <a:solidFill>
              <a:srgbClr val="C0C0C0"/>
            </a:solidFill>
            <a:prstDash val="solid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42" name="Oval 62"/>
          <p:cNvSpPr>
            <a:spLocks noChangeAspect="1" noChangeArrowheads="1"/>
          </p:cNvSpPr>
          <p:nvPr/>
        </p:nvSpPr>
        <p:spPr bwMode="auto">
          <a:xfrm>
            <a:off x="4035426" y="4527551"/>
            <a:ext cx="61913" cy="6032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43" name="Oval 63"/>
          <p:cNvSpPr>
            <a:spLocks noChangeAspect="1" noChangeArrowheads="1"/>
          </p:cNvSpPr>
          <p:nvPr/>
        </p:nvSpPr>
        <p:spPr bwMode="auto">
          <a:xfrm>
            <a:off x="2979738" y="3652838"/>
            <a:ext cx="61912" cy="61912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44" name="Oval 64"/>
          <p:cNvSpPr>
            <a:spLocks noChangeAspect="1" noChangeArrowheads="1"/>
          </p:cNvSpPr>
          <p:nvPr/>
        </p:nvSpPr>
        <p:spPr bwMode="auto">
          <a:xfrm>
            <a:off x="2982913" y="3565526"/>
            <a:ext cx="63500" cy="619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11" name="Text Box 65"/>
          <p:cNvSpPr txBox="1">
            <a:spLocks noChangeArrowheads="1"/>
          </p:cNvSpPr>
          <p:nvPr/>
        </p:nvSpPr>
        <p:spPr bwMode="auto">
          <a:xfrm>
            <a:off x="2423264" y="4142871"/>
            <a:ext cx="51678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0.2</a:t>
            </a:r>
          </a:p>
        </p:txBody>
      </p:sp>
      <p:sp>
        <p:nvSpPr>
          <p:cNvPr id="28712" name="Text Box 66"/>
          <p:cNvSpPr txBox="1">
            <a:spLocks noChangeArrowheads="1"/>
          </p:cNvSpPr>
          <p:nvPr/>
        </p:nvSpPr>
        <p:spPr bwMode="auto">
          <a:xfrm>
            <a:off x="2423264" y="4776284"/>
            <a:ext cx="51678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0.0</a:t>
            </a:r>
          </a:p>
        </p:txBody>
      </p:sp>
      <p:sp>
        <p:nvSpPr>
          <p:cNvPr id="28713" name="Text Box 67"/>
          <p:cNvSpPr txBox="1">
            <a:spLocks noChangeArrowheads="1"/>
          </p:cNvSpPr>
          <p:nvPr/>
        </p:nvSpPr>
        <p:spPr bwMode="auto">
          <a:xfrm>
            <a:off x="2423264" y="2872871"/>
            <a:ext cx="51678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0.6</a:t>
            </a:r>
          </a:p>
        </p:txBody>
      </p:sp>
      <p:sp>
        <p:nvSpPr>
          <p:cNvPr id="28714" name="Text Box 68"/>
          <p:cNvSpPr txBox="1">
            <a:spLocks noChangeArrowheads="1"/>
          </p:cNvSpPr>
          <p:nvPr/>
        </p:nvSpPr>
        <p:spPr bwMode="auto">
          <a:xfrm>
            <a:off x="2423264" y="2555371"/>
            <a:ext cx="51678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0.7</a:t>
            </a:r>
          </a:p>
        </p:txBody>
      </p:sp>
      <p:sp>
        <p:nvSpPr>
          <p:cNvPr id="28715" name="Text Box 69"/>
          <p:cNvSpPr txBox="1">
            <a:spLocks noChangeArrowheads="1"/>
          </p:cNvSpPr>
          <p:nvPr/>
        </p:nvSpPr>
        <p:spPr bwMode="auto">
          <a:xfrm>
            <a:off x="2423264" y="2237871"/>
            <a:ext cx="51678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0.8</a:t>
            </a:r>
          </a:p>
        </p:txBody>
      </p:sp>
      <p:sp>
        <p:nvSpPr>
          <p:cNvPr id="28716" name="Text Box 70"/>
          <p:cNvSpPr txBox="1">
            <a:spLocks noChangeArrowheads="1"/>
          </p:cNvSpPr>
          <p:nvPr/>
        </p:nvSpPr>
        <p:spPr bwMode="auto">
          <a:xfrm>
            <a:off x="2423264" y="1602871"/>
            <a:ext cx="51678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1.0</a:t>
            </a:r>
          </a:p>
        </p:txBody>
      </p:sp>
      <p:sp>
        <p:nvSpPr>
          <p:cNvPr id="28717" name="Text Box 71"/>
          <p:cNvSpPr txBox="1">
            <a:spLocks noChangeArrowheads="1"/>
          </p:cNvSpPr>
          <p:nvPr/>
        </p:nvSpPr>
        <p:spPr bwMode="auto">
          <a:xfrm rot="16200000">
            <a:off x="364018" y="3180052"/>
            <a:ext cx="3448678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  <a:latin typeface="Verdana" panose="020B0604030504040204" pitchFamily="34" charset="0"/>
              </a:rPr>
              <a:t>Mean Serum </a:t>
            </a:r>
            <a:r>
              <a:rPr lang="el-GR" altLang="en-US" sz="1600">
                <a:solidFill>
                  <a:schemeClr val="tx1"/>
                </a:solidFill>
                <a:latin typeface="Verdana" panose="020B0604030504040204" pitchFamily="34" charset="0"/>
              </a:rPr>
              <a:t>β</a:t>
            </a:r>
            <a:r>
              <a:rPr lang="en-US" altLang="en-US" sz="1600">
                <a:solidFill>
                  <a:schemeClr val="tx1"/>
                </a:solidFill>
                <a:latin typeface="Verdana" panose="020B0604030504040204" pitchFamily="34" charset="0"/>
              </a:rPr>
              <a:t>-CTX (ng/mL)</a:t>
            </a:r>
          </a:p>
        </p:txBody>
      </p:sp>
      <p:sp>
        <p:nvSpPr>
          <p:cNvPr id="28718" name="Text Box 72"/>
          <p:cNvSpPr txBox="1">
            <a:spLocks noChangeArrowheads="1"/>
          </p:cNvSpPr>
          <p:nvPr/>
        </p:nvSpPr>
        <p:spPr bwMode="auto">
          <a:xfrm>
            <a:off x="2808855" y="4976309"/>
            <a:ext cx="31160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28719" name="Text Box 73"/>
          <p:cNvSpPr txBox="1">
            <a:spLocks noChangeArrowheads="1"/>
          </p:cNvSpPr>
          <p:nvPr/>
        </p:nvSpPr>
        <p:spPr bwMode="auto">
          <a:xfrm>
            <a:off x="3905024" y="4976309"/>
            <a:ext cx="31160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6</a:t>
            </a:r>
          </a:p>
        </p:txBody>
      </p:sp>
      <p:sp>
        <p:nvSpPr>
          <p:cNvPr id="28720" name="Text Box 74"/>
          <p:cNvSpPr txBox="1">
            <a:spLocks noChangeArrowheads="1"/>
          </p:cNvSpPr>
          <p:nvPr/>
        </p:nvSpPr>
        <p:spPr bwMode="auto">
          <a:xfrm>
            <a:off x="4933890" y="4976309"/>
            <a:ext cx="44144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12</a:t>
            </a:r>
          </a:p>
        </p:txBody>
      </p:sp>
      <p:sp>
        <p:nvSpPr>
          <p:cNvPr id="28721" name="Text Box 75"/>
          <p:cNvSpPr txBox="1">
            <a:spLocks noChangeArrowheads="1"/>
          </p:cNvSpPr>
          <p:nvPr/>
        </p:nvSpPr>
        <p:spPr bwMode="auto">
          <a:xfrm>
            <a:off x="6034028" y="4976309"/>
            <a:ext cx="44144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18</a:t>
            </a:r>
          </a:p>
        </p:txBody>
      </p:sp>
      <p:sp>
        <p:nvSpPr>
          <p:cNvPr id="28722" name="Text Box 76"/>
          <p:cNvSpPr txBox="1">
            <a:spLocks noChangeArrowheads="1"/>
          </p:cNvSpPr>
          <p:nvPr/>
        </p:nvSpPr>
        <p:spPr bwMode="auto">
          <a:xfrm>
            <a:off x="7162740" y="4976309"/>
            <a:ext cx="44144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24</a:t>
            </a:r>
          </a:p>
        </p:txBody>
      </p:sp>
      <p:sp>
        <p:nvSpPr>
          <p:cNvPr id="28723" name="Text Box 77"/>
          <p:cNvSpPr txBox="1">
            <a:spLocks noChangeArrowheads="1"/>
          </p:cNvSpPr>
          <p:nvPr/>
        </p:nvSpPr>
        <p:spPr bwMode="auto">
          <a:xfrm>
            <a:off x="8222397" y="4976309"/>
            <a:ext cx="44144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30</a:t>
            </a:r>
          </a:p>
        </p:txBody>
      </p:sp>
      <p:sp>
        <p:nvSpPr>
          <p:cNvPr id="28724" name="Text Box 78"/>
          <p:cNvSpPr txBox="1">
            <a:spLocks noChangeArrowheads="1"/>
          </p:cNvSpPr>
          <p:nvPr/>
        </p:nvSpPr>
        <p:spPr bwMode="auto">
          <a:xfrm>
            <a:off x="9315390" y="4976309"/>
            <a:ext cx="44144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36</a:t>
            </a:r>
          </a:p>
        </p:txBody>
      </p:sp>
      <p:sp>
        <p:nvSpPr>
          <p:cNvPr id="455759" name="Oval 79"/>
          <p:cNvSpPr>
            <a:spLocks noChangeAspect="1" noChangeArrowheads="1"/>
          </p:cNvSpPr>
          <p:nvPr/>
        </p:nvSpPr>
        <p:spPr bwMode="auto">
          <a:xfrm>
            <a:off x="5124451" y="4383089"/>
            <a:ext cx="61913" cy="6032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60" name="Oval 80"/>
          <p:cNvSpPr>
            <a:spLocks noChangeAspect="1" noChangeArrowheads="1"/>
          </p:cNvSpPr>
          <p:nvPr/>
        </p:nvSpPr>
        <p:spPr bwMode="auto">
          <a:xfrm>
            <a:off x="5124451" y="3609976"/>
            <a:ext cx="61913" cy="603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61" name="Oval 81"/>
          <p:cNvSpPr>
            <a:spLocks noChangeAspect="1" noChangeArrowheads="1"/>
          </p:cNvSpPr>
          <p:nvPr/>
        </p:nvSpPr>
        <p:spPr bwMode="auto">
          <a:xfrm>
            <a:off x="6221413" y="3509963"/>
            <a:ext cx="61912" cy="619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62" name="Oval 82"/>
          <p:cNvSpPr>
            <a:spLocks noChangeAspect="1" noChangeArrowheads="1"/>
          </p:cNvSpPr>
          <p:nvPr/>
        </p:nvSpPr>
        <p:spPr bwMode="auto">
          <a:xfrm>
            <a:off x="6223001" y="4473576"/>
            <a:ext cx="61913" cy="6191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63" name="Oval 83"/>
          <p:cNvSpPr>
            <a:spLocks noChangeAspect="1" noChangeArrowheads="1"/>
          </p:cNvSpPr>
          <p:nvPr/>
        </p:nvSpPr>
        <p:spPr bwMode="auto">
          <a:xfrm>
            <a:off x="7313613" y="4324351"/>
            <a:ext cx="63500" cy="6191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64" name="Oval 84"/>
          <p:cNvSpPr>
            <a:spLocks noChangeAspect="1" noChangeArrowheads="1"/>
          </p:cNvSpPr>
          <p:nvPr/>
        </p:nvSpPr>
        <p:spPr bwMode="auto">
          <a:xfrm>
            <a:off x="8410576" y="4405313"/>
            <a:ext cx="61913" cy="61912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765" name="Oval 85"/>
          <p:cNvSpPr>
            <a:spLocks noChangeAspect="1" noChangeArrowheads="1"/>
          </p:cNvSpPr>
          <p:nvPr/>
        </p:nvSpPr>
        <p:spPr bwMode="auto">
          <a:xfrm>
            <a:off x="9504363" y="4243388"/>
            <a:ext cx="61912" cy="61912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732" name="Group 86"/>
          <p:cNvGrpSpPr>
            <a:grpSpLocks/>
          </p:cNvGrpSpPr>
          <p:nvPr/>
        </p:nvGrpSpPr>
        <p:grpSpPr bwMode="auto">
          <a:xfrm>
            <a:off x="8407400" y="4408488"/>
            <a:ext cx="69850" cy="50800"/>
            <a:chOff x="4512" y="3332"/>
            <a:chExt cx="58" cy="58"/>
          </a:xfrm>
        </p:grpSpPr>
        <p:sp>
          <p:nvSpPr>
            <p:cNvPr id="455767" name="Line 87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830" name="Group 88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769" name="Line 89"/>
              <p:cNvSpPr>
                <a:spLocks noChangeShapeType="1"/>
              </p:cNvSpPr>
              <p:nvPr/>
            </p:nvSpPr>
            <p:spPr bwMode="auto">
              <a:xfrm>
                <a:off x="4577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770" name="Line 90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733" name="Group 91"/>
          <p:cNvGrpSpPr>
            <a:grpSpLocks/>
          </p:cNvGrpSpPr>
          <p:nvPr/>
        </p:nvGrpSpPr>
        <p:grpSpPr bwMode="auto">
          <a:xfrm>
            <a:off x="7310438" y="4327526"/>
            <a:ext cx="69850" cy="41275"/>
            <a:chOff x="4512" y="3332"/>
            <a:chExt cx="58" cy="58"/>
          </a:xfrm>
        </p:grpSpPr>
        <p:sp>
          <p:nvSpPr>
            <p:cNvPr id="455772" name="Line 92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826" name="Group 93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774" name="Line 94"/>
              <p:cNvSpPr>
                <a:spLocks noChangeShapeType="1"/>
              </p:cNvSpPr>
              <p:nvPr/>
            </p:nvSpPr>
            <p:spPr bwMode="auto">
              <a:xfrm>
                <a:off x="4577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775" name="Line 95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734" name="Group 96"/>
          <p:cNvGrpSpPr>
            <a:grpSpLocks/>
          </p:cNvGrpSpPr>
          <p:nvPr/>
        </p:nvGrpSpPr>
        <p:grpSpPr bwMode="auto">
          <a:xfrm>
            <a:off x="6218238" y="4479925"/>
            <a:ext cx="68262" cy="39688"/>
            <a:chOff x="4512" y="3332"/>
            <a:chExt cx="58" cy="58"/>
          </a:xfrm>
        </p:grpSpPr>
        <p:sp>
          <p:nvSpPr>
            <p:cNvPr id="455777" name="Line 97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822" name="Group 98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779" name="Line 99"/>
              <p:cNvSpPr>
                <a:spLocks noChangeShapeType="1"/>
              </p:cNvSpPr>
              <p:nvPr/>
            </p:nvSpPr>
            <p:spPr bwMode="auto">
              <a:xfrm>
                <a:off x="4578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780" name="Line 100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735" name="Group 101"/>
          <p:cNvGrpSpPr>
            <a:grpSpLocks/>
          </p:cNvGrpSpPr>
          <p:nvPr/>
        </p:nvGrpSpPr>
        <p:grpSpPr bwMode="auto">
          <a:xfrm>
            <a:off x="5121275" y="4387850"/>
            <a:ext cx="69850" cy="39688"/>
            <a:chOff x="4512" y="3332"/>
            <a:chExt cx="58" cy="58"/>
          </a:xfrm>
        </p:grpSpPr>
        <p:sp>
          <p:nvSpPr>
            <p:cNvPr id="455782" name="Line 102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818" name="Group 103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784" name="Line 104"/>
              <p:cNvSpPr>
                <a:spLocks noChangeShapeType="1"/>
              </p:cNvSpPr>
              <p:nvPr/>
            </p:nvSpPr>
            <p:spPr bwMode="auto">
              <a:xfrm>
                <a:off x="4577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785" name="Line 105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736" name="Group 106"/>
          <p:cNvGrpSpPr>
            <a:grpSpLocks/>
          </p:cNvGrpSpPr>
          <p:nvPr/>
        </p:nvGrpSpPr>
        <p:grpSpPr bwMode="auto">
          <a:xfrm>
            <a:off x="4032251" y="4535489"/>
            <a:ext cx="68263" cy="41275"/>
            <a:chOff x="4512" y="3332"/>
            <a:chExt cx="58" cy="58"/>
          </a:xfrm>
        </p:grpSpPr>
        <p:sp>
          <p:nvSpPr>
            <p:cNvPr id="455787" name="Line 107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814" name="Group 108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789" name="Line 109"/>
              <p:cNvSpPr>
                <a:spLocks noChangeShapeType="1"/>
              </p:cNvSpPr>
              <p:nvPr/>
            </p:nvSpPr>
            <p:spPr bwMode="auto">
              <a:xfrm>
                <a:off x="4578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790" name="Line 110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737" name="Group 111"/>
          <p:cNvGrpSpPr>
            <a:grpSpLocks/>
          </p:cNvGrpSpPr>
          <p:nvPr/>
        </p:nvGrpSpPr>
        <p:grpSpPr bwMode="auto">
          <a:xfrm>
            <a:off x="2976563" y="3651250"/>
            <a:ext cx="69850" cy="71438"/>
            <a:chOff x="4512" y="3332"/>
            <a:chExt cx="58" cy="58"/>
          </a:xfrm>
        </p:grpSpPr>
        <p:sp>
          <p:nvSpPr>
            <p:cNvPr id="455792" name="Line 112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810" name="Group 113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794" name="Line 114"/>
              <p:cNvSpPr>
                <a:spLocks noChangeShapeType="1"/>
              </p:cNvSpPr>
              <p:nvPr/>
            </p:nvSpPr>
            <p:spPr bwMode="auto">
              <a:xfrm>
                <a:off x="4577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795" name="Line 115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8738" name="Text Box 116"/>
          <p:cNvSpPr txBox="1">
            <a:spLocks noChangeArrowheads="1"/>
          </p:cNvSpPr>
          <p:nvPr/>
        </p:nvSpPr>
        <p:spPr bwMode="auto">
          <a:xfrm>
            <a:off x="2423264" y="1920371"/>
            <a:ext cx="51678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0.9</a:t>
            </a:r>
          </a:p>
        </p:txBody>
      </p:sp>
      <p:sp>
        <p:nvSpPr>
          <p:cNvPr id="28739" name="Text Box 117"/>
          <p:cNvSpPr txBox="1">
            <a:spLocks noChangeArrowheads="1"/>
          </p:cNvSpPr>
          <p:nvPr/>
        </p:nvSpPr>
        <p:spPr bwMode="auto">
          <a:xfrm>
            <a:off x="2423264" y="3190371"/>
            <a:ext cx="51678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0.5</a:t>
            </a:r>
          </a:p>
        </p:txBody>
      </p:sp>
      <p:sp>
        <p:nvSpPr>
          <p:cNvPr id="28740" name="Text Box 118"/>
          <p:cNvSpPr txBox="1">
            <a:spLocks noChangeArrowheads="1"/>
          </p:cNvSpPr>
          <p:nvPr/>
        </p:nvSpPr>
        <p:spPr bwMode="auto">
          <a:xfrm>
            <a:off x="2423264" y="4460371"/>
            <a:ext cx="51678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0.1</a:t>
            </a:r>
          </a:p>
        </p:txBody>
      </p:sp>
      <p:sp>
        <p:nvSpPr>
          <p:cNvPr id="28741" name="Text Box 119"/>
          <p:cNvSpPr txBox="1">
            <a:spLocks noChangeArrowheads="1"/>
          </p:cNvSpPr>
          <p:nvPr/>
        </p:nvSpPr>
        <p:spPr bwMode="auto">
          <a:xfrm>
            <a:off x="2423264" y="3825371"/>
            <a:ext cx="51678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0.3</a:t>
            </a:r>
          </a:p>
        </p:txBody>
      </p:sp>
      <p:sp>
        <p:nvSpPr>
          <p:cNvPr id="28742" name="Text Box 120"/>
          <p:cNvSpPr txBox="1">
            <a:spLocks noChangeArrowheads="1"/>
          </p:cNvSpPr>
          <p:nvPr/>
        </p:nvSpPr>
        <p:spPr bwMode="auto">
          <a:xfrm>
            <a:off x="2423264" y="3507871"/>
            <a:ext cx="51678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1600" b="0">
                <a:solidFill>
                  <a:schemeClr val="tx1"/>
                </a:solidFill>
                <a:latin typeface="Verdana" panose="020B0604030504040204" pitchFamily="34" charset="0"/>
              </a:rPr>
              <a:t>0.4</a:t>
            </a:r>
          </a:p>
        </p:txBody>
      </p:sp>
      <p:grpSp>
        <p:nvGrpSpPr>
          <p:cNvPr id="28743" name="Group 121"/>
          <p:cNvGrpSpPr>
            <a:grpSpLocks/>
          </p:cNvGrpSpPr>
          <p:nvPr/>
        </p:nvGrpSpPr>
        <p:grpSpPr bwMode="auto">
          <a:xfrm>
            <a:off x="2982913" y="3541714"/>
            <a:ext cx="69850" cy="92075"/>
            <a:chOff x="4512" y="3332"/>
            <a:chExt cx="58" cy="58"/>
          </a:xfrm>
        </p:grpSpPr>
        <p:sp>
          <p:nvSpPr>
            <p:cNvPr id="455802" name="Line 122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806" name="Group 123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804" name="Line 124"/>
              <p:cNvSpPr>
                <a:spLocks noChangeShapeType="1"/>
              </p:cNvSpPr>
              <p:nvPr/>
            </p:nvSpPr>
            <p:spPr bwMode="auto">
              <a:xfrm>
                <a:off x="4577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805" name="Line 125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55806" name="Oval 126"/>
          <p:cNvSpPr>
            <a:spLocks noChangeAspect="1" noChangeArrowheads="1"/>
          </p:cNvSpPr>
          <p:nvPr/>
        </p:nvSpPr>
        <p:spPr bwMode="auto">
          <a:xfrm>
            <a:off x="4035426" y="3732213"/>
            <a:ext cx="61913" cy="619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745" name="Group 127"/>
          <p:cNvGrpSpPr>
            <a:grpSpLocks/>
          </p:cNvGrpSpPr>
          <p:nvPr/>
        </p:nvGrpSpPr>
        <p:grpSpPr bwMode="auto">
          <a:xfrm>
            <a:off x="4032251" y="3714751"/>
            <a:ext cx="68263" cy="92075"/>
            <a:chOff x="4512" y="3332"/>
            <a:chExt cx="58" cy="58"/>
          </a:xfrm>
        </p:grpSpPr>
        <p:sp>
          <p:nvSpPr>
            <p:cNvPr id="455808" name="Line 128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802" name="Group 129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810" name="Line 130"/>
              <p:cNvSpPr>
                <a:spLocks noChangeShapeType="1"/>
              </p:cNvSpPr>
              <p:nvPr/>
            </p:nvSpPr>
            <p:spPr bwMode="auto">
              <a:xfrm>
                <a:off x="4578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811" name="Line 131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746" name="Group 132"/>
          <p:cNvGrpSpPr>
            <a:grpSpLocks/>
          </p:cNvGrpSpPr>
          <p:nvPr/>
        </p:nvGrpSpPr>
        <p:grpSpPr bwMode="auto">
          <a:xfrm>
            <a:off x="5121275" y="3590926"/>
            <a:ext cx="69850" cy="92075"/>
            <a:chOff x="4512" y="3332"/>
            <a:chExt cx="58" cy="58"/>
          </a:xfrm>
        </p:grpSpPr>
        <p:sp>
          <p:nvSpPr>
            <p:cNvPr id="455813" name="Line 133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798" name="Group 134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815" name="Line 135"/>
              <p:cNvSpPr>
                <a:spLocks noChangeShapeType="1"/>
              </p:cNvSpPr>
              <p:nvPr/>
            </p:nvSpPr>
            <p:spPr bwMode="auto">
              <a:xfrm>
                <a:off x="4577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816" name="Line 136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747" name="Group 137"/>
          <p:cNvGrpSpPr>
            <a:grpSpLocks/>
          </p:cNvGrpSpPr>
          <p:nvPr/>
        </p:nvGrpSpPr>
        <p:grpSpPr bwMode="auto">
          <a:xfrm>
            <a:off x="6221413" y="3478214"/>
            <a:ext cx="69850" cy="122237"/>
            <a:chOff x="4512" y="3332"/>
            <a:chExt cx="58" cy="58"/>
          </a:xfrm>
        </p:grpSpPr>
        <p:sp>
          <p:nvSpPr>
            <p:cNvPr id="455818" name="Line 138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794" name="Group 139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820" name="Line 140"/>
              <p:cNvSpPr>
                <a:spLocks noChangeShapeType="1"/>
              </p:cNvSpPr>
              <p:nvPr/>
            </p:nvSpPr>
            <p:spPr bwMode="auto">
              <a:xfrm>
                <a:off x="4577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821" name="Line 141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748" name="Group 142"/>
          <p:cNvGrpSpPr>
            <a:grpSpLocks/>
          </p:cNvGrpSpPr>
          <p:nvPr/>
        </p:nvGrpSpPr>
        <p:grpSpPr bwMode="auto">
          <a:xfrm>
            <a:off x="7310438" y="3482975"/>
            <a:ext cx="69850" cy="101600"/>
            <a:chOff x="4512" y="3332"/>
            <a:chExt cx="58" cy="58"/>
          </a:xfrm>
        </p:grpSpPr>
        <p:sp>
          <p:nvSpPr>
            <p:cNvPr id="455823" name="Line 143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790" name="Group 144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825" name="Line 145"/>
              <p:cNvSpPr>
                <a:spLocks noChangeShapeType="1"/>
              </p:cNvSpPr>
              <p:nvPr/>
            </p:nvSpPr>
            <p:spPr bwMode="auto">
              <a:xfrm>
                <a:off x="4577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826" name="Line 146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749" name="Group 147"/>
          <p:cNvGrpSpPr>
            <a:grpSpLocks/>
          </p:cNvGrpSpPr>
          <p:nvPr/>
        </p:nvGrpSpPr>
        <p:grpSpPr bwMode="auto">
          <a:xfrm>
            <a:off x="8404226" y="3436938"/>
            <a:ext cx="68263" cy="101600"/>
            <a:chOff x="4512" y="3332"/>
            <a:chExt cx="58" cy="58"/>
          </a:xfrm>
        </p:grpSpPr>
        <p:sp>
          <p:nvSpPr>
            <p:cNvPr id="455828" name="Line 148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786" name="Group 149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830" name="Line 150"/>
              <p:cNvSpPr>
                <a:spLocks noChangeShapeType="1"/>
              </p:cNvSpPr>
              <p:nvPr/>
            </p:nvSpPr>
            <p:spPr bwMode="auto">
              <a:xfrm>
                <a:off x="4578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831" name="Line 151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8750" name="Group 152"/>
          <p:cNvGrpSpPr>
            <a:grpSpLocks/>
          </p:cNvGrpSpPr>
          <p:nvPr/>
        </p:nvGrpSpPr>
        <p:grpSpPr bwMode="auto">
          <a:xfrm>
            <a:off x="9504363" y="3454400"/>
            <a:ext cx="68262" cy="120650"/>
            <a:chOff x="4512" y="3332"/>
            <a:chExt cx="58" cy="58"/>
          </a:xfrm>
        </p:grpSpPr>
        <p:sp>
          <p:nvSpPr>
            <p:cNvPr id="455833" name="Line 153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782" name="Group 154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835" name="Line 155"/>
              <p:cNvSpPr>
                <a:spLocks noChangeShapeType="1"/>
              </p:cNvSpPr>
              <p:nvPr/>
            </p:nvSpPr>
            <p:spPr bwMode="auto">
              <a:xfrm>
                <a:off x="4578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836" name="Line 156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55837" name="Oval 157"/>
          <p:cNvSpPr>
            <a:spLocks noChangeAspect="1" noChangeArrowheads="1"/>
          </p:cNvSpPr>
          <p:nvPr/>
        </p:nvSpPr>
        <p:spPr bwMode="auto">
          <a:xfrm>
            <a:off x="7310438" y="3503613"/>
            <a:ext cx="61912" cy="61912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838" name="Oval 158"/>
          <p:cNvSpPr>
            <a:spLocks noChangeAspect="1" noChangeArrowheads="1"/>
          </p:cNvSpPr>
          <p:nvPr/>
        </p:nvSpPr>
        <p:spPr bwMode="auto">
          <a:xfrm>
            <a:off x="8407401" y="3454401"/>
            <a:ext cx="61913" cy="619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839" name="Oval 159"/>
          <p:cNvSpPr>
            <a:spLocks noChangeAspect="1" noChangeArrowheads="1"/>
          </p:cNvSpPr>
          <p:nvPr/>
        </p:nvSpPr>
        <p:spPr bwMode="auto">
          <a:xfrm>
            <a:off x="9504363" y="3489326"/>
            <a:ext cx="61912" cy="61913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754" name="Group 160"/>
          <p:cNvGrpSpPr>
            <a:grpSpLocks/>
          </p:cNvGrpSpPr>
          <p:nvPr/>
        </p:nvGrpSpPr>
        <p:grpSpPr bwMode="auto">
          <a:xfrm>
            <a:off x="9496425" y="4237039"/>
            <a:ext cx="69850" cy="66675"/>
            <a:chOff x="4512" y="3332"/>
            <a:chExt cx="58" cy="58"/>
          </a:xfrm>
        </p:grpSpPr>
        <p:sp>
          <p:nvSpPr>
            <p:cNvPr id="455841" name="Line 161"/>
            <p:cNvSpPr>
              <a:spLocks noChangeShapeType="1"/>
            </p:cNvSpPr>
            <p:nvPr/>
          </p:nvSpPr>
          <p:spPr bwMode="auto">
            <a:xfrm>
              <a:off x="4512" y="3332"/>
              <a:ext cx="58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8778" name="Group 162"/>
            <p:cNvGrpSpPr>
              <a:grpSpLocks/>
            </p:cNvGrpSpPr>
            <p:nvPr/>
          </p:nvGrpSpPr>
          <p:grpSpPr bwMode="auto">
            <a:xfrm>
              <a:off x="4512" y="3332"/>
              <a:ext cx="58" cy="58"/>
              <a:chOff x="4548" y="3370"/>
              <a:chExt cx="58" cy="58"/>
            </a:xfrm>
          </p:grpSpPr>
          <p:sp>
            <p:nvSpPr>
              <p:cNvPr id="455843" name="Line 163"/>
              <p:cNvSpPr>
                <a:spLocks noChangeShapeType="1"/>
              </p:cNvSpPr>
              <p:nvPr/>
            </p:nvSpPr>
            <p:spPr bwMode="auto">
              <a:xfrm>
                <a:off x="4577" y="3370"/>
                <a:ext cx="0" cy="5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5844" name="Line 164"/>
              <p:cNvSpPr>
                <a:spLocks noChangeShapeType="1"/>
              </p:cNvSpPr>
              <p:nvPr/>
            </p:nvSpPr>
            <p:spPr bwMode="auto">
              <a:xfrm>
                <a:off x="4548" y="3428"/>
                <a:ext cx="5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55845" name="Line 165"/>
          <p:cNvSpPr>
            <a:spLocks noChangeShapeType="1"/>
          </p:cNvSpPr>
          <p:nvPr/>
        </p:nvSpPr>
        <p:spPr bwMode="auto">
          <a:xfrm flipV="1">
            <a:off x="2955925" y="1776413"/>
            <a:ext cx="0" cy="31734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756" name="Group 166"/>
          <p:cNvGrpSpPr>
            <a:grpSpLocks/>
          </p:cNvGrpSpPr>
          <p:nvPr/>
        </p:nvGrpSpPr>
        <p:grpSpPr bwMode="auto">
          <a:xfrm>
            <a:off x="2952751" y="3036889"/>
            <a:ext cx="6924675" cy="1595437"/>
            <a:chOff x="1109" y="1913"/>
            <a:chExt cx="3888" cy="1005"/>
          </a:xfrm>
        </p:grpSpPr>
        <p:sp>
          <p:nvSpPr>
            <p:cNvPr id="455847" name="Line 167"/>
            <p:cNvSpPr>
              <a:spLocks noChangeShapeType="1"/>
            </p:cNvSpPr>
            <p:nvPr/>
          </p:nvSpPr>
          <p:spPr bwMode="auto">
            <a:xfrm>
              <a:off x="1109" y="1913"/>
              <a:ext cx="388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848" name="Line 168"/>
            <p:cNvSpPr>
              <a:spLocks noChangeShapeType="1"/>
            </p:cNvSpPr>
            <p:nvPr/>
          </p:nvSpPr>
          <p:spPr bwMode="auto">
            <a:xfrm>
              <a:off x="1109" y="2918"/>
              <a:ext cx="388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5849" name="AutoShape 169"/>
          <p:cNvSpPr>
            <a:spLocks noChangeArrowheads="1"/>
          </p:cNvSpPr>
          <p:nvPr/>
        </p:nvSpPr>
        <p:spPr bwMode="auto">
          <a:xfrm>
            <a:off x="2998789" y="2254250"/>
            <a:ext cx="85725" cy="762000"/>
          </a:xfrm>
          <a:prstGeom prst="downArrow">
            <a:avLst>
              <a:gd name="adj1" fmla="val 50000"/>
              <a:gd name="adj2" fmla="val 222222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850" name="AutoShape 170"/>
          <p:cNvSpPr>
            <a:spLocks noChangeArrowheads="1"/>
          </p:cNvSpPr>
          <p:nvPr/>
        </p:nvSpPr>
        <p:spPr bwMode="auto">
          <a:xfrm>
            <a:off x="5110164" y="2254250"/>
            <a:ext cx="85725" cy="762000"/>
          </a:xfrm>
          <a:prstGeom prst="downArrow">
            <a:avLst>
              <a:gd name="adj1" fmla="val 50000"/>
              <a:gd name="adj2" fmla="val 222222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851" name="AutoShape 171"/>
          <p:cNvSpPr>
            <a:spLocks noChangeArrowheads="1"/>
          </p:cNvSpPr>
          <p:nvPr/>
        </p:nvSpPr>
        <p:spPr bwMode="auto">
          <a:xfrm>
            <a:off x="7300914" y="2254250"/>
            <a:ext cx="85725" cy="762000"/>
          </a:xfrm>
          <a:prstGeom prst="downArrow">
            <a:avLst>
              <a:gd name="adj1" fmla="val 50000"/>
              <a:gd name="adj2" fmla="val 222222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60" name="Text Box 172"/>
          <p:cNvSpPr txBox="1">
            <a:spLocks noChangeArrowheads="1"/>
          </p:cNvSpPr>
          <p:nvPr/>
        </p:nvSpPr>
        <p:spPr bwMode="auto">
          <a:xfrm>
            <a:off x="3051175" y="2185988"/>
            <a:ext cx="1811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  <a:latin typeface="Verdana" panose="020B0604030504040204" pitchFamily="34" charset="0"/>
              </a:rPr>
              <a:t>Annual dose</a:t>
            </a:r>
          </a:p>
        </p:txBody>
      </p:sp>
      <p:sp>
        <p:nvSpPr>
          <p:cNvPr id="455853" name="Line 173"/>
          <p:cNvSpPr>
            <a:spLocks noChangeShapeType="1"/>
          </p:cNvSpPr>
          <p:nvPr/>
        </p:nvSpPr>
        <p:spPr bwMode="auto">
          <a:xfrm flipH="1">
            <a:off x="1385888" y="6435725"/>
            <a:ext cx="9840912" cy="0"/>
          </a:xfrm>
          <a:prstGeom prst="line">
            <a:avLst/>
          </a:prstGeom>
          <a:noFill/>
          <a:ln w="3175">
            <a:solidFill>
              <a:srgbClr val="8B99C8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762" name="Group 174"/>
          <p:cNvGrpSpPr>
            <a:grpSpLocks/>
          </p:cNvGrpSpPr>
          <p:nvPr/>
        </p:nvGrpSpPr>
        <p:grpSpPr bwMode="auto">
          <a:xfrm>
            <a:off x="2957514" y="4946650"/>
            <a:ext cx="6777037" cy="63500"/>
            <a:chOff x="1174" y="2968"/>
            <a:chExt cx="3794" cy="40"/>
          </a:xfrm>
        </p:grpSpPr>
        <p:sp>
          <p:nvSpPr>
            <p:cNvPr id="455855" name="Line 175"/>
            <p:cNvSpPr>
              <a:spLocks noChangeShapeType="1"/>
            </p:cNvSpPr>
            <p:nvPr/>
          </p:nvSpPr>
          <p:spPr bwMode="auto">
            <a:xfrm flipH="1">
              <a:off x="1176" y="2968"/>
              <a:ext cx="3792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856" name="Line 176"/>
            <p:cNvSpPr>
              <a:spLocks noChangeShapeType="1"/>
            </p:cNvSpPr>
            <p:nvPr/>
          </p:nvSpPr>
          <p:spPr bwMode="auto">
            <a:xfrm>
              <a:off x="1792" y="2968"/>
              <a:ext cx="0" cy="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857" name="Line 177"/>
            <p:cNvSpPr>
              <a:spLocks noChangeShapeType="1"/>
            </p:cNvSpPr>
            <p:nvPr/>
          </p:nvSpPr>
          <p:spPr bwMode="auto">
            <a:xfrm>
              <a:off x="2404" y="2968"/>
              <a:ext cx="0" cy="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858" name="Line 178"/>
            <p:cNvSpPr>
              <a:spLocks noChangeShapeType="1"/>
            </p:cNvSpPr>
            <p:nvPr/>
          </p:nvSpPr>
          <p:spPr bwMode="auto">
            <a:xfrm>
              <a:off x="3018" y="2968"/>
              <a:ext cx="0" cy="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859" name="Line 179"/>
            <p:cNvSpPr>
              <a:spLocks noChangeShapeType="1"/>
            </p:cNvSpPr>
            <p:nvPr/>
          </p:nvSpPr>
          <p:spPr bwMode="auto">
            <a:xfrm>
              <a:off x="3632" y="2968"/>
              <a:ext cx="0" cy="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860" name="Line 180"/>
            <p:cNvSpPr>
              <a:spLocks noChangeShapeType="1"/>
            </p:cNvSpPr>
            <p:nvPr/>
          </p:nvSpPr>
          <p:spPr bwMode="auto">
            <a:xfrm>
              <a:off x="4246" y="2968"/>
              <a:ext cx="0" cy="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861" name="Line 181"/>
            <p:cNvSpPr>
              <a:spLocks noChangeShapeType="1"/>
            </p:cNvSpPr>
            <p:nvPr/>
          </p:nvSpPr>
          <p:spPr bwMode="auto">
            <a:xfrm>
              <a:off x="4860" y="2968"/>
              <a:ext cx="0" cy="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5862" name="Line 182"/>
            <p:cNvSpPr>
              <a:spLocks noChangeShapeType="1"/>
            </p:cNvSpPr>
            <p:nvPr/>
          </p:nvSpPr>
          <p:spPr bwMode="auto">
            <a:xfrm>
              <a:off x="1174" y="2968"/>
              <a:ext cx="0" cy="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5863" name="Line 183"/>
          <p:cNvSpPr>
            <a:spLocks noChangeShapeType="1"/>
          </p:cNvSpPr>
          <p:nvPr/>
        </p:nvSpPr>
        <p:spPr bwMode="auto">
          <a:xfrm flipH="1">
            <a:off x="2884489" y="4946650"/>
            <a:ext cx="714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1932250" y="408781"/>
            <a:ext cx="2143125" cy="95091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>
            <a:cxnSpLocks noChangeShapeType="1"/>
            <a:stCxn id="2" idx="4"/>
          </p:cNvCxnSpPr>
          <p:nvPr/>
        </p:nvCxnSpPr>
        <p:spPr bwMode="auto">
          <a:xfrm flipH="1">
            <a:off x="2877851" y="1359694"/>
            <a:ext cx="125962" cy="408782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Oval 150"/>
          <p:cNvSpPr/>
          <p:nvPr/>
        </p:nvSpPr>
        <p:spPr bwMode="auto">
          <a:xfrm>
            <a:off x="2423263" y="5400675"/>
            <a:ext cx="976429" cy="9525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073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Extreme Minimalist: Large and Simple Trials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142999"/>
            <a:ext cx="10738227" cy="5370096"/>
          </a:xfrm>
        </p:spPr>
        <p:txBody>
          <a:bodyPr>
            <a:normAutofit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A whole lot of people and focus on primary outcome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Randomize, do as few follow-up measurements as possible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Examples of how to streamline follow-up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Few (or no) in-clinic </a:t>
            </a:r>
            <a:r>
              <a:rPr lang="en-US" altLang="en-US" dirty="0" err="1"/>
              <a:t>visits..VERY</a:t>
            </a:r>
            <a:r>
              <a:rPr lang="en-US" altLang="en-US" dirty="0"/>
              <a:t> expensive	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Physicians’ Health study:  Randomize to aspirin or placebo, mail out drugs, follow-up by mail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Use data collected for other purposes for follow-up/endpoints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altLang="en-US" sz="2400" dirty="0"/>
              <a:t>Population mortality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altLang="en-US" sz="2400" dirty="0"/>
              <a:t>Medical systems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Europe</a:t>
            </a:r>
            <a:r>
              <a:rPr lang="en-US" altLang="en-US" sz="2400" dirty="0" smtClean="0"/>
              <a:t>: Gov’t. health systems national data, </a:t>
            </a:r>
          </a:p>
          <a:p>
            <a:pPr marL="914400" lvl="2" indent="0">
              <a:buNone/>
              <a:tabLst>
                <a:tab pos="571500" algn="l"/>
              </a:tabLst>
              <a:defRPr/>
            </a:pPr>
            <a:r>
              <a:rPr lang="en-US" altLang="en-US" sz="2400" i="1" dirty="0"/>
              <a:t> </a:t>
            </a:r>
            <a:r>
              <a:rPr lang="en-US" altLang="en-US" sz="2400" i="1" dirty="0" smtClean="0"/>
              <a:t>                                  U.S.: </a:t>
            </a:r>
            <a:r>
              <a:rPr lang="en-US" altLang="en-US" sz="2400" dirty="0" smtClean="0"/>
              <a:t>Medicare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Kaiser, and more recently EMR)</a:t>
            </a:r>
            <a:endParaRPr lang="en-US" altLang="en-US" sz="2400" dirty="0"/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Internet follow-up direct from participants</a:t>
            </a:r>
          </a:p>
        </p:txBody>
      </p:sp>
      <p:sp>
        <p:nvSpPr>
          <p:cNvPr id="30724" name="AutoShape 6" descr="data:image/jpeg;base64,/9j/4AAQSkZJRgABAQAAAQABAAD/2wCEAAkGBhQSERUUExQVFBQVFxYXGBcXFBcXGBUUGBcXFBYXFxQXHCYeFxkjGRcWHy8gIycpLCwsFh8xNTAqNSYrLCkBCQoKDgwOGg8PGiwkHyQsLCwsLCwsLCwsLCwsLCwsLCksLCwsLCwsLCwsLCwsLCwsKSwpKSwsLCksLCwsLCwsLP/AABEIALcBEwMBIgACEQEDEQH/xAAcAAAABwEBAAAAAAAAAAAAAAAAAQIDBAUGBwj/xABAEAABAwIEAwUFBgQFBAMAAAABAAIRAyEEEjFBBVFhBiJxgZEHEzKhsRRCUsHR8CNicuEzQ4KSwlOisvEVJNL/xAAZAQACAwEAAAAAAAAAAAAAAAAAAQIDBAX/xAApEQACAgIBAwMDBQEAAAAAAAAAAQIRAyExBBJBIjJRE2HwcYGRsdEU/9oADAMBAAIRAxEAPwDbNKcaUyCnGJFo8ClNcmwjqVA0EmwAuUgHg5F7xYrjntIo0ZDe8b6EH1IMBZfE+1aqT3AxoGgyl0/MQnTA6/7xM1+K0mfHVpt/qe1v1K4XxP2hYioMuaJ1sB6ALN1Me4mTBOvwt+drp9rCz0W3thhCYGIpE8g9v6qZhuM0ahhlWm48g9s+kyvPPCeN0wQ3EUm1KehIaBUbO7XiCY5H5J+ni6La+Rs16BPdzDK4E6QSLEadehulTCz0aHI5XHOzvtBqYSq2nVL34ckAh7s76Umxa/Vzeh5WXXqFcOaHNIIIBBGhBuCDyhIY+Cgm5RygQuUJSQUJSGLRgpKNACkaSlBAgwjRAo0DM32y4uaTAxnxOB30NtRuIlcrx+IuZkm5JkeUxorvtlijRxT2klxJJ8jos/xB4ewU26kyY/Fv46j0WV25WzVBJLRncZisxuSoVWtFwfyPmtMzsk5wUDiPZx1Pr4K+Mo8FcoS5K2heToP3+qecYFtEtmFgdUl1NOyALx4/IKRRMkNG8D8p/fVMObFhrv06J5puDyj1j9+iQFr7kZPL/gP/ANSjFUtk/hyt83XPoAorMR+vpp9B6I6Ts5t8IuTzPPwj6lQaJpnYOy3GhiaAdo5pyO8QBcdDKuwub9gu0FKgyo2pIzPzSASLiItpEfNbWh2lwztKrPM5fqqrSdCcXzRYPwjHGSxhPMsaT6kIJDeI0iLVKf8Avb+qCdkaIjSnWlNNS80LYVjhqbrn/tN7RkMFFjomc0HUC2msa9Leie2XtAFMmlQMvuC4fC3a3M6rmOMxzqhJcSSdSdT58k4oTYxWeSbmU21976InOSFYQJD3tmQLdUh5ESkzaElzkhgzIw5JQQBNp4kFrs0lxiD9fFdx9mfFfeYRjC6XMBab3Aklsjw+i4PhQMwnSbrsPs6aXva9oDWsY5siO9JaRmIsYE+HiSoTJI6QjlIaUpQJByjSQUYQAsFKBSAlBIBUowiCOUAKCMIgEaBGT7a9l6VZjq5EPZBJBjM0QCDa8C/WIWFf2UrsfnYA4G4cCCIOhg87Gy6n2krFuHeQGkwbEkeYIBgjVYzszxQPaWCRlJIa4RAm4HQH6qjK2uDVh4INGk9ghzSTzj92UbGUJBlajH8QpME1HNbykxKzXEuI0HDu1WT/AFfmqY38Gm15Mji2NaTNoHzJ/RVTquwT+OYS4/NIbhJbdaomOXJHYOqdgwTtp5lH7kDUwPH80ZrtsBtpyHW+p6qZWJDSYnQ7fTxU0jK0gWnXp49UzTfe2vP+/wCid/c/vT9+aY0TeDyGuJDtdQCRYXkjxU9uIbzCvuB8PDMOwD7wzHqXX+kJdfANdqAfJZJJN2Xxy0qKQEdEFPPBqf4R6IKP018ln1jdtWW7edpDQpe7YYqVN92s0J8ToPNaGviQxpc4w1oJPgBK4txrizq9V1V33iYHJo0C6SVnPKlwk9U025Pgnajob1J+SYzQCrCIySkoFEgQcIkQKCQwFAIFAIAW1du9jpnAukaVXAW/lYuItXd/ZbhsmCHLMZvPem9trZfkoTZKJtAjlJBRyoEhUo5SQUYSAWClJASwUALCNJCUEAKCUiCMIEV3FACWtOhBVJXwVOi1zwACBGg9ArbtE5zQxzRJLsvhN5PSxWd47WkZZkDluVmn7mbcSuKMnxDCVKznEQYBdlOkSBbwF1Uf/LCmC0sgAwQW6ne8X8wFueChpnYi0bjdM8Q4DSLsxA1nQFCklpk2nejH0MJSqXFp229ExxLhuRhLTotW7B0mXAAVF2gqTTICnGVsUoa2YkmTJM/kjIJRMpOEiFJZhjExHjotBjoSx2USdPqr7s3wB+LcC4FtEHvHn/KOv0TvZ7sW/FOzOOWmIkjU9G9eq6XTwjabQxjQ1rRAAEKEpfAiI6iAAAAABAA2A0CjPYp1RqjvaspIiFiCeLUEDsh9v8YaeEfFphvrP5ArkLqsldK9qVT+CwczPmLf8ly0uXRgtFDHa1X+yYLkTikkqZEBQlFKEpAAokEEhgRoBG0IAl8OoZqjRtK697O+JZajqJ0eJHR7R+bZ9AuYcCec2WLRc28rhbPsjiv/AL9FujQ4y7YnI6GjxMBUT9xpgkoM66EaQCjBQVCwlJsFHKAHQUsJoFLBQA4ClhNgpYKAHAlBIBTzKRToRA4vSzUnRqIcPI/pK5jxR1M3qe8puMEZS4sPO4mPA6Lq3FGxReenytPyXOuKcLa4lzSJPz81Rk9Mtmzp2nF2UXD8S2nUljw7NY96Z5KViuNE2UWrgmtcCQ2xHy5JvFPBfIgD8tFHTdmjgWHFyRXoNA710YxEC2qj8QB925xN4sExSZVs4zQY92ZrgW6AMDs1wInMA2Be88lI4Rg3cSxTWke7pNGYgbAWkndxkDpPrm8LRzHqfVdC9n3C6tLFOLhlb7shwjmRl8DN1dSRic21RuMPg202BjRDWgAeATdQKXUUWoovgrIr2qO9qlPUd6paJDGVElkIkgKL2l4PPhM34HA+RsfnC5EV3fjmGFSi9jtHNLT0kWPqAuG4zDGm9zHatJB8QuhB+CmQwUkoyiKmRCQQRpAEggggA4Vtw7BAiSqoFW/B3F3gFCfBbj5LRlMM0EeCH2m4aww6Rcfd3/ZUyjRnqnzSGwjyWe6NXa/B0jst2i980U6h/itGv/UA+9/VzHn4aEFYLsdwt76jK4tSbmgnV5gtgDlcyTyW6lON1spyJKWhwFKBTYKMFSKx0FOApkFKBQA8CnaVMuMBMMuVZ0QA2AmlYmxbKQb4pUpGZUnEsQ+vUOHomG/51QH4Rp7sEaOO++wi5bbRAruLtrY4+7puNOlOkHNUgwSfwt5HzhUHbXD0cNhmva94rE5ckjKSPisZIgwJm66DjeI0sJQe8Nu1sAbvdoxmbWS6NdLnZcF4/jHmiXvcagbNJjj96q/M+o5s7NaXAcszU2u7lCjJxfpe2N4LiZxAcQD3YnS0zHjopNOkdcyZ7D4N2So+LOIHjAMj5q1xOBa6SLHzWGU0pOJ1IRbimyu95B5o+MY9tOkSbkiGt5n9OacxFMNEkiB6eqzOc4iqXH4GAu8th4kwrMcPqSRDLP6cWa72VcCFXEjOMwAJM7QQ63XNA8CV2d9FveY0AWvHPZYP2bYcUKVSofiOVg8fid/xW/wVAhsnU3K3TSTpHLhJtWymxNAt8FBqLQVackjxVPjsGW3F2/RZpwraLoyK56YeE+9MPWVliGkEkvRJDKLj3bejRlmVzzvGUAA+Jv6Lm3HalN9Q1KbiQ8kw74mnkY18VGp4shxcbumZN73vdHVql+pMDTQa6/NdCMaKW7IJCJPGEl45KREbQRkIkAEjhCE9SpSbpDSsGHwxceiusBQyBN4VgGisGXVEpWascEiRh8RCsGYgEKsZSS6jLRzVfJetHR/Z+532UzZud2TwgZvmD81p8ypuzGHNPC0WkzDAfJ3fA8gYVoHKaMkuR8FKBTIcjDkER8FKDkyHKZhcJmAJ0JgQgA6Tov6KZh68qGaJy84kEcioD8XUH8KkP4j5h5EtpsHxPPM3ADdyb2BVqWit8kviPEHvf7ih/if5j9qLT/zINuUzuAbDh+AbQpimzzO5O5KLhnD20KYa3xc43c9xuXOdu4kk+aViapAht3us0fn4BMCq47w1uMP2ZryMl3uGUwSBe4MQJGx7xG8rj/tPxNNtdmFoiKWEZkHN1V0Oe53M/DJ5krtnFKzMBha1Y6w97j+I6x9GgeC854TNicWzNd1WrmceZc7M5CdK2SirZ0/stw1rMKxoETJM/im89U7iuGNIsL7kaqdTEOJGh1/q5jyt5BU/aPtVTwwgQ+qdGA/N5Gg6an5ripSnL08nUtRRi+22LbTii097V55bhvjv6JPBeF5abGkQ5/8AFfzDQQGNPmR81K7K8CNY1cdXGanSccuYWq4l12gg6tYSHu2MAblWr6RbTDjd9Y5hzyCzB5zm813+ngoRr8+5xuryOcjc9huG5mAn4WnN4uOg9AD6LbPMDwVbwHBe5w7GH4ol39R/ceSfr4ibKEn3MIrtjQh1K0/sJmpTkQQpYKS+n6H5JjMvxLAFlxdv08f1Wa4zxUUmyZ1AsuiVqfO4KwXb7goZh31WG1gW8pOoPKdlmyYvKNGGSckpFA3jdM3LrnxQVgOy1GBNAGWtMiq4TIBmNkaq0a/R+V/pzPtF2efQqOhpyEy0xaDt++Sp3MOpB9F24MHIeigu4TTknK3lcD5rQsvyYO042US3HaXsa5zi+g0bSwW6S2bHeyyOL4bUp/GxzfEEfNXRkmQaoiFFCVCco0ZKb0CVhUqMlXDMEA0IsNgourOmyyzTnfBqhCiA2mn6b0t7E5guGvrOysEkAk7AAfvRKKcnSG2o7YdKslGuJ1Wk4R2JpyPtFR4nQMbAcNAc5vE/yha/C8JoU2ZaLWNi9x3jbXMZM2IkxEK2XTzgropXVQk6sb4BXLMLSD5Dg3TcCTlB/wBMKfwvitKtUNOXNcAToIMRO+qpuIVsgIOuiznCscW40QYgOJ/2x9XBYcU5yls0zhFRs6u3Cs5n5fonKWHYDPxAEAztvPVZahx2Tf1Tp4kHGc1mgmP5rgHqtmjJZoH4xp94JsIykbCYMJ1mIIaXWlnxdS06jxEjzWbw9T+GDzafXMrnDVc1FxJ1ZlP9QOUIAkUsaGZjqCHP6khxEekBOcPpOgFxlzgCeQmTA6CT81naFQYmlTuWhzMpyuLS14PehwuO8Fddl6xewgiDThkbiBF5vsbqV7Il1VqhoJNgEnhVIuJqusXWaOTeX71PgFAo1PtVSGmaNM3cNHvGwO4HPxPIq9q1QxjnGAGtJ6AAIYHJvbl2j/w8Iw6/xHx+EfCPNwJ/0BYv2c8Pz1n1D9wQPE2+kqq7TcaOKxNWvfvu7o5MHdYOhygepVhw3jf2PDODP8aoRB2YI+I8zJsPPxjlUnDsj5NGJJPuZq+1fa8Yce5pEOrHXcUxEiRu7kPM8jhuD8Iq47FMpNM1KjiXOdJgave46mACfluqnMSSXEkkkkkySTqSdzqu5ezzsj9hwpq1RGIrgFwIvTp6tp9Cfid1gfdRjwrEtBPLaIfafCtY3DYCh3abYA5mTlLzzd/iOPUqKWCrxOnTA7tMtEcgz9CR6JzGYwDiOd+lJrj/ALaX6u+ac9n+H95Xr4h23dH9Tjmd+S18R/PJzvdL9/6NyXXAkkxuSbeBUgtEaBV2EqFznO2/vKmvfKqLx5pSmu9CkBBAAq09lnu02B97ha1Maupuy/1DvN+YC0bm21gj6KHiqMiW338/BH2GnTtGXpYt+VuQNc3K2DmF+6ES57xfgOIZXqtpUqrqYqPylrXRGY6Qgsuzeuni9935/JqWuSgAo7XpYeoGaiZh6JecrQSeQ8JJ9Asl2qqGqMrWnIN8tnHnMaLpXBaTadJrwJqPaZc64DSdA3TSJlRsbxKqHCJMnTLYXgTa1yPKdVrx9NKVOyl9RGDqrODv4cJUzBYKDouwPxTH2q0aVU3F2tmCBu4WMk+PzLH/AMbgDrhsvVrso+TxynpIGqtn02SiMOrxHNKlOE212y6RX7HYB/w1KzD0OYaxu131UQ+zyh93FO13piZ0jUb9FR/zZF4NC6nG/JhvdStNw3hxp02uA70TqbuEO0GtpH53hSqvY2i3/PLxuAwNkWtmzGAegnkrLD0rXBl0mN79eXLWx6Fa+lwyg3KSMnV54ySUWKp1ieepkEaiZMD4tx6nlKdouvO46mxa25y9QZv8rtUWvSLXNyN11IbMiC2wE/iEmIsNSplLvAkHYaHSIG1psRryI2no6o5jtcCccxtWWOMObABtMXvE3HdNjGnmsdjcO6jiTMAloAMwHCdQd7ZVsMThR3XwZpzER/hmZFhEcuRA0mEVbh9PEUzSqXAIuNWEQA5p1BgToZv8V4yZuni33Lk2Yepaj2Pj+jP0Hv1c9jQebgjw1V3vCTvoeYCzPGmVcFUyVGNe03Y8SA9vqYcLSNuogmHS7T5TYOHSQufLG1o3Rkns6SeLQ5lMQQ34j/NqYQb2wZnfhWHLVnuudGV7t6YJ0fymxNtVz6j2pN8mZrvIieZSuACk2p7/ABLDVoMJDmyJqVC1xa0h3xCYmLjM06IjD5E2dK7O4gh9Vn8wqtGhGeQ8RtDwbdVqx2apVpc4Olx72Wo9ocOT2tMOHiNFzDgfa8VqpeBFWmX93U1cPJMT96oxsE/iDc2oM9d4HiczGnmAR4ET+aONAWuDwzabQxgDWtsAFlPa7xv7Pw57Ae/XIpDwIJef9gcPMLXBy4h7beOe8xjKIPdosmP56neP/aGepQlbGc3953h0unfeZj4phkXJNyrfsv2ffjcSyhT1cZc6JDKYu558OW5IG6taROL7eeDZeybsd9oq/aqrf4NF3cB0qVhceLWWd45RzXWsdVkgXJOgAJJOtgNbAnyScHgWYekyhREMptygb9STuSZJPMlRMZxF2HcKmWW5HtcQJNMksLXQLkS2DHRVEJSt2ZvjGPpUiffYZzhme7M9oEglhLXOs5tmhoInXmj7N1Wsw5NOMrg59jMEmGtnpm/7U6KbMTTdQc4uILqrxUDmEgkFrabX94wBc8r8imcZh/ce8pwG9zD5g3QPNnAeikVmm4e2GDrdS2FVWJxHcaB976KRh6hNuXyCkMtKd04XAaXKgfbhOVunPmnveJUA45yiOd10JTn2gGwNwmjv4piDZiQ0QRz26yjTRaiS7EOznLXKfwvB+9ff4Rdx6cvNVdOSYGpOn0Ww4dgxTphtpPxX1Plfp5KrDj75b4LM2Tsj9yZ74FsNsItGnIRz/sodSJkQYI25kRdsbE8tfR2vWygkzG48tRJ68tkVZ+b+ryJl2WLPFxF/2SutFHJk7KurtB8L6QBBAIsdb/2TdUiwcdbXl24MBoEAWbY2HjEOupOH3jG0n7sDc3N78pAOiQ5k2iRvEwPM67/9x5K4pGveOFnAnfvZhcCTbXfNz00BKGIoyO7bTYCReImRr01BTopgjTkbAAcx33dBvt3jqolUlpOQZrGbC1jHec7WSJHIi+iklYkP+5ieXO9ulwjpMEW0HO48XGDcaxGkpdOqHdDykWvu87zyA52ASXMDW7dLTBEEQCO8bfLkoXXJKrQp7J2mRvAkdTPdHPz5JtjS02npbf8AlB0m951HMAEmOJs+zpkA6gXu4kd6YmJOhNtA9SHKYtPh1IsNrRyPNNaBocY4a7eo56GznW2PPZV9Q+7xAABIexxgblosIjWA60fSDMw9SZIFjoW2kdI+ESA6SJufw3bxOGByv3plxsBo4Q6LXE3mNomyb0Jc7E8a4TTxVF1KpvJDhEtf+MX5nLfW4J0XFeI8NfRqupPEPaY6HkR0Iuu4sfAvbfUnQc+TdZm+krmHa3iDK1eWAQwZA7mJ57iZjxWTNFVZs6eb4KGm2ApHEeK5mU6bRlaxthMy83e89SfQAKLUfAKYoFpe33k5ZGaLGN4mVkZtSsPDYhzHB7SWuaQQ4GCCLgg7GV3b2c9tm4unldDa9MDOBYObYCo0DQbEbGNiFzJvYulVANCub6CoB/5N/RL4dwXFcPxNOs5ssY4ZnMOYGmbPkaxlJ2VP1Iy1ZbLFOPKO+GsXPBGgtM6c15s7Q8TOIxNWqf8AMqOd/pJho8mwPJdl4n2j91w/EVGu7wa5rTye8+7aR5uB8lwZ5VkColNbsLrvvs07G/YcNmqCMRWANSdWN1bS8tT/ADHoFz72RdnW4jEmvVu3D5C0RZ1V05Cejcpd45V3AOSb8E50FkUPiOGY6m5rxLXAtIGpnYdVMq1A0Sf/AGoNR5Jk/wDpCIMzFPgeIbVZVFVjnUxla57M72tuA2ZgwCb9TEJniGDLPiJc57sznHVxANz8vRahxWe4rUzVByAKkRD4picjmDnTEeIJn6hPsxJDAJu65/T0VZ2vBH2Zw/6hpnwcAR/4lKoV8xJmwCEBOq42BZTMPine7be536Klww94/wDlCtS/kpCJmEF5T73RPimcEyAnMTukArMgmA5BMDF8Awsy87Wb47nyHzWkYeenj5f281WYJnu2AD7o63Op0HOU7TqkkOOvImNJ2kknTbktOHH2xoy5sndKywItaPSNiB8I5802aYGhtexMDUC2YRrPnqdUTSdL9Pi2Ab4G7uX1TNamSQZI2iXbBxOsz8Q11A6q9GZgeItAvGsC0NNptfnpaeQVZjGkFoiJ3IOp0hvKemjOpU6iSNyeszdzhMycrjaepF9Eh9SfqI1tEEnaDv4nqrFoiNeOvUAn/ZPnG5tsgRfS8ReHGLmAAD18YnkiaYtrYaTfSJMaGfQ9ZSWOMkbWiJEjW73HwuLW6IEIrPh0Bri7XKZOpc090NjWObZdcmYTNDEZqgBzEiAN4ggE2sLlhsTtoSYmZQeUW0ho3mTF/AXvA0lJZSAbaIAg6AQBBFiC7Xzm1jKfIJ0KoUIuSC6ddhMbgmTYHf4QkuaJIMRbWPmDGY3H7CFRxsASb6xOn4Rfxk2ibiQjfIN+Q3Jg+kSecc1Hgkx5jABHLnrM2Lieu08+oTb+pgG17GNB4RP4p013PCvJFxEEiBe+lo+I6XhEXwYvfYfqPiMCNNSPxFSIPk55xvtA9rTh2yC0ltR0QZBgtaPuttPPqdVmXFaL2gYLJic4iKrQbfib3XX3tlPms1h2FzsoBM8hJ9AuflbcnZ08SXaqGmUHveBTa5ztQGtzG28LU0+1bHjJiaQDhY5mDXexFvRVDKlTC1A9oINwJBEixjbkD5BaapxRjwBjaEA/ec0EcpFRunqFiy/odDBw6YqlwHC1BnoVX0j/ACvls/0u/VWOAdiKf+JFamNwIcPFpuPIkKoqdn8PIdh6lSnN7ODmgc4dcjndWOE+1Uoa5udh0cBAPKx0JF4BKxy35/k1R14Hu0HDDiMM4Ycxmc1xpm0ls2B2MmfJczq0nNcWuBa4GCCIIPULsLHuIktgnl+m6yfbvhxc1tRsOLTc75XQADzAdHqVZgytPsZVlxKu5G09lOCNPAB+hq1HPnkG/wANviO64/6luqWKWf4KxtLD0qTdKbGt9AAT5mT5qcK/y+q2cmJltUdITL6ohVrOKOnKYI25/wB063ESEyIqtUlU2NHfHQFI7RU8Q6nGFqNpvme8LEQbAwcvmCLbKFxvjLKAa6rmbI/A5wn+poI+abESO2xjBOeNaT6bx/uDf+SpuE13PpMa346lz0abifK61tTBsxGHcx8+7qti1iQYILSQfGYVJ2S4dDXuv8T2MnX3bHuYDPXL8kAWtCgKbQ0eZ5nmpdCjufIJTcOBc6o3uUhEuiixJufBR8Ni8pg6J7EPBIjkfokMQCgmg9BSEZoYi8Bug9B1IB35XspNOtH7yyPCxKrwTmkzaI0NvAyGpxla9iSR+HvGYMSRO/Tn4rfRzSdhib5oMkW7xtd3KfMtNt7JfvyBY7bOANyNATewnTUgRZQftJ+6QRfuFwBPd2AHR33R8Wt0mlxxj3BrnFjjBGacrgM12vJbN8x8QINlNIi7JdSpBvyPo1saFxzN1EjYEpDznEayI12jqdJO8RtoUmswFpB+Ej8QIuSYuSdm7bXEJqk7Ky0uAmbi9nOMxYfETtoeakRQ6xndjUXgmAOduZEm/nsiHX+1+TGjqPUDmm2Vp7wMG4kDUgyIObKR3XX/AKtwAnPdySZudpzOvOpLrbj56uTaF5piK7iYAm83Mk6aBocLEE/KLus8WTqST6k7G0wJHhqfuwk0+nyIkz1i1z8/5UsC3Pw0naSW38P5gNAVGxsTl1I13MiTcHvPc0aiD894BVRLQRtyEWOze9r57EXukgkE3GXVtwIi4gSCdTc+JF06RNoOkad6LARY5YNvKNihgFRfPK1resNna4vO+vNFSkSSXQdmzPKSG335yD8XRNYFsSdzrBFxJNg3Rt5mDYnzmOPWJ3EaA30uADHmBzRwNmU9omDz4YP1dTcHTza4hjvKXNOuy0HZPsrSw+HY4szuc0ONpJnxtz1NtN0OKYD3tF7PxNI21NgfXQEaKx7G8dZiMOzKQXtaGVGfeY5tjLReNTOiyZ1Ts2dPK40L4twOlUpHutLXDxBBvtrzty2MEcgq8ZqYWo+ie8xji2DrAO+xtF12TjPEKeGok1XBjAJa2wJH4Gtm528xpC4LxfFGpWqVHC73OdHIG8/kPNZZRUtM2Qm47RoafEMNWFh7px1y92Sd8uk+SuMFhXtILaoe3YEERudJEkknQarnRb++fgrfgXFHMcGucYNgTJg7BZZ4taZqhmTe0dHdjS0DOAR0G/5qFXIcCdc37hQcLjy4Br7EaHmpZHodp35rH29psTsteGcbJpkavHdA5nYnpv5K94Uf4bQTJgyTqSSST6lc/qPLHZm6zHitJhu0Qp5WvBaYE7gbX5LVjyIx5cTT0XuIqBhLnENaLkkgADmSdE3Q4/QfZtZk8i4NJ8M0T5Kt7R4tppsdILM9JxuIIDo+T8p8k06sH0y4kGTAacsPtMDNYuiTG8LdGNqzE3Tov3Vef78klrpOqzmFDmNDqWZjNQ17XCmZ07pvT11ZboVb8OxoqAmC1zTDmnVp12sQRcEa+oA40CdllisfEAKH2dxWWiGnVpqCecVH3UWtUmoOgKl0KMN6KC2MlvxBKm4UteL6qoNI7IMqFpUhGhGFCRUpR++ii4LiM2KnVLhIZAlBEgmIxzaktOUTF7bR4wT68vFHh+8Yu4mDE2B1sDP3evzsAgunxZzvCFueGGDlGloJmJaYDsw6SeQsnW4MOBgF2bMDeATLjpImHVLE7ONkEFLhWV+aA6u6i0uu6k3LPfdnZFgNswA7vSSb6JeIIjNrm5GCTOYyCIEkbaSPBBBSRBuqYb6gbqdfvGZMd4EQDFyOsR1T2FJu29rECwFnObcv8THjN4QQQ/bYl7qDqUySNul8u7TMGTob62PNKbe+oEXOg8Gz1+ZQQVbLECDGa9/vT3iJGl4bcg+trCW3U8wyiJiYFtjmBMAxc2BFhEyZAQTXyElToBZBE30byzOG28DTcfF6PxJE3IsP0i4yi3jZBBAPkKrq0TczbmNCdwDtqNlyHtQHYfG1QwlsnMIMRmGYi38xKCCoz+009P7iKzGPquBcXPcbDMSbm2p0Tmeh71gqPMXzlrT3T+ESLmYvESd4uEFh8m4q8toGknzOn0t6+UiiNUEEpcEo8ltguIlsTcfRaWhiZbKCCxZoo24JN6J3CcGKr2CdCDoNiCAAbXOXXmnK+Hz1nREl2QQIFjkGvX6o0FnrZdfq/Y6fT4XTDAwNBa0BoBE2Aga6qLiOymGeINJovPd7hB5gtggo0F07OWVWM7IseXRUqAkjcOs2QPiEnU7qAOyr6VQ1BVzTTFOCyNHZmkkOOkkafeKCCn3OqI0RanDq4OY5CADYEg/NPcD4t7wQ9uVwsbyJRoKHDJeC9oOBsnnYRpQQUyJGqYMBLp4o6bIIJiGs6NBBMD//2Q=="/>
          <p:cNvSpPr>
            <a:spLocks noChangeAspect="1" noChangeArrowheads="1"/>
          </p:cNvSpPr>
          <p:nvPr/>
        </p:nvSpPr>
        <p:spPr bwMode="auto">
          <a:xfrm>
            <a:off x="1143000" y="-3040063"/>
            <a:ext cx="6172200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AutoShape 8" descr="data:image/jpeg;base64,/9j/4AAQSkZJRgABAQAAAQABAAD/2wCEAAkGBhQSERUUExQVFBQVFxYXGBcXFBcXGBUUGBcXFBYXFxQXHCYeFxkjGRcWHy8gIycpLCwsFh8xNTAqNSYrLCkBCQoKDgwOGg8PGiwkHyQsLCwsLCwsLCwsLCwsLCwsLCksLCwsLCwsLCwsLCwsLCwsKSwpKSwsLCksLCwsLCwsLP/AABEIALcBEwMBIgACEQEDEQH/xAAcAAAABwEBAAAAAAAAAAAAAAAAAQIDBAUGBwj/xABAEAABAwIEAwUFBgQFBAMAAAABAAIRAyEEEjFBBVFhBiJxgZEHEzKhsRRCUsHR8CNicuEzQ4KSwlOisvEVJNL/xAAZAQACAwEAAAAAAAAAAAAAAAAAAQIDBAX/xAApEQACAgIBAwMDBQEAAAAAAAAAAQIRAyExBBJBIjJRE2HwcYGRsdEU/9oADAMBAAIRAxEAPwDbNKcaUyCnGJFo8ClNcmwjqVA0EmwAuUgHg5F7xYrjntIo0ZDe8b6EH1IMBZfE+1aqT3AxoGgyl0/MQnTA6/7xM1+K0mfHVpt/qe1v1K4XxP2hYioMuaJ1sB6ALN1Me4mTBOvwt+drp9rCz0W3thhCYGIpE8g9v6qZhuM0ahhlWm48g9s+kyvPPCeN0wQ3EUm1KehIaBUbO7XiCY5H5J+ni6La+Rs16BPdzDK4E6QSLEadehulTCz0aHI5XHOzvtBqYSq2nVL34ckAh7s76Umxa/Vzeh5WXXqFcOaHNIIIBBGhBuCDyhIY+Cgm5RygQuUJSQUJSGLRgpKNACkaSlBAgwjRAo0DM32y4uaTAxnxOB30NtRuIlcrx+IuZkm5JkeUxorvtlijRxT2klxJJ8jos/xB4ewU26kyY/Fv46j0WV25WzVBJLRncZisxuSoVWtFwfyPmtMzsk5wUDiPZx1Pr4K+Mo8FcoS5K2heToP3+qecYFtEtmFgdUl1NOyALx4/IKRRMkNG8D8p/fVMObFhrv06J5puDyj1j9+iQFr7kZPL/gP/ANSjFUtk/hyt83XPoAorMR+vpp9B6I6Ts5t8IuTzPPwj6lQaJpnYOy3GhiaAdo5pyO8QBcdDKuwub9gu0FKgyo2pIzPzSASLiItpEfNbWh2lwztKrPM5fqqrSdCcXzRYPwjHGSxhPMsaT6kIJDeI0iLVKf8Avb+qCdkaIjSnWlNNS80LYVjhqbrn/tN7RkMFFjomc0HUC2msa9Leie2XtAFMmlQMvuC4fC3a3M6rmOMxzqhJcSSdSdT58k4oTYxWeSbmU21976InOSFYQJD3tmQLdUh5ESkzaElzkhgzIw5JQQBNp4kFrs0lxiD9fFdx9mfFfeYRjC6XMBab3Aklsjw+i4PhQMwnSbrsPs6aXva9oDWsY5siO9JaRmIsYE+HiSoTJI6QjlIaUpQJByjSQUYQAsFKBSAlBIBUowiCOUAKCMIgEaBGT7a9l6VZjq5EPZBJBjM0QCDa8C/WIWFf2UrsfnYA4G4cCCIOhg87Gy6n2krFuHeQGkwbEkeYIBgjVYzszxQPaWCRlJIa4RAm4HQH6qjK2uDVh4INGk9ghzSTzj92UbGUJBlajH8QpME1HNbykxKzXEuI0HDu1WT/AFfmqY38Gm15Mji2NaTNoHzJ/RVTquwT+OYS4/NIbhJbdaomOXJHYOqdgwTtp5lH7kDUwPH80ZrtsBtpyHW+p6qZWJDSYnQ7fTxU0jK0gWnXp49UzTfe2vP+/wCid/c/vT9+aY0TeDyGuJDtdQCRYXkjxU9uIbzCvuB8PDMOwD7wzHqXX+kJdfANdqAfJZJJN2Xxy0qKQEdEFPPBqf4R6IKP018ln1jdtWW7edpDQpe7YYqVN92s0J8ToPNaGviQxpc4w1oJPgBK4txrizq9V1V33iYHJo0C6SVnPKlwk9U025Pgnajob1J+SYzQCrCIySkoFEgQcIkQKCQwFAIFAIAW1du9jpnAukaVXAW/lYuItXd/ZbhsmCHLMZvPem9trZfkoTZKJtAjlJBRyoEhUo5SQUYSAWClJASwUALCNJCUEAKCUiCMIEV3FACWtOhBVJXwVOi1zwACBGg9ArbtE5zQxzRJLsvhN5PSxWd47WkZZkDluVmn7mbcSuKMnxDCVKznEQYBdlOkSBbwF1Uf/LCmC0sgAwQW6ne8X8wFueChpnYi0bjdM8Q4DSLsxA1nQFCklpk2nejH0MJSqXFp229ExxLhuRhLTotW7B0mXAAVF2gqTTICnGVsUoa2YkmTJM/kjIJRMpOEiFJZhjExHjotBjoSx2USdPqr7s3wB+LcC4FtEHvHn/KOv0TvZ7sW/FOzOOWmIkjU9G9eq6XTwjabQxjQ1rRAAEKEpfAiI6iAAAAABAA2A0CjPYp1RqjvaspIiFiCeLUEDsh9v8YaeEfFphvrP5ArkLqsldK9qVT+CwczPmLf8ly0uXRgtFDHa1X+yYLkTikkqZEBQlFKEpAAokEEhgRoBG0IAl8OoZqjRtK697O+JZajqJ0eJHR7R+bZ9AuYcCec2WLRc28rhbPsjiv/AL9FujQ4y7YnI6GjxMBUT9xpgkoM66EaQCjBQVCwlJsFHKAHQUsJoFLBQA4ClhNgpYKAHAlBIBTzKRToRA4vSzUnRqIcPI/pK5jxR1M3qe8puMEZS4sPO4mPA6Lq3FGxReenytPyXOuKcLa4lzSJPz81Rk9Mtmzp2nF2UXD8S2nUljw7NY96Z5KViuNE2UWrgmtcCQ2xHy5JvFPBfIgD8tFHTdmjgWHFyRXoNA710YxEC2qj8QB925xN4sExSZVs4zQY92ZrgW6AMDs1wInMA2Be88lI4Rg3cSxTWke7pNGYgbAWkndxkDpPrm8LRzHqfVdC9n3C6tLFOLhlb7shwjmRl8DN1dSRic21RuMPg202BjRDWgAeATdQKXUUWoovgrIr2qO9qlPUd6paJDGVElkIkgKL2l4PPhM34HA+RsfnC5EV3fjmGFSi9jtHNLT0kWPqAuG4zDGm9zHatJB8QuhB+CmQwUkoyiKmRCQQRpAEggggA4Vtw7BAiSqoFW/B3F3gFCfBbj5LRlMM0EeCH2m4aww6Rcfd3/ZUyjRnqnzSGwjyWe6NXa/B0jst2i980U6h/itGv/UA+9/VzHn4aEFYLsdwt76jK4tSbmgnV5gtgDlcyTyW6lON1spyJKWhwFKBTYKMFSKx0FOApkFKBQA8CnaVMuMBMMuVZ0QA2AmlYmxbKQb4pUpGZUnEsQ+vUOHomG/51QH4Rp7sEaOO++wi5bbRAruLtrY4+7puNOlOkHNUgwSfwt5HzhUHbXD0cNhmva94rE5ckjKSPisZIgwJm66DjeI0sJQe8Nu1sAbvdoxmbWS6NdLnZcF4/jHmiXvcagbNJjj96q/M+o5s7NaXAcszU2u7lCjJxfpe2N4LiZxAcQD3YnS0zHjopNOkdcyZ7D4N2So+LOIHjAMj5q1xOBa6SLHzWGU0pOJ1IRbimyu95B5o+MY9tOkSbkiGt5n9OacxFMNEkiB6eqzOc4iqXH4GAu8th4kwrMcPqSRDLP6cWa72VcCFXEjOMwAJM7QQ63XNA8CV2d9FveY0AWvHPZYP2bYcUKVSofiOVg8fid/xW/wVAhsnU3K3TSTpHLhJtWymxNAt8FBqLQVackjxVPjsGW3F2/RZpwraLoyK56YeE+9MPWVliGkEkvRJDKLj3bejRlmVzzvGUAA+Jv6Lm3HalN9Q1KbiQ8kw74mnkY18VGp4shxcbumZN73vdHVql+pMDTQa6/NdCMaKW7IJCJPGEl45KREbQRkIkAEjhCE9SpSbpDSsGHwxceiusBQyBN4VgGisGXVEpWascEiRh8RCsGYgEKsZSS6jLRzVfJetHR/Z+532UzZud2TwgZvmD81p8ypuzGHNPC0WkzDAfJ3fA8gYVoHKaMkuR8FKBTIcjDkER8FKDkyHKZhcJmAJ0JgQgA6Tov6KZh68qGaJy84kEcioD8XUH8KkP4j5h5EtpsHxPPM3ADdyb2BVqWit8kviPEHvf7ih/if5j9qLT/zINuUzuAbDh+AbQpimzzO5O5KLhnD20KYa3xc43c9xuXOdu4kk+aViapAht3us0fn4BMCq47w1uMP2ZryMl3uGUwSBe4MQJGx7xG8rj/tPxNNtdmFoiKWEZkHN1V0Oe53M/DJ5krtnFKzMBha1Y6w97j+I6x9GgeC854TNicWzNd1WrmceZc7M5CdK2SirZ0/stw1rMKxoETJM/im89U7iuGNIsL7kaqdTEOJGh1/q5jyt5BU/aPtVTwwgQ+qdGA/N5Gg6an5ripSnL08nUtRRi+22LbTii097V55bhvjv6JPBeF5abGkQ5/8AFfzDQQGNPmR81K7K8CNY1cdXGanSccuYWq4l12gg6tYSHu2MAblWr6RbTDjd9Y5hzyCzB5zm813+ngoRr8+5xuryOcjc9huG5mAn4WnN4uOg9AD6LbPMDwVbwHBe5w7GH4ol39R/ceSfr4ibKEn3MIrtjQh1K0/sJmpTkQQpYKS+n6H5JjMvxLAFlxdv08f1Wa4zxUUmyZ1AsuiVqfO4KwXb7goZh31WG1gW8pOoPKdlmyYvKNGGSckpFA3jdM3LrnxQVgOy1GBNAGWtMiq4TIBmNkaq0a/R+V/pzPtF2efQqOhpyEy0xaDt++Sp3MOpB9F24MHIeigu4TTknK3lcD5rQsvyYO042US3HaXsa5zi+g0bSwW6S2bHeyyOL4bUp/GxzfEEfNXRkmQaoiFFCVCco0ZKb0CVhUqMlXDMEA0IsNgourOmyyzTnfBqhCiA2mn6b0t7E5guGvrOysEkAk7AAfvRKKcnSG2o7YdKslGuJ1Wk4R2JpyPtFR4nQMbAcNAc5vE/yha/C8JoU2ZaLWNi9x3jbXMZM2IkxEK2XTzgropXVQk6sb4BXLMLSD5Dg3TcCTlB/wBMKfwvitKtUNOXNcAToIMRO+qpuIVsgIOuiznCscW40QYgOJ/2x9XBYcU5yls0zhFRs6u3Cs5n5fonKWHYDPxAEAztvPVZahx2Tf1Tp4kHGc1mgmP5rgHqtmjJZoH4xp94JsIykbCYMJ1mIIaXWlnxdS06jxEjzWbw9T+GDzafXMrnDVc1FxJ1ZlP9QOUIAkUsaGZjqCHP6khxEekBOcPpOgFxlzgCeQmTA6CT81naFQYmlTuWhzMpyuLS14PehwuO8Fddl6xewgiDThkbiBF5vsbqV7Il1VqhoJNgEnhVIuJqusXWaOTeX71PgFAo1PtVSGmaNM3cNHvGwO4HPxPIq9q1QxjnGAGtJ6AAIYHJvbl2j/w8Iw6/xHx+EfCPNwJ/0BYv2c8Pz1n1D9wQPE2+kqq7TcaOKxNWvfvu7o5MHdYOhygepVhw3jf2PDODP8aoRB2YI+I8zJsPPxjlUnDsj5NGJJPuZq+1fa8Yce5pEOrHXcUxEiRu7kPM8jhuD8Iq47FMpNM1KjiXOdJgave46mACfluqnMSSXEkkkkkySTqSdzqu5ezzsj9hwpq1RGIrgFwIvTp6tp9Cfid1gfdRjwrEtBPLaIfafCtY3DYCh3abYA5mTlLzzd/iOPUqKWCrxOnTA7tMtEcgz9CR6JzGYwDiOd+lJrj/ALaX6u+ac9n+H95Xr4h23dH9Tjmd+S18R/PJzvdL9/6NyXXAkkxuSbeBUgtEaBV2EqFznO2/vKmvfKqLx5pSmu9CkBBAAq09lnu02B97ha1Maupuy/1DvN+YC0bm21gj6KHiqMiW338/BH2GnTtGXpYt+VuQNc3K2DmF+6ES57xfgOIZXqtpUqrqYqPylrXRGY6Qgsuzeuni9935/JqWuSgAo7XpYeoGaiZh6JecrQSeQ8JJ9Asl2qqGqMrWnIN8tnHnMaLpXBaTadJrwJqPaZc64DSdA3TSJlRsbxKqHCJMnTLYXgTa1yPKdVrx9NKVOyl9RGDqrODv4cJUzBYKDouwPxTH2q0aVU3F2tmCBu4WMk+PzLH/AMbgDrhsvVrso+TxynpIGqtn02SiMOrxHNKlOE212y6RX7HYB/w1KzD0OYaxu131UQ+zyh93FO13piZ0jUb9FR/zZF4NC6nG/JhvdStNw3hxp02uA70TqbuEO0GtpH53hSqvY2i3/PLxuAwNkWtmzGAegnkrLD0rXBl0mN79eXLWx6Fa+lwyg3KSMnV54ySUWKp1ieepkEaiZMD4tx6nlKdouvO46mxa25y9QZv8rtUWvSLXNyN11IbMiC2wE/iEmIsNSplLvAkHYaHSIG1psRryI2no6o5jtcCccxtWWOMObABtMXvE3HdNjGnmsdjcO6jiTMAloAMwHCdQd7ZVsMThR3XwZpzER/hmZFhEcuRA0mEVbh9PEUzSqXAIuNWEQA5p1BgToZv8V4yZuni33Lk2Yepaj2Pj+jP0Hv1c9jQebgjw1V3vCTvoeYCzPGmVcFUyVGNe03Y8SA9vqYcLSNuogmHS7T5TYOHSQufLG1o3Rkns6SeLQ5lMQQ34j/NqYQb2wZnfhWHLVnuudGV7t6YJ0fymxNtVz6j2pN8mZrvIieZSuACk2p7/ABLDVoMJDmyJqVC1xa0h3xCYmLjM06IjD5E2dK7O4gh9Vn8wqtGhGeQ8RtDwbdVqx2apVpc4Olx72Wo9ocOT2tMOHiNFzDgfa8VqpeBFWmX93U1cPJMT96oxsE/iDc2oM9d4HiczGnmAR4ET+aONAWuDwzabQxgDWtsAFlPa7xv7Pw57Ae/XIpDwIJef9gcPMLXBy4h7beOe8xjKIPdosmP56neP/aGepQlbGc3953h0unfeZj4phkXJNyrfsv2ffjcSyhT1cZc6JDKYu558OW5IG6taROL7eeDZeybsd9oq/aqrf4NF3cB0qVhceLWWd45RzXWsdVkgXJOgAJJOtgNbAnyScHgWYekyhREMptygb9STuSZJPMlRMZxF2HcKmWW5HtcQJNMksLXQLkS2DHRVEJSt2ZvjGPpUiffYZzhme7M9oEglhLXOs5tmhoInXmj7N1Wsw5NOMrg59jMEmGtnpm/7U6KbMTTdQc4uILqrxUDmEgkFrabX94wBc8r8imcZh/ce8pwG9zD5g3QPNnAeikVmm4e2GDrdS2FVWJxHcaB976KRh6hNuXyCkMtKd04XAaXKgfbhOVunPmnveJUA45yiOd10JTn2gGwNwmjv4piDZiQ0QRz26yjTRaiS7EOznLXKfwvB+9ff4Rdx6cvNVdOSYGpOn0Ww4dgxTphtpPxX1Plfp5KrDj75b4LM2Tsj9yZ74FsNsItGnIRz/sodSJkQYI25kRdsbE8tfR2vWygkzG48tRJ68tkVZ+b+ryJl2WLPFxF/2SutFHJk7KurtB8L6QBBAIsdb/2TdUiwcdbXl24MBoEAWbY2HjEOupOH3jG0n7sDc3N78pAOiQ5k2iRvEwPM67/9x5K4pGveOFnAnfvZhcCTbXfNz00BKGIoyO7bTYCReImRr01BTopgjTkbAAcx33dBvt3jqolUlpOQZrGbC1jHec7WSJHIi+iklYkP+5ieXO9ulwjpMEW0HO48XGDcaxGkpdOqHdDykWvu87zyA52ASXMDW7dLTBEEQCO8bfLkoXXJKrQp7J2mRvAkdTPdHPz5JtjS02npbf8AlB0m951HMAEmOJs+zpkA6gXu4kd6YmJOhNtA9SHKYtPh1IsNrRyPNNaBocY4a7eo56GznW2PPZV9Q+7xAABIexxgblosIjWA60fSDMw9SZIFjoW2kdI+ESA6SJufw3bxOGByv3plxsBo4Q6LXE3mNomyb0Jc7E8a4TTxVF1KpvJDhEtf+MX5nLfW4J0XFeI8NfRqupPEPaY6HkR0Iuu4sfAvbfUnQc+TdZm+krmHa3iDK1eWAQwZA7mJ57iZjxWTNFVZs6eb4KGm2ApHEeK5mU6bRlaxthMy83e89SfQAKLUfAKYoFpe33k5ZGaLGN4mVkZtSsPDYhzHB7SWuaQQ4GCCLgg7GV3b2c9tm4unldDa9MDOBYObYCo0DQbEbGNiFzJvYulVANCub6CoB/5N/RL4dwXFcPxNOs5ssY4ZnMOYGmbPkaxlJ2VP1Iy1ZbLFOPKO+GsXPBGgtM6c15s7Q8TOIxNWqf8AMqOd/pJho8mwPJdl4n2j91w/EVGu7wa5rTye8+7aR5uB8lwZ5VkColNbsLrvvs07G/YcNmqCMRWANSdWN1bS8tT/ADHoFz72RdnW4jEmvVu3D5C0RZ1V05Cejcpd45V3AOSb8E50FkUPiOGY6m5rxLXAtIGpnYdVMq1A0Sf/AGoNR5Jk/wDpCIMzFPgeIbVZVFVjnUxla57M72tuA2ZgwCb9TEJniGDLPiJc57sznHVxANz8vRahxWe4rUzVByAKkRD4picjmDnTEeIJn6hPsxJDAJu65/T0VZ2vBH2Zw/6hpnwcAR/4lKoV8xJmwCEBOq42BZTMPine7be536Klww94/wDlCtS/kpCJmEF5T73RPimcEyAnMTukArMgmA5BMDF8Awsy87Wb47nyHzWkYeenj5f281WYJnu2AD7o63Op0HOU7TqkkOOvImNJ2kknTbktOHH2xoy5sndKywItaPSNiB8I5802aYGhtexMDUC2YRrPnqdUTSdL9Pi2Ab4G7uX1TNamSQZI2iXbBxOsz8Q11A6q9GZgeItAvGsC0NNptfnpaeQVZjGkFoiJ3IOp0hvKemjOpU6iSNyeszdzhMycrjaepF9Eh9SfqI1tEEnaDv4nqrFoiNeOvUAn/ZPnG5tsgRfS8ReHGLmAAD18YnkiaYtrYaTfSJMaGfQ9ZSWOMkbWiJEjW73HwuLW6IEIrPh0Bri7XKZOpc090NjWObZdcmYTNDEZqgBzEiAN4ggE2sLlhsTtoSYmZQeUW0ho3mTF/AXvA0lJZSAbaIAg6AQBBFiC7Xzm1jKfIJ0KoUIuSC6ddhMbgmTYHf4QkuaJIMRbWPmDGY3H7CFRxsASb6xOn4Rfxk2ibiQjfIN+Q3Jg+kSecc1Hgkx5jABHLnrM2Lieu08+oTb+pgG17GNB4RP4p013PCvJFxEEiBe+lo+I6XhEXwYvfYfqPiMCNNSPxFSIPk55xvtA9rTh2yC0ltR0QZBgtaPuttPPqdVmXFaL2gYLJic4iKrQbfib3XX3tlPms1h2FzsoBM8hJ9AuflbcnZ08SXaqGmUHveBTa5ztQGtzG28LU0+1bHjJiaQDhY5mDXexFvRVDKlTC1A9oINwJBEixjbkD5BaapxRjwBjaEA/ec0EcpFRunqFiy/odDBw6YqlwHC1BnoVX0j/ACvls/0u/VWOAdiKf+JFamNwIcPFpuPIkKoqdn8PIdh6lSnN7ODmgc4dcjndWOE+1Uoa5udh0cBAPKx0JF4BKxy35/k1R14Hu0HDDiMM4Ycxmc1xpm0ls2B2MmfJczq0nNcWuBa4GCCIIPULsLHuIktgnl+m6yfbvhxc1tRsOLTc75XQADzAdHqVZgytPsZVlxKu5G09lOCNPAB+hq1HPnkG/wANviO64/6luqWKWf4KxtLD0qTdKbGt9AAT5mT5qcK/y+q2cmJltUdITL6ohVrOKOnKYI25/wB063ESEyIqtUlU2NHfHQFI7RU8Q6nGFqNpvme8LEQbAwcvmCLbKFxvjLKAa6rmbI/A5wn+poI+abESO2xjBOeNaT6bx/uDf+SpuE13PpMa346lz0abifK61tTBsxGHcx8+7qti1iQYILSQfGYVJ2S4dDXuv8T2MnX3bHuYDPXL8kAWtCgKbQ0eZ5nmpdCjufIJTcOBc6o3uUhEuiixJufBR8Ni8pg6J7EPBIjkfokMQCgmg9BSEZoYi8Bug9B1IB35XspNOtH7yyPCxKrwTmkzaI0NvAyGpxla9iSR+HvGYMSRO/Tn4rfRzSdhib5oMkW7xtd3KfMtNt7JfvyBY7bOANyNATewnTUgRZQftJ+6QRfuFwBPd2AHR33R8Wt0mlxxj3BrnFjjBGacrgM12vJbN8x8QINlNIi7JdSpBvyPo1saFxzN1EjYEpDznEayI12jqdJO8RtoUmswFpB+Ej8QIuSYuSdm7bXEJqk7Ky0uAmbi9nOMxYfETtoeakRQ6xndjUXgmAOduZEm/nsiHX+1+TGjqPUDmm2Vp7wMG4kDUgyIObKR3XX/AKtwAnPdySZudpzOvOpLrbj56uTaF5piK7iYAm83Mk6aBocLEE/KLus8WTqST6k7G0wJHhqfuwk0+nyIkz1i1z8/5UsC3Pw0naSW38P5gNAVGxsTl1I13MiTcHvPc0aiD894BVRLQRtyEWOze9r57EXukgkE3GXVtwIi4gSCdTc+JF06RNoOkad6LARY5YNvKNihgFRfPK1resNna4vO+vNFSkSSXQdmzPKSG335yD8XRNYFsSdzrBFxJNg3Rt5mDYnzmOPWJ3EaA30uADHmBzRwNmU9omDz4YP1dTcHTza4hjvKXNOuy0HZPsrSw+HY4szuc0ONpJnxtz1NtN0OKYD3tF7PxNI21NgfXQEaKx7G8dZiMOzKQXtaGVGfeY5tjLReNTOiyZ1Ts2dPK40L4twOlUpHutLXDxBBvtrzty2MEcgq8ZqYWo+ie8xji2DrAO+xtF12TjPEKeGok1XBjAJa2wJH4Gtm528xpC4LxfFGpWqVHC73OdHIG8/kPNZZRUtM2Qm47RoafEMNWFh7px1y92Sd8uk+SuMFhXtILaoe3YEERudJEkknQarnRb++fgrfgXFHMcGucYNgTJg7BZZ4taZqhmTe0dHdjS0DOAR0G/5qFXIcCdc37hQcLjy4Br7EaHmpZHodp35rH29psTsteGcbJpkavHdA5nYnpv5K94Uf4bQTJgyTqSSST6lc/qPLHZm6zHitJhu0Qp5WvBaYE7gbX5LVjyIx5cTT0XuIqBhLnENaLkkgADmSdE3Q4/QfZtZk8i4NJ8M0T5Kt7R4tppsdILM9JxuIIDo+T8p8k06sH0y4kGTAacsPtMDNYuiTG8LdGNqzE3Tov3Vef78klrpOqzmFDmNDqWZjNQ17XCmZ07pvT11ZboVb8OxoqAmC1zTDmnVp12sQRcEa+oA40CdllisfEAKH2dxWWiGnVpqCecVH3UWtUmoOgKl0KMN6KC2MlvxBKm4UteL6qoNI7IMqFpUhGhGFCRUpR++ii4LiM2KnVLhIZAlBEgmIxzaktOUTF7bR4wT68vFHh+8Yu4mDE2B1sDP3evzsAgunxZzvCFueGGDlGloJmJaYDsw6SeQsnW4MOBgF2bMDeATLjpImHVLE7ONkEFLhWV+aA6u6i0uu6k3LPfdnZFgNswA7vSSb6JeIIjNrm5GCTOYyCIEkbaSPBBBSRBuqYb6gbqdfvGZMd4EQDFyOsR1T2FJu29rECwFnObcv8THjN4QQQ/bYl7qDqUySNul8u7TMGTob62PNKbe+oEXOg8Gz1+ZQQVbLECDGa9/vT3iJGl4bcg+trCW3U8wyiJiYFtjmBMAxc2BFhEyZAQTXyElToBZBE30byzOG28DTcfF6PxJE3IsP0i4yi3jZBBAPkKrq0TczbmNCdwDtqNlyHtQHYfG1QwlsnMIMRmGYi38xKCCoz+009P7iKzGPquBcXPcbDMSbm2p0Tmeh71gqPMXzlrT3T+ESLmYvESd4uEFh8m4q8toGknzOn0t6+UiiNUEEpcEo8ltguIlsTcfRaWhiZbKCCxZoo24JN6J3CcGKr2CdCDoNiCAAbXOXXmnK+Hz1nREl2QQIFjkGvX6o0FnrZdfq/Y6fT4XTDAwNBa0BoBE2Aga6qLiOymGeINJovPd7hB5gtggo0F07OWVWM7IseXRUqAkjcOs2QPiEnU7qAOyr6VQ1BVzTTFOCyNHZmkkOOkkafeKCCn3OqI0RanDq4OY5CADYEg/NPcD4t7wQ9uVwsbyJRoKHDJeC9oOBsnnYRpQQUyJGqYMBLp4o6bIIJiGs6NBBMD//2Q=="/>
          <p:cNvSpPr>
            <a:spLocks noChangeAspect="1" noChangeArrowheads="1"/>
          </p:cNvSpPr>
          <p:nvPr/>
        </p:nvSpPr>
        <p:spPr bwMode="auto">
          <a:xfrm>
            <a:off x="1143000" y="-3040063"/>
            <a:ext cx="6172200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0490" name="Picture 10" descr="http://triplehelixblog.com/wp-content/uploads/2011/09/doctor_patient-blood-pressure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891" y="1697622"/>
            <a:ext cx="23828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94683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Example Large and Simple Trials: </a:t>
            </a:r>
            <a:br>
              <a:rPr lang="en-US" altLang="en-US" dirty="0" smtClean="0"/>
            </a:br>
            <a:r>
              <a:rPr lang="en-US" altLang="en-US" dirty="0" smtClean="0"/>
              <a:t>UK Vitamin D trial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8" y="1635552"/>
            <a:ext cx="7725876" cy="456595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5100" b="0" dirty="0" smtClean="0">
                <a:effectLst/>
              </a:rPr>
              <a:t>2700 people recruited by mail from </a:t>
            </a:r>
            <a:r>
              <a:rPr lang="en-US" altLang="en-US" sz="5100" b="0" u="sng" dirty="0" smtClean="0">
                <a:effectLst/>
              </a:rPr>
              <a:t>general medical practice (UK)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5100" b="0" dirty="0" smtClean="0">
                <a:effectLst/>
              </a:rPr>
              <a:t>Oral vitamin D (100k units) 4 x / year for prevention of fractures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5100" b="0" dirty="0" smtClean="0">
                <a:effectLst/>
              </a:rPr>
              <a:t>Sent oral D (and placebo) </a:t>
            </a:r>
            <a:r>
              <a:rPr lang="en-US" altLang="en-US" sz="5100" b="0" u="sng" dirty="0" smtClean="0">
                <a:effectLst/>
              </a:rPr>
              <a:t>via “post”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5100" b="0" u="sng" dirty="0" smtClean="0">
                <a:effectLst/>
              </a:rPr>
              <a:t>Ascertained fractures via “post”</a:t>
            </a:r>
            <a:r>
              <a:rPr lang="en-US" altLang="en-US" sz="5100" b="0" dirty="0" smtClean="0">
                <a:effectLst/>
              </a:rPr>
              <a:t> (and National Health Service data base)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5100" b="0" dirty="0" smtClean="0">
                <a:effectLst/>
              </a:rPr>
              <a:t>Mortality via National statistics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5100" b="0" dirty="0" smtClean="0">
                <a:effectLst/>
              </a:rPr>
              <a:t>Found decrease in fracture risk (possibly </a:t>
            </a:r>
            <a:r>
              <a:rPr lang="en-US" altLang="en-US" sz="5100" dirty="0"/>
              <a:t> </a:t>
            </a:r>
            <a:r>
              <a:rPr lang="en-US" altLang="en-US" sz="5100" b="0" dirty="0" smtClean="0">
                <a:effectLst/>
              </a:rPr>
              <a:t>mortality)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endParaRPr lang="en-US" altLang="en-US" b="0" dirty="0" smtClean="0"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None/>
              <a:tabLst>
                <a:tab pos="571500" algn="l"/>
              </a:tabLst>
              <a:defRPr/>
            </a:pPr>
            <a:endParaRPr lang="en-US" altLang="en-US" b="0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487488" y="5840413"/>
            <a:ext cx="890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</a:rPr>
              <a:t/>
            </a:r>
            <a:br>
              <a:rPr lang="en-US" altLang="en-US" sz="2000" b="0" dirty="0">
                <a:latin typeface="Arial" panose="020B0604020202020204" pitchFamily="34" charset="0"/>
              </a:rPr>
            </a:br>
            <a:r>
              <a:rPr lang="en-US" altLang="en-US" sz="2000" b="0" dirty="0">
                <a:latin typeface="Arial" panose="020B0604020202020204" pitchFamily="34" charset="0"/>
              </a:rPr>
              <a:t>BMJ. 2003 Mar 1; 326(7387): 469. </a:t>
            </a:r>
            <a:r>
              <a:rPr lang="en-US" altLang="en-US" sz="2000" b="0" dirty="0">
                <a:latin typeface="Times" panose="02020603050405020304" pitchFamily="18" charset="0"/>
              </a:rPr>
              <a:t/>
            </a:r>
            <a:br>
              <a:rPr lang="en-US" altLang="en-US" sz="2000" b="0" dirty="0">
                <a:latin typeface="Times" panose="02020603050405020304" pitchFamily="18" charset="0"/>
              </a:rPr>
            </a:br>
            <a:endParaRPr lang="en-US" altLang="en-US" sz="2000" dirty="0">
              <a:latin typeface="Times" panose="02020603050405020304" pitchFamily="18" charset="0"/>
            </a:endParaRPr>
          </a:p>
        </p:txBody>
      </p:sp>
      <p:sp>
        <p:nvSpPr>
          <p:cNvPr id="32773" name="AutoShape 7" descr="data:image/jpeg;base64,/9j/4AAQSkZJRgABAQAAAQABAAD/2wCEAAkGBhQREBUUExQVFRQVFxcUFxUXFhwYGBgXFRcYFxgUFhcYHCYeFxojGRgUHy8gIycpLCwsFR4xNTAqNSYrLCkBCQoKDgwOGg8PGiwkHyQsLC8sLCwsLCwsLCksLCwsLCwsLCksLCwsLCwsLCwsLCwsLCksLCwsLCwsLCwsLCwsLP/AABEIAMIBAwMBIgACEQEDEQH/xAAcAAABBQEBAQAAAAAAAAAAAAAEAAIDBQYBBwj/xABKEAACAQIEAgcEBggEBAQHAAABAhEAAwQSITEFQQYTIlFhcZEygaGxBxRCUsHwFSMzYnKC0eEkkqKyFlOz8TVzo8IXJTRDY4OT/8QAGgEAAwEBAQEAAAAAAAAAAAAAAAECAwQFBv/EADIRAAICAQMCAwcEAQUBAAAAAAABAhEDEiExBEETInEFMlFhgbHwkaHR4RQjQqLB8Qb/2gAMAwEAAhEDEQA/ANpFKK7FKK9qzy6ORSipFtzUq4bxqXNIpQbBopRRYwnjSbCdxqfFiV4UgSKUVI9oimVonZDVHKVdpUANpRTqUUxDQK7XYrsUWFHIroFdilRYUKKGwmIDZpKyHZYB7jpI74qq6X3LwtotkE5mIMMQdp1gEx36isHcVpaWhs0ex2T2V2OafWa4c/VeHPSkdWLBrjZ60f6fn5UoryXDcbxCMFS56Ow9wBn0r0XoxjLl3DhrvtSRMgzH8OlXg6lZHponLgcNy1ilFdqO/iFQS7BR3kxXXdHPRJFOFUeIx+HsZrwk3naMpLBsmVdQp9lZHcJmqi/0uuttlTwAn1J5+Vcz6qCN1gkzZu4USSAO8mKrcX0ls2/tZj3D+p/Caw2I4i7+05PmZ+NCG+Z0rmn1kn7qNo9MlyzVYvpfcacgCL947/H+gqqtcXZMxku7GS7mYiYC8wNeRqrNw89T8qbJNcsskpe8zojCMeETYnFs5liSfztUA12/vXLt1U1dlA8SB86r73SawmitnPco00722+dQWWYtx+dfXlTg45fnzNZO70lvXT+rUW00BYjMBPMk6U08Iv3WZbmITMDGQ3NGjuOi5fHxpWlyHPBpbmNtgkF1B7ppUBg+hOHKA3HuhzuEVssz9k9XqKVT4kR6We1VwiperruQV7XiI83wyIGpkvVG1uozQ6kCuIS2IqM3qgmkKWiitYR19MdaFxmMSzl6xgubQTzjy8x6inYbG2nMC6kzEZhPoTNLVGPDCm+UPpUaMKsfjULYYjmDVrLFkPE0Q12uEV0VpZnR2lSpU7ChUqVQYrHW7Ql3VfMx8N6VhRUdL2/Vp2svb3mOUQPHUVi5/agHsh9zoTAAzaCtfjOL4a/oW7NszmKmCWBkKJk7a6c6oMVi7Nsk2VJYn2m1jb2U2Gw3mvH6nzZG0elh8sEmVd3CHOCFK6faj8NYPI1peDdJEw+HCZSWBYwCI1Yka89PCs295nJJO/ef611HA21+VRjk8buJc4qapmhxHSm/c9mLa9439T+FVF3GkmZLN95tfShWuHnUOJxIRczHKDoCdifA1UpylyxRhGPCCWuydTUbXu6qO/0ntDRcznwED461JY+u3xmt4dkVtA5UkT4k6KInUiKj1K9C3AoTEcYtW5l1HgNT6CaHudE7jgi7jEZv+Xbz3NfEWQY51o+EdAbaQUwruR9q+wQEjnlAfTzAqHNIaizLHpBn0s2XutOgg/JZPd3b1Ji8BxDqjcdeqtL7QQiROxY6wO+SK9CtdFbltCOsSwO05W0us7kh7uc+8BfKhn6P2wOsNx7sRDOxdpBmQC0D0jQVm8tFrHZ5jj+jjBpHWXJCMZE5esQPkLndgGHdRK9F2lQVW1O0nM7Hy05Ec60uBxp6tf4VEnSQEy7HQnKo1pt7EEqdJBgDKvly2jTckUSySugUFRWcO4OjHtsxGw0yzpEgaHQjxq94BhkS4AqAcyft+AmQY/pQC2SfagKvONNdAdSVH96uOH4fIVYGZM67gQSNAdz+PurOcrLijSfWE/5bHx6v+1KhFxLR+zuf5V/GuVjsWa3rKaWrhrhFfS6TxtR0vUV28AJYgDxMVTYnEXczqVkBiARcdTlOoJOvI91BYnh6MoYqxLFxHX6dgJrLWSSe18PTjl1cYtpLg6VgclbZcX+OWk+1P8In47VBb6RrqYIA/J2ED1qoTBjRQl0R3Nab5ssioW4Xnui32xPbcMqL2NoBS43tHs6xpm7qyl1cn3NFgiuwzjnGGdrbFCy4hhbUR7FoMAHOukk5yRr7PdQXGOHG1cyzmUiVJGsaHKYEEiffE+Vl0hSLlgDSGPwcGPLQir69hluZ1YTKwdI94PIzr6VyOb946NKSSRg1x7JszL/CxHyomz0mxA2vXNPvHN/uBmhsXgjbJDbAmGJkGDEE/Zb5+tBldO/n/wBq3jL4GTiaO30zvj7St4Mo+Yip7fTpxuts+8j8TWTVyBE1G6VrHLOPDM3ji+Ubyz04B3t+j/hlqW900TL2VafGD8q89RSDpRyWY9r8+VW8865J8GHwLPFdJMRc06wgfu9n5a/Gq65cAMsczeJomxwy9c9i20feIyj/ADNAqywfQW45ljMNlYIpuFW5hogL68qxcpS5ZoopcGea+zHSlbt682Y7Ab1uj0EFoa9XmBH7a7CwVBkKntQTEe/Wr3A9FB2wM+R4y9UvUZAOWYwbkzBOu0jelQ7POrHR6++uQqIJ7fYAA3MHWB5Vd4DoM7or9q4rEr+qAgZTBJZ4ge7WK9Ew/R0KwfLbRwAucAs5UaBSxgHsgA6Gde+j14UupaXJicx002lVhe/lVULUYzDdEbFtiD1ZBHYZQb1wcwxSDEjlGhNQ9LujYuYB16suVgrcvkJALjZEMkjYSogEivQbaKF7IAXw2+GlVHS5f8FejXsgwdtHWiWyYRdtHhNjopCw1wRpIRcsxrOYgkmfAVsuEcFtC0sqLkCP1hLx5BzA8tKqnjNLyoGxEDvGhnQR371ecLYIgLGN4/CTOvurz5Tb5OpRSHcTvYixg82G6ourTDIcuU/cCtoQTznnXnmM6V468DnxTqPu2gLY9VAPxr0ri2IC4R2MkAE6AzGmwGvMV5rjmXMSLdydDqFUeepn4chXRi32ZlkW1oufo0w8Yi+xLMxsMCzEsT21799RWtxF05TI8t5jv/JrM/Ry03r3ZCxa+9mPtAa6AcvhWixtzQlpAbRezHIHXSI9/wA6zz+8Vi4MXglDKrAZRkQaaSwtqrGVM7idR9o1NczMcqwROwOu0AtqPTXagcAqm2M0HbQwQdTuG92xozEXV1AEgwAdcukakwQB/SiXvAuCJLrjMh01zdnKe7ckAmP3fWrbBFptyNzu7EyQG1AIIU+A8aqbeMtgMr7kyAhMRl0gKT3k6iNdqs+F4lXuKsXCYZvuwYOsaHUzy7jSY0aS3gGjZj/P/WKVBG1JPaA1OhKyI0g9quVlRVm0pZa6aaTX0lnj0U3EI6xhHdB/lHfUVw9m3ppN3n/5PdU+LX9Y2/L5DkKjvW+yg2/acjz6qvn8vvz+v3PUh7qOW79pDmvAG2vadSM0qCJEc50EcyRXOF2oV3KKj3WLlEEKo0y2xGkKIE8zJ3ND4nh4uldTCOtwjXXKZAMEc4Pup2J45bS4tsk5iQsaamdgN5qY240iq3O37VuQXTNcAYJmM8yfZJgGZ1+VGi7l0PILsefOfhQWJwKdcoEsQ0wfCSdYga/nnVB02x19MRktBYK7sTA0+6N+fPnVJOToEX+Fwme6mVQys4DLKjss2/akGNvfWqfoYhJLKDM6G1aInkZENA058qpOiVom3ZY+0cpJG2/j4ivQzXRhXJlkdMxV76PLDbos94S4mn8rkd3pQlz6LbJPZZl7/wBYI9wa3O0d1ehCng1vRnqPPsB9G1lDLFn39pojfKAiKCRtMNV3huiVlCSlrlEwqkd7B2l9Y25AnnFacc6o+LY3ELdCIbYVoytlJIkxqDpNKqC2ydeDzytiYns59V9k9rQECdQOZNTHho+07tpGrZZ88kT76xGK4lff2rr+StlH+mK3HDB+otf+Wm+p9ketNMQ+zaVT2VAiBoI2UQJ8oobjOLuWrRe0iuRuGMaHSR3x3UYo1bXmP9q03Fj9Wf5f9woEeO8X+lzFZmVQqQYOVR82k0JhuN3sXg8RiLt64epa0AhY5SLhYGRPgNqzHTe0E4liEQQA+g15qpPxNW/Brg/Q2Oj/AJmFB1/eapspHqvRE3HwuEZCgt9WcyknN+0bUAeHMnnVn0pAODvToMu/8w1FZj6LsUHs21CuMtkSSpCmYGjbHUHx0rS9LbkYK9p9kCIn7S98SKqcUk6+AoNtqzyQKS+hiNSdiY5RsdW39KubCL1YDEdkGS0RruAZESKpWImSYG0SAYEjUGRHjVxg1zIoABGsagRM677eFebJHcFuV+qnLqsOBufPU1guKrlY92n58t/8teg30Awracn5z3+JrE8TwFx4YKcrOtsGQBmOy76ajfbQ1vhfm+hjkXl+of8AR0/6y/poLQ8z2p9Yj41o8Vdz6w0xpz05xl/vtVT0R4ZcsPiDcQqRbAg/agk6EbjfUd9Wly/zIKyeZaJMb6GPzpU535h4uDD8OU9SNY0G2+/MefzogW1Gva1MTk0OurNoO/v5VHgUU21mTlJiCwglz3GG9nu50aLQE/q1gDcLPcYaQIjTSaJcsa4K4WO12BOx9vUcp1J9I5Vf8LwN32rZNqDJyL7QkArOTnziqy5dUzqoGu7hQfAAEx56VZYXpFaSzluXraAEZUttmkc8xy/KlUuUgtdy7GBY6wuv7rj4QK7VYOk+EbUXXgz39/8ADSo0T+Aaom3muUqdasFthMV7bkkrZ5b2KnEuM7eY+Q5099MkDk/PvNuo76lbjqTJBG8TsDygVIJ7Okjt7eaa7+deFN3OTX5uelD3V+dh+GXtcvzPnWI4jhLf6Uc5Czi4kMFGgBUSTpHu763OGWHEDyjmYNZTiuIjHXogzfsL7jcAMd29GN0arv8AT7o1lx0zqAwVgdM06nUaRvEnTyrFdN7BOKXKxAy7wASInmNK3xw9sXATq2ukjSDqQO/Ue4VjOmojFjYDLPlKjerxLzoi/LL0NL0QtHqrGsgBfOJ5++vQawvRQTYsHXSPAe0R79NfStxevqntGJ23M+lbYe5ll5JBT1oRcep2Dnytv+Ipy4w8rb+8KPm1b2Y0E5tY/O1CYtAbgnkAffm3qdbwkBoDGYWRJAAk+PuobG3gtwSYkKB5lmpMZg7i61veH/sbX8Cf7RWIKLuXUKeZYfia0Nrpdg7VpA+JsiEUHtgmQBSTRWlvhFsbR6zMNtQwLH7qxA8x8TUmK/ZnzX/cKyuJ+lXh1uf8SGP7oJqsxf0z4LKVRb9wyNrfcQfHup6kDg++3rt9zyn6QWP6TxIHNx/sWjeBf+CY7xv4Yf7q2V/oEMZeOLgkYgLcCE5QouIsBjBmOegrzvjN6/am3ZW4lljJXSGZNM5AQA+B5VjhyxzS0w3foynBxjqfB7t0AheF4Uf/AI5/1HX4iu9MsZbODuoblsFgojOskZ1kBTvpNfOTNjGEE3I2ALGPQmo/0PfbeB5n/vXb/j5Gqox1pOzdXsXZUEG8iAbZSJnU9/8AWicP0wwtu2FN1mI5IPl2ef4156Ojl3m6j1/AeNS4ToyXYBnOvcD/AFqI+zpSVlvqaNti+n9rq8gW5EHcAHXxJ/Cqa706QJlCErMw10RPfC86iPQyyHWQwEvPakFVGhJA0PhXcL0esw7MLWgVVJJZASfPUxpTj0iq/wA5ol5nwRf/ABLuIT1dq2CdCTmYx7yZoTEdPsQ4gMB4LbHz3q5wXCLapmypuzsMkyo00BGg2pnC8BbW6XCAZQz6AaeA9a3j0Kak3/tIedqvmZYcXvkALngmAFECd4EDzri28TcGiv7WT+bu8K3Nqwo6oKCF7VzUAHXvAoa9bm2qn7bFj7zH41pHpU3+fP8Agl5WZDEcJxKjteGgZS3nA199QW+CXmO3qQPxrZ8SQdYY5AL6Db1mhlkbV14+gi4KT5ZlLM06IOF9H7gtLMTrz/eNdrV8ItTZUz37n940qyeDEnRWuRrP+IbP34/lb+lWPCuMo2bIwMZZ0OkzHdGx9K8p4nxrqjCmXKyB3QWnMD4CKuvo5xiziCXks1o9o6lsrAj1BEdwrzW/FWmXBpPGmqNffcvduEbE7x3KAY3jWa61o9nyfTadVG3uqS9oxjbTT+UTt76cdco5Q2nvHeDXjura/OTvgqjGvzY5hcOZJzBYHf36DXlvzqjxnRx3xDXs9pQzh4zH7DdnQp4Tyqr4/wBL4nq0v20Scz9W4kiQZIUALM6HnWUvdNUJ9q6fz4murHj23M9ck3R6vdxqC8rgg5RDNm1adJIGmgjx1Mba1fHMPhMRcLtebaAOzAMR9oa15m3S239y4fOP601elCsYysg5t7RjuA76tQigTkewcAxFpbtq1buZgsExDazEsRoN+Xd4VvcXiBbBdphVZjAkwIOg51499GmMS7iJQPlWBJEdomQJ5mAx/Ir1LpC5CiXyIZDGJOUxIiJM6bRzpY5bSZc4XKMbsqOI9Ir5HWWLlgWSWAZlcv2faOWI0Om9ZrpfxjimGZf8SnVuJV7doRtqvaMg8/I13FIfqq2LS5cjXIeQAVdp1XKddAd++jOOYxsVheo6pVAyZXNwsQU0mMgmRI350seZX5+Pr9Tfqejy6KwLffmuO3PxPP8AE9IsZcMvi7xI0BBCkTuAYkDanNwy7cjPibhzdWdbrnS5l3iACM6aTzqyHRA87g9P71La4ARP6517Q55ZKaAxPLYGtnnwL/w83H7P9pSvU/8Akl9jL3uFWVZOsYwwlmckZdWBHafU9nnFSWuH4aWy5SFR2DQsEyAiyA2uuvzG9W/EuiKXbZQXDmMAHQ8wdudZhfo9vXHvWkBnDx1jMpjtLmXQAlTlk6zPhVR6iD91fsKXsrqYr/Vlu+PNf3o0ljhlpWAgZc10ZsygdgPlTKCp5KZkTmAqusWHcwqsx3gAkx36Vb8J6PWrVlFaGYDtEZoJ30q34Zwiw91Vye0QOdJdbG6SHk/+cy6dU5JJb/MveCcVv/VQzBENr9UttlaT1VrP22/+3KjeD7Qrz7EjNhMMZ2tn0zkD5V6bf6GWEt3QhxCKVJa2GZUuZQTDqBHKPGYrH8E4N1tm2LqNayrAtnXKN/trO5O/dWvTTx9PmjNRfHxv7m7xOXTuKd8bmU0jUmm6fk/nwrc3ei9od/oo+S1COD2xyP8AmYfIivUfXw7Rf6nD4D7sxjKDsKkwltkcNkZo5AVqsTgragaESQCSzGPUkco99CIkxKLtIGUak5Y3XvJnUbb1a6xzg0o/v/RLxJO2yqGIYbWiFhhBMauZZiQtcS8QCOrtwSDDXIiBHhP96ulsMVBIgEqvs67KSYC6ahhI+9ROEsdoaNAzme0AdVy6H36eFYvI4r+3/RemzNJiGWI6vYr7QMg7yA2/wp1vDuoMAQwg6FtPDLtV3ibbl20fLmj2WiAV5A6g5Tt97fWufVmYDQiWYtKwQCwUQSdSFYkHwrRZml2V+vr8SXBfMpTaukggmVEAi0+3d+zg0hw66e0S095UpHlmCgVoOIqWeRGgBBkbjM0b/eW3T86Zbalk0ZS0svIZjufvR61j47VStX6di9C4M4/CXLahy3P9nMnv/WjWknB2MQDqJHatiREzpcPLWrjrEIXNctKRlBm6k6ljcfRuZbTnpQ5vWgizfsBgAP2qaT2WG/K2FrTx5ceJ9idC50lrwjgT9SvZ7z7Y5sTyFKrrhvGLBtKRetEaxFxY0YjvpVxPqMj7mvhx+B5LczXbrKxBe4OrljGsl8zeff41pujN3BtbbrFC3LTKLhnVwqnKyid86hdP3e+svhsOXnIMy5RA8A0rKnYTGnjR1hXAYFCFJtMexLdhrawGG3PT31zLg1PRcl27dt3UnJDZwASD1iKykwI0MetWDgyszMN4c1oMSnZWVACCJI2RRyqU3Ccskljn1OvNK8uSW/53OtbUV/SPgqYjD3VFpGcgEHKuaRJnN5TXnD9CMQuJt2CgHWIzAyIOXUw0x7q9bwr9sDfeZ/hb1oXiS/43B+FvEH/Sn9arHNxQOKbPKuG9E7t2+9ns9YhaU0BGVwk5hvuPWn9Jeh97CLbZoVXYqSCG2Ejy516lwuyoxF5sq5s93tQJjrjpPpT+PlGayhykhnJXQ6dWYJFa+I9SI07HPo94YLOGw5WTnUXGPeXAJO3IQPdVl9JGOKG0JyqQxmYkyJHplqXhj5RbjSAogDkYGwFW3Sro+uMRUOhGcqe5oAE+HfThHXGSNIZXiyRmux5nwTpfYs3SzOtzTKFzjQmNe0pG0jbnUvSTpTba4GYLbAXRWJ5EgnsoOfhyrL4TocyXbhcTluWwOaklgW8dqXTiw5uKFAJKAbSZLHwpRjFwq9jtydXOGbVpWrjv/IVc6Z2bbAqytyhc3rOXbyqR+mVggHOm0EgPqZ/h8fQVgmwjhyO5v6j8T6U3CYM3BkSGI1gTPIc9DGlDwQS1MMXtHNKdJK38n/J6HgOmdkOrqytlIaMrwSCYGw5j4j3db6RLSviSyohxDqQeruE5VtpblTO2jnWdz4VkuF9HrpQEKwMwdl1107VU+MwLK+oOlxwTHMaGtIQSTS4Iz9VKclKSWpG3bptZ+8f/AOZ8O9vP08pgudO0Kt1bXFaCAwQAg985tP7jxrFYqxBG+u3uonA4FhaN0jTMVEgwTO2nv9KXgQW6E/aXUSTTar0R6Hw98Rfs254ldXr10UhmhWa5bh5MAE22HvHfVRhnvpbsWrF57RZCezETlzagj3Ueek2MweGREFsJmC2y9kMctx2lgTr7TOJ8KE4a83cL4p/7KUMco5PM75+mzM1k14Jv0+6CuFYHF3rotXMffV8rFgo1UpIZSIH2gBPnXRwC8cVcsHiF+bYBJOYaNkynQ97x7qfiunJw+NdbykW7L3l7AJDZmiRm19wIHhpVG3SIX8ZfvW+tXrUVUIHNMhJaTyyDTWrU5p8HFoT3boLxXAMUbhtJi7zOQSh6xwDFwW8ra6azrQqdFscbd8tiHJsrnMYh4IyZzAO+mnnRfDukIsXDiHbOVQuQvtAteUhYaROubmNRTsR9Klthi4tXP8QmQTkMHqBazN/NJ0rpVtIzdJgI6DcQJtqbxm6Cy/r30ChSc3dow9DXL/QzEWl6x7jMgc2CDcYnrcxXSN108OdXjfS7YL2j1d4C2jrPZmWNkiII0i2w/m50NiunlnFL1SI6s+KN/ULGVrrELI1kBh8aqO73RDA7n0cYsG2C1r9Y2VZLbFXcM0zEhD31JY+i3EPfa0Da7EZmHaHbUskSNdjO1X+O+lbC9ZZWLn6lyG7KmYs3LYZTOsMywK5wr6WsJbv3rjC4Rc6kL+rExbQhpA2kn30qK2MavQe+2F+sBbfVxIkJmjMFkLk3kjnzqbG9A7uGYdcltxclUVQoOZYkHQAEyK0GD6fYU8MTCgv1xW2kQYzm8jHXaMoO/hV39IN8Xb2GUqMrNckTbOacoJPVsd/GqS70LY84Xg9wH/6C4R3ZI+OtdfCuur4M2l+80RttGUVl8TdaT2jEmNTVj0fMi8TrCoB73/tSi22DNl0awP8AhlHc1wbjldcUqt+DcHIsjKQwJcyezu7EiPAkiecTzpVOiXwNNUSv4TjFsjJ9X61TJlWAYtpl3mYGmoqBbt+6t0rZe3FsshA55kZSDtJAJ93hWhw/ESghbSe46/3ohOMNlAygAbDYCNojQVi7vZG3iycdLf7BuH4l1iI76O9u2zAAwGa2pPfGs0Q96MniH8Oa1Q3MQ7MWyEk+JI0000p3XXNP1baaDU89e6ueWJttvuCmjQWWPWKRpqZ58jsabxN4x+DHfbxA9+VD+FU+GxlwMP1cfvamJ0mKsO3dxGFvaAWluh9YILoAIG+4+NZuLjsWmmWuD4WUvNcDtDljlKrAztnMMpnefWsI+PuvjXaO2M+YxORUEEZQQTCjvns16N9aFYLF4Nv0rdCsxtGzduNAChTctspXMBvLCPOqh3siae1Fj0L4sWuEJbhSyOzAnKHfKGVQdNYmBtPjr6JxnpThsK4F25DDdVVnIzQRmyA5ZAJExNeL3eLfVkFvDu5h1cnkCkgZF7jIMR9kb1a4rpxYfD9ULRXMyl2btPEy7EsZLuRBY66mu3FiabtGM5prktbHSfCILvWmBcuKy5kdZUR2gSumtZ7pDxaxcuqyXrZACjcjYknlvrVR0o6R28TbFpF1Dgq2kxlIKwPEz7hUPCeJ2rBcX0HWFMoVrcZDM5tFgyY133FL/GhF6UzR555H4sl8C2xWMt3MYxRs6tckBLg1GafZA79fHnuaGwFrKxAW6gOpDFMvKNEUaiToSYmm4bimG6y42ZAC7Oiw0ZW1yyVEQY7onwrvDMNZF24yXQ7mNAwYZSQcwI5iMpnwPOKw6hVjZ1ez9+ph6m34fwpL2HKttnVpG4OVxmB5Gsti+GHELbVYzX3ZhO0veusPnFXmD4kgUzdUACQBlbUTBhh3RzoTgd5Q2BLMoVVtFmJAC9ks0k6CJrKE1pS9Dry4JRySn8VL7GJwtpvrV3DOB+rZsyNqAyHLIAOp8e6tDdsFUW0BbFuc0BYgwSSNaD4vgkt8avNbupeS8rXgyuHjrGBZCVO4YH3RUvSdiLYKnKRB/t76zz28iiu5v0mKD6Gc2t1YLwvgxvXSt69cdEtM4m52QyMrIo7TZtM+gEAga61PwnW7hP4P/YamwWAnDsQ7wAMilYWPaYAQAdo57mh8C5FyxlguiBSp2BKkQx8J9ka8jFdqerIkuyf2PLS8PppOW11Xz3LHpTkdVHW5slwqMi5Mi5VVlkGXgBY07p0M1a9EcSqYIRe0R7ma2beYku5y9skEab93Kazt/D3M2XOA2fIAqLEbSCwJj37VyxxnIZW8IzZQj2wVZVgB3IGhYyZB0mulwb3s4HNcUN4/bS6/2QrWbZMwAYuazAG5X5amslf6Oku2VkyzoBO3pXp/HrltcF9ZCBpVCFIgdsiM0bgTNYfE4tXWTZwxPhbg6+Iaa2vbSQUy9FrmuqQCQTJOo8ANak4Zwm5auo7AZc6roeZYHaiBhLbbobc6ZkJIHmrSf9QqC1gXsXlz6hSp7MkRmBB9Kjy8gDjh+IW4z2xBk6hl2Y+JoY8IvzJtk+h3Mcj3mjEw1+ZBb3PHwmnFsSOdzlzJ1nT4xWijaqw7h/D+FhUTrEyuW0UiCSDIAJ7wPzNaBlAxVoZSpBYEHvB1HrXOH8KX/DPdvy3Vtce2xzOLmaUyKsFIASSTuNtdGY3HocZbu9YjK65iEEBLgJV4G8EjN/NV/wCbLw5YUklSX1XcrwOJd/5PP8Zb386sOj4i3e//AFj1Ln8KXFOH3LLsl1YMK67GVfVSCumo199O4KsWr38Vr5XK5Icocj13o0D9VT+f/e1KqHoZcY4K0cx3ucz/AM16Ve3Pr05N1+5zLEQHHRS/SI8aYgI5n5/Cnk6bDzgA/CvDpHSS2uI9xYe+KLTjFz75PnrVbXVUczHuqXFFJsuLfHHB+yfdFG2OP949D/Ws2Lfcyn3x/uipFtv3E+WvyrN44spTZrbfGl8R7j+FUHSBLnUYllvLLgezKsFDeyuu8GJ8KDF4iu3HzKVJMEQaXhJOx+I6o8+xytbIhtCOZ58xJ1NCZieQPr/Wt5Z4KqZslxxmgkHIw020ZKFxvALjggPaPnYQH/OgBFa7mZR2OCMoS7cGQMcylQBoDznQ0VjrfX3XJvzBgHIATMcgR3epPfR3H1v3LNu0qL2EClg41IAWRJkaKKzY6P4qdLbT3yD8ZopXfceppaexdnohiV7Izbz+yB1iNwTy91EcBstbvqpZWJbLAUhgYIiI795qg/R2MQexe9xMegq56EYfELixcKZSoP7UEJqMp31nXl8KxcZSi1Np+m3/AGzbFl8KanDlHonGMfGGuE2xKoYJAMafCqhcIt7DWyLaG4bRLErlkspy6gawYM+E1e8acXcOUlFdgvaBMCGUnlMQCPfUfC+HWhZRbpDFRErz1MSd/SKxrYtSpnn9mx9VuZniFlXKiSGJ7K+IgEz8K0AtLi4KMwRGUs0ETEHKs8/gK0nEOD4W7byTAkHQDlMTInnXmPFMdct41xbdgltyqqD2IU6yvOTJnxq4wjOWqXY2XWZcWJ4oVT/U2+Jw6G2yC9cBbTPmBYeRAA+FVVjgioAfrLyNjC/KKbiceDDA6MA3rqR6zUH1ua7Y6VwjzpynP3m2F4bCozOetfN2kllAMsIzr3jUwaba6JW20F1420C/0qBcVFK/0lt4YBmlidlGpPurVSRk4s236Gt3cL9XYt1YVVke0FtwZGh1he6q219FuDuyLOMdiOSvaY+cZZrUfRhxm1jlLJIa3GdGEMJ2Mcwaj6RdEDYvB7DWsoOZUcm2yHWAtxQQQCQYI5RJqMkmq0qzXFGLvU6MLxf6MzaHZvmOfWAKMuxOZYGx5iocd0QZberi4BscmvzM1veLcb620bVy17QhsrodxrHaB8qzmNxOSx1SK+idWpYrOiwCTmqHIcY20jzjEYF88I+TSSCWXn4Aju7uVQtbxA2uoY1/apy1+0Z3q34jK3Zg7KCRtLABgf5vkKHvGQQauM9qJaplThOJtbuXHeTcIyTmEQd5gENpFXfRvgRcq15rXV5GdF65c7FjtlVs4O/IRWWvWxmMczR+DxT4e5NtoOUA6A6d2o76h7kTTcWlz+hqumeBDFLhVQGXq8wJBJtBVUMsxATKAQBzma50J6MpiLl+20jKyZcrb9m5qGKyRHcBMjSmdIsHiPqFm/euKFuarBM9uDBXLA0A5xr46SfR5xE9a40ViiHNmOvVwoJ5gwwHurGUnpbR19Jj88IS34/U9Q6P9DbVnDpbB0XPvcBOrsd8vjSq34ViJtKezrm2n7x7xSqFkbXJ2z6dKTWlcnlFNIputczV0HljitNIpZ67mpANmnKahbGLMDtHuXX1OwrmdjuQo8NT6nQUwDDjCo1bT97UfGuDGE7ID4kFfgN/ShUCg6anv3PrUpvUUAmY8z6af1qIg/8AcmpgaaXFMCO3nJhQZPdU11bqe2pX+IEfhTFvTtFPs3ip7LFT4MR8qQEYxbeflUg4g33o86IOIY+1lb+JFJ/zRPxqBgjboB/CxH+7MKBiHEW+98K6eLn7x94qP6nZ+9cXzUMPUEH4V0YBfs3EPmSh/wBYApUgtjrnGiREz5GKynE83Wu2VzmOacpJ1G0j31o7+AdBOUkd4GYf5l0odcYDpBB86NK7BbM6l0BJa5dRtdMkr5a/nWoP0mRtcU+Yj5EVrLj6aihzhrTe0i+8U6EZhuOsNN/I1bdGgmLvjOsi2pYg8xIEepFPxXR20dUQx3jSm8M4U1ls9m4Q+xDCQQeWlAjT2OkB4Vievw6rD2yGt7LB7veAR5eM1XYn6UTfebgcT4xHwNVnFeE4q+0sU18Y9BGlVP8Aw1dU7qPefwoGaQdMMIxl1uT3kA/96enSrBqWID9oACVEKZEsNd4BHvrP2ujl87Ovvb+1Q/8ACl1Trkbyb+1Y+DDVq7+rL1yqjZ4C0uLRmVmCk5e6SIM6jyo+/wAFPME+ZH9KrujzGxbCsQdyY7z7vKtHaxRccwPGDQ7spJGVudCATmBgzMZZG3dmnx3jwqw4b0cNlnuAkOyG3qnZhgJO+hkDXkORnS5TKdz66fhXBispgGfDMDRqYaaA+PYe5iVC3ndlUkqMqiD3jLqDHifM1nOEcMODxGdg5tkMMyoSdYiYmNt6263W8R4Vx8Tb+1M+lTe1GkW4yU1yjS9HMcrYZCA8HPv4Ow7q7RXR3L9WSCY7fP8AfalVKEaKl1OSUm2eYHG2WMK4J7on5U3FEW/a0/PKnC3GwA99SgN3+m3xrSzmoq2xJPsr720+G9MNmfbJbw2X0G/vq4WyDuNe+KHucMZjoQw9D6GnqQqK7rI0CxTM0nWjnwRG6moDaWqENRjyp5fvJmoMxG21PW3Ou9ADzcP/AGpATXVHdTja0k70AcDd3yqQ2OZ3qKxeqZ7nfpSsCM3CNzIqRDIpq3M3KomtRtQBK6iobl7lXc5jaowR5UwIkkmQY8anfFuPtz/FDj0cGniDss+JpCwDvP4UARPxHN7Sov8ACsT6aUHiL0t2flS4g4GgqDDuBuCapIlhQvM2jMfKibOJCch60N145LFOS4o+yPfQMN/SAI1Kj40M+IX70+6mvdHcKGfEGeVKgCvrXcT8K6mIgyIriY22RDWyD3q8fBgw+VSBrR2d1/ithh6qwP8ApoAl+tTyHx/AU5cTHOPeaYLYb2bto+BOQ/8AqKo+NcucOvRPVsR3qMw9VkUhk68XddmHu/IqVMepMtqfIVQXwR591RLiCKWlDs2FviqeXwqC9iQTpcPv/vWcXFDvpxcHnU6EPUz2LokT9Tt6jd+Q/wCY/dSoLoJb/wDl9rXnc/6r0qqibMkmEPl60Tbwp74rvXikKxs1od1TD7c+Yoe7bY8hRE09XFFhQAl59pHkdqia0pPbWPECRVjcUEbComwY/h99NMVFc3Dwx0KnwB194OtRvgCDqCPKicVwsHUEgjnNCpj7lvQ9seNWmTRHcUrzNB3rpI2MVYi7aufeDd29NxPDX2XY86pMmirtX40G/nU4JO9SX+HEDaKGt4nLoaYg5FjnScgb6UGcWW9ke80l01Ik0qGG9dI7I95qJbQJ7WtRpcY8qebnhFABPVxsSKAx3EiugINC4vHHYE0LZsljrTSE2dBLHvou3gyeRoqzCbCiUxU03IKKt7WXkaZn/M1YXQWNB3MOZp2BCxpkV25I3poamIdXespJcrriaAG5qkt3ipkEg940qJWp7JIoALHG7sQXLDucBx6ODUb45T7dm2fFZQ/6SB8KCApM3nSoLDFGHbcXbZ8Crj0IU/GnjCWz7N5D/GrIfky/Gq6BSU0UFntnQPCEcPsiVOtzUOpH7V+YNcpv0dqP0bZ87v8A1rldqRmQSnJSpVzG5IedQjelSqhDxTCaVKgCGZbXWn8QQZNhSpUxFNw4ds+dH3jqfKlSpvkS4J29lfd8qz2LHbFKlVxJYYqjTSh7u9KlTQggUJjWOWlSoGUo/GjsLSpVbIQeK4NqVKoKHKacTXKVAwfGLQDUqVUiGdt70Td9mlSpsCFNq4+9KlTAic0lpUqBD4qO5SpUDPavo2/8Msed3/rXKVKlUgf/2Q=="/>
          <p:cNvSpPr>
            <a:spLocks noChangeAspect="1" noChangeArrowheads="1"/>
          </p:cNvSpPr>
          <p:nvPr/>
        </p:nvSpPr>
        <p:spPr bwMode="auto">
          <a:xfrm>
            <a:off x="11430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4" name="AutoShape 9" descr="data:image/jpeg;base64,/9j/4AAQSkZJRgABAQAAAQABAAD/2wCEAAkGBhQSERUUExIUFBUVGBoaFRgVGRcYHBcXGBgVFxcUFx4YHCYeGBkjHBgXHy8gJCcpLCwsFR4xNTAqNSYsLCkBCQoKDgwOGg8PGjAkHyQsLCksKiksKikpKSwsLC0sLywsKS0pLCwsLCwpLCwpLCwpLCksLCkpKSwsLCwpLCkpKf/AABEIAMIBAwMBIgACEQEDEQH/xAAcAAABBQEBAQAAAAAAAAAAAAAGAAIDBAUHAQj/xABMEAACAQIDBQQGBQcKBgEFAAABAhEAAwQSIQUGMUFREyJhcTKBkaGx0QcjQlLBFFNygpKy8BUWJDNic5PC0uE0Q1Si4vEXJUSDo7P/xAAbAQACAwEBAQAAAAAAAAAAAAADBAABAgUGB//EADYRAAIBAgQDAwwCAQUAAAAAAAABAgMRBBIhMRNBURRhkQUGFSIyUnGBobHB0eHwoiMzNILi/9oADAMBAAIRAxEAPwCpZ30QSO0XX9Mf5an/AJ42pH1qeOp/FayW3fwfDtMQp1EGzc4hc5+zyU5vKo/5u4M8MS44cbVzmuYfZ+73vLWls6DcJdTXbeewfzPn9X+Ip9neDDjWEInhNufdwrD/AJtYU8MavLijDiJHtGvlTG3Vwx4Y6x6yBx4c6maJOF3nuKVbtx2UAqWMIB01AJHEez1VYXBk6toeQGgHqqLAXrFiFDo2WQSCcreIgc9KsvtrDzBuJ1PfHOOopuKVjh1czk7EIwTsQEHfPCODH8DRDsLK1nvhsygB4YHvfrA9azcPtxFMowVhwYFdDPHXjQzY2xihJVUIY8QE1gwJAjpWKkEw2Fk4XOiKicFa7w5lPgEpuHw7I2ZGk8YcaGOAOUzFAlreLFjw9S/iasfzkxnL4L86BwkP8ZdQ4vbxYselh8OY6O4nTlI40jvRf4nCIPHtiPVrboHubw4s+kvAcgPVSG8mL+4I/Rq8hXEj1+oZXt6bhH/DsCeBW8vrmQPhUtjezKO/h7xOvC5bb1elNBI3pxX5sT1yn5Uv5z4jnaB9R+VTITiLqF+L3oW4wy2L4PNTbR/eTU+B3swtoz2d1HAgkYdQfEHLyoOTfLEL/wApffTE3vuAH6ka8TJ86mQviIK8fjjinZ7XaqhiGy5CYCzAcaaluUQPGo/ye6qdlx7Qg9qyoWtgcUEEAzpxHDN4UMJveQD9RMiCcw5+qvDvQh1Ng+1azw7bGuKmFOzVe28vLKsZiUCqInU5eUaHrNWdpXsBeuZ+3tAxEW7wQaEmYB468fKhJN6bfd+qdYESAJ89DTv502ie8LkdGWfnUVOxOLcJrezcI3DEey/bPxBpw2BZJ0vXP27Lf5KGm25hGmQvDnbHypi4/Bfdt8Odoe30avITiBQ27gHC9cH6ts/Kobm7/W+fXa+T1hWcVgY1FviOCkerSni/hDwuBemW5cH+aqysvOFWztjoikNecsZjKmUevU/Gqhu9fCJYGePThWDbe2BIxLATH9e3wmasWtp24A+qPr+RocqVzSq23Ndbv9k+zh56VBexgEyCOQ4GT4QPdVVtp244W/Muw9weo7u0LQhkKF5Oucwo4TqZ51lUHzLdZW0J77rb794wfsW14nxaPhw86w7217l65oSF4ALwjgY11Pj7682jZLXD3s8x6PCPE9PAGmYezDCNTHe6DlHlR5xUINoBQnxa8YsuXLYGUQo8BpHHQ+ypbGKlY0JB048Nao7Uv5VmdeHwOnhxpuCYdmpLsC2vdjhqNZpegs9PU6WPklWVvd1JmsLOmWOUlqVWgoOvauJ5ZV/1UqNlkKZ4htsfZuExIYKtxSPSXOJhjM8OBI91ajbmWTPeuiZ+0PtQCfR46R5aVW3e3euYe9ddmDKwhI0IEyAR11Ota6sXGYqDLFQGbKFAmSZB7xPLyq2rWVrtklJOTcdEZj7kW+V26OPAqIOXLIgCIXQdATHGoX3GXlfYdO6ukLlWNR6IJgcpPWtS+621F0ZVCkK4DSIbLB1AhgSNPEirjtNSNnpbUy5SXM4RvHhls4q9ZUSLbFVgAcAfZxmszE7rXLl1mEKOhP3R4acutEO91oPjMSY43G+VUsTvfix9SgHZSVOW2JbXmzTrTDvyOdQlByfUopbUd50gToIEsZOg04aDXhVjYuzme2GFx0BJgLEADQcR4VFhtnHKMxGnHnwzmiLZNmLVsRHdHjW4K+4liKuWPqdS7uzuqcRiFtviLmUhp0SdFJ+7Rmfoit8sS/rRDWduGP6Yn6Lfumug7a2wuGtG42vJR949PLmT0FVNJMbwdp07yV9QJu/RIo1/K4/Str8cwrJxG4VhTB2jaB8E/wBL1W2rvFexL94kgnuqOHHgB/Bqs5uSR2RlRJBVtB49B/Arn1MZCLstfoekpeQak1edo927+auvyauG+jVLmlvH2X8O98O0mpz9E17lfsj1OPnWCl1jr2c8wQD466af+q3d3t97thgtwl7fCG4r+iTr6jp5Vqli4TdnoYr+Q6lKLkkpJdNH4X/N+4Zc+ivF8rlg+th/koP2ls65YuvaawrFDBIuDUjn3lBr6AwuLW4gdDKsJB8K5JvSv9Lvfpmn4K7PN4vLSgpRQHFn/wCnYeTp/tUZmNbF3/8AU3vmaJ7mzLgXMbThYnMVaI5GYiKhTCs3oqxjjAJjziiZEc7jzWmX7/sG2I52Ln+Gp+DUwG3Otpx/+M/hNEYtUjaqsiLWJfQHXexr9Ww10BW4DHqWJqFjY6R55x/lon7Kl2NVkN9qfT6gw/YR6Qnzb8VqMJYP2x62H40VdgOlMbCjoPZU4Zfan0fj/AMCzZ+8vqZKccHa5MPUw4fOiE4JOar7BUb7Mt/m0/ZHyquGWsY+8whs5I/3U/jTW2QvGT7/AJ1tfyVa/Np+yKY2xAzIlu2me4wVZAAE8yenjU4YSGJzSyq55hNqWkXKxBgAQZA08qzr22LYY5XBBHs901DtKybTMCqyJ1jmCR8aycRgDa4wZ6UOUeTOhRfDlmW6LdzEds4RTA5nX2+VW7m7pH/MHvHxrP2YzIe0E90gaaSTJj3V0PZX0k3BaCPgBej7RE+IB7pobSght1XVnrq2BJ2Ofzy/tUqP/wD5Ls89kW559xf9FeVLg88OoW7H3twotILmMw+cABu+BJGk69YqjvHvvh8OvaW3w+IDMAyLctsQYMPAJPDQ+QrnSQPKq122CdRVuEZbmszWwcYDedNpXEQi3h7Fs57gzKvaN9kcpiP40o8t460eF22f1192tcKXZ6fcX2CpkwFv82n7I+VRU1HYtyvuau8OItfld+bg/rH4a8xwjyrzZ8cz3c7HvaaEyDrVFLOWFFzIOmW3Gvmta20+JHdgIJkCO6munCjpXOJK265uxUayka3bfHWGUwMpE6HqauYJfq0/RHH+NKxbWDzOuloyQP6sDiR0ajPeP/ir/wDeN8a1DcFXjHJddTR3CH9MX9FvhWl9JzNFr7sN7ZX8Pxqh9H4/pf6jfhRpvJsMYqyU4MNUJ69D4HhQqyzJo6vkufDjGbV7Sv4M5Fs3N2iuqM4QhjlBOgM+rhWjhsa5CFkuaMGTs1gNAAC+WnETEtpUb2Gwx7O9buKVcOMsCSBEGeI/tCo221JnIP6srwHpEk69V14V5mrTmpWcT6OprErPTWZdf7zJlx5zIQtzMqsGgEaFSFEA8AZ72nurJYHiZ15mdfHxrQO01ZAhLpATVI1Kggqe8NNZHwqY2GxT21tKzHKoIg6QqqSTmIjQ6wKujCTllSL4scMs1RZV1+G3j0Df6N77NhmB4K+nrAJH4+ug7ef/AIu9+m1dN3f2OMNYW2NTxY9WPH1cvVXMN5DOKvf3jfGvT0lZWPmXlSSksy0TbYVY3a9ux2Re5cP9GRexA7jZlgFiTHu5Vm7S2hcw9rCrYbs0a0rll+259KTzjp40NYvHPdILtmKqFGgEKvAaVcwG8d60mRWBUGQHVWCnqubhRMpz3iVJtbLk1v8AcK7l21axAdyLNy/YEtAPZ3G4tHKY/iap4HF4i3jxZuXA2dxn7qEOMog+jI0A6UPWd4bq3GuMVuM8Zu0UONOEA8I8Kau3bv5QMQSGuAzqNOEAQOUVWU08TF2avv8ATnfUdt3ab3bjByCEZwsKq6TH2QJ4DjWhgyuHwa3hbR7l12UF1DBFXoDpJofvXCzFjxJJPmTNX9m7dNpGttbS7bY5sjzo3DMpGoNaa0AQqLO5SfwfQJdmYK3fuYW8bSKbhurcSBkZkRiHA5f7VHgMEHxOW5Zwhi1cZRaylSRljPB0g+XE1jrva4vW3FtAtpWW3bWQqhlIPjPj4VS2XtXsWdsubOjpxiM2k+qs2Y1xqenx1+n5Nj8gDHEdpYsoyYcugtGROYAPIcieIpu1Vw2DK2ThxefKpuOzsurCcqZdBWJs/anYreXLPa2ynGMskGfHhV+7vDZvBDicOblxAFzpcyZwOAcQfaKlmYU4OOlk+9fx+DQwWxkOEtXVwfbM/aZz2jLlCuQuk66fCh3d8ZtoW1PBbdx+AJ0RxOvHQnStRdtYd7Fu1ctXfqs8G26gd9i0d4HhoKyNmD+lqc4QOj28x0yl1bKc3LWB66tbahacocSNrfz4Iq7YwNp9pXLV18lsXAGJKrAIDHU6DU1lb1YC0LrLYcXECrBDK+pGoldDxNUtvY437+JdASHuHKw5hdF9oArMwOYNLWyfIGgy9ofa0fW5pYXDxhxA1N0+5R863tl4ns7cN4ms3BbTtraFvJcNztCSqoTAgAa6DWr7YoAQ2HvD9Q/gaSxNpLK4truC4eFZVVVp1Ixa95vX6bFltqE8h7BSqsNoWvzN7/DelS6cUrcOXh/JJYTFSk5PEQ17/wDyMbauBB44sAcCVs+o+kKyP5VtffA84+dR7LwC3iwM6AH21bfdVOp9gp91EtGdCngp1I5oit7UtaRcB8o+dX8AO2JW0C7ZWaFgkKsFmOug1FebvbqW/wAqtZgGGbUEcdDxrouwdiWbPbXEtgMLbgETwKnr5UnUx8YVo0rblzwThCUpcjn6JLDT3Ve3rvSbmVcoFuAPJIqonpcdKW9+1bTG4bbaZFGikCYAPLqePOurc8zT9Zf9kD+7+0odVY8DKk+GsGjnF4oXLjOxEuSx5cddK5dhT3h510KzwFJYibi1Y9j5FwNKvGbklut0mb+wdodjczo6qYjWDoY6+VEI3vu/nLZ9Q+dAYpRS3Gl1O4/JFHlZfJBjtLeZri5biWbg/tLw8oYEHyoYxFlWMhAPASfiSaqha9iqdWT3NQ8mU4O8dH3XX2ZdwdlFPet5/Alh+7Bou2ZvJ2Sxbw9pB4ZhPmdSfXQJTg8c6uNVx2MVfJcKju9X33f5OkDfJ/zSftH5UC7SOe678M7M0dJJMVT7ZvvN7TTS56n21vtE1zF5+Q6U9JpPxHmxXhs0wsep9ppBz1NX2mp1AvzcwvuLxl+x/Y+NN7GmM56ml2h61fap9fsDfm1hfc/ykO7Km9ia8a4evw+VeJdPX4VrtU+oN+bWH5R/yYuz1pNbPSndqetedsf4AqdqmZfmzR6Px/gi7M0jaqRnPWo+3Iq+1SBvzYo9/iv0eIh6VT21Zm0+n2fhVztieMfx66ju3Dw/j41rtUga82YJ3i34r9GXuZsPtrkaATqfDoKOMVuXh3BAsurQQrtwngDBaSs+FCVhzZYOkCDyHv48Zq9d+ku2wITDMt3XKSdAxHpEdOdDcpTbavblbr36idTC9mk4VbX+67jOt4fsyVjKVJBHiDr76uMxI40P4zajWkVspeTBM6yIknzqt/PM/mvf/tR7M8/Vw86jzQCMEjiST1r2hk75H81/3f7UqmVmeyVzS3UPefyHxNb5of3TGr+S/jRAaWqe0fQcF/sou7BH9Jt/pfgaOdl+hf8A7tv3WoH2B/xFvzP7rUb7P/q7/wDdv+69cSt/zqXy+7A43/an8Dl4PerV+kFALlwAADs10/UHKsxAC3w/jrRfv3tmz+R37QYdoWQjTllT7Xt0mvVSZ4rDQT3fNHH8HZnXoRR3baAPKgXDvBHSRXTdof1OG/uv870pirOx7fyDNpSXVr7NmdmHWkGHUV7XoFI3PVZZHmavZr3LXvZg8h7BUuU0zylSFny9gq5szDqbtsFQQXUERyzCrWpiblGLZUpRXWsVsXB20Z7lm0qrqxKiAOppo2HgmfILVktlDEAahSYDGOANNdmfU4Hp2HuPxOT5aaa68d1MJ/06e/51G252EmewX2t86nZn1L9OU/df0OSstN4V1Szutgbk5ERo45LjGJ4TDaU59xcGf+U37dz/AFVOzy6l+nKXuv6fs5Ma8zV1PE7l4JELsjBVEk534e2h3G7JwywThbwQ6iLnejjOWOMaxNZlRa3YWn5WhU9mL+n7BFa9ro+C3EwdxFdDdKsJBzf+OhrnL24LamASOXI+VDnTcFdjmFx0cS2oJ3W97fsUTUQ6V4x8T7vlUfA8T7qGONPoPCUx1qQnxqJmPWpcmV9CN1lSKyrgBFbGXx+FYGNv5GfTgfjTeGlq0eU848M5KFVb7fkkuYQPaCkT3jzAPDjrVA7vqebexf8AVWpasBgQ8MB0tzB59THjUa4dVEDIB+sKZd0ecoxcVZmWdgj+17P96Vbgtr963/30qmox6oR7F3SsWc3/ANUwLZoiHjhPzrUOwLJ4bQwX+KPlXPtgYJXzlhMRHHxrWbY1v7vvPzoM3C+qOzho13TWSSsGmy9iW7d1XOOwRCzwvLPokc/Ot/DlOyxAS9ZufVOfq7iuRCtxA5a8a5X/ACNb+77zRBuhg1tflZQQThbo/dpbgUZ1Y1GtVsYxUK6pScmrWB921NYm17eoI4GZ91bd/wBI1UxWHzqR7K6p4qnPLK5g2BqPMfGul7QP1OG/uj//AEegPZQYXQoIXOQhzAGAxE8Rpy1GtF9/DXDAW52htlUZVzShcZ0XhrmknSdZHGkcSme58gzjfVpa+OjPFE16KQ2e7MBbftJdrZKzCuhGdTI4CQc3AjWvLeEZoZLga2VZu0AOUKk5y0iRGU6c5XrSWSXQ9UsTTeuZdd+g8V6BUbYZlljcAtBBc7WDlyNGUju5pJIGWJnTlT/yZgzBrioFZUDN6LM5+rCkKZzcZ4RqYq8j6EeJppXzLa+/JjxVvZn9bb/TX94VQt4e4ftBTmKKraF3ALFFgasADxjkOJFPwxugC4GURLKpiWVCuZwI1UEifX0MWkzNSrGUXG66brd7HZdo4PtVyGMpZS0iZCsGK8ecVhnc4gnLdlSqqQ65swW26Bm1GZhmkchA6Chc79Y0JnJtRAJGUSFJYKxGaQpKkA0+5v7jFiRZMmICkkNCtlYBpDQymD96n+PHvPIeiq+ycentLdbm6262U9zEgEF5zEyQxtgKdY9BIOmuYnhpUg2BPaKt1UBQBROYG5DqX4+jlfLGmomBAkfub8YsOFNuwWaYhZBIJVhIeNCCD0g0xd+8QWyizhyYzejplIzZg2fLlIgzMVOPD+or0XX3Vtr+0tuvwCnEbMu3HzNiEWFudmimAuYIqagAsoIY69QOHGlc3avENGJClg0Fblwam3bSeuhzsepI6msD+fmIJKjD2CU0MowiOXpcZHDj0FeWfpBvMjEYWyVXiQjQOA+95eWlTjwJ6KxPReK57cwxOy7nYX7ecXGd2dJcscpIKJJ9HReWgJ0oQt2LXaL2j3LZUAFWUk5lGUKABqSADOg185cPpAuqoufkloLwDAMOug1/S9h6Ur30m30KlsIgzDuklxI8NPEe0daxOpCXMaoYTFUYtZd+kl8+oa7qYNreGVWmSSYbiAToD0Ph41yXabxddejMAPIkUWf/ACjeVwjYMZjwXMwOvDTJzoIxN25cvXCLTZizMVEkrrJBETpMSYodaUZJJD3k2lWpVJ1KqtfXdfg9GmvOmusDxNRWrrNmcIWC+kRJCzwkxAqRnbLnKHKSQG1iRyBiJpU9BdWPVXrTF1JPsqN7zACUIDajiMw6iRqPKpAzTlKEH7pmfKImYq7GM6ZItYO3EENpOorYF88lJjj4efhWdtLDPdUlEcgkAkAkeIkaUfD+2cTy7rh0+kkSflJzrAgHQS0THMH1nSr9zCkxAuep0P4VnbOxue53tCsj0c0zpOp+Fat46glVAHD6v4089zyOik7Eq4Ax/wA79tPlSpk2jxIHkr/OlVXYO8ugMbFx/ZZhlmY18q2MRtYqMwQMvUH/AGrT+jLC4VlvHE4W5iNUyZLb3AvpZgcvok932UV4TZmBU/WYC6VjgMPe4yIOgECJ5niKy6Seo7DF1KaUU9DBtbCukKSUGYA8zEz4Vp7I2e1u3iixXXDuBE9FP4+6r1zatnPcC4VxbtwBJKMAFJMo8ERlbSenWla2xh71jE9gGBWy2cMpBGYQBrPnoaRp0MTConNqwavj41aUoK97dxz643ePnTC1e3TqfOmxXXPHDDs8XHQFsmZgC3QEwWPSBJrHv37ti+2W66l8wLqzgsJI1jUg1svwPlUWHwAu3kSBpaYqDMTBiMvPhQ5o6OErSizGtYx7YYLddQwhgucBh0IHEedLDbQfI1sOwQkEgEhWMcSvDStHE4PISHbVTBgudeGmk1QNpVIg8QDz/HWgyikjs0sTKcrHq4+4QLfaPkGuTM2UEkSQJias39plkCm6zBPQVrjQvgoJgeqqqKAwJJ8NPEH8KkOJt/xm+VVbQY4rRbfa73Che+7MvoTcYlTx7pJkcOXSnrtq8zrdN1zcA0YnUDXTpGp04GT1ql+U2xH/AJfKprVqAKzLQ1Go2T4nb19C90XDnIgkwZGkKQRECBAiBAiq+y96r1sMRdbNcYsxIDEtJ7/eBhtT3hrrTdoW/qm8vxFZ2EtEr6j8TVxXqmMzc/kX7u8F9UNtLhCMGkECe9o2UnvLmAgwRNQNvLeNnsSwyQF9Fc2QHMELRmyzrE8hyEU18MQpge3jwrJdq3BJlVG463CHGb3X3W1LLKMHzBQCXSQrsR6TAT7SeZr27vheL23y2x2eaFVYU5wFfMOeYAA+AERArFXKVXvAEcQZ6nwpFQftr7aKoIBxp9TYffO8LhuZbZzoENsqcmVDKgDNIgyZmdWkmTUeG31vozvKM1xs/eWctwCA6AEAECBGo7q6aVjYjKMoBB48DPOmHBsFzkafPSs5Ua40+pqYfeu8lk2hkMhlDkEuqvOdVMxBzNxBIzNETT8Rvbea0id1ShQ9ooOdjajs8xJI7sDgBMAmYrDK6UhwqNIzxZ2tfu+XQIbm+95rltgttMhYlVU5XNwZbmcFiYK6QCAJMQdamO+dztSxt2zbKKnZd7IFUl1IIbNmzFjmn7TDgdBVW1FWG41WVG1Wqb5nvffn1CTC75XgzsVR2Zi6Ez9U2ULKAGIAVAFMjuL4zPsbed2AtEKHyFFvEtmCTIXjBP2c3GNKHMFblo8/ga1d18Lmvnl3Tr01Ake2plRXHmtmHJ2mSwIVRmbNd1YC6SrKwYclIZjHUzyEGO6GMtLhjbW6iSzKFzEtLAd4wJLSeMfCgN7KQMqXLpPUs0cOulHG4e0mVTbK2rUtAAZczGCQBl/R1/SorpxSBSr1JaN/1AL9IGxUt3b7KQwKBgR9ls5kDy4VzQ3W+8faa7J9KNvvXf7pTp+lXHso8fZ/vWI6C8JNyl8SLtz95vafnSp0Dx9n+9e1oIdl+iCxiWsXvye5atjMubtELycuhEEQKPHwWPkA4ixHhYbT23K539GFqycPc7SxibhzjWwLxAGUaN2bAT50V4jZuFOWMJjRB1lMSZHT09KoyyhiNiPdv3w+ItO5YggDKQcjD0TJX0hwJqMbGOEs4gsVJuoRpPJR18j7aEdt4+5axF1LKOlsO2RXU5gDGhzSZEDianw+OxF+xdZw7EFZmQFWXLHoPSI9g8Rc82UHlSuzMucTXhWvWbWka2cMjddD5H4Va2AJxSGCYtngJ6jWqzDQ+R+FWdgmMSh00t8CY4zWJ7DFDfa5p7x7vBl7VUYcS33uKgCOv+9Bm0sLlZBr6OsiDxPKunYnAG8n9WYIOoOnw1oR3uwao1lRllUhgCNIPA+NBm7RHMHP/VSsZ1jBqwOYKI9DKSZHjSOzLfT40RbsbNDFWImFGnWaIhsK2C5gkNwEcBr3R7RXMq4i0mkdtRW7OeHZls8R8ant2Bw9lHY2Db7PJB4zMCdOXlVHbex1FoESCg6ROtDeI7y0gN2hhpsuOcae6sjA31UAFA2mhLOv2jp3VIoouYXuMfCmbu4JO1llUg92GKqNZ1k6A10FNQhdmKcJVa+SLt6t/Aw8Tj0yN9Sp00+sc/5R5+qsBrfdU+NdG21spRhyAADDNIZW+yIUheA4n9Y0BXMOezBjSR7wSPhRqNRT9kJiKM4QjKTve/fzt1KmKtZTFQxV7atohgfAfCs5WpmSsIxZ6wFElrBi5hkEkEprzGhJA4+HuobKUV2N6LC2LVvsrgZEKuQUhpJMiTPOKw0aBhl7vspmTStLGWALSmNe7+7WZm0NQxSkmrifBkanhAM+dSWh3etauKxQWylt1BcDUDSOknx6Vm2109f4VnU3dcjc3bwqNeJuA5VWdOvAD40XbL2PbtsWRTJ4T0Ose4Vmbt7vO1nthwbRfGD/AO6KMPbKqCRqMvuMfjS05uMtA0IqUR20tjGZW3cYnXKGy6iNI1j73LhW5uThVRna4LSkEZACXdWJWMupgS3ICcymrbYrC3guIuXGVlGV1XNIgjUgAzwIJ5g+Aq1gfyaz/U2SSOGZp+54sR6C8vsiuhG8ldIWejswV+kvDnM8yM1lf3yK401uOfEa12/fzFm6hZkClRl4kyCysDw/S9lca2guo8vxobi03cBRf+o0VOz8K8p8DrSrIzmXQ6z9EouHDXSmLFgdqAVy2mnujv8A1mvhpXQsMrqwLY9bwE9wJYGYxpquuh19VfNlljAGh0MzRTucgFwu6DLbQnRgkToTrodCdPlU5aGWbm3/AKQcRYxuJRWR0F5suYSAJ4Agg+/l41sbN3lbG4TFM6heztxoSZLEdeHCse7sfZhuv2lzEIxaSDlyyWPAohEaHnW5h9l4a1hMV+TuzA2xmkg8GWOCiOBqn8AD2fwAsrrXrrFIjU0qOcIjYaHyPwNXd3QPytCdPqo9s/IVTfgfI/Cr+7gJxOpMdkIgTA73HXhPxrMthijbrYI8TjzJCkR1od3nwq57bAAM6y55sRoCeumlGRbKAMjP4wR/m8fdQ5vbq9rQ+idDxGvClq+kGM4FPtC1NfYNpcPhxdvKcjqoUiOOvUwOHOti3h8wzBjBgiZ1BAI8uI99TYNTkFtTCKNBAIA6a8a8vW2J1aZ1/Z/9VxKtSFRJ5X9vyd9acyqbbeNU9q2j2TzPD5VqNhiOLac+OkUy9hO6c2oPmZ50nw5J3aegVSQKnZZOFvXPsoo9ZJUR75qTdBcOEPaviFucYt2rlxchlQSUU6yGGv3a3toWwuzsUF7vo+8oKF9hbATEtNw3ZW2INoqpHfuDnwHr4136MoumpPmKQU+0N03Z5fobm8F/BjD3SbuJ0Qx9TcUSwKoTmUD0oE1ze5hIwoPMlT8V/GiHbGxLQsOYukqDBdiRoDw7o10HM8Ko4S12mGUZdOJPkZgdTRqNSLleK2Y3io1YwXFd7p28Qb2vgrhsi9EW8wUHmSQxEdR3TrVnd3cS/izCpw1b7IUH7xOinw40cX9l2b+GSxYttnRzdOigMRoBJOoGY6acKPk2AljDWrQVzBlinFniWnz7wB5QBzroSqRs6jV3yRzacbtRucj2t9EeItWy65bgAk9m2cgdYygkeU0CXLJQkEV9K28ImYdy7ZnUwW1iO6Y5nw/HTl30t7AWxiC6ABXGYAciSQw/aE/rViMlVTVrNa6cwk4ZGtQN2ifqV/V/drFDSa3dqA9imszlgfq1jfk5U94EEGIMg+sUNAKPs6dT0mePOp8Kkx+kPhVc+Fb+72EzCYBjX/uAqnsEZ0rYqdnhLKhokL7C01V2jj8hZWPDgT5cPbWtcweXsUA4AaeCgfjUWMwmcE9nPiSJH40GVPMVTq5GP3SwSYlW7TMoMsoQxOuobwFHGEwdpQfSMAnvQZIkGJkTpQRuRhbqPD2wwVW1lT6R4wSDoDRtaxUam08eFrN1+6xPM8qOozjHKiNpu7Abfi0O1IX7SjjHE3COUAa+4VzDeDd3EYe4BetxmEqRqCBAMQTB8K6vvrfjEKWiAitopACi4TqPvRPrrbfZNrEJZW7bDDKxAM6Hu9POgttbg6CXFk+Vz53OEPQ+ylXfm3Cwk/1C+1vnSqs8h29Hoziljd3Ei2Lv5M5tzGYr3Z4RM9a3t1MGpukYhMttlMcBmMGFWOuo05E0c4LY9/8AJltMbUTmjtrYEnnxk+Xiakvbq2woC3EDKO6WxCwDyjXSm3Sg1pIQ4009Y3Mraex7L3bhygGLeTvRlCqTlIGnH4VexN8Lh8Qsg5rZA8u1Jke0VOlvE21RVvYAwBmN26mvLTIqn1knjUe1kd8NdZ2wzFVUfUPniWWZ6T+FBz+rlLqR3l8QKy+NNKV4K9JoxwRtwaHyPwo1+jPBLcuOHRWBtDRvNdRQU/A+X4Ud/RKv1jmf+WJ/7azIcwiTnqae8G55tg3LUsnNeJXxHUe+gTbXpJ+t+Fd4Irk30lbIWzftlNBczGOhlZA8KXrq8Gh+jhlTrxnDYIcKxEx69Yr0g9BOsGTwP/uliMVZZiiuO0EyBOsakdJHhTfyQ9R8ufwrgTp1Kby7/A6l09XoOdzOoBmevPWPdXjkgHhwjieHCIqsa8pZ1m/7/ARQM7bW0sti/Zj0wDmnhGXlHhXu5GyLj2y6qHEZIz5SGBZjwB+8KzN4jrcH9isP8mKhXHZtmTg9tWjK1xdDxHXQiu7hUnRVxTiOniG49At3h3Lurhr7kgQjsZKAQFYkCEBJ9dCWxj/R1Hgfiawd49stHZ9nbAdVYlFC6yY6/HWt3Yi/UJ6/jTailqguIxEqqSly/vVlzZl2L1meHbW5/a/3rsuN2hbtQLjqmaYzGJgSR09VcLxA7p46dPDWuj4TaibVwPZ5kW+uUkNwLLrmEalWE6jUZjTsYqUI9E9fnzEjZ3VxpvWQz3M5nuyIIUaKzdWMZtOGYUC/TcLZRPrALiqISNWDPxnlGU0T7ItJs+212+6oMoCqGDnSNFIVS50AGhMDU9OK787ynGYlnOgnQcgBoq+MD3k1ajZymtuXzLWpW2kk2Fjj3Y8DlqvtfZ7ZVuM5ZjAPiQPD2eqptovFlPNf3a8wO1iYRhM8D40pK900awslw5RfUx8sUQboXvr7YZwiG4AxaAMvpZdepUe2rNxFgyBVHZNkMyiNTfQfq6k1pl7nasHfDXGJPCFHxPxHsrzFOFkiKyt1rxuWSzd4m4xJjqZPx+FaOJszp/HOsgnuYGFvBcSMrQWYT9aE4zoZHA++BrRjsm3cuKQmIdCI4ul3kpJGWPX+kaztiW7YWHzCHMns0YRKkiYzDQ+oVtbJwqKxKupCAyBbyEfZiZ6ofOAOVEubQK/SDh/r0JJjKoPQjPcH4zRpcWLieT/5K5ft7HXrqW7lyGLKsxplzS3ID73OT46VlYC5eNr07xMCO9c4TrGunKl5O+wu6rpSd0drKGlXEWxbjTtbnruP/qpVdgHpBe6zFwGADLwHsFWv5MH3R7BWnsLAylaRwHhRbj4Mts4DkPYKJt3beTA4zlJs/vmobmC8K1Nl2guCxUj7dmPOSf486oxP2H8AfVDXpsmrAvcdB7KYcR/BAoxwrIq3uBnofhRh9G207dh7jXcRZtqUUBbjKjEzOYZiNIEUM9t5ewfKsjBWO0va6/Vr8TWJDuEXrnejvtg/+qw/+Nb/ANVCG9FzD4y8HO08KqJ6CTbJGgzSwuCZInhpQemyR0px2QOSjxnp4UNq+jOqpB1axOzVuG6uJs5iSf60EAmZIGaAdT7akbb+E0/ptnTxXy+90rl+1LfZtAkCKZhVlLja93LGvCSaDKlGW/6CXb1Z087cwf8A1lr3fOmneDBf9ZarmGG7zqJmSJ49a6nsjB2hhkkW5AEyFnj1OtC7LS6fVlubQPbexOEdXa3iluXMsKgHGOPu1qjsy9g3tKL+KFl0lckE6SWDHTnm91Xt7sMgyFcuivOUAfZPT117uMtvs72bJPaaZo/NpwmjxpxjGyFW263yMfaG72zLrqx2iRlAEBJ4a9K0cLb2dbUKMdMf2D8q1957CNaAUIe9rlj1ULfyWOlbCMvOmzj/APfH9g/KquzcHgMPdFy3tFtGzBWtZlEzpEcNaj/ksdKY2yh0rcZOOzJoPx+FwF0kttG4Jmcts8+QkGB4Css7s7L57Qu/4X/jVq7s0A8BUF/ZojhWpTlLdk0MDeG0oUi2SyBoViIJUAwx8xWHh7sQw4iiDa+HJTKsTmH40P3bRSQSJ6D+IqgVD2fmGO62yGxlm7cLZDbMAASCcsiZNY2EssgzkhSl6CSJAbI3Ty94op+jTGdng8Ux4A5v+w/Khm7is+HYFgCb5cjn6EAxxj0taCm8zQ3KKyphLunvBeQmwnZQe93w56DkwitjE70YkBj2VlgpjRnk8DoPXQlu/dT8tRrbAhpBHe005z4jqaJyVCYtTHGfagqnNpm404yVza3X25iCjnIUYvMZDAEDXVSOvPnRC23rqqAwQh5DkoQcpB1EHXny0rh2y3bWDpWne2g4RhOkH4GnM/cjmusk7BNtfFzhLK93VrAMDoU8fCtfe7Z97FbRt4Wze7MDDdoAxYLozAiBxJ7vqWgVgcthidO0tR5fwPdW/wDStjmtbQR0drbraXKykgjW5wI1GhpGkrXGr3dyO99GePDHuWm8RcXXx70H3UqGDvXjv+uv/wCI3zr2jXZNAv2PgslsazOvSrpqe3s6BErp/HWmnAnqPXQ85MpTurVmwP6DiPG7aH7xpxwjcwB5a/E0+7ZPYugYQ5UnSIKiBwPCrUzFSDcGkDDL4+deOorQTZvVgPOflThssfeEzy10ii50cvss+hlFedQ7u2pvH+6t/jWw+ypIGbTy/jnFTYTd0IxYM8kKukRCzrwPX3VmU0NYfDyg7svW7VSBRNeLgzwzN64+VOXCeZ9fyFDzodyiOHQmWRSeRKg8OWv8a1WfDKDlFtMp9LRYHTSNdatLhdeflNJsKOfvJ+dTOi8hXTB2xBCIDyhV+VPeKf8Ako8fafnXhwC8Nf2j86mdEyMzceJQjwPwNZ2wrALXJgd4cf0FogOx0JmG/abn5mKZa2HaUk9nqTrJPGIHPoBV8RWMcJ583cS207umtSrhh4edOTCqOCrT2UfdT2CqzhMhDcsLGh1qsUFXCZ+77qjYHw9QFVnI4GfiLYqtcGnKte5w1UewfKvLJVeAHiI0q85MgBbQzalVznNoAJ111qu+x2VCSoZ29LMrN6gBxrp9q8AR3VHQwB8a9xFmdcw9o+dW5mIU8qsCdm5bwmCNq3be/cuEM+W1cCjVe7McgOFCtjYF3LOUazoQRE103+TPP21FidlsQRLQRWVJINK70Ob2SbLq4TLliehI5zUl7eZ37YKoC3YmdSNI0I05GibbGwHt2mdRcu8oUSdQddOQ5+dDWytj3XugGyyrorkqeKkksJiDGhonqvUzeSVkW8HYGUQImD7amxeF7jeR+Boss7BTKMukDSfDgaHsXh7qsQ1ttOgkeoirUxB4Z3vcyMXt7PZsrAzo6QR/Z5EH1fKvN4NqXsRdz32zPkAkgDQTGgAHOvNp4aSpKa5hrrqNdDVba+KLMpIywoHXgTrrVt3Y0lYoF5160qbnpVZo7pkHQU10HQcvjSpUAssIojhTWtDoPZSpVCDPyVPuL7B0piYdYPdX2CvaVQiG9io+yOfIdadeuHqa9pVRaIFunTU+2pMNcObifb4ClSqkbLGJE2jOuq/EVj27QhtB7K9pVmRELDWxmGg58qe6DvaClSqEISg6D+AKS2xHAV5SqEPVQdBUxtiOA9njSpVZCKk5pUqhGMao2bWlSqEQ8Oep/iK8WvaVQh4Gg6aeVOs32zgZmjpJpUqsjK4vNqcx58z0FNF0xxPXjz60qVWUQXsQ33m9pp9wwBGnClSqyhrsZ40G73H64foD95q9pVqO5GYMUqVKjGT/2Q=="/>
          <p:cNvSpPr>
            <a:spLocks noChangeAspect="1" noChangeArrowheads="1"/>
          </p:cNvSpPr>
          <p:nvPr/>
        </p:nvSpPr>
        <p:spPr bwMode="auto">
          <a:xfrm>
            <a:off x="11430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5" name="AutoShape 11" descr="data:image/jpeg;base64,/9j/4AAQSkZJRgABAQAAAQABAAD/2wCEAAkGBhQSERUUExIUFBUVGBoaFRgVGRcYHBcXGBgVFxcUFx4YHCYeGBkjHBgXHy8gJCcpLCwsFR4xNTAqNSYsLCkBCQoKDgwOGg8PGjAkHyQsLCksKiksKikpKSwsLC0sLywsKS0pLCwsLCwpLCwpLCwpLCksLCkpKSwsLCwpLCkpKf/AABEIAMIBAwMBIgACEQEDEQH/xAAcAAABBQEBAQAAAAAAAAAAAAAGAAIDBAUHAQj/xABMEAACAQIDBQQGBQcKBgEFAAABAhEAAwQSIQUGMUFREyJhcTKBkaGx0QcjQlLBFFNygpKy8BUWJDNic5PC0uE0Q1Si4vEXJUSDo7P/xAAbAQACAwEBAQAAAAAAAAAAAAADBAABAgUGB//EADYRAAIBAgQDAwwCAQUAAAAAAAABAgMRBBIhMRNBURRhkQUGFSIyUnGBobHB0eHwoiMzNILi/9oADAMBAAIRAxEAPwCpZ30QSO0XX9Mf5an/AJ42pH1qeOp/FayW3fwfDtMQp1EGzc4hc5+zyU5vKo/5u4M8MS44cbVzmuYfZ+73vLWls6DcJdTXbeewfzPn9X+Ip9neDDjWEInhNufdwrD/AJtYU8MavLijDiJHtGvlTG3Vwx4Y6x6yBx4c6maJOF3nuKVbtx2UAqWMIB01AJHEez1VYXBk6toeQGgHqqLAXrFiFDo2WQSCcreIgc9KsvtrDzBuJ1PfHOOopuKVjh1czk7EIwTsQEHfPCODH8DRDsLK1nvhsygB4YHvfrA9azcPtxFMowVhwYFdDPHXjQzY2xihJVUIY8QE1gwJAjpWKkEw2Fk4XOiKicFa7w5lPgEpuHw7I2ZGk8YcaGOAOUzFAlreLFjw9S/iasfzkxnL4L86BwkP8ZdQ4vbxYselh8OY6O4nTlI40jvRf4nCIPHtiPVrboHubw4s+kvAcgPVSG8mL+4I/Rq8hXEj1+oZXt6bhH/DsCeBW8vrmQPhUtjezKO/h7xOvC5bb1elNBI3pxX5sT1yn5Uv5z4jnaB9R+VTITiLqF+L3oW4wy2L4PNTbR/eTU+B3swtoz2d1HAgkYdQfEHLyoOTfLEL/wApffTE3vuAH6ka8TJ86mQviIK8fjjinZ7XaqhiGy5CYCzAcaaluUQPGo/ye6qdlx7Qg9qyoWtgcUEEAzpxHDN4UMJveQD9RMiCcw5+qvDvQh1Ng+1azw7bGuKmFOzVe28vLKsZiUCqInU5eUaHrNWdpXsBeuZ+3tAxEW7wQaEmYB468fKhJN6bfd+qdYESAJ89DTv502ie8LkdGWfnUVOxOLcJrezcI3DEey/bPxBpw2BZJ0vXP27Lf5KGm25hGmQvDnbHypi4/Bfdt8Odoe30avITiBQ27gHC9cH6ts/Kobm7/W+fXa+T1hWcVgY1FviOCkerSni/hDwuBemW5cH+aqysvOFWztjoikNecsZjKmUevU/Gqhu9fCJYGePThWDbe2BIxLATH9e3wmasWtp24A+qPr+RocqVzSq23Ndbv9k+zh56VBexgEyCOQ4GT4QPdVVtp244W/Muw9weo7u0LQhkKF5Oucwo4TqZ51lUHzLdZW0J77rb794wfsW14nxaPhw86w7217l65oSF4ALwjgY11Pj7682jZLXD3s8x6PCPE9PAGmYezDCNTHe6DlHlR5xUINoBQnxa8YsuXLYGUQo8BpHHQ+ypbGKlY0JB048Nao7Uv5VmdeHwOnhxpuCYdmpLsC2vdjhqNZpegs9PU6WPklWVvd1JmsLOmWOUlqVWgoOvauJ5ZV/1UqNlkKZ4htsfZuExIYKtxSPSXOJhjM8OBI91ajbmWTPeuiZ+0PtQCfR46R5aVW3e3euYe9ddmDKwhI0IEyAR11Ota6sXGYqDLFQGbKFAmSZB7xPLyq2rWVrtklJOTcdEZj7kW+V26OPAqIOXLIgCIXQdATHGoX3GXlfYdO6ukLlWNR6IJgcpPWtS+621F0ZVCkK4DSIbLB1AhgSNPEirjtNSNnpbUy5SXM4RvHhls4q9ZUSLbFVgAcAfZxmszE7rXLl1mEKOhP3R4acutEO91oPjMSY43G+VUsTvfix9SgHZSVOW2JbXmzTrTDvyOdQlByfUopbUd50gToIEsZOg04aDXhVjYuzme2GFx0BJgLEADQcR4VFhtnHKMxGnHnwzmiLZNmLVsRHdHjW4K+4liKuWPqdS7uzuqcRiFtviLmUhp0SdFJ+7Rmfoit8sS/rRDWduGP6Yn6Lfumug7a2wuGtG42vJR949PLmT0FVNJMbwdp07yV9QJu/RIo1/K4/Str8cwrJxG4VhTB2jaB8E/wBL1W2rvFexL94kgnuqOHHgB/Bqs5uSR2RlRJBVtB49B/Arn1MZCLstfoekpeQak1edo927+auvyauG+jVLmlvH2X8O98O0mpz9E17lfsj1OPnWCl1jr2c8wQD466af+q3d3t97thgtwl7fCG4r+iTr6jp5Vqli4TdnoYr+Q6lKLkkpJdNH4X/N+4Zc+ivF8rlg+th/koP2ls65YuvaawrFDBIuDUjn3lBr6AwuLW4gdDKsJB8K5JvSv9Lvfpmn4K7PN4vLSgpRQHFn/wCnYeTp/tUZmNbF3/8AU3vmaJ7mzLgXMbThYnMVaI5GYiKhTCs3oqxjjAJjziiZEc7jzWmX7/sG2I52Ln+Gp+DUwG3Otpx/+M/hNEYtUjaqsiLWJfQHXexr9Ww10BW4DHqWJqFjY6R55x/lon7Kl2NVkN9qfT6gw/YR6Qnzb8VqMJYP2x62H40VdgOlMbCjoPZU4Zfan0fj/AMCzZ+8vqZKccHa5MPUw4fOiE4JOar7BUb7Mt/m0/ZHyquGWsY+8whs5I/3U/jTW2QvGT7/AJ1tfyVa/Np+yKY2xAzIlu2me4wVZAAE8yenjU4YSGJzSyq55hNqWkXKxBgAQZA08qzr22LYY5XBBHs901DtKybTMCqyJ1jmCR8aycRgDa4wZ6UOUeTOhRfDlmW6LdzEds4RTA5nX2+VW7m7pH/MHvHxrP2YzIe0E90gaaSTJj3V0PZX0k3BaCPgBej7RE+IB7pobSght1XVnrq2BJ2Ofzy/tUqP/wD5Ls89kW559xf9FeVLg88OoW7H3twotILmMw+cABu+BJGk69YqjvHvvh8OvaW3w+IDMAyLctsQYMPAJPDQ+QrnSQPKq122CdRVuEZbmszWwcYDedNpXEQi3h7Fs57gzKvaN9kcpiP40o8t460eF22f1192tcKXZ6fcX2CpkwFv82n7I+VRU1HYtyvuau8OItfld+bg/rH4a8xwjyrzZ8cz3c7HvaaEyDrVFLOWFFzIOmW3Gvmta20+JHdgIJkCO6munCjpXOJK265uxUayka3bfHWGUwMpE6HqauYJfq0/RHH+NKxbWDzOuloyQP6sDiR0ajPeP/ir/wDeN8a1DcFXjHJddTR3CH9MX9FvhWl9JzNFr7sN7ZX8Pxqh9H4/pf6jfhRpvJsMYqyU4MNUJ69D4HhQqyzJo6vkufDjGbV7Sv4M5Fs3N2iuqM4QhjlBOgM+rhWjhsa5CFkuaMGTs1gNAAC+WnETEtpUb2Gwx7O9buKVcOMsCSBEGeI/tCo221JnIP6srwHpEk69V14V5mrTmpWcT6OprErPTWZdf7zJlx5zIQtzMqsGgEaFSFEA8AZ72nurJYHiZ15mdfHxrQO01ZAhLpATVI1Kggqe8NNZHwqY2GxT21tKzHKoIg6QqqSTmIjQ6wKujCTllSL4scMs1RZV1+G3j0Df6N77NhmB4K+nrAJH4+ug7ef/AIu9+m1dN3f2OMNYW2NTxY9WPH1cvVXMN5DOKvf3jfGvT0lZWPmXlSSksy0TbYVY3a9ux2Re5cP9GRexA7jZlgFiTHu5Vm7S2hcw9rCrYbs0a0rll+259KTzjp40NYvHPdILtmKqFGgEKvAaVcwG8d60mRWBUGQHVWCnqubhRMpz3iVJtbLk1v8AcK7l21axAdyLNy/YEtAPZ3G4tHKY/iap4HF4i3jxZuXA2dxn7qEOMog+jI0A6UPWd4bq3GuMVuM8Zu0UONOEA8I8Kau3bv5QMQSGuAzqNOEAQOUVWU08TF2avv8ATnfUdt3ab3bjByCEZwsKq6TH2QJ4DjWhgyuHwa3hbR7l12UF1DBFXoDpJofvXCzFjxJJPmTNX9m7dNpGttbS7bY5sjzo3DMpGoNaa0AQqLO5SfwfQJdmYK3fuYW8bSKbhurcSBkZkRiHA5f7VHgMEHxOW5Zwhi1cZRaylSRljPB0g+XE1jrva4vW3FtAtpWW3bWQqhlIPjPj4VS2XtXsWdsubOjpxiM2k+qs2Y1xqenx1+n5Nj8gDHEdpYsoyYcugtGROYAPIcieIpu1Vw2DK2ThxefKpuOzsurCcqZdBWJs/anYreXLPa2ynGMskGfHhV+7vDZvBDicOblxAFzpcyZwOAcQfaKlmYU4OOlk+9fx+DQwWxkOEtXVwfbM/aZz2jLlCuQuk66fCh3d8ZtoW1PBbdx+AJ0RxOvHQnStRdtYd7Fu1ctXfqs8G26gd9i0d4HhoKyNmD+lqc4QOj28x0yl1bKc3LWB66tbahacocSNrfz4Iq7YwNp9pXLV18lsXAGJKrAIDHU6DU1lb1YC0LrLYcXECrBDK+pGoldDxNUtvY437+JdASHuHKw5hdF9oArMwOYNLWyfIGgy9ofa0fW5pYXDxhxA1N0+5R863tl4ns7cN4ms3BbTtraFvJcNztCSqoTAgAa6DWr7YoAQ2HvD9Q/gaSxNpLK4truC4eFZVVVp1Ixa95vX6bFltqE8h7BSqsNoWvzN7/DelS6cUrcOXh/JJYTFSk5PEQ17/wDyMbauBB44sAcCVs+o+kKyP5VtffA84+dR7LwC3iwM6AH21bfdVOp9gp91EtGdCngp1I5oit7UtaRcB8o+dX8AO2JW0C7ZWaFgkKsFmOug1FebvbqW/wAqtZgGGbUEcdDxrouwdiWbPbXEtgMLbgETwKnr5UnUx8YVo0rblzwThCUpcjn6JLDT3Ve3rvSbmVcoFuAPJIqonpcdKW9+1bTG4bbaZFGikCYAPLqePOurc8zT9Zf9kD+7+0odVY8DKk+GsGjnF4oXLjOxEuSx5cddK5dhT3h510KzwFJYibi1Y9j5FwNKvGbklut0mb+wdodjczo6qYjWDoY6+VEI3vu/nLZ9Q+dAYpRS3Gl1O4/JFHlZfJBjtLeZri5biWbg/tLw8oYEHyoYxFlWMhAPASfiSaqha9iqdWT3NQ8mU4O8dH3XX2ZdwdlFPet5/Alh+7Bou2ZvJ2Sxbw9pB4ZhPmdSfXQJTg8c6uNVx2MVfJcKju9X33f5OkDfJ/zSftH5UC7SOe678M7M0dJJMVT7ZvvN7TTS56n21vtE1zF5+Q6U9JpPxHmxXhs0wsep9ppBz1NX2mp1AvzcwvuLxl+x/Y+NN7GmM56ml2h61fap9fsDfm1hfc/ykO7Km9ia8a4evw+VeJdPX4VrtU+oN+bWH5R/yYuz1pNbPSndqetedsf4AqdqmZfmzR6Px/gi7M0jaqRnPWo+3Iq+1SBvzYo9/iv0eIh6VT21Zm0+n2fhVztieMfx66ju3Dw/j41rtUga82YJ3i34r9GXuZsPtrkaATqfDoKOMVuXh3BAsurQQrtwngDBaSs+FCVhzZYOkCDyHv48Zq9d+ku2wITDMt3XKSdAxHpEdOdDcpTbavblbr36idTC9mk4VbX+67jOt4fsyVjKVJBHiDr76uMxI40P4zajWkVspeTBM6yIknzqt/PM/mvf/tR7M8/Vw86jzQCMEjiST1r2hk75H81/3f7UqmVmeyVzS3UPefyHxNb5of3TGr+S/jRAaWqe0fQcF/sou7BH9Jt/pfgaOdl+hf8A7tv3WoH2B/xFvzP7rUb7P/q7/wDdv+69cSt/zqXy+7A43/an8Dl4PerV+kFALlwAADs10/UHKsxAC3w/jrRfv3tmz+R37QYdoWQjTllT7Xt0mvVSZ4rDQT3fNHH8HZnXoRR3baAPKgXDvBHSRXTdof1OG/uv870pirOx7fyDNpSXVr7NmdmHWkGHUV7XoFI3PVZZHmavZr3LXvZg8h7BUuU0zylSFny9gq5szDqbtsFQQXUERyzCrWpiblGLZUpRXWsVsXB20Z7lm0qrqxKiAOppo2HgmfILVktlDEAahSYDGOANNdmfU4Hp2HuPxOT5aaa68d1MJ/06e/51G252EmewX2t86nZn1L9OU/df0OSstN4V1Szutgbk5ERo45LjGJ4TDaU59xcGf+U37dz/AFVOzy6l+nKXuv6fs5Ma8zV1PE7l4JELsjBVEk534e2h3G7JwywThbwQ6iLnejjOWOMaxNZlRa3YWn5WhU9mL+n7BFa9ro+C3EwdxFdDdKsJBzf+OhrnL24LamASOXI+VDnTcFdjmFx0cS2oJ3W97fsUTUQ6V4x8T7vlUfA8T7qGONPoPCUx1qQnxqJmPWpcmV9CN1lSKyrgBFbGXx+FYGNv5GfTgfjTeGlq0eU848M5KFVb7fkkuYQPaCkT3jzAPDjrVA7vqebexf8AVWpasBgQ8MB0tzB59THjUa4dVEDIB+sKZd0ecoxcVZmWdgj+17P96Vbgtr963/30qmox6oR7F3SsWc3/ANUwLZoiHjhPzrUOwLJ4bQwX+KPlXPtgYJXzlhMRHHxrWbY1v7vvPzoM3C+qOzho13TWSSsGmy9iW7d1XOOwRCzwvLPokc/Ot/DlOyxAS9ZufVOfq7iuRCtxA5a8a5X/ACNb+77zRBuhg1tflZQQThbo/dpbgUZ1Y1GtVsYxUK6pScmrWB921NYm17eoI4GZ91bd/wBI1UxWHzqR7K6p4qnPLK5g2BqPMfGul7QP1OG/uj//AEegPZQYXQoIXOQhzAGAxE8Rpy1GtF9/DXDAW52htlUZVzShcZ0XhrmknSdZHGkcSme58gzjfVpa+OjPFE16KQ2e7MBbftJdrZKzCuhGdTI4CQc3AjWvLeEZoZLga2VZu0AOUKk5y0iRGU6c5XrSWSXQ9UsTTeuZdd+g8V6BUbYZlljcAtBBc7WDlyNGUju5pJIGWJnTlT/yZgzBrioFZUDN6LM5+rCkKZzcZ4RqYq8j6EeJppXzLa+/JjxVvZn9bb/TX94VQt4e4ftBTmKKraF3ALFFgasADxjkOJFPwxugC4GURLKpiWVCuZwI1UEifX0MWkzNSrGUXG66brd7HZdo4PtVyGMpZS0iZCsGK8ecVhnc4gnLdlSqqQ65swW26Bm1GZhmkchA6Chc79Y0JnJtRAJGUSFJYKxGaQpKkA0+5v7jFiRZMmICkkNCtlYBpDQymD96n+PHvPIeiq+ycentLdbm6262U9zEgEF5zEyQxtgKdY9BIOmuYnhpUg2BPaKt1UBQBROYG5DqX4+jlfLGmomBAkfub8YsOFNuwWaYhZBIJVhIeNCCD0g0xd+8QWyizhyYzejplIzZg2fLlIgzMVOPD+or0XX3Vtr+0tuvwCnEbMu3HzNiEWFudmimAuYIqagAsoIY69QOHGlc3avENGJClg0Fblwam3bSeuhzsepI6msD+fmIJKjD2CU0MowiOXpcZHDj0FeWfpBvMjEYWyVXiQjQOA+95eWlTjwJ6KxPReK57cwxOy7nYX7ecXGd2dJcscpIKJJ9HReWgJ0oQt2LXaL2j3LZUAFWUk5lGUKABqSADOg185cPpAuqoufkloLwDAMOug1/S9h6Ur30m30KlsIgzDuklxI8NPEe0daxOpCXMaoYTFUYtZd+kl8+oa7qYNreGVWmSSYbiAToD0Ph41yXabxddejMAPIkUWf/ACjeVwjYMZjwXMwOvDTJzoIxN25cvXCLTZizMVEkrrJBETpMSYodaUZJJD3k2lWpVJ1KqtfXdfg9GmvOmusDxNRWrrNmcIWC+kRJCzwkxAqRnbLnKHKSQG1iRyBiJpU9BdWPVXrTF1JPsqN7zACUIDajiMw6iRqPKpAzTlKEH7pmfKImYq7GM6ZItYO3EENpOorYF88lJjj4efhWdtLDPdUlEcgkAkAkeIkaUfD+2cTy7rh0+kkSflJzrAgHQS0THMH1nSr9zCkxAuep0P4VnbOxue53tCsj0c0zpOp+Fat46glVAHD6v4089zyOik7Eq4Ax/wA79tPlSpk2jxIHkr/OlVXYO8ugMbFx/ZZhlmY18q2MRtYqMwQMvUH/AGrT+jLC4VlvHE4W5iNUyZLb3AvpZgcvok932UV4TZmBU/WYC6VjgMPe4yIOgECJ5niKy6Seo7DF1KaUU9DBtbCukKSUGYA8zEz4Vp7I2e1u3iixXXDuBE9FP4+6r1zatnPcC4VxbtwBJKMAFJMo8ERlbSenWla2xh71jE9gGBWy2cMpBGYQBrPnoaRp0MTConNqwavj41aUoK97dxz643ePnTC1e3TqfOmxXXPHDDs8XHQFsmZgC3QEwWPSBJrHv37ti+2W66l8wLqzgsJI1jUg1svwPlUWHwAu3kSBpaYqDMTBiMvPhQ5o6OErSizGtYx7YYLddQwhgucBh0IHEedLDbQfI1sOwQkEgEhWMcSvDStHE4PISHbVTBgudeGmk1QNpVIg8QDz/HWgyikjs0sTKcrHq4+4QLfaPkGuTM2UEkSQJias39plkCm6zBPQVrjQvgoJgeqqqKAwJJ8NPEH8KkOJt/xm+VVbQY4rRbfa73Che+7MvoTcYlTx7pJkcOXSnrtq8zrdN1zcA0YnUDXTpGp04GT1ql+U2xH/AJfKprVqAKzLQ1Go2T4nb19C90XDnIgkwZGkKQRECBAiBAiq+y96r1sMRdbNcYsxIDEtJ7/eBhtT3hrrTdoW/qm8vxFZ2EtEr6j8TVxXqmMzc/kX7u8F9UNtLhCMGkECe9o2UnvLmAgwRNQNvLeNnsSwyQF9Fc2QHMELRmyzrE8hyEU18MQpge3jwrJdq3BJlVG463CHGb3X3W1LLKMHzBQCXSQrsR6TAT7SeZr27vheL23y2x2eaFVYU5wFfMOeYAA+AERArFXKVXvAEcQZ6nwpFQftr7aKoIBxp9TYffO8LhuZbZzoENsqcmVDKgDNIgyZmdWkmTUeG31vozvKM1xs/eWctwCA6AEAECBGo7q6aVjYjKMoBB48DPOmHBsFzkafPSs5Ua40+pqYfeu8lk2hkMhlDkEuqvOdVMxBzNxBIzNETT8Rvbea0id1ShQ9ooOdjajs8xJI7sDgBMAmYrDK6UhwqNIzxZ2tfu+XQIbm+95rltgttMhYlVU5XNwZbmcFiYK6QCAJMQdamO+dztSxt2zbKKnZd7IFUl1IIbNmzFjmn7TDgdBVW1FWG41WVG1Wqb5nvffn1CTC75XgzsVR2Zi6Ez9U2ULKAGIAVAFMjuL4zPsbed2AtEKHyFFvEtmCTIXjBP2c3GNKHMFblo8/ga1d18Lmvnl3Tr01Ake2plRXHmtmHJ2mSwIVRmbNd1YC6SrKwYclIZjHUzyEGO6GMtLhjbW6iSzKFzEtLAd4wJLSeMfCgN7KQMqXLpPUs0cOulHG4e0mVTbK2rUtAAZczGCQBl/R1/SorpxSBSr1JaN/1AL9IGxUt3b7KQwKBgR9ls5kDy4VzQ3W+8faa7J9KNvvXf7pTp+lXHso8fZ/vWI6C8JNyl8SLtz95vafnSp0Dx9n+9e1oIdl+iCxiWsXvye5atjMubtELycuhEEQKPHwWPkA4ixHhYbT23K539GFqycPc7SxibhzjWwLxAGUaN2bAT50V4jZuFOWMJjRB1lMSZHT09KoyyhiNiPdv3w+ItO5YggDKQcjD0TJX0hwJqMbGOEs4gsVJuoRpPJR18j7aEdt4+5axF1LKOlsO2RXU5gDGhzSZEDianw+OxF+xdZw7EFZmQFWXLHoPSI9g8Rc82UHlSuzMucTXhWvWbWka2cMjddD5H4Va2AJxSGCYtngJ6jWqzDQ+R+FWdgmMSh00t8CY4zWJ7DFDfa5p7x7vBl7VUYcS33uKgCOv+9Bm0sLlZBr6OsiDxPKunYnAG8n9WYIOoOnw1oR3uwao1lRllUhgCNIPA+NBm7RHMHP/VSsZ1jBqwOYKI9DKSZHjSOzLfT40RbsbNDFWImFGnWaIhsK2C5gkNwEcBr3R7RXMq4i0mkdtRW7OeHZls8R8ant2Bw9lHY2Db7PJB4zMCdOXlVHbex1FoESCg6ROtDeI7y0gN2hhpsuOcae6sjA31UAFA2mhLOv2jp3VIoouYXuMfCmbu4JO1llUg92GKqNZ1k6A10FNQhdmKcJVa+SLt6t/Aw8Tj0yN9Sp00+sc/5R5+qsBrfdU+NdG21spRhyAADDNIZW+yIUheA4n9Y0BXMOezBjSR7wSPhRqNRT9kJiKM4QjKTve/fzt1KmKtZTFQxV7atohgfAfCs5WpmSsIxZ6wFElrBi5hkEkEprzGhJA4+HuobKUV2N6LC2LVvsrgZEKuQUhpJMiTPOKw0aBhl7vspmTStLGWALSmNe7+7WZm0NQxSkmrifBkanhAM+dSWh3etauKxQWylt1BcDUDSOknx6Vm2109f4VnU3dcjc3bwqNeJuA5VWdOvAD40XbL2PbtsWRTJ4T0Ose4Vmbt7vO1nthwbRfGD/AO6KMPbKqCRqMvuMfjS05uMtA0IqUR20tjGZW3cYnXKGy6iNI1j73LhW5uThVRna4LSkEZACXdWJWMupgS3ICcymrbYrC3guIuXGVlGV1XNIgjUgAzwIJ5g+Aq1gfyaz/U2SSOGZp+54sR6C8vsiuhG8ldIWejswV+kvDnM8yM1lf3yK401uOfEa12/fzFm6hZkClRl4kyCysDw/S9lca2guo8vxobi03cBRf+o0VOz8K8p8DrSrIzmXQ6z9EouHDXSmLFgdqAVy2mnujv8A1mvhpXQsMrqwLY9bwE9wJYGYxpquuh19VfNlljAGh0MzRTucgFwu6DLbQnRgkToTrodCdPlU5aGWbm3/AKQcRYxuJRWR0F5suYSAJ4Agg+/l41sbN3lbG4TFM6heztxoSZLEdeHCse7sfZhuv2lzEIxaSDlyyWPAohEaHnW5h9l4a1hMV+TuzA2xmkg8GWOCiOBqn8AD2fwAsrrXrrFIjU0qOcIjYaHyPwNXd3QPytCdPqo9s/IVTfgfI/Cr+7gJxOpMdkIgTA73HXhPxrMthijbrYI8TjzJCkR1od3nwq57bAAM6y55sRoCeumlGRbKAMjP4wR/m8fdQ5vbq9rQ+idDxGvClq+kGM4FPtC1NfYNpcPhxdvKcjqoUiOOvUwOHOti3h8wzBjBgiZ1BAI8uI99TYNTkFtTCKNBAIA6a8a8vW2J1aZ1/Z/9VxKtSFRJ5X9vyd9acyqbbeNU9q2j2TzPD5VqNhiOLac+OkUy9hO6c2oPmZ50nw5J3aegVSQKnZZOFvXPsoo9ZJUR75qTdBcOEPaviFucYt2rlxchlQSUU6yGGv3a3toWwuzsUF7vo+8oKF9hbATEtNw3ZW2INoqpHfuDnwHr4136MoumpPmKQU+0N03Z5fobm8F/BjD3SbuJ0Qx9TcUSwKoTmUD0oE1ze5hIwoPMlT8V/GiHbGxLQsOYukqDBdiRoDw7o10HM8Ko4S12mGUZdOJPkZgdTRqNSLleK2Y3io1YwXFd7p28Qb2vgrhsi9EW8wUHmSQxEdR3TrVnd3cS/izCpw1b7IUH7xOinw40cX9l2b+GSxYttnRzdOigMRoBJOoGY6acKPk2AljDWrQVzBlinFniWnz7wB5QBzroSqRs6jV3yRzacbtRucj2t9EeItWy65bgAk9m2cgdYygkeU0CXLJQkEV9K28ImYdy7ZnUwW1iO6Y5nw/HTl30t7AWxiC6ABXGYAciSQw/aE/rViMlVTVrNa6cwk4ZGtQN2ifqV/V/drFDSa3dqA9imszlgfq1jfk5U94EEGIMg+sUNAKPs6dT0mePOp8Kkx+kPhVc+Fb+72EzCYBjX/uAqnsEZ0rYqdnhLKhokL7C01V2jj8hZWPDgT5cPbWtcweXsUA4AaeCgfjUWMwmcE9nPiSJH40GVPMVTq5GP3SwSYlW7TMoMsoQxOuobwFHGEwdpQfSMAnvQZIkGJkTpQRuRhbqPD2wwVW1lT6R4wSDoDRtaxUam08eFrN1+6xPM8qOozjHKiNpu7Abfi0O1IX7SjjHE3COUAa+4VzDeDd3EYe4BetxmEqRqCBAMQTB8K6vvrfjEKWiAitopACi4TqPvRPrrbfZNrEJZW7bDDKxAM6Hu9POgttbg6CXFk+Vz53OEPQ+ylXfm3Cwk/1C+1vnSqs8h29Hoziljd3Ei2Lv5M5tzGYr3Z4RM9a3t1MGpukYhMttlMcBmMGFWOuo05E0c4LY9/8AJltMbUTmjtrYEnnxk+Xiakvbq2woC3EDKO6WxCwDyjXSm3Sg1pIQ4009Y3Mraex7L3bhygGLeTvRlCqTlIGnH4VexN8Lh8Qsg5rZA8u1Jke0VOlvE21RVvYAwBmN26mvLTIqn1knjUe1kd8NdZ2wzFVUfUPniWWZ6T+FBz+rlLqR3l8QKy+NNKV4K9JoxwRtwaHyPwo1+jPBLcuOHRWBtDRvNdRQU/A+X4Ud/RKv1jmf+WJ/7azIcwiTnqae8G55tg3LUsnNeJXxHUe+gTbXpJ+t+Fd4Irk30lbIWzftlNBczGOhlZA8KXrq8Gh+jhlTrxnDYIcKxEx69Yr0g9BOsGTwP/uliMVZZiiuO0EyBOsakdJHhTfyQ9R8ufwrgTp1Kby7/A6l09XoOdzOoBmevPWPdXjkgHhwjieHCIqsa8pZ1m/7/ARQM7bW0sti/Zj0wDmnhGXlHhXu5GyLj2y6qHEZIz5SGBZjwB+8KzN4jrcH9isP8mKhXHZtmTg9tWjK1xdDxHXQiu7hUnRVxTiOniG49At3h3Lurhr7kgQjsZKAQFYkCEBJ9dCWxj/R1Hgfiawd49stHZ9nbAdVYlFC6yY6/HWt3Yi/UJ6/jTailqguIxEqqSly/vVlzZl2L1meHbW5/a/3rsuN2hbtQLjqmaYzGJgSR09VcLxA7p46dPDWuj4TaibVwPZ5kW+uUkNwLLrmEalWE6jUZjTsYqUI9E9fnzEjZ3VxpvWQz3M5nuyIIUaKzdWMZtOGYUC/TcLZRPrALiqISNWDPxnlGU0T7ItJs+212+6oMoCqGDnSNFIVS50AGhMDU9OK787ynGYlnOgnQcgBoq+MD3k1ajZymtuXzLWpW2kk2Fjj3Y8DlqvtfZ7ZVuM5ZjAPiQPD2eqptovFlPNf3a8wO1iYRhM8D40pK900awslw5RfUx8sUQboXvr7YZwiG4AxaAMvpZdepUe2rNxFgyBVHZNkMyiNTfQfq6k1pl7nasHfDXGJPCFHxPxHsrzFOFkiKyt1rxuWSzd4m4xJjqZPx+FaOJszp/HOsgnuYGFvBcSMrQWYT9aE4zoZHA++BrRjsm3cuKQmIdCI4ul3kpJGWPX+kaztiW7YWHzCHMns0YRKkiYzDQ+oVtbJwqKxKupCAyBbyEfZiZ6ofOAOVEubQK/SDh/r0JJjKoPQjPcH4zRpcWLieT/5K5ft7HXrqW7lyGLKsxplzS3ID73OT46VlYC5eNr07xMCO9c4TrGunKl5O+wu6rpSd0drKGlXEWxbjTtbnruP/qpVdgHpBe6zFwGADLwHsFWv5MH3R7BWnsLAylaRwHhRbj4Mts4DkPYKJt3beTA4zlJs/vmobmC8K1Nl2guCxUj7dmPOSf486oxP2H8AfVDXpsmrAvcdB7KYcR/BAoxwrIq3uBnofhRh9G207dh7jXcRZtqUUBbjKjEzOYZiNIEUM9t5ewfKsjBWO0va6/Vr8TWJDuEXrnejvtg/+qw/+Nb/ANVCG9FzD4y8HO08KqJ6CTbJGgzSwuCZInhpQemyR0px2QOSjxnp4UNq+jOqpB1axOzVuG6uJs5iSf60EAmZIGaAdT7akbb+E0/ptnTxXy+90rl+1LfZtAkCKZhVlLja93LGvCSaDKlGW/6CXb1Z087cwf8A1lr3fOmneDBf9ZarmGG7zqJmSJ49a6nsjB2hhkkW5AEyFnj1OtC7LS6fVlubQPbexOEdXa3iluXMsKgHGOPu1qjsy9g3tKL+KFl0lckE6SWDHTnm91Xt7sMgyFcuivOUAfZPT117uMtvs72bJPaaZo/NpwmjxpxjGyFW263yMfaG72zLrqx2iRlAEBJ4a9K0cLb2dbUKMdMf2D8q1957CNaAUIe9rlj1ULfyWOlbCMvOmzj/APfH9g/KquzcHgMPdFy3tFtGzBWtZlEzpEcNaj/ksdKY2yh0rcZOOzJoPx+FwF0kttG4Jmcts8+QkGB4Css7s7L57Qu/4X/jVq7s0A8BUF/ZojhWpTlLdk0MDeG0oUi2SyBoViIJUAwx8xWHh7sQw4iiDa+HJTKsTmH40P3bRSQSJ6D+IqgVD2fmGO62yGxlm7cLZDbMAASCcsiZNY2EssgzkhSl6CSJAbI3Ty94op+jTGdng8Ux4A5v+w/Khm7is+HYFgCb5cjn6EAxxj0taCm8zQ3KKyphLunvBeQmwnZQe93w56DkwitjE70YkBj2VlgpjRnk8DoPXQlu/dT8tRrbAhpBHe005z4jqaJyVCYtTHGfagqnNpm404yVza3X25iCjnIUYvMZDAEDXVSOvPnRC23rqqAwQh5DkoQcpB1EHXny0rh2y3bWDpWne2g4RhOkH4GnM/cjmusk7BNtfFzhLK93VrAMDoU8fCtfe7Z97FbRt4Wze7MDDdoAxYLozAiBxJ7vqWgVgcthidO0tR5fwPdW/wDStjmtbQR0drbraXKykgjW5wI1GhpGkrXGr3dyO99GePDHuWm8RcXXx70H3UqGDvXjv+uv/wCI3zr2jXZNAv2PgslsazOvSrpqe3s6BErp/HWmnAnqPXQ85MpTurVmwP6DiPG7aH7xpxwjcwB5a/E0+7ZPYugYQ5UnSIKiBwPCrUzFSDcGkDDL4+deOorQTZvVgPOflThssfeEzy10ii50cvss+hlFedQ7u2pvH+6t/jWw+ypIGbTy/jnFTYTd0IxYM8kKukRCzrwPX3VmU0NYfDyg7svW7VSBRNeLgzwzN64+VOXCeZ9fyFDzodyiOHQmWRSeRKg8OWv8a1WfDKDlFtMp9LRYHTSNdatLhdeflNJsKOfvJ+dTOi8hXTB2xBCIDyhV+VPeKf8Ako8fafnXhwC8Nf2j86mdEyMzceJQjwPwNZ2wrALXJgd4cf0FogOx0JmG/abn5mKZa2HaUk9nqTrJPGIHPoBV8RWMcJ583cS207umtSrhh4edOTCqOCrT2UfdT2CqzhMhDcsLGh1qsUFXCZ+77qjYHw9QFVnI4GfiLYqtcGnKte5w1UewfKvLJVeAHiI0q85MgBbQzalVznNoAJ111qu+x2VCSoZ29LMrN6gBxrp9q8AR3VHQwB8a9xFmdcw9o+dW5mIU8qsCdm5bwmCNq3be/cuEM+W1cCjVe7McgOFCtjYF3LOUazoQRE103+TPP21FidlsQRLQRWVJINK70Ob2SbLq4TLliehI5zUl7eZ37YKoC3YmdSNI0I05GibbGwHt2mdRcu8oUSdQddOQ5+dDWytj3XugGyyrorkqeKkksJiDGhonqvUzeSVkW8HYGUQImD7amxeF7jeR+Boss7BTKMukDSfDgaHsXh7qsQ1ttOgkeoirUxB4Z3vcyMXt7PZsrAzo6QR/Z5EH1fKvN4NqXsRdz32zPkAkgDQTGgAHOvNp4aSpKa5hrrqNdDVba+KLMpIywoHXgTrrVt3Y0lYoF5160qbnpVZo7pkHQU10HQcvjSpUAssIojhTWtDoPZSpVCDPyVPuL7B0piYdYPdX2CvaVQiG9io+yOfIdadeuHqa9pVRaIFunTU+2pMNcObifb4ClSqkbLGJE2jOuq/EVj27QhtB7K9pVmRELDWxmGg58qe6DvaClSqEISg6D+AKS2xHAV5SqEPVQdBUxtiOA9njSpVZCKk5pUqhGMao2bWlSqEQ8Oep/iK8WvaVQh4Gg6aeVOs32zgZmjpJpUqsjK4vNqcx58z0FNF0xxPXjz60qVWUQXsQ33m9pp9wwBGnClSqyhrsZ40G73H64foD95q9pVqO5GYMUqVKjGT/2Q=="/>
          <p:cNvSpPr>
            <a:spLocks noChangeAspect="1" noChangeArrowheads="1"/>
          </p:cNvSpPr>
          <p:nvPr/>
        </p:nvSpPr>
        <p:spPr bwMode="auto">
          <a:xfrm>
            <a:off x="1143000" y="-2179638"/>
            <a:ext cx="4286250" cy="321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76" name="AutoShape 13" descr="data:image/jpeg;base64,/9j/4AAQSkZJRgABAQAAAQABAAD/2wCEAAkGBhQSERUUExIUFBUVGBoaFRgVGRcYHBcXGBgVFxcUFx4YHCYeGBkjHBgXHy8gJCcpLCwsFR4xNTAqNSYsLCkBCQoKDgwOGg8PGjAkHyQsLCksKiksKikpKSwsLC0sLywsKS0pLCwsLCwpLCwpLCwpLCksLCkpKSwsLCwpLCkpKf/AABEIAMIBAwMBIgACEQEDEQH/xAAcAAABBQEBAQAAAAAAAAAAAAAGAAIDBAUHAQj/xABMEAACAQIDBQQGBQcKBgEFAAABAhEAAwQSIQUGMUFREyJhcTKBkaGx0QcjQlLBFFNygpKy8BUWJDNic5PC0uE0Q1Si4vEXJUSDo7P/xAAbAQACAwEBAQAAAAAAAAAAAAADBAABAgUGB//EADYRAAIBAgQDAwwCAQUAAAAAAAABAgMRBBIhMRNBURRhkQUGFSIyUnGBobHB0eHwoiMzNILi/9oADAMBAAIRAxEAPwCpZ30QSO0XX9Mf5an/AJ42pH1qeOp/FayW3fwfDtMQp1EGzc4hc5+zyU5vKo/5u4M8MS44cbVzmuYfZ+73vLWls6DcJdTXbeewfzPn9X+Ip9neDDjWEInhNufdwrD/AJtYU8MavLijDiJHtGvlTG3Vwx4Y6x6yBx4c6maJOF3nuKVbtx2UAqWMIB01AJHEez1VYXBk6toeQGgHqqLAXrFiFDo2WQSCcreIgc9KsvtrDzBuJ1PfHOOopuKVjh1czk7EIwTsQEHfPCODH8DRDsLK1nvhsygB4YHvfrA9azcPtxFMowVhwYFdDPHXjQzY2xihJVUIY8QE1gwJAjpWKkEw2Fk4XOiKicFa7w5lPgEpuHw7I2ZGk8YcaGOAOUzFAlreLFjw9S/iasfzkxnL4L86BwkP8ZdQ4vbxYselh8OY6O4nTlI40jvRf4nCIPHtiPVrboHubw4s+kvAcgPVSG8mL+4I/Rq8hXEj1+oZXt6bhH/DsCeBW8vrmQPhUtjezKO/h7xOvC5bb1elNBI3pxX5sT1yn5Uv5z4jnaB9R+VTITiLqF+L3oW4wy2L4PNTbR/eTU+B3swtoz2d1HAgkYdQfEHLyoOTfLEL/wApffTE3vuAH6ka8TJ86mQviIK8fjjinZ7XaqhiGy5CYCzAcaaluUQPGo/ye6qdlx7Qg9qyoWtgcUEEAzpxHDN4UMJveQD9RMiCcw5+qvDvQh1Ng+1azw7bGuKmFOzVe28vLKsZiUCqInU5eUaHrNWdpXsBeuZ+3tAxEW7wQaEmYB468fKhJN6bfd+qdYESAJ89DTv502ie8LkdGWfnUVOxOLcJrezcI3DEey/bPxBpw2BZJ0vXP27Lf5KGm25hGmQvDnbHypi4/Bfdt8Odoe30avITiBQ27gHC9cH6ts/Kobm7/W+fXa+T1hWcVgY1FviOCkerSni/hDwuBemW5cH+aqysvOFWztjoikNecsZjKmUevU/Gqhu9fCJYGePThWDbe2BIxLATH9e3wmasWtp24A+qPr+RocqVzSq23Ndbv9k+zh56VBexgEyCOQ4GT4QPdVVtp244W/Muw9weo7u0LQhkKF5Oucwo4TqZ51lUHzLdZW0J77rb794wfsW14nxaPhw86w7217l65oSF4ALwjgY11Pj7682jZLXD3s8x6PCPE9PAGmYezDCNTHe6DlHlR5xUINoBQnxa8YsuXLYGUQo8BpHHQ+ypbGKlY0JB048Nao7Uv5VmdeHwOnhxpuCYdmpLsC2vdjhqNZpegs9PU6WPklWVvd1JmsLOmWOUlqVWgoOvauJ5ZV/1UqNlkKZ4htsfZuExIYKtxSPSXOJhjM8OBI91ajbmWTPeuiZ+0PtQCfR46R5aVW3e3euYe9ddmDKwhI0IEyAR11Ota6sXGYqDLFQGbKFAmSZB7xPLyq2rWVrtklJOTcdEZj7kW+V26OPAqIOXLIgCIXQdATHGoX3GXlfYdO6ukLlWNR6IJgcpPWtS+621F0ZVCkK4DSIbLB1AhgSNPEirjtNSNnpbUy5SXM4RvHhls4q9ZUSLbFVgAcAfZxmszE7rXLl1mEKOhP3R4acutEO91oPjMSY43G+VUsTvfix9SgHZSVOW2JbXmzTrTDvyOdQlByfUopbUd50gToIEsZOg04aDXhVjYuzme2GFx0BJgLEADQcR4VFhtnHKMxGnHnwzmiLZNmLVsRHdHjW4K+4liKuWPqdS7uzuqcRiFtviLmUhp0SdFJ+7Rmfoit8sS/rRDWduGP6Yn6Lfumug7a2wuGtG42vJR949PLmT0FVNJMbwdp07yV9QJu/RIo1/K4/Str8cwrJxG4VhTB2jaB8E/wBL1W2rvFexL94kgnuqOHHgB/Bqs5uSR2RlRJBVtB49B/Arn1MZCLstfoekpeQak1edo927+auvyauG+jVLmlvH2X8O98O0mpz9E17lfsj1OPnWCl1jr2c8wQD466af+q3d3t97thgtwl7fCG4r+iTr6jp5Vqli4TdnoYr+Q6lKLkkpJdNH4X/N+4Zc+ivF8rlg+th/koP2ls65YuvaawrFDBIuDUjn3lBr6AwuLW4gdDKsJB8K5JvSv9Lvfpmn4K7PN4vLSgpRQHFn/wCnYeTp/tUZmNbF3/8AU3vmaJ7mzLgXMbThYnMVaI5GYiKhTCs3oqxjjAJjziiZEc7jzWmX7/sG2I52Ln+Gp+DUwG3Otpx/+M/hNEYtUjaqsiLWJfQHXexr9Ww10BW4DHqWJqFjY6R55x/lon7Kl2NVkN9qfT6gw/YR6Qnzb8VqMJYP2x62H40VdgOlMbCjoPZU4Zfan0fj/AMCzZ+8vqZKccHa5MPUw4fOiE4JOar7BUb7Mt/m0/ZHyquGWsY+8whs5I/3U/jTW2QvGT7/AJ1tfyVa/Np+yKY2xAzIlu2me4wVZAAE8yenjU4YSGJzSyq55hNqWkXKxBgAQZA08qzr22LYY5XBBHs901DtKybTMCqyJ1jmCR8aycRgDa4wZ6UOUeTOhRfDlmW6LdzEds4RTA5nX2+VW7m7pH/MHvHxrP2YzIe0E90gaaSTJj3V0PZX0k3BaCPgBej7RE+IB7pobSght1XVnrq2BJ2Ofzy/tUqP/wD5Ls89kW559xf9FeVLg88OoW7H3twotILmMw+cABu+BJGk69YqjvHvvh8OvaW3w+IDMAyLctsQYMPAJPDQ+QrnSQPKq122CdRVuEZbmszWwcYDedNpXEQi3h7Fs57gzKvaN9kcpiP40o8t460eF22f1192tcKXZ6fcX2CpkwFv82n7I+VRU1HYtyvuau8OItfld+bg/rH4a8xwjyrzZ8cz3c7HvaaEyDrVFLOWFFzIOmW3Gvmta20+JHdgIJkCO6munCjpXOJK265uxUayka3bfHWGUwMpE6HqauYJfq0/RHH+NKxbWDzOuloyQP6sDiR0ajPeP/ir/wDeN8a1DcFXjHJddTR3CH9MX9FvhWl9JzNFr7sN7ZX8Pxqh9H4/pf6jfhRpvJsMYqyU4MNUJ69D4HhQqyzJo6vkufDjGbV7Sv4M5Fs3N2iuqM4QhjlBOgM+rhWjhsa5CFkuaMGTs1gNAAC+WnETEtpUb2Gwx7O9buKVcOMsCSBEGeI/tCo221JnIP6srwHpEk69V14V5mrTmpWcT6OprErPTWZdf7zJlx5zIQtzMqsGgEaFSFEA8AZ72nurJYHiZ15mdfHxrQO01ZAhLpATVI1Kggqe8NNZHwqY2GxT21tKzHKoIg6QqqSTmIjQ6wKujCTllSL4scMs1RZV1+G3j0Df6N77NhmB4K+nrAJH4+ug7ef/AIu9+m1dN3f2OMNYW2NTxY9WPH1cvVXMN5DOKvf3jfGvT0lZWPmXlSSksy0TbYVY3a9ux2Re5cP9GRexA7jZlgFiTHu5Vm7S2hcw9rCrYbs0a0rll+259KTzjp40NYvHPdILtmKqFGgEKvAaVcwG8d60mRWBUGQHVWCnqubhRMpz3iVJtbLk1v8AcK7l21axAdyLNy/YEtAPZ3G4tHKY/iap4HF4i3jxZuXA2dxn7qEOMog+jI0A6UPWd4bq3GuMVuM8Zu0UONOEA8I8Kau3bv5QMQSGuAzqNOEAQOUVWU08TF2avv8ATnfUdt3ab3bjByCEZwsKq6TH2QJ4DjWhgyuHwa3hbR7l12UF1DBFXoDpJofvXCzFjxJJPmTNX9m7dNpGttbS7bY5sjzo3DMpGoNaa0AQqLO5SfwfQJdmYK3fuYW8bSKbhurcSBkZkRiHA5f7VHgMEHxOW5Zwhi1cZRaylSRljPB0g+XE1jrva4vW3FtAtpWW3bWQqhlIPjPj4VS2XtXsWdsubOjpxiM2k+qs2Y1xqenx1+n5Nj8gDHEdpYsoyYcugtGROYAPIcieIpu1Vw2DK2ThxefKpuOzsurCcqZdBWJs/anYreXLPa2ynGMskGfHhV+7vDZvBDicOblxAFzpcyZwOAcQfaKlmYU4OOlk+9fx+DQwWxkOEtXVwfbM/aZz2jLlCuQuk66fCh3d8ZtoW1PBbdx+AJ0RxOvHQnStRdtYd7Fu1ctXfqs8G26gd9i0d4HhoKyNmD+lqc4QOj28x0yl1bKc3LWB66tbahacocSNrfz4Iq7YwNp9pXLV18lsXAGJKrAIDHU6DU1lb1YC0LrLYcXECrBDK+pGoldDxNUtvY437+JdASHuHKw5hdF9oArMwOYNLWyfIGgy9ofa0fW5pYXDxhxA1N0+5R863tl4ns7cN4ms3BbTtraFvJcNztCSqoTAgAa6DWr7YoAQ2HvD9Q/gaSxNpLK4truC4eFZVVVp1Ixa95vX6bFltqE8h7BSqsNoWvzN7/DelS6cUrcOXh/JJYTFSk5PEQ17/wDyMbauBB44sAcCVs+o+kKyP5VtffA84+dR7LwC3iwM6AH21bfdVOp9gp91EtGdCngp1I5oit7UtaRcB8o+dX8AO2JW0C7ZWaFgkKsFmOug1FebvbqW/wAqtZgGGbUEcdDxrouwdiWbPbXEtgMLbgETwKnr5UnUx8YVo0rblzwThCUpcjn6JLDT3Ve3rvSbmVcoFuAPJIqonpcdKW9+1bTG4bbaZFGikCYAPLqePOurc8zT9Zf9kD+7+0odVY8DKk+GsGjnF4oXLjOxEuSx5cddK5dhT3h510KzwFJYibi1Y9j5FwNKvGbklut0mb+wdodjczo6qYjWDoY6+VEI3vu/nLZ9Q+dAYpRS3Gl1O4/JFHlZfJBjtLeZri5biWbg/tLw8oYEHyoYxFlWMhAPASfiSaqha9iqdWT3NQ8mU4O8dH3XX2ZdwdlFPet5/Alh+7Bou2ZvJ2Sxbw9pB4ZhPmdSfXQJTg8c6uNVx2MVfJcKju9X33f5OkDfJ/zSftH5UC7SOe678M7M0dJJMVT7ZvvN7TTS56n21vtE1zF5+Q6U9JpPxHmxXhs0wsep9ppBz1NX2mp1AvzcwvuLxl+x/Y+NN7GmM56ml2h61fap9fsDfm1hfc/ykO7Km9ia8a4evw+VeJdPX4VrtU+oN+bWH5R/yYuz1pNbPSndqetedsf4AqdqmZfmzR6Px/gi7M0jaqRnPWo+3Iq+1SBvzYo9/iv0eIh6VT21Zm0+n2fhVztieMfx66ju3Dw/j41rtUga82YJ3i34r9GXuZsPtrkaATqfDoKOMVuXh3BAsurQQrtwngDBaSs+FCVhzZYOkCDyHv48Zq9d+ku2wITDMt3XKSdAxHpEdOdDcpTbavblbr36idTC9mk4VbX+67jOt4fsyVjKVJBHiDr76uMxI40P4zajWkVspeTBM6yIknzqt/PM/mvf/tR7M8/Vw86jzQCMEjiST1r2hk75H81/3f7UqmVmeyVzS3UPefyHxNb5of3TGr+S/jRAaWqe0fQcF/sou7BH9Jt/pfgaOdl+hf8A7tv3WoH2B/xFvzP7rUb7P/q7/wDdv+69cSt/zqXy+7A43/an8Dl4PerV+kFALlwAADs10/UHKsxAC3w/jrRfv3tmz+R37QYdoWQjTllT7Xt0mvVSZ4rDQT3fNHH8HZnXoRR3baAPKgXDvBHSRXTdof1OG/uv870pirOx7fyDNpSXVr7NmdmHWkGHUV7XoFI3PVZZHmavZr3LXvZg8h7BUuU0zylSFny9gq5szDqbtsFQQXUERyzCrWpiblGLZUpRXWsVsXB20Z7lm0qrqxKiAOppo2HgmfILVktlDEAahSYDGOANNdmfU4Hp2HuPxOT5aaa68d1MJ/06e/51G252EmewX2t86nZn1L9OU/df0OSstN4V1Szutgbk5ERo45LjGJ4TDaU59xcGf+U37dz/AFVOzy6l+nKXuv6fs5Ma8zV1PE7l4JELsjBVEk534e2h3G7JwywThbwQ6iLnejjOWOMaxNZlRa3YWn5WhU9mL+n7BFa9ro+C3EwdxFdDdKsJBzf+OhrnL24LamASOXI+VDnTcFdjmFx0cS2oJ3W97fsUTUQ6V4x8T7vlUfA8T7qGONPoPCUx1qQnxqJmPWpcmV9CN1lSKyrgBFbGXx+FYGNv5GfTgfjTeGlq0eU848M5KFVb7fkkuYQPaCkT3jzAPDjrVA7vqebexf8AVWpasBgQ8MB0tzB59THjUa4dVEDIB+sKZd0ecoxcVZmWdgj+17P96Vbgtr963/30qmox6oR7F3SsWc3/ANUwLZoiHjhPzrUOwLJ4bQwX+KPlXPtgYJXzlhMRHHxrWbY1v7vvPzoM3C+qOzho13TWSSsGmy9iW7d1XOOwRCzwvLPokc/Ot/DlOyxAS9ZufVOfq7iuRCtxA5a8a5X/ACNb+77zRBuhg1tflZQQThbo/dpbgUZ1Y1GtVsYxUK6pScmrWB921NYm17eoI4GZ91bd/wBI1UxWHzqR7K6p4qnPLK5g2BqPMfGul7QP1OG/uj//AEegPZQYXQoIXOQhzAGAxE8Rpy1GtF9/DXDAW52htlUZVzShcZ0XhrmknSdZHGkcSme58gzjfVpa+OjPFE16KQ2e7MBbftJdrZKzCuhGdTI4CQc3AjWvLeEZoZLga2VZu0AOUKk5y0iRGU6c5XrSWSXQ9UsTTeuZdd+g8V6BUbYZlljcAtBBc7WDlyNGUju5pJIGWJnTlT/yZgzBrioFZUDN6LM5+rCkKZzcZ4RqYq8j6EeJppXzLa+/JjxVvZn9bb/TX94VQt4e4ftBTmKKraF3ALFFgasADxjkOJFPwxugC4GURLKpiWVCuZwI1UEifX0MWkzNSrGUXG66brd7HZdo4PtVyGMpZS0iZCsGK8ecVhnc4gnLdlSqqQ65swW26Bm1GZhmkchA6Chc79Y0JnJtRAJGUSFJYKxGaQpKkA0+5v7jFiRZMmICkkNCtlYBpDQymD96n+PHvPIeiq+ycentLdbm6262U9zEgEF5zEyQxtgKdY9BIOmuYnhpUg2BPaKt1UBQBROYG5DqX4+jlfLGmomBAkfub8YsOFNuwWaYhZBIJVhIeNCCD0g0xd+8QWyizhyYzejplIzZg2fLlIgzMVOPD+or0XX3Vtr+0tuvwCnEbMu3HzNiEWFudmimAuYIqagAsoIY69QOHGlc3avENGJClg0Fblwam3bSeuhzsepI6msD+fmIJKjD2CU0MowiOXpcZHDj0FeWfpBvMjEYWyVXiQjQOA+95eWlTjwJ6KxPReK57cwxOy7nYX7ecXGd2dJcscpIKJJ9HReWgJ0oQt2LXaL2j3LZUAFWUk5lGUKABqSADOg185cPpAuqoufkloLwDAMOug1/S9h6Ur30m30KlsIgzDuklxI8NPEe0daxOpCXMaoYTFUYtZd+kl8+oa7qYNreGVWmSSYbiAToD0Ph41yXabxddejMAPIkUWf/ACjeVwjYMZjwXMwOvDTJzoIxN25cvXCLTZizMVEkrrJBETpMSYodaUZJJD3k2lWpVJ1KqtfXdfg9GmvOmusDxNRWrrNmcIWC+kRJCzwkxAqRnbLnKHKSQG1iRyBiJpU9BdWPVXrTF1JPsqN7zACUIDajiMw6iRqPKpAzTlKEH7pmfKImYq7GM6ZItYO3EENpOorYF88lJjj4efhWdtLDPdUlEcgkAkAkeIkaUfD+2cTy7rh0+kkSflJzrAgHQS0THMH1nSr9zCkxAuep0P4VnbOxue53tCsj0c0zpOp+Fat46glVAHD6v4089zyOik7Eq4Ax/wA79tPlSpk2jxIHkr/OlVXYO8ugMbFx/ZZhlmY18q2MRtYqMwQMvUH/AGrT+jLC4VlvHE4W5iNUyZLb3AvpZgcvok932UV4TZmBU/WYC6VjgMPe4yIOgECJ5niKy6Seo7DF1KaUU9DBtbCukKSUGYA8zEz4Vp7I2e1u3iixXXDuBE9FP4+6r1zatnPcC4VxbtwBJKMAFJMo8ERlbSenWla2xh71jE9gGBWy2cMpBGYQBrPnoaRp0MTConNqwavj41aUoK97dxz643ePnTC1e3TqfOmxXXPHDDs8XHQFsmZgC3QEwWPSBJrHv37ti+2W66l8wLqzgsJI1jUg1svwPlUWHwAu3kSBpaYqDMTBiMvPhQ5o6OErSizGtYx7YYLddQwhgucBh0IHEedLDbQfI1sOwQkEgEhWMcSvDStHE4PISHbVTBgudeGmk1QNpVIg8QDz/HWgyikjs0sTKcrHq4+4QLfaPkGuTM2UEkSQJias39plkCm6zBPQVrjQvgoJgeqqqKAwJJ8NPEH8KkOJt/xm+VVbQY4rRbfa73Che+7MvoTcYlTx7pJkcOXSnrtq8zrdN1zcA0YnUDXTpGp04GT1ql+U2xH/AJfKprVqAKzLQ1Go2T4nb19C90XDnIgkwZGkKQRECBAiBAiq+y96r1sMRdbNcYsxIDEtJ7/eBhtT3hrrTdoW/qm8vxFZ2EtEr6j8TVxXqmMzc/kX7u8F9UNtLhCMGkECe9o2UnvLmAgwRNQNvLeNnsSwyQF9Fc2QHMELRmyzrE8hyEU18MQpge3jwrJdq3BJlVG463CHGb3X3W1LLKMHzBQCXSQrsR6TAT7SeZr27vheL23y2x2eaFVYU5wFfMOeYAA+AERArFXKVXvAEcQZ6nwpFQftr7aKoIBxp9TYffO8LhuZbZzoENsqcmVDKgDNIgyZmdWkmTUeG31vozvKM1xs/eWctwCA6AEAECBGo7q6aVjYjKMoBB48DPOmHBsFzkafPSs5Ua40+pqYfeu8lk2hkMhlDkEuqvOdVMxBzNxBIzNETT8Rvbea0id1ShQ9ooOdjajs8xJI7sDgBMAmYrDK6UhwqNIzxZ2tfu+XQIbm+95rltgttMhYlVU5XNwZbmcFiYK6QCAJMQdamO+dztSxt2zbKKnZd7IFUl1IIbNmzFjmn7TDgdBVW1FWG41WVG1Wqb5nvffn1CTC75XgzsVR2Zi6Ez9U2ULKAGIAVAFMjuL4zPsbed2AtEKHyFFvEtmCTIXjBP2c3GNKHMFblo8/ga1d18Lmvnl3Tr01Ake2plRXHmtmHJ2mSwIVRmbNd1YC6SrKwYclIZjHUzyEGO6GMtLhjbW6iSzKFzEtLAd4wJLSeMfCgN7KQMqXLpPUs0cOulHG4e0mVTbK2rUtAAZczGCQBl/R1/SorpxSBSr1JaN/1AL9IGxUt3b7KQwKBgR9ls5kDy4VzQ3W+8faa7J9KNvvXf7pTp+lXHso8fZ/vWI6C8JNyl8SLtz95vafnSp0Dx9n+9e1oIdl+iCxiWsXvye5atjMubtELycuhEEQKPHwWPkA4ixHhYbT23K539GFqycPc7SxibhzjWwLxAGUaN2bAT50V4jZuFOWMJjRB1lMSZHT09KoyyhiNiPdv3w+ItO5YggDKQcjD0TJX0hwJqMbGOEs4gsVJuoRpPJR18j7aEdt4+5axF1LKOlsO2RXU5gDGhzSZEDianw+OxF+xdZw7EFZmQFWXLHoPSI9g8Rc82UHlSuzMucTXhWvWbWka2cMjddD5H4Va2AJxSGCYtngJ6jWqzDQ+R+FWdgmMSh00t8CY4zWJ7DFDfa5p7x7vBl7VUYcS33uKgCOv+9Bm0sLlZBr6OsiDxPKunYnAG8n9WYIOoOnw1oR3uwao1lRllUhgCNIPA+NBm7RHMHP/VSsZ1jBqwOYKI9DKSZHjSOzLfT40RbsbNDFWImFGnWaIhsK2C5gkNwEcBr3R7RXMq4i0mkdtRW7OeHZls8R8ant2Bw9lHY2Db7PJB4zMCdOXlVHbex1FoESCg6ROtDeI7y0gN2hhpsuOcae6sjA31UAFA2mhLOv2jp3VIoouYXuMfCmbu4JO1llUg92GKqNZ1k6A10FNQhdmKcJVa+SLt6t/Aw8Tj0yN9Sp00+sc/5R5+qsBrfdU+NdG21spRhyAADDNIZW+yIUheA4n9Y0BXMOezBjSR7wSPhRqNRT9kJiKM4QjKTve/fzt1KmKtZTFQxV7atohgfAfCs5WpmSsIxZ6wFElrBi5hkEkEprzGhJA4+HuobKUV2N6LC2LVvsrgZEKuQUhpJMiTPOKw0aBhl7vspmTStLGWALSmNe7+7WZm0NQxSkmrifBkanhAM+dSWh3etauKxQWylt1BcDUDSOknx6Vm2109f4VnU3dcjc3bwqNeJuA5VWdOvAD40XbL2PbtsWRTJ4T0Ose4Vmbt7vO1nthwbRfGD/AO6KMPbKqCRqMvuMfjS05uMtA0IqUR20tjGZW3cYnXKGy6iNI1j73LhW5uThVRna4LSkEZACXdWJWMupgS3ICcymrbYrC3guIuXGVlGV1XNIgjUgAzwIJ5g+Aq1gfyaz/U2SSOGZp+54sR6C8vsiuhG8ldIWejswV+kvDnM8yM1lf3yK401uOfEa12/fzFm6hZkClRl4kyCysDw/S9lca2guo8vxobi03cBRf+o0VOz8K8p8DrSrIzmXQ6z9EouHDXSmLFgdqAVy2mnujv8A1mvhpXQsMrqwLY9bwE9wJYGYxpquuh19VfNlljAGh0MzRTucgFwu6DLbQnRgkToTrodCdPlU5aGWbm3/AKQcRYxuJRWR0F5suYSAJ4Agg+/l41sbN3lbG4TFM6heztxoSZLEdeHCse7sfZhuv2lzEIxaSDlyyWPAohEaHnW5h9l4a1hMV+TuzA2xmkg8GWOCiOBqn8AD2fwAsrrXrrFIjU0qOcIjYaHyPwNXd3QPytCdPqo9s/IVTfgfI/Cr+7gJxOpMdkIgTA73HXhPxrMthijbrYI8TjzJCkR1od3nwq57bAAM6y55sRoCeumlGRbKAMjP4wR/m8fdQ5vbq9rQ+idDxGvClq+kGM4FPtC1NfYNpcPhxdvKcjqoUiOOvUwOHOti3h8wzBjBgiZ1BAI8uI99TYNTkFtTCKNBAIA6a8a8vW2J1aZ1/Z/9VxKtSFRJ5X9vyd9acyqbbeNU9q2j2TzPD5VqNhiOLac+OkUy9hO6c2oPmZ50nw5J3aegVSQKnZZOFvXPsoo9ZJUR75qTdBcOEPaviFucYt2rlxchlQSUU6yGGv3a3toWwuzsUF7vo+8oKF9hbATEtNw3ZW2INoqpHfuDnwHr4136MoumpPmKQU+0N03Z5fobm8F/BjD3SbuJ0Qx9TcUSwKoTmUD0oE1ze5hIwoPMlT8V/GiHbGxLQsOYukqDBdiRoDw7o10HM8Ko4S12mGUZdOJPkZgdTRqNSLleK2Y3io1YwXFd7p28Qb2vgrhsi9EW8wUHmSQxEdR3TrVnd3cS/izCpw1b7IUH7xOinw40cX9l2b+GSxYttnRzdOigMRoBJOoGY6acKPk2AljDWrQVzBlinFniWnz7wB5QBzroSqRs6jV3yRzacbtRucj2t9EeItWy65bgAk9m2cgdYygkeU0CXLJQkEV9K28ImYdy7ZnUwW1iO6Y5nw/HTl30t7AWxiC6ABXGYAciSQw/aE/rViMlVTVrNa6cwk4ZGtQN2ifqV/V/drFDSa3dqA9imszlgfq1jfk5U94EEGIMg+sUNAKPs6dT0mePOp8Kkx+kPhVc+Fb+72EzCYBjX/uAqnsEZ0rYqdnhLKhokL7C01V2jj8hZWPDgT5cPbWtcweXsUA4AaeCgfjUWMwmcE9nPiSJH40GVPMVTq5GP3SwSYlW7TMoMsoQxOuobwFHGEwdpQfSMAnvQZIkGJkTpQRuRhbqPD2wwVW1lT6R4wSDoDRtaxUam08eFrN1+6xPM8qOozjHKiNpu7Abfi0O1IX7SjjHE3COUAa+4VzDeDd3EYe4BetxmEqRqCBAMQTB8K6vvrfjEKWiAitopACi4TqPvRPrrbfZNrEJZW7bDDKxAM6Hu9POgttbg6CXFk+Vz53OEPQ+ylXfm3Cwk/1C+1vnSqs8h29Hoziljd3Ei2Lv5M5tzGYr3Z4RM9a3t1MGpukYhMttlMcBmMGFWOuo05E0c4LY9/8AJltMbUTmjtrYEnnxk+Xiakvbq2woC3EDKO6WxCwDyjXSm3Sg1pIQ4009Y3Mraex7L3bhygGLeTvRlCqTlIGnH4VexN8Lh8Qsg5rZA8u1Jke0VOlvE21RVvYAwBmN26mvLTIqn1knjUe1kd8NdZ2wzFVUfUPniWWZ6T+FBz+rlLqR3l8QKy+NNKV4K9JoxwRtwaHyPwo1+jPBLcuOHRWBtDRvNdRQU/A+X4Ud/RKv1jmf+WJ/7azIcwiTnqae8G55tg3LUsnNeJXxHUe+gTbXpJ+t+Fd4Irk30lbIWzftlNBczGOhlZA8KXrq8Gh+jhlTrxnDYIcKxEx69Yr0g9BOsGTwP/uliMVZZiiuO0EyBOsakdJHhTfyQ9R8ufwrgTp1Kby7/A6l09XoOdzOoBmevPWPdXjkgHhwjieHCIqsa8pZ1m/7/ARQM7bW0sti/Zj0wDmnhGXlHhXu5GyLj2y6qHEZIz5SGBZjwB+8KzN4jrcH9isP8mKhXHZtmTg9tWjK1xdDxHXQiu7hUnRVxTiOniG49At3h3Lurhr7kgQjsZKAQFYkCEBJ9dCWxj/R1Hgfiawd49stHZ9nbAdVYlFC6yY6/HWt3Yi/UJ6/jTailqguIxEqqSly/vVlzZl2L1meHbW5/a/3rsuN2hbtQLjqmaYzGJgSR09VcLxA7p46dPDWuj4TaibVwPZ5kW+uUkNwLLrmEalWE6jUZjTsYqUI9E9fnzEjZ3VxpvWQz3M5nuyIIUaKzdWMZtOGYUC/TcLZRPrALiqISNWDPxnlGU0T7ItJs+212+6oMoCqGDnSNFIVS50AGhMDU9OK787ynGYlnOgnQcgBoq+MD3k1ajZymtuXzLWpW2kk2Fjj3Y8DlqvtfZ7ZVuM5ZjAPiQPD2eqptovFlPNf3a8wO1iYRhM8D40pK900awslw5RfUx8sUQboXvr7YZwiG4AxaAMvpZdepUe2rNxFgyBVHZNkMyiNTfQfq6k1pl7nasHfDXGJPCFHxPxHsrzFOFkiKyt1rxuWSzd4m4xJjqZPx+FaOJszp/HOsgnuYGFvBcSMrQWYT9aE4zoZHA++BrRjsm3cuKQmIdCI4ul3kpJGWPX+kaztiW7YWHzCHMns0YRKkiYzDQ+oVtbJwqKxKupCAyBbyEfZiZ6ofOAOVEubQK/SDh/r0JJjKoPQjPcH4zRpcWLieT/5K5ft7HXrqW7lyGLKsxplzS3ID73OT46VlYC5eNr07xMCO9c4TrGunKl5O+wu6rpSd0drKGlXEWxbjTtbnruP/qpVdgHpBe6zFwGADLwHsFWv5MH3R7BWnsLAylaRwHhRbj4Mts4DkPYKJt3beTA4zlJs/vmobmC8K1Nl2guCxUj7dmPOSf486oxP2H8AfVDXpsmrAvcdB7KYcR/BAoxwrIq3uBnofhRh9G207dh7jXcRZtqUUBbjKjEzOYZiNIEUM9t5ewfKsjBWO0va6/Vr8TWJDuEXrnejvtg/+qw/+Nb/ANVCG9FzD4y8HO08KqJ6CTbJGgzSwuCZInhpQemyR0px2QOSjxnp4UNq+jOqpB1axOzVuG6uJs5iSf60EAmZIGaAdT7akbb+E0/ptnTxXy+90rl+1LfZtAkCKZhVlLja93LGvCSaDKlGW/6CXb1Z087cwf8A1lr3fOmneDBf9ZarmGG7zqJmSJ49a6nsjB2hhkkW5AEyFnj1OtC7LS6fVlubQPbexOEdXa3iluXMsKgHGOPu1qjsy9g3tKL+KFl0lckE6SWDHTnm91Xt7sMgyFcuivOUAfZPT117uMtvs72bJPaaZo/NpwmjxpxjGyFW263yMfaG72zLrqx2iRlAEBJ4a9K0cLb2dbUKMdMf2D8q1957CNaAUIe9rlj1ULfyWOlbCMvOmzj/APfH9g/KquzcHgMPdFy3tFtGzBWtZlEzpEcNaj/ksdKY2yh0rcZOOzJoPx+FwF0kttG4Jmcts8+QkGB4Css7s7L57Qu/4X/jVq7s0A8BUF/ZojhWpTlLdk0MDeG0oUi2SyBoViIJUAwx8xWHh7sQw4iiDa+HJTKsTmH40P3bRSQSJ6D+IqgVD2fmGO62yGxlm7cLZDbMAASCcsiZNY2EssgzkhSl6CSJAbI3Ty94op+jTGdng8Ux4A5v+w/Khm7is+HYFgCb5cjn6EAxxj0taCm8zQ3KKyphLunvBeQmwnZQe93w56DkwitjE70YkBj2VlgpjRnk8DoPXQlu/dT8tRrbAhpBHe005z4jqaJyVCYtTHGfagqnNpm404yVza3X25iCjnIUYvMZDAEDXVSOvPnRC23rqqAwQh5DkoQcpB1EHXny0rh2y3bWDpWne2g4RhOkH4GnM/cjmusk7BNtfFzhLK93VrAMDoU8fCtfe7Z97FbRt4Wze7MDDdoAxYLozAiBxJ7vqWgVgcthidO0tR5fwPdW/wDStjmtbQR0drbraXKykgjW5wI1GhpGkrXGr3dyO99GePDHuWm8RcXXx70H3UqGDvXjv+uv/wCI3zr2jXZNAv2PgslsazOvSrpqe3s6BErp/HWmnAnqPXQ85MpTurVmwP6DiPG7aH7xpxwjcwB5a/E0+7ZPYugYQ5UnSIKiBwPCrUzFSDcGkDDL4+deOorQTZvVgPOflThssfeEzy10ii50cvss+hlFedQ7u2pvH+6t/jWw+ypIGbTy/jnFTYTd0IxYM8kKukRCzrwPX3VmU0NYfDyg7svW7VSBRNeLgzwzN64+VOXCeZ9fyFDzodyiOHQmWRSeRKg8OWv8a1WfDKDlFtMp9LRYHTSNdatLhdeflNJsKOfvJ+dTOi8hXTB2xBCIDyhV+VPeKf8Ako8fafnXhwC8Nf2j86mdEyMzceJQjwPwNZ2wrALXJgd4cf0FogOx0JmG/abn5mKZa2HaUk9nqTrJPGIHPoBV8RWMcJ583cS207umtSrhh4edOTCqOCrT2UfdT2CqzhMhDcsLGh1qsUFXCZ+77qjYHw9QFVnI4GfiLYqtcGnKte5w1UewfKvLJVeAHiI0q85MgBbQzalVznNoAJ111qu+x2VCSoZ29LMrN6gBxrp9q8AR3VHQwB8a9xFmdcw9o+dW5mIU8qsCdm5bwmCNq3be/cuEM+W1cCjVe7McgOFCtjYF3LOUazoQRE103+TPP21FidlsQRLQRWVJINK70Ob2SbLq4TLliehI5zUl7eZ37YKoC3YmdSNI0I05GibbGwHt2mdRcu8oUSdQddOQ5+dDWytj3XugGyyrorkqeKkksJiDGhonqvUzeSVkW8HYGUQImD7amxeF7jeR+Boss7BTKMukDSfDgaHsXh7qsQ1ttOgkeoirUxB4Z3vcyMXt7PZsrAzo6QR/Z5EH1fKvN4NqXsRdz32zPkAkgDQTGgAHOvNp4aSpKa5hrrqNdDVba+KLMpIywoHXgTrrVt3Y0lYoF5160qbnpVZo7pkHQU10HQcvjSpUAssIojhTWtDoPZSpVCDPyVPuL7B0piYdYPdX2CvaVQiG9io+yOfIdadeuHqa9pVRaIFunTU+2pMNcObifb4ClSqkbLGJE2jOuq/EVj27QhtB7K9pVmRELDWxmGg58qe6DvaClSqEISg6D+AKS2xHAV5SqEPVQdBUxtiOA9njSpVZCKk5pUqhGMao2bWlSqEQ8Oep/iK8WvaVQh4Gg6aeVOs32zgZmjpJpUqsjK4vNqcx58z0FNF0xxPXjz60qVWUQXsQ33m9pp9wwBGnClSqyhrsZ40G73H64foD95q9pVqO5GYMUqVKjGT/2Q=="/>
          <p:cNvSpPr>
            <a:spLocks noChangeAspect="1" noChangeArrowheads="1"/>
          </p:cNvSpPr>
          <p:nvPr/>
        </p:nvSpPr>
        <p:spPr bwMode="auto">
          <a:xfrm>
            <a:off x="1143000" y="-2179638"/>
            <a:ext cx="4286250" cy="321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1519" name="Picture 15" descr="Dockhead Post 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206876"/>
            <a:ext cx="3268662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Image result for post box 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655638"/>
            <a:ext cx="169386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86103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Vitamin D: Summary of 5 Yr. Results</a:t>
            </a:r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1908176" y="1196975"/>
            <a:ext cx="8728075" cy="4857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/>
          <a:lstStyle>
            <a:lvl1pPr marL="285750" indent="-285750">
              <a:lnSpc>
                <a:spcPct val="110000"/>
              </a:lnSpc>
              <a:spcBef>
                <a:spcPct val="50000"/>
              </a:spcBef>
              <a:buSzPct val="100000"/>
              <a:buChar char="•"/>
              <a:tabLst>
                <a:tab pos="571500" algn="l"/>
                <a:tab pos="2684463" algn="l"/>
                <a:tab pos="2973388" algn="l"/>
                <a:tab pos="4343400" algn="l"/>
                <a:tab pos="6292850" algn="l"/>
              </a:tabLst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1pPr>
            <a:lvl2pPr marL="685800" indent="-228600">
              <a:lnSpc>
                <a:spcPct val="95000"/>
              </a:lnSpc>
              <a:spcBef>
                <a:spcPct val="30000"/>
              </a:spcBef>
              <a:buSzPct val="100000"/>
              <a:buChar char="–"/>
              <a:tabLst>
                <a:tab pos="571500" algn="l"/>
                <a:tab pos="2684463" algn="l"/>
                <a:tab pos="2973388" algn="l"/>
                <a:tab pos="4343400" algn="l"/>
                <a:tab pos="6292850" algn="l"/>
              </a:tabLst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1500" algn="l"/>
                <a:tab pos="2684463" algn="l"/>
                <a:tab pos="2973388" algn="l"/>
                <a:tab pos="4343400" algn="l"/>
                <a:tab pos="6292850" algn="l"/>
              </a:tabLst>
              <a:defRPr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3pPr>
            <a:lvl4pPr marL="1543050" indent="-171450">
              <a:spcBef>
                <a:spcPct val="20000"/>
              </a:spcBef>
              <a:buChar char="–"/>
              <a:tabLst>
                <a:tab pos="571500" algn="l"/>
                <a:tab pos="2684463" algn="l"/>
                <a:tab pos="2973388" algn="l"/>
                <a:tab pos="4343400" algn="l"/>
                <a:tab pos="629285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>
              <a:spcBef>
                <a:spcPct val="20000"/>
              </a:spcBef>
              <a:buChar char="»"/>
              <a:tabLst>
                <a:tab pos="571500" algn="l"/>
                <a:tab pos="2684463" algn="l"/>
                <a:tab pos="2973388" algn="l"/>
                <a:tab pos="4343400" algn="l"/>
                <a:tab pos="629285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2684463" algn="l"/>
                <a:tab pos="2973388" algn="l"/>
                <a:tab pos="4343400" algn="l"/>
                <a:tab pos="629285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2684463" algn="l"/>
                <a:tab pos="2973388" algn="l"/>
                <a:tab pos="4343400" algn="l"/>
                <a:tab pos="629285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2684463" algn="l"/>
                <a:tab pos="2973388" algn="l"/>
                <a:tab pos="4343400" algn="l"/>
                <a:tab pos="629285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  <a:tab pos="2684463" algn="l"/>
                <a:tab pos="2973388" algn="l"/>
                <a:tab pos="4343400" algn="l"/>
                <a:tab pos="629285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15000"/>
              </a:spcBef>
              <a:buFontTx/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						</a:t>
            </a:r>
            <a:endParaRPr lang="en-US" altLang="en-US" u="sng" dirty="0">
              <a:solidFill>
                <a:schemeClr val="tx1"/>
              </a:solidFill>
            </a:endParaRPr>
          </a:p>
          <a:p>
            <a:pPr>
              <a:spcBef>
                <a:spcPct val="15000"/>
              </a:spcBef>
              <a:buFontTx/>
              <a:buNone/>
              <a:defRPr/>
            </a:pPr>
            <a:r>
              <a:rPr lang="en-US" altLang="en-US" dirty="0">
                <a:solidFill>
                  <a:schemeClr val="tx1"/>
                </a:solidFill>
              </a:rPr>
              <a:t>			</a:t>
            </a:r>
            <a:r>
              <a:rPr lang="en-US" altLang="en-US" u="sng" dirty="0">
                <a:solidFill>
                  <a:schemeClr val="tx1"/>
                </a:solidFill>
                <a:effectLst/>
              </a:rPr>
              <a:t>VIT D	PBO		RR (p)</a:t>
            </a:r>
          </a:p>
          <a:p>
            <a:pPr>
              <a:spcBef>
                <a:spcPct val="15000"/>
              </a:spcBef>
              <a:buFontTx/>
              <a:buNone/>
              <a:defRPr/>
            </a:pPr>
            <a:r>
              <a:rPr lang="en-US" altLang="en-US" dirty="0">
                <a:solidFill>
                  <a:schemeClr val="tx1"/>
                </a:solidFill>
                <a:effectLst/>
              </a:rPr>
              <a:t>			(n=1345)	(n=1341)</a:t>
            </a:r>
          </a:p>
          <a:p>
            <a:pPr>
              <a:buFontTx/>
              <a:buNone/>
              <a:defRPr/>
            </a:pPr>
            <a:r>
              <a:rPr lang="en-US" altLang="en-US" dirty="0">
                <a:solidFill>
                  <a:schemeClr val="tx1"/>
                </a:solidFill>
                <a:effectLst/>
              </a:rPr>
              <a:t>Any fracture	8.8%	11.1%		0.8 (.04)</a:t>
            </a:r>
          </a:p>
          <a:p>
            <a:pPr>
              <a:buFontTx/>
              <a:buNone/>
              <a:defRPr/>
            </a:pPr>
            <a:r>
              <a:rPr lang="en-US" altLang="en-US" dirty="0">
                <a:solidFill>
                  <a:schemeClr val="tx1"/>
                </a:solidFill>
                <a:effectLst/>
              </a:rPr>
              <a:t>Hip, wrist, vert.	4.5%	6.5%		0.67 (.02)</a:t>
            </a:r>
          </a:p>
          <a:p>
            <a:pPr>
              <a:buFontTx/>
              <a:buNone/>
              <a:defRPr/>
            </a:pPr>
            <a:r>
              <a:rPr lang="en-US" altLang="en-US" dirty="0">
                <a:solidFill>
                  <a:schemeClr val="tx1"/>
                </a:solidFill>
                <a:effectLst/>
              </a:rPr>
              <a:t>Mortality	16.7%	18.4%		0.88 (.18)</a:t>
            </a:r>
          </a:p>
          <a:p>
            <a:pPr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952500" y="5057776"/>
            <a:ext cx="9753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 b="0" dirty="0"/>
              <a:t>CONCLUSION: Four monthly supplementation with 100 000 IU oral vitamin D may prevent fractures without adverse effects in men and women living in the general community</a:t>
            </a: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1223964" y="6338888"/>
            <a:ext cx="3762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 b="0"/>
              <a:t>BMJ. 2003 Mar 1; 326(7387): 469.</a:t>
            </a:r>
            <a:r>
              <a:rPr lang="en-US" altLang="en-US" b="0"/>
              <a:t> 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538289" y="2614246"/>
            <a:ext cx="8632825" cy="149082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0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Keeping Trials Simple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436" y="1233488"/>
            <a:ext cx="9436100" cy="492930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3000" b="0" dirty="0" smtClean="0">
                <a:effectLst/>
              </a:rPr>
              <a:t>Efficiencies in Vitamin D trial:</a:t>
            </a:r>
          </a:p>
          <a:p>
            <a:pPr lvl="1"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2600" dirty="0"/>
              <a:t>Simple selection criteria</a:t>
            </a:r>
          </a:p>
          <a:p>
            <a:pPr lvl="1"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2600" dirty="0"/>
              <a:t>No follow-up clinic visits or measurements</a:t>
            </a:r>
          </a:p>
          <a:p>
            <a:pPr lvl="1"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2600" dirty="0"/>
              <a:t>Outcomes self-assessed (mail, internet) or existing data (EMR</a:t>
            </a:r>
            <a:r>
              <a:rPr lang="en-US" altLang="en-US" sz="2600" dirty="0" smtClean="0"/>
              <a:t>)</a:t>
            </a:r>
          </a:p>
          <a:p>
            <a:pPr marL="457200" lvl="1" indent="0">
              <a:spcAft>
                <a:spcPts val="500"/>
              </a:spcAft>
              <a:buNone/>
              <a:tabLst>
                <a:tab pos="571500" algn="l"/>
              </a:tabLst>
              <a:defRPr/>
            </a:pPr>
            <a:endParaRPr lang="en-US" altLang="en-US" sz="2600" dirty="0"/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3000" b="0" dirty="0" smtClean="0">
                <a:effectLst/>
              </a:rPr>
              <a:t>Study </a:t>
            </a:r>
            <a:r>
              <a:rPr lang="en-US" altLang="en-US" sz="3000" b="0" u="sng" dirty="0" smtClean="0">
                <a:effectLst/>
              </a:rPr>
              <a:t>very efficient</a:t>
            </a:r>
            <a:r>
              <a:rPr lang="en-US" altLang="en-US" sz="3000" b="0" dirty="0" smtClean="0">
                <a:effectLst/>
              </a:rPr>
              <a:t> (VERY) </a:t>
            </a:r>
          </a:p>
          <a:p>
            <a:pPr lvl="1"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2600" b="0" dirty="0" smtClean="0">
                <a:effectLst/>
              </a:rPr>
              <a:t>Cost of Vitamin D trial:  	about $500,000.</a:t>
            </a:r>
          </a:p>
          <a:p>
            <a:pPr lvl="1"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2600" b="0" dirty="0" smtClean="0">
                <a:effectLst/>
              </a:rPr>
              <a:t>Cost of WHI: 		about $1,000,000,000</a:t>
            </a:r>
          </a:p>
          <a:p>
            <a:pPr marL="457200" lvl="1" indent="0">
              <a:spcAft>
                <a:spcPts val="500"/>
              </a:spcAft>
              <a:buNone/>
              <a:tabLst>
                <a:tab pos="571500" algn="l"/>
              </a:tabLst>
              <a:defRPr/>
            </a:pPr>
            <a:endParaRPr lang="en-US" altLang="en-US" sz="2600" b="0" dirty="0" smtClean="0"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3000" b="0" dirty="0" smtClean="0">
                <a:effectLst/>
              </a:rPr>
              <a:t>Want to increase efficiency while maintaining quality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  <a:tabLst>
                <a:tab pos="571500" algn="l"/>
              </a:tabLst>
              <a:defRPr/>
            </a:pPr>
            <a:endParaRPr lang="en-US" altLang="en-US" sz="3000" b="0" dirty="0" smtClean="0"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r>
              <a:rPr lang="en-US" altLang="en-US" sz="3000" b="0" dirty="0" smtClean="0">
                <a:effectLst/>
              </a:rPr>
              <a:t>Minimize non-essential measurements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endParaRPr lang="en-US" altLang="en-US" b="0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None/>
              <a:tabLst>
                <a:tab pos="571500" algn="l"/>
              </a:tabLst>
              <a:defRPr/>
            </a:pPr>
            <a:endParaRPr lang="en-US" altLang="en-US" b="0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68363" y="-90488"/>
            <a:ext cx="8902701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VITAL: How did they do it on NIH diet?</a:t>
            </a:r>
            <a:endParaRPr lang="en-US" dirty="0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4" y="1951160"/>
            <a:ext cx="10306051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8308" y="375139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Trial of the Week:</a:t>
            </a:r>
            <a:br>
              <a:rPr lang="en-US" altLang="en-US" dirty="0" smtClean="0"/>
            </a:br>
            <a:r>
              <a:rPr lang="en-US" altLang="en-US" dirty="0" smtClean="0"/>
              <a:t>VITAL (Vitamin D and Omega 3 Trial)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5608" y="1684827"/>
            <a:ext cx="10287000" cy="4819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Vitamin D believed by many to be “good for what ails </a:t>
            </a:r>
            <a:r>
              <a:rPr lang="en-US" dirty="0" err="1" smtClean="0"/>
              <a:t>ya</a:t>
            </a:r>
            <a:r>
              <a:rPr lang="en-US" dirty="0" smtClean="0"/>
              <a:t>”</a:t>
            </a:r>
          </a:p>
          <a:p>
            <a:pPr>
              <a:defRPr/>
            </a:pPr>
            <a:r>
              <a:rPr lang="en-US" dirty="0" smtClean="0"/>
              <a:t>Estrogen of decade:  Fractures, CHD, cancer, dementia, etc.</a:t>
            </a:r>
          </a:p>
          <a:p>
            <a:pPr>
              <a:defRPr/>
            </a:pPr>
            <a:r>
              <a:rPr lang="en-US" dirty="0" smtClean="0"/>
              <a:t>Lots of observational data showing benefits</a:t>
            </a:r>
          </a:p>
          <a:p>
            <a:pPr>
              <a:defRPr/>
            </a:pPr>
            <a:r>
              <a:rPr lang="en-US" dirty="0" smtClean="0"/>
              <a:t>Vitamin D testing rapidly increasing and costly:  necessary?</a:t>
            </a:r>
            <a:endParaRPr lang="en-US" dirty="0"/>
          </a:p>
          <a:p>
            <a:pPr>
              <a:defRPr/>
            </a:pPr>
            <a:r>
              <a:rPr lang="en-US" dirty="0" smtClean="0"/>
              <a:t>VITAL:</a:t>
            </a:r>
          </a:p>
          <a:p>
            <a:pPr lvl="1">
              <a:defRPr/>
            </a:pPr>
            <a:r>
              <a:rPr lang="en-US" dirty="0" smtClean="0"/>
              <a:t>RCT of Vitamin  D (2000 IU/day) vs. placebo</a:t>
            </a:r>
          </a:p>
          <a:p>
            <a:pPr lvl="2">
              <a:defRPr/>
            </a:pPr>
            <a:r>
              <a:rPr lang="en-US" dirty="0" smtClean="0"/>
              <a:t>(secretly a factorial design)</a:t>
            </a:r>
          </a:p>
          <a:p>
            <a:pPr lvl="1">
              <a:defRPr/>
            </a:pPr>
            <a:r>
              <a:rPr lang="en-US" dirty="0" smtClean="0"/>
              <a:t>&gt;25,000 people including high proportion of AA</a:t>
            </a:r>
          </a:p>
          <a:p>
            <a:pPr lvl="1">
              <a:defRPr/>
            </a:pPr>
            <a:r>
              <a:rPr lang="en-US" dirty="0" smtClean="0"/>
              <a:t>Funded by NIH</a:t>
            </a: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1276351" y="6292850"/>
            <a:ext cx="566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 b="0"/>
              <a:t>Manson et al, NEJM, 1/2009</a:t>
            </a:r>
          </a:p>
        </p:txBody>
      </p:sp>
    </p:spTree>
    <p:extLst>
      <p:ext uri="{BB962C8B-B14F-4D97-AF65-F5344CB8AC3E}">
        <p14:creationId xmlns:p14="http://schemas.microsoft.com/office/powerpoint/2010/main" val="38688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VITAL: How did they do it on NIH diet?</a:t>
            </a:r>
            <a:endParaRPr lang="en-US" dirty="0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5" y="1188315"/>
            <a:ext cx="10306051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1644651" y="3621088"/>
            <a:ext cx="83867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Patients recruited via internet and advertisements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Not seen in a clinic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Most went to a local lab for blood draw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Vitamin D or placebo mailed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92150" y="3621088"/>
            <a:ext cx="106616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Patients recruited via internet and advertisements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Not seen in a clinic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Most went to a local lab for blood draw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>
                <a:solidFill>
                  <a:schemeClr val="tx1"/>
                </a:solidFill>
              </a:rPr>
              <a:t>Vitamin D or placebo </a:t>
            </a:r>
            <a:r>
              <a:rPr lang="en-US" altLang="en-US" b="0" dirty="0" smtClean="0">
                <a:solidFill>
                  <a:schemeClr val="tx1"/>
                </a:solidFill>
              </a:rPr>
              <a:t>mailed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Follow-up by phone/email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26307" y="6280654"/>
            <a:ext cx="491172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dirty="0" smtClean="0"/>
              <a:t>Manson 2018 NEJM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565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1" y="224448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Site-less Clinical Trials</a:t>
            </a:r>
            <a:endParaRPr lang="en-US" dirty="0"/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56" y="1041361"/>
            <a:ext cx="8086043" cy="51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2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Site-less Trials</a:t>
            </a:r>
            <a:br>
              <a:rPr lang="en-US" dirty="0" smtClean="0"/>
            </a:br>
            <a:r>
              <a:rPr lang="en-US" dirty="0" smtClean="0"/>
              <a:t>(Nature Biotech, 8/18)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5819" y="2701925"/>
            <a:ext cx="5021263" cy="2751138"/>
          </a:xfrm>
        </p:spPr>
      </p:pic>
      <p:pic>
        <p:nvPicPr>
          <p:cNvPr id="419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5" y="2690019"/>
            <a:ext cx="50419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460148" y="2732089"/>
            <a:ext cx="5265738" cy="8604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20093" y="3743326"/>
            <a:ext cx="5265738" cy="13303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4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84250" y="2346325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Adherence (aka compliance)</a:t>
            </a:r>
          </a:p>
        </p:txBody>
      </p:sp>
    </p:spTree>
    <p:extLst>
      <p:ext uri="{BB962C8B-B14F-4D97-AF65-F5344CB8AC3E}">
        <p14:creationId xmlns:p14="http://schemas.microsoft.com/office/powerpoint/2010/main" val="27031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Adherence (aka compliance)</a:t>
            </a:r>
          </a:p>
        </p:txBody>
      </p:sp>
      <p:sp>
        <p:nvSpPr>
          <p:cNvPr id="344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65200" y="1143000"/>
            <a:ext cx="10153401" cy="5292057"/>
          </a:xfrm>
        </p:spPr>
        <p:txBody>
          <a:bodyPr>
            <a:normAutofit/>
          </a:bodyPr>
          <a:lstStyle/>
          <a:p>
            <a:pPr marL="457200" indent="-457200">
              <a:tabLst>
                <a:tab pos="571500" algn="l"/>
              </a:tabLst>
              <a:defRPr/>
            </a:pPr>
            <a:r>
              <a:rPr lang="en-US" altLang="en-US" sz="3200" dirty="0" smtClean="0"/>
              <a:t>Trial is meaningless unless participants use treatment</a:t>
            </a:r>
          </a:p>
          <a:p>
            <a:pPr marL="457200" indent="-457200">
              <a:tabLst>
                <a:tab pos="571500" algn="l"/>
              </a:tabLst>
              <a:defRPr/>
            </a:pPr>
            <a:r>
              <a:rPr lang="en-US" altLang="en-US" sz="3200" dirty="0" smtClean="0"/>
              <a:t>“Adherence” is a many faceted concept.  3 aspects:</a:t>
            </a:r>
          </a:p>
          <a:p>
            <a:pPr marL="838200" lvl="1" indent="-381000">
              <a:buNone/>
              <a:tabLst>
                <a:tab pos="571500" algn="l"/>
              </a:tabLst>
              <a:defRPr/>
            </a:pPr>
            <a:r>
              <a:rPr lang="en-US" altLang="en-US" sz="2800" dirty="0"/>
              <a:t>1.  Medications/interventions</a:t>
            </a:r>
          </a:p>
          <a:p>
            <a:pPr marL="838200" lvl="1" indent="-381000">
              <a:buNone/>
              <a:tabLst>
                <a:tab pos="571500" algn="l"/>
              </a:tabLst>
              <a:defRPr/>
            </a:pPr>
            <a:r>
              <a:rPr lang="en-US" altLang="en-US" sz="2800" dirty="0"/>
              <a:t>2.  Visit schedules/reporting</a:t>
            </a:r>
          </a:p>
          <a:p>
            <a:pPr marL="838200" lvl="1" indent="-381000">
              <a:buNone/>
              <a:tabLst>
                <a:tab pos="571500" algn="l"/>
              </a:tabLst>
              <a:defRPr/>
            </a:pPr>
            <a:r>
              <a:rPr lang="en-US" altLang="en-US" sz="2800" dirty="0"/>
              <a:t>3.  Adherence to protocol (</a:t>
            </a:r>
            <a:r>
              <a:rPr lang="en-US" altLang="en-US" sz="2800" dirty="0" err="1"/>
              <a:t>eg</a:t>
            </a:r>
            <a:r>
              <a:rPr lang="en-US" altLang="en-US" sz="2800" dirty="0"/>
              <a:t>. Admitting only </a:t>
            </a:r>
            <a:r>
              <a:rPr lang="en-US" altLang="en-US" sz="2800" dirty="0" err="1"/>
              <a:t>eligibles</a:t>
            </a:r>
            <a:r>
              <a:rPr lang="en-US" altLang="en-US" sz="2800" dirty="0"/>
              <a:t>)</a:t>
            </a:r>
          </a:p>
          <a:p>
            <a:pPr marL="457200" indent="-457200">
              <a:tabLst>
                <a:tab pos="571500" algn="l"/>
              </a:tabLst>
              <a:defRPr/>
            </a:pPr>
            <a:r>
              <a:rPr lang="en-US" altLang="en-US" sz="3200" dirty="0" smtClean="0"/>
              <a:t>Lack of adherence can lead to:</a:t>
            </a:r>
          </a:p>
          <a:p>
            <a:pPr marL="838200" lvl="1" indent="-381000">
              <a:tabLst>
                <a:tab pos="571500" algn="l"/>
              </a:tabLst>
              <a:defRPr/>
            </a:pPr>
            <a:r>
              <a:rPr lang="en-US" altLang="en-US" sz="2800" dirty="0" smtClean="0"/>
              <a:t>Bias in either efficacy or safety</a:t>
            </a:r>
          </a:p>
          <a:p>
            <a:pPr marL="838200" lvl="1" indent="-381000">
              <a:tabLst>
                <a:tab pos="571500" algn="l"/>
              </a:tabLst>
              <a:defRPr/>
            </a:pPr>
            <a:r>
              <a:rPr lang="en-US" altLang="en-US" sz="2800" dirty="0" smtClean="0"/>
              <a:t>Decreased power</a:t>
            </a:r>
          </a:p>
          <a:p>
            <a:pPr marL="838200" lvl="1" indent="-381000">
              <a:tabLst>
                <a:tab pos="571500" algn="l"/>
              </a:tabLst>
              <a:defRPr/>
            </a:pPr>
            <a:r>
              <a:rPr lang="en-US" altLang="en-US" sz="2800" dirty="0" smtClean="0"/>
              <a:t>Publication challenges</a:t>
            </a:r>
          </a:p>
          <a:p>
            <a:pPr marL="838200" lvl="1" indent="-381000">
              <a:tabLst>
                <a:tab pos="571500" algn="l"/>
              </a:tabLst>
              <a:defRPr/>
            </a:pPr>
            <a:r>
              <a:rPr lang="en-US" altLang="en-US" sz="2800" dirty="0" err="1" smtClean="0"/>
              <a:t>Uninterpretable</a:t>
            </a:r>
            <a:r>
              <a:rPr lang="en-US" altLang="en-US" sz="2800" dirty="0" smtClean="0"/>
              <a:t> results</a:t>
            </a:r>
          </a:p>
          <a:p>
            <a:pPr marL="838200" lvl="1" indent="-381000">
              <a:tabLst>
                <a:tab pos="571500" algn="l"/>
              </a:tabLst>
              <a:defRPr/>
            </a:pPr>
            <a:endParaRPr lang="en-US" altLang="en-US" dirty="0" smtClean="0"/>
          </a:p>
          <a:p>
            <a:pPr marL="457200" indent="-457200"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38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Adherence goals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10092906" cy="5725862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Ideal:  all participants continue to take meds (perfectly) and attend all follow-up visits to end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Why might participants stop medication?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Side effects (real or perceived)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altLang="en-US" sz="2400" dirty="0" err="1" smtClean="0"/>
              <a:t>Eg</a:t>
            </a:r>
            <a:r>
              <a:rPr lang="en-US" altLang="en-US" sz="2400" dirty="0" smtClean="0"/>
              <a:t>. In </a:t>
            </a:r>
            <a:r>
              <a:rPr lang="en-US" altLang="en-US" sz="2400" dirty="0" err="1" smtClean="0"/>
              <a:t>Zoledronic</a:t>
            </a:r>
            <a:r>
              <a:rPr lang="en-US" altLang="en-US" sz="2400" dirty="0" smtClean="0"/>
              <a:t> acid trial, ~25% had acute phase reaction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Complex regimens (</a:t>
            </a:r>
            <a:r>
              <a:rPr lang="en-US" altLang="en-US" sz="2800" dirty="0" err="1" smtClean="0"/>
              <a:t>eg</a:t>
            </a:r>
            <a:r>
              <a:rPr lang="en-US" altLang="en-US" sz="2800" dirty="0" smtClean="0"/>
              <a:t>. self-injections)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Want to take a true active medication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altLang="en-US" sz="2400" dirty="0" smtClean="0"/>
              <a:t>New info on old medication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altLang="en-US" sz="2400" dirty="0" smtClean="0"/>
              <a:t>New competing medication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Want to stop active medication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altLang="en-US" sz="2400" dirty="0" smtClean="0"/>
              <a:t>New info on old medication (</a:t>
            </a:r>
            <a:r>
              <a:rPr lang="en-US" altLang="en-US" sz="2400" dirty="0" err="1" smtClean="0"/>
              <a:t>e.g</a:t>
            </a:r>
            <a:r>
              <a:rPr lang="en-US" altLang="en-US" sz="2400" dirty="0" smtClean="0"/>
              <a:t>, ERT increases BC risk)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95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84250" y="2346325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Adherence :</a:t>
            </a:r>
            <a:br>
              <a:rPr lang="en-US" altLang="en-US" dirty="0"/>
            </a:br>
            <a:r>
              <a:rPr lang="en-US" altLang="en-US" dirty="0"/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25881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6" descr="Image result for bad hair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8213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2"/>
          <p:cNvSpPr txBox="1">
            <a:spLocks noChangeArrowheads="1"/>
          </p:cNvSpPr>
          <p:nvPr/>
        </p:nvSpPr>
        <p:spPr bwMode="auto">
          <a:xfrm>
            <a:off x="333376" y="200759"/>
            <a:ext cx="2543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chemeClr val="accent1"/>
                </a:solidFill>
              </a:rPr>
              <a:t>BAD HAIR DAY</a:t>
            </a:r>
          </a:p>
        </p:txBody>
      </p:sp>
    </p:spTree>
    <p:extLst>
      <p:ext uri="{BB962C8B-B14F-4D97-AF65-F5344CB8AC3E}">
        <p14:creationId xmlns:p14="http://schemas.microsoft.com/office/powerpoint/2010/main" val="2441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Some Examples of “Bad Adherence Days”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Women’s Health Initiative (HRT and CHD)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 After first year results seen by DSMB, letter sent to all participants “observed a small increase in cardiovascular disease among </a:t>
            </a:r>
            <a:r>
              <a:rPr lang="en-US" altLang="en-US" dirty="0" err="1"/>
              <a:t>ppts</a:t>
            </a:r>
            <a:r>
              <a:rPr lang="en-US" altLang="en-US" dirty="0"/>
              <a:t> on HRT”…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Many stopped medications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PROOF trial (effect of Nasal Calcitonin on osteoporosis)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 </a:t>
            </a:r>
            <a:r>
              <a:rPr lang="en-US" altLang="en-US" dirty="0"/>
              <a:t>1994 to 1999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1997:  Alendronate approved.  Good results, excellent marketing 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Many dropped out of PROOF to take open-label alendronate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588295" y="3756025"/>
            <a:ext cx="9364662" cy="27908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8658" name="Picture 2" descr="Image result for small increase heart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56025"/>
            <a:ext cx="43830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7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370" y="339969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Adherence to intervention = adherence to visit schedule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1759" y="1752844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Can have perfect visit adherence (come to all visits on time) but--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Not take a single study med pill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Take only 60% of pills</a:t>
            </a:r>
          </a:p>
          <a:p>
            <a:pPr>
              <a:tabLst>
                <a:tab pos="571500" algn="l"/>
              </a:tabLst>
              <a:defRPr/>
            </a:pPr>
            <a:endParaRPr lang="en-US" altLang="en-US" sz="3200" dirty="0"/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If miss visits or stop coming to visits, then generally don’t take study medication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Exceptions do occur..could take study medications but not attend follow-up visits</a:t>
            </a:r>
          </a:p>
          <a:p>
            <a:pPr>
              <a:tabLst>
                <a:tab pos="571500" algn="l"/>
              </a:tabLst>
              <a:defRPr/>
            </a:pPr>
            <a:endParaRPr lang="en-US" altLang="en-US" dirty="0"/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  <p:cxnSp>
        <p:nvCxnSpPr>
          <p:cNvPr id="55300" name="Straight Connector 4"/>
          <p:cNvCxnSpPr>
            <a:cxnSpLocks noChangeShapeType="1"/>
          </p:cNvCxnSpPr>
          <p:nvPr/>
        </p:nvCxnSpPr>
        <p:spPr bwMode="auto">
          <a:xfrm flipH="1">
            <a:off x="6585683" y="355844"/>
            <a:ext cx="114300" cy="55562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008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9" y="471488"/>
            <a:ext cx="90439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9" y="2184401"/>
            <a:ext cx="764063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0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Measuring Adherence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>
            <a:normAutofit lnSpcReduction="10000"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200" dirty="0" smtClean="0"/>
              <a:t>Medication-taking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Just ask! (self report)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Pill counts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Biochemical assays for some drugs (blinding issues)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High tech pill bottles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altLang="en-US" sz="2400" dirty="0" smtClean="0"/>
              <a:t>Can count number of times bottle actually opened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Blister packs may help assessments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 smtClean="0"/>
              <a:t>Visit schedule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N missed visits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Visits within schedule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etc.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21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High Tech Approach to Medication Adherence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914401"/>
            <a:ext cx="40290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62" name="Rectangle 6"/>
          <p:cNvSpPr>
            <a:spLocks noChangeArrowheads="1"/>
          </p:cNvSpPr>
          <p:nvPr/>
        </p:nvSpPr>
        <p:spPr bwMode="auto">
          <a:xfrm>
            <a:off x="2157413" y="3090863"/>
            <a:ext cx="1103312" cy="2476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8" name="Picture 8" descr="Image result for iphone health 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2657475"/>
            <a:ext cx="55245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88646" y="211015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Effect of Stopping Medication: </a:t>
            </a:r>
            <a:br>
              <a:rPr lang="en-US" altLang="en-US" dirty="0" smtClean="0"/>
            </a:br>
            <a:r>
              <a:rPr lang="en-US" altLang="en-US" dirty="0" smtClean="0"/>
              <a:t>Classical interpretation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221" y="1623890"/>
            <a:ext cx="10192889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Placebos start active medication==&gt;become more like actives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Actives stop active medication and start “inactive”==&gt;become more like placebo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Two groups become more similar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Treatment effect is underestimated/conservative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Comforting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“Classical interpretation” may not hold: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Example:  patients stop study meds to take a medication that is better than active study medication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16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84250" y="2346325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Adherence:</a:t>
            </a:r>
            <a:br>
              <a:rPr lang="en-US" altLang="en-US" dirty="0"/>
            </a:br>
            <a:r>
              <a:rPr lang="en-US" altLang="en-US" dirty="0"/>
              <a:t>To Follow-up Visits</a:t>
            </a:r>
          </a:p>
        </p:txBody>
      </p:sp>
    </p:spTree>
    <p:extLst>
      <p:ext uri="{BB962C8B-B14F-4D97-AF65-F5344CB8AC3E}">
        <p14:creationId xmlns:p14="http://schemas.microsoft.com/office/powerpoint/2010/main" val="41041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513" y="1"/>
            <a:ext cx="7345362" cy="1057275"/>
          </a:xfrm>
          <a:effectLst/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Tahoma" pitchFamily="34" charset="0"/>
              </a:rPr>
              <a:t>Impact of Loss to Follow-up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0" y="1752600"/>
            <a:ext cx="8466138" cy="4343400"/>
          </a:xfrm>
        </p:spPr>
        <p:txBody>
          <a:bodyPr/>
          <a:lstStyle/>
          <a:p>
            <a:pPr>
              <a:defRPr/>
            </a:pPr>
            <a:r>
              <a:rPr lang="en-US" altLang="en-US" sz="3200" dirty="0"/>
              <a:t>Primary </a:t>
            </a:r>
            <a:r>
              <a:rPr lang="en-US" altLang="en-US" sz="3200" dirty="0" smtClean="0"/>
              <a:t>concern if differential by treatment:</a:t>
            </a:r>
            <a:endParaRPr lang="en-US" altLang="en-US" sz="3200" dirty="0"/>
          </a:p>
          <a:p>
            <a:pPr>
              <a:defRPr/>
            </a:pPr>
            <a:endParaRPr lang="en-US" altLang="en-US" sz="3200" dirty="0" smtClean="0"/>
          </a:p>
          <a:p>
            <a:pPr lvl="1">
              <a:defRPr/>
            </a:pPr>
            <a:r>
              <a:rPr lang="en-US" altLang="en-US" sz="3200" dirty="0"/>
              <a:t>Lose advantage of randomization</a:t>
            </a:r>
          </a:p>
          <a:p>
            <a:pPr lvl="1">
              <a:defRPr/>
            </a:pPr>
            <a:r>
              <a:rPr lang="en-US" altLang="en-US" sz="3200" dirty="0"/>
              <a:t>Randomization no longer valid</a:t>
            </a:r>
          </a:p>
          <a:p>
            <a:pPr>
              <a:defRPr/>
            </a:pPr>
            <a:endParaRPr lang="en-US" altLang="en-US" b="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Adherence to Follow-up Measurements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600" dirty="0"/>
              <a:t>Goal:  all visits all on time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600" dirty="0"/>
              <a:t> If not possible?  ????</a:t>
            </a:r>
          </a:p>
          <a:p>
            <a:pPr>
              <a:tabLst>
                <a:tab pos="571500" algn="l"/>
              </a:tabLst>
              <a:defRPr/>
            </a:pPr>
            <a:endParaRPr lang="en-US" altLang="en-US" sz="3600" dirty="0"/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58989" y="4238625"/>
            <a:ext cx="8728075" cy="2243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/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tabLst>
                <a:tab pos="571500" algn="l"/>
              </a:tabLst>
              <a:defRPr/>
            </a:pPr>
            <a:r>
              <a:rPr lang="en-US" altLang="en-US" sz="3600" kern="0" dirty="0">
                <a:solidFill>
                  <a:schemeClr val="tx1"/>
                </a:solidFill>
                <a:effectLst/>
              </a:rPr>
              <a:t>Fall-back position: </a:t>
            </a:r>
            <a:r>
              <a:rPr lang="en-US" altLang="en-US" sz="3600" kern="0" dirty="0" smtClean="0">
                <a:solidFill>
                  <a:schemeClr val="tx1"/>
                </a:solidFill>
                <a:effectLst/>
              </a:rPr>
              <a:t>assess </a:t>
            </a:r>
            <a:r>
              <a:rPr lang="en-US" altLang="en-US" sz="3600" kern="0" dirty="0">
                <a:solidFill>
                  <a:schemeClr val="tx1"/>
                </a:solidFill>
                <a:effectLst/>
              </a:rPr>
              <a:t>primary outcome on as many as </a:t>
            </a:r>
            <a:r>
              <a:rPr lang="en-US" altLang="en-US" sz="3600" kern="0" dirty="0" smtClean="0">
                <a:solidFill>
                  <a:schemeClr val="tx1"/>
                </a:solidFill>
                <a:effectLst/>
              </a:rPr>
              <a:t>possible</a:t>
            </a:r>
            <a:endParaRPr lang="en-US" altLang="en-US" sz="3600" kern="0" dirty="0">
              <a:solidFill>
                <a:schemeClr val="tx1"/>
              </a:solidFill>
              <a:effectLst/>
            </a:endParaRPr>
          </a:p>
          <a:p>
            <a:pPr>
              <a:tabLst>
                <a:tab pos="571500" algn="l"/>
              </a:tabLst>
              <a:defRPr/>
            </a:pPr>
            <a:endParaRPr lang="en-US" altLang="en-US" sz="3600" kern="0" dirty="0"/>
          </a:p>
          <a:p>
            <a:pPr lvl="1">
              <a:tabLst>
                <a:tab pos="571500" algn="l"/>
              </a:tabLst>
              <a:defRPr/>
            </a:pPr>
            <a:endParaRPr lang="en-US" altLang="en-US" kern="0" dirty="0"/>
          </a:p>
          <a:p>
            <a:pPr>
              <a:tabLst>
                <a:tab pos="571500" algn="l"/>
              </a:tabLst>
              <a:defRPr/>
            </a:pPr>
            <a:endParaRPr lang="en-US" altLang="en-US" kern="0" dirty="0"/>
          </a:p>
          <a:p>
            <a:pPr>
              <a:tabLst>
                <a:tab pos="571500" algn="l"/>
              </a:tabLst>
              <a:defRPr/>
            </a:pP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4702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Goal:  Primary Outcome on All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347" y="1412875"/>
            <a:ext cx="11678653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600" dirty="0"/>
              <a:t>Large amount of missing data can lead to bias especially when LTFU varies by treatment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3200" dirty="0" err="1"/>
              <a:t>Eg</a:t>
            </a:r>
            <a:r>
              <a:rPr lang="en-US" altLang="en-US" sz="3200" dirty="0"/>
              <a:t>.  Treated drop out more than placebo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3200" dirty="0"/>
              <a:t>Randomization no longer valid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600" dirty="0"/>
              <a:t>Other forms of bias may exist in those lost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3200" dirty="0"/>
              <a:t>Older, sicker, more side effects, ...dead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31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410307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Most Important: Complete Information for Primary Outcome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1" y="1575532"/>
            <a:ext cx="9917113" cy="4857750"/>
          </a:xfrm>
        </p:spPr>
        <p:txBody>
          <a:bodyPr>
            <a:normAutofit lnSpcReduction="10000"/>
          </a:bodyPr>
          <a:lstStyle/>
          <a:p>
            <a:pPr marL="457200" indent="-457200">
              <a:tabLst>
                <a:tab pos="571500" algn="l"/>
              </a:tabLst>
              <a:defRPr/>
            </a:pPr>
            <a:r>
              <a:rPr lang="en-US" altLang="en-US" sz="3200" dirty="0"/>
              <a:t>All randomized if possible</a:t>
            </a:r>
          </a:p>
          <a:p>
            <a:pPr marL="457200" indent="-457200">
              <a:tabLst>
                <a:tab pos="571500" algn="l"/>
              </a:tabLst>
              <a:defRPr/>
            </a:pPr>
            <a:r>
              <a:rPr lang="en-US" altLang="en-US" sz="3200" dirty="0"/>
              <a:t>Techniques to assure complete follow-up for primary outcome</a:t>
            </a:r>
          </a:p>
          <a:p>
            <a:pPr marL="838200" lvl="1" indent="-381000">
              <a:tabLst>
                <a:tab pos="571500" algn="l"/>
              </a:tabLst>
              <a:defRPr/>
            </a:pPr>
            <a:r>
              <a:rPr lang="en-US" altLang="en-US" sz="3200" dirty="0"/>
              <a:t>Have all participants come to final “close out” visit (even if missed other visits)</a:t>
            </a:r>
          </a:p>
          <a:p>
            <a:pPr marL="838200" lvl="1" indent="-381000">
              <a:tabLst>
                <a:tab pos="571500" algn="l"/>
              </a:tabLst>
              <a:defRPr/>
            </a:pPr>
            <a:r>
              <a:rPr lang="en-US" altLang="en-US" sz="3200" dirty="0"/>
              <a:t>Bring visit to them (home visit or travel)</a:t>
            </a:r>
          </a:p>
          <a:p>
            <a:pPr marL="838200" lvl="1" indent="-381000">
              <a:tabLst>
                <a:tab pos="571500" algn="l"/>
              </a:tabLst>
              <a:defRPr/>
            </a:pPr>
            <a:r>
              <a:rPr lang="en-US" altLang="en-US" sz="3200" dirty="0"/>
              <a:t>Contact by telephone</a:t>
            </a:r>
          </a:p>
          <a:p>
            <a:pPr marL="838200" lvl="1" indent="-381000">
              <a:tabLst>
                <a:tab pos="571500" algn="l"/>
              </a:tabLst>
              <a:defRPr/>
            </a:pPr>
            <a:r>
              <a:rPr lang="en-US" altLang="en-US" sz="3200" dirty="0"/>
              <a:t>Use surrogate contact</a:t>
            </a:r>
          </a:p>
          <a:p>
            <a:pPr marL="838200" lvl="1" indent="-381000">
              <a:tabLst>
                <a:tab pos="571500" algn="l"/>
              </a:tabLst>
              <a:defRPr/>
            </a:pPr>
            <a:r>
              <a:rPr lang="en-US" altLang="en-US" sz="3200" dirty="0"/>
              <a:t>Use external data sources (National Death Index, Medicare, Kaiser, etc).</a:t>
            </a:r>
          </a:p>
          <a:p>
            <a:pPr marL="838200" lvl="1" indent="-381000">
              <a:tabLst>
                <a:tab pos="571500" algn="l"/>
              </a:tabLst>
              <a:defRPr/>
            </a:pPr>
            <a:endParaRPr lang="en-US" altLang="en-US" sz="2800" dirty="0"/>
          </a:p>
          <a:p>
            <a:pPr marL="838200" lvl="1" indent="-381000">
              <a:tabLst>
                <a:tab pos="571500" algn="l"/>
              </a:tabLst>
              <a:defRPr/>
            </a:pPr>
            <a:endParaRPr lang="en-US" altLang="en-US" dirty="0" smtClean="0"/>
          </a:p>
          <a:p>
            <a:pPr marL="1257300" lvl="2" indent="-342900">
              <a:tabLst>
                <a:tab pos="571500" algn="l"/>
              </a:tabLst>
              <a:defRPr/>
            </a:pPr>
            <a:endParaRPr lang="en-US" altLang="en-US" dirty="0" smtClean="0"/>
          </a:p>
          <a:p>
            <a:pPr marL="457200" indent="-457200"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68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2192338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How to Increase Adherence in General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To medications and to follow-up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At each stage of study….</a:t>
            </a:r>
          </a:p>
        </p:txBody>
      </p:sp>
    </p:spTree>
    <p:extLst>
      <p:ext uri="{BB962C8B-B14F-4D97-AF65-F5344CB8AC3E}">
        <p14:creationId xmlns:p14="http://schemas.microsoft.com/office/powerpoint/2010/main" val="41835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Strategies to enhance adherence: Design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9" y="1000125"/>
            <a:ext cx="8728075" cy="4857750"/>
          </a:xfrm>
        </p:spPr>
        <p:txBody>
          <a:bodyPr>
            <a:noAutofit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Pre-randomization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2 or more screening visits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Exclude those who will move or non-adherent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Consider run-in period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Trial run of drug/treatment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Typically 2-4 weeks, usually placebo (not always)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Value controversial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Intervention:  less frequent/more convenient dosing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Study visits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Close enough to maintain contact/not too close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Study measurements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Painless, interesting, useful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Give patients results (when possible)</a:t>
            </a:r>
          </a:p>
        </p:txBody>
      </p:sp>
    </p:spTree>
    <p:extLst>
      <p:ext uri="{BB962C8B-B14F-4D97-AF65-F5344CB8AC3E}">
        <p14:creationId xmlns:p14="http://schemas.microsoft.com/office/powerpoint/2010/main" val="22771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77" y="5175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Rationale for VITAL</a:t>
            </a:r>
            <a:endParaRPr lang="en-US" dirty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65" y="2188918"/>
            <a:ext cx="9550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3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Strategies to enhance adherence:  implementation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1" y="1354138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Educate participants 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Importance of science and their on-going participation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Expectations for participation in study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Warm and fuzzy stuff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Participants to feel appreciated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Staff in clinic spend enough time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Sensitive to </a:t>
            </a:r>
            <a:r>
              <a:rPr lang="en-US" altLang="en-US" dirty="0" err="1" smtClean="0"/>
              <a:t>ppts</a:t>
            </a:r>
            <a:r>
              <a:rPr lang="en-US" altLang="en-US" dirty="0" smtClean="0"/>
              <a:t>. scheduling needs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Ease of logistics/transportation to clinics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Ex. Van for transportation:  encourage group solidarity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 smtClean="0"/>
              <a:t>Reimbursement for travel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Parties/events with all participants</a:t>
            </a:r>
          </a:p>
        </p:txBody>
      </p:sp>
      <p:pic>
        <p:nvPicPr>
          <p:cNvPr id="447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4" y="2427288"/>
            <a:ext cx="290353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3" name="Line 5"/>
          <p:cNvSpPr>
            <a:spLocks noChangeShapeType="1"/>
          </p:cNvSpPr>
          <p:nvPr/>
        </p:nvSpPr>
        <p:spPr bwMode="auto">
          <a:xfrm flipV="1">
            <a:off x="7687469" y="4409281"/>
            <a:ext cx="508000" cy="3921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9" name="Picture 7" descr="https://d2gn4xht817m0g.cloudfront.net/p/product_screenshots/images/original/000/394/440/394440-69a0d832ed17f2d3a4c8b26b473f05beed63b178.jpg?14098683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4" y="5140325"/>
            <a:ext cx="23955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500938" y="5495926"/>
            <a:ext cx="881062" cy="195263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5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Other strategies to enhance adherence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1" y="1354138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200" dirty="0" smtClean="0"/>
              <a:t>Gifts (e.g. gift cards for moderate amounts)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 smtClean="0"/>
              <a:t>Information, Newsletters, other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 smtClean="0"/>
              <a:t>Emphasize prevention of early loss to follow-up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Most drop outs occur in early study period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smtClean="0"/>
              <a:t>FIT (4 years total); 2/3 of drop outs occurred in first year, most of those in first 6 months</a:t>
            </a:r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03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Newsletters for 6459 FIT study participants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1" y="1354138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1143000"/>
            <a:ext cx="43386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4585" y="2305685"/>
            <a:ext cx="40055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Inside…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Taking medication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Q&amp;A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Readers / Participant Stories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Insert for local clinics (11)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2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Newsletter for 6459 FIT study participants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1" y="1354138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endParaRPr lang="en-US" altLang="en-US" smtClean="0"/>
          </a:p>
          <a:p>
            <a:pPr>
              <a:tabLst>
                <a:tab pos="571500" algn="l"/>
              </a:tabLst>
              <a:defRPr/>
            </a:pPr>
            <a:endParaRPr lang="en-US" altLang="en-US" smtClean="0"/>
          </a:p>
        </p:txBody>
      </p:sp>
      <p:pic>
        <p:nvPicPr>
          <p:cNvPr id="829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33" y="1143000"/>
            <a:ext cx="6040437" cy="54784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8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Cookbook for participants at one site...</a:t>
            </a:r>
          </a:p>
        </p:txBody>
      </p:sp>
      <p:pic>
        <p:nvPicPr>
          <p:cNvPr id="849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51921" y="1820864"/>
            <a:ext cx="5418138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6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Participant reception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05" y="0"/>
            <a:ext cx="5043069" cy="67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316523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Adherence to Follow-up visits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729398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600"/>
              <a:t>Goal:  visits all on time (within window)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600"/>
              <a:t>Set appointments flexibly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600"/>
              <a:t>Reminders prior to appt.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600"/>
              <a:t>Give study calendar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600"/>
              <a:t>Listen to concerns/problems</a:t>
            </a:r>
          </a:p>
          <a:p>
            <a:pPr>
              <a:tabLst>
                <a:tab pos="571500" algn="l"/>
              </a:tabLst>
              <a:defRPr/>
            </a:pPr>
            <a:endParaRPr lang="en-US" altLang="en-US" sz="3600"/>
          </a:p>
          <a:p>
            <a:pPr lvl="1">
              <a:tabLst>
                <a:tab pos="571500" algn="l"/>
              </a:tabLst>
              <a:defRPr/>
            </a:pPr>
            <a:endParaRPr lang="en-US" altLang="en-US" smtClean="0"/>
          </a:p>
          <a:p>
            <a:pPr>
              <a:tabLst>
                <a:tab pos="571500" algn="l"/>
              </a:tabLst>
              <a:defRPr/>
            </a:pPr>
            <a:endParaRPr lang="en-US" altLang="en-US" smtClean="0"/>
          </a:p>
          <a:p>
            <a:pPr>
              <a:tabLst>
                <a:tab pos="571500" algn="l"/>
              </a:tabLst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95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140677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Monitoring adherence for managing study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553552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Monitor adherence </a:t>
            </a:r>
            <a:r>
              <a:rPr lang="en-US" altLang="en-US" sz="3200" i="1" dirty="0"/>
              <a:t>during</a:t>
            </a:r>
            <a:r>
              <a:rPr lang="en-US" altLang="en-US" sz="3200" dirty="0"/>
              <a:t> study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Important to assess as go along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Spot systematic or individual problems (and make corrections)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Can manage via study website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sz="2800" dirty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0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Modern ways to efficiently collect data/monitor study/enhance compliance</a:t>
            </a:r>
          </a:p>
        </p:txBody>
      </p:sp>
      <p:pic>
        <p:nvPicPr>
          <p:cNvPr id="93187" name="Picture 5" descr="apple-ipad-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149350"/>
            <a:ext cx="5221288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7" descr="iphone-parall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1965325"/>
            <a:ext cx="40005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AutoShape 7" descr="data:image/jpeg;base64,/9j/4AAQSkZJRgABAQAAAQABAAD/2wCEAAkGBxQSEhUUEBQUFRQUFBQUFBUXFBQXFRQUFBQWFhQUFBQYHCggGBolHBQUITEhJSkrLi4uFx8zODMsNygtLisBCgoKDg0NFBAQFCwcHBwtLCwsLCwsLCwsLCwsLDcsLCwsLCwsLCwsLCwsLCwsLCwsLCwsLCwsLCwsLCwsLCwtLP/AABEIAL4BCgMBIgACEQEDEQH/xAAcAAABBQEBAQAAAAAAAAAAAAACAAEDBAUHBgj/xAA6EAACAgECAQkECQQDAQEAAAAAAQIDEQQSIQUGEzFBUWFxkTKBscEHFCJSodHh8PEzQoKSQ3KiYlP/xAAZAQEBAQEBAQAAAAAAAAAAAAAAAQIDBAX/xAAeEQEBAQADAQEBAQEAAAAAAAAAEQECEiEDMSJhQf/aAAwDAQACEQMRAD8A7ImFkiUh8mXZLkSYG4fIQYgcjpgPkWBhICrq+Ta7Pbin49p5/Xczk+NM2vB8V6nrMiELrmev5Gup9qLa71xRQjYdZkjL13IFNvtQSffHgyRa8BCZIpG9quZ8o8ap7l3S4P1MbVaCyr+pBrx7PUigyLJW1mpVcVJ5eeEV34635Fenlet9bcfNfMs1LjSTCyQVXRl7LT8mSZAkEBkfIBCyDkQBCByOAhCEAhCGKE0NgcQAtDYCGYUOBghgOhqQSkVVMJSMtRaTCTK0ZB7ypFhSFkijIJSCRLkdMh3BKRUiXI+SLcPkJEmRIDcIESEdyjtbljCTbz1YXWPuMLnfrdlGxddj2/49cvkveXPUc95Yu6ayUksRy1Bd0cmXPTGzKkhlSdGGQqvc+9cCWOqth7M213Pj8S7Kkj+rkimr5cmvbgn5cC3Vy3W+vMfNfkUrNMV3pidcXtr0lOojNZi014EmTJ5Aj9iUscHLh5JYyaZz10waYSZGgkyAxZByLJQ4w2RZAWRZGyM2AWRsgtjZKCyNkbIsgeydnaHGZmxufYTRuOdejeLQ3hQsKas7wum9CsRejYGrCjG7JIrC1Oq4pBKRVVge8JFlTHUisph7wkTbgK7nxysfMDcM5BE7mcj+k/njGjXRpe9xhVFy2qL2zm21hNrPDbniuw6lOw+WuePKX1nW6i7snbLb/wBI/Yh/5ijXHfXP6eY97pOeFEv+WPlJOuS83NbPSTNujlKuaynw7/7f9uo4xyfydbfu6GO7ak5fahFLLxFZk1lt9i4kKc6pvG6E4NqTjmLi08NNx6uKOt/xxzl7HdvsvqaBdRxjT84b4dVkn58X75df4m3ouftsfbW7x/R/mLi10d0kGopeML2pNRj/ANpPaviec0nP2qXtpx7O/wDg9Rzc1teqvr6N5UM2Pg8cFiPHqfGS9Cb5lb4+7HReS+T4RrjDamkklldiWET28hUy/tx5cCbSrgWos5Y6bvrzup5qL/jnjwa/Izr+bd0epKXkz2yYSESubX6KyHtQkvcyuzqLRVv5Nqn7UIv3Y+Ai9nNtwtx7TVc1aZezui/B5XozG1fNS2P9OUZefBhWHuG3Emr0NtX9SEl44yvVcCp0gE+4bJGpBJgGIbIgNaOo7V70Twv/AEMT6zntJq7zm9sbcdSHG4x439mfeTwu8RU641lImjMya7/4J67clrG41FYErDPhMnjaKzuLkJh7yrGQW4rOrKsBdhA5EVloZjK56crfV9FqLU8SVUlD/vP7MPxkj5nc/wAvQ7J9KvKG6MNPn7MvtzXk/scfc2cvs5GT9iTXms/A3xzxw+vuxe5q0xnCcblVLTzmndm7o7q1TCTVkVlbovpJJcJLK7MI0ubCenoi5u2ubnqNRKCi1GyGkqx0V8tycYue9Y2yy+DR5O3kmxdSUvJ/Jj18oaimOxWXQjnO3dNRbynnb1Pikd+PPMlx5efy3b7+vS8o8nQt06+qqizM64UuEOjtiqKM6jpW4xcpSk6+vcsy4PqPLa3QWVf1I4y5xzwa3VvbOPB9afAs6nl+6zG/o8cW1GquCm5ThOTmoJZbdVeX/wDJX5R17u2NrDjGSfFtSlKcpynh9Tbk/RE57x33DhnLj5qodu+hfQbNM7GuNtjf+Mfsr5nEYrL4H0nzL0ap09Nf3a4582sv8Wzhyev457uvaUssRkUK5liEw3uLakOmVt4XSBIsbhbiDpAekKRZcgWyDpRulFIlz38Sjq+Q6LfarSffH7L/AALCmSRkRY83qeZsf+Kxrwks/ijNv5r3x6lGXk/zPcqQSYSua3cnWw9qua9zfwK+x9z9GdTB2R7l6CFcdjf3ktd/iYn1kkV+Tm9ua3o347SSN6MGOp8SeGo8f33ha3oX+JN9Z8TAjqO/1J4XEV6KrUeJdrtPN6fV4Ller9RWNxvxtH6Yylq13hw1Kf8AOS1jq0pXFa24rzv8Shynq1XXOb/ti36IqSOac8Nb0ursfZF7F/jwf45MhMjna5Nt9bbfqDuO7w7t2p9wnIg3CUwGs0VcuuC93D4FW3kaL9mTXnxRdjIfcBW5C5DlLU0xlhxdkctPsXF8H5H0LyWsI5HzJp36lS+5GUve/sr4s63oeCOXP9en5Z/G/wCtiLJITK0ZD7iLmLisH6QqRmJ2Fp1WnYDKwruwjdpFzFrpRdKVHaOpirFyNhNGZnxmTwmWpuL0ZhqZTjMk3lYizvG3ldWBbwRwNWD9KVlPA28y7Vc6Ukjd+/0KG8dWYItakdQSw1Rjq4ON4i1vw1S8n4dXp2EsNaeejqQ/rPiSL2ehWuz2lmvWI8otXxJ46vxEWvVR1jMPnlyhjTtZ4zaj7ut/AghrfHPjxPP86dZulGPYln3v+DXHPXL7cpx1iZFkDI+Tq8J2xsjNiwAaYSYCCKr3P0f04jOb/ukoryivzb9DomkkeN5r6fo6a0/u7n5y+18z1Onn3HDd9e7jxnDMa0bPEKMypCwdzCxccyN2FdTBdhKdVpzInYRuz95I3MLFjeSQfeVYzJoSAswkSqRXgTRZWdTxmGrCug4lZiZSFuI0PuKjgQ+Q3WNtIoMjZHcRmgGchbxmMCnchpWDMjkwVIrR+m4EOQHIFWVqTF19+6x+noXZTxx7ln0MKU8ts3xcPty/MWFIPcVFMNTNOKzuCRWUyRSAmTJ9HVvnGP3pJer4lNTNjmzBO5N9UU38l8SbvjXHLuY6NpJJLh+8GtRamus8/TcX9PccH0v+NtWEkbTMjfklhZ4ikaDmRSmVulHcwkSbu4ZWEW7qQQVNCwswmZu9ZCWpafgKvWteuZYizKrtLNVpc1jlxaMSQpQtJo2mnPc1YTHy/ACNgWQjnOo5m2L2ZRf4GXqObd8f7G/LidMEGOzkV2gnH2oteaZXlQdisqi+tJ+aKV/I1M/arj7lgL2cldQDrOl380aJdW6PvM6/mT9yxe9EW48G4kUonsb+Z166tsvJmXqubt8euuXuWfgBgNEcomldoJx9qMl5plSVWCozOU57YPx4fMxFI0uX54cY+GfXh8jJybz8ebnv9JFIJSIchKRWEykHuK+4LcFWFI3+bz2pvvaXp/J5uEjc0Nm1Izy3x1+Of1XrdPq+HE0adR3Hl6dQX9PqsHJ7c16ejULtf4FmN2O70POw1JbhqfH8CN1uK4OFme3HvMhape/vE9S15AbCswSQln+UjKjq8ksNSu34gXpPHqMpLJXep7PiDK5fEGLtNveWY2GWrOokhcBrwsJoXmTHUdRPGzgWnVrxu/QJWfvJmQl7yTpfItZ6rwhxjTyEMOMAwkPgdIKSDQyQSQQEqk+tJ+5FW/keiftVQf8Aii8LIV85c/FBa/URqWIQmoRS7NsUpf8ArcefLfK2p6W+6z/9LbJ/7TbXxKh0ebf0+RJgiQRImLIGR8gWKeLSNet4Mvk6OZeRsxiY5O/yTVWFuq3vKSiTRZh6M1qVXdzLUNQY0ZssV28BG6267slmu3rTMGu4uQ1PaiLWkrP3+Qo6jj3FSFqfb+o7Xb++AarUWoz18erj2+8fpsmcrO8JW+PkQrTrngmjb38DNrsJ1YFrRhZxLdLTXiY6t8fAKqzjn5hW1C3+R97/AGv1MyN/iS9O/u/gUeqyLIKY5t4TiGFkKJBIAJBBILIDkC5AFKRW1122ucvuwnL0i2SNlTlWLdFyXW6rEvNwYV80RhwXkhOBcVPBeQLrNvPFNxGwWnWC6gkVxiWVYDiA6k1ja2m+70XzO9cmcytPZpquki1Y64uUk8NtrrZxLkfRu3UU1r+6yEfxTfzPpyqG2KS7El6IzydPm57r/o9muNM1Lwlwfr1Hn9Zzcvq9uuXmlleqOyiaMx2zk4VLTtAuLO063kWi3264t9+MP1R57Xcxa3xqm4vulxQjWcnON7Dhcb3KXNO+vP2Ny748fw6zAs07XWsEbzU9dvUixHUGasoPpAtasL2NGfb6md0+Ao6gLWvXcvyJ43GLC8sR1AWteN3f1EqsMfpiaGp7yLWj0rzwJvrC8DNjqE/38ESdMv2kFroo+QR0zbyCHGQmwHyM5gNjZAkyNkDIRA4sDpBqJR4fVfRrTLLrsnDuTSkl4dnAxdd9Gdy/pzrn6xf48DqgslrPXHCeUOaOpq9umeO9LcvWJiW6NrrR9IZKOt5Lpu/q1Ql4uKz6riKz0fOs6GROk7Tyl9Hunnl1SlW/9o+j4/iebl9Hl8Lq/ZnW5rdJPqj3tMtTprV+jjmXCtV6u5uVko7oQxhQ3Lr8Xg6MiGitQiox6opJeSJUzLpmQaHBTHAcYQwCZm8pci03r7cFn7y4P1NIYK59yrzKnHLpe9d3VL9Ty2q0UoPEouL7msHaGitrNDXasWRUl5fMkazk4pKsHGDoHLHMvrlQ/wDF/JnjNZo5QbjJNNd4aqg5k1V5FZWR4C1fV5NG0zFINSYWtRXh/WP3lmbCwl6Tx+AK7CpD7ivvFvK4rDmLJCmGmAWR8gZCQBIkigYoPIBIfIDYzYQbYOQciAdsZsQzClkJMERBImPkDI6KJUx8kaYSYQYwhAIQhmAzGYmMwpGRy/yLDUQfDE11M1hEHG9bpXCTjJYaeGUZwPc8+tClJWL+7gzxdiDoqSQ2SSaI5AHGQ+8sR5Lm+2Pq+5vu8CKWiknjK4eL/IsS4//Z"/>
          <p:cNvSpPr>
            <a:spLocks noChangeAspect="1" noChangeArrowheads="1"/>
          </p:cNvSpPr>
          <p:nvPr/>
        </p:nvSpPr>
        <p:spPr bwMode="auto">
          <a:xfrm>
            <a:off x="1143000" y="-3841750"/>
            <a:ext cx="746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6329" name="Picture 9" descr="https://encrypted-tbn1.gstatic.com/images?q=tbn:ANd9GcTSslCZpeCnc9wen6gg5rZl3CVn4j0PqxO4k3JMcCK8f60WsTgKTiZX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6" y="2132014"/>
            <a:ext cx="44942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1.bp.blogspot.com/-HbcgWNkdmp0/Tyu9EgzxYHI/AAAAAAAAR30/zdBNAhTj1rQ/s1600/iWatch2_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3067051"/>
            <a:ext cx="581501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6923" y="328246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Follow-up visits for those who have stopped study medications?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8312" y="1741121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200"/>
              <a:t>Practice varies dramatically across studies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/>
              <a:t>Option 1:  Stop follow-up as soon as drug stops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/>
              <a:t>Option 2:  Continue to collect follow-up info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/>
              <a:t>Advantages of each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/>
              <a:t>??</a:t>
            </a:r>
          </a:p>
          <a:p>
            <a:pPr>
              <a:tabLst>
                <a:tab pos="571500" algn="l"/>
              </a:tabLst>
              <a:defRPr/>
            </a:pPr>
            <a:endParaRPr lang="en-US" altLang="en-US" sz="3200"/>
          </a:p>
          <a:p>
            <a:pPr>
              <a:tabLst>
                <a:tab pos="571500" algn="l"/>
              </a:tabLst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9048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02" y="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VITAL:  Primary endpoints</a:t>
            </a:r>
            <a:endParaRPr lang="en-US" dirty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0" y="1115731"/>
            <a:ext cx="9074025" cy="553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7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Follow-up visits for those who have stopped study medications?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6"/>
            <a:ext cx="8728075" cy="3194293"/>
          </a:xfrm>
        </p:spPr>
        <p:txBody>
          <a:bodyPr>
            <a:normAutofit lnSpcReduction="10000"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Practice varies dramatically across studies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Option 1:  Stop follow-up as soon as drug stops</a:t>
            </a:r>
          </a:p>
          <a:p>
            <a:pPr lvl="1">
              <a:buNone/>
              <a:tabLst>
                <a:tab pos="571500" algn="l"/>
              </a:tabLst>
              <a:defRPr/>
            </a:pPr>
            <a:endParaRPr lang="en-US" altLang="en-US" dirty="0"/>
          </a:p>
          <a:p>
            <a:pPr>
              <a:tabLst>
                <a:tab pos="571500" algn="l"/>
              </a:tabLst>
              <a:defRPr/>
            </a:pPr>
            <a:endParaRPr lang="en-US" altLang="en-US" dirty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Option </a:t>
            </a:r>
            <a:r>
              <a:rPr lang="en-US" altLang="en-US" dirty="0"/>
              <a:t>2:  Continue to collect follow-up info (highly recommended)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3305908" y="4474887"/>
            <a:ext cx="8728075" cy="1512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/>
          <a:lstStyle>
            <a:lvl1pPr marL="285750" indent="-285750">
              <a:lnSpc>
                <a:spcPct val="110000"/>
              </a:lnSpc>
              <a:spcBef>
                <a:spcPct val="50000"/>
              </a:spcBef>
              <a:buSzPct val="100000"/>
              <a:buChar char="•"/>
              <a:tabLst>
                <a:tab pos="571500" algn="l"/>
              </a:tabLst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1pPr>
            <a:lvl2pPr marL="685800" indent="-228600">
              <a:lnSpc>
                <a:spcPct val="95000"/>
              </a:lnSpc>
              <a:spcBef>
                <a:spcPct val="30000"/>
              </a:spcBef>
              <a:buSzPct val="100000"/>
              <a:buChar char="–"/>
              <a:tabLst>
                <a:tab pos="571500" algn="l"/>
              </a:tabLst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1500" algn="l"/>
              </a:tabLst>
              <a:defRPr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3pPr>
            <a:lvl4pPr marL="1543050" indent="-171450">
              <a:spcBef>
                <a:spcPct val="20000"/>
              </a:spcBef>
              <a:buChar char="–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>
              <a:spcBef>
                <a:spcPct val="20000"/>
              </a:spcBef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000" b="0" dirty="0">
                <a:solidFill>
                  <a:schemeClr val="tx1"/>
                </a:solidFill>
                <a:effectLst/>
              </a:rPr>
              <a:t>Can do formal intention to treat </a:t>
            </a:r>
            <a:r>
              <a:rPr lang="en-US" altLang="en-US" sz="2000" b="0" dirty="0" smtClean="0">
                <a:solidFill>
                  <a:schemeClr val="tx1"/>
                </a:solidFill>
                <a:effectLst/>
              </a:rPr>
              <a:t>analysis (</a:t>
            </a:r>
            <a:r>
              <a:rPr lang="en-US" altLang="en-US" sz="2000" b="0" dirty="0">
                <a:solidFill>
                  <a:schemeClr val="tx1"/>
                </a:solidFill>
                <a:effectLst/>
              </a:rPr>
              <a:t>ITT)</a:t>
            </a:r>
          </a:p>
          <a:p>
            <a:pPr>
              <a:buFontTx/>
              <a:buNone/>
              <a:defRPr/>
            </a:pPr>
            <a:r>
              <a:rPr lang="en-US" altLang="en-US" sz="2000" b="0" dirty="0">
                <a:solidFill>
                  <a:schemeClr val="tx1"/>
                </a:solidFill>
                <a:effectLst/>
              </a:rPr>
              <a:t>Can do all sorts of subsets and per protocol analyses</a:t>
            </a:r>
          </a:p>
          <a:p>
            <a:pPr>
              <a:buFontTx/>
              <a:buNone/>
              <a:defRPr/>
            </a:pPr>
            <a:r>
              <a:rPr lang="en-US" altLang="en-US" sz="2000" b="0" dirty="0">
                <a:solidFill>
                  <a:schemeClr val="tx1"/>
                </a:solidFill>
                <a:effectLst/>
              </a:rPr>
              <a:t>Increase costs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3305908" y="2404758"/>
            <a:ext cx="8728075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/>
          <a:lstStyle>
            <a:lvl1pPr marL="285750" indent="-285750">
              <a:lnSpc>
                <a:spcPct val="110000"/>
              </a:lnSpc>
              <a:spcBef>
                <a:spcPct val="50000"/>
              </a:spcBef>
              <a:buSzPct val="100000"/>
              <a:buChar char="•"/>
              <a:tabLst>
                <a:tab pos="571500" algn="l"/>
              </a:tabLst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1pPr>
            <a:lvl2pPr marL="685800" indent="-228600">
              <a:lnSpc>
                <a:spcPct val="95000"/>
              </a:lnSpc>
              <a:spcBef>
                <a:spcPct val="30000"/>
              </a:spcBef>
              <a:buSzPct val="100000"/>
              <a:buChar char="–"/>
              <a:tabLst>
                <a:tab pos="571500" algn="l"/>
              </a:tabLst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1500" algn="l"/>
              </a:tabLst>
              <a:defRPr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3pPr>
            <a:lvl4pPr marL="1543050" indent="-171450">
              <a:spcBef>
                <a:spcPct val="20000"/>
              </a:spcBef>
              <a:buChar char="–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>
              <a:spcBef>
                <a:spcPct val="20000"/>
              </a:spcBef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15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000" b="0" dirty="0">
                <a:solidFill>
                  <a:schemeClr val="tx1"/>
                </a:solidFill>
                <a:effectLst/>
              </a:rPr>
              <a:t>Saves money</a:t>
            </a:r>
          </a:p>
          <a:p>
            <a:pPr>
              <a:buFontTx/>
              <a:buNone/>
              <a:defRPr/>
            </a:pPr>
            <a:r>
              <a:rPr lang="en-US" altLang="en-US" sz="2000" b="0" dirty="0">
                <a:solidFill>
                  <a:schemeClr val="tx1"/>
                </a:solidFill>
                <a:effectLst/>
              </a:rPr>
              <a:t>Won’t see long term negative effects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4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/>
      <p:bldP spid="30618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84250" y="2346325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ITT:</a:t>
            </a:r>
            <a:br>
              <a:rPr lang="en-US" altLang="en-US" dirty="0"/>
            </a:br>
            <a:r>
              <a:rPr lang="en-US" altLang="en-US" dirty="0"/>
              <a:t>Intention to Treat</a:t>
            </a:r>
          </a:p>
        </p:txBody>
      </p:sp>
    </p:spTree>
    <p:extLst>
      <p:ext uri="{BB962C8B-B14F-4D97-AF65-F5344CB8AC3E}">
        <p14:creationId xmlns:p14="http://schemas.microsoft.com/office/powerpoint/2010/main" val="40009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Intention to Treat Analysis (ITT)*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ITT coined by AB Hill in textbook on Stat (1961) 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One of the main Commandments of RCT bible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Original definition “</a:t>
            </a:r>
            <a:r>
              <a:rPr lang="en-US" altLang="en-US" u="sng" dirty="0"/>
              <a:t>All </a:t>
            </a:r>
            <a:r>
              <a:rPr lang="en-US" altLang="en-US" dirty="0"/>
              <a:t>subjects will be analyzed according to the treatment group </a:t>
            </a:r>
            <a:r>
              <a:rPr lang="en-US" altLang="en-US" u="sng" dirty="0"/>
              <a:t>they were originally intended</a:t>
            </a:r>
            <a:r>
              <a:rPr lang="en-US" altLang="en-US" dirty="0"/>
              <a:t> by the randomization process”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Incorporates several issues related to adherence</a:t>
            </a:r>
          </a:p>
          <a:p>
            <a:pPr marL="0" indent="0">
              <a:buNone/>
              <a:tabLst>
                <a:tab pos="571500" algn="l"/>
              </a:tabLst>
              <a:defRPr/>
            </a:pPr>
            <a:r>
              <a:rPr lang="en-US" i="1" dirty="0" smtClean="0"/>
              <a:t>*Hollis </a:t>
            </a:r>
            <a:r>
              <a:rPr lang="en-US" i="1" dirty="0"/>
              <a:t>and Campbell. What is meant by intention to treat analysis? </a:t>
            </a:r>
            <a:r>
              <a:rPr lang="en-US" i="1" dirty="0" smtClean="0"/>
              <a:t>BMJ </a:t>
            </a:r>
            <a:r>
              <a:rPr lang="en-US" i="1" dirty="0"/>
              <a:t>1999:319;670-4</a:t>
            </a:r>
            <a:r>
              <a:rPr lang="en-US" i="1" dirty="0" smtClean="0"/>
              <a:t>. (Syllabus)</a:t>
            </a:r>
            <a:endParaRPr lang="en-US" altLang="en-US" i="1" dirty="0" smtClean="0"/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7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Broader Interpretation of ITT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Most rigorous modern interpretation of ITT is broader and includes the following principles (Hollis, discussion):</a:t>
            </a:r>
          </a:p>
          <a:p>
            <a:pPr marL="914400" lvl="1" indent="-457200">
              <a:buFont typeface="+mj-lt"/>
              <a:buAutoNum type="arabicPeriod"/>
              <a:tabLst>
                <a:tab pos="571500" algn="l"/>
              </a:tabLst>
              <a:defRPr/>
            </a:pPr>
            <a:r>
              <a:rPr lang="en-US" altLang="en-US" dirty="0"/>
              <a:t>All patients randomized s/b included in analysis even if they </a:t>
            </a:r>
            <a:r>
              <a:rPr lang="en-US" altLang="en-US" u="sng" dirty="0"/>
              <a:t>didn’t start intervention</a:t>
            </a:r>
          </a:p>
          <a:p>
            <a:pPr marL="914400" lvl="1" indent="-457200">
              <a:buFont typeface="+mj-lt"/>
              <a:buAutoNum type="arabicPeriod"/>
              <a:tabLst>
                <a:tab pos="571500" algn="l"/>
              </a:tabLst>
              <a:defRPr/>
            </a:pPr>
            <a:r>
              <a:rPr lang="en-US" altLang="en-US" dirty="0"/>
              <a:t>Patients who were randomized but </a:t>
            </a:r>
            <a:r>
              <a:rPr lang="en-US" altLang="en-US" u="sng" dirty="0"/>
              <a:t>did not meet inclusion</a:t>
            </a:r>
            <a:r>
              <a:rPr lang="en-US" altLang="en-US" dirty="0"/>
              <a:t> criterion should be included in ITT</a:t>
            </a:r>
          </a:p>
          <a:p>
            <a:pPr marL="914400" lvl="1" indent="-457200">
              <a:buFont typeface="+mj-lt"/>
              <a:buAutoNum type="arabicPeriod"/>
              <a:tabLst>
                <a:tab pos="571500" algn="l"/>
              </a:tabLst>
              <a:defRPr/>
            </a:pPr>
            <a:r>
              <a:rPr lang="en-US" altLang="en-US" dirty="0"/>
              <a:t>All patients included </a:t>
            </a:r>
            <a:r>
              <a:rPr lang="en-US" altLang="en-US" u="sng" dirty="0"/>
              <a:t>regardless of compliance </a:t>
            </a:r>
            <a:r>
              <a:rPr lang="en-US" altLang="en-US" dirty="0"/>
              <a:t>to meds</a:t>
            </a:r>
          </a:p>
          <a:p>
            <a:pPr marL="914400" lvl="1" indent="-457200">
              <a:buFont typeface="+mj-lt"/>
              <a:buAutoNum type="arabicPeriod"/>
              <a:tabLst>
                <a:tab pos="571500" algn="l"/>
              </a:tabLst>
              <a:defRPr/>
            </a:pPr>
            <a:r>
              <a:rPr lang="en-US" altLang="en-US" dirty="0"/>
              <a:t>Ascertainment for </a:t>
            </a:r>
            <a:r>
              <a:rPr lang="en-US" altLang="en-US" u="sng" dirty="0"/>
              <a:t>primary outcome on all randomized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33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Two Purposes of ITT (from Hollis)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1276" y="1092200"/>
            <a:ext cx="9928225" cy="4857750"/>
          </a:xfrm>
        </p:spPr>
        <p:txBody>
          <a:bodyPr>
            <a:normAutofit lnSpcReduction="10000"/>
          </a:bodyPr>
          <a:lstStyle/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/>
              <a:t>1.  Maintain validity of original randomization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Groups can only differ by chance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Exclusion of some subjects post-randomization (e.g. didn’t take any pills) could create bias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Medical/surgery example in Hollis (table 1)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/>
          </a:p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/>
              <a:t>2.  Makes clinical trial more like real-world situation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Clinicians in real world trials often deviate from protocols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Especially important for pragmatic trials (e.g. behavioral interventions)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i="1" dirty="0"/>
              <a:t> (Probably a bit naive to compare any trial to the real clinical world)</a:t>
            </a:r>
          </a:p>
          <a:p>
            <a:pPr>
              <a:tabLst>
                <a:tab pos="571500" algn="l"/>
              </a:tabLst>
              <a:defRPr/>
            </a:pPr>
            <a:endParaRPr lang="en-US" altLang="en-US" dirty="0"/>
          </a:p>
          <a:p>
            <a:pPr lvl="1">
              <a:tabLst>
                <a:tab pos="571500" algn="l"/>
              </a:tabLst>
              <a:defRPr/>
            </a:pPr>
            <a:endParaRPr lang="en-US" altLang="en-US" dirty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0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Beware of “we did an ITT analysis”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b="0" dirty="0" smtClean="0"/>
              <a:t>The term “ITT” used differently in different studies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b="0" dirty="0" smtClean="0"/>
              <a:t>Probably does mean that all randomized (or most) were included in analysis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b="0" dirty="0" smtClean="0"/>
              <a:t>Examples of differences in meanings: </a:t>
            </a:r>
          </a:p>
          <a:p>
            <a:pPr>
              <a:buNone/>
              <a:tabLst>
                <a:tab pos="571500" algn="l"/>
              </a:tabLst>
              <a:defRPr/>
            </a:pPr>
            <a:endParaRPr lang="en-US" altLang="en-US" b="0" dirty="0" smtClean="0"/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In practice, ITT does NOT always mean that participants were followed beyond stopping study medications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dirty="0"/>
              <a:t>Very common to do Modified ITT (MITT):  only include those who received at least one treatment (pill or ?)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/>
          </a:p>
          <a:p>
            <a:pPr lvl="1">
              <a:tabLst>
                <a:tab pos="571500" algn="l"/>
              </a:tabLst>
              <a:defRPr/>
            </a:pPr>
            <a:endParaRPr lang="en-US" altLang="en-US" dirty="0"/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9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How are ITT Principles Applied in Real Trials?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/>
              <a:t>Hollis (1999) evaluated application of ITT in 249 trials in BMJ, JAMA, Lancet, NEJM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/>
              <a:t>About 50% (119 trials) reported using ITT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/>
              <a:t>Found that most trials with (ITT claimed) violated one or more of their 4 ITT principles</a:t>
            </a:r>
          </a:p>
          <a:p>
            <a:pPr>
              <a:tabLst>
                <a:tab pos="571500" algn="l"/>
              </a:tabLst>
              <a:defRPr/>
            </a:pPr>
            <a:endParaRPr lang="en-US" altLang="en-US"/>
          </a:p>
          <a:p>
            <a:pPr lvl="1">
              <a:tabLst>
                <a:tab pos="571500" algn="l"/>
              </a:tabLst>
              <a:defRPr/>
            </a:pPr>
            <a:endParaRPr lang="en-US" altLang="en-US" smtClean="0"/>
          </a:p>
          <a:p>
            <a:pPr>
              <a:tabLst>
                <a:tab pos="571500" algn="l"/>
              </a:tabLst>
              <a:defRPr/>
            </a:pPr>
            <a:endParaRPr lang="en-US" altLang="en-US" smtClean="0"/>
          </a:p>
          <a:p>
            <a:pPr>
              <a:tabLst>
                <a:tab pos="571500" algn="l"/>
              </a:tabLst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56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Per-protocol analyses as alternatives to ITT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1276" y="1412875"/>
            <a:ext cx="9699625" cy="4857750"/>
          </a:xfrm>
        </p:spPr>
        <p:txBody>
          <a:bodyPr/>
          <a:lstStyle/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 smtClean="0"/>
              <a:t>If all </a:t>
            </a:r>
            <a:r>
              <a:rPr lang="en-US" altLang="en-US" dirty="0" err="1" smtClean="0"/>
              <a:t>ppts</a:t>
            </a:r>
            <a:r>
              <a:rPr lang="en-US" altLang="en-US" dirty="0" smtClean="0"/>
              <a:t>. are followed regardless of adherence to medications, several types of options in addition to primary ITT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altLang="en-US" u="sng" dirty="0" smtClean="0"/>
              <a:t>Various flavors of </a:t>
            </a:r>
            <a:r>
              <a:rPr lang="en-US" altLang="en-US" i="1" u="sng" dirty="0" smtClean="0"/>
              <a:t>per-protocol</a:t>
            </a:r>
            <a:r>
              <a:rPr lang="en-US" altLang="en-US" u="sng" dirty="0" smtClean="0"/>
              <a:t>: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Include only those patients who took all study medications and completed all visits (“completers analysis”)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Include all patients but only for the time that they remained on study medications (“on treatment analysis”)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 smtClean="0"/>
              <a:t>If obtain complete follow-up on all </a:t>
            </a:r>
            <a:r>
              <a:rPr lang="en-US" altLang="en-US" dirty="0" err="1" smtClean="0"/>
              <a:t>ppts</a:t>
            </a:r>
            <a:r>
              <a:rPr lang="en-US" altLang="en-US" dirty="0" smtClean="0"/>
              <a:t>., can run several different types of analyses and any discrepancies could be informative.</a:t>
            </a:r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>
              <a:tabLst>
                <a:tab pos="571500" algn="l"/>
              </a:tabLst>
              <a:defRPr/>
            </a:pPr>
            <a:endParaRPr lang="en-US" altLang="en-US" sz="2000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>
              <a:tabLst>
                <a:tab pos="571500" algn="l"/>
              </a:tabLst>
              <a:defRPr/>
            </a:pPr>
            <a:endParaRPr lang="en-US" altLang="en-US" sz="2000" dirty="0"/>
          </a:p>
          <a:p>
            <a:pPr>
              <a:tabLst>
                <a:tab pos="571500" algn="l"/>
              </a:tabLst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32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Example of differing approaches </a:t>
            </a:r>
            <a:br>
              <a:rPr lang="en-US" altLang="en-US" dirty="0" smtClean="0"/>
            </a:br>
            <a:r>
              <a:rPr lang="en-US" altLang="en-US" dirty="0" smtClean="0"/>
              <a:t>WRT ITT: </a:t>
            </a:r>
            <a:br>
              <a:rPr lang="en-US" altLang="en-US" dirty="0" smtClean="0"/>
            </a:br>
            <a:r>
              <a:rPr lang="en-US" altLang="en-US" dirty="0" smtClean="0"/>
              <a:t>Coronary Bypass Surgery vs. Medical treatment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1184276" y="6400800"/>
            <a:ext cx="49117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/>
              <a:t>Hollis and Campbell, BMJ 2004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8315" y="1343025"/>
            <a:ext cx="11226800" cy="4857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7" tIns="44450" rIns="90487" bIns="44450"/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endParaRPr lang="en-US" altLang="en-US" sz="3200" b="0" kern="0" dirty="0">
              <a:solidFill>
                <a:schemeClr val="tx1"/>
              </a:solidFill>
              <a:effectLst/>
            </a:endParaRPr>
          </a:p>
          <a:p>
            <a:pPr>
              <a:spcBef>
                <a:spcPct val="15000"/>
              </a:spcBef>
              <a:tabLst>
                <a:tab pos="571500" algn="l"/>
              </a:tabLst>
              <a:defRPr/>
            </a:pPr>
            <a:r>
              <a:rPr lang="en-US" altLang="en-US" sz="3200" b="0" kern="0" dirty="0">
                <a:solidFill>
                  <a:schemeClr val="tx1"/>
                </a:solidFill>
                <a:effectLst/>
              </a:rPr>
              <a:t>RCT of people with coronary blockage</a:t>
            </a:r>
          </a:p>
          <a:p>
            <a:pPr lvl="1">
              <a:spcBef>
                <a:spcPct val="15000"/>
              </a:spcBef>
              <a:tabLst>
                <a:tab pos="571500" algn="l"/>
              </a:tabLst>
              <a:defRPr/>
            </a:pPr>
            <a:r>
              <a:rPr lang="en-US" altLang="en-US" sz="2800" b="0" kern="0" dirty="0">
                <a:solidFill>
                  <a:schemeClr val="tx1"/>
                </a:solidFill>
                <a:effectLst/>
              </a:rPr>
              <a:t>Randomized </a:t>
            </a:r>
            <a:r>
              <a:rPr lang="en-US" altLang="en-US" sz="2800" b="0" u="sng" kern="0" dirty="0">
                <a:solidFill>
                  <a:schemeClr val="tx1"/>
                </a:solidFill>
                <a:effectLst/>
              </a:rPr>
              <a:t>to surgery </a:t>
            </a:r>
            <a:r>
              <a:rPr lang="en-US" altLang="en-US" sz="2800" b="0" kern="0" dirty="0">
                <a:solidFill>
                  <a:schemeClr val="tx1"/>
                </a:solidFill>
                <a:effectLst/>
              </a:rPr>
              <a:t>vs. </a:t>
            </a:r>
            <a:r>
              <a:rPr lang="en-US" altLang="en-US" sz="2800" b="0" u="sng" kern="0" dirty="0">
                <a:solidFill>
                  <a:schemeClr val="tx1"/>
                </a:solidFill>
                <a:effectLst/>
              </a:rPr>
              <a:t>medical treatment</a:t>
            </a:r>
          </a:p>
          <a:p>
            <a:pPr>
              <a:spcBef>
                <a:spcPct val="15000"/>
              </a:spcBef>
              <a:tabLst>
                <a:tab pos="571500" algn="l"/>
              </a:tabLst>
              <a:defRPr/>
            </a:pPr>
            <a:r>
              <a:rPr lang="en-US" altLang="en-US" sz="3200" b="0" kern="0" dirty="0">
                <a:solidFill>
                  <a:schemeClr val="tx1"/>
                </a:solidFill>
                <a:effectLst/>
              </a:rPr>
              <a:t>768 men (with CHD)</a:t>
            </a:r>
          </a:p>
          <a:p>
            <a:pPr>
              <a:spcBef>
                <a:spcPct val="15000"/>
              </a:spcBef>
              <a:tabLst>
                <a:tab pos="571500" algn="l"/>
              </a:tabLst>
              <a:defRPr/>
            </a:pPr>
            <a:r>
              <a:rPr lang="en-US" altLang="en-US" sz="3200" b="0" kern="0" dirty="0">
                <a:solidFill>
                  <a:schemeClr val="tx1"/>
                </a:solidFill>
                <a:effectLst/>
              </a:rPr>
              <a:t>Endpoint:  Mortality 2 years after randomization</a:t>
            </a:r>
          </a:p>
          <a:p>
            <a:pPr>
              <a:spcBef>
                <a:spcPct val="15000"/>
              </a:spcBef>
              <a:tabLst>
                <a:tab pos="571500" algn="l"/>
              </a:tabLst>
              <a:defRPr/>
            </a:pPr>
            <a:r>
              <a:rPr lang="en-US" altLang="en-US" sz="3200" b="0" kern="0" dirty="0" smtClean="0">
                <a:solidFill>
                  <a:schemeClr val="tx1"/>
                </a:solidFill>
                <a:effectLst/>
              </a:rPr>
              <a:t>Some </a:t>
            </a:r>
            <a:r>
              <a:rPr lang="en-US" altLang="en-US" sz="3200" b="0" kern="0" dirty="0">
                <a:solidFill>
                  <a:schemeClr val="tx1"/>
                </a:solidFill>
                <a:effectLst/>
              </a:rPr>
              <a:t>randomized to surgery only received medical treatment and vice </a:t>
            </a:r>
            <a:r>
              <a:rPr lang="en-US" altLang="en-US" sz="3200" b="0" kern="0" dirty="0" smtClean="0">
                <a:solidFill>
                  <a:schemeClr val="tx1"/>
                </a:solidFill>
                <a:effectLst/>
              </a:rPr>
              <a:t>versa</a:t>
            </a:r>
            <a:endParaRPr lang="en-US" altLang="en-US" sz="3200" b="0" kern="0" dirty="0">
              <a:solidFill>
                <a:schemeClr val="tx1"/>
              </a:solidFill>
              <a:effectLst/>
            </a:endParaRPr>
          </a:p>
          <a:p>
            <a:pPr>
              <a:spcBef>
                <a:spcPct val="15000"/>
              </a:spcBef>
              <a:tabLst>
                <a:tab pos="571500" algn="l"/>
              </a:tabLst>
              <a:defRPr/>
            </a:pPr>
            <a:r>
              <a:rPr lang="en-US" altLang="en-US" sz="3200" b="0" kern="0" dirty="0">
                <a:solidFill>
                  <a:schemeClr val="tx1"/>
                </a:solidFill>
                <a:effectLst/>
              </a:rPr>
              <a:t>Different ways to deal with adherence in the analysis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kern="0" dirty="0">
              <a:solidFill>
                <a:schemeClr val="tx1"/>
              </a:solidFill>
              <a:effectLst/>
            </a:endParaRPr>
          </a:p>
          <a:p>
            <a:pPr>
              <a:tabLst>
                <a:tab pos="571500" algn="l"/>
              </a:tabLst>
              <a:defRPr/>
            </a:pPr>
            <a:endParaRPr lang="en-US" altLang="en-US" kern="0" dirty="0">
              <a:solidFill>
                <a:schemeClr val="tx1"/>
              </a:solidFill>
              <a:effectLst/>
            </a:endParaRPr>
          </a:p>
          <a:p>
            <a:pPr>
              <a:tabLst>
                <a:tab pos="571500" algn="l"/>
              </a:tabLst>
              <a:defRPr/>
            </a:pPr>
            <a:endParaRPr lang="en-US" altLang="en-US" kern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15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ITT analyses and alternatives</a:t>
            </a:r>
          </a:p>
        </p:txBody>
      </p:sp>
      <p:pic>
        <p:nvPicPr>
          <p:cNvPr id="1157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1368425"/>
            <a:ext cx="85439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1184276" y="6400800"/>
            <a:ext cx="49117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Hollis and Campbell, BMJ 2004</a:t>
            </a:r>
          </a:p>
        </p:txBody>
      </p:sp>
      <p:sp>
        <p:nvSpPr>
          <p:cNvPr id="437256" name="Rectangle 8"/>
          <p:cNvSpPr>
            <a:spLocks noChangeArrowheads="1"/>
          </p:cNvSpPr>
          <p:nvPr/>
        </p:nvSpPr>
        <p:spPr bwMode="auto">
          <a:xfrm>
            <a:off x="4175126" y="2741614"/>
            <a:ext cx="3933825" cy="204787"/>
          </a:xfrm>
          <a:prstGeom prst="rect">
            <a:avLst/>
          </a:prstGeom>
          <a:noFill/>
          <a:ln w="38100">
            <a:solidFill>
              <a:srgbClr val="B760F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7257" name="Rectangle 9"/>
          <p:cNvSpPr>
            <a:spLocks noChangeArrowheads="1"/>
          </p:cNvSpPr>
          <p:nvPr/>
        </p:nvSpPr>
        <p:spPr bwMode="auto">
          <a:xfrm>
            <a:off x="5022851" y="2414588"/>
            <a:ext cx="727075" cy="292100"/>
          </a:xfrm>
          <a:prstGeom prst="rect">
            <a:avLst/>
          </a:prstGeom>
          <a:noFill/>
          <a:ln w="38100">
            <a:solidFill>
              <a:srgbClr val="B760F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7258" name="Rectangle 10"/>
          <p:cNvSpPr>
            <a:spLocks noChangeArrowheads="1"/>
          </p:cNvSpPr>
          <p:nvPr/>
        </p:nvSpPr>
        <p:spPr bwMode="auto">
          <a:xfrm>
            <a:off x="5756276" y="2420938"/>
            <a:ext cx="727075" cy="2921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7259" name="Rectangle 11"/>
          <p:cNvSpPr>
            <a:spLocks noChangeArrowheads="1"/>
          </p:cNvSpPr>
          <p:nvPr/>
        </p:nvSpPr>
        <p:spPr bwMode="auto">
          <a:xfrm>
            <a:off x="4167189" y="2935288"/>
            <a:ext cx="3963987" cy="2476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3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6" grpId="0" animBg="1"/>
      <p:bldP spid="437257" grpId="0" animBg="1"/>
      <p:bldP spid="437258" grpId="0" animBg="1"/>
      <p:bldP spid="4372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6"/>
          <a:stretch/>
        </p:blipFill>
        <p:spPr bwMode="auto">
          <a:xfrm>
            <a:off x="2414955" y="339317"/>
            <a:ext cx="7780096" cy="60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9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ITT analyses and alternatives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900113"/>
            <a:ext cx="85439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4435476" y="2757489"/>
            <a:ext cx="1660525" cy="536575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4435476" y="3525839"/>
            <a:ext cx="1660525" cy="263525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6343651" y="2760663"/>
            <a:ext cx="1660525" cy="533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6343651" y="3540125"/>
            <a:ext cx="1660525" cy="26193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2411413" y="3454400"/>
            <a:ext cx="1878012" cy="406400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1184276" y="6400800"/>
            <a:ext cx="49117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Hollis and Campbell, BMJ 2004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5476" y="2255839"/>
            <a:ext cx="1660525" cy="261937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343651" y="2255839"/>
            <a:ext cx="1660525" cy="26193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4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 animBg="1"/>
      <p:bldP spid="439301" grpId="0" animBg="1"/>
      <p:bldP spid="439302" grpId="0" animBg="1"/>
      <p:bldP spid="439303" grpId="0" animBg="1"/>
      <p:bldP spid="439304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Per protocol analyses as alternatives to ITT</a:t>
            </a: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1339850"/>
            <a:ext cx="85439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4435475" y="3192464"/>
            <a:ext cx="812800" cy="523875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397" name="Rectangle 5"/>
          <p:cNvSpPr>
            <a:spLocks noChangeArrowheads="1"/>
          </p:cNvSpPr>
          <p:nvPr/>
        </p:nvSpPr>
        <p:spPr bwMode="auto">
          <a:xfrm>
            <a:off x="4435476" y="4200526"/>
            <a:ext cx="1660525" cy="263525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398" name="Rectangle 6"/>
          <p:cNvSpPr>
            <a:spLocks noChangeArrowheads="1"/>
          </p:cNvSpPr>
          <p:nvPr/>
        </p:nvSpPr>
        <p:spPr bwMode="auto">
          <a:xfrm>
            <a:off x="6343651" y="3167064"/>
            <a:ext cx="847725" cy="5238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399" name="Rectangle 7"/>
          <p:cNvSpPr>
            <a:spLocks noChangeArrowheads="1"/>
          </p:cNvSpPr>
          <p:nvPr/>
        </p:nvSpPr>
        <p:spPr bwMode="auto">
          <a:xfrm>
            <a:off x="6272214" y="4208464"/>
            <a:ext cx="1660525" cy="26193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400" name="Rectangle 8"/>
          <p:cNvSpPr>
            <a:spLocks noChangeArrowheads="1"/>
          </p:cNvSpPr>
          <p:nvPr/>
        </p:nvSpPr>
        <p:spPr bwMode="auto">
          <a:xfrm>
            <a:off x="2397126" y="4178301"/>
            <a:ext cx="1878013" cy="320675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1184276" y="6400800"/>
            <a:ext cx="49117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Hollis and Campbell, BMJ 2004</a:t>
            </a:r>
          </a:p>
        </p:txBody>
      </p:sp>
    </p:spTree>
    <p:extLst>
      <p:ext uri="{BB962C8B-B14F-4D97-AF65-F5344CB8AC3E}">
        <p14:creationId xmlns:p14="http://schemas.microsoft.com/office/powerpoint/2010/main" val="39833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“As Treated” analyses as alternatives to ITT</a:t>
            </a: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1368425"/>
            <a:ext cx="85439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4435475" y="2960688"/>
            <a:ext cx="812800" cy="755650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4435476" y="4491039"/>
            <a:ext cx="1660525" cy="263525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6343651" y="2992438"/>
            <a:ext cx="847725" cy="6985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5447" name="Rectangle 7"/>
          <p:cNvSpPr>
            <a:spLocks noChangeArrowheads="1"/>
          </p:cNvSpPr>
          <p:nvPr/>
        </p:nvSpPr>
        <p:spPr bwMode="auto">
          <a:xfrm>
            <a:off x="6272214" y="4484689"/>
            <a:ext cx="1660525" cy="26193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5448" name="Rectangle 8"/>
          <p:cNvSpPr>
            <a:spLocks noChangeArrowheads="1"/>
          </p:cNvSpPr>
          <p:nvPr/>
        </p:nvSpPr>
        <p:spPr bwMode="auto">
          <a:xfrm>
            <a:off x="2382838" y="4438651"/>
            <a:ext cx="1878012" cy="320675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7273925" y="2978150"/>
            <a:ext cx="812800" cy="712788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5450" name="Rectangle 10"/>
          <p:cNvSpPr>
            <a:spLocks noChangeArrowheads="1"/>
          </p:cNvSpPr>
          <p:nvPr/>
        </p:nvSpPr>
        <p:spPr bwMode="auto">
          <a:xfrm>
            <a:off x="5348289" y="2994025"/>
            <a:ext cx="847725" cy="6985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1184276" y="6400800"/>
            <a:ext cx="49117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Hollis and Campbell, BMJ 2004</a:t>
            </a:r>
          </a:p>
        </p:txBody>
      </p:sp>
    </p:spTree>
    <p:extLst>
      <p:ext uri="{BB962C8B-B14F-4D97-AF65-F5344CB8AC3E}">
        <p14:creationId xmlns:p14="http://schemas.microsoft.com/office/powerpoint/2010/main" val="25000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Analysis based on post-randomization variables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74" y="1143000"/>
            <a:ext cx="11389893" cy="5338011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spcBef>
                <a:spcPct val="15000"/>
              </a:spcBef>
              <a:tabLst>
                <a:tab pos="571500" algn="l"/>
              </a:tabLst>
              <a:defRPr/>
            </a:pPr>
            <a:r>
              <a:rPr lang="en-US" altLang="en-US" sz="3200" dirty="0" smtClean="0"/>
              <a:t>Per-protocol limits analysis to adherers</a:t>
            </a:r>
          </a:p>
          <a:p>
            <a:pPr>
              <a:spcBef>
                <a:spcPct val="15000"/>
              </a:spcBef>
              <a:tabLst>
                <a:tab pos="571500" algn="l"/>
              </a:tabLst>
              <a:defRPr/>
            </a:pPr>
            <a:r>
              <a:rPr lang="en-US" altLang="en-US" sz="3200" dirty="0" smtClean="0"/>
              <a:t>Per-protocol is one example of analysis which </a:t>
            </a:r>
            <a:r>
              <a:rPr lang="en-US" altLang="en-US" sz="3200" u="sng" dirty="0" smtClean="0"/>
              <a:t>stratifies based on post-randomization experience</a:t>
            </a:r>
          </a:p>
          <a:p>
            <a:pPr lvl="1">
              <a:spcBef>
                <a:spcPct val="15000"/>
              </a:spcBef>
              <a:buNone/>
              <a:tabLst>
                <a:tab pos="571500" algn="l"/>
              </a:tabLst>
              <a:defRPr/>
            </a:pPr>
            <a:endParaRPr lang="en-US" altLang="en-US" sz="2800" dirty="0" smtClean="0"/>
          </a:p>
          <a:p>
            <a:pPr lvl="1">
              <a:spcBef>
                <a:spcPct val="15000"/>
              </a:spcBef>
              <a:tabLst>
                <a:tab pos="571500" algn="l"/>
              </a:tabLst>
              <a:defRPr/>
            </a:pPr>
            <a:r>
              <a:rPr lang="en-US" altLang="en-US" sz="2800" dirty="0" smtClean="0"/>
              <a:t>Other example:  stratify based on attained value of surrogate</a:t>
            </a:r>
          </a:p>
          <a:p>
            <a:pPr lvl="1">
              <a:spcBef>
                <a:spcPct val="15000"/>
              </a:spcBef>
              <a:tabLst>
                <a:tab pos="571500" algn="l"/>
              </a:tabLst>
              <a:defRPr/>
            </a:pPr>
            <a:r>
              <a:rPr lang="en-US" altLang="en-US" sz="2800" dirty="0" smtClean="0"/>
              <a:t>In a statin trial, stratify results based on attained LDL at one year.  VERY biased.</a:t>
            </a:r>
          </a:p>
          <a:p>
            <a:pPr lvl="1">
              <a:spcBef>
                <a:spcPct val="15000"/>
              </a:spcBef>
              <a:tabLst>
                <a:tab pos="571500" algn="l"/>
              </a:tabLst>
              <a:defRPr/>
            </a:pPr>
            <a:endParaRPr lang="en-US" altLang="en-US" sz="2800" dirty="0" smtClean="0"/>
          </a:p>
          <a:p>
            <a:pPr>
              <a:spcBef>
                <a:spcPct val="25000"/>
              </a:spcBef>
              <a:tabLst>
                <a:tab pos="571500" algn="l"/>
              </a:tabLst>
              <a:defRPr/>
            </a:pPr>
            <a:r>
              <a:rPr lang="en-US" altLang="en-US" sz="3200" dirty="0" smtClean="0"/>
              <a:t>More generally, subgroup analyses by post-rand. factors are biased, sometimes extremely biased--BEWARE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32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83" y="1527243"/>
            <a:ext cx="4490316" cy="58118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Where’s Waldo?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i="1" dirty="0" smtClean="0"/>
              <a:t>Can you spot the analysis group selected based on post-randomization factor(s)?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2000" i="1" dirty="0" smtClean="0"/>
              <a:t>From VITAL (Manson, 2018, NEJM)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294" y="138546"/>
            <a:ext cx="687094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3764" y="5577428"/>
            <a:ext cx="7154470" cy="1280571"/>
          </a:xfrm>
          <a:prstGeom prst="rect">
            <a:avLst/>
          </a:prstGeom>
          <a:noFill/>
          <a:ln w="57150">
            <a:solidFill>
              <a:srgbClr val="0001F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wheres wal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1" y="321013"/>
            <a:ext cx="1857783" cy="22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/>
              <a:t>Can analysis be restricted to those who adhere? </a:t>
            </a:r>
            <a:br>
              <a:rPr lang="en-US" altLang="en-US" sz="3200"/>
            </a:br>
            <a:r>
              <a:rPr lang="en-US" altLang="en-US" sz="3200"/>
              <a:t>Coronary Drug Project (CDP, NEJM 1980)</a:t>
            </a:r>
            <a:endParaRPr lang="en-US" altLang="en-US" smtClean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r>
              <a:rPr lang="en-US" altLang="en-US" smtClean="0"/>
              <a:t>						</a:t>
            </a:r>
            <a:r>
              <a:rPr lang="en-US" altLang="en-US" u="sng" smtClean="0"/>
              <a:t>5 year mortality</a:t>
            </a:r>
          </a:p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r>
              <a:rPr lang="en-US" altLang="en-US" smtClean="0"/>
              <a:t>					        Overall		</a:t>
            </a:r>
            <a:r>
              <a:rPr lang="en-US" altLang="en-US" u="sng" smtClean="0"/>
              <a:t>Adherence</a:t>
            </a:r>
          </a:p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r>
              <a:rPr lang="en-US" altLang="en-US" smtClean="0"/>
              <a:t>							</a:t>
            </a:r>
            <a:r>
              <a:rPr lang="en-US" altLang="en-US" u="sng" smtClean="0"/>
              <a:t>&gt; 80%	 (2/3)</a:t>
            </a:r>
            <a:r>
              <a:rPr lang="en-US" altLang="en-US" smtClean="0"/>
              <a:t>	</a:t>
            </a:r>
            <a:r>
              <a:rPr lang="en-US" altLang="en-US" u="sng" smtClean="0"/>
              <a:t>&lt; 80% (1/3)</a:t>
            </a:r>
          </a:p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r>
              <a:rPr lang="en-US" altLang="en-US" smtClean="0"/>
              <a:t>Clofibrate (n=1065)	18%		15%		25%</a:t>
            </a:r>
          </a:p>
          <a:p>
            <a:pPr>
              <a:tabLst>
                <a:tab pos="571500" algn="l"/>
              </a:tabLst>
              <a:defRPr/>
            </a:pPr>
            <a:endParaRPr lang="en-US" altLang="en-US" smtClean="0"/>
          </a:p>
          <a:p>
            <a:pPr>
              <a:tabLst>
                <a:tab pos="571500" algn="l"/>
              </a:tabLst>
              <a:defRPr/>
            </a:pPr>
            <a:endParaRPr lang="en-US" altLang="en-US" smtClean="0"/>
          </a:p>
        </p:txBody>
      </p:sp>
      <p:pic>
        <p:nvPicPr>
          <p:cNvPr id="106501" name="Picture 5" descr="Image result for roman ru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852864"/>
            <a:ext cx="39560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0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/>
              <a:t>Can analysis be restricted to those who adhere? </a:t>
            </a:r>
            <a:br>
              <a:rPr lang="en-US" altLang="en-US" sz="3200"/>
            </a:br>
            <a:r>
              <a:rPr lang="en-US" altLang="en-US" sz="3200"/>
              <a:t>Coronary Drug Project (CDP, NEJM 1980)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>
            <a:normAutofit lnSpcReduction="10000"/>
          </a:bodyPr>
          <a:lstStyle/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r>
              <a:rPr lang="en-US" altLang="en-US" smtClean="0"/>
              <a:t>						</a:t>
            </a:r>
            <a:r>
              <a:rPr lang="en-US" altLang="en-US" u="sng" smtClean="0"/>
              <a:t>5 year mortality</a:t>
            </a:r>
          </a:p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r>
              <a:rPr lang="en-US" altLang="en-US" smtClean="0"/>
              <a:t>					        </a:t>
            </a:r>
            <a:r>
              <a:rPr lang="en-US" altLang="en-US" u="sng" smtClean="0"/>
              <a:t>Overall</a:t>
            </a:r>
            <a:r>
              <a:rPr lang="en-US" altLang="en-US" smtClean="0"/>
              <a:t>	</a:t>
            </a:r>
            <a:r>
              <a:rPr lang="en-US" altLang="en-US" u="sng" smtClean="0"/>
              <a:t>	Adherence</a:t>
            </a:r>
          </a:p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r>
              <a:rPr lang="en-US" altLang="en-US" smtClean="0"/>
              <a:t>							</a:t>
            </a:r>
            <a:r>
              <a:rPr lang="en-US" altLang="en-US" u="sng" smtClean="0"/>
              <a:t>&gt; 80%	 (2/3)</a:t>
            </a:r>
            <a:r>
              <a:rPr lang="en-US" altLang="en-US" smtClean="0"/>
              <a:t>	</a:t>
            </a:r>
            <a:r>
              <a:rPr lang="en-US" altLang="en-US" u="sng" smtClean="0"/>
              <a:t>&lt; 80% (1/3)</a:t>
            </a:r>
          </a:p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r>
              <a:rPr lang="en-US" altLang="en-US" smtClean="0"/>
              <a:t>Clofibrate (n=1065)	18%		15%		25%</a:t>
            </a:r>
          </a:p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r>
              <a:rPr lang="en-US" altLang="en-US" smtClean="0"/>
              <a:t>Placebo (n=2695)		19%		15%		28%</a:t>
            </a:r>
          </a:p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endParaRPr lang="en-US" altLang="en-US" smtClean="0"/>
          </a:p>
          <a:p>
            <a:pPr>
              <a:spcBef>
                <a:spcPct val="15000"/>
              </a:spcBef>
              <a:buNone/>
              <a:tabLst>
                <a:tab pos="571500" algn="l"/>
              </a:tabLst>
              <a:defRPr/>
            </a:pPr>
            <a:r>
              <a:rPr lang="en-US" altLang="en-US" u="sng" smtClean="0"/>
              <a:t>Lessons</a:t>
            </a:r>
            <a:endParaRPr lang="en-US" altLang="en-US" smtClean="0"/>
          </a:p>
          <a:p>
            <a:pPr>
              <a:spcBef>
                <a:spcPct val="25000"/>
              </a:spcBef>
              <a:tabLst>
                <a:tab pos="571500" algn="l"/>
              </a:tabLst>
              <a:defRPr/>
            </a:pPr>
            <a:r>
              <a:rPr lang="en-US" altLang="en-US" smtClean="0"/>
              <a:t>Unknown/unmeasured confounders associated with compliance</a:t>
            </a:r>
          </a:p>
          <a:p>
            <a:pPr>
              <a:spcBef>
                <a:spcPct val="25000"/>
              </a:spcBef>
              <a:tabLst>
                <a:tab pos="571500" algn="l"/>
              </a:tabLst>
              <a:defRPr/>
            </a:pPr>
            <a:r>
              <a:rPr lang="en-US" altLang="en-US" smtClean="0"/>
              <a:t>Differ in placebo and active groups</a:t>
            </a:r>
          </a:p>
          <a:p>
            <a:pPr>
              <a:spcBef>
                <a:spcPct val="25000"/>
              </a:spcBef>
              <a:tabLst>
                <a:tab pos="571500" algn="l"/>
              </a:tabLst>
              <a:defRPr/>
            </a:pPr>
            <a:r>
              <a:rPr lang="en-US" altLang="en-US" smtClean="0"/>
              <a:t>Be wary of post-randomization groupings</a:t>
            </a:r>
          </a:p>
          <a:p>
            <a:pPr>
              <a:tabLst>
                <a:tab pos="571500" algn="l"/>
              </a:tabLst>
              <a:defRPr/>
            </a:pPr>
            <a:endParaRPr lang="en-US" altLang="en-US" smtClean="0"/>
          </a:p>
          <a:p>
            <a:pPr>
              <a:tabLst>
                <a:tab pos="571500" algn="l"/>
              </a:tabLst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75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40" name="Picture 8" descr="fish-peas-mash-570x32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6" y="3508376"/>
            <a:ext cx="297021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547" y="0"/>
            <a:ext cx="1198345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Summary of ITT from Hollis &amp; Campbell (1999) in </a:t>
            </a:r>
            <a:r>
              <a:rPr lang="en-US" altLang="en-US" b="1" dirty="0" smtClean="0">
                <a:solidFill>
                  <a:srgbClr val="FF0000"/>
                </a:solidFill>
              </a:rPr>
              <a:t>B</a:t>
            </a:r>
            <a:r>
              <a:rPr lang="en-US" altLang="en-US" dirty="0" smtClean="0"/>
              <a:t>MJ: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7539" y="1203325"/>
            <a:ext cx="8728075" cy="1563688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The Brits:  What they don’t do so well.....</a:t>
            </a:r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957388"/>
            <a:ext cx="3143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1371600" y="5826125"/>
            <a:ext cx="5170488" cy="3970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They sure do talk gooder than us Americans</a:t>
            </a:r>
          </a:p>
        </p:txBody>
      </p:sp>
      <p:pic>
        <p:nvPicPr>
          <p:cNvPr id="300042" name="Picture 10" descr="p338845-London-London_in_the_R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1112838"/>
            <a:ext cx="32385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044" name="Picture 12" descr="rain+in+lond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832225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4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utoUpdateAnimBg="0"/>
      <p:bldP spid="30003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ITT:  Key Messages (Hollis)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717" y="1203325"/>
            <a:ext cx="11502188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 smtClean="0"/>
              <a:t>ITT gives a pragmatic estimate of benefit of treatment policy rather benefit in patients who receive treatment exactly as planned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 smtClean="0"/>
              <a:t>Full application of ITT possible only when complete outcome available on all randomized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 smtClean="0"/>
              <a:t>Many trials that claim ITT varied in handling of missing data, deviations from protocol, etc.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 smtClean="0"/>
              <a:t>ITT often inadequately described and applied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717" y="6365875"/>
            <a:ext cx="4908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Hollis and </a:t>
            </a:r>
            <a:r>
              <a:rPr lang="en-US" sz="2000" dirty="0" smtClean="0"/>
              <a:t>Campbell, BMJ 1999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5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Recommendations for ITT (Hollis)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232" y="1331495"/>
            <a:ext cx="11341767" cy="4924926"/>
          </a:xfrm>
        </p:spPr>
        <p:txBody>
          <a:bodyPr>
            <a:normAutofit lnSpcReduction="10000"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ITT  best regarded as complete trial strategy (design, conduct, analysis) and not simply analysis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Design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Justify in advance any inclusion which if violated merit exclusion from ITT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Conduct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 err="1"/>
              <a:t>Minimise</a:t>
            </a:r>
            <a:r>
              <a:rPr lang="en-US" altLang="en-US" sz="2800" dirty="0"/>
              <a:t> missing response on primary outcome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Follow up subjects who withdraw from treatment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Analysis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Include </a:t>
            </a:r>
            <a:r>
              <a:rPr lang="en-US" altLang="en-US" sz="2800" u="sng" dirty="0"/>
              <a:t>all</a:t>
            </a:r>
            <a:r>
              <a:rPr lang="en-US" altLang="en-US" sz="2800" dirty="0"/>
              <a:t> subjects according to randomization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Investigate potential effects of missing response</a:t>
            </a:r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2717" y="6365875"/>
            <a:ext cx="4908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Hollis and </a:t>
            </a:r>
            <a:r>
              <a:rPr lang="en-US" sz="2000" dirty="0" smtClean="0"/>
              <a:t>Campbell, BMJ 1999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43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4" b="1498"/>
          <a:stretch/>
        </p:blipFill>
        <p:spPr bwMode="auto">
          <a:xfrm>
            <a:off x="2365132" y="527539"/>
            <a:ext cx="7478713" cy="576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Recommendations for ITT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517" y="1203324"/>
            <a:ext cx="10038098" cy="5165391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Reporting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3200" dirty="0"/>
              <a:t>Specify how ITT used (explicitly describe handling of deviations from randomization and missing responses)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3200" dirty="0"/>
              <a:t>Report deviations and </a:t>
            </a:r>
            <a:r>
              <a:rPr lang="en-US" altLang="en-US" sz="3200" dirty="0" err="1"/>
              <a:t>missingness</a:t>
            </a:r>
            <a:endParaRPr lang="en-US" altLang="en-US" sz="3200" dirty="0"/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3200" dirty="0"/>
              <a:t>Discuss potential effects of missing response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3200" dirty="0"/>
              <a:t>Base conclusions on ITT analyses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717" y="6365875"/>
            <a:ext cx="4908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Hollis and </a:t>
            </a:r>
            <a:r>
              <a:rPr lang="en-US" sz="2000" dirty="0" smtClean="0"/>
              <a:t>Campbell, BMJ 1999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9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Problems with ITT/full follow-up approach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3979" y="1142999"/>
            <a:ext cx="11020926" cy="6091989"/>
          </a:xfrm>
        </p:spPr>
        <p:txBody>
          <a:bodyPr>
            <a:normAutofit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500" dirty="0" smtClean="0"/>
              <a:t>ITT/full follow-up not holy grail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500" dirty="0" smtClean="0"/>
              <a:t>Does not estimate full biologic efficacy of drug/intervention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3000" dirty="0" smtClean="0"/>
              <a:t>Advising individual patients may depend on </a:t>
            </a:r>
            <a:r>
              <a:rPr lang="en-US" altLang="en-US" sz="3000" dirty="0" smtClean="0"/>
              <a:t>efficacy in individuals</a:t>
            </a:r>
            <a:endParaRPr lang="en-US" altLang="en-US" sz="3000" dirty="0" smtClean="0"/>
          </a:p>
          <a:p>
            <a:pPr>
              <a:tabLst>
                <a:tab pos="571500" algn="l"/>
              </a:tabLst>
              <a:defRPr/>
            </a:pPr>
            <a:r>
              <a:rPr lang="en-US" altLang="en-US" sz="3500" dirty="0" smtClean="0"/>
              <a:t>May </a:t>
            </a:r>
            <a:r>
              <a:rPr lang="en-US" altLang="en-US" sz="3500" dirty="0" smtClean="0"/>
              <a:t>be anti-conservative for adverse effects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3000" dirty="0" smtClean="0"/>
              <a:t>per-protocol (limited to those who actually took meds) may be preferred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sz="3000" dirty="0" smtClean="0"/>
          </a:p>
          <a:p>
            <a:pPr>
              <a:tabLst>
                <a:tab pos="571500" algn="l"/>
              </a:tabLst>
              <a:defRPr/>
            </a:pPr>
            <a:r>
              <a:rPr lang="en-US" altLang="en-US" sz="3500" dirty="0" smtClean="0"/>
              <a:t>Primary analysis should be ITT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3000" dirty="0" smtClean="0"/>
              <a:t>Secondary analyses may be per protocol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3000" dirty="0" smtClean="0"/>
              <a:t>Explain discrepancies between ITT and pp</a:t>
            </a:r>
            <a:endParaRPr lang="en-US" alt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08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CONSORT Guidelines for Reporting Results of Trials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459831"/>
            <a:ext cx="11421978" cy="5069306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 smtClean="0">
                <a:hlinkClick r:id="rId3"/>
              </a:rPr>
              <a:t>http://www.consort-statement.org/</a:t>
            </a:r>
            <a:endParaRPr lang="en-US" altLang="en-US" dirty="0" smtClean="0"/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Guidelines for standardized reporting of various aspects of follow-up in randomized studies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“The CONSORT Statement is intended to </a:t>
            </a:r>
            <a:r>
              <a:rPr lang="en-US" u="sng" dirty="0" smtClean="0"/>
              <a:t>improve the reporting</a:t>
            </a:r>
            <a:r>
              <a:rPr lang="en-US" dirty="0" smtClean="0"/>
              <a:t> of a randomized controlled trial (RCT), enabling readers to understand a trial's design, conduct, analysis and interpretation, and to assess the validity of its results. It emphasizes that this can only be achieved through </a:t>
            </a:r>
            <a:r>
              <a:rPr lang="en-US" u="sng" dirty="0" smtClean="0"/>
              <a:t>complete transparency from authors</a:t>
            </a:r>
            <a:r>
              <a:rPr lang="en-US" dirty="0" smtClean="0"/>
              <a:t>.”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 smtClean="0"/>
              <a:t>Adopted by most top-tier and many other </a:t>
            </a:r>
            <a:r>
              <a:rPr lang="en-US" altLang="en-US" dirty="0" smtClean="0"/>
              <a:t>journals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>
                <a:hlinkClick r:id="rId3"/>
              </a:rPr>
              <a:t>http://www.consort-statement.org/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4878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CONSORT checklist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2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479425"/>
            <a:ext cx="13544551" cy="733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9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1724026" y="609600"/>
            <a:ext cx="3121025" cy="1143000"/>
          </a:xfrm>
        </p:spPr>
        <p:txBody>
          <a:bodyPr/>
          <a:lstStyle/>
          <a:p>
            <a:r>
              <a:rPr lang="en-US" altLang="en-US" sz="3600" dirty="0"/>
              <a:t>VITAL:  CONSORT</a:t>
            </a:r>
          </a:p>
        </p:txBody>
      </p:sp>
      <p:pic>
        <p:nvPicPr>
          <p:cNvPr id="1443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9" y="-46892"/>
            <a:ext cx="4670425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9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0"/>
            <a:ext cx="69723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952501" y="1600201"/>
            <a:ext cx="26574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Example of CONSORT Flowchart: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Trial of Zoledronic acid vs. placebo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(Annual IV dose)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Black, NEJM,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5/07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3738564" y="1741488"/>
            <a:ext cx="3222625" cy="4006850"/>
          </a:xfrm>
          <a:prstGeom prst="rect">
            <a:avLst/>
          </a:prstGeom>
          <a:noFill/>
          <a:ln w="57150">
            <a:solidFill>
              <a:srgbClr val="B760F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892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3"/>
          <p:cNvSpPr txBox="1">
            <a:spLocks noChangeArrowheads="1"/>
          </p:cNvSpPr>
          <p:nvPr/>
        </p:nvSpPr>
        <p:spPr bwMode="auto">
          <a:xfrm>
            <a:off x="952501" y="1600201"/>
            <a:ext cx="26574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Includes information of completeness of follow-up and on medication-taking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Plus other stuff</a:t>
            </a:r>
          </a:p>
        </p:txBody>
      </p:sp>
      <p:pic>
        <p:nvPicPr>
          <p:cNvPr id="146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55600"/>
            <a:ext cx="3722688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428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3"/>
          <p:cNvSpPr txBox="1">
            <a:spLocks noChangeArrowheads="1"/>
          </p:cNvSpPr>
          <p:nvPr/>
        </p:nvSpPr>
        <p:spPr bwMode="auto">
          <a:xfrm>
            <a:off x="952501" y="1600200"/>
            <a:ext cx="26574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Another example of CONSORT Diagram: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Gaziano, Vit. C and E for Prostate CA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JAMA, 1/09</a:t>
            </a:r>
          </a:p>
        </p:txBody>
      </p:sp>
      <p:pic>
        <p:nvPicPr>
          <p:cNvPr id="147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1" y="138114"/>
            <a:ext cx="7172325" cy="62833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7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Follow-up and Adherence: Summary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7539" y="1203325"/>
            <a:ext cx="8728075" cy="4857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altLang="en-US" dirty="0" smtClean="0"/>
              <a:t>Best trial (follow ITT principles):</a:t>
            </a:r>
          </a:p>
          <a:p>
            <a:pPr lvl="1">
              <a:lnSpc>
                <a:spcPct val="85000"/>
              </a:lnSpc>
              <a:tabLst>
                <a:tab pos="571500" algn="l"/>
              </a:tabLst>
              <a:defRPr/>
            </a:pPr>
            <a:r>
              <a:rPr lang="en-US" altLang="en-US" dirty="0"/>
              <a:t>All participants remain on meds</a:t>
            </a:r>
          </a:p>
          <a:p>
            <a:pPr lvl="1">
              <a:lnSpc>
                <a:spcPct val="85000"/>
              </a:lnSpc>
              <a:tabLst>
                <a:tab pos="571500" algn="l"/>
              </a:tabLst>
              <a:defRPr/>
            </a:pPr>
            <a:r>
              <a:rPr lang="en-US" altLang="en-US" dirty="0"/>
              <a:t>All randomized participants are followed for </a:t>
            </a:r>
            <a:r>
              <a:rPr lang="en-US" altLang="en-US" sz="2800" dirty="0"/>
              <a:t>primary outcome </a:t>
            </a:r>
            <a:r>
              <a:rPr lang="en-US" altLang="en-US" dirty="0"/>
              <a:t>until end of study</a:t>
            </a:r>
          </a:p>
          <a:p>
            <a:pPr lvl="1">
              <a:lnSpc>
                <a:spcPct val="85000"/>
              </a:lnSpc>
              <a:tabLst>
                <a:tab pos="571500" algn="l"/>
              </a:tabLst>
              <a:defRPr/>
            </a:pPr>
            <a:r>
              <a:rPr lang="en-US" altLang="en-US" dirty="0"/>
              <a:t>Pre-planned analysis and handling of deviations from protocol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altLang="en-US" dirty="0" smtClean="0"/>
              <a:t>Design and implementation of study can help move toward that goal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altLang="en-US" dirty="0" smtClean="0"/>
              <a:t>Important to report details about adherence and how it could affect results</a:t>
            </a:r>
          </a:p>
          <a:p>
            <a:pPr lvl="1"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altLang="en-US" dirty="0" smtClean="0"/>
              <a:t>CONSORT diagram is </a:t>
            </a:r>
            <a:r>
              <a:rPr lang="en-US" altLang="en-US" dirty="0" smtClean="0"/>
              <a:t>useful</a:t>
            </a:r>
          </a:p>
          <a:p>
            <a:pPr lvl="1"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altLang="en-US" dirty="0" smtClean="0"/>
              <a:t>If designing or reporting a trial, follow </a:t>
            </a:r>
            <a:r>
              <a:rPr lang="en-US" altLang="en-US" smtClean="0"/>
              <a:t>CONSORT guidelines</a:t>
            </a:r>
            <a:endParaRPr lang="en-US" altLang="en-US" dirty="0" smtClean="0"/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3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THANKS!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7539" y="1203325"/>
            <a:ext cx="8728075" cy="485775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altLang="en-US" dirty="0" smtClean="0"/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8308" y="234462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1. Follow-up and Adherence: Outline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5512" y="1553552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Follow-up intensity and “styles”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Adherence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Measurement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Improving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ITT and other </a:t>
            </a:r>
            <a:r>
              <a:rPr lang="en-US" altLang="en-US" sz="3200" dirty="0" smtClean="0"/>
              <a:t>follow-up issues </a:t>
            </a:r>
            <a:r>
              <a:rPr lang="en-US" altLang="en-US" sz="3200" dirty="0"/>
              <a:t>in analysis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CONSORT Guidelines and Diagrams</a:t>
            </a:r>
          </a:p>
          <a:p>
            <a:pPr>
              <a:tabLst>
                <a:tab pos="571500" algn="l"/>
              </a:tabLst>
              <a:defRPr/>
            </a:pPr>
            <a:endParaRPr lang="en-US" altLang="en-US" sz="3200" dirty="0"/>
          </a:p>
          <a:p>
            <a:pPr>
              <a:buNone/>
              <a:tabLst>
                <a:tab pos="571500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82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81243" y="1"/>
            <a:ext cx="10274300" cy="62706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Brief Introduction to Sample Size Planning for RCTs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Following slides or see</a:t>
            </a:r>
            <a:br>
              <a:rPr lang="en-US" altLang="en-US" dirty="0" smtClean="0"/>
            </a:br>
            <a:r>
              <a:rPr lang="en-US" altLang="en-US" dirty="0" smtClean="0"/>
              <a:t>	- </a:t>
            </a:r>
            <a:r>
              <a:rPr lang="en-US" altLang="en-US" dirty="0" err="1" smtClean="0"/>
              <a:t>Hulley</a:t>
            </a:r>
            <a:r>
              <a:rPr lang="en-US" altLang="en-US" dirty="0" smtClean="0"/>
              <a:t> DCR book</a:t>
            </a:r>
            <a:br>
              <a:rPr lang="en-US" altLang="en-US" dirty="0" smtClean="0"/>
            </a:br>
            <a:r>
              <a:rPr lang="en-US" altLang="en-US" dirty="0" smtClean="0"/>
              <a:t> 	- Videos from DCR course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0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Introduction to Sample Size Planning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How large do I need to make my study?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 dirty="0"/>
              <a:t>All RCT’s involve a comparison of treatments..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altLang="en-US" sz="2800" dirty="0"/>
              <a:t>Dichotomous predictor variable (treatment vs. control)</a:t>
            </a:r>
          </a:p>
          <a:p>
            <a:pPr lvl="1">
              <a:buFontTx/>
              <a:buChar char="-"/>
              <a:tabLst>
                <a:tab pos="571500" algn="l"/>
              </a:tabLst>
              <a:defRPr/>
            </a:pPr>
            <a:r>
              <a:rPr lang="en-US" altLang="en-US" sz="2800" dirty="0"/>
              <a:t>Simplest case: 2 group comparison</a:t>
            </a:r>
          </a:p>
          <a:p>
            <a:pPr>
              <a:buFontTx/>
              <a:buChar char="-"/>
              <a:tabLst>
                <a:tab pos="571500" algn="l"/>
              </a:tabLst>
              <a:defRPr/>
            </a:pPr>
            <a:r>
              <a:rPr lang="en-US" altLang="en-US" sz="3200" dirty="0"/>
              <a:t>Only brief intro..(see Hulley p 50-81) or videos from DCR course</a:t>
            </a:r>
          </a:p>
          <a:p>
            <a:pPr lvl="1">
              <a:tabLst>
                <a:tab pos="571500" algn="l"/>
              </a:tabLst>
              <a:defRPr/>
            </a:pPr>
            <a:endParaRPr lang="en-US" altLang="en-US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>
              <a:tabLst>
                <a:tab pos="571500" algn="l"/>
              </a:tabLst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72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Overview of sample size planning </a:t>
            </a:r>
            <a:br>
              <a:rPr lang="en-US" altLang="en-US" dirty="0" smtClean="0"/>
            </a:br>
            <a:r>
              <a:rPr lang="en-US" altLang="en-US" dirty="0" smtClean="0"/>
              <a:t>(Hulley p 55)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3526" y="1412875"/>
            <a:ext cx="9705975" cy="4857750"/>
          </a:xfrm>
        </p:spPr>
        <p:txBody>
          <a:bodyPr/>
          <a:lstStyle/>
          <a:p>
            <a:pPr marL="514350" indent="-514350">
              <a:buFontTx/>
              <a:buAutoNum type="arabicPeriod"/>
              <a:tabLst>
                <a:tab pos="571500" algn="l"/>
              </a:tabLst>
              <a:defRPr/>
            </a:pPr>
            <a:r>
              <a:rPr lang="en-US" altLang="en-US" dirty="0"/>
              <a:t>State null and alternative hypotheses (1 vs 2 sided)</a:t>
            </a:r>
          </a:p>
          <a:p>
            <a:pPr marL="514350" indent="-514350">
              <a:buFontTx/>
              <a:buAutoNum type="arabicPeriod"/>
              <a:tabLst>
                <a:tab pos="571500" algn="l"/>
              </a:tabLst>
              <a:defRPr/>
            </a:pPr>
            <a:r>
              <a:rPr lang="en-US" altLang="en-US" dirty="0"/>
              <a:t>Statistical test (depends on outcome type)</a:t>
            </a:r>
          </a:p>
          <a:p>
            <a:pPr marL="0" indent="0">
              <a:buNone/>
              <a:tabLst>
                <a:tab pos="571500" algn="l"/>
              </a:tabLst>
              <a:defRPr/>
            </a:pPr>
            <a:r>
              <a:rPr lang="en-US" altLang="en-US" dirty="0" smtClean="0"/>
              <a:t>3.	Choose </a:t>
            </a:r>
            <a:r>
              <a:rPr lang="en-US" altLang="en-US" dirty="0"/>
              <a:t>effect size (more in </a:t>
            </a:r>
            <a:r>
              <a:rPr lang="en-US" altLang="en-US" dirty="0" err="1"/>
              <a:t>Hulley</a:t>
            </a:r>
            <a:r>
              <a:rPr lang="en-US" altLang="en-US" dirty="0"/>
              <a:t>)</a:t>
            </a:r>
          </a:p>
          <a:p>
            <a:pPr marL="400050" lvl="1" indent="0">
              <a:buNone/>
              <a:tabLst>
                <a:tab pos="571500" algn="l"/>
              </a:tabLst>
              <a:defRPr/>
            </a:pPr>
            <a:r>
              <a:rPr lang="en-US" altLang="en-US" dirty="0" smtClean="0"/>
              <a:t>- Continuous:  mean difference and variability</a:t>
            </a:r>
          </a:p>
          <a:p>
            <a:pPr marL="400050" lvl="1" indent="0">
              <a:buNone/>
              <a:tabLst>
                <a:tab pos="571500" algn="l"/>
              </a:tabLst>
              <a:defRPr/>
            </a:pPr>
            <a:r>
              <a:rPr lang="en-US" altLang="en-US" dirty="0" smtClean="0"/>
              <a:t>- Dichotomous: difference in proportions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/>
              <a:t>4</a:t>
            </a:r>
            <a:r>
              <a:rPr lang="en-US" altLang="en-US" dirty="0" smtClean="0"/>
              <a:t>.  </a:t>
            </a:r>
            <a:r>
              <a:rPr lang="en-US" altLang="en-US" dirty="0"/>
              <a:t>Set </a:t>
            </a:r>
            <a:r>
              <a:rPr lang="en-US" altLang="en-US" dirty="0">
                <a:latin typeface="Symbol" pitchFamily="18" charset="2"/>
              </a:rPr>
              <a:t>a</a:t>
            </a:r>
            <a:r>
              <a:rPr lang="en-US" altLang="en-US" dirty="0"/>
              <a:t> (significance level) and 1-</a:t>
            </a:r>
            <a:r>
              <a:rPr lang="en-US" altLang="en-US" dirty="0">
                <a:latin typeface="Symbol" pitchFamily="18" charset="2"/>
              </a:rPr>
              <a:t>b</a:t>
            </a:r>
            <a:r>
              <a:rPr lang="en-US" altLang="en-US" dirty="0"/>
              <a:t> (power)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/>
              <a:t>5</a:t>
            </a:r>
            <a:r>
              <a:rPr lang="en-US" altLang="en-US" dirty="0" smtClean="0"/>
              <a:t>.  </a:t>
            </a:r>
            <a:r>
              <a:rPr lang="en-US" altLang="en-US" dirty="0"/>
              <a:t>Use sample size tables or formula to calculate required sample size</a:t>
            </a:r>
          </a:p>
          <a:p>
            <a:pPr>
              <a:tabLst>
                <a:tab pos="571500" algn="l"/>
              </a:tabLst>
              <a:defRPr/>
            </a:pPr>
            <a:endParaRPr lang="en-US" altLang="en-US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>
              <a:tabLst>
                <a:tab pos="571500" algn="l"/>
              </a:tabLst>
              <a:defRPr/>
            </a:pPr>
            <a:endParaRPr lang="en-US" alt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49350" y="1979615"/>
            <a:ext cx="8726488" cy="449262"/>
          </a:xfrm>
          <a:prstGeom prst="rect">
            <a:avLst/>
          </a:prstGeom>
          <a:noFill/>
          <a:ln w="38100" cap="flat" cmpd="sng" algn="ctr">
            <a:solidFill>
              <a:srgbClr val="F35B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4163" y="2439439"/>
            <a:ext cx="8728075" cy="695325"/>
          </a:xfrm>
          <a:prstGeom prst="rect">
            <a:avLst/>
          </a:prstGeom>
          <a:noFill/>
          <a:ln w="38100" cap="flat" cmpd="sng" algn="ctr">
            <a:solidFill>
              <a:srgbClr val="F35B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5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8848" y="313899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Example: Continuous Endpoint</a:t>
            </a:r>
            <a:br>
              <a:rPr lang="en-US" altLang="en-US" dirty="0" smtClean="0"/>
            </a:br>
            <a:r>
              <a:rPr lang="en-US" altLang="en-US" dirty="0" smtClean="0"/>
              <a:t> (p 57 </a:t>
            </a:r>
            <a:r>
              <a:rPr lang="en-US" altLang="en-US" dirty="0" err="1" smtClean="0"/>
              <a:t>Hulley</a:t>
            </a:r>
            <a:r>
              <a:rPr lang="en-US" altLang="en-US" dirty="0" smtClean="0"/>
              <a:t>)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474" y="1726774"/>
            <a:ext cx="9599613" cy="4857750"/>
          </a:xfrm>
        </p:spPr>
        <p:txBody>
          <a:bodyPr/>
          <a:lstStyle/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/>
              <a:t>Albuterol vs. ipratropium bromide for asthma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/>
              <a:t>Endpoint:  FEV1 (lung function) at study end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/>
              <a:t>				Continuous, mean, t-test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/>
              <a:t>Previous data shows mean FEV =2L in asthmatics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/>
              <a:t>Investigator wants to detect difference of 10% (=0.2L)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altLang="en-US" dirty="0"/>
              <a:t>SD of 1L for treated asthmatics</a:t>
            </a:r>
          </a:p>
          <a:p>
            <a:pPr>
              <a:buNone/>
              <a:tabLst>
                <a:tab pos="571500" algn="l"/>
              </a:tabLst>
              <a:defRPr/>
            </a:pPr>
            <a:endParaRPr lang="en-US" altLang="en-US" dirty="0"/>
          </a:p>
          <a:p>
            <a:pPr>
              <a:buNone/>
              <a:tabLst>
                <a:tab pos="571500" algn="l"/>
              </a:tabLst>
              <a:defRPr/>
            </a:pPr>
            <a:endParaRPr lang="en-US" altLang="en-US" dirty="0"/>
          </a:p>
          <a:p>
            <a:pPr>
              <a:tabLst>
                <a:tab pos="571500" algn="l"/>
              </a:tabLst>
              <a:defRPr/>
            </a:pPr>
            <a:endParaRPr lang="en-US" altLang="en-US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>
              <a:tabLst>
                <a:tab pos="571500" algn="l"/>
              </a:tabLst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276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Example of sample size estimation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6826" y="1412875"/>
            <a:ext cx="9599613" cy="4857750"/>
          </a:xfrm>
        </p:spPr>
        <p:txBody>
          <a:bodyPr/>
          <a:lstStyle/>
          <a:p>
            <a:pPr marL="457200" indent="-457200">
              <a:buFontTx/>
              <a:buAutoNum type="arabicPeriod"/>
              <a:tabLst>
                <a:tab pos="571500" algn="l"/>
              </a:tabLst>
              <a:defRPr/>
            </a:pPr>
            <a:r>
              <a:rPr lang="en-US" altLang="en-US" u="sng" dirty="0"/>
              <a:t>Null hypothesis:</a:t>
            </a:r>
            <a:r>
              <a:rPr lang="en-US" altLang="en-US" dirty="0"/>
              <a:t> No difference in FEV1 between treatments (alternative:  two sided) </a:t>
            </a:r>
          </a:p>
          <a:p>
            <a:pPr marL="457200" indent="-457200">
              <a:buFontTx/>
              <a:buAutoNum type="arabicPeriod"/>
              <a:tabLst>
                <a:tab pos="571500" algn="l"/>
              </a:tabLst>
              <a:defRPr/>
            </a:pPr>
            <a:r>
              <a:rPr lang="en-US" altLang="en-US" u="sng" dirty="0"/>
              <a:t>Statistical test:</a:t>
            </a:r>
            <a:r>
              <a:rPr lang="en-US" altLang="en-US" dirty="0"/>
              <a:t>  T-test (FEV1 is continuous outcome)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/>
              <a:t>3. </a:t>
            </a:r>
            <a:r>
              <a:rPr lang="en-US" altLang="en-US" u="sng" dirty="0"/>
              <a:t>Effect size:</a:t>
            </a:r>
            <a:r>
              <a:rPr lang="en-US" altLang="en-US" dirty="0"/>
              <a:t>  10% increase in FEV1 (treated vs. control)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/>
              <a:t>	10% x 2 L=0.2 L.   SD=1 L (previous).  Standardized effect = Effect/SD=0.2/1 =0.2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/>
              <a:t>4.  </a:t>
            </a:r>
            <a:r>
              <a:rPr lang="en-US" altLang="en-US" dirty="0">
                <a:latin typeface="Symbol" pitchFamily="18" charset="2"/>
              </a:rPr>
              <a:t>a</a:t>
            </a:r>
            <a:r>
              <a:rPr lang="en-US" altLang="en-US" dirty="0"/>
              <a:t>=.05 (two sided) and power = 0.80 (</a:t>
            </a:r>
            <a:r>
              <a:rPr lang="en-US" altLang="en-US" dirty="0">
                <a:latin typeface="Symbol" pitchFamily="18" charset="2"/>
              </a:rPr>
              <a:t>b</a:t>
            </a:r>
            <a:r>
              <a:rPr lang="en-US" altLang="en-US" dirty="0"/>
              <a:t>=.2)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/>
              <a:t>5.  Can use table </a:t>
            </a:r>
            <a:r>
              <a:rPr lang="en-US" altLang="en-US" dirty="0" err="1"/>
              <a:t>Hulley</a:t>
            </a:r>
            <a:r>
              <a:rPr lang="en-US" altLang="en-US" dirty="0"/>
              <a:t> page 73.  n=394 per group</a:t>
            </a:r>
          </a:p>
          <a:p>
            <a:pPr marL="457200" indent="-457200">
              <a:tabLst>
                <a:tab pos="571500" algn="l"/>
              </a:tabLst>
              <a:defRPr/>
            </a:pPr>
            <a:endParaRPr lang="en-US" altLang="en-US" dirty="0"/>
          </a:p>
          <a:p>
            <a:pPr marL="838200" lvl="1" indent="-381000">
              <a:lnSpc>
                <a:spcPct val="75000"/>
              </a:lnSpc>
              <a:tabLst>
                <a:tab pos="571500" algn="l"/>
              </a:tabLst>
              <a:defRPr/>
            </a:pPr>
            <a:endParaRPr lang="en-US" altLang="en-US" sz="1600" dirty="0"/>
          </a:p>
          <a:p>
            <a:pPr marL="838200" lvl="1" indent="-381000">
              <a:lnSpc>
                <a:spcPct val="75000"/>
              </a:lnSpc>
              <a:tabLst>
                <a:tab pos="571500" algn="l"/>
              </a:tabLst>
              <a:defRPr/>
            </a:pPr>
            <a:endParaRPr lang="en-US" altLang="en-US" sz="1600" dirty="0"/>
          </a:p>
          <a:p>
            <a:pPr marL="838200" lvl="1" indent="-381000">
              <a:lnSpc>
                <a:spcPct val="75000"/>
              </a:lnSpc>
              <a:tabLst>
                <a:tab pos="571500" algn="l"/>
              </a:tabLst>
              <a:defRPr/>
            </a:pPr>
            <a:endParaRPr lang="en-US" altLang="en-US" sz="1600" dirty="0"/>
          </a:p>
          <a:p>
            <a:pPr marL="457200" indent="-457200">
              <a:tabLst>
                <a:tab pos="571500" algn="l"/>
              </a:tabLst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32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"/>
            <a:ext cx="7620000" cy="70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6389688" y="2409825"/>
            <a:ext cx="685800" cy="2603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8628" name="Rectangle 4"/>
          <p:cNvSpPr>
            <a:spLocks noChangeArrowheads="1"/>
          </p:cNvSpPr>
          <p:nvPr/>
        </p:nvSpPr>
        <p:spPr bwMode="auto">
          <a:xfrm>
            <a:off x="6985000" y="2655889"/>
            <a:ext cx="685800" cy="2619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2663825" y="3425825"/>
            <a:ext cx="685800" cy="3000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8630" name="Rectangle 6"/>
          <p:cNvSpPr>
            <a:spLocks noChangeArrowheads="1"/>
          </p:cNvSpPr>
          <p:nvPr/>
        </p:nvSpPr>
        <p:spPr bwMode="auto">
          <a:xfrm>
            <a:off x="7073900" y="3468689"/>
            <a:ext cx="685800" cy="276225"/>
          </a:xfrm>
          <a:prstGeom prst="rect">
            <a:avLst/>
          </a:prstGeom>
          <a:noFill/>
          <a:ln w="38100">
            <a:solidFill>
              <a:srgbClr val="1BF36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823" name="TextBox 9"/>
          <p:cNvSpPr txBox="1">
            <a:spLocks noChangeArrowheads="1"/>
          </p:cNvSpPr>
          <p:nvPr/>
        </p:nvSpPr>
        <p:spPr bwMode="auto">
          <a:xfrm>
            <a:off x="9675813" y="798514"/>
            <a:ext cx="1331912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Helvetica" panose="020B0604020202020204" pitchFamily="34" charset="0"/>
              </a:rPr>
              <a:t>P 73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Helvetica" panose="020B0604020202020204" pitchFamily="34" charset="0"/>
              </a:rPr>
              <a:t>Hulley</a:t>
            </a:r>
          </a:p>
        </p:txBody>
      </p:sp>
    </p:spTree>
    <p:extLst>
      <p:ext uri="{BB962C8B-B14F-4D97-AF65-F5344CB8AC3E}">
        <p14:creationId xmlns:p14="http://schemas.microsoft.com/office/powerpoint/2010/main" val="27563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7" grpId="0" animBg="1"/>
      <p:bldP spid="538628" grpId="0" animBg="1"/>
      <p:bldP spid="538629" grpId="0" animBg="1"/>
      <p:bldP spid="53863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3" descr="phot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907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Samples size dichotomous outcome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6826" y="1412875"/>
            <a:ext cx="9599613" cy="48577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/>
              <a:t>Use Chi squared test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u="sng" dirty="0"/>
              <a:t>Effect size:</a:t>
            </a:r>
            <a:r>
              <a:rPr lang="en-US" altLang="en-US" dirty="0"/>
              <a:t>  Proportions with outcome in treatment 1 and  in treatment 2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/>
              <a:t>	</a:t>
            </a:r>
            <a:r>
              <a:rPr lang="en-US" altLang="en-US" dirty="0" err="1"/>
              <a:t>eg</a:t>
            </a:r>
            <a:r>
              <a:rPr lang="en-US" altLang="en-US" dirty="0"/>
              <a:t>. 5% </a:t>
            </a:r>
            <a:r>
              <a:rPr lang="en-US" altLang="en-US" dirty="0" err="1"/>
              <a:t>vs</a:t>
            </a:r>
            <a:r>
              <a:rPr lang="en-US" altLang="en-US" dirty="0"/>
              <a:t> 10%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/>
              <a:t>See </a:t>
            </a:r>
            <a:r>
              <a:rPr lang="en-US" altLang="en-US" dirty="0" err="1"/>
              <a:t>Hulley</a:t>
            </a:r>
            <a:r>
              <a:rPr lang="en-US" altLang="en-US" dirty="0"/>
              <a:t> page 58-59. Effect size: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/>
              <a:t>	Tai-Chi vs. running for back pain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/>
              <a:t>	Plan --joggers: 30% back pain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/>
              <a:t>				Reduced to 20% with Tai-Chi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>
                <a:latin typeface="Symbol" pitchFamily="18" charset="2"/>
              </a:rPr>
              <a:t>a</a:t>
            </a:r>
            <a:r>
              <a:rPr lang="en-US" altLang="en-US" dirty="0"/>
              <a:t>=.05 (two sided) and power = 0.80 (</a:t>
            </a:r>
            <a:r>
              <a:rPr lang="en-US" altLang="en-US" dirty="0">
                <a:latin typeface="Symbol" pitchFamily="18" charset="2"/>
              </a:rPr>
              <a:t>b</a:t>
            </a:r>
            <a:r>
              <a:rPr lang="en-US" altLang="en-US" dirty="0"/>
              <a:t>=.2)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endParaRPr lang="en-US" altLang="en-US" dirty="0"/>
          </a:p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altLang="en-US" dirty="0"/>
              <a:t>N=313 per group </a:t>
            </a:r>
          </a:p>
          <a:p>
            <a:pPr marL="457200" indent="-457200">
              <a:buNone/>
              <a:tabLst>
                <a:tab pos="571500" algn="l"/>
              </a:tabLst>
              <a:defRPr/>
            </a:pPr>
            <a:endParaRPr lang="en-US" altLang="en-US" dirty="0"/>
          </a:p>
          <a:p>
            <a:pPr marL="457200" indent="-457200">
              <a:buNone/>
              <a:tabLst>
                <a:tab pos="571500" algn="l"/>
              </a:tabLst>
              <a:defRPr/>
            </a:pPr>
            <a:endParaRPr lang="en-US" altLang="en-US" dirty="0"/>
          </a:p>
          <a:p>
            <a:pPr marL="457200" indent="-457200">
              <a:tabLst>
                <a:tab pos="571500" algn="l"/>
              </a:tabLst>
              <a:defRPr/>
            </a:pPr>
            <a:endParaRPr lang="en-US" altLang="en-US" dirty="0"/>
          </a:p>
          <a:p>
            <a:pPr marL="838200" lvl="1" indent="-381000">
              <a:lnSpc>
                <a:spcPct val="75000"/>
              </a:lnSpc>
              <a:tabLst>
                <a:tab pos="571500" algn="l"/>
              </a:tabLst>
              <a:defRPr/>
            </a:pPr>
            <a:endParaRPr lang="en-US" altLang="en-US" sz="1600" dirty="0"/>
          </a:p>
          <a:p>
            <a:pPr marL="838200" lvl="1" indent="-381000">
              <a:lnSpc>
                <a:spcPct val="75000"/>
              </a:lnSpc>
              <a:tabLst>
                <a:tab pos="571500" algn="l"/>
              </a:tabLst>
              <a:defRPr/>
            </a:pPr>
            <a:endParaRPr lang="en-US" altLang="en-US" sz="1600" dirty="0"/>
          </a:p>
          <a:p>
            <a:pPr marL="838200" lvl="1" indent="-381000">
              <a:lnSpc>
                <a:spcPct val="75000"/>
              </a:lnSpc>
              <a:tabLst>
                <a:tab pos="571500" algn="l"/>
              </a:tabLst>
              <a:defRPr/>
            </a:pPr>
            <a:endParaRPr lang="en-US" altLang="en-US" sz="1600" dirty="0"/>
          </a:p>
          <a:p>
            <a:pPr marL="457200" indent="-457200">
              <a:tabLst>
                <a:tab pos="571500" algn="l"/>
              </a:tabLst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336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881" y="93664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P75 </a:t>
            </a:r>
            <a:r>
              <a:rPr lang="en-US" altLang="en-US" dirty="0" err="1" smtClean="0"/>
              <a:t>Hulley</a:t>
            </a:r>
            <a:endParaRPr lang="en-US" altLang="en-US" dirty="0" smtClean="0"/>
          </a:p>
        </p:txBody>
      </p:sp>
      <p:pic>
        <p:nvPicPr>
          <p:cNvPr id="166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1" y="144463"/>
            <a:ext cx="6054725" cy="66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92488" y="5359400"/>
            <a:ext cx="685800" cy="3000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83100" y="3311525"/>
            <a:ext cx="685800" cy="3000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22789" y="5484813"/>
            <a:ext cx="606425" cy="3492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920" name="TextBox 10"/>
          <p:cNvSpPr txBox="1">
            <a:spLocks noChangeArrowheads="1"/>
          </p:cNvSpPr>
          <p:nvPr/>
        </p:nvSpPr>
        <p:spPr bwMode="auto">
          <a:xfrm>
            <a:off x="9726614" y="1966914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/>
              <a:t>Hulley p 75</a:t>
            </a:r>
          </a:p>
        </p:txBody>
      </p:sp>
      <p:sp>
        <p:nvSpPr>
          <p:cNvPr id="166921" name="TextBox 10"/>
          <p:cNvSpPr txBox="1">
            <a:spLocks noChangeArrowheads="1"/>
          </p:cNvSpPr>
          <p:nvPr/>
        </p:nvSpPr>
        <p:spPr bwMode="auto">
          <a:xfrm>
            <a:off x="1128713" y="2803525"/>
            <a:ext cx="151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 dirty="0"/>
              <a:t>Back Pain: 20% vs. 30%</a:t>
            </a:r>
          </a:p>
          <a:p>
            <a:endParaRPr lang="en-US" altLang="en-US" sz="18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9225" y="2774950"/>
            <a:ext cx="4502150" cy="3000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23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Choose statistical test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1412875"/>
            <a:ext cx="9923462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What is the type outcome of my study?</a:t>
            </a:r>
          </a:p>
          <a:p>
            <a:pPr lvl="1">
              <a:buNone/>
              <a:tabLst>
                <a:tab pos="571500" algn="l"/>
              </a:tabLst>
              <a:defRPr/>
            </a:pPr>
            <a:r>
              <a:rPr lang="en-US" altLang="en-US" dirty="0"/>
              <a:t>A. Continuous (</a:t>
            </a:r>
            <a:r>
              <a:rPr lang="en-US" altLang="en-US" dirty="0" err="1"/>
              <a:t>eg</a:t>
            </a:r>
            <a:r>
              <a:rPr lang="en-US" altLang="en-US" dirty="0"/>
              <a:t>. Lipids, BP, depression score, FEV)</a:t>
            </a:r>
          </a:p>
          <a:p>
            <a:pPr lvl="1">
              <a:buNone/>
              <a:tabLst>
                <a:tab pos="571500" algn="l"/>
              </a:tabLst>
              <a:defRPr/>
            </a:pPr>
            <a:r>
              <a:rPr lang="en-US" altLang="en-US" dirty="0"/>
              <a:t>	    Use T-Test to compare means across 2 treatment groups	</a:t>
            </a:r>
          </a:p>
          <a:p>
            <a:pPr lvl="1">
              <a:buNone/>
              <a:tabLst>
                <a:tab pos="571500" algn="l"/>
              </a:tabLst>
              <a:defRPr/>
            </a:pPr>
            <a:r>
              <a:rPr lang="en-US" altLang="en-US" dirty="0"/>
              <a:t>B. Dichotomous (event) or time to event</a:t>
            </a:r>
          </a:p>
          <a:p>
            <a:pPr lvl="1">
              <a:buNone/>
              <a:tabLst>
                <a:tab pos="571500" algn="l"/>
              </a:tabLst>
              <a:defRPr/>
            </a:pPr>
            <a:r>
              <a:rPr lang="en-US" altLang="en-US" dirty="0"/>
              <a:t>			Simplify for sample size as dichotomous</a:t>
            </a:r>
          </a:p>
          <a:p>
            <a:pPr lvl="1">
              <a:buNone/>
              <a:tabLst>
                <a:tab pos="571500" algn="l"/>
              </a:tabLst>
              <a:defRPr/>
            </a:pPr>
            <a:r>
              <a:rPr lang="en-US" altLang="en-US" dirty="0"/>
              <a:t>      Use Chi-squared test to compare proportion across treatment groups.</a:t>
            </a:r>
          </a:p>
          <a:p>
            <a:pPr lvl="1">
              <a:buNone/>
              <a:tabLst>
                <a:tab pos="571500" algn="l"/>
              </a:tabLst>
              <a:defRPr/>
            </a:pPr>
            <a:endParaRPr lang="en-US" altLang="en-US" dirty="0"/>
          </a:p>
          <a:p>
            <a:pPr lvl="1">
              <a:buNone/>
              <a:tabLst>
                <a:tab pos="571500" algn="l"/>
              </a:tabLst>
              <a:defRPr/>
            </a:pPr>
            <a:r>
              <a:rPr lang="en-US" altLang="en-US" dirty="0"/>
              <a:t>C.  Other situations:  more than 2 treatments, non-normal outcome variable </a:t>
            </a:r>
          </a:p>
          <a:p>
            <a:pPr lvl="1">
              <a:buNone/>
              <a:tabLst>
                <a:tab pos="571500" algn="l"/>
              </a:tabLst>
              <a:defRPr/>
            </a:pPr>
            <a:endParaRPr lang="en-US" alt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>
              <a:tabLst>
                <a:tab pos="571500" algn="l"/>
              </a:tabLst>
              <a:defRPr/>
            </a:pPr>
            <a:endParaRPr lang="en-US" alt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722438" y="2336801"/>
            <a:ext cx="9517062" cy="79851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5724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5877" y="281354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Follow-up in RCT’s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266" y="1694229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sz="3200"/>
              <a:t>What happens after randomization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/>
              <a:t>Carefully lay out procedures to be followed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sz="3200"/>
              <a:t>Describe in protocol, on forms and in Operations Manual</a:t>
            </a:r>
          </a:p>
          <a:p>
            <a:pPr>
              <a:tabLst>
                <a:tab pos="571500" algn="l"/>
              </a:tabLst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6802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Effect size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1" y="1412875"/>
            <a:ext cx="9682163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Most difficult part of sample size planning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Difference between treated and control groups (in truth).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What size of difference would make your treatment worthwhile?  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What size of difference do you expect to see?</a:t>
            </a:r>
          </a:p>
          <a:p>
            <a:pPr>
              <a:tabLst>
                <a:tab pos="571500" algn="l"/>
              </a:tabLst>
              <a:defRPr/>
            </a:pPr>
            <a:r>
              <a:rPr lang="en-US" altLang="en-US" dirty="0"/>
              <a:t>Often compromise, smaller effect requires larger sample size</a:t>
            </a:r>
          </a:p>
          <a:p>
            <a:pPr lvl="1">
              <a:buNone/>
              <a:tabLst>
                <a:tab pos="571500" algn="l"/>
              </a:tabLst>
              <a:defRPr/>
            </a:pPr>
            <a:endParaRPr lang="en-US" altLang="en-US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 lvl="1">
              <a:tabLst>
                <a:tab pos="571500" algn="l"/>
              </a:tabLst>
              <a:defRPr/>
            </a:pPr>
            <a:endParaRPr lang="en-US" altLang="en-US" sz="1800" dirty="0"/>
          </a:p>
          <a:p>
            <a:pPr>
              <a:tabLst>
                <a:tab pos="571500" algn="l"/>
              </a:tabLst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4639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4265</Words>
  <Application>Microsoft Office PowerPoint</Application>
  <PresentationFormat>Widescreen</PresentationFormat>
  <Paragraphs>613</Paragraphs>
  <Slides>90</Slides>
  <Notes>73</Notes>
  <HiddenSlides>10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1" baseType="lpstr">
      <vt:lpstr>ＭＳ Ｐゴシック</vt:lpstr>
      <vt:lpstr>Arial</vt:lpstr>
      <vt:lpstr>Calibri</vt:lpstr>
      <vt:lpstr>Calibri Light</vt:lpstr>
      <vt:lpstr>Helvetica</vt:lpstr>
      <vt:lpstr>Symbol</vt:lpstr>
      <vt:lpstr>Tahoma</vt:lpstr>
      <vt:lpstr>Times</vt:lpstr>
      <vt:lpstr>Times New Roman</vt:lpstr>
      <vt:lpstr>Verdana</vt:lpstr>
      <vt:lpstr>Office Theme</vt:lpstr>
      <vt:lpstr>Follow-up and Adherence in Trials</vt:lpstr>
      <vt:lpstr>Trial of the Week: VITAL (Vitamin D and Omega 3 Trial)</vt:lpstr>
      <vt:lpstr>PowerPoint Presentation</vt:lpstr>
      <vt:lpstr>Rationale for VITAL</vt:lpstr>
      <vt:lpstr>VITAL:  Primary endpoints</vt:lpstr>
      <vt:lpstr>PowerPoint Presentation</vt:lpstr>
      <vt:lpstr>PowerPoint Presentation</vt:lpstr>
      <vt:lpstr>1. Follow-up and Adherence: Outline</vt:lpstr>
      <vt:lpstr>Follow-up in RCT’s</vt:lpstr>
      <vt:lpstr>Overview of Randomized Trial Design</vt:lpstr>
      <vt:lpstr>What Data to Collect at Follow up?</vt:lpstr>
      <vt:lpstr>Intensity of Follow-up:  How much? How often?</vt:lpstr>
      <vt:lpstr>More parsimonious measurements: RCT of Zoledronic acid vs. placebo (osteoporosis)*</vt:lpstr>
      <vt:lpstr>Zoledronic acid and Mean Serum β-CTX (total n=7765)</vt:lpstr>
      <vt:lpstr>Extreme Minimalist: Large and Simple Trials</vt:lpstr>
      <vt:lpstr>Example Large and Simple Trials:  UK Vitamin D trial</vt:lpstr>
      <vt:lpstr>Vitamin D: Summary of 5 Yr. Results</vt:lpstr>
      <vt:lpstr>Keeping Trials Simple</vt:lpstr>
      <vt:lpstr>VITAL: How did they do it on NIH diet?</vt:lpstr>
      <vt:lpstr>VITAL: How did they do it on NIH diet?</vt:lpstr>
      <vt:lpstr>Site-less Clinical Trials</vt:lpstr>
      <vt:lpstr>Site-less Trials (Nature Biotech, 8/18)</vt:lpstr>
      <vt:lpstr>Adherence (aka compliance)</vt:lpstr>
      <vt:lpstr>Adherence (aka compliance)</vt:lpstr>
      <vt:lpstr>Adherence goals</vt:lpstr>
      <vt:lpstr>Adherence : Medications</vt:lpstr>
      <vt:lpstr>PowerPoint Presentation</vt:lpstr>
      <vt:lpstr>Some Examples of “Bad Adherence Days”</vt:lpstr>
      <vt:lpstr>Adherence to intervention = adherence to visit schedule</vt:lpstr>
      <vt:lpstr>Measuring Adherence</vt:lpstr>
      <vt:lpstr>High Tech Approach to Medication Adherence</vt:lpstr>
      <vt:lpstr>Effect of Stopping Medication:  Classical interpretation</vt:lpstr>
      <vt:lpstr>Adherence: To Follow-up Visits</vt:lpstr>
      <vt:lpstr>Impact of Loss to Follow-up</vt:lpstr>
      <vt:lpstr>Adherence to Follow-up Measurements</vt:lpstr>
      <vt:lpstr>Goal:  Primary Outcome on All</vt:lpstr>
      <vt:lpstr>Most Important: Complete Information for Primary Outcome</vt:lpstr>
      <vt:lpstr>How to Increase Adherence in General  To medications and to follow-up  At each stage of study….</vt:lpstr>
      <vt:lpstr>Strategies to enhance adherence: Design</vt:lpstr>
      <vt:lpstr>Strategies to enhance adherence:  implementation</vt:lpstr>
      <vt:lpstr>Other strategies to enhance adherence</vt:lpstr>
      <vt:lpstr>Newsletters for 6459 FIT study participants</vt:lpstr>
      <vt:lpstr>Newsletter for 6459 FIT study participants</vt:lpstr>
      <vt:lpstr>Cookbook for participants at one site...</vt:lpstr>
      <vt:lpstr>Participant reception</vt:lpstr>
      <vt:lpstr>Adherence to Follow-up visits</vt:lpstr>
      <vt:lpstr>Monitoring adherence for managing study</vt:lpstr>
      <vt:lpstr>Modern ways to efficiently collect data/monitor study/enhance compliance</vt:lpstr>
      <vt:lpstr>Follow-up visits for those who have stopped study medications?</vt:lpstr>
      <vt:lpstr>Follow-up visits for those who have stopped study medications?</vt:lpstr>
      <vt:lpstr>ITT: Intention to Treat</vt:lpstr>
      <vt:lpstr>Intention to Treat Analysis (ITT)*</vt:lpstr>
      <vt:lpstr>Broader Interpretation of ITT</vt:lpstr>
      <vt:lpstr>Two Purposes of ITT (from Hollis)</vt:lpstr>
      <vt:lpstr>Beware of “we did an ITT analysis”</vt:lpstr>
      <vt:lpstr>How are ITT Principles Applied in Real Trials?</vt:lpstr>
      <vt:lpstr>Per-protocol analyses as alternatives to ITT</vt:lpstr>
      <vt:lpstr> Example of differing approaches  WRT ITT:  Coronary Bypass Surgery vs. Medical treatment</vt:lpstr>
      <vt:lpstr>ITT analyses and alternatives</vt:lpstr>
      <vt:lpstr>ITT analyses and alternatives</vt:lpstr>
      <vt:lpstr>Per protocol analyses as alternatives to ITT</vt:lpstr>
      <vt:lpstr>“As Treated” analyses as alternatives to ITT</vt:lpstr>
      <vt:lpstr>Analysis based on post-randomization variables</vt:lpstr>
      <vt:lpstr>Where’s Waldo?    Can you spot the analysis group selected based on post-randomization factor(s)?  From VITAL (Manson, 2018, NEJM)</vt:lpstr>
      <vt:lpstr>Can analysis be restricted to those who adhere?  Coronary Drug Project (CDP, NEJM 1980)</vt:lpstr>
      <vt:lpstr>Can analysis be restricted to those who adhere?  Coronary Drug Project (CDP, NEJM 1980)</vt:lpstr>
      <vt:lpstr>Summary of ITT from Hollis &amp; Campbell (1999) in BMJ: </vt:lpstr>
      <vt:lpstr>ITT:  Key Messages (Hollis)</vt:lpstr>
      <vt:lpstr>Recommendations for ITT (Hollis)</vt:lpstr>
      <vt:lpstr>Recommendations for ITT</vt:lpstr>
      <vt:lpstr>Problems with ITT/full follow-up approach</vt:lpstr>
      <vt:lpstr>CONSORT Guidelines for Reporting Results of Trials</vt:lpstr>
      <vt:lpstr>CONSORT checklist</vt:lpstr>
      <vt:lpstr>VITAL:  CONSORT</vt:lpstr>
      <vt:lpstr>PowerPoint Presentation</vt:lpstr>
      <vt:lpstr>PowerPoint Presentation</vt:lpstr>
      <vt:lpstr>PowerPoint Presentation</vt:lpstr>
      <vt:lpstr>Follow-up and Adherence: Summary</vt:lpstr>
      <vt:lpstr>THANKS!</vt:lpstr>
      <vt:lpstr>Brief Introduction to Sample Size Planning for RCTs   Following slides or see  - Hulley DCR book   - Videos from DCR course   </vt:lpstr>
      <vt:lpstr>Introduction to Sample Size Planning</vt:lpstr>
      <vt:lpstr>Overview of sample size planning  (Hulley p 55)</vt:lpstr>
      <vt:lpstr>Example: Continuous Endpoint  (p 57 Hulley)</vt:lpstr>
      <vt:lpstr>Example of sample size estimation</vt:lpstr>
      <vt:lpstr>PowerPoint Presentation</vt:lpstr>
      <vt:lpstr>PowerPoint Presentation</vt:lpstr>
      <vt:lpstr>Samples size dichotomous outcome</vt:lpstr>
      <vt:lpstr>P75 Hulley</vt:lpstr>
      <vt:lpstr>Choose statistical test</vt:lpstr>
      <vt:lpstr>Effect size</vt:lpstr>
    </vt:vector>
  </TitlesOfParts>
  <Company>UCSF-DEB\SFCC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Follow-up and Adherence in Trials</dc:title>
  <dc:creator>Wu, Lucy</dc:creator>
  <cp:lastModifiedBy>Black, Dennis</cp:lastModifiedBy>
  <cp:revision>17</cp:revision>
  <dcterms:created xsi:type="dcterms:W3CDTF">2020-01-30T22:59:52Z</dcterms:created>
  <dcterms:modified xsi:type="dcterms:W3CDTF">2020-02-13T04:02:28Z</dcterms:modified>
</cp:coreProperties>
</file>