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283" r:id="rId3"/>
    <p:sldId id="257" r:id="rId4"/>
    <p:sldId id="296" r:id="rId5"/>
    <p:sldId id="258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311" r:id="rId14"/>
    <p:sldId id="310" r:id="rId15"/>
    <p:sldId id="266" r:id="rId16"/>
    <p:sldId id="267" r:id="rId17"/>
    <p:sldId id="268" r:id="rId18"/>
    <p:sldId id="270" r:id="rId19"/>
    <p:sldId id="337" r:id="rId20"/>
    <p:sldId id="271" r:id="rId21"/>
    <p:sldId id="284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317" r:id="rId33"/>
    <p:sldId id="318" r:id="rId34"/>
    <p:sldId id="319" r:id="rId35"/>
    <p:sldId id="321" r:id="rId36"/>
    <p:sldId id="322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285" r:id="rId51"/>
    <p:sldId id="341" r:id="rId52"/>
    <p:sldId id="342" r:id="rId53"/>
    <p:sldId id="343" r:id="rId54"/>
    <p:sldId id="344" r:id="rId55"/>
    <p:sldId id="345" r:id="rId56"/>
    <p:sldId id="347" r:id="rId57"/>
    <p:sldId id="348" r:id="rId58"/>
    <p:sldId id="346" r:id="rId59"/>
    <p:sldId id="286" r:id="rId60"/>
    <p:sldId id="291" r:id="rId61"/>
    <p:sldId id="292" r:id="rId62"/>
    <p:sldId id="293" r:id="rId63"/>
    <p:sldId id="295" r:id="rId64"/>
    <p:sldId id="314" r:id="rId65"/>
    <p:sldId id="315" r:id="rId66"/>
    <p:sldId id="316" r:id="rId67"/>
    <p:sldId id="339" r:id="rId68"/>
    <p:sldId id="340" r:id="rId69"/>
    <p:sldId id="294" r:id="rId70"/>
    <p:sldId id="338" r:id="rId71"/>
    <p:sldId id="350" r:id="rId72"/>
    <p:sldId id="351" r:id="rId73"/>
    <p:sldId id="349" r:id="rId74"/>
    <p:sldId id="297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40" autoAdjust="0"/>
    <p:restoredTop sz="76887" autoAdjust="0"/>
  </p:normalViewPr>
  <p:slideViewPr>
    <p:cSldViewPr>
      <p:cViewPr varScale="1">
        <p:scale>
          <a:sx n="84" d="100"/>
          <a:sy n="84" d="100"/>
        </p:scale>
        <p:origin x="1518" y="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50FCF4-E519-482D-9DB2-B391D0893D3F}" type="doc">
      <dgm:prSet loTypeId="urn:microsoft.com/office/officeart/2005/8/layout/process1" loCatId="process" qsTypeId="urn:microsoft.com/office/officeart/2005/8/quickstyle/simple5" qsCatId="simple" csTypeId="urn:microsoft.com/office/officeart/2005/8/colors/colorful1" csCatId="colorful" phldr="1"/>
      <dgm:spPr/>
    </dgm:pt>
    <dgm:pt modelId="{8738CC81-8738-4669-AF48-EA320F71B0A2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C3CC9869-A4D0-4F21-B62F-4309604D84B8}" type="parTrans" cxnId="{4D8AD632-AA41-4425-8DFD-22BD8AA86B50}">
      <dgm:prSet/>
      <dgm:spPr/>
      <dgm:t>
        <a:bodyPr/>
        <a:lstStyle/>
        <a:p>
          <a:endParaRPr lang="en-US"/>
        </a:p>
      </dgm:t>
    </dgm:pt>
    <dgm:pt modelId="{7DA783B3-5110-43B5-93F7-83204A8BBC7B}" type="sibTrans" cxnId="{4D8AD632-AA41-4425-8DFD-22BD8AA86B50}">
      <dgm:prSet/>
      <dgm:spPr/>
      <dgm:t>
        <a:bodyPr/>
        <a:lstStyle/>
        <a:p>
          <a:endParaRPr lang="en-US"/>
        </a:p>
      </dgm:t>
    </dgm:pt>
    <dgm:pt modelId="{8B852503-8DBA-411A-A065-7B7786A9008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FD5EC3E0-2947-4DEE-BF91-4C505B5A183B}" type="parTrans" cxnId="{5545F2DF-E091-4AFE-A36A-ED310660BCFB}">
      <dgm:prSet/>
      <dgm:spPr/>
      <dgm:t>
        <a:bodyPr/>
        <a:lstStyle/>
        <a:p>
          <a:endParaRPr lang="en-US"/>
        </a:p>
      </dgm:t>
    </dgm:pt>
    <dgm:pt modelId="{40B91F98-3415-4CD9-AE36-402FD960AD1D}" type="sibTrans" cxnId="{5545F2DF-E091-4AFE-A36A-ED310660BCFB}">
      <dgm:prSet/>
      <dgm:spPr/>
      <dgm:t>
        <a:bodyPr/>
        <a:lstStyle/>
        <a:p>
          <a:endParaRPr lang="en-US"/>
        </a:p>
      </dgm:t>
    </dgm:pt>
    <dgm:pt modelId="{3173953A-520C-4953-8873-2E76A852B752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A01FB10B-DED5-4CFB-983F-6B5392A66A96}" type="parTrans" cxnId="{9DE4CA68-1549-438D-8A72-7A11AF590A90}">
      <dgm:prSet/>
      <dgm:spPr/>
      <dgm:t>
        <a:bodyPr/>
        <a:lstStyle/>
        <a:p>
          <a:endParaRPr lang="en-US"/>
        </a:p>
      </dgm:t>
    </dgm:pt>
    <dgm:pt modelId="{45179C2E-80C6-4A8B-B5B4-259769C9E1B1}" type="sibTrans" cxnId="{9DE4CA68-1549-438D-8A72-7A11AF590A90}">
      <dgm:prSet/>
      <dgm:spPr/>
      <dgm:t>
        <a:bodyPr/>
        <a:lstStyle/>
        <a:p>
          <a:endParaRPr lang="en-US"/>
        </a:p>
      </dgm:t>
    </dgm:pt>
    <dgm:pt modelId="{82039965-21F2-4BC7-91AA-BEF88523E809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7CD7794D-44E2-4646-A3EB-C30E29D2150A}" type="parTrans" cxnId="{3C2E2D63-EBF0-4914-B737-43A89AF72FDF}">
      <dgm:prSet/>
      <dgm:spPr/>
      <dgm:t>
        <a:bodyPr/>
        <a:lstStyle/>
        <a:p>
          <a:endParaRPr lang="en-US"/>
        </a:p>
      </dgm:t>
    </dgm:pt>
    <dgm:pt modelId="{CEB081FE-3DD6-4B1F-8E00-B7886DE2B45E}" type="sibTrans" cxnId="{3C2E2D63-EBF0-4914-B737-43A89AF72FDF}">
      <dgm:prSet/>
      <dgm:spPr/>
      <dgm:t>
        <a:bodyPr/>
        <a:lstStyle/>
        <a:p>
          <a:endParaRPr lang="en-US"/>
        </a:p>
      </dgm:t>
    </dgm:pt>
    <dgm:pt modelId="{CA22D168-497D-4F32-A164-35BD5BBF3ED6}" type="pres">
      <dgm:prSet presAssocID="{6950FCF4-E519-482D-9DB2-B391D0893D3F}" presName="Name0" presStyleCnt="0">
        <dgm:presLayoutVars>
          <dgm:dir/>
          <dgm:resizeHandles val="exact"/>
        </dgm:presLayoutVars>
      </dgm:prSet>
      <dgm:spPr/>
    </dgm:pt>
    <dgm:pt modelId="{F557257D-9166-47DD-BBC6-FF95E6E328AC}" type="pres">
      <dgm:prSet presAssocID="{8738CC81-8738-4669-AF48-EA320F71B0A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B3176-8F2F-4316-85FD-03CAFF725D4F}" type="pres">
      <dgm:prSet presAssocID="{7DA783B3-5110-43B5-93F7-83204A8BBC7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AFE4C37-39B1-476A-971D-19ED3F8BA43C}" type="pres">
      <dgm:prSet presAssocID="{7DA783B3-5110-43B5-93F7-83204A8BBC7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37D00A7-88B7-42FA-AA84-5375197C19FB}" type="pres">
      <dgm:prSet presAssocID="{8B852503-8DBA-411A-A065-7B7786A9008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BC27A-6A26-4FD1-999A-7F435D606507}" type="pres">
      <dgm:prSet presAssocID="{40B91F98-3415-4CD9-AE36-402FD960AD1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599BA3C-69B1-44A7-AF98-2FC29B739E56}" type="pres">
      <dgm:prSet presAssocID="{40B91F98-3415-4CD9-AE36-402FD960AD1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9608F46-6D4D-4D81-B0DF-0E5CF39D7BB0}" type="pres">
      <dgm:prSet presAssocID="{3173953A-520C-4953-8873-2E76A852B75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017EB-A8D5-432D-B5A4-6A16A01D0CC8}" type="pres">
      <dgm:prSet presAssocID="{45179C2E-80C6-4A8B-B5B4-259769C9E1B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8B06A7D-6CA9-4980-835C-8318FD393924}" type="pres">
      <dgm:prSet presAssocID="{45179C2E-80C6-4A8B-B5B4-259769C9E1B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4F07239-DD40-4525-BD90-47C1F64D4B9D}" type="pres">
      <dgm:prSet presAssocID="{82039965-21F2-4BC7-91AA-BEF88523E80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E4CA68-1549-438D-8A72-7A11AF590A90}" srcId="{6950FCF4-E519-482D-9DB2-B391D0893D3F}" destId="{3173953A-520C-4953-8873-2E76A852B752}" srcOrd="2" destOrd="0" parTransId="{A01FB10B-DED5-4CFB-983F-6B5392A66A96}" sibTransId="{45179C2E-80C6-4A8B-B5B4-259769C9E1B1}"/>
    <dgm:cxn modelId="{6538C7AA-8E11-4509-85EE-86DDECD94F40}" type="presOf" srcId="{6950FCF4-E519-482D-9DB2-B391D0893D3F}" destId="{CA22D168-497D-4F32-A164-35BD5BBF3ED6}" srcOrd="0" destOrd="0" presId="urn:microsoft.com/office/officeart/2005/8/layout/process1"/>
    <dgm:cxn modelId="{AB6978D0-9872-45E6-BD7B-8266D0D7BF57}" type="presOf" srcId="{82039965-21F2-4BC7-91AA-BEF88523E809}" destId="{74F07239-DD40-4525-BD90-47C1F64D4B9D}" srcOrd="0" destOrd="0" presId="urn:microsoft.com/office/officeart/2005/8/layout/process1"/>
    <dgm:cxn modelId="{20D22CA0-A1DF-4642-AB4E-FACCD95CF9FE}" type="presOf" srcId="{40B91F98-3415-4CD9-AE36-402FD960AD1D}" destId="{C9FBC27A-6A26-4FD1-999A-7F435D606507}" srcOrd="0" destOrd="0" presId="urn:microsoft.com/office/officeart/2005/8/layout/process1"/>
    <dgm:cxn modelId="{1BF2B93C-F5A6-4899-A96A-43BA86C4456C}" type="presOf" srcId="{3173953A-520C-4953-8873-2E76A852B752}" destId="{C9608F46-6D4D-4D81-B0DF-0E5CF39D7BB0}" srcOrd="0" destOrd="0" presId="urn:microsoft.com/office/officeart/2005/8/layout/process1"/>
    <dgm:cxn modelId="{3C2E2D63-EBF0-4914-B737-43A89AF72FDF}" srcId="{6950FCF4-E519-482D-9DB2-B391D0893D3F}" destId="{82039965-21F2-4BC7-91AA-BEF88523E809}" srcOrd="3" destOrd="0" parTransId="{7CD7794D-44E2-4646-A3EB-C30E29D2150A}" sibTransId="{CEB081FE-3DD6-4B1F-8E00-B7886DE2B45E}"/>
    <dgm:cxn modelId="{74E264C8-2E10-4F8D-98E8-A97F8FFCF5ED}" type="presOf" srcId="{7DA783B3-5110-43B5-93F7-83204A8BBC7B}" destId="{5AFE4C37-39B1-476A-971D-19ED3F8BA43C}" srcOrd="1" destOrd="0" presId="urn:microsoft.com/office/officeart/2005/8/layout/process1"/>
    <dgm:cxn modelId="{5545F2DF-E091-4AFE-A36A-ED310660BCFB}" srcId="{6950FCF4-E519-482D-9DB2-B391D0893D3F}" destId="{8B852503-8DBA-411A-A065-7B7786A9008D}" srcOrd="1" destOrd="0" parTransId="{FD5EC3E0-2947-4DEE-BF91-4C505B5A183B}" sibTransId="{40B91F98-3415-4CD9-AE36-402FD960AD1D}"/>
    <dgm:cxn modelId="{0F17FF2F-C60C-429E-A748-CE092AC0407D}" type="presOf" srcId="{40B91F98-3415-4CD9-AE36-402FD960AD1D}" destId="{6599BA3C-69B1-44A7-AF98-2FC29B739E56}" srcOrd="1" destOrd="0" presId="urn:microsoft.com/office/officeart/2005/8/layout/process1"/>
    <dgm:cxn modelId="{D7E62C37-7234-42D0-91F5-7E94BBF6B5A2}" type="presOf" srcId="{7DA783B3-5110-43B5-93F7-83204A8BBC7B}" destId="{442B3176-8F2F-4316-85FD-03CAFF725D4F}" srcOrd="0" destOrd="0" presId="urn:microsoft.com/office/officeart/2005/8/layout/process1"/>
    <dgm:cxn modelId="{4ECE40AC-F399-4EB8-AD45-BC326747920A}" type="presOf" srcId="{8B852503-8DBA-411A-A065-7B7786A9008D}" destId="{C37D00A7-88B7-42FA-AA84-5375197C19FB}" srcOrd="0" destOrd="0" presId="urn:microsoft.com/office/officeart/2005/8/layout/process1"/>
    <dgm:cxn modelId="{CEFD18C5-D5DD-4DD3-AB4B-B518C89624B4}" type="presOf" srcId="{45179C2E-80C6-4A8B-B5B4-259769C9E1B1}" destId="{B8B06A7D-6CA9-4980-835C-8318FD393924}" srcOrd="1" destOrd="0" presId="urn:microsoft.com/office/officeart/2005/8/layout/process1"/>
    <dgm:cxn modelId="{60631C48-5044-4409-896A-AFCFFDCD45BE}" type="presOf" srcId="{45179C2E-80C6-4A8B-B5B4-259769C9E1B1}" destId="{90F017EB-A8D5-432D-B5A4-6A16A01D0CC8}" srcOrd="0" destOrd="0" presId="urn:microsoft.com/office/officeart/2005/8/layout/process1"/>
    <dgm:cxn modelId="{4D8AD632-AA41-4425-8DFD-22BD8AA86B50}" srcId="{6950FCF4-E519-482D-9DB2-B391D0893D3F}" destId="{8738CC81-8738-4669-AF48-EA320F71B0A2}" srcOrd="0" destOrd="0" parTransId="{C3CC9869-A4D0-4F21-B62F-4309604D84B8}" sibTransId="{7DA783B3-5110-43B5-93F7-83204A8BBC7B}"/>
    <dgm:cxn modelId="{3ADFDE2F-DD0C-4B05-8542-B58A83E721DF}" type="presOf" srcId="{8738CC81-8738-4669-AF48-EA320F71B0A2}" destId="{F557257D-9166-47DD-BBC6-FF95E6E328AC}" srcOrd="0" destOrd="0" presId="urn:microsoft.com/office/officeart/2005/8/layout/process1"/>
    <dgm:cxn modelId="{E5038DE3-1614-49E5-8809-0596C29C69A7}" type="presParOf" srcId="{CA22D168-497D-4F32-A164-35BD5BBF3ED6}" destId="{F557257D-9166-47DD-BBC6-FF95E6E328AC}" srcOrd="0" destOrd="0" presId="urn:microsoft.com/office/officeart/2005/8/layout/process1"/>
    <dgm:cxn modelId="{DEA64E2D-0EBC-4927-B901-8F97D666EC41}" type="presParOf" srcId="{CA22D168-497D-4F32-A164-35BD5BBF3ED6}" destId="{442B3176-8F2F-4316-85FD-03CAFF725D4F}" srcOrd="1" destOrd="0" presId="urn:microsoft.com/office/officeart/2005/8/layout/process1"/>
    <dgm:cxn modelId="{44130F1D-C143-4655-85E7-AD57707ED9DB}" type="presParOf" srcId="{442B3176-8F2F-4316-85FD-03CAFF725D4F}" destId="{5AFE4C37-39B1-476A-971D-19ED3F8BA43C}" srcOrd="0" destOrd="0" presId="urn:microsoft.com/office/officeart/2005/8/layout/process1"/>
    <dgm:cxn modelId="{B24CA3E8-1CC6-4892-9478-25CDC846F402}" type="presParOf" srcId="{CA22D168-497D-4F32-A164-35BD5BBF3ED6}" destId="{C37D00A7-88B7-42FA-AA84-5375197C19FB}" srcOrd="2" destOrd="0" presId="urn:microsoft.com/office/officeart/2005/8/layout/process1"/>
    <dgm:cxn modelId="{DEE02031-6A75-4942-978B-54A712C13543}" type="presParOf" srcId="{CA22D168-497D-4F32-A164-35BD5BBF3ED6}" destId="{C9FBC27A-6A26-4FD1-999A-7F435D606507}" srcOrd="3" destOrd="0" presId="urn:microsoft.com/office/officeart/2005/8/layout/process1"/>
    <dgm:cxn modelId="{F1005939-F821-4C67-BE40-BEA5A6EF00F7}" type="presParOf" srcId="{C9FBC27A-6A26-4FD1-999A-7F435D606507}" destId="{6599BA3C-69B1-44A7-AF98-2FC29B739E56}" srcOrd="0" destOrd="0" presId="urn:microsoft.com/office/officeart/2005/8/layout/process1"/>
    <dgm:cxn modelId="{B755236C-6D27-4BBF-BDF5-E252393DB4A2}" type="presParOf" srcId="{CA22D168-497D-4F32-A164-35BD5BBF3ED6}" destId="{C9608F46-6D4D-4D81-B0DF-0E5CF39D7BB0}" srcOrd="4" destOrd="0" presId="urn:microsoft.com/office/officeart/2005/8/layout/process1"/>
    <dgm:cxn modelId="{77E7723E-342D-4C89-B27C-C829E9633732}" type="presParOf" srcId="{CA22D168-497D-4F32-A164-35BD5BBF3ED6}" destId="{90F017EB-A8D5-432D-B5A4-6A16A01D0CC8}" srcOrd="5" destOrd="0" presId="urn:microsoft.com/office/officeart/2005/8/layout/process1"/>
    <dgm:cxn modelId="{7ADC4BDD-ED53-41DA-A16F-FC9F5231DD3C}" type="presParOf" srcId="{90F017EB-A8D5-432D-B5A4-6A16A01D0CC8}" destId="{B8B06A7D-6CA9-4980-835C-8318FD393924}" srcOrd="0" destOrd="0" presId="urn:microsoft.com/office/officeart/2005/8/layout/process1"/>
    <dgm:cxn modelId="{CE47FE5C-D335-4C87-BCAA-0568B70116F8}" type="presParOf" srcId="{CA22D168-497D-4F32-A164-35BD5BBF3ED6}" destId="{74F07239-DD40-4525-BD90-47C1F64D4B9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50FCF4-E519-482D-9DB2-B391D0893D3F}" type="doc">
      <dgm:prSet loTypeId="urn:microsoft.com/office/officeart/2005/8/layout/process1" loCatId="process" qsTypeId="urn:microsoft.com/office/officeart/2005/8/quickstyle/simple5" qsCatId="simple" csTypeId="urn:microsoft.com/office/officeart/2005/8/colors/colorful1" csCatId="colorful" phldr="1"/>
      <dgm:spPr/>
    </dgm:pt>
    <dgm:pt modelId="{8738CC81-8738-4669-AF48-EA320F71B0A2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C3CC9869-A4D0-4F21-B62F-4309604D84B8}" type="parTrans" cxnId="{4D8AD632-AA41-4425-8DFD-22BD8AA86B50}">
      <dgm:prSet/>
      <dgm:spPr/>
      <dgm:t>
        <a:bodyPr/>
        <a:lstStyle/>
        <a:p>
          <a:endParaRPr lang="en-US"/>
        </a:p>
      </dgm:t>
    </dgm:pt>
    <dgm:pt modelId="{7DA783B3-5110-43B5-93F7-83204A8BBC7B}" type="sibTrans" cxnId="{4D8AD632-AA41-4425-8DFD-22BD8AA86B50}">
      <dgm:prSet/>
      <dgm:spPr/>
      <dgm:t>
        <a:bodyPr/>
        <a:lstStyle/>
        <a:p>
          <a:endParaRPr lang="en-US"/>
        </a:p>
      </dgm:t>
    </dgm:pt>
    <dgm:pt modelId="{8B852503-8DBA-411A-A065-7B7786A9008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FD5EC3E0-2947-4DEE-BF91-4C505B5A183B}" type="parTrans" cxnId="{5545F2DF-E091-4AFE-A36A-ED310660BCFB}">
      <dgm:prSet/>
      <dgm:spPr/>
      <dgm:t>
        <a:bodyPr/>
        <a:lstStyle/>
        <a:p>
          <a:endParaRPr lang="en-US"/>
        </a:p>
      </dgm:t>
    </dgm:pt>
    <dgm:pt modelId="{40B91F98-3415-4CD9-AE36-402FD960AD1D}" type="sibTrans" cxnId="{5545F2DF-E091-4AFE-A36A-ED310660BCFB}">
      <dgm:prSet/>
      <dgm:spPr/>
      <dgm:t>
        <a:bodyPr/>
        <a:lstStyle/>
        <a:p>
          <a:endParaRPr lang="en-US"/>
        </a:p>
      </dgm:t>
    </dgm:pt>
    <dgm:pt modelId="{3173953A-520C-4953-8873-2E76A852B752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A01FB10B-DED5-4CFB-983F-6B5392A66A96}" type="parTrans" cxnId="{9DE4CA68-1549-438D-8A72-7A11AF590A90}">
      <dgm:prSet/>
      <dgm:spPr/>
      <dgm:t>
        <a:bodyPr/>
        <a:lstStyle/>
        <a:p>
          <a:endParaRPr lang="en-US"/>
        </a:p>
      </dgm:t>
    </dgm:pt>
    <dgm:pt modelId="{45179C2E-80C6-4A8B-B5B4-259769C9E1B1}" type="sibTrans" cxnId="{9DE4CA68-1549-438D-8A72-7A11AF590A90}">
      <dgm:prSet/>
      <dgm:spPr/>
      <dgm:t>
        <a:bodyPr/>
        <a:lstStyle/>
        <a:p>
          <a:endParaRPr lang="en-US"/>
        </a:p>
      </dgm:t>
    </dgm:pt>
    <dgm:pt modelId="{82039965-21F2-4BC7-91AA-BEF88523E809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7CD7794D-44E2-4646-A3EB-C30E29D2150A}" type="parTrans" cxnId="{3C2E2D63-EBF0-4914-B737-43A89AF72FDF}">
      <dgm:prSet/>
      <dgm:spPr/>
      <dgm:t>
        <a:bodyPr/>
        <a:lstStyle/>
        <a:p>
          <a:endParaRPr lang="en-US"/>
        </a:p>
      </dgm:t>
    </dgm:pt>
    <dgm:pt modelId="{CEB081FE-3DD6-4B1F-8E00-B7886DE2B45E}" type="sibTrans" cxnId="{3C2E2D63-EBF0-4914-B737-43A89AF72FDF}">
      <dgm:prSet/>
      <dgm:spPr/>
      <dgm:t>
        <a:bodyPr/>
        <a:lstStyle/>
        <a:p>
          <a:endParaRPr lang="en-US"/>
        </a:p>
      </dgm:t>
    </dgm:pt>
    <dgm:pt modelId="{CA22D168-497D-4F32-A164-35BD5BBF3ED6}" type="pres">
      <dgm:prSet presAssocID="{6950FCF4-E519-482D-9DB2-B391D0893D3F}" presName="Name0" presStyleCnt="0">
        <dgm:presLayoutVars>
          <dgm:dir/>
          <dgm:resizeHandles val="exact"/>
        </dgm:presLayoutVars>
      </dgm:prSet>
      <dgm:spPr/>
    </dgm:pt>
    <dgm:pt modelId="{F557257D-9166-47DD-BBC6-FF95E6E328AC}" type="pres">
      <dgm:prSet presAssocID="{8738CC81-8738-4669-AF48-EA320F71B0A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B3176-8F2F-4316-85FD-03CAFF725D4F}" type="pres">
      <dgm:prSet presAssocID="{7DA783B3-5110-43B5-93F7-83204A8BBC7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AFE4C37-39B1-476A-971D-19ED3F8BA43C}" type="pres">
      <dgm:prSet presAssocID="{7DA783B3-5110-43B5-93F7-83204A8BBC7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37D00A7-88B7-42FA-AA84-5375197C19FB}" type="pres">
      <dgm:prSet presAssocID="{8B852503-8DBA-411A-A065-7B7786A9008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BC27A-6A26-4FD1-999A-7F435D606507}" type="pres">
      <dgm:prSet presAssocID="{40B91F98-3415-4CD9-AE36-402FD960AD1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599BA3C-69B1-44A7-AF98-2FC29B739E56}" type="pres">
      <dgm:prSet presAssocID="{40B91F98-3415-4CD9-AE36-402FD960AD1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9608F46-6D4D-4D81-B0DF-0E5CF39D7BB0}" type="pres">
      <dgm:prSet presAssocID="{3173953A-520C-4953-8873-2E76A852B75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017EB-A8D5-432D-B5A4-6A16A01D0CC8}" type="pres">
      <dgm:prSet presAssocID="{45179C2E-80C6-4A8B-B5B4-259769C9E1B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8B06A7D-6CA9-4980-835C-8318FD393924}" type="pres">
      <dgm:prSet presAssocID="{45179C2E-80C6-4A8B-B5B4-259769C9E1B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4F07239-DD40-4525-BD90-47C1F64D4B9D}" type="pres">
      <dgm:prSet presAssocID="{82039965-21F2-4BC7-91AA-BEF88523E80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E4CA68-1549-438D-8A72-7A11AF590A90}" srcId="{6950FCF4-E519-482D-9DB2-B391D0893D3F}" destId="{3173953A-520C-4953-8873-2E76A852B752}" srcOrd="2" destOrd="0" parTransId="{A01FB10B-DED5-4CFB-983F-6B5392A66A96}" sibTransId="{45179C2E-80C6-4A8B-B5B4-259769C9E1B1}"/>
    <dgm:cxn modelId="{4744D075-3183-41AF-AA95-8C4D1CE97A4D}" type="presOf" srcId="{45179C2E-80C6-4A8B-B5B4-259769C9E1B1}" destId="{B8B06A7D-6CA9-4980-835C-8318FD393924}" srcOrd="1" destOrd="0" presId="urn:microsoft.com/office/officeart/2005/8/layout/process1"/>
    <dgm:cxn modelId="{3C2E2D63-EBF0-4914-B737-43A89AF72FDF}" srcId="{6950FCF4-E519-482D-9DB2-B391D0893D3F}" destId="{82039965-21F2-4BC7-91AA-BEF88523E809}" srcOrd="3" destOrd="0" parTransId="{7CD7794D-44E2-4646-A3EB-C30E29D2150A}" sibTransId="{CEB081FE-3DD6-4B1F-8E00-B7886DE2B45E}"/>
    <dgm:cxn modelId="{5545F2DF-E091-4AFE-A36A-ED310660BCFB}" srcId="{6950FCF4-E519-482D-9DB2-B391D0893D3F}" destId="{8B852503-8DBA-411A-A065-7B7786A9008D}" srcOrd="1" destOrd="0" parTransId="{FD5EC3E0-2947-4DEE-BF91-4C505B5A183B}" sibTransId="{40B91F98-3415-4CD9-AE36-402FD960AD1D}"/>
    <dgm:cxn modelId="{8100FD11-3DE4-4CF8-AAA4-C7CB0F160B26}" type="presOf" srcId="{82039965-21F2-4BC7-91AA-BEF88523E809}" destId="{74F07239-DD40-4525-BD90-47C1F64D4B9D}" srcOrd="0" destOrd="0" presId="urn:microsoft.com/office/officeart/2005/8/layout/process1"/>
    <dgm:cxn modelId="{8F94B3A6-4969-4AE1-B89D-4915165CDC56}" type="presOf" srcId="{7DA783B3-5110-43B5-93F7-83204A8BBC7B}" destId="{442B3176-8F2F-4316-85FD-03CAFF725D4F}" srcOrd="0" destOrd="0" presId="urn:microsoft.com/office/officeart/2005/8/layout/process1"/>
    <dgm:cxn modelId="{CB5D8AB6-1AA3-4728-B3B7-66B1BD04E2AE}" type="presOf" srcId="{3173953A-520C-4953-8873-2E76A852B752}" destId="{C9608F46-6D4D-4D81-B0DF-0E5CF39D7BB0}" srcOrd="0" destOrd="0" presId="urn:microsoft.com/office/officeart/2005/8/layout/process1"/>
    <dgm:cxn modelId="{0C3BD5E7-D033-4B3A-AEB6-F70FDDA610AA}" type="presOf" srcId="{45179C2E-80C6-4A8B-B5B4-259769C9E1B1}" destId="{90F017EB-A8D5-432D-B5A4-6A16A01D0CC8}" srcOrd="0" destOrd="0" presId="urn:microsoft.com/office/officeart/2005/8/layout/process1"/>
    <dgm:cxn modelId="{4D8AD632-AA41-4425-8DFD-22BD8AA86B50}" srcId="{6950FCF4-E519-482D-9DB2-B391D0893D3F}" destId="{8738CC81-8738-4669-AF48-EA320F71B0A2}" srcOrd="0" destOrd="0" parTransId="{C3CC9869-A4D0-4F21-B62F-4309604D84B8}" sibTransId="{7DA783B3-5110-43B5-93F7-83204A8BBC7B}"/>
    <dgm:cxn modelId="{594258E1-E495-4320-9026-E60A6864CDD2}" type="presOf" srcId="{6950FCF4-E519-482D-9DB2-B391D0893D3F}" destId="{CA22D168-497D-4F32-A164-35BD5BBF3ED6}" srcOrd="0" destOrd="0" presId="urn:microsoft.com/office/officeart/2005/8/layout/process1"/>
    <dgm:cxn modelId="{38E62F83-37CD-4D7F-A2CA-C6D97C36D851}" type="presOf" srcId="{8738CC81-8738-4669-AF48-EA320F71B0A2}" destId="{F557257D-9166-47DD-BBC6-FF95E6E328AC}" srcOrd="0" destOrd="0" presId="urn:microsoft.com/office/officeart/2005/8/layout/process1"/>
    <dgm:cxn modelId="{A1DBE256-64D8-406E-B2C8-71E0D2593DB6}" type="presOf" srcId="{7DA783B3-5110-43B5-93F7-83204A8BBC7B}" destId="{5AFE4C37-39B1-476A-971D-19ED3F8BA43C}" srcOrd="1" destOrd="0" presId="urn:microsoft.com/office/officeart/2005/8/layout/process1"/>
    <dgm:cxn modelId="{CC0D4ADD-4B3A-4819-B559-DBED990A6F0D}" type="presOf" srcId="{8B852503-8DBA-411A-A065-7B7786A9008D}" destId="{C37D00A7-88B7-42FA-AA84-5375197C19FB}" srcOrd="0" destOrd="0" presId="urn:microsoft.com/office/officeart/2005/8/layout/process1"/>
    <dgm:cxn modelId="{365D306F-A7F2-4054-BAB6-DC61B055D9C1}" type="presOf" srcId="{40B91F98-3415-4CD9-AE36-402FD960AD1D}" destId="{C9FBC27A-6A26-4FD1-999A-7F435D606507}" srcOrd="0" destOrd="0" presId="urn:microsoft.com/office/officeart/2005/8/layout/process1"/>
    <dgm:cxn modelId="{E34C48EC-B3FA-453A-A9B2-A445C31FAA5B}" type="presOf" srcId="{40B91F98-3415-4CD9-AE36-402FD960AD1D}" destId="{6599BA3C-69B1-44A7-AF98-2FC29B739E56}" srcOrd="1" destOrd="0" presId="urn:microsoft.com/office/officeart/2005/8/layout/process1"/>
    <dgm:cxn modelId="{B213E353-2A9F-4479-8BFB-7F8BD6F29496}" type="presParOf" srcId="{CA22D168-497D-4F32-A164-35BD5BBF3ED6}" destId="{F557257D-9166-47DD-BBC6-FF95E6E328AC}" srcOrd="0" destOrd="0" presId="urn:microsoft.com/office/officeart/2005/8/layout/process1"/>
    <dgm:cxn modelId="{69279535-13D1-48FD-A24E-690D0D4FC693}" type="presParOf" srcId="{CA22D168-497D-4F32-A164-35BD5BBF3ED6}" destId="{442B3176-8F2F-4316-85FD-03CAFF725D4F}" srcOrd="1" destOrd="0" presId="urn:microsoft.com/office/officeart/2005/8/layout/process1"/>
    <dgm:cxn modelId="{E9C2FCED-1FAD-489E-90EB-D018E20D95BD}" type="presParOf" srcId="{442B3176-8F2F-4316-85FD-03CAFF725D4F}" destId="{5AFE4C37-39B1-476A-971D-19ED3F8BA43C}" srcOrd="0" destOrd="0" presId="urn:microsoft.com/office/officeart/2005/8/layout/process1"/>
    <dgm:cxn modelId="{1B127744-FC95-4FBA-A251-8504D8ABD07D}" type="presParOf" srcId="{CA22D168-497D-4F32-A164-35BD5BBF3ED6}" destId="{C37D00A7-88B7-42FA-AA84-5375197C19FB}" srcOrd="2" destOrd="0" presId="urn:microsoft.com/office/officeart/2005/8/layout/process1"/>
    <dgm:cxn modelId="{B6770886-9514-40D7-AAB6-FC7DEB7FDB48}" type="presParOf" srcId="{CA22D168-497D-4F32-A164-35BD5BBF3ED6}" destId="{C9FBC27A-6A26-4FD1-999A-7F435D606507}" srcOrd="3" destOrd="0" presId="urn:microsoft.com/office/officeart/2005/8/layout/process1"/>
    <dgm:cxn modelId="{667510DA-1BE8-4ED6-869E-0E51BFF6DEAC}" type="presParOf" srcId="{C9FBC27A-6A26-4FD1-999A-7F435D606507}" destId="{6599BA3C-69B1-44A7-AF98-2FC29B739E56}" srcOrd="0" destOrd="0" presId="urn:microsoft.com/office/officeart/2005/8/layout/process1"/>
    <dgm:cxn modelId="{96C1205A-D4D9-4620-AC7F-EF4AB7CEF1FD}" type="presParOf" srcId="{CA22D168-497D-4F32-A164-35BD5BBF3ED6}" destId="{C9608F46-6D4D-4D81-B0DF-0E5CF39D7BB0}" srcOrd="4" destOrd="0" presId="urn:microsoft.com/office/officeart/2005/8/layout/process1"/>
    <dgm:cxn modelId="{88F6E153-EA6C-4648-983F-86826D8AE5EE}" type="presParOf" srcId="{CA22D168-497D-4F32-A164-35BD5BBF3ED6}" destId="{90F017EB-A8D5-432D-B5A4-6A16A01D0CC8}" srcOrd="5" destOrd="0" presId="urn:microsoft.com/office/officeart/2005/8/layout/process1"/>
    <dgm:cxn modelId="{E8CA41D6-BA5B-4444-A261-A3B605F02035}" type="presParOf" srcId="{90F017EB-A8D5-432D-B5A4-6A16A01D0CC8}" destId="{B8B06A7D-6CA9-4980-835C-8318FD393924}" srcOrd="0" destOrd="0" presId="urn:microsoft.com/office/officeart/2005/8/layout/process1"/>
    <dgm:cxn modelId="{E5856187-2A37-4607-916A-F3934DD480C5}" type="presParOf" srcId="{CA22D168-497D-4F32-A164-35BD5BBF3ED6}" destId="{74F07239-DD40-4525-BD90-47C1F64D4B9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50FCF4-E519-482D-9DB2-B391D0893D3F}" type="doc">
      <dgm:prSet loTypeId="urn:microsoft.com/office/officeart/2005/8/layout/process1" loCatId="process" qsTypeId="urn:microsoft.com/office/officeart/2005/8/quickstyle/simple5" qsCatId="simple" csTypeId="urn:microsoft.com/office/officeart/2005/8/colors/colorful1" csCatId="colorful" phldr="1"/>
      <dgm:spPr/>
    </dgm:pt>
    <dgm:pt modelId="{8738CC81-8738-4669-AF48-EA320F71B0A2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C3CC9869-A4D0-4F21-B62F-4309604D84B8}" type="parTrans" cxnId="{4D8AD632-AA41-4425-8DFD-22BD8AA86B50}">
      <dgm:prSet/>
      <dgm:spPr/>
      <dgm:t>
        <a:bodyPr/>
        <a:lstStyle/>
        <a:p>
          <a:endParaRPr lang="en-US"/>
        </a:p>
      </dgm:t>
    </dgm:pt>
    <dgm:pt modelId="{7DA783B3-5110-43B5-93F7-83204A8BBC7B}" type="sibTrans" cxnId="{4D8AD632-AA41-4425-8DFD-22BD8AA86B50}">
      <dgm:prSet/>
      <dgm:spPr/>
      <dgm:t>
        <a:bodyPr/>
        <a:lstStyle/>
        <a:p>
          <a:endParaRPr lang="en-US"/>
        </a:p>
      </dgm:t>
    </dgm:pt>
    <dgm:pt modelId="{8B852503-8DBA-411A-A065-7B7786A9008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FD5EC3E0-2947-4DEE-BF91-4C505B5A183B}" type="parTrans" cxnId="{5545F2DF-E091-4AFE-A36A-ED310660BCFB}">
      <dgm:prSet/>
      <dgm:spPr/>
      <dgm:t>
        <a:bodyPr/>
        <a:lstStyle/>
        <a:p>
          <a:endParaRPr lang="en-US"/>
        </a:p>
      </dgm:t>
    </dgm:pt>
    <dgm:pt modelId="{40B91F98-3415-4CD9-AE36-402FD960AD1D}" type="sibTrans" cxnId="{5545F2DF-E091-4AFE-A36A-ED310660BCFB}">
      <dgm:prSet/>
      <dgm:spPr/>
      <dgm:t>
        <a:bodyPr/>
        <a:lstStyle/>
        <a:p>
          <a:endParaRPr lang="en-US"/>
        </a:p>
      </dgm:t>
    </dgm:pt>
    <dgm:pt modelId="{3173953A-520C-4953-8873-2E76A852B752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A01FB10B-DED5-4CFB-983F-6B5392A66A96}" type="parTrans" cxnId="{9DE4CA68-1549-438D-8A72-7A11AF590A90}">
      <dgm:prSet/>
      <dgm:spPr/>
      <dgm:t>
        <a:bodyPr/>
        <a:lstStyle/>
        <a:p>
          <a:endParaRPr lang="en-US"/>
        </a:p>
      </dgm:t>
    </dgm:pt>
    <dgm:pt modelId="{45179C2E-80C6-4A8B-B5B4-259769C9E1B1}" type="sibTrans" cxnId="{9DE4CA68-1549-438D-8A72-7A11AF590A90}">
      <dgm:prSet/>
      <dgm:spPr/>
      <dgm:t>
        <a:bodyPr/>
        <a:lstStyle/>
        <a:p>
          <a:endParaRPr lang="en-US"/>
        </a:p>
      </dgm:t>
    </dgm:pt>
    <dgm:pt modelId="{82039965-21F2-4BC7-91AA-BEF88523E809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7CD7794D-44E2-4646-A3EB-C30E29D2150A}" type="parTrans" cxnId="{3C2E2D63-EBF0-4914-B737-43A89AF72FDF}">
      <dgm:prSet/>
      <dgm:spPr/>
      <dgm:t>
        <a:bodyPr/>
        <a:lstStyle/>
        <a:p>
          <a:endParaRPr lang="en-US"/>
        </a:p>
      </dgm:t>
    </dgm:pt>
    <dgm:pt modelId="{CEB081FE-3DD6-4B1F-8E00-B7886DE2B45E}" type="sibTrans" cxnId="{3C2E2D63-EBF0-4914-B737-43A89AF72FDF}">
      <dgm:prSet/>
      <dgm:spPr/>
      <dgm:t>
        <a:bodyPr/>
        <a:lstStyle/>
        <a:p>
          <a:endParaRPr lang="en-US"/>
        </a:p>
      </dgm:t>
    </dgm:pt>
    <dgm:pt modelId="{CA22D168-497D-4F32-A164-35BD5BBF3ED6}" type="pres">
      <dgm:prSet presAssocID="{6950FCF4-E519-482D-9DB2-B391D0893D3F}" presName="Name0" presStyleCnt="0">
        <dgm:presLayoutVars>
          <dgm:dir/>
          <dgm:resizeHandles val="exact"/>
        </dgm:presLayoutVars>
      </dgm:prSet>
      <dgm:spPr/>
    </dgm:pt>
    <dgm:pt modelId="{F557257D-9166-47DD-BBC6-FF95E6E328AC}" type="pres">
      <dgm:prSet presAssocID="{8738CC81-8738-4669-AF48-EA320F71B0A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B3176-8F2F-4316-85FD-03CAFF725D4F}" type="pres">
      <dgm:prSet presAssocID="{7DA783B3-5110-43B5-93F7-83204A8BBC7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AFE4C37-39B1-476A-971D-19ED3F8BA43C}" type="pres">
      <dgm:prSet presAssocID="{7DA783B3-5110-43B5-93F7-83204A8BBC7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37D00A7-88B7-42FA-AA84-5375197C19FB}" type="pres">
      <dgm:prSet presAssocID="{8B852503-8DBA-411A-A065-7B7786A9008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BC27A-6A26-4FD1-999A-7F435D606507}" type="pres">
      <dgm:prSet presAssocID="{40B91F98-3415-4CD9-AE36-402FD960AD1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599BA3C-69B1-44A7-AF98-2FC29B739E56}" type="pres">
      <dgm:prSet presAssocID="{40B91F98-3415-4CD9-AE36-402FD960AD1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9608F46-6D4D-4D81-B0DF-0E5CF39D7BB0}" type="pres">
      <dgm:prSet presAssocID="{3173953A-520C-4953-8873-2E76A852B75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017EB-A8D5-432D-B5A4-6A16A01D0CC8}" type="pres">
      <dgm:prSet presAssocID="{45179C2E-80C6-4A8B-B5B4-259769C9E1B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8B06A7D-6CA9-4980-835C-8318FD393924}" type="pres">
      <dgm:prSet presAssocID="{45179C2E-80C6-4A8B-B5B4-259769C9E1B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4F07239-DD40-4525-BD90-47C1F64D4B9D}" type="pres">
      <dgm:prSet presAssocID="{82039965-21F2-4BC7-91AA-BEF88523E80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1CD931-699F-49F2-8D48-959608924C46}" type="presOf" srcId="{6950FCF4-E519-482D-9DB2-B391D0893D3F}" destId="{CA22D168-497D-4F32-A164-35BD5BBF3ED6}" srcOrd="0" destOrd="0" presId="urn:microsoft.com/office/officeart/2005/8/layout/process1"/>
    <dgm:cxn modelId="{5545F2DF-E091-4AFE-A36A-ED310660BCFB}" srcId="{6950FCF4-E519-482D-9DB2-B391D0893D3F}" destId="{8B852503-8DBA-411A-A065-7B7786A9008D}" srcOrd="1" destOrd="0" parTransId="{FD5EC3E0-2947-4DEE-BF91-4C505B5A183B}" sibTransId="{40B91F98-3415-4CD9-AE36-402FD960AD1D}"/>
    <dgm:cxn modelId="{27B05A73-C558-4739-89B8-7EB63544A29A}" type="presOf" srcId="{82039965-21F2-4BC7-91AA-BEF88523E809}" destId="{74F07239-DD40-4525-BD90-47C1F64D4B9D}" srcOrd="0" destOrd="0" presId="urn:microsoft.com/office/officeart/2005/8/layout/process1"/>
    <dgm:cxn modelId="{4EDFEBA2-BECB-4615-BB6C-CB4210044843}" type="presOf" srcId="{8B852503-8DBA-411A-A065-7B7786A9008D}" destId="{C37D00A7-88B7-42FA-AA84-5375197C19FB}" srcOrd="0" destOrd="0" presId="urn:microsoft.com/office/officeart/2005/8/layout/process1"/>
    <dgm:cxn modelId="{55AF4CE0-CAB0-4D70-BE93-2795D17EDFEB}" type="presOf" srcId="{45179C2E-80C6-4A8B-B5B4-259769C9E1B1}" destId="{90F017EB-A8D5-432D-B5A4-6A16A01D0CC8}" srcOrd="0" destOrd="0" presId="urn:microsoft.com/office/officeart/2005/8/layout/process1"/>
    <dgm:cxn modelId="{2D63A0D4-6281-47F5-A55C-2572007E6E96}" type="presOf" srcId="{3173953A-520C-4953-8873-2E76A852B752}" destId="{C9608F46-6D4D-4D81-B0DF-0E5CF39D7BB0}" srcOrd="0" destOrd="0" presId="urn:microsoft.com/office/officeart/2005/8/layout/process1"/>
    <dgm:cxn modelId="{164F78FF-D296-465F-96B0-933D6212BFC5}" type="presOf" srcId="{40B91F98-3415-4CD9-AE36-402FD960AD1D}" destId="{C9FBC27A-6A26-4FD1-999A-7F435D606507}" srcOrd="0" destOrd="0" presId="urn:microsoft.com/office/officeart/2005/8/layout/process1"/>
    <dgm:cxn modelId="{CFC83994-E289-49B3-B8BA-C21D0791E8CD}" type="presOf" srcId="{7DA783B3-5110-43B5-93F7-83204A8BBC7B}" destId="{442B3176-8F2F-4316-85FD-03CAFF725D4F}" srcOrd="0" destOrd="0" presId="urn:microsoft.com/office/officeart/2005/8/layout/process1"/>
    <dgm:cxn modelId="{6901CAE8-CFEF-4670-BAAA-AED86143E60D}" type="presOf" srcId="{45179C2E-80C6-4A8B-B5B4-259769C9E1B1}" destId="{B8B06A7D-6CA9-4980-835C-8318FD393924}" srcOrd="1" destOrd="0" presId="urn:microsoft.com/office/officeart/2005/8/layout/process1"/>
    <dgm:cxn modelId="{05C248D2-154C-417E-990B-40352CBE02EA}" type="presOf" srcId="{8738CC81-8738-4669-AF48-EA320F71B0A2}" destId="{F557257D-9166-47DD-BBC6-FF95E6E328AC}" srcOrd="0" destOrd="0" presId="urn:microsoft.com/office/officeart/2005/8/layout/process1"/>
    <dgm:cxn modelId="{88EA39C7-4357-4159-B0E2-778BC65BF299}" type="presOf" srcId="{7DA783B3-5110-43B5-93F7-83204A8BBC7B}" destId="{5AFE4C37-39B1-476A-971D-19ED3F8BA43C}" srcOrd="1" destOrd="0" presId="urn:microsoft.com/office/officeart/2005/8/layout/process1"/>
    <dgm:cxn modelId="{9DE4CA68-1549-438D-8A72-7A11AF590A90}" srcId="{6950FCF4-E519-482D-9DB2-B391D0893D3F}" destId="{3173953A-520C-4953-8873-2E76A852B752}" srcOrd="2" destOrd="0" parTransId="{A01FB10B-DED5-4CFB-983F-6B5392A66A96}" sibTransId="{45179C2E-80C6-4A8B-B5B4-259769C9E1B1}"/>
    <dgm:cxn modelId="{C75D577A-BDC1-42C2-A03B-7FDF48A5E105}" type="presOf" srcId="{40B91F98-3415-4CD9-AE36-402FD960AD1D}" destId="{6599BA3C-69B1-44A7-AF98-2FC29B739E56}" srcOrd="1" destOrd="0" presId="urn:microsoft.com/office/officeart/2005/8/layout/process1"/>
    <dgm:cxn modelId="{3C2E2D63-EBF0-4914-B737-43A89AF72FDF}" srcId="{6950FCF4-E519-482D-9DB2-B391D0893D3F}" destId="{82039965-21F2-4BC7-91AA-BEF88523E809}" srcOrd="3" destOrd="0" parTransId="{7CD7794D-44E2-4646-A3EB-C30E29D2150A}" sibTransId="{CEB081FE-3DD6-4B1F-8E00-B7886DE2B45E}"/>
    <dgm:cxn modelId="{4D8AD632-AA41-4425-8DFD-22BD8AA86B50}" srcId="{6950FCF4-E519-482D-9DB2-B391D0893D3F}" destId="{8738CC81-8738-4669-AF48-EA320F71B0A2}" srcOrd="0" destOrd="0" parTransId="{C3CC9869-A4D0-4F21-B62F-4309604D84B8}" sibTransId="{7DA783B3-5110-43B5-93F7-83204A8BBC7B}"/>
    <dgm:cxn modelId="{719FCED9-FFB6-4EDD-81D6-E3D3F0064698}" type="presParOf" srcId="{CA22D168-497D-4F32-A164-35BD5BBF3ED6}" destId="{F557257D-9166-47DD-BBC6-FF95E6E328AC}" srcOrd="0" destOrd="0" presId="urn:microsoft.com/office/officeart/2005/8/layout/process1"/>
    <dgm:cxn modelId="{741DDD9B-AC16-4685-B0D5-7E680A0FE45F}" type="presParOf" srcId="{CA22D168-497D-4F32-A164-35BD5BBF3ED6}" destId="{442B3176-8F2F-4316-85FD-03CAFF725D4F}" srcOrd="1" destOrd="0" presId="urn:microsoft.com/office/officeart/2005/8/layout/process1"/>
    <dgm:cxn modelId="{38A3D835-A594-48F0-A2E2-C0CFCC20C46E}" type="presParOf" srcId="{442B3176-8F2F-4316-85FD-03CAFF725D4F}" destId="{5AFE4C37-39B1-476A-971D-19ED3F8BA43C}" srcOrd="0" destOrd="0" presId="urn:microsoft.com/office/officeart/2005/8/layout/process1"/>
    <dgm:cxn modelId="{3A85FB3F-C1EB-4F07-80DA-75B0CC010D68}" type="presParOf" srcId="{CA22D168-497D-4F32-A164-35BD5BBF3ED6}" destId="{C37D00A7-88B7-42FA-AA84-5375197C19FB}" srcOrd="2" destOrd="0" presId="urn:microsoft.com/office/officeart/2005/8/layout/process1"/>
    <dgm:cxn modelId="{D1C19D6F-489D-4EC7-A574-23C496CF862B}" type="presParOf" srcId="{CA22D168-497D-4F32-A164-35BD5BBF3ED6}" destId="{C9FBC27A-6A26-4FD1-999A-7F435D606507}" srcOrd="3" destOrd="0" presId="urn:microsoft.com/office/officeart/2005/8/layout/process1"/>
    <dgm:cxn modelId="{5A824C6E-A673-49A7-A227-A5E27F340186}" type="presParOf" srcId="{C9FBC27A-6A26-4FD1-999A-7F435D606507}" destId="{6599BA3C-69B1-44A7-AF98-2FC29B739E56}" srcOrd="0" destOrd="0" presId="urn:microsoft.com/office/officeart/2005/8/layout/process1"/>
    <dgm:cxn modelId="{FEBF0AD2-FE45-4120-AE14-981E0DF69227}" type="presParOf" srcId="{CA22D168-497D-4F32-A164-35BD5BBF3ED6}" destId="{C9608F46-6D4D-4D81-B0DF-0E5CF39D7BB0}" srcOrd="4" destOrd="0" presId="urn:microsoft.com/office/officeart/2005/8/layout/process1"/>
    <dgm:cxn modelId="{B278F3AB-F039-481F-B2C7-31CD4FDDB679}" type="presParOf" srcId="{CA22D168-497D-4F32-A164-35BD5BBF3ED6}" destId="{90F017EB-A8D5-432D-B5A4-6A16A01D0CC8}" srcOrd="5" destOrd="0" presId="urn:microsoft.com/office/officeart/2005/8/layout/process1"/>
    <dgm:cxn modelId="{7508CD5A-50AB-4C1B-A622-9822D6F985E3}" type="presParOf" srcId="{90F017EB-A8D5-432D-B5A4-6A16A01D0CC8}" destId="{B8B06A7D-6CA9-4980-835C-8318FD393924}" srcOrd="0" destOrd="0" presId="urn:microsoft.com/office/officeart/2005/8/layout/process1"/>
    <dgm:cxn modelId="{E2FA7311-81D2-4F66-A188-4DEFEA6E657F}" type="presParOf" srcId="{CA22D168-497D-4F32-A164-35BD5BBF3ED6}" destId="{74F07239-DD40-4525-BD90-47C1F64D4B9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50FCF4-E519-482D-9DB2-B391D0893D3F}" type="doc">
      <dgm:prSet loTypeId="urn:microsoft.com/office/officeart/2005/8/layout/process1" loCatId="process" qsTypeId="urn:microsoft.com/office/officeart/2005/8/quickstyle/simple5" qsCatId="simple" csTypeId="urn:microsoft.com/office/officeart/2005/8/colors/colorful1" csCatId="colorful" phldr="1"/>
      <dgm:spPr/>
    </dgm:pt>
    <dgm:pt modelId="{8738CC81-8738-4669-AF48-EA320F71B0A2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C3CC9869-A4D0-4F21-B62F-4309604D84B8}" type="parTrans" cxnId="{4D8AD632-AA41-4425-8DFD-22BD8AA86B50}">
      <dgm:prSet/>
      <dgm:spPr/>
      <dgm:t>
        <a:bodyPr/>
        <a:lstStyle/>
        <a:p>
          <a:endParaRPr lang="en-US"/>
        </a:p>
      </dgm:t>
    </dgm:pt>
    <dgm:pt modelId="{7DA783B3-5110-43B5-93F7-83204A8BBC7B}" type="sibTrans" cxnId="{4D8AD632-AA41-4425-8DFD-22BD8AA86B50}">
      <dgm:prSet/>
      <dgm:spPr/>
      <dgm:t>
        <a:bodyPr/>
        <a:lstStyle/>
        <a:p>
          <a:endParaRPr lang="en-US"/>
        </a:p>
      </dgm:t>
    </dgm:pt>
    <dgm:pt modelId="{8B852503-8DBA-411A-A065-7B7786A9008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FD5EC3E0-2947-4DEE-BF91-4C505B5A183B}" type="parTrans" cxnId="{5545F2DF-E091-4AFE-A36A-ED310660BCFB}">
      <dgm:prSet/>
      <dgm:spPr/>
      <dgm:t>
        <a:bodyPr/>
        <a:lstStyle/>
        <a:p>
          <a:endParaRPr lang="en-US"/>
        </a:p>
      </dgm:t>
    </dgm:pt>
    <dgm:pt modelId="{40B91F98-3415-4CD9-AE36-402FD960AD1D}" type="sibTrans" cxnId="{5545F2DF-E091-4AFE-A36A-ED310660BCFB}">
      <dgm:prSet/>
      <dgm:spPr/>
      <dgm:t>
        <a:bodyPr/>
        <a:lstStyle/>
        <a:p>
          <a:endParaRPr lang="en-US"/>
        </a:p>
      </dgm:t>
    </dgm:pt>
    <dgm:pt modelId="{3173953A-520C-4953-8873-2E76A852B752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A01FB10B-DED5-4CFB-983F-6B5392A66A96}" type="parTrans" cxnId="{9DE4CA68-1549-438D-8A72-7A11AF590A90}">
      <dgm:prSet/>
      <dgm:spPr/>
      <dgm:t>
        <a:bodyPr/>
        <a:lstStyle/>
        <a:p>
          <a:endParaRPr lang="en-US"/>
        </a:p>
      </dgm:t>
    </dgm:pt>
    <dgm:pt modelId="{45179C2E-80C6-4A8B-B5B4-259769C9E1B1}" type="sibTrans" cxnId="{9DE4CA68-1549-438D-8A72-7A11AF590A90}">
      <dgm:prSet/>
      <dgm:spPr/>
      <dgm:t>
        <a:bodyPr/>
        <a:lstStyle/>
        <a:p>
          <a:endParaRPr lang="en-US"/>
        </a:p>
      </dgm:t>
    </dgm:pt>
    <dgm:pt modelId="{82039965-21F2-4BC7-91AA-BEF88523E809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7CD7794D-44E2-4646-A3EB-C30E29D2150A}" type="parTrans" cxnId="{3C2E2D63-EBF0-4914-B737-43A89AF72FDF}">
      <dgm:prSet/>
      <dgm:spPr/>
      <dgm:t>
        <a:bodyPr/>
        <a:lstStyle/>
        <a:p>
          <a:endParaRPr lang="en-US"/>
        </a:p>
      </dgm:t>
    </dgm:pt>
    <dgm:pt modelId="{CEB081FE-3DD6-4B1F-8E00-B7886DE2B45E}" type="sibTrans" cxnId="{3C2E2D63-EBF0-4914-B737-43A89AF72FDF}">
      <dgm:prSet/>
      <dgm:spPr/>
      <dgm:t>
        <a:bodyPr/>
        <a:lstStyle/>
        <a:p>
          <a:endParaRPr lang="en-US"/>
        </a:p>
      </dgm:t>
    </dgm:pt>
    <dgm:pt modelId="{CA22D168-497D-4F32-A164-35BD5BBF3ED6}" type="pres">
      <dgm:prSet presAssocID="{6950FCF4-E519-482D-9DB2-B391D0893D3F}" presName="Name0" presStyleCnt="0">
        <dgm:presLayoutVars>
          <dgm:dir/>
          <dgm:resizeHandles val="exact"/>
        </dgm:presLayoutVars>
      </dgm:prSet>
      <dgm:spPr/>
    </dgm:pt>
    <dgm:pt modelId="{F557257D-9166-47DD-BBC6-FF95E6E328AC}" type="pres">
      <dgm:prSet presAssocID="{8738CC81-8738-4669-AF48-EA320F71B0A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B3176-8F2F-4316-85FD-03CAFF725D4F}" type="pres">
      <dgm:prSet presAssocID="{7DA783B3-5110-43B5-93F7-83204A8BBC7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AFE4C37-39B1-476A-971D-19ED3F8BA43C}" type="pres">
      <dgm:prSet presAssocID="{7DA783B3-5110-43B5-93F7-83204A8BBC7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37D00A7-88B7-42FA-AA84-5375197C19FB}" type="pres">
      <dgm:prSet presAssocID="{8B852503-8DBA-411A-A065-7B7786A9008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BC27A-6A26-4FD1-999A-7F435D606507}" type="pres">
      <dgm:prSet presAssocID="{40B91F98-3415-4CD9-AE36-402FD960AD1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599BA3C-69B1-44A7-AF98-2FC29B739E56}" type="pres">
      <dgm:prSet presAssocID="{40B91F98-3415-4CD9-AE36-402FD960AD1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9608F46-6D4D-4D81-B0DF-0E5CF39D7BB0}" type="pres">
      <dgm:prSet presAssocID="{3173953A-520C-4953-8873-2E76A852B75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017EB-A8D5-432D-B5A4-6A16A01D0CC8}" type="pres">
      <dgm:prSet presAssocID="{45179C2E-80C6-4A8B-B5B4-259769C9E1B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8B06A7D-6CA9-4980-835C-8318FD393924}" type="pres">
      <dgm:prSet presAssocID="{45179C2E-80C6-4A8B-B5B4-259769C9E1B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4F07239-DD40-4525-BD90-47C1F64D4B9D}" type="pres">
      <dgm:prSet presAssocID="{82039965-21F2-4BC7-91AA-BEF88523E80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E4CA68-1549-438D-8A72-7A11AF590A90}" srcId="{6950FCF4-E519-482D-9DB2-B391D0893D3F}" destId="{3173953A-520C-4953-8873-2E76A852B752}" srcOrd="2" destOrd="0" parTransId="{A01FB10B-DED5-4CFB-983F-6B5392A66A96}" sibTransId="{45179C2E-80C6-4A8B-B5B4-259769C9E1B1}"/>
    <dgm:cxn modelId="{ED55EDB8-FA46-4DB4-ADF6-04FD04CDF87B}" type="presOf" srcId="{40B91F98-3415-4CD9-AE36-402FD960AD1D}" destId="{6599BA3C-69B1-44A7-AF98-2FC29B739E56}" srcOrd="1" destOrd="0" presId="urn:microsoft.com/office/officeart/2005/8/layout/process1"/>
    <dgm:cxn modelId="{FB90EABD-CA18-4AA7-B1B2-9BEA19DC2532}" type="presOf" srcId="{7DA783B3-5110-43B5-93F7-83204A8BBC7B}" destId="{442B3176-8F2F-4316-85FD-03CAFF725D4F}" srcOrd="0" destOrd="0" presId="urn:microsoft.com/office/officeart/2005/8/layout/process1"/>
    <dgm:cxn modelId="{B43119E4-2109-46BD-B235-17D0981B49EF}" type="presOf" srcId="{6950FCF4-E519-482D-9DB2-B391D0893D3F}" destId="{CA22D168-497D-4F32-A164-35BD5BBF3ED6}" srcOrd="0" destOrd="0" presId="urn:microsoft.com/office/officeart/2005/8/layout/process1"/>
    <dgm:cxn modelId="{6B34DBC3-B1F2-469E-9D9D-2C35C5A9EB5C}" type="presOf" srcId="{7DA783B3-5110-43B5-93F7-83204A8BBC7B}" destId="{5AFE4C37-39B1-476A-971D-19ED3F8BA43C}" srcOrd="1" destOrd="0" presId="urn:microsoft.com/office/officeart/2005/8/layout/process1"/>
    <dgm:cxn modelId="{3C2E2D63-EBF0-4914-B737-43A89AF72FDF}" srcId="{6950FCF4-E519-482D-9DB2-B391D0893D3F}" destId="{82039965-21F2-4BC7-91AA-BEF88523E809}" srcOrd="3" destOrd="0" parTransId="{7CD7794D-44E2-4646-A3EB-C30E29D2150A}" sibTransId="{CEB081FE-3DD6-4B1F-8E00-B7886DE2B45E}"/>
    <dgm:cxn modelId="{A15B6C7B-F014-42BB-A20B-C21E12B6E516}" type="presOf" srcId="{8B852503-8DBA-411A-A065-7B7786A9008D}" destId="{C37D00A7-88B7-42FA-AA84-5375197C19FB}" srcOrd="0" destOrd="0" presId="urn:microsoft.com/office/officeart/2005/8/layout/process1"/>
    <dgm:cxn modelId="{7D3E5F62-5CFF-4D91-8D0E-BD2D2DC87708}" type="presOf" srcId="{40B91F98-3415-4CD9-AE36-402FD960AD1D}" destId="{C9FBC27A-6A26-4FD1-999A-7F435D606507}" srcOrd="0" destOrd="0" presId="urn:microsoft.com/office/officeart/2005/8/layout/process1"/>
    <dgm:cxn modelId="{76D9EA2F-1936-4655-ADAC-0D596C846CBF}" type="presOf" srcId="{45179C2E-80C6-4A8B-B5B4-259769C9E1B1}" destId="{90F017EB-A8D5-432D-B5A4-6A16A01D0CC8}" srcOrd="0" destOrd="0" presId="urn:microsoft.com/office/officeart/2005/8/layout/process1"/>
    <dgm:cxn modelId="{9329AE04-62C1-4D41-B7B2-E79CB619D8E9}" type="presOf" srcId="{8738CC81-8738-4669-AF48-EA320F71B0A2}" destId="{F557257D-9166-47DD-BBC6-FF95E6E328AC}" srcOrd="0" destOrd="0" presId="urn:microsoft.com/office/officeart/2005/8/layout/process1"/>
    <dgm:cxn modelId="{5545F2DF-E091-4AFE-A36A-ED310660BCFB}" srcId="{6950FCF4-E519-482D-9DB2-B391D0893D3F}" destId="{8B852503-8DBA-411A-A065-7B7786A9008D}" srcOrd="1" destOrd="0" parTransId="{FD5EC3E0-2947-4DEE-BF91-4C505B5A183B}" sibTransId="{40B91F98-3415-4CD9-AE36-402FD960AD1D}"/>
    <dgm:cxn modelId="{0F6E6CB4-86ED-44A1-B084-4BB3B9AC99AC}" type="presOf" srcId="{3173953A-520C-4953-8873-2E76A852B752}" destId="{C9608F46-6D4D-4D81-B0DF-0E5CF39D7BB0}" srcOrd="0" destOrd="0" presId="urn:microsoft.com/office/officeart/2005/8/layout/process1"/>
    <dgm:cxn modelId="{1D85974B-A55B-4CB1-A9A7-43603B25D627}" type="presOf" srcId="{45179C2E-80C6-4A8B-B5B4-259769C9E1B1}" destId="{B8B06A7D-6CA9-4980-835C-8318FD393924}" srcOrd="1" destOrd="0" presId="urn:microsoft.com/office/officeart/2005/8/layout/process1"/>
    <dgm:cxn modelId="{4D8AD632-AA41-4425-8DFD-22BD8AA86B50}" srcId="{6950FCF4-E519-482D-9DB2-B391D0893D3F}" destId="{8738CC81-8738-4669-AF48-EA320F71B0A2}" srcOrd="0" destOrd="0" parTransId="{C3CC9869-A4D0-4F21-B62F-4309604D84B8}" sibTransId="{7DA783B3-5110-43B5-93F7-83204A8BBC7B}"/>
    <dgm:cxn modelId="{C9799754-08AE-4910-B053-B73366A5C260}" type="presOf" srcId="{82039965-21F2-4BC7-91AA-BEF88523E809}" destId="{74F07239-DD40-4525-BD90-47C1F64D4B9D}" srcOrd="0" destOrd="0" presId="urn:microsoft.com/office/officeart/2005/8/layout/process1"/>
    <dgm:cxn modelId="{84283FEF-C598-421F-9D98-3A0D5EECA82C}" type="presParOf" srcId="{CA22D168-497D-4F32-A164-35BD5BBF3ED6}" destId="{F557257D-9166-47DD-BBC6-FF95E6E328AC}" srcOrd="0" destOrd="0" presId="urn:microsoft.com/office/officeart/2005/8/layout/process1"/>
    <dgm:cxn modelId="{126E2AD7-14A6-4168-AC06-06D80CF604A5}" type="presParOf" srcId="{CA22D168-497D-4F32-A164-35BD5BBF3ED6}" destId="{442B3176-8F2F-4316-85FD-03CAFF725D4F}" srcOrd="1" destOrd="0" presId="urn:microsoft.com/office/officeart/2005/8/layout/process1"/>
    <dgm:cxn modelId="{75516D08-AA4C-435F-842C-2254802705A6}" type="presParOf" srcId="{442B3176-8F2F-4316-85FD-03CAFF725D4F}" destId="{5AFE4C37-39B1-476A-971D-19ED3F8BA43C}" srcOrd="0" destOrd="0" presId="urn:microsoft.com/office/officeart/2005/8/layout/process1"/>
    <dgm:cxn modelId="{960F4978-B7C6-4C11-BA92-F49EC5194C29}" type="presParOf" srcId="{CA22D168-497D-4F32-A164-35BD5BBF3ED6}" destId="{C37D00A7-88B7-42FA-AA84-5375197C19FB}" srcOrd="2" destOrd="0" presId="urn:microsoft.com/office/officeart/2005/8/layout/process1"/>
    <dgm:cxn modelId="{A40F2E12-3123-46D1-B4E1-D4D077859159}" type="presParOf" srcId="{CA22D168-497D-4F32-A164-35BD5BBF3ED6}" destId="{C9FBC27A-6A26-4FD1-999A-7F435D606507}" srcOrd="3" destOrd="0" presId="urn:microsoft.com/office/officeart/2005/8/layout/process1"/>
    <dgm:cxn modelId="{DF982C8A-33C3-4089-9CEE-546FAA2754FD}" type="presParOf" srcId="{C9FBC27A-6A26-4FD1-999A-7F435D606507}" destId="{6599BA3C-69B1-44A7-AF98-2FC29B739E56}" srcOrd="0" destOrd="0" presId="urn:microsoft.com/office/officeart/2005/8/layout/process1"/>
    <dgm:cxn modelId="{CAD6D9B2-667C-4418-9F5A-C05167DBF6F6}" type="presParOf" srcId="{CA22D168-497D-4F32-A164-35BD5BBF3ED6}" destId="{C9608F46-6D4D-4D81-B0DF-0E5CF39D7BB0}" srcOrd="4" destOrd="0" presId="urn:microsoft.com/office/officeart/2005/8/layout/process1"/>
    <dgm:cxn modelId="{FF334830-99ED-4D69-A915-9BDE471A9234}" type="presParOf" srcId="{CA22D168-497D-4F32-A164-35BD5BBF3ED6}" destId="{90F017EB-A8D5-432D-B5A4-6A16A01D0CC8}" srcOrd="5" destOrd="0" presId="urn:microsoft.com/office/officeart/2005/8/layout/process1"/>
    <dgm:cxn modelId="{219BA39A-EA7C-45DF-B502-53336701BF13}" type="presParOf" srcId="{90F017EB-A8D5-432D-B5A4-6A16A01D0CC8}" destId="{B8B06A7D-6CA9-4980-835C-8318FD393924}" srcOrd="0" destOrd="0" presId="urn:microsoft.com/office/officeart/2005/8/layout/process1"/>
    <dgm:cxn modelId="{36482DAA-0CBD-40FD-B770-470F31FD0511}" type="presParOf" srcId="{CA22D168-497D-4F32-A164-35BD5BBF3ED6}" destId="{74F07239-DD40-4525-BD90-47C1F64D4B9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7257D-9166-47DD-BBC6-FF95E6E328AC}">
      <dsp:nvSpPr>
        <dsp:cNvPr id="0" name=""/>
        <dsp:cNvSpPr/>
      </dsp:nvSpPr>
      <dsp:spPr>
        <a:xfrm>
          <a:off x="3850" y="637886"/>
          <a:ext cx="1683711" cy="1010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1</a:t>
          </a:r>
          <a:endParaRPr lang="en-US" sz="4400" kern="1200" dirty="0"/>
        </a:p>
      </dsp:txBody>
      <dsp:txXfrm>
        <a:off x="33439" y="667475"/>
        <a:ext cx="1624533" cy="951048"/>
      </dsp:txXfrm>
    </dsp:sp>
    <dsp:sp modelId="{442B3176-8F2F-4316-85FD-03CAFF725D4F}">
      <dsp:nvSpPr>
        <dsp:cNvPr id="0" name=""/>
        <dsp:cNvSpPr/>
      </dsp:nvSpPr>
      <dsp:spPr>
        <a:xfrm>
          <a:off x="1855933" y="934219"/>
          <a:ext cx="356946" cy="417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855933" y="1017731"/>
        <a:ext cx="249862" cy="250536"/>
      </dsp:txXfrm>
    </dsp:sp>
    <dsp:sp modelId="{C37D00A7-88B7-42FA-AA84-5375197C19FB}">
      <dsp:nvSpPr>
        <dsp:cNvPr id="0" name=""/>
        <dsp:cNvSpPr/>
      </dsp:nvSpPr>
      <dsp:spPr>
        <a:xfrm>
          <a:off x="2361046" y="637886"/>
          <a:ext cx="1683711" cy="1010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2</a:t>
          </a:r>
          <a:endParaRPr lang="en-US" sz="4400" kern="1200" dirty="0"/>
        </a:p>
      </dsp:txBody>
      <dsp:txXfrm>
        <a:off x="2390635" y="667475"/>
        <a:ext cx="1624533" cy="951048"/>
      </dsp:txXfrm>
    </dsp:sp>
    <dsp:sp modelId="{C9FBC27A-6A26-4FD1-999A-7F435D606507}">
      <dsp:nvSpPr>
        <dsp:cNvPr id="0" name=""/>
        <dsp:cNvSpPr/>
      </dsp:nvSpPr>
      <dsp:spPr>
        <a:xfrm>
          <a:off x="4213128" y="934219"/>
          <a:ext cx="356946" cy="417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213128" y="1017731"/>
        <a:ext cx="249862" cy="250536"/>
      </dsp:txXfrm>
    </dsp:sp>
    <dsp:sp modelId="{C9608F46-6D4D-4D81-B0DF-0E5CF39D7BB0}">
      <dsp:nvSpPr>
        <dsp:cNvPr id="0" name=""/>
        <dsp:cNvSpPr/>
      </dsp:nvSpPr>
      <dsp:spPr>
        <a:xfrm>
          <a:off x="4718242" y="637886"/>
          <a:ext cx="1683711" cy="1010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3</a:t>
          </a:r>
          <a:endParaRPr lang="en-US" sz="4400" kern="1200" dirty="0"/>
        </a:p>
      </dsp:txBody>
      <dsp:txXfrm>
        <a:off x="4747831" y="667475"/>
        <a:ext cx="1624533" cy="951048"/>
      </dsp:txXfrm>
    </dsp:sp>
    <dsp:sp modelId="{90F017EB-A8D5-432D-B5A4-6A16A01D0CC8}">
      <dsp:nvSpPr>
        <dsp:cNvPr id="0" name=""/>
        <dsp:cNvSpPr/>
      </dsp:nvSpPr>
      <dsp:spPr>
        <a:xfrm>
          <a:off x="6570324" y="934219"/>
          <a:ext cx="356946" cy="417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570324" y="1017731"/>
        <a:ext cx="249862" cy="250536"/>
      </dsp:txXfrm>
    </dsp:sp>
    <dsp:sp modelId="{74F07239-DD40-4525-BD90-47C1F64D4B9D}">
      <dsp:nvSpPr>
        <dsp:cNvPr id="0" name=""/>
        <dsp:cNvSpPr/>
      </dsp:nvSpPr>
      <dsp:spPr>
        <a:xfrm>
          <a:off x="7075437" y="637886"/>
          <a:ext cx="1683711" cy="1010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4</a:t>
          </a:r>
          <a:endParaRPr lang="en-US" sz="4400" kern="1200" dirty="0"/>
        </a:p>
      </dsp:txBody>
      <dsp:txXfrm>
        <a:off x="7105026" y="667475"/>
        <a:ext cx="1624533" cy="951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7257D-9166-47DD-BBC6-FF95E6E328AC}">
      <dsp:nvSpPr>
        <dsp:cNvPr id="0" name=""/>
        <dsp:cNvSpPr/>
      </dsp:nvSpPr>
      <dsp:spPr>
        <a:xfrm>
          <a:off x="3850" y="637886"/>
          <a:ext cx="1683711" cy="1010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1</a:t>
          </a:r>
          <a:endParaRPr lang="en-US" sz="4400" kern="1200" dirty="0"/>
        </a:p>
      </dsp:txBody>
      <dsp:txXfrm>
        <a:off x="33439" y="667475"/>
        <a:ext cx="1624533" cy="951048"/>
      </dsp:txXfrm>
    </dsp:sp>
    <dsp:sp modelId="{442B3176-8F2F-4316-85FD-03CAFF725D4F}">
      <dsp:nvSpPr>
        <dsp:cNvPr id="0" name=""/>
        <dsp:cNvSpPr/>
      </dsp:nvSpPr>
      <dsp:spPr>
        <a:xfrm>
          <a:off x="1855933" y="934219"/>
          <a:ext cx="356946" cy="417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855933" y="1017731"/>
        <a:ext cx="249862" cy="250536"/>
      </dsp:txXfrm>
    </dsp:sp>
    <dsp:sp modelId="{C37D00A7-88B7-42FA-AA84-5375197C19FB}">
      <dsp:nvSpPr>
        <dsp:cNvPr id="0" name=""/>
        <dsp:cNvSpPr/>
      </dsp:nvSpPr>
      <dsp:spPr>
        <a:xfrm>
          <a:off x="2361046" y="637886"/>
          <a:ext cx="1683711" cy="1010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2</a:t>
          </a:r>
          <a:endParaRPr lang="en-US" sz="4400" kern="1200" dirty="0"/>
        </a:p>
      </dsp:txBody>
      <dsp:txXfrm>
        <a:off x="2390635" y="667475"/>
        <a:ext cx="1624533" cy="951048"/>
      </dsp:txXfrm>
    </dsp:sp>
    <dsp:sp modelId="{C9FBC27A-6A26-4FD1-999A-7F435D606507}">
      <dsp:nvSpPr>
        <dsp:cNvPr id="0" name=""/>
        <dsp:cNvSpPr/>
      </dsp:nvSpPr>
      <dsp:spPr>
        <a:xfrm>
          <a:off x="4213128" y="934219"/>
          <a:ext cx="356946" cy="417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213128" y="1017731"/>
        <a:ext cx="249862" cy="250536"/>
      </dsp:txXfrm>
    </dsp:sp>
    <dsp:sp modelId="{C9608F46-6D4D-4D81-B0DF-0E5CF39D7BB0}">
      <dsp:nvSpPr>
        <dsp:cNvPr id="0" name=""/>
        <dsp:cNvSpPr/>
      </dsp:nvSpPr>
      <dsp:spPr>
        <a:xfrm>
          <a:off x="4718242" y="637886"/>
          <a:ext cx="1683711" cy="1010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3</a:t>
          </a:r>
          <a:endParaRPr lang="en-US" sz="4400" kern="1200" dirty="0"/>
        </a:p>
      </dsp:txBody>
      <dsp:txXfrm>
        <a:off x="4747831" y="667475"/>
        <a:ext cx="1624533" cy="951048"/>
      </dsp:txXfrm>
    </dsp:sp>
    <dsp:sp modelId="{90F017EB-A8D5-432D-B5A4-6A16A01D0CC8}">
      <dsp:nvSpPr>
        <dsp:cNvPr id="0" name=""/>
        <dsp:cNvSpPr/>
      </dsp:nvSpPr>
      <dsp:spPr>
        <a:xfrm>
          <a:off x="6570324" y="934219"/>
          <a:ext cx="356946" cy="417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570324" y="1017731"/>
        <a:ext cx="249862" cy="250536"/>
      </dsp:txXfrm>
    </dsp:sp>
    <dsp:sp modelId="{74F07239-DD40-4525-BD90-47C1F64D4B9D}">
      <dsp:nvSpPr>
        <dsp:cNvPr id="0" name=""/>
        <dsp:cNvSpPr/>
      </dsp:nvSpPr>
      <dsp:spPr>
        <a:xfrm>
          <a:off x="7075437" y="637886"/>
          <a:ext cx="1683711" cy="1010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4</a:t>
          </a:r>
          <a:endParaRPr lang="en-US" sz="4400" kern="1200" dirty="0"/>
        </a:p>
      </dsp:txBody>
      <dsp:txXfrm>
        <a:off x="7105026" y="667475"/>
        <a:ext cx="1624533" cy="951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7257D-9166-47DD-BBC6-FF95E6E328AC}">
      <dsp:nvSpPr>
        <dsp:cNvPr id="0" name=""/>
        <dsp:cNvSpPr/>
      </dsp:nvSpPr>
      <dsp:spPr>
        <a:xfrm>
          <a:off x="3850" y="637886"/>
          <a:ext cx="1683711" cy="1010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1</a:t>
          </a:r>
          <a:endParaRPr lang="en-US" sz="4400" kern="1200" dirty="0"/>
        </a:p>
      </dsp:txBody>
      <dsp:txXfrm>
        <a:off x="33439" y="667475"/>
        <a:ext cx="1624533" cy="951048"/>
      </dsp:txXfrm>
    </dsp:sp>
    <dsp:sp modelId="{442B3176-8F2F-4316-85FD-03CAFF725D4F}">
      <dsp:nvSpPr>
        <dsp:cNvPr id="0" name=""/>
        <dsp:cNvSpPr/>
      </dsp:nvSpPr>
      <dsp:spPr>
        <a:xfrm>
          <a:off x="1855933" y="934219"/>
          <a:ext cx="356946" cy="417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855933" y="1017731"/>
        <a:ext cx="249862" cy="250536"/>
      </dsp:txXfrm>
    </dsp:sp>
    <dsp:sp modelId="{C37D00A7-88B7-42FA-AA84-5375197C19FB}">
      <dsp:nvSpPr>
        <dsp:cNvPr id="0" name=""/>
        <dsp:cNvSpPr/>
      </dsp:nvSpPr>
      <dsp:spPr>
        <a:xfrm>
          <a:off x="2361046" y="637886"/>
          <a:ext cx="1683711" cy="1010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2</a:t>
          </a:r>
          <a:endParaRPr lang="en-US" sz="4400" kern="1200" dirty="0"/>
        </a:p>
      </dsp:txBody>
      <dsp:txXfrm>
        <a:off x="2390635" y="667475"/>
        <a:ext cx="1624533" cy="951048"/>
      </dsp:txXfrm>
    </dsp:sp>
    <dsp:sp modelId="{C9FBC27A-6A26-4FD1-999A-7F435D606507}">
      <dsp:nvSpPr>
        <dsp:cNvPr id="0" name=""/>
        <dsp:cNvSpPr/>
      </dsp:nvSpPr>
      <dsp:spPr>
        <a:xfrm>
          <a:off x="4213128" y="934219"/>
          <a:ext cx="356946" cy="417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213128" y="1017731"/>
        <a:ext cx="249862" cy="250536"/>
      </dsp:txXfrm>
    </dsp:sp>
    <dsp:sp modelId="{C9608F46-6D4D-4D81-B0DF-0E5CF39D7BB0}">
      <dsp:nvSpPr>
        <dsp:cNvPr id="0" name=""/>
        <dsp:cNvSpPr/>
      </dsp:nvSpPr>
      <dsp:spPr>
        <a:xfrm>
          <a:off x="4718242" y="637886"/>
          <a:ext cx="1683711" cy="1010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3</a:t>
          </a:r>
          <a:endParaRPr lang="en-US" sz="4400" kern="1200" dirty="0"/>
        </a:p>
      </dsp:txBody>
      <dsp:txXfrm>
        <a:off x="4747831" y="667475"/>
        <a:ext cx="1624533" cy="951048"/>
      </dsp:txXfrm>
    </dsp:sp>
    <dsp:sp modelId="{90F017EB-A8D5-432D-B5A4-6A16A01D0CC8}">
      <dsp:nvSpPr>
        <dsp:cNvPr id="0" name=""/>
        <dsp:cNvSpPr/>
      </dsp:nvSpPr>
      <dsp:spPr>
        <a:xfrm>
          <a:off x="6570324" y="934219"/>
          <a:ext cx="356946" cy="417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570324" y="1017731"/>
        <a:ext cx="249862" cy="250536"/>
      </dsp:txXfrm>
    </dsp:sp>
    <dsp:sp modelId="{74F07239-DD40-4525-BD90-47C1F64D4B9D}">
      <dsp:nvSpPr>
        <dsp:cNvPr id="0" name=""/>
        <dsp:cNvSpPr/>
      </dsp:nvSpPr>
      <dsp:spPr>
        <a:xfrm>
          <a:off x="7075437" y="637886"/>
          <a:ext cx="1683711" cy="1010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4</a:t>
          </a:r>
          <a:endParaRPr lang="en-US" sz="4400" kern="1200" dirty="0"/>
        </a:p>
      </dsp:txBody>
      <dsp:txXfrm>
        <a:off x="7105026" y="667475"/>
        <a:ext cx="1624533" cy="9510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7257D-9166-47DD-BBC6-FF95E6E328AC}">
      <dsp:nvSpPr>
        <dsp:cNvPr id="0" name=""/>
        <dsp:cNvSpPr/>
      </dsp:nvSpPr>
      <dsp:spPr>
        <a:xfrm>
          <a:off x="3850" y="637886"/>
          <a:ext cx="1683711" cy="1010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1</a:t>
          </a:r>
          <a:endParaRPr lang="en-US" sz="4400" kern="1200" dirty="0"/>
        </a:p>
      </dsp:txBody>
      <dsp:txXfrm>
        <a:off x="33439" y="667475"/>
        <a:ext cx="1624533" cy="951048"/>
      </dsp:txXfrm>
    </dsp:sp>
    <dsp:sp modelId="{442B3176-8F2F-4316-85FD-03CAFF725D4F}">
      <dsp:nvSpPr>
        <dsp:cNvPr id="0" name=""/>
        <dsp:cNvSpPr/>
      </dsp:nvSpPr>
      <dsp:spPr>
        <a:xfrm>
          <a:off x="1855933" y="934219"/>
          <a:ext cx="356946" cy="417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855933" y="1017731"/>
        <a:ext cx="249862" cy="250536"/>
      </dsp:txXfrm>
    </dsp:sp>
    <dsp:sp modelId="{C37D00A7-88B7-42FA-AA84-5375197C19FB}">
      <dsp:nvSpPr>
        <dsp:cNvPr id="0" name=""/>
        <dsp:cNvSpPr/>
      </dsp:nvSpPr>
      <dsp:spPr>
        <a:xfrm>
          <a:off x="2361046" y="637886"/>
          <a:ext cx="1683711" cy="1010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2</a:t>
          </a:r>
          <a:endParaRPr lang="en-US" sz="4400" kern="1200" dirty="0"/>
        </a:p>
      </dsp:txBody>
      <dsp:txXfrm>
        <a:off x="2390635" y="667475"/>
        <a:ext cx="1624533" cy="951048"/>
      </dsp:txXfrm>
    </dsp:sp>
    <dsp:sp modelId="{C9FBC27A-6A26-4FD1-999A-7F435D606507}">
      <dsp:nvSpPr>
        <dsp:cNvPr id="0" name=""/>
        <dsp:cNvSpPr/>
      </dsp:nvSpPr>
      <dsp:spPr>
        <a:xfrm>
          <a:off x="4213128" y="934219"/>
          <a:ext cx="356946" cy="417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213128" y="1017731"/>
        <a:ext cx="249862" cy="250536"/>
      </dsp:txXfrm>
    </dsp:sp>
    <dsp:sp modelId="{C9608F46-6D4D-4D81-B0DF-0E5CF39D7BB0}">
      <dsp:nvSpPr>
        <dsp:cNvPr id="0" name=""/>
        <dsp:cNvSpPr/>
      </dsp:nvSpPr>
      <dsp:spPr>
        <a:xfrm>
          <a:off x="4718242" y="637886"/>
          <a:ext cx="1683711" cy="1010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3</a:t>
          </a:r>
          <a:endParaRPr lang="en-US" sz="4400" kern="1200" dirty="0"/>
        </a:p>
      </dsp:txBody>
      <dsp:txXfrm>
        <a:off x="4747831" y="667475"/>
        <a:ext cx="1624533" cy="951048"/>
      </dsp:txXfrm>
    </dsp:sp>
    <dsp:sp modelId="{90F017EB-A8D5-432D-B5A4-6A16A01D0CC8}">
      <dsp:nvSpPr>
        <dsp:cNvPr id="0" name=""/>
        <dsp:cNvSpPr/>
      </dsp:nvSpPr>
      <dsp:spPr>
        <a:xfrm>
          <a:off x="6570324" y="934219"/>
          <a:ext cx="356946" cy="417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570324" y="1017731"/>
        <a:ext cx="249862" cy="250536"/>
      </dsp:txXfrm>
    </dsp:sp>
    <dsp:sp modelId="{74F07239-DD40-4525-BD90-47C1F64D4B9D}">
      <dsp:nvSpPr>
        <dsp:cNvPr id="0" name=""/>
        <dsp:cNvSpPr/>
      </dsp:nvSpPr>
      <dsp:spPr>
        <a:xfrm>
          <a:off x="7075437" y="637886"/>
          <a:ext cx="1683711" cy="1010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4</a:t>
          </a:r>
          <a:endParaRPr lang="en-US" sz="4400" kern="1200" dirty="0"/>
        </a:p>
      </dsp:txBody>
      <dsp:txXfrm>
        <a:off x="7105026" y="667475"/>
        <a:ext cx="1624533" cy="951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14CC0-5AB3-4975-8C97-184971E6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74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1/16/2015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31F00-78D3-49AC-A142-2B2EA1BC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6486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31F00-78D3-49AC-A142-2B2EA1BC2C12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1/16/2015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57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DAG showing relationship between neighborhood violence</a:t>
            </a:r>
            <a:r>
              <a:rPr lang="en-US" baseline="0" dirty="0" smtClean="0"/>
              <a:t> and CVD. </a:t>
            </a:r>
          </a:p>
          <a:p>
            <a:r>
              <a:rPr lang="en-US" baseline="0" dirty="0" smtClean="0"/>
              <a:t>Physical activity is an intermediate on the indirect causal pathway.</a:t>
            </a:r>
          </a:p>
          <a:p>
            <a:r>
              <a:rPr lang="en-US" baseline="0" dirty="0" smtClean="0"/>
              <a:t>How does race/ethnicity affect neighborhood violence? CVD?</a:t>
            </a:r>
          </a:p>
          <a:p>
            <a:r>
              <a:rPr lang="en-US" baseline="0" dirty="0" smtClean="0"/>
              <a:t>How does income affect neighborhood violence? CVD?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Which variables are necessary to control for confounding of the effect</a:t>
            </a:r>
            <a:r>
              <a:rPr lang="en-US" baseline="0" dirty="0" smtClean="0"/>
              <a:t> of neighborhood violence on risk of CVD?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1/16/2015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31F00-78D3-49AC-A142-2B2EA1BC2C1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20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Variation of the same DAG showing an unmeasured confounder (zoning</a:t>
            </a:r>
            <a:r>
              <a:rPr lang="en-US" baseline="0" dirty="0" smtClean="0"/>
              <a:t> laws) as a common cause of neighborhood violence and neighborhood lack of healthy food.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Which variables are necessary to control for confounding of the effect</a:t>
            </a:r>
            <a:r>
              <a:rPr lang="en-US" baseline="0" dirty="0" smtClean="0"/>
              <a:t> of neighborhood violence on risk of CVD?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1/16/2015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31F00-78D3-49AC-A142-2B2EA1BC2C1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30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happen in RCTs,</a:t>
            </a:r>
            <a:r>
              <a:rPr lang="en-US" baseline="0" dirty="0" smtClean="0"/>
              <a:t> cohort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31F00-78D3-49AC-A142-2B2EA1BC2C12}" type="slidenum">
              <a:rPr lang="en-US" smtClean="0"/>
              <a:t>61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1/16/2015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7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Cannot occur in </a:t>
            </a:r>
            <a:r>
              <a:rPr lang="en-US" baseline="0" dirty="0" smtClean="0"/>
              <a:t>a randomized study because participants are randomized to treatment AFTER agreeing to participate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31F00-78D3-49AC-A142-2B2EA1BC2C12}" type="slidenum">
              <a:rPr lang="en-US" smtClean="0"/>
              <a:t>62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1/16/2015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05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Confounding? No</a:t>
            </a:r>
          </a:p>
          <a:p>
            <a:r>
              <a:rPr lang="en-US" dirty="0" smtClean="0"/>
              <a:t>Selection</a:t>
            </a:r>
            <a:r>
              <a:rPr lang="en-US" baseline="0" dirty="0" smtClean="0"/>
              <a:t> bias? Yes</a:t>
            </a:r>
          </a:p>
          <a:p>
            <a:endParaRPr lang="en-US" dirty="0" smtClean="0"/>
          </a:p>
          <a:p>
            <a:r>
              <a:rPr lang="en-US" dirty="0" smtClean="0"/>
              <a:t>Should you adjust for 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31F00-78D3-49AC-A142-2B2EA1BC2C12}" type="slidenum">
              <a:rPr lang="en-US" smtClean="0"/>
              <a:t>64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1/16/2015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49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Conditioning on the confounder not only creates</a:t>
            </a:r>
            <a:r>
              <a:rPr lang="en-US" baseline="0" dirty="0" smtClean="0"/>
              <a:t> selection bias but also prevents identification of the total effect of exposure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general, stratification by intermediate variables to identify direct effects is dangerous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31F00-78D3-49AC-A142-2B2EA1BC2C12}" type="slidenum">
              <a:rPr lang="en-US" smtClean="0"/>
              <a:t>65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1/16/2015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86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C1: participant’s age,</a:t>
            </a:r>
            <a:r>
              <a:rPr lang="en-US" baseline="0" dirty="0" smtClean="0"/>
              <a:t> sex, household status, lived in same state as grandparent</a:t>
            </a:r>
          </a:p>
          <a:p>
            <a:r>
              <a:rPr lang="en-US" baseline="0" dirty="0" smtClean="0"/>
              <a:t>C2: parental report of poverty in childhood, parents’ years of birth</a:t>
            </a:r>
          </a:p>
          <a:p>
            <a:r>
              <a:rPr lang="en-US" baseline="0" dirty="0" smtClean="0"/>
              <a:t>C3: unmarried or teen mother at birth, childhood poverty, childhood health.</a:t>
            </a:r>
          </a:p>
          <a:p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1/16/2015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31F00-78D3-49AC-A142-2B2EA1BC2C1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52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1/16/2015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31F00-78D3-49AC-A142-2B2EA1BC2C1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33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Copenhagen City Heart Study (CCHS).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14,000 men and women. 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Childhood MLE: long-term illness in parents, being placed in care outside of the home, serious family conflicts, parents’ long-term unemployment, and parent’s serious economic problems.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 MLE: serious or long-term illness in children, long-term illness or serious accident, having children with educational problems, serious conflicts with adult children, marital problems, death or long-term illness in a close family member, and serious economic problems.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MLE: job loss, serious conflicts with colleagues, serious conflicts with supervisors, serious conflicts with employees, not being promoted, and not achieving educational goals.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1/16/2015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31F00-78D3-49AC-A142-2B2EA1BC2C1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6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1/16/2015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31F00-78D3-49AC-A142-2B2EA1BC2C1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7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Exceptions: cross-over studies</a:t>
            </a:r>
          </a:p>
          <a:p>
            <a:r>
              <a:rPr lang="en-US" dirty="0" smtClean="0"/>
              <a:t>Treatment is of short duration</a:t>
            </a:r>
          </a:p>
          <a:p>
            <a:r>
              <a:rPr lang="en-US" dirty="0" smtClean="0"/>
              <a:t>Outcome is of abrupt onset and resolves by the next period</a:t>
            </a:r>
          </a:p>
          <a:p>
            <a:r>
              <a:rPr lang="en-US" dirty="0" smtClean="0"/>
              <a:t>All prognostic factors remain the same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1/16/2015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31F00-78D3-49AC-A142-2B2EA1BC2C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69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Association</a:t>
            </a:r>
            <a:r>
              <a:rPr lang="en-US" baseline="0" dirty="0" smtClean="0"/>
              <a:t> compares 2 observed outcomes: the risk of the outcome among the exposed and the risk of the outcome among the unexposed</a:t>
            </a:r>
          </a:p>
          <a:p>
            <a:r>
              <a:rPr lang="en-US" baseline="0" dirty="0" smtClean="0"/>
              <a:t>Causation compares 2 counterfactual outcomes: the risk of the outcome if everyone had been exposed and the risk of the outcome if everyone had been unexposed</a:t>
            </a:r>
          </a:p>
          <a:p>
            <a:r>
              <a:rPr lang="en-US" baseline="0" dirty="0" smtClean="0"/>
              <a:t>Most observational studies are subject to confounding, biases, random error, which prevents us from determining counterfactual outcomes because the exposed and unexposed are not exchangeable</a:t>
            </a:r>
          </a:p>
          <a:p>
            <a:r>
              <a:rPr lang="en-US" baseline="0" dirty="0" smtClean="0"/>
              <a:t>Strong assumptions needed to infer causation from measured association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31F00-78D3-49AC-A142-2B2EA1BC2C12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1/16/2015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8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examples:</a:t>
            </a:r>
          </a:p>
          <a:p>
            <a:endParaRPr lang="en-US" dirty="0" smtClean="0"/>
          </a:p>
          <a:p>
            <a:r>
              <a:rPr lang="en-US" dirty="0" smtClean="0"/>
              <a:t>Aspirin and heart attack</a:t>
            </a:r>
          </a:p>
          <a:p>
            <a:r>
              <a:rPr lang="en-US" dirty="0" smtClean="0"/>
              <a:t>High</a:t>
            </a:r>
            <a:r>
              <a:rPr lang="en-US" baseline="0" dirty="0" smtClean="0"/>
              <a:t> sugar diet and diabetes</a:t>
            </a:r>
          </a:p>
          <a:p>
            <a:r>
              <a:rPr lang="en-US" baseline="0" dirty="0" smtClean="0"/>
              <a:t>Gender and job discrimination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Smoking and lung cancer</a:t>
            </a:r>
          </a:p>
          <a:p>
            <a:r>
              <a:rPr lang="en-US" baseline="0" dirty="0" smtClean="0"/>
              <a:t>BMI and mortality</a:t>
            </a:r>
          </a:p>
          <a:p>
            <a:r>
              <a:rPr lang="en-US" baseline="0" dirty="0" smtClean="0"/>
              <a:t>Social status and general health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1/16/2015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31F00-78D3-49AC-A142-2B2EA1BC2C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7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Exchangeability – no unmeasured</a:t>
            </a:r>
            <a:r>
              <a:rPr lang="en-US" baseline="0" dirty="0" smtClean="0"/>
              <a:t> confounders, same underlying population</a:t>
            </a:r>
          </a:p>
          <a:p>
            <a:r>
              <a:rPr lang="en-US" baseline="0" dirty="0" smtClean="0"/>
              <a:t>Consistency – treatment and counterfactual outcomes are well-defined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31F00-78D3-49AC-A142-2B2EA1BC2C12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1/16/2015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60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Directed = arrows imply a direction of causation</a:t>
            </a:r>
          </a:p>
          <a:p>
            <a:r>
              <a:rPr lang="en-US" dirty="0" err="1" smtClean="0"/>
              <a:t>Acylic</a:t>
            </a:r>
            <a:r>
              <a:rPr lang="en-US" dirty="0" smtClean="0"/>
              <a:t> = no cycles. The future cannot cause the past.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31F00-78D3-49AC-A142-2B2EA1BC2C12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1/16/2015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21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31F00-78D3-49AC-A142-2B2EA1BC2C12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1/16/2015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94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1/16/2015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31F00-78D3-49AC-A142-2B2EA1BC2C1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11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Collapsibility definition</a:t>
            </a:r>
            <a:r>
              <a:rPr lang="en-US" baseline="0" dirty="0" smtClean="0"/>
              <a:t> – difference between conditional and unconditional measure may exist in the absence of common causes. Not all measures are collapsible. Or conditioning on common effects.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Causal definition – confounder label is relative to other variables being considered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31F00-78D3-49AC-A142-2B2EA1BC2C12}" type="slidenum">
              <a:rPr lang="en-US" smtClean="0"/>
              <a:t>51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1/16/2015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8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123A-E46E-4CDF-83D8-158937C84B62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004F-64D4-4E3D-A19D-ABB36730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9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123A-E46E-4CDF-83D8-158937C84B62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004F-64D4-4E3D-A19D-ABB36730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9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123A-E46E-4CDF-83D8-158937C84B62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004F-64D4-4E3D-A19D-ABB36730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1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123A-E46E-4CDF-83D8-158937C84B62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004F-64D4-4E3D-A19D-ABB36730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9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123A-E46E-4CDF-83D8-158937C84B62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004F-64D4-4E3D-A19D-ABB36730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3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123A-E46E-4CDF-83D8-158937C84B62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004F-64D4-4E3D-A19D-ABB36730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123A-E46E-4CDF-83D8-158937C84B62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004F-64D4-4E3D-A19D-ABB36730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9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123A-E46E-4CDF-83D8-158937C84B62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004F-64D4-4E3D-A19D-ABB36730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7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123A-E46E-4CDF-83D8-158937C84B62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004F-64D4-4E3D-A19D-ABB36730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6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123A-E46E-4CDF-83D8-158937C84B62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004F-64D4-4E3D-A19D-ABB36730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7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123A-E46E-4CDF-83D8-158937C84B62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004F-64D4-4E3D-A19D-ABB36730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2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2123A-E46E-4CDF-83D8-158937C84B62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5004F-64D4-4E3D-A19D-ABB36730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9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Directed Acyclic Graphs (DAGs)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sz="3800" b="1" dirty="0" smtClean="0">
                <a:solidFill>
                  <a:schemeClr val="tx2"/>
                </a:solidFill>
              </a:rPr>
              <a:t>and </a:t>
            </a:r>
            <a:br>
              <a:rPr lang="en-US" sz="3800" b="1" dirty="0" smtClean="0">
                <a:solidFill>
                  <a:schemeClr val="tx2"/>
                </a:solidFill>
              </a:rPr>
            </a:br>
            <a:r>
              <a:rPr lang="en-US" sz="3800" b="1" dirty="0" smtClean="0">
                <a:solidFill>
                  <a:schemeClr val="tx2"/>
                </a:solidFill>
              </a:rPr>
              <a:t>Causal Structures of Systematic Biases</a:t>
            </a:r>
            <a:endParaRPr lang="en-US" sz="38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5720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7030A0"/>
                </a:solidFill>
              </a:rPr>
              <a:t>Cindy Leung, ScD, MPH</a:t>
            </a:r>
          </a:p>
          <a:p>
            <a:pPr algn="r"/>
            <a:r>
              <a:rPr lang="en-US" b="1" dirty="0">
                <a:solidFill>
                  <a:srgbClr val="7030A0"/>
                </a:solidFill>
              </a:rPr>
              <a:t>Center for Health and </a:t>
            </a:r>
            <a:r>
              <a:rPr lang="en-US" b="1" dirty="0" smtClean="0">
                <a:solidFill>
                  <a:srgbClr val="7030A0"/>
                </a:solidFill>
              </a:rPr>
              <a:t>Community</a:t>
            </a:r>
          </a:p>
          <a:p>
            <a:pPr algn="r"/>
            <a:r>
              <a:rPr lang="en-US" b="1" dirty="0" smtClean="0">
                <a:solidFill>
                  <a:srgbClr val="7030A0"/>
                </a:solidFill>
              </a:rPr>
              <a:t>February 5, 2016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Average Causal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Exposure had a causal effect if the average risk of the outcome had everyone been exposed, differs from the average risk of the outcome, had no everyone been unexposed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=1</a:t>
            </a:r>
            <a:r>
              <a:rPr lang="en-US" dirty="0" smtClean="0"/>
              <a:t>] ≠ </a:t>
            </a: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=0</a:t>
            </a:r>
            <a:r>
              <a:rPr lang="en-US" dirty="0" smtClean="0"/>
              <a:t>]</a:t>
            </a:r>
          </a:p>
          <a:p>
            <a:r>
              <a:rPr lang="en-US" dirty="0" smtClean="0"/>
              <a:t>Can be determined in ideal randomized studies and in observational studies under strong 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“Association is not causation”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Association</a:t>
            </a:r>
            <a:r>
              <a:rPr lang="en-US" dirty="0" smtClean="0"/>
              <a:t>: different risk in two disjoint subsets of the population determined by the subjects’ actual exposure value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[Y=1|A=1] is the risk of Y among those who were exposed (A=1)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[Y=1|A=0] is the risk of Y among those who were unexposed (A=0)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Causation</a:t>
            </a:r>
            <a:r>
              <a:rPr lang="en-US" dirty="0" smtClean="0"/>
              <a:t>: different risk in the entire population under two exposure values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=1</a:t>
            </a:r>
            <a:r>
              <a:rPr lang="en-US" dirty="0" smtClean="0"/>
              <a:t>=1] is the risk of Y had the entire study population been exposed (a=1)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=0</a:t>
            </a:r>
            <a:r>
              <a:rPr lang="en-US" dirty="0" smtClean="0"/>
              <a:t>=1] is the risk of Y had the entire study population been unexposed (a=0)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74" y="228600"/>
            <a:ext cx="8487926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4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7010400" cy="877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553200" y="4026104"/>
            <a:ext cx="144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32860" y="4178504"/>
            <a:ext cx="41681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0" y="4254704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487707" cy="649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133600" y="5410200"/>
            <a:ext cx="5791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0" y="5562600"/>
            <a:ext cx="640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5715000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33600" y="5105400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9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Assumptions for causal inference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Exchangeability</a:t>
            </a:r>
          </a:p>
          <a:p>
            <a:r>
              <a:rPr lang="en-US" dirty="0" smtClean="0"/>
              <a:t>Positivity</a:t>
            </a:r>
          </a:p>
          <a:p>
            <a:r>
              <a:rPr lang="en-US" dirty="0" smtClean="0"/>
              <a:t>Consistency (well-defined intervention)</a:t>
            </a:r>
          </a:p>
          <a:p>
            <a:r>
              <a:rPr lang="en-US" dirty="0" smtClean="0"/>
              <a:t>No model misspecification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7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Exchangeability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risk of the outcome in the exposed would have been the same as the risk of the outcome in the unexposed, had they been exposed</a:t>
            </a:r>
          </a:p>
          <a:p>
            <a:pPr lvl="1"/>
            <a:r>
              <a:rPr lang="en-US" dirty="0" smtClean="0"/>
              <a:t>And vice versa</a:t>
            </a:r>
          </a:p>
          <a:p>
            <a:r>
              <a:rPr lang="en-US" dirty="0" smtClean="0"/>
              <a:t>The </a:t>
            </a:r>
            <a:r>
              <a:rPr lang="en-US" u="sng" dirty="0" smtClean="0">
                <a:solidFill>
                  <a:srgbClr val="FF0000"/>
                </a:solidFill>
              </a:rPr>
              <a:t>counterfactual</a:t>
            </a:r>
            <a:r>
              <a:rPr lang="en-US" dirty="0" smtClean="0"/>
              <a:t> outcome is independent of the exposure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Positivity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probability of being exposed must be positive (&gt;0)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[A=</a:t>
            </a:r>
            <a:r>
              <a:rPr lang="en-US" dirty="0" err="1" smtClean="0"/>
              <a:t>a|L</a:t>
            </a:r>
            <a:r>
              <a:rPr lang="en-US" dirty="0" smtClean="0"/>
              <a:t>=l] &gt;0 when </a:t>
            </a:r>
            <a:r>
              <a:rPr lang="en-US" dirty="0" err="1" smtClean="0"/>
              <a:t>Pr</a:t>
            </a:r>
            <a:r>
              <a:rPr lang="en-US" dirty="0" smtClean="0"/>
              <a:t>[L=l] &gt;0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Consistency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each subject, their observed outcome is consistent with one of their counterfactual outcomes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More specifically, when the exposure is well-defined, the counterfactual outcome is well-defined. </a:t>
            </a:r>
          </a:p>
          <a:p>
            <a:pPr lvl="1"/>
            <a:r>
              <a:rPr lang="en-US" dirty="0" smtClean="0"/>
              <a:t>When the exposure is not well-defined, the counterfactual outcome is dependent on the exposure manipulation.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6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Consistency – some 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Aspirin and heart attack</a:t>
            </a:r>
          </a:p>
          <a:p>
            <a:r>
              <a:rPr lang="en-US" dirty="0"/>
              <a:t>High sugar diet and diabetes</a:t>
            </a:r>
          </a:p>
          <a:p>
            <a:r>
              <a:rPr lang="en-US" dirty="0"/>
              <a:t>Gender and job </a:t>
            </a:r>
            <a:r>
              <a:rPr lang="en-US" dirty="0" smtClean="0"/>
              <a:t>discrimination</a:t>
            </a:r>
          </a:p>
          <a:p>
            <a:r>
              <a:rPr lang="en-US" dirty="0" smtClean="0"/>
              <a:t>Smoking </a:t>
            </a:r>
            <a:r>
              <a:rPr lang="en-US" dirty="0"/>
              <a:t>and lung cancer</a:t>
            </a:r>
          </a:p>
          <a:p>
            <a:r>
              <a:rPr lang="en-US" dirty="0" smtClean="0"/>
              <a:t>High blood pressure </a:t>
            </a:r>
            <a:r>
              <a:rPr lang="en-US" dirty="0"/>
              <a:t>and mortality</a:t>
            </a:r>
          </a:p>
          <a:p>
            <a:r>
              <a:rPr lang="en-US" dirty="0"/>
              <a:t>Social status and general health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data:image/jpeg;base64,/9j/4AAQSkZJRgABAQAAAQABAAD/2wCEAAkGBxQODxQUEBQUFBQUFBQVFRUVEBYVFxcXFRYXFxcYFRUYHSggGBolHRQXIT0hJSkrLi4uFx8zODMsNygtLi0BCgoKDg0OGhAQGiwlICYsLCwsLywsLCwsLSwsLCwsLC8sLCwsLCwsLCwsLCwsLCwsLCwsLCwsLCwsLCwsLCwsLP/AABEIAOEA4QMBEQACEQEDEQH/xAAcAAACAwEBAQEAAAAAAAAAAAAAAgMGBwUEAQj/xABFEAACAQICBgUICAQFBAMAAAABAgADBAURBhIhMUFRB2FxgZETIjJCUmKhsRQjM0NygpLBssLR8BUkU3ODFjSi4RdEZP/EABoBAAMBAQEBAAAAAAAAAAAAAAABAgMEBQb/xAAzEQACAgEDAgQEBQQDAQEAAAAAAQIRAwQSMSFBEzJRYSJxgbEFFEKR0SOh4fAzYsFSQ//aAAwDAQACEQMRAD8A3GABAAgAQAIAEACABAD4TlvgBWsa07srMlWq+UcepSGue9h5q95mcssUZSzQj3KdifS252W1uo96qxb/AMEy/imTz+iMZal9kVu76Qr+r99qf7dNV+YJmbyzfcyeeb7nGucduapze4rt/wAzgeAOUlyb7kOcnyzyVLl29J2Pa5PzMVisWncMvosw7GI+UVis9dDGbimc0uK69ld8vDPKPc/UpSku52LTT2/pbrgt+NFb9payzXctZpruWLDOlqsuy5oI49qkSh/SxIPiJazvujSOpfdFvwfpEsrkhTUNFz6tVdUdz+j8ZrHNFm0c8GWum4YAqQQdxBzB75qbDQAIAEACABAAgAQAIAEACABAAgAQAIAEAPjMAMzsA3kwAomkvSbQtiUth9IqDMZhsqQP4/W7vETGeZLjqc89Ql0XUzHHtKrq/bOtVYLwpoSlMflHpdpznPKcpcnLPJKXLPLhWCXF2QLejUqdYXJB2ufNHjEot8IUYOXCLjY9FlY5G4uKVHmqqajdm8D5y/DS8zo0eJLzSSO/adH9hSHn+WrHmz6o8Fyi3Yl6sndhj6s6VLAbCn6NlQP+4oqfx5yXmj2iS88O0ETpbW6ehaWq9lug+Qi8euIon8zXEUfKtOg3p2ts3bQQ/MRfmH3SD80+8UeOthdi/pWNv+RBTPioEPzEe8UL81HvBHOudD8Nq55JWok8UqZgdzZ/KPxcT5TRXj4Hymji3XRnrZ/RbunU5JUXybeIJz8BKUYy8skWowl5ZIqmMaN3Vkfr6LqPbC6yH867B2HIxShJcoUoSjyhMFx+4smDW9VlHFM80Pah2Ht3wjJx4FGco8M0vRzpTp1ckvU8i3+oubUz+Ib0+I7J0Rzp+Y6oahPpI0KhWWooZGDKwzDKQQRzBGwzc6U7JIAEACABAAgAQAIAEACABAAgAQA5OkWkNDDqWvXbf6KDa7nko/fdJlNRVsic1BWzFtKdNbjESVLeTo8KSHYfxtvY/DqnJPI5HFPLKfyPFo7ozcYi2Vunmg5NUYlaa9rZbT1DMyYwcuCYQlPg0vBNALS0yav/AJmqPa2UgepOPfnL+CPuy28cPd/2LQ1wQMlyVRuCjIfCZyzSZlPPOR52aZWYNkbNJslsiZorJsjZ5Nk2RM8VisiZorJsiZ4rFZEzxWKyehi1WnsDZrxVhrA+M0hqJw4Ztj1WSHDObieCWN+SXT6LWP3lP0CfeTd35DtnTHPjn5uj/sdUNTiyedbX69ikaR6IXGHjXcCpRO6tTzKdWt7Hfs65coNK+xpKDir5XqRaN6U3GHMPIvmmebUm2o3d6p6xl3wjNx4CGSUODadE9LaGJp9WdSqo8+kxGsOse0vX45TrhkUjux5VPgsEs0CABAAgAQAIAEACABAAgBVdN9M6eGpqrk9wwOonBeTVMtw6t5+MzyZFH5mWXKofMxDEL6reVjUqs1So5A5nqVQNw6hONtt2zgbcnbL/AKJdHWQFbEQRxW3B2nkapG78I7+U0UFHrP8AY1UFBXP9jQNcKgRAERRkqqMgB2CZzyuXTsZZMzl07ETNMrMWyNmislsiZpNktkbNFZNkTNJsmyNmismyJnisVkTPFZNkLPFYrImeKxWRM8QrIWeAWT2GL1LfPUIKn0kYZqc9+YmmLPPH5TbDqJ4n8P7djwYvonQxBTUw/KlXAza2JAR+Zpk7j8NnDfO6EoZfL0foejjnDP1h0fp/BQfrbWt69KtSbrVlYf33xdUxdU/c2LQLTxb4CjckLcAbDlktUDlybq47SOQ6seXd0fJ24s27o+S8zY3CABAAgAQAIAEACAFV070vXDaWqmTXDjzEz9Ebtdxy35cyMuczyZNq9zLLl2L3MOJq3Vb16tWq/WzMzH++ycfVs4OrZruhuhyYaoq19WpdEdq0geC8297w2b9W1j+f2Nm1iXrL7FiqVCTmZzOTfVnJKTbtkTNJshsjZpNktkTNFZNkbPJsmyJmismyNnisVkTPFZNkLPFYrImeKxWRM8QrIWeIVkLPAREzxBZC7wFZEKxUgqSCNoIORB6iIJtdUNNp2jp3VOjjKCnXK0rtRlSr5ZCpySp/fHZyPoYc6y/DPns/U9XBqVmWzJ0l2fqZ3iVhVs6zU6qmnUQ8yOxlYbxxBEtpp0y2nF0zXujnTUXqihcMBcKPNJP2qgb/AMY25jqz55dWLJu6Pk7MOXd0fJe5sdAQAIAEACABADk6T47Tw62atU28EXi7nco8M+wGTOSirZE5qCtn58xC+q3ldqlUl6lRuA4nYFUcuAE4W23bPObcnbNb0H0VGG0/K1gDdVF7RSU+qPe5nqy3b9G/CXv9jVtYV/2f9jvu+c5mzjcrI2aTZDZGzSbJbImaTZNkbNFZNkTNFYrImeTZNkTPFYrImeIVkTPAVkLPEKyJniFZCzwFZCzxAQu8BELvACF3gBA7xAd9QmNURb1yFu6YP0esfXH+m54/+s9+efpYM3irZLns/U9bTahZl4c/N2fqZ9USra1iDrU6tJ+xlZZfVM06p+5u+guk64lbAnIVqYC1l3beDAey2R+I4Tsxz3I78WTevcsk0NQgAQAIAfGYAZnYBtJgBgOn2kZxG7YqfqaeaUhzHrP2sfhlOLJPczz8s98vYsnRhoyABfVxuJFup4ncahHIbQOwnlCNQW9/QI1CPiS+he6lTMknjOaUm3bOOU23bImaRZDZGzRWS2RM0mybI2aKybImeTZNkTPFYrImeKxWRM8Vk2Qs8LFZEzxCshZ4gsiZ4CIXeIR56lUDeYrFZ5ql0O2LchbkRCsWICqSScgBvJ6oJt9ECbbpI9WLYTXtVDVVGqeKtrAE8DyPwm2TDOHVo3y4MmNXJHJaoZkYiCoQQQSCCCCNhBG4g85SKRY8ethjFobqmP8AN26ha6D7ymN1QDmNp7iOU9SE/GhfdcntY8njw3fqXP8AJVdF8cfD7pKybgQKi+1TJ84duW0dYEcJbXZUJuLtH6Is7pa1NalMhkdQykcQRmJ3J31PRTtWiaMYQAIAUPpZ0g+jWooUzlUuNYHI7RSGxv1Z6v6uUxzTpV6nPqJ0qXcy/RPAjiN2lEZhfSqMPVpqRrHqJzAHWZzQjudHLCG50bZWZQAtMBUQBUUbgBsGUyzZN0unBhny75dOFwQM0xs52yNmk2TZEzRWTZGzybJsiZ4rFZEzxWTZEzxWKyFnisVkTPFYrImeFishZ4hWQVKuW85RNibo8Va9HDbIc/QzeRdjyVLljxy7JO5slybICYAJKSKSL/ono99HUVaw+tYbAfUB/mPw3T1NNp9i3S5+x7Wj0vhrfLn7HfuKK1FKuAysMiCNhnW4pqmdsoqSpmbaS4C1o2subUmPmt7Put/XjPLzYHjfTg8fUaZ4na4OCTMjBI9+AYu1lcpVXaBsdfaQ7GB58+0CbYcjxyUkb4MrxTUl/qI9OcFW1uBUobbe5Bq0SNwByLJ3aw7iOU75pcrhnqZEk7jw+qLh0O4/mHs6h9EGpRzPDPz1HedbLrblNsE/0m+nn+k1CdB1BAD4TlvgB+dtMcZN/e1ap9EMUpjlTQkL47++cM5bpWebknuk2aL0d4V9DsPKsMqt1t6xSGeqO/f+aKctmP3f2Fkl4eL3l9juM04rPPbI2aKyWyJmk2S2RM0VisjZorJsiZ4rFZCzxWTZEzxWKyJniFZCzwCyGpUy3xNibOfXvvZ8Zm8noYyy+h4alQtvOcz6vkztvkjJjGKTKKSFJjKLrodo7llXrjbsNNTw94jnyE9LS6evjl9D19FpK/qT+n8lvM9A9MUxAQXNFailXAZWGRB4gxNJqmTKKkqZmmk2AtZtrLtpMfNPFT7Lf14zzs2FwfTg8rPp3jdrg4RMyMS04On+I4bXsztq0Aa9tzOWesg8cvz9U7tPLdBw9OqPS0st+N43yuqKZhOIvaV6dan6VNgwG7Pmp7RmO+Um07RUZOLtH6Ts7la1NKiHNXUMvYwzE707PTTtWTRjKz0i4t9Dw6qynJ6mVJO19hPcuse4TPLKomWaW2DMR0fw03d1RoKPtKig9SA5ue5QTOSKtpHDCO5pG4X9Qa+S+igCqOpdk59RPdNnLqsm7I64XQ8jNMLOayJmk2TZEzRWTZEzxWKyJnismyJnisVkTPFYrIWeIVkTPAVnkuLoL1nlIlNIiU0jmVqxc7fCYtt8mDk5ckRMYJCExlCkyikhSZRSRa9DtHPKkV6w8wHNFPrkcT7o+OU7tLpt3xy47Hp6LSbv6k+O3uXwz0z2BDABDABDEIhuKK1FKuAysMiDuIiaTVMTimqZkWLUUpV6iUm1kViFO/48ct3dPNlFKTSPHnFKTS4JNH8SNpd0aw3I41utDscfpJ78pWOWySkXhnsmpBp7hn0XEKoX7OoRWpngVqDM5djaw7p2ZFUj0MsamzSeiHFvL2JpMfOt31R/tt5y+B1h+UTowSuNHTp5XGvQvU2OgyjpqxDOpb0BwVqrfmOon8LzmzvhHJqZdUjw9EVr9dcVyPsaQVT71Qnd3J8RM4vbGUvRGMJbYyn6IujPPMs8hsiZorJsiZ4rFZEzxWTZEzxWKyJnisVkTPEKyFniEQs8BHgurvLYvjMpT7Iynk7I8BMzMhSZQ0hCYyhSZRSQpMopIsOiWjpu28pUBFFT+sj1R1cz3Tr02n8R2+Pud+j0vivdLy/c0gKAMgAANgAGQA6hPXo92qFMAEMQhDABDACmaZ6R6mdCifO3VGB9EeyDz+U5c+WvhicWpz18EfqUOciRwpCEyiqLPpQfpOEWVwdr0ne2c7zkMymZ7EHe07b3Y4v6Hop7sMX9CTogxDyWIGkd1emwH4k88fAPLwupUaaeVTr1NrnWdxgnSZc+VxWt7mpT/SoPzY+M4srubPPzu5suGgFAUcJ1uNesxPYvmj+H4zLO9uH5sx1D24Pmzps88+zyrImaTZNkTPFYrImeKybImeArIWeIVkTPEFkLPEI591c57B3mZyl2RjOd9EeMmQQkKTKGkITGUKTKKSFJlFJHY0YwFr2rt2UkI12/lXrPwnTp8Dyy9u52aXTPNL2XJqFGitNAiAKqjIAbgJ7KioqkfQRioqlwMYxiGIQhgAhgBVtMNIvoy+SpH61hv9gHj+I8Jz5su3ouTl1GfYtq5+xmzNmcztJnCecITKKSFJjKSLXo7/mMJxCgdvkxTrp2g8P0fGdWHrCUfqdmn645R+pXNFrryN/bP7NZPBjqn4GODqSKxupJn6QneekfmvSKuat7cOfWr1fAOQPgBOCTuTPMm7k2athaeTwyxXnQFQ/8mT/zTDWP4YL2ObXy+HGva/sfGacFnmWRM0VisiZ4rFZCzxWKyJngKz04bhlW6JFMDIb2Y5AdWfOa4cE8r+E30+myZ29h4b6g9FylQarDeP3B4iZ5IShLbLkyy45Y5OMl1OVdXGewd8wlLsc05djyEySUhSZQ0hCYyhSZRSQpMopI6GA4O97WCJsUbXfgo/cndlNsOF5ZUvqdOn08s0qXHdmr2NklvSWnTGSqMh18yeZM9uEFCO1H0WPHHHFRjwSmUWIYCFMAEMQHA0qx9bKnkuRqsPMXl7zdQ+MxzZdi9znz5vDXTkyyvWLsWYksxJJO8kzg56s8vq3bISYykhSYykhSZRSRbOjTz7utR4VrSsnf5pB8M/GdGn81ex1aXzteqKRSqFQGG8ZMO0bRFZN9LN+/6iXr8Z3bj0t5g92+tUdubMfEkziZ57NlqrqW1mvs2lEeCAftObXdHFexx/iPSUF/1PGzzhs82yJnisVkLPFYrImeIVnswXCnu3yGxB6b5buoczOjT6eWaVLjuzq0ullqJUuO7/3uaHZ2i0ECUxko/vM8zPfx44447Y8H0+LFHHFRiuh4NIsDW9p5Z6tQeg+W0dR5rMdTpo5o1w+zOfWaSOohXD7P/exkmIWb29RqdVSrLw58iDxB5z5vJjljltkup8nkwzxScJqmeUmIhIQmMoUmUUkKTKKSPVhWHPd1RTpDMnaTwUcWbqmmLHLJLbE3w4ZZZbYmtYPhSWdIU6Y62bLazcSZ7mLFHHHaj6PDhjijtieszQ1EMQhDABDARydIcaSypa7bWOxEz2sf6DnM8mRQVmWXKscbZkt9ePXqNUqnWZt5+QHIDlPObcnbPJlJyds8pMBpCkxlJCkyikhSZRSRaui98sVpda1R/wCB/pN9P5zp0v8AyIp9Wnqkr7JK+Bykk12LR/jnX8ZruNt5WLlNV2XkzDwJEyZizZLyprULRvataJ8VE5tf5ov2OP8AE/PB/wDU5zPOCzzLImeKxWQs8Vis9uC4S95UyGxB6b8uoczOjT6eWaVLjuzq0mllqJUuO7/3uaLZWiUECUxko/vMniZ9Bjxxxx2x4PqMWKOKKjFdCeWaBADjaTaPpfU8jktRfQfl1HmpnNqdNHNHrz2Zx6zRw1EafPZ/72MixCze3qNTqrqsp2jgeRB4g8589PHLHLbLk+WyYpYpOEl1PKTESkKTKKSJbO1evUWnTGs7HID9zyA5y4Qc3tia48cpyUY8ms6OYEljS1RtdttR/aPIclE9zBgWKNd+59HptPHDGlz3Z1DNjcQxAIYAI0QjwYxiSWlFqlQ7BuA3seCjrMmc1BWyMk1CNsyHGcUe7rGpUO/Yq8FXgBPNnNzds8jJN5JWznkxCSFJjKSFJlFJCkyikhSYxlp6L11sVpdS1D4IZvgXxnTpl/URU69TWZm9pmbxJMgi+53v8E6pptNNhzMdomnd3Cn1a9Ud2u2XwykS5ZMlUmaclTWw7D2//MtPvpBV/Yzl166Qft/Bw/ia6Y37V+1HiZ55x5NkLPEAiMCwDHJSRmeQz2nwjVWrCNNq+DVcPt0pUlWllqZbMtuefHPiTPp8UIwglDg+yw44Qgow4PTNDUIAEAPhgBxNJtH0v6eR82ooPk35HkeanlObU6eOaPXnszj1ekjqI0+ez/3sZDiNk9tUanVXVdd4+RB4g854M8coS2y5PmsmKWOTjJdSClTZ2CoCzMcgBvJPAQim3SFGLk6Rq2iWjgsaes22s4GufZ9xerr4z2tNp1iVvln0Wk0qwxt+Z8/wd4zpOwQwEIYhCGAHlv7tKFNqlU6qKMyf2HM9UmUlFWyZSUVbMh0kxx76trNsRcxTTkOZ945CebkyObs8jNleSVv6HHJkkJCkxlJCkyikhSZRSQpMYxSZRSRbei06t9UqHdRta1Q92oP3PhNsPmv2OnT+e/YpiISoA35ADt3TLsY9jdf+m+sTu2HobDMuke28lilwPaKv+pR/7nNlVTZy5lU2WjRyt5XBafE0K7oeoNtH8Szm1i3YE/RnHr47tMn6P/f/AAgZ55B4VkLvALIXeIVlh0T0o+jMKVY/Uk7Cfuyf5flPQ0Ws8N7J+X7f4PU/D/xDwX4c/L9v8GjqwIzG0HaCJ73J9MnfVH2ABAD4YAKYhHE0n0eS/p5HJai+hUy2jqPNTynPqNPHKvf1OTVaWOeNPnszlaHaKfQx5SsAaxzAy2hBu808zz5HKY6XS+H8UufsYaPReF8U/N9i0Gdh3imACGIQhgBFWqhFLMQqgEkk5AAcSYm66sTaStmSaXaSG+qZJmKKHzV9o+2w+Q4Tzc2Xe+nB5GfM8j6cFcJmZkkKTGUkKTKKSFJlFJCkxjFJlFJCExllx0PHkcNxK4OzOmlBD7zk5jv1lm0OkZM3x9ISkV7Ry28te26e1WpjwYE/KRBXJGcFckj9JZTvPTMk6acP1a9CuNzoaTdqEsvwdv0zlzrqmcepj1TPF0Y1vKJe23+pRFSmPfp5/PNf0zFx345w9unzOeUPExTgu66fNDtUngWfMWQu8Ashd4CIWeAFu0K0r8gRQuD9WTkjn1DyPu/Lsnp6HWbP6c+O3t/g9n8O1/h1iyPp2fp/g0oGe4fRhAAMAEMQhTAQhiEIYgFMBCGACMYhGWacaUfSWNGifqVPnEfeMP5R8d/KefnzbntXB5epz73tjx9ynkzA5khSYykhSZRSQpMopIUmMYpMopIQmMs+RgXHGB9GwK0pbmuar3DjmgzCZ9WRQ901fTGl6m8umJL16jdE2H+WxJXO6gjv+ZhqL/Ex7oYVcgwRud+huM7DvKl0n4UbnDahUZvRIqr2L6Y/SWPcJlmjcTHPG4GPaK4obO9o1uCuA/Wjea/wOfaBOWEqkmccJbZJlz0ntfIXVRR6JIdDzV9uzvzHdPH1ePw80l9V9T5/XYvCzyj25XyZxmecxyETGAxSZQ0hCYyqLtoPpb5Irb3DeZsWk59XgFY+zuyPD5erotXt/pz47Htfh2u21iyPp2fp7GkT2D3wgAhiEKYCEMQCGAhTEIQwAzjT7SrW1ra3bzdq1nHHgUU8t+fhznDqM1/BH6nnarUX8EfqUAmcpxJCkxlJCkyikhSZRSQpMYxSZRSQhMZZ8jA9uC4ebu5pUV31KiqepSfOPcuZ7o0raRUVuaR2ekTERXv3RPsrdVoUwOSDzj+rMdgEvK7kaZpXL5F96G8KNK0qV2G2s+S/gp7M+9i3gJtgXSzfTRqNmgzc6RaiBgQRmCCCOYO+AH5w0lwlrK7q0WGxWOoeaHah8Mu8GcEo7XR5k47ZNF0trk4jhSVN9ezPk6vNqR9Fj3ZeDTm1uPxMSmuY8/I5PxHD4uFZFzHn5HDJnjngoUmUNIQmMoUmUUkKTHRVF+0F0vy1be5bqpVGPgjE/A909bR6v/8AOf0Z7eg13GPI/k//AA0Seoe0IYhCmAhDEApgIQxCKNp9pX5AG3t2+tI89wfsweA94/DOcmozV8MeTi1Wo2/BHn7GYEziPOSEJjKSFJlFJCkyikhSYxikyikhCYyz5GAQAumhq/QbO4xBwNYKaFqDxqN6TDqGzwaaw+FOX7G+P4Yuf7FTtLapc1Vppm1Sq4Az4sx3n5k9szSbdGSTbpH6SwuxW2oU6SejTRVHcN/fvnelSo9OKpUeqMYQAznphwHytFLqmPOo+bU66bHYfyn4MeUwzxtbjm1ELW5FA0Kx0WF1rVNtGqvkqy8NRvWy93f2E85zwaT68dzmhJJ9eH0Z3NIsLNnXKZ5oRr0236yHdt48p4+oweDkce3b5HgarTPBlcO3K+RyiZic4pMopIUmUUkKTGUkKZVFUaNoHphr6ttct526lUPrckY+1yPHt3+rpNVfwT+jPb0Otv8Ap5H17P8A8L8Z6B6ohgAhiEKYCKnpxpSLFPJ0jnXcbOOovtHr5Cc+fNsVLk5dTqPDVLkyGo5YksSSTmSTmSTxJnnHlckZMZSQpMopIUmUUkKTGMUmUUkITGWfIwCAHuwXDHvLinQp+lUbLPgANrMeoAExxVukVGLk6R3NO8Sps9O0tv8At7MGmPfqbnc89oIz625y8jXlXCNMsle1cI7/AEO4Dr1Xu3HmoDTpdbn0m7hs/MeU0wR67jTTw67jW50nYEACAEdeitRGRwGVgVYHcQRkQe4wBqz89aYYA2HXb0iDqHzqTH1kO7vBzB7OucM47XR5uSGyVFm0VvVxO1+hVSBcUQWtXPrKBtpseew92XsnOMuJZ4be64M82FajHsfmXH8HFrIUYqwIZSQQd4IORBnjNNOmfPuLTp8kRMY0hSYykhSZRSQpMZQhMqiqNO0D0w8uFt7lvrBkKbn7wDgT7fznqaXU7vglz9z29Hq93wT57e/+S8Gdx6IpiEV7S/SRcPo57GrOCKadftN7o+O6Y5sqxr3OfUZ1ij79jF7u6atUapUJZ3ObE8TPNbbds8htyds85MBpCkyikhSZRSQpMYxSZRSQhMZZ8jAIAEAL2o/wKyOey/u02DeaFE78+THb35eyc9v+OPuzo/4o+7/sVLBMLe9uKdGkM2dgCfZX1mPUBmZlFNukZRi5OkfovCsPS0oJRpDJKa6o+ZJ6yST3zvSSVI9KMVFUj1xjCABAAgBX9NdGlxO2KbFqpm1J+TZbj7p3HuPCRkhuRnlx71Rgn1trW9alWpP2MrKf77ZxdUzz+qfuaAzpjVA16IC3lJR5ekPvQB9og4nZ+3LPLUYFlW+Pm7+5jq9Ms68SHmXK9SrGeYeNQpMopIUmMoQmUWkKTGUkfA2RzGwjaCNhBG4gykUjVNBNMPpQFC4OVYDzWJ+1A/n+e+epptRu+GXP3PY0mq3rZPn7/wCTvaSY5TsKBqVNp3Ime125Dq5nhN8mRQVs6c2VY42zEcWxKpd1mq1TmzHuUcFUcAJ5cpOTtnjTm5y3SPCTECQpMopIUmUUkKTGMUmUUkITGWfIwCABAC6aO4XTw+gL++XMn/tbcjJqjjaKjA7lGWY2cjymsYqK3S+hvCKit8voir4piFS8rtVqktUqHgCeoKo5DcBM223bMpScnbNn6ONE/wDD6HlKo/zFUAtn92u8Ux18+vsE68UNqt8ndhx7Vb5LjNTYIAEACABAAgBRukXQoXyGvbgC4UbRuFVRwPvDbkeO48MscuPd1XJhmxbuq5Mfw6/q2dZalFilSmfkcirDiOBE5U2naOJNxdovnkqWNU2rWoFO8UZ1rfPIVMtmvT+H77dpzzadZfjhz3XqZajSxzXPH0l3XqVWoCpIIIIORBGRBHAjgZ51HlVXQjJlFJCkxlJCkyihSZRSR8VypBUkEHMEHIgjiDKRSPXjGMVr1w9d9cqoUbMgAOQGzM7yeMuU5TdyNZ5JZHcmc4mISQpMopIUmUUkKTGMUmUUkITGWfIwCABAC6YRgVLD6K3mJjMnbb2u56jDaGqA7l3bD38prGKit0v2N4wUVun9EV3SDHKt/WNWsepVHoovBVHLr4yJScnbM5zcnbNG6M9CNTVu7pfP30aZ9UEemw9rbsHDfv3b4sf6mdOHF+qRpk6DqCABAAgAQAIAEACAFE0+0DW9DV7YBbgAkrsC1e3k/X48xjkxbuq5OfLh3dVyY+j1bWtmC9KrTb8LKwnL1TOPqn7l3tcat8YAS8K293uSuoyp1OQqDgf7B4QnCGbno/UMmOGfzdJev8nHxrBK1k2VZMgfRcbUbrVh8jtnFkwyxupI87LgnidSX8HMJkECkyikhSYyhCZRSQpMZSQpMopIUmUUkKTGMUmUUkITGWfIwCAHuwnCa15U8nb02qNxy2ADmzHYo7Y1Fy6IqMXJ0i2gWuBbSUu78bhvo0CeOfFt/Xu9Hedfhx+7Nvhxe7+xUMTxGreVjUrMalRjl4nYqqNw27hMm23bMZScnbNM6P8Ao+1NW4vV8/fTonIheTVBxbq4Z7du7ox4u8jqxYf1SNMnQdQQAIAEACABAAgAQAIAEAK3pdobQxJc2Ap1gPNrKu3ZuDj1l6vCZzxqRlkxKfzMV0g0dr4fU1bhCB6tQAmm3Y27PqO2ckoOPJxTg4ume7ANMa1qnkqoFzbnYaNU5gD3GIOr2bR2RqfSn1Q1kaW19V6M7SYVZYjtsa4oVT/9aucszypvnt7s+6Zy08JeR17Mylpcc+uN0/RnCxXBLi0OVei6D2tXND2ONnxznPLHKHmRyTwzh5kcwmIlCkxlpCkyikhSZRSQpMYxSZRSQhMZZ8jA9uG4TXu21belUqHmqEqPxP6K95jSb4RSi5cIs6aKW1jk2KXChssxa0DrVD+JvVHh2zTYo+Z/Q18OMfO/oeXFtM2al5Cxpizt+VM/WP1vUG3b1eJieTpUeiFLK6qPRHDwjCK17UFO3ps7HeQPNXrdtyjtkRi26REYuTpGy6GaBUsPAqVcqtxv1iPNp9VMHj72/s3TrhiUer5O3HhUer5LjNTYIAEACABAAgAQAIAEACABAAgBDd2qVkKVVV0YZFWAIPcYmr5E0n0ZmukvRWDm9g4XefI1GOXYlTaR2N4iYTwf/JzT0/8A8mbYphlW0qalxTam3AMN+XFTuPdOdpp0zllFxdM62E6aXlrsWqalPjTrAVFI7T5w7jKWSSLjlmu51DpFh1zturJ6Tne9tUyGZ3koSo+BMH4cuY/sJrDLmP7Df4Fh9xtt8QFPP1K9Ig9mfm/vJ8GD8sv3J/L435ZfufP/AI+uH+wrWlYe5cHPvBXIeMPy8u1B+Vn2aZHU6Or8fdKeysn9Y/y8x/lcnoInR1iDfdKO2sg/eNYJjWmyeg56ObtftqlrRHOpcZeGSmPwZd6K/Lz70A0WsqO25xKmct60KZZu45nPwj2RXMh+HBeaR8GKYTbH6i0q3LDc9xUyQ/8AGCQR2qIXjXCsN2JcK/meTE9OruuNVHW3pcKdBQg729LwIHVE8smKWaT9jg2ttUuaupTV6tRjnkAWY9Z/qZCTb6GaTbpGg6OdFbvk984Rf9Kmc3P4n3L3Z9om8cD/AFHRDTv9RqGGYbStKYp0EWmg4KPiTvJ6zOhJJUjrjFRVI9cYwgAQAIAEACABAAgAQAIAEACABAAgAQAhu7RKylaqK6n1WUMPAxNXyJpPkpeM9F1rXzagXt25Kdan+hto7iJlLBF8GEtPF8dCnYn0XXlLbRNOuOQbUbwfZ8Zk8MlwYy081x1K1d6OXdH7S2rL/wAZYeK5gzNwkuxm8clyjlVaYU5OMjyYZHwMlmbruPSqFfRJX8JI+UBr2PtWszekzN+JifnAH7kSICclAz5AbYuguh07TAbmt9nb1m7KTD4kS1CT7FqEnwixYZ0Z3tbbUVKA99wzfpTP4kS1hkzSOCb56Fwwfoqt6RDXNR6x9kfVp35ecfHumscC7m0dNFcl3w/DqVsurQppTXkqgePObJJcHQopcHqjGEACABAAgAQAIAEACABAAgAQAIAEACABAAgAQAIAEACAFY0n9GRIzmZZpBx75zSOSZ5sA4RRJgalorOmB1wLgu6aGx9gAQAIAEACABAAgAQAIAEACAB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clker.com/cliparts/1/f/c/1/12379140591570510706dholler_ok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7541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ker.com/cliparts/1/f/c/1/12379140591570510706dholler_ok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lker.com/cliparts/1/f/c/1/12379140591570510706dholler_ok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35" y="3352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clker.com/cliparts/1/f/c/1/12379140591570510706dholler_ok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Q2g5KHTEqlnDwFUM8aZjsi7MEdL7J9yEWDwgKJdgOQbKU0RY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497" y="3943120"/>
            <a:ext cx="477138" cy="59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encrypted-tbn3.gstatic.com/images?q=tbn:ANd9GcQ2g5KHTEqlnDwFUM8aZjsi7MEdL7J9yEWDwgKJdgOQbKU0RY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48" y="4538949"/>
            <a:ext cx="477138" cy="59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1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Agenda*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8130419"/>
              </p:ext>
            </p:extLst>
          </p:nvPr>
        </p:nvGraphicFramePr>
        <p:xfrm>
          <a:off x="228600" y="2399437"/>
          <a:ext cx="87630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14300" y="1561237"/>
            <a:ext cx="2476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Introduction to causal inference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057089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Causal DAGs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219920"/>
            <a:ext cx="247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DAGs and confounding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40458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DAGs and selection bias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385170"/>
            <a:ext cx="891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*Material derived from </a:t>
            </a:r>
            <a:r>
              <a:rPr lang="en-US" sz="1600" i="1" u="sng" dirty="0" smtClean="0"/>
              <a:t>Causal Inference </a:t>
            </a:r>
            <a:r>
              <a:rPr lang="en-US" sz="1600" i="1" dirty="0" smtClean="0"/>
              <a:t>chapters and lecture materials from Dr. Miguel Hernan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6290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practice…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714941"/>
              </p:ext>
            </p:extLst>
          </p:nvPr>
        </p:nvGraphicFramePr>
        <p:xfrm>
          <a:off x="457200" y="1600200"/>
          <a:ext cx="8229600" cy="42062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RCTs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Observational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Exchangeability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Expected to hold if randomization “works” and large sample size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Requires assumptions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Positivity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Expected to hold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Expected to hold/ Verifiable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Well-defined</a:t>
                      </a:r>
                      <a:r>
                        <a:rPr lang="en-US" sz="2800" baseline="0" dirty="0" smtClean="0"/>
                        <a:t> intervention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Expected to hold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Requires assumptions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019800" y="1219200"/>
            <a:ext cx="28956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30880580"/>
              </p:ext>
            </p:extLst>
          </p:nvPr>
        </p:nvGraphicFramePr>
        <p:xfrm>
          <a:off x="228600" y="2475637"/>
          <a:ext cx="87630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14300" y="2247037"/>
            <a:ext cx="247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Introduction to causal inference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133289"/>
            <a:ext cx="2476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accent3"/>
                </a:solidFill>
              </a:rPr>
              <a:t>Causal DAGs</a:t>
            </a:r>
            <a:endParaRPr lang="en-US" sz="3000" b="1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296120"/>
            <a:ext cx="247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DAGs and confounding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41220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DAGs and selection bias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Causal DAGs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D: Directed</a:t>
            </a:r>
          </a:p>
          <a:p>
            <a:r>
              <a:rPr lang="en-US" dirty="0" smtClean="0"/>
              <a:t>A: Acyclic</a:t>
            </a:r>
          </a:p>
          <a:p>
            <a:r>
              <a:rPr lang="en-US" dirty="0" smtClean="0"/>
              <a:t>G: Graphs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DAGs are used to:</a:t>
            </a:r>
          </a:p>
          <a:p>
            <a:pPr lvl="1"/>
            <a:r>
              <a:rPr lang="en-US" dirty="0" smtClean="0"/>
              <a:t>Think conceptually about causal inference</a:t>
            </a:r>
          </a:p>
          <a:p>
            <a:pPr lvl="1"/>
            <a:r>
              <a:rPr lang="en-US" dirty="0" smtClean="0"/>
              <a:t>Identify sources of bias in a study</a:t>
            </a:r>
          </a:p>
          <a:p>
            <a:pPr lvl="1"/>
            <a:r>
              <a:rPr lang="en-US" dirty="0" smtClean="0"/>
              <a:t>Identify approaches to study design and analysis to eliminate systematic bias and to help identify average causal effects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4800600" cy="12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9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 of causal DAGs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Marginally randomized experiment</a:t>
            </a:r>
          </a:p>
          <a:p>
            <a:pPr marL="0" indent="0">
              <a:buNone/>
            </a:pPr>
            <a:r>
              <a:rPr lang="en-US" dirty="0" smtClean="0"/>
              <a:t>		A		Y</a:t>
            </a: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Conditionally randomized experiment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L		A		Y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200" y="2514600"/>
            <a:ext cx="1371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727960" y="4800600"/>
            <a:ext cx="1371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2000" y="4800600"/>
            <a:ext cx="1371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743200" y="4175744"/>
            <a:ext cx="3200400" cy="579136"/>
          </a:xfrm>
          <a:custGeom>
            <a:avLst/>
            <a:gdLst>
              <a:gd name="connsiteX0" fmla="*/ 0 w 3108960"/>
              <a:gd name="connsiteY0" fmla="*/ 563896 h 579136"/>
              <a:gd name="connsiteX1" fmla="*/ 1615440 w 3108960"/>
              <a:gd name="connsiteY1" fmla="*/ 16 h 579136"/>
              <a:gd name="connsiteX2" fmla="*/ 3108960 w 3108960"/>
              <a:gd name="connsiteY2" fmla="*/ 579136 h 57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8960" h="579136">
                <a:moveTo>
                  <a:pt x="0" y="563896"/>
                </a:moveTo>
                <a:cubicBezTo>
                  <a:pt x="548640" y="280686"/>
                  <a:pt x="1097280" y="-2524"/>
                  <a:pt x="1615440" y="16"/>
                </a:cubicBezTo>
                <a:cubicBezTo>
                  <a:pt x="2133600" y="2556"/>
                  <a:pt x="2621280" y="290846"/>
                  <a:pt x="3108960" y="579136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Drawing causal DAGs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1628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Identify all random variables of interest/ common causes of exposure and outcome</a:t>
            </a:r>
          </a:p>
          <a:p>
            <a:pPr lvl="1"/>
            <a:r>
              <a:rPr lang="en-US" dirty="0" smtClean="0"/>
              <a:t>A DAG is causal only if all common causes are shown</a:t>
            </a:r>
          </a:p>
          <a:p>
            <a:pPr lvl="1"/>
            <a:r>
              <a:rPr lang="en-US" dirty="0" smtClean="0"/>
              <a:t>Variables not common causes do not need to be shown</a:t>
            </a:r>
          </a:p>
          <a:p>
            <a:r>
              <a:rPr lang="en-US" dirty="0" smtClean="0"/>
              <a:t>Variables drawn in temporal order</a:t>
            </a:r>
          </a:p>
          <a:p>
            <a:r>
              <a:rPr lang="en-US" dirty="0" smtClean="0"/>
              <a:t>Draw arrows in direction of causation</a:t>
            </a:r>
          </a:p>
          <a:p>
            <a:r>
              <a:rPr lang="en-US" dirty="0" smtClean="0"/>
              <a:t>Complete DAGs do not make any assumptions</a:t>
            </a:r>
          </a:p>
          <a:p>
            <a:r>
              <a:rPr lang="en-US" dirty="0" smtClean="0"/>
              <a:t>Missing arrows convey expert knowledge about the association of interest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07780"/>
            <a:ext cx="2895600" cy="76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15000"/>
            <a:ext cx="35337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9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variables are associated if…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1) Direct causal effect</a:t>
            </a:r>
          </a:p>
          <a:p>
            <a:pPr marL="0" indent="0">
              <a:buNone/>
            </a:pPr>
            <a:r>
              <a:rPr lang="en-US" dirty="0" smtClean="0"/>
              <a:t>	A		Y		A            B	         Y</a:t>
            </a:r>
          </a:p>
          <a:p>
            <a:pPr lvl="1"/>
            <a:r>
              <a:rPr lang="en-US" dirty="0" smtClean="0"/>
              <a:t>A: high red meat intake	Y: colorectal cancer</a:t>
            </a:r>
          </a:p>
          <a:p>
            <a:pPr lvl="1"/>
            <a:r>
              <a:rPr lang="en-US" dirty="0" smtClean="0"/>
              <a:t>B: </a:t>
            </a:r>
            <a:r>
              <a:rPr lang="en-US" dirty="0" err="1" smtClean="0"/>
              <a:t>heme</a:t>
            </a:r>
            <a:r>
              <a:rPr lang="en-US" dirty="0" smtClean="0"/>
              <a:t> iron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28800" y="2438400"/>
            <a:ext cx="1371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410200" y="24384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81800" y="2438400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0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variables are associated if…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2) Shared common causes</a:t>
            </a:r>
          </a:p>
          <a:p>
            <a:pPr marL="0" indent="0">
              <a:buNone/>
            </a:pPr>
            <a:r>
              <a:rPr lang="en-US" dirty="0" smtClean="0"/>
              <a:t>					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L		A		Y</a:t>
            </a:r>
          </a:p>
          <a:p>
            <a:pPr lvl="1"/>
            <a:r>
              <a:rPr lang="en-US" dirty="0" smtClean="0"/>
              <a:t>A: A1 sauce			Y: colorectal cancer</a:t>
            </a:r>
          </a:p>
          <a:p>
            <a:pPr lvl="1"/>
            <a:r>
              <a:rPr lang="en-US" dirty="0" smtClean="0"/>
              <a:t>L: high red meat intake</a:t>
            </a:r>
            <a:endParaRPr lang="en-US" dirty="0"/>
          </a:p>
          <a:p>
            <a:pPr marL="457200" lvl="1" indent="0">
              <a:buNone/>
            </a:pPr>
            <a:endParaRPr lang="en-US" i="1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3581400"/>
            <a:ext cx="1524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606040" y="2925923"/>
            <a:ext cx="3413760" cy="579277"/>
          </a:xfrm>
          <a:custGeom>
            <a:avLst/>
            <a:gdLst>
              <a:gd name="connsiteX0" fmla="*/ 0 w 3413760"/>
              <a:gd name="connsiteY0" fmla="*/ 533557 h 579277"/>
              <a:gd name="connsiteX1" fmla="*/ 1783080 w 3413760"/>
              <a:gd name="connsiteY1" fmla="*/ 157 h 579277"/>
              <a:gd name="connsiteX2" fmla="*/ 3413760 w 3413760"/>
              <a:gd name="connsiteY2" fmla="*/ 579277 h 57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3760" h="579277">
                <a:moveTo>
                  <a:pt x="0" y="533557"/>
                </a:moveTo>
                <a:cubicBezTo>
                  <a:pt x="607060" y="263047"/>
                  <a:pt x="1214120" y="-7463"/>
                  <a:pt x="1783080" y="157"/>
                </a:cubicBezTo>
                <a:cubicBezTo>
                  <a:pt x="2352040" y="7777"/>
                  <a:pt x="2882900" y="293527"/>
                  <a:pt x="3413760" y="579277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variables are associated if…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3) Conditioning on a common effect</a:t>
            </a:r>
          </a:p>
          <a:p>
            <a:pPr lvl="1"/>
            <a:r>
              <a:rPr lang="en-US" dirty="0" smtClean="0"/>
              <a:t>Sometimes called “collider bias”</a:t>
            </a:r>
          </a:p>
          <a:p>
            <a:pPr marL="0" indent="0">
              <a:buNone/>
            </a:pPr>
            <a:r>
              <a:rPr lang="en-US" dirty="0" smtClean="0"/>
              <a:t>					    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A		Y		 C</a:t>
            </a:r>
          </a:p>
          <a:p>
            <a:pPr lvl="1"/>
            <a:r>
              <a:rPr lang="en-US" dirty="0" smtClean="0"/>
              <a:t>A: raining		Y: sprinkler turned on</a:t>
            </a:r>
          </a:p>
          <a:p>
            <a:pPr lvl="1"/>
            <a:r>
              <a:rPr lang="en-US" dirty="0" smtClean="0"/>
              <a:t>C: wet grass</a:t>
            </a:r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5800" y="3657600"/>
            <a:ext cx="1524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606040" y="2925923"/>
            <a:ext cx="3413760" cy="579277"/>
          </a:xfrm>
          <a:custGeom>
            <a:avLst/>
            <a:gdLst>
              <a:gd name="connsiteX0" fmla="*/ 0 w 3413760"/>
              <a:gd name="connsiteY0" fmla="*/ 533557 h 579277"/>
              <a:gd name="connsiteX1" fmla="*/ 1783080 w 3413760"/>
              <a:gd name="connsiteY1" fmla="*/ 157 h 579277"/>
              <a:gd name="connsiteX2" fmla="*/ 3413760 w 3413760"/>
              <a:gd name="connsiteY2" fmla="*/ 579277 h 57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3760" h="579277">
                <a:moveTo>
                  <a:pt x="0" y="533557"/>
                </a:moveTo>
                <a:cubicBezTo>
                  <a:pt x="607060" y="263047"/>
                  <a:pt x="1214120" y="-7463"/>
                  <a:pt x="1783080" y="157"/>
                </a:cubicBezTo>
                <a:cubicBezTo>
                  <a:pt x="2352040" y="7777"/>
                  <a:pt x="2882900" y="293527"/>
                  <a:pt x="3413760" y="579277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19800" y="33147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variables are associated if…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3.1) Conditioning on the descendent of a common effect</a:t>
            </a:r>
          </a:p>
          <a:p>
            <a:pPr marL="0" indent="0">
              <a:buNone/>
            </a:pPr>
            <a:r>
              <a:rPr lang="en-US" dirty="0" smtClean="0"/>
              <a:t>					    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A		Y		 C		L</a:t>
            </a:r>
          </a:p>
          <a:p>
            <a:pPr lvl="1"/>
            <a:r>
              <a:rPr lang="en-US" dirty="0" smtClean="0"/>
              <a:t>A: raining		Y: sprinkler turned on</a:t>
            </a:r>
          </a:p>
          <a:p>
            <a:pPr lvl="1"/>
            <a:r>
              <a:rPr lang="en-US" dirty="0" smtClean="0"/>
              <a:t>C: wet grass		L: slipped on the grass	</a:t>
            </a:r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66160" y="3550920"/>
            <a:ext cx="1524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767840" y="2925923"/>
            <a:ext cx="3413760" cy="579277"/>
          </a:xfrm>
          <a:custGeom>
            <a:avLst/>
            <a:gdLst>
              <a:gd name="connsiteX0" fmla="*/ 0 w 3413760"/>
              <a:gd name="connsiteY0" fmla="*/ 533557 h 579277"/>
              <a:gd name="connsiteX1" fmla="*/ 1783080 w 3413760"/>
              <a:gd name="connsiteY1" fmla="*/ 157 h 579277"/>
              <a:gd name="connsiteX2" fmla="*/ 3413760 w 3413760"/>
              <a:gd name="connsiteY2" fmla="*/ 579277 h 57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3760" h="579277">
                <a:moveTo>
                  <a:pt x="0" y="533557"/>
                </a:moveTo>
                <a:cubicBezTo>
                  <a:pt x="607060" y="263047"/>
                  <a:pt x="1214120" y="-7463"/>
                  <a:pt x="1783080" y="157"/>
                </a:cubicBezTo>
                <a:cubicBezTo>
                  <a:pt x="2352040" y="7777"/>
                  <a:pt x="2882900" y="293527"/>
                  <a:pt x="3413760" y="579277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0" y="328422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86400" y="3550920"/>
            <a:ext cx="1371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7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d-separation terminology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Set of graphical rules to decide whether two variables are:</a:t>
            </a:r>
          </a:p>
          <a:p>
            <a:pPr lvl="1"/>
            <a:r>
              <a:rPr lang="en-US" dirty="0" smtClean="0"/>
              <a:t>Independent (d-separated)</a:t>
            </a:r>
          </a:p>
          <a:p>
            <a:pPr lvl="1"/>
            <a:r>
              <a:rPr lang="en-US" dirty="0" smtClean="0"/>
              <a:t>Associated (d-connected)</a:t>
            </a:r>
            <a:endParaRPr lang="en-US" dirty="0"/>
          </a:p>
          <a:p>
            <a:r>
              <a:rPr lang="en-US" dirty="0" smtClean="0"/>
              <a:t>Path is any arrow-based route between two variables in the graph (regardless of arrow direction)</a:t>
            </a:r>
          </a:p>
          <a:p>
            <a:pPr lvl="1"/>
            <a:r>
              <a:rPr lang="en-US" dirty="0" smtClean="0"/>
              <a:t>Paths can be blocked or open according to a specific set of rules</a:t>
            </a:r>
          </a:p>
        </p:txBody>
      </p:sp>
    </p:spTree>
    <p:extLst>
      <p:ext uri="{BB962C8B-B14F-4D97-AF65-F5344CB8AC3E}">
        <p14:creationId xmlns:p14="http://schemas.microsoft.com/office/powerpoint/2010/main" val="42805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2040digital.com/wp-content/uploads/2014/09/red_pill_blue_pill-cop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99" y="2222500"/>
            <a:ext cx="369134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57800" y="1828800"/>
            <a:ext cx="1845675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Revisiting Causal Effects</a:t>
            </a:r>
            <a:endParaRPr lang="en-US" b="1" dirty="0"/>
          </a:p>
        </p:txBody>
      </p:sp>
      <p:sp>
        <p:nvSpPr>
          <p:cNvPr id="4" name="AutoShape 2" descr="data:image/jpeg;base64,/9j/4AAQSkZJRgABAQAAAQABAAD/2wCEAAkGBxMTEhUUExQWFRQVFRQWFBcXFBQXFxYUFBQXFhQVFBUYHCggGBolHBUXITEhJSkrLi4uFx8zODMsNygtLisBCgoKDg0OGhAQGzclICU3Nzc3NzcvLDY0NDctLCw3NzcvLywyNiwrLysuLC40LDQ0NywrNTg0LCwsNCssKy40LP/AABEIAKsBJwMBIgACEQEDEQH/xAAcAAABBAMBAAAAAAAAAAAAAAAABAUGBwIDCAH/xABFEAABAwIDBAYHBQUFCQAAAAABAAIDBBEFITEGEkFRBxMiYXGBQlKRobHB8BQycoLRI2KSouEWQ5PC8QgVFyQzU3Oy4v/EABkBAQEBAQEBAAAAAAAAAAAAAAAFAwQGAv/EACIRAQADAAICAQUBAAAAAAAAAAABAgMEEQUxIRJBgZHhFf/aAAwDAQACEQMRAD8Ao1CEIBCEIBCEIBCEIBCEIBCEIBCEIBCEIBCEIBCEIBCEIBCEIBCEIBCEIBCEIBCEIBCEIBCEIBCEIBCEIBCEIBCFnFE5xDWgucTYAAkknQADUoMF6rM2Y6F66oAfMW0zDmA67pCPwDIeZ8lN6XoGpR9+pnceNhG0fAlBz91Z5LJkDjoF0RUdB1IR2Z52/wCGfi1MmIdBD/7mty5SRfNp+SCk305HBYmF3JWnVdBuIt+5NTv/ADyNPvYVGMa6PcUprl9O9zR6UfbHsbn7kEQIXiWGCQfejdca3a4fJayWnhYoE6Fm6MhYIBCEIBCF6g8WTGE6JTRYdJK4NjY57jo1rS4+5TTCuinFJwLQthbzleG+5tygg3U21WQkaOCuLD+gSU5z1bRzEbCfe63wUtwToWw6Eh0u/UEZ/tHWb/C2wPndBzlHd2TWF3gCfgnGLA6p+lHO78MEh9+6uuKLCoIQGxxRsA0DWNHyS0EIOS6bo+xGT7tFOPxNDR/MQvKjo3xVmZo5bfu7rvc0krrXeXoKDimuw2aE2likjPJ7HM/9gki7brKGOVpbIxr2nUOaHD3qqNuehaCUOkobQyZnqyT1bjyHFnlkg57QlWJYfLBI6KZhZIw2c06j9R3pKgEIQgEIQgEIQgEIQgEISnD6GSeRkUTC+R5DWNaMyT9a8EBh1BJPI2KJjpJHkBrWi5JPw8eC6V6NOjaLD2CSUNkqnDtPtdsd/Qi+btT7ls6NNgI8Ni33WfVPaOtfqG8erj/d5nj7FOmlBsCyutRkCwMoQbS5eGRJjL3rTI/kUC7fXoITeKiyyFWOaBd1LeQ9gSKswOml/wCpBE+/rMafktsdQtnWIIVjXRRh0wO5F1LuBj7I826FUht50c1OHuLrdbATlI0fd7njh4rqZjrpPilC2aNzHtDmuBBBQcVoUm6QtmzQ1j4rdg9qM/uk6eSjKAUy6O9i3182d2xNze7/ACjvUOAXUvRbgQpqONvpuG8/xOdvLTyQP2zezdPSRhkMbW21Nsz3kp6LrL0pNK9BuMwSeSoHNJqiRNVVV2QOUtV3r1lTzKZBXgrN1YED/HUpWyRRZmIhb4sT70EmD16SmWPEbc1vZibUDB0ibBQYlFnaOoaP2coH8r+bVzJtDgM9HM6GoYWPacvVcODmHiCuwG1bTxTLtpshBiUHVyizxcxSAdpjvmOYQcjIT3tZsvUYfMYZ221LHj7kjfWYfiNQmRAIQhAIQhAIQhBtpoHSOaxjS57nBrWgXLnONgAOJJXSvRZ0fMw+LrZbOq5G9t2ojaf7th+J4+CqroVog6qfKRd0YaGdxkvdw77NI/Muhor7qDKpr2sUbxDandcW3y4JVi1I5wJB8u5V3tC62h0+Pegl8G1QORKXxY+0/wCqp+CrO9qn2kqyePxQWM7GQdCsG4ked1FKN4Ns7pxdMAMtUDw/FVoiriTqmB0pKdsIpye0eKCVULiQEvGabqI8E5Ncg2RlbrpOCt7EFHf7RFFlTy29JzCeVxcC/kqSXWnSDgDayjlhOpF2H1XtzafauTpoi1xa4WLSQRyINiEG7DWEyxgC5L2AD8wXWmzEvYaDrYLm/oxwzr65mWTAX+YyHxXTuG0g3G5aIHCWVJWuut80PIrABAmqGKOYsNVJKgpmr4S5BFXTkFbRUmy21lEb3CSkWQeyVB71g2uI4oZGSEmqYj6unFAq/wB9OHFaX4+dUz1WXFM81VY2QTjDcce5wtoFMsNxre1VTYfXBhzVkbNUu80PdqRl4IHjaDCqeugdFOwPYRkfSa62TmH0SuWds9nX0FU+B5uBnG+3343fdd48D3grrWGDLJVP0+7Ol1PHVNFzC7dfb/tScfJ9v4kFCoQhAIQhAIQs4Yy5wa0EucQGgZkkmwAHO6C6ugXDD1T5SMnS2B7mNA+Jd7FdnVCyh/R3gppKOGIkbzG9uxuN9xLn2PEAuI8lLjMLZoElaywKqHb4COUPB7L7gj98ae35Kw8drXMJ4t4H5Hkqj6RMQ7LfxC3jmgjUtVd9wpBgRklcAxrnC9iQDZvidPJJNkNmOvIknJDTowHMjvPAeCtCjDImBkTAGjQAWHn3+KDVR0Ra3No08Skk7iTlonQ1R42TRiWLNhe0Bt3EXPgSQPaQfZ3rXHG214pX2y32rjSb2+xwocOc8i4IHG+WXmpVR07RkLEjgCPkoVTbdTNGrLDRtmgADgLDlxSxm35cbSRMd8R+E6grut4vaPiPn8p1fK5zHcxP6/qaxtslcKj2z2OsqN4aOZnrq06HxBNj5KQ05/ouDXO2dprb2pZa11pF6+m4DNbmlYsWdgs2hNVi4XKXSdhn2fEqhtrNc4SN7xIN4n+Le9i6vqiLFUD0+UHbp5xxD43HwO8z4uQJug6ju+aTluN+JPyXQFIbNCo3oNZ+zmPORovy3Wf/AErxoHNt+qDbJKtYN0rMbTwWJp28EDfUZ5KM4rtHBBJ1cjg02u91i7dB0aGj7zj7AMzyMrqIyBzCoDbreFbPc59Y72ej7rLHfSaV7hR8ZxacjWa39RCzINpsPky614PrOEZHmAk07GPJEb2ucM+ybh7PWbxHIg5g+IJqCN5Bv8E5YHiroqiJ7SbCRu8L6tcdx4P5SVz15Nu4iYV+R4bL6Jmkz30sqBvdkvaqK4tmB3J6qqcDtN04jl3pI6NpzGa7nl0QxPCH5uieDzaePgQoHjDpI33e1zSOYIv4Hirl+zN1tYpj2npWOjIkbfLjbLwtogruhr+tkjF8i4X8NSrtwLEWhrQCALADyXOr3iGfsns72Xcp7g2Nk2zzyy79LIL3pqthtnc8uPsWOM4dHUQSQyC7JGOY4cbOFsu/j5JgwGTq2gvPbIzz07lIoaoOGaDj/aTBZKOplp5fvRuIvawc30Xt7iLFNi6M6aNlGVNOZ2i1RC0ljuL4xdzonc+JHI+JXOaAQhCAUl6OqcvxCC3olzvCzTY+NyCo0pr0ZNEcr6hxFmjqwP3nEEnwAFvzIOiIJdxg4ZZcPemyuxrd+hfz/X6Mdl2pBFrqN4hih3rh3xQTCTG2vuHZggg945j2Kr9p4OtrGQ3yab5cjmPcUtOL3z5e9asFPX15IG8Q1rR4gX+aCwMCw1kcYG7oFvq5w3JpNuSeqXZ+R7QHOawcbZkeQy96dqPZqBmZBkPN5y/hFh8UEHp6SSR3ZaSPdnzKZ9vML6p8b97IsEb72+8C4tIB4HeI/KOauGSPdbZjQByAAVS9J+BySjfFyW5+1a46zleLwz1zjSs1lES/v9y2CYc7ad2f1xURc6dmV72PpDPlqnLB8Iq6pwa02HGwsM+/VWI8rT31PaX/AJlvXfws3owsZZZSQGhnVtF83OLg5xtyG6Bfm7uVksm0UU2M2RbSxWJJcc3HjyUic1wbYWJGnDyUffadbzeVPHKMqRSDi6uaBmVhHizDkDmoRjOJEfPuSnYegdOwzSXEbnO3NQXhptf8JI+rrJqmE0m8FVvTbRB1AXcY5I3jzJYfc/3K2XxNAtbuyHzVW9NcvV0UjeDywDx3wfkUEd6GngUzuZmcT/Cz9Fb1DNkqB6KsYEZdE70nXHiQB8lfmD0+80F3LQfqgchXtC2x1jTxSOswhrx2SWnhxHgVCZ8QkgmdDJdrm2I1s5p0c3mD8QeSCZ4xI4Alh4Kidu5XGffeLFw1A+8BcX8Rb4K5aCpMrQNbjNI8U2VinBbI0EfWnevi9IvHUt+NyL8fT66KCbI0p92Ooo5quFkhswODncyGdoNHiQB4XUpxjoh1dTyW/ddmPakuz+wtRBKHusS09+i568bq3fatt5qb5TWK9TK3oqBhza45881omwEHNrgD9arzCWHdF8j9c08RxrrQkbOFysJu245jP4LB1KxwIcAe4qWgd61TQsP3mg/H2oOfOlDZKOP9tC3dz7QGniBwTPsDVN6wudqxuQPrHIHyHxV27cYSySB4AzsdVzdRTugqHtOVyQfG/wDqgumix4DXMnvUjwrGmki+Z5/py+KpZmIG4sU6x7Qbg18EFv7QVTXwuFxmP6Lk9zSDY6jI+KtR+1Lt3Xusq72h3ftMpbo529/GA4+8lA3IQhAJ3wqrLYy2+W/veZAH+VNCyY+yCTtxJ3MrZ9uJ1KjrahZmrsgdqmu3QfrNSjowktKTxOZPHPhdVwZSXC/NWP0aAb9z3WCC+sMf2Ra5TgJRz+uKaMNnu0AexOzGXGYB96D37Q3uSCvgZIMxdJccw5+7vQmzxnuE9l2WgPonxy8NVHdntqg5+46977haRmDe1iOBCDdimxUTxvbgv4L3DI4qawADT9e9TUAWUQ22oQ1hkGXfnYHIZngge4qsPbcH3+K2sp3kfd9pF/ioN0eVj55Hn0IyAXfvH0R32HlfwVlMKCtNq6IvrIad1wJCXPIOfVsBL7HmbBt+Be0qwsK3RG1rAGsa0Na0Cwa0CwAHAAWTRtVhG+WVLbmSBrxYelG6xeLcwWhw8COKXYK2zG57xtr+iBzcQFTn+0Kf+Xh75wD/AIb7fXcrlCrDp+pQ7Dt7jHNE/wBu8z/Og58w2rMUjXA2sR/qundgcabNTRuvmRY+Ollywrr6CMQDmSRONy03Hc0/1QXfEb5pm2uwllRFu5NlFzC/1X8ifVNrEeeoFniF10TsBFnaIIZ0fyPkjuRu2yIOrSDYtNuIIKmBj8E27N0bYmPa3V01RI/8T5nuI8Bew7gnghAzTYgGndvfgllK0PzsoftnTvgkbOy5Y97WPaBe0jsmFo5OOVvWI5qZYfC5sbQ7WwuOR5X4oPerA4fXikc2IhhsSnRzbhVN0jVdRSP3nNLo3O/ZvaCbk+g7k/u48OIAWTDiYdpn55eaV7xP1dMuyWEmKFhl7UzgHPzuGE5lrR3aX7vBSEtQR/aCMiN188ly/tfHu1L8rXc74/1XWWIxgtIPJc09LFF1dULaOBPst+oQR6jxC4sdVvfVJiC2CYoHX7QSmyuk3nuPl7Bb5LB0pWtAIQhAIQhAIQhAKY7H4j1bgb2UOThhM1nW5oOktl8Q32gj29/zU0ily1VObB4yLBo0FreCs2jrQ4aoHac3ChtJgMMeJS1H945jCG+i0nea94HrO3Rnwz9YqXxOBGVym7EqUF7ZNCAWO72uIIPkR/MUDtC3JeywhzS1wDmkEEEXBB1BB1C1Uz8luD0EUw2ljpHmnibuszlaP/I928LnUg5DkN0KTwAkX08VHdoQY56eS12uc6I9znN32k937Mjxd3p+p5rhBtnB3VGdmpsiODHyxtHJrJHNbfvsApOSbKEy14gqJmnIdZvgcxI1rr/xbw8kE3jf8FA+l+HrMOqQODA7/De13wB9ifqbHmOGoFlF+kzFG/YZwDe8T2+bmlvzQc2lTDosxUw1zRewla5p8QN4fAjzUOW+iqDG9r25FrgR5IOvsLrQ5t7pzc7s+Sp/Zfatromm9jYKWQ7WMA1ugf8ADTaWRpORcHNHc4C/8wenoFQzC8ZbNUHcP3Y+15u7PwcpfG8WQN+PR/sy7i0sf5Me1x9gBKWUcl1qrwHNcw6OBafBwsfik2CTAxMPNo18OKB3umLaWBr2HebvBpbILgEb8LxIwWPewBPAcsJiLG4y+KDTh0wcMs8r3S9NGz0YZC1nqbzMzc9hxaCT32v5p1ugb8WDg0kfXmueumOUPkicMi0vaR47p+XvXQWLTdkrn3pbLSWEah1vEWOvh80FboQhAIQhAIQhAIQhAIQhALJjrG44LFCCU7N4uWOFjbS6uXZvGWloC53pZd1wPt8FYWyuJEZX8EHQGG1Vxkt9c27TfkoJg2NWtmpNFizHDNwQZYRX37Ljm0lp8inxtlCmVrW1Dw3jZx8dFKaCq3ggSbSw71O8AdoAPb+OMh7fe23mtOC1O8xrgciAfcnSsIc0gqN4EN1gbe26S3yabD3IJW2bLNVh0uMdGGVLPRPVyd7HHsO8nZfnKnxrG2sLKJ9IgElBODn+yffyFwfIgIKkZtNI3Q+9M20GPSSxlhdkSMu4Z/omFlSeK1yPuUGCEIQLqHEHMyubJ1ZjL7feNvFRxe3QXL0QV28ZXE3LngflaMveSrgpasHVcx7B4/8AZpXX0LcvFTl3SEeCC6p3jUJpwyo3XPj9V2X4XG4+u5Vd/wAQnA6kp02e2xbNOGnUt+BQW7C+4Wqtdkm+kqwbcFsrpmkZFBowuWz3i9u0D7QL+8H2p7kOWqidJUBswvo4W8wnqaoAvnwQN2PyHdNj7dP6LnbpFqy6fd5XJHIq7tocQ7JzVAbZy71U49w910DEhCEAhCEAhCEAhCEAhCEAhCEAnXC8QLeOY0TUvQUE1ptoXjilv9qnjQ+9QRlQvXVKC1Nj8adLLI5x0AAz+uSnuH7SNZldUDgmJmMGxsTqnNuNv9ZB0C3aJj+Iuq7212gfTT2YezIN7XQjVQkbQvGhTRtDjLpi3eNy26CXs24lA1PtSfFttnyQvY7RzXN19YW+agf2paZZSdUGtCEIBCEIBCEIPQbJVHVnikiEC11ZyS7ZnFDFUtkJTIvWmyC7GbeiwAWuXbo81UsNYVu+1FBZn9swXNudCFJv7SB7cnKhzWG6dqfFCBkUFkY3ijS053yVQY1LvTPPenWoxQkG5Kj0jrknmSfagxQhCAQhCAQhCAQhCAQhCAQhCAQhCAQhCD1rrLe2pSdCBSalJ3OuvEIBCEIBCEIBCEIBCEIBCEIBCEIBe3XiEHoK2CYrUhBm95KwQhAIQhAIQhAIQh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TEhUUExQWFRQVFRQWFBcXFBQXFxYUFBQXFhQVFBUYHCggGBolHBUXITEhJSkrLi4uFx8zODMsNygtLisBCgoKDg0OGhAQGzclICU3Nzc3NzcvLDY0NDctLCw3NzcvLywyNiwrLysuLC40LDQ0NywrNTg0LCwsNCssKy40LP/AABEIAKsBJwMBIgACEQEDEQH/xAAcAAABBAMBAAAAAAAAAAAAAAAABAUGBwIDCAH/xABFEAABAwIDBAYHBQUFCQAAAAABAAIDBBEFITEGEkFRBxMiYXGBQlKRobHB8BQycoLRI2KSouEWQ5PC8QgVFyQzU3Oy4v/EABkBAQEBAQEBAAAAAAAAAAAAAAAFAwQGAv/EACIRAQADAAICAQUBAAAAAAAAAAABAgMEEQUxIRJBgZHhFf/aAAwDAQACEQMRAD8Ao1CEIBCEIBCEIBCEIBCEIBCEIBCEIBCEIBCEIBCEIBCEIBCEIBCEIBCEIBCEIBCEIBCEIBCEIBCEIBCEIBCEIBCFnFE5xDWgucTYAAkknQADUoMF6rM2Y6F66oAfMW0zDmA67pCPwDIeZ8lN6XoGpR9+pnceNhG0fAlBz91Z5LJkDjoF0RUdB1IR2Z52/wCGfi1MmIdBD/7mty5SRfNp+SCk305HBYmF3JWnVdBuIt+5NTv/ADyNPvYVGMa6PcUprl9O9zR6UfbHsbn7kEQIXiWGCQfejdca3a4fJayWnhYoE6Fm6MhYIBCEIBCF6g8WTGE6JTRYdJK4NjY57jo1rS4+5TTCuinFJwLQthbzleG+5tygg3U21WQkaOCuLD+gSU5z1bRzEbCfe63wUtwToWw6Eh0u/UEZ/tHWb/C2wPndBzlHd2TWF3gCfgnGLA6p+lHO78MEh9+6uuKLCoIQGxxRsA0DWNHyS0EIOS6bo+xGT7tFOPxNDR/MQvKjo3xVmZo5bfu7rvc0krrXeXoKDimuw2aE2likjPJ7HM/9gki7brKGOVpbIxr2nUOaHD3qqNuehaCUOkobQyZnqyT1bjyHFnlkg57QlWJYfLBI6KZhZIw2c06j9R3pKgEIQgEIQgEIQgEIQgEISnD6GSeRkUTC+R5DWNaMyT9a8EBh1BJPI2KJjpJHkBrWi5JPw8eC6V6NOjaLD2CSUNkqnDtPtdsd/Qi+btT7ls6NNgI8Ni33WfVPaOtfqG8erj/d5nj7FOmlBsCyutRkCwMoQbS5eGRJjL3rTI/kUC7fXoITeKiyyFWOaBd1LeQ9gSKswOml/wCpBE+/rMafktsdQtnWIIVjXRRh0wO5F1LuBj7I826FUht50c1OHuLrdbATlI0fd7njh4rqZjrpPilC2aNzHtDmuBBBQcVoUm6QtmzQ1j4rdg9qM/uk6eSjKAUy6O9i3182d2xNze7/ACjvUOAXUvRbgQpqONvpuG8/xOdvLTyQP2zezdPSRhkMbW21Nsz3kp6LrL0pNK9BuMwSeSoHNJqiRNVVV2QOUtV3r1lTzKZBXgrN1YED/HUpWyRRZmIhb4sT70EmD16SmWPEbc1vZibUDB0ibBQYlFnaOoaP2coH8r+bVzJtDgM9HM6GoYWPacvVcODmHiCuwG1bTxTLtpshBiUHVyizxcxSAdpjvmOYQcjIT3tZsvUYfMYZ221LHj7kjfWYfiNQmRAIQhAIQhAIQhBtpoHSOaxjS57nBrWgXLnONgAOJJXSvRZ0fMw+LrZbOq5G9t2ojaf7th+J4+CqroVog6qfKRd0YaGdxkvdw77NI/Muhor7qDKpr2sUbxDandcW3y4JVi1I5wJB8u5V3tC62h0+Pegl8G1QORKXxY+0/wCqp+CrO9qn2kqyePxQWM7GQdCsG4ked1FKN4Ns7pxdMAMtUDw/FVoiriTqmB0pKdsIpye0eKCVULiQEvGabqI8E5Ncg2RlbrpOCt7EFHf7RFFlTy29JzCeVxcC/kqSXWnSDgDayjlhOpF2H1XtzafauTpoi1xa4WLSQRyINiEG7DWEyxgC5L2AD8wXWmzEvYaDrYLm/oxwzr65mWTAX+YyHxXTuG0g3G5aIHCWVJWuut80PIrABAmqGKOYsNVJKgpmr4S5BFXTkFbRUmy21lEb3CSkWQeyVB71g2uI4oZGSEmqYj6unFAq/wB9OHFaX4+dUz1WXFM81VY2QTjDcce5wtoFMsNxre1VTYfXBhzVkbNUu80PdqRl4IHjaDCqeugdFOwPYRkfSa62TmH0SuWds9nX0FU+B5uBnG+3343fdd48D3grrWGDLJVP0+7Ol1PHVNFzC7dfb/tScfJ9v4kFCoQhAIQhAIQs4Yy5wa0EucQGgZkkmwAHO6C6ugXDD1T5SMnS2B7mNA+Jd7FdnVCyh/R3gppKOGIkbzG9uxuN9xLn2PEAuI8lLjMLZoElaywKqHb4COUPB7L7gj98ae35Kw8drXMJ4t4H5Hkqj6RMQ7LfxC3jmgjUtVd9wpBgRklcAxrnC9iQDZvidPJJNkNmOvIknJDTowHMjvPAeCtCjDImBkTAGjQAWHn3+KDVR0Ra3No08Skk7iTlonQ1R42TRiWLNhe0Bt3EXPgSQPaQfZ3rXHG214pX2y32rjSb2+xwocOc8i4IHG+WXmpVR07RkLEjgCPkoVTbdTNGrLDRtmgADgLDlxSxm35cbSRMd8R+E6grut4vaPiPn8p1fK5zHcxP6/qaxtslcKj2z2OsqN4aOZnrq06HxBNj5KQ05/ouDXO2dprb2pZa11pF6+m4DNbmlYsWdgs2hNVi4XKXSdhn2fEqhtrNc4SN7xIN4n+Le9i6vqiLFUD0+UHbp5xxD43HwO8z4uQJug6ju+aTluN+JPyXQFIbNCo3oNZ+zmPORovy3Wf/AErxoHNt+qDbJKtYN0rMbTwWJp28EDfUZ5KM4rtHBBJ1cjg02u91i7dB0aGj7zj7AMzyMrqIyBzCoDbreFbPc59Y72ej7rLHfSaV7hR8ZxacjWa39RCzINpsPky614PrOEZHmAk07GPJEb2ucM+ybh7PWbxHIg5g+IJqCN5Bv8E5YHiroqiJ7SbCRu8L6tcdx4P5SVz15Nu4iYV+R4bL6Jmkz30sqBvdkvaqK4tmB3J6qqcDtN04jl3pI6NpzGa7nl0QxPCH5uieDzaePgQoHjDpI33e1zSOYIv4Hirl+zN1tYpj2npWOjIkbfLjbLwtogruhr+tkjF8i4X8NSrtwLEWhrQCALADyXOr3iGfsns72Xcp7g2Nk2zzyy79LIL3pqthtnc8uPsWOM4dHUQSQyC7JGOY4cbOFsu/j5JgwGTq2gvPbIzz07lIoaoOGaDj/aTBZKOplp5fvRuIvawc30Xt7iLFNi6M6aNlGVNOZ2i1RC0ljuL4xdzonc+JHI+JXOaAQhCAUl6OqcvxCC3olzvCzTY+NyCo0pr0ZNEcr6hxFmjqwP3nEEnwAFvzIOiIJdxg4ZZcPemyuxrd+hfz/X6Mdl2pBFrqN4hih3rh3xQTCTG2vuHZggg945j2Kr9p4OtrGQ3yab5cjmPcUtOL3z5e9asFPX15IG8Q1rR4gX+aCwMCw1kcYG7oFvq5w3JpNuSeqXZ+R7QHOawcbZkeQy96dqPZqBmZBkPN5y/hFh8UEHp6SSR3ZaSPdnzKZ9vML6p8b97IsEb72+8C4tIB4HeI/KOauGSPdbZjQByAAVS9J+BySjfFyW5+1a46zleLwz1zjSs1lES/v9y2CYc7ad2f1xURc6dmV72PpDPlqnLB8Iq6pwa02HGwsM+/VWI8rT31PaX/AJlvXfws3owsZZZSQGhnVtF83OLg5xtyG6Bfm7uVksm0UU2M2RbSxWJJcc3HjyUic1wbYWJGnDyUffadbzeVPHKMqRSDi6uaBmVhHizDkDmoRjOJEfPuSnYegdOwzSXEbnO3NQXhptf8JI+rrJqmE0m8FVvTbRB1AXcY5I3jzJYfc/3K2XxNAtbuyHzVW9NcvV0UjeDywDx3wfkUEd6GngUzuZmcT/Cz9Fb1DNkqB6KsYEZdE70nXHiQB8lfmD0+80F3LQfqgchXtC2x1jTxSOswhrx2SWnhxHgVCZ8QkgmdDJdrm2I1s5p0c3mD8QeSCZ4xI4Alh4Kidu5XGffeLFw1A+8BcX8Rb4K5aCpMrQNbjNI8U2VinBbI0EfWnevi9IvHUt+NyL8fT66KCbI0p92Ooo5quFkhswODncyGdoNHiQB4XUpxjoh1dTyW/ddmPakuz+wtRBKHusS09+i568bq3fatt5qb5TWK9TK3oqBhza45881omwEHNrgD9arzCWHdF8j9c08RxrrQkbOFysJu245jP4LB1KxwIcAe4qWgd61TQsP3mg/H2oOfOlDZKOP9tC3dz7QGniBwTPsDVN6wudqxuQPrHIHyHxV27cYSySB4AzsdVzdRTugqHtOVyQfG/wDqgumix4DXMnvUjwrGmki+Z5/py+KpZmIG4sU6x7Qbg18EFv7QVTXwuFxmP6Lk9zSDY6jI+KtR+1Lt3Xusq72h3ftMpbo529/GA4+8lA3IQhAJ3wqrLYy2+W/veZAH+VNCyY+yCTtxJ3MrZ9uJ1KjrahZmrsgdqmu3QfrNSjowktKTxOZPHPhdVwZSXC/NWP0aAb9z3WCC+sMf2Ra5TgJRz+uKaMNnu0AexOzGXGYB96D37Q3uSCvgZIMxdJccw5+7vQmzxnuE9l2WgPonxy8NVHdntqg5+46977haRmDe1iOBCDdimxUTxvbgv4L3DI4qawADT9e9TUAWUQ22oQ1hkGXfnYHIZngge4qsPbcH3+K2sp3kfd9pF/ioN0eVj55Hn0IyAXfvH0R32HlfwVlMKCtNq6IvrIad1wJCXPIOfVsBL7HmbBt+Be0qwsK3RG1rAGsa0Na0Cwa0CwAHAAWTRtVhG+WVLbmSBrxYelG6xeLcwWhw8COKXYK2zG57xtr+iBzcQFTn+0Kf+Xh75wD/AIb7fXcrlCrDp+pQ7Dt7jHNE/wBu8z/Og58w2rMUjXA2sR/qundgcabNTRuvmRY+Ollywrr6CMQDmSRONy03Hc0/1QXfEb5pm2uwllRFu5NlFzC/1X8ifVNrEeeoFniF10TsBFnaIIZ0fyPkjuRu2yIOrSDYtNuIIKmBj8E27N0bYmPa3V01RI/8T5nuI8Bew7gnghAzTYgGndvfgllK0PzsoftnTvgkbOy5Y97WPaBe0jsmFo5OOVvWI5qZYfC5sbQ7WwuOR5X4oPerA4fXikc2IhhsSnRzbhVN0jVdRSP3nNLo3O/ZvaCbk+g7k/u48OIAWTDiYdpn55eaV7xP1dMuyWEmKFhl7UzgHPzuGE5lrR3aX7vBSEtQR/aCMiN188ly/tfHu1L8rXc74/1XWWIxgtIPJc09LFF1dULaOBPst+oQR6jxC4sdVvfVJiC2CYoHX7QSmyuk3nuPl7Bb5LB0pWtAIQhAIQhAIQhAKY7H4j1bgb2UOThhM1nW5oOktl8Q32gj29/zU0ily1VObB4yLBo0FreCs2jrQ4aoHac3ChtJgMMeJS1H945jCG+i0nea94HrO3Rnwz9YqXxOBGVym7EqUF7ZNCAWO72uIIPkR/MUDtC3JeywhzS1wDmkEEEXBB1BB1C1Uz8luD0EUw2ljpHmnibuszlaP/I928LnUg5DkN0KTwAkX08VHdoQY56eS12uc6I9znN32k937Mjxd3p+p5rhBtnB3VGdmpsiODHyxtHJrJHNbfvsApOSbKEy14gqJmnIdZvgcxI1rr/xbw8kE3jf8FA+l+HrMOqQODA7/De13wB9ifqbHmOGoFlF+kzFG/YZwDe8T2+bmlvzQc2lTDosxUw1zRewla5p8QN4fAjzUOW+iqDG9r25FrgR5IOvsLrQ5t7pzc7s+Sp/Zfatromm9jYKWQ7WMA1ugf8ADTaWRpORcHNHc4C/8wenoFQzC8ZbNUHcP3Y+15u7PwcpfG8WQN+PR/sy7i0sf5Me1x9gBKWUcl1qrwHNcw6OBafBwsfik2CTAxMPNo18OKB3umLaWBr2HebvBpbILgEb8LxIwWPewBPAcsJiLG4y+KDTh0wcMs8r3S9NGz0YZC1nqbzMzc9hxaCT32v5p1ugb8WDg0kfXmueumOUPkicMi0vaR47p+XvXQWLTdkrn3pbLSWEah1vEWOvh80FboQhAIQhAIQhAIQhAIQhALJjrG44LFCCU7N4uWOFjbS6uXZvGWloC53pZd1wPt8FYWyuJEZX8EHQGG1Vxkt9c27TfkoJg2NWtmpNFizHDNwQZYRX37Ljm0lp8inxtlCmVrW1Dw3jZx8dFKaCq3ggSbSw71O8AdoAPb+OMh7fe23mtOC1O8xrgciAfcnSsIc0gqN4EN1gbe26S3yabD3IJW2bLNVh0uMdGGVLPRPVyd7HHsO8nZfnKnxrG2sLKJ9IgElBODn+yffyFwfIgIKkZtNI3Q+9M20GPSSxlhdkSMu4Z/omFlSeK1yPuUGCEIQLqHEHMyubJ1ZjL7feNvFRxe3QXL0QV28ZXE3LngflaMveSrgpasHVcx7B4/8AZpXX0LcvFTl3SEeCC6p3jUJpwyo3XPj9V2X4XG4+u5Vd/wAQnA6kp02e2xbNOGnUt+BQW7C+4Wqtdkm+kqwbcFsrpmkZFBowuWz3i9u0D7QL+8H2p7kOWqidJUBswvo4W8wnqaoAvnwQN2PyHdNj7dP6LnbpFqy6fd5XJHIq7tocQ7JzVAbZy71U49w910DEhCEAhCEAhCEAhCEAhCEAhCEAnXC8QLeOY0TUvQUE1ptoXjilv9qnjQ+9QRlQvXVKC1Nj8adLLI5x0AAz+uSnuH7SNZldUDgmJmMGxsTqnNuNv9ZB0C3aJj+Iuq7212gfTT2YezIN7XQjVQkbQvGhTRtDjLpi3eNy26CXs24lA1PtSfFttnyQvY7RzXN19YW+agf2paZZSdUGtCEIBCEIBCEIPQbJVHVnikiEC11ZyS7ZnFDFUtkJTIvWmyC7GbeiwAWuXbo81UsNYVu+1FBZn9swXNudCFJv7SB7cnKhzWG6dqfFCBkUFkY3ijS053yVQY1LvTPPenWoxQkG5Kj0jrknmSfagxQhCAQhCAQhCAQhCAQhCAQhCAQhCAQhCD1rrLe2pSdCBSalJ3OuvEIBCEIBCEIBCEIBCEIBCEIBCEIBe3XiEHoK2CYrUhBm95KwQhAIQhAIQhAIQh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75" y="1600200"/>
            <a:ext cx="6651625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Neo takes the red pill</a:t>
            </a:r>
          </a:p>
          <a:p>
            <a:pPr lvl="1"/>
            <a:r>
              <a:rPr lang="en-US" dirty="0" smtClean="0"/>
              <a:t>Five minutes later, he dies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Had Neo not taken the red pill (and all other things being equal)</a:t>
            </a:r>
          </a:p>
          <a:p>
            <a:pPr lvl="1"/>
            <a:r>
              <a:rPr lang="en-US" dirty="0" smtClean="0"/>
              <a:t>Five minutes later, he would have been alive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i="1" dirty="0" smtClean="0"/>
              <a:t>Did the red pill have a causal effect?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6485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d-separation rules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path is blocked:</a:t>
            </a:r>
          </a:p>
          <a:p>
            <a:pPr lvl="1"/>
            <a:r>
              <a:rPr lang="en-US" dirty="0" smtClean="0"/>
              <a:t>If there is a collider</a:t>
            </a:r>
          </a:p>
          <a:p>
            <a:pPr marL="457200" lvl="1" indent="0">
              <a:buNone/>
            </a:pPr>
            <a:r>
              <a:rPr lang="en-US" dirty="0" smtClean="0"/>
              <a:t>			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When conditioning on a non-collider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7" y="2695021"/>
            <a:ext cx="3598863" cy="92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66635"/>
            <a:ext cx="3428999" cy="72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20214"/>
            <a:ext cx="36195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1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d-separation rules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path is open: </a:t>
            </a:r>
          </a:p>
          <a:p>
            <a:pPr lvl="1"/>
            <a:r>
              <a:rPr lang="en-US" dirty="0"/>
              <a:t>When no non-colliders have been </a:t>
            </a:r>
            <a:r>
              <a:rPr lang="en-US" dirty="0" smtClean="0"/>
              <a:t>conditioned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When conditioning on a collider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When conditioning on a descendent of a collider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5715000"/>
            <a:ext cx="52387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4191000"/>
            <a:ext cx="38290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69" y="2667000"/>
            <a:ext cx="35052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0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In-Class 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i="1" dirty="0" smtClean="0"/>
              <a:t>What do you conclude about A and Y?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D-SEPARATED/ INDEPENDENT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27432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			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998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In-Class 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i="1" dirty="0" smtClean="0"/>
              <a:t>What do you conclude about A and Y?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D-CONNECTED/ ASSOCIATED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636658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7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In-Class 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i="1" dirty="0" smtClean="0"/>
              <a:t>What do you conclude about A and Y?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D-SEPARATED/ INDEPENDENT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636658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3048000"/>
            <a:ext cx="533400" cy="7810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1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In-Class 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i="1" dirty="0" smtClean="0"/>
              <a:t>What do you conclude about A and Y?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D-CONNECTED/ ASSOCIATED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28" y="2209800"/>
            <a:ext cx="486435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3745468"/>
            <a:ext cx="68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+mj-lt"/>
              </a:rPr>
              <a:t>U</a:t>
            </a:r>
            <a:endParaRPr lang="en-US" sz="3800" dirty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33600" y="3352800"/>
            <a:ext cx="838200" cy="7312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226365" y="3127513"/>
            <a:ext cx="4982818" cy="1296096"/>
          </a:xfrm>
          <a:custGeom>
            <a:avLst/>
            <a:gdLst>
              <a:gd name="connsiteX0" fmla="*/ 0 w 4982818"/>
              <a:gd name="connsiteY0" fmla="*/ 993913 h 1296096"/>
              <a:gd name="connsiteX1" fmla="*/ 384313 w 4982818"/>
              <a:gd name="connsiteY1" fmla="*/ 1046922 h 1296096"/>
              <a:gd name="connsiteX2" fmla="*/ 2305878 w 4982818"/>
              <a:gd name="connsiteY2" fmla="*/ 1245704 h 1296096"/>
              <a:gd name="connsiteX3" fmla="*/ 4982818 w 4982818"/>
              <a:gd name="connsiteY3" fmla="*/ 0 h 129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2818" h="1296096">
                <a:moveTo>
                  <a:pt x="0" y="993913"/>
                </a:moveTo>
                <a:lnTo>
                  <a:pt x="384313" y="1046922"/>
                </a:lnTo>
                <a:cubicBezTo>
                  <a:pt x="768626" y="1088887"/>
                  <a:pt x="1539461" y="1420191"/>
                  <a:pt x="2305878" y="1245704"/>
                </a:cubicBezTo>
                <a:cubicBezTo>
                  <a:pt x="3072295" y="1071217"/>
                  <a:pt x="4027556" y="535608"/>
                  <a:pt x="4982818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In-Class 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i="1" dirty="0" smtClean="0"/>
              <a:t>What do you conclude about A and Y?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D-CONNECTED/ ASSOCIATED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28194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		A		Y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68578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3733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</a:t>
            </a:r>
            <a:r>
              <a:rPr lang="en-US" sz="4000" baseline="-25000" dirty="0" smtClean="0"/>
              <a:t>1</a:t>
            </a:r>
            <a:endParaRPr lang="en-US" sz="40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57600" y="3173343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09800" y="2133600"/>
            <a:ext cx="2743200" cy="10397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09800" y="2133599"/>
            <a:ext cx="4648200" cy="8382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209800" y="3352800"/>
            <a:ext cx="990600" cy="7349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186609" y="3352800"/>
            <a:ext cx="4823791" cy="7909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80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In-Class 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i="1" dirty="0" smtClean="0"/>
              <a:t>What do you conclude about A and Y?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D-CONNECTED/ ASSOCIATED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27432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		B		Y</a:t>
            </a:r>
            <a:endParaRPr lang="en-US" sz="4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00400" y="3097143"/>
            <a:ext cx="1371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029200" y="3097143"/>
            <a:ext cx="1371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In-Class 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i="1" dirty="0" smtClean="0"/>
              <a:t>What do you conclude about A and Y?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D-SEPARATED/ INDEPENDENT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27432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		B		Y</a:t>
            </a:r>
            <a:endParaRPr lang="en-US" sz="4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00400" y="3097143"/>
            <a:ext cx="1371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029200" y="3097143"/>
            <a:ext cx="1371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72000" y="2819400"/>
            <a:ext cx="457200" cy="6316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In-Class 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i="1" dirty="0" smtClean="0"/>
              <a:t>What do you conclude about A and Y?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D-SEPARATED/ INDEPENDENT</a:t>
            </a:r>
            <a:endParaRPr lang="en-US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95800" y="3657600"/>
            <a:ext cx="1524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606040" y="2925923"/>
            <a:ext cx="3413760" cy="579277"/>
          </a:xfrm>
          <a:custGeom>
            <a:avLst/>
            <a:gdLst>
              <a:gd name="connsiteX0" fmla="*/ 0 w 3413760"/>
              <a:gd name="connsiteY0" fmla="*/ 533557 h 579277"/>
              <a:gd name="connsiteX1" fmla="*/ 1783080 w 3413760"/>
              <a:gd name="connsiteY1" fmla="*/ 157 h 579277"/>
              <a:gd name="connsiteX2" fmla="*/ 3413760 w 3413760"/>
              <a:gd name="connsiteY2" fmla="*/ 579277 h 57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3760" h="579277">
                <a:moveTo>
                  <a:pt x="0" y="533557"/>
                </a:moveTo>
                <a:cubicBezTo>
                  <a:pt x="607060" y="263047"/>
                  <a:pt x="1214120" y="-7463"/>
                  <a:pt x="1783080" y="157"/>
                </a:cubicBezTo>
                <a:cubicBezTo>
                  <a:pt x="2352040" y="7777"/>
                  <a:pt x="2882900" y="293527"/>
                  <a:pt x="3413760" y="579277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9800" y="33147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		 Y		  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0056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Revisiting Causal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75" y="1600200"/>
            <a:ext cx="6313076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Trinity takes the blue pill</a:t>
            </a:r>
          </a:p>
          <a:p>
            <a:pPr lvl="1"/>
            <a:r>
              <a:rPr lang="en-US" dirty="0" smtClean="0"/>
              <a:t>Five minutes later, she was alive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Had Trinity not taken the blue pill (and all other things being equal)</a:t>
            </a:r>
          </a:p>
          <a:p>
            <a:pPr lvl="1"/>
            <a:r>
              <a:rPr lang="en-US" dirty="0" smtClean="0"/>
              <a:t>Five minutes later, she would have been alive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i="1" dirty="0" smtClean="0"/>
              <a:t>Did the blue pill have a causal effect? </a:t>
            </a:r>
            <a:endParaRPr lang="en-US" i="1" dirty="0"/>
          </a:p>
        </p:txBody>
      </p:sp>
      <p:sp>
        <p:nvSpPr>
          <p:cNvPr id="4" name="AutoShape 2" descr="data:image/jpeg;base64,/9j/4AAQSkZJRgABAQAAAQABAAD/2wCEAAkGBxMTEhUUExQWFRQVFRQWFBcXFBQXFxYUFBQXFhQVFBUYHCggGBolHBUXITEhJSkrLi4uFx8zODMsNygtLisBCgoKDg0OGhAQGzclICU3Nzc3NzcvLDY0NDctLCw3NzcvLywyNiwrLysuLC40LDQ0NywrNTg0LCwsNCssKy40LP/AABEIAKsBJwMBIgACEQEDEQH/xAAcAAABBAMBAAAAAAAAAAAAAAAABAUGBwIDCAH/xABFEAABAwIDBAYHBQUFCQAAAAABAAIDBBEFITEGEkFRBxMiYXGBQlKRobHB8BQycoLRI2KSouEWQ5PC8QgVFyQzU3Oy4v/EABkBAQEBAQEBAAAAAAAAAAAAAAAFAwQGAv/EACIRAQADAAICAQUBAAAAAAAAAAABAgMEEQUxIRJBgZHhFf/aAAwDAQACEQMRAD8Ao1CEIBCEIBCEIBCEIBCEIBCEIBCEIBCEIBCEIBCEIBCEIBCEIBCEIBCEIBCEIBCEIBCEIBCEIBCEIBCEIBCEIBCFnFE5xDWgucTYAAkknQADUoMF6rM2Y6F66oAfMW0zDmA67pCPwDIeZ8lN6XoGpR9+pnceNhG0fAlBz91Z5LJkDjoF0RUdB1IR2Z52/wCGfi1MmIdBD/7mty5SRfNp+SCk305HBYmF3JWnVdBuIt+5NTv/ADyNPvYVGMa6PcUprl9O9zR6UfbHsbn7kEQIXiWGCQfejdca3a4fJayWnhYoE6Fm6MhYIBCEIBCF6g8WTGE6JTRYdJK4NjY57jo1rS4+5TTCuinFJwLQthbzleG+5tygg3U21WQkaOCuLD+gSU5z1bRzEbCfe63wUtwToWw6Eh0u/UEZ/tHWb/C2wPndBzlHd2TWF3gCfgnGLA6p+lHO78MEh9+6uuKLCoIQGxxRsA0DWNHyS0EIOS6bo+xGT7tFOPxNDR/MQvKjo3xVmZo5bfu7rvc0krrXeXoKDimuw2aE2likjPJ7HM/9gki7brKGOVpbIxr2nUOaHD3qqNuehaCUOkobQyZnqyT1bjyHFnlkg57QlWJYfLBI6KZhZIw2c06j9R3pKgEIQgEIQgEIQgEIQgEISnD6GSeRkUTC+R5DWNaMyT9a8EBh1BJPI2KJjpJHkBrWi5JPw8eC6V6NOjaLD2CSUNkqnDtPtdsd/Qi+btT7ls6NNgI8Ni33WfVPaOtfqG8erj/d5nj7FOmlBsCyutRkCwMoQbS5eGRJjL3rTI/kUC7fXoITeKiyyFWOaBd1LeQ9gSKswOml/wCpBE+/rMafktsdQtnWIIVjXRRh0wO5F1LuBj7I826FUht50c1OHuLrdbATlI0fd7njh4rqZjrpPilC2aNzHtDmuBBBQcVoUm6QtmzQ1j4rdg9qM/uk6eSjKAUy6O9i3182d2xNze7/ACjvUOAXUvRbgQpqONvpuG8/xOdvLTyQP2zezdPSRhkMbW21Nsz3kp6LrL0pNK9BuMwSeSoHNJqiRNVVV2QOUtV3r1lTzKZBXgrN1YED/HUpWyRRZmIhb4sT70EmD16SmWPEbc1vZibUDB0ibBQYlFnaOoaP2coH8r+bVzJtDgM9HM6GoYWPacvVcODmHiCuwG1bTxTLtpshBiUHVyizxcxSAdpjvmOYQcjIT3tZsvUYfMYZ221LHj7kjfWYfiNQmRAIQhAIQhAIQhBtpoHSOaxjS57nBrWgXLnONgAOJJXSvRZ0fMw+LrZbOq5G9t2ojaf7th+J4+CqroVog6qfKRd0YaGdxkvdw77NI/Muhor7qDKpr2sUbxDandcW3y4JVi1I5wJB8u5V3tC62h0+Pegl8G1QORKXxY+0/wCqp+CrO9qn2kqyePxQWM7GQdCsG4ked1FKN4Ns7pxdMAMtUDw/FVoiriTqmB0pKdsIpye0eKCVULiQEvGabqI8E5Ncg2RlbrpOCt7EFHf7RFFlTy29JzCeVxcC/kqSXWnSDgDayjlhOpF2H1XtzafauTpoi1xa4WLSQRyINiEG7DWEyxgC5L2AD8wXWmzEvYaDrYLm/oxwzr65mWTAX+YyHxXTuG0g3G5aIHCWVJWuut80PIrABAmqGKOYsNVJKgpmr4S5BFXTkFbRUmy21lEb3CSkWQeyVB71g2uI4oZGSEmqYj6unFAq/wB9OHFaX4+dUz1WXFM81VY2QTjDcce5wtoFMsNxre1VTYfXBhzVkbNUu80PdqRl4IHjaDCqeugdFOwPYRkfSa62TmH0SuWds9nX0FU+B5uBnG+3343fdd48D3grrWGDLJVP0+7Ol1PHVNFzC7dfb/tScfJ9v4kFCoQhAIQhAIQs4Yy5wa0EucQGgZkkmwAHO6C6ugXDD1T5SMnS2B7mNA+Jd7FdnVCyh/R3gppKOGIkbzG9uxuN9xLn2PEAuI8lLjMLZoElaywKqHb4COUPB7L7gj98ae35Kw8drXMJ4t4H5Hkqj6RMQ7LfxC3jmgjUtVd9wpBgRklcAxrnC9iQDZvidPJJNkNmOvIknJDTowHMjvPAeCtCjDImBkTAGjQAWHn3+KDVR0Ra3No08Skk7iTlonQ1R42TRiWLNhe0Bt3EXPgSQPaQfZ3rXHG214pX2y32rjSb2+xwocOc8i4IHG+WXmpVR07RkLEjgCPkoVTbdTNGrLDRtmgADgLDlxSxm35cbSRMd8R+E6grut4vaPiPn8p1fK5zHcxP6/qaxtslcKj2z2OsqN4aOZnrq06HxBNj5KQ05/ouDXO2dprb2pZa11pF6+m4DNbmlYsWdgs2hNVi4XKXSdhn2fEqhtrNc4SN7xIN4n+Le9i6vqiLFUD0+UHbp5xxD43HwO8z4uQJug6ju+aTluN+JPyXQFIbNCo3oNZ+zmPORovy3Wf/AErxoHNt+qDbJKtYN0rMbTwWJp28EDfUZ5KM4rtHBBJ1cjg02u91i7dB0aGj7zj7AMzyMrqIyBzCoDbreFbPc59Y72ej7rLHfSaV7hR8ZxacjWa39RCzINpsPky614PrOEZHmAk07GPJEb2ucM+ybh7PWbxHIg5g+IJqCN5Bv8E5YHiroqiJ7SbCRu8L6tcdx4P5SVz15Nu4iYV+R4bL6Jmkz30sqBvdkvaqK4tmB3J6qqcDtN04jl3pI6NpzGa7nl0QxPCH5uieDzaePgQoHjDpI33e1zSOYIv4Hirl+zN1tYpj2npWOjIkbfLjbLwtogruhr+tkjF8i4X8NSrtwLEWhrQCALADyXOr3iGfsns72Xcp7g2Nk2zzyy79LIL3pqthtnc8uPsWOM4dHUQSQyC7JGOY4cbOFsu/j5JgwGTq2gvPbIzz07lIoaoOGaDj/aTBZKOplp5fvRuIvawc30Xt7iLFNi6M6aNlGVNOZ2i1RC0ljuL4xdzonc+JHI+JXOaAQhCAUl6OqcvxCC3olzvCzTY+NyCo0pr0ZNEcr6hxFmjqwP3nEEnwAFvzIOiIJdxg4ZZcPemyuxrd+hfz/X6Mdl2pBFrqN4hih3rh3xQTCTG2vuHZggg945j2Kr9p4OtrGQ3yab5cjmPcUtOL3z5e9asFPX15IG8Q1rR4gX+aCwMCw1kcYG7oFvq5w3JpNuSeqXZ+R7QHOawcbZkeQy96dqPZqBmZBkPN5y/hFh8UEHp6SSR3ZaSPdnzKZ9vML6p8b97IsEb72+8C4tIB4HeI/KOauGSPdbZjQByAAVS9J+BySjfFyW5+1a46zleLwz1zjSs1lES/v9y2CYc7ad2f1xURc6dmV72PpDPlqnLB8Iq6pwa02HGwsM+/VWI8rT31PaX/AJlvXfws3owsZZZSQGhnVtF83OLg5xtyG6Bfm7uVksm0UU2M2RbSxWJJcc3HjyUic1wbYWJGnDyUffadbzeVPHKMqRSDi6uaBmVhHizDkDmoRjOJEfPuSnYegdOwzSXEbnO3NQXhptf8JI+rrJqmE0m8FVvTbRB1AXcY5I3jzJYfc/3K2XxNAtbuyHzVW9NcvV0UjeDywDx3wfkUEd6GngUzuZmcT/Cz9Fb1DNkqB6KsYEZdE70nXHiQB8lfmD0+80F3LQfqgchXtC2x1jTxSOswhrx2SWnhxHgVCZ8QkgmdDJdrm2I1s5p0c3mD8QeSCZ4xI4Alh4Kidu5XGffeLFw1A+8BcX8Rb4K5aCpMrQNbjNI8U2VinBbI0EfWnevi9IvHUt+NyL8fT66KCbI0p92Ooo5quFkhswODncyGdoNHiQB4XUpxjoh1dTyW/ddmPakuz+wtRBKHusS09+i568bq3fatt5qb5TWK9TK3oqBhza45881omwEHNrgD9arzCWHdF8j9c08RxrrQkbOFysJu245jP4LB1KxwIcAe4qWgd61TQsP3mg/H2oOfOlDZKOP9tC3dz7QGniBwTPsDVN6wudqxuQPrHIHyHxV27cYSySB4AzsdVzdRTugqHtOVyQfG/wDqgumix4DXMnvUjwrGmki+Z5/py+KpZmIG4sU6x7Qbg18EFv7QVTXwuFxmP6Lk9zSDY6jI+KtR+1Lt3Xusq72h3ftMpbo529/GA4+8lA3IQhAJ3wqrLYy2+W/veZAH+VNCyY+yCTtxJ3MrZ9uJ1KjrahZmrsgdqmu3QfrNSjowktKTxOZPHPhdVwZSXC/NWP0aAb9z3WCC+sMf2Ra5TgJRz+uKaMNnu0AexOzGXGYB96D37Q3uSCvgZIMxdJccw5+7vQmzxnuE9l2WgPonxy8NVHdntqg5+46977haRmDe1iOBCDdimxUTxvbgv4L3DI4qawADT9e9TUAWUQ22oQ1hkGXfnYHIZngge4qsPbcH3+K2sp3kfd9pF/ioN0eVj55Hn0IyAXfvH0R32HlfwVlMKCtNq6IvrIad1wJCXPIOfVsBL7HmbBt+Be0qwsK3RG1rAGsa0Na0Cwa0CwAHAAWTRtVhG+WVLbmSBrxYelG6xeLcwWhw8COKXYK2zG57xtr+iBzcQFTn+0Kf+Xh75wD/AIb7fXcrlCrDp+pQ7Dt7jHNE/wBu8z/Og58w2rMUjXA2sR/qundgcabNTRuvmRY+Ollywrr6CMQDmSRONy03Hc0/1QXfEb5pm2uwllRFu5NlFzC/1X8ifVNrEeeoFniF10TsBFnaIIZ0fyPkjuRu2yIOrSDYtNuIIKmBj8E27N0bYmPa3V01RI/8T5nuI8Bew7gnghAzTYgGndvfgllK0PzsoftnTvgkbOy5Y97WPaBe0jsmFo5OOVvWI5qZYfC5sbQ7WwuOR5X4oPerA4fXikc2IhhsSnRzbhVN0jVdRSP3nNLo3O/ZvaCbk+g7k/u48OIAWTDiYdpn55eaV7xP1dMuyWEmKFhl7UzgHPzuGE5lrR3aX7vBSEtQR/aCMiN188ly/tfHu1L8rXc74/1XWWIxgtIPJc09LFF1dULaOBPst+oQR6jxC4sdVvfVJiC2CYoHX7QSmyuk3nuPl7Bb5LB0pWtAIQhAIQhAIQhAKY7H4j1bgb2UOThhM1nW5oOktl8Q32gj29/zU0ily1VObB4yLBo0FreCs2jrQ4aoHac3ChtJgMMeJS1H945jCG+i0nea94HrO3Rnwz9YqXxOBGVym7EqUF7ZNCAWO72uIIPkR/MUDtC3JeywhzS1wDmkEEEXBB1BB1C1Uz8luD0EUw2ljpHmnibuszlaP/I928LnUg5DkN0KTwAkX08VHdoQY56eS12uc6I9znN32k937Mjxd3p+p5rhBtnB3VGdmpsiODHyxtHJrJHNbfvsApOSbKEy14gqJmnIdZvgcxI1rr/xbw8kE3jf8FA+l+HrMOqQODA7/De13wB9ifqbHmOGoFlF+kzFG/YZwDe8T2+bmlvzQc2lTDosxUw1zRewla5p8QN4fAjzUOW+iqDG9r25FrgR5IOvsLrQ5t7pzc7s+Sp/Zfatromm9jYKWQ7WMA1ugf8ADTaWRpORcHNHc4C/8wenoFQzC8ZbNUHcP3Y+15u7PwcpfG8WQN+PR/sy7i0sf5Me1x9gBKWUcl1qrwHNcw6OBafBwsfik2CTAxMPNo18OKB3umLaWBr2HebvBpbILgEb8LxIwWPewBPAcsJiLG4y+KDTh0wcMs8r3S9NGz0YZC1nqbzMzc9hxaCT32v5p1ugb8WDg0kfXmueumOUPkicMi0vaR47p+XvXQWLTdkrn3pbLSWEah1vEWOvh80FboQhAIQhAIQhAIQhAIQhALJjrG44LFCCU7N4uWOFjbS6uXZvGWloC53pZd1wPt8FYWyuJEZX8EHQGG1Vxkt9c27TfkoJg2NWtmpNFizHDNwQZYRX37Ljm0lp8inxtlCmVrW1Dw3jZx8dFKaCq3ggSbSw71O8AdoAPb+OMh7fe23mtOC1O8xrgciAfcnSsIc0gqN4EN1gbe26S3yabD3IJW2bLNVh0uMdGGVLPRPVyd7HHsO8nZfnKnxrG2sLKJ9IgElBODn+yffyFwfIgIKkZtNI3Q+9M20GPSSxlhdkSMu4Z/omFlSeK1yPuUGCEIQLqHEHMyubJ1ZjL7feNvFRxe3QXL0QV28ZXE3LngflaMveSrgpasHVcx7B4/8AZpXX0LcvFTl3SEeCC6p3jUJpwyo3XPj9V2X4XG4+u5Vd/wAQnA6kp02e2xbNOGnUt+BQW7C+4Wqtdkm+kqwbcFsrpmkZFBowuWz3i9u0D7QL+8H2p7kOWqidJUBswvo4W8wnqaoAvnwQN2PyHdNj7dP6LnbpFqy6fd5XJHIq7tocQ7JzVAbZy71U49w910DEhCEAhCEAhCEAhCEAhCEAhCEAnXC8QLeOY0TUvQUE1ptoXjilv9qnjQ+9QRlQvXVKC1Nj8adLLI5x0AAz+uSnuH7SNZldUDgmJmMGxsTqnNuNv9ZB0C3aJj+Iuq7212gfTT2YezIN7XQjVQkbQvGhTRtDjLpi3eNy26CXs24lA1PtSfFttnyQvY7RzXN19YW+agf2paZZSdUGtCEIBCEIBCEIPQbJVHVnikiEC11ZyS7ZnFDFUtkJTIvWmyC7GbeiwAWuXbo81UsNYVu+1FBZn9swXNudCFJv7SB7cnKhzWG6dqfFCBkUFkY3ijS053yVQY1LvTPPenWoxQkG5Kj0jrknmSfagxQhCAQhCAQhCAQhCAQhCAQhCAQhCAQhCD1rrLe2pSdCBSalJ3OuvEIBCEIBCEIBCEIBCEIBCEIBCEIBe3XiEHoK2CYrUhBm95KwQhAIQhAIQhAIQh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TEhUUExQWFRQVFRQWFBcXFBQXFxYUFBQXFhQVFBUYHCggGBolHBUXITEhJSkrLi4uFx8zODMsNygtLisBCgoKDg0OGhAQGzclICU3Nzc3NzcvLDY0NDctLCw3NzcvLywyNiwrLysuLC40LDQ0NywrNTg0LCwsNCssKy40LP/AABEIAKsBJwMBIgACEQEDEQH/xAAcAAABBAMBAAAAAAAAAAAAAAAABAUGBwIDCAH/xABFEAABAwIDBAYHBQUFCQAAAAABAAIDBBEFITEGEkFRBxMiYXGBQlKRobHB8BQycoLRI2KSouEWQ5PC8QgVFyQzU3Oy4v/EABkBAQEBAQEBAAAAAAAAAAAAAAAFAwQGAv/EACIRAQADAAICAQUBAAAAAAAAAAABAgMEEQUxIRJBgZHhFf/aAAwDAQACEQMRAD8Ao1CEIBCEIBCEIBCEIBCEIBCEIBCEIBCEIBCEIBCEIBCEIBCEIBCEIBCEIBCEIBCEIBCEIBCEIBCEIBCEIBCEIBCFnFE5xDWgucTYAAkknQADUoMF6rM2Y6F66oAfMW0zDmA67pCPwDIeZ8lN6XoGpR9+pnceNhG0fAlBz91Z5LJkDjoF0RUdB1IR2Z52/wCGfi1MmIdBD/7mty5SRfNp+SCk305HBYmF3JWnVdBuIt+5NTv/ADyNPvYVGMa6PcUprl9O9zR6UfbHsbn7kEQIXiWGCQfejdca3a4fJayWnhYoE6Fm6MhYIBCEIBCF6g8WTGE6JTRYdJK4NjY57jo1rS4+5TTCuinFJwLQthbzleG+5tygg3U21WQkaOCuLD+gSU5z1bRzEbCfe63wUtwToWw6Eh0u/UEZ/tHWb/C2wPndBzlHd2TWF3gCfgnGLA6p+lHO78MEh9+6uuKLCoIQGxxRsA0DWNHyS0EIOS6bo+xGT7tFOPxNDR/MQvKjo3xVmZo5bfu7rvc0krrXeXoKDimuw2aE2likjPJ7HM/9gki7brKGOVpbIxr2nUOaHD3qqNuehaCUOkobQyZnqyT1bjyHFnlkg57QlWJYfLBI6KZhZIw2c06j9R3pKgEIQgEIQgEIQgEIQgEISnD6GSeRkUTC+R5DWNaMyT9a8EBh1BJPI2KJjpJHkBrWi5JPw8eC6V6NOjaLD2CSUNkqnDtPtdsd/Qi+btT7ls6NNgI8Ni33WfVPaOtfqG8erj/d5nj7FOmlBsCyutRkCwMoQbS5eGRJjL3rTI/kUC7fXoITeKiyyFWOaBd1LeQ9gSKswOml/wCpBE+/rMafktsdQtnWIIVjXRRh0wO5F1LuBj7I826FUht50c1OHuLrdbATlI0fd7njh4rqZjrpPilC2aNzHtDmuBBBQcVoUm6QtmzQ1j4rdg9qM/uk6eSjKAUy6O9i3182d2xNze7/ACjvUOAXUvRbgQpqONvpuG8/xOdvLTyQP2zezdPSRhkMbW21Nsz3kp6LrL0pNK9BuMwSeSoHNJqiRNVVV2QOUtV3r1lTzKZBXgrN1YED/HUpWyRRZmIhb4sT70EmD16SmWPEbc1vZibUDB0ibBQYlFnaOoaP2coH8r+bVzJtDgM9HM6GoYWPacvVcODmHiCuwG1bTxTLtpshBiUHVyizxcxSAdpjvmOYQcjIT3tZsvUYfMYZ221LHj7kjfWYfiNQmRAIQhAIQhAIQhBtpoHSOaxjS57nBrWgXLnONgAOJJXSvRZ0fMw+LrZbOq5G9t2ojaf7th+J4+CqroVog6qfKRd0YaGdxkvdw77NI/Muhor7qDKpr2sUbxDandcW3y4JVi1I5wJB8u5V3tC62h0+Pegl8G1QORKXxY+0/wCqp+CrO9qn2kqyePxQWM7GQdCsG4ked1FKN4Ns7pxdMAMtUDw/FVoiriTqmB0pKdsIpye0eKCVULiQEvGabqI8E5Ncg2RlbrpOCt7EFHf7RFFlTy29JzCeVxcC/kqSXWnSDgDayjlhOpF2H1XtzafauTpoi1xa4WLSQRyINiEG7DWEyxgC5L2AD8wXWmzEvYaDrYLm/oxwzr65mWTAX+YyHxXTuG0g3G5aIHCWVJWuut80PIrABAmqGKOYsNVJKgpmr4S5BFXTkFbRUmy21lEb3CSkWQeyVB71g2uI4oZGSEmqYj6unFAq/wB9OHFaX4+dUz1WXFM81VY2QTjDcce5wtoFMsNxre1VTYfXBhzVkbNUu80PdqRl4IHjaDCqeugdFOwPYRkfSa62TmH0SuWds9nX0FU+B5uBnG+3343fdd48D3grrWGDLJVP0+7Ol1PHVNFzC7dfb/tScfJ9v4kFCoQhAIQhAIQs4Yy5wa0EucQGgZkkmwAHO6C6ugXDD1T5SMnS2B7mNA+Jd7FdnVCyh/R3gppKOGIkbzG9uxuN9xLn2PEAuI8lLjMLZoElaywKqHb4COUPB7L7gj98ae35Kw8drXMJ4t4H5Hkqj6RMQ7LfxC3jmgjUtVd9wpBgRklcAxrnC9iQDZvidPJJNkNmOvIknJDTowHMjvPAeCtCjDImBkTAGjQAWHn3+KDVR0Ra3No08Skk7iTlonQ1R42TRiWLNhe0Bt3EXPgSQPaQfZ3rXHG214pX2y32rjSb2+xwocOc8i4IHG+WXmpVR07RkLEjgCPkoVTbdTNGrLDRtmgADgLDlxSxm35cbSRMd8R+E6grut4vaPiPn8p1fK5zHcxP6/qaxtslcKj2z2OsqN4aOZnrq06HxBNj5KQ05/ouDXO2dprb2pZa11pF6+m4DNbmlYsWdgs2hNVi4XKXSdhn2fEqhtrNc4SN7xIN4n+Le9i6vqiLFUD0+UHbp5xxD43HwO8z4uQJug6ju+aTluN+JPyXQFIbNCo3oNZ+zmPORovy3Wf/AErxoHNt+qDbJKtYN0rMbTwWJp28EDfUZ5KM4rtHBBJ1cjg02u91i7dB0aGj7zj7AMzyMrqIyBzCoDbreFbPc59Y72ej7rLHfSaV7hR8ZxacjWa39RCzINpsPky614PrOEZHmAk07GPJEb2ucM+ybh7PWbxHIg5g+IJqCN5Bv8E5YHiroqiJ7SbCRu8L6tcdx4P5SVz15Nu4iYV+R4bL6Jmkz30sqBvdkvaqK4tmB3J6qqcDtN04jl3pI6NpzGa7nl0QxPCH5uieDzaePgQoHjDpI33e1zSOYIv4Hirl+zN1tYpj2npWOjIkbfLjbLwtogruhr+tkjF8i4X8NSrtwLEWhrQCALADyXOr3iGfsns72Xcp7g2Nk2zzyy79LIL3pqthtnc8uPsWOM4dHUQSQyC7JGOY4cbOFsu/j5JgwGTq2gvPbIzz07lIoaoOGaDj/aTBZKOplp5fvRuIvawc30Xt7iLFNi6M6aNlGVNOZ2i1RC0ljuL4xdzonc+JHI+JXOaAQhCAUl6OqcvxCC3olzvCzTY+NyCo0pr0ZNEcr6hxFmjqwP3nEEnwAFvzIOiIJdxg4ZZcPemyuxrd+hfz/X6Mdl2pBFrqN4hih3rh3xQTCTG2vuHZggg945j2Kr9p4OtrGQ3yab5cjmPcUtOL3z5e9asFPX15IG8Q1rR4gX+aCwMCw1kcYG7oFvq5w3JpNuSeqXZ+R7QHOawcbZkeQy96dqPZqBmZBkPN5y/hFh8UEHp6SSR3ZaSPdnzKZ9vML6p8b97IsEb72+8C4tIB4HeI/KOauGSPdbZjQByAAVS9J+BySjfFyW5+1a46zleLwz1zjSs1lES/v9y2CYc7ad2f1xURc6dmV72PpDPlqnLB8Iq6pwa02HGwsM+/VWI8rT31PaX/AJlvXfws3owsZZZSQGhnVtF83OLg5xtyG6Bfm7uVksm0UU2M2RbSxWJJcc3HjyUic1wbYWJGnDyUffadbzeVPHKMqRSDi6uaBmVhHizDkDmoRjOJEfPuSnYegdOwzSXEbnO3NQXhptf8JI+rrJqmE0m8FVvTbRB1AXcY5I3jzJYfc/3K2XxNAtbuyHzVW9NcvV0UjeDywDx3wfkUEd6GngUzuZmcT/Cz9Fb1DNkqB6KsYEZdE70nXHiQB8lfmD0+80F3LQfqgchXtC2x1jTxSOswhrx2SWnhxHgVCZ8QkgmdDJdrm2I1s5p0c3mD8QeSCZ4xI4Alh4Kidu5XGffeLFw1A+8BcX8Rb4K5aCpMrQNbjNI8U2VinBbI0EfWnevi9IvHUt+NyL8fT66KCbI0p92Ooo5quFkhswODncyGdoNHiQB4XUpxjoh1dTyW/ddmPakuz+wtRBKHusS09+i568bq3fatt5qb5TWK9TK3oqBhza45881omwEHNrgD9arzCWHdF8j9c08RxrrQkbOFysJu245jP4LB1KxwIcAe4qWgd61TQsP3mg/H2oOfOlDZKOP9tC3dz7QGniBwTPsDVN6wudqxuQPrHIHyHxV27cYSySB4AzsdVzdRTugqHtOVyQfG/wDqgumix4DXMnvUjwrGmki+Z5/py+KpZmIG4sU6x7Qbg18EFv7QVTXwuFxmP6Lk9zSDY6jI+KtR+1Lt3Xusq72h3ftMpbo529/GA4+8lA3IQhAJ3wqrLYy2+W/veZAH+VNCyY+yCTtxJ3MrZ9uJ1KjrahZmrsgdqmu3QfrNSjowktKTxOZPHPhdVwZSXC/NWP0aAb9z3WCC+sMf2Ra5TgJRz+uKaMNnu0AexOzGXGYB96D37Q3uSCvgZIMxdJccw5+7vQmzxnuE9l2WgPonxy8NVHdntqg5+46977haRmDe1iOBCDdimxUTxvbgv4L3DI4qawADT9e9TUAWUQ22oQ1hkGXfnYHIZngge4qsPbcH3+K2sp3kfd9pF/ioN0eVj55Hn0IyAXfvH0R32HlfwVlMKCtNq6IvrIad1wJCXPIOfVsBL7HmbBt+Be0qwsK3RG1rAGsa0Na0Cwa0CwAHAAWTRtVhG+WVLbmSBrxYelG6xeLcwWhw8COKXYK2zG57xtr+iBzcQFTn+0Kf+Xh75wD/AIb7fXcrlCrDp+pQ7Dt7jHNE/wBu8z/Og58w2rMUjXA2sR/qundgcabNTRuvmRY+Ollywrr6CMQDmSRONy03Hc0/1QXfEb5pm2uwllRFu5NlFzC/1X8ifVNrEeeoFniF10TsBFnaIIZ0fyPkjuRu2yIOrSDYtNuIIKmBj8E27N0bYmPa3V01RI/8T5nuI8Bew7gnghAzTYgGndvfgllK0PzsoftnTvgkbOy5Y97WPaBe0jsmFo5OOVvWI5qZYfC5sbQ7WwuOR5X4oPerA4fXikc2IhhsSnRzbhVN0jVdRSP3nNLo3O/ZvaCbk+g7k/u48OIAWTDiYdpn55eaV7xP1dMuyWEmKFhl7UzgHPzuGE5lrR3aX7vBSEtQR/aCMiN188ly/tfHu1L8rXc74/1XWWIxgtIPJc09LFF1dULaOBPst+oQR6jxC4sdVvfVJiC2CYoHX7QSmyuk3nuPl7Bb5LB0pWtAIQhAIQhAIQhAKY7H4j1bgb2UOThhM1nW5oOktl8Q32gj29/zU0ily1VObB4yLBo0FreCs2jrQ4aoHac3ChtJgMMeJS1H945jCG+i0nea94HrO3Rnwz9YqXxOBGVym7EqUF7ZNCAWO72uIIPkR/MUDtC3JeywhzS1wDmkEEEXBB1BB1C1Uz8luD0EUw2ljpHmnibuszlaP/I928LnUg5DkN0KTwAkX08VHdoQY56eS12uc6I9znN32k937Mjxd3p+p5rhBtnB3VGdmpsiODHyxtHJrJHNbfvsApOSbKEy14gqJmnIdZvgcxI1rr/xbw8kE3jf8FA+l+HrMOqQODA7/De13wB9ifqbHmOGoFlF+kzFG/YZwDe8T2+bmlvzQc2lTDosxUw1zRewla5p8QN4fAjzUOW+iqDG9r25FrgR5IOvsLrQ5t7pzc7s+Sp/Zfatromm9jYKWQ7WMA1ugf8ADTaWRpORcHNHc4C/8wenoFQzC8ZbNUHcP3Y+15u7PwcpfG8WQN+PR/sy7i0sf5Me1x9gBKWUcl1qrwHNcw6OBafBwsfik2CTAxMPNo18OKB3umLaWBr2HebvBpbILgEb8LxIwWPewBPAcsJiLG4y+KDTh0wcMs8r3S9NGz0YZC1nqbzMzc9hxaCT32v5p1ugb8WDg0kfXmueumOUPkicMi0vaR47p+XvXQWLTdkrn3pbLSWEah1vEWOvh80FboQhAIQhAIQhAIQhAIQhALJjrG44LFCCU7N4uWOFjbS6uXZvGWloC53pZd1wPt8FYWyuJEZX8EHQGG1Vxkt9c27TfkoJg2NWtmpNFizHDNwQZYRX37Ljm0lp8inxtlCmVrW1Dw3jZx8dFKaCq3ggSbSw71O8AdoAPb+OMh7fe23mtOC1O8xrgciAfcnSsIc0gqN4EN1gbe26S3yabD3IJW2bLNVh0uMdGGVLPRPVyd7HHsO8nZfnKnxrG2sLKJ9IgElBODn+yffyFwfIgIKkZtNI3Q+9M20GPSSxlhdkSMu4Z/omFlSeK1yPuUGCEIQLqHEHMyubJ1ZjL7feNvFRxe3QXL0QV28ZXE3LngflaMveSrgpasHVcx7B4/8AZpXX0LcvFTl3SEeCC6p3jUJpwyo3XPj9V2X4XG4+u5Vd/wAQnA6kp02e2xbNOGnUt+BQW7C+4Wqtdkm+kqwbcFsrpmkZFBowuWz3i9u0D7QL+8H2p7kOWqidJUBswvo4W8wnqaoAvnwQN2PyHdNj7dP6LnbpFqy6fd5XJHIq7tocQ7JzVAbZy71U49w910DEhCEAhCEAhCEAhCEAhCEAhCEAnXC8QLeOY0TUvQUE1ptoXjilv9qnjQ+9QRlQvXVKC1Nj8adLLI5x0AAz+uSnuH7SNZldUDgmJmMGxsTqnNuNv9ZB0C3aJj+Iuq7212gfTT2YezIN7XQjVQkbQvGhTRtDjLpi3eNy26CXs24lA1PtSfFttnyQvY7RzXN19YW+agf2paZZSdUGtCEIBCEIBCEIPQbJVHVnikiEC11ZyS7ZnFDFUtkJTIvWmyC7GbeiwAWuXbo81UsNYVu+1FBZn9swXNudCFJv7SB7cnKhzWG6dqfFCBkUFkY3ijS053yVQY1LvTPPenWoxQkG5Kj0jrknmSfagxQhCAQhCAQhCAQhCAQhCAQhCAQhCAQhCD1rrLe2pSdCBSalJ3OuvEIBCEIBCEIBCEIBCEIBCEIBCEIBe3XiEHoK2CYrUhBm95KwQhAIQhAIQhAIQh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2040digital.com/wp-content/uploads/2014/09/red_pill_blue_pill-cop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51" y="2527300"/>
            <a:ext cx="369134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80577" y="2209800"/>
            <a:ext cx="1845675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In-Class 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i="1" dirty="0" smtClean="0"/>
              <a:t>What do you conclude about A and Y?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D-CONNECTED/ ASSOCIATED</a:t>
            </a:r>
            <a:endParaRPr lang="en-US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95800" y="3657600"/>
            <a:ext cx="1524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606040" y="2925923"/>
            <a:ext cx="3413760" cy="579277"/>
          </a:xfrm>
          <a:custGeom>
            <a:avLst/>
            <a:gdLst>
              <a:gd name="connsiteX0" fmla="*/ 0 w 3413760"/>
              <a:gd name="connsiteY0" fmla="*/ 533557 h 579277"/>
              <a:gd name="connsiteX1" fmla="*/ 1783080 w 3413760"/>
              <a:gd name="connsiteY1" fmla="*/ 157 h 579277"/>
              <a:gd name="connsiteX2" fmla="*/ 3413760 w 3413760"/>
              <a:gd name="connsiteY2" fmla="*/ 579277 h 57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3760" h="579277">
                <a:moveTo>
                  <a:pt x="0" y="533557"/>
                </a:moveTo>
                <a:cubicBezTo>
                  <a:pt x="607060" y="263047"/>
                  <a:pt x="1214120" y="-7463"/>
                  <a:pt x="1783080" y="157"/>
                </a:cubicBezTo>
                <a:cubicBezTo>
                  <a:pt x="2352040" y="7777"/>
                  <a:pt x="2882900" y="293527"/>
                  <a:pt x="3413760" y="579277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9800" y="33147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		 Y		  L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096000" y="3341757"/>
            <a:ext cx="457200" cy="6316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In-Class 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371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i="1" dirty="0" smtClean="0"/>
              <a:t>What do you conclude about A and F?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D-SEPARATED/ INDEPENDENT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371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3043029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152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4392543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</a:t>
            </a:r>
            <a:endParaRPr lang="en-US" sz="4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43200" y="1905000"/>
            <a:ext cx="7620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1"/>
          </p:cNvCxnSpPr>
          <p:nvPr/>
        </p:nvCxnSpPr>
        <p:spPr>
          <a:xfrm>
            <a:off x="2842591" y="2959098"/>
            <a:ext cx="1348409" cy="4378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19600" y="3724411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1"/>
          </p:cNvCxnSpPr>
          <p:nvPr/>
        </p:nvCxnSpPr>
        <p:spPr>
          <a:xfrm flipH="1">
            <a:off x="4651513" y="2868543"/>
            <a:ext cx="1063487" cy="5604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5" idx="1"/>
          </p:cNvCxnSpPr>
          <p:nvPr/>
        </p:nvCxnSpPr>
        <p:spPr>
          <a:xfrm>
            <a:off x="6172200" y="2868543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3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In-Class 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371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i="1" dirty="0" smtClean="0"/>
              <a:t>What do you conclude about A and F conditional on C?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D-SEPARATED/ INDEPENDENT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371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3043029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152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4392543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</a:t>
            </a:r>
            <a:endParaRPr lang="en-US" sz="4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43200" y="1905000"/>
            <a:ext cx="7620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1"/>
          </p:cNvCxnSpPr>
          <p:nvPr/>
        </p:nvCxnSpPr>
        <p:spPr>
          <a:xfrm>
            <a:off x="2842591" y="2959098"/>
            <a:ext cx="1348409" cy="4378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19600" y="3724411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1"/>
          </p:cNvCxnSpPr>
          <p:nvPr/>
        </p:nvCxnSpPr>
        <p:spPr>
          <a:xfrm flipH="1">
            <a:off x="4651513" y="2868543"/>
            <a:ext cx="1063487" cy="5604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5" idx="1"/>
          </p:cNvCxnSpPr>
          <p:nvPr/>
        </p:nvCxnSpPr>
        <p:spPr>
          <a:xfrm>
            <a:off x="6172200" y="2868543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24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In-Class 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371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i="1" dirty="0" smtClean="0"/>
              <a:t>What do you conclude about A and F conditional on B?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D-SEPARATED/ INDEPENDENT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371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3043029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152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4392543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</a:t>
            </a:r>
            <a:endParaRPr lang="en-US" sz="4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43200" y="1905000"/>
            <a:ext cx="7620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1"/>
          </p:cNvCxnSpPr>
          <p:nvPr/>
        </p:nvCxnSpPr>
        <p:spPr>
          <a:xfrm>
            <a:off x="2842591" y="2959098"/>
            <a:ext cx="1348409" cy="4378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19600" y="3724411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1"/>
          </p:cNvCxnSpPr>
          <p:nvPr/>
        </p:nvCxnSpPr>
        <p:spPr>
          <a:xfrm flipH="1">
            <a:off x="4651513" y="2868543"/>
            <a:ext cx="1063487" cy="5604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5" idx="1"/>
          </p:cNvCxnSpPr>
          <p:nvPr/>
        </p:nvCxnSpPr>
        <p:spPr>
          <a:xfrm>
            <a:off x="6172200" y="2868543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85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In-Class 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371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i="1" dirty="0" smtClean="0"/>
              <a:t>What do you conclude about A and F conditional on D?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D-CONNECTED/ ASSOCIATED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371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3043029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152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4392543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</a:t>
            </a:r>
            <a:endParaRPr lang="en-US" sz="4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43200" y="1905000"/>
            <a:ext cx="7620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1"/>
          </p:cNvCxnSpPr>
          <p:nvPr/>
        </p:nvCxnSpPr>
        <p:spPr>
          <a:xfrm>
            <a:off x="2842591" y="2959098"/>
            <a:ext cx="1348409" cy="4378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19600" y="3724411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1"/>
          </p:cNvCxnSpPr>
          <p:nvPr/>
        </p:nvCxnSpPr>
        <p:spPr>
          <a:xfrm flipH="1">
            <a:off x="4651513" y="2868543"/>
            <a:ext cx="1063487" cy="5604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5" idx="1"/>
          </p:cNvCxnSpPr>
          <p:nvPr/>
        </p:nvCxnSpPr>
        <p:spPr>
          <a:xfrm>
            <a:off x="6172200" y="2868543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8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In-Class 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371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i="1" dirty="0" smtClean="0"/>
              <a:t>What do you conclude about A and F conditional on E?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D-CONNECTED/ ASSOCIATED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371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3043029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152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4392543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</a:t>
            </a:r>
            <a:endParaRPr lang="en-US" sz="4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43200" y="1905000"/>
            <a:ext cx="7620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1"/>
          </p:cNvCxnSpPr>
          <p:nvPr/>
        </p:nvCxnSpPr>
        <p:spPr>
          <a:xfrm>
            <a:off x="2842591" y="2959098"/>
            <a:ext cx="1348409" cy="4378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19600" y="3724411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1"/>
          </p:cNvCxnSpPr>
          <p:nvPr/>
        </p:nvCxnSpPr>
        <p:spPr>
          <a:xfrm flipH="1">
            <a:off x="4651513" y="2868543"/>
            <a:ext cx="1063487" cy="5604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5" idx="1"/>
          </p:cNvCxnSpPr>
          <p:nvPr/>
        </p:nvCxnSpPr>
        <p:spPr>
          <a:xfrm>
            <a:off x="6172200" y="2868543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51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In-Class 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257800"/>
            <a:ext cx="8458200" cy="1371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i="1" dirty="0" smtClean="0"/>
              <a:t>What do you conclude about A and F conditional on B and D?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D-SEPARATED/ INDEPENDENT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371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3043029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152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4392543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</a:t>
            </a:r>
            <a:endParaRPr lang="en-US" sz="4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43200" y="1905000"/>
            <a:ext cx="7620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1"/>
          </p:cNvCxnSpPr>
          <p:nvPr/>
        </p:nvCxnSpPr>
        <p:spPr>
          <a:xfrm>
            <a:off x="2842591" y="2959098"/>
            <a:ext cx="1348409" cy="4378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19600" y="3724411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1"/>
          </p:cNvCxnSpPr>
          <p:nvPr/>
        </p:nvCxnSpPr>
        <p:spPr>
          <a:xfrm flipH="1">
            <a:off x="4651513" y="2868543"/>
            <a:ext cx="1063487" cy="5604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5" idx="1"/>
          </p:cNvCxnSpPr>
          <p:nvPr/>
        </p:nvCxnSpPr>
        <p:spPr>
          <a:xfrm>
            <a:off x="6172200" y="2868543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7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In-Class 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257800"/>
            <a:ext cx="8458200" cy="1371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i="1" dirty="0" smtClean="0"/>
              <a:t>What do you conclude about A and E?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D-CONNECTED/ ASSOCIATED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371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3043029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152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4392543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</a:t>
            </a:r>
            <a:endParaRPr lang="en-US" sz="4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43200" y="1905000"/>
            <a:ext cx="7620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1"/>
          </p:cNvCxnSpPr>
          <p:nvPr/>
        </p:nvCxnSpPr>
        <p:spPr>
          <a:xfrm>
            <a:off x="2842591" y="2959098"/>
            <a:ext cx="1348409" cy="4378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19600" y="3724411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1"/>
          </p:cNvCxnSpPr>
          <p:nvPr/>
        </p:nvCxnSpPr>
        <p:spPr>
          <a:xfrm flipH="1">
            <a:off x="4651513" y="2868543"/>
            <a:ext cx="1063487" cy="5604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5" idx="1"/>
          </p:cNvCxnSpPr>
          <p:nvPr/>
        </p:nvCxnSpPr>
        <p:spPr>
          <a:xfrm>
            <a:off x="6172200" y="2868543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60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In-Class 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257800"/>
            <a:ext cx="8458200" cy="1371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i="1" dirty="0" smtClean="0"/>
              <a:t>What do you conclude about A and E conditional on D?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D-SEPARATED/ INDEPENDENT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371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3043029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152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4392543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</a:t>
            </a:r>
            <a:endParaRPr lang="en-US" sz="4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43200" y="1905000"/>
            <a:ext cx="7620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1"/>
          </p:cNvCxnSpPr>
          <p:nvPr/>
        </p:nvCxnSpPr>
        <p:spPr>
          <a:xfrm>
            <a:off x="2842591" y="2959098"/>
            <a:ext cx="1348409" cy="4378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19600" y="3724411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1"/>
          </p:cNvCxnSpPr>
          <p:nvPr/>
        </p:nvCxnSpPr>
        <p:spPr>
          <a:xfrm flipH="1">
            <a:off x="4651513" y="2868543"/>
            <a:ext cx="1063487" cy="5604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5" idx="1"/>
          </p:cNvCxnSpPr>
          <p:nvPr/>
        </p:nvCxnSpPr>
        <p:spPr>
          <a:xfrm>
            <a:off x="6172200" y="2868543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35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In-Class 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257800"/>
            <a:ext cx="8915400" cy="13716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2800" i="1" dirty="0" smtClean="0"/>
              <a:t>What do you conclude about A and (E and D) conditional on (B and C)?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D-SEPARATED/ INDEPENDENT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371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3043029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15200" y="2514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4392543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</a:t>
            </a:r>
            <a:endParaRPr lang="en-US" sz="4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43200" y="1905000"/>
            <a:ext cx="7620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1"/>
          </p:cNvCxnSpPr>
          <p:nvPr/>
        </p:nvCxnSpPr>
        <p:spPr>
          <a:xfrm>
            <a:off x="2842591" y="2959098"/>
            <a:ext cx="1348409" cy="4378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19600" y="3724411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1"/>
          </p:cNvCxnSpPr>
          <p:nvPr/>
        </p:nvCxnSpPr>
        <p:spPr>
          <a:xfrm flipH="1">
            <a:off x="4651513" y="2868543"/>
            <a:ext cx="1063487" cy="5604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5" idx="1"/>
          </p:cNvCxnSpPr>
          <p:nvPr/>
        </p:nvCxnSpPr>
        <p:spPr>
          <a:xfrm>
            <a:off x="6172200" y="2868543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04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Revisiting Causal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compare…</a:t>
            </a:r>
          </a:p>
          <a:p>
            <a:pPr lvl="1"/>
            <a:r>
              <a:rPr lang="en-US" dirty="0" smtClean="0"/>
              <a:t>The outcome when the exposure is present</a:t>
            </a:r>
          </a:p>
          <a:p>
            <a:pPr lvl="1"/>
            <a:r>
              <a:rPr lang="en-US" dirty="0" smtClean="0"/>
              <a:t>The outcome when the exposure is absent</a:t>
            </a:r>
          </a:p>
          <a:p>
            <a:pPr lvl="1"/>
            <a:r>
              <a:rPr lang="en-US" dirty="0" smtClean="0"/>
              <a:t>Assuming all other conditions are equal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If these two outcomes differ, we say that the exposure had a causal effect on the outcome</a:t>
            </a:r>
          </a:p>
        </p:txBody>
      </p:sp>
    </p:spTree>
    <p:extLst>
      <p:ext uri="{BB962C8B-B14F-4D97-AF65-F5344CB8AC3E}">
        <p14:creationId xmlns:p14="http://schemas.microsoft.com/office/powerpoint/2010/main" val="26718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8722730"/>
              </p:ext>
            </p:extLst>
          </p:nvPr>
        </p:nvGraphicFramePr>
        <p:xfrm>
          <a:off x="228600" y="2399437"/>
          <a:ext cx="87630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14300" y="2170837"/>
            <a:ext cx="247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Introduction to causal inference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057089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Causal DAGs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018437"/>
            <a:ext cx="2476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accent4"/>
                </a:solidFill>
              </a:rPr>
              <a:t>DAGs and confounding</a:t>
            </a:r>
            <a:endParaRPr lang="en-US" sz="3000" b="1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40458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DAGs and selection bias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Confounders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Standard definition</a:t>
            </a:r>
          </a:p>
          <a:p>
            <a:pPr lvl="1"/>
            <a:r>
              <a:rPr lang="en-US" dirty="0" smtClean="0"/>
              <a:t>L is associated with A </a:t>
            </a:r>
          </a:p>
          <a:p>
            <a:pPr lvl="1"/>
            <a:r>
              <a:rPr lang="en-US" dirty="0" smtClean="0"/>
              <a:t>L is associated with Y independent of A</a:t>
            </a:r>
          </a:p>
          <a:p>
            <a:pPr lvl="1"/>
            <a:r>
              <a:rPr lang="en-US" dirty="0" smtClean="0"/>
              <a:t>L is not on the causal pathway between A and Y</a:t>
            </a:r>
          </a:p>
          <a:p>
            <a:r>
              <a:rPr lang="en-US" dirty="0" smtClean="0"/>
              <a:t>Collapsibility definition</a:t>
            </a:r>
          </a:p>
          <a:p>
            <a:pPr lvl="1"/>
            <a:r>
              <a:rPr lang="en-US" dirty="0" smtClean="0"/>
              <a:t>L is a confounder if conditional on L, the association between A and Y is different from the unconditional association</a:t>
            </a:r>
          </a:p>
          <a:p>
            <a:r>
              <a:rPr lang="en-US" dirty="0" smtClean="0"/>
              <a:t>Causal definition</a:t>
            </a:r>
          </a:p>
          <a:p>
            <a:pPr lvl="1"/>
            <a:r>
              <a:rPr lang="en-US" dirty="0" smtClean="0"/>
              <a:t>A variable that can be used to block a backdoor path</a:t>
            </a:r>
          </a:p>
        </p:txBody>
      </p:sp>
    </p:spTree>
    <p:extLst>
      <p:ext uri="{BB962C8B-B14F-4D97-AF65-F5344CB8AC3E}">
        <p14:creationId xmlns:p14="http://schemas.microsoft.com/office/powerpoint/2010/main" val="11498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Confounding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ias due to common causes </a:t>
            </a:r>
          </a:p>
          <a:p>
            <a:pPr lvl="1"/>
            <a:r>
              <a:rPr lang="en-US" dirty="0" smtClean="0"/>
              <a:t>The exposed and unexposed are not exchangeable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5105400" cy="135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6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Confounder?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4290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		L		A		Y</a:t>
            </a:r>
            <a:endParaRPr lang="en-US" sz="4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62400" y="3810000"/>
            <a:ext cx="1295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867400" y="3810000"/>
            <a:ext cx="1295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09800" y="3823855"/>
            <a:ext cx="1295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984905" y="2681521"/>
            <a:ext cx="5143259" cy="818798"/>
          </a:xfrm>
          <a:custGeom>
            <a:avLst/>
            <a:gdLst>
              <a:gd name="connsiteX0" fmla="*/ 30932 w 5143259"/>
              <a:gd name="connsiteY0" fmla="*/ 666398 h 818798"/>
              <a:gd name="connsiteX1" fmla="*/ 224896 w 5143259"/>
              <a:gd name="connsiteY1" fmla="*/ 624834 h 818798"/>
              <a:gd name="connsiteX2" fmla="*/ 2760277 w 5143259"/>
              <a:gd name="connsiteY2" fmla="*/ 1380 h 818798"/>
              <a:gd name="connsiteX3" fmla="*/ 5143259 w 5143259"/>
              <a:gd name="connsiteY3" fmla="*/ 818798 h 81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259" h="818798">
                <a:moveTo>
                  <a:pt x="30932" y="666398"/>
                </a:moveTo>
                <a:cubicBezTo>
                  <a:pt x="-99532" y="701034"/>
                  <a:pt x="224896" y="624834"/>
                  <a:pt x="224896" y="624834"/>
                </a:cubicBezTo>
                <a:cubicBezTo>
                  <a:pt x="679787" y="513998"/>
                  <a:pt x="1940550" y="-30947"/>
                  <a:pt x="2760277" y="1380"/>
                </a:cubicBezTo>
                <a:cubicBezTo>
                  <a:pt x="3580004" y="33707"/>
                  <a:pt x="4361631" y="426252"/>
                  <a:pt x="5143259" y="818798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Confounder?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4290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		L		A		Y</a:t>
            </a:r>
            <a:endParaRPr lang="en-US" sz="4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867400" y="3810000"/>
            <a:ext cx="1295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09800" y="3823855"/>
            <a:ext cx="1295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984905" y="2681521"/>
            <a:ext cx="3501495" cy="818798"/>
          </a:xfrm>
          <a:custGeom>
            <a:avLst/>
            <a:gdLst>
              <a:gd name="connsiteX0" fmla="*/ 30932 w 5143259"/>
              <a:gd name="connsiteY0" fmla="*/ 666398 h 818798"/>
              <a:gd name="connsiteX1" fmla="*/ 224896 w 5143259"/>
              <a:gd name="connsiteY1" fmla="*/ 624834 h 818798"/>
              <a:gd name="connsiteX2" fmla="*/ 2760277 w 5143259"/>
              <a:gd name="connsiteY2" fmla="*/ 1380 h 818798"/>
              <a:gd name="connsiteX3" fmla="*/ 5143259 w 5143259"/>
              <a:gd name="connsiteY3" fmla="*/ 818798 h 81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259" h="818798">
                <a:moveTo>
                  <a:pt x="30932" y="666398"/>
                </a:moveTo>
                <a:cubicBezTo>
                  <a:pt x="-99532" y="701034"/>
                  <a:pt x="224896" y="624834"/>
                  <a:pt x="224896" y="624834"/>
                </a:cubicBezTo>
                <a:cubicBezTo>
                  <a:pt x="679787" y="513998"/>
                  <a:pt x="1940550" y="-30947"/>
                  <a:pt x="2760277" y="1380"/>
                </a:cubicBezTo>
                <a:cubicBezTo>
                  <a:pt x="3580004" y="33707"/>
                  <a:pt x="4361631" y="426252"/>
                  <a:pt x="5143259" y="818798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726873" y="4045527"/>
            <a:ext cx="3338945" cy="568414"/>
          </a:xfrm>
          <a:custGeom>
            <a:avLst/>
            <a:gdLst>
              <a:gd name="connsiteX0" fmla="*/ 0 w 3338945"/>
              <a:gd name="connsiteY0" fmla="*/ 69273 h 568414"/>
              <a:gd name="connsiteX1" fmla="*/ 1731818 w 3338945"/>
              <a:gd name="connsiteY1" fmla="*/ 568037 h 568414"/>
              <a:gd name="connsiteX2" fmla="*/ 3338945 w 3338945"/>
              <a:gd name="connsiteY2" fmla="*/ 0 h 56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945" h="568414">
                <a:moveTo>
                  <a:pt x="0" y="69273"/>
                </a:moveTo>
                <a:cubicBezTo>
                  <a:pt x="587663" y="324427"/>
                  <a:pt x="1175327" y="579582"/>
                  <a:pt x="1731818" y="568037"/>
                </a:cubicBezTo>
                <a:cubicBezTo>
                  <a:pt x="2288309" y="556492"/>
                  <a:pt x="2813627" y="278246"/>
                  <a:pt x="3338945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 what?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expert knowledge to determine if we should adjust for a variable</a:t>
            </a:r>
          </a:p>
          <a:p>
            <a:pPr lvl="1"/>
            <a:r>
              <a:rPr lang="en-US" dirty="0" smtClean="0"/>
              <a:t>Statistical criteria are insufficient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Causal DAGs allow us to integrate expert knowledge into an analysis to identify true confounders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Neighborhood violence and CVD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411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i="1" dirty="0" smtClean="0"/>
              <a:t>Fleischer NL, </a:t>
            </a:r>
            <a:r>
              <a:rPr lang="en-US" sz="1400" i="1" dirty="0" err="1" smtClean="0"/>
              <a:t>Diez</a:t>
            </a:r>
            <a:r>
              <a:rPr lang="en-US" sz="1400" i="1" dirty="0" smtClean="0"/>
              <a:t> Roux AV. Using directed </a:t>
            </a:r>
            <a:r>
              <a:rPr lang="en-US" sz="1400" i="1" dirty="0" err="1" smtClean="0"/>
              <a:t>acylic</a:t>
            </a:r>
            <a:r>
              <a:rPr lang="en-US" sz="1400" i="1" dirty="0" smtClean="0"/>
              <a:t> graphs to guide analyses of </a:t>
            </a:r>
            <a:r>
              <a:rPr lang="en-US" sz="1400" i="1" dirty="0" err="1" smtClean="0"/>
              <a:t>neighbourhood</a:t>
            </a:r>
            <a:r>
              <a:rPr lang="en-US" sz="1400" i="1" dirty="0" smtClean="0"/>
              <a:t> effects: an introduction. JECH 2009. </a:t>
            </a:r>
            <a:endParaRPr lang="en-US" sz="1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600200"/>
            <a:ext cx="6323888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500866">
            <a:off x="4813540" y="2393648"/>
            <a:ext cx="876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X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500866">
            <a:off x="6013950" y="3779808"/>
            <a:ext cx="876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X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500866">
            <a:off x="6009014" y="2216266"/>
            <a:ext cx="876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X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6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Neighborhood violence and CVD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021" y="1066800"/>
            <a:ext cx="9490021" cy="454342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411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i="1" dirty="0" smtClean="0"/>
              <a:t>Fleischer NL, </a:t>
            </a:r>
            <a:r>
              <a:rPr lang="en-US" sz="1400" i="1" dirty="0" err="1" smtClean="0"/>
              <a:t>Diez</a:t>
            </a:r>
            <a:r>
              <a:rPr lang="en-US" sz="1400" i="1" dirty="0" smtClean="0"/>
              <a:t> Roux AV. Using directed </a:t>
            </a:r>
            <a:r>
              <a:rPr lang="en-US" sz="1400" i="1" dirty="0" err="1" smtClean="0"/>
              <a:t>acylic</a:t>
            </a:r>
            <a:r>
              <a:rPr lang="en-US" sz="1400" i="1" dirty="0" smtClean="0"/>
              <a:t> graphs to guide analyses of </a:t>
            </a:r>
            <a:r>
              <a:rPr lang="en-US" sz="1400" i="1" dirty="0" err="1" smtClean="0"/>
              <a:t>neighbourhood</a:t>
            </a:r>
            <a:r>
              <a:rPr lang="en-US" sz="1400" i="1" dirty="0" smtClean="0"/>
              <a:t> effects: an introduction. JECH 2009.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2980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Control of confounding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design phase:</a:t>
            </a:r>
          </a:p>
          <a:p>
            <a:pPr lvl="1"/>
            <a:r>
              <a:rPr lang="en-US" dirty="0" smtClean="0"/>
              <a:t>Randomization</a:t>
            </a:r>
          </a:p>
          <a:p>
            <a:pPr lvl="1"/>
            <a:r>
              <a:rPr lang="en-US" dirty="0" smtClean="0"/>
              <a:t>Restriction</a:t>
            </a:r>
          </a:p>
          <a:p>
            <a:pPr lvl="1"/>
            <a:r>
              <a:rPr lang="en-US" dirty="0" smtClean="0"/>
              <a:t>Matching</a:t>
            </a:r>
          </a:p>
          <a:p>
            <a:r>
              <a:rPr lang="en-US" dirty="0" smtClean="0"/>
              <a:t>In the analytic phase:</a:t>
            </a:r>
          </a:p>
          <a:p>
            <a:pPr lvl="1"/>
            <a:r>
              <a:rPr lang="en-US" dirty="0" smtClean="0"/>
              <a:t>Stratification</a:t>
            </a:r>
          </a:p>
          <a:p>
            <a:pPr lvl="1"/>
            <a:r>
              <a:rPr lang="en-US" dirty="0" smtClean="0"/>
              <a:t>IPW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9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4382193"/>
              </p:ext>
            </p:extLst>
          </p:nvPr>
        </p:nvGraphicFramePr>
        <p:xfrm>
          <a:off x="228600" y="2443371"/>
          <a:ext cx="87630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14300" y="2214771"/>
            <a:ext cx="247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Introduction to causal inference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101023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Causal DAGs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298174"/>
            <a:ext cx="247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DAGs and confounding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4089737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accent5"/>
                </a:solidFill>
              </a:rPr>
              <a:t>DAGs and selection bias</a:t>
            </a:r>
            <a:endParaRPr lang="en-US" sz="3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For observed/actual data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Y=1 if participant died</a:t>
            </a:r>
          </a:p>
          <a:p>
            <a:pPr lvl="1"/>
            <a:r>
              <a:rPr lang="en-US" dirty="0" smtClean="0"/>
              <a:t>Y=0 if participant was alive</a:t>
            </a:r>
          </a:p>
          <a:p>
            <a:pPr lvl="1"/>
            <a:r>
              <a:rPr lang="en-US" dirty="0" smtClean="0"/>
              <a:t>A=1 if participant took the red pill</a:t>
            </a:r>
          </a:p>
          <a:p>
            <a:pPr lvl="1"/>
            <a:r>
              <a:rPr lang="en-US" dirty="0" smtClean="0"/>
              <a:t>A=0 if participant did not take the red pill</a:t>
            </a:r>
          </a:p>
          <a:p>
            <a:r>
              <a:rPr lang="en-US" b="1" dirty="0" smtClean="0"/>
              <a:t>For ideal/counterfactual data:</a:t>
            </a:r>
          </a:p>
          <a:p>
            <a:pPr lvl="1"/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=0</a:t>
            </a:r>
            <a:r>
              <a:rPr lang="en-US" dirty="0" smtClean="0"/>
              <a:t>=1 if participant had not taken the red pill, he would have died</a:t>
            </a:r>
          </a:p>
          <a:p>
            <a:pPr lvl="1"/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=1</a:t>
            </a:r>
            <a:r>
              <a:rPr lang="en-US" dirty="0" smtClean="0"/>
              <a:t>=1 if participant had taken the red pill, he would have died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654390"/>
              </p:ext>
            </p:extLst>
          </p:nvPr>
        </p:nvGraphicFramePr>
        <p:xfrm>
          <a:off x="5334000" y="1676400"/>
          <a:ext cx="3581400" cy="11887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95350"/>
                <a:gridCol w="895350"/>
                <a:gridCol w="895350"/>
                <a:gridCol w="89535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ID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r>
                        <a:rPr lang="en-US" sz="2000" b="1" baseline="30000" dirty="0" err="1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2000" b="1" baseline="30000" dirty="0" smtClean="0">
                          <a:latin typeface="Arial" pitchFamily="34" charset="0"/>
                          <a:cs typeface="Arial" pitchFamily="34" charset="0"/>
                        </a:rPr>
                        <a:t>=0</a:t>
                      </a:r>
                      <a:endParaRPr lang="en-US" sz="20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r>
                        <a:rPr lang="en-US" sz="2000" b="1" baseline="30000" dirty="0" err="1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2000" b="1" baseline="30000" dirty="0" smtClean="0">
                          <a:latin typeface="Arial" pitchFamily="34" charset="0"/>
                          <a:cs typeface="Arial" pitchFamily="34" charset="0"/>
                        </a:rPr>
                        <a:t>=1</a:t>
                      </a:r>
                      <a:endParaRPr lang="en-US" sz="20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Neo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Trinity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5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Selection bias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bias due to the selection of subjects into the study or the analysis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Conditioning on a common effect </a:t>
            </a:r>
          </a:p>
          <a:p>
            <a:pPr lvl="2"/>
            <a:r>
              <a:rPr lang="en-US" dirty="0" smtClean="0"/>
              <a:t>Survival</a:t>
            </a:r>
          </a:p>
          <a:p>
            <a:pPr lvl="2"/>
            <a:r>
              <a:rPr lang="en-US" dirty="0" smtClean="0"/>
              <a:t>Diagnosis with disease</a:t>
            </a:r>
          </a:p>
          <a:p>
            <a:pPr lvl="2"/>
            <a:r>
              <a:rPr lang="en-US" dirty="0" smtClean="0"/>
              <a:t>Selection into a study</a:t>
            </a:r>
          </a:p>
          <a:p>
            <a:pPr lvl="2"/>
            <a:r>
              <a:rPr lang="en-US" dirty="0" smtClean="0"/>
              <a:t>Complete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Differential loss to Follow-Up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L		A		C		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A: Antiretroviral therapy</a:t>
            </a:r>
          </a:p>
          <a:p>
            <a:r>
              <a:rPr lang="en-US" dirty="0" smtClean="0"/>
              <a:t>Y: AIDS</a:t>
            </a:r>
          </a:p>
          <a:p>
            <a:r>
              <a:rPr lang="en-US" dirty="0" smtClean="0"/>
              <a:t>C: Lost during follow-up</a:t>
            </a:r>
          </a:p>
          <a:p>
            <a:r>
              <a:rPr lang="en-US" dirty="0" smtClean="0"/>
              <a:t>L: CD4 count</a:t>
            </a:r>
          </a:p>
          <a:p>
            <a:r>
              <a:rPr lang="en-US" dirty="0" smtClean="0"/>
              <a:t>U: Immunologic status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81400" y="1809498"/>
            <a:ext cx="1371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562100" y="1974598"/>
            <a:ext cx="0" cy="6162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752600" y="1809498"/>
            <a:ext cx="3162300" cy="689049"/>
          </a:xfrm>
          <a:custGeom>
            <a:avLst/>
            <a:gdLst>
              <a:gd name="connsiteX0" fmla="*/ 0 w 3441700"/>
              <a:gd name="connsiteY0" fmla="*/ 190500 h 574749"/>
              <a:gd name="connsiteX1" fmla="*/ 1866900 w 3441700"/>
              <a:gd name="connsiteY1" fmla="*/ 571500 h 574749"/>
              <a:gd name="connsiteX2" fmla="*/ 3441700 w 3441700"/>
              <a:gd name="connsiteY2" fmla="*/ 0 h 57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1700" h="574749">
                <a:moveTo>
                  <a:pt x="0" y="190500"/>
                </a:moveTo>
                <a:cubicBezTo>
                  <a:pt x="646641" y="396875"/>
                  <a:pt x="1293283" y="603250"/>
                  <a:pt x="1866900" y="571500"/>
                </a:cubicBezTo>
                <a:cubicBezTo>
                  <a:pt x="2440517" y="539750"/>
                  <a:pt x="2941108" y="269875"/>
                  <a:pt x="3441700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3000" y="1580898"/>
            <a:ext cx="533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777261" y="1854200"/>
            <a:ext cx="5118839" cy="1061212"/>
          </a:xfrm>
          <a:custGeom>
            <a:avLst/>
            <a:gdLst>
              <a:gd name="connsiteX0" fmla="*/ 13439 w 5118839"/>
              <a:gd name="connsiteY0" fmla="*/ 939800 h 1061212"/>
              <a:gd name="connsiteX1" fmla="*/ 280139 w 5118839"/>
              <a:gd name="connsiteY1" fmla="*/ 939800 h 1061212"/>
              <a:gd name="connsiteX2" fmla="*/ 2642339 w 5118839"/>
              <a:gd name="connsiteY2" fmla="*/ 1003300 h 1061212"/>
              <a:gd name="connsiteX3" fmla="*/ 5118839 w 5118839"/>
              <a:gd name="connsiteY3" fmla="*/ 0 h 106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839" h="1061212">
                <a:moveTo>
                  <a:pt x="13439" y="939800"/>
                </a:moveTo>
                <a:cubicBezTo>
                  <a:pt x="-72286" y="934508"/>
                  <a:pt x="280139" y="939800"/>
                  <a:pt x="280139" y="939800"/>
                </a:cubicBezTo>
                <a:cubicBezTo>
                  <a:pt x="718289" y="950383"/>
                  <a:pt x="1835889" y="1159933"/>
                  <a:pt x="2642339" y="1003300"/>
                </a:cubicBezTo>
                <a:cubicBezTo>
                  <a:pt x="3448789" y="846667"/>
                  <a:pt x="4283814" y="423333"/>
                  <a:pt x="5118839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2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Volunteer/ self-selection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A: Smoking</a:t>
            </a:r>
          </a:p>
          <a:p>
            <a:r>
              <a:rPr lang="en-US" dirty="0" smtClean="0"/>
              <a:t>Y: Heart disease</a:t>
            </a:r>
          </a:p>
          <a:p>
            <a:r>
              <a:rPr lang="en-US" dirty="0" smtClean="0"/>
              <a:t>C: Volunteer to participate</a:t>
            </a:r>
          </a:p>
          <a:p>
            <a:r>
              <a:rPr lang="en-US" dirty="0" smtClean="0"/>
              <a:t>L: Awareness of heart disease</a:t>
            </a:r>
          </a:p>
          <a:p>
            <a:r>
              <a:rPr lang="en-US" dirty="0" smtClean="0"/>
              <a:t>U: Family history of heart disease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87488"/>
            <a:ext cx="63246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3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Control of selection bias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design phase:</a:t>
            </a:r>
          </a:p>
          <a:p>
            <a:pPr lvl="1"/>
            <a:r>
              <a:rPr lang="en-US" dirty="0" smtClean="0"/>
              <a:t>Sample controls in a manner that ensure that they represent the exposure distribution in the population</a:t>
            </a:r>
          </a:p>
          <a:p>
            <a:r>
              <a:rPr lang="en-US" dirty="0" smtClean="0"/>
              <a:t>In the analytic phase:</a:t>
            </a:r>
          </a:p>
          <a:p>
            <a:pPr lvl="1"/>
            <a:r>
              <a:rPr lang="en-US" dirty="0" smtClean="0"/>
              <a:t>Stratification</a:t>
            </a:r>
          </a:p>
          <a:p>
            <a:pPr lvl="1"/>
            <a:r>
              <a:rPr lang="en-US" dirty="0" smtClean="0"/>
              <a:t>IPW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7200"/>
            <a:ext cx="5029200" cy="133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6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5908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A: Physical Activity</a:t>
            </a:r>
          </a:p>
          <a:p>
            <a:r>
              <a:rPr lang="en-US" sz="2800" dirty="0" smtClean="0"/>
              <a:t>Y: Heart disease</a:t>
            </a:r>
          </a:p>
          <a:p>
            <a:r>
              <a:rPr lang="en-US" sz="2800" dirty="0" smtClean="0"/>
              <a:t>C: Being a firefighter</a:t>
            </a:r>
          </a:p>
          <a:p>
            <a:r>
              <a:rPr lang="en-US" sz="2800" dirty="0" smtClean="0"/>
              <a:t>L: Parental SES</a:t>
            </a:r>
          </a:p>
          <a:p>
            <a:r>
              <a:rPr lang="en-US" sz="2800" dirty="0" smtClean="0"/>
              <a:t>U: Attraction to activities that involve physical activity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2522281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		A		Y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48172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84662" y="3286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667000" y="2510135"/>
            <a:ext cx="381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65662" y="2783891"/>
            <a:ext cx="525138" cy="7644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00519" y="1777548"/>
            <a:ext cx="1190281" cy="10063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65662" y="2841726"/>
            <a:ext cx="2512535" cy="7066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460070" y="1665920"/>
            <a:ext cx="4874629" cy="1112503"/>
          </a:xfrm>
          <a:custGeom>
            <a:avLst/>
            <a:gdLst>
              <a:gd name="connsiteX0" fmla="*/ 5173 w 4874629"/>
              <a:gd name="connsiteY0" fmla="*/ 87934 h 1112503"/>
              <a:gd name="connsiteX1" fmla="*/ 434831 w 4874629"/>
              <a:gd name="connsiteY1" fmla="*/ 54884 h 1112503"/>
              <a:gd name="connsiteX2" fmla="*/ 2759390 w 4874629"/>
              <a:gd name="connsiteY2" fmla="*/ 87934 h 1112503"/>
              <a:gd name="connsiteX3" fmla="*/ 4874629 w 4874629"/>
              <a:gd name="connsiteY3" fmla="*/ 1112503 h 11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4629" h="1112503">
                <a:moveTo>
                  <a:pt x="5173" y="87934"/>
                </a:moveTo>
                <a:cubicBezTo>
                  <a:pt x="-9516" y="71409"/>
                  <a:pt x="-24205" y="54884"/>
                  <a:pt x="434831" y="54884"/>
                </a:cubicBezTo>
                <a:cubicBezTo>
                  <a:pt x="893867" y="54884"/>
                  <a:pt x="2019424" y="-88336"/>
                  <a:pt x="2759390" y="87934"/>
                </a:cubicBezTo>
                <a:cubicBezTo>
                  <a:pt x="3499356" y="264204"/>
                  <a:pt x="4186992" y="688353"/>
                  <a:pt x="4874629" y="1112503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Confounding or Selection Bias?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42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Confounding or Selection Bias?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935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A: Aspirin use</a:t>
            </a:r>
          </a:p>
          <a:p>
            <a:r>
              <a:rPr lang="en-US" dirty="0" smtClean="0"/>
              <a:t>Y: Stroke</a:t>
            </a:r>
          </a:p>
          <a:p>
            <a:r>
              <a:rPr lang="en-US" dirty="0" smtClean="0"/>
              <a:t>L: Gastrointestinal bleeding</a:t>
            </a:r>
          </a:p>
          <a:p>
            <a:r>
              <a:rPr lang="en-US" dirty="0" smtClean="0"/>
              <a:t>U: Underlying health status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560177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		L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		A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		Y</a:t>
            </a:r>
            <a:r>
              <a:rPr lang="en-US" sz="2800" b="1" baseline="-25000" dirty="0" smtClean="0"/>
              <a:t>2</a:t>
            </a:r>
            <a:endParaRPr lang="en-US" sz="2800" b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2294262" y="3429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162300" y="2510135"/>
            <a:ext cx="495300" cy="573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30936" y="2821787"/>
            <a:ext cx="11811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10000" y="2810403"/>
            <a:ext cx="11811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3810000" y="2047618"/>
            <a:ext cx="3075542" cy="805751"/>
          </a:xfrm>
          <a:custGeom>
            <a:avLst/>
            <a:gdLst>
              <a:gd name="connsiteX0" fmla="*/ 101584 w 3186307"/>
              <a:gd name="connsiteY0" fmla="*/ 739649 h 805751"/>
              <a:gd name="connsiteX1" fmla="*/ 145652 w 3186307"/>
              <a:gd name="connsiteY1" fmla="*/ 607447 h 805751"/>
              <a:gd name="connsiteX2" fmla="*/ 1500726 w 3186307"/>
              <a:gd name="connsiteY2" fmla="*/ 1519 h 805751"/>
              <a:gd name="connsiteX3" fmla="*/ 3186307 w 3186307"/>
              <a:gd name="connsiteY3" fmla="*/ 805751 h 80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6307" h="805751">
                <a:moveTo>
                  <a:pt x="101584" y="739649"/>
                </a:moveTo>
                <a:cubicBezTo>
                  <a:pt x="7023" y="735059"/>
                  <a:pt x="-87538" y="730469"/>
                  <a:pt x="145652" y="607447"/>
                </a:cubicBezTo>
                <a:cubicBezTo>
                  <a:pt x="378842" y="484425"/>
                  <a:pt x="993950" y="-31532"/>
                  <a:pt x="1500726" y="1519"/>
                </a:cubicBezTo>
                <a:cubicBezTo>
                  <a:pt x="2007502" y="34570"/>
                  <a:pt x="2596904" y="420160"/>
                  <a:pt x="3186307" y="805751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628900" y="2853369"/>
            <a:ext cx="483136" cy="7928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2628901" y="2941504"/>
            <a:ext cx="4157490" cy="944696"/>
          </a:xfrm>
          <a:custGeom>
            <a:avLst/>
            <a:gdLst>
              <a:gd name="connsiteX0" fmla="*/ 0 w 4109291"/>
              <a:gd name="connsiteY0" fmla="*/ 672029 h 828805"/>
              <a:gd name="connsiteX1" fmla="*/ 1674564 w 4109291"/>
              <a:gd name="connsiteY1" fmla="*/ 782197 h 828805"/>
              <a:gd name="connsiteX2" fmla="*/ 4109291 w 4109291"/>
              <a:gd name="connsiteY2" fmla="*/ 0 h 82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9291" h="828805">
                <a:moveTo>
                  <a:pt x="0" y="672029"/>
                </a:moveTo>
                <a:cubicBezTo>
                  <a:pt x="494841" y="783115"/>
                  <a:pt x="989682" y="894202"/>
                  <a:pt x="1674564" y="782197"/>
                </a:cubicBezTo>
                <a:cubicBezTo>
                  <a:pt x="2359446" y="670192"/>
                  <a:pt x="3234368" y="335096"/>
                  <a:pt x="4109291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from HW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58009"/>
            <a:ext cx="8774228" cy="321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5562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Which path is of greatest interest to the authors?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from HW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58009"/>
            <a:ext cx="8774228" cy="321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562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Identify any common effects.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from HW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58009"/>
            <a:ext cx="8774228" cy="321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562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What happens by conditioning on G2 and G3?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Importance of DAGs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distinct causal structures that lead to systematic bias:</a:t>
            </a:r>
          </a:p>
          <a:p>
            <a:pPr lvl="1"/>
            <a:r>
              <a:rPr lang="en-US" dirty="0" smtClean="0"/>
              <a:t>Confounding (common causes)</a:t>
            </a:r>
          </a:p>
          <a:p>
            <a:pPr lvl="1"/>
            <a:r>
              <a:rPr lang="en-US" dirty="0" smtClean="0"/>
              <a:t>Selection bias (conditioning on common effects)</a:t>
            </a:r>
          </a:p>
          <a:p>
            <a:r>
              <a:rPr lang="en-US" dirty="0" smtClean="0"/>
              <a:t>Drawing DAGs help to provide a clear picture of the various biases that may be present in a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Counterfactual Outcomes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potential outcomes that </a:t>
            </a:r>
            <a:r>
              <a:rPr lang="en-US" u="sng" dirty="0" smtClean="0"/>
              <a:t>would have been observed </a:t>
            </a:r>
            <a:r>
              <a:rPr lang="en-US" dirty="0" smtClean="0"/>
              <a:t>under each possible treatment value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Or to put it another way…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outcomes that </a:t>
            </a:r>
            <a:r>
              <a:rPr lang="en-US" u="sng" dirty="0" smtClean="0"/>
              <a:t>would have been observed </a:t>
            </a:r>
            <a:r>
              <a:rPr lang="en-US" dirty="0" smtClean="0"/>
              <a:t>under a treatment value that the subject did not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Your turn!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51054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You are part of a team evaluating the effects of a </a:t>
            </a:r>
            <a:r>
              <a:rPr lang="en-US" b="1" dirty="0" smtClean="0"/>
              <a:t>mindful eating intervention </a:t>
            </a:r>
            <a:r>
              <a:rPr lang="en-US" dirty="0" smtClean="0"/>
              <a:t>on </a:t>
            </a:r>
            <a:r>
              <a:rPr lang="en-US" b="1" dirty="0" smtClean="0"/>
              <a:t>excessive gestational weight gain</a:t>
            </a:r>
            <a:r>
              <a:rPr lang="en-US" dirty="0" smtClean="0"/>
              <a:t>. Women were not randomized though the intervention and control group differed only on parity.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Your PI suggests excluding women who developed gestational diabetes (measured at 24 weeks gestation) from the main analysis, even though they had complete follow-up through delivery. </a:t>
            </a:r>
          </a:p>
          <a:p>
            <a:pPr marL="0" indent="0" algn="ctr">
              <a:buNone/>
            </a:pPr>
            <a:endParaRPr lang="en-US" dirty="0"/>
          </a:p>
          <a:p>
            <a:pPr marL="914400" indent="-403225">
              <a:buNone/>
              <a:tabLst>
                <a:tab pos="682625" algn="l"/>
              </a:tabLst>
            </a:pPr>
            <a:r>
              <a:rPr lang="en-US" dirty="0" smtClean="0"/>
              <a:t>1. Use a DAG to guide your decisions on which variables should be included in the main analysis of intervention effect on gestational weight gain. </a:t>
            </a:r>
          </a:p>
          <a:p>
            <a:pPr marL="914400" indent="-403225">
              <a:buNone/>
              <a:tabLst>
                <a:tab pos="682625" algn="l"/>
              </a:tabLst>
            </a:pPr>
            <a:r>
              <a:rPr lang="en-US" dirty="0" smtClean="0"/>
              <a:t>2. Should cases of gestational diabetes be excluded from the analysis? Why/why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1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91" y="941243"/>
            <a:ext cx="8343900" cy="498157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71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i="1" dirty="0" smtClean="0"/>
              <a:t>Pedersen JM et al. Accumulation of major life events in childhood and adult life and risk of type 2 diabetes mellitus. </a:t>
            </a:r>
            <a:r>
              <a:rPr lang="en-US" sz="1400" i="1" dirty="0" err="1" smtClean="0"/>
              <a:t>PLoS</a:t>
            </a:r>
            <a:r>
              <a:rPr lang="en-US" sz="1400" i="1" dirty="0" smtClean="0"/>
              <a:t> One. 2015. 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3048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“Confounders </a:t>
            </a:r>
            <a:r>
              <a:rPr lang="en-US" i="1" dirty="0"/>
              <a:t>were identified based on a prior knowledge and according to the directed acyclic graph </a:t>
            </a:r>
            <a:r>
              <a:rPr lang="en-US" i="1" dirty="0" smtClean="0"/>
              <a:t>method.”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1963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943600"/>
            <a:ext cx="8229600" cy="71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i="1" dirty="0" smtClean="0"/>
              <a:t>Pedersen JM et al. Accumulation of major life events in childhood and adult life and risk of type 2 diabetes mellitus. </a:t>
            </a:r>
            <a:r>
              <a:rPr lang="en-US" sz="1400" i="1" dirty="0" err="1" smtClean="0"/>
              <a:t>PLoS</a:t>
            </a:r>
            <a:r>
              <a:rPr lang="en-US" sz="1400" i="1" dirty="0" smtClean="0"/>
              <a:t> One. 2015. </a:t>
            </a:r>
            <a:endParaRPr lang="en-US" sz="1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38200"/>
            <a:ext cx="88757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71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i="1" dirty="0" smtClean="0"/>
              <a:t>Shu XO et al. </a:t>
            </a:r>
            <a:r>
              <a:rPr lang="en-US" sz="1400" i="1" dirty="0" err="1" smtClean="0"/>
              <a:t>Soyfood</a:t>
            </a:r>
            <a:r>
              <a:rPr lang="en-US" sz="1400" i="1" dirty="0" smtClean="0"/>
              <a:t> intake during adolescence and subsequent risk of breast cancer among Chinese Women. Cancer </a:t>
            </a:r>
            <a:r>
              <a:rPr lang="en-US" sz="1400" i="1" dirty="0" err="1" smtClean="0"/>
              <a:t>Epidemiol</a:t>
            </a:r>
            <a:r>
              <a:rPr lang="en-US" sz="1400" i="1" dirty="0" smtClean="0"/>
              <a:t> Biomarkers Prev. 2001. </a:t>
            </a:r>
            <a:endParaRPr lang="en-US" sz="1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0"/>
            <a:ext cx="8743950" cy="575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Putting it all together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Estimation of average causal effects requires strong assumptions</a:t>
            </a:r>
          </a:p>
          <a:p>
            <a:r>
              <a:rPr lang="en-US" dirty="0" smtClean="0"/>
              <a:t>Causal DAGs can be used to identify approaches to study design and analysis to eliminate systematic bias</a:t>
            </a:r>
          </a:p>
          <a:p>
            <a:r>
              <a:rPr lang="en-US" dirty="0" smtClean="0"/>
              <a:t>Confounding is a bias of common causes</a:t>
            </a:r>
            <a:endParaRPr lang="en-US" dirty="0"/>
          </a:p>
          <a:p>
            <a:pPr lvl="1"/>
            <a:r>
              <a:rPr lang="en-US" dirty="0"/>
              <a:t>Causal DAGs allow us to integrate expert knowledge into an analysis to identify true </a:t>
            </a:r>
            <a:r>
              <a:rPr lang="en-US" dirty="0" smtClean="0"/>
              <a:t>confounders </a:t>
            </a:r>
          </a:p>
          <a:p>
            <a:r>
              <a:rPr lang="en-US" dirty="0" smtClean="0"/>
              <a:t>Selection bias is a bias of common effects</a:t>
            </a:r>
          </a:p>
          <a:p>
            <a:pPr lvl="1"/>
            <a:r>
              <a:rPr lang="en-US" dirty="0" smtClean="0"/>
              <a:t>Causal DAGS allow us to identify the structure of selection bias and methods to “adjust” for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Individual Causal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>
            <a:normAutofit/>
          </a:bodyPr>
          <a:lstStyle/>
          <a:p>
            <a:r>
              <a:rPr lang="en-US" dirty="0" smtClean="0"/>
              <a:t>Exposure had a causal effect if their outcome, had they been exposed, differs from their outcome, had they been unexposed</a:t>
            </a:r>
          </a:p>
          <a:p>
            <a:pPr lvl="1"/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=1</a:t>
            </a:r>
            <a:r>
              <a:rPr lang="en-US" dirty="0" smtClean="0"/>
              <a:t> ≠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=0</a:t>
            </a:r>
          </a:p>
          <a:p>
            <a:r>
              <a:rPr lang="en-US" dirty="0" smtClean="0"/>
              <a:t>Generally cannot be determined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752706"/>
              </p:ext>
            </p:extLst>
          </p:nvPr>
        </p:nvGraphicFramePr>
        <p:xfrm>
          <a:off x="2438400" y="1447800"/>
          <a:ext cx="4114800" cy="13716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28700"/>
                <a:gridCol w="1028700"/>
                <a:gridCol w="1028700"/>
                <a:gridCol w="10287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ID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r>
                        <a:rPr lang="en-US" sz="2400" b="1" baseline="30000" dirty="0" err="1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2400" b="1" baseline="30000" dirty="0" smtClean="0">
                          <a:latin typeface="Arial" pitchFamily="34" charset="0"/>
                          <a:cs typeface="Arial" pitchFamily="34" charset="0"/>
                        </a:rPr>
                        <a:t>=0</a:t>
                      </a:r>
                      <a:endParaRPr lang="en-US" sz="24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r>
                        <a:rPr lang="en-US" sz="2400" b="1" baseline="30000" dirty="0" err="1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2400" b="1" baseline="30000" dirty="0" smtClean="0">
                          <a:latin typeface="Arial" pitchFamily="34" charset="0"/>
                          <a:cs typeface="Arial" pitchFamily="34" charset="0"/>
                        </a:rPr>
                        <a:t>=1</a:t>
                      </a:r>
                      <a:endParaRPr lang="en-US" sz="24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Neo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Trinity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0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a.media-imdb.com/images/M/MV5BMjA5NTYzMDMyM15BMl5BanBnXkFtZTgwNjU3NDU2MTE@._V1_SX640_SY72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752600"/>
            <a:ext cx="297613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vignette3.wikia.nocookie.net/harrypotter/images/5/5d/Time-TurnerHarryHermione.jpg/revision/latest?cb=200811140317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://vignette3.wikia.nocookie.net/harrypotter/images/5/5d/Time-TurnerHarryHermione.jpg/revision/latest?cb=200811140317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2120900"/>
            <a:ext cx="508086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Exceptions…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54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4520</TotalTime>
  <Words>2669</Words>
  <Application>Microsoft Office PowerPoint</Application>
  <PresentationFormat>On-screen Show (4:3)</PresentationFormat>
  <Paragraphs>564</Paragraphs>
  <Slides>74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Arial</vt:lpstr>
      <vt:lpstr>Calibri</vt:lpstr>
      <vt:lpstr>Office Theme</vt:lpstr>
      <vt:lpstr>Directed Acyclic Graphs (DAGs)  and  Causal Structures of Systematic Biases</vt:lpstr>
      <vt:lpstr>Agenda*</vt:lpstr>
      <vt:lpstr>Revisiting Causal Effects</vt:lpstr>
      <vt:lpstr>Revisiting Causal Effects</vt:lpstr>
      <vt:lpstr>Revisiting Causal Effects</vt:lpstr>
      <vt:lpstr>Notation</vt:lpstr>
      <vt:lpstr>Counterfactual Outcomes</vt:lpstr>
      <vt:lpstr>Individual Causal Effects</vt:lpstr>
      <vt:lpstr>Exceptions…</vt:lpstr>
      <vt:lpstr>Average Causal Effects</vt:lpstr>
      <vt:lpstr>“Association is not causation”</vt:lpstr>
      <vt:lpstr>PowerPoint Presentation</vt:lpstr>
      <vt:lpstr>PowerPoint Presentation</vt:lpstr>
      <vt:lpstr>PowerPoint Presentation</vt:lpstr>
      <vt:lpstr>Assumptions for causal inference</vt:lpstr>
      <vt:lpstr>Exchangeability</vt:lpstr>
      <vt:lpstr>Positivity</vt:lpstr>
      <vt:lpstr>Consistency</vt:lpstr>
      <vt:lpstr>Consistency – some examples</vt:lpstr>
      <vt:lpstr>In practice…</vt:lpstr>
      <vt:lpstr>Agenda</vt:lpstr>
      <vt:lpstr>Causal DAGs</vt:lpstr>
      <vt:lpstr>Examples of causal DAGs</vt:lpstr>
      <vt:lpstr>Drawing causal DAGs</vt:lpstr>
      <vt:lpstr>Two variables are associated if…</vt:lpstr>
      <vt:lpstr>Two variables are associated if…</vt:lpstr>
      <vt:lpstr>Two variables are associated if…</vt:lpstr>
      <vt:lpstr>Two variables are associated if…</vt:lpstr>
      <vt:lpstr>d-separation terminology</vt:lpstr>
      <vt:lpstr>d-separation rules</vt:lpstr>
      <vt:lpstr>d-separation rules</vt:lpstr>
      <vt:lpstr>In-Class Exercise</vt:lpstr>
      <vt:lpstr>In-Class Exercise</vt:lpstr>
      <vt:lpstr>In-Class Exercise</vt:lpstr>
      <vt:lpstr>In-Class Exercise</vt:lpstr>
      <vt:lpstr>In-Class Exercise</vt:lpstr>
      <vt:lpstr>In-Class Exercise</vt:lpstr>
      <vt:lpstr>In-Class Exercise</vt:lpstr>
      <vt:lpstr>In-Class Exercise</vt:lpstr>
      <vt:lpstr>In-Class Exercise</vt:lpstr>
      <vt:lpstr>In-Class Exercise</vt:lpstr>
      <vt:lpstr>In-Class Exercise</vt:lpstr>
      <vt:lpstr>In-Class Exercise</vt:lpstr>
      <vt:lpstr>In-Class Exercise</vt:lpstr>
      <vt:lpstr>In-Class Exercise</vt:lpstr>
      <vt:lpstr>In-Class Exercise</vt:lpstr>
      <vt:lpstr>In-Class Exercise</vt:lpstr>
      <vt:lpstr>In-Class Exercise</vt:lpstr>
      <vt:lpstr>In-Class Exercise</vt:lpstr>
      <vt:lpstr>Agenda</vt:lpstr>
      <vt:lpstr>Confounders</vt:lpstr>
      <vt:lpstr>Confounding</vt:lpstr>
      <vt:lpstr>Confounder?</vt:lpstr>
      <vt:lpstr>Confounder?</vt:lpstr>
      <vt:lpstr>So what?</vt:lpstr>
      <vt:lpstr>Neighborhood violence and CVD</vt:lpstr>
      <vt:lpstr>Neighborhood violence and CVD</vt:lpstr>
      <vt:lpstr>Control of confounding</vt:lpstr>
      <vt:lpstr>Agenda</vt:lpstr>
      <vt:lpstr>Selection bias</vt:lpstr>
      <vt:lpstr>Differential loss to Follow-Up</vt:lpstr>
      <vt:lpstr>Volunteer/ self-selection</vt:lpstr>
      <vt:lpstr>Control of selection bias</vt:lpstr>
      <vt:lpstr>Confounding or Selection Bias?</vt:lpstr>
      <vt:lpstr>Confounding or Selection Bias?</vt:lpstr>
      <vt:lpstr>Example from HW</vt:lpstr>
      <vt:lpstr>Example from HW</vt:lpstr>
      <vt:lpstr>Example from HW</vt:lpstr>
      <vt:lpstr>Importance of DAGs</vt:lpstr>
      <vt:lpstr>Your turn!</vt:lpstr>
      <vt:lpstr>PowerPoint Presentation</vt:lpstr>
      <vt:lpstr>PowerPoint Presentation</vt:lpstr>
      <vt:lpstr>PowerPoint Presentation</vt:lpstr>
      <vt:lpstr>Putting it all together</vt:lpstr>
    </vt:vector>
  </TitlesOfParts>
  <Company>SOM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Leung</dc:creator>
  <cp:lastModifiedBy>Leung, Cindy</cp:lastModifiedBy>
  <cp:revision>59</cp:revision>
  <cp:lastPrinted>2015-01-14T22:30:50Z</cp:lastPrinted>
  <dcterms:created xsi:type="dcterms:W3CDTF">2015-01-07T19:39:55Z</dcterms:created>
  <dcterms:modified xsi:type="dcterms:W3CDTF">2016-02-06T19:30:06Z</dcterms:modified>
</cp:coreProperties>
</file>