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8" r:id="rId1"/>
  </p:sldMasterIdLst>
  <p:notesMasterIdLst>
    <p:notesMasterId r:id="rId47"/>
  </p:notesMasterIdLst>
  <p:handoutMasterIdLst>
    <p:handoutMasterId r:id="rId48"/>
  </p:handoutMasterIdLst>
  <p:sldIdLst>
    <p:sldId id="256" r:id="rId2"/>
    <p:sldId id="257" r:id="rId3"/>
    <p:sldId id="339" r:id="rId4"/>
    <p:sldId id="260" r:id="rId5"/>
    <p:sldId id="259" r:id="rId6"/>
    <p:sldId id="262" r:id="rId7"/>
    <p:sldId id="264" r:id="rId8"/>
    <p:sldId id="265" r:id="rId9"/>
    <p:sldId id="345" r:id="rId10"/>
    <p:sldId id="266" r:id="rId11"/>
    <p:sldId id="296" r:id="rId12"/>
    <p:sldId id="297" r:id="rId13"/>
    <p:sldId id="298" r:id="rId14"/>
    <p:sldId id="299" r:id="rId15"/>
    <p:sldId id="340" r:id="rId16"/>
    <p:sldId id="341" r:id="rId17"/>
    <p:sldId id="302" r:id="rId18"/>
    <p:sldId id="309" r:id="rId19"/>
    <p:sldId id="308" r:id="rId20"/>
    <p:sldId id="346" r:id="rId21"/>
    <p:sldId id="311" r:id="rId22"/>
    <p:sldId id="312" r:id="rId23"/>
    <p:sldId id="313" r:id="rId24"/>
    <p:sldId id="314" r:id="rId25"/>
    <p:sldId id="315" r:id="rId26"/>
    <p:sldId id="342" r:id="rId27"/>
    <p:sldId id="317" r:id="rId28"/>
    <p:sldId id="318" r:id="rId29"/>
    <p:sldId id="343" r:id="rId30"/>
    <p:sldId id="344" r:id="rId31"/>
    <p:sldId id="320" r:id="rId32"/>
    <p:sldId id="321" r:id="rId33"/>
    <p:sldId id="322" r:id="rId34"/>
    <p:sldId id="329" r:id="rId35"/>
    <p:sldId id="347" r:id="rId36"/>
    <p:sldId id="348" r:id="rId37"/>
    <p:sldId id="349" r:id="rId38"/>
    <p:sldId id="350" r:id="rId39"/>
    <p:sldId id="351" r:id="rId40"/>
    <p:sldId id="352" r:id="rId41"/>
    <p:sldId id="354" r:id="rId42"/>
    <p:sldId id="355" r:id="rId43"/>
    <p:sldId id="356" r:id="rId44"/>
    <p:sldId id="353" r:id="rId45"/>
    <p:sldId id="357" r:id="rId46"/>
  </p:sldIdLst>
  <p:sldSz cx="9144000" cy="5143500" type="screen16x9"/>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8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8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8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8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6D6D"/>
    <a:srgbClr val="3C6363"/>
    <a:srgbClr val="345656"/>
    <a:srgbClr val="DE6810"/>
    <a:srgbClr val="DF6103"/>
    <a:srgbClr val="DA6720"/>
    <a:srgbClr val="DB6D29"/>
    <a:srgbClr val="EC66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26" autoAdjust="0"/>
    <p:restoredTop sz="94628" autoAdjust="0"/>
  </p:normalViewPr>
  <p:slideViewPr>
    <p:cSldViewPr>
      <p:cViewPr varScale="1">
        <p:scale>
          <a:sx n="93" d="100"/>
          <a:sy n="93" d="100"/>
        </p:scale>
        <p:origin x="-726" y="-96"/>
      </p:cViewPr>
      <p:guideLst>
        <p:guide orient="horz" pos="720"/>
        <p:guide pos="5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lvl1pPr>
          </a:lstStyle>
          <a:p>
            <a:fld id="{0C616B13-128B-4FE2-B7E4-8B8E4C244ED6}" type="slidenum">
              <a:rPr lang="en-US"/>
              <a:pPr/>
              <a:t>‹#›</a:t>
            </a:fld>
            <a:endParaRPr lang="en-US"/>
          </a:p>
        </p:txBody>
      </p:sp>
    </p:spTree>
    <p:extLst>
      <p:ext uri="{BB962C8B-B14F-4D97-AF65-F5344CB8AC3E}">
        <p14:creationId xmlns:p14="http://schemas.microsoft.com/office/powerpoint/2010/main" val="21389810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314575" y="527050"/>
            <a:ext cx="4667250" cy="26257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lvl1pPr>
          </a:lstStyle>
          <a:p>
            <a:fld id="{268F946D-BBD2-4ADB-BCD4-ECEA04A0E7FA}" type="slidenum">
              <a:rPr lang="en-US"/>
              <a:pPr/>
              <a:t>‹#›</a:t>
            </a:fld>
            <a:endParaRPr lang="en-US"/>
          </a:p>
        </p:txBody>
      </p:sp>
    </p:spTree>
    <p:extLst>
      <p:ext uri="{BB962C8B-B14F-4D97-AF65-F5344CB8AC3E}">
        <p14:creationId xmlns:p14="http://schemas.microsoft.com/office/powerpoint/2010/main" val="2019383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xfrm>
            <a:off x="2314575" y="527050"/>
            <a:ext cx="4667250" cy="2625725"/>
          </a:xfrm>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charset="0"/>
            </a:endParaRP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fld id="{9E9B5672-94C5-454C-A18C-0C1959B77072}" type="slidenum">
              <a:rPr lang="en-US" altLang="en-US" sz="1200" smtClean="0">
                <a:latin typeface="Arial" charset="0"/>
              </a:rPr>
              <a:pPr/>
              <a:t>30</a:t>
            </a:fld>
            <a:endParaRPr lang="en-US" altLang="en-US" sz="1200"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8" descr="circularphotos_faded"/>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67400" y="133350"/>
            <a:ext cx="3201988" cy="299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95300" y="1200150"/>
            <a:ext cx="5410200" cy="1102519"/>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457200" y="2419350"/>
            <a:ext cx="6400800" cy="131445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Date Placeholder 3"/>
          <p:cNvSpPr>
            <a:spLocks noGrp="1"/>
          </p:cNvSpPr>
          <p:nvPr>
            <p:ph type="dt" sz="half" idx="10"/>
          </p:nvPr>
        </p:nvSpPr>
        <p:spPr>
          <a:xfrm>
            <a:off x="76200" y="133350"/>
            <a:ext cx="2133600" cy="273844"/>
          </a:xfrm>
        </p:spPr>
        <p:txBody>
          <a:bodyPr/>
          <a:lstStyle>
            <a:lvl1pPr>
              <a:defRPr/>
            </a:lvl1pPr>
          </a:lstStyle>
          <a:p>
            <a:pPr>
              <a:defRPr/>
            </a:pPr>
            <a:endParaRPr lang="en-US" dirty="0"/>
          </a:p>
        </p:txBody>
      </p:sp>
      <p:sp>
        <p:nvSpPr>
          <p:cNvPr id="7" name="Footer Placeholder 4"/>
          <p:cNvSpPr>
            <a:spLocks noGrp="1"/>
          </p:cNvSpPr>
          <p:nvPr>
            <p:ph type="ftr" sz="quarter" idx="11"/>
          </p:nvPr>
        </p:nvSpPr>
        <p:spPr>
          <a:xfrm>
            <a:off x="3810000" y="4791075"/>
            <a:ext cx="2895600" cy="273844"/>
          </a:xfrm>
        </p:spPr>
        <p:txBody>
          <a:bodyPr/>
          <a:lstStyle>
            <a:lvl1pPr>
              <a:defRPr/>
            </a:lvl1pPr>
          </a:lstStyle>
          <a:p>
            <a:pPr>
              <a:defRPr/>
            </a:pPr>
            <a:endParaRPr lang="en-US" dirty="0"/>
          </a:p>
        </p:txBody>
      </p:sp>
      <p:sp>
        <p:nvSpPr>
          <p:cNvPr id="8" name="Slide Number Placeholder 5"/>
          <p:cNvSpPr>
            <a:spLocks noGrp="1"/>
          </p:cNvSpPr>
          <p:nvPr>
            <p:ph type="sldNum" sz="quarter" idx="12"/>
          </p:nvPr>
        </p:nvSpPr>
        <p:spPr>
          <a:xfrm>
            <a:off x="6926263" y="4772025"/>
            <a:ext cx="2133600" cy="273844"/>
          </a:xfrm>
        </p:spPr>
        <p:txBody>
          <a:bodyPr/>
          <a:lstStyle>
            <a:lvl1pPr>
              <a:defRPr/>
            </a:lvl1pPr>
          </a:lstStyle>
          <a:p>
            <a:fld id="{1288E0D1-0EE3-4731-A4E4-1D21BD67567B}" type="slidenum">
              <a:rPr lang="en-US"/>
              <a:pPr/>
              <a:t>‹#›</a:t>
            </a:fld>
            <a:endParaRPr lang="en-US"/>
          </a:p>
        </p:txBody>
      </p:sp>
    </p:spTree>
    <p:extLst>
      <p:ext uri="{BB962C8B-B14F-4D97-AF65-F5344CB8AC3E}">
        <p14:creationId xmlns:p14="http://schemas.microsoft.com/office/powerpoint/2010/main" val="1936534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76DFDBB3-7CA4-47F5-A9A1-92DA5461E50B}" type="slidenum">
              <a:rPr lang="en-US" smtClean="0"/>
              <a:pPr/>
              <a:t>‹#›</a:t>
            </a:fld>
            <a:endParaRPr lang="en-US" dirty="0"/>
          </a:p>
        </p:txBody>
      </p:sp>
    </p:spTree>
    <p:extLst>
      <p:ext uri="{BB962C8B-B14F-4D97-AF65-F5344CB8AC3E}">
        <p14:creationId xmlns:p14="http://schemas.microsoft.com/office/powerpoint/2010/main" val="1252277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2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ACE8DB3-9ED2-49FA-9925-90FF8D3562E3}" type="slidenum">
              <a:rPr lang="en-US"/>
              <a:pPr/>
              <a:t>‹#›</a:t>
            </a:fld>
            <a:endParaRPr lang="en-US"/>
          </a:p>
        </p:txBody>
      </p:sp>
    </p:spTree>
    <p:extLst>
      <p:ext uri="{BB962C8B-B14F-4D97-AF65-F5344CB8AC3E}">
        <p14:creationId xmlns:p14="http://schemas.microsoft.com/office/powerpoint/2010/main" val="3656995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00151"/>
            <a:ext cx="4038600" cy="3394472"/>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E139F68-4432-436E-BE34-25131C88DFC7}" type="slidenum">
              <a:rPr lang="en-US"/>
              <a:pPr/>
              <a:t>‹#›</a:t>
            </a:fld>
            <a:endParaRPr lang="en-US"/>
          </a:p>
        </p:txBody>
      </p:sp>
    </p:spTree>
    <p:extLst>
      <p:ext uri="{BB962C8B-B14F-4D97-AF65-F5344CB8AC3E}">
        <p14:creationId xmlns:p14="http://schemas.microsoft.com/office/powerpoint/2010/main" val="3843790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899FA8C-79D7-4A5A-8C5A-4DB8835459F8}" type="slidenum">
              <a:rPr lang="en-US"/>
              <a:pPr/>
              <a:t>‹#›</a:t>
            </a:fld>
            <a:endParaRPr lang="en-US"/>
          </a:p>
        </p:txBody>
      </p:sp>
    </p:spTree>
    <p:extLst>
      <p:ext uri="{BB962C8B-B14F-4D97-AF65-F5344CB8AC3E}">
        <p14:creationId xmlns:p14="http://schemas.microsoft.com/office/powerpoint/2010/main" val="105811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7088028C-66AA-4EB0-9DED-26B5AFF12A1B}" type="slidenum">
              <a:rPr lang="en-US"/>
              <a:pPr/>
              <a:t>‹#›</a:t>
            </a:fld>
            <a:endParaRPr lang="en-US"/>
          </a:p>
        </p:txBody>
      </p:sp>
    </p:spTree>
    <p:extLst>
      <p:ext uri="{BB962C8B-B14F-4D97-AF65-F5344CB8AC3E}">
        <p14:creationId xmlns:p14="http://schemas.microsoft.com/office/powerpoint/2010/main" val="2582376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EB0D17D1-A4DC-4CB2-92DB-D3783B1C0207}" type="slidenum">
              <a:rPr lang="en-US"/>
              <a:pPr/>
              <a:t>‹#›</a:t>
            </a:fld>
            <a:endParaRPr lang="en-US"/>
          </a:p>
        </p:txBody>
      </p:sp>
    </p:spTree>
    <p:extLst>
      <p:ext uri="{BB962C8B-B14F-4D97-AF65-F5344CB8AC3E}">
        <p14:creationId xmlns:p14="http://schemas.microsoft.com/office/powerpoint/2010/main" val="581734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600" b="1"/>
            </a:lvl1pPr>
          </a:lstStyle>
          <a:p>
            <a:r>
              <a:rPr lang="en-US" smtClean="0"/>
              <a:t>Click to edit Master title style</a:t>
            </a:r>
            <a:endParaRPr lang="en-US" dirty="0"/>
          </a:p>
        </p:txBody>
      </p:sp>
      <p:sp>
        <p:nvSpPr>
          <p:cNvPr id="3" name="Content Placeholder 2"/>
          <p:cNvSpPr>
            <a:spLocks noGrp="1"/>
          </p:cNvSpPr>
          <p:nvPr>
            <p:ph idx="1"/>
          </p:nvPr>
        </p:nvSpPr>
        <p:spPr>
          <a:xfrm>
            <a:off x="3581400" y="361950"/>
            <a:ext cx="5111750" cy="4389835"/>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8143F06-2F33-41B7-8C6E-8D1D093D4196}" type="slidenum">
              <a:rPr lang="en-US"/>
              <a:pPr/>
              <a:t>‹#›</a:t>
            </a:fld>
            <a:endParaRPr lang="en-US"/>
          </a:p>
        </p:txBody>
      </p:sp>
    </p:spTree>
    <p:extLst>
      <p:ext uri="{BB962C8B-B14F-4D97-AF65-F5344CB8AC3E}">
        <p14:creationId xmlns:p14="http://schemas.microsoft.com/office/powerpoint/2010/main" val="916962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209800" y="895350"/>
            <a:ext cx="4611688" cy="2594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3E9D2B5-B066-4ED0-820A-9BCA335A5424}" type="slidenum">
              <a:rPr lang="en-US"/>
              <a:pPr/>
              <a:t>‹#›</a:t>
            </a:fld>
            <a:endParaRPr lang="en-US"/>
          </a:p>
        </p:txBody>
      </p:sp>
    </p:spTree>
    <p:extLst>
      <p:ext uri="{BB962C8B-B14F-4D97-AF65-F5344CB8AC3E}">
        <p14:creationId xmlns:p14="http://schemas.microsoft.com/office/powerpoint/2010/main" val="381912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8572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ea typeface="ＭＳ Ｐゴシック" pitchFamily="34" charset="-128"/>
                <a:cs typeface="+mn-cs"/>
              </a:defRPr>
            </a:lvl1pPr>
          </a:lstStyle>
          <a:p>
            <a:pPr>
              <a:defRPr/>
            </a:pPr>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0AE5754-544E-431F-BCFC-22DA45C49ADD}" type="slidenum">
              <a:rPr lang="en-US"/>
              <a:pPr/>
              <a:t>‹#›</a:t>
            </a:fld>
            <a:endParaRPr lang="en-US"/>
          </a:p>
        </p:txBody>
      </p:sp>
      <p:pic>
        <p:nvPicPr>
          <p:cNvPr id="1031" name="Picture 7"/>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0" y="4476751"/>
            <a:ext cx="91440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3"/>
          <p:cNvCxnSpPr>
            <a:cxnSpLocks noChangeShapeType="1"/>
          </p:cNvCxnSpPr>
          <p:nvPr/>
        </p:nvCxnSpPr>
        <p:spPr bwMode="auto">
          <a:xfrm>
            <a:off x="3657600" y="514350"/>
            <a:ext cx="914400" cy="6858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033" name="Straight Connector 8"/>
          <p:cNvCxnSpPr>
            <a:cxnSpLocks noChangeShapeType="1"/>
          </p:cNvCxnSpPr>
          <p:nvPr/>
        </p:nvCxnSpPr>
        <p:spPr bwMode="auto">
          <a:xfrm>
            <a:off x="838200" y="800100"/>
            <a:ext cx="7543800" cy="0"/>
          </a:xfrm>
          <a:prstGeom prst="line">
            <a:avLst/>
          </a:prstGeom>
          <a:noFill/>
          <a:ln w="28575">
            <a:solidFill>
              <a:srgbClr val="C4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 bg1="lt1" tx1="dk1" bg2="lt2" tx2="dk2" accent1="accent1" accent2="accent2" accent3="accent3" accent4="accent4" accent5="accent5" accent6="accent6" hlink="hlink" folHlink="folHlink"/>
  <p:sldLayoutIdLst>
    <p:sldLayoutId id="2147483875"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nejm.org/doi/full/10.1056/NEJMoa1112010#Methods" TargetMode="External"/><Relationship Id="rId2" Type="http://schemas.openxmlformats.org/officeDocument/2006/relationships/hyperlink" Target="http://www.nejm.org/doi/full/10.1056/NEJMoa1112010#Background" TargetMode="External"/><Relationship Id="rId1" Type="http://schemas.openxmlformats.org/officeDocument/2006/relationships/slideLayout" Target="../slideLayouts/slideLayout2.xml"/><Relationship Id="rId4" Type="http://schemas.openxmlformats.org/officeDocument/2006/relationships/hyperlink" Target="http://www.nejm.org/doi/full/10.1056/NEJMoa1112010#Results"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smtClean="0"/>
              <a:t>Observational </a:t>
            </a:r>
            <a:br>
              <a:rPr lang="en-US" sz="4000" dirty="0" smtClean="0"/>
            </a:br>
            <a:r>
              <a:rPr lang="en-US" sz="4000" dirty="0" smtClean="0"/>
              <a:t>Study Designs</a:t>
            </a:r>
            <a:endParaRPr lang="en-US" sz="4000" dirty="0"/>
          </a:p>
        </p:txBody>
      </p:sp>
      <p:sp>
        <p:nvSpPr>
          <p:cNvPr id="3" name="Subtitle 2"/>
          <p:cNvSpPr>
            <a:spLocks noGrp="1"/>
          </p:cNvSpPr>
          <p:nvPr>
            <p:ph type="subTitle" idx="1"/>
          </p:nvPr>
        </p:nvSpPr>
        <p:spPr/>
        <p:txBody>
          <a:bodyPr/>
          <a:lstStyle/>
          <a:p>
            <a:endParaRPr lang="en-US" sz="2600" dirty="0" smtClean="0"/>
          </a:p>
          <a:p>
            <a:r>
              <a:rPr lang="en-US" sz="2600" dirty="0" smtClean="0"/>
              <a:t>Kirsten Bibbins-Domingo, PhD, MD, MAS</a:t>
            </a:r>
            <a:endParaRPr lang="en-US" sz="2600" dirty="0"/>
          </a:p>
        </p:txBody>
      </p:sp>
    </p:spTree>
    <p:extLst>
      <p:ext uri="{BB962C8B-B14F-4D97-AF65-F5344CB8AC3E}">
        <p14:creationId xmlns:p14="http://schemas.microsoft.com/office/powerpoint/2010/main" val="2205753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Study Design #1</a:t>
            </a:r>
            <a:endParaRPr lang="en-US" dirty="0"/>
          </a:p>
        </p:txBody>
      </p:sp>
      <p:sp>
        <p:nvSpPr>
          <p:cNvPr id="3" name="Content Placeholder 2"/>
          <p:cNvSpPr>
            <a:spLocks noGrp="1"/>
          </p:cNvSpPr>
          <p:nvPr>
            <p:ph idx="1"/>
          </p:nvPr>
        </p:nvSpPr>
        <p:spPr>
          <a:xfrm>
            <a:off x="457200" y="1047750"/>
            <a:ext cx="8229600" cy="3546873"/>
          </a:xfrm>
        </p:spPr>
        <p:txBody>
          <a:bodyPr/>
          <a:lstStyle/>
          <a:p>
            <a:pPr marL="0" indent="0">
              <a:lnSpc>
                <a:spcPct val="90000"/>
              </a:lnSpc>
              <a:buNone/>
            </a:pPr>
            <a:r>
              <a:rPr lang="en-US" altLang="en-US" sz="2400" b="1" u="sng" dirty="0"/>
              <a:t>Cross-sectional </a:t>
            </a:r>
            <a:r>
              <a:rPr lang="en-US" altLang="en-US" sz="2400" b="1" u="sng" dirty="0" smtClean="0"/>
              <a:t>study</a:t>
            </a:r>
            <a:endParaRPr lang="en-US" altLang="en-US" sz="2400" b="1" u="sng" dirty="0"/>
          </a:p>
          <a:p>
            <a:pPr>
              <a:lnSpc>
                <a:spcPct val="90000"/>
              </a:lnSpc>
            </a:pPr>
            <a:r>
              <a:rPr lang="en-US" altLang="en-US" sz="2400" dirty="0"/>
              <a:t>National Health and Nutrition Exam Survey (NHANES</a:t>
            </a:r>
            <a:r>
              <a:rPr lang="en-US" altLang="en-US" sz="2400" dirty="0" smtClean="0"/>
              <a:t>)</a:t>
            </a:r>
            <a:endParaRPr lang="en-US" altLang="en-US" sz="2400" dirty="0"/>
          </a:p>
          <a:p>
            <a:pPr>
              <a:lnSpc>
                <a:spcPct val="90000"/>
              </a:lnSpc>
            </a:pPr>
            <a:r>
              <a:rPr lang="en-US" altLang="en-US" sz="2400" dirty="0"/>
              <a:t>Outcome:  “have you been told by a doctor that you have </a:t>
            </a:r>
            <a:r>
              <a:rPr lang="en-US" altLang="en-US" sz="2400" dirty="0" smtClean="0"/>
              <a:t>heart failure?”</a:t>
            </a:r>
            <a:endParaRPr lang="en-US" altLang="en-US" sz="2400" dirty="0"/>
          </a:p>
          <a:p>
            <a:pPr>
              <a:lnSpc>
                <a:spcPct val="90000"/>
              </a:lnSpc>
            </a:pPr>
            <a:r>
              <a:rPr lang="en-US" altLang="en-US" sz="2400" dirty="0"/>
              <a:t>Multiple possible predictors (demographic, behavioral/lifestyle, other risk factors</a:t>
            </a:r>
            <a:r>
              <a:rPr lang="en-US" altLang="en-US" sz="2400" dirty="0" smtClean="0"/>
              <a:t>)</a:t>
            </a:r>
            <a:endParaRPr lang="en-US" altLang="en-US" sz="2400" dirty="0"/>
          </a:p>
          <a:p>
            <a:pPr>
              <a:lnSpc>
                <a:spcPct val="90000"/>
              </a:lnSpc>
            </a:pPr>
            <a:r>
              <a:rPr lang="en-US" altLang="en-US" sz="2400" dirty="0"/>
              <a:t>Research question:  Is </a:t>
            </a:r>
            <a:r>
              <a:rPr lang="en-US" altLang="en-US" sz="2400" dirty="0" smtClean="0"/>
              <a:t>hypertension </a:t>
            </a:r>
            <a:r>
              <a:rPr lang="en-US" altLang="en-US" sz="2400" dirty="0"/>
              <a:t>associated with </a:t>
            </a:r>
            <a:r>
              <a:rPr lang="en-US" altLang="en-US" sz="2400" dirty="0" smtClean="0"/>
              <a:t>heart failure </a:t>
            </a:r>
            <a:r>
              <a:rPr lang="en-US" altLang="en-US" sz="2400" dirty="0"/>
              <a:t>risk</a:t>
            </a:r>
            <a:r>
              <a:rPr lang="en-US" altLang="en-US" sz="2400" dirty="0" smtClean="0"/>
              <a:t>?</a:t>
            </a:r>
            <a:endParaRPr lang="en-US" altLang="en-US" sz="2400" dirty="0"/>
          </a:p>
        </p:txBody>
      </p:sp>
    </p:spTree>
    <p:extLst>
      <p:ext uri="{BB962C8B-B14F-4D97-AF65-F5344CB8AC3E}">
        <p14:creationId xmlns:p14="http://schemas.microsoft.com/office/powerpoint/2010/main" val="368060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structure</a:t>
            </a:r>
            <a:endParaRPr lang="en-US" sz="4200" dirty="0"/>
          </a:p>
        </p:txBody>
      </p:sp>
      <p:pic>
        <p:nvPicPr>
          <p:cNvPr id="15"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b="83072"/>
          <a:stretch/>
        </p:blipFill>
        <p:spPr bwMode="auto">
          <a:xfrm>
            <a:off x="1295400" y="971550"/>
            <a:ext cx="6678613" cy="581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8865" y="1552574"/>
            <a:ext cx="6591681" cy="2769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6963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Pluses</a:t>
            </a:r>
            <a:endParaRPr lang="en-US" sz="4200" dirty="0"/>
          </a:p>
        </p:txBody>
      </p:sp>
      <p:sp>
        <p:nvSpPr>
          <p:cNvPr id="3" name="Content Placeholder 2"/>
          <p:cNvSpPr>
            <a:spLocks noGrp="1"/>
          </p:cNvSpPr>
          <p:nvPr>
            <p:ph idx="1"/>
          </p:nvPr>
        </p:nvSpPr>
        <p:spPr>
          <a:xfrm>
            <a:off x="457200" y="1123950"/>
            <a:ext cx="8229600" cy="3394472"/>
          </a:xfrm>
        </p:spPr>
        <p:txBody>
          <a:bodyPr/>
          <a:lstStyle/>
          <a:p>
            <a:pPr>
              <a:lnSpc>
                <a:spcPct val="80000"/>
              </a:lnSpc>
              <a:buNone/>
            </a:pPr>
            <a:r>
              <a:rPr lang="en-US" altLang="en-US" sz="2200" b="1" dirty="0"/>
              <a:t>+		</a:t>
            </a:r>
            <a:r>
              <a:rPr lang="en-US" altLang="en-US" sz="2200" b="1" dirty="0" smtClean="0"/>
              <a:t>Prevalence</a:t>
            </a:r>
            <a:endParaRPr lang="en-US" altLang="en-US" sz="2200" b="1" dirty="0"/>
          </a:p>
          <a:p>
            <a:pPr>
              <a:lnSpc>
                <a:spcPct val="80000"/>
              </a:lnSpc>
              <a:buNone/>
            </a:pPr>
            <a:r>
              <a:rPr lang="en-US" altLang="en-US" sz="2200" b="1" dirty="0"/>
              <a:t>+		Fast/Inexpensive - no waiting</a:t>
            </a:r>
            <a:r>
              <a:rPr lang="en-US" altLang="en-US" sz="2200" b="1" dirty="0" smtClean="0"/>
              <a:t>!</a:t>
            </a:r>
            <a:endParaRPr lang="en-US" altLang="en-US" sz="2200" b="1" dirty="0"/>
          </a:p>
          <a:p>
            <a:pPr>
              <a:lnSpc>
                <a:spcPct val="80000"/>
              </a:lnSpc>
              <a:buNone/>
            </a:pPr>
            <a:r>
              <a:rPr lang="en-US" altLang="en-US" sz="2200" b="1" dirty="0"/>
              <a:t>+		No loss to follow </a:t>
            </a:r>
            <a:r>
              <a:rPr lang="en-US" altLang="en-US" sz="2200" b="1" dirty="0" smtClean="0"/>
              <a:t>up</a:t>
            </a:r>
            <a:endParaRPr lang="en-US" altLang="en-US" sz="2200" b="1" dirty="0"/>
          </a:p>
          <a:p>
            <a:pPr>
              <a:lnSpc>
                <a:spcPct val="80000"/>
              </a:lnSpc>
              <a:buNone/>
            </a:pPr>
            <a:r>
              <a:rPr lang="en-US" altLang="en-US" sz="2200" b="1" dirty="0"/>
              <a:t>+	</a:t>
            </a:r>
            <a:r>
              <a:rPr lang="en-US" altLang="en-US" sz="2200" b="1" dirty="0" smtClean="0"/>
              <a:t>	Associations </a:t>
            </a:r>
            <a:r>
              <a:rPr lang="en-US" altLang="en-US" sz="2200" b="1" dirty="0"/>
              <a:t>can be studied</a:t>
            </a:r>
            <a:r>
              <a:rPr lang="en-US" altLang="en-US" sz="2600" b="1" dirty="0"/>
              <a:t> </a:t>
            </a:r>
          </a:p>
          <a:p>
            <a:pPr>
              <a:lnSpc>
                <a:spcPct val="80000"/>
              </a:lnSpc>
              <a:buNone/>
            </a:pPr>
            <a:endParaRPr lang="en-US" altLang="en-US" sz="2600" b="1" dirty="0"/>
          </a:p>
          <a:p>
            <a:pPr>
              <a:lnSpc>
                <a:spcPct val="80000"/>
              </a:lnSpc>
              <a:buNone/>
            </a:pPr>
            <a:r>
              <a:rPr lang="en-US" altLang="en-US" sz="2600" b="1" dirty="0"/>
              <a:t>Many well-known cross-sectional studies</a:t>
            </a:r>
          </a:p>
          <a:p>
            <a:pPr lvl="1">
              <a:lnSpc>
                <a:spcPct val="80000"/>
              </a:lnSpc>
            </a:pPr>
            <a:r>
              <a:rPr lang="en-US" altLang="en-US" sz="2000" dirty="0"/>
              <a:t>NHANES</a:t>
            </a:r>
          </a:p>
          <a:p>
            <a:pPr lvl="1">
              <a:lnSpc>
                <a:spcPct val="80000"/>
              </a:lnSpc>
            </a:pPr>
            <a:r>
              <a:rPr lang="en-US" altLang="en-US" sz="2000" dirty="0"/>
              <a:t>California Health Interview Survey (NHIS, CHIS)</a:t>
            </a:r>
          </a:p>
          <a:p>
            <a:pPr lvl="1">
              <a:lnSpc>
                <a:spcPct val="80000"/>
              </a:lnSpc>
            </a:pPr>
            <a:r>
              <a:rPr lang="en-US" altLang="en-US" sz="2000" dirty="0"/>
              <a:t>Behavioral Risk Factor Surveillance Survey (BRFSS)</a:t>
            </a:r>
          </a:p>
          <a:p>
            <a:pPr marL="0" indent="0">
              <a:buNone/>
            </a:pPr>
            <a:endParaRPr lang="en-US" dirty="0"/>
          </a:p>
        </p:txBody>
      </p:sp>
    </p:spTree>
    <p:extLst>
      <p:ext uri="{BB962C8B-B14F-4D97-AF65-F5344CB8AC3E}">
        <p14:creationId xmlns:p14="http://schemas.microsoft.com/office/powerpoint/2010/main" val="6395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7" dur="500"/>
                                        <p:tgtEl>
                                          <p:spTgt spid="3">
                                            <p:txEl>
                                              <p:pRg st="5" end="5"/>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0" dur="500"/>
                                        <p:tgtEl>
                                          <p:spTgt spid="3">
                                            <p:txEl>
                                              <p:pRg st="6" end="6"/>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3" dur="500"/>
                                        <p:tgtEl>
                                          <p:spTgt spid="3">
                                            <p:txEl>
                                              <p:pRg st="7" end="7"/>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randombar(horizontal)">
                                      <p:cBhvr>
                                        <p:cTn id="1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minuses</a:t>
            </a:r>
            <a:endParaRPr lang="en-US" sz="42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895350"/>
            <a:ext cx="7175754" cy="3427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56187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minuses</a:t>
            </a:r>
            <a:endParaRPr lang="en-US" sz="4200" dirty="0"/>
          </a:p>
        </p:txBody>
      </p:sp>
      <p:sp>
        <p:nvSpPr>
          <p:cNvPr id="3" name="Content Placeholder 2"/>
          <p:cNvSpPr>
            <a:spLocks noGrp="1"/>
          </p:cNvSpPr>
          <p:nvPr>
            <p:ph idx="1"/>
          </p:nvPr>
        </p:nvSpPr>
        <p:spPr>
          <a:xfrm>
            <a:off x="1371600" y="1200151"/>
            <a:ext cx="7315200" cy="3394472"/>
          </a:xfrm>
        </p:spPr>
        <p:txBody>
          <a:bodyPr/>
          <a:lstStyle/>
          <a:p>
            <a:endParaRPr lang="en-US" altLang="en-US" sz="200" b="1" dirty="0"/>
          </a:p>
          <a:p>
            <a:endParaRPr lang="en-US" altLang="en-US" sz="200" b="1" dirty="0" smtClean="0"/>
          </a:p>
          <a:p>
            <a:endParaRPr lang="en-US" altLang="en-US" sz="200" b="1" dirty="0"/>
          </a:p>
          <a:p>
            <a:r>
              <a:rPr lang="en-US" altLang="en-US" sz="3200" b="1" dirty="0" smtClean="0"/>
              <a:t>Cannot </a:t>
            </a:r>
            <a:r>
              <a:rPr lang="en-US" altLang="en-US" sz="3200" b="1" dirty="0"/>
              <a:t>determine </a:t>
            </a:r>
            <a:r>
              <a:rPr lang="en-US" altLang="en-US" sz="3200" b="1" dirty="0" smtClean="0"/>
              <a:t>incidence</a:t>
            </a:r>
          </a:p>
          <a:p>
            <a:endParaRPr lang="en-US" altLang="en-US" sz="3200" b="1" dirty="0" smtClean="0"/>
          </a:p>
          <a:p>
            <a:r>
              <a:rPr lang="en-US" altLang="en-US" sz="3200" b="1" dirty="0"/>
              <a:t>Cannot study rare </a:t>
            </a:r>
            <a:r>
              <a:rPr lang="en-US" altLang="en-US" sz="3200" b="1" dirty="0" smtClean="0"/>
              <a:t>outcomes</a:t>
            </a:r>
            <a:endParaRPr lang="en-US" altLang="en-US" sz="3200" b="1" dirty="0"/>
          </a:p>
        </p:txBody>
      </p:sp>
    </p:spTree>
    <p:extLst>
      <p:ext uri="{BB962C8B-B14F-4D97-AF65-F5344CB8AC3E}">
        <p14:creationId xmlns:p14="http://schemas.microsoft.com/office/powerpoint/2010/main" val="29505147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171450"/>
            <a:ext cx="9525000" cy="912019"/>
          </a:xfrm>
        </p:spPr>
        <p:txBody>
          <a:bodyPr/>
          <a:lstStyle/>
          <a:p>
            <a:pPr eaLnBrk="1" hangingPunct="1"/>
            <a:r>
              <a:rPr lang="en-US" altLang="en-US" sz="3200" dirty="0" smtClean="0"/>
              <a:t>What if you are interested in the rare outcome?</a:t>
            </a:r>
          </a:p>
        </p:txBody>
      </p:sp>
      <p:sp>
        <p:nvSpPr>
          <p:cNvPr id="20483" name="Rectangle 3"/>
          <p:cNvSpPr>
            <a:spLocks noGrp="1" noChangeArrowheads="1"/>
          </p:cNvSpPr>
          <p:nvPr>
            <p:ph type="body" idx="1"/>
          </p:nvPr>
        </p:nvSpPr>
        <p:spPr>
          <a:xfrm>
            <a:off x="222250" y="971550"/>
            <a:ext cx="8610600" cy="2971800"/>
          </a:xfrm>
        </p:spPr>
        <p:txBody>
          <a:bodyPr/>
          <a:lstStyle/>
          <a:p>
            <a:pPr eaLnBrk="1" hangingPunct="1"/>
            <a:r>
              <a:rPr lang="en-US" altLang="en-US" dirty="0" smtClean="0"/>
              <a:t>Heart failure in adults before age 50</a:t>
            </a:r>
          </a:p>
          <a:p>
            <a:pPr eaLnBrk="1" hangingPunct="1"/>
            <a:endParaRPr lang="en-US" altLang="en-US" dirty="0" smtClean="0"/>
          </a:p>
          <a:p>
            <a:pPr eaLnBrk="1" hangingPunct="1"/>
            <a:r>
              <a:rPr lang="en-US" altLang="en-US" dirty="0" smtClean="0"/>
              <a:t>Heart failure in adults before age 30</a:t>
            </a:r>
          </a:p>
          <a:p>
            <a:pPr eaLnBrk="1" hangingPunct="1"/>
            <a:endParaRPr lang="en-US" altLang="en-US" dirty="0" smtClean="0"/>
          </a:p>
          <a:p>
            <a:pPr eaLnBrk="1" hangingPunct="1"/>
            <a:r>
              <a:rPr lang="en-US" altLang="en-US" dirty="0" smtClean="0"/>
              <a:t>Heart failure in children</a:t>
            </a:r>
          </a:p>
          <a:p>
            <a:pPr lvl="1" eaLnBrk="1" hangingPunct="1"/>
            <a:endParaRPr lang="en-US" altLang="en-US" dirty="0" smtClean="0"/>
          </a:p>
        </p:txBody>
      </p:sp>
      <p:sp>
        <p:nvSpPr>
          <p:cNvPr id="237572" name="Text Box 4"/>
          <p:cNvSpPr txBox="1">
            <a:spLocks noChangeArrowheads="1"/>
          </p:cNvSpPr>
          <p:nvPr/>
        </p:nvSpPr>
        <p:spPr bwMode="auto">
          <a:xfrm>
            <a:off x="3048000" y="3883967"/>
            <a:ext cx="5937250" cy="46166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r>
              <a:rPr lang="en-US" altLang="en-US" sz="2400" b="1"/>
              <a:t>ANSWER:  A Case-Control study</a:t>
            </a:r>
          </a:p>
        </p:txBody>
      </p:sp>
    </p:spTree>
    <p:extLst>
      <p:ext uri="{BB962C8B-B14F-4D97-AF65-F5344CB8AC3E}">
        <p14:creationId xmlns:p14="http://schemas.microsoft.com/office/powerpoint/2010/main" val="41214777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blinds(horizontal)">
                                      <p:cBhvr>
                                        <p:cTn id="7" dur="5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0483">
                                            <p:txEl>
                                              <p:pRg st="2" end="2"/>
                                            </p:txEl>
                                          </p:spTgt>
                                        </p:tgtEl>
                                        <p:attrNameLst>
                                          <p:attrName>style.visibility</p:attrName>
                                        </p:attrNameLst>
                                      </p:cBhvr>
                                      <p:to>
                                        <p:strVal val="visible"/>
                                      </p:to>
                                    </p:set>
                                    <p:animEffect transition="in" filter="blinds(horizontal)">
                                      <p:cBhvr>
                                        <p:cTn id="12" dur="500"/>
                                        <p:tgtEl>
                                          <p:spTgt spid="2048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0483">
                                            <p:txEl>
                                              <p:pRg st="4" end="4"/>
                                            </p:txEl>
                                          </p:spTgt>
                                        </p:tgtEl>
                                        <p:attrNameLst>
                                          <p:attrName>style.visibility</p:attrName>
                                        </p:attrNameLst>
                                      </p:cBhvr>
                                      <p:to>
                                        <p:strVal val="visible"/>
                                      </p:to>
                                    </p:set>
                                    <p:animEffect transition="in" filter="blinds(horizontal)">
                                      <p:cBhvr>
                                        <p:cTn id="17" dur="500"/>
                                        <p:tgtEl>
                                          <p:spTgt spid="2048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37572"/>
                                        </p:tgtEl>
                                        <p:attrNameLst>
                                          <p:attrName>style.visibility</p:attrName>
                                        </p:attrNameLst>
                                      </p:cBhvr>
                                      <p:to>
                                        <p:strVal val="visible"/>
                                      </p:to>
                                    </p:set>
                                    <p:animEffect transition="in" filter="blinds(horizontal)">
                                      <p:cBhvr>
                                        <p:cTn id="22" dur="500"/>
                                        <p:tgtEl>
                                          <p:spTgt spid="2375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smtClean="0"/>
              <a:t>Study Design #2</a:t>
            </a:r>
          </a:p>
        </p:txBody>
      </p:sp>
      <p:sp>
        <p:nvSpPr>
          <p:cNvPr id="21507" name="Rectangle 3"/>
          <p:cNvSpPr>
            <a:spLocks noGrp="1" noChangeArrowheads="1"/>
          </p:cNvSpPr>
          <p:nvPr>
            <p:ph type="body" idx="1"/>
          </p:nvPr>
        </p:nvSpPr>
        <p:spPr>
          <a:xfrm>
            <a:off x="228600" y="895350"/>
            <a:ext cx="8686800" cy="3105150"/>
          </a:xfrm>
        </p:spPr>
        <p:txBody>
          <a:bodyPr/>
          <a:lstStyle/>
          <a:p>
            <a:pPr eaLnBrk="1" hangingPunct="1">
              <a:lnSpc>
                <a:spcPct val="80000"/>
              </a:lnSpc>
            </a:pPr>
            <a:r>
              <a:rPr lang="en-US" altLang="en-US" sz="2000" b="1" u="sng" dirty="0" smtClean="0"/>
              <a:t>A case-control study</a:t>
            </a:r>
          </a:p>
          <a:p>
            <a:pPr eaLnBrk="1" hangingPunct="1">
              <a:lnSpc>
                <a:spcPct val="80000"/>
              </a:lnSpc>
            </a:pPr>
            <a:endParaRPr lang="en-US" altLang="en-US" sz="2000" dirty="0" smtClean="0"/>
          </a:p>
          <a:p>
            <a:pPr eaLnBrk="1" hangingPunct="1">
              <a:lnSpc>
                <a:spcPct val="80000"/>
              </a:lnSpc>
            </a:pPr>
            <a:r>
              <a:rPr lang="en-US" altLang="en-US" sz="2000" dirty="0" smtClean="0"/>
              <a:t>Cases:  Adults with premature heart failure (18-50 years)</a:t>
            </a:r>
          </a:p>
          <a:p>
            <a:pPr lvl="1" eaLnBrk="1" hangingPunct="1">
              <a:lnSpc>
                <a:spcPct val="80000"/>
              </a:lnSpc>
            </a:pPr>
            <a:r>
              <a:rPr lang="en-US" altLang="en-US" sz="1800" dirty="0" smtClean="0"/>
              <a:t>General medicine vs. cardiology/   UCSF vs. community practice</a:t>
            </a:r>
          </a:p>
          <a:p>
            <a:pPr eaLnBrk="1" hangingPunct="1">
              <a:lnSpc>
                <a:spcPct val="80000"/>
              </a:lnSpc>
            </a:pPr>
            <a:endParaRPr lang="en-US" altLang="en-US" sz="2000" dirty="0" smtClean="0"/>
          </a:p>
          <a:p>
            <a:pPr eaLnBrk="1" hangingPunct="1">
              <a:lnSpc>
                <a:spcPct val="80000"/>
              </a:lnSpc>
            </a:pPr>
            <a:r>
              <a:rPr lang="en-US" altLang="en-US" sz="2000" dirty="0" smtClean="0"/>
              <a:t>Controls:  Adults 18-50 without heart failure</a:t>
            </a:r>
          </a:p>
          <a:p>
            <a:pPr lvl="1" eaLnBrk="1" hangingPunct="1">
              <a:lnSpc>
                <a:spcPct val="80000"/>
              </a:lnSpc>
            </a:pPr>
            <a:r>
              <a:rPr lang="en-US" altLang="en-US" sz="1800" dirty="0" smtClean="0"/>
              <a:t>Who are the appropriate controls?</a:t>
            </a:r>
          </a:p>
          <a:p>
            <a:pPr eaLnBrk="1" hangingPunct="1">
              <a:lnSpc>
                <a:spcPct val="80000"/>
              </a:lnSpc>
            </a:pPr>
            <a:endParaRPr lang="en-US" altLang="en-US" sz="2000" dirty="0" smtClean="0"/>
          </a:p>
          <a:p>
            <a:pPr eaLnBrk="1" hangingPunct="1">
              <a:lnSpc>
                <a:spcPct val="80000"/>
              </a:lnSpc>
            </a:pPr>
            <a:r>
              <a:rPr lang="en-US" altLang="en-US" sz="2000" dirty="0" smtClean="0"/>
              <a:t>Potential predictors:  Many – may be based on questionnaire</a:t>
            </a:r>
          </a:p>
          <a:p>
            <a:pPr eaLnBrk="1" hangingPunct="1">
              <a:lnSpc>
                <a:spcPct val="80000"/>
              </a:lnSpc>
            </a:pPr>
            <a:endParaRPr lang="en-US" altLang="en-US" sz="2000" dirty="0" smtClean="0"/>
          </a:p>
          <a:p>
            <a:pPr eaLnBrk="1" hangingPunct="1">
              <a:lnSpc>
                <a:spcPct val="80000"/>
              </a:lnSpc>
            </a:pPr>
            <a:r>
              <a:rPr lang="en-US" altLang="en-US" sz="2000" dirty="0" smtClean="0"/>
              <a:t>Hypothesis:  </a:t>
            </a:r>
            <a:r>
              <a:rPr lang="en-US" altLang="en-US" sz="2000" dirty="0"/>
              <a:t>H</a:t>
            </a:r>
            <a:r>
              <a:rPr lang="en-US" altLang="en-US" sz="2000" dirty="0" smtClean="0"/>
              <a:t>ypertension early in adulthood are more likely to have premature heart failure.</a:t>
            </a:r>
          </a:p>
        </p:txBody>
      </p:sp>
    </p:spTree>
    <p:extLst>
      <p:ext uri="{BB962C8B-B14F-4D97-AF65-F5344CB8AC3E}">
        <p14:creationId xmlns:p14="http://schemas.microsoft.com/office/powerpoint/2010/main" val="41085167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animEffect transition="in" filter="blinds(horizontal)">
                                      <p:cBhvr>
                                        <p:cTn id="7" dur="500"/>
                                        <p:tgtEl>
                                          <p:spTgt spid="2150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1507">
                                            <p:txEl>
                                              <p:pRg st="3" end="3"/>
                                            </p:txEl>
                                          </p:spTgt>
                                        </p:tgtEl>
                                        <p:attrNameLst>
                                          <p:attrName>style.visibility</p:attrName>
                                        </p:attrNameLst>
                                      </p:cBhvr>
                                      <p:to>
                                        <p:strVal val="visible"/>
                                      </p:to>
                                    </p:set>
                                    <p:animEffect transition="in" filter="blinds(horizontal)">
                                      <p:cBhvr>
                                        <p:cTn id="12" dur="500"/>
                                        <p:tgtEl>
                                          <p:spTgt spid="21507">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1507">
                                            <p:txEl>
                                              <p:pRg st="5" end="5"/>
                                            </p:txEl>
                                          </p:spTgt>
                                        </p:tgtEl>
                                        <p:attrNameLst>
                                          <p:attrName>style.visibility</p:attrName>
                                        </p:attrNameLst>
                                      </p:cBhvr>
                                      <p:to>
                                        <p:strVal val="visible"/>
                                      </p:to>
                                    </p:set>
                                    <p:animEffect transition="in" filter="blinds(horizontal)">
                                      <p:cBhvr>
                                        <p:cTn id="17" dur="500"/>
                                        <p:tgtEl>
                                          <p:spTgt spid="21507">
                                            <p:txEl>
                                              <p:pRg st="5" end="5"/>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1507">
                                            <p:txEl>
                                              <p:pRg st="6" end="6"/>
                                            </p:txEl>
                                          </p:spTgt>
                                        </p:tgtEl>
                                        <p:attrNameLst>
                                          <p:attrName>style.visibility</p:attrName>
                                        </p:attrNameLst>
                                      </p:cBhvr>
                                      <p:to>
                                        <p:strVal val="visible"/>
                                      </p:to>
                                    </p:set>
                                    <p:animEffect transition="in" filter="blinds(horizontal)">
                                      <p:cBhvr>
                                        <p:cTn id="22" dur="500"/>
                                        <p:tgtEl>
                                          <p:spTgt spid="21507">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1507">
                                            <p:txEl>
                                              <p:pRg st="8" end="8"/>
                                            </p:txEl>
                                          </p:spTgt>
                                        </p:tgtEl>
                                        <p:attrNameLst>
                                          <p:attrName>style.visibility</p:attrName>
                                        </p:attrNameLst>
                                      </p:cBhvr>
                                      <p:to>
                                        <p:strVal val="visible"/>
                                      </p:to>
                                    </p:set>
                                    <p:animEffect transition="in" filter="blinds(horizontal)">
                                      <p:cBhvr>
                                        <p:cTn id="27" dur="500"/>
                                        <p:tgtEl>
                                          <p:spTgt spid="21507">
                                            <p:txEl>
                                              <p:pRg st="8" end="8"/>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1507">
                                            <p:txEl>
                                              <p:pRg st="10" end="10"/>
                                            </p:txEl>
                                          </p:spTgt>
                                        </p:tgtEl>
                                        <p:attrNameLst>
                                          <p:attrName>style.visibility</p:attrName>
                                        </p:attrNameLst>
                                      </p:cBhvr>
                                      <p:to>
                                        <p:strVal val="visible"/>
                                      </p:to>
                                    </p:set>
                                    <p:animEffect transition="in" filter="blinds(horizontal)">
                                      <p:cBhvr>
                                        <p:cTn id="32" dur="500"/>
                                        <p:tgtEl>
                                          <p:spTgt spid="2150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Case control studies</a:t>
            </a:r>
            <a:endParaRPr lang="en-US" dirty="0"/>
          </a:p>
        </p:txBody>
      </p:sp>
      <p:sp>
        <p:nvSpPr>
          <p:cNvPr id="3" name="Content Placeholder 2"/>
          <p:cNvSpPr>
            <a:spLocks noGrp="1"/>
          </p:cNvSpPr>
          <p:nvPr>
            <p:ph idx="1"/>
          </p:nvPr>
        </p:nvSpPr>
        <p:spPr/>
        <p:txBody>
          <a:bodyPr/>
          <a:lstStyle/>
          <a:p>
            <a:r>
              <a:rPr lang="en-US" altLang="en-US" b="1" dirty="0"/>
              <a:t>Investigator works “backward” (from outcome to predictor)</a:t>
            </a:r>
          </a:p>
          <a:p>
            <a:endParaRPr lang="en-US" altLang="en-US" b="1" dirty="0"/>
          </a:p>
          <a:p>
            <a:pPr marL="0" indent="0">
              <a:buNone/>
            </a:pPr>
            <a:endParaRPr lang="en-US" altLang="en-US" b="1" dirty="0"/>
          </a:p>
          <a:p>
            <a:r>
              <a:rPr lang="en-US" altLang="en-US" b="1" dirty="0"/>
              <a:t>Sample chosen on the basis of outcome (cases), plus comparison group (controls)</a:t>
            </a:r>
          </a:p>
          <a:p>
            <a:endParaRPr lang="en-US" dirty="0"/>
          </a:p>
        </p:txBody>
      </p:sp>
      <p:sp>
        <p:nvSpPr>
          <p:cNvPr id="4" name="Rectangle 4"/>
          <p:cNvSpPr>
            <a:spLocks noChangeArrowheads="1"/>
          </p:cNvSpPr>
          <p:nvPr/>
        </p:nvSpPr>
        <p:spPr bwMode="auto">
          <a:xfrm>
            <a:off x="2133600" y="2266950"/>
            <a:ext cx="1371600" cy="609600"/>
          </a:xfrm>
          <a:prstGeom prst="rect">
            <a:avLst/>
          </a:prstGeom>
          <a:solidFill>
            <a:srgbClr val="33CC33"/>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Predictor</a:t>
            </a:r>
          </a:p>
          <a:p>
            <a:pPr algn="ctr">
              <a:buNone/>
            </a:pPr>
            <a:r>
              <a:rPr lang="en-US" altLang="en-US" b="1" dirty="0"/>
              <a:t>(risk factor)</a:t>
            </a:r>
          </a:p>
        </p:txBody>
      </p:sp>
      <p:sp>
        <p:nvSpPr>
          <p:cNvPr id="5" name="Line 5"/>
          <p:cNvSpPr>
            <a:spLocks noChangeShapeType="1"/>
          </p:cNvSpPr>
          <p:nvPr/>
        </p:nvSpPr>
        <p:spPr bwMode="auto">
          <a:xfrm>
            <a:off x="3810000" y="249555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 name="Rectangle 6"/>
          <p:cNvSpPr>
            <a:spLocks noChangeArrowheads="1"/>
          </p:cNvSpPr>
          <p:nvPr/>
        </p:nvSpPr>
        <p:spPr bwMode="auto">
          <a:xfrm>
            <a:off x="4953000" y="2266950"/>
            <a:ext cx="1295400" cy="609600"/>
          </a:xfrm>
          <a:prstGeom prst="rect">
            <a:avLst/>
          </a:prstGeom>
          <a:solidFill>
            <a:srgbClr val="FF99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Outcome</a:t>
            </a:r>
          </a:p>
          <a:p>
            <a:pPr algn="ctr">
              <a:buNone/>
            </a:pPr>
            <a:r>
              <a:rPr lang="en-US" altLang="en-US" b="1" dirty="0"/>
              <a:t>(disease)</a:t>
            </a:r>
          </a:p>
        </p:txBody>
      </p:sp>
    </p:spTree>
    <p:extLst>
      <p:ext uri="{BB962C8B-B14F-4D97-AF65-F5344CB8AC3E}">
        <p14:creationId xmlns:p14="http://schemas.microsoft.com/office/powerpoint/2010/main" val="1942088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228601"/>
            <a:ext cx="8001000" cy="514350"/>
          </a:xfrm>
        </p:spPr>
        <p:txBody>
          <a:bodyPr/>
          <a:lstStyle/>
          <a:p>
            <a:pPr eaLnBrk="1" hangingPunct="1"/>
            <a:r>
              <a:rPr lang="en-US" altLang="en-US" dirty="0" smtClean="0"/>
              <a:t>Case-control study structure</a:t>
            </a:r>
          </a:p>
        </p:txBody>
      </p:sp>
      <p:sp>
        <p:nvSpPr>
          <p:cNvPr id="25603" name="Line 3"/>
          <p:cNvSpPr>
            <a:spLocks noChangeShapeType="1"/>
          </p:cNvSpPr>
          <p:nvPr/>
        </p:nvSpPr>
        <p:spPr bwMode="auto">
          <a:xfrm>
            <a:off x="532322" y="3943350"/>
            <a:ext cx="81534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04" name="Text Box 4"/>
          <p:cNvSpPr txBox="1">
            <a:spLocks noChangeArrowheads="1"/>
          </p:cNvSpPr>
          <p:nvPr/>
        </p:nvSpPr>
        <p:spPr bwMode="auto">
          <a:xfrm>
            <a:off x="3934631" y="4019550"/>
            <a:ext cx="7665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time</a:t>
            </a:r>
          </a:p>
        </p:txBody>
      </p:sp>
      <p:sp>
        <p:nvSpPr>
          <p:cNvPr id="243720" name="Oval 8"/>
          <p:cNvSpPr>
            <a:spLocks noChangeArrowheads="1"/>
          </p:cNvSpPr>
          <p:nvPr/>
        </p:nvSpPr>
        <p:spPr bwMode="auto">
          <a:xfrm>
            <a:off x="4267200" y="1123950"/>
            <a:ext cx="4495800" cy="1257300"/>
          </a:xfrm>
          <a:prstGeom prst="ellipse">
            <a:avLst/>
          </a:prstGeom>
          <a:solidFill>
            <a:schemeClr val="tx2"/>
          </a:solidFill>
          <a:ln w="9525">
            <a:solidFill>
              <a:schemeClr val="tx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1800" b="1" u="sng" dirty="0">
                <a:solidFill>
                  <a:schemeClr val="bg1"/>
                </a:solidFill>
              </a:rPr>
              <a:t>CASES</a:t>
            </a:r>
          </a:p>
          <a:p>
            <a:pPr algn="ctr">
              <a:spcBef>
                <a:spcPts val="0"/>
              </a:spcBef>
              <a:buNone/>
            </a:pPr>
            <a:r>
              <a:rPr lang="en-US" altLang="en-US" sz="1800" b="1" dirty="0">
                <a:solidFill>
                  <a:schemeClr val="bg1"/>
                </a:solidFill>
              </a:rPr>
              <a:t>Patients with </a:t>
            </a:r>
            <a:r>
              <a:rPr lang="en-US" altLang="en-US" sz="1800" b="1" dirty="0" smtClean="0">
                <a:solidFill>
                  <a:schemeClr val="bg1"/>
                </a:solidFill>
              </a:rPr>
              <a:t>heart failure before </a:t>
            </a:r>
          </a:p>
          <a:p>
            <a:pPr algn="ctr">
              <a:spcBef>
                <a:spcPts val="0"/>
              </a:spcBef>
              <a:buNone/>
            </a:pPr>
            <a:r>
              <a:rPr lang="en-US" altLang="en-US" sz="1800" b="1" dirty="0" smtClean="0">
                <a:solidFill>
                  <a:schemeClr val="bg1"/>
                </a:solidFill>
              </a:rPr>
              <a:t>Age 50</a:t>
            </a:r>
            <a:endParaRPr lang="en-US" altLang="en-US" sz="1800" b="1" dirty="0">
              <a:solidFill>
                <a:schemeClr val="bg1"/>
              </a:solidFill>
            </a:endParaRPr>
          </a:p>
        </p:txBody>
      </p:sp>
      <p:sp>
        <p:nvSpPr>
          <p:cNvPr id="243722" name="Oval 10"/>
          <p:cNvSpPr>
            <a:spLocks noChangeArrowheads="1"/>
          </p:cNvSpPr>
          <p:nvPr/>
        </p:nvSpPr>
        <p:spPr bwMode="auto">
          <a:xfrm>
            <a:off x="4191000" y="2438400"/>
            <a:ext cx="4724400" cy="1371600"/>
          </a:xfrm>
          <a:prstGeom prst="ellipse">
            <a:avLst/>
          </a:prstGeom>
          <a:solidFill>
            <a:schemeClr val="tx2"/>
          </a:solidFill>
          <a:ln w="9525">
            <a:solidFill>
              <a:schemeClr val="tx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1800" b="1" u="sng" dirty="0" smtClean="0">
                <a:solidFill>
                  <a:schemeClr val="bg1"/>
                </a:solidFill>
              </a:rPr>
              <a:t>CONTROLS</a:t>
            </a:r>
            <a:endParaRPr lang="en-US" altLang="en-US" sz="1800" b="1" dirty="0">
              <a:solidFill>
                <a:schemeClr val="bg1"/>
              </a:solidFill>
            </a:endParaRPr>
          </a:p>
          <a:p>
            <a:pPr algn="ctr">
              <a:spcBef>
                <a:spcPts val="0"/>
              </a:spcBef>
              <a:buNone/>
            </a:pPr>
            <a:r>
              <a:rPr lang="en-US" altLang="en-US" sz="1800" b="1" dirty="0">
                <a:solidFill>
                  <a:schemeClr val="bg1"/>
                </a:solidFill>
              </a:rPr>
              <a:t>Patients without </a:t>
            </a:r>
          </a:p>
          <a:p>
            <a:pPr algn="ctr">
              <a:spcBef>
                <a:spcPts val="0"/>
              </a:spcBef>
              <a:buNone/>
            </a:pPr>
            <a:r>
              <a:rPr lang="en-US" altLang="en-US" sz="1800" b="1" dirty="0" smtClean="0">
                <a:solidFill>
                  <a:schemeClr val="bg1"/>
                </a:solidFill>
              </a:rPr>
              <a:t>Heart failure</a:t>
            </a:r>
            <a:endParaRPr lang="en-US" altLang="en-US" sz="1600" b="1" dirty="0"/>
          </a:p>
        </p:txBody>
      </p:sp>
      <p:sp>
        <p:nvSpPr>
          <p:cNvPr id="243724" name="Rectangle 12"/>
          <p:cNvSpPr>
            <a:spLocks noChangeArrowheads="1"/>
          </p:cNvSpPr>
          <p:nvPr/>
        </p:nvSpPr>
        <p:spPr bwMode="auto">
          <a:xfrm>
            <a:off x="152400" y="1562100"/>
            <a:ext cx="3124200" cy="1485900"/>
          </a:xfrm>
          <a:prstGeom prst="rect">
            <a:avLst/>
          </a:prstGeom>
          <a:solidFill>
            <a:srgbClr val="FF00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1800" b="1" u="sng" dirty="0">
                <a:solidFill>
                  <a:schemeClr val="bg1"/>
                </a:solidFill>
              </a:rPr>
              <a:t>RISK </a:t>
            </a:r>
            <a:r>
              <a:rPr lang="en-US" altLang="en-US" sz="1800" b="1" u="sng" dirty="0" smtClean="0">
                <a:solidFill>
                  <a:schemeClr val="bg1"/>
                </a:solidFill>
              </a:rPr>
              <a:t>FACTORS</a:t>
            </a:r>
            <a:endParaRPr lang="en-US" altLang="en-US" sz="1800" b="1" u="sng" dirty="0">
              <a:solidFill>
                <a:schemeClr val="bg1"/>
              </a:solidFill>
            </a:endParaRPr>
          </a:p>
          <a:p>
            <a:pPr algn="ctr">
              <a:spcBef>
                <a:spcPts val="0"/>
              </a:spcBef>
              <a:buNone/>
            </a:pPr>
            <a:r>
              <a:rPr lang="en-US" altLang="en-US" sz="1800" b="1" dirty="0">
                <a:solidFill>
                  <a:schemeClr val="bg1"/>
                </a:solidFill>
              </a:rPr>
              <a:t>Demographic</a:t>
            </a:r>
          </a:p>
          <a:p>
            <a:pPr algn="ctr">
              <a:spcBef>
                <a:spcPts val="0"/>
              </a:spcBef>
              <a:buNone/>
            </a:pPr>
            <a:r>
              <a:rPr lang="en-US" altLang="en-US" sz="1800" b="1" dirty="0">
                <a:solidFill>
                  <a:schemeClr val="bg1"/>
                </a:solidFill>
              </a:rPr>
              <a:t>Behavioral</a:t>
            </a:r>
          </a:p>
          <a:p>
            <a:pPr algn="ctr">
              <a:spcBef>
                <a:spcPts val="0"/>
              </a:spcBef>
              <a:buNone/>
            </a:pPr>
            <a:r>
              <a:rPr lang="en-US" altLang="en-US" sz="1800" b="1" dirty="0">
                <a:solidFill>
                  <a:schemeClr val="bg1"/>
                </a:solidFill>
              </a:rPr>
              <a:t>Biological</a:t>
            </a:r>
          </a:p>
          <a:p>
            <a:pPr algn="ctr">
              <a:spcBef>
                <a:spcPts val="0"/>
              </a:spcBef>
              <a:buNone/>
            </a:pPr>
            <a:r>
              <a:rPr lang="en-US" altLang="en-US" sz="1800" b="1" dirty="0">
                <a:solidFill>
                  <a:schemeClr val="bg1"/>
                </a:solidFill>
              </a:rPr>
              <a:t>Genetic</a:t>
            </a:r>
          </a:p>
        </p:txBody>
      </p:sp>
      <p:sp>
        <p:nvSpPr>
          <p:cNvPr id="243726" name="Line 14"/>
          <p:cNvSpPr>
            <a:spLocks noChangeShapeType="1"/>
          </p:cNvSpPr>
          <p:nvPr/>
        </p:nvSpPr>
        <p:spPr bwMode="auto">
          <a:xfrm flipH="1">
            <a:off x="3286125" y="1838325"/>
            <a:ext cx="990600" cy="45720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3727" name="Line 15"/>
          <p:cNvSpPr>
            <a:spLocks noChangeShapeType="1"/>
          </p:cNvSpPr>
          <p:nvPr/>
        </p:nvSpPr>
        <p:spPr bwMode="auto">
          <a:xfrm flipH="1" flipV="1">
            <a:off x="3286124" y="2647950"/>
            <a:ext cx="904875" cy="47625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3729" name="Text Box 17"/>
          <p:cNvSpPr txBox="1">
            <a:spLocks noChangeArrowheads="1"/>
          </p:cNvSpPr>
          <p:nvPr/>
        </p:nvSpPr>
        <p:spPr bwMode="auto">
          <a:xfrm>
            <a:off x="3851275" y="895350"/>
            <a:ext cx="1059906"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i="1" dirty="0"/>
              <a:t>present</a:t>
            </a:r>
          </a:p>
        </p:txBody>
      </p:sp>
    </p:spTree>
    <p:extLst>
      <p:ext uri="{BB962C8B-B14F-4D97-AF65-F5344CB8AC3E}">
        <p14:creationId xmlns:p14="http://schemas.microsoft.com/office/powerpoint/2010/main" val="40235379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3720"/>
                                        </p:tgtEl>
                                        <p:attrNameLst>
                                          <p:attrName>style.visibility</p:attrName>
                                        </p:attrNameLst>
                                      </p:cBhvr>
                                      <p:to>
                                        <p:strVal val="visible"/>
                                      </p:to>
                                    </p:set>
                                    <p:animEffect transition="in" filter="blinds(horizontal)">
                                      <p:cBhvr>
                                        <p:cTn id="7" dur="500"/>
                                        <p:tgtEl>
                                          <p:spTgt spid="24372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43722"/>
                                        </p:tgtEl>
                                        <p:attrNameLst>
                                          <p:attrName>style.visibility</p:attrName>
                                        </p:attrNameLst>
                                      </p:cBhvr>
                                      <p:to>
                                        <p:strVal val="visible"/>
                                      </p:to>
                                    </p:set>
                                    <p:animEffect transition="in" filter="blinds(horizontal)">
                                      <p:cBhvr>
                                        <p:cTn id="10" dur="500"/>
                                        <p:tgtEl>
                                          <p:spTgt spid="24372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43724"/>
                                        </p:tgtEl>
                                        <p:attrNameLst>
                                          <p:attrName>style.visibility</p:attrName>
                                        </p:attrNameLst>
                                      </p:cBhvr>
                                      <p:to>
                                        <p:strVal val="visible"/>
                                      </p:to>
                                    </p:set>
                                    <p:animEffect transition="in" filter="blinds(horizontal)">
                                      <p:cBhvr>
                                        <p:cTn id="13" dur="500"/>
                                        <p:tgtEl>
                                          <p:spTgt spid="24372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43726"/>
                                        </p:tgtEl>
                                        <p:attrNameLst>
                                          <p:attrName>style.visibility</p:attrName>
                                        </p:attrNameLst>
                                      </p:cBhvr>
                                      <p:to>
                                        <p:strVal val="visible"/>
                                      </p:to>
                                    </p:set>
                                    <p:animEffect transition="in" filter="blinds(horizontal)">
                                      <p:cBhvr>
                                        <p:cTn id="18" dur="500"/>
                                        <p:tgtEl>
                                          <p:spTgt spid="24372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43727"/>
                                        </p:tgtEl>
                                        <p:attrNameLst>
                                          <p:attrName>style.visibility</p:attrName>
                                        </p:attrNameLst>
                                      </p:cBhvr>
                                      <p:to>
                                        <p:strVal val="visible"/>
                                      </p:to>
                                    </p:set>
                                    <p:animEffect transition="in" filter="blinds(horizontal)">
                                      <p:cBhvr>
                                        <p:cTn id="21" dur="500"/>
                                        <p:tgtEl>
                                          <p:spTgt spid="24372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43729"/>
                                        </p:tgtEl>
                                        <p:attrNameLst>
                                          <p:attrName>style.visibility</p:attrName>
                                        </p:attrNameLst>
                                      </p:cBhvr>
                                      <p:to>
                                        <p:strVal val="visible"/>
                                      </p:to>
                                    </p:set>
                                    <p:animEffect transition="in" filter="blinds(horizontal)">
                                      <p:cBhvr>
                                        <p:cTn id="26" dur="500"/>
                                        <p:tgtEl>
                                          <p:spTgt spid="243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20" grpId="0" animBg="1"/>
      <p:bldP spid="243722" grpId="0" animBg="1"/>
      <p:bldP spid="243724" grpId="0" animBg="1"/>
      <p:bldP spid="243726" grpId="0" animBg="1"/>
      <p:bldP spid="243727" grpId="0" animBg="1"/>
      <p:bldP spid="24372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dirty="0" smtClean="0"/>
              <a:t>Case control studies</a:t>
            </a:r>
          </a:p>
        </p:txBody>
      </p:sp>
      <p:sp>
        <p:nvSpPr>
          <p:cNvPr id="26627" name="Rectangle 3"/>
          <p:cNvSpPr>
            <a:spLocks noGrp="1" noChangeArrowheads="1"/>
          </p:cNvSpPr>
          <p:nvPr>
            <p:ph type="body" idx="1"/>
          </p:nvPr>
        </p:nvSpPr>
        <p:spPr/>
        <p:txBody>
          <a:bodyPr/>
          <a:lstStyle/>
          <a:p>
            <a:pPr eaLnBrk="1" hangingPunct="1"/>
            <a:r>
              <a:rPr lang="en-US" altLang="en-US" b="1" dirty="0" smtClean="0"/>
              <a:t>Cannot yield estimates of incidence or prevalence of disease in the population  (why?)</a:t>
            </a:r>
          </a:p>
          <a:p>
            <a:pPr eaLnBrk="1" hangingPunct="1"/>
            <a:endParaRPr lang="en-US" altLang="en-US" b="1" dirty="0" smtClean="0"/>
          </a:p>
          <a:p>
            <a:pPr eaLnBrk="1" hangingPunct="1"/>
            <a:r>
              <a:rPr lang="en-US" altLang="en-US" b="1" dirty="0" smtClean="0"/>
              <a:t>Odds Ratio is statistics</a:t>
            </a:r>
          </a:p>
        </p:txBody>
      </p:sp>
    </p:spTree>
    <p:extLst>
      <p:ext uri="{BB962C8B-B14F-4D97-AF65-F5344CB8AC3E}">
        <p14:creationId xmlns:p14="http://schemas.microsoft.com/office/powerpoint/2010/main" val="3110843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altLang="en-US" dirty="0"/>
              <a:t>To understand the difference between descriptive and analytic observational </a:t>
            </a:r>
            <a:r>
              <a:rPr lang="en-US" altLang="en-US" dirty="0" smtClean="0"/>
              <a:t>studies</a:t>
            </a:r>
          </a:p>
          <a:p>
            <a:endParaRPr lang="en-US" altLang="en-US" dirty="0"/>
          </a:p>
          <a:p>
            <a:r>
              <a:rPr lang="en-US" altLang="en-US" dirty="0"/>
              <a:t>To identify the strengths and weakness of different designs and apply different study designs to the same research question</a:t>
            </a:r>
          </a:p>
          <a:p>
            <a:endParaRPr lang="en-US" dirty="0"/>
          </a:p>
        </p:txBody>
      </p:sp>
    </p:spTree>
    <p:extLst>
      <p:ext uri="{BB962C8B-B14F-4D97-AF65-F5344CB8AC3E}">
        <p14:creationId xmlns:p14="http://schemas.microsoft.com/office/powerpoint/2010/main" val="23822285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mtClean="0"/>
              <a:t>Measures of association</a:t>
            </a:r>
          </a:p>
        </p:txBody>
      </p:sp>
      <p:graphicFrame>
        <p:nvGraphicFramePr>
          <p:cNvPr id="309251" name="Group 3"/>
          <p:cNvGraphicFramePr>
            <a:graphicFrameLocks noGrp="1"/>
          </p:cNvGraphicFramePr>
          <p:nvPr>
            <p:ph idx="1"/>
            <p:extLst>
              <p:ext uri="{D42A27DB-BD31-4B8C-83A1-F6EECF244321}">
                <p14:modId xmlns:p14="http://schemas.microsoft.com/office/powerpoint/2010/main" val="1538089064"/>
              </p:ext>
            </p:extLst>
          </p:nvPr>
        </p:nvGraphicFramePr>
        <p:xfrm>
          <a:off x="228600" y="1163241"/>
          <a:ext cx="6096000" cy="2971800"/>
        </p:xfrm>
        <a:graphic>
          <a:graphicData uri="http://schemas.openxmlformats.org/drawingml/2006/table">
            <a:tbl>
              <a:tblPr/>
              <a:tblGrid>
                <a:gridCol w="1371600"/>
                <a:gridCol w="833438"/>
                <a:gridCol w="1946275"/>
                <a:gridCol w="1944687"/>
              </a:tblGrid>
              <a:tr h="4000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dirty="0" smtClean="0">
                        <a:ln>
                          <a:noFill/>
                        </a:ln>
                        <a:solidFill>
                          <a:schemeClr val="tx1"/>
                        </a:solidFill>
                        <a:effectLst/>
                        <a:latin typeface="Verdana" pitchFamily="34" charset="0"/>
                      </a:endParaRPr>
                    </a:p>
                  </a:txBody>
                  <a:tcPr marT="34290" marB="3429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34290" marB="34290" horzOverflow="overflow">
                    <a:lnL>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smtClean="0">
                          <a:ln>
                            <a:noFill/>
                          </a:ln>
                          <a:solidFill>
                            <a:schemeClr val="tx1"/>
                          </a:solidFill>
                          <a:effectLst/>
                          <a:latin typeface="Verdana" pitchFamily="34" charset="0"/>
                        </a:rPr>
                        <a:t>Disease</a:t>
                      </a:r>
                    </a:p>
                  </a:txBody>
                  <a:tcPr marT="34290" marB="34290" horzOverflow="overflow">
                    <a:lnL>
                      <a:noFill/>
                    </a:lnL>
                    <a:lnR cap="flat">
                      <a:noFill/>
                    </a:lnR>
                    <a:lnT cap="flat">
                      <a:noFill/>
                    </a:lnT>
                    <a:lnB>
                      <a:noFill/>
                    </a:lnB>
                    <a:lnTlToBr>
                      <a:noFill/>
                    </a:lnTlToBr>
                    <a:lnBlToTr>
                      <a:noFill/>
                    </a:lnBlToTr>
                    <a:noFill/>
                  </a:tcPr>
                </a:tc>
                <a:tc hMerge="1">
                  <a:txBody>
                    <a:bodyPr/>
                    <a:lstStyle/>
                    <a:p>
                      <a:endParaRPr lang="en-US"/>
                    </a:p>
                  </a:txBody>
                  <a:tcPr/>
                </a:tc>
              </a:tr>
              <a:tr h="4572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34290" marB="34290"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34290" marB="3429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dirty="0" smtClean="0">
                          <a:ln>
                            <a:noFill/>
                          </a:ln>
                          <a:solidFill>
                            <a:schemeClr val="tx1"/>
                          </a:solidFill>
                          <a:effectLst/>
                          <a:latin typeface="Verdana" pitchFamily="34" charset="0"/>
                        </a:rPr>
                        <a:t>Yes</a:t>
                      </a:r>
                    </a:p>
                  </a:txBody>
                  <a:tcPr marT="34290" marB="3429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No</a:t>
                      </a:r>
                    </a:p>
                  </a:txBody>
                  <a:tcPr marT="34290" marB="3429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1085850">
                <a:tc row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chemeClr val="tx1"/>
                          </a:solidFill>
                          <a:effectLst/>
                          <a:latin typeface="Verdana" pitchFamily="34" charset="0"/>
                        </a:rPr>
                        <a:t>Risk factor</a:t>
                      </a:r>
                    </a:p>
                  </a:txBody>
                  <a:tcPr marT="34290" marB="3429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Yes</a:t>
                      </a:r>
                    </a:p>
                  </a:txBody>
                  <a:tcPr marT="34290" marB="3429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rgbClr val="FF0000"/>
                          </a:solidFill>
                          <a:effectLst/>
                          <a:latin typeface="Verdana" pitchFamily="34" charset="0"/>
                        </a:rPr>
                        <a:t>A</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rgbClr val="33CC33"/>
                          </a:solidFill>
                          <a:effectLst/>
                          <a:latin typeface="Verdana" pitchFamily="34" charset="0"/>
                        </a:rPr>
                        <a:t>B</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No</a:t>
                      </a:r>
                    </a:p>
                  </a:txBody>
                  <a:tcPr marT="34290" marB="34290"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smtClean="0">
                          <a:ln>
                            <a:noFill/>
                          </a:ln>
                          <a:solidFill>
                            <a:srgbClr val="0000FF"/>
                          </a:solidFill>
                          <a:effectLst/>
                          <a:latin typeface="Verdana" pitchFamily="34" charset="0"/>
                        </a:rPr>
                        <a:t>C</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rgbClr val="FF9900"/>
                          </a:solidFill>
                          <a:effectLst/>
                          <a:latin typeface="Verdana" pitchFamily="34" charset="0"/>
                        </a:rPr>
                        <a:t>D</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2" name="Group 46"/>
          <p:cNvGrpSpPr>
            <a:grpSpLocks/>
          </p:cNvGrpSpPr>
          <p:nvPr/>
        </p:nvGrpSpPr>
        <p:grpSpPr bwMode="auto">
          <a:xfrm>
            <a:off x="6629400" y="971550"/>
            <a:ext cx="2133600" cy="3355182"/>
            <a:chOff x="4176" y="1056"/>
            <a:chExt cx="1344" cy="2818"/>
          </a:xfrm>
        </p:grpSpPr>
        <p:sp>
          <p:nvSpPr>
            <p:cNvPr id="27674" name="Text Box 44"/>
            <p:cNvSpPr txBox="1">
              <a:spLocks noChangeArrowheads="1"/>
            </p:cNvSpPr>
            <p:nvPr/>
          </p:nvSpPr>
          <p:spPr bwMode="auto">
            <a:xfrm>
              <a:off x="4176" y="1056"/>
              <a:ext cx="1344" cy="281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2000" u="sng" dirty="0"/>
                <a:t>Odds ratio</a:t>
              </a:r>
            </a:p>
            <a:p>
              <a:pPr algn="ctr">
                <a:spcBef>
                  <a:spcPts val="0"/>
                </a:spcBef>
                <a:buNone/>
              </a:pPr>
              <a:r>
                <a:rPr lang="en-US" altLang="en-US" sz="2000" b="1" u="sng" dirty="0">
                  <a:solidFill>
                    <a:srgbClr val="FF0000"/>
                  </a:solidFill>
                </a:rPr>
                <a:t>A</a:t>
              </a:r>
              <a:r>
                <a:rPr lang="en-US" altLang="en-US" sz="2000" b="1" u="sng" dirty="0">
                  <a:solidFill>
                    <a:schemeClr val="accent2"/>
                  </a:solidFill>
                </a:rPr>
                <a:t> </a:t>
              </a:r>
              <a:endParaRPr lang="en-US" altLang="en-US" sz="2000" u="sng" dirty="0"/>
            </a:p>
            <a:p>
              <a:pPr algn="ctr">
                <a:spcBef>
                  <a:spcPts val="0"/>
                </a:spcBef>
                <a:buNone/>
              </a:pPr>
              <a:r>
                <a:rPr lang="en-US" altLang="en-US" sz="2000" b="1" dirty="0">
                  <a:solidFill>
                    <a:srgbClr val="33CC33"/>
                  </a:solidFill>
                </a:rPr>
                <a:t>B</a:t>
              </a:r>
              <a:endParaRPr lang="en-US" altLang="en-US" sz="2000" u="sng" dirty="0"/>
            </a:p>
            <a:p>
              <a:pPr algn="ctr">
                <a:spcBef>
                  <a:spcPts val="0"/>
                </a:spcBef>
                <a:buNone/>
              </a:pPr>
              <a:r>
                <a:rPr lang="en-US" altLang="en-US" sz="2000" b="1" u="sng" dirty="0">
                  <a:solidFill>
                    <a:srgbClr val="0000FF"/>
                  </a:solidFill>
                </a:rPr>
                <a:t>C</a:t>
              </a:r>
            </a:p>
            <a:p>
              <a:pPr algn="ctr">
                <a:spcBef>
                  <a:spcPts val="0"/>
                </a:spcBef>
                <a:buNone/>
              </a:pPr>
              <a:r>
                <a:rPr lang="en-US" altLang="en-US" sz="2000" b="1" dirty="0">
                  <a:solidFill>
                    <a:srgbClr val="FF9900"/>
                  </a:solidFill>
                </a:rPr>
                <a:t>D</a:t>
              </a:r>
              <a:endParaRPr lang="en-US" altLang="en-US" sz="2000" b="1" u="sng" dirty="0">
                <a:solidFill>
                  <a:srgbClr val="0000FF"/>
                </a:solidFill>
              </a:endParaRPr>
            </a:p>
            <a:p>
              <a:pPr algn="ctr">
                <a:spcBef>
                  <a:spcPts val="0"/>
                </a:spcBef>
              </a:pPr>
              <a:endParaRPr lang="en-US" altLang="en-US" sz="2000" b="1" u="sng" dirty="0">
                <a:solidFill>
                  <a:srgbClr val="0000FF"/>
                </a:solidFill>
              </a:endParaRPr>
            </a:p>
            <a:p>
              <a:pPr algn="ctr">
                <a:spcBef>
                  <a:spcPts val="0"/>
                </a:spcBef>
                <a:buNone/>
              </a:pPr>
              <a:r>
                <a:rPr lang="en-US" altLang="en-US" sz="2000" b="1" dirty="0">
                  <a:solidFill>
                    <a:srgbClr val="0000FF"/>
                  </a:solidFill>
                </a:rPr>
                <a:t>Also…</a:t>
              </a:r>
            </a:p>
            <a:p>
              <a:pPr algn="ctr">
                <a:spcBef>
                  <a:spcPts val="0"/>
                </a:spcBef>
              </a:pPr>
              <a:endParaRPr lang="en-US" altLang="en-US" sz="2000" u="sng" dirty="0"/>
            </a:p>
            <a:p>
              <a:pPr algn="ctr">
                <a:spcBef>
                  <a:spcPts val="0"/>
                </a:spcBef>
                <a:buNone/>
              </a:pPr>
              <a:r>
                <a:rPr lang="en-US" altLang="en-US" sz="2600" b="1" dirty="0">
                  <a:solidFill>
                    <a:srgbClr val="FF0000"/>
                  </a:solidFill>
                </a:rPr>
                <a:t>A</a:t>
              </a:r>
              <a:r>
                <a:rPr lang="en-US" altLang="en-US" sz="2600" b="1" dirty="0">
                  <a:solidFill>
                    <a:schemeClr val="accent2"/>
                  </a:solidFill>
                </a:rPr>
                <a:t> </a:t>
              </a:r>
              <a:r>
                <a:rPr lang="en-US" altLang="en-US" sz="2600" b="1" dirty="0">
                  <a:solidFill>
                    <a:srgbClr val="FF9900"/>
                  </a:solidFill>
                </a:rPr>
                <a:t>D</a:t>
              </a:r>
            </a:p>
            <a:p>
              <a:pPr algn="ctr">
                <a:spcBef>
                  <a:spcPts val="0"/>
                </a:spcBef>
                <a:buNone/>
              </a:pPr>
              <a:r>
                <a:rPr lang="en-US" altLang="en-US" sz="2600" b="1" dirty="0">
                  <a:solidFill>
                    <a:srgbClr val="0000FF"/>
                  </a:solidFill>
                </a:rPr>
                <a:t>C </a:t>
              </a:r>
              <a:r>
                <a:rPr lang="en-US" altLang="en-US" sz="2600" b="1" dirty="0">
                  <a:solidFill>
                    <a:srgbClr val="33CC33"/>
                  </a:solidFill>
                </a:rPr>
                <a:t>B</a:t>
              </a:r>
            </a:p>
          </p:txBody>
        </p:sp>
        <p:sp>
          <p:nvSpPr>
            <p:cNvPr id="27675" name="Line 45"/>
            <p:cNvSpPr>
              <a:spLocks noChangeShapeType="1"/>
            </p:cNvSpPr>
            <p:nvPr/>
          </p:nvSpPr>
          <p:spPr bwMode="auto">
            <a:xfrm>
              <a:off x="4512" y="1840"/>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7673" name="Line 45"/>
          <p:cNvSpPr>
            <a:spLocks noChangeShapeType="1"/>
          </p:cNvSpPr>
          <p:nvPr/>
        </p:nvSpPr>
        <p:spPr bwMode="auto">
          <a:xfrm>
            <a:off x="7086600" y="3867150"/>
            <a:ext cx="1143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02730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7673"/>
                                        </p:tgtEl>
                                        <p:attrNameLst>
                                          <p:attrName>style.visibility</p:attrName>
                                        </p:attrNameLst>
                                      </p:cBhvr>
                                      <p:to>
                                        <p:strVal val="visible"/>
                                      </p:to>
                                    </p:set>
                                    <p:animEffect transition="in" filter="randombar(horizontal)">
                                      <p:cBhvr>
                                        <p:cTn id="10" dur="500"/>
                                        <p:tgtEl>
                                          <p:spTgt spid="276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7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z="4000" dirty="0" smtClean="0"/>
              <a:t>Case-control Study:  pluses</a:t>
            </a:r>
          </a:p>
        </p:txBody>
      </p:sp>
      <p:sp>
        <p:nvSpPr>
          <p:cNvPr id="28675" name="Rectangle 3"/>
          <p:cNvSpPr>
            <a:spLocks noGrp="1" noChangeArrowheads="1"/>
          </p:cNvSpPr>
          <p:nvPr>
            <p:ph type="body" idx="1"/>
          </p:nvPr>
        </p:nvSpPr>
        <p:spPr>
          <a:xfrm>
            <a:off x="609600" y="1123950"/>
            <a:ext cx="8153400" cy="3086100"/>
          </a:xfrm>
        </p:spPr>
        <p:txBody>
          <a:bodyPr/>
          <a:lstStyle/>
          <a:p>
            <a:pPr eaLnBrk="1" hangingPunct="1">
              <a:lnSpc>
                <a:spcPct val="90000"/>
              </a:lnSpc>
              <a:spcBef>
                <a:spcPts val="0"/>
              </a:spcBef>
              <a:buFont typeface="Wingdings" pitchFamily="2" charset="2"/>
              <a:buNone/>
            </a:pPr>
            <a:r>
              <a:rPr lang="en-US" altLang="en-US" sz="2400" b="1" dirty="0" smtClean="0"/>
              <a:t>+	Rare outcome/Long latent period</a:t>
            </a:r>
          </a:p>
          <a:p>
            <a:pPr eaLnBrk="1" hangingPunct="1">
              <a:lnSpc>
                <a:spcPct val="90000"/>
              </a:lnSpc>
              <a:spcBef>
                <a:spcPts val="0"/>
              </a:spcBef>
              <a:buFont typeface="Wingdings" pitchFamily="2" charset="2"/>
              <a:buNone/>
            </a:pPr>
            <a:endParaRPr lang="en-US" altLang="en-US" sz="2400" b="1" dirty="0" smtClean="0"/>
          </a:p>
          <a:p>
            <a:pPr eaLnBrk="1" hangingPunct="1">
              <a:lnSpc>
                <a:spcPct val="90000"/>
              </a:lnSpc>
              <a:spcBef>
                <a:spcPts val="0"/>
              </a:spcBef>
              <a:buFont typeface="Wingdings" pitchFamily="2" charset="2"/>
              <a:buNone/>
            </a:pPr>
            <a:r>
              <a:rPr lang="en-US" altLang="en-US" sz="2400" b="1" dirty="0" smtClean="0"/>
              <a:t>+	Inexpensive and efficient: may be only feasible option</a:t>
            </a:r>
          </a:p>
          <a:p>
            <a:pPr eaLnBrk="1" hangingPunct="1">
              <a:lnSpc>
                <a:spcPct val="90000"/>
              </a:lnSpc>
              <a:spcBef>
                <a:spcPts val="0"/>
              </a:spcBef>
              <a:buFont typeface="Wingdings" pitchFamily="2" charset="2"/>
              <a:buNone/>
            </a:pPr>
            <a:endParaRPr lang="en-US" altLang="en-US" sz="2400" b="1" dirty="0" smtClean="0"/>
          </a:p>
          <a:p>
            <a:pPr eaLnBrk="1" hangingPunct="1">
              <a:lnSpc>
                <a:spcPct val="90000"/>
              </a:lnSpc>
              <a:spcBef>
                <a:spcPts val="0"/>
              </a:spcBef>
              <a:buFont typeface="Wingdings" pitchFamily="2" charset="2"/>
              <a:buNone/>
            </a:pPr>
            <a:r>
              <a:rPr lang="en-US" altLang="en-US" sz="2400" b="1" dirty="0" smtClean="0"/>
              <a:t>+	Establishes association (Odds ratio)</a:t>
            </a:r>
          </a:p>
          <a:p>
            <a:pPr eaLnBrk="1" hangingPunct="1">
              <a:lnSpc>
                <a:spcPct val="90000"/>
              </a:lnSpc>
              <a:spcBef>
                <a:spcPts val="0"/>
              </a:spcBef>
              <a:buFont typeface="Wingdings" pitchFamily="2" charset="2"/>
              <a:buNone/>
            </a:pPr>
            <a:endParaRPr lang="en-US" altLang="en-US" sz="2400" b="1" dirty="0" smtClean="0"/>
          </a:p>
          <a:p>
            <a:pPr eaLnBrk="1" hangingPunct="1">
              <a:lnSpc>
                <a:spcPct val="90000"/>
              </a:lnSpc>
              <a:spcBef>
                <a:spcPts val="0"/>
              </a:spcBef>
              <a:buFont typeface="Wingdings" pitchFamily="2" charset="2"/>
              <a:buNone/>
            </a:pPr>
            <a:r>
              <a:rPr lang="en-US" altLang="en-US" sz="2400" b="1" dirty="0" smtClean="0"/>
              <a:t>+	Useful for generating hypotheses (multiple risk factors can be explored)</a:t>
            </a:r>
          </a:p>
          <a:p>
            <a:pPr eaLnBrk="1" hangingPunct="1">
              <a:lnSpc>
                <a:spcPct val="90000"/>
              </a:lnSpc>
              <a:buFont typeface="Wingdings" pitchFamily="2" charset="2"/>
              <a:buNone/>
            </a:pPr>
            <a:endParaRPr lang="en-US" altLang="en-US" sz="2500" b="1" i="1" u="sng" dirty="0" smtClean="0"/>
          </a:p>
        </p:txBody>
      </p:sp>
    </p:spTree>
    <p:extLst>
      <p:ext uri="{BB962C8B-B14F-4D97-AF65-F5344CB8AC3E}">
        <p14:creationId xmlns:p14="http://schemas.microsoft.com/office/powerpoint/2010/main" val="38763746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57150"/>
            <a:ext cx="8991600" cy="912019"/>
          </a:xfrm>
        </p:spPr>
        <p:txBody>
          <a:bodyPr/>
          <a:lstStyle/>
          <a:p>
            <a:pPr eaLnBrk="1" hangingPunct="1"/>
            <a:r>
              <a:rPr lang="en-US" altLang="en-US" dirty="0" smtClean="0"/>
              <a:t>Case-control study-minuses</a:t>
            </a:r>
          </a:p>
        </p:txBody>
      </p:sp>
      <p:sp>
        <p:nvSpPr>
          <p:cNvPr id="29699" name="Rectangle 3"/>
          <p:cNvSpPr>
            <a:spLocks noGrp="1" noChangeArrowheads="1"/>
          </p:cNvSpPr>
          <p:nvPr>
            <p:ph type="body" idx="1"/>
          </p:nvPr>
        </p:nvSpPr>
        <p:spPr>
          <a:xfrm>
            <a:off x="457200" y="1123950"/>
            <a:ext cx="8686800" cy="3200400"/>
          </a:xfrm>
        </p:spPr>
        <p:txBody>
          <a:bodyPr/>
          <a:lstStyle/>
          <a:p>
            <a:r>
              <a:rPr lang="en-US" altLang="en-US" sz="2800" b="1" dirty="0" smtClean="0"/>
              <a:t>Causality still difficult to establish</a:t>
            </a:r>
          </a:p>
          <a:p>
            <a:endParaRPr lang="en-US" altLang="en-US" sz="2800" b="1" dirty="0" smtClean="0"/>
          </a:p>
          <a:p>
            <a:pPr lvl="1"/>
            <a:r>
              <a:rPr lang="en-US" altLang="en-US" sz="2100" b="1" dirty="0" smtClean="0"/>
              <a:t>Selection bias (appropriate controls)</a:t>
            </a:r>
          </a:p>
          <a:p>
            <a:pPr lvl="2"/>
            <a:r>
              <a:rPr lang="en-US" altLang="en-US" sz="1700" b="1" dirty="0" smtClean="0"/>
              <a:t>Caffeine and Pancreatic cancer in the GI clinic</a:t>
            </a:r>
          </a:p>
          <a:p>
            <a:pPr lvl="2"/>
            <a:endParaRPr lang="en-US" altLang="en-US" sz="1700" b="1" dirty="0" smtClean="0"/>
          </a:p>
          <a:p>
            <a:pPr lvl="1"/>
            <a:r>
              <a:rPr lang="en-US" altLang="en-US" sz="2100" b="1" dirty="0" smtClean="0"/>
              <a:t>Recall bias: sampling (retrospective)</a:t>
            </a:r>
          </a:p>
          <a:p>
            <a:pPr lvl="2"/>
            <a:r>
              <a:rPr lang="en-US" altLang="en-US" sz="1700" b="1" dirty="0" smtClean="0"/>
              <a:t>Abortion and risk of breast cancer in Sweden</a:t>
            </a:r>
          </a:p>
          <a:p>
            <a:pPr lvl="1" eaLnBrk="1" hangingPunct="1">
              <a:buFont typeface="Wingdings" pitchFamily="2" charset="2"/>
              <a:buNone/>
            </a:pPr>
            <a:endParaRPr lang="en-US" altLang="en-US" sz="2500" b="1" dirty="0" smtClean="0"/>
          </a:p>
        </p:txBody>
      </p:sp>
    </p:spTree>
    <p:extLst>
      <p:ext uri="{BB962C8B-B14F-4D97-AF65-F5344CB8AC3E}">
        <p14:creationId xmlns:p14="http://schemas.microsoft.com/office/powerpoint/2010/main" val="25753190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574675" y="114300"/>
            <a:ext cx="8001000" cy="912019"/>
          </a:xfrm>
        </p:spPr>
        <p:txBody>
          <a:bodyPr/>
          <a:lstStyle/>
          <a:p>
            <a:r>
              <a:rPr lang="en-US" altLang="en-US" sz="3600" smtClean="0"/>
              <a:t>Case-control study--minuses</a:t>
            </a:r>
          </a:p>
        </p:txBody>
      </p:sp>
      <p:sp>
        <p:nvSpPr>
          <p:cNvPr id="30723" name="Content Placeholder 2"/>
          <p:cNvSpPr>
            <a:spLocks noGrp="1"/>
          </p:cNvSpPr>
          <p:nvPr>
            <p:ph idx="1"/>
          </p:nvPr>
        </p:nvSpPr>
        <p:spPr>
          <a:xfrm>
            <a:off x="457200" y="1047750"/>
            <a:ext cx="8229600" cy="3546873"/>
          </a:xfrm>
        </p:spPr>
        <p:txBody>
          <a:bodyPr/>
          <a:lstStyle/>
          <a:p>
            <a:r>
              <a:rPr lang="en-US" altLang="en-US" dirty="0" smtClean="0"/>
              <a:t>Incidence</a:t>
            </a:r>
          </a:p>
          <a:p>
            <a:pPr lvl="1"/>
            <a:r>
              <a:rPr lang="en-US" altLang="en-US" dirty="0" smtClean="0"/>
              <a:t>New cases of an outcome that occur</a:t>
            </a:r>
          </a:p>
          <a:p>
            <a:pPr lvl="1"/>
            <a:r>
              <a:rPr lang="en-US" altLang="en-US" dirty="0" smtClean="0"/>
              <a:t>Can measure in a cohort study</a:t>
            </a:r>
          </a:p>
          <a:p>
            <a:r>
              <a:rPr lang="en-US" altLang="en-US" dirty="0" smtClean="0"/>
              <a:t>Prevalence</a:t>
            </a:r>
          </a:p>
          <a:p>
            <a:pPr lvl="1"/>
            <a:r>
              <a:rPr lang="en-US" altLang="en-US" dirty="0" smtClean="0"/>
              <a:t>Cases that exist at a given time</a:t>
            </a:r>
          </a:p>
          <a:p>
            <a:pPr lvl="1"/>
            <a:r>
              <a:rPr lang="en-US" altLang="en-US" dirty="0" smtClean="0"/>
              <a:t>Can measure in a cross-sectional study</a:t>
            </a:r>
          </a:p>
          <a:p>
            <a:r>
              <a:rPr lang="en-US" altLang="en-US" dirty="0" smtClean="0"/>
              <a:t>Neither can be measured in a case-control study</a:t>
            </a:r>
          </a:p>
          <a:p>
            <a:pPr lvl="1"/>
            <a:endParaRPr lang="en-US" altLang="en-US" dirty="0" smtClean="0"/>
          </a:p>
        </p:txBody>
      </p:sp>
    </p:spTree>
    <p:extLst>
      <p:ext uri="{BB962C8B-B14F-4D97-AF65-F5344CB8AC3E}">
        <p14:creationId xmlns:p14="http://schemas.microsoft.com/office/powerpoint/2010/main" val="23407055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133350"/>
            <a:ext cx="8686800" cy="800100"/>
          </a:xfrm>
        </p:spPr>
        <p:txBody>
          <a:bodyPr/>
          <a:lstStyle/>
          <a:p>
            <a:pPr eaLnBrk="1" hangingPunct="1"/>
            <a:r>
              <a:rPr lang="en-US" altLang="en-US" sz="4000" dirty="0" smtClean="0"/>
              <a:t>Case-control  - “the house red wine”</a:t>
            </a:r>
          </a:p>
        </p:txBody>
      </p:sp>
      <p:sp>
        <p:nvSpPr>
          <p:cNvPr id="244739" name="Rectangle 3"/>
          <p:cNvSpPr>
            <a:spLocks noGrp="1" noChangeArrowheads="1"/>
          </p:cNvSpPr>
          <p:nvPr>
            <p:ph type="body" idx="1"/>
          </p:nvPr>
        </p:nvSpPr>
        <p:spPr>
          <a:xfrm>
            <a:off x="19050" y="971550"/>
            <a:ext cx="9144000" cy="3771900"/>
          </a:xfrm>
        </p:spPr>
        <p:txBody>
          <a:bodyPr/>
          <a:lstStyle/>
          <a:p>
            <a:pPr eaLnBrk="1" hangingPunct="1">
              <a:spcBef>
                <a:spcPts val="0"/>
              </a:spcBef>
            </a:pPr>
            <a:r>
              <a:rPr lang="en-US" altLang="en-US" sz="2200" dirty="0" smtClean="0"/>
              <a:t>Rely tampons and toxic shock syndrome:</a:t>
            </a:r>
          </a:p>
          <a:p>
            <a:pPr lvl="1" eaLnBrk="1" hangingPunct="1">
              <a:spcBef>
                <a:spcPts val="0"/>
              </a:spcBef>
            </a:pPr>
            <a:r>
              <a:rPr lang="en-US" altLang="en-US" sz="2200" dirty="0" smtClean="0"/>
              <a:t>High rates of toxic shock syndrome in menstruating women</a:t>
            </a:r>
          </a:p>
          <a:p>
            <a:pPr lvl="1" eaLnBrk="1" hangingPunct="1">
              <a:spcBef>
                <a:spcPts val="0"/>
              </a:spcBef>
            </a:pPr>
            <a:r>
              <a:rPr lang="en-US" altLang="en-US" sz="2200" dirty="0" smtClean="0"/>
              <a:t>Suspected OCPs or meds for PMS</a:t>
            </a:r>
          </a:p>
          <a:p>
            <a:pPr lvl="1" eaLnBrk="1" hangingPunct="1">
              <a:spcBef>
                <a:spcPts val="0"/>
              </a:spcBef>
            </a:pPr>
            <a:r>
              <a:rPr lang="en-US" altLang="en-US" sz="2200" dirty="0" smtClean="0"/>
              <a:t>Cases: 180 women with TSS in 6 geographic areas</a:t>
            </a:r>
          </a:p>
          <a:p>
            <a:pPr lvl="1" eaLnBrk="1" hangingPunct="1">
              <a:spcBef>
                <a:spcPts val="0"/>
              </a:spcBef>
            </a:pPr>
            <a:r>
              <a:rPr lang="en-US" altLang="en-US" sz="2200" dirty="0" smtClean="0"/>
              <a:t>Controls: 180 female friends of these patients and 180 females in the same telephone code</a:t>
            </a:r>
          </a:p>
          <a:p>
            <a:pPr lvl="1" eaLnBrk="1" hangingPunct="1">
              <a:spcBef>
                <a:spcPts val="0"/>
              </a:spcBef>
            </a:pPr>
            <a:r>
              <a:rPr lang="en-US" altLang="en-US" sz="2200" dirty="0" smtClean="0"/>
              <a:t>Tampon associated with TSS (OR = 29!)</a:t>
            </a:r>
          </a:p>
          <a:p>
            <a:pPr lvl="1" eaLnBrk="1" hangingPunct="1">
              <a:spcBef>
                <a:spcPts val="0"/>
              </a:spcBef>
            </a:pPr>
            <a:r>
              <a:rPr lang="en-US" altLang="en-US" sz="2200" dirty="0" smtClean="0"/>
              <a:t>Super absorbency associated with TSS (OR 1.34 per gm increase in absorbency)</a:t>
            </a:r>
          </a:p>
          <a:p>
            <a:pPr lvl="1" eaLnBrk="1" hangingPunct="1">
              <a:spcBef>
                <a:spcPts val="0"/>
              </a:spcBef>
            </a:pPr>
            <a:r>
              <a:rPr lang="en-US" altLang="en-US" sz="2200" dirty="0" smtClean="0"/>
              <a:t>Led to “RELY” brand tampons being taken off the market.</a:t>
            </a:r>
          </a:p>
        </p:txBody>
      </p:sp>
    </p:spTree>
    <p:extLst>
      <p:ext uri="{BB962C8B-B14F-4D97-AF65-F5344CB8AC3E}">
        <p14:creationId xmlns:p14="http://schemas.microsoft.com/office/powerpoint/2010/main" val="5692629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blinds(horizontal)">
                                      <p:cBhvr>
                                        <p:cTn id="7" dur="500"/>
                                        <p:tgtEl>
                                          <p:spTgt spid="244739">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44739">
                                            <p:txEl>
                                              <p:pRg st="1" end="1"/>
                                            </p:txEl>
                                          </p:spTgt>
                                        </p:tgtEl>
                                        <p:attrNameLst>
                                          <p:attrName>style.visibility</p:attrName>
                                        </p:attrNameLst>
                                      </p:cBhvr>
                                      <p:to>
                                        <p:strVal val="visible"/>
                                      </p:to>
                                    </p:set>
                                    <p:animEffect transition="in" filter="blinds(horizontal)">
                                      <p:cBhvr>
                                        <p:cTn id="10" dur="500"/>
                                        <p:tgtEl>
                                          <p:spTgt spid="244739">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44739">
                                            <p:txEl>
                                              <p:pRg st="2" end="2"/>
                                            </p:txEl>
                                          </p:spTgt>
                                        </p:tgtEl>
                                        <p:attrNameLst>
                                          <p:attrName>style.visibility</p:attrName>
                                        </p:attrNameLst>
                                      </p:cBhvr>
                                      <p:to>
                                        <p:strVal val="visible"/>
                                      </p:to>
                                    </p:set>
                                    <p:animEffect transition="in" filter="blinds(horizontal)">
                                      <p:cBhvr>
                                        <p:cTn id="13" dur="500"/>
                                        <p:tgtEl>
                                          <p:spTgt spid="244739">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244739">
                                            <p:txEl>
                                              <p:pRg st="3" end="3"/>
                                            </p:txEl>
                                          </p:spTgt>
                                        </p:tgtEl>
                                        <p:attrNameLst>
                                          <p:attrName>style.visibility</p:attrName>
                                        </p:attrNameLst>
                                      </p:cBhvr>
                                      <p:to>
                                        <p:strVal val="visible"/>
                                      </p:to>
                                    </p:set>
                                    <p:animEffect transition="in" filter="blinds(horizontal)">
                                      <p:cBhvr>
                                        <p:cTn id="16" dur="500"/>
                                        <p:tgtEl>
                                          <p:spTgt spid="244739">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244739">
                                            <p:txEl>
                                              <p:pRg st="4" end="4"/>
                                            </p:txEl>
                                          </p:spTgt>
                                        </p:tgtEl>
                                        <p:attrNameLst>
                                          <p:attrName>style.visibility</p:attrName>
                                        </p:attrNameLst>
                                      </p:cBhvr>
                                      <p:to>
                                        <p:strVal val="visible"/>
                                      </p:to>
                                    </p:set>
                                    <p:animEffect transition="in" filter="blinds(horizontal)">
                                      <p:cBhvr>
                                        <p:cTn id="19" dur="500"/>
                                        <p:tgtEl>
                                          <p:spTgt spid="244739">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244739">
                                            <p:txEl>
                                              <p:pRg st="5" end="5"/>
                                            </p:txEl>
                                          </p:spTgt>
                                        </p:tgtEl>
                                        <p:attrNameLst>
                                          <p:attrName>style.visibility</p:attrName>
                                        </p:attrNameLst>
                                      </p:cBhvr>
                                      <p:to>
                                        <p:strVal val="visible"/>
                                      </p:to>
                                    </p:set>
                                    <p:animEffect transition="in" filter="blinds(horizontal)">
                                      <p:cBhvr>
                                        <p:cTn id="22" dur="500"/>
                                        <p:tgtEl>
                                          <p:spTgt spid="244739">
                                            <p:txEl>
                                              <p:pRg st="5" end="5"/>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244739">
                                            <p:txEl>
                                              <p:pRg st="6" end="6"/>
                                            </p:txEl>
                                          </p:spTgt>
                                        </p:tgtEl>
                                        <p:attrNameLst>
                                          <p:attrName>style.visibility</p:attrName>
                                        </p:attrNameLst>
                                      </p:cBhvr>
                                      <p:to>
                                        <p:strVal val="visible"/>
                                      </p:to>
                                    </p:set>
                                    <p:animEffect transition="in" filter="blinds(horizontal)">
                                      <p:cBhvr>
                                        <p:cTn id="25" dur="500"/>
                                        <p:tgtEl>
                                          <p:spTgt spid="244739">
                                            <p:txEl>
                                              <p:pRg st="6" end="6"/>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244739">
                                            <p:txEl>
                                              <p:pRg st="7" end="7"/>
                                            </p:txEl>
                                          </p:spTgt>
                                        </p:tgtEl>
                                        <p:attrNameLst>
                                          <p:attrName>style.visibility</p:attrName>
                                        </p:attrNameLst>
                                      </p:cBhvr>
                                      <p:to>
                                        <p:strVal val="visible"/>
                                      </p:to>
                                    </p:set>
                                    <p:animEffect transition="in" filter="blinds(horizontal)">
                                      <p:cBhvr>
                                        <p:cTn id="28" dur="500"/>
                                        <p:tgtEl>
                                          <p:spTgt spid="2447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mtClean="0"/>
              <a:t>Where are we?</a:t>
            </a:r>
          </a:p>
        </p:txBody>
      </p:sp>
      <p:sp>
        <p:nvSpPr>
          <p:cNvPr id="245763" name="Rectangle 3"/>
          <p:cNvSpPr>
            <a:spLocks noGrp="1" noChangeArrowheads="1"/>
          </p:cNvSpPr>
          <p:nvPr>
            <p:ph type="body" idx="1"/>
          </p:nvPr>
        </p:nvSpPr>
        <p:spPr>
          <a:xfrm>
            <a:off x="228600" y="971550"/>
            <a:ext cx="8686800" cy="3714750"/>
          </a:xfrm>
        </p:spPr>
        <p:txBody>
          <a:bodyPr/>
          <a:lstStyle/>
          <a:p>
            <a:pPr eaLnBrk="1" hangingPunct="1"/>
            <a:r>
              <a:rPr lang="en-US" altLang="en-US" sz="2400" dirty="0" smtClean="0"/>
              <a:t>Cross-sectional studies and case-control studies are important for generating hypotheses about risk factors for heart failure.</a:t>
            </a:r>
          </a:p>
          <a:p>
            <a:pPr eaLnBrk="1" hangingPunct="1"/>
            <a:endParaRPr lang="en-US" altLang="en-US" sz="1200" dirty="0" smtClean="0"/>
          </a:p>
          <a:p>
            <a:pPr eaLnBrk="1" hangingPunct="1"/>
            <a:r>
              <a:rPr lang="en-US" altLang="en-US" sz="2400" dirty="0" smtClean="0"/>
              <a:t>What’s missing?  - strengthening evidence for a causal link between risk factors and heart failure.</a:t>
            </a:r>
          </a:p>
          <a:p>
            <a:pPr eaLnBrk="1" hangingPunct="1"/>
            <a:endParaRPr lang="en-US" altLang="en-US" sz="1400" dirty="0" smtClean="0"/>
          </a:p>
          <a:p>
            <a:pPr eaLnBrk="1" hangingPunct="1"/>
            <a:r>
              <a:rPr lang="en-US" altLang="en-US" sz="2400" dirty="0" smtClean="0"/>
              <a:t>Use results from our previous studies to apply for funding for a prospective cohort study!</a:t>
            </a:r>
          </a:p>
        </p:txBody>
      </p:sp>
    </p:spTree>
    <p:extLst>
      <p:ext uri="{BB962C8B-B14F-4D97-AF65-F5344CB8AC3E}">
        <p14:creationId xmlns:p14="http://schemas.microsoft.com/office/powerpoint/2010/main" val="42335476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5763">
                                            <p:txEl>
                                              <p:pRg st="4" end="4"/>
                                            </p:txEl>
                                          </p:spTgt>
                                        </p:tgtEl>
                                        <p:attrNameLst>
                                          <p:attrName>style.visibility</p:attrName>
                                        </p:attrNameLst>
                                      </p:cBhvr>
                                      <p:to>
                                        <p:strVal val="visible"/>
                                      </p:to>
                                    </p:set>
                                    <p:animEffect transition="in" filter="blinds(horizontal)">
                                      <p:cBhvr>
                                        <p:cTn id="7" dur="500"/>
                                        <p:tgtEl>
                                          <p:spTgt spid="2457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mtClean="0"/>
              <a:t>Study design #3</a:t>
            </a:r>
          </a:p>
        </p:txBody>
      </p:sp>
      <p:sp>
        <p:nvSpPr>
          <p:cNvPr id="247811" name="Rectangle 3"/>
          <p:cNvSpPr>
            <a:spLocks noGrp="1" noChangeArrowheads="1"/>
          </p:cNvSpPr>
          <p:nvPr>
            <p:ph type="body" idx="1"/>
          </p:nvPr>
        </p:nvSpPr>
        <p:spPr>
          <a:xfrm>
            <a:off x="228600" y="971550"/>
            <a:ext cx="8686800" cy="3143250"/>
          </a:xfrm>
        </p:spPr>
        <p:txBody>
          <a:bodyPr/>
          <a:lstStyle/>
          <a:p>
            <a:pPr eaLnBrk="1" hangingPunct="1">
              <a:lnSpc>
                <a:spcPct val="90000"/>
              </a:lnSpc>
            </a:pPr>
            <a:r>
              <a:rPr lang="en-US" altLang="en-US" sz="2000" b="1" u="sng" dirty="0" smtClean="0"/>
              <a:t>Prospective cohort study</a:t>
            </a:r>
            <a:endParaRPr lang="en-US" altLang="en-US" sz="2000" dirty="0" smtClean="0"/>
          </a:p>
          <a:p>
            <a:pPr eaLnBrk="1" hangingPunct="1">
              <a:lnSpc>
                <a:spcPct val="90000"/>
              </a:lnSpc>
            </a:pPr>
            <a:endParaRPr lang="en-US" altLang="en-US" sz="2000" dirty="0" smtClean="0"/>
          </a:p>
          <a:p>
            <a:pPr eaLnBrk="1" hangingPunct="1">
              <a:lnSpc>
                <a:spcPct val="90000"/>
              </a:lnSpc>
            </a:pPr>
            <a:r>
              <a:rPr lang="en-US" altLang="en-US" sz="2000" dirty="0" smtClean="0"/>
              <a:t>CARDIA study:</a:t>
            </a:r>
          </a:p>
          <a:p>
            <a:pPr lvl="1" eaLnBrk="1" hangingPunct="1">
              <a:lnSpc>
                <a:spcPct val="90000"/>
              </a:lnSpc>
            </a:pPr>
            <a:r>
              <a:rPr lang="en-US" altLang="en-US" sz="1800" dirty="0" smtClean="0"/>
              <a:t>Prospective cohort study</a:t>
            </a:r>
          </a:p>
          <a:p>
            <a:pPr lvl="1" eaLnBrk="1" hangingPunct="1">
              <a:lnSpc>
                <a:spcPct val="90000"/>
              </a:lnSpc>
            </a:pPr>
            <a:r>
              <a:rPr lang="en-US" altLang="en-US" sz="1800" dirty="0" smtClean="0"/>
              <a:t>5000 (M/W, black/white, low/high SES)</a:t>
            </a:r>
          </a:p>
          <a:p>
            <a:pPr lvl="1" eaLnBrk="1" hangingPunct="1">
              <a:lnSpc>
                <a:spcPct val="90000"/>
              </a:lnSpc>
            </a:pPr>
            <a:r>
              <a:rPr lang="en-US" altLang="en-US" sz="1800" dirty="0" smtClean="0"/>
              <a:t>Age 18-30 at enrollment</a:t>
            </a:r>
          </a:p>
          <a:p>
            <a:pPr lvl="1" eaLnBrk="1" hangingPunct="1">
              <a:lnSpc>
                <a:spcPct val="90000"/>
              </a:lnSpc>
            </a:pPr>
            <a:r>
              <a:rPr lang="en-US" altLang="en-US" sz="1800" dirty="0" smtClean="0"/>
              <a:t>Followed 20 years</a:t>
            </a:r>
          </a:p>
          <a:p>
            <a:pPr lvl="1" eaLnBrk="1" hangingPunct="1">
              <a:lnSpc>
                <a:spcPct val="90000"/>
              </a:lnSpc>
            </a:pPr>
            <a:r>
              <a:rPr lang="en-US" altLang="en-US" sz="1800" dirty="0" smtClean="0"/>
              <a:t>Exam visits years 0, 2, 5, 7, 10, 15, 20</a:t>
            </a:r>
          </a:p>
          <a:p>
            <a:pPr eaLnBrk="1" hangingPunct="1">
              <a:lnSpc>
                <a:spcPct val="90000"/>
              </a:lnSpc>
            </a:pPr>
            <a:endParaRPr lang="en-US" altLang="en-US" sz="2000" dirty="0" smtClean="0"/>
          </a:p>
          <a:p>
            <a:pPr eaLnBrk="1" hangingPunct="1">
              <a:lnSpc>
                <a:spcPct val="90000"/>
              </a:lnSpc>
            </a:pPr>
            <a:r>
              <a:rPr lang="en-US" altLang="en-US" sz="2000" dirty="0" smtClean="0"/>
              <a:t>Outcome:  Incident heart failure</a:t>
            </a:r>
          </a:p>
        </p:txBody>
      </p:sp>
    </p:spTree>
    <p:extLst>
      <p:ext uri="{BB962C8B-B14F-4D97-AF65-F5344CB8AC3E}">
        <p14:creationId xmlns:p14="http://schemas.microsoft.com/office/powerpoint/2010/main" val="27310930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animEffect transition="in" filter="blinds(horizontal)">
                                      <p:cBhvr>
                                        <p:cTn id="7" dur="500"/>
                                        <p:tgtEl>
                                          <p:spTgt spid="2478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47811">
                                            <p:txEl>
                                              <p:pRg st="2" end="2"/>
                                            </p:txEl>
                                          </p:spTgt>
                                        </p:tgtEl>
                                        <p:attrNameLst>
                                          <p:attrName>style.visibility</p:attrName>
                                        </p:attrNameLst>
                                      </p:cBhvr>
                                      <p:to>
                                        <p:strVal val="visible"/>
                                      </p:to>
                                    </p:set>
                                    <p:animEffect transition="in" filter="blinds(horizontal)">
                                      <p:cBhvr>
                                        <p:cTn id="12" dur="500"/>
                                        <p:tgtEl>
                                          <p:spTgt spid="247811">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47811">
                                            <p:txEl>
                                              <p:pRg st="3" end="3"/>
                                            </p:txEl>
                                          </p:spTgt>
                                        </p:tgtEl>
                                        <p:attrNameLst>
                                          <p:attrName>style.visibility</p:attrName>
                                        </p:attrNameLst>
                                      </p:cBhvr>
                                      <p:to>
                                        <p:strVal val="visible"/>
                                      </p:to>
                                    </p:set>
                                    <p:animEffect transition="in" filter="blinds(horizontal)">
                                      <p:cBhvr>
                                        <p:cTn id="15" dur="500"/>
                                        <p:tgtEl>
                                          <p:spTgt spid="247811">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247811">
                                            <p:txEl>
                                              <p:pRg st="4" end="4"/>
                                            </p:txEl>
                                          </p:spTgt>
                                        </p:tgtEl>
                                        <p:attrNameLst>
                                          <p:attrName>style.visibility</p:attrName>
                                        </p:attrNameLst>
                                      </p:cBhvr>
                                      <p:to>
                                        <p:strVal val="visible"/>
                                      </p:to>
                                    </p:set>
                                    <p:animEffect transition="in" filter="blinds(horizontal)">
                                      <p:cBhvr>
                                        <p:cTn id="18" dur="500"/>
                                        <p:tgtEl>
                                          <p:spTgt spid="247811">
                                            <p:txEl>
                                              <p:pRg st="4" end="4"/>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247811">
                                            <p:txEl>
                                              <p:pRg st="5" end="5"/>
                                            </p:txEl>
                                          </p:spTgt>
                                        </p:tgtEl>
                                        <p:attrNameLst>
                                          <p:attrName>style.visibility</p:attrName>
                                        </p:attrNameLst>
                                      </p:cBhvr>
                                      <p:to>
                                        <p:strVal val="visible"/>
                                      </p:to>
                                    </p:set>
                                    <p:animEffect transition="in" filter="blinds(horizontal)">
                                      <p:cBhvr>
                                        <p:cTn id="21" dur="500"/>
                                        <p:tgtEl>
                                          <p:spTgt spid="247811">
                                            <p:txEl>
                                              <p:pRg st="5" end="5"/>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247811">
                                            <p:txEl>
                                              <p:pRg st="6" end="6"/>
                                            </p:txEl>
                                          </p:spTgt>
                                        </p:tgtEl>
                                        <p:attrNameLst>
                                          <p:attrName>style.visibility</p:attrName>
                                        </p:attrNameLst>
                                      </p:cBhvr>
                                      <p:to>
                                        <p:strVal val="visible"/>
                                      </p:to>
                                    </p:set>
                                    <p:animEffect transition="in" filter="blinds(horizontal)">
                                      <p:cBhvr>
                                        <p:cTn id="24" dur="500"/>
                                        <p:tgtEl>
                                          <p:spTgt spid="247811">
                                            <p:txEl>
                                              <p:pRg st="6" end="6"/>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247811">
                                            <p:txEl>
                                              <p:pRg st="7" end="7"/>
                                            </p:txEl>
                                          </p:spTgt>
                                        </p:tgtEl>
                                        <p:attrNameLst>
                                          <p:attrName>style.visibility</p:attrName>
                                        </p:attrNameLst>
                                      </p:cBhvr>
                                      <p:to>
                                        <p:strVal val="visible"/>
                                      </p:to>
                                    </p:set>
                                    <p:animEffect transition="in" filter="blinds(horizontal)">
                                      <p:cBhvr>
                                        <p:cTn id="29" dur="500"/>
                                        <p:tgtEl>
                                          <p:spTgt spid="247811">
                                            <p:txEl>
                                              <p:pRg st="7" end="7"/>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nodeType="clickEffect">
                                  <p:stCondLst>
                                    <p:cond delay="0"/>
                                  </p:stCondLst>
                                  <p:childTnLst>
                                    <p:set>
                                      <p:cBhvr>
                                        <p:cTn id="33" dur="1" fill="hold">
                                          <p:stCondLst>
                                            <p:cond delay="0"/>
                                          </p:stCondLst>
                                        </p:cTn>
                                        <p:tgtEl>
                                          <p:spTgt spid="247811">
                                            <p:txEl>
                                              <p:pRg st="9" end="9"/>
                                            </p:txEl>
                                          </p:spTgt>
                                        </p:tgtEl>
                                        <p:attrNameLst>
                                          <p:attrName>style.visibility</p:attrName>
                                        </p:attrNameLst>
                                      </p:cBhvr>
                                      <p:to>
                                        <p:strVal val="visible"/>
                                      </p:to>
                                    </p:set>
                                    <p:animEffect transition="in" filter="blinds(horizontal)">
                                      <p:cBhvr>
                                        <p:cTn id="34" dur="500"/>
                                        <p:tgtEl>
                                          <p:spTgt spid="24781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mtClean="0"/>
              <a:t>Elements of a cohort study</a:t>
            </a:r>
          </a:p>
        </p:txBody>
      </p:sp>
      <p:sp>
        <p:nvSpPr>
          <p:cNvPr id="168963" name="Rectangle 3"/>
          <p:cNvSpPr>
            <a:spLocks noGrp="1" noChangeArrowheads="1"/>
          </p:cNvSpPr>
          <p:nvPr>
            <p:ph type="body" idx="1"/>
          </p:nvPr>
        </p:nvSpPr>
        <p:spPr>
          <a:xfrm>
            <a:off x="228600" y="1657350"/>
            <a:ext cx="8339138" cy="2857500"/>
          </a:xfrm>
        </p:spPr>
        <p:txBody>
          <a:bodyPr/>
          <a:lstStyle/>
          <a:p>
            <a:pPr>
              <a:lnSpc>
                <a:spcPct val="90000"/>
              </a:lnSpc>
            </a:pPr>
            <a:r>
              <a:rPr lang="en-US" altLang="en-US" sz="1800" dirty="0" smtClean="0"/>
              <a:t>Selection of sample from population</a:t>
            </a:r>
          </a:p>
          <a:p>
            <a:pPr eaLnBrk="1" hangingPunct="1">
              <a:lnSpc>
                <a:spcPct val="90000"/>
              </a:lnSpc>
            </a:pPr>
            <a:r>
              <a:rPr lang="en-US" altLang="en-US" sz="1800" dirty="0" smtClean="0"/>
              <a:t>Measures predictor variables in sample</a:t>
            </a:r>
          </a:p>
          <a:p>
            <a:pPr eaLnBrk="1" hangingPunct="1">
              <a:lnSpc>
                <a:spcPct val="90000"/>
              </a:lnSpc>
            </a:pPr>
            <a:r>
              <a:rPr lang="en-US" altLang="en-US" sz="1800" dirty="0" smtClean="0"/>
              <a:t>Follow population for period of time</a:t>
            </a:r>
          </a:p>
          <a:p>
            <a:pPr eaLnBrk="1" hangingPunct="1">
              <a:lnSpc>
                <a:spcPct val="90000"/>
              </a:lnSpc>
            </a:pPr>
            <a:r>
              <a:rPr lang="en-US" altLang="en-US" sz="1800" dirty="0" smtClean="0"/>
              <a:t>Measure outcome variable</a:t>
            </a:r>
          </a:p>
          <a:p>
            <a:pPr eaLnBrk="1" hangingPunct="1">
              <a:lnSpc>
                <a:spcPct val="90000"/>
              </a:lnSpc>
            </a:pPr>
            <a:endParaRPr lang="en-US" altLang="en-US" sz="1800" dirty="0" smtClean="0"/>
          </a:p>
          <a:p>
            <a:pPr eaLnBrk="1" hangingPunct="1">
              <a:lnSpc>
                <a:spcPct val="90000"/>
              </a:lnSpc>
            </a:pPr>
            <a:r>
              <a:rPr lang="en-US" altLang="en-US" sz="1800" dirty="0" smtClean="0"/>
              <a:t>Famous cohort studies</a:t>
            </a:r>
          </a:p>
          <a:p>
            <a:pPr lvl="1" eaLnBrk="1" hangingPunct="1">
              <a:lnSpc>
                <a:spcPct val="90000"/>
              </a:lnSpc>
            </a:pPr>
            <a:r>
              <a:rPr lang="en-US" altLang="en-US" sz="1800" dirty="0" smtClean="0"/>
              <a:t>Framingham</a:t>
            </a:r>
          </a:p>
          <a:p>
            <a:pPr lvl="1" eaLnBrk="1" hangingPunct="1">
              <a:lnSpc>
                <a:spcPct val="90000"/>
              </a:lnSpc>
            </a:pPr>
            <a:r>
              <a:rPr lang="en-US" altLang="en-US" sz="1800" dirty="0" smtClean="0"/>
              <a:t>Nurses’ Health Study</a:t>
            </a:r>
          </a:p>
          <a:p>
            <a:pPr lvl="1" eaLnBrk="1" hangingPunct="1">
              <a:lnSpc>
                <a:spcPct val="90000"/>
              </a:lnSpc>
            </a:pPr>
            <a:r>
              <a:rPr lang="en-US" altLang="en-US" sz="1800" dirty="0" smtClean="0"/>
              <a:t>Physicians’ Health Study</a:t>
            </a:r>
          </a:p>
        </p:txBody>
      </p:sp>
      <p:sp>
        <p:nvSpPr>
          <p:cNvPr id="34820" name="Rectangle 4"/>
          <p:cNvSpPr>
            <a:spLocks noChangeArrowheads="1"/>
          </p:cNvSpPr>
          <p:nvPr/>
        </p:nvSpPr>
        <p:spPr bwMode="auto">
          <a:xfrm>
            <a:off x="2466975" y="990600"/>
            <a:ext cx="1371600" cy="552450"/>
          </a:xfrm>
          <a:prstGeom prst="rect">
            <a:avLst/>
          </a:prstGeom>
          <a:solidFill>
            <a:srgbClr val="33CC33"/>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Predictor</a:t>
            </a:r>
          </a:p>
          <a:p>
            <a:pPr algn="ctr">
              <a:spcBef>
                <a:spcPts val="0"/>
              </a:spcBef>
              <a:buNone/>
            </a:pPr>
            <a:r>
              <a:rPr lang="en-US" altLang="en-US" b="1" dirty="0"/>
              <a:t>(risk factor)</a:t>
            </a:r>
          </a:p>
        </p:txBody>
      </p:sp>
      <p:sp>
        <p:nvSpPr>
          <p:cNvPr id="168965" name="Line 5"/>
          <p:cNvSpPr>
            <a:spLocks noChangeShapeType="1"/>
          </p:cNvSpPr>
          <p:nvPr/>
        </p:nvSpPr>
        <p:spPr bwMode="auto">
          <a:xfrm>
            <a:off x="4143375" y="125730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8966" name="Rectangle 6"/>
          <p:cNvSpPr>
            <a:spLocks noChangeArrowheads="1"/>
          </p:cNvSpPr>
          <p:nvPr/>
        </p:nvSpPr>
        <p:spPr bwMode="auto">
          <a:xfrm>
            <a:off x="5286375" y="990600"/>
            <a:ext cx="1295400" cy="552450"/>
          </a:xfrm>
          <a:prstGeom prst="rect">
            <a:avLst/>
          </a:prstGeom>
          <a:solidFill>
            <a:srgbClr val="FF99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b="1" dirty="0" smtClean="0"/>
              <a:t>Outcome</a:t>
            </a:r>
          </a:p>
          <a:p>
            <a:pPr algn="ctr">
              <a:spcBef>
                <a:spcPts val="0"/>
              </a:spcBef>
              <a:buNone/>
            </a:pPr>
            <a:r>
              <a:rPr lang="en-US" altLang="en-US" b="1" dirty="0" smtClean="0"/>
              <a:t>(disease</a:t>
            </a:r>
            <a:r>
              <a:rPr lang="en-US" altLang="en-US" b="1" dirty="0"/>
              <a:t>)</a:t>
            </a:r>
          </a:p>
        </p:txBody>
      </p:sp>
    </p:spTree>
    <p:extLst>
      <p:ext uri="{BB962C8B-B14F-4D97-AF65-F5344CB8AC3E}">
        <p14:creationId xmlns:p14="http://schemas.microsoft.com/office/powerpoint/2010/main" val="11118122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8965"/>
                                        </p:tgtEl>
                                        <p:attrNameLst>
                                          <p:attrName>style.visibility</p:attrName>
                                        </p:attrNameLst>
                                      </p:cBhvr>
                                      <p:to>
                                        <p:strVal val="visible"/>
                                      </p:to>
                                    </p:set>
                                    <p:animEffect transition="in" filter="blinds(horizontal)">
                                      <p:cBhvr>
                                        <p:cTn id="7" dur="500"/>
                                        <p:tgtEl>
                                          <p:spTgt spid="16896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8966"/>
                                        </p:tgtEl>
                                        <p:attrNameLst>
                                          <p:attrName>style.visibility</p:attrName>
                                        </p:attrNameLst>
                                      </p:cBhvr>
                                      <p:to>
                                        <p:strVal val="visible"/>
                                      </p:to>
                                    </p:set>
                                    <p:animEffect transition="in" filter="blinds(horizontal)">
                                      <p:cBhvr>
                                        <p:cTn id="10" dur="500"/>
                                        <p:tgtEl>
                                          <p:spTgt spid="16896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68963">
                                            <p:txEl>
                                              <p:pRg st="0" end="0"/>
                                            </p:txEl>
                                          </p:spTgt>
                                        </p:tgtEl>
                                        <p:attrNameLst>
                                          <p:attrName>style.visibility</p:attrName>
                                        </p:attrNameLst>
                                      </p:cBhvr>
                                      <p:to>
                                        <p:strVal val="visible"/>
                                      </p:to>
                                    </p:set>
                                    <p:animEffect transition="in" filter="blinds(horizontal)">
                                      <p:cBhvr>
                                        <p:cTn id="15" dur="500"/>
                                        <p:tgtEl>
                                          <p:spTgt spid="168963">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168963">
                                            <p:txEl>
                                              <p:pRg st="1" end="1"/>
                                            </p:txEl>
                                          </p:spTgt>
                                        </p:tgtEl>
                                        <p:attrNameLst>
                                          <p:attrName>style.visibility</p:attrName>
                                        </p:attrNameLst>
                                      </p:cBhvr>
                                      <p:to>
                                        <p:strVal val="visible"/>
                                      </p:to>
                                    </p:set>
                                    <p:animEffect transition="in" filter="blinds(horizontal)">
                                      <p:cBhvr>
                                        <p:cTn id="18" dur="500"/>
                                        <p:tgtEl>
                                          <p:spTgt spid="168963">
                                            <p:txEl>
                                              <p:pRg st="1" end="1"/>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168963">
                                            <p:txEl>
                                              <p:pRg st="2" end="2"/>
                                            </p:txEl>
                                          </p:spTgt>
                                        </p:tgtEl>
                                        <p:attrNameLst>
                                          <p:attrName>style.visibility</p:attrName>
                                        </p:attrNameLst>
                                      </p:cBhvr>
                                      <p:to>
                                        <p:strVal val="visible"/>
                                      </p:to>
                                    </p:set>
                                    <p:animEffect transition="in" filter="blinds(horizontal)">
                                      <p:cBhvr>
                                        <p:cTn id="21" dur="500"/>
                                        <p:tgtEl>
                                          <p:spTgt spid="168963">
                                            <p:txEl>
                                              <p:pRg st="2" end="2"/>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168963">
                                            <p:txEl>
                                              <p:pRg st="3" end="3"/>
                                            </p:txEl>
                                          </p:spTgt>
                                        </p:tgtEl>
                                        <p:attrNameLst>
                                          <p:attrName>style.visibility</p:attrName>
                                        </p:attrNameLst>
                                      </p:cBhvr>
                                      <p:to>
                                        <p:strVal val="visible"/>
                                      </p:to>
                                    </p:set>
                                    <p:animEffect transition="in" filter="blinds(horizontal)">
                                      <p:cBhvr>
                                        <p:cTn id="24" dur="500"/>
                                        <p:tgtEl>
                                          <p:spTgt spid="168963">
                                            <p:txEl>
                                              <p:pRg st="3" end="3"/>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168963">
                                            <p:txEl>
                                              <p:pRg st="5" end="5"/>
                                            </p:txEl>
                                          </p:spTgt>
                                        </p:tgtEl>
                                        <p:attrNameLst>
                                          <p:attrName>style.visibility</p:attrName>
                                        </p:attrNameLst>
                                      </p:cBhvr>
                                      <p:to>
                                        <p:strVal val="visible"/>
                                      </p:to>
                                    </p:set>
                                    <p:animEffect transition="in" filter="blinds(horizontal)">
                                      <p:cBhvr>
                                        <p:cTn id="29" dur="500"/>
                                        <p:tgtEl>
                                          <p:spTgt spid="168963">
                                            <p:txEl>
                                              <p:pRg st="5" end="5"/>
                                            </p:txEl>
                                          </p:spTgt>
                                        </p:tgtEl>
                                      </p:cBhvr>
                                    </p:animEffect>
                                  </p:childTnLst>
                                </p:cTn>
                              </p:par>
                              <p:par>
                                <p:cTn id="30" presetID="3" presetClass="entr" presetSubtype="10" fill="hold" nodeType="withEffect">
                                  <p:stCondLst>
                                    <p:cond delay="0"/>
                                  </p:stCondLst>
                                  <p:childTnLst>
                                    <p:set>
                                      <p:cBhvr>
                                        <p:cTn id="31" dur="1" fill="hold">
                                          <p:stCondLst>
                                            <p:cond delay="0"/>
                                          </p:stCondLst>
                                        </p:cTn>
                                        <p:tgtEl>
                                          <p:spTgt spid="168963">
                                            <p:txEl>
                                              <p:pRg st="6" end="6"/>
                                            </p:txEl>
                                          </p:spTgt>
                                        </p:tgtEl>
                                        <p:attrNameLst>
                                          <p:attrName>style.visibility</p:attrName>
                                        </p:attrNameLst>
                                      </p:cBhvr>
                                      <p:to>
                                        <p:strVal val="visible"/>
                                      </p:to>
                                    </p:set>
                                    <p:animEffect transition="in" filter="blinds(horizontal)">
                                      <p:cBhvr>
                                        <p:cTn id="32" dur="500"/>
                                        <p:tgtEl>
                                          <p:spTgt spid="168963">
                                            <p:txEl>
                                              <p:pRg st="6" end="6"/>
                                            </p:txEl>
                                          </p:spTgt>
                                        </p:tgtEl>
                                      </p:cBhvr>
                                    </p:animEffect>
                                  </p:childTnLst>
                                </p:cTn>
                              </p:par>
                              <p:par>
                                <p:cTn id="33" presetID="3" presetClass="entr" presetSubtype="10" fill="hold" nodeType="withEffect">
                                  <p:stCondLst>
                                    <p:cond delay="0"/>
                                  </p:stCondLst>
                                  <p:childTnLst>
                                    <p:set>
                                      <p:cBhvr>
                                        <p:cTn id="34" dur="1" fill="hold">
                                          <p:stCondLst>
                                            <p:cond delay="0"/>
                                          </p:stCondLst>
                                        </p:cTn>
                                        <p:tgtEl>
                                          <p:spTgt spid="168963">
                                            <p:txEl>
                                              <p:pRg st="7" end="7"/>
                                            </p:txEl>
                                          </p:spTgt>
                                        </p:tgtEl>
                                        <p:attrNameLst>
                                          <p:attrName>style.visibility</p:attrName>
                                        </p:attrNameLst>
                                      </p:cBhvr>
                                      <p:to>
                                        <p:strVal val="visible"/>
                                      </p:to>
                                    </p:set>
                                    <p:animEffect transition="in" filter="blinds(horizontal)">
                                      <p:cBhvr>
                                        <p:cTn id="35" dur="500"/>
                                        <p:tgtEl>
                                          <p:spTgt spid="168963">
                                            <p:txEl>
                                              <p:pRg st="7" end="7"/>
                                            </p:txEl>
                                          </p:spTgt>
                                        </p:tgtEl>
                                      </p:cBhvr>
                                    </p:animEffect>
                                  </p:childTnLst>
                                </p:cTn>
                              </p:par>
                              <p:par>
                                <p:cTn id="36" presetID="3" presetClass="entr" presetSubtype="10" fill="hold" nodeType="withEffect">
                                  <p:stCondLst>
                                    <p:cond delay="0"/>
                                  </p:stCondLst>
                                  <p:childTnLst>
                                    <p:set>
                                      <p:cBhvr>
                                        <p:cTn id="37" dur="1" fill="hold">
                                          <p:stCondLst>
                                            <p:cond delay="0"/>
                                          </p:stCondLst>
                                        </p:cTn>
                                        <p:tgtEl>
                                          <p:spTgt spid="168963">
                                            <p:txEl>
                                              <p:pRg st="8" end="8"/>
                                            </p:txEl>
                                          </p:spTgt>
                                        </p:tgtEl>
                                        <p:attrNameLst>
                                          <p:attrName>style.visibility</p:attrName>
                                        </p:attrNameLst>
                                      </p:cBhvr>
                                      <p:to>
                                        <p:strVal val="visible"/>
                                      </p:to>
                                    </p:set>
                                    <p:animEffect transition="in" filter="blinds(horizontal)">
                                      <p:cBhvr>
                                        <p:cTn id="38" dur="500"/>
                                        <p:tgtEl>
                                          <p:spTgt spid="1689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5" grpId="0" animBg="1"/>
      <p:bldP spid="16896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842" name="Group 128"/>
          <p:cNvGrpSpPr>
            <a:grpSpLocks/>
          </p:cNvGrpSpPr>
          <p:nvPr/>
        </p:nvGrpSpPr>
        <p:grpSpPr bwMode="auto">
          <a:xfrm>
            <a:off x="947738" y="2281250"/>
            <a:ext cx="171450" cy="361245"/>
            <a:chOff x="624" y="1344"/>
            <a:chExt cx="192" cy="432"/>
          </a:xfrm>
        </p:grpSpPr>
        <p:sp>
          <p:nvSpPr>
            <p:cNvPr id="36157" name="Oval 12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58" name="Line 13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59" name="Line 13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60" name="Line 13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61" name="Line 13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3" name="Group 140"/>
          <p:cNvGrpSpPr>
            <a:grpSpLocks/>
          </p:cNvGrpSpPr>
          <p:nvPr/>
        </p:nvGrpSpPr>
        <p:grpSpPr bwMode="auto">
          <a:xfrm>
            <a:off x="566738" y="1652600"/>
            <a:ext cx="171450" cy="361245"/>
            <a:chOff x="624" y="1344"/>
            <a:chExt cx="192" cy="432"/>
          </a:xfrm>
        </p:grpSpPr>
        <p:sp>
          <p:nvSpPr>
            <p:cNvPr id="36152" name="Oval 141"/>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solidFill>
                  <a:srgbClr val="FF0000"/>
                </a:solidFill>
              </a:endParaRPr>
            </a:p>
          </p:txBody>
        </p:sp>
        <p:sp>
          <p:nvSpPr>
            <p:cNvPr id="36153" name="Line 142"/>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sp>
          <p:nvSpPr>
            <p:cNvPr id="36154" name="Line 143"/>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sp>
          <p:nvSpPr>
            <p:cNvPr id="36155" name="Line 144"/>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sp>
          <p:nvSpPr>
            <p:cNvPr id="36156" name="Line 145"/>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grpSp>
      <p:grpSp>
        <p:nvGrpSpPr>
          <p:cNvPr id="35844" name="Group 146"/>
          <p:cNvGrpSpPr>
            <a:grpSpLocks/>
          </p:cNvGrpSpPr>
          <p:nvPr/>
        </p:nvGrpSpPr>
        <p:grpSpPr bwMode="auto">
          <a:xfrm>
            <a:off x="1481138" y="3024200"/>
            <a:ext cx="171450" cy="361245"/>
            <a:chOff x="624" y="1344"/>
            <a:chExt cx="192" cy="432"/>
          </a:xfrm>
        </p:grpSpPr>
        <p:sp>
          <p:nvSpPr>
            <p:cNvPr id="36147" name="Oval 147"/>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48" name="Line 148"/>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9" name="Line 149"/>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50" name="Line 150"/>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51" name="Line 151"/>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5" name="Group 152"/>
          <p:cNvGrpSpPr>
            <a:grpSpLocks/>
          </p:cNvGrpSpPr>
          <p:nvPr/>
        </p:nvGrpSpPr>
        <p:grpSpPr bwMode="auto">
          <a:xfrm>
            <a:off x="871538" y="2967050"/>
            <a:ext cx="171450" cy="361245"/>
            <a:chOff x="624" y="1344"/>
            <a:chExt cx="192" cy="432"/>
          </a:xfrm>
        </p:grpSpPr>
        <p:sp>
          <p:nvSpPr>
            <p:cNvPr id="36142" name="Oval 153"/>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43" name="Line 154"/>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4" name="Line 155"/>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5" name="Line 156"/>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6" name="Line 157"/>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6" name="Group 158"/>
          <p:cNvGrpSpPr>
            <a:grpSpLocks/>
          </p:cNvGrpSpPr>
          <p:nvPr/>
        </p:nvGrpSpPr>
        <p:grpSpPr bwMode="auto">
          <a:xfrm>
            <a:off x="338138" y="2338400"/>
            <a:ext cx="171450" cy="361245"/>
            <a:chOff x="624" y="1344"/>
            <a:chExt cx="192" cy="432"/>
          </a:xfrm>
        </p:grpSpPr>
        <p:sp>
          <p:nvSpPr>
            <p:cNvPr id="36137" name="Oval 159"/>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38" name="Line 160"/>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9" name="Line 161"/>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0" name="Line 162"/>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1" name="Line 163"/>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7" name="Group 164"/>
          <p:cNvGrpSpPr>
            <a:grpSpLocks/>
          </p:cNvGrpSpPr>
          <p:nvPr/>
        </p:nvGrpSpPr>
        <p:grpSpPr bwMode="auto">
          <a:xfrm>
            <a:off x="395288" y="3414724"/>
            <a:ext cx="171450" cy="361245"/>
            <a:chOff x="624" y="1344"/>
            <a:chExt cx="192" cy="432"/>
          </a:xfrm>
        </p:grpSpPr>
        <p:sp>
          <p:nvSpPr>
            <p:cNvPr id="36132" name="Oval 165"/>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33" name="Line 166"/>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4" name="Line 167"/>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5" name="Line 168"/>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6" name="Line 169"/>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8" name="Group 170"/>
          <p:cNvGrpSpPr>
            <a:grpSpLocks/>
          </p:cNvGrpSpPr>
          <p:nvPr/>
        </p:nvGrpSpPr>
        <p:grpSpPr bwMode="auto">
          <a:xfrm>
            <a:off x="2286001" y="3492407"/>
            <a:ext cx="171450" cy="361245"/>
            <a:chOff x="624" y="1344"/>
            <a:chExt cx="192" cy="432"/>
          </a:xfrm>
        </p:grpSpPr>
        <p:sp>
          <p:nvSpPr>
            <p:cNvPr id="36127" name="Oval 171"/>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28" name="Line 172"/>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9" name="Line 173"/>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0" name="Line 174"/>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1" name="Line 175"/>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9" name="Group 176"/>
          <p:cNvGrpSpPr>
            <a:grpSpLocks/>
          </p:cNvGrpSpPr>
          <p:nvPr/>
        </p:nvGrpSpPr>
        <p:grpSpPr bwMode="auto">
          <a:xfrm>
            <a:off x="261938" y="1195400"/>
            <a:ext cx="171450" cy="361245"/>
            <a:chOff x="624" y="1344"/>
            <a:chExt cx="192" cy="432"/>
          </a:xfrm>
        </p:grpSpPr>
        <p:sp>
          <p:nvSpPr>
            <p:cNvPr id="36122" name="Oval 177"/>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23" name="Line 178"/>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4" name="Line 179"/>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5" name="Line 180"/>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6" name="Line 181"/>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0" name="Group 182"/>
          <p:cNvGrpSpPr>
            <a:grpSpLocks/>
          </p:cNvGrpSpPr>
          <p:nvPr/>
        </p:nvGrpSpPr>
        <p:grpSpPr bwMode="auto">
          <a:xfrm>
            <a:off x="6582371" y="1361081"/>
            <a:ext cx="189310" cy="334951"/>
            <a:chOff x="624" y="1344"/>
            <a:chExt cx="192" cy="432"/>
          </a:xfrm>
        </p:grpSpPr>
        <p:sp>
          <p:nvSpPr>
            <p:cNvPr id="36117" name="Oval 183"/>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18" name="Line 184"/>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9" name="Line 185"/>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0" name="Line 186"/>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1" name="Line 187"/>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1" name="Group 188"/>
          <p:cNvGrpSpPr>
            <a:grpSpLocks/>
          </p:cNvGrpSpPr>
          <p:nvPr/>
        </p:nvGrpSpPr>
        <p:grpSpPr bwMode="auto">
          <a:xfrm>
            <a:off x="6353771" y="1361081"/>
            <a:ext cx="189310" cy="334951"/>
            <a:chOff x="624" y="1344"/>
            <a:chExt cx="192" cy="432"/>
          </a:xfrm>
        </p:grpSpPr>
        <p:sp>
          <p:nvSpPr>
            <p:cNvPr id="36112" name="Oval 189"/>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13" name="Line 190"/>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4" name="Line 191"/>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5" name="Line 192"/>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6" name="Line 193"/>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2" name="Group 194"/>
          <p:cNvGrpSpPr>
            <a:grpSpLocks/>
          </p:cNvGrpSpPr>
          <p:nvPr/>
        </p:nvGrpSpPr>
        <p:grpSpPr bwMode="auto">
          <a:xfrm>
            <a:off x="5896571" y="1361081"/>
            <a:ext cx="189310" cy="334951"/>
            <a:chOff x="624" y="1344"/>
            <a:chExt cx="192" cy="432"/>
          </a:xfrm>
        </p:grpSpPr>
        <p:sp>
          <p:nvSpPr>
            <p:cNvPr id="36107" name="Oval 195"/>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08" name="Line 196"/>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9" name="Line 197"/>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0" name="Line 198"/>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1" name="Line 199"/>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3" name="Group 200"/>
          <p:cNvGrpSpPr>
            <a:grpSpLocks/>
          </p:cNvGrpSpPr>
          <p:nvPr/>
        </p:nvGrpSpPr>
        <p:grpSpPr bwMode="auto">
          <a:xfrm>
            <a:off x="6887171" y="1361081"/>
            <a:ext cx="189310" cy="334951"/>
            <a:chOff x="624" y="1344"/>
            <a:chExt cx="192" cy="432"/>
          </a:xfrm>
        </p:grpSpPr>
        <p:sp>
          <p:nvSpPr>
            <p:cNvPr id="36102" name="Oval 201"/>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03" name="Line 202"/>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4" name="Line 203"/>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5" name="Line 204"/>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6" name="Line 205"/>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4" name="Group 206"/>
          <p:cNvGrpSpPr>
            <a:grpSpLocks/>
          </p:cNvGrpSpPr>
          <p:nvPr/>
        </p:nvGrpSpPr>
        <p:grpSpPr bwMode="auto">
          <a:xfrm>
            <a:off x="7115771" y="1361081"/>
            <a:ext cx="189310" cy="334951"/>
            <a:chOff x="624" y="1344"/>
            <a:chExt cx="192" cy="432"/>
          </a:xfrm>
        </p:grpSpPr>
        <p:sp>
          <p:nvSpPr>
            <p:cNvPr id="36097" name="Oval 207"/>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98" name="Line 208"/>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9" name="Line 209"/>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0" name="Line 210"/>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1" name="Line 211"/>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5" name="Group 212"/>
          <p:cNvGrpSpPr>
            <a:grpSpLocks/>
          </p:cNvGrpSpPr>
          <p:nvPr/>
        </p:nvGrpSpPr>
        <p:grpSpPr bwMode="auto">
          <a:xfrm>
            <a:off x="6958013" y="2556150"/>
            <a:ext cx="152399" cy="343684"/>
            <a:chOff x="624" y="1344"/>
            <a:chExt cx="192" cy="432"/>
          </a:xfrm>
        </p:grpSpPr>
        <p:sp>
          <p:nvSpPr>
            <p:cNvPr id="36092" name="Oval 213"/>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93" name="Line 214"/>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4" name="Line 215"/>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5" name="Line 216"/>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6" name="Line 217"/>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6" name="Group 218"/>
          <p:cNvGrpSpPr>
            <a:grpSpLocks/>
          </p:cNvGrpSpPr>
          <p:nvPr/>
        </p:nvGrpSpPr>
        <p:grpSpPr bwMode="auto">
          <a:xfrm>
            <a:off x="8786813" y="2556150"/>
            <a:ext cx="152399" cy="343684"/>
            <a:chOff x="624" y="1344"/>
            <a:chExt cx="192" cy="432"/>
          </a:xfrm>
        </p:grpSpPr>
        <p:sp>
          <p:nvSpPr>
            <p:cNvPr id="36087" name="Oval 21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88" name="Line 22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9" name="Line 22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0" name="Line 22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1" name="Line 22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7" name="Group 224"/>
          <p:cNvGrpSpPr>
            <a:grpSpLocks/>
          </p:cNvGrpSpPr>
          <p:nvPr/>
        </p:nvGrpSpPr>
        <p:grpSpPr bwMode="auto">
          <a:xfrm>
            <a:off x="338138" y="2967050"/>
            <a:ext cx="171450" cy="361245"/>
            <a:chOff x="624" y="1344"/>
            <a:chExt cx="192" cy="432"/>
          </a:xfrm>
        </p:grpSpPr>
        <p:sp>
          <p:nvSpPr>
            <p:cNvPr id="36082" name="Oval 22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83" name="Line 22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4" name="Line 22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5" name="Line 22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6" name="Line 22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8" name="Group 230"/>
          <p:cNvGrpSpPr>
            <a:grpSpLocks/>
          </p:cNvGrpSpPr>
          <p:nvPr/>
        </p:nvGrpSpPr>
        <p:grpSpPr bwMode="auto">
          <a:xfrm>
            <a:off x="795338" y="3414521"/>
            <a:ext cx="171450" cy="361245"/>
            <a:chOff x="624" y="1344"/>
            <a:chExt cx="192" cy="432"/>
          </a:xfrm>
        </p:grpSpPr>
        <p:sp>
          <p:nvSpPr>
            <p:cNvPr id="36077" name="Oval 23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78" name="Line 23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9" name="Line 23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0" name="Line 23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1" name="Line 23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9" name="Group 236"/>
          <p:cNvGrpSpPr>
            <a:grpSpLocks/>
          </p:cNvGrpSpPr>
          <p:nvPr/>
        </p:nvGrpSpPr>
        <p:grpSpPr bwMode="auto">
          <a:xfrm>
            <a:off x="1938338" y="1446577"/>
            <a:ext cx="171450" cy="406401"/>
            <a:chOff x="624" y="1344"/>
            <a:chExt cx="192" cy="432"/>
          </a:xfrm>
        </p:grpSpPr>
        <p:sp>
          <p:nvSpPr>
            <p:cNvPr id="36072" name="Oval 23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73" name="Line 23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4" name="Line 23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5" name="Line 24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6" name="Line 24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0" name="Group 242"/>
          <p:cNvGrpSpPr>
            <a:grpSpLocks/>
          </p:cNvGrpSpPr>
          <p:nvPr/>
        </p:nvGrpSpPr>
        <p:grpSpPr bwMode="auto">
          <a:xfrm>
            <a:off x="5510213" y="3544434"/>
            <a:ext cx="152399" cy="331409"/>
            <a:chOff x="624" y="1344"/>
            <a:chExt cx="192" cy="432"/>
          </a:xfrm>
        </p:grpSpPr>
        <p:sp>
          <p:nvSpPr>
            <p:cNvPr id="36067" name="Oval 24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68" name="Line 24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9" name="Line 24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0" name="Line 24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1" name="Line 24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1" name="Group 248"/>
          <p:cNvGrpSpPr>
            <a:grpSpLocks/>
          </p:cNvGrpSpPr>
          <p:nvPr/>
        </p:nvGrpSpPr>
        <p:grpSpPr bwMode="auto">
          <a:xfrm>
            <a:off x="2090738" y="2052650"/>
            <a:ext cx="171450" cy="361245"/>
            <a:chOff x="624" y="1344"/>
            <a:chExt cx="192" cy="432"/>
          </a:xfrm>
        </p:grpSpPr>
        <p:sp>
          <p:nvSpPr>
            <p:cNvPr id="36062" name="Oval 24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63" name="Line 25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4" name="Line 25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5" name="Line 25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6" name="Line 25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2" name="Group 254"/>
          <p:cNvGrpSpPr>
            <a:grpSpLocks/>
          </p:cNvGrpSpPr>
          <p:nvPr/>
        </p:nvGrpSpPr>
        <p:grpSpPr bwMode="auto">
          <a:xfrm>
            <a:off x="2395538" y="1481150"/>
            <a:ext cx="171450" cy="361245"/>
            <a:chOff x="624" y="1344"/>
            <a:chExt cx="192" cy="432"/>
          </a:xfrm>
        </p:grpSpPr>
        <p:sp>
          <p:nvSpPr>
            <p:cNvPr id="36057" name="Oval 25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58" name="Line 25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9" name="Line 25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0" name="Line 25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1" name="Line 25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3" name="Group 260"/>
          <p:cNvGrpSpPr>
            <a:grpSpLocks/>
          </p:cNvGrpSpPr>
          <p:nvPr/>
        </p:nvGrpSpPr>
        <p:grpSpPr bwMode="auto">
          <a:xfrm>
            <a:off x="1481138" y="2395550"/>
            <a:ext cx="171450" cy="361245"/>
            <a:chOff x="624" y="1344"/>
            <a:chExt cx="192" cy="432"/>
          </a:xfrm>
        </p:grpSpPr>
        <p:sp>
          <p:nvSpPr>
            <p:cNvPr id="36052" name="Oval 26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53" name="Line 26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4" name="Line 26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5" name="Line 26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6" name="Line 26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4" name="Group 266"/>
          <p:cNvGrpSpPr>
            <a:grpSpLocks/>
          </p:cNvGrpSpPr>
          <p:nvPr/>
        </p:nvGrpSpPr>
        <p:grpSpPr bwMode="auto">
          <a:xfrm>
            <a:off x="1871663" y="3329587"/>
            <a:ext cx="171450" cy="361245"/>
            <a:chOff x="624" y="1344"/>
            <a:chExt cx="192" cy="432"/>
          </a:xfrm>
        </p:grpSpPr>
        <p:sp>
          <p:nvSpPr>
            <p:cNvPr id="36047" name="Oval 26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48" name="Line 26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9" name="Line 26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0" name="Line 27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1" name="Line 27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5" name="Group 272"/>
          <p:cNvGrpSpPr>
            <a:grpSpLocks/>
          </p:cNvGrpSpPr>
          <p:nvPr/>
        </p:nvGrpSpPr>
        <p:grpSpPr bwMode="auto">
          <a:xfrm>
            <a:off x="2319338" y="2795600"/>
            <a:ext cx="171450" cy="361245"/>
            <a:chOff x="624" y="1344"/>
            <a:chExt cx="192" cy="432"/>
          </a:xfrm>
        </p:grpSpPr>
        <p:sp>
          <p:nvSpPr>
            <p:cNvPr id="36042" name="Oval 27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43" name="Line 27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4" name="Line 27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5" name="Line 27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6" name="Line 27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6" name="Group 278"/>
          <p:cNvGrpSpPr>
            <a:grpSpLocks/>
          </p:cNvGrpSpPr>
          <p:nvPr/>
        </p:nvGrpSpPr>
        <p:grpSpPr bwMode="auto">
          <a:xfrm>
            <a:off x="1938338" y="2738450"/>
            <a:ext cx="171450" cy="361245"/>
            <a:chOff x="624" y="1344"/>
            <a:chExt cx="192" cy="432"/>
          </a:xfrm>
        </p:grpSpPr>
        <p:sp>
          <p:nvSpPr>
            <p:cNvPr id="36037" name="Oval 27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38" name="Line 28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9" name="Line 28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0" name="Line 28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1" name="Line 28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7" name="Group 284"/>
          <p:cNvGrpSpPr>
            <a:grpSpLocks/>
          </p:cNvGrpSpPr>
          <p:nvPr/>
        </p:nvGrpSpPr>
        <p:grpSpPr bwMode="auto">
          <a:xfrm>
            <a:off x="1223963" y="3394662"/>
            <a:ext cx="171450" cy="381942"/>
            <a:chOff x="624" y="1344"/>
            <a:chExt cx="192" cy="432"/>
          </a:xfrm>
        </p:grpSpPr>
        <p:sp>
          <p:nvSpPr>
            <p:cNvPr id="36032" name="Oval 28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33" name="Line 28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4" name="Line 28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5" name="Line 28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6" name="Line 28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8" name="Group 290"/>
          <p:cNvGrpSpPr>
            <a:grpSpLocks/>
          </p:cNvGrpSpPr>
          <p:nvPr/>
        </p:nvGrpSpPr>
        <p:grpSpPr bwMode="auto">
          <a:xfrm>
            <a:off x="2700338" y="3510209"/>
            <a:ext cx="171450" cy="361245"/>
            <a:chOff x="624" y="1344"/>
            <a:chExt cx="192" cy="432"/>
          </a:xfrm>
        </p:grpSpPr>
        <p:sp>
          <p:nvSpPr>
            <p:cNvPr id="36027" name="Oval 29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28" name="Line 29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9" name="Line 29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0" name="Line 29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1" name="Line 29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9" name="Group 296"/>
          <p:cNvGrpSpPr>
            <a:grpSpLocks/>
          </p:cNvGrpSpPr>
          <p:nvPr/>
        </p:nvGrpSpPr>
        <p:grpSpPr bwMode="auto">
          <a:xfrm>
            <a:off x="947738" y="1481150"/>
            <a:ext cx="171450" cy="361245"/>
            <a:chOff x="624" y="1344"/>
            <a:chExt cx="192" cy="432"/>
          </a:xfrm>
        </p:grpSpPr>
        <p:sp>
          <p:nvSpPr>
            <p:cNvPr id="36022" name="Oval 29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23" name="Line 29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4" name="Line 29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5" name="Line 30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6" name="Line 30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0" name="Group 302"/>
          <p:cNvGrpSpPr>
            <a:grpSpLocks/>
          </p:cNvGrpSpPr>
          <p:nvPr/>
        </p:nvGrpSpPr>
        <p:grpSpPr bwMode="auto">
          <a:xfrm>
            <a:off x="2624138" y="3081350"/>
            <a:ext cx="171450" cy="361245"/>
            <a:chOff x="624" y="1344"/>
            <a:chExt cx="192" cy="432"/>
          </a:xfrm>
        </p:grpSpPr>
        <p:sp>
          <p:nvSpPr>
            <p:cNvPr id="36017" name="Oval 30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18" name="Line 30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9" name="Line 30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0" name="Line 30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1" name="Line 30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1" name="Group 308"/>
          <p:cNvGrpSpPr>
            <a:grpSpLocks/>
          </p:cNvGrpSpPr>
          <p:nvPr/>
        </p:nvGrpSpPr>
        <p:grpSpPr bwMode="auto">
          <a:xfrm>
            <a:off x="6125171" y="1361081"/>
            <a:ext cx="189310" cy="334951"/>
            <a:chOff x="624" y="1344"/>
            <a:chExt cx="192" cy="432"/>
          </a:xfrm>
        </p:grpSpPr>
        <p:sp>
          <p:nvSpPr>
            <p:cNvPr id="36012" name="Oval 30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13" name="Line 31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4" name="Line 31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5" name="Line 31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6" name="Line 31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2" name="Group 314"/>
          <p:cNvGrpSpPr>
            <a:grpSpLocks/>
          </p:cNvGrpSpPr>
          <p:nvPr/>
        </p:nvGrpSpPr>
        <p:grpSpPr bwMode="auto">
          <a:xfrm>
            <a:off x="7877771" y="1361081"/>
            <a:ext cx="189310" cy="334951"/>
            <a:chOff x="624" y="1344"/>
            <a:chExt cx="192" cy="432"/>
          </a:xfrm>
        </p:grpSpPr>
        <p:sp>
          <p:nvSpPr>
            <p:cNvPr id="36007" name="Oval 31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08" name="Line 31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9" name="Line 31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0" name="Line 31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1" name="Line 31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3" name="Group 320"/>
          <p:cNvGrpSpPr>
            <a:grpSpLocks/>
          </p:cNvGrpSpPr>
          <p:nvPr/>
        </p:nvGrpSpPr>
        <p:grpSpPr bwMode="auto">
          <a:xfrm>
            <a:off x="7572971" y="1361081"/>
            <a:ext cx="189310" cy="334951"/>
            <a:chOff x="624" y="1344"/>
            <a:chExt cx="192" cy="432"/>
          </a:xfrm>
        </p:grpSpPr>
        <p:sp>
          <p:nvSpPr>
            <p:cNvPr id="36002" name="Oval 32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03" name="Line 32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4" name="Line 32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5" name="Line 32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6" name="Line 32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4" name="Group 326"/>
          <p:cNvGrpSpPr>
            <a:grpSpLocks/>
          </p:cNvGrpSpPr>
          <p:nvPr/>
        </p:nvGrpSpPr>
        <p:grpSpPr bwMode="auto">
          <a:xfrm>
            <a:off x="7344371" y="1361081"/>
            <a:ext cx="189310" cy="334951"/>
            <a:chOff x="624" y="1344"/>
            <a:chExt cx="192" cy="432"/>
          </a:xfrm>
        </p:grpSpPr>
        <p:sp>
          <p:nvSpPr>
            <p:cNvPr id="35997" name="Oval 32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98" name="Line 32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9" name="Line 32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0" name="Line 33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1" name="Line 33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5" name="Group 332"/>
          <p:cNvGrpSpPr>
            <a:grpSpLocks/>
          </p:cNvGrpSpPr>
          <p:nvPr/>
        </p:nvGrpSpPr>
        <p:grpSpPr bwMode="auto">
          <a:xfrm>
            <a:off x="5815013" y="2784750"/>
            <a:ext cx="152399" cy="343684"/>
            <a:chOff x="624" y="1344"/>
            <a:chExt cx="192" cy="432"/>
          </a:xfrm>
        </p:grpSpPr>
        <p:sp>
          <p:nvSpPr>
            <p:cNvPr id="35992" name="Oval 33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93" name="Line 33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4" name="Line 33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5" name="Line 33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6" name="Line 33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6" name="Group 338"/>
          <p:cNvGrpSpPr>
            <a:grpSpLocks/>
          </p:cNvGrpSpPr>
          <p:nvPr/>
        </p:nvGrpSpPr>
        <p:grpSpPr bwMode="auto">
          <a:xfrm>
            <a:off x="6196013" y="2956200"/>
            <a:ext cx="152399" cy="343684"/>
            <a:chOff x="624" y="1344"/>
            <a:chExt cx="192" cy="432"/>
          </a:xfrm>
        </p:grpSpPr>
        <p:sp>
          <p:nvSpPr>
            <p:cNvPr id="35987" name="Oval 33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88" name="Line 34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9" name="Line 34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0" name="Line 34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1" name="Line 34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7" name="Group 344"/>
          <p:cNvGrpSpPr>
            <a:grpSpLocks/>
          </p:cNvGrpSpPr>
          <p:nvPr/>
        </p:nvGrpSpPr>
        <p:grpSpPr bwMode="auto">
          <a:xfrm>
            <a:off x="6348413" y="2499000"/>
            <a:ext cx="152399" cy="343684"/>
            <a:chOff x="624" y="1344"/>
            <a:chExt cx="192" cy="432"/>
          </a:xfrm>
        </p:grpSpPr>
        <p:sp>
          <p:nvSpPr>
            <p:cNvPr id="35982" name="Oval 34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83" name="Line 34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4" name="Line 34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5" name="Line 34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6" name="Line 34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8" name="Group 350"/>
          <p:cNvGrpSpPr>
            <a:grpSpLocks/>
          </p:cNvGrpSpPr>
          <p:nvPr/>
        </p:nvGrpSpPr>
        <p:grpSpPr bwMode="auto">
          <a:xfrm>
            <a:off x="7948613" y="2441850"/>
            <a:ext cx="152399" cy="343684"/>
            <a:chOff x="624" y="1344"/>
            <a:chExt cx="192" cy="432"/>
          </a:xfrm>
        </p:grpSpPr>
        <p:sp>
          <p:nvSpPr>
            <p:cNvPr id="35977" name="Oval 35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78" name="Line 35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9" name="Line 35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0" name="Line 35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1" name="Line 35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5879" name="Line 356"/>
          <p:cNvSpPr>
            <a:spLocks noChangeShapeType="1"/>
          </p:cNvSpPr>
          <p:nvPr/>
        </p:nvSpPr>
        <p:spPr bwMode="auto">
          <a:xfrm>
            <a:off x="630636" y="4100310"/>
            <a:ext cx="8229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80" name="Text Box 357"/>
          <p:cNvSpPr txBox="1">
            <a:spLocks noChangeArrowheads="1"/>
          </p:cNvSpPr>
          <p:nvPr/>
        </p:nvSpPr>
        <p:spPr bwMode="auto">
          <a:xfrm>
            <a:off x="3793493" y="4100310"/>
            <a:ext cx="7665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time</a:t>
            </a:r>
          </a:p>
        </p:txBody>
      </p:sp>
      <p:sp>
        <p:nvSpPr>
          <p:cNvPr id="35881" name="Text Box 359"/>
          <p:cNvSpPr txBox="1">
            <a:spLocks noChangeArrowheads="1"/>
          </p:cNvSpPr>
          <p:nvPr/>
        </p:nvSpPr>
        <p:spPr bwMode="auto">
          <a:xfrm>
            <a:off x="630636" y="945118"/>
            <a:ext cx="1731564"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The present</a:t>
            </a:r>
          </a:p>
        </p:txBody>
      </p:sp>
      <p:sp>
        <p:nvSpPr>
          <p:cNvPr id="35882" name="Text Box 360"/>
          <p:cNvSpPr txBox="1">
            <a:spLocks noChangeArrowheads="1"/>
          </p:cNvSpPr>
          <p:nvPr/>
        </p:nvSpPr>
        <p:spPr bwMode="auto">
          <a:xfrm>
            <a:off x="6239195" y="945118"/>
            <a:ext cx="1542410"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The future</a:t>
            </a:r>
          </a:p>
        </p:txBody>
      </p:sp>
      <p:sp>
        <p:nvSpPr>
          <p:cNvPr id="35883" name="Text Box 361"/>
          <p:cNvSpPr txBox="1">
            <a:spLocks noChangeArrowheads="1"/>
          </p:cNvSpPr>
          <p:nvPr/>
        </p:nvSpPr>
        <p:spPr bwMode="auto">
          <a:xfrm>
            <a:off x="5301564" y="1736672"/>
            <a:ext cx="348524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dirty="0"/>
              <a:t>MI, CHF, stroke, ESRD, LEA</a:t>
            </a:r>
          </a:p>
        </p:txBody>
      </p:sp>
      <p:grpSp>
        <p:nvGrpSpPr>
          <p:cNvPr id="35884" name="Group 362"/>
          <p:cNvGrpSpPr>
            <a:grpSpLocks/>
          </p:cNvGrpSpPr>
          <p:nvPr/>
        </p:nvGrpSpPr>
        <p:grpSpPr bwMode="auto">
          <a:xfrm>
            <a:off x="7491413" y="3241950"/>
            <a:ext cx="152399" cy="343684"/>
            <a:chOff x="624" y="1344"/>
            <a:chExt cx="192" cy="432"/>
          </a:xfrm>
        </p:grpSpPr>
        <p:sp>
          <p:nvSpPr>
            <p:cNvPr id="35972" name="Oval 36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73" name="Line 36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4" name="Line 36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5" name="Line 36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6" name="Line 36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5" name="Group 368"/>
          <p:cNvGrpSpPr>
            <a:grpSpLocks/>
          </p:cNvGrpSpPr>
          <p:nvPr/>
        </p:nvGrpSpPr>
        <p:grpSpPr bwMode="auto">
          <a:xfrm>
            <a:off x="6805613" y="3127650"/>
            <a:ext cx="152399" cy="343684"/>
            <a:chOff x="624" y="1344"/>
            <a:chExt cx="192" cy="432"/>
          </a:xfrm>
        </p:grpSpPr>
        <p:sp>
          <p:nvSpPr>
            <p:cNvPr id="35967" name="Oval 36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68" name="Line 37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9" name="Line 37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0" name="Line 37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1" name="Line 37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6" name="Group 374"/>
          <p:cNvGrpSpPr>
            <a:grpSpLocks/>
          </p:cNvGrpSpPr>
          <p:nvPr/>
        </p:nvGrpSpPr>
        <p:grpSpPr bwMode="auto">
          <a:xfrm>
            <a:off x="7872413" y="3013350"/>
            <a:ext cx="152399" cy="343684"/>
            <a:chOff x="624" y="1344"/>
            <a:chExt cx="192" cy="432"/>
          </a:xfrm>
        </p:grpSpPr>
        <p:sp>
          <p:nvSpPr>
            <p:cNvPr id="35962" name="Oval 37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63" name="Line 37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4" name="Line 37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5" name="Line 37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6" name="Line 37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7" name="Group 380"/>
          <p:cNvGrpSpPr>
            <a:grpSpLocks/>
          </p:cNvGrpSpPr>
          <p:nvPr/>
        </p:nvGrpSpPr>
        <p:grpSpPr bwMode="auto">
          <a:xfrm>
            <a:off x="8177213" y="3241950"/>
            <a:ext cx="152399" cy="343684"/>
            <a:chOff x="624" y="1344"/>
            <a:chExt cx="192" cy="432"/>
          </a:xfrm>
        </p:grpSpPr>
        <p:sp>
          <p:nvSpPr>
            <p:cNvPr id="35957" name="Oval 38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58" name="Line 38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9" name="Line 38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0" name="Line 38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1" name="Line 38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8" name="Group 386"/>
          <p:cNvGrpSpPr>
            <a:grpSpLocks/>
          </p:cNvGrpSpPr>
          <p:nvPr/>
        </p:nvGrpSpPr>
        <p:grpSpPr bwMode="auto">
          <a:xfrm>
            <a:off x="5815013" y="3299100"/>
            <a:ext cx="152399" cy="343684"/>
            <a:chOff x="624" y="1344"/>
            <a:chExt cx="192" cy="432"/>
          </a:xfrm>
        </p:grpSpPr>
        <p:sp>
          <p:nvSpPr>
            <p:cNvPr id="35952" name="Oval 38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53" name="Line 38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4" name="Line 38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5" name="Line 39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6" name="Line 39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9" name="Group 392"/>
          <p:cNvGrpSpPr>
            <a:grpSpLocks/>
          </p:cNvGrpSpPr>
          <p:nvPr/>
        </p:nvGrpSpPr>
        <p:grpSpPr bwMode="auto">
          <a:xfrm>
            <a:off x="8329613" y="2613300"/>
            <a:ext cx="152399" cy="343684"/>
            <a:chOff x="624" y="1344"/>
            <a:chExt cx="192" cy="432"/>
          </a:xfrm>
        </p:grpSpPr>
        <p:sp>
          <p:nvSpPr>
            <p:cNvPr id="35947" name="Oval 39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48" name="Line 39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9" name="Line 39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0" name="Line 39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1" name="Line 39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0" name="Group 398"/>
          <p:cNvGrpSpPr>
            <a:grpSpLocks/>
          </p:cNvGrpSpPr>
          <p:nvPr/>
        </p:nvGrpSpPr>
        <p:grpSpPr bwMode="auto">
          <a:xfrm>
            <a:off x="7415213" y="2613300"/>
            <a:ext cx="152399" cy="343684"/>
            <a:chOff x="624" y="1344"/>
            <a:chExt cx="192" cy="432"/>
          </a:xfrm>
        </p:grpSpPr>
        <p:sp>
          <p:nvSpPr>
            <p:cNvPr id="35942" name="Oval 39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43" name="Line 40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4" name="Line 40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5" name="Line 40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6" name="Line 40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1" name="Group 404"/>
          <p:cNvGrpSpPr>
            <a:grpSpLocks/>
          </p:cNvGrpSpPr>
          <p:nvPr/>
        </p:nvGrpSpPr>
        <p:grpSpPr bwMode="auto">
          <a:xfrm>
            <a:off x="5322391" y="3111382"/>
            <a:ext cx="225921" cy="408516"/>
            <a:chOff x="624" y="1344"/>
            <a:chExt cx="192" cy="432"/>
          </a:xfrm>
        </p:grpSpPr>
        <p:sp>
          <p:nvSpPr>
            <p:cNvPr id="35937" name="Oval 40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38" name="Line 40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9" name="Line 40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0" name="Line 40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1" name="Line 40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5892" name="Text Box 410"/>
          <p:cNvSpPr txBox="1">
            <a:spLocks noChangeArrowheads="1"/>
          </p:cNvSpPr>
          <p:nvPr/>
        </p:nvSpPr>
        <p:spPr bwMode="auto">
          <a:xfrm>
            <a:off x="6187118" y="3608778"/>
            <a:ext cx="17995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dirty="0"/>
              <a:t>Everyone else</a:t>
            </a:r>
          </a:p>
        </p:txBody>
      </p:sp>
      <p:sp>
        <p:nvSpPr>
          <p:cNvPr id="35893" name="Line 411"/>
          <p:cNvSpPr>
            <a:spLocks noChangeShapeType="1"/>
          </p:cNvSpPr>
          <p:nvPr/>
        </p:nvSpPr>
        <p:spPr bwMode="auto">
          <a:xfrm>
            <a:off x="3033771" y="2321388"/>
            <a:ext cx="2209800"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94" name="Text Box 412"/>
          <p:cNvSpPr txBox="1">
            <a:spLocks noChangeArrowheads="1"/>
          </p:cNvSpPr>
          <p:nvPr/>
        </p:nvSpPr>
        <p:spPr bwMode="auto">
          <a:xfrm>
            <a:off x="658874" y="209550"/>
            <a:ext cx="7726153"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sz="3300" dirty="0"/>
              <a:t>Prospective cohort study structure</a:t>
            </a:r>
          </a:p>
        </p:txBody>
      </p:sp>
      <p:grpSp>
        <p:nvGrpSpPr>
          <p:cNvPr id="35895" name="Group 413"/>
          <p:cNvGrpSpPr>
            <a:grpSpLocks/>
          </p:cNvGrpSpPr>
          <p:nvPr/>
        </p:nvGrpSpPr>
        <p:grpSpPr bwMode="auto">
          <a:xfrm>
            <a:off x="8786813" y="3299100"/>
            <a:ext cx="152399" cy="343684"/>
            <a:chOff x="624" y="1344"/>
            <a:chExt cx="192" cy="432"/>
          </a:xfrm>
        </p:grpSpPr>
        <p:sp>
          <p:nvSpPr>
            <p:cNvPr id="35932" name="Oval 414"/>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33" name="Line 415"/>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4" name="Line 416"/>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5" name="Line 417"/>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6" name="Line 418"/>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6" name="Group 419"/>
          <p:cNvGrpSpPr>
            <a:grpSpLocks/>
          </p:cNvGrpSpPr>
          <p:nvPr/>
        </p:nvGrpSpPr>
        <p:grpSpPr bwMode="auto">
          <a:xfrm>
            <a:off x="1557338" y="1881200"/>
            <a:ext cx="171450" cy="361245"/>
            <a:chOff x="624" y="1344"/>
            <a:chExt cx="192" cy="432"/>
          </a:xfrm>
        </p:grpSpPr>
        <p:sp>
          <p:nvSpPr>
            <p:cNvPr id="35927" name="Oval 420"/>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28" name="Line 421"/>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9" name="Line 422"/>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0" name="Line 423"/>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1" name="Line 424"/>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7" name="Group 425"/>
          <p:cNvGrpSpPr>
            <a:grpSpLocks/>
          </p:cNvGrpSpPr>
          <p:nvPr/>
        </p:nvGrpSpPr>
        <p:grpSpPr bwMode="auto">
          <a:xfrm>
            <a:off x="2547938" y="2224100"/>
            <a:ext cx="171450" cy="361245"/>
            <a:chOff x="624" y="1344"/>
            <a:chExt cx="192" cy="432"/>
          </a:xfrm>
        </p:grpSpPr>
        <p:sp>
          <p:nvSpPr>
            <p:cNvPr id="35922" name="Oval 426"/>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23" name="Line 427"/>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4" name="Line 428"/>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5" name="Line 429"/>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6" name="Line 430"/>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8" name="Group 431"/>
          <p:cNvGrpSpPr>
            <a:grpSpLocks/>
          </p:cNvGrpSpPr>
          <p:nvPr/>
        </p:nvGrpSpPr>
        <p:grpSpPr bwMode="auto">
          <a:xfrm>
            <a:off x="6043613" y="2384700"/>
            <a:ext cx="152399" cy="343684"/>
            <a:chOff x="624" y="1344"/>
            <a:chExt cx="192" cy="432"/>
          </a:xfrm>
        </p:grpSpPr>
        <p:sp>
          <p:nvSpPr>
            <p:cNvPr id="35917" name="Oval 432"/>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18" name="Line 433"/>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9" name="Line 434"/>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0" name="Line 435"/>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1" name="Line 436"/>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9" name="Group 437"/>
          <p:cNvGrpSpPr>
            <a:grpSpLocks/>
          </p:cNvGrpSpPr>
          <p:nvPr/>
        </p:nvGrpSpPr>
        <p:grpSpPr bwMode="auto">
          <a:xfrm>
            <a:off x="5510213" y="2556150"/>
            <a:ext cx="152399" cy="343684"/>
            <a:chOff x="624" y="1344"/>
            <a:chExt cx="192" cy="432"/>
          </a:xfrm>
        </p:grpSpPr>
        <p:sp>
          <p:nvSpPr>
            <p:cNvPr id="35912" name="Oval 438"/>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13" name="Line 439"/>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4" name="Line 440"/>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5" name="Line 441"/>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6" name="Line 442"/>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900" name="Group 443"/>
          <p:cNvGrpSpPr>
            <a:grpSpLocks/>
          </p:cNvGrpSpPr>
          <p:nvPr/>
        </p:nvGrpSpPr>
        <p:grpSpPr bwMode="auto">
          <a:xfrm>
            <a:off x="6424613" y="3184800"/>
            <a:ext cx="152399" cy="343684"/>
            <a:chOff x="624" y="1344"/>
            <a:chExt cx="192" cy="432"/>
          </a:xfrm>
        </p:grpSpPr>
        <p:sp>
          <p:nvSpPr>
            <p:cNvPr id="35907" name="Oval 444"/>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08" name="Line 445"/>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9" name="Line 446"/>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0" name="Line 447"/>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1" name="Line 448"/>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901" name="Group 449"/>
          <p:cNvGrpSpPr>
            <a:grpSpLocks/>
          </p:cNvGrpSpPr>
          <p:nvPr/>
        </p:nvGrpSpPr>
        <p:grpSpPr bwMode="auto">
          <a:xfrm>
            <a:off x="1404938" y="1389427"/>
            <a:ext cx="171450" cy="406401"/>
            <a:chOff x="624" y="1344"/>
            <a:chExt cx="192" cy="432"/>
          </a:xfrm>
        </p:grpSpPr>
        <p:sp>
          <p:nvSpPr>
            <p:cNvPr id="35902" name="Oval 450"/>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03" name="Line 451"/>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4" name="Line 452"/>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5" name="Line 453"/>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6" name="Line 454"/>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41984980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28600" y="85725"/>
            <a:ext cx="8915400" cy="857250"/>
          </a:xfrm>
        </p:spPr>
        <p:txBody>
          <a:bodyPr/>
          <a:lstStyle/>
          <a:p>
            <a:r>
              <a:rPr lang="en-US" altLang="en-US" sz="2400" dirty="0" smtClean="0"/>
              <a:t>Incidence of heart failure before age 50 in black and white adults</a:t>
            </a:r>
          </a:p>
        </p:txBody>
      </p:sp>
      <p:pic>
        <p:nvPicPr>
          <p:cNvPr id="3072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895350"/>
            <a:ext cx="5999163" cy="3269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191000" y="4151332"/>
            <a:ext cx="4896469" cy="307777"/>
          </a:xfrm>
          <a:prstGeom prst="rect">
            <a:avLst/>
          </a:prstGeom>
          <a:noFill/>
        </p:spPr>
        <p:txBody>
          <a:bodyPr wrap="none" rtlCol="0">
            <a:spAutoFit/>
          </a:bodyPr>
          <a:lstStyle/>
          <a:p>
            <a:r>
              <a:rPr lang="en-US" sz="1400" dirty="0"/>
              <a:t>Bibbins-Domingo et al. N </a:t>
            </a:r>
            <a:r>
              <a:rPr lang="en-US" sz="1400" dirty="0" err="1"/>
              <a:t>Engl</a:t>
            </a:r>
            <a:r>
              <a:rPr lang="en-US" sz="1400" dirty="0"/>
              <a:t> J Med 2009; 360:1179-1190</a:t>
            </a:r>
          </a:p>
        </p:txBody>
      </p:sp>
    </p:spTree>
    <p:extLst>
      <p:ext uri="{BB962C8B-B14F-4D97-AF65-F5344CB8AC3E}">
        <p14:creationId xmlns:p14="http://schemas.microsoft.com/office/powerpoint/2010/main" val="7902643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dirty="0" smtClean="0"/>
              <a:t>Descriptive vs. Analytic</a:t>
            </a:r>
          </a:p>
        </p:txBody>
      </p:sp>
      <p:sp>
        <p:nvSpPr>
          <p:cNvPr id="6147" name="Text Box 4"/>
          <p:cNvSpPr txBox="1">
            <a:spLocks noChangeArrowheads="1"/>
          </p:cNvSpPr>
          <p:nvPr/>
        </p:nvSpPr>
        <p:spPr bwMode="auto">
          <a:xfrm>
            <a:off x="609600" y="1090940"/>
            <a:ext cx="2438400" cy="523220"/>
          </a:xfrm>
          <a:prstGeom prst="rect">
            <a:avLst/>
          </a:prstGeom>
          <a:solidFill>
            <a:srgbClr val="33CC33"/>
          </a:solidFill>
          <a:ln w="9525">
            <a:solidFill>
              <a:schemeClr val="tx1"/>
            </a:solidFill>
            <a:miter lim="800000"/>
            <a:headEnd/>
            <a:tailEnd/>
          </a:ln>
        </p:spPr>
        <p:txBody>
          <a:bodyPr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ct val="50000"/>
              </a:spcBef>
              <a:buNone/>
            </a:pPr>
            <a:r>
              <a:rPr lang="en-US" altLang="en-US" sz="2800" dirty="0" smtClean="0"/>
              <a:t>Risk Factors</a:t>
            </a:r>
            <a:endParaRPr lang="en-US" altLang="en-US" sz="2800" dirty="0"/>
          </a:p>
        </p:txBody>
      </p:sp>
      <p:sp>
        <p:nvSpPr>
          <p:cNvPr id="311301" name="Text Box 5"/>
          <p:cNvSpPr txBox="1">
            <a:spLocks noChangeArrowheads="1"/>
          </p:cNvSpPr>
          <p:nvPr/>
        </p:nvSpPr>
        <p:spPr bwMode="auto">
          <a:xfrm>
            <a:off x="609600" y="1962150"/>
            <a:ext cx="8054897" cy="1390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spcBef>
                <a:spcPts val="200"/>
              </a:spcBef>
              <a:buNone/>
            </a:pPr>
            <a:r>
              <a:rPr lang="en-US" altLang="en-US" sz="1800" b="1" u="sng" dirty="0"/>
              <a:t>Descriptive </a:t>
            </a:r>
            <a:r>
              <a:rPr lang="en-US" altLang="en-US" sz="1800" b="1" u="sng" dirty="0" smtClean="0"/>
              <a:t>Questions</a:t>
            </a:r>
            <a:endParaRPr lang="en-US" altLang="en-US" sz="1800" b="1" u="sng" dirty="0"/>
          </a:p>
          <a:p>
            <a:pPr>
              <a:spcBef>
                <a:spcPts val="200"/>
              </a:spcBef>
            </a:pPr>
            <a:r>
              <a:rPr lang="en-US" altLang="en-US" sz="1800" dirty="0"/>
              <a:t>What proportion of patients </a:t>
            </a:r>
            <a:r>
              <a:rPr lang="en-US" altLang="en-US" sz="1800" dirty="0" smtClean="0"/>
              <a:t>in my clinic have heart failure</a:t>
            </a:r>
            <a:r>
              <a:rPr lang="en-US" altLang="en-US" sz="1800" dirty="0" smtClean="0"/>
              <a:t>?</a:t>
            </a:r>
            <a:endParaRPr lang="en-US" altLang="en-US" sz="1800" dirty="0"/>
          </a:p>
          <a:p>
            <a:pPr>
              <a:spcBef>
                <a:spcPts val="200"/>
              </a:spcBef>
            </a:pPr>
            <a:r>
              <a:rPr lang="en-US" altLang="en-US" sz="1800" dirty="0"/>
              <a:t>What is the average age of patients with </a:t>
            </a:r>
            <a:r>
              <a:rPr lang="en-US" altLang="en-US" sz="1800" dirty="0" smtClean="0"/>
              <a:t>heart failure </a:t>
            </a:r>
            <a:r>
              <a:rPr lang="en-US" altLang="en-US" sz="1800" dirty="0"/>
              <a:t>in </a:t>
            </a:r>
            <a:r>
              <a:rPr lang="en-US" altLang="en-US" sz="1800" dirty="0" smtClean="0"/>
              <a:t>my clinic?</a:t>
            </a:r>
            <a:endParaRPr lang="en-US" altLang="en-US" sz="1800" dirty="0"/>
          </a:p>
          <a:p>
            <a:endParaRPr lang="en-US" altLang="en-US" sz="1800" dirty="0"/>
          </a:p>
        </p:txBody>
      </p:sp>
      <p:sp>
        <p:nvSpPr>
          <p:cNvPr id="311302" name="Line 6"/>
          <p:cNvSpPr>
            <a:spLocks noChangeShapeType="1"/>
          </p:cNvSpPr>
          <p:nvPr/>
        </p:nvSpPr>
        <p:spPr bwMode="auto">
          <a:xfrm>
            <a:off x="3352800" y="1385560"/>
            <a:ext cx="19050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0" name="Text Box 7"/>
          <p:cNvSpPr txBox="1">
            <a:spLocks noChangeArrowheads="1"/>
          </p:cNvSpPr>
          <p:nvPr/>
        </p:nvSpPr>
        <p:spPr bwMode="auto">
          <a:xfrm>
            <a:off x="5467350" y="1090940"/>
            <a:ext cx="2762250" cy="523220"/>
          </a:xfrm>
          <a:prstGeom prst="rect">
            <a:avLst/>
          </a:prstGeom>
          <a:solidFill>
            <a:srgbClr val="FF9900"/>
          </a:solidFill>
          <a:ln w="9525">
            <a:solidFill>
              <a:schemeClr val="tx1"/>
            </a:solidFill>
            <a:miter lim="800000"/>
            <a:headEnd/>
            <a:tailEnd/>
          </a:ln>
        </p:spPr>
        <p:txBody>
          <a:bodyPr wrap="square"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ct val="50000"/>
              </a:spcBef>
              <a:buNone/>
            </a:pPr>
            <a:r>
              <a:rPr lang="en-US" altLang="en-US" sz="2800" dirty="0" smtClean="0"/>
              <a:t>Heart Failure</a:t>
            </a:r>
            <a:endParaRPr lang="en-US" altLang="en-US" sz="2800" dirty="0"/>
          </a:p>
        </p:txBody>
      </p:sp>
      <p:sp>
        <p:nvSpPr>
          <p:cNvPr id="311304" name="Text Box 8"/>
          <p:cNvSpPr txBox="1">
            <a:spLocks noChangeArrowheads="1"/>
          </p:cNvSpPr>
          <p:nvPr/>
        </p:nvSpPr>
        <p:spPr bwMode="auto">
          <a:xfrm>
            <a:off x="628650" y="3105150"/>
            <a:ext cx="8362950" cy="125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spcBef>
                <a:spcPts val="200"/>
              </a:spcBef>
            </a:pPr>
            <a:r>
              <a:rPr lang="en-US" altLang="en-US" sz="1800" b="1" u="sng" dirty="0" smtClean="0"/>
              <a:t>Analytic </a:t>
            </a:r>
            <a:r>
              <a:rPr lang="en-US" altLang="en-US" sz="1800" b="1" u="sng" dirty="0"/>
              <a:t>Questions</a:t>
            </a:r>
          </a:p>
          <a:p>
            <a:pPr>
              <a:spcBef>
                <a:spcPts val="200"/>
              </a:spcBef>
            </a:pPr>
            <a:r>
              <a:rPr lang="en-US" altLang="en-US" sz="1800" dirty="0"/>
              <a:t>Is </a:t>
            </a:r>
            <a:r>
              <a:rPr lang="en-US" altLang="en-US" sz="1800" dirty="0" smtClean="0"/>
              <a:t>race/ethnicity </a:t>
            </a:r>
            <a:r>
              <a:rPr lang="en-US" altLang="en-US" sz="1800" dirty="0"/>
              <a:t>associated with </a:t>
            </a:r>
            <a:r>
              <a:rPr lang="en-US" altLang="en-US" sz="1800" dirty="0" smtClean="0"/>
              <a:t>heart failure </a:t>
            </a:r>
            <a:r>
              <a:rPr lang="en-US" altLang="en-US" sz="1800" dirty="0"/>
              <a:t>among </a:t>
            </a:r>
            <a:r>
              <a:rPr lang="en-US" altLang="en-US" sz="1800" dirty="0" smtClean="0"/>
              <a:t>my patients</a:t>
            </a:r>
            <a:r>
              <a:rPr lang="en-US" altLang="en-US" sz="1800" dirty="0" smtClean="0"/>
              <a:t>?</a:t>
            </a:r>
            <a:endParaRPr lang="en-US" altLang="en-US" sz="1800" dirty="0"/>
          </a:p>
          <a:p>
            <a:pPr>
              <a:spcBef>
                <a:spcPts val="200"/>
              </a:spcBef>
            </a:pPr>
            <a:r>
              <a:rPr lang="en-US" altLang="en-US" sz="1800" dirty="0"/>
              <a:t>Is excessive consumption of sugar-sweetened beverages associated with </a:t>
            </a:r>
            <a:r>
              <a:rPr lang="en-US" altLang="en-US" sz="1800" dirty="0" smtClean="0"/>
              <a:t>heart failure among </a:t>
            </a:r>
            <a:r>
              <a:rPr lang="en-US" altLang="en-US" sz="1800" dirty="0" smtClean="0"/>
              <a:t>my </a:t>
            </a:r>
            <a:r>
              <a:rPr lang="en-US" altLang="en-US" sz="1800" dirty="0"/>
              <a:t>patients?</a:t>
            </a:r>
          </a:p>
        </p:txBody>
      </p:sp>
    </p:spTree>
    <p:extLst>
      <p:ext uri="{BB962C8B-B14F-4D97-AF65-F5344CB8AC3E}">
        <p14:creationId xmlns:p14="http://schemas.microsoft.com/office/powerpoint/2010/main" val="1550289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1301"/>
                                        </p:tgtEl>
                                        <p:attrNameLst>
                                          <p:attrName>style.visibility</p:attrName>
                                        </p:attrNameLst>
                                      </p:cBhvr>
                                      <p:to>
                                        <p:strVal val="visible"/>
                                      </p:to>
                                    </p:set>
                                    <p:animEffect transition="in" filter="blinds(horizontal)">
                                      <p:cBhvr>
                                        <p:cTn id="7" dur="500"/>
                                        <p:tgtEl>
                                          <p:spTgt spid="3113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11302"/>
                                        </p:tgtEl>
                                        <p:attrNameLst>
                                          <p:attrName>style.visibility</p:attrName>
                                        </p:attrNameLst>
                                      </p:cBhvr>
                                      <p:to>
                                        <p:strVal val="visible"/>
                                      </p:to>
                                    </p:set>
                                    <p:animEffect transition="in" filter="blinds(horizontal)">
                                      <p:cBhvr>
                                        <p:cTn id="12" dur="500"/>
                                        <p:tgtEl>
                                          <p:spTgt spid="31130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147"/>
                                        </p:tgtEl>
                                        <p:attrNameLst>
                                          <p:attrName>style.visibility</p:attrName>
                                        </p:attrNameLst>
                                      </p:cBhvr>
                                      <p:to>
                                        <p:strVal val="visible"/>
                                      </p:to>
                                    </p:set>
                                    <p:animEffect transition="in" filter="blinds(horizontal)">
                                      <p:cBhvr>
                                        <p:cTn id="15" dur="500"/>
                                        <p:tgtEl>
                                          <p:spTgt spid="6147"/>
                                        </p:tgtEl>
                                      </p:cBhvr>
                                    </p:animEffect>
                                  </p:childTnLst>
                                </p:cTn>
                              </p:par>
                              <p:par>
                                <p:cTn id="16" presetID="3" presetClass="exit" presetSubtype="10" fill="hold" grpId="1" nodeType="withEffect">
                                  <p:stCondLst>
                                    <p:cond delay="0"/>
                                  </p:stCondLst>
                                  <p:childTnLst>
                                    <p:animEffect transition="out" filter="blinds(horizontal)">
                                      <p:cBhvr>
                                        <p:cTn id="17" dur="500"/>
                                        <p:tgtEl>
                                          <p:spTgt spid="311301"/>
                                        </p:tgtEl>
                                      </p:cBhvr>
                                    </p:animEffect>
                                    <p:set>
                                      <p:cBhvr>
                                        <p:cTn id="18" dur="1" fill="hold">
                                          <p:stCondLst>
                                            <p:cond delay="499"/>
                                          </p:stCondLst>
                                        </p:cTn>
                                        <p:tgtEl>
                                          <p:spTgt spid="311301"/>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11304"/>
                                        </p:tgtEl>
                                        <p:attrNameLst>
                                          <p:attrName>style.visibility</p:attrName>
                                        </p:attrNameLst>
                                      </p:cBhvr>
                                      <p:to>
                                        <p:strVal val="visible"/>
                                      </p:to>
                                    </p:set>
                                    <p:animEffect transition="in" filter="blinds(horizontal)">
                                      <p:cBhvr>
                                        <p:cTn id="23" dur="500"/>
                                        <p:tgtEl>
                                          <p:spTgt spid="311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animBg="1"/>
      <p:bldP spid="311301" grpId="0"/>
      <p:bldP spid="311301" grpId="1"/>
      <p:bldP spid="311302" grpId="0" animBg="1"/>
      <p:bldP spid="31130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153888"/>
            <a:ext cx="2824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1747" name="Title 3"/>
          <p:cNvSpPr>
            <a:spLocks noGrp="1"/>
          </p:cNvSpPr>
          <p:nvPr>
            <p:ph type="title"/>
          </p:nvPr>
        </p:nvSpPr>
        <p:spPr>
          <a:xfrm>
            <a:off x="0" y="171451"/>
            <a:ext cx="9220200" cy="723900"/>
          </a:xfrm>
        </p:spPr>
        <p:txBody>
          <a:bodyPr/>
          <a:lstStyle/>
          <a:p>
            <a:r>
              <a:rPr lang="en-US" altLang="en-US" sz="1800" dirty="0" smtClean="0"/>
              <a:t>Hypertension early in life is a risk factor for heart failure before age 50 among blacks</a:t>
            </a:r>
          </a:p>
        </p:txBody>
      </p:sp>
      <p:pic>
        <p:nvPicPr>
          <p:cNvPr id="31748" name="Chart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971550"/>
            <a:ext cx="5964238" cy="3237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191000" y="4151332"/>
            <a:ext cx="4896469" cy="307777"/>
          </a:xfrm>
          <a:prstGeom prst="rect">
            <a:avLst/>
          </a:prstGeom>
          <a:noFill/>
        </p:spPr>
        <p:txBody>
          <a:bodyPr wrap="none" rtlCol="0">
            <a:spAutoFit/>
          </a:bodyPr>
          <a:lstStyle/>
          <a:p>
            <a:r>
              <a:rPr lang="en-US" sz="1400" dirty="0"/>
              <a:t>Bibbins-Domingo et al. N </a:t>
            </a:r>
            <a:r>
              <a:rPr lang="en-US" sz="1400" dirty="0" err="1"/>
              <a:t>Engl</a:t>
            </a:r>
            <a:r>
              <a:rPr lang="en-US" sz="1400" dirty="0"/>
              <a:t> J Med 2009; 360:1179-1190</a:t>
            </a:r>
          </a:p>
        </p:txBody>
      </p:sp>
    </p:spTree>
    <p:extLst>
      <p:ext uri="{BB962C8B-B14F-4D97-AF65-F5344CB8AC3E}">
        <p14:creationId xmlns:p14="http://schemas.microsoft.com/office/powerpoint/2010/main" val="22716932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mtClean="0"/>
              <a:t>Strengths of cohort studies</a:t>
            </a:r>
          </a:p>
        </p:txBody>
      </p:sp>
      <p:sp>
        <p:nvSpPr>
          <p:cNvPr id="37891" name="Rectangle 3"/>
          <p:cNvSpPr>
            <a:spLocks noGrp="1" noChangeArrowheads="1"/>
          </p:cNvSpPr>
          <p:nvPr>
            <p:ph type="body" idx="1"/>
          </p:nvPr>
        </p:nvSpPr>
        <p:spPr>
          <a:xfrm>
            <a:off x="228600" y="1123950"/>
            <a:ext cx="8686800" cy="2590800"/>
          </a:xfrm>
        </p:spPr>
        <p:txBody>
          <a:bodyPr/>
          <a:lstStyle/>
          <a:p>
            <a:pPr eaLnBrk="1" hangingPunct="1">
              <a:lnSpc>
                <a:spcPct val="90000"/>
              </a:lnSpc>
            </a:pPr>
            <a:r>
              <a:rPr lang="en-US" altLang="en-US" dirty="0" smtClean="0"/>
              <a:t>Know that predictor variable was present before outcome variable occurred (some evidence of causality)</a:t>
            </a:r>
          </a:p>
          <a:p>
            <a:pPr eaLnBrk="1" hangingPunct="1">
              <a:lnSpc>
                <a:spcPct val="90000"/>
              </a:lnSpc>
            </a:pPr>
            <a:r>
              <a:rPr lang="en-US" altLang="en-US" dirty="0" smtClean="0"/>
              <a:t>Directly measure </a:t>
            </a:r>
            <a:r>
              <a:rPr lang="en-US" altLang="en-US" i="1" dirty="0" smtClean="0"/>
              <a:t>incidence</a:t>
            </a:r>
            <a:r>
              <a:rPr lang="en-US" altLang="en-US" dirty="0" smtClean="0"/>
              <a:t> of a disease outcome </a:t>
            </a:r>
          </a:p>
          <a:p>
            <a:pPr eaLnBrk="1" hangingPunct="1">
              <a:lnSpc>
                <a:spcPct val="90000"/>
              </a:lnSpc>
            </a:pPr>
            <a:r>
              <a:rPr lang="en-US" altLang="en-US" dirty="0" smtClean="0"/>
              <a:t>Can study multiple outcomes of a single exposure (RR is measure of association)</a:t>
            </a:r>
          </a:p>
        </p:txBody>
      </p:sp>
    </p:spTree>
    <p:extLst>
      <p:ext uri="{BB962C8B-B14F-4D97-AF65-F5344CB8AC3E}">
        <p14:creationId xmlns:p14="http://schemas.microsoft.com/office/powerpoint/2010/main" val="2820839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mtClean="0"/>
              <a:t>Weaknesses of cohort studies</a:t>
            </a:r>
          </a:p>
        </p:txBody>
      </p:sp>
      <p:sp>
        <p:nvSpPr>
          <p:cNvPr id="38915" name="Rectangle 3"/>
          <p:cNvSpPr>
            <a:spLocks noGrp="1" noChangeArrowheads="1"/>
          </p:cNvSpPr>
          <p:nvPr>
            <p:ph type="body" idx="1"/>
          </p:nvPr>
        </p:nvSpPr>
        <p:spPr>
          <a:xfrm>
            <a:off x="228600" y="1314450"/>
            <a:ext cx="8686800" cy="3086100"/>
          </a:xfrm>
        </p:spPr>
        <p:txBody>
          <a:bodyPr/>
          <a:lstStyle/>
          <a:p>
            <a:pPr eaLnBrk="1" hangingPunct="1">
              <a:lnSpc>
                <a:spcPct val="90000"/>
              </a:lnSpc>
            </a:pPr>
            <a:r>
              <a:rPr lang="en-US" altLang="en-US" sz="2600" dirty="0" smtClean="0"/>
              <a:t>Expensive and inefficient for studying rare outcomes</a:t>
            </a:r>
          </a:p>
          <a:p>
            <a:pPr lvl="1" eaLnBrk="1" hangingPunct="1">
              <a:lnSpc>
                <a:spcPct val="90000"/>
              </a:lnSpc>
            </a:pPr>
            <a:r>
              <a:rPr lang="en-US" altLang="en-US" sz="2200" dirty="0" smtClean="0"/>
              <a:t>HERS vs. WHI</a:t>
            </a:r>
            <a:endParaRPr lang="en-US" altLang="en-US" sz="2600" dirty="0" smtClean="0"/>
          </a:p>
          <a:p>
            <a:pPr eaLnBrk="1" hangingPunct="1"/>
            <a:r>
              <a:rPr lang="en-US" altLang="en-US" sz="2600" dirty="0" smtClean="0"/>
              <a:t>Often need long follow-up period or a very large population</a:t>
            </a:r>
          </a:p>
          <a:p>
            <a:pPr lvl="1" eaLnBrk="1" hangingPunct="1"/>
            <a:r>
              <a:rPr lang="en-US" altLang="en-US" sz="2200" dirty="0" smtClean="0"/>
              <a:t>CARDIA</a:t>
            </a:r>
            <a:endParaRPr lang="en-US" altLang="en-US" sz="2600" dirty="0" smtClean="0"/>
          </a:p>
          <a:p>
            <a:pPr eaLnBrk="1" hangingPunct="1"/>
            <a:r>
              <a:rPr lang="en-US" altLang="en-US" sz="2600" dirty="0" smtClean="0"/>
              <a:t>Loss to follow-up can affect validity of findings</a:t>
            </a:r>
          </a:p>
          <a:p>
            <a:pPr lvl="1" eaLnBrk="1" hangingPunct="1"/>
            <a:r>
              <a:rPr lang="en-US" altLang="en-US" sz="2200" dirty="0" smtClean="0"/>
              <a:t>Framingham</a:t>
            </a:r>
          </a:p>
        </p:txBody>
      </p:sp>
    </p:spTree>
    <p:extLst>
      <p:ext uri="{BB962C8B-B14F-4D97-AF65-F5344CB8AC3E}">
        <p14:creationId xmlns:p14="http://schemas.microsoft.com/office/powerpoint/2010/main" val="32062874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smtClean="0"/>
              <a:t>Other types of cohort studies</a:t>
            </a:r>
          </a:p>
        </p:txBody>
      </p:sp>
      <p:sp>
        <p:nvSpPr>
          <p:cNvPr id="39939" name="Rectangle 3"/>
          <p:cNvSpPr>
            <a:spLocks noGrp="1" noChangeArrowheads="1"/>
          </p:cNvSpPr>
          <p:nvPr>
            <p:ph type="body" idx="1"/>
          </p:nvPr>
        </p:nvSpPr>
        <p:spPr>
          <a:xfrm>
            <a:off x="304800" y="1314450"/>
            <a:ext cx="8534400" cy="2476500"/>
          </a:xfrm>
        </p:spPr>
        <p:txBody>
          <a:bodyPr/>
          <a:lstStyle/>
          <a:p>
            <a:pPr eaLnBrk="1" hangingPunct="1">
              <a:lnSpc>
                <a:spcPct val="90000"/>
              </a:lnSpc>
            </a:pPr>
            <a:r>
              <a:rPr lang="en-US" altLang="en-US" dirty="0" smtClean="0"/>
              <a:t>Retrospective cohort</a:t>
            </a:r>
          </a:p>
          <a:p>
            <a:pPr lvl="1" eaLnBrk="1" hangingPunct="1">
              <a:lnSpc>
                <a:spcPct val="90000"/>
              </a:lnSpc>
            </a:pPr>
            <a:r>
              <a:rPr lang="en-US" altLang="en-US" dirty="0" smtClean="0"/>
              <a:t>Identification of cohort, measurement of predictor variables, follow-up and measurement of outcomes have all occurred in the past</a:t>
            </a:r>
          </a:p>
          <a:p>
            <a:pPr lvl="1" eaLnBrk="1" hangingPunct="1">
              <a:lnSpc>
                <a:spcPct val="90000"/>
              </a:lnSpc>
            </a:pPr>
            <a:r>
              <a:rPr lang="en-US" altLang="en-US" dirty="0" smtClean="0"/>
              <a:t>Much less costly than prospective cohorts</a:t>
            </a:r>
          </a:p>
          <a:p>
            <a:pPr lvl="1" eaLnBrk="1" hangingPunct="1">
              <a:lnSpc>
                <a:spcPct val="90000"/>
              </a:lnSpc>
            </a:pPr>
            <a:r>
              <a:rPr lang="en-US" altLang="en-US" dirty="0" smtClean="0"/>
              <a:t>Investigator has minimal control over study design</a:t>
            </a:r>
          </a:p>
        </p:txBody>
      </p:sp>
    </p:spTree>
    <p:extLst>
      <p:ext uri="{BB962C8B-B14F-4D97-AF65-F5344CB8AC3E}">
        <p14:creationId xmlns:p14="http://schemas.microsoft.com/office/powerpoint/2010/main" val="1482937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1" y="85725"/>
            <a:ext cx="8972549" cy="733425"/>
          </a:xfrm>
        </p:spPr>
        <p:txBody>
          <a:bodyPr/>
          <a:lstStyle/>
          <a:p>
            <a:pPr algn="ctr" eaLnBrk="1" hangingPunct="1"/>
            <a:r>
              <a:rPr lang="en-US" altLang="en-US" sz="2400" b="1" dirty="0" smtClean="0"/>
              <a:t>A study type for every budget, purpose, and research question</a:t>
            </a:r>
          </a:p>
        </p:txBody>
      </p:sp>
      <p:sp>
        <p:nvSpPr>
          <p:cNvPr id="47107" name="Line 3"/>
          <p:cNvSpPr>
            <a:spLocks noChangeShapeType="1"/>
          </p:cNvSpPr>
          <p:nvPr/>
        </p:nvSpPr>
        <p:spPr bwMode="auto">
          <a:xfrm flipH="1">
            <a:off x="2514600" y="914400"/>
            <a:ext cx="2071688" cy="3619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08" name="Line 4"/>
          <p:cNvSpPr>
            <a:spLocks noChangeShapeType="1"/>
          </p:cNvSpPr>
          <p:nvPr/>
        </p:nvSpPr>
        <p:spPr bwMode="auto">
          <a:xfrm>
            <a:off x="4581525" y="914400"/>
            <a:ext cx="1897063" cy="3619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09" name="Text Box 5"/>
          <p:cNvSpPr txBox="1">
            <a:spLocks noChangeArrowheads="1"/>
          </p:cNvSpPr>
          <p:nvPr/>
        </p:nvSpPr>
        <p:spPr bwMode="auto">
          <a:xfrm>
            <a:off x="1438274" y="1384637"/>
            <a:ext cx="1978025" cy="156966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u="sng" dirty="0">
                <a:latin typeface="Times New Roman" pitchFamily="18" charset="0"/>
              </a:rPr>
              <a:t>Descriptive</a:t>
            </a:r>
          </a:p>
          <a:p>
            <a:pPr algn="l" eaLnBrk="1" hangingPunct="1">
              <a:spcBef>
                <a:spcPts val="0"/>
              </a:spcBef>
              <a:buFontTx/>
              <a:buChar char="•"/>
            </a:pPr>
            <a:r>
              <a:rPr lang="en-US" altLang="en-US" sz="2400" dirty="0">
                <a:latin typeface="Times New Roman" pitchFamily="18" charset="0"/>
              </a:rPr>
              <a:t>Case report</a:t>
            </a:r>
          </a:p>
          <a:p>
            <a:pPr algn="l" eaLnBrk="1" hangingPunct="1">
              <a:spcBef>
                <a:spcPts val="0"/>
              </a:spcBef>
              <a:buFontTx/>
              <a:buChar char="•"/>
            </a:pPr>
            <a:r>
              <a:rPr lang="en-US" altLang="en-US" sz="2400" dirty="0">
                <a:latin typeface="Times New Roman" pitchFamily="18" charset="0"/>
              </a:rPr>
              <a:t>Case series</a:t>
            </a:r>
          </a:p>
          <a:p>
            <a:pPr algn="l" eaLnBrk="1" hangingPunct="1">
              <a:spcBef>
                <a:spcPts val="0"/>
              </a:spcBef>
              <a:buFontTx/>
              <a:buChar char="•"/>
            </a:pPr>
            <a:r>
              <a:rPr lang="en-US" altLang="en-US" sz="2400" dirty="0">
                <a:latin typeface="Times New Roman" pitchFamily="18" charset="0"/>
              </a:rPr>
              <a:t>Survey</a:t>
            </a:r>
          </a:p>
        </p:txBody>
      </p:sp>
      <p:sp>
        <p:nvSpPr>
          <p:cNvPr id="47110" name="Text Box 6"/>
          <p:cNvSpPr txBox="1">
            <a:spLocks noChangeArrowheads="1"/>
          </p:cNvSpPr>
          <p:nvPr/>
        </p:nvSpPr>
        <p:spPr bwMode="auto">
          <a:xfrm>
            <a:off x="5761038" y="1369367"/>
            <a:ext cx="1600200" cy="46166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buNone/>
            </a:pPr>
            <a:r>
              <a:rPr lang="en-US" altLang="en-US" sz="2400" dirty="0">
                <a:latin typeface="Times New Roman" pitchFamily="18" charset="0"/>
              </a:rPr>
              <a:t>Analytic</a:t>
            </a:r>
          </a:p>
        </p:txBody>
      </p:sp>
      <p:sp>
        <p:nvSpPr>
          <p:cNvPr id="47111" name="Line 7"/>
          <p:cNvSpPr>
            <a:spLocks noChangeShapeType="1"/>
          </p:cNvSpPr>
          <p:nvPr/>
        </p:nvSpPr>
        <p:spPr bwMode="auto">
          <a:xfrm flipH="1">
            <a:off x="4514056" y="1909465"/>
            <a:ext cx="2032000" cy="4000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12" name="Text Box 8"/>
          <p:cNvSpPr txBox="1">
            <a:spLocks noChangeArrowheads="1"/>
          </p:cNvSpPr>
          <p:nvPr/>
        </p:nvSpPr>
        <p:spPr bwMode="auto">
          <a:xfrm>
            <a:off x="3846512" y="2363034"/>
            <a:ext cx="2554287" cy="156966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u="sng" dirty="0">
                <a:latin typeface="Times New Roman" pitchFamily="18" charset="0"/>
              </a:rPr>
              <a:t>Observational</a:t>
            </a:r>
          </a:p>
          <a:p>
            <a:pPr algn="l" eaLnBrk="1" hangingPunct="1">
              <a:spcBef>
                <a:spcPts val="0"/>
              </a:spcBef>
              <a:buFontTx/>
              <a:buChar char="•"/>
            </a:pPr>
            <a:r>
              <a:rPr lang="en-US" altLang="en-US" sz="2400" dirty="0">
                <a:latin typeface="Times New Roman" pitchFamily="18" charset="0"/>
              </a:rPr>
              <a:t>Cross sectional</a:t>
            </a:r>
          </a:p>
          <a:p>
            <a:pPr algn="l" eaLnBrk="1" hangingPunct="1">
              <a:spcBef>
                <a:spcPts val="0"/>
              </a:spcBef>
              <a:buFontTx/>
              <a:buChar char="•"/>
            </a:pPr>
            <a:r>
              <a:rPr lang="en-US" altLang="en-US" sz="2400" dirty="0">
                <a:latin typeface="Times New Roman" pitchFamily="18" charset="0"/>
              </a:rPr>
              <a:t>Case-control</a:t>
            </a:r>
          </a:p>
          <a:p>
            <a:pPr algn="l" eaLnBrk="1" hangingPunct="1">
              <a:spcBef>
                <a:spcPts val="0"/>
              </a:spcBef>
              <a:buFontTx/>
              <a:buChar char="•"/>
            </a:pPr>
            <a:r>
              <a:rPr lang="en-US" altLang="en-US" sz="2400" dirty="0">
                <a:latin typeface="Times New Roman" pitchFamily="18" charset="0"/>
              </a:rPr>
              <a:t>Cohort studies</a:t>
            </a:r>
          </a:p>
        </p:txBody>
      </p:sp>
      <p:sp>
        <p:nvSpPr>
          <p:cNvPr id="47113" name="Line 9"/>
          <p:cNvSpPr>
            <a:spLocks noChangeShapeType="1"/>
          </p:cNvSpPr>
          <p:nvPr/>
        </p:nvSpPr>
        <p:spPr bwMode="auto">
          <a:xfrm>
            <a:off x="6536531" y="1909465"/>
            <a:ext cx="1489075" cy="4000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14" name="Text Box 10"/>
          <p:cNvSpPr txBox="1">
            <a:spLocks noChangeArrowheads="1"/>
          </p:cNvSpPr>
          <p:nvPr/>
        </p:nvSpPr>
        <p:spPr bwMode="auto">
          <a:xfrm>
            <a:off x="6762749" y="2363034"/>
            <a:ext cx="2209800" cy="1200329"/>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u="sng" dirty="0">
                <a:latin typeface="Times New Roman" pitchFamily="18" charset="0"/>
              </a:rPr>
              <a:t>Experimental</a:t>
            </a:r>
          </a:p>
          <a:p>
            <a:pPr algn="l" eaLnBrk="1" hangingPunct="1">
              <a:spcBef>
                <a:spcPts val="0"/>
              </a:spcBef>
              <a:buFontTx/>
              <a:buChar char="•"/>
            </a:pPr>
            <a:r>
              <a:rPr lang="en-US" altLang="en-US" sz="2400" dirty="0">
                <a:latin typeface="Times New Roman" pitchFamily="18" charset="0"/>
              </a:rPr>
              <a:t>Randomized </a:t>
            </a:r>
          </a:p>
          <a:p>
            <a:pPr algn="l" eaLnBrk="1" hangingPunct="1">
              <a:spcBef>
                <a:spcPts val="0"/>
              </a:spcBef>
            </a:pPr>
            <a:r>
              <a:rPr lang="en-US" altLang="en-US" sz="2400" dirty="0">
                <a:latin typeface="Times New Roman" pitchFamily="18" charset="0"/>
              </a:rPr>
              <a:t>controlled trials</a:t>
            </a:r>
          </a:p>
        </p:txBody>
      </p:sp>
      <p:sp>
        <p:nvSpPr>
          <p:cNvPr id="15" name="Text Box 13"/>
          <p:cNvSpPr txBox="1">
            <a:spLocks noChangeArrowheads="1"/>
          </p:cNvSpPr>
          <p:nvPr/>
        </p:nvSpPr>
        <p:spPr bwMode="auto">
          <a:xfrm>
            <a:off x="540831" y="3087112"/>
            <a:ext cx="27813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600" dirty="0"/>
              <a:t>A study type of every </a:t>
            </a:r>
            <a:r>
              <a:rPr lang="en-US" altLang="en-US" sz="1600" dirty="0" smtClean="0"/>
              <a:t>budget, purpose </a:t>
            </a:r>
            <a:r>
              <a:rPr lang="en-US" altLang="en-US" sz="1600" dirty="0"/>
              <a:t>and research question</a:t>
            </a:r>
          </a:p>
        </p:txBody>
      </p:sp>
    </p:spTree>
    <p:extLst>
      <p:ext uri="{BB962C8B-B14F-4D97-AF65-F5344CB8AC3E}">
        <p14:creationId xmlns:p14="http://schemas.microsoft.com/office/powerpoint/2010/main" val="2602024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1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5725"/>
            <a:ext cx="9067800" cy="581025"/>
          </a:xfrm>
        </p:spPr>
        <p:txBody>
          <a:bodyPr/>
          <a:lstStyle/>
          <a:p>
            <a:r>
              <a:rPr lang="en-US" sz="1400" b="1" dirty="0"/>
              <a:t>Plasma Natriuretic Peptide Levels and the Risk of Cardiovascular Events and Death</a:t>
            </a:r>
            <a:r>
              <a:rPr lang="en-US" sz="1400" dirty="0"/>
              <a:t/>
            </a:r>
            <a:br>
              <a:rPr lang="en-US" sz="1400" dirty="0"/>
            </a:br>
            <a:r>
              <a:rPr lang="en-US" sz="1400" dirty="0"/>
              <a:t>Thomas J. Wang, M.D., Martin G. Larson, Sc.D., Daniel Levy, M.D., Emelia J. Benjamin, M.D., Eric P. </a:t>
            </a:r>
            <a:r>
              <a:rPr lang="en-US" sz="1400" dirty="0" err="1"/>
              <a:t>Leip</a:t>
            </a:r>
            <a:r>
              <a:rPr lang="en-US" sz="1400" dirty="0"/>
              <a:t>, M.S., </a:t>
            </a:r>
            <a:r>
              <a:rPr lang="en-US" sz="1400" dirty="0" err="1"/>
              <a:t>Torbjorn</a:t>
            </a:r>
            <a:r>
              <a:rPr lang="en-US" sz="1400" dirty="0"/>
              <a:t> </a:t>
            </a:r>
            <a:r>
              <a:rPr lang="en-US" sz="1400" dirty="0" err="1"/>
              <a:t>Omland</a:t>
            </a:r>
            <a:r>
              <a:rPr lang="en-US" sz="1400" dirty="0"/>
              <a:t>, M.D., Philip A. Wolf, M.D., and Ramachandran S. </a:t>
            </a:r>
            <a:r>
              <a:rPr lang="en-US" sz="1400" dirty="0" err="1"/>
              <a:t>Vasan</a:t>
            </a:r>
            <a:r>
              <a:rPr lang="en-US" sz="1400" dirty="0"/>
              <a:t>, </a:t>
            </a:r>
            <a:r>
              <a:rPr lang="en-US" sz="1400" dirty="0" smtClean="0"/>
              <a:t>M.D.N </a:t>
            </a:r>
            <a:r>
              <a:rPr lang="en-US" sz="1400" dirty="0" err="1"/>
              <a:t>Engl</a:t>
            </a:r>
            <a:r>
              <a:rPr lang="en-US" sz="1400" dirty="0"/>
              <a:t> J Med 2004; </a:t>
            </a:r>
            <a:r>
              <a:rPr lang="en-US" sz="1400" dirty="0" smtClean="0"/>
              <a:t>350:655-663</a:t>
            </a:r>
            <a:endParaRPr lang="en-US" dirty="0"/>
          </a:p>
        </p:txBody>
      </p:sp>
      <p:sp>
        <p:nvSpPr>
          <p:cNvPr id="3" name="Content Placeholder 2"/>
          <p:cNvSpPr>
            <a:spLocks noGrp="1"/>
          </p:cNvSpPr>
          <p:nvPr>
            <p:ph idx="1"/>
          </p:nvPr>
        </p:nvSpPr>
        <p:spPr>
          <a:xfrm>
            <a:off x="0" y="895350"/>
            <a:ext cx="9144000" cy="3699273"/>
          </a:xfrm>
        </p:spPr>
        <p:txBody>
          <a:bodyPr/>
          <a:lstStyle/>
          <a:p>
            <a:pPr marL="0" indent="0">
              <a:buNone/>
            </a:pPr>
            <a:r>
              <a:rPr lang="en-US" sz="1200" b="1" cap="all" dirty="0" smtClean="0"/>
              <a:t>BACKGROUND:  </a:t>
            </a:r>
            <a:r>
              <a:rPr lang="en-US" sz="1200" dirty="0" smtClean="0"/>
              <a:t>The </a:t>
            </a:r>
            <a:r>
              <a:rPr lang="en-US" sz="1200" dirty="0"/>
              <a:t>natriuretic peptides are </a:t>
            </a:r>
            <a:r>
              <a:rPr lang="en-US" sz="1200" dirty="0" err="1"/>
              <a:t>counterregulatory</a:t>
            </a:r>
            <a:r>
              <a:rPr lang="en-US" sz="1200" dirty="0"/>
              <a:t> hormones involved in volume homeostasis and cardiovascular remodeling. The prognostic significance of plasma natriuretic peptide levels in apparently asymptomatic persons has not been </a:t>
            </a:r>
            <a:r>
              <a:rPr lang="en-US" sz="1200" dirty="0" smtClean="0"/>
              <a:t>established.  </a:t>
            </a:r>
          </a:p>
          <a:p>
            <a:pPr marL="0" indent="0">
              <a:buNone/>
            </a:pPr>
            <a:r>
              <a:rPr lang="en-US" sz="1200" b="1" cap="all" dirty="0" smtClean="0"/>
              <a:t>METHODS:  _____________________</a:t>
            </a:r>
            <a:r>
              <a:rPr lang="en-US" sz="1200" dirty="0" smtClean="0"/>
              <a:t>3346 </a:t>
            </a:r>
            <a:r>
              <a:rPr lang="en-US" sz="1200" dirty="0"/>
              <a:t>persons without heart failure. Using proportional-hazards regression, we examined the relations of plasma B-type natriuretic peptide and N-terminal pro–atrial natriuretic peptide to the risk of death from any cause, a first major cardiovascular event, heart failure, atrial fibrillation, stroke or transient ischemic attack, and coronary heart disease.</a:t>
            </a:r>
          </a:p>
          <a:p>
            <a:pPr marL="0" indent="0">
              <a:buNone/>
            </a:pPr>
            <a:r>
              <a:rPr lang="en-US" sz="1200" b="1" cap="all" dirty="0" smtClean="0"/>
              <a:t>RESULTS:  </a:t>
            </a:r>
            <a:r>
              <a:rPr lang="en-US" sz="1200" dirty="0" smtClean="0"/>
              <a:t>During </a:t>
            </a:r>
            <a:r>
              <a:rPr lang="en-US" sz="1200" dirty="0"/>
              <a:t>a mean follow-up of 5.2 years, 119 participants died and 79 had a first cardiovascular event. After adjustment for cardiovascular risk factors, each increment of 1 SD in log B-type natriuretic peptide levels was associated with a 27 percent increase in the risk of death (P=0.009), a 28 percent increase in the risk of a first cardiovascular event (P=0.03), a 77 percent increase in the risk of heart failure (P&lt;0.001), a 66 percent increase in the risk of atrial fibrillation (P&lt;0.001), and a 53 percent increase in the risk of stroke or transient ischemic attack (P=0.002). Peptide levels were not significantly associated with the risk of coronary heart disease events. B-type natriuretic peptide values above the 80th percentile (20.0 </a:t>
            </a:r>
            <a:r>
              <a:rPr lang="en-US" sz="1200" dirty="0" err="1"/>
              <a:t>pg</a:t>
            </a:r>
            <a:r>
              <a:rPr lang="en-US" sz="1200" dirty="0"/>
              <a:t> per milliliter for men and 23.3 </a:t>
            </a:r>
            <a:r>
              <a:rPr lang="en-US" sz="1200" dirty="0" err="1"/>
              <a:t>pg</a:t>
            </a:r>
            <a:r>
              <a:rPr lang="en-US" sz="1200" dirty="0"/>
              <a:t> per milliliter for women) were associated with multivariable-adjusted hazard ratios of 1.62 for death (P=0.02), 1.76 for a first major cardiovascular event (P=0.03), 1.91 for atrial fibrillation (P=0.02), 1.99 for stroke or transient ischemic attack (P=0.02), and 3.07 for heart failure (P=0.002). Similar results were obtained for N-terminal pro–atrial natriuretic peptide.</a:t>
            </a:r>
          </a:p>
          <a:p>
            <a:pPr marL="0" indent="0">
              <a:buNone/>
            </a:pPr>
            <a:r>
              <a:rPr lang="en-US" sz="1200" b="1" cap="all" dirty="0" smtClean="0"/>
              <a:t>CONCLUSIONS:  </a:t>
            </a:r>
            <a:r>
              <a:rPr lang="en-US" sz="1200" dirty="0" smtClean="0"/>
              <a:t>In </a:t>
            </a:r>
            <a:r>
              <a:rPr lang="en-US" sz="1200" dirty="0"/>
              <a:t>this community-based sample, plasma natriuretic peptide levels predicted the risk of death and cardiovascular events after adjustment for traditional risk factors. Excess risk was apparent at natriuretic peptide levels well below current thresholds used to diagnose heart failure.</a:t>
            </a:r>
          </a:p>
          <a:p>
            <a:pPr marL="0" indent="0">
              <a:buNone/>
            </a:pPr>
            <a:endParaRPr lang="en-US" dirty="0"/>
          </a:p>
        </p:txBody>
      </p:sp>
    </p:spTree>
    <p:extLst>
      <p:ext uri="{BB962C8B-B14F-4D97-AF65-F5344CB8AC3E}">
        <p14:creationId xmlns:p14="http://schemas.microsoft.com/office/powerpoint/2010/main" val="20584607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85725"/>
            <a:ext cx="8915400" cy="857250"/>
          </a:xfrm>
        </p:spPr>
        <p:txBody>
          <a:bodyPr/>
          <a:lstStyle/>
          <a:p>
            <a:r>
              <a:rPr lang="en-US" sz="1400" b="1" dirty="0" err="1"/>
              <a:t>Needlestick</a:t>
            </a:r>
            <a:r>
              <a:rPr lang="en-US" sz="1400" b="1" dirty="0"/>
              <a:t> Injuries among Surgeons in Training</a:t>
            </a:r>
            <a:r>
              <a:rPr lang="en-US" sz="1400" dirty="0"/>
              <a:t/>
            </a:r>
            <a:br>
              <a:rPr lang="en-US" sz="1400" dirty="0"/>
            </a:br>
            <a:r>
              <a:rPr lang="en-US" sz="1400" dirty="0"/>
              <a:t>Martin A. </a:t>
            </a:r>
            <a:r>
              <a:rPr lang="en-US" sz="1400" dirty="0" err="1"/>
              <a:t>Makary</a:t>
            </a:r>
            <a:r>
              <a:rPr lang="en-US" sz="1400" dirty="0"/>
              <a:t>, M.D., M.P.H., Ali Al-Attar, M.D., Ph.D., Christine G. </a:t>
            </a:r>
            <a:r>
              <a:rPr lang="en-US" sz="1400" dirty="0" err="1"/>
              <a:t>Holzmueller</a:t>
            </a:r>
            <a:r>
              <a:rPr lang="en-US" sz="1400" dirty="0"/>
              <a:t>, B.A., J. Bryan Sexton, Ph.D., Dora </a:t>
            </a:r>
            <a:r>
              <a:rPr lang="en-US" sz="1400" dirty="0" err="1"/>
              <a:t>Syin</a:t>
            </a:r>
            <a:r>
              <a:rPr lang="en-US" sz="1400" dirty="0"/>
              <a:t>, B.S., Marta M. Gilson, Ph.D., Mark S. </a:t>
            </a:r>
            <a:r>
              <a:rPr lang="en-US" sz="1400" dirty="0" err="1"/>
              <a:t>Sulkowski</a:t>
            </a:r>
            <a:r>
              <a:rPr lang="en-US" sz="1400" dirty="0"/>
              <a:t>, M.D., and Peter J. </a:t>
            </a:r>
            <a:r>
              <a:rPr lang="en-US" sz="1400" dirty="0" err="1"/>
              <a:t>Pronovost</a:t>
            </a:r>
            <a:r>
              <a:rPr lang="en-US" sz="1400" dirty="0"/>
              <a:t>, M.D., Ph.D.</a:t>
            </a:r>
            <a:br>
              <a:rPr lang="en-US" sz="1400" dirty="0"/>
            </a:br>
            <a:r>
              <a:rPr lang="en-US" sz="1400" dirty="0"/>
              <a:t>N </a:t>
            </a:r>
            <a:r>
              <a:rPr lang="en-US" sz="1400" dirty="0" err="1"/>
              <a:t>Engl</a:t>
            </a:r>
            <a:r>
              <a:rPr lang="en-US" sz="1400" dirty="0"/>
              <a:t> J Med 2007; </a:t>
            </a:r>
            <a:r>
              <a:rPr lang="en-US" sz="1400" dirty="0" smtClean="0"/>
              <a:t>356:2693-2699</a:t>
            </a:r>
            <a:endParaRPr lang="en-US" sz="1400" dirty="0"/>
          </a:p>
        </p:txBody>
      </p:sp>
      <p:sp>
        <p:nvSpPr>
          <p:cNvPr id="3" name="Content Placeholder 2"/>
          <p:cNvSpPr>
            <a:spLocks noGrp="1"/>
          </p:cNvSpPr>
          <p:nvPr>
            <p:ph idx="1"/>
          </p:nvPr>
        </p:nvSpPr>
        <p:spPr>
          <a:xfrm>
            <a:off x="76200" y="1047750"/>
            <a:ext cx="9067800" cy="3394472"/>
          </a:xfrm>
        </p:spPr>
        <p:txBody>
          <a:bodyPr/>
          <a:lstStyle/>
          <a:p>
            <a:pPr marL="0" indent="0">
              <a:buNone/>
            </a:pPr>
            <a:r>
              <a:rPr lang="en-US" sz="1200" b="1" cap="all" dirty="0" smtClean="0"/>
              <a:t>BACKGROUND:  </a:t>
            </a:r>
            <a:r>
              <a:rPr lang="en-US" sz="1200" dirty="0" smtClean="0"/>
              <a:t>Surgeons </a:t>
            </a:r>
            <a:r>
              <a:rPr lang="en-US" sz="1200" dirty="0"/>
              <a:t>in training are at high risk for </a:t>
            </a:r>
            <a:r>
              <a:rPr lang="en-US" sz="1200" dirty="0" err="1"/>
              <a:t>needlestick</a:t>
            </a:r>
            <a:r>
              <a:rPr lang="en-US" sz="1200" dirty="0"/>
              <a:t> injuries. The reporting of such injuries is a critical step in initiating early prophylaxis or treatment</a:t>
            </a:r>
            <a:r>
              <a:rPr lang="en-US" sz="1200" dirty="0" smtClean="0"/>
              <a:t>.</a:t>
            </a:r>
          </a:p>
          <a:p>
            <a:pPr marL="0" indent="0">
              <a:buNone/>
            </a:pPr>
            <a:endParaRPr lang="en-US" sz="500" dirty="0"/>
          </a:p>
          <a:p>
            <a:pPr marL="0" indent="0">
              <a:buNone/>
            </a:pPr>
            <a:r>
              <a:rPr lang="en-US" sz="1200" b="1" cap="all" dirty="0" smtClean="0"/>
              <a:t>METHODS:  </a:t>
            </a:r>
            <a:r>
              <a:rPr lang="en-US" sz="1200" dirty="0" smtClean="0"/>
              <a:t>We </a:t>
            </a:r>
            <a:r>
              <a:rPr lang="en-US" sz="1200" dirty="0"/>
              <a:t>surveyed surgeons in training at 17 medical centers about previous </a:t>
            </a:r>
            <a:r>
              <a:rPr lang="en-US" sz="1200" dirty="0" err="1"/>
              <a:t>needlestick</a:t>
            </a:r>
            <a:r>
              <a:rPr lang="en-US" sz="1200" dirty="0"/>
              <a:t> injuries. Survey items inquired about whether the most recent injury was reported to an employee health service or involved a “high-risk” patient (i.e., one with a history of infection with human immunodeficiency virus, hepatitis B or hepatitis C, or injection-drug use); we also asked about the perceived cause of the injury and the surrounding circumstances</a:t>
            </a:r>
            <a:r>
              <a:rPr lang="en-US" sz="1200" dirty="0" smtClean="0"/>
              <a:t>.</a:t>
            </a:r>
          </a:p>
          <a:p>
            <a:pPr marL="0" indent="0">
              <a:buNone/>
            </a:pPr>
            <a:endParaRPr lang="en-US" sz="600" dirty="0"/>
          </a:p>
          <a:p>
            <a:pPr marL="0" indent="0">
              <a:buNone/>
            </a:pPr>
            <a:r>
              <a:rPr lang="en-US" sz="1200" b="1" cap="all" dirty="0" smtClean="0"/>
              <a:t>RESULTS:  </a:t>
            </a:r>
            <a:r>
              <a:rPr lang="en-US" sz="1200" dirty="0" smtClean="0"/>
              <a:t>The </a:t>
            </a:r>
            <a:r>
              <a:rPr lang="en-US" sz="1200" dirty="0"/>
              <a:t>overall response rate was 95%. Of 699 respondents, 582 (83%) had had a </a:t>
            </a:r>
            <a:r>
              <a:rPr lang="en-US" sz="1200" dirty="0" err="1"/>
              <a:t>needlestick</a:t>
            </a:r>
            <a:r>
              <a:rPr lang="en-US" sz="1200" dirty="0"/>
              <a:t> injury during training; the mean number of </a:t>
            </a:r>
            <a:r>
              <a:rPr lang="en-US" sz="1200" dirty="0" err="1"/>
              <a:t>needlestick</a:t>
            </a:r>
            <a:r>
              <a:rPr lang="en-US" sz="1200" dirty="0"/>
              <a:t> injuries during residency increased according to the postgraduate year (PGY): PGY-1, 1.5 injuries; PGY-2, 3.7; PGY-3, 4.1; PGY-4, 5.3; and PGY-5, 7.7. By their final year of training, 99% of residents had had a </a:t>
            </a:r>
            <a:r>
              <a:rPr lang="en-US" sz="1200" dirty="0" err="1"/>
              <a:t>needlestick</a:t>
            </a:r>
            <a:r>
              <a:rPr lang="en-US" sz="1200" dirty="0"/>
              <a:t> injury; for 53%, the injury had involved a high-risk patient. Of the most recent injuries, 297 of 578 (51%) were not reported to an employee health service, and 15 of 91 of those involving high-risk patients (16%) were not reported. Lack of time was the most common reason given for not reporting such injuries among 126 of 297 respondents (42%). If someone other than the respondent knew about an unreported injury, that person was most frequently the attending physician (51%) and least frequently a “significant other” (13</a:t>
            </a:r>
            <a:r>
              <a:rPr lang="en-US" sz="1200" dirty="0" smtClean="0"/>
              <a:t>%).</a:t>
            </a:r>
          </a:p>
          <a:p>
            <a:pPr marL="0" indent="0">
              <a:buNone/>
            </a:pPr>
            <a:endParaRPr lang="en-US" sz="600" dirty="0" smtClean="0"/>
          </a:p>
          <a:p>
            <a:pPr marL="0" indent="0">
              <a:buNone/>
            </a:pPr>
            <a:r>
              <a:rPr lang="en-US" sz="1200" b="1" cap="all" dirty="0" smtClean="0"/>
              <a:t>CONCLUSIONS:  </a:t>
            </a:r>
            <a:r>
              <a:rPr lang="en-US" sz="1200" dirty="0" err="1" smtClean="0"/>
              <a:t>Needlestick</a:t>
            </a:r>
            <a:r>
              <a:rPr lang="en-US" sz="1200" dirty="0" smtClean="0"/>
              <a:t> </a:t>
            </a:r>
            <a:r>
              <a:rPr lang="en-US" sz="1200" dirty="0"/>
              <a:t>injuries are common among surgeons in training and are often not reported. Improved prevention and reporting strategies are needed to increase occupational safety for surgical providers</a:t>
            </a:r>
            <a:r>
              <a:rPr lang="en-US" sz="1200" dirty="0" smtClean="0"/>
              <a:t>.</a:t>
            </a:r>
            <a:endParaRPr lang="en-US" sz="1200" dirty="0"/>
          </a:p>
        </p:txBody>
      </p:sp>
    </p:spTree>
    <p:extLst>
      <p:ext uri="{BB962C8B-B14F-4D97-AF65-F5344CB8AC3E}">
        <p14:creationId xmlns:p14="http://schemas.microsoft.com/office/powerpoint/2010/main" val="42683163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779"/>
            <a:ext cx="9144000" cy="857250"/>
          </a:xfrm>
        </p:spPr>
        <p:txBody>
          <a:bodyPr/>
          <a:lstStyle/>
          <a:p>
            <a:r>
              <a:rPr lang="en-US" sz="1400" b="1" dirty="0"/>
              <a:t>First-Trimester Use of Selective Serotonin-Reuptake Inhibitors and the Risk of Birth Defects</a:t>
            </a:r>
            <a:r>
              <a:rPr lang="en-US" sz="1400" dirty="0"/>
              <a:t/>
            </a:r>
            <a:br>
              <a:rPr lang="en-US" sz="1400" dirty="0"/>
            </a:br>
            <a:r>
              <a:rPr lang="en-US" sz="1400" dirty="0"/>
              <a:t>Carol </a:t>
            </a:r>
            <a:r>
              <a:rPr lang="en-US" sz="1400" dirty="0" err="1"/>
              <a:t>Louik</a:t>
            </a:r>
            <a:r>
              <a:rPr lang="en-US" sz="1400" dirty="0"/>
              <a:t>, Sc.D., Angela E. Lin, M.D., Martha M. </a:t>
            </a:r>
            <a:r>
              <a:rPr lang="en-US" sz="1400" dirty="0" err="1"/>
              <a:t>Werler</a:t>
            </a:r>
            <a:r>
              <a:rPr lang="en-US" sz="1400" dirty="0"/>
              <a:t>, Sc.D., Sonia Hernández-</a:t>
            </a:r>
            <a:r>
              <a:rPr lang="en-US" sz="1400" dirty="0" err="1"/>
              <a:t>Díaz</a:t>
            </a:r>
            <a:r>
              <a:rPr lang="en-US" sz="1400" dirty="0"/>
              <a:t>, M.D., Sc.D., and Allen A. Mitchell, </a:t>
            </a:r>
            <a:r>
              <a:rPr lang="en-US" sz="1400" dirty="0" smtClean="0"/>
              <a:t>M.D.   N </a:t>
            </a:r>
            <a:r>
              <a:rPr lang="en-US" sz="1400" dirty="0" err="1"/>
              <a:t>Engl</a:t>
            </a:r>
            <a:r>
              <a:rPr lang="en-US" sz="1400" dirty="0"/>
              <a:t> J Med 2007; </a:t>
            </a:r>
            <a:r>
              <a:rPr lang="en-US" sz="1400" dirty="0" smtClean="0"/>
              <a:t>356:2675-2683</a:t>
            </a:r>
            <a:endParaRPr lang="en-US" sz="1400" dirty="0"/>
          </a:p>
        </p:txBody>
      </p:sp>
      <p:sp>
        <p:nvSpPr>
          <p:cNvPr id="3" name="Content Placeholder 2"/>
          <p:cNvSpPr>
            <a:spLocks noGrp="1"/>
          </p:cNvSpPr>
          <p:nvPr>
            <p:ph idx="1"/>
          </p:nvPr>
        </p:nvSpPr>
        <p:spPr>
          <a:xfrm>
            <a:off x="0" y="819150"/>
            <a:ext cx="9220200" cy="3394472"/>
          </a:xfrm>
        </p:spPr>
        <p:txBody>
          <a:bodyPr/>
          <a:lstStyle/>
          <a:p>
            <a:pPr marL="0" indent="0">
              <a:buNone/>
            </a:pPr>
            <a:r>
              <a:rPr lang="en-US" sz="1200" b="1" cap="all" dirty="0" smtClean="0"/>
              <a:t>BACKGROUND:  </a:t>
            </a:r>
            <a:r>
              <a:rPr lang="en-US" sz="1200" dirty="0" smtClean="0"/>
              <a:t>The </a:t>
            </a:r>
            <a:r>
              <a:rPr lang="en-US" sz="1200" dirty="0"/>
              <a:t>risk of birth defects after antenatal exposure to selective serotonin-reuptake inhibitors (SSRIs) remains controversial</a:t>
            </a:r>
            <a:r>
              <a:rPr lang="en-US" sz="1200" dirty="0" smtClean="0"/>
              <a:t>.</a:t>
            </a:r>
          </a:p>
          <a:p>
            <a:pPr marL="0" indent="0">
              <a:buNone/>
            </a:pPr>
            <a:endParaRPr lang="en-US" sz="900" dirty="0"/>
          </a:p>
          <a:p>
            <a:pPr marL="0" indent="0">
              <a:buNone/>
            </a:pPr>
            <a:r>
              <a:rPr lang="en-US" sz="1200" b="1" cap="all" dirty="0" smtClean="0"/>
              <a:t>METHODS:  </a:t>
            </a:r>
            <a:r>
              <a:rPr lang="en-US" sz="1200" dirty="0" smtClean="0"/>
              <a:t>We </a:t>
            </a:r>
            <a:r>
              <a:rPr lang="en-US" sz="1200" dirty="0"/>
              <a:t>assessed associations between first-trimester maternal use of SSRIs and the risk of birth defects among 9849 infants with and 5860 infants without birth defects participating in the Slone Epidemiology Center Birth Defects Study</a:t>
            </a:r>
            <a:r>
              <a:rPr lang="en-US" sz="1200" dirty="0" smtClean="0"/>
              <a:t>.</a:t>
            </a:r>
          </a:p>
          <a:p>
            <a:pPr marL="0" indent="0">
              <a:buNone/>
            </a:pPr>
            <a:endParaRPr lang="en-US" sz="1100" dirty="0"/>
          </a:p>
          <a:p>
            <a:pPr marL="0" indent="0">
              <a:buNone/>
            </a:pPr>
            <a:r>
              <a:rPr lang="en-US" sz="1200" b="1" cap="all" dirty="0" smtClean="0"/>
              <a:t>RESULTS:  </a:t>
            </a:r>
            <a:r>
              <a:rPr lang="en-US" sz="1200" dirty="0" smtClean="0"/>
              <a:t>In </a:t>
            </a:r>
            <a:r>
              <a:rPr lang="en-US" sz="1200" dirty="0"/>
              <a:t>analyses of defects previously associated with SSRI use (involving 42 comparisons), overall use of SSRIs was not associated with significantly increased risks of </a:t>
            </a:r>
            <a:r>
              <a:rPr lang="en-US" sz="1200" dirty="0" err="1"/>
              <a:t>craniosynostosis</a:t>
            </a:r>
            <a:r>
              <a:rPr lang="en-US" sz="1200" dirty="0"/>
              <a:t> (115 subjects, 2 exposed to SSRIs; odds ratio, 0.8; 95% confidence interval [CI], 0.2 to 3.5), </a:t>
            </a:r>
            <a:r>
              <a:rPr lang="en-US" sz="1200" dirty="0" err="1"/>
              <a:t>omphalocele</a:t>
            </a:r>
            <a:r>
              <a:rPr lang="en-US" sz="1200" dirty="0"/>
              <a:t> (127 subjects, 3 exposed; odds ratio, 1.4; 95% CI, 0.4 to 4.5), or heart defects overall (3724 subjects, 100 exposed; odds ratio, 1.2; 95% CI, 0.9 to 1.6). Analyses of the associations between individual SSRIs and specific defects showed significant associations between the use of sertraline and </a:t>
            </a:r>
            <a:r>
              <a:rPr lang="en-US" sz="1200" dirty="0" err="1"/>
              <a:t>omphalocele</a:t>
            </a:r>
            <a:r>
              <a:rPr lang="en-US" sz="1200" dirty="0"/>
              <a:t> (odds ratio, 5.7; 95% CI, 1.6 to 20.7; 3 exposed subjects) and between the use of paroxetine and right ventricular outflow tract obstruction defects (odds ratio, 3.3; 95% CI, 1.3 to 8.8; 6 exposed subjects). The risks were not appreciably or significantly increased for other defects or other SSRIs or non-SSRI antidepressants. Exploratory analyses involving 66 comparisons showed possible associations of paroxetine and sertraline with other specific defects</a:t>
            </a:r>
            <a:r>
              <a:rPr lang="en-US" sz="1200" dirty="0" smtClean="0"/>
              <a:t>.</a:t>
            </a:r>
          </a:p>
          <a:p>
            <a:pPr marL="0" indent="0">
              <a:buNone/>
            </a:pPr>
            <a:endParaRPr lang="en-US" sz="1100" dirty="0"/>
          </a:p>
          <a:p>
            <a:pPr marL="0" indent="0">
              <a:buNone/>
            </a:pPr>
            <a:r>
              <a:rPr lang="en-US" sz="1200" b="1" cap="all" dirty="0" smtClean="0"/>
              <a:t>CONCLUSIONS:  </a:t>
            </a:r>
            <a:r>
              <a:rPr lang="en-US" sz="1200" dirty="0" smtClean="0"/>
              <a:t>Our </a:t>
            </a:r>
            <a:r>
              <a:rPr lang="en-US" sz="1200" dirty="0"/>
              <a:t>findings do not show that there are significantly increased risks of </a:t>
            </a:r>
            <a:r>
              <a:rPr lang="en-US" sz="1200" dirty="0" err="1"/>
              <a:t>craniosynostosis</a:t>
            </a:r>
            <a:r>
              <a:rPr lang="en-US" sz="1200" dirty="0"/>
              <a:t>, </a:t>
            </a:r>
            <a:r>
              <a:rPr lang="en-US" sz="1200" dirty="0" err="1"/>
              <a:t>omphalocele</a:t>
            </a:r>
            <a:r>
              <a:rPr lang="en-US" sz="1200" dirty="0"/>
              <a:t>, or heart defects associated with SSRI use overall. They suggest that individual SSRIs may confer increased risks for some specific defects, but it should be recognized that the specific defects implicated are rare and the absolute risks are small</a:t>
            </a:r>
            <a:r>
              <a:rPr lang="en-US" sz="1200" dirty="0" smtClean="0"/>
              <a:t>.</a:t>
            </a:r>
            <a:endParaRPr lang="en-US" sz="1200" dirty="0"/>
          </a:p>
        </p:txBody>
      </p:sp>
    </p:spTree>
    <p:extLst>
      <p:ext uri="{BB962C8B-B14F-4D97-AF65-F5344CB8AC3E}">
        <p14:creationId xmlns:p14="http://schemas.microsoft.com/office/powerpoint/2010/main" val="42439535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7150"/>
            <a:ext cx="8991600" cy="857250"/>
          </a:xfrm>
        </p:spPr>
        <p:txBody>
          <a:bodyPr/>
          <a:lstStyle/>
          <a:p>
            <a:r>
              <a:rPr lang="en-US" sz="1400" b="1" dirty="0"/>
              <a:t>The Role of Black and Hispanic Physicians in Providing Health Care for Underserved Populations</a:t>
            </a:r>
            <a:r>
              <a:rPr lang="en-US" sz="1400" dirty="0"/>
              <a:t/>
            </a:r>
            <a:br>
              <a:rPr lang="en-US" sz="1400" dirty="0"/>
            </a:br>
            <a:r>
              <a:rPr lang="en-US" sz="1400" dirty="0"/>
              <a:t>Miriam </a:t>
            </a:r>
            <a:r>
              <a:rPr lang="en-US" sz="1400" dirty="0" err="1"/>
              <a:t>Komaromy</a:t>
            </a:r>
            <a:r>
              <a:rPr lang="en-US" sz="1400" dirty="0"/>
              <a:t>, M.D., Kevin Grumbach, M.D., Michael Drake, M.D., Karen </a:t>
            </a:r>
            <a:r>
              <a:rPr lang="en-US" sz="1400" dirty="0" err="1"/>
              <a:t>Vranizan</a:t>
            </a:r>
            <a:r>
              <a:rPr lang="en-US" sz="1400" dirty="0"/>
              <a:t>, M.A., Nicole Lurie, M.D., M.S.P.H., Dennis Keane, M.P.H., and Andrew B. Bindman, M.D</a:t>
            </a:r>
            <a:r>
              <a:rPr lang="en-US" sz="1400" dirty="0" smtClean="0"/>
              <a:t>.</a:t>
            </a:r>
            <a:r>
              <a:rPr lang="en-US" sz="1400" dirty="0"/>
              <a:t> N </a:t>
            </a:r>
            <a:r>
              <a:rPr lang="en-US" sz="1400" dirty="0" err="1"/>
              <a:t>Engl</a:t>
            </a:r>
            <a:r>
              <a:rPr lang="en-US" sz="1400" dirty="0"/>
              <a:t> J Med 1996; 334:1305-1310</a:t>
            </a:r>
            <a:endParaRPr lang="en-US" sz="1400" dirty="0"/>
          </a:p>
        </p:txBody>
      </p:sp>
      <p:sp>
        <p:nvSpPr>
          <p:cNvPr id="3" name="Content Placeholder 2"/>
          <p:cNvSpPr>
            <a:spLocks noGrp="1"/>
          </p:cNvSpPr>
          <p:nvPr>
            <p:ph idx="1"/>
          </p:nvPr>
        </p:nvSpPr>
        <p:spPr>
          <a:xfrm>
            <a:off x="76200" y="971550"/>
            <a:ext cx="8991600" cy="3394472"/>
          </a:xfrm>
        </p:spPr>
        <p:txBody>
          <a:bodyPr/>
          <a:lstStyle/>
          <a:p>
            <a:pPr marL="0" indent="0">
              <a:buNone/>
            </a:pPr>
            <a:r>
              <a:rPr lang="en-US" sz="1200" b="1" cap="all" dirty="0" smtClean="0"/>
              <a:t>BACKGROUND:  </a:t>
            </a:r>
            <a:r>
              <a:rPr lang="en-US" sz="1200" dirty="0" smtClean="0"/>
              <a:t>Patients </a:t>
            </a:r>
            <a:r>
              <a:rPr lang="en-US" sz="1200" dirty="0"/>
              <a:t>who are members of minority groups may be more likely than others to consult physicians of the same race or ethnic group, but little is known about the relation between patients' race or ethnic group and the supply of physicians or the likelihood that minority-group physicians will care for poor or black and Hispanic patients.</a:t>
            </a:r>
          </a:p>
          <a:p>
            <a:pPr marL="0" indent="0">
              <a:buNone/>
            </a:pPr>
            <a:r>
              <a:rPr lang="en-US" sz="1200" b="1" cap="all" dirty="0" smtClean="0"/>
              <a:t>METHODS:  </a:t>
            </a:r>
            <a:r>
              <a:rPr lang="en-US" sz="1200" dirty="0" smtClean="0"/>
              <a:t>We </a:t>
            </a:r>
            <a:r>
              <a:rPr lang="en-US" sz="1200" dirty="0"/>
              <a:t>analyzed data on physicians' practice locations and the racial and ethnic makeup and socioeconomic status of communities in California in 1990. We also surveyed 718 primary care physicians from 51 California communities in 1993 to examine the relation between the physicians' race or ethnic group and the characteristics of the patients they served.</a:t>
            </a:r>
          </a:p>
          <a:p>
            <a:pPr marL="0" indent="0">
              <a:buNone/>
            </a:pPr>
            <a:r>
              <a:rPr lang="en-US" sz="1200" b="1" cap="all" dirty="0" smtClean="0"/>
              <a:t>RESULTS:  </a:t>
            </a:r>
            <a:r>
              <a:rPr lang="en-US" sz="1200" dirty="0" smtClean="0"/>
              <a:t>Communities </a:t>
            </a:r>
            <a:r>
              <a:rPr lang="en-US" sz="1200" dirty="0"/>
              <a:t>with high proportions of black and Hispanic residents were four times as likely as others to have a shortage of physicians, regardless of community income. Black physicians practiced in areas where the percentage of black residents was nearly five times as high, on average, as in areas where other physicians practiced. Hispanic physicians practiced in areas where the percentage of Hispanic residents was twice as high as in areas where other physicians practiced. After we controlled for the racial and ethnic makeup of the community, black physicians cared for significantly more black patients (absolute difference, 25 percentage points; P&lt;0.001) and Hispanic physicians for significantly more Hispanic patients (absolute difference, 21 percentage points; P&lt;0.001) than did other physicians. Black physicians cared for more patients covered by Medicaid (P = 0.001) and Hispanic physicians for more uninsured patients (P = 0.03) than did other physicians.</a:t>
            </a:r>
          </a:p>
          <a:p>
            <a:pPr marL="0" indent="0">
              <a:buNone/>
            </a:pPr>
            <a:r>
              <a:rPr lang="en-US" sz="1200" b="1" cap="all" dirty="0" smtClean="0"/>
              <a:t>CONCLUSIONS:  </a:t>
            </a:r>
            <a:r>
              <a:rPr lang="en-US" sz="1200" dirty="0" smtClean="0"/>
              <a:t>Black </a:t>
            </a:r>
            <a:r>
              <a:rPr lang="en-US" sz="1200" dirty="0"/>
              <a:t>and Hispanic physicians have a unique and important role in caring for poor, black, and Hispanic patients in California. Dismantling affirmative-action programs, as is currently proposed, may threaten health care for both poor people and members of minority groups</a:t>
            </a:r>
            <a:r>
              <a:rPr lang="en-US" sz="1200" dirty="0" smtClean="0"/>
              <a:t>.</a:t>
            </a:r>
            <a:endParaRPr lang="en-US" sz="1200" dirty="0"/>
          </a:p>
        </p:txBody>
      </p:sp>
    </p:spTree>
    <p:extLst>
      <p:ext uri="{BB962C8B-B14F-4D97-AF65-F5344CB8AC3E}">
        <p14:creationId xmlns:p14="http://schemas.microsoft.com/office/powerpoint/2010/main" val="13403044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050"/>
            <a:ext cx="9067800" cy="857250"/>
          </a:xfrm>
        </p:spPr>
        <p:txBody>
          <a:bodyPr/>
          <a:lstStyle/>
          <a:p>
            <a:r>
              <a:rPr lang="en-US" sz="1400" b="1" dirty="0"/>
              <a:t>Effect of Cigar Smoking on the Risk of Cardiovascular Disease, Chronic Obstructive Pulmonary Disease, and Cancer in </a:t>
            </a:r>
            <a:r>
              <a:rPr lang="en-US" sz="1400" b="1" dirty="0" smtClean="0"/>
              <a:t>Men      </a:t>
            </a:r>
            <a:r>
              <a:rPr lang="en-US" sz="1400" dirty="0" smtClean="0"/>
              <a:t>Carlos </a:t>
            </a:r>
            <a:r>
              <a:rPr lang="en-US" sz="1400" dirty="0" err="1"/>
              <a:t>Iribarren</a:t>
            </a:r>
            <a:r>
              <a:rPr lang="en-US" sz="1400" dirty="0"/>
              <a:t>, M.D., M.P.H., Ph.D., Irene S. </a:t>
            </a:r>
            <a:r>
              <a:rPr lang="en-US" sz="1400" dirty="0" err="1"/>
              <a:t>Tekawa</a:t>
            </a:r>
            <a:r>
              <a:rPr lang="en-US" sz="1400" dirty="0"/>
              <a:t>, M.A., Stephen Sidney, M.D., M.P.H., and Gary D. Friedman, </a:t>
            </a:r>
            <a:r>
              <a:rPr lang="en-US" sz="1400" dirty="0" smtClean="0"/>
              <a:t>M.D.       N </a:t>
            </a:r>
            <a:r>
              <a:rPr lang="en-US" sz="1400" dirty="0" err="1"/>
              <a:t>Engl</a:t>
            </a:r>
            <a:r>
              <a:rPr lang="en-US" sz="1400" dirty="0"/>
              <a:t> J Med 1999; </a:t>
            </a:r>
            <a:r>
              <a:rPr lang="en-US" sz="1400" dirty="0" smtClean="0"/>
              <a:t>340:1773-1780</a:t>
            </a:r>
            <a:endParaRPr lang="en-US" sz="1400" dirty="0"/>
          </a:p>
        </p:txBody>
      </p:sp>
      <p:sp>
        <p:nvSpPr>
          <p:cNvPr id="3" name="Content Placeholder 2"/>
          <p:cNvSpPr>
            <a:spLocks noGrp="1"/>
          </p:cNvSpPr>
          <p:nvPr>
            <p:ph idx="1"/>
          </p:nvPr>
        </p:nvSpPr>
        <p:spPr>
          <a:xfrm>
            <a:off x="0" y="971550"/>
            <a:ext cx="9144000" cy="3394472"/>
          </a:xfrm>
        </p:spPr>
        <p:txBody>
          <a:bodyPr/>
          <a:lstStyle/>
          <a:p>
            <a:pPr marL="0" indent="0">
              <a:buNone/>
            </a:pPr>
            <a:r>
              <a:rPr lang="en-US" sz="1200" b="1" cap="all" dirty="0" smtClean="0"/>
              <a:t>BACKGROUND:</a:t>
            </a:r>
            <a:r>
              <a:rPr lang="en-US" sz="1200" b="1" cap="all" dirty="0"/>
              <a:t> </a:t>
            </a:r>
            <a:r>
              <a:rPr lang="en-US" sz="1200" b="1" cap="all" dirty="0" smtClean="0"/>
              <a:t> </a:t>
            </a:r>
            <a:r>
              <a:rPr lang="en-US" sz="1200" dirty="0" smtClean="0"/>
              <a:t>The </a:t>
            </a:r>
            <a:r>
              <a:rPr lang="en-US" sz="1200" dirty="0"/>
              <a:t>sale of cigars in the United States has been increasing since 1993. Cigar smoking is a known risk factor for certain cancers and for chronic obstructive pulmonary disease (COPD). However, unlike the relation between cigarette smoking and cardiovascular disease, the association between cigar smoking and cardiovascular disease has not been clearly established</a:t>
            </a:r>
            <a:r>
              <a:rPr lang="en-US" sz="1200" dirty="0" smtClean="0"/>
              <a:t>.</a:t>
            </a:r>
          </a:p>
          <a:p>
            <a:pPr marL="0" indent="0">
              <a:buNone/>
            </a:pPr>
            <a:endParaRPr lang="en-US" sz="700" dirty="0"/>
          </a:p>
          <a:p>
            <a:pPr marL="0" indent="0">
              <a:buNone/>
            </a:pPr>
            <a:r>
              <a:rPr lang="en-US" sz="1200" b="1" cap="all" dirty="0" smtClean="0"/>
              <a:t>METHODS:  _______________</a:t>
            </a:r>
            <a:r>
              <a:rPr lang="en-US" sz="1200" dirty="0" smtClean="0"/>
              <a:t>study </a:t>
            </a:r>
            <a:r>
              <a:rPr lang="en-US" sz="1200" dirty="0"/>
              <a:t>among 17,774 men 30 to 85 years of age at base line (from 1964 through 1973) who were enrolled in the Kaiser Permanente health plan and who reported that they had never smoked cigarettes and did not currently smoke a pipe. Those who smoked cigars (1546 men) and those who did not (16,228) were followed from 1971 through the end of 1995 for a first hospitalization for or death from a major cardiovascular disease or COPD, and through the end of 1996 for a diagnosis of cancer</a:t>
            </a:r>
            <a:r>
              <a:rPr lang="en-US" sz="1200" dirty="0" smtClean="0"/>
              <a:t>.</a:t>
            </a:r>
          </a:p>
          <a:p>
            <a:pPr marL="0" indent="0">
              <a:buNone/>
            </a:pPr>
            <a:endParaRPr lang="en-US" sz="800" dirty="0"/>
          </a:p>
          <a:p>
            <a:pPr marL="0" indent="0">
              <a:buNone/>
            </a:pPr>
            <a:r>
              <a:rPr lang="en-US" sz="1200" b="1" cap="all" dirty="0" smtClean="0"/>
              <a:t>RESULTS:</a:t>
            </a:r>
            <a:r>
              <a:rPr lang="en-US" sz="1200" b="1" cap="all" dirty="0"/>
              <a:t> </a:t>
            </a:r>
            <a:r>
              <a:rPr lang="en-US" sz="1200" b="1" cap="all" dirty="0" smtClean="0"/>
              <a:t>  </a:t>
            </a:r>
            <a:r>
              <a:rPr lang="en-US" sz="1200" dirty="0" smtClean="0"/>
              <a:t>In </a:t>
            </a:r>
            <a:r>
              <a:rPr lang="en-US" sz="1200" dirty="0"/>
              <a:t>multivariate analyses, cigar smokers, as compared with nonsmokers, were at higher risk for coronary heart disease (relative risk, 1.27; 95 percent confidence interval, 1.12 to 1.45), COPD (relative risk, 1.45; 95 percent confidence interval, 1.10 to 1.91), and cancers of the upper </a:t>
            </a:r>
            <a:r>
              <a:rPr lang="en-US" sz="1200" dirty="0" err="1"/>
              <a:t>aerodigestive</a:t>
            </a:r>
            <a:r>
              <a:rPr lang="en-US" sz="1200" dirty="0"/>
              <a:t> tract (relative risk, 2.02; 95 percent confidence interval, 1.01 to 4.06) and lung (relative risk, 2.14; 95 percent confidence interval, 1.12 to 4.11), with evidence of dose–response effects. There appeared to be a synergistic relation between cigar smoking and alcohol consumption with respect to the risk of oropharyngeal cancers and cancers of the upper </a:t>
            </a:r>
            <a:r>
              <a:rPr lang="en-US" sz="1200" dirty="0" err="1"/>
              <a:t>aerodigestive</a:t>
            </a:r>
            <a:r>
              <a:rPr lang="en-US" sz="1200" dirty="0"/>
              <a:t> tract</a:t>
            </a:r>
            <a:r>
              <a:rPr lang="en-US" sz="1200" dirty="0" smtClean="0"/>
              <a:t>.</a:t>
            </a:r>
          </a:p>
          <a:p>
            <a:pPr marL="0" indent="0">
              <a:buNone/>
            </a:pPr>
            <a:endParaRPr lang="en-US" sz="900" dirty="0"/>
          </a:p>
          <a:p>
            <a:pPr marL="0" indent="0">
              <a:buNone/>
            </a:pPr>
            <a:r>
              <a:rPr lang="en-US" sz="1200" b="1" cap="all" dirty="0" smtClean="0"/>
              <a:t>CONCLUSIONS:  </a:t>
            </a:r>
            <a:r>
              <a:rPr lang="en-US" sz="1200" dirty="0" smtClean="0"/>
              <a:t>Independently </a:t>
            </a:r>
            <a:r>
              <a:rPr lang="en-US" sz="1200" dirty="0"/>
              <a:t>of other risk factors, regular cigar smoking can increase the risk of coronary heart disease, COPD, and cancers of the upper </a:t>
            </a:r>
            <a:r>
              <a:rPr lang="en-US" sz="1200" dirty="0" err="1"/>
              <a:t>aerodigestive</a:t>
            </a:r>
            <a:r>
              <a:rPr lang="en-US" sz="1200" dirty="0"/>
              <a:t> tract and lung</a:t>
            </a:r>
            <a:r>
              <a:rPr lang="en-US" sz="1200" dirty="0" smtClean="0"/>
              <a:t>.</a:t>
            </a:r>
            <a:endParaRPr lang="en-US" sz="1200" dirty="0"/>
          </a:p>
        </p:txBody>
      </p:sp>
    </p:spTree>
    <p:extLst>
      <p:ext uri="{BB962C8B-B14F-4D97-AF65-F5344CB8AC3E}">
        <p14:creationId xmlns:p14="http://schemas.microsoft.com/office/powerpoint/2010/main" val="2269300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 Studies</a:t>
            </a:r>
            <a:endParaRPr lang="en-US" dirty="0"/>
          </a:p>
        </p:txBody>
      </p:sp>
      <p:sp>
        <p:nvSpPr>
          <p:cNvPr id="3" name="Content Placeholder 2"/>
          <p:cNvSpPr>
            <a:spLocks noGrp="1"/>
          </p:cNvSpPr>
          <p:nvPr>
            <p:ph idx="1"/>
          </p:nvPr>
        </p:nvSpPr>
        <p:spPr>
          <a:xfrm>
            <a:off x="457200" y="895350"/>
            <a:ext cx="8229600" cy="3699273"/>
          </a:xfrm>
        </p:spPr>
        <p:txBody>
          <a:bodyPr/>
          <a:lstStyle/>
          <a:p>
            <a:r>
              <a:rPr lang="en-US" altLang="en-US" sz="2300" dirty="0"/>
              <a:t>Attempt to establish a causal link between a predictor/risk factor and an outcome.</a:t>
            </a:r>
          </a:p>
          <a:p>
            <a:endParaRPr lang="en-US" altLang="en-US" sz="2300" dirty="0"/>
          </a:p>
          <a:p>
            <a:endParaRPr lang="en-US" altLang="en-US" sz="2300" dirty="0"/>
          </a:p>
          <a:p>
            <a:r>
              <a:rPr lang="en-US" altLang="en-US" sz="2300" dirty="0"/>
              <a:t>You are doing an analytic study if you have any of the following words in your research question:  </a:t>
            </a:r>
          </a:p>
          <a:p>
            <a:pPr lvl="1"/>
            <a:r>
              <a:rPr lang="en-US" altLang="en-US" sz="2300" i="1" dirty="0"/>
              <a:t>causes, leads to, compared with, more likely than, associated with, related to, similar to, correlated with, greater than, less than</a:t>
            </a:r>
          </a:p>
          <a:p>
            <a:endParaRPr lang="en-US" dirty="0"/>
          </a:p>
        </p:txBody>
      </p:sp>
      <p:sp>
        <p:nvSpPr>
          <p:cNvPr id="4" name="Rectangle 4"/>
          <p:cNvSpPr>
            <a:spLocks noChangeArrowheads="1"/>
          </p:cNvSpPr>
          <p:nvPr/>
        </p:nvSpPr>
        <p:spPr bwMode="auto">
          <a:xfrm>
            <a:off x="2171700" y="1809750"/>
            <a:ext cx="1371600" cy="609600"/>
          </a:xfrm>
          <a:prstGeom prst="rect">
            <a:avLst/>
          </a:prstGeom>
          <a:solidFill>
            <a:srgbClr val="33CC33"/>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Predictor</a:t>
            </a:r>
          </a:p>
          <a:p>
            <a:pPr algn="ctr">
              <a:buNone/>
            </a:pPr>
            <a:r>
              <a:rPr lang="en-US" altLang="en-US" b="1" dirty="0"/>
              <a:t>(risk factor)</a:t>
            </a:r>
          </a:p>
        </p:txBody>
      </p:sp>
      <p:sp>
        <p:nvSpPr>
          <p:cNvPr id="5" name="Line 6"/>
          <p:cNvSpPr>
            <a:spLocks noChangeShapeType="1"/>
          </p:cNvSpPr>
          <p:nvPr/>
        </p:nvSpPr>
        <p:spPr bwMode="auto">
          <a:xfrm>
            <a:off x="3848100" y="203835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 name="Rectangle 7"/>
          <p:cNvSpPr>
            <a:spLocks noChangeArrowheads="1"/>
          </p:cNvSpPr>
          <p:nvPr/>
        </p:nvSpPr>
        <p:spPr bwMode="auto">
          <a:xfrm>
            <a:off x="4991100" y="1809750"/>
            <a:ext cx="1295400" cy="609600"/>
          </a:xfrm>
          <a:prstGeom prst="rect">
            <a:avLst/>
          </a:prstGeom>
          <a:solidFill>
            <a:srgbClr val="FF99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Outcome</a:t>
            </a:r>
          </a:p>
          <a:p>
            <a:pPr algn="ctr">
              <a:buNone/>
            </a:pPr>
            <a:r>
              <a:rPr lang="en-US" altLang="en-US" b="1" dirty="0"/>
              <a:t>(disease)</a:t>
            </a:r>
          </a:p>
        </p:txBody>
      </p:sp>
    </p:spTree>
    <p:extLst>
      <p:ext uri="{BB962C8B-B14F-4D97-AF65-F5344CB8AC3E}">
        <p14:creationId xmlns:p14="http://schemas.microsoft.com/office/powerpoint/2010/main" val="10074036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5725"/>
            <a:ext cx="9067800" cy="857250"/>
          </a:xfrm>
        </p:spPr>
        <p:txBody>
          <a:bodyPr/>
          <a:lstStyle/>
          <a:p>
            <a:r>
              <a:rPr lang="en-US" sz="1400" b="1" dirty="0" err="1"/>
              <a:t>Zika</a:t>
            </a:r>
            <a:r>
              <a:rPr lang="en-US" sz="1400" b="1" dirty="0"/>
              <a:t> Virus Infection in Pregnant Women in Rio de </a:t>
            </a:r>
            <a:r>
              <a:rPr lang="en-US" sz="1400" b="1" dirty="0" smtClean="0"/>
              <a:t>Janeiro</a:t>
            </a:r>
            <a:r>
              <a:rPr lang="en-US" sz="1200" dirty="0"/>
              <a:t/>
            </a:r>
            <a:br>
              <a:rPr lang="en-US" sz="1200" dirty="0"/>
            </a:br>
            <a:r>
              <a:rPr lang="en-US" sz="1000" dirty="0" err="1"/>
              <a:t>Patrícia</a:t>
            </a:r>
            <a:r>
              <a:rPr lang="en-US" sz="1000" dirty="0"/>
              <a:t> </a:t>
            </a:r>
            <a:r>
              <a:rPr lang="en-US" sz="1000" dirty="0" err="1"/>
              <a:t>Brasil</a:t>
            </a:r>
            <a:r>
              <a:rPr lang="en-US" sz="1000" dirty="0"/>
              <a:t>, M.D., Jose P. Pereira, Jr., M.D., Claudia Raja </a:t>
            </a:r>
            <a:r>
              <a:rPr lang="en-US" sz="1000" dirty="0" err="1"/>
              <a:t>Gabaglia</a:t>
            </a:r>
            <a:r>
              <a:rPr lang="en-US" sz="1000" dirty="0"/>
              <a:t>, M.D., </a:t>
            </a:r>
            <a:r>
              <a:rPr lang="en-US" sz="1000" dirty="0" err="1"/>
              <a:t>Luana</a:t>
            </a:r>
            <a:r>
              <a:rPr lang="en-US" sz="1000" dirty="0"/>
              <a:t> </a:t>
            </a:r>
            <a:r>
              <a:rPr lang="en-US" sz="1000" dirty="0" err="1"/>
              <a:t>Damasceno</a:t>
            </a:r>
            <a:r>
              <a:rPr lang="en-US" sz="1000" dirty="0"/>
              <a:t>, M.S., Mayumi </a:t>
            </a:r>
            <a:r>
              <a:rPr lang="en-US" sz="1000" dirty="0" err="1"/>
              <a:t>Wakimoto</a:t>
            </a:r>
            <a:r>
              <a:rPr lang="en-US" sz="1000" dirty="0"/>
              <a:t>, Ph.D., Rita M. Ribeiro </a:t>
            </a:r>
            <a:r>
              <a:rPr lang="en-US" sz="1000" dirty="0" err="1"/>
              <a:t>Nogueira</a:t>
            </a:r>
            <a:r>
              <a:rPr lang="en-US" sz="1000" dirty="0"/>
              <a:t>, M.D., </a:t>
            </a:r>
            <a:r>
              <a:rPr lang="en-US" sz="1000" dirty="0" err="1"/>
              <a:t>Patrícia</a:t>
            </a:r>
            <a:r>
              <a:rPr lang="en-US" sz="1000" dirty="0"/>
              <a:t> </a:t>
            </a:r>
            <a:r>
              <a:rPr lang="en-US" sz="1000" dirty="0" err="1"/>
              <a:t>Carvalho</a:t>
            </a:r>
            <a:r>
              <a:rPr lang="en-US" sz="1000" dirty="0"/>
              <a:t> de </a:t>
            </a:r>
            <a:r>
              <a:rPr lang="en-US" sz="1000" dirty="0" err="1"/>
              <a:t>Sequeira</a:t>
            </a:r>
            <a:r>
              <a:rPr lang="en-US" sz="1000" dirty="0"/>
              <a:t>, Ph.D., André Machado </a:t>
            </a:r>
            <a:r>
              <a:rPr lang="en-US" sz="1000" dirty="0" err="1"/>
              <a:t>Siqueira</a:t>
            </a:r>
            <a:r>
              <a:rPr lang="en-US" sz="1000" dirty="0"/>
              <a:t>, M.D., Liege M. Abreu de </a:t>
            </a:r>
            <a:r>
              <a:rPr lang="en-US" sz="1000" dirty="0" err="1"/>
              <a:t>Carvalho</a:t>
            </a:r>
            <a:r>
              <a:rPr lang="en-US" sz="1000" dirty="0"/>
              <a:t>, M.D., Denise </a:t>
            </a:r>
            <a:r>
              <a:rPr lang="en-US" sz="1000" dirty="0" err="1"/>
              <a:t>Cotrim</a:t>
            </a:r>
            <a:r>
              <a:rPr lang="en-US" sz="1000" dirty="0"/>
              <a:t> da Cunha, M.D., </a:t>
            </a:r>
            <a:r>
              <a:rPr lang="en-US" sz="1000" dirty="0" err="1"/>
              <a:t>Guilherme</a:t>
            </a:r>
            <a:r>
              <a:rPr lang="en-US" sz="1000" dirty="0"/>
              <a:t> A. </a:t>
            </a:r>
            <a:r>
              <a:rPr lang="en-US" sz="1000" dirty="0" err="1"/>
              <a:t>Calvet</a:t>
            </a:r>
            <a:r>
              <a:rPr lang="en-US" sz="1000" dirty="0"/>
              <a:t>, M.D., Elizabeth S. </a:t>
            </a:r>
            <a:r>
              <a:rPr lang="en-US" sz="1000" dirty="0" err="1"/>
              <a:t>Neves</a:t>
            </a:r>
            <a:r>
              <a:rPr lang="en-US" sz="1000" dirty="0"/>
              <a:t>, M.D., Maria E. Moreira, M.D., Ana E. Rodrigues </a:t>
            </a:r>
            <a:r>
              <a:rPr lang="en-US" sz="1000" dirty="0" err="1"/>
              <a:t>Baião</a:t>
            </a:r>
            <a:r>
              <a:rPr lang="en-US" sz="1000" dirty="0"/>
              <a:t>, M.D., Paulo R. </a:t>
            </a:r>
            <a:r>
              <a:rPr lang="en-US" sz="1000" dirty="0" err="1"/>
              <a:t>Nassar</a:t>
            </a:r>
            <a:r>
              <a:rPr lang="en-US" sz="1000" dirty="0"/>
              <a:t> de </a:t>
            </a:r>
            <a:r>
              <a:rPr lang="en-US" sz="1000" dirty="0" err="1"/>
              <a:t>Carvalho</a:t>
            </a:r>
            <a:r>
              <a:rPr lang="en-US" sz="1000" dirty="0"/>
              <a:t>, M.D., Carla Janzen, M.D., Stephanie G. </a:t>
            </a:r>
            <a:r>
              <a:rPr lang="en-US" sz="1000" dirty="0" err="1"/>
              <a:t>Valderramos</a:t>
            </a:r>
            <a:r>
              <a:rPr lang="en-US" sz="1000" dirty="0"/>
              <a:t>, M.D., James D. Cherry, M.D., Ana M. </a:t>
            </a:r>
            <a:r>
              <a:rPr lang="en-US" sz="1000" dirty="0" err="1"/>
              <a:t>Bispo</a:t>
            </a:r>
            <a:r>
              <a:rPr lang="en-US" sz="1000" dirty="0"/>
              <a:t> de </a:t>
            </a:r>
            <a:r>
              <a:rPr lang="en-US" sz="1000" dirty="0" err="1"/>
              <a:t>Filippis</a:t>
            </a:r>
            <a:r>
              <a:rPr lang="en-US" sz="1000" dirty="0"/>
              <a:t>, Ph.D., and Karin Nielsen-</a:t>
            </a:r>
            <a:r>
              <a:rPr lang="en-US" sz="1000" dirty="0" err="1"/>
              <a:t>Saines</a:t>
            </a:r>
            <a:r>
              <a:rPr lang="en-US" sz="1000" dirty="0"/>
              <a:t>, M.D</a:t>
            </a:r>
            <a:r>
              <a:rPr lang="en-US" sz="1000" dirty="0" smtClean="0"/>
              <a:t>. </a:t>
            </a:r>
            <a:r>
              <a:rPr lang="en-US" sz="1000" dirty="0"/>
              <a:t>March 4, 2016</a:t>
            </a:r>
            <a:endParaRPr lang="en-US" sz="1000" dirty="0"/>
          </a:p>
        </p:txBody>
      </p:sp>
      <p:sp>
        <p:nvSpPr>
          <p:cNvPr id="3" name="Content Placeholder 2"/>
          <p:cNvSpPr>
            <a:spLocks noGrp="1"/>
          </p:cNvSpPr>
          <p:nvPr>
            <p:ph idx="1"/>
          </p:nvPr>
        </p:nvSpPr>
        <p:spPr>
          <a:xfrm>
            <a:off x="0" y="1047750"/>
            <a:ext cx="9144000" cy="3394472"/>
          </a:xfrm>
        </p:spPr>
        <p:txBody>
          <a:bodyPr/>
          <a:lstStyle/>
          <a:p>
            <a:pPr marL="0" indent="0">
              <a:buNone/>
            </a:pPr>
            <a:r>
              <a:rPr lang="en-US" sz="1100" b="1" cap="all" dirty="0" smtClean="0"/>
              <a:t>BACKGROUND:  </a:t>
            </a:r>
            <a:r>
              <a:rPr lang="en-US" sz="1100" dirty="0" err="1" smtClean="0"/>
              <a:t>Zika</a:t>
            </a:r>
            <a:r>
              <a:rPr lang="en-US" sz="1100" dirty="0" smtClean="0"/>
              <a:t> </a:t>
            </a:r>
            <a:r>
              <a:rPr lang="en-US" sz="1100" dirty="0"/>
              <a:t>virus (ZIKV) has been linked to neonatal microcephaly. To characterize the spectrum of ZIKV disease in pregnancy, we followed patients in Rio de Janeiro to describe clinical manifestations in mothers and repercussions of acute ZIKV infection in fetuses</a:t>
            </a:r>
            <a:r>
              <a:rPr lang="en-US" sz="1100" dirty="0" smtClean="0"/>
              <a:t>.</a:t>
            </a:r>
          </a:p>
          <a:p>
            <a:pPr marL="0" indent="0">
              <a:buNone/>
            </a:pPr>
            <a:endParaRPr lang="en-US" sz="600" dirty="0"/>
          </a:p>
          <a:p>
            <a:pPr marL="0" indent="0">
              <a:buNone/>
            </a:pPr>
            <a:r>
              <a:rPr lang="en-US" sz="1100" b="1" cap="all" dirty="0" smtClean="0"/>
              <a:t>METHODS:</a:t>
            </a:r>
            <a:r>
              <a:rPr lang="en-US" sz="1100" b="1" cap="all" dirty="0"/>
              <a:t> </a:t>
            </a:r>
            <a:r>
              <a:rPr lang="en-US" sz="1100" b="1" cap="all" dirty="0" smtClean="0"/>
              <a:t> _______________</a:t>
            </a:r>
            <a:r>
              <a:rPr lang="en-US" sz="1100" dirty="0" smtClean="0"/>
              <a:t>pregnant </a:t>
            </a:r>
            <a:r>
              <a:rPr lang="en-US" sz="1100" dirty="0"/>
              <a:t>women in whom a rash had developed within the previous 5 days and tested blood and urine specimens for ZIKV by reverse-transcriptase–polymerase-chain-reaction assays. </a:t>
            </a:r>
            <a:r>
              <a:rPr lang="en-US" sz="1100" dirty="0" smtClean="0"/>
              <a:t>_____________________________________________</a:t>
            </a:r>
          </a:p>
          <a:p>
            <a:pPr marL="0" indent="0">
              <a:buNone/>
            </a:pPr>
            <a:endParaRPr lang="en-US" sz="800" dirty="0" smtClean="0"/>
          </a:p>
          <a:p>
            <a:pPr marL="0" indent="0">
              <a:buNone/>
            </a:pPr>
            <a:r>
              <a:rPr lang="en-US" sz="1100" b="1" cap="all" dirty="0" smtClean="0"/>
              <a:t>RESULTS:  </a:t>
            </a:r>
            <a:r>
              <a:rPr lang="en-US" sz="1100" dirty="0" smtClean="0"/>
              <a:t>A </a:t>
            </a:r>
            <a:r>
              <a:rPr lang="en-US" sz="1100" dirty="0"/>
              <a:t>total of 88 women were enrolled from September 2015 through February 2016; of these 88 women, 72 (82%) tested positive for ZIKV in blood, urine, or both. The timing of acute ZIKV infection ranged from 5 to 38 weeks of gestation. Predominant clinical features included pruritic descending macular or </a:t>
            </a:r>
            <a:r>
              <a:rPr lang="en-US" sz="1100" dirty="0" err="1"/>
              <a:t>maculopapular</a:t>
            </a:r>
            <a:r>
              <a:rPr lang="en-US" sz="1100" dirty="0"/>
              <a:t> rash, </a:t>
            </a:r>
            <a:r>
              <a:rPr lang="en-US" sz="1100" dirty="0" err="1"/>
              <a:t>arthralgias</a:t>
            </a:r>
            <a:r>
              <a:rPr lang="en-US" sz="1100" dirty="0"/>
              <a:t>, conjunctival injection, and headache; 28% had fever (short-term and low-grade). Women who were positive for ZIKV were more likely than those who were negative for the virus to have </a:t>
            </a:r>
            <a:r>
              <a:rPr lang="en-US" sz="1100" dirty="0" err="1"/>
              <a:t>maculopapular</a:t>
            </a:r>
            <a:r>
              <a:rPr lang="en-US" sz="1100" dirty="0"/>
              <a:t> rash (44% vs. 12%, P=0.02), conjunctival involvement (58% vs. 13%, P=0.002), and lymphadenopathy (40% vs. 7%, P=0.02). Fetal ultrasonography was performed in 42 ZIKV-positive women (58%) and in all ZIKV-negative women. Fetal abnormalities were detected by Doppler ultrasonography in 12 of the 42 ZIKV-positive women (29%) and in none of the 16 ZIKV-negative women. Adverse findings included fetal deaths at 36 and 38 weeks of gestation (2 fetuses), in utero growth restriction with or without microcephaly (5 fetuses), ventricular calcifications or other central nervous system (CNS) lesions (7 fetuses), and abnormal amniotic fluid volume or cerebral or umbilical artery flow (7 fetuses). To date, 8 of the 42 women in whom fetal ultrasonography was performed have delivered their babies, and the </a:t>
            </a:r>
            <a:r>
              <a:rPr lang="en-US" sz="1100" dirty="0" err="1"/>
              <a:t>ultrasonographic</a:t>
            </a:r>
            <a:r>
              <a:rPr lang="en-US" sz="1100" dirty="0"/>
              <a:t> findings have been confirmed</a:t>
            </a:r>
            <a:r>
              <a:rPr lang="en-US" sz="1100" dirty="0" smtClean="0"/>
              <a:t>.</a:t>
            </a:r>
          </a:p>
          <a:p>
            <a:pPr marL="0" indent="0">
              <a:buNone/>
            </a:pPr>
            <a:endParaRPr lang="en-US" sz="700" dirty="0"/>
          </a:p>
          <a:p>
            <a:pPr marL="0" indent="0">
              <a:buNone/>
            </a:pPr>
            <a:r>
              <a:rPr lang="en-US" sz="1100" b="1" cap="all" dirty="0" smtClean="0"/>
              <a:t>CONCLUSIONS:  </a:t>
            </a:r>
            <a:r>
              <a:rPr lang="en-US" sz="1100" dirty="0" smtClean="0"/>
              <a:t>Despite </a:t>
            </a:r>
            <a:r>
              <a:rPr lang="en-US" sz="1100" dirty="0"/>
              <a:t>mild clinical symptoms, ZIKV infection during pregnancy appears to be associated with </a:t>
            </a:r>
            <a:r>
              <a:rPr lang="en-US" sz="1100" dirty="0" smtClean="0"/>
              <a:t>grave outcomes</a:t>
            </a:r>
            <a:r>
              <a:rPr lang="en-US" sz="1100" dirty="0"/>
              <a:t>, including fetal death, placental insufficiency, fetal growth restriction, and CNS </a:t>
            </a:r>
            <a:r>
              <a:rPr lang="en-US" sz="1100" dirty="0" smtClean="0"/>
              <a:t>injury</a:t>
            </a:r>
            <a:endParaRPr lang="en-US" sz="2400" dirty="0"/>
          </a:p>
        </p:txBody>
      </p:sp>
      <p:sp>
        <p:nvSpPr>
          <p:cNvPr id="4" name="Rectangle 3"/>
          <p:cNvSpPr/>
          <p:nvPr/>
        </p:nvSpPr>
        <p:spPr>
          <a:xfrm>
            <a:off x="2286000" y="-18587888"/>
            <a:ext cx="4572000" cy="7201972"/>
          </a:xfrm>
          <a:prstGeom prst="rect">
            <a:avLst/>
          </a:prstGeom>
        </p:spPr>
        <p:txBody>
          <a:bodyPr>
            <a:spAutoFit/>
          </a:bodyPr>
          <a:lstStyle/>
          <a:p>
            <a:r>
              <a:rPr lang="en-US" sz="1050" b="1" cap="all" dirty="0"/>
              <a:t>BACKGROUND</a:t>
            </a:r>
          </a:p>
          <a:p>
            <a:r>
              <a:rPr lang="en-US" sz="1050" dirty="0"/>
              <a:t>Coffee is one of the most widely consumed beverages, but the association between coffee consumption and the risk of death remains unclear.</a:t>
            </a:r>
          </a:p>
          <a:p>
            <a:r>
              <a:rPr lang="en-US" sz="1050" dirty="0">
                <a:hlinkClick r:id="rId2"/>
              </a:rPr>
              <a:t>Full Text of Background...</a:t>
            </a:r>
            <a:endParaRPr lang="en-US" sz="1050" dirty="0"/>
          </a:p>
          <a:p>
            <a:r>
              <a:rPr lang="en-US" sz="1050" b="1" cap="all" dirty="0"/>
              <a:t>METHODS</a:t>
            </a:r>
          </a:p>
          <a:p>
            <a:r>
              <a:rPr lang="en-US" sz="1050" dirty="0"/>
              <a:t>We examined the association of coffee drinking with subsequent total and cause-specific mortality among 229,119 men and 173,141 women in the National Institutes of Health–AARP Diet and Health Study who were 50 to 71 years of age at baseline. Participants with cancer, heart disease, and stroke were excluded. Coffee consumption was assessed once at baseline.</a:t>
            </a:r>
          </a:p>
          <a:p>
            <a:r>
              <a:rPr lang="en-US" sz="1050" dirty="0">
                <a:hlinkClick r:id="rId3"/>
              </a:rPr>
              <a:t>Full Text of Methods...</a:t>
            </a:r>
            <a:endParaRPr lang="en-US" sz="1050" dirty="0"/>
          </a:p>
          <a:p>
            <a:r>
              <a:rPr lang="en-US" sz="1050" b="1" cap="all" dirty="0"/>
              <a:t>RESULTS</a:t>
            </a:r>
          </a:p>
          <a:p>
            <a:r>
              <a:rPr lang="en-US" sz="1050" dirty="0"/>
              <a:t>During 5,148,760 person-years of follow-up between 1995 and 2008, a total of 33,731 men and 18,784 women died. In age-adjusted models, the risk of death was increased among coffee drinkers. However, coffee drinkers were also more likely to smoke, and, after adjustment for tobacco-smoking status and other potential confounders, there was a significant inverse association between coffee consumption and mortality. Adjusted hazard ratios for death among men who drank coffee as compared with those who did not were as follows: 0.99 (95% confidence interval [CI], 0.95 to 1.04) for drinking less than 1 cup per day, 0.94 (95% CI, 0.90 to 0.99) for 1 cup, 0.90 (95% CI, 0.86 to 0.93) for 2 or 3 cups, 0.88 (95% CI, 0.84 to 0.93) for 4 or 5 cups, and 0.90 (95% CI, 0.85 to 0.96) for 6 or more cups of coffee per day (P&lt;0.001 for trend); the respective hazard ratios among women were 1.01 (95% CI, 0.96 to 1.07), 0.95 (95% CI, 0.90 to 1.01), 0.87 (95% CI, 0.83 to 0.92), 0.84 (95% CI, 0.79 to 0.90), and 0.85 (95% CI, 0.78 to 0.93) (P&lt;0.001 for trend). Inverse associations were observed for deaths due to heart disease, respiratory disease, stroke, injuries and accidents, diabetes, and infections, but not for deaths due to cancer. Results were similar in subgroups, including persons who had never smoked and persons who reported very good to excellent health at baseline.</a:t>
            </a:r>
          </a:p>
          <a:p>
            <a:r>
              <a:rPr lang="en-US" sz="1050" dirty="0">
                <a:hlinkClick r:id="rId4"/>
              </a:rPr>
              <a:t>Full Text of Results...</a:t>
            </a:r>
            <a:endParaRPr lang="en-US" sz="1050" dirty="0"/>
          </a:p>
          <a:p>
            <a:r>
              <a:rPr lang="en-US" sz="1050" b="1" cap="all" dirty="0"/>
              <a:t>CONCLUSIONS</a:t>
            </a:r>
          </a:p>
          <a:p>
            <a:r>
              <a:rPr lang="en-US" sz="1050" dirty="0"/>
              <a:t>In this large prospective study, coffee consumption was inversely associated with total and cause-specific mortality. Whether this was a causal or associational finding cannot be determined from our data</a:t>
            </a:r>
          </a:p>
        </p:txBody>
      </p:sp>
    </p:spTree>
    <p:extLst>
      <p:ext uri="{BB962C8B-B14F-4D97-AF65-F5344CB8AC3E}">
        <p14:creationId xmlns:p14="http://schemas.microsoft.com/office/powerpoint/2010/main" val="31357830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5725"/>
            <a:ext cx="8839200" cy="857250"/>
          </a:xfrm>
        </p:spPr>
        <p:txBody>
          <a:bodyPr/>
          <a:lstStyle/>
          <a:p>
            <a:r>
              <a:rPr lang="en-US" sz="1400" b="1" dirty="0" smtClean="0"/>
              <a:t>Helicobacter pylori Infection and Gastric Lymphoma</a:t>
            </a:r>
            <a:r>
              <a:rPr lang="en-US" sz="1400" dirty="0" smtClean="0"/>
              <a:t/>
            </a:r>
            <a:br>
              <a:rPr lang="en-US" sz="1400" dirty="0" smtClean="0"/>
            </a:br>
            <a:r>
              <a:rPr lang="en-US" sz="1400" dirty="0" smtClean="0"/>
              <a:t>Julie </a:t>
            </a:r>
            <a:r>
              <a:rPr lang="en-US" sz="1400" dirty="0" err="1" smtClean="0"/>
              <a:t>Parsonnet</a:t>
            </a:r>
            <a:r>
              <a:rPr lang="en-US" sz="1400" dirty="0" smtClean="0"/>
              <a:t>, </a:t>
            </a:r>
            <a:r>
              <a:rPr lang="en-US" sz="1400" dirty="0" err="1" smtClean="0"/>
              <a:t>Svein</a:t>
            </a:r>
            <a:r>
              <a:rPr lang="en-US" sz="1400" dirty="0" smtClean="0"/>
              <a:t> Hansen, Larissa Rodriguez, Arnold B. Gelb, Roger A. </a:t>
            </a:r>
            <a:r>
              <a:rPr lang="en-US" sz="1400" dirty="0" err="1" smtClean="0"/>
              <a:t>Warnke</a:t>
            </a:r>
            <a:r>
              <a:rPr lang="en-US" sz="1400" dirty="0" smtClean="0"/>
              <a:t>, </a:t>
            </a:r>
            <a:r>
              <a:rPr lang="en-US" sz="1400" dirty="0" err="1" smtClean="0"/>
              <a:t>Egil</a:t>
            </a:r>
            <a:r>
              <a:rPr lang="en-US" sz="1400" dirty="0" smtClean="0"/>
              <a:t> </a:t>
            </a:r>
            <a:r>
              <a:rPr lang="en-US" sz="1400" dirty="0" err="1" smtClean="0"/>
              <a:t>Jellum</a:t>
            </a:r>
            <a:r>
              <a:rPr lang="en-US" sz="1400" dirty="0" smtClean="0"/>
              <a:t>, Norman </a:t>
            </a:r>
            <a:r>
              <a:rPr lang="en-US" sz="1400" dirty="0" err="1" smtClean="0"/>
              <a:t>Orentreich</a:t>
            </a:r>
            <a:r>
              <a:rPr lang="en-US" sz="1400" dirty="0" smtClean="0"/>
              <a:t>, Joseph H. </a:t>
            </a:r>
            <a:r>
              <a:rPr lang="en-US" sz="1400" dirty="0" err="1" smtClean="0"/>
              <a:t>Vogelman</a:t>
            </a:r>
            <a:r>
              <a:rPr lang="en-US" sz="1400" dirty="0" smtClean="0"/>
              <a:t>, and Gary D. Friedman  N </a:t>
            </a:r>
            <a:r>
              <a:rPr lang="en-US" sz="1400" dirty="0" err="1" smtClean="0"/>
              <a:t>Engl</a:t>
            </a:r>
            <a:r>
              <a:rPr lang="en-US" sz="1400" dirty="0" smtClean="0"/>
              <a:t> J Med 1994; 330:1267-1271</a:t>
            </a:r>
            <a:endParaRPr lang="en-US" sz="1400" dirty="0"/>
          </a:p>
        </p:txBody>
      </p:sp>
      <p:sp>
        <p:nvSpPr>
          <p:cNvPr id="3" name="Content Placeholder 2"/>
          <p:cNvSpPr>
            <a:spLocks noGrp="1"/>
          </p:cNvSpPr>
          <p:nvPr>
            <p:ph idx="1"/>
          </p:nvPr>
        </p:nvSpPr>
        <p:spPr>
          <a:xfrm>
            <a:off x="152400" y="1047750"/>
            <a:ext cx="8763000" cy="3546873"/>
          </a:xfrm>
        </p:spPr>
        <p:txBody>
          <a:bodyPr/>
          <a:lstStyle/>
          <a:p>
            <a:pPr marL="0" indent="0">
              <a:buNone/>
            </a:pPr>
            <a:r>
              <a:rPr lang="en-US" sz="1200" b="1" cap="all" dirty="0" smtClean="0"/>
              <a:t>BACKGROUND:  </a:t>
            </a:r>
            <a:r>
              <a:rPr lang="en-US" sz="1200" dirty="0" smtClean="0"/>
              <a:t>Helicobacter </a:t>
            </a:r>
            <a:r>
              <a:rPr lang="en-US" sz="1200" dirty="0"/>
              <a:t>pylori infection is a risk factor for gastric adenocarcinoma. We examined whether this infection is also a risk factor for primary gastric non-Hodgkin's lymphoma</a:t>
            </a:r>
            <a:r>
              <a:rPr lang="en-US" sz="1200" dirty="0" smtClean="0"/>
              <a:t>.</a:t>
            </a:r>
          </a:p>
          <a:p>
            <a:pPr marL="0" indent="0">
              <a:buNone/>
            </a:pPr>
            <a:endParaRPr lang="en-US" sz="400" dirty="0"/>
          </a:p>
          <a:p>
            <a:pPr marL="0" indent="0">
              <a:buNone/>
            </a:pPr>
            <a:r>
              <a:rPr lang="en-US" sz="1200" b="1" cap="all" dirty="0" smtClean="0"/>
              <a:t>METHODS:  </a:t>
            </a:r>
            <a:r>
              <a:rPr lang="en-US" sz="1200" dirty="0" smtClean="0"/>
              <a:t>This _____________study </a:t>
            </a:r>
            <a:r>
              <a:rPr lang="en-US" sz="1200" dirty="0"/>
              <a:t>involved </a:t>
            </a:r>
            <a:r>
              <a:rPr lang="en-US" sz="1200" dirty="0" smtClean="0"/>
              <a:t>______________(</a:t>
            </a:r>
            <a:r>
              <a:rPr lang="en-US" sz="1200" dirty="0"/>
              <a:t>230,593 participants). Serum had been collected from cohort members and stored, and all subjects were followed for cancer. Thirty-three patients with gastric non-Hodgkin's lymphoma were identified, and each was matched to four controls according to cohort, age, sex, and date of serum collection. For comparison, 31 patients with </a:t>
            </a:r>
            <a:r>
              <a:rPr lang="en-US" sz="1200" dirty="0" err="1"/>
              <a:t>nongastric</a:t>
            </a:r>
            <a:r>
              <a:rPr lang="en-US" sz="1200" dirty="0"/>
              <a:t> non-Hodgkin's lymphoma from one of the cohorts were evaluated, each of whom had been previously matched to 2 controls. Pathological reports and specimens were reviewed to confirm the histologic type of the tumor. Serum samples from all subjects were tested for H. pylori IgG by an enzyme-linked </a:t>
            </a:r>
            <a:r>
              <a:rPr lang="en-US" sz="1200" dirty="0" err="1"/>
              <a:t>immunosorbent</a:t>
            </a:r>
            <a:r>
              <a:rPr lang="en-US" sz="1200" dirty="0"/>
              <a:t> assay</a:t>
            </a:r>
            <a:r>
              <a:rPr lang="en-US" sz="1200" dirty="0" smtClean="0"/>
              <a:t>.</a:t>
            </a:r>
          </a:p>
          <a:p>
            <a:pPr marL="0" indent="0">
              <a:buNone/>
            </a:pPr>
            <a:endParaRPr lang="en-US" sz="500" dirty="0"/>
          </a:p>
          <a:p>
            <a:pPr marL="0" indent="0">
              <a:buNone/>
            </a:pPr>
            <a:r>
              <a:rPr lang="en-US" sz="1200" b="1" cap="all" dirty="0" smtClean="0"/>
              <a:t>RESULTS:  </a:t>
            </a:r>
            <a:r>
              <a:rPr lang="en-US" sz="1200" dirty="0" smtClean="0"/>
              <a:t>Thirty-three </a:t>
            </a:r>
            <a:r>
              <a:rPr lang="en-US" sz="1200" dirty="0"/>
              <a:t>cases of gastric non-Hodgkin's lymphoma occurred a median of 14 years after serum collection. Patients with gastric lymphoma were significantly more likely than matched controls to have evidence of previous H. pylori infection (matched odds ratio, 6.3; 95 percent confidence interval, 2.0 to 19.9). The results were similar in both cohorts. Among the 31 patients with </a:t>
            </a:r>
            <a:r>
              <a:rPr lang="en-US" sz="1200" dirty="0" err="1"/>
              <a:t>nongastric</a:t>
            </a:r>
            <a:r>
              <a:rPr lang="en-US" sz="1200" dirty="0"/>
              <a:t> lymphoma, a median of six years had elapsed between serum collection and the development of disease. No association was found between </a:t>
            </a:r>
            <a:r>
              <a:rPr lang="en-US" sz="1200" dirty="0" err="1"/>
              <a:t>nongastric</a:t>
            </a:r>
            <a:r>
              <a:rPr lang="en-US" sz="1200" dirty="0"/>
              <a:t> non-Hodgkin's lymphoma and previous H. pylori infection (</a:t>
            </a:r>
            <a:r>
              <a:rPr lang="en-US" sz="1200" dirty="0" err="1" smtClean="0"/>
              <a:t>mathed</a:t>
            </a:r>
            <a:r>
              <a:rPr lang="en-US" sz="1200" dirty="0" smtClean="0"/>
              <a:t> </a:t>
            </a:r>
            <a:r>
              <a:rPr lang="en-US" sz="1200" dirty="0"/>
              <a:t>odds ratio, 1.2; 95 percent confidence interval, 0.5 to 3.0</a:t>
            </a:r>
            <a:r>
              <a:rPr lang="en-US" sz="1200" dirty="0" smtClean="0"/>
              <a:t>).</a:t>
            </a:r>
          </a:p>
          <a:p>
            <a:pPr marL="0" indent="0">
              <a:buNone/>
            </a:pPr>
            <a:endParaRPr lang="en-US" sz="600" dirty="0"/>
          </a:p>
          <a:p>
            <a:pPr marL="0" indent="0">
              <a:buNone/>
            </a:pPr>
            <a:r>
              <a:rPr lang="en-US" sz="1200" b="1" cap="all" dirty="0" smtClean="0"/>
              <a:t>CONCLUSIONS:  </a:t>
            </a:r>
            <a:r>
              <a:rPr lang="en-US" sz="1200" dirty="0" smtClean="0"/>
              <a:t>Non-Hodgkin's </a:t>
            </a:r>
            <a:r>
              <a:rPr lang="en-US" sz="1200" dirty="0"/>
              <a:t>lymphoma affecting the stomach, but not other sites, is associated with previous H. pylori infection. A causative role for the organism is plausible, but remains unproved.</a:t>
            </a:r>
          </a:p>
          <a:p>
            <a:endParaRPr lang="en-US" dirty="0"/>
          </a:p>
        </p:txBody>
      </p:sp>
    </p:spTree>
    <p:extLst>
      <p:ext uri="{BB962C8B-B14F-4D97-AF65-F5344CB8AC3E}">
        <p14:creationId xmlns:p14="http://schemas.microsoft.com/office/powerpoint/2010/main" val="4055078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5725"/>
            <a:ext cx="9067800" cy="857250"/>
          </a:xfrm>
        </p:spPr>
        <p:txBody>
          <a:bodyPr/>
          <a:lstStyle/>
          <a:p>
            <a:r>
              <a:rPr lang="en-US" sz="1200" b="1" dirty="0"/>
              <a:t>Eastern Equine Encephalitis in Latin America</a:t>
            </a:r>
            <a:r>
              <a:rPr lang="en-US" sz="1100" dirty="0"/>
              <a:t/>
            </a:r>
            <a:br>
              <a:rPr lang="en-US" sz="1100" dirty="0"/>
            </a:br>
            <a:r>
              <a:rPr lang="en-US" sz="1100" dirty="0"/>
              <a:t>Jean-Paul Carrera, B.S., Naomi Forrester, Ph.D., </a:t>
            </a:r>
            <a:r>
              <a:rPr lang="en-US" sz="1100" dirty="0" err="1"/>
              <a:t>Eryu</a:t>
            </a:r>
            <a:r>
              <a:rPr lang="en-US" sz="1100" dirty="0"/>
              <a:t> Wang, M.D., Ph.D., Amy Y. </a:t>
            </a:r>
            <a:r>
              <a:rPr lang="en-US" sz="1100" dirty="0" err="1"/>
              <a:t>Vittor</a:t>
            </a:r>
            <a:r>
              <a:rPr lang="en-US" sz="1100" dirty="0"/>
              <a:t>, M.D., Ph.D., Andrew D. </a:t>
            </a:r>
            <a:r>
              <a:rPr lang="en-US" sz="1100" dirty="0" err="1"/>
              <a:t>Haddow</a:t>
            </a:r>
            <a:r>
              <a:rPr lang="en-US" sz="1100" dirty="0"/>
              <a:t>, Ph.D., Sandra </a:t>
            </a:r>
            <a:r>
              <a:rPr lang="en-US" sz="1100" dirty="0" err="1"/>
              <a:t>López-Vergès</a:t>
            </a:r>
            <a:r>
              <a:rPr lang="en-US" sz="1100" dirty="0"/>
              <a:t>, Ph.D., Ivan </a:t>
            </a:r>
            <a:r>
              <a:rPr lang="en-US" sz="1100" dirty="0" err="1"/>
              <a:t>Abadía</a:t>
            </a:r>
            <a:r>
              <a:rPr lang="en-US" sz="1100" dirty="0"/>
              <a:t>, M.D., Elizabeth </a:t>
            </a:r>
            <a:r>
              <a:rPr lang="en-US" sz="1100" dirty="0" err="1"/>
              <a:t>Castaño</a:t>
            </a:r>
            <a:r>
              <a:rPr lang="en-US" sz="1100" dirty="0"/>
              <a:t>, M.D., Nestor Sosa, M.D., Carmen </a:t>
            </a:r>
            <a:r>
              <a:rPr lang="en-US" sz="1100" dirty="0" err="1"/>
              <a:t>Báez</a:t>
            </a:r>
            <a:r>
              <a:rPr lang="en-US" sz="1100" dirty="0"/>
              <a:t>, M.D., Dora </a:t>
            </a:r>
            <a:r>
              <a:rPr lang="en-US" sz="1100" dirty="0" err="1"/>
              <a:t>Estripeaut</a:t>
            </a:r>
            <a:r>
              <a:rPr lang="en-US" sz="1100" dirty="0"/>
              <a:t>, M.D., </a:t>
            </a:r>
            <a:r>
              <a:rPr lang="en-US" sz="1100" dirty="0" err="1"/>
              <a:t>Yamilka</a:t>
            </a:r>
            <a:r>
              <a:rPr lang="en-US" sz="1100" dirty="0"/>
              <a:t> </a:t>
            </a:r>
            <a:r>
              <a:rPr lang="en-US" sz="1100" dirty="0" err="1"/>
              <a:t>Díaz</a:t>
            </a:r>
            <a:r>
              <a:rPr lang="en-US" sz="1100" dirty="0"/>
              <a:t>, B.S., Davis </a:t>
            </a:r>
            <a:r>
              <a:rPr lang="en-US" sz="1100" dirty="0" err="1"/>
              <a:t>Beltrán</a:t>
            </a:r>
            <a:r>
              <a:rPr lang="en-US" sz="1100" dirty="0"/>
              <a:t>, B.S., Julio Cisneros, Hector G. </a:t>
            </a:r>
            <a:r>
              <a:rPr lang="en-US" sz="1100" dirty="0" err="1"/>
              <a:t>Cedeño</a:t>
            </a:r>
            <a:r>
              <a:rPr lang="en-US" sz="1100" dirty="0"/>
              <a:t>, D.V.M., Amelia P. </a:t>
            </a:r>
            <a:r>
              <a:rPr lang="en-US" sz="1100" dirty="0" err="1"/>
              <a:t>Travassos</a:t>
            </a:r>
            <a:r>
              <a:rPr lang="en-US" sz="1100" dirty="0"/>
              <a:t> da Rosa, B.S., Humberto Hernandez, D.V.M., Alex O. </a:t>
            </a:r>
            <a:r>
              <a:rPr lang="en-US" sz="1100" dirty="0" err="1"/>
              <a:t>Martínez</a:t>
            </a:r>
            <a:r>
              <a:rPr lang="en-US" sz="1100" dirty="0"/>
              <a:t>-Torres, Ph.D., Robert B. </a:t>
            </a:r>
            <a:r>
              <a:rPr lang="en-US" sz="1100" dirty="0" err="1"/>
              <a:t>Tesh</a:t>
            </a:r>
            <a:r>
              <a:rPr lang="en-US" sz="1100" dirty="0"/>
              <a:t>, M.D., and Scott C. Weaver, </a:t>
            </a:r>
            <a:r>
              <a:rPr lang="en-US" sz="1100" dirty="0" smtClean="0"/>
              <a:t>Ph.D.    N </a:t>
            </a:r>
            <a:r>
              <a:rPr lang="en-US" sz="1100" dirty="0" err="1"/>
              <a:t>Engl</a:t>
            </a:r>
            <a:r>
              <a:rPr lang="en-US" sz="1100" dirty="0"/>
              <a:t> J Med 2013; </a:t>
            </a:r>
            <a:r>
              <a:rPr lang="en-US" sz="1100" dirty="0" smtClean="0"/>
              <a:t>369:732-744</a:t>
            </a:r>
            <a:endParaRPr lang="en-US" sz="1100" dirty="0"/>
          </a:p>
        </p:txBody>
      </p:sp>
      <p:sp>
        <p:nvSpPr>
          <p:cNvPr id="3" name="Content Placeholder 2"/>
          <p:cNvSpPr>
            <a:spLocks noGrp="1"/>
          </p:cNvSpPr>
          <p:nvPr>
            <p:ph idx="1"/>
          </p:nvPr>
        </p:nvSpPr>
        <p:spPr>
          <a:xfrm>
            <a:off x="7706" y="1047750"/>
            <a:ext cx="8991600" cy="3394472"/>
          </a:xfrm>
        </p:spPr>
        <p:txBody>
          <a:bodyPr/>
          <a:lstStyle/>
          <a:p>
            <a:pPr marL="0" indent="0">
              <a:buNone/>
            </a:pPr>
            <a:r>
              <a:rPr lang="en-US" sz="1200" b="1" cap="all" dirty="0" smtClean="0"/>
              <a:t>BACKGROUND:  </a:t>
            </a:r>
            <a:r>
              <a:rPr lang="en-US" sz="1200" dirty="0" smtClean="0"/>
              <a:t>The </a:t>
            </a:r>
            <a:r>
              <a:rPr lang="en-US" sz="1200" dirty="0"/>
              <a:t>eastern equine encephalitis (EEE) and Venezuelan equine encephalitis (VEE) viruses are pathogens that infect humans and horses in the Americas. Outbreaks of neurologic disease in humans and horses were reported in Panama from May through early August 2010</a:t>
            </a:r>
            <a:r>
              <a:rPr lang="en-US" sz="1200" dirty="0" smtClean="0"/>
              <a:t>.</a:t>
            </a:r>
          </a:p>
          <a:p>
            <a:pPr marL="0" indent="0">
              <a:buNone/>
            </a:pPr>
            <a:endParaRPr lang="en-US" sz="500" dirty="0"/>
          </a:p>
          <a:p>
            <a:pPr marL="0" indent="0">
              <a:buNone/>
            </a:pPr>
            <a:r>
              <a:rPr lang="en-US" sz="1200" b="1" cap="all" dirty="0" smtClean="0"/>
              <a:t>METHODS:  </a:t>
            </a:r>
            <a:r>
              <a:rPr lang="en-US" sz="1200" dirty="0" smtClean="0"/>
              <a:t>We </a:t>
            </a:r>
            <a:r>
              <a:rPr lang="en-US" sz="1200" dirty="0"/>
              <a:t>performed antibody assays and tests to detect viral RNA and isolate the viruses in serum samples from hospitalized patients. Additional cases were identified with enhanced surveillance</a:t>
            </a:r>
            <a:r>
              <a:rPr lang="en-US" sz="1200" dirty="0" smtClean="0"/>
              <a:t>.</a:t>
            </a:r>
          </a:p>
          <a:p>
            <a:pPr marL="0" indent="0">
              <a:buNone/>
            </a:pPr>
            <a:endParaRPr lang="en-US" sz="500" dirty="0"/>
          </a:p>
          <a:p>
            <a:pPr marL="0" indent="0">
              <a:buNone/>
            </a:pPr>
            <a:r>
              <a:rPr lang="en-US" sz="1200" b="1" cap="all" dirty="0" smtClean="0"/>
              <a:t>RESULTS:  </a:t>
            </a:r>
            <a:r>
              <a:rPr lang="en-US" sz="1200" dirty="0" smtClean="0"/>
              <a:t>A </a:t>
            </a:r>
            <a:r>
              <a:rPr lang="en-US" sz="1200" dirty="0"/>
              <a:t>total of 19 patients were hospitalized for encephalitis. Among them, 7 had confirmed EEE, 3 had VEE, and 1 was infected with both viruses; 3 patients died, 1 of whom had confirmed VEE. The clinical findings for patients with EEE included brain lesions, seizures that evolved to status epilepticus, and neurologic </a:t>
            </a:r>
            <a:r>
              <a:rPr lang="en-US" sz="1200" dirty="0" err="1"/>
              <a:t>sequelae</a:t>
            </a:r>
            <a:r>
              <a:rPr lang="en-US" sz="1200" dirty="0"/>
              <a:t>. An additional 99 suspected or probable cases of </a:t>
            </a:r>
            <a:r>
              <a:rPr lang="en-US" sz="1200" dirty="0" err="1"/>
              <a:t>alphavirus</a:t>
            </a:r>
            <a:r>
              <a:rPr lang="en-US" sz="1200" dirty="0"/>
              <a:t> infection were detected during active surveillance. In total, 13 cases were confirmed as EEE, along with 11 cases of VEE and 1 case of dual infection. A total of 50 cases in horses were confirmed as EEE and 8 as VEE; mixed etiologic factors were associated with 11 cases in horses. Phylogenetic analyses of isolates from 2 cases of equine infection with the EEE virus and 1 case of human infection with the VEE virus indicated that the viruses were of enzootic lineages previously identified in Panama rather than new introductions</a:t>
            </a:r>
            <a:r>
              <a:rPr lang="en-US" sz="1200" dirty="0" smtClean="0"/>
              <a:t>.</a:t>
            </a:r>
          </a:p>
          <a:p>
            <a:pPr marL="0" indent="0">
              <a:buNone/>
            </a:pPr>
            <a:endParaRPr lang="en-US" sz="500" dirty="0"/>
          </a:p>
          <a:p>
            <a:pPr marL="0" indent="0">
              <a:buNone/>
            </a:pPr>
            <a:r>
              <a:rPr lang="en-US" sz="1200" b="1" cap="all" dirty="0" smtClean="0"/>
              <a:t>CONCLUSIONS:  </a:t>
            </a:r>
            <a:r>
              <a:rPr lang="en-US" sz="1200" dirty="0" smtClean="0"/>
              <a:t>Cases </a:t>
            </a:r>
            <a:r>
              <a:rPr lang="en-US" sz="1200" dirty="0"/>
              <a:t>of EEE in humans in Latin America may be the result of ecologic changes that increased human contact with enzootic transmission cycles, genetic changes in EEE viral strains that resulted in increased human virulence, or an altered host range. </a:t>
            </a:r>
          </a:p>
        </p:txBody>
      </p:sp>
    </p:spTree>
    <p:extLst>
      <p:ext uri="{BB962C8B-B14F-4D97-AF65-F5344CB8AC3E}">
        <p14:creationId xmlns:p14="http://schemas.microsoft.com/office/powerpoint/2010/main" val="2661587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5725"/>
            <a:ext cx="8839200" cy="857250"/>
          </a:xfrm>
        </p:spPr>
        <p:txBody>
          <a:bodyPr/>
          <a:lstStyle/>
          <a:p>
            <a:r>
              <a:rPr lang="en-US" sz="1400" b="1" dirty="0"/>
              <a:t>Clinical Presentation of Patients with Ebola Virus Disease in Conakry, Guinea</a:t>
            </a:r>
            <a:r>
              <a:rPr lang="en-US" sz="1400" dirty="0"/>
              <a:t/>
            </a:r>
            <a:br>
              <a:rPr lang="en-US" sz="1400" dirty="0"/>
            </a:br>
            <a:r>
              <a:rPr lang="en-US" sz="800" dirty="0" err="1"/>
              <a:t>Elhadj</a:t>
            </a:r>
            <a:r>
              <a:rPr lang="en-US" sz="800" dirty="0"/>
              <a:t> </a:t>
            </a:r>
            <a:r>
              <a:rPr lang="en-US" sz="800" dirty="0" err="1"/>
              <a:t>Ibrahima</a:t>
            </a:r>
            <a:r>
              <a:rPr lang="en-US" sz="800" dirty="0"/>
              <a:t> Bah, M.D., Marie-Claire </a:t>
            </a:r>
            <a:r>
              <a:rPr lang="en-US" sz="800" dirty="0" err="1"/>
              <a:t>Lamah</a:t>
            </a:r>
            <a:r>
              <a:rPr lang="en-US" sz="800" dirty="0"/>
              <a:t>, M.D., Tom Fletcher, M.R.C.P., </a:t>
            </a:r>
            <a:r>
              <a:rPr lang="en-US" sz="800" dirty="0" err="1"/>
              <a:t>Shevin</a:t>
            </a:r>
            <a:r>
              <a:rPr lang="en-US" sz="800" dirty="0"/>
              <a:t> T. Jacob, M.D., M.P.H., David M. Brett-Major, M.D., M.P.H., </a:t>
            </a:r>
            <a:r>
              <a:rPr lang="en-US" sz="800" dirty="0" err="1"/>
              <a:t>Amadou</a:t>
            </a:r>
            <a:r>
              <a:rPr lang="en-US" sz="800" dirty="0"/>
              <a:t> Alpha </a:t>
            </a:r>
            <a:r>
              <a:rPr lang="en-US" sz="800" dirty="0" err="1"/>
              <a:t>Sall</a:t>
            </a:r>
            <a:r>
              <a:rPr lang="en-US" sz="800" dirty="0"/>
              <a:t>, Ph.D., </a:t>
            </a:r>
            <a:r>
              <a:rPr lang="en-US" sz="800" dirty="0" err="1"/>
              <a:t>Nahoko</a:t>
            </a:r>
            <a:r>
              <a:rPr lang="en-US" sz="800" dirty="0"/>
              <a:t> </a:t>
            </a:r>
            <a:r>
              <a:rPr lang="en-US" sz="800" dirty="0" err="1"/>
              <a:t>Shindo</a:t>
            </a:r>
            <a:r>
              <a:rPr lang="en-US" sz="800" dirty="0"/>
              <a:t>, M.D., Ph.D., William A. Fischer, M.D., Francois </a:t>
            </a:r>
            <a:r>
              <a:rPr lang="en-US" sz="800" dirty="0" err="1"/>
              <a:t>Lamontagne</a:t>
            </a:r>
            <a:r>
              <a:rPr lang="en-US" sz="800" dirty="0"/>
              <a:t>, M.D., Sow </a:t>
            </a:r>
            <a:r>
              <a:rPr lang="en-US" sz="800" dirty="0" err="1"/>
              <a:t>Mamadou</a:t>
            </a:r>
            <a:r>
              <a:rPr lang="en-US" sz="800" dirty="0"/>
              <a:t> </a:t>
            </a:r>
            <a:r>
              <a:rPr lang="en-US" sz="800" dirty="0" err="1"/>
              <a:t>Saliou</a:t>
            </a:r>
            <a:r>
              <a:rPr lang="en-US" sz="800" dirty="0"/>
              <a:t>, M.D., Daniel G. Bausch, M.D., M.P.H.&amp;T.M., Barry </a:t>
            </a:r>
            <a:r>
              <a:rPr lang="en-US" sz="800" dirty="0" err="1"/>
              <a:t>Moumié</a:t>
            </a:r>
            <a:r>
              <a:rPr lang="en-US" sz="800" dirty="0"/>
              <a:t>, M.D., Tim </a:t>
            </a:r>
            <a:r>
              <a:rPr lang="en-US" sz="800" dirty="0" err="1"/>
              <a:t>Jagatic</a:t>
            </a:r>
            <a:r>
              <a:rPr lang="en-US" sz="800" dirty="0"/>
              <a:t>, M.D., Armand </a:t>
            </a:r>
            <a:r>
              <a:rPr lang="en-US" sz="800" dirty="0" err="1"/>
              <a:t>Sprecher</a:t>
            </a:r>
            <a:r>
              <a:rPr lang="en-US" sz="800" dirty="0"/>
              <a:t>, M.D., James V. Lawler, M.D., M.P.H., Thierry </a:t>
            </a:r>
            <a:r>
              <a:rPr lang="en-US" sz="800" dirty="0" err="1"/>
              <a:t>Mayet</a:t>
            </a:r>
            <a:r>
              <a:rPr lang="en-US" sz="800" dirty="0"/>
              <a:t>, M.D., Frederique A. </a:t>
            </a:r>
            <a:r>
              <a:rPr lang="en-US" sz="800" dirty="0" err="1"/>
              <a:t>Jacquerioz</a:t>
            </a:r>
            <a:r>
              <a:rPr lang="en-US" sz="800" dirty="0"/>
              <a:t>, M.D., </a:t>
            </a:r>
            <a:r>
              <a:rPr lang="en-US" sz="800" dirty="0" err="1"/>
              <a:t>María</a:t>
            </a:r>
            <a:r>
              <a:rPr lang="en-US" sz="800" dirty="0"/>
              <a:t> F. Méndez </a:t>
            </a:r>
            <a:r>
              <a:rPr lang="en-US" sz="800" dirty="0" err="1"/>
              <a:t>Baggi</a:t>
            </a:r>
            <a:r>
              <a:rPr lang="en-US" sz="800" dirty="0"/>
              <a:t>, M.D., </a:t>
            </a:r>
            <a:r>
              <a:rPr lang="en-US" sz="800" dirty="0" err="1"/>
              <a:t>Constanza</a:t>
            </a:r>
            <a:r>
              <a:rPr lang="en-US" sz="800" dirty="0"/>
              <a:t> </a:t>
            </a:r>
            <a:r>
              <a:rPr lang="en-US" sz="800" dirty="0" err="1"/>
              <a:t>Vallenas</a:t>
            </a:r>
            <a:r>
              <a:rPr lang="en-US" sz="800" dirty="0"/>
              <a:t>, M.D., Christophe Clement, M.D., Simon </a:t>
            </a:r>
            <a:r>
              <a:rPr lang="en-US" sz="800" dirty="0" err="1"/>
              <a:t>Mardel</a:t>
            </a:r>
            <a:r>
              <a:rPr lang="en-US" sz="800" dirty="0"/>
              <a:t>, M.D., </a:t>
            </a:r>
            <a:r>
              <a:rPr lang="en-US" sz="800" dirty="0" err="1"/>
              <a:t>Ousmane</a:t>
            </a:r>
            <a:r>
              <a:rPr lang="en-US" sz="800" dirty="0"/>
              <a:t> Faye, Ph.D., </a:t>
            </a:r>
            <a:r>
              <a:rPr lang="en-US" sz="800" dirty="0" err="1"/>
              <a:t>Oumar</a:t>
            </a:r>
            <a:r>
              <a:rPr lang="en-US" sz="800" dirty="0"/>
              <a:t> Faye, Ph.D., </a:t>
            </a:r>
            <a:r>
              <a:rPr lang="en-US" sz="800" dirty="0" err="1"/>
              <a:t>Baré</a:t>
            </a:r>
            <a:r>
              <a:rPr lang="en-US" sz="800" dirty="0"/>
              <a:t> </a:t>
            </a:r>
            <a:r>
              <a:rPr lang="en-US" sz="800" dirty="0" err="1"/>
              <a:t>Soropogui</a:t>
            </a:r>
            <a:r>
              <a:rPr lang="en-US" sz="800" dirty="0"/>
              <a:t>, </a:t>
            </a:r>
            <a:r>
              <a:rPr lang="en-US" sz="800" dirty="0" err="1"/>
              <a:t>Pharm.D</a:t>
            </a:r>
            <a:r>
              <a:rPr lang="en-US" sz="800" dirty="0"/>
              <a:t>., </a:t>
            </a:r>
            <a:r>
              <a:rPr lang="en-US" sz="800" dirty="0" err="1"/>
              <a:t>Nfaly</a:t>
            </a:r>
            <a:r>
              <a:rPr lang="en-US" sz="800" dirty="0"/>
              <a:t> </a:t>
            </a:r>
            <a:r>
              <a:rPr lang="en-US" sz="800" dirty="0" err="1"/>
              <a:t>Magassouba</a:t>
            </a:r>
            <a:r>
              <a:rPr lang="en-US" sz="800" dirty="0"/>
              <a:t>, D.V.M., Ph.D., </a:t>
            </a:r>
            <a:r>
              <a:rPr lang="en-US" sz="800" dirty="0" err="1"/>
              <a:t>Lamine</a:t>
            </a:r>
            <a:r>
              <a:rPr lang="en-US" sz="800" dirty="0"/>
              <a:t> </a:t>
            </a:r>
            <a:r>
              <a:rPr lang="en-US" sz="800" dirty="0" err="1"/>
              <a:t>Koivogui</a:t>
            </a:r>
            <a:r>
              <a:rPr lang="en-US" sz="800" dirty="0"/>
              <a:t>, </a:t>
            </a:r>
            <a:r>
              <a:rPr lang="en-US" sz="800" dirty="0" err="1"/>
              <a:t>Pharm.D</a:t>
            </a:r>
            <a:r>
              <a:rPr lang="en-US" sz="800" dirty="0"/>
              <a:t>., Ph.D., </a:t>
            </a:r>
            <a:r>
              <a:rPr lang="en-US" sz="800" dirty="0" err="1"/>
              <a:t>Ruxandra</a:t>
            </a:r>
            <a:r>
              <a:rPr lang="en-US" sz="800" dirty="0"/>
              <a:t> Pinto, Ph.D., and Robert A. Fowler, </a:t>
            </a:r>
            <a:r>
              <a:rPr lang="en-US" sz="800" dirty="0" smtClean="0"/>
              <a:t>M.D.C.M.</a:t>
            </a:r>
            <a:r>
              <a:rPr lang="en-US" sz="1100" dirty="0"/>
              <a:t> </a:t>
            </a:r>
            <a:r>
              <a:rPr lang="en-US" sz="1100" dirty="0" smtClean="0"/>
              <a:t> N </a:t>
            </a:r>
            <a:r>
              <a:rPr lang="en-US" sz="1100" dirty="0" err="1"/>
              <a:t>Engl</a:t>
            </a:r>
            <a:r>
              <a:rPr lang="en-US" sz="1100" dirty="0"/>
              <a:t> J Med 2015; </a:t>
            </a:r>
            <a:r>
              <a:rPr lang="en-US" sz="1100" dirty="0" smtClean="0"/>
              <a:t>372:40-47</a:t>
            </a:r>
            <a:endParaRPr lang="en-US" sz="1100" dirty="0"/>
          </a:p>
        </p:txBody>
      </p:sp>
      <p:sp>
        <p:nvSpPr>
          <p:cNvPr id="3" name="Content Placeholder 2"/>
          <p:cNvSpPr>
            <a:spLocks noGrp="1"/>
          </p:cNvSpPr>
          <p:nvPr>
            <p:ph idx="1"/>
          </p:nvPr>
        </p:nvSpPr>
        <p:spPr>
          <a:xfrm>
            <a:off x="76200" y="971550"/>
            <a:ext cx="8991600" cy="3394472"/>
          </a:xfrm>
        </p:spPr>
        <p:txBody>
          <a:bodyPr/>
          <a:lstStyle/>
          <a:p>
            <a:pPr marL="0" indent="0">
              <a:buNone/>
            </a:pPr>
            <a:r>
              <a:rPr lang="en-US" sz="1100" b="1" cap="all" dirty="0" smtClean="0"/>
              <a:t>BACKGROUND:</a:t>
            </a:r>
            <a:r>
              <a:rPr lang="en-US" sz="1100" b="1" cap="all" dirty="0"/>
              <a:t> </a:t>
            </a:r>
            <a:r>
              <a:rPr lang="en-US" sz="1100" b="1" cap="all" dirty="0" smtClean="0"/>
              <a:t> </a:t>
            </a:r>
            <a:r>
              <a:rPr lang="en-US" sz="1100" dirty="0" smtClean="0"/>
              <a:t>In </a:t>
            </a:r>
            <a:r>
              <a:rPr lang="en-US" sz="1100" dirty="0"/>
              <a:t>March 2014, the World Health Organization was notified of an outbreak of </a:t>
            </a:r>
            <a:r>
              <a:rPr lang="en-US" sz="1100" i="1" dirty="0"/>
              <a:t>Zaire </a:t>
            </a:r>
            <a:r>
              <a:rPr lang="en-US" sz="1100" i="1" dirty="0" err="1"/>
              <a:t>ebolavirus</a:t>
            </a:r>
            <a:r>
              <a:rPr lang="en-US" sz="1100" dirty="0"/>
              <a:t> in a remote area of Guinea. The outbreak then spread to the capital, Conakry, and to neighboring countries and has subsequently become the largest epidemic of Ebola virus disease (EVD) to date</a:t>
            </a:r>
            <a:r>
              <a:rPr lang="en-US" sz="1100" dirty="0" smtClean="0"/>
              <a:t>.</a:t>
            </a:r>
          </a:p>
          <a:p>
            <a:pPr marL="0" indent="0">
              <a:buNone/>
            </a:pPr>
            <a:endParaRPr lang="en-US" sz="1100" dirty="0"/>
          </a:p>
          <a:p>
            <a:pPr marL="0" indent="0">
              <a:buNone/>
            </a:pPr>
            <a:r>
              <a:rPr lang="en-US" sz="1100" b="1" cap="all" dirty="0" smtClean="0"/>
              <a:t>METHODS:</a:t>
            </a:r>
            <a:r>
              <a:rPr lang="en-US" sz="1100" b="1" cap="all" dirty="0"/>
              <a:t> </a:t>
            </a:r>
            <a:r>
              <a:rPr lang="en-US" sz="1100" b="1" cap="all" dirty="0" smtClean="0"/>
              <a:t> </a:t>
            </a:r>
            <a:r>
              <a:rPr lang="en-US" sz="1100" dirty="0" smtClean="0"/>
              <a:t>From </a:t>
            </a:r>
            <a:r>
              <a:rPr lang="en-US" sz="1100" dirty="0"/>
              <a:t>March 25 to April 26, 2014, we performed a study of all patients with laboratory-confirmed EVD in Conakry. Mortality was the primary outcome. Secondary outcomes included patient characteristics, complications, treatments, and comparisons between survivors and </a:t>
            </a:r>
            <a:r>
              <a:rPr lang="en-US" sz="1100" dirty="0" err="1"/>
              <a:t>nonsurvivors</a:t>
            </a:r>
            <a:r>
              <a:rPr lang="en-US" sz="1100" dirty="0" smtClean="0"/>
              <a:t>.</a:t>
            </a:r>
          </a:p>
          <a:p>
            <a:pPr marL="0" indent="0">
              <a:buNone/>
            </a:pPr>
            <a:endParaRPr lang="en-US" sz="1100" dirty="0"/>
          </a:p>
          <a:p>
            <a:pPr marL="0" indent="0">
              <a:buNone/>
            </a:pPr>
            <a:r>
              <a:rPr lang="en-US" sz="1100" b="1" cap="all" dirty="0" smtClean="0"/>
              <a:t>RESULTS:  </a:t>
            </a:r>
            <a:r>
              <a:rPr lang="en-US" sz="1100" dirty="0" smtClean="0"/>
              <a:t>Of </a:t>
            </a:r>
            <a:r>
              <a:rPr lang="en-US" sz="1100" dirty="0"/>
              <a:t>80 patients who presented with symptoms, 37 had laboratory-confirmed EVD. Among confirmed cases, the median age was 38 years (interquartile range, 28 to 46), 24 patients (65%) were men, and 14 (38%) were health care workers; among the health care workers, nosocomial transmission was implicated in 12 patients (32%). Patients with confirmed EVD presented to the hospital a median of 5 days (interquartile range, 3 to 7) after the onset of symptoms, most commonly with fever (in 84% of the patients; mean temperature, 38.6°C), fatigue (in 65%), diarrhea (in 62%), and tachycardia (mean heart rate, &gt;93 beats per minute). Of these patients, 28 (76%) were treated with intravenous fluids and 37 (100%) with antibiotics. Sixteen patients (43%) died, with a median time from symptom onset to death of 8 days (interquartile range, 7 to 11). Patients who were 40 years of age or older, as compared with those under the age of 40 years, had a relative risk of death of 3.49 (95% confidence interval, 1.42 to 8.59; P=0.007</a:t>
            </a:r>
            <a:r>
              <a:rPr lang="en-US" sz="1100" dirty="0" smtClean="0"/>
              <a:t>).</a:t>
            </a:r>
          </a:p>
          <a:p>
            <a:pPr marL="0" indent="0">
              <a:buNone/>
            </a:pPr>
            <a:endParaRPr lang="en-US" sz="1100" dirty="0"/>
          </a:p>
          <a:p>
            <a:pPr marL="0" indent="0">
              <a:buNone/>
            </a:pPr>
            <a:r>
              <a:rPr lang="en-US" sz="1100" b="1" cap="all" dirty="0" smtClean="0"/>
              <a:t>CONCLUSIONS:  </a:t>
            </a:r>
            <a:r>
              <a:rPr lang="en-US" sz="1100" dirty="0" smtClean="0"/>
              <a:t>Patients </a:t>
            </a:r>
            <a:r>
              <a:rPr lang="en-US" sz="1100" dirty="0"/>
              <a:t>with EVD presented with evidence of dehydration associated with vomiting and severe diarrhea. Despite attempts at volume repletion, antimicrobial therapy, and limited laboratory services, the rate of death was 43</a:t>
            </a:r>
            <a:r>
              <a:rPr lang="en-US" sz="1100" dirty="0" smtClean="0"/>
              <a:t>%.</a:t>
            </a:r>
            <a:endParaRPr lang="en-US" sz="1100" dirty="0"/>
          </a:p>
        </p:txBody>
      </p:sp>
    </p:spTree>
    <p:extLst>
      <p:ext uri="{BB962C8B-B14F-4D97-AF65-F5344CB8AC3E}">
        <p14:creationId xmlns:p14="http://schemas.microsoft.com/office/powerpoint/2010/main" val="22456440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
            <a:ext cx="8229600" cy="857250"/>
          </a:xfrm>
        </p:spPr>
        <p:txBody>
          <a:bodyPr/>
          <a:lstStyle/>
          <a:p>
            <a:r>
              <a:rPr lang="en-US" sz="1400" b="1" dirty="0"/>
              <a:t>Association of Coffee Drinking with Total and Cause-Specific Mortality</a:t>
            </a:r>
            <a:r>
              <a:rPr lang="en-US" sz="1400" dirty="0"/>
              <a:t/>
            </a:r>
            <a:br>
              <a:rPr lang="en-US" sz="1400" dirty="0"/>
            </a:br>
            <a:r>
              <a:rPr lang="en-US" sz="1400" dirty="0"/>
              <a:t>Neal D. Freedman, Ph.D., </a:t>
            </a:r>
            <a:r>
              <a:rPr lang="en-US" sz="1400" dirty="0" err="1"/>
              <a:t>Yikyung</a:t>
            </a:r>
            <a:r>
              <a:rPr lang="en-US" sz="1400" dirty="0"/>
              <a:t> Park, Sc.D., Christian C. </a:t>
            </a:r>
            <a:r>
              <a:rPr lang="en-US" sz="1400" dirty="0" err="1"/>
              <a:t>Abnet</a:t>
            </a:r>
            <a:r>
              <a:rPr lang="en-US" sz="1400" dirty="0"/>
              <a:t>, Ph.D., Albert R. Hollenbeck, Ph.D., and </a:t>
            </a:r>
            <a:r>
              <a:rPr lang="en-US" sz="1400" dirty="0" err="1"/>
              <a:t>Rashmi</a:t>
            </a:r>
            <a:r>
              <a:rPr lang="en-US" sz="1400" dirty="0"/>
              <a:t> Sinha, </a:t>
            </a:r>
            <a:r>
              <a:rPr lang="en-US" sz="1400" dirty="0" smtClean="0"/>
              <a:t>Ph.D.  N </a:t>
            </a:r>
            <a:r>
              <a:rPr lang="en-US" sz="1400" dirty="0" err="1"/>
              <a:t>Engl</a:t>
            </a:r>
            <a:r>
              <a:rPr lang="en-US" sz="1400" dirty="0"/>
              <a:t> J Med 2012; </a:t>
            </a:r>
            <a:r>
              <a:rPr lang="en-US" sz="1400" dirty="0" smtClean="0"/>
              <a:t>366:1891-1904</a:t>
            </a:r>
            <a:endParaRPr lang="en-US" sz="1400" dirty="0"/>
          </a:p>
        </p:txBody>
      </p:sp>
      <p:sp>
        <p:nvSpPr>
          <p:cNvPr id="3" name="Content Placeholder 2"/>
          <p:cNvSpPr>
            <a:spLocks noGrp="1"/>
          </p:cNvSpPr>
          <p:nvPr>
            <p:ph idx="1"/>
          </p:nvPr>
        </p:nvSpPr>
        <p:spPr>
          <a:xfrm>
            <a:off x="147263" y="971550"/>
            <a:ext cx="8991600" cy="3394472"/>
          </a:xfrm>
        </p:spPr>
        <p:txBody>
          <a:bodyPr/>
          <a:lstStyle/>
          <a:p>
            <a:pPr marL="0" indent="0">
              <a:buNone/>
            </a:pPr>
            <a:r>
              <a:rPr lang="en-US" sz="1200" b="1" cap="all" dirty="0" smtClean="0"/>
              <a:t>BACKGROUND:  </a:t>
            </a:r>
            <a:r>
              <a:rPr lang="en-US" sz="1200" dirty="0" smtClean="0"/>
              <a:t>Coffee </a:t>
            </a:r>
            <a:r>
              <a:rPr lang="en-US" sz="1200" dirty="0"/>
              <a:t>is one of the most widely consumed beverages, but the association between coffee consumption and the risk of death remains unclear</a:t>
            </a:r>
            <a:r>
              <a:rPr lang="en-US" sz="1200" dirty="0" smtClean="0"/>
              <a:t>.</a:t>
            </a:r>
            <a:endParaRPr lang="en-US" sz="900" dirty="0"/>
          </a:p>
          <a:p>
            <a:pPr marL="0" indent="0">
              <a:buNone/>
            </a:pPr>
            <a:r>
              <a:rPr lang="en-US" sz="1200" b="1" cap="all" dirty="0" smtClean="0"/>
              <a:t>METHODS:  </a:t>
            </a:r>
            <a:r>
              <a:rPr lang="en-US" sz="1200" dirty="0" smtClean="0"/>
              <a:t>We </a:t>
            </a:r>
            <a:r>
              <a:rPr lang="en-US" sz="1200" dirty="0"/>
              <a:t>examined the association of coffee drinking with subsequent total and cause-specific mortality among 229,119 men and 173,141 women in the National Institutes of Health–AARP Diet and Health Study who were 50 to 71 years of age at baseline. Participants with cancer, heart disease, and stroke were excluded. Coffee consumption was assessed once at baseline</a:t>
            </a:r>
            <a:r>
              <a:rPr lang="en-US" sz="1200" dirty="0" smtClean="0"/>
              <a:t>.</a:t>
            </a:r>
            <a:endParaRPr lang="en-US" sz="1050" dirty="0"/>
          </a:p>
          <a:p>
            <a:pPr marL="0" indent="0">
              <a:buNone/>
            </a:pPr>
            <a:r>
              <a:rPr lang="en-US" sz="1200" b="1" cap="all" dirty="0" smtClean="0"/>
              <a:t>RESULTS:  </a:t>
            </a:r>
            <a:r>
              <a:rPr lang="en-US" sz="1200" dirty="0" smtClean="0"/>
              <a:t>During </a:t>
            </a:r>
            <a:r>
              <a:rPr lang="en-US" sz="1200" dirty="0"/>
              <a:t>5,148,760 person-years of follow-up between 1995 and 2008, a total of 33,731 men and 18,784 women died. In age-adjusted models, the risk of death was increased among coffee drinkers. However, coffee drinkers were also more likely to smoke, and, after adjustment for tobacco-smoking status and other potential confounders, there was a significant inverse association between coffee consumption and mortality. Adjusted hazard ratios for death among men who drank coffee as compared with those who did not were as follows: 0.99 (95% confidence interval [CI], 0.95 to 1.04) for drinking less than 1 cup per day, 0.94 (95% CI, 0.90 to 0.99) for 1 cup, 0.90 (95% CI, 0.86 to 0.93) for 2 or 3 cups, 0.88 (95% CI, 0.84 to 0.93) for 4 or 5 cups, and 0.90 (95% CI, 0.85 to 0.96) for 6 or more cups of coffee per day (P&lt;0.001 for trend); the respective hazard ratios among women were 1.01 (95% CI, 0.96 to 1.07), 0.95 (95% CI, 0.90 to 1.01), 0.87 (95% CI, 0.83 to 0.92), 0.84 (95% CI, 0.79 to 0.90), and 0.85 (95% CI, 0.78 to 0.93) (P&lt;0.001 for trend). Inverse associations were observed for deaths due to heart disease, respiratory disease, stroke, injuries and accidents, diabetes, and infections, but not for deaths due to cancer. Results were similar in subgroups, including persons who had never smoked and persons who reported very good to excellent health at baseline.</a:t>
            </a:r>
          </a:p>
          <a:p>
            <a:pPr marL="0" indent="0">
              <a:buNone/>
            </a:pPr>
            <a:r>
              <a:rPr lang="en-US" sz="1200" b="1" cap="all" dirty="0" smtClean="0"/>
              <a:t>CONCLUSIONS:  </a:t>
            </a:r>
            <a:r>
              <a:rPr lang="en-US" sz="1200" dirty="0" smtClean="0"/>
              <a:t>In </a:t>
            </a:r>
            <a:r>
              <a:rPr lang="en-US" sz="1200" dirty="0"/>
              <a:t>this </a:t>
            </a:r>
            <a:r>
              <a:rPr lang="en-US" sz="1200" dirty="0" smtClean="0"/>
              <a:t>___________study</a:t>
            </a:r>
            <a:r>
              <a:rPr lang="en-US" sz="1200" dirty="0"/>
              <a:t>, coffee consumption was inversely associated with total and cause-specific mortality. Whether this was a causal or associational finding cannot be determined from our </a:t>
            </a:r>
            <a:r>
              <a:rPr lang="en-US" sz="1200" dirty="0" smtClean="0"/>
              <a:t>data</a:t>
            </a:r>
            <a:endParaRPr lang="en-US" sz="1200" dirty="0"/>
          </a:p>
        </p:txBody>
      </p:sp>
    </p:spTree>
    <p:extLst>
      <p:ext uri="{BB962C8B-B14F-4D97-AF65-F5344CB8AC3E}">
        <p14:creationId xmlns:p14="http://schemas.microsoft.com/office/powerpoint/2010/main" val="17441039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5725"/>
            <a:ext cx="8839200" cy="857250"/>
          </a:xfrm>
        </p:spPr>
        <p:txBody>
          <a:bodyPr/>
          <a:lstStyle/>
          <a:p>
            <a:r>
              <a:rPr lang="en-US" sz="1600" b="1" dirty="0"/>
              <a:t>Adherence to a Mediterranean Diet and Survival in a Greek Population</a:t>
            </a:r>
            <a:r>
              <a:rPr lang="en-US" sz="1600" dirty="0"/>
              <a:t/>
            </a:r>
            <a:br>
              <a:rPr lang="en-US" sz="1600" dirty="0"/>
            </a:br>
            <a:r>
              <a:rPr lang="en-US" sz="1400" dirty="0"/>
              <a:t>Antonia </a:t>
            </a:r>
            <a:r>
              <a:rPr lang="en-US" sz="1400" dirty="0" err="1"/>
              <a:t>Trichopoulou</a:t>
            </a:r>
            <a:r>
              <a:rPr lang="en-US" sz="1400" dirty="0"/>
              <a:t>, M.D., Tina </a:t>
            </a:r>
            <a:r>
              <a:rPr lang="en-US" sz="1400" dirty="0" err="1"/>
              <a:t>Costacou</a:t>
            </a:r>
            <a:r>
              <a:rPr lang="en-US" sz="1400" dirty="0"/>
              <a:t>, Ph.D., Christina </a:t>
            </a:r>
            <a:r>
              <a:rPr lang="en-US" sz="1400" dirty="0" err="1"/>
              <a:t>Bamia</a:t>
            </a:r>
            <a:r>
              <a:rPr lang="en-US" sz="1400" dirty="0"/>
              <a:t>, Ph.D., and </a:t>
            </a:r>
            <a:r>
              <a:rPr lang="en-US" sz="1400" dirty="0" err="1"/>
              <a:t>Dimitrios</a:t>
            </a:r>
            <a:r>
              <a:rPr lang="en-US" sz="1400" dirty="0"/>
              <a:t> </a:t>
            </a:r>
            <a:r>
              <a:rPr lang="en-US" sz="1400" dirty="0" err="1"/>
              <a:t>Trichopoulos</a:t>
            </a:r>
            <a:r>
              <a:rPr lang="en-US" sz="1400" dirty="0"/>
              <a:t>, </a:t>
            </a:r>
            <a:r>
              <a:rPr lang="en-US" sz="1400" dirty="0" smtClean="0"/>
              <a:t>M.D.   N </a:t>
            </a:r>
            <a:r>
              <a:rPr lang="en-US" sz="1400" dirty="0" err="1"/>
              <a:t>Engl</a:t>
            </a:r>
            <a:r>
              <a:rPr lang="en-US" sz="1400" dirty="0"/>
              <a:t> J Med </a:t>
            </a:r>
            <a:r>
              <a:rPr lang="en-US" sz="1400" dirty="0" smtClean="0"/>
              <a:t>2003</a:t>
            </a:r>
            <a:endParaRPr lang="en-US" sz="1400" dirty="0"/>
          </a:p>
        </p:txBody>
      </p:sp>
      <p:sp>
        <p:nvSpPr>
          <p:cNvPr id="3" name="Content Placeholder 2"/>
          <p:cNvSpPr>
            <a:spLocks noGrp="1"/>
          </p:cNvSpPr>
          <p:nvPr>
            <p:ph idx="1"/>
          </p:nvPr>
        </p:nvSpPr>
        <p:spPr>
          <a:xfrm>
            <a:off x="5992" y="1200150"/>
            <a:ext cx="9061807" cy="3394472"/>
          </a:xfrm>
        </p:spPr>
        <p:txBody>
          <a:bodyPr/>
          <a:lstStyle/>
          <a:p>
            <a:pPr marL="0" indent="0">
              <a:buNone/>
            </a:pPr>
            <a:r>
              <a:rPr lang="en-US" sz="1200" b="1" cap="all" dirty="0" smtClean="0"/>
              <a:t>BACKGROUND:  </a:t>
            </a:r>
            <a:r>
              <a:rPr lang="en-US" sz="1200" dirty="0" smtClean="0"/>
              <a:t>Adherence </a:t>
            </a:r>
            <a:r>
              <a:rPr lang="en-US" sz="1200" dirty="0"/>
              <a:t>to a Mediterranean diet may improve longevity, but relevant data are limited</a:t>
            </a:r>
            <a:r>
              <a:rPr lang="en-US" sz="1200" dirty="0" smtClean="0"/>
              <a:t>.</a:t>
            </a:r>
          </a:p>
          <a:p>
            <a:pPr marL="0" indent="0">
              <a:buNone/>
            </a:pPr>
            <a:endParaRPr lang="en-US" sz="700" dirty="0"/>
          </a:p>
          <a:p>
            <a:pPr marL="0" indent="0">
              <a:buNone/>
            </a:pPr>
            <a:r>
              <a:rPr lang="en-US" sz="1200" b="1" cap="all" dirty="0" smtClean="0"/>
              <a:t>METHODS:  </a:t>
            </a:r>
            <a:r>
              <a:rPr lang="en-US" sz="1200" dirty="0" smtClean="0"/>
              <a:t>We </a:t>
            </a:r>
            <a:r>
              <a:rPr lang="en-US" sz="1200" dirty="0"/>
              <a:t>conducted a </a:t>
            </a:r>
            <a:r>
              <a:rPr lang="en-US" sz="1200" dirty="0" smtClean="0"/>
              <a:t>__________________________involving </a:t>
            </a:r>
            <a:r>
              <a:rPr lang="en-US" sz="1200" dirty="0"/>
              <a:t>22,043 adults in Greece who completed an extensive, validated, food-frequency questionnaire at base line. Adherence to the traditional Mediterranean diet was assessed by a 10-point Mediterranean-diet scale that incorporated the salient characteristics of this diet (range of scores, 0 to 9, with higher scores indicating greater adherence). We used proportional-hazards regression to assess the relation between adherence to the Mediterranean diet and total mortality, as well as mortality due to coronary heart disease and mortality due to cancer, with adjustment for age, sex, body-mass index, physical-activity level, and other potential confounders</a:t>
            </a:r>
            <a:r>
              <a:rPr lang="en-US" sz="1200" dirty="0" smtClean="0"/>
              <a:t>.</a:t>
            </a:r>
          </a:p>
          <a:p>
            <a:pPr marL="0" indent="0">
              <a:buNone/>
            </a:pPr>
            <a:endParaRPr lang="en-US" sz="800" dirty="0"/>
          </a:p>
          <a:p>
            <a:pPr marL="0" indent="0">
              <a:buNone/>
            </a:pPr>
            <a:r>
              <a:rPr lang="en-US" sz="1200" b="1" cap="all" dirty="0" smtClean="0"/>
              <a:t>RESULTS:  </a:t>
            </a:r>
            <a:r>
              <a:rPr lang="en-US" sz="1200" dirty="0" smtClean="0"/>
              <a:t>During </a:t>
            </a:r>
            <a:r>
              <a:rPr lang="en-US" sz="1200" dirty="0"/>
              <a:t>a median of 44 months of follow-up, there were 275 deaths. A higher degree of adherence to the Mediterranean diet was associated with a reduction in total mortality (adjusted hazard ratio for death associated with a two-point increment in the Mediterranean-diet score, 0.75 [95 percent confidence interval, 0.64 to 0.87]). An inverse association with greater adherence to this diet was evident for both death due to coronary heart disease (adjusted hazard ratio, 0.67 [95 percent confidence interval, 0.47 to 0.94]) and death due to cancer (adjusted hazard ratio, 0.76 [95 percent confidence interval, 0.59 to 0.98]). Associations between individual food groups contributing to the Mediterranean-diet score and total mortality were generally not significant</a:t>
            </a:r>
            <a:r>
              <a:rPr lang="en-US" sz="1200" dirty="0" smtClean="0"/>
              <a:t>.</a:t>
            </a:r>
          </a:p>
          <a:p>
            <a:pPr marL="0" indent="0">
              <a:buNone/>
            </a:pPr>
            <a:endParaRPr lang="en-US" sz="1000" dirty="0"/>
          </a:p>
          <a:p>
            <a:pPr marL="0" indent="0">
              <a:buNone/>
            </a:pPr>
            <a:r>
              <a:rPr lang="en-US" sz="1200" b="1" cap="all" dirty="0" smtClean="0"/>
              <a:t>CONCLUSIONS:  </a:t>
            </a:r>
            <a:r>
              <a:rPr lang="en-US" sz="1200" dirty="0" smtClean="0"/>
              <a:t>Greater </a:t>
            </a:r>
            <a:r>
              <a:rPr lang="en-US" sz="1200" dirty="0"/>
              <a:t>adherence to the traditional Mediterranean diet is associated with a significant reduction in total mortality</a:t>
            </a:r>
            <a:r>
              <a:rPr lang="en-US" sz="1200" dirty="0" smtClean="0"/>
              <a:t>.</a:t>
            </a:r>
            <a:endParaRPr lang="en-US" sz="1200" dirty="0"/>
          </a:p>
        </p:txBody>
      </p:sp>
    </p:spTree>
    <p:extLst>
      <p:ext uri="{BB962C8B-B14F-4D97-AF65-F5344CB8AC3E}">
        <p14:creationId xmlns:p14="http://schemas.microsoft.com/office/powerpoint/2010/main" val="2450161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Hierarchy of Study Types</a:t>
            </a:r>
            <a:r>
              <a:rPr lang="en-US" altLang="en-US" dirty="0" smtClean="0"/>
              <a:t>?</a:t>
            </a:r>
            <a:endParaRPr lang="en-US" dirty="0"/>
          </a:p>
        </p:txBody>
      </p:sp>
      <p:sp>
        <p:nvSpPr>
          <p:cNvPr id="3" name="Content Placeholder 2"/>
          <p:cNvSpPr>
            <a:spLocks noGrp="1"/>
          </p:cNvSpPr>
          <p:nvPr>
            <p:ph idx="1"/>
          </p:nvPr>
        </p:nvSpPr>
        <p:spPr>
          <a:xfrm>
            <a:off x="461962" y="4096673"/>
            <a:ext cx="8229600" cy="422673"/>
          </a:xfrm>
        </p:spPr>
        <p:txBody>
          <a:bodyPr/>
          <a:lstStyle/>
          <a:p>
            <a:pPr marL="0" indent="0">
              <a:buNone/>
            </a:pPr>
            <a:r>
              <a:rPr lang="en-US" altLang="en-US" sz="1800" b="1" i="1" dirty="0" smtClean="0"/>
              <a:t>Strength </a:t>
            </a:r>
            <a:r>
              <a:rPr lang="en-US" altLang="en-US" sz="1800" b="1" i="1" dirty="0"/>
              <a:t>of evidence for </a:t>
            </a:r>
            <a:r>
              <a:rPr lang="en-US" altLang="en-US" sz="1800" b="1" i="1" u="sng" dirty="0"/>
              <a:t>causality </a:t>
            </a:r>
            <a:r>
              <a:rPr lang="en-US" altLang="en-US" sz="1800" b="1" i="1" dirty="0"/>
              <a:t>between a risk factor and outcome</a:t>
            </a:r>
          </a:p>
          <a:p>
            <a:endParaRPr lang="en-US" dirty="0"/>
          </a:p>
        </p:txBody>
      </p:sp>
      <p:sp>
        <p:nvSpPr>
          <p:cNvPr id="4" name="Line 3"/>
          <p:cNvSpPr>
            <a:spLocks noChangeShapeType="1"/>
          </p:cNvSpPr>
          <p:nvPr/>
        </p:nvSpPr>
        <p:spPr bwMode="auto">
          <a:xfrm flipH="1">
            <a:off x="3148012" y="885825"/>
            <a:ext cx="1428750" cy="4667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5" name="Line 4"/>
          <p:cNvSpPr>
            <a:spLocks noChangeShapeType="1"/>
          </p:cNvSpPr>
          <p:nvPr/>
        </p:nvSpPr>
        <p:spPr bwMode="auto">
          <a:xfrm>
            <a:off x="4538664" y="885825"/>
            <a:ext cx="1404936" cy="4667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 name="Text Box 5"/>
          <p:cNvSpPr txBox="1">
            <a:spLocks noChangeArrowheads="1"/>
          </p:cNvSpPr>
          <p:nvPr/>
        </p:nvSpPr>
        <p:spPr bwMode="auto">
          <a:xfrm>
            <a:off x="1295400" y="1457950"/>
            <a:ext cx="1978025" cy="144655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200" u="sng" dirty="0">
                <a:latin typeface="Times New Roman" pitchFamily="18" charset="0"/>
              </a:rPr>
              <a:t>Descriptive</a:t>
            </a:r>
          </a:p>
          <a:p>
            <a:pPr algn="l" eaLnBrk="1" hangingPunct="1">
              <a:spcBef>
                <a:spcPts val="0"/>
              </a:spcBef>
              <a:buFontTx/>
              <a:buChar char="•"/>
            </a:pPr>
            <a:r>
              <a:rPr lang="en-US" altLang="en-US" sz="2200" dirty="0">
                <a:latin typeface="Times New Roman" pitchFamily="18" charset="0"/>
              </a:rPr>
              <a:t>Case report</a:t>
            </a:r>
          </a:p>
          <a:p>
            <a:pPr algn="l" eaLnBrk="1" hangingPunct="1">
              <a:spcBef>
                <a:spcPts val="0"/>
              </a:spcBef>
              <a:buFontTx/>
              <a:buChar char="•"/>
            </a:pPr>
            <a:r>
              <a:rPr lang="en-US" altLang="en-US" sz="2200" dirty="0">
                <a:latin typeface="Times New Roman" pitchFamily="18" charset="0"/>
              </a:rPr>
              <a:t>Case series</a:t>
            </a:r>
          </a:p>
          <a:p>
            <a:pPr algn="l" eaLnBrk="1" hangingPunct="1">
              <a:spcBef>
                <a:spcPts val="0"/>
              </a:spcBef>
              <a:buFontTx/>
              <a:buChar char="•"/>
            </a:pPr>
            <a:r>
              <a:rPr lang="en-US" altLang="en-US" sz="2200" dirty="0">
                <a:latin typeface="Times New Roman" pitchFamily="18" charset="0"/>
              </a:rPr>
              <a:t>Survey</a:t>
            </a:r>
          </a:p>
        </p:txBody>
      </p:sp>
      <p:sp>
        <p:nvSpPr>
          <p:cNvPr id="7" name="Text Box 6"/>
          <p:cNvSpPr txBox="1">
            <a:spLocks noChangeArrowheads="1"/>
          </p:cNvSpPr>
          <p:nvPr/>
        </p:nvSpPr>
        <p:spPr bwMode="auto">
          <a:xfrm>
            <a:off x="5656263" y="1457950"/>
            <a:ext cx="1600200" cy="43088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buNone/>
            </a:pPr>
            <a:r>
              <a:rPr lang="en-US" altLang="en-US" sz="2200" dirty="0">
                <a:latin typeface="Times New Roman" pitchFamily="18" charset="0"/>
              </a:rPr>
              <a:t>Analytic</a:t>
            </a:r>
          </a:p>
        </p:txBody>
      </p:sp>
      <p:sp>
        <p:nvSpPr>
          <p:cNvPr id="8" name="Line 7"/>
          <p:cNvSpPr>
            <a:spLocks noChangeShapeType="1"/>
          </p:cNvSpPr>
          <p:nvPr/>
        </p:nvSpPr>
        <p:spPr bwMode="auto">
          <a:xfrm flipH="1">
            <a:off x="5029200" y="1962150"/>
            <a:ext cx="1330326"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9" name="Text Box 8"/>
          <p:cNvSpPr txBox="1">
            <a:spLocks noChangeArrowheads="1"/>
          </p:cNvSpPr>
          <p:nvPr/>
        </p:nvSpPr>
        <p:spPr bwMode="auto">
          <a:xfrm>
            <a:off x="3564730" y="2631073"/>
            <a:ext cx="2554287" cy="144655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spcBef>
                <a:spcPts val="0"/>
              </a:spcBef>
              <a:buNone/>
            </a:pPr>
            <a:r>
              <a:rPr lang="en-US" altLang="en-US" sz="2200" u="sng" dirty="0">
                <a:latin typeface="Times New Roman" pitchFamily="18" charset="0"/>
              </a:rPr>
              <a:t>Observational</a:t>
            </a:r>
          </a:p>
          <a:p>
            <a:pPr algn="l" eaLnBrk="1" hangingPunct="1">
              <a:spcBef>
                <a:spcPts val="0"/>
              </a:spcBef>
              <a:buFontTx/>
              <a:buChar char="•"/>
            </a:pPr>
            <a:r>
              <a:rPr lang="en-US" altLang="en-US" sz="2200" dirty="0">
                <a:latin typeface="Times New Roman" pitchFamily="18" charset="0"/>
              </a:rPr>
              <a:t>Cross sectional</a:t>
            </a:r>
          </a:p>
          <a:p>
            <a:pPr algn="l" eaLnBrk="1" hangingPunct="1">
              <a:spcBef>
                <a:spcPts val="0"/>
              </a:spcBef>
              <a:buFontTx/>
              <a:buChar char="•"/>
            </a:pPr>
            <a:r>
              <a:rPr lang="en-US" altLang="en-US" sz="2200" dirty="0">
                <a:latin typeface="Times New Roman" pitchFamily="18" charset="0"/>
              </a:rPr>
              <a:t>Case-control</a:t>
            </a:r>
          </a:p>
          <a:p>
            <a:pPr algn="l" eaLnBrk="1" hangingPunct="1">
              <a:spcBef>
                <a:spcPts val="0"/>
              </a:spcBef>
              <a:buFontTx/>
              <a:buChar char="•"/>
            </a:pPr>
            <a:r>
              <a:rPr lang="en-US" altLang="en-US" sz="2200" dirty="0">
                <a:latin typeface="Times New Roman" pitchFamily="18" charset="0"/>
              </a:rPr>
              <a:t>Cohort studies</a:t>
            </a:r>
          </a:p>
        </p:txBody>
      </p:sp>
      <p:sp>
        <p:nvSpPr>
          <p:cNvPr id="10" name="Line 9"/>
          <p:cNvSpPr>
            <a:spLocks noChangeShapeType="1"/>
          </p:cNvSpPr>
          <p:nvPr/>
        </p:nvSpPr>
        <p:spPr bwMode="auto">
          <a:xfrm>
            <a:off x="6359526" y="1962150"/>
            <a:ext cx="1392237"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1" name="Text Box 10"/>
          <p:cNvSpPr txBox="1">
            <a:spLocks noChangeArrowheads="1"/>
          </p:cNvSpPr>
          <p:nvPr/>
        </p:nvSpPr>
        <p:spPr bwMode="auto">
          <a:xfrm>
            <a:off x="6608763" y="2631073"/>
            <a:ext cx="2209800" cy="1107996"/>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spcBef>
                <a:spcPts val="0"/>
              </a:spcBef>
              <a:buNone/>
            </a:pPr>
            <a:r>
              <a:rPr lang="en-US" altLang="en-US" sz="2200" u="sng" dirty="0">
                <a:latin typeface="Times New Roman" pitchFamily="18" charset="0"/>
              </a:rPr>
              <a:t>Experimental</a:t>
            </a:r>
          </a:p>
          <a:p>
            <a:pPr algn="l" eaLnBrk="1" hangingPunct="1">
              <a:spcBef>
                <a:spcPts val="0"/>
              </a:spcBef>
              <a:buFontTx/>
              <a:buChar char="•"/>
            </a:pPr>
            <a:r>
              <a:rPr lang="en-US" altLang="en-US" sz="2200" dirty="0">
                <a:latin typeface="Times New Roman" pitchFamily="18" charset="0"/>
              </a:rPr>
              <a:t>Randomized </a:t>
            </a:r>
          </a:p>
          <a:p>
            <a:pPr algn="l" eaLnBrk="1" hangingPunct="1">
              <a:spcBef>
                <a:spcPts val="0"/>
              </a:spcBef>
            </a:pPr>
            <a:r>
              <a:rPr lang="en-US" altLang="en-US" sz="2200" dirty="0">
                <a:latin typeface="Times New Roman" pitchFamily="18" charset="0"/>
              </a:rPr>
              <a:t>controlled trials</a:t>
            </a:r>
          </a:p>
        </p:txBody>
      </p:sp>
    </p:spTree>
    <p:extLst>
      <p:ext uri="{BB962C8B-B14F-4D97-AF65-F5344CB8AC3E}">
        <p14:creationId xmlns:p14="http://schemas.microsoft.com/office/powerpoint/2010/main" val="3045583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Key elements of study design</a:t>
            </a:r>
            <a:endParaRPr lang="en-US" dirty="0"/>
          </a:p>
        </p:txBody>
      </p:sp>
      <p:sp>
        <p:nvSpPr>
          <p:cNvPr id="3" name="Content Placeholder 2"/>
          <p:cNvSpPr>
            <a:spLocks noGrp="1"/>
          </p:cNvSpPr>
          <p:nvPr>
            <p:ph idx="1"/>
          </p:nvPr>
        </p:nvSpPr>
        <p:spPr>
          <a:xfrm>
            <a:off x="457200" y="1200150"/>
            <a:ext cx="8229600" cy="3394473"/>
          </a:xfrm>
        </p:spPr>
        <p:txBody>
          <a:bodyPr/>
          <a:lstStyle/>
          <a:p>
            <a:pPr marL="514350" indent="-514350">
              <a:buFont typeface="+mj-lt"/>
              <a:buAutoNum type="arabicPeriod"/>
            </a:pPr>
            <a:r>
              <a:rPr lang="en-US" altLang="en-US" dirty="0"/>
              <a:t>Timing of the </a:t>
            </a:r>
            <a:r>
              <a:rPr lang="en-US" altLang="en-US" dirty="0" smtClean="0"/>
              <a:t>study</a:t>
            </a:r>
          </a:p>
          <a:p>
            <a:pPr lvl="1" indent="-342900"/>
            <a:r>
              <a:rPr lang="en-US" altLang="en-US" dirty="0" smtClean="0"/>
              <a:t>Prospective</a:t>
            </a:r>
          </a:p>
          <a:p>
            <a:pPr lvl="1" indent="-342900"/>
            <a:r>
              <a:rPr lang="en-US" altLang="en-US" dirty="0" smtClean="0"/>
              <a:t>Historical</a:t>
            </a:r>
            <a:endParaRPr lang="en-US" altLang="en-US" dirty="0"/>
          </a:p>
          <a:p>
            <a:pPr marL="514350" indent="-514350">
              <a:buFont typeface="+mj-lt"/>
              <a:buAutoNum type="arabicPeriod"/>
            </a:pPr>
            <a:r>
              <a:rPr lang="en-US" altLang="en-US" dirty="0" smtClean="0"/>
              <a:t>Timing </a:t>
            </a:r>
            <a:r>
              <a:rPr lang="en-US" altLang="en-US" dirty="0"/>
              <a:t>of variable occurrence </a:t>
            </a:r>
            <a:r>
              <a:rPr lang="en-US" altLang="en-US" dirty="0" smtClean="0"/>
              <a:t>&amp; measurement</a:t>
            </a:r>
          </a:p>
          <a:p>
            <a:pPr lvl="1" indent="-342900"/>
            <a:r>
              <a:rPr lang="en-US" altLang="en-US" dirty="0" smtClean="0"/>
              <a:t>When are predictors and outcomes measured?</a:t>
            </a:r>
            <a:endParaRPr lang="en-US" altLang="en-US" dirty="0"/>
          </a:p>
          <a:p>
            <a:pPr marL="514350" indent="-514350">
              <a:lnSpc>
                <a:spcPct val="150000"/>
              </a:lnSpc>
              <a:buFont typeface="+mj-lt"/>
              <a:buAutoNum type="arabicPeriod"/>
            </a:pPr>
            <a:r>
              <a:rPr lang="en-US" altLang="en-US" dirty="0"/>
              <a:t>How the subjects will be </a:t>
            </a:r>
            <a:r>
              <a:rPr lang="en-US" altLang="en-US" dirty="0" smtClean="0"/>
              <a:t>sample</a:t>
            </a:r>
            <a:endParaRPr lang="en-US" altLang="en-US" dirty="0"/>
          </a:p>
          <a:p>
            <a:pPr marL="0" indent="0">
              <a:buNone/>
            </a:pPr>
            <a:endParaRPr lang="en-US" dirty="0"/>
          </a:p>
        </p:txBody>
      </p:sp>
    </p:spTree>
    <p:extLst>
      <p:ext uri="{BB962C8B-B14F-4D97-AF65-F5344CB8AC3E}">
        <p14:creationId xmlns:p14="http://schemas.microsoft.com/office/powerpoint/2010/main" val="108593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Research Question</a:t>
            </a:r>
            <a:endParaRPr lang="en-US" dirty="0"/>
          </a:p>
        </p:txBody>
      </p:sp>
      <p:sp>
        <p:nvSpPr>
          <p:cNvPr id="3" name="Content Placeholder 2"/>
          <p:cNvSpPr>
            <a:spLocks noGrp="1"/>
          </p:cNvSpPr>
          <p:nvPr>
            <p:ph idx="1"/>
          </p:nvPr>
        </p:nvSpPr>
        <p:spPr/>
        <p:txBody>
          <a:bodyPr anchor="t"/>
          <a:lstStyle/>
          <a:p>
            <a:pPr marL="0" indent="0" algn="ctr">
              <a:buNone/>
            </a:pPr>
            <a:endParaRPr lang="en-US" altLang="en-US" sz="200" dirty="0" smtClean="0"/>
          </a:p>
          <a:p>
            <a:pPr marL="0" indent="0" algn="ctr">
              <a:buNone/>
            </a:pPr>
            <a:endParaRPr lang="en-US" altLang="en-US" sz="200" dirty="0"/>
          </a:p>
          <a:p>
            <a:pPr marL="0" indent="0" algn="ctr">
              <a:buNone/>
            </a:pPr>
            <a:r>
              <a:rPr lang="en-US" altLang="en-US" sz="4000" dirty="0" smtClean="0"/>
              <a:t>Among </a:t>
            </a:r>
            <a:r>
              <a:rPr lang="en-US" altLang="en-US" sz="4000" dirty="0"/>
              <a:t>patients seen in General Medicine Clinic, who is at risk for </a:t>
            </a:r>
            <a:r>
              <a:rPr lang="en-US" altLang="en-US" sz="4000" dirty="0" smtClean="0"/>
              <a:t>heart failure? </a:t>
            </a:r>
            <a:endParaRPr lang="en-US" altLang="en-US" sz="4000" dirty="0"/>
          </a:p>
          <a:p>
            <a:endParaRPr lang="en-US" dirty="0"/>
          </a:p>
        </p:txBody>
      </p:sp>
    </p:spTree>
    <p:extLst>
      <p:ext uri="{BB962C8B-B14F-4D97-AF65-F5344CB8AC3E}">
        <p14:creationId xmlns:p14="http://schemas.microsoft.com/office/powerpoint/2010/main" val="4132578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Great idea, but how do you get started</a:t>
            </a:r>
            <a:r>
              <a:rPr lang="en-US" altLang="en-US" sz="3200" dirty="0" smtClean="0"/>
              <a:t>…</a:t>
            </a:r>
            <a:endParaRPr lang="en-US" sz="3200" dirty="0"/>
          </a:p>
        </p:txBody>
      </p:sp>
      <p:sp>
        <p:nvSpPr>
          <p:cNvPr id="3" name="Content Placeholder 2"/>
          <p:cNvSpPr>
            <a:spLocks noGrp="1"/>
          </p:cNvSpPr>
          <p:nvPr>
            <p:ph idx="1"/>
          </p:nvPr>
        </p:nvSpPr>
        <p:spPr>
          <a:xfrm>
            <a:off x="457200" y="895350"/>
            <a:ext cx="8229600" cy="3394472"/>
          </a:xfrm>
        </p:spPr>
        <p:txBody>
          <a:bodyPr/>
          <a:lstStyle/>
          <a:p>
            <a:r>
              <a:rPr lang="en-US" altLang="en-US" dirty="0"/>
              <a:t>Observations in clinical </a:t>
            </a:r>
            <a:r>
              <a:rPr lang="en-US" altLang="en-US" dirty="0" smtClean="0"/>
              <a:t>practice</a:t>
            </a:r>
          </a:p>
          <a:p>
            <a:pPr lvl="1"/>
            <a:r>
              <a:rPr lang="en-US" altLang="en-US" dirty="0" smtClean="0"/>
              <a:t>Describing cases of heart failure in clinic</a:t>
            </a:r>
          </a:p>
          <a:p>
            <a:pPr lvl="2"/>
            <a:r>
              <a:rPr lang="en-US" altLang="en-US" dirty="0" smtClean="0"/>
              <a:t>Case report or Case series</a:t>
            </a:r>
          </a:p>
          <a:p>
            <a:pPr lvl="1"/>
            <a:r>
              <a:rPr lang="en-US" altLang="en-US" dirty="0" smtClean="0"/>
              <a:t>Describe characteristics of all heart failure patients (e.g. average age)</a:t>
            </a:r>
            <a:endParaRPr lang="en-US" altLang="en-US" dirty="0"/>
          </a:p>
          <a:p>
            <a:r>
              <a:rPr lang="en-US" altLang="en-US" dirty="0"/>
              <a:t>Moving from descriptive to analytic </a:t>
            </a:r>
            <a:r>
              <a:rPr lang="en-US" altLang="en-US" dirty="0" smtClean="0"/>
              <a:t>studies</a:t>
            </a:r>
          </a:p>
          <a:p>
            <a:pPr lvl="1"/>
            <a:r>
              <a:rPr lang="en-US" altLang="en-US" dirty="0" smtClean="0"/>
              <a:t>What are the risk factors associated with developing  heart failure?</a:t>
            </a:r>
            <a:endParaRPr lang="en-US" altLang="en-US" dirty="0"/>
          </a:p>
          <a:p>
            <a:endParaRPr lang="en-US" dirty="0"/>
          </a:p>
        </p:txBody>
      </p:sp>
    </p:spTree>
    <p:extLst>
      <p:ext uri="{BB962C8B-B14F-4D97-AF65-F5344CB8AC3E}">
        <p14:creationId xmlns:p14="http://schemas.microsoft.com/office/powerpoint/2010/main" val="771826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association</a:t>
            </a:r>
            <a:endParaRPr lang="en-US" dirty="0"/>
          </a:p>
        </p:txBody>
      </p:sp>
      <p:graphicFrame>
        <p:nvGraphicFramePr>
          <p:cNvPr id="4" name="Group 3"/>
          <p:cNvGraphicFramePr>
            <a:graphicFrameLocks noGrp="1"/>
          </p:cNvGraphicFramePr>
          <p:nvPr>
            <p:ph idx="1"/>
            <p:extLst>
              <p:ext uri="{D42A27DB-BD31-4B8C-83A1-F6EECF244321}">
                <p14:modId xmlns:p14="http://schemas.microsoft.com/office/powerpoint/2010/main" val="842071002"/>
              </p:ext>
            </p:extLst>
          </p:nvPr>
        </p:nvGraphicFramePr>
        <p:xfrm>
          <a:off x="228600" y="895350"/>
          <a:ext cx="6248400" cy="3218606"/>
        </p:xfrm>
        <a:graphic>
          <a:graphicData uri="http://schemas.openxmlformats.org/drawingml/2006/table">
            <a:tbl>
              <a:tblPr/>
              <a:tblGrid>
                <a:gridCol w="1405890"/>
                <a:gridCol w="854274"/>
                <a:gridCol w="1994932"/>
                <a:gridCol w="1993304"/>
              </a:tblGrid>
              <a:tr h="402376">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tx1"/>
                          </a:solidFill>
                          <a:effectLst/>
                          <a:latin typeface="Verdana" pitchFamily="34" charset="0"/>
                        </a:rPr>
                        <a:t>Disease</a:t>
                      </a:r>
                    </a:p>
                  </a:txBody>
                  <a:tcPr horzOverflow="overflow">
                    <a:lnL>
                      <a:noFill/>
                    </a:lnL>
                    <a:lnR cap="flat">
                      <a:noFill/>
                    </a:lnR>
                    <a:lnT cap="flat">
                      <a:noFill/>
                    </a:lnT>
                    <a:lnB>
                      <a:noFill/>
                    </a:lnB>
                    <a:lnTlToBr>
                      <a:noFill/>
                    </a:lnTlToBr>
                    <a:lnBlToTr>
                      <a:noFill/>
                    </a:lnBlToTr>
                    <a:noFill/>
                  </a:tcPr>
                </a:tc>
                <a:tc hMerge="1">
                  <a:txBody>
                    <a:bodyPr/>
                    <a:lstStyle/>
                    <a:p>
                      <a:endParaRPr lang="en-US"/>
                    </a:p>
                  </a:txBody>
                  <a:tcPr/>
                </a:tc>
              </a:tr>
              <a:tr h="402376">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Verdana" pitchFamily="34" charset="0"/>
                        </a:rPr>
                        <a:t>Yes</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Verdana" pitchFamily="34" charset="0"/>
                        </a:rPr>
                        <a:t>No</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1121623">
                <a:tc row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tx1"/>
                          </a:solidFill>
                          <a:effectLst/>
                          <a:latin typeface="Verdana" pitchFamily="34" charset="0"/>
                        </a:rPr>
                        <a:t>Risk </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tx1"/>
                          </a:solidFill>
                          <a:effectLst/>
                          <a:latin typeface="Verdana" pitchFamily="34" charset="0"/>
                        </a:rPr>
                        <a:t>Factor</a:t>
                      </a: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rPr>
                        <a:t>Yes</a:t>
                      </a:r>
                      <a:endParaRPr kumimoji="0" lang="en-US" sz="2600" b="0" i="0" u="none" strike="noStrike" cap="none" normalizeH="0" baseline="0" dirty="0" smtClean="0">
                        <a:ln>
                          <a:noFill/>
                        </a:ln>
                        <a:solidFill>
                          <a:schemeClr val="tx1"/>
                        </a:solidFill>
                        <a:effectLst/>
                        <a:latin typeface="Verdana" pitchFamily="34" charset="0"/>
                      </a:endParaRPr>
                    </a:p>
                  </a:txBody>
                  <a:tcPr anchor="ct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accent2"/>
                          </a:solidFill>
                          <a:effectLst/>
                          <a:latin typeface="Verdana" pitchFamily="34" charset="0"/>
                        </a:rPr>
                        <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rgbClr val="33CC33"/>
                          </a:solidFill>
                          <a:effectLst/>
                          <a:latin typeface="Verdana" pitchFamily="34" charset="0"/>
                        </a:rPr>
                        <a:t>B</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1623">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rPr>
                        <a:t>No</a:t>
                      </a:r>
                      <a:endParaRPr kumimoji="0" lang="en-US" sz="2600" b="0" i="0" u="none" strike="noStrike" cap="none" normalizeH="0" baseline="0" dirty="0" smtClean="0">
                        <a:ln>
                          <a:noFill/>
                        </a:ln>
                        <a:solidFill>
                          <a:schemeClr val="tx1"/>
                        </a:solidFill>
                        <a:effectLst/>
                        <a:latin typeface="Verdana" pitchFamily="34" charset="0"/>
                      </a:endParaRPr>
                    </a:p>
                  </a:txBody>
                  <a:tcPr anchor="ctr"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rgbClr val="0000FF"/>
                          </a:solidFill>
                          <a:effectLst/>
                          <a:latin typeface="Verdana" pitchFamily="34" charset="0"/>
                        </a:rPr>
                        <a:t>C</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rgbClr val="FF9900"/>
                          </a:solidFill>
                          <a:effectLst/>
                          <a:latin typeface="Verdana" pitchFamily="34" charset="0"/>
                        </a:rPr>
                        <a:t>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971550"/>
            <a:ext cx="2146300" cy="218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Line 35"/>
          <p:cNvSpPr>
            <a:spLocks noChangeShapeType="1"/>
          </p:cNvSpPr>
          <p:nvPr/>
        </p:nvSpPr>
        <p:spPr bwMode="auto">
          <a:xfrm>
            <a:off x="7131050" y="2419350"/>
            <a:ext cx="1447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37"/>
          <p:cNvSpPr>
            <a:spLocks noChangeShapeType="1"/>
          </p:cNvSpPr>
          <p:nvPr/>
        </p:nvSpPr>
        <p:spPr bwMode="auto">
          <a:xfrm>
            <a:off x="7435850" y="2062956"/>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37"/>
          <p:cNvSpPr>
            <a:spLocks noChangeShapeType="1"/>
          </p:cNvSpPr>
          <p:nvPr/>
        </p:nvSpPr>
        <p:spPr bwMode="auto">
          <a:xfrm>
            <a:off x="7435850" y="2724150"/>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4276701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randombar(horizontal)">
                                      <p:cBhvr>
                                        <p:cTn id="7" dur="500"/>
                                        <p:tgtEl>
                                          <p:spTgt spid="1026"/>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randombar(horizontal)">
                                      <p:cBhvr>
                                        <p:cTn id="10" dur="500"/>
                                        <p:tgtEl>
                                          <p:spTgt spid="8"/>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randombar(horizontal)">
                                      <p:cBhvr>
                                        <p:cTn id="13" dur="500"/>
                                        <p:tgtEl>
                                          <p:spTgt spid="7"/>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randombar(horizontal)">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theme/theme1.xml><?xml version="1.0" encoding="utf-8"?>
<a:theme xmlns:a="http://schemas.openxmlformats.org/drawingml/2006/main" name="PowerPt_OLL_templat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PowerPt_OLL_template</Template>
  <TotalTime>335</TotalTime>
  <Words>5084</Words>
  <Application>Microsoft Office PowerPoint</Application>
  <PresentationFormat>On-screen Show (16:9)</PresentationFormat>
  <Paragraphs>372</Paragraphs>
  <Slides>45</Slides>
  <Notes>1</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PowerPt_OLL_template</vt:lpstr>
      <vt:lpstr>Observational  Study Designs</vt:lpstr>
      <vt:lpstr>Objectives</vt:lpstr>
      <vt:lpstr>Descriptive vs. Analytic</vt:lpstr>
      <vt:lpstr>Analytic Studies</vt:lpstr>
      <vt:lpstr>Hierarchy of Study Types?</vt:lpstr>
      <vt:lpstr>Key elements of study design</vt:lpstr>
      <vt:lpstr>Research Question</vt:lpstr>
      <vt:lpstr>Great idea, but how do you get started…</vt:lpstr>
      <vt:lpstr>Measures of association</vt:lpstr>
      <vt:lpstr>Study Design #1</vt:lpstr>
      <vt:lpstr>Cross-sectional study: structure</vt:lpstr>
      <vt:lpstr>Cross-sectional Study:  Pluses</vt:lpstr>
      <vt:lpstr>Cross-sectional study:  minuses</vt:lpstr>
      <vt:lpstr>Cross-sectional study:  minuses</vt:lpstr>
      <vt:lpstr>What if you are interested in the rare outcome?</vt:lpstr>
      <vt:lpstr>Study Design #2</vt:lpstr>
      <vt:lpstr>Case control studies</vt:lpstr>
      <vt:lpstr>Case-control study structure</vt:lpstr>
      <vt:lpstr>Case control studies</vt:lpstr>
      <vt:lpstr>Measures of association</vt:lpstr>
      <vt:lpstr>Case-control Study:  pluses</vt:lpstr>
      <vt:lpstr>Case-control study-minuses</vt:lpstr>
      <vt:lpstr>Case-control study--minuses</vt:lpstr>
      <vt:lpstr>Case-control  - “the house red wine”</vt:lpstr>
      <vt:lpstr>Where are we?</vt:lpstr>
      <vt:lpstr>Study design #3</vt:lpstr>
      <vt:lpstr>Elements of a cohort study</vt:lpstr>
      <vt:lpstr>PowerPoint Presentation</vt:lpstr>
      <vt:lpstr>Incidence of heart failure before age 50 in black and white adults</vt:lpstr>
      <vt:lpstr>Hypertension early in life is a risk factor for heart failure before age 50 among blacks</vt:lpstr>
      <vt:lpstr>Strengths of cohort studies</vt:lpstr>
      <vt:lpstr>Weaknesses of cohort studies</vt:lpstr>
      <vt:lpstr>Other types of cohort studies</vt:lpstr>
      <vt:lpstr>A study type for every budget, purpose, and research question</vt:lpstr>
      <vt:lpstr>Plasma Natriuretic Peptide Levels and the Risk of Cardiovascular Events and Death Thomas J. Wang, M.D., Martin G. Larson, Sc.D., Daniel Levy, M.D., Emelia J. Benjamin, M.D., Eric P. Leip, M.S., Torbjorn Omland, M.D., Philip A. Wolf, M.D., and Ramachandran S. Vasan, M.D.N Engl J Med 2004; 350:655-663</vt:lpstr>
      <vt:lpstr>Needlestick Injuries among Surgeons in Training Martin A. Makary, M.D., M.P.H., Ali Al-Attar, M.D., Ph.D., Christine G. Holzmueller, B.A., J. Bryan Sexton, Ph.D., Dora Syin, B.S., Marta M. Gilson, Ph.D., Mark S. Sulkowski, M.D., and Peter J. Pronovost, M.D., Ph.D. N Engl J Med 2007; 356:2693-2699</vt:lpstr>
      <vt:lpstr>First-Trimester Use of Selective Serotonin-Reuptake Inhibitors and the Risk of Birth Defects Carol Louik, Sc.D., Angela E. Lin, M.D., Martha M. Werler, Sc.D., Sonia Hernández-Díaz, M.D., Sc.D., and Allen A. Mitchell, M.D.   N Engl J Med 2007; 356:2675-2683</vt:lpstr>
      <vt:lpstr>The Role of Black and Hispanic Physicians in Providing Health Care for Underserved Populations Miriam Komaromy, M.D., Kevin Grumbach, M.D., Michael Drake, M.D., Karen Vranizan, M.A., Nicole Lurie, M.D., M.S.P.H., Dennis Keane, M.P.H., and Andrew B. Bindman, M.D. N Engl J Med 1996; 334:1305-1310</vt:lpstr>
      <vt:lpstr>Effect of Cigar Smoking on the Risk of Cardiovascular Disease, Chronic Obstructive Pulmonary Disease, and Cancer in Men      Carlos Iribarren, M.D., M.P.H., Ph.D., Irene S. Tekawa, M.A., Stephen Sidney, M.D., M.P.H., and Gary D. Friedman, M.D.       N Engl J Med 1999; 340:1773-1780</vt:lpstr>
      <vt:lpstr>Zika Virus Infection in Pregnant Women in Rio de Janeiro Patrícia Brasil, M.D., Jose P. Pereira, Jr., M.D., Claudia Raja Gabaglia, M.D., Luana Damasceno, M.S., Mayumi Wakimoto, Ph.D., Rita M. Ribeiro Nogueira, M.D., Patrícia Carvalho de Sequeira, Ph.D., André Machado Siqueira, M.D., Liege M. Abreu de Carvalho, M.D., Denise Cotrim da Cunha, M.D., Guilherme A. Calvet, M.D., Elizabeth S. Neves, M.D., Maria E. Moreira, M.D., Ana E. Rodrigues Baião, M.D., Paulo R. Nassar de Carvalho, M.D., Carla Janzen, M.D., Stephanie G. Valderramos, M.D., James D. Cherry, M.D., Ana M. Bispo de Filippis, Ph.D., and Karin Nielsen-Saines, M.D. March 4, 2016</vt:lpstr>
      <vt:lpstr>Helicobacter pylori Infection and Gastric Lymphoma Julie Parsonnet, Svein Hansen, Larissa Rodriguez, Arnold B. Gelb, Roger A. Warnke, Egil Jellum, Norman Orentreich, Joseph H. Vogelman, and Gary D. Friedman  N Engl J Med 1994; 330:1267-1271</vt:lpstr>
      <vt:lpstr>Eastern Equine Encephalitis in Latin America Jean-Paul Carrera, B.S., Naomi Forrester, Ph.D., Eryu Wang, M.D., Ph.D., Amy Y. Vittor, M.D., Ph.D., Andrew D. Haddow, Ph.D., Sandra López-Vergès, Ph.D., Ivan Abadía, M.D., Elizabeth Castaño, M.D., Nestor Sosa, M.D., Carmen Báez, M.D., Dora Estripeaut, M.D., Yamilka Díaz, B.S., Davis Beltrán, B.S., Julio Cisneros, Hector G. Cedeño, D.V.M., Amelia P. Travassos da Rosa, B.S., Humberto Hernandez, D.V.M., Alex O. Martínez-Torres, Ph.D., Robert B. Tesh, M.D., and Scott C. Weaver, Ph.D.    N Engl J Med 2013; 369:732-744</vt:lpstr>
      <vt:lpstr>Clinical Presentation of Patients with Ebola Virus Disease in Conakry, Guinea Elhadj Ibrahima Bah, M.D., Marie-Claire Lamah, M.D., Tom Fletcher, M.R.C.P., Shevin T. Jacob, M.D., M.P.H., David M. Brett-Major, M.D., M.P.H., Amadou Alpha Sall, Ph.D., Nahoko Shindo, M.D., Ph.D., William A. Fischer, M.D., Francois Lamontagne, M.D., Sow Mamadou Saliou, M.D., Daniel G. Bausch, M.D., M.P.H.&amp;T.M., Barry Moumié, M.D., Tim Jagatic, M.D., Armand Sprecher, M.D., James V. Lawler, M.D., M.P.H., Thierry Mayet, M.D., Frederique A. Jacquerioz, M.D., María F. Méndez Baggi, M.D., Constanza Vallenas, M.D., Christophe Clement, M.D., Simon Mardel, M.D., Ousmane Faye, Ph.D., Oumar Faye, Ph.D., Baré Soropogui, Pharm.D., Nfaly Magassouba, D.V.M., Ph.D., Lamine Koivogui, Pharm.D., Ph.D., Ruxandra Pinto, Ph.D., and Robert A. Fowler, M.D.C.M.  N Engl J Med 2015; 372:40-47</vt:lpstr>
      <vt:lpstr>Association of Coffee Drinking with Total and Cause-Specific Mortality Neal D. Freedman, Ph.D., Yikyung Park, Sc.D., Christian C. Abnet, Ph.D., Albert R. Hollenbeck, Ph.D., and Rashmi Sinha, Ph.D.  N Engl J Med 2012; 366:1891-1904</vt:lpstr>
      <vt:lpstr>Adherence to a Mediterranean Diet and Survival in a Greek Population Antonia Trichopoulou, M.D., Tina Costacou, Ph.D., Christina Bamia, Ph.D., and Dimitrios Trichopoulos, M.D.   N Engl J Med 2003</vt:lpstr>
    </vt:vector>
  </TitlesOfParts>
  <Company>Office 2010 - ISU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Bibbins-Domingo, Kirsten</cp:lastModifiedBy>
  <cp:revision>42</cp:revision>
  <dcterms:created xsi:type="dcterms:W3CDTF">2014-04-17T16:28:51Z</dcterms:created>
  <dcterms:modified xsi:type="dcterms:W3CDTF">2016-08-08T04:57:13Z</dcterms:modified>
</cp:coreProperties>
</file>