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ink/ink1.xml" ContentType="application/inkml+xml"/>
  <Override PartName="/ppt/ink/ink2.xml" ContentType="application/inkml+xml"/>
  <Override PartName="/ppt/notesSlides/notesSlide24.xml" ContentType="application/vnd.openxmlformats-officedocument.presentationml.notesSlide+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52"/>
  </p:notesMasterIdLst>
  <p:handoutMasterIdLst>
    <p:handoutMasterId r:id="rId53"/>
  </p:handoutMasterIdLst>
  <p:sldIdLst>
    <p:sldId id="256" r:id="rId2"/>
    <p:sldId id="357" r:id="rId3"/>
    <p:sldId id="265" r:id="rId4"/>
    <p:sldId id="257" r:id="rId5"/>
    <p:sldId id="419" r:id="rId6"/>
    <p:sldId id="309" r:id="rId7"/>
    <p:sldId id="274" r:id="rId8"/>
    <p:sldId id="275" r:id="rId9"/>
    <p:sldId id="276" r:id="rId10"/>
    <p:sldId id="277" r:id="rId11"/>
    <p:sldId id="278" r:id="rId12"/>
    <p:sldId id="279" r:id="rId13"/>
    <p:sldId id="280" r:id="rId14"/>
    <p:sldId id="281" r:id="rId15"/>
    <p:sldId id="282" r:id="rId16"/>
    <p:sldId id="284" r:id="rId17"/>
    <p:sldId id="285" r:id="rId18"/>
    <p:sldId id="453" r:id="rId19"/>
    <p:sldId id="455" r:id="rId20"/>
    <p:sldId id="456" r:id="rId21"/>
    <p:sldId id="457" r:id="rId22"/>
    <p:sldId id="458" r:id="rId23"/>
    <p:sldId id="460" r:id="rId24"/>
    <p:sldId id="461" r:id="rId25"/>
    <p:sldId id="448" r:id="rId26"/>
    <p:sldId id="445" r:id="rId27"/>
    <p:sldId id="443" r:id="rId28"/>
    <p:sldId id="478" r:id="rId29"/>
    <p:sldId id="477" r:id="rId30"/>
    <p:sldId id="444" r:id="rId31"/>
    <p:sldId id="462" r:id="rId32"/>
    <p:sldId id="463" r:id="rId33"/>
    <p:sldId id="446" r:id="rId34"/>
    <p:sldId id="479" r:id="rId35"/>
    <p:sldId id="449" r:id="rId36"/>
    <p:sldId id="286" r:id="rId37"/>
    <p:sldId id="450" r:id="rId38"/>
    <p:sldId id="474" r:id="rId39"/>
    <p:sldId id="368" r:id="rId40"/>
    <p:sldId id="297" r:id="rId41"/>
    <p:sldId id="330" r:id="rId42"/>
    <p:sldId id="314" r:id="rId43"/>
    <p:sldId id="317" r:id="rId44"/>
    <p:sldId id="318" r:id="rId45"/>
    <p:sldId id="331" r:id="rId46"/>
    <p:sldId id="315" r:id="rId47"/>
    <p:sldId id="316" r:id="rId48"/>
    <p:sldId id="329" r:id="rId49"/>
    <p:sldId id="468" r:id="rId50"/>
    <p:sldId id="475" r:id="rId51"/>
  </p:sldIdLst>
  <p:sldSz cx="9144000" cy="6858000" type="screen4x3"/>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530"/>
    <p:restoredTop sz="86111"/>
  </p:normalViewPr>
  <p:slideViewPr>
    <p:cSldViewPr snapToGrid="0" snapToObjects="1">
      <p:cViewPr varScale="1">
        <p:scale>
          <a:sx n="90" d="100"/>
          <a:sy n="90" d="100"/>
        </p:scale>
        <p:origin x="1760" y="184"/>
      </p:cViewPr>
      <p:guideLst/>
    </p:cSldViewPr>
  </p:slideViewPr>
  <p:notesTextViewPr>
    <p:cViewPr>
      <p:scale>
        <a:sx n="95" d="100"/>
        <a:sy n="95" d="100"/>
      </p:scale>
      <p:origin x="0" y="0"/>
    </p:cViewPr>
  </p:notesTextViewPr>
  <p:notesViewPr>
    <p:cSldViewPr snapToGrid="0" snapToObjects="1">
      <p:cViewPr varScale="1">
        <p:scale>
          <a:sx n="140" d="100"/>
          <a:sy n="140" d="100"/>
        </p:scale>
        <p:origin x="2272" y="19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handoutMaster" Target="handoutMasters/handoutMaster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C021B72-B727-D040-93E2-6A9577277028}" type="doc">
      <dgm:prSet loTypeId="urn:microsoft.com/office/officeart/2005/8/layout/hierarchy1" loCatId="" qsTypeId="urn:microsoft.com/office/officeart/2005/8/quickstyle/simple4" qsCatId="simple" csTypeId="urn:microsoft.com/office/officeart/2005/8/colors/accent1_2" csCatId="accent1" phldr="1"/>
      <dgm:spPr/>
      <dgm:t>
        <a:bodyPr/>
        <a:lstStyle/>
        <a:p>
          <a:endParaRPr lang="en-US"/>
        </a:p>
      </dgm:t>
    </dgm:pt>
    <dgm:pt modelId="{F8F25676-6245-4E43-BE65-168A0216D611}">
      <dgm:prSet phldrT="[Text]"/>
      <dgm:spPr/>
      <dgm:t>
        <a:bodyPr/>
        <a:lstStyle/>
        <a:p>
          <a:r>
            <a:rPr lang="en-US" dirty="0"/>
            <a:t>Machine Learning</a:t>
          </a:r>
        </a:p>
      </dgm:t>
    </dgm:pt>
    <dgm:pt modelId="{9A8FD819-0976-EF4B-B47E-052D1F8D7B10}" type="parTrans" cxnId="{C976A6EC-F55B-0447-8A10-678E24423D6C}">
      <dgm:prSet/>
      <dgm:spPr/>
      <dgm:t>
        <a:bodyPr/>
        <a:lstStyle/>
        <a:p>
          <a:endParaRPr lang="en-US"/>
        </a:p>
      </dgm:t>
    </dgm:pt>
    <dgm:pt modelId="{E02D2AFF-6B60-1940-9258-B1EA77DBFE0F}" type="sibTrans" cxnId="{C976A6EC-F55B-0447-8A10-678E24423D6C}">
      <dgm:prSet/>
      <dgm:spPr/>
      <dgm:t>
        <a:bodyPr/>
        <a:lstStyle/>
        <a:p>
          <a:endParaRPr lang="en-US"/>
        </a:p>
      </dgm:t>
    </dgm:pt>
    <dgm:pt modelId="{15ABBBB6-DDEF-0E4D-B34D-713B175B3CD6}">
      <dgm:prSet phldrT="[Text]"/>
      <dgm:spPr/>
      <dgm:t>
        <a:bodyPr/>
        <a:lstStyle/>
        <a:p>
          <a:r>
            <a:rPr lang="en-US" dirty="0"/>
            <a:t>Supervised</a:t>
          </a:r>
        </a:p>
      </dgm:t>
    </dgm:pt>
    <dgm:pt modelId="{47AD3EE7-6A27-1746-A0D4-526D1EDEAB18}" type="parTrans" cxnId="{13F418FA-8A31-6F4D-972B-DE0982EF5F27}">
      <dgm:prSet/>
      <dgm:spPr/>
      <dgm:t>
        <a:bodyPr/>
        <a:lstStyle/>
        <a:p>
          <a:endParaRPr lang="en-US"/>
        </a:p>
      </dgm:t>
    </dgm:pt>
    <dgm:pt modelId="{F2A6B9A5-9F80-784C-88BF-F8924D285F32}" type="sibTrans" cxnId="{13F418FA-8A31-6F4D-972B-DE0982EF5F27}">
      <dgm:prSet/>
      <dgm:spPr/>
      <dgm:t>
        <a:bodyPr/>
        <a:lstStyle/>
        <a:p>
          <a:endParaRPr lang="en-US"/>
        </a:p>
      </dgm:t>
    </dgm:pt>
    <dgm:pt modelId="{C5AA36D3-5ECD-4846-AB92-3385708B3C63}">
      <dgm:prSet phldrT="[Text]"/>
      <dgm:spPr/>
      <dgm:t>
        <a:bodyPr/>
        <a:lstStyle/>
        <a:p>
          <a:r>
            <a:rPr lang="en-US" dirty="0"/>
            <a:t>Regression (continuous outcome)</a:t>
          </a:r>
        </a:p>
      </dgm:t>
    </dgm:pt>
    <dgm:pt modelId="{28366F0D-D2AF-D74E-8BE8-288C03287E07}" type="parTrans" cxnId="{C23B0FE8-8504-2A4A-BA33-D647B9FBC337}">
      <dgm:prSet/>
      <dgm:spPr/>
      <dgm:t>
        <a:bodyPr/>
        <a:lstStyle/>
        <a:p>
          <a:endParaRPr lang="en-US"/>
        </a:p>
      </dgm:t>
    </dgm:pt>
    <dgm:pt modelId="{8C9FCFC5-A418-6245-9521-3003D8122C9B}" type="sibTrans" cxnId="{C23B0FE8-8504-2A4A-BA33-D647B9FBC337}">
      <dgm:prSet/>
      <dgm:spPr/>
      <dgm:t>
        <a:bodyPr/>
        <a:lstStyle/>
        <a:p>
          <a:endParaRPr lang="en-US"/>
        </a:p>
      </dgm:t>
    </dgm:pt>
    <dgm:pt modelId="{AA4FC516-6BDB-8942-B414-0EB21E0167E5}">
      <dgm:prSet phldrT="[Text]"/>
      <dgm:spPr/>
      <dgm:t>
        <a:bodyPr/>
        <a:lstStyle/>
        <a:p>
          <a:r>
            <a:rPr lang="en-US" dirty="0"/>
            <a:t>Classification (categorical outcome)</a:t>
          </a:r>
        </a:p>
      </dgm:t>
    </dgm:pt>
    <dgm:pt modelId="{8970E40B-FD06-4942-8A16-9316EE75AB86}" type="parTrans" cxnId="{BF8BCFC7-D000-7847-8281-A5F1B615BC11}">
      <dgm:prSet/>
      <dgm:spPr/>
      <dgm:t>
        <a:bodyPr/>
        <a:lstStyle/>
        <a:p>
          <a:endParaRPr lang="en-US"/>
        </a:p>
      </dgm:t>
    </dgm:pt>
    <dgm:pt modelId="{7F581D4F-066C-9E42-9127-C4626E786314}" type="sibTrans" cxnId="{BF8BCFC7-D000-7847-8281-A5F1B615BC11}">
      <dgm:prSet/>
      <dgm:spPr/>
      <dgm:t>
        <a:bodyPr/>
        <a:lstStyle/>
        <a:p>
          <a:endParaRPr lang="en-US"/>
        </a:p>
      </dgm:t>
    </dgm:pt>
    <dgm:pt modelId="{17851DCB-920D-124B-A8F6-2C9E5A2DBD91}">
      <dgm:prSet phldrT="[Text]"/>
      <dgm:spPr/>
      <dgm:t>
        <a:bodyPr/>
        <a:lstStyle/>
        <a:p>
          <a:r>
            <a:rPr lang="en-US" dirty="0"/>
            <a:t>Unsupervised</a:t>
          </a:r>
        </a:p>
      </dgm:t>
    </dgm:pt>
    <dgm:pt modelId="{2A2EA2AC-2563-3445-8B5A-4BCA573AE0B2}" type="parTrans" cxnId="{EB7A36F9-7396-F046-8362-1F058C44E490}">
      <dgm:prSet/>
      <dgm:spPr/>
      <dgm:t>
        <a:bodyPr/>
        <a:lstStyle/>
        <a:p>
          <a:endParaRPr lang="en-US"/>
        </a:p>
      </dgm:t>
    </dgm:pt>
    <dgm:pt modelId="{50CFBBB1-25F7-AF4B-AD91-CBB9EF252915}" type="sibTrans" cxnId="{EB7A36F9-7396-F046-8362-1F058C44E490}">
      <dgm:prSet/>
      <dgm:spPr/>
      <dgm:t>
        <a:bodyPr/>
        <a:lstStyle/>
        <a:p>
          <a:endParaRPr lang="en-US"/>
        </a:p>
      </dgm:t>
    </dgm:pt>
    <dgm:pt modelId="{4F2D8C22-2011-EC4F-B463-3C71BBBBF6A0}">
      <dgm:prSet phldrT="[Text]"/>
      <dgm:spPr/>
      <dgm:t>
        <a:bodyPr/>
        <a:lstStyle/>
        <a:p>
          <a:r>
            <a:rPr lang="en-US" dirty="0"/>
            <a:t>Clustering</a:t>
          </a:r>
        </a:p>
        <a:p>
          <a:r>
            <a:rPr lang="en-US" dirty="0"/>
            <a:t>(grouping</a:t>
          </a:r>
          <a:r>
            <a:rPr lang="en-US" baseline="0" dirty="0"/>
            <a:t> observations)</a:t>
          </a:r>
          <a:endParaRPr lang="en-US" dirty="0"/>
        </a:p>
      </dgm:t>
    </dgm:pt>
    <dgm:pt modelId="{9E19C0E4-EC2F-0E41-B169-CF8EE019932B}" type="parTrans" cxnId="{8DDBCD8D-B4D3-9B4A-9905-4830CD6C4702}">
      <dgm:prSet/>
      <dgm:spPr/>
      <dgm:t>
        <a:bodyPr/>
        <a:lstStyle/>
        <a:p>
          <a:endParaRPr lang="en-US"/>
        </a:p>
      </dgm:t>
    </dgm:pt>
    <dgm:pt modelId="{CA551CE2-C976-FE42-B6B4-8065D80D1721}" type="sibTrans" cxnId="{8DDBCD8D-B4D3-9B4A-9905-4830CD6C4702}">
      <dgm:prSet/>
      <dgm:spPr/>
      <dgm:t>
        <a:bodyPr/>
        <a:lstStyle/>
        <a:p>
          <a:endParaRPr lang="en-US"/>
        </a:p>
      </dgm:t>
    </dgm:pt>
    <dgm:pt modelId="{63D78C57-F9FD-1E48-8DD8-B055A554B3DA}">
      <dgm:prSet phldrT="[Text]"/>
      <dgm:spPr/>
      <dgm:t>
        <a:bodyPr/>
        <a:lstStyle/>
        <a:p>
          <a:r>
            <a:rPr lang="en-US" dirty="0"/>
            <a:t>Data Reduction (transforming variables)</a:t>
          </a:r>
        </a:p>
      </dgm:t>
    </dgm:pt>
    <dgm:pt modelId="{7792C44E-3540-3D4E-96EF-0E2593B51438}" type="parTrans" cxnId="{41A9E60F-4488-3A45-BE1F-A3E9196332D2}">
      <dgm:prSet/>
      <dgm:spPr/>
      <dgm:t>
        <a:bodyPr/>
        <a:lstStyle/>
        <a:p>
          <a:endParaRPr lang="en-US"/>
        </a:p>
      </dgm:t>
    </dgm:pt>
    <dgm:pt modelId="{F3D91973-5D74-044D-83E0-CBAFA9D30E0E}" type="sibTrans" cxnId="{41A9E60F-4488-3A45-BE1F-A3E9196332D2}">
      <dgm:prSet/>
      <dgm:spPr/>
      <dgm:t>
        <a:bodyPr/>
        <a:lstStyle/>
        <a:p>
          <a:endParaRPr lang="en-US"/>
        </a:p>
      </dgm:t>
    </dgm:pt>
    <dgm:pt modelId="{5B3E855A-067A-A94D-8ECF-E0762410E186}" type="pres">
      <dgm:prSet presAssocID="{4C021B72-B727-D040-93E2-6A9577277028}" presName="hierChild1" presStyleCnt="0">
        <dgm:presLayoutVars>
          <dgm:chPref val="1"/>
          <dgm:dir/>
          <dgm:animOne val="branch"/>
          <dgm:animLvl val="lvl"/>
          <dgm:resizeHandles/>
        </dgm:presLayoutVars>
      </dgm:prSet>
      <dgm:spPr/>
    </dgm:pt>
    <dgm:pt modelId="{2A19FC5D-3B86-E441-BA4D-6611533F1127}" type="pres">
      <dgm:prSet presAssocID="{F8F25676-6245-4E43-BE65-168A0216D611}" presName="hierRoot1" presStyleCnt="0"/>
      <dgm:spPr/>
    </dgm:pt>
    <dgm:pt modelId="{951FA09B-C2CC-9E4E-8447-F774CA2FFA6A}" type="pres">
      <dgm:prSet presAssocID="{F8F25676-6245-4E43-BE65-168A0216D611}" presName="composite" presStyleCnt="0"/>
      <dgm:spPr/>
    </dgm:pt>
    <dgm:pt modelId="{09E2A66F-0B9C-B14D-95E8-CABFB5F4927C}" type="pres">
      <dgm:prSet presAssocID="{F8F25676-6245-4E43-BE65-168A0216D611}" presName="background" presStyleLbl="node0" presStyleIdx="0" presStyleCnt="1"/>
      <dgm:spPr/>
    </dgm:pt>
    <dgm:pt modelId="{4B020118-7230-B641-9821-7CA20C46FB1B}" type="pres">
      <dgm:prSet presAssocID="{F8F25676-6245-4E43-BE65-168A0216D611}" presName="text" presStyleLbl="fgAcc0" presStyleIdx="0" presStyleCnt="1">
        <dgm:presLayoutVars>
          <dgm:chPref val="3"/>
        </dgm:presLayoutVars>
      </dgm:prSet>
      <dgm:spPr/>
    </dgm:pt>
    <dgm:pt modelId="{A0118F71-FBAE-B34B-A296-27BFFFC2CC37}" type="pres">
      <dgm:prSet presAssocID="{F8F25676-6245-4E43-BE65-168A0216D611}" presName="hierChild2" presStyleCnt="0"/>
      <dgm:spPr/>
    </dgm:pt>
    <dgm:pt modelId="{2D54A27B-5ADD-8248-A27E-E3C72183DD52}" type="pres">
      <dgm:prSet presAssocID="{47AD3EE7-6A27-1746-A0D4-526D1EDEAB18}" presName="Name10" presStyleLbl="parChTrans1D2" presStyleIdx="0" presStyleCnt="2"/>
      <dgm:spPr/>
    </dgm:pt>
    <dgm:pt modelId="{98F6457E-D588-5C43-B325-8CC034379310}" type="pres">
      <dgm:prSet presAssocID="{15ABBBB6-DDEF-0E4D-B34D-713B175B3CD6}" presName="hierRoot2" presStyleCnt="0"/>
      <dgm:spPr/>
    </dgm:pt>
    <dgm:pt modelId="{88EFBCBB-F2E2-0E42-9867-590E691B7DEB}" type="pres">
      <dgm:prSet presAssocID="{15ABBBB6-DDEF-0E4D-B34D-713B175B3CD6}" presName="composite2" presStyleCnt="0"/>
      <dgm:spPr/>
    </dgm:pt>
    <dgm:pt modelId="{3D53A4DC-0D22-A441-95B9-E1369A686A5D}" type="pres">
      <dgm:prSet presAssocID="{15ABBBB6-DDEF-0E4D-B34D-713B175B3CD6}" presName="background2" presStyleLbl="node2" presStyleIdx="0" presStyleCnt="2"/>
      <dgm:spPr/>
    </dgm:pt>
    <dgm:pt modelId="{294D1391-05F7-AF43-83BF-AAA011E784DA}" type="pres">
      <dgm:prSet presAssocID="{15ABBBB6-DDEF-0E4D-B34D-713B175B3CD6}" presName="text2" presStyleLbl="fgAcc2" presStyleIdx="0" presStyleCnt="2">
        <dgm:presLayoutVars>
          <dgm:chPref val="3"/>
        </dgm:presLayoutVars>
      </dgm:prSet>
      <dgm:spPr/>
    </dgm:pt>
    <dgm:pt modelId="{6AA55791-CB05-A346-B20F-F7BD40F1ED4E}" type="pres">
      <dgm:prSet presAssocID="{15ABBBB6-DDEF-0E4D-B34D-713B175B3CD6}" presName="hierChild3" presStyleCnt="0"/>
      <dgm:spPr/>
    </dgm:pt>
    <dgm:pt modelId="{0E2761CF-084F-2141-8826-22A6586B1DF1}" type="pres">
      <dgm:prSet presAssocID="{28366F0D-D2AF-D74E-8BE8-288C03287E07}" presName="Name17" presStyleLbl="parChTrans1D3" presStyleIdx="0" presStyleCnt="4"/>
      <dgm:spPr/>
    </dgm:pt>
    <dgm:pt modelId="{85770F87-CC58-7140-8E40-306309A38617}" type="pres">
      <dgm:prSet presAssocID="{C5AA36D3-5ECD-4846-AB92-3385708B3C63}" presName="hierRoot3" presStyleCnt="0"/>
      <dgm:spPr/>
    </dgm:pt>
    <dgm:pt modelId="{C7F8CF50-EBDE-5C4F-BDD3-929B896C3716}" type="pres">
      <dgm:prSet presAssocID="{C5AA36D3-5ECD-4846-AB92-3385708B3C63}" presName="composite3" presStyleCnt="0"/>
      <dgm:spPr/>
    </dgm:pt>
    <dgm:pt modelId="{8EECA2F0-3637-CA41-ACBD-7DC57F888C3C}" type="pres">
      <dgm:prSet presAssocID="{C5AA36D3-5ECD-4846-AB92-3385708B3C63}" presName="background3" presStyleLbl="node3" presStyleIdx="0" presStyleCnt="4"/>
      <dgm:spPr/>
    </dgm:pt>
    <dgm:pt modelId="{DE331C8C-4ABF-124F-9757-C8F82F4C98F7}" type="pres">
      <dgm:prSet presAssocID="{C5AA36D3-5ECD-4846-AB92-3385708B3C63}" presName="text3" presStyleLbl="fgAcc3" presStyleIdx="0" presStyleCnt="4">
        <dgm:presLayoutVars>
          <dgm:chPref val="3"/>
        </dgm:presLayoutVars>
      </dgm:prSet>
      <dgm:spPr/>
    </dgm:pt>
    <dgm:pt modelId="{36BF3877-9E82-E24C-83DC-1CBA32F3EB8C}" type="pres">
      <dgm:prSet presAssocID="{C5AA36D3-5ECD-4846-AB92-3385708B3C63}" presName="hierChild4" presStyleCnt="0"/>
      <dgm:spPr/>
    </dgm:pt>
    <dgm:pt modelId="{947E30E2-924B-0749-8444-722075DE4A6F}" type="pres">
      <dgm:prSet presAssocID="{8970E40B-FD06-4942-8A16-9316EE75AB86}" presName="Name17" presStyleLbl="parChTrans1D3" presStyleIdx="1" presStyleCnt="4"/>
      <dgm:spPr/>
    </dgm:pt>
    <dgm:pt modelId="{AFF2174E-232C-B84F-B91C-264C41EE18BC}" type="pres">
      <dgm:prSet presAssocID="{AA4FC516-6BDB-8942-B414-0EB21E0167E5}" presName="hierRoot3" presStyleCnt="0"/>
      <dgm:spPr/>
    </dgm:pt>
    <dgm:pt modelId="{486E4CB4-6C2E-1B48-8326-55E06C1D39CE}" type="pres">
      <dgm:prSet presAssocID="{AA4FC516-6BDB-8942-B414-0EB21E0167E5}" presName="composite3" presStyleCnt="0"/>
      <dgm:spPr/>
    </dgm:pt>
    <dgm:pt modelId="{7C3CD6CA-7D24-3F47-B318-FE7EDCE0570B}" type="pres">
      <dgm:prSet presAssocID="{AA4FC516-6BDB-8942-B414-0EB21E0167E5}" presName="background3" presStyleLbl="node3" presStyleIdx="1" presStyleCnt="4"/>
      <dgm:spPr/>
    </dgm:pt>
    <dgm:pt modelId="{DD9416C5-70DE-6E43-80D9-C82E078F5EFB}" type="pres">
      <dgm:prSet presAssocID="{AA4FC516-6BDB-8942-B414-0EB21E0167E5}" presName="text3" presStyleLbl="fgAcc3" presStyleIdx="1" presStyleCnt="4">
        <dgm:presLayoutVars>
          <dgm:chPref val="3"/>
        </dgm:presLayoutVars>
      </dgm:prSet>
      <dgm:spPr/>
    </dgm:pt>
    <dgm:pt modelId="{322F8926-ABCE-9B45-A7FB-95CB894BCAF8}" type="pres">
      <dgm:prSet presAssocID="{AA4FC516-6BDB-8942-B414-0EB21E0167E5}" presName="hierChild4" presStyleCnt="0"/>
      <dgm:spPr/>
    </dgm:pt>
    <dgm:pt modelId="{E870DFCC-5C74-E940-8FE2-D2B5CFF8FD32}" type="pres">
      <dgm:prSet presAssocID="{2A2EA2AC-2563-3445-8B5A-4BCA573AE0B2}" presName="Name10" presStyleLbl="parChTrans1D2" presStyleIdx="1" presStyleCnt="2"/>
      <dgm:spPr/>
    </dgm:pt>
    <dgm:pt modelId="{14DF78B0-2BFF-8A4E-9199-612412AA9CAD}" type="pres">
      <dgm:prSet presAssocID="{17851DCB-920D-124B-A8F6-2C9E5A2DBD91}" presName="hierRoot2" presStyleCnt="0"/>
      <dgm:spPr/>
    </dgm:pt>
    <dgm:pt modelId="{659F55F1-ED99-5142-95D8-0FC7F84102FF}" type="pres">
      <dgm:prSet presAssocID="{17851DCB-920D-124B-A8F6-2C9E5A2DBD91}" presName="composite2" presStyleCnt="0"/>
      <dgm:spPr/>
    </dgm:pt>
    <dgm:pt modelId="{A162C1CF-94CA-844C-9544-3DEDC88C5EE5}" type="pres">
      <dgm:prSet presAssocID="{17851DCB-920D-124B-A8F6-2C9E5A2DBD91}" presName="background2" presStyleLbl="node2" presStyleIdx="1" presStyleCnt="2"/>
      <dgm:spPr/>
    </dgm:pt>
    <dgm:pt modelId="{1230B3F1-D63E-5E48-B652-E8B068F32AE5}" type="pres">
      <dgm:prSet presAssocID="{17851DCB-920D-124B-A8F6-2C9E5A2DBD91}" presName="text2" presStyleLbl="fgAcc2" presStyleIdx="1" presStyleCnt="2">
        <dgm:presLayoutVars>
          <dgm:chPref val="3"/>
        </dgm:presLayoutVars>
      </dgm:prSet>
      <dgm:spPr/>
    </dgm:pt>
    <dgm:pt modelId="{AE710114-766D-C14C-8018-FB74136A752B}" type="pres">
      <dgm:prSet presAssocID="{17851DCB-920D-124B-A8F6-2C9E5A2DBD91}" presName="hierChild3" presStyleCnt="0"/>
      <dgm:spPr/>
    </dgm:pt>
    <dgm:pt modelId="{9C764079-CD67-EB44-81AB-8BFE98DB8A89}" type="pres">
      <dgm:prSet presAssocID="{9E19C0E4-EC2F-0E41-B169-CF8EE019932B}" presName="Name17" presStyleLbl="parChTrans1D3" presStyleIdx="2" presStyleCnt="4"/>
      <dgm:spPr/>
    </dgm:pt>
    <dgm:pt modelId="{08405A34-0D49-D143-AF7E-65F2A20E3576}" type="pres">
      <dgm:prSet presAssocID="{4F2D8C22-2011-EC4F-B463-3C71BBBBF6A0}" presName="hierRoot3" presStyleCnt="0"/>
      <dgm:spPr/>
    </dgm:pt>
    <dgm:pt modelId="{88877E42-977F-CE48-BD32-1443F2D7CD1F}" type="pres">
      <dgm:prSet presAssocID="{4F2D8C22-2011-EC4F-B463-3C71BBBBF6A0}" presName="composite3" presStyleCnt="0"/>
      <dgm:spPr/>
    </dgm:pt>
    <dgm:pt modelId="{7F9DE28B-690C-EA46-A37B-40AB80DADD6D}" type="pres">
      <dgm:prSet presAssocID="{4F2D8C22-2011-EC4F-B463-3C71BBBBF6A0}" presName="background3" presStyleLbl="node3" presStyleIdx="2" presStyleCnt="4"/>
      <dgm:spPr/>
    </dgm:pt>
    <dgm:pt modelId="{C4E910C1-BF12-7245-838A-FE21100D274A}" type="pres">
      <dgm:prSet presAssocID="{4F2D8C22-2011-EC4F-B463-3C71BBBBF6A0}" presName="text3" presStyleLbl="fgAcc3" presStyleIdx="2" presStyleCnt="4">
        <dgm:presLayoutVars>
          <dgm:chPref val="3"/>
        </dgm:presLayoutVars>
      </dgm:prSet>
      <dgm:spPr/>
    </dgm:pt>
    <dgm:pt modelId="{7399D448-3844-E14F-8C59-A9E2FA84C999}" type="pres">
      <dgm:prSet presAssocID="{4F2D8C22-2011-EC4F-B463-3C71BBBBF6A0}" presName="hierChild4" presStyleCnt="0"/>
      <dgm:spPr/>
    </dgm:pt>
    <dgm:pt modelId="{62A47CAE-BE9D-1147-BE5F-721F981DBB6D}" type="pres">
      <dgm:prSet presAssocID="{7792C44E-3540-3D4E-96EF-0E2593B51438}" presName="Name17" presStyleLbl="parChTrans1D3" presStyleIdx="3" presStyleCnt="4"/>
      <dgm:spPr/>
    </dgm:pt>
    <dgm:pt modelId="{ECF8D7A3-CB0D-5543-8C7A-43B77D026AE2}" type="pres">
      <dgm:prSet presAssocID="{63D78C57-F9FD-1E48-8DD8-B055A554B3DA}" presName="hierRoot3" presStyleCnt="0"/>
      <dgm:spPr/>
    </dgm:pt>
    <dgm:pt modelId="{1A763D16-9E77-154E-A77F-AA4997CA6910}" type="pres">
      <dgm:prSet presAssocID="{63D78C57-F9FD-1E48-8DD8-B055A554B3DA}" presName="composite3" presStyleCnt="0"/>
      <dgm:spPr/>
    </dgm:pt>
    <dgm:pt modelId="{B5F9CF80-8B19-A246-9283-1380B3481A1E}" type="pres">
      <dgm:prSet presAssocID="{63D78C57-F9FD-1E48-8DD8-B055A554B3DA}" presName="background3" presStyleLbl="node3" presStyleIdx="3" presStyleCnt="4"/>
      <dgm:spPr/>
    </dgm:pt>
    <dgm:pt modelId="{5BA3B5D3-2617-8A43-B93A-307F9B2298AA}" type="pres">
      <dgm:prSet presAssocID="{63D78C57-F9FD-1E48-8DD8-B055A554B3DA}" presName="text3" presStyleLbl="fgAcc3" presStyleIdx="3" presStyleCnt="4">
        <dgm:presLayoutVars>
          <dgm:chPref val="3"/>
        </dgm:presLayoutVars>
      </dgm:prSet>
      <dgm:spPr/>
    </dgm:pt>
    <dgm:pt modelId="{42429139-941F-B642-98E0-C6C1D834BB31}" type="pres">
      <dgm:prSet presAssocID="{63D78C57-F9FD-1E48-8DD8-B055A554B3DA}" presName="hierChild4" presStyleCnt="0"/>
      <dgm:spPr/>
    </dgm:pt>
  </dgm:ptLst>
  <dgm:cxnLst>
    <dgm:cxn modelId="{26CC400A-6277-574B-A28C-902C47F89DE6}" type="presOf" srcId="{F8F25676-6245-4E43-BE65-168A0216D611}" destId="{4B020118-7230-B641-9821-7CA20C46FB1B}" srcOrd="0" destOrd="0" presId="urn:microsoft.com/office/officeart/2005/8/layout/hierarchy1"/>
    <dgm:cxn modelId="{41A9E60F-4488-3A45-BE1F-A3E9196332D2}" srcId="{17851DCB-920D-124B-A8F6-2C9E5A2DBD91}" destId="{63D78C57-F9FD-1E48-8DD8-B055A554B3DA}" srcOrd="1" destOrd="0" parTransId="{7792C44E-3540-3D4E-96EF-0E2593B51438}" sibTransId="{F3D91973-5D74-044D-83E0-CBAFA9D30E0E}"/>
    <dgm:cxn modelId="{187BF32A-3727-EE49-98DF-8EF360D1AC6C}" type="presOf" srcId="{15ABBBB6-DDEF-0E4D-B34D-713B175B3CD6}" destId="{294D1391-05F7-AF43-83BF-AAA011E784DA}" srcOrd="0" destOrd="0" presId="urn:microsoft.com/office/officeart/2005/8/layout/hierarchy1"/>
    <dgm:cxn modelId="{352B6D53-8609-A648-8B5C-77EE8379E340}" type="presOf" srcId="{63D78C57-F9FD-1E48-8DD8-B055A554B3DA}" destId="{5BA3B5D3-2617-8A43-B93A-307F9B2298AA}" srcOrd="0" destOrd="0" presId="urn:microsoft.com/office/officeart/2005/8/layout/hierarchy1"/>
    <dgm:cxn modelId="{1FC47B66-9154-3C4C-AD22-6A6D23409910}" type="presOf" srcId="{7792C44E-3540-3D4E-96EF-0E2593B51438}" destId="{62A47CAE-BE9D-1147-BE5F-721F981DBB6D}" srcOrd="0" destOrd="0" presId="urn:microsoft.com/office/officeart/2005/8/layout/hierarchy1"/>
    <dgm:cxn modelId="{913C0A6C-4200-0B42-BF96-0D069FBD92E7}" type="presOf" srcId="{2A2EA2AC-2563-3445-8B5A-4BCA573AE0B2}" destId="{E870DFCC-5C74-E940-8FE2-D2B5CFF8FD32}" srcOrd="0" destOrd="0" presId="urn:microsoft.com/office/officeart/2005/8/layout/hierarchy1"/>
    <dgm:cxn modelId="{03BE0F6D-1C53-F440-A4EF-B2FD82555130}" type="presOf" srcId="{C5AA36D3-5ECD-4846-AB92-3385708B3C63}" destId="{DE331C8C-4ABF-124F-9757-C8F82F4C98F7}" srcOrd="0" destOrd="0" presId="urn:microsoft.com/office/officeart/2005/8/layout/hierarchy1"/>
    <dgm:cxn modelId="{EDCC8B85-4760-6743-BBAF-DFDF3F7CF2E6}" type="presOf" srcId="{9E19C0E4-EC2F-0E41-B169-CF8EE019932B}" destId="{9C764079-CD67-EB44-81AB-8BFE98DB8A89}" srcOrd="0" destOrd="0" presId="urn:microsoft.com/office/officeart/2005/8/layout/hierarchy1"/>
    <dgm:cxn modelId="{8DDBCD8D-B4D3-9B4A-9905-4830CD6C4702}" srcId="{17851DCB-920D-124B-A8F6-2C9E5A2DBD91}" destId="{4F2D8C22-2011-EC4F-B463-3C71BBBBF6A0}" srcOrd="0" destOrd="0" parTransId="{9E19C0E4-EC2F-0E41-B169-CF8EE019932B}" sibTransId="{CA551CE2-C976-FE42-B6B4-8065D80D1721}"/>
    <dgm:cxn modelId="{13019498-3B8F-074E-944F-D1FE2F866D19}" type="presOf" srcId="{AA4FC516-6BDB-8942-B414-0EB21E0167E5}" destId="{DD9416C5-70DE-6E43-80D9-C82E078F5EFB}" srcOrd="0" destOrd="0" presId="urn:microsoft.com/office/officeart/2005/8/layout/hierarchy1"/>
    <dgm:cxn modelId="{59B9A4A6-F7FC-3C4D-9725-0B839FF2BFBC}" type="presOf" srcId="{28366F0D-D2AF-D74E-8BE8-288C03287E07}" destId="{0E2761CF-084F-2141-8826-22A6586B1DF1}" srcOrd="0" destOrd="0" presId="urn:microsoft.com/office/officeart/2005/8/layout/hierarchy1"/>
    <dgm:cxn modelId="{C81740C5-6DC7-5447-8688-5A0946705249}" type="presOf" srcId="{8970E40B-FD06-4942-8A16-9316EE75AB86}" destId="{947E30E2-924B-0749-8444-722075DE4A6F}" srcOrd="0" destOrd="0" presId="urn:microsoft.com/office/officeart/2005/8/layout/hierarchy1"/>
    <dgm:cxn modelId="{BF8BCFC7-D000-7847-8281-A5F1B615BC11}" srcId="{15ABBBB6-DDEF-0E4D-B34D-713B175B3CD6}" destId="{AA4FC516-6BDB-8942-B414-0EB21E0167E5}" srcOrd="1" destOrd="0" parTransId="{8970E40B-FD06-4942-8A16-9316EE75AB86}" sibTransId="{7F581D4F-066C-9E42-9127-C4626E786314}"/>
    <dgm:cxn modelId="{D49066C9-9F04-0041-894E-7D2D82A08943}" type="presOf" srcId="{47AD3EE7-6A27-1746-A0D4-526D1EDEAB18}" destId="{2D54A27B-5ADD-8248-A27E-E3C72183DD52}" srcOrd="0" destOrd="0" presId="urn:microsoft.com/office/officeart/2005/8/layout/hierarchy1"/>
    <dgm:cxn modelId="{10D3BCE3-6298-224F-A147-9D6BDE443F7E}" type="presOf" srcId="{4C021B72-B727-D040-93E2-6A9577277028}" destId="{5B3E855A-067A-A94D-8ECF-E0762410E186}" srcOrd="0" destOrd="0" presId="urn:microsoft.com/office/officeart/2005/8/layout/hierarchy1"/>
    <dgm:cxn modelId="{C23B0FE8-8504-2A4A-BA33-D647B9FBC337}" srcId="{15ABBBB6-DDEF-0E4D-B34D-713B175B3CD6}" destId="{C5AA36D3-5ECD-4846-AB92-3385708B3C63}" srcOrd="0" destOrd="0" parTransId="{28366F0D-D2AF-D74E-8BE8-288C03287E07}" sibTransId="{8C9FCFC5-A418-6245-9521-3003D8122C9B}"/>
    <dgm:cxn modelId="{C976A6EC-F55B-0447-8A10-678E24423D6C}" srcId="{4C021B72-B727-D040-93E2-6A9577277028}" destId="{F8F25676-6245-4E43-BE65-168A0216D611}" srcOrd="0" destOrd="0" parTransId="{9A8FD819-0976-EF4B-B47E-052D1F8D7B10}" sibTransId="{E02D2AFF-6B60-1940-9258-B1EA77DBFE0F}"/>
    <dgm:cxn modelId="{52E4E4EC-E314-7040-BEEF-5ED5BCE981AD}" type="presOf" srcId="{17851DCB-920D-124B-A8F6-2C9E5A2DBD91}" destId="{1230B3F1-D63E-5E48-B652-E8B068F32AE5}" srcOrd="0" destOrd="0" presId="urn:microsoft.com/office/officeart/2005/8/layout/hierarchy1"/>
    <dgm:cxn modelId="{FD48ECF8-CD18-0346-93D0-85604D83DDF0}" type="presOf" srcId="{4F2D8C22-2011-EC4F-B463-3C71BBBBF6A0}" destId="{C4E910C1-BF12-7245-838A-FE21100D274A}" srcOrd="0" destOrd="0" presId="urn:microsoft.com/office/officeart/2005/8/layout/hierarchy1"/>
    <dgm:cxn modelId="{EB7A36F9-7396-F046-8362-1F058C44E490}" srcId="{F8F25676-6245-4E43-BE65-168A0216D611}" destId="{17851DCB-920D-124B-A8F6-2C9E5A2DBD91}" srcOrd="1" destOrd="0" parTransId="{2A2EA2AC-2563-3445-8B5A-4BCA573AE0B2}" sibTransId="{50CFBBB1-25F7-AF4B-AD91-CBB9EF252915}"/>
    <dgm:cxn modelId="{13F418FA-8A31-6F4D-972B-DE0982EF5F27}" srcId="{F8F25676-6245-4E43-BE65-168A0216D611}" destId="{15ABBBB6-DDEF-0E4D-B34D-713B175B3CD6}" srcOrd="0" destOrd="0" parTransId="{47AD3EE7-6A27-1746-A0D4-526D1EDEAB18}" sibTransId="{F2A6B9A5-9F80-784C-88BF-F8924D285F32}"/>
    <dgm:cxn modelId="{151F5530-1BF6-214B-9C9D-5083EDE9F369}" type="presParOf" srcId="{5B3E855A-067A-A94D-8ECF-E0762410E186}" destId="{2A19FC5D-3B86-E441-BA4D-6611533F1127}" srcOrd="0" destOrd="0" presId="urn:microsoft.com/office/officeart/2005/8/layout/hierarchy1"/>
    <dgm:cxn modelId="{F7C2F5B8-9317-504F-AA6D-E7743E41B0CB}" type="presParOf" srcId="{2A19FC5D-3B86-E441-BA4D-6611533F1127}" destId="{951FA09B-C2CC-9E4E-8447-F774CA2FFA6A}" srcOrd="0" destOrd="0" presId="urn:microsoft.com/office/officeart/2005/8/layout/hierarchy1"/>
    <dgm:cxn modelId="{D4672669-B24F-FC45-AA1C-FB674EEA616C}" type="presParOf" srcId="{951FA09B-C2CC-9E4E-8447-F774CA2FFA6A}" destId="{09E2A66F-0B9C-B14D-95E8-CABFB5F4927C}" srcOrd="0" destOrd="0" presId="urn:microsoft.com/office/officeart/2005/8/layout/hierarchy1"/>
    <dgm:cxn modelId="{4D5AE631-1FC3-C748-B60C-FEA6C0D807A5}" type="presParOf" srcId="{951FA09B-C2CC-9E4E-8447-F774CA2FFA6A}" destId="{4B020118-7230-B641-9821-7CA20C46FB1B}" srcOrd="1" destOrd="0" presId="urn:microsoft.com/office/officeart/2005/8/layout/hierarchy1"/>
    <dgm:cxn modelId="{17375DD7-D865-C34E-BB43-D3E278ABDF58}" type="presParOf" srcId="{2A19FC5D-3B86-E441-BA4D-6611533F1127}" destId="{A0118F71-FBAE-B34B-A296-27BFFFC2CC37}" srcOrd="1" destOrd="0" presId="urn:microsoft.com/office/officeart/2005/8/layout/hierarchy1"/>
    <dgm:cxn modelId="{FEFC4F7B-59C7-1846-B96C-1B1245CED7B8}" type="presParOf" srcId="{A0118F71-FBAE-B34B-A296-27BFFFC2CC37}" destId="{2D54A27B-5ADD-8248-A27E-E3C72183DD52}" srcOrd="0" destOrd="0" presId="urn:microsoft.com/office/officeart/2005/8/layout/hierarchy1"/>
    <dgm:cxn modelId="{1CEC1487-AB5D-9B4C-A2FE-C788A75DF12D}" type="presParOf" srcId="{A0118F71-FBAE-B34B-A296-27BFFFC2CC37}" destId="{98F6457E-D588-5C43-B325-8CC034379310}" srcOrd="1" destOrd="0" presId="urn:microsoft.com/office/officeart/2005/8/layout/hierarchy1"/>
    <dgm:cxn modelId="{C2EEBB65-8590-E740-92C3-5C2310CBAF6C}" type="presParOf" srcId="{98F6457E-D588-5C43-B325-8CC034379310}" destId="{88EFBCBB-F2E2-0E42-9867-590E691B7DEB}" srcOrd="0" destOrd="0" presId="urn:microsoft.com/office/officeart/2005/8/layout/hierarchy1"/>
    <dgm:cxn modelId="{F5F31153-0ED1-A245-A9FB-95E20F0E636C}" type="presParOf" srcId="{88EFBCBB-F2E2-0E42-9867-590E691B7DEB}" destId="{3D53A4DC-0D22-A441-95B9-E1369A686A5D}" srcOrd="0" destOrd="0" presId="urn:microsoft.com/office/officeart/2005/8/layout/hierarchy1"/>
    <dgm:cxn modelId="{D5A091EA-E5BA-6B43-BE40-724DFBEC11C0}" type="presParOf" srcId="{88EFBCBB-F2E2-0E42-9867-590E691B7DEB}" destId="{294D1391-05F7-AF43-83BF-AAA011E784DA}" srcOrd="1" destOrd="0" presId="urn:microsoft.com/office/officeart/2005/8/layout/hierarchy1"/>
    <dgm:cxn modelId="{2CDF8B78-23D1-4144-9491-5CF79101F3D1}" type="presParOf" srcId="{98F6457E-D588-5C43-B325-8CC034379310}" destId="{6AA55791-CB05-A346-B20F-F7BD40F1ED4E}" srcOrd="1" destOrd="0" presId="urn:microsoft.com/office/officeart/2005/8/layout/hierarchy1"/>
    <dgm:cxn modelId="{8C141C38-8775-9F45-B97F-E39339012E65}" type="presParOf" srcId="{6AA55791-CB05-A346-B20F-F7BD40F1ED4E}" destId="{0E2761CF-084F-2141-8826-22A6586B1DF1}" srcOrd="0" destOrd="0" presId="urn:microsoft.com/office/officeart/2005/8/layout/hierarchy1"/>
    <dgm:cxn modelId="{F3C402D6-2C81-D149-B45E-8E94F82BDB5A}" type="presParOf" srcId="{6AA55791-CB05-A346-B20F-F7BD40F1ED4E}" destId="{85770F87-CC58-7140-8E40-306309A38617}" srcOrd="1" destOrd="0" presId="urn:microsoft.com/office/officeart/2005/8/layout/hierarchy1"/>
    <dgm:cxn modelId="{8316161A-4CD9-7249-A318-C9DEB50C2A79}" type="presParOf" srcId="{85770F87-CC58-7140-8E40-306309A38617}" destId="{C7F8CF50-EBDE-5C4F-BDD3-929B896C3716}" srcOrd="0" destOrd="0" presId="urn:microsoft.com/office/officeart/2005/8/layout/hierarchy1"/>
    <dgm:cxn modelId="{D998F1FC-CEF2-344F-8139-2117F0FE4F74}" type="presParOf" srcId="{C7F8CF50-EBDE-5C4F-BDD3-929B896C3716}" destId="{8EECA2F0-3637-CA41-ACBD-7DC57F888C3C}" srcOrd="0" destOrd="0" presId="urn:microsoft.com/office/officeart/2005/8/layout/hierarchy1"/>
    <dgm:cxn modelId="{A00F94CE-ECF2-344D-BDB3-162DC1339E87}" type="presParOf" srcId="{C7F8CF50-EBDE-5C4F-BDD3-929B896C3716}" destId="{DE331C8C-4ABF-124F-9757-C8F82F4C98F7}" srcOrd="1" destOrd="0" presId="urn:microsoft.com/office/officeart/2005/8/layout/hierarchy1"/>
    <dgm:cxn modelId="{779B8D2D-3E92-8B42-9382-4987B8AA32BD}" type="presParOf" srcId="{85770F87-CC58-7140-8E40-306309A38617}" destId="{36BF3877-9E82-E24C-83DC-1CBA32F3EB8C}" srcOrd="1" destOrd="0" presId="urn:microsoft.com/office/officeart/2005/8/layout/hierarchy1"/>
    <dgm:cxn modelId="{D9D4FCA0-28FA-0143-8972-AE2466DB0734}" type="presParOf" srcId="{6AA55791-CB05-A346-B20F-F7BD40F1ED4E}" destId="{947E30E2-924B-0749-8444-722075DE4A6F}" srcOrd="2" destOrd="0" presId="urn:microsoft.com/office/officeart/2005/8/layout/hierarchy1"/>
    <dgm:cxn modelId="{A7B15D05-9E4B-6446-BE30-529163675366}" type="presParOf" srcId="{6AA55791-CB05-A346-B20F-F7BD40F1ED4E}" destId="{AFF2174E-232C-B84F-B91C-264C41EE18BC}" srcOrd="3" destOrd="0" presId="urn:microsoft.com/office/officeart/2005/8/layout/hierarchy1"/>
    <dgm:cxn modelId="{051B2B58-86F3-6441-85EF-B0AA0498FC0F}" type="presParOf" srcId="{AFF2174E-232C-B84F-B91C-264C41EE18BC}" destId="{486E4CB4-6C2E-1B48-8326-55E06C1D39CE}" srcOrd="0" destOrd="0" presId="urn:microsoft.com/office/officeart/2005/8/layout/hierarchy1"/>
    <dgm:cxn modelId="{7D86BDB4-78DB-9241-984C-B35F244A4E48}" type="presParOf" srcId="{486E4CB4-6C2E-1B48-8326-55E06C1D39CE}" destId="{7C3CD6CA-7D24-3F47-B318-FE7EDCE0570B}" srcOrd="0" destOrd="0" presId="urn:microsoft.com/office/officeart/2005/8/layout/hierarchy1"/>
    <dgm:cxn modelId="{5D304B9B-B43A-A94D-8B81-2BE8B2EF49C1}" type="presParOf" srcId="{486E4CB4-6C2E-1B48-8326-55E06C1D39CE}" destId="{DD9416C5-70DE-6E43-80D9-C82E078F5EFB}" srcOrd="1" destOrd="0" presId="urn:microsoft.com/office/officeart/2005/8/layout/hierarchy1"/>
    <dgm:cxn modelId="{F182C4BB-99FB-D34F-A02B-8B40DDDB926C}" type="presParOf" srcId="{AFF2174E-232C-B84F-B91C-264C41EE18BC}" destId="{322F8926-ABCE-9B45-A7FB-95CB894BCAF8}" srcOrd="1" destOrd="0" presId="urn:microsoft.com/office/officeart/2005/8/layout/hierarchy1"/>
    <dgm:cxn modelId="{2CDEAC12-9C25-564F-97F7-B97F6E5E9C02}" type="presParOf" srcId="{A0118F71-FBAE-B34B-A296-27BFFFC2CC37}" destId="{E870DFCC-5C74-E940-8FE2-D2B5CFF8FD32}" srcOrd="2" destOrd="0" presId="urn:microsoft.com/office/officeart/2005/8/layout/hierarchy1"/>
    <dgm:cxn modelId="{4DA33E13-3104-EB42-A034-A84D62F1F008}" type="presParOf" srcId="{A0118F71-FBAE-B34B-A296-27BFFFC2CC37}" destId="{14DF78B0-2BFF-8A4E-9199-612412AA9CAD}" srcOrd="3" destOrd="0" presId="urn:microsoft.com/office/officeart/2005/8/layout/hierarchy1"/>
    <dgm:cxn modelId="{656E8DAA-2649-AB40-B90E-BBB167F9681F}" type="presParOf" srcId="{14DF78B0-2BFF-8A4E-9199-612412AA9CAD}" destId="{659F55F1-ED99-5142-95D8-0FC7F84102FF}" srcOrd="0" destOrd="0" presId="urn:microsoft.com/office/officeart/2005/8/layout/hierarchy1"/>
    <dgm:cxn modelId="{68D222E4-6FD3-FA41-982F-E509E89DBC40}" type="presParOf" srcId="{659F55F1-ED99-5142-95D8-0FC7F84102FF}" destId="{A162C1CF-94CA-844C-9544-3DEDC88C5EE5}" srcOrd="0" destOrd="0" presId="urn:microsoft.com/office/officeart/2005/8/layout/hierarchy1"/>
    <dgm:cxn modelId="{C456E304-966F-E74C-BA16-9C0AA63C6F4B}" type="presParOf" srcId="{659F55F1-ED99-5142-95D8-0FC7F84102FF}" destId="{1230B3F1-D63E-5E48-B652-E8B068F32AE5}" srcOrd="1" destOrd="0" presId="urn:microsoft.com/office/officeart/2005/8/layout/hierarchy1"/>
    <dgm:cxn modelId="{F906F3D4-AAD4-574C-8857-786E0684F2F3}" type="presParOf" srcId="{14DF78B0-2BFF-8A4E-9199-612412AA9CAD}" destId="{AE710114-766D-C14C-8018-FB74136A752B}" srcOrd="1" destOrd="0" presId="urn:microsoft.com/office/officeart/2005/8/layout/hierarchy1"/>
    <dgm:cxn modelId="{0085666E-C90D-6A48-82A8-4DED9BAC7A8A}" type="presParOf" srcId="{AE710114-766D-C14C-8018-FB74136A752B}" destId="{9C764079-CD67-EB44-81AB-8BFE98DB8A89}" srcOrd="0" destOrd="0" presId="urn:microsoft.com/office/officeart/2005/8/layout/hierarchy1"/>
    <dgm:cxn modelId="{6F818D3A-9022-CB48-AA7C-9B26FA5CB41E}" type="presParOf" srcId="{AE710114-766D-C14C-8018-FB74136A752B}" destId="{08405A34-0D49-D143-AF7E-65F2A20E3576}" srcOrd="1" destOrd="0" presId="urn:microsoft.com/office/officeart/2005/8/layout/hierarchy1"/>
    <dgm:cxn modelId="{8DC75EF4-5433-6540-9CA2-114FDD0487DD}" type="presParOf" srcId="{08405A34-0D49-D143-AF7E-65F2A20E3576}" destId="{88877E42-977F-CE48-BD32-1443F2D7CD1F}" srcOrd="0" destOrd="0" presId="urn:microsoft.com/office/officeart/2005/8/layout/hierarchy1"/>
    <dgm:cxn modelId="{B2B0D412-027C-E946-8968-D91824EE4E7B}" type="presParOf" srcId="{88877E42-977F-CE48-BD32-1443F2D7CD1F}" destId="{7F9DE28B-690C-EA46-A37B-40AB80DADD6D}" srcOrd="0" destOrd="0" presId="urn:microsoft.com/office/officeart/2005/8/layout/hierarchy1"/>
    <dgm:cxn modelId="{AD936662-CAE8-0F4F-B0EE-C30DB8D86A81}" type="presParOf" srcId="{88877E42-977F-CE48-BD32-1443F2D7CD1F}" destId="{C4E910C1-BF12-7245-838A-FE21100D274A}" srcOrd="1" destOrd="0" presId="urn:microsoft.com/office/officeart/2005/8/layout/hierarchy1"/>
    <dgm:cxn modelId="{09A9634E-5101-EA4F-9C39-CE02163F4FDF}" type="presParOf" srcId="{08405A34-0D49-D143-AF7E-65F2A20E3576}" destId="{7399D448-3844-E14F-8C59-A9E2FA84C999}" srcOrd="1" destOrd="0" presId="urn:microsoft.com/office/officeart/2005/8/layout/hierarchy1"/>
    <dgm:cxn modelId="{5ADAF87D-3618-234E-B0DD-5CB5E6126D2E}" type="presParOf" srcId="{AE710114-766D-C14C-8018-FB74136A752B}" destId="{62A47CAE-BE9D-1147-BE5F-721F981DBB6D}" srcOrd="2" destOrd="0" presId="urn:microsoft.com/office/officeart/2005/8/layout/hierarchy1"/>
    <dgm:cxn modelId="{19518226-BCFE-A44E-AFC4-99EA6E992D96}" type="presParOf" srcId="{AE710114-766D-C14C-8018-FB74136A752B}" destId="{ECF8D7A3-CB0D-5543-8C7A-43B77D026AE2}" srcOrd="3" destOrd="0" presId="urn:microsoft.com/office/officeart/2005/8/layout/hierarchy1"/>
    <dgm:cxn modelId="{FF99B2A8-6289-2B44-BBBC-5F19444EA36F}" type="presParOf" srcId="{ECF8D7A3-CB0D-5543-8C7A-43B77D026AE2}" destId="{1A763D16-9E77-154E-A77F-AA4997CA6910}" srcOrd="0" destOrd="0" presId="urn:microsoft.com/office/officeart/2005/8/layout/hierarchy1"/>
    <dgm:cxn modelId="{6E22D1D6-5C1C-CB42-93A9-5C4C21B8673C}" type="presParOf" srcId="{1A763D16-9E77-154E-A77F-AA4997CA6910}" destId="{B5F9CF80-8B19-A246-9283-1380B3481A1E}" srcOrd="0" destOrd="0" presId="urn:microsoft.com/office/officeart/2005/8/layout/hierarchy1"/>
    <dgm:cxn modelId="{049D376E-076D-9146-89A0-89E70398B1D9}" type="presParOf" srcId="{1A763D16-9E77-154E-A77F-AA4997CA6910}" destId="{5BA3B5D3-2617-8A43-B93A-307F9B2298AA}" srcOrd="1" destOrd="0" presId="urn:microsoft.com/office/officeart/2005/8/layout/hierarchy1"/>
    <dgm:cxn modelId="{BDA88359-E77C-E24C-AD7B-FE5CFCE68985}" type="presParOf" srcId="{ECF8D7A3-CB0D-5543-8C7A-43B77D026AE2}" destId="{42429139-941F-B642-98E0-C6C1D834BB31}"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A47CAE-BE9D-1147-BE5F-721F981DBB6D}">
      <dsp:nvSpPr>
        <dsp:cNvPr id="0" name=""/>
        <dsp:cNvSpPr/>
      </dsp:nvSpPr>
      <dsp:spPr>
        <a:xfrm>
          <a:off x="4535685" y="2369563"/>
          <a:ext cx="779264" cy="370858"/>
        </a:xfrm>
        <a:custGeom>
          <a:avLst/>
          <a:gdLst/>
          <a:ahLst/>
          <a:cxnLst/>
          <a:rect l="0" t="0" r="0" b="0"/>
          <a:pathLst>
            <a:path>
              <a:moveTo>
                <a:pt x="0" y="0"/>
              </a:moveTo>
              <a:lnTo>
                <a:pt x="0" y="252729"/>
              </a:lnTo>
              <a:lnTo>
                <a:pt x="779264" y="252729"/>
              </a:lnTo>
              <a:lnTo>
                <a:pt x="779264" y="370858"/>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9C764079-CD67-EB44-81AB-8BFE98DB8A89}">
      <dsp:nvSpPr>
        <dsp:cNvPr id="0" name=""/>
        <dsp:cNvSpPr/>
      </dsp:nvSpPr>
      <dsp:spPr>
        <a:xfrm>
          <a:off x="3756421" y="2369563"/>
          <a:ext cx="779264" cy="370858"/>
        </a:xfrm>
        <a:custGeom>
          <a:avLst/>
          <a:gdLst/>
          <a:ahLst/>
          <a:cxnLst/>
          <a:rect l="0" t="0" r="0" b="0"/>
          <a:pathLst>
            <a:path>
              <a:moveTo>
                <a:pt x="779264" y="0"/>
              </a:moveTo>
              <a:lnTo>
                <a:pt x="779264" y="252729"/>
              </a:lnTo>
              <a:lnTo>
                <a:pt x="0" y="252729"/>
              </a:lnTo>
              <a:lnTo>
                <a:pt x="0" y="370858"/>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E870DFCC-5C74-E940-8FE2-D2B5CFF8FD32}">
      <dsp:nvSpPr>
        <dsp:cNvPr id="0" name=""/>
        <dsp:cNvSpPr/>
      </dsp:nvSpPr>
      <dsp:spPr>
        <a:xfrm>
          <a:off x="2977157" y="1188977"/>
          <a:ext cx="1558528" cy="370858"/>
        </a:xfrm>
        <a:custGeom>
          <a:avLst/>
          <a:gdLst/>
          <a:ahLst/>
          <a:cxnLst/>
          <a:rect l="0" t="0" r="0" b="0"/>
          <a:pathLst>
            <a:path>
              <a:moveTo>
                <a:pt x="0" y="0"/>
              </a:moveTo>
              <a:lnTo>
                <a:pt x="0" y="252729"/>
              </a:lnTo>
              <a:lnTo>
                <a:pt x="1558528" y="252729"/>
              </a:lnTo>
              <a:lnTo>
                <a:pt x="1558528" y="370858"/>
              </a:lnTo>
            </a:path>
          </a:pathLst>
        </a:cu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947E30E2-924B-0749-8444-722075DE4A6F}">
      <dsp:nvSpPr>
        <dsp:cNvPr id="0" name=""/>
        <dsp:cNvSpPr/>
      </dsp:nvSpPr>
      <dsp:spPr>
        <a:xfrm>
          <a:off x="1418629" y="2369563"/>
          <a:ext cx="779264" cy="370858"/>
        </a:xfrm>
        <a:custGeom>
          <a:avLst/>
          <a:gdLst/>
          <a:ahLst/>
          <a:cxnLst/>
          <a:rect l="0" t="0" r="0" b="0"/>
          <a:pathLst>
            <a:path>
              <a:moveTo>
                <a:pt x="0" y="0"/>
              </a:moveTo>
              <a:lnTo>
                <a:pt x="0" y="252729"/>
              </a:lnTo>
              <a:lnTo>
                <a:pt x="779264" y="252729"/>
              </a:lnTo>
              <a:lnTo>
                <a:pt x="779264" y="370858"/>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0E2761CF-084F-2141-8826-22A6586B1DF1}">
      <dsp:nvSpPr>
        <dsp:cNvPr id="0" name=""/>
        <dsp:cNvSpPr/>
      </dsp:nvSpPr>
      <dsp:spPr>
        <a:xfrm>
          <a:off x="639365" y="2369563"/>
          <a:ext cx="779264" cy="370858"/>
        </a:xfrm>
        <a:custGeom>
          <a:avLst/>
          <a:gdLst/>
          <a:ahLst/>
          <a:cxnLst/>
          <a:rect l="0" t="0" r="0" b="0"/>
          <a:pathLst>
            <a:path>
              <a:moveTo>
                <a:pt x="779264" y="0"/>
              </a:moveTo>
              <a:lnTo>
                <a:pt x="779264" y="252729"/>
              </a:lnTo>
              <a:lnTo>
                <a:pt x="0" y="252729"/>
              </a:lnTo>
              <a:lnTo>
                <a:pt x="0" y="370858"/>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2D54A27B-5ADD-8248-A27E-E3C72183DD52}">
      <dsp:nvSpPr>
        <dsp:cNvPr id="0" name=""/>
        <dsp:cNvSpPr/>
      </dsp:nvSpPr>
      <dsp:spPr>
        <a:xfrm>
          <a:off x="1418629" y="1188977"/>
          <a:ext cx="1558528" cy="370858"/>
        </a:xfrm>
        <a:custGeom>
          <a:avLst/>
          <a:gdLst/>
          <a:ahLst/>
          <a:cxnLst/>
          <a:rect l="0" t="0" r="0" b="0"/>
          <a:pathLst>
            <a:path>
              <a:moveTo>
                <a:pt x="1558528" y="0"/>
              </a:moveTo>
              <a:lnTo>
                <a:pt x="1558528" y="252729"/>
              </a:lnTo>
              <a:lnTo>
                <a:pt x="0" y="252729"/>
              </a:lnTo>
              <a:lnTo>
                <a:pt x="0" y="370858"/>
              </a:lnTo>
            </a:path>
          </a:pathLst>
        </a:cu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09E2A66F-0B9C-B14D-95E8-CABFB5F4927C}">
      <dsp:nvSpPr>
        <dsp:cNvPr id="0" name=""/>
        <dsp:cNvSpPr/>
      </dsp:nvSpPr>
      <dsp:spPr>
        <a:xfrm>
          <a:off x="2339578" y="379251"/>
          <a:ext cx="1275159" cy="809726"/>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4B020118-7230-B641-9821-7CA20C46FB1B}">
      <dsp:nvSpPr>
        <dsp:cNvPr id="0" name=""/>
        <dsp:cNvSpPr/>
      </dsp:nvSpPr>
      <dsp:spPr>
        <a:xfrm>
          <a:off x="2481262" y="513851"/>
          <a:ext cx="1275159" cy="809726"/>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Machine Learning</a:t>
          </a:r>
        </a:p>
      </dsp:txBody>
      <dsp:txXfrm>
        <a:off x="2504978" y="537567"/>
        <a:ext cx="1227727" cy="762294"/>
      </dsp:txXfrm>
    </dsp:sp>
    <dsp:sp modelId="{3D53A4DC-0D22-A441-95B9-E1369A686A5D}">
      <dsp:nvSpPr>
        <dsp:cNvPr id="0" name=""/>
        <dsp:cNvSpPr/>
      </dsp:nvSpPr>
      <dsp:spPr>
        <a:xfrm>
          <a:off x="781050" y="1559836"/>
          <a:ext cx="1275159" cy="809726"/>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294D1391-05F7-AF43-83BF-AAA011E784DA}">
      <dsp:nvSpPr>
        <dsp:cNvPr id="0" name=""/>
        <dsp:cNvSpPr/>
      </dsp:nvSpPr>
      <dsp:spPr>
        <a:xfrm>
          <a:off x="922734" y="1694436"/>
          <a:ext cx="1275159" cy="809726"/>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Supervised</a:t>
          </a:r>
        </a:p>
      </dsp:txBody>
      <dsp:txXfrm>
        <a:off x="946450" y="1718152"/>
        <a:ext cx="1227727" cy="762294"/>
      </dsp:txXfrm>
    </dsp:sp>
    <dsp:sp modelId="{8EECA2F0-3637-CA41-ACBD-7DC57F888C3C}">
      <dsp:nvSpPr>
        <dsp:cNvPr id="0" name=""/>
        <dsp:cNvSpPr/>
      </dsp:nvSpPr>
      <dsp:spPr>
        <a:xfrm>
          <a:off x="1785" y="2740421"/>
          <a:ext cx="1275159" cy="809726"/>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DE331C8C-4ABF-124F-9757-C8F82F4C98F7}">
      <dsp:nvSpPr>
        <dsp:cNvPr id="0" name=""/>
        <dsp:cNvSpPr/>
      </dsp:nvSpPr>
      <dsp:spPr>
        <a:xfrm>
          <a:off x="143470" y="2875022"/>
          <a:ext cx="1275159" cy="809726"/>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Regression (continuous outcome)</a:t>
          </a:r>
        </a:p>
      </dsp:txBody>
      <dsp:txXfrm>
        <a:off x="167186" y="2898738"/>
        <a:ext cx="1227727" cy="762294"/>
      </dsp:txXfrm>
    </dsp:sp>
    <dsp:sp modelId="{7C3CD6CA-7D24-3F47-B318-FE7EDCE0570B}">
      <dsp:nvSpPr>
        <dsp:cNvPr id="0" name=""/>
        <dsp:cNvSpPr/>
      </dsp:nvSpPr>
      <dsp:spPr>
        <a:xfrm>
          <a:off x="1560314" y="2740421"/>
          <a:ext cx="1275159" cy="809726"/>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DD9416C5-70DE-6E43-80D9-C82E078F5EFB}">
      <dsp:nvSpPr>
        <dsp:cNvPr id="0" name=""/>
        <dsp:cNvSpPr/>
      </dsp:nvSpPr>
      <dsp:spPr>
        <a:xfrm>
          <a:off x="1701998" y="2875022"/>
          <a:ext cx="1275159" cy="809726"/>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Classification (categorical outcome)</a:t>
          </a:r>
        </a:p>
      </dsp:txBody>
      <dsp:txXfrm>
        <a:off x="1725714" y="2898738"/>
        <a:ext cx="1227727" cy="762294"/>
      </dsp:txXfrm>
    </dsp:sp>
    <dsp:sp modelId="{A162C1CF-94CA-844C-9544-3DEDC88C5EE5}">
      <dsp:nvSpPr>
        <dsp:cNvPr id="0" name=""/>
        <dsp:cNvSpPr/>
      </dsp:nvSpPr>
      <dsp:spPr>
        <a:xfrm>
          <a:off x="3898106" y="1559836"/>
          <a:ext cx="1275159" cy="809726"/>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1230B3F1-D63E-5E48-B652-E8B068F32AE5}">
      <dsp:nvSpPr>
        <dsp:cNvPr id="0" name=""/>
        <dsp:cNvSpPr/>
      </dsp:nvSpPr>
      <dsp:spPr>
        <a:xfrm>
          <a:off x="4039790" y="1694436"/>
          <a:ext cx="1275159" cy="809726"/>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Unsupervised</a:t>
          </a:r>
        </a:p>
      </dsp:txBody>
      <dsp:txXfrm>
        <a:off x="4063506" y="1718152"/>
        <a:ext cx="1227727" cy="762294"/>
      </dsp:txXfrm>
    </dsp:sp>
    <dsp:sp modelId="{7F9DE28B-690C-EA46-A37B-40AB80DADD6D}">
      <dsp:nvSpPr>
        <dsp:cNvPr id="0" name=""/>
        <dsp:cNvSpPr/>
      </dsp:nvSpPr>
      <dsp:spPr>
        <a:xfrm>
          <a:off x="3118842" y="2740421"/>
          <a:ext cx="1275159" cy="809726"/>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C4E910C1-BF12-7245-838A-FE21100D274A}">
      <dsp:nvSpPr>
        <dsp:cNvPr id="0" name=""/>
        <dsp:cNvSpPr/>
      </dsp:nvSpPr>
      <dsp:spPr>
        <a:xfrm>
          <a:off x="3260526" y="2875022"/>
          <a:ext cx="1275159" cy="809726"/>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Clustering</a:t>
          </a:r>
        </a:p>
        <a:p>
          <a:pPr marL="0" lvl="0" indent="0" algn="ctr" defTabSz="577850">
            <a:lnSpc>
              <a:spcPct val="90000"/>
            </a:lnSpc>
            <a:spcBef>
              <a:spcPct val="0"/>
            </a:spcBef>
            <a:spcAft>
              <a:spcPct val="35000"/>
            </a:spcAft>
            <a:buNone/>
          </a:pPr>
          <a:r>
            <a:rPr lang="en-US" sz="1300" kern="1200" dirty="0"/>
            <a:t>(grouping</a:t>
          </a:r>
          <a:r>
            <a:rPr lang="en-US" sz="1300" kern="1200" baseline="0" dirty="0"/>
            <a:t> observations)</a:t>
          </a:r>
          <a:endParaRPr lang="en-US" sz="1300" kern="1200" dirty="0"/>
        </a:p>
      </dsp:txBody>
      <dsp:txXfrm>
        <a:off x="3284242" y="2898738"/>
        <a:ext cx="1227727" cy="762294"/>
      </dsp:txXfrm>
    </dsp:sp>
    <dsp:sp modelId="{B5F9CF80-8B19-A246-9283-1380B3481A1E}">
      <dsp:nvSpPr>
        <dsp:cNvPr id="0" name=""/>
        <dsp:cNvSpPr/>
      </dsp:nvSpPr>
      <dsp:spPr>
        <a:xfrm>
          <a:off x="4677370" y="2740421"/>
          <a:ext cx="1275159" cy="809726"/>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5BA3B5D3-2617-8A43-B93A-307F9B2298AA}">
      <dsp:nvSpPr>
        <dsp:cNvPr id="0" name=""/>
        <dsp:cNvSpPr/>
      </dsp:nvSpPr>
      <dsp:spPr>
        <a:xfrm>
          <a:off x="4819054" y="2875022"/>
          <a:ext cx="1275159" cy="809726"/>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Data Reduction (transforming variables)</a:t>
          </a:r>
        </a:p>
      </dsp:txBody>
      <dsp:txXfrm>
        <a:off x="4842770" y="2898738"/>
        <a:ext cx="1227727" cy="762294"/>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5179484" y="0"/>
            <a:ext cx="3962400" cy="344091"/>
          </a:xfrm>
          <a:prstGeom prst="rect">
            <a:avLst/>
          </a:prstGeom>
        </p:spPr>
        <p:txBody>
          <a:bodyPr vert="horz" lIns="91440" tIns="45720" rIns="91440" bIns="45720" rtlCol="0"/>
          <a:lstStyle>
            <a:lvl1pPr algn="r">
              <a:defRPr sz="1200"/>
            </a:lvl1pPr>
          </a:lstStyle>
          <a:p>
            <a:fld id="{C4C6226F-F6D1-B445-A338-267713684F86}" type="datetimeFigureOut">
              <a:rPr lang="en-US" smtClean="0"/>
              <a:t>8/11/20</a:t>
            </a:fld>
            <a:endParaRPr lang="en-US"/>
          </a:p>
        </p:txBody>
      </p:sp>
      <p:sp>
        <p:nvSpPr>
          <p:cNvPr id="4" name="Footer Placeholder 3"/>
          <p:cNvSpPr>
            <a:spLocks noGrp="1"/>
          </p:cNvSpPr>
          <p:nvPr>
            <p:ph type="ftr" sz="quarter" idx="2"/>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5179484" y="6513910"/>
            <a:ext cx="3962400" cy="344090"/>
          </a:xfrm>
          <a:prstGeom prst="rect">
            <a:avLst/>
          </a:prstGeom>
        </p:spPr>
        <p:txBody>
          <a:bodyPr vert="horz" lIns="91440" tIns="45720" rIns="91440" bIns="45720" rtlCol="0" anchor="b"/>
          <a:lstStyle>
            <a:lvl1pPr algn="r">
              <a:defRPr sz="1200"/>
            </a:lvl1pPr>
          </a:lstStyle>
          <a:p>
            <a:fld id="{27FC0D58-8378-B641-AAD1-A8A65AE4B0BD}" type="slidenum">
              <a:rPr lang="en-US" smtClean="0"/>
              <a:t>‹#›</a:t>
            </a:fld>
            <a:endParaRPr lang="en-US"/>
          </a:p>
        </p:txBody>
      </p:sp>
    </p:spTree>
    <p:extLst>
      <p:ext uri="{BB962C8B-B14F-4D97-AF65-F5344CB8AC3E}">
        <p14:creationId xmlns:p14="http://schemas.microsoft.com/office/powerpoint/2010/main" val="1598854341"/>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8-08T16:56:42.290"/>
    </inkml:context>
    <inkml:brush xml:id="br0">
      <inkml:brushProperty name="width" value="0.1" units="cm"/>
      <inkml:brushProperty name="height" value="0.1" units="cm"/>
      <inkml:brushProperty name="color" value="#FFE1AE"/>
    </inkml:brush>
  </inkml:definitions>
  <inkml:trace contextRef="#ctx0" brushRef="#br0">1 1 24575,'0'31'0,"0"5"0,0 18 0,0 7 0,0 9 0,11 9-925,-4-28 0,1 2 925,4 11 0,4 2 0,8 5 0,3 2-858,-4 13 1,4-1 857,14-5 0,2-2 0,-12 3 0,2-2 0,10-13 0,0-2-539,-9 6 0,0-4 539,6-18 0,1-2 0,-5 6 0,-2-3-81,17 12 81,6 4 0,-14-13 0,11 2 1159,-3-8-1159,-14-10 2161,-2-10-2161,-7-2 1299,0-6-1299,-1 0 105,-4-4-105,3-1 0,-16-8 0,3-1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8-08T17:03:12.593"/>
    </inkml:context>
    <inkml:brush xml:id="br0">
      <inkml:brushProperty name="width" value="0.2" units="cm"/>
      <inkml:brushProperty name="height" value="0.2" units="cm"/>
      <inkml:brushProperty name="color" value="#FFE1AE"/>
    </inkml:brush>
  </inkml:definitions>
  <inkml:trace contextRef="#ctx0" brushRef="#br0">0 5358 24575,'67'-59'0,"-10"9"0,-21 9 0,0 8 0,-5 2 0,5 2 0,-13 10 0,-1-4 0,-9 6 0,3 4 0,-7 1 0,2 4 0,-3 1 0,-1-1 0,1 1 0,4-1 0,-4 3 0,4-2 0,-5 3 0,1-4 0,-1 1 0,1-5 0,4 3 0,-3-3 0,2 4 0,-3 0 0,-1 1 0,1-1 0,-1 4 0,1-3 0,-1 6 0,-3-5 0,3 5 0,-3-6 0,4 3 0,-1-4 0,1 1 0,-1-1 0,5-4 0,0 0 0,5-5 0,0 0 0,-1 0 0,6 0 0,-4-5 0,4 4 0,-5-4 0,0 5 0,-1 1 0,1-1 0,0 0 0,-1 0 0,2-4 0,-2 3 0,2-4 0,-2 6 0,1-1 0,-4 0 0,3 0 0,-7 5 0,3-4 0,-1 3 0,-2 1 0,3-4 0,-4 7 0,-1-3 0,1 1 0,4 2 0,-3-3 0,3 0 0,-5 3 0,5-3 0,0-3 0,5 1 0,-5-2 0,0 5 0,-1 3 0,-2 0 0,3-4 0,0 3 0,-3-7 0,6 7 0,-2-7 0,4 3 0,0-4 0,4-1 0,-3 1 0,3 0 0,2-6 0,-5 5 0,5-5 0,-6 2 0,0 3 0,6-9 0,-8 4 0,6-1 0,-4-5 0,-3 11 0,5-7 0,-9 9 0,5-1 0,-6 4 0,3-3 0,0 4 0,0-1 0,1-3 0,2 3 0,-2-3 0,4 3 0,-4-3 0,2 3 0,-2 0 0,4-3 0,-4 3 0,3 0 0,-7 1 0,3 0 0,-1 3 0,2-10 0,3 8 0,-3-8 0,3 10 0,-7-7 0,2 7 0,1-7 0,1 4 0,3-5 0,1 0 0,-4 1 0,3-1 0,-3 0 0,3 0 0,-3 1 0,3-1 0,-7 0 0,7 0 0,-7 1 0,3 3 0,0-3 0,-4 4 0,8-5 0,-7 0 0,7 0 0,-3 1 0,11-9 0,-5 7 0,5-6 0,-8 7 0,1 0 0,0 0 0,-1 0 0,1 1 0,0 3 0,-5-3 0,4 6 0,-3-5 0,0 6 0,2-3 0,-6 4 0,2 0 0,1-4 0,-4 4 0,4-4 0,-4 4 0,-1 1 0,1-1 0,2-3 0,-1 3 0,2-3 0,-3-1 0,-1 3 0,1-2 0,4 3 0,-4-4 0,4 3 0,-4-3 0,0 1 0,-1 2 0,2-7 0,-2 7 0,2-6 0,2 2 0,-2 0 0,3-2 0,-4 2 0,0 0 0,4-3 0,-4 8 0,12-15 0,-11 12 0,10-12 0,-6 14 0,0-7 0,3 3 0,-7 0 0,6-2 0,-2 6 0,0-7 0,2 3 0,-6 0 0,7-3 0,-7 4 0,7-1 0,-7-3 0,6 7 0,-5-7 0,5 3 0,-6 0 0,7-3 0,-7 7 0,6-6 0,-6 2 0,7 0 0,-7-3 0,10 3 0,-9 1 0,5 0 0,-8 5 0,1-1 0,-1 1 0,1 2 0,-4-2 0,3 7 0,-7-21 0,8 4 0,7-23 0,1 11 0,4-6 0,-3 13 0,-4 0 0,4 6 0,-5 3 0,4 1 0,-8 4 0,8 0 0,-3-4 0,3 3 0,1-4 0,-1 5 0,1-4 0,0 3 0,-1-7 0,6 6 0,-4-6 0,8 2 0,-4-4 0,6 0 0,-6 0 0,5 0 0,-10 1 0,9-1 0,-8 1 0,4 0 0,-9 0 0,2 0 0,-5 0 0,5 1 0,-2-1 0,0 0 0,3 0 0,-7 1 0,7-1 0,-7 0 0,8-4 0,-8 3 0,7-4 0,-2 1 0,-1 3 0,4-8 0,1-5 0,-4 7 0,7-5 0,-9 12 0,5 0 0,0 1 0,-1-1 0,1 0 0,0 0 0,-1 1 0,1-1 0,4-1 0,-3 5 0,4-3 0,-6 2 0,-3-2 0,3-1 0,-3 0 0,3-3 0,-3 2 0,2 2 0,-5 0 0,2 3 0,0-4 0,-3-4 0,7 3 0,-6-4 0,5 6 0,-5-6 0,6 4 0,-3-3 0,0-1 0,0 4 0,-5 1 0,0 1 0,0 7 0,0-7 0,0 11 0,-1-6 0,-2 7 0,1 0 0,-5-3 0,6 6 0,-6-6 0,5 7 0,-5-7 0,6 3 0,-3-4 0,4 4 0,-1-3 0,1 3 0,-1-4 0,1 4 0,-1-3 0,1 3 0,3-4 0,-2 0 0,3 0 0,-5 0 0,1 1 0,-1-1 0,5 0 0,-4 0 0,4 0 0,-5 1 0,1-1 0,0-4 0,-1 4 0,1-4 0,0 4 0,3-3 0,-3 3 0,3-3 0,-3-1 0,3 3 0,2-3 0,0 4 0,2-4 0,-2 3 0,0-3 0,-2 8 0,-3-3 0,-1 6 0,1-6 0,3 3 0,-3 0 0,-1-3 0,0 6 0,-3-5 0,3 2 0,0-3 0,0 3 0,0-3 0,1 3 0,-1-4 0,1 1 0,-1-1 0,1 1 0,-1-1 0,1 0 0,0 1 0,-1 2 0,-3-1 0,3 1 0,-6-2 0,5 3 0,-1-3 0,-1 2 0,3-2 0,-3-5 0,4 4 0,-4-4 0,3 4 0,-6 1 0,5-1 0,-5 0 0,6 1 0,-6-1 0,5 0 0,-1 1 0,-1-1 0,2 1 0,-5 0 0,6 2 0,-6-1 0,2 2 0,0 0 0,-2-3 0,6 6 0,-7-6 0,7 7 0,-3-7 0,4 3 0,-1-4 0,-3 1 0,2 3 0,-5-2 0,5 5 0,-6-5 0,7 5 0,-3-2 0,0 0 0,2 2 0,-2-6 0,3 7 0,1-4 0,-2 4 0,2 0 0,-1 0 0,0 0 0,-1 0 0,1 0 0,0 0 0,0 0 0,0 0 0,0 0 0,0 0 0,0 0 0,0 0 0,0 0 0,1 0 0,-5-3 0,4 2 0,-6-5 0,5 2 0,-5-3 0,5 3 0,-2-2 0,1 2 0,-2 0 0,-3 1 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8-08T17:03:02.961"/>
    </inkml:context>
    <inkml:brush xml:id="br0">
      <inkml:brushProperty name="width" value="0.1" units="cm"/>
      <inkml:brushProperty name="height" value="0.1" units="cm"/>
      <inkml:brushProperty name="color" value="#FFE1AE"/>
    </inkml:brush>
  </inkml:definitions>
  <inkml:trace contextRef="#ctx0" brushRef="#br0">0 3182 24575,'0'-16'0,"3"1"0,2 3 0,3 4 0,-1-4 0,1 4 0,0-3 0,-1 2 0,1-3 0,0 1 0,0 2 0,-4-3 0,3 5 0,-3-1 0,0 0 0,3 1 0,-6-1 0,5 0 0,-5 1 0,6-1 0,-3 1 0,0-1 0,3 4 0,-7-2 0,7 5 0,-6-5 0,5 5 0,-2-5 0,3 5 0,1-6 0,-1 3 0,1-4 0,-1 1 0,5-1 0,-3 0 0,6 3 0,-6-1 0,2 1 0,-3 1 0,3-3 0,-2 3 0,3-1 0,-5-2 0,1 6 0,-1-2 0,1 0 0,-1 2 0,0-3 0,0-3 0,1 5 0,0-9 0,3 7 0,-2-4 0,6 0 0,-2-4 0,-1 3 0,0-7 0,-4 8 0,0-4 0,-1 8 0,-2-3 0,1 6 0,-5-6 0,2 3 0,1 0 0,-3-2 0,5 2 0,-5-3 0,5 3 0,-5-3 0,6 3 0,-6-4 0,5 4 0,-5-3 0,6 6 0,-6-6 0,5 7 0,-5-7 0,5 6 0,-1-6 0,2 3 0,1-4 0,-1-3 0,1 2 0,0-7 0,0 8 0,0-4 0,-1 4 0,1 1 0,-1 3 0,-3-3 0,3 3 0,-3-4 0,0 1 0,3-1 0,-7 1 0,7-1 0,-3 0 0,4 1 0,-1-1 0,1 1 0,-4-1 0,2 4 0,-5-2 0,6 5 0,-6-5 0,5 1 0,-2-2 0,4-1 0,-4-4 0,3 4 0,-3-8 0,4 7 0,0-2 0,-1 3 0,1 0 0,-1 1 0,1 2 0,-1-1 0,1 2 0,-5-3 0,4 3 0,-6-3 0,5 3 0,-1-1 0,2-1 0,-3 1 0,3 1 0,-7-2 0,7 5 0,-3-6 0,4 3 0,-1-4 0,1 0 0,3 0 0,2-3 0,3-3 0,6-3 0,-4 0 0,8-1 0,-8 1 0,3 3 0,-4-1 0,-1 5 0,-3-2 0,-2 4 0,1 0 0,-4 4 0,4-3 0,-4 3 0,-1-4 0,1 0 0,-1 1 0,1-1 0,-1 1 0,5-1 0,-4-4 0,8 3 0,-7-7 0,7 6 0,-7-5 0,7 1 0,-3-2 0,0 3 0,2-3 0,-6 4 0,7-5 0,-7 4 0,6-3 0,-6 4 0,7-1 0,-7-3 0,3 7 0,0-3 0,-4 4 0,4 0 0,-5 0 0,1 1 0,-1 3 0,1-3 0,-4 3 0,3-4 0,-3 4 0,3-3 0,1 3 0,0-4 0,-1 0 0,1 1 0,-1-1 0,1 1 0,-1-1 0,5 0 0,0-4 0,1 3 0,2-7 0,3 7 0,0-7 0,3 6 0,-4-5 0,4 5 0,-3-6 0,3 6 0,-4-6 0,4 7 0,-3-7 0,4 3 0,-6 0 0,1-3 0,-1 3 0,1-4 0,0 4 0,4-4 0,-3 4 0,0-4 0,-3 0 0,-2 4 0,4-3 0,0 3 0,-1-4 0,1 4 0,0-3 0,-5 7 0,4-7 0,-8 8 0,8-4 0,-7 0 0,3 6 0,-5-5 0,1 7 0,-1-3 0,1-1 0,-4 1 0,-4 3 0,-13 1 0,-1 7 0,-12 1 0,3 3 0,1 1 0,-4 0 0,8-1 0,-4 1 0,1 0 0,3-1 0,-4 1 0,1-1 0,3 1 0,-4 0 0,6 3 0,-1-3 0,0 3 0,4-4 0,2 0 0,3-1 0,0 1 0,1-1 0,-1 0 0,4 1 0,-2-1 0,1 1 0,-3 3 0,4 2 0,-4 8 0,7-3 0,-3 3 0,4 1 0,0-5 0,0 5 0,0-10 0,0 4 0,0-7 0,0 6 0,3-6 0,2 2 0,2-3 0,1-1 0,-1 1 0,1-4 0,-1 0 0,1-4 0,-1 0 0,0-4 0,-3-4 0,3 0 0,-6-8 0,2 7 0,-17 1 0,-20 5 0,-19 3 0,-9 4 0,-6 13 0,13 6 0,-6 5 0,28-8 0,-16 5 0,28-14 0,-10 8 0,15-11 0,15-10 0,10-4 0,9-11 0,10-1 0,-1-1 0,-4 2 0,-2 3 0,-4 2 0,-5 7 0,4-2 0,-8 6 0,4-6 0,-5 3 0,5-4 0,1-4 0,3-1 0,7-10 0,-4 0 0,9-7 0,-3 1 0,-1 5 0,-5 2 0,-4 9 0,-6 1 0,3 4 0,-5 4 0,1 0 0,3 4 0,1 0 0,5 0 0,0 0 0,4 0 0,-3 0 0,3 0 0,1-4 0,0-1 0,1-4 0,3-4 0,-3-1 0,11-11 0,9-7 0,8-8 0,9-14 0,0-1-962,9-14 962,-5-1 0,-25 31 0,-1 0 0,13-22-343,9-12 343,-13 13 0,4-14 0,-4 9 0,-1 0 0,-12 16 0,4-1 0,-7 13 0,-5 2 945,-3 12-945,-6 1 360,-4 5-360,-1 8 0,-4-2 0,-4 13 0,-4 3 0,-16 19 0,-10 7 0,-8 13 0,-8-1 0,4 0 0,-6 0 0,-5 1 0,4 0 0,-5 0 0,7-5 0,-1-2 0,7-6 0,0 6 0,12-7 0,-4 5 0,9-7 0,-3 0 0,8 0 0,3-10 0,3 2 0,5-11 0,0 2 0,4-3 0,0-7 0,8-11 0,14-21 0,19-15 0,13-19 0,-18 26 0,0-2-345,2-2 0,-2-1 345,25-30 0,-26 33 0,-2 2 0,9-15 0,4-4 0,-9 15 0,-15 8 0,-4 15 0,-10 7 0,-7 13 690,-26 34-690,-23 21 0,8-9 0,-3 5-947,-6 7 0,0 3 947,0 4 0,0-2 0,6-10 0,0-1-570,-1 8 0,2-1 570,8-17 0,1-2-151,-1 4 0,0 1 151,-21 28 0,21-29 0,4-8 1748,17-18-1748,1-7 1234,8-3-1234,0-21 354,19-7-354,9-26 0,23-13 0,7-7-315,-20 28 1,1-1 314,29-35 0,-24 30 0,-1 1 0,12-20 0,-16 22 0,-2 0 0,9-12 0,5-10 0,-15 19 0,-7 5 0,-15 16 0,-12 9 0,-25 7 629,-20 17-629,-18 15 0,2 5 0,-3 23 0,2-10 0,9 4 0,-2-7 0,14-7 0,11-12 0,4 2 0,15-14 0,1 2 0,5-7 0,3 3 0,0-3 0,4 3 0,0 5 0,0 0 0,-8 10 0,-7 1 0,-5 5 0,-3-4 0,10-7 0,-3-1 0,11-8 0,-6 4 0,10-5 0,-2 1 0,3-1 0,0 1 0,0-1 0,3 1 0,5-4 0,1 3 0,6-7 0,-6 4 0,2-4 0,1 0 0,-4 0 0,8 0 0,-7 0 0,2 0 0,-3 0 0,-1 0 0,1 0 0,2-3 0,7-6 0,9-5 0,4-10 0,4-1 0,2-6 0,1-1 0,2-5 0,-4 10 0,-5-8 0,-7 16 0,-4-3 0,-7 9 0,-5 1 0,1 5 0,-10 2 0,-20 12 0,-4 8 0,-27 19 0,8 5 0,-7 6 0,2-1 0,6 6 0,0-5 0,4 4 0,9-7 0,6-6 0,10-8 0,2-7 0,5-8 0,4-2 0,-3-3 0,6-14 0,7-16 0,15-13 0,15-26 0,17 0-425,-24 21 0,0-2 425,33-34 0,-28 29 0,-2 3 0,16-13-62,5-13 62,-15 31 0,-5-4 0,-3 9 0,-17 15 0,-1 3 847,-4 11-847,-4 12 65,-6 26-65,-13 4 0,-3 16 0,-13-6 0,4-4 0,-5 5 0,5-6 0,-2-11 0,13 1 0,-5-17 0,12 1 0,1-8 0,1 0 0,6-1 0,-2-6 0,12-16 0,12-12 0,20-28 0,14-14-773,-18 23 1,1-4 772,-2-6 0,0-2 0,9-6 0,-3 1 0,-13 13 0,0 2-348,8-6 0,-2 2 348,2-13 0,10-3 0,-19 15 0,-8 22 0,-7 8 1487,-8 21-1487,-30 33 0,-11 25 0,5-15 0,-2 2-74,-6 9 0,2-1 74,-16 27 0,20-32 0,2-2 0,-11 21 0,0-4 0,7-6 0,11-24 0,10-4 0,5-14 0,6-1 902,6-8-902,12-20 0,10-3 0,8-17 0,3 4 0,-6 2 0,-6 6 0,-2 5 0,-9 8 0,-2 6 0,-7 2 0,0 3 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8-08T17:03:49.922"/>
    </inkml:context>
    <inkml:brush xml:id="br0">
      <inkml:brushProperty name="width" value="0.2" units="cm"/>
      <inkml:brushProperty name="height" value="0.2" units="cm"/>
      <inkml:brushProperty name="color" value="#FFE1AE"/>
    </inkml:brush>
  </inkml:definitions>
  <inkml:trace contextRef="#ctx0" brushRef="#br0">1 1 24575,'0'0'0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8-08T16:56:56.128"/>
    </inkml:context>
    <inkml:brush xml:id="br0">
      <inkml:brushProperty name="width" value="0.35" units="cm"/>
      <inkml:brushProperty name="height" value="0.35" units="cm"/>
      <inkml:brushProperty name="color" value="#FFE1AE"/>
    </inkml:brush>
  </inkml:definitions>
  <inkml:trace contextRef="#ctx0" brushRef="#br0">155 6318 24575,'0'-28'0,"0"-3"0,0 13 0,0-14 0,0 13 0,0-38 0,0 20 0,0-12 0,0 24 0,0 9 0,0 3 0,0 1 0,0-4 0,0 3 0,3 0 0,2-2 0,2 6 0,2-7 0,-5 8 0,3-4 0,-6 0 0,5 4 0,-5-8 0,2 7 0,1-6 0,-3 6 0,3-7 0,-4 4 0,0-5 0,0 0 0,3 4 0,-2-2 0,2 2 0,-3-4 0,0 1 0,0-1 0,4-5 0,-3 4 0,3-3 0,0 4 0,1 0 0,-1-4 0,4 3 0,-4-4 0,1 5 0,2 1 0,-2 3 0,3-3 0,-4 3 0,4-3 0,-4-1 0,4 0 0,1 0 0,-5 1 0,4-1 0,-4 0 0,1 0 0,2 1 0,-6-1 0,6 4 0,-6-2 0,3 6 0,-1-7 0,-2 4 0,3-5 0,-4 4 0,4-3 0,-4 4 0,4-5 0,-4 0 0,0 0 0,4-4 0,-3-2 0,7-4 0,-2-6 0,3 4 0,1-10 0,-1 5 0,1-1 0,0-3 0,-1 4 0,1-6 0,0 5 0,0-3 0,-1 9 0,0-4 0,1 0 0,-1 4 0,-4-4 0,0 5 0,-1 1 0,-3-1 0,3 1 0,0 0 0,-3-1 0,7-5 0,-3 4 0,5-9 0,-1 9 0,1-10 0,-1 11 0,1-11 0,0 5 0,3-1 0,3-3 0,-2 9 0,5-9 0,-9 9 0,4-4 0,-5 5 0,0 6 0,0-5 0,-1 9 0,1-3 0,-1 4 0,-3 4 0,-2-2 0,-3 6 0,0-3 0,0 5 0,0-4 0,-9 44 0,-8 1 0,-4 24 0,-12 7 0,6-21 0,-6 17 0,0 0 0,0-6 0,4 6 0,3-7 0,-1 0 0,10-7 0,-8-1 0,10-6 0,0-6 0,1-6 0,5-6 0,4-10 0,2 4 0,-1-8 0,3 8 0,-2-7 0,-1 6 0,3-2 0,-2-1 0,-1 4 0,3 1 0,-6 1 0,2 3 0,0-4 0,-2 0 0,2 4 0,0-3 0,-3 8 0,7-8 0,-3 3 0,0-4 0,3 4 0,-3-7 0,4 6 0,0-7 0,0 4 0,-3-1 0,2 1 0,-3 0 0,4-5 0,0 4 0,0-4 0,-4 5 0,3 0 0,-3-5 0,1 4 0,2-3 0,-3 3 0,0 6 0,3-5 0,-7 10 0,7 1 0,-3 0 0,4 5 0,-5-5 0,4-1 0,-3-4 0,4 3 0,0-8 0,0 3 0,0-8 0,0 2 0,0-2 0,0 3 0,0 6 0,0-5 0,0 5 0,0-1 0,0-3 0,0 4 0,0-10 0,0 4 0,0-8 0,0 4 0,0-1 0,0-2 0,0 3 0,0-5 0,0 4 0,0-3 0,0 3 0,0 0 0,0-3 0,0 3 0,0-1 0,-3-1 0,2 1 0,-6 1 0,7-2 0,-4 6 0,0-3 0,3 1 0,-6-2 0,6-3 0,-2-1 0,0 4 0,2-2 0,-6 1 0,6-2 0,-2-1 0,-1 4 0,4-2 0,-7 1 0,6-2 0,-6-1 0,6 4 0,-6-6 0,7 8 0,-4-5 0,4 4 0,0-1 0,0 0 0,0 2 0,0 3 0,0-3 0,0 3 0,0-4 0,0 1 0,0-2 0,0-3 0,0 3 0,0-3 0,0 2 0,-3 1 0,2-3 0,-2 2 0,-1-3 0,0 4 0,0-2 0,-3 2 0,6-4 0,-6 0 0,0 8 0,-6-2 0,1 7 0,0-4 0,-1 1 0,4 0 0,-3-5 0,8 0 0,-3-5 0,3 1 0,-1 0 0,2 2 0,3 2 0,0 4 0,0-3 0,0 2 0,0-2 0,0-1 0,0 0 0,0-5 0,0 4 0,0-55 0,5 14 0,1-50 0,5 19 0,-5 6 0,4-13 0,-9 5 0,4 1 0,-5 1 0,0 7 0,0 12 0,0-3 0,0 16 0,0 1 0,0 6 0,0 5 0,0 1 0,0-1 0,0 0 0,0 5 0,0-4 0,0 7 0,0-2 0,0 3 0,0-2 0,0 2 0,4-7 0,1 3 0,3-10 0,1-1 0,0-4 0,1-6 0,-1 4 0,1-10 0,-1 5 0,1-6 0,0 0 0,4 0 0,-2 0 0,7-6 0,-2-8 0,0 4 0,5-23 0,-5 14 0,1-5 0,3 5 0,5-21 0,-7 24 0,10-35 0,-11 35 0,12-30 0,-11 26 0,3 5 0,0 2 0,-7 4 0,7-10 0,1 1 0,-6 9 0,15-43 0,-3 20-443,-4-10 443,11-5 0,-12 22 0,12-26 0,-14 41 0,15-41-17,-10 42 17,1-12 0,3 7 0,-3 0 0,18-15 0,-15 18 442,14-11-442,-24 27 18,8 0-18,-13 7 0,6-1 0,-8 7 0,-1 4 0,-1 2 0,-5 8 0,1-1 0,-4 3 0,-7-10 0,2-9 0,9-19 0,15 1 0,22-6 0,-8 16 0,25-12 0,-17 17 0,24-8 0,-7 4 0,0 4 0,6-2 0,-12-1 0,4 3 0,11-20 0,-25 18 0,17-20 0,-27 23 0,7-10 0,0 0 0,-7 5 0,1-10 0,-7 11 0,2-11 0,-7 12 0,6-11 0,-12 11 0,5 1 0,-6 3 0,0 3 0,-1 0 0,1-3 0,-1 8 0,0-4 0,0 6 0,0-6 0,6-2 0,-4-3 0,10-3 0,9-12 0,-10 10 0,13-11 0,-22 20 0,4-4 0,-6 9 0,0 0 0,-4 6 0,-1 4 0,-5 1 0,3 12 0,33-12 0,20 10 0,34-22-436,-44 9 0,0-1 436,29-8 0,-17 5 0,-2 1 0,-3 1 0,-2 2 0,2-1-70,5-5 70,15-3 0,-3-5 0,-15 1 0,-1-4 0,-7 0 0,-7 0 0,1-4 869,-8 10-869,2-10 73,-7 10-73,0-9 0,-1 10 0,-4-4 0,8 5 0,-9 0 0,9 4 0,-4-4 0,1 5 0,3-2 0,-9 3 0,9-1 0,-3 3 0,4-4 0,-4 6 0,3-1 0,-4 0 0,6 0 0,0 0 0,6 0 0,-5-1 0,5 1 0,12-4 0,-20 3 0,13-3 0,-29 5 0,0 4 0,-6-3 0,-3 8 0,4-4 0,7-1 0,1 0 0,3 0 0,4-8 0,-8 6 0,9-7 0,-10 5 0,-2 4 0,-4-2 0,-1 6 0,1-7 0,-1 4 0,1-5 0,0 1 0,4-1 0,7 0 0,1 0 0,9-1 0,-9 0 0,10 0 0,-11 1 0,11-1 0,-10 1 0,3-1 0,-4 5 0,-6-3 0,5 3 0,-10-3 0,5-5 0,-5 4 0,-1-3 0,-3 4 0,2-1 0,-6 1 0,3 0 0,-5 1 0,1-1 0,-1 1 0,1 2 0,-1-1 0,4 5 0,-3-3 0,3 4 0,0 0 0,-3 0 0,3 0 0,4 0 0,-6 0 0,10 0 0,-6 0 0,4 0 0,-1 0 0,6 0 0,-5 0 0,10 0 0,-10-3 0,9-2 0,-8 0 0,8-3 0,-8 3 0,4 0 0,-6 1 0,1 0 0,4 3 0,-3-2 0,4-1 0,-6 3 0,1-3 0,0 0 0,-5 3 0,0-2 0,-1 3 0,-2 0 0,2 0 0,-3 0 0,3-3 0,-3 2 0,8-6 0,-3 7 0,10-12 0,-5 10 0,-1-9 0,-5 10 0,-5-6 0,1 6 0,3-6 0,-3 7 0,3-4 0,3 4 0,-4 0 0,5 0 0,-8-3 0,1 2 0,3-2 0,-2-1 0,2 3 0,-3-2 0,4-1 0,-4 3 0,8-6 0,-4 6 0,1-3 0,2 0 0,-6 3 0,7-6 0,-4 6 0,1-6 0,2 6 0,-6-6 0,3 6 0,-5-2 0,1-1 0,3 4 0,-3-4 0,3 4 0,0 0 0,-3 0 0,3 0 0,0 0 0,-3 0 0,3 0 0,0 0 0,-3 0 0,3 0 0,0 0 0,-3 0 0,3 0 0,0 0 0,-3 0 0,2 0 0,0 0 0,-2 0 0,3 0 0,0 0 0,-3 0 0,3 0 0,0 0 0,-3 0 0,3 0 0,0-3 0,-3 2 0,3-2 0,0-1 0,-3 3 0,3-2 0,0 3 0,-3 0 0,3 0 0,-1-3 0,-3 2 0,4-2 0,-1 3 0,-2 0 0,3 0 0,0 0 0,-3 0 0,3 0 0,0 0 0,-3 0 0,7 0 0,-7 0 0,4 0 0,-4 0 0,2 0 0,-2 0 0,3 0 0,-1 0 0,-2 0 0,3 0 0,0 0 0,-3 0 0,3 0 0,0 0 0,-3 0 0,3 0 0,-1 0 0,1 0 0</inkml:trace>
  <inkml:trace contextRef="#ctx0" brushRef="#br0" timeOffset="2861">0 8066 24575,'24'-42'0,"8"-10"0,5 14 0,0 0 0,12-16 0,-2 10 0,12-16 0,3-1 0,-3 7 0,-5 5 0,6-10 0,-9 17 0,11-18 0,-9 6 0,6 0 0,2-12-589,-5 11 589,11-14 0,-12 9 0,7-2 0,-8 13 0,5-10 0,-12 12 0,11-8 0,-12 5 0,9 11 146,-11-3-146,4 8 0,-11-2 0,13-9 0,-17 12 0,30-26 0,-22 20 0,24-21 0,-11 7 0,6-2 0,1-6 0,-9 15 0,6-7 0,-5 1 0,5 4 0,-4-4 0,2 6 443,-11 2-443,11-2 0,-11 2 0,6-7 0,-8 6 0,10-13 0,2-6 0,-20 28 0,0 0-250,-2-4 0,-1 0 250,30-30 0,-1 3 0,-6 2 0,-8 15 0,12-14 0,-13 24 0,8-19 0,-4 13 0,-10-4 0,-4 13 0,-4-5 0,-2 10 0,2-9 500,-2 9-500,-3-8 0,1 9 0,-1-10 0,-1 6 0,4-13 0,-3 5 0,5-4 0,-5-1 0,5 3 0,-7-1 0,0-1 0,14-13 0,-7 8 0,-1 0 0,4-11 0,13-11 0,-5 1 0,-6 14 0,1-2 0,-10 6 0,5 0 0,0-2 0,-7 16 0,-1 1 0,-7 16 0,0-3 0,-5 10 0,-1 5 0,-4-4 0,-1 7 0,1-2 0,3 0 0,2 6 0,-2-6 0,5 7 0,-3-4 0,-1 0 0,4 3 0,-4-2 0,1 3 0,-1-1 0,-5 2 0,0-1 0,4 3 0,-3-5 0,2 2 0,-2-8 0,4 3 0,-7 1 0,3 4 0</inkml:trace>
  <inkml:trace contextRef="#ctx0" brushRef="#br0" timeOffset="6700">4292 3629 24575,'0'-44'0,"9"-5"0,16-8 0,4 1 0,4 3 0,1-2-984,14-28 567,-1 14 1,2-3-76,-12 14 0,1-1 150,15-15 1,4-2 341,-2 4 0,1 0 0,1-4 0,1 0 0,1 3 0,1 1 0,-6 7 0,-1 0 0,0 0 0,0 1 0,-1 4 0,0 1-407,-4 3 1,-1 3 406,-9 13 0,-1 2 0,2-5 0,-1 3-14,23-11 14,-3-10 0,6 1 0,-29 20 983,9-4-799,-20 24 799,-2-2 0,-9 13 0,-1 1-805,-5 1-161,-34 60-17,1-10 0,-6 10 0,-4 6-492,2-7 0,-1 1 45,-10 9 1,0 3 446,-2 7 0,0 1 0,-3-4 0,1 1 0,2 7 0,1 0 0,1-9 0,0 0 0,3 4 0,-1 0 0,0-8 0,-1-1 0,3 3 0,0 0 0,-4-6 0,0 0 0,1-1 0,2-2-238,10-15 1,0-1 237,-2-2 0,0-2 0,-15 16 0,1-5 0,4-4 0,20-24 0,1-2 983,14-10-137,-2 0-323,15-49-523,9 3 0,19-56 0,-4 47 0,5 0-492,2-9 0,3-2 100,5-5 0,3-1 392,6-6 0,3 1-492,-1 3 0,2 0 0,9-7 0,0 1 374,-6 8 0,-1 3-348,-10 10 1,-1 2 465,1 3 0,-2 5-208,16-8 208,11-6 983,-23 25-514,-8 8 514,-13 18 0,-12 4 0,-5 0-546,-4 17-164,-3 12-273,-1 12 0,-4 5 0,0-6 0,0-6 0,-4-6 0,0-6 0,-5-10 0,1 0 0,4-5 0,1 1 0,8-34 0,18-11 0,16-43 0,-11 35 0,4-2-492,5-9 0,3-1 359,-1 0 1,1-2-360,8-8 0,2-1 0,5 0 0,0 2 361,0 0 1,0 0 130,2-1 0,2 2 0,-3 8 0,-2 2-474,-14 13 0,-1 1 474,8-3 0,-2 1-379,10-17 379,13-4 0,-15 12 0,-10 14 983,-13 13-948,-12 7 948,-2 6 0,-7 7 0,2-2-628,-4 7 128,4-7-483,1 2 0,8-3 0,-2-4 0,14-3 0,-7-8 0,14 2 0,-8-8 0,8 2 0,-8 2 0,4-4 0,-7 9 0,0-4 0,-5 7 0,-2-1 0,-4 5 0,-5 2 0,0 3 0,-5 3 0,1-2 0,0 3 0,3-4 0,-2 1 0,2 2 0,1-2 0,0 2 0,1-3 0,-2 0 0,1 0 0,-3 4 0,2-3 0,-3 6 0,-1-6 0,0 3 0,1-4 0,-1 4 0,1-3 0,-4 0 0,2-2 0,-19-1 0,9 6 0,-14-2 0,11 5 0,-1-2 0,-3-1 0,7-3 0,-3-1 0,7-5 0,-3 5 0,2-3 0,-3 0 0,4 3 0,0-3 0,0 0 0,0 3 0,0-2 0,0-1 0,0 3 0,0-3 0,0 0 0,4 3 0,-4-3 0,7 4 0,-7-3 0,7 2 0,-7-2 0,7 2 0,-3 1 0,0-1 0,2 1 0,-2-4 0,4 6 0,-4-8 0,2 8 0,-2-5 0,3 2 0,-3 1 0,5 3 0,-1 5 0,3-1 0,-1 7 0,-3-6 0,0 2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8-08T16:57:38.526"/>
    </inkml:context>
    <inkml:brush xml:id="br0">
      <inkml:brushProperty name="width" value="0.2" units="cm"/>
      <inkml:brushProperty name="height" value="0.2" units="cm"/>
      <inkml:brushProperty name="color" value="#FFE1AE"/>
    </inkml:brush>
  </inkml:definitions>
  <inkml:trace contextRef="#ctx0" brushRef="#br0">1 841 24575,'0'-31'0,"0"0"0,0 4 0,0-6 0,4 4 0,1-10 0,0 5 0,4 0 0,-4 1 0,0 5 0,3 1 0,-7 4 0,7 1 0,-7 10 0,2-4 0,-3 7 0,0-6 0,4 6 0,-3-3 0,2 0 0,1 0 0,-4-1 0,8-3 0,-7 4 0,6-5 0,-2 0 0,3 0 0,0 1 0,1-1 0,-1 0 0,0 0 0,1 0 0,-1 5 0,4-4 0,-3 3 0,6 0 0,-5-3 0,5 3 0,-2 0 0,4-3 0,-4 3 0,2-3 0,-6 3 0,3 1 0,-5 8 0,1-3 0,-4 9 0,0 8 0,-9 8 0,-4 15 0,-6-4 0,0 9 0,-3-9 0,8 4 0,-3-10 0,4 3 0,0-12 0,1 6 0,3-12 0,-2 4 0,6 0 0,-5-4 0,1 8 0,-3-8 0,-4 8 0,3-3 0,-3 3 0,4 1 0,-1-4 0,1 2 0,0-2 0,0-1 0,0 4 0,3-3 0,-2 3 0,2-3 0,-3 2 0,4-6 0,-3 3 0,6-5 0,-3 1 0,4-1 0,-3 1 0,2-1 0,-2 0 0,-1 1 0,3-1 0,-2 1 0,3-1 0,0 5 0,-3-3 0,2 6 0,-3-6 0,4 2 0,0 1 0,0-4 0,0 4 0,0-5 0,0 1 0,0 0 0,0-1 0,0 5 0,0-4 0,0 4 0,0-5 0,0 1 0,0-1 0,0 1 0,0-1 0,0 1 0,0-1 0,0 0 0,0 0 0,-3 0 0,2 1 0,-2-1 0,0-3 0,2 2 0,-2-2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8-08T16:57:42.254"/>
    </inkml:context>
    <inkml:brush xml:id="br0">
      <inkml:brushProperty name="width" value="0.2" units="cm"/>
      <inkml:brushProperty name="height" value="0.2" units="cm"/>
      <inkml:brushProperty name="color" value="#FFE1AE"/>
    </inkml:brush>
  </inkml:definitions>
  <inkml:trace contextRef="#ctx0" brushRef="#br0">0 2683 24575,'30'-48'0,"19"-17"0,-29 27 0,24-19 0,-17 11 0,6-10 0,-1 5 0,-3-8 0,2 14 0,-4-3 0,-1 12 0,-1 1 0,-8 13 0,-3-5 0,-2 9 0,-3-3 0,-1 4 0,5-4 0,-3 3 0,3-9 0,-4 5 0,3-1 0,-2-3 0,2 3 0,1 1 0,1-5 0,-1 9 0,4-8 0,-4 8 0,5-8 0,-1 8 0,1-8 0,0 3 0,6-12 0,1 5 0,6-6 0,0 0 0,-1 5 0,7-6 0,-6 7 0,5-1 0,-2 5 0,-3-2 0,7 7 0,-8-3 0,8 4 0,-2-4 0,-1 3 0,6-9 0,-7 9 0,2-8 0,5 2 0,-6 1 0,8-5 0,-1 4 0,-5-4 0,3 4 0,-9-1 0,3 2 0,-5 1 0,-1 2 0,-5 5 0,-2 4 0,-4-1 0,-4 6 0,2-3 0,-2 3 0,0-3 0,2 3 0,-2-3 0,4 0 0,4 2 0,2-7 0,0 4 0,3-1 0,1-3 0,2 2 0,3-4 0,-4 1 0,-1 0 0,-5 4 0,5-3 0,-10 7 0,1-2 0,-7 4 0,-3 3 0,-1-1 0,1 5 0,0-3 0,-1 1 0,0-1 0,0-3 0,1-1 0,3 0 0,2-3 0,3 1 0,1-6 0,0 3 0,-1-3 0,6-2 0,-4 5 0,3-4 0,-4 4 0,-1-3 0,-3-1 0,3 4 0,-7-3 0,3 7 0,-4-3 0,-1 5 0,1-1 0,-1 0 0,1 1 0,-1-1 0,1 4 0,-4-3 0,3 6 0,-6-6 0,5 6 0,-5-5 0,6 5 0,-6-6 0,5 3 0,-1-4 0,2 0 0,1 1 0,-1-1 0,5 0 0,-4 0 0,8 0 0,-7 0 0,2 0 0,-3 1 0,-1 2 0,1-1 0,-1 5 0,1-6 0,-4 3 0,2 0 0,-5-2 0,6 5 0,-6-6 0,5 7 0,-5-7 0,2 3 0,-3-2 0,0-1 0,0 0 0,0 0 0,0 0 0,0 0 0,0 0 0,3 3 0,4 1 0,0 3 0,3-4 0,-6 4 0,-1-4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8-08T16:57:48.542"/>
    </inkml:context>
    <inkml:brush xml:id="br0">
      <inkml:brushProperty name="width" value="0.2" units="cm"/>
      <inkml:brushProperty name="height" value="0.2" units="cm"/>
      <inkml:brushProperty name="color" value="#FFE1AE"/>
    </inkml:brush>
  </inkml:definitions>
  <inkml:trace contextRef="#ctx0" brushRef="#br0">30 502 24575,'38'-22'0,"-1"4"0,13-19 0,-2 8 0,9-16 0,-2 11 0,0-4 0,-6 5 0,-2 6 0,-5-4 0,-7 11 0,-1 0 0,-7 2 0,0 12 0,-4-6 0,-2 8 0,-4-1 0,0 1 0,-5 1 0,4 2 0,-3-6 0,3 6 0,1-3 0,-5 1 0,4-2 0,-3 1 0,3-4 0,1 7 0,0-6 0,-1 2 0,1-3 0,-1-1 0,6 5 0,-4-4 0,3 3 0,-4 1 0,-5-3 0,4 6 0,-7-3 0,2 4 0,-10 0 0,-18 8 0,-3 2 0,-15 8 0,7 0 0,1 1 0,0-1 0,4-1 0,-3-3 0,3 3 0,-5-3 0,1 0 0,-6 4 0,4-8 0,-4 4 0,6-5 0,-1 5 0,-5-4 0,4 3 0,-4-7 0,6 2 0,-1-7 0,1 3 0,-1-4 0,1 4 0,-1-3 0,1 3 0,0 0 0,-1-3 0,5 7 0,2-7 0,4 2 0,5 1 0,0-3 0,5 2 0,-1-3 0,4 3 0,-2-2 0,5 6 0,-6-7 0,6 7 0,-6-7 0,3 7 0,0-3 0,-2 0 0,5 2 0,-2-3 0,0 5 0,-2-1 0,1 0 0,-3 1 0,3-1 0,0 1 0,-3-1 0,6 1 0,-5-1 0,5 1 0,-5-5 0,2 1 0,0-1 0,-2 1 0,1 3 0,1 1 0,-6-5 0,8 3 0,-9-5 0,10 5 0,-2-2 0,3 3 0,0 0 0,0 0 0,0-1 0,0 1 0,-3-3 0,-4-1 0,-4-3 0,4 0 0,1 0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8-08T16:57:52.757"/>
    </inkml:context>
    <inkml:brush xml:id="br0">
      <inkml:brushProperty name="width" value="0.2" units="cm"/>
      <inkml:brushProperty name="height" value="0.2" units="cm"/>
      <inkml:brushProperty name="color" value="#FFE1AE"/>
    </inkml:brush>
  </inkml:definitions>
  <inkml:trace contextRef="#ctx0" brushRef="#br0">100 596 24575,'29'0'0,"0"0"0,-2 0 0,6-4 0,-4-6 0,-1 0 0,3 1 0,-12-2 0,13 5 0,-14-6 0,8-1 0,-8 7 0,3-9 0,-5 9 0,6-6 0,0 7 0,1-3 0,3 3 0,-8 0 0,3-3 0,-4 7 0,0-2 0,-5 3 0,0-4 0,-5 3 0,1-2 0,-1 3 0,-24 0 0,8 4 0,-27 1 0,14 3 0,-6 2 0,1-1 0,-6 0 0,-2 5 0,-5-3 0,1 8 0,-8-8 0,6 4 0,-5-5 0,11-1 0,-3 1 0,9-1 0,1-3 0,6-2 0,5-4 0,5 0 0,-4 0 0,7 0 0,-2 0 0,3 0 0,1 0 0,-1 0 0,4-3 0,1-1 0,3-8 0,0-5 0,0-1 0,13-10 0,3 4 0,13 0 0,1-5 0,-3 9 0,2-3 0,-2 8 0,1 2 0,-1 4 0,0 0 0,-4 0 0,3 4 0,-3-3 0,-1 7 0,4-7 0,-8 7 0,8-8 0,-8 5 0,8-1 0,-3-3 0,0 3 0,3-4 0,-8 0 0,3 1 0,-4-1 0,-1 1 0,-3 3 0,3 1 0,-8 1 0,4 2 0,-1-2 0,-2 3 0,6 0 0,3 0 0,0 0 0,3 0 0,-4 0 0,4 0 0,-3 0 0,3-4 0,0 3 0,-3-3 0,4 0 0,-6 0 0,6-1 0,-4-3 0,3 8 0,-4-8 0,-1 7 0,1-6 0,0 6 0,-5-3 0,4 0 0,-8 3 0,8-6 0,-8 6 0,8-7 0,-7 7 0,6-2 0,-6-1 0,2 3 0,-3-2 0,-1 3 0,-3-3 0,3 2 0,-3-3 0,4 4 0,-1-3 0,1 2 0,-1-2 0,1-1 0,4 4 0,-4-7 0,8 6 0,-8-6 0,4 6 0,-5-2 0,1 3 0,-1 0 0,1-4 0,3 4 0,-2-4 0,2 4 0,-3 0 0,-1 0 0,1 0 0,0-3 0,-1 2 0,1-2 0,-1 3 0,1 0 0,-1 0 0,0 0 0,1 0 0,-1-4 0,1 3 0,-1-2 0,5-1 0,-4 3 0,4-6 0,0 6 0,-4-2 0,8-1 0,-8 3 0,8-6 0,-4 6 0,1-6 0,3 6 0,-4-6 0,5 6 0,-4-3 0,2 4 0,-6-3 0,6 2 0,-6-3 0,2 4 0,-3 0 0,0 0 0,-1 0 0,1 0 0,-1 0 0,1 0 0,-1 0 0,1 0 0,-1 0 0,1 0 0,-1 0 0,1 0 0,-1 0 0,1 0 0,-1 0 0,0 0 0,0 0 0,1 0 0,-1 0 0,0 0 0,0 0 0,0 0 0,1 0 0,-1 0 0,1 0 0,-1 0 0,0 0 0,1 0 0,-1 0 0,1 0 0,-1 0 0,0 4 0,0-4 0,1 3 0,-1-3 0,1 0 0,-1 4 0,0-3 0,1 2 0,-1-3 0,0 0 0,1 0 0,0 0 0,-1 0 0,1 0 0,-1 0 0,1 0 0,3 0 0,-2 0 0,6 0 0,-6 0 0,3 0 0,-5 0 0,1 0 0,-1 0 0,1 0 0,-1 0 0,1 0 0,-1 0 0,0 0 0,1 0 0,-1 0 0,0 3 0,0-2 0,0 2 0,0-3 0,0 0 0,1 0 0,-1 0 0,0 0 0,0 0 0,0 0 0,0 0 0,1 0 0,-1 0 0,0 0 0,0 0 0,0 0 0,1 0 0,-1 0 0,1 0 0,-1 0 0,0 0 0,-3-3 0,2 2 0,-5-5 0,5 5 0,-2-3 0,3 1 0,0 2 0,-3-5 0,2 5 0,-2-6 0,3 7 0,-3-7 0,3 6 0,-3-2 0,0-1 0,3 3 0,-3-2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8-08T16:58:03.106"/>
    </inkml:context>
    <inkml:brush xml:id="br0">
      <inkml:brushProperty name="width" value="0.1" units="cm"/>
      <inkml:brushProperty name="height" value="0.1" units="cm"/>
      <inkml:brushProperty name="color" value="#FFE1AE"/>
    </inkml:brush>
  </inkml:definitions>
  <inkml:trace contextRef="#ctx0" brushRef="#br0">175 1 24575,'0'15'0,"0"-1"0,0-6 0,0-1 0,0 0 0,0 1 0,-4-1 0,3 0 0,-2 1 0,3-1 0,0 5 0,-3-4 0,2 4 0,-3-4 0,1-1 0,2 1 0,-2-1 0,3 0 0,0 1 0,0-1 0,0 0 0,0 1 0,0-1 0,-4-3 0,4 2 0,-4-2 0,1 0 0,2 2 0,-2-2 0,3 4 0,-4-4 0,4 2 0,-4-2 0,4 4 0,-3-5 0,2 4 0,-6-3 0,6 4 0,-5-1 0,5 1 0,-2-1 0,-1 1 0,3-1 0,-6 1 0,7-1 0,-4 1 0,1-4 0,2 2 0,-2-2 0,-1 4 0,3-1 0,-5 0 0,5 1 0,-6-1 0,6 1 0,-2-1 0,3 1 0,-4-4 0,3 2 0,-2-1 0,3 2 0,0 1 0,0-1 0,0 1 0,-4 3 0,3-2 0,-2 2 0,3-3 0,0-1 0,0 1 0,0-1 0,0 0 0,0 0 0,0 0 0,0 1 0,0-1 0,0 1 0,0-1 0,0 1 0,0-1 0,0 1 0,0-1 0,0 0 0,0 0 0,0 1 0,0-1 0,0 1 0,0-1 0,0 0 0,0 0 0,0 0 0,0 0 0,-7 1 0,5-1 0,-5 0 0,7 1 0,0-1 0,0 0 0,-3-1 0,3 2 0,-7-5 0,6 4 0,-2-3 0,0 0 0,2 2 0,-2-2 0,-1 3 0,4 0 0,-4 0 0,4 0 0,0 0 0,0 1 0,0-4 0,0-1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8-08T16:58:07.314"/>
    </inkml:context>
    <inkml:brush xml:id="br0">
      <inkml:brushProperty name="width" value="0.1" units="cm"/>
      <inkml:brushProperty name="height" value="0.1" units="cm"/>
      <inkml:brushProperty name="color" value="#FFE1AE"/>
    </inkml:brush>
  </inkml:definitions>
  <inkml:trace contextRef="#ctx0" brushRef="#br0">53 294 24575,'0'-29'0,"0"4"0,0-14 0,0 5 0,0-1 0,0 11 0,0 4 0,0 7 0,0 0 0,0 1 0,0 5 0,0 6 0,0-5 0,0 6 0,3-4 0,-2-3 0,2 4 0,-3-4 0,0 0 0,0 3 0,0 0 0</inkml:trace>
  <inkml:trace contextRef="#ctx0" brushRef="#br0" timeOffset="1043">1 355 24575,'0'0'0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8-08T16:59:15.294"/>
    </inkml:context>
    <inkml:brush xml:id="br0">
      <inkml:brushProperty name="width" value="0.35" units="cm"/>
      <inkml:brushProperty name="height" value="0.35" units="cm"/>
      <inkml:brushProperty name="color" value="#FFE1AE"/>
    </inkml:brush>
  </inkml:definitions>
  <inkml:trace contextRef="#ctx0" brushRef="#br0">2600 1427 24575,'0'-43'0,"5"-5"0,5 7 0,5 0 0,9 7 0,-4 1 0,13 6 0,-11-10 0,12 10 0,-2-20 0,9-6 0,11-1 0,-15-2 0,18 3 0,-18 3 0,21-5 0,-12 5 0,4 10 0,-2 3 0,-4 4 0,9 6 0,-4 0 0,-2 11 0,6-5 0,-12 10 0,11-9 0,-10 4 0,10-6 0,-4 2 0,-1-1 0,5-1 0,-10 2 0,10 3 0,-11 3 0,0 4 0,-3 0 0,-9 1 0,4-5 0,-6 0 0,0-1 0,1-2 0,-6 7 0,0-3 0,-6 5 0,-3 0 0,-1 3 0,-5 2 0,-19 22 0,-10 12 0,-21 28 0,5-20 0,-3 2-492,-2 5 0,-3-1 392,-6-1 0,-3-1 100,-2 7 0,-2 0-492,3-10 0,-1 0 220,-3 8 0,-1 0 272,-3-2 0,3-3 0,17-11 0,2 0 0,-8 5 0,2-2-244,-14 9 244,-7 5 0,20-16 0,19-13 983,9-7-891,12-6 891,8-2-366,33-7-336,13-15-281,41-9 0,-5-11-492,-30 18 0,1-1 193,-3 1 1,-1-1 298,1 1 0,-1 0-110,2-4 1,-2 1 109,20-15 0,11-18 0,-8-4 0,0-5 0,-7 6 0,-13 1 0,-6 17 0,1-10 0,-2 11 0,-9 3 0,-11 16 983,-5-2-404,-7 17-341,-4-3-238,-49 13 0,-5 7 0,-3 1 0,-4 0-492,1 1 0,-2 0 418,-9 3 0,-2 0 74,0-6 0,2 0 0,10-1 0,2-1-180,-5-4 0,2-2 180,-20 1 0,-14-4 0,18 0 0,16 0 0,18 0 0,9-3 0,14-6 983,4-9-855,5-10 253,4-6-381,5-6 0,22-3 0,11-7 0,20 2 0,9-13 0,-19 21 0,14-12 0,-24 14 0,11 4 0,-18 5 0,-5 11 0,-13 9 0,-8 1 0,-33 8 0,-21 17 0,-11 1 0,-14 18 0,16-3 0,-4 1 0,5-1 0,16-7 0,7-5 0,11-9 0,6-7 0,11-4 0,39-15 0,-3 8 0,34-13 0,-10 13 0,1 0 0,13-4 0,-12 8 0,4-8 0,-12 9 0,-2-8 0,-12 8 0,-6-8 0,-6 9 0,-5-4 0,-5 0 0,-51 14 0,-9 5 0,-1 0 0,-6 2-492,2 5 0,0 2 327,-7 4 1,0 1 164,-5 3 0,0 2 0,-2 2 0,1 1 0,-1 3 0,1 1 0,2 2 0,2 2-492,-2 3 0,2 2 124,5 4 1,2 2 367,2-1 0,2 2 0,3 0 0,0 5-328,7-7 0,-1 5 0,0 0-164,-13 20 0,-2 4 164,6-7 0,-2 5 0,0-1 0,5-7 0,1-1 0,-3 0 0,-6 6 0,-1 2 0,0-4 138,10-14 0,1-2 0,-2 0 190,-11 11 0,-3 2 0,3-5-249,12-15 0,2-3 0,1-1 249,-24 24 0,1-1 0,4-1 0,2-7 274,16-25 0,2-2-274,1 4 0,1-1 983,-28 20 0,26-27 0,13-9 0,13-13 0,8-4 0,3 0 0,5-1 0,-10 18-126,5-5-857,-13 28 0,2 1 0,-5 7 0,-6 11 0,-9 6 0,-6 1-369,17-29 0,-1 1 369,-23 30 0,11-3-145,0-3 145,10-7 0,0-1 0,0 6 0,12-12 0,1-2 0,10-8 733,2-6-733,4 0 150,0 0-150,0-1 0,0 1 0,0 0 0,0 0 0,0-6 0,0-1 0,0-10 0,0-2 0,0-8 0,0-2 0,-9-7 0,6 9 0,-6 13 0,9 13 0,5 22 0,5-12 0,13 17 0,-1-17 0,5 6 0,-7-9 0,-5-12 0,-1-6 0,-6-10 0,0-7 0,-4-3 0,0-37 0,-4 11 0,0-30 0,0 15 0,0-2 0,0-4 0,0-1 0,-5 0 0,0 5 0,0-3 0,-4 9 0,4-4 0,-4 10 0,0-3 0,0 3 0,0 1 0,1 4 0,0 2 0,0 8 0,0-4 0,1 8 0,0 1 0,3 22 0,0 4 0,0 13 0,3-3 0,-3-10 0,4 3 0,-3-12 0,2 2 0,-3-8 0,4-1 0,-13-3 0,6 0 0,-10-8 0,9-4 0,-1-5 0,5 0 0,0-2 0,0 2 0,3-4 0,-2-4 0,3 7 0,0-11 0,0 15 0,0-15 0,0 15 0,0-11 0,0 9 0,0-5 0,0 0 0,0 0 0,0 1 0,0 3 0,0-3 0,0 4 0,0-1 0,-4-3 0,3 7 0,-3-2 0,4 3 0,0-2 0,0 2 0,0-7 0,0 6 0,0-2 0,0-1 0,0-1 0,0 0 0,0-2 0,0 2 0,0-4 0,0 0 0,0 5 0,0 0 0,0 0 0,0 4 0,0-4 0,0 4 0,0-3 0,0-1 0,0 0 0,0 0 0,0 0 0,0 4 0,0-4 0,0 4 0,0-3 0,0 3 0,0-3 0,0 0 0,0 2 0,0-2 0,3 4 0,6 25 0,-5 3 0,9 30 0,-12-10 0,4 5 0,-5-6 0,0-6 0,0-1 0,0-6 0,0 1 0,0-1 0,0 6 0,0 7 0,0 8 0,0 13 0,0 1 0,0 15 0,0 2 0,0 8 0,4-21 0,2 8 0,10-18 0,2 13 0,0-6 0,2-9 0,-8-7 0,2-8 0,-4-4 0,-1-3 0,0-9 0,-4-1 0,-1-10 0,-4 0 0,3-5 0,1 1 0,7 8 0,-16 14 0,4 26 0,-22 25 0,10-7 0,-6 10 0,9-28 0,-1-2 0,1-13 0,4-13 0,-2-7 0,7-8 0,-2-2 0,-1-3 0,-3-4 0,-4-1 0,0-3 0,1 0 0,0 0 0,2 0 0,13-18 0,-1 1 0,9-23 0,-3-7 0,-5 4 0,7-31 0,-1 15 0,7-26 0,0 6-807,7-8 807,1-8 0,-14 47 0,1-1 0,4-8 0,0-1 0,-3-1 0,0 0 0,3 1 0,0-1 0,-3-3 0,0 0 0,-1 3 0,1 1 0,0-1 0,-1 1 0,1-1 0,0 3 0,5-27-300,5-8 300,-6 26 0,0-5 0,-3 26 0,-5-6 0,-1 29 0,0-8 795,-4 17-795,-2 5 312,-3-1-312,3-2 0,1 2 0,4-7 0,0-8 0,5 4 0,15-33 0,-1 12 0,19-25 0,1 2 0,9-11-419,-24 32 0,0-1 419,0-2 0,1-1 0,5-6 0,1-1 0,-5 6 0,-1 0 0,-1 3 0,-2 1-171,24-37 171,-18 17 0,4-2 0,-7 9 0,-6 9 0,-7 16 0,-6 4 830,-6 11-830,0 3 179,-4 1-179,3 8 0,-3 1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79484" y="0"/>
            <a:ext cx="3962400" cy="344091"/>
          </a:xfrm>
          <a:prstGeom prst="rect">
            <a:avLst/>
          </a:prstGeom>
        </p:spPr>
        <p:txBody>
          <a:bodyPr vert="horz" lIns="91440" tIns="45720" rIns="91440" bIns="45720" rtlCol="0"/>
          <a:lstStyle>
            <a:lvl1pPr algn="r">
              <a:defRPr sz="1200"/>
            </a:lvl1pPr>
          </a:lstStyle>
          <a:p>
            <a:fld id="{5BF1AB55-C745-5844-A3FF-A8CC5F29D863}" type="datetimeFigureOut">
              <a:rPr lang="en-US" smtClean="0"/>
              <a:t>8/11/20</a:t>
            </a:fld>
            <a:endParaRPr lang="en-US"/>
          </a:p>
        </p:txBody>
      </p:sp>
      <p:sp>
        <p:nvSpPr>
          <p:cNvPr id="4" name="Slide Image Placeholder 3"/>
          <p:cNvSpPr>
            <a:spLocks noGrp="1" noRot="1" noChangeAspect="1"/>
          </p:cNvSpPr>
          <p:nvPr>
            <p:ph type="sldImg" idx="2"/>
          </p:nvPr>
        </p:nvSpPr>
        <p:spPr>
          <a:xfrm>
            <a:off x="3028950" y="857250"/>
            <a:ext cx="30861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56F623B1-1C86-914A-8D33-A626BF6F6D0E}" type="slidenum">
              <a:rPr lang="en-US" smtClean="0"/>
              <a:t>‹#›</a:t>
            </a:fld>
            <a:endParaRPr lang="en-US"/>
          </a:p>
        </p:txBody>
      </p:sp>
    </p:spTree>
    <p:extLst>
      <p:ext uri="{BB962C8B-B14F-4D97-AF65-F5344CB8AC3E}">
        <p14:creationId xmlns:p14="http://schemas.microsoft.com/office/powerpoint/2010/main" val="16006182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F623B1-1C86-914A-8D33-A626BF6F6D0E}" type="slidenum">
              <a:rPr lang="en-US" smtClean="0"/>
              <a:t>2</a:t>
            </a:fld>
            <a:endParaRPr lang="en-US"/>
          </a:p>
        </p:txBody>
      </p:sp>
    </p:spTree>
    <p:extLst>
      <p:ext uri="{BB962C8B-B14F-4D97-AF65-F5344CB8AC3E}">
        <p14:creationId xmlns:p14="http://schemas.microsoft.com/office/powerpoint/2010/main" val="7811023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F623B1-1C86-914A-8D33-A626BF6F6D0E}" type="slidenum">
              <a:rPr lang="en-US" smtClean="0"/>
              <a:t>12</a:t>
            </a:fld>
            <a:endParaRPr lang="en-US"/>
          </a:p>
        </p:txBody>
      </p:sp>
    </p:spTree>
    <p:extLst>
      <p:ext uri="{BB962C8B-B14F-4D97-AF65-F5344CB8AC3E}">
        <p14:creationId xmlns:p14="http://schemas.microsoft.com/office/powerpoint/2010/main" val="39174183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F623B1-1C86-914A-8D33-A626BF6F6D0E}" type="slidenum">
              <a:rPr lang="en-US" smtClean="0"/>
              <a:t>17</a:t>
            </a:fld>
            <a:endParaRPr lang="en-US"/>
          </a:p>
        </p:txBody>
      </p:sp>
    </p:spTree>
    <p:extLst>
      <p:ext uri="{BB962C8B-B14F-4D97-AF65-F5344CB8AC3E}">
        <p14:creationId xmlns:p14="http://schemas.microsoft.com/office/powerpoint/2010/main" val="24439155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F623B1-1C86-914A-8D33-A626BF6F6D0E}" type="slidenum">
              <a:rPr lang="en-US" smtClean="0"/>
              <a:t>18</a:t>
            </a:fld>
            <a:endParaRPr lang="en-US"/>
          </a:p>
        </p:txBody>
      </p:sp>
    </p:spTree>
    <p:extLst>
      <p:ext uri="{BB962C8B-B14F-4D97-AF65-F5344CB8AC3E}">
        <p14:creationId xmlns:p14="http://schemas.microsoft.com/office/powerpoint/2010/main" val="37646526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F623B1-1C86-914A-8D33-A626BF6F6D0E}" type="slidenum">
              <a:rPr lang="en-US" smtClean="0"/>
              <a:t>19</a:t>
            </a:fld>
            <a:endParaRPr lang="en-US"/>
          </a:p>
        </p:txBody>
      </p:sp>
    </p:spTree>
    <p:extLst>
      <p:ext uri="{BB962C8B-B14F-4D97-AF65-F5344CB8AC3E}">
        <p14:creationId xmlns:p14="http://schemas.microsoft.com/office/powerpoint/2010/main" val="11743902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F623B1-1C86-914A-8D33-A626BF6F6D0E}" type="slidenum">
              <a:rPr lang="en-US" smtClean="0"/>
              <a:t>20</a:t>
            </a:fld>
            <a:endParaRPr lang="en-US"/>
          </a:p>
        </p:txBody>
      </p:sp>
    </p:spTree>
    <p:extLst>
      <p:ext uri="{BB962C8B-B14F-4D97-AF65-F5344CB8AC3E}">
        <p14:creationId xmlns:p14="http://schemas.microsoft.com/office/powerpoint/2010/main" val="34738198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F623B1-1C86-914A-8D33-A626BF6F6D0E}" type="slidenum">
              <a:rPr lang="en-US" smtClean="0"/>
              <a:t>21</a:t>
            </a:fld>
            <a:endParaRPr lang="en-US"/>
          </a:p>
        </p:txBody>
      </p:sp>
    </p:spTree>
    <p:extLst>
      <p:ext uri="{BB962C8B-B14F-4D97-AF65-F5344CB8AC3E}">
        <p14:creationId xmlns:p14="http://schemas.microsoft.com/office/powerpoint/2010/main" val="13203871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F623B1-1C86-914A-8D33-A626BF6F6D0E}" type="slidenum">
              <a:rPr lang="en-US" smtClean="0"/>
              <a:t>22</a:t>
            </a:fld>
            <a:endParaRPr lang="en-US"/>
          </a:p>
        </p:txBody>
      </p:sp>
    </p:spTree>
    <p:extLst>
      <p:ext uri="{BB962C8B-B14F-4D97-AF65-F5344CB8AC3E}">
        <p14:creationId xmlns:p14="http://schemas.microsoft.com/office/powerpoint/2010/main" val="29734157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F623B1-1C86-914A-8D33-A626BF6F6D0E}" type="slidenum">
              <a:rPr lang="en-US" smtClean="0"/>
              <a:t>23</a:t>
            </a:fld>
            <a:endParaRPr lang="en-US"/>
          </a:p>
        </p:txBody>
      </p:sp>
    </p:spTree>
    <p:extLst>
      <p:ext uri="{BB962C8B-B14F-4D97-AF65-F5344CB8AC3E}">
        <p14:creationId xmlns:p14="http://schemas.microsoft.com/office/powerpoint/2010/main" val="5600080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F623B1-1C86-914A-8D33-A626BF6F6D0E}" type="slidenum">
              <a:rPr lang="en-US" smtClean="0"/>
              <a:t>24</a:t>
            </a:fld>
            <a:endParaRPr lang="en-US"/>
          </a:p>
        </p:txBody>
      </p:sp>
    </p:spTree>
    <p:extLst>
      <p:ext uri="{BB962C8B-B14F-4D97-AF65-F5344CB8AC3E}">
        <p14:creationId xmlns:p14="http://schemas.microsoft.com/office/powerpoint/2010/main" val="42050973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F623B1-1C86-914A-8D33-A626BF6F6D0E}" type="slidenum">
              <a:rPr lang="en-US" smtClean="0"/>
              <a:t>25</a:t>
            </a:fld>
            <a:endParaRPr lang="en-US"/>
          </a:p>
        </p:txBody>
      </p:sp>
    </p:spTree>
    <p:extLst>
      <p:ext uri="{BB962C8B-B14F-4D97-AF65-F5344CB8AC3E}">
        <p14:creationId xmlns:p14="http://schemas.microsoft.com/office/powerpoint/2010/main" val="32722361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F623B1-1C86-914A-8D33-A626BF6F6D0E}" type="slidenum">
              <a:rPr lang="en-US" smtClean="0"/>
              <a:t>3</a:t>
            </a:fld>
            <a:endParaRPr lang="en-US"/>
          </a:p>
        </p:txBody>
      </p:sp>
    </p:spTree>
    <p:extLst>
      <p:ext uri="{BB962C8B-B14F-4D97-AF65-F5344CB8AC3E}">
        <p14:creationId xmlns:p14="http://schemas.microsoft.com/office/powerpoint/2010/main" val="2936135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F623B1-1C86-914A-8D33-A626BF6F6D0E}" type="slidenum">
              <a:rPr lang="en-US" smtClean="0"/>
              <a:t>26</a:t>
            </a:fld>
            <a:endParaRPr lang="en-US"/>
          </a:p>
        </p:txBody>
      </p:sp>
    </p:spTree>
    <p:extLst>
      <p:ext uri="{BB962C8B-B14F-4D97-AF65-F5344CB8AC3E}">
        <p14:creationId xmlns:p14="http://schemas.microsoft.com/office/powerpoint/2010/main" val="13113378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F623B1-1C86-914A-8D33-A626BF6F6D0E}" type="slidenum">
              <a:rPr lang="en-US" smtClean="0"/>
              <a:t>27</a:t>
            </a:fld>
            <a:endParaRPr lang="en-US"/>
          </a:p>
        </p:txBody>
      </p:sp>
    </p:spTree>
    <p:extLst>
      <p:ext uri="{BB962C8B-B14F-4D97-AF65-F5344CB8AC3E}">
        <p14:creationId xmlns:p14="http://schemas.microsoft.com/office/powerpoint/2010/main" val="13884239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language to help out. </a:t>
            </a:r>
          </a:p>
        </p:txBody>
      </p:sp>
      <p:sp>
        <p:nvSpPr>
          <p:cNvPr id="4" name="Slide Number Placeholder 3"/>
          <p:cNvSpPr>
            <a:spLocks noGrp="1"/>
          </p:cNvSpPr>
          <p:nvPr>
            <p:ph type="sldNum" sz="quarter" idx="5"/>
          </p:nvPr>
        </p:nvSpPr>
        <p:spPr/>
        <p:txBody>
          <a:bodyPr/>
          <a:lstStyle/>
          <a:p>
            <a:fld id="{56F623B1-1C86-914A-8D33-A626BF6F6D0E}" type="slidenum">
              <a:rPr lang="en-US" smtClean="0"/>
              <a:t>28</a:t>
            </a:fld>
            <a:endParaRPr lang="en-US"/>
          </a:p>
        </p:txBody>
      </p:sp>
    </p:spTree>
    <p:extLst>
      <p:ext uri="{BB962C8B-B14F-4D97-AF65-F5344CB8AC3E}">
        <p14:creationId xmlns:p14="http://schemas.microsoft.com/office/powerpoint/2010/main" val="41342348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F623B1-1C86-914A-8D33-A626BF6F6D0E}" type="slidenum">
              <a:rPr lang="en-US" smtClean="0"/>
              <a:t>29</a:t>
            </a:fld>
            <a:endParaRPr lang="en-US"/>
          </a:p>
        </p:txBody>
      </p:sp>
    </p:spTree>
    <p:extLst>
      <p:ext uri="{BB962C8B-B14F-4D97-AF65-F5344CB8AC3E}">
        <p14:creationId xmlns:p14="http://schemas.microsoft.com/office/powerpoint/2010/main" val="28024637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F623B1-1C86-914A-8D33-A626BF6F6D0E}" type="slidenum">
              <a:rPr lang="en-US" smtClean="0"/>
              <a:t>31</a:t>
            </a:fld>
            <a:endParaRPr lang="en-US"/>
          </a:p>
        </p:txBody>
      </p:sp>
    </p:spTree>
    <p:extLst>
      <p:ext uri="{BB962C8B-B14F-4D97-AF65-F5344CB8AC3E}">
        <p14:creationId xmlns:p14="http://schemas.microsoft.com/office/powerpoint/2010/main" val="12513701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F623B1-1C86-914A-8D33-A626BF6F6D0E}" type="slidenum">
              <a:rPr lang="en-US" smtClean="0"/>
              <a:t>36</a:t>
            </a:fld>
            <a:endParaRPr lang="en-US"/>
          </a:p>
        </p:txBody>
      </p:sp>
    </p:spTree>
    <p:extLst>
      <p:ext uri="{BB962C8B-B14F-4D97-AF65-F5344CB8AC3E}">
        <p14:creationId xmlns:p14="http://schemas.microsoft.com/office/powerpoint/2010/main" val="8167312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F623B1-1C86-914A-8D33-A626BF6F6D0E}" type="slidenum">
              <a:rPr lang="en-US" smtClean="0"/>
              <a:t>39</a:t>
            </a:fld>
            <a:endParaRPr lang="en-US"/>
          </a:p>
        </p:txBody>
      </p:sp>
    </p:spTree>
    <p:extLst>
      <p:ext uri="{BB962C8B-B14F-4D97-AF65-F5344CB8AC3E}">
        <p14:creationId xmlns:p14="http://schemas.microsoft.com/office/powerpoint/2010/main" val="9375477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F623B1-1C86-914A-8D33-A626BF6F6D0E}" type="slidenum">
              <a:rPr lang="en-US" smtClean="0"/>
              <a:t>43</a:t>
            </a:fld>
            <a:endParaRPr lang="en-US"/>
          </a:p>
        </p:txBody>
      </p:sp>
    </p:spTree>
    <p:extLst>
      <p:ext uri="{BB962C8B-B14F-4D97-AF65-F5344CB8AC3E}">
        <p14:creationId xmlns:p14="http://schemas.microsoft.com/office/powerpoint/2010/main" val="18048147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F623B1-1C86-914A-8D33-A626BF6F6D0E}" type="slidenum">
              <a:rPr lang="en-US" smtClean="0"/>
              <a:t>44</a:t>
            </a:fld>
            <a:endParaRPr lang="en-US"/>
          </a:p>
        </p:txBody>
      </p:sp>
    </p:spTree>
    <p:extLst>
      <p:ext uri="{BB962C8B-B14F-4D97-AF65-F5344CB8AC3E}">
        <p14:creationId xmlns:p14="http://schemas.microsoft.com/office/powerpoint/2010/main" val="190544881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youtu.be</a:t>
            </a:r>
            <a:r>
              <a:rPr lang="en-US" dirty="0"/>
              <a:t>/yIYKR4sgzI8?t=189</a:t>
            </a:r>
          </a:p>
        </p:txBody>
      </p:sp>
      <p:sp>
        <p:nvSpPr>
          <p:cNvPr id="4" name="Slide Number Placeholder 3"/>
          <p:cNvSpPr>
            <a:spLocks noGrp="1"/>
          </p:cNvSpPr>
          <p:nvPr>
            <p:ph type="sldNum" sz="quarter" idx="5"/>
          </p:nvPr>
        </p:nvSpPr>
        <p:spPr/>
        <p:txBody>
          <a:bodyPr/>
          <a:lstStyle/>
          <a:p>
            <a:fld id="{56F623B1-1C86-914A-8D33-A626BF6F6D0E}" type="slidenum">
              <a:rPr lang="en-US" smtClean="0"/>
              <a:t>46</a:t>
            </a:fld>
            <a:endParaRPr lang="en-US"/>
          </a:p>
        </p:txBody>
      </p:sp>
    </p:spTree>
    <p:extLst>
      <p:ext uri="{BB962C8B-B14F-4D97-AF65-F5344CB8AC3E}">
        <p14:creationId xmlns:p14="http://schemas.microsoft.com/office/powerpoint/2010/main" val="38383022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F623B1-1C86-914A-8D33-A626BF6F6D0E}" type="slidenum">
              <a:rPr lang="en-US" smtClean="0"/>
              <a:t>4</a:t>
            </a:fld>
            <a:endParaRPr lang="en-US"/>
          </a:p>
        </p:txBody>
      </p:sp>
    </p:spTree>
    <p:extLst>
      <p:ext uri="{BB962C8B-B14F-4D97-AF65-F5344CB8AC3E}">
        <p14:creationId xmlns:p14="http://schemas.microsoft.com/office/powerpoint/2010/main" val="93249986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F623B1-1C86-914A-8D33-A626BF6F6D0E}" type="slidenum">
              <a:rPr lang="en-US" smtClean="0"/>
              <a:t>49</a:t>
            </a:fld>
            <a:endParaRPr lang="en-US"/>
          </a:p>
        </p:txBody>
      </p:sp>
    </p:spTree>
    <p:extLst>
      <p:ext uri="{BB962C8B-B14F-4D97-AF65-F5344CB8AC3E}">
        <p14:creationId xmlns:p14="http://schemas.microsoft.com/office/powerpoint/2010/main" val="358918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F623B1-1C86-914A-8D33-A626BF6F6D0E}" type="slidenum">
              <a:rPr lang="en-US" smtClean="0"/>
              <a:t>5</a:t>
            </a:fld>
            <a:endParaRPr lang="en-US"/>
          </a:p>
        </p:txBody>
      </p:sp>
    </p:spTree>
    <p:extLst>
      <p:ext uri="{BB962C8B-B14F-4D97-AF65-F5344CB8AC3E}">
        <p14:creationId xmlns:p14="http://schemas.microsoft.com/office/powerpoint/2010/main" val="34498687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F623B1-1C86-914A-8D33-A626BF6F6D0E}" type="slidenum">
              <a:rPr lang="en-US" smtClean="0"/>
              <a:t>7</a:t>
            </a:fld>
            <a:endParaRPr lang="en-US"/>
          </a:p>
        </p:txBody>
      </p:sp>
    </p:spTree>
    <p:extLst>
      <p:ext uri="{BB962C8B-B14F-4D97-AF65-F5344CB8AC3E}">
        <p14:creationId xmlns:p14="http://schemas.microsoft.com/office/powerpoint/2010/main" val="10827310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F623B1-1C86-914A-8D33-A626BF6F6D0E}" type="slidenum">
              <a:rPr lang="en-US" smtClean="0"/>
              <a:t>8</a:t>
            </a:fld>
            <a:endParaRPr lang="en-US"/>
          </a:p>
        </p:txBody>
      </p:sp>
    </p:spTree>
    <p:extLst>
      <p:ext uri="{BB962C8B-B14F-4D97-AF65-F5344CB8AC3E}">
        <p14:creationId xmlns:p14="http://schemas.microsoft.com/office/powerpoint/2010/main" val="16980810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F623B1-1C86-914A-8D33-A626BF6F6D0E}" type="slidenum">
              <a:rPr lang="en-US" smtClean="0"/>
              <a:t>9</a:t>
            </a:fld>
            <a:endParaRPr lang="en-US"/>
          </a:p>
        </p:txBody>
      </p:sp>
    </p:spTree>
    <p:extLst>
      <p:ext uri="{BB962C8B-B14F-4D97-AF65-F5344CB8AC3E}">
        <p14:creationId xmlns:p14="http://schemas.microsoft.com/office/powerpoint/2010/main" val="3436659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F623B1-1C86-914A-8D33-A626BF6F6D0E}" type="slidenum">
              <a:rPr lang="en-US" smtClean="0"/>
              <a:t>10</a:t>
            </a:fld>
            <a:endParaRPr lang="en-US"/>
          </a:p>
        </p:txBody>
      </p:sp>
    </p:spTree>
    <p:extLst>
      <p:ext uri="{BB962C8B-B14F-4D97-AF65-F5344CB8AC3E}">
        <p14:creationId xmlns:p14="http://schemas.microsoft.com/office/powerpoint/2010/main" val="37460197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p>
        </p:txBody>
      </p:sp>
      <p:sp>
        <p:nvSpPr>
          <p:cNvPr id="4" name="Slide Number Placeholder 3"/>
          <p:cNvSpPr>
            <a:spLocks noGrp="1"/>
          </p:cNvSpPr>
          <p:nvPr>
            <p:ph type="sldNum" sz="quarter" idx="5"/>
          </p:nvPr>
        </p:nvSpPr>
        <p:spPr/>
        <p:txBody>
          <a:bodyPr/>
          <a:lstStyle/>
          <a:p>
            <a:fld id="{56F623B1-1C86-914A-8D33-A626BF6F6D0E}" type="slidenum">
              <a:rPr lang="en-US" smtClean="0"/>
              <a:t>11</a:t>
            </a:fld>
            <a:endParaRPr lang="en-US"/>
          </a:p>
        </p:txBody>
      </p:sp>
    </p:spTree>
    <p:extLst>
      <p:ext uri="{BB962C8B-B14F-4D97-AF65-F5344CB8AC3E}">
        <p14:creationId xmlns:p14="http://schemas.microsoft.com/office/powerpoint/2010/main" val="30146342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173934F1-7236-CF4F-B0F4-CBD8C544232B}" type="datetimeFigureOut">
              <a:rPr lang="en-US" smtClean="0"/>
              <a:t>8/11/20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69B790-9DF7-524C-BAA8-08F4EA147746}" type="slidenum">
              <a:rPr lang="en-US" smtClean="0"/>
              <a:t>‹#›</a:t>
            </a:fld>
            <a:endParaRPr lang="en-US"/>
          </a:p>
        </p:txBody>
      </p:sp>
    </p:spTree>
    <p:extLst>
      <p:ext uri="{BB962C8B-B14F-4D97-AF65-F5344CB8AC3E}">
        <p14:creationId xmlns:p14="http://schemas.microsoft.com/office/powerpoint/2010/main" val="17117078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73934F1-7236-CF4F-B0F4-CBD8C544232B}" type="datetimeFigureOut">
              <a:rPr lang="en-US" smtClean="0"/>
              <a:t>8/11/20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69B790-9DF7-524C-BAA8-08F4EA147746}" type="slidenum">
              <a:rPr lang="en-US" smtClean="0"/>
              <a:t>‹#›</a:t>
            </a:fld>
            <a:endParaRPr lang="en-US"/>
          </a:p>
        </p:txBody>
      </p:sp>
    </p:spTree>
    <p:extLst>
      <p:ext uri="{BB962C8B-B14F-4D97-AF65-F5344CB8AC3E}">
        <p14:creationId xmlns:p14="http://schemas.microsoft.com/office/powerpoint/2010/main" val="15914730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73934F1-7236-CF4F-B0F4-CBD8C544232B}" type="datetimeFigureOut">
              <a:rPr lang="en-US" smtClean="0"/>
              <a:t>8/11/20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69B790-9DF7-524C-BAA8-08F4EA147746}" type="slidenum">
              <a:rPr lang="en-US" smtClean="0"/>
              <a:t>‹#›</a:t>
            </a:fld>
            <a:endParaRPr lang="en-US"/>
          </a:p>
        </p:txBody>
      </p:sp>
    </p:spTree>
    <p:extLst>
      <p:ext uri="{BB962C8B-B14F-4D97-AF65-F5344CB8AC3E}">
        <p14:creationId xmlns:p14="http://schemas.microsoft.com/office/powerpoint/2010/main" val="9790136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baseline="0"/>
            </a:lvl1pPr>
          </a:lstStyle>
          <a:p>
            <a:r>
              <a:rPr lang="en-US" dirty="0"/>
              <a:t>Click to edit Master title style</a:t>
            </a:r>
          </a:p>
        </p:txBody>
      </p:sp>
      <p:sp>
        <p:nvSpPr>
          <p:cNvPr id="3" name="Content Placeholder 2"/>
          <p:cNvSpPr>
            <a:spLocks noGrp="1"/>
          </p:cNvSpPr>
          <p:nvPr>
            <p:ph idx="1"/>
          </p:nvPr>
        </p:nvSpPr>
        <p:spPr/>
        <p:txBody>
          <a:bodyPr/>
          <a:lstStyle>
            <a:lvl1pPr>
              <a:lnSpc>
                <a:spcPct val="100000"/>
              </a:lnSpc>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173934F1-7236-CF4F-B0F4-CBD8C544232B}" type="datetimeFigureOut">
              <a:rPr lang="en-US" smtClean="0"/>
              <a:t>8/11/20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69B790-9DF7-524C-BAA8-08F4EA147746}" type="slidenum">
              <a:rPr lang="en-US" smtClean="0"/>
              <a:t>‹#›</a:t>
            </a:fld>
            <a:endParaRPr lang="en-US"/>
          </a:p>
        </p:txBody>
      </p:sp>
    </p:spTree>
    <p:extLst>
      <p:ext uri="{BB962C8B-B14F-4D97-AF65-F5344CB8AC3E}">
        <p14:creationId xmlns:p14="http://schemas.microsoft.com/office/powerpoint/2010/main" val="9820930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73934F1-7236-CF4F-B0F4-CBD8C544232B}" type="datetimeFigureOut">
              <a:rPr lang="en-US" smtClean="0"/>
              <a:t>8/11/20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69B790-9DF7-524C-BAA8-08F4EA147746}" type="slidenum">
              <a:rPr lang="en-US" smtClean="0"/>
              <a:t>‹#›</a:t>
            </a:fld>
            <a:endParaRPr lang="en-US"/>
          </a:p>
        </p:txBody>
      </p:sp>
    </p:spTree>
    <p:extLst>
      <p:ext uri="{BB962C8B-B14F-4D97-AF65-F5344CB8AC3E}">
        <p14:creationId xmlns:p14="http://schemas.microsoft.com/office/powerpoint/2010/main" val="4777737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73934F1-7236-CF4F-B0F4-CBD8C544232B}" type="datetimeFigureOut">
              <a:rPr lang="en-US" smtClean="0"/>
              <a:t>8/11/20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69B790-9DF7-524C-BAA8-08F4EA147746}" type="slidenum">
              <a:rPr lang="en-US" smtClean="0"/>
              <a:t>‹#›</a:t>
            </a:fld>
            <a:endParaRPr lang="en-US"/>
          </a:p>
        </p:txBody>
      </p:sp>
    </p:spTree>
    <p:extLst>
      <p:ext uri="{BB962C8B-B14F-4D97-AF65-F5344CB8AC3E}">
        <p14:creationId xmlns:p14="http://schemas.microsoft.com/office/powerpoint/2010/main" val="5024298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73934F1-7236-CF4F-B0F4-CBD8C544232B}" type="datetimeFigureOut">
              <a:rPr lang="en-US" smtClean="0"/>
              <a:t>8/11/20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D69B790-9DF7-524C-BAA8-08F4EA147746}" type="slidenum">
              <a:rPr lang="en-US" smtClean="0"/>
              <a:t>‹#›</a:t>
            </a:fld>
            <a:endParaRPr lang="en-US"/>
          </a:p>
        </p:txBody>
      </p:sp>
    </p:spTree>
    <p:extLst>
      <p:ext uri="{BB962C8B-B14F-4D97-AF65-F5344CB8AC3E}">
        <p14:creationId xmlns:p14="http://schemas.microsoft.com/office/powerpoint/2010/main" val="4331418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73934F1-7236-CF4F-B0F4-CBD8C544232B}" type="datetimeFigureOut">
              <a:rPr lang="en-US" smtClean="0"/>
              <a:t>8/11/20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D69B790-9DF7-524C-BAA8-08F4EA147746}" type="slidenum">
              <a:rPr lang="en-US" smtClean="0"/>
              <a:t>‹#›</a:t>
            </a:fld>
            <a:endParaRPr lang="en-US"/>
          </a:p>
        </p:txBody>
      </p:sp>
    </p:spTree>
    <p:extLst>
      <p:ext uri="{BB962C8B-B14F-4D97-AF65-F5344CB8AC3E}">
        <p14:creationId xmlns:p14="http://schemas.microsoft.com/office/powerpoint/2010/main" val="19937159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73934F1-7236-CF4F-B0F4-CBD8C544232B}" type="datetimeFigureOut">
              <a:rPr lang="en-US" smtClean="0"/>
              <a:t>8/11/20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D69B790-9DF7-524C-BAA8-08F4EA147746}" type="slidenum">
              <a:rPr lang="en-US" smtClean="0"/>
              <a:t>‹#›</a:t>
            </a:fld>
            <a:endParaRPr lang="en-US"/>
          </a:p>
        </p:txBody>
      </p:sp>
    </p:spTree>
    <p:extLst>
      <p:ext uri="{BB962C8B-B14F-4D97-AF65-F5344CB8AC3E}">
        <p14:creationId xmlns:p14="http://schemas.microsoft.com/office/powerpoint/2010/main" val="11969300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73934F1-7236-CF4F-B0F4-CBD8C544232B}" type="datetimeFigureOut">
              <a:rPr lang="en-US" smtClean="0"/>
              <a:t>8/11/20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69B790-9DF7-524C-BAA8-08F4EA147746}" type="slidenum">
              <a:rPr lang="en-US" smtClean="0"/>
              <a:t>‹#›</a:t>
            </a:fld>
            <a:endParaRPr lang="en-US"/>
          </a:p>
        </p:txBody>
      </p:sp>
    </p:spTree>
    <p:extLst>
      <p:ext uri="{BB962C8B-B14F-4D97-AF65-F5344CB8AC3E}">
        <p14:creationId xmlns:p14="http://schemas.microsoft.com/office/powerpoint/2010/main" val="13237767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73934F1-7236-CF4F-B0F4-CBD8C544232B}" type="datetimeFigureOut">
              <a:rPr lang="en-US" smtClean="0"/>
              <a:t>8/11/20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69B790-9DF7-524C-BAA8-08F4EA147746}" type="slidenum">
              <a:rPr lang="en-US" smtClean="0"/>
              <a:t>‹#›</a:t>
            </a:fld>
            <a:endParaRPr lang="en-US"/>
          </a:p>
        </p:txBody>
      </p:sp>
    </p:spTree>
    <p:extLst>
      <p:ext uri="{BB962C8B-B14F-4D97-AF65-F5344CB8AC3E}">
        <p14:creationId xmlns:p14="http://schemas.microsoft.com/office/powerpoint/2010/main" val="7860274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73934F1-7236-CF4F-B0F4-CBD8C544232B}" type="datetimeFigureOut">
              <a:rPr lang="en-US" smtClean="0"/>
              <a:t>8/11/20</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D69B790-9DF7-524C-BAA8-08F4EA147746}" type="slidenum">
              <a:rPr lang="en-US" smtClean="0"/>
              <a:t>‹#›</a:t>
            </a:fld>
            <a:endParaRPr lang="en-US"/>
          </a:p>
        </p:txBody>
      </p:sp>
    </p:spTree>
    <p:extLst>
      <p:ext uri="{BB962C8B-B14F-4D97-AF65-F5344CB8AC3E}">
        <p14:creationId xmlns:p14="http://schemas.microsoft.com/office/powerpoint/2010/main" val="91866315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6.xml"/><Relationship Id="rId4" Type="http://schemas.openxmlformats.org/officeDocument/2006/relationships/image" Target="../media/image10.sv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0.xml"/><Relationship Id="rId1" Type="http://schemas.openxmlformats.org/officeDocument/2006/relationships/slideLayout" Target="../slideLayouts/slideLayout6.xml"/><Relationship Id="rId5" Type="http://schemas.openxmlformats.org/officeDocument/2006/relationships/image" Target="../media/image14.png"/><Relationship Id="rId4" Type="http://schemas.openxmlformats.org/officeDocument/2006/relationships/image" Target="../media/image13.png"/></Relationships>
</file>

<file path=ppt/slides/_rels/slide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tiff"/><Relationship Id="rId4" Type="http://schemas.openxmlformats.org/officeDocument/2006/relationships/image" Target="../media/image3.tiff"/></Relationships>
</file>

<file path=ppt/slides/_rels/slide30.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12.wmf"/><Relationship Id="rId1" Type="http://schemas.openxmlformats.org/officeDocument/2006/relationships/slideLayout" Target="../slideLayouts/slideLayout4.xml"/><Relationship Id="rId6" Type="http://schemas.openxmlformats.org/officeDocument/2006/relationships/image" Target="../media/image18.png"/><Relationship Id="rId5" Type="http://schemas.openxmlformats.org/officeDocument/2006/relationships/customXml" Target="../ink/ink2.xml"/><Relationship Id="rId4" Type="http://schemas.openxmlformats.org/officeDocument/2006/relationships/image" Target="../media/image17.png"/></Relationships>
</file>

<file path=ppt/slides/_rels/slide31.xml.rels><?xml version="1.0" encoding="UTF-8" standalone="yes"?>
<Relationships xmlns="http://schemas.openxmlformats.org/package/2006/relationships"><Relationship Id="rId8" Type="http://schemas.openxmlformats.org/officeDocument/2006/relationships/customXml" Target="../ink/ink5.xml"/><Relationship Id="rId13" Type="http://schemas.openxmlformats.org/officeDocument/2006/relationships/image" Target="../media/image23.png"/><Relationship Id="rId18" Type="http://schemas.openxmlformats.org/officeDocument/2006/relationships/customXml" Target="../ink/ink10.xml"/><Relationship Id="rId3" Type="http://schemas.openxmlformats.org/officeDocument/2006/relationships/image" Target="../media/image12.wmf"/><Relationship Id="rId21" Type="http://schemas.openxmlformats.org/officeDocument/2006/relationships/image" Target="../media/image27.png"/><Relationship Id="rId7" Type="http://schemas.openxmlformats.org/officeDocument/2006/relationships/image" Target="../media/image20.png"/><Relationship Id="rId12" Type="http://schemas.openxmlformats.org/officeDocument/2006/relationships/customXml" Target="../ink/ink7.xml"/><Relationship Id="rId17" Type="http://schemas.openxmlformats.org/officeDocument/2006/relationships/image" Target="../media/image25.png"/><Relationship Id="rId2" Type="http://schemas.openxmlformats.org/officeDocument/2006/relationships/notesSlide" Target="../notesSlides/notesSlide24.xml"/><Relationship Id="rId16" Type="http://schemas.openxmlformats.org/officeDocument/2006/relationships/customXml" Target="../ink/ink9.xml"/><Relationship Id="rId20" Type="http://schemas.openxmlformats.org/officeDocument/2006/relationships/customXml" Target="../ink/ink11.xml"/><Relationship Id="rId1" Type="http://schemas.openxmlformats.org/officeDocument/2006/relationships/slideLayout" Target="../slideLayouts/slideLayout4.xml"/><Relationship Id="rId6" Type="http://schemas.openxmlformats.org/officeDocument/2006/relationships/customXml" Target="../ink/ink4.xml"/><Relationship Id="rId11" Type="http://schemas.openxmlformats.org/officeDocument/2006/relationships/image" Target="../media/image22.png"/><Relationship Id="rId5" Type="http://schemas.openxmlformats.org/officeDocument/2006/relationships/image" Target="../media/image19.png"/><Relationship Id="rId15" Type="http://schemas.openxmlformats.org/officeDocument/2006/relationships/image" Target="../media/image24.png"/><Relationship Id="rId10" Type="http://schemas.openxmlformats.org/officeDocument/2006/relationships/customXml" Target="../ink/ink6.xml"/><Relationship Id="rId19" Type="http://schemas.openxmlformats.org/officeDocument/2006/relationships/image" Target="../media/image26.png"/><Relationship Id="rId4" Type="http://schemas.openxmlformats.org/officeDocument/2006/relationships/customXml" Target="../ink/ink3.xml"/><Relationship Id="rId9" Type="http://schemas.openxmlformats.org/officeDocument/2006/relationships/image" Target="../media/image21.png"/><Relationship Id="rId14" Type="http://schemas.openxmlformats.org/officeDocument/2006/relationships/customXml" Target="../ink/ink8.xml"/></Relationships>
</file>

<file path=ppt/slides/_rels/slide32.xml.rels><?xml version="1.0" encoding="UTF-8" standalone="yes"?>
<Relationships xmlns="http://schemas.openxmlformats.org/package/2006/relationships"><Relationship Id="rId3" Type="http://schemas.openxmlformats.org/officeDocument/2006/relationships/customXml" Target="../ink/ink12.xml"/><Relationship Id="rId2" Type="http://schemas.openxmlformats.org/officeDocument/2006/relationships/image" Target="../media/image12.wmf"/><Relationship Id="rId1" Type="http://schemas.openxmlformats.org/officeDocument/2006/relationships/slideLayout" Target="../slideLayouts/slideLayout4.xml"/><Relationship Id="rId4" Type="http://schemas.openxmlformats.org/officeDocument/2006/relationships/image" Target="../media/image28.png"/></Relationships>
</file>

<file path=ppt/slides/_rels/slide33.xml.rels><?xml version="1.0" encoding="UTF-8" standalone="yes"?>
<Relationships xmlns="http://schemas.openxmlformats.org/package/2006/relationships"><Relationship Id="rId2" Type="http://schemas.openxmlformats.org/officeDocument/2006/relationships/image" Target="../media/image12.wmf"/><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6.xml"/><Relationship Id="rId4" Type="http://schemas.openxmlformats.org/officeDocument/2006/relationships/image" Target="../media/image10.sv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 Id="rId6" Type="http://schemas.openxmlformats.org/officeDocument/2006/relationships/image" Target="../media/image140.png"/><Relationship Id="rId5" Type="http://schemas.openxmlformats.org/officeDocument/2006/relationships/image" Target="../media/image70.png"/></Relationships>
</file>

<file path=ppt/slides/_rels/slide44.xml.rels><?xml version="1.0" encoding="UTF-8" standalone="yes"?>
<Relationships xmlns="http://schemas.openxmlformats.org/package/2006/relationships"><Relationship Id="rId8" Type="http://schemas.openxmlformats.org/officeDocument/2006/relationships/image" Target="../media/image10.svg"/><Relationship Id="rId7" Type="http://schemas.openxmlformats.org/officeDocument/2006/relationships/image" Target="../media/image9.png"/><Relationship Id="rId2" Type="http://schemas.openxmlformats.org/officeDocument/2006/relationships/notesSlide" Target="../notesSlides/notesSlide28.xml"/><Relationship Id="rId1" Type="http://schemas.openxmlformats.org/officeDocument/2006/relationships/slideLayout" Target="../slideLayouts/slideLayout6.xml"/><Relationship Id="rId6" Type="http://schemas.openxmlformats.org/officeDocument/2006/relationships/image" Target="../media/image140.png"/><Relationship Id="rId5" Type="http://schemas.openxmlformats.org/officeDocument/2006/relationships/image" Target="../media/image70.png"/></Relationships>
</file>

<file path=ppt/slides/_rels/slide45.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13.emf"/></Relationships>
</file>

<file path=ppt/slides/_rels/slide4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55494" y="2120154"/>
            <a:ext cx="8633012" cy="1862884"/>
          </a:xfrm>
        </p:spPr>
        <p:txBody>
          <a:bodyPr>
            <a:noAutofit/>
          </a:bodyPr>
          <a:lstStyle/>
          <a:p>
            <a:r>
              <a:rPr lang="en-US" sz="5200" b="1" dirty="0" err="1"/>
              <a:t>Biostat</a:t>
            </a:r>
            <a:r>
              <a:rPr lang="en-US" sz="5200" b="1" dirty="0"/>
              <a:t> 202: Opportunities and Challenges of “Big Data”.</a:t>
            </a:r>
            <a:br>
              <a:rPr lang="en-US" sz="5200" b="1" dirty="0"/>
            </a:br>
            <a:r>
              <a:rPr lang="en-US" sz="5200" dirty="0">
                <a:solidFill>
                  <a:schemeClr val="accent5"/>
                </a:solidFill>
              </a:rPr>
              <a:t>Machine Learning</a:t>
            </a:r>
            <a:r>
              <a:rPr lang="en-US" sz="5200" b="1" dirty="0">
                <a:solidFill>
                  <a:schemeClr val="accent5"/>
                </a:solidFill>
              </a:rPr>
              <a:t> 2:</a:t>
            </a:r>
            <a:br>
              <a:rPr lang="en-US" sz="5200" b="1" dirty="0">
                <a:solidFill>
                  <a:schemeClr val="accent5"/>
                </a:solidFill>
              </a:rPr>
            </a:br>
            <a:r>
              <a:rPr lang="en-US" sz="5200" dirty="0">
                <a:solidFill>
                  <a:srgbClr val="00B050"/>
                </a:solidFill>
              </a:rPr>
              <a:t>Supervised learning [classification]</a:t>
            </a:r>
            <a:endParaRPr lang="en-US" sz="5200" b="1" dirty="0">
              <a:solidFill>
                <a:srgbClr val="00B050"/>
              </a:solidFill>
            </a:endParaRPr>
          </a:p>
        </p:txBody>
      </p:sp>
      <p:sp>
        <p:nvSpPr>
          <p:cNvPr id="3" name="Subtitle 2"/>
          <p:cNvSpPr>
            <a:spLocks noGrp="1"/>
          </p:cNvSpPr>
          <p:nvPr>
            <p:ph type="subTitle" idx="1"/>
          </p:nvPr>
        </p:nvSpPr>
        <p:spPr>
          <a:xfrm>
            <a:off x="1075764" y="4193708"/>
            <a:ext cx="6858000" cy="1655762"/>
          </a:xfrm>
        </p:spPr>
        <p:txBody>
          <a:bodyPr>
            <a:normAutofit/>
          </a:bodyPr>
          <a:lstStyle/>
          <a:p>
            <a:r>
              <a:rPr lang="en-US" b="1" dirty="0"/>
              <a:t>Aaron Wolfe Scheffler</a:t>
            </a:r>
          </a:p>
          <a:p>
            <a:r>
              <a:rPr lang="en-US" b="1" dirty="0"/>
              <a:t>Division of Biostatistics</a:t>
            </a:r>
          </a:p>
          <a:p>
            <a:r>
              <a:rPr lang="en-US" b="1" dirty="0"/>
              <a:t>Department of Epidemiology and Biostatistics</a:t>
            </a:r>
          </a:p>
        </p:txBody>
      </p:sp>
    </p:spTree>
    <p:extLst>
      <p:ext uri="{BB962C8B-B14F-4D97-AF65-F5344CB8AC3E}">
        <p14:creationId xmlns:p14="http://schemas.microsoft.com/office/powerpoint/2010/main" val="517289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6044" y="240792"/>
            <a:ext cx="5937755" cy="1188720"/>
          </a:xfrm>
        </p:spPr>
        <p:txBody>
          <a:bodyPr>
            <a:normAutofit fontScale="90000"/>
          </a:bodyPr>
          <a:lstStyle/>
          <a:p>
            <a:r>
              <a:rPr lang="en-US" dirty="0"/>
              <a:t>2D classification example</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5358" y="1562100"/>
            <a:ext cx="6879125" cy="5067300"/>
          </a:xfrm>
          <a:prstGeom prst="rect">
            <a:avLst/>
          </a:prstGeom>
        </p:spPr>
      </p:pic>
      <p:cxnSp>
        <p:nvCxnSpPr>
          <p:cNvPr id="7" name="Straight Connector 6"/>
          <p:cNvCxnSpPr/>
          <p:nvPr/>
        </p:nvCxnSpPr>
        <p:spPr>
          <a:xfrm>
            <a:off x="1841500" y="2992582"/>
            <a:ext cx="5168900" cy="273050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5501993" y="3916487"/>
            <a:ext cx="3218632" cy="923330"/>
          </a:xfrm>
          <a:prstGeom prst="rect">
            <a:avLst/>
          </a:prstGeom>
          <a:noFill/>
        </p:spPr>
        <p:txBody>
          <a:bodyPr wrap="square" rtlCol="0">
            <a:spAutoFit/>
          </a:bodyPr>
          <a:lstStyle/>
          <a:p>
            <a:r>
              <a:rPr lang="en-US" i="1" dirty="0"/>
              <a:t>Classification Rule </a:t>
            </a:r>
            <a:r>
              <a:rPr lang="en-US" dirty="0"/>
              <a:t>predicts new data points above the line to be 6</a:t>
            </a:r>
            <a:r>
              <a:rPr lang="en-US" baseline="30000" dirty="0"/>
              <a:t>th</a:t>
            </a:r>
            <a:r>
              <a:rPr lang="en-US" dirty="0"/>
              <a:t> grade </a:t>
            </a:r>
          </a:p>
        </p:txBody>
      </p:sp>
      <p:sp>
        <p:nvSpPr>
          <p:cNvPr id="5" name="Oval 4"/>
          <p:cNvSpPr/>
          <p:nvPr/>
        </p:nvSpPr>
        <p:spPr>
          <a:xfrm>
            <a:off x="5303982" y="4014330"/>
            <a:ext cx="162838" cy="162839"/>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3C00D0C0-F27F-EE4D-AB55-886399D25F04}"/>
              </a:ext>
            </a:extLst>
          </p:cNvPr>
          <p:cNvSpPr txBox="1"/>
          <p:nvPr/>
        </p:nvSpPr>
        <p:spPr>
          <a:xfrm rot="1653336">
            <a:off x="3111190" y="3762016"/>
            <a:ext cx="2196790" cy="369332"/>
          </a:xfrm>
          <a:prstGeom prst="rect">
            <a:avLst/>
          </a:prstGeom>
          <a:noFill/>
        </p:spPr>
        <p:txBody>
          <a:bodyPr wrap="square" rtlCol="0">
            <a:spAutoFit/>
          </a:bodyPr>
          <a:lstStyle/>
          <a:p>
            <a:r>
              <a:rPr lang="en-US" dirty="0"/>
              <a:t>Classification Rule</a:t>
            </a:r>
          </a:p>
        </p:txBody>
      </p:sp>
    </p:spTree>
    <p:extLst>
      <p:ext uri="{BB962C8B-B14F-4D97-AF65-F5344CB8AC3E}">
        <p14:creationId xmlns:p14="http://schemas.microsoft.com/office/powerpoint/2010/main" val="1420198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6044" y="240792"/>
            <a:ext cx="5937755" cy="1188720"/>
          </a:xfrm>
        </p:spPr>
        <p:txBody>
          <a:bodyPr>
            <a:normAutofit fontScale="90000"/>
          </a:bodyPr>
          <a:lstStyle/>
          <a:p>
            <a:r>
              <a:rPr lang="en-US" dirty="0"/>
              <a:t>2D classification example</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5358" y="1562100"/>
            <a:ext cx="6879125" cy="5067300"/>
          </a:xfrm>
          <a:prstGeom prst="rect">
            <a:avLst/>
          </a:prstGeom>
        </p:spPr>
      </p:pic>
      <p:cxnSp>
        <p:nvCxnSpPr>
          <p:cNvPr id="7" name="Straight Connector 6"/>
          <p:cNvCxnSpPr/>
          <p:nvPr/>
        </p:nvCxnSpPr>
        <p:spPr>
          <a:xfrm>
            <a:off x="1841500" y="2992582"/>
            <a:ext cx="5168900" cy="27305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Arc 2"/>
          <p:cNvSpPr/>
          <p:nvPr/>
        </p:nvSpPr>
        <p:spPr>
          <a:xfrm>
            <a:off x="-2633518" y="3717637"/>
            <a:ext cx="9200573" cy="3435927"/>
          </a:xfrm>
          <a:prstGeom prst="arc">
            <a:avLst>
              <a:gd name="adj1" fmla="val 16200000"/>
              <a:gd name="adj2" fmla="val 103149"/>
            </a:avLst>
          </a:prstGeom>
          <a:ln w="63500">
            <a:solidFill>
              <a:schemeClr val="tx1"/>
            </a:solidFill>
            <a:prstDash val="lg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0730182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6044" y="240792"/>
            <a:ext cx="5937755" cy="1188720"/>
          </a:xfrm>
        </p:spPr>
        <p:txBody>
          <a:bodyPr>
            <a:normAutofit fontScale="90000"/>
          </a:bodyPr>
          <a:lstStyle/>
          <a:p>
            <a:r>
              <a:rPr lang="en-US" dirty="0"/>
              <a:t>2D classification example</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5358" y="1562100"/>
            <a:ext cx="6879125" cy="5067300"/>
          </a:xfrm>
          <a:prstGeom prst="rect">
            <a:avLst/>
          </a:prstGeom>
        </p:spPr>
      </p:pic>
      <p:cxnSp>
        <p:nvCxnSpPr>
          <p:cNvPr id="7" name="Straight Connector 6"/>
          <p:cNvCxnSpPr/>
          <p:nvPr/>
        </p:nvCxnSpPr>
        <p:spPr>
          <a:xfrm>
            <a:off x="1841500" y="2992582"/>
            <a:ext cx="5168900" cy="27305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Arc 2"/>
          <p:cNvSpPr/>
          <p:nvPr/>
        </p:nvSpPr>
        <p:spPr>
          <a:xfrm>
            <a:off x="-2633518" y="3717637"/>
            <a:ext cx="9200573" cy="3435927"/>
          </a:xfrm>
          <a:prstGeom prst="arc">
            <a:avLst>
              <a:gd name="adj1" fmla="val 16200000"/>
              <a:gd name="adj2" fmla="val 103149"/>
            </a:avLst>
          </a:prstGeom>
          <a:ln w="12700">
            <a:solidFill>
              <a:schemeClr val="tx1"/>
            </a:solidFill>
            <a:prstDash val="lg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Freeform 4"/>
          <p:cNvSpPr/>
          <p:nvPr/>
        </p:nvSpPr>
        <p:spPr>
          <a:xfrm>
            <a:off x="2576708" y="2632364"/>
            <a:ext cx="4475292" cy="3297381"/>
          </a:xfrm>
          <a:custGeom>
            <a:avLst/>
            <a:gdLst>
              <a:gd name="connsiteX0" fmla="*/ 305037 w 4475292"/>
              <a:gd name="connsiteY0" fmla="*/ 0 h 3297381"/>
              <a:gd name="connsiteX1" fmla="*/ 263474 w 4475292"/>
              <a:gd name="connsiteY1" fmla="*/ 124691 h 3297381"/>
              <a:gd name="connsiteX2" fmla="*/ 208056 w 4475292"/>
              <a:gd name="connsiteY2" fmla="*/ 180109 h 3297381"/>
              <a:gd name="connsiteX3" fmla="*/ 152637 w 4475292"/>
              <a:gd name="connsiteY3" fmla="*/ 290945 h 3297381"/>
              <a:gd name="connsiteX4" fmla="*/ 83365 w 4475292"/>
              <a:gd name="connsiteY4" fmla="*/ 387927 h 3297381"/>
              <a:gd name="connsiteX5" fmla="*/ 69510 w 4475292"/>
              <a:gd name="connsiteY5" fmla="*/ 457200 h 3297381"/>
              <a:gd name="connsiteX6" fmla="*/ 41801 w 4475292"/>
              <a:gd name="connsiteY6" fmla="*/ 609600 h 3297381"/>
              <a:gd name="connsiteX7" fmla="*/ 14092 w 4475292"/>
              <a:gd name="connsiteY7" fmla="*/ 803563 h 3297381"/>
              <a:gd name="connsiteX8" fmla="*/ 237 w 4475292"/>
              <a:gd name="connsiteY8" fmla="*/ 914400 h 3297381"/>
              <a:gd name="connsiteX9" fmla="*/ 14092 w 4475292"/>
              <a:gd name="connsiteY9" fmla="*/ 1288472 h 3297381"/>
              <a:gd name="connsiteX10" fmla="*/ 55656 w 4475292"/>
              <a:gd name="connsiteY10" fmla="*/ 1316181 h 3297381"/>
              <a:gd name="connsiteX11" fmla="*/ 97219 w 4475292"/>
              <a:gd name="connsiteY11" fmla="*/ 1427018 h 3297381"/>
              <a:gd name="connsiteX12" fmla="*/ 124928 w 4475292"/>
              <a:gd name="connsiteY12" fmla="*/ 1468581 h 3297381"/>
              <a:gd name="connsiteX13" fmla="*/ 166492 w 4475292"/>
              <a:gd name="connsiteY13" fmla="*/ 1482436 h 3297381"/>
              <a:gd name="connsiteX14" fmla="*/ 415874 w 4475292"/>
              <a:gd name="connsiteY14" fmla="*/ 1468581 h 3297381"/>
              <a:gd name="connsiteX15" fmla="*/ 485147 w 4475292"/>
              <a:gd name="connsiteY15" fmla="*/ 1454727 h 3297381"/>
              <a:gd name="connsiteX16" fmla="*/ 540565 w 4475292"/>
              <a:gd name="connsiteY16" fmla="*/ 1413163 h 3297381"/>
              <a:gd name="connsiteX17" fmla="*/ 609837 w 4475292"/>
              <a:gd name="connsiteY17" fmla="*/ 1371600 h 3297381"/>
              <a:gd name="connsiteX18" fmla="*/ 651401 w 4475292"/>
              <a:gd name="connsiteY18" fmla="*/ 1330036 h 3297381"/>
              <a:gd name="connsiteX19" fmla="*/ 706819 w 4475292"/>
              <a:gd name="connsiteY19" fmla="*/ 1302327 h 3297381"/>
              <a:gd name="connsiteX20" fmla="*/ 789947 w 4475292"/>
              <a:gd name="connsiteY20" fmla="*/ 1246909 h 3297381"/>
              <a:gd name="connsiteX21" fmla="*/ 845365 w 4475292"/>
              <a:gd name="connsiteY21" fmla="*/ 1205345 h 3297381"/>
              <a:gd name="connsiteX22" fmla="*/ 873074 w 4475292"/>
              <a:gd name="connsiteY22" fmla="*/ 1163781 h 3297381"/>
              <a:gd name="connsiteX23" fmla="*/ 1025474 w 4475292"/>
              <a:gd name="connsiteY23" fmla="*/ 1080654 h 3297381"/>
              <a:gd name="connsiteX24" fmla="*/ 1108601 w 4475292"/>
              <a:gd name="connsiteY24" fmla="*/ 1011381 h 3297381"/>
              <a:gd name="connsiteX25" fmla="*/ 1177874 w 4475292"/>
              <a:gd name="connsiteY25" fmla="*/ 969818 h 3297381"/>
              <a:gd name="connsiteX26" fmla="*/ 1344128 w 4475292"/>
              <a:gd name="connsiteY26" fmla="*/ 928254 h 3297381"/>
              <a:gd name="connsiteX27" fmla="*/ 1524237 w 4475292"/>
              <a:gd name="connsiteY27" fmla="*/ 914400 h 3297381"/>
              <a:gd name="connsiteX28" fmla="*/ 1690492 w 4475292"/>
              <a:gd name="connsiteY28" fmla="*/ 983672 h 3297381"/>
              <a:gd name="connsiteX29" fmla="*/ 1801328 w 4475292"/>
              <a:gd name="connsiteY29" fmla="*/ 1025236 h 3297381"/>
              <a:gd name="connsiteX30" fmla="*/ 1842892 w 4475292"/>
              <a:gd name="connsiteY30" fmla="*/ 1066800 h 3297381"/>
              <a:gd name="connsiteX31" fmla="*/ 1884456 w 4475292"/>
              <a:gd name="connsiteY31" fmla="*/ 1246909 h 3297381"/>
              <a:gd name="connsiteX32" fmla="*/ 1870601 w 4475292"/>
              <a:gd name="connsiteY32" fmla="*/ 1565563 h 3297381"/>
              <a:gd name="connsiteX33" fmla="*/ 1856747 w 4475292"/>
              <a:gd name="connsiteY33" fmla="*/ 1634836 h 3297381"/>
              <a:gd name="connsiteX34" fmla="*/ 1842892 w 4475292"/>
              <a:gd name="connsiteY34" fmla="*/ 1801091 h 3297381"/>
              <a:gd name="connsiteX35" fmla="*/ 1815183 w 4475292"/>
              <a:gd name="connsiteY35" fmla="*/ 2092036 h 3297381"/>
              <a:gd name="connsiteX36" fmla="*/ 1884456 w 4475292"/>
              <a:gd name="connsiteY36" fmla="*/ 2424545 h 3297381"/>
              <a:gd name="connsiteX37" fmla="*/ 2009147 w 4475292"/>
              <a:gd name="connsiteY37" fmla="*/ 2521527 h 3297381"/>
              <a:gd name="connsiteX38" fmla="*/ 2078419 w 4475292"/>
              <a:gd name="connsiteY38" fmla="*/ 2576945 h 3297381"/>
              <a:gd name="connsiteX39" fmla="*/ 2147692 w 4475292"/>
              <a:gd name="connsiteY39" fmla="*/ 2632363 h 3297381"/>
              <a:gd name="connsiteX40" fmla="*/ 2203110 w 4475292"/>
              <a:gd name="connsiteY40" fmla="*/ 2618509 h 3297381"/>
              <a:gd name="connsiteX41" fmla="*/ 2244674 w 4475292"/>
              <a:gd name="connsiteY41" fmla="*/ 2590800 h 3297381"/>
              <a:gd name="connsiteX42" fmla="*/ 2300092 w 4475292"/>
              <a:gd name="connsiteY42" fmla="*/ 2563091 h 3297381"/>
              <a:gd name="connsiteX43" fmla="*/ 2452492 w 4475292"/>
              <a:gd name="connsiteY43" fmla="*/ 2438400 h 3297381"/>
              <a:gd name="connsiteX44" fmla="*/ 2521765 w 4475292"/>
              <a:gd name="connsiteY44" fmla="*/ 2382981 h 3297381"/>
              <a:gd name="connsiteX45" fmla="*/ 2577183 w 4475292"/>
              <a:gd name="connsiteY45" fmla="*/ 2313709 h 3297381"/>
              <a:gd name="connsiteX46" fmla="*/ 2660310 w 4475292"/>
              <a:gd name="connsiteY46" fmla="*/ 2244436 h 3297381"/>
              <a:gd name="connsiteX47" fmla="*/ 2688019 w 4475292"/>
              <a:gd name="connsiteY47" fmla="*/ 2202872 h 3297381"/>
              <a:gd name="connsiteX48" fmla="*/ 2757292 w 4475292"/>
              <a:gd name="connsiteY48" fmla="*/ 2133600 h 3297381"/>
              <a:gd name="connsiteX49" fmla="*/ 2785001 w 4475292"/>
              <a:gd name="connsiteY49" fmla="*/ 2092036 h 3297381"/>
              <a:gd name="connsiteX50" fmla="*/ 2826565 w 4475292"/>
              <a:gd name="connsiteY50" fmla="*/ 2036618 h 3297381"/>
              <a:gd name="connsiteX51" fmla="*/ 2923547 w 4475292"/>
              <a:gd name="connsiteY51" fmla="*/ 1925781 h 3297381"/>
              <a:gd name="connsiteX52" fmla="*/ 2978965 w 4475292"/>
              <a:gd name="connsiteY52" fmla="*/ 1828800 h 3297381"/>
              <a:gd name="connsiteX53" fmla="*/ 3006674 w 4475292"/>
              <a:gd name="connsiteY53" fmla="*/ 1787236 h 3297381"/>
              <a:gd name="connsiteX54" fmla="*/ 3062092 w 4475292"/>
              <a:gd name="connsiteY54" fmla="*/ 1745672 h 3297381"/>
              <a:gd name="connsiteX55" fmla="*/ 3159074 w 4475292"/>
              <a:gd name="connsiteY55" fmla="*/ 1676400 h 3297381"/>
              <a:gd name="connsiteX56" fmla="*/ 3297619 w 4475292"/>
              <a:gd name="connsiteY56" fmla="*/ 1717963 h 3297381"/>
              <a:gd name="connsiteX57" fmla="*/ 3422310 w 4475292"/>
              <a:gd name="connsiteY57" fmla="*/ 1801091 h 3297381"/>
              <a:gd name="connsiteX58" fmla="*/ 3463874 w 4475292"/>
              <a:gd name="connsiteY58" fmla="*/ 1884218 h 3297381"/>
              <a:gd name="connsiteX59" fmla="*/ 3491583 w 4475292"/>
              <a:gd name="connsiteY59" fmla="*/ 1925781 h 3297381"/>
              <a:gd name="connsiteX60" fmla="*/ 3519292 w 4475292"/>
              <a:gd name="connsiteY60" fmla="*/ 1981200 h 3297381"/>
              <a:gd name="connsiteX61" fmla="*/ 3560856 w 4475292"/>
              <a:gd name="connsiteY61" fmla="*/ 2119745 h 3297381"/>
              <a:gd name="connsiteX62" fmla="*/ 3574710 w 4475292"/>
              <a:gd name="connsiteY62" fmla="*/ 2175163 h 3297381"/>
              <a:gd name="connsiteX63" fmla="*/ 3602419 w 4475292"/>
              <a:gd name="connsiteY63" fmla="*/ 2355272 h 3297381"/>
              <a:gd name="connsiteX64" fmla="*/ 3616274 w 4475292"/>
              <a:gd name="connsiteY64" fmla="*/ 2673927 h 3297381"/>
              <a:gd name="connsiteX65" fmla="*/ 3630128 w 4475292"/>
              <a:gd name="connsiteY65" fmla="*/ 2729345 h 3297381"/>
              <a:gd name="connsiteX66" fmla="*/ 3657837 w 4475292"/>
              <a:gd name="connsiteY66" fmla="*/ 3186545 h 3297381"/>
              <a:gd name="connsiteX67" fmla="*/ 3671692 w 4475292"/>
              <a:gd name="connsiteY67" fmla="*/ 3255818 h 3297381"/>
              <a:gd name="connsiteX68" fmla="*/ 3699401 w 4475292"/>
              <a:gd name="connsiteY68" fmla="*/ 3297381 h 3297381"/>
              <a:gd name="connsiteX69" fmla="*/ 3796383 w 4475292"/>
              <a:gd name="connsiteY69" fmla="*/ 3269672 h 3297381"/>
              <a:gd name="connsiteX70" fmla="*/ 3934928 w 4475292"/>
              <a:gd name="connsiteY70" fmla="*/ 3144981 h 3297381"/>
              <a:gd name="connsiteX71" fmla="*/ 4073474 w 4475292"/>
              <a:gd name="connsiteY71" fmla="*/ 3020291 h 3297381"/>
              <a:gd name="connsiteX72" fmla="*/ 4115037 w 4475292"/>
              <a:gd name="connsiteY72" fmla="*/ 2992581 h 3297381"/>
              <a:gd name="connsiteX73" fmla="*/ 4142747 w 4475292"/>
              <a:gd name="connsiteY73" fmla="*/ 2964872 h 3297381"/>
              <a:gd name="connsiteX74" fmla="*/ 4239728 w 4475292"/>
              <a:gd name="connsiteY74" fmla="*/ 2881745 h 3297381"/>
              <a:gd name="connsiteX75" fmla="*/ 4253583 w 4475292"/>
              <a:gd name="connsiteY75" fmla="*/ 2812472 h 3297381"/>
              <a:gd name="connsiteX76" fmla="*/ 4267437 w 4475292"/>
              <a:gd name="connsiteY76" fmla="*/ 2757054 h 3297381"/>
              <a:gd name="connsiteX77" fmla="*/ 4281292 w 4475292"/>
              <a:gd name="connsiteY77" fmla="*/ 2646218 h 3297381"/>
              <a:gd name="connsiteX78" fmla="*/ 4267437 w 4475292"/>
              <a:gd name="connsiteY78" fmla="*/ 2479963 h 3297381"/>
              <a:gd name="connsiteX79" fmla="*/ 4225874 w 4475292"/>
              <a:gd name="connsiteY79" fmla="*/ 2424545 h 3297381"/>
              <a:gd name="connsiteX80" fmla="*/ 4170456 w 4475292"/>
              <a:gd name="connsiteY80" fmla="*/ 2341418 h 3297381"/>
              <a:gd name="connsiteX81" fmla="*/ 4073474 w 4475292"/>
              <a:gd name="connsiteY81" fmla="*/ 2230581 h 3297381"/>
              <a:gd name="connsiteX82" fmla="*/ 4045765 w 4475292"/>
              <a:gd name="connsiteY82" fmla="*/ 2161309 h 3297381"/>
              <a:gd name="connsiteX83" fmla="*/ 4004201 w 4475292"/>
              <a:gd name="connsiteY83" fmla="*/ 2105891 h 3297381"/>
              <a:gd name="connsiteX84" fmla="*/ 3907219 w 4475292"/>
              <a:gd name="connsiteY84" fmla="*/ 1995054 h 3297381"/>
              <a:gd name="connsiteX85" fmla="*/ 3893365 w 4475292"/>
              <a:gd name="connsiteY85" fmla="*/ 1953491 h 3297381"/>
              <a:gd name="connsiteX86" fmla="*/ 3865656 w 4475292"/>
              <a:gd name="connsiteY86" fmla="*/ 1842654 h 3297381"/>
              <a:gd name="connsiteX87" fmla="*/ 3851801 w 4475292"/>
              <a:gd name="connsiteY87" fmla="*/ 1801091 h 3297381"/>
              <a:gd name="connsiteX88" fmla="*/ 3879510 w 4475292"/>
              <a:gd name="connsiteY88" fmla="*/ 1607127 h 3297381"/>
              <a:gd name="connsiteX89" fmla="*/ 3907219 w 4475292"/>
              <a:gd name="connsiteY89" fmla="*/ 1565563 h 3297381"/>
              <a:gd name="connsiteX90" fmla="*/ 3921074 w 4475292"/>
              <a:gd name="connsiteY90" fmla="*/ 1524000 h 3297381"/>
              <a:gd name="connsiteX91" fmla="*/ 3948783 w 4475292"/>
              <a:gd name="connsiteY91" fmla="*/ 1482436 h 3297381"/>
              <a:gd name="connsiteX92" fmla="*/ 4018056 w 4475292"/>
              <a:gd name="connsiteY92" fmla="*/ 1371600 h 3297381"/>
              <a:gd name="connsiteX93" fmla="*/ 4115037 w 4475292"/>
              <a:gd name="connsiteY93" fmla="*/ 1233054 h 3297381"/>
              <a:gd name="connsiteX94" fmla="*/ 4142747 w 4475292"/>
              <a:gd name="connsiteY94" fmla="*/ 1205345 h 3297381"/>
              <a:gd name="connsiteX95" fmla="*/ 4184310 w 4475292"/>
              <a:gd name="connsiteY95" fmla="*/ 1177636 h 3297381"/>
              <a:gd name="connsiteX96" fmla="*/ 4212019 w 4475292"/>
              <a:gd name="connsiteY96" fmla="*/ 1136072 h 3297381"/>
              <a:gd name="connsiteX97" fmla="*/ 4253583 w 4475292"/>
              <a:gd name="connsiteY97" fmla="*/ 1122218 h 3297381"/>
              <a:gd name="connsiteX98" fmla="*/ 4267437 w 4475292"/>
              <a:gd name="connsiteY98" fmla="*/ 1080654 h 3297381"/>
              <a:gd name="connsiteX99" fmla="*/ 4336710 w 4475292"/>
              <a:gd name="connsiteY99" fmla="*/ 1011381 h 3297381"/>
              <a:gd name="connsiteX100" fmla="*/ 4336710 w 4475292"/>
              <a:gd name="connsiteY100" fmla="*/ 1011381 h 3297381"/>
              <a:gd name="connsiteX101" fmla="*/ 4392128 w 4475292"/>
              <a:gd name="connsiteY101" fmla="*/ 983672 h 3297381"/>
              <a:gd name="connsiteX102" fmla="*/ 4475256 w 4475292"/>
              <a:gd name="connsiteY102" fmla="*/ 942109 h 3297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4475292" h="3297381">
                <a:moveTo>
                  <a:pt x="305037" y="0"/>
                </a:moveTo>
                <a:cubicBezTo>
                  <a:pt x="295060" y="49888"/>
                  <a:pt x="294761" y="82974"/>
                  <a:pt x="263474" y="124691"/>
                </a:cubicBezTo>
                <a:cubicBezTo>
                  <a:pt x="247800" y="145591"/>
                  <a:pt x="222547" y="158372"/>
                  <a:pt x="208056" y="180109"/>
                </a:cubicBezTo>
                <a:cubicBezTo>
                  <a:pt x="185143" y="214478"/>
                  <a:pt x="181845" y="261737"/>
                  <a:pt x="152637" y="290945"/>
                </a:cubicBezTo>
                <a:cubicBezTo>
                  <a:pt x="96470" y="347113"/>
                  <a:pt x="119836" y="314984"/>
                  <a:pt x="83365" y="387927"/>
                </a:cubicBezTo>
                <a:cubicBezTo>
                  <a:pt x="78747" y="411018"/>
                  <a:pt x="73091" y="433926"/>
                  <a:pt x="69510" y="457200"/>
                </a:cubicBezTo>
                <a:cubicBezTo>
                  <a:pt x="47130" y="602671"/>
                  <a:pt x="70064" y="524813"/>
                  <a:pt x="41801" y="609600"/>
                </a:cubicBezTo>
                <a:cubicBezTo>
                  <a:pt x="32565" y="674254"/>
                  <a:pt x="22916" y="738851"/>
                  <a:pt x="14092" y="803563"/>
                </a:cubicBezTo>
                <a:cubicBezTo>
                  <a:pt x="9061" y="840455"/>
                  <a:pt x="237" y="877167"/>
                  <a:pt x="237" y="914400"/>
                </a:cubicBezTo>
                <a:cubicBezTo>
                  <a:pt x="237" y="1039176"/>
                  <a:pt x="-2957" y="1164866"/>
                  <a:pt x="14092" y="1288472"/>
                </a:cubicBezTo>
                <a:cubicBezTo>
                  <a:pt x="16367" y="1304967"/>
                  <a:pt x="41801" y="1306945"/>
                  <a:pt x="55656" y="1316181"/>
                </a:cubicBezTo>
                <a:cubicBezTo>
                  <a:pt x="67647" y="1352156"/>
                  <a:pt x="80651" y="1393882"/>
                  <a:pt x="97219" y="1427018"/>
                </a:cubicBezTo>
                <a:cubicBezTo>
                  <a:pt x="104666" y="1441911"/>
                  <a:pt x="111926" y="1458179"/>
                  <a:pt x="124928" y="1468581"/>
                </a:cubicBezTo>
                <a:cubicBezTo>
                  <a:pt x="136332" y="1477704"/>
                  <a:pt x="152637" y="1477818"/>
                  <a:pt x="166492" y="1482436"/>
                </a:cubicBezTo>
                <a:cubicBezTo>
                  <a:pt x="249619" y="1477818"/>
                  <a:pt x="332931" y="1475793"/>
                  <a:pt x="415874" y="1468581"/>
                </a:cubicBezTo>
                <a:cubicBezTo>
                  <a:pt x="439334" y="1466541"/>
                  <a:pt x="463628" y="1464291"/>
                  <a:pt x="485147" y="1454727"/>
                </a:cubicBezTo>
                <a:cubicBezTo>
                  <a:pt x="506248" y="1445349"/>
                  <a:pt x="521352" y="1425972"/>
                  <a:pt x="540565" y="1413163"/>
                </a:cubicBezTo>
                <a:cubicBezTo>
                  <a:pt x="562970" y="1398226"/>
                  <a:pt x="588295" y="1387757"/>
                  <a:pt x="609837" y="1371600"/>
                </a:cubicBezTo>
                <a:cubicBezTo>
                  <a:pt x="625512" y="1359844"/>
                  <a:pt x="635457" y="1341424"/>
                  <a:pt x="651401" y="1330036"/>
                </a:cubicBezTo>
                <a:cubicBezTo>
                  <a:pt x="668207" y="1318032"/>
                  <a:pt x="689109" y="1312953"/>
                  <a:pt x="706819" y="1302327"/>
                </a:cubicBezTo>
                <a:cubicBezTo>
                  <a:pt x="735376" y="1285193"/>
                  <a:pt x="763305" y="1266891"/>
                  <a:pt x="789947" y="1246909"/>
                </a:cubicBezTo>
                <a:cubicBezTo>
                  <a:pt x="808420" y="1233054"/>
                  <a:pt x="829037" y="1221673"/>
                  <a:pt x="845365" y="1205345"/>
                </a:cubicBezTo>
                <a:cubicBezTo>
                  <a:pt x="857139" y="1193571"/>
                  <a:pt x="860543" y="1174746"/>
                  <a:pt x="873074" y="1163781"/>
                </a:cubicBezTo>
                <a:cubicBezTo>
                  <a:pt x="931359" y="1112782"/>
                  <a:pt x="959286" y="1107129"/>
                  <a:pt x="1025474" y="1080654"/>
                </a:cubicBezTo>
                <a:cubicBezTo>
                  <a:pt x="1067973" y="1016906"/>
                  <a:pt x="1034155" y="1052740"/>
                  <a:pt x="1108601" y="1011381"/>
                </a:cubicBezTo>
                <a:cubicBezTo>
                  <a:pt x="1132141" y="998303"/>
                  <a:pt x="1153359" y="980961"/>
                  <a:pt x="1177874" y="969818"/>
                </a:cubicBezTo>
                <a:cubicBezTo>
                  <a:pt x="1229093" y="946537"/>
                  <a:pt x="1288510" y="934109"/>
                  <a:pt x="1344128" y="928254"/>
                </a:cubicBezTo>
                <a:cubicBezTo>
                  <a:pt x="1404011" y="921951"/>
                  <a:pt x="1464201" y="919018"/>
                  <a:pt x="1524237" y="914400"/>
                </a:cubicBezTo>
                <a:cubicBezTo>
                  <a:pt x="1639375" y="943183"/>
                  <a:pt x="1520008" y="909085"/>
                  <a:pt x="1690492" y="983672"/>
                </a:cubicBezTo>
                <a:cubicBezTo>
                  <a:pt x="1726641" y="999487"/>
                  <a:pt x="1764383" y="1011381"/>
                  <a:pt x="1801328" y="1025236"/>
                </a:cubicBezTo>
                <a:cubicBezTo>
                  <a:pt x="1815183" y="1039091"/>
                  <a:pt x="1830349" y="1051748"/>
                  <a:pt x="1842892" y="1066800"/>
                </a:cubicBezTo>
                <a:cubicBezTo>
                  <a:pt x="1894524" y="1128758"/>
                  <a:pt x="1874024" y="1142588"/>
                  <a:pt x="1884456" y="1246909"/>
                </a:cubicBezTo>
                <a:cubicBezTo>
                  <a:pt x="1879838" y="1353127"/>
                  <a:pt x="1878176" y="1459515"/>
                  <a:pt x="1870601" y="1565563"/>
                </a:cubicBezTo>
                <a:cubicBezTo>
                  <a:pt x="1868923" y="1589051"/>
                  <a:pt x="1859498" y="1611449"/>
                  <a:pt x="1856747" y="1634836"/>
                </a:cubicBezTo>
                <a:cubicBezTo>
                  <a:pt x="1850249" y="1690066"/>
                  <a:pt x="1847927" y="1745709"/>
                  <a:pt x="1842892" y="1801091"/>
                </a:cubicBezTo>
                <a:cubicBezTo>
                  <a:pt x="1834072" y="1898111"/>
                  <a:pt x="1824419" y="1995054"/>
                  <a:pt x="1815183" y="2092036"/>
                </a:cubicBezTo>
                <a:cubicBezTo>
                  <a:pt x="1835281" y="2303068"/>
                  <a:pt x="1775910" y="2334090"/>
                  <a:pt x="1884456" y="2424545"/>
                </a:cubicBezTo>
                <a:cubicBezTo>
                  <a:pt x="1924907" y="2458254"/>
                  <a:pt x="1967743" y="2488995"/>
                  <a:pt x="2009147" y="2521527"/>
                </a:cubicBezTo>
                <a:cubicBezTo>
                  <a:pt x="2032399" y="2539796"/>
                  <a:pt x="2055328" y="2558472"/>
                  <a:pt x="2078419" y="2576945"/>
                </a:cubicBezTo>
                <a:lnTo>
                  <a:pt x="2147692" y="2632363"/>
                </a:lnTo>
                <a:cubicBezTo>
                  <a:pt x="2166165" y="2627745"/>
                  <a:pt x="2185608" y="2626010"/>
                  <a:pt x="2203110" y="2618509"/>
                </a:cubicBezTo>
                <a:cubicBezTo>
                  <a:pt x="2218415" y="2611950"/>
                  <a:pt x="2230217" y="2599061"/>
                  <a:pt x="2244674" y="2590800"/>
                </a:cubicBezTo>
                <a:cubicBezTo>
                  <a:pt x="2262606" y="2580553"/>
                  <a:pt x="2281619" y="2572327"/>
                  <a:pt x="2300092" y="2563091"/>
                </a:cubicBezTo>
                <a:cubicBezTo>
                  <a:pt x="2366274" y="2496906"/>
                  <a:pt x="2312487" y="2548403"/>
                  <a:pt x="2452492" y="2438400"/>
                </a:cubicBezTo>
                <a:cubicBezTo>
                  <a:pt x="2475744" y="2420130"/>
                  <a:pt x="2503292" y="2406072"/>
                  <a:pt x="2521765" y="2382981"/>
                </a:cubicBezTo>
                <a:cubicBezTo>
                  <a:pt x="2540238" y="2359890"/>
                  <a:pt x="2556273" y="2334618"/>
                  <a:pt x="2577183" y="2313709"/>
                </a:cubicBezTo>
                <a:cubicBezTo>
                  <a:pt x="2686157" y="2204736"/>
                  <a:pt x="2546836" y="2380608"/>
                  <a:pt x="2660310" y="2244436"/>
                </a:cubicBezTo>
                <a:cubicBezTo>
                  <a:pt x="2670970" y="2231644"/>
                  <a:pt x="2677054" y="2215403"/>
                  <a:pt x="2688019" y="2202872"/>
                </a:cubicBezTo>
                <a:cubicBezTo>
                  <a:pt x="2709523" y="2178296"/>
                  <a:pt x="2735788" y="2158176"/>
                  <a:pt x="2757292" y="2133600"/>
                </a:cubicBezTo>
                <a:cubicBezTo>
                  <a:pt x="2768257" y="2121069"/>
                  <a:pt x="2775323" y="2105586"/>
                  <a:pt x="2785001" y="2092036"/>
                </a:cubicBezTo>
                <a:cubicBezTo>
                  <a:pt x="2798422" y="2073246"/>
                  <a:pt x="2811224" y="2053876"/>
                  <a:pt x="2826565" y="2036618"/>
                </a:cubicBezTo>
                <a:cubicBezTo>
                  <a:pt x="2934627" y="1915047"/>
                  <a:pt x="2863947" y="2015179"/>
                  <a:pt x="2923547" y="1925781"/>
                </a:cubicBezTo>
                <a:cubicBezTo>
                  <a:pt x="2946029" y="1858333"/>
                  <a:pt x="2926541" y="1902193"/>
                  <a:pt x="2978965" y="1828800"/>
                </a:cubicBezTo>
                <a:cubicBezTo>
                  <a:pt x="2988643" y="1815250"/>
                  <a:pt x="2994900" y="1799010"/>
                  <a:pt x="3006674" y="1787236"/>
                </a:cubicBezTo>
                <a:cubicBezTo>
                  <a:pt x="3023002" y="1770908"/>
                  <a:pt x="3044714" y="1760878"/>
                  <a:pt x="3062092" y="1745672"/>
                </a:cubicBezTo>
                <a:cubicBezTo>
                  <a:pt x="3143007" y="1674871"/>
                  <a:pt x="3084245" y="1701342"/>
                  <a:pt x="3159074" y="1676400"/>
                </a:cubicBezTo>
                <a:cubicBezTo>
                  <a:pt x="3205256" y="1690254"/>
                  <a:pt x="3252852" y="1700056"/>
                  <a:pt x="3297619" y="1717963"/>
                </a:cubicBezTo>
                <a:cubicBezTo>
                  <a:pt x="3319606" y="1726758"/>
                  <a:pt x="3402875" y="1781656"/>
                  <a:pt x="3422310" y="1801091"/>
                </a:cubicBezTo>
                <a:cubicBezTo>
                  <a:pt x="3462015" y="1840796"/>
                  <a:pt x="3441337" y="1839145"/>
                  <a:pt x="3463874" y="1884218"/>
                </a:cubicBezTo>
                <a:cubicBezTo>
                  <a:pt x="3471321" y="1899111"/>
                  <a:pt x="3483322" y="1911324"/>
                  <a:pt x="3491583" y="1925781"/>
                </a:cubicBezTo>
                <a:cubicBezTo>
                  <a:pt x="3501830" y="1943713"/>
                  <a:pt x="3510056" y="1962727"/>
                  <a:pt x="3519292" y="1981200"/>
                </a:cubicBezTo>
                <a:cubicBezTo>
                  <a:pt x="3547499" y="2150435"/>
                  <a:pt x="3512529" y="1990871"/>
                  <a:pt x="3560856" y="2119745"/>
                </a:cubicBezTo>
                <a:cubicBezTo>
                  <a:pt x="3567542" y="2137574"/>
                  <a:pt x="3570579" y="2156575"/>
                  <a:pt x="3574710" y="2175163"/>
                </a:cubicBezTo>
                <a:cubicBezTo>
                  <a:pt x="3592846" y="2256775"/>
                  <a:pt x="3590421" y="2259287"/>
                  <a:pt x="3602419" y="2355272"/>
                </a:cubicBezTo>
                <a:cubicBezTo>
                  <a:pt x="3607037" y="2461490"/>
                  <a:pt x="3608420" y="2567899"/>
                  <a:pt x="3616274" y="2673927"/>
                </a:cubicBezTo>
                <a:cubicBezTo>
                  <a:pt x="3617681" y="2692916"/>
                  <a:pt x="3628589" y="2710366"/>
                  <a:pt x="3630128" y="2729345"/>
                </a:cubicBezTo>
                <a:cubicBezTo>
                  <a:pt x="3642467" y="2881525"/>
                  <a:pt x="3645821" y="3034339"/>
                  <a:pt x="3657837" y="3186545"/>
                </a:cubicBezTo>
                <a:cubicBezTo>
                  <a:pt x="3659690" y="3210020"/>
                  <a:pt x="3663424" y="3233769"/>
                  <a:pt x="3671692" y="3255818"/>
                </a:cubicBezTo>
                <a:cubicBezTo>
                  <a:pt x="3677539" y="3271409"/>
                  <a:pt x="3690165" y="3283527"/>
                  <a:pt x="3699401" y="3297381"/>
                </a:cubicBezTo>
                <a:cubicBezTo>
                  <a:pt x="3711403" y="3294381"/>
                  <a:pt x="3780921" y="3278507"/>
                  <a:pt x="3796383" y="3269672"/>
                </a:cubicBezTo>
                <a:cubicBezTo>
                  <a:pt x="3925594" y="3195838"/>
                  <a:pt x="3763444" y="3259302"/>
                  <a:pt x="3934928" y="3144981"/>
                </a:cubicBezTo>
                <a:cubicBezTo>
                  <a:pt x="4031504" y="3080598"/>
                  <a:pt x="3918117" y="3160113"/>
                  <a:pt x="4073474" y="3020291"/>
                </a:cubicBezTo>
                <a:cubicBezTo>
                  <a:pt x="4085851" y="3009152"/>
                  <a:pt x="4102035" y="3002983"/>
                  <a:pt x="4115037" y="2992581"/>
                </a:cubicBezTo>
                <a:cubicBezTo>
                  <a:pt x="4125237" y="2984421"/>
                  <a:pt x="4132712" y="2973234"/>
                  <a:pt x="4142747" y="2964872"/>
                </a:cubicBezTo>
                <a:cubicBezTo>
                  <a:pt x="4249374" y="2876018"/>
                  <a:pt x="4151685" y="2969790"/>
                  <a:pt x="4239728" y="2881745"/>
                </a:cubicBezTo>
                <a:cubicBezTo>
                  <a:pt x="4244346" y="2858654"/>
                  <a:pt x="4248475" y="2835460"/>
                  <a:pt x="4253583" y="2812472"/>
                </a:cubicBezTo>
                <a:cubicBezTo>
                  <a:pt x="4257714" y="2793884"/>
                  <a:pt x="4264307" y="2775836"/>
                  <a:pt x="4267437" y="2757054"/>
                </a:cubicBezTo>
                <a:cubicBezTo>
                  <a:pt x="4273558" y="2720328"/>
                  <a:pt x="4276674" y="2683163"/>
                  <a:pt x="4281292" y="2646218"/>
                </a:cubicBezTo>
                <a:cubicBezTo>
                  <a:pt x="4276674" y="2590800"/>
                  <a:pt x="4280924" y="2533913"/>
                  <a:pt x="4267437" y="2479963"/>
                </a:cubicBezTo>
                <a:cubicBezTo>
                  <a:pt x="4261837" y="2457562"/>
                  <a:pt x="4239116" y="2443462"/>
                  <a:pt x="4225874" y="2424545"/>
                </a:cubicBezTo>
                <a:cubicBezTo>
                  <a:pt x="4206777" y="2397263"/>
                  <a:pt x="4194004" y="2364966"/>
                  <a:pt x="4170456" y="2341418"/>
                </a:cubicBezTo>
                <a:cubicBezTo>
                  <a:pt x="4136000" y="2306962"/>
                  <a:pt x="4098847" y="2272869"/>
                  <a:pt x="4073474" y="2230581"/>
                </a:cubicBezTo>
                <a:cubicBezTo>
                  <a:pt x="4060679" y="2209256"/>
                  <a:pt x="4057843" y="2183049"/>
                  <a:pt x="4045765" y="2161309"/>
                </a:cubicBezTo>
                <a:cubicBezTo>
                  <a:pt x="4034551" y="2141124"/>
                  <a:pt x="4017443" y="2124808"/>
                  <a:pt x="4004201" y="2105891"/>
                </a:cubicBezTo>
                <a:cubicBezTo>
                  <a:pt x="3933484" y="2004867"/>
                  <a:pt x="3979524" y="2043256"/>
                  <a:pt x="3907219" y="1995054"/>
                </a:cubicBezTo>
                <a:cubicBezTo>
                  <a:pt x="3902601" y="1981200"/>
                  <a:pt x="3897207" y="1967580"/>
                  <a:pt x="3893365" y="1953491"/>
                </a:cubicBezTo>
                <a:cubicBezTo>
                  <a:pt x="3883345" y="1916750"/>
                  <a:pt x="3877699" y="1878782"/>
                  <a:pt x="3865656" y="1842654"/>
                </a:cubicBezTo>
                <a:lnTo>
                  <a:pt x="3851801" y="1801091"/>
                </a:lnTo>
                <a:cubicBezTo>
                  <a:pt x="3853825" y="1782880"/>
                  <a:pt x="3865581" y="1644271"/>
                  <a:pt x="3879510" y="1607127"/>
                </a:cubicBezTo>
                <a:cubicBezTo>
                  <a:pt x="3885357" y="1591536"/>
                  <a:pt x="3899772" y="1580456"/>
                  <a:pt x="3907219" y="1565563"/>
                </a:cubicBezTo>
                <a:cubicBezTo>
                  <a:pt x="3913750" y="1552501"/>
                  <a:pt x="3914543" y="1537062"/>
                  <a:pt x="3921074" y="1524000"/>
                </a:cubicBezTo>
                <a:cubicBezTo>
                  <a:pt x="3928521" y="1509107"/>
                  <a:pt x="3940522" y="1496893"/>
                  <a:pt x="3948783" y="1482436"/>
                </a:cubicBezTo>
                <a:cubicBezTo>
                  <a:pt x="4030702" y="1339077"/>
                  <a:pt x="3915037" y="1518771"/>
                  <a:pt x="4018056" y="1371600"/>
                </a:cubicBezTo>
                <a:cubicBezTo>
                  <a:pt x="4055822" y="1317649"/>
                  <a:pt x="4074613" y="1281563"/>
                  <a:pt x="4115037" y="1233054"/>
                </a:cubicBezTo>
                <a:cubicBezTo>
                  <a:pt x="4123399" y="1223019"/>
                  <a:pt x="4132547" y="1213505"/>
                  <a:pt x="4142747" y="1205345"/>
                </a:cubicBezTo>
                <a:cubicBezTo>
                  <a:pt x="4155749" y="1194943"/>
                  <a:pt x="4170456" y="1186872"/>
                  <a:pt x="4184310" y="1177636"/>
                </a:cubicBezTo>
                <a:cubicBezTo>
                  <a:pt x="4193546" y="1163781"/>
                  <a:pt x="4199017" y="1146474"/>
                  <a:pt x="4212019" y="1136072"/>
                </a:cubicBezTo>
                <a:cubicBezTo>
                  <a:pt x="4223423" y="1126949"/>
                  <a:pt x="4243256" y="1132545"/>
                  <a:pt x="4253583" y="1122218"/>
                </a:cubicBezTo>
                <a:cubicBezTo>
                  <a:pt x="4263910" y="1111891"/>
                  <a:pt x="4258675" y="1092337"/>
                  <a:pt x="4267437" y="1080654"/>
                </a:cubicBezTo>
                <a:cubicBezTo>
                  <a:pt x="4287030" y="1054529"/>
                  <a:pt x="4313619" y="1034472"/>
                  <a:pt x="4336710" y="1011381"/>
                </a:cubicBezTo>
                <a:lnTo>
                  <a:pt x="4336710" y="1011381"/>
                </a:lnTo>
                <a:cubicBezTo>
                  <a:pt x="4355183" y="1002145"/>
                  <a:pt x="4372952" y="991342"/>
                  <a:pt x="4392128" y="983672"/>
                </a:cubicBezTo>
                <a:cubicBezTo>
                  <a:pt x="4479637" y="948669"/>
                  <a:pt x="4475256" y="986094"/>
                  <a:pt x="4475256" y="942109"/>
                </a:cubicBezTo>
              </a:path>
            </a:pathLst>
          </a:custGeom>
          <a:no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282D4F53-61C4-7644-A0E6-C0F684581118}"/>
              </a:ext>
            </a:extLst>
          </p:cNvPr>
          <p:cNvSpPr/>
          <p:nvPr/>
        </p:nvSpPr>
        <p:spPr>
          <a:xfrm>
            <a:off x="1135358" y="1170771"/>
            <a:ext cx="4572000" cy="400110"/>
          </a:xfrm>
          <a:prstGeom prst="rect">
            <a:avLst/>
          </a:prstGeom>
        </p:spPr>
        <p:txBody>
          <a:bodyPr>
            <a:spAutoFit/>
          </a:bodyPr>
          <a:lstStyle/>
          <a:p>
            <a:r>
              <a:rPr lang="en-US" sz="2000" dirty="0"/>
              <a:t>Many classification rules are possible…</a:t>
            </a:r>
          </a:p>
        </p:txBody>
      </p:sp>
    </p:spTree>
    <p:extLst>
      <p:ext uri="{BB962C8B-B14F-4D97-AF65-F5344CB8AC3E}">
        <p14:creationId xmlns:p14="http://schemas.microsoft.com/office/powerpoint/2010/main" val="17970564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85509" y="2039826"/>
            <a:ext cx="7314593" cy="3101983"/>
          </a:xfrm>
        </p:spPr>
        <p:txBody>
          <a:bodyPr>
            <a:normAutofit/>
          </a:bodyPr>
          <a:lstStyle/>
          <a:p>
            <a:r>
              <a:rPr lang="en-US" sz="3200" dirty="0"/>
              <a:t>But in real problems the separation is unlikely to be so neat</a:t>
            </a:r>
          </a:p>
          <a:p>
            <a:r>
              <a:rPr lang="en-US" sz="3200" dirty="0"/>
              <a:t>Consider 1</a:t>
            </a:r>
            <a:r>
              <a:rPr lang="en-US" sz="3200" baseline="30000" dirty="0"/>
              <a:t>st</a:t>
            </a:r>
            <a:r>
              <a:rPr lang="en-US" sz="3200" dirty="0"/>
              <a:t> grade boys vs. 1</a:t>
            </a:r>
            <a:r>
              <a:rPr lang="en-US" sz="3200" baseline="30000" dirty="0"/>
              <a:t>st</a:t>
            </a:r>
            <a:r>
              <a:rPr lang="en-US" sz="3200" dirty="0"/>
              <a:t> grade girls</a:t>
            </a:r>
          </a:p>
        </p:txBody>
      </p:sp>
    </p:spTree>
    <p:extLst>
      <p:ext uri="{BB962C8B-B14F-4D97-AF65-F5344CB8AC3E}">
        <p14:creationId xmlns:p14="http://schemas.microsoft.com/office/powerpoint/2010/main" val="9183824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6045" y="355092"/>
            <a:ext cx="5937755" cy="1188720"/>
          </a:xfrm>
        </p:spPr>
        <p:txBody>
          <a:bodyPr>
            <a:normAutofit fontScale="90000"/>
          </a:bodyPr>
          <a:lstStyle/>
          <a:p>
            <a:r>
              <a:rPr lang="en-US" dirty="0"/>
              <a:t>2D classification example</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5031" y="1723922"/>
            <a:ext cx="6880045" cy="4953969"/>
          </a:xfrm>
          <a:prstGeom prst="rect">
            <a:avLst/>
          </a:prstGeom>
        </p:spPr>
      </p:pic>
    </p:spTree>
    <p:extLst>
      <p:ext uri="{BB962C8B-B14F-4D97-AF65-F5344CB8AC3E}">
        <p14:creationId xmlns:p14="http://schemas.microsoft.com/office/powerpoint/2010/main" val="12881602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6045" y="355092"/>
            <a:ext cx="5937755" cy="1188720"/>
          </a:xfrm>
        </p:spPr>
        <p:txBody>
          <a:bodyPr>
            <a:normAutofit fontScale="90000"/>
          </a:bodyPr>
          <a:lstStyle/>
          <a:p>
            <a:r>
              <a:rPr lang="en-US" dirty="0"/>
              <a:t>2D classification example</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5031" y="1723922"/>
            <a:ext cx="6880045" cy="4953969"/>
          </a:xfrm>
          <a:prstGeom prst="rect">
            <a:avLst/>
          </a:prstGeom>
        </p:spPr>
      </p:pic>
      <p:cxnSp>
        <p:nvCxnSpPr>
          <p:cNvPr id="6" name="Straight Connector 5"/>
          <p:cNvCxnSpPr/>
          <p:nvPr/>
        </p:nvCxnSpPr>
        <p:spPr>
          <a:xfrm>
            <a:off x="2272145" y="2493818"/>
            <a:ext cx="4391891" cy="3408218"/>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6990080" y="3616960"/>
            <a:ext cx="1926583" cy="1200329"/>
          </a:xfrm>
          <a:prstGeom prst="rect">
            <a:avLst/>
          </a:prstGeom>
          <a:noFill/>
        </p:spPr>
        <p:txBody>
          <a:bodyPr wrap="square" rtlCol="0">
            <a:spAutoFit/>
          </a:bodyPr>
          <a:lstStyle/>
          <a:p>
            <a:r>
              <a:rPr lang="en-US" sz="2400" dirty="0"/>
              <a:t>Tension: misclassifying many points </a:t>
            </a:r>
          </a:p>
        </p:txBody>
      </p:sp>
    </p:spTree>
    <p:extLst>
      <p:ext uri="{BB962C8B-B14F-4D97-AF65-F5344CB8AC3E}">
        <p14:creationId xmlns:p14="http://schemas.microsoft.com/office/powerpoint/2010/main" val="1326962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6045" y="355092"/>
            <a:ext cx="5937755" cy="1188720"/>
          </a:xfrm>
        </p:spPr>
        <p:txBody>
          <a:bodyPr>
            <a:normAutofit fontScale="90000"/>
          </a:bodyPr>
          <a:lstStyle/>
          <a:p>
            <a:r>
              <a:rPr lang="en-US" dirty="0"/>
              <a:t>2D classification example</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5031" y="1723922"/>
            <a:ext cx="6880045" cy="4953969"/>
          </a:xfrm>
          <a:prstGeom prst="rect">
            <a:avLst/>
          </a:prstGeom>
        </p:spPr>
      </p:pic>
      <p:sp>
        <p:nvSpPr>
          <p:cNvPr id="5" name="Freeform 4"/>
          <p:cNvSpPr/>
          <p:nvPr/>
        </p:nvSpPr>
        <p:spPr>
          <a:xfrm>
            <a:off x="2036618" y="2784764"/>
            <a:ext cx="4752109" cy="2424582"/>
          </a:xfrm>
          <a:custGeom>
            <a:avLst/>
            <a:gdLst>
              <a:gd name="connsiteX0" fmla="*/ 0 w 4752109"/>
              <a:gd name="connsiteY0" fmla="*/ 0 h 2424582"/>
              <a:gd name="connsiteX1" fmla="*/ 41564 w 4752109"/>
              <a:gd name="connsiteY1" fmla="*/ 55418 h 2424582"/>
              <a:gd name="connsiteX2" fmla="*/ 124691 w 4752109"/>
              <a:gd name="connsiteY2" fmla="*/ 193963 h 2424582"/>
              <a:gd name="connsiteX3" fmla="*/ 180109 w 4752109"/>
              <a:gd name="connsiteY3" fmla="*/ 235527 h 2424582"/>
              <a:gd name="connsiteX4" fmla="*/ 249382 w 4752109"/>
              <a:gd name="connsiteY4" fmla="*/ 346363 h 2424582"/>
              <a:gd name="connsiteX5" fmla="*/ 290946 w 4752109"/>
              <a:gd name="connsiteY5" fmla="*/ 360218 h 2424582"/>
              <a:gd name="connsiteX6" fmla="*/ 346364 w 4752109"/>
              <a:gd name="connsiteY6" fmla="*/ 401781 h 2424582"/>
              <a:gd name="connsiteX7" fmla="*/ 429491 w 4752109"/>
              <a:gd name="connsiteY7" fmla="*/ 429491 h 2424582"/>
              <a:gd name="connsiteX8" fmla="*/ 498764 w 4752109"/>
              <a:gd name="connsiteY8" fmla="*/ 471054 h 2424582"/>
              <a:gd name="connsiteX9" fmla="*/ 540327 w 4752109"/>
              <a:gd name="connsiteY9" fmla="*/ 498763 h 2424582"/>
              <a:gd name="connsiteX10" fmla="*/ 665018 w 4752109"/>
              <a:gd name="connsiteY10" fmla="*/ 554181 h 2424582"/>
              <a:gd name="connsiteX11" fmla="*/ 720437 w 4752109"/>
              <a:gd name="connsiteY11" fmla="*/ 581891 h 2424582"/>
              <a:gd name="connsiteX12" fmla="*/ 900546 w 4752109"/>
              <a:gd name="connsiteY12" fmla="*/ 651163 h 2424582"/>
              <a:gd name="connsiteX13" fmla="*/ 1025237 w 4752109"/>
              <a:gd name="connsiteY13" fmla="*/ 568036 h 2424582"/>
              <a:gd name="connsiteX14" fmla="*/ 1080655 w 4752109"/>
              <a:gd name="connsiteY14" fmla="*/ 540327 h 2424582"/>
              <a:gd name="connsiteX15" fmla="*/ 1149927 w 4752109"/>
              <a:gd name="connsiteY15" fmla="*/ 498763 h 2424582"/>
              <a:gd name="connsiteX16" fmla="*/ 1233055 w 4752109"/>
              <a:gd name="connsiteY16" fmla="*/ 443345 h 2424582"/>
              <a:gd name="connsiteX17" fmla="*/ 1302327 w 4752109"/>
              <a:gd name="connsiteY17" fmla="*/ 415636 h 2424582"/>
              <a:gd name="connsiteX18" fmla="*/ 1607127 w 4752109"/>
              <a:gd name="connsiteY18" fmla="*/ 443345 h 2424582"/>
              <a:gd name="connsiteX19" fmla="*/ 1690255 w 4752109"/>
              <a:gd name="connsiteY19" fmla="*/ 471054 h 2424582"/>
              <a:gd name="connsiteX20" fmla="*/ 1731818 w 4752109"/>
              <a:gd name="connsiteY20" fmla="*/ 484909 h 2424582"/>
              <a:gd name="connsiteX21" fmla="*/ 2008909 w 4752109"/>
              <a:gd name="connsiteY21" fmla="*/ 484909 h 2424582"/>
              <a:gd name="connsiteX22" fmla="*/ 2064327 w 4752109"/>
              <a:gd name="connsiteY22" fmla="*/ 512618 h 2424582"/>
              <a:gd name="connsiteX23" fmla="*/ 2064327 w 4752109"/>
              <a:gd name="connsiteY23" fmla="*/ 623454 h 2424582"/>
              <a:gd name="connsiteX24" fmla="*/ 2022764 w 4752109"/>
              <a:gd name="connsiteY24" fmla="*/ 637309 h 2424582"/>
              <a:gd name="connsiteX25" fmla="*/ 1884218 w 4752109"/>
              <a:gd name="connsiteY25" fmla="*/ 692727 h 2424582"/>
              <a:gd name="connsiteX26" fmla="*/ 1801091 w 4752109"/>
              <a:gd name="connsiteY26" fmla="*/ 720436 h 2424582"/>
              <a:gd name="connsiteX27" fmla="*/ 1717964 w 4752109"/>
              <a:gd name="connsiteY27" fmla="*/ 775854 h 2424582"/>
              <a:gd name="connsiteX28" fmla="*/ 1676400 w 4752109"/>
              <a:gd name="connsiteY28" fmla="*/ 831272 h 2424582"/>
              <a:gd name="connsiteX29" fmla="*/ 1593273 w 4752109"/>
              <a:gd name="connsiteY29" fmla="*/ 886691 h 2424582"/>
              <a:gd name="connsiteX30" fmla="*/ 1551709 w 4752109"/>
              <a:gd name="connsiteY30" fmla="*/ 955963 h 2424582"/>
              <a:gd name="connsiteX31" fmla="*/ 1468582 w 4752109"/>
              <a:gd name="connsiteY31" fmla="*/ 1039091 h 2424582"/>
              <a:gd name="connsiteX32" fmla="*/ 1468582 w 4752109"/>
              <a:gd name="connsiteY32" fmla="*/ 1136072 h 2424582"/>
              <a:gd name="connsiteX33" fmla="*/ 1482437 w 4752109"/>
              <a:gd name="connsiteY33" fmla="*/ 1177636 h 2424582"/>
              <a:gd name="connsiteX34" fmla="*/ 1524000 w 4752109"/>
              <a:gd name="connsiteY34" fmla="*/ 1191491 h 2424582"/>
              <a:gd name="connsiteX35" fmla="*/ 1565564 w 4752109"/>
              <a:gd name="connsiteY35" fmla="*/ 1094509 h 2424582"/>
              <a:gd name="connsiteX36" fmla="*/ 1634837 w 4752109"/>
              <a:gd name="connsiteY36" fmla="*/ 1025236 h 2424582"/>
              <a:gd name="connsiteX37" fmla="*/ 1731818 w 4752109"/>
              <a:gd name="connsiteY37" fmla="*/ 997527 h 2424582"/>
              <a:gd name="connsiteX38" fmla="*/ 1911927 w 4752109"/>
              <a:gd name="connsiteY38" fmla="*/ 1039091 h 2424582"/>
              <a:gd name="connsiteX39" fmla="*/ 1925782 w 4752109"/>
              <a:gd name="connsiteY39" fmla="*/ 1080654 h 2424582"/>
              <a:gd name="connsiteX40" fmla="*/ 1884218 w 4752109"/>
              <a:gd name="connsiteY40" fmla="*/ 1219200 h 2424582"/>
              <a:gd name="connsiteX41" fmla="*/ 1662546 w 4752109"/>
              <a:gd name="connsiteY41" fmla="*/ 1302327 h 2424582"/>
              <a:gd name="connsiteX42" fmla="*/ 1620982 w 4752109"/>
              <a:gd name="connsiteY42" fmla="*/ 1330036 h 2424582"/>
              <a:gd name="connsiteX43" fmla="*/ 1593273 w 4752109"/>
              <a:gd name="connsiteY43" fmla="*/ 1440872 h 2424582"/>
              <a:gd name="connsiteX44" fmla="*/ 1607127 w 4752109"/>
              <a:gd name="connsiteY44" fmla="*/ 1607127 h 2424582"/>
              <a:gd name="connsiteX45" fmla="*/ 1634837 w 4752109"/>
              <a:gd name="connsiteY45" fmla="*/ 1634836 h 2424582"/>
              <a:gd name="connsiteX46" fmla="*/ 1648691 w 4752109"/>
              <a:gd name="connsiteY46" fmla="*/ 1676400 h 2424582"/>
              <a:gd name="connsiteX47" fmla="*/ 1731818 w 4752109"/>
              <a:gd name="connsiteY47" fmla="*/ 1717963 h 2424582"/>
              <a:gd name="connsiteX48" fmla="*/ 1787237 w 4752109"/>
              <a:gd name="connsiteY48" fmla="*/ 1787236 h 2424582"/>
              <a:gd name="connsiteX49" fmla="*/ 1870364 w 4752109"/>
              <a:gd name="connsiteY49" fmla="*/ 1814945 h 2424582"/>
              <a:gd name="connsiteX50" fmla="*/ 1953491 w 4752109"/>
              <a:gd name="connsiteY50" fmla="*/ 1801091 h 2424582"/>
              <a:gd name="connsiteX51" fmla="*/ 1925782 w 4752109"/>
              <a:gd name="connsiteY51" fmla="*/ 1607127 h 2424582"/>
              <a:gd name="connsiteX52" fmla="*/ 1911927 w 4752109"/>
              <a:gd name="connsiteY52" fmla="*/ 1524000 h 2424582"/>
              <a:gd name="connsiteX53" fmla="*/ 1953491 w 4752109"/>
              <a:gd name="connsiteY53" fmla="*/ 1288472 h 2424582"/>
              <a:gd name="connsiteX54" fmla="*/ 1967346 w 4752109"/>
              <a:gd name="connsiteY54" fmla="*/ 1246909 h 2424582"/>
              <a:gd name="connsiteX55" fmla="*/ 2008909 w 4752109"/>
              <a:gd name="connsiteY55" fmla="*/ 1205345 h 2424582"/>
              <a:gd name="connsiteX56" fmla="*/ 2078182 w 4752109"/>
              <a:gd name="connsiteY56" fmla="*/ 1094509 h 2424582"/>
              <a:gd name="connsiteX57" fmla="*/ 2230582 w 4752109"/>
              <a:gd name="connsiteY57" fmla="*/ 1108363 h 2424582"/>
              <a:gd name="connsiteX58" fmla="*/ 2313709 w 4752109"/>
              <a:gd name="connsiteY58" fmla="*/ 1136072 h 2424582"/>
              <a:gd name="connsiteX59" fmla="*/ 2369127 w 4752109"/>
              <a:gd name="connsiteY59" fmla="*/ 1149927 h 2424582"/>
              <a:gd name="connsiteX60" fmla="*/ 2438400 w 4752109"/>
              <a:gd name="connsiteY60" fmla="*/ 1177636 h 2424582"/>
              <a:gd name="connsiteX61" fmla="*/ 2479964 w 4752109"/>
              <a:gd name="connsiteY61" fmla="*/ 1191491 h 2424582"/>
              <a:gd name="connsiteX62" fmla="*/ 2493818 w 4752109"/>
              <a:gd name="connsiteY62" fmla="*/ 1233054 h 2424582"/>
              <a:gd name="connsiteX63" fmla="*/ 2452255 w 4752109"/>
              <a:gd name="connsiteY63" fmla="*/ 1246909 h 2424582"/>
              <a:gd name="connsiteX64" fmla="*/ 2410691 w 4752109"/>
              <a:gd name="connsiteY64" fmla="*/ 1274618 h 2424582"/>
              <a:gd name="connsiteX65" fmla="*/ 2382982 w 4752109"/>
              <a:gd name="connsiteY65" fmla="*/ 1316181 h 2424582"/>
              <a:gd name="connsiteX66" fmla="*/ 2355273 w 4752109"/>
              <a:gd name="connsiteY66" fmla="*/ 1343891 h 2424582"/>
              <a:gd name="connsiteX67" fmla="*/ 2369127 w 4752109"/>
              <a:gd name="connsiteY67" fmla="*/ 1537854 h 2424582"/>
              <a:gd name="connsiteX68" fmla="*/ 2396837 w 4752109"/>
              <a:gd name="connsiteY68" fmla="*/ 1565563 h 2424582"/>
              <a:gd name="connsiteX69" fmla="*/ 2424546 w 4752109"/>
              <a:gd name="connsiteY69" fmla="*/ 1607127 h 2424582"/>
              <a:gd name="connsiteX70" fmla="*/ 2521527 w 4752109"/>
              <a:gd name="connsiteY70" fmla="*/ 1662545 h 2424582"/>
              <a:gd name="connsiteX71" fmla="*/ 2604655 w 4752109"/>
              <a:gd name="connsiteY71" fmla="*/ 1620981 h 2424582"/>
              <a:gd name="connsiteX72" fmla="*/ 2632364 w 4752109"/>
              <a:gd name="connsiteY72" fmla="*/ 1579418 h 2424582"/>
              <a:gd name="connsiteX73" fmla="*/ 2646218 w 4752109"/>
              <a:gd name="connsiteY73" fmla="*/ 1524000 h 2424582"/>
              <a:gd name="connsiteX74" fmla="*/ 2660073 w 4752109"/>
              <a:gd name="connsiteY74" fmla="*/ 1482436 h 2424582"/>
              <a:gd name="connsiteX75" fmla="*/ 2687782 w 4752109"/>
              <a:gd name="connsiteY75" fmla="*/ 1371600 h 2424582"/>
              <a:gd name="connsiteX76" fmla="*/ 2757055 w 4752109"/>
              <a:gd name="connsiteY76" fmla="*/ 1260763 h 2424582"/>
              <a:gd name="connsiteX77" fmla="*/ 3020291 w 4752109"/>
              <a:gd name="connsiteY77" fmla="*/ 1233054 h 2424582"/>
              <a:gd name="connsiteX78" fmla="*/ 3061855 w 4752109"/>
              <a:gd name="connsiteY78" fmla="*/ 1316181 h 2424582"/>
              <a:gd name="connsiteX79" fmla="*/ 3048000 w 4752109"/>
              <a:gd name="connsiteY79" fmla="*/ 1357745 h 2424582"/>
              <a:gd name="connsiteX80" fmla="*/ 2978727 w 4752109"/>
              <a:gd name="connsiteY80" fmla="*/ 1385454 h 2424582"/>
              <a:gd name="connsiteX81" fmla="*/ 2867891 w 4752109"/>
              <a:gd name="connsiteY81" fmla="*/ 1427018 h 2424582"/>
              <a:gd name="connsiteX82" fmla="*/ 2840182 w 4752109"/>
              <a:gd name="connsiteY82" fmla="*/ 1510145 h 2424582"/>
              <a:gd name="connsiteX83" fmla="*/ 2812473 w 4752109"/>
              <a:gd name="connsiteY83" fmla="*/ 1565563 h 2424582"/>
              <a:gd name="connsiteX84" fmla="*/ 2784764 w 4752109"/>
              <a:gd name="connsiteY84" fmla="*/ 1607127 h 2424582"/>
              <a:gd name="connsiteX85" fmla="*/ 2770909 w 4752109"/>
              <a:gd name="connsiteY85" fmla="*/ 1648691 h 2424582"/>
              <a:gd name="connsiteX86" fmla="*/ 2812473 w 4752109"/>
              <a:gd name="connsiteY86" fmla="*/ 1731818 h 2424582"/>
              <a:gd name="connsiteX87" fmla="*/ 2854037 w 4752109"/>
              <a:gd name="connsiteY87" fmla="*/ 1773381 h 2424582"/>
              <a:gd name="connsiteX88" fmla="*/ 2881746 w 4752109"/>
              <a:gd name="connsiteY88" fmla="*/ 1814945 h 2424582"/>
              <a:gd name="connsiteX89" fmla="*/ 2923309 w 4752109"/>
              <a:gd name="connsiteY89" fmla="*/ 1828800 h 2424582"/>
              <a:gd name="connsiteX90" fmla="*/ 2964873 w 4752109"/>
              <a:gd name="connsiteY90" fmla="*/ 1856509 h 2424582"/>
              <a:gd name="connsiteX91" fmla="*/ 3117273 w 4752109"/>
              <a:gd name="connsiteY91" fmla="*/ 1842654 h 2424582"/>
              <a:gd name="connsiteX92" fmla="*/ 3158837 w 4752109"/>
              <a:gd name="connsiteY92" fmla="*/ 1814945 h 2424582"/>
              <a:gd name="connsiteX93" fmla="*/ 3297382 w 4752109"/>
              <a:gd name="connsiteY93" fmla="*/ 1648691 h 2424582"/>
              <a:gd name="connsiteX94" fmla="*/ 3352800 w 4752109"/>
              <a:gd name="connsiteY94" fmla="*/ 1537854 h 2424582"/>
              <a:gd name="connsiteX95" fmla="*/ 3394364 w 4752109"/>
              <a:gd name="connsiteY95" fmla="*/ 1510145 h 2424582"/>
              <a:gd name="connsiteX96" fmla="*/ 3463637 w 4752109"/>
              <a:gd name="connsiteY96" fmla="*/ 1440872 h 2424582"/>
              <a:gd name="connsiteX97" fmla="*/ 3546764 w 4752109"/>
              <a:gd name="connsiteY97" fmla="*/ 1413163 h 2424582"/>
              <a:gd name="connsiteX98" fmla="*/ 3657600 w 4752109"/>
              <a:gd name="connsiteY98" fmla="*/ 1482436 h 2424582"/>
              <a:gd name="connsiteX99" fmla="*/ 3740727 w 4752109"/>
              <a:gd name="connsiteY99" fmla="*/ 1565563 h 2424582"/>
              <a:gd name="connsiteX100" fmla="*/ 3837709 w 4752109"/>
              <a:gd name="connsiteY100" fmla="*/ 1690254 h 2424582"/>
              <a:gd name="connsiteX101" fmla="*/ 4003964 w 4752109"/>
              <a:gd name="connsiteY101" fmla="*/ 1856509 h 2424582"/>
              <a:gd name="connsiteX102" fmla="*/ 4045527 w 4752109"/>
              <a:gd name="connsiteY102" fmla="*/ 1898072 h 2424582"/>
              <a:gd name="connsiteX103" fmla="*/ 4073237 w 4752109"/>
              <a:gd name="connsiteY103" fmla="*/ 1939636 h 2424582"/>
              <a:gd name="connsiteX104" fmla="*/ 4170218 w 4752109"/>
              <a:gd name="connsiteY104" fmla="*/ 2022763 h 2424582"/>
              <a:gd name="connsiteX105" fmla="*/ 4253346 w 4752109"/>
              <a:gd name="connsiteY105" fmla="*/ 2105891 h 2424582"/>
              <a:gd name="connsiteX106" fmla="*/ 4433455 w 4752109"/>
              <a:gd name="connsiteY106" fmla="*/ 2230581 h 2424582"/>
              <a:gd name="connsiteX107" fmla="*/ 4502727 w 4752109"/>
              <a:gd name="connsiteY107" fmla="*/ 2313709 h 2424582"/>
              <a:gd name="connsiteX108" fmla="*/ 4558146 w 4752109"/>
              <a:gd name="connsiteY108" fmla="*/ 2341418 h 2424582"/>
              <a:gd name="connsiteX109" fmla="*/ 4613564 w 4752109"/>
              <a:gd name="connsiteY109" fmla="*/ 2382981 h 2424582"/>
              <a:gd name="connsiteX110" fmla="*/ 4696691 w 4752109"/>
              <a:gd name="connsiteY110" fmla="*/ 2410691 h 2424582"/>
              <a:gd name="connsiteX111" fmla="*/ 4752109 w 4752109"/>
              <a:gd name="connsiteY111" fmla="*/ 2424545 h 2424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4752109" h="2424582">
                <a:moveTo>
                  <a:pt x="0" y="0"/>
                </a:moveTo>
                <a:cubicBezTo>
                  <a:pt x="13855" y="18473"/>
                  <a:pt x="29326" y="35837"/>
                  <a:pt x="41564" y="55418"/>
                </a:cubicBezTo>
                <a:cubicBezTo>
                  <a:pt x="87301" y="128596"/>
                  <a:pt x="52762" y="113043"/>
                  <a:pt x="124691" y="193963"/>
                </a:cubicBezTo>
                <a:cubicBezTo>
                  <a:pt x="140032" y="211221"/>
                  <a:pt x="161636" y="221672"/>
                  <a:pt x="180109" y="235527"/>
                </a:cubicBezTo>
                <a:cubicBezTo>
                  <a:pt x="197463" y="270234"/>
                  <a:pt x="218549" y="320669"/>
                  <a:pt x="249382" y="346363"/>
                </a:cubicBezTo>
                <a:cubicBezTo>
                  <a:pt x="260601" y="355712"/>
                  <a:pt x="277091" y="355600"/>
                  <a:pt x="290946" y="360218"/>
                </a:cubicBezTo>
                <a:cubicBezTo>
                  <a:pt x="309419" y="374072"/>
                  <a:pt x="325711" y="391454"/>
                  <a:pt x="346364" y="401781"/>
                </a:cubicBezTo>
                <a:cubicBezTo>
                  <a:pt x="372488" y="414843"/>
                  <a:pt x="404445" y="414464"/>
                  <a:pt x="429491" y="429491"/>
                </a:cubicBezTo>
                <a:cubicBezTo>
                  <a:pt x="452582" y="443345"/>
                  <a:pt x="475929" y="456782"/>
                  <a:pt x="498764" y="471054"/>
                </a:cubicBezTo>
                <a:cubicBezTo>
                  <a:pt x="512884" y="479879"/>
                  <a:pt x="525870" y="490502"/>
                  <a:pt x="540327" y="498763"/>
                </a:cubicBezTo>
                <a:cubicBezTo>
                  <a:pt x="600010" y="532868"/>
                  <a:pt x="598220" y="524493"/>
                  <a:pt x="665018" y="554181"/>
                </a:cubicBezTo>
                <a:cubicBezTo>
                  <a:pt x="683891" y="562569"/>
                  <a:pt x="701453" y="573755"/>
                  <a:pt x="720437" y="581891"/>
                </a:cubicBezTo>
                <a:cubicBezTo>
                  <a:pt x="826915" y="627525"/>
                  <a:pt x="825192" y="626046"/>
                  <a:pt x="900546" y="651163"/>
                </a:cubicBezTo>
                <a:cubicBezTo>
                  <a:pt x="960048" y="606537"/>
                  <a:pt x="956525" y="606209"/>
                  <a:pt x="1025237" y="568036"/>
                </a:cubicBezTo>
                <a:cubicBezTo>
                  <a:pt x="1043291" y="558006"/>
                  <a:pt x="1062601" y="550357"/>
                  <a:pt x="1080655" y="540327"/>
                </a:cubicBezTo>
                <a:cubicBezTo>
                  <a:pt x="1104194" y="527249"/>
                  <a:pt x="1127209" y="513220"/>
                  <a:pt x="1149927" y="498763"/>
                </a:cubicBezTo>
                <a:cubicBezTo>
                  <a:pt x="1178023" y="480884"/>
                  <a:pt x="1202135" y="455713"/>
                  <a:pt x="1233055" y="443345"/>
                </a:cubicBezTo>
                <a:lnTo>
                  <a:pt x="1302327" y="415636"/>
                </a:lnTo>
                <a:cubicBezTo>
                  <a:pt x="1395124" y="421095"/>
                  <a:pt x="1510512" y="416996"/>
                  <a:pt x="1607127" y="443345"/>
                </a:cubicBezTo>
                <a:cubicBezTo>
                  <a:pt x="1635306" y="451030"/>
                  <a:pt x="1662546" y="461817"/>
                  <a:pt x="1690255" y="471054"/>
                </a:cubicBezTo>
                <a:lnTo>
                  <a:pt x="1731818" y="484909"/>
                </a:lnTo>
                <a:cubicBezTo>
                  <a:pt x="1846290" y="474502"/>
                  <a:pt x="1898760" y="459490"/>
                  <a:pt x="2008909" y="484909"/>
                </a:cubicBezTo>
                <a:cubicBezTo>
                  <a:pt x="2029033" y="489553"/>
                  <a:pt x="2045854" y="503382"/>
                  <a:pt x="2064327" y="512618"/>
                </a:cubicBezTo>
                <a:cubicBezTo>
                  <a:pt x="2073124" y="547805"/>
                  <a:pt x="2092477" y="588267"/>
                  <a:pt x="2064327" y="623454"/>
                </a:cubicBezTo>
                <a:cubicBezTo>
                  <a:pt x="2055204" y="634858"/>
                  <a:pt x="2036187" y="631556"/>
                  <a:pt x="2022764" y="637309"/>
                </a:cubicBezTo>
                <a:cubicBezTo>
                  <a:pt x="1880080" y="698460"/>
                  <a:pt x="2073407" y="629665"/>
                  <a:pt x="1884218" y="692727"/>
                </a:cubicBezTo>
                <a:cubicBezTo>
                  <a:pt x="1884214" y="692728"/>
                  <a:pt x="1801094" y="720434"/>
                  <a:pt x="1801091" y="720436"/>
                </a:cubicBezTo>
                <a:cubicBezTo>
                  <a:pt x="1773382" y="738909"/>
                  <a:pt x="1737945" y="749212"/>
                  <a:pt x="1717964" y="775854"/>
                </a:cubicBezTo>
                <a:cubicBezTo>
                  <a:pt x="1704109" y="794327"/>
                  <a:pt x="1693658" y="815931"/>
                  <a:pt x="1676400" y="831272"/>
                </a:cubicBezTo>
                <a:cubicBezTo>
                  <a:pt x="1651510" y="853397"/>
                  <a:pt x="1593273" y="886691"/>
                  <a:pt x="1593273" y="886691"/>
                </a:cubicBezTo>
                <a:cubicBezTo>
                  <a:pt x="1579418" y="909782"/>
                  <a:pt x="1568761" y="935122"/>
                  <a:pt x="1551709" y="955963"/>
                </a:cubicBezTo>
                <a:cubicBezTo>
                  <a:pt x="1526895" y="986292"/>
                  <a:pt x="1468582" y="1039091"/>
                  <a:pt x="1468582" y="1039091"/>
                </a:cubicBezTo>
                <a:cubicBezTo>
                  <a:pt x="1449732" y="1095639"/>
                  <a:pt x="1449847" y="1070501"/>
                  <a:pt x="1468582" y="1136072"/>
                </a:cubicBezTo>
                <a:cubicBezTo>
                  <a:pt x="1472594" y="1150114"/>
                  <a:pt x="1472110" y="1167309"/>
                  <a:pt x="1482437" y="1177636"/>
                </a:cubicBezTo>
                <a:cubicBezTo>
                  <a:pt x="1492763" y="1187963"/>
                  <a:pt x="1510146" y="1186873"/>
                  <a:pt x="1524000" y="1191491"/>
                </a:cubicBezTo>
                <a:cubicBezTo>
                  <a:pt x="1534298" y="1160599"/>
                  <a:pt x="1545591" y="1120188"/>
                  <a:pt x="1565564" y="1094509"/>
                </a:cubicBezTo>
                <a:cubicBezTo>
                  <a:pt x="1585613" y="1068732"/>
                  <a:pt x="1603438" y="1034207"/>
                  <a:pt x="1634837" y="1025236"/>
                </a:cubicBezTo>
                <a:lnTo>
                  <a:pt x="1731818" y="997527"/>
                </a:lnTo>
                <a:cubicBezTo>
                  <a:pt x="1791864" y="1002986"/>
                  <a:pt x="1875131" y="977764"/>
                  <a:pt x="1911927" y="1039091"/>
                </a:cubicBezTo>
                <a:cubicBezTo>
                  <a:pt x="1919441" y="1051614"/>
                  <a:pt x="1921164" y="1066800"/>
                  <a:pt x="1925782" y="1080654"/>
                </a:cubicBezTo>
                <a:cubicBezTo>
                  <a:pt x="1919298" y="1113072"/>
                  <a:pt x="1907736" y="1192742"/>
                  <a:pt x="1884218" y="1219200"/>
                </a:cubicBezTo>
                <a:cubicBezTo>
                  <a:pt x="1822511" y="1288621"/>
                  <a:pt x="1748036" y="1285229"/>
                  <a:pt x="1662546" y="1302327"/>
                </a:cubicBezTo>
                <a:cubicBezTo>
                  <a:pt x="1648691" y="1311563"/>
                  <a:pt x="1631384" y="1317034"/>
                  <a:pt x="1620982" y="1330036"/>
                </a:cubicBezTo>
                <a:cubicBezTo>
                  <a:pt x="1609620" y="1344238"/>
                  <a:pt x="1593964" y="1437419"/>
                  <a:pt x="1593273" y="1440872"/>
                </a:cubicBezTo>
                <a:cubicBezTo>
                  <a:pt x="1597891" y="1496290"/>
                  <a:pt x="1595475" y="1552751"/>
                  <a:pt x="1607127" y="1607127"/>
                </a:cubicBezTo>
                <a:cubicBezTo>
                  <a:pt x="1609864" y="1619899"/>
                  <a:pt x="1628116" y="1623635"/>
                  <a:pt x="1634837" y="1634836"/>
                </a:cubicBezTo>
                <a:cubicBezTo>
                  <a:pt x="1642351" y="1647359"/>
                  <a:pt x="1639568" y="1664996"/>
                  <a:pt x="1648691" y="1676400"/>
                </a:cubicBezTo>
                <a:cubicBezTo>
                  <a:pt x="1668223" y="1700816"/>
                  <a:pt x="1704438" y="1708836"/>
                  <a:pt x="1731818" y="1717963"/>
                </a:cubicBezTo>
                <a:cubicBezTo>
                  <a:pt x="1741609" y="1732649"/>
                  <a:pt x="1767493" y="1777364"/>
                  <a:pt x="1787237" y="1787236"/>
                </a:cubicBezTo>
                <a:cubicBezTo>
                  <a:pt x="1813361" y="1800298"/>
                  <a:pt x="1870364" y="1814945"/>
                  <a:pt x="1870364" y="1814945"/>
                </a:cubicBezTo>
                <a:lnTo>
                  <a:pt x="1953491" y="1801091"/>
                </a:lnTo>
                <a:cubicBezTo>
                  <a:pt x="1990557" y="1712133"/>
                  <a:pt x="1940811" y="1674755"/>
                  <a:pt x="1925782" y="1607127"/>
                </a:cubicBezTo>
                <a:cubicBezTo>
                  <a:pt x="1919688" y="1579705"/>
                  <a:pt x="1916545" y="1551709"/>
                  <a:pt x="1911927" y="1524000"/>
                </a:cubicBezTo>
                <a:cubicBezTo>
                  <a:pt x="1928426" y="1342518"/>
                  <a:pt x="1909652" y="1419988"/>
                  <a:pt x="1953491" y="1288472"/>
                </a:cubicBezTo>
                <a:cubicBezTo>
                  <a:pt x="1958109" y="1274618"/>
                  <a:pt x="1957020" y="1257236"/>
                  <a:pt x="1967346" y="1246909"/>
                </a:cubicBezTo>
                <a:lnTo>
                  <a:pt x="2008909" y="1205345"/>
                </a:lnTo>
                <a:cubicBezTo>
                  <a:pt x="2041884" y="1106421"/>
                  <a:pt x="2012316" y="1138419"/>
                  <a:pt x="2078182" y="1094509"/>
                </a:cubicBezTo>
                <a:cubicBezTo>
                  <a:pt x="2128982" y="1099127"/>
                  <a:pt x="2180349" y="1099498"/>
                  <a:pt x="2230582" y="1108363"/>
                </a:cubicBezTo>
                <a:cubicBezTo>
                  <a:pt x="2259345" y="1113439"/>
                  <a:pt x="2285373" y="1128988"/>
                  <a:pt x="2313709" y="1136072"/>
                </a:cubicBezTo>
                <a:cubicBezTo>
                  <a:pt x="2332182" y="1140690"/>
                  <a:pt x="2351063" y="1143906"/>
                  <a:pt x="2369127" y="1149927"/>
                </a:cubicBezTo>
                <a:cubicBezTo>
                  <a:pt x="2392720" y="1157792"/>
                  <a:pt x="2415114" y="1168904"/>
                  <a:pt x="2438400" y="1177636"/>
                </a:cubicBezTo>
                <a:cubicBezTo>
                  <a:pt x="2452074" y="1182764"/>
                  <a:pt x="2466109" y="1186873"/>
                  <a:pt x="2479964" y="1191491"/>
                </a:cubicBezTo>
                <a:cubicBezTo>
                  <a:pt x="2484582" y="1205345"/>
                  <a:pt x="2500349" y="1219992"/>
                  <a:pt x="2493818" y="1233054"/>
                </a:cubicBezTo>
                <a:cubicBezTo>
                  <a:pt x="2487287" y="1246116"/>
                  <a:pt x="2465317" y="1240378"/>
                  <a:pt x="2452255" y="1246909"/>
                </a:cubicBezTo>
                <a:cubicBezTo>
                  <a:pt x="2437362" y="1254356"/>
                  <a:pt x="2424546" y="1265382"/>
                  <a:pt x="2410691" y="1274618"/>
                </a:cubicBezTo>
                <a:cubicBezTo>
                  <a:pt x="2401455" y="1288472"/>
                  <a:pt x="2393384" y="1303179"/>
                  <a:pt x="2382982" y="1316181"/>
                </a:cubicBezTo>
                <a:cubicBezTo>
                  <a:pt x="2374822" y="1326381"/>
                  <a:pt x="2356088" y="1330854"/>
                  <a:pt x="2355273" y="1343891"/>
                </a:cubicBezTo>
                <a:cubicBezTo>
                  <a:pt x="2351230" y="1408584"/>
                  <a:pt x="2357181" y="1474145"/>
                  <a:pt x="2369127" y="1537854"/>
                </a:cubicBezTo>
                <a:cubicBezTo>
                  <a:pt x="2371534" y="1550693"/>
                  <a:pt x="2388677" y="1555363"/>
                  <a:pt x="2396837" y="1565563"/>
                </a:cubicBezTo>
                <a:cubicBezTo>
                  <a:pt x="2407239" y="1578565"/>
                  <a:pt x="2412772" y="1595353"/>
                  <a:pt x="2424546" y="1607127"/>
                </a:cubicBezTo>
                <a:cubicBezTo>
                  <a:pt x="2444129" y="1626710"/>
                  <a:pt x="2499794" y="1651678"/>
                  <a:pt x="2521527" y="1662545"/>
                </a:cubicBezTo>
                <a:cubicBezTo>
                  <a:pt x="2555334" y="1651276"/>
                  <a:pt x="2577795" y="1647841"/>
                  <a:pt x="2604655" y="1620981"/>
                </a:cubicBezTo>
                <a:cubicBezTo>
                  <a:pt x="2616429" y="1609207"/>
                  <a:pt x="2623128" y="1593272"/>
                  <a:pt x="2632364" y="1579418"/>
                </a:cubicBezTo>
                <a:cubicBezTo>
                  <a:pt x="2636982" y="1560945"/>
                  <a:pt x="2640987" y="1542309"/>
                  <a:pt x="2646218" y="1524000"/>
                </a:cubicBezTo>
                <a:cubicBezTo>
                  <a:pt x="2650230" y="1509958"/>
                  <a:pt x="2656230" y="1496526"/>
                  <a:pt x="2660073" y="1482436"/>
                </a:cubicBezTo>
                <a:cubicBezTo>
                  <a:pt x="2670093" y="1445696"/>
                  <a:pt x="2667598" y="1403894"/>
                  <a:pt x="2687782" y="1371600"/>
                </a:cubicBezTo>
                <a:lnTo>
                  <a:pt x="2757055" y="1260763"/>
                </a:lnTo>
                <a:cubicBezTo>
                  <a:pt x="2795146" y="1146487"/>
                  <a:pt x="2768243" y="1182645"/>
                  <a:pt x="3020291" y="1233054"/>
                </a:cubicBezTo>
                <a:cubicBezTo>
                  <a:pt x="3039474" y="1236891"/>
                  <a:pt x="3057317" y="1302567"/>
                  <a:pt x="3061855" y="1316181"/>
                </a:cubicBezTo>
                <a:cubicBezTo>
                  <a:pt x="3057237" y="1330036"/>
                  <a:pt x="3059219" y="1348396"/>
                  <a:pt x="3048000" y="1357745"/>
                </a:cubicBezTo>
                <a:cubicBezTo>
                  <a:pt x="3028894" y="1373666"/>
                  <a:pt x="3001453" y="1375353"/>
                  <a:pt x="2978727" y="1385454"/>
                </a:cubicBezTo>
                <a:cubicBezTo>
                  <a:pt x="2885576" y="1426854"/>
                  <a:pt x="2962431" y="1403382"/>
                  <a:pt x="2867891" y="1427018"/>
                </a:cubicBezTo>
                <a:cubicBezTo>
                  <a:pt x="2858655" y="1454727"/>
                  <a:pt x="2853244" y="1484021"/>
                  <a:pt x="2840182" y="1510145"/>
                </a:cubicBezTo>
                <a:cubicBezTo>
                  <a:pt x="2830946" y="1528618"/>
                  <a:pt x="2822720" y="1547631"/>
                  <a:pt x="2812473" y="1565563"/>
                </a:cubicBezTo>
                <a:cubicBezTo>
                  <a:pt x="2804212" y="1580020"/>
                  <a:pt x="2792211" y="1592234"/>
                  <a:pt x="2784764" y="1607127"/>
                </a:cubicBezTo>
                <a:cubicBezTo>
                  <a:pt x="2778233" y="1620189"/>
                  <a:pt x="2775527" y="1634836"/>
                  <a:pt x="2770909" y="1648691"/>
                </a:cubicBezTo>
                <a:cubicBezTo>
                  <a:pt x="2784794" y="1690345"/>
                  <a:pt x="2782633" y="1696010"/>
                  <a:pt x="2812473" y="1731818"/>
                </a:cubicBezTo>
                <a:cubicBezTo>
                  <a:pt x="2825016" y="1746870"/>
                  <a:pt x="2841494" y="1758329"/>
                  <a:pt x="2854037" y="1773381"/>
                </a:cubicBezTo>
                <a:cubicBezTo>
                  <a:pt x="2864697" y="1786173"/>
                  <a:pt x="2868744" y="1804543"/>
                  <a:pt x="2881746" y="1814945"/>
                </a:cubicBezTo>
                <a:cubicBezTo>
                  <a:pt x="2893150" y="1824068"/>
                  <a:pt x="2910247" y="1822269"/>
                  <a:pt x="2923309" y="1828800"/>
                </a:cubicBezTo>
                <a:cubicBezTo>
                  <a:pt x="2938202" y="1836247"/>
                  <a:pt x="2951018" y="1847273"/>
                  <a:pt x="2964873" y="1856509"/>
                </a:cubicBezTo>
                <a:cubicBezTo>
                  <a:pt x="3015673" y="1851891"/>
                  <a:pt x="3067396" y="1853342"/>
                  <a:pt x="3117273" y="1842654"/>
                </a:cubicBezTo>
                <a:cubicBezTo>
                  <a:pt x="3133555" y="1839165"/>
                  <a:pt x="3146392" y="1826007"/>
                  <a:pt x="3158837" y="1814945"/>
                </a:cubicBezTo>
                <a:cubicBezTo>
                  <a:pt x="3201804" y="1776752"/>
                  <a:pt x="3274369" y="1706224"/>
                  <a:pt x="3297382" y="1648691"/>
                </a:cubicBezTo>
                <a:cubicBezTo>
                  <a:pt x="3310611" y="1615617"/>
                  <a:pt x="3325131" y="1565523"/>
                  <a:pt x="3352800" y="1537854"/>
                </a:cubicBezTo>
                <a:cubicBezTo>
                  <a:pt x="3364574" y="1526080"/>
                  <a:pt x="3380509" y="1519381"/>
                  <a:pt x="3394364" y="1510145"/>
                </a:cubicBezTo>
                <a:cubicBezTo>
                  <a:pt x="3419643" y="1472226"/>
                  <a:pt x="3419885" y="1460317"/>
                  <a:pt x="3463637" y="1440872"/>
                </a:cubicBezTo>
                <a:cubicBezTo>
                  <a:pt x="3490327" y="1429010"/>
                  <a:pt x="3546764" y="1413163"/>
                  <a:pt x="3546764" y="1413163"/>
                </a:cubicBezTo>
                <a:cubicBezTo>
                  <a:pt x="3550738" y="1415547"/>
                  <a:pt x="3642837" y="1469313"/>
                  <a:pt x="3657600" y="1482436"/>
                </a:cubicBezTo>
                <a:cubicBezTo>
                  <a:pt x="3686888" y="1508470"/>
                  <a:pt x="3715063" y="1535950"/>
                  <a:pt x="3740727" y="1565563"/>
                </a:cubicBezTo>
                <a:cubicBezTo>
                  <a:pt x="3775213" y="1605354"/>
                  <a:pt x="3800476" y="1653021"/>
                  <a:pt x="3837709" y="1690254"/>
                </a:cubicBezTo>
                <a:lnTo>
                  <a:pt x="4003964" y="1856509"/>
                </a:lnTo>
                <a:cubicBezTo>
                  <a:pt x="4017818" y="1870363"/>
                  <a:pt x="4034659" y="1881770"/>
                  <a:pt x="4045527" y="1898072"/>
                </a:cubicBezTo>
                <a:cubicBezTo>
                  <a:pt x="4054764" y="1911927"/>
                  <a:pt x="4061463" y="1927862"/>
                  <a:pt x="4073237" y="1939636"/>
                </a:cubicBezTo>
                <a:cubicBezTo>
                  <a:pt x="4103344" y="1969743"/>
                  <a:pt x="4138932" y="1993884"/>
                  <a:pt x="4170218" y="2022763"/>
                </a:cubicBezTo>
                <a:cubicBezTo>
                  <a:pt x="4199013" y="2049343"/>
                  <a:pt x="4222589" y="2081609"/>
                  <a:pt x="4253346" y="2105891"/>
                </a:cubicBezTo>
                <a:cubicBezTo>
                  <a:pt x="4310658" y="2151137"/>
                  <a:pt x="4386709" y="2174485"/>
                  <a:pt x="4433455" y="2230581"/>
                </a:cubicBezTo>
                <a:cubicBezTo>
                  <a:pt x="4456546" y="2258290"/>
                  <a:pt x="4475769" y="2289746"/>
                  <a:pt x="4502727" y="2313709"/>
                </a:cubicBezTo>
                <a:cubicBezTo>
                  <a:pt x="4518163" y="2327430"/>
                  <a:pt x="4540632" y="2330472"/>
                  <a:pt x="4558146" y="2341418"/>
                </a:cubicBezTo>
                <a:cubicBezTo>
                  <a:pt x="4577727" y="2353656"/>
                  <a:pt x="4592911" y="2372654"/>
                  <a:pt x="4613564" y="2382981"/>
                </a:cubicBezTo>
                <a:cubicBezTo>
                  <a:pt x="4639688" y="2396043"/>
                  <a:pt x="4668982" y="2401455"/>
                  <a:pt x="4696691" y="2410691"/>
                </a:cubicBezTo>
                <a:cubicBezTo>
                  <a:pt x="4742633" y="2426005"/>
                  <a:pt x="4723652" y="2424545"/>
                  <a:pt x="4752109" y="2424545"/>
                </a:cubicBezTo>
              </a:path>
            </a:pathLst>
          </a:custGeom>
          <a:no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6990080" y="3616960"/>
            <a:ext cx="2153920" cy="1200329"/>
          </a:xfrm>
          <a:prstGeom prst="rect">
            <a:avLst/>
          </a:prstGeom>
          <a:noFill/>
        </p:spPr>
        <p:txBody>
          <a:bodyPr wrap="square" rtlCol="0">
            <a:spAutoFit/>
          </a:bodyPr>
          <a:lstStyle/>
          <a:p>
            <a:r>
              <a:rPr lang="en-US" sz="2400" dirty="0"/>
              <a:t>Tension: don’t believe real - overfitting</a:t>
            </a:r>
          </a:p>
        </p:txBody>
      </p:sp>
      <p:pic>
        <p:nvPicPr>
          <p:cNvPr id="6" name="Graphic 5" descr="Man">
            <a:extLst>
              <a:ext uri="{FF2B5EF4-FFF2-40B4-BE49-F238E27FC236}">
                <a16:creationId xmlns:a16="http://schemas.microsoft.com/office/drawing/2014/main" id="{8C773B3C-5420-5642-A46F-EC37981C3E4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337034" y="3170270"/>
            <a:ext cx="446690" cy="446690"/>
          </a:xfrm>
          <a:prstGeom prst="rect">
            <a:avLst/>
          </a:prstGeom>
        </p:spPr>
      </p:pic>
    </p:spTree>
    <p:extLst>
      <p:ext uri="{BB962C8B-B14F-4D97-AF65-F5344CB8AC3E}">
        <p14:creationId xmlns:p14="http://schemas.microsoft.com/office/powerpoint/2010/main" val="1257083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21444" y="289718"/>
            <a:ext cx="9386888" cy="1325563"/>
          </a:xfrm>
        </p:spPr>
        <p:txBody>
          <a:bodyPr>
            <a:normAutofit/>
          </a:bodyPr>
          <a:lstStyle/>
          <a:p>
            <a:r>
              <a:rPr lang="en-US" sz="4200" dirty="0"/>
              <a:t>The central tension in machine learning</a:t>
            </a:r>
          </a:p>
        </p:txBody>
      </p:sp>
      <p:sp>
        <p:nvSpPr>
          <p:cNvPr id="4" name="Content Placeholder 3"/>
          <p:cNvSpPr>
            <a:spLocks noGrp="1"/>
          </p:cNvSpPr>
          <p:nvPr>
            <p:ph idx="1"/>
          </p:nvPr>
        </p:nvSpPr>
        <p:spPr/>
        <p:txBody>
          <a:bodyPr>
            <a:normAutofit lnSpcReduction="10000"/>
          </a:bodyPr>
          <a:lstStyle/>
          <a:p>
            <a:r>
              <a:rPr lang="en-US" dirty="0"/>
              <a:t>Want to find true predictive patterns in the data</a:t>
            </a:r>
          </a:p>
          <a:p>
            <a:r>
              <a:rPr lang="en-US" dirty="0"/>
              <a:t>But, want to avoid overfitting spurious detail: i.e. don’t want to make the model capture apparent patterns due to noise - we want results that are likely to be </a:t>
            </a:r>
            <a:r>
              <a:rPr lang="en-US" i="1" dirty="0"/>
              <a:t>generalizable</a:t>
            </a:r>
            <a:r>
              <a:rPr lang="en-US" dirty="0"/>
              <a:t> to future observations</a:t>
            </a:r>
          </a:p>
          <a:p>
            <a:r>
              <a:rPr lang="en-US" dirty="0"/>
              <a:t>Solution – validation – reserve some data that has not been used in model fitting for the purpose of model evaluation and comparison</a:t>
            </a:r>
          </a:p>
          <a:p>
            <a:r>
              <a:rPr lang="en-US" dirty="0"/>
              <a:t>To perform model evaluation for categorical outcomes, we’ll need some definitions…</a:t>
            </a:r>
          </a:p>
        </p:txBody>
      </p:sp>
    </p:spTree>
    <p:extLst>
      <p:ext uri="{BB962C8B-B14F-4D97-AF65-F5344CB8AC3E}">
        <p14:creationId xmlns:p14="http://schemas.microsoft.com/office/powerpoint/2010/main" val="8549039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28650" y="77449"/>
            <a:ext cx="7886700" cy="1325563"/>
          </a:xfrm>
        </p:spPr>
        <p:txBody>
          <a:bodyPr/>
          <a:lstStyle/>
          <a:p>
            <a:r>
              <a:rPr lang="en-US" dirty="0"/>
              <a:t>Definitions</a:t>
            </a:r>
          </a:p>
        </p:txBody>
      </p:sp>
      <p:cxnSp>
        <p:nvCxnSpPr>
          <p:cNvPr id="7" name="Straight Connector 6">
            <a:extLst>
              <a:ext uri="{FF2B5EF4-FFF2-40B4-BE49-F238E27FC236}">
                <a16:creationId xmlns:a16="http://schemas.microsoft.com/office/drawing/2014/main" id="{06EBC374-BD3D-5E4A-A539-0BA6CA036890}"/>
              </a:ext>
            </a:extLst>
          </p:cNvPr>
          <p:cNvCxnSpPr>
            <a:cxnSpLocks/>
          </p:cNvCxnSpPr>
          <p:nvPr/>
        </p:nvCxnSpPr>
        <p:spPr>
          <a:xfrm>
            <a:off x="692796" y="1766681"/>
            <a:ext cx="0" cy="3621541"/>
          </a:xfrm>
          <a:prstGeom prst="line">
            <a:avLst/>
          </a:prstGeom>
          <a:ln w="25400">
            <a:solidFill>
              <a:schemeClr val="tx1"/>
            </a:solidFill>
            <a:headEnd type="triangl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EB8A425C-53F0-4A46-A261-565A6A050833}"/>
              </a:ext>
            </a:extLst>
          </p:cNvPr>
          <p:cNvCxnSpPr>
            <a:cxnSpLocks/>
          </p:cNvCxnSpPr>
          <p:nvPr/>
        </p:nvCxnSpPr>
        <p:spPr>
          <a:xfrm flipH="1">
            <a:off x="692796" y="5388222"/>
            <a:ext cx="3961780" cy="0"/>
          </a:xfrm>
          <a:prstGeom prst="line">
            <a:avLst/>
          </a:prstGeom>
          <a:ln w="25400">
            <a:solidFill>
              <a:schemeClr val="tx1"/>
            </a:solidFill>
            <a:headEnd type="triangle"/>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id="{2EF09FD6-C0C5-6C4A-AC03-6FA69E941E99}"/>
              </a:ext>
            </a:extLst>
          </p:cNvPr>
          <p:cNvSpPr/>
          <p:nvPr/>
        </p:nvSpPr>
        <p:spPr>
          <a:xfrm>
            <a:off x="1297917" y="4691272"/>
            <a:ext cx="165088" cy="16509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18">
            <a:extLst>
              <a:ext uri="{FF2B5EF4-FFF2-40B4-BE49-F238E27FC236}">
                <a16:creationId xmlns:a16="http://schemas.microsoft.com/office/drawing/2014/main" id="{1521C659-6A57-3B4A-B031-96940B4DD88F}"/>
              </a:ext>
            </a:extLst>
          </p:cNvPr>
          <p:cNvSpPr txBox="1"/>
          <p:nvPr/>
        </p:nvSpPr>
        <p:spPr>
          <a:xfrm>
            <a:off x="2233213" y="5388222"/>
            <a:ext cx="1727200" cy="369332"/>
          </a:xfrm>
          <a:prstGeom prst="rect">
            <a:avLst/>
          </a:prstGeom>
          <a:noFill/>
        </p:spPr>
        <p:txBody>
          <a:bodyPr wrap="square" rtlCol="0">
            <a:spAutoFit/>
          </a:bodyPr>
          <a:lstStyle/>
          <a:p>
            <a:r>
              <a:rPr lang="en-US" dirty="0"/>
              <a:t>Height</a:t>
            </a:r>
          </a:p>
        </p:txBody>
      </p:sp>
      <p:sp>
        <p:nvSpPr>
          <p:cNvPr id="22" name="TextBox 21">
            <a:extLst>
              <a:ext uri="{FF2B5EF4-FFF2-40B4-BE49-F238E27FC236}">
                <a16:creationId xmlns:a16="http://schemas.microsoft.com/office/drawing/2014/main" id="{14906A49-9841-0C4D-ACB2-BC01FEB201BB}"/>
              </a:ext>
            </a:extLst>
          </p:cNvPr>
          <p:cNvSpPr txBox="1"/>
          <p:nvPr/>
        </p:nvSpPr>
        <p:spPr>
          <a:xfrm rot="16200000">
            <a:off x="-505495" y="2986385"/>
            <a:ext cx="1727200" cy="369332"/>
          </a:xfrm>
          <a:prstGeom prst="rect">
            <a:avLst/>
          </a:prstGeom>
          <a:noFill/>
        </p:spPr>
        <p:txBody>
          <a:bodyPr wrap="square" rtlCol="0">
            <a:spAutoFit/>
          </a:bodyPr>
          <a:lstStyle/>
          <a:p>
            <a:r>
              <a:rPr lang="en-US" dirty="0"/>
              <a:t>Weight</a:t>
            </a:r>
          </a:p>
        </p:txBody>
      </p:sp>
      <p:sp>
        <p:nvSpPr>
          <p:cNvPr id="23" name="Oval 22">
            <a:extLst>
              <a:ext uri="{FF2B5EF4-FFF2-40B4-BE49-F238E27FC236}">
                <a16:creationId xmlns:a16="http://schemas.microsoft.com/office/drawing/2014/main" id="{BF9393B7-FC37-A349-A488-FA5D72D36164}"/>
              </a:ext>
            </a:extLst>
          </p:cNvPr>
          <p:cNvSpPr/>
          <p:nvPr/>
        </p:nvSpPr>
        <p:spPr>
          <a:xfrm>
            <a:off x="472249" y="6091449"/>
            <a:ext cx="165088" cy="16509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a:extLst>
              <a:ext uri="{FF2B5EF4-FFF2-40B4-BE49-F238E27FC236}">
                <a16:creationId xmlns:a16="http://schemas.microsoft.com/office/drawing/2014/main" id="{B0507D0C-0EDB-404A-9BC5-7CAE42BC850D}"/>
              </a:ext>
            </a:extLst>
          </p:cNvPr>
          <p:cNvSpPr txBox="1"/>
          <p:nvPr/>
        </p:nvSpPr>
        <p:spPr>
          <a:xfrm>
            <a:off x="628650" y="5968774"/>
            <a:ext cx="2038071" cy="369332"/>
          </a:xfrm>
          <a:prstGeom prst="rect">
            <a:avLst/>
          </a:prstGeom>
          <a:noFill/>
        </p:spPr>
        <p:txBody>
          <a:bodyPr wrap="square" rtlCol="0">
            <a:spAutoFit/>
          </a:bodyPr>
          <a:lstStyle/>
          <a:p>
            <a:r>
              <a:rPr lang="en-US" dirty="0"/>
              <a:t>Girl (positive class)</a:t>
            </a:r>
          </a:p>
        </p:txBody>
      </p:sp>
      <p:sp>
        <p:nvSpPr>
          <p:cNvPr id="25" name="Oval 24">
            <a:extLst>
              <a:ext uri="{FF2B5EF4-FFF2-40B4-BE49-F238E27FC236}">
                <a16:creationId xmlns:a16="http://schemas.microsoft.com/office/drawing/2014/main" id="{E3732F1F-65C6-D34F-A9FA-99EEA7A638D0}"/>
              </a:ext>
            </a:extLst>
          </p:cNvPr>
          <p:cNvSpPr/>
          <p:nvPr/>
        </p:nvSpPr>
        <p:spPr>
          <a:xfrm>
            <a:off x="2749266" y="6070893"/>
            <a:ext cx="165088" cy="165094"/>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extBox 26">
            <a:extLst>
              <a:ext uri="{FF2B5EF4-FFF2-40B4-BE49-F238E27FC236}">
                <a16:creationId xmlns:a16="http://schemas.microsoft.com/office/drawing/2014/main" id="{4E1E581A-0542-C34B-B338-2FA7D31E9172}"/>
              </a:ext>
            </a:extLst>
          </p:cNvPr>
          <p:cNvSpPr txBox="1"/>
          <p:nvPr/>
        </p:nvSpPr>
        <p:spPr>
          <a:xfrm>
            <a:off x="2974961" y="5968774"/>
            <a:ext cx="2038070" cy="369332"/>
          </a:xfrm>
          <a:prstGeom prst="rect">
            <a:avLst/>
          </a:prstGeom>
          <a:noFill/>
        </p:spPr>
        <p:txBody>
          <a:bodyPr wrap="square" rtlCol="0">
            <a:spAutoFit/>
          </a:bodyPr>
          <a:lstStyle/>
          <a:p>
            <a:r>
              <a:rPr lang="en-US" dirty="0"/>
              <a:t>Boy (negative class) </a:t>
            </a:r>
          </a:p>
        </p:txBody>
      </p:sp>
      <p:sp>
        <p:nvSpPr>
          <p:cNvPr id="29" name="Oval 28">
            <a:extLst>
              <a:ext uri="{FF2B5EF4-FFF2-40B4-BE49-F238E27FC236}">
                <a16:creationId xmlns:a16="http://schemas.microsoft.com/office/drawing/2014/main" id="{C69B2C80-E6CD-F24E-8C95-C2E218EC2EC0}"/>
              </a:ext>
            </a:extLst>
          </p:cNvPr>
          <p:cNvSpPr/>
          <p:nvPr/>
        </p:nvSpPr>
        <p:spPr>
          <a:xfrm>
            <a:off x="1985581" y="4615180"/>
            <a:ext cx="165088" cy="16509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Oval 30">
            <a:extLst>
              <a:ext uri="{FF2B5EF4-FFF2-40B4-BE49-F238E27FC236}">
                <a16:creationId xmlns:a16="http://schemas.microsoft.com/office/drawing/2014/main" id="{4E962914-4C38-E343-8ACF-5897C4A9EBB7}"/>
              </a:ext>
            </a:extLst>
          </p:cNvPr>
          <p:cNvSpPr/>
          <p:nvPr/>
        </p:nvSpPr>
        <p:spPr>
          <a:xfrm>
            <a:off x="1393161" y="3952105"/>
            <a:ext cx="165088" cy="16509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Oval 31">
            <a:extLst>
              <a:ext uri="{FF2B5EF4-FFF2-40B4-BE49-F238E27FC236}">
                <a16:creationId xmlns:a16="http://schemas.microsoft.com/office/drawing/2014/main" id="{02BF22F6-0F5A-A44F-BDD8-D5F017A0A11B}"/>
              </a:ext>
            </a:extLst>
          </p:cNvPr>
          <p:cNvSpPr/>
          <p:nvPr/>
        </p:nvSpPr>
        <p:spPr>
          <a:xfrm>
            <a:off x="1985581" y="4093449"/>
            <a:ext cx="165088" cy="16509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Oval 32">
            <a:extLst>
              <a:ext uri="{FF2B5EF4-FFF2-40B4-BE49-F238E27FC236}">
                <a16:creationId xmlns:a16="http://schemas.microsoft.com/office/drawing/2014/main" id="{6AC3F557-A841-DC45-AC62-97586CB814ED}"/>
              </a:ext>
            </a:extLst>
          </p:cNvPr>
          <p:cNvSpPr/>
          <p:nvPr/>
        </p:nvSpPr>
        <p:spPr>
          <a:xfrm>
            <a:off x="2781955" y="2565339"/>
            <a:ext cx="165088" cy="16509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Oval 33">
            <a:extLst>
              <a:ext uri="{FF2B5EF4-FFF2-40B4-BE49-F238E27FC236}">
                <a16:creationId xmlns:a16="http://schemas.microsoft.com/office/drawing/2014/main" id="{A5DDD13F-BB8F-8A49-9E61-F1ADE37F4483}"/>
              </a:ext>
            </a:extLst>
          </p:cNvPr>
          <p:cNvSpPr/>
          <p:nvPr/>
        </p:nvSpPr>
        <p:spPr>
          <a:xfrm>
            <a:off x="3492390" y="2725841"/>
            <a:ext cx="165088" cy="165094"/>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Oval 34">
            <a:extLst>
              <a:ext uri="{FF2B5EF4-FFF2-40B4-BE49-F238E27FC236}">
                <a16:creationId xmlns:a16="http://schemas.microsoft.com/office/drawing/2014/main" id="{3828E045-437B-BC44-A828-45B3C94C252F}"/>
              </a:ext>
            </a:extLst>
          </p:cNvPr>
          <p:cNvSpPr/>
          <p:nvPr/>
        </p:nvSpPr>
        <p:spPr>
          <a:xfrm>
            <a:off x="3166441" y="2027239"/>
            <a:ext cx="165088" cy="165094"/>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Oval 35">
            <a:extLst>
              <a:ext uri="{FF2B5EF4-FFF2-40B4-BE49-F238E27FC236}">
                <a16:creationId xmlns:a16="http://schemas.microsoft.com/office/drawing/2014/main" id="{E75F9120-99EF-8B4D-B37E-9038B4CBBC78}"/>
              </a:ext>
            </a:extLst>
          </p:cNvPr>
          <p:cNvSpPr/>
          <p:nvPr/>
        </p:nvSpPr>
        <p:spPr>
          <a:xfrm>
            <a:off x="3107180" y="3342715"/>
            <a:ext cx="165088" cy="165094"/>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Oval 36">
            <a:extLst>
              <a:ext uri="{FF2B5EF4-FFF2-40B4-BE49-F238E27FC236}">
                <a16:creationId xmlns:a16="http://schemas.microsoft.com/office/drawing/2014/main" id="{A3476FD7-E3A0-DA4B-BA6A-2B757F7FB55A}"/>
              </a:ext>
            </a:extLst>
          </p:cNvPr>
          <p:cNvSpPr/>
          <p:nvPr/>
        </p:nvSpPr>
        <p:spPr>
          <a:xfrm>
            <a:off x="2233213" y="2109990"/>
            <a:ext cx="165088" cy="165094"/>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Oval 38">
            <a:extLst>
              <a:ext uri="{FF2B5EF4-FFF2-40B4-BE49-F238E27FC236}">
                <a16:creationId xmlns:a16="http://schemas.microsoft.com/office/drawing/2014/main" id="{248C27C2-C262-A54E-9A7E-277DAEC9FA69}"/>
              </a:ext>
            </a:extLst>
          </p:cNvPr>
          <p:cNvSpPr/>
          <p:nvPr/>
        </p:nvSpPr>
        <p:spPr>
          <a:xfrm>
            <a:off x="2233213" y="4450086"/>
            <a:ext cx="165088" cy="165094"/>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3" name="Straight Connector 42">
            <a:extLst>
              <a:ext uri="{FF2B5EF4-FFF2-40B4-BE49-F238E27FC236}">
                <a16:creationId xmlns:a16="http://schemas.microsoft.com/office/drawing/2014/main" id="{E51D76BE-6D9E-0447-A945-40D98A57B4F6}"/>
              </a:ext>
            </a:extLst>
          </p:cNvPr>
          <p:cNvCxnSpPr>
            <a:cxnSpLocks/>
          </p:cNvCxnSpPr>
          <p:nvPr/>
        </p:nvCxnSpPr>
        <p:spPr>
          <a:xfrm>
            <a:off x="692796" y="2109990"/>
            <a:ext cx="3961780" cy="3234557"/>
          </a:xfrm>
          <a:prstGeom prst="line">
            <a:avLst/>
          </a:prstGeom>
          <a:ln w="3492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392EF361-6384-614D-86AE-BFA27D15A5B4}"/>
              </a:ext>
            </a:extLst>
          </p:cNvPr>
          <p:cNvSpPr txBox="1"/>
          <p:nvPr/>
        </p:nvSpPr>
        <p:spPr>
          <a:xfrm rot="2402890">
            <a:off x="1521703" y="3690788"/>
            <a:ext cx="2196790" cy="369332"/>
          </a:xfrm>
          <a:prstGeom prst="rect">
            <a:avLst/>
          </a:prstGeom>
          <a:noFill/>
        </p:spPr>
        <p:txBody>
          <a:bodyPr wrap="square" rtlCol="0">
            <a:spAutoFit/>
          </a:bodyPr>
          <a:lstStyle/>
          <a:p>
            <a:r>
              <a:rPr lang="en-US" dirty="0"/>
              <a:t>Classification Rule</a:t>
            </a:r>
          </a:p>
        </p:txBody>
      </p:sp>
      <p:sp>
        <p:nvSpPr>
          <p:cNvPr id="6" name="Rectangle 5">
            <a:extLst>
              <a:ext uri="{FF2B5EF4-FFF2-40B4-BE49-F238E27FC236}">
                <a16:creationId xmlns:a16="http://schemas.microsoft.com/office/drawing/2014/main" id="{6E20A02C-C649-6444-A9DF-4477FDEF430A}"/>
              </a:ext>
            </a:extLst>
          </p:cNvPr>
          <p:cNvSpPr/>
          <p:nvPr/>
        </p:nvSpPr>
        <p:spPr>
          <a:xfrm>
            <a:off x="3359009" y="3756581"/>
            <a:ext cx="1493014" cy="369332"/>
          </a:xfrm>
          <a:prstGeom prst="rect">
            <a:avLst/>
          </a:prstGeom>
        </p:spPr>
        <p:txBody>
          <a:bodyPr wrap="square">
            <a:spAutoFit/>
          </a:bodyPr>
          <a:lstStyle/>
          <a:p>
            <a:r>
              <a:rPr lang="en-US" i="1" dirty="0"/>
              <a:t>Predict boy</a:t>
            </a:r>
          </a:p>
        </p:txBody>
      </p:sp>
      <p:cxnSp>
        <p:nvCxnSpPr>
          <p:cNvPr id="28" name="Straight Arrow Connector 27">
            <a:extLst>
              <a:ext uri="{FF2B5EF4-FFF2-40B4-BE49-F238E27FC236}">
                <a16:creationId xmlns:a16="http://schemas.microsoft.com/office/drawing/2014/main" id="{BF1E3DB1-600F-9245-969E-A0C765CA50B5}"/>
              </a:ext>
            </a:extLst>
          </p:cNvPr>
          <p:cNvCxnSpPr>
            <a:cxnSpLocks/>
          </p:cNvCxnSpPr>
          <p:nvPr/>
        </p:nvCxnSpPr>
        <p:spPr>
          <a:xfrm>
            <a:off x="1092200" y="3507809"/>
            <a:ext cx="0" cy="467767"/>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8" name="Rectangle 37">
            <a:extLst>
              <a:ext uri="{FF2B5EF4-FFF2-40B4-BE49-F238E27FC236}">
                <a16:creationId xmlns:a16="http://schemas.microsoft.com/office/drawing/2014/main" id="{6C87CF2F-9BDB-EA47-AD5D-FF984C006B26}"/>
              </a:ext>
            </a:extLst>
          </p:cNvPr>
          <p:cNvSpPr/>
          <p:nvPr/>
        </p:nvSpPr>
        <p:spPr>
          <a:xfrm>
            <a:off x="628650" y="3175005"/>
            <a:ext cx="1493014" cy="369332"/>
          </a:xfrm>
          <a:prstGeom prst="rect">
            <a:avLst/>
          </a:prstGeom>
        </p:spPr>
        <p:txBody>
          <a:bodyPr wrap="square">
            <a:spAutoFit/>
          </a:bodyPr>
          <a:lstStyle/>
          <a:p>
            <a:r>
              <a:rPr lang="en-US" i="1" dirty="0"/>
              <a:t>Predict girl</a:t>
            </a:r>
          </a:p>
        </p:txBody>
      </p:sp>
      <p:cxnSp>
        <p:nvCxnSpPr>
          <p:cNvPr id="40" name="Straight Arrow Connector 39">
            <a:extLst>
              <a:ext uri="{FF2B5EF4-FFF2-40B4-BE49-F238E27FC236}">
                <a16:creationId xmlns:a16="http://schemas.microsoft.com/office/drawing/2014/main" id="{7BA42461-F180-8B45-B070-0368F13B90FA}"/>
              </a:ext>
            </a:extLst>
          </p:cNvPr>
          <p:cNvCxnSpPr/>
          <p:nvPr/>
        </p:nvCxnSpPr>
        <p:spPr>
          <a:xfrm flipV="1">
            <a:off x="3918063" y="3396020"/>
            <a:ext cx="0" cy="403785"/>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3832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6" grpId="0"/>
      <p:bldP spid="3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28650" y="77449"/>
            <a:ext cx="7886700" cy="1325563"/>
          </a:xfrm>
        </p:spPr>
        <p:txBody>
          <a:bodyPr/>
          <a:lstStyle/>
          <a:p>
            <a:r>
              <a:rPr lang="en-US" dirty="0"/>
              <a:t>Definitions</a:t>
            </a:r>
          </a:p>
        </p:txBody>
      </p:sp>
      <p:cxnSp>
        <p:nvCxnSpPr>
          <p:cNvPr id="7" name="Straight Connector 6">
            <a:extLst>
              <a:ext uri="{FF2B5EF4-FFF2-40B4-BE49-F238E27FC236}">
                <a16:creationId xmlns:a16="http://schemas.microsoft.com/office/drawing/2014/main" id="{06EBC374-BD3D-5E4A-A539-0BA6CA036890}"/>
              </a:ext>
            </a:extLst>
          </p:cNvPr>
          <p:cNvCxnSpPr>
            <a:cxnSpLocks/>
          </p:cNvCxnSpPr>
          <p:nvPr/>
        </p:nvCxnSpPr>
        <p:spPr>
          <a:xfrm>
            <a:off x="692796" y="1766681"/>
            <a:ext cx="0" cy="3621541"/>
          </a:xfrm>
          <a:prstGeom prst="line">
            <a:avLst/>
          </a:prstGeom>
          <a:ln w="25400">
            <a:solidFill>
              <a:schemeClr val="tx1"/>
            </a:solidFill>
            <a:headEnd type="triangl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EB8A425C-53F0-4A46-A261-565A6A050833}"/>
              </a:ext>
            </a:extLst>
          </p:cNvPr>
          <p:cNvCxnSpPr>
            <a:cxnSpLocks/>
          </p:cNvCxnSpPr>
          <p:nvPr/>
        </p:nvCxnSpPr>
        <p:spPr>
          <a:xfrm flipH="1">
            <a:off x="692796" y="5388222"/>
            <a:ext cx="3961780" cy="0"/>
          </a:xfrm>
          <a:prstGeom prst="line">
            <a:avLst/>
          </a:prstGeom>
          <a:ln w="25400">
            <a:solidFill>
              <a:schemeClr val="tx1"/>
            </a:solidFill>
            <a:headEnd type="triangle"/>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id="{2EF09FD6-C0C5-6C4A-AC03-6FA69E941E99}"/>
              </a:ext>
            </a:extLst>
          </p:cNvPr>
          <p:cNvSpPr/>
          <p:nvPr/>
        </p:nvSpPr>
        <p:spPr>
          <a:xfrm>
            <a:off x="1297917" y="4691272"/>
            <a:ext cx="165088" cy="16509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18">
            <a:extLst>
              <a:ext uri="{FF2B5EF4-FFF2-40B4-BE49-F238E27FC236}">
                <a16:creationId xmlns:a16="http://schemas.microsoft.com/office/drawing/2014/main" id="{1521C659-6A57-3B4A-B031-96940B4DD88F}"/>
              </a:ext>
            </a:extLst>
          </p:cNvPr>
          <p:cNvSpPr txBox="1"/>
          <p:nvPr/>
        </p:nvSpPr>
        <p:spPr>
          <a:xfrm>
            <a:off x="2233213" y="5388222"/>
            <a:ext cx="1727200" cy="369332"/>
          </a:xfrm>
          <a:prstGeom prst="rect">
            <a:avLst/>
          </a:prstGeom>
          <a:noFill/>
        </p:spPr>
        <p:txBody>
          <a:bodyPr wrap="square" rtlCol="0">
            <a:spAutoFit/>
          </a:bodyPr>
          <a:lstStyle/>
          <a:p>
            <a:r>
              <a:rPr lang="en-US" dirty="0"/>
              <a:t>Height</a:t>
            </a:r>
          </a:p>
        </p:txBody>
      </p:sp>
      <p:sp>
        <p:nvSpPr>
          <p:cNvPr id="22" name="TextBox 21">
            <a:extLst>
              <a:ext uri="{FF2B5EF4-FFF2-40B4-BE49-F238E27FC236}">
                <a16:creationId xmlns:a16="http://schemas.microsoft.com/office/drawing/2014/main" id="{14906A49-9841-0C4D-ACB2-BC01FEB201BB}"/>
              </a:ext>
            </a:extLst>
          </p:cNvPr>
          <p:cNvSpPr txBox="1"/>
          <p:nvPr/>
        </p:nvSpPr>
        <p:spPr>
          <a:xfrm rot="16200000">
            <a:off x="-505495" y="2986385"/>
            <a:ext cx="1727200" cy="369332"/>
          </a:xfrm>
          <a:prstGeom prst="rect">
            <a:avLst/>
          </a:prstGeom>
          <a:noFill/>
        </p:spPr>
        <p:txBody>
          <a:bodyPr wrap="square" rtlCol="0">
            <a:spAutoFit/>
          </a:bodyPr>
          <a:lstStyle/>
          <a:p>
            <a:r>
              <a:rPr lang="en-US" dirty="0"/>
              <a:t>Weight</a:t>
            </a:r>
          </a:p>
        </p:txBody>
      </p:sp>
      <p:sp>
        <p:nvSpPr>
          <p:cNvPr id="23" name="Oval 22">
            <a:extLst>
              <a:ext uri="{FF2B5EF4-FFF2-40B4-BE49-F238E27FC236}">
                <a16:creationId xmlns:a16="http://schemas.microsoft.com/office/drawing/2014/main" id="{BF9393B7-FC37-A349-A488-FA5D72D36164}"/>
              </a:ext>
            </a:extLst>
          </p:cNvPr>
          <p:cNvSpPr/>
          <p:nvPr/>
        </p:nvSpPr>
        <p:spPr>
          <a:xfrm>
            <a:off x="472249" y="6091449"/>
            <a:ext cx="165088" cy="16509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a:extLst>
              <a:ext uri="{FF2B5EF4-FFF2-40B4-BE49-F238E27FC236}">
                <a16:creationId xmlns:a16="http://schemas.microsoft.com/office/drawing/2014/main" id="{B0507D0C-0EDB-404A-9BC5-7CAE42BC850D}"/>
              </a:ext>
            </a:extLst>
          </p:cNvPr>
          <p:cNvSpPr txBox="1"/>
          <p:nvPr/>
        </p:nvSpPr>
        <p:spPr>
          <a:xfrm>
            <a:off x="628650" y="5968774"/>
            <a:ext cx="2038071" cy="369332"/>
          </a:xfrm>
          <a:prstGeom prst="rect">
            <a:avLst/>
          </a:prstGeom>
          <a:noFill/>
        </p:spPr>
        <p:txBody>
          <a:bodyPr wrap="square" rtlCol="0">
            <a:spAutoFit/>
          </a:bodyPr>
          <a:lstStyle/>
          <a:p>
            <a:r>
              <a:rPr lang="en-US" dirty="0"/>
              <a:t>Girl (positive class)</a:t>
            </a:r>
          </a:p>
        </p:txBody>
      </p:sp>
      <p:sp>
        <p:nvSpPr>
          <p:cNvPr id="25" name="Oval 24">
            <a:extLst>
              <a:ext uri="{FF2B5EF4-FFF2-40B4-BE49-F238E27FC236}">
                <a16:creationId xmlns:a16="http://schemas.microsoft.com/office/drawing/2014/main" id="{E3732F1F-65C6-D34F-A9FA-99EEA7A638D0}"/>
              </a:ext>
            </a:extLst>
          </p:cNvPr>
          <p:cNvSpPr/>
          <p:nvPr/>
        </p:nvSpPr>
        <p:spPr>
          <a:xfrm>
            <a:off x="2749266" y="6070893"/>
            <a:ext cx="165088" cy="165094"/>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extBox 26">
            <a:extLst>
              <a:ext uri="{FF2B5EF4-FFF2-40B4-BE49-F238E27FC236}">
                <a16:creationId xmlns:a16="http://schemas.microsoft.com/office/drawing/2014/main" id="{4E1E581A-0542-C34B-B338-2FA7D31E9172}"/>
              </a:ext>
            </a:extLst>
          </p:cNvPr>
          <p:cNvSpPr txBox="1"/>
          <p:nvPr/>
        </p:nvSpPr>
        <p:spPr>
          <a:xfrm>
            <a:off x="2974961" y="5968774"/>
            <a:ext cx="2038070" cy="369332"/>
          </a:xfrm>
          <a:prstGeom prst="rect">
            <a:avLst/>
          </a:prstGeom>
          <a:noFill/>
        </p:spPr>
        <p:txBody>
          <a:bodyPr wrap="square" rtlCol="0">
            <a:spAutoFit/>
          </a:bodyPr>
          <a:lstStyle/>
          <a:p>
            <a:r>
              <a:rPr lang="en-US" dirty="0"/>
              <a:t>Boy (negative class) </a:t>
            </a:r>
          </a:p>
        </p:txBody>
      </p:sp>
      <p:sp>
        <p:nvSpPr>
          <p:cNvPr id="29" name="Oval 28">
            <a:extLst>
              <a:ext uri="{FF2B5EF4-FFF2-40B4-BE49-F238E27FC236}">
                <a16:creationId xmlns:a16="http://schemas.microsoft.com/office/drawing/2014/main" id="{C69B2C80-E6CD-F24E-8C95-C2E218EC2EC0}"/>
              </a:ext>
            </a:extLst>
          </p:cNvPr>
          <p:cNvSpPr/>
          <p:nvPr/>
        </p:nvSpPr>
        <p:spPr>
          <a:xfrm>
            <a:off x="1985581" y="4615180"/>
            <a:ext cx="165088" cy="16509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Oval 30">
            <a:extLst>
              <a:ext uri="{FF2B5EF4-FFF2-40B4-BE49-F238E27FC236}">
                <a16:creationId xmlns:a16="http://schemas.microsoft.com/office/drawing/2014/main" id="{4E962914-4C38-E343-8ACF-5897C4A9EBB7}"/>
              </a:ext>
            </a:extLst>
          </p:cNvPr>
          <p:cNvSpPr/>
          <p:nvPr/>
        </p:nvSpPr>
        <p:spPr>
          <a:xfrm>
            <a:off x="1393161" y="3952105"/>
            <a:ext cx="165088" cy="16509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Oval 31">
            <a:extLst>
              <a:ext uri="{FF2B5EF4-FFF2-40B4-BE49-F238E27FC236}">
                <a16:creationId xmlns:a16="http://schemas.microsoft.com/office/drawing/2014/main" id="{02BF22F6-0F5A-A44F-BDD8-D5F017A0A11B}"/>
              </a:ext>
            </a:extLst>
          </p:cNvPr>
          <p:cNvSpPr/>
          <p:nvPr/>
        </p:nvSpPr>
        <p:spPr>
          <a:xfrm>
            <a:off x="1985581" y="4093449"/>
            <a:ext cx="165088" cy="16509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Oval 32">
            <a:extLst>
              <a:ext uri="{FF2B5EF4-FFF2-40B4-BE49-F238E27FC236}">
                <a16:creationId xmlns:a16="http://schemas.microsoft.com/office/drawing/2014/main" id="{6AC3F557-A841-DC45-AC62-97586CB814ED}"/>
              </a:ext>
            </a:extLst>
          </p:cNvPr>
          <p:cNvSpPr/>
          <p:nvPr/>
        </p:nvSpPr>
        <p:spPr>
          <a:xfrm>
            <a:off x="2781955" y="2565339"/>
            <a:ext cx="165088" cy="165094"/>
          </a:xfrm>
          <a:prstGeom prst="ellipse">
            <a:avLst/>
          </a:prstGeom>
          <a:solidFill>
            <a:srgbClr val="0070C0">
              <a:alpha val="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Oval 33">
            <a:extLst>
              <a:ext uri="{FF2B5EF4-FFF2-40B4-BE49-F238E27FC236}">
                <a16:creationId xmlns:a16="http://schemas.microsoft.com/office/drawing/2014/main" id="{A5DDD13F-BB8F-8A49-9E61-F1ADE37F4483}"/>
              </a:ext>
            </a:extLst>
          </p:cNvPr>
          <p:cNvSpPr/>
          <p:nvPr/>
        </p:nvSpPr>
        <p:spPr>
          <a:xfrm>
            <a:off x="3492390" y="2725841"/>
            <a:ext cx="165088" cy="165094"/>
          </a:xfrm>
          <a:prstGeom prst="ellipse">
            <a:avLst/>
          </a:prstGeom>
          <a:solidFill>
            <a:srgbClr val="0070C0">
              <a:alpha val="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Oval 34">
            <a:extLst>
              <a:ext uri="{FF2B5EF4-FFF2-40B4-BE49-F238E27FC236}">
                <a16:creationId xmlns:a16="http://schemas.microsoft.com/office/drawing/2014/main" id="{3828E045-437B-BC44-A828-45B3C94C252F}"/>
              </a:ext>
            </a:extLst>
          </p:cNvPr>
          <p:cNvSpPr/>
          <p:nvPr/>
        </p:nvSpPr>
        <p:spPr>
          <a:xfrm>
            <a:off x="3166441" y="2027239"/>
            <a:ext cx="165088" cy="165094"/>
          </a:xfrm>
          <a:prstGeom prst="ellipse">
            <a:avLst/>
          </a:prstGeom>
          <a:solidFill>
            <a:srgbClr val="0070C0">
              <a:alpha val="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Oval 35">
            <a:extLst>
              <a:ext uri="{FF2B5EF4-FFF2-40B4-BE49-F238E27FC236}">
                <a16:creationId xmlns:a16="http://schemas.microsoft.com/office/drawing/2014/main" id="{E75F9120-99EF-8B4D-B37E-9038B4CBBC78}"/>
              </a:ext>
            </a:extLst>
          </p:cNvPr>
          <p:cNvSpPr/>
          <p:nvPr/>
        </p:nvSpPr>
        <p:spPr>
          <a:xfrm>
            <a:off x="3107180" y="3342715"/>
            <a:ext cx="165088" cy="165094"/>
          </a:xfrm>
          <a:prstGeom prst="ellipse">
            <a:avLst/>
          </a:prstGeom>
          <a:solidFill>
            <a:srgbClr val="0070C0">
              <a:alpha val="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Oval 36">
            <a:extLst>
              <a:ext uri="{FF2B5EF4-FFF2-40B4-BE49-F238E27FC236}">
                <a16:creationId xmlns:a16="http://schemas.microsoft.com/office/drawing/2014/main" id="{A3476FD7-E3A0-DA4B-BA6A-2B757F7FB55A}"/>
              </a:ext>
            </a:extLst>
          </p:cNvPr>
          <p:cNvSpPr/>
          <p:nvPr/>
        </p:nvSpPr>
        <p:spPr>
          <a:xfrm>
            <a:off x="2233213" y="2109990"/>
            <a:ext cx="165088" cy="165094"/>
          </a:xfrm>
          <a:prstGeom prst="ellipse">
            <a:avLst/>
          </a:prstGeom>
          <a:solidFill>
            <a:srgbClr val="0070C0">
              <a:alpha val="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Oval 38">
            <a:extLst>
              <a:ext uri="{FF2B5EF4-FFF2-40B4-BE49-F238E27FC236}">
                <a16:creationId xmlns:a16="http://schemas.microsoft.com/office/drawing/2014/main" id="{248C27C2-C262-A54E-9A7E-277DAEC9FA69}"/>
              </a:ext>
            </a:extLst>
          </p:cNvPr>
          <p:cNvSpPr/>
          <p:nvPr/>
        </p:nvSpPr>
        <p:spPr>
          <a:xfrm>
            <a:off x="2233213" y="4450086"/>
            <a:ext cx="165088" cy="165094"/>
          </a:xfrm>
          <a:prstGeom prst="ellipse">
            <a:avLst/>
          </a:prstGeom>
          <a:solidFill>
            <a:srgbClr val="0070C0">
              <a:alpha val="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3" name="Straight Connector 42">
            <a:extLst>
              <a:ext uri="{FF2B5EF4-FFF2-40B4-BE49-F238E27FC236}">
                <a16:creationId xmlns:a16="http://schemas.microsoft.com/office/drawing/2014/main" id="{E51D76BE-6D9E-0447-A945-40D98A57B4F6}"/>
              </a:ext>
            </a:extLst>
          </p:cNvPr>
          <p:cNvCxnSpPr>
            <a:cxnSpLocks/>
          </p:cNvCxnSpPr>
          <p:nvPr/>
        </p:nvCxnSpPr>
        <p:spPr>
          <a:xfrm>
            <a:off x="692796" y="2109990"/>
            <a:ext cx="3961780" cy="3234557"/>
          </a:xfrm>
          <a:prstGeom prst="line">
            <a:avLst/>
          </a:prstGeom>
          <a:ln w="3492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392EF361-6384-614D-86AE-BFA27D15A5B4}"/>
              </a:ext>
            </a:extLst>
          </p:cNvPr>
          <p:cNvSpPr txBox="1"/>
          <p:nvPr/>
        </p:nvSpPr>
        <p:spPr>
          <a:xfrm rot="2402890">
            <a:off x="1521703" y="3690788"/>
            <a:ext cx="2196790" cy="369332"/>
          </a:xfrm>
          <a:prstGeom prst="rect">
            <a:avLst/>
          </a:prstGeom>
          <a:noFill/>
        </p:spPr>
        <p:txBody>
          <a:bodyPr wrap="square" rtlCol="0">
            <a:spAutoFit/>
          </a:bodyPr>
          <a:lstStyle/>
          <a:p>
            <a:r>
              <a:rPr lang="en-US" dirty="0"/>
              <a:t>Classification Rule</a:t>
            </a:r>
          </a:p>
        </p:txBody>
      </p:sp>
      <p:sp>
        <p:nvSpPr>
          <p:cNvPr id="2" name="Rectangle 1">
            <a:extLst>
              <a:ext uri="{FF2B5EF4-FFF2-40B4-BE49-F238E27FC236}">
                <a16:creationId xmlns:a16="http://schemas.microsoft.com/office/drawing/2014/main" id="{EDDB3A09-195A-A74A-A387-40FEE97DD273}"/>
              </a:ext>
            </a:extLst>
          </p:cNvPr>
          <p:cNvSpPr/>
          <p:nvPr/>
        </p:nvSpPr>
        <p:spPr>
          <a:xfrm>
            <a:off x="4572000" y="1291066"/>
            <a:ext cx="4572000" cy="923330"/>
          </a:xfrm>
          <a:prstGeom prst="rect">
            <a:avLst/>
          </a:prstGeom>
        </p:spPr>
        <p:txBody>
          <a:bodyPr>
            <a:spAutoFit/>
          </a:bodyPr>
          <a:lstStyle/>
          <a:p>
            <a:pPr marL="285750" indent="-285750">
              <a:buFont typeface="Arial" panose="020B0604020202020204" pitchFamily="34" charset="0"/>
              <a:buChar char="•"/>
            </a:pPr>
            <a:r>
              <a:rPr lang="en-US" dirty="0"/>
              <a:t>True Positive (TP) </a:t>
            </a:r>
            <a:r>
              <a:rPr lang="mr-IN" dirty="0"/>
              <a:t>–</a:t>
            </a:r>
            <a:r>
              <a:rPr lang="en-US" dirty="0"/>
              <a:t> observation is positive and was predicted as positive</a:t>
            </a:r>
          </a:p>
          <a:p>
            <a:pPr marL="285750" indent="-285750">
              <a:buFont typeface="Arial" panose="020B0604020202020204" pitchFamily="34" charset="0"/>
              <a:buChar char="•"/>
            </a:pPr>
            <a:endParaRPr lang="en-US" dirty="0"/>
          </a:p>
        </p:txBody>
      </p:sp>
      <p:sp>
        <p:nvSpPr>
          <p:cNvPr id="30" name="Rectangle 29">
            <a:extLst>
              <a:ext uri="{FF2B5EF4-FFF2-40B4-BE49-F238E27FC236}">
                <a16:creationId xmlns:a16="http://schemas.microsoft.com/office/drawing/2014/main" id="{121B6D9F-839C-F147-ACC7-29ADAF6C3B54}"/>
              </a:ext>
            </a:extLst>
          </p:cNvPr>
          <p:cNvSpPr/>
          <p:nvPr/>
        </p:nvSpPr>
        <p:spPr>
          <a:xfrm>
            <a:off x="3359009" y="3756581"/>
            <a:ext cx="1493014" cy="369332"/>
          </a:xfrm>
          <a:prstGeom prst="rect">
            <a:avLst/>
          </a:prstGeom>
        </p:spPr>
        <p:txBody>
          <a:bodyPr wrap="square">
            <a:spAutoFit/>
          </a:bodyPr>
          <a:lstStyle/>
          <a:p>
            <a:r>
              <a:rPr lang="en-US" i="1" dirty="0"/>
              <a:t>Predict boy</a:t>
            </a:r>
          </a:p>
        </p:txBody>
      </p:sp>
      <p:cxnSp>
        <p:nvCxnSpPr>
          <p:cNvPr id="38" name="Straight Arrow Connector 37">
            <a:extLst>
              <a:ext uri="{FF2B5EF4-FFF2-40B4-BE49-F238E27FC236}">
                <a16:creationId xmlns:a16="http://schemas.microsoft.com/office/drawing/2014/main" id="{89D7F970-3585-2840-90A4-52B166860F6E}"/>
              </a:ext>
            </a:extLst>
          </p:cNvPr>
          <p:cNvCxnSpPr>
            <a:cxnSpLocks/>
          </p:cNvCxnSpPr>
          <p:nvPr/>
        </p:nvCxnSpPr>
        <p:spPr>
          <a:xfrm>
            <a:off x="1092200" y="3507809"/>
            <a:ext cx="0" cy="467767"/>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0" name="Rectangle 39">
            <a:extLst>
              <a:ext uri="{FF2B5EF4-FFF2-40B4-BE49-F238E27FC236}">
                <a16:creationId xmlns:a16="http://schemas.microsoft.com/office/drawing/2014/main" id="{7E6DE524-1763-F740-9AC3-75615F112CE8}"/>
              </a:ext>
            </a:extLst>
          </p:cNvPr>
          <p:cNvSpPr/>
          <p:nvPr/>
        </p:nvSpPr>
        <p:spPr>
          <a:xfrm>
            <a:off x="628650" y="3175005"/>
            <a:ext cx="1493014" cy="369332"/>
          </a:xfrm>
          <a:prstGeom prst="rect">
            <a:avLst/>
          </a:prstGeom>
        </p:spPr>
        <p:txBody>
          <a:bodyPr wrap="square">
            <a:spAutoFit/>
          </a:bodyPr>
          <a:lstStyle/>
          <a:p>
            <a:r>
              <a:rPr lang="en-US" i="1" dirty="0"/>
              <a:t>Predict girl</a:t>
            </a:r>
          </a:p>
        </p:txBody>
      </p:sp>
      <p:cxnSp>
        <p:nvCxnSpPr>
          <p:cNvPr id="41" name="Straight Arrow Connector 40">
            <a:extLst>
              <a:ext uri="{FF2B5EF4-FFF2-40B4-BE49-F238E27FC236}">
                <a16:creationId xmlns:a16="http://schemas.microsoft.com/office/drawing/2014/main" id="{3FD9EEF1-7D60-7746-A069-7C25E209D197}"/>
              </a:ext>
            </a:extLst>
          </p:cNvPr>
          <p:cNvCxnSpPr/>
          <p:nvPr/>
        </p:nvCxnSpPr>
        <p:spPr>
          <a:xfrm flipV="1">
            <a:off x="3918063" y="3396020"/>
            <a:ext cx="0" cy="403785"/>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651871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9F5BF5-217A-4C4F-BD90-38AB939796F3}"/>
              </a:ext>
            </a:extLst>
          </p:cNvPr>
          <p:cNvSpPr>
            <a:spLocks noGrp="1"/>
          </p:cNvSpPr>
          <p:nvPr>
            <p:ph type="title"/>
          </p:nvPr>
        </p:nvSpPr>
        <p:spPr>
          <a:xfrm>
            <a:off x="291636" y="226318"/>
            <a:ext cx="8483093" cy="1325563"/>
          </a:xfrm>
        </p:spPr>
        <p:txBody>
          <a:bodyPr>
            <a:normAutofit/>
          </a:bodyPr>
          <a:lstStyle/>
          <a:p>
            <a:r>
              <a:rPr lang="en-US" sz="3600" dirty="0"/>
              <a:t>Review of last lecture</a:t>
            </a:r>
          </a:p>
        </p:txBody>
      </p:sp>
      <p:sp>
        <p:nvSpPr>
          <p:cNvPr id="3" name="Content Placeholder 2">
            <a:extLst>
              <a:ext uri="{FF2B5EF4-FFF2-40B4-BE49-F238E27FC236}">
                <a16:creationId xmlns:a16="http://schemas.microsoft.com/office/drawing/2014/main" id="{963DEB86-2244-E54B-8776-5B84FF931D39}"/>
              </a:ext>
            </a:extLst>
          </p:cNvPr>
          <p:cNvSpPr>
            <a:spLocks noGrp="1"/>
          </p:cNvSpPr>
          <p:nvPr>
            <p:ph idx="1"/>
          </p:nvPr>
        </p:nvSpPr>
        <p:spPr>
          <a:xfrm>
            <a:off x="666206" y="1325563"/>
            <a:ext cx="7886700" cy="4351338"/>
          </a:xfrm>
        </p:spPr>
        <p:txBody>
          <a:bodyPr/>
          <a:lstStyle/>
          <a:p>
            <a:r>
              <a:rPr lang="en-US" sz="2400" b="1" dirty="0"/>
              <a:t>Goal</a:t>
            </a:r>
            <a:r>
              <a:rPr lang="en-US" sz="2400" dirty="0"/>
              <a:t>: We are not trying to create AI, but rather use some machine learning algorithms for the </a:t>
            </a:r>
            <a:r>
              <a:rPr lang="en-US" sz="2400" b="1" dirty="0"/>
              <a:t>purpose of prediction or identifying patterns in data.</a:t>
            </a:r>
          </a:p>
          <a:p>
            <a:endParaRPr lang="en-US" dirty="0"/>
          </a:p>
          <a:p>
            <a:pPr marL="0" indent="0">
              <a:buNone/>
            </a:pPr>
            <a:endParaRPr lang="en-US" dirty="0"/>
          </a:p>
          <a:p>
            <a:endParaRPr lang="en-US" dirty="0"/>
          </a:p>
        </p:txBody>
      </p:sp>
      <p:sp>
        <p:nvSpPr>
          <p:cNvPr id="5" name="TextBox 4">
            <a:extLst>
              <a:ext uri="{FF2B5EF4-FFF2-40B4-BE49-F238E27FC236}">
                <a16:creationId xmlns:a16="http://schemas.microsoft.com/office/drawing/2014/main" id="{076AD85B-1BA6-C14D-B685-890DE583C6B1}"/>
              </a:ext>
            </a:extLst>
          </p:cNvPr>
          <p:cNvSpPr txBox="1"/>
          <p:nvPr/>
        </p:nvSpPr>
        <p:spPr>
          <a:xfrm>
            <a:off x="291636" y="2952717"/>
            <a:ext cx="2207623" cy="461665"/>
          </a:xfrm>
          <a:prstGeom prst="rect">
            <a:avLst/>
          </a:prstGeom>
          <a:noFill/>
        </p:spPr>
        <p:txBody>
          <a:bodyPr wrap="square" rtlCol="0">
            <a:spAutoFit/>
          </a:bodyPr>
          <a:lstStyle/>
          <a:p>
            <a:r>
              <a:rPr lang="en-US" sz="2400" dirty="0"/>
              <a:t>1. Data</a:t>
            </a:r>
          </a:p>
        </p:txBody>
      </p:sp>
      <p:pic>
        <p:nvPicPr>
          <p:cNvPr id="8" name="Picture 7">
            <a:extLst>
              <a:ext uri="{FF2B5EF4-FFF2-40B4-BE49-F238E27FC236}">
                <a16:creationId xmlns:a16="http://schemas.microsoft.com/office/drawing/2014/main" id="{434A2943-42DD-2348-B82B-F67DB17CA738}"/>
              </a:ext>
            </a:extLst>
          </p:cNvPr>
          <p:cNvPicPr>
            <a:picLocks noChangeAspect="1"/>
          </p:cNvPicPr>
          <p:nvPr/>
        </p:nvPicPr>
        <p:blipFill>
          <a:blip r:embed="rId3"/>
          <a:stretch>
            <a:fillRect/>
          </a:stretch>
        </p:blipFill>
        <p:spPr>
          <a:xfrm>
            <a:off x="68469" y="3766879"/>
            <a:ext cx="1908362" cy="1325563"/>
          </a:xfrm>
          <a:prstGeom prst="rect">
            <a:avLst/>
          </a:prstGeom>
        </p:spPr>
      </p:pic>
      <p:sp>
        <p:nvSpPr>
          <p:cNvPr id="9" name="Right Arrow 8">
            <a:extLst>
              <a:ext uri="{FF2B5EF4-FFF2-40B4-BE49-F238E27FC236}">
                <a16:creationId xmlns:a16="http://schemas.microsoft.com/office/drawing/2014/main" id="{AA0BB236-864A-744A-88AC-603108051424}"/>
              </a:ext>
            </a:extLst>
          </p:cNvPr>
          <p:cNvSpPr/>
          <p:nvPr/>
        </p:nvSpPr>
        <p:spPr>
          <a:xfrm>
            <a:off x="2322606" y="3984970"/>
            <a:ext cx="1824301" cy="792898"/>
          </a:xfrm>
          <a:prstGeom prst="rightArrow">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8919844B-4EA1-2547-B625-F042F3E137EF}"/>
              </a:ext>
            </a:extLst>
          </p:cNvPr>
          <p:cNvSpPr txBox="1"/>
          <p:nvPr/>
        </p:nvSpPr>
        <p:spPr>
          <a:xfrm>
            <a:off x="2030654" y="2970654"/>
            <a:ext cx="2399924" cy="461665"/>
          </a:xfrm>
          <a:prstGeom prst="rect">
            <a:avLst/>
          </a:prstGeom>
          <a:noFill/>
        </p:spPr>
        <p:txBody>
          <a:bodyPr wrap="square" rtlCol="0">
            <a:spAutoFit/>
          </a:bodyPr>
          <a:lstStyle/>
          <a:p>
            <a:r>
              <a:rPr lang="en-US" sz="2400" dirty="0"/>
              <a:t>2. Train/fit  model</a:t>
            </a:r>
          </a:p>
        </p:txBody>
      </p:sp>
      <p:sp>
        <p:nvSpPr>
          <p:cNvPr id="11" name="TextBox 10">
            <a:extLst>
              <a:ext uri="{FF2B5EF4-FFF2-40B4-BE49-F238E27FC236}">
                <a16:creationId xmlns:a16="http://schemas.microsoft.com/office/drawing/2014/main" id="{14E7ED34-BE50-5F49-8CAB-F68261A08963}"/>
              </a:ext>
            </a:extLst>
          </p:cNvPr>
          <p:cNvSpPr txBox="1"/>
          <p:nvPr/>
        </p:nvSpPr>
        <p:spPr>
          <a:xfrm>
            <a:off x="6546262" y="4119809"/>
            <a:ext cx="3106477" cy="492443"/>
          </a:xfrm>
          <a:prstGeom prst="rect">
            <a:avLst/>
          </a:prstGeom>
          <a:noFill/>
        </p:spPr>
        <p:txBody>
          <a:bodyPr wrap="square" rtlCol="0">
            <a:spAutoFit/>
          </a:bodyPr>
          <a:lstStyle/>
          <a:p>
            <a:r>
              <a:rPr lang="en-US" sz="2600" dirty="0"/>
              <a:t> = INFORMATION?</a:t>
            </a:r>
          </a:p>
        </p:txBody>
      </p:sp>
      <p:sp>
        <p:nvSpPr>
          <p:cNvPr id="13" name="TextBox 12">
            <a:extLst>
              <a:ext uri="{FF2B5EF4-FFF2-40B4-BE49-F238E27FC236}">
                <a16:creationId xmlns:a16="http://schemas.microsoft.com/office/drawing/2014/main" id="{0106D842-FAEF-8742-AFEB-0F6BB8C1A4D7}"/>
              </a:ext>
            </a:extLst>
          </p:cNvPr>
          <p:cNvSpPr txBox="1"/>
          <p:nvPr/>
        </p:nvSpPr>
        <p:spPr>
          <a:xfrm>
            <a:off x="4617863" y="3719700"/>
            <a:ext cx="1878015" cy="1323439"/>
          </a:xfrm>
          <a:prstGeom prst="rect">
            <a:avLst/>
          </a:prstGeom>
          <a:noFill/>
        </p:spPr>
        <p:txBody>
          <a:bodyPr wrap="square" rtlCol="0">
            <a:spAutoFit/>
          </a:bodyPr>
          <a:lstStyle/>
          <a:p>
            <a:pPr marL="342900" indent="-342900">
              <a:buFont typeface="Arial" panose="020B0604020202020204" pitchFamily="34" charset="0"/>
              <a:buChar char="•"/>
            </a:pPr>
            <a:r>
              <a:rPr lang="en-US" sz="2000" dirty="0"/>
              <a:t>Prediction</a:t>
            </a:r>
          </a:p>
          <a:p>
            <a:pPr marL="342900" indent="-342900">
              <a:buFont typeface="Arial" panose="020B0604020202020204" pitchFamily="34" charset="0"/>
              <a:buChar char="•"/>
            </a:pPr>
            <a:r>
              <a:rPr lang="en-US" sz="2000" dirty="0"/>
              <a:t>Dimension Reduction</a:t>
            </a:r>
          </a:p>
          <a:p>
            <a:pPr marL="342900" indent="-342900">
              <a:buFont typeface="Arial" panose="020B0604020202020204" pitchFamily="34" charset="0"/>
              <a:buChar char="•"/>
            </a:pPr>
            <a:r>
              <a:rPr lang="en-US" sz="2000" dirty="0"/>
              <a:t>Clustering</a:t>
            </a:r>
          </a:p>
        </p:txBody>
      </p:sp>
      <p:sp>
        <p:nvSpPr>
          <p:cNvPr id="7" name="Rectangle 6">
            <a:extLst>
              <a:ext uri="{FF2B5EF4-FFF2-40B4-BE49-F238E27FC236}">
                <a16:creationId xmlns:a16="http://schemas.microsoft.com/office/drawing/2014/main" id="{70FFB3C3-8B2A-9C48-9DE1-92ABE3949F51}"/>
              </a:ext>
            </a:extLst>
          </p:cNvPr>
          <p:cNvSpPr/>
          <p:nvPr/>
        </p:nvSpPr>
        <p:spPr>
          <a:xfrm>
            <a:off x="4543068" y="3585645"/>
            <a:ext cx="1928399" cy="1591550"/>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467B3058-EFB1-7B4B-ABDC-15486D0D3B47}"/>
              </a:ext>
            </a:extLst>
          </p:cNvPr>
          <p:cNvSpPr/>
          <p:nvPr/>
        </p:nvSpPr>
        <p:spPr>
          <a:xfrm>
            <a:off x="4713424" y="2960175"/>
            <a:ext cx="2206142" cy="461665"/>
          </a:xfrm>
          <a:prstGeom prst="rect">
            <a:avLst/>
          </a:prstGeom>
        </p:spPr>
        <p:txBody>
          <a:bodyPr wrap="square">
            <a:spAutoFit/>
          </a:bodyPr>
          <a:lstStyle/>
          <a:p>
            <a:r>
              <a:rPr lang="en-US" sz="2400" dirty="0"/>
              <a:t>3. Output</a:t>
            </a:r>
          </a:p>
        </p:txBody>
      </p:sp>
      <p:sp>
        <p:nvSpPr>
          <p:cNvPr id="18" name="Rectangle 17">
            <a:extLst>
              <a:ext uri="{FF2B5EF4-FFF2-40B4-BE49-F238E27FC236}">
                <a16:creationId xmlns:a16="http://schemas.microsoft.com/office/drawing/2014/main" id="{BC742AC2-644A-F643-B309-242132D3B45D}"/>
              </a:ext>
            </a:extLst>
          </p:cNvPr>
          <p:cNvSpPr/>
          <p:nvPr/>
        </p:nvSpPr>
        <p:spPr>
          <a:xfrm>
            <a:off x="6896681" y="2960175"/>
            <a:ext cx="2206142" cy="461665"/>
          </a:xfrm>
          <a:prstGeom prst="rect">
            <a:avLst/>
          </a:prstGeom>
        </p:spPr>
        <p:txBody>
          <a:bodyPr wrap="square">
            <a:spAutoFit/>
          </a:bodyPr>
          <a:lstStyle/>
          <a:p>
            <a:r>
              <a:rPr lang="en-US" sz="2400" dirty="0"/>
              <a:t>4. Interpret</a:t>
            </a:r>
          </a:p>
        </p:txBody>
      </p:sp>
      <p:sp>
        <p:nvSpPr>
          <p:cNvPr id="14" name="TextBox 13">
            <a:extLst>
              <a:ext uri="{FF2B5EF4-FFF2-40B4-BE49-F238E27FC236}">
                <a16:creationId xmlns:a16="http://schemas.microsoft.com/office/drawing/2014/main" id="{93929CAD-28EF-0C44-9B6E-1380D606FE43}"/>
              </a:ext>
            </a:extLst>
          </p:cNvPr>
          <p:cNvSpPr txBox="1"/>
          <p:nvPr/>
        </p:nvSpPr>
        <p:spPr>
          <a:xfrm>
            <a:off x="2474714" y="4155486"/>
            <a:ext cx="2206143" cy="400110"/>
          </a:xfrm>
          <a:prstGeom prst="rect">
            <a:avLst/>
          </a:prstGeom>
          <a:noFill/>
        </p:spPr>
        <p:txBody>
          <a:bodyPr wrap="square" rtlCol="0">
            <a:spAutoFit/>
          </a:bodyPr>
          <a:lstStyle/>
          <a:p>
            <a:r>
              <a:rPr lang="en-US" sz="2000" dirty="0"/>
              <a:t>Algorithm(s)</a:t>
            </a:r>
          </a:p>
        </p:txBody>
      </p:sp>
    </p:spTree>
    <p:extLst>
      <p:ext uri="{BB962C8B-B14F-4D97-AF65-F5344CB8AC3E}">
        <p14:creationId xmlns:p14="http://schemas.microsoft.com/office/powerpoint/2010/main" val="2422205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28650" y="77449"/>
            <a:ext cx="7886700" cy="1325563"/>
          </a:xfrm>
        </p:spPr>
        <p:txBody>
          <a:bodyPr/>
          <a:lstStyle/>
          <a:p>
            <a:r>
              <a:rPr lang="en-US" dirty="0"/>
              <a:t>Definitions</a:t>
            </a:r>
          </a:p>
        </p:txBody>
      </p:sp>
      <p:cxnSp>
        <p:nvCxnSpPr>
          <p:cNvPr id="7" name="Straight Connector 6">
            <a:extLst>
              <a:ext uri="{FF2B5EF4-FFF2-40B4-BE49-F238E27FC236}">
                <a16:creationId xmlns:a16="http://schemas.microsoft.com/office/drawing/2014/main" id="{06EBC374-BD3D-5E4A-A539-0BA6CA036890}"/>
              </a:ext>
            </a:extLst>
          </p:cNvPr>
          <p:cNvCxnSpPr>
            <a:cxnSpLocks/>
          </p:cNvCxnSpPr>
          <p:nvPr/>
        </p:nvCxnSpPr>
        <p:spPr>
          <a:xfrm>
            <a:off x="692796" y="1766681"/>
            <a:ext cx="0" cy="3621541"/>
          </a:xfrm>
          <a:prstGeom prst="line">
            <a:avLst/>
          </a:prstGeom>
          <a:ln w="25400">
            <a:solidFill>
              <a:schemeClr val="tx1"/>
            </a:solidFill>
            <a:headEnd type="triangl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EB8A425C-53F0-4A46-A261-565A6A050833}"/>
              </a:ext>
            </a:extLst>
          </p:cNvPr>
          <p:cNvCxnSpPr>
            <a:cxnSpLocks/>
          </p:cNvCxnSpPr>
          <p:nvPr/>
        </p:nvCxnSpPr>
        <p:spPr>
          <a:xfrm flipH="1">
            <a:off x="692796" y="5388222"/>
            <a:ext cx="3961780" cy="0"/>
          </a:xfrm>
          <a:prstGeom prst="line">
            <a:avLst/>
          </a:prstGeom>
          <a:ln w="25400">
            <a:solidFill>
              <a:schemeClr val="tx1"/>
            </a:solidFill>
            <a:headEnd type="triangle"/>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id="{2EF09FD6-C0C5-6C4A-AC03-6FA69E941E99}"/>
              </a:ext>
            </a:extLst>
          </p:cNvPr>
          <p:cNvSpPr/>
          <p:nvPr/>
        </p:nvSpPr>
        <p:spPr>
          <a:xfrm>
            <a:off x="1297917" y="4691272"/>
            <a:ext cx="165088" cy="165094"/>
          </a:xfrm>
          <a:prstGeom prst="ellipse">
            <a:avLst/>
          </a:prstGeom>
          <a:solidFill>
            <a:srgbClr val="FF0000">
              <a:alpha val="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18">
            <a:extLst>
              <a:ext uri="{FF2B5EF4-FFF2-40B4-BE49-F238E27FC236}">
                <a16:creationId xmlns:a16="http://schemas.microsoft.com/office/drawing/2014/main" id="{1521C659-6A57-3B4A-B031-96940B4DD88F}"/>
              </a:ext>
            </a:extLst>
          </p:cNvPr>
          <p:cNvSpPr txBox="1"/>
          <p:nvPr/>
        </p:nvSpPr>
        <p:spPr>
          <a:xfrm>
            <a:off x="2233213" y="5388222"/>
            <a:ext cx="1727200" cy="369332"/>
          </a:xfrm>
          <a:prstGeom prst="rect">
            <a:avLst/>
          </a:prstGeom>
          <a:noFill/>
        </p:spPr>
        <p:txBody>
          <a:bodyPr wrap="square" rtlCol="0">
            <a:spAutoFit/>
          </a:bodyPr>
          <a:lstStyle/>
          <a:p>
            <a:r>
              <a:rPr lang="en-US" dirty="0"/>
              <a:t>Height</a:t>
            </a:r>
          </a:p>
        </p:txBody>
      </p:sp>
      <p:sp>
        <p:nvSpPr>
          <p:cNvPr id="22" name="TextBox 21">
            <a:extLst>
              <a:ext uri="{FF2B5EF4-FFF2-40B4-BE49-F238E27FC236}">
                <a16:creationId xmlns:a16="http://schemas.microsoft.com/office/drawing/2014/main" id="{14906A49-9841-0C4D-ACB2-BC01FEB201BB}"/>
              </a:ext>
            </a:extLst>
          </p:cNvPr>
          <p:cNvSpPr txBox="1"/>
          <p:nvPr/>
        </p:nvSpPr>
        <p:spPr>
          <a:xfrm rot="16200000">
            <a:off x="-505495" y="2986385"/>
            <a:ext cx="1727200" cy="369332"/>
          </a:xfrm>
          <a:prstGeom prst="rect">
            <a:avLst/>
          </a:prstGeom>
          <a:noFill/>
        </p:spPr>
        <p:txBody>
          <a:bodyPr wrap="square" rtlCol="0">
            <a:spAutoFit/>
          </a:bodyPr>
          <a:lstStyle/>
          <a:p>
            <a:r>
              <a:rPr lang="en-US" dirty="0"/>
              <a:t>Weight</a:t>
            </a:r>
          </a:p>
        </p:txBody>
      </p:sp>
      <p:sp>
        <p:nvSpPr>
          <p:cNvPr id="23" name="Oval 22">
            <a:extLst>
              <a:ext uri="{FF2B5EF4-FFF2-40B4-BE49-F238E27FC236}">
                <a16:creationId xmlns:a16="http://schemas.microsoft.com/office/drawing/2014/main" id="{BF9393B7-FC37-A349-A488-FA5D72D36164}"/>
              </a:ext>
            </a:extLst>
          </p:cNvPr>
          <p:cNvSpPr/>
          <p:nvPr/>
        </p:nvSpPr>
        <p:spPr>
          <a:xfrm>
            <a:off x="472249" y="6091449"/>
            <a:ext cx="165088" cy="16509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a:extLst>
              <a:ext uri="{FF2B5EF4-FFF2-40B4-BE49-F238E27FC236}">
                <a16:creationId xmlns:a16="http://schemas.microsoft.com/office/drawing/2014/main" id="{B0507D0C-0EDB-404A-9BC5-7CAE42BC850D}"/>
              </a:ext>
            </a:extLst>
          </p:cNvPr>
          <p:cNvSpPr txBox="1"/>
          <p:nvPr/>
        </p:nvSpPr>
        <p:spPr>
          <a:xfrm>
            <a:off x="628650" y="5968774"/>
            <a:ext cx="2038071" cy="369332"/>
          </a:xfrm>
          <a:prstGeom prst="rect">
            <a:avLst/>
          </a:prstGeom>
          <a:noFill/>
        </p:spPr>
        <p:txBody>
          <a:bodyPr wrap="square" rtlCol="0">
            <a:spAutoFit/>
          </a:bodyPr>
          <a:lstStyle/>
          <a:p>
            <a:r>
              <a:rPr lang="en-US" dirty="0"/>
              <a:t>Girl (positive class)</a:t>
            </a:r>
          </a:p>
        </p:txBody>
      </p:sp>
      <p:sp>
        <p:nvSpPr>
          <p:cNvPr id="25" name="Oval 24">
            <a:extLst>
              <a:ext uri="{FF2B5EF4-FFF2-40B4-BE49-F238E27FC236}">
                <a16:creationId xmlns:a16="http://schemas.microsoft.com/office/drawing/2014/main" id="{E3732F1F-65C6-D34F-A9FA-99EEA7A638D0}"/>
              </a:ext>
            </a:extLst>
          </p:cNvPr>
          <p:cNvSpPr/>
          <p:nvPr/>
        </p:nvSpPr>
        <p:spPr>
          <a:xfrm>
            <a:off x="2749266" y="6070893"/>
            <a:ext cx="165088" cy="165094"/>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extBox 26">
            <a:extLst>
              <a:ext uri="{FF2B5EF4-FFF2-40B4-BE49-F238E27FC236}">
                <a16:creationId xmlns:a16="http://schemas.microsoft.com/office/drawing/2014/main" id="{4E1E581A-0542-C34B-B338-2FA7D31E9172}"/>
              </a:ext>
            </a:extLst>
          </p:cNvPr>
          <p:cNvSpPr txBox="1"/>
          <p:nvPr/>
        </p:nvSpPr>
        <p:spPr>
          <a:xfrm>
            <a:off x="2974961" y="5968774"/>
            <a:ext cx="2038070" cy="369332"/>
          </a:xfrm>
          <a:prstGeom prst="rect">
            <a:avLst/>
          </a:prstGeom>
          <a:noFill/>
        </p:spPr>
        <p:txBody>
          <a:bodyPr wrap="square" rtlCol="0">
            <a:spAutoFit/>
          </a:bodyPr>
          <a:lstStyle/>
          <a:p>
            <a:r>
              <a:rPr lang="en-US" dirty="0"/>
              <a:t>Boy (negative class) </a:t>
            </a:r>
          </a:p>
        </p:txBody>
      </p:sp>
      <p:sp>
        <p:nvSpPr>
          <p:cNvPr id="29" name="Oval 28">
            <a:extLst>
              <a:ext uri="{FF2B5EF4-FFF2-40B4-BE49-F238E27FC236}">
                <a16:creationId xmlns:a16="http://schemas.microsoft.com/office/drawing/2014/main" id="{C69B2C80-E6CD-F24E-8C95-C2E218EC2EC0}"/>
              </a:ext>
            </a:extLst>
          </p:cNvPr>
          <p:cNvSpPr/>
          <p:nvPr/>
        </p:nvSpPr>
        <p:spPr>
          <a:xfrm>
            <a:off x="1985581" y="4615180"/>
            <a:ext cx="165088" cy="165094"/>
          </a:xfrm>
          <a:prstGeom prst="ellipse">
            <a:avLst/>
          </a:prstGeom>
          <a:solidFill>
            <a:srgbClr val="FF0000">
              <a:alpha val="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Oval 30">
            <a:extLst>
              <a:ext uri="{FF2B5EF4-FFF2-40B4-BE49-F238E27FC236}">
                <a16:creationId xmlns:a16="http://schemas.microsoft.com/office/drawing/2014/main" id="{4E962914-4C38-E343-8ACF-5897C4A9EBB7}"/>
              </a:ext>
            </a:extLst>
          </p:cNvPr>
          <p:cNvSpPr/>
          <p:nvPr/>
        </p:nvSpPr>
        <p:spPr>
          <a:xfrm>
            <a:off x="1393161" y="3952105"/>
            <a:ext cx="165088" cy="165094"/>
          </a:xfrm>
          <a:prstGeom prst="ellipse">
            <a:avLst/>
          </a:prstGeom>
          <a:solidFill>
            <a:srgbClr val="FF0000">
              <a:alpha val="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Oval 31">
            <a:extLst>
              <a:ext uri="{FF2B5EF4-FFF2-40B4-BE49-F238E27FC236}">
                <a16:creationId xmlns:a16="http://schemas.microsoft.com/office/drawing/2014/main" id="{02BF22F6-0F5A-A44F-BDD8-D5F017A0A11B}"/>
              </a:ext>
            </a:extLst>
          </p:cNvPr>
          <p:cNvSpPr/>
          <p:nvPr/>
        </p:nvSpPr>
        <p:spPr>
          <a:xfrm>
            <a:off x="1985581" y="4093449"/>
            <a:ext cx="165088" cy="165094"/>
          </a:xfrm>
          <a:prstGeom prst="ellipse">
            <a:avLst/>
          </a:prstGeom>
          <a:solidFill>
            <a:srgbClr val="FF0000">
              <a:alpha val="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Oval 32">
            <a:extLst>
              <a:ext uri="{FF2B5EF4-FFF2-40B4-BE49-F238E27FC236}">
                <a16:creationId xmlns:a16="http://schemas.microsoft.com/office/drawing/2014/main" id="{6AC3F557-A841-DC45-AC62-97586CB814ED}"/>
              </a:ext>
            </a:extLst>
          </p:cNvPr>
          <p:cNvSpPr/>
          <p:nvPr/>
        </p:nvSpPr>
        <p:spPr>
          <a:xfrm>
            <a:off x="2781955" y="2565339"/>
            <a:ext cx="165088" cy="165094"/>
          </a:xfrm>
          <a:prstGeom prst="ellipse">
            <a:avLst/>
          </a:prstGeom>
          <a:solidFill>
            <a:srgbClr val="FF0000">
              <a:alpha val="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Oval 33">
            <a:extLst>
              <a:ext uri="{FF2B5EF4-FFF2-40B4-BE49-F238E27FC236}">
                <a16:creationId xmlns:a16="http://schemas.microsoft.com/office/drawing/2014/main" id="{A5DDD13F-BB8F-8A49-9E61-F1ADE37F4483}"/>
              </a:ext>
            </a:extLst>
          </p:cNvPr>
          <p:cNvSpPr/>
          <p:nvPr/>
        </p:nvSpPr>
        <p:spPr>
          <a:xfrm>
            <a:off x="3492390" y="2725841"/>
            <a:ext cx="165088" cy="165094"/>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Oval 34">
            <a:extLst>
              <a:ext uri="{FF2B5EF4-FFF2-40B4-BE49-F238E27FC236}">
                <a16:creationId xmlns:a16="http://schemas.microsoft.com/office/drawing/2014/main" id="{3828E045-437B-BC44-A828-45B3C94C252F}"/>
              </a:ext>
            </a:extLst>
          </p:cNvPr>
          <p:cNvSpPr/>
          <p:nvPr/>
        </p:nvSpPr>
        <p:spPr>
          <a:xfrm>
            <a:off x="3166441" y="2027239"/>
            <a:ext cx="165088" cy="165094"/>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Oval 35">
            <a:extLst>
              <a:ext uri="{FF2B5EF4-FFF2-40B4-BE49-F238E27FC236}">
                <a16:creationId xmlns:a16="http://schemas.microsoft.com/office/drawing/2014/main" id="{E75F9120-99EF-8B4D-B37E-9038B4CBBC78}"/>
              </a:ext>
            </a:extLst>
          </p:cNvPr>
          <p:cNvSpPr/>
          <p:nvPr/>
        </p:nvSpPr>
        <p:spPr>
          <a:xfrm>
            <a:off x="3107180" y="3342715"/>
            <a:ext cx="165088" cy="165094"/>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Oval 36">
            <a:extLst>
              <a:ext uri="{FF2B5EF4-FFF2-40B4-BE49-F238E27FC236}">
                <a16:creationId xmlns:a16="http://schemas.microsoft.com/office/drawing/2014/main" id="{A3476FD7-E3A0-DA4B-BA6A-2B757F7FB55A}"/>
              </a:ext>
            </a:extLst>
          </p:cNvPr>
          <p:cNvSpPr/>
          <p:nvPr/>
        </p:nvSpPr>
        <p:spPr>
          <a:xfrm>
            <a:off x="2233213" y="2109990"/>
            <a:ext cx="165088" cy="165094"/>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Oval 38">
            <a:extLst>
              <a:ext uri="{FF2B5EF4-FFF2-40B4-BE49-F238E27FC236}">
                <a16:creationId xmlns:a16="http://schemas.microsoft.com/office/drawing/2014/main" id="{248C27C2-C262-A54E-9A7E-277DAEC9FA69}"/>
              </a:ext>
            </a:extLst>
          </p:cNvPr>
          <p:cNvSpPr/>
          <p:nvPr/>
        </p:nvSpPr>
        <p:spPr>
          <a:xfrm>
            <a:off x="2233213" y="4450086"/>
            <a:ext cx="165088" cy="165094"/>
          </a:xfrm>
          <a:prstGeom prst="ellipse">
            <a:avLst/>
          </a:prstGeom>
          <a:solidFill>
            <a:srgbClr val="FF0000">
              <a:alpha val="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3" name="Straight Connector 42">
            <a:extLst>
              <a:ext uri="{FF2B5EF4-FFF2-40B4-BE49-F238E27FC236}">
                <a16:creationId xmlns:a16="http://schemas.microsoft.com/office/drawing/2014/main" id="{E51D76BE-6D9E-0447-A945-40D98A57B4F6}"/>
              </a:ext>
            </a:extLst>
          </p:cNvPr>
          <p:cNvCxnSpPr>
            <a:cxnSpLocks/>
          </p:cNvCxnSpPr>
          <p:nvPr/>
        </p:nvCxnSpPr>
        <p:spPr>
          <a:xfrm>
            <a:off x="692796" y="2109990"/>
            <a:ext cx="3961780" cy="3234557"/>
          </a:xfrm>
          <a:prstGeom prst="line">
            <a:avLst/>
          </a:prstGeom>
          <a:ln w="3492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392EF361-6384-614D-86AE-BFA27D15A5B4}"/>
              </a:ext>
            </a:extLst>
          </p:cNvPr>
          <p:cNvSpPr txBox="1"/>
          <p:nvPr/>
        </p:nvSpPr>
        <p:spPr>
          <a:xfrm rot="2402890">
            <a:off x="1521703" y="3690788"/>
            <a:ext cx="2196790" cy="369332"/>
          </a:xfrm>
          <a:prstGeom prst="rect">
            <a:avLst/>
          </a:prstGeom>
          <a:noFill/>
        </p:spPr>
        <p:txBody>
          <a:bodyPr wrap="square" rtlCol="0">
            <a:spAutoFit/>
          </a:bodyPr>
          <a:lstStyle/>
          <a:p>
            <a:r>
              <a:rPr lang="en-US" dirty="0"/>
              <a:t>Classification Rule</a:t>
            </a:r>
          </a:p>
        </p:txBody>
      </p:sp>
      <p:sp>
        <p:nvSpPr>
          <p:cNvPr id="26" name="Rectangle 25">
            <a:extLst>
              <a:ext uri="{FF2B5EF4-FFF2-40B4-BE49-F238E27FC236}">
                <a16:creationId xmlns:a16="http://schemas.microsoft.com/office/drawing/2014/main" id="{D2A92656-D110-5D43-A26E-5F74CBCF59E4}"/>
              </a:ext>
            </a:extLst>
          </p:cNvPr>
          <p:cNvSpPr/>
          <p:nvPr/>
        </p:nvSpPr>
        <p:spPr>
          <a:xfrm>
            <a:off x="4572000" y="1291066"/>
            <a:ext cx="4572000" cy="2339102"/>
          </a:xfrm>
          <a:prstGeom prst="rect">
            <a:avLst/>
          </a:prstGeom>
        </p:spPr>
        <p:txBody>
          <a:bodyPr>
            <a:spAutoFit/>
          </a:bodyPr>
          <a:lstStyle/>
          <a:p>
            <a:pPr marL="285750" indent="-285750">
              <a:buFont typeface="Arial" panose="020B0604020202020204" pitchFamily="34" charset="0"/>
              <a:buChar char="•"/>
            </a:pPr>
            <a:r>
              <a:rPr lang="en-US" dirty="0">
                <a:solidFill>
                  <a:schemeClr val="tx1">
                    <a:lumMod val="50000"/>
                    <a:lumOff val="50000"/>
                  </a:schemeClr>
                </a:solidFill>
              </a:rPr>
              <a:t>True Positive (TP) </a:t>
            </a:r>
            <a:r>
              <a:rPr lang="mr-IN" dirty="0">
                <a:solidFill>
                  <a:schemeClr val="tx1">
                    <a:lumMod val="50000"/>
                    <a:lumOff val="50000"/>
                  </a:schemeClr>
                </a:solidFill>
              </a:rPr>
              <a:t>–</a:t>
            </a:r>
            <a:r>
              <a:rPr lang="en-US" dirty="0">
                <a:solidFill>
                  <a:schemeClr val="tx1">
                    <a:lumMod val="50000"/>
                    <a:lumOff val="50000"/>
                  </a:schemeClr>
                </a:solidFill>
              </a:rPr>
              <a:t> observation is positive and was predicted as positive</a:t>
            </a:r>
          </a:p>
          <a:p>
            <a:pPr marL="285750" indent="-285750">
              <a:spcBef>
                <a:spcPts val="1200"/>
              </a:spcBef>
              <a:spcAft>
                <a:spcPts val="1200"/>
              </a:spcAft>
              <a:buFont typeface="Arial" panose="020B0604020202020204" pitchFamily="34" charset="0"/>
              <a:buChar char="•"/>
            </a:pPr>
            <a:r>
              <a:rPr lang="en-US" dirty="0"/>
              <a:t>True Negative (TN) </a:t>
            </a:r>
            <a:r>
              <a:rPr lang="mr-IN" dirty="0"/>
              <a:t>–</a:t>
            </a:r>
            <a:r>
              <a:rPr lang="en-US" dirty="0"/>
              <a:t> observation is negative and was predicted as negative</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
        <p:nvSpPr>
          <p:cNvPr id="38" name="Rectangle 37">
            <a:extLst>
              <a:ext uri="{FF2B5EF4-FFF2-40B4-BE49-F238E27FC236}">
                <a16:creationId xmlns:a16="http://schemas.microsoft.com/office/drawing/2014/main" id="{DFA81720-BC23-1D47-A4AE-B1F3923249BD}"/>
              </a:ext>
            </a:extLst>
          </p:cNvPr>
          <p:cNvSpPr/>
          <p:nvPr/>
        </p:nvSpPr>
        <p:spPr>
          <a:xfrm>
            <a:off x="3359009" y="3756581"/>
            <a:ext cx="1493014" cy="369332"/>
          </a:xfrm>
          <a:prstGeom prst="rect">
            <a:avLst/>
          </a:prstGeom>
        </p:spPr>
        <p:txBody>
          <a:bodyPr wrap="square">
            <a:spAutoFit/>
          </a:bodyPr>
          <a:lstStyle/>
          <a:p>
            <a:r>
              <a:rPr lang="en-US" i="1" dirty="0"/>
              <a:t>Predict boy</a:t>
            </a:r>
          </a:p>
        </p:txBody>
      </p:sp>
      <p:cxnSp>
        <p:nvCxnSpPr>
          <p:cNvPr id="40" name="Straight Arrow Connector 39">
            <a:extLst>
              <a:ext uri="{FF2B5EF4-FFF2-40B4-BE49-F238E27FC236}">
                <a16:creationId xmlns:a16="http://schemas.microsoft.com/office/drawing/2014/main" id="{C4E3C484-D9D5-1C41-B10F-1B0732E80B0F}"/>
              </a:ext>
            </a:extLst>
          </p:cNvPr>
          <p:cNvCxnSpPr>
            <a:cxnSpLocks/>
          </p:cNvCxnSpPr>
          <p:nvPr/>
        </p:nvCxnSpPr>
        <p:spPr>
          <a:xfrm>
            <a:off x="1092200" y="3507809"/>
            <a:ext cx="0" cy="467767"/>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1" name="Rectangle 40">
            <a:extLst>
              <a:ext uri="{FF2B5EF4-FFF2-40B4-BE49-F238E27FC236}">
                <a16:creationId xmlns:a16="http://schemas.microsoft.com/office/drawing/2014/main" id="{715CCA55-DB16-3647-A9A3-745C30C9E885}"/>
              </a:ext>
            </a:extLst>
          </p:cNvPr>
          <p:cNvSpPr/>
          <p:nvPr/>
        </p:nvSpPr>
        <p:spPr>
          <a:xfrm>
            <a:off x="628650" y="3175005"/>
            <a:ext cx="1493014" cy="369332"/>
          </a:xfrm>
          <a:prstGeom prst="rect">
            <a:avLst/>
          </a:prstGeom>
        </p:spPr>
        <p:txBody>
          <a:bodyPr wrap="square">
            <a:spAutoFit/>
          </a:bodyPr>
          <a:lstStyle/>
          <a:p>
            <a:r>
              <a:rPr lang="en-US" i="1" dirty="0"/>
              <a:t>Predict girl</a:t>
            </a:r>
          </a:p>
        </p:txBody>
      </p:sp>
      <p:cxnSp>
        <p:nvCxnSpPr>
          <p:cNvPr id="42" name="Straight Arrow Connector 41">
            <a:extLst>
              <a:ext uri="{FF2B5EF4-FFF2-40B4-BE49-F238E27FC236}">
                <a16:creationId xmlns:a16="http://schemas.microsoft.com/office/drawing/2014/main" id="{686C3BF7-3A26-D349-8240-857D624F1FE6}"/>
              </a:ext>
            </a:extLst>
          </p:cNvPr>
          <p:cNvCxnSpPr/>
          <p:nvPr/>
        </p:nvCxnSpPr>
        <p:spPr>
          <a:xfrm flipV="1">
            <a:off x="3918063" y="3396020"/>
            <a:ext cx="0" cy="403785"/>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796315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28650" y="77449"/>
            <a:ext cx="7886700" cy="1325563"/>
          </a:xfrm>
        </p:spPr>
        <p:txBody>
          <a:bodyPr/>
          <a:lstStyle/>
          <a:p>
            <a:r>
              <a:rPr lang="en-US" dirty="0"/>
              <a:t>Definitions</a:t>
            </a:r>
          </a:p>
        </p:txBody>
      </p:sp>
      <p:cxnSp>
        <p:nvCxnSpPr>
          <p:cNvPr id="7" name="Straight Connector 6">
            <a:extLst>
              <a:ext uri="{FF2B5EF4-FFF2-40B4-BE49-F238E27FC236}">
                <a16:creationId xmlns:a16="http://schemas.microsoft.com/office/drawing/2014/main" id="{06EBC374-BD3D-5E4A-A539-0BA6CA036890}"/>
              </a:ext>
            </a:extLst>
          </p:cNvPr>
          <p:cNvCxnSpPr>
            <a:cxnSpLocks/>
          </p:cNvCxnSpPr>
          <p:nvPr/>
        </p:nvCxnSpPr>
        <p:spPr>
          <a:xfrm>
            <a:off x="692796" y="1766681"/>
            <a:ext cx="0" cy="3621541"/>
          </a:xfrm>
          <a:prstGeom prst="line">
            <a:avLst/>
          </a:prstGeom>
          <a:ln w="25400">
            <a:solidFill>
              <a:schemeClr val="tx1"/>
            </a:solidFill>
            <a:headEnd type="triangl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EB8A425C-53F0-4A46-A261-565A6A050833}"/>
              </a:ext>
            </a:extLst>
          </p:cNvPr>
          <p:cNvCxnSpPr>
            <a:cxnSpLocks/>
          </p:cNvCxnSpPr>
          <p:nvPr/>
        </p:nvCxnSpPr>
        <p:spPr>
          <a:xfrm flipH="1">
            <a:off x="692796" y="5388222"/>
            <a:ext cx="3961780" cy="0"/>
          </a:xfrm>
          <a:prstGeom prst="line">
            <a:avLst/>
          </a:prstGeom>
          <a:ln w="25400">
            <a:solidFill>
              <a:schemeClr val="tx1"/>
            </a:solidFill>
            <a:headEnd type="triangle"/>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id="{2EF09FD6-C0C5-6C4A-AC03-6FA69E941E99}"/>
              </a:ext>
            </a:extLst>
          </p:cNvPr>
          <p:cNvSpPr/>
          <p:nvPr/>
        </p:nvSpPr>
        <p:spPr>
          <a:xfrm>
            <a:off x="1297917" y="4691272"/>
            <a:ext cx="165088" cy="165094"/>
          </a:xfrm>
          <a:prstGeom prst="ellipse">
            <a:avLst/>
          </a:prstGeom>
          <a:solidFill>
            <a:srgbClr val="FF0000">
              <a:alpha val="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18">
            <a:extLst>
              <a:ext uri="{FF2B5EF4-FFF2-40B4-BE49-F238E27FC236}">
                <a16:creationId xmlns:a16="http://schemas.microsoft.com/office/drawing/2014/main" id="{1521C659-6A57-3B4A-B031-96940B4DD88F}"/>
              </a:ext>
            </a:extLst>
          </p:cNvPr>
          <p:cNvSpPr txBox="1"/>
          <p:nvPr/>
        </p:nvSpPr>
        <p:spPr>
          <a:xfrm>
            <a:off x="2233213" y="5388222"/>
            <a:ext cx="1727200" cy="369332"/>
          </a:xfrm>
          <a:prstGeom prst="rect">
            <a:avLst/>
          </a:prstGeom>
          <a:noFill/>
        </p:spPr>
        <p:txBody>
          <a:bodyPr wrap="square" rtlCol="0">
            <a:spAutoFit/>
          </a:bodyPr>
          <a:lstStyle/>
          <a:p>
            <a:r>
              <a:rPr lang="en-US" dirty="0"/>
              <a:t>Height</a:t>
            </a:r>
          </a:p>
        </p:txBody>
      </p:sp>
      <p:sp>
        <p:nvSpPr>
          <p:cNvPr id="22" name="TextBox 21">
            <a:extLst>
              <a:ext uri="{FF2B5EF4-FFF2-40B4-BE49-F238E27FC236}">
                <a16:creationId xmlns:a16="http://schemas.microsoft.com/office/drawing/2014/main" id="{14906A49-9841-0C4D-ACB2-BC01FEB201BB}"/>
              </a:ext>
            </a:extLst>
          </p:cNvPr>
          <p:cNvSpPr txBox="1"/>
          <p:nvPr/>
        </p:nvSpPr>
        <p:spPr>
          <a:xfrm rot="16200000">
            <a:off x="-505495" y="2986385"/>
            <a:ext cx="1727200" cy="369332"/>
          </a:xfrm>
          <a:prstGeom prst="rect">
            <a:avLst/>
          </a:prstGeom>
          <a:noFill/>
        </p:spPr>
        <p:txBody>
          <a:bodyPr wrap="square" rtlCol="0">
            <a:spAutoFit/>
          </a:bodyPr>
          <a:lstStyle/>
          <a:p>
            <a:r>
              <a:rPr lang="en-US" dirty="0"/>
              <a:t>Weight</a:t>
            </a:r>
          </a:p>
        </p:txBody>
      </p:sp>
      <p:sp>
        <p:nvSpPr>
          <p:cNvPr id="23" name="Oval 22">
            <a:extLst>
              <a:ext uri="{FF2B5EF4-FFF2-40B4-BE49-F238E27FC236}">
                <a16:creationId xmlns:a16="http://schemas.microsoft.com/office/drawing/2014/main" id="{BF9393B7-FC37-A349-A488-FA5D72D36164}"/>
              </a:ext>
            </a:extLst>
          </p:cNvPr>
          <p:cNvSpPr/>
          <p:nvPr/>
        </p:nvSpPr>
        <p:spPr>
          <a:xfrm>
            <a:off x="472249" y="6091449"/>
            <a:ext cx="165088" cy="16509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a:extLst>
              <a:ext uri="{FF2B5EF4-FFF2-40B4-BE49-F238E27FC236}">
                <a16:creationId xmlns:a16="http://schemas.microsoft.com/office/drawing/2014/main" id="{B0507D0C-0EDB-404A-9BC5-7CAE42BC850D}"/>
              </a:ext>
            </a:extLst>
          </p:cNvPr>
          <p:cNvSpPr txBox="1"/>
          <p:nvPr/>
        </p:nvSpPr>
        <p:spPr>
          <a:xfrm>
            <a:off x="628650" y="5968774"/>
            <a:ext cx="2038071" cy="369332"/>
          </a:xfrm>
          <a:prstGeom prst="rect">
            <a:avLst/>
          </a:prstGeom>
          <a:noFill/>
        </p:spPr>
        <p:txBody>
          <a:bodyPr wrap="square" rtlCol="0">
            <a:spAutoFit/>
          </a:bodyPr>
          <a:lstStyle/>
          <a:p>
            <a:r>
              <a:rPr lang="en-US" dirty="0"/>
              <a:t>Girl (positive class)</a:t>
            </a:r>
          </a:p>
        </p:txBody>
      </p:sp>
      <p:sp>
        <p:nvSpPr>
          <p:cNvPr id="25" name="Oval 24">
            <a:extLst>
              <a:ext uri="{FF2B5EF4-FFF2-40B4-BE49-F238E27FC236}">
                <a16:creationId xmlns:a16="http://schemas.microsoft.com/office/drawing/2014/main" id="{E3732F1F-65C6-D34F-A9FA-99EEA7A638D0}"/>
              </a:ext>
            </a:extLst>
          </p:cNvPr>
          <p:cNvSpPr/>
          <p:nvPr/>
        </p:nvSpPr>
        <p:spPr>
          <a:xfrm>
            <a:off x="2749266" y="6070893"/>
            <a:ext cx="165088" cy="165094"/>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extBox 26">
            <a:extLst>
              <a:ext uri="{FF2B5EF4-FFF2-40B4-BE49-F238E27FC236}">
                <a16:creationId xmlns:a16="http://schemas.microsoft.com/office/drawing/2014/main" id="{4E1E581A-0542-C34B-B338-2FA7D31E9172}"/>
              </a:ext>
            </a:extLst>
          </p:cNvPr>
          <p:cNvSpPr txBox="1"/>
          <p:nvPr/>
        </p:nvSpPr>
        <p:spPr>
          <a:xfrm>
            <a:off x="2974961" y="5968774"/>
            <a:ext cx="2038070" cy="369332"/>
          </a:xfrm>
          <a:prstGeom prst="rect">
            <a:avLst/>
          </a:prstGeom>
          <a:noFill/>
        </p:spPr>
        <p:txBody>
          <a:bodyPr wrap="square" rtlCol="0">
            <a:spAutoFit/>
          </a:bodyPr>
          <a:lstStyle/>
          <a:p>
            <a:r>
              <a:rPr lang="en-US" dirty="0"/>
              <a:t>Boy (negative class) </a:t>
            </a:r>
          </a:p>
        </p:txBody>
      </p:sp>
      <p:sp>
        <p:nvSpPr>
          <p:cNvPr id="29" name="Oval 28">
            <a:extLst>
              <a:ext uri="{FF2B5EF4-FFF2-40B4-BE49-F238E27FC236}">
                <a16:creationId xmlns:a16="http://schemas.microsoft.com/office/drawing/2014/main" id="{C69B2C80-E6CD-F24E-8C95-C2E218EC2EC0}"/>
              </a:ext>
            </a:extLst>
          </p:cNvPr>
          <p:cNvSpPr/>
          <p:nvPr/>
        </p:nvSpPr>
        <p:spPr>
          <a:xfrm>
            <a:off x="1985581" y="4615180"/>
            <a:ext cx="165088" cy="165094"/>
          </a:xfrm>
          <a:prstGeom prst="ellipse">
            <a:avLst/>
          </a:prstGeom>
          <a:solidFill>
            <a:srgbClr val="FF0000">
              <a:alpha val="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Oval 30">
            <a:extLst>
              <a:ext uri="{FF2B5EF4-FFF2-40B4-BE49-F238E27FC236}">
                <a16:creationId xmlns:a16="http://schemas.microsoft.com/office/drawing/2014/main" id="{4E962914-4C38-E343-8ACF-5897C4A9EBB7}"/>
              </a:ext>
            </a:extLst>
          </p:cNvPr>
          <p:cNvSpPr/>
          <p:nvPr/>
        </p:nvSpPr>
        <p:spPr>
          <a:xfrm>
            <a:off x="1393161" y="3952105"/>
            <a:ext cx="165088" cy="165094"/>
          </a:xfrm>
          <a:prstGeom prst="ellipse">
            <a:avLst/>
          </a:prstGeom>
          <a:solidFill>
            <a:srgbClr val="FF0000">
              <a:alpha val="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Oval 31">
            <a:extLst>
              <a:ext uri="{FF2B5EF4-FFF2-40B4-BE49-F238E27FC236}">
                <a16:creationId xmlns:a16="http://schemas.microsoft.com/office/drawing/2014/main" id="{02BF22F6-0F5A-A44F-BDD8-D5F017A0A11B}"/>
              </a:ext>
            </a:extLst>
          </p:cNvPr>
          <p:cNvSpPr/>
          <p:nvPr/>
        </p:nvSpPr>
        <p:spPr>
          <a:xfrm>
            <a:off x="1985581" y="4093449"/>
            <a:ext cx="165088" cy="165094"/>
          </a:xfrm>
          <a:prstGeom prst="ellipse">
            <a:avLst/>
          </a:prstGeom>
          <a:solidFill>
            <a:srgbClr val="FF0000">
              <a:alpha val="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Oval 32">
            <a:extLst>
              <a:ext uri="{FF2B5EF4-FFF2-40B4-BE49-F238E27FC236}">
                <a16:creationId xmlns:a16="http://schemas.microsoft.com/office/drawing/2014/main" id="{6AC3F557-A841-DC45-AC62-97586CB814ED}"/>
              </a:ext>
            </a:extLst>
          </p:cNvPr>
          <p:cNvSpPr/>
          <p:nvPr/>
        </p:nvSpPr>
        <p:spPr>
          <a:xfrm>
            <a:off x="2781955" y="2565339"/>
            <a:ext cx="165088" cy="165094"/>
          </a:xfrm>
          <a:prstGeom prst="ellipse">
            <a:avLst/>
          </a:prstGeom>
          <a:solidFill>
            <a:srgbClr val="FF0000">
              <a:alpha val="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Oval 33">
            <a:extLst>
              <a:ext uri="{FF2B5EF4-FFF2-40B4-BE49-F238E27FC236}">
                <a16:creationId xmlns:a16="http://schemas.microsoft.com/office/drawing/2014/main" id="{A5DDD13F-BB8F-8A49-9E61-F1ADE37F4483}"/>
              </a:ext>
            </a:extLst>
          </p:cNvPr>
          <p:cNvSpPr/>
          <p:nvPr/>
        </p:nvSpPr>
        <p:spPr>
          <a:xfrm>
            <a:off x="3492390" y="2725841"/>
            <a:ext cx="165088" cy="165094"/>
          </a:xfrm>
          <a:prstGeom prst="ellipse">
            <a:avLst/>
          </a:prstGeom>
          <a:solidFill>
            <a:srgbClr val="FF0000">
              <a:alpha val="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Oval 34">
            <a:extLst>
              <a:ext uri="{FF2B5EF4-FFF2-40B4-BE49-F238E27FC236}">
                <a16:creationId xmlns:a16="http://schemas.microsoft.com/office/drawing/2014/main" id="{3828E045-437B-BC44-A828-45B3C94C252F}"/>
              </a:ext>
            </a:extLst>
          </p:cNvPr>
          <p:cNvSpPr/>
          <p:nvPr/>
        </p:nvSpPr>
        <p:spPr>
          <a:xfrm>
            <a:off x="3166441" y="2027239"/>
            <a:ext cx="165088" cy="165094"/>
          </a:xfrm>
          <a:prstGeom prst="ellipse">
            <a:avLst/>
          </a:prstGeom>
          <a:solidFill>
            <a:srgbClr val="FF0000">
              <a:alpha val="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Oval 35">
            <a:extLst>
              <a:ext uri="{FF2B5EF4-FFF2-40B4-BE49-F238E27FC236}">
                <a16:creationId xmlns:a16="http://schemas.microsoft.com/office/drawing/2014/main" id="{E75F9120-99EF-8B4D-B37E-9038B4CBBC78}"/>
              </a:ext>
            </a:extLst>
          </p:cNvPr>
          <p:cNvSpPr/>
          <p:nvPr/>
        </p:nvSpPr>
        <p:spPr>
          <a:xfrm>
            <a:off x="3107180" y="3342715"/>
            <a:ext cx="165088" cy="165094"/>
          </a:xfrm>
          <a:prstGeom prst="ellipse">
            <a:avLst/>
          </a:prstGeom>
          <a:solidFill>
            <a:srgbClr val="FF0000">
              <a:alpha val="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Oval 36">
            <a:extLst>
              <a:ext uri="{FF2B5EF4-FFF2-40B4-BE49-F238E27FC236}">
                <a16:creationId xmlns:a16="http://schemas.microsoft.com/office/drawing/2014/main" id="{A3476FD7-E3A0-DA4B-BA6A-2B757F7FB55A}"/>
              </a:ext>
            </a:extLst>
          </p:cNvPr>
          <p:cNvSpPr/>
          <p:nvPr/>
        </p:nvSpPr>
        <p:spPr>
          <a:xfrm>
            <a:off x="2233213" y="2109990"/>
            <a:ext cx="165088" cy="165094"/>
          </a:xfrm>
          <a:prstGeom prst="ellipse">
            <a:avLst/>
          </a:prstGeom>
          <a:solidFill>
            <a:srgbClr val="FF0000">
              <a:alpha val="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Oval 38">
            <a:extLst>
              <a:ext uri="{FF2B5EF4-FFF2-40B4-BE49-F238E27FC236}">
                <a16:creationId xmlns:a16="http://schemas.microsoft.com/office/drawing/2014/main" id="{248C27C2-C262-A54E-9A7E-277DAEC9FA69}"/>
              </a:ext>
            </a:extLst>
          </p:cNvPr>
          <p:cNvSpPr/>
          <p:nvPr/>
        </p:nvSpPr>
        <p:spPr>
          <a:xfrm>
            <a:off x="2233213" y="4450086"/>
            <a:ext cx="165088" cy="165094"/>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3" name="Straight Connector 42">
            <a:extLst>
              <a:ext uri="{FF2B5EF4-FFF2-40B4-BE49-F238E27FC236}">
                <a16:creationId xmlns:a16="http://schemas.microsoft.com/office/drawing/2014/main" id="{E51D76BE-6D9E-0447-A945-40D98A57B4F6}"/>
              </a:ext>
            </a:extLst>
          </p:cNvPr>
          <p:cNvCxnSpPr>
            <a:cxnSpLocks/>
          </p:cNvCxnSpPr>
          <p:nvPr/>
        </p:nvCxnSpPr>
        <p:spPr>
          <a:xfrm>
            <a:off x="692796" y="2109990"/>
            <a:ext cx="3961780" cy="3234557"/>
          </a:xfrm>
          <a:prstGeom prst="line">
            <a:avLst/>
          </a:prstGeom>
          <a:ln w="3492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392EF361-6384-614D-86AE-BFA27D15A5B4}"/>
              </a:ext>
            </a:extLst>
          </p:cNvPr>
          <p:cNvSpPr txBox="1"/>
          <p:nvPr/>
        </p:nvSpPr>
        <p:spPr>
          <a:xfrm rot="2402890">
            <a:off x="1521703" y="3690788"/>
            <a:ext cx="2196790" cy="369332"/>
          </a:xfrm>
          <a:prstGeom prst="rect">
            <a:avLst/>
          </a:prstGeom>
          <a:noFill/>
        </p:spPr>
        <p:txBody>
          <a:bodyPr wrap="square" rtlCol="0">
            <a:spAutoFit/>
          </a:bodyPr>
          <a:lstStyle/>
          <a:p>
            <a:r>
              <a:rPr lang="en-US" dirty="0"/>
              <a:t>Classification Rule</a:t>
            </a:r>
          </a:p>
        </p:txBody>
      </p:sp>
      <p:sp>
        <p:nvSpPr>
          <p:cNvPr id="26" name="Rectangle 25">
            <a:extLst>
              <a:ext uri="{FF2B5EF4-FFF2-40B4-BE49-F238E27FC236}">
                <a16:creationId xmlns:a16="http://schemas.microsoft.com/office/drawing/2014/main" id="{FB233156-5FD4-464D-BC64-9B645772FAA7}"/>
              </a:ext>
            </a:extLst>
          </p:cNvPr>
          <p:cNvSpPr/>
          <p:nvPr/>
        </p:nvSpPr>
        <p:spPr>
          <a:xfrm>
            <a:off x="4572000" y="1291066"/>
            <a:ext cx="4572000" cy="4185761"/>
          </a:xfrm>
          <a:prstGeom prst="rect">
            <a:avLst/>
          </a:prstGeom>
        </p:spPr>
        <p:txBody>
          <a:bodyPr>
            <a:spAutoFit/>
          </a:bodyPr>
          <a:lstStyle/>
          <a:p>
            <a:pPr marL="285750" indent="-285750">
              <a:spcBef>
                <a:spcPts val="1200"/>
              </a:spcBef>
              <a:spcAft>
                <a:spcPts val="1200"/>
              </a:spcAft>
              <a:buFont typeface="Arial" panose="020B0604020202020204" pitchFamily="34" charset="0"/>
              <a:buChar char="•"/>
            </a:pPr>
            <a:r>
              <a:rPr lang="en-US" dirty="0">
                <a:solidFill>
                  <a:schemeClr val="tx1">
                    <a:lumMod val="50000"/>
                    <a:lumOff val="50000"/>
                  </a:schemeClr>
                </a:solidFill>
              </a:rPr>
              <a:t>True Positive (TP) </a:t>
            </a:r>
            <a:r>
              <a:rPr lang="mr-IN" dirty="0">
                <a:solidFill>
                  <a:schemeClr val="tx1">
                    <a:lumMod val="50000"/>
                    <a:lumOff val="50000"/>
                  </a:schemeClr>
                </a:solidFill>
              </a:rPr>
              <a:t>–</a:t>
            </a:r>
            <a:r>
              <a:rPr lang="en-US" dirty="0">
                <a:solidFill>
                  <a:schemeClr val="tx1">
                    <a:lumMod val="50000"/>
                    <a:lumOff val="50000"/>
                  </a:schemeClr>
                </a:solidFill>
              </a:rPr>
              <a:t> observation is positive and was predicted as positive</a:t>
            </a:r>
          </a:p>
          <a:p>
            <a:pPr marL="285750" indent="-285750">
              <a:spcBef>
                <a:spcPts val="1200"/>
              </a:spcBef>
              <a:spcAft>
                <a:spcPts val="1200"/>
              </a:spcAft>
              <a:buFont typeface="Arial" panose="020B0604020202020204" pitchFamily="34" charset="0"/>
              <a:buChar char="•"/>
            </a:pPr>
            <a:r>
              <a:rPr lang="en-US" dirty="0">
                <a:solidFill>
                  <a:schemeClr val="tx1">
                    <a:lumMod val="50000"/>
                    <a:lumOff val="50000"/>
                  </a:schemeClr>
                </a:solidFill>
              </a:rPr>
              <a:t>True Negative (TN) </a:t>
            </a:r>
            <a:r>
              <a:rPr lang="mr-IN" dirty="0">
                <a:solidFill>
                  <a:schemeClr val="tx1">
                    <a:lumMod val="50000"/>
                    <a:lumOff val="50000"/>
                  </a:schemeClr>
                </a:solidFill>
              </a:rPr>
              <a:t>–</a:t>
            </a:r>
            <a:r>
              <a:rPr lang="en-US" dirty="0">
                <a:solidFill>
                  <a:schemeClr val="tx1">
                    <a:lumMod val="50000"/>
                    <a:lumOff val="50000"/>
                  </a:schemeClr>
                </a:solidFill>
              </a:rPr>
              <a:t> observation is negative and was predicted as negative</a:t>
            </a:r>
          </a:p>
          <a:p>
            <a:pPr marL="285750" indent="-285750">
              <a:spcBef>
                <a:spcPts val="1200"/>
              </a:spcBef>
              <a:spcAft>
                <a:spcPts val="1200"/>
              </a:spcAft>
              <a:buFont typeface="Arial" panose="020B0604020202020204" pitchFamily="34" charset="0"/>
              <a:buChar char="•"/>
            </a:pPr>
            <a:r>
              <a:rPr lang="en-US" dirty="0"/>
              <a:t>False Positive (FP) </a:t>
            </a:r>
            <a:r>
              <a:rPr lang="mr-IN" dirty="0"/>
              <a:t>–</a:t>
            </a:r>
            <a:r>
              <a:rPr lang="en-US" dirty="0"/>
              <a:t> observation is negative and was predicted as positive</a:t>
            </a:r>
          </a:p>
          <a:p>
            <a:pPr marL="285750" indent="-285750">
              <a:buFont typeface="Arial" panose="020B0604020202020204" pitchFamily="34" charset="0"/>
              <a:buChar char="•"/>
            </a:pPr>
            <a:endParaRPr lang="en-US" b="1" dirty="0"/>
          </a:p>
          <a:p>
            <a:pPr marL="285750" indent="-285750">
              <a:buFont typeface="Arial" panose="020B0604020202020204" pitchFamily="34" charset="0"/>
              <a:buChar char="•"/>
            </a:pPr>
            <a:endParaRPr lang="en-US" dirty="0">
              <a:solidFill>
                <a:schemeClr val="tx1">
                  <a:lumMod val="50000"/>
                  <a:lumOff val="50000"/>
                </a:schemeClr>
              </a:solidFill>
            </a:endParaRPr>
          </a:p>
          <a:p>
            <a:pPr marL="285750" indent="-285750">
              <a:buFont typeface="Arial" panose="020B0604020202020204" pitchFamily="34" charset="0"/>
              <a:buChar char="•"/>
            </a:pPr>
            <a:endParaRPr lang="en-US" dirty="0">
              <a:solidFill>
                <a:schemeClr val="tx1">
                  <a:lumMod val="50000"/>
                  <a:lumOff val="50000"/>
                </a:schemeClr>
              </a:solidFill>
            </a:endParaRP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
        <p:nvSpPr>
          <p:cNvPr id="38" name="Rectangle 37">
            <a:extLst>
              <a:ext uri="{FF2B5EF4-FFF2-40B4-BE49-F238E27FC236}">
                <a16:creationId xmlns:a16="http://schemas.microsoft.com/office/drawing/2014/main" id="{D153E0C2-15F8-5F48-8A21-CB8B8FEF1713}"/>
              </a:ext>
            </a:extLst>
          </p:cNvPr>
          <p:cNvSpPr/>
          <p:nvPr/>
        </p:nvSpPr>
        <p:spPr>
          <a:xfrm>
            <a:off x="3359009" y="3756581"/>
            <a:ext cx="1493014" cy="369332"/>
          </a:xfrm>
          <a:prstGeom prst="rect">
            <a:avLst/>
          </a:prstGeom>
        </p:spPr>
        <p:txBody>
          <a:bodyPr wrap="square">
            <a:spAutoFit/>
          </a:bodyPr>
          <a:lstStyle/>
          <a:p>
            <a:r>
              <a:rPr lang="en-US" i="1" dirty="0"/>
              <a:t>Predict boy</a:t>
            </a:r>
          </a:p>
        </p:txBody>
      </p:sp>
      <p:cxnSp>
        <p:nvCxnSpPr>
          <p:cNvPr id="40" name="Straight Arrow Connector 39">
            <a:extLst>
              <a:ext uri="{FF2B5EF4-FFF2-40B4-BE49-F238E27FC236}">
                <a16:creationId xmlns:a16="http://schemas.microsoft.com/office/drawing/2014/main" id="{38E6C291-0073-3742-BECA-58F20888A18A}"/>
              </a:ext>
            </a:extLst>
          </p:cNvPr>
          <p:cNvCxnSpPr>
            <a:cxnSpLocks/>
          </p:cNvCxnSpPr>
          <p:nvPr/>
        </p:nvCxnSpPr>
        <p:spPr>
          <a:xfrm>
            <a:off x="1092200" y="3507809"/>
            <a:ext cx="0" cy="467767"/>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1" name="Rectangle 40">
            <a:extLst>
              <a:ext uri="{FF2B5EF4-FFF2-40B4-BE49-F238E27FC236}">
                <a16:creationId xmlns:a16="http://schemas.microsoft.com/office/drawing/2014/main" id="{4D1B2C70-D732-2141-8823-99017EE27ED6}"/>
              </a:ext>
            </a:extLst>
          </p:cNvPr>
          <p:cNvSpPr/>
          <p:nvPr/>
        </p:nvSpPr>
        <p:spPr>
          <a:xfrm>
            <a:off x="628650" y="3175005"/>
            <a:ext cx="1493014" cy="369332"/>
          </a:xfrm>
          <a:prstGeom prst="rect">
            <a:avLst/>
          </a:prstGeom>
        </p:spPr>
        <p:txBody>
          <a:bodyPr wrap="square">
            <a:spAutoFit/>
          </a:bodyPr>
          <a:lstStyle/>
          <a:p>
            <a:r>
              <a:rPr lang="en-US" i="1" dirty="0"/>
              <a:t>Predict girl</a:t>
            </a:r>
          </a:p>
        </p:txBody>
      </p:sp>
      <p:cxnSp>
        <p:nvCxnSpPr>
          <p:cNvPr id="42" name="Straight Arrow Connector 41">
            <a:extLst>
              <a:ext uri="{FF2B5EF4-FFF2-40B4-BE49-F238E27FC236}">
                <a16:creationId xmlns:a16="http://schemas.microsoft.com/office/drawing/2014/main" id="{A8FC31F2-57D7-D846-A515-C7CB2240354B}"/>
              </a:ext>
            </a:extLst>
          </p:cNvPr>
          <p:cNvCxnSpPr/>
          <p:nvPr/>
        </p:nvCxnSpPr>
        <p:spPr>
          <a:xfrm flipV="1">
            <a:off x="3918063" y="3396020"/>
            <a:ext cx="0" cy="403785"/>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00476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28650" y="77449"/>
            <a:ext cx="7886700" cy="1325563"/>
          </a:xfrm>
        </p:spPr>
        <p:txBody>
          <a:bodyPr/>
          <a:lstStyle/>
          <a:p>
            <a:r>
              <a:rPr lang="en-US" dirty="0"/>
              <a:t>Definitions</a:t>
            </a:r>
          </a:p>
        </p:txBody>
      </p:sp>
      <p:cxnSp>
        <p:nvCxnSpPr>
          <p:cNvPr id="7" name="Straight Connector 6">
            <a:extLst>
              <a:ext uri="{FF2B5EF4-FFF2-40B4-BE49-F238E27FC236}">
                <a16:creationId xmlns:a16="http://schemas.microsoft.com/office/drawing/2014/main" id="{06EBC374-BD3D-5E4A-A539-0BA6CA036890}"/>
              </a:ext>
            </a:extLst>
          </p:cNvPr>
          <p:cNvCxnSpPr>
            <a:cxnSpLocks/>
          </p:cNvCxnSpPr>
          <p:nvPr/>
        </p:nvCxnSpPr>
        <p:spPr>
          <a:xfrm>
            <a:off x="692796" y="1766681"/>
            <a:ext cx="0" cy="3621541"/>
          </a:xfrm>
          <a:prstGeom prst="line">
            <a:avLst/>
          </a:prstGeom>
          <a:ln w="25400">
            <a:solidFill>
              <a:schemeClr val="tx1"/>
            </a:solidFill>
            <a:headEnd type="triangl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EB8A425C-53F0-4A46-A261-565A6A050833}"/>
              </a:ext>
            </a:extLst>
          </p:cNvPr>
          <p:cNvCxnSpPr>
            <a:cxnSpLocks/>
          </p:cNvCxnSpPr>
          <p:nvPr/>
        </p:nvCxnSpPr>
        <p:spPr>
          <a:xfrm flipH="1">
            <a:off x="692796" y="5388222"/>
            <a:ext cx="3961780" cy="0"/>
          </a:xfrm>
          <a:prstGeom prst="line">
            <a:avLst/>
          </a:prstGeom>
          <a:ln w="25400">
            <a:solidFill>
              <a:schemeClr val="tx1"/>
            </a:solidFill>
            <a:headEnd type="triangle"/>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id="{2EF09FD6-C0C5-6C4A-AC03-6FA69E941E99}"/>
              </a:ext>
            </a:extLst>
          </p:cNvPr>
          <p:cNvSpPr/>
          <p:nvPr/>
        </p:nvSpPr>
        <p:spPr>
          <a:xfrm>
            <a:off x="1297917" y="4691272"/>
            <a:ext cx="165088" cy="165094"/>
          </a:xfrm>
          <a:prstGeom prst="ellipse">
            <a:avLst/>
          </a:prstGeom>
          <a:solidFill>
            <a:srgbClr val="0070C0">
              <a:alpha val="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18">
            <a:extLst>
              <a:ext uri="{FF2B5EF4-FFF2-40B4-BE49-F238E27FC236}">
                <a16:creationId xmlns:a16="http://schemas.microsoft.com/office/drawing/2014/main" id="{1521C659-6A57-3B4A-B031-96940B4DD88F}"/>
              </a:ext>
            </a:extLst>
          </p:cNvPr>
          <p:cNvSpPr txBox="1"/>
          <p:nvPr/>
        </p:nvSpPr>
        <p:spPr>
          <a:xfrm>
            <a:off x="2233213" y="5388222"/>
            <a:ext cx="1727200" cy="369332"/>
          </a:xfrm>
          <a:prstGeom prst="rect">
            <a:avLst/>
          </a:prstGeom>
          <a:noFill/>
        </p:spPr>
        <p:txBody>
          <a:bodyPr wrap="square" rtlCol="0">
            <a:spAutoFit/>
          </a:bodyPr>
          <a:lstStyle/>
          <a:p>
            <a:r>
              <a:rPr lang="en-US" dirty="0"/>
              <a:t>Height</a:t>
            </a:r>
          </a:p>
        </p:txBody>
      </p:sp>
      <p:sp>
        <p:nvSpPr>
          <p:cNvPr id="22" name="TextBox 21">
            <a:extLst>
              <a:ext uri="{FF2B5EF4-FFF2-40B4-BE49-F238E27FC236}">
                <a16:creationId xmlns:a16="http://schemas.microsoft.com/office/drawing/2014/main" id="{14906A49-9841-0C4D-ACB2-BC01FEB201BB}"/>
              </a:ext>
            </a:extLst>
          </p:cNvPr>
          <p:cNvSpPr txBox="1"/>
          <p:nvPr/>
        </p:nvSpPr>
        <p:spPr>
          <a:xfrm rot="16200000">
            <a:off x="-505495" y="2986385"/>
            <a:ext cx="1727200" cy="369332"/>
          </a:xfrm>
          <a:prstGeom prst="rect">
            <a:avLst/>
          </a:prstGeom>
          <a:noFill/>
        </p:spPr>
        <p:txBody>
          <a:bodyPr wrap="square" rtlCol="0">
            <a:spAutoFit/>
          </a:bodyPr>
          <a:lstStyle/>
          <a:p>
            <a:r>
              <a:rPr lang="en-US" dirty="0"/>
              <a:t>Weight</a:t>
            </a:r>
          </a:p>
        </p:txBody>
      </p:sp>
      <p:sp>
        <p:nvSpPr>
          <p:cNvPr id="23" name="Oval 22">
            <a:extLst>
              <a:ext uri="{FF2B5EF4-FFF2-40B4-BE49-F238E27FC236}">
                <a16:creationId xmlns:a16="http://schemas.microsoft.com/office/drawing/2014/main" id="{BF9393B7-FC37-A349-A488-FA5D72D36164}"/>
              </a:ext>
            </a:extLst>
          </p:cNvPr>
          <p:cNvSpPr/>
          <p:nvPr/>
        </p:nvSpPr>
        <p:spPr>
          <a:xfrm>
            <a:off x="472249" y="6091449"/>
            <a:ext cx="165088" cy="16509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a:extLst>
              <a:ext uri="{FF2B5EF4-FFF2-40B4-BE49-F238E27FC236}">
                <a16:creationId xmlns:a16="http://schemas.microsoft.com/office/drawing/2014/main" id="{B0507D0C-0EDB-404A-9BC5-7CAE42BC850D}"/>
              </a:ext>
            </a:extLst>
          </p:cNvPr>
          <p:cNvSpPr txBox="1"/>
          <p:nvPr/>
        </p:nvSpPr>
        <p:spPr>
          <a:xfrm>
            <a:off x="628650" y="5968774"/>
            <a:ext cx="2038071" cy="369332"/>
          </a:xfrm>
          <a:prstGeom prst="rect">
            <a:avLst/>
          </a:prstGeom>
          <a:noFill/>
        </p:spPr>
        <p:txBody>
          <a:bodyPr wrap="square" rtlCol="0">
            <a:spAutoFit/>
          </a:bodyPr>
          <a:lstStyle/>
          <a:p>
            <a:r>
              <a:rPr lang="en-US" dirty="0"/>
              <a:t>Girl (positive class)</a:t>
            </a:r>
          </a:p>
        </p:txBody>
      </p:sp>
      <p:sp>
        <p:nvSpPr>
          <p:cNvPr id="25" name="Oval 24">
            <a:extLst>
              <a:ext uri="{FF2B5EF4-FFF2-40B4-BE49-F238E27FC236}">
                <a16:creationId xmlns:a16="http://schemas.microsoft.com/office/drawing/2014/main" id="{E3732F1F-65C6-D34F-A9FA-99EEA7A638D0}"/>
              </a:ext>
            </a:extLst>
          </p:cNvPr>
          <p:cNvSpPr/>
          <p:nvPr/>
        </p:nvSpPr>
        <p:spPr>
          <a:xfrm>
            <a:off x="2749266" y="6070893"/>
            <a:ext cx="165088" cy="165094"/>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extBox 26">
            <a:extLst>
              <a:ext uri="{FF2B5EF4-FFF2-40B4-BE49-F238E27FC236}">
                <a16:creationId xmlns:a16="http://schemas.microsoft.com/office/drawing/2014/main" id="{4E1E581A-0542-C34B-B338-2FA7D31E9172}"/>
              </a:ext>
            </a:extLst>
          </p:cNvPr>
          <p:cNvSpPr txBox="1"/>
          <p:nvPr/>
        </p:nvSpPr>
        <p:spPr>
          <a:xfrm>
            <a:off x="2974961" y="5968774"/>
            <a:ext cx="2038070" cy="369332"/>
          </a:xfrm>
          <a:prstGeom prst="rect">
            <a:avLst/>
          </a:prstGeom>
          <a:noFill/>
        </p:spPr>
        <p:txBody>
          <a:bodyPr wrap="square" rtlCol="0">
            <a:spAutoFit/>
          </a:bodyPr>
          <a:lstStyle/>
          <a:p>
            <a:r>
              <a:rPr lang="en-US" dirty="0"/>
              <a:t>Boy (negative class) </a:t>
            </a:r>
          </a:p>
        </p:txBody>
      </p:sp>
      <p:sp>
        <p:nvSpPr>
          <p:cNvPr id="29" name="Oval 28">
            <a:extLst>
              <a:ext uri="{FF2B5EF4-FFF2-40B4-BE49-F238E27FC236}">
                <a16:creationId xmlns:a16="http://schemas.microsoft.com/office/drawing/2014/main" id="{C69B2C80-E6CD-F24E-8C95-C2E218EC2EC0}"/>
              </a:ext>
            </a:extLst>
          </p:cNvPr>
          <p:cNvSpPr/>
          <p:nvPr/>
        </p:nvSpPr>
        <p:spPr>
          <a:xfrm>
            <a:off x="1985581" y="4615180"/>
            <a:ext cx="165088" cy="165094"/>
          </a:xfrm>
          <a:prstGeom prst="ellipse">
            <a:avLst/>
          </a:prstGeom>
          <a:solidFill>
            <a:srgbClr val="0070C0">
              <a:alpha val="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Oval 30">
            <a:extLst>
              <a:ext uri="{FF2B5EF4-FFF2-40B4-BE49-F238E27FC236}">
                <a16:creationId xmlns:a16="http://schemas.microsoft.com/office/drawing/2014/main" id="{4E962914-4C38-E343-8ACF-5897C4A9EBB7}"/>
              </a:ext>
            </a:extLst>
          </p:cNvPr>
          <p:cNvSpPr/>
          <p:nvPr/>
        </p:nvSpPr>
        <p:spPr>
          <a:xfrm>
            <a:off x="1393161" y="3952105"/>
            <a:ext cx="165088" cy="165094"/>
          </a:xfrm>
          <a:prstGeom prst="ellipse">
            <a:avLst/>
          </a:prstGeom>
          <a:solidFill>
            <a:srgbClr val="0070C0">
              <a:alpha val="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Oval 31">
            <a:extLst>
              <a:ext uri="{FF2B5EF4-FFF2-40B4-BE49-F238E27FC236}">
                <a16:creationId xmlns:a16="http://schemas.microsoft.com/office/drawing/2014/main" id="{02BF22F6-0F5A-A44F-BDD8-D5F017A0A11B}"/>
              </a:ext>
            </a:extLst>
          </p:cNvPr>
          <p:cNvSpPr/>
          <p:nvPr/>
        </p:nvSpPr>
        <p:spPr>
          <a:xfrm>
            <a:off x="1985581" y="4093449"/>
            <a:ext cx="165088" cy="165094"/>
          </a:xfrm>
          <a:prstGeom prst="ellipse">
            <a:avLst/>
          </a:prstGeom>
          <a:solidFill>
            <a:srgbClr val="0070C0">
              <a:alpha val="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Oval 32">
            <a:extLst>
              <a:ext uri="{FF2B5EF4-FFF2-40B4-BE49-F238E27FC236}">
                <a16:creationId xmlns:a16="http://schemas.microsoft.com/office/drawing/2014/main" id="{6AC3F557-A841-DC45-AC62-97586CB814ED}"/>
              </a:ext>
            </a:extLst>
          </p:cNvPr>
          <p:cNvSpPr/>
          <p:nvPr/>
        </p:nvSpPr>
        <p:spPr>
          <a:xfrm>
            <a:off x="2781955" y="2565339"/>
            <a:ext cx="165088" cy="16509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Oval 33">
            <a:extLst>
              <a:ext uri="{FF2B5EF4-FFF2-40B4-BE49-F238E27FC236}">
                <a16:creationId xmlns:a16="http://schemas.microsoft.com/office/drawing/2014/main" id="{A5DDD13F-BB8F-8A49-9E61-F1ADE37F4483}"/>
              </a:ext>
            </a:extLst>
          </p:cNvPr>
          <p:cNvSpPr/>
          <p:nvPr/>
        </p:nvSpPr>
        <p:spPr>
          <a:xfrm>
            <a:off x="3492390" y="2725841"/>
            <a:ext cx="165088" cy="165094"/>
          </a:xfrm>
          <a:prstGeom prst="ellipse">
            <a:avLst/>
          </a:prstGeom>
          <a:solidFill>
            <a:srgbClr val="0070C0">
              <a:alpha val="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Oval 34">
            <a:extLst>
              <a:ext uri="{FF2B5EF4-FFF2-40B4-BE49-F238E27FC236}">
                <a16:creationId xmlns:a16="http://schemas.microsoft.com/office/drawing/2014/main" id="{3828E045-437B-BC44-A828-45B3C94C252F}"/>
              </a:ext>
            </a:extLst>
          </p:cNvPr>
          <p:cNvSpPr/>
          <p:nvPr/>
        </p:nvSpPr>
        <p:spPr>
          <a:xfrm>
            <a:off x="3166441" y="2027239"/>
            <a:ext cx="165088" cy="165094"/>
          </a:xfrm>
          <a:prstGeom prst="ellipse">
            <a:avLst/>
          </a:prstGeom>
          <a:solidFill>
            <a:srgbClr val="0070C0">
              <a:alpha val="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Oval 35">
            <a:extLst>
              <a:ext uri="{FF2B5EF4-FFF2-40B4-BE49-F238E27FC236}">
                <a16:creationId xmlns:a16="http://schemas.microsoft.com/office/drawing/2014/main" id="{E75F9120-99EF-8B4D-B37E-9038B4CBBC78}"/>
              </a:ext>
            </a:extLst>
          </p:cNvPr>
          <p:cNvSpPr/>
          <p:nvPr/>
        </p:nvSpPr>
        <p:spPr>
          <a:xfrm>
            <a:off x="3107180" y="3342715"/>
            <a:ext cx="165088" cy="165094"/>
          </a:xfrm>
          <a:prstGeom prst="ellipse">
            <a:avLst/>
          </a:prstGeom>
          <a:solidFill>
            <a:srgbClr val="0070C0">
              <a:alpha val="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Oval 36">
            <a:extLst>
              <a:ext uri="{FF2B5EF4-FFF2-40B4-BE49-F238E27FC236}">
                <a16:creationId xmlns:a16="http://schemas.microsoft.com/office/drawing/2014/main" id="{A3476FD7-E3A0-DA4B-BA6A-2B757F7FB55A}"/>
              </a:ext>
            </a:extLst>
          </p:cNvPr>
          <p:cNvSpPr/>
          <p:nvPr/>
        </p:nvSpPr>
        <p:spPr>
          <a:xfrm>
            <a:off x="2233213" y="2109990"/>
            <a:ext cx="165088" cy="165094"/>
          </a:xfrm>
          <a:prstGeom prst="ellipse">
            <a:avLst/>
          </a:prstGeom>
          <a:solidFill>
            <a:srgbClr val="0070C0">
              <a:alpha val="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Oval 38">
            <a:extLst>
              <a:ext uri="{FF2B5EF4-FFF2-40B4-BE49-F238E27FC236}">
                <a16:creationId xmlns:a16="http://schemas.microsoft.com/office/drawing/2014/main" id="{248C27C2-C262-A54E-9A7E-277DAEC9FA69}"/>
              </a:ext>
            </a:extLst>
          </p:cNvPr>
          <p:cNvSpPr/>
          <p:nvPr/>
        </p:nvSpPr>
        <p:spPr>
          <a:xfrm>
            <a:off x="2233213" y="4450086"/>
            <a:ext cx="165088" cy="165094"/>
          </a:xfrm>
          <a:prstGeom prst="ellipse">
            <a:avLst/>
          </a:prstGeom>
          <a:solidFill>
            <a:srgbClr val="0070C0">
              <a:alpha val="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3" name="Straight Connector 42">
            <a:extLst>
              <a:ext uri="{FF2B5EF4-FFF2-40B4-BE49-F238E27FC236}">
                <a16:creationId xmlns:a16="http://schemas.microsoft.com/office/drawing/2014/main" id="{E51D76BE-6D9E-0447-A945-40D98A57B4F6}"/>
              </a:ext>
            </a:extLst>
          </p:cNvPr>
          <p:cNvCxnSpPr>
            <a:cxnSpLocks/>
          </p:cNvCxnSpPr>
          <p:nvPr/>
        </p:nvCxnSpPr>
        <p:spPr>
          <a:xfrm>
            <a:off x="692796" y="2109990"/>
            <a:ext cx="3961780" cy="3234557"/>
          </a:xfrm>
          <a:prstGeom prst="line">
            <a:avLst/>
          </a:prstGeom>
          <a:ln w="3492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392EF361-6384-614D-86AE-BFA27D15A5B4}"/>
              </a:ext>
            </a:extLst>
          </p:cNvPr>
          <p:cNvSpPr txBox="1"/>
          <p:nvPr/>
        </p:nvSpPr>
        <p:spPr>
          <a:xfrm rot="2402890">
            <a:off x="1521703" y="3690788"/>
            <a:ext cx="2196790" cy="369332"/>
          </a:xfrm>
          <a:prstGeom prst="rect">
            <a:avLst/>
          </a:prstGeom>
          <a:noFill/>
        </p:spPr>
        <p:txBody>
          <a:bodyPr wrap="square" rtlCol="0">
            <a:spAutoFit/>
          </a:bodyPr>
          <a:lstStyle/>
          <a:p>
            <a:r>
              <a:rPr lang="en-US" dirty="0"/>
              <a:t>Classification Rule</a:t>
            </a:r>
          </a:p>
        </p:txBody>
      </p:sp>
      <p:sp>
        <p:nvSpPr>
          <p:cNvPr id="26" name="Rectangle 25">
            <a:extLst>
              <a:ext uri="{FF2B5EF4-FFF2-40B4-BE49-F238E27FC236}">
                <a16:creationId xmlns:a16="http://schemas.microsoft.com/office/drawing/2014/main" id="{3EF0E401-59C3-9E4B-8EC5-CE718A33EF9B}"/>
              </a:ext>
            </a:extLst>
          </p:cNvPr>
          <p:cNvSpPr/>
          <p:nvPr/>
        </p:nvSpPr>
        <p:spPr>
          <a:xfrm>
            <a:off x="4572000" y="1291066"/>
            <a:ext cx="4572000" cy="6217087"/>
          </a:xfrm>
          <a:prstGeom prst="rect">
            <a:avLst/>
          </a:prstGeom>
        </p:spPr>
        <p:txBody>
          <a:bodyPr>
            <a:spAutoFit/>
          </a:bodyPr>
          <a:lstStyle/>
          <a:p>
            <a:pPr marL="285750" indent="-285750">
              <a:spcBef>
                <a:spcPts val="1200"/>
              </a:spcBef>
              <a:spcAft>
                <a:spcPts val="1200"/>
              </a:spcAft>
              <a:buFont typeface="Arial" panose="020B0604020202020204" pitchFamily="34" charset="0"/>
              <a:buChar char="•"/>
            </a:pPr>
            <a:r>
              <a:rPr lang="en-US" dirty="0">
                <a:solidFill>
                  <a:schemeClr val="tx1">
                    <a:lumMod val="50000"/>
                    <a:lumOff val="50000"/>
                  </a:schemeClr>
                </a:solidFill>
              </a:rPr>
              <a:t>True Positive (TP) </a:t>
            </a:r>
            <a:r>
              <a:rPr lang="mr-IN" dirty="0">
                <a:solidFill>
                  <a:schemeClr val="tx1">
                    <a:lumMod val="50000"/>
                    <a:lumOff val="50000"/>
                  </a:schemeClr>
                </a:solidFill>
              </a:rPr>
              <a:t>–</a:t>
            </a:r>
            <a:r>
              <a:rPr lang="en-US" dirty="0">
                <a:solidFill>
                  <a:schemeClr val="tx1">
                    <a:lumMod val="50000"/>
                    <a:lumOff val="50000"/>
                  </a:schemeClr>
                </a:solidFill>
              </a:rPr>
              <a:t> observation is positive and was predicted as positive</a:t>
            </a:r>
          </a:p>
          <a:p>
            <a:pPr marL="285750" indent="-285750">
              <a:spcBef>
                <a:spcPts val="1200"/>
              </a:spcBef>
              <a:spcAft>
                <a:spcPts val="1200"/>
              </a:spcAft>
              <a:buFont typeface="Arial" panose="020B0604020202020204" pitchFamily="34" charset="0"/>
              <a:buChar char="•"/>
            </a:pPr>
            <a:r>
              <a:rPr lang="en-US" dirty="0">
                <a:solidFill>
                  <a:schemeClr val="tx1">
                    <a:lumMod val="50000"/>
                    <a:lumOff val="50000"/>
                  </a:schemeClr>
                </a:solidFill>
              </a:rPr>
              <a:t>True Negative (TN) </a:t>
            </a:r>
            <a:r>
              <a:rPr lang="mr-IN" dirty="0">
                <a:solidFill>
                  <a:schemeClr val="tx1">
                    <a:lumMod val="50000"/>
                    <a:lumOff val="50000"/>
                  </a:schemeClr>
                </a:solidFill>
              </a:rPr>
              <a:t>–</a:t>
            </a:r>
            <a:r>
              <a:rPr lang="en-US" dirty="0">
                <a:solidFill>
                  <a:schemeClr val="tx1">
                    <a:lumMod val="50000"/>
                    <a:lumOff val="50000"/>
                  </a:schemeClr>
                </a:solidFill>
              </a:rPr>
              <a:t> observation is negative and was predicted as negative</a:t>
            </a:r>
          </a:p>
          <a:p>
            <a:pPr marL="285750" indent="-285750">
              <a:spcBef>
                <a:spcPts val="1200"/>
              </a:spcBef>
              <a:spcAft>
                <a:spcPts val="1200"/>
              </a:spcAft>
              <a:buFont typeface="Arial" panose="020B0604020202020204" pitchFamily="34" charset="0"/>
              <a:buChar char="•"/>
            </a:pPr>
            <a:r>
              <a:rPr lang="en-US" dirty="0">
                <a:solidFill>
                  <a:schemeClr val="tx1">
                    <a:lumMod val="50000"/>
                    <a:lumOff val="50000"/>
                  </a:schemeClr>
                </a:solidFill>
              </a:rPr>
              <a:t>False Positive (FP) </a:t>
            </a:r>
            <a:r>
              <a:rPr lang="mr-IN" dirty="0">
                <a:solidFill>
                  <a:schemeClr val="tx1">
                    <a:lumMod val="50000"/>
                    <a:lumOff val="50000"/>
                  </a:schemeClr>
                </a:solidFill>
              </a:rPr>
              <a:t>–</a:t>
            </a:r>
            <a:r>
              <a:rPr lang="en-US" dirty="0">
                <a:solidFill>
                  <a:schemeClr val="tx1">
                    <a:lumMod val="50000"/>
                    <a:lumOff val="50000"/>
                  </a:schemeClr>
                </a:solidFill>
              </a:rPr>
              <a:t> observation is negative and was predicted as positive</a:t>
            </a:r>
          </a:p>
          <a:p>
            <a:pPr marL="285750" indent="-285750">
              <a:spcBef>
                <a:spcPts val="1200"/>
              </a:spcBef>
              <a:spcAft>
                <a:spcPts val="1200"/>
              </a:spcAft>
              <a:buFont typeface="Arial" panose="020B0604020202020204" pitchFamily="34" charset="0"/>
              <a:buChar char="•"/>
            </a:pPr>
            <a:r>
              <a:rPr lang="en-US" dirty="0"/>
              <a:t>False Negative (FN) </a:t>
            </a:r>
            <a:r>
              <a:rPr lang="mr-IN" dirty="0"/>
              <a:t>–</a:t>
            </a:r>
            <a:r>
              <a:rPr lang="en-US" dirty="0"/>
              <a:t> observation is positive and was predicted as negative</a:t>
            </a:r>
          </a:p>
          <a:p>
            <a:pPr marL="285750" indent="-285750">
              <a:spcBef>
                <a:spcPts val="1200"/>
              </a:spcBef>
              <a:spcAft>
                <a:spcPts val="1200"/>
              </a:spcAft>
              <a:buFont typeface="Arial" panose="020B0604020202020204" pitchFamily="34" charset="0"/>
              <a:buChar char="•"/>
            </a:pPr>
            <a:endParaRPr lang="en-US" dirty="0"/>
          </a:p>
          <a:p>
            <a:pPr marL="285750" indent="-285750">
              <a:spcBef>
                <a:spcPts val="1200"/>
              </a:spcBef>
              <a:spcAft>
                <a:spcPts val="1200"/>
              </a:spcAft>
              <a:buFont typeface="Arial" panose="020B0604020202020204" pitchFamily="34" charset="0"/>
              <a:buChar char="•"/>
            </a:pPr>
            <a:endParaRPr lang="en-US" dirty="0"/>
          </a:p>
          <a:p>
            <a:pPr marL="285750" indent="-285750">
              <a:buFont typeface="Arial" panose="020B0604020202020204" pitchFamily="34" charset="0"/>
              <a:buChar char="•"/>
            </a:pPr>
            <a:endParaRPr lang="en-US" b="1" dirty="0"/>
          </a:p>
          <a:p>
            <a:pPr marL="285750" indent="-285750">
              <a:buFont typeface="Arial" panose="020B0604020202020204" pitchFamily="34" charset="0"/>
              <a:buChar char="•"/>
            </a:pPr>
            <a:endParaRPr lang="en-US" dirty="0">
              <a:solidFill>
                <a:schemeClr val="tx1">
                  <a:lumMod val="50000"/>
                  <a:lumOff val="50000"/>
                </a:schemeClr>
              </a:solidFill>
            </a:endParaRPr>
          </a:p>
          <a:p>
            <a:pPr marL="285750" indent="-285750">
              <a:buFont typeface="Arial" panose="020B0604020202020204" pitchFamily="34" charset="0"/>
              <a:buChar char="•"/>
            </a:pPr>
            <a:endParaRPr lang="en-US" dirty="0">
              <a:solidFill>
                <a:schemeClr val="tx1">
                  <a:lumMod val="50000"/>
                  <a:lumOff val="50000"/>
                </a:schemeClr>
              </a:solidFill>
            </a:endParaRP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
        <p:nvSpPr>
          <p:cNvPr id="38" name="Rectangle 37">
            <a:extLst>
              <a:ext uri="{FF2B5EF4-FFF2-40B4-BE49-F238E27FC236}">
                <a16:creationId xmlns:a16="http://schemas.microsoft.com/office/drawing/2014/main" id="{DCA153C8-59CD-EA44-9518-473129367511}"/>
              </a:ext>
            </a:extLst>
          </p:cNvPr>
          <p:cNvSpPr/>
          <p:nvPr/>
        </p:nvSpPr>
        <p:spPr>
          <a:xfrm>
            <a:off x="3359009" y="3756581"/>
            <a:ext cx="1493014" cy="369332"/>
          </a:xfrm>
          <a:prstGeom prst="rect">
            <a:avLst/>
          </a:prstGeom>
        </p:spPr>
        <p:txBody>
          <a:bodyPr wrap="square">
            <a:spAutoFit/>
          </a:bodyPr>
          <a:lstStyle/>
          <a:p>
            <a:r>
              <a:rPr lang="en-US" i="1" dirty="0"/>
              <a:t>Predict boy</a:t>
            </a:r>
          </a:p>
        </p:txBody>
      </p:sp>
      <p:cxnSp>
        <p:nvCxnSpPr>
          <p:cNvPr id="40" name="Straight Arrow Connector 39">
            <a:extLst>
              <a:ext uri="{FF2B5EF4-FFF2-40B4-BE49-F238E27FC236}">
                <a16:creationId xmlns:a16="http://schemas.microsoft.com/office/drawing/2014/main" id="{7133A522-EFF2-484C-ABB5-51495D92BE61}"/>
              </a:ext>
            </a:extLst>
          </p:cNvPr>
          <p:cNvCxnSpPr>
            <a:cxnSpLocks/>
          </p:cNvCxnSpPr>
          <p:nvPr/>
        </p:nvCxnSpPr>
        <p:spPr>
          <a:xfrm>
            <a:off x="1092200" y="3507809"/>
            <a:ext cx="0" cy="467767"/>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1" name="Rectangle 40">
            <a:extLst>
              <a:ext uri="{FF2B5EF4-FFF2-40B4-BE49-F238E27FC236}">
                <a16:creationId xmlns:a16="http://schemas.microsoft.com/office/drawing/2014/main" id="{852EB0FA-E2E7-DD4E-BE08-00B397D74802}"/>
              </a:ext>
            </a:extLst>
          </p:cNvPr>
          <p:cNvSpPr/>
          <p:nvPr/>
        </p:nvSpPr>
        <p:spPr>
          <a:xfrm>
            <a:off x="628650" y="3175005"/>
            <a:ext cx="1493014" cy="369332"/>
          </a:xfrm>
          <a:prstGeom prst="rect">
            <a:avLst/>
          </a:prstGeom>
        </p:spPr>
        <p:txBody>
          <a:bodyPr wrap="square">
            <a:spAutoFit/>
          </a:bodyPr>
          <a:lstStyle/>
          <a:p>
            <a:r>
              <a:rPr lang="en-US" i="1" dirty="0"/>
              <a:t>Predict girl</a:t>
            </a:r>
          </a:p>
        </p:txBody>
      </p:sp>
      <p:cxnSp>
        <p:nvCxnSpPr>
          <p:cNvPr id="42" name="Straight Arrow Connector 41">
            <a:extLst>
              <a:ext uri="{FF2B5EF4-FFF2-40B4-BE49-F238E27FC236}">
                <a16:creationId xmlns:a16="http://schemas.microsoft.com/office/drawing/2014/main" id="{4FB83F22-BB27-3749-AFB9-2D58DE499C30}"/>
              </a:ext>
            </a:extLst>
          </p:cNvPr>
          <p:cNvCxnSpPr/>
          <p:nvPr/>
        </p:nvCxnSpPr>
        <p:spPr>
          <a:xfrm flipV="1">
            <a:off x="3918063" y="3396020"/>
            <a:ext cx="0" cy="403785"/>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713855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28650" y="77449"/>
            <a:ext cx="7886700" cy="1325563"/>
          </a:xfrm>
        </p:spPr>
        <p:txBody>
          <a:bodyPr/>
          <a:lstStyle/>
          <a:p>
            <a:r>
              <a:rPr lang="en-US" dirty="0"/>
              <a:t>Definitions</a:t>
            </a:r>
          </a:p>
        </p:txBody>
      </p:sp>
      <p:cxnSp>
        <p:nvCxnSpPr>
          <p:cNvPr id="7" name="Straight Connector 6">
            <a:extLst>
              <a:ext uri="{FF2B5EF4-FFF2-40B4-BE49-F238E27FC236}">
                <a16:creationId xmlns:a16="http://schemas.microsoft.com/office/drawing/2014/main" id="{06EBC374-BD3D-5E4A-A539-0BA6CA036890}"/>
              </a:ext>
            </a:extLst>
          </p:cNvPr>
          <p:cNvCxnSpPr>
            <a:cxnSpLocks/>
          </p:cNvCxnSpPr>
          <p:nvPr/>
        </p:nvCxnSpPr>
        <p:spPr>
          <a:xfrm>
            <a:off x="692796" y="1766681"/>
            <a:ext cx="0" cy="3621541"/>
          </a:xfrm>
          <a:prstGeom prst="line">
            <a:avLst/>
          </a:prstGeom>
          <a:ln w="25400">
            <a:solidFill>
              <a:schemeClr val="tx1"/>
            </a:solidFill>
            <a:headEnd type="triangl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EB8A425C-53F0-4A46-A261-565A6A050833}"/>
              </a:ext>
            </a:extLst>
          </p:cNvPr>
          <p:cNvCxnSpPr>
            <a:cxnSpLocks/>
          </p:cNvCxnSpPr>
          <p:nvPr/>
        </p:nvCxnSpPr>
        <p:spPr>
          <a:xfrm flipH="1">
            <a:off x="692796" y="5388222"/>
            <a:ext cx="3961780" cy="0"/>
          </a:xfrm>
          <a:prstGeom prst="line">
            <a:avLst/>
          </a:prstGeom>
          <a:ln w="25400">
            <a:solidFill>
              <a:schemeClr val="tx1"/>
            </a:solidFill>
            <a:headEnd type="triangle"/>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id="{2EF09FD6-C0C5-6C4A-AC03-6FA69E941E99}"/>
              </a:ext>
            </a:extLst>
          </p:cNvPr>
          <p:cNvSpPr/>
          <p:nvPr/>
        </p:nvSpPr>
        <p:spPr>
          <a:xfrm>
            <a:off x="1297917" y="4691272"/>
            <a:ext cx="165088" cy="16509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18">
            <a:extLst>
              <a:ext uri="{FF2B5EF4-FFF2-40B4-BE49-F238E27FC236}">
                <a16:creationId xmlns:a16="http://schemas.microsoft.com/office/drawing/2014/main" id="{1521C659-6A57-3B4A-B031-96940B4DD88F}"/>
              </a:ext>
            </a:extLst>
          </p:cNvPr>
          <p:cNvSpPr txBox="1"/>
          <p:nvPr/>
        </p:nvSpPr>
        <p:spPr>
          <a:xfrm>
            <a:off x="2233213" y="5388222"/>
            <a:ext cx="1727200" cy="369332"/>
          </a:xfrm>
          <a:prstGeom prst="rect">
            <a:avLst/>
          </a:prstGeom>
          <a:noFill/>
        </p:spPr>
        <p:txBody>
          <a:bodyPr wrap="square" rtlCol="0">
            <a:spAutoFit/>
          </a:bodyPr>
          <a:lstStyle/>
          <a:p>
            <a:r>
              <a:rPr lang="en-US" dirty="0"/>
              <a:t>Height</a:t>
            </a:r>
          </a:p>
        </p:txBody>
      </p:sp>
      <p:sp>
        <p:nvSpPr>
          <p:cNvPr id="22" name="TextBox 21">
            <a:extLst>
              <a:ext uri="{FF2B5EF4-FFF2-40B4-BE49-F238E27FC236}">
                <a16:creationId xmlns:a16="http://schemas.microsoft.com/office/drawing/2014/main" id="{14906A49-9841-0C4D-ACB2-BC01FEB201BB}"/>
              </a:ext>
            </a:extLst>
          </p:cNvPr>
          <p:cNvSpPr txBox="1"/>
          <p:nvPr/>
        </p:nvSpPr>
        <p:spPr>
          <a:xfrm rot="16200000">
            <a:off x="-505495" y="2986385"/>
            <a:ext cx="1727200" cy="369332"/>
          </a:xfrm>
          <a:prstGeom prst="rect">
            <a:avLst/>
          </a:prstGeom>
          <a:noFill/>
        </p:spPr>
        <p:txBody>
          <a:bodyPr wrap="square" rtlCol="0">
            <a:spAutoFit/>
          </a:bodyPr>
          <a:lstStyle/>
          <a:p>
            <a:r>
              <a:rPr lang="en-US" dirty="0"/>
              <a:t>Weight</a:t>
            </a:r>
          </a:p>
        </p:txBody>
      </p:sp>
      <p:sp>
        <p:nvSpPr>
          <p:cNvPr id="23" name="Oval 22">
            <a:extLst>
              <a:ext uri="{FF2B5EF4-FFF2-40B4-BE49-F238E27FC236}">
                <a16:creationId xmlns:a16="http://schemas.microsoft.com/office/drawing/2014/main" id="{BF9393B7-FC37-A349-A488-FA5D72D36164}"/>
              </a:ext>
            </a:extLst>
          </p:cNvPr>
          <p:cNvSpPr/>
          <p:nvPr/>
        </p:nvSpPr>
        <p:spPr>
          <a:xfrm>
            <a:off x="472249" y="6091449"/>
            <a:ext cx="165088" cy="16509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a:extLst>
              <a:ext uri="{FF2B5EF4-FFF2-40B4-BE49-F238E27FC236}">
                <a16:creationId xmlns:a16="http://schemas.microsoft.com/office/drawing/2014/main" id="{B0507D0C-0EDB-404A-9BC5-7CAE42BC850D}"/>
              </a:ext>
            </a:extLst>
          </p:cNvPr>
          <p:cNvSpPr txBox="1"/>
          <p:nvPr/>
        </p:nvSpPr>
        <p:spPr>
          <a:xfrm>
            <a:off x="628650" y="5968774"/>
            <a:ext cx="2038071" cy="369332"/>
          </a:xfrm>
          <a:prstGeom prst="rect">
            <a:avLst/>
          </a:prstGeom>
          <a:noFill/>
        </p:spPr>
        <p:txBody>
          <a:bodyPr wrap="square" rtlCol="0">
            <a:spAutoFit/>
          </a:bodyPr>
          <a:lstStyle/>
          <a:p>
            <a:r>
              <a:rPr lang="en-US" dirty="0"/>
              <a:t>Girl (positive class)</a:t>
            </a:r>
          </a:p>
        </p:txBody>
      </p:sp>
      <p:sp>
        <p:nvSpPr>
          <p:cNvPr id="25" name="Oval 24">
            <a:extLst>
              <a:ext uri="{FF2B5EF4-FFF2-40B4-BE49-F238E27FC236}">
                <a16:creationId xmlns:a16="http://schemas.microsoft.com/office/drawing/2014/main" id="{E3732F1F-65C6-D34F-A9FA-99EEA7A638D0}"/>
              </a:ext>
            </a:extLst>
          </p:cNvPr>
          <p:cNvSpPr/>
          <p:nvPr/>
        </p:nvSpPr>
        <p:spPr>
          <a:xfrm>
            <a:off x="2749266" y="6070893"/>
            <a:ext cx="165088" cy="165094"/>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extBox 26">
            <a:extLst>
              <a:ext uri="{FF2B5EF4-FFF2-40B4-BE49-F238E27FC236}">
                <a16:creationId xmlns:a16="http://schemas.microsoft.com/office/drawing/2014/main" id="{4E1E581A-0542-C34B-B338-2FA7D31E9172}"/>
              </a:ext>
            </a:extLst>
          </p:cNvPr>
          <p:cNvSpPr txBox="1"/>
          <p:nvPr/>
        </p:nvSpPr>
        <p:spPr>
          <a:xfrm>
            <a:off x="2974961" y="5968774"/>
            <a:ext cx="2038070" cy="369332"/>
          </a:xfrm>
          <a:prstGeom prst="rect">
            <a:avLst/>
          </a:prstGeom>
          <a:noFill/>
        </p:spPr>
        <p:txBody>
          <a:bodyPr wrap="square" rtlCol="0">
            <a:spAutoFit/>
          </a:bodyPr>
          <a:lstStyle/>
          <a:p>
            <a:r>
              <a:rPr lang="en-US" dirty="0"/>
              <a:t>Boy (negative class) </a:t>
            </a:r>
          </a:p>
        </p:txBody>
      </p:sp>
      <p:sp>
        <p:nvSpPr>
          <p:cNvPr id="29" name="Oval 28">
            <a:extLst>
              <a:ext uri="{FF2B5EF4-FFF2-40B4-BE49-F238E27FC236}">
                <a16:creationId xmlns:a16="http://schemas.microsoft.com/office/drawing/2014/main" id="{C69B2C80-E6CD-F24E-8C95-C2E218EC2EC0}"/>
              </a:ext>
            </a:extLst>
          </p:cNvPr>
          <p:cNvSpPr/>
          <p:nvPr/>
        </p:nvSpPr>
        <p:spPr>
          <a:xfrm>
            <a:off x="1985581" y="4615180"/>
            <a:ext cx="165088" cy="16509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Oval 30">
            <a:extLst>
              <a:ext uri="{FF2B5EF4-FFF2-40B4-BE49-F238E27FC236}">
                <a16:creationId xmlns:a16="http://schemas.microsoft.com/office/drawing/2014/main" id="{4E962914-4C38-E343-8ACF-5897C4A9EBB7}"/>
              </a:ext>
            </a:extLst>
          </p:cNvPr>
          <p:cNvSpPr/>
          <p:nvPr/>
        </p:nvSpPr>
        <p:spPr>
          <a:xfrm>
            <a:off x="1393161" y="3952105"/>
            <a:ext cx="165088" cy="16509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Oval 31">
            <a:extLst>
              <a:ext uri="{FF2B5EF4-FFF2-40B4-BE49-F238E27FC236}">
                <a16:creationId xmlns:a16="http://schemas.microsoft.com/office/drawing/2014/main" id="{02BF22F6-0F5A-A44F-BDD8-D5F017A0A11B}"/>
              </a:ext>
            </a:extLst>
          </p:cNvPr>
          <p:cNvSpPr/>
          <p:nvPr/>
        </p:nvSpPr>
        <p:spPr>
          <a:xfrm>
            <a:off x="1985581" y="4093449"/>
            <a:ext cx="165088" cy="16509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Oval 32">
            <a:extLst>
              <a:ext uri="{FF2B5EF4-FFF2-40B4-BE49-F238E27FC236}">
                <a16:creationId xmlns:a16="http://schemas.microsoft.com/office/drawing/2014/main" id="{6AC3F557-A841-DC45-AC62-97586CB814ED}"/>
              </a:ext>
            </a:extLst>
          </p:cNvPr>
          <p:cNvSpPr/>
          <p:nvPr/>
        </p:nvSpPr>
        <p:spPr>
          <a:xfrm>
            <a:off x="2781955" y="2565339"/>
            <a:ext cx="165088" cy="165094"/>
          </a:xfrm>
          <a:prstGeom prst="ellipse">
            <a:avLst/>
          </a:prstGeom>
          <a:solidFill>
            <a:srgbClr val="FF0000">
              <a:alpha val="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Oval 33">
            <a:extLst>
              <a:ext uri="{FF2B5EF4-FFF2-40B4-BE49-F238E27FC236}">
                <a16:creationId xmlns:a16="http://schemas.microsoft.com/office/drawing/2014/main" id="{A5DDD13F-BB8F-8A49-9E61-F1ADE37F4483}"/>
              </a:ext>
            </a:extLst>
          </p:cNvPr>
          <p:cNvSpPr/>
          <p:nvPr/>
        </p:nvSpPr>
        <p:spPr>
          <a:xfrm>
            <a:off x="3492390" y="2725841"/>
            <a:ext cx="165088" cy="165094"/>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Oval 34">
            <a:extLst>
              <a:ext uri="{FF2B5EF4-FFF2-40B4-BE49-F238E27FC236}">
                <a16:creationId xmlns:a16="http://schemas.microsoft.com/office/drawing/2014/main" id="{3828E045-437B-BC44-A828-45B3C94C252F}"/>
              </a:ext>
            </a:extLst>
          </p:cNvPr>
          <p:cNvSpPr/>
          <p:nvPr/>
        </p:nvSpPr>
        <p:spPr>
          <a:xfrm>
            <a:off x="3166441" y="2027239"/>
            <a:ext cx="165088" cy="165094"/>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Oval 35">
            <a:extLst>
              <a:ext uri="{FF2B5EF4-FFF2-40B4-BE49-F238E27FC236}">
                <a16:creationId xmlns:a16="http://schemas.microsoft.com/office/drawing/2014/main" id="{E75F9120-99EF-8B4D-B37E-9038B4CBBC78}"/>
              </a:ext>
            </a:extLst>
          </p:cNvPr>
          <p:cNvSpPr/>
          <p:nvPr/>
        </p:nvSpPr>
        <p:spPr>
          <a:xfrm>
            <a:off x="3107180" y="3342715"/>
            <a:ext cx="165088" cy="165094"/>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Oval 36">
            <a:extLst>
              <a:ext uri="{FF2B5EF4-FFF2-40B4-BE49-F238E27FC236}">
                <a16:creationId xmlns:a16="http://schemas.microsoft.com/office/drawing/2014/main" id="{A3476FD7-E3A0-DA4B-BA6A-2B757F7FB55A}"/>
              </a:ext>
            </a:extLst>
          </p:cNvPr>
          <p:cNvSpPr/>
          <p:nvPr/>
        </p:nvSpPr>
        <p:spPr>
          <a:xfrm>
            <a:off x="2233213" y="2109990"/>
            <a:ext cx="165088" cy="165094"/>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Oval 38">
            <a:extLst>
              <a:ext uri="{FF2B5EF4-FFF2-40B4-BE49-F238E27FC236}">
                <a16:creationId xmlns:a16="http://schemas.microsoft.com/office/drawing/2014/main" id="{248C27C2-C262-A54E-9A7E-277DAEC9FA69}"/>
              </a:ext>
            </a:extLst>
          </p:cNvPr>
          <p:cNvSpPr/>
          <p:nvPr/>
        </p:nvSpPr>
        <p:spPr>
          <a:xfrm>
            <a:off x="2233213" y="4450086"/>
            <a:ext cx="165088" cy="165094"/>
          </a:xfrm>
          <a:prstGeom prst="ellipse">
            <a:avLst/>
          </a:prstGeom>
          <a:solidFill>
            <a:srgbClr val="0070C0">
              <a:alpha val="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3" name="Straight Connector 42">
            <a:extLst>
              <a:ext uri="{FF2B5EF4-FFF2-40B4-BE49-F238E27FC236}">
                <a16:creationId xmlns:a16="http://schemas.microsoft.com/office/drawing/2014/main" id="{E51D76BE-6D9E-0447-A945-40D98A57B4F6}"/>
              </a:ext>
            </a:extLst>
          </p:cNvPr>
          <p:cNvCxnSpPr>
            <a:cxnSpLocks/>
          </p:cNvCxnSpPr>
          <p:nvPr/>
        </p:nvCxnSpPr>
        <p:spPr>
          <a:xfrm>
            <a:off x="692796" y="2109990"/>
            <a:ext cx="3961780" cy="3234557"/>
          </a:xfrm>
          <a:prstGeom prst="line">
            <a:avLst/>
          </a:prstGeom>
          <a:ln w="3492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392EF361-6384-614D-86AE-BFA27D15A5B4}"/>
              </a:ext>
            </a:extLst>
          </p:cNvPr>
          <p:cNvSpPr txBox="1"/>
          <p:nvPr/>
        </p:nvSpPr>
        <p:spPr>
          <a:xfrm rot="2402890">
            <a:off x="1521703" y="3690788"/>
            <a:ext cx="2196790" cy="369332"/>
          </a:xfrm>
          <a:prstGeom prst="rect">
            <a:avLst/>
          </a:prstGeom>
          <a:noFill/>
        </p:spPr>
        <p:txBody>
          <a:bodyPr wrap="square" rtlCol="0">
            <a:spAutoFit/>
          </a:bodyPr>
          <a:lstStyle/>
          <a:p>
            <a:r>
              <a:rPr lang="en-US" dirty="0"/>
              <a:t>Classification Rule</a:t>
            </a:r>
          </a:p>
        </p:txBody>
      </p:sp>
      <p:sp>
        <p:nvSpPr>
          <p:cNvPr id="26" name="Rectangle 25">
            <a:extLst>
              <a:ext uri="{FF2B5EF4-FFF2-40B4-BE49-F238E27FC236}">
                <a16:creationId xmlns:a16="http://schemas.microsoft.com/office/drawing/2014/main" id="{E301D5AD-5B3B-3346-AE98-21E0C1675C19}"/>
              </a:ext>
            </a:extLst>
          </p:cNvPr>
          <p:cNvSpPr/>
          <p:nvPr/>
        </p:nvSpPr>
        <p:spPr>
          <a:xfrm>
            <a:off x="4572000" y="1291066"/>
            <a:ext cx="4572000" cy="8833187"/>
          </a:xfrm>
          <a:prstGeom prst="rect">
            <a:avLst/>
          </a:prstGeom>
        </p:spPr>
        <p:txBody>
          <a:bodyPr>
            <a:spAutoFit/>
          </a:bodyPr>
          <a:lstStyle/>
          <a:p>
            <a:pPr marL="285750" indent="-285750">
              <a:spcBef>
                <a:spcPts val="1200"/>
              </a:spcBef>
              <a:spcAft>
                <a:spcPts val="1200"/>
              </a:spcAft>
              <a:buFont typeface="Arial" panose="020B0604020202020204" pitchFamily="34" charset="0"/>
              <a:buChar char="•"/>
            </a:pPr>
            <a:r>
              <a:rPr lang="en-US" dirty="0">
                <a:solidFill>
                  <a:schemeClr val="tx1">
                    <a:lumMod val="50000"/>
                    <a:lumOff val="50000"/>
                  </a:schemeClr>
                </a:solidFill>
              </a:rPr>
              <a:t>True Positive (TP) </a:t>
            </a:r>
            <a:r>
              <a:rPr lang="mr-IN" dirty="0">
                <a:solidFill>
                  <a:schemeClr val="tx1">
                    <a:lumMod val="50000"/>
                    <a:lumOff val="50000"/>
                  </a:schemeClr>
                </a:solidFill>
              </a:rPr>
              <a:t>–</a:t>
            </a:r>
            <a:r>
              <a:rPr lang="en-US" dirty="0">
                <a:solidFill>
                  <a:schemeClr val="tx1">
                    <a:lumMod val="50000"/>
                    <a:lumOff val="50000"/>
                  </a:schemeClr>
                </a:solidFill>
              </a:rPr>
              <a:t> observation is positive and was predicted as positive</a:t>
            </a:r>
          </a:p>
          <a:p>
            <a:pPr marL="285750" indent="-285750">
              <a:spcBef>
                <a:spcPts val="1200"/>
              </a:spcBef>
              <a:spcAft>
                <a:spcPts val="1200"/>
              </a:spcAft>
              <a:buFont typeface="Arial" panose="020B0604020202020204" pitchFamily="34" charset="0"/>
              <a:buChar char="•"/>
            </a:pPr>
            <a:r>
              <a:rPr lang="en-US" dirty="0">
                <a:solidFill>
                  <a:schemeClr val="tx1">
                    <a:lumMod val="50000"/>
                    <a:lumOff val="50000"/>
                  </a:schemeClr>
                </a:solidFill>
              </a:rPr>
              <a:t>True Negative (TN) </a:t>
            </a:r>
            <a:r>
              <a:rPr lang="mr-IN" dirty="0">
                <a:solidFill>
                  <a:schemeClr val="tx1">
                    <a:lumMod val="50000"/>
                    <a:lumOff val="50000"/>
                  </a:schemeClr>
                </a:solidFill>
              </a:rPr>
              <a:t>–</a:t>
            </a:r>
            <a:r>
              <a:rPr lang="en-US" dirty="0">
                <a:solidFill>
                  <a:schemeClr val="tx1">
                    <a:lumMod val="50000"/>
                    <a:lumOff val="50000"/>
                  </a:schemeClr>
                </a:solidFill>
              </a:rPr>
              <a:t> observation is negative and was predicted as negative</a:t>
            </a:r>
          </a:p>
          <a:p>
            <a:pPr marL="285750" indent="-285750">
              <a:spcBef>
                <a:spcPts val="1200"/>
              </a:spcBef>
              <a:spcAft>
                <a:spcPts val="1200"/>
              </a:spcAft>
              <a:buFont typeface="Arial" panose="020B0604020202020204" pitchFamily="34" charset="0"/>
              <a:buChar char="•"/>
            </a:pPr>
            <a:r>
              <a:rPr lang="en-US" dirty="0">
                <a:solidFill>
                  <a:schemeClr val="tx1">
                    <a:lumMod val="50000"/>
                    <a:lumOff val="50000"/>
                  </a:schemeClr>
                </a:solidFill>
              </a:rPr>
              <a:t>False Positive (FP) </a:t>
            </a:r>
            <a:r>
              <a:rPr lang="mr-IN" dirty="0">
                <a:solidFill>
                  <a:schemeClr val="tx1">
                    <a:lumMod val="50000"/>
                    <a:lumOff val="50000"/>
                  </a:schemeClr>
                </a:solidFill>
              </a:rPr>
              <a:t>–</a:t>
            </a:r>
            <a:r>
              <a:rPr lang="en-US" dirty="0">
                <a:solidFill>
                  <a:schemeClr val="tx1">
                    <a:lumMod val="50000"/>
                    <a:lumOff val="50000"/>
                  </a:schemeClr>
                </a:solidFill>
              </a:rPr>
              <a:t> observation is negative and was predicted as positive</a:t>
            </a:r>
          </a:p>
          <a:p>
            <a:pPr marL="285750" indent="-285750">
              <a:spcBef>
                <a:spcPts val="1200"/>
              </a:spcBef>
              <a:spcAft>
                <a:spcPts val="1200"/>
              </a:spcAft>
              <a:buFont typeface="Arial" panose="020B0604020202020204" pitchFamily="34" charset="0"/>
              <a:buChar char="•"/>
            </a:pPr>
            <a:r>
              <a:rPr lang="en-US" dirty="0">
                <a:solidFill>
                  <a:schemeClr val="tx1">
                    <a:lumMod val="50000"/>
                    <a:lumOff val="50000"/>
                  </a:schemeClr>
                </a:solidFill>
              </a:rPr>
              <a:t>False Negative (FN) </a:t>
            </a:r>
            <a:r>
              <a:rPr lang="mr-IN" dirty="0">
                <a:solidFill>
                  <a:schemeClr val="tx1">
                    <a:lumMod val="50000"/>
                    <a:lumOff val="50000"/>
                  </a:schemeClr>
                </a:solidFill>
              </a:rPr>
              <a:t>–</a:t>
            </a:r>
            <a:r>
              <a:rPr lang="en-US" dirty="0">
                <a:solidFill>
                  <a:schemeClr val="tx1">
                    <a:lumMod val="50000"/>
                    <a:lumOff val="50000"/>
                  </a:schemeClr>
                </a:solidFill>
              </a:rPr>
              <a:t> observation is positive and was predicted as negative</a:t>
            </a:r>
          </a:p>
          <a:p>
            <a:pPr marL="285750" indent="-285750">
              <a:spcBef>
                <a:spcPts val="1200"/>
              </a:spcBef>
              <a:spcAft>
                <a:spcPts val="1200"/>
              </a:spcAft>
              <a:buFont typeface="Arial" panose="020B0604020202020204" pitchFamily="34" charset="0"/>
              <a:buChar char="•"/>
            </a:pPr>
            <a:r>
              <a:rPr lang="en-US" dirty="0"/>
              <a:t>Classification accuracy </a:t>
            </a:r>
            <a:r>
              <a:rPr lang="mr-IN" dirty="0"/>
              <a:t>–</a:t>
            </a:r>
            <a:r>
              <a:rPr lang="en-US" dirty="0"/>
              <a:t> proportion of observations classified correctly</a:t>
            </a:r>
          </a:p>
          <a:p>
            <a:pPr lvl="2">
              <a:spcBef>
                <a:spcPts val="600"/>
              </a:spcBef>
              <a:spcAft>
                <a:spcPts val="600"/>
              </a:spcAft>
            </a:pPr>
            <a:r>
              <a:rPr lang="en-US" dirty="0"/>
              <a:t>= (#TP + #TN)/N </a:t>
            </a:r>
          </a:p>
          <a:p>
            <a:pPr lvl="2">
              <a:spcBef>
                <a:spcPts val="600"/>
              </a:spcBef>
              <a:spcAft>
                <a:spcPts val="600"/>
              </a:spcAft>
            </a:pPr>
            <a:r>
              <a:rPr lang="en-US" dirty="0"/>
              <a:t>= (4 + 4)/10 = 80%</a:t>
            </a:r>
          </a:p>
          <a:p>
            <a:pPr marL="285750" indent="-285750">
              <a:spcBef>
                <a:spcPts val="1200"/>
              </a:spcBef>
              <a:spcAft>
                <a:spcPts val="1200"/>
              </a:spcAft>
              <a:buFont typeface="Arial" panose="020B0604020202020204" pitchFamily="34" charset="0"/>
              <a:buChar char="•"/>
            </a:pPr>
            <a:endParaRPr lang="en-US" dirty="0"/>
          </a:p>
          <a:p>
            <a:pPr marL="285750" indent="-285750">
              <a:spcBef>
                <a:spcPts val="1200"/>
              </a:spcBef>
              <a:spcAft>
                <a:spcPts val="1200"/>
              </a:spcAft>
              <a:buFont typeface="Arial" panose="020B0604020202020204" pitchFamily="34" charset="0"/>
              <a:buChar char="•"/>
            </a:pPr>
            <a:endParaRPr lang="en-US" dirty="0"/>
          </a:p>
          <a:p>
            <a:pPr marL="285750" indent="-285750">
              <a:spcBef>
                <a:spcPts val="1200"/>
              </a:spcBef>
              <a:spcAft>
                <a:spcPts val="1200"/>
              </a:spcAft>
              <a:buFont typeface="Arial" panose="020B0604020202020204" pitchFamily="34" charset="0"/>
              <a:buChar char="•"/>
            </a:pPr>
            <a:endParaRPr lang="en-US" dirty="0"/>
          </a:p>
          <a:p>
            <a:pPr marL="285750" indent="-285750">
              <a:buFont typeface="Arial" panose="020B0604020202020204" pitchFamily="34" charset="0"/>
              <a:buChar char="•"/>
            </a:pPr>
            <a:endParaRPr lang="en-US" b="1" dirty="0"/>
          </a:p>
          <a:p>
            <a:pPr marL="285750" indent="-285750">
              <a:buFont typeface="Arial" panose="020B0604020202020204" pitchFamily="34" charset="0"/>
              <a:buChar char="•"/>
            </a:pPr>
            <a:endParaRPr lang="en-US" dirty="0">
              <a:solidFill>
                <a:schemeClr val="tx1">
                  <a:lumMod val="50000"/>
                  <a:lumOff val="50000"/>
                </a:schemeClr>
              </a:solidFill>
            </a:endParaRPr>
          </a:p>
          <a:p>
            <a:pPr marL="285750" indent="-285750">
              <a:buFont typeface="Arial" panose="020B0604020202020204" pitchFamily="34" charset="0"/>
              <a:buChar char="•"/>
            </a:pPr>
            <a:endParaRPr lang="en-US" dirty="0">
              <a:solidFill>
                <a:schemeClr val="tx1">
                  <a:lumMod val="50000"/>
                  <a:lumOff val="50000"/>
                </a:schemeClr>
              </a:solidFill>
            </a:endParaRP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
        <p:nvSpPr>
          <p:cNvPr id="38" name="Rectangle 37">
            <a:extLst>
              <a:ext uri="{FF2B5EF4-FFF2-40B4-BE49-F238E27FC236}">
                <a16:creationId xmlns:a16="http://schemas.microsoft.com/office/drawing/2014/main" id="{927F1A9C-0C13-9346-A25D-901C3B23A47A}"/>
              </a:ext>
            </a:extLst>
          </p:cNvPr>
          <p:cNvSpPr/>
          <p:nvPr/>
        </p:nvSpPr>
        <p:spPr>
          <a:xfrm>
            <a:off x="3359009" y="3756581"/>
            <a:ext cx="1493014" cy="369332"/>
          </a:xfrm>
          <a:prstGeom prst="rect">
            <a:avLst/>
          </a:prstGeom>
        </p:spPr>
        <p:txBody>
          <a:bodyPr wrap="square">
            <a:spAutoFit/>
          </a:bodyPr>
          <a:lstStyle/>
          <a:p>
            <a:r>
              <a:rPr lang="en-US" i="1" dirty="0"/>
              <a:t>Predict boy</a:t>
            </a:r>
          </a:p>
        </p:txBody>
      </p:sp>
      <p:cxnSp>
        <p:nvCxnSpPr>
          <p:cNvPr id="40" name="Straight Arrow Connector 39">
            <a:extLst>
              <a:ext uri="{FF2B5EF4-FFF2-40B4-BE49-F238E27FC236}">
                <a16:creationId xmlns:a16="http://schemas.microsoft.com/office/drawing/2014/main" id="{D54AA361-9D45-2F41-BE34-4F6B392C1174}"/>
              </a:ext>
            </a:extLst>
          </p:cNvPr>
          <p:cNvCxnSpPr>
            <a:cxnSpLocks/>
          </p:cNvCxnSpPr>
          <p:nvPr/>
        </p:nvCxnSpPr>
        <p:spPr>
          <a:xfrm>
            <a:off x="1092200" y="3507809"/>
            <a:ext cx="0" cy="467767"/>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1" name="Rectangle 40">
            <a:extLst>
              <a:ext uri="{FF2B5EF4-FFF2-40B4-BE49-F238E27FC236}">
                <a16:creationId xmlns:a16="http://schemas.microsoft.com/office/drawing/2014/main" id="{F87387B8-3296-3543-9202-841DCF2D682F}"/>
              </a:ext>
            </a:extLst>
          </p:cNvPr>
          <p:cNvSpPr/>
          <p:nvPr/>
        </p:nvSpPr>
        <p:spPr>
          <a:xfrm>
            <a:off x="628650" y="3175005"/>
            <a:ext cx="1493014" cy="369332"/>
          </a:xfrm>
          <a:prstGeom prst="rect">
            <a:avLst/>
          </a:prstGeom>
        </p:spPr>
        <p:txBody>
          <a:bodyPr wrap="square">
            <a:spAutoFit/>
          </a:bodyPr>
          <a:lstStyle/>
          <a:p>
            <a:r>
              <a:rPr lang="en-US" i="1" dirty="0"/>
              <a:t>Predict girl</a:t>
            </a:r>
          </a:p>
        </p:txBody>
      </p:sp>
      <p:cxnSp>
        <p:nvCxnSpPr>
          <p:cNvPr id="42" name="Straight Arrow Connector 41">
            <a:extLst>
              <a:ext uri="{FF2B5EF4-FFF2-40B4-BE49-F238E27FC236}">
                <a16:creationId xmlns:a16="http://schemas.microsoft.com/office/drawing/2014/main" id="{01385F24-1EAD-CC43-A30F-4851F63B169F}"/>
              </a:ext>
            </a:extLst>
          </p:cNvPr>
          <p:cNvCxnSpPr/>
          <p:nvPr/>
        </p:nvCxnSpPr>
        <p:spPr>
          <a:xfrm flipV="1">
            <a:off x="3918063" y="3396020"/>
            <a:ext cx="0" cy="403785"/>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393997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28650" y="77449"/>
            <a:ext cx="7886700" cy="1325563"/>
          </a:xfrm>
        </p:spPr>
        <p:txBody>
          <a:bodyPr/>
          <a:lstStyle/>
          <a:p>
            <a:r>
              <a:rPr lang="en-US" dirty="0"/>
              <a:t>Definitions</a:t>
            </a:r>
          </a:p>
        </p:txBody>
      </p:sp>
      <p:cxnSp>
        <p:nvCxnSpPr>
          <p:cNvPr id="7" name="Straight Connector 6">
            <a:extLst>
              <a:ext uri="{FF2B5EF4-FFF2-40B4-BE49-F238E27FC236}">
                <a16:creationId xmlns:a16="http://schemas.microsoft.com/office/drawing/2014/main" id="{06EBC374-BD3D-5E4A-A539-0BA6CA036890}"/>
              </a:ext>
            </a:extLst>
          </p:cNvPr>
          <p:cNvCxnSpPr>
            <a:cxnSpLocks/>
          </p:cNvCxnSpPr>
          <p:nvPr/>
        </p:nvCxnSpPr>
        <p:spPr>
          <a:xfrm>
            <a:off x="692796" y="1766681"/>
            <a:ext cx="0" cy="3621541"/>
          </a:xfrm>
          <a:prstGeom prst="line">
            <a:avLst/>
          </a:prstGeom>
          <a:ln w="25400">
            <a:solidFill>
              <a:schemeClr val="tx1"/>
            </a:solidFill>
            <a:headEnd type="triangl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EB8A425C-53F0-4A46-A261-565A6A050833}"/>
              </a:ext>
            </a:extLst>
          </p:cNvPr>
          <p:cNvCxnSpPr>
            <a:cxnSpLocks/>
          </p:cNvCxnSpPr>
          <p:nvPr/>
        </p:nvCxnSpPr>
        <p:spPr>
          <a:xfrm flipH="1">
            <a:off x="692796" y="5388222"/>
            <a:ext cx="3961780" cy="0"/>
          </a:xfrm>
          <a:prstGeom prst="line">
            <a:avLst/>
          </a:prstGeom>
          <a:ln w="25400">
            <a:solidFill>
              <a:schemeClr val="tx1"/>
            </a:solidFill>
            <a:headEnd type="triangle"/>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id="{2EF09FD6-C0C5-6C4A-AC03-6FA69E941E99}"/>
              </a:ext>
            </a:extLst>
          </p:cNvPr>
          <p:cNvSpPr/>
          <p:nvPr/>
        </p:nvSpPr>
        <p:spPr>
          <a:xfrm>
            <a:off x="1297917" y="4691272"/>
            <a:ext cx="165088" cy="16509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18">
            <a:extLst>
              <a:ext uri="{FF2B5EF4-FFF2-40B4-BE49-F238E27FC236}">
                <a16:creationId xmlns:a16="http://schemas.microsoft.com/office/drawing/2014/main" id="{1521C659-6A57-3B4A-B031-96940B4DD88F}"/>
              </a:ext>
            </a:extLst>
          </p:cNvPr>
          <p:cNvSpPr txBox="1"/>
          <p:nvPr/>
        </p:nvSpPr>
        <p:spPr>
          <a:xfrm>
            <a:off x="2233213" y="5388222"/>
            <a:ext cx="1727200" cy="369332"/>
          </a:xfrm>
          <a:prstGeom prst="rect">
            <a:avLst/>
          </a:prstGeom>
          <a:noFill/>
        </p:spPr>
        <p:txBody>
          <a:bodyPr wrap="square" rtlCol="0">
            <a:spAutoFit/>
          </a:bodyPr>
          <a:lstStyle/>
          <a:p>
            <a:r>
              <a:rPr lang="en-US" dirty="0"/>
              <a:t>Height</a:t>
            </a:r>
          </a:p>
        </p:txBody>
      </p:sp>
      <p:sp>
        <p:nvSpPr>
          <p:cNvPr id="22" name="TextBox 21">
            <a:extLst>
              <a:ext uri="{FF2B5EF4-FFF2-40B4-BE49-F238E27FC236}">
                <a16:creationId xmlns:a16="http://schemas.microsoft.com/office/drawing/2014/main" id="{14906A49-9841-0C4D-ACB2-BC01FEB201BB}"/>
              </a:ext>
            </a:extLst>
          </p:cNvPr>
          <p:cNvSpPr txBox="1"/>
          <p:nvPr/>
        </p:nvSpPr>
        <p:spPr>
          <a:xfrm rot="16200000">
            <a:off x="-505495" y="2986385"/>
            <a:ext cx="1727200" cy="369332"/>
          </a:xfrm>
          <a:prstGeom prst="rect">
            <a:avLst/>
          </a:prstGeom>
          <a:noFill/>
        </p:spPr>
        <p:txBody>
          <a:bodyPr wrap="square" rtlCol="0">
            <a:spAutoFit/>
          </a:bodyPr>
          <a:lstStyle/>
          <a:p>
            <a:r>
              <a:rPr lang="en-US" dirty="0"/>
              <a:t>Weight</a:t>
            </a:r>
          </a:p>
        </p:txBody>
      </p:sp>
      <p:sp>
        <p:nvSpPr>
          <p:cNvPr id="23" name="Oval 22">
            <a:extLst>
              <a:ext uri="{FF2B5EF4-FFF2-40B4-BE49-F238E27FC236}">
                <a16:creationId xmlns:a16="http://schemas.microsoft.com/office/drawing/2014/main" id="{BF9393B7-FC37-A349-A488-FA5D72D36164}"/>
              </a:ext>
            </a:extLst>
          </p:cNvPr>
          <p:cNvSpPr/>
          <p:nvPr/>
        </p:nvSpPr>
        <p:spPr>
          <a:xfrm>
            <a:off x="472249" y="6091449"/>
            <a:ext cx="165088" cy="16509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a:extLst>
              <a:ext uri="{FF2B5EF4-FFF2-40B4-BE49-F238E27FC236}">
                <a16:creationId xmlns:a16="http://schemas.microsoft.com/office/drawing/2014/main" id="{B0507D0C-0EDB-404A-9BC5-7CAE42BC850D}"/>
              </a:ext>
            </a:extLst>
          </p:cNvPr>
          <p:cNvSpPr txBox="1"/>
          <p:nvPr/>
        </p:nvSpPr>
        <p:spPr>
          <a:xfrm>
            <a:off x="628650" y="5968774"/>
            <a:ext cx="2038071" cy="369332"/>
          </a:xfrm>
          <a:prstGeom prst="rect">
            <a:avLst/>
          </a:prstGeom>
          <a:noFill/>
        </p:spPr>
        <p:txBody>
          <a:bodyPr wrap="square" rtlCol="0">
            <a:spAutoFit/>
          </a:bodyPr>
          <a:lstStyle/>
          <a:p>
            <a:r>
              <a:rPr lang="en-US" dirty="0"/>
              <a:t>Girl (positive class)</a:t>
            </a:r>
          </a:p>
        </p:txBody>
      </p:sp>
      <p:sp>
        <p:nvSpPr>
          <p:cNvPr id="25" name="Oval 24">
            <a:extLst>
              <a:ext uri="{FF2B5EF4-FFF2-40B4-BE49-F238E27FC236}">
                <a16:creationId xmlns:a16="http://schemas.microsoft.com/office/drawing/2014/main" id="{E3732F1F-65C6-D34F-A9FA-99EEA7A638D0}"/>
              </a:ext>
            </a:extLst>
          </p:cNvPr>
          <p:cNvSpPr/>
          <p:nvPr/>
        </p:nvSpPr>
        <p:spPr>
          <a:xfrm>
            <a:off x="2749266" y="6070893"/>
            <a:ext cx="165088" cy="165094"/>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extBox 26">
            <a:extLst>
              <a:ext uri="{FF2B5EF4-FFF2-40B4-BE49-F238E27FC236}">
                <a16:creationId xmlns:a16="http://schemas.microsoft.com/office/drawing/2014/main" id="{4E1E581A-0542-C34B-B338-2FA7D31E9172}"/>
              </a:ext>
            </a:extLst>
          </p:cNvPr>
          <p:cNvSpPr txBox="1"/>
          <p:nvPr/>
        </p:nvSpPr>
        <p:spPr>
          <a:xfrm>
            <a:off x="2974961" y="5968774"/>
            <a:ext cx="2038070" cy="369332"/>
          </a:xfrm>
          <a:prstGeom prst="rect">
            <a:avLst/>
          </a:prstGeom>
          <a:noFill/>
        </p:spPr>
        <p:txBody>
          <a:bodyPr wrap="square" rtlCol="0">
            <a:spAutoFit/>
          </a:bodyPr>
          <a:lstStyle/>
          <a:p>
            <a:r>
              <a:rPr lang="en-US" dirty="0"/>
              <a:t>Boy (negative class) </a:t>
            </a:r>
          </a:p>
        </p:txBody>
      </p:sp>
      <p:sp>
        <p:nvSpPr>
          <p:cNvPr id="29" name="Oval 28">
            <a:extLst>
              <a:ext uri="{FF2B5EF4-FFF2-40B4-BE49-F238E27FC236}">
                <a16:creationId xmlns:a16="http://schemas.microsoft.com/office/drawing/2014/main" id="{C69B2C80-E6CD-F24E-8C95-C2E218EC2EC0}"/>
              </a:ext>
            </a:extLst>
          </p:cNvPr>
          <p:cNvSpPr/>
          <p:nvPr/>
        </p:nvSpPr>
        <p:spPr>
          <a:xfrm>
            <a:off x="1985581" y="4615180"/>
            <a:ext cx="165088" cy="16509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Oval 30">
            <a:extLst>
              <a:ext uri="{FF2B5EF4-FFF2-40B4-BE49-F238E27FC236}">
                <a16:creationId xmlns:a16="http://schemas.microsoft.com/office/drawing/2014/main" id="{4E962914-4C38-E343-8ACF-5897C4A9EBB7}"/>
              </a:ext>
            </a:extLst>
          </p:cNvPr>
          <p:cNvSpPr/>
          <p:nvPr/>
        </p:nvSpPr>
        <p:spPr>
          <a:xfrm>
            <a:off x="1393161" y="3952105"/>
            <a:ext cx="165088" cy="16509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Oval 31">
            <a:extLst>
              <a:ext uri="{FF2B5EF4-FFF2-40B4-BE49-F238E27FC236}">
                <a16:creationId xmlns:a16="http://schemas.microsoft.com/office/drawing/2014/main" id="{02BF22F6-0F5A-A44F-BDD8-D5F017A0A11B}"/>
              </a:ext>
            </a:extLst>
          </p:cNvPr>
          <p:cNvSpPr/>
          <p:nvPr/>
        </p:nvSpPr>
        <p:spPr>
          <a:xfrm>
            <a:off x="1985581" y="4093449"/>
            <a:ext cx="165088" cy="16509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Oval 32">
            <a:extLst>
              <a:ext uri="{FF2B5EF4-FFF2-40B4-BE49-F238E27FC236}">
                <a16:creationId xmlns:a16="http://schemas.microsoft.com/office/drawing/2014/main" id="{6AC3F557-A841-DC45-AC62-97586CB814ED}"/>
              </a:ext>
            </a:extLst>
          </p:cNvPr>
          <p:cNvSpPr/>
          <p:nvPr/>
        </p:nvSpPr>
        <p:spPr>
          <a:xfrm>
            <a:off x="2781955" y="2565339"/>
            <a:ext cx="165088" cy="16509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Oval 33">
            <a:extLst>
              <a:ext uri="{FF2B5EF4-FFF2-40B4-BE49-F238E27FC236}">
                <a16:creationId xmlns:a16="http://schemas.microsoft.com/office/drawing/2014/main" id="{A5DDD13F-BB8F-8A49-9E61-F1ADE37F4483}"/>
              </a:ext>
            </a:extLst>
          </p:cNvPr>
          <p:cNvSpPr/>
          <p:nvPr/>
        </p:nvSpPr>
        <p:spPr>
          <a:xfrm>
            <a:off x="3492390" y="2725841"/>
            <a:ext cx="165088" cy="165094"/>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Oval 34">
            <a:extLst>
              <a:ext uri="{FF2B5EF4-FFF2-40B4-BE49-F238E27FC236}">
                <a16:creationId xmlns:a16="http://schemas.microsoft.com/office/drawing/2014/main" id="{3828E045-437B-BC44-A828-45B3C94C252F}"/>
              </a:ext>
            </a:extLst>
          </p:cNvPr>
          <p:cNvSpPr/>
          <p:nvPr/>
        </p:nvSpPr>
        <p:spPr>
          <a:xfrm>
            <a:off x="3166441" y="2027239"/>
            <a:ext cx="165088" cy="165094"/>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Oval 35">
            <a:extLst>
              <a:ext uri="{FF2B5EF4-FFF2-40B4-BE49-F238E27FC236}">
                <a16:creationId xmlns:a16="http://schemas.microsoft.com/office/drawing/2014/main" id="{E75F9120-99EF-8B4D-B37E-9038B4CBBC78}"/>
              </a:ext>
            </a:extLst>
          </p:cNvPr>
          <p:cNvSpPr/>
          <p:nvPr/>
        </p:nvSpPr>
        <p:spPr>
          <a:xfrm>
            <a:off x="3107180" y="3342715"/>
            <a:ext cx="165088" cy="165094"/>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Oval 36">
            <a:extLst>
              <a:ext uri="{FF2B5EF4-FFF2-40B4-BE49-F238E27FC236}">
                <a16:creationId xmlns:a16="http://schemas.microsoft.com/office/drawing/2014/main" id="{A3476FD7-E3A0-DA4B-BA6A-2B757F7FB55A}"/>
              </a:ext>
            </a:extLst>
          </p:cNvPr>
          <p:cNvSpPr/>
          <p:nvPr/>
        </p:nvSpPr>
        <p:spPr>
          <a:xfrm>
            <a:off x="2233213" y="2109990"/>
            <a:ext cx="165088" cy="165094"/>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Oval 38">
            <a:extLst>
              <a:ext uri="{FF2B5EF4-FFF2-40B4-BE49-F238E27FC236}">
                <a16:creationId xmlns:a16="http://schemas.microsoft.com/office/drawing/2014/main" id="{248C27C2-C262-A54E-9A7E-277DAEC9FA69}"/>
              </a:ext>
            </a:extLst>
          </p:cNvPr>
          <p:cNvSpPr/>
          <p:nvPr/>
        </p:nvSpPr>
        <p:spPr>
          <a:xfrm>
            <a:off x="2233213" y="4450086"/>
            <a:ext cx="165088" cy="165094"/>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3" name="Straight Connector 42">
            <a:extLst>
              <a:ext uri="{FF2B5EF4-FFF2-40B4-BE49-F238E27FC236}">
                <a16:creationId xmlns:a16="http://schemas.microsoft.com/office/drawing/2014/main" id="{E51D76BE-6D9E-0447-A945-40D98A57B4F6}"/>
              </a:ext>
            </a:extLst>
          </p:cNvPr>
          <p:cNvCxnSpPr>
            <a:cxnSpLocks/>
          </p:cNvCxnSpPr>
          <p:nvPr/>
        </p:nvCxnSpPr>
        <p:spPr>
          <a:xfrm>
            <a:off x="692796" y="2109990"/>
            <a:ext cx="3961780" cy="3234557"/>
          </a:xfrm>
          <a:prstGeom prst="line">
            <a:avLst/>
          </a:prstGeom>
          <a:ln w="3492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392EF361-6384-614D-86AE-BFA27D15A5B4}"/>
              </a:ext>
            </a:extLst>
          </p:cNvPr>
          <p:cNvSpPr txBox="1"/>
          <p:nvPr/>
        </p:nvSpPr>
        <p:spPr>
          <a:xfrm rot="2402890">
            <a:off x="1521703" y="3690788"/>
            <a:ext cx="2196790" cy="369332"/>
          </a:xfrm>
          <a:prstGeom prst="rect">
            <a:avLst/>
          </a:prstGeom>
          <a:noFill/>
        </p:spPr>
        <p:txBody>
          <a:bodyPr wrap="square" rtlCol="0">
            <a:spAutoFit/>
          </a:bodyPr>
          <a:lstStyle/>
          <a:p>
            <a:r>
              <a:rPr lang="en-US" dirty="0"/>
              <a:t>Classification Rule</a:t>
            </a:r>
          </a:p>
        </p:txBody>
      </p:sp>
      <p:sp>
        <p:nvSpPr>
          <p:cNvPr id="26" name="Rectangle 25">
            <a:extLst>
              <a:ext uri="{FF2B5EF4-FFF2-40B4-BE49-F238E27FC236}">
                <a16:creationId xmlns:a16="http://schemas.microsoft.com/office/drawing/2014/main" id="{E301D5AD-5B3B-3346-AE98-21E0C1675C19}"/>
              </a:ext>
            </a:extLst>
          </p:cNvPr>
          <p:cNvSpPr/>
          <p:nvPr/>
        </p:nvSpPr>
        <p:spPr>
          <a:xfrm>
            <a:off x="4572000" y="1291066"/>
            <a:ext cx="4572000" cy="8833187"/>
          </a:xfrm>
          <a:prstGeom prst="rect">
            <a:avLst/>
          </a:prstGeom>
        </p:spPr>
        <p:txBody>
          <a:bodyPr>
            <a:spAutoFit/>
          </a:bodyPr>
          <a:lstStyle/>
          <a:p>
            <a:pPr marL="285750" indent="-285750">
              <a:spcBef>
                <a:spcPts val="1200"/>
              </a:spcBef>
              <a:spcAft>
                <a:spcPts val="1200"/>
              </a:spcAft>
              <a:buFont typeface="Arial" panose="020B0604020202020204" pitchFamily="34" charset="0"/>
              <a:buChar char="•"/>
            </a:pPr>
            <a:r>
              <a:rPr lang="en-US" dirty="0"/>
              <a:t>True Positive (TP) </a:t>
            </a:r>
            <a:r>
              <a:rPr lang="mr-IN" dirty="0"/>
              <a:t>–</a:t>
            </a:r>
            <a:r>
              <a:rPr lang="en-US" dirty="0"/>
              <a:t> observation is positive and was predicted as positive</a:t>
            </a:r>
          </a:p>
          <a:p>
            <a:pPr marL="285750" indent="-285750">
              <a:spcBef>
                <a:spcPts val="1200"/>
              </a:spcBef>
              <a:spcAft>
                <a:spcPts val="1200"/>
              </a:spcAft>
              <a:buFont typeface="Arial" panose="020B0604020202020204" pitchFamily="34" charset="0"/>
              <a:buChar char="•"/>
            </a:pPr>
            <a:r>
              <a:rPr lang="en-US" dirty="0"/>
              <a:t>True Negative (TN) </a:t>
            </a:r>
            <a:r>
              <a:rPr lang="mr-IN" dirty="0"/>
              <a:t>–</a:t>
            </a:r>
            <a:r>
              <a:rPr lang="en-US" dirty="0"/>
              <a:t> observation is negative and was predicted as negative</a:t>
            </a:r>
          </a:p>
          <a:p>
            <a:pPr marL="285750" indent="-285750">
              <a:spcBef>
                <a:spcPts val="1200"/>
              </a:spcBef>
              <a:spcAft>
                <a:spcPts val="1200"/>
              </a:spcAft>
              <a:buFont typeface="Arial" panose="020B0604020202020204" pitchFamily="34" charset="0"/>
              <a:buChar char="•"/>
            </a:pPr>
            <a:r>
              <a:rPr lang="en-US" dirty="0"/>
              <a:t>False Positive (FP) </a:t>
            </a:r>
            <a:r>
              <a:rPr lang="mr-IN" dirty="0"/>
              <a:t>–</a:t>
            </a:r>
            <a:r>
              <a:rPr lang="en-US" dirty="0"/>
              <a:t> observation is negative and was predicted as positive</a:t>
            </a:r>
          </a:p>
          <a:p>
            <a:pPr marL="285750" indent="-285750">
              <a:spcBef>
                <a:spcPts val="1200"/>
              </a:spcBef>
              <a:spcAft>
                <a:spcPts val="1200"/>
              </a:spcAft>
              <a:buFont typeface="Arial" panose="020B0604020202020204" pitchFamily="34" charset="0"/>
              <a:buChar char="•"/>
            </a:pPr>
            <a:r>
              <a:rPr lang="en-US" dirty="0"/>
              <a:t>False Negative (FN) </a:t>
            </a:r>
            <a:r>
              <a:rPr lang="mr-IN" dirty="0"/>
              <a:t>–</a:t>
            </a:r>
            <a:r>
              <a:rPr lang="en-US" dirty="0"/>
              <a:t> observation is positive and was predicted as negative</a:t>
            </a:r>
          </a:p>
          <a:p>
            <a:pPr marL="285750" indent="-285750">
              <a:spcBef>
                <a:spcPts val="1200"/>
              </a:spcBef>
              <a:spcAft>
                <a:spcPts val="1200"/>
              </a:spcAft>
              <a:buFont typeface="Arial" panose="020B0604020202020204" pitchFamily="34" charset="0"/>
              <a:buChar char="•"/>
            </a:pPr>
            <a:r>
              <a:rPr lang="en-US" dirty="0"/>
              <a:t>Classification accuracy </a:t>
            </a:r>
            <a:r>
              <a:rPr lang="mr-IN" dirty="0"/>
              <a:t>–</a:t>
            </a:r>
            <a:r>
              <a:rPr lang="en-US" dirty="0"/>
              <a:t> proportion of observations classified correctly</a:t>
            </a:r>
          </a:p>
          <a:p>
            <a:pPr lvl="2">
              <a:spcBef>
                <a:spcPts val="600"/>
              </a:spcBef>
              <a:spcAft>
                <a:spcPts val="600"/>
              </a:spcAft>
            </a:pPr>
            <a:r>
              <a:rPr lang="en-US" dirty="0"/>
              <a:t>= (#TP + #TN)/N </a:t>
            </a:r>
          </a:p>
          <a:p>
            <a:pPr lvl="2">
              <a:spcBef>
                <a:spcPts val="600"/>
              </a:spcBef>
              <a:spcAft>
                <a:spcPts val="600"/>
              </a:spcAft>
            </a:pPr>
            <a:r>
              <a:rPr lang="en-US" dirty="0"/>
              <a:t>= (4 + 4)/10 = 80%</a:t>
            </a:r>
          </a:p>
          <a:p>
            <a:pPr marL="285750" indent="-285750">
              <a:spcBef>
                <a:spcPts val="1200"/>
              </a:spcBef>
              <a:spcAft>
                <a:spcPts val="1200"/>
              </a:spcAft>
              <a:buFont typeface="Arial" panose="020B0604020202020204" pitchFamily="34" charset="0"/>
              <a:buChar char="•"/>
            </a:pPr>
            <a:endParaRPr lang="en-US" dirty="0"/>
          </a:p>
          <a:p>
            <a:pPr marL="285750" indent="-285750">
              <a:spcBef>
                <a:spcPts val="1200"/>
              </a:spcBef>
              <a:spcAft>
                <a:spcPts val="1200"/>
              </a:spcAft>
              <a:buFont typeface="Arial" panose="020B0604020202020204" pitchFamily="34" charset="0"/>
              <a:buChar char="•"/>
            </a:pPr>
            <a:endParaRPr lang="en-US" dirty="0"/>
          </a:p>
          <a:p>
            <a:pPr marL="285750" indent="-285750">
              <a:spcBef>
                <a:spcPts val="1200"/>
              </a:spcBef>
              <a:spcAft>
                <a:spcPts val="1200"/>
              </a:spcAft>
              <a:buFont typeface="Arial" panose="020B0604020202020204" pitchFamily="34" charset="0"/>
              <a:buChar char="•"/>
            </a:pPr>
            <a:endParaRPr lang="en-US" dirty="0"/>
          </a:p>
          <a:p>
            <a:pPr marL="285750" indent="-285750">
              <a:buFont typeface="Arial" panose="020B0604020202020204" pitchFamily="34" charset="0"/>
              <a:buChar char="•"/>
            </a:pPr>
            <a:endParaRPr lang="en-US" b="1" dirty="0"/>
          </a:p>
          <a:p>
            <a:pPr marL="285750" indent="-285750">
              <a:buFont typeface="Arial" panose="020B0604020202020204" pitchFamily="34" charset="0"/>
              <a:buChar char="•"/>
            </a:pPr>
            <a:endParaRPr lang="en-US" dirty="0">
              <a:solidFill>
                <a:schemeClr val="tx1">
                  <a:lumMod val="50000"/>
                  <a:lumOff val="50000"/>
                </a:schemeClr>
              </a:solidFill>
            </a:endParaRPr>
          </a:p>
          <a:p>
            <a:pPr marL="285750" indent="-285750">
              <a:buFont typeface="Arial" panose="020B0604020202020204" pitchFamily="34" charset="0"/>
              <a:buChar char="•"/>
            </a:pPr>
            <a:endParaRPr lang="en-US" dirty="0">
              <a:solidFill>
                <a:schemeClr val="tx1">
                  <a:lumMod val="50000"/>
                  <a:lumOff val="50000"/>
                </a:schemeClr>
              </a:solidFill>
            </a:endParaRP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
        <p:nvSpPr>
          <p:cNvPr id="38" name="Rectangle 37">
            <a:extLst>
              <a:ext uri="{FF2B5EF4-FFF2-40B4-BE49-F238E27FC236}">
                <a16:creationId xmlns:a16="http://schemas.microsoft.com/office/drawing/2014/main" id="{39CEA6E7-EE5A-624E-8FD2-E63151E2ED75}"/>
              </a:ext>
            </a:extLst>
          </p:cNvPr>
          <p:cNvSpPr/>
          <p:nvPr/>
        </p:nvSpPr>
        <p:spPr>
          <a:xfrm>
            <a:off x="3359009" y="3756581"/>
            <a:ext cx="1493014" cy="369332"/>
          </a:xfrm>
          <a:prstGeom prst="rect">
            <a:avLst/>
          </a:prstGeom>
        </p:spPr>
        <p:txBody>
          <a:bodyPr wrap="square">
            <a:spAutoFit/>
          </a:bodyPr>
          <a:lstStyle/>
          <a:p>
            <a:r>
              <a:rPr lang="en-US" i="1" dirty="0"/>
              <a:t>Predict boy</a:t>
            </a:r>
          </a:p>
        </p:txBody>
      </p:sp>
      <p:cxnSp>
        <p:nvCxnSpPr>
          <p:cNvPr id="40" name="Straight Arrow Connector 39">
            <a:extLst>
              <a:ext uri="{FF2B5EF4-FFF2-40B4-BE49-F238E27FC236}">
                <a16:creationId xmlns:a16="http://schemas.microsoft.com/office/drawing/2014/main" id="{DE90F66B-0E37-784A-9CCC-F8E3D062C1DA}"/>
              </a:ext>
            </a:extLst>
          </p:cNvPr>
          <p:cNvCxnSpPr>
            <a:cxnSpLocks/>
          </p:cNvCxnSpPr>
          <p:nvPr/>
        </p:nvCxnSpPr>
        <p:spPr>
          <a:xfrm>
            <a:off x="1092200" y="3507809"/>
            <a:ext cx="0" cy="467767"/>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1" name="Rectangle 40">
            <a:extLst>
              <a:ext uri="{FF2B5EF4-FFF2-40B4-BE49-F238E27FC236}">
                <a16:creationId xmlns:a16="http://schemas.microsoft.com/office/drawing/2014/main" id="{FD432287-4CB5-9448-A591-09F56DB169DF}"/>
              </a:ext>
            </a:extLst>
          </p:cNvPr>
          <p:cNvSpPr/>
          <p:nvPr/>
        </p:nvSpPr>
        <p:spPr>
          <a:xfrm>
            <a:off x="628650" y="3175005"/>
            <a:ext cx="1493014" cy="369332"/>
          </a:xfrm>
          <a:prstGeom prst="rect">
            <a:avLst/>
          </a:prstGeom>
        </p:spPr>
        <p:txBody>
          <a:bodyPr wrap="square">
            <a:spAutoFit/>
          </a:bodyPr>
          <a:lstStyle/>
          <a:p>
            <a:r>
              <a:rPr lang="en-US" i="1" dirty="0"/>
              <a:t>Predict girl</a:t>
            </a:r>
          </a:p>
        </p:txBody>
      </p:sp>
      <p:cxnSp>
        <p:nvCxnSpPr>
          <p:cNvPr id="42" name="Straight Arrow Connector 41">
            <a:extLst>
              <a:ext uri="{FF2B5EF4-FFF2-40B4-BE49-F238E27FC236}">
                <a16:creationId xmlns:a16="http://schemas.microsoft.com/office/drawing/2014/main" id="{E4787030-66B0-4B40-9771-571A75B42F5B}"/>
              </a:ext>
            </a:extLst>
          </p:cNvPr>
          <p:cNvCxnSpPr/>
          <p:nvPr/>
        </p:nvCxnSpPr>
        <p:spPr>
          <a:xfrm flipV="1">
            <a:off x="3918063" y="3396020"/>
            <a:ext cx="0" cy="403785"/>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367645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0"/>
            <a:ext cx="7886700" cy="1325563"/>
          </a:xfrm>
        </p:spPr>
        <p:txBody>
          <a:bodyPr/>
          <a:lstStyle/>
          <a:p>
            <a:r>
              <a:rPr lang="en-US" dirty="0"/>
              <a:t>Cost-benefit</a:t>
            </a:r>
          </a:p>
        </p:txBody>
      </p:sp>
      <p:sp>
        <p:nvSpPr>
          <p:cNvPr id="3" name="Content Placeholder 2"/>
          <p:cNvSpPr>
            <a:spLocks noGrp="1"/>
          </p:cNvSpPr>
          <p:nvPr>
            <p:ph idx="1"/>
          </p:nvPr>
        </p:nvSpPr>
        <p:spPr>
          <a:xfrm>
            <a:off x="0" y="1325563"/>
            <a:ext cx="7886700" cy="5141912"/>
          </a:xfrm>
        </p:spPr>
        <p:txBody>
          <a:bodyPr>
            <a:normAutofit fontScale="92500" lnSpcReduction="10000"/>
          </a:bodyPr>
          <a:lstStyle/>
          <a:p>
            <a:r>
              <a:rPr lang="en-US" dirty="0"/>
              <a:t>Cost-benefit analysis – assessment of predictive performance when some errors matter mor than others</a:t>
            </a:r>
          </a:p>
          <a:p>
            <a:r>
              <a:rPr lang="en-US" dirty="0"/>
              <a:t>Consider scurvy, a disease where treatment involves taking a simple cheap and benign medicine to cure it (e.g. taking vitamin C), but if the disease is undetected and thus untreated, the consequences are severe.</a:t>
            </a:r>
          </a:p>
          <a:p>
            <a:r>
              <a:rPr lang="en-US" dirty="0"/>
              <a:t>In that case, I would want to put much more weight on missing disease (positives) than missing no disease (negatives); i.e. consequences of false negatives are much worse than false positives. </a:t>
            </a:r>
          </a:p>
          <a:p>
            <a:r>
              <a:rPr lang="en-US" dirty="0"/>
              <a:t>For example, we might make the penalty (cost) for a false negative be 10 or 100 times that of a false positive </a:t>
            </a:r>
          </a:p>
        </p:txBody>
      </p:sp>
      <p:pic>
        <p:nvPicPr>
          <p:cNvPr id="4" name="Picture 3">
            <a:extLst>
              <a:ext uri="{FF2B5EF4-FFF2-40B4-BE49-F238E27FC236}">
                <a16:creationId xmlns:a16="http://schemas.microsoft.com/office/drawing/2014/main" id="{DCB8327D-B3F8-C246-8532-5F611507D6B6}"/>
              </a:ext>
            </a:extLst>
          </p:cNvPr>
          <p:cNvPicPr>
            <a:picLocks noChangeAspect="1"/>
          </p:cNvPicPr>
          <p:nvPr/>
        </p:nvPicPr>
        <p:blipFill>
          <a:blip r:embed="rId3"/>
          <a:stretch>
            <a:fillRect/>
          </a:stretch>
        </p:blipFill>
        <p:spPr>
          <a:xfrm>
            <a:off x="7612473" y="2590800"/>
            <a:ext cx="1531527" cy="1325563"/>
          </a:xfrm>
          <a:prstGeom prst="rect">
            <a:avLst/>
          </a:prstGeom>
        </p:spPr>
      </p:pic>
    </p:spTree>
    <p:extLst>
      <p:ext uri="{BB962C8B-B14F-4D97-AF65-F5344CB8AC3E}">
        <p14:creationId xmlns:p14="http://schemas.microsoft.com/office/powerpoint/2010/main" val="21451208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t>Confusion Matrix</a:t>
            </a:r>
          </a:p>
        </p:txBody>
      </p:sp>
      <p:graphicFrame>
        <p:nvGraphicFramePr>
          <p:cNvPr id="6" name="Group 73"/>
          <p:cNvGraphicFramePr>
            <a:graphicFrameLocks/>
          </p:cNvGraphicFramePr>
          <p:nvPr>
            <p:extLst>
              <p:ext uri="{D42A27DB-BD31-4B8C-83A1-F6EECF244321}">
                <p14:modId xmlns:p14="http://schemas.microsoft.com/office/powerpoint/2010/main" val="1249406479"/>
              </p:ext>
            </p:extLst>
          </p:nvPr>
        </p:nvGraphicFramePr>
        <p:xfrm>
          <a:off x="215712" y="1690689"/>
          <a:ext cx="8712573" cy="3577926"/>
        </p:xfrm>
        <a:graphic>
          <a:graphicData uri="http://schemas.openxmlformats.org/drawingml/2006/table">
            <a:tbl>
              <a:tblPr/>
              <a:tblGrid>
                <a:gridCol w="2637585">
                  <a:extLst>
                    <a:ext uri="{9D8B030D-6E8A-4147-A177-3AD203B41FA5}">
                      <a16:colId xmlns:a16="http://schemas.microsoft.com/office/drawing/2014/main" val="20000"/>
                    </a:ext>
                  </a:extLst>
                </a:gridCol>
                <a:gridCol w="1850710">
                  <a:extLst>
                    <a:ext uri="{9D8B030D-6E8A-4147-A177-3AD203B41FA5}">
                      <a16:colId xmlns:a16="http://schemas.microsoft.com/office/drawing/2014/main" val="20001"/>
                    </a:ext>
                  </a:extLst>
                </a:gridCol>
                <a:gridCol w="2112139">
                  <a:extLst>
                    <a:ext uri="{9D8B030D-6E8A-4147-A177-3AD203B41FA5}">
                      <a16:colId xmlns:a16="http://schemas.microsoft.com/office/drawing/2014/main" val="20002"/>
                    </a:ext>
                  </a:extLst>
                </a:gridCol>
                <a:gridCol w="2112139">
                  <a:extLst>
                    <a:ext uri="{9D8B030D-6E8A-4147-A177-3AD203B41FA5}">
                      <a16:colId xmlns:a16="http://schemas.microsoft.com/office/drawing/2014/main" val="20003"/>
                    </a:ext>
                  </a:extLst>
                </a:gridCol>
              </a:tblGrid>
              <a:tr h="952191">
                <a:tc>
                  <a:txBody>
                    <a:bodyPr/>
                    <a:lstStyle>
                      <a:lvl1pPr>
                        <a:spcBef>
                          <a:spcPct val="20000"/>
                        </a:spcBef>
                        <a:defRPr sz="2800">
                          <a:solidFill>
                            <a:schemeClr val="tx1"/>
                          </a:solidFill>
                          <a:latin typeface="Times New Roman" charset="0"/>
                        </a:defRPr>
                      </a:lvl1pPr>
                      <a:lvl2pPr>
                        <a:spcBef>
                          <a:spcPct val="20000"/>
                        </a:spcBef>
                        <a:defRPr sz="2400">
                          <a:solidFill>
                            <a:schemeClr val="tx1"/>
                          </a:solidFill>
                          <a:latin typeface="Times New Roman" charset="0"/>
                        </a:defRPr>
                      </a:lvl2pPr>
                      <a:lvl3pPr>
                        <a:spcBef>
                          <a:spcPct val="20000"/>
                        </a:spcBef>
                        <a:defRPr sz="2000">
                          <a:solidFill>
                            <a:schemeClr val="tx1"/>
                          </a:solidFill>
                          <a:latin typeface="Times New Roman" charset="0"/>
                        </a:defRPr>
                      </a:lvl3pPr>
                      <a:lvl4pPr>
                        <a:spcBef>
                          <a:spcPct val="20000"/>
                        </a:spcBef>
                        <a:defRPr>
                          <a:solidFill>
                            <a:schemeClr val="tx1"/>
                          </a:solidFill>
                          <a:latin typeface="Times New Roman" charset="0"/>
                        </a:defRPr>
                      </a:lvl4pPr>
                      <a:lvl5pPr>
                        <a:spcBef>
                          <a:spcPct val="20000"/>
                        </a:spcBef>
                        <a:defRPr>
                          <a:solidFill>
                            <a:schemeClr val="tx1"/>
                          </a:solidFill>
                          <a:latin typeface="Times New Roman" charset="0"/>
                        </a:defRPr>
                      </a:lvl5pPr>
                      <a:lvl6pPr fontAlgn="base">
                        <a:spcBef>
                          <a:spcPct val="20000"/>
                        </a:spcBef>
                        <a:spcAft>
                          <a:spcPct val="0"/>
                        </a:spcAft>
                        <a:defRPr>
                          <a:solidFill>
                            <a:schemeClr val="tx1"/>
                          </a:solidFill>
                          <a:latin typeface="Times New Roman" charset="0"/>
                        </a:defRPr>
                      </a:lvl6pPr>
                      <a:lvl7pPr fontAlgn="base">
                        <a:spcBef>
                          <a:spcPct val="20000"/>
                        </a:spcBef>
                        <a:spcAft>
                          <a:spcPct val="0"/>
                        </a:spcAft>
                        <a:defRPr>
                          <a:solidFill>
                            <a:schemeClr val="tx1"/>
                          </a:solidFill>
                          <a:latin typeface="Times New Roman" charset="0"/>
                        </a:defRPr>
                      </a:lvl7pPr>
                      <a:lvl8pPr fontAlgn="base">
                        <a:spcBef>
                          <a:spcPct val="20000"/>
                        </a:spcBef>
                        <a:spcAft>
                          <a:spcPct val="0"/>
                        </a:spcAft>
                        <a:defRPr>
                          <a:solidFill>
                            <a:schemeClr val="tx1"/>
                          </a:solidFill>
                          <a:latin typeface="Times New Roman" charset="0"/>
                        </a:defRPr>
                      </a:lvl8pPr>
                      <a:lvl9pPr fontAlgn="base">
                        <a:spcBef>
                          <a:spcPct val="20000"/>
                        </a:spcBef>
                        <a:spcAft>
                          <a:spcPct val="0"/>
                        </a:spcAft>
                        <a:defRPr>
                          <a:solidFill>
                            <a:schemeClr val="tx1"/>
                          </a:solidFill>
                          <a:latin typeface="Times New Roman"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x-none" sz="2800" b="0" i="0" u="none" strike="noStrike" cap="none" normalizeH="0" baseline="0" dirty="0">
                          <a:ln>
                            <a:noFill/>
                          </a:ln>
                          <a:solidFill>
                            <a:schemeClr val="tx1"/>
                          </a:solidFill>
                          <a:effectLst/>
                          <a:latin typeface="+mn-lt"/>
                        </a:rPr>
                        <a:t>Prediction\Truth</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charset="0"/>
                        </a:defRPr>
                      </a:lvl1pPr>
                      <a:lvl2pPr>
                        <a:spcBef>
                          <a:spcPct val="20000"/>
                        </a:spcBef>
                        <a:defRPr sz="2400">
                          <a:solidFill>
                            <a:schemeClr val="tx1"/>
                          </a:solidFill>
                          <a:latin typeface="Times New Roman" charset="0"/>
                        </a:defRPr>
                      </a:lvl2pPr>
                      <a:lvl3pPr>
                        <a:spcBef>
                          <a:spcPct val="20000"/>
                        </a:spcBef>
                        <a:defRPr sz="2000">
                          <a:solidFill>
                            <a:schemeClr val="tx1"/>
                          </a:solidFill>
                          <a:latin typeface="Times New Roman" charset="0"/>
                        </a:defRPr>
                      </a:lvl3pPr>
                      <a:lvl4pPr>
                        <a:spcBef>
                          <a:spcPct val="20000"/>
                        </a:spcBef>
                        <a:defRPr>
                          <a:solidFill>
                            <a:schemeClr val="tx1"/>
                          </a:solidFill>
                          <a:latin typeface="Times New Roman" charset="0"/>
                        </a:defRPr>
                      </a:lvl4pPr>
                      <a:lvl5pPr>
                        <a:spcBef>
                          <a:spcPct val="20000"/>
                        </a:spcBef>
                        <a:defRPr>
                          <a:solidFill>
                            <a:schemeClr val="tx1"/>
                          </a:solidFill>
                          <a:latin typeface="Times New Roman" charset="0"/>
                        </a:defRPr>
                      </a:lvl5pPr>
                      <a:lvl6pPr fontAlgn="base">
                        <a:spcBef>
                          <a:spcPct val="20000"/>
                        </a:spcBef>
                        <a:spcAft>
                          <a:spcPct val="0"/>
                        </a:spcAft>
                        <a:defRPr>
                          <a:solidFill>
                            <a:schemeClr val="tx1"/>
                          </a:solidFill>
                          <a:latin typeface="Times New Roman" charset="0"/>
                        </a:defRPr>
                      </a:lvl6pPr>
                      <a:lvl7pPr fontAlgn="base">
                        <a:spcBef>
                          <a:spcPct val="20000"/>
                        </a:spcBef>
                        <a:spcAft>
                          <a:spcPct val="0"/>
                        </a:spcAft>
                        <a:defRPr>
                          <a:solidFill>
                            <a:schemeClr val="tx1"/>
                          </a:solidFill>
                          <a:latin typeface="Times New Roman" charset="0"/>
                        </a:defRPr>
                      </a:lvl7pPr>
                      <a:lvl8pPr fontAlgn="base">
                        <a:spcBef>
                          <a:spcPct val="20000"/>
                        </a:spcBef>
                        <a:spcAft>
                          <a:spcPct val="0"/>
                        </a:spcAft>
                        <a:defRPr>
                          <a:solidFill>
                            <a:schemeClr val="tx1"/>
                          </a:solidFill>
                          <a:latin typeface="Times New Roman" charset="0"/>
                        </a:defRPr>
                      </a:lvl8pPr>
                      <a:lvl9pPr fontAlgn="base">
                        <a:spcBef>
                          <a:spcPct val="20000"/>
                        </a:spcBef>
                        <a:spcAft>
                          <a:spcPct val="0"/>
                        </a:spcAft>
                        <a:defRPr>
                          <a:solidFill>
                            <a:schemeClr val="tx1"/>
                          </a:solidFill>
                          <a:latin typeface="Times New Roman"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x-none" sz="2800" b="0" i="0" u="none" strike="noStrike" cap="none" normalizeH="0" baseline="0" dirty="0">
                          <a:ln>
                            <a:noFill/>
                          </a:ln>
                          <a:solidFill>
                            <a:schemeClr val="tx1"/>
                          </a:solidFill>
                          <a:effectLst/>
                          <a:latin typeface="+mn-lt"/>
                        </a:rPr>
                        <a:t>Negative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charset="0"/>
                        </a:defRPr>
                      </a:lvl1pPr>
                      <a:lvl2pPr>
                        <a:spcBef>
                          <a:spcPct val="20000"/>
                        </a:spcBef>
                        <a:defRPr sz="2400">
                          <a:solidFill>
                            <a:schemeClr val="tx1"/>
                          </a:solidFill>
                          <a:latin typeface="Times New Roman" charset="0"/>
                        </a:defRPr>
                      </a:lvl2pPr>
                      <a:lvl3pPr>
                        <a:spcBef>
                          <a:spcPct val="20000"/>
                        </a:spcBef>
                        <a:defRPr sz="2000">
                          <a:solidFill>
                            <a:schemeClr val="tx1"/>
                          </a:solidFill>
                          <a:latin typeface="Times New Roman" charset="0"/>
                        </a:defRPr>
                      </a:lvl3pPr>
                      <a:lvl4pPr>
                        <a:spcBef>
                          <a:spcPct val="20000"/>
                        </a:spcBef>
                        <a:defRPr>
                          <a:solidFill>
                            <a:schemeClr val="tx1"/>
                          </a:solidFill>
                          <a:latin typeface="Times New Roman" charset="0"/>
                        </a:defRPr>
                      </a:lvl4pPr>
                      <a:lvl5pPr>
                        <a:spcBef>
                          <a:spcPct val="20000"/>
                        </a:spcBef>
                        <a:defRPr>
                          <a:solidFill>
                            <a:schemeClr val="tx1"/>
                          </a:solidFill>
                          <a:latin typeface="Times New Roman" charset="0"/>
                        </a:defRPr>
                      </a:lvl5pPr>
                      <a:lvl6pPr fontAlgn="base">
                        <a:spcBef>
                          <a:spcPct val="20000"/>
                        </a:spcBef>
                        <a:spcAft>
                          <a:spcPct val="0"/>
                        </a:spcAft>
                        <a:defRPr>
                          <a:solidFill>
                            <a:schemeClr val="tx1"/>
                          </a:solidFill>
                          <a:latin typeface="Times New Roman" charset="0"/>
                        </a:defRPr>
                      </a:lvl6pPr>
                      <a:lvl7pPr fontAlgn="base">
                        <a:spcBef>
                          <a:spcPct val="20000"/>
                        </a:spcBef>
                        <a:spcAft>
                          <a:spcPct val="0"/>
                        </a:spcAft>
                        <a:defRPr>
                          <a:solidFill>
                            <a:schemeClr val="tx1"/>
                          </a:solidFill>
                          <a:latin typeface="Times New Roman" charset="0"/>
                        </a:defRPr>
                      </a:lvl7pPr>
                      <a:lvl8pPr fontAlgn="base">
                        <a:spcBef>
                          <a:spcPct val="20000"/>
                        </a:spcBef>
                        <a:spcAft>
                          <a:spcPct val="0"/>
                        </a:spcAft>
                        <a:defRPr>
                          <a:solidFill>
                            <a:schemeClr val="tx1"/>
                          </a:solidFill>
                          <a:latin typeface="Times New Roman" charset="0"/>
                        </a:defRPr>
                      </a:lvl8pPr>
                      <a:lvl9pPr fontAlgn="base">
                        <a:spcBef>
                          <a:spcPct val="20000"/>
                        </a:spcBef>
                        <a:spcAft>
                          <a:spcPct val="0"/>
                        </a:spcAft>
                        <a:defRPr>
                          <a:solidFill>
                            <a:schemeClr val="tx1"/>
                          </a:solidFill>
                          <a:latin typeface="Times New Roman"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x-none" sz="2800" b="0" i="0" u="none" strike="noStrike" cap="none" normalizeH="0" baseline="0" dirty="0">
                          <a:ln>
                            <a:noFill/>
                          </a:ln>
                          <a:solidFill>
                            <a:schemeClr val="tx1"/>
                          </a:solidFill>
                          <a:effectLst/>
                          <a:latin typeface="+mn-lt"/>
                        </a:rPr>
                        <a:t>Positive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charset="0"/>
                        </a:defRPr>
                      </a:lvl1pPr>
                      <a:lvl2pPr>
                        <a:spcBef>
                          <a:spcPct val="20000"/>
                        </a:spcBef>
                        <a:defRPr sz="2400">
                          <a:solidFill>
                            <a:schemeClr val="tx1"/>
                          </a:solidFill>
                          <a:latin typeface="Times New Roman" charset="0"/>
                        </a:defRPr>
                      </a:lvl2pPr>
                      <a:lvl3pPr>
                        <a:spcBef>
                          <a:spcPct val="20000"/>
                        </a:spcBef>
                        <a:defRPr sz="2000">
                          <a:solidFill>
                            <a:schemeClr val="tx1"/>
                          </a:solidFill>
                          <a:latin typeface="Times New Roman" charset="0"/>
                        </a:defRPr>
                      </a:lvl3pPr>
                      <a:lvl4pPr>
                        <a:spcBef>
                          <a:spcPct val="20000"/>
                        </a:spcBef>
                        <a:defRPr>
                          <a:solidFill>
                            <a:schemeClr val="tx1"/>
                          </a:solidFill>
                          <a:latin typeface="Times New Roman" charset="0"/>
                        </a:defRPr>
                      </a:lvl4pPr>
                      <a:lvl5pPr>
                        <a:spcBef>
                          <a:spcPct val="20000"/>
                        </a:spcBef>
                        <a:defRPr>
                          <a:solidFill>
                            <a:schemeClr val="tx1"/>
                          </a:solidFill>
                          <a:latin typeface="Times New Roman" charset="0"/>
                        </a:defRPr>
                      </a:lvl5pPr>
                      <a:lvl6pPr fontAlgn="base">
                        <a:spcBef>
                          <a:spcPct val="20000"/>
                        </a:spcBef>
                        <a:spcAft>
                          <a:spcPct val="0"/>
                        </a:spcAft>
                        <a:defRPr>
                          <a:solidFill>
                            <a:schemeClr val="tx1"/>
                          </a:solidFill>
                          <a:latin typeface="Times New Roman" charset="0"/>
                        </a:defRPr>
                      </a:lvl6pPr>
                      <a:lvl7pPr fontAlgn="base">
                        <a:spcBef>
                          <a:spcPct val="20000"/>
                        </a:spcBef>
                        <a:spcAft>
                          <a:spcPct val="0"/>
                        </a:spcAft>
                        <a:defRPr>
                          <a:solidFill>
                            <a:schemeClr val="tx1"/>
                          </a:solidFill>
                          <a:latin typeface="Times New Roman" charset="0"/>
                        </a:defRPr>
                      </a:lvl7pPr>
                      <a:lvl8pPr fontAlgn="base">
                        <a:spcBef>
                          <a:spcPct val="20000"/>
                        </a:spcBef>
                        <a:spcAft>
                          <a:spcPct val="0"/>
                        </a:spcAft>
                        <a:defRPr>
                          <a:solidFill>
                            <a:schemeClr val="tx1"/>
                          </a:solidFill>
                          <a:latin typeface="Times New Roman" charset="0"/>
                        </a:defRPr>
                      </a:lvl8pPr>
                      <a:lvl9pPr fontAlgn="base">
                        <a:spcBef>
                          <a:spcPct val="20000"/>
                        </a:spcBef>
                        <a:spcAft>
                          <a:spcPct val="0"/>
                        </a:spcAft>
                        <a:defRPr>
                          <a:solidFill>
                            <a:schemeClr val="tx1"/>
                          </a:solidFill>
                          <a:latin typeface="Times New Roman"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x-none" sz="2800" b="0" i="0" u="none" strike="noStrike" cap="none" normalizeH="0" baseline="0" dirty="0">
                          <a:ln>
                            <a:noFill/>
                          </a:ln>
                          <a:solidFill>
                            <a:schemeClr val="tx1"/>
                          </a:solidFill>
                          <a:effectLst/>
                          <a:latin typeface="+mn-lt"/>
                        </a:rPr>
                        <a:t>Total</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875245">
                <a:tc>
                  <a:txBody>
                    <a:bodyPr/>
                    <a:lstStyle>
                      <a:lvl1pPr>
                        <a:spcBef>
                          <a:spcPct val="20000"/>
                        </a:spcBef>
                        <a:defRPr sz="2800">
                          <a:solidFill>
                            <a:schemeClr val="tx1"/>
                          </a:solidFill>
                          <a:latin typeface="Times New Roman" charset="0"/>
                        </a:defRPr>
                      </a:lvl1pPr>
                      <a:lvl2pPr>
                        <a:spcBef>
                          <a:spcPct val="20000"/>
                        </a:spcBef>
                        <a:defRPr sz="2400">
                          <a:solidFill>
                            <a:schemeClr val="tx1"/>
                          </a:solidFill>
                          <a:latin typeface="Times New Roman" charset="0"/>
                        </a:defRPr>
                      </a:lvl2pPr>
                      <a:lvl3pPr>
                        <a:spcBef>
                          <a:spcPct val="20000"/>
                        </a:spcBef>
                        <a:defRPr sz="2000">
                          <a:solidFill>
                            <a:schemeClr val="tx1"/>
                          </a:solidFill>
                          <a:latin typeface="Times New Roman" charset="0"/>
                        </a:defRPr>
                      </a:lvl3pPr>
                      <a:lvl4pPr>
                        <a:spcBef>
                          <a:spcPct val="20000"/>
                        </a:spcBef>
                        <a:defRPr>
                          <a:solidFill>
                            <a:schemeClr val="tx1"/>
                          </a:solidFill>
                          <a:latin typeface="Times New Roman" charset="0"/>
                        </a:defRPr>
                      </a:lvl4pPr>
                      <a:lvl5pPr>
                        <a:spcBef>
                          <a:spcPct val="20000"/>
                        </a:spcBef>
                        <a:defRPr>
                          <a:solidFill>
                            <a:schemeClr val="tx1"/>
                          </a:solidFill>
                          <a:latin typeface="Times New Roman" charset="0"/>
                        </a:defRPr>
                      </a:lvl5pPr>
                      <a:lvl6pPr fontAlgn="base">
                        <a:spcBef>
                          <a:spcPct val="20000"/>
                        </a:spcBef>
                        <a:spcAft>
                          <a:spcPct val="0"/>
                        </a:spcAft>
                        <a:defRPr>
                          <a:solidFill>
                            <a:schemeClr val="tx1"/>
                          </a:solidFill>
                          <a:latin typeface="Times New Roman" charset="0"/>
                        </a:defRPr>
                      </a:lvl6pPr>
                      <a:lvl7pPr fontAlgn="base">
                        <a:spcBef>
                          <a:spcPct val="20000"/>
                        </a:spcBef>
                        <a:spcAft>
                          <a:spcPct val="0"/>
                        </a:spcAft>
                        <a:defRPr>
                          <a:solidFill>
                            <a:schemeClr val="tx1"/>
                          </a:solidFill>
                          <a:latin typeface="Times New Roman" charset="0"/>
                        </a:defRPr>
                      </a:lvl7pPr>
                      <a:lvl8pPr fontAlgn="base">
                        <a:spcBef>
                          <a:spcPct val="20000"/>
                        </a:spcBef>
                        <a:spcAft>
                          <a:spcPct val="0"/>
                        </a:spcAft>
                        <a:defRPr>
                          <a:solidFill>
                            <a:schemeClr val="tx1"/>
                          </a:solidFill>
                          <a:latin typeface="Times New Roman" charset="0"/>
                        </a:defRPr>
                      </a:lvl8pPr>
                      <a:lvl9pPr fontAlgn="base">
                        <a:spcBef>
                          <a:spcPct val="20000"/>
                        </a:spcBef>
                        <a:spcAft>
                          <a:spcPct val="0"/>
                        </a:spcAft>
                        <a:defRPr>
                          <a:solidFill>
                            <a:schemeClr val="tx1"/>
                          </a:solidFill>
                          <a:latin typeface="Times New Roman"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x-none" sz="2800" b="0" i="0" u="none" strike="noStrike" cap="none" normalizeH="0" baseline="0" dirty="0">
                          <a:ln>
                            <a:noFill/>
                          </a:ln>
                          <a:solidFill>
                            <a:schemeClr val="tx1"/>
                          </a:solidFill>
                          <a:effectLst/>
                          <a:latin typeface="+mn-lt"/>
                        </a:rPr>
                        <a:t>Negative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charset="0"/>
                        </a:defRPr>
                      </a:lvl1pPr>
                      <a:lvl2pPr>
                        <a:spcBef>
                          <a:spcPct val="20000"/>
                        </a:spcBef>
                        <a:defRPr sz="2400">
                          <a:solidFill>
                            <a:schemeClr val="tx1"/>
                          </a:solidFill>
                          <a:latin typeface="Times New Roman" charset="0"/>
                        </a:defRPr>
                      </a:lvl2pPr>
                      <a:lvl3pPr>
                        <a:spcBef>
                          <a:spcPct val="20000"/>
                        </a:spcBef>
                        <a:defRPr sz="2000">
                          <a:solidFill>
                            <a:schemeClr val="tx1"/>
                          </a:solidFill>
                          <a:latin typeface="Times New Roman" charset="0"/>
                        </a:defRPr>
                      </a:lvl3pPr>
                      <a:lvl4pPr>
                        <a:spcBef>
                          <a:spcPct val="20000"/>
                        </a:spcBef>
                        <a:defRPr>
                          <a:solidFill>
                            <a:schemeClr val="tx1"/>
                          </a:solidFill>
                          <a:latin typeface="Times New Roman" charset="0"/>
                        </a:defRPr>
                      </a:lvl4pPr>
                      <a:lvl5pPr>
                        <a:spcBef>
                          <a:spcPct val="20000"/>
                        </a:spcBef>
                        <a:defRPr>
                          <a:solidFill>
                            <a:schemeClr val="tx1"/>
                          </a:solidFill>
                          <a:latin typeface="Times New Roman" charset="0"/>
                        </a:defRPr>
                      </a:lvl5pPr>
                      <a:lvl6pPr fontAlgn="base">
                        <a:spcBef>
                          <a:spcPct val="20000"/>
                        </a:spcBef>
                        <a:spcAft>
                          <a:spcPct val="0"/>
                        </a:spcAft>
                        <a:defRPr>
                          <a:solidFill>
                            <a:schemeClr val="tx1"/>
                          </a:solidFill>
                          <a:latin typeface="Times New Roman" charset="0"/>
                        </a:defRPr>
                      </a:lvl6pPr>
                      <a:lvl7pPr fontAlgn="base">
                        <a:spcBef>
                          <a:spcPct val="20000"/>
                        </a:spcBef>
                        <a:spcAft>
                          <a:spcPct val="0"/>
                        </a:spcAft>
                        <a:defRPr>
                          <a:solidFill>
                            <a:schemeClr val="tx1"/>
                          </a:solidFill>
                          <a:latin typeface="Times New Roman" charset="0"/>
                        </a:defRPr>
                      </a:lvl7pPr>
                      <a:lvl8pPr fontAlgn="base">
                        <a:spcBef>
                          <a:spcPct val="20000"/>
                        </a:spcBef>
                        <a:spcAft>
                          <a:spcPct val="0"/>
                        </a:spcAft>
                        <a:defRPr>
                          <a:solidFill>
                            <a:schemeClr val="tx1"/>
                          </a:solidFill>
                          <a:latin typeface="Times New Roman" charset="0"/>
                        </a:defRPr>
                      </a:lvl8pPr>
                      <a:lvl9pPr fontAlgn="base">
                        <a:spcBef>
                          <a:spcPct val="20000"/>
                        </a:spcBef>
                        <a:spcAft>
                          <a:spcPct val="0"/>
                        </a:spcAft>
                        <a:defRPr>
                          <a:solidFill>
                            <a:schemeClr val="tx1"/>
                          </a:solidFill>
                          <a:latin typeface="Times New Roman"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x-none" sz="2800" b="0" i="0" u="none" strike="noStrike" cap="none" normalizeH="0" baseline="0" dirty="0">
                          <a:ln>
                            <a:noFill/>
                          </a:ln>
                          <a:solidFill>
                            <a:schemeClr val="tx1"/>
                          </a:solidFill>
                          <a:effectLst/>
                          <a:latin typeface="+mn-lt"/>
                        </a:rPr>
                        <a:t>#TN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charset="0"/>
                        </a:defRPr>
                      </a:lvl1pPr>
                      <a:lvl2pPr>
                        <a:spcBef>
                          <a:spcPct val="20000"/>
                        </a:spcBef>
                        <a:defRPr sz="2400">
                          <a:solidFill>
                            <a:schemeClr val="tx1"/>
                          </a:solidFill>
                          <a:latin typeface="Times New Roman" charset="0"/>
                        </a:defRPr>
                      </a:lvl2pPr>
                      <a:lvl3pPr>
                        <a:spcBef>
                          <a:spcPct val="20000"/>
                        </a:spcBef>
                        <a:defRPr sz="2000">
                          <a:solidFill>
                            <a:schemeClr val="tx1"/>
                          </a:solidFill>
                          <a:latin typeface="Times New Roman" charset="0"/>
                        </a:defRPr>
                      </a:lvl3pPr>
                      <a:lvl4pPr>
                        <a:spcBef>
                          <a:spcPct val="20000"/>
                        </a:spcBef>
                        <a:defRPr>
                          <a:solidFill>
                            <a:schemeClr val="tx1"/>
                          </a:solidFill>
                          <a:latin typeface="Times New Roman" charset="0"/>
                        </a:defRPr>
                      </a:lvl4pPr>
                      <a:lvl5pPr>
                        <a:spcBef>
                          <a:spcPct val="20000"/>
                        </a:spcBef>
                        <a:defRPr>
                          <a:solidFill>
                            <a:schemeClr val="tx1"/>
                          </a:solidFill>
                          <a:latin typeface="Times New Roman" charset="0"/>
                        </a:defRPr>
                      </a:lvl5pPr>
                      <a:lvl6pPr fontAlgn="base">
                        <a:spcBef>
                          <a:spcPct val="20000"/>
                        </a:spcBef>
                        <a:spcAft>
                          <a:spcPct val="0"/>
                        </a:spcAft>
                        <a:defRPr>
                          <a:solidFill>
                            <a:schemeClr val="tx1"/>
                          </a:solidFill>
                          <a:latin typeface="Times New Roman" charset="0"/>
                        </a:defRPr>
                      </a:lvl6pPr>
                      <a:lvl7pPr fontAlgn="base">
                        <a:spcBef>
                          <a:spcPct val="20000"/>
                        </a:spcBef>
                        <a:spcAft>
                          <a:spcPct val="0"/>
                        </a:spcAft>
                        <a:defRPr>
                          <a:solidFill>
                            <a:schemeClr val="tx1"/>
                          </a:solidFill>
                          <a:latin typeface="Times New Roman" charset="0"/>
                        </a:defRPr>
                      </a:lvl7pPr>
                      <a:lvl8pPr fontAlgn="base">
                        <a:spcBef>
                          <a:spcPct val="20000"/>
                        </a:spcBef>
                        <a:spcAft>
                          <a:spcPct val="0"/>
                        </a:spcAft>
                        <a:defRPr>
                          <a:solidFill>
                            <a:schemeClr val="tx1"/>
                          </a:solidFill>
                          <a:latin typeface="Times New Roman" charset="0"/>
                        </a:defRPr>
                      </a:lvl8pPr>
                      <a:lvl9pPr fontAlgn="base">
                        <a:spcBef>
                          <a:spcPct val="20000"/>
                        </a:spcBef>
                        <a:spcAft>
                          <a:spcPct val="0"/>
                        </a:spcAft>
                        <a:defRPr>
                          <a:solidFill>
                            <a:schemeClr val="tx1"/>
                          </a:solidFill>
                          <a:latin typeface="Times New Roman"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x-none" sz="2800" b="0" i="0" u="none" strike="noStrike" cap="none" normalizeH="0" baseline="0" dirty="0">
                          <a:ln>
                            <a:noFill/>
                          </a:ln>
                          <a:solidFill>
                            <a:schemeClr val="tx1"/>
                          </a:solidFill>
                          <a:effectLst/>
                          <a:latin typeface="+mn-lt"/>
                        </a:rPr>
                        <a:t>#FN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charset="0"/>
                        </a:defRPr>
                      </a:lvl1pPr>
                      <a:lvl2pPr>
                        <a:spcBef>
                          <a:spcPct val="20000"/>
                        </a:spcBef>
                        <a:defRPr sz="2400">
                          <a:solidFill>
                            <a:schemeClr val="tx1"/>
                          </a:solidFill>
                          <a:latin typeface="Times New Roman" charset="0"/>
                        </a:defRPr>
                      </a:lvl2pPr>
                      <a:lvl3pPr>
                        <a:spcBef>
                          <a:spcPct val="20000"/>
                        </a:spcBef>
                        <a:defRPr sz="2000">
                          <a:solidFill>
                            <a:schemeClr val="tx1"/>
                          </a:solidFill>
                          <a:latin typeface="Times New Roman" charset="0"/>
                        </a:defRPr>
                      </a:lvl3pPr>
                      <a:lvl4pPr>
                        <a:spcBef>
                          <a:spcPct val="20000"/>
                        </a:spcBef>
                        <a:defRPr>
                          <a:solidFill>
                            <a:schemeClr val="tx1"/>
                          </a:solidFill>
                          <a:latin typeface="Times New Roman" charset="0"/>
                        </a:defRPr>
                      </a:lvl4pPr>
                      <a:lvl5pPr>
                        <a:spcBef>
                          <a:spcPct val="20000"/>
                        </a:spcBef>
                        <a:defRPr>
                          <a:solidFill>
                            <a:schemeClr val="tx1"/>
                          </a:solidFill>
                          <a:latin typeface="Times New Roman" charset="0"/>
                        </a:defRPr>
                      </a:lvl5pPr>
                      <a:lvl6pPr fontAlgn="base">
                        <a:spcBef>
                          <a:spcPct val="20000"/>
                        </a:spcBef>
                        <a:spcAft>
                          <a:spcPct val="0"/>
                        </a:spcAft>
                        <a:defRPr>
                          <a:solidFill>
                            <a:schemeClr val="tx1"/>
                          </a:solidFill>
                          <a:latin typeface="Times New Roman" charset="0"/>
                        </a:defRPr>
                      </a:lvl6pPr>
                      <a:lvl7pPr fontAlgn="base">
                        <a:spcBef>
                          <a:spcPct val="20000"/>
                        </a:spcBef>
                        <a:spcAft>
                          <a:spcPct val="0"/>
                        </a:spcAft>
                        <a:defRPr>
                          <a:solidFill>
                            <a:schemeClr val="tx1"/>
                          </a:solidFill>
                          <a:latin typeface="Times New Roman" charset="0"/>
                        </a:defRPr>
                      </a:lvl7pPr>
                      <a:lvl8pPr fontAlgn="base">
                        <a:spcBef>
                          <a:spcPct val="20000"/>
                        </a:spcBef>
                        <a:spcAft>
                          <a:spcPct val="0"/>
                        </a:spcAft>
                        <a:defRPr>
                          <a:solidFill>
                            <a:schemeClr val="tx1"/>
                          </a:solidFill>
                          <a:latin typeface="Times New Roman" charset="0"/>
                        </a:defRPr>
                      </a:lvl8pPr>
                      <a:lvl9pPr fontAlgn="base">
                        <a:spcBef>
                          <a:spcPct val="20000"/>
                        </a:spcBef>
                        <a:spcAft>
                          <a:spcPct val="0"/>
                        </a:spcAft>
                        <a:defRPr>
                          <a:solidFill>
                            <a:schemeClr val="tx1"/>
                          </a:solidFill>
                          <a:latin typeface="Times New Roman"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x-none" sz="2800" b="0" i="0" u="none" strike="noStrike" cap="none" normalizeH="0" baseline="0" dirty="0">
                          <a:ln>
                            <a:noFill/>
                          </a:ln>
                          <a:solidFill>
                            <a:schemeClr val="tx1"/>
                          </a:solidFill>
                          <a:effectLst/>
                          <a:latin typeface="+mn-lt"/>
                        </a:rPr>
                        <a:t>#FN + #TN</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875245">
                <a:tc>
                  <a:txBody>
                    <a:bodyPr/>
                    <a:lstStyle>
                      <a:lvl1pPr>
                        <a:spcBef>
                          <a:spcPct val="20000"/>
                        </a:spcBef>
                        <a:defRPr sz="2800">
                          <a:solidFill>
                            <a:schemeClr val="tx1"/>
                          </a:solidFill>
                          <a:latin typeface="Times New Roman" charset="0"/>
                        </a:defRPr>
                      </a:lvl1pPr>
                      <a:lvl2pPr>
                        <a:spcBef>
                          <a:spcPct val="20000"/>
                        </a:spcBef>
                        <a:defRPr sz="2400">
                          <a:solidFill>
                            <a:schemeClr val="tx1"/>
                          </a:solidFill>
                          <a:latin typeface="Times New Roman" charset="0"/>
                        </a:defRPr>
                      </a:lvl2pPr>
                      <a:lvl3pPr>
                        <a:spcBef>
                          <a:spcPct val="20000"/>
                        </a:spcBef>
                        <a:defRPr sz="2000">
                          <a:solidFill>
                            <a:schemeClr val="tx1"/>
                          </a:solidFill>
                          <a:latin typeface="Times New Roman" charset="0"/>
                        </a:defRPr>
                      </a:lvl3pPr>
                      <a:lvl4pPr>
                        <a:spcBef>
                          <a:spcPct val="20000"/>
                        </a:spcBef>
                        <a:defRPr>
                          <a:solidFill>
                            <a:schemeClr val="tx1"/>
                          </a:solidFill>
                          <a:latin typeface="Times New Roman" charset="0"/>
                        </a:defRPr>
                      </a:lvl4pPr>
                      <a:lvl5pPr>
                        <a:spcBef>
                          <a:spcPct val="20000"/>
                        </a:spcBef>
                        <a:defRPr>
                          <a:solidFill>
                            <a:schemeClr val="tx1"/>
                          </a:solidFill>
                          <a:latin typeface="Times New Roman" charset="0"/>
                        </a:defRPr>
                      </a:lvl5pPr>
                      <a:lvl6pPr fontAlgn="base">
                        <a:spcBef>
                          <a:spcPct val="20000"/>
                        </a:spcBef>
                        <a:spcAft>
                          <a:spcPct val="0"/>
                        </a:spcAft>
                        <a:defRPr>
                          <a:solidFill>
                            <a:schemeClr val="tx1"/>
                          </a:solidFill>
                          <a:latin typeface="Times New Roman" charset="0"/>
                        </a:defRPr>
                      </a:lvl6pPr>
                      <a:lvl7pPr fontAlgn="base">
                        <a:spcBef>
                          <a:spcPct val="20000"/>
                        </a:spcBef>
                        <a:spcAft>
                          <a:spcPct val="0"/>
                        </a:spcAft>
                        <a:defRPr>
                          <a:solidFill>
                            <a:schemeClr val="tx1"/>
                          </a:solidFill>
                          <a:latin typeface="Times New Roman" charset="0"/>
                        </a:defRPr>
                      </a:lvl7pPr>
                      <a:lvl8pPr fontAlgn="base">
                        <a:spcBef>
                          <a:spcPct val="20000"/>
                        </a:spcBef>
                        <a:spcAft>
                          <a:spcPct val="0"/>
                        </a:spcAft>
                        <a:defRPr>
                          <a:solidFill>
                            <a:schemeClr val="tx1"/>
                          </a:solidFill>
                          <a:latin typeface="Times New Roman" charset="0"/>
                        </a:defRPr>
                      </a:lvl8pPr>
                      <a:lvl9pPr fontAlgn="base">
                        <a:spcBef>
                          <a:spcPct val="20000"/>
                        </a:spcBef>
                        <a:spcAft>
                          <a:spcPct val="0"/>
                        </a:spcAft>
                        <a:defRPr>
                          <a:solidFill>
                            <a:schemeClr val="tx1"/>
                          </a:solidFill>
                          <a:latin typeface="Times New Roman"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x-none" sz="2800" b="0" i="0" u="none" strike="noStrike" cap="none" normalizeH="0" baseline="0">
                          <a:ln>
                            <a:noFill/>
                          </a:ln>
                          <a:solidFill>
                            <a:schemeClr val="tx1"/>
                          </a:solidFill>
                          <a:effectLst/>
                          <a:latin typeface="+mn-lt"/>
                        </a:rPr>
                        <a:t>Positive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charset="0"/>
                        </a:defRPr>
                      </a:lvl1pPr>
                      <a:lvl2pPr>
                        <a:spcBef>
                          <a:spcPct val="20000"/>
                        </a:spcBef>
                        <a:defRPr sz="2400">
                          <a:solidFill>
                            <a:schemeClr val="tx1"/>
                          </a:solidFill>
                          <a:latin typeface="Times New Roman" charset="0"/>
                        </a:defRPr>
                      </a:lvl2pPr>
                      <a:lvl3pPr>
                        <a:spcBef>
                          <a:spcPct val="20000"/>
                        </a:spcBef>
                        <a:defRPr sz="2000">
                          <a:solidFill>
                            <a:schemeClr val="tx1"/>
                          </a:solidFill>
                          <a:latin typeface="Times New Roman" charset="0"/>
                        </a:defRPr>
                      </a:lvl3pPr>
                      <a:lvl4pPr>
                        <a:spcBef>
                          <a:spcPct val="20000"/>
                        </a:spcBef>
                        <a:defRPr>
                          <a:solidFill>
                            <a:schemeClr val="tx1"/>
                          </a:solidFill>
                          <a:latin typeface="Times New Roman" charset="0"/>
                        </a:defRPr>
                      </a:lvl4pPr>
                      <a:lvl5pPr>
                        <a:spcBef>
                          <a:spcPct val="20000"/>
                        </a:spcBef>
                        <a:defRPr>
                          <a:solidFill>
                            <a:schemeClr val="tx1"/>
                          </a:solidFill>
                          <a:latin typeface="Times New Roman" charset="0"/>
                        </a:defRPr>
                      </a:lvl5pPr>
                      <a:lvl6pPr fontAlgn="base">
                        <a:spcBef>
                          <a:spcPct val="20000"/>
                        </a:spcBef>
                        <a:spcAft>
                          <a:spcPct val="0"/>
                        </a:spcAft>
                        <a:defRPr>
                          <a:solidFill>
                            <a:schemeClr val="tx1"/>
                          </a:solidFill>
                          <a:latin typeface="Times New Roman" charset="0"/>
                        </a:defRPr>
                      </a:lvl6pPr>
                      <a:lvl7pPr fontAlgn="base">
                        <a:spcBef>
                          <a:spcPct val="20000"/>
                        </a:spcBef>
                        <a:spcAft>
                          <a:spcPct val="0"/>
                        </a:spcAft>
                        <a:defRPr>
                          <a:solidFill>
                            <a:schemeClr val="tx1"/>
                          </a:solidFill>
                          <a:latin typeface="Times New Roman" charset="0"/>
                        </a:defRPr>
                      </a:lvl7pPr>
                      <a:lvl8pPr fontAlgn="base">
                        <a:spcBef>
                          <a:spcPct val="20000"/>
                        </a:spcBef>
                        <a:spcAft>
                          <a:spcPct val="0"/>
                        </a:spcAft>
                        <a:defRPr>
                          <a:solidFill>
                            <a:schemeClr val="tx1"/>
                          </a:solidFill>
                          <a:latin typeface="Times New Roman" charset="0"/>
                        </a:defRPr>
                      </a:lvl8pPr>
                      <a:lvl9pPr fontAlgn="base">
                        <a:spcBef>
                          <a:spcPct val="20000"/>
                        </a:spcBef>
                        <a:spcAft>
                          <a:spcPct val="0"/>
                        </a:spcAft>
                        <a:defRPr>
                          <a:solidFill>
                            <a:schemeClr val="tx1"/>
                          </a:solidFill>
                          <a:latin typeface="Times New Roman"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x-none" sz="2800" b="0" i="0" u="none" strike="noStrike" cap="none" normalizeH="0" baseline="0" dirty="0">
                          <a:ln>
                            <a:noFill/>
                          </a:ln>
                          <a:solidFill>
                            <a:schemeClr val="tx1"/>
                          </a:solidFill>
                          <a:effectLst/>
                          <a:latin typeface="+mn-lt"/>
                        </a:rPr>
                        <a:t>#FP</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charset="0"/>
                        </a:defRPr>
                      </a:lvl1pPr>
                      <a:lvl2pPr>
                        <a:spcBef>
                          <a:spcPct val="20000"/>
                        </a:spcBef>
                        <a:defRPr sz="2400">
                          <a:solidFill>
                            <a:schemeClr val="tx1"/>
                          </a:solidFill>
                          <a:latin typeface="Times New Roman" charset="0"/>
                        </a:defRPr>
                      </a:lvl2pPr>
                      <a:lvl3pPr>
                        <a:spcBef>
                          <a:spcPct val="20000"/>
                        </a:spcBef>
                        <a:defRPr sz="2000">
                          <a:solidFill>
                            <a:schemeClr val="tx1"/>
                          </a:solidFill>
                          <a:latin typeface="Times New Roman" charset="0"/>
                        </a:defRPr>
                      </a:lvl3pPr>
                      <a:lvl4pPr>
                        <a:spcBef>
                          <a:spcPct val="20000"/>
                        </a:spcBef>
                        <a:defRPr>
                          <a:solidFill>
                            <a:schemeClr val="tx1"/>
                          </a:solidFill>
                          <a:latin typeface="Times New Roman" charset="0"/>
                        </a:defRPr>
                      </a:lvl4pPr>
                      <a:lvl5pPr>
                        <a:spcBef>
                          <a:spcPct val="20000"/>
                        </a:spcBef>
                        <a:defRPr>
                          <a:solidFill>
                            <a:schemeClr val="tx1"/>
                          </a:solidFill>
                          <a:latin typeface="Times New Roman" charset="0"/>
                        </a:defRPr>
                      </a:lvl5pPr>
                      <a:lvl6pPr fontAlgn="base">
                        <a:spcBef>
                          <a:spcPct val="20000"/>
                        </a:spcBef>
                        <a:spcAft>
                          <a:spcPct val="0"/>
                        </a:spcAft>
                        <a:defRPr>
                          <a:solidFill>
                            <a:schemeClr val="tx1"/>
                          </a:solidFill>
                          <a:latin typeface="Times New Roman" charset="0"/>
                        </a:defRPr>
                      </a:lvl6pPr>
                      <a:lvl7pPr fontAlgn="base">
                        <a:spcBef>
                          <a:spcPct val="20000"/>
                        </a:spcBef>
                        <a:spcAft>
                          <a:spcPct val="0"/>
                        </a:spcAft>
                        <a:defRPr>
                          <a:solidFill>
                            <a:schemeClr val="tx1"/>
                          </a:solidFill>
                          <a:latin typeface="Times New Roman" charset="0"/>
                        </a:defRPr>
                      </a:lvl7pPr>
                      <a:lvl8pPr fontAlgn="base">
                        <a:spcBef>
                          <a:spcPct val="20000"/>
                        </a:spcBef>
                        <a:spcAft>
                          <a:spcPct val="0"/>
                        </a:spcAft>
                        <a:defRPr>
                          <a:solidFill>
                            <a:schemeClr val="tx1"/>
                          </a:solidFill>
                          <a:latin typeface="Times New Roman" charset="0"/>
                        </a:defRPr>
                      </a:lvl8pPr>
                      <a:lvl9pPr fontAlgn="base">
                        <a:spcBef>
                          <a:spcPct val="20000"/>
                        </a:spcBef>
                        <a:spcAft>
                          <a:spcPct val="0"/>
                        </a:spcAft>
                        <a:defRPr>
                          <a:solidFill>
                            <a:schemeClr val="tx1"/>
                          </a:solidFill>
                          <a:latin typeface="Times New Roman"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x-none" sz="2800" b="0" i="0" u="none" strike="noStrike" cap="none" normalizeH="0" baseline="0" dirty="0">
                          <a:ln>
                            <a:noFill/>
                          </a:ln>
                          <a:solidFill>
                            <a:schemeClr val="tx1"/>
                          </a:solidFill>
                          <a:effectLst/>
                          <a:latin typeface="+mn-lt"/>
                        </a:rPr>
                        <a:t>#TP</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charset="0"/>
                        </a:defRPr>
                      </a:lvl1pPr>
                      <a:lvl2pPr>
                        <a:spcBef>
                          <a:spcPct val="20000"/>
                        </a:spcBef>
                        <a:defRPr sz="2400">
                          <a:solidFill>
                            <a:schemeClr val="tx1"/>
                          </a:solidFill>
                          <a:latin typeface="Times New Roman" charset="0"/>
                        </a:defRPr>
                      </a:lvl2pPr>
                      <a:lvl3pPr>
                        <a:spcBef>
                          <a:spcPct val="20000"/>
                        </a:spcBef>
                        <a:defRPr sz="2000">
                          <a:solidFill>
                            <a:schemeClr val="tx1"/>
                          </a:solidFill>
                          <a:latin typeface="Times New Roman" charset="0"/>
                        </a:defRPr>
                      </a:lvl3pPr>
                      <a:lvl4pPr>
                        <a:spcBef>
                          <a:spcPct val="20000"/>
                        </a:spcBef>
                        <a:defRPr>
                          <a:solidFill>
                            <a:schemeClr val="tx1"/>
                          </a:solidFill>
                          <a:latin typeface="Times New Roman" charset="0"/>
                        </a:defRPr>
                      </a:lvl4pPr>
                      <a:lvl5pPr>
                        <a:spcBef>
                          <a:spcPct val="20000"/>
                        </a:spcBef>
                        <a:defRPr>
                          <a:solidFill>
                            <a:schemeClr val="tx1"/>
                          </a:solidFill>
                          <a:latin typeface="Times New Roman" charset="0"/>
                        </a:defRPr>
                      </a:lvl5pPr>
                      <a:lvl6pPr fontAlgn="base">
                        <a:spcBef>
                          <a:spcPct val="20000"/>
                        </a:spcBef>
                        <a:spcAft>
                          <a:spcPct val="0"/>
                        </a:spcAft>
                        <a:defRPr>
                          <a:solidFill>
                            <a:schemeClr val="tx1"/>
                          </a:solidFill>
                          <a:latin typeface="Times New Roman" charset="0"/>
                        </a:defRPr>
                      </a:lvl6pPr>
                      <a:lvl7pPr fontAlgn="base">
                        <a:spcBef>
                          <a:spcPct val="20000"/>
                        </a:spcBef>
                        <a:spcAft>
                          <a:spcPct val="0"/>
                        </a:spcAft>
                        <a:defRPr>
                          <a:solidFill>
                            <a:schemeClr val="tx1"/>
                          </a:solidFill>
                          <a:latin typeface="Times New Roman" charset="0"/>
                        </a:defRPr>
                      </a:lvl7pPr>
                      <a:lvl8pPr fontAlgn="base">
                        <a:spcBef>
                          <a:spcPct val="20000"/>
                        </a:spcBef>
                        <a:spcAft>
                          <a:spcPct val="0"/>
                        </a:spcAft>
                        <a:defRPr>
                          <a:solidFill>
                            <a:schemeClr val="tx1"/>
                          </a:solidFill>
                          <a:latin typeface="Times New Roman" charset="0"/>
                        </a:defRPr>
                      </a:lvl8pPr>
                      <a:lvl9pPr fontAlgn="base">
                        <a:spcBef>
                          <a:spcPct val="20000"/>
                        </a:spcBef>
                        <a:spcAft>
                          <a:spcPct val="0"/>
                        </a:spcAft>
                        <a:defRPr>
                          <a:solidFill>
                            <a:schemeClr val="tx1"/>
                          </a:solidFill>
                          <a:latin typeface="Times New Roman"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x-none" sz="2800" b="0" i="0" u="none" strike="noStrike" cap="none" normalizeH="0" baseline="0" dirty="0">
                          <a:ln>
                            <a:noFill/>
                          </a:ln>
                          <a:solidFill>
                            <a:schemeClr val="tx1"/>
                          </a:solidFill>
                          <a:effectLst/>
                          <a:latin typeface="+mn-lt"/>
                        </a:rPr>
                        <a:t>#TP + #FP</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875245">
                <a:tc>
                  <a:txBody>
                    <a:bodyPr/>
                    <a:lstStyle>
                      <a:lvl1pPr>
                        <a:spcBef>
                          <a:spcPct val="20000"/>
                        </a:spcBef>
                        <a:defRPr sz="2800">
                          <a:solidFill>
                            <a:schemeClr val="tx1"/>
                          </a:solidFill>
                          <a:latin typeface="Times New Roman" charset="0"/>
                        </a:defRPr>
                      </a:lvl1pPr>
                      <a:lvl2pPr>
                        <a:spcBef>
                          <a:spcPct val="20000"/>
                        </a:spcBef>
                        <a:defRPr sz="2400">
                          <a:solidFill>
                            <a:schemeClr val="tx1"/>
                          </a:solidFill>
                          <a:latin typeface="Times New Roman" charset="0"/>
                        </a:defRPr>
                      </a:lvl2pPr>
                      <a:lvl3pPr>
                        <a:spcBef>
                          <a:spcPct val="20000"/>
                        </a:spcBef>
                        <a:defRPr sz="2000">
                          <a:solidFill>
                            <a:schemeClr val="tx1"/>
                          </a:solidFill>
                          <a:latin typeface="Times New Roman" charset="0"/>
                        </a:defRPr>
                      </a:lvl3pPr>
                      <a:lvl4pPr>
                        <a:spcBef>
                          <a:spcPct val="20000"/>
                        </a:spcBef>
                        <a:defRPr>
                          <a:solidFill>
                            <a:schemeClr val="tx1"/>
                          </a:solidFill>
                          <a:latin typeface="Times New Roman" charset="0"/>
                        </a:defRPr>
                      </a:lvl4pPr>
                      <a:lvl5pPr>
                        <a:spcBef>
                          <a:spcPct val="20000"/>
                        </a:spcBef>
                        <a:defRPr>
                          <a:solidFill>
                            <a:schemeClr val="tx1"/>
                          </a:solidFill>
                          <a:latin typeface="Times New Roman" charset="0"/>
                        </a:defRPr>
                      </a:lvl5pPr>
                      <a:lvl6pPr fontAlgn="base">
                        <a:spcBef>
                          <a:spcPct val="20000"/>
                        </a:spcBef>
                        <a:spcAft>
                          <a:spcPct val="0"/>
                        </a:spcAft>
                        <a:defRPr>
                          <a:solidFill>
                            <a:schemeClr val="tx1"/>
                          </a:solidFill>
                          <a:latin typeface="Times New Roman" charset="0"/>
                        </a:defRPr>
                      </a:lvl6pPr>
                      <a:lvl7pPr fontAlgn="base">
                        <a:spcBef>
                          <a:spcPct val="20000"/>
                        </a:spcBef>
                        <a:spcAft>
                          <a:spcPct val="0"/>
                        </a:spcAft>
                        <a:defRPr>
                          <a:solidFill>
                            <a:schemeClr val="tx1"/>
                          </a:solidFill>
                          <a:latin typeface="Times New Roman" charset="0"/>
                        </a:defRPr>
                      </a:lvl7pPr>
                      <a:lvl8pPr fontAlgn="base">
                        <a:spcBef>
                          <a:spcPct val="20000"/>
                        </a:spcBef>
                        <a:spcAft>
                          <a:spcPct val="0"/>
                        </a:spcAft>
                        <a:defRPr>
                          <a:solidFill>
                            <a:schemeClr val="tx1"/>
                          </a:solidFill>
                          <a:latin typeface="Times New Roman" charset="0"/>
                        </a:defRPr>
                      </a:lvl8pPr>
                      <a:lvl9pPr fontAlgn="base">
                        <a:spcBef>
                          <a:spcPct val="20000"/>
                        </a:spcBef>
                        <a:spcAft>
                          <a:spcPct val="0"/>
                        </a:spcAft>
                        <a:defRPr>
                          <a:solidFill>
                            <a:schemeClr val="tx1"/>
                          </a:solidFill>
                          <a:latin typeface="Times New Roman"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x-none" sz="2800" b="0" i="0" u="none" strike="noStrike" cap="none" normalizeH="0" baseline="0" dirty="0">
                          <a:ln>
                            <a:noFill/>
                          </a:ln>
                          <a:solidFill>
                            <a:schemeClr val="tx1"/>
                          </a:solidFill>
                          <a:effectLst/>
                          <a:latin typeface="+mn-lt"/>
                        </a:rPr>
                        <a:t>Total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charset="0"/>
                        </a:defRPr>
                      </a:lvl1pPr>
                      <a:lvl2pPr>
                        <a:spcBef>
                          <a:spcPct val="20000"/>
                        </a:spcBef>
                        <a:defRPr sz="2400">
                          <a:solidFill>
                            <a:schemeClr val="tx1"/>
                          </a:solidFill>
                          <a:latin typeface="Times New Roman" charset="0"/>
                        </a:defRPr>
                      </a:lvl2pPr>
                      <a:lvl3pPr>
                        <a:spcBef>
                          <a:spcPct val="20000"/>
                        </a:spcBef>
                        <a:defRPr sz="2000">
                          <a:solidFill>
                            <a:schemeClr val="tx1"/>
                          </a:solidFill>
                          <a:latin typeface="Times New Roman" charset="0"/>
                        </a:defRPr>
                      </a:lvl3pPr>
                      <a:lvl4pPr>
                        <a:spcBef>
                          <a:spcPct val="20000"/>
                        </a:spcBef>
                        <a:defRPr>
                          <a:solidFill>
                            <a:schemeClr val="tx1"/>
                          </a:solidFill>
                          <a:latin typeface="Times New Roman" charset="0"/>
                        </a:defRPr>
                      </a:lvl4pPr>
                      <a:lvl5pPr>
                        <a:spcBef>
                          <a:spcPct val="20000"/>
                        </a:spcBef>
                        <a:defRPr>
                          <a:solidFill>
                            <a:schemeClr val="tx1"/>
                          </a:solidFill>
                          <a:latin typeface="Times New Roman" charset="0"/>
                        </a:defRPr>
                      </a:lvl5pPr>
                      <a:lvl6pPr fontAlgn="base">
                        <a:spcBef>
                          <a:spcPct val="20000"/>
                        </a:spcBef>
                        <a:spcAft>
                          <a:spcPct val="0"/>
                        </a:spcAft>
                        <a:defRPr>
                          <a:solidFill>
                            <a:schemeClr val="tx1"/>
                          </a:solidFill>
                          <a:latin typeface="Times New Roman" charset="0"/>
                        </a:defRPr>
                      </a:lvl6pPr>
                      <a:lvl7pPr fontAlgn="base">
                        <a:spcBef>
                          <a:spcPct val="20000"/>
                        </a:spcBef>
                        <a:spcAft>
                          <a:spcPct val="0"/>
                        </a:spcAft>
                        <a:defRPr>
                          <a:solidFill>
                            <a:schemeClr val="tx1"/>
                          </a:solidFill>
                          <a:latin typeface="Times New Roman" charset="0"/>
                        </a:defRPr>
                      </a:lvl7pPr>
                      <a:lvl8pPr fontAlgn="base">
                        <a:spcBef>
                          <a:spcPct val="20000"/>
                        </a:spcBef>
                        <a:spcAft>
                          <a:spcPct val="0"/>
                        </a:spcAft>
                        <a:defRPr>
                          <a:solidFill>
                            <a:schemeClr val="tx1"/>
                          </a:solidFill>
                          <a:latin typeface="Times New Roman" charset="0"/>
                        </a:defRPr>
                      </a:lvl8pPr>
                      <a:lvl9pPr fontAlgn="base">
                        <a:spcBef>
                          <a:spcPct val="20000"/>
                        </a:spcBef>
                        <a:spcAft>
                          <a:spcPct val="0"/>
                        </a:spcAft>
                        <a:defRPr>
                          <a:solidFill>
                            <a:schemeClr val="tx1"/>
                          </a:solidFill>
                          <a:latin typeface="Times New Roman"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x-none" sz="2800" b="0" i="0" u="none" strike="noStrike" cap="none" normalizeH="0" baseline="0" dirty="0">
                          <a:ln>
                            <a:noFill/>
                          </a:ln>
                          <a:solidFill>
                            <a:schemeClr val="tx1"/>
                          </a:solidFill>
                          <a:effectLst/>
                          <a:latin typeface="+mn-lt"/>
                        </a:rPr>
                        <a:t>#FP + #TN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charset="0"/>
                        </a:defRPr>
                      </a:lvl1pPr>
                      <a:lvl2pPr>
                        <a:spcBef>
                          <a:spcPct val="20000"/>
                        </a:spcBef>
                        <a:defRPr sz="2400">
                          <a:solidFill>
                            <a:schemeClr val="tx1"/>
                          </a:solidFill>
                          <a:latin typeface="Times New Roman" charset="0"/>
                        </a:defRPr>
                      </a:lvl2pPr>
                      <a:lvl3pPr>
                        <a:spcBef>
                          <a:spcPct val="20000"/>
                        </a:spcBef>
                        <a:defRPr sz="2000">
                          <a:solidFill>
                            <a:schemeClr val="tx1"/>
                          </a:solidFill>
                          <a:latin typeface="Times New Roman" charset="0"/>
                        </a:defRPr>
                      </a:lvl3pPr>
                      <a:lvl4pPr>
                        <a:spcBef>
                          <a:spcPct val="20000"/>
                        </a:spcBef>
                        <a:defRPr>
                          <a:solidFill>
                            <a:schemeClr val="tx1"/>
                          </a:solidFill>
                          <a:latin typeface="Times New Roman" charset="0"/>
                        </a:defRPr>
                      </a:lvl4pPr>
                      <a:lvl5pPr>
                        <a:spcBef>
                          <a:spcPct val="20000"/>
                        </a:spcBef>
                        <a:defRPr>
                          <a:solidFill>
                            <a:schemeClr val="tx1"/>
                          </a:solidFill>
                          <a:latin typeface="Times New Roman" charset="0"/>
                        </a:defRPr>
                      </a:lvl5pPr>
                      <a:lvl6pPr fontAlgn="base">
                        <a:spcBef>
                          <a:spcPct val="20000"/>
                        </a:spcBef>
                        <a:spcAft>
                          <a:spcPct val="0"/>
                        </a:spcAft>
                        <a:defRPr>
                          <a:solidFill>
                            <a:schemeClr val="tx1"/>
                          </a:solidFill>
                          <a:latin typeface="Times New Roman" charset="0"/>
                        </a:defRPr>
                      </a:lvl6pPr>
                      <a:lvl7pPr fontAlgn="base">
                        <a:spcBef>
                          <a:spcPct val="20000"/>
                        </a:spcBef>
                        <a:spcAft>
                          <a:spcPct val="0"/>
                        </a:spcAft>
                        <a:defRPr>
                          <a:solidFill>
                            <a:schemeClr val="tx1"/>
                          </a:solidFill>
                          <a:latin typeface="Times New Roman" charset="0"/>
                        </a:defRPr>
                      </a:lvl7pPr>
                      <a:lvl8pPr fontAlgn="base">
                        <a:spcBef>
                          <a:spcPct val="20000"/>
                        </a:spcBef>
                        <a:spcAft>
                          <a:spcPct val="0"/>
                        </a:spcAft>
                        <a:defRPr>
                          <a:solidFill>
                            <a:schemeClr val="tx1"/>
                          </a:solidFill>
                          <a:latin typeface="Times New Roman" charset="0"/>
                        </a:defRPr>
                      </a:lvl8pPr>
                      <a:lvl9pPr fontAlgn="base">
                        <a:spcBef>
                          <a:spcPct val="20000"/>
                        </a:spcBef>
                        <a:spcAft>
                          <a:spcPct val="0"/>
                        </a:spcAft>
                        <a:defRPr>
                          <a:solidFill>
                            <a:schemeClr val="tx1"/>
                          </a:solidFill>
                          <a:latin typeface="Times New Roman"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x-none" sz="2800" b="0" i="0" u="none" strike="noStrike" cap="none" normalizeH="0" baseline="0" dirty="0">
                          <a:ln>
                            <a:noFill/>
                          </a:ln>
                          <a:solidFill>
                            <a:schemeClr val="tx1"/>
                          </a:solidFill>
                          <a:effectLst/>
                          <a:latin typeface="+mn-lt"/>
                        </a:rPr>
                        <a:t>#TP + FN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charset="0"/>
                        </a:defRPr>
                      </a:lvl1pPr>
                      <a:lvl2pPr>
                        <a:spcBef>
                          <a:spcPct val="20000"/>
                        </a:spcBef>
                        <a:defRPr sz="2400">
                          <a:solidFill>
                            <a:schemeClr val="tx1"/>
                          </a:solidFill>
                          <a:latin typeface="Times New Roman" charset="0"/>
                        </a:defRPr>
                      </a:lvl2pPr>
                      <a:lvl3pPr>
                        <a:spcBef>
                          <a:spcPct val="20000"/>
                        </a:spcBef>
                        <a:defRPr sz="2000">
                          <a:solidFill>
                            <a:schemeClr val="tx1"/>
                          </a:solidFill>
                          <a:latin typeface="Times New Roman" charset="0"/>
                        </a:defRPr>
                      </a:lvl3pPr>
                      <a:lvl4pPr>
                        <a:spcBef>
                          <a:spcPct val="20000"/>
                        </a:spcBef>
                        <a:defRPr>
                          <a:solidFill>
                            <a:schemeClr val="tx1"/>
                          </a:solidFill>
                          <a:latin typeface="Times New Roman" charset="0"/>
                        </a:defRPr>
                      </a:lvl4pPr>
                      <a:lvl5pPr>
                        <a:spcBef>
                          <a:spcPct val="20000"/>
                        </a:spcBef>
                        <a:defRPr>
                          <a:solidFill>
                            <a:schemeClr val="tx1"/>
                          </a:solidFill>
                          <a:latin typeface="Times New Roman" charset="0"/>
                        </a:defRPr>
                      </a:lvl5pPr>
                      <a:lvl6pPr fontAlgn="base">
                        <a:spcBef>
                          <a:spcPct val="20000"/>
                        </a:spcBef>
                        <a:spcAft>
                          <a:spcPct val="0"/>
                        </a:spcAft>
                        <a:defRPr>
                          <a:solidFill>
                            <a:schemeClr val="tx1"/>
                          </a:solidFill>
                          <a:latin typeface="Times New Roman" charset="0"/>
                        </a:defRPr>
                      </a:lvl6pPr>
                      <a:lvl7pPr fontAlgn="base">
                        <a:spcBef>
                          <a:spcPct val="20000"/>
                        </a:spcBef>
                        <a:spcAft>
                          <a:spcPct val="0"/>
                        </a:spcAft>
                        <a:defRPr>
                          <a:solidFill>
                            <a:schemeClr val="tx1"/>
                          </a:solidFill>
                          <a:latin typeface="Times New Roman" charset="0"/>
                        </a:defRPr>
                      </a:lvl7pPr>
                      <a:lvl8pPr fontAlgn="base">
                        <a:spcBef>
                          <a:spcPct val="20000"/>
                        </a:spcBef>
                        <a:spcAft>
                          <a:spcPct val="0"/>
                        </a:spcAft>
                        <a:defRPr>
                          <a:solidFill>
                            <a:schemeClr val="tx1"/>
                          </a:solidFill>
                          <a:latin typeface="Times New Roman" charset="0"/>
                        </a:defRPr>
                      </a:lvl8pPr>
                      <a:lvl9pPr fontAlgn="base">
                        <a:spcBef>
                          <a:spcPct val="20000"/>
                        </a:spcBef>
                        <a:spcAft>
                          <a:spcPct val="0"/>
                        </a:spcAft>
                        <a:defRPr>
                          <a:solidFill>
                            <a:schemeClr val="tx1"/>
                          </a:solidFill>
                          <a:latin typeface="Times New Roman"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x-none" sz="2800" b="0" i="0" u="none" strike="noStrike" cap="none" normalizeH="0" baseline="0" dirty="0">
                          <a:ln>
                            <a:noFill/>
                          </a:ln>
                          <a:solidFill>
                            <a:schemeClr val="tx1"/>
                          </a:solidFill>
                          <a:effectLst/>
                          <a:latin typeface="+mn-lt"/>
                        </a:rPr>
                        <a:t>N</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mc:AlternateContent xmlns:mc="http://schemas.openxmlformats.org/markup-compatibility/2006" xmlns:a14="http://schemas.microsoft.com/office/drawing/2010/main">
        <mc:Choice Requires="a14">
          <p:sp>
            <p:nvSpPr>
              <p:cNvPr id="2" name="Rectangle 1">
                <a:extLst>
                  <a:ext uri="{FF2B5EF4-FFF2-40B4-BE49-F238E27FC236}">
                    <a16:creationId xmlns:a16="http://schemas.microsoft.com/office/drawing/2014/main" id="{5D0D3590-F091-4845-BDB5-67B7ADA69AAE}"/>
                  </a:ext>
                </a:extLst>
              </p:cNvPr>
              <p:cNvSpPr/>
              <p:nvPr/>
            </p:nvSpPr>
            <p:spPr>
              <a:xfrm>
                <a:off x="3310372" y="5972877"/>
                <a:ext cx="2731838" cy="61561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n-US">
                          <a:latin typeface="Cambria Math" panose="02040503050406030204" pitchFamily="18" charset="0"/>
                        </a:rPr>
                        <m:t>Sensitivity</m:t>
                      </m:r>
                      <m:r>
                        <a:rPr lang="en-US" i="1">
                          <a:latin typeface="Cambria Math" panose="02040503050406030204" pitchFamily="18" charset="0"/>
                        </a:rPr>
                        <m:t>= </m:t>
                      </m:r>
                      <m:f>
                        <m:fPr>
                          <m:ctrlPr>
                            <a:rPr lang="mr-IN" i="1">
                              <a:latin typeface="Cambria Math" panose="02040503050406030204" pitchFamily="18" charset="0"/>
                            </a:rPr>
                          </m:ctrlPr>
                        </m:fPr>
                        <m:num>
                          <m:r>
                            <a:rPr lang="en-US" i="1">
                              <a:latin typeface="Cambria Math" panose="02040503050406030204" pitchFamily="18" charset="0"/>
                            </a:rPr>
                            <m:t>#</m:t>
                          </m:r>
                          <m:r>
                            <m:rPr>
                              <m:sty m:val="p"/>
                            </m:rPr>
                            <a:rPr lang="en-US">
                              <a:latin typeface="Cambria Math" panose="02040503050406030204" pitchFamily="18" charset="0"/>
                            </a:rPr>
                            <m:t>TP</m:t>
                          </m:r>
                        </m:num>
                        <m:den>
                          <m:r>
                            <a:rPr lang="en-US" i="1">
                              <a:latin typeface="Cambria Math" panose="02040503050406030204" pitchFamily="18" charset="0"/>
                            </a:rPr>
                            <m:t>#</m:t>
                          </m:r>
                          <m:r>
                            <m:rPr>
                              <m:sty m:val="p"/>
                            </m:rPr>
                            <a:rPr lang="en-US">
                              <a:latin typeface="Cambria Math" panose="02040503050406030204" pitchFamily="18" charset="0"/>
                            </a:rPr>
                            <m:t>TP</m:t>
                          </m:r>
                          <m:r>
                            <a:rPr lang="en-US" i="1">
                              <a:latin typeface="Cambria Math" panose="02040503050406030204" pitchFamily="18" charset="0"/>
                            </a:rPr>
                            <m:t>+#</m:t>
                          </m:r>
                          <m:r>
                            <m:rPr>
                              <m:sty m:val="p"/>
                            </m:rPr>
                            <a:rPr lang="en-US">
                              <a:latin typeface="Cambria Math" panose="02040503050406030204" pitchFamily="18" charset="0"/>
                            </a:rPr>
                            <m:t>FN</m:t>
                          </m:r>
                        </m:den>
                      </m:f>
                    </m:oMath>
                  </m:oMathPara>
                </a14:m>
                <a:endParaRPr lang="en-US" dirty="0"/>
              </a:p>
            </p:txBody>
          </p:sp>
        </mc:Choice>
        <mc:Fallback xmlns="">
          <p:sp>
            <p:nvSpPr>
              <p:cNvPr id="2" name="Rectangle 1">
                <a:extLst>
                  <a:ext uri="{FF2B5EF4-FFF2-40B4-BE49-F238E27FC236}">
                    <a16:creationId xmlns:a16="http://schemas.microsoft.com/office/drawing/2014/main" id="{5D0D3590-F091-4845-BDB5-67B7ADA69AAE}"/>
                  </a:ext>
                </a:extLst>
              </p:cNvPr>
              <p:cNvSpPr>
                <a:spLocks noRot="1" noChangeAspect="1" noMove="1" noResize="1" noEditPoints="1" noAdjustHandles="1" noChangeArrowheads="1" noChangeShapeType="1" noTextEdit="1"/>
              </p:cNvSpPr>
              <p:nvPr/>
            </p:nvSpPr>
            <p:spPr>
              <a:xfrm>
                <a:off x="3310372" y="5972877"/>
                <a:ext cx="2731838" cy="615618"/>
              </a:xfrm>
              <a:prstGeom prst="rect">
                <a:avLst/>
              </a:prstGeom>
              <a:blipFill>
                <a:blip r:embed="rId3"/>
                <a:stretch>
                  <a:fillRect b="-2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ectangle 2">
                <a:extLst>
                  <a:ext uri="{FF2B5EF4-FFF2-40B4-BE49-F238E27FC236}">
                    <a16:creationId xmlns:a16="http://schemas.microsoft.com/office/drawing/2014/main" id="{B9F65F0A-8E4B-5243-9A7D-128B349DAE5C}"/>
                  </a:ext>
                </a:extLst>
              </p:cNvPr>
              <p:cNvSpPr/>
              <p:nvPr/>
            </p:nvSpPr>
            <p:spPr>
              <a:xfrm>
                <a:off x="6214080" y="5972877"/>
                <a:ext cx="2714205" cy="61561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n-US">
                          <a:latin typeface="Cambria Math" panose="02040503050406030204" pitchFamily="18" charset="0"/>
                        </a:rPr>
                        <m:t>Specificity</m:t>
                      </m:r>
                      <m:r>
                        <a:rPr lang="en-US" i="1">
                          <a:latin typeface="Cambria Math" panose="02040503050406030204" pitchFamily="18" charset="0"/>
                        </a:rPr>
                        <m:t>= </m:t>
                      </m:r>
                      <m:f>
                        <m:fPr>
                          <m:ctrlPr>
                            <a:rPr lang="mr-IN" i="1">
                              <a:latin typeface="Cambria Math" panose="02040503050406030204" pitchFamily="18" charset="0"/>
                            </a:rPr>
                          </m:ctrlPr>
                        </m:fPr>
                        <m:num>
                          <m:r>
                            <a:rPr lang="en-US" i="1">
                              <a:latin typeface="Cambria Math" panose="02040503050406030204" pitchFamily="18" charset="0"/>
                            </a:rPr>
                            <m:t>#</m:t>
                          </m:r>
                          <m:r>
                            <m:rPr>
                              <m:sty m:val="p"/>
                            </m:rPr>
                            <a:rPr lang="en-US">
                              <a:latin typeface="Cambria Math" panose="02040503050406030204" pitchFamily="18" charset="0"/>
                            </a:rPr>
                            <m:t>TN</m:t>
                          </m:r>
                        </m:num>
                        <m:den>
                          <m:r>
                            <a:rPr lang="en-US" i="1">
                              <a:latin typeface="Cambria Math" panose="02040503050406030204" pitchFamily="18" charset="0"/>
                            </a:rPr>
                            <m:t>#</m:t>
                          </m:r>
                          <m:r>
                            <m:rPr>
                              <m:sty m:val="p"/>
                            </m:rPr>
                            <a:rPr lang="en-US">
                              <a:latin typeface="Cambria Math" panose="02040503050406030204" pitchFamily="18" charset="0"/>
                            </a:rPr>
                            <m:t>TN</m:t>
                          </m:r>
                          <m:r>
                            <a:rPr lang="en-US" i="1">
                              <a:latin typeface="Cambria Math" panose="02040503050406030204" pitchFamily="18" charset="0"/>
                            </a:rPr>
                            <m:t>+#</m:t>
                          </m:r>
                          <m:r>
                            <m:rPr>
                              <m:sty m:val="p"/>
                            </m:rPr>
                            <a:rPr lang="en-US">
                              <a:latin typeface="Cambria Math" panose="02040503050406030204" pitchFamily="18" charset="0"/>
                            </a:rPr>
                            <m:t>FP</m:t>
                          </m:r>
                        </m:den>
                      </m:f>
                    </m:oMath>
                  </m:oMathPara>
                </a14:m>
                <a:endParaRPr lang="en-US" dirty="0"/>
              </a:p>
            </p:txBody>
          </p:sp>
        </mc:Choice>
        <mc:Fallback xmlns="">
          <p:sp>
            <p:nvSpPr>
              <p:cNvPr id="3" name="Rectangle 2">
                <a:extLst>
                  <a:ext uri="{FF2B5EF4-FFF2-40B4-BE49-F238E27FC236}">
                    <a16:creationId xmlns:a16="http://schemas.microsoft.com/office/drawing/2014/main" id="{B9F65F0A-8E4B-5243-9A7D-128B349DAE5C}"/>
                  </a:ext>
                </a:extLst>
              </p:cNvPr>
              <p:cNvSpPr>
                <a:spLocks noRot="1" noChangeAspect="1" noMove="1" noResize="1" noEditPoints="1" noAdjustHandles="1" noChangeArrowheads="1" noChangeShapeType="1" noTextEdit="1"/>
              </p:cNvSpPr>
              <p:nvPr/>
            </p:nvSpPr>
            <p:spPr>
              <a:xfrm>
                <a:off x="6214080" y="5972877"/>
                <a:ext cx="2714205" cy="615618"/>
              </a:xfrm>
              <a:prstGeom prst="rect">
                <a:avLst/>
              </a:prstGeom>
              <a:blipFill>
                <a:blip r:embed="rId4"/>
                <a:stretch>
                  <a:fillRect b="-2000"/>
                </a:stretch>
              </a:blipFill>
            </p:spPr>
            <p:txBody>
              <a:bodyPr/>
              <a:lstStyle/>
              <a:p>
                <a:r>
                  <a:rPr lang="en-US">
                    <a:noFill/>
                  </a:rPr>
                  <a:t> </a:t>
                </a:r>
              </a:p>
            </p:txBody>
          </p:sp>
        </mc:Fallback>
      </mc:AlternateContent>
      <p:sp>
        <p:nvSpPr>
          <p:cNvPr id="8" name="TextBox 7">
            <a:extLst>
              <a:ext uri="{FF2B5EF4-FFF2-40B4-BE49-F238E27FC236}">
                <a16:creationId xmlns:a16="http://schemas.microsoft.com/office/drawing/2014/main" id="{CF91431D-3A9E-F144-8844-F2F90391F731}"/>
              </a:ext>
            </a:extLst>
          </p:cNvPr>
          <p:cNvSpPr txBox="1"/>
          <p:nvPr/>
        </p:nvSpPr>
        <p:spPr>
          <a:xfrm>
            <a:off x="215712" y="5451464"/>
            <a:ext cx="4644281" cy="400110"/>
          </a:xfrm>
          <a:prstGeom prst="rect">
            <a:avLst/>
          </a:prstGeom>
          <a:noFill/>
        </p:spPr>
        <p:txBody>
          <a:bodyPr wrap="square" rtlCol="0">
            <a:spAutoFit/>
          </a:bodyPr>
          <a:lstStyle/>
          <a:p>
            <a:r>
              <a:rPr lang="en-US" sz="2000" u="sng" dirty="0"/>
              <a:t>Metrics obtained from confusion matrix</a:t>
            </a:r>
            <a:r>
              <a:rPr lang="en-US" sz="2000" dirty="0"/>
              <a:t>:</a:t>
            </a:r>
          </a:p>
        </p:txBody>
      </p:sp>
      <mc:AlternateContent xmlns:mc="http://schemas.openxmlformats.org/markup-compatibility/2006" xmlns:a14="http://schemas.microsoft.com/office/drawing/2010/main">
        <mc:Choice Requires="a14">
          <p:sp>
            <p:nvSpPr>
              <p:cNvPr id="9" name="Rectangle 8">
                <a:extLst>
                  <a:ext uri="{FF2B5EF4-FFF2-40B4-BE49-F238E27FC236}">
                    <a16:creationId xmlns:a16="http://schemas.microsoft.com/office/drawing/2014/main" id="{2FEC6AC9-9ECF-6746-88EF-BE84F2422A3F}"/>
                  </a:ext>
                </a:extLst>
              </p:cNvPr>
              <p:cNvSpPr/>
              <p:nvPr/>
            </p:nvSpPr>
            <p:spPr>
              <a:xfrm>
                <a:off x="233349" y="5972877"/>
                <a:ext cx="2593980" cy="61561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n-US" b="0" i="0" smtClean="0">
                          <a:latin typeface="Cambria Math" panose="02040503050406030204" pitchFamily="18" charset="0"/>
                        </a:rPr>
                        <m:t>Accuracy</m:t>
                      </m:r>
                      <m:r>
                        <a:rPr lang="en-US" i="1">
                          <a:latin typeface="Cambria Math" panose="02040503050406030204" pitchFamily="18" charset="0"/>
                        </a:rPr>
                        <m:t>= </m:t>
                      </m:r>
                      <m:f>
                        <m:fPr>
                          <m:ctrlPr>
                            <a:rPr lang="mr-IN" i="1">
                              <a:latin typeface="Cambria Math" panose="02040503050406030204" pitchFamily="18" charset="0"/>
                            </a:rPr>
                          </m:ctrlPr>
                        </m:fPr>
                        <m:num>
                          <m:r>
                            <a:rPr lang="en-US" i="1">
                              <a:latin typeface="Cambria Math" panose="02040503050406030204" pitchFamily="18" charset="0"/>
                            </a:rPr>
                            <m:t>#</m:t>
                          </m:r>
                          <m:r>
                            <m:rPr>
                              <m:sty m:val="p"/>
                            </m:rPr>
                            <a:rPr lang="en-US" b="0" i="0" smtClean="0">
                              <a:latin typeface="Cambria Math" panose="02040503050406030204" pitchFamily="18" charset="0"/>
                            </a:rPr>
                            <m:t>TP</m:t>
                          </m:r>
                          <m:r>
                            <a:rPr lang="en-US" b="0" i="1" smtClean="0">
                              <a:latin typeface="Cambria Math" panose="02040503050406030204" pitchFamily="18" charset="0"/>
                            </a:rPr>
                            <m:t>+#</m:t>
                          </m:r>
                          <m:r>
                            <m:rPr>
                              <m:sty m:val="p"/>
                            </m:rPr>
                            <a:rPr lang="en-US" b="0" i="0" smtClean="0">
                              <a:latin typeface="Cambria Math" panose="02040503050406030204" pitchFamily="18" charset="0"/>
                            </a:rPr>
                            <m:t>TN</m:t>
                          </m:r>
                        </m:num>
                        <m:den>
                          <m:r>
                            <m:rPr>
                              <m:sty m:val="p"/>
                            </m:rPr>
                            <a:rPr lang="en-US">
                              <a:latin typeface="Cambria Math" panose="02040503050406030204" pitchFamily="18" charset="0"/>
                            </a:rPr>
                            <m:t>N</m:t>
                          </m:r>
                        </m:den>
                      </m:f>
                    </m:oMath>
                  </m:oMathPara>
                </a14:m>
                <a:endParaRPr lang="en-US" dirty="0"/>
              </a:p>
            </p:txBody>
          </p:sp>
        </mc:Choice>
        <mc:Fallback xmlns="">
          <p:sp>
            <p:nvSpPr>
              <p:cNvPr id="9" name="Rectangle 8">
                <a:extLst>
                  <a:ext uri="{FF2B5EF4-FFF2-40B4-BE49-F238E27FC236}">
                    <a16:creationId xmlns:a16="http://schemas.microsoft.com/office/drawing/2014/main" id="{2FEC6AC9-9ECF-6746-88EF-BE84F2422A3F}"/>
                  </a:ext>
                </a:extLst>
              </p:cNvPr>
              <p:cNvSpPr>
                <a:spLocks noRot="1" noChangeAspect="1" noMove="1" noResize="1" noEditPoints="1" noAdjustHandles="1" noChangeArrowheads="1" noChangeShapeType="1" noTextEdit="1"/>
              </p:cNvSpPr>
              <p:nvPr/>
            </p:nvSpPr>
            <p:spPr>
              <a:xfrm>
                <a:off x="233349" y="5972877"/>
                <a:ext cx="2593980" cy="615618"/>
              </a:xfrm>
              <a:prstGeom prst="rect">
                <a:avLst/>
              </a:prstGeom>
              <a:blipFill>
                <a:blip r:embed="rId5"/>
                <a:stretch>
                  <a:fillRect b="-2000"/>
                </a:stretch>
              </a:blipFill>
            </p:spPr>
            <p:txBody>
              <a:bodyPr/>
              <a:lstStyle/>
              <a:p>
                <a:r>
                  <a:rPr lang="en-US">
                    <a:noFill/>
                  </a:rPr>
                  <a:t> </a:t>
                </a:r>
              </a:p>
            </p:txBody>
          </p:sp>
        </mc:Fallback>
      </mc:AlternateContent>
    </p:spTree>
    <p:extLst>
      <p:ext uri="{BB962C8B-B14F-4D97-AF65-F5344CB8AC3E}">
        <p14:creationId xmlns:p14="http://schemas.microsoft.com/office/powerpoint/2010/main" val="4582298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07408" y="0"/>
            <a:ext cx="9351408" cy="1325563"/>
          </a:xfrm>
        </p:spPr>
        <p:txBody>
          <a:bodyPr>
            <a:normAutofit/>
          </a:bodyPr>
          <a:lstStyle/>
          <a:p>
            <a:r>
              <a:rPr lang="en-US" sz="4000" dirty="0"/>
              <a:t>Sensitivity (recall), Specificity, and Precision</a:t>
            </a:r>
          </a:p>
        </p:txBody>
      </p:sp>
      <mc:AlternateContent xmlns:mc="http://schemas.openxmlformats.org/markup-compatibility/2006" xmlns:a14="http://schemas.microsoft.com/office/drawing/2010/main">
        <mc:Choice Requires="a14">
          <p:sp>
            <p:nvSpPr>
              <p:cNvPr id="5" name="Content Placeholder 4"/>
              <p:cNvSpPr>
                <a:spLocks noGrp="1"/>
              </p:cNvSpPr>
              <p:nvPr>
                <p:ph idx="1"/>
              </p:nvPr>
            </p:nvSpPr>
            <p:spPr>
              <a:xfrm>
                <a:off x="210621" y="1518523"/>
                <a:ext cx="8722758" cy="5642690"/>
              </a:xfrm>
            </p:spPr>
            <p:txBody>
              <a:bodyPr>
                <a:noAutofit/>
              </a:bodyPr>
              <a:lstStyle/>
              <a:p>
                <a14:m>
                  <m:oMath xmlns:m="http://schemas.openxmlformats.org/officeDocument/2006/math">
                    <m:r>
                      <m:rPr>
                        <m:sty m:val="p"/>
                      </m:rPr>
                      <a:rPr lang="en-US" b="0" i="0" smtClean="0">
                        <a:latin typeface="Cambria Math" panose="02040503050406030204" pitchFamily="18" charset="0"/>
                      </a:rPr>
                      <m:t>Sensitivity</m:t>
                    </m:r>
                    <m:r>
                      <a:rPr lang="en-US" b="0" i="0" smtClean="0">
                        <a:latin typeface="Cambria Math" panose="02040503050406030204" pitchFamily="18" charset="0"/>
                      </a:rPr>
                      <m:t> </m:t>
                    </m:r>
                    <m:d>
                      <m:dPr>
                        <m:ctrlPr>
                          <a:rPr lang="en-US" b="0" i="1" smtClean="0">
                            <a:latin typeface="Cambria Math" panose="02040503050406030204" pitchFamily="18" charset="0"/>
                          </a:rPr>
                        </m:ctrlPr>
                      </m:dPr>
                      <m:e>
                        <m:r>
                          <m:rPr>
                            <m:sty m:val="p"/>
                          </m:rPr>
                          <a:rPr lang="en-US" b="0" i="0" smtClean="0">
                            <a:latin typeface="Cambria Math" panose="02040503050406030204" pitchFamily="18" charset="0"/>
                          </a:rPr>
                          <m:t>recall</m:t>
                        </m:r>
                      </m:e>
                    </m:d>
                    <m:r>
                      <a:rPr lang="en-US" b="0" i="1" smtClean="0">
                        <a:latin typeface="Cambria Math" panose="02040503050406030204" pitchFamily="18" charset="0"/>
                      </a:rPr>
                      <m:t>= </m:t>
                    </m:r>
                    <m:f>
                      <m:fPr>
                        <m:ctrlPr>
                          <a:rPr lang="mr-IN" b="0" i="1" smtClean="0">
                            <a:latin typeface="Cambria Math" panose="02040503050406030204" pitchFamily="18" charset="0"/>
                          </a:rPr>
                        </m:ctrlPr>
                      </m:fPr>
                      <m:num>
                        <m:r>
                          <a:rPr lang="en-US" b="0" i="1" smtClean="0">
                            <a:latin typeface="Cambria Math" panose="02040503050406030204" pitchFamily="18" charset="0"/>
                          </a:rPr>
                          <m:t>#</m:t>
                        </m:r>
                        <m:r>
                          <m:rPr>
                            <m:sty m:val="p"/>
                          </m:rPr>
                          <a:rPr lang="en-US" b="0" i="0" smtClean="0">
                            <a:latin typeface="Cambria Math" panose="02040503050406030204" pitchFamily="18" charset="0"/>
                          </a:rPr>
                          <m:t>TP</m:t>
                        </m:r>
                      </m:num>
                      <m:den>
                        <m:r>
                          <a:rPr lang="en-US" b="0" i="1" smtClean="0">
                            <a:latin typeface="Cambria Math" panose="02040503050406030204" pitchFamily="18" charset="0"/>
                          </a:rPr>
                          <m:t>#</m:t>
                        </m:r>
                        <m:r>
                          <m:rPr>
                            <m:sty m:val="p"/>
                          </m:rPr>
                          <a:rPr lang="en-US" b="0" i="0" smtClean="0">
                            <a:latin typeface="Cambria Math" panose="02040503050406030204" pitchFamily="18" charset="0"/>
                          </a:rPr>
                          <m:t>TP</m:t>
                        </m:r>
                        <m:r>
                          <a:rPr lang="en-US" b="0" i="1" smtClean="0">
                            <a:latin typeface="Cambria Math" panose="02040503050406030204" pitchFamily="18" charset="0"/>
                          </a:rPr>
                          <m:t>+#</m:t>
                        </m:r>
                        <m:r>
                          <m:rPr>
                            <m:sty m:val="p"/>
                          </m:rPr>
                          <a:rPr lang="en-US" b="0" i="0" smtClean="0">
                            <a:latin typeface="Cambria Math" panose="02040503050406030204" pitchFamily="18" charset="0"/>
                          </a:rPr>
                          <m:t>FN</m:t>
                        </m:r>
                      </m:den>
                    </m:f>
                    <m:r>
                      <a:rPr lang="en-US" b="0" i="1" smtClean="0">
                        <a:latin typeface="Cambria Math" panose="02040503050406030204" pitchFamily="18" charset="0"/>
                      </a:rPr>
                      <m:t>=</m:t>
                    </m:r>
                    <m:r>
                      <m:rPr>
                        <m:sty m:val="p"/>
                      </m:rPr>
                      <a:rPr lang="en-US" b="0" i="0" smtClean="0">
                        <a:latin typeface="Cambria Math" panose="02040503050406030204" pitchFamily="18" charset="0"/>
                      </a:rPr>
                      <m:t>Proportion</m:t>
                    </m:r>
                    <m:r>
                      <a:rPr lang="en-US" b="0" i="0" smtClean="0">
                        <a:latin typeface="Cambria Math" panose="02040503050406030204" pitchFamily="18" charset="0"/>
                      </a:rPr>
                      <m:t> </m:t>
                    </m:r>
                    <m:r>
                      <m:rPr>
                        <m:sty m:val="p"/>
                      </m:rPr>
                      <a:rPr lang="en-US" b="0" i="0" smtClean="0">
                        <a:latin typeface="Cambria Math" panose="02040503050406030204" pitchFamily="18" charset="0"/>
                      </a:rPr>
                      <m:t>of</m:t>
                    </m:r>
                    <m:r>
                      <a:rPr lang="en-US" b="0" i="0" smtClean="0">
                        <a:latin typeface="Cambria Math" panose="02040503050406030204" pitchFamily="18" charset="0"/>
                      </a:rPr>
                      <m:t> </m:t>
                    </m:r>
                    <m:r>
                      <m:rPr>
                        <m:sty m:val="p"/>
                      </m:rPr>
                      <a:rPr lang="en-US" b="0" i="0" smtClean="0">
                        <a:latin typeface="Cambria Math" panose="02040503050406030204" pitchFamily="18" charset="0"/>
                      </a:rPr>
                      <m:t>positives</m:t>
                    </m:r>
                    <m:r>
                      <a:rPr lang="en-US" b="0" i="0" smtClean="0">
                        <a:latin typeface="Cambria Math" panose="02040503050406030204" pitchFamily="18" charset="0"/>
                      </a:rPr>
                      <m:t> </m:t>
                    </m:r>
                    <m:r>
                      <m:rPr>
                        <m:sty m:val="p"/>
                      </m:rPr>
                      <a:rPr lang="en-US" b="0" i="0" smtClean="0">
                        <a:latin typeface="Cambria Math" panose="02040503050406030204" pitchFamily="18" charset="0"/>
                      </a:rPr>
                      <m:t>correctly</m:t>
                    </m:r>
                    <m:r>
                      <a:rPr lang="en-US" b="0" i="0" smtClean="0">
                        <a:latin typeface="Cambria Math" panose="02040503050406030204" pitchFamily="18" charset="0"/>
                      </a:rPr>
                      <m:t> </m:t>
                    </m:r>
                    <m:r>
                      <m:rPr>
                        <m:sty m:val="p"/>
                      </m:rPr>
                      <a:rPr lang="en-US" b="0" i="0" smtClean="0">
                        <a:latin typeface="Cambria Math" panose="02040503050406030204" pitchFamily="18" charset="0"/>
                      </a:rPr>
                      <m:t>identified</m:t>
                    </m:r>
                    <m:r>
                      <a:rPr lang="en-US" b="0" i="0" smtClean="0">
                        <a:latin typeface="Cambria Math" panose="02040503050406030204" pitchFamily="18" charset="0"/>
                      </a:rPr>
                      <m:t> </m:t>
                    </m:r>
                    <m:r>
                      <m:rPr>
                        <m:sty m:val="p"/>
                      </m:rPr>
                      <a:rPr lang="en-US" b="0" i="0" smtClean="0">
                        <a:latin typeface="Cambria Math" panose="02040503050406030204" pitchFamily="18" charset="0"/>
                      </a:rPr>
                      <m:t>as</m:t>
                    </m:r>
                    <m:r>
                      <a:rPr lang="en-US" b="0" i="0" smtClean="0">
                        <a:latin typeface="Cambria Math" panose="02040503050406030204" pitchFamily="18" charset="0"/>
                      </a:rPr>
                      <m:t> </m:t>
                    </m:r>
                    <m:r>
                      <m:rPr>
                        <m:sty m:val="p"/>
                      </m:rPr>
                      <a:rPr lang="en-US" b="0" i="0" smtClean="0">
                        <a:latin typeface="Cambria Math" panose="02040503050406030204" pitchFamily="18" charset="0"/>
                      </a:rPr>
                      <m:t>positive</m:t>
                    </m:r>
                    <m:r>
                      <a:rPr lang="en-US" b="0" i="0" smtClean="0">
                        <a:latin typeface="Cambria Math" panose="02040503050406030204" pitchFamily="18" charset="0"/>
                      </a:rPr>
                      <m:t> </m:t>
                    </m:r>
                  </m:oMath>
                </a14:m>
                <a:endParaRPr lang="en-US" dirty="0"/>
              </a:p>
              <a:p>
                <a:endParaRPr lang="en-US" dirty="0">
                  <a:latin typeface="Cambria Math" panose="02040503050406030204" pitchFamily="18" charset="0"/>
                </a:endParaRPr>
              </a:p>
              <a:p>
                <a14:m>
                  <m:oMath xmlns:m="http://schemas.openxmlformats.org/officeDocument/2006/math">
                    <m:r>
                      <m:rPr>
                        <m:sty m:val="p"/>
                      </m:rPr>
                      <a:rPr lang="en-US">
                        <a:latin typeface="Cambria Math" panose="02040503050406030204" pitchFamily="18" charset="0"/>
                      </a:rPr>
                      <m:t>S</m:t>
                    </m:r>
                    <m:r>
                      <m:rPr>
                        <m:sty m:val="p"/>
                      </m:rPr>
                      <a:rPr lang="en-US" b="0" i="0" smtClean="0">
                        <a:latin typeface="Cambria Math" panose="02040503050406030204" pitchFamily="18" charset="0"/>
                      </a:rPr>
                      <m:t>pecific</m:t>
                    </m:r>
                    <m:r>
                      <m:rPr>
                        <m:sty m:val="p"/>
                      </m:rPr>
                      <a:rPr lang="en-US">
                        <a:latin typeface="Cambria Math" panose="02040503050406030204" pitchFamily="18" charset="0"/>
                      </a:rPr>
                      <m:t>ity</m:t>
                    </m:r>
                    <m:r>
                      <a:rPr lang="en-US" i="1">
                        <a:latin typeface="Cambria Math" panose="02040503050406030204" pitchFamily="18" charset="0"/>
                      </a:rPr>
                      <m:t>= </m:t>
                    </m:r>
                    <m:f>
                      <m:fPr>
                        <m:ctrlPr>
                          <a:rPr lang="mr-IN" i="1">
                            <a:latin typeface="Cambria Math" panose="02040503050406030204" pitchFamily="18" charset="0"/>
                          </a:rPr>
                        </m:ctrlPr>
                      </m:fPr>
                      <m:num>
                        <m:r>
                          <a:rPr lang="en-US" i="1">
                            <a:latin typeface="Cambria Math" panose="02040503050406030204" pitchFamily="18" charset="0"/>
                          </a:rPr>
                          <m:t>#</m:t>
                        </m:r>
                        <m:r>
                          <m:rPr>
                            <m:sty m:val="p"/>
                          </m:rPr>
                          <a:rPr lang="en-US" b="0" i="0" smtClean="0">
                            <a:latin typeface="Cambria Math" panose="02040503050406030204" pitchFamily="18" charset="0"/>
                          </a:rPr>
                          <m:t>TN</m:t>
                        </m:r>
                      </m:num>
                      <m:den>
                        <m:r>
                          <a:rPr lang="en-US" i="1">
                            <a:latin typeface="Cambria Math" panose="02040503050406030204" pitchFamily="18" charset="0"/>
                          </a:rPr>
                          <m:t>#</m:t>
                        </m:r>
                        <m:r>
                          <m:rPr>
                            <m:sty m:val="p"/>
                          </m:rPr>
                          <a:rPr lang="en-US">
                            <a:latin typeface="Cambria Math" panose="02040503050406030204" pitchFamily="18" charset="0"/>
                          </a:rPr>
                          <m:t>T</m:t>
                        </m:r>
                        <m:r>
                          <m:rPr>
                            <m:sty m:val="p"/>
                          </m:rPr>
                          <a:rPr lang="en-US" b="0" i="0" smtClean="0">
                            <a:latin typeface="Cambria Math" panose="02040503050406030204" pitchFamily="18" charset="0"/>
                          </a:rPr>
                          <m:t>N</m:t>
                        </m:r>
                        <m:r>
                          <a:rPr lang="en-US" i="1">
                            <a:latin typeface="Cambria Math" panose="02040503050406030204" pitchFamily="18" charset="0"/>
                          </a:rPr>
                          <m:t>+#</m:t>
                        </m:r>
                        <m:r>
                          <m:rPr>
                            <m:sty m:val="p"/>
                          </m:rPr>
                          <a:rPr lang="en-US">
                            <a:latin typeface="Cambria Math" panose="02040503050406030204" pitchFamily="18" charset="0"/>
                          </a:rPr>
                          <m:t>F</m:t>
                        </m:r>
                        <m:r>
                          <m:rPr>
                            <m:sty m:val="p"/>
                          </m:rPr>
                          <a:rPr lang="en-US" b="0" i="0" smtClean="0">
                            <a:latin typeface="Cambria Math" panose="02040503050406030204" pitchFamily="18" charset="0"/>
                          </a:rPr>
                          <m:t>P</m:t>
                        </m:r>
                      </m:den>
                    </m:f>
                    <m:r>
                      <a:rPr lang="en-US" i="1">
                        <a:latin typeface="Cambria Math" panose="02040503050406030204" pitchFamily="18" charset="0"/>
                      </a:rPr>
                      <m:t>=</m:t>
                    </m:r>
                    <m:r>
                      <m:rPr>
                        <m:sty m:val="p"/>
                      </m:rPr>
                      <a:rPr lang="en-US">
                        <a:latin typeface="Cambria Math" panose="02040503050406030204" pitchFamily="18" charset="0"/>
                      </a:rPr>
                      <m:t>Proportion</m:t>
                    </m:r>
                    <m:r>
                      <a:rPr lang="en-US">
                        <a:latin typeface="Cambria Math" panose="02040503050406030204" pitchFamily="18" charset="0"/>
                      </a:rPr>
                      <m:t> </m:t>
                    </m:r>
                    <m:r>
                      <m:rPr>
                        <m:sty m:val="p"/>
                      </m:rPr>
                      <a:rPr lang="en-US">
                        <a:latin typeface="Cambria Math" panose="02040503050406030204" pitchFamily="18" charset="0"/>
                      </a:rPr>
                      <m:t>of</m:t>
                    </m:r>
                    <m:r>
                      <a:rPr lang="en-US">
                        <a:latin typeface="Cambria Math" panose="02040503050406030204" pitchFamily="18" charset="0"/>
                      </a:rPr>
                      <m:t> </m:t>
                    </m:r>
                    <m:r>
                      <m:rPr>
                        <m:sty m:val="p"/>
                      </m:rPr>
                      <a:rPr lang="en-US" b="0" i="0" smtClean="0">
                        <a:latin typeface="Cambria Math" panose="02040503050406030204" pitchFamily="18" charset="0"/>
                      </a:rPr>
                      <m:t>nega</m:t>
                    </m:r>
                    <m:r>
                      <m:rPr>
                        <m:sty m:val="p"/>
                      </m:rPr>
                      <a:rPr lang="en-US">
                        <a:latin typeface="Cambria Math" panose="02040503050406030204" pitchFamily="18" charset="0"/>
                      </a:rPr>
                      <m:t>tives</m:t>
                    </m:r>
                    <m:r>
                      <a:rPr lang="en-US">
                        <a:latin typeface="Cambria Math" panose="02040503050406030204" pitchFamily="18" charset="0"/>
                      </a:rPr>
                      <m:t> </m:t>
                    </m:r>
                    <m:r>
                      <m:rPr>
                        <m:sty m:val="p"/>
                      </m:rPr>
                      <a:rPr lang="en-US">
                        <a:latin typeface="Cambria Math" panose="02040503050406030204" pitchFamily="18" charset="0"/>
                      </a:rPr>
                      <m:t>correctly</m:t>
                    </m:r>
                    <m:r>
                      <a:rPr lang="en-US">
                        <a:latin typeface="Cambria Math" panose="02040503050406030204" pitchFamily="18" charset="0"/>
                      </a:rPr>
                      <m:t> </m:t>
                    </m:r>
                    <m:r>
                      <m:rPr>
                        <m:sty m:val="p"/>
                      </m:rPr>
                      <a:rPr lang="en-US">
                        <a:latin typeface="Cambria Math" panose="02040503050406030204" pitchFamily="18" charset="0"/>
                      </a:rPr>
                      <m:t>identified</m:t>
                    </m:r>
                    <m:r>
                      <a:rPr lang="en-US">
                        <a:latin typeface="Cambria Math" panose="02040503050406030204" pitchFamily="18" charset="0"/>
                      </a:rPr>
                      <m:t> </m:t>
                    </m:r>
                    <m:r>
                      <m:rPr>
                        <m:sty m:val="p"/>
                      </m:rPr>
                      <a:rPr lang="en-US">
                        <a:latin typeface="Cambria Math" panose="02040503050406030204" pitchFamily="18" charset="0"/>
                      </a:rPr>
                      <m:t>as</m:t>
                    </m:r>
                    <m:r>
                      <a:rPr lang="en-US">
                        <a:latin typeface="Cambria Math" panose="02040503050406030204" pitchFamily="18" charset="0"/>
                      </a:rPr>
                      <m:t> </m:t>
                    </m:r>
                    <m:r>
                      <m:rPr>
                        <m:sty m:val="p"/>
                      </m:rPr>
                      <a:rPr lang="en-US" b="0" i="0" smtClean="0">
                        <a:latin typeface="Cambria Math" panose="02040503050406030204" pitchFamily="18" charset="0"/>
                      </a:rPr>
                      <m:t>nega</m:t>
                    </m:r>
                    <m:r>
                      <m:rPr>
                        <m:sty m:val="p"/>
                      </m:rPr>
                      <a:rPr lang="en-US">
                        <a:latin typeface="Cambria Math" panose="02040503050406030204" pitchFamily="18" charset="0"/>
                      </a:rPr>
                      <m:t>tive</m:t>
                    </m:r>
                  </m:oMath>
                </a14:m>
                <a:endParaRPr lang="en-US" dirty="0"/>
              </a:p>
              <a:p>
                <a:endParaRPr lang="en-US" dirty="0"/>
              </a:p>
              <a:p>
                <a14:m>
                  <m:oMath xmlns:m="http://schemas.openxmlformats.org/officeDocument/2006/math">
                    <m:r>
                      <m:rPr>
                        <m:sty m:val="p"/>
                      </m:rPr>
                      <a:rPr lang="en-US">
                        <a:latin typeface="Cambria Math" panose="02040503050406030204" pitchFamily="18" charset="0"/>
                      </a:rPr>
                      <m:t>Precision</m:t>
                    </m:r>
                    <m:r>
                      <a:rPr lang="en-US" b="0" i="0" smtClean="0">
                        <a:latin typeface="Cambria Math" panose="02040503050406030204" pitchFamily="18" charset="0"/>
                      </a:rPr>
                      <m:t> (</m:t>
                    </m:r>
                    <m:r>
                      <m:rPr>
                        <m:sty m:val="p"/>
                      </m:rPr>
                      <a:rPr lang="en-US" b="0" i="0" smtClean="0">
                        <a:latin typeface="Cambria Math" panose="02040503050406030204" pitchFamily="18" charset="0"/>
                      </a:rPr>
                      <m:t>positive</m:t>
                    </m:r>
                    <m:r>
                      <a:rPr lang="en-US" b="0" i="0" smtClean="0">
                        <a:latin typeface="Cambria Math" panose="02040503050406030204" pitchFamily="18" charset="0"/>
                      </a:rPr>
                      <m:t> </m:t>
                    </m:r>
                    <m:r>
                      <m:rPr>
                        <m:sty m:val="p"/>
                      </m:rPr>
                      <a:rPr lang="en-US" b="0" i="0" smtClean="0">
                        <a:latin typeface="Cambria Math" panose="02040503050406030204" pitchFamily="18" charset="0"/>
                      </a:rPr>
                      <m:t>predictive</m:t>
                    </m:r>
                    <m:r>
                      <a:rPr lang="en-US" b="0" i="0" smtClean="0">
                        <a:latin typeface="Cambria Math" panose="02040503050406030204" pitchFamily="18" charset="0"/>
                      </a:rPr>
                      <m:t> </m:t>
                    </m:r>
                    <m:r>
                      <m:rPr>
                        <m:sty m:val="p"/>
                      </m:rPr>
                      <a:rPr lang="en-US" b="0" i="0" smtClean="0">
                        <a:latin typeface="Cambria Math" panose="02040503050406030204" pitchFamily="18" charset="0"/>
                      </a:rPr>
                      <m:t>value</m:t>
                    </m:r>
                    <m:r>
                      <a:rPr lang="en-US" b="0" i="1" smtClean="0">
                        <a:latin typeface="Cambria Math" panose="02040503050406030204" pitchFamily="18" charset="0"/>
                      </a:rPr>
                      <m:t>)</m:t>
                    </m:r>
                    <m:r>
                      <a:rPr lang="en-US" i="1">
                        <a:latin typeface="Cambria Math" panose="02040503050406030204" pitchFamily="18" charset="0"/>
                      </a:rPr>
                      <m:t>= </m:t>
                    </m:r>
                    <m:f>
                      <m:fPr>
                        <m:ctrlPr>
                          <a:rPr lang="mr-IN" i="1">
                            <a:latin typeface="Cambria Math" panose="02040503050406030204" pitchFamily="18" charset="0"/>
                          </a:rPr>
                        </m:ctrlPr>
                      </m:fPr>
                      <m:num>
                        <m:r>
                          <a:rPr lang="en-US">
                            <a:latin typeface="Cambria Math" panose="02040503050406030204" pitchFamily="18" charset="0"/>
                          </a:rPr>
                          <m:t>#</m:t>
                        </m:r>
                        <m:r>
                          <m:rPr>
                            <m:sty m:val="p"/>
                          </m:rPr>
                          <a:rPr lang="en-US">
                            <a:latin typeface="Cambria Math" panose="02040503050406030204" pitchFamily="18" charset="0"/>
                          </a:rPr>
                          <m:t>TP</m:t>
                        </m:r>
                      </m:num>
                      <m:den>
                        <m:r>
                          <a:rPr lang="en-US" i="1">
                            <a:latin typeface="Cambria Math" panose="02040503050406030204" pitchFamily="18" charset="0"/>
                          </a:rPr>
                          <m:t>#</m:t>
                        </m:r>
                        <m:r>
                          <m:rPr>
                            <m:sty m:val="p"/>
                          </m:rPr>
                          <a:rPr lang="en-US">
                            <a:latin typeface="Cambria Math" panose="02040503050406030204" pitchFamily="18" charset="0"/>
                          </a:rPr>
                          <m:t>TP</m:t>
                        </m:r>
                        <m:r>
                          <a:rPr lang="en-US" i="1">
                            <a:latin typeface="Cambria Math" panose="02040503050406030204" pitchFamily="18" charset="0"/>
                          </a:rPr>
                          <m:t>+#</m:t>
                        </m:r>
                        <m:r>
                          <m:rPr>
                            <m:sty m:val="p"/>
                          </m:rPr>
                          <a:rPr lang="en-US">
                            <a:latin typeface="Cambria Math" panose="02040503050406030204" pitchFamily="18" charset="0"/>
                          </a:rPr>
                          <m:t>FP</m:t>
                        </m:r>
                      </m:den>
                    </m:f>
                    <m:r>
                      <a:rPr lang="en-US" i="1">
                        <a:latin typeface="Cambria Math" panose="02040503050406030204" pitchFamily="18" charset="0"/>
                      </a:rPr>
                      <m:t>=</m:t>
                    </m:r>
                    <m:r>
                      <m:rPr>
                        <m:sty m:val="p"/>
                      </m:rPr>
                      <a:rPr lang="en-US">
                        <a:latin typeface="Cambria Math" panose="02040503050406030204" pitchFamily="18" charset="0"/>
                      </a:rPr>
                      <m:t>Proportion</m:t>
                    </m:r>
                    <m:r>
                      <a:rPr lang="en-US">
                        <a:latin typeface="Cambria Math" panose="02040503050406030204" pitchFamily="18" charset="0"/>
                      </a:rPr>
                      <m:t> </m:t>
                    </m:r>
                    <m:r>
                      <m:rPr>
                        <m:sty m:val="p"/>
                      </m:rPr>
                      <a:rPr lang="en-US">
                        <a:latin typeface="Cambria Math" panose="02040503050406030204" pitchFamily="18" charset="0"/>
                      </a:rPr>
                      <m:t>of</m:t>
                    </m:r>
                    <m:r>
                      <a:rPr lang="en-US">
                        <a:latin typeface="Cambria Math" panose="02040503050406030204" pitchFamily="18" charset="0"/>
                      </a:rPr>
                      <m:t> </m:t>
                    </m:r>
                    <m:r>
                      <m:rPr>
                        <m:sty m:val="p"/>
                      </m:rPr>
                      <a:rPr lang="en-US">
                        <a:latin typeface="Cambria Math" panose="02040503050406030204" pitchFamily="18" charset="0"/>
                      </a:rPr>
                      <m:t>those</m:t>
                    </m:r>
                    <m:r>
                      <a:rPr lang="en-US">
                        <a:latin typeface="Cambria Math" panose="02040503050406030204" pitchFamily="18" charset="0"/>
                      </a:rPr>
                      <m:t> </m:t>
                    </m:r>
                    <m:r>
                      <m:rPr>
                        <m:sty m:val="p"/>
                      </m:rPr>
                      <a:rPr lang="en-US">
                        <a:latin typeface="Cambria Math" panose="02040503050406030204" pitchFamily="18" charset="0"/>
                      </a:rPr>
                      <m:t>identified</m:t>
                    </m:r>
                    <m:r>
                      <a:rPr lang="en-US">
                        <a:latin typeface="Cambria Math" panose="02040503050406030204" pitchFamily="18" charset="0"/>
                      </a:rPr>
                      <m:t> </m:t>
                    </m:r>
                    <m:r>
                      <m:rPr>
                        <m:sty m:val="p"/>
                      </m:rPr>
                      <a:rPr lang="en-US">
                        <a:latin typeface="Cambria Math" panose="02040503050406030204" pitchFamily="18" charset="0"/>
                      </a:rPr>
                      <m:t>positive</m:t>
                    </m:r>
                    <m:r>
                      <a:rPr lang="en-US">
                        <a:latin typeface="Cambria Math" panose="02040503050406030204" pitchFamily="18" charset="0"/>
                      </a:rPr>
                      <m:t> </m:t>
                    </m:r>
                    <m:r>
                      <m:rPr>
                        <m:sty m:val="p"/>
                      </m:rPr>
                      <a:rPr lang="en-US">
                        <a:latin typeface="Cambria Math" panose="02040503050406030204" pitchFamily="18" charset="0"/>
                      </a:rPr>
                      <m:t>that</m:t>
                    </m:r>
                    <m:r>
                      <a:rPr lang="en-US">
                        <a:latin typeface="Cambria Math" panose="02040503050406030204" pitchFamily="18" charset="0"/>
                      </a:rPr>
                      <m:t> </m:t>
                    </m:r>
                    <m:r>
                      <m:rPr>
                        <m:sty m:val="p"/>
                      </m:rPr>
                      <a:rPr lang="en-US">
                        <a:latin typeface="Cambria Math" panose="02040503050406030204" pitchFamily="18" charset="0"/>
                      </a:rPr>
                      <m:t>are</m:t>
                    </m:r>
                    <m:r>
                      <a:rPr lang="en-US">
                        <a:latin typeface="Cambria Math" panose="02040503050406030204" pitchFamily="18" charset="0"/>
                      </a:rPr>
                      <m:t> </m:t>
                    </m:r>
                    <m:r>
                      <m:rPr>
                        <m:sty m:val="p"/>
                      </m:rPr>
                      <a:rPr lang="en-US">
                        <a:latin typeface="Cambria Math" panose="02040503050406030204" pitchFamily="18" charset="0"/>
                      </a:rPr>
                      <m:t>positive</m:t>
                    </m:r>
                  </m:oMath>
                </a14:m>
                <a:endParaRPr lang="en-US" dirty="0"/>
              </a:p>
              <a:p>
                <a:pPr marL="0" indent="0">
                  <a:buNone/>
                </a:pPr>
                <a:endParaRPr lang="en-US" dirty="0"/>
              </a:p>
            </p:txBody>
          </p:sp>
        </mc:Choice>
        <mc:Fallback xmlns="">
          <p:sp>
            <p:nvSpPr>
              <p:cNvPr id="5" name="Content Placeholder 4"/>
              <p:cNvSpPr>
                <a:spLocks noGrp="1" noRot="1" noChangeAspect="1" noMove="1" noResize="1" noEditPoints="1" noAdjustHandles="1" noChangeArrowheads="1" noChangeShapeType="1" noTextEdit="1"/>
              </p:cNvSpPr>
              <p:nvPr>
                <p:ph idx="1"/>
              </p:nvPr>
            </p:nvSpPr>
            <p:spPr>
              <a:xfrm>
                <a:off x="210621" y="1518523"/>
                <a:ext cx="8722758" cy="5642690"/>
              </a:xfrm>
              <a:blipFill>
                <a:blip r:embed="rId3"/>
                <a:stretch>
                  <a:fillRect l="-1164" r="-582"/>
                </a:stretch>
              </a:blipFill>
            </p:spPr>
            <p:txBody>
              <a:bodyPr/>
              <a:lstStyle/>
              <a:p>
                <a:r>
                  <a:rPr lang="en-US">
                    <a:noFill/>
                  </a:rPr>
                  <a:t> </a:t>
                </a:r>
              </a:p>
            </p:txBody>
          </p:sp>
        </mc:Fallback>
      </mc:AlternateContent>
    </p:spTree>
    <p:extLst>
      <p:ext uri="{BB962C8B-B14F-4D97-AF65-F5344CB8AC3E}">
        <p14:creationId xmlns:p14="http://schemas.microsoft.com/office/powerpoint/2010/main" val="3198741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3724072" y="629268"/>
            <a:ext cx="4939868" cy="1286160"/>
          </a:xfrm>
        </p:spPr>
        <p:txBody>
          <a:bodyPr anchor="b">
            <a:normAutofit/>
          </a:bodyPr>
          <a:lstStyle/>
          <a:p>
            <a:r>
              <a:rPr lang="en-US" sz="2800" dirty="0"/>
              <a:t>Sensitivity (recall), Specificity, and Precision: scurvy example</a:t>
            </a:r>
          </a:p>
        </p:txBody>
      </p:sp>
      <p:sp>
        <p:nvSpPr>
          <p:cNvPr id="5" name="Content Placeholder 4"/>
          <p:cNvSpPr>
            <a:spLocks noGrp="1"/>
          </p:cNvSpPr>
          <p:nvPr>
            <p:ph idx="1"/>
          </p:nvPr>
        </p:nvSpPr>
        <p:spPr>
          <a:xfrm>
            <a:off x="3724073" y="2438400"/>
            <a:ext cx="4939867" cy="3785419"/>
          </a:xfrm>
        </p:spPr>
        <p:txBody>
          <a:bodyPr>
            <a:noAutofit/>
          </a:bodyPr>
          <a:lstStyle/>
          <a:p>
            <a:r>
              <a:rPr lang="en-US" sz="2400" dirty="0"/>
              <a:t>The test has a 70% </a:t>
            </a:r>
            <a:r>
              <a:rPr lang="en-US" sz="2400" b="1" dirty="0"/>
              <a:t>sensitivity</a:t>
            </a:r>
            <a:r>
              <a:rPr lang="en-US" sz="2400" dirty="0"/>
              <a:t> if 70% of sailor scurvy+ are identified as scurvy+</a:t>
            </a:r>
          </a:p>
          <a:p>
            <a:r>
              <a:rPr lang="en-US" sz="2400" dirty="0"/>
              <a:t>The test has a 40% </a:t>
            </a:r>
            <a:r>
              <a:rPr lang="en-US" sz="2400" b="1" dirty="0"/>
              <a:t>sensitivity </a:t>
            </a:r>
            <a:r>
              <a:rPr lang="en-US" sz="2400" dirty="0"/>
              <a:t>if 40% of sailor scurvy- are identified as </a:t>
            </a:r>
            <a:r>
              <a:rPr lang="en-US" sz="2400" dirty="0" err="1"/>
              <a:t>scury</a:t>
            </a:r>
            <a:r>
              <a:rPr lang="en-US" sz="2400" dirty="0"/>
              <a:t>-</a:t>
            </a:r>
          </a:p>
          <a:p>
            <a:r>
              <a:rPr lang="en-US" sz="2400" dirty="0"/>
              <a:t>The test has a </a:t>
            </a:r>
            <a:r>
              <a:rPr lang="en-US" sz="2400" b="1" dirty="0"/>
              <a:t>precision</a:t>
            </a:r>
            <a:r>
              <a:rPr lang="en-US" sz="2400" dirty="0"/>
              <a:t> of 80% if 80% of sailors predicted to be scurvy+ are truly </a:t>
            </a:r>
            <a:r>
              <a:rPr lang="en-US" sz="2400" dirty="0" err="1"/>
              <a:t>scuvry</a:t>
            </a:r>
            <a:r>
              <a:rPr lang="en-US" sz="2400" dirty="0"/>
              <a:t>+</a:t>
            </a:r>
          </a:p>
        </p:txBody>
      </p:sp>
      <p:pic>
        <p:nvPicPr>
          <p:cNvPr id="6" name="Picture 5" descr="A person posing for the camera&#10;&#10;Description automatically generated">
            <a:extLst>
              <a:ext uri="{FF2B5EF4-FFF2-40B4-BE49-F238E27FC236}">
                <a16:creationId xmlns:a16="http://schemas.microsoft.com/office/drawing/2014/main" id="{80277259-4C6C-EE4A-86B6-7F26C06F0BB4}"/>
              </a:ext>
            </a:extLst>
          </p:cNvPr>
          <p:cNvPicPr>
            <a:picLocks noChangeAspect="1"/>
          </p:cNvPicPr>
          <p:nvPr/>
        </p:nvPicPr>
        <p:blipFill rotWithShape="1">
          <a:blip r:embed="rId3"/>
          <a:srcRect l="29074" r="27075" b="1"/>
          <a:stretch/>
        </p:blipFill>
        <p:spPr>
          <a:xfrm>
            <a:off x="20" y="10"/>
            <a:ext cx="3476673" cy="6857990"/>
          </a:xfrm>
          <a:prstGeom prst="rect">
            <a:avLst/>
          </a:prstGeom>
          <a:effectLst/>
        </p:spPr>
      </p:pic>
      <p:cxnSp>
        <p:nvCxnSpPr>
          <p:cNvPr id="11" name="Straight Connector 10">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10700" y="2115117"/>
            <a:ext cx="4732020" cy="0"/>
          </a:xfrm>
          <a:prstGeom prst="line">
            <a:avLst/>
          </a:prstGeom>
          <a:ln w="19050">
            <a:solidFill>
              <a:srgbClr val="E1E57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441886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57175" y="0"/>
            <a:ext cx="9401175" cy="1325563"/>
          </a:xfrm>
        </p:spPr>
        <p:txBody>
          <a:bodyPr/>
          <a:lstStyle/>
          <a:p>
            <a:r>
              <a:rPr lang="en-US" dirty="0"/>
              <a:t>Sensitivity and Specificity: a trade-off</a:t>
            </a:r>
          </a:p>
        </p:txBody>
      </p:sp>
      <mc:AlternateContent xmlns:mc="http://schemas.openxmlformats.org/markup-compatibility/2006" xmlns:a14="http://schemas.microsoft.com/office/drawing/2010/main">
        <mc:Choice Requires="a14">
          <p:sp>
            <p:nvSpPr>
              <p:cNvPr id="5" name="Content Placeholder 4"/>
              <p:cNvSpPr>
                <a:spLocks noGrp="1"/>
              </p:cNvSpPr>
              <p:nvPr>
                <p:ph idx="1"/>
              </p:nvPr>
            </p:nvSpPr>
            <p:spPr>
              <a:xfrm>
                <a:off x="210621" y="1075610"/>
                <a:ext cx="8722758" cy="5642690"/>
              </a:xfrm>
            </p:spPr>
            <p:txBody>
              <a:bodyPr>
                <a:normAutofit lnSpcReduction="10000"/>
              </a:bodyPr>
              <a:lstStyle/>
              <a:p>
                <a14:m>
                  <m:oMath xmlns:m="http://schemas.openxmlformats.org/officeDocument/2006/math">
                    <m:r>
                      <a:rPr lang="en-US">
                        <a:latin typeface="Cambria Math" charset="0"/>
                      </a:rPr>
                      <m:t> </m:t>
                    </m:r>
                  </m:oMath>
                </a14:m>
                <a:r>
                  <a:rPr lang="en-US" dirty="0"/>
                  <a:t>There is often a trade-off here between sensitivity and specificity </a:t>
                </a:r>
              </a:p>
              <a:p>
                <a:r>
                  <a:rPr lang="en-US" dirty="0"/>
                  <a:t>Imagine a classification procedure that gives you a probability of being positive for a disease (such classifiers are common)</a:t>
                </a:r>
              </a:p>
              <a:p>
                <a:r>
                  <a:rPr lang="en-US" dirty="0"/>
                  <a:t>To classify individuals we need to choose a threshold to identify them as positive vs. negative (e.g. probability of disease &gt; .70)</a:t>
                </a:r>
              </a:p>
              <a:p>
                <a:r>
                  <a:rPr lang="en-US" dirty="0"/>
                  <a:t>Increasing the threshold increases specificity but reduces sensitivity</a:t>
                </a:r>
              </a:p>
              <a:p>
                <a:r>
                  <a:rPr lang="en-US" dirty="0"/>
                  <a:t>Decreasing the threshold increases sensitivity but reduces specificity </a:t>
                </a:r>
              </a:p>
            </p:txBody>
          </p:sp>
        </mc:Choice>
        <mc:Fallback xmlns="">
          <p:sp>
            <p:nvSpPr>
              <p:cNvPr id="5" name="Content Placeholder 4"/>
              <p:cNvSpPr>
                <a:spLocks noGrp="1" noRot="1" noChangeAspect="1" noMove="1" noResize="1" noEditPoints="1" noAdjustHandles="1" noChangeArrowheads="1" noChangeShapeType="1" noTextEdit="1"/>
              </p:cNvSpPr>
              <p:nvPr>
                <p:ph idx="1"/>
              </p:nvPr>
            </p:nvSpPr>
            <p:spPr>
              <a:xfrm>
                <a:off x="210621" y="1075610"/>
                <a:ext cx="8722758" cy="5642690"/>
              </a:xfrm>
              <a:blipFill>
                <a:blip r:embed="rId3"/>
                <a:stretch>
                  <a:fillRect l="-1164" t="-1798" r="-1601"/>
                </a:stretch>
              </a:blipFill>
            </p:spPr>
            <p:txBody>
              <a:bodyPr/>
              <a:lstStyle/>
              <a:p>
                <a:r>
                  <a:rPr lang="en-US">
                    <a:noFill/>
                  </a:rPr>
                  <a:t> </a:t>
                </a:r>
              </a:p>
            </p:txBody>
          </p:sp>
        </mc:Fallback>
      </mc:AlternateContent>
    </p:spTree>
    <p:extLst>
      <p:ext uri="{BB962C8B-B14F-4D97-AF65-F5344CB8AC3E}">
        <p14:creationId xmlns:p14="http://schemas.microsoft.com/office/powerpoint/2010/main" val="20452822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9CCFD51-14B9-A448-87CD-7FECE904AB8C}"/>
              </a:ext>
            </a:extLst>
          </p:cNvPr>
          <p:cNvPicPr>
            <a:picLocks noChangeAspect="1"/>
          </p:cNvPicPr>
          <p:nvPr/>
        </p:nvPicPr>
        <p:blipFill>
          <a:blip r:embed="rId3"/>
          <a:stretch>
            <a:fillRect/>
          </a:stretch>
        </p:blipFill>
        <p:spPr>
          <a:xfrm>
            <a:off x="5536008" y="4825403"/>
            <a:ext cx="2602230" cy="1923004"/>
          </a:xfrm>
          <a:prstGeom prst="rect">
            <a:avLst/>
          </a:prstGeom>
        </p:spPr>
      </p:pic>
      <p:pic>
        <p:nvPicPr>
          <p:cNvPr id="11" name="Picture 10">
            <a:extLst>
              <a:ext uri="{FF2B5EF4-FFF2-40B4-BE49-F238E27FC236}">
                <a16:creationId xmlns:a16="http://schemas.microsoft.com/office/drawing/2014/main" id="{27654A32-B377-7347-B98C-1E095EB690DD}"/>
              </a:ext>
            </a:extLst>
          </p:cNvPr>
          <p:cNvPicPr>
            <a:picLocks noChangeAspect="1"/>
          </p:cNvPicPr>
          <p:nvPr/>
        </p:nvPicPr>
        <p:blipFill>
          <a:blip r:embed="rId4"/>
          <a:stretch>
            <a:fillRect/>
          </a:stretch>
        </p:blipFill>
        <p:spPr>
          <a:xfrm>
            <a:off x="6059138" y="1452574"/>
            <a:ext cx="1824859" cy="1254969"/>
          </a:xfrm>
          <a:prstGeom prst="rect">
            <a:avLst/>
          </a:prstGeom>
        </p:spPr>
      </p:pic>
      <p:sp>
        <p:nvSpPr>
          <p:cNvPr id="2" name="Title 1"/>
          <p:cNvSpPr>
            <a:spLocks noGrp="1"/>
          </p:cNvSpPr>
          <p:nvPr>
            <p:ph type="title"/>
          </p:nvPr>
        </p:nvSpPr>
        <p:spPr>
          <a:xfrm>
            <a:off x="628650" y="-170452"/>
            <a:ext cx="7886700" cy="1325563"/>
          </a:xfrm>
        </p:spPr>
        <p:txBody>
          <a:bodyPr>
            <a:normAutofit/>
          </a:bodyPr>
          <a:lstStyle/>
          <a:p>
            <a:r>
              <a:rPr lang="en-US" sz="3600" dirty="0"/>
              <a:t>Review of last lecture</a:t>
            </a:r>
          </a:p>
        </p:txBody>
      </p:sp>
      <p:sp>
        <p:nvSpPr>
          <p:cNvPr id="3" name="Content Placeholder 2"/>
          <p:cNvSpPr>
            <a:spLocks noGrp="1"/>
          </p:cNvSpPr>
          <p:nvPr>
            <p:ph idx="1"/>
          </p:nvPr>
        </p:nvSpPr>
        <p:spPr>
          <a:xfrm>
            <a:off x="422815" y="869522"/>
            <a:ext cx="4429760" cy="5118956"/>
          </a:xfrm>
        </p:spPr>
        <p:txBody>
          <a:bodyPr>
            <a:normAutofit/>
          </a:bodyPr>
          <a:lstStyle/>
          <a:p>
            <a:pPr marL="457200" indent="-457200">
              <a:buFont typeface="+mj-lt"/>
              <a:buAutoNum type="arabicPeriod"/>
            </a:pPr>
            <a:r>
              <a:rPr lang="en-US" sz="2400" dirty="0"/>
              <a:t>Machine learning definition</a:t>
            </a:r>
          </a:p>
          <a:p>
            <a:pPr marL="457200" indent="-457200">
              <a:buFont typeface="+mj-lt"/>
              <a:buAutoNum type="arabicPeriod"/>
            </a:pPr>
            <a:endParaRPr lang="en-US" sz="2400" dirty="0"/>
          </a:p>
          <a:p>
            <a:pPr marL="457200" indent="-457200">
              <a:buFont typeface="+mj-lt"/>
              <a:buAutoNum type="arabicPeriod"/>
            </a:pPr>
            <a:endParaRPr lang="en-US" sz="2400" dirty="0"/>
          </a:p>
          <a:p>
            <a:pPr marL="457200" indent="-457200">
              <a:buFont typeface="+mj-lt"/>
              <a:buAutoNum type="arabicPeriod"/>
            </a:pPr>
            <a:endParaRPr lang="en-US" sz="2400" dirty="0"/>
          </a:p>
          <a:p>
            <a:pPr marL="457200" indent="-457200">
              <a:buFont typeface="+mj-lt"/>
              <a:buAutoNum type="arabicPeriod"/>
            </a:pPr>
            <a:endParaRPr lang="en-US" sz="2400" dirty="0"/>
          </a:p>
          <a:p>
            <a:pPr marL="457200" indent="-457200">
              <a:buFont typeface="+mj-lt"/>
              <a:buAutoNum type="arabicPeriod"/>
            </a:pPr>
            <a:r>
              <a:rPr lang="en-US" sz="2400" dirty="0"/>
              <a:t>Types of data</a:t>
            </a:r>
          </a:p>
          <a:p>
            <a:pPr marL="457200" indent="-457200">
              <a:buFont typeface="+mj-lt"/>
              <a:buAutoNum type="arabicPeriod"/>
            </a:pPr>
            <a:endParaRPr lang="en-US" sz="2400" dirty="0"/>
          </a:p>
        </p:txBody>
      </p:sp>
      <p:sp>
        <p:nvSpPr>
          <p:cNvPr id="4" name="Content Placeholder 2">
            <a:extLst>
              <a:ext uri="{FF2B5EF4-FFF2-40B4-BE49-F238E27FC236}">
                <a16:creationId xmlns:a16="http://schemas.microsoft.com/office/drawing/2014/main" id="{FBCFD75A-4EDA-BA4C-A42A-3915B5F66D46}"/>
              </a:ext>
            </a:extLst>
          </p:cNvPr>
          <p:cNvSpPr txBox="1">
            <a:spLocks/>
          </p:cNvSpPr>
          <p:nvPr/>
        </p:nvSpPr>
        <p:spPr>
          <a:xfrm>
            <a:off x="4762376" y="869522"/>
            <a:ext cx="4418384" cy="4397596"/>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mj-lt"/>
              <a:buAutoNum type="arabicPeriod" startAt="3"/>
            </a:pPr>
            <a:r>
              <a:rPr lang="en-US" sz="2400" dirty="0"/>
              <a:t>Types of machine learning</a:t>
            </a:r>
          </a:p>
          <a:p>
            <a:pPr marL="457200" indent="-457200" algn="ctr">
              <a:buFont typeface="+mj-lt"/>
              <a:buAutoNum type="arabicPeriod" startAt="3"/>
            </a:pPr>
            <a:endParaRPr lang="en-US" sz="2400" dirty="0"/>
          </a:p>
          <a:p>
            <a:pPr marL="457200" indent="-457200">
              <a:buFont typeface="+mj-lt"/>
              <a:buAutoNum type="arabicPeriod" startAt="3"/>
            </a:pPr>
            <a:endParaRPr lang="en-US" sz="2400" dirty="0"/>
          </a:p>
          <a:p>
            <a:pPr marL="0" indent="0">
              <a:buNone/>
            </a:pPr>
            <a:endParaRPr lang="en-US" sz="2400" dirty="0"/>
          </a:p>
          <a:p>
            <a:pPr marL="457200" indent="-457200">
              <a:buFont typeface="+mj-lt"/>
              <a:buAutoNum type="arabicPeriod" startAt="4"/>
            </a:pPr>
            <a:r>
              <a:rPr lang="en-US" sz="2400" dirty="0"/>
              <a:t>Regression [supervised]</a:t>
            </a:r>
          </a:p>
          <a:p>
            <a:pPr marL="457200" indent="-457200">
              <a:buFont typeface="+mj-lt"/>
              <a:buAutoNum type="arabicPeriod" startAt="4"/>
            </a:pPr>
            <a:endParaRPr lang="en-US" sz="2400" dirty="0"/>
          </a:p>
          <a:p>
            <a:pPr marL="0" indent="0">
              <a:buNone/>
            </a:pPr>
            <a:endParaRPr lang="en-US" sz="2400" dirty="0"/>
          </a:p>
          <a:p>
            <a:pPr marL="0" indent="0">
              <a:buNone/>
            </a:pPr>
            <a:endParaRPr lang="en-US" sz="2400" dirty="0"/>
          </a:p>
          <a:p>
            <a:pPr marL="457200" indent="-457200">
              <a:buFont typeface="+mj-lt"/>
              <a:buAutoNum type="arabicPeriod" startAt="5"/>
            </a:pPr>
            <a:r>
              <a:rPr lang="en-US" sz="2400" dirty="0"/>
              <a:t>Validation</a:t>
            </a:r>
          </a:p>
          <a:p>
            <a:pPr marL="457200" indent="-457200">
              <a:buFont typeface="+mj-lt"/>
              <a:buAutoNum type="arabicPeriod" startAt="5"/>
            </a:pPr>
            <a:endParaRPr lang="en-US" sz="2400" dirty="0"/>
          </a:p>
        </p:txBody>
      </p:sp>
      <p:pic>
        <p:nvPicPr>
          <p:cNvPr id="5" name="Content Placeholder 3">
            <a:extLst>
              <a:ext uri="{FF2B5EF4-FFF2-40B4-BE49-F238E27FC236}">
                <a16:creationId xmlns:a16="http://schemas.microsoft.com/office/drawing/2014/main" id="{1F726640-4462-9C4A-8DB7-9A0A26F17367}"/>
              </a:ext>
            </a:extLst>
          </p:cNvPr>
          <p:cNvPicPr>
            <a:picLocks noChangeAspect="1"/>
          </p:cNvPicPr>
          <p:nvPr/>
        </p:nvPicPr>
        <p:blipFill>
          <a:blip r:embed="rId5"/>
          <a:stretch>
            <a:fillRect/>
          </a:stretch>
        </p:blipFill>
        <p:spPr>
          <a:xfrm>
            <a:off x="1189414" y="1511300"/>
            <a:ext cx="2896562" cy="1653540"/>
          </a:xfrm>
          <a:prstGeom prst="rect">
            <a:avLst/>
          </a:prstGeom>
        </p:spPr>
      </p:pic>
      <p:pic>
        <p:nvPicPr>
          <p:cNvPr id="6" name="Picture 2" descr="https://lh6.googleusercontent.com/sst2llXhRo11lECkqRw-TP8Id3KVZqgydYwx6dR0RxmfV3XTb86yeQVCXEJzXKiGGNiLsHxS75CjXODkxV7nbgiyRO-pyRvS_02FGZIyP5PIuWhwht9j1RX9fL5ac3z6b1buDAxT">
            <a:extLst>
              <a:ext uri="{FF2B5EF4-FFF2-40B4-BE49-F238E27FC236}">
                <a16:creationId xmlns:a16="http://schemas.microsoft.com/office/drawing/2014/main" id="{87CD4C42-BBC7-0A4F-9AFC-5DD2693B24BE}"/>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23578"/>
          <a:stretch/>
        </p:blipFill>
        <p:spPr bwMode="auto">
          <a:xfrm>
            <a:off x="827122" y="4041190"/>
            <a:ext cx="3744878" cy="222832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5CE760A2-C81A-F341-8D39-9E3BDC8D09D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59139" y="3164840"/>
            <a:ext cx="1824858" cy="1203266"/>
          </a:xfrm>
          <a:prstGeom prst="rect">
            <a:avLst/>
          </a:prstGeom>
        </p:spPr>
      </p:pic>
      <p:sp>
        <p:nvSpPr>
          <p:cNvPr id="13" name="Rectangle 12">
            <a:extLst>
              <a:ext uri="{FF2B5EF4-FFF2-40B4-BE49-F238E27FC236}">
                <a16:creationId xmlns:a16="http://schemas.microsoft.com/office/drawing/2014/main" id="{622D3555-DF8F-EB48-89EF-4EC27915CEC3}"/>
              </a:ext>
            </a:extLst>
          </p:cNvPr>
          <p:cNvSpPr/>
          <p:nvPr/>
        </p:nvSpPr>
        <p:spPr>
          <a:xfrm>
            <a:off x="5944660" y="1867436"/>
            <a:ext cx="739302" cy="817123"/>
          </a:xfrm>
          <a:prstGeom prst="rect">
            <a:avLst/>
          </a:prstGeom>
          <a:noFill/>
          <a:ln w="28575">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7440266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Receiver operating characteristic (ROC) curve</a:t>
            </a:r>
          </a:p>
        </p:txBody>
      </p:sp>
      <p:pic>
        <p:nvPicPr>
          <p:cNvPr id="4" name="Picture 6"/>
          <p:cNvPicPr>
            <a:picLocks noChangeAspect="1" noChangeArrowheads="1"/>
          </p:cNvPicPr>
          <p:nvPr/>
        </p:nvPicPr>
        <p:blipFill rotWithShape="1">
          <a:blip r:embed="rId2">
            <a:extLst>
              <a:ext uri="{28A0092B-C50C-407E-A947-70E740481C1C}">
                <a14:useLocalDpi xmlns:a14="http://schemas.microsoft.com/office/drawing/2010/main" val="0"/>
              </a:ext>
            </a:extLst>
          </a:blip>
          <a:srcRect l="10507" t="6784" r="31323" b="6281"/>
          <a:stretch/>
        </p:blipFill>
        <p:spPr>
          <a:xfrm>
            <a:off x="1130157" y="2383604"/>
            <a:ext cx="3739794" cy="3554859"/>
          </a:xfrm>
          <a:prstGeom prst="rect">
            <a:avLst/>
          </a:prstGeom>
          <a:noFill/>
          <a:ln/>
        </p:spPr>
      </p:pic>
      <p:sp>
        <p:nvSpPr>
          <p:cNvPr id="5" name="TextBox 4"/>
          <p:cNvSpPr txBox="1"/>
          <p:nvPr/>
        </p:nvSpPr>
        <p:spPr>
          <a:xfrm rot="16200000" flipH="1">
            <a:off x="139036" y="3739792"/>
            <a:ext cx="1520576" cy="461665"/>
          </a:xfrm>
          <a:prstGeom prst="rect">
            <a:avLst/>
          </a:prstGeom>
          <a:noFill/>
        </p:spPr>
        <p:txBody>
          <a:bodyPr wrap="square" rtlCol="0">
            <a:spAutoFit/>
          </a:bodyPr>
          <a:lstStyle/>
          <a:p>
            <a:r>
              <a:rPr lang="en-US" sz="2400" dirty="0"/>
              <a:t>Sensitivity</a:t>
            </a:r>
          </a:p>
        </p:txBody>
      </p:sp>
      <p:sp>
        <p:nvSpPr>
          <p:cNvPr id="6" name="TextBox 5"/>
          <p:cNvSpPr txBox="1"/>
          <p:nvPr/>
        </p:nvSpPr>
        <p:spPr>
          <a:xfrm flipH="1">
            <a:off x="2060075" y="5855597"/>
            <a:ext cx="1879957" cy="461665"/>
          </a:xfrm>
          <a:prstGeom prst="rect">
            <a:avLst/>
          </a:prstGeom>
          <a:noFill/>
        </p:spPr>
        <p:txBody>
          <a:bodyPr wrap="square" rtlCol="0">
            <a:spAutoFit/>
          </a:bodyPr>
          <a:lstStyle/>
          <a:p>
            <a:r>
              <a:rPr lang="en-US" sz="2400" dirty="0"/>
              <a:t>1 - Specificity</a:t>
            </a:r>
          </a:p>
        </p:txBody>
      </p:sp>
      <p:cxnSp>
        <p:nvCxnSpPr>
          <p:cNvPr id="7" name="Straight Connector 6">
            <a:extLst>
              <a:ext uri="{FF2B5EF4-FFF2-40B4-BE49-F238E27FC236}">
                <a16:creationId xmlns:a16="http://schemas.microsoft.com/office/drawing/2014/main" id="{E8262A35-0AE8-FF4E-8469-907D179B8834}"/>
              </a:ext>
            </a:extLst>
          </p:cNvPr>
          <p:cNvCxnSpPr>
            <a:cxnSpLocks/>
          </p:cNvCxnSpPr>
          <p:nvPr/>
        </p:nvCxnSpPr>
        <p:spPr>
          <a:xfrm flipV="1">
            <a:off x="1651000" y="2501900"/>
            <a:ext cx="3009900" cy="31115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Content Placeholder 7">
            <a:extLst>
              <a:ext uri="{FF2B5EF4-FFF2-40B4-BE49-F238E27FC236}">
                <a16:creationId xmlns:a16="http://schemas.microsoft.com/office/drawing/2014/main" id="{D5658D53-DE00-204D-806E-0152BF9354A5}"/>
              </a:ext>
            </a:extLst>
          </p:cNvPr>
          <p:cNvSpPr txBox="1">
            <a:spLocks/>
          </p:cNvSpPr>
          <p:nvPr/>
        </p:nvSpPr>
        <p:spPr>
          <a:xfrm>
            <a:off x="4869950" y="3302000"/>
            <a:ext cx="4394200" cy="482502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1" dirty="0"/>
              <a:t>Definition</a:t>
            </a:r>
            <a:r>
              <a:rPr lang="en-US" sz="2000" dirty="0"/>
              <a:t>: The ROC curve is a graphical summary of the performance of a classifier when the classification threshold is varied.</a:t>
            </a:r>
          </a:p>
          <a:p>
            <a:pPr lvl="1"/>
            <a:endParaRPr lang="en-US" sz="1600" dirty="0"/>
          </a:p>
        </p:txBody>
      </p:sp>
      <mc:AlternateContent xmlns:mc="http://schemas.openxmlformats.org/markup-compatibility/2006" xmlns:p14="http://schemas.microsoft.com/office/powerpoint/2010/main">
        <mc:Choice Requires="p14">
          <p:contentPart p14:bwMode="auto" r:id="rId3">
            <p14:nvContentPartPr>
              <p14:cNvPr id="14" name="Ink 13">
                <a:extLst>
                  <a:ext uri="{FF2B5EF4-FFF2-40B4-BE49-F238E27FC236}">
                    <a16:creationId xmlns:a16="http://schemas.microsoft.com/office/drawing/2014/main" id="{9D0DEECA-F8CC-1A4E-B476-B7651CB96A04}"/>
                  </a:ext>
                </a:extLst>
              </p14:cNvPr>
              <p14:cNvContentPartPr/>
              <p14:nvPr/>
            </p14:nvContentPartPr>
            <p14:xfrm>
              <a:off x="1963862" y="3568651"/>
              <a:ext cx="393120" cy="754560"/>
            </p14:xfrm>
          </p:contentPart>
        </mc:Choice>
        <mc:Fallback xmlns="">
          <p:pic>
            <p:nvPicPr>
              <p:cNvPr id="14" name="Ink 13">
                <a:extLst>
                  <a:ext uri="{FF2B5EF4-FFF2-40B4-BE49-F238E27FC236}">
                    <a16:creationId xmlns:a16="http://schemas.microsoft.com/office/drawing/2014/main" id="{9D0DEECA-F8CC-1A4E-B476-B7651CB96A04}"/>
                  </a:ext>
                </a:extLst>
              </p:cNvPr>
              <p:cNvPicPr/>
              <p:nvPr/>
            </p:nvPicPr>
            <p:blipFill>
              <a:blip r:embed="rId4"/>
              <a:stretch>
                <a:fillRect/>
              </a:stretch>
            </p:blipFill>
            <p:spPr>
              <a:xfrm>
                <a:off x="1946222" y="3551011"/>
                <a:ext cx="428760" cy="7902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8" name="Ink 17">
                <a:extLst>
                  <a:ext uri="{FF2B5EF4-FFF2-40B4-BE49-F238E27FC236}">
                    <a16:creationId xmlns:a16="http://schemas.microsoft.com/office/drawing/2014/main" id="{E56FAA73-F520-4945-8FC8-7FA352655616}"/>
                  </a:ext>
                </a:extLst>
              </p14:cNvPr>
              <p14:cNvContentPartPr/>
              <p14:nvPr/>
            </p14:nvContentPartPr>
            <p14:xfrm>
              <a:off x="1751462" y="2588371"/>
              <a:ext cx="2789640" cy="2904120"/>
            </p14:xfrm>
          </p:contentPart>
        </mc:Choice>
        <mc:Fallback xmlns="">
          <p:pic>
            <p:nvPicPr>
              <p:cNvPr id="18" name="Ink 17">
                <a:extLst>
                  <a:ext uri="{FF2B5EF4-FFF2-40B4-BE49-F238E27FC236}">
                    <a16:creationId xmlns:a16="http://schemas.microsoft.com/office/drawing/2014/main" id="{E56FAA73-F520-4945-8FC8-7FA352655616}"/>
                  </a:ext>
                </a:extLst>
              </p:cNvPr>
              <p:cNvPicPr/>
              <p:nvPr/>
            </p:nvPicPr>
            <p:blipFill>
              <a:blip r:embed="rId6"/>
              <a:stretch>
                <a:fillRect/>
              </a:stretch>
            </p:blipFill>
            <p:spPr>
              <a:xfrm>
                <a:off x="1688462" y="2525371"/>
                <a:ext cx="2915280" cy="3029760"/>
              </a:xfrm>
              <a:prstGeom prst="rect">
                <a:avLst/>
              </a:prstGeom>
            </p:spPr>
          </p:pic>
        </mc:Fallback>
      </mc:AlternateContent>
    </p:spTree>
    <p:extLst>
      <p:ext uri="{BB962C8B-B14F-4D97-AF65-F5344CB8AC3E}">
        <p14:creationId xmlns:p14="http://schemas.microsoft.com/office/powerpoint/2010/main" val="161695277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8060690" cy="1325563"/>
          </a:xfrm>
        </p:spPr>
        <p:txBody>
          <a:bodyPr/>
          <a:lstStyle/>
          <a:p>
            <a:r>
              <a:rPr lang="en-US" dirty="0"/>
              <a:t>Choosing threshold based on ROC</a:t>
            </a:r>
          </a:p>
        </p:txBody>
      </p:sp>
      <p:sp>
        <p:nvSpPr>
          <p:cNvPr id="8" name="Content Placeholder 7"/>
          <p:cNvSpPr>
            <a:spLocks noGrp="1"/>
          </p:cNvSpPr>
          <p:nvPr>
            <p:ph sz="half" idx="2"/>
          </p:nvPr>
        </p:nvSpPr>
        <p:spPr>
          <a:xfrm>
            <a:off x="4955780" y="1981815"/>
            <a:ext cx="4085478" cy="4593646"/>
          </a:xfrm>
        </p:spPr>
        <p:txBody>
          <a:bodyPr>
            <a:normAutofit/>
          </a:bodyPr>
          <a:lstStyle/>
          <a:p>
            <a:r>
              <a:rPr lang="en-US" sz="2000" dirty="0"/>
              <a:t>Many possible thresholds, each corresponding to one point on curve</a:t>
            </a:r>
          </a:p>
          <a:p>
            <a:pPr lvl="1"/>
            <a:r>
              <a:rPr lang="en-US" sz="1600" dirty="0">
                <a:solidFill>
                  <a:schemeClr val="accent1"/>
                </a:solidFill>
              </a:rPr>
              <a:t>Rule 1:  high sensitivity (80%)		          low specificity (50%)</a:t>
            </a:r>
          </a:p>
          <a:p>
            <a:pPr lvl="1"/>
            <a:r>
              <a:rPr lang="en-US" sz="1600" dirty="0">
                <a:solidFill>
                  <a:srgbClr val="FF0000"/>
                </a:solidFill>
              </a:rPr>
              <a:t>Rule 2: low sensitivity (40%) 		         high specificity (90%)</a:t>
            </a:r>
          </a:p>
          <a:p>
            <a:r>
              <a:rPr lang="en-US" sz="2000" dirty="0"/>
              <a:t>ROC curve is constructed by evaluating each possible threshold</a:t>
            </a:r>
          </a:p>
          <a:p>
            <a:pPr marL="0" indent="0">
              <a:buNone/>
            </a:pPr>
            <a:endParaRPr lang="en-US" sz="2000" dirty="0"/>
          </a:p>
          <a:p>
            <a:pPr lvl="1"/>
            <a:endParaRPr lang="en-US" sz="1600" dirty="0"/>
          </a:p>
        </p:txBody>
      </p:sp>
      <p:pic>
        <p:nvPicPr>
          <p:cNvPr id="4" name="Picture 6"/>
          <p:cNvPicPr>
            <a:picLocks noChangeAspect="1" noChangeArrowheads="1"/>
          </p:cNvPicPr>
          <p:nvPr/>
        </p:nvPicPr>
        <p:blipFill rotWithShape="1">
          <a:blip r:embed="rId3">
            <a:extLst>
              <a:ext uri="{28A0092B-C50C-407E-A947-70E740481C1C}">
                <a14:useLocalDpi xmlns:a14="http://schemas.microsoft.com/office/drawing/2010/main" val="0"/>
              </a:ext>
            </a:extLst>
          </a:blip>
          <a:srcRect l="10507" t="6784" r="31323" b="6281"/>
          <a:stretch/>
        </p:blipFill>
        <p:spPr>
          <a:xfrm>
            <a:off x="1130157" y="2383604"/>
            <a:ext cx="3739794" cy="3554859"/>
          </a:xfrm>
          <a:prstGeom prst="rect">
            <a:avLst/>
          </a:prstGeom>
          <a:noFill/>
          <a:ln/>
        </p:spPr>
      </p:pic>
      <p:sp>
        <p:nvSpPr>
          <p:cNvPr id="5" name="TextBox 4"/>
          <p:cNvSpPr txBox="1"/>
          <p:nvPr/>
        </p:nvSpPr>
        <p:spPr>
          <a:xfrm rot="16200000" flipH="1">
            <a:off x="139036" y="3739792"/>
            <a:ext cx="1520576" cy="461665"/>
          </a:xfrm>
          <a:prstGeom prst="rect">
            <a:avLst/>
          </a:prstGeom>
          <a:noFill/>
        </p:spPr>
        <p:txBody>
          <a:bodyPr wrap="square" rtlCol="0">
            <a:spAutoFit/>
          </a:bodyPr>
          <a:lstStyle/>
          <a:p>
            <a:r>
              <a:rPr lang="en-US" sz="2400" dirty="0"/>
              <a:t>Sensitivity</a:t>
            </a:r>
          </a:p>
        </p:txBody>
      </p:sp>
      <p:sp>
        <p:nvSpPr>
          <p:cNvPr id="6" name="TextBox 5"/>
          <p:cNvSpPr txBox="1"/>
          <p:nvPr/>
        </p:nvSpPr>
        <p:spPr>
          <a:xfrm flipH="1">
            <a:off x="2060075" y="5855597"/>
            <a:ext cx="1879957" cy="461665"/>
          </a:xfrm>
          <a:prstGeom prst="rect">
            <a:avLst/>
          </a:prstGeom>
          <a:noFill/>
        </p:spPr>
        <p:txBody>
          <a:bodyPr wrap="square" rtlCol="0">
            <a:spAutoFit/>
          </a:bodyPr>
          <a:lstStyle/>
          <a:p>
            <a:r>
              <a:rPr lang="en-US" sz="2400" dirty="0"/>
              <a:t>1 - Specificity</a:t>
            </a:r>
          </a:p>
        </p:txBody>
      </p:sp>
      <p:sp>
        <p:nvSpPr>
          <p:cNvPr id="12" name="Rectangle 11">
            <a:extLst>
              <a:ext uri="{FF2B5EF4-FFF2-40B4-BE49-F238E27FC236}">
                <a16:creationId xmlns:a16="http://schemas.microsoft.com/office/drawing/2014/main" id="{96EEAE62-E80F-C243-9D77-F61260BFCD9A}"/>
              </a:ext>
            </a:extLst>
          </p:cNvPr>
          <p:cNvSpPr/>
          <p:nvPr/>
        </p:nvSpPr>
        <p:spPr>
          <a:xfrm>
            <a:off x="-494877" y="1584114"/>
            <a:ext cx="5992851" cy="369332"/>
          </a:xfrm>
          <a:prstGeom prst="rect">
            <a:avLst/>
          </a:prstGeom>
        </p:spPr>
        <p:txBody>
          <a:bodyPr wrap="square">
            <a:spAutoFit/>
          </a:bodyPr>
          <a:lstStyle/>
          <a:p>
            <a:pPr lvl="1"/>
            <a:r>
              <a:rPr lang="en-US" i="1" dirty="0">
                <a:solidFill>
                  <a:schemeClr val="accent1"/>
                </a:solidFill>
              </a:rPr>
              <a:t>Rule 1: predict label disease if probability of disease &gt; .4</a:t>
            </a:r>
          </a:p>
        </p:txBody>
      </p:sp>
      <p:sp>
        <p:nvSpPr>
          <p:cNvPr id="20" name="Rectangle 19">
            <a:extLst>
              <a:ext uri="{FF2B5EF4-FFF2-40B4-BE49-F238E27FC236}">
                <a16:creationId xmlns:a16="http://schemas.microsoft.com/office/drawing/2014/main" id="{32DD8D71-D1A9-0443-89BD-048B00DEF369}"/>
              </a:ext>
            </a:extLst>
          </p:cNvPr>
          <p:cNvSpPr/>
          <p:nvPr/>
        </p:nvSpPr>
        <p:spPr>
          <a:xfrm>
            <a:off x="-365627" y="6333744"/>
            <a:ext cx="6245565" cy="369332"/>
          </a:xfrm>
          <a:prstGeom prst="rect">
            <a:avLst/>
          </a:prstGeom>
        </p:spPr>
        <p:txBody>
          <a:bodyPr wrap="square">
            <a:spAutoFit/>
          </a:bodyPr>
          <a:lstStyle/>
          <a:p>
            <a:pPr lvl="1"/>
            <a:r>
              <a:rPr lang="en-US" i="1" dirty="0">
                <a:solidFill>
                  <a:srgbClr val="FF0000"/>
                </a:solidFill>
              </a:rPr>
              <a:t>Rule 2: predict label disease if probability of disease &gt; .80</a:t>
            </a:r>
          </a:p>
        </p:txBody>
      </p:sp>
      <mc:AlternateContent xmlns:mc="http://schemas.openxmlformats.org/markup-compatibility/2006" xmlns:p14="http://schemas.microsoft.com/office/powerpoint/2010/main">
        <mc:Choice Requires="p14">
          <p:contentPart p14:bwMode="auto" r:id="rId4">
            <p14:nvContentPartPr>
              <p14:cNvPr id="3" name="Ink 2">
                <a:extLst>
                  <a:ext uri="{FF2B5EF4-FFF2-40B4-BE49-F238E27FC236}">
                    <a16:creationId xmlns:a16="http://schemas.microsoft.com/office/drawing/2014/main" id="{D5DBFF0D-DB00-FE4C-A4F0-8BCD1D499FA5}"/>
                  </a:ext>
                </a:extLst>
              </p14:cNvPr>
              <p14:cNvContentPartPr/>
              <p14:nvPr/>
            </p14:nvContentPartPr>
            <p14:xfrm>
              <a:off x="1865582" y="3916771"/>
              <a:ext cx="111240" cy="315000"/>
            </p14:xfrm>
          </p:contentPart>
        </mc:Choice>
        <mc:Fallback xmlns="">
          <p:pic>
            <p:nvPicPr>
              <p:cNvPr id="3" name="Ink 2">
                <a:extLst>
                  <a:ext uri="{FF2B5EF4-FFF2-40B4-BE49-F238E27FC236}">
                    <a16:creationId xmlns:a16="http://schemas.microsoft.com/office/drawing/2014/main" id="{D5DBFF0D-DB00-FE4C-A4F0-8BCD1D499FA5}"/>
                  </a:ext>
                </a:extLst>
              </p:cNvPr>
              <p:cNvPicPr/>
              <p:nvPr/>
            </p:nvPicPr>
            <p:blipFill>
              <a:blip r:embed="rId5"/>
              <a:stretch>
                <a:fillRect/>
              </a:stretch>
            </p:blipFill>
            <p:spPr>
              <a:xfrm>
                <a:off x="1829942" y="3880771"/>
                <a:ext cx="182880" cy="38664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7" name="Ink 6">
                <a:extLst>
                  <a:ext uri="{FF2B5EF4-FFF2-40B4-BE49-F238E27FC236}">
                    <a16:creationId xmlns:a16="http://schemas.microsoft.com/office/drawing/2014/main" id="{CFDD7BE1-9CA8-7140-A30E-A811BAE4D6BA}"/>
                  </a:ext>
                </a:extLst>
              </p14:cNvPr>
              <p14:cNvContentPartPr/>
              <p14:nvPr/>
            </p14:nvContentPartPr>
            <p14:xfrm>
              <a:off x="1989782" y="2970691"/>
              <a:ext cx="960120" cy="966240"/>
            </p14:xfrm>
          </p:contentPart>
        </mc:Choice>
        <mc:Fallback xmlns="">
          <p:pic>
            <p:nvPicPr>
              <p:cNvPr id="7" name="Ink 6">
                <a:extLst>
                  <a:ext uri="{FF2B5EF4-FFF2-40B4-BE49-F238E27FC236}">
                    <a16:creationId xmlns:a16="http://schemas.microsoft.com/office/drawing/2014/main" id="{CFDD7BE1-9CA8-7140-A30E-A811BAE4D6BA}"/>
                  </a:ext>
                </a:extLst>
              </p:cNvPr>
              <p:cNvPicPr/>
              <p:nvPr/>
            </p:nvPicPr>
            <p:blipFill>
              <a:blip r:embed="rId7"/>
              <a:stretch>
                <a:fillRect/>
              </a:stretch>
            </p:blipFill>
            <p:spPr>
              <a:xfrm>
                <a:off x="1953782" y="2934691"/>
                <a:ext cx="1031760" cy="103788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9" name="Ink 8">
                <a:extLst>
                  <a:ext uri="{FF2B5EF4-FFF2-40B4-BE49-F238E27FC236}">
                    <a16:creationId xmlns:a16="http://schemas.microsoft.com/office/drawing/2014/main" id="{145D2097-E17A-4F47-B1B2-781ED4772B0C}"/>
                  </a:ext>
                </a:extLst>
              </p14:cNvPr>
              <p14:cNvContentPartPr/>
              <p14:nvPr/>
            </p14:nvContentPartPr>
            <p14:xfrm>
              <a:off x="3243302" y="2686651"/>
              <a:ext cx="378360" cy="185400"/>
            </p14:xfrm>
          </p:contentPart>
        </mc:Choice>
        <mc:Fallback xmlns="">
          <p:pic>
            <p:nvPicPr>
              <p:cNvPr id="9" name="Ink 8">
                <a:extLst>
                  <a:ext uri="{FF2B5EF4-FFF2-40B4-BE49-F238E27FC236}">
                    <a16:creationId xmlns:a16="http://schemas.microsoft.com/office/drawing/2014/main" id="{145D2097-E17A-4F47-B1B2-781ED4772B0C}"/>
                  </a:ext>
                </a:extLst>
              </p:cNvPr>
              <p:cNvPicPr/>
              <p:nvPr/>
            </p:nvPicPr>
            <p:blipFill>
              <a:blip r:embed="rId9"/>
              <a:stretch>
                <a:fillRect/>
              </a:stretch>
            </p:blipFill>
            <p:spPr>
              <a:xfrm>
                <a:off x="3207662" y="2650651"/>
                <a:ext cx="450000" cy="25704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0" name="Ink 9">
                <a:extLst>
                  <a:ext uri="{FF2B5EF4-FFF2-40B4-BE49-F238E27FC236}">
                    <a16:creationId xmlns:a16="http://schemas.microsoft.com/office/drawing/2014/main" id="{AD4A85C0-C2CA-FF4B-940D-41FDDF5C2131}"/>
                  </a:ext>
                </a:extLst>
              </p14:cNvPr>
              <p14:cNvContentPartPr/>
              <p14:nvPr/>
            </p14:nvContentPartPr>
            <p14:xfrm>
              <a:off x="3631742" y="2546611"/>
              <a:ext cx="860040" cy="217080"/>
            </p14:xfrm>
          </p:contentPart>
        </mc:Choice>
        <mc:Fallback xmlns="">
          <p:pic>
            <p:nvPicPr>
              <p:cNvPr id="10" name="Ink 9">
                <a:extLst>
                  <a:ext uri="{FF2B5EF4-FFF2-40B4-BE49-F238E27FC236}">
                    <a16:creationId xmlns:a16="http://schemas.microsoft.com/office/drawing/2014/main" id="{AD4A85C0-C2CA-FF4B-940D-41FDDF5C2131}"/>
                  </a:ext>
                </a:extLst>
              </p:cNvPr>
              <p:cNvPicPr/>
              <p:nvPr/>
            </p:nvPicPr>
            <p:blipFill>
              <a:blip r:embed="rId11"/>
              <a:stretch>
                <a:fillRect/>
              </a:stretch>
            </p:blipFill>
            <p:spPr>
              <a:xfrm>
                <a:off x="3596102" y="2510611"/>
                <a:ext cx="931680" cy="28872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1" name="Ink 10">
                <a:extLst>
                  <a:ext uri="{FF2B5EF4-FFF2-40B4-BE49-F238E27FC236}">
                    <a16:creationId xmlns:a16="http://schemas.microsoft.com/office/drawing/2014/main" id="{56B23111-A9C7-DE4D-85D6-84BAFAD5FF95}"/>
                  </a:ext>
                </a:extLst>
              </p14:cNvPr>
              <p14:cNvContentPartPr/>
              <p14:nvPr/>
            </p14:nvContentPartPr>
            <p14:xfrm>
              <a:off x="1708262" y="4515091"/>
              <a:ext cx="63000" cy="289440"/>
            </p14:xfrm>
          </p:contentPart>
        </mc:Choice>
        <mc:Fallback xmlns="">
          <p:pic>
            <p:nvPicPr>
              <p:cNvPr id="11" name="Ink 10">
                <a:extLst>
                  <a:ext uri="{FF2B5EF4-FFF2-40B4-BE49-F238E27FC236}">
                    <a16:creationId xmlns:a16="http://schemas.microsoft.com/office/drawing/2014/main" id="{56B23111-A9C7-DE4D-85D6-84BAFAD5FF95}"/>
                  </a:ext>
                </a:extLst>
              </p:cNvPr>
              <p:cNvPicPr/>
              <p:nvPr/>
            </p:nvPicPr>
            <p:blipFill>
              <a:blip r:embed="rId13"/>
              <a:stretch>
                <a:fillRect/>
              </a:stretch>
            </p:blipFill>
            <p:spPr>
              <a:xfrm>
                <a:off x="1690262" y="4497451"/>
                <a:ext cx="98640" cy="32508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5" name="Ink 14">
                <a:extLst>
                  <a:ext uri="{FF2B5EF4-FFF2-40B4-BE49-F238E27FC236}">
                    <a16:creationId xmlns:a16="http://schemas.microsoft.com/office/drawing/2014/main" id="{4E6BD2FA-C3C6-4240-8013-4427B5328F57}"/>
                  </a:ext>
                </a:extLst>
              </p14:cNvPr>
              <p14:cNvContentPartPr/>
              <p14:nvPr/>
            </p14:nvContentPartPr>
            <p14:xfrm>
              <a:off x="1681262" y="4865371"/>
              <a:ext cx="21960" cy="128160"/>
            </p14:xfrm>
          </p:contentPart>
        </mc:Choice>
        <mc:Fallback xmlns="">
          <p:pic>
            <p:nvPicPr>
              <p:cNvPr id="15" name="Ink 14">
                <a:extLst>
                  <a:ext uri="{FF2B5EF4-FFF2-40B4-BE49-F238E27FC236}">
                    <a16:creationId xmlns:a16="http://schemas.microsoft.com/office/drawing/2014/main" id="{4E6BD2FA-C3C6-4240-8013-4427B5328F57}"/>
                  </a:ext>
                </a:extLst>
              </p:cNvPr>
              <p:cNvPicPr/>
              <p:nvPr/>
            </p:nvPicPr>
            <p:blipFill>
              <a:blip r:embed="rId15"/>
              <a:stretch>
                <a:fillRect/>
              </a:stretch>
            </p:blipFill>
            <p:spPr>
              <a:xfrm>
                <a:off x="1663328" y="4847371"/>
                <a:ext cx="58194" cy="16380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6" name="Ink 15">
                <a:extLst>
                  <a:ext uri="{FF2B5EF4-FFF2-40B4-BE49-F238E27FC236}">
                    <a16:creationId xmlns:a16="http://schemas.microsoft.com/office/drawing/2014/main" id="{416F638C-198B-684E-A2EF-229555CE20FD}"/>
                  </a:ext>
                </a:extLst>
              </p14:cNvPr>
              <p14:cNvContentPartPr/>
              <p14:nvPr/>
            </p14:nvContentPartPr>
            <p14:xfrm>
              <a:off x="1792502" y="2762251"/>
              <a:ext cx="1538640" cy="2217960"/>
            </p14:xfrm>
          </p:contentPart>
        </mc:Choice>
        <mc:Fallback xmlns="">
          <p:pic>
            <p:nvPicPr>
              <p:cNvPr id="16" name="Ink 15">
                <a:extLst>
                  <a:ext uri="{FF2B5EF4-FFF2-40B4-BE49-F238E27FC236}">
                    <a16:creationId xmlns:a16="http://schemas.microsoft.com/office/drawing/2014/main" id="{416F638C-198B-684E-A2EF-229555CE20FD}"/>
                  </a:ext>
                </a:extLst>
              </p:cNvPr>
              <p:cNvPicPr/>
              <p:nvPr/>
            </p:nvPicPr>
            <p:blipFill>
              <a:blip r:embed="rId17"/>
              <a:stretch>
                <a:fillRect/>
              </a:stretch>
            </p:blipFill>
            <p:spPr>
              <a:xfrm>
                <a:off x="1729502" y="2699251"/>
                <a:ext cx="1664280" cy="234360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23" name="Ink 22">
                <a:extLst>
                  <a:ext uri="{FF2B5EF4-FFF2-40B4-BE49-F238E27FC236}">
                    <a16:creationId xmlns:a16="http://schemas.microsoft.com/office/drawing/2014/main" id="{A8BE4039-4F2F-C44D-960E-A8FD256F76E4}"/>
                  </a:ext>
                </a:extLst>
              </p14:cNvPr>
              <p14:cNvContentPartPr/>
              <p14:nvPr/>
            </p14:nvContentPartPr>
            <p14:xfrm>
              <a:off x="2759102" y="2549131"/>
              <a:ext cx="1844280" cy="1929240"/>
            </p14:xfrm>
          </p:contentPart>
        </mc:Choice>
        <mc:Fallback xmlns="">
          <p:pic>
            <p:nvPicPr>
              <p:cNvPr id="23" name="Ink 22">
                <a:extLst>
                  <a:ext uri="{FF2B5EF4-FFF2-40B4-BE49-F238E27FC236}">
                    <a16:creationId xmlns:a16="http://schemas.microsoft.com/office/drawing/2014/main" id="{A8BE4039-4F2F-C44D-960E-A8FD256F76E4}"/>
                  </a:ext>
                </a:extLst>
              </p:cNvPr>
              <p:cNvPicPr/>
              <p:nvPr/>
            </p:nvPicPr>
            <p:blipFill>
              <a:blip r:embed="rId19"/>
              <a:stretch>
                <a:fillRect/>
              </a:stretch>
            </p:blipFill>
            <p:spPr>
              <a:xfrm>
                <a:off x="2723102" y="2513491"/>
                <a:ext cx="1915920" cy="200088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22" name="Ink 21">
                <a:extLst>
                  <a:ext uri="{FF2B5EF4-FFF2-40B4-BE49-F238E27FC236}">
                    <a16:creationId xmlns:a16="http://schemas.microsoft.com/office/drawing/2014/main" id="{A3666F75-2E18-FD46-A653-EEB7A0E7C263}"/>
                  </a:ext>
                </a:extLst>
              </p14:cNvPr>
              <p14:cNvContentPartPr/>
              <p14:nvPr/>
            </p14:nvContentPartPr>
            <p14:xfrm>
              <a:off x="1684862" y="4436251"/>
              <a:ext cx="1036440" cy="1145520"/>
            </p14:xfrm>
          </p:contentPart>
        </mc:Choice>
        <mc:Fallback xmlns="">
          <p:pic>
            <p:nvPicPr>
              <p:cNvPr id="22" name="Ink 21">
                <a:extLst>
                  <a:ext uri="{FF2B5EF4-FFF2-40B4-BE49-F238E27FC236}">
                    <a16:creationId xmlns:a16="http://schemas.microsoft.com/office/drawing/2014/main" id="{A3666F75-2E18-FD46-A653-EEB7A0E7C263}"/>
                  </a:ext>
                </a:extLst>
              </p:cNvPr>
              <p:cNvPicPr/>
              <p:nvPr/>
            </p:nvPicPr>
            <p:blipFill>
              <a:blip r:embed="rId21"/>
              <a:stretch>
                <a:fillRect/>
              </a:stretch>
            </p:blipFill>
            <p:spPr>
              <a:xfrm>
                <a:off x="1666862" y="4418611"/>
                <a:ext cx="1072080" cy="1181160"/>
              </a:xfrm>
              <a:prstGeom prst="rect">
                <a:avLst/>
              </a:prstGeom>
            </p:spPr>
          </p:pic>
        </mc:Fallback>
      </mc:AlternateContent>
      <p:cxnSp>
        <p:nvCxnSpPr>
          <p:cNvPr id="27" name="Straight Connector 26">
            <a:extLst>
              <a:ext uri="{FF2B5EF4-FFF2-40B4-BE49-F238E27FC236}">
                <a16:creationId xmlns:a16="http://schemas.microsoft.com/office/drawing/2014/main" id="{DC5C562D-AB1C-2C41-B486-6BBEFA90E780}"/>
              </a:ext>
            </a:extLst>
          </p:cNvPr>
          <p:cNvCxnSpPr>
            <a:cxnSpLocks/>
            <a:stCxn id="24" idx="0"/>
          </p:cNvCxnSpPr>
          <p:nvPr/>
        </p:nvCxnSpPr>
        <p:spPr>
          <a:xfrm flipH="1" flipV="1">
            <a:off x="2306351" y="1932886"/>
            <a:ext cx="781176" cy="873814"/>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7C410DA-B3E6-2447-B42A-1076740CC4B6}"/>
              </a:ext>
            </a:extLst>
          </p:cNvPr>
          <p:cNvCxnSpPr>
            <a:cxnSpLocks/>
          </p:cNvCxnSpPr>
          <p:nvPr/>
        </p:nvCxnSpPr>
        <p:spPr>
          <a:xfrm>
            <a:off x="1804826" y="4481838"/>
            <a:ext cx="87473" cy="185190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9B2765C5-80E4-EC46-961B-215826FFAF90}"/>
              </a:ext>
            </a:extLst>
          </p:cNvPr>
          <p:cNvSpPr/>
          <p:nvPr/>
        </p:nvSpPr>
        <p:spPr>
          <a:xfrm>
            <a:off x="3000053" y="2806700"/>
            <a:ext cx="174947" cy="203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74C0293F-5785-474C-836A-7C3C91741284}"/>
              </a:ext>
            </a:extLst>
          </p:cNvPr>
          <p:cNvSpPr/>
          <p:nvPr/>
        </p:nvSpPr>
        <p:spPr>
          <a:xfrm>
            <a:off x="1717353" y="4278638"/>
            <a:ext cx="174947" cy="20320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93644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0" grpId="0"/>
      <p:bldP spid="24" grpId="0" animBg="1"/>
      <p:bldP spid="2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8060690" cy="1325563"/>
          </a:xfrm>
        </p:spPr>
        <p:txBody>
          <a:bodyPr/>
          <a:lstStyle/>
          <a:p>
            <a:r>
              <a:rPr lang="en-US" dirty="0"/>
              <a:t>Choosing threshold based on ROC</a:t>
            </a:r>
          </a:p>
        </p:txBody>
      </p:sp>
      <p:sp>
        <p:nvSpPr>
          <p:cNvPr id="8" name="Content Placeholder 7"/>
          <p:cNvSpPr>
            <a:spLocks noGrp="1"/>
          </p:cNvSpPr>
          <p:nvPr>
            <p:ph sz="half" idx="2"/>
          </p:nvPr>
        </p:nvSpPr>
        <p:spPr>
          <a:xfrm>
            <a:off x="4955780" y="1981815"/>
            <a:ext cx="4085478" cy="4593646"/>
          </a:xfrm>
        </p:spPr>
        <p:txBody>
          <a:bodyPr>
            <a:normAutofit/>
          </a:bodyPr>
          <a:lstStyle/>
          <a:p>
            <a:r>
              <a:rPr lang="en-US" sz="2000" dirty="0"/>
              <a:t>Many possible thresholds, each corresponding to one point on curve</a:t>
            </a:r>
          </a:p>
          <a:p>
            <a:pPr lvl="1"/>
            <a:r>
              <a:rPr lang="en-US" sz="1600" dirty="0">
                <a:solidFill>
                  <a:schemeClr val="accent1"/>
                </a:solidFill>
              </a:rPr>
              <a:t>Rule 1:  high sensitivity (80%)		          low specificity (50%)</a:t>
            </a:r>
          </a:p>
          <a:p>
            <a:pPr lvl="1"/>
            <a:r>
              <a:rPr lang="en-US" sz="1600" dirty="0">
                <a:solidFill>
                  <a:srgbClr val="FF0000"/>
                </a:solidFill>
              </a:rPr>
              <a:t>Rule 2: low sensitivity (40%) 		         high specificity (90%)</a:t>
            </a:r>
          </a:p>
          <a:p>
            <a:r>
              <a:rPr lang="en-US" sz="2000" dirty="0"/>
              <a:t>ROC curve is constructed by evaluating each possible threshold</a:t>
            </a:r>
          </a:p>
          <a:p>
            <a:r>
              <a:rPr lang="en-US" sz="2000" dirty="0"/>
              <a:t>The black diagonal line represents performance from 50/50 guessing</a:t>
            </a:r>
          </a:p>
          <a:p>
            <a:r>
              <a:rPr lang="en-US" sz="2000" dirty="0"/>
              <a:t>Choosing a single threshold depends on context, i.e. cost-benefit</a:t>
            </a:r>
          </a:p>
        </p:txBody>
      </p:sp>
      <p:pic>
        <p:nvPicPr>
          <p:cNvPr id="4" name="Picture 6"/>
          <p:cNvPicPr>
            <a:picLocks noChangeAspect="1" noChangeArrowheads="1"/>
          </p:cNvPicPr>
          <p:nvPr/>
        </p:nvPicPr>
        <p:blipFill rotWithShape="1">
          <a:blip r:embed="rId2">
            <a:extLst>
              <a:ext uri="{28A0092B-C50C-407E-A947-70E740481C1C}">
                <a14:useLocalDpi xmlns:a14="http://schemas.microsoft.com/office/drawing/2010/main" val="0"/>
              </a:ext>
            </a:extLst>
          </a:blip>
          <a:srcRect l="10507" t="6784" r="31323" b="6281"/>
          <a:stretch/>
        </p:blipFill>
        <p:spPr>
          <a:xfrm>
            <a:off x="1130157" y="2383604"/>
            <a:ext cx="3739794" cy="3554859"/>
          </a:xfrm>
          <a:prstGeom prst="rect">
            <a:avLst/>
          </a:prstGeom>
          <a:noFill/>
          <a:ln/>
        </p:spPr>
      </p:pic>
      <p:sp>
        <p:nvSpPr>
          <p:cNvPr id="5" name="TextBox 4"/>
          <p:cNvSpPr txBox="1"/>
          <p:nvPr/>
        </p:nvSpPr>
        <p:spPr>
          <a:xfrm rot="16200000" flipH="1">
            <a:off x="139036" y="3739792"/>
            <a:ext cx="1520576" cy="461665"/>
          </a:xfrm>
          <a:prstGeom prst="rect">
            <a:avLst/>
          </a:prstGeom>
          <a:noFill/>
        </p:spPr>
        <p:txBody>
          <a:bodyPr wrap="square" rtlCol="0">
            <a:spAutoFit/>
          </a:bodyPr>
          <a:lstStyle/>
          <a:p>
            <a:r>
              <a:rPr lang="en-US" sz="2400" dirty="0"/>
              <a:t>Sensitivity</a:t>
            </a:r>
          </a:p>
        </p:txBody>
      </p:sp>
      <p:sp>
        <p:nvSpPr>
          <p:cNvPr id="6" name="TextBox 5"/>
          <p:cNvSpPr txBox="1"/>
          <p:nvPr/>
        </p:nvSpPr>
        <p:spPr>
          <a:xfrm flipH="1">
            <a:off x="2060075" y="5855597"/>
            <a:ext cx="1879957" cy="461665"/>
          </a:xfrm>
          <a:prstGeom prst="rect">
            <a:avLst/>
          </a:prstGeom>
          <a:noFill/>
        </p:spPr>
        <p:txBody>
          <a:bodyPr wrap="square" rtlCol="0">
            <a:spAutoFit/>
          </a:bodyPr>
          <a:lstStyle/>
          <a:p>
            <a:r>
              <a:rPr lang="en-US" sz="2400" dirty="0"/>
              <a:t>1 - Specificity</a:t>
            </a:r>
          </a:p>
        </p:txBody>
      </p:sp>
      <p:sp>
        <p:nvSpPr>
          <p:cNvPr id="24" name="Rectangle 23">
            <a:extLst>
              <a:ext uri="{FF2B5EF4-FFF2-40B4-BE49-F238E27FC236}">
                <a16:creationId xmlns:a16="http://schemas.microsoft.com/office/drawing/2014/main" id="{9B2765C5-80E4-EC46-961B-215826FFAF90}"/>
              </a:ext>
            </a:extLst>
          </p:cNvPr>
          <p:cNvSpPr/>
          <p:nvPr/>
        </p:nvSpPr>
        <p:spPr>
          <a:xfrm>
            <a:off x="3000053" y="2806700"/>
            <a:ext cx="174947" cy="203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74C0293F-5785-474C-836A-7C3C91741284}"/>
              </a:ext>
            </a:extLst>
          </p:cNvPr>
          <p:cNvSpPr/>
          <p:nvPr/>
        </p:nvSpPr>
        <p:spPr>
          <a:xfrm>
            <a:off x="1717353" y="4278638"/>
            <a:ext cx="174947" cy="20320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 name="Straight Connector 29">
            <a:extLst>
              <a:ext uri="{FF2B5EF4-FFF2-40B4-BE49-F238E27FC236}">
                <a16:creationId xmlns:a16="http://schemas.microsoft.com/office/drawing/2014/main" id="{57C410DA-B3E6-2447-B42A-1076740CC4B6}"/>
              </a:ext>
            </a:extLst>
          </p:cNvPr>
          <p:cNvCxnSpPr>
            <a:cxnSpLocks/>
          </p:cNvCxnSpPr>
          <p:nvPr/>
        </p:nvCxnSpPr>
        <p:spPr>
          <a:xfrm>
            <a:off x="1804826" y="4481838"/>
            <a:ext cx="87473" cy="185190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FAA63530-86EE-8746-981E-F334B5D0D747}"/>
              </a:ext>
            </a:extLst>
          </p:cNvPr>
          <p:cNvCxnSpPr/>
          <p:nvPr/>
        </p:nvCxnSpPr>
        <p:spPr>
          <a:xfrm flipV="1">
            <a:off x="1651000" y="2552700"/>
            <a:ext cx="2921000" cy="30607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89BABFC3-E3D4-2A4D-A5DA-0A7166243492}"/>
              </a:ext>
            </a:extLst>
          </p:cNvPr>
          <p:cNvCxnSpPr>
            <a:cxnSpLocks/>
          </p:cNvCxnSpPr>
          <p:nvPr/>
        </p:nvCxnSpPr>
        <p:spPr>
          <a:xfrm flipV="1">
            <a:off x="1651000" y="2501900"/>
            <a:ext cx="3009900" cy="31115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D906B1DB-13D2-244A-9F81-695243757A69}"/>
              </a:ext>
            </a:extLst>
          </p:cNvPr>
          <p:cNvSpPr/>
          <p:nvPr/>
        </p:nvSpPr>
        <p:spPr>
          <a:xfrm>
            <a:off x="-494877" y="1584114"/>
            <a:ext cx="5992851" cy="369332"/>
          </a:xfrm>
          <a:prstGeom prst="rect">
            <a:avLst/>
          </a:prstGeom>
        </p:spPr>
        <p:txBody>
          <a:bodyPr wrap="square">
            <a:spAutoFit/>
          </a:bodyPr>
          <a:lstStyle/>
          <a:p>
            <a:pPr lvl="1"/>
            <a:r>
              <a:rPr lang="en-US" i="1" dirty="0">
                <a:solidFill>
                  <a:schemeClr val="accent1"/>
                </a:solidFill>
              </a:rPr>
              <a:t>Rule 1: predict label disease if probability of disease &gt; .4</a:t>
            </a:r>
          </a:p>
        </p:txBody>
      </p:sp>
      <p:cxnSp>
        <p:nvCxnSpPr>
          <p:cNvPr id="17" name="Straight Connector 16">
            <a:extLst>
              <a:ext uri="{FF2B5EF4-FFF2-40B4-BE49-F238E27FC236}">
                <a16:creationId xmlns:a16="http://schemas.microsoft.com/office/drawing/2014/main" id="{230F8DED-0B75-154B-BD6D-29937F846C1D}"/>
              </a:ext>
            </a:extLst>
          </p:cNvPr>
          <p:cNvCxnSpPr>
            <a:cxnSpLocks/>
          </p:cNvCxnSpPr>
          <p:nvPr/>
        </p:nvCxnSpPr>
        <p:spPr>
          <a:xfrm flipH="1" flipV="1">
            <a:off x="2306351" y="1932886"/>
            <a:ext cx="781176" cy="873814"/>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4540A366-557A-3147-BE96-FEA2B5C66EA4}"/>
              </a:ext>
            </a:extLst>
          </p:cNvPr>
          <p:cNvSpPr/>
          <p:nvPr/>
        </p:nvSpPr>
        <p:spPr>
          <a:xfrm>
            <a:off x="-365627" y="6333744"/>
            <a:ext cx="6245565" cy="369332"/>
          </a:xfrm>
          <a:prstGeom prst="rect">
            <a:avLst/>
          </a:prstGeom>
        </p:spPr>
        <p:txBody>
          <a:bodyPr wrap="square">
            <a:spAutoFit/>
          </a:bodyPr>
          <a:lstStyle/>
          <a:p>
            <a:pPr lvl="1"/>
            <a:r>
              <a:rPr lang="en-US" i="1" dirty="0">
                <a:solidFill>
                  <a:srgbClr val="FF0000"/>
                </a:solidFill>
              </a:rPr>
              <a:t>Rule 2: predict label disease if probability of disease &gt; .80</a:t>
            </a:r>
          </a:p>
        </p:txBody>
      </p:sp>
      <mc:AlternateContent xmlns:mc="http://schemas.openxmlformats.org/markup-compatibility/2006" xmlns:p14="http://schemas.microsoft.com/office/powerpoint/2010/main">
        <mc:Choice Requires="p14">
          <p:contentPart p14:bwMode="auto" r:id="rId3">
            <p14:nvContentPartPr>
              <p14:cNvPr id="3" name="Ink 2">
                <a:extLst>
                  <a:ext uri="{FF2B5EF4-FFF2-40B4-BE49-F238E27FC236}">
                    <a16:creationId xmlns:a16="http://schemas.microsoft.com/office/drawing/2014/main" id="{2B4D1BD7-DCA6-2D44-86A1-8263595A7581}"/>
                  </a:ext>
                </a:extLst>
              </p14:cNvPr>
              <p14:cNvContentPartPr/>
              <p14:nvPr/>
            </p14:nvContentPartPr>
            <p14:xfrm>
              <a:off x="6313022" y="4935931"/>
              <a:ext cx="360" cy="360"/>
            </p14:xfrm>
          </p:contentPart>
        </mc:Choice>
        <mc:Fallback xmlns="">
          <p:pic>
            <p:nvPicPr>
              <p:cNvPr id="3" name="Ink 2">
                <a:extLst>
                  <a:ext uri="{FF2B5EF4-FFF2-40B4-BE49-F238E27FC236}">
                    <a16:creationId xmlns:a16="http://schemas.microsoft.com/office/drawing/2014/main" id="{2B4D1BD7-DCA6-2D44-86A1-8263595A7581}"/>
                  </a:ext>
                </a:extLst>
              </p:cNvPr>
              <p:cNvPicPr/>
              <p:nvPr/>
            </p:nvPicPr>
            <p:blipFill>
              <a:blip r:embed="rId4"/>
              <a:stretch>
                <a:fillRect/>
              </a:stretch>
            </p:blipFill>
            <p:spPr>
              <a:xfrm>
                <a:off x="6277382" y="4900291"/>
                <a:ext cx="72000" cy="72000"/>
              </a:xfrm>
              <a:prstGeom prst="rect">
                <a:avLst/>
              </a:prstGeom>
            </p:spPr>
          </p:pic>
        </mc:Fallback>
      </mc:AlternateContent>
    </p:spTree>
    <p:extLst>
      <p:ext uri="{BB962C8B-B14F-4D97-AF65-F5344CB8AC3E}">
        <p14:creationId xmlns:p14="http://schemas.microsoft.com/office/powerpoint/2010/main" val="1589805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051" y="-92933"/>
            <a:ext cx="9198102" cy="1325563"/>
          </a:xfrm>
        </p:spPr>
        <p:txBody>
          <a:bodyPr/>
          <a:lstStyle/>
          <a:p>
            <a:r>
              <a:rPr lang="en-US" dirty="0"/>
              <a:t>Area under the (ROC) curve (AUC)</a:t>
            </a:r>
          </a:p>
        </p:txBody>
      </p:sp>
      <p:sp>
        <p:nvSpPr>
          <p:cNvPr id="8" name="Content Placeholder 7"/>
          <p:cNvSpPr>
            <a:spLocks noGrp="1"/>
          </p:cNvSpPr>
          <p:nvPr>
            <p:ph sz="half" idx="2"/>
          </p:nvPr>
        </p:nvSpPr>
        <p:spPr>
          <a:xfrm>
            <a:off x="4411946" y="1889760"/>
            <a:ext cx="4563436" cy="5315712"/>
          </a:xfrm>
        </p:spPr>
        <p:txBody>
          <a:bodyPr>
            <a:noAutofit/>
          </a:bodyPr>
          <a:lstStyle/>
          <a:p>
            <a:r>
              <a:rPr lang="en-US" sz="2000" dirty="0"/>
              <a:t>We will not be concerned with choosing thresholds, rather, we will use ROC to generate another evaluation metric </a:t>
            </a:r>
          </a:p>
          <a:p>
            <a:r>
              <a:rPr lang="en-US" sz="2000" dirty="0"/>
              <a:t>AUC gives a measure of how well the predictor does across all possible thresholds</a:t>
            </a:r>
          </a:p>
          <a:p>
            <a:r>
              <a:rPr lang="en-US" sz="2000" dirty="0"/>
              <a:t>Ideal AUC is </a:t>
            </a:r>
            <a:r>
              <a:rPr lang="en-US" sz="2000" b="1" dirty="0">
                <a:solidFill>
                  <a:schemeClr val="accent6"/>
                </a:solidFill>
              </a:rPr>
              <a:t>1</a:t>
            </a:r>
          </a:p>
          <a:p>
            <a:r>
              <a:rPr lang="en-US" sz="2000" dirty="0"/>
              <a:t>AUC for random predictor = </a:t>
            </a:r>
            <a:r>
              <a:rPr lang="en-US" sz="2000" b="1" dirty="0">
                <a:solidFill>
                  <a:srgbClr val="7030A0"/>
                </a:solidFill>
              </a:rPr>
              <a:t>0.5</a:t>
            </a:r>
          </a:p>
          <a:p>
            <a:r>
              <a:rPr lang="en-US" sz="2000" dirty="0"/>
              <a:t>Objective is to find classifier that maximizes AUC</a:t>
            </a:r>
          </a:p>
          <a:p>
            <a:r>
              <a:rPr lang="en-US" sz="2000" dirty="0"/>
              <a:t>In a sense, AUC tells you how well the classifier separates the two classes</a:t>
            </a:r>
          </a:p>
        </p:txBody>
      </p:sp>
      <p:pic>
        <p:nvPicPr>
          <p:cNvPr id="4" name="Picture 6"/>
          <p:cNvPicPr>
            <a:picLocks noChangeAspect="1" noChangeArrowheads="1"/>
          </p:cNvPicPr>
          <p:nvPr/>
        </p:nvPicPr>
        <p:blipFill rotWithShape="1">
          <a:blip r:embed="rId2">
            <a:extLst>
              <a:ext uri="{28A0092B-C50C-407E-A947-70E740481C1C}">
                <a14:useLocalDpi xmlns:a14="http://schemas.microsoft.com/office/drawing/2010/main" val="0"/>
              </a:ext>
            </a:extLst>
          </a:blip>
          <a:srcRect l="10507" t="6784" r="31323" b="6281"/>
          <a:stretch/>
        </p:blipFill>
        <p:spPr>
          <a:xfrm>
            <a:off x="434615" y="1739719"/>
            <a:ext cx="3739794" cy="3554859"/>
          </a:xfrm>
          <a:prstGeom prst="rect">
            <a:avLst/>
          </a:prstGeom>
          <a:noFill/>
          <a:ln/>
        </p:spPr>
      </p:pic>
      <p:sp>
        <p:nvSpPr>
          <p:cNvPr id="5" name="TextBox 4"/>
          <p:cNvSpPr txBox="1"/>
          <p:nvPr/>
        </p:nvSpPr>
        <p:spPr>
          <a:xfrm rot="16200000" flipH="1">
            <a:off x="-556506" y="3095907"/>
            <a:ext cx="1520576" cy="461665"/>
          </a:xfrm>
          <a:prstGeom prst="rect">
            <a:avLst/>
          </a:prstGeom>
          <a:noFill/>
        </p:spPr>
        <p:txBody>
          <a:bodyPr wrap="square" rtlCol="0">
            <a:spAutoFit/>
          </a:bodyPr>
          <a:lstStyle/>
          <a:p>
            <a:r>
              <a:rPr lang="en-US" sz="2400" dirty="0"/>
              <a:t>Sensitivity</a:t>
            </a:r>
          </a:p>
        </p:txBody>
      </p:sp>
      <p:sp>
        <p:nvSpPr>
          <p:cNvPr id="6" name="TextBox 5"/>
          <p:cNvSpPr txBox="1"/>
          <p:nvPr/>
        </p:nvSpPr>
        <p:spPr>
          <a:xfrm flipH="1">
            <a:off x="1364533" y="5211712"/>
            <a:ext cx="1879957" cy="461665"/>
          </a:xfrm>
          <a:prstGeom prst="rect">
            <a:avLst/>
          </a:prstGeom>
          <a:noFill/>
        </p:spPr>
        <p:txBody>
          <a:bodyPr wrap="square" rtlCol="0">
            <a:spAutoFit/>
          </a:bodyPr>
          <a:lstStyle/>
          <a:p>
            <a:r>
              <a:rPr lang="en-US" sz="2400" dirty="0"/>
              <a:t>1 - Specificity</a:t>
            </a:r>
          </a:p>
        </p:txBody>
      </p:sp>
      <p:cxnSp>
        <p:nvCxnSpPr>
          <p:cNvPr id="7" name="Straight Connector 6">
            <a:extLst>
              <a:ext uri="{FF2B5EF4-FFF2-40B4-BE49-F238E27FC236}">
                <a16:creationId xmlns:a16="http://schemas.microsoft.com/office/drawing/2014/main" id="{56B192C8-5527-0447-8592-3591880B27E2}"/>
              </a:ext>
            </a:extLst>
          </p:cNvPr>
          <p:cNvCxnSpPr>
            <a:cxnSpLocks/>
          </p:cNvCxnSpPr>
          <p:nvPr/>
        </p:nvCxnSpPr>
        <p:spPr>
          <a:xfrm flipV="1">
            <a:off x="955458" y="1858015"/>
            <a:ext cx="3009900" cy="31115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CE8F6A08-95DA-9E49-9484-CDA049F3DF24}"/>
              </a:ext>
            </a:extLst>
          </p:cNvPr>
          <p:cNvCxnSpPr/>
          <p:nvPr/>
        </p:nvCxnSpPr>
        <p:spPr>
          <a:xfrm flipV="1">
            <a:off x="955459" y="1858015"/>
            <a:ext cx="0" cy="3111500"/>
          </a:xfrm>
          <a:prstGeom prst="line">
            <a:avLst/>
          </a:prstGeom>
          <a:ln w="539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884D0A30-0B1C-5447-BB33-C39CFAA919F1}"/>
              </a:ext>
            </a:extLst>
          </p:cNvPr>
          <p:cNvCxnSpPr>
            <a:cxnSpLocks/>
          </p:cNvCxnSpPr>
          <p:nvPr/>
        </p:nvCxnSpPr>
        <p:spPr>
          <a:xfrm flipH="1">
            <a:off x="955458" y="1858015"/>
            <a:ext cx="3009901" cy="0"/>
          </a:xfrm>
          <a:prstGeom prst="line">
            <a:avLst/>
          </a:prstGeom>
          <a:ln w="53975">
            <a:solidFill>
              <a:schemeClr val="accent6"/>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F25AF7D7-D8E2-9B45-99A6-978E49E8842D}"/>
              </a:ext>
            </a:extLst>
          </p:cNvPr>
          <p:cNvSpPr/>
          <p:nvPr/>
        </p:nvSpPr>
        <p:spPr>
          <a:xfrm>
            <a:off x="1007584" y="1976312"/>
            <a:ext cx="2868876" cy="2898998"/>
          </a:xfrm>
          <a:prstGeom prst="rect">
            <a:avLst/>
          </a:prstGeom>
          <a:solidFill>
            <a:schemeClr val="accent6">
              <a:alpha val="30000"/>
            </a:schemeClr>
          </a:solidFill>
          <a:ln>
            <a:solidFill>
              <a:schemeClr val="accent6">
                <a:alpha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2E27204C-1D20-CB4A-9252-6DB6D8C13623}"/>
              </a:ext>
            </a:extLst>
          </p:cNvPr>
          <p:cNvCxnSpPr>
            <a:cxnSpLocks/>
          </p:cNvCxnSpPr>
          <p:nvPr/>
        </p:nvCxnSpPr>
        <p:spPr>
          <a:xfrm flipV="1">
            <a:off x="997326" y="1882107"/>
            <a:ext cx="2931258" cy="3054569"/>
          </a:xfrm>
          <a:prstGeom prst="line">
            <a:avLst/>
          </a:prstGeom>
          <a:ln w="47625">
            <a:solidFill>
              <a:srgbClr val="7030A0"/>
            </a:solidFill>
          </a:ln>
        </p:spPr>
        <p:style>
          <a:lnRef idx="1">
            <a:schemeClr val="accent1"/>
          </a:lnRef>
          <a:fillRef idx="0">
            <a:schemeClr val="accent1"/>
          </a:fillRef>
          <a:effectRef idx="0">
            <a:schemeClr val="accent1"/>
          </a:effectRef>
          <a:fontRef idx="minor">
            <a:schemeClr val="tx1"/>
          </a:fontRef>
        </p:style>
      </p:cxnSp>
      <p:sp>
        <p:nvSpPr>
          <p:cNvPr id="20" name="Right Triangle 19">
            <a:extLst>
              <a:ext uri="{FF2B5EF4-FFF2-40B4-BE49-F238E27FC236}">
                <a16:creationId xmlns:a16="http://schemas.microsoft.com/office/drawing/2014/main" id="{616FB7CA-86F4-9343-84F6-FB9CFA8561C4}"/>
              </a:ext>
            </a:extLst>
          </p:cNvPr>
          <p:cNvSpPr/>
          <p:nvPr/>
        </p:nvSpPr>
        <p:spPr>
          <a:xfrm rot="16200000">
            <a:off x="1099540" y="2090057"/>
            <a:ext cx="2807826" cy="2677886"/>
          </a:xfrm>
          <a:prstGeom prst="rtTriangle">
            <a:avLst/>
          </a:prstGeom>
          <a:solidFill>
            <a:srgbClr val="7030A0">
              <a:alpha val="30000"/>
            </a:srgbClr>
          </a:solidFill>
          <a:ln>
            <a:solidFill>
              <a:srgbClr val="7030A0">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58794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14"/>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10"/>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20"/>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0"/>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20" grpId="0" animBg="1"/>
      <p:bldP spid="20" grpId="1"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AUC “Grade” for Classifier</a:t>
            </a:r>
          </a:p>
        </p:txBody>
      </p:sp>
      <p:graphicFrame>
        <p:nvGraphicFramePr>
          <p:cNvPr id="2" name="Table 2">
            <a:extLst>
              <a:ext uri="{FF2B5EF4-FFF2-40B4-BE49-F238E27FC236}">
                <a16:creationId xmlns:a16="http://schemas.microsoft.com/office/drawing/2014/main" id="{2E6DC1AD-37AB-2747-A7B7-680B41645CFB}"/>
              </a:ext>
            </a:extLst>
          </p:cNvPr>
          <p:cNvGraphicFramePr>
            <a:graphicFrameLocks noGrp="1"/>
          </p:cNvGraphicFramePr>
          <p:nvPr>
            <p:ph idx="1"/>
            <p:extLst>
              <p:ext uri="{D42A27DB-BD31-4B8C-83A1-F6EECF244321}">
                <p14:modId xmlns:p14="http://schemas.microsoft.com/office/powerpoint/2010/main" val="129847580"/>
              </p:ext>
            </p:extLst>
          </p:nvPr>
        </p:nvGraphicFramePr>
        <p:xfrm>
          <a:off x="628650" y="1877568"/>
          <a:ext cx="7747254" cy="4371465"/>
        </p:xfrm>
        <a:graphic>
          <a:graphicData uri="http://schemas.openxmlformats.org/drawingml/2006/table">
            <a:tbl>
              <a:tblPr firstRow="1" bandRow="1">
                <a:tableStyleId>{073A0DAA-6AF3-43AB-8588-CEC1D06C72B9}</a:tableStyleId>
              </a:tblPr>
              <a:tblGrid>
                <a:gridCol w="3873627">
                  <a:extLst>
                    <a:ext uri="{9D8B030D-6E8A-4147-A177-3AD203B41FA5}">
                      <a16:colId xmlns:a16="http://schemas.microsoft.com/office/drawing/2014/main" val="3811761613"/>
                    </a:ext>
                  </a:extLst>
                </a:gridCol>
                <a:gridCol w="3873627">
                  <a:extLst>
                    <a:ext uri="{9D8B030D-6E8A-4147-A177-3AD203B41FA5}">
                      <a16:colId xmlns:a16="http://schemas.microsoft.com/office/drawing/2014/main" val="3604508781"/>
                    </a:ext>
                  </a:extLst>
                </a:gridCol>
              </a:tblGrid>
              <a:tr h="874293">
                <a:tc>
                  <a:txBody>
                    <a:bodyPr/>
                    <a:lstStyle/>
                    <a:p>
                      <a:pPr algn="ctr"/>
                      <a:r>
                        <a:rPr lang="en-US" sz="4000" dirty="0"/>
                        <a:t>AUC</a:t>
                      </a:r>
                    </a:p>
                  </a:txBody>
                  <a:tcPr/>
                </a:tc>
                <a:tc>
                  <a:txBody>
                    <a:bodyPr/>
                    <a:lstStyle/>
                    <a:p>
                      <a:pPr algn="ctr"/>
                      <a:r>
                        <a:rPr lang="en-US" sz="4000" dirty="0"/>
                        <a:t>Grade</a:t>
                      </a:r>
                    </a:p>
                  </a:txBody>
                  <a:tcPr/>
                </a:tc>
                <a:extLst>
                  <a:ext uri="{0D108BD9-81ED-4DB2-BD59-A6C34878D82A}">
                    <a16:rowId xmlns:a16="http://schemas.microsoft.com/office/drawing/2014/main" val="4014495163"/>
                  </a:ext>
                </a:extLst>
              </a:tr>
              <a:tr h="874293">
                <a:tc>
                  <a:txBody>
                    <a:bodyPr/>
                    <a:lstStyle/>
                    <a:p>
                      <a:pPr algn="ctr"/>
                      <a:r>
                        <a:rPr lang="en-US" sz="3600" dirty="0"/>
                        <a:t>.90 – 1.00</a:t>
                      </a:r>
                    </a:p>
                  </a:txBody>
                  <a:tcPr/>
                </a:tc>
                <a:tc>
                  <a:txBody>
                    <a:bodyPr/>
                    <a:lstStyle/>
                    <a:p>
                      <a:pPr algn="ctr"/>
                      <a:r>
                        <a:rPr lang="en-US" sz="3600" dirty="0"/>
                        <a:t>A</a:t>
                      </a:r>
                    </a:p>
                  </a:txBody>
                  <a:tcPr/>
                </a:tc>
                <a:extLst>
                  <a:ext uri="{0D108BD9-81ED-4DB2-BD59-A6C34878D82A}">
                    <a16:rowId xmlns:a16="http://schemas.microsoft.com/office/drawing/2014/main" val="1602658199"/>
                  </a:ext>
                </a:extLst>
              </a:tr>
              <a:tr h="874293">
                <a:tc>
                  <a:txBody>
                    <a:bodyPr/>
                    <a:lstStyle/>
                    <a:p>
                      <a:pPr algn="ctr"/>
                      <a:r>
                        <a:rPr lang="en-US" sz="3600" dirty="0"/>
                        <a:t>.80 - .89</a:t>
                      </a:r>
                    </a:p>
                  </a:txBody>
                  <a:tcPr/>
                </a:tc>
                <a:tc>
                  <a:txBody>
                    <a:bodyPr/>
                    <a:lstStyle/>
                    <a:p>
                      <a:pPr algn="ctr"/>
                      <a:r>
                        <a:rPr lang="en-US" sz="3600" dirty="0"/>
                        <a:t>B</a:t>
                      </a:r>
                    </a:p>
                  </a:txBody>
                  <a:tcPr/>
                </a:tc>
                <a:extLst>
                  <a:ext uri="{0D108BD9-81ED-4DB2-BD59-A6C34878D82A}">
                    <a16:rowId xmlns:a16="http://schemas.microsoft.com/office/drawing/2014/main" val="1669808406"/>
                  </a:ext>
                </a:extLst>
              </a:tr>
              <a:tr h="874293">
                <a:tc>
                  <a:txBody>
                    <a:bodyPr/>
                    <a:lstStyle/>
                    <a:p>
                      <a:pPr algn="ctr"/>
                      <a:r>
                        <a:rPr lang="en-US" sz="3600" dirty="0"/>
                        <a:t>.70 - .79</a:t>
                      </a:r>
                    </a:p>
                  </a:txBody>
                  <a:tcPr/>
                </a:tc>
                <a:tc>
                  <a:txBody>
                    <a:bodyPr/>
                    <a:lstStyle/>
                    <a:p>
                      <a:pPr algn="ctr"/>
                      <a:r>
                        <a:rPr lang="en-US" sz="3600" dirty="0"/>
                        <a:t>C</a:t>
                      </a:r>
                    </a:p>
                  </a:txBody>
                  <a:tcPr/>
                </a:tc>
                <a:extLst>
                  <a:ext uri="{0D108BD9-81ED-4DB2-BD59-A6C34878D82A}">
                    <a16:rowId xmlns:a16="http://schemas.microsoft.com/office/drawing/2014/main" val="4253128872"/>
                  </a:ext>
                </a:extLst>
              </a:tr>
              <a:tr h="874293">
                <a:tc>
                  <a:txBody>
                    <a:bodyPr/>
                    <a:lstStyle/>
                    <a:p>
                      <a:pPr algn="ctr"/>
                      <a:r>
                        <a:rPr lang="en-US" sz="3600" dirty="0"/>
                        <a:t>.60 - .69</a:t>
                      </a:r>
                    </a:p>
                  </a:txBody>
                  <a:tcPr/>
                </a:tc>
                <a:tc>
                  <a:txBody>
                    <a:bodyPr/>
                    <a:lstStyle/>
                    <a:p>
                      <a:pPr algn="ctr"/>
                      <a:r>
                        <a:rPr lang="en-US" sz="3600" dirty="0"/>
                        <a:t>D</a:t>
                      </a:r>
                    </a:p>
                  </a:txBody>
                  <a:tcPr/>
                </a:tc>
                <a:extLst>
                  <a:ext uri="{0D108BD9-81ED-4DB2-BD59-A6C34878D82A}">
                    <a16:rowId xmlns:a16="http://schemas.microsoft.com/office/drawing/2014/main" val="1907412494"/>
                  </a:ext>
                </a:extLst>
              </a:tr>
            </a:tbl>
          </a:graphicData>
        </a:graphic>
      </p:graphicFrame>
    </p:spTree>
    <p:extLst>
      <p:ext uri="{BB962C8B-B14F-4D97-AF65-F5344CB8AC3E}">
        <p14:creationId xmlns:p14="http://schemas.microsoft.com/office/powerpoint/2010/main" val="125286229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28650" y="0"/>
            <a:ext cx="7886700" cy="1325563"/>
          </a:xfrm>
        </p:spPr>
        <p:txBody>
          <a:bodyPr/>
          <a:lstStyle/>
          <a:p>
            <a:r>
              <a:rPr lang="en-US" dirty="0"/>
              <a:t>Accuracy vs. AUC</a:t>
            </a:r>
          </a:p>
        </p:txBody>
      </p:sp>
      <p:sp>
        <p:nvSpPr>
          <p:cNvPr id="6" name="Content Placeholder 5"/>
          <p:cNvSpPr>
            <a:spLocks noGrp="1"/>
          </p:cNvSpPr>
          <p:nvPr>
            <p:ph idx="1"/>
          </p:nvPr>
        </p:nvSpPr>
        <p:spPr>
          <a:xfrm>
            <a:off x="287274" y="1118488"/>
            <a:ext cx="8637270" cy="5599303"/>
          </a:xfrm>
        </p:spPr>
        <p:txBody>
          <a:bodyPr>
            <a:normAutofit/>
          </a:bodyPr>
          <a:lstStyle/>
          <a:p>
            <a:r>
              <a:rPr lang="en-US" dirty="0"/>
              <a:t>When should we choose accuracy and when AUC? Consider both the sample and the class imbalance.</a:t>
            </a:r>
          </a:p>
          <a:p>
            <a:r>
              <a:rPr lang="en-US" dirty="0"/>
              <a:t>Accuracy (and cost-benefit) work well when your dataset is representative of the larger population (metric incorporates prevalence </a:t>
            </a:r>
            <a:r>
              <a:rPr lang="mr-IN" dirty="0"/>
              <a:t>–</a:t>
            </a:r>
            <a:r>
              <a:rPr lang="en-US" dirty="0"/>
              <a:t> e.g. proportion of people in population that have disease)</a:t>
            </a:r>
          </a:p>
          <a:p>
            <a:r>
              <a:rPr lang="en-US" dirty="0"/>
              <a:t>AUC works better when your dataset is not representative of larger population, e.g. in “case-control” studies (metric is independent of prevalence)</a:t>
            </a:r>
          </a:p>
          <a:p>
            <a:r>
              <a:rPr lang="en-US" dirty="0"/>
              <a:t>Also think about imbalance in class labels</a:t>
            </a:r>
          </a:p>
        </p:txBody>
      </p:sp>
    </p:spTree>
    <p:extLst>
      <p:ext uri="{BB962C8B-B14F-4D97-AF65-F5344CB8AC3E}">
        <p14:creationId xmlns:p14="http://schemas.microsoft.com/office/powerpoint/2010/main" val="94951572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6985" y="18255"/>
            <a:ext cx="8730029" cy="1325563"/>
          </a:xfrm>
        </p:spPr>
        <p:txBody>
          <a:bodyPr>
            <a:normAutofit/>
          </a:bodyPr>
          <a:lstStyle/>
          <a:p>
            <a:r>
              <a:rPr lang="en-US" sz="3600" dirty="0"/>
              <a:t>Evaluation metrics for categorical data</a:t>
            </a:r>
          </a:p>
        </p:txBody>
      </p:sp>
      <p:sp>
        <p:nvSpPr>
          <p:cNvPr id="3" name="Content Placeholder 2"/>
          <p:cNvSpPr>
            <a:spLocks noGrp="1"/>
          </p:cNvSpPr>
          <p:nvPr>
            <p:ph idx="1"/>
          </p:nvPr>
        </p:nvSpPr>
        <p:spPr>
          <a:xfrm>
            <a:off x="417816" y="1128337"/>
            <a:ext cx="8308365" cy="5229599"/>
          </a:xfrm>
        </p:spPr>
        <p:txBody>
          <a:bodyPr>
            <a:normAutofit/>
          </a:bodyPr>
          <a:lstStyle/>
          <a:p>
            <a:pPr>
              <a:spcBef>
                <a:spcPts val="1200"/>
              </a:spcBef>
            </a:pPr>
            <a:r>
              <a:rPr lang="en-US" altLang="en-US" dirty="0"/>
              <a:t>Possible evaluation metrics:</a:t>
            </a:r>
          </a:p>
          <a:p>
            <a:pPr lvl="1">
              <a:spcBef>
                <a:spcPts val="600"/>
              </a:spcBef>
              <a:spcAft>
                <a:spcPts val="600"/>
              </a:spcAft>
            </a:pPr>
            <a:r>
              <a:rPr lang="en-US" altLang="en-US" i="1" dirty="0"/>
              <a:t>Classification Accuracy </a:t>
            </a:r>
            <a:r>
              <a:rPr lang="en-US" altLang="en-US" dirty="0"/>
              <a:t>– or conversely, the </a:t>
            </a:r>
            <a:r>
              <a:rPr lang="en-US" altLang="en-US" i="1" dirty="0"/>
              <a:t>classification error rate </a:t>
            </a:r>
            <a:r>
              <a:rPr lang="en-US" altLang="en-US" dirty="0"/>
              <a:t>= 1 – classification accuracy</a:t>
            </a:r>
            <a:endParaRPr lang="en-US" altLang="en-US" i="1" dirty="0"/>
          </a:p>
          <a:p>
            <a:pPr lvl="1">
              <a:spcBef>
                <a:spcPts val="0"/>
              </a:spcBef>
            </a:pPr>
            <a:r>
              <a:rPr lang="en-US" altLang="en-US" i="1" dirty="0"/>
              <a:t>Cost-Benefit </a:t>
            </a:r>
            <a:r>
              <a:rPr lang="en-US" altLang="en-US" dirty="0"/>
              <a:t>– some errors (e.g. FP, FN) are counted more than other, often context dependent</a:t>
            </a:r>
          </a:p>
          <a:p>
            <a:pPr lvl="1">
              <a:spcBef>
                <a:spcPts val="600"/>
              </a:spcBef>
              <a:spcAft>
                <a:spcPts val="600"/>
              </a:spcAft>
            </a:pPr>
            <a:r>
              <a:rPr lang="en-US" altLang="en-US" dirty="0"/>
              <a:t>Sensitivity, specificity, precision</a:t>
            </a:r>
          </a:p>
          <a:p>
            <a:pPr lvl="1">
              <a:spcBef>
                <a:spcPts val="600"/>
              </a:spcBef>
              <a:spcAft>
                <a:spcPts val="600"/>
              </a:spcAft>
            </a:pPr>
            <a:r>
              <a:rPr lang="en-US" altLang="en-US" dirty="0"/>
              <a:t>Area Under Receiver Operating Characteristic (ROC) Curve (AUC)</a:t>
            </a:r>
          </a:p>
          <a:p>
            <a:r>
              <a:rPr lang="en-US" altLang="en-US" dirty="0"/>
              <a:t>Guiding questions in selecting evaluation metrics</a:t>
            </a:r>
          </a:p>
          <a:p>
            <a:pPr lvl="1"/>
            <a:r>
              <a:rPr lang="en-US" altLang="en-US" dirty="0"/>
              <a:t>What is my analytical goal, i.e. research question?</a:t>
            </a:r>
          </a:p>
          <a:p>
            <a:pPr lvl="1"/>
            <a:r>
              <a:rPr lang="en-US" altLang="en-US" dirty="0"/>
              <a:t>What metric can best help me evaluate how reliable by predicted results are in the context of my analytical goal?</a:t>
            </a:r>
          </a:p>
        </p:txBody>
      </p:sp>
    </p:spTree>
    <p:extLst>
      <p:ext uri="{BB962C8B-B14F-4D97-AF65-F5344CB8AC3E}">
        <p14:creationId xmlns:p14="http://schemas.microsoft.com/office/powerpoint/2010/main" val="402648470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651126"/>
            <a:ext cx="7886700" cy="1325563"/>
          </a:xfrm>
        </p:spPr>
        <p:txBody>
          <a:bodyPr>
            <a:normAutofit fontScale="90000"/>
          </a:bodyPr>
          <a:lstStyle/>
          <a:p>
            <a:r>
              <a:rPr lang="en-US" altLang="en-US" i="1" dirty="0"/>
              <a:t>Training set error rate: </a:t>
            </a:r>
            <a:r>
              <a:rPr lang="en-US" altLang="en-US" dirty="0"/>
              <a:t>is generally too optimistic!  </a:t>
            </a:r>
            <a:br>
              <a:rPr lang="en-US" altLang="en-US" dirty="0"/>
            </a:br>
            <a:br>
              <a:rPr lang="en-US" altLang="en-US" dirty="0"/>
            </a:br>
            <a:r>
              <a:rPr lang="en-US" altLang="en-US" dirty="0"/>
              <a:t>You can find patterns even in random data</a:t>
            </a:r>
            <a:br>
              <a:rPr lang="en-US" altLang="en-US" dirty="0"/>
            </a:br>
            <a:br>
              <a:rPr lang="en-US" altLang="en-US" dirty="0"/>
            </a:br>
            <a:r>
              <a:rPr lang="en-US" altLang="en-US" dirty="0"/>
              <a:t>So we need to evaluate on separate independent (</a:t>
            </a:r>
            <a:r>
              <a:rPr lang="en-US" altLang="en-US" i="1" dirty="0"/>
              <a:t>test</a:t>
            </a:r>
            <a:r>
              <a:rPr lang="en-US" altLang="en-US" dirty="0"/>
              <a:t>) set…</a:t>
            </a:r>
            <a:br>
              <a:rPr lang="en-US" altLang="en-US" dirty="0"/>
            </a:br>
            <a:br>
              <a:rPr lang="en-US" altLang="en-US" dirty="0"/>
            </a:br>
            <a:r>
              <a:rPr lang="en-US" altLang="en-US" dirty="0"/>
              <a:t>and now we have evaluation metrics  to evaluate our classifications!</a:t>
            </a:r>
            <a:endParaRPr lang="en-US" dirty="0"/>
          </a:p>
        </p:txBody>
      </p:sp>
    </p:spTree>
    <p:extLst>
      <p:ext uri="{BB962C8B-B14F-4D97-AF65-F5344CB8AC3E}">
        <p14:creationId xmlns:p14="http://schemas.microsoft.com/office/powerpoint/2010/main" val="17178665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6045" y="355092"/>
            <a:ext cx="5937755" cy="1188720"/>
          </a:xfrm>
        </p:spPr>
        <p:txBody>
          <a:bodyPr>
            <a:normAutofit fontScale="90000"/>
          </a:bodyPr>
          <a:lstStyle/>
          <a:p>
            <a:r>
              <a:rPr lang="en-US" dirty="0"/>
              <a:t>2D Classification example</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5031" y="1723922"/>
            <a:ext cx="6880045" cy="4953969"/>
          </a:xfrm>
          <a:prstGeom prst="rect">
            <a:avLst/>
          </a:prstGeom>
        </p:spPr>
      </p:pic>
      <p:sp>
        <p:nvSpPr>
          <p:cNvPr id="5" name="Freeform 4"/>
          <p:cNvSpPr/>
          <p:nvPr/>
        </p:nvSpPr>
        <p:spPr>
          <a:xfrm>
            <a:off x="2036618" y="2784764"/>
            <a:ext cx="4752109" cy="2424582"/>
          </a:xfrm>
          <a:custGeom>
            <a:avLst/>
            <a:gdLst>
              <a:gd name="connsiteX0" fmla="*/ 0 w 4752109"/>
              <a:gd name="connsiteY0" fmla="*/ 0 h 2424582"/>
              <a:gd name="connsiteX1" fmla="*/ 41564 w 4752109"/>
              <a:gd name="connsiteY1" fmla="*/ 55418 h 2424582"/>
              <a:gd name="connsiteX2" fmla="*/ 124691 w 4752109"/>
              <a:gd name="connsiteY2" fmla="*/ 193963 h 2424582"/>
              <a:gd name="connsiteX3" fmla="*/ 180109 w 4752109"/>
              <a:gd name="connsiteY3" fmla="*/ 235527 h 2424582"/>
              <a:gd name="connsiteX4" fmla="*/ 249382 w 4752109"/>
              <a:gd name="connsiteY4" fmla="*/ 346363 h 2424582"/>
              <a:gd name="connsiteX5" fmla="*/ 290946 w 4752109"/>
              <a:gd name="connsiteY5" fmla="*/ 360218 h 2424582"/>
              <a:gd name="connsiteX6" fmla="*/ 346364 w 4752109"/>
              <a:gd name="connsiteY6" fmla="*/ 401781 h 2424582"/>
              <a:gd name="connsiteX7" fmla="*/ 429491 w 4752109"/>
              <a:gd name="connsiteY7" fmla="*/ 429491 h 2424582"/>
              <a:gd name="connsiteX8" fmla="*/ 498764 w 4752109"/>
              <a:gd name="connsiteY8" fmla="*/ 471054 h 2424582"/>
              <a:gd name="connsiteX9" fmla="*/ 540327 w 4752109"/>
              <a:gd name="connsiteY9" fmla="*/ 498763 h 2424582"/>
              <a:gd name="connsiteX10" fmla="*/ 665018 w 4752109"/>
              <a:gd name="connsiteY10" fmla="*/ 554181 h 2424582"/>
              <a:gd name="connsiteX11" fmla="*/ 720437 w 4752109"/>
              <a:gd name="connsiteY11" fmla="*/ 581891 h 2424582"/>
              <a:gd name="connsiteX12" fmla="*/ 900546 w 4752109"/>
              <a:gd name="connsiteY12" fmla="*/ 651163 h 2424582"/>
              <a:gd name="connsiteX13" fmla="*/ 1025237 w 4752109"/>
              <a:gd name="connsiteY13" fmla="*/ 568036 h 2424582"/>
              <a:gd name="connsiteX14" fmla="*/ 1080655 w 4752109"/>
              <a:gd name="connsiteY14" fmla="*/ 540327 h 2424582"/>
              <a:gd name="connsiteX15" fmla="*/ 1149927 w 4752109"/>
              <a:gd name="connsiteY15" fmla="*/ 498763 h 2424582"/>
              <a:gd name="connsiteX16" fmla="*/ 1233055 w 4752109"/>
              <a:gd name="connsiteY16" fmla="*/ 443345 h 2424582"/>
              <a:gd name="connsiteX17" fmla="*/ 1302327 w 4752109"/>
              <a:gd name="connsiteY17" fmla="*/ 415636 h 2424582"/>
              <a:gd name="connsiteX18" fmla="*/ 1607127 w 4752109"/>
              <a:gd name="connsiteY18" fmla="*/ 443345 h 2424582"/>
              <a:gd name="connsiteX19" fmla="*/ 1690255 w 4752109"/>
              <a:gd name="connsiteY19" fmla="*/ 471054 h 2424582"/>
              <a:gd name="connsiteX20" fmla="*/ 1731818 w 4752109"/>
              <a:gd name="connsiteY20" fmla="*/ 484909 h 2424582"/>
              <a:gd name="connsiteX21" fmla="*/ 2008909 w 4752109"/>
              <a:gd name="connsiteY21" fmla="*/ 484909 h 2424582"/>
              <a:gd name="connsiteX22" fmla="*/ 2064327 w 4752109"/>
              <a:gd name="connsiteY22" fmla="*/ 512618 h 2424582"/>
              <a:gd name="connsiteX23" fmla="*/ 2064327 w 4752109"/>
              <a:gd name="connsiteY23" fmla="*/ 623454 h 2424582"/>
              <a:gd name="connsiteX24" fmla="*/ 2022764 w 4752109"/>
              <a:gd name="connsiteY24" fmla="*/ 637309 h 2424582"/>
              <a:gd name="connsiteX25" fmla="*/ 1884218 w 4752109"/>
              <a:gd name="connsiteY25" fmla="*/ 692727 h 2424582"/>
              <a:gd name="connsiteX26" fmla="*/ 1801091 w 4752109"/>
              <a:gd name="connsiteY26" fmla="*/ 720436 h 2424582"/>
              <a:gd name="connsiteX27" fmla="*/ 1717964 w 4752109"/>
              <a:gd name="connsiteY27" fmla="*/ 775854 h 2424582"/>
              <a:gd name="connsiteX28" fmla="*/ 1676400 w 4752109"/>
              <a:gd name="connsiteY28" fmla="*/ 831272 h 2424582"/>
              <a:gd name="connsiteX29" fmla="*/ 1593273 w 4752109"/>
              <a:gd name="connsiteY29" fmla="*/ 886691 h 2424582"/>
              <a:gd name="connsiteX30" fmla="*/ 1551709 w 4752109"/>
              <a:gd name="connsiteY30" fmla="*/ 955963 h 2424582"/>
              <a:gd name="connsiteX31" fmla="*/ 1468582 w 4752109"/>
              <a:gd name="connsiteY31" fmla="*/ 1039091 h 2424582"/>
              <a:gd name="connsiteX32" fmla="*/ 1468582 w 4752109"/>
              <a:gd name="connsiteY32" fmla="*/ 1136072 h 2424582"/>
              <a:gd name="connsiteX33" fmla="*/ 1482437 w 4752109"/>
              <a:gd name="connsiteY33" fmla="*/ 1177636 h 2424582"/>
              <a:gd name="connsiteX34" fmla="*/ 1524000 w 4752109"/>
              <a:gd name="connsiteY34" fmla="*/ 1191491 h 2424582"/>
              <a:gd name="connsiteX35" fmla="*/ 1565564 w 4752109"/>
              <a:gd name="connsiteY35" fmla="*/ 1094509 h 2424582"/>
              <a:gd name="connsiteX36" fmla="*/ 1634837 w 4752109"/>
              <a:gd name="connsiteY36" fmla="*/ 1025236 h 2424582"/>
              <a:gd name="connsiteX37" fmla="*/ 1731818 w 4752109"/>
              <a:gd name="connsiteY37" fmla="*/ 997527 h 2424582"/>
              <a:gd name="connsiteX38" fmla="*/ 1911927 w 4752109"/>
              <a:gd name="connsiteY38" fmla="*/ 1039091 h 2424582"/>
              <a:gd name="connsiteX39" fmla="*/ 1925782 w 4752109"/>
              <a:gd name="connsiteY39" fmla="*/ 1080654 h 2424582"/>
              <a:gd name="connsiteX40" fmla="*/ 1884218 w 4752109"/>
              <a:gd name="connsiteY40" fmla="*/ 1219200 h 2424582"/>
              <a:gd name="connsiteX41" fmla="*/ 1662546 w 4752109"/>
              <a:gd name="connsiteY41" fmla="*/ 1302327 h 2424582"/>
              <a:gd name="connsiteX42" fmla="*/ 1620982 w 4752109"/>
              <a:gd name="connsiteY42" fmla="*/ 1330036 h 2424582"/>
              <a:gd name="connsiteX43" fmla="*/ 1593273 w 4752109"/>
              <a:gd name="connsiteY43" fmla="*/ 1440872 h 2424582"/>
              <a:gd name="connsiteX44" fmla="*/ 1607127 w 4752109"/>
              <a:gd name="connsiteY44" fmla="*/ 1607127 h 2424582"/>
              <a:gd name="connsiteX45" fmla="*/ 1634837 w 4752109"/>
              <a:gd name="connsiteY45" fmla="*/ 1634836 h 2424582"/>
              <a:gd name="connsiteX46" fmla="*/ 1648691 w 4752109"/>
              <a:gd name="connsiteY46" fmla="*/ 1676400 h 2424582"/>
              <a:gd name="connsiteX47" fmla="*/ 1731818 w 4752109"/>
              <a:gd name="connsiteY47" fmla="*/ 1717963 h 2424582"/>
              <a:gd name="connsiteX48" fmla="*/ 1787237 w 4752109"/>
              <a:gd name="connsiteY48" fmla="*/ 1787236 h 2424582"/>
              <a:gd name="connsiteX49" fmla="*/ 1870364 w 4752109"/>
              <a:gd name="connsiteY49" fmla="*/ 1814945 h 2424582"/>
              <a:gd name="connsiteX50" fmla="*/ 1953491 w 4752109"/>
              <a:gd name="connsiteY50" fmla="*/ 1801091 h 2424582"/>
              <a:gd name="connsiteX51" fmla="*/ 1925782 w 4752109"/>
              <a:gd name="connsiteY51" fmla="*/ 1607127 h 2424582"/>
              <a:gd name="connsiteX52" fmla="*/ 1911927 w 4752109"/>
              <a:gd name="connsiteY52" fmla="*/ 1524000 h 2424582"/>
              <a:gd name="connsiteX53" fmla="*/ 1953491 w 4752109"/>
              <a:gd name="connsiteY53" fmla="*/ 1288472 h 2424582"/>
              <a:gd name="connsiteX54" fmla="*/ 1967346 w 4752109"/>
              <a:gd name="connsiteY54" fmla="*/ 1246909 h 2424582"/>
              <a:gd name="connsiteX55" fmla="*/ 2008909 w 4752109"/>
              <a:gd name="connsiteY55" fmla="*/ 1205345 h 2424582"/>
              <a:gd name="connsiteX56" fmla="*/ 2078182 w 4752109"/>
              <a:gd name="connsiteY56" fmla="*/ 1094509 h 2424582"/>
              <a:gd name="connsiteX57" fmla="*/ 2230582 w 4752109"/>
              <a:gd name="connsiteY57" fmla="*/ 1108363 h 2424582"/>
              <a:gd name="connsiteX58" fmla="*/ 2313709 w 4752109"/>
              <a:gd name="connsiteY58" fmla="*/ 1136072 h 2424582"/>
              <a:gd name="connsiteX59" fmla="*/ 2369127 w 4752109"/>
              <a:gd name="connsiteY59" fmla="*/ 1149927 h 2424582"/>
              <a:gd name="connsiteX60" fmla="*/ 2438400 w 4752109"/>
              <a:gd name="connsiteY60" fmla="*/ 1177636 h 2424582"/>
              <a:gd name="connsiteX61" fmla="*/ 2479964 w 4752109"/>
              <a:gd name="connsiteY61" fmla="*/ 1191491 h 2424582"/>
              <a:gd name="connsiteX62" fmla="*/ 2493818 w 4752109"/>
              <a:gd name="connsiteY62" fmla="*/ 1233054 h 2424582"/>
              <a:gd name="connsiteX63" fmla="*/ 2452255 w 4752109"/>
              <a:gd name="connsiteY63" fmla="*/ 1246909 h 2424582"/>
              <a:gd name="connsiteX64" fmla="*/ 2410691 w 4752109"/>
              <a:gd name="connsiteY64" fmla="*/ 1274618 h 2424582"/>
              <a:gd name="connsiteX65" fmla="*/ 2382982 w 4752109"/>
              <a:gd name="connsiteY65" fmla="*/ 1316181 h 2424582"/>
              <a:gd name="connsiteX66" fmla="*/ 2355273 w 4752109"/>
              <a:gd name="connsiteY66" fmla="*/ 1343891 h 2424582"/>
              <a:gd name="connsiteX67" fmla="*/ 2369127 w 4752109"/>
              <a:gd name="connsiteY67" fmla="*/ 1537854 h 2424582"/>
              <a:gd name="connsiteX68" fmla="*/ 2396837 w 4752109"/>
              <a:gd name="connsiteY68" fmla="*/ 1565563 h 2424582"/>
              <a:gd name="connsiteX69" fmla="*/ 2424546 w 4752109"/>
              <a:gd name="connsiteY69" fmla="*/ 1607127 h 2424582"/>
              <a:gd name="connsiteX70" fmla="*/ 2521527 w 4752109"/>
              <a:gd name="connsiteY70" fmla="*/ 1662545 h 2424582"/>
              <a:gd name="connsiteX71" fmla="*/ 2604655 w 4752109"/>
              <a:gd name="connsiteY71" fmla="*/ 1620981 h 2424582"/>
              <a:gd name="connsiteX72" fmla="*/ 2632364 w 4752109"/>
              <a:gd name="connsiteY72" fmla="*/ 1579418 h 2424582"/>
              <a:gd name="connsiteX73" fmla="*/ 2646218 w 4752109"/>
              <a:gd name="connsiteY73" fmla="*/ 1524000 h 2424582"/>
              <a:gd name="connsiteX74" fmla="*/ 2660073 w 4752109"/>
              <a:gd name="connsiteY74" fmla="*/ 1482436 h 2424582"/>
              <a:gd name="connsiteX75" fmla="*/ 2687782 w 4752109"/>
              <a:gd name="connsiteY75" fmla="*/ 1371600 h 2424582"/>
              <a:gd name="connsiteX76" fmla="*/ 2757055 w 4752109"/>
              <a:gd name="connsiteY76" fmla="*/ 1260763 h 2424582"/>
              <a:gd name="connsiteX77" fmla="*/ 3020291 w 4752109"/>
              <a:gd name="connsiteY77" fmla="*/ 1233054 h 2424582"/>
              <a:gd name="connsiteX78" fmla="*/ 3061855 w 4752109"/>
              <a:gd name="connsiteY78" fmla="*/ 1316181 h 2424582"/>
              <a:gd name="connsiteX79" fmla="*/ 3048000 w 4752109"/>
              <a:gd name="connsiteY79" fmla="*/ 1357745 h 2424582"/>
              <a:gd name="connsiteX80" fmla="*/ 2978727 w 4752109"/>
              <a:gd name="connsiteY80" fmla="*/ 1385454 h 2424582"/>
              <a:gd name="connsiteX81" fmla="*/ 2867891 w 4752109"/>
              <a:gd name="connsiteY81" fmla="*/ 1427018 h 2424582"/>
              <a:gd name="connsiteX82" fmla="*/ 2840182 w 4752109"/>
              <a:gd name="connsiteY82" fmla="*/ 1510145 h 2424582"/>
              <a:gd name="connsiteX83" fmla="*/ 2812473 w 4752109"/>
              <a:gd name="connsiteY83" fmla="*/ 1565563 h 2424582"/>
              <a:gd name="connsiteX84" fmla="*/ 2784764 w 4752109"/>
              <a:gd name="connsiteY84" fmla="*/ 1607127 h 2424582"/>
              <a:gd name="connsiteX85" fmla="*/ 2770909 w 4752109"/>
              <a:gd name="connsiteY85" fmla="*/ 1648691 h 2424582"/>
              <a:gd name="connsiteX86" fmla="*/ 2812473 w 4752109"/>
              <a:gd name="connsiteY86" fmla="*/ 1731818 h 2424582"/>
              <a:gd name="connsiteX87" fmla="*/ 2854037 w 4752109"/>
              <a:gd name="connsiteY87" fmla="*/ 1773381 h 2424582"/>
              <a:gd name="connsiteX88" fmla="*/ 2881746 w 4752109"/>
              <a:gd name="connsiteY88" fmla="*/ 1814945 h 2424582"/>
              <a:gd name="connsiteX89" fmla="*/ 2923309 w 4752109"/>
              <a:gd name="connsiteY89" fmla="*/ 1828800 h 2424582"/>
              <a:gd name="connsiteX90" fmla="*/ 2964873 w 4752109"/>
              <a:gd name="connsiteY90" fmla="*/ 1856509 h 2424582"/>
              <a:gd name="connsiteX91" fmla="*/ 3117273 w 4752109"/>
              <a:gd name="connsiteY91" fmla="*/ 1842654 h 2424582"/>
              <a:gd name="connsiteX92" fmla="*/ 3158837 w 4752109"/>
              <a:gd name="connsiteY92" fmla="*/ 1814945 h 2424582"/>
              <a:gd name="connsiteX93" fmla="*/ 3297382 w 4752109"/>
              <a:gd name="connsiteY93" fmla="*/ 1648691 h 2424582"/>
              <a:gd name="connsiteX94" fmla="*/ 3352800 w 4752109"/>
              <a:gd name="connsiteY94" fmla="*/ 1537854 h 2424582"/>
              <a:gd name="connsiteX95" fmla="*/ 3394364 w 4752109"/>
              <a:gd name="connsiteY95" fmla="*/ 1510145 h 2424582"/>
              <a:gd name="connsiteX96" fmla="*/ 3463637 w 4752109"/>
              <a:gd name="connsiteY96" fmla="*/ 1440872 h 2424582"/>
              <a:gd name="connsiteX97" fmla="*/ 3546764 w 4752109"/>
              <a:gd name="connsiteY97" fmla="*/ 1413163 h 2424582"/>
              <a:gd name="connsiteX98" fmla="*/ 3657600 w 4752109"/>
              <a:gd name="connsiteY98" fmla="*/ 1482436 h 2424582"/>
              <a:gd name="connsiteX99" fmla="*/ 3740727 w 4752109"/>
              <a:gd name="connsiteY99" fmla="*/ 1565563 h 2424582"/>
              <a:gd name="connsiteX100" fmla="*/ 3837709 w 4752109"/>
              <a:gd name="connsiteY100" fmla="*/ 1690254 h 2424582"/>
              <a:gd name="connsiteX101" fmla="*/ 4003964 w 4752109"/>
              <a:gd name="connsiteY101" fmla="*/ 1856509 h 2424582"/>
              <a:gd name="connsiteX102" fmla="*/ 4045527 w 4752109"/>
              <a:gd name="connsiteY102" fmla="*/ 1898072 h 2424582"/>
              <a:gd name="connsiteX103" fmla="*/ 4073237 w 4752109"/>
              <a:gd name="connsiteY103" fmla="*/ 1939636 h 2424582"/>
              <a:gd name="connsiteX104" fmla="*/ 4170218 w 4752109"/>
              <a:gd name="connsiteY104" fmla="*/ 2022763 h 2424582"/>
              <a:gd name="connsiteX105" fmla="*/ 4253346 w 4752109"/>
              <a:gd name="connsiteY105" fmla="*/ 2105891 h 2424582"/>
              <a:gd name="connsiteX106" fmla="*/ 4433455 w 4752109"/>
              <a:gd name="connsiteY106" fmla="*/ 2230581 h 2424582"/>
              <a:gd name="connsiteX107" fmla="*/ 4502727 w 4752109"/>
              <a:gd name="connsiteY107" fmla="*/ 2313709 h 2424582"/>
              <a:gd name="connsiteX108" fmla="*/ 4558146 w 4752109"/>
              <a:gd name="connsiteY108" fmla="*/ 2341418 h 2424582"/>
              <a:gd name="connsiteX109" fmla="*/ 4613564 w 4752109"/>
              <a:gd name="connsiteY109" fmla="*/ 2382981 h 2424582"/>
              <a:gd name="connsiteX110" fmla="*/ 4696691 w 4752109"/>
              <a:gd name="connsiteY110" fmla="*/ 2410691 h 2424582"/>
              <a:gd name="connsiteX111" fmla="*/ 4752109 w 4752109"/>
              <a:gd name="connsiteY111" fmla="*/ 2424545 h 2424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4752109" h="2424582">
                <a:moveTo>
                  <a:pt x="0" y="0"/>
                </a:moveTo>
                <a:cubicBezTo>
                  <a:pt x="13855" y="18473"/>
                  <a:pt x="29326" y="35837"/>
                  <a:pt x="41564" y="55418"/>
                </a:cubicBezTo>
                <a:cubicBezTo>
                  <a:pt x="87301" y="128596"/>
                  <a:pt x="52762" y="113043"/>
                  <a:pt x="124691" y="193963"/>
                </a:cubicBezTo>
                <a:cubicBezTo>
                  <a:pt x="140032" y="211221"/>
                  <a:pt x="161636" y="221672"/>
                  <a:pt x="180109" y="235527"/>
                </a:cubicBezTo>
                <a:cubicBezTo>
                  <a:pt x="197463" y="270234"/>
                  <a:pt x="218549" y="320669"/>
                  <a:pt x="249382" y="346363"/>
                </a:cubicBezTo>
                <a:cubicBezTo>
                  <a:pt x="260601" y="355712"/>
                  <a:pt x="277091" y="355600"/>
                  <a:pt x="290946" y="360218"/>
                </a:cubicBezTo>
                <a:cubicBezTo>
                  <a:pt x="309419" y="374072"/>
                  <a:pt x="325711" y="391454"/>
                  <a:pt x="346364" y="401781"/>
                </a:cubicBezTo>
                <a:cubicBezTo>
                  <a:pt x="372488" y="414843"/>
                  <a:pt x="404445" y="414464"/>
                  <a:pt x="429491" y="429491"/>
                </a:cubicBezTo>
                <a:cubicBezTo>
                  <a:pt x="452582" y="443345"/>
                  <a:pt x="475929" y="456782"/>
                  <a:pt x="498764" y="471054"/>
                </a:cubicBezTo>
                <a:cubicBezTo>
                  <a:pt x="512884" y="479879"/>
                  <a:pt x="525870" y="490502"/>
                  <a:pt x="540327" y="498763"/>
                </a:cubicBezTo>
                <a:cubicBezTo>
                  <a:pt x="600010" y="532868"/>
                  <a:pt x="598220" y="524493"/>
                  <a:pt x="665018" y="554181"/>
                </a:cubicBezTo>
                <a:cubicBezTo>
                  <a:pt x="683891" y="562569"/>
                  <a:pt x="701453" y="573755"/>
                  <a:pt x="720437" y="581891"/>
                </a:cubicBezTo>
                <a:cubicBezTo>
                  <a:pt x="826915" y="627525"/>
                  <a:pt x="825192" y="626046"/>
                  <a:pt x="900546" y="651163"/>
                </a:cubicBezTo>
                <a:cubicBezTo>
                  <a:pt x="960048" y="606537"/>
                  <a:pt x="956525" y="606209"/>
                  <a:pt x="1025237" y="568036"/>
                </a:cubicBezTo>
                <a:cubicBezTo>
                  <a:pt x="1043291" y="558006"/>
                  <a:pt x="1062601" y="550357"/>
                  <a:pt x="1080655" y="540327"/>
                </a:cubicBezTo>
                <a:cubicBezTo>
                  <a:pt x="1104194" y="527249"/>
                  <a:pt x="1127209" y="513220"/>
                  <a:pt x="1149927" y="498763"/>
                </a:cubicBezTo>
                <a:cubicBezTo>
                  <a:pt x="1178023" y="480884"/>
                  <a:pt x="1202135" y="455713"/>
                  <a:pt x="1233055" y="443345"/>
                </a:cubicBezTo>
                <a:lnTo>
                  <a:pt x="1302327" y="415636"/>
                </a:lnTo>
                <a:cubicBezTo>
                  <a:pt x="1395124" y="421095"/>
                  <a:pt x="1510512" y="416996"/>
                  <a:pt x="1607127" y="443345"/>
                </a:cubicBezTo>
                <a:cubicBezTo>
                  <a:pt x="1635306" y="451030"/>
                  <a:pt x="1662546" y="461817"/>
                  <a:pt x="1690255" y="471054"/>
                </a:cubicBezTo>
                <a:lnTo>
                  <a:pt x="1731818" y="484909"/>
                </a:lnTo>
                <a:cubicBezTo>
                  <a:pt x="1846290" y="474502"/>
                  <a:pt x="1898760" y="459490"/>
                  <a:pt x="2008909" y="484909"/>
                </a:cubicBezTo>
                <a:cubicBezTo>
                  <a:pt x="2029033" y="489553"/>
                  <a:pt x="2045854" y="503382"/>
                  <a:pt x="2064327" y="512618"/>
                </a:cubicBezTo>
                <a:cubicBezTo>
                  <a:pt x="2073124" y="547805"/>
                  <a:pt x="2092477" y="588267"/>
                  <a:pt x="2064327" y="623454"/>
                </a:cubicBezTo>
                <a:cubicBezTo>
                  <a:pt x="2055204" y="634858"/>
                  <a:pt x="2036187" y="631556"/>
                  <a:pt x="2022764" y="637309"/>
                </a:cubicBezTo>
                <a:cubicBezTo>
                  <a:pt x="1880080" y="698460"/>
                  <a:pt x="2073407" y="629665"/>
                  <a:pt x="1884218" y="692727"/>
                </a:cubicBezTo>
                <a:cubicBezTo>
                  <a:pt x="1884214" y="692728"/>
                  <a:pt x="1801094" y="720434"/>
                  <a:pt x="1801091" y="720436"/>
                </a:cubicBezTo>
                <a:cubicBezTo>
                  <a:pt x="1773382" y="738909"/>
                  <a:pt x="1737945" y="749212"/>
                  <a:pt x="1717964" y="775854"/>
                </a:cubicBezTo>
                <a:cubicBezTo>
                  <a:pt x="1704109" y="794327"/>
                  <a:pt x="1693658" y="815931"/>
                  <a:pt x="1676400" y="831272"/>
                </a:cubicBezTo>
                <a:cubicBezTo>
                  <a:pt x="1651510" y="853397"/>
                  <a:pt x="1593273" y="886691"/>
                  <a:pt x="1593273" y="886691"/>
                </a:cubicBezTo>
                <a:cubicBezTo>
                  <a:pt x="1579418" y="909782"/>
                  <a:pt x="1568761" y="935122"/>
                  <a:pt x="1551709" y="955963"/>
                </a:cubicBezTo>
                <a:cubicBezTo>
                  <a:pt x="1526895" y="986292"/>
                  <a:pt x="1468582" y="1039091"/>
                  <a:pt x="1468582" y="1039091"/>
                </a:cubicBezTo>
                <a:cubicBezTo>
                  <a:pt x="1449732" y="1095639"/>
                  <a:pt x="1449847" y="1070501"/>
                  <a:pt x="1468582" y="1136072"/>
                </a:cubicBezTo>
                <a:cubicBezTo>
                  <a:pt x="1472594" y="1150114"/>
                  <a:pt x="1472110" y="1167309"/>
                  <a:pt x="1482437" y="1177636"/>
                </a:cubicBezTo>
                <a:cubicBezTo>
                  <a:pt x="1492763" y="1187963"/>
                  <a:pt x="1510146" y="1186873"/>
                  <a:pt x="1524000" y="1191491"/>
                </a:cubicBezTo>
                <a:cubicBezTo>
                  <a:pt x="1534298" y="1160599"/>
                  <a:pt x="1545591" y="1120188"/>
                  <a:pt x="1565564" y="1094509"/>
                </a:cubicBezTo>
                <a:cubicBezTo>
                  <a:pt x="1585613" y="1068732"/>
                  <a:pt x="1603438" y="1034207"/>
                  <a:pt x="1634837" y="1025236"/>
                </a:cubicBezTo>
                <a:lnTo>
                  <a:pt x="1731818" y="997527"/>
                </a:lnTo>
                <a:cubicBezTo>
                  <a:pt x="1791864" y="1002986"/>
                  <a:pt x="1875131" y="977764"/>
                  <a:pt x="1911927" y="1039091"/>
                </a:cubicBezTo>
                <a:cubicBezTo>
                  <a:pt x="1919441" y="1051614"/>
                  <a:pt x="1921164" y="1066800"/>
                  <a:pt x="1925782" y="1080654"/>
                </a:cubicBezTo>
                <a:cubicBezTo>
                  <a:pt x="1919298" y="1113072"/>
                  <a:pt x="1907736" y="1192742"/>
                  <a:pt x="1884218" y="1219200"/>
                </a:cubicBezTo>
                <a:cubicBezTo>
                  <a:pt x="1822511" y="1288621"/>
                  <a:pt x="1748036" y="1285229"/>
                  <a:pt x="1662546" y="1302327"/>
                </a:cubicBezTo>
                <a:cubicBezTo>
                  <a:pt x="1648691" y="1311563"/>
                  <a:pt x="1631384" y="1317034"/>
                  <a:pt x="1620982" y="1330036"/>
                </a:cubicBezTo>
                <a:cubicBezTo>
                  <a:pt x="1609620" y="1344238"/>
                  <a:pt x="1593964" y="1437419"/>
                  <a:pt x="1593273" y="1440872"/>
                </a:cubicBezTo>
                <a:cubicBezTo>
                  <a:pt x="1597891" y="1496290"/>
                  <a:pt x="1595475" y="1552751"/>
                  <a:pt x="1607127" y="1607127"/>
                </a:cubicBezTo>
                <a:cubicBezTo>
                  <a:pt x="1609864" y="1619899"/>
                  <a:pt x="1628116" y="1623635"/>
                  <a:pt x="1634837" y="1634836"/>
                </a:cubicBezTo>
                <a:cubicBezTo>
                  <a:pt x="1642351" y="1647359"/>
                  <a:pt x="1639568" y="1664996"/>
                  <a:pt x="1648691" y="1676400"/>
                </a:cubicBezTo>
                <a:cubicBezTo>
                  <a:pt x="1668223" y="1700816"/>
                  <a:pt x="1704438" y="1708836"/>
                  <a:pt x="1731818" y="1717963"/>
                </a:cubicBezTo>
                <a:cubicBezTo>
                  <a:pt x="1741609" y="1732649"/>
                  <a:pt x="1767493" y="1777364"/>
                  <a:pt x="1787237" y="1787236"/>
                </a:cubicBezTo>
                <a:cubicBezTo>
                  <a:pt x="1813361" y="1800298"/>
                  <a:pt x="1870364" y="1814945"/>
                  <a:pt x="1870364" y="1814945"/>
                </a:cubicBezTo>
                <a:lnTo>
                  <a:pt x="1953491" y="1801091"/>
                </a:lnTo>
                <a:cubicBezTo>
                  <a:pt x="1990557" y="1712133"/>
                  <a:pt x="1940811" y="1674755"/>
                  <a:pt x="1925782" y="1607127"/>
                </a:cubicBezTo>
                <a:cubicBezTo>
                  <a:pt x="1919688" y="1579705"/>
                  <a:pt x="1916545" y="1551709"/>
                  <a:pt x="1911927" y="1524000"/>
                </a:cubicBezTo>
                <a:cubicBezTo>
                  <a:pt x="1928426" y="1342518"/>
                  <a:pt x="1909652" y="1419988"/>
                  <a:pt x="1953491" y="1288472"/>
                </a:cubicBezTo>
                <a:cubicBezTo>
                  <a:pt x="1958109" y="1274618"/>
                  <a:pt x="1957020" y="1257236"/>
                  <a:pt x="1967346" y="1246909"/>
                </a:cubicBezTo>
                <a:lnTo>
                  <a:pt x="2008909" y="1205345"/>
                </a:lnTo>
                <a:cubicBezTo>
                  <a:pt x="2041884" y="1106421"/>
                  <a:pt x="2012316" y="1138419"/>
                  <a:pt x="2078182" y="1094509"/>
                </a:cubicBezTo>
                <a:cubicBezTo>
                  <a:pt x="2128982" y="1099127"/>
                  <a:pt x="2180349" y="1099498"/>
                  <a:pt x="2230582" y="1108363"/>
                </a:cubicBezTo>
                <a:cubicBezTo>
                  <a:pt x="2259345" y="1113439"/>
                  <a:pt x="2285373" y="1128988"/>
                  <a:pt x="2313709" y="1136072"/>
                </a:cubicBezTo>
                <a:cubicBezTo>
                  <a:pt x="2332182" y="1140690"/>
                  <a:pt x="2351063" y="1143906"/>
                  <a:pt x="2369127" y="1149927"/>
                </a:cubicBezTo>
                <a:cubicBezTo>
                  <a:pt x="2392720" y="1157792"/>
                  <a:pt x="2415114" y="1168904"/>
                  <a:pt x="2438400" y="1177636"/>
                </a:cubicBezTo>
                <a:cubicBezTo>
                  <a:pt x="2452074" y="1182764"/>
                  <a:pt x="2466109" y="1186873"/>
                  <a:pt x="2479964" y="1191491"/>
                </a:cubicBezTo>
                <a:cubicBezTo>
                  <a:pt x="2484582" y="1205345"/>
                  <a:pt x="2500349" y="1219992"/>
                  <a:pt x="2493818" y="1233054"/>
                </a:cubicBezTo>
                <a:cubicBezTo>
                  <a:pt x="2487287" y="1246116"/>
                  <a:pt x="2465317" y="1240378"/>
                  <a:pt x="2452255" y="1246909"/>
                </a:cubicBezTo>
                <a:cubicBezTo>
                  <a:pt x="2437362" y="1254356"/>
                  <a:pt x="2424546" y="1265382"/>
                  <a:pt x="2410691" y="1274618"/>
                </a:cubicBezTo>
                <a:cubicBezTo>
                  <a:pt x="2401455" y="1288472"/>
                  <a:pt x="2393384" y="1303179"/>
                  <a:pt x="2382982" y="1316181"/>
                </a:cubicBezTo>
                <a:cubicBezTo>
                  <a:pt x="2374822" y="1326381"/>
                  <a:pt x="2356088" y="1330854"/>
                  <a:pt x="2355273" y="1343891"/>
                </a:cubicBezTo>
                <a:cubicBezTo>
                  <a:pt x="2351230" y="1408584"/>
                  <a:pt x="2357181" y="1474145"/>
                  <a:pt x="2369127" y="1537854"/>
                </a:cubicBezTo>
                <a:cubicBezTo>
                  <a:pt x="2371534" y="1550693"/>
                  <a:pt x="2388677" y="1555363"/>
                  <a:pt x="2396837" y="1565563"/>
                </a:cubicBezTo>
                <a:cubicBezTo>
                  <a:pt x="2407239" y="1578565"/>
                  <a:pt x="2412772" y="1595353"/>
                  <a:pt x="2424546" y="1607127"/>
                </a:cubicBezTo>
                <a:cubicBezTo>
                  <a:pt x="2444129" y="1626710"/>
                  <a:pt x="2499794" y="1651678"/>
                  <a:pt x="2521527" y="1662545"/>
                </a:cubicBezTo>
                <a:cubicBezTo>
                  <a:pt x="2555334" y="1651276"/>
                  <a:pt x="2577795" y="1647841"/>
                  <a:pt x="2604655" y="1620981"/>
                </a:cubicBezTo>
                <a:cubicBezTo>
                  <a:pt x="2616429" y="1609207"/>
                  <a:pt x="2623128" y="1593272"/>
                  <a:pt x="2632364" y="1579418"/>
                </a:cubicBezTo>
                <a:cubicBezTo>
                  <a:pt x="2636982" y="1560945"/>
                  <a:pt x="2640987" y="1542309"/>
                  <a:pt x="2646218" y="1524000"/>
                </a:cubicBezTo>
                <a:cubicBezTo>
                  <a:pt x="2650230" y="1509958"/>
                  <a:pt x="2656230" y="1496526"/>
                  <a:pt x="2660073" y="1482436"/>
                </a:cubicBezTo>
                <a:cubicBezTo>
                  <a:pt x="2670093" y="1445696"/>
                  <a:pt x="2667598" y="1403894"/>
                  <a:pt x="2687782" y="1371600"/>
                </a:cubicBezTo>
                <a:lnTo>
                  <a:pt x="2757055" y="1260763"/>
                </a:lnTo>
                <a:cubicBezTo>
                  <a:pt x="2795146" y="1146487"/>
                  <a:pt x="2768243" y="1182645"/>
                  <a:pt x="3020291" y="1233054"/>
                </a:cubicBezTo>
                <a:cubicBezTo>
                  <a:pt x="3039474" y="1236891"/>
                  <a:pt x="3057317" y="1302567"/>
                  <a:pt x="3061855" y="1316181"/>
                </a:cubicBezTo>
                <a:cubicBezTo>
                  <a:pt x="3057237" y="1330036"/>
                  <a:pt x="3059219" y="1348396"/>
                  <a:pt x="3048000" y="1357745"/>
                </a:cubicBezTo>
                <a:cubicBezTo>
                  <a:pt x="3028894" y="1373666"/>
                  <a:pt x="3001453" y="1375353"/>
                  <a:pt x="2978727" y="1385454"/>
                </a:cubicBezTo>
                <a:cubicBezTo>
                  <a:pt x="2885576" y="1426854"/>
                  <a:pt x="2962431" y="1403382"/>
                  <a:pt x="2867891" y="1427018"/>
                </a:cubicBezTo>
                <a:cubicBezTo>
                  <a:pt x="2858655" y="1454727"/>
                  <a:pt x="2853244" y="1484021"/>
                  <a:pt x="2840182" y="1510145"/>
                </a:cubicBezTo>
                <a:cubicBezTo>
                  <a:pt x="2830946" y="1528618"/>
                  <a:pt x="2822720" y="1547631"/>
                  <a:pt x="2812473" y="1565563"/>
                </a:cubicBezTo>
                <a:cubicBezTo>
                  <a:pt x="2804212" y="1580020"/>
                  <a:pt x="2792211" y="1592234"/>
                  <a:pt x="2784764" y="1607127"/>
                </a:cubicBezTo>
                <a:cubicBezTo>
                  <a:pt x="2778233" y="1620189"/>
                  <a:pt x="2775527" y="1634836"/>
                  <a:pt x="2770909" y="1648691"/>
                </a:cubicBezTo>
                <a:cubicBezTo>
                  <a:pt x="2784794" y="1690345"/>
                  <a:pt x="2782633" y="1696010"/>
                  <a:pt x="2812473" y="1731818"/>
                </a:cubicBezTo>
                <a:cubicBezTo>
                  <a:pt x="2825016" y="1746870"/>
                  <a:pt x="2841494" y="1758329"/>
                  <a:pt x="2854037" y="1773381"/>
                </a:cubicBezTo>
                <a:cubicBezTo>
                  <a:pt x="2864697" y="1786173"/>
                  <a:pt x="2868744" y="1804543"/>
                  <a:pt x="2881746" y="1814945"/>
                </a:cubicBezTo>
                <a:cubicBezTo>
                  <a:pt x="2893150" y="1824068"/>
                  <a:pt x="2910247" y="1822269"/>
                  <a:pt x="2923309" y="1828800"/>
                </a:cubicBezTo>
                <a:cubicBezTo>
                  <a:pt x="2938202" y="1836247"/>
                  <a:pt x="2951018" y="1847273"/>
                  <a:pt x="2964873" y="1856509"/>
                </a:cubicBezTo>
                <a:cubicBezTo>
                  <a:pt x="3015673" y="1851891"/>
                  <a:pt x="3067396" y="1853342"/>
                  <a:pt x="3117273" y="1842654"/>
                </a:cubicBezTo>
                <a:cubicBezTo>
                  <a:pt x="3133555" y="1839165"/>
                  <a:pt x="3146392" y="1826007"/>
                  <a:pt x="3158837" y="1814945"/>
                </a:cubicBezTo>
                <a:cubicBezTo>
                  <a:pt x="3201804" y="1776752"/>
                  <a:pt x="3274369" y="1706224"/>
                  <a:pt x="3297382" y="1648691"/>
                </a:cubicBezTo>
                <a:cubicBezTo>
                  <a:pt x="3310611" y="1615617"/>
                  <a:pt x="3325131" y="1565523"/>
                  <a:pt x="3352800" y="1537854"/>
                </a:cubicBezTo>
                <a:cubicBezTo>
                  <a:pt x="3364574" y="1526080"/>
                  <a:pt x="3380509" y="1519381"/>
                  <a:pt x="3394364" y="1510145"/>
                </a:cubicBezTo>
                <a:cubicBezTo>
                  <a:pt x="3419643" y="1472226"/>
                  <a:pt x="3419885" y="1460317"/>
                  <a:pt x="3463637" y="1440872"/>
                </a:cubicBezTo>
                <a:cubicBezTo>
                  <a:pt x="3490327" y="1429010"/>
                  <a:pt x="3546764" y="1413163"/>
                  <a:pt x="3546764" y="1413163"/>
                </a:cubicBezTo>
                <a:cubicBezTo>
                  <a:pt x="3550738" y="1415547"/>
                  <a:pt x="3642837" y="1469313"/>
                  <a:pt x="3657600" y="1482436"/>
                </a:cubicBezTo>
                <a:cubicBezTo>
                  <a:pt x="3686888" y="1508470"/>
                  <a:pt x="3715063" y="1535950"/>
                  <a:pt x="3740727" y="1565563"/>
                </a:cubicBezTo>
                <a:cubicBezTo>
                  <a:pt x="3775213" y="1605354"/>
                  <a:pt x="3800476" y="1653021"/>
                  <a:pt x="3837709" y="1690254"/>
                </a:cubicBezTo>
                <a:lnTo>
                  <a:pt x="4003964" y="1856509"/>
                </a:lnTo>
                <a:cubicBezTo>
                  <a:pt x="4017818" y="1870363"/>
                  <a:pt x="4034659" y="1881770"/>
                  <a:pt x="4045527" y="1898072"/>
                </a:cubicBezTo>
                <a:cubicBezTo>
                  <a:pt x="4054764" y="1911927"/>
                  <a:pt x="4061463" y="1927862"/>
                  <a:pt x="4073237" y="1939636"/>
                </a:cubicBezTo>
                <a:cubicBezTo>
                  <a:pt x="4103344" y="1969743"/>
                  <a:pt x="4138932" y="1993884"/>
                  <a:pt x="4170218" y="2022763"/>
                </a:cubicBezTo>
                <a:cubicBezTo>
                  <a:pt x="4199013" y="2049343"/>
                  <a:pt x="4222589" y="2081609"/>
                  <a:pt x="4253346" y="2105891"/>
                </a:cubicBezTo>
                <a:cubicBezTo>
                  <a:pt x="4310658" y="2151137"/>
                  <a:pt x="4386709" y="2174485"/>
                  <a:pt x="4433455" y="2230581"/>
                </a:cubicBezTo>
                <a:cubicBezTo>
                  <a:pt x="4456546" y="2258290"/>
                  <a:pt x="4475769" y="2289746"/>
                  <a:pt x="4502727" y="2313709"/>
                </a:cubicBezTo>
                <a:cubicBezTo>
                  <a:pt x="4518163" y="2327430"/>
                  <a:pt x="4540632" y="2330472"/>
                  <a:pt x="4558146" y="2341418"/>
                </a:cubicBezTo>
                <a:cubicBezTo>
                  <a:pt x="4577727" y="2353656"/>
                  <a:pt x="4592911" y="2372654"/>
                  <a:pt x="4613564" y="2382981"/>
                </a:cubicBezTo>
                <a:cubicBezTo>
                  <a:pt x="4639688" y="2396043"/>
                  <a:pt x="4668982" y="2401455"/>
                  <a:pt x="4696691" y="2410691"/>
                </a:cubicBezTo>
                <a:cubicBezTo>
                  <a:pt x="4742633" y="2426005"/>
                  <a:pt x="4723652" y="2424545"/>
                  <a:pt x="4752109" y="2424545"/>
                </a:cubicBezTo>
              </a:path>
            </a:pathLst>
          </a:custGeom>
          <a:no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aphic 9" descr="Man">
            <a:extLst>
              <a:ext uri="{FF2B5EF4-FFF2-40B4-BE49-F238E27FC236}">
                <a16:creationId xmlns:a16="http://schemas.microsoft.com/office/drawing/2014/main" id="{6760A791-663E-FC42-B1F2-1DCA498A391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284483" y="3205655"/>
            <a:ext cx="446690" cy="446690"/>
          </a:xfrm>
          <a:prstGeom prst="rect">
            <a:avLst/>
          </a:prstGeom>
        </p:spPr>
      </p:pic>
    </p:spTree>
    <p:extLst>
      <p:ext uri="{BB962C8B-B14F-4D97-AF65-F5344CB8AC3E}">
        <p14:creationId xmlns:p14="http://schemas.microsoft.com/office/powerpoint/2010/main" val="3999787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763C9A-24BF-5048-AE24-D84810C742D9}"/>
              </a:ext>
            </a:extLst>
          </p:cNvPr>
          <p:cNvSpPr>
            <a:spLocks noGrp="1"/>
          </p:cNvSpPr>
          <p:nvPr>
            <p:ph type="title"/>
          </p:nvPr>
        </p:nvSpPr>
        <p:spPr/>
        <p:txBody>
          <a:bodyPr/>
          <a:lstStyle/>
          <a:p>
            <a:r>
              <a:rPr lang="en-US" dirty="0"/>
              <a:t>Training/Test</a:t>
            </a:r>
          </a:p>
        </p:txBody>
      </p:sp>
      <p:sp>
        <p:nvSpPr>
          <p:cNvPr id="72" name="Rectangle 29">
            <a:extLst>
              <a:ext uri="{FF2B5EF4-FFF2-40B4-BE49-F238E27FC236}">
                <a16:creationId xmlns:a16="http://schemas.microsoft.com/office/drawing/2014/main" id="{7B658113-4AB3-DC40-9668-324596F6CBB8}"/>
              </a:ext>
            </a:extLst>
          </p:cNvPr>
          <p:cNvSpPr>
            <a:spLocks noChangeArrowheads="1"/>
          </p:cNvSpPr>
          <p:nvPr/>
        </p:nvSpPr>
        <p:spPr bwMode="auto">
          <a:xfrm>
            <a:off x="4499127" y="1804146"/>
            <a:ext cx="2019848" cy="3699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spAutoFit/>
          </a:bodyPr>
          <a:lstStyle/>
          <a:p>
            <a:r>
              <a:rPr lang="en-US" altLang="en-US" sz="1800" b="1" dirty="0">
                <a:solidFill>
                  <a:srgbClr val="00B050"/>
                </a:solidFill>
                <a:latin typeface="Arial" charset="0"/>
              </a:rPr>
              <a:t>Training set (2/3)</a:t>
            </a:r>
          </a:p>
        </p:txBody>
      </p:sp>
      <p:sp>
        <p:nvSpPr>
          <p:cNvPr id="73" name="Rectangle 30">
            <a:extLst>
              <a:ext uri="{FF2B5EF4-FFF2-40B4-BE49-F238E27FC236}">
                <a16:creationId xmlns:a16="http://schemas.microsoft.com/office/drawing/2014/main" id="{03FAA498-C117-1D44-8FFB-C52647D65526}"/>
              </a:ext>
            </a:extLst>
          </p:cNvPr>
          <p:cNvSpPr>
            <a:spLocks noChangeArrowheads="1"/>
          </p:cNvSpPr>
          <p:nvPr/>
        </p:nvSpPr>
        <p:spPr bwMode="auto">
          <a:xfrm>
            <a:off x="1776398" y="5072859"/>
            <a:ext cx="1925720" cy="3699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spAutoFit/>
          </a:bodyPr>
          <a:lstStyle/>
          <a:p>
            <a:r>
              <a:rPr lang="en-US" altLang="en-US" sz="1800" b="1" dirty="0">
                <a:solidFill>
                  <a:srgbClr val="FF0000"/>
                </a:solidFill>
                <a:latin typeface="Arial" charset="0"/>
              </a:rPr>
              <a:t>Testing set (1/3)</a:t>
            </a:r>
          </a:p>
        </p:txBody>
      </p:sp>
      <p:grpSp>
        <p:nvGrpSpPr>
          <p:cNvPr id="74" name="Group 45">
            <a:extLst>
              <a:ext uri="{FF2B5EF4-FFF2-40B4-BE49-F238E27FC236}">
                <a16:creationId xmlns:a16="http://schemas.microsoft.com/office/drawing/2014/main" id="{E7A14BCB-5589-9C43-ADE9-964FEF0B24EE}"/>
              </a:ext>
            </a:extLst>
          </p:cNvPr>
          <p:cNvGrpSpPr>
            <a:grpSpLocks/>
          </p:cNvGrpSpPr>
          <p:nvPr/>
        </p:nvGrpSpPr>
        <p:grpSpPr bwMode="auto">
          <a:xfrm>
            <a:off x="2309408" y="4704559"/>
            <a:ext cx="533400" cy="266700"/>
            <a:chOff x="1812" y="2352"/>
            <a:chExt cx="336" cy="168"/>
          </a:xfrm>
        </p:grpSpPr>
        <p:sp>
          <p:nvSpPr>
            <p:cNvPr id="75" name="Rectangle 46">
              <a:extLst>
                <a:ext uri="{FF2B5EF4-FFF2-40B4-BE49-F238E27FC236}">
                  <a16:creationId xmlns:a16="http://schemas.microsoft.com/office/drawing/2014/main" id="{F7659B19-231C-B144-8467-37A9870883D3}"/>
                </a:ext>
              </a:extLst>
            </p:cNvPr>
            <p:cNvSpPr>
              <a:spLocks noChangeArrowheads="1"/>
            </p:cNvSpPr>
            <p:nvPr/>
          </p:nvSpPr>
          <p:spPr bwMode="auto">
            <a:xfrm>
              <a:off x="1812" y="2352"/>
              <a:ext cx="336" cy="168"/>
            </a:xfrm>
            <a:prstGeom prst="rect">
              <a:avLst/>
            </a:prstGeom>
            <a:noFill/>
            <a:ln w="12700">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6" name="Line 47">
              <a:extLst>
                <a:ext uri="{FF2B5EF4-FFF2-40B4-BE49-F238E27FC236}">
                  <a16:creationId xmlns:a16="http://schemas.microsoft.com/office/drawing/2014/main" id="{FC1A2E24-06B6-8144-8002-9968223EC44A}"/>
                </a:ext>
              </a:extLst>
            </p:cNvPr>
            <p:cNvSpPr>
              <a:spLocks noChangeShapeType="1"/>
            </p:cNvSpPr>
            <p:nvPr/>
          </p:nvSpPr>
          <p:spPr bwMode="auto">
            <a:xfrm>
              <a:off x="1872" y="2416"/>
              <a:ext cx="224" cy="0"/>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dirty="0"/>
            </a:p>
          </p:txBody>
        </p:sp>
        <p:sp>
          <p:nvSpPr>
            <p:cNvPr id="77" name="Line 48">
              <a:extLst>
                <a:ext uri="{FF2B5EF4-FFF2-40B4-BE49-F238E27FC236}">
                  <a16:creationId xmlns:a16="http://schemas.microsoft.com/office/drawing/2014/main" id="{E8FF7D7A-D240-EF4D-A06E-C299007003DA}"/>
                </a:ext>
              </a:extLst>
            </p:cNvPr>
            <p:cNvSpPr>
              <a:spLocks noChangeShapeType="1"/>
            </p:cNvSpPr>
            <p:nvPr/>
          </p:nvSpPr>
          <p:spPr bwMode="auto">
            <a:xfrm>
              <a:off x="1872" y="2448"/>
              <a:ext cx="224" cy="0"/>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8" name="Line 49">
              <a:extLst>
                <a:ext uri="{FF2B5EF4-FFF2-40B4-BE49-F238E27FC236}">
                  <a16:creationId xmlns:a16="http://schemas.microsoft.com/office/drawing/2014/main" id="{A45F4363-DB3A-2F43-BAAD-40C637E70359}"/>
                </a:ext>
              </a:extLst>
            </p:cNvPr>
            <p:cNvSpPr>
              <a:spLocks noChangeShapeType="1"/>
            </p:cNvSpPr>
            <p:nvPr/>
          </p:nvSpPr>
          <p:spPr bwMode="auto">
            <a:xfrm>
              <a:off x="1872" y="2480"/>
              <a:ext cx="224" cy="0"/>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79" name="Group 50">
            <a:extLst>
              <a:ext uri="{FF2B5EF4-FFF2-40B4-BE49-F238E27FC236}">
                <a16:creationId xmlns:a16="http://schemas.microsoft.com/office/drawing/2014/main" id="{1EADF43D-E904-3347-A8D8-174C6987B897}"/>
              </a:ext>
            </a:extLst>
          </p:cNvPr>
          <p:cNvGrpSpPr>
            <a:grpSpLocks/>
          </p:cNvGrpSpPr>
          <p:nvPr/>
        </p:nvGrpSpPr>
        <p:grpSpPr bwMode="auto">
          <a:xfrm>
            <a:off x="4863779" y="2264521"/>
            <a:ext cx="533400" cy="444500"/>
            <a:chOff x="2540" y="1303"/>
            <a:chExt cx="336" cy="280"/>
          </a:xfrm>
        </p:grpSpPr>
        <p:sp>
          <p:nvSpPr>
            <p:cNvPr id="80" name="Rectangle 51">
              <a:extLst>
                <a:ext uri="{FF2B5EF4-FFF2-40B4-BE49-F238E27FC236}">
                  <a16:creationId xmlns:a16="http://schemas.microsoft.com/office/drawing/2014/main" id="{CE6BC8B5-F669-6D4B-8E45-2E28121DF335}"/>
                </a:ext>
              </a:extLst>
            </p:cNvPr>
            <p:cNvSpPr>
              <a:spLocks noChangeArrowheads="1"/>
            </p:cNvSpPr>
            <p:nvPr/>
          </p:nvSpPr>
          <p:spPr bwMode="auto">
            <a:xfrm>
              <a:off x="2540" y="1303"/>
              <a:ext cx="336" cy="280"/>
            </a:xfrm>
            <a:prstGeom prst="rect">
              <a:avLst/>
            </a:prstGeom>
            <a:noFill/>
            <a:ln w="12700">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1" name="Line 52">
              <a:extLst>
                <a:ext uri="{FF2B5EF4-FFF2-40B4-BE49-F238E27FC236}">
                  <a16:creationId xmlns:a16="http://schemas.microsoft.com/office/drawing/2014/main" id="{E5D1D79B-54DE-3742-ADD9-69CDD3AF066E}"/>
                </a:ext>
              </a:extLst>
            </p:cNvPr>
            <p:cNvSpPr>
              <a:spLocks noChangeShapeType="1"/>
            </p:cNvSpPr>
            <p:nvPr/>
          </p:nvSpPr>
          <p:spPr bwMode="auto">
            <a:xfrm>
              <a:off x="2600" y="1463"/>
              <a:ext cx="224" cy="0"/>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2" name="Line 53">
              <a:extLst>
                <a:ext uri="{FF2B5EF4-FFF2-40B4-BE49-F238E27FC236}">
                  <a16:creationId xmlns:a16="http://schemas.microsoft.com/office/drawing/2014/main" id="{9628CC11-292D-824C-AC51-09396F72E25D}"/>
                </a:ext>
              </a:extLst>
            </p:cNvPr>
            <p:cNvSpPr>
              <a:spLocks noChangeShapeType="1"/>
            </p:cNvSpPr>
            <p:nvPr/>
          </p:nvSpPr>
          <p:spPr bwMode="auto">
            <a:xfrm>
              <a:off x="2600" y="1503"/>
              <a:ext cx="224" cy="0"/>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3" name="Line 54">
              <a:extLst>
                <a:ext uri="{FF2B5EF4-FFF2-40B4-BE49-F238E27FC236}">
                  <a16:creationId xmlns:a16="http://schemas.microsoft.com/office/drawing/2014/main" id="{F376756F-591F-DB47-8BCB-B6E193D9145D}"/>
                </a:ext>
              </a:extLst>
            </p:cNvPr>
            <p:cNvSpPr>
              <a:spLocks noChangeShapeType="1"/>
            </p:cNvSpPr>
            <p:nvPr/>
          </p:nvSpPr>
          <p:spPr bwMode="auto">
            <a:xfrm>
              <a:off x="2600" y="1543"/>
              <a:ext cx="224" cy="0"/>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4" name="Line 55">
              <a:extLst>
                <a:ext uri="{FF2B5EF4-FFF2-40B4-BE49-F238E27FC236}">
                  <a16:creationId xmlns:a16="http://schemas.microsoft.com/office/drawing/2014/main" id="{E0FD00F7-E564-7643-A67F-18D1B7A9F5C1}"/>
                </a:ext>
              </a:extLst>
            </p:cNvPr>
            <p:cNvSpPr>
              <a:spLocks noChangeShapeType="1"/>
            </p:cNvSpPr>
            <p:nvPr/>
          </p:nvSpPr>
          <p:spPr bwMode="auto">
            <a:xfrm>
              <a:off x="2600" y="1391"/>
              <a:ext cx="224" cy="0"/>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5" name="Line 56">
              <a:extLst>
                <a:ext uri="{FF2B5EF4-FFF2-40B4-BE49-F238E27FC236}">
                  <a16:creationId xmlns:a16="http://schemas.microsoft.com/office/drawing/2014/main" id="{7D38F6C2-7636-6C4D-8B0F-A88D35B39B57}"/>
                </a:ext>
              </a:extLst>
            </p:cNvPr>
            <p:cNvSpPr>
              <a:spLocks noChangeShapeType="1"/>
            </p:cNvSpPr>
            <p:nvPr/>
          </p:nvSpPr>
          <p:spPr bwMode="auto">
            <a:xfrm>
              <a:off x="2608" y="1423"/>
              <a:ext cx="224" cy="0"/>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cxnSp>
        <p:nvCxnSpPr>
          <p:cNvPr id="119" name="Straight Arrow Connector 118">
            <a:extLst>
              <a:ext uri="{FF2B5EF4-FFF2-40B4-BE49-F238E27FC236}">
                <a16:creationId xmlns:a16="http://schemas.microsoft.com/office/drawing/2014/main" id="{8DF9EFE3-659A-F64D-B425-9C3166F4CAA2}"/>
              </a:ext>
            </a:extLst>
          </p:cNvPr>
          <p:cNvCxnSpPr/>
          <p:nvPr/>
        </p:nvCxnSpPr>
        <p:spPr>
          <a:xfrm>
            <a:off x="3513932" y="2486771"/>
            <a:ext cx="1173892" cy="0"/>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29" name="Straight Arrow Connector 128">
            <a:extLst>
              <a:ext uri="{FF2B5EF4-FFF2-40B4-BE49-F238E27FC236}">
                <a16:creationId xmlns:a16="http://schemas.microsoft.com/office/drawing/2014/main" id="{E7DC3E37-F7CE-5B46-A6C1-861A171C8D48}"/>
              </a:ext>
            </a:extLst>
          </p:cNvPr>
          <p:cNvCxnSpPr>
            <a:cxnSpLocks/>
          </p:cNvCxnSpPr>
          <p:nvPr/>
        </p:nvCxnSpPr>
        <p:spPr>
          <a:xfrm>
            <a:off x="2576108" y="3523251"/>
            <a:ext cx="0" cy="92899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59" name="Group 4">
            <a:extLst>
              <a:ext uri="{FF2B5EF4-FFF2-40B4-BE49-F238E27FC236}">
                <a16:creationId xmlns:a16="http://schemas.microsoft.com/office/drawing/2014/main" id="{317831F9-5F1C-6945-96EF-D4AF663093F9}"/>
              </a:ext>
            </a:extLst>
          </p:cNvPr>
          <p:cNvGrpSpPr>
            <a:grpSpLocks/>
          </p:cNvGrpSpPr>
          <p:nvPr/>
        </p:nvGrpSpPr>
        <p:grpSpPr bwMode="auto">
          <a:xfrm>
            <a:off x="482722" y="2038350"/>
            <a:ext cx="1160462" cy="1346200"/>
            <a:chOff x="325" y="1265"/>
            <a:chExt cx="731" cy="848"/>
          </a:xfrm>
        </p:grpSpPr>
        <p:sp>
          <p:nvSpPr>
            <p:cNvPr id="60" name="Oval 5">
              <a:extLst>
                <a:ext uri="{FF2B5EF4-FFF2-40B4-BE49-F238E27FC236}">
                  <a16:creationId xmlns:a16="http://schemas.microsoft.com/office/drawing/2014/main" id="{1ED38AB7-1627-A141-93AE-66CDAE6B2D90}"/>
                </a:ext>
              </a:extLst>
            </p:cNvPr>
            <p:cNvSpPr>
              <a:spLocks noChangeArrowheads="1"/>
            </p:cNvSpPr>
            <p:nvPr/>
          </p:nvSpPr>
          <p:spPr bwMode="auto">
            <a:xfrm>
              <a:off x="325" y="1833"/>
              <a:ext cx="727" cy="280"/>
            </a:xfrm>
            <a:prstGeom prst="ellipse">
              <a:avLst/>
            </a:prstGeom>
            <a:noFill/>
            <a:ln w="12700">
              <a:solidFill>
                <a:srgbClr val="00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1" name="Oval 6" descr="Dotted diamond">
              <a:extLst>
                <a:ext uri="{FF2B5EF4-FFF2-40B4-BE49-F238E27FC236}">
                  <a16:creationId xmlns:a16="http://schemas.microsoft.com/office/drawing/2014/main" id="{1F295E2D-1F6E-9443-AD73-02091F02CF7B}"/>
                </a:ext>
              </a:extLst>
            </p:cNvPr>
            <p:cNvSpPr>
              <a:spLocks noChangeArrowheads="1"/>
            </p:cNvSpPr>
            <p:nvPr/>
          </p:nvSpPr>
          <p:spPr bwMode="auto">
            <a:xfrm>
              <a:off x="325" y="1265"/>
              <a:ext cx="727" cy="280"/>
            </a:xfrm>
            <a:prstGeom prst="ellipse">
              <a:avLst/>
            </a:prstGeom>
            <a:pattFill prst="dotDmnd">
              <a:fgClr>
                <a:srgbClr val="51DC00"/>
              </a:fgClr>
              <a:bgClr>
                <a:schemeClr val="bg1"/>
              </a:bgClr>
            </a:pattFill>
            <a:ln w="12700">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2" name="Oval 7">
              <a:extLst>
                <a:ext uri="{FF2B5EF4-FFF2-40B4-BE49-F238E27FC236}">
                  <a16:creationId xmlns:a16="http://schemas.microsoft.com/office/drawing/2014/main" id="{0CBCCB0A-E330-EA40-8967-BAC02C063F54}"/>
                </a:ext>
              </a:extLst>
            </p:cNvPr>
            <p:cNvSpPr>
              <a:spLocks noChangeArrowheads="1"/>
            </p:cNvSpPr>
            <p:nvPr/>
          </p:nvSpPr>
          <p:spPr bwMode="auto">
            <a:xfrm>
              <a:off x="325" y="1805"/>
              <a:ext cx="731" cy="288"/>
            </a:xfrm>
            <a:prstGeom prst="ellipse">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3" name="Line 8">
              <a:extLst>
                <a:ext uri="{FF2B5EF4-FFF2-40B4-BE49-F238E27FC236}">
                  <a16:creationId xmlns:a16="http://schemas.microsoft.com/office/drawing/2014/main" id="{4DBFA90D-2104-1A4B-B981-18FEACF1279E}"/>
                </a:ext>
              </a:extLst>
            </p:cNvPr>
            <p:cNvSpPr>
              <a:spLocks noChangeShapeType="1"/>
            </p:cNvSpPr>
            <p:nvPr/>
          </p:nvSpPr>
          <p:spPr bwMode="auto">
            <a:xfrm>
              <a:off x="1056" y="1405"/>
              <a:ext cx="0" cy="568"/>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4" name="Rectangle 9">
              <a:extLst>
                <a:ext uri="{FF2B5EF4-FFF2-40B4-BE49-F238E27FC236}">
                  <a16:creationId xmlns:a16="http://schemas.microsoft.com/office/drawing/2014/main" id="{8C6CA250-96B0-0E46-8ED2-CED9E58A0AC1}"/>
                </a:ext>
              </a:extLst>
            </p:cNvPr>
            <p:cNvSpPr>
              <a:spLocks noChangeArrowheads="1"/>
            </p:cNvSpPr>
            <p:nvPr/>
          </p:nvSpPr>
          <p:spPr bwMode="auto">
            <a:xfrm>
              <a:off x="454" y="1682"/>
              <a:ext cx="42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spAutoFit/>
            </a:bodyPr>
            <a:lstStyle/>
            <a:p>
              <a:r>
                <a:rPr lang="en-US" altLang="en-US" sz="1800" b="1">
                  <a:solidFill>
                    <a:srgbClr val="000000"/>
                  </a:solidFill>
                  <a:latin typeface="Arial" charset="0"/>
                </a:rPr>
                <a:t>Data</a:t>
              </a:r>
            </a:p>
          </p:txBody>
        </p:sp>
        <p:sp>
          <p:nvSpPr>
            <p:cNvPr id="65" name="Line 10">
              <a:extLst>
                <a:ext uri="{FF2B5EF4-FFF2-40B4-BE49-F238E27FC236}">
                  <a16:creationId xmlns:a16="http://schemas.microsoft.com/office/drawing/2014/main" id="{2EB39967-BD19-A84F-96E8-97329702DF60}"/>
                </a:ext>
              </a:extLst>
            </p:cNvPr>
            <p:cNvSpPr>
              <a:spLocks noChangeShapeType="1"/>
            </p:cNvSpPr>
            <p:nvPr/>
          </p:nvSpPr>
          <p:spPr bwMode="auto">
            <a:xfrm>
              <a:off x="325" y="1413"/>
              <a:ext cx="0" cy="560"/>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66" name="Line 62">
            <a:extLst>
              <a:ext uri="{FF2B5EF4-FFF2-40B4-BE49-F238E27FC236}">
                <a16:creationId xmlns:a16="http://schemas.microsoft.com/office/drawing/2014/main" id="{D1EA2641-0CA7-5746-AEEF-BEE8E8205FAB}"/>
              </a:ext>
            </a:extLst>
          </p:cNvPr>
          <p:cNvSpPr>
            <a:spLocks noChangeShapeType="1"/>
          </p:cNvSpPr>
          <p:nvPr/>
        </p:nvSpPr>
        <p:spPr bwMode="auto">
          <a:xfrm flipV="1">
            <a:off x="1643184" y="2757487"/>
            <a:ext cx="441325" cy="15875"/>
          </a:xfrm>
          <a:prstGeom prst="line">
            <a:avLst/>
          </a:prstGeom>
          <a:noFill/>
          <a:ln w="50800">
            <a:solidFill>
              <a:schemeClr val="tx1"/>
            </a:solidFill>
            <a:round/>
            <a:headEnd type="none" w="sm" len="sm"/>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nvGrpSpPr>
          <p:cNvPr id="67" name="Group 66">
            <a:extLst>
              <a:ext uri="{FF2B5EF4-FFF2-40B4-BE49-F238E27FC236}">
                <a16:creationId xmlns:a16="http://schemas.microsoft.com/office/drawing/2014/main" id="{C6D06A27-1A7C-B94E-B0F6-1314D9AB4795}"/>
              </a:ext>
            </a:extLst>
          </p:cNvPr>
          <p:cNvGrpSpPr/>
          <p:nvPr/>
        </p:nvGrpSpPr>
        <p:grpSpPr>
          <a:xfrm>
            <a:off x="2087684" y="2036762"/>
            <a:ext cx="1221723" cy="1392238"/>
            <a:chOff x="2521732" y="2507642"/>
            <a:chExt cx="1221723" cy="1392238"/>
          </a:xfrm>
        </p:grpSpPr>
        <p:sp>
          <p:nvSpPr>
            <p:cNvPr id="68" name="Rectangle 31">
              <a:extLst>
                <a:ext uri="{FF2B5EF4-FFF2-40B4-BE49-F238E27FC236}">
                  <a16:creationId xmlns:a16="http://schemas.microsoft.com/office/drawing/2014/main" id="{EAC7EFE7-04CE-604F-9947-374B9B077AA4}"/>
                </a:ext>
              </a:extLst>
            </p:cNvPr>
            <p:cNvSpPr>
              <a:spLocks noChangeArrowheads="1"/>
            </p:cNvSpPr>
            <p:nvPr/>
          </p:nvSpPr>
          <p:spPr bwMode="auto">
            <a:xfrm>
              <a:off x="2528082" y="2574317"/>
              <a:ext cx="1143000" cy="1257300"/>
            </a:xfrm>
            <a:prstGeom prst="rect">
              <a:avLst/>
            </a:prstGeom>
            <a:noFill/>
            <a:ln w="12700">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9" name="Line 32">
              <a:extLst>
                <a:ext uri="{FF2B5EF4-FFF2-40B4-BE49-F238E27FC236}">
                  <a16:creationId xmlns:a16="http://schemas.microsoft.com/office/drawing/2014/main" id="{346876A0-B9CC-AB4E-8C21-FDDCB8AA0C1F}"/>
                </a:ext>
              </a:extLst>
            </p:cNvPr>
            <p:cNvSpPr>
              <a:spLocks noChangeShapeType="1"/>
            </p:cNvSpPr>
            <p:nvPr/>
          </p:nvSpPr>
          <p:spPr bwMode="auto">
            <a:xfrm>
              <a:off x="2521732" y="3044217"/>
              <a:ext cx="1143000" cy="0"/>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0" name="Line 33">
              <a:extLst>
                <a:ext uri="{FF2B5EF4-FFF2-40B4-BE49-F238E27FC236}">
                  <a16:creationId xmlns:a16="http://schemas.microsoft.com/office/drawing/2014/main" id="{F00B13A5-F9E6-4F40-B737-3CCA822F68A9}"/>
                </a:ext>
              </a:extLst>
            </p:cNvPr>
            <p:cNvSpPr>
              <a:spLocks noChangeShapeType="1"/>
            </p:cNvSpPr>
            <p:nvPr/>
          </p:nvSpPr>
          <p:spPr bwMode="auto">
            <a:xfrm>
              <a:off x="2521732" y="2726717"/>
              <a:ext cx="1143000" cy="0"/>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1" name="Line 34">
              <a:extLst>
                <a:ext uri="{FF2B5EF4-FFF2-40B4-BE49-F238E27FC236}">
                  <a16:creationId xmlns:a16="http://schemas.microsoft.com/office/drawing/2014/main" id="{AC16D311-6BE4-4F4A-B19E-206957485A42}"/>
                </a:ext>
              </a:extLst>
            </p:cNvPr>
            <p:cNvSpPr>
              <a:spLocks noChangeShapeType="1"/>
            </p:cNvSpPr>
            <p:nvPr/>
          </p:nvSpPr>
          <p:spPr bwMode="auto">
            <a:xfrm>
              <a:off x="2521732" y="2891817"/>
              <a:ext cx="1143000" cy="0"/>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6" name="Line 35">
              <a:extLst>
                <a:ext uri="{FF2B5EF4-FFF2-40B4-BE49-F238E27FC236}">
                  <a16:creationId xmlns:a16="http://schemas.microsoft.com/office/drawing/2014/main" id="{1F944815-8B9F-C341-9A92-3D0FE7D88BF9}"/>
                </a:ext>
              </a:extLst>
            </p:cNvPr>
            <p:cNvSpPr>
              <a:spLocks noChangeShapeType="1"/>
            </p:cNvSpPr>
            <p:nvPr/>
          </p:nvSpPr>
          <p:spPr bwMode="auto">
            <a:xfrm>
              <a:off x="2521732" y="3209317"/>
              <a:ext cx="1143000" cy="0"/>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7" name="Line 36">
              <a:extLst>
                <a:ext uri="{FF2B5EF4-FFF2-40B4-BE49-F238E27FC236}">
                  <a16:creationId xmlns:a16="http://schemas.microsoft.com/office/drawing/2014/main" id="{B7F208D1-2C91-544A-A388-E7ECAFA5AEEF}"/>
                </a:ext>
              </a:extLst>
            </p:cNvPr>
            <p:cNvSpPr>
              <a:spLocks noChangeShapeType="1"/>
            </p:cNvSpPr>
            <p:nvPr/>
          </p:nvSpPr>
          <p:spPr bwMode="auto">
            <a:xfrm>
              <a:off x="2521732" y="3679217"/>
              <a:ext cx="1143000" cy="0"/>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8" name="Line 37">
              <a:extLst>
                <a:ext uri="{FF2B5EF4-FFF2-40B4-BE49-F238E27FC236}">
                  <a16:creationId xmlns:a16="http://schemas.microsoft.com/office/drawing/2014/main" id="{049D2BBC-C5BC-CC4A-A361-567B769AAB46}"/>
                </a:ext>
              </a:extLst>
            </p:cNvPr>
            <p:cNvSpPr>
              <a:spLocks noChangeShapeType="1"/>
            </p:cNvSpPr>
            <p:nvPr/>
          </p:nvSpPr>
          <p:spPr bwMode="auto">
            <a:xfrm>
              <a:off x="2521732" y="3526817"/>
              <a:ext cx="1143000" cy="0"/>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9" name="Line 38">
              <a:extLst>
                <a:ext uri="{FF2B5EF4-FFF2-40B4-BE49-F238E27FC236}">
                  <a16:creationId xmlns:a16="http://schemas.microsoft.com/office/drawing/2014/main" id="{A9D48B9F-DFA3-8942-A397-5BBA6542E318}"/>
                </a:ext>
              </a:extLst>
            </p:cNvPr>
            <p:cNvSpPr>
              <a:spLocks noChangeShapeType="1"/>
            </p:cNvSpPr>
            <p:nvPr/>
          </p:nvSpPr>
          <p:spPr bwMode="auto">
            <a:xfrm>
              <a:off x="2521732" y="3361717"/>
              <a:ext cx="1143000" cy="0"/>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0" name="Line 39">
              <a:extLst>
                <a:ext uri="{FF2B5EF4-FFF2-40B4-BE49-F238E27FC236}">
                  <a16:creationId xmlns:a16="http://schemas.microsoft.com/office/drawing/2014/main" id="{99D8275D-9AB2-6347-80E6-25AEB68D44A1}"/>
                </a:ext>
              </a:extLst>
            </p:cNvPr>
            <p:cNvSpPr>
              <a:spLocks noChangeShapeType="1"/>
            </p:cNvSpPr>
            <p:nvPr/>
          </p:nvSpPr>
          <p:spPr bwMode="auto">
            <a:xfrm flipV="1">
              <a:off x="3493282" y="2567967"/>
              <a:ext cx="0" cy="1270000"/>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1" name="Rectangle 40">
              <a:extLst>
                <a:ext uri="{FF2B5EF4-FFF2-40B4-BE49-F238E27FC236}">
                  <a16:creationId xmlns:a16="http://schemas.microsoft.com/office/drawing/2014/main" id="{CE87F235-C29B-004B-AC17-946C53876E2A}"/>
                </a:ext>
              </a:extLst>
            </p:cNvPr>
            <p:cNvSpPr>
              <a:spLocks noChangeArrowheads="1"/>
            </p:cNvSpPr>
            <p:nvPr/>
          </p:nvSpPr>
          <p:spPr bwMode="auto">
            <a:xfrm>
              <a:off x="3452007" y="2507642"/>
              <a:ext cx="28733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spAutoFit/>
            </a:bodyPr>
            <a:lstStyle/>
            <a:p>
              <a:r>
                <a:rPr lang="en-US" altLang="en-US" sz="1400" b="1">
                  <a:solidFill>
                    <a:srgbClr val="000000"/>
                  </a:solidFill>
                  <a:latin typeface="Arial" charset="0"/>
                </a:rPr>
                <a:t>+</a:t>
              </a:r>
            </a:p>
          </p:txBody>
        </p:sp>
        <p:sp>
          <p:nvSpPr>
            <p:cNvPr id="92" name="Rectangle 41">
              <a:extLst>
                <a:ext uri="{FF2B5EF4-FFF2-40B4-BE49-F238E27FC236}">
                  <a16:creationId xmlns:a16="http://schemas.microsoft.com/office/drawing/2014/main" id="{6B99968C-6ADB-EC45-AF0A-F60FA5BCC22D}"/>
                </a:ext>
              </a:extLst>
            </p:cNvPr>
            <p:cNvSpPr>
              <a:spLocks noChangeArrowheads="1"/>
            </p:cNvSpPr>
            <p:nvPr/>
          </p:nvSpPr>
          <p:spPr bwMode="auto">
            <a:xfrm>
              <a:off x="3452007" y="2660042"/>
              <a:ext cx="28733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spAutoFit/>
            </a:bodyPr>
            <a:lstStyle/>
            <a:p>
              <a:r>
                <a:rPr lang="en-US" altLang="en-US" sz="1400" b="1">
                  <a:solidFill>
                    <a:srgbClr val="000000"/>
                  </a:solidFill>
                  <a:latin typeface="Arial" charset="0"/>
                </a:rPr>
                <a:t>+</a:t>
              </a:r>
            </a:p>
          </p:txBody>
        </p:sp>
        <p:sp>
          <p:nvSpPr>
            <p:cNvPr id="93" name="Rectangle 42">
              <a:extLst>
                <a:ext uri="{FF2B5EF4-FFF2-40B4-BE49-F238E27FC236}">
                  <a16:creationId xmlns:a16="http://schemas.microsoft.com/office/drawing/2014/main" id="{6BD14CAF-22F2-4A4A-80C8-8663724AEA69}"/>
                </a:ext>
              </a:extLst>
            </p:cNvPr>
            <p:cNvSpPr>
              <a:spLocks noChangeArrowheads="1"/>
            </p:cNvSpPr>
            <p:nvPr/>
          </p:nvSpPr>
          <p:spPr bwMode="auto">
            <a:xfrm>
              <a:off x="3475820" y="2825142"/>
              <a:ext cx="242887"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spAutoFit/>
            </a:bodyPr>
            <a:lstStyle/>
            <a:p>
              <a:r>
                <a:rPr lang="en-US" altLang="en-US" sz="1400" b="1">
                  <a:solidFill>
                    <a:srgbClr val="000000"/>
                  </a:solidFill>
                  <a:latin typeface="Arial" charset="0"/>
                </a:rPr>
                <a:t>-</a:t>
              </a:r>
            </a:p>
          </p:txBody>
        </p:sp>
        <p:sp>
          <p:nvSpPr>
            <p:cNvPr id="94" name="Rectangle 43">
              <a:extLst>
                <a:ext uri="{FF2B5EF4-FFF2-40B4-BE49-F238E27FC236}">
                  <a16:creationId xmlns:a16="http://schemas.microsoft.com/office/drawing/2014/main" id="{159EA5F1-C5C7-0D49-9584-34AE8315ED9D}"/>
                </a:ext>
              </a:extLst>
            </p:cNvPr>
            <p:cNvSpPr>
              <a:spLocks noChangeArrowheads="1"/>
            </p:cNvSpPr>
            <p:nvPr/>
          </p:nvSpPr>
          <p:spPr bwMode="auto">
            <a:xfrm>
              <a:off x="3475820" y="2977542"/>
              <a:ext cx="242887"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spAutoFit/>
            </a:bodyPr>
            <a:lstStyle/>
            <a:p>
              <a:r>
                <a:rPr lang="en-US" altLang="en-US" sz="1400" b="1">
                  <a:solidFill>
                    <a:srgbClr val="000000"/>
                  </a:solidFill>
                  <a:latin typeface="Arial" charset="0"/>
                </a:rPr>
                <a:t>-</a:t>
              </a:r>
            </a:p>
          </p:txBody>
        </p:sp>
        <p:sp>
          <p:nvSpPr>
            <p:cNvPr id="95" name="Rectangle 44">
              <a:extLst>
                <a:ext uri="{FF2B5EF4-FFF2-40B4-BE49-F238E27FC236}">
                  <a16:creationId xmlns:a16="http://schemas.microsoft.com/office/drawing/2014/main" id="{2155B4F4-2891-8048-963B-8D952DD9BE67}"/>
                </a:ext>
              </a:extLst>
            </p:cNvPr>
            <p:cNvSpPr>
              <a:spLocks noChangeArrowheads="1"/>
            </p:cNvSpPr>
            <p:nvPr/>
          </p:nvSpPr>
          <p:spPr bwMode="auto">
            <a:xfrm>
              <a:off x="3452007" y="3129942"/>
              <a:ext cx="28733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spAutoFit/>
            </a:bodyPr>
            <a:lstStyle/>
            <a:p>
              <a:r>
                <a:rPr lang="en-US" altLang="en-US" sz="1400" b="1" dirty="0">
                  <a:solidFill>
                    <a:srgbClr val="000000"/>
                  </a:solidFill>
                  <a:latin typeface="Arial" charset="0"/>
                </a:rPr>
                <a:t>+</a:t>
              </a:r>
            </a:p>
          </p:txBody>
        </p:sp>
        <p:sp>
          <p:nvSpPr>
            <p:cNvPr id="96" name="Rectangle 44">
              <a:extLst>
                <a:ext uri="{FF2B5EF4-FFF2-40B4-BE49-F238E27FC236}">
                  <a16:creationId xmlns:a16="http://schemas.microsoft.com/office/drawing/2014/main" id="{76F4FF30-C39E-FC4E-B692-58945BB39659}"/>
                </a:ext>
              </a:extLst>
            </p:cNvPr>
            <p:cNvSpPr>
              <a:spLocks noChangeArrowheads="1"/>
            </p:cNvSpPr>
            <p:nvPr/>
          </p:nvSpPr>
          <p:spPr bwMode="auto">
            <a:xfrm>
              <a:off x="3452007" y="3595080"/>
              <a:ext cx="28733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spAutoFit/>
            </a:bodyPr>
            <a:lstStyle/>
            <a:p>
              <a:r>
                <a:rPr lang="en-US" altLang="en-US" sz="1400" b="1" dirty="0">
                  <a:solidFill>
                    <a:srgbClr val="000000"/>
                  </a:solidFill>
                  <a:latin typeface="Arial" charset="0"/>
                </a:rPr>
                <a:t>+</a:t>
              </a:r>
            </a:p>
          </p:txBody>
        </p:sp>
        <p:sp>
          <p:nvSpPr>
            <p:cNvPr id="97" name="Rectangle 44">
              <a:extLst>
                <a:ext uri="{FF2B5EF4-FFF2-40B4-BE49-F238E27FC236}">
                  <a16:creationId xmlns:a16="http://schemas.microsoft.com/office/drawing/2014/main" id="{D0A68613-3E52-0B4C-9EDB-E9174D88CDEC}"/>
                </a:ext>
              </a:extLst>
            </p:cNvPr>
            <p:cNvSpPr>
              <a:spLocks noChangeArrowheads="1"/>
            </p:cNvSpPr>
            <p:nvPr/>
          </p:nvSpPr>
          <p:spPr bwMode="auto">
            <a:xfrm>
              <a:off x="3456117" y="3456967"/>
              <a:ext cx="28733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spAutoFit/>
            </a:bodyPr>
            <a:lstStyle/>
            <a:p>
              <a:r>
                <a:rPr lang="en-US" altLang="en-US" sz="1400" b="1" dirty="0">
                  <a:solidFill>
                    <a:srgbClr val="000000"/>
                  </a:solidFill>
                  <a:latin typeface="Arial" charset="0"/>
                </a:rPr>
                <a:t>+</a:t>
              </a:r>
            </a:p>
          </p:txBody>
        </p:sp>
        <p:sp>
          <p:nvSpPr>
            <p:cNvPr id="98" name="Rectangle 44">
              <a:extLst>
                <a:ext uri="{FF2B5EF4-FFF2-40B4-BE49-F238E27FC236}">
                  <a16:creationId xmlns:a16="http://schemas.microsoft.com/office/drawing/2014/main" id="{9196DFDE-D0B4-2548-810D-44954EEBB28B}"/>
                </a:ext>
              </a:extLst>
            </p:cNvPr>
            <p:cNvSpPr>
              <a:spLocks noChangeArrowheads="1"/>
            </p:cNvSpPr>
            <p:nvPr/>
          </p:nvSpPr>
          <p:spPr bwMode="auto">
            <a:xfrm>
              <a:off x="3475820" y="3294087"/>
              <a:ext cx="245260" cy="3084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spAutoFit/>
            </a:bodyPr>
            <a:lstStyle/>
            <a:p>
              <a:r>
                <a:rPr lang="en-US" altLang="en-US" sz="1400" b="1" dirty="0">
                  <a:solidFill>
                    <a:srgbClr val="000000"/>
                  </a:solidFill>
                  <a:latin typeface="Arial" charset="0"/>
                </a:rPr>
                <a:t>-</a:t>
              </a:r>
            </a:p>
          </p:txBody>
        </p:sp>
      </p:grpSp>
      <p:sp>
        <p:nvSpPr>
          <p:cNvPr id="99" name="Rectangle 28">
            <a:extLst>
              <a:ext uri="{FF2B5EF4-FFF2-40B4-BE49-F238E27FC236}">
                <a16:creationId xmlns:a16="http://schemas.microsoft.com/office/drawing/2014/main" id="{5C81B738-8507-3E43-8E83-DC515D26F258}"/>
              </a:ext>
            </a:extLst>
          </p:cNvPr>
          <p:cNvSpPr>
            <a:spLocks noChangeArrowheads="1"/>
          </p:cNvSpPr>
          <p:nvPr/>
        </p:nvSpPr>
        <p:spPr bwMode="auto">
          <a:xfrm>
            <a:off x="1791090" y="1720825"/>
            <a:ext cx="1708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spAutoFit/>
          </a:bodyPr>
          <a:lstStyle/>
          <a:p>
            <a:r>
              <a:rPr lang="en-US" altLang="en-US" sz="1800" dirty="0">
                <a:solidFill>
                  <a:srgbClr val="000000"/>
                </a:solidFill>
                <a:latin typeface="Arial" charset="0"/>
              </a:rPr>
              <a:t>Results Known</a:t>
            </a:r>
          </a:p>
        </p:txBody>
      </p:sp>
      <p:sp>
        <p:nvSpPr>
          <p:cNvPr id="101" name="Rectangle 58">
            <a:extLst>
              <a:ext uri="{FF2B5EF4-FFF2-40B4-BE49-F238E27FC236}">
                <a16:creationId xmlns:a16="http://schemas.microsoft.com/office/drawing/2014/main" id="{6BA6724A-FA41-7B46-8470-EE933A63FA7E}"/>
              </a:ext>
            </a:extLst>
          </p:cNvPr>
          <p:cNvSpPr>
            <a:spLocks noChangeArrowheads="1"/>
          </p:cNvSpPr>
          <p:nvPr/>
        </p:nvSpPr>
        <p:spPr bwMode="auto">
          <a:xfrm>
            <a:off x="4229222" y="3386137"/>
            <a:ext cx="1914525" cy="466725"/>
          </a:xfrm>
          <a:prstGeom prst="rect">
            <a:avLst/>
          </a:prstGeom>
          <a:solidFill>
            <a:schemeClr val="bg1"/>
          </a:solidFill>
          <a:ln w="508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2" name="Rectangle 59">
            <a:extLst>
              <a:ext uri="{FF2B5EF4-FFF2-40B4-BE49-F238E27FC236}">
                <a16:creationId xmlns:a16="http://schemas.microsoft.com/office/drawing/2014/main" id="{DC53A203-2947-BC4B-AF7B-4DD1399F8076}"/>
              </a:ext>
            </a:extLst>
          </p:cNvPr>
          <p:cNvSpPr>
            <a:spLocks noChangeArrowheads="1"/>
          </p:cNvSpPr>
          <p:nvPr/>
        </p:nvSpPr>
        <p:spPr bwMode="auto">
          <a:xfrm>
            <a:off x="4357366" y="3399805"/>
            <a:ext cx="1914525" cy="4007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2075" tIns="46038" rIns="92075" bIns="46038">
            <a:spAutoFit/>
          </a:bodyPr>
          <a:lstStyle/>
          <a:p>
            <a:r>
              <a:rPr lang="en-US" altLang="en-US" sz="2000" dirty="0"/>
              <a:t>Model Builder</a:t>
            </a:r>
          </a:p>
        </p:txBody>
      </p:sp>
      <p:cxnSp>
        <p:nvCxnSpPr>
          <p:cNvPr id="103" name="Straight Arrow Connector 102">
            <a:extLst>
              <a:ext uri="{FF2B5EF4-FFF2-40B4-BE49-F238E27FC236}">
                <a16:creationId xmlns:a16="http://schemas.microsoft.com/office/drawing/2014/main" id="{14F7D9A2-722B-C348-B930-DC79C0F71793}"/>
              </a:ext>
            </a:extLst>
          </p:cNvPr>
          <p:cNvCxnSpPr>
            <a:cxnSpLocks/>
          </p:cNvCxnSpPr>
          <p:nvPr/>
        </p:nvCxnSpPr>
        <p:spPr>
          <a:xfrm>
            <a:off x="5130479" y="2865437"/>
            <a:ext cx="0" cy="381000"/>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05" name="Straight Arrow Connector 104">
            <a:extLst>
              <a:ext uri="{FF2B5EF4-FFF2-40B4-BE49-F238E27FC236}">
                <a16:creationId xmlns:a16="http://schemas.microsoft.com/office/drawing/2014/main" id="{C2923E75-6409-B24A-8CB5-A446063AE806}"/>
              </a:ext>
            </a:extLst>
          </p:cNvPr>
          <p:cNvCxnSpPr>
            <a:cxnSpLocks/>
          </p:cNvCxnSpPr>
          <p:nvPr/>
        </p:nvCxnSpPr>
        <p:spPr>
          <a:xfrm>
            <a:off x="5130479" y="4011613"/>
            <a:ext cx="0" cy="553429"/>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grpSp>
        <p:nvGrpSpPr>
          <p:cNvPr id="106" name="Group 13">
            <a:extLst>
              <a:ext uri="{FF2B5EF4-FFF2-40B4-BE49-F238E27FC236}">
                <a16:creationId xmlns:a16="http://schemas.microsoft.com/office/drawing/2014/main" id="{BB49C95C-28DE-A84B-B1E3-61D2C27A1D92}"/>
              </a:ext>
            </a:extLst>
          </p:cNvPr>
          <p:cNvGrpSpPr>
            <a:grpSpLocks/>
          </p:cNvGrpSpPr>
          <p:nvPr/>
        </p:nvGrpSpPr>
        <p:grpSpPr bwMode="auto">
          <a:xfrm>
            <a:off x="4622479" y="4790284"/>
            <a:ext cx="1054100" cy="565150"/>
            <a:chOff x="2136" y="2818"/>
            <a:chExt cx="664" cy="356"/>
          </a:xfrm>
        </p:grpSpPr>
        <p:sp>
          <p:nvSpPr>
            <p:cNvPr id="107" name="AutoShape 14">
              <a:extLst>
                <a:ext uri="{FF2B5EF4-FFF2-40B4-BE49-F238E27FC236}">
                  <a16:creationId xmlns:a16="http://schemas.microsoft.com/office/drawing/2014/main" id="{ED5EA162-A9C9-7D4A-A847-FBD727F80D67}"/>
                </a:ext>
              </a:extLst>
            </p:cNvPr>
            <p:cNvSpPr>
              <a:spLocks noChangeArrowheads="1"/>
            </p:cNvSpPr>
            <p:nvPr/>
          </p:nvSpPr>
          <p:spPr bwMode="auto">
            <a:xfrm flipV="1">
              <a:off x="2136" y="2818"/>
              <a:ext cx="664" cy="356"/>
            </a:xfrm>
            <a:custGeom>
              <a:avLst/>
              <a:gdLst>
                <a:gd name="G0" fmla="+- 5399 0 0"/>
                <a:gd name="G1" fmla="+- 21600 0 5399"/>
                <a:gd name="G2" fmla="*/ 5399 1 2"/>
                <a:gd name="G3" fmla="+- 21600 0 G2"/>
                <a:gd name="G4" fmla="+/ 5399 21600 2"/>
                <a:gd name="G5" fmla="+/ G1 0 2"/>
                <a:gd name="G6" fmla="*/ 21600 21600 5399"/>
                <a:gd name="G7" fmla="*/ G6 1 2"/>
                <a:gd name="G8" fmla="+- 21600 0 G7"/>
                <a:gd name="G9" fmla="*/ 21600 1 2"/>
                <a:gd name="G10" fmla="+- 5399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399" y="21600"/>
                  </a:lnTo>
                  <a:lnTo>
                    <a:pt x="16201" y="21600"/>
                  </a:lnTo>
                  <a:lnTo>
                    <a:pt x="21600" y="0"/>
                  </a:lnTo>
                  <a:close/>
                </a:path>
              </a:pathLst>
            </a:custGeom>
            <a:solidFill>
              <a:srgbClr val="CCFF99"/>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8" name="Rectangle 15">
              <a:extLst>
                <a:ext uri="{FF2B5EF4-FFF2-40B4-BE49-F238E27FC236}">
                  <a16:creationId xmlns:a16="http://schemas.microsoft.com/office/drawing/2014/main" id="{DFC249E8-2C9F-2B4B-9B57-827FCDC54BF9}"/>
                </a:ext>
              </a:extLst>
            </p:cNvPr>
            <p:cNvSpPr>
              <a:spLocks noChangeArrowheads="1"/>
            </p:cNvSpPr>
            <p:nvPr/>
          </p:nvSpPr>
          <p:spPr bwMode="auto">
            <a:xfrm>
              <a:off x="2499" y="2916"/>
              <a:ext cx="80" cy="38"/>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9" name="Rectangle 16">
              <a:extLst>
                <a:ext uri="{FF2B5EF4-FFF2-40B4-BE49-F238E27FC236}">
                  <a16:creationId xmlns:a16="http://schemas.microsoft.com/office/drawing/2014/main" id="{C75653A4-C3B5-4742-BD44-F438435C7AB0}"/>
                </a:ext>
              </a:extLst>
            </p:cNvPr>
            <p:cNvSpPr>
              <a:spLocks noChangeArrowheads="1"/>
            </p:cNvSpPr>
            <p:nvPr/>
          </p:nvSpPr>
          <p:spPr bwMode="auto">
            <a:xfrm>
              <a:off x="2219" y="3103"/>
              <a:ext cx="80" cy="38"/>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10" name="Rectangle 17">
              <a:extLst>
                <a:ext uri="{FF2B5EF4-FFF2-40B4-BE49-F238E27FC236}">
                  <a16:creationId xmlns:a16="http://schemas.microsoft.com/office/drawing/2014/main" id="{50D43EC1-B970-0642-94E1-CADE501A647B}"/>
                </a:ext>
              </a:extLst>
            </p:cNvPr>
            <p:cNvSpPr>
              <a:spLocks noChangeArrowheads="1"/>
            </p:cNvSpPr>
            <p:nvPr/>
          </p:nvSpPr>
          <p:spPr bwMode="auto">
            <a:xfrm>
              <a:off x="2639" y="2998"/>
              <a:ext cx="79" cy="38"/>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11" name="Rectangle 18">
              <a:extLst>
                <a:ext uri="{FF2B5EF4-FFF2-40B4-BE49-F238E27FC236}">
                  <a16:creationId xmlns:a16="http://schemas.microsoft.com/office/drawing/2014/main" id="{30085233-27A4-F849-B874-B6915701BC9E}"/>
                </a:ext>
              </a:extLst>
            </p:cNvPr>
            <p:cNvSpPr>
              <a:spLocks noChangeArrowheads="1"/>
            </p:cNvSpPr>
            <p:nvPr/>
          </p:nvSpPr>
          <p:spPr bwMode="auto">
            <a:xfrm>
              <a:off x="2534" y="3103"/>
              <a:ext cx="80" cy="38"/>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12" name="Line 19">
              <a:extLst>
                <a:ext uri="{FF2B5EF4-FFF2-40B4-BE49-F238E27FC236}">
                  <a16:creationId xmlns:a16="http://schemas.microsoft.com/office/drawing/2014/main" id="{6D165209-692B-1746-8B02-86BAD645FB7E}"/>
                </a:ext>
              </a:extLst>
            </p:cNvPr>
            <p:cNvSpPr>
              <a:spLocks noChangeShapeType="1"/>
            </p:cNvSpPr>
            <p:nvPr/>
          </p:nvSpPr>
          <p:spPr bwMode="auto">
            <a:xfrm flipH="1">
              <a:off x="2426" y="2953"/>
              <a:ext cx="65" cy="35"/>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13" name="Line 20">
              <a:extLst>
                <a:ext uri="{FF2B5EF4-FFF2-40B4-BE49-F238E27FC236}">
                  <a16:creationId xmlns:a16="http://schemas.microsoft.com/office/drawing/2014/main" id="{BEB7BEA6-F7AE-2342-AFB1-E2C59E7D705A}"/>
                </a:ext>
              </a:extLst>
            </p:cNvPr>
            <p:cNvSpPr>
              <a:spLocks noChangeShapeType="1"/>
            </p:cNvSpPr>
            <p:nvPr/>
          </p:nvSpPr>
          <p:spPr bwMode="auto">
            <a:xfrm>
              <a:off x="2583" y="2958"/>
              <a:ext cx="52" cy="36"/>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14" name="Line 21">
              <a:extLst>
                <a:ext uri="{FF2B5EF4-FFF2-40B4-BE49-F238E27FC236}">
                  <a16:creationId xmlns:a16="http://schemas.microsoft.com/office/drawing/2014/main" id="{4605E8C9-7F8C-FE45-B482-7FD965DF94BD}"/>
                </a:ext>
              </a:extLst>
            </p:cNvPr>
            <p:cNvSpPr>
              <a:spLocks noChangeShapeType="1"/>
            </p:cNvSpPr>
            <p:nvPr/>
          </p:nvSpPr>
          <p:spPr bwMode="auto">
            <a:xfrm flipH="1">
              <a:off x="2303" y="3031"/>
              <a:ext cx="76" cy="68"/>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15" name="Line 22">
              <a:extLst>
                <a:ext uri="{FF2B5EF4-FFF2-40B4-BE49-F238E27FC236}">
                  <a16:creationId xmlns:a16="http://schemas.microsoft.com/office/drawing/2014/main" id="{CCAD9863-CF46-3644-8BD1-56A3DDFDF1B4}"/>
                </a:ext>
              </a:extLst>
            </p:cNvPr>
            <p:cNvSpPr>
              <a:spLocks noChangeShapeType="1"/>
            </p:cNvSpPr>
            <p:nvPr/>
          </p:nvSpPr>
          <p:spPr bwMode="auto">
            <a:xfrm>
              <a:off x="2457" y="3039"/>
              <a:ext cx="91" cy="6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16" name="Rectangle 23">
              <a:extLst>
                <a:ext uri="{FF2B5EF4-FFF2-40B4-BE49-F238E27FC236}">
                  <a16:creationId xmlns:a16="http://schemas.microsoft.com/office/drawing/2014/main" id="{89A75229-A7A6-374B-9072-3CA47A4B3F85}"/>
                </a:ext>
              </a:extLst>
            </p:cNvPr>
            <p:cNvSpPr>
              <a:spLocks noChangeArrowheads="1"/>
            </p:cNvSpPr>
            <p:nvPr/>
          </p:nvSpPr>
          <p:spPr bwMode="auto">
            <a:xfrm>
              <a:off x="2350" y="2864"/>
              <a:ext cx="185"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spAutoFit/>
            </a:bodyPr>
            <a:lstStyle/>
            <a:p>
              <a:r>
                <a:rPr lang="en-US" altLang="en-US" sz="1200"/>
                <a:t>Y</a:t>
              </a:r>
            </a:p>
          </p:txBody>
        </p:sp>
        <p:sp>
          <p:nvSpPr>
            <p:cNvPr id="117" name="Rectangle 24">
              <a:extLst>
                <a:ext uri="{FF2B5EF4-FFF2-40B4-BE49-F238E27FC236}">
                  <a16:creationId xmlns:a16="http://schemas.microsoft.com/office/drawing/2014/main" id="{DA883058-E8EE-814A-854A-D1EC616205EC}"/>
                </a:ext>
              </a:extLst>
            </p:cNvPr>
            <p:cNvSpPr>
              <a:spLocks noChangeArrowheads="1"/>
            </p:cNvSpPr>
            <p:nvPr/>
          </p:nvSpPr>
          <p:spPr bwMode="auto">
            <a:xfrm>
              <a:off x="2559" y="2884"/>
              <a:ext cx="185"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spAutoFit/>
            </a:bodyPr>
            <a:lstStyle/>
            <a:p>
              <a:r>
                <a:rPr lang="en-US" altLang="en-US" sz="1200"/>
                <a:t>N</a:t>
              </a:r>
            </a:p>
          </p:txBody>
        </p:sp>
        <p:sp>
          <p:nvSpPr>
            <p:cNvPr id="118" name="Rectangle 25">
              <a:extLst>
                <a:ext uri="{FF2B5EF4-FFF2-40B4-BE49-F238E27FC236}">
                  <a16:creationId xmlns:a16="http://schemas.microsoft.com/office/drawing/2014/main" id="{B3E16BC3-B149-3D4B-9FDF-86E26107BDA9}"/>
                </a:ext>
              </a:extLst>
            </p:cNvPr>
            <p:cNvSpPr>
              <a:spLocks noChangeArrowheads="1"/>
            </p:cNvSpPr>
            <p:nvPr/>
          </p:nvSpPr>
          <p:spPr bwMode="auto">
            <a:xfrm>
              <a:off x="2394" y="3103"/>
              <a:ext cx="80" cy="38"/>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20" name="Line 26">
              <a:extLst>
                <a:ext uri="{FF2B5EF4-FFF2-40B4-BE49-F238E27FC236}">
                  <a16:creationId xmlns:a16="http://schemas.microsoft.com/office/drawing/2014/main" id="{2243A9E3-1DA2-E74D-80D4-6E8FFB4D58AC}"/>
                </a:ext>
              </a:extLst>
            </p:cNvPr>
            <p:cNvSpPr>
              <a:spLocks noChangeShapeType="1"/>
            </p:cNvSpPr>
            <p:nvPr/>
          </p:nvSpPr>
          <p:spPr bwMode="auto">
            <a:xfrm>
              <a:off x="2408" y="3052"/>
              <a:ext cx="18" cy="47"/>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21" name="AutoShape 27">
              <a:extLst>
                <a:ext uri="{FF2B5EF4-FFF2-40B4-BE49-F238E27FC236}">
                  <a16:creationId xmlns:a16="http://schemas.microsoft.com/office/drawing/2014/main" id="{8C900A9A-918C-3E40-BD10-486B9AD6B4D6}"/>
                </a:ext>
              </a:extLst>
            </p:cNvPr>
            <p:cNvSpPr>
              <a:spLocks noChangeArrowheads="1"/>
            </p:cNvSpPr>
            <p:nvPr/>
          </p:nvSpPr>
          <p:spPr bwMode="auto">
            <a:xfrm>
              <a:off x="2370" y="2991"/>
              <a:ext cx="85" cy="66"/>
            </a:xfrm>
            <a:prstGeom prst="diamond">
              <a:avLst/>
            </a:prstGeom>
            <a:solidFill>
              <a:srgbClr val="FF9933"/>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cxnSp>
        <p:nvCxnSpPr>
          <p:cNvPr id="122" name="Straight Arrow Connector 121">
            <a:extLst>
              <a:ext uri="{FF2B5EF4-FFF2-40B4-BE49-F238E27FC236}">
                <a16:creationId xmlns:a16="http://schemas.microsoft.com/office/drawing/2014/main" id="{6D9B1169-E765-E24C-BAB4-D56E0C65E6B4}"/>
              </a:ext>
            </a:extLst>
          </p:cNvPr>
          <p:cNvCxnSpPr>
            <a:cxnSpLocks/>
          </p:cNvCxnSpPr>
          <p:nvPr/>
        </p:nvCxnSpPr>
        <p:spPr>
          <a:xfrm flipH="1">
            <a:off x="5928991" y="2455021"/>
            <a:ext cx="1840993" cy="0"/>
          </a:xfrm>
          <a:prstGeom prst="straightConnector1">
            <a:avLst/>
          </a:prstGeom>
          <a:ln w="25400">
            <a:solidFill>
              <a:srgbClr val="00B050"/>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818051A2-5994-D247-A4D7-0727F9CC8E47}"/>
              </a:ext>
            </a:extLst>
          </p:cNvPr>
          <p:cNvCxnSpPr>
            <a:cxnSpLocks/>
          </p:cNvCxnSpPr>
          <p:nvPr/>
        </p:nvCxnSpPr>
        <p:spPr>
          <a:xfrm>
            <a:off x="7769983" y="2455021"/>
            <a:ext cx="0" cy="2791668"/>
          </a:xfrm>
          <a:prstGeom prst="line">
            <a:avLst/>
          </a:prstGeom>
          <a:ln w="25400">
            <a:solidFill>
              <a:srgbClr val="00B050"/>
            </a:solidFill>
            <a:prstDash val="sysDot"/>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4C085256-696D-6B4F-A11C-88E0AD1697D8}"/>
              </a:ext>
            </a:extLst>
          </p:cNvPr>
          <p:cNvCxnSpPr>
            <a:cxnSpLocks/>
          </p:cNvCxnSpPr>
          <p:nvPr/>
        </p:nvCxnSpPr>
        <p:spPr>
          <a:xfrm>
            <a:off x="7264400" y="5246689"/>
            <a:ext cx="505583" cy="0"/>
          </a:xfrm>
          <a:prstGeom prst="line">
            <a:avLst/>
          </a:prstGeom>
          <a:ln w="25400">
            <a:solidFill>
              <a:srgbClr val="00B050"/>
            </a:solidFill>
            <a:prstDash val="sysDot"/>
          </a:ln>
        </p:spPr>
        <p:style>
          <a:lnRef idx="1">
            <a:schemeClr val="accent1"/>
          </a:lnRef>
          <a:fillRef idx="0">
            <a:schemeClr val="accent1"/>
          </a:fillRef>
          <a:effectRef idx="0">
            <a:schemeClr val="accent1"/>
          </a:effectRef>
          <a:fontRef idx="minor">
            <a:schemeClr val="tx1"/>
          </a:fontRef>
        </p:style>
      </p:cxnSp>
      <p:sp>
        <p:nvSpPr>
          <p:cNvPr id="125" name="Rectangle 30">
            <a:extLst>
              <a:ext uri="{FF2B5EF4-FFF2-40B4-BE49-F238E27FC236}">
                <a16:creationId xmlns:a16="http://schemas.microsoft.com/office/drawing/2014/main" id="{9C117F43-3220-8F46-8320-F411870C9509}"/>
              </a:ext>
            </a:extLst>
          </p:cNvPr>
          <p:cNvSpPr>
            <a:spLocks noChangeArrowheads="1"/>
          </p:cNvSpPr>
          <p:nvPr/>
        </p:nvSpPr>
        <p:spPr bwMode="auto">
          <a:xfrm>
            <a:off x="7716600" y="3365500"/>
            <a:ext cx="1395225" cy="6469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2075" tIns="46038" rIns="92075" bIns="46038">
            <a:spAutoFit/>
          </a:bodyPr>
          <a:lstStyle/>
          <a:p>
            <a:pPr algn="ctr"/>
            <a:r>
              <a:rPr lang="en-US" altLang="en-US" sz="1800" dirty="0">
                <a:solidFill>
                  <a:srgbClr val="00B050"/>
                </a:solidFill>
                <a:latin typeface="Arial" charset="0"/>
              </a:rPr>
              <a:t>Evaluate predictions</a:t>
            </a:r>
          </a:p>
        </p:txBody>
      </p:sp>
      <p:sp>
        <p:nvSpPr>
          <p:cNvPr id="3" name="Rectangle 2">
            <a:extLst>
              <a:ext uri="{FF2B5EF4-FFF2-40B4-BE49-F238E27FC236}">
                <a16:creationId xmlns:a16="http://schemas.microsoft.com/office/drawing/2014/main" id="{0188010E-7699-D444-899F-3CEC3CDC9A13}"/>
              </a:ext>
            </a:extLst>
          </p:cNvPr>
          <p:cNvSpPr/>
          <p:nvPr/>
        </p:nvSpPr>
        <p:spPr>
          <a:xfrm>
            <a:off x="6797801" y="4505818"/>
            <a:ext cx="403421" cy="1594458"/>
          </a:xfrm>
          <a:prstGeom prst="rect">
            <a:avLst/>
          </a:prstGeom>
          <a:solidFill>
            <a:schemeClr val="accent1">
              <a:alpha val="0"/>
            </a:schemeClr>
          </a:solidFill>
          <a:ln w="317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0" name="TextBox 129">
            <a:extLst>
              <a:ext uri="{FF2B5EF4-FFF2-40B4-BE49-F238E27FC236}">
                <a16:creationId xmlns:a16="http://schemas.microsoft.com/office/drawing/2014/main" id="{83C8A75B-E28A-0F49-9ED7-A36F0FD8D7F2}"/>
              </a:ext>
            </a:extLst>
          </p:cNvPr>
          <p:cNvSpPr txBox="1"/>
          <p:nvPr/>
        </p:nvSpPr>
        <p:spPr>
          <a:xfrm>
            <a:off x="6857100" y="4427170"/>
            <a:ext cx="469900" cy="2031325"/>
          </a:xfrm>
          <a:prstGeom prst="rect">
            <a:avLst/>
          </a:prstGeom>
          <a:noFill/>
        </p:spPr>
        <p:txBody>
          <a:bodyPr wrap="square" rtlCol="0">
            <a:spAutoFit/>
          </a:bodyPr>
          <a:lstStyle/>
          <a:p>
            <a:r>
              <a:rPr lang="en-US" b="1" dirty="0">
                <a:solidFill>
                  <a:srgbClr val="00B050"/>
                </a:solidFill>
              </a:rPr>
              <a:t>+</a:t>
            </a:r>
          </a:p>
          <a:p>
            <a:r>
              <a:rPr lang="en-US" b="1" dirty="0">
                <a:solidFill>
                  <a:srgbClr val="00B050"/>
                </a:solidFill>
              </a:rPr>
              <a:t>-</a:t>
            </a:r>
          </a:p>
          <a:p>
            <a:r>
              <a:rPr lang="en-US" b="1" dirty="0">
                <a:solidFill>
                  <a:srgbClr val="00B050"/>
                </a:solidFill>
              </a:rPr>
              <a:t>-</a:t>
            </a:r>
          </a:p>
          <a:p>
            <a:r>
              <a:rPr lang="en-US" b="1" dirty="0">
                <a:solidFill>
                  <a:srgbClr val="00B050"/>
                </a:solidFill>
              </a:rPr>
              <a:t>+</a:t>
            </a:r>
          </a:p>
          <a:p>
            <a:r>
              <a:rPr lang="en-US" b="1" dirty="0">
                <a:solidFill>
                  <a:srgbClr val="00B050"/>
                </a:solidFill>
              </a:rPr>
              <a:t>-</a:t>
            </a:r>
          </a:p>
          <a:p>
            <a:r>
              <a:rPr lang="en-US" b="1" dirty="0">
                <a:solidFill>
                  <a:srgbClr val="00B050"/>
                </a:solidFill>
              </a:rPr>
              <a:t>+</a:t>
            </a:r>
          </a:p>
          <a:p>
            <a:endParaRPr lang="en-US" dirty="0"/>
          </a:p>
        </p:txBody>
      </p:sp>
      <p:cxnSp>
        <p:nvCxnSpPr>
          <p:cNvPr id="131" name="Straight Arrow Connector 130">
            <a:extLst>
              <a:ext uri="{FF2B5EF4-FFF2-40B4-BE49-F238E27FC236}">
                <a16:creationId xmlns:a16="http://schemas.microsoft.com/office/drawing/2014/main" id="{605A0DEB-6018-FE46-AE4C-F0D053173713}"/>
              </a:ext>
            </a:extLst>
          </p:cNvPr>
          <p:cNvCxnSpPr>
            <a:cxnSpLocks/>
          </p:cNvCxnSpPr>
          <p:nvPr/>
        </p:nvCxnSpPr>
        <p:spPr>
          <a:xfrm>
            <a:off x="5889426" y="5257055"/>
            <a:ext cx="571821" cy="0"/>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33" name="Rectangle 132">
            <a:extLst>
              <a:ext uri="{FF2B5EF4-FFF2-40B4-BE49-F238E27FC236}">
                <a16:creationId xmlns:a16="http://schemas.microsoft.com/office/drawing/2014/main" id="{1A2419B2-888B-E845-9F12-37E2F0343AD6}"/>
              </a:ext>
            </a:extLst>
          </p:cNvPr>
          <p:cNvSpPr/>
          <p:nvPr/>
        </p:nvSpPr>
        <p:spPr>
          <a:xfrm>
            <a:off x="4881143" y="5769811"/>
            <a:ext cx="403421" cy="1046089"/>
          </a:xfrm>
          <a:prstGeom prst="rect">
            <a:avLst/>
          </a:prstGeom>
          <a:solidFill>
            <a:schemeClr val="accent1">
              <a:alpha val="0"/>
            </a:schemeClr>
          </a:solid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4" name="TextBox 133">
            <a:extLst>
              <a:ext uri="{FF2B5EF4-FFF2-40B4-BE49-F238E27FC236}">
                <a16:creationId xmlns:a16="http://schemas.microsoft.com/office/drawing/2014/main" id="{91B17618-E75A-9D40-B56C-98A8235C1A0D}"/>
              </a:ext>
            </a:extLst>
          </p:cNvPr>
          <p:cNvSpPr txBox="1"/>
          <p:nvPr/>
        </p:nvSpPr>
        <p:spPr>
          <a:xfrm>
            <a:off x="4927279" y="5693572"/>
            <a:ext cx="469900" cy="1477328"/>
          </a:xfrm>
          <a:prstGeom prst="rect">
            <a:avLst/>
          </a:prstGeom>
          <a:noFill/>
        </p:spPr>
        <p:txBody>
          <a:bodyPr wrap="square" rtlCol="0">
            <a:spAutoFit/>
          </a:bodyPr>
          <a:lstStyle/>
          <a:p>
            <a:r>
              <a:rPr lang="en-US" b="1" dirty="0">
                <a:solidFill>
                  <a:srgbClr val="FF0000"/>
                </a:solidFill>
              </a:rPr>
              <a:t>+</a:t>
            </a:r>
          </a:p>
          <a:p>
            <a:r>
              <a:rPr lang="en-US" b="1" dirty="0">
                <a:solidFill>
                  <a:srgbClr val="FF0000"/>
                </a:solidFill>
              </a:rPr>
              <a:t>-</a:t>
            </a:r>
          </a:p>
          <a:p>
            <a:r>
              <a:rPr lang="en-US" b="1" dirty="0">
                <a:solidFill>
                  <a:srgbClr val="FF0000"/>
                </a:solidFill>
              </a:rPr>
              <a:t>-</a:t>
            </a:r>
          </a:p>
          <a:p>
            <a:r>
              <a:rPr lang="en-US" b="1" dirty="0">
                <a:solidFill>
                  <a:srgbClr val="FF0000"/>
                </a:solidFill>
              </a:rPr>
              <a:t>+</a:t>
            </a:r>
          </a:p>
          <a:p>
            <a:endParaRPr lang="en-US" dirty="0">
              <a:solidFill>
                <a:srgbClr val="FF0000"/>
              </a:solidFill>
            </a:endParaRPr>
          </a:p>
        </p:txBody>
      </p:sp>
      <p:cxnSp>
        <p:nvCxnSpPr>
          <p:cNvPr id="135" name="Straight Arrow Connector 134">
            <a:extLst>
              <a:ext uri="{FF2B5EF4-FFF2-40B4-BE49-F238E27FC236}">
                <a16:creationId xmlns:a16="http://schemas.microsoft.com/office/drawing/2014/main" id="{5DA36721-381C-044E-A48E-FF16CA802C9C}"/>
              </a:ext>
            </a:extLst>
          </p:cNvPr>
          <p:cNvCxnSpPr>
            <a:cxnSpLocks/>
          </p:cNvCxnSpPr>
          <p:nvPr/>
        </p:nvCxnSpPr>
        <p:spPr>
          <a:xfrm>
            <a:off x="3059234" y="4846336"/>
            <a:ext cx="1628590"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8" name="Straight Arrow Connector 137">
            <a:extLst>
              <a:ext uri="{FF2B5EF4-FFF2-40B4-BE49-F238E27FC236}">
                <a16:creationId xmlns:a16="http://schemas.microsoft.com/office/drawing/2014/main" id="{4D051268-693D-3845-A058-740F36985ACB}"/>
              </a:ext>
            </a:extLst>
          </p:cNvPr>
          <p:cNvCxnSpPr>
            <a:cxnSpLocks/>
          </p:cNvCxnSpPr>
          <p:nvPr/>
        </p:nvCxnSpPr>
        <p:spPr>
          <a:xfrm>
            <a:off x="5079318" y="5419213"/>
            <a:ext cx="0" cy="35059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9" name="Straight Arrow Connector 138">
            <a:extLst>
              <a:ext uri="{FF2B5EF4-FFF2-40B4-BE49-F238E27FC236}">
                <a16:creationId xmlns:a16="http://schemas.microsoft.com/office/drawing/2014/main" id="{191F9EA2-F0C7-8741-8F8D-9A98EDA970CC}"/>
              </a:ext>
            </a:extLst>
          </p:cNvPr>
          <p:cNvCxnSpPr>
            <a:cxnSpLocks/>
          </p:cNvCxnSpPr>
          <p:nvPr/>
        </p:nvCxnSpPr>
        <p:spPr>
          <a:xfrm flipH="1" flipV="1">
            <a:off x="2732759" y="5461797"/>
            <a:ext cx="6499" cy="532603"/>
          </a:xfrm>
          <a:prstGeom prst="straightConnector1">
            <a:avLst/>
          </a:prstGeom>
          <a:ln w="25400">
            <a:solidFill>
              <a:srgbClr val="FF0000"/>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0" name="Rectangle 30">
            <a:extLst>
              <a:ext uri="{FF2B5EF4-FFF2-40B4-BE49-F238E27FC236}">
                <a16:creationId xmlns:a16="http://schemas.microsoft.com/office/drawing/2014/main" id="{471C8D85-D0B6-E643-B05E-6F1D3F8EE852}"/>
              </a:ext>
            </a:extLst>
          </p:cNvPr>
          <p:cNvSpPr>
            <a:spLocks noChangeArrowheads="1"/>
          </p:cNvSpPr>
          <p:nvPr/>
        </p:nvSpPr>
        <p:spPr bwMode="auto">
          <a:xfrm>
            <a:off x="2944281" y="6127268"/>
            <a:ext cx="1515674" cy="6469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2075" tIns="46038" rIns="92075" bIns="46038">
            <a:spAutoFit/>
          </a:bodyPr>
          <a:lstStyle/>
          <a:p>
            <a:pPr algn="ctr"/>
            <a:r>
              <a:rPr lang="en-US" altLang="en-US" sz="1800" dirty="0">
                <a:solidFill>
                  <a:srgbClr val="FF0000"/>
                </a:solidFill>
                <a:latin typeface="Arial" charset="0"/>
              </a:rPr>
              <a:t>Evaluate predictions</a:t>
            </a:r>
          </a:p>
        </p:txBody>
      </p:sp>
      <p:cxnSp>
        <p:nvCxnSpPr>
          <p:cNvPr id="143" name="Straight Connector 142">
            <a:extLst>
              <a:ext uri="{FF2B5EF4-FFF2-40B4-BE49-F238E27FC236}">
                <a16:creationId xmlns:a16="http://schemas.microsoft.com/office/drawing/2014/main" id="{7CE65FD9-027A-1846-8CA0-F854E42EE983}"/>
              </a:ext>
            </a:extLst>
          </p:cNvPr>
          <p:cNvCxnSpPr>
            <a:cxnSpLocks/>
          </p:cNvCxnSpPr>
          <p:nvPr/>
        </p:nvCxnSpPr>
        <p:spPr>
          <a:xfrm flipH="1">
            <a:off x="2715468" y="5994400"/>
            <a:ext cx="1972356" cy="0"/>
          </a:xfrm>
          <a:prstGeom prst="line">
            <a:avLst/>
          </a:prstGeom>
          <a:ln w="22225">
            <a:solidFill>
              <a:srgbClr val="FF0000"/>
            </a:solidFill>
            <a:prstDash val="sysDot"/>
          </a:ln>
        </p:spPr>
        <p:style>
          <a:lnRef idx="1">
            <a:schemeClr val="accent1"/>
          </a:lnRef>
          <a:fillRef idx="0">
            <a:schemeClr val="accent1"/>
          </a:fillRef>
          <a:effectRef idx="0">
            <a:schemeClr val="accent1"/>
          </a:effectRef>
          <a:fontRef idx="minor">
            <a:schemeClr val="tx1"/>
          </a:fontRef>
        </p:style>
      </p:cxnSp>
      <p:sp>
        <p:nvSpPr>
          <p:cNvPr id="145" name="TextBox 144">
            <a:extLst>
              <a:ext uri="{FF2B5EF4-FFF2-40B4-BE49-F238E27FC236}">
                <a16:creationId xmlns:a16="http://schemas.microsoft.com/office/drawing/2014/main" id="{A6BDFC66-BADF-E241-ADFD-C6326AAFF940}"/>
              </a:ext>
            </a:extLst>
          </p:cNvPr>
          <p:cNvSpPr txBox="1"/>
          <p:nvPr/>
        </p:nvSpPr>
        <p:spPr>
          <a:xfrm>
            <a:off x="1758379" y="139476"/>
            <a:ext cx="6118726" cy="369332"/>
          </a:xfrm>
          <a:prstGeom prst="rect">
            <a:avLst/>
          </a:prstGeom>
          <a:noFill/>
        </p:spPr>
        <p:txBody>
          <a:bodyPr wrap="none" rtlCol="0">
            <a:spAutoFit/>
          </a:bodyPr>
          <a:lstStyle/>
          <a:p>
            <a:r>
              <a:rPr lang="en-US" dirty="0"/>
              <a:t>At least greater than a few hundred instances and better &gt;1000</a:t>
            </a:r>
          </a:p>
        </p:txBody>
      </p:sp>
    </p:spTree>
    <p:extLst>
      <p:ext uri="{BB962C8B-B14F-4D97-AF65-F5344CB8AC3E}">
        <p14:creationId xmlns:p14="http://schemas.microsoft.com/office/powerpoint/2010/main" val="1785062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0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0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0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3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2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30"/>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2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25"/>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2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35"/>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38"/>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33"/>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34"/>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143"/>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140"/>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1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p:bldP spid="73" grpId="0"/>
      <p:bldP spid="101" grpId="0" animBg="1"/>
      <p:bldP spid="102" grpId="0"/>
      <p:bldP spid="125" grpId="0"/>
      <p:bldP spid="3" grpId="0" animBg="1"/>
      <p:bldP spid="130" grpId="0"/>
      <p:bldP spid="133" grpId="0" animBg="1"/>
      <p:bldP spid="134" grpId="0"/>
      <p:bldP spid="14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Overview of this lecture</a:t>
            </a:r>
          </a:p>
        </p:txBody>
      </p:sp>
      <p:sp>
        <p:nvSpPr>
          <p:cNvPr id="3" name="Content Placeholder 2"/>
          <p:cNvSpPr>
            <a:spLocks noGrp="1"/>
          </p:cNvSpPr>
          <p:nvPr>
            <p:ph idx="1"/>
          </p:nvPr>
        </p:nvSpPr>
        <p:spPr>
          <a:xfrm>
            <a:off x="628650" y="1253331"/>
            <a:ext cx="7886700" cy="4351338"/>
          </a:xfrm>
        </p:spPr>
        <p:txBody>
          <a:bodyPr anchor="ctr">
            <a:normAutofit/>
          </a:bodyPr>
          <a:lstStyle/>
          <a:p>
            <a:pPr lvl="1">
              <a:spcBef>
                <a:spcPts val="1200"/>
              </a:spcBef>
              <a:spcAft>
                <a:spcPts val="1200"/>
              </a:spcAft>
            </a:pPr>
            <a:r>
              <a:rPr lang="en-US" sz="2800" dirty="0"/>
              <a:t>Introduction to classification</a:t>
            </a:r>
          </a:p>
          <a:p>
            <a:pPr lvl="1">
              <a:spcBef>
                <a:spcPts val="1200"/>
              </a:spcBef>
              <a:spcAft>
                <a:spcPts val="1200"/>
              </a:spcAft>
            </a:pPr>
            <a:r>
              <a:rPr lang="en-US" sz="2800" dirty="0"/>
              <a:t>Evaluation metrics for categorical data</a:t>
            </a:r>
          </a:p>
          <a:p>
            <a:pPr lvl="1">
              <a:spcBef>
                <a:spcPts val="1200"/>
              </a:spcBef>
              <a:spcAft>
                <a:spcPts val="1200"/>
              </a:spcAft>
            </a:pPr>
            <a:r>
              <a:rPr lang="en-US" sz="2800" dirty="0"/>
              <a:t>Validation and testing, continued</a:t>
            </a:r>
          </a:p>
          <a:p>
            <a:pPr lvl="1">
              <a:spcBef>
                <a:spcPts val="1200"/>
              </a:spcBef>
              <a:spcAft>
                <a:spcPts val="1200"/>
              </a:spcAft>
            </a:pPr>
            <a:r>
              <a:rPr lang="en-US" sz="2800" dirty="0"/>
              <a:t>Logistic regression</a:t>
            </a:r>
          </a:p>
        </p:txBody>
      </p:sp>
    </p:spTree>
    <p:extLst>
      <p:ext uri="{BB962C8B-B14F-4D97-AF65-F5344CB8AC3E}">
        <p14:creationId xmlns:p14="http://schemas.microsoft.com/office/powerpoint/2010/main" val="127445625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Classification methods</a:t>
            </a:r>
          </a:p>
        </p:txBody>
      </p:sp>
      <p:sp>
        <p:nvSpPr>
          <p:cNvPr id="3" name="Content Placeholder 2"/>
          <p:cNvSpPr>
            <a:spLocks noGrp="1"/>
          </p:cNvSpPr>
          <p:nvPr>
            <p:ph idx="1"/>
          </p:nvPr>
        </p:nvSpPr>
        <p:spPr>
          <a:xfrm>
            <a:off x="628650" y="1825625"/>
            <a:ext cx="7886700" cy="3749265"/>
          </a:xfrm>
        </p:spPr>
        <p:txBody>
          <a:bodyPr/>
          <a:lstStyle/>
          <a:p>
            <a:r>
              <a:rPr lang="en-US" dirty="0"/>
              <a:t>Logistic regression</a:t>
            </a:r>
          </a:p>
          <a:p>
            <a:r>
              <a:rPr lang="en-US" dirty="0"/>
              <a:t>K-nearest neighbors</a:t>
            </a:r>
          </a:p>
          <a:p>
            <a:r>
              <a:rPr lang="en-US" dirty="0"/>
              <a:t>Classification trees</a:t>
            </a:r>
          </a:p>
          <a:p>
            <a:r>
              <a:rPr lang="en-US" dirty="0"/>
              <a:t>Support vector machines (SVM)</a:t>
            </a:r>
          </a:p>
          <a:p>
            <a:r>
              <a:rPr lang="en-US" dirty="0"/>
              <a:t>Neural networks</a:t>
            </a:r>
          </a:p>
        </p:txBody>
      </p:sp>
    </p:spTree>
    <p:extLst>
      <p:ext uri="{BB962C8B-B14F-4D97-AF65-F5344CB8AC3E}">
        <p14:creationId xmlns:p14="http://schemas.microsoft.com/office/powerpoint/2010/main" val="102343622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7644" y="2518390"/>
            <a:ext cx="7886700" cy="1325563"/>
          </a:xfrm>
        </p:spPr>
        <p:txBody>
          <a:bodyPr/>
          <a:lstStyle/>
          <a:p>
            <a:r>
              <a:rPr lang="en-US" dirty="0"/>
              <a:t>Logistic Regression</a:t>
            </a:r>
          </a:p>
        </p:txBody>
      </p:sp>
    </p:spTree>
    <p:extLst>
      <p:ext uri="{BB962C8B-B14F-4D97-AF65-F5344CB8AC3E}">
        <p14:creationId xmlns:p14="http://schemas.microsoft.com/office/powerpoint/2010/main" val="60820281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27000" y="365126"/>
            <a:ext cx="9550400" cy="1325563"/>
          </a:xfrm>
        </p:spPr>
        <p:txBody>
          <a:bodyPr/>
          <a:lstStyle/>
          <a:p>
            <a:r>
              <a:rPr lang="en-US" dirty="0"/>
              <a:t>Thought experiment</a:t>
            </a:r>
          </a:p>
        </p:txBody>
      </p:sp>
      <mc:AlternateContent xmlns:mc="http://schemas.openxmlformats.org/markup-compatibility/2006" xmlns:a14="http://schemas.microsoft.com/office/drawing/2010/main">
        <mc:Choice Requires="a14">
          <p:sp>
            <p:nvSpPr>
              <p:cNvPr id="6" name="Content Placeholder 5"/>
              <p:cNvSpPr>
                <a:spLocks noGrp="1"/>
              </p:cNvSpPr>
              <p:nvPr>
                <p:ph idx="1"/>
              </p:nvPr>
            </p:nvSpPr>
            <p:spPr>
              <a:xfrm>
                <a:off x="534228" y="1875321"/>
                <a:ext cx="8075544" cy="4982679"/>
              </a:xfrm>
            </p:spPr>
            <p:txBody>
              <a:bodyPr>
                <a:normAutofit/>
              </a:bodyPr>
              <a:lstStyle/>
              <a:p>
                <a:r>
                  <a:rPr lang="en-US" dirty="0"/>
                  <a:t>We want a model where the probability of being in a class is based on the values of predictor(s)</a:t>
                </a:r>
              </a:p>
              <a:p>
                <a:r>
                  <a:rPr lang="en-US" dirty="0"/>
                  <a:t>What about using linear regression?</a:t>
                </a:r>
              </a:p>
              <a:p>
                <a14:m>
                  <m:oMath xmlns:m="http://schemas.openxmlformats.org/officeDocument/2006/math">
                    <m:r>
                      <a:rPr lang="en-US" altLang="en-US" b="0" i="1" smtClean="0">
                        <a:latin typeface="Cambria Math" charset="0"/>
                      </a:rPr>
                      <m:t>𝑝</m:t>
                    </m:r>
                    <m:r>
                      <a:rPr lang="en-US" altLang="en-US" i="1">
                        <a:latin typeface="Cambria Math" charset="0"/>
                      </a:rPr>
                      <m:t>=</m:t>
                    </m:r>
                    <m:r>
                      <a:rPr lang="en-US" altLang="en-US" i="1">
                        <a:latin typeface="Cambria Math" charset="0"/>
                      </a:rPr>
                      <m:t>𝑎</m:t>
                    </m:r>
                    <m:r>
                      <a:rPr lang="en-US" altLang="en-US" b="0" i="1" smtClean="0">
                        <a:latin typeface="Cambria Math" panose="02040503050406030204" pitchFamily="18" charset="0"/>
                      </a:rPr>
                      <m:t>∗</m:t>
                    </m:r>
                    <m:r>
                      <a:rPr lang="en-US" altLang="en-US" b="0" i="1" smtClean="0">
                        <a:latin typeface="Cambria Math" panose="02040503050406030204" pitchFamily="18" charset="0"/>
                      </a:rPr>
                      <m:t>h𝑒𝑖𝑔h𝑡</m:t>
                    </m:r>
                    <m:r>
                      <a:rPr lang="en-US" altLang="en-US" i="1">
                        <a:latin typeface="Cambria Math" charset="0"/>
                      </a:rPr>
                      <m:t>+</m:t>
                    </m:r>
                    <m:r>
                      <a:rPr lang="en-US" altLang="en-US" i="1">
                        <a:latin typeface="Cambria Math" charset="0"/>
                      </a:rPr>
                      <m:t>𝑐</m:t>
                    </m:r>
                  </m:oMath>
                </a14:m>
                <a:r>
                  <a:rPr lang="en-US" altLang="en-US" dirty="0"/>
                  <a:t>, where </a:t>
                </a:r>
                <a14:m>
                  <m:oMath xmlns:m="http://schemas.openxmlformats.org/officeDocument/2006/math">
                    <m:r>
                      <a:rPr lang="en-US" altLang="en-US" i="1">
                        <a:latin typeface="Cambria Math" charset="0"/>
                      </a:rPr>
                      <m:t>𝑝</m:t>
                    </m:r>
                  </m:oMath>
                </a14:m>
                <a:r>
                  <a:rPr lang="en-US" altLang="en-US" dirty="0"/>
                  <a:t> is the probability of being in class 1 vs. 0, e.g. </a:t>
                </a:r>
                <a14:m>
                  <m:oMath xmlns:m="http://schemas.openxmlformats.org/officeDocument/2006/math">
                    <m:r>
                      <a:rPr lang="en-US" altLang="en-US" b="0" i="1" smtClean="0">
                        <a:latin typeface="Cambria Math" charset="0"/>
                      </a:rPr>
                      <m:t>𝑝</m:t>
                    </m:r>
                    <m:r>
                      <a:rPr lang="en-US" altLang="en-US" b="0" i="1" smtClean="0">
                        <a:latin typeface="Cambria Math" charset="0"/>
                      </a:rPr>
                      <m:t>= </m:t>
                    </m:r>
                  </m:oMath>
                </a14:m>
                <a:r>
                  <a:rPr lang="en-US" altLang="en-US" dirty="0"/>
                  <a:t>probability boy (=1) vs. girl (=0) </a:t>
                </a:r>
              </a:p>
              <a:p>
                <a:r>
                  <a:rPr lang="en-US" dirty="0"/>
                  <a:t>What might be the concern here?</a:t>
                </a:r>
              </a:p>
            </p:txBody>
          </p:sp>
        </mc:Choice>
        <mc:Fallback xmlns="">
          <p:sp>
            <p:nvSpPr>
              <p:cNvPr id="6" name="Content Placeholder 5"/>
              <p:cNvSpPr>
                <a:spLocks noGrp="1" noRot="1" noChangeAspect="1" noMove="1" noResize="1" noEditPoints="1" noAdjustHandles="1" noChangeArrowheads="1" noChangeShapeType="1" noTextEdit="1"/>
              </p:cNvSpPr>
              <p:nvPr>
                <p:ph idx="1"/>
              </p:nvPr>
            </p:nvSpPr>
            <p:spPr>
              <a:xfrm>
                <a:off x="534228" y="1875321"/>
                <a:ext cx="8075544" cy="4982679"/>
              </a:xfrm>
              <a:blipFill>
                <a:blip r:embed="rId2"/>
                <a:stretch>
                  <a:fillRect l="-1256" t="-1272" r="-2041"/>
                </a:stretch>
              </a:blipFill>
            </p:spPr>
            <p:txBody>
              <a:bodyPr/>
              <a:lstStyle/>
              <a:p>
                <a:r>
                  <a:rPr lang="en-US">
                    <a:noFill/>
                  </a:rPr>
                  <a:t> </a:t>
                </a:r>
              </a:p>
            </p:txBody>
          </p:sp>
        </mc:Fallback>
      </mc:AlternateContent>
    </p:spTree>
    <p:extLst>
      <p:ext uri="{BB962C8B-B14F-4D97-AF65-F5344CB8AC3E}">
        <p14:creationId xmlns:p14="http://schemas.microsoft.com/office/powerpoint/2010/main" val="147324138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Linear regression?</a:t>
            </a:r>
          </a:p>
        </p:txBody>
      </p:sp>
      <p:sp>
        <p:nvSpPr>
          <p:cNvPr id="5" name="Line 15"/>
          <p:cNvSpPr>
            <a:spLocks noChangeShapeType="1"/>
          </p:cNvSpPr>
          <p:nvPr/>
        </p:nvSpPr>
        <p:spPr bwMode="auto">
          <a:xfrm flipV="1">
            <a:off x="1047267" y="2652509"/>
            <a:ext cx="0" cy="3091886"/>
          </a:xfrm>
          <a:prstGeom prst="line">
            <a:avLst/>
          </a:prstGeom>
          <a:noFill/>
          <a:ln w="38100">
            <a:solidFill>
              <a:srgbClr val="003300"/>
            </a:solidFill>
            <a:round/>
            <a:headEnd/>
            <a:tailEnd type="triangle" w="lg" len="med"/>
          </a:ln>
          <a:effectLst/>
          <a:extLst>
            <a:ext uri="{909E8E84-426E-40dd-AFC4-6F175D3DCCD1}">
              <a14:hiddenFill xmlns:lc="http://schemas.openxmlformats.org/drawingml/2006/lockedCanvas" xmlns:a14="http://schemas.microsoft.com/office/drawing/2010/main" xmlns="">
                <a:noFill/>
              </a14:hiddenFill>
            </a:ext>
            <a:ext uri="{AF507438-7753-43e0-B8FC-AC1667EBCBE1}">
              <a14:hiddenEffects xmlns:lc="http://schemas.openxmlformats.org/drawingml/2006/lockedCanvas" xmlns:a14="http://schemas.microsoft.com/office/drawing/2010/main" xmlns="">
                <a:effectLst>
                  <a:outerShdw blurRad="63500" dist="38099" dir="2700000" algn="ctr" rotWithShape="0">
                    <a:schemeClr val="bg2">
                      <a:alpha val="74998"/>
                    </a:schemeClr>
                  </a:outerShdw>
                </a:effectLst>
              </a14:hiddenEffects>
            </a:ext>
          </a:extLst>
        </p:spPr>
        <p:style>
          <a:lnRef idx="0">
            <a:scrgbClr r="0" g="0" b="0"/>
          </a:lnRef>
          <a:fillRef idx="0">
            <a:scrgbClr r="0" g="0" b="0"/>
          </a:fillRef>
          <a:effectRef idx="0">
            <a:scrgbClr r="0" g="0" b="0"/>
          </a:effectRef>
          <a:fontRef idx="major"/>
        </p:style>
        <p:txBody>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endParaRPr lang="en-US" kern="1200" dirty="0"/>
          </a:p>
        </p:txBody>
      </p:sp>
      <p:sp>
        <p:nvSpPr>
          <p:cNvPr id="6" name="Line 16"/>
          <p:cNvSpPr>
            <a:spLocks noChangeShapeType="1"/>
          </p:cNvSpPr>
          <p:nvPr/>
        </p:nvSpPr>
        <p:spPr bwMode="auto">
          <a:xfrm>
            <a:off x="1019301" y="5744395"/>
            <a:ext cx="7649468" cy="19654"/>
          </a:xfrm>
          <a:prstGeom prst="line">
            <a:avLst/>
          </a:prstGeom>
          <a:noFill/>
          <a:ln w="38100">
            <a:solidFill>
              <a:srgbClr val="003300"/>
            </a:solidFill>
            <a:round/>
            <a:headEnd/>
            <a:tailEnd type="triangle" w="lg" len="med"/>
          </a:ln>
          <a:effectLst/>
          <a:extLst>
            <a:ext uri="{909E8E84-426E-40dd-AFC4-6F175D3DCCD1}">
              <a14:hiddenFill xmlns:lc="http://schemas.openxmlformats.org/drawingml/2006/lockedCanvas" xmlns:a14="http://schemas.microsoft.com/office/drawing/2010/main" xmlns="">
                <a:noFill/>
              </a14:hiddenFill>
            </a:ext>
            <a:ext uri="{AF507438-7753-43e0-B8FC-AC1667EBCBE1}">
              <a14:hiddenEffects xmlns:lc="http://schemas.openxmlformats.org/drawingml/2006/lockedCanvas" xmlns:a14="http://schemas.microsoft.com/office/drawing/2010/main" xmlns="">
                <a:effectLst>
                  <a:outerShdw blurRad="63500" dist="38099" dir="2700000" algn="ctr" rotWithShape="0">
                    <a:schemeClr val="bg2">
                      <a:alpha val="74998"/>
                    </a:schemeClr>
                  </a:outerShdw>
                </a:effectLst>
              </a14:hiddenEffects>
            </a:ext>
          </a:extLst>
        </p:spPr>
        <p:style>
          <a:lnRef idx="0">
            <a:scrgbClr r="0" g="0" b="0"/>
          </a:lnRef>
          <a:fillRef idx="0">
            <a:scrgbClr r="0" g="0" b="0"/>
          </a:fillRef>
          <a:effectRef idx="0">
            <a:scrgbClr r="0" g="0" b="0"/>
          </a:effectRef>
          <a:fontRef idx="major"/>
        </p:style>
        <p:txBody>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endParaRPr lang="en-US" kern="1200"/>
          </a:p>
        </p:txBody>
      </p:sp>
      <p:grpSp>
        <p:nvGrpSpPr>
          <p:cNvPr id="8" name="Group 7"/>
          <p:cNvGrpSpPr>
            <a:grpSpLocks/>
          </p:cNvGrpSpPr>
          <p:nvPr/>
        </p:nvGrpSpPr>
        <p:grpSpPr bwMode="auto">
          <a:xfrm>
            <a:off x="6846910" y="4047868"/>
            <a:ext cx="152400" cy="152400"/>
            <a:chOff x="384" y="3264"/>
            <a:chExt cx="96" cy="96"/>
          </a:xfrm>
        </p:grpSpPr>
        <p:sp>
          <p:nvSpPr>
            <p:cNvPr id="45" name="Line 18"/>
            <p:cNvSpPr>
              <a:spLocks noChangeShapeType="1"/>
            </p:cNvSpPr>
            <p:nvPr/>
          </p:nvSpPr>
          <p:spPr bwMode="auto">
            <a:xfrm>
              <a:off x="384" y="3264"/>
              <a:ext cx="96" cy="96"/>
            </a:xfrm>
            <a:prstGeom prst="line">
              <a:avLst/>
            </a:prstGeom>
            <a:noFill/>
            <a:ln w="38100">
              <a:solidFill>
                <a:srgbClr val="800000"/>
              </a:solidFill>
              <a:round/>
              <a:headEnd/>
              <a:tailEnd/>
            </a:ln>
            <a:effectLst/>
            <a:extLst>
              <a:ext uri="{909E8E84-426E-40dd-AFC4-6F175D3DCCD1}">
                <a14:hiddenFill xmlns:lc="http://schemas.openxmlformats.org/drawingml/2006/lockedCanvas" xmlns:a14="http://schemas.microsoft.com/office/drawing/2010/main" xmlns="">
                  <a:noFill/>
                </a14:hiddenFill>
              </a:ext>
              <a:ext uri="{AF507438-7753-43e0-B8FC-AC1667EBCBE1}">
                <a14:hiddenEffects xmlns:lc="http://schemas.openxmlformats.org/drawingml/2006/lockedCanva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kern="1200"/>
            </a:p>
          </p:txBody>
        </p:sp>
        <p:sp>
          <p:nvSpPr>
            <p:cNvPr id="46" name="Line 19"/>
            <p:cNvSpPr>
              <a:spLocks noChangeShapeType="1"/>
            </p:cNvSpPr>
            <p:nvPr/>
          </p:nvSpPr>
          <p:spPr bwMode="auto">
            <a:xfrm flipV="1">
              <a:off x="384" y="3264"/>
              <a:ext cx="96" cy="96"/>
            </a:xfrm>
            <a:prstGeom prst="line">
              <a:avLst/>
            </a:prstGeom>
            <a:noFill/>
            <a:ln w="38100">
              <a:solidFill>
                <a:srgbClr val="800000"/>
              </a:solidFill>
              <a:round/>
              <a:headEnd/>
              <a:tailEnd/>
            </a:ln>
            <a:effectLst/>
            <a:extLst>
              <a:ext uri="{909E8E84-426E-40dd-AFC4-6F175D3DCCD1}">
                <a14:hiddenFill xmlns:lc="http://schemas.openxmlformats.org/drawingml/2006/lockedCanvas" xmlns:a14="http://schemas.microsoft.com/office/drawing/2010/main" xmlns="">
                  <a:noFill/>
                </a14:hiddenFill>
              </a:ext>
              <a:ext uri="{AF507438-7753-43e0-B8FC-AC1667EBCBE1}">
                <a14:hiddenEffects xmlns:lc="http://schemas.openxmlformats.org/drawingml/2006/lockedCanva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kern="1200"/>
            </a:p>
          </p:txBody>
        </p:sp>
      </p:grpSp>
      <p:grpSp>
        <p:nvGrpSpPr>
          <p:cNvPr id="9" name="Group 8"/>
          <p:cNvGrpSpPr>
            <a:grpSpLocks/>
          </p:cNvGrpSpPr>
          <p:nvPr/>
        </p:nvGrpSpPr>
        <p:grpSpPr bwMode="auto">
          <a:xfrm>
            <a:off x="7448068" y="4053244"/>
            <a:ext cx="152400" cy="152400"/>
            <a:chOff x="384" y="3264"/>
            <a:chExt cx="96" cy="96"/>
          </a:xfrm>
        </p:grpSpPr>
        <p:sp>
          <p:nvSpPr>
            <p:cNvPr id="43" name="Line 22"/>
            <p:cNvSpPr>
              <a:spLocks noChangeShapeType="1"/>
            </p:cNvSpPr>
            <p:nvPr/>
          </p:nvSpPr>
          <p:spPr bwMode="auto">
            <a:xfrm>
              <a:off x="384" y="3264"/>
              <a:ext cx="96" cy="96"/>
            </a:xfrm>
            <a:prstGeom prst="line">
              <a:avLst/>
            </a:prstGeom>
            <a:noFill/>
            <a:ln w="38100">
              <a:solidFill>
                <a:srgbClr val="800000"/>
              </a:solidFill>
              <a:round/>
              <a:headEnd/>
              <a:tailEnd/>
            </a:ln>
            <a:effectLst/>
            <a:extLst>
              <a:ext uri="{909E8E84-426E-40dd-AFC4-6F175D3DCCD1}">
                <a14:hiddenFill xmlns:lc="http://schemas.openxmlformats.org/drawingml/2006/lockedCanvas" xmlns:a14="http://schemas.microsoft.com/office/drawing/2010/main" xmlns="">
                  <a:noFill/>
                </a14:hiddenFill>
              </a:ext>
              <a:ext uri="{AF507438-7753-43e0-B8FC-AC1667EBCBE1}">
                <a14:hiddenEffects xmlns:lc="http://schemas.openxmlformats.org/drawingml/2006/lockedCanva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kern="1200"/>
            </a:p>
          </p:txBody>
        </p:sp>
        <p:sp>
          <p:nvSpPr>
            <p:cNvPr id="44" name="Line 23"/>
            <p:cNvSpPr>
              <a:spLocks noChangeShapeType="1"/>
            </p:cNvSpPr>
            <p:nvPr/>
          </p:nvSpPr>
          <p:spPr bwMode="auto">
            <a:xfrm flipV="1">
              <a:off x="384" y="3264"/>
              <a:ext cx="96" cy="96"/>
            </a:xfrm>
            <a:prstGeom prst="line">
              <a:avLst/>
            </a:prstGeom>
            <a:noFill/>
            <a:ln w="38100">
              <a:solidFill>
                <a:srgbClr val="800000"/>
              </a:solidFill>
              <a:round/>
              <a:headEnd/>
              <a:tailEnd/>
            </a:ln>
            <a:effectLst/>
            <a:extLst>
              <a:ext uri="{909E8E84-426E-40dd-AFC4-6F175D3DCCD1}">
                <a14:hiddenFill xmlns:lc="http://schemas.openxmlformats.org/drawingml/2006/lockedCanvas" xmlns:a14="http://schemas.microsoft.com/office/drawing/2010/main" xmlns="">
                  <a:noFill/>
                </a14:hiddenFill>
              </a:ext>
              <a:ext uri="{AF507438-7753-43e0-B8FC-AC1667EBCBE1}">
                <a14:hiddenEffects xmlns:lc="http://schemas.openxmlformats.org/drawingml/2006/lockedCanva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kern="1200"/>
            </a:p>
          </p:txBody>
        </p:sp>
      </p:grpSp>
      <p:grpSp>
        <p:nvGrpSpPr>
          <p:cNvPr id="10" name="Group 9"/>
          <p:cNvGrpSpPr>
            <a:grpSpLocks/>
          </p:cNvGrpSpPr>
          <p:nvPr/>
        </p:nvGrpSpPr>
        <p:grpSpPr bwMode="auto">
          <a:xfrm>
            <a:off x="5445193" y="4080489"/>
            <a:ext cx="152400" cy="152400"/>
            <a:chOff x="384" y="3264"/>
            <a:chExt cx="96" cy="96"/>
          </a:xfrm>
        </p:grpSpPr>
        <p:sp>
          <p:nvSpPr>
            <p:cNvPr id="41" name="Line 25"/>
            <p:cNvSpPr>
              <a:spLocks noChangeShapeType="1"/>
            </p:cNvSpPr>
            <p:nvPr/>
          </p:nvSpPr>
          <p:spPr bwMode="auto">
            <a:xfrm>
              <a:off x="384" y="3264"/>
              <a:ext cx="96" cy="96"/>
            </a:xfrm>
            <a:prstGeom prst="line">
              <a:avLst/>
            </a:prstGeom>
            <a:noFill/>
            <a:ln w="38100">
              <a:solidFill>
                <a:srgbClr val="800000"/>
              </a:solidFill>
              <a:round/>
              <a:headEnd/>
              <a:tailEnd/>
            </a:ln>
            <a:effectLst/>
            <a:extLst>
              <a:ext uri="{909E8E84-426E-40dd-AFC4-6F175D3DCCD1}">
                <a14:hiddenFill xmlns:lc="http://schemas.openxmlformats.org/drawingml/2006/lockedCanvas" xmlns:a14="http://schemas.microsoft.com/office/drawing/2010/main" xmlns="">
                  <a:noFill/>
                </a14:hiddenFill>
              </a:ext>
              <a:ext uri="{AF507438-7753-43e0-B8FC-AC1667EBCBE1}">
                <a14:hiddenEffects xmlns:lc="http://schemas.openxmlformats.org/drawingml/2006/lockedCanva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kern="1200"/>
            </a:p>
          </p:txBody>
        </p:sp>
        <p:sp>
          <p:nvSpPr>
            <p:cNvPr id="42" name="Line 26"/>
            <p:cNvSpPr>
              <a:spLocks noChangeShapeType="1"/>
            </p:cNvSpPr>
            <p:nvPr/>
          </p:nvSpPr>
          <p:spPr bwMode="auto">
            <a:xfrm flipV="1">
              <a:off x="384" y="3264"/>
              <a:ext cx="96" cy="96"/>
            </a:xfrm>
            <a:prstGeom prst="line">
              <a:avLst/>
            </a:prstGeom>
            <a:noFill/>
            <a:ln w="38100">
              <a:solidFill>
                <a:srgbClr val="800000"/>
              </a:solidFill>
              <a:round/>
              <a:headEnd/>
              <a:tailEnd/>
            </a:ln>
            <a:effectLst/>
            <a:extLst>
              <a:ext uri="{909E8E84-426E-40dd-AFC4-6F175D3DCCD1}">
                <a14:hiddenFill xmlns:lc="http://schemas.openxmlformats.org/drawingml/2006/lockedCanvas" xmlns:a14="http://schemas.microsoft.com/office/drawing/2010/main" xmlns="">
                  <a:noFill/>
                </a14:hiddenFill>
              </a:ext>
              <a:ext uri="{AF507438-7753-43e0-B8FC-AC1667EBCBE1}">
                <a14:hiddenEffects xmlns:lc="http://schemas.openxmlformats.org/drawingml/2006/lockedCanva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kern="1200"/>
            </a:p>
          </p:txBody>
        </p:sp>
      </p:grpSp>
      <p:grpSp>
        <p:nvGrpSpPr>
          <p:cNvPr id="11" name="Group 10"/>
          <p:cNvGrpSpPr>
            <a:grpSpLocks/>
          </p:cNvGrpSpPr>
          <p:nvPr/>
        </p:nvGrpSpPr>
        <p:grpSpPr bwMode="auto">
          <a:xfrm>
            <a:off x="2440583" y="5660542"/>
            <a:ext cx="152400" cy="152400"/>
            <a:chOff x="384" y="3264"/>
            <a:chExt cx="96" cy="96"/>
          </a:xfrm>
        </p:grpSpPr>
        <p:sp>
          <p:nvSpPr>
            <p:cNvPr id="39" name="Line 28"/>
            <p:cNvSpPr>
              <a:spLocks noChangeShapeType="1"/>
            </p:cNvSpPr>
            <p:nvPr/>
          </p:nvSpPr>
          <p:spPr bwMode="auto">
            <a:xfrm>
              <a:off x="384" y="3264"/>
              <a:ext cx="96" cy="96"/>
            </a:xfrm>
            <a:prstGeom prst="line">
              <a:avLst/>
            </a:prstGeom>
            <a:noFill/>
            <a:ln w="38100">
              <a:solidFill>
                <a:srgbClr val="800000"/>
              </a:solidFill>
              <a:round/>
              <a:headEnd/>
              <a:tailEnd/>
            </a:ln>
            <a:effectLst/>
            <a:extLst>
              <a:ext uri="{909E8E84-426E-40dd-AFC4-6F175D3DCCD1}">
                <a14:hiddenFill xmlns:lc="http://schemas.openxmlformats.org/drawingml/2006/lockedCanvas" xmlns:a14="http://schemas.microsoft.com/office/drawing/2010/main" xmlns="">
                  <a:noFill/>
                </a14:hiddenFill>
              </a:ext>
              <a:ext uri="{AF507438-7753-43e0-B8FC-AC1667EBCBE1}">
                <a14:hiddenEffects xmlns:lc="http://schemas.openxmlformats.org/drawingml/2006/lockedCanva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kern="1200"/>
            </a:p>
          </p:txBody>
        </p:sp>
        <p:sp>
          <p:nvSpPr>
            <p:cNvPr id="40" name="Line 29"/>
            <p:cNvSpPr>
              <a:spLocks noChangeShapeType="1"/>
            </p:cNvSpPr>
            <p:nvPr/>
          </p:nvSpPr>
          <p:spPr bwMode="auto">
            <a:xfrm flipV="1">
              <a:off x="384" y="3264"/>
              <a:ext cx="96" cy="96"/>
            </a:xfrm>
            <a:prstGeom prst="line">
              <a:avLst/>
            </a:prstGeom>
            <a:noFill/>
            <a:ln w="38100">
              <a:solidFill>
                <a:srgbClr val="800000"/>
              </a:solidFill>
              <a:round/>
              <a:headEnd/>
              <a:tailEnd/>
            </a:ln>
            <a:effectLst/>
            <a:extLst>
              <a:ext uri="{909E8E84-426E-40dd-AFC4-6F175D3DCCD1}">
                <a14:hiddenFill xmlns:lc="http://schemas.openxmlformats.org/drawingml/2006/lockedCanvas" xmlns:a14="http://schemas.microsoft.com/office/drawing/2010/main" xmlns="">
                  <a:noFill/>
                </a14:hiddenFill>
              </a:ext>
              <a:ext uri="{AF507438-7753-43e0-B8FC-AC1667EBCBE1}">
                <a14:hiddenEffects xmlns:lc="http://schemas.openxmlformats.org/drawingml/2006/lockedCanva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kern="1200"/>
            </a:p>
          </p:txBody>
        </p:sp>
      </p:grpSp>
      <p:grpSp>
        <p:nvGrpSpPr>
          <p:cNvPr id="12" name="Group 11"/>
          <p:cNvGrpSpPr>
            <a:grpSpLocks/>
          </p:cNvGrpSpPr>
          <p:nvPr/>
        </p:nvGrpSpPr>
        <p:grpSpPr bwMode="auto">
          <a:xfrm>
            <a:off x="1354200" y="5663299"/>
            <a:ext cx="152400" cy="152400"/>
            <a:chOff x="384" y="3264"/>
            <a:chExt cx="96" cy="96"/>
          </a:xfrm>
        </p:grpSpPr>
        <p:sp>
          <p:nvSpPr>
            <p:cNvPr id="37" name="Line 31"/>
            <p:cNvSpPr>
              <a:spLocks noChangeShapeType="1"/>
            </p:cNvSpPr>
            <p:nvPr/>
          </p:nvSpPr>
          <p:spPr bwMode="auto">
            <a:xfrm>
              <a:off x="384" y="3264"/>
              <a:ext cx="96" cy="96"/>
            </a:xfrm>
            <a:prstGeom prst="line">
              <a:avLst/>
            </a:prstGeom>
            <a:noFill/>
            <a:ln w="38100">
              <a:solidFill>
                <a:srgbClr val="800000"/>
              </a:solidFill>
              <a:round/>
              <a:headEnd/>
              <a:tailEnd/>
            </a:ln>
            <a:effectLst/>
            <a:extLst>
              <a:ext uri="{909E8E84-426E-40dd-AFC4-6F175D3DCCD1}">
                <a14:hiddenFill xmlns:lc="http://schemas.openxmlformats.org/drawingml/2006/lockedCanvas" xmlns:a14="http://schemas.microsoft.com/office/drawing/2010/main" xmlns="">
                  <a:noFill/>
                </a14:hiddenFill>
              </a:ext>
              <a:ext uri="{AF507438-7753-43e0-B8FC-AC1667EBCBE1}">
                <a14:hiddenEffects xmlns:lc="http://schemas.openxmlformats.org/drawingml/2006/lockedCanva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kern="1200"/>
            </a:p>
          </p:txBody>
        </p:sp>
        <p:sp>
          <p:nvSpPr>
            <p:cNvPr id="38" name="Line 32"/>
            <p:cNvSpPr>
              <a:spLocks noChangeShapeType="1"/>
            </p:cNvSpPr>
            <p:nvPr/>
          </p:nvSpPr>
          <p:spPr bwMode="auto">
            <a:xfrm flipV="1">
              <a:off x="384" y="3264"/>
              <a:ext cx="96" cy="96"/>
            </a:xfrm>
            <a:prstGeom prst="line">
              <a:avLst/>
            </a:prstGeom>
            <a:noFill/>
            <a:ln w="38100">
              <a:solidFill>
                <a:srgbClr val="800000"/>
              </a:solidFill>
              <a:round/>
              <a:headEnd/>
              <a:tailEnd/>
            </a:ln>
            <a:effectLst/>
            <a:extLst>
              <a:ext uri="{909E8E84-426E-40dd-AFC4-6F175D3DCCD1}">
                <a14:hiddenFill xmlns:lc="http://schemas.openxmlformats.org/drawingml/2006/lockedCanvas" xmlns:a14="http://schemas.microsoft.com/office/drawing/2010/main" xmlns="">
                  <a:noFill/>
                </a14:hiddenFill>
              </a:ext>
              <a:ext uri="{AF507438-7753-43e0-B8FC-AC1667EBCBE1}">
                <a14:hiddenEffects xmlns:lc="http://schemas.openxmlformats.org/drawingml/2006/lockedCanva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kern="1200"/>
            </a:p>
          </p:txBody>
        </p:sp>
      </p:grpSp>
      <p:grpSp>
        <p:nvGrpSpPr>
          <p:cNvPr id="13" name="Group 12"/>
          <p:cNvGrpSpPr>
            <a:grpSpLocks/>
          </p:cNvGrpSpPr>
          <p:nvPr/>
        </p:nvGrpSpPr>
        <p:grpSpPr bwMode="auto">
          <a:xfrm>
            <a:off x="2676843" y="5652652"/>
            <a:ext cx="152400" cy="152400"/>
            <a:chOff x="384" y="3264"/>
            <a:chExt cx="96" cy="96"/>
          </a:xfrm>
        </p:grpSpPr>
        <p:sp>
          <p:nvSpPr>
            <p:cNvPr id="35" name="Line 34"/>
            <p:cNvSpPr>
              <a:spLocks noChangeShapeType="1"/>
            </p:cNvSpPr>
            <p:nvPr/>
          </p:nvSpPr>
          <p:spPr bwMode="auto">
            <a:xfrm>
              <a:off x="384" y="3264"/>
              <a:ext cx="96" cy="96"/>
            </a:xfrm>
            <a:prstGeom prst="line">
              <a:avLst/>
            </a:prstGeom>
            <a:noFill/>
            <a:ln w="38100">
              <a:solidFill>
                <a:srgbClr val="800000"/>
              </a:solidFill>
              <a:round/>
              <a:headEnd/>
              <a:tailEnd/>
            </a:ln>
            <a:effectLst/>
            <a:extLst>
              <a:ext uri="{909E8E84-426E-40dd-AFC4-6F175D3DCCD1}">
                <a14:hiddenFill xmlns:lc="http://schemas.openxmlformats.org/drawingml/2006/lockedCanvas" xmlns:a14="http://schemas.microsoft.com/office/drawing/2010/main" xmlns="">
                  <a:noFill/>
                </a14:hiddenFill>
              </a:ext>
              <a:ext uri="{AF507438-7753-43e0-B8FC-AC1667EBCBE1}">
                <a14:hiddenEffects xmlns:lc="http://schemas.openxmlformats.org/drawingml/2006/lockedCanva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kern="1200"/>
            </a:p>
          </p:txBody>
        </p:sp>
        <p:sp>
          <p:nvSpPr>
            <p:cNvPr id="36" name="Line 35"/>
            <p:cNvSpPr>
              <a:spLocks noChangeShapeType="1"/>
            </p:cNvSpPr>
            <p:nvPr/>
          </p:nvSpPr>
          <p:spPr bwMode="auto">
            <a:xfrm flipV="1">
              <a:off x="384" y="3264"/>
              <a:ext cx="96" cy="96"/>
            </a:xfrm>
            <a:prstGeom prst="line">
              <a:avLst/>
            </a:prstGeom>
            <a:noFill/>
            <a:ln w="38100">
              <a:solidFill>
                <a:srgbClr val="800000"/>
              </a:solidFill>
              <a:round/>
              <a:headEnd/>
              <a:tailEnd/>
            </a:ln>
            <a:effectLst/>
            <a:extLst>
              <a:ext uri="{909E8E84-426E-40dd-AFC4-6F175D3DCCD1}">
                <a14:hiddenFill xmlns:lc="http://schemas.openxmlformats.org/drawingml/2006/lockedCanvas" xmlns:a14="http://schemas.microsoft.com/office/drawing/2010/main" xmlns="">
                  <a:noFill/>
                </a14:hiddenFill>
              </a:ext>
              <a:ext uri="{AF507438-7753-43e0-B8FC-AC1667EBCBE1}">
                <a14:hiddenEffects xmlns:lc="http://schemas.openxmlformats.org/drawingml/2006/lockedCanva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kern="1200"/>
            </a:p>
          </p:txBody>
        </p:sp>
      </p:grpSp>
      <p:grpSp>
        <p:nvGrpSpPr>
          <p:cNvPr id="14" name="Group 13"/>
          <p:cNvGrpSpPr>
            <a:grpSpLocks/>
          </p:cNvGrpSpPr>
          <p:nvPr/>
        </p:nvGrpSpPr>
        <p:grpSpPr bwMode="auto">
          <a:xfrm>
            <a:off x="4401637" y="4080489"/>
            <a:ext cx="152400" cy="152400"/>
            <a:chOff x="384" y="3264"/>
            <a:chExt cx="96" cy="96"/>
          </a:xfrm>
        </p:grpSpPr>
        <p:sp>
          <p:nvSpPr>
            <p:cNvPr id="33" name="Line 37"/>
            <p:cNvSpPr>
              <a:spLocks noChangeShapeType="1"/>
            </p:cNvSpPr>
            <p:nvPr/>
          </p:nvSpPr>
          <p:spPr bwMode="auto">
            <a:xfrm>
              <a:off x="384" y="3264"/>
              <a:ext cx="96" cy="96"/>
            </a:xfrm>
            <a:prstGeom prst="line">
              <a:avLst/>
            </a:prstGeom>
            <a:noFill/>
            <a:ln w="38100">
              <a:solidFill>
                <a:srgbClr val="800000"/>
              </a:solidFill>
              <a:round/>
              <a:headEnd/>
              <a:tailEnd/>
            </a:ln>
            <a:effectLst/>
            <a:extLst>
              <a:ext uri="{909E8E84-426E-40dd-AFC4-6F175D3DCCD1}">
                <a14:hiddenFill xmlns:lc="http://schemas.openxmlformats.org/drawingml/2006/lockedCanvas" xmlns:a14="http://schemas.microsoft.com/office/drawing/2010/main" xmlns="">
                  <a:noFill/>
                </a14:hiddenFill>
              </a:ext>
              <a:ext uri="{AF507438-7753-43e0-B8FC-AC1667EBCBE1}">
                <a14:hiddenEffects xmlns:lc="http://schemas.openxmlformats.org/drawingml/2006/lockedCanva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kern="1200"/>
            </a:p>
          </p:txBody>
        </p:sp>
        <p:sp>
          <p:nvSpPr>
            <p:cNvPr id="34" name="Line 38"/>
            <p:cNvSpPr>
              <a:spLocks noChangeShapeType="1"/>
            </p:cNvSpPr>
            <p:nvPr/>
          </p:nvSpPr>
          <p:spPr bwMode="auto">
            <a:xfrm flipV="1">
              <a:off x="384" y="3264"/>
              <a:ext cx="96" cy="96"/>
            </a:xfrm>
            <a:prstGeom prst="line">
              <a:avLst/>
            </a:prstGeom>
            <a:noFill/>
            <a:ln w="38100">
              <a:solidFill>
                <a:srgbClr val="800000"/>
              </a:solidFill>
              <a:round/>
              <a:headEnd/>
              <a:tailEnd/>
            </a:ln>
            <a:effectLst/>
            <a:extLst>
              <a:ext uri="{909E8E84-426E-40dd-AFC4-6F175D3DCCD1}">
                <a14:hiddenFill xmlns:lc="http://schemas.openxmlformats.org/drawingml/2006/lockedCanvas" xmlns:a14="http://schemas.microsoft.com/office/drawing/2010/main" xmlns="">
                  <a:noFill/>
                </a14:hiddenFill>
              </a:ext>
              <a:ext uri="{AF507438-7753-43e0-B8FC-AC1667EBCBE1}">
                <a14:hiddenEffects xmlns:lc="http://schemas.openxmlformats.org/drawingml/2006/lockedCanva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kern="1200"/>
            </a:p>
          </p:txBody>
        </p:sp>
      </p:grpSp>
      <p:sp>
        <p:nvSpPr>
          <p:cNvPr id="32" name="TextBox 31"/>
          <p:cNvSpPr txBox="1"/>
          <p:nvPr/>
        </p:nvSpPr>
        <p:spPr>
          <a:xfrm flipH="1">
            <a:off x="765288" y="5625165"/>
            <a:ext cx="45719" cy="584775"/>
          </a:xfrm>
          <a:prstGeom prst="rect">
            <a:avLst/>
          </a:prstGeom>
          <a:noFill/>
        </p:spPr>
        <p:style>
          <a:lnRef idx="0">
            <a:scrgbClr r="0" g="0" b="0"/>
          </a:lnRef>
          <a:fillRef idx="0">
            <a:scrgbClr r="0" g="0" b="0"/>
          </a:fillRef>
          <a:effectRef idx="0">
            <a:scrgbClr r="0" g="0" b="0"/>
          </a:effectRef>
          <a:fontRef idx="major"/>
        </p:style>
        <p:txBody>
          <a:bodyPr wrap="square" rtlCol="0">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r>
              <a:rPr lang="en-US" sz="3200" kern="1200" dirty="0"/>
              <a:t>0</a:t>
            </a:r>
          </a:p>
        </p:txBody>
      </p:sp>
      <p:cxnSp>
        <p:nvCxnSpPr>
          <p:cNvPr id="48" name="Straight Connector 47"/>
          <p:cNvCxnSpPr>
            <a:cxnSpLocks/>
          </p:cNvCxnSpPr>
          <p:nvPr/>
        </p:nvCxnSpPr>
        <p:spPr>
          <a:xfrm>
            <a:off x="1047267" y="4156689"/>
            <a:ext cx="7558856" cy="0"/>
          </a:xfrm>
          <a:prstGeom prst="line">
            <a:avLst/>
          </a:prstGeom>
        </p:spPr>
        <p:style>
          <a:lnRef idx="1">
            <a:schemeClr val="accent1"/>
          </a:lnRef>
          <a:fillRef idx="0">
            <a:schemeClr val="accent1"/>
          </a:fillRef>
          <a:effectRef idx="0">
            <a:schemeClr val="accent1"/>
          </a:effectRef>
          <a:fontRef idx="minor">
            <a:schemeClr val="tx1"/>
          </a:fontRef>
        </p:style>
      </p:cxnSp>
      <p:sp>
        <p:nvSpPr>
          <p:cNvPr id="49" name="TextBox 48"/>
          <p:cNvSpPr txBox="1"/>
          <p:nvPr/>
        </p:nvSpPr>
        <p:spPr>
          <a:xfrm flipH="1">
            <a:off x="618345" y="3844019"/>
            <a:ext cx="75298" cy="584775"/>
          </a:xfrm>
          <a:prstGeom prst="rect">
            <a:avLst/>
          </a:prstGeom>
          <a:noFill/>
        </p:spPr>
        <p:style>
          <a:lnRef idx="0">
            <a:scrgbClr r="0" g="0" b="0"/>
          </a:lnRef>
          <a:fillRef idx="0">
            <a:scrgbClr r="0" g="0" b="0"/>
          </a:fillRef>
          <a:effectRef idx="0">
            <a:scrgbClr r="0" g="0" b="0"/>
          </a:effectRef>
          <a:fontRef idx="major"/>
        </p:style>
        <p:txBody>
          <a:bodyPr wrap="square" rtlCol="0">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r>
              <a:rPr lang="en-US" sz="3200" dirty="0"/>
              <a:t>1</a:t>
            </a:r>
            <a:endParaRPr lang="en-US" sz="3200" kern="1200" dirty="0"/>
          </a:p>
        </p:txBody>
      </p:sp>
      <mc:AlternateContent xmlns:mc="http://schemas.openxmlformats.org/markup-compatibility/2006" xmlns:a14="http://schemas.microsoft.com/office/drawing/2010/main">
        <mc:Choice Requires="a14">
          <p:sp>
            <p:nvSpPr>
              <p:cNvPr id="52" name="TextBox 51"/>
              <p:cNvSpPr txBox="1"/>
              <p:nvPr/>
            </p:nvSpPr>
            <p:spPr>
              <a:xfrm>
                <a:off x="647404" y="2777219"/>
                <a:ext cx="327205" cy="49244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3200" b="0" i="1" smtClean="0">
                          <a:latin typeface="Cambria Math" charset="0"/>
                        </a:rPr>
                        <m:t>𝑝</m:t>
                      </m:r>
                    </m:oMath>
                  </m:oMathPara>
                </a14:m>
                <a:endParaRPr lang="en-US" sz="3200" dirty="0"/>
              </a:p>
            </p:txBody>
          </p:sp>
        </mc:Choice>
        <mc:Fallback xmlns="">
          <p:sp>
            <p:nvSpPr>
              <p:cNvPr id="52" name="TextBox 51"/>
              <p:cNvSpPr txBox="1">
                <a:spLocks noRot="1" noChangeAspect="1" noMove="1" noResize="1" noEditPoints="1" noAdjustHandles="1" noChangeArrowheads="1" noChangeShapeType="1" noTextEdit="1"/>
              </p:cNvSpPr>
              <p:nvPr/>
            </p:nvSpPr>
            <p:spPr>
              <a:xfrm>
                <a:off x="647404" y="2777219"/>
                <a:ext cx="327205" cy="492443"/>
              </a:xfrm>
              <a:prstGeom prst="rect">
                <a:avLst/>
              </a:prstGeom>
              <a:blipFill rotWithShape="0">
                <a:blip r:embed="rId5"/>
                <a:stretch>
                  <a:fillRect/>
                </a:stretch>
              </a:blipFill>
            </p:spPr>
            <p:txBody>
              <a:bodyPr/>
              <a:lstStyle/>
              <a:p>
                <a:r>
                  <a:rPr lang="en-US">
                    <a:noFill/>
                  </a:rPr>
                  <a:t> </a:t>
                </a:r>
              </a:p>
            </p:txBody>
          </p:sp>
        </mc:Fallback>
      </mc:AlternateContent>
      <p:grpSp>
        <p:nvGrpSpPr>
          <p:cNvPr id="53" name="Group 52"/>
          <p:cNvGrpSpPr>
            <a:grpSpLocks/>
          </p:cNvGrpSpPr>
          <p:nvPr/>
        </p:nvGrpSpPr>
        <p:grpSpPr bwMode="auto">
          <a:xfrm>
            <a:off x="4844035" y="4063673"/>
            <a:ext cx="152400" cy="152400"/>
            <a:chOff x="384" y="3264"/>
            <a:chExt cx="96" cy="96"/>
          </a:xfrm>
        </p:grpSpPr>
        <p:sp>
          <p:nvSpPr>
            <p:cNvPr id="54" name="Line 37"/>
            <p:cNvSpPr>
              <a:spLocks noChangeShapeType="1"/>
            </p:cNvSpPr>
            <p:nvPr/>
          </p:nvSpPr>
          <p:spPr bwMode="auto">
            <a:xfrm>
              <a:off x="384" y="3264"/>
              <a:ext cx="96" cy="96"/>
            </a:xfrm>
            <a:prstGeom prst="line">
              <a:avLst/>
            </a:prstGeom>
            <a:noFill/>
            <a:ln w="38100">
              <a:solidFill>
                <a:srgbClr val="800000"/>
              </a:solidFill>
              <a:round/>
              <a:headEnd/>
              <a:tailEnd/>
            </a:ln>
            <a:effectLst/>
            <a:extLst>
              <a:ext uri="{909E8E84-426E-40dd-AFC4-6F175D3DCCD1}">
                <a14:hiddenFill xmlns:lc="http://schemas.openxmlformats.org/drawingml/2006/lockedCanvas" xmlns:a14="http://schemas.microsoft.com/office/drawing/2010/main" xmlns="">
                  <a:noFill/>
                </a14:hiddenFill>
              </a:ext>
              <a:ext uri="{AF507438-7753-43e0-B8FC-AC1667EBCBE1}">
                <a14:hiddenEffects xmlns:lc="http://schemas.openxmlformats.org/drawingml/2006/lockedCanva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kern="1200"/>
            </a:p>
          </p:txBody>
        </p:sp>
        <p:sp>
          <p:nvSpPr>
            <p:cNvPr id="55" name="Line 38"/>
            <p:cNvSpPr>
              <a:spLocks noChangeShapeType="1"/>
            </p:cNvSpPr>
            <p:nvPr/>
          </p:nvSpPr>
          <p:spPr bwMode="auto">
            <a:xfrm flipV="1">
              <a:off x="384" y="3264"/>
              <a:ext cx="96" cy="96"/>
            </a:xfrm>
            <a:prstGeom prst="line">
              <a:avLst/>
            </a:prstGeom>
            <a:noFill/>
            <a:ln w="38100">
              <a:solidFill>
                <a:srgbClr val="800000"/>
              </a:solidFill>
              <a:round/>
              <a:headEnd/>
              <a:tailEnd/>
            </a:ln>
            <a:effectLst/>
            <a:extLst>
              <a:ext uri="{909E8E84-426E-40dd-AFC4-6F175D3DCCD1}">
                <a14:hiddenFill xmlns:lc="http://schemas.openxmlformats.org/drawingml/2006/lockedCanvas" xmlns:a14="http://schemas.microsoft.com/office/drawing/2010/main" xmlns="">
                  <a:noFill/>
                </a14:hiddenFill>
              </a:ext>
              <a:ext uri="{AF507438-7753-43e0-B8FC-AC1667EBCBE1}">
                <a14:hiddenEffects xmlns:lc="http://schemas.openxmlformats.org/drawingml/2006/lockedCanva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kern="1200"/>
            </a:p>
          </p:txBody>
        </p:sp>
      </p:grpSp>
      <p:grpSp>
        <p:nvGrpSpPr>
          <p:cNvPr id="56" name="Group 55"/>
          <p:cNvGrpSpPr>
            <a:grpSpLocks/>
          </p:cNvGrpSpPr>
          <p:nvPr/>
        </p:nvGrpSpPr>
        <p:grpSpPr bwMode="auto">
          <a:xfrm>
            <a:off x="3162922" y="4065350"/>
            <a:ext cx="152400" cy="152400"/>
            <a:chOff x="384" y="3264"/>
            <a:chExt cx="96" cy="96"/>
          </a:xfrm>
        </p:grpSpPr>
        <p:sp>
          <p:nvSpPr>
            <p:cNvPr id="57" name="Line 37"/>
            <p:cNvSpPr>
              <a:spLocks noChangeShapeType="1"/>
            </p:cNvSpPr>
            <p:nvPr/>
          </p:nvSpPr>
          <p:spPr bwMode="auto">
            <a:xfrm>
              <a:off x="384" y="3264"/>
              <a:ext cx="96" cy="96"/>
            </a:xfrm>
            <a:prstGeom prst="line">
              <a:avLst/>
            </a:prstGeom>
            <a:noFill/>
            <a:ln w="38100">
              <a:solidFill>
                <a:srgbClr val="800000"/>
              </a:solidFill>
              <a:round/>
              <a:headEnd/>
              <a:tailEnd/>
            </a:ln>
            <a:effectLst/>
            <a:extLst>
              <a:ext uri="{909E8E84-426E-40dd-AFC4-6F175D3DCCD1}">
                <a14:hiddenFill xmlns:lc="http://schemas.openxmlformats.org/drawingml/2006/lockedCanvas" xmlns:a14="http://schemas.microsoft.com/office/drawing/2010/main" xmlns="">
                  <a:noFill/>
                </a14:hiddenFill>
              </a:ext>
              <a:ext uri="{AF507438-7753-43e0-B8FC-AC1667EBCBE1}">
                <a14:hiddenEffects xmlns:lc="http://schemas.openxmlformats.org/drawingml/2006/lockedCanva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kern="1200"/>
            </a:p>
          </p:txBody>
        </p:sp>
        <p:sp>
          <p:nvSpPr>
            <p:cNvPr id="58" name="Line 38"/>
            <p:cNvSpPr>
              <a:spLocks noChangeShapeType="1"/>
            </p:cNvSpPr>
            <p:nvPr/>
          </p:nvSpPr>
          <p:spPr bwMode="auto">
            <a:xfrm flipV="1">
              <a:off x="384" y="3264"/>
              <a:ext cx="96" cy="96"/>
            </a:xfrm>
            <a:prstGeom prst="line">
              <a:avLst/>
            </a:prstGeom>
            <a:noFill/>
            <a:ln w="38100">
              <a:solidFill>
                <a:srgbClr val="800000"/>
              </a:solidFill>
              <a:round/>
              <a:headEnd/>
              <a:tailEnd/>
            </a:ln>
            <a:effectLst/>
            <a:extLst>
              <a:ext uri="{909E8E84-426E-40dd-AFC4-6F175D3DCCD1}">
                <a14:hiddenFill xmlns:lc="http://schemas.openxmlformats.org/drawingml/2006/lockedCanvas" xmlns:a14="http://schemas.microsoft.com/office/drawing/2010/main" xmlns="">
                  <a:noFill/>
                </a14:hiddenFill>
              </a:ext>
              <a:ext uri="{AF507438-7753-43e0-B8FC-AC1667EBCBE1}">
                <a14:hiddenEffects xmlns:lc="http://schemas.openxmlformats.org/drawingml/2006/lockedCanva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kern="1200"/>
            </a:p>
          </p:txBody>
        </p:sp>
      </p:grpSp>
      <p:grpSp>
        <p:nvGrpSpPr>
          <p:cNvPr id="59" name="Group 58"/>
          <p:cNvGrpSpPr>
            <a:grpSpLocks/>
          </p:cNvGrpSpPr>
          <p:nvPr/>
        </p:nvGrpSpPr>
        <p:grpSpPr bwMode="auto">
          <a:xfrm>
            <a:off x="3812744" y="5625165"/>
            <a:ext cx="152400" cy="152400"/>
            <a:chOff x="384" y="3264"/>
            <a:chExt cx="96" cy="96"/>
          </a:xfrm>
        </p:grpSpPr>
        <p:sp>
          <p:nvSpPr>
            <p:cNvPr id="60" name="Line 37"/>
            <p:cNvSpPr>
              <a:spLocks noChangeShapeType="1"/>
            </p:cNvSpPr>
            <p:nvPr/>
          </p:nvSpPr>
          <p:spPr bwMode="auto">
            <a:xfrm>
              <a:off x="384" y="3264"/>
              <a:ext cx="96" cy="96"/>
            </a:xfrm>
            <a:prstGeom prst="line">
              <a:avLst/>
            </a:prstGeom>
            <a:noFill/>
            <a:ln w="38100">
              <a:solidFill>
                <a:srgbClr val="800000"/>
              </a:solidFill>
              <a:round/>
              <a:headEnd/>
              <a:tailEnd/>
            </a:ln>
            <a:effectLst/>
            <a:extLst>
              <a:ext uri="{909E8E84-426E-40dd-AFC4-6F175D3DCCD1}">
                <a14:hiddenFill xmlns:lc="http://schemas.openxmlformats.org/drawingml/2006/lockedCanvas" xmlns:a14="http://schemas.microsoft.com/office/drawing/2010/main" xmlns="">
                  <a:noFill/>
                </a14:hiddenFill>
              </a:ext>
              <a:ext uri="{AF507438-7753-43e0-B8FC-AC1667EBCBE1}">
                <a14:hiddenEffects xmlns:lc="http://schemas.openxmlformats.org/drawingml/2006/lockedCanva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kern="1200"/>
            </a:p>
          </p:txBody>
        </p:sp>
        <p:sp>
          <p:nvSpPr>
            <p:cNvPr id="61" name="Line 38"/>
            <p:cNvSpPr>
              <a:spLocks noChangeShapeType="1"/>
            </p:cNvSpPr>
            <p:nvPr/>
          </p:nvSpPr>
          <p:spPr bwMode="auto">
            <a:xfrm flipV="1">
              <a:off x="384" y="3264"/>
              <a:ext cx="96" cy="96"/>
            </a:xfrm>
            <a:prstGeom prst="line">
              <a:avLst/>
            </a:prstGeom>
            <a:noFill/>
            <a:ln w="38100">
              <a:solidFill>
                <a:srgbClr val="800000"/>
              </a:solidFill>
              <a:round/>
              <a:headEnd/>
              <a:tailEnd/>
            </a:ln>
            <a:effectLst/>
            <a:extLst>
              <a:ext uri="{909E8E84-426E-40dd-AFC4-6F175D3DCCD1}">
                <a14:hiddenFill xmlns:lc="http://schemas.openxmlformats.org/drawingml/2006/lockedCanvas" xmlns:a14="http://schemas.microsoft.com/office/drawing/2010/main" xmlns="">
                  <a:noFill/>
                </a14:hiddenFill>
              </a:ext>
              <a:ext uri="{AF507438-7753-43e0-B8FC-AC1667EBCBE1}">
                <a14:hiddenEffects xmlns:lc="http://schemas.openxmlformats.org/drawingml/2006/lockedCanva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kern="1200"/>
            </a:p>
          </p:txBody>
        </p:sp>
      </p:gr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485AAC7A-B44B-C34A-8D5B-FA0F331AB143}"/>
                  </a:ext>
                </a:extLst>
              </p:cNvPr>
              <p:cNvSpPr txBox="1"/>
              <p:nvPr/>
            </p:nvSpPr>
            <p:spPr>
              <a:xfrm>
                <a:off x="7605912" y="5777565"/>
                <a:ext cx="977319"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h𝑒𝑖𝑔h𝑡</m:t>
                      </m:r>
                    </m:oMath>
                  </m:oMathPara>
                </a14:m>
                <a:endParaRPr lang="en-US" sz="2400" dirty="0"/>
              </a:p>
            </p:txBody>
          </p:sp>
        </mc:Choice>
        <mc:Fallback xmlns="">
          <p:sp>
            <p:nvSpPr>
              <p:cNvPr id="3" name="TextBox 2">
                <a:extLst>
                  <a:ext uri="{FF2B5EF4-FFF2-40B4-BE49-F238E27FC236}">
                    <a16:creationId xmlns:a16="http://schemas.microsoft.com/office/drawing/2014/main" id="{485AAC7A-B44B-C34A-8D5B-FA0F331AB143}"/>
                  </a:ext>
                </a:extLst>
              </p:cNvPr>
              <p:cNvSpPr txBox="1">
                <a:spLocks noRot="1" noChangeAspect="1" noMove="1" noResize="1" noEditPoints="1" noAdjustHandles="1" noChangeArrowheads="1" noChangeShapeType="1" noTextEdit="1"/>
              </p:cNvSpPr>
              <p:nvPr/>
            </p:nvSpPr>
            <p:spPr>
              <a:xfrm>
                <a:off x="7605912" y="5777565"/>
                <a:ext cx="977319" cy="369332"/>
              </a:xfrm>
              <a:prstGeom prst="rect">
                <a:avLst/>
              </a:prstGeom>
              <a:blipFill>
                <a:blip r:embed="rId6"/>
                <a:stretch>
                  <a:fillRect l="-10256" r="-8974" b="-33333"/>
                </a:stretch>
              </a:blipFill>
            </p:spPr>
            <p:txBody>
              <a:bodyPr/>
              <a:lstStyle/>
              <a:p>
                <a:r>
                  <a:rPr lang="en-US">
                    <a:noFill/>
                  </a:rPr>
                  <a:t> </a:t>
                </a:r>
              </a:p>
            </p:txBody>
          </p:sp>
        </mc:Fallback>
      </mc:AlternateContent>
    </p:spTree>
    <p:extLst>
      <p:ext uri="{BB962C8B-B14F-4D97-AF65-F5344CB8AC3E}">
        <p14:creationId xmlns:p14="http://schemas.microsoft.com/office/powerpoint/2010/main" val="193985949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Linear regression</a:t>
            </a:r>
          </a:p>
        </p:txBody>
      </p:sp>
      <p:sp>
        <p:nvSpPr>
          <p:cNvPr id="5" name="Line 15"/>
          <p:cNvSpPr>
            <a:spLocks noChangeShapeType="1"/>
          </p:cNvSpPr>
          <p:nvPr/>
        </p:nvSpPr>
        <p:spPr bwMode="auto">
          <a:xfrm flipV="1">
            <a:off x="1033714" y="2652509"/>
            <a:ext cx="13553" cy="4102252"/>
          </a:xfrm>
          <a:prstGeom prst="line">
            <a:avLst/>
          </a:prstGeom>
          <a:noFill/>
          <a:ln w="38100">
            <a:solidFill>
              <a:srgbClr val="003300"/>
            </a:solidFill>
            <a:round/>
            <a:headEnd/>
            <a:tailEnd type="triangle" w="lg" len="med"/>
          </a:ln>
          <a:effectLst/>
          <a:extLst>
            <a:ext uri="{909E8E84-426E-40dd-AFC4-6F175D3DCCD1}">
              <a14:hiddenFill xmlns:lc="http://schemas.openxmlformats.org/drawingml/2006/lockedCanvas" xmlns:a14="http://schemas.microsoft.com/office/drawing/2010/main" xmlns="">
                <a:noFill/>
              </a14:hiddenFill>
            </a:ext>
            <a:ext uri="{AF507438-7753-43e0-B8FC-AC1667EBCBE1}">
              <a14:hiddenEffects xmlns:lc="http://schemas.openxmlformats.org/drawingml/2006/lockedCanvas" xmlns:a14="http://schemas.microsoft.com/office/drawing/2010/main" xmlns="">
                <a:effectLst>
                  <a:outerShdw blurRad="63500" dist="38099" dir="2700000" algn="ctr" rotWithShape="0">
                    <a:schemeClr val="bg2">
                      <a:alpha val="74998"/>
                    </a:schemeClr>
                  </a:outerShdw>
                </a:effectLst>
              </a14:hiddenEffects>
            </a:ext>
          </a:extLst>
        </p:spPr>
        <p:style>
          <a:lnRef idx="0">
            <a:scrgbClr r="0" g="0" b="0"/>
          </a:lnRef>
          <a:fillRef idx="0">
            <a:scrgbClr r="0" g="0" b="0"/>
          </a:fillRef>
          <a:effectRef idx="0">
            <a:scrgbClr r="0" g="0" b="0"/>
          </a:effectRef>
          <a:fontRef idx="major"/>
        </p:style>
        <p:txBody>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endParaRPr lang="en-US" kern="1200" dirty="0"/>
          </a:p>
        </p:txBody>
      </p:sp>
      <p:sp>
        <p:nvSpPr>
          <p:cNvPr id="6" name="Line 16"/>
          <p:cNvSpPr>
            <a:spLocks noChangeShapeType="1"/>
          </p:cNvSpPr>
          <p:nvPr/>
        </p:nvSpPr>
        <p:spPr bwMode="auto">
          <a:xfrm flipV="1">
            <a:off x="1047267" y="5744395"/>
            <a:ext cx="7649470" cy="0"/>
          </a:xfrm>
          <a:prstGeom prst="line">
            <a:avLst/>
          </a:prstGeom>
          <a:noFill/>
          <a:ln w="38100">
            <a:solidFill>
              <a:srgbClr val="003300"/>
            </a:solidFill>
            <a:round/>
            <a:headEnd/>
            <a:tailEnd type="triangle" w="lg" len="med"/>
          </a:ln>
          <a:effectLst/>
          <a:extLst>
            <a:ext uri="{909E8E84-426E-40dd-AFC4-6F175D3DCCD1}">
              <a14:hiddenFill xmlns:lc="http://schemas.openxmlformats.org/drawingml/2006/lockedCanvas" xmlns:a14="http://schemas.microsoft.com/office/drawing/2010/main" xmlns="">
                <a:noFill/>
              </a14:hiddenFill>
            </a:ext>
            <a:ext uri="{AF507438-7753-43e0-B8FC-AC1667EBCBE1}">
              <a14:hiddenEffects xmlns:lc="http://schemas.openxmlformats.org/drawingml/2006/lockedCanvas" xmlns:a14="http://schemas.microsoft.com/office/drawing/2010/main" xmlns="">
                <a:effectLst>
                  <a:outerShdw blurRad="63500" dist="38099" dir="2700000" algn="ctr" rotWithShape="0">
                    <a:schemeClr val="bg2">
                      <a:alpha val="74998"/>
                    </a:schemeClr>
                  </a:outerShdw>
                </a:effectLst>
              </a14:hiddenEffects>
            </a:ext>
          </a:extLst>
        </p:spPr>
        <p:style>
          <a:lnRef idx="0">
            <a:scrgbClr r="0" g="0" b="0"/>
          </a:lnRef>
          <a:fillRef idx="0">
            <a:scrgbClr r="0" g="0" b="0"/>
          </a:fillRef>
          <a:effectRef idx="0">
            <a:scrgbClr r="0" g="0" b="0"/>
          </a:effectRef>
          <a:fontRef idx="major"/>
        </p:style>
        <p:txBody>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endParaRPr lang="en-US" kern="1200"/>
          </a:p>
        </p:txBody>
      </p:sp>
      <p:sp>
        <p:nvSpPr>
          <p:cNvPr id="7" name="Line 17"/>
          <p:cNvSpPr>
            <a:spLocks noChangeShapeType="1"/>
          </p:cNvSpPr>
          <p:nvPr/>
        </p:nvSpPr>
        <p:spPr bwMode="auto">
          <a:xfrm flipV="1">
            <a:off x="1047266" y="3510115"/>
            <a:ext cx="7182334" cy="2949677"/>
          </a:xfrm>
          <a:prstGeom prst="line">
            <a:avLst/>
          </a:prstGeom>
          <a:noFill/>
          <a:ln w="50800">
            <a:solidFill>
              <a:schemeClr val="tx2"/>
            </a:solidFill>
            <a:round/>
            <a:headEnd/>
            <a:tailEnd/>
          </a:ln>
          <a:effectLst/>
          <a:extLst>
            <a:ext uri="{909E8E84-426E-40dd-AFC4-6F175D3DCCD1}">
              <a14:hiddenFill xmlns:lc="http://schemas.openxmlformats.org/drawingml/2006/lockedCanvas" xmlns:a14="http://schemas.microsoft.com/office/drawing/2010/main" xmlns="">
                <a:noFill/>
              </a14:hiddenFill>
            </a:ext>
            <a:ext uri="{AF507438-7753-43e0-B8FC-AC1667EBCBE1}">
              <a14:hiddenEffects xmlns:lc="http://schemas.openxmlformats.org/drawingml/2006/lockedCanvas" xmlns:a14="http://schemas.microsoft.com/office/drawing/2010/main" xmlns="">
                <a:effectLst>
                  <a:outerShdw blurRad="63500" dist="38099" dir="2700000" algn="ctr" rotWithShape="0">
                    <a:schemeClr val="bg2">
                      <a:alpha val="74998"/>
                    </a:schemeClr>
                  </a:outerShdw>
                </a:effectLst>
              </a14:hiddenEffects>
            </a:ext>
          </a:extLst>
        </p:spPr>
        <p:style>
          <a:lnRef idx="0">
            <a:scrgbClr r="0" g="0" b="0"/>
          </a:lnRef>
          <a:fillRef idx="0">
            <a:scrgbClr r="0" g="0" b="0"/>
          </a:fillRef>
          <a:effectRef idx="0">
            <a:scrgbClr r="0" g="0" b="0"/>
          </a:effectRef>
          <a:fontRef idx="major"/>
        </p:style>
        <p:txBody>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endParaRPr lang="en-US" kern="1200"/>
          </a:p>
        </p:txBody>
      </p:sp>
      <p:grpSp>
        <p:nvGrpSpPr>
          <p:cNvPr id="8" name="Group 7"/>
          <p:cNvGrpSpPr>
            <a:grpSpLocks/>
          </p:cNvGrpSpPr>
          <p:nvPr/>
        </p:nvGrpSpPr>
        <p:grpSpPr bwMode="auto">
          <a:xfrm>
            <a:off x="6846910" y="4047868"/>
            <a:ext cx="152400" cy="152400"/>
            <a:chOff x="384" y="3264"/>
            <a:chExt cx="96" cy="96"/>
          </a:xfrm>
        </p:grpSpPr>
        <p:sp>
          <p:nvSpPr>
            <p:cNvPr id="45" name="Line 18"/>
            <p:cNvSpPr>
              <a:spLocks noChangeShapeType="1"/>
            </p:cNvSpPr>
            <p:nvPr/>
          </p:nvSpPr>
          <p:spPr bwMode="auto">
            <a:xfrm>
              <a:off x="384" y="3264"/>
              <a:ext cx="96" cy="96"/>
            </a:xfrm>
            <a:prstGeom prst="line">
              <a:avLst/>
            </a:prstGeom>
            <a:noFill/>
            <a:ln w="38100">
              <a:solidFill>
                <a:srgbClr val="800000"/>
              </a:solidFill>
              <a:round/>
              <a:headEnd/>
              <a:tailEnd/>
            </a:ln>
            <a:effectLst/>
            <a:extLst>
              <a:ext uri="{909E8E84-426E-40dd-AFC4-6F175D3DCCD1}">
                <a14:hiddenFill xmlns:lc="http://schemas.openxmlformats.org/drawingml/2006/lockedCanvas" xmlns:a14="http://schemas.microsoft.com/office/drawing/2010/main" xmlns="">
                  <a:noFill/>
                </a14:hiddenFill>
              </a:ext>
              <a:ext uri="{AF507438-7753-43e0-B8FC-AC1667EBCBE1}">
                <a14:hiddenEffects xmlns:lc="http://schemas.openxmlformats.org/drawingml/2006/lockedCanva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kern="1200"/>
            </a:p>
          </p:txBody>
        </p:sp>
        <p:sp>
          <p:nvSpPr>
            <p:cNvPr id="46" name="Line 19"/>
            <p:cNvSpPr>
              <a:spLocks noChangeShapeType="1"/>
            </p:cNvSpPr>
            <p:nvPr/>
          </p:nvSpPr>
          <p:spPr bwMode="auto">
            <a:xfrm flipV="1">
              <a:off x="384" y="3264"/>
              <a:ext cx="96" cy="96"/>
            </a:xfrm>
            <a:prstGeom prst="line">
              <a:avLst/>
            </a:prstGeom>
            <a:noFill/>
            <a:ln w="38100">
              <a:solidFill>
                <a:srgbClr val="800000"/>
              </a:solidFill>
              <a:round/>
              <a:headEnd/>
              <a:tailEnd/>
            </a:ln>
            <a:effectLst/>
            <a:extLst>
              <a:ext uri="{909E8E84-426E-40dd-AFC4-6F175D3DCCD1}">
                <a14:hiddenFill xmlns:lc="http://schemas.openxmlformats.org/drawingml/2006/lockedCanvas" xmlns:a14="http://schemas.microsoft.com/office/drawing/2010/main" xmlns="">
                  <a:noFill/>
                </a14:hiddenFill>
              </a:ext>
              <a:ext uri="{AF507438-7753-43e0-B8FC-AC1667EBCBE1}">
                <a14:hiddenEffects xmlns:lc="http://schemas.openxmlformats.org/drawingml/2006/lockedCanva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kern="1200"/>
            </a:p>
          </p:txBody>
        </p:sp>
      </p:grpSp>
      <p:grpSp>
        <p:nvGrpSpPr>
          <p:cNvPr id="10" name="Group 9"/>
          <p:cNvGrpSpPr>
            <a:grpSpLocks/>
          </p:cNvGrpSpPr>
          <p:nvPr/>
        </p:nvGrpSpPr>
        <p:grpSpPr bwMode="auto">
          <a:xfrm>
            <a:off x="5444342" y="4039728"/>
            <a:ext cx="152400" cy="152400"/>
            <a:chOff x="384" y="3264"/>
            <a:chExt cx="96" cy="96"/>
          </a:xfrm>
        </p:grpSpPr>
        <p:sp>
          <p:nvSpPr>
            <p:cNvPr id="41" name="Line 25"/>
            <p:cNvSpPr>
              <a:spLocks noChangeShapeType="1"/>
            </p:cNvSpPr>
            <p:nvPr/>
          </p:nvSpPr>
          <p:spPr bwMode="auto">
            <a:xfrm>
              <a:off x="384" y="3264"/>
              <a:ext cx="96" cy="96"/>
            </a:xfrm>
            <a:prstGeom prst="line">
              <a:avLst/>
            </a:prstGeom>
            <a:noFill/>
            <a:ln w="38100">
              <a:solidFill>
                <a:srgbClr val="800000"/>
              </a:solidFill>
              <a:round/>
              <a:headEnd/>
              <a:tailEnd/>
            </a:ln>
            <a:effectLst/>
            <a:extLst>
              <a:ext uri="{909E8E84-426E-40dd-AFC4-6F175D3DCCD1}">
                <a14:hiddenFill xmlns:lc="http://schemas.openxmlformats.org/drawingml/2006/lockedCanvas" xmlns:a14="http://schemas.microsoft.com/office/drawing/2010/main" xmlns="">
                  <a:noFill/>
                </a14:hiddenFill>
              </a:ext>
              <a:ext uri="{AF507438-7753-43e0-B8FC-AC1667EBCBE1}">
                <a14:hiddenEffects xmlns:lc="http://schemas.openxmlformats.org/drawingml/2006/lockedCanva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kern="1200"/>
            </a:p>
          </p:txBody>
        </p:sp>
        <p:sp>
          <p:nvSpPr>
            <p:cNvPr id="42" name="Line 26"/>
            <p:cNvSpPr>
              <a:spLocks noChangeShapeType="1"/>
            </p:cNvSpPr>
            <p:nvPr/>
          </p:nvSpPr>
          <p:spPr bwMode="auto">
            <a:xfrm flipV="1">
              <a:off x="384" y="3264"/>
              <a:ext cx="96" cy="96"/>
            </a:xfrm>
            <a:prstGeom prst="line">
              <a:avLst/>
            </a:prstGeom>
            <a:noFill/>
            <a:ln w="38100">
              <a:solidFill>
                <a:srgbClr val="800000"/>
              </a:solidFill>
              <a:round/>
              <a:headEnd/>
              <a:tailEnd/>
            </a:ln>
            <a:effectLst/>
            <a:extLst>
              <a:ext uri="{909E8E84-426E-40dd-AFC4-6F175D3DCCD1}">
                <a14:hiddenFill xmlns:lc="http://schemas.openxmlformats.org/drawingml/2006/lockedCanvas" xmlns:a14="http://schemas.microsoft.com/office/drawing/2010/main" xmlns="">
                  <a:noFill/>
                </a14:hiddenFill>
              </a:ext>
              <a:ext uri="{AF507438-7753-43e0-B8FC-AC1667EBCBE1}">
                <a14:hiddenEffects xmlns:lc="http://schemas.openxmlformats.org/drawingml/2006/lockedCanva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kern="1200"/>
            </a:p>
          </p:txBody>
        </p:sp>
      </p:grpSp>
      <p:grpSp>
        <p:nvGrpSpPr>
          <p:cNvPr id="11" name="Group 10"/>
          <p:cNvGrpSpPr>
            <a:grpSpLocks/>
          </p:cNvGrpSpPr>
          <p:nvPr/>
        </p:nvGrpSpPr>
        <p:grpSpPr bwMode="auto">
          <a:xfrm>
            <a:off x="2440583" y="5660542"/>
            <a:ext cx="152400" cy="152400"/>
            <a:chOff x="384" y="3264"/>
            <a:chExt cx="96" cy="96"/>
          </a:xfrm>
        </p:grpSpPr>
        <p:sp>
          <p:nvSpPr>
            <p:cNvPr id="39" name="Line 28"/>
            <p:cNvSpPr>
              <a:spLocks noChangeShapeType="1"/>
            </p:cNvSpPr>
            <p:nvPr/>
          </p:nvSpPr>
          <p:spPr bwMode="auto">
            <a:xfrm>
              <a:off x="384" y="3264"/>
              <a:ext cx="96" cy="96"/>
            </a:xfrm>
            <a:prstGeom prst="line">
              <a:avLst/>
            </a:prstGeom>
            <a:noFill/>
            <a:ln w="38100">
              <a:solidFill>
                <a:srgbClr val="800000"/>
              </a:solidFill>
              <a:round/>
              <a:headEnd/>
              <a:tailEnd/>
            </a:ln>
            <a:effectLst/>
            <a:extLst>
              <a:ext uri="{909E8E84-426E-40dd-AFC4-6F175D3DCCD1}">
                <a14:hiddenFill xmlns:lc="http://schemas.openxmlformats.org/drawingml/2006/lockedCanvas" xmlns:a14="http://schemas.microsoft.com/office/drawing/2010/main" xmlns="">
                  <a:noFill/>
                </a14:hiddenFill>
              </a:ext>
              <a:ext uri="{AF507438-7753-43e0-B8FC-AC1667EBCBE1}">
                <a14:hiddenEffects xmlns:lc="http://schemas.openxmlformats.org/drawingml/2006/lockedCanva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kern="1200"/>
            </a:p>
          </p:txBody>
        </p:sp>
        <p:sp>
          <p:nvSpPr>
            <p:cNvPr id="40" name="Line 29"/>
            <p:cNvSpPr>
              <a:spLocks noChangeShapeType="1"/>
            </p:cNvSpPr>
            <p:nvPr/>
          </p:nvSpPr>
          <p:spPr bwMode="auto">
            <a:xfrm flipV="1">
              <a:off x="384" y="3264"/>
              <a:ext cx="96" cy="96"/>
            </a:xfrm>
            <a:prstGeom prst="line">
              <a:avLst/>
            </a:prstGeom>
            <a:noFill/>
            <a:ln w="38100">
              <a:solidFill>
                <a:srgbClr val="800000"/>
              </a:solidFill>
              <a:round/>
              <a:headEnd/>
              <a:tailEnd/>
            </a:ln>
            <a:effectLst/>
            <a:extLst>
              <a:ext uri="{909E8E84-426E-40dd-AFC4-6F175D3DCCD1}">
                <a14:hiddenFill xmlns:lc="http://schemas.openxmlformats.org/drawingml/2006/lockedCanvas" xmlns:a14="http://schemas.microsoft.com/office/drawing/2010/main" xmlns="">
                  <a:noFill/>
                </a14:hiddenFill>
              </a:ext>
              <a:ext uri="{AF507438-7753-43e0-B8FC-AC1667EBCBE1}">
                <a14:hiddenEffects xmlns:lc="http://schemas.openxmlformats.org/drawingml/2006/lockedCanva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kern="1200"/>
            </a:p>
          </p:txBody>
        </p:sp>
      </p:grpSp>
      <p:grpSp>
        <p:nvGrpSpPr>
          <p:cNvPr id="12" name="Group 11"/>
          <p:cNvGrpSpPr>
            <a:grpSpLocks/>
          </p:cNvGrpSpPr>
          <p:nvPr/>
        </p:nvGrpSpPr>
        <p:grpSpPr bwMode="auto">
          <a:xfrm>
            <a:off x="1354200" y="5663299"/>
            <a:ext cx="152400" cy="152400"/>
            <a:chOff x="384" y="3264"/>
            <a:chExt cx="96" cy="96"/>
          </a:xfrm>
        </p:grpSpPr>
        <p:sp>
          <p:nvSpPr>
            <p:cNvPr id="37" name="Line 31"/>
            <p:cNvSpPr>
              <a:spLocks noChangeShapeType="1"/>
            </p:cNvSpPr>
            <p:nvPr/>
          </p:nvSpPr>
          <p:spPr bwMode="auto">
            <a:xfrm>
              <a:off x="384" y="3264"/>
              <a:ext cx="96" cy="96"/>
            </a:xfrm>
            <a:prstGeom prst="line">
              <a:avLst/>
            </a:prstGeom>
            <a:noFill/>
            <a:ln w="38100">
              <a:solidFill>
                <a:srgbClr val="800000"/>
              </a:solidFill>
              <a:round/>
              <a:headEnd/>
              <a:tailEnd/>
            </a:ln>
            <a:effectLst/>
            <a:extLst>
              <a:ext uri="{909E8E84-426E-40dd-AFC4-6F175D3DCCD1}">
                <a14:hiddenFill xmlns:lc="http://schemas.openxmlformats.org/drawingml/2006/lockedCanvas" xmlns:a14="http://schemas.microsoft.com/office/drawing/2010/main" xmlns="">
                  <a:noFill/>
                </a14:hiddenFill>
              </a:ext>
              <a:ext uri="{AF507438-7753-43e0-B8FC-AC1667EBCBE1}">
                <a14:hiddenEffects xmlns:lc="http://schemas.openxmlformats.org/drawingml/2006/lockedCanva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kern="1200"/>
            </a:p>
          </p:txBody>
        </p:sp>
        <p:sp>
          <p:nvSpPr>
            <p:cNvPr id="38" name="Line 32"/>
            <p:cNvSpPr>
              <a:spLocks noChangeShapeType="1"/>
            </p:cNvSpPr>
            <p:nvPr/>
          </p:nvSpPr>
          <p:spPr bwMode="auto">
            <a:xfrm flipV="1">
              <a:off x="384" y="3264"/>
              <a:ext cx="96" cy="96"/>
            </a:xfrm>
            <a:prstGeom prst="line">
              <a:avLst/>
            </a:prstGeom>
            <a:noFill/>
            <a:ln w="38100">
              <a:solidFill>
                <a:srgbClr val="800000"/>
              </a:solidFill>
              <a:round/>
              <a:headEnd/>
              <a:tailEnd/>
            </a:ln>
            <a:effectLst/>
            <a:extLst>
              <a:ext uri="{909E8E84-426E-40dd-AFC4-6F175D3DCCD1}">
                <a14:hiddenFill xmlns:lc="http://schemas.openxmlformats.org/drawingml/2006/lockedCanvas" xmlns:a14="http://schemas.microsoft.com/office/drawing/2010/main" xmlns="">
                  <a:noFill/>
                </a14:hiddenFill>
              </a:ext>
              <a:ext uri="{AF507438-7753-43e0-B8FC-AC1667EBCBE1}">
                <a14:hiddenEffects xmlns:lc="http://schemas.openxmlformats.org/drawingml/2006/lockedCanva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kern="1200"/>
            </a:p>
          </p:txBody>
        </p:sp>
      </p:grpSp>
      <p:grpSp>
        <p:nvGrpSpPr>
          <p:cNvPr id="13" name="Group 12"/>
          <p:cNvGrpSpPr>
            <a:grpSpLocks/>
          </p:cNvGrpSpPr>
          <p:nvPr/>
        </p:nvGrpSpPr>
        <p:grpSpPr bwMode="auto">
          <a:xfrm>
            <a:off x="2676843" y="5652652"/>
            <a:ext cx="152400" cy="152400"/>
            <a:chOff x="384" y="3264"/>
            <a:chExt cx="96" cy="96"/>
          </a:xfrm>
        </p:grpSpPr>
        <p:sp>
          <p:nvSpPr>
            <p:cNvPr id="35" name="Line 34"/>
            <p:cNvSpPr>
              <a:spLocks noChangeShapeType="1"/>
            </p:cNvSpPr>
            <p:nvPr/>
          </p:nvSpPr>
          <p:spPr bwMode="auto">
            <a:xfrm>
              <a:off x="384" y="3264"/>
              <a:ext cx="96" cy="96"/>
            </a:xfrm>
            <a:prstGeom prst="line">
              <a:avLst/>
            </a:prstGeom>
            <a:noFill/>
            <a:ln w="38100">
              <a:solidFill>
                <a:srgbClr val="800000"/>
              </a:solidFill>
              <a:round/>
              <a:headEnd/>
              <a:tailEnd/>
            </a:ln>
            <a:effectLst/>
            <a:extLst>
              <a:ext uri="{909E8E84-426E-40dd-AFC4-6F175D3DCCD1}">
                <a14:hiddenFill xmlns:lc="http://schemas.openxmlformats.org/drawingml/2006/lockedCanvas" xmlns:a14="http://schemas.microsoft.com/office/drawing/2010/main" xmlns="">
                  <a:noFill/>
                </a14:hiddenFill>
              </a:ext>
              <a:ext uri="{AF507438-7753-43e0-B8FC-AC1667EBCBE1}">
                <a14:hiddenEffects xmlns:lc="http://schemas.openxmlformats.org/drawingml/2006/lockedCanva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kern="1200"/>
            </a:p>
          </p:txBody>
        </p:sp>
        <p:sp>
          <p:nvSpPr>
            <p:cNvPr id="36" name="Line 35"/>
            <p:cNvSpPr>
              <a:spLocks noChangeShapeType="1"/>
            </p:cNvSpPr>
            <p:nvPr/>
          </p:nvSpPr>
          <p:spPr bwMode="auto">
            <a:xfrm flipV="1">
              <a:off x="384" y="3264"/>
              <a:ext cx="96" cy="96"/>
            </a:xfrm>
            <a:prstGeom prst="line">
              <a:avLst/>
            </a:prstGeom>
            <a:noFill/>
            <a:ln w="38100">
              <a:solidFill>
                <a:srgbClr val="800000"/>
              </a:solidFill>
              <a:round/>
              <a:headEnd/>
              <a:tailEnd/>
            </a:ln>
            <a:effectLst/>
            <a:extLst>
              <a:ext uri="{909E8E84-426E-40dd-AFC4-6F175D3DCCD1}">
                <a14:hiddenFill xmlns:lc="http://schemas.openxmlformats.org/drawingml/2006/lockedCanvas" xmlns:a14="http://schemas.microsoft.com/office/drawing/2010/main" xmlns="">
                  <a:noFill/>
                </a14:hiddenFill>
              </a:ext>
              <a:ext uri="{AF507438-7753-43e0-B8FC-AC1667EBCBE1}">
                <a14:hiddenEffects xmlns:lc="http://schemas.openxmlformats.org/drawingml/2006/lockedCanva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kern="1200"/>
            </a:p>
          </p:txBody>
        </p:sp>
      </p:grpSp>
      <p:grpSp>
        <p:nvGrpSpPr>
          <p:cNvPr id="14" name="Group 13"/>
          <p:cNvGrpSpPr>
            <a:grpSpLocks/>
          </p:cNvGrpSpPr>
          <p:nvPr/>
        </p:nvGrpSpPr>
        <p:grpSpPr bwMode="auto">
          <a:xfrm>
            <a:off x="4424682" y="4046052"/>
            <a:ext cx="152400" cy="152400"/>
            <a:chOff x="384" y="3264"/>
            <a:chExt cx="96" cy="96"/>
          </a:xfrm>
        </p:grpSpPr>
        <p:sp>
          <p:nvSpPr>
            <p:cNvPr id="33" name="Line 37"/>
            <p:cNvSpPr>
              <a:spLocks noChangeShapeType="1"/>
            </p:cNvSpPr>
            <p:nvPr/>
          </p:nvSpPr>
          <p:spPr bwMode="auto">
            <a:xfrm>
              <a:off x="384" y="3264"/>
              <a:ext cx="96" cy="96"/>
            </a:xfrm>
            <a:prstGeom prst="line">
              <a:avLst/>
            </a:prstGeom>
            <a:noFill/>
            <a:ln w="38100">
              <a:solidFill>
                <a:srgbClr val="800000"/>
              </a:solidFill>
              <a:round/>
              <a:headEnd/>
              <a:tailEnd/>
            </a:ln>
            <a:effectLst/>
            <a:extLst>
              <a:ext uri="{909E8E84-426E-40dd-AFC4-6F175D3DCCD1}">
                <a14:hiddenFill xmlns:lc="http://schemas.openxmlformats.org/drawingml/2006/lockedCanvas" xmlns:a14="http://schemas.microsoft.com/office/drawing/2010/main" xmlns="">
                  <a:noFill/>
                </a14:hiddenFill>
              </a:ext>
              <a:ext uri="{AF507438-7753-43e0-B8FC-AC1667EBCBE1}">
                <a14:hiddenEffects xmlns:lc="http://schemas.openxmlformats.org/drawingml/2006/lockedCanva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kern="1200"/>
            </a:p>
          </p:txBody>
        </p:sp>
        <p:sp>
          <p:nvSpPr>
            <p:cNvPr id="34" name="Line 38"/>
            <p:cNvSpPr>
              <a:spLocks noChangeShapeType="1"/>
            </p:cNvSpPr>
            <p:nvPr/>
          </p:nvSpPr>
          <p:spPr bwMode="auto">
            <a:xfrm flipV="1">
              <a:off x="384" y="3264"/>
              <a:ext cx="96" cy="96"/>
            </a:xfrm>
            <a:prstGeom prst="line">
              <a:avLst/>
            </a:prstGeom>
            <a:noFill/>
            <a:ln w="38100">
              <a:solidFill>
                <a:srgbClr val="800000"/>
              </a:solidFill>
              <a:round/>
              <a:headEnd/>
              <a:tailEnd/>
            </a:ln>
            <a:effectLst/>
            <a:extLst>
              <a:ext uri="{909E8E84-426E-40dd-AFC4-6F175D3DCCD1}">
                <a14:hiddenFill xmlns:lc="http://schemas.openxmlformats.org/drawingml/2006/lockedCanvas" xmlns:a14="http://schemas.microsoft.com/office/drawing/2010/main" xmlns="">
                  <a:noFill/>
                </a14:hiddenFill>
              </a:ext>
              <a:ext uri="{AF507438-7753-43e0-B8FC-AC1667EBCBE1}">
                <a14:hiddenEffects xmlns:lc="http://schemas.openxmlformats.org/drawingml/2006/lockedCanva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kern="1200"/>
            </a:p>
          </p:txBody>
        </p:sp>
      </p:grpSp>
      <p:sp>
        <p:nvSpPr>
          <p:cNvPr id="32" name="TextBox 31"/>
          <p:cNvSpPr txBox="1"/>
          <p:nvPr/>
        </p:nvSpPr>
        <p:spPr>
          <a:xfrm flipH="1">
            <a:off x="469231" y="5645176"/>
            <a:ext cx="45719" cy="584775"/>
          </a:xfrm>
          <a:prstGeom prst="rect">
            <a:avLst/>
          </a:prstGeom>
          <a:noFill/>
        </p:spPr>
        <p:style>
          <a:lnRef idx="0">
            <a:scrgbClr r="0" g="0" b="0"/>
          </a:lnRef>
          <a:fillRef idx="0">
            <a:scrgbClr r="0" g="0" b="0"/>
          </a:fillRef>
          <a:effectRef idx="0">
            <a:scrgbClr r="0" g="0" b="0"/>
          </a:effectRef>
          <a:fontRef idx="major"/>
        </p:style>
        <p:txBody>
          <a:bodyPr wrap="square" rtlCol="0">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r>
              <a:rPr lang="en-US" sz="3200" kern="1200" dirty="0"/>
              <a:t>0</a:t>
            </a:r>
          </a:p>
        </p:txBody>
      </p:sp>
      <p:cxnSp>
        <p:nvCxnSpPr>
          <p:cNvPr id="48" name="Straight Connector 47"/>
          <p:cNvCxnSpPr>
            <a:cxnSpLocks/>
          </p:cNvCxnSpPr>
          <p:nvPr/>
        </p:nvCxnSpPr>
        <p:spPr>
          <a:xfrm flipV="1">
            <a:off x="1078589" y="4106027"/>
            <a:ext cx="7618148" cy="51240"/>
          </a:xfrm>
          <a:prstGeom prst="line">
            <a:avLst/>
          </a:prstGeom>
        </p:spPr>
        <p:style>
          <a:lnRef idx="1">
            <a:schemeClr val="accent1"/>
          </a:lnRef>
          <a:fillRef idx="0">
            <a:schemeClr val="accent1"/>
          </a:fillRef>
          <a:effectRef idx="0">
            <a:schemeClr val="accent1"/>
          </a:effectRef>
          <a:fontRef idx="minor">
            <a:schemeClr val="tx1"/>
          </a:fontRef>
        </p:style>
      </p:cxnSp>
      <p:sp>
        <p:nvSpPr>
          <p:cNvPr id="49" name="TextBox 48"/>
          <p:cNvSpPr txBox="1"/>
          <p:nvPr/>
        </p:nvSpPr>
        <p:spPr>
          <a:xfrm flipH="1">
            <a:off x="618345" y="3844019"/>
            <a:ext cx="75298" cy="584775"/>
          </a:xfrm>
          <a:prstGeom prst="rect">
            <a:avLst/>
          </a:prstGeom>
          <a:noFill/>
        </p:spPr>
        <p:style>
          <a:lnRef idx="0">
            <a:scrgbClr r="0" g="0" b="0"/>
          </a:lnRef>
          <a:fillRef idx="0">
            <a:scrgbClr r="0" g="0" b="0"/>
          </a:fillRef>
          <a:effectRef idx="0">
            <a:scrgbClr r="0" g="0" b="0"/>
          </a:effectRef>
          <a:fontRef idx="major"/>
        </p:style>
        <p:txBody>
          <a:bodyPr wrap="square" rtlCol="0">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r>
              <a:rPr lang="en-US" sz="3200" dirty="0"/>
              <a:t>1</a:t>
            </a:r>
            <a:endParaRPr lang="en-US" sz="3200" kern="1200" dirty="0"/>
          </a:p>
        </p:txBody>
      </p:sp>
      <mc:AlternateContent xmlns:mc="http://schemas.openxmlformats.org/markup-compatibility/2006" xmlns:a14="http://schemas.microsoft.com/office/drawing/2010/main">
        <mc:Choice Requires="a14">
          <p:sp>
            <p:nvSpPr>
              <p:cNvPr id="52" name="TextBox 51"/>
              <p:cNvSpPr txBox="1"/>
              <p:nvPr/>
            </p:nvSpPr>
            <p:spPr>
              <a:xfrm>
                <a:off x="647404" y="2777219"/>
                <a:ext cx="327205" cy="49244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3200" b="0" i="1" smtClean="0">
                          <a:latin typeface="Cambria Math" charset="0"/>
                        </a:rPr>
                        <m:t>𝑝</m:t>
                      </m:r>
                    </m:oMath>
                  </m:oMathPara>
                </a14:m>
                <a:endParaRPr lang="en-US" sz="3200" dirty="0"/>
              </a:p>
            </p:txBody>
          </p:sp>
        </mc:Choice>
        <mc:Fallback xmlns="">
          <p:sp>
            <p:nvSpPr>
              <p:cNvPr id="52" name="TextBox 51"/>
              <p:cNvSpPr txBox="1">
                <a:spLocks noRot="1" noChangeAspect="1" noMove="1" noResize="1" noEditPoints="1" noAdjustHandles="1" noChangeArrowheads="1" noChangeShapeType="1" noTextEdit="1"/>
              </p:cNvSpPr>
              <p:nvPr/>
            </p:nvSpPr>
            <p:spPr>
              <a:xfrm>
                <a:off x="647404" y="2777219"/>
                <a:ext cx="327205" cy="492443"/>
              </a:xfrm>
              <a:prstGeom prst="rect">
                <a:avLst/>
              </a:prstGeom>
              <a:blipFill rotWithShape="0">
                <a:blip r:embed="rId5"/>
                <a:stretch>
                  <a:fillRect/>
                </a:stretch>
              </a:blipFill>
            </p:spPr>
            <p:txBody>
              <a:bodyPr/>
              <a:lstStyle/>
              <a:p>
                <a:r>
                  <a:rPr lang="en-US">
                    <a:noFill/>
                  </a:rPr>
                  <a:t> </a:t>
                </a:r>
              </a:p>
            </p:txBody>
          </p:sp>
        </mc:Fallback>
      </mc:AlternateContent>
      <p:grpSp>
        <p:nvGrpSpPr>
          <p:cNvPr id="53" name="Group 52"/>
          <p:cNvGrpSpPr>
            <a:grpSpLocks/>
          </p:cNvGrpSpPr>
          <p:nvPr/>
        </p:nvGrpSpPr>
        <p:grpSpPr bwMode="auto">
          <a:xfrm>
            <a:off x="4844035" y="4063673"/>
            <a:ext cx="152400" cy="152400"/>
            <a:chOff x="384" y="3264"/>
            <a:chExt cx="96" cy="96"/>
          </a:xfrm>
        </p:grpSpPr>
        <p:sp>
          <p:nvSpPr>
            <p:cNvPr id="54" name="Line 37"/>
            <p:cNvSpPr>
              <a:spLocks noChangeShapeType="1"/>
            </p:cNvSpPr>
            <p:nvPr/>
          </p:nvSpPr>
          <p:spPr bwMode="auto">
            <a:xfrm>
              <a:off x="384" y="3264"/>
              <a:ext cx="96" cy="96"/>
            </a:xfrm>
            <a:prstGeom prst="line">
              <a:avLst/>
            </a:prstGeom>
            <a:noFill/>
            <a:ln w="38100">
              <a:solidFill>
                <a:srgbClr val="800000"/>
              </a:solidFill>
              <a:round/>
              <a:headEnd/>
              <a:tailEnd/>
            </a:ln>
            <a:effectLst/>
            <a:extLst>
              <a:ext uri="{909E8E84-426E-40dd-AFC4-6F175D3DCCD1}">
                <a14:hiddenFill xmlns:lc="http://schemas.openxmlformats.org/drawingml/2006/lockedCanvas" xmlns:a14="http://schemas.microsoft.com/office/drawing/2010/main" xmlns="">
                  <a:noFill/>
                </a14:hiddenFill>
              </a:ext>
              <a:ext uri="{AF507438-7753-43e0-B8FC-AC1667EBCBE1}">
                <a14:hiddenEffects xmlns:lc="http://schemas.openxmlformats.org/drawingml/2006/lockedCanva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kern="1200"/>
            </a:p>
          </p:txBody>
        </p:sp>
        <p:sp>
          <p:nvSpPr>
            <p:cNvPr id="55" name="Line 38"/>
            <p:cNvSpPr>
              <a:spLocks noChangeShapeType="1"/>
            </p:cNvSpPr>
            <p:nvPr/>
          </p:nvSpPr>
          <p:spPr bwMode="auto">
            <a:xfrm flipV="1">
              <a:off x="384" y="3264"/>
              <a:ext cx="96" cy="96"/>
            </a:xfrm>
            <a:prstGeom prst="line">
              <a:avLst/>
            </a:prstGeom>
            <a:noFill/>
            <a:ln w="38100">
              <a:solidFill>
                <a:srgbClr val="800000"/>
              </a:solidFill>
              <a:round/>
              <a:headEnd/>
              <a:tailEnd/>
            </a:ln>
            <a:effectLst/>
            <a:extLst>
              <a:ext uri="{909E8E84-426E-40dd-AFC4-6F175D3DCCD1}">
                <a14:hiddenFill xmlns:lc="http://schemas.openxmlformats.org/drawingml/2006/lockedCanvas" xmlns:a14="http://schemas.microsoft.com/office/drawing/2010/main" xmlns="">
                  <a:noFill/>
                </a14:hiddenFill>
              </a:ext>
              <a:ext uri="{AF507438-7753-43e0-B8FC-AC1667EBCBE1}">
                <a14:hiddenEffects xmlns:lc="http://schemas.openxmlformats.org/drawingml/2006/lockedCanva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kern="1200"/>
            </a:p>
          </p:txBody>
        </p:sp>
      </p:grpSp>
      <p:grpSp>
        <p:nvGrpSpPr>
          <p:cNvPr id="56" name="Group 55"/>
          <p:cNvGrpSpPr>
            <a:grpSpLocks/>
          </p:cNvGrpSpPr>
          <p:nvPr/>
        </p:nvGrpSpPr>
        <p:grpSpPr bwMode="auto">
          <a:xfrm>
            <a:off x="3162922" y="4065350"/>
            <a:ext cx="152400" cy="152400"/>
            <a:chOff x="384" y="3264"/>
            <a:chExt cx="96" cy="96"/>
          </a:xfrm>
        </p:grpSpPr>
        <p:sp>
          <p:nvSpPr>
            <p:cNvPr id="57" name="Line 37"/>
            <p:cNvSpPr>
              <a:spLocks noChangeShapeType="1"/>
            </p:cNvSpPr>
            <p:nvPr/>
          </p:nvSpPr>
          <p:spPr bwMode="auto">
            <a:xfrm>
              <a:off x="384" y="3264"/>
              <a:ext cx="96" cy="96"/>
            </a:xfrm>
            <a:prstGeom prst="line">
              <a:avLst/>
            </a:prstGeom>
            <a:noFill/>
            <a:ln w="38100">
              <a:solidFill>
                <a:srgbClr val="800000"/>
              </a:solidFill>
              <a:round/>
              <a:headEnd/>
              <a:tailEnd/>
            </a:ln>
            <a:effectLst/>
            <a:extLst>
              <a:ext uri="{909E8E84-426E-40dd-AFC4-6F175D3DCCD1}">
                <a14:hiddenFill xmlns:lc="http://schemas.openxmlformats.org/drawingml/2006/lockedCanvas" xmlns:a14="http://schemas.microsoft.com/office/drawing/2010/main" xmlns="">
                  <a:noFill/>
                </a14:hiddenFill>
              </a:ext>
              <a:ext uri="{AF507438-7753-43e0-B8FC-AC1667EBCBE1}">
                <a14:hiddenEffects xmlns:lc="http://schemas.openxmlformats.org/drawingml/2006/lockedCanva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kern="1200"/>
            </a:p>
          </p:txBody>
        </p:sp>
        <p:sp>
          <p:nvSpPr>
            <p:cNvPr id="58" name="Line 38"/>
            <p:cNvSpPr>
              <a:spLocks noChangeShapeType="1"/>
            </p:cNvSpPr>
            <p:nvPr/>
          </p:nvSpPr>
          <p:spPr bwMode="auto">
            <a:xfrm flipV="1">
              <a:off x="384" y="3264"/>
              <a:ext cx="96" cy="96"/>
            </a:xfrm>
            <a:prstGeom prst="line">
              <a:avLst/>
            </a:prstGeom>
            <a:noFill/>
            <a:ln w="38100">
              <a:solidFill>
                <a:srgbClr val="800000"/>
              </a:solidFill>
              <a:round/>
              <a:headEnd/>
              <a:tailEnd/>
            </a:ln>
            <a:effectLst/>
            <a:extLst>
              <a:ext uri="{909E8E84-426E-40dd-AFC4-6F175D3DCCD1}">
                <a14:hiddenFill xmlns:lc="http://schemas.openxmlformats.org/drawingml/2006/lockedCanvas" xmlns:a14="http://schemas.microsoft.com/office/drawing/2010/main" xmlns="">
                  <a:noFill/>
                </a14:hiddenFill>
              </a:ext>
              <a:ext uri="{AF507438-7753-43e0-B8FC-AC1667EBCBE1}">
                <a14:hiddenEffects xmlns:lc="http://schemas.openxmlformats.org/drawingml/2006/lockedCanva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kern="1200"/>
            </a:p>
          </p:txBody>
        </p:sp>
      </p:grpSp>
      <p:grpSp>
        <p:nvGrpSpPr>
          <p:cNvPr id="59" name="Group 58"/>
          <p:cNvGrpSpPr>
            <a:grpSpLocks/>
          </p:cNvGrpSpPr>
          <p:nvPr/>
        </p:nvGrpSpPr>
        <p:grpSpPr bwMode="auto">
          <a:xfrm>
            <a:off x="3812744" y="5625165"/>
            <a:ext cx="152400" cy="152400"/>
            <a:chOff x="384" y="3264"/>
            <a:chExt cx="96" cy="96"/>
          </a:xfrm>
        </p:grpSpPr>
        <p:sp>
          <p:nvSpPr>
            <p:cNvPr id="60" name="Line 37"/>
            <p:cNvSpPr>
              <a:spLocks noChangeShapeType="1"/>
            </p:cNvSpPr>
            <p:nvPr/>
          </p:nvSpPr>
          <p:spPr bwMode="auto">
            <a:xfrm>
              <a:off x="384" y="3264"/>
              <a:ext cx="96" cy="96"/>
            </a:xfrm>
            <a:prstGeom prst="line">
              <a:avLst/>
            </a:prstGeom>
            <a:noFill/>
            <a:ln w="38100">
              <a:solidFill>
                <a:srgbClr val="800000"/>
              </a:solidFill>
              <a:round/>
              <a:headEnd/>
              <a:tailEnd/>
            </a:ln>
            <a:effectLst/>
            <a:extLst>
              <a:ext uri="{909E8E84-426E-40dd-AFC4-6F175D3DCCD1}">
                <a14:hiddenFill xmlns:lc="http://schemas.openxmlformats.org/drawingml/2006/lockedCanvas" xmlns:a14="http://schemas.microsoft.com/office/drawing/2010/main" xmlns="">
                  <a:noFill/>
                </a14:hiddenFill>
              </a:ext>
              <a:ext uri="{AF507438-7753-43e0-B8FC-AC1667EBCBE1}">
                <a14:hiddenEffects xmlns:lc="http://schemas.openxmlformats.org/drawingml/2006/lockedCanva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kern="1200"/>
            </a:p>
          </p:txBody>
        </p:sp>
        <p:sp>
          <p:nvSpPr>
            <p:cNvPr id="61" name="Line 38"/>
            <p:cNvSpPr>
              <a:spLocks noChangeShapeType="1"/>
            </p:cNvSpPr>
            <p:nvPr/>
          </p:nvSpPr>
          <p:spPr bwMode="auto">
            <a:xfrm flipV="1">
              <a:off x="384" y="3264"/>
              <a:ext cx="96" cy="96"/>
            </a:xfrm>
            <a:prstGeom prst="line">
              <a:avLst/>
            </a:prstGeom>
            <a:noFill/>
            <a:ln w="38100">
              <a:solidFill>
                <a:srgbClr val="800000"/>
              </a:solidFill>
              <a:round/>
              <a:headEnd/>
              <a:tailEnd/>
            </a:ln>
            <a:effectLst/>
            <a:extLst>
              <a:ext uri="{909E8E84-426E-40dd-AFC4-6F175D3DCCD1}">
                <a14:hiddenFill xmlns:lc="http://schemas.openxmlformats.org/drawingml/2006/lockedCanvas" xmlns:a14="http://schemas.microsoft.com/office/drawing/2010/main" xmlns="">
                  <a:noFill/>
                </a14:hiddenFill>
              </a:ext>
              <a:ext uri="{AF507438-7753-43e0-B8FC-AC1667EBCBE1}">
                <a14:hiddenEffects xmlns:lc="http://schemas.openxmlformats.org/drawingml/2006/lockedCanva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kern="1200"/>
            </a:p>
          </p:txBody>
        </p:sp>
      </p:grpSp>
      <p:sp>
        <p:nvSpPr>
          <p:cNvPr id="2" name="TextBox 1"/>
          <p:cNvSpPr txBox="1"/>
          <p:nvPr/>
        </p:nvSpPr>
        <p:spPr>
          <a:xfrm>
            <a:off x="858910" y="1813769"/>
            <a:ext cx="7270132" cy="584775"/>
          </a:xfrm>
          <a:prstGeom prst="rect">
            <a:avLst/>
          </a:prstGeom>
          <a:noFill/>
        </p:spPr>
        <p:txBody>
          <a:bodyPr wrap="none" rtlCol="0">
            <a:spAutoFit/>
          </a:bodyPr>
          <a:lstStyle/>
          <a:p>
            <a:r>
              <a:rPr lang="en-US" sz="3200"/>
              <a:t>Problem predictions – outside range 0 to 1</a:t>
            </a:r>
            <a:endParaRPr lang="en-US" sz="3200" dirty="0"/>
          </a:p>
        </p:txBody>
      </p:sp>
      <p:cxnSp>
        <p:nvCxnSpPr>
          <p:cNvPr id="47" name="Straight Connector 46"/>
          <p:cNvCxnSpPr/>
          <p:nvPr/>
        </p:nvCxnSpPr>
        <p:spPr>
          <a:xfrm flipV="1">
            <a:off x="1202995" y="5667402"/>
            <a:ext cx="1" cy="672906"/>
          </a:xfrm>
          <a:prstGeom prst="line">
            <a:avLst/>
          </a:prstGeom>
          <a:ln w="254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flipH="1" flipV="1">
            <a:off x="974609" y="6340308"/>
            <a:ext cx="228386" cy="13250"/>
          </a:xfrm>
          <a:prstGeom prst="line">
            <a:avLst/>
          </a:prstGeom>
          <a:ln w="25400">
            <a:solidFill>
              <a:schemeClr val="tx1"/>
            </a:solidFill>
            <a:prstDash val="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1" name="TextBox 50">
                <a:extLst>
                  <a:ext uri="{FF2B5EF4-FFF2-40B4-BE49-F238E27FC236}">
                    <a16:creationId xmlns:a16="http://schemas.microsoft.com/office/drawing/2014/main" id="{AB4BE80C-BAA4-4040-B673-479842C2032D}"/>
                  </a:ext>
                </a:extLst>
              </p:cNvPr>
              <p:cNvSpPr txBox="1"/>
              <p:nvPr/>
            </p:nvSpPr>
            <p:spPr>
              <a:xfrm>
                <a:off x="7605912" y="5777565"/>
                <a:ext cx="977319"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h𝑒𝑖𝑔h𝑡</m:t>
                      </m:r>
                    </m:oMath>
                  </m:oMathPara>
                </a14:m>
                <a:endParaRPr lang="en-US" sz="2400" dirty="0"/>
              </a:p>
            </p:txBody>
          </p:sp>
        </mc:Choice>
        <mc:Fallback xmlns="">
          <p:sp>
            <p:nvSpPr>
              <p:cNvPr id="51" name="TextBox 50">
                <a:extLst>
                  <a:ext uri="{FF2B5EF4-FFF2-40B4-BE49-F238E27FC236}">
                    <a16:creationId xmlns:a16="http://schemas.microsoft.com/office/drawing/2014/main" id="{AB4BE80C-BAA4-4040-B673-479842C2032D}"/>
                  </a:ext>
                </a:extLst>
              </p:cNvPr>
              <p:cNvSpPr txBox="1">
                <a:spLocks noRot="1" noChangeAspect="1" noMove="1" noResize="1" noEditPoints="1" noAdjustHandles="1" noChangeArrowheads="1" noChangeShapeType="1" noTextEdit="1"/>
              </p:cNvSpPr>
              <p:nvPr/>
            </p:nvSpPr>
            <p:spPr>
              <a:xfrm>
                <a:off x="7605912" y="5777565"/>
                <a:ext cx="977319" cy="369332"/>
              </a:xfrm>
              <a:prstGeom prst="rect">
                <a:avLst/>
              </a:prstGeom>
              <a:blipFill>
                <a:blip r:embed="rId6"/>
                <a:stretch>
                  <a:fillRect l="-10256" r="-8974" b="-33333"/>
                </a:stretch>
              </a:blipFill>
            </p:spPr>
            <p:txBody>
              <a:bodyPr/>
              <a:lstStyle/>
              <a:p>
                <a:r>
                  <a:rPr lang="en-US">
                    <a:noFill/>
                  </a:rPr>
                  <a:t> </a:t>
                </a:r>
              </a:p>
            </p:txBody>
          </p:sp>
        </mc:Fallback>
      </mc:AlternateContent>
      <p:pic>
        <p:nvPicPr>
          <p:cNvPr id="63" name="Graphic 62" descr="Man">
            <a:extLst>
              <a:ext uri="{FF2B5EF4-FFF2-40B4-BE49-F238E27FC236}">
                <a16:creationId xmlns:a16="http://schemas.microsoft.com/office/drawing/2014/main" id="{6F3D12B5-5910-534A-9B1D-8FCCBB586B4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991923" y="5358362"/>
            <a:ext cx="446690" cy="446690"/>
          </a:xfrm>
          <a:prstGeom prst="rect">
            <a:avLst/>
          </a:prstGeom>
        </p:spPr>
      </p:pic>
      <p:cxnSp>
        <p:nvCxnSpPr>
          <p:cNvPr id="17" name="Straight Arrow Connector 16">
            <a:extLst>
              <a:ext uri="{FF2B5EF4-FFF2-40B4-BE49-F238E27FC236}">
                <a16:creationId xmlns:a16="http://schemas.microsoft.com/office/drawing/2014/main" id="{D4E308F3-C76A-824C-9452-C72617CAD891}"/>
              </a:ext>
            </a:extLst>
          </p:cNvPr>
          <p:cNvCxnSpPr>
            <a:cxnSpLocks/>
          </p:cNvCxnSpPr>
          <p:nvPr/>
        </p:nvCxnSpPr>
        <p:spPr>
          <a:xfrm flipH="1">
            <a:off x="8280763" y="3484509"/>
            <a:ext cx="3621" cy="1781174"/>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14D1A0C1-943D-B540-A0EF-A79CBCA4F26E}"/>
              </a:ext>
            </a:extLst>
          </p:cNvPr>
          <p:cNvSpPr txBox="1"/>
          <p:nvPr/>
        </p:nvSpPr>
        <p:spPr>
          <a:xfrm>
            <a:off x="7991923" y="3140783"/>
            <a:ext cx="1592240" cy="369332"/>
          </a:xfrm>
          <a:prstGeom prst="rect">
            <a:avLst/>
          </a:prstGeom>
          <a:noFill/>
        </p:spPr>
        <p:txBody>
          <a:bodyPr wrap="square" rtlCol="0">
            <a:spAutoFit/>
          </a:bodyPr>
          <a:lstStyle/>
          <a:p>
            <a:r>
              <a:rPr lang="en-US" dirty="0">
                <a:solidFill>
                  <a:srgbClr val="FF0000"/>
                </a:solidFill>
              </a:rPr>
              <a:t>110 % boy?</a:t>
            </a:r>
          </a:p>
        </p:txBody>
      </p:sp>
    </p:spTree>
    <p:extLst>
      <p:ext uri="{BB962C8B-B14F-4D97-AF65-F5344CB8AC3E}">
        <p14:creationId xmlns:p14="http://schemas.microsoft.com/office/powerpoint/2010/main" val="30906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Class outcome regression modeling</a:t>
            </a:r>
          </a:p>
        </p:txBody>
      </p:sp>
      <mc:AlternateContent xmlns:mc="http://schemas.openxmlformats.org/markup-compatibility/2006" xmlns:a14="http://schemas.microsoft.com/office/drawing/2010/main">
        <mc:Choice Requires="a14">
          <p:sp>
            <p:nvSpPr>
              <p:cNvPr id="6" name="Content Placeholder 5"/>
              <p:cNvSpPr>
                <a:spLocks noGrp="1"/>
              </p:cNvSpPr>
              <p:nvPr>
                <p:ph idx="1"/>
              </p:nvPr>
            </p:nvSpPr>
            <p:spPr>
              <a:xfrm>
                <a:off x="534228" y="1875321"/>
                <a:ext cx="8075544" cy="4982679"/>
              </a:xfrm>
            </p:spPr>
            <p:txBody>
              <a:bodyPr>
                <a:normAutofit/>
              </a:bodyPr>
              <a:lstStyle/>
              <a:p>
                <a:r>
                  <a:rPr lang="en-US" dirty="0"/>
                  <a:t>We want a model where the probability of being in a class depends on predictor(s)</a:t>
                </a:r>
              </a:p>
              <a:p>
                <a:r>
                  <a:rPr lang="en-US" dirty="0"/>
                  <a:t>What about using linear regression?</a:t>
                </a:r>
              </a:p>
              <a:p>
                <a14:m>
                  <m:oMath xmlns:m="http://schemas.openxmlformats.org/officeDocument/2006/math">
                    <m:r>
                      <a:rPr lang="en-US" altLang="en-US" b="0" i="1" smtClean="0">
                        <a:latin typeface="Cambria Math" charset="0"/>
                      </a:rPr>
                      <m:t>𝑝</m:t>
                    </m:r>
                    <m:r>
                      <a:rPr lang="en-US" altLang="en-US" i="1">
                        <a:latin typeface="Cambria Math" charset="0"/>
                      </a:rPr>
                      <m:t>=</m:t>
                    </m:r>
                    <m:r>
                      <a:rPr lang="en-US" altLang="en-US" i="1" smtClean="0">
                        <a:latin typeface="Cambria Math" charset="0"/>
                      </a:rPr>
                      <m:t>𝑎</m:t>
                    </m:r>
                    <m:r>
                      <a:rPr lang="en-US" altLang="en-US" b="0" i="1" smtClean="0">
                        <a:latin typeface="Cambria Math" panose="02040503050406030204" pitchFamily="18" charset="0"/>
                      </a:rPr>
                      <m:t>∗</m:t>
                    </m:r>
                    <m:r>
                      <a:rPr lang="en-US" altLang="en-US" b="0" i="1" smtClean="0">
                        <a:latin typeface="Cambria Math" panose="02040503050406030204" pitchFamily="18" charset="0"/>
                      </a:rPr>
                      <m:t>h𝑒𝑖𝑔h𝑡</m:t>
                    </m:r>
                    <m:r>
                      <a:rPr lang="en-US" altLang="en-US" i="1">
                        <a:latin typeface="Cambria Math" charset="0"/>
                      </a:rPr>
                      <m:t>+</m:t>
                    </m:r>
                    <m:r>
                      <a:rPr lang="en-US" altLang="en-US" i="1">
                        <a:latin typeface="Cambria Math" charset="0"/>
                      </a:rPr>
                      <m:t>𝑐</m:t>
                    </m:r>
                  </m:oMath>
                </a14:m>
                <a:r>
                  <a:rPr lang="en-US" altLang="en-US" dirty="0"/>
                  <a:t>, where </a:t>
                </a:r>
                <a14:m>
                  <m:oMath xmlns:m="http://schemas.openxmlformats.org/officeDocument/2006/math">
                    <m:r>
                      <a:rPr lang="en-US" altLang="en-US" i="1">
                        <a:latin typeface="Cambria Math" charset="0"/>
                      </a:rPr>
                      <m:t>𝑝</m:t>
                    </m:r>
                  </m:oMath>
                </a14:m>
                <a:r>
                  <a:rPr lang="en-US" altLang="en-US" dirty="0"/>
                  <a:t> is the probability of being in class 1 vs. 0, e.g. </a:t>
                </a:r>
                <a14:m>
                  <m:oMath xmlns:m="http://schemas.openxmlformats.org/officeDocument/2006/math">
                    <m:r>
                      <a:rPr lang="en-US" altLang="en-US" b="0" i="1" smtClean="0">
                        <a:latin typeface="Cambria Math" charset="0"/>
                      </a:rPr>
                      <m:t>𝑝</m:t>
                    </m:r>
                    <m:r>
                      <a:rPr lang="en-US" altLang="en-US" b="0" i="1" smtClean="0">
                        <a:latin typeface="Cambria Math" charset="0"/>
                      </a:rPr>
                      <m:t>= </m:t>
                    </m:r>
                  </m:oMath>
                </a14:m>
                <a:r>
                  <a:rPr lang="en-US" altLang="en-US" dirty="0"/>
                  <a:t>probability boy (=1) vs. girl (=0)</a:t>
                </a:r>
              </a:p>
              <a:p>
                <a:r>
                  <a:rPr lang="en-US" dirty="0"/>
                  <a:t>What might be the concern here?</a:t>
                </a:r>
              </a:p>
              <a:p>
                <a:r>
                  <a:rPr lang="en-US" dirty="0">
                    <a:solidFill>
                      <a:srgbClr val="C00000"/>
                    </a:solidFill>
                  </a:rPr>
                  <a:t>Possible values for </a:t>
                </a:r>
                <a14:m>
                  <m:oMath xmlns:m="http://schemas.openxmlformats.org/officeDocument/2006/math">
                    <m:r>
                      <a:rPr lang="en-US" altLang="en-US" i="1">
                        <a:solidFill>
                          <a:srgbClr val="C00000"/>
                        </a:solidFill>
                        <a:latin typeface="Cambria Math" charset="0"/>
                      </a:rPr>
                      <m:t>𝑝</m:t>
                    </m:r>
                  </m:oMath>
                </a14:m>
                <a:r>
                  <a:rPr lang="en-US" dirty="0">
                    <a:solidFill>
                      <a:srgbClr val="C00000"/>
                    </a:solidFill>
                  </a:rPr>
                  <a:t> are not restricted to be between 0 and 1 (as required for probabilities) – can be &gt;1 or &lt;0</a:t>
                </a:r>
              </a:p>
            </p:txBody>
          </p:sp>
        </mc:Choice>
        <mc:Fallback xmlns="">
          <p:sp>
            <p:nvSpPr>
              <p:cNvPr id="6" name="Content Placeholder 5"/>
              <p:cNvSpPr>
                <a:spLocks noGrp="1" noRot="1" noChangeAspect="1" noMove="1" noResize="1" noEditPoints="1" noAdjustHandles="1" noChangeArrowheads="1" noChangeShapeType="1" noTextEdit="1"/>
              </p:cNvSpPr>
              <p:nvPr>
                <p:ph idx="1"/>
              </p:nvPr>
            </p:nvSpPr>
            <p:spPr>
              <a:xfrm>
                <a:off x="534228" y="1875321"/>
                <a:ext cx="8075544" cy="4982679"/>
              </a:xfrm>
              <a:blipFill>
                <a:blip r:embed="rId2"/>
                <a:stretch>
                  <a:fillRect l="-1256" t="-1272" r="-2041" b="-1018"/>
                </a:stretch>
              </a:blipFill>
            </p:spPr>
            <p:txBody>
              <a:bodyPr/>
              <a:lstStyle/>
              <a:p>
                <a:r>
                  <a:rPr lang="en-US">
                    <a:noFill/>
                  </a:rPr>
                  <a:t> </a:t>
                </a:r>
              </a:p>
            </p:txBody>
          </p:sp>
        </mc:Fallback>
      </mc:AlternateContent>
    </p:spTree>
    <p:extLst>
      <p:ext uri="{BB962C8B-B14F-4D97-AF65-F5344CB8AC3E}">
        <p14:creationId xmlns:p14="http://schemas.microsoft.com/office/powerpoint/2010/main" val="4272622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73813"/>
            <a:ext cx="7886700" cy="1325563"/>
          </a:xfrm>
        </p:spPr>
        <p:txBody>
          <a:bodyPr/>
          <a:lstStyle/>
          <a:p>
            <a:r>
              <a:rPr lang="en-US" dirty="0"/>
              <a:t>Logistic regression</a:t>
            </a:r>
          </a:p>
        </p:txBody>
      </p:sp>
      <mc:AlternateContent xmlns:mc="http://schemas.openxmlformats.org/markup-compatibility/2006" xmlns:a14="http://schemas.microsoft.com/office/drawing/2010/main">
        <mc:Choice Requires="a14">
          <p:sp>
            <p:nvSpPr>
              <p:cNvPr id="5" name="TextBox 4"/>
              <p:cNvSpPr txBox="1"/>
              <p:nvPr/>
            </p:nvSpPr>
            <p:spPr>
              <a:xfrm>
                <a:off x="202344" y="1107671"/>
                <a:ext cx="8577470" cy="5362943"/>
              </a:xfrm>
              <a:prstGeom prst="rect">
                <a:avLst/>
              </a:prstGeom>
              <a:noFill/>
            </p:spPr>
            <p:txBody>
              <a:bodyPr wrap="square" rtlCol="0">
                <a:spAutoFit/>
              </a:bodyPr>
              <a:lstStyle/>
              <a:p>
                <a:pPr>
                  <a:spcAft>
                    <a:spcPts val="1200"/>
                  </a:spcAft>
                </a:pPr>
                <a14:m>
                  <m:oMath xmlns:m="http://schemas.openxmlformats.org/officeDocument/2006/math">
                    <m:r>
                      <a:rPr lang="en-US" altLang="en-US" sz="2800" b="0" i="1" smtClean="0">
                        <a:latin typeface="Cambria Math" charset="0"/>
                      </a:rPr>
                      <m:t>𝑝</m:t>
                    </m:r>
                  </m:oMath>
                </a14:m>
                <a:r>
                  <a:rPr lang="en-US" altLang="en-US" sz="2800" i="1" dirty="0"/>
                  <a:t> </a:t>
                </a:r>
                <a:r>
                  <a:rPr lang="en-US" altLang="en-US" sz="2800" dirty="0"/>
                  <a:t>must be between 0 and 1 (probability)</a:t>
                </a:r>
              </a:p>
              <a:p>
                <a:pPr>
                  <a:spcAft>
                    <a:spcPts val="1200"/>
                  </a:spcAft>
                </a:pPr>
                <a:r>
                  <a:rPr lang="en-US" altLang="en-US" sz="2800" dirty="0"/>
                  <a:t>We can instead take the </a:t>
                </a:r>
                <a:r>
                  <a:rPr lang="en-US" altLang="en-US" sz="2800" i="1" dirty="0"/>
                  <a:t>odds</a:t>
                </a:r>
                <a:r>
                  <a:rPr lang="en-US" altLang="en-US" sz="2800" dirty="0"/>
                  <a:t> which is between 0 and infinity: </a:t>
                </a:r>
                <a14:m>
                  <m:oMath xmlns:m="http://schemas.openxmlformats.org/officeDocument/2006/math">
                    <m:f>
                      <m:fPr>
                        <m:ctrlPr>
                          <a:rPr lang="en-US" altLang="en-US" sz="2800" i="1" smtClean="0">
                            <a:latin typeface="Cambria Math" panose="02040503050406030204" pitchFamily="18" charset="0"/>
                          </a:rPr>
                        </m:ctrlPr>
                      </m:fPr>
                      <m:num>
                        <m:r>
                          <a:rPr lang="en-US" altLang="en-US" sz="2800" b="0" i="1" smtClean="0">
                            <a:latin typeface="Cambria Math" charset="0"/>
                          </a:rPr>
                          <m:t>𝑝</m:t>
                        </m:r>
                      </m:num>
                      <m:den>
                        <m:r>
                          <a:rPr lang="en-US" altLang="en-US" sz="2800" b="0" i="1" smtClean="0">
                            <a:latin typeface="Cambria Math" charset="0"/>
                          </a:rPr>
                          <m:t>1−</m:t>
                        </m:r>
                        <m:r>
                          <a:rPr lang="en-US" altLang="en-US" sz="2800" b="0" i="1" smtClean="0">
                            <a:latin typeface="Cambria Math" charset="0"/>
                          </a:rPr>
                          <m:t>𝑝</m:t>
                        </m:r>
                      </m:den>
                    </m:f>
                    <m:r>
                      <a:rPr lang="en-US" altLang="en-US" sz="2800" b="0" i="1" smtClean="0">
                        <a:latin typeface="Cambria Math" charset="0"/>
                      </a:rPr>
                      <m:t>&gt;0 </m:t>
                    </m:r>
                  </m:oMath>
                </a14:m>
                <a:r>
                  <a:rPr lang="en-US" altLang="en-US" sz="2800" dirty="0"/>
                  <a:t> but still not quite what we need…</a:t>
                </a:r>
              </a:p>
              <a:p>
                <a:pPr>
                  <a:spcAft>
                    <a:spcPts val="1200"/>
                  </a:spcAft>
                </a:pPr>
                <a:r>
                  <a:rPr lang="en-US" altLang="en-US" sz="2800" dirty="0"/>
                  <a:t>to get values in the range 0 to 1, we take the log of the odds (</a:t>
                </a:r>
                <a:r>
                  <a:rPr lang="en-US" altLang="en-US" sz="2800" i="1" dirty="0"/>
                  <a:t>logit function</a:t>
                </a:r>
                <a:r>
                  <a:rPr lang="en-US" altLang="en-US" sz="2800" dirty="0"/>
                  <a:t>) and get the logistic regression equation:</a:t>
                </a:r>
              </a:p>
              <a:p>
                <a:pPr>
                  <a:spcAft>
                    <a:spcPts val="1200"/>
                  </a:spcAft>
                </a:pPr>
                <a14:m>
                  <m:oMath xmlns:m="http://schemas.openxmlformats.org/officeDocument/2006/math">
                    <m:r>
                      <m:rPr>
                        <m:sty m:val="p"/>
                      </m:rPr>
                      <a:rPr lang="en-US" altLang="en-US" sz="2400" b="0" i="1" smtClean="0">
                        <a:latin typeface="Cambria Math" charset="0"/>
                      </a:rPr>
                      <m:t>logit</m:t>
                    </m:r>
                    <m:d>
                      <m:dPr>
                        <m:ctrlPr>
                          <a:rPr lang="en-US" altLang="en-US" sz="2400" b="0" i="1" smtClean="0">
                            <a:latin typeface="Cambria Math" panose="02040503050406030204" pitchFamily="18" charset="0"/>
                          </a:rPr>
                        </m:ctrlPr>
                      </m:dPr>
                      <m:e>
                        <m:r>
                          <a:rPr lang="en-US" altLang="en-US" sz="2400" b="0" i="1" smtClean="0">
                            <a:latin typeface="Cambria Math" charset="0"/>
                          </a:rPr>
                          <m:t>𝑝</m:t>
                        </m:r>
                      </m:e>
                    </m:d>
                    <m:r>
                      <a:rPr lang="en-US" altLang="en-US" sz="2400" b="0" i="1" smtClean="0">
                        <a:latin typeface="Cambria Math" charset="0"/>
                      </a:rPr>
                      <m:t>=</m:t>
                    </m:r>
                    <m:func>
                      <m:funcPr>
                        <m:ctrlPr>
                          <a:rPr lang="en-US" altLang="en-US" sz="2400" i="1" smtClean="0">
                            <a:latin typeface="Cambria Math" panose="02040503050406030204" pitchFamily="18" charset="0"/>
                          </a:rPr>
                        </m:ctrlPr>
                      </m:funcPr>
                      <m:fName>
                        <m:r>
                          <m:rPr>
                            <m:sty m:val="p"/>
                          </m:rPr>
                          <a:rPr lang="en-US" altLang="en-US" sz="2400" i="0" smtClean="0">
                            <a:latin typeface="Cambria Math" charset="0"/>
                          </a:rPr>
                          <m:t>log</m:t>
                        </m:r>
                      </m:fName>
                      <m:e>
                        <m:d>
                          <m:dPr>
                            <m:ctrlPr>
                              <a:rPr lang="en-US" altLang="en-US" sz="2400" i="1" smtClean="0">
                                <a:latin typeface="Cambria Math" panose="02040503050406030204" pitchFamily="18" charset="0"/>
                              </a:rPr>
                            </m:ctrlPr>
                          </m:dPr>
                          <m:e>
                            <m:f>
                              <m:fPr>
                                <m:ctrlPr>
                                  <a:rPr lang="en-US" altLang="en-US" sz="2400" i="1">
                                    <a:latin typeface="Cambria Math" panose="02040503050406030204" pitchFamily="18" charset="0"/>
                                  </a:rPr>
                                </m:ctrlPr>
                              </m:fPr>
                              <m:num>
                                <m:r>
                                  <a:rPr lang="en-US" altLang="en-US" sz="2400" i="1">
                                    <a:latin typeface="Cambria Math" charset="0"/>
                                  </a:rPr>
                                  <m:t>𝑝</m:t>
                                </m:r>
                              </m:num>
                              <m:den>
                                <m:r>
                                  <a:rPr lang="en-US" altLang="en-US" sz="2400" i="1">
                                    <a:latin typeface="Cambria Math" charset="0"/>
                                  </a:rPr>
                                  <m:t>1−</m:t>
                                </m:r>
                                <m:r>
                                  <a:rPr lang="en-US" altLang="en-US" sz="2400" i="1">
                                    <a:latin typeface="Cambria Math" charset="0"/>
                                  </a:rPr>
                                  <m:t>𝑝</m:t>
                                </m:r>
                              </m:den>
                            </m:f>
                          </m:e>
                        </m:d>
                      </m:e>
                    </m:func>
                    <m:r>
                      <a:rPr lang="en-US" altLang="en-US" sz="2400" i="1">
                        <a:latin typeface="Cambria Math" charset="0"/>
                      </a:rPr>
                      <m:t>=</m:t>
                    </m:r>
                    <m:r>
                      <a:rPr lang="en-US" altLang="en-US" sz="2400" i="1" smtClean="0">
                        <a:latin typeface="Cambria Math" charset="0"/>
                      </a:rPr>
                      <m:t>𝑎</m:t>
                    </m:r>
                    <m:r>
                      <a:rPr lang="en-US" altLang="en-US" sz="2400" b="0" i="1" smtClean="0">
                        <a:latin typeface="Cambria Math" panose="02040503050406030204" pitchFamily="18" charset="0"/>
                      </a:rPr>
                      <m:t>∗</m:t>
                    </m:r>
                    <m:r>
                      <a:rPr lang="en-US" altLang="en-US" sz="2400" b="0" i="1" smtClean="0">
                        <a:latin typeface="Cambria Math" panose="02040503050406030204" pitchFamily="18" charset="0"/>
                      </a:rPr>
                      <m:t>h𝑒𝑖𝑔h𝑡</m:t>
                    </m:r>
                    <m:r>
                      <a:rPr lang="en-US" altLang="en-US" sz="2400" i="1">
                        <a:latin typeface="Cambria Math" charset="0"/>
                      </a:rPr>
                      <m:t>+</m:t>
                    </m:r>
                    <m:r>
                      <a:rPr lang="en-US" altLang="en-US" sz="2400" b="0" i="1" smtClean="0">
                        <a:latin typeface="Cambria Math" charset="0"/>
                      </a:rPr>
                      <m:t>𝑐</m:t>
                    </m:r>
                  </m:oMath>
                </a14:m>
                <a:r>
                  <a:rPr lang="en-US" sz="2800" dirty="0"/>
                  <a:t> </a:t>
                </a:r>
              </a:p>
              <a:p>
                <a:r>
                  <a:rPr lang="en-US" sz="2800" dirty="0"/>
                  <a:t>We can extend logistic regression </a:t>
                </a:r>
              </a:p>
              <a:p>
                <a:r>
                  <a:rPr lang="en-US" sz="2800" dirty="0"/>
                  <a:t>to multiple predictors just as we </a:t>
                </a:r>
              </a:p>
              <a:p>
                <a:r>
                  <a:rPr lang="en-US" sz="2800" dirty="0"/>
                  <a:t>did for linear regression.</a:t>
                </a:r>
              </a:p>
            </p:txBody>
          </p:sp>
        </mc:Choice>
        <mc:Fallback xmlns="">
          <p:sp>
            <p:nvSpPr>
              <p:cNvPr id="5" name="TextBox 4"/>
              <p:cNvSpPr txBox="1">
                <a:spLocks noRot="1" noChangeAspect="1" noMove="1" noResize="1" noEditPoints="1" noAdjustHandles="1" noChangeArrowheads="1" noChangeShapeType="1" noTextEdit="1"/>
              </p:cNvSpPr>
              <p:nvPr/>
            </p:nvSpPr>
            <p:spPr>
              <a:xfrm>
                <a:off x="202344" y="1107671"/>
                <a:ext cx="8577470" cy="5362943"/>
              </a:xfrm>
              <a:prstGeom prst="rect">
                <a:avLst/>
              </a:prstGeom>
              <a:blipFill>
                <a:blip r:embed="rId3"/>
                <a:stretch>
                  <a:fillRect l="-1479" t="-946" b="-2128"/>
                </a:stretch>
              </a:blipFill>
            </p:spPr>
            <p:txBody>
              <a:bodyPr/>
              <a:lstStyle/>
              <a:p>
                <a:r>
                  <a:rPr lang="en-US">
                    <a:noFill/>
                  </a:rPr>
                  <a:t> </a:t>
                </a:r>
              </a:p>
            </p:txBody>
          </p:sp>
        </mc:Fallback>
      </mc:AlternateContent>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08375" y="3331896"/>
            <a:ext cx="3657600" cy="3657600"/>
          </a:xfrm>
          <a:prstGeom prst="rect">
            <a:avLst/>
          </a:prstGeom>
        </p:spPr>
      </p:pic>
    </p:spTree>
    <p:extLst>
      <p:ext uri="{BB962C8B-B14F-4D97-AF65-F5344CB8AC3E}">
        <p14:creationId xmlns:p14="http://schemas.microsoft.com/office/powerpoint/2010/main" val="109457030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9087" y="365126"/>
            <a:ext cx="8875643" cy="1325563"/>
          </a:xfrm>
        </p:spPr>
        <p:txBody>
          <a:bodyPr/>
          <a:lstStyle/>
          <a:p>
            <a:r>
              <a:rPr lang="en-US" dirty="0"/>
              <a:t>Logistic regression for classification</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a:t>When fitting logistic regression we get a model that relates predictors to a category probability</a:t>
                </a:r>
              </a:p>
              <a:p>
                <a:r>
                  <a:rPr lang="en-US" dirty="0"/>
                  <a:t>To convert the probability to a class we need to threshold the probability</a:t>
                </a:r>
              </a:p>
              <a:p>
                <a:r>
                  <a:rPr lang="en-US" dirty="0"/>
                  <a:t>E.g. if probability </a:t>
                </a:r>
                <a14:m>
                  <m:oMath xmlns:m="http://schemas.openxmlformats.org/officeDocument/2006/math">
                    <m:r>
                      <a:rPr lang="en-US" b="0" i="1" smtClean="0">
                        <a:latin typeface="Cambria Math" charset="0"/>
                      </a:rPr>
                      <m:t>𝑝</m:t>
                    </m:r>
                    <m:r>
                      <a:rPr lang="en-US" i="1">
                        <a:latin typeface="Cambria Math" charset="0"/>
                        <a:ea typeface="Cambria Math" charset="0"/>
                        <a:cs typeface="Cambria Math" charset="0"/>
                      </a:rPr>
                      <m:t>≤</m:t>
                    </m:r>
                    <m:r>
                      <a:rPr lang="en-US" b="0" i="1" smtClean="0">
                        <a:latin typeface="Cambria Math" charset="0"/>
                      </a:rPr>
                      <m:t>0.5</m:t>
                    </m:r>
                  </m:oMath>
                </a14:m>
                <a:r>
                  <a:rPr lang="en-US" dirty="0"/>
                  <a:t> then class as girl, otherwise if </a:t>
                </a:r>
                <a14:m>
                  <m:oMath xmlns:m="http://schemas.openxmlformats.org/officeDocument/2006/math">
                    <m:r>
                      <a:rPr lang="en-US" i="1" smtClean="0">
                        <a:latin typeface="Cambria Math" charset="0"/>
                      </a:rPr>
                      <m:t>𝑝</m:t>
                    </m:r>
                    <m:r>
                      <a:rPr lang="en-US" b="0" i="1" smtClean="0">
                        <a:latin typeface="Cambria Math" panose="02040503050406030204" pitchFamily="18" charset="0"/>
                      </a:rPr>
                      <m:t>&gt;</m:t>
                    </m:r>
                    <m:r>
                      <a:rPr lang="en-US" i="1">
                        <a:latin typeface="Cambria Math" charset="0"/>
                      </a:rPr>
                      <m:t>0.5</m:t>
                    </m:r>
                  </m:oMath>
                </a14:m>
                <a:r>
                  <a:rPr lang="en-US" dirty="0"/>
                  <a:t> class as boy</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1447" t="-1754" r="-1929"/>
                </a:stretch>
              </a:blipFill>
            </p:spPr>
            <p:txBody>
              <a:bodyPr/>
              <a:lstStyle/>
              <a:p>
                <a:r>
                  <a:rPr lang="en-US">
                    <a:noFill/>
                  </a:rPr>
                  <a:t> </a:t>
                </a:r>
              </a:p>
            </p:txBody>
          </p:sp>
        </mc:Fallback>
      </mc:AlternateContent>
    </p:spTree>
    <p:extLst>
      <p:ext uri="{BB962C8B-B14F-4D97-AF65-F5344CB8AC3E}">
        <p14:creationId xmlns:p14="http://schemas.microsoft.com/office/powerpoint/2010/main" val="160075185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9087" y="365126"/>
            <a:ext cx="8875643" cy="1325563"/>
          </a:xfrm>
        </p:spPr>
        <p:txBody>
          <a:bodyPr/>
          <a:lstStyle/>
          <a:p>
            <a:r>
              <a:rPr lang="en-US" dirty="0"/>
              <a:t>Logistic regression</a:t>
            </a:r>
          </a:p>
        </p:txBody>
      </p:sp>
      <p:sp>
        <p:nvSpPr>
          <p:cNvPr id="3" name="Content Placeholder 2"/>
          <p:cNvSpPr>
            <a:spLocks noGrp="1"/>
          </p:cNvSpPr>
          <p:nvPr>
            <p:ph idx="1"/>
          </p:nvPr>
        </p:nvSpPr>
        <p:spPr/>
        <p:txBody>
          <a:bodyPr/>
          <a:lstStyle/>
          <a:p>
            <a:r>
              <a:rPr lang="en-US" dirty="0"/>
              <a:t>A long history (relatively) – well known</a:t>
            </a:r>
          </a:p>
          <a:p>
            <a:r>
              <a:rPr lang="en-US" dirty="0"/>
              <a:t>Much statistical theory</a:t>
            </a:r>
          </a:p>
          <a:p>
            <a:r>
              <a:rPr lang="en-US" dirty="0"/>
              <a:t>Works well for many problems</a:t>
            </a:r>
          </a:p>
          <a:p>
            <a:r>
              <a:rPr lang="en-US" dirty="0"/>
              <a:t>Can be extended to multiple categories </a:t>
            </a:r>
          </a:p>
          <a:p>
            <a:r>
              <a:rPr lang="en-US" dirty="0"/>
              <a:t>Can provide interpretable models</a:t>
            </a:r>
          </a:p>
          <a:p>
            <a:endParaRPr lang="en-US" dirty="0"/>
          </a:p>
        </p:txBody>
      </p:sp>
    </p:spTree>
    <p:extLst>
      <p:ext uri="{BB962C8B-B14F-4D97-AF65-F5344CB8AC3E}">
        <p14:creationId xmlns:p14="http://schemas.microsoft.com/office/powerpoint/2010/main" val="190082100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Review of this lecture</a:t>
            </a:r>
          </a:p>
        </p:txBody>
      </p:sp>
      <p:sp>
        <p:nvSpPr>
          <p:cNvPr id="3" name="Content Placeholder 2"/>
          <p:cNvSpPr>
            <a:spLocks noGrp="1"/>
          </p:cNvSpPr>
          <p:nvPr>
            <p:ph idx="1"/>
          </p:nvPr>
        </p:nvSpPr>
        <p:spPr>
          <a:xfrm>
            <a:off x="628650" y="1253331"/>
            <a:ext cx="7886700" cy="4351338"/>
          </a:xfrm>
        </p:spPr>
        <p:txBody>
          <a:bodyPr anchor="ctr">
            <a:normAutofit/>
          </a:bodyPr>
          <a:lstStyle/>
          <a:p>
            <a:pPr lvl="1">
              <a:spcBef>
                <a:spcPts val="1200"/>
              </a:spcBef>
              <a:spcAft>
                <a:spcPts val="1200"/>
              </a:spcAft>
            </a:pPr>
            <a:r>
              <a:rPr lang="en-US" sz="2800" dirty="0"/>
              <a:t>Introduction to classification</a:t>
            </a:r>
          </a:p>
          <a:p>
            <a:pPr lvl="1">
              <a:spcBef>
                <a:spcPts val="1200"/>
              </a:spcBef>
              <a:spcAft>
                <a:spcPts val="1200"/>
              </a:spcAft>
            </a:pPr>
            <a:r>
              <a:rPr lang="en-US" sz="2800" dirty="0"/>
              <a:t>Evaluation metrics for classes</a:t>
            </a:r>
          </a:p>
          <a:p>
            <a:pPr lvl="1">
              <a:spcBef>
                <a:spcPts val="1200"/>
              </a:spcBef>
              <a:spcAft>
                <a:spcPts val="1200"/>
              </a:spcAft>
            </a:pPr>
            <a:r>
              <a:rPr lang="en-US" sz="2800" dirty="0"/>
              <a:t>Validation and testing, continued</a:t>
            </a:r>
          </a:p>
          <a:p>
            <a:pPr lvl="1">
              <a:spcBef>
                <a:spcPts val="1200"/>
              </a:spcBef>
              <a:spcAft>
                <a:spcPts val="1200"/>
              </a:spcAft>
            </a:pPr>
            <a:r>
              <a:rPr lang="en-US" sz="2800" dirty="0"/>
              <a:t>Logistic regression</a:t>
            </a:r>
          </a:p>
        </p:txBody>
      </p:sp>
    </p:spTree>
    <p:extLst>
      <p:ext uri="{BB962C8B-B14F-4D97-AF65-F5344CB8AC3E}">
        <p14:creationId xmlns:p14="http://schemas.microsoft.com/office/powerpoint/2010/main" val="20787436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8988" y="2254217"/>
            <a:ext cx="7886700" cy="1325563"/>
          </a:xfrm>
        </p:spPr>
        <p:txBody>
          <a:bodyPr/>
          <a:lstStyle/>
          <a:p>
            <a:r>
              <a:rPr lang="en-US"/>
              <a:t>Classification</a:t>
            </a:r>
          </a:p>
        </p:txBody>
      </p:sp>
    </p:spTree>
    <p:extLst>
      <p:ext uri="{BB962C8B-B14F-4D97-AF65-F5344CB8AC3E}">
        <p14:creationId xmlns:p14="http://schemas.microsoft.com/office/powerpoint/2010/main" val="157002658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5B964B-227C-F648-8684-A03434CB7E25}"/>
              </a:ext>
            </a:extLst>
          </p:cNvPr>
          <p:cNvSpPr>
            <a:spLocks noGrp="1"/>
          </p:cNvSpPr>
          <p:nvPr>
            <p:ph type="title"/>
          </p:nvPr>
        </p:nvSpPr>
        <p:spPr/>
        <p:txBody>
          <a:bodyPr/>
          <a:lstStyle/>
          <a:p>
            <a:r>
              <a:rPr lang="en-US" dirty="0"/>
              <a:t>Next Monday –</a:t>
            </a:r>
            <a:br>
              <a:rPr lang="en-US" dirty="0"/>
            </a:br>
            <a:r>
              <a:rPr lang="en-US" dirty="0"/>
              <a:t>more classification!</a:t>
            </a:r>
          </a:p>
        </p:txBody>
      </p:sp>
      <p:sp>
        <p:nvSpPr>
          <p:cNvPr id="5" name="Content Placeholder 2">
            <a:extLst>
              <a:ext uri="{FF2B5EF4-FFF2-40B4-BE49-F238E27FC236}">
                <a16:creationId xmlns:a16="http://schemas.microsoft.com/office/drawing/2014/main" id="{8D5CE30F-A96F-E145-9DF6-168E1DB82615}"/>
              </a:ext>
            </a:extLst>
          </p:cNvPr>
          <p:cNvSpPr>
            <a:spLocks noGrp="1"/>
          </p:cNvSpPr>
          <p:nvPr>
            <p:ph idx="1"/>
          </p:nvPr>
        </p:nvSpPr>
        <p:spPr>
          <a:xfrm>
            <a:off x="628650" y="1690689"/>
            <a:ext cx="7886700" cy="4683794"/>
          </a:xfrm>
        </p:spPr>
        <p:txBody>
          <a:bodyPr>
            <a:normAutofit/>
          </a:bodyPr>
          <a:lstStyle/>
          <a:p>
            <a:endParaRPr lang="en-US" dirty="0"/>
          </a:p>
          <a:p>
            <a:r>
              <a:rPr lang="en-US" dirty="0"/>
              <a:t>K-nearest neighbors</a:t>
            </a:r>
          </a:p>
          <a:p>
            <a:pPr lvl="1"/>
            <a:r>
              <a:rPr lang="en-US" dirty="0"/>
              <a:t>Parameter tuning</a:t>
            </a:r>
          </a:p>
          <a:p>
            <a:pPr lvl="1"/>
            <a:r>
              <a:rPr lang="en-US" dirty="0"/>
              <a:t>Training-validation-test</a:t>
            </a:r>
          </a:p>
          <a:p>
            <a:pPr lvl="1"/>
            <a:r>
              <a:rPr lang="en-US" dirty="0"/>
              <a:t>Cross-validation</a:t>
            </a:r>
          </a:p>
          <a:p>
            <a:r>
              <a:rPr lang="en-US" dirty="0"/>
              <a:t>Classification trees (recursive partitioning)</a:t>
            </a:r>
          </a:p>
          <a:p>
            <a:r>
              <a:rPr lang="en-US" dirty="0"/>
              <a:t>Support vector machines</a:t>
            </a:r>
          </a:p>
          <a:p>
            <a:r>
              <a:rPr lang="en-US" dirty="0"/>
              <a:t>Artificial neural networks</a:t>
            </a:r>
          </a:p>
          <a:p>
            <a:r>
              <a:rPr lang="en-US" dirty="0"/>
              <a:t>Comparison of classifiers</a:t>
            </a:r>
          </a:p>
        </p:txBody>
      </p:sp>
    </p:spTree>
    <p:extLst>
      <p:ext uri="{BB962C8B-B14F-4D97-AF65-F5344CB8AC3E}">
        <p14:creationId xmlns:p14="http://schemas.microsoft.com/office/powerpoint/2010/main" val="33248674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nvGraphicFramePr>
        <p:xfrm>
          <a:off x="1524000" y="139700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Oval 4">
            <a:extLst>
              <a:ext uri="{FF2B5EF4-FFF2-40B4-BE49-F238E27FC236}">
                <a16:creationId xmlns:a16="http://schemas.microsoft.com/office/drawing/2014/main" id="{49AA257A-2258-9946-A5EE-BFAE1F37C16B}"/>
              </a:ext>
            </a:extLst>
          </p:cNvPr>
          <p:cNvSpPr/>
          <p:nvPr/>
        </p:nvSpPr>
        <p:spPr>
          <a:xfrm rot="3524208">
            <a:off x="1845555" y="3065476"/>
            <a:ext cx="3274690" cy="1880176"/>
          </a:xfrm>
          <a:prstGeom prst="ellipse">
            <a:avLst/>
          </a:prstGeom>
          <a:solidFill>
            <a:srgbClr val="92D050">
              <a:alpha val="3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9C211C38-BB0A-CC4F-A880-8627BE9BA75E}"/>
              </a:ext>
            </a:extLst>
          </p:cNvPr>
          <p:cNvSpPr>
            <a:spLocks noGrp="1"/>
          </p:cNvSpPr>
          <p:nvPr>
            <p:ph type="title"/>
          </p:nvPr>
        </p:nvSpPr>
        <p:spPr/>
        <p:txBody>
          <a:bodyPr/>
          <a:lstStyle/>
          <a:p>
            <a:r>
              <a:rPr lang="en-US" dirty="0"/>
              <a:t>Classification</a:t>
            </a:r>
          </a:p>
        </p:txBody>
      </p:sp>
    </p:spTree>
    <p:extLst>
      <p:ext uri="{BB962C8B-B14F-4D97-AF65-F5344CB8AC3E}">
        <p14:creationId xmlns:p14="http://schemas.microsoft.com/office/powerpoint/2010/main" val="439805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6042" y="446021"/>
            <a:ext cx="5937755" cy="1188720"/>
          </a:xfrm>
        </p:spPr>
        <p:txBody>
          <a:bodyPr/>
          <a:lstStyle/>
          <a:p>
            <a:r>
              <a:rPr lang="en-US" dirty="0"/>
              <a:t>Classification</a:t>
            </a:r>
          </a:p>
        </p:txBody>
      </p:sp>
      <p:sp>
        <p:nvSpPr>
          <p:cNvPr id="3" name="Content Placeholder 2"/>
          <p:cNvSpPr>
            <a:spLocks noGrp="1"/>
          </p:cNvSpPr>
          <p:nvPr>
            <p:ph idx="1"/>
          </p:nvPr>
        </p:nvSpPr>
        <p:spPr>
          <a:xfrm>
            <a:off x="244079" y="1772205"/>
            <a:ext cx="8661679" cy="4424082"/>
          </a:xfrm>
        </p:spPr>
        <p:txBody>
          <a:bodyPr>
            <a:normAutofit/>
          </a:bodyPr>
          <a:lstStyle/>
          <a:p>
            <a:r>
              <a:rPr lang="en-US" dirty="0"/>
              <a:t>Objective – given set of features, a categorical outcome, and some training data, generate a rule (classifier) to predict which category each instance belongs to</a:t>
            </a:r>
          </a:p>
          <a:p>
            <a:r>
              <a:rPr lang="en-US" dirty="0"/>
              <a:t>Classifier is applied to new data where the outcome (i.e. target category) may or may not be known</a:t>
            </a:r>
          </a:p>
          <a:p>
            <a:r>
              <a:rPr lang="en-US" dirty="0"/>
              <a:t>Let’s look at a toy example trying to classify 1</a:t>
            </a:r>
            <a:r>
              <a:rPr lang="en-US" baseline="30000" dirty="0"/>
              <a:t>st</a:t>
            </a:r>
            <a:r>
              <a:rPr lang="en-US" dirty="0"/>
              <a:t> vs. 6</a:t>
            </a:r>
            <a:r>
              <a:rPr lang="en-US" baseline="30000" dirty="0"/>
              <a:t>th</a:t>
            </a:r>
            <a:r>
              <a:rPr lang="en-US" dirty="0"/>
              <a:t> grade girls based on height and weight….</a:t>
            </a:r>
          </a:p>
        </p:txBody>
      </p:sp>
    </p:spTree>
    <p:extLst>
      <p:ext uri="{BB962C8B-B14F-4D97-AF65-F5344CB8AC3E}">
        <p14:creationId xmlns:p14="http://schemas.microsoft.com/office/powerpoint/2010/main" val="20140859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6044" y="240792"/>
            <a:ext cx="5937755" cy="1188720"/>
          </a:xfrm>
        </p:spPr>
        <p:txBody>
          <a:bodyPr>
            <a:normAutofit fontScale="90000"/>
          </a:bodyPr>
          <a:lstStyle/>
          <a:p>
            <a:r>
              <a:rPr lang="en-US" dirty="0"/>
              <a:t>2D classification example</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5358" y="1562100"/>
            <a:ext cx="6879125" cy="5067300"/>
          </a:xfrm>
          <a:prstGeom prst="rect">
            <a:avLst/>
          </a:prstGeom>
        </p:spPr>
      </p:pic>
    </p:spTree>
    <p:extLst>
      <p:ext uri="{BB962C8B-B14F-4D97-AF65-F5344CB8AC3E}">
        <p14:creationId xmlns:p14="http://schemas.microsoft.com/office/powerpoint/2010/main" val="21049814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6044" y="240792"/>
            <a:ext cx="5937755" cy="1188720"/>
          </a:xfrm>
        </p:spPr>
        <p:txBody>
          <a:bodyPr>
            <a:normAutofit fontScale="90000"/>
          </a:bodyPr>
          <a:lstStyle/>
          <a:p>
            <a:r>
              <a:rPr lang="en-US" dirty="0"/>
              <a:t>2D classification example</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5358" y="1562100"/>
            <a:ext cx="6879125" cy="5067300"/>
          </a:xfrm>
          <a:prstGeom prst="rect">
            <a:avLst/>
          </a:prstGeom>
        </p:spPr>
      </p:pic>
      <p:cxnSp>
        <p:nvCxnSpPr>
          <p:cNvPr id="7" name="Straight Connector 6"/>
          <p:cNvCxnSpPr/>
          <p:nvPr/>
        </p:nvCxnSpPr>
        <p:spPr>
          <a:xfrm>
            <a:off x="1841500" y="2992582"/>
            <a:ext cx="5168900" cy="273050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00246DF1-2979-534D-811F-A1A991F55966}"/>
              </a:ext>
            </a:extLst>
          </p:cNvPr>
          <p:cNvSpPr txBox="1"/>
          <p:nvPr/>
        </p:nvSpPr>
        <p:spPr>
          <a:xfrm rot="1653336">
            <a:off x="3111190" y="3762016"/>
            <a:ext cx="2196790" cy="369332"/>
          </a:xfrm>
          <a:prstGeom prst="rect">
            <a:avLst/>
          </a:prstGeom>
          <a:noFill/>
        </p:spPr>
        <p:txBody>
          <a:bodyPr wrap="square" rtlCol="0">
            <a:spAutoFit/>
          </a:bodyPr>
          <a:lstStyle/>
          <a:p>
            <a:r>
              <a:rPr lang="en-US" dirty="0"/>
              <a:t>Classification Rule</a:t>
            </a:r>
          </a:p>
        </p:txBody>
      </p:sp>
    </p:spTree>
    <p:extLst>
      <p:ext uri="{BB962C8B-B14F-4D97-AF65-F5344CB8AC3E}">
        <p14:creationId xmlns:p14="http://schemas.microsoft.com/office/powerpoint/2010/main" val="778402594"/>
      </p:ext>
    </p:extLst>
  </p:cSld>
  <p:clrMapOvr>
    <a:masterClrMapping/>
  </p:clrMapOvr>
</p:sld>
</file>

<file path=ppt/theme/theme1.xml><?xml version="1.0" encoding="utf-8"?>
<a:theme xmlns:a="http://schemas.openxmlformats.org/drawingml/2006/main" name="Office Theme">
  <a:themeElements>
    <a:clrScheme name="Biostat202">
      <a:dk1>
        <a:srgbClr val="000000"/>
      </a:dk1>
      <a:lt1>
        <a:srgbClr val="FFE1AD"/>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7396F264-0114-7B4F-B46D-B8A4265656A2}" vid="{B90AB17B-02C1-A046-9BFA-5EFDF31620A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59</TotalTime>
  <Words>2355</Words>
  <Application>Microsoft Macintosh PowerPoint</Application>
  <PresentationFormat>On-screen Show (4:3)</PresentationFormat>
  <Paragraphs>403</Paragraphs>
  <Slides>50</Slides>
  <Notes>30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50</vt:i4>
      </vt:variant>
    </vt:vector>
  </HeadingPairs>
  <TitlesOfParts>
    <vt:vector size="54" baseType="lpstr">
      <vt:lpstr>Arial</vt:lpstr>
      <vt:lpstr>Calibri</vt:lpstr>
      <vt:lpstr>Cambria Math</vt:lpstr>
      <vt:lpstr>Office Theme</vt:lpstr>
      <vt:lpstr>Biostat 202: Opportunities and Challenges of “Big Data”. Machine Learning 2: Supervised learning [classification]</vt:lpstr>
      <vt:lpstr>Review of last lecture</vt:lpstr>
      <vt:lpstr>Review of last lecture</vt:lpstr>
      <vt:lpstr>Overview of this lecture</vt:lpstr>
      <vt:lpstr>Classification</vt:lpstr>
      <vt:lpstr>Classification</vt:lpstr>
      <vt:lpstr>Classification</vt:lpstr>
      <vt:lpstr>2D classification example</vt:lpstr>
      <vt:lpstr>2D classification example</vt:lpstr>
      <vt:lpstr>2D classification example</vt:lpstr>
      <vt:lpstr>2D classification example</vt:lpstr>
      <vt:lpstr>2D classification example</vt:lpstr>
      <vt:lpstr>PowerPoint Presentation</vt:lpstr>
      <vt:lpstr>2D classification example</vt:lpstr>
      <vt:lpstr>2D classification example</vt:lpstr>
      <vt:lpstr>2D classification example</vt:lpstr>
      <vt:lpstr>The central tension in machine learning</vt:lpstr>
      <vt:lpstr>Definitions</vt:lpstr>
      <vt:lpstr>Definitions</vt:lpstr>
      <vt:lpstr>Definitions</vt:lpstr>
      <vt:lpstr>Definitions</vt:lpstr>
      <vt:lpstr>Definitions</vt:lpstr>
      <vt:lpstr>Definitions</vt:lpstr>
      <vt:lpstr>Definitions</vt:lpstr>
      <vt:lpstr>Cost-benefit</vt:lpstr>
      <vt:lpstr>Confusion Matrix</vt:lpstr>
      <vt:lpstr>Sensitivity (recall), Specificity, and Precision</vt:lpstr>
      <vt:lpstr>Sensitivity (recall), Specificity, and Precision: scurvy example</vt:lpstr>
      <vt:lpstr>Sensitivity and Specificity: a trade-off</vt:lpstr>
      <vt:lpstr>Receiver operating characteristic (ROC) curve</vt:lpstr>
      <vt:lpstr>Choosing threshold based on ROC</vt:lpstr>
      <vt:lpstr>Choosing threshold based on ROC</vt:lpstr>
      <vt:lpstr>Area under the (ROC) curve (AUC)</vt:lpstr>
      <vt:lpstr>AUC “Grade” for Classifier</vt:lpstr>
      <vt:lpstr>Accuracy vs. AUC</vt:lpstr>
      <vt:lpstr>Evaluation metrics for categorical data</vt:lpstr>
      <vt:lpstr>Training set error rate: is generally too optimistic!    You can find patterns even in random data  So we need to evaluate on separate independent (test) set…  and now we have evaluation metrics  to evaluate our classifications!</vt:lpstr>
      <vt:lpstr>2D Classification example</vt:lpstr>
      <vt:lpstr>Training/Test</vt:lpstr>
      <vt:lpstr>Classification methods</vt:lpstr>
      <vt:lpstr>Logistic Regression</vt:lpstr>
      <vt:lpstr>Thought experiment</vt:lpstr>
      <vt:lpstr>Linear regression?</vt:lpstr>
      <vt:lpstr>Linear regression</vt:lpstr>
      <vt:lpstr>Class outcome regression modeling</vt:lpstr>
      <vt:lpstr>Logistic regression</vt:lpstr>
      <vt:lpstr>Logistic regression for classification</vt:lpstr>
      <vt:lpstr>Logistic regression</vt:lpstr>
      <vt:lpstr>Review of this lecture</vt:lpstr>
      <vt:lpstr>Next Monday – more classification!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Biostat 202: Opportunities and Challenges of “Big Data”. Machine Learning 2: Supervised learning [classification]</dc:title>
  <dc:creator>Scheffler, Aaron</dc:creator>
  <cp:lastModifiedBy>Scheffler, Aaron</cp:lastModifiedBy>
  <cp:revision>5</cp:revision>
  <dcterms:created xsi:type="dcterms:W3CDTF">2020-08-11T15:12:40Z</dcterms:created>
  <dcterms:modified xsi:type="dcterms:W3CDTF">2020-08-11T18:21:16Z</dcterms:modified>
</cp:coreProperties>
</file>