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65" r:id="rId10"/>
    <p:sldId id="276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78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4" Type="http://schemas.openxmlformats.org/officeDocument/2006/relationships/image" Target="../media/image12.wmf"/><Relationship Id="rId1" Type="http://schemas.openxmlformats.org/officeDocument/2006/relationships/image" Target="../media/image9.wmf"/><Relationship Id="rId2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4" Type="http://schemas.openxmlformats.org/officeDocument/2006/relationships/image" Target="../media/image17.wmf"/><Relationship Id="rId1" Type="http://schemas.openxmlformats.org/officeDocument/2006/relationships/image" Target="../media/image14.wmf"/><Relationship Id="rId2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E39738-01A6-493E-AE75-26F312277CBB}" type="datetimeFigureOut">
              <a:rPr lang="en-US" smtClean="0"/>
              <a:t>10/6/16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6DB19-B90A-4074-9311-FC790B738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30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F250B6-55B3-4FF6-BA33-951ADD21D1D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2641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960E89-5293-407F-9129-0F6075BDB497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6704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2E1B6A7-1618-4685-84BC-BBD2976BAF33}" type="slidenum">
              <a:rPr lang="en-US" altLang="en-US" smtClean="0"/>
              <a:pPr eaLnBrk="1" hangingPunct="1"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290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6253D2B-6FFF-44C5-8F2D-CE3AF016A636}" type="slidenum">
              <a:rPr lang="en-US" altLang="en-US" smtClean="0"/>
              <a:pPr eaLnBrk="1" hangingPunct="1"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684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0172490-B1D1-4930-88C8-B3CDF70E7FC3}" type="slidenum">
              <a:rPr lang="en-US" altLang="en-US" smtClean="0"/>
              <a:pPr eaLnBrk="1" hangingPunct="1"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493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33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72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7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F8FEFD9-F100-4BC5-B120-30647B50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0911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71530-7498-426F-9AB5-374FD099BEBE}" type="datetime1">
              <a:rPr lang="en-US"/>
              <a:pPr>
                <a:defRPr/>
              </a:pPr>
              <a:t>10/6/16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057CE-7223-47F3-A289-A70DDFDDF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6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0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27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43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69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12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58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1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A1C25-DE3B-4D5E-9CE5-BD7593BCA222}" type="datetimeFigureOut">
              <a:rPr lang="en-US" smtClean="0"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19603-92F3-4975-B5EE-9FA2C21C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3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5.bin"/><Relationship Id="rId5" Type="http://schemas.openxmlformats.org/officeDocument/2006/relationships/image" Target="../media/image14.wmf"/><Relationship Id="rId6" Type="http://schemas.openxmlformats.org/officeDocument/2006/relationships/oleObject" Target="../embeddings/oleObject16.bin"/><Relationship Id="rId7" Type="http://schemas.openxmlformats.org/officeDocument/2006/relationships/image" Target="../media/image15.wmf"/><Relationship Id="rId8" Type="http://schemas.openxmlformats.org/officeDocument/2006/relationships/oleObject" Target="../embeddings/oleObject17.bin"/><Relationship Id="rId9" Type="http://schemas.openxmlformats.org/officeDocument/2006/relationships/image" Target="../media/image16.wmf"/><Relationship Id="rId10" Type="http://schemas.openxmlformats.org/officeDocument/2006/relationships/oleObject" Target="../embeddings/oleObject18.bin"/><Relationship Id="rId11" Type="http://schemas.openxmlformats.org/officeDocument/2006/relationships/image" Target="../media/image17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0" Type="http://schemas.openxmlformats.org/officeDocument/2006/relationships/image" Target="../media/image3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3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4.wmf"/><Relationship Id="rId5" Type="http://schemas.openxmlformats.org/officeDocument/2006/relationships/image" Target="../media/image5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9.bin"/><Relationship Id="rId7" Type="http://schemas.openxmlformats.org/officeDocument/2006/relationships/image" Target="../media/image7.wmf"/><Relationship Id="rId8" Type="http://schemas.openxmlformats.org/officeDocument/2006/relationships/oleObject" Target="../embeddings/oleObject10.bin"/><Relationship Id="rId9" Type="http://schemas.openxmlformats.org/officeDocument/2006/relationships/image" Target="../media/image8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11.bin"/><Relationship Id="rId5" Type="http://schemas.openxmlformats.org/officeDocument/2006/relationships/image" Target="../media/image9.wmf"/><Relationship Id="rId6" Type="http://schemas.openxmlformats.org/officeDocument/2006/relationships/oleObject" Target="../embeddings/oleObject12.bin"/><Relationship Id="rId7" Type="http://schemas.openxmlformats.org/officeDocument/2006/relationships/image" Target="../media/image10.wmf"/><Relationship Id="rId8" Type="http://schemas.openxmlformats.org/officeDocument/2006/relationships/oleObject" Target="../embeddings/oleObject13.bin"/><Relationship Id="rId9" Type="http://schemas.openxmlformats.org/officeDocument/2006/relationships/image" Target="../media/image11.wmf"/><Relationship Id="rId10" Type="http://schemas.openxmlformats.org/officeDocument/2006/relationships/oleObject" Target="../embeddings/oleObject14.bin"/><Relationship Id="rId11" Type="http://schemas.openxmlformats.org/officeDocument/2006/relationships/image" Target="../media/image12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4 overview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Nelson Kalema</a:t>
            </a:r>
          </a:p>
        </p:txBody>
      </p:sp>
    </p:spTree>
    <p:extLst>
      <p:ext uri="{BB962C8B-B14F-4D97-AF65-F5344CB8AC3E}">
        <p14:creationId xmlns:p14="http://schemas.microsoft.com/office/powerpoint/2010/main" val="3206855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Approximation to normal distribution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Student’s t-test</a:t>
            </a:r>
          </a:p>
          <a:p>
            <a:pPr lvl="1"/>
            <a:r>
              <a:rPr lang="en-US" dirty="0"/>
              <a:t>Normal pop </a:t>
            </a:r>
            <a:r>
              <a:rPr lang="en-US" dirty="0" err="1"/>
              <a:t>dist</a:t>
            </a:r>
            <a:r>
              <a:rPr lang="en-US" dirty="0"/>
              <a:t>, </a:t>
            </a:r>
            <a:r>
              <a:rPr lang="en-US" dirty="0" err="1"/>
              <a:t>unmodal</a:t>
            </a:r>
            <a:r>
              <a:rPr lang="en-US" dirty="0"/>
              <a:t>, &gt;30-40, no outliers</a:t>
            </a:r>
          </a:p>
          <a:p>
            <a:r>
              <a:rPr lang="en-US" altLang="en-US" sz="2400" dirty="0">
                <a:cs typeface="Arial" charset="0"/>
              </a:rPr>
              <a:t>There are separate curves for each degree of freedom (</a:t>
            </a:r>
            <a:r>
              <a:rPr lang="en-US" altLang="en-US" sz="2400" dirty="0" err="1">
                <a:cs typeface="Arial" charset="0"/>
              </a:rPr>
              <a:t>df</a:t>
            </a:r>
            <a:r>
              <a:rPr lang="en-US" altLang="en-US" sz="2400" dirty="0">
                <a:cs typeface="Arial" charset="0"/>
              </a:rPr>
              <a:t>)</a:t>
            </a:r>
          </a:p>
          <a:p>
            <a:r>
              <a:rPr lang="en-US" altLang="en-US" sz="2400" dirty="0">
                <a:cs typeface="Arial" charset="0"/>
              </a:rPr>
              <a:t>Stata:  P(</a:t>
            </a:r>
            <a:r>
              <a:rPr lang="en-US" altLang="en-US" sz="2400" dirty="0" err="1">
                <a:cs typeface="Arial" charset="0"/>
              </a:rPr>
              <a:t>T≥t</a:t>
            </a:r>
            <a:r>
              <a:rPr lang="en-US" altLang="en-US" sz="2400" dirty="0">
                <a:cs typeface="Arial" charset="0"/>
              </a:rPr>
              <a:t>) is calculated using </a:t>
            </a:r>
            <a:r>
              <a:rPr lang="en-US" altLang="en-US" sz="2400" dirty="0" err="1">
                <a:cs typeface="Arial" charset="0"/>
              </a:rPr>
              <a:t>t</a:t>
            </a:r>
            <a:r>
              <a:rPr lang="en-US" altLang="en-US" sz="2400" b="1" dirty="0" err="1">
                <a:cs typeface="Arial" charset="0"/>
              </a:rPr>
              <a:t>tail</a:t>
            </a:r>
            <a:endParaRPr lang="en-US" altLang="en-US" sz="2400" b="1" dirty="0">
              <a:cs typeface="Arial" charset="0"/>
            </a:endParaRPr>
          </a:p>
          <a:p>
            <a:r>
              <a:rPr lang="en-US" altLang="en-US" sz="2400" dirty="0">
                <a:cs typeface="Arial" charset="0"/>
              </a:rPr>
              <a:t>E.g., P(T&gt;1.96) n=20 </a:t>
            </a:r>
          </a:p>
          <a:p>
            <a:pPr lvl="1">
              <a:buNone/>
            </a:pP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ttail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(19,1.96)</a:t>
            </a:r>
          </a:p>
          <a:p>
            <a:pPr lvl="1">
              <a:buNone/>
            </a:pP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.03241449</a:t>
            </a:r>
            <a:endParaRPr lang="en-US" altLang="en-US" sz="2400" dirty="0">
              <a:cs typeface="Arial" charset="0"/>
            </a:endParaRPr>
          </a:p>
          <a:p>
            <a:r>
              <a:rPr lang="en-US" altLang="en-US" sz="2400" dirty="0">
                <a:cs typeface="Arial" charset="0"/>
              </a:rPr>
              <a:t>To find the value of t for n=20, p=.025, P(T&gt;t)=p use </a:t>
            </a:r>
            <a:r>
              <a:rPr lang="en-US" altLang="en-US" sz="2400" dirty="0" err="1">
                <a:cs typeface="Arial" charset="0"/>
              </a:rPr>
              <a:t>invttail</a:t>
            </a:r>
            <a:r>
              <a:rPr lang="en-US" altLang="en-US" sz="2400" dirty="0">
                <a:cs typeface="Arial" charset="0"/>
              </a:rPr>
              <a:t>(</a:t>
            </a:r>
            <a:r>
              <a:rPr lang="en-US" altLang="en-US" sz="2400" dirty="0" err="1">
                <a:cs typeface="Arial" charset="0"/>
              </a:rPr>
              <a:t>df,p</a:t>
            </a:r>
            <a:r>
              <a:rPr lang="en-US" altLang="en-US" sz="2400" dirty="0">
                <a:cs typeface="Arial" charset="0"/>
              </a:rPr>
              <a:t>)</a:t>
            </a:r>
          </a:p>
          <a:p>
            <a:pPr lvl="1">
              <a:buNone/>
            </a:pP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invttail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(19,.025)</a:t>
            </a:r>
          </a:p>
          <a:p>
            <a:pPr lvl="1">
              <a:buNone/>
            </a:pP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t=2.0930241, for n=20, p=.025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Binomial distribution approximates normal distribution as, n the number of trials increases </a:t>
            </a:r>
          </a:p>
          <a:p>
            <a:pPr lvl="1"/>
            <a:r>
              <a:rPr lang="en-US" altLang="en-US" dirty="0"/>
              <a:t>n*p as the mean, variance= np(1-p)</a:t>
            </a:r>
          </a:p>
          <a:p>
            <a:pPr lvl="1"/>
            <a:r>
              <a:rPr lang="en-US" dirty="0" err="1"/>
              <a:t>Sd</a:t>
            </a:r>
            <a:r>
              <a:rPr lang="en-US" dirty="0"/>
              <a:t>=</a:t>
            </a:r>
            <a:r>
              <a:rPr lang="en-US" dirty="0" err="1"/>
              <a:t>sqrt</a:t>
            </a:r>
            <a:r>
              <a:rPr lang="en-US" dirty="0"/>
              <a:t>[</a:t>
            </a:r>
            <a:r>
              <a:rPr lang="en-US" altLang="en-US" dirty="0"/>
              <a:t>np(1-p)]</a:t>
            </a:r>
            <a:endParaRPr lang="en-US" dirty="0"/>
          </a:p>
          <a:p>
            <a:r>
              <a:rPr lang="en-US" dirty="0"/>
              <a:t>When p=.5, required n is smaller</a:t>
            </a:r>
          </a:p>
          <a:p>
            <a:r>
              <a:rPr lang="en-US" altLang="en-US" dirty="0"/>
              <a:t>P(X&gt;=30; n=50, p=.45)</a:t>
            </a:r>
          </a:p>
          <a:p>
            <a:pPr lvl="2">
              <a:buFont typeface="Arial" charset="0"/>
              <a:buNone/>
            </a:pPr>
            <a:r>
              <a:rPr lang="en-US" altLang="en-US" dirty="0">
                <a:latin typeface="Courier New" pitchFamily="49" charset="0"/>
                <a:cs typeface="Courier New" pitchFamily="49" charset="0"/>
              </a:rPr>
              <a:t>di </a:t>
            </a:r>
            <a:r>
              <a:rPr lang="en-US" altLang="en-US" dirty="0" err="1">
                <a:latin typeface="Courier New" pitchFamily="49" charset="0"/>
                <a:cs typeface="Courier New" pitchFamily="49" charset="0"/>
              </a:rPr>
              <a:t>binomialtail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(50,30,.45)</a:t>
            </a:r>
          </a:p>
          <a:p>
            <a:pPr lvl="2">
              <a:buFont typeface="Arial" charset="0"/>
              <a:buNone/>
            </a:pPr>
            <a:r>
              <a:rPr lang="en-US" altLang="en-US" dirty="0">
                <a:latin typeface="Courier New" pitchFamily="49" charset="0"/>
                <a:cs typeface="Courier New" pitchFamily="49" charset="0"/>
              </a:rPr>
              <a:t>.02353582</a:t>
            </a:r>
          </a:p>
          <a:p>
            <a:r>
              <a:rPr lang="en-US" altLang="en-US" dirty="0"/>
              <a:t>Considered valid when np≥5 and n(1-p) ≥5 </a:t>
            </a:r>
          </a:p>
          <a:p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97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Confidence intervals for proportions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371600"/>
            <a:ext cx="8382000" cy="5029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400" dirty="0">
                <a:cs typeface="Arial" charset="0"/>
              </a:rPr>
              <a:t>             		</a:t>
            </a:r>
          </a:p>
          <a:p>
            <a:pPr lvl="1"/>
            <a:r>
              <a:rPr lang="en-US" sz="2000" dirty="0"/>
              <a:t>Focuses on </a:t>
            </a:r>
            <a:r>
              <a:rPr lang="en-US" sz="2000" i="1" u="sng" dirty="0"/>
              <a:t>proportion</a:t>
            </a:r>
            <a:r>
              <a:rPr lang="en-US" sz="2000" i="1" dirty="0"/>
              <a:t> p </a:t>
            </a:r>
            <a:r>
              <a:rPr lang="en-US" sz="2000" dirty="0"/>
              <a:t>of successes, rather than the </a:t>
            </a:r>
            <a:r>
              <a:rPr lang="en-US" sz="2000" i="1" dirty="0"/>
              <a:t>number</a:t>
            </a:r>
            <a:r>
              <a:rPr lang="en-US" sz="2000" dirty="0"/>
              <a:t> of successes x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altLang="en-US" sz="2000" dirty="0">
              <a:cs typeface="Arial" charset="0"/>
            </a:endParaRPr>
          </a:p>
          <a:p>
            <a:pPr lvl="1"/>
            <a:r>
              <a:rPr lang="en-US" altLang="en-US" sz="2000" dirty="0">
                <a:cs typeface="Arial" charset="0"/>
              </a:rPr>
              <a:t>                    </a:t>
            </a:r>
            <a:r>
              <a:rPr lang="en-US" altLang="en-US" dirty="0">
                <a:cs typeface="Arial" charset="0"/>
              </a:rPr>
              <a:t>is the true population mean, x=successes, n=#trials</a:t>
            </a:r>
          </a:p>
          <a:p>
            <a:pPr lvl="1"/>
            <a:endParaRPr lang="en-US" altLang="en-US" sz="2000" dirty="0"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cs typeface="Arial" charset="0"/>
              </a:rPr>
              <a:t> </a:t>
            </a:r>
          </a:p>
          <a:p>
            <a:pPr lvl="1"/>
            <a:r>
              <a:rPr lang="en-US" altLang="en-US" sz="2000" dirty="0">
                <a:cs typeface="Arial" charset="0"/>
              </a:rPr>
              <a:t>                         ~ N(0,1)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altLang="en-US" sz="2000" dirty="0">
              <a:cs typeface="Arial" charset="0"/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altLang="en-US" sz="2000" dirty="0"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en-US" sz="2000" dirty="0"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cs typeface="Arial" charset="0"/>
              </a:rPr>
              <a:t>So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Rearranging, we get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endParaRPr lang="en-US" altLang="en-US" sz="2000" dirty="0"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n-US" sz="2400" dirty="0">
              <a:cs typeface="Arial" charset="0"/>
            </a:endParaRPr>
          </a:p>
        </p:txBody>
      </p:sp>
      <p:graphicFrame>
        <p:nvGraphicFramePr>
          <p:cNvPr id="7373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703258"/>
              </p:ext>
            </p:extLst>
          </p:nvPr>
        </p:nvGraphicFramePr>
        <p:xfrm>
          <a:off x="2565952" y="3353197"/>
          <a:ext cx="14224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4" imgW="965200" imgH="622300" progId="Equation.3">
                  <p:embed/>
                </p:oleObj>
              </mc:Choice>
              <mc:Fallback>
                <p:oleObj name="Equation" r:id="rId4" imgW="965200" imgH="622300" progId="Equation.3">
                  <p:embed/>
                  <p:pic>
                    <p:nvPicPr>
                      <p:cNvPr id="7373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952" y="3353197"/>
                        <a:ext cx="14224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371441"/>
              </p:ext>
            </p:extLst>
          </p:nvPr>
        </p:nvGraphicFramePr>
        <p:xfrm>
          <a:off x="3442252" y="4424759"/>
          <a:ext cx="3733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6" imgW="2374900" imgH="444500" progId="Equation.3">
                  <p:embed/>
                </p:oleObj>
              </mc:Choice>
              <mc:Fallback>
                <p:oleObj name="Equation" r:id="rId6" imgW="2374900" imgH="444500" progId="Equation.3">
                  <p:embed/>
                  <p:pic>
                    <p:nvPicPr>
                      <p:cNvPr id="7373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2252" y="4424759"/>
                        <a:ext cx="3733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567255"/>
              </p:ext>
            </p:extLst>
          </p:nvPr>
        </p:nvGraphicFramePr>
        <p:xfrm>
          <a:off x="2565952" y="6034464"/>
          <a:ext cx="64008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8" imgW="3594100" imgH="254000" progId="Equation.3">
                  <p:embed/>
                </p:oleObj>
              </mc:Choice>
              <mc:Fallback>
                <p:oleObj name="Equation" r:id="rId8" imgW="3594100" imgH="254000" progId="Equation.3">
                  <p:embed/>
                  <p:pic>
                    <p:nvPicPr>
                      <p:cNvPr id="7373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952" y="6034464"/>
                        <a:ext cx="640080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2D04F8-9A44-4387-B04A-8457BAF565F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984494"/>
              </p:ext>
            </p:extLst>
          </p:nvPr>
        </p:nvGraphicFramePr>
        <p:xfrm>
          <a:off x="7471326" y="3349182"/>
          <a:ext cx="4352926" cy="1789302"/>
        </p:xfrm>
        <a:graphic>
          <a:graphicData uri="http://schemas.openxmlformats.org/drawingml/2006/table">
            <a:tbl>
              <a:tblPr/>
              <a:tblGrid>
                <a:gridCol w="2176463">
                  <a:extLst>
                    <a:ext uri="{9D8B030D-6E8A-4147-A177-3AD203B41FA5}">
                      <a16:colId xmlns:a16="http://schemas.microsoft.com/office/drawing/2014/main" xmlns="" val="1193566345"/>
                    </a:ext>
                  </a:extLst>
                </a:gridCol>
                <a:gridCol w="2176463">
                  <a:extLst>
                    <a:ext uri="{9D8B030D-6E8A-4147-A177-3AD203B41FA5}">
                      <a16:colId xmlns:a16="http://schemas.microsoft.com/office/drawing/2014/main" xmlns="" val="1582706841"/>
                    </a:ext>
                  </a:extLst>
                </a:gridCol>
              </a:tblGrid>
              <a:tr h="338326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Sample size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 n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6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48153054"/>
                  </a:ext>
                </a:extLst>
              </a:tr>
              <a:tr h="362744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Population proportion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i="0" u="none" strike="noStrike" dirty="0">
                          <a:effectLst/>
                        </a:rPr>
                        <a:t> p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6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38582033"/>
                  </a:ext>
                </a:extLst>
              </a:tr>
              <a:tr h="362744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Sample proportion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 p</a:t>
                      </a:r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ˆ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6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4593534"/>
                  </a:ext>
                </a:extLst>
              </a:tr>
              <a:tr h="725488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Standard error of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p</a:t>
                      </a:r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ˆ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SE</a:t>
                      </a:r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(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p</a:t>
                      </a:r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ˆ)=</a:t>
                      </a:r>
                      <a:r>
                        <a:rPr lang="en-US" b="0" i="0" u="none" strike="noStrike" dirty="0">
                          <a:effectLst/>
                          <a:latin typeface="MathJax_Size2"/>
                        </a:rPr>
                        <a:t>√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p</a:t>
                      </a:r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^(1−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p</a:t>
                      </a:r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^)/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6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7600367"/>
                  </a:ext>
                </a:extLst>
              </a:tr>
            </a:tbl>
          </a:graphicData>
        </a:graphic>
      </p:graphicFrame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7381875" y="12715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641398"/>
              </p:ext>
            </p:extLst>
          </p:nvPr>
        </p:nvGraphicFramePr>
        <p:xfrm>
          <a:off x="2565952" y="2407641"/>
          <a:ext cx="1171161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10" imgW="545626" imgH="203024" progId="Equation.3">
                  <p:embed/>
                </p:oleObj>
              </mc:Choice>
              <mc:Fallback>
                <p:oleObj name="Equation" r:id="rId10" imgW="545626" imgH="203024" progId="Equation.3">
                  <p:embed/>
                  <p:pic>
                    <p:nvPicPr>
                      <p:cNvPr id="686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952" y="2407641"/>
                        <a:ext cx="1171161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1126435" y="6067225"/>
            <a:ext cx="1126435" cy="1391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846365" y="5461169"/>
            <a:ext cx="2088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Upper C.I limit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2157" y="5645081"/>
            <a:ext cx="2060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Lower C.I limit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7991061" y="5620121"/>
            <a:ext cx="1757466" cy="304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5538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3714"/>
          </a:xfrm>
        </p:spPr>
        <p:txBody>
          <a:bodyPr>
            <a:normAutofit/>
          </a:bodyPr>
          <a:lstStyle/>
          <a:p>
            <a:r>
              <a:rPr lang="en-US" dirty="0"/>
              <a:t>Why sample? – feasibility and estimation</a:t>
            </a:r>
          </a:p>
          <a:p>
            <a:r>
              <a:rPr lang="en-US" dirty="0"/>
              <a:t>Does study point estimate=true population parameter?</a:t>
            </a:r>
          </a:p>
          <a:p>
            <a:r>
              <a:rPr lang="en-US" dirty="0"/>
              <a:t>Sampling variability and inherent population = samples not the same</a:t>
            </a:r>
          </a:p>
          <a:p>
            <a:r>
              <a:rPr lang="en-US" dirty="0"/>
              <a:t>How close to truth are we? </a:t>
            </a:r>
          </a:p>
          <a:p>
            <a:pPr lvl="1"/>
            <a:r>
              <a:rPr lang="en-US" sz="2800" dirty="0"/>
              <a:t>Hypothesis testing (e.g. sample mean </a:t>
            </a:r>
            <a:r>
              <a:rPr lang="en-US" sz="2800" i="1" dirty="0"/>
              <a:t>x ≠ u </a:t>
            </a:r>
            <a:r>
              <a:rPr lang="en-US" sz="2800" dirty="0"/>
              <a:t>hypothesized population mean)</a:t>
            </a:r>
          </a:p>
          <a:p>
            <a:pPr lvl="1"/>
            <a:r>
              <a:rPr lang="en-US" sz="2800" dirty="0"/>
              <a:t>Confidence intervals – if CI of sample contains true estimate </a:t>
            </a:r>
          </a:p>
          <a:p>
            <a:pPr lvl="1"/>
            <a:r>
              <a:rPr lang="en-US" sz="2800" dirty="0"/>
              <a:t>Use probability to express confidence in our estimation of truth</a:t>
            </a:r>
          </a:p>
        </p:txBody>
      </p:sp>
    </p:spTree>
    <p:extLst>
      <p:ext uri="{BB962C8B-B14F-4D97-AF65-F5344CB8AC3E}">
        <p14:creationId xmlns:p14="http://schemas.microsoft.com/office/powerpoint/2010/main" val="366621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Limit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we drew </a:t>
            </a:r>
            <a:r>
              <a:rPr lang="en-US" b="1" dirty="0"/>
              <a:t>successive random samples </a:t>
            </a:r>
            <a:r>
              <a:rPr lang="en-US" dirty="0"/>
              <a:t>of size n=4, 500 times (</a:t>
            </a:r>
            <a:r>
              <a:rPr lang="en-US" i="1" dirty="0"/>
              <a:t>x1, x2, …x500) </a:t>
            </a:r>
            <a:endParaRPr lang="en-US" dirty="0"/>
          </a:p>
          <a:p>
            <a:r>
              <a:rPr lang="en-US" dirty="0"/>
              <a:t>Computed means     </a:t>
            </a:r>
            <a:r>
              <a:rPr lang="en-US" i="1" dirty="0"/>
              <a:t>1….</a:t>
            </a:r>
            <a:r>
              <a:rPr lang="en-US" dirty="0"/>
              <a:t>    </a:t>
            </a:r>
            <a:r>
              <a:rPr lang="en-US" i="1" dirty="0"/>
              <a:t>500</a:t>
            </a:r>
            <a:r>
              <a:rPr lang="en-US" dirty="0"/>
              <a:t>  of a </a:t>
            </a:r>
            <a:r>
              <a:rPr lang="en-US" b="1" dirty="0"/>
              <a:t>randomly distributed population variable</a:t>
            </a:r>
            <a:r>
              <a:rPr lang="en-US" dirty="0"/>
              <a:t> for each sample and plotted frequency distribution of means</a:t>
            </a:r>
          </a:p>
          <a:p>
            <a:r>
              <a:rPr lang="en-US" dirty="0"/>
              <a:t>As </a:t>
            </a:r>
            <a:r>
              <a:rPr lang="en-US" b="1" dirty="0"/>
              <a:t>n increases</a:t>
            </a:r>
            <a:r>
              <a:rPr lang="en-US" dirty="0"/>
              <a:t>, n=4, n=10, n=1000 the distribution of their       </a:t>
            </a:r>
            <a:r>
              <a:rPr lang="en-US" b="1" dirty="0"/>
              <a:t>- the sampling distribution of the mean      </a:t>
            </a:r>
            <a:r>
              <a:rPr lang="en-US" dirty="0"/>
              <a:t>approximates a normal distribution </a:t>
            </a:r>
          </a:p>
          <a:p>
            <a:r>
              <a:rPr lang="en-US" dirty="0"/>
              <a:t>Distribution of averages/means tends to be normal even when the distribution from which the average is computed is non-normal</a:t>
            </a:r>
          </a:p>
        </p:txBody>
      </p:sp>
      <p:graphicFrame>
        <p:nvGraphicFramePr>
          <p:cNvPr id="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031359"/>
              </p:ext>
            </p:extLst>
          </p:nvPr>
        </p:nvGraphicFramePr>
        <p:xfrm>
          <a:off x="9555728" y="3525044"/>
          <a:ext cx="5159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3" imgW="139680" imgH="164880" progId="Equation.3">
                  <p:embed/>
                </p:oleObj>
              </mc:Choice>
              <mc:Fallback>
                <p:oleObj name="Equation" r:id="rId3" imgW="139680" imgH="164880" progId="Equation.3">
                  <p:embed/>
                  <p:pic>
                    <p:nvPicPr>
                      <p:cNvPr id="92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5728" y="3525044"/>
                        <a:ext cx="5159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348798"/>
              </p:ext>
            </p:extLst>
          </p:nvPr>
        </p:nvGraphicFramePr>
        <p:xfrm>
          <a:off x="6096000" y="4001294"/>
          <a:ext cx="424994" cy="454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5" imgW="177480" imgH="190440" progId="Equation.3">
                  <p:embed/>
                </p:oleObj>
              </mc:Choice>
              <mc:Fallback>
                <p:oleObj name="Equation" r:id="rId5" imgW="177480" imgH="190440" progId="Equation.3">
                  <p:embed/>
                  <p:pic>
                    <p:nvPicPr>
                      <p:cNvPr id="922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001294"/>
                        <a:ext cx="424994" cy="4545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28498"/>
              </p:ext>
            </p:extLst>
          </p:nvPr>
        </p:nvGraphicFramePr>
        <p:xfrm>
          <a:off x="3688328" y="2496344"/>
          <a:ext cx="5159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7" imgW="139680" imgH="164880" progId="Equation.3">
                  <p:embed/>
                </p:oleObj>
              </mc:Choice>
              <mc:Fallback>
                <p:oleObj name="Equation" r:id="rId7" imgW="139680" imgH="164880" progId="Equation.3">
                  <p:embed/>
                  <p:pic>
                    <p:nvPicPr>
                      <p:cNvPr id="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8328" y="2496344"/>
                        <a:ext cx="5159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461221"/>
              </p:ext>
            </p:extLst>
          </p:nvPr>
        </p:nvGraphicFramePr>
        <p:xfrm>
          <a:off x="4526528" y="2496344"/>
          <a:ext cx="5159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8" imgW="139680" imgH="164880" progId="Equation.3">
                  <p:embed/>
                </p:oleObj>
              </mc:Choice>
              <mc:Fallback>
                <p:oleObj name="Equation" r:id="rId8" imgW="139680" imgH="164880" progId="Equation.3">
                  <p:embed/>
                  <p:pic>
                    <p:nvPicPr>
                      <p:cNvPr id="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528" y="2496344"/>
                        <a:ext cx="5159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628424"/>
              </p:ext>
            </p:extLst>
          </p:nvPr>
        </p:nvGraphicFramePr>
        <p:xfrm>
          <a:off x="9286874" y="7091"/>
          <a:ext cx="2543176" cy="1818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Bitmap Image" r:id="rId9" imgW="2066667" imgH="2133898" progId="Paint.Picture">
                  <p:embed/>
                </p:oleObj>
              </mc:Choice>
              <mc:Fallback>
                <p:oleObj name="Bitmap Image" r:id="rId9" imgW="2066667" imgH="2133898" progId="Paint.Picture">
                  <p:embed/>
                  <p:pic>
                    <p:nvPicPr>
                      <p:cNvPr id="225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74" y="7091"/>
                        <a:ext cx="2543176" cy="1818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8415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Frequency distributions display each mean (outcome) and the number of times its present in data = adding up to 100% or 1.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242470"/>
              </p:ext>
            </p:extLst>
          </p:nvPr>
        </p:nvGraphicFramePr>
        <p:xfrm>
          <a:off x="838200" y="2664581"/>
          <a:ext cx="377371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6857">
                  <a:extLst>
                    <a:ext uri="{9D8B030D-6E8A-4147-A177-3AD203B41FA5}">
                      <a16:colId xmlns:a16="http://schemas.microsoft.com/office/drawing/2014/main" xmlns="" val="1657039248"/>
                    </a:ext>
                  </a:extLst>
                </a:gridCol>
                <a:gridCol w="1886857">
                  <a:extLst>
                    <a:ext uri="{9D8B030D-6E8A-4147-A177-3AD203B41FA5}">
                      <a16:colId xmlns:a16="http://schemas.microsoft.com/office/drawing/2014/main" xmlns="" val="2999540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 (</a:t>
                      </a:r>
                      <a:r>
                        <a:rPr lang="en-US" i="1" dirty="0"/>
                        <a:t>X=x)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21449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6230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7511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1082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4201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829861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89714" y="2664581"/>
            <a:ext cx="656408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Used to construct probability distribution  random variable</a:t>
            </a:r>
            <a:r>
              <a:rPr lang="en-US" b="1" i="1" dirty="0"/>
              <a:t> x</a:t>
            </a:r>
            <a:r>
              <a:rPr lang="en-US" sz="1600" b="1" i="1" dirty="0"/>
              <a:t>r</a:t>
            </a:r>
            <a:r>
              <a:rPr lang="en-US" b="1" i="1" dirty="0"/>
              <a:t> outcome </a:t>
            </a:r>
            <a:r>
              <a:rPr lang="en-US" dirty="0"/>
              <a:t>(</a:t>
            </a:r>
            <a:r>
              <a:rPr lang="en-US" i="1" dirty="0"/>
              <a:t>x=1….8+</a:t>
            </a:r>
            <a:r>
              <a:rPr lang="en-US" dirty="0"/>
              <a:t>) plotted against its corresponding </a:t>
            </a:r>
            <a:r>
              <a:rPr lang="en-US" b="1" dirty="0"/>
              <a:t>P (</a:t>
            </a:r>
            <a:r>
              <a:rPr lang="en-US" b="1" i="1" dirty="0"/>
              <a:t>X</a:t>
            </a:r>
            <a:r>
              <a:rPr lang="en-US" sz="1600" b="1" i="1" dirty="0"/>
              <a:t>o</a:t>
            </a:r>
            <a:r>
              <a:rPr lang="en-US" i="1" dirty="0"/>
              <a:t> </a:t>
            </a:r>
            <a:r>
              <a:rPr lang="en-US" b="1" i="1" dirty="0"/>
              <a:t>= x</a:t>
            </a:r>
            <a:r>
              <a:rPr lang="en-US" sz="1600" i="1" dirty="0"/>
              <a:t>r</a:t>
            </a:r>
            <a:r>
              <a:rPr lang="en-US" b="1" dirty="0"/>
              <a:t>) </a:t>
            </a:r>
            <a:r>
              <a:rPr lang="en-US" sz="2000" dirty="0"/>
              <a:t>Table 7.1 Pagano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Plot Relative frequency </a:t>
            </a:r>
            <a:r>
              <a:rPr lang="en-US" sz="2000" dirty="0"/>
              <a:t>of occurrence of each outcome</a:t>
            </a:r>
            <a:r>
              <a:rPr lang="en-US" sz="2000" b="1" dirty="0"/>
              <a:t> </a:t>
            </a:r>
            <a:r>
              <a:rPr lang="en-US" sz="2000" b="1" i="1" dirty="0"/>
              <a:t>xr </a:t>
            </a:r>
            <a:r>
              <a:rPr lang="en-US" sz="2000" b="1" dirty="0"/>
              <a:t>is its probability</a:t>
            </a:r>
            <a:r>
              <a:rPr lang="en-US" sz="2000" dirty="0"/>
              <a:t> = Probability distributions: </a:t>
            </a:r>
            <a:r>
              <a:rPr lang="en-US" dirty="0"/>
              <a:t>Each area under vertical bar histogram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b="1" dirty="0">
                <a:sym typeface="Wingdings" panose="05000000000000000000" pitchFamily="2" charset="2"/>
              </a:rPr>
              <a:t>P(X=x),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ym typeface="Wingdings" panose="05000000000000000000" pitchFamily="2" charset="2"/>
              </a:rPr>
              <a:t>As n becomes large or possible values of x large  ∞, graph becomes smooth curve = probability density with AUC=1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sym typeface="Wingdings" panose="05000000000000000000" pitchFamily="2" charset="2"/>
            </a:endParaRPr>
          </a:p>
          <a:p>
            <a:r>
              <a:rPr lang="en-US" b="1" dirty="0"/>
              <a:t>Origin of idea of Area under curve = Probability of outcome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09486" y="5619236"/>
            <a:ext cx="9844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but it is not possible to calculate area associated with each value for continuous outcomes</a:t>
            </a:r>
          </a:p>
          <a:p>
            <a:endParaRPr lang="en-US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313745"/>
              </p:ext>
            </p:extLst>
          </p:nvPr>
        </p:nvGraphicFramePr>
        <p:xfrm>
          <a:off x="9286874" y="7091"/>
          <a:ext cx="2543176" cy="1818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Bitmap Image" r:id="rId3" imgW="2066667" imgH="2133898" progId="Paint.Picture">
                  <p:embed/>
                </p:oleObj>
              </mc:Choice>
              <mc:Fallback>
                <p:oleObj name="Bitmap Image" r:id="rId3" imgW="2066667" imgH="2133898" progId="Paint.Picture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74" y="7091"/>
                        <a:ext cx="2543176" cy="1818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1640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AUC, intervals and Z-scores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binomial or poisons distributions - random outcome variables take on discrete values – counts or integers P(X=1) </a:t>
            </a:r>
          </a:p>
          <a:p>
            <a:r>
              <a:rPr lang="en-US" dirty="0"/>
              <a:t>For random variables that are continuous, like serum cholesterol, P(X=215.6738…, 215.783247…) P(X=x) = 0</a:t>
            </a:r>
          </a:p>
          <a:p>
            <a:r>
              <a:rPr lang="en-US" dirty="0"/>
              <a:t>So we compute P (X=Interval between x1 and x2) = essentially area under the curve between interval x1 and x2 </a:t>
            </a:r>
          </a:p>
          <a:p>
            <a:r>
              <a:rPr lang="en-US" dirty="0"/>
              <a:t>And standardize with Z-scores which represent fraction of area under the curve of the standard normal distribution curve with </a:t>
            </a:r>
            <a:r>
              <a:rPr lang="en-US" i="1" dirty="0"/>
              <a:t>µ=0 and Ợ=1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984789"/>
              </p:ext>
            </p:extLst>
          </p:nvPr>
        </p:nvGraphicFramePr>
        <p:xfrm>
          <a:off x="1429657" y="5253256"/>
          <a:ext cx="1752600" cy="923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723600" imgH="545760" progId="Equation.3">
                  <p:embed/>
                </p:oleObj>
              </mc:Choice>
              <mc:Fallback>
                <p:oleObj name="Equation" r:id="rId3" imgW="723600" imgH="54576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9657" y="5253256"/>
                        <a:ext cx="1752600" cy="9237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0693" y="5304439"/>
            <a:ext cx="2833650" cy="1553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9730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429001" y="4960377"/>
            <a:ext cx="5638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000" dirty="0"/>
              <a:t>-3</a:t>
            </a:r>
            <a:r>
              <a:rPr lang="el-GR" altLang="en-US" sz="2000" dirty="0"/>
              <a:t>σ </a:t>
            </a:r>
            <a:r>
              <a:rPr lang="en-US" altLang="en-US" sz="2000" dirty="0"/>
              <a:t>        -2</a:t>
            </a:r>
            <a:r>
              <a:rPr lang="el-GR" altLang="en-US" sz="2000" dirty="0"/>
              <a:t>σ</a:t>
            </a:r>
            <a:r>
              <a:rPr lang="en-US" altLang="en-US" sz="2000" dirty="0"/>
              <a:t>            -1</a:t>
            </a:r>
            <a:r>
              <a:rPr lang="el-GR" altLang="en-US" sz="2000" dirty="0"/>
              <a:t>σ</a:t>
            </a:r>
            <a:r>
              <a:rPr lang="en-US" altLang="en-US" sz="2000" dirty="0"/>
              <a:t>        </a:t>
            </a:r>
            <a:r>
              <a:rPr lang="el-GR" altLang="en-US" sz="2000" dirty="0">
                <a:latin typeface="Times New Roman" panose="02020603050405020304" pitchFamily="18" charset="0"/>
              </a:rPr>
              <a:t>μ</a:t>
            </a:r>
            <a:r>
              <a:rPr lang="en-US" altLang="en-US" sz="2000" dirty="0">
                <a:latin typeface="Times New Roman" panose="02020603050405020304" pitchFamily="18" charset="0"/>
              </a:rPr>
              <a:t>         </a:t>
            </a:r>
            <a:r>
              <a:rPr lang="en-US" altLang="en-US" sz="2000" dirty="0"/>
              <a:t>+1</a:t>
            </a:r>
            <a:r>
              <a:rPr lang="el-GR" altLang="en-US" sz="2000" dirty="0">
                <a:cs typeface="Arial" panose="020B0604020202020204" pitchFamily="34" charset="0"/>
              </a:rPr>
              <a:t>σ</a:t>
            </a:r>
            <a:r>
              <a:rPr lang="en-US" altLang="en-US" sz="2000" dirty="0">
                <a:cs typeface="Arial" panose="020B0604020202020204" pitchFamily="34" charset="0"/>
              </a:rPr>
              <a:t>      </a:t>
            </a:r>
            <a:r>
              <a:rPr lang="en-US" altLang="en-US" sz="2000" dirty="0"/>
              <a:t>+2</a:t>
            </a:r>
            <a:r>
              <a:rPr lang="el-GR" altLang="en-US" sz="2000" dirty="0"/>
              <a:t>σ</a:t>
            </a:r>
            <a:r>
              <a:rPr lang="en-US" altLang="en-US" sz="2000" dirty="0"/>
              <a:t>       +3</a:t>
            </a:r>
            <a:r>
              <a:rPr lang="el-GR" altLang="en-US" sz="2000" dirty="0"/>
              <a:t>σ</a:t>
            </a:r>
          </a:p>
        </p:txBody>
      </p:sp>
      <p:sp>
        <p:nvSpPr>
          <p:cNvPr id="34820" name="Freeform 4"/>
          <p:cNvSpPr>
            <a:spLocks/>
          </p:cNvSpPr>
          <p:nvPr/>
        </p:nvSpPr>
        <p:spPr bwMode="auto">
          <a:xfrm>
            <a:off x="3429001" y="2068513"/>
            <a:ext cx="2830513" cy="2736850"/>
          </a:xfrm>
          <a:custGeom>
            <a:avLst/>
            <a:gdLst>
              <a:gd name="T0" fmla="*/ 0 w 1968"/>
              <a:gd name="T1" fmla="*/ 1728 h 1728"/>
              <a:gd name="T2" fmla="*/ 358 w 1968"/>
              <a:gd name="T3" fmla="*/ 1674 h 1728"/>
              <a:gd name="T4" fmla="*/ 573 w 1968"/>
              <a:gd name="T5" fmla="*/ 1634 h 1728"/>
              <a:gd name="T6" fmla="*/ 760 w 1968"/>
              <a:gd name="T7" fmla="*/ 1534 h 1728"/>
              <a:gd name="T8" fmla="*/ 941 w 1968"/>
              <a:gd name="T9" fmla="*/ 1380 h 1728"/>
              <a:gd name="T10" fmla="*/ 1343 w 1968"/>
              <a:gd name="T11" fmla="*/ 804 h 1728"/>
              <a:gd name="T12" fmla="*/ 1551 w 1968"/>
              <a:gd name="T13" fmla="*/ 449 h 1728"/>
              <a:gd name="T14" fmla="*/ 1678 w 1968"/>
              <a:gd name="T15" fmla="*/ 221 h 1728"/>
              <a:gd name="T16" fmla="*/ 1778 w 1968"/>
              <a:gd name="T17" fmla="*/ 80 h 1728"/>
              <a:gd name="T18" fmla="*/ 1872 w 1968"/>
              <a:gd name="T19" fmla="*/ 20 h 1728"/>
              <a:gd name="T20" fmla="*/ 1968 w 1968"/>
              <a:gd name="T21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68" h="1728">
                <a:moveTo>
                  <a:pt x="0" y="1728"/>
                </a:moveTo>
                <a:lnTo>
                  <a:pt x="358" y="1674"/>
                </a:lnTo>
                <a:lnTo>
                  <a:pt x="573" y="1634"/>
                </a:lnTo>
                <a:lnTo>
                  <a:pt x="760" y="1534"/>
                </a:lnTo>
                <a:lnTo>
                  <a:pt x="941" y="1380"/>
                </a:lnTo>
                <a:lnTo>
                  <a:pt x="1343" y="804"/>
                </a:lnTo>
                <a:lnTo>
                  <a:pt x="1551" y="449"/>
                </a:lnTo>
                <a:lnTo>
                  <a:pt x="1678" y="221"/>
                </a:lnTo>
                <a:lnTo>
                  <a:pt x="1778" y="80"/>
                </a:lnTo>
                <a:lnTo>
                  <a:pt x="1872" y="20"/>
                </a:lnTo>
                <a:lnTo>
                  <a:pt x="1968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Freeform 5"/>
          <p:cNvSpPr>
            <a:spLocks/>
          </p:cNvSpPr>
          <p:nvPr/>
        </p:nvSpPr>
        <p:spPr bwMode="auto">
          <a:xfrm flipH="1">
            <a:off x="6259514" y="2068513"/>
            <a:ext cx="2808287" cy="2736850"/>
          </a:xfrm>
          <a:custGeom>
            <a:avLst/>
            <a:gdLst>
              <a:gd name="T0" fmla="*/ 0 w 1968"/>
              <a:gd name="T1" fmla="*/ 1728 h 1728"/>
              <a:gd name="T2" fmla="*/ 358 w 1968"/>
              <a:gd name="T3" fmla="*/ 1674 h 1728"/>
              <a:gd name="T4" fmla="*/ 573 w 1968"/>
              <a:gd name="T5" fmla="*/ 1634 h 1728"/>
              <a:gd name="T6" fmla="*/ 760 w 1968"/>
              <a:gd name="T7" fmla="*/ 1534 h 1728"/>
              <a:gd name="T8" fmla="*/ 941 w 1968"/>
              <a:gd name="T9" fmla="*/ 1380 h 1728"/>
              <a:gd name="T10" fmla="*/ 1343 w 1968"/>
              <a:gd name="T11" fmla="*/ 804 h 1728"/>
              <a:gd name="T12" fmla="*/ 1551 w 1968"/>
              <a:gd name="T13" fmla="*/ 449 h 1728"/>
              <a:gd name="T14" fmla="*/ 1678 w 1968"/>
              <a:gd name="T15" fmla="*/ 221 h 1728"/>
              <a:gd name="T16" fmla="*/ 1778 w 1968"/>
              <a:gd name="T17" fmla="*/ 80 h 1728"/>
              <a:gd name="T18" fmla="*/ 1872 w 1968"/>
              <a:gd name="T19" fmla="*/ 20 h 1728"/>
              <a:gd name="T20" fmla="*/ 1968 w 1968"/>
              <a:gd name="T21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68" h="1728">
                <a:moveTo>
                  <a:pt x="0" y="1728"/>
                </a:moveTo>
                <a:lnTo>
                  <a:pt x="358" y="1674"/>
                </a:lnTo>
                <a:lnTo>
                  <a:pt x="573" y="1634"/>
                </a:lnTo>
                <a:lnTo>
                  <a:pt x="760" y="1534"/>
                </a:lnTo>
                <a:lnTo>
                  <a:pt x="941" y="1380"/>
                </a:lnTo>
                <a:lnTo>
                  <a:pt x="1343" y="804"/>
                </a:lnTo>
                <a:lnTo>
                  <a:pt x="1551" y="449"/>
                </a:lnTo>
                <a:lnTo>
                  <a:pt x="1678" y="221"/>
                </a:lnTo>
                <a:lnTo>
                  <a:pt x="1778" y="80"/>
                </a:lnTo>
                <a:lnTo>
                  <a:pt x="1872" y="20"/>
                </a:lnTo>
                <a:lnTo>
                  <a:pt x="1968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 flipV="1">
            <a:off x="2793010" y="4868115"/>
            <a:ext cx="6628743" cy="26896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 flipV="1">
            <a:off x="2842419" y="95999"/>
            <a:ext cx="30162" cy="4799012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2057400" y="2335213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latin typeface="Times New Roman" panose="02020603050405020304" pitchFamily="18" charset="0"/>
              </a:rPr>
              <a:t>f(x)</a:t>
            </a:r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 flipH="1">
            <a:off x="6165850" y="2035146"/>
            <a:ext cx="6350" cy="29210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826" name="Group 10"/>
          <p:cNvGrpSpPr>
            <a:grpSpLocks/>
          </p:cNvGrpSpPr>
          <p:nvPr/>
        </p:nvGrpSpPr>
        <p:grpSpPr bwMode="auto">
          <a:xfrm>
            <a:off x="5486400" y="1463675"/>
            <a:ext cx="1600200" cy="3494088"/>
            <a:chOff x="2544" y="1449"/>
            <a:chExt cx="1008" cy="2201"/>
          </a:xfrm>
        </p:grpSpPr>
        <p:sp>
          <p:nvSpPr>
            <p:cNvPr id="34827" name="Line 11"/>
            <p:cNvSpPr>
              <a:spLocks noChangeShapeType="1"/>
            </p:cNvSpPr>
            <p:nvPr/>
          </p:nvSpPr>
          <p:spPr bwMode="auto">
            <a:xfrm>
              <a:off x="3552" y="1682"/>
              <a:ext cx="0" cy="19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8" name="Line 12"/>
            <p:cNvSpPr>
              <a:spLocks noChangeShapeType="1"/>
            </p:cNvSpPr>
            <p:nvPr/>
          </p:nvSpPr>
          <p:spPr bwMode="auto">
            <a:xfrm>
              <a:off x="2544" y="1682"/>
              <a:ext cx="0" cy="19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9" name="Line 13"/>
            <p:cNvSpPr>
              <a:spLocks noChangeShapeType="1"/>
            </p:cNvSpPr>
            <p:nvPr/>
          </p:nvSpPr>
          <p:spPr bwMode="auto">
            <a:xfrm>
              <a:off x="2544" y="1682"/>
              <a:ext cx="10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0" name="Text Box 14"/>
            <p:cNvSpPr txBox="1">
              <a:spLocks noChangeArrowheads="1"/>
            </p:cNvSpPr>
            <p:nvPr/>
          </p:nvSpPr>
          <p:spPr bwMode="auto">
            <a:xfrm>
              <a:off x="2860" y="1449"/>
              <a:ext cx="36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68%</a:t>
              </a:r>
            </a:p>
          </p:txBody>
        </p:sp>
      </p:grpSp>
      <p:grpSp>
        <p:nvGrpSpPr>
          <p:cNvPr id="34831" name="Group 15"/>
          <p:cNvGrpSpPr>
            <a:grpSpLocks/>
          </p:cNvGrpSpPr>
          <p:nvPr/>
        </p:nvGrpSpPr>
        <p:grpSpPr bwMode="auto">
          <a:xfrm>
            <a:off x="4572000" y="839789"/>
            <a:ext cx="3352800" cy="4117975"/>
            <a:chOff x="1968" y="1056"/>
            <a:chExt cx="2112" cy="2594"/>
          </a:xfrm>
        </p:grpSpPr>
        <p:sp>
          <p:nvSpPr>
            <p:cNvPr id="34832" name="Line 16"/>
            <p:cNvSpPr>
              <a:spLocks noChangeShapeType="1"/>
            </p:cNvSpPr>
            <p:nvPr/>
          </p:nvSpPr>
          <p:spPr bwMode="auto">
            <a:xfrm flipV="1">
              <a:off x="4080" y="1296"/>
              <a:ext cx="0" cy="23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Line 17"/>
            <p:cNvSpPr>
              <a:spLocks noChangeShapeType="1"/>
            </p:cNvSpPr>
            <p:nvPr/>
          </p:nvSpPr>
          <p:spPr bwMode="auto">
            <a:xfrm flipV="1">
              <a:off x="1968" y="1296"/>
              <a:ext cx="0" cy="23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Line 18"/>
            <p:cNvSpPr>
              <a:spLocks noChangeShapeType="1"/>
            </p:cNvSpPr>
            <p:nvPr/>
          </p:nvSpPr>
          <p:spPr bwMode="auto">
            <a:xfrm>
              <a:off x="1968" y="1296"/>
              <a:ext cx="21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Text Box 19"/>
            <p:cNvSpPr txBox="1">
              <a:spLocks noChangeArrowheads="1"/>
            </p:cNvSpPr>
            <p:nvPr/>
          </p:nvSpPr>
          <p:spPr bwMode="auto">
            <a:xfrm>
              <a:off x="2860" y="1056"/>
              <a:ext cx="36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95%</a:t>
              </a:r>
            </a:p>
          </p:txBody>
        </p:sp>
      </p:grpSp>
      <p:grpSp>
        <p:nvGrpSpPr>
          <p:cNvPr id="34836" name="Group 20"/>
          <p:cNvGrpSpPr>
            <a:grpSpLocks/>
          </p:cNvGrpSpPr>
          <p:nvPr/>
        </p:nvGrpSpPr>
        <p:grpSpPr bwMode="auto">
          <a:xfrm>
            <a:off x="3657600" y="114301"/>
            <a:ext cx="5105400" cy="4843463"/>
            <a:chOff x="1440" y="599"/>
            <a:chExt cx="3216" cy="3051"/>
          </a:xfrm>
        </p:grpSpPr>
        <p:sp>
          <p:nvSpPr>
            <p:cNvPr id="34837" name="Line 21"/>
            <p:cNvSpPr>
              <a:spLocks noChangeShapeType="1"/>
            </p:cNvSpPr>
            <p:nvPr/>
          </p:nvSpPr>
          <p:spPr bwMode="auto">
            <a:xfrm flipV="1">
              <a:off x="1440" y="864"/>
              <a:ext cx="0" cy="27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Line 22"/>
            <p:cNvSpPr>
              <a:spLocks noChangeShapeType="1"/>
            </p:cNvSpPr>
            <p:nvPr/>
          </p:nvSpPr>
          <p:spPr bwMode="auto">
            <a:xfrm flipV="1">
              <a:off x="4656" y="864"/>
              <a:ext cx="0" cy="27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9" name="Line 23"/>
            <p:cNvSpPr>
              <a:spLocks noChangeShapeType="1"/>
            </p:cNvSpPr>
            <p:nvPr/>
          </p:nvSpPr>
          <p:spPr bwMode="auto">
            <a:xfrm>
              <a:off x="1440" y="864"/>
              <a:ext cx="32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0" name="Text Box 24"/>
            <p:cNvSpPr txBox="1">
              <a:spLocks noChangeArrowheads="1"/>
            </p:cNvSpPr>
            <p:nvPr/>
          </p:nvSpPr>
          <p:spPr bwMode="auto">
            <a:xfrm>
              <a:off x="2832" y="599"/>
              <a:ext cx="4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99.7%</a:t>
              </a:r>
            </a:p>
          </p:txBody>
        </p:sp>
      </p:grp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2432705" y="5904688"/>
            <a:ext cx="714811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/>
              <a:t>P(Z&gt;=1.96) = 0.025	P(-1.96&lt;=Z&lt;=+1.96) = 1 – 2*0.025 = 0.95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2543036" y="5453031"/>
            <a:ext cx="689002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P(Z&gt;=2.0) = 0.0228	P(-2&lt;=Z&lt;=+2) = 1 – 2*0.0228 = 0.9544</a:t>
            </a: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>
          <a:xfrm>
            <a:off x="9580816" y="114301"/>
            <a:ext cx="2492512" cy="6515100"/>
          </a:xfrm>
          <a:prstGeom prst="rect">
            <a:avLst/>
          </a:prstGeom>
          <a:solidFill>
            <a:srgbClr val="99CCFF"/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Bef>
                <a:spcPct val="40000"/>
              </a:spcBef>
            </a:pPr>
            <a:r>
              <a:rPr lang="en-US" altLang="en-US" dirty="0"/>
              <a:t>The </a:t>
            </a:r>
            <a:r>
              <a:rPr lang="en-US" altLang="en-US" b="1" dirty="0">
                <a:solidFill>
                  <a:schemeClr val="accent2"/>
                </a:solidFill>
              </a:rPr>
              <a:t>sampling distribution</a:t>
            </a:r>
            <a:r>
              <a:rPr lang="en-US" altLang="en-US" dirty="0"/>
              <a:t> </a:t>
            </a:r>
            <a:r>
              <a:rPr lang="en-US" altLang="en-US" b="1" dirty="0">
                <a:solidFill>
                  <a:schemeClr val="accent2"/>
                </a:solidFill>
              </a:rPr>
              <a:t>of the mean</a:t>
            </a:r>
            <a:r>
              <a:rPr lang="en-US" altLang="en-US" dirty="0"/>
              <a:t> roughly follows a (standard) </a:t>
            </a:r>
            <a:r>
              <a:rPr lang="en-US" altLang="en-US" b="1" dirty="0">
                <a:solidFill>
                  <a:schemeClr val="accent2"/>
                </a:solidFill>
              </a:rPr>
              <a:t>normal</a:t>
            </a:r>
            <a:r>
              <a:rPr lang="en-US" altLang="en-US" dirty="0"/>
              <a:t> distribution</a:t>
            </a:r>
          </a:p>
          <a:p>
            <a:pPr>
              <a:lnSpc>
                <a:spcPct val="115000"/>
              </a:lnSpc>
              <a:spcBef>
                <a:spcPct val="40000"/>
              </a:spcBef>
            </a:pPr>
            <a:r>
              <a:rPr lang="en-US" altLang="en-US" b="1" dirty="0">
                <a:solidFill>
                  <a:schemeClr val="accent2"/>
                </a:solidFill>
              </a:rPr>
              <a:t>95%</a:t>
            </a:r>
            <a:r>
              <a:rPr lang="en-US" altLang="en-US" dirty="0"/>
              <a:t> of the time, an individual sample mean should lie within 2 (actually </a:t>
            </a:r>
            <a:r>
              <a:rPr lang="en-US" altLang="en-US" b="1" dirty="0">
                <a:solidFill>
                  <a:schemeClr val="accent2"/>
                </a:solidFill>
              </a:rPr>
              <a:t>1.96</a:t>
            </a:r>
            <a:r>
              <a:rPr lang="en-US" altLang="en-US" dirty="0"/>
              <a:t>) standard deviations of the mean</a:t>
            </a:r>
          </a:p>
        </p:txBody>
      </p:sp>
    </p:spTree>
    <p:extLst>
      <p:ext uri="{BB962C8B-B14F-4D97-AF65-F5344CB8AC3E}">
        <p14:creationId xmlns:p14="http://schemas.microsoft.com/office/powerpoint/2010/main" val="1370555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8" name="Rectangle 8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3600" b="1" dirty="0"/>
              <a:t>Confidence Intervals: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400" y="1266327"/>
            <a:ext cx="9753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Degree of certainty of point estimate approximating true parameter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Computed using the Z-score corresponding to level of confidence and SEM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111081"/>
              </p:ext>
            </p:extLst>
          </p:nvPr>
        </p:nvGraphicFramePr>
        <p:xfrm>
          <a:off x="1295400" y="2699214"/>
          <a:ext cx="1333500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4" imgW="761669" imgH="533169" progId="Equation.3">
                  <p:embed/>
                </p:oleObj>
              </mc:Choice>
              <mc:Fallback>
                <p:oleObj name="Equation" r:id="rId4" imgW="761669" imgH="533169" progId="Equation.3">
                  <p:embed/>
                  <p:pic>
                    <p:nvPicPr>
                      <p:cNvPr id="399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699214"/>
                        <a:ext cx="1333500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523122"/>
              </p:ext>
            </p:extLst>
          </p:nvPr>
        </p:nvGraphicFramePr>
        <p:xfrm>
          <a:off x="2333170" y="3717474"/>
          <a:ext cx="7318829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6" imgW="2019300" imgH="533400" progId="Equation.3">
                  <p:embed/>
                </p:oleObj>
              </mc:Choice>
              <mc:Fallback>
                <p:oleObj name="Equation" r:id="rId6" imgW="2019300" imgH="533400" progId="Equation.3">
                  <p:embed/>
                  <p:pic>
                    <p:nvPicPr>
                      <p:cNvPr id="3994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170" y="3717474"/>
                        <a:ext cx="7318829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719098"/>
              </p:ext>
            </p:extLst>
          </p:nvPr>
        </p:nvGraphicFramePr>
        <p:xfrm>
          <a:off x="2885734" y="5508191"/>
          <a:ext cx="69357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8" imgW="3009900" imgH="330200" progId="Equation.3">
                  <p:embed/>
                </p:oleObj>
              </mc:Choice>
              <mc:Fallback>
                <p:oleObj name="Equation" r:id="rId8" imgW="3009900" imgH="330200" progId="Equation.3">
                  <p:embed/>
                  <p:pic>
                    <p:nvPicPr>
                      <p:cNvPr id="3994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5734" y="5508191"/>
                        <a:ext cx="69357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467429" y="5210629"/>
            <a:ext cx="1585602" cy="580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12801" y="4965186"/>
            <a:ext cx="1654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Margin of error</a:t>
            </a:r>
          </a:p>
          <a:p>
            <a:r>
              <a:rPr lang="en-US" dirty="0"/>
              <a:t>In our estimate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85734" y="2893788"/>
            <a:ext cx="2485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CLT Z follows normal distribution if n is large </a:t>
            </a:r>
          </a:p>
        </p:txBody>
      </p:sp>
    </p:spTree>
    <p:extLst>
      <p:ext uri="{BB962C8B-B14F-4D97-AF65-F5344CB8AC3E}">
        <p14:creationId xmlns:p14="http://schemas.microsoft.com/office/powerpoint/2010/main" val="1460898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t-distribution for confidence interval of means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97315" y="1417639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When n is small or </a:t>
            </a:r>
            <a:r>
              <a:rPr lang="el-GR" altLang="en-US" dirty="0">
                <a:cs typeface="Arial" charset="0"/>
              </a:rPr>
              <a:t>σ</a:t>
            </a:r>
            <a:r>
              <a:rPr lang="en-US" altLang="en-US" dirty="0">
                <a:cs typeface="Arial" charset="0"/>
              </a:rPr>
              <a:t> of population is not known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charset="0"/>
            </a:endParaRPr>
          </a:p>
          <a:p>
            <a:r>
              <a:rPr lang="en-US" altLang="en-US" dirty="0">
                <a:cs typeface="Arial" charset="0"/>
              </a:rPr>
              <a:t>                           , the sample standard deviation is not a </a:t>
            </a:r>
          </a:p>
          <a:p>
            <a:pPr marL="0" indent="0">
              <a:buNone/>
            </a:pPr>
            <a:endParaRPr lang="en-US" altLang="en-US" dirty="0">
              <a:cs typeface="Arial" charset="0"/>
            </a:endParaRPr>
          </a:p>
          <a:p>
            <a:pPr marL="0" indent="0">
              <a:buNone/>
            </a:pPr>
            <a:r>
              <a:rPr lang="en-US" altLang="en-US" dirty="0">
                <a:cs typeface="Arial" charset="0"/>
              </a:rPr>
              <a:t>     reliable estimate of  population  </a:t>
            </a:r>
            <a:r>
              <a:rPr lang="el-GR" altLang="en-US" dirty="0">
                <a:cs typeface="Arial" charset="0"/>
              </a:rPr>
              <a:t>σ</a:t>
            </a:r>
            <a:r>
              <a:rPr lang="en-US" altLang="en-US" dirty="0">
                <a:cs typeface="Arial" charset="0"/>
              </a:rPr>
              <a:t> </a:t>
            </a:r>
          </a:p>
          <a:p>
            <a:pPr eaLnBrk="1" hangingPunct="1">
              <a:buFont typeface="Arial" charset="0"/>
              <a:buNone/>
            </a:pPr>
            <a:endParaRPr lang="en-US" altLang="en-US" sz="2400" dirty="0">
              <a:cs typeface="Arial" charset="0"/>
            </a:endParaRPr>
          </a:p>
        </p:txBody>
      </p:sp>
      <p:graphicFrame>
        <p:nvGraphicFramePr>
          <p:cNvPr id="47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718538"/>
              </p:ext>
            </p:extLst>
          </p:nvPr>
        </p:nvGraphicFramePr>
        <p:xfrm>
          <a:off x="3454401" y="4182951"/>
          <a:ext cx="10668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4" imgW="761760" imgH="533160" progId="Equation.3">
                  <p:embed/>
                </p:oleObj>
              </mc:Choice>
              <mc:Fallback>
                <p:oleObj name="Equation" r:id="rId4" imgW="761760" imgH="533160" progId="Equation.3">
                  <p:embed/>
                  <p:pic>
                    <p:nvPicPr>
                      <p:cNvPr id="47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1" y="4182951"/>
                        <a:ext cx="10668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225345"/>
              </p:ext>
            </p:extLst>
          </p:nvPr>
        </p:nvGraphicFramePr>
        <p:xfrm>
          <a:off x="2315029" y="1885156"/>
          <a:ext cx="2057400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6" imgW="1244600" imgH="660400" progId="Equation.3">
                  <p:embed/>
                </p:oleObj>
              </mc:Choice>
              <mc:Fallback>
                <p:oleObj name="Equation" r:id="rId6" imgW="1244600" imgH="660400" progId="Equation.3">
                  <p:embed/>
                  <p:pic>
                    <p:nvPicPr>
                      <p:cNvPr id="471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029" y="1885156"/>
                        <a:ext cx="2057400" cy="1090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D943F1-E1BC-4ACC-966B-444C5477346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78287" y="4182951"/>
            <a:ext cx="24855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CLT Z follows normal distribution if n is large Not true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036456" y="4506116"/>
            <a:ext cx="62411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080000" y="4688114"/>
            <a:ext cx="580571" cy="98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080000" y="4296229"/>
            <a:ext cx="478971" cy="5330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13494"/>
              </p:ext>
            </p:extLst>
          </p:nvPr>
        </p:nvGraphicFramePr>
        <p:xfrm>
          <a:off x="3343729" y="5147583"/>
          <a:ext cx="1295400" cy="796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8" imgW="698197" imgH="533169" progId="Equation.3">
                  <p:embed/>
                </p:oleObj>
              </mc:Choice>
              <mc:Fallback>
                <p:oleObj name="Equation" r:id="rId8" imgW="698197" imgH="533169" progId="Equation.3">
                  <p:embed/>
                  <p:pic>
                    <p:nvPicPr>
                      <p:cNvPr id="481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729" y="5147583"/>
                        <a:ext cx="1295400" cy="7960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885543" y="5147583"/>
            <a:ext cx="4129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X is normally distributed, for sample size n, t statistic follows a t-distribution, n-1 </a:t>
            </a:r>
            <a:r>
              <a:rPr lang="en-US" dirty="0" err="1"/>
              <a:t>df</a:t>
            </a:r>
            <a:endParaRPr lang="en-US" dirty="0"/>
          </a:p>
        </p:txBody>
      </p:sp>
      <p:graphicFrame>
        <p:nvGraphicFramePr>
          <p:cNvPr id="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163553"/>
              </p:ext>
            </p:extLst>
          </p:nvPr>
        </p:nvGraphicFramePr>
        <p:xfrm>
          <a:off x="3448050" y="5915138"/>
          <a:ext cx="52959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10" imgW="2298700" imgH="342900" progId="Equation.3">
                  <p:embed/>
                </p:oleObj>
              </mc:Choice>
              <mc:Fallback>
                <p:oleObj name="Equation" r:id="rId10" imgW="2298700" imgH="342900" progId="Equation.3">
                  <p:embed/>
                  <p:pic>
                    <p:nvPicPr>
                      <p:cNvPr id="5325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5915138"/>
                        <a:ext cx="52959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7596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-762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The t-distribution</a:t>
            </a:r>
          </a:p>
        </p:txBody>
      </p:sp>
      <p:pic>
        <p:nvPicPr>
          <p:cNvPr id="5017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990600"/>
            <a:ext cx="9502775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869F10-32B9-477D-BBF1-E0F83765293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42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755</Words>
  <Application>Microsoft Macintosh PowerPoint</Application>
  <PresentationFormat>Widescreen</PresentationFormat>
  <Paragraphs>121</Paragraphs>
  <Slides>11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Calibri</vt:lpstr>
      <vt:lpstr>Calibri Light</vt:lpstr>
      <vt:lpstr>Courier New</vt:lpstr>
      <vt:lpstr>MathJax_Main</vt:lpstr>
      <vt:lpstr>MathJax_Math-italic</vt:lpstr>
      <vt:lpstr>MathJax_Size2</vt:lpstr>
      <vt:lpstr>Times New Roman</vt:lpstr>
      <vt:lpstr>Wingdings</vt:lpstr>
      <vt:lpstr>Arial</vt:lpstr>
      <vt:lpstr>Office Theme</vt:lpstr>
      <vt:lpstr>Equation</vt:lpstr>
      <vt:lpstr>Bitmap Image</vt:lpstr>
      <vt:lpstr>Lecture 4 overview </vt:lpstr>
      <vt:lpstr>Sampling</vt:lpstr>
      <vt:lpstr>Central Limit theorem</vt:lpstr>
      <vt:lpstr>Probability distribution</vt:lpstr>
      <vt:lpstr>AUC, intervals and Z-scores</vt:lpstr>
      <vt:lpstr>PowerPoint Presentation</vt:lpstr>
      <vt:lpstr>Confidence Intervals:</vt:lpstr>
      <vt:lpstr>t-distribution for confidence interval of means</vt:lpstr>
      <vt:lpstr>The t-distribution</vt:lpstr>
      <vt:lpstr>Approximation to normal distribution</vt:lpstr>
      <vt:lpstr>Confidence intervals for proportions</vt:lpstr>
    </vt:vector>
  </TitlesOfParts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NELSON KALEMA</dc:creator>
  <cp:lastModifiedBy>Judy Hahn</cp:lastModifiedBy>
  <cp:revision>41</cp:revision>
  <dcterms:created xsi:type="dcterms:W3CDTF">2016-10-06T04:13:16Z</dcterms:created>
  <dcterms:modified xsi:type="dcterms:W3CDTF">2016-10-06T18:46:08Z</dcterms:modified>
</cp:coreProperties>
</file>