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1" r:id="rId1"/>
  </p:sldMasterIdLst>
  <p:notesMasterIdLst>
    <p:notesMasterId r:id="rId46"/>
  </p:notesMasterIdLst>
  <p:handoutMasterIdLst>
    <p:handoutMasterId r:id="rId47"/>
  </p:handoutMasterIdLst>
  <p:sldIdLst>
    <p:sldId id="273" r:id="rId2"/>
    <p:sldId id="455" r:id="rId3"/>
    <p:sldId id="456" r:id="rId4"/>
    <p:sldId id="457" r:id="rId5"/>
    <p:sldId id="494" r:id="rId6"/>
    <p:sldId id="458" r:id="rId7"/>
    <p:sldId id="496" r:id="rId8"/>
    <p:sldId id="497" r:id="rId9"/>
    <p:sldId id="498" r:id="rId10"/>
    <p:sldId id="495" r:id="rId11"/>
    <p:sldId id="462" r:id="rId12"/>
    <p:sldId id="552" r:id="rId13"/>
    <p:sldId id="463" r:id="rId14"/>
    <p:sldId id="464" r:id="rId15"/>
    <p:sldId id="465" r:id="rId16"/>
    <p:sldId id="466" r:id="rId17"/>
    <p:sldId id="467" r:id="rId18"/>
    <p:sldId id="468" r:id="rId19"/>
    <p:sldId id="469" r:id="rId20"/>
    <p:sldId id="470" r:id="rId21"/>
    <p:sldId id="471" r:id="rId22"/>
    <p:sldId id="472" r:id="rId23"/>
    <p:sldId id="551" r:id="rId24"/>
    <p:sldId id="473" r:id="rId25"/>
    <p:sldId id="490" r:id="rId26"/>
    <p:sldId id="528" r:id="rId27"/>
    <p:sldId id="529" r:id="rId28"/>
    <p:sldId id="530" r:id="rId29"/>
    <p:sldId id="532" r:id="rId30"/>
    <p:sldId id="533" r:id="rId31"/>
    <p:sldId id="535" r:id="rId32"/>
    <p:sldId id="536" r:id="rId33"/>
    <p:sldId id="538" r:id="rId34"/>
    <p:sldId id="539" r:id="rId35"/>
    <p:sldId id="540" r:id="rId36"/>
    <p:sldId id="541" r:id="rId37"/>
    <p:sldId id="542" r:id="rId38"/>
    <p:sldId id="543" r:id="rId39"/>
    <p:sldId id="544" r:id="rId40"/>
    <p:sldId id="546" r:id="rId41"/>
    <p:sldId id="547" r:id="rId42"/>
    <p:sldId id="548" r:id="rId43"/>
    <p:sldId id="549" r:id="rId44"/>
    <p:sldId id="531" r:id="rId45"/>
  </p:sldIdLst>
  <p:sldSz cx="9144000" cy="6858000" type="screen4x3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CC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9" autoAdjust="0"/>
    <p:restoredTop sz="84936" autoAdjust="0"/>
  </p:normalViewPr>
  <p:slideViewPr>
    <p:cSldViewPr>
      <p:cViewPr varScale="1">
        <p:scale>
          <a:sx n="113" d="100"/>
          <a:sy n="113" d="100"/>
        </p:scale>
        <p:origin x="-158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30" y="-102"/>
      </p:cViewPr>
      <p:guideLst>
        <p:guide orient="horz" pos="2924"/>
        <p:guide pos="22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3032125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6" tIns="46513" rIns="93026" bIns="46513" numCol="1" anchor="t" anchorCtr="0" compatLnSpc="1">
            <a:prstTxWarp prst="textNoShape">
              <a:avLst/>
            </a:prstTxWarp>
          </a:bodyPr>
          <a:lstStyle>
            <a:lvl1pPr defTabSz="929311">
              <a:defRPr sz="1200"/>
            </a:lvl1pPr>
          </a:lstStyle>
          <a:p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576" y="1"/>
            <a:ext cx="3032125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6" tIns="46513" rIns="93026" bIns="46513" numCol="1" anchor="t" anchorCtr="0" compatLnSpc="1">
            <a:prstTxWarp prst="textNoShape">
              <a:avLst/>
            </a:prstTxWarp>
          </a:bodyPr>
          <a:lstStyle>
            <a:lvl1pPr algn="r" defTabSz="929311">
              <a:defRPr sz="1200"/>
            </a:lvl1pPr>
          </a:lstStyle>
          <a:p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8819517"/>
            <a:ext cx="3032125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6" tIns="46513" rIns="93026" bIns="46513" numCol="1" anchor="b" anchorCtr="0" compatLnSpc="1">
            <a:prstTxWarp prst="textNoShape">
              <a:avLst/>
            </a:prstTxWarp>
          </a:bodyPr>
          <a:lstStyle>
            <a:lvl1pPr defTabSz="929311">
              <a:defRPr sz="1200"/>
            </a:lvl1pPr>
          </a:lstStyle>
          <a:p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576" y="8819517"/>
            <a:ext cx="3032125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6" tIns="46513" rIns="93026" bIns="46513" numCol="1" anchor="b" anchorCtr="0" compatLnSpc="1">
            <a:prstTxWarp prst="textNoShape">
              <a:avLst/>
            </a:prstTxWarp>
          </a:bodyPr>
          <a:lstStyle>
            <a:lvl1pPr algn="r" defTabSz="929311">
              <a:defRPr sz="1200"/>
            </a:lvl1pPr>
          </a:lstStyle>
          <a:p>
            <a:fld id="{686B5FDE-BAFF-40F6-AF95-9C075D9F7E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6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3032125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2" tIns="45751" rIns="91502" bIns="45751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90" y="1"/>
            <a:ext cx="3032125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2" tIns="45751" rIns="91502" bIns="4575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228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9513" y="696913"/>
            <a:ext cx="4638675" cy="3479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228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90" y="4409759"/>
            <a:ext cx="5597525" cy="4177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2" tIns="45751" rIns="91502" bIns="457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8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8817928"/>
            <a:ext cx="3032125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2" tIns="45751" rIns="91502" bIns="45751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228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90" y="8817928"/>
            <a:ext cx="3032125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2" tIns="45751" rIns="91502" bIns="4575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498DC337-269A-4BB5-AAA9-186AF1BE57E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834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9513" y="696913"/>
            <a:ext cx="4638675" cy="3479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DC337-269A-4BB5-AAA9-186AF1BE57E4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DC337-269A-4BB5-AAA9-186AF1BE57E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958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CD0B64-7F53-4342-A31E-F99C25DB966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815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manuscript, drop</a:t>
            </a:r>
            <a:r>
              <a:rPr lang="en-US" baseline="0" dirty="0" smtClean="0"/>
              <a:t> stratum column; drop </a:t>
            </a:r>
            <a:r>
              <a:rPr lang="en-US" baseline="0" dirty="0" err="1" smtClean="0"/>
              <a:t>Nna</a:t>
            </a:r>
            <a:r>
              <a:rPr lang="en-US" baseline="0" dirty="0" smtClean="0"/>
              <a:t> col; add Historical comparator stratum 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CD0B64-7F53-4342-A31E-F99C25DB9662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2210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</a:t>
            </a:r>
            <a:r>
              <a:rPr lang="en-US" baseline="0" dirty="0" smtClean="0"/>
              <a:t> manuscript, drop stratum column, drop </a:t>
            </a:r>
            <a:r>
              <a:rPr lang="en-US" baseline="0" dirty="0" err="1" smtClean="0"/>
              <a:t>nna</a:t>
            </a:r>
            <a:r>
              <a:rPr lang="en-US" baseline="0" dirty="0" smtClean="0"/>
              <a:t>, add stratum %, add 6 month, 12 month and 36 month (?) OS to this table.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CD0B64-7F53-4342-A31E-F99C25DB9662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381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590800" y="297180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554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5548" name="Text Box 12"/>
          <p:cNvSpPr txBox="1">
            <a:spLocks noChangeArrowheads="1"/>
          </p:cNvSpPr>
          <p:nvPr userDrawn="1"/>
        </p:nvSpPr>
        <p:spPr bwMode="auto">
          <a:xfrm>
            <a:off x="0" y="6400801"/>
            <a:ext cx="9144000" cy="46166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5550" name="Text Box 14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5551" name="Text Box 15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46166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09600" y="1219201"/>
            <a:ext cx="8001000" cy="51054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50224"/>
            <a:ext cx="9144000" cy="307777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219201"/>
            <a:ext cx="8001000" cy="51054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50224"/>
            <a:ext cx="9144000" cy="307777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19201"/>
            <a:ext cx="39243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1"/>
            <a:ext cx="39243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0" y="1"/>
            <a:ext cx="91440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219201"/>
            <a:ext cx="8001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452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550224"/>
            <a:ext cx="9144000" cy="30777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4526" name="Text Box 14"/>
          <p:cNvSpPr txBox="1">
            <a:spLocks noChangeArrowheads="1"/>
          </p:cNvSpPr>
          <p:nvPr userDrawn="1"/>
        </p:nvSpPr>
        <p:spPr bwMode="auto">
          <a:xfrm>
            <a:off x="-92074" y="762001"/>
            <a:ext cx="92360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27" name="Text Box 15"/>
          <p:cNvSpPr txBox="1">
            <a:spLocks noChangeArrowheads="1"/>
          </p:cNvSpPr>
          <p:nvPr userDrawn="1"/>
        </p:nvSpPr>
        <p:spPr bwMode="auto">
          <a:xfrm>
            <a:off x="8650859" y="6613526"/>
            <a:ext cx="34176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fld id="{1FB1867C-3260-4668-AFDA-11FD68CB92BC}" type="slidenum">
              <a:rPr lang="en-US" sz="1000">
                <a:latin typeface="Arial" charset="0"/>
              </a:rPr>
              <a:pPr algn="ctr"/>
              <a:t>‹#›</a:t>
            </a:fld>
            <a:endParaRPr lang="en-US" sz="1000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838200"/>
            <a:ext cx="9144000" cy="16002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3200" dirty="0" smtClean="0">
                <a:cs typeface="Times New Roman" pitchFamily="18" charset="0"/>
              </a:rPr>
              <a:t>EPI 262:</a:t>
            </a:r>
            <a:br>
              <a:rPr lang="en-US" sz="3200" dirty="0" smtClean="0">
                <a:cs typeface="Times New Roman" pitchFamily="18" charset="0"/>
              </a:rPr>
            </a:br>
            <a:r>
              <a:rPr lang="en-US" sz="3200" dirty="0" smtClean="0">
                <a:cs typeface="Times New Roman" pitchFamily="18" charset="0"/>
              </a:rPr>
              <a:t>Meta-Analysis Case Studies </a:t>
            </a:r>
            <a:br>
              <a:rPr lang="en-US" sz="3200" dirty="0" smtClean="0"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762000"/>
            <a:ext cx="8229600" cy="6096000"/>
          </a:xfrm>
        </p:spPr>
        <p:txBody>
          <a:bodyPr/>
          <a:lstStyle/>
          <a:p>
            <a:pPr algn="ctr">
              <a:lnSpc>
                <a:spcPct val="110000"/>
              </a:lnSpc>
            </a:pPr>
            <a:endParaRPr lang="en-US" sz="2400" dirty="0" smtClean="0"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endParaRPr lang="en-US" sz="2400" dirty="0"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endParaRPr lang="en-US" sz="2400" dirty="0" smtClean="0"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endParaRPr lang="en-US" sz="2400" dirty="0"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endParaRPr lang="en-US" sz="2400" dirty="0" smtClean="0"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endParaRPr lang="en-US" sz="2400" dirty="0" smtClean="0"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endParaRPr lang="en-US" sz="2400" dirty="0" smtClean="0"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endParaRPr lang="en-US" sz="2400" dirty="0" smtClean="0"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endParaRPr lang="en-US" sz="2400" dirty="0"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r>
              <a:rPr lang="en-US" sz="2400" dirty="0" smtClean="0">
                <a:cs typeface="Times New Roman" pitchFamily="18" charset="0"/>
              </a:rPr>
              <a:t>Course Director:  Michael A. Kelsh, MPH, PhD</a:t>
            </a:r>
            <a:endParaRPr lang="en-US" sz="2400" dirty="0"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r>
              <a:rPr lang="en-US" sz="2000" dirty="0" smtClean="0">
                <a:cs typeface="Times New Roman" pitchFamily="18" charset="0"/>
              </a:rPr>
              <a:t>Center for Observational Research, Amgen</a:t>
            </a:r>
            <a:r>
              <a:rPr lang="en-US" sz="2000" dirty="0">
                <a:cs typeface="Times New Roman" pitchFamily="18" charset="0"/>
              </a:rPr>
              <a:t>, Inc</a:t>
            </a:r>
            <a:r>
              <a:rPr lang="en-US" sz="2000" dirty="0" smtClean="0">
                <a:cs typeface="Times New Roman" pitchFamily="18" charset="0"/>
              </a:rPr>
              <a:t>.</a:t>
            </a:r>
          </a:p>
          <a:p>
            <a:pPr algn="ctr">
              <a:lnSpc>
                <a:spcPct val="110000"/>
              </a:lnSpc>
            </a:pPr>
            <a:r>
              <a:rPr lang="en-US" sz="2000" dirty="0" smtClean="0">
                <a:cs typeface="Times New Roman" pitchFamily="18" charset="0"/>
              </a:rPr>
              <a:t>Department of Epidemiology and Biostatistics, UCSF</a:t>
            </a:r>
          </a:p>
          <a:p>
            <a:pPr algn="ctr">
              <a:lnSpc>
                <a:spcPct val="110000"/>
              </a:lnSpc>
            </a:pPr>
            <a:endParaRPr lang="en-US" sz="2000" dirty="0">
              <a:cs typeface="Times New Roman" pitchFamily="18" charset="0"/>
            </a:endParaRPr>
          </a:p>
          <a:p>
            <a:pPr>
              <a:lnSpc>
                <a:spcPct val="110000"/>
              </a:lnSpc>
            </a:pPr>
            <a:endParaRPr lang="en-US" sz="2000" dirty="0" smtClean="0">
              <a:cs typeface="Times New Roman" pitchFamily="18" charset="0"/>
            </a:endParaRPr>
          </a:p>
          <a:p>
            <a:pPr>
              <a:lnSpc>
                <a:spcPct val="110000"/>
              </a:lnSpc>
            </a:pPr>
            <a:endParaRPr lang="en-US" sz="2000" dirty="0">
              <a:cs typeface="Times New Roman" pitchFamily="18" charset="0"/>
            </a:endParaRPr>
          </a:p>
          <a:p>
            <a:pPr>
              <a:lnSpc>
                <a:spcPct val="110000"/>
              </a:lnSpc>
            </a:pPr>
            <a:r>
              <a:rPr lang="en-US" sz="2000" dirty="0" smtClean="0">
                <a:cs typeface="Times New Roman" pitchFamily="18" charset="0"/>
              </a:rPr>
              <a:t>* Acknowledgement – Charles Poole, UNC</a:t>
            </a:r>
            <a:r>
              <a:rPr lang="en-US" sz="2400" dirty="0" smtClean="0">
                <a:cs typeface="Times New Roman" pitchFamily="18" charset="0"/>
              </a:rPr>
              <a:t/>
            </a:r>
            <a:br>
              <a:rPr lang="en-US" sz="2400" dirty="0" smtClean="0">
                <a:cs typeface="Times New Roman" pitchFamily="18" charset="0"/>
              </a:rPr>
            </a:br>
            <a:r>
              <a:rPr lang="en-US" sz="2400" dirty="0" smtClean="0">
                <a:cs typeface="Times New Roman" pitchFamily="18" charset="0"/>
              </a:rPr>
              <a:t/>
            </a:r>
            <a:br>
              <a:rPr lang="en-US" sz="2400" dirty="0" smtClean="0">
                <a:cs typeface="Times New Roman" pitchFamily="18" charset="0"/>
              </a:rPr>
            </a:b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203200" y="1579563"/>
            <a:ext cx="8699500" cy="34448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3600" smtClean="0">
                <a:ea typeface="ＭＳ Ｐゴシック" pitchFamily="65" charset="-128"/>
              </a:rPr>
              <a:t>MetaAnalysis – A Transparent Quantitative Summary of Epidemiologic Data? – Think Again:  A Case Study of Hair Dye Use and Bladder Cancer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371600" y="4816475"/>
            <a:ext cx="6400800" cy="1282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altLang="en-US" sz="2800" smtClean="0">
              <a:ea typeface="ＭＳ Ｐゴシック" pitchFamily="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46770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120650"/>
            <a:ext cx="87630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lnSpc>
                <a:spcPts val="3438"/>
              </a:lnSpc>
            </a:pPr>
            <a:endParaRPr lang="en-US" altLang="en-US" dirty="0" smtClean="0">
              <a:ea typeface="ＭＳ Ｐゴシック" pitchFamily="65" charset="-128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7025" y="1404938"/>
            <a:ext cx="8686800" cy="50069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>
                <a:ea typeface="ＭＳ Ｐゴシック" pitchFamily="65" charset="-128"/>
              </a:rPr>
              <a:t>Huncharek and Kupelnick 2005 (Public Health Reports):</a:t>
            </a:r>
          </a:p>
          <a:p>
            <a:pPr lvl="1"/>
            <a:r>
              <a:rPr lang="en-US" altLang="en-US" smtClean="0">
                <a:ea typeface="ＭＳ Ｐゴシック" pitchFamily="65" charset="-128"/>
              </a:rPr>
              <a:t>“The available epidemiological data suggest an association between personal hair dye use products and increased risk of bladder cancer”</a:t>
            </a:r>
          </a:p>
          <a:p>
            <a:r>
              <a:rPr lang="en-US" altLang="en-US" smtClean="0">
                <a:ea typeface="ＭＳ Ｐゴシック" pitchFamily="65" charset="-128"/>
              </a:rPr>
              <a:t>Takkouch et al 2005 (JAMA):</a:t>
            </a:r>
          </a:p>
          <a:p>
            <a:pPr lvl="1"/>
            <a:r>
              <a:rPr lang="en-US" altLang="en-US" smtClean="0">
                <a:ea typeface="ＭＳ Ｐゴシック" pitchFamily="65" charset="-128"/>
              </a:rPr>
              <a:t>“..pooled relative risk for ever users of hair dyes was 1.01 (95% CI 0.89-1.14) for bladder cancer (10 studies).  No effect was observed for use of permanent dyes or for extensive use..”  </a:t>
            </a:r>
          </a:p>
        </p:txBody>
      </p:sp>
      <p:sp>
        <p:nvSpPr>
          <p:cNvPr id="4" name="Title 3"/>
          <p:cNvSpPr txBox="1">
            <a:spLocks/>
          </p:cNvSpPr>
          <p:nvPr/>
        </p:nvSpPr>
        <p:spPr bwMode="auto">
          <a:xfrm>
            <a:off x="0" y="-30480"/>
            <a:ext cx="9144000" cy="106679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kern="0" dirty="0" smtClean="0"/>
              <a:t>Conflicting Meta-Analysis </a:t>
            </a:r>
            <a:r>
              <a:rPr lang="en-US" kern="0" dirty="0" smtClean="0"/>
              <a:t>Conclusions:</a:t>
            </a:r>
          </a:p>
          <a:p>
            <a:r>
              <a:rPr lang="en-US" kern="0" dirty="0" smtClean="0"/>
              <a:t>Personal Hair Dye Use and Bladder Cancer </a:t>
            </a:r>
            <a:r>
              <a:rPr lang="en-US" kern="0" dirty="0" smtClean="0"/>
              <a:t> 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3123493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" y="0"/>
            <a:ext cx="8850313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lnSpc>
                <a:spcPts val="3438"/>
              </a:lnSpc>
            </a:pPr>
            <a:endParaRPr lang="en-US" altLang="en-US" dirty="0" smtClean="0">
              <a:ea typeface="ＭＳ Ｐゴシック" pitchFamily="65" charset="-128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82713"/>
            <a:ext cx="8229600" cy="46370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>
                <a:ea typeface="ＭＳ Ｐゴシック" pitchFamily="65" charset="-128"/>
              </a:rPr>
              <a:t>Bladder cancer – significant public health issue ~ 50,000 new cases diagnosed per year</a:t>
            </a:r>
          </a:p>
          <a:p>
            <a:r>
              <a:rPr lang="en-US" altLang="en-US" smtClean="0">
                <a:ea typeface="ＭＳ Ｐゴシック" pitchFamily="65" charset="-128"/>
              </a:rPr>
              <a:t>Widespread hair dye use </a:t>
            </a:r>
          </a:p>
          <a:p>
            <a:pPr lvl="1"/>
            <a:r>
              <a:rPr lang="en-US" altLang="en-US" smtClean="0">
                <a:ea typeface="ＭＳ Ｐゴシック" pitchFamily="65" charset="-128"/>
              </a:rPr>
              <a:t>&gt; 33% usage among women &gt; 40 yrs old </a:t>
            </a:r>
          </a:p>
          <a:p>
            <a:pPr lvl="1"/>
            <a:r>
              <a:rPr lang="en-US" altLang="en-US" smtClean="0">
                <a:ea typeface="ＭＳ Ｐゴシック" pitchFamily="65" charset="-128"/>
              </a:rPr>
              <a:t>~10% usage among men &gt; 40 yrs old </a:t>
            </a:r>
          </a:p>
          <a:p>
            <a:r>
              <a:rPr lang="en-US" altLang="en-US" smtClean="0">
                <a:ea typeface="ＭＳ Ｐゴシック" pitchFamily="65" charset="-128"/>
              </a:rPr>
              <a:t>Aromatic amine in hair dyes – potential to be absorbed percutaneously </a:t>
            </a:r>
          </a:p>
          <a:p>
            <a:r>
              <a:rPr lang="en-US" altLang="en-US" smtClean="0">
                <a:ea typeface="ＭＳ Ｐゴシック" pitchFamily="65" charset="-128"/>
              </a:rPr>
              <a:t>Potential occupational risk among hair dressers</a:t>
            </a:r>
          </a:p>
        </p:txBody>
      </p:sp>
      <p:sp>
        <p:nvSpPr>
          <p:cNvPr id="4" name="Title 3"/>
          <p:cNvSpPr txBox="1">
            <a:spLocks/>
          </p:cNvSpPr>
          <p:nvPr/>
        </p:nvSpPr>
        <p:spPr bwMode="auto">
          <a:xfrm>
            <a:off x="0" y="0"/>
            <a:ext cx="9144000" cy="114299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kern="0" dirty="0" smtClean="0"/>
              <a:t>Personal Hair Dyes and Bladder Cancer</a:t>
            </a:r>
          </a:p>
          <a:p>
            <a:r>
              <a:rPr lang="en-US" kern="0" dirty="0" smtClean="0"/>
              <a:t> 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7146683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120650"/>
            <a:ext cx="87630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lnSpc>
                <a:spcPts val="3438"/>
              </a:lnSpc>
            </a:pPr>
            <a:endParaRPr lang="en-US" altLang="en-US" dirty="0" smtClean="0">
              <a:ea typeface="ＭＳ Ｐゴシック" pitchFamily="65" charset="-128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404938"/>
            <a:ext cx="9144000" cy="50069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err="1" smtClean="0">
                <a:ea typeface="ＭＳ Ｐゴシック" pitchFamily="65" charset="-128"/>
              </a:rPr>
              <a:t>Huncharek</a:t>
            </a:r>
            <a:r>
              <a:rPr lang="en-US" altLang="en-US" dirty="0" smtClean="0">
                <a:ea typeface="ＭＳ Ｐゴシック" pitchFamily="65" charset="-128"/>
              </a:rPr>
              <a:t> and </a:t>
            </a:r>
            <a:r>
              <a:rPr lang="en-US" altLang="en-US" dirty="0" err="1" smtClean="0">
                <a:ea typeface="ＭＳ Ｐゴシック" pitchFamily="65" charset="-128"/>
              </a:rPr>
              <a:t>Kupelnick</a:t>
            </a:r>
            <a:r>
              <a:rPr lang="en-US" altLang="en-US" dirty="0" smtClean="0">
                <a:ea typeface="ＭＳ Ｐゴシック" pitchFamily="65" charset="-128"/>
              </a:rPr>
              <a:t> 2005 (Pub Health Reports):</a:t>
            </a:r>
          </a:p>
          <a:p>
            <a:pPr lvl="1"/>
            <a:r>
              <a:rPr lang="en-US" altLang="en-US" sz="2400" dirty="0" smtClean="0">
                <a:ea typeface="ＭＳ Ｐゴシック" pitchFamily="65" charset="-128"/>
              </a:rPr>
              <a:t>“Initially combining homogeneous data from six case-control and one cohort study yielded a non-significant RR of 1.01 (95% CI 0.92-1.11), suggesting no association between hair dye use and bladder cancer” </a:t>
            </a:r>
          </a:p>
          <a:p>
            <a:pPr lvl="1"/>
            <a:endParaRPr lang="en-US" altLang="en-US" sz="2400" dirty="0" smtClean="0">
              <a:ea typeface="ＭＳ Ｐゴシック" pitchFamily="65" charset="-128"/>
            </a:endParaRPr>
          </a:p>
          <a:p>
            <a:pPr lvl="1"/>
            <a:r>
              <a:rPr lang="en-US" altLang="en-US" sz="2400" dirty="0" smtClean="0">
                <a:ea typeface="ＭＳ Ｐゴシック" pitchFamily="65" charset="-128"/>
              </a:rPr>
              <a:t>“Sensitivity Analysis examining the influence of hair dye type, color, and study design… showed that uncontrolled confounding and design limitations contributed to a spurious non-significant summary of RR.”  Sensitivity summary RRs ranged from 1.22 (1.11-.51) to 1.50 (1.30-1.98).   </a:t>
            </a:r>
          </a:p>
        </p:txBody>
      </p:sp>
      <p:sp>
        <p:nvSpPr>
          <p:cNvPr id="4" name="Title 3"/>
          <p:cNvSpPr txBox="1">
            <a:spLocks/>
          </p:cNvSpPr>
          <p:nvPr/>
        </p:nvSpPr>
        <p:spPr bwMode="auto">
          <a:xfrm>
            <a:off x="0" y="0"/>
            <a:ext cx="9144000" cy="106679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kern="0" dirty="0" smtClean="0"/>
              <a:t>Conflicting Meta-Analysis Conclusions</a:t>
            </a:r>
          </a:p>
          <a:p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8096148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-12065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lnSpc>
                <a:spcPts val="3438"/>
              </a:lnSpc>
            </a:pPr>
            <a:endParaRPr lang="en-US" altLang="en-US" dirty="0" smtClean="0">
              <a:ea typeface="ＭＳ Ｐゴシック" pitchFamily="65" charset="-128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328738"/>
            <a:ext cx="8686800" cy="52466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>
                <a:ea typeface="ＭＳ Ｐゴシック" pitchFamily="65" charset="-128"/>
              </a:rPr>
              <a:t>Compare, update and expand previous meta-analysis on hair dye use</a:t>
            </a:r>
          </a:p>
          <a:p>
            <a:r>
              <a:rPr lang="en-US" altLang="en-US" smtClean="0">
                <a:ea typeface="ＭＳ Ｐゴシック" pitchFamily="65" charset="-128"/>
              </a:rPr>
              <a:t>Updated meta-analysis would include:</a:t>
            </a:r>
          </a:p>
          <a:p>
            <a:pPr lvl="1"/>
            <a:r>
              <a:rPr lang="en-US" altLang="en-US" smtClean="0">
                <a:ea typeface="ＭＳ Ｐゴシック" pitchFamily="65" charset="-128"/>
              </a:rPr>
              <a:t>Heterogeneity, sensitivity &amp; influence analyses</a:t>
            </a:r>
          </a:p>
          <a:p>
            <a:pPr lvl="1"/>
            <a:r>
              <a:rPr lang="en-US" altLang="en-US" smtClean="0">
                <a:ea typeface="ＭＳ Ｐゴシック" pitchFamily="65" charset="-128"/>
              </a:rPr>
              <a:t>Two recently published studies </a:t>
            </a:r>
          </a:p>
          <a:p>
            <a:pPr lvl="1"/>
            <a:r>
              <a:rPr lang="en-US" altLang="en-US" smtClean="0">
                <a:ea typeface="ＭＳ Ｐゴシック" pitchFamily="65" charset="-128"/>
              </a:rPr>
              <a:t>Analyses of regular and permanent hair dye use</a:t>
            </a:r>
          </a:p>
          <a:p>
            <a:pPr lvl="1"/>
            <a:r>
              <a:rPr lang="en-US" altLang="en-US" smtClean="0">
                <a:ea typeface="ＭＳ Ｐゴシック" pitchFamily="65" charset="-128"/>
              </a:rPr>
              <a:t>Analyze aspects of exposure – duration, frequency, dark hair dyes</a:t>
            </a:r>
          </a:p>
          <a:p>
            <a:r>
              <a:rPr lang="en-US" altLang="en-US" smtClean="0">
                <a:ea typeface="ＭＳ Ｐゴシック" pitchFamily="65" charset="-128"/>
              </a:rPr>
              <a:t>Assess potential methodological differences of previous meta-analyses  </a:t>
            </a:r>
          </a:p>
        </p:txBody>
      </p:sp>
      <p:sp>
        <p:nvSpPr>
          <p:cNvPr id="4" name="Title 3"/>
          <p:cNvSpPr txBox="1">
            <a:spLocks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kern="0" dirty="0" smtClean="0"/>
              <a:t>Meta-Analysis Study Objectives</a:t>
            </a:r>
          </a:p>
          <a:p>
            <a:r>
              <a:rPr lang="en-US" kern="0" dirty="0" smtClean="0"/>
              <a:t> 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355677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-106363"/>
            <a:ext cx="8229600" cy="114300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lnSpc>
                <a:spcPts val="3638"/>
              </a:lnSpc>
            </a:pPr>
            <a:endParaRPr lang="en-US" altLang="en-US" dirty="0" smtClean="0">
              <a:ea typeface="ＭＳ Ｐゴシック" pitchFamily="65" charset="-128"/>
            </a:endParaRPr>
          </a:p>
        </p:txBody>
      </p:sp>
      <p:pic>
        <p:nvPicPr>
          <p:cNvPr id="1024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96" y="1371600"/>
            <a:ext cx="9014401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3"/>
          <p:cNvSpPr txBox="1">
            <a:spLocks/>
          </p:cNvSpPr>
          <p:nvPr/>
        </p:nvSpPr>
        <p:spPr bwMode="auto">
          <a:xfrm>
            <a:off x="0" y="0"/>
            <a:ext cx="9144000" cy="114299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kern="0" dirty="0" smtClean="0"/>
              <a:t>Personal Hair Dye Use and Bladder Cancer – Individual Study Results 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2370875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-106363"/>
            <a:ext cx="9144000" cy="114300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lnSpc>
                <a:spcPts val="3638"/>
              </a:lnSpc>
            </a:pPr>
            <a:endParaRPr lang="en-US" altLang="en-US" dirty="0" smtClean="0">
              <a:ea typeface="ＭＳ Ｐゴシック" pitchFamily="65" charset="-12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1257300"/>
          <a:ext cx="8720138" cy="5527674"/>
        </p:xfrm>
        <a:graphic>
          <a:graphicData uri="http://schemas.openxmlformats.org/drawingml/2006/table">
            <a:tbl>
              <a:tblPr/>
              <a:tblGrid>
                <a:gridCol w="2024334"/>
                <a:gridCol w="2210540"/>
                <a:gridCol w="2340611"/>
                <a:gridCol w="2144653"/>
              </a:tblGrid>
              <a:tr h="5597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Study Factor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Huncharek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&amp;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Kupelnick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2005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Takkouche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et al</a:t>
                      </a:r>
                      <a:r>
                        <a:rPr lang="en-US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., 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2005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Kelsh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et </a:t>
                      </a:r>
                      <a:r>
                        <a:rPr lang="en-US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al., 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2008 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96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Number of studies </a:t>
                      </a: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7 </a:t>
                      </a:r>
                      <a:endParaRPr lang="en-US" sz="1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 6 case-control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1 cohort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9 case-control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1 cohort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12  </a:t>
                      </a:r>
                      <a:endParaRPr lang="en-US" sz="1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11 case-control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1 cohort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95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Number of studies permanent hair dye 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latin typeface="Times New Roman"/>
                          <a:ea typeface="Times New Roman"/>
                          <a:cs typeface="Times New Roman"/>
                        </a:rPr>
                        <a:t>Did</a:t>
                      </a: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 not report </a:t>
                      </a: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606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Years of publication of studies </a:t>
                      </a: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1980-2001</a:t>
                      </a: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1977-2004</a:t>
                      </a: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1977-2006</a:t>
                      </a: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8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latin typeface="Times New Roman"/>
                          <a:ea typeface="Times New Roman"/>
                          <a:cs typeface="Times New Roman"/>
                        </a:rPr>
                        <a:t>Gender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No</a:t>
                      </a: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No</a:t>
                      </a: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Yes</a:t>
                      </a: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64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Other exposure metrics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No</a:t>
                      </a: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Intensive exposure</a:t>
                      </a: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-Duration </a:t>
                      </a:r>
                      <a:endParaRPr lang="en-US" sz="1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-Lifetime </a:t>
                      </a: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frequency 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-Dark </a:t>
                      </a: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color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64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Findings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1.01 (0.92-1.11)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1.01 (0.89-1.14)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0.97 (0.87–1.08) M+F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1.01 (0.89-1.14) W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0.82 (0.60-1.14) M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itle 3"/>
          <p:cNvSpPr txBox="1">
            <a:spLocks/>
          </p:cNvSpPr>
          <p:nvPr/>
        </p:nvSpPr>
        <p:spPr bwMode="auto">
          <a:xfrm>
            <a:off x="0" y="0"/>
            <a:ext cx="9144000" cy="106679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kern="0" dirty="0" smtClean="0"/>
              <a:t>Comparison of Meta-Analysis of Personal Hair Dye Use 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4257357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69888" y="1252538"/>
          <a:ext cx="8567737" cy="5253037"/>
        </p:xfrm>
        <a:graphic>
          <a:graphicData uri="http://schemas.openxmlformats.org/drawingml/2006/table">
            <a:tbl>
              <a:tblPr/>
              <a:tblGrid>
                <a:gridCol w="1850720"/>
                <a:gridCol w="1491461"/>
                <a:gridCol w="1643872"/>
                <a:gridCol w="1752739"/>
                <a:gridCol w="1828945"/>
              </a:tblGrid>
              <a:tr h="6562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Study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# Exposed 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Cases 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Women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Men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Women 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and </a:t>
                      </a:r>
                      <a:r>
                        <a:rPr lang="en-US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Men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45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/>
                          <a:ea typeface="Times New Roman"/>
                          <a:cs typeface="Times New Roman"/>
                        </a:rPr>
                        <a:t>Gago</a:t>
                      </a: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-Dominguez et al. 2001</a:t>
                      </a:r>
                      <a:r>
                        <a:rPr lang="en-US" sz="18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82 (women)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13 (men)</a:t>
                      </a: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1.8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1.01-3.3)</a:t>
                      </a: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0.8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0.4-2.0)</a:t>
                      </a: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1.4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0.9-2.2)</a:t>
                      </a: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62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Henley &amp; </a:t>
                      </a:r>
                      <a:r>
                        <a:rPr lang="en-US" sz="1800" dirty="0" err="1">
                          <a:latin typeface="Times New Roman"/>
                          <a:ea typeface="Times New Roman"/>
                          <a:cs typeface="Times New Roman"/>
                        </a:rPr>
                        <a:t>Thun</a:t>
                      </a: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 2001</a:t>
                      </a: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92 (women)</a:t>
                      </a: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1.08 </a:t>
                      </a:r>
                      <a:endParaRPr lang="en-US" sz="1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0.84-1.38)</a:t>
                      </a: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Not reported </a:t>
                      </a: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 Not reported </a:t>
                      </a: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62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Andrew et al. 2004</a:t>
                      </a: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32 (women)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7 (men)</a:t>
                      </a: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1.5 </a:t>
                      </a:r>
                      <a:endParaRPr lang="en-US" sz="1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0.8-2.7)</a:t>
                      </a: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0.6 </a:t>
                      </a:r>
                      <a:endParaRPr lang="en-US" sz="1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0.2-1.5)</a:t>
                      </a: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1.15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0.7-1.88)</a:t>
                      </a:r>
                      <a:r>
                        <a:rPr lang="en-US" sz="20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31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Lin et al. 2006</a:t>
                      </a: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77 (women)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23 (men)</a:t>
                      </a: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0.90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(0.41-1.96)</a:t>
                      </a: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0.68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0.36-1.29)</a:t>
                      </a: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0.81 </a:t>
                      </a:r>
                      <a:endParaRPr lang="en-US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0.50-1.30)</a:t>
                      </a: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62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/>
                          <a:ea typeface="Times New Roman"/>
                          <a:cs typeface="Times New Roman"/>
                        </a:rPr>
                        <a:t>Kogevinas</a:t>
                      </a: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 et al. 2006</a:t>
                      </a: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60 (women)</a:t>
                      </a: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0.8 </a:t>
                      </a:r>
                      <a:endParaRPr lang="en-US" sz="1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0.5-1.5)</a:t>
                      </a: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Not reported </a:t>
                      </a: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 Not reported </a:t>
                      </a: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9609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Meta Relative Risk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1.15 </a:t>
                      </a:r>
                      <a:endParaRPr lang="en-US" sz="20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0.91-1.46)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0.69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0.44-1.08)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1.06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0.89-1.27)* 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3476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latin typeface="Times New Roman"/>
                          <a:ea typeface="Times New Roman"/>
                          <a:cs typeface="Times New Roman"/>
                        </a:rPr>
                        <a:t>P-value for Heterogeneity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latin typeface="Times New Roman"/>
                          <a:ea typeface="Times New Roman"/>
                          <a:cs typeface="Times New Roman"/>
                        </a:rPr>
                        <a:t>0.311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latin typeface="Times New Roman"/>
                          <a:ea typeface="Times New Roman"/>
                          <a:cs typeface="Times New Roman"/>
                        </a:rPr>
                        <a:t>0.909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latin typeface="Times New Roman"/>
                          <a:ea typeface="Times New Roman"/>
                          <a:cs typeface="Times New Roman"/>
                        </a:rPr>
                        <a:t>0.464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382" marR="59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-106363"/>
            <a:ext cx="9144000" cy="1249363"/>
          </a:xfrm>
        </p:spPr>
        <p:txBody>
          <a:bodyPr/>
          <a:lstStyle/>
          <a:p>
            <a:r>
              <a:rPr lang="en-US" dirty="0" smtClean="0"/>
              <a:t>Meta-Analysis of Personal Hair Dye Use and Bladder Cancer – Sex Differences?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4462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-106363"/>
            <a:ext cx="9307513" cy="114300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lnSpc>
                <a:spcPts val="3638"/>
              </a:lnSpc>
            </a:pPr>
            <a:endParaRPr lang="en-US" altLang="en-US" dirty="0" smtClean="0">
              <a:ea typeface="ＭＳ Ｐゴシック" pitchFamily="65" charset="-12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5983252"/>
              </p:ext>
            </p:extLst>
          </p:nvPr>
        </p:nvGraphicFramePr>
        <p:xfrm>
          <a:off x="152400" y="1257300"/>
          <a:ext cx="8720138" cy="4751388"/>
        </p:xfrm>
        <a:graphic>
          <a:graphicData uri="http://schemas.openxmlformats.org/drawingml/2006/table">
            <a:tbl>
              <a:tblPr/>
              <a:tblGrid>
                <a:gridCol w="2024334"/>
                <a:gridCol w="2210540"/>
                <a:gridCol w="2340611"/>
                <a:gridCol w="2144653"/>
              </a:tblGrid>
              <a:tr h="60960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Summary RR  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Factor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Duration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Lifetime Frequency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Dark Hair Dye Use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96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Any Hair Dye Use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1.00 (0.85 – 1.19)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0.397*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1.12 (0.72 – 1.72)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0.093*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0.94 </a:t>
                      </a: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(0.74 – 1.19)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0.893*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32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Permanent Hair Dye Use  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1.31 (0.78 – 2.19)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0.130*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1.59 (0.69 – 3.64)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0.118*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NA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96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20+ Years Hair Dye Use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1.06 (0.79 – 1.40)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0.203*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NA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NA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928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Comments</a:t>
                      </a:r>
                      <a:endParaRPr lang="en-US" sz="2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Categories of duration: 6 - 33 years. 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5 of 7 studies 20+ years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# of applications 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5 studies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*p-value for heterogeneity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Black, Brown, Red hair dyes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971" marR="499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itle 3"/>
          <p:cNvSpPr txBox="1">
            <a:spLocks/>
          </p:cNvSpPr>
          <p:nvPr/>
        </p:nvSpPr>
        <p:spPr bwMode="auto">
          <a:xfrm>
            <a:off x="0" y="0"/>
            <a:ext cx="9144000" cy="106679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kern="0" dirty="0" smtClean="0"/>
              <a:t>Meta-Analysis – By Usage Characteristics</a:t>
            </a:r>
          </a:p>
          <a:p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5683152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-120650"/>
            <a:ext cx="9144000" cy="1111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lnSpc>
                <a:spcPts val="3438"/>
              </a:lnSpc>
            </a:pPr>
            <a:endParaRPr lang="en-US" altLang="en-US" dirty="0" smtClean="0">
              <a:ea typeface="ＭＳ Ｐゴシック" pitchFamily="65" charset="-128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7025" y="1404938"/>
            <a:ext cx="8686800" cy="50069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>
                <a:ea typeface="ＭＳ Ｐゴシック" pitchFamily="65" charset="-128"/>
              </a:rPr>
              <a:t>Huncharek sensitivity analysis – appeared to be ad-hoc and subjective </a:t>
            </a:r>
          </a:p>
          <a:p>
            <a:pPr lvl="1"/>
            <a:r>
              <a:rPr lang="en-US" altLang="en-US" smtClean="0">
                <a:ea typeface="ＭＳ Ｐゴシック" pitchFamily="65" charset="-128"/>
              </a:rPr>
              <a:t>Small studies excluded, mortality studies excluded – re-combined studies in inconsistent ways</a:t>
            </a:r>
          </a:p>
          <a:p>
            <a:r>
              <a:rPr lang="en-US" altLang="en-US" smtClean="0">
                <a:ea typeface="ＭＳ Ｐゴシック" pitchFamily="65" charset="-128"/>
              </a:rPr>
              <a:t>Three new studies (all reporting no association) – not included in first meta-analysis </a:t>
            </a:r>
          </a:p>
          <a:p>
            <a:r>
              <a:rPr lang="en-US" altLang="en-US" smtClean="0">
                <a:ea typeface="ＭＳ Ｐゴシック" pitchFamily="65" charset="-128"/>
              </a:rPr>
              <a:t>Data not fully explored in earlier meta-analyses </a:t>
            </a:r>
          </a:p>
        </p:txBody>
      </p:sp>
      <p:sp>
        <p:nvSpPr>
          <p:cNvPr id="4" name="Title 3"/>
          <p:cNvSpPr txBox="1">
            <a:spLocks/>
          </p:cNvSpPr>
          <p:nvPr/>
        </p:nvSpPr>
        <p:spPr bwMode="auto">
          <a:xfrm>
            <a:off x="0" y="0"/>
            <a:ext cx="9144000" cy="106679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kern="0" dirty="0" smtClean="0"/>
              <a:t>Why Different Conclusions? </a:t>
            </a:r>
          </a:p>
          <a:p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6689834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Meta-Analysis – Promise and Concern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"Meta-analysis is the wave of the future...It’s going to revolutionize how sciences, especially medicine, handle data. And it’s going to be the way many arguments are ended.” </a:t>
            </a:r>
          </a:p>
          <a:p>
            <a:pPr marL="0" indent="0">
              <a:buNone/>
            </a:pPr>
            <a:r>
              <a:rPr lang="en-US" sz="2400" i="1" dirty="0"/>
              <a:t>Thomas Chalmers (1990) </a:t>
            </a:r>
            <a:endParaRPr lang="en-US" sz="2400" i="1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"Meta-analysis is a boon for policy-makers who find themselves faced with a mountain of studies... That’s what everybody likes about it, and that’s also what everyone is so worried about.” </a:t>
            </a:r>
          </a:p>
          <a:p>
            <a:pPr marL="0" indent="0">
              <a:buNone/>
            </a:pPr>
            <a:r>
              <a:rPr lang="en-US" sz="2400" i="1" dirty="0" smtClean="0"/>
              <a:t>Kay </a:t>
            </a:r>
            <a:r>
              <a:rPr lang="en-US" sz="2400" i="1" dirty="0" err="1"/>
              <a:t>Dickersin</a:t>
            </a:r>
            <a:r>
              <a:rPr lang="en-US" sz="2400" i="1" dirty="0"/>
              <a:t> (1990)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3780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7025" y="1600199"/>
            <a:ext cx="8686800" cy="4811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>
                <a:ea typeface="ＭＳ Ｐゴシック" pitchFamily="65" charset="-128"/>
              </a:rPr>
              <a:t>Reliance on self report of hair dye use – likely exposure misclassification </a:t>
            </a:r>
          </a:p>
          <a:p>
            <a:r>
              <a:rPr lang="en-US" altLang="en-US" dirty="0" smtClean="0">
                <a:ea typeface="ＭＳ Ｐゴシック" pitchFamily="65" charset="-128"/>
              </a:rPr>
              <a:t>Small numbers of exposed cases </a:t>
            </a:r>
          </a:p>
          <a:p>
            <a:r>
              <a:rPr lang="en-US" altLang="en-US" dirty="0" smtClean="0">
                <a:ea typeface="ＭＳ Ｐゴシック" pitchFamily="65" charset="-128"/>
              </a:rPr>
              <a:t>Different types of bladder cancer not evaluated, may have different risk factors</a:t>
            </a:r>
          </a:p>
          <a:p>
            <a:r>
              <a:rPr lang="en-US" altLang="en-US" dirty="0" smtClean="0">
                <a:ea typeface="ＭＳ Ｐゴシック" pitchFamily="65" charset="-128"/>
              </a:rPr>
              <a:t>Limited characterization of exposure information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-120650"/>
            <a:ext cx="9144000" cy="1263650"/>
          </a:xfrm>
        </p:spPr>
        <p:txBody>
          <a:bodyPr/>
          <a:lstStyle/>
          <a:p>
            <a:r>
              <a:rPr lang="en-US" dirty="0" smtClean="0"/>
              <a:t>Limitations of Individual Studies</a:t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3191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7025" y="1262063"/>
            <a:ext cx="8686800" cy="5149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>
                <a:ea typeface="ＭＳ Ｐゴシック" pitchFamily="65" charset="-128"/>
              </a:rPr>
              <a:t>Inclusion criteria varied slightly (e.g. letters to editor not included in one meta-analysis)</a:t>
            </a:r>
          </a:p>
          <a:p>
            <a:r>
              <a:rPr lang="en-US" altLang="en-US" dirty="0" smtClean="0">
                <a:ea typeface="ＭＳ Ｐゴシック" pitchFamily="65" charset="-128"/>
              </a:rPr>
              <a:t>Data abstracted not always the same set </a:t>
            </a:r>
          </a:p>
          <a:p>
            <a:r>
              <a:rPr lang="en-US" altLang="en-US" dirty="0" smtClean="0">
                <a:ea typeface="ＭＳ Ｐゴシック" pitchFamily="65" charset="-128"/>
              </a:rPr>
              <a:t>Sensitivity analysis, subset analyses varied across the different studies </a:t>
            </a:r>
          </a:p>
          <a:p>
            <a:r>
              <a:rPr lang="en-US" altLang="en-US" dirty="0" smtClean="0">
                <a:ea typeface="ＭＳ Ｐゴシック" pitchFamily="65" charset="-128"/>
              </a:rPr>
              <a:t>Limitations of underlying studies – interpreted differently </a:t>
            </a:r>
          </a:p>
          <a:p>
            <a:pPr lvl="1"/>
            <a:r>
              <a:rPr lang="en-US" altLang="en-US" dirty="0" smtClean="0">
                <a:ea typeface="ＭＳ Ｐゴシック" pitchFamily="65" charset="-128"/>
              </a:rPr>
              <a:t>Lead to bias towards null – so association exists</a:t>
            </a:r>
          </a:p>
          <a:p>
            <a:pPr lvl="1"/>
            <a:r>
              <a:rPr lang="en-US" altLang="en-US" dirty="0" smtClean="0">
                <a:ea typeface="ＭＳ Ｐゴシック" pitchFamily="65" charset="-128"/>
              </a:rPr>
              <a:t>Do not allow for conclusion of association  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/>
              <a:t>Other Observations Across the different </a:t>
            </a:r>
            <a:br>
              <a:rPr lang="en-US" dirty="0" smtClean="0"/>
            </a:br>
            <a:r>
              <a:rPr lang="en-US" dirty="0" smtClean="0"/>
              <a:t>Meta-Analysis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063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7025" y="1284288"/>
            <a:ext cx="8686800" cy="5127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>
                <a:ea typeface="ＭＳ Ｐゴシック" pitchFamily="65" charset="-128"/>
              </a:rPr>
              <a:t>Reduces statistical error/uncertainty  </a:t>
            </a:r>
          </a:p>
          <a:p>
            <a:r>
              <a:rPr lang="en-US" altLang="en-US" smtClean="0">
                <a:ea typeface="ＭＳ Ｐゴシック" pitchFamily="65" charset="-128"/>
              </a:rPr>
              <a:t>Cannot eliminate systematic error in underlying individual studies </a:t>
            </a:r>
          </a:p>
          <a:p>
            <a:r>
              <a:rPr lang="en-US" altLang="en-US" smtClean="0">
                <a:ea typeface="ＭＳ Ｐゴシック" pitchFamily="65" charset="-128"/>
              </a:rPr>
              <a:t>Identify characterize heterogeneity across studies, influential groups of studies  </a:t>
            </a:r>
          </a:p>
          <a:p>
            <a:r>
              <a:rPr lang="en-US" altLang="en-US" smtClean="0">
                <a:ea typeface="ＭＳ Ｐゴシック" pitchFamily="65" charset="-128"/>
              </a:rPr>
              <a:t>Depending on how data are reported – can provide insight on exposure response</a:t>
            </a:r>
          </a:p>
          <a:p>
            <a:r>
              <a:rPr lang="en-US" altLang="en-US" smtClean="0">
                <a:ea typeface="ＭＳ Ｐゴシック" pitchFamily="65" charset="-128"/>
              </a:rPr>
              <a:t>Don’t necessarily address other criteria for evaluating causality</a:t>
            </a:r>
          </a:p>
          <a:p>
            <a:pPr lvl="1"/>
            <a:r>
              <a:rPr lang="en-US" altLang="en-US" smtClean="0">
                <a:ea typeface="ＭＳ Ｐゴシック" pitchFamily="65" charset="-128"/>
              </a:rPr>
              <a:t>Biological plausibility 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-30163"/>
            <a:ext cx="9144000" cy="1143001"/>
          </a:xfrm>
        </p:spPr>
        <p:txBody>
          <a:bodyPr/>
          <a:lstStyle/>
          <a:p>
            <a:r>
              <a:rPr lang="en-US" dirty="0" smtClean="0"/>
              <a:t>What Can Meta-Analyses Tell Us?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2001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-12065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lnSpc>
                <a:spcPts val="3438"/>
              </a:lnSpc>
            </a:pPr>
            <a:endParaRPr lang="en-US" altLang="en-US" dirty="0" smtClean="0">
              <a:ea typeface="ＭＳ Ｐゴシック" pitchFamily="65" charset="-128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93838"/>
            <a:ext cx="8229600" cy="45259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>
                <a:ea typeface="ＭＳ Ｐゴシック" pitchFamily="65" charset="-128"/>
              </a:rPr>
              <a:t>This research was funded by L’Oreal USA, a manufacturer of hair dyes and other beauty care products</a:t>
            </a:r>
          </a:p>
          <a:p>
            <a:r>
              <a:rPr lang="en-US" altLang="en-US" smtClean="0">
                <a:ea typeface="ＭＳ Ｐゴシック" pitchFamily="65" charset="-128"/>
              </a:rPr>
              <a:t>L’Oreal staff had no role in the design, interpretation of these data, or writing of the scientific manuscript</a:t>
            </a:r>
          </a:p>
          <a:p>
            <a:r>
              <a:rPr lang="en-US" altLang="en-US" smtClean="0">
                <a:ea typeface="ＭＳ Ｐゴシック" pitchFamily="65" charset="-128"/>
              </a:rPr>
              <a:t>Manuscript was not subject to approval by any staff or representative of L’Oreal</a:t>
            </a:r>
          </a:p>
        </p:txBody>
      </p:sp>
      <p:sp>
        <p:nvSpPr>
          <p:cNvPr id="4" name="Title 3"/>
          <p:cNvSpPr txBox="1">
            <a:spLocks/>
          </p:cNvSpPr>
          <p:nvPr/>
        </p:nvSpPr>
        <p:spPr bwMode="auto">
          <a:xfrm>
            <a:off x="0" y="-30480"/>
            <a:ext cx="9144000" cy="106679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kern="0" dirty="0" smtClean="0"/>
              <a:t>Research Funding</a:t>
            </a:r>
          </a:p>
          <a:p>
            <a:r>
              <a:rPr lang="en-US" kern="0" dirty="0" smtClean="0"/>
              <a:t> 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7589391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Historical Comparator Studies:  Strengths, Limitations, and Analytical Considerations in Using Historical Pooled Clinical Data for Evaluating Efficacy and Safety of New Therapies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0800" y="3657600"/>
            <a:ext cx="5105400" cy="2362200"/>
          </a:xfrm>
        </p:spPr>
        <p:txBody>
          <a:bodyPr/>
          <a:lstStyle/>
          <a:p>
            <a:r>
              <a:rPr lang="en-US" dirty="0"/>
              <a:t>International Conference on </a:t>
            </a:r>
            <a:r>
              <a:rPr lang="en-US" dirty="0" err="1"/>
              <a:t>Pharmacoepidemiology</a:t>
            </a:r>
            <a:r>
              <a:rPr lang="en-US" dirty="0"/>
              <a:t> and Therapeutic Risk Management</a:t>
            </a:r>
          </a:p>
          <a:p>
            <a:r>
              <a:rPr lang="en-US" dirty="0"/>
              <a:t>August 25, 2015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428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r>
              <a:rPr lang="en-US" dirty="0" smtClean="0"/>
              <a:t>Regulatory guidance on the use of historical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Comparisons to historical controls can be “notoriously unreliable” due to selection bias</a:t>
            </a:r>
          </a:p>
          <a:p>
            <a:r>
              <a:rPr lang="en-US" dirty="0" smtClean="0"/>
              <a:t>Untreated historical control groups tend to have worse outcomes than an apparently similarly chosen control group in a randomized study due to selection bias</a:t>
            </a:r>
          </a:p>
          <a:p>
            <a:r>
              <a:rPr lang="en-US" dirty="0" smtClean="0"/>
              <a:t>Need careful consideration of the design of the control selection and potential biases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0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Comparator Studies Defined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Basically a pooled analysis of clinical data for a specific disease indication from one or multiple sites:  </a:t>
            </a:r>
          </a:p>
          <a:p>
            <a:pPr lvl="1"/>
            <a:r>
              <a:rPr lang="en-US" sz="2200" dirty="0" smtClean="0"/>
              <a:t>External controls/comparison data </a:t>
            </a:r>
          </a:p>
          <a:p>
            <a:pPr lvl="1"/>
            <a:r>
              <a:rPr lang="en-US" sz="2200" dirty="0" smtClean="0"/>
              <a:t>Individual patient level data available for analysis </a:t>
            </a:r>
          </a:p>
          <a:p>
            <a:pPr lvl="1"/>
            <a:r>
              <a:rPr lang="en-US" sz="2200" dirty="0" smtClean="0"/>
              <a:t>Apply inclusion/exclusion criteria to improve comparability </a:t>
            </a:r>
          </a:p>
          <a:p>
            <a:pPr lvl="1"/>
            <a:r>
              <a:rPr lang="en-US" sz="2200" dirty="0" smtClean="0"/>
              <a:t>Data harmonization/analytical approaches to improve comparability</a:t>
            </a:r>
          </a:p>
          <a:p>
            <a:pPr lvl="1"/>
            <a:r>
              <a:rPr lang="en-US" sz="2200" dirty="0" smtClean="0"/>
              <a:t>Although labeled “historical” – external comparator information could be collected concurrently as well</a:t>
            </a:r>
          </a:p>
          <a:p>
            <a:r>
              <a:rPr lang="en-US" dirty="0" smtClean="0"/>
              <a:t>Not including: </a:t>
            </a:r>
          </a:p>
          <a:p>
            <a:pPr lvl="1"/>
            <a:r>
              <a:rPr lang="en-US" sz="2200" dirty="0" smtClean="0"/>
              <a:t>Meta-Analysis, Comprehensive literature review</a:t>
            </a:r>
          </a:p>
          <a:p>
            <a:pPr marL="457200" lvl="1" indent="0">
              <a:buNone/>
            </a:pPr>
            <a:endParaRPr lang="en-US" sz="2200" dirty="0" smtClean="0"/>
          </a:p>
          <a:p>
            <a:pPr marL="457200" lvl="1" indent="0">
              <a:buNone/>
            </a:pPr>
            <a:r>
              <a:rPr lang="en-US" sz="2200" dirty="0"/>
              <a:t>	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3344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2763" y="0"/>
            <a:ext cx="8250237" cy="1109663"/>
          </a:xfrm>
        </p:spPr>
        <p:txBody>
          <a:bodyPr/>
          <a:lstStyle/>
          <a:p>
            <a:r>
              <a:rPr lang="en-US" dirty="0" smtClean="0"/>
              <a:t>When Controlled Trials May Not Be Feasible, External Controls as Alternative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763" y="1143000"/>
            <a:ext cx="8118475" cy="4800600"/>
          </a:xfrm>
        </p:spPr>
        <p:txBody>
          <a:bodyPr/>
          <a:lstStyle/>
          <a:p>
            <a:r>
              <a:rPr lang="en-US" sz="2400" b="1" dirty="0" smtClean="0"/>
              <a:t>Rare disease </a:t>
            </a:r>
            <a:r>
              <a:rPr lang="en-US" sz="2400" dirty="0" smtClean="0"/>
              <a:t>– recruitment, achieving sufficient sample size are challenging </a:t>
            </a:r>
          </a:p>
          <a:p>
            <a:r>
              <a:rPr lang="en-US" sz="2400" b="1" dirty="0" smtClean="0"/>
              <a:t>Unmet </a:t>
            </a:r>
            <a:r>
              <a:rPr lang="en-US" sz="2400" b="1" dirty="0"/>
              <a:t>medical need </a:t>
            </a:r>
            <a:r>
              <a:rPr lang="en-US" sz="2400" b="1" dirty="0" smtClean="0"/>
              <a:t>- </a:t>
            </a:r>
            <a:r>
              <a:rPr lang="en-US" sz="2400" dirty="0" smtClean="0"/>
              <a:t>poor disease prognosis </a:t>
            </a:r>
          </a:p>
          <a:p>
            <a:r>
              <a:rPr lang="en-US" sz="2400" b="1" dirty="0" smtClean="0"/>
              <a:t>Limited or no treatment options </a:t>
            </a:r>
            <a:r>
              <a:rPr lang="en-US" sz="2400" dirty="0" smtClean="0"/>
              <a:t>– would be unethical to allocate patients to “standard of care” </a:t>
            </a:r>
          </a:p>
          <a:p>
            <a:r>
              <a:rPr lang="en-US" sz="2400" b="1" dirty="0" smtClean="0"/>
              <a:t>Clinicians unwilling to participate </a:t>
            </a:r>
            <a:r>
              <a:rPr lang="en-US" sz="2400" dirty="0" smtClean="0"/>
              <a:t>in these trials</a:t>
            </a:r>
          </a:p>
          <a:p>
            <a:r>
              <a:rPr lang="en-US" sz="2400" b="1" dirty="0" smtClean="0"/>
              <a:t>New therapy </a:t>
            </a:r>
            <a:r>
              <a:rPr lang="en-US" sz="2400" dirty="0" smtClean="0"/>
              <a:t>– might offer hope, initial promise</a:t>
            </a:r>
          </a:p>
          <a:p>
            <a:r>
              <a:rPr lang="en-US" sz="2400" b="1" dirty="0" smtClean="0"/>
              <a:t>Some control data better than no information, </a:t>
            </a:r>
            <a:r>
              <a:rPr lang="en-US" sz="2400" dirty="0" smtClean="0"/>
              <a:t>rapidness of data collection </a:t>
            </a:r>
          </a:p>
          <a:p>
            <a:r>
              <a:rPr lang="en-US" sz="2400" b="1" dirty="0" smtClean="0"/>
              <a:t>Design challenges with clinical trials</a:t>
            </a:r>
            <a:r>
              <a:rPr lang="en-US" sz="2400" dirty="0" smtClean="0"/>
              <a:t>:</a:t>
            </a:r>
          </a:p>
          <a:p>
            <a:pPr lvl="1"/>
            <a:r>
              <a:rPr lang="en-US" sz="2200" dirty="0" smtClean="0"/>
              <a:t>Subject retention </a:t>
            </a:r>
          </a:p>
          <a:p>
            <a:pPr lvl="1"/>
            <a:r>
              <a:rPr lang="en-US" sz="2200" dirty="0" smtClean="0"/>
              <a:t>Cross-over   </a:t>
            </a:r>
          </a:p>
          <a:p>
            <a:pPr marL="457200" lvl="1" indent="0" algn="ctr">
              <a:buNone/>
            </a:pPr>
            <a:r>
              <a:rPr lang="en-US" sz="2200" dirty="0" smtClean="0"/>
              <a:t>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6194392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199"/>
          </a:xfrm>
        </p:spPr>
        <p:txBody>
          <a:bodyPr/>
          <a:lstStyle/>
          <a:p>
            <a:r>
              <a:rPr lang="en-US" dirty="0" smtClean="0"/>
              <a:t>Absent Contemporaneous Controls: Options for Comparator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Expert clinical opinion </a:t>
            </a:r>
          </a:p>
          <a:p>
            <a:r>
              <a:rPr lang="en-US" dirty="0" smtClean="0"/>
              <a:t>Literature review </a:t>
            </a:r>
          </a:p>
          <a:p>
            <a:r>
              <a:rPr lang="en-US" dirty="0" smtClean="0"/>
              <a:t>Clinical data derived from a specific site </a:t>
            </a:r>
          </a:p>
          <a:p>
            <a:r>
              <a:rPr lang="en-US" dirty="0" smtClean="0"/>
              <a:t>Meta-analysis of published data</a:t>
            </a:r>
          </a:p>
          <a:p>
            <a:r>
              <a:rPr lang="en-US" dirty="0" smtClean="0"/>
              <a:t>Pooled analysis of individual level patient data (Historical Comparator or External Controls)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732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313" y="5257800"/>
            <a:ext cx="7772400" cy="990600"/>
          </a:xfrm>
        </p:spPr>
        <p:txBody>
          <a:bodyPr/>
          <a:lstStyle/>
          <a:p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685800" y="3200400"/>
            <a:ext cx="7772400" cy="1500187"/>
          </a:xfrm>
        </p:spPr>
        <p:txBody>
          <a:bodyPr/>
          <a:lstStyle/>
          <a:p>
            <a:r>
              <a:rPr lang="en-US" sz="2800" b="1" i="1" dirty="0" smtClean="0"/>
              <a:t>Case Study</a:t>
            </a:r>
            <a:r>
              <a:rPr lang="en-US" sz="2800" dirty="0" smtClean="0"/>
              <a:t>: Adult Relapsed/Refractory Acute Lymphoblastic Leukemia:  Study Rationale and Design, Analytical Considerations and Lessons Learned</a:t>
            </a:r>
          </a:p>
          <a:p>
            <a:endParaRPr lang="en-US" dirty="0"/>
          </a:p>
          <a:p>
            <a:r>
              <a:rPr lang="en-US" dirty="0" smtClean="0"/>
              <a:t>Dr Victoria Chia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8807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9916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algn="ctr"/>
            <a:r>
              <a:rPr lang="en-US" sz="3200" dirty="0" smtClean="0">
                <a:latin typeface="Calibri"/>
              </a:rPr>
              <a:t>Meta-Analysis </a:t>
            </a:r>
            <a:r>
              <a:rPr lang="en-US" sz="3200" dirty="0" err="1" smtClean="0">
                <a:latin typeface="Calibri"/>
              </a:rPr>
              <a:t>Atitudinal</a:t>
            </a:r>
            <a:r>
              <a:rPr lang="en-US" sz="3200" dirty="0" smtClean="0">
                <a:latin typeface="Calibri"/>
              </a:rPr>
              <a:t> Scale 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Tahoma"/>
              </a:rPr>
              <a:t>        </a:t>
            </a:r>
            <a:endParaRPr lang="en-US" b="1" dirty="0" smtClean="0">
              <a:solidFill>
                <a:srgbClr val="000000"/>
              </a:solidFill>
              <a:latin typeface="Tahoma"/>
            </a:endParaRPr>
          </a:p>
          <a:p>
            <a:r>
              <a:rPr lang="en-US" b="1" dirty="0">
                <a:solidFill>
                  <a:srgbClr val="000000"/>
                </a:solidFill>
                <a:latin typeface="Tahoma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Tahoma"/>
              </a:rPr>
              <a:t>        </a:t>
            </a:r>
            <a:r>
              <a:rPr lang="en-US" b="1" u="sng" dirty="0" smtClean="0">
                <a:solidFill>
                  <a:srgbClr val="000000"/>
                </a:solidFill>
                <a:latin typeface="Tahoma"/>
              </a:rPr>
              <a:t>| </a:t>
            </a:r>
            <a:r>
              <a:rPr lang="en-US" b="1" u="sng" dirty="0">
                <a:solidFill>
                  <a:srgbClr val="000000"/>
                </a:solidFill>
                <a:latin typeface="Tahoma"/>
              </a:rPr>
              <a:t>0 | 1 | 2 | 3 | 4 | 5 | 6 | 7 | 8 | 9 | 10 | </a:t>
            </a:r>
            <a:endParaRPr lang="en-US" u="sng" dirty="0">
              <a:solidFill>
                <a:srgbClr val="000000"/>
              </a:solidFill>
              <a:latin typeface="Calibri"/>
            </a:endParaRPr>
          </a:p>
          <a:p>
            <a:pPr marR="0" algn="ctr"/>
            <a:r>
              <a:rPr lang="en-US" dirty="0" smtClean="0">
                <a:solidFill>
                  <a:srgbClr val="000000"/>
                </a:solidFill>
                <a:latin typeface="Tahoma"/>
              </a:rPr>
              <a:t>                                                  </a:t>
            </a:r>
            <a:r>
              <a:rPr lang="en-US" u="sng" dirty="0" smtClean="0">
                <a:solidFill>
                  <a:srgbClr val="000000"/>
                </a:solidFill>
                <a:latin typeface="Tahoma"/>
              </a:rPr>
              <a:t>Always </a:t>
            </a:r>
            <a:endParaRPr lang="en-US" u="sng" dirty="0">
              <a:solidFill>
                <a:srgbClr val="000000"/>
              </a:solidFill>
              <a:latin typeface="Tahoma"/>
            </a:endParaRPr>
          </a:p>
          <a:p>
            <a:pPr marR="0" algn="ctr"/>
            <a:r>
              <a:rPr lang="en-US" dirty="0" smtClean="0">
                <a:solidFill>
                  <a:srgbClr val="000000"/>
                </a:solidFill>
                <a:latin typeface="Tahoma"/>
              </a:rPr>
              <a:t>                                                 </a:t>
            </a:r>
            <a:r>
              <a:rPr lang="en-US" u="sng" dirty="0" smtClean="0">
                <a:solidFill>
                  <a:srgbClr val="000000"/>
                </a:solidFill>
                <a:latin typeface="Tahoma"/>
              </a:rPr>
              <a:t>aggregate </a:t>
            </a:r>
          </a:p>
          <a:p>
            <a:pPr marR="0" algn="ctr"/>
            <a:endParaRPr lang="en-US" u="sng" dirty="0">
              <a:solidFill>
                <a:srgbClr val="000000"/>
              </a:solidFill>
              <a:latin typeface="Tahoma"/>
            </a:endParaRPr>
          </a:p>
          <a:p>
            <a:pPr marR="0" algn="ctr"/>
            <a:endParaRPr lang="en-US" u="sng" dirty="0">
              <a:solidFill>
                <a:srgbClr val="000000"/>
              </a:solidFill>
              <a:latin typeface="Tahoma"/>
            </a:endParaRPr>
          </a:p>
          <a:p>
            <a:r>
              <a:rPr lang="en-US" u="sng" dirty="0">
                <a:solidFill>
                  <a:srgbClr val="000000"/>
                </a:solidFill>
                <a:latin typeface="Calibri"/>
              </a:rPr>
              <a:t>“We understand meta-analysis as being the use of statistical techniques to combine the results of studies addressing the same question into a summary measure.” </a:t>
            </a:r>
          </a:p>
          <a:p>
            <a:r>
              <a:rPr lang="en-US" i="1" u="sng" dirty="0">
                <a:solidFill>
                  <a:srgbClr val="000000"/>
                </a:solidFill>
                <a:latin typeface="Calibri"/>
              </a:rPr>
              <a:t>Villar et al. (2001) </a:t>
            </a:r>
            <a:endParaRPr lang="en-US" i="1" u="sng" dirty="0" smtClean="0">
              <a:solidFill>
                <a:srgbClr val="000000"/>
              </a:solidFill>
              <a:latin typeface="Calibri"/>
            </a:endParaRPr>
          </a:p>
          <a:p>
            <a:endParaRPr lang="en-US" i="1" u="sng" dirty="0">
              <a:solidFill>
                <a:srgbClr val="000000"/>
              </a:solidFill>
              <a:latin typeface="Calibri"/>
            </a:endParaRPr>
          </a:p>
          <a:p>
            <a:endParaRPr lang="en-US" u="sng" dirty="0">
              <a:solidFill>
                <a:srgbClr val="000000"/>
              </a:solidFill>
              <a:latin typeface="Calibri"/>
            </a:endParaRPr>
          </a:p>
          <a:p>
            <a:r>
              <a:rPr lang="en-US" u="sng" dirty="0">
                <a:solidFill>
                  <a:srgbClr val="000000"/>
                </a:solidFill>
                <a:latin typeface="Calibri"/>
              </a:rPr>
              <a:t>“Meta-analysis is a quantitative method of aggregation.” </a:t>
            </a:r>
          </a:p>
          <a:p>
            <a:r>
              <a:rPr lang="en-US" i="1" u="sng" dirty="0" err="1">
                <a:solidFill>
                  <a:srgbClr val="000000"/>
                </a:solidFill>
                <a:latin typeface="Calibri"/>
              </a:rPr>
              <a:t>Olkin</a:t>
            </a:r>
            <a:r>
              <a:rPr lang="en-US" i="1" u="sng" dirty="0">
                <a:solidFill>
                  <a:srgbClr val="000000"/>
                </a:solidFill>
                <a:latin typeface="Calibri"/>
              </a:rPr>
              <a:t> (1994)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16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199"/>
          </a:xfrm>
        </p:spPr>
        <p:txBody>
          <a:bodyPr/>
          <a:lstStyle/>
          <a:p>
            <a:r>
              <a:rPr lang="en-US" sz="2800" dirty="0" smtClean="0"/>
              <a:t>Historical Comparator Case Study Setting: ALL Disease Background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Adult acute lymphoblastic leukemia (ALL):</a:t>
            </a:r>
          </a:p>
          <a:p>
            <a:pPr lvl="1"/>
            <a:r>
              <a:rPr lang="en-US" sz="2200" dirty="0" smtClean="0"/>
              <a:t>Rare disease (~ 1-2/100,000 age-adjusted incidence rate among adults)</a:t>
            </a:r>
          </a:p>
          <a:p>
            <a:pPr lvl="1"/>
            <a:r>
              <a:rPr lang="en-US" sz="2200" dirty="0"/>
              <a:t>Large percentage of adult patients relapse after initial treatment </a:t>
            </a:r>
          </a:p>
          <a:p>
            <a:pPr lvl="1"/>
            <a:r>
              <a:rPr lang="en-US" sz="2200" dirty="0" smtClean="0"/>
              <a:t>Very poor prognosis (1 year survival ~ 15% among relapsed/refractory (R/R) patients) </a:t>
            </a:r>
          </a:p>
          <a:p>
            <a:r>
              <a:rPr lang="en-US" dirty="0" smtClean="0"/>
              <a:t>Prognosis of R/R ALL is strongly impacted by: </a:t>
            </a:r>
          </a:p>
          <a:p>
            <a:pPr lvl="1"/>
            <a:r>
              <a:rPr lang="en-US" sz="2200" dirty="0" smtClean="0"/>
              <a:t>Time to relapse (or duration of remission)</a:t>
            </a:r>
          </a:p>
          <a:p>
            <a:pPr lvl="1"/>
            <a:r>
              <a:rPr lang="en-US" sz="2200" dirty="0" smtClean="0"/>
              <a:t>Number of previous relapses and salvage treatments </a:t>
            </a:r>
          </a:p>
          <a:p>
            <a:pPr lvl="1"/>
            <a:r>
              <a:rPr lang="en-US" sz="2200" dirty="0" smtClean="0"/>
              <a:t>History of HSCT</a:t>
            </a:r>
          </a:p>
          <a:p>
            <a:pPr marL="0" lvl="1" indent="0">
              <a:buNone/>
            </a:pPr>
            <a:r>
              <a:rPr lang="en-US" sz="2200" dirty="0" smtClean="0"/>
              <a:t>     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168416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399"/>
          </a:xfrm>
        </p:spPr>
        <p:txBody>
          <a:bodyPr/>
          <a:lstStyle/>
          <a:p>
            <a:r>
              <a:rPr lang="en-US" sz="2800" dirty="0" smtClean="0"/>
              <a:t>Historical Comparator Case Study Setting: Potential Data Sources/ Data Availability 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1" y="1219200"/>
            <a:ext cx="7848600" cy="4495800"/>
          </a:xfrm>
        </p:spPr>
        <p:txBody>
          <a:bodyPr/>
          <a:lstStyle/>
          <a:p>
            <a:r>
              <a:rPr lang="en-US" sz="2400" dirty="0" smtClean="0"/>
              <a:t>Several studies* reported data on clinical outcomes among adult patients with R/R ALL:</a:t>
            </a:r>
          </a:p>
          <a:p>
            <a:pPr lvl="1"/>
            <a:r>
              <a:rPr lang="en-US" sz="2000" dirty="0" smtClean="0"/>
              <a:t>Helped to identify potential data sources and research collaborators </a:t>
            </a:r>
          </a:p>
          <a:p>
            <a:pPr lvl="1"/>
            <a:r>
              <a:rPr lang="en-US" sz="2000" dirty="0" smtClean="0"/>
              <a:t>Appeared data were available and could be assembled into a larger study relatively quickly </a:t>
            </a:r>
          </a:p>
          <a:p>
            <a:r>
              <a:rPr lang="en-US" sz="2400" dirty="0" smtClean="0"/>
              <a:t>Summarizing the literature was limited because of significant variation on how data were reported: </a:t>
            </a:r>
          </a:p>
          <a:p>
            <a:pPr lvl="1"/>
            <a:r>
              <a:rPr lang="en-US" sz="2000" dirty="0" smtClean="0"/>
              <a:t>Differences in treatment histories (e.g. # of prior salvage therapies)</a:t>
            </a:r>
          </a:p>
          <a:p>
            <a:pPr lvl="1"/>
            <a:r>
              <a:rPr lang="en-US" sz="2000" dirty="0" smtClean="0"/>
              <a:t>Differences in patient subgroup categories: time to relapse, age etc. </a:t>
            </a:r>
          </a:p>
          <a:p>
            <a:pPr lvl="1"/>
            <a:endParaRPr lang="en-US" sz="2200" dirty="0"/>
          </a:p>
          <a:p>
            <a:pPr marL="0" lvl="1" indent="0">
              <a:buNone/>
            </a:pPr>
            <a:r>
              <a:rPr lang="en-US" sz="2200" dirty="0" smtClean="0"/>
              <a:t> </a:t>
            </a:r>
            <a:endParaRPr lang="en-US" sz="2200" dirty="0"/>
          </a:p>
        </p:txBody>
      </p:sp>
      <p:sp>
        <p:nvSpPr>
          <p:cNvPr id="2" name="TextBox 1"/>
          <p:cNvSpPr txBox="1"/>
          <p:nvPr/>
        </p:nvSpPr>
        <p:spPr>
          <a:xfrm>
            <a:off x="304800" y="5867400"/>
            <a:ext cx="8186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*Fielding et al Blood 2007; </a:t>
            </a:r>
            <a:r>
              <a:rPr lang="en-US" sz="1200" dirty="0" err="1" smtClean="0"/>
              <a:t>Gokbuget</a:t>
            </a:r>
            <a:r>
              <a:rPr lang="en-US" sz="1200" dirty="0" smtClean="0"/>
              <a:t> et al Blood 2012; O’Brien et al Cancer 2008; </a:t>
            </a:r>
            <a:r>
              <a:rPr lang="en-US" sz="1200" dirty="0" err="1" smtClean="0"/>
              <a:t>Oriol</a:t>
            </a:r>
            <a:r>
              <a:rPr lang="en-US" sz="1200" dirty="0"/>
              <a:t> </a:t>
            </a:r>
            <a:r>
              <a:rPr lang="en-US" sz="1200" dirty="0" smtClean="0"/>
              <a:t>et al </a:t>
            </a:r>
            <a:r>
              <a:rPr lang="en-US" sz="1200" dirty="0" err="1" smtClean="0"/>
              <a:t>Haematologica</a:t>
            </a:r>
            <a:r>
              <a:rPr lang="en-US" sz="1200" dirty="0" smtClean="0"/>
              <a:t> 2010; Tavernier et al Leukemia 2007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934991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2763" y="216024"/>
            <a:ext cx="8116887" cy="908720"/>
          </a:xfrm>
        </p:spPr>
        <p:txBody>
          <a:bodyPr/>
          <a:lstStyle/>
          <a:p>
            <a:r>
              <a:rPr lang="en-US" sz="2800" dirty="0" smtClean="0"/>
              <a:t>Adult R/R ALL Historical Comparator Study:</a:t>
            </a:r>
            <a:br>
              <a:rPr lang="en-US" sz="2800" dirty="0" smtClean="0"/>
            </a:br>
            <a:r>
              <a:rPr lang="en-US" sz="2800" dirty="0" smtClean="0"/>
              <a:t>Study Schema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3617913" y="6397625"/>
            <a:ext cx="19050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32B00D7-EBED-49E2-AC3B-517E87A96897}" type="slidenum">
              <a:rPr lang="en-US" smtClean="0">
                <a:solidFill>
                  <a:srgbClr val="777777"/>
                </a:solidFill>
              </a:rPr>
              <a:pPr>
                <a:defRPr/>
              </a:pPr>
              <a:t>32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" name="TextBox 22"/>
          <p:cNvSpPr txBox="1"/>
          <p:nvPr/>
        </p:nvSpPr>
        <p:spPr>
          <a:xfrm>
            <a:off x="472480" y="1272679"/>
            <a:ext cx="1219200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/>
              <a:t>Investigator Databases</a:t>
            </a:r>
            <a:endParaRPr lang="en-US" sz="1400" b="1" dirty="0"/>
          </a:p>
        </p:txBody>
      </p:sp>
      <p:sp>
        <p:nvSpPr>
          <p:cNvPr id="37" name="Right Brace 36"/>
          <p:cNvSpPr/>
          <p:nvPr/>
        </p:nvSpPr>
        <p:spPr bwMode="auto">
          <a:xfrm>
            <a:off x="1066800" y="1795899"/>
            <a:ext cx="495300" cy="3461900"/>
          </a:xfrm>
          <a:prstGeom prst="rightBrace">
            <a:avLst>
              <a:gd name="adj1" fmla="val 33929"/>
              <a:gd name="adj2" fmla="val 50758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5" name="Rounded Rectangle 44"/>
          <p:cNvSpPr/>
          <p:nvPr/>
        </p:nvSpPr>
        <p:spPr bwMode="auto">
          <a:xfrm>
            <a:off x="952500" y="2187079"/>
            <a:ext cx="228600" cy="228600"/>
          </a:xfrm>
          <a:prstGeom prst="round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" name="Rounded Rectangle 45"/>
          <p:cNvSpPr/>
          <p:nvPr/>
        </p:nvSpPr>
        <p:spPr bwMode="auto">
          <a:xfrm>
            <a:off x="952500" y="2483928"/>
            <a:ext cx="228600" cy="228600"/>
          </a:xfrm>
          <a:prstGeom prst="round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7" name="Rounded Rectangle 46"/>
          <p:cNvSpPr/>
          <p:nvPr/>
        </p:nvSpPr>
        <p:spPr bwMode="auto">
          <a:xfrm>
            <a:off x="952500" y="2788728"/>
            <a:ext cx="228600" cy="228600"/>
          </a:xfrm>
          <a:prstGeom prst="round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8" name="Rounded Rectangle 47"/>
          <p:cNvSpPr/>
          <p:nvPr/>
        </p:nvSpPr>
        <p:spPr bwMode="auto">
          <a:xfrm>
            <a:off x="952500" y="3093528"/>
            <a:ext cx="228600" cy="228600"/>
          </a:xfrm>
          <a:prstGeom prst="round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9" name="Rounded Rectangle 48"/>
          <p:cNvSpPr/>
          <p:nvPr/>
        </p:nvSpPr>
        <p:spPr bwMode="auto">
          <a:xfrm>
            <a:off x="952500" y="3398328"/>
            <a:ext cx="228600" cy="228600"/>
          </a:xfrm>
          <a:prstGeom prst="round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1" name="Rounded Rectangle 50"/>
          <p:cNvSpPr/>
          <p:nvPr/>
        </p:nvSpPr>
        <p:spPr bwMode="auto">
          <a:xfrm>
            <a:off x="952500" y="4320679"/>
            <a:ext cx="228600" cy="228599"/>
          </a:xfrm>
          <a:prstGeom prst="roundRect">
            <a:avLst/>
          </a:prstGeom>
          <a:solidFill>
            <a:srgbClr val="F79D1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2" name="TextBox 64"/>
          <p:cNvSpPr txBox="1"/>
          <p:nvPr/>
        </p:nvSpPr>
        <p:spPr>
          <a:xfrm>
            <a:off x="342900" y="2712528"/>
            <a:ext cx="533400" cy="377026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50" b="1" dirty="0" smtClean="0"/>
              <a:t>EU</a:t>
            </a:r>
          </a:p>
          <a:p>
            <a:pPr algn="r"/>
            <a:r>
              <a:rPr lang="en-US" sz="800" dirty="0" smtClean="0"/>
              <a:t>N=8</a:t>
            </a:r>
            <a:endParaRPr lang="en-US" sz="800" dirty="0"/>
          </a:p>
        </p:txBody>
      </p:sp>
      <p:sp>
        <p:nvSpPr>
          <p:cNvPr id="53" name="TextBox 65"/>
          <p:cNvSpPr txBox="1"/>
          <p:nvPr/>
        </p:nvSpPr>
        <p:spPr>
          <a:xfrm>
            <a:off x="342900" y="4572000"/>
            <a:ext cx="533400" cy="39241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50" b="1" dirty="0" smtClean="0"/>
              <a:t>US</a:t>
            </a:r>
          </a:p>
          <a:p>
            <a:pPr algn="r"/>
            <a:r>
              <a:rPr lang="en-US" sz="900" dirty="0" smtClean="0"/>
              <a:t>N=3</a:t>
            </a:r>
            <a:endParaRPr lang="en-US" sz="900" dirty="0"/>
          </a:p>
        </p:txBody>
      </p:sp>
      <p:sp>
        <p:nvSpPr>
          <p:cNvPr id="59" name="Rounded Rectangle 58"/>
          <p:cNvSpPr/>
          <p:nvPr/>
        </p:nvSpPr>
        <p:spPr bwMode="auto">
          <a:xfrm>
            <a:off x="6667500" y="4549279"/>
            <a:ext cx="1752600" cy="304800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100" b="1" dirty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0" name="Rounded Rectangle 59"/>
          <p:cNvSpPr/>
          <p:nvPr/>
        </p:nvSpPr>
        <p:spPr bwMode="auto">
          <a:xfrm>
            <a:off x="952500" y="3703128"/>
            <a:ext cx="228600" cy="228600"/>
          </a:xfrm>
          <a:prstGeom prst="round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1" name="Rounded Rectangle 60"/>
          <p:cNvSpPr/>
          <p:nvPr/>
        </p:nvSpPr>
        <p:spPr bwMode="auto">
          <a:xfrm>
            <a:off x="952500" y="1882279"/>
            <a:ext cx="228600" cy="228600"/>
          </a:xfrm>
          <a:prstGeom prst="round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0" name="Rounded Rectangle 49"/>
          <p:cNvSpPr/>
          <p:nvPr/>
        </p:nvSpPr>
        <p:spPr bwMode="auto">
          <a:xfrm>
            <a:off x="952500" y="4015879"/>
            <a:ext cx="228600" cy="228600"/>
          </a:xfrm>
          <a:prstGeom prst="round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5" name="Group 34"/>
          <p:cNvGrpSpPr/>
          <p:nvPr/>
        </p:nvGrpSpPr>
        <p:grpSpPr>
          <a:xfrm>
            <a:off x="1447800" y="1447800"/>
            <a:ext cx="7452102" cy="4949271"/>
            <a:chOff x="1562100" y="1545321"/>
            <a:chExt cx="7239000" cy="4594568"/>
          </a:xfrm>
        </p:grpSpPr>
        <p:sp>
          <p:nvSpPr>
            <p:cNvPr id="65" name="Rounded Rectangle 64"/>
            <p:cNvSpPr/>
            <p:nvPr/>
          </p:nvSpPr>
          <p:spPr bwMode="auto">
            <a:xfrm>
              <a:off x="1562100" y="2883563"/>
              <a:ext cx="1551660" cy="715089"/>
            </a:xfrm>
            <a:prstGeom prst="roundRect">
              <a:avLst/>
            </a:prstGeom>
            <a:gradFill flip="none" rotWithShape="1">
              <a:gsLst>
                <a:gs pos="0">
                  <a:srgbClr val="05A6FF"/>
                </a:gs>
                <a:gs pos="39999">
                  <a:srgbClr val="5BADFF"/>
                </a:gs>
                <a:gs pos="70000">
                  <a:srgbClr val="A3DEFF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3500000" scaled="1"/>
              <a:tileRect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14300" indent="-114300">
                <a:buFont typeface="Arial" pitchFamily="34" charset="0"/>
                <a:buChar char="•"/>
              </a:pPr>
              <a:r>
                <a:rPr lang="en-US" sz="1200" b="1" dirty="0" smtClean="0">
                  <a:latin typeface="Arial" pitchFamily="34" charset="0"/>
                </a:rPr>
                <a:t>Review Data</a:t>
              </a:r>
            </a:p>
            <a:p>
              <a:pPr marL="114300" indent="-114300">
                <a:buFont typeface="Arial" pitchFamily="34" charset="0"/>
                <a:buChar char="•"/>
              </a:pPr>
              <a:r>
                <a:rPr lang="en-US" sz="1200" b="1" dirty="0" smtClean="0">
                  <a:latin typeface="Arial" pitchFamily="34" charset="0"/>
                </a:rPr>
                <a:t>Harmonize Data</a:t>
              </a:r>
            </a:p>
            <a:p>
              <a:pPr marL="114300" indent="-114300">
                <a:buFont typeface="Arial" pitchFamily="34" charset="0"/>
                <a:buChar char="•"/>
              </a:pPr>
              <a:r>
                <a:rPr lang="en-US" sz="1200" b="1" dirty="0" smtClean="0">
                  <a:latin typeface="Arial" pitchFamily="34" charset="0"/>
                </a:rPr>
                <a:t>Create Variables</a:t>
              </a:r>
            </a:p>
          </p:txBody>
        </p:sp>
        <p:sp>
          <p:nvSpPr>
            <p:cNvPr id="66" name="Rounded Rectangle 65"/>
            <p:cNvSpPr/>
            <p:nvPr/>
          </p:nvSpPr>
          <p:spPr bwMode="auto">
            <a:xfrm>
              <a:off x="3354122" y="2781406"/>
              <a:ext cx="1179777" cy="919401"/>
            </a:xfrm>
            <a:prstGeom prst="roundRect">
              <a:avLst/>
            </a:prstGeom>
            <a:gradFill>
              <a:gsLst>
                <a:gs pos="0">
                  <a:srgbClr val="05A6FF"/>
                </a:gs>
                <a:gs pos="39999">
                  <a:srgbClr val="5BADFF"/>
                </a:gs>
                <a:gs pos="70000">
                  <a:srgbClr val="A3DEEB"/>
                </a:gs>
                <a:gs pos="100000">
                  <a:srgbClr val="BFE8FA"/>
                </a:gs>
              </a:gsLst>
              <a:lin ang="13500000" scaled="1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latin typeface="Arial" charset="0"/>
                </a:rPr>
                <a:t>Pooled Historical Comparator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latin typeface="Arial" charset="0"/>
                </a:rPr>
                <a:t>Database</a:t>
              </a:r>
            </a:p>
          </p:txBody>
        </p:sp>
        <p:sp>
          <p:nvSpPr>
            <p:cNvPr id="67" name="TextBox 41"/>
            <p:cNvSpPr txBox="1"/>
            <p:nvPr/>
          </p:nvSpPr>
          <p:spPr>
            <a:xfrm>
              <a:off x="4800600" y="2733275"/>
              <a:ext cx="1409700" cy="1200329"/>
            </a:xfrm>
            <a:prstGeom prst="rect">
              <a:avLst/>
            </a:prstGeom>
            <a:gradFill flip="none" rotWithShape="1">
              <a:gsLst>
                <a:gs pos="0">
                  <a:srgbClr val="05A6FF"/>
                </a:gs>
                <a:gs pos="39999">
                  <a:srgbClr val="5BADFF"/>
                </a:gs>
                <a:gs pos="70000">
                  <a:srgbClr val="A3DEEB"/>
                </a:gs>
                <a:gs pos="100000">
                  <a:srgbClr val="BFE8FA"/>
                </a:gs>
              </a:gsLst>
              <a:lin ang="13500000" scaled="1"/>
              <a:tileRect/>
            </a:gra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b="1" dirty="0" smtClean="0">
                  <a:latin typeface="Arial" pitchFamily="34" charset="0"/>
                </a:rPr>
                <a:t>Primary: </a:t>
              </a:r>
            </a:p>
            <a:p>
              <a:r>
                <a:rPr lang="en-US" sz="1200" b="1" dirty="0" smtClean="0">
                  <a:latin typeface="Arial" pitchFamily="34" charset="0"/>
                </a:rPr>
                <a:t>-  </a:t>
              </a:r>
              <a:r>
                <a:rPr lang="en-US" sz="1200" dirty="0" smtClean="0">
                  <a:latin typeface="Arial" pitchFamily="34" charset="0"/>
                </a:rPr>
                <a:t>CR</a:t>
              </a:r>
            </a:p>
            <a:p>
              <a:r>
                <a:rPr lang="en-US" sz="1200" b="1" dirty="0" smtClean="0">
                  <a:latin typeface="Arial" pitchFamily="34" charset="0"/>
                </a:rPr>
                <a:t>Secondary: </a:t>
              </a:r>
            </a:p>
            <a:p>
              <a:r>
                <a:rPr lang="en-US" sz="1200" dirty="0" smtClean="0">
                  <a:latin typeface="Arial" pitchFamily="34" charset="0"/>
                </a:rPr>
                <a:t>-  OS</a:t>
              </a:r>
            </a:p>
            <a:p>
              <a:r>
                <a:rPr lang="en-US" sz="1200" dirty="0" smtClean="0">
                  <a:latin typeface="Arial" pitchFamily="34" charset="0"/>
                </a:rPr>
                <a:t>-  Duration of CR</a:t>
              </a:r>
            </a:p>
            <a:p>
              <a:r>
                <a:rPr lang="en-US" sz="1200" dirty="0" smtClean="0">
                  <a:latin typeface="Arial" pitchFamily="34" charset="0"/>
                </a:rPr>
                <a:t>-  Rate of HSCT</a:t>
              </a:r>
              <a:endParaRPr lang="en-US" sz="1200" dirty="0">
                <a:latin typeface="Arial" pitchFamily="34" charset="0"/>
              </a:endParaRPr>
            </a:p>
          </p:txBody>
        </p:sp>
        <p:sp>
          <p:nvSpPr>
            <p:cNvPr id="68" name="TextBox 42"/>
            <p:cNvSpPr txBox="1"/>
            <p:nvPr/>
          </p:nvSpPr>
          <p:spPr>
            <a:xfrm>
              <a:off x="6896100" y="2687108"/>
              <a:ext cx="1828800" cy="1200329"/>
            </a:xfrm>
            <a:prstGeom prst="rect">
              <a:avLst/>
            </a:prstGeom>
            <a:gradFill>
              <a:gsLst>
                <a:gs pos="0">
                  <a:srgbClr val="00DA63"/>
                </a:gs>
                <a:gs pos="50000">
                  <a:srgbClr val="00FE73"/>
                </a:gs>
                <a:gs pos="100000">
                  <a:srgbClr val="2DFF8C"/>
                </a:gs>
              </a:gsLst>
              <a:lin ang="5400000" scaled="0"/>
            </a:gra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 b="1" dirty="0" err="1" smtClean="0">
                  <a:latin typeface="Arial" charset="0"/>
                </a:rPr>
                <a:t>Ph</a:t>
              </a:r>
              <a:r>
                <a:rPr lang="en-US" sz="1200" b="1" dirty="0" smtClean="0">
                  <a:latin typeface="Arial" charset="0"/>
                </a:rPr>
                <a:t>-  Difficult to Treat Analysis Set</a:t>
              </a:r>
            </a:p>
            <a:p>
              <a:pPr algn="ctr"/>
              <a:endParaRPr lang="en-US" sz="1200" b="1" dirty="0" smtClean="0">
                <a:latin typeface="Arial" charset="0"/>
              </a:endParaRPr>
            </a:p>
            <a:p>
              <a:pPr algn="ctr">
                <a:buFont typeface="Arial" pitchFamily="34" charset="0"/>
                <a:buChar char="•"/>
              </a:pPr>
              <a:r>
                <a:rPr lang="en-US" sz="1200" b="1" dirty="0" smtClean="0"/>
                <a:t> Subgroup Analysis</a:t>
              </a:r>
            </a:p>
            <a:p>
              <a:pPr algn="ctr">
                <a:buFont typeface="Arial" pitchFamily="34" charset="0"/>
                <a:buChar char="•"/>
              </a:pPr>
              <a:r>
                <a:rPr lang="en-US" sz="1200" b="1" dirty="0" smtClean="0"/>
                <a:t> Stratum-Adjusted Analysis </a:t>
              </a:r>
            </a:p>
          </p:txBody>
        </p:sp>
        <p:sp>
          <p:nvSpPr>
            <p:cNvPr id="69" name="TextBox 43"/>
            <p:cNvSpPr txBox="1"/>
            <p:nvPr/>
          </p:nvSpPr>
          <p:spPr>
            <a:xfrm>
              <a:off x="6896100" y="5539879"/>
              <a:ext cx="1828800" cy="6000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14300" indent="-114300" algn="ctr"/>
              <a:r>
                <a:rPr lang="en-US" sz="1200" b="1" dirty="0" smtClean="0">
                  <a:latin typeface="Arial" pitchFamily="34" charset="0"/>
                </a:rPr>
                <a:t>Ph + Analysis Set</a:t>
              </a:r>
            </a:p>
            <a:p>
              <a:pPr marL="114300" indent="-114300" algn="ctr"/>
              <a:endParaRPr lang="en-US" sz="1200" b="1" dirty="0" smtClean="0">
                <a:latin typeface="Arial" pitchFamily="34" charset="0"/>
              </a:endParaRPr>
            </a:p>
            <a:p>
              <a:pPr algn="ctr">
                <a:buFont typeface="Arial" pitchFamily="34" charset="0"/>
                <a:buChar char="•"/>
              </a:pPr>
              <a:r>
                <a:rPr lang="en-US" sz="1200" b="1" dirty="0" smtClean="0"/>
                <a:t> Subgroup Analysis</a:t>
              </a:r>
            </a:p>
          </p:txBody>
        </p:sp>
        <p:sp>
          <p:nvSpPr>
            <p:cNvPr id="70" name="Rounded Rectangle 69"/>
            <p:cNvSpPr/>
            <p:nvPr/>
          </p:nvSpPr>
          <p:spPr bwMode="auto">
            <a:xfrm>
              <a:off x="6896100" y="1545321"/>
              <a:ext cx="1752600" cy="609601"/>
            </a:xfrm>
            <a:prstGeom prst="roundRect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b="1" dirty="0" smtClean="0">
                  <a:latin typeface="Arial" charset="0"/>
                </a:rPr>
                <a:t>Analysis Sets/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b="1" dirty="0" smtClean="0">
                  <a:latin typeface="Arial" charset="0"/>
                </a:rPr>
                <a:t>Planned analysis </a:t>
              </a:r>
            </a:p>
          </p:txBody>
        </p:sp>
        <p:sp>
          <p:nvSpPr>
            <p:cNvPr id="71" name="Rounded Rectangle 70"/>
            <p:cNvSpPr/>
            <p:nvPr/>
          </p:nvSpPr>
          <p:spPr bwMode="auto">
            <a:xfrm>
              <a:off x="4610100" y="2110879"/>
              <a:ext cx="1600200" cy="457200"/>
            </a:xfrm>
            <a:prstGeom prst="roundRect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b="1" dirty="0" smtClean="0">
                  <a:solidFill>
                    <a:schemeClr val="tx1"/>
                  </a:solidFill>
                  <a:latin typeface="Arial" charset="0"/>
                </a:rPr>
                <a:t>Study Endpoints </a:t>
              </a:r>
            </a:p>
          </p:txBody>
        </p:sp>
        <p:sp>
          <p:nvSpPr>
            <p:cNvPr id="72" name="Rounded Rectangle 71"/>
            <p:cNvSpPr/>
            <p:nvPr/>
          </p:nvSpPr>
          <p:spPr bwMode="auto">
            <a:xfrm>
              <a:off x="6515100" y="2223171"/>
              <a:ext cx="2286000" cy="417113"/>
            </a:xfrm>
            <a:prstGeom prst="roundRect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300" b="1" dirty="0" smtClean="0">
                  <a:latin typeface="Arial" charset="0"/>
                </a:rPr>
                <a:t>Primary/Secondary Analyses</a:t>
              </a:r>
            </a:p>
          </p:txBody>
        </p:sp>
        <p:sp>
          <p:nvSpPr>
            <p:cNvPr id="73" name="TextBox 37"/>
            <p:cNvSpPr txBox="1"/>
            <p:nvPr/>
          </p:nvSpPr>
          <p:spPr>
            <a:xfrm>
              <a:off x="6896100" y="4549279"/>
              <a:ext cx="1828800" cy="83099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 b="1" dirty="0" smtClean="0">
                  <a:latin typeface="Arial" charset="0"/>
                </a:rPr>
                <a:t>Ph-  Late</a:t>
              </a:r>
              <a:r>
                <a:rPr lang="en-US" sz="1200" b="1" dirty="0" smtClean="0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en-US" sz="1200" b="1" dirty="0" smtClean="0">
                  <a:latin typeface="Arial" charset="0"/>
                </a:rPr>
                <a:t>First Relapse Analysis Set</a:t>
              </a:r>
            </a:p>
            <a:p>
              <a:pPr algn="ctr"/>
              <a:endParaRPr lang="en-US" sz="1200" b="1" dirty="0" smtClean="0">
                <a:latin typeface="Arial" charset="0"/>
              </a:endParaRPr>
            </a:p>
            <a:p>
              <a:pPr algn="ctr">
                <a:buFont typeface="Arial" pitchFamily="34" charset="0"/>
                <a:buChar char="•"/>
              </a:pPr>
              <a:r>
                <a:rPr lang="en-US" sz="1200" b="1" dirty="0" smtClean="0"/>
                <a:t> Subgroup Analysis</a:t>
              </a:r>
            </a:p>
          </p:txBody>
        </p:sp>
        <p:sp>
          <p:nvSpPr>
            <p:cNvPr id="74" name="Rounded Rectangle 73"/>
            <p:cNvSpPr/>
            <p:nvPr/>
          </p:nvSpPr>
          <p:spPr bwMode="auto">
            <a:xfrm>
              <a:off x="6591300" y="4133721"/>
              <a:ext cx="2209800" cy="307202"/>
            </a:xfrm>
            <a:prstGeom prst="roundRect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300" b="1" dirty="0" smtClean="0">
                  <a:latin typeface="Arial" charset="0"/>
                </a:rPr>
                <a:t>Exploratory Analyses</a:t>
              </a:r>
            </a:p>
          </p:txBody>
        </p:sp>
        <p:cxnSp>
          <p:nvCxnSpPr>
            <p:cNvPr id="75" name="Straight Arrow Connector 74"/>
            <p:cNvCxnSpPr>
              <a:stCxn id="65" idx="3"/>
              <a:endCxn id="66" idx="1"/>
            </p:cNvCxnSpPr>
            <p:nvPr/>
          </p:nvCxnSpPr>
          <p:spPr bwMode="auto">
            <a:xfrm flipV="1">
              <a:off x="3113760" y="3241107"/>
              <a:ext cx="240362" cy="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6" name="Straight Arrow Connector 75"/>
            <p:cNvCxnSpPr>
              <a:stCxn id="66" idx="3"/>
              <a:endCxn id="67" idx="1"/>
            </p:cNvCxnSpPr>
            <p:nvPr/>
          </p:nvCxnSpPr>
          <p:spPr bwMode="auto">
            <a:xfrm>
              <a:off x="4533899" y="3241107"/>
              <a:ext cx="266701" cy="92333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7" name="Straight Arrow Connector 76"/>
            <p:cNvCxnSpPr>
              <a:stCxn id="67" idx="3"/>
              <a:endCxn id="68" idx="1"/>
            </p:cNvCxnSpPr>
            <p:nvPr/>
          </p:nvCxnSpPr>
          <p:spPr bwMode="auto">
            <a:xfrm flipV="1">
              <a:off x="6210300" y="3287273"/>
              <a:ext cx="685800" cy="4616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cxnSp>
        <p:nvCxnSpPr>
          <p:cNvPr id="6" name="Elbow Connector 5"/>
          <p:cNvCxnSpPr>
            <a:stCxn id="67" idx="3"/>
            <a:endCxn id="69" idx="1"/>
          </p:cNvCxnSpPr>
          <p:nvPr/>
        </p:nvCxnSpPr>
        <p:spPr bwMode="auto">
          <a:xfrm>
            <a:off x="6232834" y="3373963"/>
            <a:ext cx="705989" cy="2699943"/>
          </a:xfrm>
          <a:prstGeom prst="bent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" name="Elbow Connector 7"/>
          <p:cNvCxnSpPr>
            <a:stCxn id="67" idx="3"/>
            <a:endCxn id="73" idx="1"/>
          </p:cNvCxnSpPr>
          <p:nvPr/>
        </p:nvCxnSpPr>
        <p:spPr bwMode="auto">
          <a:xfrm>
            <a:off x="6232834" y="3373963"/>
            <a:ext cx="705989" cy="1757277"/>
          </a:xfrm>
          <a:prstGeom prst="bent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Rounded Rectangle 37"/>
          <p:cNvSpPr/>
          <p:nvPr/>
        </p:nvSpPr>
        <p:spPr bwMode="auto">
          <a:xfrm>
            <a:off x="953145" y="4633992"/>
            <a:ext cx="228600" cy="228599"/>
          </a:xfrm>
          <a:prstGeom prst="roundRect">
            <a:avLst/>
          </a:prstGeom>
          <a:solidFill>
            <a:srgbClr val="F79D1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" name="Rounded Rectangle 38"/>
          <p:cNvSpPr/>
          <p:nvPr/>
        </p:nvSpPr>
        <p:spPr bwMode="auto">
          <a:xfrm>
            <a:off x="958314" y="4937502"/>
            <a:ext cx="228600" cy="228599"/>
          </a:xfrm>
          <a:prstGeom prst="roundRect">
            <a:avLst/>
          </a:prstGeom>
          <a:solidFill>
            <a:srgbClr val="F79D1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420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2763" y="0"/>
            <a:ext cx="8116887" cy="1050587"/>
          </a:xfrm>
        </p:spPr>
        <p:txBody>
          <a:bodyPr/>
          <a:lstStyle/>
          <a:p>
            <a:r>
              <a:rPr lang="en-GB" sz="2600" dirty="0" smtClean="0">
                <a:solidFill>
                  <a:schemeClr val="accent1"/>
                </a:solidFill>
              </a:rPr>
              <a:t/>
            </a:r>
            <a:br>
              <a:rPr lang="en-GB" sz="2600" dirty="0" smtClean="0">
                <a:solidFill>
                  <a:schemeClr val="accent1"/>
                </a:solidFill>
              </a:rPr>
            </a:br>
            <a:r>
              <a:rPr lang="en-GB" sz="2600" dirty="0" smtClean="0">
                <a:solidFill>
                  <a:schemeClr val="accent1"/>
                </a:solidFill>
              </a:rPr>
              <a:t/>
            </a:r>
            <a:br>
              <a:rPr lang="en-GB" sz="2600" dirty="0" smtClean="0">
                <a:solidFill>
                  <a:schemeClr val="accent1"/>
                </a:solidFill>
              </a:rPr>
            </a:br>
            <a:r>
              <a:rPr lang="en-GB" sz="2600" dirty="0" smtClean="0"/>
              <a:t>Key Study Design Characteristics</a:t>
            </a:r>
            <a:endParaRPr lang="de-DE" sz="2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33400" y="5943600"/>
            <a:ext cx="7048871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* Relapse &lt; 12 months after initial treatment or relapse &lt; 12 months after alloHSCT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6552750"/>
              </p:ext>
            </p:extLst>
          </p:nvPr>
        </p:nvGraphicFramePr>
        <p:xfrm>
          <a:off x="533400" y="1447800"/>
          <a:ext cx="8229600" cy="44085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/>
                <a:gridCol w="5715000"/>
              </a:tblGrid>
              <a:tr h="449350">
                <a:tc>
                  <a:txBody>
                    <a:bodyPr/>
                    <a:lstStyle/>
                    <a:p>
                      <a:r>
                        <a:rPr lang="en-GB" dirty="0" smtClean="0"/>
                        <a:t>Characteristic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Description </a:t>
                      </a:r>
                      <a:endParaRPr lang="en-GB" dirty="0"/>
                    </a:p>
                  </a:txBody>
                  <a:tcPr/>
                </a:tc>
              </a:tr>
              <a:tr h="44935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Arial" charset="0"/>
                          <a:cs typeface="Arial" charset="0"/>
                        </a:rPr>
                        <a:t>Design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8275" indent="-168275" algn="l">
                        <a:buFont typeface="Arial" pitchFamily="34" charset="0"/>
                        <a:buChar char="•"/>
                      </a:pPr>
                      <a:r>
                        <a:rPr lang="en-US" sz="1800" strike="noStrike" dirty="0" smtClean="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rPr>
                        <a:t>Pooled analysis of historical clinical data </a:t>
                      </a:r>
                      <a:endParaRPr lang="en-GB" sz="1800" strike="noStrik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90704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Arial" charset="0"/>
                          <a:cs typeface="Arial" charset="0"/>
                        </a:rPr>
                        <a:t>Study Collaborators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itchFamily="34" charset="0"/>
                        <a:buChar char="•"/>
                      </a:pPr>
                      <a:r>
                        <a:rPr lang="en-US" sz="1800" dirty="0" smtClean="0">
                          <a:latin typeface="Arial" charset="0"/>
                          <a:cs typeface="Arial" charset="0"/>
                        </a:rPr>
                        <a:t> 11 study groups in the US and</a:t>
                      </a:r>
                      <a:r>
                        <a:rPr lang="en-US" sz="1800" baseline="0" dirty="0" smtClean="0"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lang="en-US" sz="1800" dirty="0" smtClean="0">
                          <a:latin typeface="Arial" charset="0"/>
                          <a:cs typeface="Arial" charset="0"/>
                        </a:rPr>
                        <a:t>EU</a:t>
                      </a:r>
                      <a:endParaRPr lang="en-GB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9097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Arial" charset="0"/>
                          <a:cs typeface="Arial" charset="0"/>
                        </a:rPr>
                        <a:t>Patient population</a:t>
                      </a:r>
                      <a:endParaRPr lang="en-GB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itchFamily="34" charset="0"/>
                        <a:buNone/>
                      </a:pPr>
                      <a:r>
                        <a:rPr lang="en-US" sz="1800" b="1" i="1" dirty="0" smtClean="0">
                          <a:latin typeface="Arial" charset="0"/>
                          <a:cs typeface="Arial" charset="0"/>
                        </a:rPr>
                        <a:t>Inclusion criteria:</a:t>
                      </a:r>
                    </a:p>
                    <a:p>
                      <a:pPr marL="0" indent="0" algn="l">
                        <a:buFont typeface="Arial" pitchFamily="34" charset="0"/>
                        <a:buChar char="•"/>
                      </a:pPr>
                      <a:r>
                        <a:rPr lang="en-US" sz="1800" dirty="0" smtClean="0">
                          <a:latin typeface="Arial" charset="0"/>
                          <a:cs typeface="Arial" charset="0"/>
                        </a:rPr>
                        <a:t>  Patients with </a:t>
                      </a:r>
                      <a:r>
                        <a:rPr lang="en-US" sz="1800" dirty="0" err="1" smtClean="0">
                          <a:latin typeface="Arial" charset="0"/>
                          <a:cs typeface="Arial" charset="0"/>
                        </a:rPr>
                        <a:t>Ph</a:t>
                      </a:r>
                      <a:r>
                        <a:rPr lang="en-US" sz="1800" dirty="0" smtClean="0">
                          <a:latin typeface="Arial" charset="0"/>
                          <a:cs typeface="Arial" charset="0"/>
                        </a:rPr>
                        <a:t>- B-precursor</a:t>
                      </a:r>
                      <a:r>
                        <a:rPr lang="en-US" sz="1800" baseline="0" dirty="0" smtClean="0">
                          <a:latin typeface="Arial" charset="0"/>
                          <a:cs typeface="Arial" charset="0"/>
                        </a:rPr>
                        <a:t> relapsed or      refractory ALL</a:t>
                      </a:r>
                    </a:p>
                    <a:p>
                      <a:pPr marL="0" indent="0" algn="l">
                        <a:buFont typeface="Arial" pitchFamily="34" charset="0"/>
                        <a:buChar char="•"/>
                      </a:pPr>
                      <a:r>
                        <a:rPr lang="en-US" sz="1800" baseline="0" dirty="0" smtClean="0">
                          <a:latin typeface="Arial" charset="0"/>
                          <a:cs typeface="Arial" charset="0"/>
                        </a:rPr>
                        <a:t>  </a:t>
                      </a:r>
                      <a:r>
                        <a:rPr lang="en-US" sz="1800" dirty="0" smtClean="0">
                          <a:latin typeface="Arial" charset="0"/>
                          <a:cs typeface="Arial" charset="0"/>
                        </a:rPr>
                        <a:t>Age ≥ 18 years at relapse</a:t>
                      </a:r>
                    </a:p>
                    <a:p>
                      <a:pPr marL="0" indent="0" algn="l">
                        <a:buFont typeface="Arial" pitchFamily="34" charset="0"/>
                        <a:buChar char="•"/>
                      </a:pPr>
                      <a:r>
                        <a:rPr lang="en-US" sz="1800" dirty="0" smtClean="0">
                          <a:latin typeface="Arial" charset="0"/>
                          <a:cs typeface="Arial" charset="0"/>
                        </a:rPr>
                        <a:t>  Initial ALL diagnosis in 1990</a:t>
                      </a:r>
                      <a:r>
                        <a:rPr lang="en-US" sz="1800" baseline="0" dirty="0" smtClean="0">
                          <a:latin typeface="Arial" charset="0"/>
                          <a:cs typeface="Arial" charset="0"/>
                        </a:rPr>
                        <a:t> or later</a:t>
                      </a:r>
                      <a:endParaRPr lang="en-US" sz="1800" dirty="0" smtClean="0">
                        <a:latin typeface="Arial" charset="0"/>
                        <a:cs typeface="Arial" charset="0"/>
                      </a:endParaRPr>
                    </a:p>
                    <a:p>
                      <a:pPr marL="0" indent="0" algn="l">
                        <a:buFont typeface="Arial" pitchFamily="34" charset="0"/>
                        <a:buChar char="•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rPr>
                        <a:t>  Experienced early relapse*,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rPr>
                        <a:t>were refractory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rPr>
                        <a:t> to prior treatments, or were in 2</a:t>
                      </a:r>
                      <a:r>
                        <a:rPr lang="en-US" sz="1800" baseline="30000" dirty="0" smtClean="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rPr>
                        <a:t>nd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rPr>
                        <a:t> or greater salvage</a:t>
                      </a:r>
                      <a:endParaRPr lang="en-GB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97137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Arial" charset="0"/>
                          <a:cs typeface="Arial" charset="0"/>
                        </a:rPr>
                        <a:t>Study Endpoints</a:t>
                      </a:r>
                      <a:endParaRPr lang="en-GB" sz="20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>
                        <a:buFont typeface="Arial" pitchFamily="34" charset="0"/>
                        <a:buChar char="•"/>
                      </a:pPr>
                      <a:r>
                        <a:rPr lang="en-US" sz="1800" dirty="0" smtClean="0">
                          <a:latin typeface="Arial" charset="0"/>
                          <a:cs typeface="Arial" charset="0"/>
                        </a:rPr>
                        <a:t> Complete Remission (CR)  </a:t>
                      </a:r>
                    </a:p>
                    <a:p>
                      <a:pPr marL="0" lvl="1">
                        <a:buFont typeface="Arial" pitchFamily="34" charset="0"/>
                        <a:buChar char="•"/>
                      </a:pPr>
                      <a:r>
                        <a:rPr lang="en-US" sz="1800" dirty="0" smtClean="0">
                          <a:latin typeface="Arial" charset="0"/>
                          <a:cs typeface="Arial" charset="0"/>
                        </a:rPr>
                        <a:t> Overall Survival (OS)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62918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What is the best way to analyze historical comparator data in order to put clinical trial results into context?</a:t>
            </a:r>
            <a:endParaRPr lang="en-US" sz="24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Options for analysis:</a:t>
            </a:r>
          </a:p>
          <a:p>
            <a:pPr lvl="1"/>
            <a:r>
              <a:rPr lang="en-US" dirty="0" smtClean="0"/>
              <a:t>Direct comparison of endpoints</a:t>
            </a:r>
          </a:p>
          <a:p>
            <a:pPr lvl="2"/>
            <a:r>
              <a:rPr lang="en-US" dirty="0" smtClean="0"/>
              <a:t>Overall</a:t>
            </a:r>
          </a:p>
          <a:p>
            <a:pPr lvl="2"/>
            <a:r>
              <a:rPr lang="en-US" dirty="0" smtClean="0"/>
              <a:t>By subgroups</a:t>
            </a:r>
          </a:p>
          <a:p>
            <a:pPr lvl="1"/>
            <a:r>
              <a:rPr lang="en-US" dirty="0" smtClean="0"/>
              <a:t>Weighting endpoints on key characteristics to the clinical trial population</a:t>
            </a:r>
          </a:p>
          <a:p>
            <a:pPr lvl="1"/>
            <a:r>
              <a:rPr lang="en-US" dirty="0" smtClean="0"/>
              <a:t>Multivariable modeling</a:t>
            </a:r>
          </a:p>
          <a:p>
            <a:pPr lvl="1"/>
            <a:r>
              <a:rPr lang="en-US" dirty="0" smtClean="0"/>
              <a:t>Propensity score analyses</a:t>
            </a:r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marL="0" lvl="2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2699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Other Analytical Considerations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Choosing the appropriate salvage treatment for comparison of endpoints</a:t>
            </a:r>
          </a:p>
          <a:p>
            <a:pPr lvl="1"/>
            <a:r>
              <a:rPr lang="en-US" dirty="0" smtClean="0"/>
              <a:t>Full treatment history in historical comparator population</a:t>
            </a:r>
          </a:p>
          <a:p>
            <a:pPr lvl="1"/>
            <a:r>
              <a:rPr lang="en-US" dirty="0" smtClean="0"/>
              <a:t>Patients may enter clinical trials at varying stages of disease progression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Options for choosing the appropriate salvage treatment:</a:t>
            </a:r>
          </a:p>
          <a:p>
            <a:pPr lvl="1"/>
            <a:r>
              <a:rPr lang="en-US" dirty="0" smtClean="0"/>
              <a:t>Fixed for each patient (e.g. first or last treatment)</a:t>
            </a:r>
          </a:p>
          <a:p>
            <a:pPr lvl="1"/>
            <a:r>
              <a:rPr lang="en-US" dirty="0" smtClean="0"/>
              <a:t>Random selection</a:t>
            </a:r>
          </a:p>
          <a:p>
            <a:pPr marL="457200" lvl="1" indent="0" algn="ctr">
              <a:buNone/>
            </a:pPr>
            <a:endParaRPr lang="en-US" sz="2400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609600" y="4191000"/>
            <a:ext cx="78486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1143000" y="3962400"/>
            <a:ext cx="0" cy="457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1752600" y="3962400"/>
            <a:ext cx="0" cy="457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4005877" y="3962400"/>
            <a:ext cx="0" cy="457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5943600" y="3962400"/>
            <a:ext cx="0" cy="457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>
            <a:off x="7924800" y="3962400"/>
            <a:ext cx="0" cy="457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579896" y="3429000"/>
            <a:ext cx="11554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Date of diagnosis</a:t>
            </a:r>
            <a:endParaRPr lang="en-US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3432379" y="4510031"/>
            <a:ext cx="11764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1</a:t>
            </a:r>
            <a:r>
              <a:rPr lang="en-US" sz="1400" baseline="30000" dirty="0" smtClean="0"/>
              <a:t>st</a:t>
            </a:r>
            <a:r>
              <a:rPr lang="en-US" sz="1400" dirty="0" smtClean="0"/>
              <a:t> salvage</a:t>
            </a:r>
            <a:endParaRPr lang="en-US" sz="1400" dirty="0"/>
          </a:p>
        </p:txBody>
      </p:sp>
      <p:sp>
        <p:nvSpPr>
          <p:cNvPr id="14" name="TextBox 13"/>
          <p:cNvSpPr txBox="1"/>
          <p:nvPr/>
        </p:nvSpPr>
        <p:spPr>
          <a:xfrm>
            <a:off x="1172496" y="4510031"/>
            <a:ext cx="1176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Front-line treatment</a:t>
            </a:r>
            <a:endParaRPr lang="en-US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5355354" y="4544012"/>
            <a:ext cx="11764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2</a:t>
            </a:r>
            <a:r>
              <a:rPr lang="en-US" sz="1400" baseline="30000" dirty="0" smtClean="0"/>
              <a:t>nd</a:t>
            </a:r>
            <a:r>
              <a:rPr lang="en-US" sz="1400" dirty="0" smtClean="0"/>
              <a:t> salvage</a:t>
            </a:r>
            <a:endParaRPr lang="en-US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7344696" y="4540044"/>
            <a:ext cx="11764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3</a:t>
            </a:r>
            <a:r>
              <a:rPr lang="en-US" sz="1400" baseline="30000" dirty="0" smtClean="0"/>
              <a:t>rd</a:t>
            </a:r>
            <a:r>
              <a:rPr lang="en-US" sz="1400" dirty="0" smtClean="0"/>
              <a:t> salvage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756819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r>
              <a:rPr lang="en-US" sz="2800" dirty="0" smtClean="0"/>
              <a:t>Complete Remission as Defined by the Study Group (</a:t>
            </a:r>
            <a:r>
              <a:rPr lang="en-US" sz="2800" dirty="0" err="1" smtClean="0"/>
              <a:t>CRsg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6805609"/>
              </p:ext>
            </p:extLst>
          </p:nvPr>
        </p:nvGraphicFramePr>
        <p:xfrm>
          <a:off x="121403" y="1447800"/>
          <a:ext cx="8923149" cy="38573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17554"/>
                <a:gridCol w="1095825"/>
                <a:gridCol w="1643738"/>
                <a:gridCol w="939279"/>
                <a:gridCol w="1174098"/>
                <a:gridCol w="1035248"/>
                <a:gridCol w="2017407"/>
              </a:tblGrid>
              <a:tr h="8001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Stratum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Age at</a:t>
                      </a:r>
                      <a:b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Treatment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Prior lines of</a:t>
                      </a:r>
                      <a:b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Treatment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n/N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effectLst/>
                        </a:rPr>
                        <a:t>Stratum % Observed</a:t>
                      </a:r>
                      <a:endParaRPr lang="en-US" sz="1400" b="1" dirty="0" smtClean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Stratum % Observed in 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  <a:effectLst/>
                        </a:rPr>
                        <a:t>Trial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400" b="1" dirty="0" err="1">
                          <a:solidFill>
                            <a:schemeClr val="bg1"/>
                          </a:solidFill>
                          <a:effectLst/>
                        </a:rPr>
                        <a:t>CRsg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 Proportion</a:t>
                      </a:r>
                      <a:b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(95% CI)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1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&lt;35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alloHSCT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14/48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6.9%</a:t>
                      </a: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895" marR="48895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21.2%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0.29 (0.17, 0.44)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2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&lt;35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In 1</a:t>
                      </a:r>
                      <a:r>
                        <a:rPr lang="en-US" sz="1600" baseline="30000" dirty="0">
                          <a:effectLst/>
                        </a:rPr>
                        <a:t>st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smtClean="0">
                          <a:effectLst/>
                        </a:rPr>
                        <a:t>salvage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52/119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17.2%</a:t>
                      </a: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5.3%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0.44 </a:t>
                      </a:r>
                      <a:r>
                        <a:rPr lang="en-US" sz="1600" dirty="0">
                          <a:effectLst/>
                        </a:rPr>
                        <a:t>(</a:t>
                      </a:r>
                      <a:r>
                        <a:rPr lang="en-US" sz="1600" dirty="0" smtClean="0">
                          <a:effectLst/>
                        </a:rPr>
                        <a:t>0.35, </a:t>
                      </a:r>
                      <a:r>
                        <a:rPr lang="en-US" sz="1600" dirty="0">
                          <a:effectLst/>
                        </a:rPr>
                        <a:t>0.53)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3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&lt;35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In 2</a:t>
                      </a:r>
                      <a:r>
                        <a:rPr lang="en-US" sz="1600" baseline="30000" dirty="0">
                          <a:effectLst/>
                        </a:rPr>
                        <a:t>nd</a:t>
                      </a:r>
                      <a:r>
                        <a:rPr lang="en-US" sz="1600" dirty="0">
                          <a:effectLst/>
                        </a:rPr>
                        <a:t>+ </a:t>
                      </a:r>
                      <a:r>
                        <a:rPr lang="en-US" sz="1600" dirty="0" smtClean="0">
                          <a:effectLst/>
                        </a:rPr>
                        <a:t>salvage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27/150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21.6%</a:t>
                      </a: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21.2%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0.18 (0.12, 0.25)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4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&gt;=35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 err="1">
                          <a:effectLst/>
                        </a:rPr>
                        <a:t>alloHSCT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11/41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5.9%</a:t>
                      </a: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12.7%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0.27 (0.14, 0.43)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5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&gt;=35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In 1</a:t>
                      </a:r>
                      <a:r>
                        <a:rPr lang="en-US" sz="1600" baseline="30000" dirty="0">
                          <a:effectLst/>
                        </a:rPr>
                        <a:t>st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smtClean="0">
                          <a:effectLst/>
                        </a:rPr>
                        <a:t>salvage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57/187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27.0%</a:t>
                      </a: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10.1%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0.30 (0.24, 0.38)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6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&gt;=35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In 2</a:t>
                      </a:r>
                      <a:r>
                        <a:rPr lang="en-US" sz="1600" baseline="30000" dirty="0">
                          <a:effectLst/>
                        </a:rPr>
                        <a:t>nd</a:t>
                      </a:r>
                      <a:r>
                        <a:rPr lang="en-US" sz="1600" dirty="0">
                          <a:effectLst/>
                        </a:rPr>
                        <a:t>+ </a:t>
                      </a:r>
                      <a:r>
                        <a:rPr lang="en-US" sz="1600" dirty="0" smtClean="0">
                          <a:effectLst/>
                        </a:rPr>
                        <a:t>salvage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25/149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21.5%</a:t>
                      </a: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29.6%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0.17 (0.11, 0.24)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</a:tr>
              <a:tr h="26670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Weighted estimate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85"/>
                        </a:spcAft>
                      </a:pPr>
                      <a:r>
                        <a:rPr lang="en-US" sz="1600" b="1" dirty="0">
                          <a:effectLst/>
                        </a:rPr>
                        <a:t> </a:t>
                      </a:r>
                      <a:r>
                        <a:rPr lang="en-US" sz="1600" b="1" dirty="0" smtClean="0">
                          <a:effectLst/>
                        </a:rPr>
                        <a:t>for historical data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b="1" dirty="0">
                          <a:effectLst/>
                        </a:rPr>
                        <a:t> 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b="1" dirty="0">
                          <a:effectLst/>
                        </a:rPr>
                        <a:t> 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b="1" dirty="0">
                          <a:effectLst/>
                        </a:rPr>
                        <a:t> 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0.24 </a:t>
                      </a:r>
                      <a:r>
                        <a:rPr lang="en-US" sz="1600" b="1" dirty="0">
                          <a:effectLst/>
                        </a:rPr>
                        <a:t>(0.20, 0.27)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 anchor="ctr"/>
                </a:tc>
              </a:tr>
              <a:tr h="26670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endParaRPr lang="en-US" sz="16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895" marR="4889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endParaRPr lang="en-US" sz="16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895" marR="48895" marT="0" marB="0" anchor="ctr"/>
                </a:tc>
              </a:tr>
              <a:tr h="26670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b="1" dirty="0" smtClean="0">
                          <a:effectLst/>
                          <a:latin typeface="+mn-lt"/>
                          <a:ea typeface="Times New Roman"/>
                        </a:rPr>
                        <a:t>Clinical trial data*</a:t>
                      </a:r>
                      <a:endParaRPr lang="en-US" sz="16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895" marR="4889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b="1" dirty="0" smtClean="0">
                          <a:effectLst/>
                          <a:latin typeface="+mn-lt"/>
                          <a:ea typeface="Times New Roman"/>
                        </a:rPr>
                        <a:t>0.43 (0.36, 0.50)</a:t>
                      </a:r>
                      <a:r>
                        <a:rPr lang="en-US" sz="1600" b="1" baseline="30000" dirty="0" smtClean="0">
                          <a:effectLst/>
                          <a:latin typeface="+mn-lt"/>
                          <a:ea typeface="Times New Roman"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b="1" dirty="0" smtClean="0">
                          <a:effectLst/>
                          <a:latin typeface="+mn-lt"/>
                          <a:ea typeface="Times New Roman"/>
                        </a:rPr>
                        <a:t>0.33 (0.27, 0.41)</a:t>
                      </a:r>
                      <a:r>
                        <a:rPr lang="en-US" sz="1600" b="1" baseline="30000" dirty="0" smtClean="0">
                          <a:effectLst/>
                          <a:latin typeface="+mn-lt"/>
                          <a:ea typeface="Times New Roman"/>
                        </a:rPr>
                        <a:t>2</a:t>
                      </a:r>
                      <a:r>
                        <a:rPr lang="en-US" sz="1600" b="1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endParaRPr lang="en-US" sz="16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895" marR="48895" marT="0" marB="0" anchor="ctr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28600" y="5410200"/>
            <a:ext cx="85976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 smtClean="0"/>
          </a:p>
          <a:p>
            <a:r>
              <a:rPr lang="en-US" sz="1200" dirty="0" smtClean="0"/>
              <a:t>n = number of patients achieving </a:t>
            </a:r>
            <a:r>
              <a:rPr lang="en-US" sz="1200" dirty="0" err="1" smtClean="0"/>
              <a:t>CRsg</a:t>
            </a:r>
            <a:r>
              <a:rPr lang="en-US" sz="1200" dirty="0" smtClean="0"/>
              <a:t>, N = number of patients evaluated for </a:t>
            </a:r>
            <a:r>
              <a:rPr lang="en-US" sz="1200" dirty="0" err="1" smtClean="0"/>
              <a:t>CRsg</a:t>
            </a:r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220851" y="585547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200" dirty="0" smtClean="0"/>
              <a:t>Topp et al. Lancet Oncology 2015;16:57-66.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 smtClean="0"/>
              <a:t>1.  CR/</a:t>
            </a:r>
            <a:r>
              <a:rPr lang="en-US" sz="1200" dirty="0" err="1" smtClean="0"/>
              <a:t>CRh</a:t>
            </a:r>
            <a:r>
              <a:rPr lang="en-US" sz="1200" dirty="0" smtClean="0"/>
              <a:t>* 2. CR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720167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Median Overall Survival</a:t>
            </a:r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591832"/>
              </p:ext>
            </p:extLst>
          </p:nvPr>
        </p:nvGraphicFramePr>
        <p:xfrm>
          <a:off x="152400" y="1600200"/>
          <a:ext cx="8839201" cy="33601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3000"/>
                <a:gridCol w="990600"/>
                <a:gridCol w="1524000"/>
                <a:gridCol w="762000"/>
                <a:gridCol w="1143000"/>
                <a:gridCol w="1295400"/>
                <a:gridCol w="1981201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Stratum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Age at</a:t>
                      </a:r>
                      <a:b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Treatment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Prior lines of</a:t>
                      </a:r>
                      <a:b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Treatment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effectLst/>
                        </a:rPr>
                        <a:t>Stratum % Observed</a:t>
                      </a:r>
                      <a:endParaRPr lang="en-US" sz="1400" b="1" dirty="0" smtClean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Stratum % Observed in 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  <a:effectLst/>
                        </a:rPr>
                        <a:t>Trial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effectLst/>
                        </a:rPr>
                        <a:t>Median OS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/>
                      </a:r>
                      <a:b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(95% CI)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&lt;35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alloHSCT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108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9.7%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21.2%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3.8 ( 2.9,  4.5)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2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&lt;35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In 1</a:t>
                      </a:r>
                      <a:r>
                        <a:rPr lang="en-US" sz="1600" baseline="30000" dirty="0">
                          <a:effectLst/>
                        </a:rPr>
                        <a:t>st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smtClean="0">
                          <a:effectLst/>
                        </a:rPr>
                        <a:t>salvage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258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23.2%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5.3%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5.7 ( 4.9,  6.3)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3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&lt;35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In 2</a:t>
                      </a:r>
                      <a:r>
                        <a:rPr lang="en-US" sz="1600" baseline="30000" dirty="0">
                          <a:effectLst/>
                        </a:rPr>
                        <a:t>nd</a:t>
                      </a:r>
                      <a:r>
                        <a:rPr lang="en-US" sz="1600" dirty="0">
                          <a:effectLst/>
                        </a:rPr>
                        <a:t>+ </a:t>
                      </a:r>
                      <a:r>
                        <a:rPr lang="en-US" sz="1600" dirty="0" smtClean="0">
                          <a:effectLst/>
                        </a:rPr>
                        <a:t>salvage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161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14.5%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21.2%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2.9 ( 2.3,  4.0)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4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&gt;=35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 err="1">
                          <a:effectLst/>
                        </a:rPr>
                        <a:t>alloHSCT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79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7.1%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12.7%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4.0 ( 2.8,  4.7)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5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&gt;=35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In 1</a:t>
                      </a:r>
                      <a:r>
                        <a:rPr lang="en-US" sz="1600" baseline="30000" dirty="0">
                          <a:effectLst/>
                        </a:rPr>
                        <a:t>st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smtClean="0">
                          <a:effectLst/>
                        </a:rPr>
                        <a:t>salvage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341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30.7%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10.1%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3.7 ( 3.2,  4.4)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6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&gt;=35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In 2</a:t>
                      </a:r>
                      <a:r>
                        <a:rPr lang="en-US" sz="1600" baseline="30000" dirty="0">
                          <a:effectLst/>
                        </a:rPr>
                        <a:t>nd</a:t>
                      </a:r>
                      <a:r>
                        <a:rPr lang="en-US" sz="1600" dirty="0">
                          <a:effectLst/>
                        </a:rPr>
                        <a:t>+ </a:t>
                      </a:r>
                      <a:r>
                        <a:rPr lang="en-US" sz="1600" dirty="0" smtClean="0">
                          <a:effectLst/>
                        </a:rPr>
                        <a:t>salvage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>
                          <a:effectLst/>
                        </a:rPr>
                        <a:t>165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14.8%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29.6%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dirty="0">
                          <a:effectLst/>
                        </a:rPr>
                        <a:t>2.2 ( 1.7,  2.9)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</a:tr>
              <a:tr h="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Weighted estimate of</a:t>
                      </a:r>
                      <a:r>
                        <a:rPr lang="en-US" sz="1600" b="1" baseline="0" dirty="0" smtClean="0">
                          <a:effectLst/>
                        </a:rPr>
                        <a:t> h</a:t>
                      </a:r>
                      <a:r>
                        <a:rPr lang="en-US" sz="1600" b="1" dirty="0" smtClean="0">
                          <a:effectLst/>
                          <a:latin typeface="+mn-lt"/>
                          <a:ea typeface="Times New Roman"/>
                        </a:rPr>
                        <a:t>istorical data </a:t>
                      </a:r>
                      <a:endParaRPr lang="en-US" sz="16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895" marR="48895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b="1" dirty="0">
                          <a:effectLst/>
                        </a:rPr>
                        <a:t> 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b="1" dirty="0">
                          <a:effectLst/>
                        </a:rPr>
                        <a:t> 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b="1" dirty="0">
                          <a:effectLst/>
                        </a:rPr>
                        <a:t> 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b="1" dirty="0">
                          <a:effectLst/>
                        </a:rPr>
                        <a:t>3.3 ( 2.8,  3.6)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 anchor="ctr"/>
                </a:tc>
              </a:tr>
              <a:tr h="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endParaRPr lang="en-US" sz="16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895" marR="4889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 anchor="ctr"/>
                </a:tc>
              </a:tr>
              <a:tr h="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b="1" dirty="0" smtClean="0">
                          <a:effectLst/>
                          <a:latin typeface="+mn-lt"/>
                          <a:ea typeface="Times New Roman"/>
                        </a:rPr>
                        <a:t>Clinical trial data*</a:t>
                      </a:r>
                      <a:endParaRPr lang="en-US" sz="16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895" marR="4889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95" marR="488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85"/>
                        </a:spcBef>
                        <a:spcAft>
                          <a:spcPts val="385"/>
                        </a:spcAft>
                      </a:pPr>
                      <a:r>
                        <a:rPr lang="en-US" sz="1600" b="1" dirty="0" smtClean="0">
                          <a:effectLst/>
                          <a:latin typeface="+mn-lt"/>
                          <a:ea typeface="Times New Roman"/>
                        </a:rPr>
                        <a:t>6.1 (4.2, 7.5)</a:t>
                      </a:r>
                      <a:endParaRPr lang="en-US" sz="16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895" marR="48895" marT="0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0851" y="5181600"/>
            <a:ext cx="6934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Topp et al. Lancet Oncology 2015;16:57-66.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858442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Propensity Score Analysis 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763" y="990600"/>
            <a:ext cx="8118475" cy="5772150"/>
          </a:xfrm>
        </p:spPr>
        <p:txBody>
          <a:bodyPr/>
          <a:lstStyle/>
          <a:p>
            <a:r>
              <a:rPr lang="en-GB" sz="2400" dirty="0" smtClean="0"/>
              <a:t>Aim to </a:t>
            </a:r>
            <a:r>
              <a:rPr lang="en-GB" sz="2400" dirty="0"/>
              <a:t>create </a:t>
            </a:r>
            <a:r>
              <a:rPr lang="en-GB" sz="2400" dirty="0" smtClean="0"/>
              <a:t>balance in baseline covariates between patients treated with </a:t>
            </a:r>
            <a:r>
              <a:rPr lang="en-GB" sz="2400" dirty="0" err="1" smtClean="0"/>
              <a:t>blinatumomab</a:t>
            </a:r>
            <a:r>
              <a:rPr lang="en-GB" sz="2400" dirty="0" smtClean="0"/>
              <a:t> and patients treated with standard of care (historical comparator)</a:t>
            </a:r>
          </a:p>
          <a:p>
            <a:r>
              <a:rPr lang="en-GB" sz="2400" dirty="0" smtClean="0"/>
              <a:t>Covariates:</a:t>
            </a:r>
          </a:p>
          <a:p>
            <a:pPr lvl="1"/>
            <a:r>
              <a:rPr lang="en-GB" dirty="0"/>
              <a:t>Age (years)</a:t>
            </a:r>
          </a:p>
          <a:p>
            <a:pPr lvl="1"/>
            <a:r>
              <a:rPr lang="en-GB" dirty="0"/>
              <a:t>Sex (male, female)</a:t>
            </a:r>
          </a:p>
          <a:p>
            <a:pPr lvl="1"/>
            <a:r>
              <a:rPr lang="en-GB" dirty="0"/>
              <a:t>Duration between most recent treatment and initial </a:t>
            </a:r>
            <a:r>
              <a:rPr lang="en-GB" dirty="0" smtClean="0"/>
              <a:t>diagnosis</a:t>
            </a:r>
          </a:p>
          <a:p>
            <a:pPr lvl="1"/>
            <a:r>
              <a:rPr lang="en-GB" dirty="0" smtClean="0"/>
              <a:t>Region </a:t>
            </a:r>
            <a:r>
              <a:rPr lang="en-GB" dirty="0"/>
              <a:t>(USA, Europe)</a:t>
            </a:r>
          </a:p>
          <a:p>
            <a:pPr lvl="1"/>
            <a:r>
              <a:rPr lang="en-GB" dirty="0"/>
              <a:t>Prior HSCT (yes, no)</a:t>
            </a:r>
          </a:p>
          <a:p>
            <a:pPr lvl="1"/>
            <a:r>
              <a:rPr lang="en-GB" dirty="0"/>
              <a:t>N</a:t>
            </a:r>
            <a:r>
              <a:rPr lang="en-GB" dirty="0" smtClean="0"/>
              <a:t>umber </a:t>
            </a:r>
            <a:r>
              <a:rPr lang="en-GB" dirty="0"/>
              <a:t>of salvage therapies (1, 2, 3, and </a:t>
            </a:r>
            <a:r>
              <a:rPr lang="en-GB" dirty="0" smtClean="0"/>
              <a:t>4+)</a:t>
            </a:r>
          </a:p>
          <a:p>
            <a:pPr lvl="1"/>
            <a:r>
              <a:rPr lang="en-GB" dirty="0" smtClean="0"/>
              <a:t>Primary </a:t>
            </a:r>
            <a:r>
              <a:rPr lang="en-GB" dirty="0"/>
              <a:t>refractory and in/entering first salvage (yes, no) </a:t>
            </a:r>
          </a:p>
          <a:p>
            <a:pPr lvl="1"/>
            <a:r>
              <a:rPr lang="en-GB" dirty="0"/>
              <a:t>Refractory to last salvage therapy (yes, no</a:t>
            </a:r>
            <a:r>
              <a:rPr lang="en-GB" dirty="0" smtClean="0"/>
              <a:t>)</a:t>
            </a:r>
          </a:p>
          <a:p>
            <a:pPr marL="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4651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Propensity Score Analysis – Methods 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763" y="1066800"/>
            <a:ext cx="8118475" cy="5486400"/>
          </a:xfrm>
        </p:spPr>
        <p:txBody>
          <a:bodyPr/>
          <a:lstStyle/>
          <a:p>
            <a:r>
              <a:rPr lang="en-GB" sz="2400" dirty="0" smtClean="0"/>
              <a:t>Propensity scores derived from logistic regression models considering available covariates </a:t>
            </a:r>
          </a:p>
          <a:p>
            <a:r>
              <a:rPr lang="en-GB" sz="2400" dirty="0" smtClean="0"/>
              <a:t>Odds ratio (OR) for complete remission estimated from logistic regression models, using stabilized inverse probability treatment weighting (</a:t>
            </a:r>
            <a:r>
              <a:rPr lang="en-GB" sz="2400" dirty="0" err="1" smtClean="0"/>
              <a:t>sIPTW</a:t>
            </a:r>
            <a:r>
              <a:rPr lang="en-GB" sz="2400" dirty="0" smtClean="0"/>
              <a:t>)</a:t>
            </a:r>
          </a:p>
          <a:p>
            <a:r>
              <a:rPr lang="en-GB" sz="2400" dirty="0" smtClean="0"/>
              <a:t>Hazard ratio (HR) for death estimated from Cox models, using inverse probability treatment weighting (IPTW)</a:t>
            </a:r>
          </a:p>
          <a:p>
            <a:r>
              <a:rPr lang="en-GB" sz="2400" dirty="0" smtClean="0"/>
              <a:t>Sensitivity analysis conducted by:</a:t>
            </a:r>
          </a:p>
          <a:p>
            <a:pPr lvl="1"/>
            <a:r>
              <a:rPr lang="en-GB" dirty="0" smtClean="0"/>
              <a:t>Alternating weighting factors </a:t>
            </a:r>
          </a:p>
          <a:p>
            <a:pPr lvl="1"/>
            <a:r>
              <a:rPr lang="en-GB" dirty="0" smtClean="0"/>
              <a:t>Time period</a:t>
            </a:r>
          </a:p>
          <a:p>
            <a:pPr lvl="1"/>
            <a:r>
              <a:rPr lang="en-GB" dirty="0" smtClean="0"/>
              <a:t>Further model adjustments  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96954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r>
              <a:rPr lang="en-US" sz="3600" dirty="0" smtClean="0">
                <a:solidFill>
                  <a:srgbClr val="990099"/>
                </a:solidFill>
                <a:latin typeface="Calibri"/>
              </a:rPr>
              <a:t/>
            </a:r>
            <a:br>
              <a:rPr lang="en-US" sz="3600" dirty="0" smtClean="0">
                <a:solidFill>
                  <a:srgbClr val="990099"/>
                </a:solidFill>
                <a:latin typeface="Calibri"/>
              </a:rPr>
            </a:br>
            <a:r>
              <a:rPr lang="en-US" sz="3600" dirty="0">
                <a:solidFill>
                  <a:srgbClr val="990099"/>
                </a:solidFill>
                <a:latin typeface="Calibri"/>
              </a:rPr>
              <a:t/>
            </a:r>
            <a:br>
              <a:rPr lang="en-US" sz="3600" dirty="0">
                <a:solidFill>
                  <a:srgbClr val="990099"/>
                </a:solidFill>
                <a:latin typeface="Calibri"/>
              </a:rPr>
            </a:br>
            <a:r>
              <a:rPr lang="en-US" sz="3600" dirty="0" smtClean="0">
                <a:solidFill>
                  <a:srgbClr val="990099"/>
                </a:solidFill>
                <a:latin typeface="Calibri"/>
              </a:rPr>
              <a:t/>
            </a:r>
            <a:br>
              <a:rPr lang="en-US" sz="3600" dirty="0" smtClean="0">
                <a:solidFill>
                  <a:srgbClr val="990099"/>
                </a:solidFill>
                <a:latin typeface="Calibri"/>
              </a:rPr>
            </a:br>
            <a:r>
              <a:rPr lang="en-US" sz="3600" dirty="0">
                <a:solidFill>
                  <a:srgbClr val="990099"/>
                </a:solidFill>
                <a:latin typeface="Calibri"/>
              </a:rPr>
              <a:t/>
            </a:r>
            <a:br>
              <a:rPr lang="en-US" sz="3600" dirty="0">
                <a:solidFill>
                  <a:srgbClr val="990099"/>
                </a:solidFill>
                <a:latin typeface="Calibri"/>
              </a:rPr>
            </a:br>
            <a:r>
              <a:rPr lang="en-US" sz="3600" dirty="0" smtClean="0">
                <a:solidFill>
                  <a:srgbClr val="990099"/>
                </a:solidFill>
                <a:latin typeface="Calibri"/>
              </a:rPr>
              <a:t/>
            </a:r>
            <a:br>
              <a:rPr lang="en-US" sz="3600" dirty="0" smtClean="0">
                <a:solidFill>
                  <a:srgbClr val="990099"/>
                </a:solidFill>
                <a:latin typeface="Calibri"/>
              </a:rPr>
            </a:br>
            <a:r>
              <a:rPr lang="en-US" sz="3600" dirty="0" smtClean="0">
                <a:solidFill>
                  <a:srgbClr val="990099"/>
                </a:solidFill>
                <a:latin typeface="Calibri"/>
              </a:rPr>
              <a:t/>
            </a:r>
            <a:br>
              <a:rPr lang="en-US" sz="3600" dirty="0" smtClean="0">
                <a:solidFill>
                  <a:srgbClr val="990099"/>
                </a:solidFill>
                <a:latin typeface="Calibri"/>
              </a:rPr>
            </a:br>
            <a:r>
              <a:rPr lang="en-US" sz="3600" dirty="0">
                <a:solidFill>
                  <a:srgbClr val="990099"/>
                </a:solidFill>
                <a:latin typeface="Calibri"/>
              </a:rPr>
              <a:t/>
            </a:r>
            <a:br>
              <a:rPr lang="en-US" sz="3600" dirty="0">
                <a:solidFill>
                  <a:srgbClr val="990099"/>
                </a:solidFill>
                <a:latin typeface="Calibri"/>
              </a:rPr>
            </a:br>
            <a:r>
              <a:rPr lang="en-US" sz="3600" dirty="0" smtClean="0">
                <a:solidFill>
                  <a:srgbClr val="990099"/>
                </a:solidFill>
                <a:latin typeface="Calibri"/>
              </a:rPr>
              <a:t/>
            </a:r>
            <a:br>
              <a:rPr lang="en-US" sz="3600" dirty="0" smtClean="0">
                <a:solidFill>
                  <a:srgbClr val="990099"/>
                </a:solidFill>
                <a:latin typeface="Calibri"/>
              </a:rPr>
            </a:br>
            <a:r>
              <a:rPr lang="en-US" sz="3600" dirty="0">
                <a:solidFill>
                  <a:srgbClr val="990099"/>
                </a:solidFill>
                <a:latin typeface="Calibri"/>
              </a:rPr>
              <a:t/>
            </a:r>
            <a:br>
              <a:rPr lang="en-US" sz="3600" dirty="0">
                <a:solidFill>
                  <a:srgbClr val="990099"/>
                </a:solidFill>
                <a:latin typeface="Calibri"/>
              </a:rPr>
            </a:br>
            <a:r>
              <a:rPr lang="en-US" sz="3600" dirty="0" smtClean="0">
                <a:latin typeface="Calibri"/>
              </a:rPr>
              <a:t>Meta-analysis </a:t>
            </a:r>
            <a:r>
              <a:rPr lang="en-US" sz="3600" dirty="0">
                <a:latin typeface="Calibri"/>
              </a:rPr>
              <a:t>attitude </a:t>
            </a:r>
            <a:r>
              <a:rPr lang="en-US" sz="3600" dirty="0" smtClean="0">
                <a:latin typeface="Calibri"/>
              </a:rPr>
              <a:t>scale</a:t>
            </a:r>
            <a:endParaRPr lang="en-US" sz="3600" dirty="0"/>
          </a:p>
        </p:txBody>
      </p:sp>
      <p:sp>
        <p:nvSpPr>
          <p:cNvPr id="3" name="Rectangle 2"/>
          <p:cNvSpPr/>
          <p:nvPr/>
        </p:nvSpPr>
        <p:spPr>
          <a:xfrm>
            <a:off x="304800" y="797510"/>
            <a:ext cx="85344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u="sng" dirty="0" smtClean="0">
              <a:solidFill>
                <a:srgbClr val="000000"/>
              </a:solidFill>
              <a:latin typeface="Tahoma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Tahoma"/>
              </a:rPr>
              <a:t>      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Tahoma"/>
              </a:rPr>
              <a:t>           </a:t>
            </a:r>
            <a:r>
              <a:rPr lang="en-US" b="1" u="sng" dirty="0" smtClean="0">
                <a:solidFill>
                  <a:srgbClr val="000000"/>
                </a:solidFill>
                <a:latin typeface="Tahoma"/>
              </a:rPr>
              <a:t>| </a:t>
            </a:r>
            <a:r>
              <a:rPr lang="en-US" b="1" u="sng" dirty="0">
                <a:solidFill>
                  <a:srgbClr val="000000"/>
                </a:solidFill>
                <a:latin typeface="Tahoma"/>
              </a:rPr>
              <a:t>0 | 1 | 2 | 3 | 4 | 5 | 6 | 7 | 8 | 9 | 10 | </a:t>
            </a:r>
            <a:endParaRPr lang="en-US" u="sng" dirty="0">
              <a:solidFill>
                <a:srgbClr val="000000"/>
              </a:solidFill>
              <a:latin typeface="Tahoma"/>
            </a:endParaRPr>
          </a:p>
          <a:p>
            <a:pPr marR="0"/>
            <a:r>
              <a:rPr lang="en-US" dirty="0" smtClean="0">
                <a:solidFill>
                  <a:srgbClr val="000000"/>
                </a:solidFill>
                <a:latin typeface="Tahoma"/>
              </a:rPr>
              <a:t>             </a:t>
            </a:r>
            <a:r>
              <a:rPr lang="en-US" u="sng" dirty="0" smtClean="0">
                <a:solidFill>
                  <a:srgbClr val="000000"/>
                </a:solidFill>
                <a:latin typeface="Tahoma"/>
              </a:rPr>
              <a:t>Never </a:t>
            </a:r>
            <a:endParaRPr lang="en-US" u="sng" dirty="0">
              <a:solidFill>
                <a:srgbClr val="000000"/>
              </a:solidFill>
              <a:latin typeface="Tahoma"/>
            </a:endParaRPr>
          </a:p>
          <a:p>
            <a:pPr marR="0"/>
            <a:r>
              <a:rPr lang="en-US" dirty="0" smtClean="0">
                <a:solidFill>
                  <a:srgbClr val="000000"/>
                </a:solidFill>
                <a:latin typeface="Tahoma"/>
              </a:rPr>
              <a:t>             </a:t>
            </a:r>
            <a:r>
              <a:rPr lang="en-US" u="sng" dirty="0" smtClean="0">
                <a:solidFill>
                  <a:srgbClr val="000000"/>
                </a:solidFill>
                <a:latin typeface="Tahoma"/>
              </a:rPr>
              <a:t>aggregate </a:t>
            </a:r>
          </a:p>
          <a:p>
            <a:pPr marR="0"/>
            <a:endParaRPr lang="en-US" u="sng" dirty="0">
              <a:solidFill>
                <a:srgbClr val="000000"/>
              </a:solidFill>
              <a:latin typeface="Tahoma"/>
            </a:endParaRPr>
          </a:p>
          <a:p>
            <a:pPr marR="0"/>
            <a:endParaRPr lang="en-US" u="sng" dirty="0">
              <a:solidFill>
                <a:srgbClr val="000000"/>
              </a:solidFill>
              <a:latin typeface="Tahoma"/>
            </a:endParaRPr>
          </a:p>
          <a:p>
            <a:r>
              <a:rPr lang="en-US" u="sng" dirty="0">
                <a:solidFill>
                  <a:srgbClr val="000000"/>
                </a:solidFill>
                <a:latin typeface="Calibri"/>
              </a:rPr>
              <a:t>"There are still too many epidemiologists who are willing to equate aggregation with truth.“ </a:t>
            </a:r>
          </a:p>
          <a:p>
            <a:r>
              <a:rPr lang="en-US" i="1" u="sng" dirty="0">
                <a:solidFill>
                  <a:srgbClr val="000000"/>
                </a:solidFill>
                <a:latin typeface="Calibri"/>
              </a:rPr>
              <a:t>Shapiro (1994) </a:t>
            </a:r>
            <a:endParaRPr lang="en-US" u="sng" dirty="0">
              <a:solidFill>
                <a:srgbClr val="000000"/>
              </a:solidFill>
              <a:latin typeface="Calibri"/>
            </a:endParaRPr>
          </a:p>
          <a:p>
            <a:endParaRPr lang="en-US" u="sng" dirty="0" smtClean="0">
              <a:solidFill>
                <a:srgbClr val="000000"/>
              </a:solidFill>
              <a:latin typeface="Calibri"/>
            </a:endParaRPr>
          </a:p>
          <a:p>
            <a:endParaRPr lang="en-US" u="sng" dirty="0">
              <a:solidFill>
                <a:srgbClr val="000000"/>
              </a:solidFill>
              <a:latin typeface="Calibri"/>
            </a:endParaRPr>
          </a:p>
          <a:p>
            <a:r>
              <a:rPr lang="en-US" u="sng" dirty="0" smtClean="0">
                <a:solidFill>
                  <a:srgbClr val="000000"/>
                </a:solidFill>
                <a:latin typeface="Calibri"/>
              </a:rPr>
              <a:t>“</a:t>
            </a:r>
            <a:r>
              <a:rPr lang="en-US" u="sng" dirty="0">
                <a:solidFill>
                  <a:srgbClr val="000000"/>
                </a:solidFill>
                <a:latin typeface="Calibri"/>
              </a:rPr>
              <a:t>I would like to reinforce that meta-analysis is </a:t>
            </a:r>
            <a:r>
              <a:rPr lang="en-US" i="1" u="sng" dirty="0">
                <a:solidFill>
                  <a:srgbClr val="000000"/>
                </a:solidFill>
                <a:latin typeface="Calibri"/>
              </a:rPr>
              <a:t>not </a:t>
            </a:r>
            <a:r>
              <a:rPr lang="en-US" u="sng" dirty="0">
                <a:solidFill>
                  <a:srgbClr val="000000"/>
                </a:solidFill>
                <a:latin typeface="Calibri"/>
              </a:rPr>
              <a:t>solely a synonym for the statistical procedures that produce a combined effect size.” </a:t>
            </a:r>
          </a:p>
          <a:p>
            <a:r>
              <a:rPr lang="en-US" i="1" u="sng" dirty="0" err="1">
                <a:solidFill>
                  <a:srgbClr val="000000"/>
                </a:solidFill>
                <a:latin typeface="Calibri"/>
              </a:rPr>
              <a:t>Olkin</a:t>
            </a:r>
            <a:r>
              <a:rPr lang="en-US" i="1" u="sng" dirty="0">
                <a:solidFill>
                  <a:srgbClr val="000000"/>
                </a:solidFill>
                <a:latin typeface="Calibri"/>
              </a:rPr>
              <a:t> (1995)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814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399"/>
          </a:xfrm>
        </p:spPr>
        <p:txBody>
          <a:bodyPr/>
          <a:lstStyle/>
          <a:p>
            <a:r>
              <a:rPr lang="en-US" dirty="0" smtClean="0"/>
              <a:t>Covariate balance before and after propensity score (PS) adjustments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1894898"/>
              </p:ext>
            </p:extLst>
          </p:nvPr>
        </p:nvGraphicFramePr>
        <p:xfrm>
          <a:off x="219561" y="1752600"/>
          <a:ext cx="8762999" cy="3836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2"/>
                <a:gridCol w="1219200"/>
                <a:gridCol w="1447800"/>
                <a:gridCol w="838200"/>
                <a:gridCol w="1219200"/>
                <a:gridCol w="1447800"/>
                <a:gridCol w="838197"/>
              </a:tblGrid>
              <a:tr h="1854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Historical comparator</a:t>
                      </a:r>
                      <a:endParaRPr lang="en-US" sz="12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Blinatumomab</a:t>
                      </a:r>
                      <a:endParaRPr lang="en-US" sz="12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p-value</a:t>
                      </a:r>
                      <a:endParaRPr lang="en-US" sz="12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Historical comparator</a:t>
                      </a:r>
                      <a:endParaRPr lang="en-US" sz="12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Blinatumomab</a:t>
                      </a:r>
                      <a:endParaRPr lang="en-US" sz="12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p-value</a:t>
                      </a:r>
                      <a:endParaRPr lang="en-US" sz="1200" dirty="0"/>
                    </a:p>
                  </a:txBody>
                  <a:tcPr anchor="b"/>
                </a:tc>
              </a:tr>
              <a:tr h="1854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Age, Mean (SD)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38</a:t>
                      </a:r>
                      <a:r>
                        <a:rPr lang="en-US" sz="14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(14)</a:t>
                      </a: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41</a:t>
                      </a:r>
                      <a:r>
                        <a:rPr lang="en-US" sz="14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(17)</a:t>
                      </a: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0.0018</a:t>
                      </a: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38 (14)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36 (16)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0.35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Female</a:t>
                      </a:r>
                      <a:r>
                        <a:rPr lang="en-US" sz="1200" baseline="0" dirty="0" smtClean="0"/>
                        <a:t>, %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44%</a:t>
                      </a: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37%</a:t>
                      </a: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0.09</a:t>
                      </a: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44%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38%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0.48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Duration since initial diagnosis</a:t>
                      </a:r>
                      <a:r>
                        <a:rPr lang="en-US" sz="1200" baseline="0" dirty="0" smtClean="0"/>
                        <a:t> in months, mean (SD)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 (12)</a:t>
                      </a: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24 (23)</a:t>
                      </a: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&lt;0.0001</a:t>
                      </a: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14</a:t>
                      </a:r>
                      <a:r>
                        <a:rPr lang="en-US" sz="1400" baseline="0" dirty="0" smtClean="0"/>
                        <a:t> (17)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17 (17)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0.34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Region – Europe, %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83%</a:t>
                      </a: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50%</a:t>
                      </a: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&lt;0.0001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77%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77%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0.93</a:t>
                      </a:r>
                      <a:endParaRPr lang="en-US" sz="1400" dirty="0"/>
                    </a:p>
                  </a:txBody>
                  <a:tcPr/>
                </a:tc>
              </a:tr>
              <a:tr h="40735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Prior </a:t>
                      </a:r>
                      <a:r>
                        <a:rPr lang="en-US" sz="1200" dirty="0" err="1" smtClean="0"/>
                        <a:t>alloHSCT</a:t>
                      </a:r>
                      <a:r>
                        <a:rPr lang="en-US" sz="1200" dirty="0" smtClean="0"/>
                        <a:t>, %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21%</a:t>
                      </a: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34%</a:t>
                      </a: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0.0003</a:t>
                      </a: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23%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21%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0.61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Number of salvage therapies,</a:t>
                      </a:r>
                      <a:r>
                        <a:rPr lang="en-US" sz="1200" baseline="0" dirty="0" smtClean="0"/>
                        <a:t> mean (SD)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1.5 (0.8)</a:t>
                      </a: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2.3 (1.0)</a:t>
                      </a: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&lt;0.0001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1.6 (0.9)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1.7</a:t>
                      </a:r>
                      <a:r>
                        <a:rPr lang="en-US" sz="1400" baseline="0" dirty="0" smtClean="0"/>
                        <a:t> (0.9)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0.96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Primary refractory,</a:t>
                      </a:r>
                      <a:r>
                        <a:rPr lang="en-US" sz="1200" baseline="0" dirty="0" smtClean="0"/>
                        <a:t> %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6%</a:t>
                      </a: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2%</a:t>
                      </a: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0.0395</a:t>
                      </a: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11%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0.41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Refractory to last salvage, %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21%</a:t>
                      </a: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52%</a:t>
                      </a: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&lt;0.0001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27%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25%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0.75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81200" y="1371600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Before PS adjustments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486400" y="1371600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After PS adjustments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2643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399"/>
          </a:xfrm>
        </p:spPr>
        <p:txBody>
          <a:bodyPr/>
          <a:lstStyle/>
          <a:p>
            <a:r>
              <a:rPr lang="en-US" sz="2800" dirty="0"/>
              <a:t>Forest Plot of </a:t>
            </a:r>
            <a:r>
              <a:rPr lang="en-US" sz="2800" dirty="0" smtClean="0"/>
              <a:t>Odds </a:t>
            </a:r>
            <a:r>
              <a:rPr lang="en-US" sz="2800" dirty="0"/>
              <a:t>Ratios for Analyses of </a:t>
            </a:r>
            <a:r>
              <a:rPr lang="en-US" sz="2800" dirty="0" smtClean="0"/>
              <a:t>Complete Remission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4648200"/>
            <a:ext cx="79385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IPTW=Inverse probability of treatment weighting. </a:t>
            </a:r>
            <a:r>
              <a:rPr lang="en-US" sz="1200" dirty="0" err="1" smtClean="0"/>
              <a:t>sIPTW</a:t>
            </a:r>
            <a:r>
              <a:rPr lang="en-US" sz="1200" dirty="0" smtClean="0"/>
              <a:t>=Stabilized inverse </a:t>
            </a:r>
            <a:r>
              <a:rPr lang="en-US" sz="1200" dirty="0"/>
              <a:t>probability of treatment </a:t>
            </a:r>
            <a:r>
              <a:rPr lang="en-US" sz="1200" dirty="0" smtClean="0"/>
              <a:t>weighting.</a:t>
            </a:r>
            <a:endParaRPr lang="en-US" sz="12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447800"/>
            <a:ext cx="6181725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1251" y="3705225"/>
            <a:ext cx="301942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8348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399"/>
          </a:xfrm>
        </p:spPr>
        <p:txBody>
          <a:bodyPr/>
          <a:lstStyle/>
          <a:p>
            <a:r>
              <a:rPr lang="en-US" sz="2800" dirty="0" smtClean="0"/>
              <a:t>Forest Plot of Hazard Ratios for Analyses of Overall Survival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45023" y="4523601"/>
            <a:ext cx="79385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IPTW=Inverse probability of treatment weighting. </a:t>
            </a:r>
            <a:r>
              <a:rPr lang="en-US" sz="1200" dirty="0" err="1" smtClean="0"/>
              <a:t>sIPTW</a:t>
            </a:r>
            <a:r>
              <a:rPr lang="en-US" sz="1200" dirty="0" smtClean="0"/>
              <a:t>=Stabilized inverse </a:t>
            </a:r>
            <a:r>
              <a:rPr lang="en-US" sz="1200" dirty="0"/>
              <a:t>probability of treatment </a:t>
            </a:r>
            <a:r>
              <a:rPr lang="en-US" sz="1200" dirty="0" smtClean="0"/>
              <a:t>weighting.</a:t>
            </a:r>
            <a:endParaRPr lang="en-US" sz="12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349" y="1447800"/>
            <a:ext cx="6848475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8447" y="3697794"/>
            <a:ext cx="27432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6043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Efforts to </a:t>
            </a:r>
            <a:r>
              <a:rPr lang="en-US" sz="2800" dirty="0"/>
              <a:t>M</a:t>
            </a:r>
            <a:r>
              <a:rPr lang="en-US" sz="2800" dirty="0" smtClean="0"/>
              <a:t>inimize Bias 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data collection stage – requested sites to provide all patients with R/R ALL – rather than having sites apply selection criteria  </a:t>
            </a:r>
          </a:p>
          <a:p>
            <a:r>
              <a:rPr lang="en-US" dirty="0" smtClean="0"/>
              <a:t>Inclusion/exclusion criteria applied centrally across all data sets  </a:t>
            </a:r>
          </a:p>
          <a:p>
            <a:r>
              <a:rPr lang="en-US" dirty="0" smtClean="0"/>
              <a:t>Study sites reflected centers of excellence for treatment of ALL </a:t>
            </a:r>
          </a:p>
          <a:p>
            <a:r>
              <a:rPr lang="en-US" dirty="0" smtClean="0"/>
              <a:t>Weighting, stratified, and propensity score analyses to make endpoints more comparable</a:t>
            </a:r>
            <a:endParaRPr lang="en-US" strike="sngStrike" dirty="0" smtClean="0"/>
          </a:p>
          <a:p>
            <a:r>
              <a:rPr lang="en-US" dirty="0" smtClean="0"/>
              <a:t>Variety of sensitivity analyses conducted in order to address assumptions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172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with External Historical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Availability of and access to external control data</a:t>
            </a:r>
          </a:p>
          <a:p>
            <a:r>
              <a:rPr lang="en-US" dirty="0" smtClean="0"/>
              <a:t>Data definitions – outcomes, exposure, covariates </a:t>
            </a:r>
          </a:p>
          <a:p>
            <a:r>
              <a:rPr lang="en-US" dirty="0" smtClean="0"/>
              <a:t>Study biases: </a:t>
            </a:r>
          </a:p>
          <a:p>
            <a:pPr lvl="1"/>
            <a:r>
              <a:rPr lang="en-US" sz="2200" dirty="0" smtClean="0"/>
              <a:t>Selection </a:t>
            </a:r>
          </a:p>
          <a:p>
            <a:pPr lvl="1"/>
            <a:r>
              <a:rPr lang="en-US" sz="2200" dirty="0" smtClean="0"/>
              <a:t>Confounding </a:t>
            </a:r>
          </a:p>
          <a:p>
            <a:pPr lvl="1"/>
            <a:r>
              <a:rPr lang="en-US" sz="2200" dirty="0" smtClean="0"/>
              <a:t>Immortal Time </a:t>
            </a:r>
          </a:p>
          <a:p>
            <a:r>
              <a:rPr lang="en-US" dirty="0" smtClean="0"/>
              <a:t>Treatment differences: across time, geographic regions</a:t>
            </a:r>
          </a:p>
          <a:p>
            <a:r>
              <a:rPr lang="en-US" dirty="0" smtClean="0"/>
              <a:t>Heterogeneity 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7039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120650"/>
            <a:ext cx="87630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lnSpc>
                <a:spcPts val="3438"/>
              </a:lnSpc>
            </a:pPr>
            <a:endParaRPr lang="en-US" altLang="en-US" dirty="0" smtClean="0">
              <a:ea typeface="ＭＳ Ｐゴシック" pitchFamily="65" charset="-128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7025" y="1404938"/>
            <a:ext cx="8686800" cy="50069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>
                <a:ea typeface="ＭＳ Ｐゴシック" pitchFamily="65" charset="-128"/>
              </a:rPr>
              <a:t>Before 1</a:t>
            </a:r>
            <a:r>
              <a:rPr lang="en-US" altLang="en-US" baseline="30000" dirty="0" smtClean="0">
                <a:ea typeface="ＭＳ Ｐゴシック" pitchFamily="65" charset="-128"/>
              </a:rPr>
              <a:t>st</a:t>
            </a:r>
            <a:r>
              <a:rPr lang="en-US" altLang="en-US" dirty="0" smtClean="0">
                <a:ea typeface="ＭＳ Ｐゴシック" pitchFamily="65" charset="-128"/>
              </a:rPr>
              <a:t> cup of coffee – reads case-control study about MI and coffee consumption OR=1.5</a:t>
            </a:r>
          </a:p>
          <a:p>
            <a:r>
              <a:rPr lang="en-US" altLang="en-US" dirty="0" err="1" smtClean="0">
                <a:ea typeface="ＭＳ Ｐゴシック" pitchFamily="65" charset="-128"/>
              </a:rPr>
              <a:t>Hummm</a:t>
            </a:r>
            <a:r>
              <a:rPr lang="en-US" altLang="en-US" dirty="0" smtClean="0">
                <a:ea typeface="ＭＳ Ｐゴシック" pitchFamily="65" charset="-128"/>
              </a:rPr>
              <a:t> – what is the Risk Difference</a:t>
            </a:r>
          </a:p>
          <a:p>
            <a:r>
              <a:rPr lang="en-US" altLang="en-US" dirty="0" smtClean="0">
                <a:ea typeface="ＭＳ Ｐゴシック" pitchFamily="65" charset="-128"/>
              </a:rPr>
              <a:t>Need to obtain baseline risk data for MI </a:t>
            </a:r>
          </a:p>
          <a:p>
            <a:r>
              <a:rPr lang="en-US" altLang="en-US" dirty="0" smtClean="0">
                <a:ea typeface="ＭＳ Ｐゴシック" pitchFamily="65" charset="-128"/>
              </a:rPr>
              <a:t>Found information in Framingham Study ~ 10% risk across 10 year time period </a:t>
            </a:r>
          </a:p>
          <a:p>
            <a:r>
              <a:rPr lang="en-US" altLang="en-US" dirty="0" smtClean="0">
                <a:ea typeface="ＭＳ Ｐゴシック" pitchFamily="65" charset="-128"/>
              </a:rPr>
              <a:t>Translates to 1/million risk in next hour, so 50% increase (from 1 to 2/million) or extra heart attack per 2,000,000 cups of coffee</a:t>
            </a:r>
          </a:p>
          <a:p>
            <a:r>
              <a:rPr lang="en-US" altLang="en-US" dirty="0" smtClean="0">
                <a:ea typeface="ＭＳ Ｐゴシック" pitchFamily="65" charset="-128"/>
              </a:rPr>
              <a:t>Always consider the absolute risk      </a:t>
            </a:r>
          </a:p>
        </p:txBody>
      </p:sp>
      <p:sp>
        <p:nvSpPr>
          <p:cNvPr id="4" name="Title 3"/>
          <p:cNvSpPr txBox="1">
            <a:spLocks/>
          </p:cNvSpPr>
          <p:nvPr/>
        </p:nvSpPr>
        <p:spPr bwMode="auto">
          <a:xfrm>
            <a:off x="0" y="-30480"/>
            <a:ext cx="9144000" cy="106679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kern="0" dirty="0" smtClean="0"/>
              <a:t>Measure of Risk: Poole’s letter on Coffee and MI</a:t>
            </a:r>
          </a:p>
          <a:p>
            <a:r>
              <a:rPr lang="en-US" kern="0" dirty="0" smtClean="0"/>
              <a:t> 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5007110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203200" y="1579563"/>
            <a:ext cx="8699500" cy="34448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3600" b="0" dirty="0" smtClean="0"/>
              <a:t> </a:t>
            </a:r>
            <a:r>
              <a:rPr lang="en-US" sz="3600" dirty="0"/>
              <a:t>Indirect Comparison of Meta-Analysis Findings on Adverse Treatment Outcomes: Impact of Trial Heterogeneity and Effect Measure Selection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Case Study </a:t>
            </a:r>
            <a:endParaRPr lang="en-US" altLang="en-US" sz="3600" dirty="0" smtClean="0">
              <a:ea typeface="ＭＳ Ｐゴシック" pitchFamily="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35887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447800"/>
            <a:ext cx="8087164" cy="4114800"/>
          </a:xfrm>
          <a:prstGeom prst="rect">
            <a:avLst/>
          </a:prstGeom>
          <a:noFill/>
          <a:ln w="19050">
            <a:solidFill>
              <a:srgbClr val="0063C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533400" y="533400"/>
            <a:ext cx="8087164" cy="9144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2559396" rtl="0" eaLnBrk="1" latinLnBrk="0" hangingPunct="1">
              <a:spcBef>
                <a:spcPct val="0"/>
              </a:spcBef>
              <a:buNone/>
              <a:defRPr sz="12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Table 1. Risk of hypomagnesemia associated with cetuximab and panitumumab as reported in Petrelli et al. with corresponding risk differences estimated in the present study</a:t>
            </a:r>
            <a:endParaRPr lang="en-US" sz="1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875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33400" y="530352"/>
            <a:ext cx="7643018" cy="632461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2559396" rtl="0" eaLnBrk="1" latinLnBrk="0" hangingPunct="1">
              <a:spcBef>
                <a:spcPct val="0"/>
              </a:spcBef>
              <a:buNone/>
              <a:defRPr sz="12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Table 2. Risk of hypomagnesemia associated with cetuximab and panitumumab: a subgroup analysis restricting to grade 3 &amp; 4 events </a:t>
            </a:r>
            <a:endParaRPr lang="en-US" sz="1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3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162813"/>
            <a:ext cx="8083296" cy="3659170"/>
          </a:xfrm>
          <a:prstGeom prst="rect">
            <a:avLst/>
          </a:prstGeom>
          <a:noFill/>
          <a:ln w="19050">
            <a:solidFill>
              <a:srgbClr val="0063C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4456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30352" y="530352"/>
            <a:ext cx="8083296" cy="93229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2559396" rtl="0" eaLnBrk="1" latinLnBrk="0" hangingPunct="1">
              <a:spcBef>
                <a:spcPct val="0"/>
              </a:spcBef>
              <a:buNone/>
              <a:defRPr sz="12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Table 3. Risk of hypomagnesemia associated with cetuximab and panitumumab: a subgroup analysis restricting to grade 3 &amp; 4 events in colorectal cancer trials </a:t>
            </a:r>
            <a:endParaRPr lang="en-US" sz="1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" y="1462643"/>
            <a:ext cx="8083296" cy="3178048"/>
          </a:xfrm>
          <a:prstGeom prst="rect">
            <a:avLst/>
          </a:prstGeom>
          <a:noFill/>
          <a:ln w="19050">
            <a:solidFill>
              <a:srgbClr val="0063C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673187"/>
      </p:ext>
    </p:extLst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apsules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apsules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Designs\Capsules.pot</Template>
  <TotalTime>4694</TotalTime>
  <Words>3097</Words>
  <Application>Microsoft Office PowerPoint</Application>
  <PresentationFormat>On-screen Show (4:3)</PresentationFormat>
  <Paragraphs>629</Paragraphs>
  <Slides>44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Capsules</vt:lpstr>
      <vt:lpstr>EPI 262: Meta-Analysis Case Studies  </vt:lpstr>
      <vt:lpstr>Meta-Analysis – Promise and Concern</vt:lpstr>
      <vt:lpstr>PowerPoint Presentation</vt:lpstr>
      <vt:lpstr>         Meta-analysis attitude scale</vt:lpstr>
      <vt:lpstr>PowerPoint Presentation</vt:lpstr>
      <vt:lpstr> Indirect Comparison of Meta-Analysis Findings on Adverse Treatment Outcomes: Impact of Trial Heterogeneity and Effect Measure Selection   Case Study </vt:lpstr>
      <vt:lpstr>PowerPoint Presentation</vt:lpstr>
      <vt:lpstr>PowerPoint Presentation</vt:lpstr>
      <vt:lpstr>PowerPoint Presentation</vt:lpstr>
      <vt:lpstr>MetaAnalysis – A Transparent Quantitative Summary of Epidemiologic Data? – Think Again:  A Case Study of Hair Dye Use and Bladder Cancer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Meta-Analysis of Personal Hair Dye Use and Bladder Cancer – Sex Differences?</vt:lpstr>
      <vt:lpstr>PowerPoint Presentation</vt:lpstr>
      <vt:lpstr>PowerPoint Presentation</vt:lpstr>
      <vt:lpstr>Limitations of Individual Studies  </vt:lpstr>
      <vt:lpstr>Other Observations Across the different  Meta-Analysis</vt:lpstr>
      <vt:lpstr>What Can Meta-Analyses Tell Us? </vt:lpstr>
      <vt:lpstr>PowerPoint Presentation</vt:lpstr>
      <vt:lpstr>Historical Comparator Studies:  Strengths, Limitations, and Analytical Considerations in Using Historical Pooled Clinical Data for Evaluating Efficacy and Safety of New Therapies </vt:lpstr>
      <vt:lpstr>Regulatory guidance on the use of historical controls</vt:lpstr>
      <vt:lpstr>Historical Comparator Studies Defined</vt:lpstr>
      <vt:lpstr>When Controlled Trials May Not Be Feasible, External Controls as Alternative</vt:lpstr>
      <vt:lpstr>Absent Contemporaneous Controls: Options for Comparator Data</vt:lpstr>
      <vt:lpstr> </vt:lpstr>
      <vt:lpstr>Historical Comparator Case Study Setting: ALL Disease Background</vt:lpstr>
      <vt:lpstr>Historical Comparator Case Study Setting: Potential Data Sources/ Data Availability </vt:lpstr>
      <vt:lpstr>Adult R/R ALL Historical Comparator Study: Study Schema</vt:lpstr>
      <vt:lpstr>  Key Study Design Characteristics</vt:lpstr>
      <vt:lpstr>What is the best way to analyze historical comparator data in order to put clinical trial results into context?</vt:lpstr>
      <vt:lpstr>Other Analytical Considerations</vt:lpstr>
      <vt:lpstr>Complete Remission as Defined by the Study Group (CRsg)</vt:lpstr>
      <vt:lpstr>Median Overall Survival</vt:lpstr>
      <vt:lpstr>Propensity Score Analysis </vt:lpstr>
      <vt:lpstr>Propensity Score Analysis – Methods </vt:lpstr>
      <vt:lpstr>Covariate balance before and after propensity score (PS) adjustments</vt:lpstr>
      <vt:lpstr>Forest Plot of Odds Ratios for Analyses of Complete Remission</vt:lpstr>
      <vt:lpstr>Forest Plot of Hazard Ratios for Analyses of Overall Survival</vt:lpstr>
      <vt:lpstr>Efforts to Minimize Bias </vt:lpstr>
      <vt:lpstr>Challenges with External Historical Controls</vt:lpstr>
    </vt:vector>
  </TitlesOfParts>
  <Company>Amgen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Predictors of Early Mortality</dc:title>
  <dc:creator>Administrator</dc:creator>
  <cp:lastModifiedBy>Kelsh, Mike</cp:lastModifiedBy>
  <cp:revision>265</cp:revision>
  <cp:lastPrinted>2016-02-17T05:48:50Z</cp:lastPrinted>
  <dcterms:created xsi:type="dcterms:W3CDTF">2005-08-17T16:35:31Z</dcterms:created>
  <dcterms:modified xsi:type="dcterms:W3CDTF">2016-02-17T06:48:04Z</dcterms:modified>
</cp:coreProperties>
</file>