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66" r:id="rId3"/>
    <p:sldId id="258" r:id="rId4"/>
    <p:sldId id="259" r:id="rId5"/>
    <p:sldId id="267" r:id="rId6"/>
    <p:sldId id="264" r:id="rId7"/>
    <p:sldId id="269" r:id="rId8"/>
    <p:sldId id="260" r:id="rId9"/>
    <p:sldId id="268" r:id="rId10"/>
    <p:sldId id="273" r:id="rId11"/>
    <p:sldId id="274" r:id="rId12"/>
    <p:sldId id="265" r:id="rId13"/>
    <p:sldId id="275" r:id="rId14"/>
    <p:sldId id="263" r:id="rId15"/>
    <p:sldId id="272" r:id="rId16"/>
    <p:sldId id="261" r:id="rId17"/>
    <p:sldId id="276" r:id="rId18"/>
    <p:sldId id="271" r:id="rId19"/>
    <p:sldId id="277" r:id="rId20"/>
    <p:sldId id="27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056" y="-112"/>
      </p:cViewPr>
      <p:guideLst>
        <p:guide orient="horz" pos="2160"/>
        <p:guide pos="2880"/>
      </p:guideLst>
    </p:cSldViewPr>
  </p:slideViewPr>
  <p:notesTextViewPr>
    <p:cViewPr>
      <p:scale>
        <a:sx n="100" d="100"/>
        <a:sy n="100" d="100"/>
      </p:scale>
      <p:origin x="0" y="0"/>
    </p:cViewPr>
  </p:notesTextViewPr>
  <p:sorterViewPr>
    <p:cViewPr>
      <p:scale>
        <a:sx n="59" d="100"/>
        <a:sy n="59"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B6E07-2733-BA47-BA55-FDFC907ABF9C}" type="datetimeFigureOut">
              <a:rPr lang="en-US" smtClean="0"/>
              <a:t>1/27/16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A60832-393C-D045-B2FA-3F07BEE7B419}" type="slidenum">
              <a:rPr lang="en-US" smtClean="0"/>
              <a:t>‹#›</a:t>
            </a:fld>
            <a:endParaRPr lang="en-US"/>
          </a:p>
        </p:txBody>
      </p:sp>
    </p:spTree>
    <p:extLst>
      <p:ext uri="{BB962C8B-B14F-4D97-AF65-F5344CB8AC3E}">
        <p14:creationId xmlns:p14="http://schemas.microsoft.com/office/powerpoint/2010/main" val="38670632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ln/>
        </p:spPr>
      </p:sp>
      <p:sp>
        <p:nvSpPr>
          <p:cNvPr id="55299" name="Notes Placeholder 2"/>
          <p:cNvSpPr>
            <a:spLocks noGrp="1"/>
          </p:cNvSpPr>
          <p:nvPr>
            <p:ph type="body" idx="1"/>
          </p:nvPr>
        </p:nvSpPr>
        <p:spPr>
          <a:noFill/>
          <a:ln/>
        </p:spPr>
        <p:txBody>
          <a:bodyPr/>
          <a:lstStyle/>
          <a:p>
            <a:pPr defTabSz="908050"/>
            <a:r>
              <a:rPr lang="en-US" smtClean="0">
                <a:latin typeface="Arial" pitchFamily="-100" charset="0"/>
                <a:ea typeface="ＭＳ Ｐゴシック" pitchFamily="-100" charset="-128"/>
                <a:cs typeface="ＭＳ Ｐゴシック" pitchFamily="-100" charset="-128"/>
              </a:rPr>
              <a:t>Most of the increase in overall cancer death rates for men prior to 1990 was attributable to the rapid increase in lung cancer deaths due to the tobacco epidemic.  However, since 1990, the lung cancer death rate in men has been decreasing; this decline has accounted for over 40% of the overall decrease in cancer death rates in men since 1990. The death rate for stomach cancer, which was the leading cause of cancer death among men early in the 20</a:t>
            </a:r>
            <a:r>
              <a:rPr lang="en-US" baseline="30000" smtClean="0">
                <a:latin typeface="Arial" pitchFamily="-100" charset="0"/>
                <a:ea typeface="ＭＳ Ｐゴシック" pitchFamily="-100" charset="-128"/>
                <a:cs typeface="ＭＳ Ｐゴシック" pitchFamily="-100" charset="-128"/>
              </a:rPr>
              <a:t>th</a:t>
            </a:r>
            <a:r>
              <a:rPr lang="en-US" smtClean="0">
                <a:latin typeface="Arial" pitchFamily="-100" charset="0"/>
                <a:ea typeface="ＭＳ Ｐゴシック" pitchFamily="-100" charset="-128"/>
                <a:cs typeface="ＭＳ Ｐゴシック" pitchFamily="-100" charset="-128"/>
              </a:rPr>
              <a:t> century, has decreased by 90% since 1930. Death rates for prostate and colorectal cancers have been declining since the early 1990s and 1980s, respectively. In contrast to declining death rates for most cancer types, liver cancer death rates increased by more than 2% per year during the past decade of data (2001 to 2010). Death rates for pancreatic cancer have also been increasing slightly.</a:t>
            </a:r>
          </a:p>
        </p:txBody>
      </p:sp>
      <p:sp>
        <p:nvSpPr>
          <p:cNvPr id="55300" name="Slide Number Placeholder 3"/>
          <p:cNvSpPr>
            <a:spLocks noGrp="1"/>
          </p:cNvSpPr>
          <p:nvPr>
            <p:ph type="sldNum" sz="quarter" idx="5"/>
          </p:nvPr>
        </p:nvSpPr>
        <p:spPr>
          <a:noFill/>
        </p:spPr>
        <p:txBody>
          <a:bodyPr/>
          <a:lstStyle/>
          <a:p>
            <a:fld id="{7BB58E87-3FFA-494F-AB9A-C8A715E18AAF}" type="slidenum">
              <a:rPr lang="en-US" smtClean="0">
                <a:latin typeface="Arial" pitchFamily="-100" charset="0"/>
                <a:ea typeface="ヒラギノ角ゴ Pro W3" pitchFamily="-100" charset="-128"/>
                <a:cs typeface="ヒラギノ角ゴ Pro W3" pitchFamily="-100" charset="-128"/>
              </a:rPr>
              <a:pPr/>
              <a:t>3</a:t>
            </a:fld>
            <a:endParaRPr lang="en-US" smtClean="0">
              <a:latin typeface="Arial" pitchFamily="-100" charset="0"/>
              <a:ea typeface="ヒラギノ角ゴ Pro W3" pitchFamily="-100" charset="-128"/>
              <a:cs typeface="ヒラギノ角ゴ Pro W3" pitchFamily="-10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a:ln/>
        </p:spPr>
      </p:sp>
      <p:sp>
        <p:nvSpPr>
          <p:cNvPr id="57347" name="Notes Placeholder 2"/>
          <p:cNvSpPr>
            <a:spLocks noGrp="1"/>
          </p:cNvSpPr>
          <p:nvPr>
            <p:ph type="body" idx="1"/>
          </p:nvPr>
        </p:nvSpPr>
        <p:spPr>
          <a:noFill/>
          <a:ln/>
        </p:spPr>
        <p:txBody>
          <a:bodyPr/>
          <a:lstStyle/>
          <a:p>
            <a:pPr eaLnBrk="1" hangingPunct="1"/>
            <a:r>
              <a:rPr lang="en-US" smtClean="0">
                <a:latin typeface="Arial" pitchFamily="-100" charset="0"/>
                <a:ea typeface="ＭＳ Ｐゴシック" pitchFamily="-100" charset="-128"/>
                <a:cs typeface="ＭＳ Ｐゴシック" pitchFamily="-100" charset="-128"/>
              </a:rPr>
              <a:t>The lung cancer death rate in women began declining in the early 2000s after increasing for the previous 70 years. The lag in the decline in lung cancer in women compared to men reflects differences in smoking patterns; smoking rates peaked about two decades later in women than in men and women lagged behind men in quitting smoking in large numbers. In comparison, breast cancer death rates changed little between 1930 and 1990, but decreased 34% between the peak year (1989) and 2010.  Since 1930, the death rate for stomach cancer has decreased by more than 90%. The death rate for uterine cancer (uterine cervix and uterine corpus combined), which was the leading cause of cancer death in the early 20</a:t>
            </a:r>
            <a:r>
              <a:rPr lang="en-US" baseline="30000" smtClean="0">
                <a:latin typeface="Arial" pitchFamily="-100" charset="0"/>
                <a:ea typeface="ＭＳ Ｐゴシック" pitchFamily="-100" charset="-128"/>
                <a:cs typeface="ＭＳ Ｐゴシック" pitchFamily="-100" charset="-128"/>
              </a:rPr>
              <a:t>th</a:t>
            </a:r>
            <a:r>
              <a:rPr lang="en-US" smtClean="0">
                <a:latin typeface="Arial" pitchFamily="-100" charset="0"/>
                <a:ea typeface="ＭＳ Ｐゴシック" pitchFamily="-100" charset="-128"/>
                <a:cs typeface="ＭＳ Ｐゴシック" pitchFamily="-100" charset="-128"/>
              </a:rPr>
              <a:t> century, declined 80% from 1930 to 1997, but has since been fairly stable. Colorectal cancer death rates have been decreasing for more than 60 years. Similar to men, pancreatic cancer death rates have been increasing slightly, from 8.8 (per 100,000 women) in 1980 to 9.6 in 2010.</a:t>
            </a:r>
          </a:p>
          <a:p>
            <a:pPr eaLnBrk="1" hangingPunct="1"/>
            <a:endParaRPr lang="en-US" smtClean="0">
              <a:latin typeface="Arial" pitchFamily="-100" charset="0"/>
              <a:ea typeface="ＭＳ Ｐゴシック" pitchFamily="-100" charset="-128"/>
              <a:cs typeface="ＭＳ Ｐゴシック" pitchFamily="-100" charset="-128"/>
            </a:endParaRPr>
          </a:p>
        </p:txBody>
      </p:sp>
      <p:sp>
        <p:nvSpPr>
          <p:cNvPr id="57348" name="Slide Number Placeholder 3"/>
          <p:cNvSpPr>
            <a:spLocks noGrp="1"/>
          </p:cNvSpPr>
          <p:nvPr>
            <p:ph type="sldNum" sz="quarter" idx="5"/>
          </p:nvPr>
        </p:nvSpPr>
        <p:spPr>
          <a:noFill/>
        </p:spPr>
        <p:txBody>
          <a:bodyPr/>
          <a:lstStyle/>
          <a:p>
            <a:fld id="{45810690-7851-C84A-BE46-1BC0F2D6FD45}" type="slidenum">
              <a:rPr lang="en-US" smtClean="0">
                <a:latin typeface="Arial" pitchFamily="-100" charset="0"/>
                <a:ea typeface="ヒラギノ角ゴ Pro W3" pitchFamily="-100" charset="-128"/>
                <a:cs typeface="ヒラギノ角ゴ Pro W3" pitchFamily="-100" charset="-128"/>
              </a:rPr>
              <a:pPr/>
              <a:t>4</a:t>
            </a:fld>
            <a:endParaRPr lang="en-US" smtClean="0">
              <a:latin typeface="Arial" pitchFamily="-100" charset="0"/>
              <a:ea typeface="ヒラギノ角ゴ Pro W3" pitchFamily="-100" charset="-128"/>
              <a:cs typeface="ヒラギノ角ゴ Pro W3" pitchFamily="-10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020A0215-3944-2748-B400-1DDFF5957531}" type="slidenum">
              <a:rPr lang="en-US">
                <a:latin typeface="Times" pitchFamily="-100" charset="0"/>
                <a:ea typeface="ヒラギノ角ゴ Pro W3" pitchFamily="-100" charset="-128"/>
                <a:cs typeface="ヒラギノ角ゴ Pro W3" pitchFamily="-100" charset="-128"/>
              </a:rPr>
              <a:pPr/>
              <a:t>16</a:t>
            </a:fld>
            <a:endParaRPr lang="en-US">
              <a:latin typeface="Times" pitchFamily="-100" charset="0"/>
              <a:ea typeface="ヒラギノ角ゴ Pro W3" pitchFamily="-100" charset="-128"/>
              <a:cs typeface="ヒラギノ角ゴ Pro W3" pitchFamily="-100" charset="-128"/>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latin typeface="Times" pitchFamily="-100" charset="0"/>
                <a:ea typeface="Times New Roman" pitchFamily="-100" charset="0"/>
                <a:cs typeface="Times New Roman" pitchFamily="-100" charset="0"/>
              </a:rPr>
              <a:t>The reduction in cigarette consumption has been associated with a decrease in adult smoking prevalence in both men and women since 1965. The difference in cigarette smoking across gender narrowed from 1965 to 1985, a result of smoking becoming more popular among women and higher rates of quitting among male smokers following the Surgeon General’s Report. </a:t>
            </a:r>
          </a:p>
          <a:p>
            <a:pPr eaLnBrk="1" hangingPunct="1"/>
            <a:endParaRPr lang="en-US" smtClean="0">
              <a:latin typeface="Times" pitchFamily="-100" charset="0"/>
              <a:ea typeface="Times New Roman" pitchFamily="-100" charset="0"/>
              <a:cs typeface="Times New Roman" pitchFamily="-100" charset="0"/>
            </a:endParaRPr>
          </a:p>
          <a:p>
            <a:pPr eaLnBrk="1" hangingPunct="1"/>
            <a:r>
              <a:rPr lang="en-US" smtClean="0">
                <a:latin typeface="Times" pitchFamily="-100" charset="0"/>
                <a:ea typeface="ＭＳ Ｐゴシック" pitchFamily="-100" charset="-128"/>
                <a:cs typeface="ＭＳ Ｐゴシック" pitchFamily="-100" charset="-128"/>
              </a:rPr>
              <a:t>Between 1997 and 2004, the percentage of adults who smoke decreased significantly. Between 2004 and 2008, age-adjusted smoking rates were steady between 2004 and 2006, declined in 2007, and remained unchanged between 2007 and 2008 (men: 22.8%, women: 18.5%).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8F2A14-3FC3-494D-A61B-3E87F8746862}" type="datetimeFigureOut">
              <a:rPr lang="en-US" smtClean="0"/>
              <a:t>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C2A63-3FE4-0349-8290-C35880CF7DD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F2A14-3FC3-494D-A61B-3E87F8746862}" type="datetimeFigureOut">
              <a:rPr lang="en-US" smtClean="0"/>
              <a:t>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C2A63-3FE4-0349-8290-C35880CF7DD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F2A14-3FC3-494D-A61B-3E87F8746862}" type="datetimeFigureOut">
              <a:rPr lang="en-US" smtClean="0"/>
              <a:t>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C2A63-3FE4-0349-8290-C35880CF7DD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793B94-80EB-E249-848D-47ACA481AD4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F2A14-3FC3-494D-A61B-3E87F8746862}" type="datetimeFigureOut">
              <a:rPr lang="en-US" smtClean="0"/>
              <a:t>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C2A63-3FE4-0349-8290-C35880CF7DD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F2A14-3FC3-494D-A61B-3E87F8746862}" type="datetimeFigureOut">
              <a:rPr lang="en-US" smtClean="0"/>
              <a:t>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C2A63-3FE4-0349-8290-C35880CF7DD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8F2A14-3FC3-494D-A61B-3E87F8746862}" type="datetimeFigureOut">
              <a:rPr lang="en-US" smtClean="0"/>
              <a:t>1/27/16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C2A63-3FE4-0349-8290-C35880CF7DD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8F2A14-3FC3-494D-A61B-3E87F8746862}" type="datetimeFigureOut">
              <a:rPr lang="en-US" smtClean="0"/>
              <a:t>1/27/16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4C2A63-3FE4-0349-8290-C35880CF7DD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8F2A14-3FC3-494D-A61B-3E87F8746862}" type="datetimeFigureOut">
              <a:rPr lang="en-US" smtClean="0"/>
              <a:t>1/27/16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4C2A63-3FE4-0349-8290-C35880CF7DD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F2A14-3FC3-494D-A61B-3E87F8746862}" type="datetimeFigureOut">
              <a:rPr lang="en-US" smtClean="0"/>
              <a:t>1/27/16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4C2A63-3FE4-0349-8290-C35880CF7DD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F2A14-3FC3-494D-A61B-3E87F8746862}" type="datetimeFigureOut">
              <a:rPr lang="en-US" smtClean="0"/>
              <a:t>1/27/16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C2A63-3FE4-0349-8290-C35880CF7DD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F2A14-3FC3-494D-A61B-3E87F8746862}" type="datetimeFigureOut">
              <a:rPr lang="en-US" smtClean="0"/>
              <a:t>1/27/16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C2A63-3FE4-0349-8290-C35880CF7DD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F2A14-3FC3-494D-A61B-3E87F8746862}" type="datetimeFigureOut">
              <a:rPr lang="en-US" smtClean="0"/>
              <a:t>1/27/16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C2A63-3FE4-0349-8290-C35880CF7DD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660066"/>
                </a:solidFill>
              </a:rPr>
              <a:t>Tobacco</a:t>
            </a:r>
            <a:endParaRPr lang="en-US" dirty="0">
              <a:solidFill>
                <a:srgbClr val="660066"/>
              </a:solidFill>
            </a:endParaRPr>
          </a:p>
        </p:txBody>
      </p:sp>
      <p:sp>
        <p:nvSpPr>
          <p:cNvPr id="3" name="Subtitle 2"/>
          <p:cNvSpPr>
            <a:spLocks noGrp="1"/>
          </p:cNvSpPr>
          <p:nvPr>
            <p:ph type="subTitle" idx="1"/>
          </p:nvPr>
        </p:nvSpPr>
        <p:spPr/>
        <p:txBody>
          <a:bodyPr/>
          <a:lstStyle/>
          <a:p>
            <a:r>
              <a:rPr lang="en-US" dirty="0" smtClean="0"/>
              <a:t>Cancer Epidemiology	</a:t>
            </a:r>
          </a:p>
          <a:p>
            <a:r>
              <a:rPr lang="en-US" dirty="0" smtClean="0"/>
              <a:t>EPI 252	</a:t>
            </a:r>
          </a:p>
          <a:p>
            <a:r>
              <a:rPr lang="en-US" dirty="0" smtClean="0"/>
              <a:t>January 27, 2016</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Ad.tiff"/>
          <p:cNvPicPr>
            <a:picLocks noChangeAspect="1"/>
          </p:cNvPicPr>
          <p:nvPr/>
        </p:nvPicPr>
        <p:blipFill>
          <a:blip r:embed="rId2"/>
          <a:stretch>
            <a:fillRect/>
          </a:stretch>
        </p:blipFill>
        <p:spPr>
          <a:xfrm>
            <a:off x="2000250" y="177800"/>
            <a:ext cx="5143500" cy="6502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R.tiff"/>
          <p:cNvPicPr>
            <a:picLocks noChangeAspect="1"/>
          </p:cNvPicPr>
          <p:nvPr/>
        </p:nvPicPr>
        <p:blipFill>
          <a:blip r:embed="rId2"/>
          <a:stretch>
            <a:fillRect/>
          </a:stretch>
        </p:blipFill>
        <p:spPr>
          <a:xfrm>
            <a:off x="2044700" y="196850"/>
            <a:ext cx="5054600" cy="6464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T.tiff"/>
          <p:cNvPicPr>
            <a:picLocks noChangeAspect="1"/>
          </p:cNvPicPr>
          <p:nvPr/>
        </p:nvPicPr>
        <p:blipFill>
          <a:blip r:embed="rId2"/>
          <a:stretch>
            <a:fillRect/>
          </a:stretch>
        </p:blipFill>
        <p:spPr>
          <a:xfrm>
            <a:off x="3086100" y="1339850"/>
            <a:ext cx="2971800" cy="4178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V.tiff"/>
          <p:cNvPicPr>
            <a:picLocks noChangeAspect="1"/>
          </p:cNvPicPr>
          <p:nvPr/>
        </p:nvPicPr>
        <p:blipFill>
          <a:blip r:embed="rId2"/>
          <a:stretch>
            <a:fillRect/>
          </a:stretch>
        </p:blipFill>
        <p:spPr>
          <a:xfrm>
            <a:off x="2266950" y="406400"/>
            <a:ext cx="4610100" cy="6045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tiff"/>
          <p:cNvPicPr>
            <a:picLocks noChangeAspect="1"/>
          </p:cNvPicPr>
          <p:nvPr/>
        </p:nvPicPr>
        <p:blipFill>
          <a:blip r:embed="rId2"/>
          <a:stretch>
            <a:fillRect/>
          </a:stretch>
        </p:blipFill>
        <p:spPr>
          <a:xfrm>
            <a:off x="1365250" y="412750"/>
            <a:ext cx="6413500" cy="6032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A.tiff"/>
          <p:cNvPicPr>
            <a:picLocks noChangeAspect="1"/>
          </p:cNvPicPr>
          <p:nvPr/>
        </p:nvPicPr>
        <p:blipFill>
          <a:blip r:embed="rId2"/>
          <a:stretch>
            <a:fillRect/>
          </a:stretch>
        </p:blipFill>
        <p:spPr>
          <a:xfrm>
            <a:off x="1993900" y="2019300"/>
            <a:ext cx="5156200" cy="2819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 descr="Slide28.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“Controversy”</a:t>
            </a:r>
            <a:endParaRPr lang="en-US" dirty="0"/>
          </a:p>
        </p:txBody>
      </p:sp>
      <p:sp>
        <p:nvSpPr>
          <p:cNvPr id="4" name="Content Placeholder 3"/>
          <p:cNvSpPr>
            <a:spLocks noGrp="1"/>
          </p:cNvSpPr>
          <p:nvPr>
            <p:ph idx="1"/>
          </p:nvPr>
        </p:nvSpPr>
        <p:spPr/>
        <p:txBody>
          <a:bodyPr/>
          <a:lstStyle/>
          <a:p>
            <a:r>
              <a:rPr lang="en-US" dirty="0" smtClean="0"/>
              <a:t>An epidemic of lung cancer observed</a:t>
            </a:r>
          </a:p>
          <a:p>
            <a:r>
              <a:rPr lang="en-US" dirty="0" smtClean="0"/>
              <a:t>Cause was unclear- road tar, pollution, etc.</a:t>
            </a:r>
          </a:p>
          <a:p>
            <a:r>
              <a:rPr lang="en-US" dirty="0" smtClean="0"/>
              <a:t>Doll and Hill in UK and </a:t>
            </a:r>
            <a:r>
              <a:rPr lang="en-US" dirty="0" err="1" smtClean="0"/>
              <a:t>Wynder</a:t>
            </a:r>
            <a:r>
              <a:rPr lang="en-US" dirty="0" smtClean="0"/>
              <a:t> and Graham in US published almost together in 1956 using case-control designs – but recall bias??</a:t>
            </a:r>
          </a:p>
          <a:p>
            <a:r>
              <a:rPr lang="en-US" dirty="0" smtClean="0"/>
              <a:t>Doll and Hill cohort study of UK physicians</a:t>
            </a:r>
          </a:p>
          <a:p>
            <a:r>
              <a:rPr lang="en-US" dirty="0" smtClean="0"/>
              <a:t>Hill’s Causal Criteria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Current smoker = daily or some days</a:t>
            </a:r>
          </a:p>
          <a:p>
            <a:r>
              <a:rPr lang="en-US" dirty="0" smtClean="0"/>
              <a:t># cigarettes per day or years of smoking are the best measures for self-report</a:t>
            </a:r>
          </a:p>
          <a:p>
            <a:r>
              <a:rPr lang="en-US" dirty="0" smtClean="0"/>
              <a:t>Duration is a better predictor than # of cigs/</a:t>
            </a:r>
            <a:r>
              <a:rPr lang="en-US" dirty="0" err="1" smtClean="0"/>
              <a:t>d</a:t>
            </a:r>
            <a:endParaRPr lang="en-US" dirty="0" smtClean="0"/>
          </a:p>
          <a:p>
            <a:r>
              <a:rPr lang="en-US" dirty="0" smtClean="0"/>
              <a:t>Questionnaires – underestimate pop level consumption vs. cig sales by 20-30%</a:t>
            </a:r>
          </a:p>
          <a:p>
            <a:r>
              <a:rPr lang="en-US" dirty="0" smtClean="0"/>
              <a:t>Biomarkers – </a:t>
            </a:r>
            <a:r>
              <a:rPr lang="en-US" dirty="0" err="1" smtClean="0"/>
              <a:t>cotinine</a:t>
            </a:r>
            <a:r>
              <a:rPr lang="en-US" dirty="0" smtClean="0"/>
              <a:t> 17hr half life, useful for last 2-3 days</a:t>
            </a:r>
          </a:p>
          <a:p>
            <a:r>
              <a:rPr lang="en-US" dirty="0" smtClean="0"/>
              <a:t>Self-report vs. </a:t>
            </a:r>
            <a:r>
              <a:rPr lang="en-US" dirty="0" err="1" smtClean="0"/>
              <a:t>cotinine</a:t>
            </a:r>
            <a:r>
              <a:rPr lang="en-US" dirty="0" smtClean="0"/>
              <a:t> – 87% </a:t>
            </a:r>
            <a:r>
              <a:rPr lang="en-US" dirty="0" err="1" smtClean="0"/>
              <a:t>sen</a:t>
            </a:r>
            <a:r>
              <a:rPr lang="en-US" dirty="0" smtClean="0"/>
              <a:t>, 89% spec</a:t>
            </a:r>
          </a:p>
          <a:p>
            <a:r>
              <a:rPr lang="en-US" dirty="0" smtClean="0"/>
              <a:t>Pack-years and ex-smoker not as accurate.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lstStyle/>
          <a:p>
            <a:r>
              <a:rPr lang="en-US" dirty="0" smtClean="0"/>
              <a:t>First – individual one-on-one efforts in clinic</a:t>
            </a:r>
          </a:p>
          <a:p>
            <a:r>
              <a:rPr lang="en-US" dirty="0" smtClean="0"/>
              <a:t>Second – group health education and community efforts at behavioral change</a:t>
            </a:r>
          </a:p>
          <a:p>
            <a:r>
              <a:rPr lang="en-US" dirty="0" smtClean="0"/>
              <a:t>Third – Non-smoking aids – nicotine gum and patches with or without counseling</a:t>
            </a:r>
          </a:p>
          <a:p>
            <a:r>
              <a:rPr lang="en-US" dirty="0" smtClean="0"/>
              <a:t>Finally – Policy interventions – clean indoor air laws, bans on advertising/marketing, price/tax increases, and </a:t>
            </a:r>
            <a:r>
              <a:rPr lang="en-US" dirty="0" err="1" smtClean="0"/>
              <a:t>countermarketing</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lstStyle/>
          <a:p>
            <a:r>
              <a:rPr lang="en-US" dirty="0" smtClean="0"/>
              <a:t>Tobacco use is largest single cause of human cancer in Western countries</a:t>
            </a:r>
          </a:p>
          <a:p>
            <a:r>
              <a:rPr lang="en-US" dirty="0" smtClean="0"/>
              <a:t>30% of all cancer deaths in U.S. and 16% worldwide</a:t>
            </a:r>
          </a:p>
          <a:p>
            <a:r>
              <a:rPr lang="en-US" dirty="0" smtClean="0"/>
              <a:t>Causes even more deaths from cardiovascular disease</a:t>
            </a:r>
          </a:p>
          <a:p>
            <a:r>
              <a:rPr lang="en-US" dirty="0" smtClean="0"/>
              <a:t>With current trends could account for 10 million deaths annually worldwide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03052"/>
          </a:xfrm>
        </p:spPr>
        <p:txBody>
          <a:bodyPr/>
          <a:lstStyle/>
          <a:p>
            <a:r>
              <a:rPr lang="en-US" dirty="0" smtClean="0"/>
              <a:t>Current Controversies and Challenges</a:t>
            </a:r>
            <a:endParaRPr lang="en-US" dirty="0"/>
          </a:p>
        </p:txBody>
      </p:sp>
      <p:sp>
        <p:nvSpPr>
          <p:cNvPr id="3" name="Content Placeholder 2"/>
          <p:cNvSpPr>
            <a:spLocks noGrp="1"/>
          </p:cNvSpPr>
          <p:nvPr>
            <p:ph idx="1"/>
          </p:nvPr>
        </p:nvSpPr>
        <p:spPr>
          <a:xfrm>
            <a:off x="457200" y="2697541"/>
            <a:ext cx="8229600" cy="3428622"/>
          </a:xfrm>
        </p:spPr>
        <p:txBody>
          <a:bodyPr>
            <a:normAutofit fontScale="92500" lnSpcReduction="10000"/>
          </a:bodyPr>
          <a:lstStyle/>
          <a:p>
            <a:r>
              <a:rPr lang="en-US" dirty="0" smtClean="0"/>
              <a:t>Breast cancer and tobacco</a:t>
            </a:r>
          </a:p>
          <a:p>
            <a:r>
              <a:rPr lang="en-US" dirty="0" smtClean="0"/>
              <a:t>E-cigarettes and “harm reduction” strategies</a:t>
            </a:r>
          </a:p>
          <a:p>
            <a:r>
              <a:rPr lang="en-US" dirty="0" smtClean="0"/>
              <a:t>Tobacco use in youth</a:t>
            </a:r>
          </a:p>
          <a:p>
            <a:r>
              <a:rPr lang="en-US" dirty="0" smtClean="0"/>
              <a:t>Alternative forms of tobacco use – spit, hookah, flavored cigarettes</a:t>
            </a:r>
          </a:p>
          <a:p>
            <a:r>
              <a:rPr lang="en-US" dirty="0" smtClean="0"/>
              <a:t>Tobacco use in marginal populations (e.g., prisoners, mentally ill, substance abusers)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 Just Lung Cancer</a:t>
            </a:r>
            <a:br>
              <a:rPr lang="en-US" dirty="0" smtClean="0"/>
            </a:br>
            <a:r>
              <a:rPr lang="en-US" sz="3556" dirty="0" smtClean="0"/>
              <a:t>Annual Attributable Deaths, U.S.</a:t>
            </a:r>
            <a:endParaRPr lang="en-US" sz="3556" dirty="0"/>
          </a:p>
        </p:txBody>
      </p:sp>
      <p:sp>
        <p:nvSpPr>
          <p:cNvPr id="3" name="Content Placeholder 2"/>
          <p:cNvSpPr>
            <a:spLocks noGrp="1"/>
          </p:cNvSpPr>
          <p:nvPr>
            <p:ph idx="1"/>
          </p:nvPr>
        </p:nvSpPr>
        <p:spPr/>
        <p:txBody>
          <a:bodyPr>
            <a:normAutofit fontScale="85000" lnSpcReduction="20000"/>
          </a:bodyPr>
          <a:lstStyle/>
          <a:p>
            <a:r>
              <a:rPr lang="en-US" dirty="0" smtClean="0"/>
              <a:t>Lip, oral cavity, pharynx						5,200</a:t>
            </a:r>
          </a:p>
          <a:p>
            <a:r>
              <a:rPr lang="en-US" dirty="0" smtClean="0"/>
              <a:t>Esophagus										7,900</a:t>
            </a:r>
          </a:p>
          <a:p>
            <a:r>
              <a:rPr lang="en-US" dirty="0" smtClean="0"/>
              <a:t>Stomach										2,800</a:t>
            </a:r>
          </a:p>
          <a:p>
            <a:r>
              <a:rPr lang="en-US" dirty="0" smtClean="0"/>
              <a:t>Pancreas										6,500</a:t>
            </a:r>
          </a:p>
          <a:p>
            <a:r>
              <a:rPr lang="en-US" dirty="0" smtClean="0"/>
              <a:t>Larynx											3,100</a:t>
            </a:r>
          </a:p>
          <a:p>
            <a:r>
              <a:rPr lang="en-US" dirty="0" smtClean="0"/>
              <a:t>Trachea, lung, bronchus					 124,800</a:t>
            </a:r>
          </a:p>
          <a:p>
            <a:r>
              <a:rPr lang="en-US" dirty="0" smtClean="0"/>
              <a:t>Cervix											   500</a:t>
            </a:r>
          </a:p>
          <a:p>
            <a:r>
              <a:rPr lang="en-US" dirty="0" smtClean="0"/>
              <a:t>Bladder										4,800</a:t>
            </a:r>
          </a:p>
          <a:p>
            <a:r>
              <a:rPr lang="en-US" dirty="0" smtClean="0"/>
              <a:t>Kidney &amp; other UT							3,000</a:t>
            </a:r>
          </a:p>
          <a:p>
            <a:r>
              <a:rPr lang="en-US" dirty="0" smtClean="0"/>
              <a:t>Acuter myeloid leukemia					1,100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 2.tiff"/>
          <p:cNvPicPr>
            <a:picLocks noChangeAspect="1"/>
          </p:cNvPicPr>
          <p:nvPr/>
        </p:nvPicPr>
        <p:blipFill>
          <a:blip r:embed="rId2"/>
          <a:stretch>
            <a:fillRect/>
          </a:stretch>
        </p:blipFill>
        <p:spPr>
          <a:xfrm>
            <a:off x="1822450" y="234950"/>
            <a:ext cx="5499100" cy="6388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C.tiff"/>
          <p:cNvPicPr>
            <a:picLocks noChangeAspect="1"/>
          </p:cNvPicPr>
          <p:nvPr/>
        </p:nvPicPr>
        <p:blipFill>
          <a:blip r:embed="rId2"/>
          <a:stretch>
            <a:fillRect/>
          </a:stretch>
        </p:blipFill>
        <p:spPr>
          <a:xfrm>
            <a:off x="338734" y="451340"/>
            <a:ext cx="8466532" cy="616131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1" descr="Slide23"/>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tiff"/>
          <p:cNvPicPr>
            <a:picLocks noChangeAspect="1"/>
          </p:cNvPicPr>
          <p:nvPr/>
        </p:nvPicPr>
        <p:blipFill>
          <a:blip r:embed="rId2"/>
          <a:stretch>
            <a:fillRect/>
          </a:stretch>
        </p:blipFill>
        <p:spPr>
          <a:xfrm>
            <a:off x="409314" y="756323"/>
            <a:ext cx="8459185" cy="5345353"/>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TotalTime>
  <Words>790</Words>
  <Application>Microsoft Macintosh PowerPoint</Application>
  <PresentationFormat>On-screen Show (4:3)</PresentationFormat>
  <Paragraphs>53</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Tobacco</vt:lpstr>
      <vt:lpstr>The Problem</vt:lpstr>
      <vt:lpstr>PowerPoint Presentation</vt:lpstr>
      <vt:lpstr>PowerPoint Presentation</vt:lpstr>
      <vt:lpstr>Not Just Lung Cancer Annual Attributable Deaths,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“Controversy”</vt:lpstr>
      <vt:lpstr>Measurement</vt:lpstr>
      <vt:lpstr>Prevention</vt:lpstr>
      <vt:lpstr>Current Controversies and Challenges</vt:lpstr>
    </vt:vector>
  </TitlesOfParts>
  <Company>UCSF-DEB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dc:title>
  <dc:creator>RAHiatt</dc:creator>
  <cp:lastModifiedBy>RAHiatt</cp:lastModifiedBy>
  <cp:revision>8</cp:revision>
  <dcterms:created xsi:type="dcterms:W3CDTF">2014-04-16T22:33:16Z</dcterms:created>
  <dcterms:modified xsi:type="dcterms:W3CDTF">2016-01-27T16:51:06Z</dcterms:modified>
</cp:coreProperties>
</file>