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50"/>
  </p:notesMasterIdLst>
  <p:handoutMasterIdLst>
    <p:handoutMasterId r:id="rId51"/>
  </p:handoutMasterIdLst>
  <p:sldIdLst>
    <p:sldId id="256" r:id="rId3"/>
    <p:sldId id="362" r:id="rId4"/>
    <p:sldId id="424" r:id="rId5"/>
    <p:sldId id="423" r:id="rId6"/>
    <p:sldId id="366" r:id="rId7"/>
    <p:sldId id="364" r:id="rId8"/>
    <p:sldId id="367" r:id="rId9"/>
    <p:sldId id="369" r:id="rId10"/>
    <p:sldId id="370" r:id="rId11"/>
    <p:sldId id="425" r:id="rId12"/>
    <p:sldId id="426" r:id="rId13"/>
    <p:sldId id="375" r:id="rId14"/>
    <p:sldId id="378" r:id="rId15"/>
    <p:sldId id="377" r:id="rId16"/>
    <p:sldId id="376" r:id="rId17"/>
    <p:sldId id="380" r:id="rId18"/>
    <p:sldId id="379" r:id="rId19"/>
    <p:sldId id="382" r:id="rId20"/>
    <p:sldId id="381" r:id="rId21"/>
    <p:sldId id="373" r:id="rId22"/>
    <p:sldId id="384" r:id="rId23"/>
    <p:sldId id="430" r:id="rId24"/>
    <p:sldId id="427" r:id="rId25"/>
    <p:sldId id="428" r:id="rId26"/>
    <p:sldId id="431" r:id="rId27"/>
    <p:sldId id="429" r:id="rId28"/>
    <p:sldId id="389" r:id="rId29"/>
    <p:sldId id="420" r:id="rId30"/>
    <p:sldId id="388" r:id="rId31"/>
    <p:sldId id="391" r:id="rId32"/>
    <p:sldId id="446" r:id="rId33"/>
    <p:sldId id="447" r:id="rId34"/>
    <p:sldId id="432" r:id="rId35"/>
    <p:sldId id="434" r:id="rId36"/>
    <p:sldId id="465" r:id="rId37"/>
    <p:sldId id="445" r:id="rId38"/>
    <p:sldId id="449" r:id="rId39"/>
    <p:sldId id="448" r:id="rId40"/>
    <p:sldId id="407" r:id="rId41"/>
    <p:sldId id="410" r:id="rId42"/>
    <p:sldId id="408" r:id="rId43"/>
    <p:sldId id="412" r:id="rId44"/>
    <p:sldId id="411" r:id="rId45"/>
    <p:sldId id="409" r:id="rId46"/>
    <p:sldId id="415" r:id="rId47"/>
    <p:sldId id="464" r:id="rId48"/>
    <p:sldId id="463" r:id="rId4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00"/>
    <a:srgbClr val="001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18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7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FFD4F15-8380-48C8-A0C9-9D04BB997D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824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3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114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114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9855F1F-07E4-4F74-B9C7-23439104D4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47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EB400589-4724-4F0F-9E7C-C776007D54FB}" type="slidenum">
              <a:rPr lang="en-US" sz="1200">
                <a:latin typeface="Times New Roman" pitchFamily="18" charset="0"/>
              </a:rPr>
              <a:pPr/>
              <a:t>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7059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4DA8BB17-0AE0-45CF-9FEB-4D1E2A9B4899}" type="slidenum">
              <a:rPr lang="en-US" sz="1200">
                <a:latin typeface="Times New Roman" pitchFamily="18" charset="0"/>
              </a:rPr>
              <a:pPr/>
              <a:t>10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4409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5AB8C8B-42CF-4141-9105-36AEB744F6F0}" type="slidenum">
              <a:rPr lang="en-US" sz="1200">
                <a:latin typeface="Times New Roman" pitchFamily="18" charset="0"/>
              </a:rPr>
              <a:pPr/>
              <a:t>11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7474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2C1E8BF-8CEE-41ED-AB43-B44FF2E0D53D}" type="slidenum">
              <a:rPr lang="en-US" sz="1200">
                <a:latin typeface="Times New Roman" pitchFamily="18" charset="0"/>
              </a:rPr>
              <a:pPr/>
              <a:t>12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3049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5CFBED18-5677-4E09-B0CE-58E96F064B4D}" type="slidenum">
              <a:rPr lang="en-US" sz="1200">
                <a:latin typeface="Times New Roman" pitchFamily="18" charset="0"/>
              </a:rPr>
              <a:pPr/>
              <a:t>13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65418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01AE11A0-F7C2-4A1E-A203-8FBB8F29CA01}" type="slidenum">
              <a:rPr lang="en-US" sz="1200">
                <a:latin typeface="Times New Roman" pitchFamily="18" charset="0"/>
              </a:rPr>
              <a:pPr/>
              <a:t>14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8264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E1FED79-4475-45C0-A7D9-E85A6339315E}" type="slidenum">
              <a:rPr lang="en-US" sz="1200">
                <a:latin typeface="Times New Roman" pitchFamily="18" charset="0"/>
              </a:rPr>
              <a:pPr/>
              <a:t>15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86639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0A14CFFB-9D8F-4254-B7F0-390469745F87}" type="slidenum">
              <a:rPr lang="en-US" sz="1200">
                <a:latin typeface="Times New Roman" pitchFamily="18" charset="0"/>
              </a:rPr>
              <a:pPr/>
              <a:t>16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59932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61BCFA81-1AF5-4F5C-95C0-E18A48AF7FCD}" type="slidenum">
              <a:rPr lang="en-US" sz="1200">
                <a:latin typeface="Times New Roman" pitchFamily="18" charset="0"/>
              </a:rPr>
              <a:pPr/>
              <a:t>17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90580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AD5AB06-957E-4886-BA7E-8896E9D16652}" type="slidenum">
              <a:rPr lang="en-US" sz="1200">
                <a:latin typeface="Times New Roman" pitchFamily="18" charset="0"/>
              </a:rPr>
              <a:pPr/>
              <a:t>18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65326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D906C08E-4735-409B-B848-5FE3550A5D91}" type="slidenum">
              <a:rPr lang="en-US" sz="1200">
                <a:latin typeface="Times New Roman" pitchFamily="18" charset="0"/>
              </a:rPr>
              <a:pPr/>
              <a:t>19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4402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74E621B6-2D9D-4F9F-B584-8A1604EFC0C9}" type="slidenum">
              <a:rPr lang="en-US" sz="1200">
                <a:latin typeface="Times New Roman" pitchFamily="18" charset="0"/>
              </a:rPr>
              <a:pPr/>
              <a:t>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08477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3DD4945-A739-4C9B-B421-CDD625A4E3C0}" type="slidenum">
              <a:rPr lang="en-US" sz="1200">
                <a:latin typeface="Times New Roman" pitchFamily="18" charset="0"/>
              </a:rPr>
              <a:pPr/>
              <a:t>20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42561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17269357-1CA6-4173-A84C-F5E9B88995CB}" type="slidenum">
              <a:rPr lang="en-US" sz="1200">
                <a:latin typeface="Times New Roman" pitchFamily="18" charset="0"/>
              </a:rPr>
              <a:pPr/>
              <a:t>21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10156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70FA556F-869E-44C0-9B23-E3D50C494392}" type="slidenum">
              <a:rPr lang="en-US" sz="1200">
                <a:latin typeface="Times New Roman" pitchFamily="18" charset="0"/>
              </a:rPr>
              <a:pPr/>
              <a:t>23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8861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4EBEB131-1892-4D1F-99C8-3B1B2A0B919E}" type="slidenum">
              <a:rPr lang="en-US" sz="1200">
                <a:latin typeface="Times New Roman" pitchFamily="18" charset="0"/>
              </a:rPr>
              <a:pPr/>
              <a:t>24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66394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93D18B93-70FB-43BB-B02E-1BAEDC856685}" type="slidenum">
              <a:rPr lang="en-US" sz="1200">
                <a:latin typeface="Times New Roman" pitchFamily="18" charset="0"/>
              </a:rPr>
              <a:pPr/>
              <a:t>26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3108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658BFB1-FBAF-4532-9B4B-352FFBE6147E}" type="slidenum">
              <a:rPr lang="en-US" sz="1200">
                <a:latin typeface="Times New Roman" pitchFamily="18" charset="0"/>
              </a:rPr>
              <a:pPr/>
              <a:t>27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968288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F33F79E-C0E2-4F4E-ADFE-445A719FB327}" type="slidenum">
              <a:rPr lang="en-US" sz="1200">
                <a:latin typeface="Times New Roman" pitchFamily="18" charset="0"/>
              </a:rPr>
              <a:pPr/>
              <a:t>28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23639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46649A9-BF84-4180-8562-2B65EBAE6EE4}" type="slidenum">
              <a:rPr lang="en-US" sz="1200">
                <a:latin typeface="Times New Roman" pitchFamily="18" charset="0"/>
              </a:rPr>
              <a:pPr/>
              <a:t>29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11972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39CFB9FB-4E49-411F-84D2-882EA29B6F61}" type="slidenum">
              <a:rPr lang="en-US" sz="1200">
                <a:latin typeface="Times New Roman" pitchFamily="18" charset="0"/>
              </a:rPr>
              <a:pPr/>
              <a:t>30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60595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343CE73-2127-4CBE-AB92-78A6C03B43F0}" type="slidenum">
              <a:rPr lang="en-US" sz="1200">
                <a:latin typeface="Times New Roman" pitchFamily="18" charset="0"/>
              </a:rPr>
              <a:pPr/>
              <a:t>31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7358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A78168E5-31DB-469D-BDB0-9CF1B59F32D8}" type="slidenum">
              <a:rPr lang="en-US" sz="1200">
                <a:latin typeface="Times New Roman" pitchFamily="18" charset="0"/>
              </a:rPr>
              <a:pPr/>
              <a:t>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6497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58E7C78-6DE7-4753-B853-9CFACF092064}" type="slidenum">
              <a:rPr lang="en-US" sz="1200">
                <a:latin typeface="Times New Roman" pitchFamily="18" charset="0"/>
              </a:rPr>
              <a:pPr/>
              <a:t>32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146625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1A9106B-06C4-45EC-BEA6-1164B2FBE264}" type="slidenum">
              <a:rPr lang="en-US" sz="1200">
                <a:latin typeface="Times New Roman" pitchFamily="18" charset="0"/>
              </a:rPr>
              <a:pPr/>
              <a:t>39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01655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0C314FC6-EAC7-481F-BC76-1E18607D7EB6}" type="slidenum">
              <a:rPr lang="en-US" sz="1200">
                <a:latin typeface="Times New Roman" pitchFamily="18" charset="0"/>
              </a:rPr>
              <a:pPr/>
              <a:t>40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061141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B8A8585-66D3-4D90-8311-C98940FB79CC}" type="slidenum">
              <a:rPr lang="en-US" sz="1200">
                <a:latin typeface="Times New Roman" pitchFamily="18" charset="0"/>
              </a:rPr>
              <a:pPr/>
              <a:t>41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87527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265D1FB6-7036-4AD0-8761-C4A44BE21E51}" type="slidenum">
              <a:rPr lang="en-US" sz="1200">
                <a:latin typeface="Times New Roman" pitchFamily="18" charset="0"/>
              </a:rPr>
              <a:pPr/>
              <a:t>42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10986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5EED826B-F18E-4160-8644-3E8B0795AC10}" type="slidenum">
              <a:rPr lang="en-US" sz="1200">
                <a:latin typeface="Times New Roman" pitchFamily="18" charset="0"/>
              </a:rPr>
              <a:pPr/>
              <a:t>43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412560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1E65BF47-8A67-429B-B3E0-FBC3B754BDA9}" type="slidenum">
              <a:rPr lang="en-US" sz="1200">
                <a:latin typeface="Times New Roman" pitchFamily="18" charset="0"/>
              </a:rPr>
              <a:pPr/>
              <a:t>44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770408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CBCD5ED4-D846-4C95-89C6-900B984C0E37}" type="slidenum">
              <a:rPr lang="en-US" sz="1200">
                <a:latin typeface="Times New Roman" pitchFamily="18" charset="0"/>
              </a:rPr>
              <a:pPr/>
              <a:t>45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03056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1031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pPr algn="r"/>
            <a:fld id="{03B0D964-0212-4094-B01C-EFA80AA0940A}" type="slidenum">
              <a:rPr lang="en-US" sz="1200">
                <a:latin typeface="Times New Roman" pitchFamily="18" charset="0"/>
              </a:rPr>
              <a:pPr algn="r"/>
              <a:t>46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281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6229F7D0-39AF-4B8E-A4EB-E3CDB5EB53F3}" type="slidenum">
              <a:rPr lang="en-US" sz="1200">
                <a:latin typeface="Times New Roman" pitchFamily="18" charset="0"/>
              </a:rPr>
              <a:pPr/>
              <a:t>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ea typeface="MS PGothic" charset="0"/>
              <a:cs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298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1BDC70BB-8C83-4D23-9229-37A1DE98696F}" type="slidenum">
              <a:rPr lang="en-US" sz="1200">
                <a:latin typeface="Times New Roman" pitchFamily="18" charset="0"/>
              </a:rPr>
              <a:pPr/>
              <a:t>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432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80A5226A-335D-49DC-8875-23227E6132B3}" type="slidenum">
              <a:rPr lang="en-US" sz="1200">
                <a:latin typeface="Times New Roman" pitchFamily="18" charset="0"/>
              </a:rPr>
              <a:pPr/>
              <a:t>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80761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F0869175-6EC9-49D5-9F76-5F1B016EE85B}" type="slidenum">
              <a:rPr lang="en-US" sz="1200">
                <a:latin typeface="Times New Roman" pitchFamily="18" charset="0"/>
              </a:rPr>
              <a:pPr/>
              <a:t>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7699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7E9BBBEC-FCCE-459C-AE64-EB362D406AE0}" type="slidenum">
              <a:rPr lang="en-US" sz="1200">
                <a:latin typeface="Times New Roman" pitchFamily="18" charset="0"/>
              </a:rPr>
              <a:pPr/>
              <a:t>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9099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fld id="{6FF45BF7-56F0-484F-936C-552EFD238F8A}" type="slidenum">
              <a:rPr lang="en-US" sz="1200">
                <a:latin typeface="Times New Roman" pitchFamily="18" charset="0"/>
              </a:rPr>
              <a:pPr/>
              <a:t>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latin typeface="Times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6315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D24454-9095-48F4-A1ED-A40A8E3AA6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36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C44428-9F87-4F6B-953E-CE3EB4D5E4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8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BD02EA-2D37-4EDE-BC38-A09ED3EAEB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6201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2B41F6-D27C-46C3-9889-0DC18972F2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79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8F8A42-BD3F-4D63-AE42-34D5E8B2D1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150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6C9ADFE6-D9D3-4ED4-AC1E-6046676D5303}" type="datetimeFigureOut">
              <a:rPr lang="en-US"/>
              <a:pPr/>
              <a:t>2/12/2014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>
                    <a:tint val="95000"/>
                  </a:prstClr>
                </a:solidFill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7377EC72-D686-495D-8641-624A3F6073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76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38F584B6-4284-4560-95C7-01CD60458D17}" type="datetimeFigureOut">
              <a:rPr lang="en-US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EDEDB955-7629-44A3-A225-B36CF23F15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22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AE8D0D0B-5BDE-432F-9EE6-C3BFBBE2B394}" type="datetimeFigureOut">
              <a:rPr lang="en-US"/>
              <a:pPr/>
              <a:t>2/12/2014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>
                    <a:tint val="95000"/>
                  </a:prstClr>
                </a:solidFill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Times" charset="0"/>
              </a:defRPr>
            </a:lvl1pPr>
          </a:lstStyle>
          <a:p>
            <a:fld id="{54169FAB-FBD1-4D96-BBEF-1301FDB313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725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903DF2FA-7D1A-402A-8203-17894333976C}" type="datetimeFigureOut">
              <a:rPr lang="en-US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69F8FC0F-6D1D-4899-9CA9-5D184B04B9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19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F7285C76-7D4B-44AD-87E6-6B8C170E5A23}" type="datetimeFigureOut">
              <a:rPr lang="en-US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788A9EDB-6B4C-40CB-936D-F49B740462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171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9BE88EB5-9AC8-4889-B9E8-C104CBEC030C}" type="datetimeFigureOut">
              <a:rPr lang="en-US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EA36FD8C-E73E-4592-A614-1071BB159F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77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35BDE3-CB8F-4468-8D4D-8DD6F8823A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744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5DDB1F57-7570-40DB-ADB9-0F05FFBEAF00}" type="datetimeFigureOut">
              <a:rPr lang="en-US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CA601047-3F86-410A-92BA-14B72348E0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985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53A46B04-F892-4DD1-BE06-96D28049F21B}" type="datetimeFigureOut">
              <a:rPr lang="en-US"/>
              <a:pPr/>
              <a:t>2/12/2014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prstClr val="white">
                    <a:shade val="50000"/>
                  </a:prstClr>
                </a:solidFill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0C5A60A6-70FB-4D36-91D8-B49DFC2692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22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DE8210D5-1B14-4362-8BB8-693EA55CF425}" type="datetimeFigureOut">
              <a:rPr lang="en-US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A857DD4C-F7AA-4774-9FB8-69FF157A39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927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108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CD3634CF-7E36-4213-86DF-FB249250C439}" type="datetimeFigureOut">
              <a:rPr lang="en-US"/>
              <a:pPr/>
              <a:t>2/12/2014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" charset="0"/>
              </a:defRPr>
            </a:lvl1pPr>
          </a:lstStyle>
          <a:p>
            <a:fld id="{37411793-DE90-4F75-8C45-1BA7E900AC9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605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119D5-4823-4311-BD57-C7BF3EE980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11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79BAAB-A7AB-4043-91A1-E7AA8B8037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145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3D3BD-6BFF-4612-8EA1-531197990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15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7769E6-0BC7-4EF9-872B-C32B3F1B87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9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E9E64C-F02E-4AAA-8D66-7B45CBC71F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926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91248F-FBB4-4377-94C9-346724CDD7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9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C4778E-6247-4E00-A264-D7A1B90F3F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8DE39D-5A40-45FC-B3B3-4DBB6BBFCA6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1" r:id="rId2"/>
    <p:sldLayoutId id="2147483800" r:id="rId3"/>
    <p:sldLayoutId id="2147483799" r:id="rId4"/>
    <p:sldLayoutId id="2147483798" r:id="rId5"/>
    <p:sldLayoutId id="2147483797" r:id="rId6"/>
    <p:sldLayoutId id="2147483796" r:id="rId7"/>
    <p:sldLayoutId id="2147483795" r:id="rId8"/>
    <p:sldLayoutId id="2147483794" r:id="rId9"/>
    <p:sldLayoutId id="2147483793" r:id="rId10"/>
    <p:sldLayoutId id="2147483792" r:id="rId11"/>
    <p:sldLayoutId id="2147483791" r:id="rId12"/>
    <p:sldLayoutId id="214748379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Palatino" pitchFamily="2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FFFFFF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FFFFFF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FFFFFF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FF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31750" dist="10160" dir="5400000" algn="tl" rotWithShape="0">
              <a:srgbClr val="808080">
                <a:alpha val="59998"/>
              </a:srgbClr>
            </a:outerShdw>
          </a:effectLst>
          <a:extLst>
            <a:ext uri="{91240B29-F687-4F45-9708-019B960494DF}">
              <a14:hiddenLine xmlns:a14="http://schemas.microsoft.com/office/drawing/2010/main" w="48000" cmpd="thickTh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  <a:latin typeface="+mn-lt"/>
              <a:ea typeface="+mn-ea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36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wrap="square" lIns="109728" tIns="45720" rIns="4572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3F3F3F"/>
                </a:solidFill>
                <a:latin typeface="Corbel" pitchFamily="34" charset="0"/>
                <a:cs typeface="Arial" charset="0"/>
              </a:defRPr>
            </a:lvl1pPr>
          </a:lstStyle>
          <a:p>
            <a:fld id="{1CB01025-A0DF-4C1F-9555-9EC9CD5B45DE}" type="datetimeFigureOut">
              <a:rPr lang="en-US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95000"/>
                  </a:prstClr>
                </a:solidFill>
                <a:latin typeface="Corbel"/>
                <a:ea typeface="+mn-ea"/>
                <a:cs typeface="Arial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3F3F3F"/>
                </a:solidFill>
                <a:latin typeface="Corbel" pitchFamily="34" charset="0"/>
                <a:cs typeface="Arial" charset="0"/>
              </a:defRPr>
            </a:lvl1pPr>
          </a:lstStyle>
          <a:p>
            <a:fld id="{B9DD9798-02D2-47F8-92BA-98237DFF41C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people.hofstra.edu/Stefan_Waner/markov/markov.html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3600"/>
            <a:ext cx="7772400" cy="1905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ea typeface="ＭＳ Ｐゴシック" pitchFamily="34" charset="-128"/>
              </a:rPr>
              <a:t> </a:t>
            </a:r>
            <a:br>
              <a:rPr lang="en-US" sz="4000" dirty="0" smtClean="0">
                <a:ea typeface="ＭＳ Ｐゴシック" pitchFamily="34" charset="-128"/>
              </a:rPr>
            </a:br>
            <a:r>
              <a:rPr lang="en-US" dirty="0" smtClean="0">
                <a:ea typeface="ＭＳ Ｐゴシック" pitchFamily="34" charset="-128"/>
              </a:rPr>
              <a:t>Markov Disease State Modeling</a:t>
            </a:r>
            <a:r>
              <a:rPr lang="en-US" sz="4000" dirty="0" smtClean="0">
                <a:ea typeface="ＭＳ Ｐゴシック" pitchFamily="34" charset="-128"/>
              </a:rPr>
              <a:t/>
            </a:r>
            <a:br>
              <a:rPr lang="en-US" sz="4000" dirty="0" smtClean="0">
                <a:ea typeface="ＭＳ Ｐゴシック" pitchFamily="34" charset="-128"/>
              </a:rPr>
            </a:br>
            <a:r>
              <a:rPr lang="en-US" sz="4000" dirty="0" smtClean="0">
                <a:ea typeface="ＭＳ Ｐゴシック" pitchFamily="34" charset="-128"/>
              </a:rPr>
              <a:t> </a:t>
            </a:r>
            <a:r>
              <a:rPr lang="en-US" sz="2400" dirty="0" smtClean="0">
                <a:ea typeface="ＭＳ Ｐゴシック" pitchFamily="34" charset="-128"/>
              </a:rPr>
              <a:t>Training in Clinical Research</a:t>
            </a:r>
            <a:br>
              <a:rPr lang="en-US" sz="2400" dirty="0" smtClean="0">
                <a:ea typeface="ＭＳ Ｐゴシック" pitchFamily="34" charset="-128"/>
              </a:rPr>
            </a:br>
            <a:r>
              <a:rPr lang="en-US" sz="2400" dirty="0" smtClean="0">
                <a:ea typeface="ＭＳ Ｐゴシック" pitchFamily="34" charset="-128"/>
              </a:rPr>
              <a:t>DCEA Lecture 4 </a:t>
            </a:r>
            <a:r>
              <a:rPr lang="en-US" sz="2400" dirty="0" smtClean="0">
                <a:latin typeface="Times" charset="0"/>
                <a:ea typeface="ＭＳ Ｐゴシック" pitchFamily="34" charset="-128"/>
              </a:rPr>
              <a:t/>
            </a:r>
            <a:br>
              <a:rPr lang="en-US" sz="2400" dirty="0" smtClean="0">
                <a:latin typeface="Times" charset="0"/>
                <a:ea typeface="ＭＳ Ｐゴシック" pitchFamily="34" charset="-128"/>
              </a:rPr>
            </a:br>
            <a:r>
              <a:rPr lang="en-US" sz="2800" dirty="0" smtClean="0">
                <a:latin typeface="Times" charset="0"/>
                <a:ea typeface="ＭＳ Ｐゴシック" pitchFamily="34" charset="-128"/>
              </a:rPr>
              <a:t/>
            </a:r>
            <a:br>
              <a:rPr lang="en-US" sz="2800" dirty="0" smtClean="0">
                <a:latin typeface="Times" charset="0"/>
                <a:ea typeface="ＭＳ Ｐゴシック" pitchFamily="34" charset="-128"/>
              </a:rPr>
            </a:br>
            <a:r>
              <a:rPr lang="en-US" sz="2400" dirty="0" smtClean="0">
                <a:latin typeface="Times" charset="0"/>
                <a:ea typeface="ＭＳ Ｐゴシック" pitchFamily="34" charset="-128"/>
              </a:rPr>
              <a:t>UCSF Department of Epidemiology</a:t>
            </a:r>
            <a:br>
              <a:rPr lang="en-US" sz="2400" dirty="0" smtClean="0">
                <a:latin typeface="Times" charset="0"/>
                <a:ea typeface="ＭＳ Ｐゴシック" pitchFamily="34" charset="-128"/>
              </a:rPr>
            </a:br>
            <a:r>
              <a:rPr lang="en-US" sz="2400" dirty="0" smtClean="0">
                <a:latin typeface="Times" charset="0"/>
                <a:ea typeface="ＭＳ Ｐゴシック" pitchFamily="34" charset="-128"/>
              </a:rPr>
              <a:t> and Biostatistics</a:t>
            </a:r>
            <a:br>
              <a:rPr lang="en-US" sz="2400" dirty="0" smtClean="0">
                <a:latin typeface="Times" charset="0"/>
                <a:ea typeface="ＭＳ Ｐゴシック" pitchFamily="34" charset="-128"/>
              </a:rPr>
            </a:br>
            <a:r>
              <a:rPr lang="en-US" sz="2800" dirty="0" smtClean="0">
                <a:latin typeface="Times" charset="0"/>
                <a:ea typeface="ＭＳ Ｐゴシック" pitchFamily="34" charset="-128"/>
              </a:rPr>
              <a:t/>
            </a:r>
            <a:br>
              <a:rPr lang="en-US" sz="2800" dirty="0" smtClean="0">
                <a:latin typeface="Times" charset="0"/>
                <a:ea typeface="ＭＳ Ｐゴシック" pitchFamily="34" charset="-128"/>
              </a:rPr>
            </a:br>
            <a:r>
              <a:rPr lang="en-US" sz="2400" dirty="0" smtClean="0">
                <a:latin typeface="Times" charset="0"/>
                <a:ea typeface="ＭＳ Ｐゴシック" pitchFamily="34" charset="-128"/>
              </a:rPr>
              <a:t>Elliot Marseille</a:t>
            </a:r>
            <a:r>
              <a:rPr lang="en-US" sz="2400" dirty="0" smtClean="0">
                <a:ea typeface="ＭＳ Ｐゴシック" pitchFamily="34" charset="-128"/>
              </a:rPr>
              <a:t> </a:t>
            </a:r>
            <a:br>
              <a:rPr lang="en-US" sz="2400" dirty="0" smtClean="0">
                <a:ea typeface="ＭＳ Ｐゴシック" pitchFamily="34" charset="-128"/>
              </a:rPr>
            </a:br>
            <a:r>
              <a:rPr lang="en-US" sz="2400" dirty="0" smtClean="0">
                <a:ea typeface="ＭＳ Ｐゴシック" pitchFamily="34" charset="-128"/>
              </a:rPr>
              <a:t/>
            </a:r>
            <a:br>
              <a:rPr lang="en-US" sz="2400" dirty="0" smtClean="0">
                <a:ea typeface="ＭＳ Ｐゴシック" pitchFamily="34" charset="-128"/>
              </a:rPr>
            </a:br>
            <a:r>
              <a:rPr lang="en-US" sz="2000" dirty="0" smtClean="0">
                <a:ea typeface="ＭＳ Ｐゴシック" pitchFamily="34" charset="-128"/>
              </a:rPr>
              <a:t>13 February 2014</a:t>
            </a:r>
            <a:endParaRPr lang="en-US" sz="2000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165600"/>
            <a:ext cx="1600200" cy="208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9699" name="TextBox 1"/>
          <p:cNvSpPr txBox="1">
            <a:spLocks noChangeArrowheads="1"/>
          </p:cNvSpPr>
          <p:nvPr/>
        </p:nvSpPr>
        <p:spPr bwMode="auto">
          <a:xfrm>
            <a:off x="7567613" y="6335713"/>
            <a:ext cx="14239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1400" b="1">
                <a:solidFill>
                  <a:srgbClr val="FFFFFF"/>
                </a:solidFill>
              </a:rPr>
              <a:t>Andrey Markov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153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>
                <a:ea typeface="MS PGothic" charset="0"/>
                <a:cs typeface="MS PGothic" charset="0"/>
              </a:rPr>
              <a:t>Diseases for which Markov may add little</a:t>
            </a:r>
            <a:r>
              <a:rPr lang="en-US" sz="4000">
                <a:ea typeface="MS PGothic" charset="0"/>
                <a:cs typeface="MS PGothic" charset="0"/>
              </a:rPr>
              <a:t> 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6482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Key chance nodes have a short time frame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Quick resolution/stabilization of condition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Short term data not available, only lifetime</a:t>
            </a:r>
          </a:p>
          <a:p>
            <a:pPr eaLnBrk="1" hangingPunct="1"/>
            <a:r>
              <a:rPr lang="en-US" i="1" dirty="0" smtClean="0">
                <a:solidFill>
                  <a:srgbClr val="FFFF00"/>
                </a:solidFill>
                <a:ea typeface="ＭＳ Ｐゴシック" pitchFamily="34" charset="-128"/>
              </a:rPr>
              <a:t>Examples: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acute curable infections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management of acute events (MIs, strokes)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cancers (if prognosis captured with a few branches)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immunizations for non-epidemic childhood infections (e.g., </a:t>
            </a:r>
            <a:r>
              <a:rPr lang="en-US" dirty="0" err="1" smtClean="0">
                <a:ea typeface="ＭＳ Ｐゴシック" pitchFamily="34" charset="-128"/>
              </a:rPr>
              <a:t>hemophilus</a:t>
            </a:r>
            <a:r>
              <a:rPr lang="en-US" dirty="0" smtClean="0">
                <a:ea typeface="ＭＳ Ｐゴシック" pitchFamily="34" charset="-128"/>
              </a:rPr>
              <a:t> influenza)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dirty="0" smtClean="0">
                <a:ea typeface="ＭＳ Ｐゴシック" pitchFamily="34" charset="-128"/>
              </a:rPr>
              <a:t>3. Steps in doing a Markov</a:t>
            </a:r>
            <a:br>
              <a:rPr lang="en-US" sz="4000" dirty="0" smtClean="0">
                <a:ea typeface="ＭＳ Ｐゴシック" pitchFamily="34" charset="-128"/>
              </a:rPr>
            </a:br>
            <a:r>
              <a:rPr lang="en-US" sz="4000" i="1" dirty="0" smtClean="0">
                <a:ea typeface="ＭＳ Ｐゴシック" pitchFamily="34" charset="-128"/>
              </a:rPr>
              <a:t>Quick Overview</a:t>
            </a:r>
            <a:r>
              <a:rPr lang="en-US" dirty="0" smtClean="0">
                <a:ea typeface="ＭＳ Ｐゴシック" pitchFamily="34" charset="-128"/>
              </a:rPr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305800" cy="4724400"/>
          </a:xfrm>
        </p:spPr>
        <p:txBody>
          <a:bodyPr/>
          <a:lstStyle/>
          <a:p>
            <a:pPr marL="533400" indent="-533400" eaLnBrk="1" hangingPunct="1">
              <a:spcAft>
                <a:spcPct val="20000"/>
              </a:spcAft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Similar to standard model building</a:t>
            </a:r>
          </a:p>
          <a:p>
            <a:pPr marL="0" indent="0" eaLnBrk="1" hangingPunct="1">
              <a:spcAft>
                <a:spcPct val="20000"/>
              </a:spcAft>
              <a:buNone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A. Structure the simulation 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Portray disease states and transitions 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Determine end stages</a:t>
            </a:r>
          </a:p>
          <a:p>
            <a:pPr marL="0" indent="0" eaLnBrk="1" hangingPunct="1">
              <a:spcAft>
                <a:spcPct val="20000"/>
              </a:spcAft>
              <a:buNone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B. Obtain data for the transition probabilities</a:t>
            </a:r>
          </a:p>
          <a:p>
            <a:pPr marL="0" indent="0" eaLnBrk="1" hangingPunct="1">
              <a:spcAft>
                <a:spcPct val="20000"/>
              </a:spcAft>
              <a:buNone/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C. Implement the model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Build 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Calibrate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Debug (quality control)</a:t>
            </a:r>
          </a:p>
          <a:p>
            <a:pPr marL="914400" lvl="1" indent="-457200" eaLnBrk="1" hangingPunct="1"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Simulations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i="1" smtClean="0">
                <a:ea typeface="ＭＳ Ｐゴシック" pitchFamily="34" charset="-128"/>
              </a:rPr>
              <a:t>A. Structure</a:t>
            </a:r>
            <a:r>
              <a:rPr lang="en-US" sz="4000" smtClean="0">
                <a:ea typeface="ＭＳ Ｐゴシック" pitchFamily="34" charset="-128"/>
              </a:rPr>
              <a:t> 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724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i="1" smtClean="0">
                <a:ea typeface="ＭＳ Ｐゴシック" pitchFamily="34" charset="-128"/>
              </a:rPr>
              <a:t>Portray disease states – principles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Include all important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states of the disease</a:t>
            </a:r>
            <a:r>
              <a:rPr lang="en-US" sz="2400" smtClean="0">
                <a:ea typeface="ＭＳ Ｐゴシック" pitchFamily="34" charset="-128"/>
              </a:rPr>
              <a:t>: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> 	--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stages of severity</a:t>
            </a:r>
            <a:r>
              <a:rPr lang="en-US" sz="2400" smtClean="0">
                <a:ea typeface="ＭＳ Ｐゴシック" pitchFamily="34" charset="-128"/>
              </a:rPr>
              <a:t>, </a:t>
            </a:r>
            <a:r>
              <a:rPr lang="en-US" sz="2400" i="1" smtClean="0">
                <a:ea typeface="ＭＳ Ｐゴシック" pitchFamily="34" charset="-128"/>
              </a:rPr>
              <a:t>e.g., </a:t>
            </a:r>
            <a:r>
              <a:rPr lang="en-US" sz="2400" smtClean="0">
                <a:ea typeface="ＭＳ Ｐゴシック" pitchFamily="34" charset="-128"/>
              </a:rPr>
              <a:t>renal disease in 	diabetes: severity of renal compromise (normal, 	micro-, macroalbuminuria, end-stage renal 	disease).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> 	--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recurrent events</a:t>
            </a:r>
            <a:r>
              <a:rPr lang="en-US" sz="2400" smtClean="0">
                <a:ea typeface="ＭＳ Ｐゴシック" pitchFamily="34" charset="-128"/>
              </a:rPr>
              <a:t> </a:t>
            </a:r>
            <a:r>
              <a:rPr lang="en-US" sz="2400" i="1" smtClean="0">
                <a:ea typeface="ＭＳ Ｐゴシック" pitchFamily="34" charset="-128"/>
              </a:rPr>
              <a:t>e.g., </a:t>
            </a:r>
            <a:r>
              <a:rPr lang="en-US" sz="2400" smtClean="0">
                <a:ea typeface="ＭＳ Ｐゴシック" pitchFamily="34" charset="-128"/>
              </a:rPr>
              <a:t>exacerbations.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Also often health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states induced by therapy</a:t>
            </a:r>
            <a:r>
              <a:rPr lang="en-US" sz="2400" smtClean="0">
                <a:ea typeface="ＭＳ Ｐゴシック" pitchFamily="34" charset="-128"/>
              </a:rPr>
              <a:t> (e.g., side-effects).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Portray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transitions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53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i="1">
                <a:cs typeface="+mj-cs"/>
              </a:rPr>
              <a:t>Defining disease states- practical issues</a:t>
            </a:r>
            <a:r>
              <a:rPr lang="en-US" sz="4000">
                <a:cs typeface="+mj-cs"/>
              </a:rPr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smtClean="0">
                <a:ea typeface="ＭＳ Ｐゴシック" pitchFamily="34" charset="-128"/>
              </a:rPr>
              <a:t>Precisely what states?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Discrete shifts</a:t>
            </a:r>
            <a:r>
              <a:rPr lang="en-US" sz="2400" smtClean="0">
                <a:ea typeface="ＭＳ Ｐゴシック" pitchFamily="34" charset="-128"/>
              </a:rPr>
              <a:t> mark boundaries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>	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changed health status</a:t>
            </a:r>
            <a:r>
              <a:rPr lang="en-US" sz="2400" smtClean="0">
                <a:ea typeface="ＭＳ Ｐゴシック" pitchFamily="34" charset="-128"/>
              </a:rPr>
              <a:t>, e.g., hypertension to stroke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>	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lab defn’s</a:t>
            </a:r>
            <a:r>
              <a:rPr lang="en-US" sz="2400" smtClean="0">
                <a:ea typeface="ＭＳ Ｐゴシック" pitchFamily="34" charset="-128"/>
              </a:rPr>
              <a:t>, e.g., micro/macro albuminuria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Working definitions</a:t>
            </a:r>
            <a:r>
              <a:rPr lang="en-US" sz="2400" smtClean="0">
                <a:ea typeface="ＭＳ Ｐゴシック" pitchFamily="34" charset="-128"/>
              </a:rPr>
              <a:t> in the field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Data exist</a:t>
            </a:r>
            <a:r>
              <a:rPr lang="en-US" sz="2400" smtClean="0">
                <a:ea typeface="ＭＳ Ｐゴシック" pitchFamily="34" charset="-128"/>
              </a:rPr>
              <a:t> on progression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Balance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simplicity and completeness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Interventions being studied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>
                <a:ea typeface="ＭＳ Ｐゴシック" pitchFamily="34" charset="-128"/>
              </a:rPr>
              <a:t>Usually need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absorbing state</a:t>
            </a:r>
            <a:r>
              <a:rPr lang="en-US" sz="2400" smtClean="0">
                <a:ea typeface="ＭＳ Ｐゴシック" pitchFamily="34" charset="-128"/>
              </a:rPr>
              <a:t> (e.g., death)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685800"/>
            <a:ext cx="7772400" cy="5181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3200" dirty="0">
                <a:solidFill>
                  <a:srgbClr val="FFFF00"/>
                </a:solidFill>
                <a:cs typeface="+mn-cs"/>
              </a:rPr>
              <a:t>Aneurysm example: </a:t>
            </a:r>
            <a:r>
              <a:rPr lang="en-US" sz="3200" dirty="0">
                <a:cs typeface="+mn-cs"/>
              </a:rPr>
              <a:t>long-term outcomes calculated by modeling movement among four states: </a:t>
            </a:r>
          </a:p>
          <a:p>
            <a:pPr eaLnBrk="1" hangingPunct="1">
              <a:buFontTx/>
              <a:buNone/>
              <a:defRPr/>
            </a:pPr>
            <a:endParaRPr lang="en-US" dirty="0">
              <a:cs typeface="+mn-cs"/>
            </a:endParaRPr>
          </a:p>
          <a:p>
            <a:pPr lvl="1" eaLnBrk="1" hangingPunct="1">
              <a:defRPr/>
            </a:pPr>
            <a:r>
              <a:rPr lang="en-US" dirty="0"/>
              <a:t>Healthy</a:t>
            </a:r>
          </a:p>
          <a:p>
            <a:pPr lvl="1" eaLnBrk="1" hangingPunct="1">
              <a:buFontTx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Mild disability (due to surgery or SAH)</a:t>
            </a:r>
          </a:p>
          <a:p>
            <a:pPr lvl="1" eaLnBrk="1" hangingPunct="1">
              <a:buFontTx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Moderate-severe disability (ditto)</a:t>
            </a:r>
          </a:p>
          <a:p>
            <a:pPr lvl="1" eaLnBrk="1" hangingPunct="1">
              <a:buFontTx/>
              <a:buNone/>
              <a:defRPr/>
            </a:pPr>
            <a:endParaRPr lang="en-US" dirty="0"/>
          </a:p>
          <a:p>
            <a:pPr lvl="1" eaLnBrk="1" hangingPunct="1">
              <a:defRPr/>
            </a:pPr>
            <a:r>
              <a:rPr lang="en-US" dirty="0"/>
              <a:t>Death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200" smtClean="0">
                <a:solidFill>
                  <a:srgbClr val="FFFF00"/>
                </a:solidFill>
                <a:ea typeface="ＭＳ Ｐゴシック" pitchFamily="34" charset="-128"/>
              </a:rPr>
              <a:t>Example: renal disease in diabetes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Healthy</a:t>
            </a:r>
          </a:p>
          <a:p>
            <a:pPr lvl="1"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Microalbuminuria</a:t>
            </a:r>
          </a:p>
          <a:p>
            <a:pPr lvl="1"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Macroalbuminuria</a:t>
            </a:r>
          </a:p>
          <a:p>
            <a:pPr lvl="1"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End-stage renal disease	</a:t>
            </a:r>
          </a:p>
          <a:p>
            <a:pPr lvl="1"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Death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Portraying transitions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Possible transitions between states (up to </a:t>
            </a:r>
            <a:r>
              <a:rPr lang="en-US" sz="2400" i="1" dirty="0" smtClean="0">
                <a:ea typeface="ＭＳ Ｐゴシック" pitchFamily="34" charset="-128"/>
              </a:rPr>
              <a:t>n</a:t>
            </a:r>
            <a:r>
              <a:rPr lang="en-US" sz="2400" i="1" baseline="30000" dirty="0" smtClean="0">
                <a:ea typeface="ＭＳ Ｐゴシック" pitchFamily="34" charset="-128"/>
              </a:rPr>
              <a:t>2</a:t>
            </a:r>
            <a:r>
              <a:rPr lang="en-US" sz="2400" dirty="0" smtClean="0">
                <a:ea typeface="ＭＳ Ｐゴシック" pitchFamily="34" charset="-128"/>
              </a:rPr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FFC000"/>
                </a:solidFill>
                <a:ea typeface="ＭＳ Ｐゴシック" pitchFamily="34" charset="-128"/>
              </a:rPr>
              <a:t>Essential:</a:t>
            </a: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 single </a:t>
            </a:r>
            <a:r>
              <a:rPr lang="ja-JP" alt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“</a:t>
            </a:r>
            <a:r>
              <a:rPr lang="en-US" altLang="ja-JP" sz="2400" dirty="0" smtClean="0">
                <a:solidFill>
                  <a:srgbClr val="FFFF00"/>
                </a:solidFill>
                <a:ea typeface="ＭＳ Ｐゴシック" pitchFamily="34" charset="-128"/>
              </a:rPr>
              <a:t>forward</a:t>
            </a:r>
            <a:r>
              <a:rPr lang="ja-JP" alt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”</a:t>
            </a:r>
            <a:r>
              <a:rPr lang="en-US" altLang="ja-JP" sz="2400" dirty="0" smtClean="0">
                <a:solidFill>
                  <a:srgbClr val="FFFF00"/>
                </a:solidFill>
                <a:ea typeface="ＭＳ Ｐゴシック" pitchFamily="34" charset="-128"/>
              </a:rPr>
              <a:t> transitions (i.e., from state 1 to 2, 2 to 3, 3 to death) always. 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FFFF00"/>
                </a:solidFill>
                <a:ea typeface="ＭＳ Ｐゴシック" pitchFamily="34" charset="-128"/>
              </a:rPr>
              <a:t>Forward</a:t>
            </a:r>
            <a:r>
              <a:rPr lang="en-US" sz="2000" dirty="0" smtClean="0">
                <a:ea typeface="ＭＳ Ｐゴシック" pitchFamily="34" charset="-128"/>
              </a:rPr>
              <a:t> </a:t>
            </a:r>
            <a:r>
              <a:rPr lang="en-US" sz="2000" dirty="0" smtClean="0">
                <a:solidFill>
                  <a:srgbClr val="FFFF00"/>
                </a:solidFill>
                <a:ea typeface="ＭＳ Ｐゴシック" pitchFamily="34" charset="-128"/>
              </a:rPr>
              <a:t>jumps</a:t>
            </a:r>
            <a:r>
              <a:rPr lang="en-US" sz="2000" dirty="0" smtClean="0">
                <a:ea typeface="ＭＳ Ｐゴシック" pitchFamily="34" charset="-128"/>
              </a:rPr>
              <a:t> (e.g., from 1 to 3, see HIV example).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FFFF00"/>
                </a:solidFill>
                <a:ea typeface="ＭＳ Ｐゴシック" pitchFamily="34" charset="-128"/>
              </a:rPr>
              <a:t>Rarely: backward</a:t>
            </a:r>
            <a:r>
              <a:rPr lang="en-US" sz="2000" dirty="0" smtClean="0">
                <a:ea typeface="ＭＳ Ｐゴシック" pitchFamily="34" charset="-128"/>
              </a:rPr>
              <a:t> transitions (e.g., from 3 to 2) … more realistic to add state (e.g., 3 in remission); state achieved via a sicker state ≠ state achieved via a healthier state.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solidFill>
                  <a:srgbClr val="FFFF00"/>
                </a:solidFill>
                <a:ea typeface="ＭＳ Ｐゴシック" pitchFamily="34" charset="-128"/>
              </a:rPr>
              <a:t>Death</a:t>
            </a:r>
            <a:r>
              <a:rPr lang="en-US" sz="2000" dirty="0" smtClean="0">
                <a:ea typeface="ＭＳ Ｐゴシック" pitchFamily="34" charset="-128"/>
              </a:rPr>
              <a:t>, in almost all Markov simulations, due to the disease or other causes.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i="1" smtClean="0">
                <a:ea typeface="ＭＳ Ｐゴシック" pitchFamily="34" charset="-128"/>
              </a:rPr>
              <a:t>Risk of progression</a:t>
            </a:r>
            <a:r>
              <a:rPr lang="en-US" sz="4000" smtClean="0">
                <a:ea typeface="ＭＳ Ｐゴシック" pitchFamily="34" charset="-128"/>
              </a:rPr>
              <a:t> (transition)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b="1" dirty="0" smtClean="0">
                <a:solidFill>
                  <a:srgbClr val="FFFF00"/>
                </a:solidFill>
                <a:ea typeface="ＭＳ Ｐゴシック" pitchFamily="34" charset="-128"/>
              </a:rPr>
              <a:t>Risk per unit time</a:t>
            </a:r>
            <a:r>
              <a:rPr lang="en-US" sz="2400" b="1" dirty="0" smtClean="0">
                <a:ea typeface="ＭＳ Ｐゴシック" pitchFamily="34" charset="-128"/>
              </a:rPr>
              <a:t> (i.e., per Markov cycle) in </a:t>
            </a:r>
            <a:r>
              <a:rPr lang="ja-JP" altLang="en-US" sz="2400" b="1" dirty="0" smtClean="0">
                <a:ea typeface="ＭＳ Ｐゴシック" pitchFamily="34" charset="-128"/>
              </a:rPr>
              <a:t>“</a:t>
            </a:r>
            <a:r>
              <a:rPr lang="en-US" altLang="ja-JP" sz="2400" b="1" dirty="0" smtClean="0">
                <a:ea typeface="ＭＳ Ｐゴシック" pitchFamily="34" charset="-128"/>
              </a:rPr>
              <a:t>source</a:t>
            </a:r>
            <a:r>
              <a:rPr lang="ja-JP" altLang="en-US" sz="2400" b="1" dirty="0" smtClean="0">
                <a:ea typeface="ＭＳ Ｐゴシック" pitchFamily="34" charset="-128"/>
              </a:rPr>
              <a:t>”</a:t>
            </a:r>
            <a:r>
              <a:rPr lang="en-US" altLang="ja-JP" sz="2400" b="1" dirty="0" smtClean="0">
                <a:ea typeface="ＭＳ Ｐゴシック" pitchFamily="34" charset="-128"/>
              </a:rPr>
              <a:t> state</a:t>
            </a:r>
            <a:br>
              <a:rPr lang="en-US" altLang="ja-JP" sz="2400" b="1" dirty="0" smtClean="0">
                <a:ea typeface="ＭＳ Ｐゴシック" pitchFamily="34" charset="-128"/>
              </a:rPr>
            </a:br>
            <a:endParaRPr lang="en-US" altLang="ja-JP" sz="2400" b="1" dirty="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 		</a:t>
            </a:r>
            <a:r>
              <a:rPr lang="en-US" sz="2400" i="1" dirty="0" smtClean="0">
                <a:ea typeface="ＭＳ Ｐゴシック" pitchFamily="34" charset="-128"/>
              </a:rPr>
              <a:t>e.g., </a:t>
            </a:r>
            <a:r>
              <a:rPr lang="ja-JP" altLang="en-US" sz="2400" dirty="0" smtClean="0">
                <a:ea typeface="ＭＳ Ｐゴシック" pitchFamily="34" charset="-128"/>
              </a:rPr>
              <a:t>“</a:t>
            </a:r>
            <a:r>
              <a:rPr lang="en-US" altLang="ja-JP" sz="2400" dirty="0" smtClean="0">
                <a:ea typeface="ＭＳ Ｐゴシック" pitchFamily="34" charset="-128"/>
              </a:rPr>
              <a:t>For individuals with </a:t>
            </a:r>
            <a:r>
              <a:rPr lang="en-US" altLang="ja-JP" sz="2400" dirty="0" err="1" smtClean="0">
                <a:ea typeface="ＭＳ Ｐゴシック" pitchFamily="34" charset="-128"/>
              </a:rPr>
              <a:t>microalbuminuria</a:t>
            </a:r>
            <a:r>
              <a:rPr lang="en-US" altLang="ja-JP" sz="2400" dirty="0" smtClean="0">
                <a:ea typeface="ＭＳ Ｐゴシック" pitchFamily="34" charset="-128"/>
              </a:rPr>
              <a:t>,</a:t>
            </a:r>
            <a:br>
              <a:rPr lang="en-US" altLang="ja-JP" sz="2400" dirty="0" smtClean="0">
                <a:ea typeface="ＭＳ Ｐゴシック" pitchFamily="34" charset="-128"/>
              </a:rPr>
            </a:br>
            <a:r>
              <a:rPr lang="en-US" altLang="ja-JP" sz="2400" dirty="0" smtClean="0">
                <a:ea typeface="ＭＳ Ｐゴシック" pitchFamily="34" charset="-128"/>
              </a:rPr>
              <a:t>	there is 5% annual risk of progressing to 	</a:t>
            </a:r>
            <a:r>
              <a:rPr lang="en-US" altLang="ja-JP" sz="2400" dirty="0" err="1" smtClean="0">
                <a:ea typeface="ＭＳ Ｐゴシック" pitchFamily="34" charset="-128"/>
              </a:rPr>
              <a:t>macroalbuminuria</a:t>
            </a:r>
            <a:r>
              <a:rPr lang="en-US" altLang="ja-JP" sz="2400" dirty="0" smtClean="0">
                <a:ea typeface="ＭＳ Ｐゴシック" pitchFamily="34" charset="-128"/>
              </a:rPr>
              <a:t>.</a:t>
            </a:r>
            <a:r>
              <a:rPr lang="ja-JP" altLang="en-US" sz="2400" dirty="0" smtClean="0">
                <a:ea typeface="ＭＳ Ｐゴシック" pitchFamily="34" charset="-128"/>
              </a:rPr>
              <a:t>”</a:t>
            </a:r>
            <a:r>
              <a:rPr lang="en-US" altLang="ja-JP" sz="2400" dirty="0" smtClean="0">
                <a:ea typeface="ＭＳ Ｐゴシック" pitchFamily="34" charset="-128"/>
              </a:rPr>
              <a:t> </a:t>
            </a:r>
          </a:p>
          <a:p>
            <a:pPr eaLnBrk="1" hangingPunct="1">
              <a:buFontTx/>
              <a:buNone/>
            </a:pPr>
            <a:endParaRPr lang="en-US" sz="2400" b="1" dirty="0" smtClean="0">
              <a:ea typeface="ＭＳ Ｐゴシック" pitchFamily="34" charset="-128"/>
            </a:endParaRPr>
          </a:p>
          <a:p>
            <a:pPr eaLnBrk="1" hangingPunct="1"/>
            <a:r>
              <a:rPr lang="en-US" sz="2400" b="1" dirty="0" smtClean="0">
                <a:ea typeface="ＭＳ Ｐゴシック" pitchFamily="34" charset="-128"/>
              </a:rPr>
              <a:t>Time-period </a:t>
            </a:r>
            <a:r>
              <a:rPr lang="en-US" sz="2400" b="1" dirty="0" smtClean="0">
                <a:solidFill>
                  <a:srgbClr val="FFFF00"/>
                </a:solidFill>
                <a:ea typeface="ＭＳ Ｐゴシック" pitchFamily="34" charset="-128"/>
              </a:rPr>
              <a:t>risk can evolve</a:t>
            </a:r>
            <a:r>
              <a:rPr lang="en-US" sz="2400" b="1" dirty="0" smtClean="0">
                <a:ea typeface="ＭＳ Ｐゴシック" pitchFamily="34" charset="-128"/>
              </a:rPr>
              <a:t/>
            </a:r>
            <a:br>
              <a:rPr lang="en-US" sz="2400" b="1" dirty="0" smtClean="0">
                <a:ea typeface="ＭＳ Ｐゴシック" pitchFamily="34" charset="-128"/>
              </a:rPr>
            </a:br>
            <a:endParaRPr lang="en-US" sz="2400" b="1" dirty="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 		</a:t>
            </a:r>
            <a:r>
              <a:rPr lang="en-US" sz="2400" i="1" dirty="0" smtClean="0">
                <a:ea typeface="ＭＳ Ｐゴシック" pitchFamily="34" charset="-128"/>
              </a:rPr>
              <a:t>e.g.</a:t>
            </a:r>
            <a:r>
              <a:rPr lang="en-US" sz="2400" dirty="0" smtClean="0">
                <a:ea typeface="ＭＳ Ｐゴシック" pitchFamily="34" charset="-128"/>
              </a:rPr>
              <a:t>, annual risk of mortality increases as 	individuals age.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i="1" dirty="0">
                <a:cs typeface="+mj-cs"/>
              </a:rPr>
              <a:t>Effectiveness of interventions</a:t>
            </a:r>
            <a:r>
              <a:rPr lang="en-US" sz="3600" dirty="0">
                <a:cs typeface="+mj-cs"/>
              </a:rPr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Usually represented as </a:t>
            </a:r>
            <a:r>
              <a:rPr lang="en-US" sz="2400" b="1" u="sng" dirty="0" smtClean="0">
                <a:solidFill>
                  <a:srgbClr val="FFFF00"/>
                </a:solidFill>
                <a:ea typeface="ＭＳ Ｐゴシック" pitchFamily="34" charset="-128"/>
              </a:rPr>
              <a:t>reduction in the risk of progression</a:t>
            </a:r>
            <a:endParaRPr lang="en-US" sz="2400" u="sng" dirty="0" smtClean="0">
              <a:solidFill>
                <a:srgbClr val="FFFF00"/>
              </a:solidFill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	 	</a:t>
            </a:r>
            <a:r>
              <a:rPr lang="en-US" sz="2400" i="1" dirty="0" smtClean="0">
                <a:ea typeface="ＭＳ Ｐゴシック" pitchFamily="34" charset="-128"/>
              </a:rPr>
              <a:t>e.g.,</a:t>
            </a:r>
            <a:r>
              <a:rPr lang="en-US" sz="2400" dirty="0" smtClean="0">
                <a:ea typeface="ＭＳ Ｐゴシック" pitchFamily="34" charset="-128"/>
              </a:rPr>
              <a:t> </a:t>
            </a:r>
            <a:r>
              <a:rPr lang="ja-JP" altLang="en-US" sz="2400" dirty="0" smtClean="0">
                <a:ea typeface="ＭＳ Ｐゴシック" pitchFamily="34" charset="-128"/>
              </a:rPr>
              <a:t>“</a:t>
            </a:r>
            <a:r>
              <a:rPr lang="en-US" altLang="ja-JP" sz="2400" dirty="0" smtClean="0">
                <a:ea typeface="ＭＳ Ｐゴシック" pitchFamily="34" charset="-128"/>
              </a:rPr>
              <a:t>ACE-inhibitors decrease the risk of 	progressing from micro- to 	</a:t>
            </a:r>
            <a:r>
              <a:rPr lang="en-US" altLang="ja-JP" sz="2400" dirty="0" err="1" smtClean="0">
                <a:ea typeface="ＭＳ Ｐゴシック" pitchFamily="34" charset="-128"/>
              </a:rPr>
              <a:t>macroalbuminuria</a:t>
            </a:r>
            <a:r>
              <a:rPr lang="en-US" altLang="ja-JP" sz="2400" dirty="0" smtClean="0">
                <a:ea typeface="ＭＳ Ｐゴシック" pitchFamily="34" charset="-128"/>
              </a:rPr>
              <a:t> by 70%.</a:t>
            </a:r>
            <a:r>
              <a:rPr lang="ja-JP" altLang="en-US" sz="2400" dirty="0" smtClean="0">
                <a:ea typeface="ＭＳ Ｐゴシック" pitchFamily="34" charset="-128"/>
              </a:rPr>
              <a:t>”</a:t>
            </a:r>
          </a:p>
          <a:p>
            <a:pPr eaLnBrk="1" hangingPunct="1">
              <a:buFontTx/>
              <a:buNone/>
            </a:pPr>
            <a:r>
              <a:rPr lang="en-US" altLang="ja-JP" sz="2400" dirty="0" smtClean="0">
                <a:ea typeface="ＭＳ Ｐゴシック" pitchFamily="34" charset="-128"/>
              </a:rPr>
              <a:t>		… or as relative risk, e.g., 0.30</a:t>
            </a:r>
          </a:p>
          <a:p>
            <a:pPr eaLnBrk="1" hangingPunct="1">
              <a:buFontTx/>
              <a:buNone/>
            </a:pPr>
            <a:endParaRPr lang="en-US" altLang="ja-JP" sz="2400" dirty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ja-JP" sz="2400" dirty="0" smtClean="0">
                <a:ea typeface="ＭＳ Ｐゴシック" pitchFamily="34" charset="-128"/>
              </a:rPr>
              <a:t>Or as </a:t>
            </a:r>
            <a:r>
              <a:rPr lang="en-US" altLang="ja-JP" sz="2400" b="1" u="sng" dirty="0">
                <a:solidFill>
                  <a:srgbClr val="FFFF00"/>
                </a:solidFill>
                <a:ea typeface="ＭＳ Ｐゴシック" pitchFamily="34" charset="-128"/>
              </a:rPr>
              <a:t>alternate set of transition probabilities</a:t>
            </a:r>
            <a:r>
              <a:rPr lang="en-US" altLang="ja-JP" sz="2400" dirty="0" smtClean="0">
                <a:ea typeface="ＭＳ Ｐゴシック" pitchFamily="34" charset="-128"/>
              </a:rPr>
              <a:t>, which is more flexible, can include backwards transitions (</a:t>
            </a:r>
            <a:r>
              <a:rPr lang="en-US" altLang="ja-JP" sz="2400" dirty="0" err="1" smtClean="0">
                <a:ea typeface="ＭＳ Ｐゴシック" pitchFamily="34" charset="-128"/>
              </a:rPr>
              <a:t>eg</a:t>
            </a:r>
            <a:r>
              <a:rPr lang="en-US" altLang="ja-JP" sz="2400" dirty="0" smtClean="0">
                <a:ea typeface="ＭＳ Ｐゴシック" pitchFamily="34" charset="-128"/>
              </a:rPr>
              <a:t> due to cure). </a:t>
            </a:r>
          </a:p>
          <a:p>
            <a:pPr eaLnBrk="1" hangingPunct="1"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Disease state outcomes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Each disease state assigned </a:t>
            </a:r>
            <a:r>
              <a:rPr lang="en-US" sz="2400" i="1" dirty="0" smtClean="0">
                <a:solidFill>
                  <a:srgbClr val="FFFF00"/>
                </a:solidFill>
                <a:ea typeface="ＭＳ Ｐゴシック" pitchFamily="34" charset="-128"/>
              </a:rPr>
              <a:t>utility</a:t>
            </a:r>
            <a:r>
              <a:rPr lang="en-US" sz="2400" dirty="0" smtClean="0">
                <a:ea typeface="ＭＳ Ｐゴシック" pitchFamily="34" charset="-128"/>
              </a:rPr>
              <a:t> (and </a:t>
            </a:r>
            <a:r>
              <a:rPr lang="en-US" sz="2400" i="1" dirty="0" smtClean="0">
                <a:ea typeface="ＭＳ Ｐゴシック" pitchFamily="34" charset="-128"/>
              </a:rPr>
              <a:t>cost</a:t>
            </a:r>
            <a:r>
              <a:rPr lang="en-US" sz="2400" dirty="0" smtClean="0">
                <a:ea typeface="ＭＳ Ｐゴシック" pitchFamily="34" charset="-128"/>
              </a:rPr>
              <a:t>) per cycle.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i="1" dirty="0" smtClean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>
                <a:solidFill>
                  <a:srgbClr val="FFFF00"/>
                </a:solidFill>
                <a:ea typeface="ＭＳ Ｐゴシック" pitchFamily="34" charset="-128"/>
              </a:rPr>
              <a:t>Utility:</a:t>
            </a:r>
            <a:r>
              <a:rPr lang="en-US" i="1" dirty="0" smtClean="0"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If annual cycles, might be the portion of a QALY gained by being in that state for that year. Or DALY incurred. 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i="1" dirty="0" smtClean="0">
              <a:ea typeface="ＭＳ Ｐゴシック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>
                <a:solidFill>
                  <a:srgbClr val="FFFF00"/>
                </a:solidFill>
                <a:ea typeface="ＭＳ Ｐゴシック" pitchFamily="34" charset="-128"/>
              </a:rPr>
              <a:t>Costs:</a:t>
            </a:r>
            <a:r>
              <a:rPr lang="en-US" i="1" dirty="0" smtClean="0">
                <a:ea typeface="ＭＳ Ｐゴシック" pitchFamily="34" charset="-128"/>
              </a:rPr>
              <a:t> </a:t>
            </a:r>
            <a:r>
              <a:rPr lang="en-US" dirty="0" smtClean="0">
                <a:ea typeface="ＭＳ Ｐゴシック" pitchFamily="34" charset="-128"/>
              </a:rPr>
              <a:t>direct, total, etc.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dirty="0" smtClean="0">
              <a:ea typeface="ＭＳ Ｐゴシック" pitchFamily="34" charset="-128"/>
            </a:endParaRPr>
          </a:p>
          <a:p>
            <a:pPr marL="1085850" lvl="2" eaLnBrk="1" hangingPunct="1">
              <a:lnSpc>
                <a:spcPct val="90000"/>
              </a:lnSpc>
            </a:pP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Keep track of utilities and costs</a:t>
            </a:r>
            <a:r>
              <a:rPr lang="en-US" sz="2400" dirty="0" smtClean="0">
                <a:ea typeface="ＭＳ Ｐゴシック" pitchFamily="34" charset="-128"/>
              </a:rPr>
              <a:t> accumulated in each state in each cycle </a:t>
            </a:r>
            <a:r>
              <a:rPr lang="en-US" sz="2400" dirty="0" smtClean="0">
                <a:ea typeface="ＭＳ Ｐゴシック" pitchFamily="34" charset="-128"/>
                <a:sym typeface="Wingdings" pitchFamily="2" charset="2"/>
              </a:rPr>
              <a:t></a:t>
            </a:r>
            <a:r>
              <a:rPr lang="en-US" sz="2400" dirty="0" smtClean="0">
                <a:ea typeface="ＭＳ Ｐゴシック" pitchFamily="34" charset="-128"/>
              </a:rPr>
              <a:t> cumulative totals available at end.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cs typeface="+mj-cs"/>
              </a:rPr>
              <a:t>Objectives: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•	To understand the definition and uses of a Markov simulation.</a:t>
            </a: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			</a:t>
            </a: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•	To understand steps in conducting a Markov simulation.</a:t>
            </a:r>
            <a:br>
              <a:rPr lang="en-US" smtClean="0">
                <a:ea typeface="ＭＳ Ｐゴシック" pitchFamily="34" charset="-128"/>
              </a:rPr>
            </a:b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To orient to a Markov template for use with homework.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Simulation structure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ea typeface="ＭＳ Ｐゴシック" pitchFamily="34" charset="-128"/>
              </a:rPr>
              <a:t>Portray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individual or group </a:t>
            </a:r>
            <a:r>
              <a:rPr lang="en-US" sz="2400" smtClean="0">
                <a:ea typeface="ＭＳ Ｐゴシック" pitchFamily="34" charset="-128"/>
              </a:rPr>
              <a:t>(e.g., 1000)</a:t>
            </a:r>
          </a:p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Cycle duration short</a:t>
            </a:r>
            <a:r>
              <a:rPr lang="en-US" sz="2400" smtClean="0">
                <a:ea typeface="ＭＳ Ｐゴシック" pitchFamily="34" charset="-128"/>
              </a:rPr>
              <a:t> -- real patient would not have two state transitions in a cycle</a:t>
            </a:r>
          </a:p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End</a:t>
            </a:r>
            <a:r>
              <a:rPr lang="en-US" sz="2400" smtClean="0">
                <a:ea typeface="ＭＳ Ｐゴシック" pitchFamily="34" charset="-128"/>
              </a:rPr>
              <a:t> with specified duration, or when per cycle utilities below threshold (e.g., 0.001 QALY). </a:t>
            </a:r>
          </a:p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Track movement between states over time.</a:t>
            </a:r>
          </a:p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Consequences of intervention</a:t>
            </a:r>
            <a:r>
              <a:rPr lang="en-US" sz="2400" smtClean="0">
                <a:ea typeface="ＭＳ Ｐゴシック" pitchFamily="34" charset="-128"/>
              </a:rPr>
              <a:t> -- compare similar tree structures with different input values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cs typeface="+mj-cs"/>
              </a:rPr>
              <a:t>Graphic techniques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b="1" i="1">
                <a:cs typeface="Times New Roman" charset="0"/>
              </a:rPr>
              <a:t>Simple flow diagram</a:t>
            </a:r>
            <a:r>
              <a:rPr lang="en-US" sz="2000">
                <a:cs typeface="Times New Roman" charset="0"/>
              </a:rPr>
              <a:t> </a:t>
            </a:r>
            <a:r>
              <a:rPr lang="en-US">
                <a:cs typeface="Times New Roman" charset="0"/>
              </a:rPr>
              <a:t>effective for basic Markov states and transitions; limited transition probabilities possible without clutter.</a:t>
            </a:r>
          </a:p>
        </p:txBody>
      </p:sp>
      <p:graphicFrame>
        <p:nvGraphicFramePr>
          <p:cNvPr id="72707" name="Object 4"/>
          <p:cNvGraphicFramePr>
            <a:graphicFrameLocks noChangeAspect="1"/>
          </p:cNvGraphicFramePr>
          <p:nvPr/>
        </p:nvGraphicFramePr>
        <p:xfrm>
          <a:off x="2438400" y="3733800"/>
          <a:ext cx="3286125" cy="272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7" r:id="rId4" imgW="3276600" imgH="2705100" progId="MSDraw.Drawing.8.2">
                  <p:embed/>
                </p:oleObj>
              </mc:Choice>
              <mc:Fallback>
                <p:oleObj r:id="rId4" imgW="3276600" imgH="2705100" progId="MSDraw.Drawing.8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33800"/>
                        <a:ext cx="3286125" cy="272415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 w="9525">
                        <a:solidFill>
                          <a:srgbClr val="CCFFFF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720850"/>
            <a:ext cx="87249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4754" name="TextBox 1"/>
          <p:cNvSpPr txBox="1">
            <a:spLocks noChangeArrowheads="1"/>
          </p:cNvSpPr>
          <p:nvPr/>
        </p:nvSpPr>
        <p:spPr bwMode="auto">
          <a:xfrm>
            <a:off x="2057400" y="563563"/>
            <a:ext cx="5010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3200" b="1">
                <a:solidFill>
                  <a:srgbClr val="FFFF00"/>
                </a:solidFill>
              </a:rPr>
              <a:t>Chronic Hepatitis B Model </a:t>
            </a:r>
          </a:p>
        </p:txBody>
      </p:sp>
      <p:sp>
        <p:nvSpPr>
          <p:cNvPr id="74755" name="TextBox 2"/>
          <p:cNvSpPr txBox="1">
            <a:spLocks noChangeArrowheads="1"/>
          </p:cNvSpPr>
          <p:nvPr/>
        </p:nvSpPr>
        <p:spPr bwMode="auto">
          <a:xfrm>
            <a:off x="5818188" y="5862638"/>
            <a:ext cx="2500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>
                <a:solidFill>
                  <a:srgbClr val="FFFFFF"/>
                </a:solidFill>
              </a:rPr>
              <a:t>Veenstra DL, 2007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i="1">
                <a:ea typeface="MS PGothic" charset="0"/>
                <a:cs typeface="MS PGothic" charset="0"/>
              </a:rPr>
              <a:t>Multi-cycle bubble diagram</a:t>
            </a:r>
            <a:r>
              <a:rPr lang="en-US" sz="4000">
                <a:ea typeface="MS PGothic" charset="0"/>
                <a:cs typeface="MS PGothic" charset="0"/>
              </a:rPr>
              <a:t> </a:t>
            </a:r>
            <a:br>
              <a:rPr lang="en-US" sz="4000">
                <a:ea typeface="MS PGothic" charset="0"/>
                <a:cs typeface="MS PGothic" charset="0"/>
              </a:rPr>
            </a:br>
            <a:r>
              <a:rPr lang="en-US" sz="4000">
                <a:ea typeface="MS PGothic" charset="0"/>
                <a:cs typeface="MS PGothic" charset="0"/>
              </a:rPr>
              <a:t>(Fig 1 Naimark)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52600"/>
            <a:ext cx="4267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en-US">
              <a:ea typeface="MS PGothic" charset="0"/>
              <a:cs typeface="MS PGothic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ea typeface="MS PGothic" charset="0"/>
                <a:cs typeface="MS PGothic" charset="0"/>
              </a:rPr>
              <a:t>Clear and more information -- evolving state distributions and cumulative outcomes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>
              <a:ea typeface="MS PGothic" charset="0"/>
              <a:cs typeface="MS PGothic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>
                <a:ea typeface="MS PGothic" charset="0"/>
                <a:cs typeface="MS PGothic" charset="0"/>
              </a:rPr>
              <a:t>Not often used in published Markov analyses, probably because unwieldy with more than 3-4 states</a:t>
            </a:r>
          </a:p>
        </p:txBody>
      </p:sp>
      <p:pic>
        <p:nvPicPr>
          <p:cNvPr id="7577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76400"/>
            <a:ext cx="4270375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ja-JP" altLang="en-US" sz="4000" smtClean="0">
                <a:ea typeface="ＭＳ Ｐゴシック" pitchFamily="34" charset="-128"/>
              </a:rPr>
              <a:t>“</a:t>
            </a:r>
            <a:r>
              <a:rPr lang="en-US" altLang="ja-JP" sz="4000" b="1" i="1" smtClean="0">
                <a:ea typeface="ＭＳ Ｐゴシック" pitchFamily="34" charset="-128"/>
              </a:rPr>
              <a:t>Markov subtree</a:t>
            </a:r>
            <a:r>
              <a:rPr lang="ja-JP" altLang="en-US" sz="4000" smtClean="0">
                <a:ea typeface="ＭＳ Ｐゴシック" pitchFamily="34" charset="-128"/>
              </a:rPr>
              <a:t>”</a:t>
            </a:r>
            <a:r>
              <a:rPr lang="en-US" altLang="ja-JP" sz="4000" smtClean="0">
                <a:ea typeface="ＭＳ Ｐゴシック" pitchFamily="34" charset="-128"/>
              </a:rPr>
              <a:t> </a:t>
            </a:r>
            <a:br>
              <a:rPr lang="en-US" altLang="ja-JP" sz="4000" smtClean="0">
                <a:ea typeface="ＭＳ Ｐゴシック" pitchFamily="34" charset="-128"/>
              </a:rPr>
            </a:br>
            <a:r>
              <a:rPr lang="en-US" altLang="ja-JP" sz="4000" smtClean="0">
                <a:ea typeface="ＭＳ Ｐゴシック" pitchFamily="34" charset="-128"/>
              </a:rPr>
              <a:t>(Naimark Fig 2) </a:t>
            </a:r>
            <a:endParaRPr lang="en-US" sz="4000" smtClean="0">
              <a:ea typeface="ＭＳ Ｐゴシック" pitchFamily="34" charset="-128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41910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spcAft>
                <a:spcPct val="15000"/>
              </a:spcAft>
            </a:pPr>
            <a:r>
              <a:rPr lang="en-US" sz="2400" smtClean="0">
                <a:ea typeface="ＭＳ Ｐゴシック" pitchFamily="34" charset="-128"/>
              </a:rPr>
              <a:t>Markov with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infinity symbol (∞) </a:t>
            </a:r>
            <a:r>
              <a:rPr lang="en-US" sz="2400" smtClean="0">
                <a:ea typeface="ＭＳ Ｐゴシック" pitchFamily="34" charset="-128"/>
              </a:rPr>
              <a:t>or (M) instead of chance node; states with branches; transitions with boxes at the end of each sub-branch. </a:t>
            </a:r>
          </a:p>
          <a:p>
            <a:pPr eaLnBrk="1" hangingPunct="1">
              <a:lnSpc>
                <a:spcPct val="80000"/>
              </a:lnSpc>
              <a:spcAft>
                <a:spcPct val="15000"/>
              </a:spcAft>
            </a:pPr>
            <a:r>
              <a:rPr lang="en-US" sz="2400" smtClean="0">
                <a:ea typeface="ＭＳ Ｐゴシック" pitchFamily="34" charset="-128"/>
              </a:rPr>
              <a:t>If complex, as in example, multiple subtrees needed. </a:t>
            </a:r>
          </a:p>
          <a:p>
            <a:pPr eaLnBrk="1" hangingPunct="1">
              <a:lnSpc>
                <a:spcPct val="80000"/>
              </a:lnSpc>
              <a:spcAft>
                <a:spcPct val="15000"/>
              </a:spcAft>
            </a:pPr>
            <a:r>
              <a:rPr lang="en-US" sz="2400" smtClean="0">
                <a:ea typeface="ＭＳ Ｐゴシック" pitchFamily="34" charset="-128"/>
              </a:rPr>
              <a:t>Excellent at documenting structure, but requires understanding trees and has no natural way to report transition probabilities.</a:t>
            </a:r>
          </a:p>
        </p:txBody>
      </p:sp>
      <p:pic>
        <p:nvPicPr>
          <p:cNvPr id="7782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9788" y="1600200"/>
            <a:ext cx="411321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8900"/>
            <a:ext cx="8991600" cy="663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79874" name="TextBox 3"/>
          <p:cNvSpPr txBox="1">
            <a:spLocks noChangeArrowheads="1"/>
          </p:cNvSpPr>
          <p:nvPr/>
        </p:nvSpPr>
        <p:spPr bwMode="auto">
          <a:xfrm>
            <a:off x="4724400" y="6248400"/>
            <a:ext cx="4137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2000"/>
              <a:t>Diel R. et al. Eur Resir J 2007; 30: 321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ea typeface="MS PGothic" charset="0"/>
                <a:cs typeface="MS PGothic" charset="0"/>
              </a:rPr>
              <a:t>Transition matrix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828800"/>
            <a:ext cx="3200400" cy="4114800"/>
          </a:xfrm>
        </p:spPr>
        <p:txBody>
          <a:bodyPr/>
          <a:lstStyle/>
          <a:p>
            <a:pPr eaLnBrk="1" hangingPunct="1">
              <a:defRPr/>
            </a:pPr>
            <a:endParaRPr lang="en-US" sz="2400" dirty="0">
              <a:ea typeface="MS PGothic" charset="0"/>
              <a:cs typeface="MS PGothic" charset="0"/>
            </a:endParaRPr>
          </a:p>
          <a:p>
            <a:pPr eaLnBrk="1" hangingPunct="1">
              <a:defRPr/>
            </a:pPr>
            <a:r>
              <a:rPr lang="en-US" sz="2400" dirty="0">
                <a:ea typeface="MS PGothic" charset="0"/>
                <a:cs typeface="MS PGothic" charset="0"/>
              </a:rPr>
              <a:t>Efficiently summarizes states and transitions</a:t>
            </a:r>
          </a:p>
          <a:p>
            <a:pPr eaLnBrk="1" hangingPunct="1">
              <a:buFontTx/>
              <a:buNone/>
              <a:defRPr/>
            </a:pPr>
            <a:endParaRPr lang="en-US" sz="2400" dirty="0">
              <a:ea typeface="MS PGothic" charset="0"/>
              <a:cs typeface="MS PGothic" charset="0"/>
            </a:endParaRPr>
          </a:p>
          <a:p>
            <a:pPr eaLnBrk="1" hangingPunct="1">
              <a:defRPr/>
            </a:pPr>
            <a:r>
              <a:rPr lang="en-US" sz="2400" dirty="0">
                <a:ea typeface="MS PGothic" charset="0"/>
                <a:cs typeface="MS PGothic" charset="0"/>
              </a:rPr>
              <a:t>Corresponds to structure used to analyze Markov (pre fast computers)</a:t>
            </a:r>
          </a:p>
        </p:txBody>
      </p:sp>
      <p:graphicFrame>
        <p:nvGraphicFramePr>
          <p:cNvPr id="235572" name="Group 52"/>
          <p:cNvGraphicFramePr>
            <a:graphicFrameLocks noGrp="1"/>
          </p:cNvGraphicFramePr>
          <p:nvPr>
            <p:ph sz="half" idx="2"/>
          </p:nvPr>
        </p:nvGraphicFramePr>
        <p:xfrm>
          <a:off x="3581400" y="1600200"/>
          <a:ext cx="5334000" cy="4953002"/>
        </p:xfrm>
        <a:graphic>
          <a:graphicData uri="http://schemas.openxmlformats.org/drawingml/2006/table">
            <a:tbl>
              <a:tblPr/>
              <a:tblGrid>
                <a:gridCol w="1198563"/>
                <a:gridCol w="903287"/>
                <a:gridCol w="792163"/>
                <a:gridCol w="850900"/>
                <a:gridCol w="860425"/>
                <a:gridCol w="728662"/>
              </a:tblGrid>
              <a:tr h="908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Palatino" pitchFamily="2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Target states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112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Source states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Normal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Micro albuminuria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Macro albuminuria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End-stage renal disease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Death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Normal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.96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63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Micro albuminuria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.90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63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Macro albuminuria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.94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.03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874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End-stage renal disease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--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.85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r"/>
                          <a:tab pos="2743200" algn="ctr"/>
                          <a:tab pos="5486400" algn="r"/>
                        </a:tabLst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.15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/>
                        <a:ea typeface="ＭＳ Ｐゴシック" pitchFamily="34" charset="-128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80946" name="TextBox 1"/>
          <p:cNvSpPr txBox="1">
            <a:spLocks noChangeArrowheads="1"/>
          </p:cNvSpPr>
          <p:nvPr/>
        </p:nvSpPr>
        <p:spPr bwMode="auto">
          <a:xfrm>
            <a:off x="512763" y="6096000"/>
            <a:ext cx="26574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171450" indent="-1714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Char char="•"/>
            </a:pPr>
            <a:r>
              <a:rPr lang="en-US" sz="2000" dirty="0">
                <a:solidFill>
                  <a:srgbClr val="FFFF00"/>
                </a:solidFill>
                <a:hlinkClick r:id="rId3"/>
              </a:rPr>
              <a:t>Websites to </a:t>
            </a:r>
            <a:r>
              <a:rPr lang="en-US" sz="2000" dirty="0">
                <a:solidFill>
                  <a:srgbClr val="FFFFFF"/>
                </a:solidFill>
                <a:hlinkClick r:id="rId3"/>
              </a:rPr>
              <a:t>create</a:t>
            </a:r>
            <a:r>
              <a:rPr lang="en-US" sz="2000" dirty="0">
                <a:solidFill>
                  <a:srgbClr val="FFFF00"/>
                </a:solidFill>
                <a:hlinkClick r:id="rId3"/>
              </a:rPr>
              <a:t> TM</a:t>
            </a:r>
            <a:endParaRPr lang="en-US" sz="2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dirty="0">
                <a:cs typeface="+mj-cs"/>
              </a:rPr>
              <a:t>Multi-column table</a:t>
            </a:r>
            <a:r>
              <a:rPr lang="en-US" dirty="0">
                <a:cs typeface="+mj-cs"/>
              </a:rPr>
              <a:t>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>
              <a:ea typeface="ＭＳ Ｐゴシック" pitchFamily="34" charset="-128"/>
            </a:endParaRP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Allows more information (e.g., effectiveness) with some loss in organizational efficiency.</a:t>
            </a:r>
          </a:p>
          <a:p>
            <a:pPr eaLnBrk="1" hangingPunct="1"/>
            <a:endParaRPr lang="en-US" dirty="0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983" name="Group 1503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6113644"/>
              </p:ext>
            </p:extLst>
          </p:nvPr>
        </p:nvGraphicFramePr>
        <p:xfrm>
          <a:off x="647700" y="728365"/>
          <a:ext cx="7772400" cy="5951847"/>
        </p:xfrm>
        <a:graphic>
          <a:graphicData uri="http://schemas.openxmlformats.org/drawingml/2006/table">
            <a:tbl>
              <a:tblPr/>
              <a:tblGrid>
                <a:gridCol w="2936875"/>
                <a:gridCol w="1214438"/>
                <a:gridCol w="1493837"/>
                <a:gridCol w="212725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Source State 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Target State 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Transition Probability per Quarter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Reduction in Transition Rate with HAART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0. Uninfected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1. Asymptomatic, CD4&gt;500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2. Asymptomatic, CD4&lt;500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3. Symptomatic, pre-AIDS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4. AIDS, 1993 definition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5. AIDS, 1987 definition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6. Death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(absorbing)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t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ＭＳ Ｐゴシック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pitchFamily="34" charset="-128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04800" y="228600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US" dirty="0">
                <a:solidFill>
                  <a:srgbClr val="FFFF00"/>
                </a:solidFill>
              </a:rPr>
              <a:t>HIV </a:t>
            </a:r>
            <a:r>
              <a:rPr lang="en-US" dirty="0" smtClean="0">
                <a:solidFill>
                  <a:srgbClr val="FFFF00"/>
                </a:solidFill>
              </a:rPr>
              <a:t>disease</a:t>
            </a:r>
            <a:r>
              <a:rPr lang="en-US" dirty="0" smtClean="0">
                <a:solidFill>
                  <a:srgbClr val="FFFFFF"/>
                </a:solidFill>
              </a:rPr>
              <a:t> - states </a:t>
            </a:r>
            <a:r>
              <a:rPr lang="en-US" dirty="0">
                <a:solidFill>
                  <a:srgbClr val="FFFFFF"/>
                </a:solidFill>
              </a:rPr>
              <a:t>match CDC </a:t>
            </a:r>
            <a:r>
              <a:rPr lang="en-US" dirty="0" err="1" smtClean="0">
                <a:solidFill>
                  <a:srgbClr val="FFFFFF"/>
                </a:solidFill>
              </a:rPr>
              <a:t>defns</a:t>
            </a:r>
            <a:r>
              <a:rPr lang="en-US" dirty="0" smtClean="0">
                <a:solidFill>
                  <a:srgbClr val="FFFFFF"/>
                </a:solidFill>
              </a:rPr>
              <a:t> + clinical </a:t>
            </a:r>
            <a:r>
              <a:rPr lang="en-US" dirty="0">
                <a:solidFill>
                  <a:srgbClr val="FFFFFF"/>
                </a:solidFill>
              </a:rPr>
              <a:t>distinctions.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i="1">
                <a:cs typeface="+mj-cs"/>
              </a:rPr>
              <a:t>B. Data for transition probabilities</a:t>
            </a:r>
            <a:r>
              <a:rPr lang="en-US" sz="4000">
                <a:cs typeface="+mj-cs"/>
              </a:rPr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r>
              <a:rPr lang="en-US">
                <a:cs typeface="+mn-cs"/>
              </a:rPr>
              <a:t>Precise extraction and adaptation of published (or custom) data.</a:t>
            </a:r>
          </a:p>
          <a:p>
            <a:pPr eaLnBrk="1" hangingPunct="1">
              <a:buFontTx/>
              <a:buNone/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r>
              <a:rPr lang="en-US">
                <a:cs typeface="+mn-cs"/>
              </a:rPr>
              <a:t>Plus usual data for CEA.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Background - 1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dirty="0" smtClean="0">
                <a:ea typeface="ＭＳ Ｐゴシック" pitchFamily="34" charset="-128"/>
              </a:rPr>
              <a:t>Until now - portrayed clinical outcomes with </a:t>
            </a: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one time frame</a:t>
            </a:r>
            <a:r>
              <a:rPr lang="en-US" sz="2400" dirty="0" smtClean="0">
                <a:ea typeface="ＭＳ Ｐゴシック" pitchFamily="34" charset="-128"/>
              </a:rPr>
              <a:t>: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short-term outcomes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constant lifetime probabilities 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dirty="0" smtClean="0">
                <a:ea typeface="ＭＳ Ｐゴシック" pitchFamily="34" charset="-128"/>
              </a:rPr>
              <a:t>However, many diseases progress through </a:t>
            </a:r>
            <a:r>
              <a:rPr lang="en-US" sz="2400" dirty="0" smtClean="0">
                <a:solidFill>
                  <a:srgbClr val="FFFF00"/>
                </a:solidFill>
                <a:ea typeface="ＭＳ Ｐゴシック" pitchFamily="34" charset="-128"/>
              </a:rPr>
              <a:t>stages or states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400" dirty="0" smtClean="0">
                <a:ea typeface="ＭＳ Ｐゴシック" pitchFamily="34" charset="-128"/>
              </a:rPr>
              <a:t>Consider HIV, DM, chronic renal disease, etc.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physiologic abnormality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mild then moderate clinical disease 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complications </a:t>
            </a:r>
          </a:p>
          <a:p>
            <a:pPr lvl="1"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000" dirty="0" smtClean="0">
                <a:ea typeface="ＭＳ Ｐゴシック" pitchFamily="34" charset="-128"/>
              </a:rPr>
              <a:t>end-stage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3600" smtClean="0">
                <a:solidFill>
                  <a:srgbClr val="FFFF00"/>
                </a:solidFill>
                <a:ea typeface="ＭＳ Ｐゴシック" pitchFamily="34" charset="-128"/>
              </a:rPr>
              <a:t>For the aneurysm Markov</a:t>
            </a:r>
            <a:r>
              <a:rPr lang="en-US" sz="3600" smtClean="0">
                <a:ea typeface="ＭＳ Ｐゴシック" pitchFamily="34" charset="-128"/>
              </a:rPr>
              <a:t>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60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annual probability of aneurysm rupture</a:t>
            </a:r>
            <a:r>
              <a:rPr lang="en-US" smtClean="0">
                <a:ea typeface="ＭＳ Ｐゴシック" pitchFamily="34" charset="-128"/>
              </a:rPr>
              <a:t> (SAH) from a prospective cohort, assumed constant over time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one-time risks of death and disability</a:t>
            </a:r>
            <a:r>
              <a:rPr lang="en-US" smtClean="0">
                <a:ea typeface="ＭＳ Ｐゴシック" pitchFamily="34" charset="-128"/>
              </a:rPr>
              <a:t> from surgery / SAH from various studies.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annual age-adjusted risk of death all causes </a:t>
            </a:r>
            <a:r>
              <a:rPr lang="en-US" smtClean="0">
                <a:ea typeface="ＭＳ Ｐゴシック" pitchFamily="34" charset="-128"/>
              </a:rPr>
              <a:t>from life tables, studies of individuals with disabilities.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i="1" smtClean="0">
                <a:ea typeface="ＭＳ Ｐゴシック" pitchFamily="34" charset="-128"/>
              </a:rPr>
              <a:t>C. Implement the model</a:t>
            </a:r>
            <a:r>
              <a:rPr lang="en-US" sz="4000" smtClean="0">
                <a:ea typeface="ＭＳ Ｐゴシック" pitchFamily="34" charset="-128"/>
              </a:rPr>
              <a:t> - overview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Build</a:t>
            </a:r>
            <a:r>
              <a:rPr lang="en-US" smtClean="0">
                <a:ea typeface="ＭＳ Ｐゴシック" pitchFamily="34" charset="-128"/>
              </a:rPr>
              <a:t> the functional model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Calibrate</a:t>
            </a:r>
            <a:r>
              <a:rPr lang="en-US" smtClean="0">
                <a:ea typeface="ＭＳ Ｐゴシック" pitchFamily="34" charset="-128"/>
              </a:rPr>
              <a:t> if relevant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Maintain </a:t>
            </a: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quality control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Run the simulations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Build the functional model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10600" cy="41148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Standard protocols in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decision analysis software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Spreadsheet:</a:t>
            </a:r>
            <a:r>
              <a:rPr lang="en-US" dirty="0" smtClean="0">
                <a:ea typeface="ＭＳ Ｐゴシック" pitchFamily="34" charset="-128"/>
              </a:rPr>
              <a:t> custom programmed in a set of tables </a:t>
            </a:r>
            <a:r>
              <a:rPr lang="en-US" i="1" dirty="0" smtClean="0">
                <a:ea typeface="ＭＳ Ｐゴシック" pitchFamily="34" charset="-128"/>
              </a:rPr>
              <a:t>(or … our template)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Successful model-building: 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careful planning of states and transitions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programming from simple to complex, initially only a few transitions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check results repeatedly to confirm that they make sense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Simple example </a:t>
            </a:r>
          </a:p>
        </p:txBody>
      </p:sp>
      <p:pic>
        <p:nvPicPr>
          <p:cNvPr id="5017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3325" y="1524000"/>
            <a:ext cx="4197350" cy="484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9331" name="TextBox 4"/>
          <p:cNvSpPr txBox="1">
            <a:spLocks noChangeArrowheads="1"/>
          </p:cNvSpPr>
          <p:nvPr/>
        </p:nvSpPr>
        <p:spPr bwMode="auto">
          <a:xfrm>
            <a:off x="5410200" y="6369050"/>
            <a:ext cx="36560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>
                <a:solidFill>
                  <a:srgbClr val="FFFFFF"/>
                </a:solidFill>
              </a:rPr>
              <a:t>Briggs A, Sculpher M. 1998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33400"/>
            <a:ext cx="3227388" cy="596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1378" name="TextBox 1"/>
          <p:cNvSpPr txBox="1">
            <a:spLocks noChangeArrowheads="1"/>
          </p:cNvSpPr>
          <p:nvPr/>
        </p:nvSpPr>
        <p:spPr bwMode="auto">
          <a:xfrm>
            <a:off x="533400" y="762000"/>
            <a:ext cx="4114800" cy="386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2800">
                <a:solidFill>
                  <a:srgbClr val="FFFF00"/>
                </a:solidFill>
              </a:rPr>
              <a:t>Getting around the </a:t>
            </a:r>
            <a:r>
              <a:rPr lang="en-US" altLang="ja-JP" sz="2800">
                <a:solidFill>
                  <a:srgbClr val="FFFF00"/>
                </a:solidFill>
              </a:rPr>
              <a:t>Markovian randomness</a:t>
            </a: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r>
              <a:rPr lang="en-US">
                <a:solidFill>
                  <a:srgbClr val="FFFF00"/>
                </a:solidFill>
              </a:rPr>
              <a:t>Tunnel States </a:t>
            </a:r>
          </a:p>
          <a:p>
            <a:r>
              <a:rPr lang="en-US">
                <a:solidFill>
                  <a:srgbClr val="FFFF00"/>
                </a:solidFill>
              </a:rPr>
              <a:t>(3 progressive states)</a:t>
            </a:r>
          </a:p>
          <a:p>
            <a:endParaRPr lang="en-US">
              <a:solidFill>
                <a:srgbClr val="FFFF00"/>
              </a:solidFill>
            </a:endParaRPr>
          </a:p>
        </p:txBody>
      </p:sp>
      <p:sp>
        <p:nvSpPr>
          <p:cNvPr id="101379" name="Left Brace 2"/>
          <p:cNvSpPr>
            <a:spLocks/>
          </p:cNvSpPr>
          <p:nvPr/>
        </p:nvSpPr>
        <p:spPr bwMode="auto">
          <a:xfrm>
            <a:off x="3984625" y="2057400"/>
            <a:ext cx="1044575" cy="3429000"/>
          </a:xfrm>
          <a:prstGeom prst="leftBrace">
            <a:avLst>
              <a:gd name="adj1" fmla="val 8328"/>
              <a:gd name="adj2" fmla="val 50000"/>
            </a:avLst>
          </a:prstGeom>
          <a:noFill/>
          <a:ln w="47625">
            <a:solidFill>
              <a:srgbClr val="FFC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Portraying one-time events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153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rgbClr val="FFFFFF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rgbClr val="FFFFFF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rgbClr val="FFFFFF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FFFFFF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FF"/>
                </a:solidFill>
                <a:latin typeface="+mn-lt"/>
              </a:defRPr>
            </a:lvl9pPr>
          </a:lstStyle>
          <a:p>
            <a:pPr eaLnBrk="1" hangingPunct="1"/>
            <a:r>
              <a:rPr lang="en-US" kern="0" dirty="0" smtClean="0">
                <a:solidFill>
                  <a:srgbClr val="FFFF00"/>
                </a:solidFill>
                <a:ea typeface="ＭＳ Ｐゴシック" pitchFamily="34" charset="-128"/>
              </a:rPr>
              <a:t>Some pivotal events occur very quickly</a:t>
            </a:r>
            <a:r>
              <a:rPr lang="en-US" kern="0" dirty="0" smtClean="0">
                <a:ea typeface="ＭＳ Ｐゴシック" pitchFamily="34" charset="-128"/>
              </a:rPr>
              <a:t> (vs. cycle length), with 100% transition to more typical recurring Markov states, </a:t>
            </a:r>
            <a:r>
              <a:rPr lang="en-US" kern="0" dirty="0" err="1" smtClean="0">
                <a:ea typeface="ＭＳ Ｐゴシック" pitchFamily="34" charset="-128"/>
              </a:rPr>
              <a:t>eg</a:t>
            </a:r>
            <a:endParaRPr lang="en-US" kern="0" dirty="0" smtClean="0">
              <a:ea typeface="ＭＳ Ｐゴシック" pitchFamily="34" charset="-128"/>
            </a:endParaRPr>
          </a:p>
          <a:p>
            <a:pPr lvl="1" eaLnBrk="1" hangingPunct="1"/>
            <a:r>
              <a:rPr lang="en-US" kern="0" dirty="0" smtClean="0">
                <a:ea typeface="ＭＳ Ｐゴシック" pitchFamily="34" charset="-128"/>
              </a:rPr>
              <a:t>heart attack (MI) </a:t>
            </a:r>
            <a:r>
              <a:rPr lang="en-US" kern="0" dirty="0" smtClean="0">
                <a:ea typeface="ＭＳ Ｐゴシック" pitchFamily="34" charset="-128"/>
                <a:sym typeface="Wingdings" panose="05000000000000000000" pitchFamily="2" charset="2"/>
              </a:rPr>
              <a:t> post-MI state</a:t>
            </a:r>
          </a:p>
          <a:p>
            <a:pPr lvl="1" eaLnBrk="1" hangingPunct="1"/>
            <a:r>
              <a:rPr lang="en-US" kern="0" dirty="0" smtClean="0">
                <a:ea typeface="ＭＳ Ｐゴシック" pitchFamily="34" charset="-128"/>
              </a:rPr>
              <a:t>traffic accident </a:t>
            </a:r>
            <a:r>
              <a:rPr lang="en-US" kern="0" dirty="0" smtClean="0">
                <a:ea typeface="ＭＳ Ｐゴシック" pitchFamily="34" charset="-128"/>
                <a:sym typeface="Wingdings" panose="05000000000000000000" pitchFamily="2" charset="2"/>
              </a:rPr>
              <a:t> chronic injured state</a:t>
            </a:r>
            <a:endParaRPr lang="en-US" kern="0" dirty="0" smtClean="0">
              <a:ea typeface="ＭＳ Ｐゴシック" pitchFamily="34" charset="-128"/>
            </a:endParaRPr>
          </a:p>
          <a:p>
            <a:pPr eaLnBrk="1" hangingPunct="1"/>
            <a:r>
              <a:rPr lang="en-US" kern="0" dirty="0" smtClean="0">
                <a:solidFill>
                  <a:srgbClr val="FFFF00"/>
                </a:solidFill>
                <a:ea typeface="ＭＳ Ｐゴシック" pitchFamily="34" charset="-128"/>
              </a:rPr>
              <a:t>Two ways to model:</a:t>
            </a:r>
          </a:p>
          <a:p>
            <a:pPr lvl="1" eaLnBrk="1" hangingPunct="1"/>
            <a:r>
              <a:rPr lang="en-US" kern="0" dirty="0" smtClean="0">
                <a:solidFill>
                  <a:srgbClr val="FFFF00"/>
                </a:solidFill>
                <a:ea typeface="ＭＳ Ｐゴシック" pitchFamily="34" charset="-128"/>
              </a:rPr>
              <a:t>Tunnel state</a:t>
            </a:r>
            <a:r>
              <a:rPr lang="en-US" kern="0" dirty="0" smtClean="0">
                <a:ea typeface="ＭＳ Ｐゴシック" pitchFamily="34" charset="-128"/>
              </a:rPr>
              <a:t> – </a:t>
            </a:r>
            <a:r>
              <a:rPr lang="en-US" kern="0" dirty="0" err="1" smtClean="0">
                <a:ea typeface="ＭＳ Ｐゴシック" pitchFamily="34" charset="-128"/>
              </a:rPr>
              <a:t>eg</a:t>
            </a:r>
            <a:r>
              <a:rPr lang="en-US" kern="0" dirty="0" smtClean="0">
                <a:ea typeface="ＭＳ Ｐゴシック" pitchFamily="34" charset="-128"/>
              </a:rPr>
              <a:t>, non-fatal MI + recovery period, 100% move to post-MI state.</a:t>
            </a:r>
          </a:p>
          <a:p>
            <a:pPr lvl="1" eaLnBrk="1" hangingPunct="1"/>
            <a:r>
              <a:rPr lang="en-US" kern="0" dirty="0" smtClean="0">
                <a:solidFill>
                  <a:srgbClr val="FFFF00"/>
                </a:solidFill>
                <a:ea typeface="ＭＳ Ｐゴシック" pitchFamily="34" charset="-128"/>
              </a:rPr>
              <a:t>State entry utility / cost</a:t>
            </a:r>
            <a:r>
              <a:rPr lang="en-US" kern="0" dirty="0" smtClean="0">
                <a:ea typeface="ＭＳ Ｐゴシック" pitchFamily="34" charset="-128"/>
              </a:rPr>
              <a:t> – assign health (dis)utility and cost to the </a:t>
            </a:r>
            <a:r>
              <a:rPr lang="en-US" i="1" kern="0" dirty="0" smtClean="0">
                <a:solidFill>
                  <a:srgbClr val="FFFF00"/>
                </a:solidFill>
                <a:ea typeface="ＭＳ Ｐゴシック" pitchFamily="34" charset="-128"/>
              </a:rPr>
              <a:t>proces</a:t>
            </a:r>
            <a:r>
              <a:rPr lang="en-US" i="1" kern="0" dirty="0">
                <a:solidFill>
                  <a:srgbClr val="FFFF00"/>
                </a:solidFill>
                <a:ea typeface="ＭＳ Ｐゴシック" pitchFamily="34" charset="-128"/>
              </a:rPr>
              <a:t>s of entering </a:t>
            </a:r>
            <a:r>
              <a:rPr lang="en-US" kern="0" dirty="0" smtClean="0">
                <a:ea typeface="ＭＳ Ｐゴシック" pitchFamily="34" charset="-128"/>
              </a:rPr>
              <a:t>a state – </a:t>
            </a:r>
            <a:r>
              <a:rPr lang="en-US" kern="0" dirty="0" err="1" smtClean="0">
                <a:ea typeface="ＭＳ Ｐゴシック" pitchFamily="34" charset="-128"/>
              </a:rPr>
              <a:t>eg</a:t>
            </a:r>
            <a:r>
              <a:rPr lang="en-US" kern="0" dirty="0" smtClean="0">
                <a:ea typeface="ＭＳ Ｐゴシック" pitchFamily="34" charset="-128"/>
              </a:rPr>
              <a:t> non-fatal MI upon entry to post-MI state.</a:t>
            </a:r>
          </a:p>
        </p:txBody>
      </p:sp>
    </p:spTree>
    <p:extLst>
      <p:ext uri="{BB962C8B-B14F-4D97-AF65-F5344CB8AC3E}">
        <p14:creationId xmlns:p14="http://schemas.microsoft.com/office/powerpoint/2010/main" val="286414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173458" y="1447800"/>
            <a:ext cx="41910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Cohort</a:t>
            </a:r>
            <a:endParaRPr lang="en-US" dirty="0">
              <a:cs typeface="+mj-cs"/>
            </a:endParaRPr>
          </a:p>
        </p:txBody>
      </p:sp>
      <p:pic>
        <p:nvPicPr>
          <p:cNvPr id="5837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209800"/>
            <a:ext cx="3318717" cy="411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837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209800"/>
            <a:ext cx="3505200" cy="4103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8375" name="Title 1"/>
          <p:cNvSpPr txBox="1">
            <a:spLocks/>
          </p:cNvSpPr>
          <p:nvPr/>
        </p:nvSpPr>
        <p:spPr bwMode="auto">
          <a:xfrm>
            <a:off x="4762500" y="1447800"/>
            <a:ext cx="4191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4400" dirty="0" smtClean="0">
                <a:solidFill>
                  <a:srgbClr val="FFFF00"/>
                </a:solidFill>
                <a:latin typeface="Palatino" charset="0"/>
              </a:rPr>
              <a:t>Individual</a:t>
            </a:r>
          </a:p>
        </p:txBody>
      </p:sp>
      <p:sp>
        <p:nvSpPr>
          <p:cNvPr id="107527" name="TextBox 1"/>
          <p:cNvSpPr txBox="1">
            <a:spLocks noChangeArrowheads="1"/>
          </p:cNvSpPr>
          <p:nvPr/>
        </p:nvSpPr>
        <p:spPr bwMode="auto">
          <a:xfrm>
            <a:off x="3678238" y="6362700"/>
            <a:ext cx="5480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1800">
                <a:solidFill>
                  <a:srgbClr val="FFFFFF"/>
                </a:solidFill>
              </a:rPr>
              <a:t>Sonnenberg FA., et al. Med Decis Making. 1993; 13: 322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-12700" y="152400"/>
            <a:ext cx="8966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+mj-lt"/>
                <a:ea typeface="ＭＳ Ｐゴシック" charset="0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Palatino" pitchFamily="28" charset="0"/>
              </a:defRPr>
            </a:lvl9pPr>
          </a:lstStyle>
          <a:p>
            <a:pPr eaLnBrk="1" hangingPunct="1">
              <a:defRPr/>
            </a:pPr>
            <a:r>
              <a:rPr lang="en-US" sz="4800" kern="0" dirty="0" smtClean="0">
                <a:cs typeface="+mj-cs"/>
              </a:rPr>
              <a:t>Two simulation approaches</a:t>
            </a:r>
            <a:endParaRPr lang="en-US" sz="4800" kern="0" dirty="0"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</p:nvPr>
        </p:nvGraphicFramePr>
        <p:xfrm>
          <a:off x="690563" y="2743200"/>
          <a:ext cx="77724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Strategy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Costs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QALYs</a:t>
                      </a:r>
                      <a:r>
                        <a:rPr lang="en-US" sz="2400" baseline="0" dirty="0" smtClean="0"/>
                        <a:t> (SD)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 drug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9,264,897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7,756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Drug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16,155,440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8,625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Difference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6,890,544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869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ICER</a:t>
                      </a:r>
                      <a:endParaRPr lang="en-US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7,931 per QALY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0443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>
                <a:cs typeface="+mj-cs"/>
              </a:rPr>
              <a:t>Results for 1,000-patient cohort simulation</a:t>
            </a:r>
          </a:p>
        </p:txBody>
      </p:sp>
      <p:sp>
        <p:nvSpPr>
          <p:cNvPr id="109595" name="TextBox 6"/>
          <p:cNvSpPr txBox="1">
            <a:spLocks noChangeArrowheads="1"/>
          </p:cNvSpPr>
          <p:nvPr/>
        </p:nvSpPr>
        <p:spPr bwMode="auto">
          <a:xfrm>
            <a:off x="5486400" y="6280151"/>
            <a:ext cx="3074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2000" dirty="0">
                <a:solidFill>
                  <a:srgbClr val="FFFFFF"/>
                </a:solidFill>
              </a:rPr>
              <a:t>Briggs A, </a:t>
            </a:r>
            <a:r>
              <a:rPr lang="en-US" sz="2000" dirty="0" err="1">
                <a:solidFill>
                  <a:srgbClr val="FFFFFF"/>
                </a:solidFill>
              </a:rPr>
              <a:t>Sculpher</a:t>
            </a:r>
            <a:r>
              <a:rPr lang="en-US" sz="2000" dirty="0">
                <a:solidFill>
                  <a:srgbClr val="FFFFFF"/>
                </a:solidFill>
              </a:rPr>
              <a:t> M. 1998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>
                <a:cs typeface="+mj-cs"/>
              </a:rPr>
              <a:t>Results for 10,000 individual simulations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2819400"/>
          <a:ext cx="77724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Strategy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Costs (SD)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QALYs</a:t>
                      </a:r>
                      <a:r>
                        <a:rPr lang="en-US" sz="2400" baseline="0" dirty="0" smtClean="0"/>
                        <a:t> (SD)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 drug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9,258</a:t>
                      </a:r>
                      <a:r>
                        <a:rPr lang="en-US" sz="2400" baseline="0" dirty="0" smtClean="0"/>
                        <a:t> (5,658)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7.74 (2.89)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Drug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16,108</a:t>
                      </a:r>
                      <a:r>
                        <a:rPr lang="en-US" sz="2400" baseline="0" dirty="0" smtClean="0"/>
                        <a:t> (5,977)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8.59 (3.09)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Difference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6,850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0.85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ICER</a:t>
                      </a:r>
                      <a:endParaRPr lang="en-US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8,059 per QALY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0619" name="TextBox 5"/>
          <p:cNvSpPr txBox="1">
            <a:spLocks noChangeArrowheads="1"/>
          </p:cNvSpPr>
          <p:nvPr/>
        </p:nvSpPr>
        <p:spPr bwMode="auto">
          <a:xfrm>
            <a:off x="5562600" y="6343650"/>
            <a:ext cx="3074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itchFamily="34" charset="-128"/>
              </a:defRPr>
            </a:lvl9pPr>
          </a:lstStyle>
          <a:p>
            <a:r>
              <a:rPr lang="en-US" sz="2000" dirty="0">
                <a:solidFill>
                  <a:srgbClr val="FFFFFF"/>
                </a:solidFill>
              </a:rPr>
              <a:t>Briggs A, </a:t>
            </a:r>
            <a:r>
              <a:rPr lang="en-US" sz="2000" dirty="0" err="1">
                <a:solidFill>
                  <a:srgbClr val="FFFFFF"/>
                </a:solidFill>
              </a:rPr>
              <a:t>Sculpher</a:t>
            </a:r>
            <a:r>
              <a:rPr lang="en-US" sz="2000" dirty="0">
                <a:solidFill>
                  <a:srgbClr val="FFFFFF"/>
                </a:solidFill>
              </a:rPr>
              <a:t> M. 1998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Calibration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876800"/>
          </a:xfrm>
        </p:spPr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If reliable transition probabilities and no real-world benchmarks of disease progression, no further adjustment.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If </a:t>
            </a: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empirical benchmarks available, especially if more trustworthy than transition data</a:t>
            </a:r>
            <a:r>
              <a:rPr lang="en-US" smtClean="0">
                <a:ea typeface="ＭＳ Ｐゴシック" pitchFamily="34" charset="-128"/>
              </a:rPr>
              <a:t> -- calibration process: </a:t>
            </a:r>
          </a:p>
          <a:p>
            <a:pPr lvl="1" eaLnBrk="1" hangingPunct="1"/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goal</a:t>
            </a:r>
            <a:r>
              <a:rPr lang="en-US" smtClean="0">
                <a:ea typeface="ＭＳ Ｐゴシック" pitchFamily="34" charset="-128"/>
              </a:rPr>
              <a:t> = transition probabilities that produce results consistent with real-world data.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time-consuming … proceed backwards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Background - 2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133600"/>
            <a:ext cx="8610600" cy="4343400"/>
          </a:xfrm>
        </p:spPr>
        <p:txBody>
          <a:bodyPr/>
          <a:lstStyle/>
          <a:p>
            <a:pPr eaLnBrk="1" hangingPunct="1">
              <a:spcAft>
                <a:spcPct val="20000"/>
              </a:spcAft>
            </a:pPr>
            <a:r>
              <a:rPr lang="en-US" dirty="0" smtClean="0">
                <a:ea typeface="ＭＳ Ｐゴシック" pitchFamily="34" charset="-128"/>
              </a:rPr>
              <a:t>Thus, sometimes more appropriate to model disease as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structured</a:t>
            </a: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process</a:t>
            </a:r>
            <a:r>
              <a:rPr lang="en-US" dirty="0" smtClean="0">
                <a:ea typeface="ＭＳ Ｐゴシック" pitchFamily="34" charset="-128"/>
              </a:rPr>
              <a:t>: </a:t>
            </a:r>
          </a:p>
          <a:p>
            <a:pPr lvl="1" eaLnBrk="1" hangingPunct="1">
              <a:spcAft>
                <a:spcPct val="20000"/>
              </a:spcAft>
            </a:pPr>
            <a:r>
              <a:rPr lang="en-US" dirty="0" smtClean="0">
                <a:ea typeface="ＭＳ Ｐゴシック" pitchFamily="34" charset="-128"/>
              </a:rPr>
              <a:t>diseases transition through series of (usually increasing severity) states, over months or years, with characteristic health status and risks</a:t>
            </a:r>
          </a:p>
          <a:p>
            <a:pPr eaLnBrk="1" hangingPunct="1">
              <a:spcAft>
                <a:spcPct val="20000"/>
              </a:spcAft>
            </a:pPr>
            <a:r>
              <a:rPr lang="en-US" dirty="0" smtClean="0">
                <a:ea typeface="ＭＳ Ｐゴシック" pitchFamily="34" charset="-128"/>
              </a:rPr>
              <a:t>This is --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Markov disease state simulation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Quality control/debugging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Markov models complex, rarely </a:t>
            </a:r>
            <a:r>
              <a:rPr lang="ja-JP" altLang="en-US" smtClean="0">
                <a:ea typeface="ＭＳ Ｐゴシック" pitchFamily="34" charset="-128"/>
              </a:rPr>
              <a:t>“</a:t>
            </a:r>
            <a:r>
              <a:rPr lang="en-US" altLang="ja-JP" smtClean="0">
                <a:ea typeface="ＭＳ Ｐゴシック" pitchFamily="34" charset="-128"/>
              </a:rPr>
              <a:t>transparent</a:t>
            </a:r>
            <a:r>
              <a:rPr lang="ja-JP" altLang="en-US" smtClean="0">
                <a:ea typeface="ＭＳ Ｐゴシック" pitchFamily="34" charset="-128"/>
              </a:rPr>
              <a:t>”</a:t>
            </a:r>
            <a:endParaRPr lang="en-US" altLang="ja-JP" smtClean="0">
              <a:ea typeface="ＭＳ Ｐゴシック" pitchFamily="34" charset="-128"/>
            </a:endParaRPr>
          </a:p>
          <a:p>
            <a:pPr eaLnBrk="1" hangingPunct="1"/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Essential to monitor the accuracy of model outputs.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181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US" sz="3600" u="sng"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sz="3600" u="sng">
                <a:cs typeface="+mn-cs"/>
              </a:rPr>
              <a:t>Quality control:</a:t>
            </a:r>
            <a:endParaRPr lang="en-US" sz="360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sz="3600" i="1">
              <a:cs typeface="+mn-cs"/>
            </a:endParaRPr>
          </a:p>
          <a:p>
            <a:pPr eaLnBrk="1" hangingPunct="1">
              <a:defRPr/>
            </a:pPr>
            <a:r>
              <a:rPr lang="en-US" i="1" u="sng">
                <a:cs typeface="+mn-cs"/>
              </a:rPr>
              <a:t>Range checks</a:t>
            </a:r>
            <a:r>
              <a:rPr lang="en-US" i="1">
                <a:cs typeface="+mn-cs"/>
              </a:rPr>
              <a:t>:</a:t>
            </a:r>
            <a:r>
              <a:rPr lang="en-US">
                <a:cs typeface="+mn-cs"/>
              </a:rPr>
              <a:t> results plausible? </a:t>
            </a:r>
          </a:p>
          <a:p>
            <a:pPr eaLnBrk="1" hangingPunct="1">
              <a:buFontTx/>
              <a:buNone/>
              <a:defRPr/>
            </a:pPr>
            <a:endParaRPr lang="en-US" i="1"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i="1">
                <a:cs typeface="+mn-cs"/>
              </a:rPr>
              <a:t>		E.g.,</a:t>
            </a:r>
            <a:r>
              <a:rPr lang="en-US">
                <a:cs typeface="+mn-cs"/>
              </a:rPr>
              <a:t> only 6.2 QALYs per person when 	mean survival = 12 years?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518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600" u="sng" dirty="0" smtClean="0">
                <a:ea typeface="ＭＳ Ｐゴシック" pitchFamily="34" charset="-128"/>
              </a:rPr>
              <a:t>Quality control 1:</a:t>
            </a:r>
            <a:endParaRPr lang="en-US" sz="3600" dirty="0" smtClean="0">
              <a:ea typeface="ＭＳ Ｐゴシック" pitchFamily="34" charset="-128"/>
            </a:endParaRPr>
          </a:p>
          <a:p>
            <a:pPr eaLnBrk="1" hangingPunct="1"/>
            <a:endParaRPr lang="en-US" i="1" u="sng" dirty="0" smtClean="0">
              <a:ea typeface="ＭＳ Ｐゴシック" pitchFamily="34" charset="-128"/>
            </a:endParaRPr>
          </a:p>
          <a:p>
            <a:pPr eaLnBrk="1" hangingPunct="1"/>
            <a:r>
              <a:rPr lang="en-US" i="1" u="sng" dirty="0" smtClean="0">
                <a:ea typeface="ＭＳ Ｐゴシック" pitchFamily="34" charset="-128"/>
              </a:rPr>
              <a:t>1-way SA</a:t>
            </a:r>
            <a:r>
              <a:rPr lang="en-US" i="1" dirty="0" smtClean="0">
                <a:ea typeface="ＭＳ Ｐゴシック" pitchFamily="34" charset="-128"/>
              </a:rPr>
              <a:t>:</a:t>
            </a:r>
            <a:r>
              <a:rPr lang="en-US" dirty="0" smtClean="0">
                <a:ea typeface="ＭＳ Ｐゴシック" pitchFamily="34" charset="-128"/>
              </a:rPr>
              <a:t> extreme values produce expected effects? </a:t>
            </a:r>
          </a:p>
          <a:p>
            <a:pPr eaLnBrk="1" hangingPunct="1">
              <a:buFontTx/>
              <a:buNone/>
            </a:pPr>
            <a:endParaRPr lang="en-US" i="1" dirty="0" smtClean="0">
              <a:ea typeface="ＭＳ Ｐゴシック" pitchFamily="34" charset="-128"/>
            </a:endParaRPr>
          </a:p>
          <a:p>
            <a:pPr lvl="1" eaLnBrk="1" hangingPunct="1"/>
            <a:r>
              <a:rPr lang="en-US" sz="2000" i="1" dirty="0" err="1" smtClean="0">
                <a:ea typeface="ＭＳ Ｐゴシック" pitchFamily="34" charset="-128"/>
              </a:rPr>
              <a:t>E.g</a:t>
            </a:r>
            <a:r>
              <a:rPr lang="en-US" sz="2000" i="1" dirty="0" smtClean="0">
                <a:ea typeface="ＭＳ Ｐゴシック" pitchFamily="34" charset="-128"/>
              </a:rPr>
              <a:t>,</a:t>
            </a:r>
            <a:r>
              <a:rPr lang="en-US" sz="2000" dirty="0" smtClean="0">
                <a:ea typeface="ＭＳ Ｐゴシック" pitchFamily="34" charset="-128"/>
              </a:rPr>
              <a:t> zero effectiveness generate zero gain in QALYs?</a:t>
            </a:r>
          </a:p>
          <a:p>
            <a:pPr lvl="1" eaLnBrk="1" hangingPunct="1"/>
            <a:r>
              <a:rPr lang="en-US" sz="2000" dirty="0" smtClean="0">
                <a:ea typeface="ＭＳ Ｐゴシック" pitchFamily="34" charset="-128"/>
              </a:rPr>
              <a:t>100% effectiveness freeze disease progression?</a:t>
            </a:r>
          </a:p>
          <a:p>
            <a:pPr lvl="1" eaLnBrk="1" hangingPunct="1"/>
            <a:r>
              <a:rPr lang="en-US" sz="2000" dirty="0" smtClean="0">
                <a:ea typeface="ＭＳ Ｐゴシック" pitchFamily="34" charset="-128"/>
              </a:rPr>
              <a:t>Each unit change in effectiveness (e.g., from 10% to 20% and from 80% to 90%) generate equal magnitude changes in outcome? </a:t>
            </a:r>
          </a:p>
          <a:p>
            <a:pPr lvl="1" eaLnBrk="1" hangingPunct="1"/>
            <a:r>
              <a:rPr lang="en-US" sz="2000" dirty="0" smtClean="0">
                <a:ea typeface="ＭＳ Ｐゴシック" pitchFamily="34" charset="-128"/>
              </a:rPr>
              <a:t>Use simplest outcome (e.g., QALYs expected rather than $/QALY).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7772400" cy="53340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US" sz="3600" u="sng" dirty="0">
              <a:cs typeface="+mn-cs"/>
            </a:endParaRPr>
          </a:p>
          <a:p>
            <a:pPr eaLnBrk="1" hangingPunct="1">
              <a:buFontTx/>
              <a:buNone/>
              <a:defRPr/>
            </a:pPr>
            <a:r>
              <a:rPr lang="en-US" sz="3600" u="sng" dirty="0">
                <a:cs typeface="+mn-cs"/>
              </a:rPr>
              <a:t>Quality </a:t>
            </a:r>
            <a:r>
              <a:rPr lang="en-US" sz="3600" u="sng" dirty="0" smtClean="0">
                <a:cs typeface="+mn-cs"/>
              </a:rPr>
              <a:t>control 2:</a:t>
            </a:r>
            <a:endParaRPr lang="en-US" sz="3600" dirty="0"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en-US" i="1" u="sng" dirty="0">
              <a:cs typeface="+mn-cs"/>
            </a:endParaRPr>
          </a:p>
          <a:p>
            <a:pPr eaLnBrk="1" hangingPunct="1">
              <a:defRPr/>
            </a:pPr>
            <a:endParaRPr lang="en-US" i="1" u="sng" dirty="0">
              <a:cs typeface="+mn-cs"/>
            </a:endParaRPr>
          </a:p>
          <a:p>
            <a:pPr eaLnBrk="1" hangingPunct="1">
              <a:defRPr/>
            </a:pPr>
            <a:r>
              <a:rPr lang="en-US" i="1" u="sng" dirty="0">
                <a:cs typeface="+mn-cs"/>
              </a:rPr>
              <a:t>Markov trace</a:t>
            </a:r>
            <a:r>
              <a:rPr lang="en-US" i="1" dirty="0">
                <a:cs typeface="+mn-cs"/>
              </a:rPr>
              <a:t>:</a:t>
            </a:r>
            <a:r>
              <a:rPr lang="en-US" dirty="0">
                <a:cs typeface="+mn-cs"/>
              </a:rPr>
              <a:t> Shows distribution by state for 	each cycle. Shows evolution of disease 	progression, can reveal if odd patterns.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>
                <a:cs typeface="+mj-cs"/>
              </a:rPr>
              <a:t>Run simulations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r>
              <a:rPr lang="en-US">
                <a:cs typeface="+mn-cs"/>
              </a:rPr>
              <a:t>Last step, culmination of process.</a:t>
            </a:r>
          </a:p>
          <a:p>
            <a:pPr eaLnBrk="1" hangingPunct="1">
              <a:defRPr/>
            </a:pPr>
            <a:endParaRPr lang="en-US">
              <a:cs typeface="+mn-cs"/>
            </a:endParaRPr>
          </a:p>
          <a:p>
            <a:pPr eaLnBrk="1" hangingPunct="1">
              <a:defRPr/>
            </a:pPr>
            <a:r>
              <a:rPr lang="en-US">
                <a:cs typeface="+mn-cs"/>
              </a:rPr>
              <a:t>Some models calculate all desired outcomes (e.g., QALYs and costs for all arms, net differences, and CE ratios), others require repeating analysis with different inputs.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cs typeface="+mj-cs"/>
              </a:rPr>
              <a:t>Reporting of results</a:t>
            </a:r>
            <a:r>
              <a:rPr lang="en-US">
                <a:cs typeface="+mj-cs"/>
              </a:rPr>
              <a:t> 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ea typeface="ＭＳ Ｐゴシック" pitchFamily="34" charset="-128"/>
            </a:endParaRP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Similar to that for any CEA – expected values for each arm and the net differences between arms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Summary of Markov modeling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Some diseases/problems</a:t>
            </a:r>
            <a:r>
              <a:rPr lang="en-US" sz="2400" smtClean="0">
                <a:ea typeface="ＭＳ Ｐゴシック" pitchFamily="34" charset="-128"/>
              </a:rPr>
              <a:t> more clearly/definitively modeled with explicit representation of disease states</a:t>
            </a:r>
            <a:br>
              <a:rPr lang="en-US" sz="2400" smtClean="0">
                <a:ea typeface="ＭＳ Ｐゴシック" pitchFamily="34" charset="-128"/>
              </a:rPr>
            </a:br>
            <a:r>
              <a:rPr lang="en-US" sz="2400" smtClean="0">
                <a:ea typeface="ＭＳ Ｐゴシック" pitchFamily="34" charset="-128"/>
              </a:rPr>
              <a:t/>
            </a:r>
            <a:br>
              <a:rPr lang="en-US" sz="2400" smtClean="0">
                <a:ea typeface="ＭＳ Ｐゴシック" pitchFamily="34" charset="-128"/>
              </a:rPr>
            </a:br>
            <a:endParaRPr lang="en-US" sz="2400" smtClean="0">
              <a:ea typeface="ＭＳ Ｐゴシック" pitchFamily="34" charset="-128"/>
            </a:endParaRPr>
          </a:p>
          <a:p>
            <a:pPr eaLnBrk="1" hangingPunct="1"/>
            <a:r>
              <a:rPr lang="en-US" sz="2400" smtClean="0">
                <a:ea typeface="ＭＳ Ｐゴシック" pitchFamily="34" charset="-128"/>
              </a:rPr>
              <a:t>Markov simulations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more complex</a:t>
            </a:r>
            <a:r>
              <a:rPr lang="en-US" sz="2400" smtClean="0">
                <a:ea typeface="ＭＳ Ｐゴシック" pitchFamily="34" charset="-128"/>
              </a:rPr>
              <a:t> than simple trees, but maybe only 50% more</a:t>
            </a:r>
          </a:p>
          <a:p>
            <a:pPr eaLnBrk="1" hangingPunct="1"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  <a:p>
            <a:pPr eaLnBrk="1" hangingPunct="1"/>
            <a:r>
              <a:rPr lang="en-US" sz="2400" smtClean="0">
                <a:ea typeface="ＭＳ Ｐゴシック" pitchFamily="34" charset="-128"/>
              </a:rPr>
              <a:t>Biggest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challenges</a:t>
            </a:r>
            <a:r>
              <a:rPr lang="en-US" sz="2400" smtClean="0">
                <a:ea typeface="ＭＳ Ｐゴシック" pitchFamily="34" charset="-128"/>
              </a:rPr>
              <a:t>: credible cumulative disease progression, quality control/debugging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0" name="Rectangle 4"/>
          <p:cNvSpPr>
            <a:spLocks noGrp="1" noChangeArrowheads="1"/>
          </p:cNvSpPr>
          <p:nvPr>
            <p:ph type="ctrTitle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Demonstration of Excel Markov template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Outline of lecture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1. What is in a Markov simulation?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2. When should I do a Markov simulation?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3. Steps in conducting a Markov simulation</a:t>
            </a:r>
            <a:br>
              <a:rPr lang="en-US" smtClean="0">
                <a:ea typeface="ＭＳ Ｐゴシック" pitchFamily="34" charset="-128"/>
              </a:rPr>
            </a:b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4. Demonstration of Excel template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ea typeface="ＭＳ Ｐゴシック" pitchFamily="34" charset="-128"/>
              </a:rPr>
              <a:t>1. What is in a Markov simulation?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924800" cy="4267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i="1" dirty="0" smtClean="0">
                <a:ea typeface="ＭＳ Ｐゴシック" pitchFamily="34" charset="-128"/>
              </a:rPr>
              <a:t>Portrays progression of a disease over time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Disease divided into </a:t>
            </a:r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discrete </a:t>
            </a:r>
            <a:r>
              <a:rPr lang="ja-JP" altLang="en-US" dirty="0" smtClean="0">
                <a:solidFill>
                  <a:srgbClr val="FFFF00"/>
                </a:solidFill>
                <a:ea typeface="ＭＳ Ｐゴシック" pitchFamily="34" charset="-128"/>
              </a:rPr>
              <a:t>“</a:t>
            </a:r>
            <a:r>
              <a:rPr lang="en-US" altLang="ja-JP" dirty="0" smtClean="0">
                <a:solidFill>
                  <a:srgbClr val="FFFF00"/>
                </a:solidFill>
                <a:ea typeface="ＭＳ Ｐゴシック" pitchFamily="34" charset="-128"/>
              </a:rPr>
              <a:t>states</a:t>
            </a:r>
            <a:r>
              <a:rPr lang="ja-JP" altLang="en-US" dirty="0" smtClean="0">
                <a:solidFill>
                  <a:srgbClr val="FFFF00"/>
                </a:solidFill>
                <a:ea typeface="ＭＳ Ｐゴシック" pitchFamily="34" charset="-128"/>
              </a:rPr>
              <a:t>”</a:t>
            </a:r>
            <a:endParaRPr lang="en-US" altLang="ja-JP" dirty="0" smtClean="0">
              <a:solidFill>
                <a:srgbClr val="FFFF00"/>
              </a:solidFill>
              <a:ea typeface="ＭＳ Ｐゴシック" pitchFamily="34" charset="-128"/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Initial distribution </a:t>
            </a:r>
            <a:r>
              <a:rPr lang="en-US" dirty="0" smtClean="0">
                <a:ea typeface="ＭＳ Ｐゴシック" pitchFamily="34" charset="-128"/>
              </a:rPr>
              <a:t>specified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Risks of progression per unit time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Utilities and costs</a:t>
            </a:r>
            <a:r>
              <a:rPr lang="en-US" dirty="0" smtClean="0">
                <a:ea typeface="ＭＳ Ｐゴシック" pitchFamily="34" charset="-128"/>
              </a:rPr>
              <a:t> assigned to each state/unit time and transition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  <a:ea typeface="ＭＳ Ｐゴシック" pitchFamily="34" charset="-128"/>
              </a:rPr>
              <a:t>Simulation</a:t>
            </a:r>
            <a:r>
              <a:rPr lang="en-US" dirty="0" smtClean="0">
                <a:ea typeface="ＭＳ Ｐゴシック" pitchFamily="34" charset="-128"/>
              </a:rPr>
              <a:t> with defined end-point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E.g. number of years/cycles or life-time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305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>
                <a:cs typeface="+mj-cs"/>
              </a:rPr>
              <a:t>2. When should I do a Markov simulation?</a:t>
            </a:r>
            <a:r>
              <a:rPr lang="en-US" sz="4000">
                <a:cs typeface="+mj-cs"/>
              </a:rPr>
              <a:t>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Probabilities/utilities change over time. </a:t>
            </a:r>
            <a:endParaRPr lang="en-US" sz="2200" i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i="1" dirty="0" smtClean="0">
                <a:ea typeface="ＭＳ Ｐゴシック" pitchFamily="34" charset="-128"/>
              </a:rPr>
              <a:t>		e.g., </a:t>
            </a:r>
            <a:r>
              <a:rPr lang="en-US" sz="2200" dirty="0" smtClean="0">
                <a:ea typeface="ＭＳ Ｐゴシック" pitchFamily="34" charset="-128"/>
              </a:rPr>
              <a:t>competing mortality risk increases with age.</a:t>
            </a:r>
            <a:endParaRPr lang="en-US" sz="2200" b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Data availability.</a:t>
            </a:r>
            <a:endParaRPr lang="en-US" sz="22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Data on risk of disease progression/intervention 	effectiveness more readily available for short time 	periods</a:t>
            </a:r>
            <a:endParaRPr lang="en-US" sz="2200" b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Face validity.</a:t>
            </a:r>
            <a:endParaRPr lang="en-US" sz="22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Conceptualized by readers as having discrete, 	progressive states. May tip the balance.</a:t>
            </a:r>
            <a:endParaRPr lang="en-US" sz="2200" b="1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Multiple opportunities for intervention.</a:t>
            </a:r>
            <a:endParaRPr lang="en-US" sz="2200" dirty="0" smtClean="0">
              <a:ea typeface="ＭＳ Ｐゴシック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Portray effects of interventions occurring at multiple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stages in disease progression.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200" dirty="0" smtClean="0">
                <a:ea typeface="ＭＳ Ｐゴシック" pitchFamily="34" charset="-128"/>
              </a:rPr>
              <a:t>		Cumulative effectiveness ≠ point effectiveness.</a:t>
            </a:r>
          </a:p>
          <a:p>
            <a:pPr eaLnBrk="1" hangingPunct="1">
              <a:lnSpc>
                <a:spcPct val="90000"/>
              </a:lnSpc>
            </a:pPr>
            <a:r>
              <a:rPr lang="en-US" sz="2200" b="1" dirty="0" smtClean="0">
                <a:ea typeface="ＭＳ Ｐゴシック" pitchFamily="34" charset="-128"/>
              </a:rPr>
              <a:t>Recurring health events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200" smtClean="0">
                <a:ea typeface="ＭＳ Ｐゴシック" pitchFamily="34" charset="-128"/>
              </a:rPr>
              <a:t>Aneurysm CEA conducted with a Markov, </a:t>
            </a:r>
          </a:p>
          <a:p>
            <a:pPr eaLnBrk="1" hangingPunct="1">
              <a:buFontTx/>
              <a:buNone/>
            </a:pPr>
            <a:r>
              <a:rPr lang="en-US" sz="3200" smtClean="0">
                <a:ea typeface="ＭＳ Ｐゴシック" pitchFamily="34" charset="-128"/>
              </a:rPr>
              <a:t>	for two reasons:</a:t>
            </a:r>
            <a:r>
              <a:rPr lang="en-US" smtClean="0">
                <a:ea typeface="ＭＳ Ｐゴシック" pitchFamily="34" charset="-128"/>
              </a:rPr>
              <a:t> 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	1.  In older population </a:t>
            </a: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all-cause mortality         	competes</a:t>
            </a:r>
            <a:r>
              <a:rPr lang="en-US" smtClean="0">
                <a:ea typeface="ＭＳ Ｐゴシック" pitchFamily="34" charset="-128"/>
              </a:rPr>
              <a:t> with the risk of SAH, and 	increases as the cohort ages.</a:t>
            </a:r>
          </a:p>
          <a:p>
            <a:pPr eaLnBrk="1" hangingPunct="1">
              <a:buFontTx/>
              <a:buNone/>
            </a:pPr>
            <a:endParaRPr lang="en-US" smtClean="0">
              <a:ea typeface="ＭＳ Ｐゴシック" pitchFamily="34" charset="-128"/>
            </a:endParaRPr>
          </a:p>
          <a:p>
            <a:pPr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	2.  SAH </a:t>
            </a:r>
            <a:r>
              <a:rPr lang="en-US" smtClean="0">
                <a:solidFill>
                  <a:srgbClr val="FFFF00"/>
                </a:solidFill>
                <a:ea typeface="ＭＳ Ｐゴシック" pitchFamily="34" charset="-128"/>
              </a:rPr>
              <a:t>risk data are available for short time 	periods only</a:t>
            </a:r>
            <a:r>
              <a:rPr lang="en-US" smtClean="0">
                <a:ea typeface="ＭＳ Ｐゴシック" pitchFamily="34" charset="-128"/>
              </a:rPr>
              <a:t>, easily translated to annual 	risk and not as easily to lifetime risk.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>
                <a:cs typeface="+mj-cs"/>
              </a:rPr>
              <a:t>Course of HIV, impact of increased early HAART</a:t>
            </a:r>
            <a:r>
              <a:rPr lang="en-US" sz="4000">
                <a:cs typeface="+mj-cs"/>
              </a:rPr>
              <a:t>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Conducted with Markov for 3 reasons: 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Data:</a:t>
            </a:r>
            <a:r>
              <a:rPr lang="en-US" sz="2400" smtClean="0">
                <a:ea typeface="ＭＳ Ｐゴシック" pitchFamily="34" charset="-128"/>
              </a:rPr>
              <a:t> Studies on HIV progression and treatment effectiveness focus on disease state transitions.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AutoNum type="arabicPeriod" startAt="2"/>
            </a:pP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Face validity: </a:t>
            </a:r>
            <a:r>
              <a:rPr lang="en-US" sz="2400" smtClean="0">
                <a:ea typeface="ＭＳ Ｐゴシック" pitchFamily="34" charset="-128"/>
              </a:rPr>
              <a:t>clinicians, epidemiologists, others think of HIV disease in stages: infection, worsening CD4 and viral load, pre-AIDS disease, AIDS, and death. </a:t>
            </a: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endParaRPr lang="en-US" sz="2400" smtClean="0">
              <a:ea typeface="ＭＳ Ｐゴシック" pitchFamily="34" charset="-128"/>
            </a:endParaRPr>
          </a:p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en-US" sz="2400" smtClean="0">
                <a:ea typeface="ＭＳ Ｐゴシック" pitchFamily="34" charset="-128"/>
              </a:rPr>
              <a:t>3.   </a:t>
            </a:r>
            <a:r>
              <a:rPr lang="en-US" sz="2400" smtClean="0">
                <a:solidFill>
                  <a:srgbClr val="FFFF00"/>
                </a:solidFill>
                <a:ea typeface="ＭＳ Ｐゴシック" pitchFamily="34" charset="-128"/>
              </a:rPr>
              <a:t>HAART can be used in different stages of disease</a:t>
            </a:r>
            <a:r>
              <a:rPr lang="en-US" sz="2400" smtClean="0">
                <a:ea typeface="ＭＳ Ｐゴシック" pitchFamily="34" charset="-128"/>
              </a:rPr>
              <a:t> – in fact, the effect of HAART timing is the issue being assessed.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k">
  <a:themeElements>
    <a:clrScheme name="">
      <a:dk1>
        <a:srgbClr val="000000"/>
      </a:dk1>
      <a:lt1>
        <a:srgbClr val="320BF5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ADAAF9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Palatino"/>
        <a:ea typeface=""/>
        <a:cs typeface=""/>
      </a:majorFont>
      <a:minorFont>
        <a:latin typeface="Palatin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5860</TotalTime>
  <Words>1691</Words>
  <Application>Microsoft Office PowerPoint</Application>
  <PresentationFormat>On-screen Show (4:3)</PresentationFormat>
  <Paragraphs>445</Paragraphs>
  <Slides>47</Slides>
  <Notes>38</Notes>
  <HiddenSlides>3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0" baseType="lpstr">
      <vt:lpstr>Blank</vt:lpstr>
      <vt:lpstr>Module</vt:lpstr>
      <vt:lpstr>MSDraw.Drawing.8.2</vt:lpstr>
      <vt:lpstr>  Markov Disease State Modeling  Training in Clinical Research DCEA Lecture 4   UCSF Department of Epidemiology  and Biostatistics  Elliot Marseille   13 February 2014</vt:lpstr>
      <vt:lpstr>Objectives:</vt:lpstr>
      <vt:lpstr>Background - 1</vt:lpstr>
      <vt:lpstr>Background - 2</vt:lpstr>
      <vt:lpstr>Outline of lecture</vt:lpstr>
      <vt:lpstr>1. What is in a Markov simulation?</vt:lpstr>
      <vt:lpstr>2. When should I do a Markov simulation? </vt:lpstr>
      <vt:lpstr>PowerPoint Presentation</vt:lpstr>
      <vt:lpstr>Course of HIV, impact of increased early HAART </vt:lpstr>
      <vt:lpstr>Diseases for which Markov may add little </vt:lpstr>
      <vt:lpstr>3. Steps in doing a Markov Quick Overview </vt:lpstr>
      <vt:lpstr>A. Structure </vt:lpstr>
      <vt:lpstr>Defining disease states- practical issues </vt:lpstr>
      <vt:lpstr>PowerPoint Presentation</vt:lpstr>
      <vt:lpstr>PowerPoint Presentation</vt:lpstr>
      <vt:lpstr>Portraying transitions </vt:lpstr>
      <vt:lpstr>Risk of progression (transition)</vt:lpstr>
      <vt:lpstr>Effectiveness of interventions </vt:lpstr>
      <vt:lpstr>Disease state outcomes </vt:lpstr>
      <vt:lpstr>Simulation structure </vt:lpstr>
      <vt:lpstr>Graphic techniques </vt:lpstr>
      <vt:lpstr>PowerPoint Presentation</vt:lpstr>
      <vt:lpstr>Multi-cycle bubble diagram  (Fig 1 Naimark) </vt:lpstr>
      <vt:lpstr>“Markov subtree”  (Naimark Fig 2) </vt:lpstr>
      <vt:lpstr>PowerPoint Presentation</vt:lpstr>
      <vt:lpstr>Transition matrix </vt:lpstr>
      <vt:lpstr>Multi-column table </vt:lpstr>
      <vt:lpstr>PowerPoint Presentation</vt:lpstr>
      <vt:lpstr>B. Data for transition probabilities </vt:lpstr>
      <vt:lpstr>PowerPoint Presentation</vt:lpstr>
      <vt:lpstr>C. Implement the model - overview</vt:lpstr>
      <vt:lpstr>Build the functional model </vt:lpstr>
      <vt:lpstr>Simple example </vt:lpstr>
      <vt:lpstr>PowerPoint Presentation</vt:lpstr>
      <vt:lpstr>Portraying one-time events </vt:lpstr>
      <vt:lpstr>Cohort</vt:lpstr>
      <vt:lpstr>Results for 1,000-patient cohort simulation</vt:lpstr>
      <vt:lpstr>Results for 10,000 individual simulations</vt:lpstr>
      <vt:lpstr>Calibration </vt:lpstr>
      <vt:lpstr>Quality control/debugging </vt:lpstr>
      <vt:lpstr>PowerPoint Presentation</vt:lpstr>
      <vt:lpstr>PowerPoint Presentation</vt:lpstr>
      <vt:lpstr>PowerPoint Presentation</vt:lpstr>
      <vt:lpstr>Run simulations </vt:lpstr>
      <vt:lpstr>Reporting of results </vt:lpstr>
      <vt:lpstr>Summary of Markov modeling </vt:lpstr>
      <vt:lpstr>Demonstration of Excel Markov template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Ramifications for Communication  (The INTERACTION Study)  “How Does the Presence of a Computer in the Medical Exam Room Impact Communication Between Patients and Clinicians?”</dc:title>
  <dc:creator>J Hsu</dc:creator>
  <cp:lastModifiedBy>malkomser</cp:lastModifiedBy>
  <cp:revision>279</cp:revision>
  <cp:lastPrinted>2011-02-24T13:49:03Z</cp:lastPrinted>
  <dcterms:created xsi:type="dcterms:W3CDTF">2002-03-27T08:04:10Z</dcterms:created>
  <dcterms:modified xsi:type="dcterms:W3CDTF">2014-02-13T02:12:54Z</dcterms:modified>
</cp:coreProperties>
</file>