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9" r:id="rId2"/>
    <p:sldMasterId id="2147483688" r:id="rId3"/>
    <p:sldMasterId id="2147483687" r:id="rId4"/>
  </p:sldMasterIdLst>
  <p:notesMasterIdLst>
    <p:notesMasterId r:id="rId47"/>
  </p:notesMasterIdLst>
  <p:handoutMasterIdLst>
    <p:handoutMasterId r:id="rId48"/>
  </p:handoutMasterIdLst>
  <p:sldIdLst>
    <p:sldId id="350" r:id="rId5"/>
    <p:sldId id="811" r:id="rId6"/>
    <p:sldId id="894" r:id="rId7"/>
    <p:sldId id="870" r:id="rId8"/>
    <p:sldId id="871" r:id="rId9"/>
    <p:sldId id="812" r:id="rId10"/>
    <p:sldId id="815" r:id="rId11"/>
    <p:sldId id="888" r:id="rId12"/>
    <p:sldId id="874" r:id="rId13"/>
    <p:sldId id="875" r:id="rId14"/>
    <p:sldId id="876" r:id="rId15"/>
    <p:sldId id="878" r:id="rId16"/>
    <p:sldId id="889" r:id="rId17"/>
    <p:sldId id="867" r:id="rId18"/>
    <p:sldId id="896" r:id="rId19"/>
    <p:sldId id="897" r:id="rId20"/>
    <p:sldId id="890" r:id="rId21"/>
    <p:sldId id="864" r:id="rId22"/>
    <p:sldId id="872" r:id="rId23"/>
    <p:sldId id="865" r:id="rId24"/>
    <p:sldId id="866" r:id="rId25"/>
    <p:sldId id="898" r:id="rId26"/>
    <p:sldId id="891" r:id="rId27"/>
    <p:sldId id="880" r:id="rId28"/>
    <p:sldId id="881" r:id="rId29"/>
    <p:sldId id="882" r:id="rId30"/>
    <p:sldId id="883" r:id="rId31"/>
    <p:sldId id="884" r:id="rId32"/>
    <p:sldId id="885" r:id="rId33"/>
    <p:sldId id="886" r:id="rId34"/>
    <p:sldId id="887" r:id="rId35"/>
    <p:sldId id="892" r:id="rId36"/>
    <p:sldId id="759" r:id="rId37"/>
    <p:sldId id="761" r:id="rId38"/>
    <p:sldId id="762" r:id="rId39"/>
    <p:sldId id="893" r:id="rId40"/>
    <p:sldId id="829" r:id="rId41"/>
    <p:sldId id="830" r:id="rId42"/>
    <p:sldId id="831" r:id="rId43"/>
    <p:sldId id="832" r:id="rId44"/>
    <p:sldId id="833" r:id="rId45"/>
    <p:sldId id="857" r:id="rId4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16A8B"/>
    <a:srgbClr val="FFFF00"/>
    <a:srgbClr val="009FE3"/>
    <a:srgbClr val="C0C0C0"/>
    <a:srgbClr val="78BEDE"/>
    <a:srgbClr val="C7E0E7"/>
    <a:srgbClr val="006FA5"/>
    <a:srgbClr val="7D3815"/>
    <a:srgbClr val="395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79929" autoAdjust="0"/>
  </p:normalViewPr>
  <p:slideViewPr>
    <p:cSldViewPr snapToGrid="0" snapToObjects="1">
      <p:cViewPr varScale="1">
        <p:scale>
          <a:sx n="75" d="100"/>
          <a:sy n="75" d="100"/>
        </p:scale>
        <p:origin x="1354" y="38"/>
      </p:cViewPr>
      <p:guideLst>
        <p:guide orient="horz" pos="1152"/>
        <p:guide orient="horz" pos="3744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6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66"/>
    </p:cViewPr>
  </p:sorterViewPr>
  <p:notesViewPr>
    <p:cSldViewPr snapToGrid="0" snapToObjects="1">
      <p:cViewPr varScale="1">
        <p:scale>
          <a:sx n="96" d="100"/>
          <a:sy n="96" d="100"/>
        </p:scale>
        <p:origin x="-3606" y="-96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l" defTabSz="914065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1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4065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369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l" defTabSz="914065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658369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4065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D8583B1-1C10-43CE-B9A8-4E33DB9E0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2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543" tIns="46271" rIns="92543" bIns="46271" numCol="1" anchor="t" anchorCtr="0" compatLnSpc="1">
            <a:prstTxWarp prst="textNoShape">
              <a:avLst/>
            </a:prstTxWarp>
          </a:bodyPr>
          <a:lstStyle>
            <a:lvl1pPr algn="l" defTabSz="925349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1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543" tIns="46271" rIns="92543" bIns="46271" numCol="1" anchor="t" anchorCtr="0" compatLnSpc="1">
            <a:prstTxWarp prst="textNoShape">
              <a:avLst/>
            </a:prstTxWarp>
          </a:bodyPr>
          <a:lstStyle>
            <a:lvl1pPr algn="r" defTabSz="925349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6788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1" y="3330394"/>
            <a:ext cx="7437120" cy="315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543" tIns="46271" rIns="92543" bIns="46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369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543" tIns="46271" rIns="92543" bIns="46271" numCol="1" anchor="b" anchorCtr="0" compatLnSpc="1">
            <a:prstTxWarp prst="textNoShape">
              <a:avLst/>
            </a:prstTxWarp>
          </a:bodyPr>
          <a:lstStyle>
            <a:lvl1pPr algn="l" defTabSz="925349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369"/>
            <a:ext cx="4028440" cy="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543" tIns="46271" rIns="92543" bIns="46271" numCol="1" anchor="b" anchorCtr="0" compatLnSpc="1">
            <a:prstTxWarp prst="textNoShape">
              <a:avLst/>
            </a:prstTxWarp>
          </a:bodyPr>
          <a:lstStyle>
            <a:lvl1pPr algn="r" defTabSz="925349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3C164B47-FB3E-417F-8C29-4E0E87414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5349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54466" indent="-290179" defTabSz="925349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60717" indent="-232143" defTabSz="925349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25003" indent="-232143" defTabSz="925349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89290" indent="-232143" defTabSz="925349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53576" indent="-232143" algn="ctr" defTabSz="9253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3017863" indent="-232143" algn="ctr" defTabSz="9253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82150" indent="-232143" algn="ctr" defTabSz="9253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946436" indent="-232143" algn="ctr" defTabSz="9253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47CC66C-14E5-4C18-A6BF-4019AD0BFDB7}" type="slidenum">
              <a:rPr lang="en-US" sz="1000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en-US" sz="1000">
              <a:latin typeface="Arial" pitchFamily="34" charset="0"/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aseline="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82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89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5B9B5254-00C4-498F-91E2-C0F9B20C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ECE13C10-9FFB-4A91-B69B-84FA3DC0069D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Genome-wide scan for genetic signatures of adaptation. Shown on the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y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axis are −log10 of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values from the tests of allele frequency difference between Tibetan Chinese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3,008) and EASs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7,287). The analysis was performed using the MLMA-LOCO method, which tests for difference in allele frequency between populations taking into account the difference caused by random drift. SNPs at the genome-wide significant loci are highlighted in red.</a:t>
            </a:r>
          </a:p>
        </p:txBody>
      </p:sp>
    </p:spTree>
    <p:extLst>
      <p:ext uri="{BB962C8B-B14F-4D97-AF65-F5344CB8AC3E}">
        <p14:creationId xmlns:p14="http://schemas.microsoft.com/office/powerpoint/2010/main" val="341094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71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64B47-FB3E-417F-8C29-4E0E87414A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64B47-FB3E-417F-8C29-4E0E87414A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39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64B47-FB3E-417F-8C29-4E0E87414A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computed a gene-based burden test of rare protein-altering variants comparing 16,144 advanced AMD cases and 17,832 controls. Shown are P values from the variable-threshold test (from up to 100 million permutations) and odds ratios from the collapsed burden test, both adjusted for the other variants identified in each locus (locus-wide conditioning). Four genes (among the 703 genes in the 34 AMD locus regions) showed a significant (P &lt; 0.05/703 = 7.1 × 10−5) burden.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64B47-FB3E-417F-8C29-4E0E87414A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computed a gene-based burden test of rare protein-altering variants comparing 16,144 advanced AMD cases and 17,832 controls. Shown are P values from the variable-threshold test (from up to 100 million permutations) and odds ratios from the collapsed burden test, both adjusted for the other variants identified in each locus (locus-wide conditioning). Four genes (among the 703 genes in the 34 AMD locus regions) showed a significant (P &lt; 0.05/703 = 7.1 × 10−5) burden.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64B47-FB3E-417F-8C29-4E0E87414A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381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424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08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811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83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863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13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468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907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64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286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Haplotype phasing using informative markers shows a strong parent-of-origin bias with</a:t>
            </a:r>
          </a:p>
          <a:p>
            <a:r>
              <a:rPr lang="en-US" dirty="0">
                <a:ea typeface="ＭＳ Ｐゴシック" pitchFamily="34" charset="-128"/>
              </a:rPr>
              <a:t>41/51 de novo events occurring on the paternally inherited haplotype. </a:t>
            </a:r>
          </a:p>
          <a:p>
            <a:r>
              <a:rPr lang="en-US" dirty="0">
                <a:ea typeface="ＭＳ Ｐゴシック" pitchFamily="34" charset="-128"/>
              </a:rPr>
              <a:t>b, The paternal estimated age at conception versus the</a:t>
            </a:r>
          </a:p>
          <a:p>
            <a:r>
              <a:rPr lang="en-US" dirty="0">
                <a:ea typeface="ＭＳ Ｐゴシック" pitchFamily="34" charset="-128"/>
              </a:rPr>
              <a:t>number of observed de novo point mutations (0, n = 53; 1, n = 65; 2, n = 44; 3+, n = 27). </a:t>
            </a:r>
          </a:p>
          <a:p>
            <a:r>
              <a:rPr lang="en-US" dirty="0">
                <a:ea typeface="ＭＳ Ｐゴシック" pitchFamily="34" charset="-128"/>
              </a:rPr>
              <a:t>c,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Decreased nonverbal IQ is significantly associated with an increasing number of “extreme”</a:t>
            </a:r>
          </a:p>
          <a:p>
            <a:r>
              <a:rPr lang="en-US" dirty="0">
                <a:ea typeface="ＭＳ Ｐゴシック" pitchFamily="34" charset="-128"/>
              </a:rPr>
              <a:t>mutation events (0, n = 138; 1, n = 41; 2+, n = 10), both with and without CNVs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109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41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66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76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1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89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54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13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47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53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61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72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46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404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83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87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23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5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10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49325"/>
            <a:ext cx="2057400" cy="5176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49325"/>
            <a:ext cx="6021387" cy="5176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86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AAAD-B6CD-4043-AF9D-D8739C183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B3BE-24FF-49F0-B5CF-AA015E1DAD0F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6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485F-9B75-46AD-97A1-E8DA9DD6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48D1-8CCE-4E5F-B7B8-8F8DD03CC19C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3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B4FA-B06C-4067-AA33-9250366B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F2FE-742A-4ECA-A6C1-C2B450542804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3A3B-3A39-4D61-9F6A-0AA85C97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CE90-698A-439D-9D9A-73C21BE1CAF3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B031-A7C9-4742-B77F-B60A56203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CA98-2099-46BE-BBE7-9E1396EB3265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1B0D-4FC0-43C5-8C2E-15B509ABB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9F24-36D8-4F3E-9188-E6D822E76F93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3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C384-97D1-4674-9FC7-DFBB9E55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804A-548F-4AEB-9420-C744037E748C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310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C9F5-71CD-47E8-A906-72B22743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244A-CC18-478A-A43F-3567A99BC8E6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6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24F4-5886-4920-AD98-37946240C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77B3-B048-43C2-BCDC-267F112436D7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1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BF7C-EDE8-436A-9423-C63AE1E44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7624-C05C-44D9-AF99-9E3C52AF558B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7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AA34-42A4-4A49-AED6-D6C22E8D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3FA8-04EB-4A83-9539-D7647CA5F58E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460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566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8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2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191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42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14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48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194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60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592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00200"/>
            <a:ext cx="22860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00200"/>
            <a:ext cx="6705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84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61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02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0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98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1478795_Veer_RF_PPT_150dp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24033" r="31470" b="18781"/>
          <a:stretch>
            <a:fillRect/>
          </a:stretch>
        </p:blipFill>
        <p:spPr bwMode="auto">
          <a:xfrm>
            <a:off x="0" y="138113"/>
            <a:ext cx="9144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7952" name="Group 80"/>
          <p:cNvGrpSpPr>
            <a:grpSpLocks/>
          </p:cNvGrpSpPr>
          <p:nvPr/>
        </p:nvGrpSpPr>
        <p:grpSpPr bwMode="auto">
          <a:xfrm>
            <a:off x="0" y="4513263"/>
            <a:ext cx="9144000" cy="2232025"/>
            <a:chOff x="0" y="2598"/>
            <a:chExt cx="5760" cy="1290"/>
          </a:xfrm>
          <a:solidFill>
            <a:srgbClr val="006FA5"/>
          </a:solidFill>
        </p:grpSpPr>
        <p:sp>
          <p:nvSpPr>
            <p:cNvPr id="1487875" name="Rectangle 3"/>
            <p:cNvSpPr>
              <a:spLocks noChangeArrowheads="1"/>
            </p:cNvSpPr>
            <p:nvPr/>
          </p:nvSpPr>
          <p:spPr bwMode="gray">
            <a:xfrm>
              <a:off x="0" y="2598"/>
              <a:ext cx="5760" cy="12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87877" name="Line 5"/>
            <p:cNvSpPr>
              <a:spLocks noChangeShapeType="1"/>
            </p:cNvSpPr>
            <p:nvPr/>
          </p:nvSpPr>
          <p:spPr bwMode="gray">
            <a:xfrm>
              <a:off x="0" y="2598"/>
              <a:ext cx="576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1800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87951" name="Line 79"/>
            <p:cNvSpPr>
              <a:spLocks noChangeShapeType="1"/>
            </p:cNvSpPr>
            <p:nvPr/>
          </p:nvSpPr>
          <p:spPr bwMode="gray">
            <a:xfrm>
              <a:off x="0" y="3888"/>
              <a:ext cx="576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1800"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48787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619500"/>
            <a:ext cx="7543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478795_Veer_RF_PPT_150dp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39211" r="31470" b="34087"/>
          <a:stretch>
            <a:fillRect/>
          </a:stretch>
        </p:blipFill>
        <p:spPr bwMode="auto">
          <a:xfrm>
            <a:off x="0" y="123825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430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949325"/>
            <a:ext cx="754538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4309" name="Line 5"/>
          <p:cNvSpPr>
            <a:spLocks noChangeShapeType="1"/>
          </p:cNvSpPr>
          <p:nvPr/>
        </p:nvSpPr>
        <p:spPr bwMode="gray">
          <a:xfrm>
            <a:off x="0" y="21669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800">
              <a:latin typeface="Arial Narrow" charset="0"/>
              <a:ea typeface="ＭＳ Ｐゴシック" charset="0"/>
            </a:endParaRPr>
          </a:p>
        </p:txBody>
      </p:sp>
      <p:pic>
        <p:nvPicPr>
          <p:cNvPr id="1634311" name="Picture 7" descr="ADM10d004_9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08" grpId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419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200" y="6477000"/>
            <a:ext cx="466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solidFill>
                  <a:srgbClr val="414636"/>
                </a:solidFill>
              </a:defRPr>
            </a:lvl1pPr>
          </a:lstStyle>
          <a:p>
            <a:pPr>
              <a:defRPr/>
            </a:pPr>
            <a:fld id="{74F4F3CB-EFDD-455B-9C0D-0EE13970B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1544201" name="Freeform 9"/>
            <p:cNvSpPr>
              <a:spLocks/>
            </p:cNvSpPr>
            <p:nvPr/>
          </p:nvSpPr>
          <p:spPr bwMode="black">
            <a:xfrm>
              <a:off x="2295" y="2127"/>
              <a:ext cx="15" cy="71"/>
            </a:xfrm>
            <a:custGeom>
              <a:avLst/>
              <a:gdLst>
                <a:gd name="T0" fmla="*/ 8 w 9"/>
                <a:gd name="T1" fmla="*/ 2 h 30"/>
                <a:gd name="T2" fmla="*/ 4 w 9"/>
                <a:gd name="T3" fmla="*/ 0 h 30"/>
                <a:gd name="T4" fmla="*/ 0 w 9"/>
                <a:gd name="T5" fmla="*/ 71 h 30"/>
                <a:gd name="T6" fmla="*/ 15 w 9"/>
                <a:gd name="T7" fmla="*/ 21 h 30"/>
                <a:gd name="T8" fmla="*/ 8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2" name="Freeform 10"/>
            <p:cNvSpPr>
              <a:spLocks/>
            </p:cNvSpPr>
            <p:nvPr/>
          </p:nvSpPr>
          <p:spPr bwMode="black">
            <a:xfrm>
              <a:off x="2276" y="2122"/>
              <a:ext cx="20" cy="80"/>
            </a:xfrm>
            <a:custGeom>
              <a:avLst/>
              <a:gdLst>
                <a:gd name="T0" fmla="*/ 0 w 9"/>
                <a:gd name="T1" fmla="*/ 3 h 32"/>
                <a:gd name="T2" fmla="*/ 9 w 9"/>
                <a:gd name="T3" fmla="*/ 80 h 32"/>
                <a:gd name="T4" fmla="*/ 20 w 9"/>
                <a:gd name="T5" fmla="*/ 3 h 32"/>
                <a:gd name="T6" fmla="*/ 0 w 9"/>
                <a:gd name="T7" fmla="*/ 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3" name="Freeform 11"/>
            <p:cNvSpPr>
              <a:spLocks/>
            </p:cNvSpPr>
            <p:nvPr/>
          </p:nvSpPr>
          <p:spPr bwMode="black">
            <a:xfrm>
              <a:off x="2257" y="2127"/>
              <a:ext cx="26" cy="71"/>
            </a:xfrm>
            <a:custGeom>
              <a:avLst/>
              <a:gdLst>
                <a:gd name="T0" fmla="*/ 11 w 9"/>
                <a:gd name="T1" fmla="*/ 2 h 30"/>
                <a:gd name="T2" fmla="*/ 3 w 9"/>
                <a:gd name="T3" fmla="*/ 21 h 30"/>
                <a:gd name="T4" fmla="*/ 25 w 9"/>
                <a:gd name="T5" fmla="*/ 71 h 30"/>
                <a:gd name="T6" fmla="*/ 19 w 9"/>
                <a:gd name="T7" fmla="*/ 0 h 30"/>
                <a:gd name="T8" fmla="*/ 11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4" name="Freeform 12"/>
            <p:cNvSpPr>
              <a:spLocks/>
            </p:cNvSpPr>
            <p:nvPr/>
          </p:nvSpPr>
          <p:spPr bwMode="black">
            <a:xfrm>
              <a:off x="2231" y="2136"/>
              <a:ext cx="38" cy="66"/>
            </a:xfrm>
            <a:custGeom>
              <a:avLst/>
              <a:gdLst>
                <a:gd name="T0" fmla="*/ 0 w 15"/>
                <a:gd name="T1" fmla="*/ 0 h 27"/>
                <a:gd name="T2" fmla="*/ 38 w 15"/>
                <a:gd name="T3" fmla="*/ 66 h 27"/>
                <a:gd name="T4" fmla="*/ 23 w 15"/>
                <a:gd name="T5" fmla="*/ 10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2 h 28"/>
                <a:gd name="T2" fmla="*/ 50 w 21"/>
                <a:gd name="T3" fmla="*/ 67 h 28"/>
                <a:gd name="T4" fmla="*/ 19 w 21"/>
                <a:gd name="T5" fmla="*/ 0 h 28"/>
                <a:gd name="T6" fmla="*/ 0 w 21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6" name="Freeform 14"/>
            <p:cNvSpPr>
              <a:spLocks/>
            </p:cNvSpPr>
            <p:nvPr/>
          </p:nvSpPr>
          <p:spPr bwMode="black">
            <a:xfrm>
              <a:off x="2304" y="2148"/>
              <a:ext cx="31" cy="54"/>
            </a:xfrm>
            <a:custGeom>
              <a:avLst/>
              <a:gdLst>
                <a:gd name="T0" fmla="*/ 7 w 13"/>
                <a:gd name="T1" fmla="*/ 15 h 22"/>
                <a:gd name="T2" fmla="*/ 0 w 13"/>
                <a:gd name="T3" fmla="*/ 54 h 22"/>
                <a:gd name="T4" fmla="*/ 31 w 13"/>
                <a:gd name="T5" fmla="*/ 0 h 22"/>
                <a:gd name="T6" fmla="*/ 7 w 13"/>
                <a:gd name="T7" fmla="*/ 1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57 h 24"/>
                <a:gd name="T4" fmla="*/ 44 w 19"/>
                <a:gd name="T5" fmla="*/ 7 h 24"/>
                <a:gd name="T6" fmla="*/ 2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8" name="Freeform 16"/>
            <p:cNvSpPr>
              <a:spLocks/>
            </p:cNvSpPr>
            <p:nvPr/>
          </p:nvSpPr>
          <p:spPr bwMode="black">
            <a:xfrm>
              <a:off x="2205" y="2148"/>
              <a:ext cx="47" cy="68"/>
            </a:xfrm>
            <a:custGeom>
              <a:avLst/>
              <a:gdLst>
                <a:gd name="T0" fmla="*/ 0 w 20"/>
                <a:gd name="T1" fmla="*/ 25 h 26"/>
                <a:gd name="T2" fmla="*/ 47 w 20"/>
                <a:gd name="T3" fmla="*/ 66 h 26"/>
                <a:gd name="T4" fmla="*/ 5 w 20"/>
                <a:gd name="T5" fmla="*/ 0 h 26"/>
                <a:gd name="T6" fmla="*/ 0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0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43 w 19"/>
                <a:gd name="T1" fmla="*/ 5 h 22"/>
                <a:gd name="T2" fmla="*/ 38 w 19"/>
                <a:gd name="T3" fmla="*/ 0 h 22"/>
                <a:gd name="T4" fmla="*/ 0 w 19"/>
                <a:gd name="T5" fmla="*/ 52 h 22"/>
                <a:gd name="T6" fmla="*/ 45 w 19"/>
                <a:gd name="T7" fmla="*/ 17 h 22"/>
                <a:gd name="T8" fmla="*/ 43 w 1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 h 17"/>
                <a:gd name="T2" fmla="*/ 40 w 17"/>
                <a:gd name="T3" fmla="*/ 40 h 17"/>
                <a:gd name="T4" fmla="*/ 0 w 17"/>
                <a:gd name="T5" fmla="*/ 0 h 17"/>
                <a:gd name="T6" fmla="*/ 0 w 17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1" name="Freeform 19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41 w 17"/>
                <a:gd name="T1" fmla="*/ 19 h 16"/>
                <a:gd name="T2" fmla="*/ 41 w 17"/>
                <a:gd name="T3" fmla="*/ 0 h 16"/>
                <a:gd name="T4" fmla="*/ 0 w 17"/>
                <a:gd name="T5" fmla="*/ 38 h 16"/>
                <a:gd name="T6" fmla="*/ 41 w 17"/>
                <a:gd name="T7" fmla="*/ 1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7 h 10"/>
                <a:gd name="T2" fmla="*/ 38 w 16"/>
                <a:gd name="T3" fmla="*/ 24 h 10"/>
                <a:gd name="T4" fmla="*/ 0 w 16"/>
                <a:gd name="T5" fmla="*/ 0 h 10"/>
                <a:gd name="T6" fmla="*/ 0 w 16"/>
                <a:gd name="T7" fmla="*/ 1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3" name="Freeform 21"/>
            <p:cNvSpPr>
              <a:spLocks/>
            </p:cNvSpPr>
            <p:nvPr/>
          </p:nvSpPr>
          <p:spPr bwMode="black">
            <a:xfrm>
              <a:off x="2330" y="2203"/>
              <a:ext cx="37" cy="27"/>
            </a:xfrm>
            <a:custGeom>
              <a:avLst/>
              <a:gdLst>
                <a:gd name="T0" fmla="*/ 37 w 15"/>
                <a:gd name="T1" fmla="*/ 17 h 9"/>
                <a:gd name="T2" fmla="*/ 37 w 15"/>
                <a:gd name="T3" fmla="*/ 0 h 9"/>
                <a:gd name="T4" fmla="*/ 0 w 15"/>
                <a:gd name="T5" fmla="*/ 25 h 9"/>
                <a:gd name="T6" fmla="*/ 37 w 15"/>
                <a:gd name="T7" fmla="*/ 1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5" name="Freeform 23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37 w 15"/>
                <a:gd name="T1" fmla="*/ 14 h 6"/>
                <a:gd name="T2" fmla="*/ 37 w 15"/>
                <a:gd name="T3" fmla="*/ 0 h 6"/>
                <a:gd name="T4" fmla="*/ 0 w 15"/>
                <a:gd name="T5" fmla="*/ 14 h 6"/>
                <a:gd name="T6" fmla="*/ 37 w 15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6" name="Freeform 24"/>
            <p:cNvSpPr>
              <a:spLocks/>
            </p:cNvSpPr>
            <p:nvPr/>
          </p:nvSpPr>
          <p:spPr bwMode="black">
            <a:xfrm>
              <a:off x="2321" y="2106"/>
              <a:ext cx="31" cy="42"/>
            </a:xfrm>
            <a:custGeom>
              <a:avLst/>
              <a:gdLst>
                <a:gd name="T0" fmla="*/ 29 w 14"/>
                <a:gd name="T1" fmla="*/ 23 h 18"/>
                <a:gd name="T2" fmla="*/ 0 w 14"/>
                <a:gd name="T3" fmla="*/ 21 h 18"/>
                <a:gd name="T4" fmla="*/ 29 w 14"/>
                <a:gd name="T5" fmla="*/ 2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33 w 14"/>
                <a:gd name="T1" fmla="*/ 22 h 18"/>
                <a:gd name="T2" fmla="*/ 0 w 14"/>
                <a:gd name="T3" fmla="*/ 22 h 18"/>
                <a:gd name="T4" fmla="*/ 33 w 14"/>
                <a:gd name="T5" fmla="*/ 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19" name="Freeform 27"/>
            <p:cNvSpPr>
              <a:spLocks/>
            </p:cNvSpPr>
            <p:nvPr/>
          </p:nvSpPr>
          <p:spPr bwMode="black">
            <a:xfrm>
              <a:off x="2269" y="2084"/>
              <a:ext cx="42" cy="38"/>
            </a:xfrm>
            <a:custGeom>
              <a:avLst/>
              <a:gdLst>
                <a:gd name="T0" fmla="*/ 18 w 15"/>
                <a:gd name="T1" fmla="*/ 38 h 16"/>
                <a:gd name="T2" fmla="*/ 39 w 15"/>
                <a:gd name="T3" fmla="*/ 19 h 16"/>
                <a:gd name="T4" fmla="*/ 18 w 15"/>
                <a:gd name="T5" fmla="*/ 0 h 16"/>
                <a:gd name="T6" fmla="*/ 0 w 15"/>
                <a:gd name="T7" fmla="*/ 19 h 16"/>
                <a:gd name="T8" fmla="*/ 18 w 15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544221" name="Freeform 29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76 w 125"/>
                <a:gd name="T1" fmla="*/ 50 h 85"/>
                <a:gd name="T2" fmla="*/ 88 w 125"/>
                <a:gd name="T3" fmla="*/ 14 h 85"/>
                <a:gd name="T4" fmla="*/ 88 w 125"/>
                <a:gd name="T5" fmla="*/ 14 h 85"/>
                <a:gd name="T6" fmla="*/ 100 w 125"/>
                <a:gd name="T7" fmla="*/ 50 h 85"/>
                <a:gd name="T8" fmla="*/ 76 w 125"/>
                <a:gd name="T9" fmla="*/ 50 h 85"/>
                <a:gd name="T10" fmla="*/ 78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4 w 125"/>
                <a:gd name="T39" fmla="*/ 85 h 85"/>
                <a:gd name="T40" fmla="*/ 71 w 125"/>
                <a:gd name="T41" fmla="*/ 62 h 85"/>
                <a:gd name="T42" fmla="*/ 102 w 125"/>
                <a:gd name="T43" fmla="*/ 62 h 85"/>
                <a:gd name="T44" fmla="*/ 111 w 125"/>
                <a:gd name="T45" fmla="*/ 85 h 85"/>
                <a:gd name="T46" fmla="*/ 126 w 125"/>
                <a:gd name="T47" fmla="*/ 85 h 85"/>
                <a:gd name="T48" fmla="*/ 97 w 125"/>
                <a:gd name="T49" fmla="*/ 0 h 85"/>
                <a:gd name="T50" fmla="*/ 78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0 w 34"/>
                <a:gd name="T1" fmla="*/ 61 h 36"/>
                <a:gd name="T2" fmla="*/ 24 w 34"/>
                <a:gd name="T3" fmla="*/ 0 h 36"/>
                <a:gd name="T4" fmla="*/ 0 w 34"/>
                <a:gd name="T5" fmla="*/ 0 h 36"/>
                <a:gd name="T6" fmla="*/ 0 w 34"/>
                <a:gd name="T7" fmla="*/ 85 h 36"/>
                <a:gd name="T8" fmla="*/ 14 w 34"/>
                <a:gd name="T9" fmla="*/ 85 h 36"/>
                <a:gd name="T10" fmla="*/ 14 w 34"/>
                <a:gd name="T11" fmla="*/ 12 h 36"/>
                <a:gd name="T12" fmla="*/ 33 w 34"/>
                <a:gd name="T13" fmla="*/ 85 h 36"/>
                <a:gd name="T14" fmla="*/ 47 w 34"/>
                <a:gd name="T15" fmla="*/ 85 h 36"/>
                <a:gd name="T16" fmla="*/ 66 w 34"/>
                <a:gd name="T17" fmla="*/ 12 h 36"/>
                <a:gd name="T18" fmla="*/ 66 w 34"/>
                <a:gd name="T19" fmla="*/ 85 h 36"/>
                <a:gd name="T20" fmla="*/ 80 w 34"/>
                <a:gd name="T21" fmla="*/ 85 h 36"/>
                <a:gd name="T22" fmla="*/ 80 w 34"/>
                <a:gd name="T23" fmla="*/ 0 h 36"/>
                <a:gd name="T24" fmla="*/ 54 w 34"/>
                <a:gd name="T25" fmla="*/ 0 h 36"/>
                <a:gd name="T26" fmla="*/ 40 w 34"/>
                <a:gd name="T27" fmla="*/ 6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54 w 29"/>
                <a:gd name="T1" fmla="*/ 66 h 36"/>
                <a:gd name="T2" fmla="*/ 21 w 29"/>
                <a:gd name="T3" fmla="*/ 0 h 36"/>
                <a:gd name="T4" fmla="*/ 0 w 29"/>
                <a:gd name="T5" fmla="*/ 0 h 36"/>
                <a:gd name="T6" fmla="*/ 0 w 29"/>
                <a:gd name="T7" fmla="*/ 85 h 36"/>
                <a:gd name="T8" fmla="*/ 14 w 29"/>
                <a:gd name="T9" fmla="*/ 85 h 36"/>
                <a:gd name="T10" fmla="*/ 14 w 29"/>
                <a:gd name="T11" fmla="*/ 21 h 36"/>
                <a:gd name="T12" fmla="*/ 47 w 29"/>
                <a:gd name="T13" fmla="*/ 85 h 36"/>
                <a:gd name="T14" fmla="*/ 68 w 29"/>
                <a:gd name="T15" fmla="*/ 85 h 36"/>
                <a:gd name="T16" fmla="*/ 68 w 29"/>
                <a:gd name="T17" fmla="*/ 0 h 36"/>
                <a:gd name="T18" fmla="*/ 54 w 29"/>
                <a:gd name="T19" fmla="*/ 0 h 36"/>
                <a:gd name="T20" fmla="*/ 54 w 29"/>
                <a:gd name="T21" fmla="*/ 6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50 w 21"/>
                <a:gd name="T1" fmla="*/ 73 h 36"/>
                <a:gd name="T2" fmla="*/ 14 w 21"/>
                <a:gd name="T3" fmla="*/ 73 h 36"/>
                <a:gd name="T4" fmla="*/ 14 w 21"/>
                <a:gd name="T5" fmla="*/ 50 h 36"/>
                <a:gd name="T6" fmla="*/ 40 w 21"/>
                <a:gd name="T7" fmla="*/ 50 h 36"/>
                <a:gd name="T8" fmla="*/ 40 w 21"/>
                <a:gd name="T9" fmla="*/ 35 h 36"/>
                <a:gd name="T10" fmla="*/ 14 w 21"/>
                <a:gd name="T11" fmla="*/ 35 h 36"/>
                <a:gd name="T12" fmla="*/ 14 w 21"/>
                <a:gd name="T13" fmla="*/ 12 h 36"/>
                <a:gd name="T14" fmla="*/ 48 w 21"/>
                <a:gd name="T15" fmla="*/ 12 h 36"/>
                <a:gd name="T16" fmla="*/ 48 w 21"/>
                <a:gd name="T17" fmla="*/ 0 h 36"/>
                <a:gd name="T18" fmla="*/ 0 w 21"/>
                <a:gd name="T19" fmla="*/ 0 h 36"/>
                <a:gd name="T20" fmla="*/ 0 w 21"/>
                <a:gd name="T21" fmla="*/ 85 h 36"/>
                <a:gd name="T22" fmla="*/ 50 w 21"/>
                <a:gd name="T23" fmla="*/ 85 h 36"/>
                <a:gd name="T24" fmla="*/ 50 w 21"/>
                <a:gd name="T25" fmla="*/ 7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16 w 82"/>
                <a:gd name="T1" fmla="*/ 0 h 36"/>
                <a:gd name="T2" fmla="*/ 116 w 82"/>
                <a:gd name="T3" fmla="*/ 0 h 36"/>
                <a:gd name="T4" fmla="*/ 114 w 82"/>
                <a:gd name="T5" fmla="*/ 0 h 36"/>
                <a:gd name="T6" fmla="*/ 114 w 82"/>
                <a:gd name="T7" fmla="*/ 66 h 36"/>
                <a:gd name="T8" fmla="*/ 80 w 82"/>
                <a:gd name="T9" fmla="*/ 0 h 36"/>
                <a:gd name="T10" fmla="*/ 62 w 82"/>
                <a:gd name="T11" fmla="*/ 0 h 36"/>
                <a:gd name="T12" fmla="*/ 62 w 82"/>
                <a:gd name="T13" fmla="*/ 73 h 36"/>
                <a:gd name="T14" fmla="*/ 17 w 82"/>
                <a:gd name="T15" fmla="*/ 73 h 36"/>
                <a:gd name="T16" fmla="*/ 17 w 82"/>
                <a:gd name="T17" fmla="*/ 50 h 36"/>
                <a:gd name="T18" fmla="*/ 43 w 82"/>
                <a:gd name="T19" fmla="*/ 50 h 36"/>
                <a:gd name="T20" fmla="*/ 43 w 82"/>
                <a:gd name="T21" fmla="*/ 35 h 36"/>
                <a:gd name="T22" fmla="*/ 17 w 82"/>
                <a:gd name="T23" fmla="*/ 35 h 36"/>
                <a:gd name="T24" fmla="*/ 17 w 82"/>
                <a:gd name="T25" fmla="*/ 12 h 36"/>
                <a:gd name="T26" fmla="*/ 47 w 82"/>
                <a:gd name="T27" fmla="*/ 12 h 36"/>
                <a:gd name="T28" fmla="*/ 47 w 82"/>
                <a:gd name="T29" fmla="*/ 0 h 36"/>
                <a:gd name="T30" fmla="*/ 0 w 82"/>
                <a:gd name="T31" fmla="*/ 0 h 36"/>
                <a:gd name="T32" fmla="*/ 0 w 82"/>
                <a:gd name="T33" fmla="*/ 85 h 36"/>
                <a:gd name="T34" fmla="*/ 73 w 82"/>
                <a:gd name="T35" fmla="*/ 85 h 36"/>
                <a:gd name="T36" fmla="*/ 73 w 82"/>
                <a:gd name="T37" fmla="*/ 85 h 36"/>
                <a:gd name="T38" fmla="*/ 73 w 82"/>
                <a:gd name="T39" fmla="*/ 21 h 36"/>
                <a:gd name="T40" fmla="*/ 109 w 82"/>
                <a:gd name="T41" fmla="*/ 85 h 36"/>
                <a:gd name="T42" fmla="*/ 128 w 82"/>
                <a:gd name="T43" fmla="*/ 85 h 36"/>
                <a:gd name="T44" fmla="*/ 128 w 82"/>
                <a:gd name="T45" fmla="*/ 12 h 36"/>
                <a:gd name="T46" fmla="*/ 154 w 82"/>
                <a:gd name="T47" fmla="*/ 12 h 36"/>
                <a:gd name="T48" fmla="*/ 154 w 82"/>
                <a:gd name="T49" fmla="*/ 85 h 36"/>
                <a:gd name="T50" fmla="*/ 168 w 82"/>
                <a:gd name="T51" fmla="*/ 85 h 36"/>
                <a:gd name="T52" fmla="*/ 168 w 82"/>
                <a:gd name="T53" fmla="*/ 12 h 36"/>
                <a:gd name="T54" fmla="*/ 194 w 82"/>
                <a:gd name="T55" fmla="*/ 12 h 36"/>
                <a:gd name="T56" fmla="*/ 194 w 82"/>
                <a:gd name="T57" fmla="*/ 0 h 36"/>
                <a:gd name="T58" fmla="*/ 116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5" cy="85"/>
            </a:xfrm>
            <a:custGeom>
              <a:avLst/>
              <a:gdLst>
                <a:gd name="T0" fmla="*/ 78 w 51"/>
                <a:gd name="T1" fmla="*/ 35 h 36"/>
                <a:gd name="T2" fmla="*/ 78 w 51"/>
                <a:gd name="T3" fmla="*/ 35 h 36"/>
                <a:gd name="T4" fmla="*/ 78 w 51"/>
                <a:gd name="T5" fmla="*/ 12 h 36"/>
                <a:gd name="T6" fmla="*/ 90 w 51"/>
                <a:gd name="T7" fmla="*/ 12 h 36"/>
                <a:gd name="T8" fmla="*/ 107 w 51"/>
                <a:gd name="T9" fmla="*/ 24 h 36"/>
                <a:gd name="T10" fmla="*/ 90 w 51"/>
                <a:gd name="T11" fmla="*/ 35 h 36"/>
                <a:gd name="T12" fmla="*/ 78 w 51"/>
                <a:gd name="T13" fmla="*/ 35 h 36"/>
                <a:gd name="T14" fmla="*/ 114 w 51"/>
                <a:gd name="T15" fmla="*/ 43 h 36"/>
                <a:gd name="T16" fmla="*/ 122 w 51"/>
                <a:gd name="T17" fmla="*/ 24 h 36"/>
                <a:gd name="T18" fmla="*/ 114 w 51"/>
                <a:gd name="T19" fmla="*/ 7 h 36"/>
                <a:gd name="T20" fmla="*/ 88 w 51"/>
                <a:gd name="T21" fmla="*/ 0 h 36"/>
                <a:gd name="T22" fmla="*/ 63 w 51"/>
                <a:gd name="T23" fmla="*/ 0 h 36"/>
                <a:gd name="T24" fmla="*/ 63 w 51"/>
                <a:gd name="T25" fmla="*/ 35 h 36"/>
                <a:gd name="T26" fmla="*/ 63 w 51"/>
                <a:gd name="T27" fmla="*/ 35 h 36"/>
                <a:gd name="T28" fmla="*/ 63 w 51"/>
                <a:gd name="T29" fmla="*/ 73 h 36"/>
                <a:gd name="T30" fmla="*/ 17 w 51"/>
                <a:gd name="T31" fmla="*/ 73 h 36"/>
                <a:gd name="T32" fmla="*/ 17 w 51"/>
                <a:gd name="T33" fmla="*/ 50 h 36"/>
                <a:gd name="T34" fmla="*/ 44 w 51"/>
                <a:gd name="T35" fmla="*/ 50 h 36"/>
                <a:gd name="T36" fmla="*/ 44 w 51"/>
                <a:gd name="T37" fmla="*/ 35 h 36"/>
                <a:gd name="T38" fmla="*/ 17 w 51"/>
                <a:gd name="T39" fmla="*/ 35 h 36"/>
                <a:gd name="T40" fmla="*/ 17 w 51"/>
                <a:gd name="T41" fmla="*/ 12 h 36"/>
                <a:gd name="T42" fmla="*/ 49 w 51"/>
                <a:gd name="T43" fmla="*/ 12 h 36"/>
                <a:gd name="T44" fmla="*/ 49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8 w 51"/>
                <a:gd name="T51" fmla="*/ 85 h 36"/>
                <a:gd name="T52" fmla="*/ 78 w 51"/>
                <a:gd name="T53" fmla="*/ 50 h 36"/>
                <a:gd name="T54" fmla="*/ 85 w 51"/>
                <a:gd name="T55" fmla="*/ 50 h 36"/>
                <a:gd name="T56" fmla="*/ 107 w 51"/>
                <a:gd name="T57" fmla="*/ 85 h 36"/>
                <a:gd name="T58" fmla="*/ 124 w 51"/>
                <a:gd name="T59" fmla="*/ 85 h 36"/>
                <a:gd name="T60" fmla="*/ 102 w 51"/>
                <a:gd name="T61" fmla="*/ 47 h 36"/>
                <a:gd name="T62" fmla="*/ 114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76 w 51"/>
                <a:gd name="T1" fmla="*/ 35 h 36"/>
                <a:gd name="T2" fmla="*/ 76 w 51"/>
                <a:gd name="T3" fmla="*/ 35 h 36"/>
                <a:gd name="T4" fmla="*/ 76 w 51"/>
                <a:gd name="T5" fmla="*/ 12 h 36"/>
                <a:gd name="T6" fmla="*/ 88 w 51"/>
                <a:gd name="T7" fmla="*/ 12 h 36"/>
                <a:gd name="T8" fmla="*/ 102 w 51"/>
                <a:gd name="T9" fmla="*/ 24 h 36"/>
                <a:gd name="T10" fmla="*/ 88 w 51"/>
                <a:gd name="T11" fmla="*/ 35 h 36"/>
                <a:gd name="T12" fmla="*/ 76 w 51"/>
                <a:gd name="T13" fmla="*/ 35 h 36"/>
                <a:gd name="T14" fmla="*/ 109 w 51"/>
                <a:gd name="T15" fmla="*/ 43 h 36"/>
                <a:gd name="T16" fmla="*/ 119 w 51"/>
                <a:gd name="T17" fmla="*/ 24 h 36"/>
                <a:gd name="T18" fmla="*/ 109 w 51"/>
                <a:gd name="T19" fmla="*/ 7 h 36"/>
                <a:gd name="T20" fmla="*/ 85 w 51"/>
                <a:gd name="T21" fmla="*/ 0 h 36"/>
                <a:gd name="T22" fmla="*/ 59 w 51"/>
                <a:gd name="T23" fmla="*/ 0 h 36"/>
                <a:gd name="T24" fmla="*/ 59 w 51"/>
                <a:gd name="T25" fmla="*/ 35 h 36"/>
                <a:gd name="T26" fmla="*/ 59 w 51"/>
                <a:gd name="T27" fmla="*/ 35 h 36"/>
                <a:gd name="T28" fmla="*/ 59 w 51"/>
                <a:gd name="T29" fmla="*/ 73 h 36"/>
                <a:gd name="T30" fmla="*/ 14 w 51"/>
                <a:gd name="T31" fmla="*/ 73 h 36"/>
                <a:gd name="T32" fmla="*/ 14 w 51"/>
                <a:gd name="T33" fmla="*/ 50 h 36"/>
                <a:gd name="T34" fmla="*/ 40 w 51"/>
                <a:gd name="T35" fmla="*/ 50 h 36"/>
                <a:gd name="T36" fmla="*/ 40 w 51"/>
                <a:gd name="T37" fmla="*/ 35 h 36"/>
                <a:gd name="T38" fmla="*/ 14 w 51"/>
                <a:gd name="T39" fmla="*/ 35 h 36"/>
                <a:gd name="T40" fmla="*/ 14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6 w 51"/>
                <a:gd name="T51" fmla="*/ 85 h 36"/>
                <a:gd name="T52" fmla="*/ 76 w 51"/>
                <a:gd name="T53" fmla="*/ 50 h 36"/>
                <a:gd name="T54" fmla="*/ 83 w 51"/>
                <a:gd name="T55" fmla="*/ 50 h 36"/>
                <a:gd name="T56" fmla="*/ 104 w 51"/>
                <a:gd name="T57" fmla="*/ 85 h 36"/>
                <a:gd name="T58" fmla="*/ 121 w 51"/>
                <a:gd name="T59" fmla="*/ 85 h 36"/>
                <a:gd name="T60" fmla="*/ 97 w 51"/>
                <a:gd name="T61" fmla="*/ 47 h 36"/>
                <a:gd name="T62" fmla="*/ 109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2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8 w 25"/>
                <a:gd name="T1" fmla="*/ 38 h 36"/>
                <a:gd name="T2" fmla="*/ 17 w 25"/>
                <a:gd name="T3" fmla="*/ 38 h 36"/>
                <a:gd name="T4" fmla="*/ 17 w 25"/>
                <a:gd name="T5" fmla="*/ 12 h 36"/>
                <a:gd name="T6" fmla="*/ 28 w 25"/>
                <a:gd name="T7" fmla="*/ 12 h 36"/>
                <a:gd name="T8" fmla="*/ 42 w 25"/>
                <a:gd name="T9" fmla="*/ 26 h 36"/>
                <a:gd name="T10" fmla="*/ 28 w 25"/>
                <a:gd name="T11" fmla="*/ 38 h 36"/>
                <a:gd name="T12" fmla="*/ 50 w 25"/>
                <a:gd name="T13" fmla="*/ 7 h 36"/>
                <a:gd name="T14" fmla="*/ 26 w 25"/>
                <a:gd name="T15" fmla="*/ 0 h 36"/>
                <a:gd name="T16" fmla="*/ 0 w 25"/>
                <a:gd name="T17" fmla="*/ 0 h 36"/>
                <a:gd name="T18" fmla="*/ 0 w 25"/>
                <a:gd name="T19" fmla="*/ 50 h 36"/>
                <a:gd name="T20" fmla="*/ 0 w 25"/>
                <a:gd name="T21" fmla="*/ 85 h 36"/>
                <a:gd name="T22" fmla="*/ 17 w 25"/>
                <a:gd name="T23" fmla="*/ 85 h 36"/>
                <a:gd name="T24" fmla="*/ 17 w 25"/>
                <a:gd name="T25" fmla="*/ 50 h 36"/>
                <a:gd name="T26" fmla="*/ 26 w 25"/>
                <a:gd name="T27" fmla="*/ 50 h 36"/>
                <a:gd name="T28" fmla="*/ 50 w 25"/>
                <a:gd name="T29" fmla="*/ 43 h 36"/>
                <a:gd name="T30" fmla="*/ 59 w 25"/>
                <a:gd name="T31" fmla="*/ 26 h 36"/>
                <a:gd name="T32" fmla="*/ 50 w 25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30" name="Freeform 38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34 w 23"/>
                <a:gd name="T1" fmla="*/ 37 h 37"/>
                <a:gd name="T2" fmla="*/ 15 w 23"/>
                <a:gd name="T3" fmla="*/ 23 h 37"/>
                <a:gd name="T4" fmla="*/ 32 w 23"/>
                <a:gd name="T5" fmla="*/ 12 h 37"/>
                <a:gd name="T6" fmla="*/ 51 w 23"/>
                <a:gd name="T7" fmla="*/ 16 h 37"/>
                <a:gd name="T8" fmla="*/ 51 w 23"/>
                <a:gd name="T9" fmla="*/ 5 h 37"/>
                <a:gd name="T10" fmla="*/ 32 w 23"/>
                <a:gd name="T11" fmla="*/ 0 h 37"/>
                <a:gd name="T12" fmla="*/ 0 w 23"/>
                <a:gd name="T13" fmla="*/ 26 h 37"/>
                <a:gd name="T14" fmla="*/ 24 w 23"/>
                <a:gd name="T15" fmla="*/ 49 h 37"/>
                <a:gd name="T16" fmla="*/ 41 w 23"/>
                <a:gd name="T17" fmla="*/ 63 h 37"/>
                <a:gd name="T18" fmla="*/ 24 w 23"/>
                <a:gd name="T19" fmla="*/ 74 h 37"/>
                <a:gd name="T20" fmla="*/ 0 w 23"/>
                <a:gd name="T21" fmla="*/ 70 h 37"/>
                <a:gd name="T22" fmla="*/ 0 w 23"/>
                <a:gd name="T23" fmla="*/ 81 h 37"/>
                <a:gd name="T24" fmla="*/ 22 w 23"/>
                <a:gd name="T25" fmla="*/ 86 h 37"/>
                <a:gd name="T26" fmla="*/ 56 w 23"/>
                <a:gd name="T27" fmla="*/ 63 h 37"/>
                <a:gd name="T28" fmla="*/ 34 w 23"/>
                <a:gd name="T29" fmla="*/ 3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423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4 w 15"/>
                <a:gd name="T1" fmla="*/ 17 h 15"/>
                <a:gd name="T2" fmla="*/ 14 w 15"/>
                <a:gd name="T3" fmla="*/ 12 h 15"/>
                <a:gd name="T4" fmla="*/ 19 w 15"/>
                <a:gd name="T5" fmla="*/ 12 h 15"/>
                <a:gd name="T6" fmla="*/ 24 w 15"/>
                <a:gd name="T7" fmla="*/ 14 h 15"/>
                <a:gd name="T8" fmla="*/ 19 w 15"/>
                <a:gd name="T9" fmla="*/ 17 h 15"/>
                <a:gd name="T10" fmla="*/ 14 w 15"/>
                <a:gd name="T11" fmla="*/ 17 h 15"/>
                <a:gd name="T12" fmla="*/ 14 w 15"/>
                <a:gd name="T13" fmla="*/ 19 h 15"/>
                <a:gd name="T14" fmla="*/ 19 w 15"/>
                <a:gd name="T15" fmla="*/ 19 h 15"/>
                <a:gd name="T16" fmla="*/ 24 w 15"/>
                <a:gd name="T17" fmla="*/ 29 h 15"/>
                <a:gd name="T18" fmla="*/ 26 w 15"/>
                <a:gd name="T19" fmla="*/ 29 h 15"/>
                <a:gd name="T20" fmla="*/ 22 w 15"/>
                <a:gd name="T21" fmla="*/ 19 h 15"/>
                <a:gd name="T22" fmla="*/ 26 w 15"/>
                <a:gd name="T23" fmla="*/ 14 h 15"/>
                <a:gd name="T24" fmla="*/ 19 w 15"/>
                <a:gd name="T25" fmla="*/ 10 h 15"/>
                <a:gd name="T26" fmla="*/ 12 w 15"/>
                <a:gd name="T27" fmla="*/ 10 h 15"/>
                <a:gd name="T28" fmla="*/ 12 w 15"/>
                <a:gd name="T29" fmla="*/ 29 h 15"/>
                <a:gd name="T30" fmla="*/ 14 w 15"/>
                <a:gd name="T31" fmla="*/ 29 h 15"/>
                <a:gd name="T32" fmla="*/ 14 w 15"/>
                <a:gd name="T33" fmla="*/ 19 h 15"/>
                <a:gd name="T34" fmla="*/ 19 w 15"/>
                <a:gd name="T35" fmla="*/ 36 h 15"/>
                <a:gd name="T36" fmla="*/ 36 w 15"/>
                <a:gd name="T37" fmla="*/ 19 h 15"/>
                <a:gd name="T38" fmla="*/ 19 w 15"/>
                <a:gd name="T39" fmla="*/ 0 h 15"/>
                <a:gd name="T40" fmla="*/ 0 w 15"/>
                <a:gd name="T41" fmla="*/ 19 h 15"/>
                <a:gd name="T42" fmla="*/ 19 w 15"/>
                <a:gd name="T43" fmla="*/ 36 h 15"/>
                <a:gd name="T44" fmla="*/ 5 w 15"/>
                <a:gd name="T45" fmla="*/ 19 h 15"/>
                <a:gd name="T46" fmla="*/ 19 w 15"/>
                <a:gd name="T47" fmla="*/ 5 h 15"/>
                <a:gd name="T48" fmla="*/ 34 w 15"/>
                <a:gd name="T49" fmla="*/ 19 h 15"/>
                <a:gd name="T50" fmla="*/ 19 w 15"/>
                <a:gd name="T51" fmla="*/ 34 h 15"/>
                <a:gd name="T52" fmla="*/ 5 w 15"/>
                <a:gd name="T53" fmla="*/ 1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44242" name="Rectangle 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28750" y="6477000"/>
            <a:ext cx="4467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|     © 2011 Kaiser Foundation Health Plan, Inc. For internal use only.</a:t>
            </a:r>
          </a:p>
        </p:txBody>
      </p:sp>
      <p:sp>
        <p:nvSpPr>
          <p:cNvPr id="1544243" name="Rectangle 5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276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D61DF3-C7EA-4CA5-8BA9-98D3F51A6A09}" type="datetime4">
              <a:rPr lang="en-US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3080" name="Picture 63" descr="1478795_BLUE_18%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>
              <a:latin typeface="Arial Narrow" charset="0"/>
              <a:ea typeface="ＭＳ Ｐゴシック" charset="0"/>
            </a:endParaRP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0" y="3121025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IxMYiPLO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bloomberg.com/video/8436449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264822"/>
            <a:ext cx="8461375" cy="10341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Next Generation Sequencing</a:t>
            </a:r>
            <a:br>
              <a:rPr lang="en-US" dirty="0"/>
            </a:br>
            <a:r>
              <a:rPr lang="en-US" b="0" dirty="0"/>
              <a:t>Epidemiology 217: Lecture 9</a:t>
            </a:r>
            <a:endParaRPr lang="en-US" sz="4000" b="0" dirty="0"/>
          </a:p>
        </p:txBody>
      </p:sp>
      <p:sp>
        <p:nvSpPr>
          <p:cNvPr id="1471501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4981575"/>
            <a:ext cx="7543800" cy="528638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chemeClr val="bg1"/>
                </a:solidFill>
                <a:ea typeface="+mn-ea"/>
              </a:rPr>
              <a:t>Eric Jorgenson, </a:t>
            </a:r>
            <a:r>
              <a:rPr lang="en-US" sz="2800" dirty="0">
                <a:solidFill>
                  <a:schemeClr val="bg1"/>
                </a:solidFill>
                <a:ea typeface="+mn-ea"/>
              </a:rPr>
              <a:t>PhD</a:t>
            </a:r>
            <a:endParaRPr lang="en-US" dirty="0">
              <a:solidFill>
                <a:schemeClr val="bg1"/>
              </a:solidFill>
              <a:ea typeface="+mn-e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ea typeface="+mn-ea"/>
              </a:rPr>
              <a:t>March 5</a:t>
            </a:r>
            <a:r>
              <a:rPr lang="en-US" sz="2800" baseline="30000" dirty="0">
                <a:solidFill>
                  <a:schemeClr val="bg1"/>
                </a:solidFill>
                <a:ea typeface="+mn-ea"/>
              </a:rPr>
              <a:t>th</a:t>
            </a:r>
            <a:r>
              <a:rPr lang="en-US" sz="2800" dirty="0">
                <a:solidFill>
                  <a:schemeClr val="bg1"/>
                </a:solidFill>
                <a:ea typeface="+mn-ea"/>
              </a:rPr>
              <a:t>, 2018</a:t>
            </a: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gray">
          <a:xfrm>
            <a:off x="457200" y="6442075"/>
            <a:ext cx="54864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b">
            <a:sp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1200" b="1" dirty="0">
                <a:solidFill>
                  <a:srgbClr val="006FA5"/>
                </a:solidFill>
                <a:latin typeface="Arial Narrow" charset="0"/>
                <a:ea typeface="ＭＳ Ｐゴシック" charset="0"/>
              </a:rPr>
              <a:t>Kaiser Permanente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23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Ahituv et al. AJHG 2005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Medical Resequencing to Detect Rare Variants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9FF63-E1EB-4953-AB4D-3E6E862ED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2786299" y="853440"/>
            <a:ext cx="3580901" cy="5318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FDEE03-60B9-485F-A411-227C429D3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7149276-7C33-40E6-9C6D-D6D841E83E2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23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Ahituv et al. AJHG 2005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Medical Resequencing to Detect Rare Variants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1FABB-E78F-4623-B530-8BE803EF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5" y="1400618"/>
            <a:ext cx="8225896" cy="463504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A324080-0AD2-4E1D-BDB5-2C856E623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0F1A957-F300-43B1-B944-8EB11A45B1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5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23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Ahituv et al. AJHG 2005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Medical Resequencing to Detect Rare Variants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AD60-65E0-4116-A2F8-DC0C1826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1279576"/>
            <a:ext cx="5471160" cy="2796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97536-FFF2-464B-9C93-8D89FB2C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19" y="4135301"/>
            <a:ext cx="5334001" cy="728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3A35D-D22D-4492-ADE7-533187023822}"/>
              </a:ext>
            </a:extLst>
          </p:cNvPr>
          <p:cNvSpPr txBox="1"/>
          <p:nvPr/>
        </p:nvSpPr>
        <p:spPr>
          <a:xfrm>
            <a:off x="5684520" y="4655820"/>
            <a:ext cx="16230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73BA68-199C-4A53-A840-6ADDC57DF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CBC7F77F-53ED-452D-BC23-295ED0833E0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b="1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4125-A167-41C7-870A-B7EC26B85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8598025C-B0A8-43F0-8BC0-0A6D5B6FA1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04800" y="6167704"/>
            <a:ext cx="5130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Yi et al. Science 2010, DOI: 10.1126/science.1190371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Exome Sequencing Identifies a Tibetan Adaptation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0C0DA-6D46-4134-9ED9-FD548B5E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2789"/>
            <a:ext cx="8229600" cy="2700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7EDF6-D5AD-41A8-B60E-76BC6004A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106"/>
          <a:stretch/>
        </p:blipFill>
        <p:spPr>
          <a:xfrm>
            <a:off x="457200" y="3901635"/>
            <a:ext cx="8229600" cy="1546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D56D3-199E-49AB-8AEF-AB4A885C0A04}"/>
              </a:ext>
            </a:extLst>
          </p:cNvPr>
          <p:cNvSpPr txBox="1"/>
          <p:nvPr/>
        </p:nvSpPr>
        <p:spPr>
          <a:xfrm>
            <a:off x="3802380" y="5166360"/>
            <a:ext cx="502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1F99490-8032-44E0-B6FE-FFAA46689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0D49346-1A40-4619-B3BF-3FED2E0AE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5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04800" y="6167704"/>
            <a:ext cx="5130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Yi et al. Science 2010, DOI: 10.1126/science.1190371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5959475" cy="488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Exome Sequencing Identifies a Tibetan Adaptation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9298E58-AFDC-4115-8DE1-C4D912BC8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51B4C023-FCA8-4A77-BC27-00CF3D433E1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1ECE1E5-26C5-4873-8AE5-E9075A51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18281"/>
            <a:ext cx="7804800" cy="34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2E567D-DB9B-4C72-89E0-13676E24F3D5}"/>
              </a:ext>
            </a:extLst>
          </p:cNvPr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GWAS Also Identifies a Tibetan Adaptation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A8566BE-04A6-4F89-9A54-9EC5F33FD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67704"/>
            <a:ext cx="5004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Jian Yang et al. PNAS doi:10.1073/pnas.1617042114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3975C8-B864-4B3B-B023-6C85A52C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860" y="1379727"/>
            <a:ext cx="828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cs typeface="Arial" panose="020B0604020202020204" pitchFamily="34" charset="0"/>
              </a:rPr>
              <a:t>EPAS1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EBCB5B-19DD-4478-8171-0C03F043C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0EF9FA2-1DA3-47B9-8968-0D3D2E1407B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07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b="1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DEE5B-0493-4F1D-ADC3-912CD7FC2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8D44880-EA51-4F06-86F5-0052AF529EB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379010"/>
            <a:ext cx="8229600" cy="480131"/>
          </a:xfrm>
        </p:spPr>
        <p:txBody>
          <a:bodyPr/>
          <a:lstStyle/>
          <a:p>
            <a:r>
              <a:rPr lang="en-US" sz="2800" dirty="0"/>
              <a:t>AMD GWAS Findings,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7" name="Picture 2" descr="An external file that holds a picture, illustration, etc.&#10;Object name is nihms10068f1.jpg">
            <a:extLst>
              <a:ext uri="{FF2B5EF4-FFF2-40B4-BE49-F238E27FC236}">
                <a16:creationId xmlns:a16="http://schemas.microsoft.com/office/drawing/2014/main" id="{F8AE1019-6067-4595-9513-99DEEB938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4396" r="1387" b="37037"/>
          <a:stretch/>
        </p:blipFill>
        <p:spPr bwMode="auto">
          <a:xfrm>
            <a:off x="938356" y="1091182"/>
            <a:ext cx="7101325" cy="50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2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379010"/>
            <a:ext cx="8229600" cy="480131"/>
          </a:xfrm>
        </p:spPr>
        <p:txBody>
          <a:bodyPr/>
          <a:lstStyle/>
          <a:p>
            <a:r>
              <a:rPr lang="en-US" sz="2800" dirty="0"/>
              <a:t>AMD GWAS Findings,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1" y="1795152"/>
            <a:ext cx="8184169" cy="37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3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3A0D9-69D0-45AA-98F0-FB3927003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7A1B5A6-A5F4-45EE-84F9-E8B3D121F4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3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379010"/>
            <a:ext cx="8229600" cy="480131"/>
          </a:xfrm>
        </p:spPr>
        <p:txBody>
          <a:bodyPr/>
          <a:lstStyle/>
          <a:p>
            <a:r>
              <a:rPr lang="en-US" sz="2800" dirty="0"/>
              <a:t>AMD GWAS Findings,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>
          <a:xfrm>
            <a:off x="130794" y="1581015"/>
            <a:ext cx="8778255" cy="42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27" y="380901"/>
            <a:ext cx="8229600" cy="480131"/>
          </a:xfrm>
        </p:spPr>
        <p:txBody>
          <a:bodyPr/>
          <a:lstStyle/>
          <a:p>
            <a:r>
              <a:rPr lang="en-US" sz="2800" dirty="0"/>
              <a:t>AMD Rare Variant Findings,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5" y="1138095"/>
            <a:ext cx="8494245" cy="113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61" y="2536512"/>
            <a:ext cx="3869011" cy="36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8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27" y="380901"/>
            <a:ext cx="8229600" cy="480131"/>
          </a:xfrm>
        </p:spPr>
        <p:txBody>
          <a:bodyPr/>
          <a:lstStyle/>
          <a:p>
            <a:r>
              <a:rPr lang="en-US" sz="2800" dirty="0"/>
              <a:t>COGS Exome Array Example in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6C016-5BCF-44BB-B421-7C6D73B03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70" y="937232"/>
            <a:ext cx="5977724" cy="523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A54B5-499C-468A-8F61-02072D0BC779}"/>
              </a:ext>
            </a:extLst>
          </p:cNvPr>
          <p:cNvSpPr/>
          <p:nvPr/>
        </p:nvSpPr>
        <p:spPr>
          <a:xfrm>
            <a:off x="464820" y="6184653"/>
            <a:ext cx="5387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https://www.nature.com/articles/ng.2587</a:t>
            </a:r>
          </a:p>
        </p:txBody>
      </p:sp>
    </p:spTree>
    <p:extLst>
      <p:ext uri="{BB962C8B-B14F-4D97-AF65-F5344CB8AC3E}">
        <p14:creationId xmlns:p14="http://schemas.microsoft.com/office/powerpoint/2010/main" val="7676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b="1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7118-ACC1-4676-890A-CC22E9075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C0B64502-348C-480C-AA6E-472B32B9A1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9668"/>
            <a:ext cx="8405733" cy="49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Sequencing of a Single Individual with Family Data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6D695F-BADD-47CD-A47D-9C5E594D5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5428682-1790-4E34-B4C0-FEB069CD0D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85595"/>
            <a:ext cx="8179761" cy="36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The First 8 Human Genomes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651A5C-B4BB-49A8-9164-5769FB2E8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DD79B0A2-1497-449A-9FE0-B980D936CE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18" y="1127759"/>
            <a:ext cx="4404042" cy="50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SNP Distribution in </a:t>
            </a:r>
            <a:r>
              <a:rPr lang="en-US" altLang="en-US" sz="2800" kern="0" dirty="0" err="1"/>
              <a:t>Proband</a:t>
            </a:r>
            <a:endParaRPr lang="en-US" altLang="en-US" sz="2800" kern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CFE02-0631-4CEF-97A4-55CA63652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DB828FC-7C90-4517-8CD5-52DDAE45453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1112519"/>
            <a:ext cx="4206240" cy="50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Nonsynonymous SNPs in Known Disease Genes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159055-E254-489A-BDE8-0460F70C5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F03DA66-7D6E-42A9-B3D9-2677E59C1E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122680"/>
            <a:ext cx="6594197" cy="50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CMT Subtypes: Many Genes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232BC1-6CF3-417F-BD18-43A3E5415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6F96C1D-8616-4A87-94A7-CD4D98796C0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7760"/>
            <a:ext cx="7178040" cy="50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Phenotypes in </a:t>
            </a:r>
            <a:r>
              <a:rPr lang="en-US" altLang="en-US" sz="2800" kern="0" dirty="0" err="1"/>
              <a:t>Unseqeunced</a:t>
            </a:r>
            <a:r>
              <a:rPr lang="en-US" altLang="en-US" sz="2800" kern="0" dirty="0"/>
              <a:t> Family Members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0ECB2F-C07A-4A45-ACBB-28EF8CCCB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0DC8E00-609B-458D-96A5-DF72BBE5BAE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6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3CE90-1F6A-49AB-8E07-342A112B1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5F105350-478A-44EE-88A9-933F0A0970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0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261745"/>
            <a:ext cx="7772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Family Pedigree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C6FD8B-6ADC-430F-AA5F-1752FB5A3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2E0692D-9B5D-49F4-9906-734453D59E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3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4960"/>
            <a:ext cx="7848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Putative Causal Variant at a Conserved Amino Acid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4080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Lupski</a:t>
            </a:r>
            <a:r>
              <a:rPr lang="en-US" altLang="en-US" sz="1600" dirty="0">
                <a:cs typeface="Arial" panose="020B0604020202020204" pitchFamily="34" charset="0"/>
              </a:rPr>
              <a:t> et al. NEJM 2010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AACF0E-DB2A-4D2B-AFE7-5056C1BE3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8F8F2BED-4AB3-48D5-8676-C3B3EA8D61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De novo Mutations</a:t>
            </a:r>
          </a:p>
          <a:p>
            <a:pPr lvl="1" eaLnBrk="1" hangingPunct="1"/>
            <a:r>
              <a:rPr lang="en-US" altLang="en-US" sz="2400" b="1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51495-16D3-4805-AA0A-2354CF404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3C1C8BE-8C92-4594-873E-0ED2B54B3D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4068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/>
              <a:t>Your</a:t>
            </a:r>
            <a:r>
              <a:rPr lang="en-US" sz="2800" i="1" dirty="0"/>
              <a:t> De Novo </a:t>
            </a:r>
            <a:r>
              <a:rPr lang="en-US" sz="2800" dirty="0"/>
              <a:t>Mutations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36725"/>
            <a:ext cx="8229600" cy="1883593"/>
          </a:xfrm>
        </p:spPr>
        <p:txBody>
          <a:bodyPr/>
          <a:lstStyle/>
          <a:p>
            <a:pPr eaLnBrk="1" hangingPunct="1"/>
            <a:r>
              <a:rPr lang="en-US" dirty="0"/>
              <a:t>74 new SNPs</a:t>
            </a:r>
          </a:p>
          <a:p>
            <a:pPr eaLnBrk="1" hangingPunct="1"/>
            <a:r>
              <a:rPr lang="en-US" dirty="0"/>
              <a:t>2 new </a:t>
            </a:r>
            <a:r>
              <a:rPr lang="en-US" dirty="0" err="1"/>
              <a:t>Indels</a:t>
            </a:r>
            <a:endParaRPr lang="en-US" dirty="0"/>
          </a:p>
          <a:p>
            <a:pPr eaLnBrk="1" hangingPunct="1"/>
            <a:r>
              <a:rPr lang="en-US" dirty="0"/>
              <a:t>Rarely a CNV</a:t>
            </a:r>
          </a:p>
          <a:p>
            <a:pPr eaLnBrk="1" hangingPunct="1"/>
            <a:endParaRPr lang="en-US" dirty="0"/>
          </a:p>
        </p:txBody>
      </p:sp>
      <p:pic>
        <p:nvPicPr>
          <p:cNvPr id="7170" name="Picture 2" descr="http://theblogoffame.com/wp-content/uploads/2013/06/blog-finger-po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1618509"/>
            <a:ext cx="4041774" cy="26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517A040-9015-4D2B-B077-F2B937372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CC595B-C670-4132-B104-C29A951F4D5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320040" y="384068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dirty="0"/>
              <a:t>Sporadic Autism Exome Study and </a:t>
            </a:r>
            <a:r>
              <a:rPr lang="en-US" sz="2800" i="1" dirty="0"/>
              <a:t>De Novo </a:t>
            </a:r>
            <a:r>
              <a:rPr lang="en-US" sz="2800" dirty="0"/>
              <a:t>Mutations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/>
              <a:t>209 Families, 677 Individuals</a:t>
            </a:r>
          </a:p>
          <a:p>
            <a:pPr lvl="1" eaLnBrk="1" hangingPunct="1"/>
            <a:r>
              <a:rPr lang="en-US" sz="2400" kern="0" dirty="0"/>
              <a:t>Trios</a:t>
            </a:r>
          </a:p>
          <a:p>
            <a:pPr lvl="1" eaLnBrk="1" hangingPunct="1"/>
            <a:r>
              <a:rPr lang="en-US" sz="2400" kern="0" dirty="0"/>
              <a:t>Unaffected Siblings</a:t>
            </a:r>
          </a:p>
          <a:p>
            <a:pPr eaLnBrk="1" hangingPunct="1"/>
            <a:r>
              <a:rPr lang="en-US" sz="2800" kern="0" dirty="0" err="1"/>
              <a:t>Exome</a:t>
            </a:r>
            <a:r>
              <a:rPr lang="en-US" sz="2800" kern="0" dirty="0"/>
              <a:t> Sequencing</a:t>
            </a:r>
            <a:endParaRPr lang="en-US" sz="2400" kern="0" dirty="0"/>
          </a:p>
          <a:p>
            <a:pPr eaLnBrk="1" hangingPunct="1"/>
            <a:r>
              <a:rPr lang="en-US" sz="2800" kern="0" dirty="0"/>
              <a:t>248 </a:t>
            </a:r>
            <a:r>
              <a:rPr lang="en-US" sz="2800" i="1" kern="0" dirty="0"/>
              <a:t>De Novo </a:t>
            </a:r>
            <a:r>
              <a:rPr lang="en-US" sz="2800" kern="0" dirty="0"/>
              <a:t>Events</a:t>
            </a:r>
          </a:p>
          <a:p>
            <a:pPr lvl="1" eaLnBrk="1" hangingPunct="1"/>
            <a:r>
              <a:rPr lang="en-US" sz="2400" kern="0" dirty="0"/>
              <a:t>225 SNVs (single nucleotide variants)</a:t>
            </a:r>
          </a:p>
          <a:p>
            <a:pPr lvl="1" eaLnBrk="1" hangingPunct="1"/>
            <a:r>
              <a:rPr lang="en-US" sz="2400" kern="0" dirty="0"/>
              <a:t>17 </a:t>
            </a:r>
            <a:r>
              <a:rPr lang="en-US" sz="2400" kern="0" dirty="0" err="1"/>
              <a:t>Indels</a:t>
            </a:r>
            <a:endParaRPr lang="en-US" sz="2400" kern="0" dirty="0"/>
          </a:p>
          <a:p>
            <a:pPr lvl="1" eaLnBrk="1" hangingPunct="1"/>
            <a:r>
              <a:rPr lang="en-US" sz="2400" kern="0" dirty="0"/>
              <a:t>6 CNVs</a:t>
            </a:r>
          </a:p>
          <a:p>
            <a:pPr eaLnBrk="1" hangingPunct="1"/>
            <a:r>
              <a:rPr lang="en-US" sz="2800" kern="0" dirty="0"/>
              <a:t>181 </a:t>
            </a:r>
            <a:r>
              <a:rPr lang="en-US" sz="2800" kern="0" dirty="0" err="1"/>
              <a:t>nonsynonymous</a:t>
            </a:r>
            <a:r>
              <a:rPr lang="en-US" sz="2800" kern="0" dirty="0"/>
              <a:t> changes</a:t>
            </a:r>
          </a:p>
          <a:p>
            <a:pPr lvl="1" eaLnBrk="1" hangingPunct="1"/>
            <a:r>
              <a:rPr lang="en-US" sz="2400" kern="0" dirty="0"/>
              <a:t>120 severe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1" y="6169322"/>
            <a:ext cx="5434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 err="1"/>
              <a:t>O’Roak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Nature 2012</a:t>
            </a:r>
            <a:endParaRPr lang="en-US" sz="1600" i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D9C0EC-F57E-49FF-A688-861B4C7CC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86D66346-36CC-4D60-B3AB-874A517FDEB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 r="77956" b="17677"/>
          <a:stretch/>
        </p:blipFill>
        <p:spPr bwMode="auto">
          <a:xfrm>
            <a:off x="3150476" y="986119"/>
            <a:ext cx="2843048" cy="224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304800" y="384068"/>
            <a:ext cx="8229600" cy="480131"/>
          </a:xfrm>
        </p:spPr>
        <p:txBody>
          <a:bodyPr/>
          <a:lstStyle/>
          <a:p>
            <a:pPr eaLnBrk="1" hangingPunct="1"/>
            <a:r>
              <a:rPr lang="en-US" sz="2800" i="1" dirty="0"/>
              <a:t>De Novo </a:t>
            </a:r>
            <a:r>
              <a:rPr lang="en-US" sz="2800" dirty="0"/>
              <a:t>Mutations and Autism Spectrum Disorder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0"/>
          <a:stretch/>
        </p:blipFill>
        <p:spPr bwMode="auto">
          <a:xfrm>
            <a:off x="853440" y="3171745"/>
            <a:ext cx="7439206" cy="29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4321" y="6169322"/>
            <a:ext cx="5434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 err="1"/>
              <a:t>O’Roak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Nature 2012</a:t>
            </a:r>
            <a:endParaRPr lang="en-US" sz="1600" i="1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F7F7F1-F177-4299-A224-5144351FA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9F07EFD6-ADA9-4FEA-B945-627F41DDB2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09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Exome Sequencing</a:t>
            </a:r>
          </a:p>
          <a:p>
            <a:pPr lvl="1" eaLnBrk="1" hangingPunct="1"/>
            <a:r>
              <a:rPr lang="en-US" altLang="en-US" sz="2400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b="1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FCF4B-0FB0-4262-8037-E859DA658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70D3F88B-B336-4355-BFDF-8D8B31C9408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8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04800" y="6164580"/>
            <a:ext cx="2215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Lee et al. Nature 2010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7653"/>
            <a:ext cx="5135880" cy="49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Cancer: Tumor vs. Normal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F54EF8-48E6-46B7-B6FE-A38A5BE17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5709516-18A5-46DD-98DF-A057C11F15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8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3" y="1143000"/>
            <a:ext cx="8267661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5103" y="6172199"/>
            <a:ext cx="3446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Barbieri et al. Nature Genetics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Exome Sequencing in Prostate Cancer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E0CBAD7-2476-4319-95DD-7E77A3996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68C5D70-056B-4C9C-A39A-95976A3C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6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48" y="1146810"/>
            <a:ext cx="6423898" cy="50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1943" y="6169818"/>
            <a:ext cx="3446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Barbieri et al. Nature Genetics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Exome Sequencing in Prostate Cancer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65A0B8-3229-41DD-8095-D275F424F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AD8A433-1334-46E3-B215-59CF2CDA0B5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Sequencing Cost Have Fallen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7ED25-241D-4824-BA17-28229C53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33" y="1150448"/>
            <a:ext cx="6710083" cy="503088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D28FCF0-494B-4E8B-9F0F-79589AB7C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36CF6C8-4C19-4A05-8B92-BEF1E148C5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9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87550"/>
            <a:ext cx="8521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11150" y="6172200"/>
            <a:ext cx="2728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Molenaar</a:t>
            </a:r>
            <a:r>
              <a:rPr lang="en-US" altLang="en-US" sz="1600" dirty="0">
                <a:cs typeface="Arial" panose="020B0604020202020204" pitchFamily="34" charset="0"/>
              </a:rPr>
              <a:t> et al. Nature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Nonsynonymous Somatic Mutations in Neuroblastoma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BA4134-6265-4319-B3D8-F0D6C579F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BA9ECF2-1908-4BB1-8D82-45FB59B2457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8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01825"/>
            <a:ext cx="74739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Mutation Count Associated with Age, Stage, and Survival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150" y="6172200"/>
            <a:ext cx="2728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cs typeface="Arial" panose="020B0604020202020204" pitchFamily="34" charset="0"/>
              </a:rPr>
              <a:t>Molenaar</a:t>
            </a:r>
            <a:r>
              <a:rPr lang="en-US" altLang="en-US" sz="1600" dirty="0">
                <a:cs typeface="Arial" panose="020B0604020202020204" pitchFamily="34" charset="0"/>
              </a:rPr>
              <a:t> et al. Nature 2012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841FD4-0602-460C-9EFC-B865F7B3B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85FCFBCB-C7F6-4ADB-A96C-89C63B4AA00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8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6002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hlinkClick r:id="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hlinkClick r:id="rId3"/>
              </a:rPr>
              <a:t>https://www.youtube.com/watch?v=YGIxMYiPLOU</a:t>
            </a:r>
            <a:endParaRPr 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hlinkClick r:id="rId4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Personal Genome Sequencing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475B02-3D76-4DC1-BDF4-C1B576E2B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F6F61F-220C-47C2-BEEA-64924269FEA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Sequencing Cost Have Fallen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E3691-238E-4EB0-906E-71E9C1B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24" y="1147226"/>
            <a:ext cx="6711166" cy="503169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CBE687E-CA84-4623-9278-459939D9E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FF96BA9-ED1D-4D98-9169-87AB21AF3C1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Human Genome Sequencing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510C1-F00C-434E-9771-CACBD99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17" y="1149730"/>
            <a:ext cx="6141898" cy="502595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48CB00-7856-445C-8F55-B38E09BE5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979BD38-CBD2-4CB5-9F80-9CAB3A96CFC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 bwMode="auto">
          <a:xfrm>
            <a:off x="304800" y="1143000"/>
            <a:ext cx="8431842" cy="48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2614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Meyerson et al. NRG 2010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Variant Detection through Next Generation Sequencing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5B249C-6D5F-4FE9-A683-4E937E5C9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4046475-7A21-4E61-9572-DF9B11F3E6B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04800" y="380294"/>
            <a:ext cx="8229600" cy="48013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29005"/>
            <a:ext cx="8229600" cy="56546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Exome Sequencing</a:t>
            </a:r>
          </a:p>
          <a:p>
            <a:pPr lvl="1" eaLnBrk="1" hangingPunct="1"/>
            <a:r>
              <a:rPr lang="en-US" altLang="en-US" sz="2400" b="1" dirty="0"/>
              <a:t>Medical Resequencing</a:t>
            </a:r>
          </a:p>
          <a:p>
            <a:pPr lvl="1" eaLnBrk="1" hangingPunct="1"/>
            <a:r>
              <a:rPr lang="en-US" altLang="en-US" sz="2400" dirty="0"/>
              <a:t>Population Level Exome Studies</a:t>
            </a:r>
          </a:p>
          <a:p>
            <a:pPr lvl="1" eaLnBrk="1" hangingPunct="1"/>
            <a:r>
              <a:rPr lang="en-US" altLang="en-US" sz="2400" dirty="0"/>
              <a:t>Exome Array Studies</a:t>
            </a:r>
          </a:p>
          <a:p>
            <a:pPr eaLnBrk="1" hangingPunct="1"/>
            <a:r>
              <a:rPr lang="en-US" altLang="en-US" sz="2800" dirty="0"/>
              <a:t>Whole Genome Sequencing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 novo Mutations</a:t>
            </a:r>
          </a:p>
          <a:p>
            <a:pPr lvl="1" eaLnBrk="1" hangingPunct="1"/>
            <a:r>
              <a:rPr lang="en-US" altLang="en-US" sz="2400" dirty="0"/>
              <a:t>Parent-Offspring Studies</a:t>
            </a:r>
          </a:p>
          <a:p>
            <a:pPr lvl="1" eaLnBrk="1" hangingPunct="1"/>
            <a:r>
              <a:rPr lang="en-US" altLang="en-US" sz="2400" dirty="0"/>
              <a:t>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AF1D2-B2FB-4EAA-9820-4AFD3AAE7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FDDD01B-484A-4194-9274-5191ACE946E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23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Ahituv et al. AJHG 2005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04800" y="380294"/>
            <a:ext cx="8229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/>
              <a:t>Medical Resequencing to Detect Rare Variants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15FEC-8D57-41B0-BD44-BD0E6129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" y="1616108"/>
            <a:ext cx="8229601" cy="390395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009D4E-8F21-44B2-A0EB-2105F70B7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</p:spPr>
        <p:txBody>
          <a:bodyPr/>
          <a:lstStyle/>
          <a:p>
            <a:pPr>
              <a:defRPr/>
            </a:pPr>
            <a:fld id="{768A485F-9B75-46AD-97A1-E8DA9DD607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7D92250-82BC-4435-BBC9-C2680A5365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>
              <a:defRPr/>
            </a:pPr>
            <a:fld id="{856F48D1-8CCE-4E5F-B7B8-8F8DD03CC19C}" type="datetime4">
              <a:rPr lang="en-US" smtClean="0"/>
              <a:pPr>
                <a:defRPr/>
              </a:pPr>
              <a:t>February 28,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6361"/>
      </p:ext>
    </p:extLst>
  </p:cSld>
  <p:clrMapOvr>
    <a:masterClrMapping/>
  </p:clrMapOvr>
</p:sld>
</file>

<file path=ppt/theme/theme1.xml><?xml version="1.0" encoding="utf-8"?>
<a:theme xmlns:a="http://schemas.openxmlformats.org/drawingml/2006/main" name="Segue Slide">
  <a:themeElements>
    <a:clrScheme name="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Segue Slide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gue Slide">
  <a:themeElements>
    <a:clrScheme name="2_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2_Segue Slide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2_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r Slide">
  <a:themeElements>
    <a:clrScheme name="Divider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Divider Slide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38144</TotalTime>
  <Words>1052</Words>
  <Application>Microsoft Office PowerPoint</Application>
  <PresentationFormat>On-screen Show (4:3)</PresentationFormat>
  <Paragraphs>270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Wingdings</vt:lpstr>
      <vt:lpstr>Segue Slide</vt:lpstr>
      <vt:lpstr>2_Segue Slide</vt:lpstr>
      <vt:lpstr>Content Slide</vt:lpstr>
      <vt:lpstr>Divider Slide</vt:lpstr>
      <vt:lpstr>Next Generation Sequencing Epidemiology 217: Lecture 9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AMD GWAS Findings, 2005</vt:lpstr>
      <vt:lpstr>AMD GWAS Findings, 2013</vt:lpstr>
      <vt:lpstr>AMD GWAS Findings, 2015</vt:lpstr>
      <vt:lpstr>AMD Rare Variant Findings, 2015</vt:lpstr>
      <vt:lpstr>COGS Exome Array Example in Cancer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Your De Novo Mutations</vt:lpstr>
      <vt:lpstr>Sporadic Autism Exome Study and De Novo Mutations </vt:lpstr>
      <vt:lpstr>De Novo Mutations and Autism Spectrum Disorder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Duarte Design,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Judith A Millar</dc:creator>
  <cp:lastModifiedBy>Eric Jorgenson</cp:lastModifiedBy>
  <cp:revision>1432</cp:revision>
  <cp:lastPrinted>2016-03-08T01:25:20Z</cp:lastPrinted>
  <dcterms:created xsi:type="dcterms:W3CDTF">2007-10-19T22:49:56Z</dcterms:created>
  <dcterms:modified xsi:type="dcterms:W3CDTF">2019-02-28T21:54:42Z</dcterms:modified>
</cp:coreProperties>
</file>