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74" r:id="rId3"/>
    <p:sldId id="258" r:id="rId4"/>
    <p:sldId id="270" r:id="rId5"/>
    <p:sldId id="259" r:id="rId6"/>
    <p:sldId id="261" r:id="rId7"/>
    <p:sldId id="278" r:id="rId8"/>
    <p:sldId id="279" r:id="rId9"/>
    <p:sldId id="276" r:id="rId10"/>
    <p:sldId id="262" r:id="rId11"/>
    <p:sldId id="263" r:id="rId12"/>
    <p:sldId id="264" r:id="rId13"/>
    <p:sldId id="265" r:id="rId14"/>
    <p:sldId id="280" r:id="rId15"/>
    <p:sldId id="282" r:id="rId16"/>
    <p:sldId id="266" r:id="rId17"/>
    <p:sldId id="281" r:id="rId18"/>
    <p:sldId id="277" r:id="rId19"/>
    <p:sldId id="268" r:id="rId20"/>
    <p:sldId id="269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0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BA15E-4782-4BF6-A9C4-84FA582CED57}" type="datetimeFigureOut">
              <a:rPr lang="en-US" smtClean="0"/>
              <a:t>8/1/16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27E44-AAA8-4A69-A48E-DB6A747C1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Relationship Id="rId3" Type="http://schemas.openxmlformats.org/officeDocument/2006/relationships/hyperlink" Target="http://www.pubmedcentral.nih.gov/articlerender.fcgi?tool=pubmed&amp;pubmedid=10632819" TargetMode="Externa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Relationship Id="rId3" Type="http://schemas.openxmlformats.org/officeDocument/2006/relationships/hyperlink" Target="http://www.pubmedcentral.nih.gov/articlerender.fcgi?tool=pubmed&amp;pubmedid=1063281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1AF37478-4161-4673-B1CD-438CADB4C1BC}" type="slidenum">
              <a:rPr lang="en-US" sz="1200">
                <a:latin typeface="Times New Roman" pitchFamily="1" charset="0"/>
              </a:rPr>
              <a:pPr/>
              <a:t>1</a:t>
            </a:fld>
            <a:endParaRPr lang="en-US" sz="1200">
              <a:latin typeface="Times New Roman" pitchFamily="1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DFBC8D00-C719-41CA-81D1-4CF371F54F87}" type="slidenum">
              <a:rPr lang="en-US" sz="1200">
                <a:latin typeface="Times New Roman" pitchFamily="1" charset="0"/>
              </a:rPr>
              <a:pPr/>
              <a:t>12</a:t>
            </a:fld>
            <a:endParaRPr lang="en-US" sz="1200">
              <a:latin typeface="Times New Roman" pitchFamily="1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9B850C14-1D3B-491E-84BB-DD1615EFD48E}" type="slidenum">
              <a:rPr lang="en-US" sz="1200">
                <a:latin typeface="Times New Roman" pitchFamily="1" charset="0"/>
              </a:rPr>
              <a:pPr/>
              <a:t>13</a:t>
            </a:fld>
            <a:endParaRPr lang="en-US" sz="1200">
              <a:latin typeface="Times New Roman" pitchFamily="1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9B850C14-1D3B-491E-84BB-DD1615EFD48E}" type="slidenum">
              <a:rPr lang="en-US" sz="1200">
                <a:latin typeface="Times New Roman" pitchFamily="1" charset="0"/>
              </a:rPr>
              <a:pPr/>
              <a:t>14</a:t>
            </a:fld>
            <a:endParaRPr lang="en-US" sz="1200">
              <a:latin typeface="Times New Roman" pitchFamily="1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30CE9EA1-4738-496D-918C-69748895737C}" type="slidenum">
              <a:rPr lang="en-US" sz="1200">
                <a:latin typeface="Times New Roman" pitchFamily="1" charset="0"/>
              </a:rPr>
              <a:pPr/>
              <a:t>16</a:t>
            </a:fld>
            <a:endParaRPr lang="en-US" sz="120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68CC8772-922A-48D9-A867-C0E9FE9DCCD9}" type="slidenum">
              <a:rPr lang="en-US" sz="1200">
                <a:latin typeface="Times New Roman" pitchFamily="1" charset="0"/>
              </a:rPr>
              <a:pPr/>
              <a:t>17</a:t>
            </a:fld>
            <a:endParaRPr lang="en-US" sz="1200">
              <a:latin typeface="Times New Roman" pitchFamily="1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1E81C32D-B7B7-4340-90B9-CAFCC86230E3}" type="slidenum">
              <a:rPr lang="en-US" sz="1200">
                <a:latin typeface="Times New Roman" pitchFamily="1" charset="0"/>
              </a:rPr>
              <a:pPr/>
              <a:t>19</a:t>
            </a:fld>
            <a:endParaRPr lang="en-US" sz="1200">
              <a:latin typeface="Times New Roman" pitchFamily="1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616A8699-A161-4B57-80B9-53FE79C7EA1C}" type="slidenum">
              <a:rPr lang="en-US" sz="1200">
                <a:latin typeface="Times New Roman" pitchFamily="1" charset="0"/>
              </a:rPr>
              <a:pPr/>
              <a:t>20</a:t>
            </a:fld>
            <a:endParaRPr lang="en-US" sz="1200">
              <a:latin typeface="Times New Roman" pitchFamily="1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Times New Roman" pitchFamily="1" charset="0"/>
                <a:ea typeface="ＭＳ Ｐゴシック" pitchFamily="1" charset="-128"/>
              </a:rPr>
              <a:t>12.5 min to this point if few or no questions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9689652A-B444-4121-AC30-BAC1B64543E3}" type="slidenum">
              <a:rPr lang="en-US" sz="1200">
                <a:latin typeface="Times New Roman" pitchFamily="1" charset="0"/>
              </a:rPr>
              <a:pPr/>
              <a:t>21</a:t>
            </a:fld>
            <a:endParaRPr lang="en-US" sz="1200">
              <a:latin typeface="Times New Roman" pitchFamily="1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9689652A-B444-4121-AC30-BAC1B64543E3}" type="slidenum">
              <a:rPr lang="en-US" sz="1200">
                <a:latin typeface="Times New Roman" pitchFamily="1" charset="0"/>
              </a:rPr>
              <a:pPr/>
              <a:t>3</a:t>
            </a:fld>
            <a:endParaRPr lang="en-US" sz="1200">
              <a:latin typeface="Times New Roman" pitchFamily="1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9689652A-B444-4121-AC30-BAC1B64543E3}" type="slidenum">
              <a:rPr lang="en-US" sz="1200">
                <a:latin typeface="Times New Roman" pitchFamily="1" charset="0"/>
              </a:rPr>
              <a:pPr/>
              <a:t>4</a:t>
            </a:fld>
            <a:endParaRPr lang="en-US" sz="1200">
              <a:latin typeface="Times New Roman" pitchFamily="1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EAA2D91D-E665-4250-8234-8ADE5419CBBA}" type="slidenum">
              <a:rPr lang="en-US" sz="1200">
                <a:latin typeface="Times New Roman" pitchFamily="1" charset="0"/>
              </a:rPr>
              <a:pPr/>
              <a:t>5</a:t>
            </a:fld>
            <a:endParaRPr lang="en-US" sz="1200">
              <a:latin typeface="Times New Roman" pitchFamily="1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F40C5880-B0F1-4077-84A0-E8679A32FBAD}" type="slidenum">
              <a:rPr lang="en-US" sz="1200">
                <a:latin typeface="Times New Roman" pitchFamily="1" charset="0"/>
              </a:rPr>
              <a:pPr/>
              <a:t>6</a:t>
            </a:fld>
            <a:endParaRPr lang="en-US" sz="1200">
              <a:latin typeface="Times New Roman" pitchFamily="1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F40C5880-B0F1-4077-84A0-E8679A32FBAD}" type="slidenum">
              <a:rPr lang="en-US" sz="1200">
                <a:latin typeface="Times New Roman" pitchFamily="1" charset="0"/>
              </a:rPr>
              <a:pPr/>
              <a:t>7</a:t>
            </a:fld>
            <a:endParaRPr lang="en-US" sz="1200">
              <a:latin typeface="Times New Roman" pitchFamily="1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27E44-AAA8-4A69-A48E-DB6A747C13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1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9799C331-E72B-43D0-9990-51DBC99B7070}" type="slidenum">
              <a:rPr lang="en-US" sz="1200">
                <a:latin typeface="Times New Roman" pitchFamily="1" charset="0"/>
              </a:rPr>
              <a:pPr/>
              <a:t>10</a:t>
            </a:fld>
            <a:endParaRPr lang="en-US" sz="1200">
              <a:latin typeface="Times New Roman" pitchFamily="1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Times New Roman" pitchFamily="1" charset="0"/>
                <a:ea typeface="ＭＳ Ｐゴシック" pitchFamily="1" charset="-128"/>
                <a:hlinkClick r:id="rId3"/>
              </a:rPr>
              <a:t>Survival Guide for Generalist Physicians in Academic Fellowships.</a:t>
            </a:r>
            <a:r>
              <a:rPr lang="en-US" smtClean="0">
                <a:latin typeface="Times New Roman" pitchFamily="1" charset="0"/>
                <a:ea typeface="ＭＳ Ｐゴシック" pitchFamily="1" charset="-128"/>
              </a:rPr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E57F72C2-C306-496D-9D7D-959F7CD42D02}" type="slidenum">
              <a:rPr lang="en-US" sz="1200">
                <a:latin typeface="Times New Roman" pitchFamily="1" charset="0"/>
              </a:rPr>
              <a:pPr/>
              <a:t>11</a:t>
            </a:fld>
            <a:endParaRPr lang="en-US" sz="1200">
              <a:latin typeface="Times New Roman" pitchFamily="1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pitchFamily="1" charset="0"/>
                <a:ea typeface="ＭＳ Ｐゴシック" pitchFamily="1" charset="-128"/>
                <a:hlinkClick r:id="rId3"/>
              </a:rPr>
              <a:t>Survival Guide for Generalist Physicians in Academic Fellowships.</a:t>
            </a:r>
            <a:r>
              <a:rPr lang="en-US" dirty="0" smtClean="0">
                <a:latin typeface="Times New Roman" pitchFamily="1" charset="0"/>
                <a:ea typeface="ＭＳ Ｐゴシック" pitchFamily="1" charset="-128"/>
              </a:rPr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3816-BF74-4311-B47E-915B9B902591}" type="datetimeFigureOut">
              <a:rPr lang="en-US" smtClean="0"/>
              <a:t>8/1/16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E9E8-C9E0-4611-BD05-79CDB72E5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37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3816-BF74-4311-B47E-915B9B902591}" type="datetimeFigureOut">
              <a:rPr lang="en-US" smtClean="0"/>
              <a:t>8/1/16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E9E8-C9E0-4611-BD05-79CDB72E5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50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3816-BF74-4311-B47E-915B9B902591}" type="datetimeFigureOut">
              <a:rPr lang="en-US" smtClean="0"/>
              <a:t>8/1/16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E9E8-C9E0-4611-BD05-79CDB72E5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28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3816-BF74-4311-B47E-915B9B902591}" type="datetimeFigureOut">
              <a:rPr lang="en-US" smtClean="0"/>
              <a:t>8/1/16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E9E8-C9E0-4611-BD05-79CDB72E5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48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3816-BF74-4311-B47E-915B9B902591}" type="datetimeFigureOut">
              <a:rPr lang="en-US" smtClean="0"/>
              <a:t>8/1/16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E9E8-C9E0-4611-BD05-79CDB72E5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56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3816-BF74-4311-B47E-915B9B902591}" type="datetimeFigureOut">
              <a:rPr lang="en-US" smtClean="0"/>
              <a:t>8/1/16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E9E8-C9E0-4611-BD05-79CDB72E5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9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3816-BF74-4311-B47E-915B9B902591}" type="datetimeFigureOut">
              <a:rPr lang="en-US" smtClean="0"/>
              <a:t>8/1/16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E9E8-C9E0-4611-BD05-79CDB72E5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9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3816-BF74-4311-B47E-915B9B902591}" type="datetimeFigureOut">
              <a:rPr lang="en-US" smtClean="0"/>
              <a:t>8/1/16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E9E8-C9E0-4611-BD05-79CDB72E5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65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3816-BF74-4311-B47E-915B9B902591}" type="datetimeFigureOut">
              <a:rPr lang="en-US" smtClean="0"/>
              <a:t>8/1/16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E9E8-C9E0-4611-BD05-79CDB72E5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88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3816-BF74-4311-B47E-915B9B902591}" type="datetimeFigureOut">
              <a:rPr lang="en-US" smtClean="0"/>
              <a:t>8/1/16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E9E8-C9E0-4611-BD05-79CDB72E5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3816-BF74-4311-B47E-915B9B902591}" type="datetimeFigureOut">
              <a:rPr lang="en-US" smtClean="0"/>
              <a:t>8/1/16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E9E8-C9E0-4611-BD05-79CDB72E5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15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B3816-BF74-4311-B47E-915B9B902591}" type="datetimeFigureOut">
              <a:rPr lang="en-US" smtClean="0"/>
              <a:t>8/1/16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1E9E8-C9E0-4611-BD05-79CDB72E5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7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.chin-hong@ucsf.edu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err="1" smtClean="0">
                <a:latin typeface="+mn-lt"/>
                <a:ea typeface="ＭＳ Ｐゴシック" pitchFamily="1" charset="-128"/>
              </a:rPr>
              <a:t>Epi</a:t>
            </a:r>
            <a:r>
              <a:rPr lang="en-US" sz="3200" dirty="0" smtClean="0">
                <a:latin typeface="+mn-lt"/>
                <a:ea typeface="ＭＳ Ｐゴシック" pitchFamily="1" charset="-128"/>
              </a:rPr>
              <a:t> 150.03: Designing Clinical Research</a:t>
            </a:r>
            <a:br>
              <a:rPr lang="en-US" sz="3200" dirty="0" smtClean="0">
                <a:latin typeface="+mn-lt"/>
                <a:ea typeface="ＭＳ Ｐゴシック" pitchFamily="1" charset="-128"/>
              </a:rPr>
            </a:br>
            <a:r>
              <a:rPr lang="en-US" sz="3200" dirty="0" smtClean="0">
                <a:latin typeface="+mn-lt"/>
                <a:ea typeface="ＭＳ Ｐゴシック" pitchFamily="1" charset="-128"/>
              </a:rPr>
              <a:t/>
            </a:r>
            <a:br>
              <a:rPr lang="en-US" sz="3200" dirty="0" smtClean="0">
                <a:latin typeface="+mn-lt"/>
                <a:ea typeface="ＭＳ Ｐゴシック" pitchFamily="1" charset="-128"/>
              </a:rPr>
            </a:br>
            <a:r>
              <a:rPr lang="en-US" sz="4000" dirty="0" smtClean="0">
                <a:latin typeface="+mn-lt"/>
                <a:ea typeface="ＭＳ Ｐゴシック" pitchFamily="1" charset="-128"/>
              </a:rPr>
              <a:t>Introduction to the Course &amp;</a:t>
            </a:r>
            <a:br>
              <a:rPr lang="en-US" sz="4000" dirty="0" smtClean="0">
                <a:latin typeface="+mn-lt"/>
                <a:ea typeface="ＭＳ Ｐゴシック" pitchFamily="1" charset="-128"/>
              </a:rPr>
            </a:br>
            <a:r>
              <a:rPr lang="en-US" sz="4000" dirty="0" smtClean="0">
                <a:latin typeface="+mn-lt"/>
                <a:ea typeface="ＭＳ Ｐゴシック" pitchFamily="1" charset="-128"/>
              </a:rPr>
              <a:t>The Research Question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505200"/>
            <a:ext cx="6400800" cy="2209800"/>
          </a:xfrm>
        </p:spPr>
        <p:txBody>
          <a:bodyPr>
            <a:normAutofit fontScale="47500" lnSpcReduction="20000"/>
          </a:bodyPr>
          <a:lstStyle/>
          <a:p>
            <a:pPr algn="ctr">
              <a:buFont typeface="Monotype Sorts" pitchFamily="1" charset="2"/>
              <a:buNone/>
            </a:pPr>
            <a:r>
              <a:rPr lang="en-US" sz="5100" dirty="0" smtClean="0">
                <a:ea typeface="ＭＳ Ｐゴシック" pitchFamily="1" charset="-128"/>
              </a:rPr>
              <a:t>Peter Chin-Hong MD</a:t>
            </a:r>
          </a:p>
          <a:p>
            <a:pPr algn="ctr">
              <a:buFont typeface="Monotype Sorts" pitchFamily="1" charset="2"/>
              <a:buNone/>
            </a:pPr>
            <a:r>
              <a:rPr lang="en-US" sz="5100" dirty="0" smtClean="0">
                <a:ea typeface="ＭＳ Ｐゴシック" pitchFamily="1" charset="-128"/>
              </a:rPr>
              <a:t>Professor of Medicine</a:t>
            </a:r>
          </a:p>
          <a:p>
            <a:pPr algn="ctr">
              <a:buFont typeface="Monotype Sorts" pitchFamily="1" charset="2"/>
              <a:buNone/>
            </a:pPr>
            <a:r>
              <a:rPr lang="en-US" sz="5100" dirty="0" smtClean="0">
                <a:ea typeface="ＭＳ Ｐゴシック" pitchFamily="1" charset="-128"/>
              </a:rPr>
              <a:t>UCSF</a:t>
            </a:r>
          </a:p>
          <a:p>
            <a:pPr algn="ctr">
              <a:buFont typeface="Monotype Sorts" pitchFamily="1" charset="2"/>
              <a:buNone/>
            </a:pPr>
            <a:r>
              <a:rPr lang="en-US" sz="5100" dirty="0" smtClean="0">
                <a:ea typeface="ＭＳ Ｐゴシック" pitchFamily="1" charset="-128"/>
              </a:rPr>
              <a:t>August 1, </a:t>
            </a:r>
            <a:r>
              <a:rPr lang="en-US" sz="5100" dirty="0" smtClean="0">
                <a:ea typeface="ＭＳ Ｐゴシック" pitchFamily="1" charset="-128"/>
              </a:rPr>
              <a:t>2016</a:t>
            </a:r>
          </a:p>
          <a:p>
            <a:pPr algn="ctr">
              <a:buFont typeface="Monotype Sorts" pitchFamily="1" charset="2"/>
              <a:buNone/>
            </a:pPr>
            <a:endParaRPr lang="en-US" dirty="0" smtClean="0">
              <a:ea typeface="ＭＳ Ｐゴシック" pitchFamily="1" charset="-128"/>
            </a:endParaRPr>
          </a:p>
          <a:p>
            <a:pPr algn="ctr">
              <a:buFont typeface="Monotype Sorts" pitchFamily="1" charset="2"/>
              <a:buNone/>
            </a:pPr>
            <a:r>
              <a:rPr lang="en-US" dirty="0" smtClean="0">
                <a:ea typeface="ＭＳ Ｐゴシック" pitchFamily="1" charset="-128"/>
                <a:hlinkClick r:id="rId3"/>
              </a:rPr>
              <a:t>peter.chin-hong@ucsf.edu</a:t>
            </a:r>
            <a:endParaRPr lang="en-US" dirty="0" smtClean="0">
              <a:ea typeface="ＭＳ Ｐゴシック" pitchFamily="1" charset="-128"/>
            </a:endParaRPr>
          </a:p>
          <a:p>
            <a:pPr algn="ctr">
              <a:buFont typeface="Monotype Sorts" pitchFamily="1" charset="2"/>
              <a:buNone/>
            </a:pPr>
            <a:r>
              <a:rPr lang="en-US" dirty="0" smtClean="0">
                <a:ea typeface="ＭＳ Ｐゴシック" pitchFamily="1" charset="-128"/>
              </a:rPr>
              <a:t>PCH_SF</a:t>
            </a:r>
            <a:endParaRPr lang="en-US" dirty="0" smtClean="0">
              <a:ea typeface="ＭＳ Ｐゴシック" pitchFamily="1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5410200"/>
            <a:ext cx="335280" cy="272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a typeface="ＭＳ Ｐゴシック" pitchFamily="1" charset="-128"/>
              </a:rPr>
              <a:t>About the reading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ea typeface="ＭＳ Ｐゴシック" pitchFamily="1" charset="-128"/>
              </a:rPr>
              <a:t>DCR-4</a:t>
            </a:r>
            <a:r>
              <a:rPr lang="en-US" sz="2400" dirty="0" smtClean="0">
                <a:ea typeface="ＭＳ Ｐゴシック" pitchFamily="1" charset="-128"/>
              </a:rPr>
              <a:t> includes exercises and answers at the </a:t>
            </a:r>
            <a:r>
              <a:rPr lang="en-US" sz="2400" i="1" dirty="0" smtClean="0">
                <a:ea typeface="ＭＳ Ｐゴシック" pitchFamily="1" charset="-128"/>
              </a:rPr>
              <a:t>end of the book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ea typeface="ＭＳ Ｐゴシック" pitchFamily="1" charset="-128"/>
              </a:rPr>
              <a:t>We recommend jotting down answers before reading ours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ea typeface="ＭＳ Ｐゴシック" pitchFamily="1" charset="-128"/>
              </a:rPr>
              <a:t>Can discuss in section but usually won’ t be turned in</a:t>
            </a:r>
          </a:p>
          <a:p>
            <a:pPr lvl="1">
              <a:lnSpc>
                <a:spcPct val="80000"/>
              </a:lnSpc>
            </a:pPr>
            <a:endParaRPr lang="en-US" sz="900" dirty="0" smtClean="0">
              <a:ea typeface="ＭＳ Ｐゴシック" pitchFamily="1" charset="-128"/>
            </a:endParaRPr>
          </a:p>
          <a:p>
            <a:pPr>
              <a:lnSpc>
                <a:spcPct val="80000"/>
              </a:lnSpc>
            </a:pPr>
            <a:endParaRPr lang="en-US" sz="900" dirty="0" smtClean="0">
              <a:ea typeface="ＭＳ Ｐゴシック" pitchFamily="1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1" charset="-128"/>
              </a:rPr>
              <a:t>Let us know your suggestions for improving the book </a:t>
            </a:r>
          </a:p>
        </p:txBody>
      </p:sp>
      <p:pic>
        <p:nvPicPr>
          <p:cNvPr id="8" name="Picture 4" descr="Designing Clinical Researc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846" y="1600200"/>
            <a:ext cx="316330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a typeface="ＭＳ Ｐゴシック" pitchFamily="1" charset="-128"/>
              </a:rPr>
              <a:t>About the reading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ea typeface="ＭＳ Ｐゴシック" pitchFamily="1" charset="-128"/>
              </a:rPr>
              <a:t>Recommended viewing this week </a:t>
            </a:r>
          </a:p>
          <a:p>
            <a:pPr>
              <a:lnSpc>
                <a:spcPct val="80000"/>
              </a:lnSpc>
            </a:pPr>
            <a:endParaRPr lang="en-US" sz="900" dirty="0">
              <a:ea typeface="ＭＳ Ｐゴシック" pitchFamily="1" charset="-128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ea typeface="ＭＳ Ｐゴシック" pitchFamily="1" charset="-128"/>
              </a:rPr>
              <a:t>“How we know what we know”</a:t>
            </a:r>
          </a:p>
        </p:txBody>
      </p:sp>
      <p:pic>
        <p:nvPicPr>
          <p:cNvPr id="3" name="Content Placeholder 2" descr="Screen Shot 2016-07-31 at 8.58.02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980" b="-23980"/>
          <a:stretch>
            <a:fillRect/>
          </a:stretch>
        </p:blipFill>
        <p:spPr>
          <a:xfrm>
            <a:off x="4648200" y="990600"/>
            <a:ext cx="4038600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a typeface="ＭＳ Ｐゴシック" pitchFamily="1" charset="-128"/>
              </a:rPr>
              <a:t>Course objectives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buFontTx/>
              <a:buNone/>
            </a:pPr>
            <a:r>
              <a:rPr lang="en-US" sz="3200" dirty="0" smtClean="0">
                <a:ea typeface="ＭＳ Ｐゴシック" pitchFamily="1" charset="-128"/>
              </a:rPr>
              <a:t>1. Learn about how to design and do clinical research </a:t>
            </a:r>
          </a:p>
          <a:p>
            <a:pPr lvl="2">
              <a:buFontTx/>
              <a:buNone/>
            </a:pPr>
            <a:r>
              <a:rPr lang="en-US" sz="3200" dirty="0" smtClean="0">
                <a:ea typeface="ＭＳ Ｐゴシック" pitchFamily="1" charset="-128"/>
              </a:rPr>
              <a:t>2. Produce a protocol for a study</a:t>
            </a:r>
          </a:p>
          <a:p>
            <a:pPr lvl="2">
              <a:buFontTx/>
              <a:buNone/>
            </a:pPr>
            <a:r>
              <a:rPr lang="en-US" sz="3200" dirty="0" smtClean="0">
                <a:ea typeface="ＭＳ Ｐゴシック" pitchFamily="1" charset="-128"/>
              </a:rPr>
              <a:t>3. Help others in the workshop </a:t>
            </a:r>
          </a:p>
          <a:p>
            <a:pPr lvl="2">
              <a:buFontTx/>
              <a:buNone/>
            </a:pPr>
            <a:r>
              <a:rPr lang="en-US" sz="3200" dirty="0" smtClean="0">
                <a:ea typeface="ＭＳ Ｐゴシック" pitchFamily="1" charset="-128"/>
              </a:rPr>
              <a:t>4. Provide feedback on the workshop </a:t>
            </a:r>
          </a:p>
          <a:p>
            <a:pPr lvl="2">
              <a:buFontTx/>
              <a:buNone/>
            </a:pPr>
            <a:r>
              <a:rPr lang="en-US" sz="3200" dirty="0" smtClean="0">
                <a:ea typeface="ＭＳ Ｐゴシック" pitchFamily="1" charset="-128"/>
              </a:rPr>
              <a:t>5. Have a multiplier effect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Course ingredients</a:t>
            </a:r>
            <a:endParaRPr lang="en-US" dirty="0" smtClean="0">
              <a:solidFill>
                <a:schemeClr val="tx1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04813" lvl="3" indent="-3175">
              <a:buFontTx/>
              <a:buNone/>
              <a:tabLst>
                <a:tab pos="2282825" algn="l"/>
              </a:tabLst>
            </a:pPr>
            <a:r>
              <a:rPr lang="en-US" sz="2400" dirty="0" smtClean="0">
                <a:ea typeface="ＭＳ Ｐゴシック" pitchFamily="1" charset="-128"/>
              </a:rPr>
              <a:t>Aug 1 </a:t>
            </a:r>
            <a:r>
              <a:rPr lang="en-US" sz="2400" dirty="0">
                <a:ea typeface="ＭＳ Ｐゴシック" pitchFamily="1" charset="-128"/>
              </a:rPr>
              <a:t>−</a:t>
            </a:r>
            <a:r>
              <a:rPr lang="en-US" sz="2400" dirty="0" smtClean="0">
                <a:ea typeface="ＭＳ Ｐゴシック" pitchFamily="1" charset="-128"/>
              </a:rPr>
              <a:t>		</a:t>
            </a:r>
            <a:r>
              <a:rPr lang="en-US" sz="2400" b="1" dirty="0" smtClean="0">
                <a:ea typeface="ＭＳ Ｐゴシック" pitchFamily="1" charset="-128"/>
              </a:rPr>
              <a:t>Lectures</a:t>
            </a:r>
            <a:r>
              <a:rPr lang="en-US" sz="2400" dirty="0" smtClean="0">
                <a:ea typeface="ＭＳ Ｐゴシック" pitchFamily="1" charset="-128"/>
              </a:rPr>
              <a:t> (9:00 – 10:15)  	</a:t>
            </a: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r>
              <a:rPr lang="en-US" sz="2400" dirty="0" smtClean="0">
                <a:ea typeface="ＭＳ Ｐゴシック" pitchFamily="1" charset="-128"/>
              </a:rPr>
              <a:t>	Aug 24	     	* Selected issues from DCR 4 text 			            and examples</a:t>
            </a: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r>
              <a:rPr lang="en-US" sz="2400" dirty="0" smtClean="0">
                <a:ea typeface="ＭＳ Ｐゴシック" pitchFamily="1" charset="-128"/>
              </a:rPr>
              <a:t>			</a:t>
            </a:r>
            <a:r>
              <a:rPr lang="en-US" sz="2400" b="1" dirty="0" smtClean="0">
                <a:ea typeface="ＭＳ Ｐゴシック" pitchFamily="1" charset="-128"/>
              </a:rPr>
              <a:t>Sections</a:t>
            </a:r>
            <a:r>
              <a:rPr lang="en-US" sz="2400" dirty="0" smtClean="0">
                <a:ea typeface="ＭＳ Ｐゴシック" pitchFamily="1" charset="-128"/>
              </a:rPr>
              <a:t> (10:30 – 12:00)</a:t>
            </a: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r>
              <a:rPr lang="en-US" sz="2400" dirty="0" smtClean="0">
                <a:ea typeface="ＭＳ Ｐゴシック" pitchFamily="1" charset="-128"/>
              </a:rPr>
              <a:t>			* Protocol components</a:t>
            </a: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r>
              <a:rPr lang="en-US" sz="2400" dirty="0" smtClean="0">
                <a:ea typeface="ＭＳ Ｐゴシック" pitchFamily="1" charset="-128"/>
              </a:rPr>
              <a:t>			* More issues from the text</a:t>
            </a: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r>
              <a:rPr lang="en-US" sz="2400" dirty="0" smtClean="0">
                <a:ea typeface="ＭＳ Ｐゴシック" pitchFamily="1" charset="-128"/>
              </a:rPr>
              <a:t>			* Helping and getting to know your classmates</a:t>
            </a: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endParaRPr lang="en-US" sz="2400" dirty="0" smtClean="0">
              <a:ea typeface="ＭＳ Ｐゴシック" pitchFamily="1" charset="-128"/>
            </a:endParaRP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r>
              <a:rPr lang="en-US" sz="2400" dirty="0" smtClean="0">
                <a:ea typeface="ＭＳ Ｐゴシック" pitchFamily="1" charset="-128"/>
              </a:rPr>
              <a:t>Fridays		Brown-bag lunches (12:00 – 1:00)</a:t>
            </a: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endParaRPr lang="en-US" sz="2400" dirty="0" smtClean="0">
              <a:ea typeface="ＭＳ Ｐゴシック" pitchFamily="1" charset="-128"/>
            </a:endParaRP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r>
              <a:rPr lang="en-US" sz="2400" dirty="0" smtClean="0">
                <a:ea typeface="ＭＳ Ｐゴシック" pitchFamily="1" charset="-128"/>
              </a:rPr>
              <a:t>	Aug 22		5-page protocols due </a:t>
            </a: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endParaRPr lang="en-US" sz="2400" dirty="0" smtClean="0">
              <a:ea typeface="ＭＳ Ｐゴシック" pitchFamily="1" charset="-128"/>
            </a:endParaRP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r>
              <a:rPr lang="en-US" sz="2400" dirty="0" smtClean="0">
                <a:ea typeface="ＭＳ Ｐゴシック" pitchFamily="1" charset="-128"/>
              </a:rPr>
              <a:t>Aug 24, </a:t>
            </a:r>
            <a:r>
              <a:rPr lang="en-US" sz="2400" dirty="0" err="1" smtClean="0">
                <a:ea typeface="ＭＳ Ｐゴシック" pitchFamily="1" charset="-128"/>
              </a:rPr>
              <a:t>tba</a:t>
            </a:r>
            <a:r>
              <a:rPr lang="en-US" sz="2400" dirty="0" smtClean="0">
                <a:ea typeface="ＭＳ Ｐゴシック" pitchFamily="1" charset="-128"/>
              </a:rPr>
              <a:t>		Protocol review sessions</a:t>
            </a:r>
            <a:endParaRPr lang="en-US" dirty="0" smtClean="0">
              <a:ea typeface="ＭＳ Ｐゴシック" pitchFamily="1" charset="-128"/>
            </a:endParaRP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r>
              <a:rPr lang="en-US" dirty="0" smtClean="0">
                <a:ea typeface="ＭＳ Ｐゴシック" pitchFamily="1" charset="-128"/>
              </a:rPr>
              <a:t>			</a:t>
            </a:r>
            <a:r>
              <a:rPr lang="en-US" sz="2400" dirty="0" smtClean="0">
                <a:ea typeface="ＭＳ Ｐゴシック" pitchFamily="1" charset="-128"/>
              </a:rPr>
              <a:t>*</a:t>
            </a:r>
            <a:r>
              <a:rPr lang="en-US" dirty="0" smtClean="0">
                <a:ea typeface="ＭＳ Ｐゴシック" pitchFamily="1" charset="-128"/>
              </a:rPr>
              <a:t>  </a:t>
            </a:r>
            <a:r>
              <a:rPr lang="en-US" sz="2400" dirty="0" smtClean="0">
                <a:ea typeface="ＭＳ Ｐゴシック" pitchFamily="1" charset="-128"/>
              </a:rPr>
              <a:t>In pairs and trios, new faculty</a:t>
            </a: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r>
              <a:rPr lang="en-US" sz="2400" dirty="0" smtClean="0">
                <a:ea typeface="ＭＳ Ｐゴシック" pitchFamily="1" charset="-128"/>
              </a:rPr>
              <a:t>		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Course ingredients</a:t>
            </a:r>
            <a:endParaRPr lang="en-US" dirty="0" smtClean="0">
              <a:solidFill>
                <a:schemeClr val="tx1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04813" lvl="3" indent="-3175">
              <a:buFontTx/>
              <a:buNone/>
              <a:tabLst>
                <a:tab pos="2282825" algn="l"/>
              </a:tabLst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ea typeface="ＭＳ Ｐゴシック" pitchFamily="1" charset="-128"/>
              </a:rPr>
              <a:t>Aug 1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ＭＳ Ｐゴシック" pitchFamily="1" charset="-128"/>
              </a:rPr>
              <a:t>−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ea typeface="ＭＳ Ｐゴシック" pitchFamily="1" charset="-128"/>
              </a:rPr>
              <a:t>		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ea typeface="ＭＳ Ｐゴシック" pitchFamily="1" charset="-128"/>
              </a:rPr>
              <a:t>Lectures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ea typeface="ＭＳ Ｐゴシック" pitchFamily="1" charset="-128"/>
              </a:rPr>
              <a:t> (9:00 – 10:15)  	</a:t>
            </a: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ea typeface="ＭＳ Ｐゴシック" pitchFamily="1" charset="-128"/>
              </a:rPr>
              <a:t>	Aug 24	     	* Selected issues from DCR 4 text 			            and examples</a:t>
            </a: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ea typeface="ＭＳ Ｐゴシック" pitchFamily="1" charset="-128"/>
              </a:rPr>
              <a:t>			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ea typeface="ＭＳ Ｐゴシック" pitchFamily="1" charset="-128"/>
              </a:rPr>
              <a:t>Sections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ea typeface="ＭＳ Ｐゴシック" pitchFamily="1" charset="-128"/>
              </a:rPr>
              <a:t> (10:30 – 12:00)</a:t>
            </a: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ea typeface="ＭＳ Ｐゴシック" pitchFamily="1" charset="-128"/>
              </a:rPr>
              <a:t>			* Protocol components</a:t>
            </a: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ea typeface="ＭＳ Ｐゴシック" pitchFamily="1" charset="-128"/>
              </a:rPr>
              <a:t>			* More issues from the text</a:t>
            </a: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ea typeface="ＭＳ Ｐゴシック" pitchFamily="1" charset="-128"/>
              </a:rPr>
              <a:t>			* Helping and getting to know your classmates</a:t>
            </a: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endParaRPr lang="en-US" sz="2400" dirty="0" smtClean="0">
              <a:ea typeface="ＭＳ Ｐゴシック" pitchFamily="1" charset="-128"/>
            </a:endParaRP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r>
              <a:rPr lang="en-US" sz="2400" b="1" dirty="0" smtClean="0">
                <a:ea typeface="ＭＳ Ｐゴシック" pitchFamily="1" charset="-128"/>
              </a:rPr>
              <a:t>Fridays</a:t>
            </a:r>
            <a:r>
              <a:rPr lang="en-US" sz="2400" dirty="0" smtClean="0">
                <a:ea typeface="ＭＳ Ｐゴシック" pitchFamily="1" charset="-128"/>
              </a:rPr>
              <a:t>		</a:t>
            </a:r>
            <a:r>
              <a:rPr lang="en-US" sz="2400" b="1" dirty="0" smtClean="0">
                <a:ea typeface="ＭＳ Ｐゴシック" pitchFamily="1" charset="-128"/>
              </a:rPr>
              <a:t>Brown-bag lunches (12:00 – 1:00)</a:t>
            </a: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endParaRPr lang="en-US" sz="2400" dirty="0" smtClean="0">
              <a:ea typeface="ＭＳ Ｐゴシック" pitchFamily="1" charset="-128"/>
            </a:endParaRP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r>
              <a:rPr lang="en-US" sz="2400" dirty="0" smtClean="0">
                <a:solidFill>
                  <a:srgbClr val="BFBFBF"/>
                </a:solidFill>
                <a:ea typeface="ＭＳ Ｐゴシック" pitchFamily="1" charset="-128"/>
              </a:rPr>
              <a:t>	Aug 22		5-page protocols due </a:t>
            </a: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endParaRPr lang="en-US" sz="2400" dirty="0" smtClean="0">
              <a:solidFill>
                <a:srgbClr val="BFBFBF"/>
              </a:solidFill>
              <a:ea typeface="ＭＳ Ｐゴシック" pitchFamily="1" charset="-128"/>
            </a:endParaRP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r>
              <a:rPr lang="en-US" sz="2400" dirty="0" smtClean="0">
                <a:solidFill>
                  <a:srgbClr val="BFBFBF"/>
                </a:solidFill>
                <a:ea typeface="ＭＳ Ｐゴシック" pitchFamily="1" charset="-128"/>
              </a:rPr>
              <a:t>Aug 24, </a:t>
            </a:r>
            <a:r>
              <a:rPr lang="en-US" sz="2400" dirty="0" err="1" smtClean="0">
                <a:solidFill>
                  <a:srgbClr val="BFBFBF"/>
                </a:solidFill>
                <a:ea typeface="ＭＳ Ｐゴシック" pitchFamily="1" charset="-128"/>
              </a:rPr>
              <a:t>tba</a:t>
            </a:r>
            <a:r>
              <a:rPr lang="en-US" sz="2400" dirty="0" smtClean="0">
                <a:solidFill>
                  <a:srgbClr val="BFBFBF"/>
                </a:solidFill>
                <a:ea typeface="ＭＳ Ｐゴシック" pitchFamily="1" charset="-128"/>
              </a:rPr>
              <a:t>		Protocol review sessions</a:t>
            </a:r>
            <a:endParaRPr lang="en-US" dirty="0" smtClean="0">
              <a:solidFill>
                <a:srgbClr val="BFBFBF"/>
              </a:solidFill>
              <a:ea typeface="ＭＳ Ｐゴシック" pitchFamily="1" charset="-128"/>
            </a:endParaRP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r>
              <a:rPr lang="en-US" dirty="0" smtClean="0">
                <a:solidFill>
                  <a:srgbClr val="BFBFBF"/>
                </a:solidFill>
                <a:ea typeface="ＭＳ Ｐゴシック" pitchFamily="1" charset="-128"/>
              </a:rPr>
              <a:t>			</a:t>
            </a:r>
            <a:r>
              <a:rPr lang="en-US" sz="2400" dirty="0" smtClean="0">
                <a:solidFill>
                  <a:srgbClr val="BFBFBF"/>
                </a:solidFill>
                <a:ea typeface="ＭＳ Ｐゴシック" pitchFamily="1" charset="-128"/>
              </a:rPr>
              <a:t>*</a:t>
            </a:r>
            <a:r>
              <a:rPr lang="en-US" dirty="0" smtClean="0">
                <a:solidFill>
                  <a:srgbClr val="BFBFBF"/>
                </a:solidFill>
                <a:ea typeface="ＭＳ Ｐゴシック" pitchFamily="1" charset="-128"/>
              </a:rPr>
              <a:t>  </a:t>
            </a:r>
            <a:r>
              <a:rPr lang="en-US" sz="2400" dirty="0" smtClean="0">
                <a:solidFill>
                  <a:srgbClr val="BFBFBF"/>
                </a:solidFill>
                <a:ea typeface="ＭＳ Ｐゴシック" pitchFamily="1" charset="-128"/>
              </a:rPr>
              <a:t>In pairs and trios, new faculty</a:t>
            </a: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r>
              <a:rPr lang="en-US" sz="2400" dirty="0" smtClean="0">
                <a:ea typeface="ＭＳ Ｐゴシック" pitchFamily="1" charset="-128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0808261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Brown-bag lunches</a:t>
            </a:r>
            <a:br>
              <a:rPr lang="en-US" dirty="0" smtClean="0"/>
            </a:br>
            <a:r>
              <a:rPr lang="en-US" dirty="0" smtClean="0"/>
              <a:t>Fridays   12-1pm    S-214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Chris Ryan – IRB/CHR (Aug 5)</a:t>
            </a:r>
          </a:p>
          <a:p>
            <a:r>
              <a:rPr lang="en-US" dirty="0" smtClean="0"/>
              <a:t>Chuck McCullough – </a:t>
            </a:r>
            <a:r>
              <a:rPr lang="en-US" dirty="0" err="1" smtClean="0"/>
              <a:t>Biostats</a:t>
            </a:r>
            <a:r>
              <a:rPr lang="en-US" dirty="0" smtClean="0"/>
              <a:t> 101 (Aug 12)</a:t>
            </a:r>
          </a:p>
          <a:p>
            <a:r>
              <a:rPr lang="en-US" dirty="0" smtClean="0"/>
              <a:t>Career Panel/Leadership (Aug 19)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657600"/>
            <a:ext cx="1587500" cy="231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657600"/>
            <a:ext cx="1905000" cy="2292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5573"/>
          <a:stretch/>
        </p:blipFill>
        <p:spPr>
          <a:xfrm>
            <a:off x="4495800" y="3657600"/>
            <a:ext cx="35814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51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 pitchFamily="1" charset="-128"/>
              </a:rPr>
              <a:t>Grades, attendance, </a:t>
            </a:r>
            <a:r>
              <a:rPr lang="en-US" dirty="0">
                <a:ea typeface="ＭＳ Ｐゴシック" pitchFamily="1" charset="-128"/>
              </a:rPr>
              <a:t>i</a:t>
            </a:r>
            <a:r>
              <a:rPr lang="en-US" dirty="0" smtClean="0">
                <a:ea typeface="ＭＳ Ｐゴシック" pitchFamily="1" charset="-128"/>
              </a:rPr>
              <a:t>nterruptions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ea typeface="ＭＳ Ｐゴシック" pitchFamily="1" charset="-128"/>
              </a:rPr>
              <a:t>5-page protocol must be turned in to pass</a:t>
            </a:r>
          </a:p>
          <a:p>
            <a:pPr lvl="1"/>
            <a:r>
              <a:rPr lang="en-US" sz="2400" dirty="0" smtClean="0">
                <a:ea typeface="ＭＳ Ｐゴシック" pitchFamily="1" charset="-128"/>
              </a:rPr>
              <a:t>Protocol review sessions on </a:t>
            </a:r>
            <a:r>
              <a:rPr lang="en-US" sz="2400" b="1" dirty="0" smtClean="0">
                <a:ea typeface="ＭＳ Ｐゴシック" pitchFamily="1" charset="-128"/>
              </a:rPr>
              <a:t>August 24</a:t>
            </a:r>
          </a:p>
          <a:p>
            <a:pPr lvl="1"/>
            <a:endParaRPr lang="en-US" sz="900" b="1" dirty="0" smtClean="0">
              <a:ea typeface="ＭＳ Ｐゴシック" pitchFamily="1" charset="-128"/>
            </a:endParaRPr>
          </a:p>
          <a:p>
            <a:r>
              <a:rPr lang="en-US" sz="2400" dirty="0" smtClean="0">
                <a:ea typeface="ＭＳ Ｐゴシック" pitchFamily="1" charset="-128"/>
              </a:rPr>
              <a:t>Gold star sticker:</a:t>
            </a:r>
          </a:p>
          <a:p>
            <a:pPr lvl="1"/>
            <a:r>
              <a:rPr lang="en-US" sz="2400" dirty="0" smtClean="0">
                <a:ea typeface="ＭＳ Ｐゴシック" pitchFamily="1" charset="-128"/>
              </a:rPr>
              <a:t>No unexcused absences</a:t>
            </a:r>
          </a:p>
          <a:p>
            <a:pPr lvl="1"/>
            <a:r>
              <a:rPr lang="en-US" sz="2400" dirty="0" smtClean="0">
                <a:ea typeface="ＭＳ Ｐゴシック" pitchFamily="1" charset="-128"/>
              </a:rPr>
              <a:t>No more than 1 missing or late homework</a:t>
            </a:r>
          </a:p>
          <a:p>
            <a:pPr lvl="1"/>
            <a:r>
              <a:rPr lang="en-US" sz="2400" dirty="0" smtClean="0">
                <a:ea typeface="ＭＳ Ｐゴシック" pitchFamily="1" charset="-128"/>
              </a:rPr>
              <a:t>Help your colleagues with their protocols</a:t>
            </a:r>
          </a:p>
          <a:p>
            <a:pPr lvl="1"/>
            <a:endParaRPr lang="en-US" sz="900" dirty="0" smtClean="0">
              <a:ea typeface="ＭＳ Ｐゴシック" pitchFamily="1" charset="-128"/>
            </a:endParaRPr>
          </a:p>
          <a:p>
            <a:r>
              <a:rPr lang="en-US" sz="2400" b="1" dirty="0" smtClean="0">
                <a:ea typeface="ＭＳ Ｐゴシック" pitchFamily="1" charset="-128"/>
              </a:rPr>
              <a:t>Class time is sacred</a:t>
            </a:r>
          </a:p>
          <a:p>
            <a:pPr lvl="1"/>
            <a:r>
              <a:rPr lang="en-US" sz="2400" dirty="0" smtClean="0">
                <a:ea typeface="ＭＳ Ｐゴシック" pitchFamily="1" charset="-128"/>
              </a:rPr>
              <a:t>Do not answer cell phones or pages except emergencies</a:t>
            </a:r>
          </a:p>
          <a:p>
            <a:pPr lvl="1"/>
            <a:r>
              <a:rPr lang="en-US" sz="2400" dirty="0" smtClean="0">
                <a:ea typeface="ＭＳ Ｐゴシック" pitchFamily="1" charset="-128"/>
              </a:rPr>
              <a:t>If clinical responsibilities will interfere, please arrange coverage or take this class another time</a:t>
            </a:r>
          </a:p>
          <a:p>
            <a:pPr lvl="1"/>
            <a:endParaRPr lang="en-US" dirty="0" smtClean="0"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a typeface="ＭＳ Ｐゴシック" pitchFamily="1" charset="-128"/>
              </a:rPr>
              <a:t>Faculty for sections 2016</a:t>
            </a:r>
            <a:endParaRPr lang="en-US" dirty="0" smtClean="0">
              <a:ea typeface="ＭＳ Ｐゴシック" pitchFamily="1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Beth </a:t>
            </a:r>
            <a:r>
              <a:rPr lang="en-US" dirty="0" smtClean="0"/>
              <a:t>Cohen (Med)</a:t>
            </a:r>
          </a:p>
          <a:p>
            <a:r>
              <a:rPr lang="en-US" dirty="0" smtClean="0"/>
              <a:t>Lindsay </a:t>
            </a:r>
            <a:r>
              <a:rPr lang="en-US" dirty="0" err="1" smtClean="0"/>
              <a:t>Hampson</a:t>
            </a:r>
            <a:r>
              <a:rPr lang="en-US" dirty="0" smtClean="0"/>
              <a:t> (</a:t>
            </a:r>
            <a:r>
              <a:rPr lang="en-US" dirty="0" err="1" smtClean="0"/>
              <a:t>Urol</a:t>
            </a:r>
            <a:r>
              <a:rPr lang="en-US" dirty="0" smtClean="0"/>
              <a:t>)</a:t>
            </a:r>
          </a:p>
          <a:p>
            <a:r>
              <a:rPr lang="en-US" dirty="0" err="1"/>
              <a:t>Vasantha</a:t>
            </a:r>
            <a:r>
              <a:rPr lang="en-US" dirty="0"/>
              <a:t> </a:t>
            </a:r>
            <a:r>
              <a:rPr lang="en-US" dirty="0" err="1" smtClean="0"/>
              <a:t>Jotwani</a:t>
            </a:r>
            <a:r>
              <a:rPr lang="en-US" dirty="0" smtClean="0"/>
              <a:t> (Med)</a:t>
            </a:r>
          </a:p>
          <a:p>
            <a:r>
              <a:rPr lang="en-US" dirty="0"/>
              <a:t>Ray </a:t>
            </a:r>
            <a:r>
              <a:rPr lang="en-US" dirty="0" smtClean="0"/>
              <a:t>Hsu (Med)</a:t>
            </a:r>
            <a:endParaRPr lang="en-US" dirty="0"/>
          </a:p>
          <a:p>
            <a:r>
              <a:rPr lang="en-US" dirty="0"/>
              <a:t>Cassie </a:t>
            </a:r>
            <a:r>
              <a:rPr lang="en-US" dirty="0" smtClean="0"/>
              <a:t>Kline (</a:t>
            </a:r>
            <a:r>
              <a:rPr lang="en-US" dirty="0" err="1" smtClean="0"/>
              <a:t>Peds</a:t>
            </a:r>
            <a:r>
              <a:rPr lang="en-US" dirty="0" smtClean="0"/>
              <a:t>)</a:t>
            </a:r>
          </a:p>
          <a:p>
            <a:r>
              <a:rPr lang="en-US" dirty="0" smtClean="0"/>
              <a:t>Jon Lee* (Med)</a:t>
            </a:r>
          </a:p>
          <a:p>
            <a:r>
              <a:rPr lang="en-US" dirty="0"/>
              <a:t>Mitch </a:t>
            </a:r>
            <a:r>
              <a:rPr lang="en-US" dirty="0" err="1" smtClean="0"/>
              <a:t>Lunn</a:t>
            </a:r>
            <a:r>
              <a:rPr lang="en-US" dirty="0" smtClean="0"/>
              <a:t> (Med)</a:t>
            </a:r>
          </a:p>
          <a:p>
            <a:r>
              <a:rPr lang="en-US" dirty="0"/>
              <a:t>Kala </a:t>
            </a:r>
            <a:r>
              <a:rPr lang="en-US" dirty="0" smtClean="0"/>
              <a:t>Mehta (</a:t>
            </a:r>
            <a:r>
              <a:rPr lang="en-US" dirty="0" err="1" smtClean="0"/>
              <a:t>Epi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Betty </a:t>
            </a:r>
            <a:r>
              <a:rPr lang="en-US" dirty="0" smtClean="0"/>
              <a:t>Smoot (PT)</a:t>
            </a:r>
          </a:p>
          <a:p>
            <a:r>
              <a:rPr lang="en-US" dirty="0" smtClean="0"/>
              <a:t>Dan West (</a:t>
            </a:r>
            <a:r>
              <a:rPr lang="en-US" dirty="0" err="1" smtClean="0"/>
              <a:t>Peds</a:t>
            </a:r>
            <a:r>
              <a:rPr lang="en-US" dirty="0" smtClean="0"/>
              <a:t>)</a:t>
            </a:r>
          </a:p>
        </p:txBody>
      </p:sp>
      <p:sp>
        <p:nvSpPr>
          <p:cNvPr id="13368" name="TextBox 3"/>
          <p:cNvSpPr txBox="1">
            <a:spLocks noChangeArrowheads="1"/>
          </p:cNvSpPr>
          <p:nvPr/>
        </p:nvSpPr>
        <p:spPr bwMode="auto">
          <a:xfrm>
            <a:off x="838200" y="6248400"/>
            <a:ext cx="6477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1400" dirty="0">
                <a:latin typeface="+mn-lt"/>
              </a:rPr>
              <a:t>*</a:t>
            </a:r>
            <a:r>
              <a:rPr lang="en-US" sz="1400" dirty="0" smtClean="0">
                <a:latin typeface="+mn-lt"/>
              </a:rPr>
              <a:t>E-section</a:t>
            </a:r>
            <a:endParaRPr lang="en-US" sz="14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1759" r="21759"/>
          <a:stretch/>
        </p:blipFill>
        <p:spPr>
          <a:xfrm>
            <a:off x="4495800" y="1676400"/>
            <a:ext cx="1032934" cy="125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1676400"/>
            <a:ext cx="1219200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b="6470"/>
          <a:stretch/>
        </p:blipFill>
        <p:spPr>
          <a:xfrm>
            <a:off x="6934200" y="1676400"/>
            <a:ext cx="960120" cy="12828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b="9149"/>
          <a:stretch/>
        </p:blipFill>
        <p:spPr>
          <a:xfrm>
            <a:off x="4495800" y="3048000"/>
            <a:ext cx="1057910" cy="1251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8800" y="3048000"/>
            <a:ext cx="1270000" cy="127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4200" y="3048000"/>
            <a:ext cx="952500" cy="1276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b="4273"/>
          <a:stretch/>
        </p:blipFill>
        <p:spPr>
          <a:xfrm>
            <a:off x="4495800" y="4419600"/>
            <a:ext cx="1143000" cy="1422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5000" y="4419600"/>
            <a:ext cx="1143000" cy="14173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34200" y="4419600"/>
            <a:ext cx="96012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6809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section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Prachi</a:t>
            </a:r>
            <a:r>
              <a:rPr lang="en-US" dirty="0" smtClean="0"/>
              <a:t> Singh – </a:t>
            </a:r>
            <a:r>
              <a:rPr lang="en-US" dirty="0" err="1" smtClean="0"/>
              <a:t>Hampson</a:t>
            </a:r>
            <a:r>
              <a:rPr lang="en-US" dirty="0" smtClean="0"/>
              <a:t> (S-180)</a:t>
            </a:r>
          </a:p>
          <a:p>
            <a:r>
              <a:rPr lang="en-US" dirty="0" smtClean="0"/>
              <a:t>Liz Tong – </a:t>
            </a:r>
            <a:r>
              <a:rPr lang="en-US" dirty="0" err="1" smtClean="0"/>
              <a:t>Hampson</a:t>
            </a:r>
            <a:endParaRPr lang="en-US" dirty="0" smtClean="0"/>
          </a:p>
          <a:p>
            <a:r>
              <a:rPr lang="en-US" dirty="0" smtClean="0"/>
              <a:t>Mary Wang – </a:t>
            </a:r>
            <a:r>
              <a:rPr lang="en-US" dirty="0" err="1" smtClean="0"/>
              <a:t>Hampson</a:t>
            </a:r>
            <a:endParaRPr lang="en-US" dirty="0" smtClean="0"/>
          </a:p>
          <a:p>
            <a:r>
              <a:rPr lang="en-US" dirty="0" smtClean="0"/>
              <a:t>Evan </a:t>
            </a:r>
            <a:r>
              <a:rPr lang="en-US" dirty="0" err="1" smtClean="0"/>
              <a:t>Werlin</a:t>
            </a:r>
            <a:r>
              <a:rPr lang="en-US" dirty="0" smtClean="0"/>
              <a:t> – </a:t>
            </a:r>
            <a:r>
              <a:rPr lang="en-US" dirty="0" err="1" smtClean="0"/>
              <a:t>Hampson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Ashley </a:t>
            </a:r>
            <a:r>
              <a:rPr lang="en-US" dirty="0" err="1" smtClean="0"/>
              <a:t>Falzone</a:t>
            </a:r>
            <a:r>
              <a:rPr lang="en-US" dirty="0" smtClean="0"/>
              <a:t> – Kline (S-176)</a:t>
            </a:r>
          </a:p>
          <a:p>
            <a:r>
              <a:rPr lang="en-US" dirty="0" smtClean="0"/>
              <a:t>Hamid </a:t>
            </a:r>
            <a:r>
              <a:rPr lang="en-US" dirty="0" err="1" smtClean="0"/>
              <a:t>Ebadi</a:t>
            </a:r>
            <a:r>
              <a:rPr lang="en-US" dirty="0" smtClean="0"/>
              <a:t> – Kline</a:t>
            </a:r>
          </a:p>
          <a:p>
            <a:r>
              <a:rPr lang="en-US" dirty="0" smtClean="0"/>
              <a:t>Griselda Velasquez – </a:t>
            </a:r>
            <a:r>
              <a:rPr lang="en-US" dirty="0" err="1" smtClean="0"/>
              <a:t>Lunn</a:t>
            </a:r>
            <a:r>
              <a:rPr lang="en-US" dirty="0" smtClean="0"/>
              <a:t> (S-178)</a:t>
            </a:r>
          </a:p>
          <a:p>
            <a:r>
              <a:rPr lang="en-US" dirty="0" smtClean="0"/>
              <a:t>Rosella Madrigal </a:t>
            </a:r>
            <a:r>
              <a:rPr lang="en-US" dirty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Lunn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782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a typeface="ＭＳ Ｐゴシック" pitchFamily="1" charset="-128"/>
              </a:rPr>
              <a:t>Course coordinator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231775" lvl="2" indent="-3175">
              <a:buFontTx/>
              <a:buNone/>
            </a:pPr>
            <a:r>
              <a:rPr lang="en-US" sz="2800" dirty="0" smtClean="0">
                <a:ea typeface="ＭＳ Ｐゴシック" pitchFamily="1" charset="-128"/>
              </a:rPr>
              <a:t>Olivia De Leon</a:t>
            </a:r>
            <a:r>
              <a:rPr lang="en-US" sz="2000" dirty="0" smtClean="0">
                <a:ea typeface="ＭＳ Ｐゴシック" pitchFamily="1" charset="-128"/>
              </a:rPr>
              <a:t> </a:t>
            </a:r>
          </a:p>
          <a:p>
            <a:pPr marL="739775" lvl="3" indent="-57150">
              <a:buFontTx/>
              <a:buNone/>
            </a:pPr>
            <a:r>
              <a:rPr lang="en-US" sz="1800" dirty="0" smtClean="0">
                <a:ea typeface="ＭＳ Ｐゴシック" pitchFamily="1" charset="-128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ea typeface="ＭＳ Ｐゴシック" pitchFamily="1" charset="-128"/>
              </a:rPr>
              <a:t>Olivia@epi.ucsf.edu</a:t>
            </a:r>
            <a:endParaRPr lang="en-US" sz="2400" dirty="0" smtClean="0">
              <a:ea typeface="ＭＳ Ｐゴシック" pitchFamily="1" charset="-128"/>
            </a:endParaRPr>
          </a:p>
          <a:p>
            <a:pPr marL="739775" lvl="3" indent="-57150">
              <a:buFontTx/>
              <a:buNone/>
            </a:pPr>
            <a:r>
              <a:rPr lang="en-US" sz="2400" dirty="0" smtClean="0">
                <a:ea typeface="ＭＳ Ｐゴシック" pitchFamily="1" charset="-128"/>
              </a:rPr>
              <a:t> 514-8231 (</a:t>
            </a:r>
            <a:r>
              <a:rPr lang="en-US" sz="2400" dirty="0" err="1" smtClean="0">
                <a:ea typeface="ＭＳ Ｐゴシック" pitchFamily="1" charset="-128"/>
              </a:rPr>
              <a:t>tel</a:t>
            </a:r>
            <a:r>
              <a:rPr lang="en-US" sz="2400" dirty="0" smtClean="0">
                <a:ea typeface="ＭＳ Ｐゴシック" pitchFamily="1" charset="-128"/>
              </a:rPr>
              <a:t>)</a:t>
            </a:r>
          </a:p>
          <a:p>
            <a:pPr marL="739775" lvl="3" indent="-57150">
              <a:buFontTx/>
              <a:buNone/>
            </a:pPr>
            <a:r>
              <a:rPr lang="en-US" sz="2400" dirty="0" smtClean="0">
                <a:ea typeface="ＭＳ Ｐゴシック" pitchFamily="1" charset="-128"/>
              </a:rPr>
              <a:t> 514-8150 (fax)</a:t>
            </a:r>
            <a:endParaRPr lang="en-US" dirty="0" smtClean="0">
              <a:ea typeface="ＭＳ Ｐゴシック" pitchFamily="1" charset="-128"/>
            </a:endParaRPr>
          </a:p>
          <a:p>
            <a:pPr marL="739775" lvl="3" indent="-57150"/>
            <a:endParaRPr lang="en-US" dirty="0" smtClean="0">
              <a:ea typeface="ＭＳ Ｐゴシック" pitchFamily="1" charset="-128"/>
            </a:endParaRPr>
          </a:p>
          <a:p>
            <a:pPr marL="231775" lvl="2" indent="-3175">
              <a:buFontTx/>
              <a:buNone/>
            </a:pPr>
            <a:r>
              <a:rPr lang="en-US" dirty="0" smtClean="0">
                <a:ea typeface="ＭＳ Ｐゴシック" pitchFamily="1" charset="-128"/>
              </a:rPr>
              <a:t>(Please let her know if your email address changes by sending her an email from the new address)</a:t>
            </a:r>
            <a:endParaRPr lang="en-US" sz="1800" dirty="0" smtClean="0">
              <a:ea typeface="ＭＳ Ｐゴシック" pitchFamily="1" charset="-128"/>
            </a:endParaRP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4953000" y="6026727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2400" dirty="0"/>
              <a:t>Olivia De Leon</a:t>
            </a:r>
          </a:p>
        </p:txBody>
      </p:sp>
      <p:pic>
        <p:nvPicPr>
          <p:cNvPr id="7" name="Picture 5" descr="D1BCE5C5-F2D9-4171-9B48-EEE237DA2B1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52600" y="4876800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Miriam </a:t>
            </a:r>
            <a:r>
              <a:rPr lang="en-US" dirty="0" err="1" smtClean="0">
                <a:solidFill>
                  <a:schemeClr val="bg1"/>
                </a:solidFill>
              </a:rPr>
              <a:t>Kuppermann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1800" b="0" dirty="0" smtClean="0">
                <a:solidFill>
                  <a:schemeClr val="bg1"/>
                </a:solidFill>
              </a:rPr>
              <a:t>Department </a:t>
            </a:r>
            <a:r>
              <a:rPr lang="en-US" sz="1800" b="0" dirty="0">
                <a:solidFill>
                  <a:schemeClr val="bg1"/>
                </a:solidFill>
              </a:rPr>
              <a:t>of Obstetrics and Gynecology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905000"/>
            <a:ext cx="18161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15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620000" cy="838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+mn-lt"/>
                <a:ea typeface="ＭＳ Ｐゴシック" pitchFamily="1" charset="-128"/>
              </a:rPr>
              <a:t>Questions?</a:t>
            </a:r>
          </a:p>
        </p:txBody>
      </p:sp>
      <p:pic>
        <p:nvPicPr>
          <p:cNvPr id="2050" name="Picture 2" descr="http://www.granitenet.com.au/assets/images/Sjohnstone/my%20brain%20is%20full%20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5" y="914400"/>
            <a:ext cx="4572000" cy="578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a typeface="ＭＳ Ｐゴシック" pitchFamily="1" charset="-128"/>
              </a:rPr>
              <a:t>Outline</a:t>
            </a:r>
            <a:endParaRPr lang="en-US" sz="4000" b="1" dirty="0" smtClean="0">
              <a:ea typeface="ＭＳ Ｐゴシック" pitchFamily="1" charset="-12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  <a:ea typeface="ＭＳ Ｐゴシック" pitchFamily="1" charset="-128"/>
              </a:rPr>
              <a:t>About this course</a:t>
            </a:r>
          </a:p>
          <a:p>
            <a:r>
              <a:rPr lang="en-US" sz="3600" dirty="0" smtClean="0">
                <a:ea typeface="ＭＳ Ｐゴシック" pitchFamily="1" charset="-128"/>
              </a:rPr>
              <a:t>The research question</a:t>
            </a:r>
          </a:p>
        </p:txBody>
      </p:sp>
    </p:spTree>
    <p:extLst>
      <p:ext uri="{BB962C8B-B14F-4D97-AF65-F5344CB8AC3E}">
        <p14:creationId xmlns:p14="http://schemas.microsoft.com/office/powerpoint/2010/main" val="22573509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a typeface="ＭＳ Ｐゴシック" pitchFamily="1" charset="-128"/>
              </a:rPr>
              <a:t>Outline</a:t>
            </a:r>
            <a:endParaRPr lang="en-US" sz="4000" b="1" dirty="0" smtClean="0">
              <a:ea typeface="ＭＳ Ｐゴシック" pitchFamily="1" charset="-12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a typeface="ＭＳ Ｐゴシック" pitchFamily="1" charset="-128"/>
              </a:rPr>
              <a:t>About this course</a:t>
            </a:r>
          </a:p>
          <a:p>
            <a:r>
              <a:rPr lang="en-US" sz="3600" dirty="0" smtClean="0">
                <a:ea typeface="ＭＳ Ｐゴシック" pitchFamily="1" charset="-128"/>
              </a:rPr>
              <a:t>The research question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a typeface="ＭＳ Ｐゴシック" pitchFamily="1" charset="-128"/>
              </a:rPr>
              <a:t>Outline</a:t>
            </a:r>
            <a:endParaRPr lang="en-US" sz="4000" b="1" dirty="0" smtClean="0">
              <a:ea typeface="ＭＳ Ｐゴシック" pitchFamily="1" charset="-12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a typeface="ＭＳ Ｐゴシック" pitchFamily="1" charset="-128"/>
              </a:rPr>
              <a:t>About this course</a:t>
            </a:r>
          </a:p>
          <a:p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  <a:ea typeface="ＭＳ Ｐゴシック" pitchFamily="1" charset="-128"/>
              </a:rPr>
              <a:t>The research question</a:t>
            </a:r>
          </a:p>
        </p:txBody>
      </p:sp>
    </p:spTree>
    <p:extLst>
      <p:ext uri="{BB962C8B-B14F-4D97-AF65-F5344CB8AC3E}">
        <p14:creationId xmlns:p14="http://schemas.microsoft.com/office/powerpoint/2010/main" val="22573509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a typeface="ＭＳ Ｐゴシック" pitchFamily="1" charset="-128"/>
              </a:rPr>
              <a:t>About the course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1" charset="-128"/>
              </a:rPr>
              <a:t>Began &gt; 30 years ago</a:t>
            </a:r>
          </a:p>
          <a:p>
            <a:pPr>
              <a:lnSpc>
                <a:spcPct val="90000"/>
              </a:lnSpc>
            </a:pPr>
            <a:endParaRPr lang="en-US" sz="900" dirty="0" smtClean="0">
              <a:ea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1" charset="-128"/>
              </a:rPr>
              <a:t>Also known as the “</a:t>
            </a:r>
            <a:r>
              <a:rPr lang="en-US" dirty="0" err="1" smtClean="0">
                <a:ea typeface="ＭＳ Ｐゴシック" pitchFamily="1" charset="-128"/>
              </a:rPr>
              <a:t>Hulley</a:t>
            </a:r>
            <a:r>
              <a:rPr lang="en-US" dirty="0" smtClean="0">
                <a:ea typeface="ＭＳ Ｐゴシック" pitchFamily="1" charset="-128"/>
              </a:rPr>
              <a:t> Course”</a:t>
            </a:r>
          </a:p>
          <a:p>
            <a:pPr>
              <a:lnSpc>
                <a:spcPct val="90000"/>
              </a:lnSpc>
            </a:pPr>
            <a:endParaRPr lang="en-US" sz="900" dirty="0" smtClean="0">
              <a:ea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1" charset="-128"/>
              </a:rPr>
              <a:t>Steve was the leader for the text (DCR) and designed the course, homework, and instructions to section leaders 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4953000" y="6165273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2000" dirty="0">
                <a:latin typeface="+mn-lt"/>
              </a:rPr>
              <a:t>Steve </a:t>
            </a:r>
            <a:r>
              <a:rPr lang="en-US" sz="2000" dirty="0" err="1">
                <a:latin typeface="+mn-lt"/>
              </a:rPr>
              <a:t>Hulley</a:t>
            </a:r>
            <a:endParaRPr lang="en-US" sz="2000" dirty="0">
              <a:latin typeface="+mn-lt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t="6224" b="6224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a typeface="ＭＳ Ｐゴシック" pitchFamily="1" charset="-128"/>
              </a:rPr>
              <a:t>Website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ea typeface="ＭＳ Ｐゴシック" pitchFamily="1" charset="-128"/>
              </a:rPr>
              <a:t>Google “</a:t>
            </a:r>
            <a:r>
              <a:rPr lang="en-US" dirty="0" err="1" smtClean="0">
                <a:ea typeface="ＭＳ Ｐゴシック" pitchFamily="1" charset="-128"/>
              </a:rPr>
              <a:t>Epi</a:t>
            </a:r>
            <a:r>
              <a:rPr lang="en-US" dirty="0" smtClean="0">
                <a:ea typeface="ＭＳ Ｐゴシック" pitchFamily="1" charset="-128"/>
              </a:rPr>
              <a:t> 150.03” or “DCR UCSF 1 month” or find from TICR home page</a:t>
            </a:r>
          </a:p>
          <a:p>
            <a:endParaRPr lang="en-US" sz="900" dirty="0" smtClean="0">
              <a:ea typeface="ＭＳ Ｐゴシック" pitchFamily="1" charset="-128"/>
            </a:endParaRPr>
          </a:p>
          <a:p>
            <a:r>
              <a:rPr lang="en-US" dirty="0" smtClean="0">
                <a:ea typeface="ＭＳ Ｐゴシック" pitchFamily="1" charset="-128"/>
              </a:rPr>
              <a:t>Course roster, schedule, rooms, readings, PowerPoint files (when available)</a:t>
            </a:r>
          </a:p>
          <a:p>
            <a:endParaRPr lang="en-US" sz="1000" dirty="0" smtClean="0">
              <a:ea typeface="ＭＳ Ｐゴシック" pitchFamily="1" charset="-128"/>
            </a:endParaRPr>
          </a:p>
          <a:p>
            <a:r>
              <a:rPr lang="en-US" dirty="0" smtClean="0">
                <a:ea typeface="ＭＳ Ｐゴシック" pitchFamily="1" charset="-128"/>
              </a:rPr>
              <a:t>Links to recordings of lectures</a:t>
            </a:r>
          </a:p>
        </p:txBody>
      </p:sp>
      <p:sp>
        <p:nvSpPr>
          <p:cNvPr id="3" name="Oval 2"/>
          <p:cNvSpPr/>
          <p:nvPr/>
        </p:nvSpPr>
        <p:spPr>
          <a:xfrm>
            <a:off x="4800600" y="2438400"/>
            <a:ext cx="533400" cy="762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Screen Shot 2016-07-31 at 8.00.06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" r="2442"/>
          <a:stretch>
            <a:fillRect/>
          </a:stretch>
        </p:blipFill>
        <p:spPr>
          <a:xfrm>
            <a:off x="4648200" y="1752600"/>
            <a:ext cx="4038600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a typeface="ＭＳ Ｐゴシック" pitchFamily="1" charset="-128"/>
              </a:rPr>
              <a:t>Website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ea typeface="ＭＳ Ｐゴシック" pitchFamily="1" charset="-128"/>
              </a:rPr>
              <a:t>Google “</a:t>
            </a:r>
            <a:r>
              <a:rPr lang="en-US" dirty="0" err="1" smtClean="0">
                <a:ea typeface="ＭＳ Ｐゴシック" pitchFamily="1" charset="-128"/>
              </a:rPr>
              <a:t>Epi</a:t>
            </a:r>
            <a:r>
              <a:rPr lang="en-US" dirty="0" smtClean="0">
                <a:ea typeface="ＭＳ Ｐゴシック" pitchFamily="1" charset="-128"/>
              </a:rPr>
              <a:t> 150.03” or “DCR UCSF 1 month” or find from TICR home page</a:t>
            </a:r>
          </a:p>
          <a:p>
            <a:endParaRPr lang="en-US" sz="900" dirty="0" smtClean="0">
              <a:ea typeface="ＭＳ Ｐゴシック" pitchFamily="1" charset="-128"/>
            </a:endParaRPr>
          </a:p>
          <a:p>
            <a:r>
              <a:rPr lang="en-US" dirty="0" smtClean="0">
                <a:ea typeface="ＭＳ Ｐゴシック" pitchFamily="1" charset="-128"/>
              </a:rPr>
              <a:t>Course roster, schedule, rooms, readings, PowerPoint files (when available)</a:t>
            </a:r>
          </a:p>
          <a:p>
            <a:endParaRPr lang="en-US" sz="1000" dirty="0" smtClean="0">
              <a:ea typeface="ＭＳ Ｐゴシック" pitchFamily="1" charset="-128"/>
            </a:endParaRPr>
          </a:p>
          <a:p>
            <a:r>
              <a:rPr lang="en-US" dirty="0" smtClean="0">
                <a:ea typeface="ＭＳ Ｐゴシック" pitchFamily="1" charset="-128"/>
              </a:rPr>
              <a:t>Links to recordings of lectures</a:t>
            </a:r>
          </a:p>
        </p:txBody>
      </p:sp>
      <p:sp>
        <p:nvSpPr>
          <p:cNvPr id="3" name="Oval 2"/>
          <p:cNvSpPr/>
          <p:nvPr/>
        </p:nvSpPr>
        <p:spPr>
          <a:xfrm>
            <a:off x="4800600" y="2438400"/>
            <a:ext cx="533400" cy="762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Screen Shot 2016-07-31 at 8.00.06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" r="2442"/>
          <a:stretch>
            <a:fillRect/>
          </a:stretch>
        </p:blipFill>
        <p:spPr>
          <a:xfrm>
            <a:off x="4648200" y="1752600"/>
            <a:ext cx="4038600" cy="4525963"/>
          </a:xfrm>
        </p:spPr>
      </p:pic>
      <p:sp>
        <p:nvSpPr>
          <p:cNvPr id="2" name="Left Arrow 1"/>
          <p:cNvSpPr/>
          <p:nvPr/>
        </p:nvSpPr>
        <p:spPr>
          <a:xfrm>
            <a:off x="5105400" y="2286000"/>
            <a:ext cx="978408" cy="484632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7399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7-31 at 8.36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900"/>
            <a:ext cx="9144000" cy="564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97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7-31 at 8.36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900"/>
            <a:ext cx="9144000" cy="5647282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7761636">
            <a:off x="8009400" y="1051598"/>
            <a:ext cx="978408" cy="484632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3148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581</Words>
  <Application>Microsoft Macintosh PowerPoint</Application>
  <PresentationFormat>On-screen Show (4:3)</PresentationFormat>
  <Paragraphs>151</Paragraphs>
  <Slides>21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Epi 150.03: Designing Clinical Research  Introduction to the Course &amp; The Research Question</vt:lpstr>
      <vt:lpstr>Miriam Kuppermann Department of Obstetrics and Gynecology </vt:lpstr>
      <vt:lpstr>Outline</vt:lpstr>
      <vt:lpstr>Outline</vt:lpstr>
      <vt:lpstr>About the course</vt:lpstr>
      <vt:lpstr>Website</vt:lpstr>
      <vt:lpstr>Website</vt:lpstr>
      <vt:lpstr>PowerPoint Presentation</vt:lpstr>
      <vt:lpstr>PowerPoint Presentation</vt:lpstr>
      <vt:lpstr>About the reading</vt:lpstr>
      <vt:lpstr>About the reading</vt:lpstr>
      <vt:lpstr>Course objectives</vt:lpstr>
      <vt:lpstr>Course ingredients</vt:lpstr>
      <vt:lpstr>Course ingredients</vt:lpstr>
      <vt:lpstr>Brown-bag lunches Fridays   12-1pm    S-214</vt:lpstr>
      <vt:lpstr>Grades, attendance, interruptions </vt:lpstr>
      <vt:lpstr>Faculty for sections 2016</vt:lpstr>
      <vt:lpstr>Changes in section assignments</vt:lpstr>
      <vt:lpstr>Course coordinator</vt:lpstr>
      <vt:lpstr>Questions?</vt:lpstr>
      <vt:lpstr>Outline</vt:lpstr>
    </vt:vector>
  </TitlesOfParts>
  <Company>SOM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Peter Chin-Hong</cp:lastModifiedBy>
  <cp:revision>32</cp:revision>
  <cp:lastPrinted>2013-08-05T14:22:15Z</cp:lastPrinted>
  <dcterms:created xsi:type="dcterms:W3CDTF">2012-08-01T14:09:01Z</dcterms:created>
  <dcterms:modified xsi:type="dcterms:W3CDTF">2016-08-01T14:46:45Z</dcterms:modified>
</cp:coreProperties>
</file>