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89" r:id="rId3"/>
  </p:sldMasterIdLst>
  <p:notesMasterIdLst>
    <p:notesMasterId r:id="rId95"/>
  </p:notesMasterIdLst>
  <p:handoutMasterIdLst>
    <p:handoutMasterId r:id="rId96"/>
  </p:handoutMasterIdLst>
  <p:sldIdLst>
    <p:sldId id="472" r:id="rId4"/>
    <p:sldId id="484" r:id="rId5"/>
    <p:sldId id="486" r:id="rId6"/>
    <p:sldId id="485" r:id="rId7"/>
    <p:sldId id="483" r:id="rId8"/>
    <p:sldId id="487" r:id="rId9"/>
    <p:sldId id="286" r:id="rId10"/>
    <p:sldId id="292" r:id="rId11"/>
    <p:sldId id="467" r:id="rId12"/>
    <p:sldId id="355" r:id="rId13"/>
    <p:sldId id="314" r:id="rId14"/>
    <p:sldId id="391" r:id="rId15"/>
    <p:sldId id="392" r:id="rId16"/>
    <p:sldId id="310" r:id="rId17"/>
    <p:sldId id="262" r:id="rId18"/>
    <p:sldId id="393" r:id="rId19"/>
    <p:sldId id="394" r:id="rId20"/>
    <p:sldId id="263" r:id="rId21"/>
    <p:sldId id="303" r:id="rId22"/>
    <p:sldId id="264" r:id="rId23"/>
    <p:sldId id="265" r:id="rId24"/>
    <p:sldId id="266" r:id="rId25"/>
    <p:sldId id="304" r:id="rId26"/>
    <p:sldId id="274" r:id="rId27"/>
    <p:sldId id="306" r:id="rId28"/>
    <p:sldId id="332" r:id="rId29"/>
    <p:sldId id="395" r:id="rId30"/>
    <p:sldId id="397" r:id="rId31"/>
    <p:sldId id="469" r:id="rId32"/>
    <p:sldId id="476" r:id="rId33"/>
    <p:sldId id="403" r:id="rId34"/>
    <p:sldId id="464" r:id="rId35"/>
    <p:sldId id="404" r:id="rId36"/>
    <p:sldId id="481" r:id="rId37"/>
    <p:sldId id="432" r:id="rId38"/>
    <p:sldId id="478" r:id="rId39"/>
    <p:sldId id="475" r:id="rId40"/>
    <p:sldId id="435" r:id="rId41"/>
    <p:sldId id="434" r:id="rId42"/>
    <p:sldId id="433" r:id="rId43"/>
    <p:sldId id="436" r:id="rId44"/>
    <p:sldId id="437" r:id="rId45"/>
    <p:sldId id="470" r:id="rId46"/>
    <p:sldId id="438" r:id="rId47"/>
    <p:sldId id="418" r:id="rId48"/>
    <p:sldId id="446" r:id="rId49"/>
    <p:sldId id="447" r:id="rId50"/>
    <p:sldId id="479" r:id="rId51"/>
    <p:sldId id="361" r:id="rId52"/>
    <p:sldId id="448" r:id="rId53"/>
    <p:sldId id="449" r:id="rId54"/>
    <p:sldId id="451" r:id="rId55"/>
    <p:sldId id="452" r:id="rId56"/>
    <p:sldId id="453" r:id="rId57"/>
    <p:sldId id="439" r:id="rId58"/>
    <p:sldId id="454" r:id="rId59"/>
    <p:sldId id="455" r:id="rId60"/>
    <p:sldId id="456" r:id="rId61"/>
    <p:sldId id="459" r:id="rId62"/>
    <p:sldId id="339" r:id="rId63"/>
    <p:sldId id="375" r:id="rId64"/>
    <p:sldId id="285" r:id="rId65"/>
    <p:sldId id="387" r:id="rId66"/>
    <p:sldId id="352" r:id="rId67"/>
    <p:sldId id="458" r:id="rId68"/>
    <p:sldId id="389" r:id="rId69"/>
    <p:sldId id="325" r:id="rId70"/>
    <p:sldId id="409" r:id="rId71"/>
    <p:sldId id="468" r:id="rId72"/>
    <p:sldId id="383" r:id="rId73"/>
    <p:sldId id="316" r:id="rId74"/>
    <p:sldId id="317" r:id="rId75"/>
    <p:sldId id="382" r:id="rId76"/>
    <p:sldId id="492" r:id="rId77"/>
    <p:sldId id="442" r:id="rId78"/>
    <p:sldId id="460" r:id="rId79"/>
    <p:sldId id="463" r:id="rId80"/>
    <p:sldId id="461" r:id="rId81"/>
    <p:sldId id="462" r:id="rId82"/>
    <p:sldId id="347" r:id="rId83"/>
    <p:sldId id="348" r:id="rId84"/>
    <p:sldId id="406" r:id="rId85"/>
    <p:sldId id="354" r:id="rId86"/>
    <p:sldId id="376" r:id="rId87"/>
    <p:sldId id="386" r:id="rId88"/>
    <p:sldId id="488" r:id="rId89"/>
    <p:sldId id="491" r:id="rId90"/>
    <p:sldId id="490" r:id="rId91"/>
    <p:sldId id="471" r:id="rId92"/>
    <p:sldId id="480" r:id="rId93"/>
    <p:sldId id="346" r:id="rId94"/>
  </p:sldIdLst>
  <p:sldSz cx="68580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3024">
          <p15:clr>
            <a:srgbClr val="A4A3A4"/>
          </p15:clr>
        </p15:guide>
        <p15:guide id="2" pos="2160">
          <p15:clr>
            <a:srgbClr val="A4A3A4"/>
          </p15:clr>
        </p15:guide>
      </p15:sldGuideLst>
    </p:ext>
    <p:ext uri="{2D200454-40CA-4A62-9FC3-DE9A4176ACB9}">
      <p15:notesGuideLst xmlns="" xmlns:p15="http://schemas.microsoft.com/office/powerpoint/2012/main">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37" clrIdx="1"/>
  <p:cmAuthor id="2" name="Martin, Jeff" initials="MJ"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91" autoAdjust="0"/>
    <p:restoredTop sz="52374" autoAdjust="0"/>
  </p:normalViewPr>
  <p:slideViewPr>
    <p:cSldViewPr>
      <p:cViewPr>
        <p:scale>
          <a:sx n="50" d="100"/>
          <a:sy n="50" d="100"/>
        </p:scale>
        <p:origin x="-2400" y="-72"/>
      </p:cViewPr>
      <p:guideLst>
        <p:guide orient="horz" pos="3024"/>
        <p:guide orient="horz" pos="2208"/>
        <p:guide orient="horz" pos="326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8.wmf"/><Relationship Id="rId1" Type="http://schemas.openxmlformats.org/officeDocument/2006/relationships/image" Target="../media/image16.wmf"/><Relationship Id="rId5" Type="http://schemas.openxmlformats.org/officeDocument/2006/relationships/image" Target="../media/image19.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8.wmf"/><Relationship Id="rId1" Type="http://schemas.openxmlformats.org/officeDocument/2006/relationships/image" Target="../media/image16.wmf"/><Relationship Id="rId6" Type="http://schemas.openxmlformats.org/officeDocument/2006/relationships/image" Target="../media/image26.wmf"/><Relationship Id="rId5" Type="http://schemas.openxmlformats.org/officeDocument/2006/relationships/image" Target="../media/image21.wmf"/><Relationship Id="rId4"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8.wmf"/><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dirty="0"/>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29700" name="Rectangle 1028"/>
          <p:cNvSpPr>
            <a:spLocks noGrp="1" noRot="1" noChangeAspect="1" noChangeArrowheads="1" noTextEdit="1"/>
          </p:cNvSpPr>
          <p:nvPr>
            <p:ph type="sldImg" idx="2"/>
          </p:nvPr>
        </p:nvSpPr>
        <p:spPr bwMode="auto">
          <a:xfrm>
            <a:off x="2225675" y="698500"/>
            <a:ext cx="249713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2230438" y="706438"/>
            <a:ext cx="2486025" cy="3481387"/>
          </a:xfrm>
          <a:ln/>
        </p:spPr>
      </p:sp>
      <p:sp>
        <p:nvSpPr>
          <p:cNvPr id="222211" name="Rectangle 3"/>
          <p:cNvSpPr>
            <a:spLocks noGrp="1" noChangeArrowheads="1"/>
          </p:cNvSpPr>
          <p:nvPr>
            <p:ph type="body" idx="1"/>
          </p:nvPr>
        </p:nvSpPr>
        <p:spPr>
          <a:noFill/>
          <a:ln/>
        </p:spPr>
        <p:txBody>
          <a:bodyPr/>
          <a:lstStyle/>
          <a:p>
            <a:r>
              <a:rPr lang="en-US" altLang="en-US" dirty="0" smtClean="0"/>
              <a:t>As a review, we have now seen how DAGs can broaden our understanding about the interpretation of data.  Just by knowing a few simple rules about</a:t>
            </a:r>
            <a:r>
              <a:rPr lang="en-US" altLang="en-US" baseline="0" dirty="0" smtClean="0"/>
              <a:t> how to draw and read DAGs, we can prove to ourselves how any </a:t>
            </a:r>
            <a:r>
              <a:rPr lang="en-US" altLang="en-US" dirty="0" smtClean="0"/>
              <a:t>statistical (numerical) association in our data can represent one of 6 different inferences.  Any statistical (numerical) association in your</a:t>
            </a:r>
            <a:r>
              <a:rPr lang="en-US" altLang="en-US" baseline="0" dirty="0" smtClean="0"/>
              <a:t> data between two variables (say, exposure and outcome) </a:t>
            </a:r>
            <a:r>
              <a:rPr lang="en-US" altLang="en-US" dirty="0" smtClean="0"/>
              <a:t>might be due to confounding, conditioning on a collider (i.e., selection bias), measurement bias, reverse causality, chance, or truth (causal effect). Of course,</a:t>
            </a:r>
            <a:r>
              <a:rPr lang="en-US" altLang="en-US" baseline="0" dirty="0" smtClean="0"/>
              <a:t> DAGs don’t formally encode chance, they just encode so-called “structural” issues (i.e., bias).  We have, in any case, depicted chance as number 5, by showing no true causal relationship between exposure and outcome (no edge between exposure and outcome).</a:t>
            </a:r>
          </a:p>
          <a:p>
            <a:endParaRPr lang="en-US" altLang="en-US" baseline="0" dirty="0" smtClean="0"/>
          </a:p>
        </p:txBody>
      </p:sp>
    </p:spTree>
    <p:extLst>
      <p:ext uri="{BB962C8B-B14F-4D97-AF65-F5344CB8AC3E}">
        <p14:creationId xmlns:p14="http://schemas.microsoft.com/office/powerpoint/2010/main" val="295379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p>
            <a:fld id="{E544FFC5-009C-40D0-AD49-36CA60C2BED9}" type="slidenum">
              <a:rPr lang="en-US" altLang="en-US" smtClean="0"/>
              <a:pPr/>
              <a:t>11</a:t>
            </a:fld>
            <a:endParaRPr lang="en-US" altLang="en-US" dirty="0" smtClean="0"/>
          </a:p>
        </p:txBody>
      </p:sp>
      <p:sp>
        <p:nvSpPr>
          <p:cNvPr id="46082" name="Rectangle 2"/>
          <p:cNvSpPr>
            <a:spLocks noGrp="1" noRot="1" noChangeAspect="1" noChangeArrowheads="1" noTextEdit="1"/>
          </p:cNvSpPr>
          <p:nvPr>
            <p:ph type="sldImg"/>
          </p:nvPr>
        </p:nvSpPr>
        <p:spPr>
          <a:xfrm>
            <a:off x="2225675" y="698500"/>
            <a:ext cx="2497138" cy="3495675"/>
          </a:xfrm>
          <a:ln/>
        </p:spPr>
      </p:sp>
      <p:sp>
        <p:nvSpPr>
          <p:cNvPr id="46083" name="Rectangle 3"/>
          <p:cNvSpPr>
            <a:spLocks noGrp="1" noChangeArrowheads="1"/>
          </p:cNvSpPr>
          <p:nvPr>
            <p:ph type="body" idx="1"/>
          </p:nvPr>
        </p:nvSpPr>
        <p:spPr>
          <a:noFill/>
          <a:ln/>
        </p:spPr>
        <p:txBody>
          <a:bodyPr/>
          <a:lstStyle/>
          <a:p>
            <a:r>
              <a:rPr lang="en-US" altLang="en-US" sz="900" dirty="0" smtClean="0"/>
              <a:t>Let’s recall another example from two sessions ago. This was a case-control study looking at the effectiveness of AZT in preventing HIV acquisition</a:t>
            </a:r>
            <a:r>
              <a:rPr lang="en-US" altLang="en-US" sz="900" baseline="0" dirty="0" smtClean="0"/>
              <a:t> </a:t>
            </a:r>
            <a:r>
              <a:rPr lang="en-US" altLang="en-US" sz="900" dirty="0" smtClean="0"/>
              <a:t>after a needlestick from an HIV-infected patient among health care workers.  The context is that needlesticks among health care workers from patients with HIV disease are unfortunately all too common.  The question is whether taking the drug called AZT right after a needlestick can prevent the healthcare worker from becoming infected with HIV.  Attempts to address this question with a RCT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900" dirty="0" smtClean="0"/>
          </a:p>
          <a:p>
            <a:r>
              <a:rPr lang="en-US" altLang="en-US" sz="900" dirty="0" smtClean="0"/>
              <a:t>Thus, the exposure in question is the use of AZT and the outcome is the occurrence of HIV. Cases were health care workers who had acquired HIV after a needlestick and controls were health care workers who did not acquire HIV after a needlestick.  In the crude analysis, the OR was 0.61, which, by the way, was not statistically significant, i.e. no strong evidence of a benefit from AZT.  However, remember that the authors were aware of confounding by severity of exposure and hence they stratified by the severity of the needlestick.   When they did this, the stratum-specific estimates are now much greater in magnitude (farther away</a:t>
            </a:r>
            <a:r>
              <a:rPr lang="en-US" altLang="en-US" sz="900" baseline="0" dirty="0" smtClean="0"/>
              <a:t> from 1)</a:t>
            </a:r>
            <a:r>
              <a:rPr lang="en-US" altLang="en-US" sz="900" dirty="0" smtClean="0"/>
              <a:t>.  Not only are they much lower, but the stratum-specific estimates look different from each other.  Hence, the first thing to decide is whether interaction is present.  </a:t>
            </a:r>
          </a:p>
        </p:txBody>
      </p:sp>
    </p:spTree>
    <p:extLst>
      <p:ext uri="{BB962C8B-B14F-4D97-AF65-F5344CB8AC3E}">
        <p14:creationId xmlns:p14="http://schemas.microsoft.com/office/powerpoint/2010/main" val="159194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p>
            <a:fld id="{D6AAA5F5-4DB0-4E73-ABE8-C5D48DAF7821}" type="slidenum">
              <a:rPr lang="en-US" altLang="en-US" smtClean="0"/>
              <a:pPr/>
              <a:t>12</a:t>
            </a:fld>
            <a:endParaRPr lang="en-US" altLang="en-US" dirty="0" smtClean="0"/>
          </a:p>
        </p:txBody>
      </p:sp>
      <p:sp>
        <p:nvSpPr>
          <p:cNvPr id="49154" name="Rectangle 2"/>
          <p:cNvSpPr>
            <a:spLocks noGrp="1" noRot="1" noChangeAspect="1" noChangeArrowheads="1" noTextEdit="1"/>
          </p:cNvSpPr>
          <p:nvPr>
            <p:ph type="sldImg"/>
          </p:nvPr>
        </p:nvSpPr>
        <p:spPr>
          <a:xfrm>
            <a:off x="2225675" y="698500"/>
            <a:ext cx="2497138" cy="3495675"/>
          </a:xfrm>
          <a:ln/>
        </p:spPr>
      </p:sp>
      <p:sp>
        <p:nvSpPr>
          <p:cNvPr id="49155" name="Rectangle 3"/>
          <p:cNvSpPr>
            <a:spLocks noGrp="1" noChangeArrowheads="1"/>
          </p:cNvSpPr>
          <p:nvPr>
            <p:ph type="body" idx="1"/>
          </p:nvPr>
        </p:nvSpPr>
        <p:spPr>
          <a:noFill/>
          <a:ln/>
        </p:spPr>
        <p:txBody>
          <a:bodyPr/>
          <a:lstStyle/>
          <a:p>
            <a:r>
              <a:rPr lang="en-US" altLang="en-US" sz="900" dirty="0" smtClean="0"/>
              <a:t>What do you think?  </a:t>
            </a:r>
          </a:p>
          <a:p>
            <a:endParaRPr lang="en-US" altLang="en-US" sz="900" dirty="0" smtClean="0"/>
          </a:p>
        </p:txBody>
      </p:sp>
    </p:spTree>
    <p:extLst>
      <p:ext uri="{BB962C8B-B14F-4D97-AF65-F5344CB8AC3E}">
        <p14:creationId xmlns:p14="http://schemas.microsoft.com/office/powerpoint/2010/main" val="60724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p:spPr>
        <p:txBody>
          <a:bodyPr/>
          <a:lstStyle/>
          <a:p>
            <a:fld id="{CBA64445-AFD7-47B3-9B3F-B43A10CABCCB}" type="slidenum">
              <a:rPr lang="en-US" altLang="en-US" smtClean="0"/>
              <a:pPr/>
              <a:t>13</a:t>
            </a:fld>
            <a:endParaRPr lang="en-US" altLang="en-US" dirty="0" smtClean="0"/>
          </a:p>
        </p:txBody>
      </p:sp>
      <p:sp>
        <p:nvSpPr>
          <p:cNvPr id="52226" name="Rectangle 2"/>
          <p:cNvSpPr>
            <a:spLocks noGrp="1" noRot="1" noChangeAspect="1" noChangeArrowheads="1" noTextEdit="1"/>
          </p:cNvSpPr>
          <p:nvPr>
            <p:ph type="sldImg"/>
          </p:nvPr>
        </p:nvSpPr>
        <p:spPr>
          <a:xfrm>
            <a:off x="2225675" y="698500"/>
            <a:ext cx="2497138" cy="3495675"/>
          </a:xfrm>
          <a:ln/>
        </p:spPr>
      </p:sp>
      <p:sp>
        <p:nvSpPr>
          <p:cNvPr id="52227" name="Rectangle 3"/>
          <p:cNvSpPr>
            <a:spLocks noGrp="1" noChangeArrowheads="1"/>
          </p:cNvSpPr>
          <p:nvPr>
            <p:ph type="body" idx="1"/>
          </p:nvPr>
        </p:nvSpPr>
        <p:spPr>
          <a:noFill/>
          <a:ln/>
        </p:spPr>
        <p:txBody>
          <a:bodyPr/>
          <a:lstStyle/>
          <a:p>
            <a:r>
              <a:rPr lang="en-US" altLang="en-US" sz="900" dirty="0" smtClean="0"/>
              <a:t>Well, this is a big substantive</a:t>
            </a:r>
            <a:r>
              <a:rPr lang="en-US" altLang="en-US" sz="900" baseline="0" dirty="0" smtClean="0"/>
              <a:t> </a:t>
            </a:r>
            <a:r>
              <a:rPr lang="en-US" altLang="en-US" sz="900" dirty="0" smtClean="0"/>
              <a:t>difference in magnitude between the two strata (0 and 0.35),</a:t>
            </a:r>
            <a:r>
              <a:rPr lang="en-US" altLang="en-US" sz="900" baseline="0" dirty="0" smtClean="0"/>
              <a:t> </a:t>
            </a:r>
            <a:r>
              <a:rPr lang="en-US" altLang="en-US" sz="900" dirty="0" smtClean="0"/>
              <a:t>but note how few cases there are in the minor needlestick severity group.  Accordingly, when we look at a statistical test of heterogeneity, we see a p value of 0.44 showing that chance could have easily caused this difference between strata even when there is truly no interaction.  So, the authors did not decide to declare that there was any important interaction.  We agree with the decision not to report interaction.  Also, remember, although it is more interesting, it is also a bit more complicated to report interaction.  Hence, you would not want to report if</a:t>
            </a:r>
            <a:r>
              <a:rPr lang="en-US" altLang="en-US" sz="900" baseline="0" dirty="0" smtClean="0"/>
              <a:t> it is unwarranted.</a:t>
            </a:r>
            <a:endParaRPr lang="en-US" altLang="en-US" sz="900" dirty="0" smtClean="0"/>
          </a:p>
          <a:p>
            <a:endParaRPr lang="en-US" altLang="en-US" sz="900" dirty="0" smtClean="0"/>
          </a:p>
          <a:p>
            <a:endParaRPr lang="en-US" altLang="en-US" sz="900" dirty="0" smtClean="0"/>
          </a:p>
        </p:txBody>
      </p:sp>
    </p:spTree>
    <p:extLst>
      <p:ext uri="{BB962C8B-B14F-4D97-AF65-F5344CB8AC3E}">
        <p14:creationId xmlns:p14="http://schemas.microsoft.com/office/powerpoint/2010/main" val="202056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p:cNvSpPr>
            <a:spLocks noGrp="1" noChangeArrowheads="1"/>
          </p:cNvSpPr>
          <p:nvPr>
            <p:ph type="sldNum" sz="quarter" idx="5"/>
          </p:nvPr>
        </p:nvSpPr>
        <p:spPr>
          <a:noFill/>
        </p:spPr>
        <p:txBody>
          <a:bodyPr/>
          <a:lstStyle/>
          <a:p>
            <a:fld id="{B66EE7C8-C1DD-44B4-9F13-0F85D523025D}" type="slidenum">
              <a:rPr lang="en-US" altLang="en-US" smtClean="0"/>
              <a:pPr/>
              <a:t>14</a:t>
            </a:fld>
            <a:endParaRPr lang="en-US" altLang="en-US" dirty="0" smtClean="0"/>
          </a:p>
        </p:txBody>
      </p:sp>
      <p:sp>
        <p:nvSpPr>
          <p:cNvPr id="55298" name="Rectangle 2"/>
          <p:cNvSpPr>
            <a:spLocks noGrp="1" noRot="1" noChangeAspect="1" noChangeArrowheads="1" noTextEdit="1"/>
          </p:cNvSpPr>
          <p:nvPr>
            <p:ph type="sldImg"/>
          </p:nvPr>
        </p:nvSpPr>
        <p:spPr>
          <a:xfrm>
            <a:off x="2225675" y="698500"/>
            <a:ext cx="2497138" cy="3495675"/>
          </a:xfrm>
          <a:ln/>
        </p:spPr>
      </p:sp>
      <p:sp>
        <p:nvSpPr>
          <p:cNvPr id="55299" name="Rectangle 3"/>
          <p:cNvSpPr>
            <a:spLocks noGrp="1" noChangeArrowheads="1"/>
          </p:cNvSpPr>
          <p:nvPr>
            <p:ph type="body" idx="1"/>
          </p:nvPr>
        </p:nvSpPr>
        <p:spPr>
          <a:noFill/>
          <a:ln/>
        </p:spPr>
        <p:txBody>
          <a:bodyPr/>
          <a:lstStyle/>
          <a:p>
            <a:r>
              <a:rPr lang="en-US" altLang="en-US" dirty="0" smtClean="0"/>
              <a:t>Back to our example, we have decided not to report or declare interaction.  This means that we are assuming that the two strata are both estimating the same thing.  How do we estimate the quantity that both strata are estimating?  In other words, how do we now complete the analysis and get a</a:t>
            </a:r>
            <a:r>
              <a:rPr lang="en-US" altLang="en-US" baseline="0" dirty="0" smtClean="0"/>
              <a:t> single </a:t>
            </a:r>
            <a:r>
              <a:rPr lang="en-US" altLang="en-US" dirty="0" smtClean="0"/>
              <a:t>unconfounded estimate of the effect of AZT on HIV acquisition?  </a:t>
            </a:r>
          </a:p>
        </p:txBody>
      </p:sp>
    </p:spTree>
    <p:extLst>
      <p:ext uri="{BB962C8B-B14F-4D97-AF65-F5344CB8AC3E}">
        <p14:creationId xmlns:p14="http://schemas.microsoft.com/office/powerpoint/2010/main" val="164266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15</a:t>
            </a:fld>
            <a:endParaRPr lang="en-US" altLang="en-US" dirty="0" smtClean="0"/>
          </a:p>
        </p:txBody>
      </p:sp>
      <p:sp>
        <p:nvSpPr>
          <p:cNvPr id="58370" name="Rectangle 2"/>
          <p:cNvSpPr>
            <a:spLocks noGrp="1" noRot="1" noChangeAspect="1" noChangeArrowheads="1" noTextEdit="1"/>
          </p:cNvSpPr>
          <p:nvPr>
            <p:ph type="sldImg"/>
          </p:nvPr>
        </p:nvSpPr>
        <p:spPr>
          <a:xfrm>
            <a:off x="2225675" y="698500"/>
            <a:ext cx="2497138" cy="3495675"/>
          </a:xfrm>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forming</a:t>
            </a:r>
            <a:r>
              <a:rPr lang="en-US" altLang="en-US" baseline="0" dirty="0" smtClean="0"/>
              <a:t> a</a:t>
            </a:r>
            <a:r>
              <a:rPr lang="en-US" altLang="en-US" dirty="0" smtClean="0"/>
              <a:t> weighted average.  </a:t>
            </a:r>
          </a:p>
          <a:p>
            <a:endParaRPr lang="en-US" altLang="en-US" dirty="0" smtClean="0"/>
          </a:p>
          <a:p>
            <a:r>
              <a:rPr lang="en-US" altLang="en-US" dirty="0" smtClean="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smtClean="0"/>
              <a:t> formula)</a:t>
            </a:r>
            <a:r>
              <a:rPr lang="en-US" altLang="en-US" dirty="0" smtClean="0"/>
              <a:t>.  We take the measure of association in each stratum and multiply by the weight and then add all of this up.  Then, we divide by the total sum of the weights.  A simple mean is an example of a weighted average where all the weights are 1.  For example, the average of 2, 4, 6, and 8 equals 1(2) + 1(4) + 1(6) + 1(8) / (4*1) which equals 5.</a:t>
            </a:r>
          </a:p>
          <a:p>
            <a:endParaRPr lang="en-US" altLang="en-US" dirty="0" smtClean="0"/>
          </a:p>
          <a:p>
            <a:r>
              <a:rPr lang="en-US" altLang="en-US" dirty="0" smtClean="0"/>
              <a:t>Which weight we should use in our goal of forming</a:t>
            </a:r>
            <a:r>
              <a:rPr lang="en-US" altLang="en-US" baseline="0" dirty="0" smtClean="0"/>
              <a:t> a single summary adjusted measure of association </a:t>
            </a:r>
            <a:r>
              <a:rPr lang="en-US" altLang="en-US" dirty="0" smtClean="0"/>
              <a:t>depends upon a lot of factors, like the measure of association you are calculating, the nature of the data, and the purpose of the analysis.  These weighting</a:t>
            </a:r>
            <a:r>
              <a:rPr lang="en-US" altLang="en-US" baseline="0" dirty="0" smtClean="0"/>
              <a:t> methods have been developed by statisticians in the last century.  </a:t>
            </a:r>
            <a:r>
              <a:rPr lang="en-US" altLang="en-US" dirty="0" smtClean="0"/>
              <a:t>Two methods that we will discuss today are called Woolf’s method and the method of Mantel and Haenszel.  The method of Mantel and Haenszel has over the years become the method of choice in most</a:t>
            </a:r>
            <a:r>
              <a:rPr lang="en-US" altLang="en-US" baseline="0" dirty="0" smtClean="0"/>
              <a:t> stratification contexts</a:t>
            </a:r>
            <a:r>
              <a:rPr lang="en-US" altLang="en-US" dirty="0" smtClean="0"/>
              <a:t>.</a:t>
            </a:r>
          </a:p>
          <a:p>
            <a:endParaRPr lang="en-US" altLang="en-US" dirty="0" smtClean="0"/>
          </a:p>
          <a:p>
            <a:endParaRPr lang="en-US" altLang="en-US" dirty="0" smtClean="0"/>
          </a:p>
        </p:txBody>
      </p:sp>
    </p:spTree>
    <p:extLst>
      <p:ext uri="{BB962C8B-B14F-4D97-AF65-F5344CB8AC3E}">
        <p14:creationId xmlns:p14="http://schemas.microsoft.com/office/powerpoint/2010/main" val="345844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p>
            <a:fld id="{D2EAC7DE-84D3-414C-9B03-85283A69237F}" type="slidenum">
              <a:rPr lang="en-US" altLang="en-US" smtClean="0"/>
              <a:pPr/>
              <a:t>16</a:t>
            </a:fld>
            <a:endParaRPr lang="en-US" altLang="en-US" dirty="0" smtClean="0"/>
          </a:p>
        </p:txBody>
      </p:sp>
      <p:sp>
        <p:nvSpPr>
          <p:cNvPr id="61442" name="Rectangle 2"/>
          <p:cNvSpPr>
            <a:spLocks noGrp="1" noRot="1" noChangeAspect="1" noChangeArrowheads="1" noTextEdit="1"/>
          </p:cNvSpPr>
          <p:nvPr>
            <p:ph type="sldImg"/>
          </p:nvPr>
        </p:nvSpPr>
        <p:spPr>
          <a:xfrm>
            <a:off x="2225675" y="698500"/>
            <a:ext cx="2497138" cy="3495675"/>
          </a:xfrm>
          <a:ln/>
        </p:spPr>
      </p:sp>
      <p:sp>
        <p:nvSpPr>
          <p:cNvPr id="61443" name="Rectangle 3"/>
          <p:cNvSpPr>
            <a:spLocks noGrp="1" noChangeArrowheads="1"/>
          </p:cNvSpPr>
          <p:nvPr>
            <p:ph type="body" idx="1"/>
          </p:nvPr>
        </p:nvSpPr>
        <p:spPr>
          <a:noFill/>
          <a:ln/>
        </p:spPr>
        <p:txBody>
          <a:bodyPr/>
          <a:lstStyle/>
          <a:p>
            <a:r>
              <a:rPr lang="en-US" altLang="en-US" dirty="0" smtClean="0"/>
              <a:t>Back to our example, we know that the weighted average is going to be somewhere between 0.0 and 0.35, but where exactly is it going to be?  In other words, how are we going to weight these two strata?  How do we get</a:t>
            </a:r>
            <a:r>
              <a:rPr lang="en-US" altLang="en-US" baseline="0" dirty="0" smtClean="0"/>
              <a:t> the w</a:t>
            </a:r>
            <a:r>
              <a:rPr lang="en-US" altLang="en-US" baseline="-25000" dirty="0" smtClean="0"/>
              <a:t>i</a:t>
            </a:r>
            <a:r>
              <a:rPr lang="en-US" altLang="en-US" baseline="0" dirty="0" smtClean="0"/>
              <a:t>’s?  </a:t>
            </a:r>
            <a:r>
              <a:rPr lang="en-US" altLang="en-US" dirty="0" smtClean="0"/>
              <a:t>Would you weight them by sample size, number of cases,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Tree>
    <p:extLst>
      <p:ext uri="{BB962C8B-B14F-4D97-AF65-F5344CB8AC3E}">
        <p14:creationId xmlns:p14="http://schemas.microsoft.com/office/powerpoint/2010/main" val="913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A6EED625-C51E-414A-994D-94AB7B4FD7A8}" type="slidenum">
              <a:rPr lang="en-US" altLang="en-US" smtClean="0"/>
              <a:pPr/>
              <a:t>17</a:t>
            </a:fld>
            <a:endParaRPr lang="en-US" altLang="en-US" dirty="0" smtClean="0"/>
          </a:p>
        </p:txBody>
      </p:sp>
      <p:sp>
        <p:nvSpPr>
          <p:cNvPr id="64514" name="Rectangle 2"/>
          <p:cNvSpPr>
            <a:spLocks noGrp="1" noRot="1" noChangeAspect="1" noChangeArrowheads="1" noTextEdit="1"/>
          </p:cNvSpPr>
          <p:nvPr>
            <p:ph type="sldImg"/>
          </p:nvPr>
        </p:nvSpPr>
        <p:spPr>
          <a:xfrm>
            <a:off x="2225675" y="698500"/>
            <a:ext cx="2497138" cy="3495675"/>
          </a:xfrm>
          <a:ln/>
        </p:spPr>
      </p:sp>
      <p:sp>
        <p:nvSpPr>
          <p:cNvPr id="64515" name="Rectangle 3"/>
          <p:cNvSpPr>
            <a:spLocks noGrp="1" noChangeArrowheads="1"/>
          </p:cNvSpPr>
          <p:nvPr>
            <p:ph type="body" idx="1"/>
          </p:nvPr>
        </p:nvSpPr>
        <p:spPr>
          <a:noFill/>
          <a:ln/>
        </p:spPr>
        <p:txBody>
          <a:bodyPr/>
          <a:lstStyle/>
          <a:p>
            <a:r>
              <a:rPr lang="en-US" altLang="en-US" dirty="0" smtClean="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smtClean="0"/>
              <a:t> w</a:t>
            </a:r>
            <a:r>
              <a:rPr lang="en-US" altLang="en-US" dirty="0" smtClean="0"/>
              <a:t>e will</a:t>
            </a:r>
            <a:r>
              <a:rPr lang="en-US" altLang="en-US" baseline="0" dirty="0" smtClean="0"/>
              <a:t> </a:t>
            </a:r>
            <a:r>
              <a:rPr lang="en-US" altLang="en-US" dirty="0" smtClean="0"/>
              <a:t>focus on what has</a:t>
            </a:r>
            <a:r>
              <a:rPr lang="en-US" altLang="en-US" baseline="0" dirty="0" smtClean="0"/>
              <a:t> gained the most theoretical support by weighting according to the precision of the estimate, i.e., how confident we are in our estimate.  </a:t>
            </a:r>
            <a:r>
              <a:rPr lang="en-US" altLang="en-US" dirty="0" smtClean="0"/>
              <a:t>To do this, we will use the so-called variance or precision estimators, which weight by the inverse of the stratum-specific variance.</a:t>
            </a:r>
          </a:p>
        </p:txBody>
      </p:sp>
    </p:spTree>
    <p:extLst>
      <p:ext uri="{BB962C8B-B14F-4D97-AF65-F5344CB8AC3E}">
        <p14:creationId xmlns:p14="http://schemas.microsoft.com/office/powerpoint/2010/main" val="163225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p:spPr>
        <p:txBody>
          <a:bodyPr/>
          <a:lstStyle/>
          <a:p>
            <a:fld id="{A487A613-437A-4F0A-9EFD-2326D987D8B9}" type="slidenum">
              <a:rPr lang="en-US" altLang="en-US" smtClean="0"/>
              <a:pPr/>
              <a:t>18</a:t>
            </a:fld>
            <a:endParaRPr lang="en-US" altLang="en-US" dirty="0" smtClean="0"/>
          </a:p>
        </p:txBody>
      </p:sp>
      <p:sp>
        <p:nvSpPr>
          <p:cNvPr id="67586" name="Rectangle 1026"/>
          <p:cNvSpPr>
            <a:spLocks noGrp="1" noRot="1" noChangeAspect="1" noChangeArrowheads="1" noTextEdit="1"/>
          </p:cNvSpPr>
          <p:nvPr>
            <p:ph type="sldImg"/>
          </p:nvPr>
        </p:nvSpPr>
        <p:spPr>
          <a:xfrm>
            <a:off x="2225675" y="698500"/>
            <a:ext cx="2497138" cy="3495675"/>
          </a:xfrm>
          <a:ln/>
        </p:spPr>
      </p:sp>
      <p:sp>
        <p:nvSpPr>
          <p:cNvPr id="67587" name="Rectangle 1027"/>
          <p:cNvSpPr>
            <a:spLocks noGrp="1" noChangeArrowheads="1"/>
          </p:cNvSpPr>
          <p:nvPr>
            <p:ph type="body" idx="1"/>
          </p:nvPr>
        </p:nvSpPr>
        <p:spPr>
          <a:noFill/>
          <a:ln/>
        </p:spPr>
        <p:txBody>
          <a:bodyPr/>
          <a:lstStyle/>
          <a:p>
            <a:r>
              <a:rPr lang="en-US" altLang="en-US" dirty="0" smtClean="0"/>
              <a:t>To understand the 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In this method, when we estimate an adjusted odds ratio, we actually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exponentiate this to get back to the native scale.</a:t>
            </a:r>
          </a:p>
          <a:p>
            <a:endParaRPr lang="en-US" altLang="en-US" dirty="0" smtClean="0"/>
          </a:p>
          <a:p>
            <a:r>
              <a:rPr lang="en-US" altLang="en-US" dirty="0" smtClean="0"/>
              <a:t>The weight is not the variance per se of the log odds ratio per se, but it is the inverse of the variance. So, what you see in the denominator of the weight is the variance of the log odds ratios.   This makes sense</a:t>
            </a:r>
            <a:r>
              <a:rPr lang="en-US" altLang="en-US" baseline="0" dirty="0" smtClean="0"/>
              <a:t> </a:t>
            </a:r>
            <a:r>
              <a:rPr lang="en-US" altLang="en-US" dirty="0" smtClean="0"/>
              <a:t>because the bigger the variance, the inverse of the variance is small and thus a smaller weight.  The smaller the variance, i.e. the more confident that you have nailed down the estimate, the inverse is larger - i.e. more weight.  </a:t>
            </a:r>
          </a:p>
          <a:p>
            <a:endParaRPr lang="en-US" altLang="en-US" dirty="0" smtClean="0"/>
          </a:p>
          <a:p>
            <a:r>
              <a:rPr lang="en-US" altLang="en-US" dirty="0" smtClean="0"/>
              <a:t>Original reference:</a:t>
            </a:r>
            <a:r>
              <a:rPr lang="en-US" altLang="en-US" baseline="0" dirty="0" smtClean="0"/>
              <a:t>  </a:t>
            </a:r>
            <a:r>
              <a:rPr lang="en-US" sz="1200" b="0" i="0" u="none" strike="noStrike" kern="1200" baseline="0" dirty="0" smtClean="0">
                <a:solidFill>
                  <a:schemeClr val="tx1"/>
                </a:solidFill>
                <a:latin typeface="Times New Roman" pitchFamily="18" charset="0"/>
                <a:ea typeface="+mn-ea"/>
                <a:cs typeface="+mn-cs"/>
              </a:rPr>
              <a:t>Woolf B.  On estimating the relation between blood group disease. Annals of Human Genetics 19: 251–253, 1955.</a:t>
            </a:r>
            <a:endParaRPr lang="en-US" altLang="en-US" dirty="0" smtClean="0"/>
          </a:p>
        </p:txBody>
      </p:sp>
    </p:spTree>
    <p:extLst>
      <p:ext uri="{BB962C8B-B14F-4D97-AF65-F5344CB8AC3E}">
        <p14:creationId xmlns:p14="http://schemas.microsoft.com/office/powerpoint/2010/main" val="22931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p:spPr>
        <p:txBody>
          <a:bodyPr/>
          <a:lstStyle/>
          <a:p>
            <a:fld id="{BC706273-4E60-41C3-A24F-DEDD550278E6}" type="slidenum">
              <a:rPr lang="en-US" altLang="en-US" smtClean="0"/>
              <a:pPr/>
              <a:t>19</a:t>
            </a:fld>
            <a:endParaRPr lang="en-US" altLang="en-US" dirty="0" smtClean="0"/>
          </a:p>
        </p:txBody>
      </p:sp>
      <p:sp>
        <p:nvSpPr>
          <p:cNvPr id="70658" name="Rectangle 1026"/>
          <p:cNvSpPr>
            <a:spLocks noGrp="1" noRot="1" noChangeAspect="1" noChangeArrowheads="1" noTextEdit="1"/>
          </p:cNvSpPr>
          <p:nvPr>
            <p:ph type="sldImg"/>
          </p:nvPr>
        </p:nvSpPr>
        <p:spPr>
          <a:xfrm>
            <a:off x="2225675" y="698500"/>
            <a:ext cx="2497138" cy="3495675"/>
          </a:xfrm>
          <a:ln/>
        </p:spPr>
      </p:sp>
      <p:sp>
        <p:nvSpPr>
          <p:cNvPr id="70659" name="Rectangle 1027"/>
          <p:cNvSpPr>
            <a:spLocks noGrp="1" noChangeArrowheads="1"/>
          </p:cNvSpPr>
          <p:nvPr>
            <p:ph type="body" idx="1"/>
          </p:nvPr>
        </p:nvSpPr>
        <p:spPr>
          <a:noFill/>
          <a:ln/>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Tree>
    <p:extLst>
      <p:ext uri="{BB962C8B-B14F-4D97-AF65-F5344CB8AC3E}">
        <p14:creationId xmlns:p14="http://schemas.microsoft.com/office/powerpoint/2010/main" val="231930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p:spPr>
        <p:txBody>
          <a:bodyPr/>
          <a:lstStyle/>
          <a:p>
            <a:fld id="{8D5B838F-6382-4960-9C89-908369595107}" type="slidenum">
              <a:rPr lang="en-US" altLang="en-US" smtClean="0"/>
              <a:pPr/>
              <a:t>20</a:t>
            </a:fld>
            <a:endParaRPr lang="en-US" altLang="en-US" dirty="0" smtClean="0"/>
          </a:p>
        </p:txBody>
      </p:sp>
      <p:sp>
        <p:nvSpPr>
          <p:cNvPr id="72706" name="Rectangle 1026"/>
          <p:cNvSpPr>
            <a:spLocks noGrp="1" noRot="1" noChangeAspect="1" noChangeArrowheads="1" noTextEdit="1"/>
          </p:cNvSpPr>
          <p:nvPr>
            <p:ph type="sldImg"/>
          </p:nvPr>
        </p:nvSpPr>
        <p:spPr>
          <a:xfrm>
            <a:off x="2225675" y="698500"/>
            <a:ext cx="2497138" cy="3495675"/>
          </a:xfrm>
          <a:ln/>
        </p:spPr>
      </p:sp>
      <p:sp>
        <p:nvSpPr>
          <p:cNvPr id="72707" name="Rectangle 1027"/>
          <p:cNvSpPr>
            <a:spLocks noGrp="1" noChangeArrowheads="1"/>
          </p:cNvSpPr>
          <p:nvPr>
            <p:ph type="body" idx="1"/>
          </p:nvPr>
        </p:nvSpPr>
        <p:spPr>
          <a:noFill/>
          <a:ln/>
        </p:spPr>
        <p:txBody>
          <a:bodyPr/>
          <a:lstStyle/>
          <a:p>
            <a:r>
              <a:rPr lang="en-US" altLang="en-US" dirty="0" smtClean="0"/>
              <a:t>So, Woolf’s method is conceptually very straightforward and has its uses, especially when the number of strata are small and the sample size within each stratum is large, but it</a:t>
            </a:r>
            <a:r>
              <a:rPr lang="en-US" altLang="en-US" baseline="0" dirty="0" smtClean="0"/>
              <a:t> formally </a:t>
            </a:r>
            <a:r>
              <a:rPr lang="en-US" altLang="en-US" dirty="0" smtClean="0"/>
              <a:t>does not work when there are zeros in cells.  You can substitute 0.5 in these cells to get answers as a</a:t>
            </a:r>
            <a:r>
              <a:rPr lang="en-US" altLang="en-US" baseline="0" dirty="0" smtClean="0"/>
              <a:t> work-around</a:t>
            </a:r>
            <a:r>
              <a:rPr lang="en-US" altLang="en-US" dirty="0" smtClean="0"/>
              <a:t>, but this is an imperfect solution.   </a:t>
            </a:r>
          </a:p>
          <a:p>
            <a:endParaRPr lang="en-US" altLang="en-US" dirty="0" smtClean="0"/>
          </a:p>
          <a:p>
            <a:r>
              <a:rPr lang="en-US" altLang="en-US" dirty="0" smtClean="0"/>
              <a:t>You can also find formulae for the Woolf’s approach for other measures of association, like a risk ratio, risk difference in textbooks and software documentation.  In practice, Woolf’s method is rarely used these days, but we describe it first because it most clearly illustrates weighting.  </a:t>
            </a:r>
          </a:p>
        </p:txBody>
      </p:sp>
    </p:spTree>
    <p:extLst>
      <p:ext uri="{BB962C8B-B14F-4D97-AF65-F5344CB8AC3E}">
        <p14:creationId xmlns:p14="http://schemas.microsoft.com/office/powerpoint/2010/main" val="2568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3</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2230438" y="706438"/>
            <a:ext cx="248602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Similarly,</a:t>
            </a:r>
            <a:r>
              <a:rPr lang="en-US" altLang="en-US" baseline="0" dirty="0" smtClean="0"/>
              <a:t> a</a:t>
            </a:r>
            <a:r>
              <a:rPr lang="en-US" altLang="en-US" dirty="0" smtClean="0"/>
              <a:t>ny time</a:t>
            </a:r>
            <a:r>
              <a:rPr lang="en-US" altLang="en-US" baseline="0" dirty="0" smtClean="0"/>
              <a:t> we fail to show evidence for </a:t>
            </a:r>
            <a:r>
              <a:rPr lang="en-US" altLang="en-US" dirty="0" smtClean="0"/>
              <a:t>statistical (numerical) association in our</a:t>
            </a:r>
            <a:r>
              <a:rPr lang="en-US" altLang="en-US" baseline="0" dirty="0" smtClean="0"/>
              <a:t> data between two variables (say, exposure and outcome), DAGs help us to remember the possible explanations.  A lack of statistical association between exposure and disease </a:t>
            </a:r>
            <a:r>
              <a:rPr lang="en-US" altLang="en-US" dirty="0" smtClean="0"/>
              <a:t>might be due to unmanaged confounding (“negative</a:t>
            </a:r>
            <a:r>
              <a:rPr lang="en-US" altLang="en-US" baseline="0" dirty="0" smtClean="0"/>
              <a:t> confounding”)</a:t>
            </a:r>
            <a:r>
              <a:rPr lang="en-US" altLang="en-US" dirty="0" smtClean="0"/>
              <a:t>, conditioning on a collider (i.e., selection bias), measurement bias, bias from failure to account for effect-measure modification</a:t>
            </a:r>
            <a:r>
              <a:rPr lang="en-US" altLang="en-US" baseline="0" dirty="0" smtClean="0"/>
              <a:t> (qualitative interaction that cancels out in the adjusted estimate; effect-measure modification can entirely obscure a true effect or cause misspecification of an effect)</a:t>
            </a:r>
            <a:r>
              <a:rPr lang="en-US" altLang="en-US" dirty="0" smtClean="0"/>
              <a:t>, chance (type</a:t>
            </a:r>
            <a:r>
              <a:rPr lang="en-US" altLang="en-US" baseline="0" dirty="0" smtClean="0"/>
              <a:t> II error)</a:t>
            </a:r>
            <a:r>
              <a:rPr lang="en-US" altLang="en-US" dirty="0" smtClean="0"/>
              <a:t>, or true</a:t>
            </a:r>
            <a:r>
              <a:rPr lang="en-US" altLang="en-US" baseline="0" dirty="0" smtClean="0"/>
              <a:t> lack of</a:t>
            </a:r>
            <a:r>
              <a:rPr lang="en-US" altLang="en-US" dirty="0" smtClean="0"/>
              <a:t> a</a:t>
            </a:r>
            <a:r>
              <a:rPr lang="en-US" altLang="en-US" baseline="0" dirty="0" smtClean="0"/>
              <a:t> </a:t>
            </a:r>
            <a:r>
              <a:rPr lang="en-US" altLang="en-US" dirty="0" smtClean="0"/>
              <a:t>causal effect. (Note:  This list</a:t>
            </a:r>
            <a:r>
              <a:rPr lang="en-US" altLang="en-US" baseline="0" dirty="0" smtClean="0"/>
              <a:t> does not include various issues in statistical model building which can also result in obscuring true associations.)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Note: DAGs don’t formally encode chance; they just encode so-called “structural” issues (i.e., bias).  We have, in any case, depicted chance as number 5, by showing a true causal relationship between exposure and outcome, but one we do not see in our data because of type II error.</a:t>
            </a:r>
          </a:p>
          <a:p>
            <a:endParaRPr lang="en-US" altLang="en-US" baseline="0" dirty="0" smtClean="0"/>
          </a:p>
        </p:txBody>
      </p:sp>
    </p:spTree>
    <p:extLst>
      <p:ext uri="{BB962C8B-B14F-4D97-AF65-F5344CB8AC3E}">
        <p14:creationId xmlns:p14="http://schemas.microsoft.com/office/powerpoint/2010/main" val="2953794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p:spPr>
        <p:txBody>
          <a:bodyPr/>
          <a:lstStyle/>
          <a:p>
            <a:fld id="{8037A54C-90D1-45A3-BEE9-45E9271FFB9F}" type="slidenum">
              <a:rPr lang="en-US" altLang="en-US" smtClean="0"/>
              <a:pPr/>
              <a:t>21</a:t>
            </a:fld>
            <a:endParaRPr lang="en-US" altLang="en-US" dirty="0" smtClean="0"/>
          </a:p>
        </p:txBody>
      </p:sp>
      <p:sp>
        <p:nvSpPr>
          <p:cNvPr id="75778" name="Rectangle 2"/>
          <p:cNvSpPr>
            <a:spLocks noGrp="1" noRot="1" noChangeAspect="1" noChangeArrowheads="1" noTextEdit="1"/>
          </p:cNvSpPr>
          <p:nvPr>
            <p:ph type="sldImg"/>
          </p:nvPr>
        </p:nvSpPr>
        <p:spPr>
          <a:xfrm>
            <a:off x="2225675" y="698500"/>
            <a:ext cx="2497138" cy="3495675"/>
          </a:xfrm>
          <a:ln/>
        </p:spPr>
      </p:sp>
      <p:sp>
        <p:nvSpPr>
          <p:cNvPr id="75779" name="Rectangle 3"/>
          <p:cNvSpPr>
            <a:spLocks noGrp="1" noChangeArrowheads="1"/>
          </p:cNvSpPr>
          <p:nvPr>
            <p:ph type="body" idx="1"/>
          </p:nvPr>
        </p:nvSpPr>
        <p:spPr>
          <a:noFill/>
          <a:ln/>
        </p:spPr>
        <p:txBody>
          <a:bodyPr/>
          <a:lstStyle/>
          <a:p>
            <a:r>
              <a:rPr lang="en-US" altLang="en-US" dirty="0" smtClean="0"/>
              <a:t>Given this problem with cells of zero, a second method, the Mantel-Haenszel method,</a:t>
            </a:r>
            <a:r>
              <a:rPr lang="en-US" altLang="en-US" baseline="0" dirty="0" smtClean="0"/>
              <a:t> </a:t>
            </a:r>
            <a:r>
              <a:rPr lang="en-US" altLang="en-US" dirty="0" smtClean="0"/>
              <a:t>is more widely used.  Its formula is shown here for an odds ratio.  Here, we are not working on the log odds scale; instead, we are working with the native odds scale.</a:t>
            </a:r>
            <a:r>
              <a:rPr lang="en-US" altLang="en-US" baseline="0" dirty="0" smtClean="0"/>
              <a:t>  </a:t>
            </a:r>
            <a:r>
              <a:rPr lang="en-US" altLang="en-US" dirty="0" smtClean="0"/>
              <a:t>The weight for each stratum is bc/N which happens to be the inverse of the variance of each stratum under the conditions when the OR=1.  This is one of those things you are going to have to accept without proof</a:t>
            </a:r>
            <a:r>
              <a:rPr lang="en-US" altLang="en-US" baseline="0" dirty="0" smtClean="0"/>
              <a:t> in this course because we do not have time to derive the proof.</a:t>
            </a:r>
            <a:r>
              <a:rPr lang="en-US" altLang="en-US" dirty="0" smtClean="0"/>
              <a:t>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it has become a stalwart technique for stratification. </a:t>
            </a:r>
          </a:p>
          <a:p>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bc/N is a pretty good approximation of the denominator of the odds ratio.  </a:t>
            </a:r>
          </a:p>
          <a:p>
            <a:endParaRPr lang="en-US" altLang="en-US" dirty="0" smtClean="0"/>
          </a:p>
          <a:p>
            <a:r>
              <a:rPr lang="en-US" altLang="en-US" dirty="0" smtClean="0"/>
              <a:t>Original reference:  </a:t>
            </a:r>
            <a:r>
              <a:rPr lang="en-US" sz="1200" b="0" i="0" u="none" strike="noStrike" kern="1200" baseline="0" dirty="0" smtClean="0">
                <a:solidFill>
                  <a:schemeClr val="tx1"/>
                </a:solidFill>
                <a:latin typeface="Times New Roman" pitchFamily="18" charset="0"/>
                <a:ea typeface="+mn-ea"/>
                <a:cs typeface="+mn-cs"/>
              </a:rPr>
              <a:t>Mantel N and Haenszel W.  Statistical aspects of the analysis of data from retrospective studies of disease.  Journal of the National Cancer Institute 22: 719–748, 1959.  </a:t>
            </a:r>
            <a:endParaRPr lang="en-US" altLang="en-US" dirty="0" smtClean="0"/>
          </a:p>
        </p:txBody>
      </p:sp>
    </p:spTree>
    <p:extLst>
      <p:ext uri="{BB962C8B-B14F-4D97-AF65-F5344CB8AC3E}">
        <p14:creationId xmlns:p14="http://schemas.microsoft.com/office/powerpoint/2010/main" val="85685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22</a:t>
            </a:fld>
            <a:endParaRPr lang="en-US" altLang="en-US" dirty="0" smtClean="0"/>
          </a:p>
        </p:txBody>
      </p:sp>
      <p:sp>
        <p:nvSpPr>
          <p:cNvPr id="77826" name="Rectangle 2"/>
          <p:cNvSpPr>
            <a:spLocks noGrp="1" noRot="1" noChangeAspect="1" noChangeArrowheads="1" noTextEdit="1"/>
          </p:cNvSpPr>
          <p:nvPr>
            <p:ph type="sldImg"/>
          </p:nvPr>
        </p:nvSpPr>
        <p:spPr>
          <a:xfrm>
            <a:off x="2225675" y="698500"/>
            <a:ext cx="2497138" cy="3495675"/>
          </a:xfrm>
          <a:ln/>
        </p:spPr>
      </p:sp>
      <p:sp>
        <p:nvSpPr>
          <p:cNvPr id="77827" name="Rectangle 3"/>
          <p:cNvSpPr>
            <a:spLocks noGrp="1" noChangeArrowheads="1"/>
          </p:cNvSpPr>
          <p:nvPr>
            <p:ph type="body" idx="1"/>
          </p:nvPr>
        </p:nvSpPr>
        <p:spPr>
          <a:noFill/>
          <a:ln/>
        </p:spPr>
        <p:txBody>
          <a:bodyPr/>
          <a:lstStyle/>
          <a:p>
            <a:r>
              <a:rPr lang="en-US" altLang="en-US" dirty="0" smtClean="0"/>
              <a:t>The Mantel-Haenszel technique, although not as straightforward conceptually as the Woolf technique — which directly uses the actual stratum-specific variances —  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smtClean="0"/>
              <a:t> of stratification.  I</a:t>
            </a:r>
            <a:r>
              <a:rPr lang="en-US" altLang="en-US" dirty="0" smtClean="0"/>
              <a:t>t</a:t>
            </a:r>
            <a:r>
              <a:rPr lang="en-US" altLang="en-US" baseline="0" dirty="0" smtClean="0"/>
              <a:t> is t</a:t>
            </a:r>
            <a:r>
              <a:rPr lang="en-US" altLang="en-US" dirty="0" smtClean="0"/>
              <a:t>he workhorse.  It is the technique most commonly available in commercial software,</a:t>
            </a:r>
            <a:r>
              <a:rPr lang="en-US" altLang="en-US" baseline="0" dirty="0" smtClean="0"/>
              <a:t> and it is typically the default (such as in Stata).</a:t>
            </a:r>
            <a:endParaRPr lang="en-US" altLang="en-US" dirty="0" smtClean="0"/>
          </a:p>
          <a:p>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completely waste that observation since there will be nothing to which</a:t>
            </a:r>
            <a:r>
              <a:rPr lang="en-US" altLang="en-US" baseline="0" dirty="0" smtClean="0"/>
              <a:t> </a:t>
            </a:r>
            <a:r>
              <a:rPr lang="en-US" altLang="en-US" dirty="0" smtClean="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0B4C3BBD-7B54-478B-9D25-0B36D7D9DDDB}" type="slidenum">
              <a:rPr lang="en-US" altLang="en-US" smtClean="0"/>
              <a:pPr/>
              <a:t>23</a:t>
            </a:fld>
            <a:endParaRPr lang="en-US" altLang="en-US" dirty="0" smtClean="0"/>
          </a:p>
        </p:txBody>
      </p:sp>
      <p:sp>
        <p:nvSpPr>
          <p:cNvPr id="80898" name="Rectangle 2"/>
          <p:cNvSpPr>
            <a:spLocks noGrp="1" noRot="1" noChangeAspect="1" noChangeArrowheads="1" noTextEdit="1"/>
          </p:cNvSpPr>
          <p:nvPr>
            <p:ph type="sldImg"/>
          </p:nvPr>
        </p:nvSpPr>
        <p:spPr>
          <a:xfrm>
            <a:off x="2225675" y="698500"/>
            <a:ext cx="2497138" cy="3495675"/>
          </a:xfrm>
          <a:ln/>
        </p:spPr>
      </p:sp>
      <p:sp>
        <p:nvSpPr>
          <p:cNvPr id="80899" name="Rectangle 3"/>
          <p:cNvSpPr>
            <a:spLocks noGrp="1" noChangeArrowheads="1"/>
          </p:cNvSpPr>
          <p:nvPr>
            <p:ph type="body" idx="1"/>
          </p:nvPr>
        </p:nvSpPr>
        <p:spPr>
          <a:noFill/>
          <a:ln/>
        </p:spPr>
        <p:txBody>
          <a:bodyPr/>
          <a:lstStyle/>
          <a:p>
            <a:r>
              <a:rPr lang="en-US" altLang="en-US" dirty="0" smtClean="0"/>
              <a:t>Let’s work through our AZT and healthcare worker example and obtain an adjusted summary estimate for the association between AZT use and HIV acquisition, using the Mantel-Haenszel</a:t>
            </a:r>
            <a:r>
              <a:rPr lang="en-US" altLang="en-US" baseline="0" dirty="0" smtClean="0"/>
              <a:t> technique,</a:t>
            </a:r>
            <a:r>
              <a:rPr lang="en-US" altLang="en-US" dirty="0" smtClean="0"/>
              <a:t> after adjusting for severity of needlestick.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  Whether or not this</a:t>
            </a:r>
            <a:r>
              <a:rPr lang="en-US" altLang="en-US" baseline="0" dirty="0" smtClean="0"/>
              <a:t> is entirely desirable is an advanced topic and has to do with the limitations of the interpretation of conditional measures of association.  </a:t>
            </a:r>
            <a:endParaRPr lang="en-US" altLang="en-US" dirty="0" smtClean="0"/>
          </a:p>
          <a:p>
            <a:endParaRPr lang="en-US" altLang="en-US" dirty="0" smtClean="0"/>
          </a:p>
          <a:p>
            <a:r>
              <a:rPr lang="en-US" altLang="en-US" dirty="0" smtClean="0"/>
              <a:t>Recall that this is an example of negative confounding.  The crude estimate was 0.6 and not even statistically significant.  After adjustment for severity of needlestick, the OR is now an impressive small</a:t>
            </a:r>
            <a:r>
              <a:rPr lang="en-US" altLang="en-US" baseline="0" dirty="0" smtClean="0"/>
              <a:t> </a:t>
            </a:r>
            <a:r>
              <a:rPr lang="en-US" altLang="en-US" dirty="0" smtClean="0"/>
              <a:t>0.3.  There is a 70% reduction in odds of HIV seroconversion associated</a:t>
            </a:r>
            <a:r>
              <a:rPr lang="en-US" altLang="en-US" baseline="0" dirty="0" smtClean="0"/>
              <a:t> </a:t>
            </a:r>
            <a:r>
              <a:rPr lang="en-US" altLang="en-US" dirty="0" smtClean="0"/>
              <a:t>with using AZT.   Without this adjustment, the interpretation of the crude</a:t>
            </a:r>
            <a:r>
              <a:rPr lang="en-US" altLang="en-US" baseline="0" dirty="0" smtClean="0"/>
              <a:t> estimate would have been that there is no strong reason to use AZT after a needlestick.  This would have been very unfortunate for many health care workers.</a:t>
            </a:r>
            <a:endParaRPr lang="en-US" altLang="en-US" dirty="0" smtClean="0"/>
          </a:p>
          <a:p>
            <a:endParaRPr lang="en-US" altLang="en-US" dirty="0" smtClean="0"/>
          </a:p>
        </p:txBody>
      </p:sp>
    </p:spTree>
    <p:extLst>
      <p:ext uri="{BB962C8B-B14F-4D97-AF65-F5344CB8AC3E}">
        <p14:creationId xmlns:p14="http://schemas.microsoft.com/office/powerpoint/2010/main" val="3619351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p:spPr>
        <p:txBody>
          <a:bodyPr/>
          <a:lstStyle/>
          <a:p>
            <a:fld id="{F9CABCC7-A516-4095-B8F7-0C53E520990C}" type="slidenum">
              <a:rPr lang="en-US" altLang="en-US" smtClean="0"/>
              <a:pPr/>
              <a:t>24</a:t>
            </a:fld>
            <a:endParaRPr lang="en-US" altLang="en-US" dirty="0" smtClean="0"/>
          </a:p>
        </p:txBody>
      </p:sp>
      <p:sp>
        <p:nvSpPr>
          <p:cNvPr id="82946" name="Rectangle 2"/>
          <p:cNvSpPr>
            <a:spLocks noGrp="1" noRot="1" noChangeAspect="1" noChangeArrowheads="1" noTextEdit="1"/>
          </p:cNvSpPr>
          <p:nvPr>
            <p:ph type="sldImg"/>
          </p:nvPr>
        </p:nvSpPr>
        <p:spPr>
          <a:xfrm>
            <a:off x="2249488" y="709613"/>
            <a:ext cx="2498725" cy="3497262"/>
          </a:xfrm>
          <a:ln/>
        </p:spPr>
      </p:sp>
      <p:sp>
        <p:nvSpPr>
          <p:cNvPr id="82947" name="Rectangle 3"/>
          <p:cNvSpPr>
            <a:spLocks noGrp="1" noChangeArrowheads="1"/>
          </p:cNvSpPr>
          <p:nvPr>
            <p:ph type="body" idx="1"/>
          </p:nvPr>
        </p:nvSpPr>
        <p:spPr>
          <a:noFill/>
          <a:ln/>
        </p:spPr>
        <p:txBody>
          <a:bodyPr/>
          <a:lstStyle/>
          <a:p>
            <a:r>
              <a:rPr lang="en-US" altLang="en-US" dirty="0" smtClean="0"/>
              <a:t>How do we do this in Stata? You know the commands already.  It is</a:t>
            </a:r>
            <a:r>
              <a:rPr lang="en-US" altLang="en-US" baseline="0" dirty="0" smtClean="0"/>
              <a:t> found in the </a:t>
            </a:r>
            <a:r>
              <a:rPr lang="en-US" altLang="en-US" dirty="0" smtClean="0"/>
              <a:t>‘epitab’ command, which is short hand for “Tables for Epidemiologists”, which also</a:t>
            </a:r>
            <a:r>
              <a:rPr lang="en-US" altLang="en-US" baseline="0" dirty="0" smtClean="0"/>
              <a:t> happens to be a</a:t>
            </a:r>
            <a:r>
              <a:rPr lang="en-US" altLang="en-US" dirty="0" smtClean="0"/>
              <a:t> very good place to learn about epidemiology.   Remember, for a cross-sectional or cohort study, to get the crude measure of association</a:t>
            </a:r>
            <a:r>
              <a:rPr lang="en-US" altLang="en-US" baseline="0" dirty="0" smtClean="0"/>
              <a:t>, the command i</a:t>
            </a:r>
            <a:r>
              <a:rPr lang="en-US" altLang="en-US" dirty="0" smtClean="0"/>
              <a:t>s “cs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Mantel-Haenszel, but if you add a “, pool” you will also get the summary estimate using the Woolf method.</a:t>
            </a:r>
          </a:p>
          <a:p>
            <a:endParaRPr lang="en-US" altLang="en-US" dirty="0" smtClean="0"/>
          </a:p>
          <a:p>
            <a:r>
              <a:rPr lang="en-US" altLang="en-US" dirty="0" smtClean="0"/>
              <a:t>If you want to stratify by more than one</a:t>
            </a:r>
            <a:r>
              <a:rPr lang="en-US" altLang="en-US" baseline="0" dirty="0" smtClean="0"/>
              <a:t> </a:t>
            </a:r>
            <a:r>
              <a:rPr lang="en-US" altLang="en-US" dirty="0" smtClean="0"/>
              <a:t>variable, then use the mhodds command.  You will get a chance to do</a:t>
            </a:r>
            <a:r>
              <a:rPr lang="en-US" altLang="en-US" baseline="0" dirty="0" smtClean="0"/>
              <a:t> this in the Problem Set this week.  The mhodds variable also allows you to evaluate stratum-specific measures of association across one covariate while adjusting for another. </a:t>
            </a:r>
          </a:p>
          <a:p>
            <a:endParaRPr lang="en-US" altLang="en-US" baseline="0" dirty="0" smtClean="0"/>
          </a:p>
          <a:p>
            <a:endParaRPr lang="en-US" altLang="en-US" dirty="0" smtClean="0"/>
          </a:p>
        </p:txBody>
      </p:sp>
    </p:spTree>
    <p:extLst>
      <p:ext uri="{BB962C8B-B14F-4D97-AF65-F5344CB8AC3E}">
        <p14:creationId xmlns:p14="http://schemas.microsoft.com/office/powerpoint/2010/main" val="246069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p:spPr>
        <p:txBody>
          <a:bodyPr/>
          <a:lstStyle/>
          <a:p>
            <a:fld id="{2D963255-DA95-4663-A157-10D90E24EF5A}" type="slidenum">
              <a:rPr lang="en-US" altLang="en-US" smtClean="0"/>
              <a:pPr/>
              <a:t>25</a:t>
            </a:fld>
            <a:endParaRPr lang="en-US" altLang="en-US" dirty="0" smtClean="0"/>
          </a:p>
        </p:txBody>
      </p:sp>
      <p:sp>
        <p:nvSpPr>
          <p:cNvPr id="86018" name="Rectangle 2"/>
          <p:cNvSpPr>
            <a:spLocks noGrp="1" noRot="1" noChangeAspect="1" noChangeArrowheads="1" noTextEdit="1"/>
          </p:cNvSpPr>
          <p:nvPr>
            <p:ph type="sldImg"/>
          </p:nvPr>
        </p:nvSpPr>
        <p:spPr>
          <a:xfrm>
            <a:off x="2225675" y="698500"/>
            <a:ext cx="2497138" cy="3495675"/>
          </a:xfrm>
          <a:ln/>
        </p:spPr>
      </p:sp>
      <p:sp>
        <p:nvSpPr>
          <p:cNvPr id="86019" name="Rectangle 3"/>
          <p:cNvSpPr>
            <a:spLocks noGrp="1" noChangeArrowheads="1"/>
          </p:cNvSpPr>
          <p:nvPr>
            <p:ph type="body" idx="1"/>
          </p:nvPr>
        </p:nvSpPr>
        <p:spPr>
          <a:noFill/>
          <a:ln/>
        </p:spPr>
        <p:txBody>
          <a:bodyPr/>
          <a:lstStyle/>
          <a:p>
            <a:r>
              <a:rPr lang="en-US" altLang="en-US" dirty="0" smtClean="0"/>
              <a:t>Let’s see what Stata does with our problem of AZT use, severity of needlestick, and</a:t>
            </a:r>
            <a:r>
              <a:rPr lang="en-US" altLang="en-US" baseline="0" dirty="0" smtClean="0"/>
              <a:t> HIV acquisition</a:t>
            </a:r>
            <a:r>
              <a:rPr lang="en-US" altLang="en-US" dirty="0" smtClean="0"/>
              <a:t>.</a:t>
            </a:r>
          </a:p>
          <a:p>
            <a:endParaRPr lang="en-US" altLang="en-US" dirty="0" smtClean="0"/>
          </a:p>
          <a:p>
            <a:r>
              <a:rPr lang="en-US" altLang="en-US" dirty="0" smtClean="0"/>
              <a:t>On the bottom is the Stata command,  “cc outcome predictor, by(third variable)” ,and then we added the “pool” option. </a:t>
            </a:r>
          </a:p>
          <a:p>
            <a:endParaRPr lang="en-US" altLang="en-US" dirty="0" smtClean="0"/>
          </a:p>
          <a:p>
            <a:r>
              <a:rPr lang="en-US" altLang="en-US" dirty="0" smtClean="0"/>
              <a:t>Here is the crude estimate again of 0.6. </a:t>
            </a:r>
          </a:p>
          <a:p>
            <a:r>
              <a:rPr lang="en-US" altLang="en-US" dirty="0" smtClean="0"/>
              <a:t>Here are the stratum-specific estimates: 0 and 0.35.  </a:t>
            </a:r>
          </a:p>
          <a:p>
            <a:r>
              <a:rPr lang="en-US" altLang="en-US" dirty="0" smtClean="0"/>
              <a:t>Here are the Mantel-Haenszel weights.</a:t>
            </a:r>
          </a:p>
          <a:p>
            <a:endParaRPr lang="en-US" altLang="en-US" dirty="0" smtClean="0"/>
          </a:p>
          <a:p>
            <a:r>
              <a:rPr lang="en-US" altLang="en-US" dirty="0" smtClean="0"/>
              <a:t>Here is the Woolf estimate, that Stata calls Pooled or Direct: Note it is undefined because Stata had the same problem we had when dividing by zero.  Stata</a:t>
            </a:r>
            <a:r>
              <a:rPr lang="en-US" altLang="en-US" baseline="0" dirty="0" smtClean="0"/>
              <a:t> cannot produce a Woolf’s method estimate.</a:t>
            </a:r>
            <a:endParaRPr lang="en-US" altLang="en-US" dirty="0" smtClean="0"/>
          </a:p>
          <a:p>
            <a:endParaRPr lang="en-US" altLang="en-US" dirty="0" smtClean="0"/>
          </a:p>
          <a:p>
            <a:r>
              <a:rPr lang="en-US" altLang="en-US" dirty="0" smtClean="0"/>
              <a:t>Finally, here is the Mantel-Haenszel adjusted measure: 0.30 just like we got by hand on the prior slide. </a:t>
            </a:r>
          </a:p>
          <a:p>
            <a:endParaRPr lang="en-US" altLang="en-US" dirty="0" smtClean="0"/>
          </a:p>
        </p:txBody>
      </p:sp>
    </p:spTree>
    <p:extLst>
      <p:ext uri="{BB962C8B-B14F-4D97-AF65-F5344CB8AC3E}">
        <p14:creationId xmlns:p14="http://schemas.microsoft.com/office/powerpoint/2010/main" val="2752752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26</a:t>
            </a:fld>
            <a:endParaRPr lang="en-US" altLang="en-US" dirty="0" smtClean="0"/>
          </a:p>
        </p:txBody>
      </p:sp>
      <p:sp>
        <p:nvSpPr>
          <p:cNvPr id="88066" name="Rectangle 2"/>
          <p:cNvSpPr>
            <a:spLocks noGrp="1" noRot="1" noChangeAspect="1" noChangeArrowheads="1" noTextEdit="1"/>
          </p:cNvSpPr>
          <p:nvPr>
            <p:ph type="sldImg"/>
          </p:nvPr>
        </p:nvSpPr>
        <p:spPr>
          <a:xfrm>
            <a:off x="2225675" y="698500"/>
            <a:ext cx="2497138" cy="3495675"/>
          </a:xfrm>
          <a:ln/>
        </p:spPr>
      </p:sp>
      <p:sp>
        <p:nvSpPr>
          <p:cNvPr id="88067" name="Rectangle 3"/>
          <p:cNvSpPr>
            <a:spLocks noGrp="1" noChangeArrowheads="1"/>
          </p:cNvSpPr>
          <p:nvPr>
            <p:ph type="body" idx="1"/>
          </p:nvPr>
        </p:nvSpPr>
        <p:spPr>
          <a:noFill/>
          <a:ln/>
        </p:spPr>
        <p:txBody>
          <a:bodyPr/>
          <a:lstStyle/>
          <a:p>
            <a:r>
              <a:rPr lang="en-US" altLang="en-US" dirty="0" smtClean="0"/>
              <a:t>Now that we have derived the Mantel-Haenszel summary estimate</a:t>
            </a:r>
            <a:r>
              <a:rPr lang="en-US" altLang="en-US" baseline="0" dirty="0" smtClean="0"/>
              <a:t> </a:t>
            </a:r>
            <a:r>
              <a:rPr lang="en-US" altLang="en-US" baseline="0" dirty="0" smtClean="0"/>
              <a:t>(i.e., </a:t>
            </a:r>
            <a:r>
              <a:rPr lang="en-US" altLang="en-US" dirty="0" smtClean="0"/>
              <a:t>the adjusted point estimate), what’s left to do?  Now we know that the adjusted summary estimate is our best single answer (the “point estimate”) but what about the precision of this estimate?  In addition to calculating the M-H summary point estimate (shown here), Stata also calculates the 95% confidence interval (shown here in red).  The MH-adjusted odds ratio confidence interval is 0.12 to 0.79;</a:t>
            </a:r>
            <a:r>
              <a:rPr lang="en-US" altLang="en-US" baseline="0" dirty="0" smtClean="0"/>
              <a:t> it does </a:t>
            </a:r>
            <a:r>
              <a:rPr lang="en-US" altLang="en-US" dirty="0" smtClean="0"/>
              <a:t>not cross 1.  There is also a null hypothesis being tested in addition to the display</a:t>
            </a:r>
            <a:r>
              <a:rPr lang="en-US" altLang="en-US" baseline="0" dirty="0" smtClean="0"/>
              <a:t> of the </a:t>
            </a:r>
            <a:r>
              <a:rPr lang="en-US" altLang="en-US" dirty="0" smtClean="0"/>
              <a:t>MH-adjusted OR and its 95% confidence interval.   The null hypothesis is that the adjusted OR is equal to 1.  This follows a chi-square distribution of 1, regardless of the number of strata.  This is known as the Mantel-Haenszel chi square statistic, and here it is 6.06 with the corresponding p value of 0.0138</a:t>
            </a:r>
          </a:p>
          <a:p>
            <a:endParaRPr lang="en-US" altLang="en-US" dirty="0" smtClean="0"/>
          </a:p>
        </p:txBody>
      </p:sp>
    </p:spTree>
    <p:extLst>
      <p:ext uri="{BB962C8B-B14F-4D97-AF65-F5344CB8AC3E}">
        <p14:creationId xmlns:p14="http://schemas.microsoft.com/office/powerpoint/2010/main" val="398123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27</a:t>
            </a:fld>
            <a:endParaRPr lang="en-US" altLang="en-US" dirty="0" smtClean="0"/>
          </a:p>
        </p:txBody>
      </p:sp>
      <p:sp>
        <p:nvSpPr>
          <p:cNvPr id="90114" name="Rectangle 2"/>
          <p:cNvSpPr>
            <a:spLocks noGrp="1" noRot="1" noChangeAspect="1" noChangeArrowheads="1" noTextEdit="1"/>
          </p:cNvSpPr>
          <p:nvPr>
            <p:ph type="sldImg"/>
          </p:nvPr>
        </p:nvSpPr>
        <p:spPr>
          <a:xfrm>
            <a:off x="2225675" y="698500"/>
            <a:ext cx="2497138" cy="3495675"/>
          </a:xfrm>
          <a:ln/>
        </p:spPr>
      </p:sp>
      <p:sp>
        <p:nvSpPr>
          <p:cNvPr id="90115" name="Rectangle 3"/>
          <p:cNvSpPr>
            <a:spLocks noGrp="1" noChangeArrowheads="1"/>
          </p:cNvSpPr>
          <p:nvPr>
            <p:ph type="body" idx="1"/>
          </p:nvPr>
        </p:nvSpPr>
        <p:spPr>
          <a:noFill/>
          <a:ln/>
        </p:spPr>
        <p:txBody>
          <a:bodyPr/>
          <a:lstStyle/>
          <a:p>
            <a:r>
              <a:rPr lang="en-US" altLang="en-US" dirty="0" smtClean="0"/>
              <a:t>What does the p value mean?</a:t>
            </a:r>
          </a:p>
        </p:txBody>
      </p:sp>
    </p:spTree>
    <p:extLst>
      <p:ext uri="{BB962C8B-B14F-4D97-AF65-F5344CB8AC3E}">
        <p14:creationId xmlns:p14="http://schemas.microsoft.com/office/powerpoint/2010/main" val="201238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p:spPr>
        <p:txBody>
          <a:bodyPr/>
          <a:lstStyle/>
          <a:p>
            <a:fld id="{061A2E3A-BED1-469B-9C77-4F4F739E10C8}" type="slidenum">
              <a:rPr lang="en-US" altLang="en-US" smtClean="0"/>
              <a:pPr/>
              <a:t>28</a:t>
            </a:fld>
            <a:endParaRPr lang="en-US" altLang="en-US" dirty="0" smtClean="0"/>
          </a:p>
        </p:txBody>
      </p:sp>
      <p:sp>
        <p:nvSpPr>
          <p:cNvPr id="92162" name="Rectangle 2"/>
          <p:cNvSpPr>
            <a:spLocks noGrp="1" noRot="1" noChangeAspect="1" noChangeArrowheads="1" noTextEdit="1"/>
          </p:cNvSpPr>
          <p:nvPr>
            <p:ph type="sldImg"/>
          </p:nvPr>
        </p:nvSpPr>
        <p:spPr>
          <a:xfrm>
            <a:off x="2225675" y="698500"/>
            <a:ext cx="2497138" cy="3495675"/>
          </a:xfrm>
          <a:ln/>
        </p:spPr>
      </p:sp>
      <p:sp>
        <p:nvSpPr>
          <p:cNvPr id="92163"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 larger effect.  </a:t>
            </a:r>
          </a:p>
          <a:p>
            <a:endParaRPr lang="en-US" altLang="en-US" dirty="0" smtClean="0"/>
          </a:p>
          <a:p>
            <a:r>
              <a:rPr lang="en-US" altLang="en-US" dirty="0" smtClean="0"/>
              <a:t>It is worth pausing</a:t>
            </a:r>
            <a:r>
              <a:rPr lang="en-US" altLang="en-US" baseline="0" dirty="0" smtClean="0"/>
              <a:t> here to note how far we have come in the course, from study design, measurement, measure of disease occurrence, and, now, measure of disease association with attention to statistical interaction, and, finally to adjustment for confounding (and also attention to selection bias and measurement bias).  We have now discussed each of these topics.  This covers the most fundamental aspect of clinical research, figuring out how we relate one construct (e.g., an exposure) to another (e.g., a disease state).   Although things can and do get more complex when we have to contend with multiple “covariates”, what we have just discussed nonetheless represents the foundation for human subjects research-related design and analysis.  </a:t>
            </a:r>
            <a:endParaRPr lang="en-US" altLang="en-US" dirty="0" smtClean="0"/>
          </a:p>
        </p:txBody>
      </p:sp>
    </p:spTree>
    <p:extLst>
      <p:ext uri="{BB962C8B-B14F-4D97-AF65-F5344CB8AC3E}">
        <p14:creationId xmlns:p14="http://schemas.microsoft.com/office/powerpoint/2010/main" val="204603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29</a:t>
            </a:fld>
            <a:endParaRPr lang="en-US" altLang="en-US" dirty="0"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Now that we have taken these adjusted</a:t>
            </a:r>
            <a:r>
              <a:rPr lang="en-US" altLang="en-US" sz="800" baseline="0" dirty="0" smtClean="0">
                <a:solidFill>
                  <a:srgbClr val="000000"/>
                </a:solidFill>
                <a:latin typeface="Arial" charset="0"/>
              </a:rPr>
              <a:t> measures of association to their completion, we should spend a moment discussing a bit more on how we describe them.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Analyses which use the conditioning techniques we have been discussing to adjust for confounding (e.g., stratification) as well as techniques we won’t discuss in the course (e.g., conventional mathematical regression, such as logistic regression) natively produce what are known as “conditional” measures of association.  The terminology is fortunate (conditioning – conditional).  The adjusted measures of association by the method of Woolf or Mantel-Haenszel that we just discussed are examples of conditional measures of association.  These conditional measures of association are best used to depict “subject-specific” risk associated with various exposures.  In other words, they can be used to calculate exact risk based on individual measurements/characteristics of particular individuals.  It turns out that they are not technically exactly interpretable at the group or population level.  However, these measures of association are often very close to the group-level measures, and, in practice, they are often used as if they were interpretable as group-level measures.</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contrast, analyses which use techniques other than conditioning to manage confounding natively produce “marginal” measures of association.  Randomization is the prototype for this.  Remember, with randomization the groups being compared (exposed and unexposed) are balanced from the beginning in terms of confounding.   You really don’t have to do anything more other than compare outcome in everyone in the exposed and everyone in the unexposed.  “Everyone” is another term for the “margins” in a 2 x 2 table (recall how we defined the margins of all exposed persons and all unexposed persons?).   This is one way to remember what a “marginal” measure of association means because the term “marginal” is not exactly </a:t>
            </a:r>
            <a:r>
              <a:rPr lang="en-US" altLang="en-US" sz="800" baseline="0" dirty="0" smtClean="0">
                <a:solidFill>
                  <a:srgbClr val="000000"/>
                </a:solidFill>
                <a:latin typeface="Arial" charset="0"/>
              </a:rPr>
              <a:t>memorable.  </a:t>
            </a:r>
            <a:r>
              <a:rPr lang="en-US" altLang="en-US" sz="800" baseline="0" dirty="0" smtClean="0">
                <a:solidFill>
                  <a:srgbClr val="000000"/>
                </a:solidFill>
                <a:latin typeface="Arial" charset="0"/>
              </a:rPr>
              <a:t>As such, because we are comparing everyone in the exposed group to everyone in the unexposed group, these measures of association CAN be interpreted as the group or population level.  Specifically, they can be interpreted as the average effect of the exposure when it is applied to the study population as compared to when it is not.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There are other approaches to manage confounding which yield what are known as “marginal” measures of association.   These approaches include the so-called marginal structural models (MSM), most prominently inverse probability weighting, which is among the most popular techniques.  We won’t be discussing these in our course.   Randomization is another marginal approach.  These measures of association can be interpreted at the group level as the average effect of the exposure when applied to the group as compared to when the exposure is not applied to the group.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 importance of the distinction between conditional and marginal measures is gaining traction in the literature.  We cover this distinction in more depth in our advanced courses.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30</a:t>
            </a:fld>
            <a:endParaRPr lang="en-US" altLang="en-US" dirty="0"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We’ve talked about how to handle one confounding variable.  What if there is more than one confounding factor we need to manage to get rid of confounding?</a:t>
            </a:r>
          </a:p>
        </p:txBody>
      </p:sp>
    </p:spTree>
    <p:extLst>
      <p:ext uri="{BB962C8B-B14F-4D97-AF65-F5344CB8AC3E}">
        <p14:creationId xmlns:p14="http://schemas.microsoft.com/office/powerpoint/2010/main" val="335341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4</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2225675" y="698500"/>
            <a:ext cx="2495550" cy="3495675"/>
          </a:xfrm>
          <a:ln/>
        </p:spPr>
      </p:sp>
      <p:sp>
        <p:nvSpPr>
          <p:cNvPr id="222211" name="Rectangle 3"/>
          <p:cNvSpPr>
            <a:spLocks noGrp="1" noChangeArrowheads="1"/>
          </p:cNvSpPr>
          <p:nvPr>
            <p:ph type="body" idx="1"/>
          </p:nvPr>
        </p:nvSpPr>
        <p:spPr>
          <a:noFill/>
          <a:ln/>
        </p:spPr>
        <p:txBody>
          <a:bodyPr/>
          <a:lstStyle/>
          <a:p>
            <a:r>
              <a:rPr lang="en-US" altLang="en-US" dirty="0" smtClean="0"/>
              <a:t>Reading and working</a:t>
            </a:r>
            <a:r>
              <a:rPr lang="en-US" altLang="en-US" baseline="0" dirty="0" smtClean="0"/>
              <a:t> with DAGs comes down to understanding two basic patterns and </a:t>
            </a:r>
            <a:r>
              <a:rPr lang="en-US" altLang="en-US" baseline="0" dirty="0" smtClean="0"/>
              <a:t>three more </a:t>
            </a:r>
            <a:r>
              <a:rPr lang="en-US" altLang="en-US" baseline="0" dirty="0" smtClean="0"/>
              <a:t>nuanced patterns.   The first basic pattern is confounding.  By now, hopefully everyone has this iconic pattern firmly emblazoned in their minds.  Confounding occurs when exposure is influenced by factor </a:t>
            </a:r>
            <a:r>
              <a:rPr lang="en-US" altLang="en-US" baseline="0" dirty="0" smtClean="0"/>
              <a:t>— a </a:t>
            </a:r>
            <a:r>
              <a:rPr lang="en-US" altLang="en-US" baseline="0" dirty="0" smtClean="0"/>
              <a:t>common cause </a:t>
            </a:r>
            <a:r>
              <a:rPr lang="en-US" altLang="en-US" baseline="0" dirty="0" smtClean="0"/>
              <a:t>— </a:t>
            </a:r>
            <a:r>
              <a:rPr lang="en-US" altLang="en-US" baseline="0" dirty="0" smtClean="0"/>
              <a:t>which also influences outcome.   The graphic itself may not obviously depict confounding to you.  It does for some people, who see the influence, C, on both E and E, but it does not for everyone.  If the graphic does not obviously depict confounding to you, it will soon enough if you begin to use it.  </a:t>
            </a:r>
          </a:p>
          <a:p>
            <a:endParaRPr lang="en-US" altLang="en-US" baseline="0" dirty="0" smtClean="0"/>
          </a:p>
          <a:p>
            <a:r>
              <a:rPr lang="en-US" altLang="en-US" baseline="0" dirty="0" smtClean="0"/>
              <a:t>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a:t>
            </a:r>
          </a:p>
          <a:p>
            <a:endParaRPr lang="en-US" altLang="en-US" baseline="0" dirty="0" smtClean="0"/>
          </a:p>
          <a:p>
            <a:r>
              <a:rPr lang="en-US" altLang="en-US" baseline="0" dirty="0" smtClean="0"/>
              <a:t>Again, these two compact notation drawings are not necessarily intuitive to the naked eye.   I have shown these to laypersons many times only to be met with quizzical looks.  In other words, they need some amount of 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smtClean="0"/>
          </a:p>
          <a:p>
            <a:r>
              <a:rPr lang="en-US" altLang="en-US" baseline="0" dirty="0" smtClean="0"/>
              <a:t>Evenly slightly less intuitive are these </a:t>
            </a:r>
            <a:r>
              <a:rPr lang="en-US" altLang="en-US" baseline="0" dirty="0" smtClean="0"/>
              <a:t>three more </a:t>
            </a:r>
            <a:r>
              <a:rPr lang="en-US" altLang="en-US" baseline="0" dirty="0" smtClean="0"/>
              <a:t>nuanced patterns.  The first is conditioning upon a descendant (L) of a collider (C).  It also results in collider-stratification bias; it induces a spurious relationship between E and D. The second more nuanced pattern is also a form of selection bias (collider-stratification bias).  It occurs when we condition upon a descendant of an outcome </a:t>
            </a:r>
            <a:r>
              <a:rPr lang="en-US" altLang="en-US" baseline="0" dirty="0" smtClean="0"/>
              <a:t>variable under non-null conditions.   </a:t>
            </a:r>
            <a:r>
              <a:rPr lang="en-US" altLang="en-US" baseline="0" dirty="0" smtClean="0"/>
              <a:t>It will also induce a spurious relationship between E and </a:t>
            </a:r>
            <a:r>
              <a:rPr lang="en-US" altLang="en-US" baseline="0" dirty="0" smtClean="0"/>
              <a:t>D and add it to the non-null association. </a:t>
            </a:r>
            <a:r>
              <a:rPr lang="en-US" altLang="en-US" baseline="0" dirty="0" smtClean="0"/>
              <a:t>A trick to remember this is that we know that there are other causal influences on D.  We know this because every condition, D, is multifactorial.  We just do not usually need to show all of the causes of D on a DAG.  For example, think of a factor, A, that has an edge coming into D.   This means that Y is actually a descendant of a collider (D).   When we condition upon Y, we are conditioning upon a descendant of a collider.  </a:t>
            </a:r>
            <a:endParaRPr lang="en-US" altLang="en-US" baseline="0" dirty="0" smtClean="0"/>
          </a:p>
          <a:p>
            <a:endParaRPr lang="en-US" altLang="en-US" baseline="0" dirty="0" smtClean="0"/>
          </a:p>
          <a:p>
            <a:r>
              <a:rPr lang="en-US" altLang="en-US" baseline="0" dirty="0" smtClean="0"/>
              <a:t>The third nuanced pattern occurs when we condition on an instrumental variable.  As a review, an instrumental variable is a cause of exposure but it is related to nothing else.  When we condition on an instrumental variable in a situation in which there is residual confounding of the exposure-disease relationship, this will result in amplification of the residual confounding.  In other words, it becomes farther away from 1.0.   This phenomenon is known as “bias amplification” and it is explained in more detail in the Additional Material Slides.</a:t>
            </a:r>
          </a:p>
          <a:p>
            <a:endParaRPr lang="en-US" altLang="en-US" baseline="0" dirty="0" smtClean="0"/>
          </a:p>
          <a:p>
            <a:r>
              <a:rPr lang="en-US" altLang="en-US" baseline="0" dirty="0" smtClean="0"/>
              <a:t>These three nuanced </a:t>
            </a:r>
            <a:r>
              <a:rPr lang="en-US" altLang="en-US" baseline="0" dirty="0" smtClean="0"/>
              <a:t>DAG </a:t>
            </a:r>
            <a:r>
              <a:rPr lang="en-US" altLang="en-US" baseline="0" dirty="0" smtClean="0"/>
              <a:t>are </a:t>
            </a:r>
            <a:r>
              <a:rPr lang="en-US" altLang="en-US" baseline="0" dirty="0" smtClean="0"/>
              <a:t>worth remembering because </a:t>
            </a:r>
            <a:r>
              <a:rPr lang="en-US" altLang="en-US" baseline="0" dirty="0" smtClean="0"/>
              <a:t>they are reasons to </a:t>
            </a:r>
            <a:r>
              <a:rPr lang="en-US" altLang="en-US" baseline="0" dirty="0" smtClean="0"/>
              <a:t>avoid indiscriminate adjustment out of the spirit of “controlling for everything”.  </a:t>
            </a:r>
          </a:p>
          <a:p>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p:spPr>
        <p:txBody>
          <a:bodyPr/>
          <a:lstStyle/>
          <a:p>
            <a:fld id="{4A590479-E019-4451-A6DE-672A287A4C4A}" type="slidenum">
              <a:rPr lang="en-US" altLang="en-US" smtClean="0"/>
              <a:pPr/>
              <a:t>31</a:t>
            </a:fld>
            <a:endParaRPr lang="en-US" altLang="en-US" dirty="0" smtClean="0"/>
          </a:p>
        </p:txBody>
      </p:sp>
      <p:sp>
        <p:nvSpPr>
          <p:cNvPr id="98306" name="Rectangle 2"/>
          <p:cNvSpPr>
            <a:spLocks noGrp="1" noRot="1" noChangeAspect="1" noChangeArrowheads="1" noTextEdit="1"/>
          </p:cNvSpPr>
          <p:nvPr>
            <p:ph type="sldImg"/>
          </p:nvPr>
        </p:nvSpPr>
        <p:spPr>
          <a:xfrm>
            <a:off x="2230438" y="706438"/>
            <a:ext cx="2486025" cy="3481387"/>
          </a:xfrm>
          <a:ln/>
        </p:spPr>
      </p:sp>
      <p:sp>
        <p:nvSpPr>
          <p:cNvPr id="98307" name="Rectangle 3"/>
          <p:cNvSpPr>
            <a:spLocks noGrp="1" noChangeArrowheads="1"/>
          </p:cNvSpPr>
          <p:nvPr>
            <p:ph type="body" idx="1"/>
          </p:nvPr>
        </p:nvSpPr>
        <p:spPr>
          <a:xfrm>
            <a:off x="895350" y="4433888"/>
            <a:ext cx="5146675" cy="4200525"/>
          </a:xfrm>
          <a:noFill/>
          <a:ln/>
        </p:spPr>
        <p:txBody>
          <a:bodyPr/>
          <a:lstStyle/>
          <a:p>
            <a:r>
              <a:rPr lang="en-US" altLang="en-US" dirty="0" smtClean="0"/>
              <a:t>How about if we have more than one confounder to contend with?  Here, the research question, which this DAG  depicts, is whether </a:t>
            </a:r>
            <a:r>
              <a:rPr lang="en-US" altLang="en-US" i="1" dirty="0" smtClean="0"/>
              <a:t>Chlamydia pneumoniae</a:t>
            </a:r>
            <a:r>
              <a:rPr lang="en-US" altLang="en-US" dirty="0" smtClean="0"/>
              <a:t> infection causes coronary artery disease.  When we draw the DAG for this system it becomes apparent to us there are two confounders to contend with, age and smoking,</a:t>
            </a:r>
            <a:r>
              <a:rPr lang="en-US" altLang="en-US" baseline="0" dirty="0" smtClean="0"/>
              <a:t> if we hope to manage all of the confounding and estimate a causal effect of </a:t>
            </a:r>
            <a:r>
              <a:rPr lang="en-US" altLang="en-US" i="1" baseline="0" dirty="0" smtClean="0"/>
              <a:t>Chlamydia pneumoniae </a:t>
            </a:r>
            <a:r>
              <a:rPr lang="en-US" altLang="en-US" baseline="0" dirty="0" smtClean="0"/>
              <a:t>infection on the occurrence of coronary artery disease.  </a:t>
            </a:r>
            <a:r>
              <a:rPr lang="en-US" altLang="en-US" dirty="0" smtClean="0"/>
              <a:t>Our goal is to adjust for smoking and age and therefore block the backdoor paths, but how should we do this?</a:t>
            </a:r>
          </a:p>
          <a:p>
            <a:endParaRPr lang="en-US" altLang="en-US" dirty="0" smtClean="0"/>
          </a:p>
          <a:p>
            <a:r>
              <a:rPr lang="en-US" altLang="en-US" dirty="0" smtClean="0"/>
              <a:t>(Note:</a:t>
            </a:r>
            <a:r>
              <a:rPr lang="en-US" altLang="en-US" baseline="0" dirty="0" smtClean="0"/>
              <a:t>  there may be more than two common causes operative here; we just show two for illustrative purposes.)</a:t>
            </a:r>
            <a:endParaRPr lang="en-US" altLang="en-US" dirty="0" smtClean="0"/>
          </a:p>
        </p:txBody>
      </p:sp>
    </p:spTree>
    <p:extLst>
      <p:ext uri="{BB962C8B-B14F-4D97-AF65-F5344CB8AC3E}">
        <p14:creationId xmlns:p14="http://schemas.microsoft.com/office/powerpoint/2010/main" val="1409091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32</a:t>
            </a:fld>
            <a:endParaRPr lang="en-US" altLang="en-US" dirty="0" smtClean="0"/>
          </a:p>
        </p:txBody>
      </p:sp>
      <p:sp>
        <p:nvSpPr>
          <p:cNvPr id="101378" name="Rectangle 2050"/>
          <p:cNvSpPr>
            <a:spLocks noGrp="1" noRot="1" noChangeAspect="1" noChangeArrowheads="1" noTextEdit="1"/>
          </p:cNvSpPr>
          <p:nvPr>
            <p:ph type="sldImg"/>
          </p:nvPr>
        </p:nvSpPr>
        <p:spPr>
          <a:xfrm>
            <a:off x="2225675" y="698500"/>
            <a:ext cx="2497138" cy="3495675"/>
          </a:xfrm>
          <a:ln/>
        </p:spPr>
      </p:sp>
      <p:sp>
        <p:nvSpPr>
          <p:cNvPr id="101379" name="Rectangle 2051"/>
          <p:cNvSpPr>
            <a:spLocks noGrp="1" noChangeArrowheads="1"/>
          </p:cNvSpPr>
          <p:nvPr>
            <p:ph type="body" idx="1"/>
          </p:nvPr>
        </p:nvSpPr>
        <p:spPr>
          <a:noFill/>
          <a:ln/>
        </p:spPr>
        <p:txBody>
          <a:bodyPr/>
          <a:lstStyle/>
          <a:p>
            <a:r>
              <a:rPr lang="en-US" altLang="en-US" dirty="0" smtClean="0"/>
              <a:t>So, we have two factors we</a:t>
            </a:r>
            <a:r>
              <a:rPr lang="en-US" altLang="en-US" baseline="0" dirty="0" smtClean="0"/>
              <a:t> need to contend with to get rid of all confounding.   How should we do this?  </a:t>
            </a:r>
          </a:p>
          <a:p>
            <a:endParaRPr lang="en-US" altLang="en-US" baseline="0" dirty="0" smtClean="0"/>
          </a:p>
          <a:p>
            <a:r>
              <a:rPr lang="en-US" altLang="en-US" dirty="0" smtClean="0"/>
              <a:t>Because the confounders operate together in nature, we naturally want to deal with them simultaneously.   To do this, we can use stratification, and we can use it in a way in</a:t>
            </a:r>
            <a:r>
              <a:rPr lang="en-US" altLang="en-US" baseline="0" dirty="0" smtClean="0"/>
              <a:t> which we evaluate the association between exposure and outcome in strata that are jointly homogeneous for the</a:t>
            </a:r>
            <a:r>
              <a:rPr lang="en-US" altLang="en-US" dirty="0" smtClean="0"/>
              <a:t> confounders, age and smoking.  In other words, we can stratify</a:t>
            </a:r>
            <a:r>
              <a:rPr lang="en-US" altLang="en-US" baseline="0" dirty="0" smtClean="0"/>
              <a:t> by </a:t>
            </a:r>
            <a:r>
              <a:rPr lang="en-US" altLang="en-US" dirty="0" smtClean="0"/>
              <a:t>the confounding factors together by forming mutually exclusive and exhaustive strata from the two factors.  There are a variety of ways that we could specify age and smoking, but let’s assume, for this example, that we break up smoking into smokers and non-smokers.  Then, for age, let’s assume we break this up into those less than 40, between 40 and 60, and greater than 60.  </a:t>
            </a:r>
          </a:p>
          <a:p>
            <a:endParaRPr lang="en-US" altLang="en-US" dirty="0" smtClean="0"/>
          </a:p>
          <a:p>
            <a:r>
              <a:rPr lang="en-US" altLang="en-US" dirty="0" smtClean="0"/>
              <a:t>To do this, we form six mutually exclusive and exhaustive</a:t>
            </a:r>
            <a:r>
              <a:rPr lang="en-US" altLang="en-US" baseline="0" dirty="0" smtClean="0"/>
              <a:t> </a:t>
            </a:r>
            <a:r>
              <a:rPr lang="en-US" altLang="en-US" dirty="0" smtClean="0"/>
              <a:t>strata (in which we could put each participant only once) by crossing smoking by age.  To</a:t>
            </a:r>
            <a:r>
              <a:rPr lang="en-US" altLang="en-US" baseline="0" dirty="0" smtClean="0"/>
              <a:t> do this, we form </a:t>
            </a:r>
            <a:r>
              <a:rPr lang="en-US" altLang="en-US" dirty="0" smtClean="0"/>
              <a:t>strata of the</a:t>
            </a:r>
            <a:r>
              <a:rPr lang="en-US" altLang="en-US" baseline="0" dirty="0" smtClean="0"/>
              <a:t> following: </a:t>
            </a:r>
            <a:r>
              <a:rPr lang="en-US" altLang="en-US" dirty="0" smtClean="0"/>
              <a:t> &lt; 40 year old smokers, &lt; 40 year old non-smokers, 40-60 year old smokers, 40-60 year old non-smokers, &gt; 60 year old smokers, and &gt; 60 year old non-smokers.</a:t>
            </a:r>
          </a:p>
        </p:txBody>
      </p:sp>
    </p:spTree>
    <p:extLst>
      <p:ext uri="{BB962C8B-B14F-4D97-AF65-F5344CB8AC3E}">
        <p14:creationId xmlns:p14="http://schemas.microsoft.com/office/powerpoint/2010/main" val="17610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p:cNvSpPr>
            <a:spLocks noGrp="1" noChangeArrowheads="1"/>
          </p:cNvSpPr>
          <p:nvPr>
            <p:ph type="sldNum" sz="quarter" idx="5"/>
          </p:nvPr>
        </p:nvSpPr>
        <p:spPr>
          <a:noFill/>
        </p:spPr>
        <p:txBody>
          <a:bodyPr/>
          <a:lstStyle/>
          <a:p>
            <a:fld id="{80FFE874-170E-42BE-BFC8-E632519D9518}" type="slidenum">
              <a:rPr lang="en-US" altLang="en-US" smtClean="0"/>
              <a:pPr/>
              <a:t>33</a:t>
            </a:fld>
            <a:endParaRPr lang="en-US" altLang="en-US" dirty="0" smtClean="0"/>
          </a:p>
        </p:txBody>
      </p:sp>
      <p:sp>
        <p:nvSpPr>
          <p:cNvPr id="104450" name="Rectangle 2"/>
          <p:cNvSpPr>
            <a:spLocks noGrp="1" noRot="1" noChangeAspect="1" noChangeArrowheads="1" noTextEdit="1"/>
          </p:cNvSpPr>
          <p:nvPr>
            <p:ph type="sldImg"/>
          </p:nvPr>
        </p:nvSpPr>
        <p:spPr>
          <a:xfrm>
            <a:off x="2232025" y="706438"/>
            <a:ext cx="2486025" cy="3481387"/>
          </a:xfrm>
          <a:ln/>
        </p:spPr>
      </p:sp>
      <p:sp>
        <p:nvSpPr>
          <p:cNvPr id="104451" name="Rectangle 3"/>
          <p:cNvSpPr>
            <a:spLocks noGrp="1" noChangeArrowheads="1"/>
          </p:cNvSpPr>
          <p:nvPr>
            <p:ph type="body" idx="1"/>
          </p:nvPr>
        </p:nvSpPr>
        <p:spPr>
          <a:xfrm>
            <a:off x="895350" y="4433888"/>
            <a:ext cx="5146675" cy="4200525"/>
          </a:xfrm>
          <a:noFill/>
          <a:ln/>
        </p:spPr>
        <p:txBody>
          <a:bodyPr/>
          <a:lstStyle/>
          <a:p>
            <a:pPr defTabSz="990600"/>
            <a:r>
              <a:rPr lang="en-US" altLang="en-US" dirty="0" smtClean="0">
                <a:solidFill>
                  <a:srgbClr val="000000"/>
                </a:solidFill>
                <a:latin typeface="Arial" charset="0"/>
              </a:rPr>
              <a:t>This is what the joint stratification looks like. (Joint</a:t>
            </a:r>
            <a:r>
              <a:rPr lang="en-US" altLang="en-US" baseline="0" dirty="0" smtClean="0">
                <a:solidFill>
                  <a:srgbClr val="000000"/>
                </a:solidFill>
                <a:latin typeface="Arial" charset="0"/>
              </a:rPr>
              <a:t> simply means taking both confounders into account.)</a:t>
            </a:r>
            <a:r>
              <a:rPr lang="en-US" altLang="en-US" dirty="0" smtClean="0">
                <a:solidFill>
                  <a:srgbClr val="000000"/>
                </a:solidFill>
                <a:latin typeface="Arial" charset="0"/>
              </a:rPr>
              <a:t> </a:t>
            </a:r>
          </a:p>
          <a:p>
            <a:pPr defTabSz="990600"/>
            <a:endParaRPr lang="en-US" altLang="en-US" dirty="0" smtClean="0">
              <a:solidFill>
                <a:srgbClr val="000000"/>
              </a:solidFill>
              <a:latin typeface="Arial" charset="0"/>
            </a:endParaRPr>
          </a:p>
          <a:p>
            <a:pPr defTabSz="990600"/>
            <a:r>
              <a:rPr lang="en-US" altLang="en-US" dirty="0" smtClean="0">
                <a:solidFill>
                  <a:srgbClr val="000000"/>
                </a:solidFill>
                <a:latin typeface="Arial" charset="0"/>
              </a:rPr>
              <a:t>The next steps would be to assess for interaction by the joint effect of these two</a:t>
            </a:r>
            <a:r>
              <a:rPr lang="en-US" altLang="en-US" baseline="0" dirty="0" smtClean="0">
                <a:solidFill>
                  <a:srgbClr val="000000"/>
                </a:solidFill>
                <a:latin typeface="Arial" charset="0"/>
              </a:rPr>
              <a:t> factors and </a:t>
            </a:r>
            <a:r>
              <a:rPr lang="en-US" altLang="en-US" dirty="0" smtClean="0">
                <a:solidFill>
                  <a:srgbClr val="000000"/>
                </a:solidFill>
                <a:latin typeface="Arial" charset="0"/>
              </a:rPr>
              <a:t>decide whether to report interaction.</a:t>
            </a:r>
            <a:r>
              <a:rPr lang="en-US" altLang="en-US" baseline="0" dirty="0" smtClean="0">
                <a:solidFill>
                  <a:srgbClr val="000000"/>
                </a:solidFill>
                <a:latin typeface="Arial" charset="0"/>
              </a:rPr>
              <a:t>  If yes (interaction is present), we would stop by reporting the stratum-specific estimates.  If not, we would go on to look for interaction between Chlamydia infection and either of the two factors individually, while adjusting for the other factor.   For example, we could control for age and look for interaction between Chlamydia infection and smoking status.  This would be done by forming a measure of association in the smokers that is a weighted average of the age strata (averaging across the top row of strata) and then doing the same for the non-smokers (averaging across the bottom row of strata); in other words, you would have two age-adjusted smoking-specific measures of association. These two measures of interaction would then be examined for interaction.   The reverse (controlling for smoking and looking for interaction between age and Chlamydia infection) can also be done; this would involve evaluating the differences between 3 smoking-adjusted age-specific measures of association.   Depending upon what you find, you might report 6 stratum-specific estimates, 3 stratum-specific estimates, 2 stratum-specific estimates or </a:t>
            </a:r>
            <a:r>
              <a:rPr lang="en-US" altLang="en-US" dirty="0" smtClean="0">
                <a:solidFill>
                  <a:srgbClr val="000000"/>
                </a:solidFill>
                <a:latin typeface="Arial" charset="0"/>
              </a:rPr>
              <a:t>one number with a Mantel-Haenszel adjusted summary estimator.</a:t>
            </a:r>
            <a:r>
              <a:rPr lang="en-US" altLang="en-US" baseline="0" dirty="0" smtClean="0">
                <a:solidFill>
                  <a:srgbClr val="000000"/>
                </a:solidFill>
                <a:latin typeface="Arial" charset="0"/>
              </a:rPr>
              <a:t>   This latter set of analyses can be done with the mhodds command in Stata.  You will practice in the Problem Set this week with two confounders.</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683049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34</a:t>
            </a:fld>
            <a:endParaRPr lang="en-US" altLang="en-US" dirty="0" smtClean="0"/>
          </a:p>
        </p:txBody>
      </p:sp>
      <p:sp>
        <p:nvSpPr>
          <p:cNvPr id="106498" name="Rectangle 2"/>
          <p:cNvSpPr>
            <a:spLocks noGrp="1" noRot="1" noChangeAspect="1" noChangeArrowheads="1" noTextEdit="1"/>
          </p:cNvSpPr>
          <p:nvPr>
            <p:ph type="sldImg"/>
          </p:nvPr>
        </p:nvSpPr>
        <p:spPr>
          <a:xfrm>
            <a:off x="2225675" y="698500"/>
            <a:ext cx="2497138" cy="3495675"/>
          </a:xfrm>
          <a:ln/>
        </p:spPr>
      </p:sp>
      <p:sp>
        <p:nvSpPr>
          <p:cNvPr id="106499" name="Rectangle 3"/>
          <p:cNvSpPr>
            <a:spLocks noGrp="1" noChangeArrowheads="1"/>
          </p:cNvSpPr>
          <p:nvPr>
            <p:ph type="body" idx="1"/>
          </p:nvPr>
        </p:nvSpPr>
        <p:spPr>
          <a:noFill/>
          <a:ln/>
        </p:spPr>
        <p:txBody>
          <a:bodyPr/>
          <a:lstStyle/>
          <a:p>
            <a:r>
              <a:rPr lang="en-US" altLang="en-US" dirty="0" smtClean="0"/>
              <a:t>In real life, the complexity is often much more than two confounders.  For example, here is a causal diagram</a:t>
            </a:r>
            <a:r>
              <a:rPr lang="en-US" altLang="en-US" baseline="0" dirty="0" smtClean="0"/>
              <a:t> </a:t>
            </a:r>
            <a:r>
              <a:rPr lang="en-US" altLang="en-US" dirty="0" smtClean="0"/>
              <a:t>for the occurrence of breast cancer in post-menopausal women.  How can you handle this much complexity?  Should we just adjust for everything?  We</a:t>
            </a:r>
            <a:r>
              <a:rPr lang="en-US" altLang="en-US" baseline="0" dirty="0" smtClean="0"/>
              <a:t> already know that one problem with adjusting for everything is that if we happened to adjust for a collider we will spuriously induce a relationship between the two parents of the common effect.  </a:t>
            </a:r>
            <a:endParaRPr lang="en-US" altLang="en-US" dirty="0" smtClean="0"/>
          </a:p>
        </p:txBody>
      </p:sp>
    </p:spTree>
    <p:extLst>
      <p:ext uri="{BB962C8B-B14F-4D97-AF65-F5344CB8AC3E}">
        <p14:creationId xmlns:p14="http://schemas.microsoft.com/office/powerpoint/2010/main" val="2143910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35</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 P only.</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36</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2225675" y="698500"/>
            <a:ext cx="249713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a minimal set of variables, which, if controlled for, will allow for estimation of the causal effect.  This set of variables is called a minimal sufficient adjustment set or MSAS.  This is defined as the minimal set of variables, which, if controlled for, will keep all direct causal paths open (and indirect causal paths if desired)</a:t>
            </a:r>
            <a:r>
              <a:rPr lang="en-US" altLang="en-US" baseline="0" dirty="0" smtClean="0"/>
              <a:t> between E and D,</a:t>
            </a:r>
            <a:r>
              <a:rPr lang="en-US" altLang="en-US" dirty="0" smtClean="0"/>
              <a:t> close all the non-causal paths between E and D, and thus allow for estimation of the total (or direct, if desired) causal effect of E on D.  </a:t>
            </a:r>
          </a:p>
          <a:p>
            <a:endParaRPr lang="en-US" altLang="en-US" dirty="0" smtClean="0"/>
          </a:p>
          <a:p>
            <a:r>
              <a:rPr lang="en-US" altLang="en-US" dirty="0" smtClean="0"/>
              <a:t>In other words, an MSAS  is a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The techniques we have described thus far (restriction, matching (followed</a:t>
            </a:r>
            <a:r>
              <a:rPr lang="en-US" altLang="en-US" baseline="0" dirty="0" smtClean="0"/>
              <a:t> by stratification),</a:t>
            </a:r>
            <a:r>
              <a:rPr lang="en-US" altLang="en-US" dirty="0" smtClean="0"/>
              <a:t> and stratification alone) are all called conditioning techniques.  Multivariable regression is also a conditioning technique.   Later today, we will mention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stratification.   </a:t>
            </a:r>
          </a:p>
          <a:p>
            <a:endParaRPr lang="en-US" altLang="en-US" dirty="0" smtClean="0"/>
          </a:p>
          <a:p>
            <a:r>
              <a:rPr lang="en-US" altLang="en-US" dirty="0" smtClean="0"/>
              <a:t>Importantly, for any DAG, there may be several MSASs.  </a:t>
            </a:r>
            <a:endParaRPr lang="en-US" altLang="en-US" dirty="0" smtClean="0"/>
          </a:p>
          <a:p>
            <a:endParaRPr lang="en-US" altLang="en-US" dirty="0" smtClean="0"/>
          </a:p>
          <a:p>
            <a:r>
              <a:rPr lang="en-US" altLang="en-US" dirty="0" smtClean="0"/>
              <a:t>(Advanced</a:t>
            </a:r>
            <a:r>
              <a:rPr lang="en-US" altLang="en-US" baseline="0" dirty="0" smtClean="0"/>
              <a:t> note:  adjusting for any one of the MSAS’s will equally manage confounding and allow you to estimate the causal effect of E on D only remain no other unmeasured confounding pathways.   If there are additional unmeasured and unmanaged confounding pathways (“residual confounding”), then there are some choices to be made in terms of which MSAS is best to control for.  This topic is known as “bias amplification” and it is at the frontier of methodologic research (Pearl J. </a:t>
            </a:r>
            <a:r>
              <a:rPr lang="en-US" sz="1200" b="0" i="0" kern="1200" dirty="0" smtClean="0">
                <a:solidFill>
                  <a:schemeClr val="tx1"/>
                </a:solidFill>
                <a:effectLst/>
                <a:latin typeface="Times New Roman" pitchFamily="18" charset="0"/>
                <a:ea typeface="+mn-ea"/>
                <a:cs typeface="+mn-cs"/>
              </a:rPr>
              <a:t>Invited Commentary: Understanding Bias Amplification.  AJE  174(11):1223–1227,</a:t>
            </a:r>
            <a:r>
              <a:rPr lang="en-US" sz="1200" b="0" i="0" kern="1200" baseline="0" dirty="0" smtClean="0">
                <a:solidFill>
                  <a:schemeClr val="tx1"/>
                </a:solidFill>
                <a:effectLst/>
                <a:latin typeface="Times New Roman" pitchFamily="18" charset="0"/>
                <a:ea typeface="+mn-ea"/>
                <a:cs typeface="+mn-cs"/>
              </a:rPr>
              <a:t> 2011.))</a:t>
            </a:r>
            <a:r>
              <a:rPr lang="en-US" dirty="0" smtClean="0"/>
              <a:t/>
            </a:r>
            <a:br>
              <a:rPr lang="en-US" dirty="0" smtClean="0"/>
            </a:b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37</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xfrm>
            <a:off x="2225675" y="698500"/>
            <a:ext cx="2497138" cy="3495675"/>
          </a:xfrm>
          <a:ln/>
        </p:spPr>
      </p:sp>
      <p:sp>
        <p:nvSpPr>
          <p:cNvPr id="110594" name="Notes Placeholder 2"/>
          <p:cNvSpPr>
            <a:spLocks noGrp="1"/>
          </p:cNvSpPr>
          <p:nvPr>
            <p:ph type="body" idx="1"/>
          </p:nvPr>
        </p:nvSpPr>
        <p:spPr>
          <a:noFill/>
          <a:ln/>
        </p:spPr>
        <p:txBody>
          <a:bodyPr/>
          <a:lstStyle/>
          <a:p>
            <a:r>
              <a:rPr lang="en-US" altLang="en-US" dirty="0" smtClean="0"/>
              <a:t>Here is a real life DAG.  It is complicated.  Although there are some formal manual</a:t>
            </a:r>
            <a:r>
              <a:rPr lang="en-US" altLang="en-US" baseline="0" dirty="0" smtClean="0"/>
              <a:t> </a:t>
            </a:r>
            <a:r>
              <a:rPr lang="en-US" altLang="en-US" dirty="0" smtClean="0"/>
              <a:t>approaches (see optional reading Shrier and</a:t>
            </a:r>
            <a:r>
              <a:rPr lang="en-US" altLang="en-US" baseline="0" dirty="0" smtClean="0"/>
              <a:t> Platt BMC Med Res Methodology 2008), i</a:t>
            </a:r>
            <a:r>
              <a:rPr lang="en-US" altLang="en-US" dirty="0" smtClean="0"/>
              <a:t>t is hard for the human eye to manually determine the MSAS’s.  Up until now, this was one of the biggest limitation of DAGs.   People got worn out trying to solve them,</a:t>
            </a:r>
            <a:r>
              <a:rPr lang="en-US" altLang="en-US" baseline="0" dirty="0" smtClean="0"/>
              <a:t> and this has, in part, led to DAGs being underused.   Humans also make mistakes when they try to identify all MSASs.</a:t>
            </a:r>
            <a:endParaRPr lang="en-US" altLang="en-US" dirty="0" smtClean="0"/>
          </a:p>
          <a:p>
            <a:endParaRPr lang="en-US" altLang="en-US" dirty="0" smtClean="0"/>
          </a:p>
          <a:p>
            <a:endParaRPr lang="en-US" altLang="en-US" dirty="0" smtClean="0"/>
          </a:p>
          <a:p>
            <a:r>
              <a:rPr lang="en-US" altLang="en-US" dirty="0" smtClean="0"/>
              <a:t>Thankfully, in the past few years, software has been developed — free software — to determine the MSAS’s.  DAGitty.net is one such software.</a:t>
            </a:r>
          </a:p>
        </p:txBody>
      </p:sp>
      <p:sp>
        <p:nvSpPr>
          <p:cNvPr id="110595" name="Slide Number Placeholder 3"/>
          <p:cNvSpPr>
            <a:spLocks noGrp="1"/>
          </p:cNvSpPr>
          <p:nvPr>
            <p:ph type="sldNum" sz="quarter" idx="5"/>
          </p:nvPr>
        </p:nvSpPr>
        <p:spPr>
          <a:noFill/>
        </p:spPr>
        <p:txBody>
          <a:bodyPr/>
          <a:lstStyle/>
          <a:p>
            <a:fld id="{584C1123-4062-4106-86E0-F92DAFF78D22}" type="slidenum">
              <a:rPr lang="en-US" altLang="en-US" smtClean="0"/>
              <a:pPr/>
              <a:t>38</a:t>
            </a:fld>
            <a:endParaRPr lang="en-US" altLang="en-US" dirty="0" smtClean="0"/>
          </a:p>
        </p:txBody>
      </p:sp>
    </p:spTree>
    <p:extLst>
      <p:ext uri="{BB962C8B-B14F-4D97-AF65-F5344CB8AC3E}">
        <p14:creationId xmlns:p14="http://schemas.microsoft.com/office/powerpoint/2010/main" val="733520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xfrm>
            <a:off x="2225675" y="698500"/>
            <a:ext cx="2497138" cy="3495675"/>
          </a:xfrm>
          <a:ln/>
        </p:spPr>
      </p:sp>
      <p:sp>
        <p:nvSpPr>
          <p:cNvPr id="112642" name="Notes Placeholder 2"/>
          <p:cNvSpPr>
            <a:spLocks noGrp="1"/>
          </p:cNvSpPr>
          <p:nvPr>
            <p:ph type="body" idx="1"/>
          </p:nvPr>
        </p:nvSpPr>
        <p:spPr>
          <a:noFill/>
          <a:ln/>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D and</a:t>
            </a:r>
            <a:r>
              <a:rPr lang="en-US" altLang="en-US" baseline="0" dirty="0" smtClean="0"/>
              <a:t> the direct causal effect (if there are indirect paths noted)</a:t>
            </a:r>
            <a:r>
              <a:rPr lang="en-US" altLang="en-US" dirty="0" smtClean="0"/>
              <a:t>.  Recall earlier how we distinguished total effect from direct effect. </a:t>
            </a:r>
          </a:p>
          <a:p>
            <a:endParaRPr lang="en-US" altLang="en-US" dirty="0" smtClean="0"/>
          </a:p>
          <a:p>
            <a:r>
              <a:rPr lang="en-US" altLang="en-US" dirty="0" smtClean="0"/>
              <a:t>In this example, this seemingly very complicated DAG boils down to 3 MSAS’s, listed here.  In fact, DAGitty.net figures this all out on the fly.  Adjusting for anyone</a:t>
            </a:r>
            <a:r>
              <a:rPr lang="en-US" altLang="en-US" baseline="0" dirty="0" smtClean="0"/>
              <a:t> of the contents of these 3 sets will close the non-causal paths and all you to, measurement error and sampling error aside, estimate the causal effect of exposure on outcome.  </a:t>
            </a:r>
            <a:r>
              <a:rPr lang="en-US" altLang="en-US" dirty="0" smtClean="0"/>
              <a:t>Those of you who are interested in the background for this can look at the Shrier and Platt article which explains the so-called moral graph approach upon which DAGitty.net</a:t>
            </a:r>
            <a:r>
              <a:rPr lang="en-US" altLang="en-US" baseline="0" dirty="0" smtClean="0"/>
              <a:t> works through its algorithms</a:t>
            </a:r>
            <a:r>
              <a:rPr lang="en-US" altLang="en-US" dirty="0" smtClean="0"/>
              <a:t>.  </a:t>
            </a:r>
          </a:p>
          <a:p>
            <a:endParaRPr lang="en-US" altLang="en-US" dirty="0" smtClean="0"/>
          </a:p>
          <a:p>
            <a:r>
              <a:rPr lang="en-US" altLang="en-US" dirty="0" smtClean="0"/>
              <a:t>The drop-down</a:t>
            </a:r>
            <a:r>
              <a:rPr lang="en-US" altLang="en-US" baseline="0" dirty="0" smtClean="0"/>
              <a:t> menu in the upper right hand corner allows to list</a:t>
            </a:r>
            <a:r>
              <a:rPr lang="en-US" altLang="en-US" dirty="0" smtClean="0"/>
              <a:t>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smtClean="0"/>
          </a:p>
          <a:p>
            <a:r>
              <a:rPr lang="en-US" altLang="en-US" dirty="0" smtClean="0"/>
              <a:t>Identifying</a:t>
            </a:r>
            <a:r>
              <a:rPr lang="en-US" altLang="en-US" baseline="0" dirty="0" smtClean="0"/>
              <a:t> the MSAS’s </a:t>
            </a:r>
            <a:r>
              <a:rPr lang="en-US" altLang="en-US" dirty="0" smtClean="0"/>
              <a:t>is the major technical innovation of this software.  Heretofore, many DAGs were just too tedious to solve.  DAGitty.net makes it trivial to solve them in terms of finding the</a:t>
            </a:r>
            <a:r>
              <a:rPr lang="en-US" altLang="en-US" baseline="0" dirty="0" smtClean="0"/>
              <a:t> MSASs (or telling you that no MSAS exists)</a:t>
            </a:r>
            <a:r>
              <a:rPr lang="en-US" altLang="en-US" dirty="0" smtClean="0"/>
              <a:t>.  Of course,</a:t>
            </a:r>
            <a:r>
              <a:rPr lang="en-US" altLang="en-US" baseline="0" dirty="0" smtClean="0"/>
              <a:t> it is also true that the ease by which Dagitty.net allows one to draw and edit the DAGs is also very nice.  </a:t>
            </a:r>
            <a:endParaRPr lang="en-US" altLang="en-US" dirty="0" smtClean="0"/>
          </a:p>
        </p:txBody>
      </p:sp>
      <p:sp>
        <p:nvSpPr>
          <p:cNvPr id="112643" name="Slide Number Placeholder 3"/>
          <p:cNvSpPr>
            <a:spLocks noGrp="1"/>
          </p:cNvSpPr>
          <p:nvPr>
            <p:ph type="sldNum" sz="quarter" idx="5"/>
          </p:nvPr>
        </p:nvSpPr>
        <p:spPr>
          <a:noFill/>
        </p:spPr>
        <p:txBody>
          <a:bodyPr/>
          <a:lstStyle/>
          <a:p>
            <a:fld id="{8E67F7E0-8452-493C-9293-F45E3E8E0DA6}" type="slidenum">
              <a:rPr lang="en-US" altLang="en-US" smtClean="0"/>
              <a:pPr/>
              <a:t>39</a:t>
            </a:fld>
            <a:endParaRPr lang="en-US" altLang="en-US" dirty="0" smtClean="0"/>
          </a:p>
        </p:txBody>
      </p:sp>
    </p:spTree>
    <p:extLst>
      <p:ext uri="{BB962C8B-B14F-4D97-AF65-F5344CB8AC3E}">
        <p14:creationId xmlns:p14="http://schemas.microsoft.com/office/powerpoint/2010/main" val="3783631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2225675" y="698500"/>
            <a:ext cx="2497138" cy="3495675"/>
          </a:xfrm>
          <a:ln/>
        </p:spPr>
      </p:sp>
      <p:sp>
        <p:nvSpPr>
          <p:cNvPr id="114690" name="Notes Placeholder 2"/>
          <p:cNvSpPr>
            <a:spLocks noGrp="1"/>
          </p:cNvSpPr>
          <p:nvPr>
            <p:ph type="body" idx="1"/>
          </p:nvPr>
        </p:nvSpPr>
        <p:spPr>
          <a:noFill/>
          <a:ln/>
        </p:spPr>
        <p:txBody>
          <a:bodyPr/>
          <a:lstStyle/>
          <a:p>
            <a:r>
              <a:rPr lang="en-US" altLang="en-US" dirty="0" smtClean="0"/>
              <a:t>Here is another pretty complicated DAG.  We just put letters in the nodes for simplicity.  Who has this solved in terms of the MSASs?  Too late.  DAGitty.net has you beat.  It has come up with 5 different MSAS’s.  </a:t>
            </a:r>
          </a:p>
          <a:p>
            <a:endParaRPr lang="en-US" altLang="en-US" dirty="0" smtClean="0"/>
          </a:p>
          <a:p>
            <a:r>
              <a:rPr lang="en-US" altLang="en-US" dirty="0" smtClean="0"/>
              <a:t>Controlling for the factors in any of the MSAS’s will close the biasing paths (the red will go away) and decrease the count of biasing paths to zero. &lt;This can be shown live if time &gt;.</a:t>
            </a:r>
          </a:p>
          <a:p>
            <a:endParaRPr lang="en-US" altLang="en-US" dirty="0" smtClean="0"/>
          </a:p>
          <a:p>
            <a:r>
              <a:rPr lang="en-US" altLang="en-US" dirty="0"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40</a:t>
            </a:fld>
            <a:endParaRPr lang="en-US" altLang="en-US" dirty="0" smtClean="0"/>
          </a:p>
        </p:txBody>
      </p:sp>
    </p:spTree>
    <p:extLst>
      <p:ext uri="{BB962C8B-B14F-4D97-AF65-F5344CB8AC3E}">
        <p14:creationId xmlns:p14="http://schemas.microsoft.com/office/powerpoint/2010/main" val="353358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5</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2225675" y="698500"/>
            <a:ext cx="2495550" cy="3495675"/>
          </a:xfrm>
          <a:ln/>
        </p:spPr>
      </p:sp>
      <p:sp>
        <p:nvSpPr>
          <p:cNvPr id="222211" name="Rectangle 3"/>
          <p:cNvSpPr>
            <a:spLocks noGrp="1" noChangeArrowheads="1"/>
          </p:cNvSpPr>
          <p:nvPr>
            <p:ph type="body" idx="1"/>
          </p:nvPr>
        </p:nvSpPr>
        <p:spPr>
          <a:noFill/>
          <a:ln/>
        </p:spPr>
        <p:txBody>
          <a:bodyPr/>
          <a:lstStyle/>
          <a:p>
            <a:r>
              <a:rPr lang="en-US" altLang="en-US" dirty="0" smtClean="0"/>
              <a:t>Some other course participants</a:t>
            </a:r>
            <a:r>
              <a:rPr lang="en-US" altLang="en-US" baseline="0" dirty="0" smtClean="0"/>
              <a:t> were wondering about how confounding and interaction are depicted and differ on DAGs.</a:t>
            </a:r>
          </a:p>
          <a:p>
            <a:endParaRPr lang="en-US" altLang="en-US" baseline="0" dirty="0" smtClean="0"/>
          </a:p>
          <a:p>
            <a:r>
              <a:rPr lang="en-US" altLang="en-US" dirty="0" smtClean="0"/>
              <a:t>DAGs</a:t>
            </a:r>
            <a:r>
              <a:rPr lang="en-US" altLang="en-US" baseline="0" dirty="0" smtClean="0"/>
              <a:t> do a great and unequivocal job of demonstrating confounding.   We have talked thoroughly about its iconic structure.  On the other hand, DAGs are sensitive at pointing out where interaction might occur but not specific.  Whenever two factors are causally related to another factor, there will be interaction on at least one scale (additive or multiplicative) if not both.  In other words, DAGs never miss pointing out the potential for interaction, but they are not specific and they are not able to point out scale dependence. </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2225675" y="698500"/>
            <a:ext cx="2497138" cy="3495675"/>
          </a:xfrm>
          <a:ln/>
        </p:spPr>
      </p:sp>
      <p:sp>
        <p:nvSpPr>
          <p:cNvPr id="3" name="Notes Placeholder 2"/>
          <p:cNvSpPr>
            <a:spLocks noGrp="1"/>
          </p:cNvSpPr>
          <p:nvPr>
            <p:ph type="body" idx="1"/>
          </p:nvPr>
        </p:nvSpPr>
        <p:spPr/>
        <p:txBody>
          <a:bodyPr>
            <a:normAutofit fontScale="77500" lnSpcReduction="20000"/>
          </a:bodyPr>
          <a:lstStyle/>
          <a:p>
            <a:pPr>
              <a:defRPr/>
            </a:pPr>
            <a:r>
              <a:rPr lang="en-US" dirty="0" smtClean="0"/>
              <a:t>It turns out that often there is more than one MSAS to choose from.  If this is the case, why might we decide to adjust for one MSAS over another?  The answer is that when it comes to measurement and adjustment,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are often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you really fully</a:t>
            </a:r>
            <a:r>
              <a:rPr lang="en-US" baseline="0" dirty="0" smtClean="0"/>
              <a:t> </a:t>
            </a:r>
            <a:r>
              <a:rPr lang="en-US" dirty="0" smtClean="0"/>
              <a:t>control for history of hypertension? It is hard to know, but you</a:t>
            </a:r>
            <a:r>
              <a:rPr lang="en-US" baseline="0" dirty="0" smtClean="0"/>
              <a:t> likely would </a:t>
            </a:r>
            <a:r>
              <a:rPr lang="en-US" dirty="0" smtClean="0"/>
              <a:t>have to know the daily blood pressure over a person’s lifetime and control for some area under the curve.  Nearly</a:t>
            </a:r>
            <a:r>
              <a:rPr lang="en-US" baseline="0" dirty="0" smtClean="0"/>
              <a:t> i</a:t>
            </a:r>
            <a:r>
              <a:rPr lang="en-US" dirty="0" smtClean="0"/>
              <a:t>mpossible.  </a:t>
            </a:r>
          </a:p>
          <a:p>
            <a:pPr>
              <a:defRPr/>
            </a:pPr>
            <a:endParaRPr lang="en-US" dirty="0" smtClean="0"/>
          </a:p>
          <a:p>
            <a:pPr>
              <a:defRPr/>
            </a:pPr>
            <a:r>
              <a:rPr lang="en-US" dirty="0" smtClean="0"/>
              <a:t>Even if you had accurate measurement of a confounder, actually adjusting for it — in a technical sense — can be a challenge.  Although we won’t be discussing this in our course, finding the correct functional “specification” of a variable in</a:t>
            </a:r>
            <a:r>
              <a:rPr lang="en-US" baseline="0" dirty="0" smtClean="0"/>
              <a:t> terms of how it relates to the outcome</a:t>
            </a:r>
            <a:r>
              <a:rPr lang="en-US" dirty="0" smtClean="0"/>
              <a:t>, particularly continuous variables, can be a challenge.  This refers to finding the best mathematical relationship between the variable and the outcome in question. This issue gets into things like whether adding quadratic or cubic terms is useful or whether a spline may</a:t>
            </a:r>
            <a:r>
              <a:rPr lang="en-US" baseline="0" dirty="0" smtClean="0"/>
              <a:t> be better.</a:t>
            </a:r>
            <a:r>
              <a:rPr lang="en-US" dirty="0" smtClean="0"/>
              <a:t> </a:t>
            </a:r>
          </a:p>
          <a:p>
            <a:pPr>
              <a:defRPr/>
            </a:pPr>
            <a:endParaRPr lang="en-US" dirty="0" smtClean="0"/>
          </a:p>
          <a:p>
            <a:pPr>
              <a:defRPr/>
            </a:pPr>
            <a:r>
              <a:rPr lang="en-US" dirty="0" smtClean="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This is a human decision</a:t>
            </a:r>
            <a:r>
              <a:rPr lang="en-US" baseline="0" dirty="0" smtClean="0"/>
              <a:t> and nothing that a computer can do for you.</a:t>
            </a:r>
            <a:endParaRPr lang="en-US" dirty="0" smtClean="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41</a:t>
            </a:fld>
            <a:endParaRPr lang="en-US" altLang="en-US" dirty="0" smtClean="0"/>
          </a:p>
        </p:txBody>
      </p:sp>
    </p:spTree>
    <p:extLst>
      <p:ext uri="{BB962C8B-B14F-4D97-AF65-F5344CB8AC3E}">
        <p14:creationId xmlns:p14="http://schemas.microsoft.com/office/powerpoint/2010/main" val="4080685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2225675" y="698500"/>
            <a:ext cx="2497138" cy="3495675"/>
          </a:xfrm>
          <a:ln/>
        </p:spPr>
      </p:sp>
      <p:sp>
        <p:nvSpPr>
          <p:cNvPr id="118786" name="Notes Placeholder 2"/>
          <p:cNvSpPr>
            <a:spLocks noGrp="1"/>
          </p:cNvSpPr>
          <p:nvPr>
            <p:ph type="body" idx="1"/>
          </p:nvPr>
        </p:nvSpPr>
        <p:spPr>
          <a:noFill/>
          <a:ln/>
        </p:spPr>
        <p:txBody>
          <a:bodyPr/>
          <a:lstStyle/>
          <a:p>
            <a:r>
              <a:rPr lang="en-US" altLang="en-US" dirty="0" smtClean="0"/>
              <a:t>Back to our DAG, the DAGitty.net</a:t>
            </a:r>
            <a:r>
              <a:rPr lang="en-US" altLang="en-US" baseline="0" dirty="0" smtClean="0"/>
              <a:t> </a:t>
            </a:r>
            <a:r>
              <a:rPr lang="en-US" altLang="en-US" dirty="0" smtClean="0"/>
              <a:t>program tells us that we are going to need variable h in our adjustment set no matter what.  So, we know that we will really have to focus on measuring h well.   Let’s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42</a:t>
            </a:fld>
            <a:endParaRPr lang="en-US" altLang="en-US" dirty="0" smtClean="0"/>
          </a:p>
        </p:txBody>
      </p:sp>
    </p:spTree>
    <p:extLst>
      <p:ext uri="{BB962C8B-B14F-4D97-AF65-F5344CB8AC3E}">
        <p14:creationId xmlns:p14="http://schemas.microsoft.com/office/powerpoint/2010/main" val="815040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a:spLocks noGrp="1" noChangeArrowheads="1"/>
          </p:cNvSpPr>
          <p:nvPr>
            <p:ph type="sldNum" sz="quarter" idx="5"/>
          </p:nvPr>
        </p:nvSpPr>
        <p:spPr>
          <a:noFill/>
        </p:spPr>
        <p:txBody>
          <a:bodyPr/>
          <a:lstStyle/>
          <a:p>
            <a:fld id="{7247C742-4FCE-4E4E-89AF-AE0DC5BA8D7A}" type="slidenum">
              <a:rPr lang="en-US" altLang="en-US" smtClean="0"/>
              <a:pPr/>
              <a:t>43</a:t>
            </a:fld>
            <a:endParaRPr lang="en-US" altLang="en-US" dirty="0" smtClean="0"/>
          </a:p>
        </p:txBody>
      </p:sp>
      <p:sp>
        <p:nvSpPr>
          <p:cNvPr id="120834" name="Rectangle 2"/>
          <p:cNvSpPr>
            <a:spLocks noGrp="1" noRot="1" noChangeAspect="1" noChangeArrowheads="1" noTextEdit="1"/>
          </p:cNvSpPr>
          <p:nvPr>
            <p:ph type="sldImg"/>
          </p:nvPr>
        </p:nvSpPr>
        <p:spPr>
          <a:xfrm>
            <a:off x="2230438" y="706438"/>
            <a:ext cx="2486025" cy="3481387"/>
          </a:xfrm>
          <a:ln/>
        </p:spPr>
      </p:sp>
      <p:sp>
        <p:nvSpPr>
          <p:cNvPr id="120835"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Let’s regroup for a moment and switch to the next topic, uncertainty in your DAGs.</a:t>
            </a:r>
          </a:p>
        </p:txBody>
      </p:sp>
    </p:spTree>
    <p:extLst>
      <p:ext uri="{BB962C8B-B14F-4D97-AF65-F5344CB8AC3E}">
        <p14:creationId xmlns:p14="http://schemas.microsoft.com/office/powerpoint/2010/main" val="1709113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xfrm>
            <a:off x="2225675" y="698500"/>
            <a:ext cx="2497138" cy="3495675"/>
          </a:xfrm>
          <a:ln/>
        </p:spPr>
      </p:sp>
      <p:sp>
        <p:nvSpPr>
          <p:cNvPr id="122882"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a:t>
            </a:r>
            <a:r>
              <a:rPr lang="en-US" altLang="en-US" baseline="0" dirty="0" smtClean="0"/>
              <a:t>   This means that the DAG, as written, is correct.</a:t>
            </a:r>
            <a:r>
              <a:rPr lang="en-US" altLang="en-US" dirty="0" smtClean="0"/>
              <a:t>  If we are confident and the DAG is correct, the rest of the process is that we simply find all of the MSAS’s and choose the “best”</a:t>
            </a:r>
            <a:r>
              <a:rPr lang="en-US" altLang="en-US" baseline="0" dirty="0" smtClean="0"/>
              <a:t> (i.e., </a:t>
            </a:r>
            <a:r>
              <a:rPr lang="en-US" altLang="en-US" dirty="0" smtClean="0"/>
              <a:t>most practical) MSAS</a:t>
            </a:r>
            <a:r>
              <a:rPr lang="en-US" altLang="en-US" baseline="0" dirty="0" smtClean="0"/>
              <a:t> using the tips we just discussed.</a:t>
            </a:r>
            <a:r>
              <a:rPr lang="en-US" altLang="en-US" dirty="0" smtClean="0"/>
              <a:t>  We perform</a:t>
            </a:r>
            <a:r>
              <a:rPr lang="en-US" altLang="en-US" baseline="0" dirty="0" smtClean="0"/>
              <a:t> </a:t>
            </a:r>
            <a:r>
              <a:rPr lang="en-US" altLang="en-US" dirty="0" smtClean="0"/>
              <a:t>the adjustment</a:t>
            </a:r>
            <a:r>
              <a:rPr lang="en-US" altLang="en-US" baseline="0" dirty="0" smtClean="0"/>
              <a:t> for the variables in the MSAS </a:t>
            </a:r>
            <a:r>
              <a:rPr lang="en-US" altLang="en-US" dirty="0" smtClean="0"/>
              <a:t>by 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here is the often</a:t>
            </a:r>
            <a:r>
              <a:rPr lang="en-US" altLang="en-US" baseline="0" dirty="0" smtClean="0"/>
              <a:t> more</a:t>
            </a:r>
            <a:r>
              <a:rPr lang="en-US" altLang="en-US" dirty="0" smtClean="0"/>
              <a:t> realistic</a:t>
            </a:r>
            <a:r>
              <a:rPr lang="en-US" altLang="en-US" baseline="0" dirty="0" smtClean="0"/>
              <a:t> situation</a:t>
            </a:r>
            <a:r>
              <a:rPr lang="en-US" altLang="en-US" dirty="0" smtClean="0"/>
              <a:t>:  It is often the case that 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122883" name="Slide Number Placeholder 3"/>
          <p:cNvSpPr>
            <a:spLocks noGrp="1"/>
          </p:cNvSpPr>
          <p:nvPr>
            <p:ph type="sldNum" sz="quarter" idx="5"/>
          </p:nvPr>
        </p:nvSpPr>
        <p:spPr>
          <a:noFill/>
        </p:spPr>
        <p:txBody>
          <a:bodyPr/>
          <a:lstStyle/>
          <a:p>
            <a:fld id="{4990D2F1-4D44-480F-9E5C-B9660729B602}" type="slidenum">
              <a:rPr lang="en-US" altLang="en-US" smtClean="0"/>
              <a:pPr/>
              <a:t>44</a:t>
            </a:fld>
            <a:endParaRPr lang="en-US" altLang="en-US" dirty="0" smtClean="0"/>
          </a:p>
        </p:txBody>
      </p:sp>
    </p:spTree>
    <p:extLst>
      <p:ext uri="{BB962C8B-B14F-4D97-AF65-F5344CB8AC3E}">
        <p14:creationId xmlns:p14="http://schemas.microsoft.com/office/powerpoint/2010/main" val="3612480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31"/>
          <p:cNvSpPr>
            <a:spLocks noGrp="1" noChangeArrowheads="1"/>
          </p:cNvSpPr>
          <p:nvPr>
            <p:ph type="sldNum" sz="quarter" idx="5"/>
          </p:nvPr>
        </p:nvSpPr>
        <p:spPr>
          <a:noFill/>
        </p:spPr>
        <p:txBody>
          <a:bodyPr/>
          <a:lstStyle/>
          <a:p>
            <a:fld id="{F4122B2C-5865-43A0-A674-283EE45F56A6}" type="slidenum">
              <a:rPr lang="en-US" altLang="en-US" smtClean="0"/>
              <a:pPr/>
              <a:t>45</a:t>
            </a:fld>
            <a:endParaRPr lang="en-US" altLang="en-US" dirty="0" smtClean="0"/>
          </a:p>
        </p:txBody>
      </p:sp>
      <p:sp>
        <p:nvSpPr>
          <p:cNvPr id="125954" name="Rectangle 2"/>
          <p:cNvSpPr>
            <a:spLocks noGrp="1" noRot="1" noChangeAspect="1" noChangeArrowheads="1" noTextEdit="1"/>
          </p:cNvSpPr>
          <p:nvPr>
            <p:ph type="sldImg"/>
          </p:nvPr>
        </p:nvSpPr>
        <p:spPr>
          <a:xfrm>
            <a:off x="2251075" y="709613"/>
            <a:ext cx="2487613" cy="3482975"/>
          </a:xfrm>
          <a:ln/>
        </p:spPr>
      </p:sp>
      <p:sp>
        <p:nvSpPr>
          <p:cNvPr id="125955" name="Rectangle 3"/>
          <p:cNvSpPr>
            <a:spLocks noGrp="1" noChangeArrowheads="1"/>
          </p:cNvSpPr>
          <p:nvPr>
            <p:ph type="body" idx="1"/>
          </p:nvPr>
        </p:nvSpPr>
        <p:spPr>
          <a:xfrm>
            <a:off x="895350" y="4433888"/>
            <a:ext cx="5146675" cy="4200525"/>
          </a:xfrm>
          <a:noFill/>
          <a:ln/>
        </p:spPr>
        <p:txBody>
          <a:bodyPr/>
          <a:lstStyle/>
          <a:p>
            <a:r>
              <a:rPr lang="en-US" altLang="en-US" dirty="0" smtClean="0"/>
              <a:t>To address this, let’s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dirty="0" smtClean="0"/>
          </a:p>
          <a:p>
            <a:endParaRPr lang="en-US" altLang="en-US" dirty="0" smtClean="0"/>
          </a:p>
          <a:p>
            <a:r>
              <a:rPr lang="en-US" altLang="en-US" dirty="0" smtClean="0"/>
              <a:t> </a:t>
            </a:r>
          </a:p>
        </p:txBody>
      </p:sp>
    </p:spTree>
    <p:extLst>
      <p:ext uri="{BB962C8B-B14F-4D97-AF65-F5344CB8AC3E}">
        <p14:creationId xmlns:p14="http://schemas.microsoft.com/office/powerpoint/2010/main" val="1287720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a:spLocks noGrp="1" noChangeArrowheads="1"/>
          </p:cNvSpPr>
          <p:nvPr>
            <p:ph type="sldNum" sz="quarter" idx="5"/>
          </p:nvPr>
        </p:nvSpPr>
        <p:spPr>
          <a:noFill/>
        </p:spPr>
        <p:txBody>
          <a:bodyPr/>
          <a:lstStyle/>
          <a:p>
            <a:fld id="{E4435A3E-CA5C-4F1A-8BDE-F63EF9FADFBA}" type="slidenum">
              <a:rPr lang="en-US" altLang="en-US" smtClean="0"/>
              <a:pPr/>
              <a:t>46</a:t>
            </a:fld>
            <a:endParaRPr lang="en-US" altLang="en-US" dirty="0" smtClean="0"/>
          </a:p>
        </p:txBody>
      </p:sp>
      <p:sp>
        <p:nvSpPr>
          <p:cNvPr id="129026" name="Rectangle 2"/>
          <p:cNvSpPr>
            <a:spLocks noGrp="1" noRot="1" noChangeAspect="1" noChangeArrowheads="1" noTextEdit="1"/>
          </p:cNvSpPr>
          <p:nvPr>
            <p:ph type="sldImg"/>
          </p:nvPr>
        </p:nvSpPr>
        <p:spPr>
          <a:xfrm>
            <a:off x="2251075" y="709613"/>
            <a:ext cx="2487613" cy="3482975"/>
          </a:xfrm>
          <a:ln/>
        </p:spPr>
      </p:sp>
      <p:sp>
        <p:nvSpPr>
          <p:cNvPr id="129027" name="Rectangle 3"/>
          <p:cNvSpPr>
            <a:spLocks noGrp="1" noChangeArrowheads="1"/>
          </p:cNvSpPr>
          <p:nvPr>
            <p:ph type="body" idx="1"/>
          </p:nvPr>
        </p:nvSpPr>
        <p:spPr>
          <a:xfrm>
            <a:off x="895350" y="4433888"/>
            <a:ext cx="5146675" cy="4200525"/>
          </a:xfrm>
          <a:noFill/>
          <a:ln/>
        </p:spPr>
        <p:txBody>
          <a:bodyPr/>
          <a:lstStyle/>
          <a:p>
            <a:r>
              <a:rPr lang="en-US" altLang="en-US" dirty="0"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The confidence</a:t>
            </a:r>
            <a:r>
              <a:rPr lang="en-US" altLang="en-US" baseline="0" dirty="0" smtClean="0"/>
              <a:t> interval widened when we adjusted for matches.  We have suffered a precision penalty. </a:t>
            </a:r>
            <a:endParaRPr lang="en-US" altLang="en-US" dirty="0" smtClean="0"/>
          </a:p>
          <a:p>
            <a:endParaRPr lang="en-US" altLang="en-US" dirty="0" smtClean="0"/>
          </a:p>
        </p:txBody>
      </p:sp>
    </p:spTree>
    <p:extLst>
      <p:ext uri="{BB962C8B-B14F-4D97-AF65-F5344CB8AC3E}">
        <p14:creationId xmlns:p14="http://schemas.microsoft.com/office/powerpoint/2010/main" val="3859926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2225675" y="698500"/>
            <a:ext cx="2497138" cy="3495675"/>
          </a:xfrm>
          <a:ln/>
        </p:spPr>
      </p:sp>
      <p:sp>
        <p:nvSpPr>
          <p:cNvPr id="131074" name="Notes Placeholder 2"/>
          <p:cNvSpPr>
            <a:spLocks noGrp="1"/>
          </p:cNvSpPr>
          <p:nvPr>
            <p:ph type="body" idx="1"/>
          </p:nvPr>
        </p:nvSpPr>
        <p:spPr>
          <a:noFill/>
          <a:ln/>
        </p:spPr>
        <p:txBody>
          <a:bodyPr/>
          <a:lstStyle/>
          <a:p>
            <a:r>
              <a:rPr lang="en-US" altLang="en-US" dirty="0" smtClean="0"/>
              <a:t>Of course, you might say that you would have never adjusted for matches in the first place because it would have never been indicated by your DAG. If you did say this, you would be right.  There is no evidence that matches cause lung cancer such that we should have never stratified on it.    </a:t>
            </a:r>
          </a:p>
          <a:p>
            <a:endParaRPr lang="en-US" altLang="en-US" dirty="0" smtClean="0"/>
          </a:p>
          <a:p>
            <a:r>
              <a:rPr lang="en-US" altLang="en-US" dirty="0" smtClean="0"/>
              <a:t>Hence, this example illustrates why you don’t want to adjust for things that you don’t need to, things that are not indicated by your DAG.  This is because they can sometimes decrease precision.</a:t>
            </a:r>
          </a:p>
          <a:p>
            <a:endParaRPr lang="en-US" altLang="en-US" dirty="0" smtClean="0"/>
          </a:p>
          <a:p>
            <a:r>
              <a:rPr lang="en-US" altLang="en-US" dirty="0" smtClean="0"/>
              <a:t>Another problem</a:t>
            </a:r>
            <a:r>
              <a:rPr lang="en-US" altLang="en-US" baseline="0" dirty="0" smtClean="0"/>
              <a:t> with adjusting for matches is that if there are factors that are common causes of matches use and lung cancer, then we have adjusted for a collider and have induced bias.   This is collider-stratification bias.  </a:t>
            </a:r>
            <a:endParaRPr lang="en-US" altLang="en-US" dirty="0" smtClean="0"/>
          </a:p>
          <a:p>
            <a:endParaRPr lang="en-US" altLang="en-US" dirty="0" smtClean="0"/>
          </a:p>
        </p:txBody>
      </p:sp>
      <p:sp>
        <p:nvSpPr>
          <p:cNvPr id="131075" name="Slide Number Placeholder 3"/>
          <p:cNvSpPr>
            <a:spLocks noGrp="1"/>
          </p:cNvSpPr>
          <p:nvPr>
            <p:ph type="sldNum" sz="quarter" idx="5"/>
          </p:nvPr>
        </p:nvSpPr>
        <p:spPr>
          <a:noFill/>
        </p:spPr>
        <p:txBody>
          <a:bodyPr/>
          <a:lstStyle/>
          <a:p>
            <a:fld id="{37208FCC-36AC-49C6-BC03-67F77136FEB0}" type="slidenum">
              <a:rPr lang="en-US" altLang="en-US" smtClean="0"/>
              <a:pPr/>
              <a:t>47</a:t>
            </a:fld>
            <a:endParaRPr lang="en-US" altLang="en-US" dirty="0" smtClean="0"/>
          </a:p>
        </p:txBody>
      </p:sp>
    </p:spTree>
    <p:extLst>
      <p:ext uri="{BB962C8B-B14F-4D97-AF65-F5344CB8AC3E}">
        <p14:creationId xmlns:p14="http://schemas.microsoft.com/office/powerpoint/2010/main" val="705334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48</a:t>
            </a:fld>
            <a:endParaRPr lang="en-US" altLang="en-US" dirty="0" smtClean="0"/>
          </a:p>
        </p:txBody>
      </p:sp>
      <p:sp>
        <p:nvSpPr>
          <p:cNvPr id="133122" name="Rectangle 2"/>
          <p:cNvSpPr>
            <a:spLocks noGrp="1" noRot="1" noChangeAspect="1" noChangeArrowheads="1" noTextEdit="1"/>
          </p:cNvSpPr>
          <p:nvPr>
            <p:ph type="sldImg"/>
          </p:nvPr>
        </p:nvSpPr>
        <p:spPr>
          <a:xfrm>
            <a:off x="2225675" y="698500"/>
            <a:ext cx="2497138" cy="3495675"/>
          </a:xfrm>
          <a:ln/>
        </p:spPr>
      </p:sp>
      <p:sp>
        <p:nvSpPr>
          <p:cNvPr id="133123" name="Rectangle 3"/>
          <p:cNvSpPr>
            <a:spLocks noGrp="1" noChangeArrowheads="1"/>
          </p:cNvSpPr>
          <p:nvPr>
            <p:ph type="body" idx="1"/>
          </p:nvPr>
        </p:nvSpPr>
        <p:spPr>
          <a:noFill/>
          <a:ln/>
        </p:spPr>
        <p:txBody>
          <a:bodyPr/>
          <a:lstStyle/>
          <a:p>
            <a:pPr marL="228600" indent="-228600">
              <a:lnSpc>
                <a:spcPct val="90000"/>
              </a:lnSpc>
            </a:pPr>
            <a:r>
              <a:rPr lang="en-US" altLang="en-US" dirty="0" smtClean="0"/>
              <a:t>So, this is the first adverse manifestation of stratification that we have observed.  Heretofore, stratification was seemingly always beneficial..  Stratification was useful to assess for effect-measure modification and also useful to get rid of the bias from confounding.  Now, we see that adjustment can be accompanied by a decrease in precision,</a:t>
            </a:r>
            <a:r>
              <a:rPr lang="en-US" altLang="en-US" baseline="0" dirty="0" smtClean="0"/>
              <a:t> and a</a:t>
            </a:r>
            <a:r>
              <a:rPr lang="en-US" altLang="en-US" dirty="0" smtClean="0"/>
              <a:t> decrease in precision from stratification is indeed a shortcoming</a:t>
            </a:r>
            <a:r>
              <a:rPr lang="en-US" altLang="en-US" baseline="0" dirty="0" smtClean="0"/>
              <a:t> for many analyses with limited sample size.</a:t>
            </a:r>
            <a:r>
              <a:rPr lang="en-US" altLang="en-US" dirty="0" smtClean="0"/>
              <a:t> </a:t>
            </a:r>
            <a:r>
              <a:rPr lang="en-US" altLang="en-US" baseline="0" dirty="0" smtClean="0"/>
              <a:t>In summary,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dirty="0" smtClean="0"/>
          </a:p>
          <a:p>
            <a:pPr marL="228600" indent="-228600">
              <a:lnSpc>
                <a:spcPct val="90000"/>
              </a:lnSpc>
            </a:pPr>
            <a:r>
              <a:rPr lang="en-US" altLang="en-US" dirty="0" smtClean="0"/>
              <a:t>Whether or not adjustment will decrease precision is a complicated story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smtClean="0"/>
              <a:t>The nature of the outcome: binary vs. interval scale.  In this class, we have only been talking about binary outcomes, but some of the effects of adjustment are different in the case of interval scale. In general, adjustment for factors which are strong determinants of the outcome will increase</a:t>
            </a:r>
            <a:r>
              <a:rPr lang="en-US" altLang="en-US" baseline="0" dirty="0" smtClean="0"/>
              <a:t> precision </a:t>
            </a:r>
            <a:r>
              <a:rPr lang="en-US" altLang="en-US" dirty="0" smtClean="0"/>
              <a:t>when</a:t>
            </a:r>
            <a:r>
              <a:rPr lang="en-US" altLang="en-US" baseline="0" dirty="0" smtClean="0"/>
              <a:t> outcomes are on the interval scale.  </a:t>
            </a:r>
            <a:endParaRPr lang="en-US" altLang="en-US" dirty="0" smtClean="0"/>
          </a:p>
          <a:p>
            <a:pPr marL="228600" indent="-228600">
              <a:lnSpc>
                <a:spcPct val="90000"/>
              </a:lnSpc>
              <a:buFontTx/>
              <a:buAutoNum type="alphaLcParenR"/>
            </a:pPr>
            <a:r>
              <a:rPr lang="en-US" altLang="en-US" dirty="0" smtClean="0"/>
              <a:t>the method used for adjustment, in other words, Woolf vs. Mantel-Haenszel (stratification-based)</a:t>
            </a:r>
            <a:r>
              <a:rPr lang="en-US" altLang="en-US" baseline="0" dirty="0" smtClean="0"/>
              <a:t> </a:t>
            </a:r>
            <a:r>
              <a:rPr lang="en-US" altLang="en-US" dirty="0" smtClean="0"/>
              <a:t>vs. a maximum likelihood estimation-based</a:t>
            </a:r>
            <a:r>
              <a:rPr lang="en-US" altLang="en-US" baseline="0" dirty="0" smtClean="0"/>
              <a:t> regression technique</a:t>
            </a:r>
            <a:r>
              <a:rPr lang="en-US" altLang="en-US" dirty="0" smtClean="0"/>
              <a:t>, for example, logistic regression</a:t>
            </a:r>
          </a:p>
          <a:p>
            <a:pPr marL="228600" indent="-228600">
              <a:lnSpc>
                <a:spcPct val="90000"/>
              </a:lnSpc>
              <a:buFontTx/>
              <a:buAutoNum type="alphaLcParenR"/>
            </a:pPr>
            <a:r>
              <a:rPr lang="en-US" altLang="en-US" dirty="0" smtClean="0"/>
              <a:t>and, finally, the strength of association between the “potential” confounding factor and the exposure and disease, respectively.   We note that this “potential” because as the last slide illustrates, the uninitiated may ill-advisedly</a:t>
            </a:r>
            <a:r>
              <a:rPr lang="en-US" altLang="en-US" baseline="0" dirty="0" smtClean="0"/>
              <a:t> </a:t>
            </a:r>
            <a:r>
              <a:rPr lang="en-US" altLang="en-US" dirty="0" smtClean="0"/>
              <a:t>decide</a:t>
            </a:r>
            <a:r>
              <a:rPr lang="en-US" altLang="en-US" baseline="0" dirty="0" smtClean="0"/>
              <a:t> </a:t>
            </a:r>
            <a:r>
              <a:rPr lang="en-US" altLang="en-US" dirty="0" smtClean="0"/>
              <a:t>to adjust for such a non-confounding factor.</a:t>
            </a:r>
          </a:p>
          <a:p>
            <a:pPr marL="228600" indent="-228600">
              <a:lnSpc>
                <a:spcPct val="90000"/>
              </a:lnSpc>
              <a:buFontTx/>
              <a:buAutoNum type="alphaLcParenR"/>
            </a:pPr>
            <a:endParaRPr lang="en-US" altLang="en-US" dirty="0" smtClean="0"/>
          </a:p>
          <a:p>
            <a:pPr marL="228600" indent="-228600">
              <a:lnSpc>
                <a:spcPct val="90000"/>
              </a:lnSpc>
            </a:pPr>
            <a:r>
              <a:rPr lang="en-US" altLang="en-US" dirty="0" smtClean="0"/>
              <a:t>This is complex and nothing most researchers can easily predict or commit to memory. </a:t>
            </a:r>
            <a:r>
              <a:rPr lang="en-US" altLang="en-US" baseline="0" dirty="0" smtClean="0"/>
              <a:t> </a:t>
            </a:r>
            <a:r>
              <a:rPr lang="en-US" altLang="en-US" dirty="0" smtClean="0"/>
              <a:t>However, the good news is that adjustment for strong confounders removes bias and typically often improves precision as well.  This is a win-win situation.  It is also the case that adjustment for strong determinants of outcome, even if they are not confounders, will also often (but not always) improve precision.</a:t>
            </a:r>
          </a:p>
          <a:p>
            <a:pPr marL="228600" indent="-228600">
              <a:lnSpc>
                <a:spcPct val="90000"/>
              </a:lnSpc>
            </a:pPr>
            <a:endParaRPr lang="en-US" altLang="en-US" dirty="0" smtClean="0"/>
          </a:p>
          <a:p>
            <a:pPr marL="228600" indent="-228600">
              <a:lnSpc>
                <a:spcPct val="90000"/>
              </a:lnSpc>
            </a:pPr>
            <a:r>
              <a:rPr lang="en-US" altLang="en-US" dirty="0" smtClean="0"/>
              <a:t>The bad news is that adjustment for non-confounders, weak determinants of outcomes, or less-than-strong confounders can often (but not always) worsen precision.  This is why we need to be careful about</a:t>
            </a:r>
            <a:r>
              <a:rPr lang="en-US" altLang="en-US" baseline="0" dirty="0" smtClean="0"/>
              <a:t> indiscriminate adjustment (“adjustment for everything”).  </a:t>
            </a:r>
            <a:endParaRPr lang="en-US" altLang="en-US" dirty="0" smtClean="0"/>
          </a:p>
        </p:txBody>
      </p:sp>
    </p:spTree>
    <p:extLst>
      <p:ext uri="{BB962C8B-B14F-4D97-AF65-F5344CB8AC3E}">
        <p14:creationId xmlns:p14="http://schemas.microsoft.com/office/powerpoint/2010/main" val="1783056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p:spPr>
        <p:txBody>
          <a:bodyPr/>
          <a:lstStyle/>
          <a:p>
            <a:fld id="{33FB8447-D1FF-4F67-A053-91DB8F06E02C}" type="slidenum">
              <a:rPr lang="en-US" altLang="en-US" smtClean="0"/>
              <a:pPr/>
              <a:t>49</a:t>
            </a:fld>
            <a:endParaRPr lang="en-US" altLang="en-US" dirty="0" smtClean="0"/>
          </a:p>
        </p:txBody>
      </p:sp>
      <p:sp>
        <p:nvSpPr>
          <p:cNvPr id="136194" name="Rectangle 2"/>
          <p:cNvSpPr>
            <a:spLocks noGrp="1" noRot="1" noChangeAspect="1" noChangeArrowheads="1" noTextEdit="1"/>
          </p:cNvSpPr>
          <p:nvPr>
            <p:ph type="sldImg"/>
          </p:nvPr>
        </p:nvSpPr>
        <p:spPr>
          <a:xfrm>
            <a:off x="2225675" y="698500"/>
            <a:ext cx="2497138" cy="3495675"/>
          </a:xfrm>
          <a:ln/>
        </p:spPr>
      </p:sp>
      <p:sp>
        <p:nvSpPr>
          <p:cNvPr id="136195" name="Rectangle 3"/>
          <p:cNvSpPr>
            <a:spLocks noGrp="1" noChangeArrowheads="1"/>
          </p:cNvSpPr>
          <p:nvPr>
            <p:ph type="body" idx="1"/>
          </p:nvPr>
        </p:nvSpPr>
        <p:spPr>
          <a:xfrm>
            <a:off x="277813" y="4427538"/>
            <a:ext cx="6186487" cy="4195762"/>
          </a:xfrm>
          <a:noFill/>
          <a:ln/>
        </p:spPr>
        <p:txBody>
          <a:bodyPr/>
          <a:lstStyle/>
          <a:p>
            <a:r>
              <a:rPr lang="en-US" altLang="en-US" dirty="0" smtClean="0"/>
              <a:t>Let’s look at another example.  Remember our earlier question looking at the effect of spermicide use and the development of Down Syndrome in a case-control study. Let’s assume that our interest</a:t>
            </a:r>
            <a:r>
              <a:rPr lang="en-US" altLang="en-US" baseline="0" dirty="0" smtClean="0"/>
              <a:t> is in the multiplicative scale.  </a:t>
            </a:r>
            <a:r>
              <a:rPr lang="en-US" altLang="en-US" dirty="0" smtClean="0"/>
              <a:t>Remember after we stratified by maternal age, we saw these two stratum-specific estimates of the odds ratio: 3.4 and 5.7,</a:t>
            </a:r>
            <a:r>
              <a:rPr lang="en-US" altLang="en-US" baseline="0" dirty="0" smtClean="0"/>
              <a:t> which are substantively different.</a:t>
            </a:r>
            <a:r>
              <a:rPr lang="en-US" altLang="en-US" dirty="0" smtClean="0"/>
              <a:t> We were suspicious because of the small numbers in some of the cells that the stratum-specific estimates differed only because of sampling error.  When we go ahead and performed a test of homogeneity on the multiplicative scale, we find it is</a:t>
            </a:r>
            <a:r>
              <a:rPr lang="en-US" altLang="en-US" baseline="0" dirty="0" smtClean="0"/>
              <a:t> </a:t>
            </a:r>
            <a:r>
              <a:rPr lang="en-US" altLang="en-US" dirty="0" smtClean="0"/>
              <a:t>0.71 and so we are 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p:txBody>
      </p:sp>
    </p:spTree>
    <p:extLst>
      <p:ext uri="{BB962C8B-B14F-4D97-AF65-F5344CB8AC3E}">
        <p14:creationId xmlns:p14="http://schemas.microsoft.com/office/powerpoint/2010/main" val="3840597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31"/>
          <p:cNvSpPr>
            <a:spLocks noGrp="1" noChangeArrowheads="1"/>
          </p:cNvSpPr>
          <p:nvPr>
            <p:ph type="sldNum" sz="quarter" idx="5"/>
          </p:nvPr>
        </p:nvSpPr>
        <p:spPr>
          <a:noFill/>
        </p:spPr>
        <p:txBody>
          <a:bodyPr/>
          <a:lstStyle/>
          <a:p>
            <a:fld id="{539E020A-BDC6-47AA-9162-3EC76042A1E4}" type="slidenum">
              <a:rPr lang="en-US" altLang="en-US" smtClean="0"/>
              <a:pPr/>
              <a:t>50</a:t>
            </a:fld>
            <a:endParaRPr lang="en-US" altLang="en-US" dirty="0" smtClean="0"/>
          </a:p>
        </p:txBody>
      </p:sp>
      <p:sp>
        <p:nvSpPr>
          <p:cNvPr id="139266" name="Rectangle 2"/>
          <p:cNvSpPr>
            <a:spLocks noGrp="1" noRot="1" noChangeAspect="1" noChangeArrowheads="1" noTextEdit="1"/>
          </p:cNvSpPr>
          <p:nvPr>
            <p:ph type="sldImg"/>
          </p:nvPr>
        </p:nvSpPr>
        <p:spPr>
          <a:xfrm>
            <a:off x="2225675" y="698500"/>
            <a:ext cx="2497138" cy="3495675"/>
          </a:xfrm>
          <a:ln/>
        </p:spPr>
      </p:sp>
      <p:sp>
        <p:nvSpPr>
          <p:cNvPr id="139267" name="Rectangle 3"/>
          <p:cNvSpPr>
            <a:spLocks noGrp="1" noChangeArrowheads="1"/>
          </p:cNvSpPr>
          <p:nvPr>
            <p:ph type="body" idx="1"/>
          </p:nvPr>
        </p:nvSpPr>
        <p:spPr>
          <a:xfrm>
            <a:off x="277813" y="4427538"/>
            <a:ext cx="6186487" cy="4195762"/>
          </a:xfrm>
          <a:noFill/>
          <a:ln/>
        </p:spPr>
        <p:txBody>
          <a:bodyPr/>
          <a:lstStyle/>
          <a:p>
            <a:r>
              <a:rPr lang="en-US" altLang="en-US" dirty="0" smtClean="0"/>
              <a:t>All 3 answers are defensible.  Notice that adjustment does change the point estimate a bit from 3.5 to 3.8.  Those</a:t>
            </a:r>
            <a:r>
              <a:rPr lang="en-US" altLang="en-US" baseline="0" dirty="0" smtClean="0"/>
              <a:t> of you who chose B are probably happy about that because you believe it changed </a:t>
            </a:r>
            <a:r>
              <a:rPr lang="en-US" altLang="en-US" dirty="0" smtClean="0"/>
              <a:t>because you have accounted for confounding.  However, again, adjustment results in loss of precision.  Those of you</a:t>
            </a:r>
            <a:r>
              <a:rPr lang="en-US" altLang="en-US" baseline="0" dirty="0" smtClean="0"/>
              <a:t> who chose A are probably very conscious about this.  You did not choose to control for age because you did not think it was a confounder and because you were concerned about worsening precision if you controlled for it.  </a:t>
            </a:r>
            <a:r>
              <a:rPr lang="en-US" altLang="en-US" dirty="0" smtClean="0"/>
              <a:t>Or, if this substantive field is unfamiliar to you, then you might have rightfully said that you needed more external information about age.    </a:t>
            </a:r>
          </a:p>
          <a:p>
            <a:endParaRPr lang="en-US" altLang="en-US" dirty="0" smtClean="0"/>
          </a:p>
          <a:p>
            <a:endParaRPr lang="en-US" altLang="en-US" dirty="0" smtClean="0"/>
          </a:p>
        </p:txBody>
      </p:sp>
    </p:spTree>
    <p:extLst>
      <p:ext uri="{BB962C8B-B14F-4D97-AF65-F5344CB8AC3E}">
        <p14:creationId xmlns:p14="http://schemas.microsoft.com/office/powerpoint/2010/main" val="84681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6</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2224088" y="698500"/>
            <a:ext cx="2495550" cy="3495675"/>
          </a:xfrm>
          <a:ln/>
        </p:spPr>
      </p:sp>
      <p:sp>
        <p:nvSpPr>
          <p:cNvPr id="20483" name="Rectangle 3"/>
          <p:cNvSpPr>
            <a:spLocks noGrp="1" noChangeArrowheads="1"/>
          </p:cNvSpPr>
          <p:nvPr>
            <p:ph type="body" idx="1"/>
          </p:nvPr>
        </p:nvSpPr>
        <p:spPr/>
        <p:txBody>
          <a:bodyPr/>
          <a:lstStyle/>
          <a:p>
            <a:r>
              <a:rPr lang="en-US" dirty="0" smtClean="0"/>
              <a:t>Who remembers the Big 6?   We now covered</a:t>
            </a:r>
            <a:r>
              <a:rPr lang="en-US" baseline="0" dirty="0" smtClean="0"/>
              <a:t> 5 of them: description, causation, attribution, mediation, and interaction.   We also can now draw DAGs that depict each. DAGs are very nice compact notation that remind us what we need to do to address these different objectives. (Notice how the edge goes away in the DAG to depict attribution). </a:t>
            </a:r>
          </a:p>
          <a:p>
            <a:endParaRPr lang="en-US" baseline="0" dirty="0" smtClean="0"/>
          </a:p>
          <a:p>
            <a:r>
              <a:rPr lang="en-US" baseline="0" dirty="0" smtClean="0"/>
              <a:t>We have not and will not formally say much about prediction in this course although we talked about sensitivity and specificity as well as measures of association.   Measures of association that are not causal do depict prediction.   We typically do not use DAGs to describe prediction objectives but we can use DAGs to show how the variety of ways that one variable can predict another, either through a true causal relationship or a variety of non-causal relationship (e.g., via confounding or via collider-stratification).  </a:t>
            </a:r>
            <a:endParaRPr lang="en-US" dirty="0" smtClean="0"/>
          </a:p>
          <a:p>
            <a:endParaRPr lang="en-US" dirty="0" smtClean="0"/>
          </a:p>
          <a:p>
            <a:r>
              <a:rPr lang="en-US" dirty="0" smtClean="0"/>
              <a:t>As review, one</a:t>
            </a:r>
            <a:r>
              <a:rPr lang="en-US" baseline="0" dirty="0" smtClean="0"/>
              <a:t> way to think about clinical research and epidemiology </a:t>
            </a:r>
            <a:r>
              <a:rPr lang="en-US" dirty="0" smtClean="0"/>
              <a:t>is to think about the different</a:t>
            </a:r>
            <a:r>
              <a:rPr lang="en-US" baseline="0" dirty="0" smtClean="0"/>
              <a:t> kinds of questions that clinical researchers and epidemiologists answer.   We call these the Big 6.  Most of what clinical research and epidemiology answer can be placed into one of these 6 categories or objectives, and each is highly relevant.  A big use of this list is for students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(and to fulfill it well).   For example, if description is the objective, is the parameter of interest prevalence, incidence, or something else?  If incidence, is the parameter risk or rate and have all of pitfalls with risks and rates been addressed?  This type of mental pattern recognition will instantly help students focus on key threats to validity in any of type of research.</a:t>
            </a:r>
          </a:p>
          <a:p>
            <a:endParaRPr lang="en-US" baseline="0" dirty="0" smtClean="0"/>
          </a:p>
        </p:txBody>
      </p:sp>
    </p:spTree>
    <p:extLst>
      <p:ext uri="{BB962C8B-B14F-4D97-AF65-F5344CB8AC3E}">
        <p14:creationId xmlns:p14="http://schemas.microsoft.com/office/powerpoint/2010/main" val="2029460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xfrm>
            <a:off x="2225675" y="698500"/>
            <a:ext cx="2497138" cy="3495675"/>
          </a:xfrm>
          <a:ln/>
        </p:spPr>
      </p:sp>
      <p:sp>
        <p:nvSpPr>
          <p:cNvPr id="141314" name="Notes Placeholder 2"/>
          <p:cNvSpPr>
            <a:spLocks noGrp="1"/>
          </p:cNvSpPr>
          <p:nvPr>
            <p:ph type="body" idx="1"/>
          </p:nvPr>
        </p:nvSpPr>
        <p:spPr>
          <a:noFill/>
          <a:ln/>
        </p:spPr>
        <p:txBody>
          <a:bodyPr/>
          <a:lstStyle/>
          <a:p>
            <a:r>
              <a:rPr lang="en-US" altLang="en-US" dirty="0" smtClean="0"/>
              <a:t>I am sure that many of you have already quickly drawn your DAG for this system.</a:t>
            </a:r>
            <a:r>
              <a:rPr lang="en-US" altLang="en-US" baseline="0" dirty="0" smtClean="0"/>
              <a:t>  Most people realize that maternal age is a causal determinant of Down Syndrome, but for most observers</a:t>
            </a:r>
            <a:r>
              <a:rPr lang="en-US" altLang="en-US" dirty="0" smtClean="0"/>
              <a:t> it all comes down to this edge, in red.  If you believe the</a:t>
            </a:r>
            <a:r>
              <a:rPr lang="en-US" altLang="en-US" baseline="0" dirty="0" smtClean="0"/>
              <a:t> red edge</a:t>
            </a:r>
            <a:r>
              <a:rPr lang="en-US" altLang="en-US" dirty="0" smtClean="0"/>
              <a:t> exists, you will control for age and accept whatever final adjusted answer you get.  If you don’t believe it exists, then you don’t have to adjust for age. However, what if you simply don’t know the answer, i.e., the available literature is inconclusive or at least</a:t>
            </a:r>
            <a:r>
              <a:rPr lang="en-US" altLang="en-US" baseline="0" dirty="0" smtClean="0"/>
              <a:t> it is in your population</a:t>
            </a:r>
            <a:r>
              <a:rPr lang="en-US" altLang="en-US" dirty="0" smtClean="0"/>
              <a:t>? </a:t>
            </a:r>
          </a:p>
        </p:txBody>
      </p:sp>
      <p:sp>
        <p:nvSpPr>
          <p:cNvPr id="141315" name="Slide Number Placeholder 3"/>
          <p:cNvSpPr>
            <a:spLocks noGrp="1"/>
          </p:cNvSpPr>
          <p:nvPr>
            <p:ph type="sldNum" sz="quarter" idx="5"/>
          </p:nvPr>
        </p:nvSpPr>
        <p:spPr>
          <a:noFill/>
        </p:spPr>
        <p:txBody>
          <a:bodyPr/>
          <a:lstStyle/>
          <a:p>
            <a:fld id="{82327EE6-C6DB-439F-ABA3-0DD0DD12FFA3}" type="slidenum">
              <a:rPr lang="en-US" altLang="en-US" smtClean="0"/>
              <a:pPr/>
              <a:t>51</a:t>
            </a:fld>
            <a:endParaRPr lang="en-US" altLang="en-US" dirty="0" smtClean="0"/>
          </a:p>
        </p:txBody>
      </p:sp>
    </p:spTree>
    <p:extLst>
      <p:ext uri="{BB962C8B-B14F-4D97-AF65-F5344CB8AC3E}">
        <p14:creationId xmlns:p14="http://schemas.microsoft.com/office/powerpoint/2010/main" val="2144305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31"/>
          <p:cNvSpPr>
            <a:spLocks noGrp="1" noChangeArrowheads="1"/>
          </p:cNvSpPr>
          <p:nvPr>
            <p:ph type="sldNum" sz="quarter" idx="5"/>
          </p:nvPr>
        </p:nvSpPr>
        <p:spPr>
          <a:noFill/>
        </p:spPr>
        <p:txBody>
          <a:bodyPr/>
          <a:lstStyle/>
          <a:p>
            <a:fld id="{9B6642F3-37F4-421F-8A5C-F076238A058C}" type="slidenum">
              <a:rPr lang="en-US" altLang="en-US" smtClean="0"/>
              <a:pPr/>
              <a:t>52</a:t>
            </a:fld>
            <a:endParaRPr lang="en-US" altLang="en-US" dirty="0" smtClean="0"/>
          </a:p>
        </p:txBody>
      </p:sp>
      <p:sp>
        <p:nvSpPr>
          <p:cNvPr id="143362" name="Rectangle 2"/>
          <p:cNvSpPr>
            <a:spLocks noGrp="1" noRot="1" noChangeAspect="1" noChangeArrowheads="1" noTextEdit="1"/>
          </p:cNvSpPr>
          <p:nvPr>
            <p:ph type="sldImg"/>
          </p:nvPr>
        </p:nvSpPr>
        <p:spPr>
          <a:xfrm>
            <a:off x="2225675" y="698500"/>
            <a:ext cx="2497138" cy="3495675"/>
          </a:xfrm>
          <a:ln/>
        </p:spPr>
      </p:sp>
      <p:sp>
        <p:nvSpPr>
          <p:cNvPr id="143363" name="Rectangle 3"/>
          <p:cNvSpPr>
            <a:spLocks noGrp="1" noChangeArrowheads="1"/>
          </p:cNvSpPr>
          <p:nvPr>
            <p:ph type="body" idx="1"/>
          </p:nvPr>
        </p:nvSpPr>
        <p:spPr>
          <a:noFill/>
          <a:ln/>
        </p:spPr>
        <p:txBody>
          <a:bodyPr/>
          <a:lstStyle/>
          <a:p>
            <a:pPr>
              <a:lnSpc>
                <a:spcPct val="90000"/>
              </a:lnSpc>
            </a:pPr>
            <a:r>
              <a:rPr lang="en-US" altLang="en-US" sz="900" dirty="0" smtClean="0"/>
              <a:t>It turns out that there is not one correct answer, and that the methodologic literature is inconsistent about what to do.  The inconsistency in the literature is a manifestation of what is called the bias-variance tradeoff, something that you will see again in the next 3 quarters in our Biostatistics course sequence.  The tension is between trying to get the most valid answer (least biased), or at least not a very biased answer, but without having to take unnecessary penalties in precision.  This tension comes up all of the time in study</a:t>
            </a:r>
            <a:r>
              <a:rPr lang="en-US" altLang="en-US" sz="900" baseline="0" dirty="0" smtClean="0"/>
              <a:t> design and data analysis</a:t>
            </a:r>
            <a:r>
              <a:rPr lang="en-US" altLang="en-US" sz="900" dirty="0" smtClean="0"/>
              <a:t>.  The tension is just how close is close enough when looking for an unbiased answer and how much increased variance are you willing to take to get a nearly unbiased answer?</a:t>
            </a:r>
          </a:p>
          <a:p>
            <a:pPr>
              <a:lnSpc>
                <a:spcPct val="90000"/>
              </a:lnSpc>
            </a:pPr>
            <a:endParaRPr lang="en-US" altLang="en-US" sz="900" dirty="0" smtClean="0"/>
          </a:p>
          <a:p>
            <a:pPr>
              <a:lnSpc>
                <a:spcPct val="90000"/>
              </a:lnSpc>
            </a:pPr>
            <a:r>
              <a:rPr lang="en-US" altLang="en-US" sz="900" dirty="0" smtClean="0"/>
              <a:t>In our view, a scientifically rigorous approach to this is to first create a DAG with all of the “potential” confounders.  In other words, include all variables which you strongly believe to be common causes of E and D as well as those you are unsure about.  Include all of the “inconclusive” edges we spoke of earlier.  Prior to adjustment, create two lists:  On one list, the “A” list, would be those factors for which you will accept the adjusted result no matter how small (or large) the difference from the crude.  You will</a:t>
            </a:r>
            <a:r>
              <a:rPr lang="en-US" altLang="en-US" sz="900" baseline="0" dirty="0" smtClean="0"/>
              <a:t> accept the adjusted results because t</a:t>
            </a:r>
            <a:r>
              <a:rPr lang="en-US" altLang="en-US" sz="900" dirty="0" smtClean="0"/>
              <a:t>hese are factors you believe strongly to be confounders based on your subject matter knowledge (i.e.,</a:t>
            </a:r>
            <a:r>
              <a:rPr lang="en-US" altLang="en-US" sz="900" baseline="0" dirty="0" smtClean="0"/>
              <a:t> review of the scientific knowledge)</a:t>
            </a:r>
            <a:r>
              <a:rPr lang="en-US" altLang="en-US" sz="900" dirty="0" smtClean="0"/>
              <a:t>.  They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900" baseline="0" dirty="0" smtClean="0"/>
              <a:t> a confounder in the hypertension and coronary artery disease relationship and must be controlled for. </a:t>
            </a:r>
            <a:endParaRPr lang="en-US" altLang="en-US" sz="900" dirty="0" smtClean="0"/>
          </a:p>
          <a:p>
            <a:pPr>
              <a:lnSpc>
                <a:spcPct val="90000"/>
              </a:lnSpc>
            </a:pPr>
            <a:endParaRPr lang="en-US" altLang="en-US" sz="900" dirty="0" smtClean="0"/>
          </a:p>
          <a:p>
            <a:pPr>
              <a:lnSpc>
                <a:spcPct val="90000"/>
              </a:lnSpc>
            </a:pPr>
            <a:r>
              <a:rPr lang="en-US" altLang="en-US" sz="900" dirty="0" smtClean="0"/>
              <a:t>On another list, the “B” list, would be those factors which you are not sure about.  They might be confounders but you honestly don’t know because you are not sure about one or both of the causal relationships between the originating</a:t>
            </a:r>
            <a:r>
              <a:rPr lang="en-US" altLang="en-US" sz="900" baseline="0" dirty="0" smtClean="0"/>
              <a:t> </a:t>
            </a:r>
            <a:r>
              <a:rPr lang="en-US" altLang="en-US" sz="900" dirty="0" smtClean="0"/>
              <a:t>common</a:t>
            </a:r>
            <a:r>
              <a:rPr lang="en-US" altLang="en-US" sz="900" baseline="0" dirty="0" smtClean="0"/>
              <a:t> cause in question</a:t>
            </a:r>
            <a:r>
              <a:rPr lang="en-US" altLang="en-US" sz="900" dirty="0" smtClean="0"/>
              <a:t> and exposure and/or the</a:t>
            </a:r>
            <a:r>
              <a:rPr lang="en-US" altLang="en-US" sz="900" baseline="0" dirty="0" smtClean="0"/>
              <a:t> common cause</a:t>
            </a:r>
            <a:r>
              <a:rPr lang="en-US" altLang="en-US" sz="900" dirty="0" smtClean="0"/>
              <a:t> and outcome.   Note that this “B” list factor does not have to be the common cause per se but can be any factor on</a:t>
            </a:r>
            <a:r>
              <a:rPr lang="en-US" altLang="en-US" sz="900" baseline="0" dirty="0" smtClean="0"/>
              <a:t> the confounding pathway that if adjusted for could block the pathway.  </a:t>
            </a:r>
            <a:r>
              <a:rPr lang="en-US" altLang="en-US" sz="900" dirty="0" smtClean="0"/>
              <a:t>For example, you might be sure that this confounding</a:t>
            </a:r>
            <a:r>
              <a:rPr lang="en-US" altLang="en-US" sz="900" baseline="0" dirty="0" smtClean="0"/>
              <a:t> path has a solid causal relationship w</a:t>
            </a:r>
            <a:r>
              <a:rPr lang="en-US" altLang="en-US" sz="900" dirty="0" smtClean="0"/>
              <a:t>ith outcome but not sure it is associated with exposure. For these, the</a:t>
            </a:r>
            <a:r>
              <a:rPr lang="en-US" altLang="en-US" sz="900" baseline="0" dirty="0" smtClean="0"/>
              <a:t> advice is that you</a:t>
            </a:r>
            <a:r>
              <a:rPr lang="en-US" altLang="en-US" sz="900" dirty="0" smtClean="0"/>
              <a:t> accept the adjusted result only if it meaningfully differs from the crude (with some pre-specified difference, e.g., at least 5 to 10%).   For these factors, if they are not causing a large bias (i.e., the adjusted is no more than, say, 5 or 10% from crude) you would be willing to accept a bit of bias to protect against the loss of precision if you had adjusted (trade</a:t>
            </a:r>
            <a:r>
              <a:rPr lang="en-US" altLang="en-US" sz="900" baseline="0" dirty="0" smtClean="0"/>
              <a:t> a bit of bias to protect against loss of variance)</a:t>
            </a:r>
            <a:r>
              <a:rPr lang="en-US" altLang="en-US" sz="900" dirty="0" smtClean="0"/>
              <a:t>.  This approach in deciding whether to control for a variable or not is called the “change-in-estimate” or “change-in-coefficient” approach.   </a:t>
            </a:r>
          </a:p>
          <a:p>
            <a:pPr>
              <a:lnSpc>
                <a:spcPct val="90000"/>
              </a:lnSpc>
            </a:pPr>
            <a:endParaRPr lang="en-US" altLang="en-US" sz="900" dirty="0" smtClean="0"/>
          </a:p>
          <a:p>
            <a:pPr>
              <a:lnSpc>
                <a:spcPct val="90000"/>
              </a:lnSpc>
            </a:pPr>
            <a:r>
              <a:rPr lang="en-US" altLang="en-US" sz="900" dirty="0" smtClean="0"/>
              <a:t>These kind of bias-variance tradeoff decisions are actually being made all of the time in statistical analyses.  They come up when we need to decide whether certain types of statistical models which we know may not be 100% accurate (i.e., could be slightly biased) but do offer the promise of more precise estimates. </a:t>
            </a:r>
          </a:p>
          <a:p>
            <a:pPr>
              <a:lnSpc>
                <a:spcPct val="90000"/>
              </a:lnSpc>
            </a:pPr>
            <a:endParaRPr lang="en-US" altLang="en-US" sz="900" dirty="0" smtClean="0"/>
          </a:p>
          <a:p>
            <a:pPr>
              <a:lnSpc>
                <a:spcPct val="90000"/>
              </a:lnSpc>
            </a:pPr>
            <a:r>
              <a:rPr lang="en-US" altLang="en-US" sz="900" dirty="0" smtClean="0"/>
              <a:t>For some analyses, you may have no factors on the B list.  For other analyses, you would have some factors on B list.  Putting all factors on the A list may seem conservative, but it is not necessarily the right thing to do in that there may be a penalty to take in statistical imprecision when</a:t>
            </a:r>
            <a:r>
              <a:rPr lang="en-US" altLang="en-US" sz="900" baseline="0" dirty="0" smtClean="0"/>
              <a:t> you adjust for these </a:t>
            </a:r>
            <a:r>
              <a:rPr lang="en-US" altLang="en-US" sz="900" dirty="0" smtClean="0"/>
              <a:t>variables.</a:t>
            </a:r>
          </a:p>
          <a:p>
            <a:pPr>
              <a:lnSpc>
                <a:spcPct val="90000"/>
              </a:lnSpc>
            </a:pPr>
            <a:endParaRPr lang="en-US" altLang="en-US" sz="900" dirty="0" smtClean="0"/>
          </a:p>
        </p:txBody>
      </p:sp>
    </p:spTree>
    <p:extLst>
      <p:ext uri="{BB962C8B-B14F-4D97-AF65-F5344CB8AC3E}">
        <p14:creationId xmlns:p14="http://schemas.microsoft.com/office/powerpoint/2010/main" val="377396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31"/>
          <p:cNvSpPr>
            <a:spLocks noGrp="1" noChangeArrowheads="1"/>
          </p:cNvSpPr>
          <p:nvPr>
            <p:ph type="sldNum" sz="quarter" idx="5"/>
          </p:nvPr>
        </p:nvSpPr>
        <p:spPr>
          <a:noFill/>
        </p:spPr>
        <p:txBody>
          <a:bodyPr/>
          <a:lstStyle/>
          <a:p>
            <a:fld id="{C36A5080-4D34-46B2-9CF9-0D76FDDFBFB8}" type="slidenum">
              <a:rPr lang="en-US" altLang="en-US" smtClean="0"/>
              <a:pPr/>
              <a:t>53</a:t>
            </a:fld>
            <a:endParaRPr lang="en-US" altLang="en-US" dirty="0" smtClean="0"/>
          </a:p>
        </p:txBody>
      </p:sp>
      <p:sp>
        <p:nvSpPr>
          <p:cNvPr id="145410" name="Rectangle 2"/>
          <p:cNvSpPr>
            <a:spLocks noGrp="1" noRot="1" noChangeAspect="1" noChangeArrowheads="1" noTextEdit="1"/>
          </p:cNvSpPr>
          <p:nvPr>
            <p:ph type="sldImg"/>
          </p:nvPr>
        </p:nvSpPr>
        <p:spPr>
          <a:xfrm>
            <a:off x="2230438" y="706438"/>
            <a:ext cx="2486025" cy="3481387"/>
          </a:xfrm>
          <a:ln/>
        </p:spPr>
      </p:sp>
      <p:sp>
        <p:nvSpPr>
          <p:cNvPr id="145411" name="Rectangle 3"/>
          <p:cNvSpPr>
            <a:spLocks noGrp="1" noChangeArrowheads="1"/>
          </p:cNvSpPr>
          <p:nvPr>
            <p:ph type="body" idx="1"/>
          </p:nvPr>
        </p:nvSpPr>
        <p:spPr>
          <a:xfrm>
            <a:off x="895350" y="4433888"/>
            <a:ext cx="5146675" cy="4200525"/>
          </a:xfrm>
          <a:noFill/>
          <a:ln/>
        </p:spPr>
        <p:txBody>
          <a:bodyPr/>
          <a:lstStyle/>
          <a:p>
            <a:r>
              <a:rPr lang="en-US" altLang="en-US" dirty="0" smtClean="0"/>
              <a:t>So, back to the spermicide use, maternal age, and Down syndrome problem.  If we had placed maternal age on our A list, meaning that we were sure that it is a confounder (i.e.,</a:t>
            </a:r>
            <a:r>
              <a:rPr lang="en-US" altLang="en-US" baseline="0" dirty="0" smtClean="0"/>
              <a:t> part of a confounding path)</a:t>
            </a:r>
            <a:r>
              <a:rPr lang="en-US" altLang="en-US" dirty="0" smtClean="0"/>
              <a:t> and that this is the best DAG, then we need to adjust for age and accept the adjusted estimate no matter what it is.  In this case, we would accept OR</a:t>
            </a:r>
            <a:r>
              <a:rPr lang="en-US" altLang="en-US" baseline="-25000" dirty="0" smtClean="0"/>
              <a:t>MH</a:t>
            </a:r>
            <a:r>
              <a:rPr lang="en-US" altLang="en-US" dirty="0" smtClean="0"/>
              <a:t>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  In other words, you will adjust</a:t>
            </a:r>
            <a:r>
              <a:rPr lang="en-US" altLang="en-US" baseline="0" dirty="0" smtClean="0"/>
              <a:t> for age only if makes some difference in the result.  Another way of thinking about this is that you will use your own data (the data that you have collected) to help you decide if the inconclusive edge truly exists or not.  </a:t>
            </a:r>
            <a:endParaRPr lang="en-US" altLang="en-US" dirty="0" smtClean="0"/>
          </a:p>
          <a:p>
            <a:endParaRPr lang="en-US" altLang="en-US" dirty="0" smtClean="0"/>
          </a:p>
          <a:p>
            <a:r>
              <a:rPr lang="en-US" altLang="en-US" dirty="0" smtClean="0"/>
              <a:t>Which of these to choose is up to you,</a:t>
            </a:r>
            <a:r>
              <a:rPr lang="en-US" altLang="en-US" baseline="0" dirty="0" smtClean="0"/>
              <a:t> based upon your conclusion about the edge from age to spermicide use.  This decision,</a:t>
            </a:r>
            <a:r>
              <a:rPr lang="en-US" altLang="en-US" dirty="0" smtClean="0"/>
              <a:t> whether age is on your “A” or “B” list, should be pre-specified in your analysis plan.   You cannot,</a:t>
            </a:r>
            <a:r>
              <a:rPr lang="en-US" altLang="en-US" baseline="0" dirty="0" smtClean="0"/>
              <a:t> for example, adjust for age, see that it changes the crude by 6% but also moves it from a p value of 0.03 to 0.15 and decide that you don’t like it based on what you found.  You need a pre-specified principled approach. </a:t>
            </a:r>
            <a:endParaRPr lang="en-US" altLang="en-US" dirty="0" smtClean="0"/>
          </a:p>
        </p:txBody>
      </p:sp>
    </p:spTree>
    <p:extLst>
      <p:ext uri="{BB962C8B-B14F-4D97-AF65-F5344CB8AC3E}">
        <p14:creationId xmlns:p14="http://schemas.microsoft.com/office/powerpoint/2010/main" val="326855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a:noFill/>
        </p:spPr>
        <p:txBody>
          <a:bodyPr/>
          <a:lstStyle/>
          <a:p>
            <a:fld id="{CBFD20BB-AB4F-4C29-B51D-18F0518B7228}" type="slidenum">
              <a:rPr lang="en-US" altLang="en-US" smtClean="0"/>
              <a:pPr/>
              <a:t>54</a:t>
            </a:fld>
            <a:endParaRPr lang="en-US" altLang="en-US" dirty="0" smtClean="0"/>
          </a:p>
        </p:txBody>
      </p:sp>
      <p:sp>
        <p:nvSpPr>
          <p:cNvPr id="148482" name="Rectangle 2"/>
          <p:cNvSpPr>
            <a:spLocks noGrp="1" noRot="1" noChangeAspect="1" noChangeArrowheads="1" noTextEdit="1"/>
          </p:cNvSpPr>
          <p:nvPr>
            <p:ph type="sldImg"/>
          </p:nvPr>
        </p:nvSpPr>
        <p:spPr>
          <a:xfrm>
            <a:off x="2225675" y="698500"/>
            <a:ext cx="2497138" cy="3495675"/>
          </a:xfrm>
          <a:ln/>
        </p:spPr>
      </p:sp>
      <p:sp>
        <p:nvSpPr>
          <p:cNvPr id="148483" name="Rectangle 3"/>
          <p:cNvSpPr>
            <a:spLocks noGrp="1" noChangeArrowheads="1"/>
          </p:cNvSpPr>
          <p:nvPr>
            <p:ph type="body" idx="1"/>
          </p:nvPr>
        </p:nvSpPr>
        <p:spPr>
          <a:noFill/>
          <a:ln/>
        </p:spPr>
        <p:txBody>
          <a:bodyPr/>
          <a:lstStyle/>
          <a:p>
            <a:r>
              <a:rPr lang="en-US" altLang="en-US" dirty="0" smtClean="0"/>
              <a:t>Let’s go through a few numerical examples.  First, let’s assume there is no strong evidence in any of these examples for multiplicative statistical interaction and that our interest is</a:t>
            </a:r>
            <a:r>
              <a:rPr lang="en-US" altLang="en-US" baseline="0" dirty="0" smtClean="0"/>
              <a:t> in the multiplicative scale</a:t>
            </a:r>
            <a:r>
              <a:rPr lang="en-US" altLang="en-US" dirty="0" smtClean="0"/>
              <a:t>.</a:t>
            </a:r>
            <a:r>
              <a:rPr lang="en-US" altLang="en-US" baseline="0" dirty="0" smtClean="0"/>
              <a:t>  Also, let us say that our pre-specified rule in our analysis plan is that any factors that we place on the “B” list must have a 10% change-in-estimate compared to the crude result in order for us to accept the adjusted estimate.  In other words, we will adjust for the factor only if the adjusted differs from the crude by equal to or greater than 10%.   Let us go through these examples.  </a:t>
            </a:r>
            <a:endParaRPr lang="en-US" altLang="en-US" dirty="0" smtClean="0"/>
          </a:p>
        </p:txBody>
      </p:sp>
    </p:spTree>
    <p:extLst>
      <p:ext uri="{BB962C8B-B14F-4D97-AF65-F5344CB8AC3E}">
        <p14:creationId xmlns:p14="http://schemas.microsoft.com/office/powerpoint/2010/main" val="2992946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2225675" y="698500"/>
            <a:ext cx="2497138" cy="3495675"/>
          </a:xfrm>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often defined by the data at hand</a:t>
            </a:r>
            <a:r>
              <a:rPr lang="en-US" baseline="0" dirty="0" smtClean="0"/>
              <a:t> in the current study.   If adjustment for a factor changed the estimate, confounding was deemed to be present.  </a:t>
            </a:r>
            <a:endParaRPr lang="en-US" dirty="0" smtClean="0"/>
          </a:p>
          <a:p>
            <a:endParaRPr lang="en-US" dirty="0" smtClean="0"/>
          </a:p>
          <a:p>
            <a:r>
              <a:rPr lang="en-US" dirty="0" smtClean="0"/>
              <a:t>Today,</a:t>
            </a:r>
            <a:r>
              <a:rPr lang="en-US" baseline="0" dirty="0" smtClean="0"/>
              <a:t> the philosophy is quite different.   We do not primarily use the data from the current study to decide what to control for.   Instead, we put more weight into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answers 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55</a:t>
            </a:fld>
            <a:endParaRPr lang="en-US" dirty="0" smtClean="0"/>
          </a:p>
        </p:txBody>
      </p:sp>
    </p:spTree>
    <p:extLst>
      <p:ext uri="{BB962C8B-B14F-4D97-AF65-F5344CB8AC3E}">
        <p14:creationId xmlns:p14="http://schemas.microsoft.com/office/powerpoint/2010/main" val="2618085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56</a:t>
            </a:fld>
            <a:endParaRPr lang="en-US" altLang="en-US" dirty="0" smtClean="0"/>
          </a:p>
        </p:txBody>
      </p:sp>
      <p:sp>
        <p:nvSpPr>
          <p:cNvPr id="152578" name="Rectangle 2"/>
          <p:cNvSpPr>
            <a:spLocks noGrp="1" noRot="1" noChangeAspect="1" noChangeArrowheads="1" noTextEdit="1"/>
          </p:cNvSpPr>
          <p:nvPr>
            <p:ph type="sldImg"/>
          </p:nvPr>
        </p:nvSpPr>
        <p:spPr>
          <a:xfrm>
            <a:off x="2225675" y="698500"/>
            <a:ext cx="2497138" cy="3495675"/>
          </a:xfrm>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don’t we just apply a statistical test to see if the difference between the crude and adjusted is significant?  After all, we used a statistical test when helping to decide whether statistical interaction is present.  If there is anything we want you to leave you with today is that statistical testing for confounding is a bad idea.  Luckily, even if you wanted to perform such a statistical test, they are actually not readily available in software packages.</a:t>
            </a:r>
          </a:p>
          <a:p>
            <a:r>
              <a:rPr lang="en-US" altLang="en-US" sz="1000" dirty="0" smtClean="0"/>
              <a:t> </a:t>
            </a:r>
          </a:p>
          <a:p>
            <a:r>
              <a:rPr lang="en-US" altLang="en-US" sz="1000" dirty="0" smtClean="0"/>
              <a:t>Why is statistical testing for confounding inappropriate?</a:t>
            </a:r>
            <a:r>
              <a:rPr lang="en-US" altLang="en-US" sz="1000" baseline="0" dirty="0" smtClean="0"/>
              <a:t>  Let’s s</a:t>
            </a:r>
            <a:r>
              <a:rPr lang="en-US" altLang="en-US" sz="1000" dirty="0" smtClean="0"/>
              <a:t>ay you are working with a variable that you know is a confounder from every bit of prior literature, like age in the evaluation of the relationship between hypertension and coronary artery disease.   What if you happened to have a small sample size in your study?  In a small study, even large differences between the crude and adjusted measures of association might not be statistically significant.   What are you going to do?  Throw out age and just go with crude estimate of the relationship between hypertension and CAD?  Of course, you won’t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 adding up the effects from many variables.  Yet, if you have no substantive conviction that a factor is a confounder (e.g., gum chewing and melanoma), why would you adjust for it?  </a:t>
            </a:r>
          </a:p>
        </p:txBody>
      </p:sp>
    </p:spTree>
    <p:extLst>
      <p:ext uri="{BB962C8B-B14F-4D97-AF65-F5344CB8AC3E}">
        <p14:creationId xmlns:p14="http://schemas.microsoft.com/office/powerpoint/2010/main" val="471911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xfrm>
            <a:off x="2225675" y="698500"/>
            <a:ext cx="2497138" cy="3495675"/>
          </a:xfrm>
          <a:ln/>
        </p:spPr>
      </p:sp>
      <p:sp>
        <p:nvSpPr>
          <p:cNvPr id="154626"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a:t>
            </a:r>
            <a:r>
              <a:rPr lang="en-US" altLang="en-US" baseline="0" dirty="0" smtClean="0"/>
              <a:t> and it is correct. </a:t>
            </a:r>
            <a:r>
              <a:rPr lang="en-US" altLang="en-US" dirty="0" smtClean="0"/>
              <a:t>If so, we simply find all of the MSAS’s and choose the best, or most practical MSAS</a:t>
            </a:r>
            <a:r>
              <a:rPr lang="en-US" altLang="en-US" baseline="0" dirty="0" smtClean="0"/>
              <a:t> and then adjust for it. </a:t>
            </a:r>
            <a:r>
              <a:rPr lang="en-US" altLang="en-US" dirty="0" smtClean="0"/>
              <a:t> We do this by restriction, matching, stratification, or regression or some combination of them.  We then go ahead and report the final adjusted measure of association.  </a:t>
            </a:r>
          </a:p>
          <a:p>
            <a:endParaRPr lang="en-US" altLang="en-US" dirty="0" smtClean="0"/>
          </a:p>
          <a:p>
            <a:r>
              <a:rPr lang="en-US" altLang="en-US" dirty="0" smtClean="0"/>
              <a:t>That is the ideal, but here is the often</a:t>
            </a:r>
            <a:r>
              <a:rPr lang="en-US" altLang="en-US" baseline="0" dirty="0" smtClean="0"/>
              <a:t> more </a:t>
            </a:r>
            <a:r>
              <a:rPr lang="en-US" altLang="en-US" dirty="0" smtClean="0"/>
              <a:t>realistic</a:t>
            </a:r>
            <a:r>
              <a:rPr lang="en-US" altLang="en-US" baseline="0" dirty="0" smtClean="0"/>
              <a:t> situation:</a:t>
            </a:r>
            <a:r>
              <a:rPr lang="en-US" altLang="en-US" dirty="0" smtClean="0"/>
              <a:t>  It is often the case that you are NOT fully confident about the DAG.  Earlier, we asked, why not just take the most conservative route and adjust for everything that is conceivable to adjust for?  We just illustrated one problem with this approach which is that it can increase variance.  </a:t>
            </a:r>
          </a:p>
          <a:p>
            <a:endParaRPr lang="en-US" altLang="en-US" dirty="0" smtClean="0"/>
          </a:p>
          <a:p>
            <a:r>
              <a:rPr lang="en-US" altLang="en-US" dirty="0" smtClean="0"/>
              <a:t>There are, however, other </a:t>
            </a:r>
            <a:r>
              <a:rPr lang="en-US" altLang="en-US" dirty="0" smtClean="0"/>
              <a:t>problems with</a:t>
            </a:r>
            <a:r>
              <a:rPr lang="en-US" altLang="en-US" baseline="0" dirty="0" smtClean="0"/>
              <a:t> indiscriminate adjustment</a:t>
            </a:r>
            <a:r>
              <a:rPr lang="en-US" altLang="en-US" dirty="0" smtClean="0"/>
              <a:t>.   </a:t>
            </a:r>
            <a:r>
              <a:rPr lang="en-US" altLang="en-US" dirty="0" smtClean="0"/>
              <a:t>The second</a:t>
            </a:r>
            <a:r>
              <a:rPr lang="en-US" altLang="en-US" baseline="0" dirty="0" smtClean="0"/>
              <a:t> issue is that </a:t>
            </a:r>
            <a:r>
              <a:rPr lang="en-US" altLang="en-US" dirty="0" smtClean="0"/>
              <a:t>adjustment</a:t>
            </a:r>
            <a:r>
              <a:rPr lang="en-US" altLang="en-US" baseline="0" dirty="0" smtClean="0"/>
              <a:t> for “everything” may result in </a:t>
            </a:r>
            <a:r>
              <a:rPr lang="en-US" altLang="en-US" dirty="0" smtClean="0"/>
              <a:t>inadvertent adjustment on a collider (or a descendant of a collider, or a descendant of the outcome) with resultant bias.  Remember our initial example</a:t>
            </a:r>
            <a:r>
              <a:rPr lang="en-US" altLang="en-US" baseline="0" dirty="0" smtClean="0"/>
              <a:t> of collider bias with folate intake (exposure), birth defects (outcome), and stillbirths (collider)?  For an explanation of the problems with adjustment on a descendent of a collider or of the outcome, seethe initial slides which describe the nuances of DAGs. </a:t>
            </a:r>
            <a:endParaRPr lang="en-US" altLang="en-US" dirty="0" smtClean="0"/>
          </a:p>
          <a:p>
            <a:endParaRPr lang="en-US" altLang="en-US" dirty="0" smtClean="0"/>
          </a:p>
          <a:p>
            <a:r>
              <a:rPr lang="en-US" altLang="en-US" dirty="0" smtClean="0"/>
              <a:t>The</a:t>
            </a:r>
            <a:r>
              <a:rPr lang="en-US" altLang="en-US" baseline="0" dirty="0" smtClean="0"/>
              <a:t> third problem is what can happen when you inadvertently adjust on a factor associated with exposure but nothing else.  Such a factor is known as an instrumental variable or instrument.  If you followed the rules of DAGs, you would not think to do this, but if you did not follow these rules you might just adjust for such a factor.   If you </a:t>
            </a:r>
            <a:r>
              <a:rPr lang="en-US" altLang="en-US" baseline="0" dirty="0" smtClean="0"/>
              <a:t>did adjust for an instruments (or even a near instrument) and there still happens to be residual confounding by other uncontrolled for confounding pathway, </a:t>
            </a:r>
            <a:r>
              <a:rPr lang="en-US" altLang="en-US" baseline="0" dirty="0" smtClean="0"/>
              <a:t>the resultant measure of association </a:t>
            </a:r>
            <a:r>
              <a:rPr lang="en-US" altLang="en-US" baseline="0" dirty="0" smtClean="0"/>
              <a:t>will have </a:t>
            </a:r>
            <a:r>
              <a:rPr lang="en-US" altLang="en-US" baseline="0" dirty="0" smtClean="0"/>
              <a:t>its bias amplified</a:t>
            </a:r>
            <a:r>
              <a:rPr lang="en-US" altLang="en-US" baseline="0" dirty="0" smtClean="0"/>
              <a:t>.   Bias amplification is further described in the Additional Material Slides.</a:t>
            </a:r>
            <a:endParaRPr lang="en-US" altLang="en-US" baseline="0" dirty="0" smtClean="0"/>
          </a:p>
          <a:p>
            <a:endParaRPr lang="en-US" altLang="en-US" baseline="0" dirty="0" smtClean="0"/>
          </a:p>
          <a:p>
            <a:r>
              <a:rPr lang="en-US" altLang="en-US" baseline="0" dirty="0" smtClean="0"/>
              <a:t>The final reason is the phenomenon we called non-collapsibility earlier in the course.  This is when adjustment for a factor which is not a confounder can result in a summary adjusted estimator being different than the crude.    Recall how we discussed this with odds ratios, rate ratios, and high incidence/prevalence </a:t>
            </a:r>
            <a:r>
              <a:rPr lang="en-US" altLang="en-US" baseline="0" dirty="0" smtClean="0"/>
              <a:t>(“high" </a:t>
            </a:r>
            <a:r>
              <a:rPr lang="en-US" altLang="en-US" baseline="0" dirty="0" smtClean="0"/>
              <a:t>frequency) outcomes.  Adjusting for “everything” is going to facilitate the occurrence of non-collapsibility, and non-collapsibility is not a good thing is you are interested in average group effects. </a:t>
            </a:r>
            <a:endParaRPr lang="en-US" altLang="en-US" dirty="0" smtClean="0"/>
          </a:p>
        </p:txBody>
      </p:sp>
      <p:sp>
        <p:nvSpPr>
          <p:cNvPr id="154627" name="Slide Number Placeholder 3"/>
          <p:cNvSpPr>
            <a:spLocks noGrp="1"/>
          </p:cNvSpPr>
          <p:nvPr>
            <p:ph type="sldNum" sz="quarter" idx="5"/>
          </p:nvPr>
        </p:nvSpPr>
        <p:spPr>
          <a:noFill/>
        </p:spPr>
        <p:txBody>
          <a:bodyPr/>
          <a:lstStyle/>
          <a:p>
            <a:fld id="{2859C067-86AD-4239-81AF-AAF08B8E48BB}" type="slidenum">
              <a:rPr lang="en-US" altLang="en-US" smtClean="0"/>
              <a:pPr/>
              <a:t>57</a:t>
            </a:fld>
            <a:endParaRPr lang="en-US" altLang="en-US" dirty="0" smtClean="0"/>
          </a:p>
        </p:txBody>
      </p:sp>
    </p:spTree>
    <p:extLst>
      <p:ext uri="{BB962C8B-B14F-4D97-AF65-F5344CB8AC3E}">
        <p14:creationId xmlns:p14="http://schemas.microsoft.com/office/powerpoint/2010/main" val="1244215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63A509D9-7F9C-46BC-9474-107EF226941F}" type="slidenum">
              <a:rPr lang="en-US" altLang="en-US" sz="1000" i="1"/>
              <a:pPr algn="r" defTabSz="952500" eaLnBrk="0" hangingPunct="0"/>
              <a:t>58</a:t>
            </a:fld>
            <a:endParaRPr lang="en-US" altLang="en-US" sz="1000" i="1" dirty="0"/>
          </a:p>
        </p:txBody>
      </p:sp>
      <p:sp>
        <p:nvSpPr>
          <p:cNvPr id="156674" name="Rectangle 2"/>
          <p:cNvSpPr>
            <a:spLocks noGrp="1" noRot="1" noChangeAspect="1" noChangeArrowheads="1" noTextEdit="1"/>
          </p:cNvSpPr>
          <p:nvPr>
            <p:ph type="sldImg"/>
          </p:nvPr>
        </p:nvSpPr>
        <p:spPr>
          <a:xfrm>
            <a:off x="2230438" y="706438"/>
            <a:ext cx="2486025" cy="3481387"/>
          </a:xfrm>
          <a:ln/>
        </p:spPr>
      </p:sp>
      <p:sp>
        <p:nvSpPr>
          <p:cNvPr id="156675" name="Rectangle 3"/>
          <p:cNvSpPr>
            <a:spLocks noGrp="1" noChangeArrowheads="1"/>
          </p:cNvSpPr>
          <p:nvPr>
            <p:ph type="body" idx="1"/>
          </p:nvPr>
        </p:nvSpPr>
        <p:spPr>
          <a:noFill/>
          <a:ln/>
        </p:spPr>
        <p:txBody>
          <a:bodyPr/>
          <a:lstStyle/>
          <a:p>
            <a:r>
              <a:rPr lang="en-US" altLang="en-US" dirty="0" smtClean="0"/>
              <a:t>In addition to wondering about the presence of an edge,</a:t>
            </a:r>
            <a:r>
              <a:rPr lang="en-US" altLang="en-US" baseline="0" dirty="0" smtClean="0"/>
              <a:t> </a:t>
            </a:r>
            <a:r>
              <a:rPr lang="en-US" altLang="en-US" dirty="0" smtClean="0"/>
              <a:t>the direction of an edge can also make a big difference when you are considering adjustment.  Let’s say that you were uncertain about the direction of the relationship between M and U2.  In one DAG, we might draw it like we see in the above figure.  However, in another DAG, we might draw the DAG in the opposite direction, as in the below DAG.  It may be very hard to  know which is correct.</a:t>
            </a:r>
          </a:p>
          <a:p>
            <a:endParaRPr lang="en-US" altLang="en-US" dirty="0" smtClean="0"/>
          </a:p>
          <a:p>
            <a:r>
              <a:rPr lang="en-US" altLang="en-US" dirty="0" smtClean="0"/>
              <a:t>Unfortunately, the consequences of controlling for M are very dependent upon the direction of the edge.  In the top DAG, controlling for M gives a desirable result; it closes a confounding path.  In the below DAG, you have just the opposite.  Here, controlling for M induces collider bias.  </a:t>
            </a:r>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it, report both answers, and tell your readers how the direction of the edge is influential and that we need to understand the direction if we hope to get the right answer for the causal effect of E on D.  If it does not make much a differences (less than 5 to 10%), then we can ignore it and report one answer.</a:t>
            </a:r>
          </a:p>
          <a:p>
            <a:endParaRPr lang="en-US" altLang="en-US" baseline="0" dirty="0" smtClean="0"/>
          </a:p>
          <a:p>
            <a:r>
              <a:rPr lang="en-US" altLang="en-US" baseline="0" dirty="0" smtClean="0"/>
              <a:t>We can envision a day when software can analyze one’s base DAG (best guess at a DAG) and evaluate an accompanying dataset and produce the universe of DAG structures (given the nodes of the base DAG) that produce a measure of association that are within + or – 5% of the base DAG.   This will help researchers know how robust their inferences are to mistakes (called “misspecifications” in statistical jargon) in the DAG.  As describe in later slides, an application in the “R” package is coming closer to this. </a:t>
            </a:r>
            <a:endParaRPr lang="en-US" altLang="en-US" dirty="0" smtClean="0"/>
          </a:p>
        </p:txBody>
      </p:sp>
    </p:spTree>
    <p:extLst>
      <p:ext uri="{BB962C8B-B14F-4D97-AF65-F5344CB8AC3E}">
        <p14:creationId xmlns:p14="http://schemas.microsoft.com/office/powerpoint/2010/main" val="226038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2225675" y="698500"/>
            <a:ext cx="2497138" cy="3495675"/>
          </a:xfrm>
          <a:ln/>
        </p:spPr>
      </p:sp>
      <p:sp>
        <p:nvSpPr>
          <p:cNvPr id="158722" name="Notes Placeholder 2"/>
          <p:cNvSpPr>
            <a:spLocks noGrp="1"/>
          </p:cNvSpPr>
          <p:nvPr>
            <p:ph type="body" idx="1"/>
          </p:nvPr>
        </p:nvSpPr>
        <p:spPr>
          <a:noFill/>
          <a:ln/>
        </p:spPr>
        <p:txBody>
          <a:bodyPr/>
          <a:lstStyle/>
          <a:p>
            <a:r>
              <a:rPr lang="en-US" altLang="en-US" dirty="0" smtClean="0"/>
              <a:t>This is simple enough in the presence of just one non-causal path, but what happens when you have multiple areas of uncertainty in a complex DAG?  </a:t>
            </a:r>
          </a:p>
          <a:p>
            <a:endParaRPr lang="en-US" altLang="en-US" dirty="0" smtClean="0"/>
          </a:p>
          <a:p>
            <a:r>
              <a:rPr lang="en-US" altLang="en-US" dirty="0" smtClean="0"/>
              <a:t>Unfortunately, there is no one single best or accepted approach.  How to best handle this is</a:t>
            </a:r>
            <a:r>
              <a:rPr lang="en-US" altLang="en-US" baseline="0" dirty="0" smtClean="0"/>
              <a:t> on the frontier of methodologic research.  Please see the Additional Material Slides for an example of an algorithm that we endorse. </a:t>
            </a:r>
            <a:endParaRPr lang="en-US" altLang="en-US" dirty="0" smtClean="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59</a:t>
            </a:fld>
            <a:endParaRPr lang="en-US" altLang="en-US" dirty="0" smtClean="0"/>
          </a:p>
        </p:txBody>
      </p:sp>
    </p:spTree>
    <p:extLst>
      <p:ext uri="{BB962C8B-B14F-4D97-AF65-F5344CB8AC3E}">
        <p14:creationId xmlns:p14="http://schemas.microsoft.com/office/powerpoint/2010/main" val="12941492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60</a:t>
            </a:fld>
            <a:endParaRPr lang="en-US" altLang="en-US" dirty="0" smtClean="0"/>
          </a:p>
        </p:txBody>
      </p:sp>
      <p:sp>
        <p:nvSpPr>
          <p:cNvPr id="164866" name="Rectangle 2"/>
          <p:cNvSpPr>
            <a:spLocks noGrp="1" noRot="1" noChangeAspect="1" noChangeArrowheads="1" noTextEdit="1"/>
          </p:cNvSpPr>
          <p:nvPr>
            <p:ph type="sldImg"/>
          </p:nvPr>
        </p:nvSpPr>
        <p:spPr>
          <a:xfrm>
            <a:off x="2225675" y="698500"/>
            <a:ext cx="2497138" cy="3495675"/>
          </a:xfrm>
          <a:ln/>
        </p:spPr>
      </p:sp>
      <p:sp>
        <p:nvSpPr>
          <p:cNvPr id="164867" name="Rectangle 3"/>
          <p:cNvSpPr>
            <a:spLocks noGrp="1" noChangeArrowheads="1"/>
          </p:cNvSpPr>
          <p:nvPr>
            <p:ph type="body" idx="1"/>
          </p:nvPr>
        </p:nvSpPr>
        <p:spPr>
          <a:noFill/>
          <a:ln/>
        </p:spPr>
        <p:txBody>
          <a:bodyPr/>
          <a:lstStyle/>
          <a:p>
            <a:r>
              <a:rPr lang="en-US" altLang="en-US" dirty="0" smtClean="0"/>
              <a:t>The goal of the prior discussion was to figure out which variables to control for in order to estimate</a:t>
            </a:r>
            <a:r>
              <a:rPr lang="en-US" altLang="en-US" baseline="0" dirty="0" smtClean="0"/>
              <a:t> the causal effect of some exposure on some outcome.   If the adjustment technique used is mathematical regression, the process is sometime called finding the “final model”.   It turns out that this process is one of the least standardized in all of clinical and epidemiologic research.</a:t>
            </a:r>
          </a:p>
          <a:p>
            <a:endParaRPr lang="en-US" altLang="en-US" baseline="0" dirty="0" smtClean="0"/>
          </a:p>
          <a:p>
            <a:r>
              <a:rPr lang="en-US" altLang="en-US" baseline="0" dirty="0" smtClean="0"/>
              <a:t>There are many different approaches that researchers use </a:t>
            </a:r>
            <a:r>
              <a:rPr lang="en-US" altLang="en-US" baseline="0" dirty="0" smtClean="0"/>
              <a:t>(i.e., </a:t>
            </a:r>
            <a:r>
              <a:rPr lang="en-US" altLang="en-US" baseline="0" dirty="0" smtClean="0"/>
              <a:t>many to choose from), but unfortunately many are arbitrary in their justification and can lead to different answers.  </a:t>
            </a:r>
            <a:r>
              <a:rPr lang="en-US" altLang="en-US" dirty="0" smtClean="0"/>
              <a:t>Hence, it is possible to try many different approaches until you get the result you want to see.  This is a big problem in observational research.  There is no one industry standard approach about</a:t>
            </a:r>
            <a:r>
              <a:rPr lang="en-US" altLang="en-US" baseline="0" dirty="0" smtClean="0"/>
              <a:t> how </a:t>
            </a:r>
            <a:r>
              <a:rPr lang="en-US" altLang="en-US" dirty="0" smtClean="0"/>
              <a:t>to handle areas of uncertainty in one’s DAG, and, hence, there is too much of an invitation to shape one’s final results</a:t>
            </a:r>
            <a:r>
              <a:rPr lang="en-US" altLang="en-US" baseline="0" dirty="0" smtClean="0"/>
              <a:t> by picking and choosing the approach that gives you a desired answer.   Indeed, many researchers know nothing about DAGs, and they are choosing what variables to control for based on data-based definitions of confounding or some other outdated philosophy.</a:t>
            </a:r>
            <a:endParaRPr lang="en-US" altLang="en-US" dirty="0" smtClean="0"/>
          </a:p>
          <a:p>
            <a:endParaRPr lang="en-US" altLang="en-US" dirty="0" smtClean="0"/>
          </a:p>
          <a:p>
            <a:r>
              <a:rPr lang="en-US" altLang="en-US" dirty="0" smtClean="0"/>
              <a:t>The only solution to this, in our view, is an analysis plan that is written before the data are analyzed.  The content of the plan is a description of the various techniques you will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For example, it will list the change-in-estimate threshold (e.g., 5% to 10%) you will use to handle the bias-variance tradeoff of determining what to control for</a:t>
            </a:r>
            <a:r>
              <a:rPr lang="en-US" altLang="en-US" baseline="0" dirty="0" smtClean="0"/>
              <a:t> (when you have B list variables or when the direction of an edge is unknown).</a:t>
            </a:r>
            <a:r>
              <a:rPr lang="en-US" altLang="en-US" dirty="0" smtClean="0"/>
              <a:t>  An</a:t>
            </a:r>
            <a:r>
              <a:rPr lang="en-US" altLang="en-US" baseline="0" dirty="0" smtClean="0"/>
              <a:t> analysis plan will describe your A list variables and B list variables.</a:t>
            </a:r>
            <a:endParaRPr lang="en-US" altLang="en-US" dirty="0" smtClean="0"/>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As we mentioned earlier in the course, the world (and particularly</a:t>
            </a:r>
            <a:r>
              <a:rPr lang="en-US" altLang="en-US" baseline="0" dirty="0" smtClean="0"/>
              <a:t> funders)</a:t>
            </a:r>
            <a:r>
              <a:rPr lang="en-US" altLang="en-US" dirty="0" smtClean="0"/>
              <a:t> is beginning to demand reproducible</a:t>
            </a:r>
            <a:r>
              <a:rPr lang="en-US" altLang="en-US" baseline="0" dirty="0" smtClean="0"/>
              <a:t> research.  </a:t>
            </a:r>
            <a:r>
              <a:rPr lang="en-US" altLang="en-US" dirty="0" smtClean="0"/>
              <a:t>Finally, as I mentioned above, a plan helps keep you honest by avoiding p value shopping, by which I mean trying a number of different approaches until you get the answer you like.  To be clear, it is not legitimate to try various analyses until you find a statistically significant result that favors</a:t>
            </a:r>
            <a:r>
              <a:rPr lang="en-US" altLang="en-US" baseline="0" dirty="0" smtClean="0"/>
              <a:t> the hypothesis that you are promoting</a:t>
            </a:r>
            <a:r>
              <a:rPr lang="en-US" altLang="en-US" dirty="0" smtClean="0"/>
              <a:t>.  </a:t>
            </a:r>
          </a:p>
        </p:txBody>
      </p:sp>
    </p:spTree>
    <p:extLst>
      <p:ext uri="{BB962C8B-B14F-4D97-AF65-F5344CB8AC3E}">
        <p14:creationId xmlns:p14="http://schemas.microsoft.com/office/powerpoint/2010/main" val="232799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7</a:t>
            </a:fld>
            <a:endParaRPr lang="en-US" altLang="en-US" dirty="0" smtClean="0"/>
          </a:p>
        </p:txBody>
      </p:sp>
      <p:sp>
        <p:nvSpPr>
          <p:cNvPr id="34818" name="Rectangle 2"/>
          <p:cNvSpPr>
            <a:spLocks noGrp="1" noRot="1" noChangeAspect="1" noChangeArrowheads="1" noTextEdit="1"/>
          </p:cNvSpPr>
          <p:nvPr>
            <p:ph type="sldImg"/>
          </p:nvPr>
        </p:nvSpPr>
        <p:spPr>
          <a:xfrm>
            <a:off x="2230438" y="706438"/>
            <a:ext cx="248602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 us now move on to new material, and here is our roadmap for today.  Two sessions ago, we motivated and defined confounding.  Last session, we discussed strategies to reduce confounding in the design phase and analysis phase, and on our way to discussing management of confounding in the analysis phase via stratification, we came across the concept of 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journey/interlude into interaction, we will  now return to management of confounding during the analysis phase (by “analysis phase” we mean the analysis of the collected data), and we will spend the majority of today talking about stratification. We will talk about how to form adjusted summary estimates through the process of forming a</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weighted average.  In particular, we will describe two specific methods, Woolf’s Method and the Mantel-Haenszel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confounder.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smtClean="0">
                <a:solidFill>
                  <a:srgbClr val="000000"/>
                </a:solidFill>
                <a:latin typeface="Arial" charset="0"/>
              </a:rPr>
              <a:t> or not they are correct</a:t>
            </a:r>
            <a:r>
              <a:rPr lang="en-US" altLang="en-US" sz="800" dirty="0" smtClean="0">
                <a:solidFill>
                  <a:srgbClr val="000000"/>
                </a:solidFill>
                <a:latin typeface="Arial" charset="0"/>
              </a:rPr>
              <a:t>.  This refers to whether or not we have put in all of the relevant relationships (edges)</a:t>
            </a:r>
            <a:r>
              <a:rPr lang="en-US" altLang="en-US" sz="800" baseline="0" dirty="0" smtClean="0">
                <a:solidFill>
                  <a:srgbClr val="000000"/>
                </a:solidFill>
                <a:latin typeface="Arial" charset="0"/>
              </a:rPr>
              <a:t> and whether the relationships we have listed are correct.  </a:t>
            </a:r>
            <a:r>
              <a:rPr lang="en-US" altLang="en-US" sz="800" dirty="0" smtClean="0">
                <a:solidFill>
                  <a:srgbClr val="000000"/>
                </a:solidFill>
                <a:latin typeface="Arial" charset="0"/>
              </a:rPr>
              <a:t>This will get us into the topic of an analysis plan and why having one is important.  </a:t>
            </a:r>
          </a:p>
          <a:p>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As we end the topic of confounding, we will discuss the limitations of stratification and how this is a motivation for other techniques one can use in the</a:t>
            </a:r>
            <a:r>
              <a:rPr lang="en-US" altLang="en-US" sz="800" baseline="0" dirty="0" smtClean="0">
                <a:solidFill>
                  <a:srgbClr val="000000"/>
                </a:solidFill>
                <a:latin typeface="Arial" charset="0"/>
              </a:rPr>
              <a:t> analysis phase, such as</a:t>
            </a:r>
            <a:r>
              <a:rPr lang="en-US" altLang="en-US" sz="800" dirty="0" smtClean="0">
                <a:solidFill>
                  <a:srgbClr val="000000"/>
                </a:solidFill>
                <a:latin typeface="Arial" charset="0"/>
              </a:rPr>
              <a:t> multivariable mathematical regression.   Lastly, we will discuss how all of the conventional conditioning approaches, including both stratification and regression, have limitations, which have motivated the development of newer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non-conditioning techniques, which are sometimes called “causal” approaches.  They are called “causal” approaches because it is their goal to derive</a:t>
            </a:r>
            <a:r>
              <a:rPr lang="en-US" altLang="en-US" sz="800" baseline="0" dirty="0" smtClean="0">
                <a:solidFill>
                  <a:srgbClr val="000000"/>
                </a:solidFill>
                <a:latin typeface="Arial" charset="0"/>
              </a:rPr>
              <a:t> causal estimates, but, of course, seeking to derive casual estimates is nothing new.   One suspects in time that these techniques which we call “causal” today will be replaced by even newer techniques which themselves will be called “causal” thus supplanting the old causal techniques as being cutting edge.  In other words, there are a variety of techniques that can produce estimates of causal relationships, not just the newest techniques.</a:t>
            </a:r>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three important topics:  Residual 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of overlap,</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If we don’t have time, then we will ask you to read about these on your own in the Additional Material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Slides section.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59361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a:spLocks noGrp="1" noChangeArrowheads="1"/>
          </p:cNvSpPr>
          <p:nvPr>
            <p:ph type="sldNum" sz="quarter" idx="5"/>
          </p:nvPr>
        </p:nvSpPr>
        <p:spPr>
          <a:noFill/>
        </p:spPr>
        <p:txBody>
          <a:bodyPr/>
          <a:lstStyle/>
          <a:p>
            <a:fld id="{CAF53F31-5F25-42DD-A10F-783781A9813D}" type="slidenum">
              <a:rPr lang="en-US" altLang="en-US" smtClean="0"/>
              <a:pPr/>
              <a:t>61</a:t>
            </a:fld>
            <a:endParaRPr lang="en-US" altLang="en-US" dirty="0" smtClean="0"/>
          </a:p>
        </p:txBody>
      </p:sp>
      <p:sp>
        <p:nvSpPr>
          <p:cNvPr id="167938" name="Rectangle 2"/>
          <p:cNvSpPr>
            <a:spLocks noGrp="1" noRot="1" noChangeAspect="1" noChangeArrowheads="1" noTextEdit="1"/>
          </p:cNvSpPr>
          <p:nvPr>
            <p:ph type="sldImg"/>
          </p:nvPr>
        </p:nvSpPr>
        <p:spPr>
          <a:xfrm>
            <a:off x="2225675" y="698500"/>
            <a:ext cx="2497138" cy="3495675"/>
          </a:xfrm>
          <a:ln/>
        </p:spPr>
      </p:sp>
      <p:sp>
        <p:nvSpPr>
          <p:cNvPr id="167939" name="Rectangle 3"/>
          <p:cNvSpPr>
            <a:spLocks noGrp="1" noChangeArrowheads="1"/>
          </p:cNvSpPr>
          <p:nvPr>
            <p:ph type="body" idx="1"/>
          </p:nvPr>
        </p:nvSpPr>
        <p:spPr>
          <a:noFill/>
          <a:ln/>
        </p:spPr>
        <p:txBody>
          <a:bodyPr/>
          <a:lstStyle/>
          <a:p>
            <a:r>
              <a:rPr lang="en-US" altLang="en-US" dirty="0" smtClean="0"/>
              <a:t>How well do scientists do with reporting a transparent analytic plan?  There was an interesting article that looked at this.  These authors looked at 174 consecutive observational studies in selected journals for a variety of characteristics related to the reporting and conduct of analyses related to confounding.   They looked at a variety of things, but two stood out.  The first was the percentage of articles where the authors reported why they were choosing the factors they did when controlling for confounding.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smtClean="0"/>
              <a:t> or if it is correct, </a:t>
            </a:r>
            <a:r>
              <a:rPr lang="en-US" altLang="en-US" dirty="0" smtClean="0"/>
              <a:t>if they don’t tell you.  This</a:t>
            </a:r>
            <a:r>
              <a:rPr lang="en-US" altLang="en-US" baseline="0" dirty="0" smtClean="0"/>
              <a:t> lack of transparency likely contributes to the cartoon we showed earlier.</a:t>
            </a:r>
            <a:endParaRPr lang="en-US" altLang="en-US" dirty="0" smtClean="0"/>
          </a:p>
        </p:txBody>
      </p:sp>
    </p:spTree>
    <p:extLst>
      <p:ext uri="{BB962C8B-B14F-4D97-AF65-F5344CB8AC3E}">
        <p14:creationId xmlns:p14="http://schemas.microsoft.com/office/powerpoint/2010/main" val="3648609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a:spLocks noGrp="1" noChangeArrowheads="1"/>
          </p:cNvSpPr>
          <p:nvPr>
            <p:ph type="sldNum" sz="quarter" idx="5"/>
          </p:nvPr>
        </p:nvSpPr>
        <p:spPr>
          <a:noFill/>
        </p:spPr>
        <p:txBody>
          <a:bodyPr/>
          <a:lstStyle/>
          <a:p>
            <a:fld id="{96D0AD0D-3953-42F7-BDDE-41333949AA6F}" type="slidenum">
              <a:rPr lang="en-US" altLang="en-US" smtClean="0"/>
              <a:pPr/>
              <a:t>62</a:t>
            </a:fld>
            <a:endParaRPr lang="en-US" altLang="en-US" dirty="0" smtClean="0"/>
          </a:p>
        </p:txBody>
      </p:sp>
      <p:sp>
        <p:nvSpPr>
          <p:cNvPr id="169986" name="Rectangle 2"/>
          <p:cNvSpPr>
            <a:spLocks noGrp="1" noRot="1" noChangeAspect="1" noChangeArrowheads="1" noTextEdit="1"/>
          </p:cNvSpPr>
          <p:nvPr>
            <p:ph type="sldImg"/>
          </p:nvPr>
        </p:nvSpPr>
        <p:spPr>
          <a:xfrm>
            <a:off x="2225675" y="698500"/>
            <a:ext cx="2497138" cy="3495675"/>
          </a:xfrm>
          <a:ln/>
        </p:spPr>
      </p:sp>
      <p:sp>
        <p:nvSpPr>
          <p:cNvPr id="169987" name="Rectangle 3"/>
          <p:cNvSpPr>
            <a:spLocks noGrp="1" noChangeArrowheads="1"/>
          </p:cNvSpPr>
          <p:nvPr>
            <p:ph type="body" idx="1"/>
          </p:nvPr>
        </p:nvSpPr>
        <p:spPr>
          <a:noFill/>
          <a:ln/>
        </p:spPr>
        <p:txBody>
          <a:bodyPr/>
          <a:lstStyle/>
          <a:p>
            <a:pPr>
              <a:lnSpc>
                <a:spcPct val="90000"/>
              </a:lnSpc>
            </a:pPr>
            <a:r>
              <a:rPr lang="en-US" altLang="en-US" sz="1000" dirty="0" smtClean="0"/>
              <a:t>Let’s end our discussion of stratification by summarizing its advantages and limitations.  The primary advantage is that it is a very straightforward and easy to comprehend approach.  Some reviewers are phobic of regression models and, hence, stratification, if you can do it, is very easily understood;</a:t>
            </a:r>
            <a:r>
              <a:rPr lang="en-US" altLang="en-US" sz="1000" baseline="0" dirty="0" smtClean="0"/>
              <a:t> everything is very easy to see in stratification — i</a:t>
            </a:r>
            <a:r>
              <a:rPr lang="en-US" altLang="en-US" sz="1000" dirty="0" smtClean="0"/>
              <a:t>t is entirely transparent.  You can see the strata directly.  Stratification is also a very easy way to evaluate for the presence of interaction;</a:t>
            </a:r>
            <a:r>
              <a:rPr lang="en-US" altLang="en-US" sz="1000" baseline="0" dirty="0" smtClean="0"/>
              <a:t> you can immediately see any stratum-specific differences across strata.</a:t>
            </a:r>
            <a:r>
              <a:rPr lang="en-US" altLang="en-US" sz="1000" dirty="0" smtClean="0"/>
              <a:t>  In contrast, multivariable regression makes interaction harder to identify</a:t>
            </a:r>
            <a:r>
              <a:rPr lang="en-US" altLang="en-US" sz="1000" baseline="0" dirty="0" smtClean="0"/>
              <a:t> in terms of the magnitude of the differences. </a:t>
            </a:r>
            <a:endParaRPr lang="en-US" altLang="en-US" sz="1000" dirty="0" smtClean="0"/>
          </a:p>
          <a:p>
            <a:pPr>
              <a:lnSpc>
                <a:spcPct val="90000"/>
              </a:lnSpc>
            </a:pPr>
            <a:endParaRPr lang="en-US" altLang="en-US" sz="1000" dirty="0" smtClean="0"/>
          </a:p>
          <a:p>
            <a:pPr>
              <a:lnSpc>
                <a:spcPct val="90000"/>
              </a:lnSpc>
            </a:pPr>
            <a:r>
              <a:rPr lang="en-US" altLang="en-US" sz="1000" dirty="0" smtClean="0"/>
              <a:t>There are, however, limitations.  </a:t>
            </a:r>
          </a:p>
          <a:p>
            <a:pPr>
              <a:lnSpc>
                <a:spcPct val="90000"/>
              </a:lnSpc>
            </a:pPr>
            <a:endParaRPr lang="en-US" altLang="en-US" sz="1000" dirty="0" smtClean="0"/>
          </a:p>
          <a:p>
            <a:pPr>
              <a:lnSpc>
                <a:spcPct val="90000"/>
              </a:lnSpc>
            </a:pPr>
            <a:r>
              <a:rPr lang="en-US" altLang="en-US" sz="10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also result in residual confounding</a:t>
            </a:r>
            <a:r>
              <a:rPr lang="en-US" altLang="en-US" sz="1000" baseline="0" dirty="0" smtClean="0"/>
              <a:t> if our categories are not narrow enough.</a:t>
            </a:r>
            <a:endParaRPr lang="en-US" altLang="en-US" sz="1000" dirty="0" smtClean="0"/>
          </a:p>
          <a:p>
            <a:pPr>
              <a:lnSpc>
                <a:spcPct val="90000"/>
              </a:lnSpc>
            </a:pPr>
            <a:endParaRPr lang="en-US" altLang="en-US" sz="1000" dirty="0" smtClean="0"/>
          </a:p>
          <a:p>
            <a:pPr>
              <a:lnSpc>
                <a:spcPct val="90000"/>
              </a:lnSpc>
            </a:pPr>
            <a:r>
              <a:rPr lang="en-US" altLang="en-US" sz="1000" dirty="0" smtClean="0"/>
              <a:t>Second, probably</a:t>
            </a:r>
            <a:r>
              <a:rPr lang="en-US" altLang="en-US" sz="1000" baseline="0" dirty="0" smtClean="0"/>
              <a:t> </a:t>
            </a:r>
            <a:r>
              <a:rPr lang="en-US" altLang="en-US" sz="1000" dirty="0" smtClean="0"/>
              <a:t>the biggest limitation of stratification, that we have already touched upon, is that it deteriorates with multiple potential confounders.  Suppose there are 4 confounders present each with 3 levels.  If you wanted manage</a:t>
            </a:r>
            <a:r>
              <a:rPr lang="en-US" altLang="en-US" sz="1000" baseline="0" dirty="0" smtClean="0"/>
              <a:t> and eliminate</a:t>
            </a:r>
            <a:r>
              <a:rPr lang="en-US" altLang="en-US" sz="1000" dirty="0" smtClean="0"/>
              <a:t> the presence of joint confounding by these 4 confounders you would have to form 81 strata, and, unless you had an enormous sample size, many of these strata would have unusable data (no ability to make comparisons</a:t>
            </a:r>
            <a:r>
              <a:rPr lang="en-US" altLang="en-US" sz="1000" baseline="0" dirty="0" smtClean="0"/>
              <a:t> between exposed vs unexposed, or between cases vs controls)</a:t>
            </a:r>
            <a:r>
              <a:rPr lang="en-US" altLang="en-US" sz="1000" dirty="0" smtClean="0"/>
              <a:t>, which effectively results in throwing away data and</a:t>
            </a:r>
            <a:r>
              <a:rPr lang="en-US" altLang="en-US" sz="1000" baseline="0" dirty="0" smtClean="0"/>
              <a:t> less </a:t>
            </a:r>
            <a:r>
              <a:rPr lang="en-US" altLang="en-US" sz="1000" dirty="0" smtClean="0"/>
              <a:t>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regression models, also known as multivariable regression.  These regression</a:t>
            </a:r>
            <a:r>
              <a:rPr lang="en-US" altLang="en-US" baseline="0" dirty="0" smtClean="0"/>
              <a:t> models </a:t>
            </a:r>
            <a:r>
              <a:rPr lang="en-US" altLang="en-US" dirty="0" smtClean="0"/>
              <a:t>are also a form of conditioning.  Listed are few examples</a:t>
            </a:r>
            <a:r>
              <a:rPr lang="en-US" altLang="en-US" baseline="0" dirty="0" smtClean="0"/>
              <a:t> of regression.  </a:t>
            </a:r>
            <a:r>
              <a:rPr lang="en-US" altLang="en-US" dirty="0" smtClean="0"/>
              <a:t>You will learn will learn the detailed aspects of how to do these in the Biostatistics courses starting in January.</a:t>
            </a:r>
          </a:p>
          <a:p>
            <a:pPr>
              <a:lnSpc>
                <a:spcPct val="90000"/>
              </a:lnSpc>
            </a:pPr>
            <a:endParaRPr lang="en-US" altLang="en-US" dirty="0" smtClean="0"/>
          </a:p>
        </p:txBody>
      </p:sp>
    </p:spTree>
    <p:extLst>
      <p:ext uri="{BB962C8B-B14F-4D97-AF65-F5344CB8AC3E}">
        <p14:creationId xmlns:p14="http://schemas.microsoft.com/office/powerpoint/2010/main" val="33255531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31"/>
          <p:cNvSpPr>
            <a:spLocks noGrp="1" noChangeArrowheads="1"/>
          </p:cNvSpPr>
          <p:nvPr>
            <p:ph type="sldNum" sz="quarter" idx="5"/>
          </p:nvPr>
        </p:nvSpPr>
        <p:spPr>
          <a:noFill/>
        </p:spPr>
        <p:txBody>
          <a:bodyPr/>
          <a:lstStyle/>
          <a:p>
            <a:fld id="{818849DC-7B4C-45C5-9E8A-C60A357608B9}" type="slidenum">
              <a:rPr lang="en-US" altLang="en-US" smtClean="0"/>
              <a:pPr/>
              <a:t>63</a:t>
            </a:fld>
            <a:endParaRPr lang="en-US" altLang="en-US" dirty="0" smtClean="0"/>
          </a:p>
        </p:txBody>
      </p:sp>
      <p:sp>
        <p:nvSpPr>
          <p:cNvPr id="172034" name="Rectangle 2"/>
          <p:cNvSpPr>
            <a:spLocks noGrp="1" noRot="1" noChangeAspect="1" noChangeArrowheads="1" noTextEdit="1"/>
          </p:cNvSpPr>
          <p:nvPr>
            <p:ph type="sldImg"/>
          </p:nvPr>
        </p:nvSpPr>
        <p:spPr>
          <a:xfrm>
            <a:off x="2225675" y="698500"/>
            <a:ext cx="2497138" cy="3495675"/>
          </a:xfrm>
          <a:ln/>
        </p:spPr>
      </p:sp>
      <p:sp>
        <p:nvSpPr>
          <p:cNvPr id="172035" name="Rectangle 3"/>
          <p:cNvSpPr>
            <a:spLocks noGrp="1" noChangeArrowheads="1"/>
          </p:cNvSpPr>
          <p:nvPr>
            <p:ph type="body" idx="1"/>
          </p:nvPr>
        </p:nvSpPr>
        <p:spPr>
          <a:noFill/>
          <a:ln/>
        </p:spPr>
        <p:txBody>
          <a:bodyPr/>
          <a:lstStyle/>
          <a:p>
            <a:r>
              <a:rPr lang="en-US" altLang="en-US" dirty="0" smtClean="0"/>
              <a:t>It turns out that even regression methods themselves are not fool proof.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confounder/mediator.  As an example, let’s say we are performing a cohort study of the effect of antiretroviral therapy, ART, on the incidence of AIDS</a:t>
            </a:r>
            <a:r>
              <a:rPr lang="en-US" altLang="en-US" baseline="0" dirty="0" smtClean="0"/>
              <a:t> among HIV-infected patients.  </a:t>
            </a:r>
            <a:r>
              <a:rPr lang="en-US" altLang="en-US" dirty="0" smtClean="0"/>
              <a:t>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 will develop clinical AIDS.  Yet, we also know that ART affects/causes CD4 count at time 2 which influences the occurrence of AIDS.  </a:t>
            </a:r>
          </a:p>
          <a:p>
            <a:endParaRPr lang="en-US" altLang="en-US" dirty="0" smtClean="0"/>
          </a:p>
          <a:p>
            <a:r>
              <a:rPr lang="en-US" altLang="en-US" dirty="0" smtClean="0"/>
              <a:t>Therefore, at given time, we simultaneously desire to, in some patients, control for CD4 count to block this backdoor pathway, the one where CD4 is confounding, but in other patients we also want to leave it alone because it is a mediator of one of the relevant indirect causal paths we are studying.  Let us assume we are studying</a:t>
            </a:r>
            <a:r>
              <a:rPr lang="en-US" altLang="en-US" baseline="0" dirty="0" smtClean="0"/>
              <a:t> the total effect of ART on AIDS.  </a:t>
            </a:r>
            <a:r>
              <a:rPr lang="en-US" altLang="en-US" dirty="0" smtClean="0"/>
              <a:t>In this scenario, we are in trouble if we control for CD4 count (we will block one of the indirect paths) and in trouble if we don’t (we will not control for confounding effect).  If stratification or regression are the only tools we have for this, we cannot both control and not control simultaneously in a group of participants; you need to do one or the other</a:t>
            </a:r>
            <a:r>
              <a:rPr lang="en-US" altLang="en-US" baseline="0" dirty="0" smtClean="0"/>
              <a:t> (control or not control)</a:t>
            </a:r>
            <a:r>
              <a:rPr lang="en-US" altLang="en-US" dirty="0" smtClean="0"/>
              <a:t>.  We are stuck, and thus we need another technique.</a:t>
            </a:r>
          </a:p>
          <a:p>
            <a:endParaRPr lang="en-US" altLang="en-US" dirty="0" smtClean="0"/>
          </a:p>
          <a:p>
            <a:r>
              <a:rPr lang="en-US" altLang="en-US" dirty="0" smtClean="0"/>
              <a:t>The Additional Material</a:t>
            </a:r>
            <a:r>
              <a:rPr lang="en-US" altLang="en-US" baseline="0" dirty="0" smtClean="0"/>
              <a:t> </a:t>
            </a:r>
            <a:r>
              <a:rPr lang="en-US" altLang="en-US" dirty="0" smtClean="0"/>
              <a:t>Slides show an another</a:t>
            </a:r>
            <a:r>
              <a:rPr lang="en-US" altLang="en-US" baseline="0" dirty="0" smtClean="0"/>
              <a:t> </a:t>
            </a:r>
            <a:r>
              <a:rPr lang="en-US" altLang="en-US" dirty="0" smtClean="0"/>
              <a:t>scenario in which conventional conditioning</a:t>
            </a:r>
            <a:r>
              <a:rPr lang="en-US" altLang="en-US" baseline="0" dirty="0" smtClean="0"/>
              <a:t> techniques lead to bias.</a:t>
            </a:r>
            <a:endParaRPr lang="en-US" altLang="en-US" dirty="0" smtClean="0"/>
          </a:p>
        </p:txBody>
      </p:sp>
    </p:spTree>
    <p:extLst>
      <p:ext uri="{BB962C8B-B14F-4D97-AF65-F5344CB8AC3E}">
        <p14:creationId xmlns:p14="http://schemas.microsoft.com/office/powerpoint/2010/main" val="1618708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64</a:t>
            </a:fld>
            <a:endParaRPr lang="en-US" altLang="en-US" dirty="0" smtClean="0"/>
          </a:p>
        </p:txBody>
      </p:sp>
      <p:sp>
        <p:nvSpPr>
          <p:cNvPr id="174082" name="Rectangle 2"/>
          <p:cNvSpPr>
            <a:spLocks noGrp="1" noRot="1" noChangeAspect="1" noChangeArrowheads="1" noTextEdit="1"/>
          </p:cNvSpPr>
          <p:nvPr>
            <p:ph type="sldImg"/>
          </p:nvPr>
        </p:nvSpPr>
        <p:spPr>
          <a:xfrm>
            <a:off x="2225675" y="698500"/>
            <a:ext cx="249713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happens if you have such a dilemma?  These are data from a large cohort of HIV-infected women, known as the WIHS.  The research question is whether highly active antiretroviral therapy has an effect on the occurrence of AIDS or death.  In the first 3 lines in the table, we see the unadjusted or crude analysis.  Women who were not treated with highly active antiretroviral therapy, abbreviated as HAART,  formed the reference category.  The comparator group was women who received HAART.  Compared to this reference category, women who received HAART had 0.98 times the hazard of developing AIDS or death.   As</a:t>
            </a:r>
            <a:r>
              <a:rPr lang="en-US" altLang="en-US" sz="1000" baseline="0" dirty="0" smtClean="0"/>
              <a:t> you know, a</a:t>
            </a:r>
            <a:r>
              <a:rPr lang="en-US" altLang="en-US" sz="1000" dirty="0" smtClean="0"/>
              <a:t> 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are controlled for in a conventional multivariable regression model.  Here, the hazard ratio has changed, 0.81, compared to crude, but its confidence interval still crosses 1.  The interpretation would still have to be that there is no strong evidence of an effect of HAART on the occurrence (prevention)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clinical trials have shown that HAART drastically reduces AIDS and mortality to a</a:t>
            </a:r>
            <a:r>
              <a:rPr lang="en-US" altLang="en-US" sz="1000" baseline="0" dirty="0" smtClean="0"/>
              <a:t> similar extent as the HR of 0.54</a:t>
            </a:r>
            <a:r>
              <a:rPr lang="en-US" altLang="en-US" sz="1000" dirty="0" smtClean="0"/>
              <a:t>.</a:t>
            </a:r>
          </a:p>
          <a:p>
            <a:pPr>
              <a:lnSpc>
                <a:spcPct val="90000"/>
              </a:lnSpc>
            </a:pPr>
            <a:endParaRPr lang="en-US" altLang="en-US" sz="1000" dirty="0" smtClean="0"/>
          </a:p>
          <a:p>
            <a:pPr>
              <a:lnSpc>
                <a:spcPct val="90000"/>
              </a:lnSpc>
            </a:pPr>
            <a:r>
              <a:rPr lang="en-US" altLang="en-US" sz="1000" dirty="0" smtClean="0"/>
              <a:t>We won’t have time in this course to describe how these marginal structural models work other than to say they re-weight the study populations for the confounders instead of directly performing conditioning.   The reweighting</a:t>
            </a:r>
            <a:r>
              <a:rPr lang="en-US" altLang="en-US" sz="1000" baseline="0" dirty="0" smtClean="0"/>
              <a:t> is similar to what two arms of randomized trial look like; the arms have the same distribution of different confounding variables.</a:t>
            </a:r>
            <a:endParaRPr lang="en-US" altLang="en-US" sz="1000" dirty="0" smtClean="0"/>
          </a:p>
        </p:txBody>
      </p:sp>
    </p:spTree>
    <p:extLst>
      <p:ext uri="{BB962C8B-B14F-4D97-AF65-F5344CB8AC3E}">
        <p14:creationId xmlns:p14="http://schemas.microsoft.com/office/powerpoint/2010/main" val="125999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2225675" y="698500"/>
            <a:ext cx="2497138" cy="3495675"/>
          </a:xfrm>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Restriction, matching (with subsequent stratification), stratification, and mathematical regression are examples.  What they do is to compare exposed to unexposed persons at a fixed level of a confounding variable.</a:t>
            </a:r>
          </a:p>
          <a:p>
            <a:endParaRPr lang="en-US" altLang="en-US" dirty="0" smtClean="0"/>
          </a:p>
          <a:p>
            <a:r>
              <a:rPr lang="en-US" altLang="en-US" dirty="0" smtClean="0"/>
              <a:t>In contrast, non-conditioning approaches (whose names</a:t>
            </a:r>
            <a:r>
              <a:rPr lang="en-US" altLang="en-US" baseline="0" dirty="0" smtClean="0"/>
              <a:t> are listed here)</a:t>
            </a:r>
            <a:r>
              <a:rPr lang="en-US" altLang="en-US" dirty="0" smtClean="0"/>
              <a:t>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in experimental designs, but performing these non-conditioning techniques on observational data is much more complicated.</a:t>
            </a:r>
          </a:p>
          <a:p>
            <a:endParaRPr lang="en-US" altLang="en-US" dirty="0" smtClean="0"/>
          </a:p>
          <a:p>
            <a:r>
              <a:rPr lang="en-US" altLang="en-US" dirty="0" smtClean="0"/>
              <a:t>At this point in time, the implementation of these non-conditioning approaches are largely in the hands of expert biostatisticians.  They typically should not be done by non-experts unless they have a lot of help. </a:t>
            </a:r>
          </a:p>
          <a:p>
            <a:endParaRPr lang="en-US" altLang="en-US" dirty="0" smtClean="0"/>
          </a:p>
          <a:p>
            <a:r>
              <a:rPr lang="en-US" altLang="en-US" dirty="0" smtClean="0"/>
              <a:t>What is relevant, however, for all clinical researchers and</a:t>
            </a:r>
            <a:r>
              <a:rPr lang="en-US" altLang="en-US" baseline="0" dirty="0" smtClean="0"/>
              <a:t> epidemiologists </a:t>
            </a:r>
            <a:r>
              <a:rPr lang="en-US" altLang="en-US" dirty="0" smtClean="0"/>
              <a:t>is to recognize when these non-conditioning techniques need to be used.  The data won’t be screaming out for these approaches, and most people are unaware of these situations.  The goal for you is to be able to spot the scenarios where conventional conditioning techniques do not work, and we have described the two big ones (one</a:t>
            </a:r>
            <a:r>
              <a:rPr lang="en-US" altLang="en-US" baseline="0" dirty="0" smtClean="0"/>
              <a:t> in the prior slides regarding time-dependent confounding/mediators and in the Extra Slides)</a:t>
            </a:r>
            <a:r>
              <a:rPr lang="en-US" altLang="en-US" dirty="0" smtClean="0"/>
              <a:t>.  </a:t>
            </a:r>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65</a:t>
            </a:fld>
            <a:endParaRPr lang="en-US" altLang="en-US" dirty="0" smtClean="0"/>
          </a:p>
        </p:txBody>
      </p:sp>
    </p:spTree>
    <p:extLst>
      <p:ext uri="{BB962C8B-B14F-4D97-AF65-F5344CB8AC3E}">
        <p14:creationId xmlns:p14="http://schemas.microsoft.com/office/powerpoint/2010/main" val="2429215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66</a:t>
            </a:fld>
            <a:endParaRPr lang="en-US" altLang="en-US" dirty="0" smtClean="0"/>
          </a:p>
        </p:txBody>
      </p:sp>
      <p:sp>
        <p:nvSpPr>
          <p:cNvPr id="182274" name="Rectangle 2"/>
          <p:cNvSpPr>
            <a:spLocks noGrp="1" noRot="1" noChangeAspect="1" noChangeArrowheads="1" noTextEdit="1"/>
          </p:cNvSpPr>
          <p:nvPr>
            <p:ph type="sldImg"/>
          </p:nvPr>
        </p:nvSpPr>
        <p:spPr>
          <a:xfrm>
            <a:off x="2225675" y="698500"/>
            <a:ext cx="2497138" cy="3495675"/>
          </a:xfrm>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have</a:t>
            </a:r>
            <a:r>
              <a:rPr lang="en-US" altLang="en-US" baseline="0" dirty="0" smtClean="0"/>
              <a:t> shown how s</a:t>
            </a:r>
            <a:r>
              <a:rPr lang="en-US" altLang="en-US" dirty="0" smtClean="0"/>
              <a:t>tratification is useful to</a:t>
            </a:r>
            <a:r>
              <a:rPr lang="en-US" altLang="en-US" baseline="0" dirty="0" smtClean="0"/>
              <a:t> evaluate for the presence of i</a:t>
            </a:r>
            <a:r>
              <a:rPr lang="en-US" altLang="en-US" sz="1200" dirty="0" smtClean="0"/>
              <a:t>nteraction, control for confounding, block indirect causal paths &amp; (sometimes)  increase precision.  </a:t>
            </a:r>
            <a:endParaRPr lang="en-US" altLang="en-US" dirty="0" smtClean="0"/>
          </a:p>
          <a:p>
            <a:endParaRPr lang="en-US" altLang="en-US" dirty="0" smtClean="0"/>
          </a:p>
          <a:p>
            <a:r>
              <a:rPr lang="en-US" altLang="en-US" dirty="0" smtClean="0"/>
              <a:t>When performing stratification, adjusted summary estimates are formed</a:t>
            </a:r>
            <a:r>
              <a:rPr lang="en-US" altLang="en-US" baseline="0" dirty="0" smtClean="0"/>
              <a:t> via the process of a weighted average of the stratum-specific estimates.  The Mantel-Haenszel technique is the most commonly used.  Stratification produces what is called a “conditional” measure of association.</a:t>
            </a:r>
            <a:endParaRPr lang="en-US" altLang="en-US" dirty="0" smtClean="0"/>
          </a:p>
          <a:p>
            <a:endParaRPr lang="en-US" altLang="en-US" dirty="0" smtClean="0"/>
          </a:p>
          <a:p>
            <a:r>
              <a:rPr lang="en-US" altLang="en-US" dirty="0" smtClean="0"/>
              <a:t>We learned that stratification is not always</a:t>
            </a:r>
            <a:r>
              <a:rPr lang="en-US" altLang="en-US" baseline="0" dirty="0" smtClean="0"/>
              <a:t> beneficial.  It can worsen precision, create bias where it is not heretofore present (collider bias), and amplify bias (adjustment on an instrument).  </a:t>
            </a:r>
            <a:endParaRPr lang="en-US" altLang="en-US" dirty="0" smtClean="0"/>
          </a:p>
          <a:p>
            <a:endParaRPr lang="en-US" altLang="en-US" dirty="0" smtClean="0"/>
          </a:p>
          <a:p>
            <a:r>
              <a:rPr lang="en-US" altLang="en-US" dirty="0" smtClean="0"/>
              <a:t>Solving DAGs refers to determining</a:t>
            </a:r>
            <a:r>
              <a:rPr lang="en-US" altLang="en-US" baseline="0" dirty="0" smtClean="0"/>
              <a:t> what one needs to do to estimate the causal effect of exposure on disease.  This typically means to contend with one or more </a:t>
            </a:r>
            <a:r>
              <a:rPr lang="en-US" altLang="en-US" baseline="0" dirty="0" smtClean="0"/>
              <a:t>confounding </a:t>
            </a:r>
            <a:r>
              <a:rPr lang="en-US" altLang="en-US" baseline="0" dirty="0" smtClean="0"/>
              <a:t>pathways.  </a:t>
            </a:r>
            <a:r>
              <a:rPr lang="en-US" altLang="en-US" dirty="0" smtClean="0"/>
              <a:t>To solve complex DAGs, we need to identify the MSASs and choose to manage the MSAS which is most practical.  </a:t>
            </a:r>
          </a:p>
          <a:p>
            <a:endParaRPr lang="en-US" altLang="en-US" dirty="0" smtClean="0"/>
          </a:p>
          <a:p>
            <a:r>
              <a:rPr lang="en-US" altLang="en-US" dirty="0" smtClean="0"/>
              <a:t>The dirty little secret, however, about DAGs is that you might be uncertain about them.  If this is the case, an analysis plan is the principled</a:t>
            </a:r>
            <a:r>
              <a:rPr lang="en-US" altLang="en-US" baseline="0" dirty="0" smtClean="0"/>
              <a:t> approach to guide our work.  Sometimes there is not just one final model or one final measure of association.   If so, show readers how the exposure-disease association differs across different assumptions in a DAG.</a:t>
            </a:r>
            <a:endParaRPr lang="en-US" altLang="en-US" dirty="0" smtClean="0"/>
          </a:p>
          <a:p>
            <a:endParaRPr lang="en-US" altLang="en-US" dirty="0" smtClean="0"/>
          </a:p>
          <a:p>
            <a:r>
              <a:rPr lang="en-US" altLang="en-US" dirty="0" smtClean="0"/>
              <a:t>We talked about the limitations of stratification and how these were a motivation for conventional mathematical regression.   Time-dependent confounding/mediation is the biggest</a:t>
            </a:r>
            <a:r>
              <a:rPr lang="en-US" altLang="en-US" baseline="0" dirty="0" smtClean="0"/>
              <a:t> limitation of conditioning approaches to confounding management.  W</a:t>
            </a:r>
            <a:r>
              <a:rPr lang="en-US" altLang="en-US" dirty="0" smtClean="0"/>
              <a:t>en all conditioning techniques fail, for example, in the face of time-dependent confounders/mediators,</a:t>
            </a:r>
            <a:r>
              <a:rPr lang="en-US" altLang="en-US" baseline="0" dirty="0" smtClean="0"/>
              <a:t> there are a family of non-conditioning techniques.  Inverse probability weighting is the most popular these days, although this may change in the future.  It is most important that applied researchers understand and recognize when these more advanced techniques are needed.</a:t>
            </a:r>
            <a:endParaRPr lang="en-US" altLang="en-US" dirty="0" smtClean="0"/>
          </a:p>
        </p:txBody>
      </p:sp>
    </p:spTree>
    <p:extLst>
      <p:ext uri="{BB962C8B-B14F-4D97-AF65-F5344CB8AC3E}">
        <p14:creationId xmlns:p14="http://schemas.microsoft.com/office/powerpoint/2010/main" val="2011809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a:spLocks noGrp="1" noChangeArrowheads="1"/>
          </p:cNvSpPr>
          <p:nvPr>
            <p:ph type="sldNum" sz="quarter" idx="5"/>
          </p:nvPr>
        </p:nvSpPr>
        <p:spPr>
          <a:noFill/>
        </p:spPr>
        <p:txBody>
          <a:bodyPr/>
          <a:lstStyle/>
          <a:p>
            <a:fld id="{6D619458-0693-4C2C-87BB-D6E2ADB860DE}" type="slidenum">
              <a:rPr lang="en-US" altLang="en-US" smtClean="0"/>
              <a:pPr/>
              <a:t>67</a:t>
            </a:fld>
            <a:endParaRPr lang="en-US" altLang="en-US" dirty="0" smtClean="0"/>
          </a:p>
        </p:txBody>
      </p:sp>
      <p:sp>
        <p:nvSpPr>
          <p:cNvPr id="184322" name="Rectangle 2"/>
          <p:cNvSpPr>
            <a:spLocks noGrp="1" noRot="1" noChangeAspect="1" noChangeArrowheads="1" noTextEdit="1"/>
          </p:cNvSpPr>
          <p:nvPr>
            <p:ph type="sldImg"/>
          </p:nvPr>
        </p:nvSpPr>
        <p:spPr>
          <a:xfrm>
            <a:off x="2225675" y="698500"/>
            <a:ext cx="2497138" cy="3495675"/>
          </a:xfrm>
          <a:ln/>
        </p:spPr>
      </p:sp>
      <p:sp>
        <p:nvSpPr>
          <p:cNvPr id="184323" name="Rectangle 3"/>
          <p:cNvSpPr>
            <a:spLocks noGrp="1" noChangeArrowheads="1"/>
          </p:cNvSpPr>
          <p:nvPr>
            <p:ph type="body" idx="1"/>
          </p:nvPr>
        </p:nvSpPr>
        <p:spPr>
          <a:noFill/>
          <a:ln/>
        </p:spPr>
        <p:txBody>
          <a:bodyPr/>
          <a:lstStyle/>
          <a:p>
            <a:r>
              <a:rPr lang="en-US" altLang="en-US" dirty="0" smtClean="0"/>
              <a:t>We</a:t>
            </a:r>
            <a:r>
              <a:rPr lang="en-US" altLang="en-US" baseline="0" dirty="0" smtClean="0"/>
              <a:t> take a lot of time to carefully grade the exams.  They may not be returned until January.</a:t>
            </a:r>
            <a:endParaRPr lang="en-US" altLang="en-US" dirty="0" smtClean="0"/>
          </a:p>
        </p:txBody>
      </p:sp>
    </p:spTree>
    <p:extLst>
      <p:ext uri="{BB962C8B-B14F-4D97-AF65-F5344CB8AC3E}">
        <p14:creationId xmlns:p14="http://schemas.microsoft.com/office/powerpoint/2010/main" val="16880575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p:spPr>
        <p:txBody>
          <a:bodyPr/>
          <a:lstStyle/>
          <a:p>
            <a:fld id="{8474A74B-415A-4E69-B061-E383530E4063}" type="slidenum">
              <a:rPr lang="en-US" altLang="en-US" smtClean="0"/>
              <a:pPr/>
              <a:t>69</a:t>
            </a:fld>
            <a:endParaRPr lang="en-US" altLang="en-US" dirty="0" smtClean="0"/>
          </a:p>
        </p:txBody>
      </p:sp>
      <p:sp>
        <p:nvSpPr>
          <p:cNvPr id="187394" name="Rectangle 2"/>
          <p:cNvSpPr>
            <a:spLocks noGrp="1" noRot="1" noChangeAspect="1" noChangeArrowheads="1" noTextEdit="1"/>
          </p:cNvSpPr>
          <p:nvPr>
            <p:ph type="sldImg"/>
          </p:nvPr>
        </p:nvSpPr>
        <p:spPr>
          <a:xfrm>
            <a:off x="2225675" y="698500"/>
            <a:ext cx="2497138" cy="3495675"/>
          </a:xfrm>
          <a:ln/>
        </p:spPr>
      </p:sp>
      <p:sp>
        <p:nvSpPr>
          <p:cNvPr id="187395" name="Rectangle 3"/>
          <p:cNvSpPr>
            <a:spLocks noGrp="1" noChangeArrowheads="1"/>
          </p:cNvSpPr>
          <p:nvPr>
            <p:ph type="body" idx="1"/>
          </p:nvPr>
        </p:nvSpPr>
        <p:spPr>
          <a:noFill/>
          <a:ln/>
        </p:spPr>
        <p:txBody>
          <a:bodyPr/>
          <a:lstStyle/>
          <a:p>
            <a:r>
              <a:rPr lang="en-US" altLang="en-US" dirty="0" smtClean="0"/>
              <a:t>This is the terminology to use when describing, in general, an adjusted relationship.  There are several acceptable sentences.   </a:t>
            </a:r>
          </a:p>
        </p:txBody>
      </p:sp>
    </p:spTree>
    <p:extLst>
      <p:ext uri="{BB962C8B-B14F-4D97-AF65-F5344CB8AC3E}">
        <p14:creationId xmlns:p14="http://schemas.microsoft.com/office/powerpoint/2010/main" val="34402667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p:spPr>
        <p:txBody>
          <a:bodyPr/>
          <a:lstStyle/>
          <a:p>
            <a:fld id="{6C5F1A7C-7B9B-4FF0-A31A-9A792267FD1B}" type="slidenum">
              <a:rPr lang="en-US" altLang="en-US" smtClean="0"/>
              <a:pPr/>
              <a:t>70</a:t>
            </a:fld>
            <a:endParaRPr lang="en-US" altLang="en-US" dirty="0" smtClean="0"/>
          </a:p>
        </p:txBody>
      </p:sp>
      <p:sp>
        <p:nvSpPr>
          <p:cNvPr id="189442" name="Rectangle 2"/>
          <p:cNvSpPr>
            <a:spLocks noGrp="1" noRot="1" noChangeAspect="1" noChangeArrowheads="1" noTextEdit="1"/>
          </p:cNvSpPr>
          <p:nvPr>
            <p:ph type="sldImg"/>
          </p:nvPr>
        </p:nvSpPr>
        <p:spPr>
          <a:xfrm>
            <a:off x="2225675" y="698500"/>
            <a:ext cx="2497138" cy="3495675"/>
          </a:xfrm>
          <a:ln/>
        </p:spPr>
      </p:sp>
      <p:sp>
        <p:nvSpPr>
          <p:cNvPr id="189443" name="Rectangle 3"/>
          <p:cNvSpPr>
            <a:spLocks noGrp="1" noChangeArrowheads="1"/>
          </p:cNvSpPr>
          <p:nvPr>
            <p:ph type="body" idx="1"/>
          </p:nvPr>
        </p:nvSpPr>
        <p:spPr>
          <a:noFill/>
          <a:ln/>
        </p:spPr>
        <p:txBody>
          <a:bodyPr/>
          <a:lstStyle/>
          <a:p>
            <a:r>
              <a:rPr lang="en-US" altLang="en-US" dirty="0" smtClean="0"/>
              <a:t>Let’s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means that some form of adjustment has been performed (for example, via stratification).  </a:t>
            </a:r>
          </a:p>
          <a:p>
            <a:endParaRPr lang="en-US" altLang="en-US" dirty="0" smtClean="0"/>
          </a:p>
          <a:p>
            <a:r>
              <a:rPr lang="en-US" altLang="en-US" dirty="0" smtClean="0"/>
              <a:t>“Independent of” also does mean that that</a:t>
            </a:r>
            <a:r>
              <a:rPr lang="en-US" altLang="en-US" baseline="0" dirty="0" smtClean="0"/>
              <a:t> the association is causal. </a:t>
            </a:r>
            <a:endParaRPr lang="en-US" altLang="en-US" dirty="0" smtClean="0"/>
          </a:p>
        </p:txBody>
      </p:sp>
    </p:spTree>
    <p:extLst>
      <p:ext uri="{BB962C8B-B14F-4D97-AF65-F5344CB8AC3E}">
        <p14:creationId xmlns:p14="http://schemas.microsoft.com/office/powerpoint/2010/main" val="11794685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71</a:t>
            </a:fld>
            <a:endParaRPr lang="en-US" altLang="en-US" dirty="0" smtClean="0"/>
          </a:p>
        </p:txBody>
      </p:sp>
      <p:sp>
        <p:nvSpPr>
          <p:cNvPr id="194562" name="Rectangle 2"/>
          <p:cNvSpPr>
            <a:spLocks noGrp="1" noRot="1" noChangeAspect="1" noChangeArrowheads="1" noTextEdit="1"/>
          </p:cNvSpPr>
          <p:nvPr>
            <p:ph type="sldImg"/>
          </p:nvPr>
        </p:nvSpPr>
        <p:spPr>
          <a:xfrm>
            <a:off x="2225675" y="698500"/>
            <a:ext cx="2497138" cy="3495675"/>
          </a:xfrm>
          <a:ln/>
        </p:spPr>
      </p:sp>
      <p:sp>
        <p:nvSpPr>
          <p:cNvPr id="194563" name="Rectangle 3"/>
          <p:cNvSpPr>
            <a:spLocks noGrp="1" noChangeArrowheads="1"/>
          </p:cNvSpPr>
          <p:nvPr>
            <p:ph type="body" idx="1"/>
          </p:nvPr>
        </p:nvSpPr>
        <p:spPr>
          <a:noFill/>
          <a:ln/>
        </p:spPr>
        <p:txBody>
          <a:bodyPr/>
          <a:lstStyle/>
          <a:p>
            <a:r>
              <a:rPr lang="en-US" altLang="en-US" dirty="0" smtClean="0"/>
              <a:t>Consider again the AZT use, needlestick severity, and HIV acquisition example.  It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this is the formula for the chi-square statistic which has 1 degree of freedom.  There</a:t>
            </a:r>
            <a:r>
              <a:rPr lang="en-US" altLang="en-US" baseline="0" dirty="0" smtClean="0"/>
              <a:t> i</a:t>
            </a:r>
            <a:r>
              <a:rPr lang="en-US" altLang="en-US" dirty="0" smtClean="0"/>
              <a:t>s no need for remember these formulae, but you do need to know how to interpret them.</a:t>
            </a:r>
          </a:p>
          <a:p>
            <a:endParaRPr lang="en-US" altLang="en-US" dirty="0" smtClean="0"/>
          </a:p>
          <a:p>
            <a:endParaRPr lang="en-US" altLang="en-US" dirty="0" smtClean="0"/>
          </a:p>
        </p:txBody>
      </p:sp>
    </p:spTree>
    <p:extLst>
      <p:ext uri="{BB962C8B-B14F-4D97-AF65-F5344CB8AC3E}">
        <p14:creationId xmlns:p14="http://schemas.microsoft.com/office/powerpoint/2010/main" val="29268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p:spPr>
        <p:txBody>
          <a:bodyPr/>
          <a:lstStyle/>
          <a:p>
            <a:fld id="{0CC9B43D-FDDE-4EC6-8E68-DAB582B6EAE1}" type="slidenum">
              <a:rPr lang="en-US" altLang="en-US" smtClean="0"/>
              <a:pPr/>
              <a:t>8</a:t>
            </a:fld>
            <a:endParaRPr lang="en-US" altLang="en-US" dirty="0" smtClean="0"/>
          </a:p>
        </p:txBody>
      </p:sp>
      <p:sp>
        <p:nvSpPr>
          <p:cNvPr id="37890" name="Rectangle 1026"/>
          <p:cNvSpPr>
            <a:spLocks noGrp="1" noRot="1" noChangeAspect="1" noChangeArrowheads="1" noTextEdit="1"/>
          </p:cNvSpPr>
          <p:nvPr>
            <p:ph type="sldImg"/>
          </p:nvPr>
        </p:nvSpPr>
        <p:spPr>
          <a:xfrm>
            <a:off x="2230438" y="706438"/>
            <a:ext cx="2486025" cy="3481387"/>
          </a:xfrm>
          <a:ln/>
        </p:spPr>
      </p:sp>
      <p:sp>
        <p:nvSpPr>
          <p:cNvPr id="37891" name="Rectangle 1027"/>
          <p:cNvSpPr>
            <a:spLocks noGrp="1" noChangeArrowheads="1"/>
          </p:cNvSpPr>
          <p:nvPr>
            <p:ph type="body" idx="1"/>
          </p:nvPr>
        </p:nvSpPr>
        <p:spPr>
          <a:xfrm>
            <a:off x="0" y="4433888"/>
            <a:ext cx="6834188" cy="4200525"/>
          </a:xfrm>
          <a:noFill/>
          <a:ln/>
        </p:spPr>
        <p:txBody>
          <a:bodyPr/>
          <a:lstStyle/>
          <a:p>
            <a:r>
              <a:rPr lang="en-US" altLang="en-US" sz="1100" dirty="0" smtClean="0"/>
              <a:t>Remember this example from our last session of a study of the effects of smoking and caffeine use on the occurrence of delayed pregnancies among women hoping to conceive.  The principal exposure of interest is smoking.  We needed</a:t>
            </a:r>
            <a:r>
              <a:rPr lang="en-US" altLang="en-US" sz="1100" baseline="0" dirty="0" smtClean="0"/>
              <a:t> to get rid of a confounding pathway which is mediated by c</a:t>
            </a:r>
            <a:r>
              <a:rPr lang="en-US" altLang="en-US" sz="1100" dirty="0" smtClean="0"/>
              <a:t>affeine use.  </a:t>
            </a:r>
          </a:p>
          <a:p>
            <a:endParaRPr lang="en-US" altLang="en-US" sz="1100" dirty="0" smtClean="0"/>
          </a:p>
          <a:p>
            <a:r>
              <a:rPr lang="en-US" altLang="en-US" sz="1100" dirty="0" smtClean="0"/>
              <a:t>We therefore</a:t>
            </a:r>
            <a:r>
              <a:rPr lang="en-US" altLang="en-US" sz="1100" baseline="0" dirty="0" smtClean="0"/>
              <a:t> </a:t>
            </a:r>
            <a:r>
              <a:rPr lang="en-US" altLang="en-US" sz="1100" dirty="0" smtClean="0"/>
              <a:t>stratified by caffeine use, and, remember, that we saw qualitative statistical interaction, which is, by definition, both on the multiplicative (i.e., the risk ratio) and additive (i.e., the risk difference) scales.  Qualitative statistical interaction on one scale always implies qualitative interaction on the other scale.  When we performed a test of homogeneity in Stata for the multiplicative scale,</a:t>
            </a:r>
            <a:r>
              <a:rPr lang="en-US" altLang="en-US" sz="1100" baseline="0" dirty="0" smtClean="0"/>
              <a:t> and</a:t>
            </a:r>
            <a:r>
              <a:rPr lang="en-US" altLang="en-US" sz="1100" dirty="0" smtClean="0"/>
              <a:t>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On the additive scale, the p value</a:t>
            </a:r>
            <a:r>
              <a:rPr lang="en-US" altLang="en-US" sz="1100" baseline="0" dirty="0" smtClean="0"/>
              <a:t> for the test of interaction was 0.018.</a:t>
            </a:r>
            <a:endParaRPr lang="en-US" altLang="en-US" sz="1100" dirty="0" smtClean="0"/>
          </a:p>
          <a:p>
            <a:endParaRPr lang="en-US" altLang="en-US" sz="1100" dirty="0" smtClean="0"/>
          </a:p>
          <a:p>
            <a:r>
              <a:rPr lang="en-US" altLang="en-US" sz="11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and this statistical</a:t>
            </a:r>
            <a:r>
              <a:rPr lang="en-US" altLang="en-US" sz="1100" baseline="0" dirty="0" smtClean="0"/>
              <a:t> significance</a:t>
            </a:r>
            <a:r>
              <a:rPr lang="en-US" altLang="en-US" sz="1100" dirty="0" smtClean="0"/>
              <a:t>, effect-measure modification trumps any further consideration of summarizing the stratum-specific estimates into one number.  Stop here.  End of story;</a:t>
            </a:r>
            <a:r>
              <a:rPr lang="en-US" altLang="en-US" sz="1100" baseline="0" dirty="0" smtClean="0"/>
              <a:t> don’t try to form one single summary adjusted measure of association.</a:t>
            </a:r>
            <a:r>
              <a:rPr lang="en-US" altLang="en-US" dirty="0" smtClean="0"/>
              <a:t>  Note, however, any confounding that might be present has been managed if</a:t>
            </a:r>
            <a:r>
              <a:rPr lang="en-US" altLang="en-US" baseline="0" dirty="0" smtClean="0"/>
              <a:t> we decide to report two stratum-specific estimates </a:t>
            </a:r>
            <a:r>
              <a:rPr lang="en-US" altLang="en-US" dirty="0" smtClean="0"/>
              <a:t>in that the two stratum-specific estimates are unconfounded with respect to caffeine</a:t>
            </a:r>
            <a:r>
              <a:rPr lang="en-US" altLang="en-US" baseline="0" dirty="0" smtClean="0"/>
              <a:t> use</a:t>
            </a:r>
            <a:r>
              <a:rPr lang="en-US" altLang="en-US" dirty="0" smtClean="0"/>
              <a:t>.  The point is that with interaction present, one should not go on to summarize stratum-specific estimates into one number.  </a:t>
            </a:r>
          </a:p>
        </p:txBody>
      </p:sp>
    </p:spTree>
    <p:extLst>
      <p:ext uri="{BB962C8B-B14F-4D97-AF65-F5344CB8AC3E}">
        <p14:creationId xmlns:p14="http://schemas.microsoft.com/office/powerpoint/2010/main" val="3953618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72</a:t>
            </a:fld>
            <a:endParaRPr lang="en-US" altLang="en-US" dirty="0" smtClean="0"/>
          </a:p>
        </p:txBody>
      </p:sp>
      <p:sp>
        <p:nvSpPr>
          <p:cNvPr id="197634" name="Rectangle 2"/>
          <p:cNvSpPr>
            <a:spLocks noGrp="1" noRot="1" noChangeAspect="1" noChangeArrowheads="1" noTextEdit="1"/>
          </p:cNvSpPr>
          <p:nvPr>
            <p:ph type="sldImg"/>
          </p:nvPr>
        </p:nvSpPr>
        <p:spPr>
          <a:xfrm>
            <a:off x="2225675" y="698500"/>
            <a:ext cx="2497138" cy="3495675"/>
          </a:xfrm>
          <a:ln/>
        </p:spPr>
      </p:sp>
      <p:sp>
        <p:nvSpPr>
          <p:cNvPr id="197635" name="Rectangle 3"/>
          <p:cNvSpPr>
            <a:spLocks noGrp="1" noChangeArrowheads="1"/>
          </p:cNvSpPr>
          <p:nvPr>
            <p:ph type="body" idx="1"/>
          </p:nvPr>
        </p:nvSpPr>
        <p:spPr>
          <a:noFill/>
          <a:ln/>
        </p:spPr>
        <p:txBody>
          <a:bodyPr/>
          <a:lstStyle/>
          <a:p>
            <a:r>
              <a:rPr lang="en-US" altLang="en-US" dirty="0" smtClean="0"/>
              <a:t>It is also worth pointing that in addition to the Mantel-Haenszel estimators we are discussing, you’ll see other techniques named after Mantel and/or Haenszel, and it is worth keeping it straight which is which.  We actually described the M-H chi-square statistic in the last slide, and there is also something known as the  Mantel test for trend, for which there’s a nice discussion in the Appendix of the S &amp; N textbook. </a:t>
            </a:r>
          </a:p>
          <a:p>
            <a:endParaRPr lang="en-US" altLang="en-US" dirty="0" smtClean="0"/>
          </a:p>
        </p:txBody>
      </p:sp>
    </p:spTree>
    <p:extLst>
      <p:ext uri="{BB962C8B-B14F-4D97-AF65-F5344CB8AC3E}">
        <p14:creationId xmlns:p14="http://schemas.microsoft.com/office/powerpoint/2010/main" val="2023671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p:spPr>
        <p:txBody>
          <a:bodyPr/>
          <a:lstStyle/>
          <a:p>
            <a:fld id="{D7569DA8-7171-42A5-954E-659BF24F83A1}" type="slidenum">
              <a:rPr lang="en-US" altLang="en-US" smtClean="0"/>
              <a:pPr/>
              <a:t>73</a:t>
            </a:fld>
            <a:endParaRPr lang="en-US" altLang="en-US" dirty="0" smtClean="0"/>
          </a:p>
        </p:txBody>
      </p:sp>
      <p:sp>
        <p:nvSpPr>
          <p:cNvPr id="191490" name="Rectangle 2"/>
          <p:cNvSpPr>
            <a:spLocks noGrp="1" noRot="1" noChangeAspect="1" noChangeArrowheads="1" noTextEdit="1"/>
          </p:cNvSpPr>
          <p:nvPr>
            <p:ph type="sldImg"/>
          </p:nvPr>
        </p:nvSpPr>
        <p:spPr>
          <a:xfrm>
            <a:off x="2225675" y="698500"/>
            <a:ext cx="2497138" cy="3495675"/>
          </a:xfrm>
          <a:ln/>
        </p:spPr>
      </p:sp>
      <p:sp>
        <p:nvSpPr>
          <p:cNvPr id="191491" name="Rectangle 3"/>
          <p:cNvSpPr>
            <a:spLocks noGrp="1" noChangeArrowheads="1"/>
          </p:cNvSpPr>
          <p:nvPr>
            <p:ph type="body" idx="1"/>
          </p:nvPr>
        </p:nvSpPr>
        <p:spPr>
          <a:noFill/>
          <a:ln/>
        </p:spPr>
        <p:txBody>
          <a:bodyPr/>
          <a:lstStyle/>
          <a:p>
            <a:r>
              <a:rPr lang="en-US" altLang="en-US" dirty="0" smtClean="0"/>
              <a:t>How about this conclusion?  Use of AZT is </a:t>
            </a:r>
            <a:r>
              <a:rPr lang="en-US" altLang="en-US" u="sng" dirty="0" smtClean="0"/>
              <a:t>causally</a:t>
            </a:r>
            <a:r>
              <a:rPr lang="en-US" altLang="en-US" dirty="0" smtClean="0"/>
              <a:t> related to reduced HIV acquisition (or as short hand:  AZT prevents HIV acquisition).  Can we say this?  Probably not, at least not with</a:t>
            </a:r>
            <a:r>
              <a:rPr lang="en-US" altLang="en-US" baseline="0" dirty="0" smtClean="0"/>
              <a:t> just t</a:t>
            </a:r>
            <a:r>
              <a:rPr lang="en-US" altLang="en-US" dirty="0" smtClean="0"/>
              <a:t>he information at hand and without more discussion.  This is because formally our analyses can only produce statistical associations, which could have resulted from one of 6 possibilities shown.  We have discussed this many times in the course now.</a:t>
            </a:r>
          </a:p>
          <a:p>
            <a:endParaRPr lang="en-US" altLang="en-US" dirty="0" smtClean="0"/>
          </a:p>
          <a:p>
            <a:r>
              <a:rPr lang="en-US" altLang="en-US" dirty="0" smtClean="0"/>
              <a:t>We can never formally prove causality.</a:t>
            </a:r>
            <a:r>
              <a:rPr lang="en-US" altLang="en-US" baseline="0" dirty="0" smtClean="0"/>
              <a:t> </a:t>
            </a:r>
            <a:r>
              <a:rPr lang="en-US" altLang="en-US" dirty="0" smtClean="0"/>
              <a:t>The 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smtClean="0"/>
              <a:t> because they are becoming outdated.</a:t>
            </a:r>
            <a:r>
              <a:rPr lang="en-US" altLang="en-US" dirty="0" smtClean="0"/>
              <a:t>  The most famous are the Austin Bradford Hill criteria.  We won’t take the time to discuss these because you have now learned the more</a:t>
            </a:r>
            <a:r>
              <a:rPr lang="en-US" altLang="en-US" baseline="0" dirty="0" smtClean="0"/>
              <a:t> </a:t>
            </a:r>
            <a:r>
              <a:rPr lang="en-US" altLang="en-US" dirty="0" smtClean="0"/>
              <a:t>important</a:t>
            </a:r>
            <a:r>
              <a:rPr lang="en-US" altLang="en-US" baseline="0" dirty="0" smtClean="0"/>
              <a:t> aspects of the</a:t>
            </a:r>
            <a:r>
              <a:rPr lang="en-US" altLang="en-US" dirty="0" smtClean="0"/>
              <a:t> process, which is to exclude the 3 main threats to validity, reverse causation, and chance.  This is a process that is only done by consensus among methodologically astute and substantively</a:t>
            </a:r>
            <a:r>
              <a:rPr lang="en-US" altLang="en-US" baseline="0" dirty="0" smtClean="0"/>
              <a:t> grounded </a:t>
            </a:r>
            <a:r>
              <a:rPr lang="en-US" altLang="en-US" dirty="0" smtClean="0"/>
              <a:t>scientists.  This process is known as causal inference.   This is what we mean when we say that data themselves</a:t>
            </a:r>
            <a:r>
              <a:rPr lang="en-US" altLang="en-US" baseline="0" dirty="0" smtClean="0"/>
              <a:t> do not establish causality.  Instead, scientists do in a process of consensus, by excluding the 5 other explanations.  </a:t>
            </a:r>
            <a:endParaRPr lang="en-US" altLang="en-US" dirty="0" smtClean="0"/>
          </a:p>
          <a:p>
            <a:endParaRPr lang="en-US" altLang="en-US" dirty="0" smtClean="0"/>
          </a:p>
          <a:p>
            <a:r>
              <a:rPr lang="en-US" altLang="en-US" dirty="0" smtClean="0"/>
              <a:t>Because</a:t>
            </a:r>
            <a:r>
              <a:rPr lang="en-US" altLang="en-US" baseline="0" dirty="0" smtClean="0"/>
              <a:t> of the uncertainties involved in causal inference using observational data, it is rare that a single observational suffices as a sole argument for causality.   It is not impossible, but it is rare.   </a:t>
            </a:r>
            <a:endParaRPr lang="en-US" altLang="en-US" dirty="0" smtClean="0"/>
          </a:p>
        </p:txBody>
      </p:sp>
    </p:spTree>
    <p:extLst>
      <p:ext uri="{BB962C8B-B14F-4D97-AF65-F5344CB8AC3E}">
        <p14:creationId xmlns:p14="http://schemas.microsoft.com/office/powerpoint/2010/main" val="33794087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p:spPr>
        <p:txBody>
          <a:bodyPr/>
          <a:lstStyle/>
          <a:p>
            <a:fld id="{6BCC4CFF-A1B5-4FAC-B455-BDDC692D75BD}" type="slidenum">
              <a:rPr lang="en-US" altLang="en-US" smtClean="0"/>
              <a:pPr/>
              <a:t>74</a:t>
            </a:fld>
            <a:endParaRPr lang="en-US" altLang="en-US" dirty="0" smtClean="0"/>
          </a:p>
        </p:txBody>
      </p:sp>
      <p:sp>
        <p:nvSpPr>
          <p:cNvPr id="208898" name="Rectangle 2"/>
          <p:cNvSpPr>
            <a:spLocks noGrp="1" noRot="1" noChangeAspect="1" noChangeArrowheads="1" noTextEdit="1"/>
          </p:cNvSpPr>
          <p:nvPr>
            <p:ph type="sldImg"/>
          </p:nvPr>
        </p:nvSpPr>
        <p:spPr>
          <a:xfrm>
            <a:off x="2225675" y="698500"/>
            <a:ext cx="2497138" cy="3495675"/>
          </a:xfrm>
          <a:ln/>
        </p:spPr>
      </p:sp>
      <p:sp>
        <p:nvSpPr>
          <p:cNvPr id="208899" name="Rectangle 3"/>
          <p:cNvSpPr>
            <a:spLocks noGrp="1" noChangeArrowheads="1"/>
          </p:cNvSpPr>
          <p:nvPr>
            <p:ph type="body" idx="1"/>
          </p:nvPr>
        </p:nvSpPr>
        <p:spPr>
          <a:noFill/>
          <a:ln/>
        </p:spPr>
        <p:txBody>
          <a:bodyPr/>
          <a:lstStyle/>
          <a:p>
            <a:r>
              <a:rPr lang="en-US" sz="1200" b="0" i="0" kern="1200" dirty="0" smtClean="0">
                <a:solidFill>
                  <a:schemeClr val="tx1"/>
                </a:solidFill>
                <a:latin typeface="Times New Roman" pitchFamily="18" charset="0"/>
                <a:ea typeface="+mn-ea"/>
                <a:cs typeface="+mn-cs"/>
              </a:rPr>
              <a:t>One of the more recent findings in the causal inference</a:t>
            </a:r>
            <a:r>
              <a:rPr lang="en-US" sz="1200" b="0" i="0" kern="1200" baseline="0" dirty="0" smtClean="0">
                <a:solidFill>
                  <a:schemeClr val="tx1"/>
                </a:solidFill>
                <a:latin typeface="Times New Roman" pitchFamily="18" charset="0"/>
                <a:ea typeface="+mn-ea"/>
                <a:cs typeface="+mn-cs"/>
              </a:rPr>
              <a:t> movement has been the description of what is called “bias amplification” and “bias amplifiers”.  </a:t>
            </a:r>
          </a:p>
          <a:p>
            <a:endParaRPr lang="en-US" sz="1200" b="0" i="0" kern="1200" baseline="0" dirty="0" smtClean="0">
              <a:solidFill>
                <a:schemeClr val="tx1"/>
              </a:solidFill>
              <a:latin typeface="Times New Roman" pitchFamily="18" charset="0"/>
              <a:ea typeface="+mn-ea"/>
              <a:cs typeface="+mn-cs"/>
            </a:endParaRPr>
          </a:p>
          <a:p>
            <a:r>
              <a:rPr lang="en-US" altLang="en-US" dirty="0" smtClean="0"/>
              <a:t>Consider our usual</a:t>
            </a:r>
            <a:r>
              <a:rPr lang="en-US" altLang="en-US" baseline="0" dirty="0" smtClean="0"/>
              <a:t> observational scenario in which we are interested in the causal effect of some exposure (E) on some outcome (D).  We know from the sufficient-component cause model (Rothman 1976) that exposures themselves are the result of many causes.  DAGs also remind us of this.  Thus, when we list E on a DAG, it means that there is variability in the construct and that all of the causes of E contribute to the variability.  </a:t>
            </a:r>
          </a:p>
          <a:p>
            <a:endParaRPr lang="en-US" altLang="en-US" baseline="0" dirty="0" smtClean="0"/>
          </a:p>
          <a:p>
            <a:r>
              <a:rPr lang="en-US" altLang="en-US" baseline="0" dirty="0" smtClean="0"/>
              <a:t>Bias amplification refers to what can happen anytime there is residual confounding of the E – D relationship, i.e., some unmeasured and unaccounted for confounding pathway, as shown on the DAG.  If there is residual confounding, then any adjustment that is performed on factors that are causal of E, other than the unmeasured confounder, will decrease the variability in E.   The only variability that is left in E that is available for us to evaluate the association between E and D is the variability that is caused by the unmeasured confounder and any other causes of E.   If we take away variability in E that is caused by causal factors of E other than the unmeasured confounder, then this means that we are increasing the relative contribution of the unmeasured confounder to the variability of E and thus increasing the role of the unmeasured confounder pathway to the overall effect of E on D.  Increasing the role of the unmeasured confounder pathway means that its bias is accentuated in comparison to what it would be without the adjustment for causal factors of E.  This heuristic understanding is the basis of the bias amplification that occurs when we adjust for factors related to E in the face of residual confounding.   Bias amplification means that the bias due to the residual confounding is farther away from 1.0 than it would have been if we had not adjusted for the factor.  </a:t>
            </a:r>
          </a:p>
          <a:p>
            <a:endParaRPr lang="en-US" altLang="en-US" baseline="0" dirty="0" smtClean="0"/>
          </a:p>
          <a:p>
            <a:r>
              <a:rPr lang="en-US" altLang="en-US" baseline="0" dirty="0" smtClean="0"/>
              <a:t>You might say that we always facing this risk when we adjust for known and measured confounders of the E – D relationship, and this is true, but if there is no residual confounding, as we hope is the case, then there can be no bias amplification.  Even if there is residual confounding, we will naturally accept this bias amplification when we adjust for a strong confounder because of all of the benefits of adjusting for a strong confounder.</a:t>
            </a:r>
          </a:p>
          <a:p>
            <a:endParaRPr lang="en-US" altLang="en-US" baseline="0" dirty="0" smtClean="0"/>
          </a:p>
          <a:p>
            <a:r>
              <a:rPr lang="en-US" altLang="en-US" baseline="0" dirty="0" smtClean="0"/>
              <a:t>Where bias amplification really comes into play is when we decide to adjust for factors that are solely associated with E but not with D.   As we learned a few sessions ago, such a factor is called an instrumental variable, or “IV”.   In the presence of residual confounding, adjustment for an IV has no upside, no advantages.  Adjusting for an IV in the presence of residual confounding will cause amplification of the residual confounding.   And, the stronger the association between the IV and E, the greater the bias amplification.    Adjusting for IV’s can also worsen precision.</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Bias amplification was only relatively recently described (</a:t>
            </a:r>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2007;</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and Wooldridge, 2009)</a:t>
            </a:r>
            <a:r>
              <a:rPr lang="en-US" sz="1200" b="0" i="0" kern="1200" baseline="0" dirty="0" smtClean="0">
                <a:solidFill>
                  <a:schemeClr val="tx1"/>
                </a:solidFill>
                <a:latin typeface="Times New Roman" pitchFamily="18" charset="0"/>
                <a:ea typeface="+mn-ea"/>
                <a:cs typeface="+mn-cs"/>
              </a:rPr>
              <a:t> and popularized in the epidemiologic literature by Pearl (2010).   More nuanced approaches involving the effects of multiple adjustment are also available (Myers 2011 and Pearl 2011).</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Thus, the simple advice is to never adjust for IV’s and is yet another reason to avoid indiscriminant adjustment.  This is despite the older advice, by some in a less enlightened era, that all “pretreatment” covariates (factors that occur prior to exposure) should be controlled for. </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While it is easy to follow the advice to avoid adjusting for IVs, the harder and more common situation is knowing what to do with factors that are related to E and are either weakly related to D (these are known as “near instrumental variables”, which are depicted in the DAG with a light edge from the instrumental variable to D) or you are not sure if they are related to D.  Should you adjust for them to remove a confounding path or do you do more harm (via bias amplification) than good?   If you can be sure that this is no residual confounding, then there is no threat of bias amplification.  However, if you cannot be sure there is residual confounding (which is usually the case), then the only honest approach is to perform analyses both with and without adjustment for the factors and see how much the E -- D inference changes.  If the E – D inference changes considerably, this indicates that more research is needed to sort out the problem.</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Colliders and bias amplifiers are two examples of recent methodologic discoveries that have entirely changed the way we perform observational research.   We suspect other discoveries will continue to occur.  </a:t>
            </a:r>
          </a:p>
          <a:p>
            <a:endParaRPr lang="en-US" sz="1200" b="0" i="0" kern="1200" baseline="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Do Instrumental Variables Belong in Propensity Scores? (NBER Technical Working Paper no. 343).  Cambridge, MA: National Bureau of Economic Research; 2007. </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Wooldridge J. Should instrumental variables be used as matching variables? East Lansing, MI: Michigan State University;</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https://www.msu.edu/~ec/faculty/wooldridge/current%20research/treat1r6.pdf). 2009.</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Pearl J. On a class of bias-amplifying variables that endanger effect estimates. In: Proceedings of the Twenty-Sixth Conference on Uncertainty in Artificial Intelligence (UAI 2010). Corvallis, OR: Association for Uncertainty in Artificial Intelligence; 2010:425–432. (http://ftp.cs.ucla.edu/pub/stat_ser/r356.pdf). 2010.</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Myers JA, Rassen JA, Gagne JJ, et al. Effects of adjusting for instrumental variables on bias and precision of effect estimates. Am J Epidemiol. </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174(11):1213–1222, </a:t>
            </a:r>
            <a:r>
              <a:rPr lang="en-US" sz="1200" b="0" i="0" kern="1200" baseline="0" dirty="0" smtClean="0">
                <a:solidFill>
                  <a:schemeClr val="tx1"/>
                </a:solidFill>
                <a:latin typeface="Times New Roman" pitchFamily="18" charset="0"/>
                <a:ea typeface="+mn-ea"/>
                <a:cs typeface="+mn-cs"/>
              </a:rPr>
              <a:t> 2011.</a:t>
            </a:r>
          </a:p>
          <a:p>
            <a:endParaRPr lang="en-US" sz="1200" b="0" i="0"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Pearl J. Invited commentary: understanding bias amplification.  </a:t>
            </a:r>
            <a:r>
              <a:rPr lang="pl-PL" sz="1200" b="0" i="0" u="none" strike="noStrike" kern="1200" baseline="0" dirty="0" smtClean="0">
                <a:solidFill>
                  <a:schemeClr val="tx1"/>
                </a:solidFill>
                <a:latin typeface="Times New Roman" pitchFamily="18" charset="0"/>
                <a:ea typeface="+mn-ea"/>
                <a:cs typeface="+mn-cs"/>
              </a:rPr>
              <a:t>Am J Epidemiol. </a:t>
            </a:r>
            <a:r>
              <a:rPr lang="en-US" sz="1200" b="0" i="0" u="none" strike="noStrike" kern="1200" baseline="0" dirty="0" smtClean="0">
                <a:solidFill>
                  <a:schemeClr val="tx1"/>
                </a:solidFill>
                <a:latin typeface="Times New Roman" pitchFamily="18" charset="0"/>
                <a:ea typeface="+mn-ea"/>
                <a:cs typeface="+mn-cs"/>
              </a:rPr>
              <a:t> </a:t>
            </a:r>
            <a:r>
              <a:rPr lang="pl-PL" sz="1200" b="0" i="0" u="none" strike="noStrike" kern="1200" baseline="0" dirty="0" smtClean="0">
                <a:solidFill>
                  <a:schemeClr val="tx1"/>
                </a:solidFill>
                <a:latin typeface="Times New Roman" pitchFamily="18" charset="0"/>
                <a:ea typeface="+mn-ea"/>
                <a:cs typeface="+mn-cs"/>
              </a:rPr>
              <a:t>174(11):1213–1222</a:t>
            </a:r>
            <a:r>
              <a:rPr lang="en-US" sz="1200" b="0" i="0" u="none" strike="noStrike" kern="1200" baseline="0" dirty="0" smtClean="0">
                <a:solidFill>
                  <a:schemeClr val="tx1"/>
                </a:solidFill>
                <a:latin typeface="Times New Roman" pitchFamily="18" charset="0"/>
                <a:ea typeface="+mn-ea"/>
                <a:cs typeface="+mn-cs"/>
              </a:rPr>
              <a:t>, 2011.</a:t>
            </a:r>
            <a:endParaRPr lang="en-US" sz="1200" b="0" i="0" kern="1200" dirty="0" smtClean="0">
              <a:solidFill>
                <a:schemeClr val="tx1"/>
              </a:solidFill>
              <a:latin typeface="Times New Roman" pitchFamily="18" charset="0"/>
              <a:ea typeface="+mn-ea"/>
              <a:cs typeface="+mn-cs"/>
            </a:endParaRPr>
          </a:p>
          <a:p>
            <a:endParaRPr lang="en-US" altLang="en-US" dirty="0" smtClean="0"/>
          </a:p>
          <a:p>
            <a:endParaRPr lang="en-US" altLang="en-US" dirty="0" smtClean="0"/>
          </a:p>
        </p:txBody>
      </p:sp>
    </p:spTree>
    <p:extLst>
      <p:ext uri="{BB962C8B-B14F-4D97-AF65-F5344CB8AC3E}">
        <p14:creationId xmlns:p14="http://schemas.microsoft.com/office/powerpoint/2010/main" val="21061841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xfrm>
            <a:off x="2225675" y="698500"/>
            <a:ext cx="2497138" cy="3495675"/>
          </a:xfrm>
          <a:ln/>
        </p:spPr>
      </p:sp>
      <p:sp>
        <p:nvSpPr>
          <p:cNvPr id="160770" name="Notes Placeholder 2"/>
          <p:cNvSpPr>
            <a:spLocks noGrp="1"/>
          </p:cNvSpPr>
          <p:nvPr>
            <p:ph type="body" idx="1"/>
          </p:nvPr>
        </p:nvSpPr>
        <p:spPr>
          <a:noFill/>
          <a:ln/>
        </p:spPr>
        <p:txBody>
          <a:bodyPr/>
          <a:lstStyle/>
          <a:p>
            <a:r>
              <a:rPr lang="en-US" dirty="0" smtClean="0"/>
              <a:t>Earlier we posed a question about how to handle multiple</a:t>
            </a:r>
            <a:r>
              <a:rPr lang="en-US" baseline="0" dirty="0" smtClean="0"/>
              <a:t> areas of uncertainty in complex DAGs.  </a:t>
            </a:r>
            <a:r>
              <a:rPr lang="en-US" dirty="0" smtClean="0"/>
              <a:t>The answer is that there is no one best approach that is universally agreed upon,</a:t>
            </a:r>
            <a:r>
              <a:rPr lang="en-US" baseline="0" dirty="0" smtClean="0"/>
              <a:t> and this is an active area of methodologic research.</a:t>
            </a:r>
            <a:r>
              <a:rPr lang="en-US" dirty="0" smtClean="0"/>
              <a:t>  In this sense, epidemiology and biostatistics are relatively</a:t>
            </a:r>
            <a:r>
              <a:rPr lang="en-US" baseline="0" dirty="0" smtClean="0"/>
              <a:t> young scientific fields.  </a:t>
            </a:r>
            <a:endParaRPr lang="en-US" dirty="0" smtClean="0"/>
          </a:p>
          <a:p>
            <a:endParaRPr lang="en-US" dirty="0" smtClean="0"/>
          </a:p>
          <a:p>
            <a:r>
              <a:rPr lang="en-US" dirty="0" smtClean="0"/>
              <a:t>Our advice features transparency, scientific honesty,</a:t>
            </a:r>
            <a:r>
              <a:rPr lang="en-US" baseline="0" dirty="0" smtClean="0"/>
              <a:t> and a goal of reproducibility.</a:t>
            </a:r>
            <a:r>
              <a:rPr lang="en-US" dirty="0" smtClean="0"/>
              <a:t>  It starts by drawing the different possible DAGs  based on the various uncertainties and finding the MSASs.  If there are common MSASs across the DAGs, then you are in good shape.  If this is the case, this means</a:t>
            </a:r>
            <a:r>
              <a:rPr lang="en-US" baseline="0" dirty="0" smtClean="0"/>
              <a:t> there are identical actionable approaches.   If so,</a:t>
            </a:r>
            <a:r>
              <a:rPr lang="en-US" dirty="0" smtClean="0"/>
              <a:t> then adjust for that common MSAS (or, if there are many common</a:t>
            </a:r>
            <a:r>
              <a:rPr lang="en-US" baseline="0" dirty="0" smtClean="0"/>
              <a:t> MSAS</a:t>
            </a:r>
            <a:r>
              <a:rPr lang="en-US" dirty="0" smtClean="0"/>
              <a:t>, then choose the most feasible given the prior advice).  This produces the “final” answer.</a:t>
            </a:r>
          </a:p>
          <a:p>
            <a:endParaRPr lang="en-US" dirty="0" smtClean="0"/>
          </a:p>
          <a:p>
            <a:r>
              <a:rPr lang="en-US" dirty="0" smtClean="0"/>
              <a:t>If there are not common MSASs across the DAGs, then we have to ask if any of the uncertainty involves</a:t>
            </a:r>
            <a:r>
              <a:rPr lang="en-US" baseline="0" dirty="0" smtClean="0"/>
              <a:t> </a:t>
            </a:r>
            <a:r>
              <a:rPr lang="en-US" dirty="0" smtClean="0"/>
              <a:t>colliders?  If yes,</a:t>
            </a:r>
            <a:r>
              <a:rPr lang="en-US" baseline="0" dirty="0" smtClean="0"/>
              <a:t> see the next slide.  </a:t>
            </a:r>
            <a:r>
              <a:rPr lang="en-US" dirty="0" smtClean="0"/>
              <a:t>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p:txBody>
      </p:sp>
      <p:sp>
        <p:nvSpPr>
          <p:cNvPr id="160771" name="Slide Number Placeholder 3"/>
          <p:cNvSpPr>
            <a:spLocks noGrp="1"/>
          </p:cNvSpPr>
          <p:nvPr>
            <p:ph type="sldNum" sz="quarter" idx="5"/>
          </p:nvPr>
        </p:nvSpPr>
        <p:spPr>
          <a:noFill/>
        </p:spPr>
        <p:txBody>
          <a:bodyPr/>
          <a:lstStyle/>
          <a:p>
            <a:fld id="{458AF97D-446F-477F-B1EF-03150F998003}" type="slidenum">
              <a:rPr lang="en-US" smtClean="0"/>
              <a:pPr/>
              <a:t>75</a:t>
            </a:fld>
            <a:endParaRPr lang="en-US" dirty="0" smtClean="0"/>
          </a:p>
        </p:txBody>
      </p:sp>
    </p:spTree>
    <p:extLst>
      <p:ext uri="{BB962C8B-B14F-4D97-AF65-F5344CB8AC3E}">
        <p14:creationId xmlns:p14="http://schemas.microsoft.com/office/powerpoint/2010/main" val="42622651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xfrm>
            <a:off x="2225675" y="698500"/>
            <a:ext cx="2497138" cy="3495675"/>
          </a:xfrm>
          <a:ln/>
        </p:spPr>
      </p:sp>
      <p:sp>
        <p:nvSpPr>
          <p:cNvPr id="162818" name="Notes Placeholder 2"/>
          <p:cNvSpPr>
            <a:spLocks noGrp="1"/>
          </p:cNvSpPr>
          <p:nvPr>
            <p:ph type="body" idx="1"/>
          </p:nvPr>
        </p:nvSpPr>
        <p:spPr>
          <a:noFill/>
          <a:ln/>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our BIOSTAT 208 and 208 courses.  Software is also beginning to be developed</a:t>
            </a:r>
            <a:r>
              <a:rPr lang="en-US" baseline="0" dirty="0" smtClean="0"/>
              <a:t> to look across several DAGs.  One application is in the R program, and it allows the user to import in a DAG created in DAGitty.net (Textor et al. International Journal of Epidemiology 2016).  The application (also called dagitty in R) has several functions including a) evaluating whether a given DAG is compatible with a given dataset (“DAG-dataset consistency”) and determining what other DAG structures are similar in their testable statistical implications to a given base DAG (finding “equivalent” DAGs).   The overall goal of this R application is get some evidence that one’s DAG is “correct” (i.e., all of the nodes and edges are properly placed and directed).   At this time, the application is best at providing some evidence that a given DAG is incorrect; it cannot prove that a given DAG is correct.  As stated before, this is the underlying challenge in causation-based work — knowing if one’s DAG is correct.  </a:t>
            </a:r>
            <a:endParaRPr lang="en-US" dirty="0" smtClean="0"/>
          </a:p>
        </p:txBody>
      </p:sp>
      <p:sp>
        <p:nvSpPr>
          <p:cNvPr id="162819" name="Slide Number Placeholder 3"/>
          <p:cNvSpPr>
            <a:spLocks noGrp="1"/>
          </p:cNvSpPr>
          <p:nvPr>
            <p:ph type="sldNum" sz="quarter" idx="5"/>
          </p:nvPr>
        </p:nvSpPr>
        <p:spPr>
          <a:noFill/>
        </p:spPr>
        <p:txBody>
          <a:bodyPr/>
          <a:lstStyle/>
          <a:p>
            <a:fld id="{3F460CDE-1630-4765-9163-0A7B203FA332}" type="slidenum">
              <a:rPr lang="en-US" smtClean="0"/>
              <a:pPr/>
              <a:t>76</a:t>
            </a:fld>
            <a:endParaRPr lang="en-US" dirty="0" smtClean="0"/>
          </a:p>
        </p:txBody>
      </p:sp>
    </p:spTree>
    <p:extLst>
      <p:ext uri="{BB962C8B-B14F-4D97-AF65-F5344CB8AC3E}">
        <p14:creationId xmlns:p14="http://schemas.microsoft.com/office/powerpoint/2010/main" val="25394111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p:spPr>
        <p:txBody>
          <a:bodyPr/>
          <a:lstStyle/>
          <a:p>
            <a:fld id="{49C45A9F-BEA2-4B5C-8A4B-7D7AE4E5C1BB}" type="slidenum">
              <a:rPr lang="en-US" altLang="en-US" smtClean="0"/>
              <a:pPr/>
              <a:t>77</a:t>
            </a:fld>
            <a:endParaRPr lang="en-US" altLang="en-US" dirty="0" smtClean="0"/>
          </a:p>
        </p:txBody>
      </p:sp>
      <p:sp>
        <p:nvSpPr>
          <p:cNvPr id="199682" name="Rectangle 2"/>
          <p:cNvSpPr>
            <a:spLocks noGrp="1" noRot="1" noChangeAspect="1" noChangeArrowheads="1" noTextEdit="1"/>
          </p:cNvSpPr>
          <p:nvPr>
            <p:ph type="sldImg"/>
          </p:nvPr>
        </p:nvSpPr>
        <p:spPr>
          <a:xfrm>
            <a:off x="2225675" y="698500"/>
            <a:ext cx="2497138" cy="3495675"/>
          </a:xfrm>
          <a:ln/>
        </p:spPr>
      </p:sp>
      <p:sp>
        <p:nvSpPr>
          <p:cNvPr id="199683" name="Rectangle 3"/>
          <p:cNvSpPr>
            <a:spLocks noGrp="1" noChangeArrowheads="1"/>
          </p:cNvSpPr>
          <p:nvPr>
            <p:ph type="body" idx="1"/>
          </p:nvPr>
        </p:nvSpPr>
        <p:spPr>
          <a:noFill/>
          <a:ln/>
        </p:spPr>
        <p:txBody>
          <a:bodyPr/>
          <a:lstStyle/>
          <a:p>
            <a:r>
              <a:rPr lang="en-US" altLang="en-US" dirty="0" smtClean="0"/>
              <a:t>You need to remember the research purpose when you are performing adjustment.  In other words, why are you conducting the work in the first place?   We have focused thus far on adjustment for causal hypothesis testing of a single (primary) exposure variable.  Yet, there are other purposes to performing adjustment.  Three other main categories are, one, evaluating multiple exposure variables for causation;</a:t>
            </a:r>
            <a:r>
              <a:rPr lang="en-US" altLang="en-US" baseline="0" dirty="0" smtClean="0"/>
              <a:t> </a:t>
            </a:r>
            <a:r>
              <a:rPr lang="en-US" altLang="en-US" dirty="0" smtClean="0"/>
              <a:t>two, prediction of outcome by a set of variables even if non-causal;</a:t>
            </a:r>
            <a:r>
              <a:rPr lang="en-US" altLang="en-US" baseline="0" dirty="0" smtClean="0"/>
              <a:t> and, three, for mediation analyses.</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first (evaluating multiple exposures) requires the same principles as testing single exposure; there is no shortcut when evaluating multiple ones.</a:t>
            </a:r>
            <a:r>
              <a:rPr lang="en-US" altLang="en-US" sz="1200" baseline="0" dirty="0" smtClean="0"/>
              <a:t>  Sometimes, researchers embark on an endeavor to identify “risk factors” for a given outcome and do so by finding all factors that are independently associated with outcome in multivariable regression.  This is, in fact, very common.   It is, however, a dubious task in that one does not know if these risk factors are causal or just predictive.  The practice may be reasonable in the earliest stages of investigation of a condition, but we predict that it will fall by the wayside as research methods evolve and researchers become more sophisticated.</a:t>
            </a: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latter two purposes</a:t>
            </a:r>
            <a:r>
              <a:rPr lang="en-US" altLang="en-US" sz="1200" baseline="0" dirty="0" smtClean="0"/>
              <a:t> (prediction and mediation) </a:t>
            </a:r>
            <a:r>
              <a:rPr lang="en-US" altLang="en-US" dirty="0" smtClean="0"/>
              <a:t>require different approaches to decide which variables to adjust for.  This is beyond the scope of this course but will be covered in our Biostatistics sequence,</a:t>
            </a:r>
            <a:r>
              <a:rPr lang="en-US" altLang="en-US" baseline="0" dirty="0" smtClean="0"/>
              <a:t> including BIOSTAT 215.</a:t>
            </a:r>
            <a:r>
              <a:rPr lang="en-US" altLang="en-US" dirty="0" smtClean="0"/>
              <a:t>  </a:t>
            </a:r>
          </a:p>
        </p:txBody>
      </p:sp>
    </p:spTree>
    <p:extLst>
      <p:ext uri="{BB962C8B-B14F-4D97-AF65-F5344CB8AC3E}">
        <p14:creationId xmlns:p14="http://schemas.microsoft.com/office/powerpoint/2010/main" val="2842876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33E0D75C-1761-4646-AF22-7A451E8657D3}" type="slidenum">
              <a:rPr lang="en-US" altLang="en-US" smtClean="0"/>
              <a:pPr/>
              <a:t>78</a:t>
            </a:fld>
            <a:endParaRPr lang="en-US" altLang="en-US" dirty="0" smtClean="0"/>
          </a:p>
        </p:txBody>
      </p:sp>
      <p:sp>
        <p:nvSpPr>
          <p:cNvPr id="201730" name="Rectangle 2"/>
          <p:cNvSpPr>
            <a:spLocks noGrp="1" noRot="1" noChangeAspect="1" noChangeArrowheads="1" noTextEdit="1"/>
          </p:cNvSpPr>
          <p:nvPr>
            <p:ph type="sldImg"/>
          </p:nvPr>
        </p:nvSpPr>
        <p:spPr>
          <a:xfrm>
            <a:off x="2225675" y="698500"/>
            <a:ext cx="2497138" cy="3495675"/>
          </a:xfrm>
          <a:ln/>
        </p:spPr>
      </p:sp>
      <p:sp>
        <p:nvSpPr>
          <p:cNvPr id="2017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Recall</a:t>
            </a:r>
            <a:r>
              <a:rPr lang="en-US" altLang="en-US" baseline="0" dirty="0" smtClean="0">
                <a:solidFill>
                  <a:srgbClr val="000000"/>
                </a:solidFill>
                <a:latin typeface="Arial" charset="0"/>
              </a:rPr>
              <a:t> </a:t>
            </a:r>
            <a:r>
              <a:rPr lang="en-US" altLang="en-US" dirty="0" smtClean="0">
                <a:solidFill>
                  <a:srgbClr val="000000"/>
                </a:solidFill>
                <a:latin typeface="Arial" charset="0"/>
              </a:rPr>
              <a:t>this slide from the discussion of matching from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some</a:t>
            </a:r>
            <a:r>
              <a:rPr lang="en-US" altLang="en-US" baseline="0" dirty="0" smtClean="0">
                <a:solidFill>
                  <a:srgbClr val="000000"/>
                </a:solidFill>
                <a:latin typeface="Arial" charset="0"/>
              </a:rPr>
              <a:t> of </a:t>
            </a:r>
            <a:r>
              <a:rPr lang="en-US" altLang="en-US" dirty="0" smtClean="0">
                <a:solidFill>
                  <a:srgbClr val="000000"/>
                </a:solidFill>
                <a:latin typeface="Arial" charset="0"/>
              </a:rPr>
              <a:t>the cases, and it may contain many younger men.  This is shown here in the two distributions of age in cases and controls.  In a situation like this, there is no way to adjust for age in the analysis phase without some strong</a:t>
            </a:r>
            <a:r>
              <a:rPr lang="en-US" altLang="en-US" baseline="0" dirty="0" smtClean="0">
                <a:solidFill>
                  <a:srgbClr val="000000"/>
                </a:solidFill>
                <a:latin typeface="Arial" charset="0"/>
              </a:rPr>
              <a:t> assumptions (or restricting to the overlap range)</a:t>
            </a:r>
            <a:r>
              <a:rPr lang="en-US" altLang="en-US" dirty="0" smtClean="0">
                <a:solidFill>
                  <a:srgbClr val="000000"/>
                </a:solidFill>
                <a:latin typeface="Arial" charset="0"/>
              </a:rPr>
              <a:t>.  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Then, in the analysis phase, you can adjust for age completely and without strong assumptions.  </a:t>
            </a: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2521257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xfrm>
            <a:off x="2225675" y="698500"/>
            <a:ext cx="2497138" cy="3495675"/>
          </a:xfrm>
          <a:ln/>
        </p:spPr>
      </p:sp>
      <p:sp>
        <p:nvSpPr>
          <p:cNvPr id="203778" name="Notes Placeholder 2"/>
          <p:cNvSpPr>
            <a:spLocks noGrp="1"/>
          </p:cNvSpPr>
          <p:nvPr>
            <p:ph type="body" idx="1"/>
          </p:nvPr>
        </p:nvSpPr>
        <p:spPr>
          <a:noFill/>
          <a:ln/>
        </p:spPr>
        <p:txBody>
          <a:bodyPr/>
          <a:lstStyle/>
          <a:p>
            <a:r>
              <a:rPr lang="en-US" dirty="0" smtClean="0"/>
              <a:t>In general,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   If these assumptions are incorrect, the resulting inferences from the regression are biased. Unlike stratification where the investigator might typically see the non-overlap, the problem is more insidious in regression because the analyst can easily just push the buttons in Stata without even knowing there is non-overlap.  </a:t>
            </a:r>
          </a:p>
          <a:p>
            <a:endParaRPr lang="en-US" dirty="0" smtClean="0"/>
          </a:p>
          <a:p>
            <a:r>
              <a:rPr lang="en-US" dirty="0" smtClean="0"/>
              <a:t>The advice for this issue is that one needs to look for the presence of overlap of confounder distribution between comparator groups.  This takes a bit of extra effort.  Creating propensity scores are the easiest approach.  Any lack of overlap is given some esoteric names such as “positivity violation” or “experimental treatment allocation violation”.  </a:t>
            </a:r>
          </a:p>
        </p:txBody>
      </p:sp>
      <p:sp>
        <p:nvSpPr>
          <p:cNvPr id="203779" name="Slide Number Placeholder 3"/>
          <p:cNvSpPr>
            <a:spLocks noGrp="1"/>
          </p:cNvSpPr>
          <p:nvPr>
            <p:ph type="sldNum" sz="quarter" idx="5"/>
          </p:nvPr>
        </p:nvSpPr>
        <p:spPr>
          <a:noFill/>
        </p:spPr>
        <p:txBody>
          <a:bodyPr/>
          <a:lstStyle/>
          <a:p>
            <a:fld id="{EC33E8A8-75ED-42C9-9767-286CC7073379}" type="slidenum">
              <a:rPr lang="en-US" smtClean="0"/>
              <a:pPr/>
              <a:t>79</a:t>
            </a:fld>
            <a:endParaRPr lang="en-US" dirty="0" smtClean="0"/>
          </a:p>
        </p:txBody>
      </p:sp>
    </p:spTree>
    <p:extLst>
      <p:ext uri="{BB962C8B-B14F-4D97-AF65-F5344CB8AC3E}">
        <p14:creationId xmlns:p14="http://schemas.microsoft.com/office/powerpoint/2010/main" val="18445822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p:spPr>
        <p:txBody>
          <a:bodyPr/>
          <a:lstStyle/>
          <a:p>
            <a:fld id="{78A3CA15-02AD-4846-90B3-D1BAE96B1EB4}" type="slidenum">
              <a:rPr lang="en-US" altLang="en-US" smtClean="0"/>
              <a:pPr/>
              <a:t>80</a:t>
            </a:fld>
            <a:endParaRPr lang="en-US" altLang="en-US" dirty="0" smtClean="0"/>
          </a:p>
        </p:txBody>
      </p:sp>
      <p:sp>
        <p:nvSpPr>
          <p:cNvPr id="206850" name="Rectangle 2"/>
          <p:cNvSpPr>
            <a:spLocks noGrp="1" noRot="1" noChangeAspect="1" noChangeArrowheads="1" noTextEdit="1"/>
          </p:cNvSpPr>
          <p:nvPr>
            <p:ph type="sldImg"/>
          </p:nvPr>
        </p:nvSpPr>
        <p:spPr>
          <a:xfrm>
            <a:off x="2225675" y="698500"/>
            <a:ext cx="2497138" cy="3495675"/>
          </a:xfrm>
          <a:ln/>
        </p:spPr>
      </p:sp>
      <p:sp>
        <p:nvSpPr>
          <p:cNvPr id="206851" name="Rectangle 3"/>
          <p:cNvSpPr>
            <a:spLocks noGrp="1" noChangeArrowheads="1"/>
          </p:cNvSpPr>
          <p:nvPr>
            <p:ph type="body" idx="1"/>
          </p:nvPr>
        </p:nvSpPr>
        <p:spPr>
          <a:noFill/>
          <a:ln/>
        </p:spPr>
        <p:txBody>
          <a:bodyPr/>
          <a:lstStyle/>
          <a:p>
            <a:r>
              <a:rPr lang="en-US" altLang="en-US" dirty="0" smtClean="0"/>
              <a:t>One topic to review is residual confounding, which we have touched upon a few times in the past few weeks.  Let’s review the four different mechanisms of residual confounding.  Residual confounding means confounding is still present even after some attempt at adjustment. </a:t>
            </a:r>
          </a:p>
          <a:p>
            <a:endParaRPr lang="en-US" altLang="en-US" dirty="0" smtClean="0"/>
          </a:p>
          <a:p>
            <a:r>
              <a:rPr lang="en-US" altLang="en-US" dirty="0" smtClean="0"/>
              <a:t>To my count, there are 4 mechanisms for this.  </a:t>
            </a:r>
          </a:p>
          <a:p>
            <a:endParaRPr lang="en-US" altLang="en-US" dirty="0" smtClean="0"/>
          </a:p>
          <a:p>
            <a:r>
              <a:rPr lang="en-US" altLang="en-US" dirty="0" smtClean="0"/>
              <a:t>The first is when the categorization of confounder is too broad.  Let’s look at a telling example from the S &amp; N textbook in which age</a:t>
            </a:r>
            <a:r>
              <a:rPr lang="en-US" altLang="en-US" baseline="0" dirty="0" smtClean="0"/>
              <a:t> adjustment is performed</a:t>
            </a:r>
            <a:r>
              <a:rPr lang="en-US" altLang="en-US" dirty="0" smtClean="0"/>
              <a:t>.  The results are</a:t>
            </a:r>
            <a:r>
              <a:rPr lang="en-US" altLang="en-US" baseline="0" dirty="0" smtClean="0"/>
              <a:t> very different as we move from too broad (just dichotomous) to a continuous variable depiction of age.  There are many other examples, such as when investigators dichotomize very complex and rich variables such as smoking and hypertension.</a:t>
            </a:r>
            <a:r>
              <a:rPr lang="en-US" altLang="en-US" dirty="0" smtClean="0"/>
              <a:t>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 to predict directions of bias.</a:t>
            </a:r>
          </a:p>
          <a:p>
            <a:endParaRPr lang="en-US" altLang="en-US" dirty="0" smtClean="0"/>
          </a:p>
        </p:txBody>
      </p:sp>
    </p:spTree>
    <p:extLst>
      <p:ext uri="{BB962C8B-B14F-4D97-AF65-F5344CB8AC3E}">
        <p14:creationId xmlns:p14="http://schemas.microsoft.com/office/powerpoint/2010/main" val="29197364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p:spPr>
        <p:txBody>
          <a:bodyPr/>
          <a:lstStyle/>
          <a:p>
            <a:fld id="{6BCC4CFF-A1B5-4FAC-B455-BDDC692D75BD}" type="slidenum">
              <a:rPr lang="en-US" altLang="en-US" smtClean="0"/>
              <a:pPr/>
              <a:t>81</a:t>
            </a:fld>
            <a:endParaRPr lang="en-US" altLang="en-US" dirty="0" smtClean="0"/>
          </a:p>
        </p:txBody>
      </p:sp>
      <p:sp>
        <p:nvSpPr>
          <p:cNvPr id="208898" name="Rectangle 2"/>
          <p:cNvSpPr>
            <a:spLocks noGrp="1" noRot="1" noChangeAspect="1" noChangeArrowheads="1" noTextEdit="1"/>
          </p:cNvSpPr>
          <p:nvPr>
            <p:ph type="sldImg"/>
          </p:nvPr>
        </p:nvSpPr>
        <p:spPr>
          <a:xfrm>
            <a:off x="2225675" y="698500"/>
            <a:ext cx="2497138" cy="3495675"/>
          </a:xfrm>
          <a:ln/>
        </p:spPr>
      </p:sp>
      <p:sp>
        <p:nvSpPr>
          <p:cNvPr id="208899" name="Rectangle 3"/>
          <p:cNvSpPr>
            <a:spLocks noGrp="1" noChangeArrowheads="1"/>
          </p:cNvSpPr>
          <p:nvPr>
            <p:ph type="body" idx="1"/>
          </p:nvPr>
        </p:nvSpPr>
        <p:spPr>
          <a:noFill/>
          <a:ln/>
        </p:spPr>
        <p:txBody>
          <a:bodyPr/>
          <a:lstStyle/>
          <a:p>
            <a:r>
              <a:rPr lang="en-US" altLang="en-US" dirty="0" smtClean="0"/>
              <a:t>The third mechanism for residual confounding is when the variable used for adjustment is an imperfect proxy or surrogate for the true confounder.  We actually encountered this system in our problem sets with</a:t>
            </a:r>
            <a:r>
              <a:rPr lang="en-US" altLang="en-US" baseline="0" dirty="0" smtClean="0"/>
              <a:t> the CRP, inflammation, and coronary artery disease example</a:t>
            </a:r>
            <a:r>
              <a:rPr lang="en-US" altLang="en-US" dirty="0" smtClean="0"/>
              <a:t>.  </a:t>
            </a:r>
          </a:p>
          <a:p>
            <a:endParaRPr lang="en-US" altLang="en-US" dirty="0" smtClean="0"/>
          </a:p>
          <a:p>
            <a:r>
              <a:rPr lang="en-US" altLang="en-US" dirty="0" smtClean="0"/>
              <a:t>The fourth mechanism is simple, caused by when you have unmeasured confounders and unblocked backdoor paths.  This is shown in the DAG with the</a:t>
            </a:r>
            <a:r>
              <a:rPr lang="en-US" altLang="en-US" baseline="0" dirty="0" smtClean="0"/>
              <a:t> construct “Unmeasured C”.  The threat of unmeasured confounding can be levied against essentially any observational study design but the threat is more real in some systems than others.   It stands to reason that systems that have been studied extensively for many years have less threat of unmeasured confounding than newer systems.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10618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2225675" y="698500"/>
            <a:ext cx="2497138" cy="3495675"/>
          </a:xfrm>
          <a:ln/>
        </p:spPr>
      </p:sp>
      <p:sp>
        <p:nvSpPr>
          <p:cNvPr id="39938" name="Notes Placeholder 2"/>
          <p:cNvSpPr>
            <a:spLocks noGrp="1"/>
          </p:cNvSpPr>
          <p:nvPr>
            <p:ph type="body" idx="1"/>
          </p:nvPr>
        </p:nvSpPr>
        <p:spPr>
          <a:noFill/>
          <a:ln/>
        </p:spPr>
        <p:txBody>
          <a:bodyPr/>
          <a:lstStyle/>
          <a:p>
            <a:r>
              <a:rPr lang="en-US" altLang="en-US" dirty="0" smtClean="0"/>
              <a:t>This table is an example of how we should display the final findings when we desire</a:t>
            </a:r>
            <a:r>
              <a:rPr lang="en-US" altLang="en-US" baseline="0" dirty="0" smtClean="0"/>
              <a:t> to report interaction</a:t>
            </a:r>
            <a:r>
              <a:rPr lang="en-US" altLang="en-US" dirty="0" smtClean="0"/>
              <a:t>.  Remember the goal is to present enough information such that readers can evaluate both scales (additive and multiplicative) even if you, as</a:t>
            </a:r>
            <a:r>
              <a:rPr lang="en-US" altLang="en-US" baseline="0" dirty="0" smtClean="0"/>
              <a:t> author,</a:t>
            </a:r>
            <a:r>
              <a:rPr lang="en-US" altLang="en-US" dirty="0" smtClean="0"/>
              <a:t> are interested in just one of the two.  The p values for tests of interaction on both the additive and multiplicative scale are shown.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9</a:t>
            </a:fld>
            <a:endParaRPr lang="en-US" dirty="0" smtClean="0"/>
          </a:p>
        </p:txBody>
      </p:sp>
    </p:spTree>
    <p:extLst>
      <p:ext uri="{BB962C8B-B14F-4D97-AF65-F5344CB8AC3E}">
        <p14:creationId xmlns:p14="http://schemas.microsoft.com/office/powerpoint/2010/main" val="3380025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31"/>
          <p:cNvSpPr>
            <a:spLocks noGrp="1" noChangeArrowheads="1"/>
          </p:cNvSpPr>
          <p:nvPr>
            <p:ph type="sldNum" sz="quarter" idx="5"/>
          </p:nvPr>
        </p:nvSpPr>
        <p:spPr>
          <a:noFill/>
        </p:spPr>
        <p:txBody>
          <a:bodyPr/>
          <a:lstStyle/>
          <a:p>
            <a:fld id="{BBA61225-EC64-49FC-A39C-34C31788D3B3}" type="slidenum">
              <a:rPr lang="en-US" altLang="en-US" smtClean="0"/>
              <a:pPr/>
              <a:t>82</a:t>
            </a:fld>
            <a:endParaRPr lang="en-US" altLang="en-US" dirty="0" smtClean="0"/>
          </a:p>
        </p:txBody>
      </p:sp>
      <p:sp>
        <p:nvSpPr>
          <p:cNvPr id="210946"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7F04F95-A414-4F7C-9428-8D9F01F7FCB7}" type="slidenum">
              <a:rPr lang="en-US" altLang="en-US" sz="1000" i="1"/>
              <a:pPr algn="r" defTabSz="952500" eaLnBrk="0" hangingPunct="0"/>
              <a:t>82</a:t>
            </a:fld>
            <a:endParaRPr lang="en-US" altLang="en-US" sz="1000" i="1" dirty="0"/>
          </a:p>
        </p:txBody>
      </p:sp>
      <p:sp>
        <p:nvSpPr>
          <p:cNvPr id="210947" name="Rectangle 2"/>
          <p:cNvSpPr>
            <a:spLocks noGrp="1" noRot="1" noChangeAspect="1" noChangeArrowheads="1" noTextEdit="1"/>
          </p:cNvSpPr>
          <p:nvPr>
            <p:ph type="sldImg"/>
          </p:nvPr>
        </p:nvSpPr>
        <p:spPr>
          <a:xfrm>
            <a:off x="2230438" y="706438"/>
            <a:ext cx="2486025" cy="3481387"/>
          </a:xfrm>
          <a:ln/>
        </p:spPr>
      </p:sp>
      <p:sp>
        <p:nvSpPr>
          <p:cNvPr id="210948" name="Rectangle 3"/>
          <p:cNvSpPr>
            <a:spLocks noGrp="1" noChangeArrowheads="1"/>
          </p:cNvSpPr>
          <p:nvPr>
            <p:ph type="body" idx="1"/>
          </p:nvPr>
        </p:nvSpPr>
        <p:spPr>
          <a:xfrm>
            <a:off x="895350" y="4433888"/>
            <a:ext cx="5146675" cy="4200525"/>
          </a:xfrm>
          <a:noFill/>
          <a:ln/>
        </p:spPr>
        <p:txBody>
          <a:bodyPr lIns="95299" tIns="49238" rIns="95299" bIns="49238"/>
          <a:lstStyle/>
          <a:p>
            <a:pPr defTabSz="990600"/>
            <a:r>
              <a:rPr lang="en-US" altLang="en-US" dirty="0" smtClean="0"/>
              <a:t>Everything we just</a:t>
            </a:r>
            <a:r>
              <a:rPr lang="en-US" altLang="en-US" baseline="0" dirty="0" smtClean="0"/>
              <a:t> said about the first 3 mechanisms for residual confounding </a:t>
            </a:r>
            <a:r>
              <a:rPr lang="en-US" altLang="en-US" dirty="0" smtClean="0"/>
              <a:t>(categorization too broad; misclassification;</a:t>
            </a:r>
            <a:r>
              <a:rPr lang="en-US" altLang="en-US" baseline="0" dirty="0" smtClean="0"/>
              <a:t> and use of proxy)</a:t>
            </a:r>
            <a:r>
              <a:rPr lang="en-US" altLang="en-US" dirty="0" smtClean="0"/>
              <a:t> also pertain to when adjustment to block indirect causal pathways is the objective.  If this occurs, it results in what we call incomplete adjustment for indirect causal pathways.  </a:t>
            </a:r>
          </a:p>
        </p:txBody>
      </p:sp>
    </p:spTree>
    <p:extLst>
      <p:ext uri="{BB962C8B-B14F-4D97-AF65-F5344CB8AC3E}">
        <p14:creationId xmlns:p14="http://schemas.microsoft.com/office/powerpoint/2010/main" val="2685044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31"/>
          <p:cNvSpPr>
            <a:spLocks noGrp="1" noChangeArrowheads="1"/>
          </p:cNvSpPr>
          <p:nvPr>
            <p:ph type="sldNum" sz="quarter" idx="5"/>
          </p:nvPr>
        </p:nvSpPr>
        <p:spPr>
          <a:noFill/>
        </p:spPr>
        <p:txBody>
          <a:bodyPr/>
          <a:lstStyle/>
          <a:p>
            <a:fld id="{E9C1917A-A45F-4479-B193-E12BF6E8BA1C}" type="slidenum">
              <a:rPr lang="en-US" altLang="en-US" smtClean="0"/>
              <a:pPr/>
              <a:t>83</a:t>
            </a:fld>
            <a:endParaRPr lang="en-US" altLang="en-US" dirty="0" smtClean="0"/>
          </a:p>
        </p:txBody>
      </p:sp>
      <p:sp>
        <p:nvSpPr>
          <p:cNvPr id="212994" name="Rectangle 2"/>
          <p:cNvSpPr>
            <a:spLocks noGrp="1" noRot="1" noChangeAspect="1" noChangeArrowheads="1" noTextEdit="1"/>
          </p:cNvSpPr>
          <p:nvPr>
            <p:ph type="sldImg"/>
          </p:nvPr>
        </p:nvSpPr>
        <p:spPr>
          <a:xfrm>
            <a:off x="2225675" y="698500"/>
            <a:ext cx="2497138" cy="3495675"/>
          </a:xfrm>
          <a:ln/>
        </p:spPr>
      </p:sp>
      <p:sp>
        <p:nvSpPr>
          <p:cNvPr id="212995" name="Rectangle 3"/>
          <p:cNvSpPr>
            <a:spLocks noGrp="1" noChangeArrowheads="1"/>
          </p:cNvSpPr>
          <p:nvPr>
            <p:ph type="body" idx="1"/>
          </p:nvPr>
        </p:nvSpPr>
        <p:spPr>
          <a:noFill/>
          <a:ln/>
        </p:spPr>
        <p:txBody>
          <a:bodyPr/>
          <a:lstStyle/>
          <a:p>
            <a:pPr>
              <a:lnSpc>
                <a:spcPct val="80000"/>
              </a:lnSpc>
            </a:pPr>
            <a:r>
              <a:rPr lang="en-US" altLang="en-US" sz="900" dirty="0" smtClean="0"/>
              <a:t>Remember when we were discussing measurement bias that we described ways how the investigator could go from the observed results to the truth if he/she knew something about the specifications of the measurement?  This is known as a</a:t>
            </a:r>
            <a:r>
              <a:rPr lang="en-US" altLang="en-US" sz="900" baseline="0" dirty="0" smtClean="0"/>
              <a:t> form of </a:t>
            </a:r>
            <a:r>
              <a:rPr lang="en-US" altLang="en-US" sz="900" dirty="0" smtClean="0"/>
              <a:t>quantitative bias analysis.  Another form of quantitative bias analysis can be done with unmeasured confounders.  The idea is that the investigator can back</a:t>
            </a:r>
            <a:r>
              <a:rPr lang="en-US" altLang="en-US" sz="900" baseline="0" dirty="0" smtClean="0"/>
              <a:t> </a:t>
            </a:r>
            <a:r>
              <a:rPr lang="en-US" altLang="en-US" sz="900" dirty="0" smtClean="0"/>
              <a:t>calculate to determine what characteristics a confounder would have to have in order to spuriously cause any apparent measure</a:t>
            </a:r>
            <a:r>
              <a:rPr lang="en-US" altLang="en-US" sz="900" baseline="0" dirty="0" smtClean="0"/>
              <a:t> of association</a:t>
            </a:r>
            <a:r>
              <a:rPr lang="en-US" altLang="en-US" sz="900" dirty="0" smtClean="0"/>
              <a:t>.  In other words, what would the association need to be between the unmeasured confounder and the exposure and between the unmeasured confounder and the outcome in order to cause the observed measure</a:t>
            </a:r>
            <a:r>
              <a:rPr lang="en-US" altLang="en-US" sz="900" baseline="0" dirty="0" smtClean="0"/>
              <a:t> of association</a:t>
            </a:r>
            <a:r>
              <a:rPr lang="en-US" altLang="en-US" sz="900" dirty="0" smtClean="0"/>
              <a:t>, assuming that there was truly no association between exposure and disease.  In this graph, let’s assume we have an observed odds ratio of 2.0.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900" dirty="0" smtClean="0"/>
          </a:p>
          <a:p>
            <a:pPr>
              <a:lnSpc>
                <a:spcPct val="80000"/>
              </a:lnSpc>
            </a:pPr>
            <a:r>
              <a:rPr lang="en-US" altLang="en-US" sz="900" dirty="0" smtClean="0"/>
              <a:t>For example, let’s assume that the unmeasured confounder is dichotomous and it has a high level and a low level.  Let’s look situations where the prevalence of the ‘high’ level of the unmeasured confounder is 0.1 (10%), in other words, uncommon.  The curved</a:t>
            </a:r>
            <a:r>
              <a:rPr lang="en-US" altLang="en-US" sz="900" baseline="0" dirty="0" smtClean="0"/>
              <a:t> line marked “A” </a:t>
            </a:r>
            <a:r>
              <a:rPr lang="en-US" altLang="en-US" sz="900" dirty="0" smtClean="0"/>
              <a:t>shows the combination of associations between the unmeasured confounder and the exposure and disease, respectively, in order for us to spuriously see an odds ratio of 2 between the exposure and disease.  At</a:t>
            </a:r>
            <a:r>
              <a:rPr lang="en-US" altLang="en-US" sz="900" baseline="0" dirty="0" smtClean="0"/>
              <a:t> the point where the line crosses the hatched diagonal line</a:t>
            </a:r>
            <a:r>
              <a:rPr lang="en-US" altLang="en-US" sz="900" dirty="0" smtClean="0"/>
              <a:t> is telling us is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(as depicted</a:t>
            </a:r>
            <a:r>
              <a:rPr lang="en-US" altLang="en-US" sz="900" baseline="0" dirty="0" smtClean="0"/>
              <a:t> in the curve labeled “B”)</a:t>
            </a:r>
            <a:r>
              <a:rPr lang="en-US" altLang="en-US" sz="900" dirty="0" smtClean="0"/>
              <a:t>, then the associations would need to be 3.4 in the two arms.  These two scenarios</a:t>
            </a:r>
            <a:r>
              <a:rPr lang="en-US" altLang="en-US" sz="900" baseline="0" dirty="0" smtClean="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900" dirty="0" smtClean="0"/>
          </a:p>
          <a:p>
            <a:pPr>
              <a:lnSpc>
                <a:spcPct val="80000"/>
              </a:lnSpc>
            </a:pPr>
            <a:endParaRPr lang="en-US" altLang="en-US" sz="900" dirty="0" smtClean="0"/>
          </a:p>
          <a:p>
            <a:pPr>
              <a:lnSpc>
                <a:spcPct val="80000"/>
              </a:lnSpc>
            </a:pPr>
            <a:r>
              <a:rPr lang="en-US" altLang="en-US" sz="900" dirty="0" smtClean="0"/>
              <a:t>With this in mind, investigators can then try to convince readers that it is unlikely that such unknown confounders</a:t>
            </a:r>
            <a:r>
              <a:rPr lang="en-US" altLang="en-US" sz="900" baseline="0" dirty="0" smtClean="0"/>
              <a:t> and relationships </a:t>
            </a:r>
            <a:r>
              <a:rPr lang="en-US" altLang="en-US" sz="900" dirty="0" smtClean="0"/>
              <a:t>exist.  We</a:t>
            </a:r>
            <a:r>
              <a:rPr lang="en-US" altLang="en-US" sz="900" baseline="0" dirty="0" smtClean="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co</a:t>
            </a:r>
            <a:r>
              <a:rPr lang="en-US" altLang="en-US" sz="900" dirty="0" smtClean="0"/>
              <a:t>mpelling in certain systems (those that are well studied) more so</a:t>
            </a:r>
            <a:r>
              <a:rPr lang="en-US" altLang="en-US" sz="900" baseline="0" dirty="0" smtClean="0"/>
              <a:t> than in others (new systems)</a:t>
            </a:r>
            <a:r>
              <a:rPr lang="en-US" altLang="en-US" sz="900" dirty="0" smtClean="0"/>
              <a:t>.</a:t>
            </a:r>
          </a:p>
          <a:p>
            <a:pPr>
              <a:lnSpc>
                <a:spcPct val="80000"/>
              </a:lnSpc>
            </a:pPr>
            <a:endParaRPr lang="en-US" altLang="en-US" sz="900" dirty="0" smtClean="0"/>
          </a:p>
          <a:p>
            <a:pPr>
              <a:lnSpc>
                <a:spcPct val="80000"/>
              </a:lnSpc>
            </a:pPr>
            <a:r>
              <a:rPr lang="en-US" altLang="en-US" sz="900" dirty="0" smtClean="0"/>
              <a:t>Perhaps the first example of this quantitative</a:t>
            </a:r>
            <a:r>
              <a:rPr lang="en-US" altLang="en-US" sz="900" baseline="0" dirty="0" smtClean="0"/>
              <a:t> bias analysis for confounding, and perhaps also the most famous, came during the scientific discussions regarding the association between </a:t>
            </a:r>
            <a:r>
              <a:rPr lang="en-US" altLang="en-US" sz="900" dirty="0" smtClean="0"/>
              <a:t>smoking and lung cancer. R.A. Fisher, who was a famous statistician and also a smoker, argued that some "underlying constitution" existed that both caused lung cancer and a propensity to smoke.  He thought that this underlying constitution</a:t>
            </a:r>
            <a:r>
              <a:rPr lang="en-US" altLang="en-US" sz="900" baseline="0" dirty="0" smtClean="0"/>
              <a:t> was an unmeasured confounder that was spuriously causing smoking to look like it was associated with lung cancer.  </a:t>
            </a:r>
            <a:r>
              <a:rPr lang="en-US" altLang="en-US" sz="900" dirty="0" smtClean="0"/>
              <a:t>However, other scientists (most notably Jerome Cornfield) countered this by saying that if such an underlying constitution existed, its strength of association with</a:t>
            </a:r>
            <a:r>
              <a:rPr lang="en-US" altLang="en-US" sz="900" baseline="0" dirty="0" smtClean="0"/>
              <a:t> both smoking (exposure) </a:t>
            </a:r>
            <a:r>
              <a:rPr lang="en-US" altLang="en-US" sz="900" dirty="0" smtClean="0"/>
              <a:t>and disease (outcome) would have to be very very large -- large enough to explain the odds ratio of 10 that was observed for smoking and lung cancer.   The argument was that if such a strong factor existed the scientific</a:t>
            </a:r>
            <a:r>
              <a:rPr lang="en-US" altLang="en-US" sz="900" baseline="0" dirty="0" smtClean="0"/>
              <a:t> community </a:t>
            </a:r>
            <a:r>
              <a:rPr lang="en-US" altLang="en-US" sz="900" dirty="0" smtClean="0"/>
              <a:t>would surely know about it alread</a:t>
            </a:r>
            <a:r>
              <a:rPr lang="en-US" altLang="en-US" sz="900" baseline="0" dirty="0" smtClean="0"/>
              <a:t>y and could measure it</a:t>
            </a:r>
            <a:r>
              <a:rPr lang="en-US" altLang="en-US" sz="900" dirty="0" smtClean="0"/>
              <a:t>.  If Fisher could do no better than simply saying an "underlying constitution" existed,</a:t>
            </a:r>
            <a:r>
              <a:rPr lang="en-US" altLang="en-US" sz="900" baseline="0" dirty="0" smtClean="0"/>
              <a:t> </a:t>
            </a:r>
            <a:r>
              <a:rPr lang="en-US" altLang="en-US" sz="900" dirty="0" smtClean="0"/>
              <a:t>this is not convincing enough.  With an</a:t>
            </a:r>
            <a:r>
              <a:rPr lang="en-US" altLang="en-US" sz="900" baseline="0" dirty="0" smtClean="0"/>
              <a:t> important </a:t>
            </a:r>
            <a:r>
              <a:rPr lang="en-US" altLang="en-US" sz="900" dirty="0" smtClean="0"/>
              <a:t>public health decision on smoking needed to be made, the Cornfield-led scientists</a:t>
            </a:r>
            <a:r>
              <a:rPr lang="en-US" altLang="en-US" sz="900" baseline="0" dirty="0" smtClean="0"/>
              <a:t> argued that </a:t>
            </a:r>
            <a:r>
              <a:rPr lang="en-US" altLang="en-US" sz="900" dirty="0" smtClean="0"/>
              <a:t>without being to specify this notion of an underlying constitution it had to be rejected in favor of believing</a:t>
            </a:r>
            <a:r>
              <a:rPr lang="en-US" altLang="en-US" sz="900" baseline="0" dirty="0" smtClean="0"/>
              <a:t> and acting upon </a:t>
            </a:r>
            <a:r>
              <a:rPr lang="en-US" altLang="en-US" sz="900" dirty="0" smtClean="0"/>
              <a:t>the nominal association between</a:t>
            </a:r>
            <a:r>
              <a:rPr lang="en-US" altLang="en-US" sz="900" baseline="0" dirty="0" smtClean="0"/>
              <a:t> smoking and lung cancer</a:t>
            </a:r>
            <a:r>
              <a:rPr lang="en-US" altLang="en-US" sz="900" dirty="0" smtClean="0"/>
              <a:t>.  This</a:t>
            </a:r>
            <a:r>
              <a:rPr lang="en-US" altLang="en-US" sz="900" baseline="0" dirty="0" smtClean="0"/>
              <a:t> was a critical nail in the coffin for smoking.</a:t>
            </a:r>
            <a:endParaRPr lang="en-US" altLang="en-US" sz="900" dirty="0" smtClean="0"/>
          </a:p>
          <a:p>
            <a:pPr>
              <a:lnSpc>
                <a:spcPct val="80000"/>
              </a:lnSpc>
            </a:pPr>
            <a:endParaRPr lang="en-US" altLang="en-US" sz="900" dirty="0" smtClean="0"/>
          </a:p>
          <a:p>
            <a:pPr>
              <a:lnSpc>
                <a:spcPct val="80000"/>
              </a:lnSpc>
            </a:pPr>
            <a:r>
              <a:rPr lang="en-US" altLang="en-US" sz="900" dirty="0" smtClean="0"/>
              <a:t>One</a:t>
            </a:r>
            <a:r>
              <a:rPr lang="en-US" altLang="en-US" sz="900" baseline="0" dirty="0" smtClean="0"/>
              <a:t> </a:t>
            </a:r>
            <a:r>
              <a:rPr lang="en-US" altLang="en-US" sz="900" dirty="0" smtClean="0"/>
              <a:t>other aspect of this is that you could have multiple confounders of smaller magnitude that could in combination add up to these effects.  Convincing readers that these smaller magnitude confounders are absent is more difficult.</a:t>
            </a:r>
          </a:p>
        </p:txBody>
      </p:sp>
    </p:spTree>
    <p:extLst>
      <p:ext uri="{BB962C8B-B14F-4D97-AF65-F5344CB8AC3E}">
        <p14:creationId xmlns:p14="http://schemas.microsoft.com/office/powerpoint/2010/main" val="188542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031"/>
          <p:cNvSpPr>
            <a:spLocks noGrp="1" noChangeArrowheads="1"/>
          </p:cNvSpPr>
          <p:nvPr>
            <p:ph type="sldNum" sz="quarter" idx="5"/>
          </p:nvPr>
        </p:nvSpPr>
        <p:spPr>
          <a:noFill/>
        </p:spPr>
        <p:txBody>
          <a:bodyPr/>
          <a:lstStyle/>
          <a:p>
            <a:fld id="{048AB3A9-D14F-489F-8980-8F3BB9CE974F}" type="slidenum">
              <a:rPr lang="en-US" altLang="en-US" smtClean="0"/>
              <a:pPr/>
              <a:t>84</a:t>
            </a:fld>
            <a:endParaRPr lang="en-US" altLang="en-US" dirty="0" smtClean="0"/>
          </a:p>
        </p:txBody>
      </p:sp>
      <p:sp>
        <p:nvSpPr>
          <p:cNvPr id="215042" name="Rectangle 2"/>
          <p:cNvSpPr>
            <a:spLocks noGrp="1" noRot="1" noChangeAspect="1" noChangeArrowheads="1" noTextEdit="1"/>
          </p:cNvSpPr>
          <p:nvPr>
            <p:ph type="sldImg"/>
          </p:nvPr>
        </p:nvSpPr>
        <p:spPr>
          <a:xfrm>
            <a:off x="2225675" y="698500"/>
            <a:ext cx="2497138" cy="3495675"/>
          </a:xfrm>
          <a:ln/>
        </p:spPr>
      </p:sp>
      <p:sp>
        <p:nvSpPr>
          <p:cNvPr id="215043" name="Rectangle 3"/>
          <p:cNvSpPr>
            <a:spLocks noGrp="1" noChangeArrowheads="1"/>
          </p:cNvSpPr>
          <p:nvPr>
            <p:ph type="body" idx="1"/>
          </p:nvPr>
        </p:nvSpPr>
        <p:spPr>
          <a:noFill/>
          <a:ln/>
        </p:spPr>
        <p:txBody>
          <a:bodyPr/>
          <a:lstStyle/>
          <a:p>
            <a:r>
              <a:rPr lang="en-US" altLang="en-US" dirty="0" smtClean="0"/>
              <a:t>Here is</a:t>
            </a:r>
            <a:r>
              <a:rPr lang="en-US" altLang="en-US" baseline="0" dirty="0" smtClean="0"/>
              <a:t> an example that the Course Director</a:t>
            </a:r>
            <a:r>
              <a:rPr lang="en-US" altLang="en-US" dirty="0" smtClean="0"/>
              <a:t> was involved with in the </a:t>
            </a:r>
            <a:r>
              <a:rPr lang="en-US" altLang="en-US" i="1" dirty="0" smtClean="0"/>
              <a:t>NEJM</a:t>
            </a:r>
            <a:r>
              <a:rPr lang="en-US" altLang="en-US" dirty="0" smtClean="0"/>
              <a:t> where the research</a:t>
            </a:r>
            <a:r>
              <a:rPr lang="en-US" altLang="en-US" baseline="0" dirty="0" smtClean="0"/>
              <a:t> </a:t>
            </a:r>
            <a:r>
              <a:rPr lang="en-US" altLang="en-US" dirty="0" smtClean="0"/>
              <a:t>group showed a contour plot looking at various scenarios for unmeasured confounding and how much this might influence our findings.  In this approach, we showed how adjustment for different</a:t>
            </a:r>
            <a:r>
              <a:rPr lang="en-US" altLang="en-US" baseline="0" dirty="0" smtClean="0"/>
              <a:t> combinations of would-be confounder/exposure and would-be confounder/outcome relationships would alter the observed relationship.  In other words, if the confounder did exist and we controlled for it, how would our answer change.  </a:t>
            </a:r>
            <a:endParaRPr lang="en-US" altLang="en-US" dirty="0" smtClean="0"/>
          </a:p>
        </p:txBody>
      </p:sp>
    </p:spTree>
    <p:extLst>
      <p:ext uri="{BB962C8B-B14F-4D97-AF65-F5344CB8AC3E}">
        <p14:creationId xmlns:p14="http://schemas.microsoft.com/office/powerpoint/2010/main" val="21143866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031"/>
          <p:cNvSpPr>
            <a:spLocks noGrp="1" noChangeArrowheads="1"/>
          </p:cNvSpPr>
          <p:nvPr>
            <p:ph type="sldNum" sz="quarter" idx="5"/>
          </p:nvPr>
        </p:nvSpPr>
        <p:spPr>
          <a:noFill/>
        </p:spPr>
        <p:txBody>
          <a:bodyPr/>
          <a:lstStyle/>
          <a:p>
            <a:fld id="{EFAE373E-7CA6-406A-BB60-D3C050711F6B}" type="slidenum">
              <a:rPr lang="en-US" altLang="en-US" smtClean="0"/>
              <a:pPr/>
              <a:t>85</a:t>
            </a:fld>
            <a:endParaRPr lang="en-US" altLang="en-US" dirty="0" smtClean="0"/>
          </a:p>
        </p:txBody>
      </p:sp>
      <p:sp>
        <p:nvSpPr>
          <p:cNvPr id="217090" name="Rectangle 2"/>
          <p:cNvSpPr>
            <a:spLocks noGrp="1" noRot="1" noChangeAspect="1" noChangeArrowheads="1" noTextEdit="1"/>
          </p:cNvSpPr>
          <p:nvPr>
            <p:ph type="sldImg"/>
          </p:nvPr>
        </p:nvSpPr>
        <p:spPr>
          <a:xfrm>
            <a:off x="2225675" y="698500"/>
            <a:ext cx="2497138" cy="3495675"/>
          </a:xfrm>
          <a:ln/>
        </p:spPr>
      </p:sp>
      <p:sp>
        <p:nvSpPr>
          <p:cNvPr id="217091" name="Rectangle 3"/>
          <p:cNvSpPr>
            <a:spLocks noGrp="1" noChangeArrowheads="1"/>
          </p:cNvSpPr>
          <p:nvPr>
            <p:ph type="body" idx="1"/>
          </p:nvPr>
        </p:nvSpPr>
        <p:spPr>
          <a:noFill/>
          <a:ln/>
        </p:spPr>
        <p:txBody>
          <a:bodyPr/>
          <a:lstStyle/>
          <a:p>
            <a:r>
              <a:rPr lang="en-US" altLang="en-US" dirty="0" smtClean="0"/>
              <a:t>In this course, our discussion of selection bias, measurement bias, and confounding bias has mainly been qualitative.  We have attempted to state the direction of the bias in the face</a:t>
            </a:r>
            <a:r>
              <a:rPr lang="en-US" altLang="en-US" baseline="0" dirty="0" smtClean="0"/>
              <a:t> of certain biases </a:t>
            </a:r>
            <a:r>
              <a:rPr lang="en-US" altLang="en-US" dirty="0" smtClean="0"/>
              <a:t>but not the magnitude. The one exception has been a few items</a:t>
            </a:r>
            <a:r>
              <a:rPr lang="en-US" altLang="en-US" baseline="0" dirty="0" smtClean="0"/>
              <a:t> on the </a:t>
            </a:r>
            <a:r>
              <a:rPr lang="en-US" altLang="en-US" dirty="0" smtClean="0"/>
              <a:t>problem sets where we gave you the opportunity to back calculate to the truth</a:t>
            </a:r>
            <a:r>
              <a:rPr lang="en-US" altLang="en-US" baseline="0" dirty="0" smtClean="0"/>
              <a:t> in the face of measurement bias</a:t>
            </a:r>
            <a:r>
              <a:rPr lang="en-US" altLang="en-US" dirty="0" smtClean="0"/>
              <a:t> – the cell phone problem</a:t>
            </a:r>
            <a:r>
              <a:rPr lang="en-US" altLang="en-US" baseline="0" dirty="0" smtClean="0"/>
              <a:t> </a:t>
            </a:r>
            <a:r>
              <a:rPr lang="en-US" altLang="en-US" dirty="0" smtClean="0"/>
              <a:t>and the regression</a:t>
            </a:r>
            <a:r>
              <a:rPr lang="en-US" altLang="en-US" baseline="0" dirty="0" smtClean="0"/>
              <a:t> dilution bias problem</a:t>
            </a:r>
            <a:r>
              <a:rPr lang="en-US" altLang="en-US" dirty="0" smtClean="0"/>
              <a:t>.  </a:t>
            </a:r>
          </a:p>
          <a:p>
            <a:endParaRPr lang="en-US" altLang="en-US" dirty="0" smtClean="0"/>
          </a:p>
          <a:p>
            <a:r>
              <a:rPr lang="en-US" altLang="en-US" dirty="0" smtClean="0"/>
              <a:t>Qualitative bias analysis is the current standard approach that most researchers use, but we do want everyone to know that quantitative bias analysis is what is on the frontier of methodologic research and application.  Specifically, for selection bias one can use estimates of the differential selection probabilities to back calculate to the truth.  For measurement bias, one</a:t>
            </a:r>
            <a:r>
              <a:rPr lang="en-US" altLang="en-US" baseline="0" dirty="0" smtClean="0"/>
              <a:t> can use estimates of the measurement parameters (or ranges) and back-calculate to the truth.  </a:t>
            </a:r>
            <a:r>
              <a:rPr lang="en-US" altLang="en-US" dirty="0" smtClean="0"/>
              <a:t>And for confounding bias,</a:t>
            </a:r>
            <a:r>
              <a:rPr lang="en-US" altLang="en-US" baseline="0" dirty="0" smtClean="0"/>
              <a:t> one can determine how much the results would change if we controlled for a confounder of a given prevalence and strength of association with exposure and disease. </a:t>
            </a:r>
            <a:endParaRPr lang="en-US" altLang="en-US" dirty="0" smtClean="0"/>
          </a:p>
          <a:p>
            <a:endParaRPr lang="en-US" altLang="en-US" dirty="0" smtClean="0"/>
          </a:p>
          <a:p>
            <a:r>
              <a:rPr lang="en-US" altLang="en-US" dirty="0" smtClean="0"/>
              <a:t>Within the next 10 years, these techniques will become more commonly used as the software to implement</a:t>
            </a:r>
            <a:r>
              <a:rPr lang="en-US" altLang="en-US" baseline="0" dirty="0" smtClean="0"/>
              <a:t> them improves</a:t>
            </a:r>
            <a:r>
              <a:rPr lang="en-US" altLang="en-US" dirty="0" smtClean="0"/>
              <a:t>.  One such early software program is the</a:t>
            </a:r>
            <a:r>
              <a:rPr lang="en-US" altLang="en-US" baseline="0" dirty="0" smtClean="0"/>
              <a:t> user created ado file </a:t>
            </a:r>
            <a:r>
              <a:rPr lang="en-US" altLang="en-US" dirty="0" smtClean="0"/>
              <a:t> called “episens”</a:t>
            </a:r>
            <a:r>
              <a:rPr lang="en-US" altLang="en-US" baseline="0" dirty="0" smtClean="0"/>
              <a:t>, which we used in the Measurement Bias Problem Set. </a:t>
            </a:r>
            <a:endParaRPr lang="en-US" altLang="en-US" dirty="0" smtClean="0"/>
          </a:p>
        </p:txBody>
      </p:sp>
    </p:spTree>
    <p:extLst>
      <p:ext uri="{BB962C8B-B14F-4D97-AF65-F5344CB8AC3E}">
        <p14:creationId xmlns:p14="http://schemas.microsoft.com/office/powerpoint/2010/main" val="18867977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86</a:t>
            </a:fld>
            <a:endParaRPr lang="en-US" altLang="en-US" dirty="0"/>
          </a:p>
        </p:txBody>
      </p:sp>
      <p:sp>
        <p:nvSpPr>
          <p:cNvPr id="347138" name="Rectangle 2"/>
          <p:cNvSpPr>
            <a:spLocks noGrp="1" noRot="1" noChangeAspect="1" noChangeArrowheads="1" noTextEdit="1"/>
          </p:cNvSpPr>
          <p:nvPr>
            <p:ph type="sldImg"/>
          </p:nvPr>
        </p:nvSpPr>
        <p:spPr>
          <a:xfrm>
            <a:off x="2225675" y="698500"/>
            <a:ext cx="2497138" cy="3495675"/>
          </a:xfrm>
          <a:ln/>
        </p:spPr>
      </p:sp>
      <p:sp>
        <p:nvSpPr>
          <p:cNvPr id="347139" name="Rectangle 3"/>
          <p:cNvSpPr>
            <a:spLocks noGrp="1" noChangeArrowheads="1"/>
          </p:cNvSpPr>
          <p:nvPr>
            <p:ph type="body" idx="1"/>
          </p:nvPr>
        </p:nvSpPr>
        <p:spPr/>
        <p:txBody>
          <a:bodyPr/>
          <a:lstStyle/>
          <a:p>
            <a:r>
              <a:rPr lang="en-US" altLang="en-US" baseline="0" dirty="0" smtClean="0"/>
              <a:t>The episens command in Stata stands for sensitivity analyses for epidemiologic studies; it can be run with a dataset loaded into Stata or as an immediate command (“episensi”). It allows you to take observed data plus some external knowledge about some unmeasured confounding and then back-calculate to the expected true value, sampling error and other sources of bias (i.e., selection bias and measurement bias) notwithstanding.</a:t>
            </a:r>
          </a:p>
          <a:p>
            <a:endParaRPr lang="en-US" altLang="en-US" baseline="0" dirty="0" smtClean="0"/>
          </a:p>
          <a:p>
            <a:r>
              <a:rPr lang="en-US" altLang="en-US" baseline="0" dirty="0" smtClean="0"/>
              <a:t>The episens command will need to be manually installed into your local copy of Stata unless you have already done so.  The command to install episens (and the immediate command episensi which is included) is:</a:t>
            </a:r>
          </a:p>
          <a:p>
            <a:endParaRPr lang="en-US" altLang="en-US" baseline="0" dirty="0" smtClean="0"/>
          </a:p>
          <a:p>
            <a:r>
              <a:rPr lang="en-US" sz="1200" kern="1200" dirty="0" smtClean="0">
                <a:solidFill>
                  <a:schemeClr val="tx1"/>
                </a:solidFill>
                <a:effectLst/>
                <a:latin typeface="Times New Roman" pitchFamily="18" charset="0"/>
                <a:ea typeface="+mn-ea"/>
                <a:cs typeface="+mn-cs"/>
              </a:rPr>
              <a:t>ssc install episens,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smtClean="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smtClean="0">
                <a:solidFill>
                  <a:schemeClr val="tx1"/>
                </a:solidFill>
                <a:effectLst/>
                <a:latin typeface="Times New Roman" pitchFamily="18" charset="0"/>
                <a:ea typeface="+mn-ea"/>
                <a:cs typeface="+mn-cs"/>
              </a:rPr>
              <a:t>from an observed 2 x 2 table.   When</a:t>
            </a:r>
            <a:r>
              <a:rPr lang="en-US" altLang="en-US" sz="1200" kern="1200" baseline="0" dirty="0" smtClean="0">
                <a:solidFill>
                  <a:schemeClr val="tx1"/>
                </a:solidFill>
                <a:effectLst/>
                <a:latin typeface="Times New Roman" pitchFamily="18" charset="0"/>
                <a:ea typeface="+mn-ea"/>
                <a:cs typeface="+mn-cs"/>
              </a:rPr>
              <a:t> using </a:t>
            </a:r>
            <a:r>
              <a:rPr lang="en-US" altLang="en-US" sz="1200" kern="1200" dirty="0" smtClean="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pPr marL="236538" indent="0">
              <a:buNone/>
            </a:pPr>
            <a:endParaRPr lang="en-US" altLang="en-US" sz="1200" b="0" kern="1200" baseline="0" dirty="0" smtClean="0">
              <a:solidFill>
                <a:schemeClr val="tx1"/>
              </a:solidFill>
              <a:effectLst/>
              <a:latin typeface="Times New Roman" pitchFamily="18" charset="0"/>
              <a:ea typeface="+mn-ea"/>
              <a:cs typeface="+mn-cs"/>
            </a:endParaRPr>
          </a:p>
          <a:p>
            <a:pPr marL="236538" indent="0">
              <a:buNone/>
            </a:pPr>
            <a:r>
              <a:rPr lang="en-US" altLang="en-US" sz="1200" b="1" dirty="0" smtClean="0"/>
              <a:t>episensi  a b c d, st(cc)  dpexp(c(.m))   dpunexp(c(.n))  </a:t>
            </a:r>
            <a:r>
              <a:rPr lang="en-US" altLang="en-US" b="1" dirty="0" smtClean="0"/>
              <a:t>dorce(c(o))   drrcd(c(p))</a:t>
            </a:r>
          </a:p>
          <a:p>
            <a:pPr marL="236538" indent="0">
              <a:buNone/>
            </a:pPr>
            <a:endParaRPr lang="en-US" alt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“st(cc)” refers to a case-control study; cross-sectional and cohort designs are also accepted.  The expressions that follow represent where the user lists what he/she speculates is the association between the unmeasured confounder and exposure and between the unmeasured confounder and the outcome.  The presence and magnitude of associations come from some form of external information or informed speculation.  For the association between the unmeasured confounder and the exposure, the user can either a) define the prevalence of the confounder (expressed as the prevalence of the higher level of the dichotomous confounder) in the exposed group (“dpexp”) and the prevalence of the confounder in the unexposed group (“dpunexp”); or b) define the prevalence of the confounder in the unexposed group and the odds ratio depicting the association between the confounder and exposure (“dorce”).  For the association between the confounder and outcome, the user lists a ratio of probabilities (either a prevalence ratio or risk ratio) (“drrcd”).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 user speculates that there is an unmeasured confounder of two levels (let’s say confounder equal to 1 and confounder to 0).  The user then assumes that the prevalence of the confounder at level 1 is 55% among unexposed individuals  (this is depicted in “dpunexp(c(.55))”) and that the odds ratio comparing exposed to unexposed persons for the presence of confounding level 1 is equal to 2.5 (depicted in “dorce(c(2.5))”).  The user also assumes that the association between the confounder and the outcome variable is a risk ratio of 5 (depicted as “drrcd(c(5))”).  In this particular example, the observed odds ratio, in the presence of unaccounted for confounding, is 1.76.   After a correction is made for the degree of confounding that is specified in dpunexp, dorce, and drrcd, the adjusted odds ratio (which is more properly called a “corrected” odds ratio in this context) is 1.40.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association between confounder and exposure and between confounder and outcome, as in this example, it is called a deterministic sensitivity analysis.   More realistically, we don’t know the number exactly and instead we can just realistically list a range.  This is called a probabilistic sensitivity analysis.  The episens command can also perform probabilistic sensitivity analyses.   A full explanation of the command is found in Orsini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As noted above, episens can also be applied directly to a dataset, in which the syntax is:</a:t>
            </a:r>
          </a:p>
          <a:p>
            <a:endParaRPr lang="en-US" altLang="en-US" b="1" dirty="0" smtClean="0"/>
          </a:p>
          <a:p>
            <a:r>
              <a:rPr lang="en-US" altLang="en-US" b="1" dirty="0" smtClean="0"/>
              <a:t>episens var_case var_exposure, st(cc) dpexp(c(.m))  dpunexp(c(.n))  dorce(c(o))   drrcd(c(p))</a:t>
            </a:r>
          </a:p>
          <a:p>
            <a:endParaRPr lang="en-US" altLang="en-US" b="1" dirty="0" smtClean="0"/>
          </a:p>
          <a:p>
            <a:r>
              <a:rPr lang="en-US" altLang="en-US" b="0" dirty="0" smtClean="0"/>
              <a:t>var_case is the variable for the outcome variable, and var_exposure</a:t>
            </a:r>
            <a:r>
              <a:rPr lang="en-US" altLang="en-US" b="0" baseline="0" dirty="0" smtClean="0"/>
              <a:t> is the variable for the exposure variable.  st(cc) is used to tell Stata the design is case-control, st(cs) denotes cohort with equal follow-up or a cross-sectional study, and st(ir) denotes cohort study with person-time.</a:t>
            </a:r>
          </a:p>
          <a:p>
            <a:endParaRPr lang="en-US" altLang="en-US" b="0" baseline="0" dirty="0" smtClean="0"/>
          </a:p>
          <a:p>
            <a:r>
              <a:rPr lang="en-US" altLang="en-US" b="0" baseline="0" dirty="0" smtClean="0"/>
              <a:t>The episens command can also be used to quickly determine what parameters regarding the would-be confounder would have to be present for unmeasured confounding to entirely explain an observed association.  For example, if one assumes a prevalence of the confounder in the unexposed (say, for example, 10%) and some measure of association between the confounder and the exposure (say, for example, an odds ratio of 10), then one just needs to alter the measure of association (by quick trial and error) between the confounder and the outcome until the adjusted measure of association is driven to zero.  There are more sophisticated approaches, but this approach is quick and dirty.</a:t>
            </a:r>
            <a:endParaRPr lang="en-US" altLang="en-US" b="0" dirty="0" smtClean="0"/>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smtClean="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25: 1107–1116, 1996.</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87</a:t>
            </a:fld>
            <a:endParaRPr lang="en-US" altLang="en-US" dirty="0"/>
          </a:p>
        </p:txBody>
      </p:sp>
      <p:sp>
        <p:nvSpPr>
          <p:cNvPr id="347138" name="Rectangle 2"/>
          <p:cNvSpPr>
            <a:spLocks noGrp="1" noRot="1" noChangeAspect="1" noChangeArrowheads="1" noTextEdit="1"/>
          </p:cNvSpPr>
          <p:nvPr>
            <p:ph type="sldImg"/>
          </p:nvPr>
        </p:nvSpPr>
        <p:spPr>
          <a:xfrm>
            <a:off x="2225675" y="698500"/>
            <a:ext cx="2497138" cy="3495675"/>
          </a:xfrm>
          <a:ln/>
        </p:spPr>
      </p:sp>
      <p:sp>
        <p:nvSpPr>
          <p:cNvPr id="347139" name="Rectangle 3"/>
          <p:cNvSpPr>
            <a:spLocks noGrp="1" noChangeArrowheads="1"/>
          </p:cNvSpPr>
          <p:nvPr>
            <p:ph type="body" idx="1"/>
          </p:nvPr>
        </p:nvSpPr>
        <p:spPr/>
        <p:txBody>
          <a:bodyPr/>
          <a:lstStyle/>
          <a:p>
            <a:r>
              <a:rPr lang="en-US" altLang="en-US" dirty="0" smtClean="0"/>
              <a:t>In the</a:t>
            </a:r>
            <a:r>
              <a:rPr lang="en-US" altLang="en-US" baseline="0" dirty="0" smtClean="0"/>
              <a:t> prior slide, one value was given for the presumed parameters regarding prevalence of the unmeasured confounder and the association between the unmeasured confounder and the exposure and between the unmeasured confounder and the outcome.  When you believe you know the truth about these values (i.e., there is just one value), this is known as a deterministic sensitivity analysis.</a:t>
            </a:r>
          </a:p>
          <a:p>
            <a:endParaRPr lang="en-US" altLang="en-US" baseline="0" dirty="0" smtClean="0"/>
          </a:p>
          <a:p>
            <a:r>
              <a:rPr lang="en-US" altLang="en-US" baseline="0" dirty="0" smtClean="0"/>
              <a:t>What if it were the case, however, if you were not certain about one or more of these parameters?  What if you wanted to evaluate a range of values?  If this is case, this is known as a “probabilistic” sensitivity analysis.  The syntax for this, using the immediate command, in the context of a case-control study is:</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dpexp(distribution(&lt;range&gt;))   dpunexp(distribution(&lt;range&gt;))   dorce(distribution(&lt;range&gt;))  drrcd(distribution(&lt;range&gt;))</a:t>
            </a:r>
          </a:p>
          <a:p>
            <a:endParaRPr lang="en-US" altLang="en-US" baseline="0" dirty="0" smtClean="0"/>
          </a:p>
          <a:p>
            <a:r>
              <a:rPr lang="en-US" altLang="en-US" baseline="0" dirty="0" smtClean="0"/>
              <a:t>This is similar to the syntax for the deterministic analysis but instead now asks the user to define a distribution for a range of values the prevalence of the unmeasured confounder and its associations with exposure and outcome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normal).  The user is also asked to define the absolute range of values in the distribution as well as other parameters of the chosen distribution.</a:t>
            </a:r>
          </a:p>
          <a:p>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88</a:t>
            </a:fld>
            <a:endParaRPr lang="en-US" altLang="en-US" dirty="0"/>
          </a:p>
        </p:txBody>
      </p:sp>
      <p:sp>
        <p:nvSpPr>
          <p:cNvPr id="347138" name="Rectangle 2"/>
          <p:cNvSpPr>
            <a:spLocks noGrp="1" noRot="1" noChangeAspect="1" noChangeArrowheads="1" noTextEdit="1"/>
          </p:cNvSpPr>
          <p:nvPr>
            <p:ph type="sldImg"/>
          </p:nvPr>
        </p:nvSpPr>
        <p:spPr>
          <a:xfrm>
            <a:off x="2225675" y="698500"/>
            <a:ext cx="2497138" cy="3495675"/>
          </a:xfrm>
          <a:ln/>
        </p:spPr>
      </p:sp>
      <p:sp>
        <p:nvSpPr>
          <p:cNvPr id="347139" name="Rectangle 3"/>
          <p:cNvSpPr>
            <a:spLocks noGrp="1" noChangeArrowheads="1"/>
          </p:cNvSpPr>
          <p:nvPr>
            <p:ph type="body" idx="1"/>
          </p:nvPr>
        </p:nvSpPr>
        <p:spPr/>
        <p:txBody>
          <a:bodyPr/>
          <a:lstStyle/>
          <a:p>
            <a:r>
              <a:rPr lang="en-US" altLang="en-US" dirty="0" smtClean="0"/>
              <a:t>Here is an</a:t>
            </a:r>
            <a:r>
              <a:rPr lang="en-US" altLang="en-US" baseline="0" dirty="0" smtClean="0"/>
              <a:t> example of a probabilistic sensitivity analysis for unmeasured confounding.  </a:t>
            </a:r>
            <a:r>
              <a:rPr lang="en-US" altLang="en-US" dirty="0" smtClean="0"/>
              <a:t>When</a:t>
            </a:r>
            <a:r>
              <a:rPr lang="en-US" altLang="en-US" baseline="0" dirty="0" smtClean="0"/>
              <a:t> performing a probabilistic sensitivity analysis, the user must define the distribution of values for the prevalences of the confounder and the measures of association between the confounder and the exposure and outcome.  In this example, let us assume a triangular distribution of values for confounder prevalences and a log-normal distribution for the measures of association.  </a:t>
            </a:r>
          </a:p>
          <a:p>
            <a:endParaRPr lang="en-US" altLang="en-US" baseline="0" dirty="0" smtClean="0"/>
          </a:p>
          <a:p>
            <a:r>
              <a:rPr lang="en-US" altLang="en-US" baseline="0" dirty="0" smtClean="0"/>
              <a:t>A probabilistic sensitivity analysis involves drawing a value from the distribution of specified values, correcting the data according to the unmeasured confounding,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smtClean="0"/>
          </a:p>
          <a:p>
            <a:r>
              <a:rPr lang="en-US" altLang="en-US" baseline="0" dirty="0" smtClean="0"/>
              <a:t>After performing 2000 pulls of values from the 3 defined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from the 2000 different draws.   The third line “systematic and random error” adds random error to the systematic error correction.  This would be the best interval of estimates for the problem in that it incorporates both systematic and random error.  </a:t>
            </a:r>
          </a:p>
          <a:p>
            <a:endParaRPr lang="en-US" altLang="en-US" baseline="0" dirty="0" smtClean="0"/>
          </a:p>
          <a:p>
            <a:r>
              <a:rPr lang="en-US" altLang="en-US" baseline="0" dirty="0" smtClean="0"/>
              <a:t>Note: these analyses can be made even more sophisticated by assigning more or less correlation between the exposure-specific confounder prevalences.  This can be done with the corrprev(#) option.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pPr defTabSz="952500"/>
            <a:fld id="{04C11573-1BB8-492D-A043-A7F04E572815}" type="slidenum">
              <a:rPr lang="en-US" altLang="en-US" sz="1000" smtClean="0"/>
              <a:pPr defTabSz="952500"/>
              <a:t>89</a:t>
            </a:fld>
            <a:endParaRPr lang="en-US" altLang="en-US" sz="1000" dirty="0" smtClean="0"/>
          </a:p>
        </p:txBody>
      </p:sp>
      <p:sp>
        <p:nvSpPr>
          <p:cNvPr id="180226" name="Rectangle 2"/>
          <p:cNvSpPr>
            <a:spLocks noGrp="1" noRot="1" noChangeAspect="1" noChangeArrowheads="1" noTextEdit="1"/>
          </p:cNvSpPr>
          <p:nvPr>
            <p:ph type="sldImg"/>
          </p:nvPr>
        </p:nvSpPr>
        <p:spPr>
          <a:xfrm>
            <a:off x="2225675" y="698500"/>
            <a:ext cx="2497138" cy="3495675"/>
          </a:xfrm>
          <a:ln/>
        </p:spPr>
      </p:sp>
      <p:sp>
        <p:nvSpPr>
          <p:cNvPr id="180227"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a summary of all of the techniques we have mentioned to</a:t>
            </a:r>
            <a:r>
              <a:rPr lang="en-US" altLang="en-US" sz="800" baseline="0" dirty="0" smtClean="0">
                <a:solidFill>
                  <a:srgbClr val="000000"/>
                </a:solidFill>
                <a:latin typeface="Arial" charset="0"/>
              </a:rPr>
              <a:t> manage confounding</a:t>
            </a:r>
            <a:r>
              <a:rPr lang="en-US" altLang="en-US" sz="800" dirty="0" smtClean="0">
                <a:solidFill>
                  <a:srgbClr val="000000"/>
                </a:solidFill>
                <a:latin typeface="Arial" charset="0"/>
              </a:rPr>
              <a:t>.  The techniques in the parentheses were not explained in this course.  </a:t>
            </a:r>
          </a:p>
        </p:txBody>
      </p:sp>
    </p:spTree>
    <p:extLst>
      <p:ext uri="{BB962C8B-B14F-4D97-AF65-F5344CB8AC3E}">
        <p14:creationId xmlns:p14="http://schemas.microsoft.com/office/powerpoint/2010/main" val="13056825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31"/>
          <p:cNvSpPr>
            <a:spLocks noGrp="1" noChangeArrowheads="1"/>
          </p:cNvSpPr>
          <p:nvPr>
            <p:ph type="sldNum" sz="quarter" idx="5"/>
          </p:nvPr>
        </p:nvSpPr>
        <p:spPr>
          <a:noFill/>
        </p:spPr>
        <p:txBody>
          <a:bodyPr/>
          <a:lstStyle/>
          <a:p>
            <a:fld id="{EC1A2895-72E7-4914-9368-39EB36AC7C5D}" type="slidenum">
              <a:rPr lang="en-US" altLang="en-US" smtClean="0">
                <a:solidFill>
                  <a:prstClr val="black"/>
                </a:solidFill>
              </a:rPr>
              <a:pPr/>
              <a:t>90</a:t>
            </a:fld>
            <a:endParaRPr lang="en-US" altLang="en-US" dirty="0" smtClean="0">
              <a:solidFill>
                <a:prstClr val="black"/>
              </a:solidFill>
            </a:endParaRPr>
          </a:p>
        </p:txBody>
      </p:sp>
      <p:sp>
        <p:nvSpPr>
          <p:cNvPr id="176130" name="Rectangle 2"/>
          <p:cNvSpPr>
            <a:spLocks noGrp="1" noRot="1" noChangeAspect="1" noChangeArrowheads="1" noTextEdit="1"/>
          </p:cNvSpPr>
          <p:nvPr>
            <p:ph type="sldImg"/>
          </p:nvPr>
        </p:nvSpPr>
        <p:spPr>
          <a:xfrm>
            <a:off x="2225675" y="698500"/>
            <a:ext cx="2497138" cy="3495675"/>
          </a:xfrm>
          <a:ln/>
        </p:spPr>
      </p:sp>
      <p:sp>
        <p:nvSpPr>
          <p:cNvPr id="176131" name="Rectangle 3"/>
          <p:cNvSpPr>
            <a:spLocks noGrp="1" noChangeArrowheads="1"/>
          </p:cNvSpPr>
          <p:nvPr>
            <p:ph type="body" idx="1"/>
          </p:nvPr>
        </p:nvSpPr>
        <p:spPr>
          <a:noFill/>
          <a:ln/>
        </p:spPr>
        <p:txBody>
          <a:bodyPr/>
          <a:lstStyle/>
          <a:p>
            <a:r>
              <a:rPr lang="en-US" altLang="en-US" dirty="0" smtClean="0"/>
              <a:t>Here is another scenario where</a:t>
            </a:r>
            <a:r>
              <a:rPr lang="en-US" altLang="en-US" baseline="0" dirty="0" smtClean="0"/>
              <a:t> the conditioning approaches of stratification or mathematical regression will fail to give unbiased answers</a:t>
            </a:r>
            <a:r>
              <a:rPr lang="en-US" altLang="en-US" dirty="0" smtClean="0"/>
              <a:t>.  It is a</a:t>
            </a:r>
            <a:r>
              <a:rPr lang="en-US" altLang="en-US" baseline="0" dirty="0" smtClean="0"/>
              <a:t> scenario</a:t>
            </a:r>
            <a:r>
              <a:rPr lang="en-US" altLang="en-US" dirty="0" smtClean="0"/>
              <a:t> in which we wish to perform a mediation analysis.  Let’s say we want to determine the effect of E on D apart from its effects via</a:t>
            </a:r>
            <a:r>
              <a:rPr lang="en-US" altLang="en-US" baseline="0" dirty="0" smtClean="0"/>
              <a:t> the mediator M</a:t>
            </a:r>
            <a:r>
              <a:rPr lang="en-US" altLang="en-US" dirty="0" smtClean="0"/>
              <a:t>.  An example would be a where</a:t>
            </a:r>
            <a:r>
              <a:rPr lang="en-US" altLang="en-US" baseline="0" dirty="0" smtClean="0"/>
              <a:t> we are interested in the causal effect of smoking (E) on the occurrence of heart attack (D) apart from its effect on atherosclerosis (M).  Perhaps smoking causes heart attack by some of type of vasospasm or altering of platelet function.  Let’s also say that blood pressure (C) is a cause of atherosclerosis and heart attack, and let us say that smoking causally influences blood pressure. </a:t>
            </a:r>
            <a:r>
              <a:rPr lang="en-US" altLang="en-US" dirty="0" smtClean="0"/>
              <a:t> When we go about</a:t>
            </a:r>
            <a:r>
              <a:rPr lang="en-US" altLang="en-US" baseline="0" dirty="0" smtClean="0"/>
              <a:t> this analysis and condition on M to block that indirect path mediated by M, we note that M is also a collider.  Conditioning on a collider produces selection bias (also known as collider-stratification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smtClean="0"/>
          </a:p>
          <a:p>
            <a:r>
              <a:rPr lang="en-US" altLang="en-US" baseline="0" dirty="0" smtClean="0"/>
              <a:t>So, there is a simultaneous desire to condition on C (to block the non-causal path) and not condition on C (to keep the causal path open).  </a:t>
            </a:r>
            <a:r>
              <a:rPr lang="en-US" altLang="en-US" dirty="0" smtClean="0"/>
              <a:t>Again, as we saw for</a:t>
            </a:r>
            <a:r>
              <a:rPr lang="en-US" altLang="en-US" baseline="0" dirty="0" smtClean="0"/>
              <a:t> the situation of time-dependent confounding/mediation, </a:t>
            </a:r>
            <a:r>
              <a:rPr lang="en-US" altLang="en-US" dirty="0" smtClean="0"/>
              <a:t>some other technique, something other than the conditioning techniques we have discussed, is needed.  We need a non-conditioning technique</a:t>
            </a:r>
            <a:r>
              <a:rPr lang="en-US" altLang="en-US" baseline="0" dirty="0" smtClean="0"/>
              <a:t> such as inverse probability weighting or “g-estimation”.</a:t>
            </a:r>
            <a:endParaRPr lang="en-US" altLang="en-US" dirty="0" smtClean="0"/>
          </a:p>
          <a:p>
            <a:endParaRPr lang="en-US" altLang="en-US" dirty="0" smtClean="0"/>
          </a:p>
          <a:p>
            <a:r>
              <a:rPr lang="en-US" altLang="en-US" dirty="0" smtClean="0"/>
              <a:t>Hence, we have described two scenarios where both stratification and regression won’t work and other “newer” methods are needed.  The</a:t>
            </a:r>
            <a:r>
              <a:rPr lang="en-US" altLang="en-US" baseline="0" dirty="0" smtClean="0"/>
              <a:t> recognition that the older conventional techniques don’t work in this situation is part of the genesis of the so-called “causal inference” era or “causal” methods.</a:t>
            </a:r>
            <a:r>
              <a:rPr lang="en-US" altLang="en-US" dirty="0" smtClean="0"/>
              <a:t>  </a:t>
            </a:r>
          </a:p>
        </p:txBody>
      </p:sp>
    </p:spTree>
    <p:extLst>
      <p:ext uri="{BB962C8B-B14F-4D97-AF65-F5344CB8AC3E}">
        <p14:creationId xmlns:p14="http://schemas.microsoft.com/office/powerpoint/2010/main" val="8139869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031"/>
          <p:cNvSpPr>
            <a:spLocks noGrp="1" noChangeArrowheads="1"/>
          </p:cNvSpPr>
          <p:nvPr>
            <p:ph type="sldNum" sz="quarter" idx="5"/>
          </p:nvPr>
        </p:nvSpPr>
        <p:spPr>
          <a:noFill/>
        </p:spPr>
        <p:txBody>
          <a:bodyPr/>
          <a:lstStyle/>
          <a:p>
            <a:fld id="{2A811340-59AC-43A1-A2E5-202581110F4C}" type="slidenum">
              <a:rPr lang="en-US" altLang="en-US" smtClean="0"/>
              <a:pPr/>
              <a:t>91</a:t>
            </a:fld>
            <a:endParaRPr lang="en-US" altLang="en-US" dirty="0" smtClean="0"/>
          </a:p>
        </p:txBody>
      </p:sp>
      <p:sp>
        <p:nvSpPr>
          <p:cNvPr id="219138" name="Rectangle 2"/>
          <p:cNvSpPr>
            <a:spLocks noGrp="1" noRot="1" noChangeAspect="1" noChangeArrowheads="1" noTextEdit="1"/>
          </p:cNvSpPr>
          <p:nvPr>
            <p:ph type="sldImg"/>
          </p:nvPr>
        </p:nvSpPr>
        <p:spPr>
          <a:xfrm>
            <a:off x="2225675" y="698500"/>
            <a:ext cx="2497138" cy="3495675"/>
          </a:xfrm>
          <a:ln/>
        </p:spPr>
      </p:sp>
      <p:sp>
        <p:nvSpPr>
          <p:cNvPr id="219139" name="Rectangle 3"/>
          <p:cNvSpPr>
            <a:spLocks noGrp="1" noChangeArrowheads="1"/>
          </p:cNvSpPr>
          <p:nvPr>
            <p:ph type="body" idx="1"/>
          </p:nvPr>
        </p:nvSpPr>
        <p:spPr>
          <a:noFill/>
          <a:ln/>
        </p:spPr>
        <p:txBody>
          <a:bodyPr/>
          <a:lstStyle/>
          <a:p>
            <a:r>
              <a:rPr lang="en-US" altLang="en-US" dirty="0" smtClean="0"/>
              <a:t>Let us end with the following plea.  Although we are building towards a crescendo which is calling for sophisticated regression techniques, don’t forget about the simple techniques, like stratification, when exploring your data.  </a:t>
            </a:r>
          </a:p>
          <a:p>
            <a:endParaRPr lang="en-US" altLang="en-US" dirty="0" smtClean="0"/>
          </a:p>
          <a:p>
            <a:r>
              <a:rPr lang="en-US" altLang="en-US" dirty="0" smtClean="0"/>
              <a:t>Here are a few diplomatic quotes echoing this.  Less diplomatic quotes have also been uttered.</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8639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10</a:t>
            </a:fld>
            <a:endParaRPr lang="en-US" altLang="en-US" dirty="0" smtClean="0"/>
          </a:p>
        </p:txBody>
      </p:sp>
      <p:sp>
        <p:nvSpPr>
          <p:cNvPr id="43010" name="Rectangle 2"/>
          <p:cNvSpPr>
            <a:spLocks noGrp="1" noRot="1" noChangeAspect="1" noChangeArrowheads="1" noTextEdit="1"/>
          </p:cNvSpPr>
          <p:nvPr>
            <p:ph type="sldImg"/>
          </p:nvPr>
        </p:nvSpPr>
        <p:spPr>
          <a:xfrm>
            <a:off x="2232025" y="706438"/>
            <a:ext cx="248602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our last lecture when we concluded that whether to report or ignore interaction requires substantive, statistical, and practical considerations.</a:t>
            </a:r>
            <a:r>
              <a:rPr lang="en-US" altLang="en-US" baseline="0" dirty="0" smtClean="0"/>
              <a:t>  </a:t>
            </a:r>
            <a:r>
              <a:rPr lang="en-US" altLang="en-US" dirty="0" smtClean="0"/>
              <a:t>There are no absolute rules to use</a:t>
            </a:r>
            <a:r>
              <a:rPr lang="en-US" altLang="en-US" baseline="0" dirty="0" smtClean="0"/>
              <a:t> for all analyses, although as we will see later, it is important to set forth your criteria for reporting in your analysis plan.  </a:t>
            </a:r>
            <a:r>
              <a:rPr lang="en-US" altLang="en-US" dirty="0" smtClean="0"/>
              <a:t>  </a:t>
            </a:r>
          </a:p>
          <a:p>
            <a:endParaRPr lang="en-US" altLang="en-US" dirty="0" smtClean="0"/>
          </a:p>
          <a:p>
            <a:r>
              <a:rPr lang="en-US" altLang="en-US" dirty="0" smtClean="0"/>
              <a:t>Let’s say we are looking at the association between a given exposure and a given disease, and we are contending with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the 3</a:t>
            </a:r>
            <a:r>
              <a:rPr lang="en-US" altLang="en-US" baseline="30000" dirty="0" smtClean="0"/>
              <a:t>rd</a:t>
            </a:r>
            <a:r>
              <a:rPr lang="en-US" altLang="en-US" dirty="0" smtClean="0"/>
              <a:t> column from the left is the p value for the test of homogeneity (or heterogeneity), and in the rightward column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interpretation</a:t>
            </a:r>
            <a:r>
              <a:rPr lang="en-US" altLang="en-US" baseline="0" dirty="0" smtClean="0"/>
              <a:t> </a:t>
            </a:r>
            <a:r>
              <a:rPr lang="en-US" altLang="en-US" dirty="0" smtClean="0"/>
              <a:t>does not have any different meaning here than in other contexts, and I am not saying that a p of 0.15 is statistically significant.  I am just stating that it is reasonable to report stratum-specific differences of large magnitude, even if the p value is up to 0.10</a:t>
            </a:r>
            <a:r>
              <a:rPr lang="en-US" altLang="en-US" baseline="0" dirty="0" smtClean="0"/>
              <a:t> or </a:t>
            </a:r>
            <a:r>
              <a:rPr lang="en-US" altLang="en-US" dirty="0" smtClean="0"/>
              <a:t>0.15.  Such a report still requires dedicated confirmation in other future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1431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919"/>
            <a:ext cx="582930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363"/>
            <a:ext cx="4800600" cy="24542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038" y="479426"/>
            <a:ext cx="1471612"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9426"/>
            <a:ext cx="4262438"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9"/>
            <a:ext cx="582930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520828"/>
            <a:ext cx="582930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9"/>
            <a:ext cx="582930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520828"/>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8"/>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601"/>
            <a:ext cx="582930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7" y="6169664"/>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67" y="4069401"/>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493"/>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149161"/>
            <a:ext cx="3030009"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044828"/>
            <a:ext cx="3030009"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041" y="2149161"/>
            <a:ext cx="3031067"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041" y="3044828"/>
            <a:ext cx="3031067"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8" y="382270"/>
            <a:ext cx="2256367"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825" y="382272"/>
            <a:ext cx="3833283"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8" y="2009142"/>
            <a:ext cx="225636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083" y="6720843"/>
            <a:ext cx="411480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083" y="857885"/>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083" y="7514275"/>
            <a:ext cx="4114800" cy="11268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34" y="853440"/>
            <a:ext cx="1457325"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8" y="853440"/>
            <a:ext cx="4270375"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813560"/>
            <a:ext cx="5829300" cy="725424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043"/>
            <a:ext cx="5829300" cy="20585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88785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85412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109"/>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844"/>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1017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028"/>
            <a:ext cx="5829300" cy="19081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764"/>
            <a:ext cx="5829300"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60220"/>
            <a:ext cx="2838450" cy="7120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760220"/>
            <a:ext cx="2840038" cy="7120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9957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5049"/>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8607"/>
            <a:ext cx="3030538" cy="896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5385"/>
            <a:ext cx="3030538" cy="55306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70" y="2148607"/>
            <a:ext cx="3030537" cy="896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70" y="3045385"/>
            <a:ext cx="3030537" cy="55306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7129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01395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09809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1716"/>
            <a:ext cx="2255838" cy="162687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1716"/>
            <a:ext cx="3833812"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858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5229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0843"/>
            <a:ext cx="4114800" cy="79343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8441"/>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4274"/>
            <a:ext cx="4114800" cy="11268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528978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228378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72" y="320040"/>
            <a:ext cx="1457325" cy="85610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8" y="320040"/>
            <a:ext cx="4221163" cy="85610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546635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60220"/>
            <a:ext cx="2838450"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760220"/>
            <a:ext cx="2840038"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90520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760220"/>
            <a:ext cx="5830888" cy="712089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7692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520828"/>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8"/>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5830888" cy="112014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760220"/>
            <a:ext cx="5830888" cy="712089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5749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175"/>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475"/>
            <a:ext cx="30305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30"/>
            <a:ext cx="3030538"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70" y="2149475"/>
            <a:ext cx="3030537"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70" y="3044830"/>
            <a:ext cx="3030537"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589"/>
            <a:ext cx="2255838" cy="16271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2592"/>
            <a:ext cx="38338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77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1482"/>
            <a:ext cx="4114800"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7251"/>
            <a:ext cx="4114800"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3642"/>
            <a:ext cx="4114800"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79428"/>
            <a:ext cx="582930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514350" y="1520828"/>
            <a:ext cx="582930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914900" y="9201153"/>
            <a:ext cx="1428750" cy="1873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514350" y="854079"/>
            <a:ext cx="5829300" cy="7461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514350" y="1812928"/>
            <a:ext cx="5829300" cy="7254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961120"/>
            <a:ext cx="213360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sz="1400" dirty="0">
              <a:solidFill>
                <a:srgbClr val="000000"/>
              </a:solidFill>
            </a:endParaRPr>
          </a:p>
        </p:txBody>
      </p:sp>
      <p:sp>
        <p:nvSpPr>
          <p:cNvPr id="1028" name="Rectangle 4"/>
          <p:cNvSpPr>
            <a:spLocks noGrp="1" noChangeArrowheads="1"/>
          </p:cNvSpPr>
          <p:nvPr>
            <p:ph type="sldNum" sz="quarter" idx="4"/>
          </p:nvPr>
        </p:nvSpPr>
        <p:spPr bwMode="auto">
          <a:xfrm>
            <a:off x="4953000" y="8961120"/>
            <a:ext cx="137160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sz="1400" dirty="0">
              <a:solidFill>
                <a:srgbClr val="000000"/>
              </a:solidFill>
            </a:endParaRPr>
          </a:p>
        </p:txBody>
      </p:sp>
      <p:grpSp>
        <p:nvGrpSpPr>
          <p:cNvPr id="34820" name="Group 7"/>
          <p:cNvGrpSpPr>
            <a:grpSpLocks/>
          </p:cNvGrpSpPr>
          <p:nvPr/>
        </p:nvGrpSpPr>
        <p:grpSpPr bwMode="auto">
          <a:xfrm>
            <a:off x="285750" y="868442"/>
            <a:ext cx="6591300" cy="8732758"/>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1400" dirty="0">
                <a:solidFill>
                  <a:srgbClr val="000000"/>
                </a:solidFill>
                <a:latin typeface="Arial"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1400" dirty="0">
                <a:solidFill>
                  <a:srgbClr val="000000"/>
                </a:solidFill>
                <a:latin typeface="Arial" charset="0"/>
              </a:endParaRPr>
            </a:p>
          </p:txBody>
        </p:sp>
      </p:grpSp>
      <p:sp>
        <p:nvSpPr>
          <p:cNvPr id="34821" name="Rectangle 8"/>
          <p:cNvSpPr>
            <a:spLocks noGrp="1" noChangeArrowheads="1"/>
          </p:cNvSpPr>
          <p:nvPr>
            <p:ph type="title"/>
          </p:nvPr>
        </p:nvSpPr>
        <p:spPr bwMode="auto">
          <a:xfrm>
            <a:off x="609600" y="320040"/>
            <a:ext cx="5830888" cy="112014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609600" y="1760220"/>
            <a:ext cx="5830888" cy="712089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285393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charset="0"/>
        </a:defRPr>
      </a:lvl2pPr>
      <a:lvl3pPr algn="ctr" defTabSz="803275" rtl="0" eaLnBrk="0" fontAlgn="base" hangingPunct="0">
        <a:spcBef>
          <a:spcPct val="0"/>
        </a:spcBef>
        <a:spcAft>
          <a:spcPct val="0"/>
        </a:spcAft>
        <a:defRPr sz="2400" b="1">
          <a:solidFill>
            <a:schemeClr val="tx2"/>
          </a:solidFill>
          <a:latin typeface="Arial" charset="0"/>
        </a:defRPr>
      </a:lvl3pPr>
      <a:lvl4pPr algn="ctr" defTabSz="803275" rtl="0" eaLnBrk="0" fontAlgn="base" hangingPunct="0">
        <a:spcBef>
          <a:spcPct val="0"/>
        </a:spcBef>
        <a:spcAft>
          <a:spcPct val="0"/>
        </a:spcAft>
        <a:defRPr sz="2400" b="1">
          <a:solidFill>
            <a:schemeClr val="tx2"/>
          </a:solidFill>
          <a:latin typeface="Arial" charset="0"/>
        </a:defRPr>
      </a:lvl4pPr>
      <a:lvl5pPr algn="ctr" defTabSz="803275" rtl="0" eaLnBrk="0" fontAlgn="base" hangingPunct="0">
        <a:spcBef>
          <a:spcPct val="0"/>
        </a:spcBef>
        <a:spcAft>
          <a:spcPct val="0"/>
        </a:spcAft>
        <a:defRPr sz="2400" b="1">
          <a:solidFill>
            <a:schemeClr val="tx2"/>
          </a:solidFill>
          <a:latin typeface="Arial" charset="0"/>
        </a:defRPr>
      </a:lvl5pPr>
      <a:lvl6pPr marL="457200" algn="ctr" defTabSz="803275" rtl="0" eaLnBrk="0" fontAlgn="base" hangingPunct="0">
        <a:spcBef>
          <a:spcPct val="0"/>
        </a:spcBef>
        <a:spcAft>
          <a:spcPct val="0"/>
        </a:spcAft>
        <a:defRPr sz="2400" b="1">
          <a:solidFill>
            <a:schemeClr val="tx2"/>
          </a:solidFill>
          <a:latin typeface="Arial" charset="0"/>
        </a:defRPr>
      </a:lvl6pPr>
      <a:lvl7pPr marL="914400" algn="ctr" defTabSz="803275" rtl="0" eaLnBrk="0" fontAlgn="base" hangingPunct="0">
        <a:spcBef>
          <a:spcPct val="0"/>
        </a:spcBef>
        <a:spcAft>
          <a:spcPct val="0"/>
        </a:spcAft>
        <a:defRPr sz="2400" b="1">
          <a:solidFill>
            <a:schemeClr val="tx2"/>
          </a:solidFill>
          <a:latin typeface="Arial" charset="0"/>
        </a:defRPr>
      </a:lvl7pPr>
      <a:lvl8pPr marL="1371600" algn="ctr" defTabSz="803275" rtl="0" eaLnBrk="0" fontAlgn="base" hangingPunct="0">
        <a:spcBef>
          <a:spcPct val="0"/>
        </a:spcBef>
        <a:spcAft>
          <a:spcPct val="0"/>
        </a:spcAft>
        <a:defRPr sz="2400" b="1">
          <a:solidFill>
            <a:schemeClr val="tx2"/>
          </a:solidFill>
          <a:latin typeface="Arial" charset="0"/>
        </a:defRPr>
      </a:lvl8pPr>
      <a:lvl9pPr marL="1828800" algn="ctr" defTabSz="803275" rtl="0" eaLnBrk="0" fontAlgn="base" hangingPunct="0">
        <a:spcBef>
          <a:spcPct val="0"/>
        </a:spcBef>
        <a:spcAft>
          <a:spcPct val="0"/>
        </a:spcAft>
        <a:defRPr sz="2400" b="1">
          <a:solidFill>
            <a:schemeClr val="tx2"/>
          </a:solidFill>
          <a:latin typeface="Arial"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wmf"/><Relationship Id="rId4" Type="http://schemas.openxmlformats.org/officeDocument/2006/relationships/oleObject" Target="../embeddings/oleObject11.bin"/><Relationship Id="rId9"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0.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7.wmf"/><Relationship Id="rId4" Type="http://schemas.openxmlformats.org/officeDocument/2006/relationships/oleObject" Target="../embeddings/oleObject16.bin"/><Relationship Id="rId9" Type="http://schemas.openxmlformats.org/officeDocument/2006/relationships/image" Target="../media/image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 Id="rId9" Type="http://schemas.openxmlformats.org/officeDocument/2006/relationships/image" Target="../media/image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19.wmf"/><Relationship Id="rId3" Type="http://schemas.openxmlformats.org/officeDocument/2006/relationships/notesSlide" Target="../notesSlides/notesSlide18.xml"/><Relationship Id="rId7" Type="http://schemas.openxmlformats.org/officeDocument/2006/relationships/image" Target="../media/image8.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1.wmf"/><Relationship Id="rId3" Type="http://schemas.openxmlformats.org/officeDocument/2006/relationships/notesSlide" Target="../notesSlides/notesSlide22.xml"/><Relationship Id="rId7" Type="http://schemas.openxmlformats.org/officeDocument/2006/relationships/image" Target="../media/image8.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25.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4.wmf"/><Relationship Id="rId14" Type="http://schemas.openxmlformats.org/officeDocument/2006/relationships/oleObject" Target="../embeddings/oleObject40.bin"/></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Microsoft_Word_97_-_2003_Document1.doc"/><Relationship Id="rId5" Type="http://schemas.openxmlformats.org/officeDocument/2006/relationships/image" Target="../media/image16.wmf"/><Relationship Id="rId4" Type="http://schemas.openxmlformats.org/officeDocument/2006/relationships/oleObject" Target="../embeddings/oleObject41.bin"/><Relationship Id="rId9"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4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0.bin"/><Relationship Id="rId3" Type="http://schemas.openxmlformats.org/officeDocument/2006/relationships/notesSlide" Target="../notesSlides/notesSlide32.xml"/><Relationship Id="rId7" Type="http://schemas.openxmlformats.org/officeDocument/2006/relationships/image" Target="../media/image31.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30.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44.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2.bin"/><Relationship Id="rId5" Type="http://schemas.openxmlformats.org/officeDocument/2006/relationships/image" Target="../media/image40.wmf"/><Relationship Id="rId4" Type="http://schemas.openxmlformats.org/officeDocument/2006/relationships/oleObject" Target="../embeddings/oleObject51.bin"/><Relationship Id="rId9" Type="http://schemas.openxmlformats.org/officeDocument/2006/relationships/image" Target="../media/image42.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45.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5.bin"/><Relationship Id="rId5" Type="http://schemas.openxmlformats.org/officeDocument/2006/relationships/image" Target="../media/image40.wmf"/><Relationship Id="rId4" Type="http://schemas.openxmlformats.org/officeDocument/2006/relationships/oleObject" Target="../embeddings/oleObject54.bin"/><Relationship Id="rId9" Type="http://schemas.openxmlformats.org/officeDocument/2006/relationships/image" Target="../media/image42.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48.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8.bin"/><Relationship Id="rId11" Type="http://schemas.openxmlformats.org/officeDocument/2006/relationships/image" Target="../media/image46.emf"/><Relationship Id="rId5" Type="http://schemas.openxmlformats.org/officeDocument/2006/relationships/image" Target="../media/image43.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4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49.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2.bin"/><Relationship Id="rId11" Type="http://schemas.openxmlformats.org/officeDocument/2006/relationships/image" Target="../media/image46.emf"/><Relationship Id="rId5" Type="http://schemas.openxmlformats.org/officeDocument/2006/relationships/image" Target="../media/image43.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45.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7.emf"/><Relationship Id="rId4" Type="http://schemas.openxmlformats.org/officeDocument/2006/relationships/oleObject" Target="../embeddings/oleObject6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oleObject" Target="../embeddings/Microsoft_Word_97_-_2003_Document2.doc"/></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7.bin"/><Relationship Id="rId5" Type="http://schemas.openxmlformats.org/officeDocument/2006/relationships/image" Target="../media/image53.wmf"/><Relationship Id="rId4" Type="http://schemas.openxmlformats.org/officeDocument/2006/relationships/oleObject" Target="../embeddings/oleObject6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5.png"/><Relationship Id="rId4" Type="http://schemas.openxmlformats.org/officeDocument/2006/relationships/oleObject" Target="../embeddings/oleObject68.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56.emf"/><Relationship Id="rId4" Type="http://schemas.openxmlformats.org/officeDocument/2006/relationships/oleObject" Target="../embeddings/oleObject69.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Microsoft_Word_97_-_2003_Document3.doc"/></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1.png"/><Relationship Id="rId5" Type="http://schemas.openxmlformats.org/officeDocument/2006/relationships/image" Target="../media/image59.emf"/><Relationship Id="rId4" Type="http://schemas.openxmlformats.org/officeDocument/2006/relationships/oleObject" Target="../embeddings/Microsoft_Word_97_-_2003_Document4.doc"/></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228600" y="106367"/>
            <a:ext cx="6457950" cy="2058987"/>
          </a:xfrm>
        </p:spPr>
        <p:txBody>
          <a:bodyPr/>
          <a:lstStyle/>
          <a:p>
            <a:r>
              <a:rPr lang="en-US" altLang="en-US" dirty="0" smtClean="0"/>
              <a:t>Please take an i</a:t>
            </a:r>
            <a:r>
              <a:rPr lang="en-US" altLang="en-US" dirty="0" smtClean="0">
                <a:solidFill>
                  <a:srgbClr val="FF3300"/>
                </a:solidFill>
              </a:rPr>
              <a:t>&gt;</a:t>
            </a:r>
            <a:r>
              <a:rPr lang="en-US" altLang="en-US" dirty="0" smtClean="0"/>
              <a:t>clicker</a:t>
            </a:r>
          </a:p>
        </p:txBody>
      </p:sp>
      <p:pic>
        <p:nvPicPr>
          <p:cNvPr id="32771" name="Picture 4" descr="iclicker2-pic-2"/>
          <p:cNvPicPr>
            <a:picLocks noChangeAspect="1" noChangeArrowheads="1"/>
          </p:cNvPicPr>
          <p:nvPr/>
        </p:nvPicPr>
        <p:blipFill>
          <a:blip r:embed="rId2"/>
          <a:srcRect/>
          <a:stretch>
            <a:fillRect/>
          </a:stretch>
        </p:blipFill>
        <p:spPr bwMode="auto">
          <a:xfrm>
            <a:off x="2164188" y="2667000"/>
            <a:ext cx="248401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513556" y="274636"/>
            <a:ext cx="5830888" cy="639764"/>
          </a:xfrm>
        </p:spPr>
        <p:txBody>
          <a:bodyPr/>
          <a:lstStyle/>
          <a:p>
            <a:r>
              <a:rPr lang="en-US" altLang="en-US" sz="2000" dirty="0" smtClean="0"/>
              <a:t>Report vs. Ignore </a:t>
            </a:r>
            <a:br>
              <a:rPr lang="en-US" altLang="en-US" sz="2000" dirty="0" smtClean="0"/>
            </a:br>
            <a:r>
              <a:rPr lang="en-US" altLang="en-US" sz="2000" dirty="0" smtClean="0"/>
              <a:t>Effect-Measure Modification?</a:t>
            </a:r>
            <a:br>
              <a:rPr lang="en-US" altLang="en-US" sz="2000" dirty="0" smtClean="0"/>
            </a:br>
            <a:r>
              <a:rPr lang="en-US" altLang="en-US" sz="2000" dirty="0" smtClean="0"/>
              <a:t>Some Guidelines</a:t>
            </a:r>
          </a:p>
        </p:txBody>
      </p:sp>
      <p:graphicFrame>
        <p:nvGraphicFramePr>
          <p:cNvPr id="2089" name="Object 41"/>
          <p:cNvGraphicFramePr>
            <a:graphicFrameLocks noGrp="1" noChangeAspect="1"/>
          </p:cNvGraphicFramePr>
          <p:nvPr>
            <p:ph type="tbl" idx="1"/>
          </p:nvPr>
        </p:nvGraphicFramePr>
        <p:xfrm>
          <a:off x="577856" y="2097091"/>
          <a:ext cx="5459413" cy="7240587"/>
        </p:xfrm>
        <a:graphic>
          <a:graphicData uri="http://schemas.openxmlformats.org/presentationml/2006/ole">
            <mc:AlternateContent xmlns:mc="http://schemas.openxmlformats.org/markup-compatibility/2006">
              <mc:Choice xmlns:v="urn:schemas-microsoft-com:vml" Requires="v">
                <p:oleObj spid="_x0000_s2218"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6" y="2097091"/>
                        <a:ext cx="5459413" cy="724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Text Box 4"/>
          <p:cNvSpPr txBox="1">
            <a:spLocks noChangeArrowheads="1"/>
          </p:cNvSpPr>
          <p:nvPr/>
        </p:nvSpPr>
        <p:spPr bwMode="auto">
          <a:xfrm>
            <a:off x="76200" y="1039821"/>
            <a:ext cx="66294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latin typeface="Arial" charset="0"/>
              </a:rPr>
              <a:t>Is an art form: requires consideration of substantive, statistical and practical considerations</a:t>
            </a:r>
            <a:endParaRPr lang="en-US" altLang="en-US" sz="1400" b="1" dirty="0">
              <a:solidFill>
                <a:srgbClr val="000000"/>
              </a:solidFill>
              <a:latin typeface="Arial" charset="0"/>
            </a:endParaRPr>
          </a:p>
        </p:txBody>
      </p:sp>
      <p:sp>
        <p:nvSpPr>
          <p:cNvPr id="2092" name="Rectangle 14"/>
          <p:cNvSpPr>
            <a:spLocks noChangeArrowheads="1"/>
          </p:cNvSpPr>
          <p:nvPr/>
        </p:nvSpPr>
        <p:spPr bwMode="auto">
          <a:xfrm>
            <a:off x="0" y="8001001"/>
            <a:ext cx="6858000" cy="639764"/>
          </a:xfrm>
          <a:prstGeom prst="rect">
            <a:avLst/>
          </a:prstGeom>
          <a:noFill/>
          <a:ln w="9525">
            <a:noFill/>
            <a:miter lim="800000"/>
            <a:headEnd/>
            <a:tailEnd/>
          </a:ln>
        </p:spPr>
        <p:txBody>
          <a:bodyPr anchor="ctr"/>
          <a:lstStyle/>
          <a:p>
            <a:pPr algn="ctr" eaLnBrk="0" hangingPunct="0"/>
            <a:r>
              <a:rPr lang="en-US" altLang="en-US" sz="1800" b="1" dirty="0">
                <a:solidFill>
                  <a:schemeClr val="tx2"/>
                </a:solidFill>
                <a:latin typeface="Arial" charset="0"/>
              </a:rPr>
              <a:t>P value threshold for reporting might be higher than other contexts, </a:t>
            </a:r>
            <a:r>
              <a:rPr lang="en-US" altLang="en-US" sz="1800" b="1" dirty="0" smtClean="0">
                <a:solidFill>
                  <a:schemeClr val="tx2"/>
                </a:solidFill>
                <a:latin typeface="Arial" charset="0"/>
              </a:rPr>
              <a:t>but p value </a:t>
            </a:r>
            <a:r>
              <a:rPr lang="en-US" altLang="en-US" sz="1800" b="1" dirty="0">
                <a:solidFill>
                  <a:schemeClr val="tx2"/>
                </a:solidFill>
                <a:latin typeface="Arial" charset="0"/>
              </a:rPr>
              <a:t>interpretation is no different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 name="Rectangle 2"/>
          <p:cNvSpPr>
            <a:spLocks noGrp="1" noChangeArrowheads="1"/>
          </p:cNvSpPr>
          <p:nvPr>
            <p:ph type="title"/>
          </p:nvPr>
        </p:nvSpPr>
        <p:spPr>
          <a:xfrm>
            <a:off x="266700" y="-76196"/>
            <a:ext cx="6515100" cy="747713"/>
          </a:xfrm>
        </p:spPr>
        <p:txBody>
          <a:bodyPr lIns="87312" tIns="42862" rIns="87312" bIns="42862" anchor="b"/>
          <a:lstStyle/>
          <a:p>
            <a:r>
              <a:rPr lang="en-US" altLang="en-US" dirty="0" smtClean="0"/>
              <a:t>Does AZT after needlesticks prevent HIV?</a:t>
            </a:r>
          </a:p>
        </p:txBody>
      </p:sp>
      <p:sp>
        <p:nvSpPr>
          <p:cNvPr id="3219" name="Rectangle 3"/>
          <p:cNvSpPr>
            <a:spLocks noGrp="1" noChangeArrowheads="1"/>
          </p:cNvSpPr>
          <p:nvPr>
            <p:ph type="body" idx="1"/>
          </p:nvPr>
        </p:nvSpPr>
        <p:spPr/>
        <p:txBody>
          <a:bodyPr lIns="87312" tIns="42862" rIns="87312" bIns="42862"/>
          <a:lstStyle/>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graphicFrame>
        <p:nvGraphicFramePr>
          <p:cNvPr id="3214" name="Object 142"/>
          <p:cNvGraphicFramePr>
            <a:graphicFrameLocks/>
          </p:cNvGraphicFramePr>
          <p:nvPr/>
        </p:nvGraphicFramePr>
        <p:xfrm>
          <a:off x="3352800" y="3295653"/>
          <a:ext cx="4248150" cy="1657349"/>
        </p:xfrm>
        <a:graphic>
          <a:graphicData uri="http://schemas.openxmlformats.org/presentationml/2006/ole">
            <mc:AlternateContent xmlns:mc="http://schemas.openxmlformats.org/markup-compatibility/2006">
              <mc:Choice xmlns:v="urn:schemas-microsoft-com:vml" Requires="v">
                <p:oleObj spid="_x0000_s3734" name="Document" r:id="rId4" imgW="4282289" imgH="1616044" progId="Word.Document.8">
                  <p:embed/>
                </p:oleObj>
              </mc:Choice>
              <mc:Fallback>
                <p:oleObj name="Document" r:id="rId4" imgW="4282289" imgH="161604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9565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0" name="Text Box 4"/>
          <p:cNvSpPr txBox="1">
            <a:spLocks noChangeArrowheads="1"/>
          </p:cNvSpPr>
          <p:nvPr/>
        </p:nvSpPr>
        <p:spPr bwMode="auto">
          <a:xfrm>
            <a:off x="1676400" y="2590805"/>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3221" name="Text Box 5"/>
          <p:cNvSpPr txBox="1">
            <a:spLocks noChangeArrowheads="1"/>
          </p:cNvSpPr>
          <p:nvPr/>
        </p:nvSpPr>
        <p:spPr bwMode="auto">
          <a:xfrm>
            <a:off x="3886200" y="2667005"/>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3222" name="Line 6"/>
          <p:cNvSpPr>
            <a:spLocks noChangeShapeType="1"/>
          </p:cNvSpPr>
          <p:nvPr/>
        </p:nvSpPr>
        <p:spPr bwMode="auto">
          <a:xfrm flipH="1">
            <a:off x="2743200" y="2743204"/>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223" name="Line 7"/>
          <p:cNvSpPr>
            <a:spLocks noChangeShapeType="1"/>
          </p:cNvSpPr>
          <p:nvPr/>
        </p:nvSpPr>
        <p:spPr bwMode="auto">
          <a:xfrm>
            <a:off x="3276600" y="2743204"/>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224" name="Text Box 8"/>
          <p:cNvSpPr txBox="1">
            <a:spLocks noChangeArrowheads="1"/>
          </p:cNvSpPr>
          <p:nvPr/>
        </p:nvSpPr>
        <p:spPr bwMode="auto">
          <a:xfrm>
            <a:off x="228600" y="8382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3225" name="Text Box 9"/>
          <p:cNvSpPr txBox="1">
            <a:spLocks noChangeArrowheads="1"/>
          </p:cNvSpPr>
          <p:nvPr/>
        </p:nvSpPr>
        <p:spPr bwMode="auto">
          <a:xfrm>
            <a:off x="304800" y="22860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3215" name="Object 143"/>
          <p:cNvGraphicFramePr>
            <a:graphicFrameLocks/>
          </p:cNvGraphicFramePr>
          <p:nvPr/>
        </p:nvGraphicFramePr>
        <p:xfrm>
          <a:off x="990600" y="1066800"/>
          <a:ext cx="5124450" cy="1371600"/>
        </p:xfrm>
        <a:graphic>
          <a:graphicData uri="http://schemas.openxmlformats.org/presentationml/2006/ole">
            <mc:AlternateContent xmlns:mc="http://schemas.openxmlformats.org/markup-compatibility/2006">
              <mc:Choice xmlns:v="urn:schemas-microsoft-com:vml" Requires="v">
                <p:oleObj spid="_x0000_s3735" name="Document" r:id="rId6" imgW="6332899" imgH="1625097" progId="Word.Document.8">
                  <p:embed/>
                </p:oleObj>
              </mc:Choice>
              <mc:Fallback>
                <p:oleObj name="Document" r:id="rId6" imgW="6332899" imgH="1625097"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66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6" name="Object 144"/>
          <p:cNvGraphicFramePr>
            <a:graphicFrameLocks/>
          </p:cNvGraphicFramePr>
          <p:nvPr/>
        </p:nvGraphicFramePr>
        <p:xfrm>
          <a:off x="0" y="3352806"/>
          <a:ext cx="4248150" cy="1657349"/>
        </p:xfrm>
        <a:graphic>
          <a:graphicData uri="http://schemas.openxmlformats.org/presentationml/2006/ole">
            <mc:AlternateContent xmlns:mc="http://schemas.openxmlformats.org/markup-compatibility/2006">
              <mc:Choice xmlns:v="urn:schemas-microsoft-com:vml" Requires="v">
                <p:oleObj spid="_x0000_s3736" name="Document" r:id="rId8" imgW="4282289" imgH="1616044" progId="Word.Document.8">
                  <p:embed/>
                </p:oleObj>
              </mc:Choice>
              <mc:Fallback>
                <p:oleObj name="Document" r:id="rId8" imgW="4282289" imgH="161604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52806"/>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6" name="Text Box 14"/>
          <p:cNvSpPr txBox="1">
            <a:spLocks noChangeArrowheads="1"/>
          </p:cNvSpPr>
          <p:nvPr/>
        </p:nvSpPr>
        <p:spPr bwMode="auto">
          <a:xfrm>
            <a:off x="4648200" y="1369372"/>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dirty="0"/>
              <a:t>OR</a:t>
            </a:r>
            <a:r>
              <a:rPr lang="en-US" altLang="en-US" baseline="-25000" dirty="0"/>
              <a:t>crude</a:t>
            </a:r>
            <a:r>
              <a:rPr lang="en-US" altLang="en-US" dirty="0"/>
              <a:t> = 0.61</a:t>
            </a:r>
          </a:p>
        </p:txBody>
      </p:sp>
      <p:sp>
        <p:nvSpPr>
          <p:cNvPr id="3227" name="Text Box 15"/>
          <p:cNvSpPr txBox="1">
            <a:spLocks noChangeArrowheads="1"/>
          </p:cNvSpPr>
          <p:nvPr/>
        </p:nvSpPr>
        <p:spPr bwMode="auto">
          <a:xfrm>
            <a:off x="1365460" y="5103172"/>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sp>
        <p:nvSpPr>
          <p:cNvPr id="3228" name="Text Box 18"/>
          <p:cNvSpPr txBox="1">
            <a:spLocks noChangeArrowheads="1"/>
          </p:cNvSpPr>
          <p:nvPr/>
        </p:nvSpPr>
        <p:spPr bwMode="auto">
          <a:xfrm>
            <a:off x="4717516" y="5026972"/>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graphicFrame>
        <p:nvGraphicFramePr>
          <p:cNvPr id="3217" name="Object 145"/>
          <p:cNvGraphicFramePr>
            <a:graphicFrameLocks noChangeAspect="1"/>
          </p:cNvGraphicFramePr>
          <p:nvPr>
            <p:extLst>
              <p:ext uri="{D42A27DB-BD31-4B8C-83A1-F6EECF244321}">
                <p14:modId xmlns:p14="http://schemas.microsoft.com/office/powerpoint/2010/main" val="295076778"/>
              </p:ext>
            </p:extLst>
          </p:nvPr>
        </p:nvGraphicFramePr>
        <p:xfrm>
          <a:off x="285750" y="6819900"/>
          <a:ext cx="6953250" cy="6515100"/>
        </p:xfrm>
        <a:graphic>
          <a:graphicData uri="http://schemas.openxmlformats.org/presentationml/2006/ole">
            <mc:AlternateContent xmlns:mc="http://schemas.openxmlformats.org/markup-compatibility/2006">
              <mc:Choice xmlns:v="urn:schemas-microsoft-com:vml" Requires="v">
                <p:oleObj spid="_x0000_s3737" name="Document" r:id="rId10" imgW="7114032" imgH="6405372" progId="Word.Document.8">
                  <p:embed/>
                </p:oleObj>
              </mc:Choice>
              <mc:Fallback>
                <p:oleObj name="Document" r:id="rId10" imgW="7114032" imgH="6405372" progId="Word.Document.8">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68199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90600" y="8682335"/>
            <a:ext cx="6400800" cy="461665"/>
          </a:xfrm>
          <a:prstGeom prst="rect">
            <a:avLst/>
          </a:prstGeom>
          <a:noFill/>
        </p:spPr>
        <p:txBody>
          <a:bodyPr wrap="square" rtlCol="0">
            <a:spAutoFit/>
          </a:bodyPr>
          <a:lstStyle/>
          <a:p>
            <a:r>
              <a:rPr lang="en-US" b="1" dirty="0" smtClean="0">
                <a:latin typeface="+mn-lt"/>
              </a:rPr>
              <a:t>Report or ignore interaction?</a:t>
            </a:r>
            <a:endParaRPr lang="en-US" b="1" dirty="0">
              <a:latin typeface="+mn-lt"/>
            </a:endParaRPr>
          </a:p>
        </p:txBody>
      </p:sp>
      <p:grpSp>
        <p:nvGrpSpPr>
          <p:cNvPr id="18" name="Group 17"/>
          <p:cNvGrpSpPr/>
          <p:nvPr/>
        </p:nvGrpSpPr>
        <p:grpSpPr>
          <a:xfrm>
            <a:off x="3124200" y="5275865"/>
            <a:ext cx="3733800" cy="1634493"/>
            <a:chOff x="3404903" y="3347709"/>
            <a:chExt cx="3733800" cy="1634493"/>
          </a:xfrm>
        </p:grpSpPr>
        <p:sp>
          <p:nvSpPr>
            <p:cNvPr id="19" name="Text Box 2"/>
            <p:cNvSpPr txBox="1">
              <a:spLocks noChangeArrowheads="1"/>
            </p:cNvSpPr>
            <p:nvPr/>
          </p:nvSpPr>
          <p:spPr bwMode="auto">
            <a:xfrm flipH="1">
              <a:off x="3404903" y="3347709"/>
              <a:ext cx="1776697" cy="88485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1900" dirty="0" smtClean="0">
                  <a:solidFill>
                    <a:srgbClr val="000000"/>
                  </a:solidFill>
                  <a:latin typeface="Arial" charset="0"/>
                </a:rPr>
                <a:t>Needlestick Severity</a:t>
              </a:r>
              <a:endParaRPr lang="en-US" sz="1900" dirty="0">
                <a:solidFill>
                  <a:srgbClr val="000000"/>
                </a:solidFill>
                <a:latin typeface="Arial" charset="0"/>
              </a:endParaRPr>
            </a:p>
          </p:txBody>
        </p:sp>
        <p:sp>
          <p:nvSpPr>
            <p:cNvPr id="20" name="Text Box 2"/>
            <p:cNvSpPr txBox="1">
              <a:spLocks noChangeArrowheads="1"/>
            </p:cNvSpPr>
            <p:nvPr/>
          </p:nvSpPr>
          <p:spPr bwMode="auto">
            <a:xfrm flipH="1">
              <a:off x="4800600" y="4376163"/>
              <a:ext cx="737903"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smtClean="0">
                  <a:solidFill>
                    <a:srgbClr val="000000"/>
                  </a:solidFill>
                  <a:latin typeface="Arial" charset="0"/>
                </a:rPr>
                <a:t>AZT</a:t>
              </a:r>
              <a:endParaRPr lang="en-US" sz="2000" dirty="0">
                <a:solidFill>
                  <a:srgbClr val="000000"/>
                </a:solidFill>
                <a:latin typeface="Arial" charset="0"/>
              </a:endParaRPr>
            </a:p>
          </p:txBody>
        </p:sp>
        <p:sp>
          <p:nvSpPr>
            <p:cNvPr id="21" name="Text Box 2"/>
            <p:cNvSpPr txBox="1">
              <a:spLocks noChangeArrowheads="1"/>
            </p:cNvSpPr>
            <p:nvPr/>
          </p:nvSpPr>
          <p:spPr bwMode="auto">
            <a:xfrm flipH="1">
              <a:off x="5995703" y="4167844"/>
              <a:ext cx="1143000" cy="6155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000" dirty="0" smtClean="0">
                  <a:solidFill>
                    <a:srgbClr val="000000"/>
                  </a:solidFill>
                  <a:latin typeface="Arial" charset="0"/>
                </a:rPr>
                <a:t>HIV</a:t>
              </a:r>
              <a:endParaRPr lang="en-US" sz="2000" dirty="0">
                <a:solidFill>
                  <a:srgbClr val="000000"/>
                </a:solidFill>
                <a:latin typeface="Arial" charset="0"/>
              </a:endParaRPr>
            </a:p>
          </p:txBody>
        </p:sp>
        <p:sp>
          <p:nvSpPr>
            <p:cNvPr id="22" name="Freeform 5"/>
            <p:cNvSpPr>
              <a:spLocks/>
            </p:cNvSpPr>
            <p:nvPr/>
          </p:nvSpPr>
          <p:spPr bwMode="auto">
            <a:xfrm rot="2855394">
              <a:off x="4887132" y="3818033"/>
              <a:ext cx="1274735" cy="7964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23" name="Freeform 5"/>
            <p:cNvSpPr>
              <a:spLocks/>
            </p:cNvSpPr>
            <p:nvPr/>
          </p:nvSpPr>
          <p:spPr bwMode="auto">
            <a:xfrm rot="4236866">
              <a:off x="4599365" y="4272428"/>
              <a:ext cx="340133" cy="188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24" name="Freeform 5"/>
            <p:cNvSpPr>
              <a:spLocks/>
            </p:cNvSpPr>
            <p:nvPr/>
          </p:nvSpPr>
          <p:spPr bwMode="auto">
            <a:xfrm rot="4236866">
              <a:off x="5741690" y="4169849"/>
              <a:ext cx="299615" cy="81283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ysDash"/>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25" name="Text Box 2"/>
            <p:cNvSpPr txBox="1">
              <a:spLocks noChangeArrowheads="1"/>
            </p:cNvSpPr>
            <p:nvPr/>
          </p:nvSpPr>
          <p:spPr bwMode="auto">
            <a:xfrm flipH="1">
              <a:off x="5157503" y="4366649"/>
              <a:ext cx="1143000" cy="6155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000" b="1" dirty="0" smtClean="0">
                  <a:solidFill>
                    <a:srgbClr val="000000"/>
                  </a:solidFill>
                  <a:latin typeface="Arial" charset="0"/>
                </a:rPr>
                <a:t>?</a:t>
              </a:r>
              <a:endParaRPr lang="en-US" sz="2000" dirty="0">
                <a:solidFill>
                  <a:srgbClr val="000000"/>
                </a:solidFill>
                <a:latin typeface="Arial"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 name="Rectangle 2"/>
          <p:cNvSpPr>
            <a:spLocks noGrp="1" noChangeArrowheads="1"/>
          </p:cNvSpPr>
          <p:nvPr>
            <p:ph type="title"/>
          </p:nvPr>
        </p:nvSpPr>
        <p:spPr>
          <a:xfrm>
            <a:off x="266700" y="-76196"/>
            <a:ext cx="6515100" cy="747713"/>
          </a:xfrm>
        </p:spPr>
        <p:txBody>
          <a:bodyPr lIns="87312" tIns="42862" rIns="87312" bIns="42862" anchor="b"/>
          <a:lstStyle/>
          <a:p>
            <a:r>
              <a:rPr lang="en-US" altLang="en-US" dirty="0" smtClean="0"/>
              <a:t>Does AZT after needlesticks prevent HIV?</a:t>
            </a:r>
          </a:p>
        </p:txBody>
      </p:sp>
      <p:sp>
        <p:nvSpPr>
          <p:cNvPr id="4138" name="Text Box 16"/>
          <p:cNvSpPr txBox="1">
            <a:spLocks noChangeArrowheads="1"/>
          </p:cNvSpPr>
          <p:nvPr/>
        </p:nvSpPr>
        <p:spPr bwMode="auto">
          <a:xfrm>
            <a:off x="304800" y="5715007"/>
            <a:ext cx="4876800" cy="461665"/>
          </a:xfrm>
          <a:prstGeom prst="rect">
            <a:avLst/>
          </a:prstGeom>
          <a:noFill/>
          <a:ln w="9525">
            <a:noFill/>
            <a:miter lim="800000"/>
            <a:headEnd/>
            <a:tailEnd/>
          </a:ln>
        </p:spPr>
        <p:txBody>
          <a:bodyPr>
            <a:spAutoFit/>
          </a:bodyPr>
          <a:lstStyle/>
          <a:p>
            <a:pPr eaLnBrk="0" hangingPunct="0">
              <a:spcBef>
                <a:spcPct val="50000"/>
              </a:spcBef>
            </a:pPr>
            <a:r>
              <a:rPr lang="en-US" altLang="en-US" b="1" dirty="0">
                <a:latin typeface="Arial" charset="0"/>
              </a:rPr>
              <a:t>Report or ignore interaction?</a:t>
            </a:r>
          </a:p>
        </p:txBody>
      </p:sp>
      <p:graphicFrame>
        <p:nvGraphicFramePr>
          <p:cNvPr id="4136" name="Object 40"/>
          <p:cNvGraphicFramePr>
            <a:graphicFrameLocks noChangeAspect="1"/>
          </p:cNvGraphicFramePr>
          <p:nvPr/>
        </p:nvGraphicFramePr>
        <p:xfrm>
          <a:off x="285750" y="2400302"/>
          <a:ext cx="6953250" cy="6515100"/>
        </p:xfrm>
        <a:graphic>
          <a:graphicData uri="http://schemas.openxmlformats.org/presentationml/2006/ole">
            <mc:AlternateContent xmlns:mc="http://schemas.openxmlformats.org/markup-compatibility/2006">
              <mc:Choice xmlns:v="urn:schemas-microsoft-com:vml" Requires="v">
                <p:oleObj spid="_x0000_s4261"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2"/>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39" name="Group 18"/>
          <p:cNvGrpSpPr>
            <a:grpSpLocks/>
          </p:cNvGrpSpPr>
          <p:nvPr/>
        </p:nvGrpSpPr>
        <p:grpSpPr bwMode="auto">
          <a:xfrm>
            <a:off x="-692150" y="7473930"/>
            <a:ext cx="5797550" cy="661988"/>
            <a:chOff x="-436" y="4708"/>
            <a:chExt cx="3652" cy="417"/>
          </a:xfrm>
        </p:grpSpPr>
        <p:sp>
          <p:nvSpPr>
            <p:cNvPr id="4140" name="Text Box 5"/>
            <p:cNvSpPr txBox="1">
              <a:spLocks noChangeArrowheads="1"/>
            </p:cNvSpPr>
            <p:nvPr/>
          </p:nvSpPr>
          <p:spPr bwMode="auto">
            <a:xfrm rot="1890413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Report Interaction - A</a:t>
              </a:r>
            </a:p>
          </p:txBody>
        </p:sp>
        <p:sp>
          <p:nvSpPr>
            <p:cNvPr id="4141" name="Text Box 9"/>
            <p:cNvSpPr txBox="1">
              <a:spLocks noChangeArrowheads="1"/>
            </p:cNvSpPr>
            <p:nvPr/>
          </p:nvSpPr>
          <p:spPr bwMode="auto">
            <a:xfrm rot="1890413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Need more information - C</a:t>
              </a:r>
            </a:p>
          </p:txBody>
        </p:sp>
        <p:sp>
          <p:nvSpPr>
            <p:cNvPr id="4142" name="Text Box 10"/>
            <p:cNvSpPr txBox="1">
              <a:spLocks noChangeArrowheads="1"/>
            </p:cNvSpPr>
            <p:nvPr/>
          </p:nvSpPr>
          <p:spPr bwMode="auto">
            <a:xfrm rot="18904130">
              <a:off x="467" y="4708"/>
              <a:ext cx="2008" cy="252"/>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Ignore Interaction - B</a:t>
              </a:r>
              <a:endParaRPr lang="en-US" altLang="en-US" sz="2000" b="1" dirty="0">
                <a:latin typeface="Arial"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 name="Rectangle 2"/>
          <p:cNvSpPr>
            <a:spLocks noGrp="1" noChangeArrowheads="1"/>
          </p:cNvSpPr>
          <p:nvPr>
            <p:ph type="title"/>
          </p:nvPr>
        </p:nvSpPr>
        <p:spPr>
          <a:xfrm>
            <a:off x="266700" y="-76196"/>
            <a:ext cx="6515100" cy="747713"/>
          </a:xfrm>
        </p:spPr>
        <p:txBody>
          <a:bodyPr lIns="87312" tIns="42862" rIns="87312" bIns="42862" anchor="b"/>
          <a:lstStyle/>
          <a:p>
            <a:r>
              <a:rPr lang="en-US" altLang="en-US" dirty="0" smtClean="0"/>
              <a:t>Does AZT after needlesticks prevent HIV?</a:t>
            </a:r>
          </a:p>
        </p:txBody>
      </p:sp>
      <p:sp>
        <p:nvSpPr>
          <p:cNvPr id="5162" name="Text Box 3"/>
          <p:cNvSpPr txBox="1">
            <a:spLocks noChangeArrowheads="1"/>
          </p:cNvSpPr>
          <p:nvPr/>
        </p:nvSpPr>
        <p:spPr bwMode="auto">
          <a:xfrm>
            <a:off x="304800" y="5715007"/>
            <a:ext cx="4876800" cy="461665"/>
          </a:xfrm>
          <a:prstGeom prst="rect">
            <a:avLst/>
          </a:prstGeom>
          <a:noFill/>
          <a:ln w="9525">
            <a:noFill/>
            <a:miter lim="800000"/>
            <a:headEnd/>
            <a:tailEnd/>
          </a:ln>
        </p:spPr>
        <p:txBody>
          <a:bodyPr>
            <a:spAutoFit/>
          </a:bodyPr>
          <a:lstStyle/>
          <a:p>
            <a:pPr eaLnBrk="0" hangingPunct="0">
              <a:spcBef>
                <a:spcPct val="50000"/>
              </a:spcBef>
            </a:pPr>
            <a:r>
              <a:rPr lang="en-US" altLang="en-US" b="1" dirty="0">
                <a:latin typeface="Arial" charset="0"/>
              </a:rPr>
              <a:t>Report or ignore interaction?</a:t>
            </a:r>
          </a:p>
        </p:txBody>
      </p:sp>
      <p:graphicFrame>
        <p:nvGraphicFramePr>
          <p:cNvPr id="5160" name="Object 40"/>
          <p:cNvGraphicFramePr>
            <a:graphicFrameLocks noChangeAspect="1"/>
          </p:cNvGraphicFramePr>
          <p:nvPr/>
        </p:nvGraphicFramePr>
        <p:xfrm>
          <a:off x="285750" y="2400302"/>
          <a:ext cx="6953250" cy="6515100"/>
        </p:xfrm>
        <a:graphic>
          <a:graphicData uri="http://schemas.openxmlformats.org/presentationml/2006/ole">
            <mc:AlternateContent xmlns:mc="http://schemas.openxmlformats.org/markup-compatibility/2006">
              <mc:Choice xmlns:v="urn:schemas-microsoft-com:vml" Requires="v">
                <p:oleObj spid="_x0000_s5288"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2"/>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63" name="Group 5"/>
          <p:cNvGrpSpPr>
            <a:grpSpLocks/>
          </p:cNvGrpSpPr>
          <p:nvPr/>
        </p:nvGrpSpPr>
        <p:grpSpPr bwMode="auto">
          <a:xfrm>
            <a:off x="-692150" y="7477110"/>
            <a:ext cx="5797550" cy="658813"/>
            <a:chOff x="-436" y="4710"/>
            <a:chExt cx="3652" cy="415"/>
          </a:xfrm>
        </p:grpSpPr>
        <p:sp>
          <p:nvSpPr>
            <p:cNvPr id="5164" name="Text Box 5"/>
            <p:cNvSpPr txBox="1">
              <a:spLocks noChangeArrowheads="1"/>
            </p:cNvSpPr>
            <p:nvPr/>
          </p:nvSpPr>
          <p:spPr bwMode="auto">
            <a:xfrm rot="1890413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Report Interaction - A</a:t>
              </a:r>
            </a:p>
          </p:txBody>
        </p:sp>
        <p:sp>
          <p:nvSpPr>
            <p:cNvPr id="5165" name="Text Box 9"/>
            <p:cNvSpPr txBox="1">
              <a:spLocks noChangeArrowheads="1"/>
            </p:cNvSpPr>
            <p:nvPr/>
          </p:nvSpPr>
          <p:spPr bwMode="auto">
            <a:xfrm rot="1890413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Need more information - C</a:t>
              </a:r>
            </a:p>
          </p:txBody>
        </p:sp>
        <p:sp>
          <p:nvSpPr>
            <p:cNvPr id="5166" name="Text Box 10"/>
            <p:cNvSpPr txBox="1">
              <a:spLocks noChangeArrowheads="1"/>
            </p:cNvSpPr>
            <p:nvPr/>
          </p:nvSpPr>
          <p:spPr bwMode="auto">
            <a:xfrm rot="18904130">
              <a:off x="469" y="4710"/>
              <a:ext cx="2008" cy="252"/>
            </a:xfrm>
            <a:prstGeom prst="rect">
              <a:avLst/>
            </a:prstGeom>
            <a:noFill/>
            <a:ln w="41275" algn="ctr">
              <a:solidFill>
                <a:srgbClr val="FF0000"/>
              </a:solidFill>
              <a:miter lim="800000"/>
              <a:headEnd/>
              <a:tailEnd/>
            </a:ln>
          </p:spPr>
          <p:txBody>
            <a:bodyPr>
              <a:spAutoFit/>
            </a:bodyPr>
            <a:lstStyle/>
            <a:p>
              <a:pPr algn="r" eaLnBrk="0" hangingPunct="0">
                <a:spcBef>
                  <a:spcPct val="50000"/>
                </a:spcBef>
              </a:pPr>
              <a:r>
                <a:rPr lang="en-US" altLang="en-US" sz="2000" dirty="0">
                  <a:latin typeface="Arial" charset="0"/>
                </a:rPr>
                <a:t>Ignore Interaction - B</a:t>
              </a:r>
              <a:endParaRPr lang="en-US" altLang="en-US" sz="2000" b="1" dirty="0">
                <a:latin typeface="Arial"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5" name="Rectangle 2"/>
          <p:cNvSpPr>
            <a:spLocks noGrp="1" noChangeArrowheads="1"/>
          </p:cNvSpPr>
          <p:nvPr>
            <p:ph type="title"/>
          </p:nvPr>
        </p:nvSpPr>
        <p:spPr/>
        <p:txBody>
          <a:bodyPr lIns="87312" tIns="42862" rIns="87312" bIns="42862" anchor="b"/>
          <a:lstStyle/>
          <a:p>
            <a:r>
              <a:rPr lang="en-US" altLang="en-US" sz="2800" dirty="0" smtClean="0"/>
              <a:t>If No Interaction, What Next?</a:t>
            </a:r>
            <a:r>
              <a:rPr lang="en-US" altLang="en-US" dirty="0" smtClean="0"/>
              <a:t> </a:t>
            </a:r>
          </a:p>
        </p:txBody>
      </p:sp>
      <p:sp>
        <p:nvSpPr>
          <p:cNvPr id="6256" name="Rectangle 3"/>
          <p:cNvSpPr>
            <a:spLocks noGrp="1" noChangeArrowheads="1"/>
          </p:cNvSpPr>
          <p:nvPr>
            <p:ph type="body" idx="1"/>
          </p:nvPr>
        </p:nvSpPr>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6257" name="Text Box 4"/>
          <p:cNvSpPr txBox="1">
            <a:spLocks noChangeArrowheads="1"/>
          </p:cNvSpPr>
          <p:nvPr/>
        </p:nvSpPr>
        <p:spPr bwMode="auto">
          <a:xfrm>
            <a:off x="1752600" y="3733804"/>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6258" name="Text Box 5"/>
          <p:cNvSpPr txBox="1">
            <a:spLocks noChangeArrowheads="1"/>
          </p:cNvSpPr>
          <p:nvPr/>
        </p:nvSpPr>
        <p:spPr bwMode="auto">
          <a:xfrm>
            <a:off x="4191000" y="3810006"/>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6259" name="Line 6"/>
          <p:cNvSpPr>
            <a:spLocks noChangeShapeType="1"/>
          </p:cNvSpPr>
          <p:nvPr/>
        </p:nvSpPr>
        <p:spPr bwMode="auto">
          <a:xfrm flipH="1">
            <a:off x="2819400" y="3810004"/>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60" name="Line 7"/>
          <p:cNvSpPr>
            <a:spLocks noChangeShapeType="1"/>
          </p:cNvSpPr>
          <p:nvPr/>
        </p:nvSpPr>
        <p:spPr bwMode="auto">
          <a:xfrm>
            <a:off x="3505200" y="3810004"/>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61" name="Text Box 8"/>
          <p:cNvSpPr txBox="1">
            <a:spLocks noChangeArrowheads="1"/>
          </p:cNvSpPr>
          <p:nvPr/>
        </p:nvSpPr>
        <p:spPr bwMode="auto">
          <a:xfrm>
            <a:off x="381000" y="1752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6262" name="Text Box 9"/>
          <p:cNvSpPr txBox="1">
            <a:spLocks noChangeArrowheads="1"/>
          </p:cNvSpPr>
          <p:nvPr/>
        </p:nvSpPr>
        <p:spPr bwMode="auto">
          <a:xfrm>
            <a:off x="304800" y="3657599"/>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6252" name="Object 108"/>
          <p:cNvGraphicFramePr>
            <a:graphicFrameLocks/>
          </p:cNvGraphicFramePr>
          <p:nvPr/>
        </p:nvGraphicFramePr>
        <p:xfrm>
          <a:off x="990600" y="1981200"/>
          <a:ext cx="5124450" cy="1371600"/>
        </p:xfrm>
        <a:graphic>
          <a:graphicData uri="http://schemas.openxmlformats.org/presentationml/2006/ole">
            <mc:AlternateContent xmlns:mc="http://schemas.openxmlformats.org/markup-compatibility/2006">
              <mc:Choice xmlns:v="urn:schemas-microsoft-com:vml" Requires="v">
                <p:oleObj spid="_x0000_s6639" name="Document" r:id="rId4" imgW="6332899" imgH="1625097" progId="Word.Document.8">
                  <p:embed/>
                </p:oleObj>
              </mc:Choice>
              <mc:Fallback>
                <p:oleObj name="Document" r:id="rId4" imgW="6332899" imgH="1625097" progId="Word.Document.8">
                  <p:embed/>
                  <p:pic>
                    <p:nvPicPr>
                      <p:cNvPr id="0" name="Picture 1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3" name="Object 109"/>
          <p:cNvGraphicFramePr>
            <a:graphicFrameLocks/>
          </p:cNvGraphicFramePr>
          <p:nvPr/>
        </p:nvGraphicFramePr>
        <p:xfrm>
          <a:off x="0" y="4800605"/>
          <a:ext cx="4248150" cy="1657349"/>
        </p:xfrm>
        <a:graphic>
          <a:graphicData uri="http://schemas.openxmlformats.org/presentationml/2006/ole">
            <mc:AlternateContent xmlns:mc="http://schemas.openxmlformats.org/markup-compatibility/2006">
              <mc:Choice xmlns:v="urn:schemas-microsoft-com:vml" Requires="v">
                <p:oleObj spid="_x0000_s6640" name="Document" r:id="rId6" imgW="4282289" imgH="1616044" progId="Word.Document.8">
                  <p:embed/>
                </p:oleObj>
              </mc:Choice>
              <mc:Fallback>
                <p:oleObj name="Document" r:id="rId6" imgW="4282289" imgH="1616044" progId="Word.Document.8">
                  <p:embed/>
                  <p:pic>
                    <p:nvPicPr>
                      <p:cNvPr id="0" name="Picture 10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5"/>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3" name="Text Box 14"/>
          <p:cNvSpPr txBox="1">
            <a:spLocks noChangeArrowheads="1"/>
          </p:cNvSpPr>
          <p:nvPr/>
        </p:nvSpPr>
        <p:spPr bwMode="auto">
          <a:xfrm>
            <a:off x="4648200" y="3198174"/>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6264" name="Text Box 15"/>
          <p:cNvSpPr txBox="1">
            <a:spLocks noChangeArrowheads="1"/>
          </p:cNvSpPr>
          <p:nvPr/>
        </p:nvSpPr>
        <p:spPr bwMode="auto">
          <a:xfrm>
            <a:off x="1822659" y="6627175"/>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6254" name="Object 110"/>
          <p:cNvGraphicFramePr>
            <a:graphicFrameLocks/>
          </p:cNvGraphicFramePr>
          <p:nvPr/>
        </p:nvGraphicFramePr>
        <p:xfrm>
          <a:off x="3352800" y="4876803"/>
          <a:ext cx="4248150" cy="1657349"/>
        </p:xfrm>
        <a:graphic>
          <a:graphicData uri="http://schemas.openxmlformats.org/presentationml/2006/ole">
            <mc:AlternateContent xmlns:mc="http://schemas.openxmlformats.org/markup-compatibility/2006">
              <mc:Choice xmlns:v="urn:schemas-microsoft-com:vml" Requires="v">
                <p:oleObj spid="_x0000_s6641" name="Document" r:id="rId8" imgW="4282289" imgH="1616044" progId="Word.Document.8">
                  <p:embed/>
                </p:oleObj>
              </mc:Choice>
              <mc:Fallback>
                <p:oleObj name="Document" r:id="rId8" imgW="4282289" imgH="1616044" progId="Word.Document.8">
                  <p:embed/>
                  <p:pic>
                    <p:nvPicPr>
                      <p:cNvPr id="0" name="Picture 1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768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5" name="Text Box 18"/>
          <p:cNvSpPr txBox="1">
            <a:spLocks noChangeArrowheads="1"/>
          </p:cNvSpPr>
          <p:nvPr/>
        </p:nvSpPr>
        <p:spPr bwMode="auto">
          <a:xfrm>
            <a:off x="4793716" y="6627175"/>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sp>
        <p:nvSpPr>
          <p:cNvPr id="6266" name="Text Box 19"/>
          <p:cNvSpPr txBox="1">
            <a:spLocks noChangeArrowheads="1"/>
          </p:cNvSpPr>
          <p:nvPr/>
        </p:nvSpPr>
        <p:spPr bwMode="auto">
          <a:xfrm>
            <a:off x="762000" y="7391404"/>
            <a:ext cx="5334000" cy="707886"/>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Arial" charset="0"/>
              </a:rPr>
              <a:t>How would you summarize these strata into one number?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2"/>
          <p:cNvSpPr>
            <a:spLocks noGrp="1" noChangeArrowheads="1"/>
          </p:cNvSpPr>
          <p:nvPr>
            <p:ph type="title"/>
          </p:nvPr>
        </p:nvSpPr>
        <p:spPr>
          <a:xfrm>
            <a:off x="457200" y="395291"/>
            <a:ext cx="5829300" cy="747712"/>
          </a:xfrm>
        </p:spPr>
        <p:txBody>
          <a:bodyPr/>
          <a:lstStyle/>
          <a:p>
            <a:r>
              <a:rPr lang="en-US" altLang="en-US" dirty="0" smtClean="0"/>
              <a:t>Assuming Interaction is Not Present, Form a Summary of the </a:t>
            </a:r>
            <a:r>
              <a:rPr lang="en-US" altLang="en-US" dirty="0" smtClean="0"/>
              <a:t>Unconfounded</a:t>
            </a:r>
            <a:r>
              <a:rPr lang="en-US" altLang="en-US" dirty="0" smtClean="0"/>
              <a:t> Stratum-Specific Estimates</a:t>
            </a:r>
          </a:p>
        </p:txBody>
      </p:sp>
      <p:sp>
        <p:nvSpPr>
          <p:cNvPr id="13315" name="Rectangle 3"/>
          <p:cNvSpPr>
            <a:spLocks noGrp="1" noChangeArrowheads="1"/>
          </p:cNvSpPr>
          <p:nvPr>
            <p:ph type="body" idx="1"/>
          </p:nvPr>
        </p:nvSpPr>
        <p:spPr>
          <a:xfrm>
            <a:off x="209550" y="1471619"/>
            <a:ext cx="6343650" cy="7519987"/>
          </a:xfrm>
        </p:spPr>
        <p:txBody>
          <a:bodyPr/>
          <a:lstStyle/>
          <a:p>
            <a:r>
              <a:rPr lang="en-US" altLang="en-US" sz="2400" dirty="0" smtClean="0"/>
              <a:t>Construct a weighted average of the strata</a:t>
            </a:r>
            <a:endParaRPr lang="en-US" altLang="en-US" dirty="0" smtClean="0"/>
          </a:p>
          <a:p>
            <a:pPr lvl="1"/>
            <a:r>
              <a:rPr lang="en-US" altLang="en-US" dirty="0" smtClean="0"/>
              <a:t>Assign weights to the individual strata</a:t>
            </a:r>
          </a:p>
          <a:p>
            <a:pPr lvl="1"/>
            <a:r>
              <a:rPr lang="en-US" altLang="en-US" dirty="0" smtClean="0"/>
              <a:t>Summary Adjusted Estimate = Weighted Average of the stratum-specific estimates  </a:t>
            </a:r>
          </a:p>
          <a:p>
            <a:endParaRPr lang="en-US" altLang="en-US" dirty="0" smtClean="0"/>
          </a:p>
          <a:p>
            <a:endParaRPr lang="en-US" altLang="en-US" dirty="0" smtClean="0"/>
          </a:p>
          <a:p>
            <a:endParaRPr lang="en-US" altLang="en-US" dirty="0" smtClean="0"/>
          </a:p>
          <a:p>
            <a:endParaRPr lang="en-US" altLang="en-US" i="1" dirty="0" smtClean="0"/>
          </a:p>
          <a:p>
            <a:pPr lvl="1"/>
            <a:r>
              <a:rPr lang="en-US" altLang="en-US" dirty="0" smtClean="0"/>
              <a:t>a simple mean is a weighted average where the weights are equal to 1</a:t>
            </a:r>
          </a:p>
          <a:p>
            <a:pPr lvl="1"/>
            <a:endParaRPr lang="en-US" altLang="en-US" dirty="0" smtClean="0"/>
          </a:p>
          <a:p>
            <a:pPr lvl="1"/>
            <a:endParaRPr lang="en-US" altLang="en-US" dirty="0" smtClean="0"/>
          </a:p>
          <a:p>
            <a:pPr lvl="1"/>
            <a:endParaRPr lang="en-US" altLang="en-US" sz="800" dirty="0" smtClean="0"/>
          </a:p>
          <a:p>
            <a:pPr lvl="1"/>
            <a:r>
              <a:rPr lang="en-US" altLang="en-US" dirty="0" smtClean="0"/>
              <a:t>which weights to use depends on type of effect estimate desired (OR, RR, RD), characteristics of the data, and goal of research</a:t>
            </a:r>
          </a:p>
          <a:p>
            <a:pPr lvl="1"/>
            <a:endParaRPr lang="en-US" altLang="en-US" sz="800" dirty="0" smtClean="0"/>
          </a:p>
          <a:p>
            <a:pPr lvl="1"/>
            <a:r>
              <a:rPr lang="en-US" altLang="en-US" dirty="0"/>
              <a:t>e</a:t>
            </a:r>
            <a:r>
              <a:rPr lang="en-US" altLang="en-US" dirty="0" smtClean="0"/>
              <a:t>xamples of weighted average methods  </a:t>
            </a:r>
          </a:p>
          <a:p>
            <a:pPr marL="1085850" lvl="2"/>
            <a:r>
              <a:rPr lang="en-US" altLang="en-US" dirty="0" smtClean="0"/>
              <a:t>Woolf’s method</a:t>
            </a:r>
          </a:p>
          <a:p>
            <a:pPr marL="1085850" lvl="2"/>
            <a:r>
              <a:rPr lang="en-US" altLang="en-US" dirty="0" smtClean="0"/>
              <a:t>Mantel-Haenszel method (most common)</a:t>
            </a:r>
          </a:p>
          <a:p>
            <a:pPr algn="ctr">
              <a:buFontTx/>
              <a:buNone/>
            </a:pPr>
            <a:endParaRPr lang="en-US" altLang="en-US" dirty="0" smtClean="0"/>
          </a:p>
        </p:txBody>
      </p:sp>
      <p:graphicFrame>
        <p:nvGraphicFramePr>
          <p:cNvPr id="13316" name="Object 71"/>
          <p:cNvGraphicFramePr>
            <a:graphicFrameLocks noChangeAspect="1"/>
          </p:cNvGraphicFramePr>
          <p:nvPr/>
        </p:nvGraphicFramePr>
        <p:xfrm>
          <a:off x="952500" y="3201991"/>
          <a:ext cx="4991100" cy="1293811"/>
        </p:xfrm>
        <a:graphic>
          <a:graphicData uri="http://schemas.openxmlformats.org/presentationml/2006/ole">
            <mc:AlternateContent xmlns:mc="http://schemas.openxmlformats.org/markup-compatibility/2006">
              <mc:Choice xmlns:v="urn:schemas-microsoft-com:vml" Requires="v">
                <p:oleObj spid="_x0000_s7503" name="Equation" r:id="rId4" imgW="4953000" imgH="1231900" progId="Equation.3">
                  <p:embed/>
                </p:oleObj>
              </mc:Choice>
              <mc:Fallback>
                <p:oleObj name="Equation" r:id="rId4" imgW="4953000" imgH="1231900" progId="Equation.3">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201991"/>
                        <a:ext cx="4991100" cy="12938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72"/>
          <p:cNvGraphicFramePr>
            <a:graphicFrameLocks noChangeAspect="1"/>
          </p:cNvGraphicFramePr>
          <p:nvPr/>
        </p:nvGraphicFramePr>
        <p:xfrm>
          <a:off x="838200" y="5176839"/>
          <a:ext cx="5638800" cy="690563"/>
        </p:xfrm>
        <a:graphic>
          <a:graphicData uri="http://schemas.openxmlformats.org/presentationml/2006/ole">
            <mc:AlternateContent xmlns:mc="http://schemas.openxmlformats.org/markup-compatibility/2006">
              <mc:Choice xmlns:v="urn:schemas-microsoft-com:vml" Requires="v">
                <p:oleObj spid="_x0000_s7504" name="Equation" r:id="rId6" imgW="2527300" imgH="419100" progId="Equation.3">
                  <p:embed/>
                </p:oleObj>
              </mc:Choice>
              <mc:Fallback>
                <p:oleObj name="Equation" r:id="rId6" imgW="2527300" imgH="419100" progId="Equation.3">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176839"/>
                        <a:ext cx="56388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 name="Rectangle 2"/>
          <p:cNvSpPr>
            <a:spLocks noGrp="1" noChangeArrowheads="1"/>
          </p:cNvSpPr>
          <p:nvPr>
            <p:ph type="title"/>
          </p:nvPr>
        </p:nvSpPr>
        <p:spPr/>
        <p:txBody>
          <a:bodyPr lIns="87312" tIns="42862" rIns="87312" bIns="42862" anchor="b"/>
          <a:lstStyle/>
          <a:p>
            <a:r>
              <a:rPr lang="en-US" altLang="en-US" sz="2800" dirty="0" smtClean="0"/>
              <a:t>Forming a Summary Adjusted Estimate for Stratified Data</a:t>
            </a:r>
            <a:r>
              <a:rPr lang="en-US" altLang="en-US" dirty="0" smtClean="0"/>
              <a:t> </a:t>
            </a:r>
          </a:p>
        </p:txBody>
      </p:sp>
      <p:sp>
        <p:nvSpPr>
          <p:cNvPr id="8315" name="Rectangle 3"/>
          <p:cNvSpPr>
            <a:spLocks noGrp="1" noChangeArrowheads="1"/>
          </p:cNvSpPr>
          <p:nvPr>
            <p:ph type="body" idx="1"/>
          </p:nvPr>
        </p:nvSpPr>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8316" name="Text Box 4"/>
          <p:cNvSpPr txBox="1">
            <a:spLocks noChangeArrowheads="1"/>
          </p:cNvSpPr>
          <p:nvPr/>
        </p:nvSpPr>
        <p:spPr bwMode="auto">
          <a:xfrm>
            <a:off x="1752600" y="3124205"/>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8317" name="Text Box 5"/>
          <p:cNvSpPr txBox="1">
            <a:spLocks noChangeArrowheads="1"/>
          </p:cNvSpPr>
          <p:nvPr/>
        </p:nvSpPr>
        <p:spPr bwMode="auto">
          <a:xfrm>
            <a:off x="4191000" y="3124206"/>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8318" name="Line 6"/>
          <p:cNvSpPr>
            <a:spLocks noChangeShapeType="1"/>
          </p:cNvSpPr>
          <p:nvPr/>
        </p:nvSpPr>
        <p:spPr bwMode="auto">
          <a:xfrm flipH="1">
            <a:off x="2819400" y="3048005"/>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8319" name="Line 7"/>
          <p:cNvSpPr>
            <a:spLocks noChangeShapeType="1"/>
          </p:cNvSpPr>
          <p:nvPr/>
        </p:nvSpPr>
        <p:spPr bwMode="auto">
          <a:xfrm>
            <a:off x="3505200" y="3048005"/>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8320" name="Text Box 8"/>
          <p:cNvSpPr txBox="1">
            <a:spLocks noChangeArrowheads="1"/>
          </p:cNvSpPr>
          <p:nvPr/>
        </p:nvSpPr>
        <p:spPr bwMode="auto">
          <a:xfrm>
            <a:off x="381000" y="1371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8321" name="Text Box 9"/>
          <p:cNvSpPr txBox="1">
            <a:spLocks noChangeArrowheads="1"/>
          </p:cNvSpPr>
          <p:nvPr/>
        </p:nvSpPr>
        <p:spPr bwMode="auto">
          <a:xfrm>
            <a:off x="457200" y="2803525"/>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8311" name="Object 119"/>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8689" name="Document" r:id="rId4" imgW="6332899" imgH="1625097" progId="Word.Document.8">
                  <p:embed/>
                </p:oleObj>
              </mc:Choice>
              <mc:Fallback>
                <p:oleObj name="Document" r:id="rId4" imgW="6332899" imgH="1625097" progId="Word.Document.8">
                  <p:embed/>
                  <p:pic>
                    <p:nvPicPr>
                      <p:cNvPr id="0" name="Picture 1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12" name="Object 120"/>
          <p:cNvGraphicFramePr>
            <a:graphicFrameLocks/>
          </p:cNvGraphicFramePr>
          <p:nvPr/>
        </p:nvGraphicFramePr>
        <p:xfrm>
          <a:off x="0" y="3810003"/>
          <a:ext cx="4248150" cy="1657349"/>
        </p:xfrm>
        <a:graphic>
          <a:graphicData uri="http://schemas.openxmlformats.org/presentationml/2006/ole">
            <mc:AlternateContent xmlns:mc="http://schemas.openxmlformats.org/markup-compatibility/2006">
              <mc:Choice xmlns:v="urn:schemas-microsoft-com:vml" Requires="v">
                <p:oleObj spid="_x0000_s8690" name="Document" r:id="rId6" imgW="4282289" imgH="1616044" progId="Word.Document.8">
                  <p:embed/>
                </p:oleObj>
              </mc:Choice>
              <mc:Fallback>
                <p:oleObj name="Document" r:id="rId6" imgW="4282289" imgH="1616044" progId="Word.Document.8">
                  <p:embed/>
                  <p:pic>
                    <p:nvPicPr>
                      <p:cNvPr id="0" name="Picture 1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2"/>
          <p:cNvSpPr txBox="1">
            <a:spLocks noChangeArrowheads="1"/>
          </p:cNvSpPr>
          <p:nvPr/>
        </p:nvSpPr>
        <p:spPr bwMode="auto">
          <a:xfrm>
            <a:off x="4648200" y="2664774"/>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8323" name="Text Box 13"/>
          <p:cNvSpPr txBox="1">
            <a:spLocks noChangeArrowheads="1"/>
          </p:cNvSpPr>
          <p:nvPr/>
        </p:nvSpPr>
        <p:spPr bwMode="auto">
          <a:xfrm>
            <a:off x="1822659" y="5331774"/>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8313" name="Object 121"/>
          <p:cNvGraphicFramePr>
            <a:graphicFrameLocks/>
          </p:cNvGraphicFramePr>
          <p:nvPr/>
        </p:nvGraphicFramePr>
        <p:xfrm>
          <a:off x="3352800" y="3810003"/>
          <a:ext cx="4248150" cy="1657349"/>
        </p:xfrm>
        <a:graphic>
          <a:graphicData uri="http://schemas.openxmlformats.org/presentationml/2006/ole">
            <mc:AlternateContent xmlns:mc="http://schemas.openxmlformats.org/markup-compatibility/2006">
              <mc:Choice xmlns:v="urn:schemas-microsoft-com:vml" Requires="v">
                <p:oleObj spid="_x0000_s8691" name="Document" r:id="rId8" imgW="4282289" imgH="1616044" progId="Word.Document.8">
                  <p:embed/>
                </p:oleObj>
              </mc:Choice>
              <mc:Fallback>
                <p:oleObj name="Document" r:id="rId8" imgW="4282289" imgH="1616044" progId="Word.Document.8">
                  <p:embed/>
                  <p:pic>
                    <p:nvPicPr>
                      <p:cNvPr id="0" name="Picture 12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4" name="Text Box 15"/>
          <p:cNvSpPr txBox="1">
            <a:spLocks noChangeArrowheads="1"/>
          </p:cNvSpPr>
          <p:nvPr/>
        </p:nvSpPr>
        <p:spPr bwMode="auto">
          <a:xfrm>
            <a:off x="4793716" y="5407971"/>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sp>
        <p:nvSpPr>
          <p:cNvPr id="8325" name="Text Box 16"/>
          <p:cNvSpPr txBox="1">
            <a:spLocks noChangeArrowheads="1"/>
          </p:cNvSpPr>
          <p:nvPr/>
        </p:nvSpPr>
        <p:spPr bwMode="auto">
          <a:xfrm>
            <a:off x="228606" y="5851525"/>
            <a:ext cx="6119813"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b="1" dirty="0">
                <a:latin typeface="Arial" charset="0"/>
              </a:rPr>
              <a:t>How would you weight these strata? </a:t>
            </a:r>
            <a:r>
              <a:rPr lang="en-US" altLang="en-US" sz="2000" b="1" dirty="0" smtClean="0">
                <a:latin typeface="Arial" charset="0"/>
              </a:rPr>
              <a:t>(the </a:t>
            </a:r>
            <a:r>
              <a:rPr lang="en-US" altLang="en-US" sz="2000" b="1" dirty="0" smtClean="0">
                <a:latin typeface="Arial" charset="0"/>
              </a:rPr>
              <a:t>w</a:t>
            </a:r>
            <a:r>
              <a:rPr lang="en-US" altLang="en-US" sz="2000" b="1" baseline="-25000" dirty="0" smtClean="0">
                <a:latin typeface="Arial" charset="0"/>
              </a:rPr>
              <a:t>i</a:t>
            </a:r>
            <a:r>
              <a:rPr lang="en-US" altLang="en-US" sz="2000" b="1" dirty="0" smtClean="0">
                <a:latin typeface="Arial" charset="0"/>
              </a:rPr>
              <a:t>)</a:t>
            </a:r>
            <a:endParaRPr lang="en-US" altLang="en-US" sz="2000" b="1" dirty="0">
              <a:latin typeface="Arial" charset="0"/>
            </a:endParaRPr>
          </a:p>
        </p:txBody>
      </p:sp>
      <p:sp>
        <p:nvSpPr>
          <p:cNvPr id="8326" name="Text Box 5"/>
          <p:cNvSpPr txBox="1">
            <a:spLocks noChangeArrowheads="1"/>
          </p:cNvSpPr>
          <p:nvPr/>
        </p:nvSpPr>
        <p:spPr bwMode="auto">
          <a:xfrm rot="18904130">
            <a:off x="-665163" y="7613622"/>
            <a:ext cx="3603626"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By sample size - A</a:t>
            </a:r>
          </a:p>
        </p:txBody>
      </p:sp>
      <p:sp>
        <p:nvSpPr>
          <p:cNvPr id="8327" name="Text Box 7"/>
          <p:cNvSpPr txBox="1">
            <a:spLocks noChangeArrowheads="1"/>
          </p:cNvSpPr>
          <p:nvPr/>
        </p:nvSpPr>
        <p:spPr bwMode="auto">
          <a:xfrm rot="18904130">
            <a:off x="3824296" y="7464498"/>
            <a:ext cx="3259137" cy="707886"/>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By inverse of the stratum-specific variance - E</a:t>
            </a:r>
          </a:p>
        </p:txBody>
      </p:sp>
      <p:sp>
        <p:nvSpPr>
          <p:cNvPr id="8328" name="Text Box 9"/>
          <p:cNvSpPr txBox="1">
            <a:spLocks noChangeArrowheads="1"/>
          </p:cNvSpPr>
          <p:nvPr/>
        </p:nvSpPr>
        <p:spPr bwMode="auto">
          <a:xfrm rot="18904130">
            <a:off x="839788" y="7882625"/>
            <a:ext cx="44513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By degree of balance among cases/ controls - C</a:t>
            </a:r>
          </a:p>
        </p:txBody>
      </p:sp>
      <p:sp>
        <p:nvSpPr>
          <p:cNvPr id="8329" name="Text Box 10"/>
          <p:cNvSpPr txBox="1">
            <a:spLocks noChangeArrowheads="1"/>
          </p:cNvSpPr>
          <p:nvPr/>
        </p:nvSpPr>
        <p:spPr bwMode="auto">
          <a:xfrm rot="18904130">
            <a:off x="7683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By number of cases - B</a:t>
            </a:r>
            <a:endParaRPr lang="en-US" altLang="en-US" sz="2000" b="1" dirty="0">
              <a:latin typeface="Arial" charset="0"/>
            </a:endParaRPr>
          </a:p>
        </p:txBody>
      </p:sp>
      <p:sp>
        <p:nvSpPr>
          <p:cNvPr id="8330" name="Text Box 7"/>
          <p:cNvSpPr txBox="1">
            <a:spLocks noChangeArrowheads="1"/>
          </p:cNvSpPr>
          <p:nvPr/>
        </p:nvSpPr>
        <p:spPr bwMode="auto">
          <a:xfrm rot="18904130">
            <a:off x="29781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Evenly (weight of 1) - 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5" name="Rectangle 2"/>
          <p:cNvSpPr>
            <a:spLocks noGrp="1" noChangeArrowheads="1"/>
          </p:cNvSpPr>
          <p:nvPr>
            <p:ph type="title"/>
          </p:nvPr>
        </p:nvSpPr>
        <p:spPr/>
        <p:txBody>
          <a:bodyPr lIns="87312" tIns="42862" rIns="87312" bIns="42862" anchor="b"/>
          <a:lstStyle/>
          <a:p>
            <a:r>
              <a:rPr lang="en-US" altLang="en-US" sz="2800" dirty="0" smtClean="0"/>
              <a:t>Forming a Summary Adjusted Estimate for Stratified Data</a:t>
            </a:r>
            <a:r>
              <a:rPr lang="en-US" altLang="en-US" dirty="0" smtClean="0"/>
              <a:t> </a:t>
            </a:r>
          </a:p>
        </p:txBody>
      </p:sp>
      <p:sp>
        <p:nvSpPr>
          <p:cNvPr id="9336" name="Rectangle 3"/>
          <p:cNvSpPr>
            <a:spLocks noGrp="1" noChangeArrowheads="1"/>
          </p:cNvSpPr>
          <p:nvPr>
            <p:ph type="body" idx="1"/>
          </p:nvPr>
        </p:nvSpPr>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9337" name="Text Box 4"/>
          <p:cNvSpPr txBox="1">
            <a:spLocks noChangeArrowheads="1"/>
          </p:cNvSpPr>
          <p:nvPr/>
        </p:nvSpPr>
        <p:spPr bwMode="auto">
          <a:xfrm>
            <a:off x="1752600" y="3124205"/>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9338" name="Text Box 5"/>
          <p:cNvSpPr txBox="1">
            <a:spLocks noChangeArrowheads="1"/>
          </p:cNvSpPr>
          <p:nvPr/>
        </p:nvSpPr>
        <p:spPr bwMode="auto">
          <a:xfrm>
            <a:off x="4191000" y="3124206"/>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9339" name="Line 6"/>
          <p:cNvSpPr>
            <a:spLocks noChangeShapeType="1"/>
          </p:cNvSpPr>
          <p:nvPr/>
        </p:nvSpPr>
        <p:spPr bwMode="auto">
          <a:xfrm flipH="1">
            <a:off x="2819400" y="3048005"/>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9340" name="Line 7"/>
          <p:cNvSpPr>
            <a:spLocks noChangeShapeType="1"/>
          </p:cNvSpPr>
          <p:nvPr/>
        </p:nvSpPr>
        <p:spPr bwMode="auto">
          <a:xfrm>
            <a:off x="3505200" y="3048005"/>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9341" name="Text Box 8"/>
          <p:cNvSpPr txBox="1">
            <a:spLocks noChangeArrowheads="1"/>
          </p:cNvSpPr>
          <p:nvPr/>
        </p:nvSpPr>
        <p:spPr bwMode="auto">
          <a:xfrm>
            <a:off x="381000" y="13716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9342" name="Text Box 9"/>
          <p:cNvSpPr txBox="1">
            <a:spLocks noChangeArrowheads="1"/>
          </p:cNvSpPr>
          <p:nvPr/>
        </p:nvSpPr>
        <p:spPr bwMode="auto">
          <a:xfrm>
            <a:off x="457200" y="2803525"/>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9332" name="Object 116"/>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9725" name="Document" r:id="rId4" imgW="6332899" imgH="1625097" progId="Word.Document.8">
                  <p:embed/>
                </p:oleObj>
              </mc:Choice>
              <mc:Fallback>
                <p:oleObj name="Document" r:id="rId4" imgW="6332899" imgH="1625097" progId="Word.Document.8">
                  <p:embed/>
                  <p:pic>
                    <p:nvPicPr>
                      <p:cNvPr id="0" name="Picture 1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33" name="Object 117"/>
          <p:cNvGraphicFramePr>
            <a:graphicFrameLocks/>
          </p:cNvGraphicFramePr>
          <p:nvPr/>
        </p:nvGraphicFramePr>
        <p:xfrm>
          <a:off x="0" y="3810003"/>
          <a:ext cx="4248150" cy="1657349"/>
        </p:xfrm>
        <a:graphic>
          <a:graphicData uri="http://schemas.openxmlformats.org/presentationml/2006/ole">
            <mc:AlternateContent xmlns:mc="http://schemas.openxmlformats.org/markup-compatibility/2006">
              <mc:Choice xmlns:v="urn:schemas-microsoft-com:vml" Requires="v">
                <p:oleObj spid="_x0000_s9726" name="Document" r:id="rId6" imgW="4282289" imgH="1616044" progId="Word.Document.8">
                  <p:embed/>
                </p:oleObj>
              </mc:Choice>
              <mc:Fallback>
                <p:oleObj name="Document" r:id="rId6" imgW="4282289" imgH="1616044" progId="Word.Document.8">
                  <p:embed/>
                  <p:pic>
                    <p:nvPicPr>
                      <p:cNvPr id="0" name="Picture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3" name="Text Box 12"/>
          <p:cNvSpPr txBox="1">
            <a:spLocks noChangeArrowheads="1"/>
          </p:cNvSpPr>
          <p:nvPr/>
        </p:nvSpPr>
        <p:spPr bwMode="auto">
          <a:xfrm>
            <a:off x="4648200" y="2664774"/>
            <a:ext cx="2209800"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9344" name="Text Box 13"/>
          <p:cNvSpPr txBox="1">
            <a:spLocks noChangeArrowheads="1"/>
          </p:cNvSpPr>
          <p:nvPr/>
        </p:nvSpPr>
        <p:spPr bwMode="auto">
          <a:xfrm>
            <a:off x="1822659" y="5331774"/>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9334" name="Object 118"/>
          <p:cNvGraphicFramePr>
            <a:graphicFrameLocks/>
          </p:cNvGraphicFramePr>
          <p:nvPr/>
        </p:nvGraphicFramePr>
        <p:xfrm>
          <a:off x="3352800" y="3810003"/>
          <a:ext cx="4248150" cy="1657349"/>
        </p:xfrm>
        <a:graphic>
          <a:graphicData uri="http://schemas.openxmlformats.org/presentationml/2006/ole">
            <mc:AlternateContent xmlns:mc="http://schemas.openxmlformats.org/markup-compatibility/2006">
              <mc:Choice xmlns:v="urn:schemas-microsoft-com:vml" Requires="v">
                <p:oleObj spid="_x0000_s9727" name="Document" r:id="rId8" imgW="4282289" imgH="1616044" progId="Word.Document.8">
                  <p:embed/>
                </p:oleObj>
              </mc:Choice>
              <mc:Fallback>
                <p:oleObj name="Document" r:id="rId8" imgW="4282289" imgH="1616044" progId="Word.Document.8">
                  <p:embed/>
                  <p:pic>
                    <p:nvPicPr>
                      <p:cNvPr id="0"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5" name="Text Box 15"/>
          <p:cNvSpPr txBox="1">
            <a:spLocks noChangeArrowheads="1"/>
          </p:cNvSpPr>
          <p:nvPr/>
        </p:nvSpPr>
        <p:spPr bwMode="auto">
          <a:xfrm>
            <a:off x="4793716" y="5407971"/>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sp>
        <p:nvSpPr>
          <p:cNvPr id="9346" name="Text Box 16"/>
          <p:cNvSpPr txBox="1">
            <a:spLocks noChangeArrowheads="1"/>
          </p:cNvSpPr>
          <p:nvPr/>
        </p:nvSpPr>
        <p:spPr bwMode="auto">
          <a:xfrm>
            <a:off x="228600" y="5851525"/>
            <a:ext cx="53340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How would you weight these strata? </a:t>
            </a:r>
          </a:p>
        </p:txBody>
      </p:sp>
      <p:sp>
        <p:nvSpPr>
          <p:cNvPr id="9347" name="Text Box 5"/>
          <p:cNvSpPr txBox="1">
            <a:spLocks noChangeArrowheads="1"/>
          </p:cNvSpPr>
          <p:nvPr/>
        </p:nvSpPr>
        <p:spPr bwMode="auto">
          <a:xfrm rot="18904130">
            <a:off x="255595" y="7229448"/>
            <a:ext cx="2522537" cy="400110"/>
          </a:xfrm>
          <a:prstGeom prst="rect">
            <a:avLst/>
          </a:prstGeom>
          <a:noFill/>
          <a:ln w="9525" algn="ctr">
            <a:solidFill>
              <a:srgbClr val="FF0000"/>
            </a:solidFill>
            <a:prstDash val="dash"/>
            <a:miter lim="800000"/>
            <a:headEnd/>
            <a:tailEnd/>
          </a:ln>
        </p:spPr>
        <p:txBody>
          <a:bodyPr>
            <a:spAutoFit/>
          </a:bodyPr>
          <a:lstStyle/>
          <a:p>
            <a:pPr algn="r" eaLnBrk="0" hangingPunct="0">
              <a:spcBef>
                <a:spcPct val="50000"/>
              </a:spcBef>
            </a:pPr>
            <a:r>
              <a:rPr lang="en-US" altLang="en-US" sz="2000" dirty="0">
                <a:latin typeface="Arial" charset="0"/>
              </a:rPr>
              <a:t>By sample size - A</a:t>
            </a:r>
          </a:p>
        </p:txBody>
      </p:sp>
      <p:sp>
        <p:nvSpPr>
          <p:cNvPr id="9348" name="Text Box 9"/>
          <p:cNvSpPr txBox="1">
            <a:spLocks noChangeArrowheads="1"/>
          </p:cNvSpPr>
          <p:nvPr/>
        </p:nvSpPr>
        <p:spPr bwMode="auto">
          <a:xfrm rot="18904130">
            <a:off x="839788" y="7882625"/>
            <a:ext cx="44513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By degree of balance among cases/ controls - C</a:t>
            </a:r>
          </a:p>
        </p:txBody>
      </p:sp>
      <p:sp>
        <p:nvSpPr>
          <p:cNvPr id="9349" name="Text Box 10"/>
          <p:cNvSpPr txBox="1">
            <a:spLocks noChangeArrowheads="1"/>
          </p:cNvSpPr>
          <p:nvPr/>
        </p:nvSpPr>
        <p:spPr bwMode="auto">
          <a:xfrm rot="18904130">
            <a:off x="7683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By number of cases - B</a:t>
            </a:r>
            <a:endParaRPr lang="en-US" altLang="en-US" sz="2000" b="1" dirty="0">
              <a:latin typeface="Arial" charset="0"/>
            </a:endParaRPr>
          </a:p>
        </p:txBody>
      </p:sp>
      <p:sp>
        <p:nvSpPr>
          <p:cNvPr id="9350" name="Text Box 7"/>
          <p:cNvSpPr txBox="1">
            <a:spLocks noChangeArrowheads="1"/>
          </p:cNvSpPr>
          <p:nvPr/>
        </p:nvSpPr>
        <p:spPr bwMode="auto">
          <a:xfrm rot="18904130">
            <a:off x="2978150" y="7478683"/>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latin typeface="Arial" charset="0"/>
              </a:rPr>
              <a:t>Evenly - D</a:t>
            </a:r>
          </a:p>
        </p:txBody>
      </p:sp>
      <p:sp>
        <p:nvSpPr>
          <p:cNvPr id="9351" name="Text Box 7"/>
          <p:cNvSpPr txBox="1">
            <a:spLocks noChangeArrowheads="1"/>
          </p:cNvSpPr>
          <p:nvPr/>
        </p:nvSpPr>
        <p:spPr bwMode="auto">
          <a:xfrm rot="18904130">
            <a:off x="3736976" y="7464498"/>
            <a:ext cx="3259138" cy="707886"/>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2000" dirty="0">
                <a:latin typeface="Arial" charset="0"/>
              </a:rPr>
              <a:t>By inverse of the stratum-specific variance - 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1" name="Rectangle 2"/>
          <p:cNvSpPr>
            <a:spLocks noGrp="1" noChangeArrowheads="1"/>
          </p:cNvSpPr>
          <p:nvPr>
            <p:ph type="title"/>
          </p:nvPr>
        </p:nvSpPr>
        <p:spPr>
          <a:xfrm>
            <a:off x="457200" y="228604"/>
            <a:ext cx="5829300" cy="747713"/>
          </a:xfrm>
        </p:spPr>
        <p:txBody>
          <a:bodyPr/>
          <a:lstStyle/>
          <a:p>
            <a:r>
              <a:rPr lang="en-US" altLang="en-US" dirty="0" smtClean="0"/>
              <a:t>Summary Estimators: </a:t>
            </a:r>
            <a:br>
              <a:rPr lang="en-US" altLang="en-US" dirty="0" smtClean="0"/>
            </a:br>
            <a:r>
              <a:rPr lang="en-US" altLang="en-US" dirty="0" smtClean="0"/>
              <a:t>Woolf’s Method</a:t>
            </a:r>
          </a:p>
        </p:txBody>
      </p:sp>
      <p:sp>
        <p:nvSpPr>
          <p:cNvPr id="10382" name="Rectangle 3"/>
          <p:cNvSpPr>
            <a:spLocks noGrp="1" noChangeArrowheads="1"/>
          </p:cNvSpPr>
          <p:nvPr>
            <p:ph type="body" idx="1"/>
          </p:nvPr>
        </p:nvSpPr>
        <p:spPr>
          <a:xfrm>
            <a:off x="533400" y="1295400"/>
            <a:ext cx="6324600" cy="7519988"/>
          </a:xfrm>
        </p:spPr>
        <p:txBody>
          <a:bodyPr/>
          <a:lstStyle/>
          <a:p>
            <a:r>
              <a:rPr lang="en-US" altLang="en-US" i="1" dirty="0" smtClean="0"/>
              <a:t>aka</a:t>
            </a:r>
            <a:r>
              <a:rPr lang="en-US" altLang="en-US" dirty="0" smtClean="0"/>
              <a:t> Directly pooled or </a:t>
            </a:r>
            <a:r>
              <a:rPr lang="en-US" altLang="en-US" u="sng" dirty="0" smtClean="0"/>
              <a:t>precision</a:t>
            </a:r>
            <a:r>
              <a:rPr lang="en-US" altLang="en-US" dirty="0" smtClean="0"/>
              <a:t> estimator</a:t>
            </a:r>
          </a:p>
          <a:p>
            <a:endParaRPr lang="en-US" altLang="en-US" sz="1000" dirty="0" smtClean="0"/>
          </a:p>
          <a:p>
            <a:r>
              <a:rPr lang="en-US" altLang="en-US" dirty="0" smtClean="0"/>
              <a:t>Woolf’s estimate for adjusted odds ratio (</a:t>
            </a:r>
            <a:r>
              <a:rPr lang="en-US" altLang="en-US" dirty="0" smtClean="0"/>
              <a:t>OR</a:t>
            </a:r>
            <a:r>
              <a:rPr lang="en-US" altLang="en-US" i="1" baseline="-25000" dirty="0" smtClean="0"/>
              <a:t>Woolf</a:t>
            </a:r>
            <a:r>
              <a:rPr lang="en-US" altLang="en-US" dirty="0" smtClean="0"/>
              <a:t>)  </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where </a:t>
            </a:r>
            <a:r>
              <a:rPr lang="en-US" altLang="en-US" i="1" dirty="0" smtClean="0"/>
              <a:t>w</a:t>
            </a:r>
            <a:r>
              <a:rPr lang="en-US" altLang="en-US" i="1" baseline="-25000" dirty="0" smtClean="0"/>
              <a:t>i</a:t>
            </a:r>
            <a:r>
              <a:rPr lang="en-US" altLang="en-US" i="1" baseline="-25000" dirty="0" smtClean="0"/>
              <a:t>  </a:t>
            </a:r>
            <a:r>
              <a:rPr lang="en-US" altLang="en-US" i="1" dirty="0" smtClean="0"/>
              <a:t> </a:t>
            </a:r>
          </a:p>
          <a:p>
            <a:pPr lvl="1"/>
            <a:endParaRPr lang="en-US" altLang="en-US" i="1" dirty="0" smtClean="0"/>
          </a:p>
          <a:p>
            <a:pPr lvl="1"/>
            <a:endParaRPr lang="en-US" altLang="en-US" i="1" dirty="0" smtClean="0"/>
          </a:p>
          <a:p>
            <a:pPr lvl="1"/>
            <a:r>
              <a:rPr lang="en-US" altLang="en-US" i="1" dirty="0" smtClean="0"/>
              <a:t> </a:t>
            </a:r>
            <a:r>
              <a:rPr lang="en-US" altLang="en-US" i="1" dirty="0" smtClean="0"/>
              <a:t>w</a:t>
            </a:r>
            <a:r>
              <a:rPr lang="en-US" altLang="en-US" i="1" baseline="-25000" dirty="0" smtClean="0"/>
              <a:t>i</a:t>
            </a:r>
            <a:r>
              <a:rPr lang="en-US" altLang="en-US" i="1" baseline="-25000" dirty="0" smtClean="0"/>
              <a:t> </a:t>
            </a:r>
            <a:r>
              <a:rPr lang="en-US" altLang="en-US" dirty="0" smtClean="0"/>
              <a:t> is the inverse of the variance of the stratum-specific log(odds ratio)</a:t>
            </a:r>
          </a:p>
          <a:p>
            <a:pPr lvl="1"/>
            <a:endParaRPr lang="en-US" altLang="en-US" sz="800" dirty="0" smtClean="0"/>
          </a:p>
          <a:p>
            <a:pPr lvl="1"/>
            <a:r>
              <a:rPr lang="en-US" altLang="en-US" dirty="0" smtClean="0"/>
              <a:t>Smaller variance gets greater weight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graphicFrame>
        <p:nvGraphicFramePr>
          <p:cNvPr id="10377" name="Object 137"/>
          <p:cNvGraphicFramePr>
            <a:graphicFrameLocks noChangeAspect="1"/>
          </p:cNvGraphicFramePr>
          <p:nvPr>
            <p:extLst>
              <p:ext uri="{D42A27DB-BD31-4B8C-83A1-F6EECF244321}">
                <p14:modId xmlns:p14="http://schemas.microsoft.com/office/powerpoint/2010/main" val="4070895077"/>
              </p:ext>
            </p:extLst>
          </p:nvPr>
        </p:nvGraphicFramePr>
        <p:xfrm>
          <a:off x="2514600" y="6872293"/>
          <a:ext cx="2014538" cy="1052513"/>
        </p:xfrm>
        <a:graphic>
          <a:graphicData uri="http://schemas.openxmlformats.org/presentationml/2006/ole">
            <mc:AlternateContent xmlns:mc="http://schemas.openxmlformats.org/markup-compatibility/2006">
              <mc:Choice xmlns:v="urn:schemas-microsoft-com:vml" Requires="v">
                <p:oleObj spid="_x0000_s10898" name="Equation" r:id="rId4" imgW="1916868" imgH="1002865" progId="Equation.3">
                  <p:embed/>
                </p:oleObj>
              </mc:Choice>
              <mc:Fallback>
                <p:oleObj name="Equation" r:id="rId4" imgW="1916868" imgH="1002865"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872293"/>
                        <a:ext cx="2014538"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8" name="Object 138"/>
          <p:cNvGraphicFramePr>
            <a:graphicFrameLocks noChangeAspect="1"/>
          </p:cNvGraphicFramePr>
          <p:nvPr/>
        </p:nvGraphicFramePr>
        <p:xfrm>
          <a:off x="1371608" y="4648205"/>
          <a:ext cx="3287713" cy="1133475"/>
        </p:xfrm>
        <a:graphic>
          <a:graphicData uri="http://schemas.openxmlformats.org/presentationml/2006/ole">
            <mc:AlternateContent xmlns:mc="http://schemas.openxmlformats.org/markup-compatibility/2006">
              <mc:Choice xmlns:v="urn:schemas-microsoft-com:vml" Requires="v">
                <p:oleObj spid="_x0000_s10899" name="Equation" r:id="rId6" imgW="3263900" imgH="1079500" progId="Equation.3">
                  <p:embed/>
                </p:oleObj>
              </mc:Choice>
              <mc:Fallback>
                <p:oleObj name="Equation" r:id="rId6" imgW="3263900" imgH="1079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8" y="4648205"/>
                        <a:ext cx="328771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9" name="Object 139"/>
          <p:cNvGraphicFramePr>
            <a:graphicFrameLocks noChangeAspect="1"/>
          </p:cNvGraphicFramePr>
          <p:nvPr/>
        </p:nvGraphicFramePr>
        <p:xfrm>
          <a:off x="1371606" y="6324601"/>
          <a:ext cx="2316163" cy="387351"/>
        </p:xfrm>
        <a:graphic>
          <a:graphicData uri="http://schemas.openxmlformats.org/presentationml/2006/ole">
            <mc:AlternateContent xmlns:mc="http://schemas.openxmlformats.org/markup-compatibility/2006">
              <mc:Choice xmlns:v="urn:schemas-microsoft-com:vml" Requires="v">
                <p:oleObj spid="_x0000_s10900" name="Equation" r:id="rId8" imgW="2298700" imgH="368300" progId="Equation.3">
                  <p:embed/>
                </p:oleObj>
              </mc:Choice>
              <mc:Fallback>
                <p:oleObj name="Equation" r:id="rId8" imgW="2298700" imgH="368300" progId="Equation.3">
                  <p:embed/>
                  <p:pic>
                    <p:nvPicPr>
                      <p:cNvPr id="0"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6" y="6324601"/>
                        <a:ext cx="2316163" cy="38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0" name="Object 140"/>
          <p:cNvGraphicFramePr>
            <a:graphicFrameLocks/>
          </p:cNvGraphicFramePr>
          <p:nvPr/>
        </p:nvGraphicFramePr>
        <p:xfrm>
          <a:off x="1066808" y="2362206"/>
          <a:ext cx="3959225" cy="2117725"/>
        </p:xfrm>
        <a:graphic>
          <a:graphicData uri="http://schemas.openxmlformats.org/presentationml/2006/ole">
            <mc:AlternateContent xmlns:mc="http://schemas.openxmlformats.org/markup-compatibility/2006">
              <mc:Choice xmlns:v="urn:schemas-microsoft-com:vml" Requires="v">
                <p:oleObj spid="_x0000_s10901" name="Document" r:id="rId10" imgW="3837432" imgH="2049780" progId="Word.Document.8">
                  <p:embed/>
                </p:oleObj>
              </mc:Choice>
              <mc:Fallback>
                <p:oleObj name="Document" r:id="rId10" imgW="3837432" imgH="2049780" progId="Word.Document.8">
                  <p:embed/>
                  <p:pic>
                    <p:nvPicPr>
                      <p:cNvPr id="0" name="Picture 14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8" y="2362206"/>
                        <a:ext cx="395922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200" y="3778252"/>
            <a:ext cx="1295400" cy="1631216"/>
          </a:xfrm>
          <a:prstGeom prst="rect">
            <a:avLst/>
          </a:prstGeom>
          <a:noFill/>
        </p:spPr>
        <p:txBody>
          <a:bodyPr>
            <a:spAutoFit/>
          </a:bodyPr>
          <a:lstStyle/>
          <a:p>
            <a:pPr eaLnBrk="0" hangingPunct="0">
              <a:defRPr/>
            </a:pPr>
            <a:r>
              <a:rPr lang="en-US" sz="2000" dirty="0">
                <a:latin typeface="+mj-lt"/>
              </a:rPr>
              <a:t>Each of </a:t>
            </a:r>
            <a:r>
              <a:rPr lang="en-US" sz="2000" i="1" dirty="0">
                <a:latin typeface="+mj-lt"/>
              </a:rPr>
              <a:t>i </a:t>
            </a:r>
            <a:r>
              <a:rPr lang="en-US" sz="2000" dirty="0">
                <a:latin typeface="+mj-lt"/>
              </a:rPr>
              <a:t>number of strata has this form</a:t>
            </a:r>
          </a:p>
        </p:txBody>
      </p:sp>
      <p:cxnSp>
        <p:nvCxnSpPr>
          <p:cNvPr id="10384" name="Straight Arrow Connector 3"/>
          <p:cNvCxnSpPr>
            <a:cxnSpLocks noChangeShapeType="1"/>
          </p:cNvCxnSpPr>
          <p:nvPr/>
        </p:nvCxnSpPr>
        <p:spPr bwMode="auto">
          <a:xfrm flipV="1">
            <a:off x="1143006" y="3916369"/>
            <a:ext cx="835025" cy="509587"/>
          </a:xfrm>
          <a:prstGeom prst="straightConnector1">
            <a:avLst/>
          </a:prstGeom>
          <a:noFill/>
          <a:ln w="9525" algn="ctr">
            <a:solidFill>
              <a:schemeClr val="tx1"/>
            </a:solidFill>
            <a:round/>
            <a:headEnd/>
            <a:tailEnd type="arrow" w="med" len="med"/>
          </a:ln>
        </p:spPr>
      </p:cxnSp>
      <p:sp>
        <p:nvSpPr>
          <p:cNvPr id="10385" name="TextBox 5"/>
          <p:cNvSpPr txBox="1">
            <a:spLocks noChangeArrowheads="1"/>
          </p:cNvSpPr>
          <p:nvPr/>
        </p:nvSpPr>
        <p:spPr bwMode="auto">
          <a:xfrm>
            <a:off x="4953000" y="3733803"/>
            <a:ext cx="1828800" cy="830997"/>
          </a:xfrm>
          <a:prstGeom prst="rect">
            <a:avLst/>
          </a:prstGeom>
          <a:noFill/>
          <a:ln w="9525">
            <a:noFill/>
            <a:miter lim="800000"/>
            <a:headEnd/>
            <a:tailEnd/>
          </a:ln>
        </p:spPr>
        <p:txBody>
          <a:bodyPr>
            <a:spAutoFit/>
          </a:bodyPr>
          <a:lstStyle/>
          <a:p>
            <a:pPr algn="ctr" eaLnBrk="0" hangingPunct="0"/>
            <a:r>
              <a:rPr lang="en-US" dirty="0"/>
              <a:t>OR</a:t>
            </a:r>
            <a:r>
              <a:rPr lang="en-US" i="1" baseline="-25000" dirty="0"/>
              <a:t>i</a:t>
            </a:r>
            <a:r>
              <a:rPr lang="en-US" dirty="0"/>
              <a:t> = </a:t>
            </a:r>
          </a:p>
          <a:p>
            <a:pPr eaLnBrk="0" hangingPunct="0"/>
            <a:r>
              <a:rPr lang="en-US" dirty="0"/>
              <a:t>(</a:t>
            </a:r>
            <a:r>
              <a:rPr lang="en-US" i="1" dirty="0"/>
              <a:t>a</a:t>
            </a:r>
            <a:r>
              <a:rPr lang="en-US" i="1" baseline="-25000" dirty="0"/>
              <a:t>i</a:t>
            </a:r>
            <a:r>
              <a:rPr lang="en-US" i="1" baseline="-25000" dirty="0"/>
              <a:t> </a:t>
            </a:r>
            <a:r>
              <a:rPr lang="en-US" i="1" dirty="0"/>
              <a:t>/c</a:t>
            </a:r>
            <a:r>
              <a:rPr lang="en-US" i="1" baseline="-25000" dirty="0"/>
              <a:t>i</a:t>
            </a:r>
            <a:r>
              <a:rPr lang="en-US" dirty="0"/>
              <a:t>)/(</a:t>
            </a:r>
            <a:r>
              <a:rPr lang="en-US" i="1" dirty="0"/>
              <a:t>b</a:t>
            </a:r>
            <a:r>
              <a:rPr lang="en-US" i="1" baseline="-25000" dirty="0"/>
              <a:t>i </a:t>
            </a:r>
            <a:r>
              <a:rPr lang="en-US" i="1" dirty="0"/>
              <a:t>/d</a:t>
            </a:r>
            <a:r>
              <a:rPr lang="en-US" i="1" baseline="-25000" dirty="0"/>
              <a:t>i</a:t>
            </a:r>
            <a:r>
              <a:rPr lang="en-US" dirty="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4" name="Rectangle 2"/>
          <p:cNvSpPr>
            <a:spLocks noGrp="1" noChangeArrowheads="1"/>
          </p:cNvSpPr>
          <p:nvPr>
            <p:ph type="title"/>
          </p:nvPr>
        </p:nvSpPr>
        <p:spPr>
          <a:xfrm>
            <a:off x="495300" y="381000"/>
            <a:ext cx="5829300" cy="747713"/>
          </a:xfrm>
        </p:spPr>
        <p:txBody>
          <a:bodyPr lIns="87312" tIns="42862" rIns="87312" bIns="42862" anchor="b"/>
          <a:lstStyle/>
          <a:p>
            <a:r>
              <a:rPr lang="en-US" altLang="en-US" sz="2200" dirty="0" smtClean="0"/>
              <a:t>Calculating a Summary Effect Using the Woolf Estimator</a:t>
            </a:r>
          </a:p>
        </p:txBody>
      </p:sp>
      <p:sp>
        <p:nvSpPr>
          <p:cNvPr id="11455" name="Rectangle 3"/>
          <p:cNvSpPr>
            <a:spLocks noGrp="1" noChangeArrowheads="1"/>
          </p:cNvSpPr>
          <p:nvPr>
            <p:ph type="body" idx="1"/>
          </p:nvPr>
        </p:nvSpPr>
        <p:spPr>
          <a:xfrm>
            <a:off x="0" y="1520828"/>
            <a:ext cx="6858000" cy="7519988"/>
          </a:xfrm>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dirty="0" smtClean="0"/>
          </a:p>
        </p:txBody>
      </p:sp>
      <p:sp>
        <p:nvSpPr>
          <p:cNvPr id="11456" name="Text Box 4"/>
          <p:cNvSpPr txBox="1">
            <a:spLocks noChangeArrowheads="1"/>
          </p:cNvSpPr>
          <p:nvPr/>
        </p:nvSpPr>
        <p:spPr bwMode="auto">
          <a:xfrm>
            <a:off x="1600200" y="3276603"/>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11457" name="Text Box 5"/>
          <p:cNvSpPr txBox="1">
            <a:spLocks noChangeArrowheads="1"/>
          </p:cNvSpPr>
          <p:nvPr/>
        </p:nvSpPr>
        <p:spPr bwMode="auto">
          <a:xfrm>
            <a:off x="4038600" y="3352806"/>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11458" name="Line 6"/>
          <p:cNvSpPr>
            <a:spLocks noChangeShapeType="1"/>
          </p:cNvSpPr>
          <p:nvPr/>
        </p:nvSpPr>
        <p:spPr bwMode="auto">
          <a:xfrm flipH="1">
            <a:off x="2667000" y="3429003"/>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459" name="Line 7"/>
          <p:cNvSpPr>
            <a:spLocks noChangeShapeType="1"/>
          </p:cNvSpPr>
          <p:nvPr/>
        </p:nvSpPr>
        <p:spPr bwMode="auto">
          <a:xfrm>
            <a:off x="3429000" y="3429007"/>
            <a:ext cx="533400" cy="555625"/>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460" name="Text Box 8"/>
          <p:cNvSpPr txBox="1">
            <a:spLocks noChangeArrowheads="1"/>
          </p:cNvSpPr>
          <p:nvPr/>
        </p:nvSpPr>
        <p:spPr bwMode="auto">
          <a:xfrm>
            <a:off x="304800" y="19812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11461" name="Text Box 9"/>
          <p:cNvSpPr txBox="1">
            <a:spLocks noChangeArrowheads="1"/>
          </p:cNvSpPr>
          <p:nvPr/>
        </p:nvSpPr>
        <p:spPr bwMode="auto">
          <a:xfrm>
            <a:off x="304800" y="32004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11449" name="Object 185"/>
          <p:cNvGraphicFramePr>
            <a:graphicFrameLocks/>
          </p:cNvGraphicFramePr>
          <p:nvPr/>
        </p:nvGraphicFramePr>
        <p:xfrm>
          <a:off x="914400" y="2057401"/>
          <a:ext cx="5124450" cy="1371600"/>
        </p:xfrm>
        <a:graphic>
          <a:graphicData uri="http://schemas.openxmlformats.org/presentationml/2006/ole">
            <mc:AlternateContent xmlns:mc="http://schemas.openxmlformats.org/markup-compatibility/2006">
              <mc:Choice xmlns:v="urn:schemas-microsoft-com:vml" Requires="v">
                <p:oleObj spid="_x0000_s12079" name="Document" r:id="rId4" imgW="6332899" imgH="1625097" progId="Word.Document.8">
                  <p:embed/>
                </p:oleObj>
              </mc:Choice>
              <mc:Fallback>
                <p:oleObj name="Document" r:id="rId4" imgW="6332899" imgH="1625097" progId="Word.Document.8">
                  <p:embed/>
                  <p:pic>
                    <p:nvPicPr>
                      <p:cNvPr id="0" name="Picture 1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1"/>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50" name="Object 186"/>
          <p:cNvGraphicFramePr>
            <a:graphicFrameLocks/>
          </p:cNvGraphicFramePr>
          <p:nvPr/>
        </p:nvGraphicFramePr>
        <p:xfrm>
          <a:off x="0" y="3962403"/>
          <a:ext cx="4248150" cy="1657349"/>
        </p:xfrm>
        <a:graphic>
          <a:graphicData uri="http://schemas.openxmlformats.org/presentationml/2006/ole">
            <mc:AlternateContent xmlns:mc="http://schemas.openxmlformats.org/markup-compatibility/2006">
              <mc:Choice xmlns:v="urn:schemas-microsoft-com:vml" Requires="v">
                <p:oleObj spid="_x0000_s12080" name="Document" r:id="rId6" imgW="4282289" imgH="1616044" progId="Word.Document.8">
                  <p:embed/>
                </p:oleObj>
              </mc:Choice>
              <mc:Fallback>
                <p:oleObj name="Document" r:id="rId6" imgW="4282289" imgH="1616044" progId="Word.Document.8">
                  <p:embed/>
                  <p:pic>
                    <p:nvPicPr>
                      <p:cNvPr id="0" name="Picture 18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2" name="Text Box 14"/>
          <p:cNvSpPr txBox="1">
            <a:spLocks noChangeArrowheads="1"/>
          </p:cNvSpPr>
          <p:nvPr/>
        </p:nvSpPr>
        <p:spPr bwMode="auto">
          <a:xfrm>
            <a:off x="4876808" y="2436786"/>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dirty="0"/>
              <a:t>OR</a:t>
            </a:r>
            <a:r>
              <a:rPr lang="en-US" altLang="en-US" sz="2000" baseline="-25000" dirty="0"/>
              <a:t>crude</a:t>
            </a:r>
            <a:r>
              <a:rPr lang="en-US" altLang="en-US" sz="2000" dirty="0"/>
              <a:t> =0.61</a:t>
            </a:r>
            <a:endParaRPr lang="en-US" altLang="en-US" sz="1600" dirty="0"/>
          </a:p>
        </p:txBody>
      </p:sp>
      <p:sp>
        <p:nvSpPr>
          <p:cNvPr id="11463" name="Text Box 15"/>
          <p:cNvSpPr txBox="1">
            <a:spLocks noChangeArrowheads="1"/>
          </p:cNvSpPr>
          <p:nvPr/>
        </p:nvSpPr>
        <p:spPr bwMode="auto">
          <a:xfrm>
            <a:off x="1594060" y="5560375"/>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11451" name="Object 187"/>
          <p:cNvGraphicFramePr>
            <a:graphicFrameLocks/>
          </p:cNvGraphicFramePr>
          <p:nvPr/>
        </p:nvGraphicFramePr>
        <p:xfrm>
          <a:off x="3352800" y="4038603"/>
          <a:ext cx="4248150" cy="1657349"/>
        </p:xfrm>
        <a:graphic>
          <a:graphicData uri="http://schemas.openxmlformats.org/presentationml/2006/ole">
            <mc:AlternateContent xmlns:mc="http://schemas.openxmlformats.org/markup-compatibility/2006">
              <mc:Choice xmlns:v="urn:schemas-microsoft-com:vml" Requires="v">
                <p:oleObj spid="_x0000_s12081" name="Document" r:id="rId8" imgW="4282289" imgH="1616044" progId="Word.Document.8">
                  <p:embed/>
                </p:oleObj>
              </mc:Choice>
              <mc:Fallback>
                <p:oleObj name="Document" r:id="rId8" imgW="4282289" imgH="1616044" progId="Word.Document.8">
                  <p:embed/>
                  <p:pic>
                    <p:nvPicPr>
                      <p:cNvPr id="0" name="Picture 18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3"/>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4" name="Text Box 18"/>
          <p:cNvSpPr txBox="1">
            <a:spLocks noChangeArrowheads="1"/>
          </p:cNvSpPr>
          <p:nvPr/>
        </p:nvSpPr>
        <p:spPr bwMode="auto">
          <a:xfrm>
            <a:off x="4488916" y="5560375"/>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graphicFrame>
        <p:nvGraphicFramePr>
          <p:cNvPr id="11452" name="Object 188"/>
          <p:cNvGraphicFramePr>
            <a:graphicFrameLocks noChangeAspect="1"/>
          </p:cNvGraphicFramePr>
          <p:nvPr/>
        </p:nvGraphicFramePr>
        <p:xfrm>
          <a:off x="304800" y="7010400"/>
          <a:ext cx="6324600" cy="1201738"/>
        </p:xfrm>
        <a:graphic>
          <a:graphicData uri="http://schemas.openxmlformats.org/presentationml/2006/ole">
            <mc:AlternateContent xmlns:mc="http://schemas.openxmlformats.org/markup-compatibility/2006">
              <mc:Choice xmlns:v="urn:schemas-microsoft-com:vml" Requires="v">
                <p:oleObj spid="_x0000_s12082" name="Equation" r:id="rId10" imgW="3644640" imgH="1143000" progId="Equation.3">
                  <p:embed/>
                </p:oleObj>
              </mc:Choice>
              <mc:Fallback>
                <p:oleObj name="Equation" r:id="rId10" imgW="3644640" imgH="1143000" progId="Equation.3">
                  <p:embed/>
                  <p:pic>
                    <p:nvPicPr>
                      <p:cNvPr id="0" name="Picture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7010400"/>
                        <a:ext cx="632460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53" name="Object 189"/>
          <p:cNvGraphicFramePr>
            <a:graphicFrameLocks noChangeAspect="1"/>
          </p:cNvGraphicFramePr>
          <p:nvPr/>
        </p:nvGraphicFramePr>
        <p:xfrm>
          <a:off x="228600" y="6096000"/>
          <a:ext cx="1981200" cy="533400"/>
        </p:xfrm>
        <a:graphic>
          <a:graphicData uri="http://schemas.openxmlformats.org/presentationml/2006/ole">
            <mc:AlternateContent xmlns:mc="http://schemas.openxmlformats.org/markup-compatibility/2006">
              <mc:Choice xmlns:v="urn:schemas-microsoft-com:vml" Requires="v">
                <p:oleObj spid="_x0000_s12083" name="Equation" r:id="rId12" imgW="774364" imgH="203112" progId="Equation.3">
                  <p:embed/>
                </p:oleObj>
              </mc:Choice>
              <mc:Fallback>
                <p:oleObj name="Equation" r:id="rId12" imgW="774364" imgH="203112" progId="Equation.3">
                  <p:embed/>
                  <p:pic>
                    <p:nvPicPr>
                      <p:cNvPr id="0" name="Picture 1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0960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5" name="Text Box 21"/>
          <p:cNvSpPr txBox="1">
            <a:spLocks noChangeArrowheads="1"/>
          </p:cNvSpPr>
          <p:nvPr/>
        </p:nvSpPr>
        <p:spPr bwMode="auto">
          <a:xfrm>
            <a:off x="228600" y="8518525"/>
            <a:ext cx="64008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latin typeface="Arial" charset="0"/>
              </a:rPr>
              <a:t>Problem: cannot take  log of 0;  cannot divide by zero</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60020"/>
            <a:ext cx="5830888" cy="720090"/>
          </a:xfrm>
        </p:spPr>
        <p:txBody>
          <a:bodyPr/>
          <a:lstStyle/>
          <a:p>
            <a:r>
              <a:rPr lang="en-US" altLang="en-US" dirty="0" smtClean="0"/>
              <a:t>DAGs to Broaden Our Understanding</a:t>
            </a:r>
          </a:p>
        </p:txBody>
      </p:sp>
      <p:sp>
        <p:nvSpPr>
          <p:cNvPr id="33795" name="Rectangle 3"/>
          <p:cNvSpPr>
            <a:spLocks noGrp="1" noChangeArrowheads="1"/>
          </p:cNvSpPr>
          <p:nvPr>
            <p:ph type="body" idx="1"/>
          </p:nvPr>
        </p:nvSpPr>
        <p:spPr>
          <a:xfrm>
            <a:off x="0" y="480060"/>
            <a:ext cx="6705600" cy="7600950"/>
          </a:xfrm>
        </p:spPr>
        <p:txBody>
          <a:bodyPr/>
          <a:lstStyle/>
          <a:p>
            <a:pPr marL="514350" lvl="1" indent="-228600">
              <a:spcAft>
                <a:spcPts val="0"/>
              </a:spcAft>
            </a:pPr>
            <a:endParaRPr lang="en-US" altLang="en-US" sz="1000" dirty="0" smtClean="0"/>
          </a:p>
          <a:p>
            <a:pPr>
              <a:buClrTx/>
            </a:pPr>
            <a:r>
              <a:rPr lang="en-US" altLang="en-US" dirty="0" smtClean="0"/>
              <a:t>Any statistical (numerical) association in your data between E and D might be due to:</a:t>
            </a:r>
          </a:p>
        </p:txBody>
      </p:sp>
      <p:grpSp>
        <p:nvGrpSpPr>
          <p:cNvPr id="17" name="Group 16"/>
          <p:cNvGrpSpPr/>
          <p:nvPr/>
        </p:nvGrpSpPr>
        <p:grpSpPr>
          <a:xfrm>
            <a:off x="0" y="838207"/>
            <a:ext cx="6134100" cy="2438383"/>
            <a:chOff x="0" y="2119171"/>
            <a:chExt cx="6134100" cy="2322268"/>
          </a:xfrm>
        </p:grpSpPr>
        <p:grpSp>
          <p:nvGrpSpPr>
            <p:cNvPr id="2" name="Group 30"/>
            <p:cNvGrpSpPr>
              <a:grpSpLocks/>
            </p:cNvGrpSpPr>
            <p:nvPr/>
          </p:nvGrpSpPr>
          <p:grpSpPr bwMode="auto">
            <a:xfrm>
              <a:off x="4114800" y="2119171"/>
              <a:ext cx="2019300" cy="2322268"/>
              <a:chOff x="3200400" y="3097630"/>
              <a:chExt cx="2019300" cy="2527172"/>
            </a:xfrm>
          </p:grpSpPr>
          <p:sp>
            <p:nvSpPr>
              <p:cNvPr id="5" name="Text Box 2"/>
              <p:cNvSpPr txBox="1">
                <a:spLocks noChangeArrowheads="1"/>
              </p:cNvSpPr>
              <p:nvPr/>
            </p:nvSpPr>
            <p:spPr bwMode="auto">
              <a:xfrm flipH="1">
                <a:off x="3200400" y="3097630"/>
                <a:ext cx="1143000" cy="102074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1245065" flipV="1">
                <a:off x="4036535" y="4180464"/>
                <a:ext cx="857919"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8" name="Freeform 5"/>
              <p:cNvSpPr>
                <a:spLocks/>
              </p:cNvSpPr>
              <p:nvPr/>
            </p:nvSpPr>
            <p:spPr bwMode="auto">
              <a:xfrm rot="2855394" flipV="1">
                <a:off x="3508346" y="4222278"/>
                <a:ext cx="634986"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0" name="Text Box 7"/>
              <p:cNvSpPr txBox="1">
                <a:spLocks noChangeArrowheads="1"/>
              </p:cNvSpPr>
              <p:nvPr/>
            </p:nvSpPr>
            <p:spPr bwMode="auto">
              <a:xfrm flipH="1">
                <a:off x="3505200" y="4203263"/>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648200" y="4221274"/>
                <a:ext cx="571500" cy="140352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49" name="TextBox 48"/>
            <p:cNvSpPr txBox="1">
              <a:spLocks noChangeArrowheads="1"/>
            </p:cNvSpPr>
            <p:nvPr/>
          </p:nvSpPr>
          <p:spPr bwMode="auto">
            <a:xfrm>
              <a:off x="0" y="3139417"/>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1.  Confounding</a:t>
              </a:r>
            </a:p>
          </p:txBody>
        </p:sp>
      </p:grpSp>
      <p:grpSp>
        <p:nvGrpSpPr>
          <p:cNvPr id="4" name="Group 3"/>
          <p:cNvGrpSpPr/>
          <p:nvPr/>
        </p:nvGrpSpPr>
        <p:grpSpPr>
          <a:xfrm>
            <a:off x="152400" y="2667004"/>
            <a:ext cx="5638800" cy="2013825"/>
            <a:chOff x="762000" y="5269820"/>
            <a:chExt cx="5638800" cy="1917927"/>
          </a:xfrm>
        </p:grpSpPr>
        <p:sp>
          <p:nvSpPr>
            <p:cNvPr id="33" name="Text Box 2"/>
            <p:cNvSpPr txBox="1">
              <a:spLocks noChangeArrowheads="1"/>
            </p:cNvSpPr>
            <p:nvPr/>
          </p:nvSpPr>
          <p:spPr bwMode="auto">
            <a:xfrm flipH="1">
              <a:off x="4191000" y="526982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38" name="Text Box 7"/>
            <p:cNvSpPr txBox="1">
              <a:spLocks noChangeArrowheads="1"/>
            </p:cNvSpPr>
            <p:nvPr/>
          </p:nvSpPr>
          <p:spPr bwMode="auto">
            <a:xfrm flipH="1">
              <a:off x="3429000" y="587942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39" name="Text Box 8"/>
            <p:cNvSpPr txBox="1">
              <a:spLocks noChangeArrowheads="1"/>
            </p:cNvSpPr>
            <p:nvPr/>
          </p:nvSpPr>
          <p:spPr bwMode="auto">
            <a:xfrm flipH="1">
              <a:off x="5257800" y="5898018"/>
              <a:ext cx="1143000" cy="12897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0" name="TextBox 49"/>
            <p:cNvSpPr txBox="1">
              <a:spLocks noChangeArrowheads="1"/>
            </p:cNvSpPr>
            <p:nvPr/>
          </p:nvSpPr>
          <p:spPr bwMode="auto">
            <a:xfrm>
              <a:off x="762000" y="5715000"/>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2.  Selection Bias</a:t>
              </a:r>
            </a:p>
          </p:txBody>
        </p:sp>
        <p:sp>
          <p:nvSpPr>
            <p:cNvPr id="34" name="Freeform 3"/>
            <p:cNvSpPr>
              <a:spLocks/>
            </p:cNvSpPr>
            <p:nvPr/>
          </p:nvSpPr>
          <p:spPr bwMode="auto">
            <a:xfrm rot="12980401" flipV="1">
              <a:off x="4846638" y="5953408"/>
              <a:ext cx="842962" cy="2931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1400" dirty="0">
                <a:solidFill>
                  <a:srgbClr val="000000"/>
                </a:solidFill>
                <a:latin typeface="Arial" charset="0"/>
              </a:endParaRPr>
            </a:p>
          </p:txBody>
        </p:sp>
        <p:sp>
          <p:nvSpPr>
            <p:cNvPr id="36" name="Freeform 5"/>
            <p:cNvSpPr>
              <a:spLocks/>
            </p:cNvSpPr>
            <p:nvPr/>
          </p:nvSpPr>
          <p:spPr bwMode="auto">
            <a:xfrm rot="16850319" flipV="1">
              <a:off x="4081462" y="5937350"/>
              <a:ext cx="5048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1400" dirty="0">
                <a:solidFill>
                  <a:srgbClr val="000000"/>
                </a:solidFill>
                <a:latin typeface="Arial" charset="0"/>
              </a:endParaRPr>
            </a:p>
          </p:txBody>
        </p:sp>
        <p:sp>
          <p:nvSpPr>
            <p:cNvPr id="53" name="Text Box 2067"/>
            <p:cNvSpPr txBox="1">
              <a:spLocks noChangeArrowheads="1"/>
            </p:cNvSpPr>
            <p:nvPr/>
          </p:nvSpPr>
          <p:spPr bwMode="auto">
            <a:xfrm>
              <a:off x="4419599" y="5539071"/>
              <a:ext cx="647701" cy="67417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p:txBody>
        </p:sp>
      </p:grpSp>
      <p:grpSp>
        <p:nvGrpSpPr>
          <p:cNvPr id="12" name="Group 11"/>
          <p:cNvGrpSpPr/>
          <p:nvPr/>
        </p:nvGrpSpPr>
        <p:grpSpPr>
          <a:xfrm>
            <a:off x="-1524000" y="8505354"/>
            <a:ext cx="8001000" cy="1387912"/>
            <a:chOff x="-1455737" y="7795534"/>
            <a:chExt cx="8001000" cy="1321820"/>
          </a:xfrm>
        </p:grpSpPr>
        <p:sp>
          <p:nvSpPr>
            <p:cNvPr id="51" name="TextBox 50"/>
            <p:cNvSpPr txBox="1">
              <a:spLocks noChangeArrowheads="1"/>
            </p:cNvSpPr>
            <p:nvPr/>
          </p:nvSpPr>
          <p:spPr bwMode="auto">
            <a:xfrm>
              <a:off x="-1455737" y="8153400"/>
              <a:ext cx="4581221" cy="439681"/>
            </a:xfrm>
            <a:prstGeom prst="rect">
              <a:avLst/>
            </a:prstGeom>
            <a:noFill/>
            <a:ln w="9525">
              <a:noFill/>
              <a:miter lim="800000"/>
              <a:headEnd/>
              <a:tailEnd/>
            </a:ln>
          </p:spPr>
          <p:txBody>
            <a:bodyPr wrap="square">
              <a:spAutoFit/>
            </a:bodyPr>
            <a:lstStyle/>
            <a:p>
              <a:pPr algn="r" eaLnBrk="0" hangingPunct="0">
                <a:spcBef>
                  <a:spcPct val="50000"/>
                </a:spcBef>
              </a:pPr>
              <a:r>
                <a:rPr lang="en-US" altLang="en-US" b="1" dirty="0" smtClean="0">
                  <a:solidFill>
                    <a:srgbClr val="000000"/>
                  </a:solidFill>
                  <a:latin typeface="Arial" charset="0"/>
                </a:rPr>
                <a:t>    6.  True Causation</a:t>
              </a:r>
              <a:endParaRPr lang="en-US" altLang="en-US" b="1" dirty="0">
                <a:solidFill>
                  <a:srgbClr val="000000"/>
                </a:solidFill>
                <a:latin typeface="Arial" charset="0"/>
              </a:endParaRPr>
            </a:p>
          </p:txBody>
        </p:sp>
        <p:sp>
          <p:nvSpPr>
            <p:cNvPr id="27" name="Text Box 7"/>
            <p:cNvSpPr txBox="1">
              <a:spLocks noChangeArrowheads="1"/>
            </p:cNvSpPr>
            <p:nvPr/>
          </p:nvSpPr>
          <p:spPr bwMode="auto">
            <a:xfrm flipH="1">
              <a:off x="3573463" y="7795534"/>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28"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29" name="Text Box 8"/>
            <p:cNvSpPr txBox="1">
              <a:spLocks noChangeArrowheads="1"/>
            </p:cNvSpPr>
            <p:nvPr/>
          </p:nvSpPr>
          <p:spPr bwMode="auto">
            <a:xfrm flipH="1">
              <a:off x="5402263" y="7827624"/>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grpSp>
        <p:nvGrpSpPr>
          <p:cNvPr id="15" name="Group 14"/>
          <p:cNvGrpSpPr/>
          <p:nvPr/>
        </p:nvGrpSpPr>
        <p:grpSpPr>
          <a:xfrm>
            <a:off x="-457200" y="6629404"/>
            <a:ext cx="6858000" cy="1387912"/>
            <a:chOff x="-457200" y="5661934"/>
            <a:chExt cx="6858000" cy="1321820"/>
          </a:xfrm>
        </p:grpSpPr>
        <p:grpSp>
          <p:nvGrpSpPr>
            <p:cNvPr id="14" name="Group 13"/>
            <p:cNvGrpSpPr/>
            <p:nvPr/>
          </p:nvGrpSpPr>
          <p:grpSpPr>
            <a:xfrm>
              <a:off x="3505200" y="5661934"/>
              <a:ext cx="2895600" cy="1321820"/>
              <a:chOff x="2895600" y="6119134"/>
              <a:chExt cx="2895600" cy="1321820"/>
            </a:xfrm>
          </p:grpSpPr>
          <p:sp>
            <p:nvSpPr>
              <p:cNvPr id="4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1400" dirty="0">
                  <a:solidFill>
                    <a:srgbClr val="000000"/>
                  </a:solidFill>
                  <a:latin typeface="Arial" charset="0"/>
                </a:endParaRPr>
              </a:p>
            </p:txBody>
          </p:sp>
          <p:sp>
            <p:nvSpPr>
              <p:cNvPr id="46" name="Text Box 7"/>
              <p:cNvSpPr txBox="1">
                <a:spLocks noChangeArrowheads="1"/>
              </p:cNvSpPr>
              <p:nvPr/>
            </p:nvSpPr>
            <p:spPr bwMode="auto">
              <a:xfrm flipH="1">
                <a:off x="2895600" y="6119134"/>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47" name="Text Box 8"/>
              <p:cNvSpPr txBox="1">
                <a:spLocks noChangeArrowheads="1"/>
              </p:cNvSpPr>
              <p:nvPr/>
            </p:nvSpPr>
            <p:spPr bwMode="auto">
              <a:xfrm flipH="1">
                <a:off x="4648200" y="6151224"/>
                <a:ext cx="1143000" cy="12897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30" name="TextBox 29"/>
            <p:cNvSpPr txBox="1">
              <a:spLocks noChangeArrowheads="1"/>
            </p:cNvSpPr>
            <p:nvPr/>
          </p:nvSpPr>
          <p:spPr bwMode="auto">
            <a:xfrm>
              <a:off x="-457200" y="6091238"/>
              <a:ext cx="3962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smtClean="0">
                  <a:solidFill>
                    <a:srgbClr val="000000"/>
                  </a:solidFill>
                  <a:latin typeface="Arial" charset="0"/>
                </a:rPr>
                <a:t>4.  </a:t>
              </a:r>
              <a:r>
                <a:rPr lang="en-US" altLang="en-US" b="1" dirty="0">
                  <a:solidFill>
                    <a:srgbClr val="000000"/>
                  </a:solidFill>
                  <a:latin typeface="Arial" charset="0"/>
                </a:rPr>
                <a:t>Reverse Causality</a:t>
              </a:r>
            </a:p>
          </p:txBody>
        </p:sp>
      </p:grpSp>
      <p:grpSp>
        <p:nvGrpSpPr>
          <p:cNvPr id="40" name="Group 39"/>
          <p:cNvGrpSpPr/>
          <p:nvPr/>
        </p:nvGrpSpPr>
        <p:grpSpPr>
          <a:xfrm>
            <a:off x="-838200" y="7620000"/>
            <a:ext cx="7327941" cy="1380260"/>
            <a:chOff x="-774741" y="8185452"/>
            <a:chExt cx="7327941" cy="1320678"/>
          </a:xfrm>
        </p:grpSpPr>
        <p:sp>
          <p:nvSpPr>
            <p:cNvPr id="41" name="TextBox 40"/>
            <p:cNvSpPr txBox="1">
              <a:spLocks noChangeArrowheads="1"/>
            </p:cNvSpPr>
            <p:nvPr/>
          </p:nvSpPr>
          <p:spPr bwMode="auto">
            <a:xfrm>
              <a:off x="-774741" y="8534400"/>
              <a:ext cx="2819400" cy="441736"/>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5</a:t>
              </a:r>
              <a:r>
                <a:rPr lang="en-US" altLang="en-US" b="1" dirty="0" smtClean="0">
                  <a:solidFill>
                    <a:srgbClr val="000000"/>
                  </a:solidFill>
                  <a:latin typeface="Arial" charset="0"/>
                </a:rPr>
                <a:t>.  Chance</a:t>
              </a:r>
              <a:endParaRPr lang="en-US" altLang="en-US" b="1" dirty="0">
                <a:solidFill>
                  <a:srgbClr val="000000"/>
                </a:solidFill>
                <a:latin typeface="Arial" charset="0"/>
              </a:endParaRPr>
            </a:p>
          </p:txBody>
        </p:sp>
        <p:sp>
          <p:nvSpPr>
            <p:cNvPr id="42" name="Text Box 7"/>
            <p:cNvSpPr txBox="1">
              <a:spLocks noChangeArrowheads="1"/>
            </p:cNvSpPr>
            <p:nvPr/>
          </p:nvSpPr>
          <p:spPr bwMode="auto">
            <a:xfrm flipH="1">
              <a:off x="3581400" y="8185452"/>
              <a:ext cx="1143000" cy="94237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45" name="Text Box 8"/>
            <p:cNvSpPr txBox="1">
              <a:spLocks noChangeArrowheads="1"/>
            </p:cNvSpPr>
            <p:nvPr/>
          </p:nvSpPr>
          <p:spPr bwMode="auto">
            <a:xfrm flipH="1">
              <a:off x="5410200" y="8210371"/>
              <a:ext cx="1143000" cy="129575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grpSp>
        <p:nvGrpSpPr>
          <p:cNvPr id="16" name="Group 15"/>
          <p:cNvGrpSpPr/>
          <p:nvPr/>
        </p:nvGrpSpPr>
        <p:grpSpPr>
          <a:xfrm>
            <a:off x="310762" y="4191001"/>
            <a:ext cx="6242439" cy="2833746"/>
            <a:chOff x="287680" y="4949965"/>
            <a:chExt cx="5714007" cy="2698809"/>
          </a:xfrm>
        </p:grpSpPr>
        <p:sp>
          <p:nvSpPr>
            <p:cNvPr id="52" name="Text Box 2"/>
            <p:cNvSpPr txBox="1">
              <a:spLocks noChangeArrowheads="1"/>
            </p:cNvSpPr>
            <p:nvPr/>
          </p:nvSpPr>
          <p:spPr bwMode="auto">
            <a:xfrm flipH="1">
              <a:off x="2613790" y="4949965"/>
              <a:ext cx="1789112" cy="76211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smtClean="0">
                  <a:solidFill>
                    <a:srgbClr val="000000"/>
                  </a:solidFill>
                  <a:latin typeface="Arial" charset="0"/>
                </a:rPr>
                <a:t>Meas</a:t>
              </a:r>
              <a:r>
                <a:rPr lang="en-US" sz="3600" b="1" baseline="-25000" dirty="0" smtClean="0">
                  <a:solidFill>
                    <a:srgbClr val="000000"/>
                  </a:solidFill>
                  <a:latin typeface="Arial" charset="0"/>
                </a:rPr>
                <a:t>E</a:t>
              </a:r>
              <a:endParaRPr lang="en-US" sz="3600" baseline="-25000" dirty="0">
                <a:solidFill>
                  <a:srgbClr val="000000"/>
                </a:solidFill>
                <a:latin typeface="Arial" charset="0"/>
              </a:endParaRPr>
            </a:p>
          </p:txBody>
        </p:sp>
        <p:sp>
          <p:nvSpPr>
            <p:cNvPr id="54" name="Text Box 6"/>
            <p:cNvSpPr txBox="1">
              <a:spLocks noChangeArrowheads="1"/>
            </p:cNvSpPr>
            <p:nvPr/>
          </p:nvSpPr>
          <p:spPr bwMode="auto">
            <a:xfrm>
              <a:off x="3926352" y="6274702"/>
              <a:ext cx="685800" cy="43968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b="1" dirty="0">
                <a:solidFill>
                  <a:srgbClr val="000000"/>
                </a:solidFill>
                <a:latin typeface="Arial" charset="0"/>
              </a:endParaRPr>
            </a:p>
          </p:txBody>
        </p:sp>
        <p:sp>
          <p:nvSpPr>
            <p:cNvPr id="55" name="Text Box 7"/>
            <p:cNvSpPr txBox="1">
              <a:spLocks noChangeArrowheads="1"/>
            </p:cNvSpPr>
            <p:nvPr/>
          </p:nvSpPr>
          <p:spPr bwMode="auto">
            <a:xfrm flipH="1">
              <a:off x="2938163" y="5676185"/>
              <a:ext cx="1143000" cy="8500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E</a:t>
              </a:r>
              <a:r>
                <a:rPr lang="en-US" sz="3200" b="1" baseline="-25000" dirty="0" smtClean="0">
                  <a:solidFill>
                    <a:srgbClr val="000000"/>
                  </a:solidFill>
                  <a:latin typeface="Arial" charset="0"/>
                </a:rPr>
                <a:t>obs</a:t>
              </a:r>
              <a:endParaRPr lang="en-US" sz="3200" baseline="-25000" dirty="0">
                <a:solidFill>
                  <a:srgbClr val="000000"/>
                </a:solidFill>
                <a:latin typeface="Arial" charset="0"/>
              </a:endParaRPr>
            </a:p>
          </p:txBody>
        </p:sp>
        <p:sp>
          <p:nvSpPr>
            <p:cNvPr id="56" name="Text Box 8"/>
            <p:cNvSpPr txBox="1">
              <a:spLocks noChangeArrowheads="1"/>
            </p:cNvSpPr>
            <p:nvPr/>
          </p:nvSpPr>
          <p:spPr bwMode="auto">
            <a:xfrm flipH="1">
              <a:off x="4533900" y="5656194"/>
              <a:ext cx="1409700"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r>
                <a:rPr lang="en-US" sz="3600" b="1" baseline="-25000" dirty="0" smtClean="0">
                  <a:solidFill>
                    <a:srgbClr val="000000"/>
                  </a:solidFill>
                  <a:latin typeface="Arial" charset="0"/>
                </a:rPr>
                <a:t>obs</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57" name="TextBox 56"/>
            <p:cNvSpPr txBox="1">
              <a:spLocks noChangeArrowheads="1"/>
            </p:cNvSpPr>
            <p:nvPr/>
          </p:nvSpPr>
          <p:spPr bwMode="auto">
            <a:xfrm>
              <a:off x="287680" y="5630066"/>
              <a:ext cx="2455520" cy="79142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b="1" dirty="0">
                  <a:solidFill>
                    <a:srgbClr val="000000"/>
                  </a:solidFill>
                  <a:latin typeface="Arial" charset="0"/>
                </a:rPr>
                <a:t>3</a:t>
              </a:r>
              <a:r>
                <a:rPr lang="en-US" altLang="en-US" b="1" dirty="0" smtClean="0">
                  <a:solidFill>
                    <a:srgbClr val="000000"/>
                  </a:solidFill>
                  <a:latin typeface="Arial" charset="0"/>
                </a:rPr>
                <a:t>.  Measurement </a:t>
              </a:r>
              <a:r>
                <a:rPr lang="en-US" altLang="en-US" b="1" dirty="0">
                  <a:solidFill>
                    <a:srgbClr val="000000"/>
                  </a:solidFill>
                  <a:latin typeface="Arial" charset="0"/>
                </a:rPr>
                <a:t>Bias</a:t>
              </a:r>
            </a:p>
          </p:txBody>
        </p:sp>
        <p:sp>
          <p:nvSpPr>
            <p:cNvPr id="58" name="Freeform 3"/>
            <p:cNvSpPr>
              <a:spLocks/>
            </p:cNvSpPr>
            <p:nvPr/>
          </p:nvSpPr>
          <p:spPr bwMode="auto">
            <a:xfrm rot="12980401" flipV="1">
              <a:off x="3755483" y="6160991"/>
              <a:ext cx="1377934" cy="2931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0" name="Freeform 5"/>
            <p:cNvSpPr>
              <a:spLocks/>
            </p:cNvSpPr>
            <p:nvPr/>
          </p:nvSpPr>
          <p:spPr bwMode="auto">
            <a:xfrm rot="3536745" flipV="1">
              <a:off x="3257671" y="5724092"/>
              <a:ext cx="297236"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2" name="Text Box 8"/>
            <p:cNvSpPr txBox="1">
              <a:spLocks noChangeArrowheads="1"/>
            </p:cNvSpPr>
            <p:nvPr/>
          </p:nvSpPr>
          <p:spPr bwMode="auto">
            <a:xfrm flipH="1">
              <a:off x="4419600" y="6446978"/>
              <a:ext cx="1582087"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r>
                <a:rPr lang="en-US" sz="3600" b="1" baseline="-25000" dirty="0" smtClean="0">
                  <a:solidFill>
                    <a:srgbClr val="000000"/>
                  </a:solidFill>
                  <a:latin typeface="Arial" charset="0"/>
                </a:rPr>
                <a:t>true</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63" name="Freeform 5"/>
            <p:cNvSpPr>
              <a:spLocks/>
            </p:cNvSpPr>
            <p:nvPr/>
          </p:nvSpPr>
          <p:spPr bwMode="auto">
            <a:xfrm rot="14358456" flipV="1">
              <a:off x="5030057" y="6598130"/>
              <a:ext cx="482528"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4" name="Freeform 5"/>
            <p:cNvSpPr>
              <a:spLocks/>
            </p:cNvSpPr>
            <p:nvPr/>
          </p:nvSpPr>
          <p:spPr bwMode="auto">
            <a:xfrm rot="14358456" flipV="1">
              <a:off x="3118898" y="6559770"/>
              <a:ext cx="299910"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7" name="Text Box 8"/>
            <p:cNvSpPr txBox="1">
              <a:spLocks noChangeArrowheads="1"/>
            </p:cNvSpPr>
            <p:nvPr/>
          </p:nvSpPr>
          <p:spPr bwMode="auto">
            <a:xfrm flipH="1">
              <a:off x="2380165" y="6446978"/>
              <a:ext cx="1582087"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E</a:t>
              </a:r>
              <a:r>
                <a:rPr lang="en-US" sz="3600" b="1" baseline="-25000" dirty="0" smtClean="0">
                  <a:solidFill>
                    <a:srgbClr val="000000"/>
                  </a:solidFill>
                  <a:latin typeface="Arial" charset="0"/>
                </a:rPr>
                <a:t>true</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Tree>
    <p:extLst>
      <p:ext uri="{BB962C8B-B14F-4D97-AF65-F5344CB8AC3E}">
        <p14:creationId xmlns:p14="http://schemas.microsoft.com/office/powerpoint/2010/main" val="154594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95300" y="479428"/>
            <a:ext cx="5829300" cy="747713"/>
          </a:xfrm>
        </p:spPr>
        <p:txBody>
          <a:bodyPr/>
          <a:lstStyle/>
          <a:p>
            <a:r>
              <a:rPr lang="en-US" altLang="en-US" sz="2200" dirty="0" smtClean="0"/>
              <a:t>Summary Adjusted Estimator: </a:t>
            </a:r>
            <a:br>
              <a:rPr lang="en-US" altLang="en-US" sz="2200" dirty="0" smtClean="0"/>
            </a:br>
            <a:r>
              <a:rPr lang="en-US" altLang="en-US" sz="2200" dirty="0" smtClean="0"/>
              <a:t>Woolf’s Method</a:t>
            </a:r>
            <a:endParaRPr lang="en-US" altLang="en-US" dirty="0" smtClean="0"/>
          </a:p>
        </p:txBody>
      </p:sp>
      <p:sp>
        <p:nvSpPr>
          <p:cNvPr id="71682" name="Rectangle 3"/>
          <p:cNvSpPr>
            <a:spLocks noGrp="1" noChangeArrowheads="1"/>
          </p:cNvSpPr>
          <p:nvPr>
            <p:ph type="body" idx="1"/>
          </p:nvPr>
        </p:nvSpPr>
        <p:spPr>
          <a:xfrm>
            <a:off x="76200" y="1520828"/>
            <a:ext cx="6858000" cy="7519988"/>
          </a:xfrm>
        </p:spPr>
        <p:txBody>
          <a:bodyPr/>
          <a:lstStyle/>
          <a:p>
            <a:pPr>
              <a:lnSpc>
                <a:spcPct val="90000"/>
              </a:lnSpc>
            </a:pPr>
            <a:r>
              <a:rPr lang="en-US" altLang="en-US" dirty="0" smtClean="0"/>
              <a:t>Conceptually straightforward</a:t>
            </a:r>
          </a:p>
          <a:p>
            <a:pPr>
              <a:lnSpc>
                <a:spcPct val="90000"/>
              </a:lnSpc>
            </a:pPr>
            <a:endParaRPr lang="en-US" altLang="en-US" dirty="0" smtClean="0"/>
          </a:p>
          <a:p>
            <a:pPr>
              <a:lnSpc>
                <a:spcPct val="90000"/>
              </a:lnSpc>
            </a:pPr>
            <a:r>
              <a:rPr lang="en-US" altLang="en-US" dirty="0" smtClean="0"/>
              <a:t>Best when:</a:t>
            </a:r>
          </a:p>
          <a:p>
            <a:pPr lvl="1">
              <a:lnSpc>
                <a:spcPct val="90000"/>
              </a:lnSpc>
            </a:pPr>
            <a:r>
              <a:rPr lang="en-US" altLang="en-US" dirty="0" smtClean="0"/>
              <a:t>number of strata is small</a:t>
            </a:r>
          </a:p>
          <a:p>
            <a:pPr lvl="1">
              <a:lnSpc>
                <a:spcPct val="90000"/>
              </a:lnSpc>
            </a:pPr>
            <a:endParaRPr lang="en-US" altLang="en-US" dirty="0" smtClean="0"/>
          </a:p>
          <a:p>
            <a:pPr>
              <a:lnSpc>
                <a:spcPct val="90000"/>
              </a:lnSpc>
            </a:pPr>
            <a:r>
              <a:rPr lang="en-US" altLang="en-US" dirty="0" smtClean="0"/>
              <a:t>Cannot be calculated when any cell in any stratum is zero because log(0) is undefined</a:t>
            </a:r>
          </a:p>
          <a:p>
            <a:pPr lvl="1">
              <a:lnSpc>
                <a:spcPct val="90000"/>
              </a:lnSpc>
            </a:pPr>
            <a:r>
              <a:rPr lang="en-US" altLang="en-US" dirty="0" smtClean="0"/>
              <a:t>“1/2” cell corrections have been suggested but are slightly biased</a:t>
            </a:r>
          </a:p>
          <a:p>
            <a:pPr lvl="1">
              <a:lnSpc>
                <a:spcPct val="90000"/>
              </a:lnSpc>
            </a:pPr>
            <a:endParaRPr lang="en-US" altLang="en-US" dirty="0" smtClean="0"/>
          </a:p>
          <a:p>
            <a:pPr>
              <a:lnSpc>
                <a:spcPct val="90000"/>
              </a:lnSpc>
            </a:pPr>
            <a:r>
              <a:rPr lang="en-US" altLang="en-US" dirty="0" smtClean="0"/>
              <a:t>Formulae for Woolf’s summary estimates for other measures (e.g., risk ratio, RD) available in texts and software documentation</a:t>
            </a:r>
          </a:p>
          <a:p>
            <a:pPr>
              <a:lnSpc>
                <a:spcPct val="90000"/>
              </a:lnSpc>
            </a:pPr>
            <a:endParaRPr lang="en-US" altLang="en-US" dirty="0" smtClean="0"/>
          </a:p>
          <a:p>
            <a:pPr>
              <a:lnSpc>
                <a:spcPct val="90000"/>
              </a:lnSpc>
            </a:pPr>
            <a:r>
              <a:rPr lang="en-US" altLang="en-US" dirty="0" smtClean="0"/>
              <a:t>Rarely used in practice any longer but most clearly illustrates most intuitive weighting </a:t>
            </a:r>
          </a:p>
          <a:p>
            <a:pPr>
              <a:lnSpc>
                <a:spcPct val="90000"/>
              </a:lnSpc>
            </a:pPr>
            <a:endParaRPr lang="en-US" altLang="en-US" sz="1800" dirty="0" smtClean="0"/>
          </a:p>
          <a:p>
            <a:pPr>
              <a:lnSpc>
                <a:spcPct val="90000"/>
              </a:lnSpc>
            </a:pPr>
            <a:endParaRPr lang="en-US" altLang="en-US" sz="1800" dirty="0" smtClean="0"/>
          </a:p>
          <a:p>
            <a:pPr>
              <a:lnSpc>
                <a:spcPct val="90000"/>
              </a:lnSpc>
            </a:pPr>
            <a:endParaRPr lang="en-US" altLang="en-US" sz="1800"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5" name="Rectangle 2"/>
          <p:cNvSpPr>
            <a:spLocks noGrp="1" noChangeArrowheads="1"/>
          </p:cNvSpPr>
          <p:nvPr>
            <p:ph type="title"/>
          </p:nvPr>
        </p:nvSpPr>
        <p:spPr>
          <a:xfrm>
            <a:off x="457200" y="152402"/>
            <a:ext cx="5829300" cy="747713"/>
          </a:xfrm>
        </p:spPr>
        <p:txBody>
          <a:bodyPr/>
          <a:lstStyle/>
          <a:p>
            <a:r>
              <a:rPr lang="en-US" altLang="en-US" sz="2500" dirty="0" smtClean="0"/>
              <a:t>Summary Adjusted Estimators: Mantel-Haenszel</a:t>
            </a:r>
            <a:endParaRPr lang="en-US" altLang="en-US" sz="2800" dirty="0" smtClean="0"/>
          </a:p>
        </p:txBody>
      </p:sp>
      <p:sp>
        <p:nvSpPr>
          <p:cNvPr id="12426" name="Rectangle 3"/>
          <p:cNvSpPr>
            <a:spLocks noGrp="1" noChangeArrowheads="1"/>
          </p:cNvSpPr>
          <p:nvPr>
            <p:ph type="body" idx="1"/>
          </p:nvPr>
        </p:nvSpPr>
        <p:spPr>
          <a:xfrm>
            <a:off x="514350" y="1143006"/>
            <a:ext cx="5829300" cy="7897813"/>
          </a:xfrm>
        </p:spPr>
        <p:txBody>
          <a:bodyPr/>
          <a:lstStyle/>
          <a:p>
            <a:r>
              <a:rPr lang="en-US" altLang="en-US" dirty="0" smtClean="0"/>
              <a:t>Mantel-Haenszel estimate for odds ratios</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r>
              <a:rPr lang="en-US" altLang="en-US" dirty="0" smtClean="0"/>
              <a:t>OR</a:t>
            </a:r>
            <a:r>
              <a:rPr lang="en-US" altLang="en-US" baseline="-25000" dirty="0" smtClean="0"/>
              <a:t>MH</a:t>
            </a:r>
            <a:r>
              <a:rPr lang="en-US" altLang="en-US" dirty="0" smtClean="0"/>
              <a:t> =</a:t>
            </a:r>
          </a:p>
          <a:p>
            <a:pPr lvl="1"/>
            <a:endParaRPr lang="en-US" altLang="en-US" dirty="0" smtClean="0"/>
          </a:p>
          <a:p>
            <a:pPr lvl="1"/>
            <a:endParaRPr lang="en-US" altLang="en-US" dirty="0" smtClean="0"/>
          </a:p>
          <a:p>
            <a:pPr lvl="1"/>
            <a:endParaRPr lang="en-US" altLang="en-US" i="1" dirty="0" smtClean="0"/>
          </a:p>
          <a:p>
            <a:pPr lvl="1"/>
            <a:endParaRPr lang="en-US" altLang="en-US" i="1" dirty="0" smtClean="0"/>
          </a:p>
          <a:p>
            <a:pPr lvl="1"/>
            <a:r>
              <a:rPr lang="en-US" altLang="en-US" i="1" dirty="0" smtClean="0"/>
              <a:t>w</a:t>
            </a:r>
            <a:r>
              <a:rPr lang="en-US" altLang="en-US" i="1" baseline="-25000" dirty="0" smtClean="0"/>
              <a:t>i</a:t>
            </a:r>
            <a:r>
              <a:rPr lang="en-US" altLang="en-US" i="1" baseline="-25000" dirty="0" smtClean="0"/>
              <a:t> </a:t>
            </a:r>
            <a:r>
              <a:rPr lang="en-US" altLang="en-US" i="1" dirty="0" smtClean="0"/>
              <a:t>=</a:t>
            </a:r>
            <a:endParaRPr lang="en-US" altLang="en-US" dirty="0" smtClean="0"/>
          </a:p>
          <a:p>
            <a:pPr lvl="1"/>
            <a:endParaRPr lang="en-US" altLang="en-US" dirty="0" smtClean="0"/>
          </a:p>
          <a:p>
            <a:pPr lvl="1"/>
            <a:endParaRPr lang="en-US" altLang="en-US" dirty="0" smtClean="0"/>
          </a:p>
          <a:p>
            <a:pPr lvl="1"/>
            <a:endParaRPr lang="en-US" altLang="en-US" i="1" dirty="0" smtClean="0"/>
          </a:p>
          <a:p>
            <a:pPr lvl="1"/>
            <a:r>
              <a:rPr lang="en-US" altLang="en-US" i="1" dirty="0" smtClean="0"/>
              <a:t>w</a:t>
            </a:r>
            <a:r>
              <a:rPr lang="en-US" altLang="en-US" i="1" baseline="-25000" dirty="0" smtClean="0"/>
              <a:t>i</a:t>
            </a:r>
            <a:r>
              <a:rPr lang="en-US" altLang="en-US" i="1" baseline="-25000" dirty="0" smtClean="0"/>
              <a:t>  </a:t>
            </a:r>
            <a:r>
              <a:rPr lang="en-US" altLang="en-US" dirty="0" smtClean="0"/>
              <a:t>is inverse of the variance of the stratum-specific odds ratio under the null hypothesis (</a:t>
            </a:r>
            <a:r>
              <a:rPr lang="en-US" altLang="en-US" dirty="0" smtClean="0"/>
              <a:t>OR</a:t>
            </a:r>
            <a:r>
              <a:rPr lang="en-US" altLang="en-US" i="1" baseline="-25000" dirty="0" smtClean="0"/>
              <a:t>i</a:t>
            </a:r>
            <a:r>
              <a:rPr lang="en-US" altLang="en-US" dirty="0" smtClean="0"/>
              <a:t> = 1)</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a:buFontTx/>
              <a:buNone/>
            </a:pPr>
            <a:endParaRPr lang="en-US" altLang="en-US" dirty="0" smtClean="0"/>
          </a:p>
          <a:p>
            <a:endParaRPr lang="en-US" altLang="en-US" dirty="0" smtClean="0"/>
          </a:p>
        </p:txBody>
      </p:sp>
      <p:graphicFrame>
        <p:nvGraphicFramePr>
          <p:cNvPr id="12421" name="Object 133"/>
          <p:cNvGraphicFramePr>
            <a:graphicFrameLocks noChangeAspect="1"/>
          </p:cNvGraphicFramePr>
          <p:nvPr/>
        </p:nvGraphicFramePr>
        <p:xfrm>
          <a:off x="1981200" y="5715002"/>
          <a:ext cx="731838" cy="1447800"/>
        </p:xfrm>
        <a:graphic>
          <a:graphicData uri="http://schemas.openxmlformats.org/presentationml/2006/ole">
            <mc:AlternateContent xmlns:mc="http://schemas.openxmlformats.org/markup-compatibility/2006">
              <mc:Choice xmlns:v="urn:schemas-microsoft-com:vml" Requires="v">
                <p:oleObj spid="_x0000_s12953" name="Equation" r:id="rId4" imgW="279279" imgH="431613" progId="Equation.3">
                  <p:embed/>
                </p:oleObj>
              </mc:Choice>
              <mc:Fallback>
                <p:oleObj name="Equation" r:id="rId4" imgW="279279" imgH="431613"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2"/>
                        <a:ext cx="73183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2" name="Object 134"/>
          <p:cNvGraphicFramePr>
            <a:graphicFrameLocks noChangeAspect="1"/>
          </p:cNvGraphicFramePr>
          <p:nvPr/>
        </p:nvGraphicFramePr>
        <p:xfrm>
          <a:off x="4572000" y="3657601"/>
          <a:ext cx="1447800" cy="1752600"/>
        </p:xfrm>
        <a:graphic>
          <a:graphicData uri="http://schemas.openxmlformats.org/presentationml/2006/ole">
            <mc:AlternateContent xmlns:mc="http://schemas.openxmlformats.org/markup-compatibility/2006">
              <mc:Choice xmlns:v="urn:schemas-microsoft-com:vml" Requires="v">
                <p:oleObj spid="_x0000_s12954" name="Equation" r:id="rId6" imgW="634725" imgH="837836" progId="Equation.3">
                  <p:embed/>
                </p:oleObj>
              </mc:Choice>
              <mc:Fallback>
                <p:oleObj name="Equation" r:id="rId6" imgW="634725" imgH="837836"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1"/>
                        <a:ext cx="1447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3" name="Object 135"/>
          <p:cNvGraphicFramePr>
            <a:graphicFrameLocks noChangeAspect="1"/>
          </p:cNvGraphicFramePr>
          <p:nvPr/>
        </p:nvGraphicFramePr>
        <p:xfrm>
          <a:off x="2209800" y="3886206"/>
          <a:ext cx="2198688" cy="2057399"/>
        </p:xfrm>
        <a:graphic>
          <a:graphicData uri="http://schemas.openxmlformats.org/presentationml/2006/ole">
            <mc:AlternateContent xmlns:mc="http://schemas.openxmlformats.org/markup-compatibility/2006">
              <mc:Choice xmlns:v="urn:schemas-microsoft-com:vml" Requires="v">
                <p:oleObj spid="_x0000_s12955" name="Equation" r:id="rId8" imgW="1143000" imgH="1651000" progId="Equation.3">
                  <p:embed/>
                </p:oleObj>
              </mc:Choice>
              <mc:Fallback>
                <p:oleObj name="Equation" r:id="rId8" imgW="1143000" imgH="1651000" progId="Equation.3">
                  <p:embed/>
                  <p:pic>
                    <p:nvPicPr>
                      <p:cNvPr id="0"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6"/>
                        <a:ext cx="2198688" cy="2057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4" name="Object 136"/>
          <p:cNvGraphicFramePr>
            <a:graphicFrameLocks/>
          </p:cNvGraphicFramePr>
          <p:nvPr/>
        </p:nvGraphicFramePr>
        <p:xfrm>
          <a:off x="1371608" y="1665288"/>
          <a:ext cx="4016375" cy="2144712"/>
        </p:xfrm>
        <a:graphic>
          <a:graphicData uri="http://schemas.openxmlformats.org/presentationml/2006/ole">
            <mc:AlternateContent xmlns:mc="http://schemas.openxmlformats.org/markup-compatibility/2006">
              <mc:Choice xmlns:v="urn:schemas-microsoft-com:vml" Requires="v">
                <p:oleObj spid="_x0000_s12956" name="Document" r:id="rId10" imgW="3898710" imgH="1997122" progId="Word.Document.8">
                  <p:embed/>
                </p:oleObj>
              </mc:Choice>
              <mc:Fallback>
                <p:oleObj name="Document" r:id="rId10" imgW="3898710" imgH="1997122" progId="Word.Document.8">
                  <p:embed/>
                  <p:pic>
                    <p:nvPicPr>
                      <p:cNvPr id="0" name="Picture 13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8" y="1665288"/>
                        <a:ext cx="4016375"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en-US" dirty="0" smtClean="0"/>
              <a:t>Summary Adjusted Estimator: </a:t>
            </a:r>
            <a:br>
              <a:rPr lang="en-US" altLang="en-US" dirty="0" smtClean="0"/>
            </a:br>
            <a:r>
              <a:rPr lang="en-US" altLang="en-US" dirty="0" smtClean="0"/>
              <a:t>Mantel-Haenszel</a:t>
            </a:r>
          </a:p>
        </p:txBody>
      </p:sp>
      <p:sp>
        <p:nvSpPr>
          <p:cNvPr id="76802" name="Rectangle 3"/>
          <p:cNvSpPr>
            <a:spLocks noGrp="1" noChangeArrowheads="1"/>
          </p:cNvSpPr>
          <p:nvPr>
            <p:ph type="body" idx="1"/>
          </p:nvPr>
        </p:nvSpPr>
        <p:spPr>
          <a:xfrm>
            <a:off x="76200" y="1447800"/>
            <a:ext cx="6629400" cy="7519988"/>
          </a:xfrm>
        </p:spPr>
        <p:txBody>
          <a:bodyPr/>
          <a:lstStyle/>
          <a:p>
            <a:pPr>
              <a:buFontTx/>
              <a:buNone/>
            </a:pPr>
            <a:endParaRPr lang="en-US" altLang="en-US" u="sng" dirty="0" smtClean="0"/>
          </a:p>
          <a:p>
            <a:r>
              <a:rPr lang="en-US" altLang="en-US" dirty="0" smtClean="0"/>
              <a:t>More resistant to the effects of large numbers of strata with few observations </a:t>
            </a:r>
          </a:p>
          <a:p>
            <a:pPr lvl="1"/>
            <a:endParaRPr lang="en-US" altLang="en-US" dirty="0" smtClean="0"/>
          </a:p>
          <a:p>
            <a:r>
              <a:rPr lang="en-US" altLang="en-US" dirty="0" smtClean="0"/>
              <a:t>Resistant to cells with a value of “0”</a:t>
            </a:r>
          </a:p>
          <a:p>
            <a:pPr lvl="1"/>
            <a:endParaRPr lang="en-US" altLang="en-US" dirty="0" smtClean="0"/>
          </a:p>
          <a:p>
            <a:r>
              <a:rPr lang="en-US" altLang="en-US" dirty="0" smtClean="0"/>
              <a:t>Computationally easy </a:t>
            </a:r>
          </a:p>
          <a:p>
            <a:pPr lvl="1"/>
            <a:endParaRPr lang="en-US" altLang="en-US" dirty="0" smtClean="0"/>
          </a:p>
          <a:p>
            <a:r>
              <a:rPr lang="en-US" altLang="en-US" dirty="0" smtClean="0"/>
              <a:t>Bottomline</a:t>
            </a:r>
            <a:r>
              <a:rPr lang="en-US" altLang="en-US" dirty="0" smtClean="0"/>
              <a:t>:</a:t>
            </a:r>
          </a:p>
          <a:p>
            <a:pPr lvl="1"/>
            <a:r>
              <a:rPr lang="en-US" altLang="en-US" dirty="0" smtClean="0"/>
              <a:t>The “workhorse” estimator for stratification</a:t>
            </a:r>
          </a:p>
          <a:p>
            <a:pPr lvl="1"/>
            <a:endParaRPr lang="en-US" altLang="en-US" sz="900" dirty="0" smtClean="0"/>
          </a:p>
          <a:p>
            <a:pPr lvl="1"/>
            <a:r>
              <a:rPr lang="en-US" altLang="en-US" dirty="0" smtClean="0"/>
              <a:t>Most commonly available technique in commercial software (typically the default)</a:t>
            </a:r>
          </a:p>
          <a:p>
            <a:pPr lvl="1" algn="ctr"/>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 name="Rectangle 2"/>
          <p:cNvSpPr>
            <a:spLocks noGrp="1" noChangeArrowheads="1"/>
          </p:cNvSpPr>
          <p:nvPr>
            <p:ph type="title"/>
          </p:nvPr>
        </p:nvSpPr>
        <p:spPr>
          <a:xfrm>
            <a:off x="495300" y="304806"/>
            <a:ext cx="5829300" cy="747713"/>
          </a:xfrm>
        </p:spPr>
        <p:txBody>
          <a:bodyPr lIns="87312" tIns="42862" rIns="87312" bIns="42862" anchor="b"/>
          <a:lstStyle/>
          <a:p>
            <a:r>
              <a:rPr lang="en-US" altLang="en-US" sz="2200" dirty="0" smtClean="0"/>
              <a:t>Calculating a Summary Adjusted Effect Using the Mantel-Haenszel Estimator</a:t>
            </a:r>
          </a:p>
        </p:txBody>
      </p:sp>
      <p:sp>
        <p:nvSpPr>
          <p:cNvPr id="13519" name="Rectangle 3"/>
          <p:cNvSpPr>
            <a:spLocks noGrp="1" noChangeArrowheads="1"/>
          </p:cNvSpPr>
          <p:nvPr>
            <p:ph type="body" idx="1"/>
          </p:nvPr>
        </p:nvSpPr>
        <p:spPr>
          <a:xfrm>
            <a:off x="0" y="1520828"/>
            <a:ext cx="6858000" cy="7519988"/>
          </a:xfrm>
        </p:spPr>
        <p:txBody>
          <a:bodyPr lIns="87312" tIns="42862" rIns="87312" bIns="42862"/>
          <a:lstStyle/>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r>
              <a:rPr lang="en-US" altLang="en-US" dirty="0" smtClean="0"/>
              <a:t>OR</a:t>
            </a:r>
            <a:r>
              <a:rPr lang="en-US" altLang="en-US" baseline="-25000" dirty="0" smtClean="0"/>
              <a:t>MH</a:t>
            </a:r>
            <a:r>
              <a:rPr lang="en-US" altLang="en-US" dirty="0" smtClean="0"/>
              <a:t> =</a:t>
            </a: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r>
              <a:rPr lang="en-US" altLang="en-US" dirty="0" smtClean="0"/>
              <a:t>OR</a:t>
            </a:r>
            <a:r>
              <a:rPr lang="en-US" altLang="en-US" baseline="-25000" dirty="0" smtClean="0"/>
              <a:t>MH </a:t>
            </a:r>
            <a:r>
              <a:rPr lang="en-US" altLang="en-US" dirty="0" smtClean="0"/>
              <a:t> =</a:t>
            </a:r>
          </a:p>
          <a:p>
            <a:pPr>
              <a:tabLst>
                <a:tab pos="1379538" algn="l"/>
              </a:tabLst>
            </a:pPr>
            <a:endParaRPr lang="en-US" altLang="en-US" dirty="0" smtClean="0"/>
          </a:p>
          <a:p>
            <a:pPr>
              <a:tabLst>
                <a:tab pos="1379538" algn="l"/>
              </a:tabLst>
            </a:pPr>
            <a:endParaRPr lang="en-US" altLang="en-US" dirty="0" smtClean="0"/>
          </a:p>
        </p:txBody>
      </p:sp>
      <p:sp>
        <p:nvSpPr>
          <p:cNvPr id="13520" name="Text Box 4"/>
          <p:cNvSpPr txBox="1">
            <a:spLocks noChangeArrowheads="1"/>
          </p:cNvSpPr>
          <p:nvPr/>
        </p:nvSpPr>
        <p:spPr bwMode="auto">
          <a:xfrm>
            <a:off x="1600200" y="2895603"/>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13521" name="Text Box 5"/>
          <p:cNvSpPr txBox="1">
            <a:spLocks noChangeArrowheads="1"/>
          </p:cNvSpPr>
          <p:nvPr/>
        </p:nvSpPr>
        <p:spPr bwMode="auto">
          <a:xfrm>
            <a:off x="4038600" y="2819406"/>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13522" name="Line 6"/>
          <p:cNvSpPr>
            <a:spLocks noChangeShapeType="1"/>
          </p:cNvSpPr>
          <p:nvPr/>
        </p:nvSpPr>
        <p:spPr bwMode="auto">
          <a:xfrm flipH="1">
            <a:off x="2667000" y="3048005"/>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3523" name="Line 7"/>
          <p:cNvSpPr>
            <a:spLocks noChangeShapeType="1"/>
          </p:cNvSpPr>
          <p:nvPr/>
        </p:nvSpPr>
        <p:spPr bwMode="auto">
          <a:xfrm>
            <a:off x="3429000" y="3048000"/>
            <a:ext cx="533400" cy="5334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3524" name="Text Box 8"/>
          <p:cNvSpPr txBox="1">
            <a:spLocks noChangeArrowheads="1"/>
          </p:cNvSpPr>
          <p:nvPr/>
        </p:nvSpPr>
        <p:spPr bwMode="auto">
          <a:xfrm>
            <a:off x="304800" y="1295398"/>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13525" name="Text Box 9"/>
          <p:cNvSpPr txBox="1">
            <a:spLocks noChangeArrowheads="1"/>
          </p:cNvSpPr>
          <p:nvPr/>
        </p:nvSpPr>
        <p:spPr bwMode="auto">
          <a:xfrm>
            <a:off x="304800" y="26670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13512" name="Object 200"/>
          <p:cNvGraphicFramePr>
            <a:graphicFrameLocks/>
          </p:cNvGraphicFramePr>
          <p:nvPr/>
        </p:nvGraphicFramePr>
        <p:xfrm>
          <a:off x="914400" y="1447800"/>
          <a:ext cx="5124450" cy="1371600"/>
        </p:xfrm>
        <a:graphic>
          <a:graphicData uri="http://schemas.openxmlformats.org/presentationml/2006/ole">
            <mc:AlternateContent xmlns:mc="http://schemas.openxmlformats.org/markup-compatibility/2006">
              <mc:Choice xmlns:v="urn:schemas-microsoft-com:vml" Requires="v">
                <p:oleObj spid="_x0000_s14316" name="Document" r:id="rId4" imgW="6332899" imgH="1625097" progId="Word.Document.8">
                  <p:embed/>
                </p:oleObj>
              </mc:Choice>
              <mc:Fallback>
                <p:oleObj name="Document" r:id="rId4" imgW="6332899" imgH="1625097" progId="Word.Document.8">
                  <p:embed/>
                  <p:pic>
                    <p:nvPicPr>
                      <p:cNvPr id="0" name="Picture 2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3" name="Object 201"/>
          <p:cNvGraphicFramePr>
            <a:graphicFrameLocks/>
          </p:cNvGraphicFramePr>
          <p:nvPr/>
        </p:nvGraphicFramePr>
        <p:xfrm>
          <a:off x="0" y="3581405"/>
          <a:ext cx="4248150" cy="1657349"/>
        </p:xfrm>
        <a:graphic>
          <a:graphicData uri="http://schemas.openxmlformats.org/presentationml/2006/ole">
            <mc:AlternateContent xmlns:mc="http://schemas.openxmlformats.org/markup-compatibility/2006">
              <mc:Choice xmlns:v="urn:schemas-microsoft-com:vml" Requires="v">
                <p:oleObj spid="_x0000_s14317" name="Document" r:id="rId6" imgW="4282289" imgH="1616044" progId="Word.Document.8">
                  <p:embed/>
                </p:oleObj>
              </mc:Choice>
              <mc:Fallback>
                <p:oleObj name="Document" r:id="rId6" imgW="4282289" imgH="1616044" progId="Word.Document.8">
                  <p:embed/>
                  <p:pic>
                    <p:nvPicPr>
                      <p:cNvPr id="0" name="Picture 2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5"/>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6" name="Text Box 14"/>
          <p:cNvSpPr txBox="1">
            <a:spLocks noChangeArrowheads="1"/>
          </p:cNvSpPr>
          <p:nvPr/>
        </p:nvSpPr>
        <p:spPr bwMode="auto">
          <a:xfrm>
            <a:off x="4876808" y="1903386"/>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dirty="0"/>
              <a:t>OR</a:t>
            </a:r>
            <a:r>
              <a:rPr lang="en-US" altLang="en-US" sz="2000" baseline="-25000" dirty="0"/>
              <a:t>crude</a:t>
            </a:r>
            <a:r>
              <a:rPr lang="en-US" altLang="en-US" sz="2000" dirty="0"/>
              <a:t> </a:t>
            </a:r>
            <a:r>
              <a:rPr lang="en-US" altLang="en-US" sz="2000" dirty="0" smtClean="0"/>
              <a:t>= 0.61</a:t>
            </a:r>
            <a:endParaRPr lang="en-US" altLang="en-US" sz="1600" dirty="0"/>
          </a:p>
        </p:txBody>
      </p:sp>
      <p:sp>
        <p:nvSpPr>
          <p:cNvPr id="13527" name="Text Box 15"/>
          <p:cNvSpPr txBox="1">
            <a:spLocks noChangeArrowheads="1"/>
          </p:cNvSpPr>
          <p:nvPr/>
        </p:nvSpPr>
        <p:spPr bwMode="auto">
          <a:xfrm>
            <a:off x="2051260" y="5179374"/>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13514" name="Object 202"/>
          <p:cNvGraphicFramePr>
            <a:graphicFrameLocks/>
          </p:cNvGraphicFramePr>
          <p:nvPr/>
        </p:nvGraphicFramePr>
        <p:xfrm>
          <a:off x="3352800" y="3600455"/>
          <a:ext cx="4248150" cy="1657349"/>
        </p:xfrm>
        <a:graphic>
          <a:graphicData uri="http://schemas.openxmlformats.org/presentationml/2006/ole">
            <mc:AlternateContent xmlns:mc="http://schemas.openxmlformats.org/markup-compatibility/2006">
              <mc:Choice xmlns:v="urn:schemas-microsoft-com:vml" Requires="v">
                <p:oleObj spid="_x0000_s14318" name="Document" r:id="rId8" imgW="4282289" imgH="1616044" progId="Word.Document.8">
                  <p:embed/>
                </p:oleObj>
              </mc:Choice>
              <mc:Fallback>
                <p:oleObj name="Document" r:id="rId8" imgW="4282289" imgH="1616044" progId="Word.Document.8">
                  <p:embed/>
                  <p:pic>
                    <p:nvPicPr>
                      <p:cNvPr id="0" name="Picture 20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600455"/>
                        <a:ext cx="4248150"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8" name="Text Box 18"/>
          <p:cNvSpPr txBox="1">
            <a:spLocks noChangeArrowheads="1"/>
          </p:cNvSpPr>
          <p:nvPr/>
        </p:nvSpPr>
        <p:spPr bwMode="auto">
          <a:xfrm>
            <a:off x="5081052" y="5179374"/>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graphicFrame>
        <p:nvGraphicFramePr>
          <p:cNvPr id="13515" name="Object 203"/>
          <p:cNvGraphicFramePr>
            <a:graphicFrameLocks noChangeAspect="1"/>
          </p:cNvGraphicFramePr>
          <p:nvPr/>
        </p:nvGraphicFramePr>
        <p:xfrm>
          <a:off x="1447800" y="5715002"/>
          <a:ext cx="2133600" cy="1676401"/>
        </p:xfrm>
        <a:graphic>
          <a:graphicData uri="http://schemas.openxmlformats.org/presentationml/2006/ole">
            <mc:AlternateContent xmlns:mc="http://schemas.openxmlformats.org/markup-compatibility/2006">
              <mc:Choice xmlns:v="urn:schemas-microsoft-com:vml" Requires="v">
                <p:oleObj spid="_x0000_s14319" name="Equation" r:id="rId10" imgW="990600" imgH="889000" progId="Equation.3">
                  <p:embed/>
                </p:oleObj>
              </mc:Choice>
              <mc:Fallback>
                <p:oleObj name="Equation" r:id="rId10" imgW="990600" imgH="889000" progId="Equation.3">
                  <p:embed/>
                  <p:pic>
                    <p:nvPicPr>
                      <p:cNvPr id="0" name="Picture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5002"/>
                        <a:ext cx="2133600" cy="1676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6" name="Object 204"/>
          <p:cNvGraphicFramePr>
            <a:graphicFrameLocks noChangeAspect="1"/>
          </p:cNvGraphicFramePr>
          <p:nvPr/>
        </p:nvGraphicFramePr>
        <p:xfrm>
          <a:off x="3733800" y="5638800"/>
          <a:ext cx="1981200" cy="1600200"/>
        </p:xfrm>
        <a:graphic>
          <a:graphicData uri="http://schemas.openxmlformats.org/presentationml/2006/ole">
            <mc:AlternateContent xmlns:mc="http://schemas.openxmlformats.org/markup-compatibility/2006">
              <mc:Choice xmlns:v="urn:schemas-microsoft-com:vml" Requires="v">
                <p:oleObj spid="_x0000_s14320" name="Equation" r:id="rId12" imgW="634725" imgH="837836" progId="Equation.3">
                  <p:embed/>
                </p:oleObj>
              </mc:Choice>
              <mc:Fallback>
                <p:oleObj name="Equation" r:id="rId12" imgW="634725" imgH="837836" progId="Equation.3">
                  <p:embed/>
                  <p:pic>
                    <p:nvPicPr>
                      <p:cNvPr id="0" name="Picture 2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638800"/>
                        <a:ext cx="1981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 name="Object 205"/>
          <p:cNvGraphicFramePr>
            <a:graphicFrameLocks noChangeAspect="1"/>
          </p:cNvGraphicFramePr>
          <p:nvPr>
            <p:extLst>
              <p:ext uri="{D42A27DB-BD31-4B8C-83A1-F6EECF244321}">
                <p14:modId xmlns:p14="http://schemas.microsoft.com/office/powerpoint/2010/main" val="405452719"/>
              </p:ext>
            </p:extLst>
          </p:nvPr>
        </p:nvGraphicFramePr>
        <p:xfrm>
          <a:off x="1524000" y="7467600"/>
          <a:ext cx="3557588" cy="1600200"/>
        </p:xfrm>
        <a:graphic>
          <a:graphicData uri="http://schemas.openxmlformats.org/presentationml/2006/ole">
            <mc:AlternateContent xmlns:mc="http://schemas.openxmlformats.org/markup-compatibility/2006">
              <mc:Choice xmlns:v="urn:schemas-microsoft-com:vml" Requires="v">
                <p:oleObj spid="_x0000_s14321" name="Equation" r:id="rId14" imgW="1384200" imgH="761760" progId="Equation.3">
                  <p:embed/>
                </p:oleObj>
              </mc:Choice>
              <mc:Fallback>
                <p:oleObj name="Equation" r:id="rId14" imgW="1384200" imgH="761760" progId="Equation.3">
                  <p:embed/>
                  <p:pic>
                    <p:nvPicPr>
                      <p:cNvPr id="0" name="Picture 205"/>
                      <p:cNvPicPr>
                        <a:picLocks noChangeAspect="1" noChangeArrowheads="1"/>
                      </p:cNvPicPr>
                      <p:nvPr/>
                    </p:nvPicPr>
                    <p:blipFill>
                      <a:blip r:embed="rId15"/>
                      <a:srcRect/>
                      <a:stretch>
                        <a:fillRect/>
                      </a:stretch>
                    </p:blipFill>
                    <p:spPr bwMode="auto">
                      <a:xfrm>
                        <a:off x="1524000" y="7467600"/>
                        <a:ext cx="3557588" cy="1600200"/>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p:cNvSpPr>
            <a:spLocks noGrp="1" noChangeArrowheads="1"/>
          </p:cNvSpPr>
          <p:nvPr>
            <p:ph type="title"/>
          </p:nvPr>
        </p:nvSpPr>
        <p:spPr>
          <a:xfrm>
            <a:off x="457200" y="304806"/>
            <a:ext cx="5829300" cy="747713"/>
          </a:xfrm>
        </p:spPr>
        <p:txBody>
          <a:bodyPr/>
          <a:lstStyle/>
          <a:p>
            <a:r>
              <a:rPr lang="en-US" altLang="en-US" dirty="0" smtClean="0"/>
              <a:t>Calculating a Summary Effect in Stata </a:t>
            </a:r>
          </a:p>
        </p:txBody>
      </p:sp>
      <p:sp>
        <p:nvSpPr>
          <p:cNvPr id="81922" name="Rectangle 1027"/>
          <p:cNvSpPr>
            <a:spLocks noGrp="1" noChangeArrowheads="1"/>
          </p:cNvSpPr>
          <p:nvPr>
            <p:ph type="body" idx="1"/>
          </p:nvPr>
        </p:nvSpPr>
        <p:spPr>
          <a:xfrm>
            <a:off x="304800" y="5360988"/>
            <a:ext cx="6343650" cy="3630612"/>
          </a:xfrm>
        </p:spPr>
        <p:txBody>
          <a:bodyPr/>
          <a:lstStyle/>
          <a:p>
            <a:pPr lvl="2"/>
            <a:endParaRPr lang="en-US" altLang="en-US" baseline="-25000" dirty="0" smtClean="0"/>
          </a:p>
          <a:p>
            <a:r>
              <a:rPr lang="en-US" altLang="en-US" dirty="0" smtClean="0"/>
              <a:t>To stratify by a third variable:</a:t>
            </a:r>
          </a:p>
          <a:p>
            <a:pPr lvl="1"/>
            <a:r>
              <a:rPr lang="en-US" altLang="en-US" dirty="0" smtClean="0"/>
              <a:t>cs var</a:t>
            </a:r>
            <a:r>
              <a:rPr lang="en-US" altLang="en-US" baseline="-25000" dirty="0" smtClean="0"/>
              <a:t>case</a:t>
            </a:r>
            <a:r>
              <a:rPr lang="en-US" altLang="en-US" dirty="0" smtClean="0"/>
              <a:t> var</a:t>
            </a:r>
            <a:r>
              <a:rPr lang="en-US" altLang="en-US" baseline="-25000" dirty="0" smtClean="0"/>
              <a:t>exposed</a:t>
            </a:r>
            <a:r>
              <a:rPr lang="en-US" altLang="en-US" dirty="0" smtClean="0"/>
              <a:t>, by(var</a:t>
            </a:r>
            <a:r>
              <a:rPr lang="en-US" altLang="en-US" baseline="-25000" dirty="0" smtClean="0"/>
              <a:t>third variable</a:t>
            </a:r>
            <a:r>
              <a:rPr lang="en-US" altLang="en-US" dirty="0" smtClean="0"/>
              <a:t>)</a:t>
            </a:r>
          </a:p>
          <a:p>
            <a:pPr lvl="1"/>
            <a:r>
              <a:rPr lang="en-US" altLang="en-US" dirty="0" smtClean="0"/>
              <a:t>cc var</a:t>
            </a:r>
            <a:r>
              <a:rPr lang="en-US" altLang="en-US" baseline="-25000" dirty="0" smtClean="0"/>
              <a:t>case</a:t>
            </a:r>
            <a:r>
              <a:rPr lang="en-US" altLang="en-US" dirty="0" smtClean="0"/>
              <a:t> var</a:t>
            </a:r>
            <a:r>
              <a:rPr lang="en-US" altLang="en-US" baseline="-25000" dirty="0" smtClean="0"/>
              <a:t>exposed</a:t>
            </a:r>
            <a:r>
              <a:rPr lang="en-US" altLang="en-US" dirty="0" smtClean="0"/>
              <a:t>, by(var</a:t>
            </a:r>
            <a:r>
              <a:rPr lang="en-US" altLang="en-US" baseline="-25000" dirty="0" smtClean="0"/>
              <a:t>third variable</a:t>
            </a:r>
            <a:r>
              <a:rPr lang="en-US" altLang="en-US" dirty="0" smtClean="0"/>
              <a:t>)</a:t>
            </a:r>
          </a:p>
          <a:p>
            <a:pPr lvl="1"/>
            <a:endParaRPr lang="en-US" altLang="en-US" sz="1200" b="1" dirty="0" smtClean="0"/>
          </a:p>
          <a:p>
            <a:r>
              <a:rPr lang="en-US" altLang="en-US" dirty="0" smtClean="0"/>
              <a:t>Default summary estimator is Mantel-Haenszel</a:t>
            </a:r>
          </a:p>
          <a:p>
            <a:pPr lvl="1"/>
            <a:r>
              <a:rPr lang="en-US" altLang="en-US" dirty="0" smtClean="0"/>
              <a:t>“ , pool”   will also produce Woolf’s method</a:t>
            </a:r>
          </a:p>
          <a:p>
            <a:pPr lvl="1"/>
            <a:endParaRPr lang="en-US" altLang="en-US" sz="1200" dirty="0" smtClean="0"/>
          </a:p>
          <a:p>
            <a:r>
              <a:rPr lang="en-US" altLang="en-US" dirty="0" smtClean="0"/>
              <a:t>To stratify by several variables:</a:t>
            </a:r>
          </a:p>
          <a:p>
            <a:pPr lvl="1"/>
            <a:r>
              <a:rPr lang="en-US" altLang="en-US" sz="1800" dirty="0" smtClean="0"/>
              <a:t>mhodds</a:t>
            </a:r>
            <a:r>
              <a:rPr lang="en-US" altLang="en-US" sz="1800" dirty="0" smtClean="0"/>
              <a:t> var</a:t>
            </a:r>
            <a:r>
              <a:rPr lang="en-US" altLang="en-US" sz="1800" baseline="-25000" dirty="0" smtClean="0"/>
              <a:t>case</a:t>
            </a:r>
            <a:r>
              <a:rPr lang="en-US" altLang="en-US" sz="1800" dirty="0" smtClean="0"/>
              <a:t> var</a:t>
            </a:r>
            <a:r>
              <a:rPr lang="en-US" altLang="en-US" sz="1800" baseline="-25000" dirty="0" smtClean="0"/>
              <a:t>exposed </a:t>
            </a:r>
            <a:r>
              <a:rPr lang="en-US" altLang="en-US" sz="1800" dirty="0" smtClean="0"/>
              <a:t>vars</a:t>
            </a:r>
            <a:r>
              <a:rPr lang="en-US" altLang="en-US" sz="1800" baseline="-25000" dirty="0" smtClean="0"/>
              <a:t>adjust</a:t>
            </a:r>
            <a:r>
              <a:rPr lang="en-US" altLang="en-US" sz="1800" dirty="0" smtClean="0"/>
              <a:t>, by(</a:t>
            </a:r>
            <a:r>
              <a:rPr lang="en-US" altLang="en-US" sz="1800" dirty="0" smtClean="0"/>
              <a:t>var_list</a:t>
            </a:r>
            <a:r>
              <a:rPr lang="en-US" altLang="en-US" sz="1800" baseline="-25000" dirty="0" smtClean="0"/>
              <a:t>stratify</a:t>
            </a:r>
            <a:r>
              <a:rPr lang="en-US" altLang="en-US" sz="1800" dirty="0" smtClean="0"/>
              <a:t>)</a:t>
            </a:r>
          </a:p>
          <a:p>
            <a:pPr lvl="1"/>
            <a:r>
              <a:rPr lang="en-US" altLang="en-US" sz="1800" dirty="0" smtClean="0"/>
              <a:t>Problem Set this week</a:t>
            </a:r>
          </a:p>
        </p:txBody>
      </p:sp>
      <p:sp>
        <p:nvSpPr>
          <p:cNvPr id="81923" name="Rectangle 1031"/>
          <p:cNvSpPr>
            <a:spLocks noChangeArrowheads="1"/>
          </p:cNvSpPr>
          <p:nvPr/>
        </p:nvSpPr>
        <p:spPr bwMode="auto">
          <a:xfrm>
            <a:off x="4267200" y="1550988"/>
            <a:ext cx="2362200" cy="3630612"/>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altLang="en-US" sz="1800" dirty="0">
                <a:latin typeface="Arial" charset="0"/>
              </a:rPr>
              <a:t>epitab command - Tables for epidemiologists</a:t>
            </a:r>
          </a:p>
          <a:p>
            <a:pPr marL="342900" indent="-342900" eaLnBrk="0" hangingPunct="0">
              <a:lnSpc>
                <a:spcPct val="90000"/>
              </a:lnSpc>
              <a:spcBef>
                <a:spcPct val="20000"/>
              </a:spcBef>
            </a:pPr>
            <a:endParaRPr lang="en-US" altLang="en-US" sz="1800" dirty="0">
              <a:latin typeface="Arial" charset="0"/>
            </a:endParaRPr>
          </a:p>
          <a:p>
            <a:pPr marL="342900" indent="-342900" eaLnBrk="0" hangingPunct="0">
              <a:lnSpc>
                <a:spcPct val="90000"/>
              </a:lnSpc>
              <a:spcBef>
                <a:spcPct val="20000"/>
              </a:spcBef>
            </a:pPr>
            <a:r>
              <a:rPr lang="en-US" altLang="en-US" sz="1800" dirty="0">
                <a:latin typeface="Arial" charset="0"/>
              </a:rPr>
              <a:t>A good place to learn epidemiology</a:t>
            </a:r>
          </a:p>
          <a:p>
            <a:pPr marL="742950" lvl="1" indent="-285750" eaLnBrk="0" hangingPunct="0">
              <a:lnSpc>
                <a:spcPct val="90000"/>
              </a:lnSpc>
              <a:spcBef>
                <a:spcPct val="20000"/>
              </a:spcBef>
              <a:buFontTx/>
              <a:buChar char="–"/>
            </a:pPr>
            <a:endParaRPr lang="en-US" altLang="en-US" sz="1800" dirty="0">
              <a:latin typeface="Arial" charset="0"/>
            </a:endParaRPr>
          </a:p>
          <a:p>
            <a:pPr marL="742950" lvl="1" indent="-285750" eaLnBrk="0" hangingPunct="0">
              <a:lnSpc>
                <a:spcPct val="90000"/>
              </a:lnSpc>
              <a:spcBef>
                <a:spcPct val="20000"/>
              </a:spcBef>
              <a:buFontTx/>
              <a:buChar char="–"/>
            </a:pPr>
            <a:endParaRPr lang="en-US" altLang="en-US" sz="1800" b="1" dirty="0">
              <a:latin typeface="Arial" charset="0"/>
            </a:endParaRPr>
          </a:p>
          <a:p>
            <a:pPr marL="342900" indent="-342900" eaLnBrk="0" hangingPunct="0">
              <a:lnSpc>
                <a:spcPct val="90000"/>
              </a:lnSpc>
              <a:spcBef>
                <a:spcPct val="20000"/>
              </a:spcBef>
              <a:buFontTx/>
              <a:buChar char="•"/>
            </a:pPr>
            <a:endParaRPr lang="en-US" altLang="en-US" sz="1800" dirty="0">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43000"/>
            <a:ext cx="3124200" cy="398669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2" name="Rectangle 2"/>
          <p:cNvSpPr>
            <a:spLocks noGrp="1" noChangeArrowheads="1"/>
          </p:cNvSpPr>
          <p:nvPr>
            <p:ph type="title"/>
          </p:nvPr>
        </p:nvSpPr>
        <p:spPr>
          <a:xfrm>
            <a:off x="457200" y="152402"/>
            <a:ext cx="5829300" cy="747713"/>
          </a:xfrm>
        </p:spPr>
        <p:txBody>
          <a:bodyPr lIns="87312" tIns="42862" rIns="87312" bIns="42862" anchor="b"/>
          <a:lstStyle/>
          <a:p>
            <a:r>
              <a:rPr lang="en-US" altLang="en-US" sz="2200" dirty="0" smtClean="0"/>
              <a:t>Calculating a Summary Effect Using the Mantel-Haenszel Estimator</a:t>
            </a:r>
          </a:p>
        </p:txBody>
      </p:sp>
      <p:sp>
        <p:nvSpPr>
          <p:cNvPr id="14342" name="Rectangle 3"/>
          <p:cNvSpPr>
            <a:spLocks noGrp="1" noChangeArrowheads="1"/>
          </p:cNvSpPr>
          <p:nvPr>
            <p:ph type="body" idx="1"/>
          </p:nvPr>
        </p:nvSpPr>
        <p:spPr>
          <a:xfrm>
            <a:off x="0" y="1143003"/>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0">
              <a:buFontTx/>
              <a:buNone/>
              <a:tabLst>
                <a:tab pos="1379538" algn="l"/>
              </a:tabLst>
              <a:defRPr/>
            </a:pPr>
            <a:r>
              <a:rPr lang="en-US" altLang="en-US" sz="1200" b="1" dirty="0" smtClean="0">
                <a:latin typeface="Courier New" pitchFamily="49" charset="0"/>
              </a:rPr>
              <a:t> . cc HIV AZTuse, by(severity) pool</a:t>
            </a:r>
          </a:p>
          <a:p>
            <a:pPr marL="0" indent="0">
              <a:buFontTx/>
              <a:buNone/>
              <a:tabLst>
                <a:tab pos="1379538" algn="l"/>
              </a:tabLst>
              <a:defRPr/>
            </a:pPr>
            <a:r>
              <a:rPr lang="en-US" altLang="en-US" sz="1200" b="1" dirty="0" smtClean="0">
                <a:latin typeface="Courier New" pitchFamily="49" charset="0"/>
              </a:rPr>
              <a:t>          severity |       OR      [95% Conf. Interval]    M-H Weight</a:t>
            </a:r>
          </a:p>
          <a:p>
            <a:pPr marL="0" indent="0">
              <a:buFontTx/>
              <a:buNone/>
              <a:tabLst>
                <a:tab pos="1379538" algn="l"/>
              </a:tabLst>
              <a:defRPr/>
            </a:pP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marL="0" indent="176213">
              <a:buFontTx/>
              <a:buNone/>
              <a:tabLst>
                <a:tab pos="1379538" algn="l"/>
              </a:tabLst>
              <a:defRPr/>
            </a:pPr>
            <a:r>
              <a:rPr lang="en-US" altLang="en-US" sz="1200" b="1" dirty="0" smtClean="0">
                <a:latin typeface="Courier New" pitchFamily="49" charset="0"/>
              </a:rPr>
              <a:t>    M-H combined |     .30332     .1158571   .7941072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p>
          <a:p>
            <a:pPr>
              <a:tabLst>
                <a:tab pos="1379538" algn="l"/>
              </a:tabLst>
              <a:defRPr/>
            </a:pPr>
            <a:endParaRPr lang="en-US" altLang="en-US" sz="1200" dirty="0" smtClean="0">
              <a:latin typeface="Courier New" pitchFamily="49" charset="0"/>
            </a:endParaRP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p:txBody>
      </p:sp>
      <p:sp>
        <p:nvSpPr>
          <p:cNvPr id="14458" name="Text Box 8"/>
          <p:cNvSpPr txBox="1">
            <a:spLocks noChangeArrowheads="1"/>
          </p:cNvSpPr>
          <p:nvPr/>
        </p:nvSpPr>
        <p:spPr bwMode="auto">
          <a:xfrm>
            <a:off x="304800" y="1676399"/>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graphicFrame>
        <p:nvGraphicFramePr>
          <p:cNvPr id="14449" name="Object 113"/>
          <p:cNvGraphicFramePr>
            <a:graphicFrameLocks/>
          </p:cNvGraphicFramePr>
          <p:nvPr/>
        </p:nvGraphicFramePr>
        <p:xfrm>
          <a:off x="914400" y="1752600"/>
          <a:ext cx="5124450" cy="1371600"/>
        </p:xfrm>
        <a:graphic>
          <a:graphicData uri="http://schemas.openxmlformats.org/presentationml/2006/ole">
            <mc:AlternateContent xmlns:mc="http://schemas.openxmlformats.org/markup-compatibility/2006">
              <mc:Choice xmlns:v="urn:schemas-microsoft-com:vml" Requires="v">
                <p:oleObj spid="_x0000_s14840" name="Document" r:id="rId4" imgW="6332899" imgH="1625097" progId="Word.Document.8">
                  <p:embed/>
                </p:oleObj>
              </mc:Choice>
              <mc:Fallback>
                <p:oleObj name="Document" r:id="rId4" imgW="6332899" imgH="1625097" progId="Word.Document.8">
                  <p:embed/>
                  <p:pic>
                    <p:nvPicPr>
                      <p:cNvPr id="0" name="Picture 1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0" name="Text Box 14"/>
          <p:cNvSpPr txBox="1">
            <a:spLocks noChangeArrowheads="1"/>
          </p:cNvSpPr>
          <p:nvPr/>
        </p:nvSpPr>
        <p:spPr bwMode="auto">
          <a:xfrm>
            <a:off x="4495808" y="2284386"/>
            <a:ext cx="1666875"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dirty="0"/>
              <a:t>OR</a:t>
            </a:r>
            <a:r>
              <a:rPr lang="en-US" altLang="en-US" sz="2000" baseline="-25000" dirty="0"/>
              <a:t>crude</a:t>
            </a:r>
            <a:r>
              <a:rPr lang="en-US" altLang="en-US" sz="2000" dirty="0"/>
              <a:t> =0.61</a:t>
            </a:r>
            <a:endParaRPr lang="en-US" altLang="en-US" sz="1600" dirty="0"/>
          </a:p>
        </p:txBody>
      </p:sp>
      <p:grpSp>
        <p:nvGrpSpPr>
          <p:cNvPr id="2" name="Group 1"/>
          <p:cNvGrpSpPr/>
          <p:nvPr/>
        </p:nvGrpSpPr>
        <p:grpSpPr>
          <a:xfrm>
            <a:off x="0" y="2743201"/>
            <a:ext cx="7600950" cy="2745433"/>
            <a:chOff x="0" y="2743200"/>
            <a:chExt cx="7600950" cy="2745433"/>
          </a:xfrm>
        </p:grpSpPr>
        <p:sp>
          <p:nvSpPr>
            <p:cNvPr id="14454" name="Text Box 4"/>
            <p:cNvSpPr txBox="1">
              <a:spLocks noChangeArrowheads="1"/>
            </p:cNvSpPr>
            <p:nvPr/>
          </p:nvSpPr>
          <p:spPr bwMode="auto">
            <a:xfrm>
              <a:off x="1600200" y="2895600"/>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Minor Severity</a:t>
              </a:r>
              <a:endParaRPr lang="en-US" altLang="en-US" sz="1800" dirty="0"/>
            </a:p>
          </p:txBody>
        </p:sp>
        <p:sp>
          <p:nvSpPr>
            <p:cNvPr id="14455" name="Text Box 5"/>
            <p:cNvSpPr txBox="1">
              <a:spLocks noChangeArrowheads="1"/>
            </p:cNvSpPr>
            <p:nvPr/>
          </p:nvSpPr>
          <p:spPr bwMode="auto">
            <a:xfrm>
              <a:off x="4038600" y="2895600"/>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b="1" dirty="0"/>
                <a:t>Major Severity</a:t>
              </a:r>
            </a:p>
          </p:txBody>
        </p:sp>
        <p:sp>
          <p:nvSpPr>
            <p:cNvPr id="14456"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4457" name="Line 7"/>
            <p:cNvSpPr>
              <a:spLocks noChangeShapeType="1"/>
            </p:cNvSpPr>
            <p:nvPr/>
          </p:nvSpPr>
          <p:spPr bwMode="auto">
            <a:xfrm>
              <a:off x="3429000" y="3025775"/>
              <a:ext cx="533400" cy="555625"/>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4459" name="Text Box 9"/>
            <p:cNvSpPr txBox="1">
              <a:spLocks noChangeArrowheads="1"/>
            </p:cNvSpPr>
            <p:nvPr/>
          </p:nvSpPr>
          <p:spPr bwMode="auto">
            <a:xfrm>
              <a:off x="304800" y="2743200"/>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graphicFrame>
          <p:nvGraphicFramePr>
            <p:cNvPr id="14450" name="Object 114"/>
            <p:cNvGraphicFramePr>
              <a:graphicFrameLocks/>
            </p:cNvGraphicFramePr>
            <p:nvPr>
              <p:extLst>
                <p:ext uri="{D42A27DB-BD31-4B8C-83A1-F6EECF244321}">
                  <p14:modId xmlns:p14="http://schemas.microsoft.com/office/powerpoint/2010/main" val="853877716"/>
                </p:ext>
              </p:extLst>
            </p:nvPr>
          </p:nvGraphicFramePr>
          <p:xfrm>
            <a:off x="0" y="3524250"/>
            <a:ext cx="4248150" cy="1657350"/>
          </p:xfrm>
          <a:graphic>
            <a:graphicData uri="http://schemas.openxmlformats.org/presentationml/2006/ole">
              <mc:AlternateContent xmlns:mc="http://schemas.openxmlformats.org/markup-compatibility/2006">
                <mc:Choice xmlns:v="urn:schemas-microsoft-com:vml" Requires="v">
                  <p:oleObj spid="_x0000_s14841" name="Document" r:id="rId6" imgW="4282289" imgH="1616044" progId="Word.Document.8">
                    <p:embed/>
                  </p:oleObj>
                </mc:Choice>
                <mc:Fallback>
                  <p:oleObj name="Document" r:id="rId6" imgW="4282289" imgH="1616044" progId="Word.Document.8">
                    <p:embed/>
                    <p:pic>
                      <p:nvPicPr>
                        <p:cNvPr id="0" name="Picture 1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242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1" name="Text Box 15"/>
            <p:cNvSpPr txBox="1">
              <a:spLocks noChangeArrowheads="1"/>
            </p:cNvSpPr>
            <p:nvPr/>
          </p:nvSpPr>
          <p:spPr bwMode="auto">
            <a:xfrm>
              <a:off x="1670258" y="5026968"/>
              <a:ext cx="1401346"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0.0</a:t>
              </a:r>
              <a:endParaRPr lang="en-US" altLang="en-US" sz="1600" dirty="0"/>
            </a:p>
          </p:txBody>
        </p:sp>
        <p:graphicFrame>
          <p:nvGraphicFramePr>
            <p:cNvPr id="14451" name="Object 115"/>
            <p:cNvGraphicFramePr>
              <a:graphicFrameLocks/>
            </p:cNvGraphicFramePr>
            <p:nvPr>
              <p:extLst>
                <p:ext uri="{D42A27DB-BD31-4B8C-83A1-F6EECF244321}">
                  <p14:modId xmlns:p14="http://schemas.microsoft.com/office/powerpoint/2010/main" val="4118691951"/>
                </p:ext>
              </p:extLst>
            </p:nvPr>
          </p:nvGraphicFramePr>
          <p:xfrm>
            <a:off x="3352800" y="3505200"/>
            <a:ext cx="4248150" cy="1657350"/>
          </p:xfrm>
          <a:graphic>
            <a:graphicData uri="http://schemas.openxmlformats.org/presentationml/2006/ole">
              <mc:AlternateContent xmlns:mc="http://schemas.openxmlformats.org/markup-compatibility/2006">
                <mc:Choice xmlns:v="urn:schemas-microsoft-com:vml" Requires="v">
                  <p:oleObj spid="_x0000_s14842" name="Document" r:id="rId8" imgW="4245864" imgH="1749552" progId="Word.Document.8">
                    <p:embed/>
                  </p:oleObj>
                </mc:Choice>
                <mc:Fallback>
                  <p:oleObj name="Document" r:id="rId8" imgW="4245864" imgH="1749552" progId="Word.Document.8">
                    <p:embed/>
                    <p:pic>
                      <p:nvPicPr>
                        <p:cNvPr id="0" name="Picture 1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2" name="Text Box 18"/>
            <p:cNvSpPr txBox="1">
              <a:spLocks noChangeArrowheads="1"/>
            </p:cNvSpPr>
            <p:nvPr/>
          </p:nvSpPr>
          <p:spPr bwMode="auto">
            <a:xfrm>
              <a:off x="4488915" y="5026968"/>
              <a:ext cx="1555234" cy="46166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dirty="0"/>
                <a:t>OR =  0.35</a:t>
              </a:r>
              <a:endParaRPr lang="en-US" altLang="en-US" sz="1600" dirty="0"/>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38100" y="762004"/>
            <a:ext cx="6286500" cy="747713"/>
          </a:xfrm>
        </p:spPr>
        <p:txBody>
          <a:bodyPr lIns="87312" tIns="42862" rIns="87312" bIns="42862" anchor="b"/>
          <a:lstStyle/>
          <a:p>
            <a:r>
              <a:rPr lang="en-US" altLang="en-US" sz="2200" dirty="0" smtClean="0"/>
              <a:t>After the Point Estimate:</a:t>
            </a:r>
            <a:br>
              <a:rPr lang="en-US" altLang="en-US" sz="2200" dirty="0" smtClean="0"/>
            </a:br>
            <a:r>
              <a:rPr lang="en-US" altLang="en-US" sz="2200" dirty="0" smtClean="0"/>
              <a:t> Confidence Interval Estimation and Hypothesis Testing for</a:t>
            </a:r>
            <a:br>
              <a:rPr lang="en-US" altLang="en-US" sz="2200" dirty="0" smtClean="0"/>
            </a:br>
            <a:r>
              <a:rPr lang="en-US" altLang="en-US" sz="2200" dirty="0" smtClean="0"/>
              <a:t> the Mantel-Haenszel Estimator</a:t>
            </a:r>
          </a:p>
        </p:txBody>
      </p:sp>
      <p:sp>
        <p:nvSpPr>
          <p:cNvPr id="33795" name="Rectangle 3"/>
          <p:cNvSpPr>
            <a:spLocks noGrp="1" noChangeArrowheads="1"/>
          </p:cNvSpPr>
          <p:nvPr>
            <p:ph type="body" idx="1"/>
          </p:nvPr>
        </p:nvSpPr>
        <p:spPr>
          <a:xfrm>
            <a:off x="0" y="1676403"/>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a:t>
            </a:r>
            <a:r>
              <a:rPr lang="en-US" altLang="en-US" sz="1600" b="1" dirty="0" smtClean="0">
                <a:solidFill>
                  <a:srgbClr val="FF0000"/>
                </a:solidFill>
                <a:latin typeface="Courier New" pitchFamily="49" charset="0"/>
              </a:rPr>
              <a:t>.1158571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a:t>
            </a:r>
            <a:r>
              <a:rPr lang="en-US" altLang="en-US" sz="1600" b="1" dirty="0" smtClean="0">
                <a:solidFill>
                  <a:srgbClr val="FF0000"/>
                </a:solidFill>
                <a:latin typeface="Courier New" pitchFamily="49" charset="0"/>
              </a:rPr>
              <a:t>Pr&gt;chi2 =    0.0138</a:t>
            </a:r>
          </a:p>
          <a:p>
            <a:pPr>
              <a:tabLst>
                <a:tab pos="1379538" algn="l"/>
              </a:tabLst>
              <a:defRPr/>
            </a:pPr>
            <a:endParaRPr lang="en-US" altLang="en-US" sz="500" b="1" dirty="0" smtClean="0">
              <a:latin typeface="Courier New" pitchFamily="49" charset="0"/>
            </a:endParaRPr>
          </a:p>
          <a:p>
            <a:pPr>
              <a:tabLst>
                <a:tab pos="1379538" algn="l"/>
              </a:tabLst>
              <a:defRPr/>
            </a:pPr>
            <a:endParaRPr lang="en-US" altLang="en-US" sz="500" dirty="0" smtClean="0">
              <a:latin typeface="Courier New" pitchFamily="49" charset="0"/>
            </a:endParaRPr>
          </a:p>
          <a:p>
            <a:pPr>
              <a:tabLst>
                <a:tab pos="1379538" algn="l"/>
              </a:tabLst>
              <a:defRPr/>
            </a:pPr>
            <a:r>
              <a:rPr lang="en-US" altLang="en-US" dirty="0" smtClean="0">
                <a:solidFill>
                  <a:schemeClr val="bg1"/>
                </a:solidFill>
              </a:rPr>
              <a:t>?</a:t>
            </a:r>
          </a:p>
          <a:p>
            <a:pPr>
              <a:tabLst>
                <a:tab pos="1379538" algn="l"/>
              </a:tabLst>
              <a:defRPr/>
            </a:pPr>
            <a:endParaRPr lang="en-US" altLang="en-US" dirty="0" smtClean="0"/>
          </a:p>
          <a:p>
            <a:pPr>
              <a:tabLst>
                <a:tab pos="1379538" algn="l"/>
              </a:tabLst>
              <a:defRPr/>
            </a:pPr>
            <a:endParaRPr lang="en-US" altLang="en-US" dirty="0" smtClean="0"/>
          </a:p>
        </p:txBody>
      </p:sp>
      <p:sp>
        <p:nvSpPr>
          <p:cNvPr id="87043" name="Text Box 4"/>
          <p:cNvSpPr txBox="1">
            <a:spLocks noChangeArrowheads="1"/>
          </p:cNvSpPr>
          <p:nvPr/>
        </p:nvSpPr>
        <p:spPr bwMode="auto">
          <a:xfrm>
            <a:off x="1600200" y="3276598"/>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90500" y="609606"/>
            <a:ext cx="6286500" cy="747713"/>
          </a:xfrm>
        </p:spPr>
        <p:txBody>
          <a:bodyPr lIns="87312" tIns="42862" rIns="87312" bIns="42862" anchor="b"/>
          <a:lstStyle/>
          <a:p>
            <a:r>
              <a:rPr lang="en-US" altLang="en-US" sz="2200" dirty="0" smtClean="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223838">
              <a:buFontTx/>
              <a:buNone/>
              <a:tabLst>
                <a:tab pos="1379538" algn="l"/>
              </a:tabLst>
              <a:defRPr/>
            </a:pPr>
            <a:r>
              <a:rPr lang="en-US" altLang="en-US" sz="1200" b="1" dirty="0" smtClean="0">
                <a:latin typeface="Courier New" pitchFamily="49" charset="0"/>
              </a:rPr>
              <a:t>-----------------+-------------------------------------------------</a:t>
            </a:r>
          </a:p>
          <a:p>
            <a:pPr marL="0" indent="223838">
              <a:buFontTx/>
              <a:buNone/>
              <a:tabLst>
                <a:tab pos="1379538" algn="l"/>
              </a:tabLst>
              <a:defRPr/>
            </a:pPr>
            <a:r>
              <a:rPr lang="en-US" altLang="en-US" sz="1200" b="1" dirty="0" smtClean="0">
                <a:latin typeface="Courier New" pitchFamily="49" charset="0"/>
              </a:rPr>
              <a:t>Test of homogeneity (B-D)      chi2(1) =     0.60  Pr&gt;chi2 = 0.4400</a:t>
            </a:r>
          </a:p>
          <a:p>
            <a:pPr marL="0" indent="223838">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223838">
              <a:buFontTx/>
              <a:buNone/>
              <a:tabLst>
                <a:tab pos="1379538" algn="l"/>
              </a:tabLst>
              <a:defRPr/>
            </a:pPr>
            <a:r>
              <a:rPr lang="en-US" altLang="en-US" sz="1600" b="1" dirty="0" smtClean="0">
                <a:latin typeface="Courier New" pitchFamily="49" charset="0"/>
              </a:rPr>
              <a:t>               Mantel-Haenszel chi2(1) =      6.06</a:t>
            </a:r>
          </a:p>
          <a:p>
            <a:pPr marL="0" indent="223838">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89091" name="Text Box 4"/>
          <p:cNvSpPr txBox="1">
            <a:spLocks noChangeArrowheads="1"/>
          </p:cNvSpPr>
          <p:nvPr/>
        </p:nvSpPr>
        <p:spPr bwMode="auto">
          <a:xfrm>
            <a:off x="1600200" y="3276598"/>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dirty="0"/>
          </a:p>
        </p:txBody>
      </p:sp>
      <p:sp>
        <p:nvSpPr>
          <p:cNvPr id="89092" name="Text Box 5"/>
          <p:cNvSpPr txBox="1">
            <a:spLocks noChangeArrowheads="1"/>
          </p:cNvSpPr>
          <p:nvPr/>
        </p:nvSpPr>
        <p:spPr bwMode="auto">
          <a:xfrm rot="-2695870">
            <a:off x="-315913" y="7465731"/>
            <a:ext cx="3430588" cy="584775"/>
          </a:xfrm>
          <a:prstGeom prst="rect">
            <a:avLst/>
          </a:prstGeom>
          <a:noFill/>
          <a:ln w="9525">
            <a:noFill/>
            <a:miter lim="800000"/>
            <a:headEnd/>
            <a:tailEnd/>
          </a:ln>
        </p:spPr>
        <p:txBody>
          <a:bodyPr>
            <a:spAutoFit/>
          </a:bodyPr>
          <a:lstStyle/>
          <a:p>
            <a:pPr algn="r" eaLnBrk="0" hangingPunct="0">
              <a:spcBef>
                <a:spcPct val="50000"/>
              </a:spcBef>
            </a:pPr>
            <a:r>
              <a:rPr lang="en-US" altLang="en-US" sz="1600" dirty="0">
                <a:latin typeface="Arial" charset="0"/>
              </a:rPr>
              <a:t>1.38% probability that the adjusted OR = 0.30 is due to chance - A</a:t>
            </a:r>
          </a:p>
        </p:txBody>
      </p:sp>
      <p:sp>
        <p:nvSpPr>
          <p:cNvPr id="89093" name="Text Box 9"/>
          <p:cNvSpPr txBox="1">
            <a:spLocks noChangeArrowheads="1"/>
          </p:cNvSpPr>
          <p:nvPr/>
        </p:nvSpPr>
        <p:spPr bwMode="auto">
          <a:xfrm rot="-2695870">
            <a:off x="2078038" y="7386601"/>
            <a:ext cx="3941762" cy="1354217"/>
          </a:xfrm>
          <a:prstGeom prst="rect">
            <a:avLst/>
          </a:prstGeom>
          <a:noFill/>
          <a:ln w="9525">
            <a:noFill/>
            <a:miter lim="800000"/>
            <a:headEnd/>
            <a:tailEnd/>
          </a:ln>
        </p:spPr>
        <p:txBody>
          <a:bodyPr>
            <a:spAutoFit/>
          </a:bodyPr>
          <a:lstStyle/>
          <a:p>
            <a:pPr algn="r" eaLnBrk="0" hangingPunct="0">
              <a:spcBef>
                <a:spcPct val="50000"/>
              </a:spcBef>
            </a:pPr>
            <a:r>
              <a:rPr lang="en-US" altLang="en-US" sz="1600" dirty="0">
                <a:latin typeface="Arial" charset="0"/>
              </a:rPr>
              <a:t>If there truly is no association between AZT and HIV acquisition after adjustment for severity of exposure, there is a 1.38% probability of obtaining an OR of 0.30 or more extreme by chance alone. </a:t>
            </a:r>
            <a:r>
              <a:rPr lang="en-US" altLang="en-US" sz="1800" dirty="0">
                <a:latin typeface="Arial" charset="0"/>
              </a:rPr>
              <a:t>- C</a:t>
            </a:r>
          </a:p>
        </p:txBody>
      </p:sp>
      <p:sp>
        <p:nvSpPr>
          <p:cNvPr id="89094" name="Text Box 10"/>
          <p:cNvSpPr txBox="1">
            <a:spLocks noChangeArrowheads="1"/>
          </p:cNvSpPr>
          <p:nvPr/>
        </p:nvSpPr>
        <p:spPr bwMode="auto">
          <a:xfrm rot="-2695870">
            <a:off x="217488" y="7700471"/>
            <a:ext cx="3992562" cy="923329"/>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1.38% probability that the difference between crude and adjusted OR is due to chance - B</a:t>
            </a:r>
            <a:endParaRPr lang="en-US" altLang="en-US" sz="1800" b="1" dirty="0">
              <a:latin typeface="Arial" charset="0"/>
            </a:endParaRPr>
          </a:p>
        </p:txBody>
      </p:sp>
      <p:sp>
        <p:nvSpPr>
          <p:cNvPr id="89095" name="Text Box 7"/>
          <p:cNvSpPr txBox="1">
            <a:spLocks noChangeArrowheads="1"/>
          </p:cNvSpPr>
          <p:nvPr/>
        </p:nvSpPr>
        <p:spPr bwMode="auto">
          <a:xfrm rot="-2695870">
            <a:off x="4008438" y="7709179"/>
            <a:ext cx="3187700"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Some better answer - 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90500" y="609606"/>
            <a:ext cx="6286500" cy="747713"/>
          </a:xfrm>
        </p:spPr>
        <p:txBody>
          <a:bodyPr lIns="87312" tIns="42862" rIns="87312" bIns="42862" anchor="b"/>
          <a:lstStyle/>
          <a:p>
            <a:r>
              <a:rPr lang="en-US" altLang="en-US" sz="2200" dirty="0" smtClean="0"/>
              <a:t>After Confounding is Managed: Confidence Interval Estimation and Hypothesis Testing for the Mantel-Haenszel Estimator</a:t>
            </a:r>
          </a:p>
        </p:txBody>
      </p:sp>
      <p:sp>
        <p:nvSpPr>
          <p:cNvPr id="35843"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 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91139" name="Text Box 4"/>
          <p:cNvSpPr txBox="1">
            <a:spLocks noChangeArrowheads="1"/>
          </p:cNvSpPr>
          <p:nvPr/>
        </p:nvSpPr>
        <p:spPr bwMode="auto">
          <a:xfrm>
            <a:off x="1600200" y="3276598"/>
            <a:ext cx="1295400" cy="369332"/>
          </a:xfrm>
          <a:prstGeom prst="rect">
            <a:avLst/>
          </a:prstGeom>
          <a:noFill/>
          <a:ln w="9525">
            <a:noFill/>
            <a:miter lim="800000"/>
            <a:headEnd/>
            <a:tailEnd/>
          </a:ln>
        </p:spPr>
        <p:txBody>
          <a:bodyPr>
            <a:spAutoFit/>
          </a:bodyPr>
          <a:lstStyle/>
          <a:p>
            <a:pPr eaLnBrk="0" hangingPunct="0">
              <a:spcBef>
                <a:spcPct val="50000"/>
              </a:spcBef>
            </a:pPr>
            <a:endParaRPr lang="en-US" altLang="en-US" sz="1800" dirty="0"/>
          </a:p>
        </p:txBody>
      </p:sp>
      <p:sp>
        <p:nvSpPr>
          <p:cNvPr id="91140" name="Text Box 5"/>
          <p:cNvSpPr txBox="1">
            <a:spLocks noChangeArrowheads="1"/>
          </p:cNvSpPr>
          <p:nvPr/>
        </p:nvSpPr>
        <p:spPr bwMode="auto">
          <a:xfrm rot="-2695870">
            <a:off x="-315913" y="7465731"/>
            <a:ext cx="3430588" cy="584775"/>
          </a:xfrm>
          <a:prstGeom prst="rect">
            <a:avLst/>
          </a:prstGeom>
          <a:noFill/>
          <a:ln w="9525">
            <a:noFill/>
            <a:miter lim="800000"/>
            <a:headEnd/>
            <a:tailEnd/>
          </a:ln>
        </p:spPr>
        <p:txBody>
          <a:bodyPr>
            <a:spAutoFit/>
          </a:bodyPr>
          <a:lstStyle/>
          <a:p>
            <a:pPr algn="r" eaLnBrk="0" hangingPunct="0">
              <a:spcBef>
                <a:spcPct val="50000"/>
              </a:spcBef>
            </a:pPr>
            <a:r>
              <a:rPr lang="en-US" altLang="en-US" sz="1600" dirty="0">
                <a:latin typeface="Arial" charset="0"/>
              </a:rPr>
              <a:t>1.38% probability that the adjusted OR = 0.30 is due to chance - A</a:t>
            </a:r>
          </a:p>
        </p:txBody>
      </p:sp>
      <p:sp>
        <p:nvSpPr>
          <p:cNvPr id="91141" name="Text Box 9"/>
          <p:cNvSpPr txBox="1">
            <a:spLocks noChangeArrowheads="1"/>
          </p:cNvSpPr>
          <p:nvPr/>
        </p:nvSpPr>
        <p:spPr bwMode="auto">
          <a:xfrm rot="-2695870">
            <a:off x="2081213" y="7389776"/>
            <a:ext cx="3941762" cy="135421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600" dirty="0">
                <a:latin typeface="Arial" charset="0"/>
              </a:rPr>
              <a:t>If there truly is no association between AZT and HIV acquisition after adjustment for severity of exposure, there is a 1.38% probability of obtaining an OR of 0.30 or more extreme by chance alone. </a:t>
            </a:r>
            <a:r>
              <a:rPr lang="en-US" altLang="en-US" sz="1800" dirty="0">
                <a:latin typeface="Arial" charset="0"/>
              </a:rPr>
              <a:t>- C</a:t>
            </a:r>
          </a:p>
        </p:txBody>
      </p:sp>
      <p:sp>
        <p:nvSpPr>
          <p:cNvPr id="91142" name="Text Box 10"/>
          <p:cNvSpPr txBox="1">
            <a:spLocks noChangeArrowheads="1"/>
          </p:cNvSpPr>
          <p:nvPr/>
        </p:nvSpPr>
        <p:spPr bwMode="auto">
          <a:xfrm rot="-2695870">
            <a:off x="217488" y="7700471"/>
            <a:ext cx="3992562" cy="923329"/>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1.38% probability that the difference between crude and adjusted OR is due to chance - B</a:t>
            </a:r>
            <a:endParaRPr lang="en-US" altLang="en-US" sz="1800" b="1" dirty="0">
              <a:latin typeface="Arial" charset="0"/>
            </a:endParaRPr>
          </a:p>
        </p:txBody>
      </p:sp>
      <p:sp>
        <p:nvSpPr>
          <p:cNvPr id="91143" name="Text Box 7"/>
          <p:cNvSpPr txBox="1">
            <a:spLocks noChangeArrowheads="1"/>
          </p:cNvSpPr>
          <p:nvPr/>
        </p:nvSpPr>
        <p:spPr bwMode="auto">
          <a:xfrm rot="-2695870">
            <a:off x="4008438" y="7709179"/>
            <a:ext cx="3187700"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latin typeface="Arial" charset="0"/>
              </a:rPr>
              <a:t>Some better answer - D</a:t>
            </a:r>
          </a:p>
        </p:txBody>
      </p:sp>
      <p:sp>
        <p:nvSpPr>
          <p:cNvPr id="10" name="Rectangle 4"/>
          <p:cNvSpPr>
            <a:spLocks noChangeArrowheads="1"/>
          </p:cNvSpPr>
          <p:nvPr/>
        </p:nvSpPr>
        <p:spPr bwMode="auto">
          <a:xfrm>
            <a:off x="5105400" y="8610603"/>
            <a:ext cx="2057400" cy="457199"/>
          </a:xfrm>
          <a:prstGeom prst="rect">
            <a:avLst/>
          </a:prstGeom>
          <a:noFill/>
          <a:ln w="9525">
            <a:noFill/>
            <a:miter lim="800000"/>
            <a:headEnd/>
            <a:tailEnd/>
          </a:ln>
        </p:spPr>
        <p:txBody>
          <a:bodyPr/>
          <a:lstStyle/>
          <a:p>
            <a:pPr eaLnBrk="0" hangingPunct="0">
              <a:spcBef>
                <a:spcPct val="20000"/>
              </a:spcBef>
            </a:pPr>
            <a:r>
              <a:rPr lang="en-US" altLang="en-US" b="1" dirty="0" smtClean="0">
                <a:solidFill>
                  <a:srgbClr val="FF0000"/>
                </a:solidFill>
                <a:latin typeface="Arial" charset="0"/>
              </a:rPr>
              <a:t>Pause for Reflection</a:t>
            </a:r>
            <a:endParaRPr lang="en-US" altLang="en-US" b="1" dirty="0">
              <a:solidFill>
                <a:srgbClr val="FF0000"/>
              </a:solidFill>
              <a:latin typeface="Arial" charset="0"/>
            </a:endParaRPr>
          </a:p>
        </p:txBody>
      </p:sp>
      <p:sp>
        <p:nvSpPr>
          <p:cNvPr id="11" name="Oval 10"/>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20678"/>
            <a:ext cx="6172200" cy="593725"/>
          </a:xfrm>
        </p:spPr>
        <p:txBody>
          <a:bodyPr lIns="87312" tIns="42862" rIns="87312" bIns="42862" anchor="b"/>
          <a:lstStyle/>
          <a:p>
            <a:r>
              <a:rPr lang="en-US" altLang="en-US" dirty="0" smtClean="0"/>
              <a:t>“Conditional” vs “Marginal” </a:t>
            </a:r>
            <a:br>
              <a:rPr lang="en-US" altLang="en-US" dirty="0" smtClean="0"/>
            </a:br>
            <a:r>
              <a:rPr lang="en-US" altLang="en-US" dirty="0" smtClean="0"/>
              <a:t> Measures of Association</a:t>
            </a:r>
          </a:p>
        </p:txBody>
      </p:sp>
      <p:sp>
        <p:nvSpPr>
          <p:cNvPr id="29699" name="Rectangle 3"/>
          <p:cNvSpPr>
            <a:spLocks noGrp="1" noChangeArrowheads="1"/>
          </p:cNvSpPr>
          <p:nvPr>
            <p:ph type="body" idx="1"/>
          </p:nvPr>
        </p:nvSpPr>
        <p:spPr>
          <a:xfrm>
            <a:off x="0" y="1066803"/>
            <a:ext cx="6858000" cy="7761288"/>
          </a:xfrm>
        </p:spPr>
        <p:txBody>
          <a:bodyPr lIns="87312" tIns="42862" rIns="87312" bIns="42862"/>
          <a:lstStyle/>
          <a:p>
            <a:pPr>
              <a:defRPr/>
            </a:pPr>
            <a:r>
              <a:rPr lang="en-US" altLang="en-US" dirty="0" smtClean="0"/>
              <a:t>Analyses which use conditioning techniques  (e.g.,  stratification, conventional mathematical regression) to adjust for confounding natively produce:</a:t>
            </a:r>
          </a:p>
          <a:p>
            <a:pPr lvl="1">
              <a:spcBef>
                <a:spcPts val="1200"/>
              </a:spcBef>
              <a:defRPr/>
            </a:pPr>
            <a:r>
              <a:rPr lang="en-US" altLang="en-US" dirty="0" smtClean="0"/>
              <a:t>“conditional” measures of association</a:t>
            </a:r>
          </a:p>
          <a:p>
            <a:pPr lvl="1">
              <a:spcBef>
                <a:spcPts val="1200"/>
              </a:spcBef>
              <a:defRPr/>
            </a:pPr>
            <a:r>
              <a:rPr lang="en-US" altLang="en-US" dirty="0"/>
              <a:t>e</a:t>
            </a:r>
            <a:r>
              <a:rPr lang="en-US" altLang="en-US" dirty="0" smtClean="0"/>
              <a:t>.g., </a:t>
            </a:r>
            <a:r>
              <a:rPr lang="en-US" altLang="en-US" dirty="0" smtClean="0"/>
              <a:t>OR</a:t>
            </a:r>
            <a:r>
              <a:rPr lang="en-US" altLang="en-US" baseline="-25000" dirty="0" smtClean="0"/>
              <a:t>Woolf</a:t>
            </a:r>
            <a:r>
              <a:rPr lang="en-US" altLang="en-US" dirty="0"/>
              <a:t> </a:t>
            </a:r>
            <a:r>
              <a:rPr lang="en-US" altLang="en-US" dirty="0" smtClean="0"/>
              <a:t>  RR</a:t>
            </a:r>
            <a:r>
              <a:rPr lang="en-US" altLang="en-US" baseline="-25000" dirty="0" smtClean="0"/>
              <a:t>MH   </a:t>
            </a:r>
          </a:p>
          <a:p>
            <a:pPr lvl="1">
              <a:spcBef>
                <a:spcPts val="1200"/>
              </a:spcBef>
              <a:defRPr/>
            </a:pPr>
            <a:r>
              <a:rPr lang="en-US" altLang="en-US" dirty="0" smtClean="0"/>
              <a:t>Best used to depict “subject-specific” effect associated with various exposures</a:t>
            </a:r>
          </a:p>
          <a:p>
            <a:pPr lvl="1">
              <a:spcBef>
                <a:spcPts val="1200"/>
              </a:spcBef>
              <a:defRPr/>
            </a:pPr>
            <a:r>
              <a:rPr lang="en-US" altLang="en-US" dirty="0" smtClean="0"/>
              <a:t>Not exactly interpretable at the group level (although it is often “close” and,</a:t>
            </a:r>
            <a:r>
              <a:rPr lang="en-US" altLang="en-US" sz="1000" dirty="0" smtClean="0"/>
              <a:t> </a:t>
            </a:r>
            <a:r>
              <a:rPr lang="en-US" altLang="en-US" dirty="0" smtClean="0"/>
              <a:t>in practice, often used</a:t>
            </a:r>
            <a:r>
              <a:rPr lang="en-US" altLang="en-US" sz="1000" dirty="0" smtClean="0"/>
              <a:t> </a:t>
            </a:r>
            <a:r>
              <a:rPr lang="en-US" altLang="en-US" dirty="0" smtClean="0"/>
              <a:t>as</a:t>
            </a:r>
            <a:r>
              <a:rPr lang="en-US" altLang="en-US" sz="1000" dirty="0" smtClean="0"/>
              <a:t>  </a:t>
            </a:r>
            <a:r>
              <a:rPr lang="en-US" altLang="en-US" dirty="0" smtClean="0"/>
              <a:t>such)</a:t>
            </a:r>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a:p>
          <a:p>
            <a:pPr lvl="1">
              <a:defRPr/>
            </a:pPr>
            <a:endParaRPr lang="en-US" altLang="en-US" dirty="0" smtClean="0"/>
          </a:p>
          <a:p>
            <a:pPr lvl="1">
              <a:defRPr/>
            </a:pPr>
            <a:endParaRPr lang="en-US" altLang="en-US" dirty="0" smtClean="0"/>
          </a:p>
          <a:p>
            <a:pPr lvl="1">
              <a:defRPr/>
            </a:pPr>
            <a:endParaRPr lang="en-US" altLang="en-US" dirty="0" smtClean="0"/>
          </a:p>
          <a:p>
            <a:pPr lvl="4">
              <a:lnSpc>
                <a:spcPct val="90000"/>
              </a:lnSpc>
              <a:defRPr/>
            </a:pPr>
            <a:endParaRPr lang="en-US" altLang="en-US" sz="900" dirty="0" smtClean="0"/>
          </a:p>
          <a:p>
            <a:pPr lvl="1">
              <a:lnSpc>
                <a:spcPct val="90000"/>
              </a:lnSpc>
              <a:defRPr/>
            </a:pPr>
            <a:endParaRPr lang="en-US" altLang="en-US" sz="900" dirty="0" smtClean="0"/>
          </a:p>
          <a:p>
            <a:pPr lvl="1">
              <a:defRPr/>
            </a:pPr>
            <a:endParaRPr lang="en-US" altLang="en-US" dirty="0" smtClean="0"/>
          </a:p>
        </p:txBody>
      </p:sp>
      <p:sp>
        <p:nvSpPr>
          <p:cNvPr id="16" name="Rectangle 3"/>
          <p:cNvSpPr txBox="1">
            <a:spLocks noChangeArrowheads="1"/>
          </p:cNvSpPr>
          <p:nvPr/>
        </p:nvSpPr>
        <p:spPr bwMode="auto">
          <a:xfrm>
            <a:off x="0" y="4800603"/>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Analyses which use techniques other than conditioning (e.g., randomization or inverse probability weighting) to manage confounding natively produce:</a:t>
            </a:r>
          </a:p>
          <a:p>
            <a:pPr lvl="1">
              <a:spcBef>
                <a:spcPts val="1200"/>
              </a:spcBef>
              <a:defRPr/>
            </a:pPr>
            <a:r>
              <a:rPr lang="en-US" altLang="en-US" kern="0" dirty="0" smtClean="0"/>
              <a:t>“marginal” measures of association</a:t>
            </a:r>
          </a:p>
          <a:p>
            <a:pPr lvl="1">
              <a:spcBef>
                <a:spcPts val="1200"/>
              </a:spcBef>
              <a:defRPr/>
            </a:pPr>
            <a:r>
              <a:rPr lang="en-US" altLang="en-US" kern="0" dirty="0" smtClean="0"/>
              <a:t>Can be interpreted at level of the entire population</a:t>
            </a:r>
          </a:p>
          <a:p>
            <a:pPr lvl="2">
              <a:spcBef>
                <a:spcPts val="1200"/>
              </a:spcBef>
              <a:defRPr/>
            </a:pPr>
            <a:r>
              <a:rPr lang="en-US" altLang="en-US" kern="0" dirty="0" smtClean="0"/>
              <a:t>Average effect of the exposure when applied to the study population as compared to when not</a:t>
            </a:r>
          </a:p>
          <a:p>
            <a:pPr lvl="1">
              <a:lnSpc>
                <a:spcPct val="90000"/>
              </a:lnSpc>
              <a:defRPr/>
            </a:pPr>
            <a:endParaRPr lang="en-US" altLang="en-US" sz="900" kern="0" dirty="0" smtClean="0"/>
          </a:p>
          <a:p>
            <a:pPr lvl="1">
              <a:defRPr/>
            </a:pPr>
            <a:endParaRPr lang="en-US" altLang="en-US" kern="0" dirty="0" smtClean="0"/>
          </a:p>
        </p:txBody>
      </p:sp>
      <p:sp>
        <p:nvSpPr>
          <p:cNvPr id="17" name="Rectangle 3"/>
          <p:cNvSpPr txBox="1">
            <a:spLocks noChangeArrowheads="1"/>
          </p:cNvSpPr>
          <p:nvPr/>
        </p:nvSpPr>
        <p:spPr bwMode="auto">
          <a:xfrm>
            <a:off x="20320" y="7785103"/>
            <a:ext cx="6858000" cy="23495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kern="0" dirty="0" smtClean="0"/>
              <a:t>Distinction between “conditional” and “marginal” is gaining traction in the literature</a:t>
            </a:r>
          </a:p>
          <a:p>
            <a:pPr>
              <a:defRPr/>
            </a:pPr>
            <a:endParaRPr lang="en-US" altLang="en-US" kern="0" dirty="0" smtClean="0"/>
          </a:p>
          <a:p>
            <a:pPr>
              <a:defRPr/>
            </a:pPr>
            <a:r>
              <a:rPr lang="en-US" altLang="en-US" kern="0" dirty="0" smtClean="0"/>
              <a:t>More in EPI II and BIOSTAT 215 courses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60020"/>
            <a:ext cx="5830888" cy="720090"/>
          </a:xfrm>
        </p:spPr>
        <p:txBody>
          <a:bodyPr/>
          <a:lstStyle/>
          <a:p>
            <a:r>
              <a:rPr lang="en-US" altLang="en-US" dirty="0" smtClean="0"/>
              <a:t>DAGs to Broaden Our Understanding</a:t>
            </a:r>
          </a:p>
        </p:txBody>
      </p:sp>
      <p:sp>
        <p:nvSpPr>
          <p:cNvPr id="33795" name="Rectangle 3"/>
          <p:cNvSpPr>
            <a:spLocks noGrp="1" noChangeArrowheads="1"/>
          </p:cNvSpPr>
          <p:nvPr>
            <p:ph type="body" idx="1"/>
          </p:nvPr>
        </p:nvSpPr>
        <p:spPr>
          <a:xfrm>
            <a:off x="0" y="480060"/>
            <a:ext cx="6705600" cy="7600950"/>
          </a:xfrm>
        </p:spPr>
        <p:txBody>
          <a:bodyPr/>
          <a:lstStyle/>
          <a:p>
            <a:pPr marL="514350" lvl="1" indent="-228600">
              <a:spcAft>
                <a:spcPts val="0"/>
              </a:spcAft>
            </a:pPr>
            <a:endParaRPr lang="en-US" altLang="en-US" sz="1000" dirty="0" smtClean="0"/>
          </a:p>
          <a:p>
            <a:pPr>
              <a:buClrTx/>
            </a:pPr>
            <a:r>
              <a:rPr lang="en-US" altLang="en-US" dirty="0" smtClean="0"/>
              <a:t>A lack of statistical (numerical) association in your data between E and D might be due to:</a:t>
            </a:r>
          </a:p>
        </p:txBody>
      </p:sp>
      <p:grpSp>
        <p:nvGrpSpPr>
          <p:cNvPr id="17" name="Group 16"/>
          <p:cNvGrpSpPr/>
          <p:nvPr/>
        </p:nvGrpSpPr>
        <p:grpSpPr>
          <a:xfrm>
            <a:off x="0" y="838205"/>
            <a:ext cx="6324600" cy="5480515"/>
            <a:chOff x="0" y="2119170"/>
            <a:chExt cx="6324600" cy="5219534"/>
          </a:xfrm>
        </p:grpSpPr>
        <p:grpSp>
          <p:nvGrpSpPr>
            <p:cNvPr id="2" name="Group 30"/>
            <p:cNvGrpSpPr>
              <a:grpSpLocks/>
            </p:cNvGrpSpPr>
            <p:nvPr/>
          </p:nvGrpSpPr>
          <p:grpSpPr bwMode="auto">
            <a:xfrm>
              <a:off x="3639605" y="2119170"/>
              <a:ext cx="2684995" cy="5219534"/>
              <a:chOff x="2725205" y="3097629"/>
              <a:chExt cx="2684995" cy="5680078"/>
            </a:xfrm>
          </p:grpSpPr>
          <p:sp>
            <p:nvSpPr>
              <p:cNvPr id="5" name="Text Box 2"/>
              <p:cNvSpPr txBox="1">
                <a:spLocks noChangeArrowheads="1"/>
              </p:cNvSpPr>
              <p:nvPr/>
            </p:nvSpPr>
            <p:spPr bwMode="auto">
              <a:xfrm flipH="1">
                <a:off x="3200400" y="3097629"/>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708778" flipV="1">
                <a:off x="3933644" y="4083265"/>
                <a:ext cx="1117088"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8" name="Freeform 5"/>
              <p:cNvSpPr>
                <a:spLocks/>
              </p:cNvSpPr>
              <p:nvPr/>
            </p:nvSpPr>
            <p:spPr bwMode="auto">
              <a:xfrm rot="2855394" flipV="1">
                <a:off x="3508346" y="4222277"/>
                <a:ext cx="634986"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0" name="Text Box 7"/>
              <p:cNvSpPr txBox="1">
                <a:spLocks noChangeArrowheads="1"/>
              </p:cNvSpPr>
              <p:nvPr/>
            </p:nvSpPr>
            <p:spPr bwMode="auto">
              <a:xfrm flipH="1">
                <a:off x="3505200" y="4203262"/>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38700" y="4142312"/>
                <a:ext cx="571500" cy="140352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48" name="Freeform 3"/>
              <p:cNvSpPr>
                <a:spLocks/>
              </p:cNvSpPr>
              <p:nvPr/>
            </p:nvSpPr>
            <p:spPr bwMode="auto">
              <a:xfrm rot="708778">
                <a:off x="4218813" y="4756351"/>
                <a:ext cx="726329" cy="15744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59" name="Freeform 3"/>
              <p:cNvSpPr>
                <a:spLocks/>
              </p:cNvSpPr>
              <p:nvPr/>
            </p:nvSpPr>
            <p:spPr bwMode="auto">
              <a:xfrm rot="708778">
                <a:off x="2725205" y="6061551"/>
                <a:ext cx="1321220"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1" name="Freeform 3"/>
              <p:cNvSpPr>
                <a:spLocks/>
              </p:cNvSpPr>
              <p:nvPr/>
            </p:nvSpPr>
            <p:spPr bwMode="auto">
              <a:xfrm rot="991579">
                <a:off x="3015561" y="8458723"/>
                <a:ext cx="1106320"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49" name="TextBox 48"/>
            <p:cNvSpPr txBox="1">
              <a:spLocks noChangeArrowheads="1"/>
            </p:cNvSpPr>
            <p:nvPr/>
          </p:nvSpPr>
          <p:spPr bwMode="auto">
            <a:xfrm>
              <a:off x="0" y="3139416"/>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1.  Confounding</a:t>
              </a:r>
            </a:p>
          </p:txBody>
        </p:sp>
      </p:grpSp>
      <p:grpSp>
        <p:nvGrpSpPr>
          <p:cNvPr id="4" name="Group 3"/>
          <p:cNvGrpSpPr/>
          <p:nvPr/>
        </p:nvGrpSpPr>
        <p:grpSpPr>
          <a:xfrm>
            <a:off x="152400" y="2514604"/>
            <a:ext cx="5638800" cy="2013825"/>
            <a:chOff x="762000" y="5269820"/>
            <a:chExt cx="5638800" cy="1917927"/>
          </a:xfrm>
        </p:grpSpPr>
        <p:sp>
          <p:nvSpPr>
            <p:cNvPr id="33" name="Text Box 2"/>
            <p:cNvSpPr txBox="1">
              <a:spLocks noChangeArrowheads="1"/>
            </p:cNvSpPr>
            <p:nvPr/>
          </p:nvSpPr>
          <p:spPr bwMode="auto">
            <a:xfrm flipH="1">
              <a:off x="4191000" y="526982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38" name="Text Box 7"/>
            <p:cNvSpPr txBox="1">
              <a:spLocks noChangeArrowheads="1"/>
            </p:cNvSpPr>
            <p:nvPr/>
          </p:nvSpPr>
          <p:spPr bwMode="auto">
            <a:xfrm flipH="1">
              <a:off x="3429000" y="5879420"/>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39" name="Text Box 8"/>
            <p:cNvSpPr txBox="1">
              <a:spLocks noChangeArrowheads="1"/>
            </p:cNvSpPr>
            <p:nvPr/>
          </p:nvSpPr>
          <p:spPr bwMode="auto">
            <a:xfrm flipH="1">
              <a:off x="5257800" y="5898018"/>
              <a:ext cx="1143000" cy="12897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0" name="TextBox 49"/>
            <p:cNvSpPr txBox="1">
              <a:spLocks noChangeArrowheads="1"/>
            </p:cNvSpPr>
            <p:nvPr/>
          </p:nvSpPr>
          <p:spPr bwMode="auto">
            <a:xfrm>
              <a:off x="762000" y="5715000"/>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2.  Selection Bias</a:t>
              </a:r>
            </a:p>
          </p:txBody>
        </p:sp>
        <p:sp>
          <p:nvSpPr>
            <p:cNvPr id="34" name="Freeform 3"/>
            <p:cNvSpPr>
              <a:spLocks/>
            </p:cNvSpPr>
            <p:nvPr/>
          </p:nvSpPr>
          <p:spPr bwMode="auto">
            <a:xfrm rot="12980401" flipV="1">
              <a:off x="4841242" y="5944679"/>
              <a:ext cx="867512" cy="2931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6" name="Freeform 5"/>
            <p:cNvSpPr>
              <a:spLocks/>
            </p:cNvSpPr>
            <p:nvPr/>
          </p:nvSpPr>
          <p:spPr bwMode="auto">
            <a:xfrm rot="16850319" flipV="1">
              <a:off x="4081462" y="5937350"/>
              <a:ext cx="5048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1400" dirty="0">
                <a:solidFill>
                  <a:srgbClr val="000000"/>
                </a:solidFill>
                <a:latin typeface="Arial" charset="0"/>
              </a:endParaRPr>
            </a:p>
          </p:txBody>
        </p:sp>
        <p:sp>
          <p:nvSpPr>
            <p:cNvPr id="53" name="Text Box 2067"/>
            <p:cNvSpPr txBox="1">
              <a:spLocks noChangeArrowheads="1"/>
            </p:cNvSpPr>
            <p:nvPr/>
          </p:nvSpPr>
          <p:spPr bwMode="auto">
            <a:xfrm>
              <a:off x="4419599" y="5539071"/>
              <a:ext cx="647701" cy="67417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p:txBody>
        </p:sp>
      </p:grpSp>
      <p:grpSp>
        <p:nvGrpSpPr>
          <p:cNvPr id="12" name="Group 11"/>
          <p:cNvGrpSpPr/>
          <p:nvPr/>
        </p:nvGrpSpPr>
        <p:grpSpPr>
          <a:xfrm>
            <a:off x="28463" y="8302914"/>
            <a:ext cx="6448537" cy="1590351"/>
            <a:chOff x="96726" y="7602734"/>
            <a:chExt cx="6448537" cy="1514618"/>
          </a:xfrm>
        </p:grpSpPr>
        <p:sp>
          <p:nvSpPr>
            <p:cNvPr id="51" name="TextBox 50"/>
            <p:cNvSpPr txBox="1">
              <a:spLocks noChangeArrowheads="1"/>
            </p:cNvSpPr>
            <p:nvPr/>
          </p:nvSpPr>
          <p:spPr bwMode="auto">
            <a:xfrm>
              <a:off x="96726" y="7942092"/>
              <a:ext cx="3552937" cy="791425"/>
            </a:xfrm>
            <a:prstGeom prst="rect">
              <a:avLst/>
            </a:prstGeom>
            <a:noFill/>
            <a:ln w="9525">
              <a:noFill/>
              <a:miter lim="800000"/>
              <a:headEnd/>
              <a:tailEnd/>
            </a:ln>
          </p:spPr>
          <p:txBody>
            <a:bodyPr wrap="square">
              <a:spAutoFit/>
            </a:bodyPr>
            <a:lstStyle/>
            <a:p>
              <a:pPr marL="800100" indent="-800100" eaLnBrk="0" hangingPunct="0">
                <a:spcBef>
                  <a:spcPct val="50000"/>
                </a:spcBef>
              </a:pPr>
              <a:r>
                <a:rPr lang="en-US" altLang="en-US" b="1" dirty="0" smtClean="0">
                  <a:solidFill>
                    <a:srgbClr val="000000"/>
                  </a:solidFill>
                  <a:latin typeface="Arial" charset="0"/>
                </a:rPr>
                <a:t>    6.  True Lack of Causation</a:t>
              </a:r>
              <a:endParaRPr lang="en-US" altLang="en-US" b="1" dirty="0">
                <a:solidFill>
                  <a:srgbClr val="000000"/>
                </a:solidFill>
                <a:latin typeface="Arial" charset="0"/>
              </a:endParaRPr>
            </a:p>
          </p:txBody>
        </p:sp>
        <p:sp>
          <p:nvSpPr>
            <p:cNvPr id="27" name="Text Box 7"/>
            <p:cNvSpPr txBox="1">
              <a:spLocks noChangeArrowheads="1"/>
            </p:cNvSpPr>
            <p:nvPr/>
          </p:nvSpPr>
          <p:spPr bwMode="auto">
            <a:xfrm flipH="1">
              <a:off x="3573463" y="7795532"/>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29" name="Text Box 8"/>
            <p:cNvSpPr txBox="1">
              <a:spLocks noChangeArrowheads="1"/>
            </p:cNvSpPr>
            <p:nvPr/>
          </p:nvSpPr>
          <p:spPr bwMode="auto">
            <a:xfrm flipH="1">
              <a:off x="5402263" y="7827623"/>
              <a:ext cx="1143000" cy="12897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68" name="Line 4"/>
            <p:cNvSpPr>
              <a:spLocks noChangeShapeType="1"/>
            </p:cNvSpPr>
            <p:nvPr/>
          </p:nvSpPr>
          <p:spPr bwMode="auto">
            <a:xfrm flipV="1">
              <a:off x="4427643" y="7602734"/>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grpSp>
        <p:nvGrpSpPr>
          <p:cNvPr id="15" name="Group 14"/>
          <p:cNvGrpSpPr/>
          <p:nvPr/>
        </p:nvGrpSpPr>
        <p:grpSpPr>
          <a:xfrm>
            <a:off x="304800" y="6019799"/>
            <a:ext cx="6172200" cy="2057401"/>
            <a:chOff x="304800" y="5226503"/>
            <a:chExt cx="6172200" cy="1959427"/>
          </a:xfrm>
        </p:grpSpPr>
        <p:grpSp>
          <p:nvGrpSpPr>
            <p:cNvPr id="14" name="Group 13"/>
            <p:cNvGrpSpPr/>
            <p:nvPr/>
          </p:nvGrpSpPr>
          <p:grpSpPr>
            <a:xfrm>
              <a:off x="3505200" y="5226503"/>
              <a:ext cx="2971800" cy="1959427"/>
              <a:chOff x="2895600" y="5683703"/>
              <a:chExt cx="2971800" cy="1959427"/>
            </a:xfrm>
          </p:grpSpPr>
          <p:sp>
            <p:nvSpPr>
              <p:cNvPr id="43" name="Line 4"/>
              <p:cNvSpPr>
                <a:spLocks noChangeShapeType="1"/>
              </p:cNvSpPr>
              <p:nvPr/>
            </p:nvSpPr>
            <p:spPr bwMode="auto">
              <a:xfrm>
                <a:off x="3733799" y="7062561"/>
                <a:ext cx="1371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6" name="Text Box 7"/>
              <p:cNvSpPr txBox="1">
                <a:spLocks noChangeArrowheads="1"/>
              </p:cNvSpPr>
              <p:nvPr/>
            </p:nvSpPr>
            <p:spPr bwMode="auto">
              <a:xfrm flipH="1">
                <a:off x="2895600" y="6414860"/>
                <a:ext cx="1143000" cy="93798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47" name="Text Box 8"/>
              <p:cNvSpPr txBox="1">
                <a:spLocks noChangeArrowheads="1"/>
              </p:cNvSpPr>
              <p:nvPr/>
            </p:nvSpPr>
            <p:spPr bwMode="auto">
              <a:xfrm flipH="1">
                <a:off x="4724400" y="6353401"/>
                <a:ext cx="1143000" cy="12897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65" name="Line 4"/>
              <p:cNvSpPr>
                <a:spLocks noChangeShapeType="1"/>
              </p:cNvSpPr>
              <p:nvPr/>
            </p:nvSpPr>
            <p:spPr bwMode="auto">
              <a:xfrm>
                <a:off x="3743091" y="6336847"/>
                <a:ext cx="1362308" cy="547003"/>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6" name="Text Box 7"/>
              <p:cNvSpPr txBox="1">
                <a:spLocks noChangeArrowheads="1"/>
              </p:cNvSpPr>
              <p:nvPr/>
            </p:nvSpPr>
            <p:spPr bwMode="auto">
              <a:xfrm flipH="1">
                <a:off x="2895600" y="5683703"/>
                <a:ext cx="1143000" cy="9379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smtClean="0">
                    <a:solidFill>
                      <a:srgbClr val="000000"/>
                    </a:solidFill>
                    <a:latin typeface="Arial" charset="0"/>
                  </a:rPr>
                  <a:t>A</a:t>
                </a:r>
                <a:endParaRPr lang="en-US" sz="3600" dirty="0">
                  <a:solidFill>
                    <a:srgbClr val="000000"/>
                  </a:solidFill>
                  <a:latin typeface="Arial" charset="0"/>
                </a:endParaRPr>
              </a:p>
            </p:txBody>
          </p:sp>
        </p:grpSp>
        <p:sp>
          <p:nvSpPr>
            <p:cNvPr id="30" name="TextBox 29"/>
            <p:cNvSpPr txBox="1">
              <a:spLocks noChangeArrowheads="1"/>
            </p:cNvSpPr>
            <p:nvPr/>
          </p:nvSpPr>
          <p:spPr bwMode="auto">
            <a:xfrm>
              <a:off x="304800" y="6091238"/>
              <a:ext cx="3448274" cy="791425"/>
            </a:xfrm>
            <a:prstGeom prst="rect">
              <a:avLst/>
            </a:prstGeom>
            <a:noFill/>
            <a:ln w="9525">
              <a:noFill/>
              <a:miter lim="800000"/>
              <a:headEnd/>
              <a:tailEnd/>
            </a:ln>
          </p:spPr>
          <p:txBody>
            <a:bodyPr wrap="square">
              <a:spAutoFit/>
            </a:bodyPr>
            <a:lstStyle/>
            <a:p>
              <a:pPr marL="457200" indent="-457200" eaLnBrk="0" hangingPunct="0">
                <a:spcBef>
                  <a:spcPct val="50000"/>
                </a:spcBef>
              </a:pPr>
              <a:r>
                <a:rPr lang="en-US" altLang="en-US" b="1" dirty="0" smtClean="0">
                  <a:solidFill>
                    <a:srgbClr val="000000"/>
                  </a:solidFill>
                  <a:latin typeface="Arial" charset="0"/>
                </a:rPr>
                <a:t>4.  Effect-measure Modification Bias</a:t>
              </a:r>
              <a:endParaRPr lang="en-US" altLang="en-US" b="1" dirty="0">
                <a:solidFill>
                  <a:srgbClr val="000000"/>
                </a:solidFill>
                <a:latin typeface="Arial" charset="0"/>
              </a:endParaRPr>
            </a:p>
          </p:txBody>
        </p:sp>
      </p:grpSp>
      <p:grpSp>
        <p:nvGrpSpPr>
          <p:cNvPr id="40" name="Group 39"/>
          <p:cNvGrpSpPr/>
          <p:nvPr/>
        </p:nvGrpSpPr>
        <p:grpSpPr>
          <a:xfrm>
            <a:off x="-761999" y="7620000"/>
            <a:ext cx="7251741" cy="1380260"/>
            <a:chOff x="-698541" y="8185452"/>
            <a:chExt cx="7251741" cy="1320678"/>
          </a:xfrm>
        </p:grpSpPr>
        <p:sp>
          <p:nvSpPr>
            <p:cNvPr id="41" name="TextBox 40"/>
            <p:cNvSpPr txBox="1">
              <a:spLocks noChangeArrowheads="1"/>
            </p:cNvSpPr>
            <p:nvPr/>
          </p:nvSpPr>
          <p:spPr bwMode="auto">
            <a:xfrm>
              <a:off x="-698541" y="8534400"/>
              <a:ext cx="2819400" cy="441736"/>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5</a:t>
              </a:r>
              <a:r>
                <a:rPr lang="en-US" altLang="en-US" b="1" dirty="0" smtClean="0">
                  <a:solidFill>
                    <a:srgbClr val="000000"/>
                  </a:solidFill>
                  <a:latin typeface="Arial" charset="0"/>
                </a:rPr>
                <a:t>.  Chance</a:t>
              </a:r>
              <a:endParaRPr lang="en-US" altLang="en-US" b="1" dirty="0">
                <a:solidFill>
                  <a:srgbClr val="000000"/>
                </a:solidFill>
                <a:latin typeface="Arial" charset="0"/>
              </a:endParaRPr>
            </a:p>
          </p:txBody>
        </p:sp>
        <p:sp>
          <p:nvSpPr>
            <p:cNvPr id="42" name="Text Box 7"/>
            <p:cNvSpPr txBox="1">
              <a:spLocks noChangeArrowheads="1"/>
            </p:cNvSpPr>
            <p:nvPr/>
          </p:nvSpPr>
          <p:spPr bwMode="auto">
            <a:xfrm flipH="1">
              <a:off x="3581400" y="8185452"/>
              <a:ext cx="1143000" cy="94237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45" name="Text Box 8"/>
            <p:cNvSpPr txBox="1">
              <a:spLocks noChangeArrowheads="1"/>
            </p:cNvSpPr>
            <p:nvPr/>
          </p:nvSpPr>
          <p:spPr bwMode="auto">
            <a:xfrm flipH="1">
              <a:off x="5410200" y="8210371"/>
              <a:ext cx="1143000" cy="129575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grpSp>
        <p:nvGrpSpPr>
          <p:cNvPr id="16" name="Group 15"/>
          <p:cNvGrpSpPr/>
          <p:nvPr/>
        </p:nvGrpSpPr>
        <p:grpSpPr>
          <a:xfrm>
            <a:off x="304800" y="3886200"/>
            <a:ext cx="6242439" cy="2833746"/>
            <a:chOff x="287680" y="4949965"/>
            <a:chExt cx="5714007" cy="2698809"/>
          </a:xfrm>
        </p:grpSpPr>
        <p:sp>
          <p:nvSpPr>
            <p:cNvPr id="52" name="Text Box 2"/>
            <p:cNvSpPr txBox="1">
              <a:spLocks noChangeArrowheads="1"/>
            </p:cNvSpPr>
            <p:nvPr/>
          </p:nvSpPr>
          <p:spPr bwMode="auto">
            <a:xfrm flipH="1">
              <a:off x="2613790" y="4949965"/>
              <a:ext cx="1789112" cy="76211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smtClean="0">
                  <a:solidFill>
                    <a:srgbClr val="000000"/>
                  </a:solidFill>
                  <a:latin typeface="Arial" charset="0"/>
                </a:rPr>
                <a:t>Meas</a:t>
              </a:r>
              <a:r>
                <a:rPr lang="en-US" sz="3600" b="1" baseline="-25000" dirty="0" smtClean="0">
                  <a:solidFill>
                    <a:srgbClr val="000000"/>
                  </a:solidFill>
                  <a:latin typeface="Arial" charset="0"/>
                </a:rPr>
                <a:t>E</a:t>
              </a:r>
              <a:endParaRPr lang="en-US" sz="3600" baseline="-25000" dirty="0">
                <a:solidFill>
                  <a:srgbClr val="000000"/>
                </a:solidFill>
                <a:latin typeface="Arial" charset="0"/>
              </a:endParaRPr>
            </a:p>
          </p:txBody>
        </p:sp>
        <p:sp>
          <p:nvSpPr>
            <p:cNvPr id="54" name="Text Box 6"/>
            <p:cNvSpPr txBox="1">
              <a:spLocks noChangeArrowheads="1"/>
            </p:cNvSpPr>
            <p:nvPr/>
          </p:nvSpPr>
          <p:spPr bwMode="auto">
            <a:xfrm>
              <a:off x="3926352" y="6274702"/>
              <a:ext cx="685800" cy="43968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b="1" dirty="0">
                <a:solidFill>
                  <a:srgbClr val="000000"/>
                </a:solidFill>
                <a:latin typeface="Arial" charset="0"/>
              </a:endParaRPr>
            </a:p>
          </p:txBody>
        </p:sp>
        <p:sp>
          <p:nvSpPr>
            <p:cNvPr id="55" name="Text Box 7"/>
            <p:cNvSpPr txBox="1">
              <a:spLocks noChangeArrowheads="1"/>
            </p:cNvSpPr>
            <p:nvPr/>
          </p:nvSpPr>
          <p:spPr bwMode="auto">
            <a:xfrm flipH="1">
              <a:off x="2938163" y="5676185"/>
              <a:ext cx="1143000" cy="8500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E</a:t>
              </a:r>
              <a:r>
                <a:rPr lang="en-US" sz="3200" b="1" baseline="-25000" dirty="0" smtClean="0">
                  <a:solidFill>
                    <a:srgbClr val="000000"/>
                  </a:solidFill>
                  <a:latin typeface="Arial" charset="0"/>
                </a:rPr>
                <a:t>obs</a:t>
              </a:r>
              <a:endParaRPr lang="en-US" sz="3200" baseline="-25000" dirty="0">
                <a:solidFill>
                  <a:srgbClr val="000000"/>
                </a:solidFill>
                <a:latin typeface="Arial" charset="0"/>
              </a:endParaRPr>
            </a:p>
          </p:txBody>
        </p:sp>
        <p:sp>
          <p:nvSpPr>
            <p:cNvPr id="56" name="Text Box 8"/>
            <p:cNvSpPr txBox="1">
              <a:spLocks noChangeArrowheads="1"/>
            </p:cNvSpPr>
            <p:nvPr/>
          </p:nvSpPr>
          <p:spPr bwMode="auto">
            <a:xfrm flipH="1">
              <a:off x="4533900" y="5656194"/>
              <a:ext cx="1409700"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r>
                <a:rPr lang="en-US" sz="3600" b="1" baseline="-25000" dirty="0" smtClean="0">
                  <a:solidFill>
                    <a:srgbClr val="000000"/>
                  </a:solidFill>
                  <a:latin typeface="Arial" charset="0"/>
                </a:rPr>
                <a:t>obs</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57" name="TextBox 56"/>
            <p:cNvSpPr txBox="1">
              <a:spLocks noChangeArrowheads="1"/>
            </p:cNvSpPr>
            <p:nvPr/>
          </p:nvSpPr>
          <p:spPr bwMode="auto">
            <a:xfrm>
              <a:off x="287680" y="5630066"/>
              <a:ext cx="2455520" cy="79142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b="1" dirty="0">
                  <a:solidFill>
                    <a:srgbClr val="000000"/>
                  </a:solidFill>
                  <a:latin typeface="Arial" charset="0"/>
                </a:rPr>
                <a:t>3</a:t>
              </a:r>
              <a:r>
                <a:rPr lang="en-US" altLang="en-US" b="1" dirty="0" smtClean="0">
                  <a:solidFill>
                    <a:srgbClr val="000000"/>
                  </a:solidFill>
                  <a:latin typeface="Arial" charset="0"/>
                </a:rPr>
                <a:t>.  Measurement </a:t>
              </a:r>
              <a:r>
                <a:rPr lang="en-US" altLang="en-US" b="1" dirty="0">
                  <a:solidFill>
                    <a:srgbClr val="000000"/>
                  </a:solidFill>
                  <a:latin typeface="Arial" charset="0"/>
                </a:rPr>
                <a:t>Bias</a:t>
              </a:r>
            </a:p>
          </p:txBody>
        </p:sp>
        <p:sp>
          <p:nvSpPr>
            <p:cNvPr id="58" name="Freeform 3"/>
            <p:cNvSpPr>
              <a:spLocks/>
            </p:cNvSpPr>
            <p:nvPr/>
          </p:nvSpPr>
          <p:spPr bwMode="auto">
            <a:xfrm rot="12980401" flipV="1">
              <a:off x="3755483" y="6160991"/>
              <a:ext cx="1377934" cy="2931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0" name="Freeform 5"/>
            <p:cNvSpPr>
              <a:spLocks/>
            </p:cNvSpPr>
            <p:nvPr/>
          </p:nvSpPr>
          <p:spPr bwMode="auto">
            <a:xfrm rot="3536745" flipV="1">
              <a:off x="3257671" y="5724092"/>
              <a:ext cx="297236"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2" name="Text Box 8"/>
            <p:cNvSpPr txBox="1">
              <a:spLocks noChangeArrowheads="1"/>
            </p:cNvSpPr>
            <p:nvPr/>
          </p:nvSpPr>
          <p:spPr bwMode="auto">
            <a:xfrm flipH="1">
              <a:off x="4419600" y="6446978"/>
              <a:ext cx="1582087"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r>
                <a:rPr lang="en-US" sz="3600" b="1" baseline="-25000" dirty="0" smtClean="0">
                  <a:solidFill>
                    <a:srgbClr val="000000"/>
                  </a:solidFill>
                  <a:latin typeface="Arial" charset="0"/>
                </a:rPr>
                <a:t>true</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63" name="Freeform 5"/>
            <p:cNvSpPr>
              <a:spLocks/>
            </p:cNvSpPr>
            <p:nvPr/>
          </p:nvSpPr>
          <p:spPr bwMode="auto">
            <a:xfrm rot="14358456" flipV="1">
              <a:off x="5030057" y="6598130"/>
              <a:ext cx="482528"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4" name="Freeform 5"/>
            <p:cNvSpPr>
              <a:spLocks/>
            </p:cNvSpPr>
            <p:nvPr/>
          </p:nvSpPr>
          <p:spPr bwMode="auto">
            <a:xfrm rot="14358456" flipV="1">
              <a:off x="3118898" y="6559770"/>
              <a:ext cx="299910"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7" name="Text Box 8"/>
            <p:cNvSpPr txBox="1">
              <a:spLocks noChangeArrowheads="1"/>
            </p:cNvSpPr>
            <p:nvPr/>
          </p:nvSpPr>
          <p:spPr bwMode="auto">
            <a:xfrm flipH="1">
              <a:off x="2380165" y="6446978"/>
              <a:ext cx="1582087" cy="12017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E</a:t>
              </a:r>
              <a:r>
                <a:rPr lang="en-US" sz="3600" b="1" baseline="-25000" dirty="0" smtClean="0">
                  <a:solidFill>
                    <a:srgbClr val="000000"/>
                  </a:solidFill>
                  <a:latin typeface="Arial" charset="0"/>
                </a:rPr>
                <a:t>true</a:t>
              </a:r>
              <a:endParaRPr lang="en-US" sz="3600" b="1" baseline="-25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Tree>
    <p:extLst>
      <p:ext uri="{BB962C8B-B14F-4D97-AF65-F5344CB8AC3E}">
        <p14:creationId xmlns:p14="http://schemas.microsoft.com/office/powerpoint/2010/main" val="393443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6"/>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3"/>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95235" name="Line 4"/>
          <p:cNvSpPr>
            <a:spLocks noChangeShapeType="1"/>
          </p:cNvSpPr>
          <p:nvPr/>
        </p:nvSpPr>
        <p:spPr bwMode="auto">
          <a:xfrm>
            <a:off x="0" y="5029200"/>
            <a:ext cx="381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40995914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5" name="Text Box 9"/>
          <p:cNvSpPr txBox="1">
            <a:spLocks noChangeArrowheads="1"/>
          </p:cNvSpPr>
          <p:nvPr/>
        </p:nvSpPr>
        <p:spPr bwMode="auto">
          <a:xfrm flipH="1">
            <a:off x="762000" y="61855"/>
            <a:ext cx="5486400" cy="8002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More than One Confounder</a:t>
            </a:r>
            <a:endParaRPr lang="en-US" sz="1600" dirty="0">
              <a:solidFill>
                <a:srgbClr val="000000"/>
              </a:solidFill>
              <a:latin typeface="Arial" charset="0"/>
            </a:endParaRPr>
          </a:p>
        </p:txBody>
      </p:sp>
      <p:sp>
        <p:nvSpPr>
          <p:cNvPr id="97282" name="Rectangle 10"/>
          <p:cNvSpPr>
            <a:spLocks noChangeArrowheads="1"/>
          </p:cNvSpPr>
          <p:nvPr/>
        </p:nvSpPr>
        <p:spPr bwMode="auto">
          <a:xfrm>
            <a:off x="0" y="720728"/>
            <a:ext cx="6172200" cy="1919288"/>
          </a:xfrm>
          <a:prstGeom prst="rect">
            <a:avLst/>
          </a:prstGeom>
          <a:noFill/>
          <a:ln w="9525">
            <a:noFill/>
            <a:miter lim="800000"/>
            <a:headEnd/>
            <a:tailEnd/>
          </a:ln>
        </p:spPr>
        <p:txBody>
          <a:bodyPr lIns="87312" tIns="42862" rIns="87312" bIns="42862"/>
          <a:lstStyle/>
          <a:p>
            <a:pPr marL="342900" indent="-342900" eaLnBrk="0" hangingPunct="0">
              <a:lnSpc>
                <a:spcPct val="70000"/>
              </a:lnSpc>
              <a:spcBef>
                <a:spcPct val="20000"/>
              </a:spcBef>
              <a:buFontTx/>
              <a:buChar char="•"/>
            </a:pPr>
            <a:endParaRPr lang="en-US" altLang="en-US" sz="2000" dirty="0">
              <a:latin typeface="Arial" charset="0"/>
            </a:endParaRPr>
          </a:p>
        </p:txBody>
      </p:sp>
      <p:sp>
        <p:nvSpPr>
          <p:cNvPr id="321547" name="Text Box 11"/>
          <p:cNvSpPr txBox="1">
            <a:spLocks noChangeArrowheads="1"/>
          </p:cNvSpPr>
          <p:nvPr/>
        </p:nvSpPr>
        <p:spPr bwMode="auto">
          <a:xfrm>
            <a:off x="152400" y="1039818"/>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b="1" dirty="0">
                <a:solidFill>
                  <a:srgbClr val="000000"/>
                </a:solidFill>
                <a:latin typeface="Arial" charset="0"/>
              </a:rPr>
              <a:t>RQ:  Does </a:t>
            </a:r>
            <a:r>
              <a:rPr lang="en-US" b="1" i="1" dirty="0">
                <a:solidFill>
                  <a:srgbClr val="000000"/>
                </a:solidFill>
                <a:latin typeface="Arial" charset="0"/>
              </a:rPr>
              <a:t>Chlamydia pneumoniae</a:t>
            </a:r>
            <a:r>
              <a:rPr lang="en-US" b="1" dirty="0">
                <a:solidFill>
                  <a:srgbClr val="000000"/>
                </a:solidFill>
                <a:latin typeface="Arial" charset="0"/>
              </a:rPr>
              <a:t> infection cause coronary artery disease (CAD)?  </a:t>
            </a:r>
          </a:p>
        </p:txBody>
      </p:sp>
      <p:sp>
        <p:nvSpPr>
          <p:cNvPr id="97284" name="Rectangle 12"/>
          <p:cNvSpPr>
            <a:spLocks noChangeArrowheads="1"/>
          </p:cNvSpPr>
          <p:nvPr/>
        </p:nvSpPr>
        <p:spPr bwMode="auto">
          <a:xfrm>
            <a:off x="76200" y="7200903"/>
            <a:ext cx="4267200" cy="1920876"/>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dirty="0">
              <a:latin typeface="Arial" charset="0"/>
            </a:endParaRPr>
          </a:p>
        </p:txBody>
      </p:sp>
      <p:grpSp>
        <p:nvGrpSpPr>
          <p:cNvPr id="97285" name="Group 41"/>
          <p:cNvGrpSpPr>
            <a:grpSpLocks/>
          </p:cNvGrpSpPr>
          <p:nvPr/>
        </p:nvGrpSpPr>
        <p:grpSpPr bwMode="auto">
          <a:xfrm>
            <a:off x="381000" y="2862268"/>
            <a:ext cx="6019800" cy="4197347"/>
            <a:chOff x="240" y="1755"/>
            <a:chExt cx="3792" cy="2644"/>
          </a:xfrm>
        </p:grpSpPr>
        <p:sp>
          <p:nvSpPr>
            <p:cNvPr id="321538" name="Text Box 2"/>
            <p:cNvSpPr txBox="1">
              <a:spLocks noChangeArrowheads="1"/>
            </p:cNvSpPr>
            <p:nvPr/>
          </p:nvSpPr>
          <p:spPr bwMode="auto">
            <a:xfrm flipH="1">
              <a:off x="1008" y="2557"/>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321539" name="Freeform 3"/>
            <p:cNvSpPr>
              <a:spLocks/>
            </p:cNvSpPr>
            <p:nvPr/>
          </p:nvSpPr>
          <p:spPr bwMode="auto">
            <a:xfrm rot="2714372">
              <a:off x="1214" y="2750"/>
              <a:ext cx="2207"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0" name="Line 4"/>
            <p:cNvSpPr>
              <a:spLocks noChangeShapeType="1"/>
            </p:cNvSpPr>
            <p:nvPr/>
          </p:nvSpPr>
          <p:spPr bwMode="auto">
            <a:xfrm>
              <a:off x="2304" y="3984"/>
              <a:ext cx="816"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1" name="Freeform 5"/>
            <p:cNvSpPr>
              <a:spLocks/>
            </p:cNvSpPr>
            <p:nvPr/>
          </p:nvSpPr>
          <p:spPr bwMode="auto">
            <a:xfrm rot="1139068" flipV="1">
              <a:off x="1533" y="3211"/>
              <a:ext cx="1835"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2" name="Text Box 6"/>
            <p:cNvSpPr txBox="1">
              <a:spLocks noChangeArrowheads="1"/>
            </p:cNvSpPr>
            <p:nvPr/>
          </p:nvSpPr>
          <p:spPr bwMode="auto">
            <a:xfrm>
              <a:off x="2448"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321543" name="Text Box 7"/>
            <p:cNvSpPr txBox="1">
              <a:spLocks noChangeArrowheads="1"/>
            </p:cNvSpPr>
            <p:nvPr/>
          </p:nvSpPr>
          <p:spPr bwMode="auto">
            <a:xfrm flipH="1">
              <a:off x="960" y="3596"/>
              <a:ext cx="1296" cy="7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i="1" dirty="0">
                  <a:solidFill>
                    <a:srgbClr val="000000"/>
                  </a:solidFill>
                  <a:latin typeface="Arial" charset="0"/>
                </a:rPr>
                <a:t>Chlamydia pneumoniae</a:t>
              </a:r>
              <a:r>
                <a:rPr lang="en-US" dirty="0">
                  <a:solidFill>
                    <a:srgbClr val="000000"/>
                  </a:solidFill>
                  <a:latin typeface="Arial" charset="0"/>
                </a:rPr>
                <a:t> </a:t>
              </a:r>
              <a:r>
                <a:rPr lang="en-US" b="1" dirty="0">
                  <a:solidFill>
                    <a:srgbClr val="000000"/>
                  </a:solidFill>
                  <a:latin typeface="Arial" charset="0"/>
                </a:rPr>
                <a:t>infection</a:t>
              </a:r>
              <a:r>
                <a:rPr lang="en-US" sz="1400" b="1" i="1" dirty="0">
                  <a:solidFill>
                    <a:srgbClr val="000000"/>
                  </a:solidFill>
                  <a:latin typeface="Arial" charset="0"/>
                </a:rPr>
                <a:t> </a:t>
              </a:r>
              <a:endParaRPr lang="en-US" sz="3600" dirty="0">
                <a:solidFill>
                  <a:srgbClr val="000000"/>
                </a:solidFill>
                <a:latin typeface="Arial" charset="0"/>
              </a:endParaRPr>
            </a:p>
          </p:txBody>
        </p:sp>
        <p:sp>
          <p:nvSpPr>
            <p:cNvPr id="321544" name="Text Box 8"/>
            <p:cNvSpPr txBox="1">
              <a:spLocks noChangeArrowheads="1"/>
            </p:cNvSpPr>
            <p:nvPr/>
          </p:nvSpPr>
          <p:spPr bwMode="auto">
            <a:xfrm flipH="1">
              <a:off x="3168" y="3543"/>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CAD</a:t>
              </a:r>
            </a:p>
            <a:p>
              <a:pPr algn="ctr" eaLnBrk="0" hangingPunct="0">
                <a:spcBef>
                  <a:spcPct val="50000"/>
                </a:spcBef>
                <a:defRPr/>
              </a:pPr>
              <a:endParaRPr lang="en-US" sz="1600" dirty="0">
                <a:solidFill>
                  <a:srgbClr val="000000"/>
                </a:solidFill>
                <a:latin typeface="Arial" charset="0"/>
              </a:endParaRPr>
            </a:p>
          </p:txBody>
        </p:sp>
        <p:sp>
          <p:nvSpPr>
            <p:cNvPr id="321549" name="Text Box 13"/>
            <p:cNvSpPr txBox="1">
              <a:spLocks noChangeArrowheads="1"/>
            </p:cNvSpPr>
            <p:nvPr/>
          </p:nvSpPr>
          <p:spPr bwMode="auto">
            <a:xfrm flipH="1">
              <a:off x="240" y="1755"/>
              <a:ext cx="1104"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Smoking</a:t>
              </a:r>
            </a:p>
            <a:p>
              <a:pPr algn="ctr" eaLnBrk="0" hangingPunct="0">
                <a:spcBef>
                  <a:spcPct val="50000"/>
                </a:spcBef>
                <a:defRPr/>
              </a:pPr>
              <a:endParaRPr lang="en-US" sz="3600" dirty="0">
                <a:solidFill>
                  <a:srgbClr val="000000"/>
                </a:solidFill>
                <a:latin typeface="Arial" charset="0"/>
              </a:endParaRPr>
            </a:p>
          </p:txBody>
        </p:sp>
        <p:sp>
          <p:nvSpPr>
            <p:cNvPr id="321550" name="Freeform 14"/>
            <p:cNvSpPr>
              <a:spLocks/>
            </p:cNvSpPr>
            <p:nvPr/>
          </p:nvSpPr>
          <p:spPr bwMode="auto">
            <a:xfrm rot="4624524">
              <a:off x="-35" y="2820"/>
              <a:ext cx="156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1" name="Freeform 15"/>
            <p:cNvSpPr>
              <a:spLocks/>
            </p:cNvSpPr>
            <p:nvPr/>
          </p:nvSpPr>
          <p:spPr bwMode="auto">
            <a:xfrm rot="2524010" flipV="1">
              <a:off x="1397" y="3214"/>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2" name="Freeform 16"/>
            <p:cNvSpPr>
              <a:spLocks/>
            </p:cNvSpPr>
            <p:nvPr/>
          </p:nvSpPr>
          <p:spPr bwMode="auto">
            <a:xfrm rot="1970468" flipH="1">
              <a:off x="1020" y="234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pSp>
      <p:sp>
        <p:nvSpPr>
          <p:cNvPr id="2" name="TextBox 1"/>
          <p:cNvSpPr txBox="1"/>
          <p:nvPr/>
        </p:nvSpPr>
        <p:spPr>
          <a:xfrm>
            <a:off x="762000" y="7543800"/>
            <a:ext cx="5486400"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What will we need to do to estimate the causal effect of Chlamydia pneumoniae infection on CAD?</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0" y="3"/>
            <a:ext cx="6858000" cy="1120776"/>
          </a:xfrm>
        </p:spPr>
        <p:txBody>
          <a:bodyPr/>
          <a:lstStyle/>
          <a:p>
            <a:r>
              <a:rPr lang="en-US" altLang="en-US" dirty="0" smtClean="0"/>
              <a:t>Stratifying by Multiple Confounders </a:t>
            </a:r>
          </a:p>
        </p:txBody>
      </p:sp>
      <p:sp>
        <p:nvSpPr>
          <p:cNvPr id="17448" name="Rectangle 1027"/>
          <p:cNvSpPr>
            <a:spLocks noGrp="1" noChangeArrowheads="1"/>
          </p:cNvSpPr>
          <p:nvPr>
            <p:ph type="body" idx="1"/>
          </p:nvPr>
        </p:nvSpPr>
        <p:spPr>
          <a:xfrm>
            <a:off x="381000" y="-1371600"/>
            <a:ext cx="6248400" cy="5826125"/>
          </a:xfrm>
        </p:spPr>
        <p:txBody>
          <a:bodyPr/>
          <a:lstStyle/>
          <a:p>
            <a:endParaRPr lang="en-US" altLang="en-US" dirty="0" smtClean="0"/>
          </a:p>
          <a:p>
            <a:endParaRPr lang="en-US" altLang="en-US" dirty="0" smtClean="0"/>
          </a:p>
          <a:p>
            <a:endParaRPr lang="en-US" altLang="en-US" dirty="0" smtClean="0"/>
          </a:p>
          <a:p>
            <a:endParaRPr lang="en-US" altLang="en-US" dirty="0" smtClean="0"/>
          </a:p>
          <a:p>
            <a:pPr>
              <a:buFont typeface="Symbol" pitchFamily="18" charset="2"/>
              <a:buNone/>
            </a:pPr>
            <a:endParaRPr lang="en-US" altLang="en-US" sz="2400" b="1" dirty="0" smtClean="0"/>
          </a:p>
          <a:p>
            <a:pPr>
              <a:buFont typeface="Symbol" pitchFamily="18" charset="2"/>
              <a:buNone/>
            </a:pPr>
            <a:endParaRPr lang="en-US" altLang="en-US" sz="2400" b="1" dirty="0" smtClean="0"/>
          </a:p>
          <a:p>
            <a:pPr>
              <a:buFont typeface="Symbol" pitchFamily="18" charset="2"/>
              <a:buNone/>
            </a:pPr>
            <a:endParaRPr lang="en-US" altLang="en-US" sz="2400" b="1" dirty="0" smtClean="0"/>
          </a:p>
          <a:p>
            <a:pPr>
              <a:buFont typeface="Symbol" pitchFamily="18" charset="2"/>
              <a:buNone/>
            </a:pPr>
            <a:r>
              <a:rPr lang="en-US" altLang="en-US" sz="2400" b="1" dirty="0" smtClean="0"/>
              <a:t>Confounders:</a:t>
            </a:r>
            <a:r>
              <a:rPr lang="en-US" altLang="en-US" dirty="0" smtClean="0"/>
              <a:t>  </a:t>
            </a:r>
            <a:r>
              <a:rPr lang="en-US" altLang="en-US" b="1" dirty="0" smtClean="0"/>
              <a:t>Age and Smoking</a:t>
            </a:r>
            <a:endParaRPr lang="en-US" altLang="en-US" dirty="0" smtClean="0"/>
          </a:p>
          <a:p>
            <a:r>
              <a:rPr lang="en-US" altLang="en-US" dirty="0" smtClean="0"/>
              <a:t>Because the confounders are occurring together in nature, we seek to control for them simultaneously</a:t>
            </a:r>
          </a:p>
          <a:p>
            <a:endParaRPr lang="en-US" altLang="en-US" dirty="0" smtClean="0"/>
          </a:p>
          <a:p>
            <a:r>
              <a:rPr lang="en-US" altLang="en-US" dirty="0" smtClean="0"/>
              <a:t>To control for multiple confounders simultaneously, must construct mutually exclusive and exhaustive strata using the two confounders</a:t>
            </a:r>
          </a:p>
          <a:p>
            <a:endParaRPr lang="en-US" altLang="en-US" dirty="0" smtClean="0"/>
          </a:p>
          <a:p>
            <a:endParaRPr lang="en-US" altLang="en-US" dirty="0" smtClean="0"/>
          </a:p>
          <a:p>
            <a:pPr lvl="2"/>
            <a:endParaRPr lang="en-US" altLang="en-US" dirty="0" smtClean="0"/>
          </a:p>
        </p:txBody>
      </p:sp>
      <p:graphicFrame>
        <p:nvGraphicFramePr>
          <p:cNvPr id="17446" name="Object 38"/>
          <p:cNvGraphicFramePr>
            <a:graphicFrameLocks noChangeAspect="1"/>
          </p:cNvGraphicFramePr>
          <p:nvPr/>
        </p:nvGraphicFramePr>
        <p:xfrm>
          <a:off x="685806" y="4495803"/>
          <a:ext cx="5603875" cy="2233613"/>
        </p:xfrm>
        <a:graphic>
          <a:graphicData uri="http://schemas.openxmlformats.org/presentationml/2006/ole">
            <mc:AlternateContent xmlns:mc="http://schemas.openxmlformats.org/markup-compatibility/2006">
              <mc:Choice xmlns:v="urn:schemas-microsoft-com:vml" Requires="v">
                <p:oleObj spid="_x0000_s17575" name="Document" r:id="rId4" imgW="5484876" imgH="2095500" progId="Word.Document.8">
                  <p:embed/>
                </p:oleObj>
              </mc:Choice>
              <mc:Fallback>
                <p:oleObj name="Document" r:id="rId4" imgW="5484876" imgH="2095500" progId="Word.Document.8">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6" y="4495803"/>
                        <a:ext cx="5603875"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8" name="Rectangle 2"/>
          <p:cNvSpPr>
            <a:spLocks noGrp="1" noChangeArrowheads="1"/>
          </p:cNvSpPr>
          <p:nvPr>
            <p:ph type="title"/>
          </p:nvPr>
        </p:nvSpPr>
        <p:spPr>
          <a:xfrm>
            <a:off x="-152400" y="457204"/>
            <a:ext cx="7162800" cy="473075"/>
          </a:xfrm>
        </p:spPr>
        <p:txBody>
          <a:bodyPr lIns="87312" tIns="42862" rIns="87312" bIns="42862" anchor="b"/>
          <a:lstStyle/>
          <a:p>
            <a:pPr defTabSz="803275"/>
            <a:r>
              <a:rPr lang="en-US" altLang="en-US" dirty="0" smtClean="0"/>
              <a:t>Because Confounders Operate Together in Nature, Joint Stratification is Needed</a:t>
            </a:r>
          </a:p>
        </p:txBody>
      </p:sp>
      <p:sp>
        <p:nvSpPr>
          <p:cNvPr id="18679" name="Text Box 3"/>
          <p:cNvSpPr txBox="1">
            <a:spLocks noChangeArrowheads="1"/>
          </p:cNvSpPr>
          <p:nvPr/>
        </p:nvSpPr>
        <p:spPr bwMode="auto">
          <a:xfrm>
            <a:off x="0" y="1200150"/>
            <a:ext cx="1752600" cy="523220"/>
          </a:xfrm>
          <a:prstGeom prst="rect">
            <a:avLst/>
          </a:prstGeom>
          <a:noFill/>
          <a:ln w="9525">
            <a:noFill/>
            <a:miter lim="800000"/>
            <a:headEnd/>
            <a:tailEnd/>
          </a:ln>
        </p:spPr>
        <p:txBody>
          <a:bodyPr>
            <a:spAutoFit/>
          </a:bodyPr>
          <a:lstStyle/>
          <a:p>
            <a:pPr eaLnBrk="0" hangingPunct="0">
              <a:spcBef>
                <a:spcPct val="50000"/>
              </a:spcBef>
            </a:pPr>
            <a:r>
              <a:rPr lang="en-US" altLang="en-US" sz="2800" b="1" dirty="0">
                <a:latin typeface="Arial" charset="0"/>
              </a:rPr>
              <a:t>Crude</a:t>
            </a:r>
            <a:endParaRPr lang="en-US" altLang="en-US" sz="1600" dirty="0"/>
          </a:p>
        </p:txBody>
      </p:sp>
      <p:sp>
        <p:nvSpPr>
          <p:cNvPr id="18680" name="Text Box 4"/>
          <p:cNvSpPr txBox="1">
            <a:spLocks noChangeArrowheads="1"/>
          </p:cNvSpPr>
          <p:nvPr/>
        </p:nvSpPr>
        <p:spPr bwMode="auto">
          <a:xfrm>
            <a:off x="0" y="2720974"/>
            <a:ext cx="1752600" cy="523220"/>
          </a:xfrm>
          <a:prstGeom prst="rect">
            <a:avLst/>
          </a:prstGeom>
          <a:noFill/>
          <a:ln w="9525">
            <a:noFill/>
            <a:miter lim="800000"/>
            <a:headEnd/>
            <a:tailEnd/>
          </a:ln>
        </p:spPr>
        <p:txBody>
          <a:bodyPr>
            <a:spAutoFit/>
          </a:bodyPr>
          <a:lstStyle/>
          <a:p>
            <a:pPr eaLnBrk="0" hangingPunct="0">
              <a:spcBef>
                <a:spcPct val="50000"/>
              </a:spcBef>
            </a:pPr>
            <a:r>
              <a:rPr lang="en-US" altLang="en-US" sz="2800" b="1" dirty="0">
                <a:latin typeface="Arial" charset="0"/>
              </a:rPr>
              <a:t>Stratified</a:t>
            </a:r>
            <a:endParaRPr lang="en-US" altLang="en-US" sz="1600" dirty="0"/>
          </a:p>
        </p:txBody>
      </p:sp>
      <p:sp>
        <p:nvSpPr>
          <p:cNvPr id="18681" name="Text Box 5"/>
          <p:cNvSpPr txBox="1">
            <a:spLocks noChangeArrowheads="1"/>
          </p:cNvSpPr>
          <p:nvPr/>
        </p:nvSpPr>
        <p:spPr bwMode="auto">
          <a:xfrm>
            <a:off x="228600" y="3360739"/>
            <a:ext cx="16002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&lt;40 smokers</a:t>
            </a:r>
            <a:endParaRPr lang="en-US" altLang="en-US" dirty="0"/>
          </a:p>
        </p:txBody>
      </p:sp>
      <p:sp>
        <p:nvSpPr>
          <p:cNvPr id="18682" name="Text Box 6"/>
          <p:cNvSpPr txBox="1">
            <a:spLocks noChangeArrowheads="1"/>
          </p:cNvSpPr>
          <p:nvPr/>
        </p:nvSpPr>
        <p:spPr bwMode="auto">
          <a:xfrm>
            <a:off x="4419600" y="5761039"/>
            <a:ext cx="24384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&gt;60 non-smokers</a:t>
            </a:r>
            <a:endParaRPr lang="en-US" altLang="en-US" sz="1600" dirty="0"/>
          </a:p>
        </p:txBody>
      </p:sp>
      <p:sp>
        <p:nvSpPr>
          <p:cNvPr id="18683" name="Text Box 7"/>
          <p:cNvSpPr txBox="1">
            <a:spLocks noChangeArrowheads="1"/>
          </p:cNvSpPr>
          <p:nvPr/>
        </p:nvSpPr>
        <p:spPr bwMode="auto">
          <a:xfrm>
            <a:off x="2133600" y="5761039"/>
            <a:ext cx="21336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40-60 non-smokers</a:t>
            </a:r>
          </a:p>
        </p:txBody>
      </p:sp>
      <p:graphicFrame>
        <p:nvGraphicFramePr>
          <p:cNvPr id="18671" name="Object 239"/>
          <p:cNvGraphicFramePr>
            <a:graphicFrameLocks noChangeAspect="1"/>
          </p:cNvGraphicFramePr>
          <p:nvPr/>
        </p:nvGraphicFramePr>
        <p:xfrm>
          <a:off x="0" y="3921127"/>
          <a:ext cx="2324100" cy="2225675"/>
        </p:xfrm>
        <a:graphic>
          <a:graphicData uri="http://schemas.openxmlformats.org/presentationml/2006/ole">
            <mc:AlternateContent xmlns:mc="http://schemas.openxmlformats.org/markup-compatibility/2006">
              <mc:Choice xmlns:v="urn:schemas-microsoft-com:vml" Requires="v">
                <p:oleObj spid="_x0000_s32907" name="Document" r:id="rId4" imgW="2368296" imgH="2080260" progId="Word.Document.8">
                  <p:embed/>
                </p:oleObj>
              </mc:Choice>
              <mc:Fallback>
                <p:oleObj name="Document" r:id="rId4" imgW="2368296" imgH="2080260" progId="Word.Document.8">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1127"/>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84" name="Text Box 9"/>
          <p:cNvSpPr txBox="1">
            <a:spLocks noChangeArrowheads="1"/>
          </p:cNvSpPr>
          <p:nvPr/>
        </p:nvSpPr>
        <p:spPr bwMode="auto">
          <a:xfrm>
            <a:off x="0" y="5761039"/>
            <a:ext cx="21336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&lt;40 non-smokers</a:t>
            </a:r>
          </a:p>
        </p:txBody>
      </p:sp>
      <p:sp>
        <p:nvSpPr>
          <p:cNvPr id="18685" name="Text Box 10"/>
          <p:cNvSpPr txBox="1">
            <a:spLocks noChangeArrowheads="1"/>
          </p:cNvSpPr>
          <p:nvPr/>
        </p:nvSpPr>
        <p:spPr bwMode="auto">
          <a:xfrm>
            <a:off x="2286000" y="3360739"/>
            <a:ext cx="16002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40-60 smokers</a:t>
            </a:r>
            <a:endParaRPr lang="en-US" altLang="en-US" dirty="0"/>
          </a:p>
        </p:txBody>
      </p:sp>
      <p:sp>
        <p:nvSpPr>
          <p:cNvPr id="18686" name="Text Box 11"/>
          <p:cNvSpPr txBox="1">
            <a:spLocks noChangeArrowheads="1"/>
          </p:cNvSpPr>
          <p:nvPr/>
        </p:nvSpPr>
        <p:spPr bwMode="auto">
          <a:xfrm>
            <a:off x="4572000" y="3360739"/>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b="1" dirty="0"/>
              <a:t>&gt;60 smokers</a:t>
            </a:r>
            <a:endParaRPr lang="en-US" altLang="en-US" dirty="0"/>
          </a:p>
        </p:txBody>
      </p:sp>
      <p:sp>
        <p:nvSpPr>
          <p:cNvPr id="323596" name="Line 12"/>
          <p:cNvSpPr>
            <a:spLocks noChangeShapeType="1"/>
          </p:cNvSpPr>
          <p:nvPr/>
        </p:nvSpPr>
        <p:spPr bwMode="auto">
          <a:xfrm flipH="1">
            <a:off x="1828800" y="2560638"/>
            <a:ext cx="2133600" cy="8001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597" name="Line 13"/>
          <p:cNvSpPr>
            <a:spLocks noChangeShapeType="1"/>
          </p:cNvSpPr>
          <p:nvPr/>
        </p:nvSpPr>
        <p:spPr bwMode="auto">
          <a:xfrm flipH="1">
            <a:off x="3733800" y="2560641"/>
            <a:ext cx="228600" cy="719137"/>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8" name="Line 14"/>
          <p:cNvSpPr>
            <a:spLocks noChangeShapeType="1"/>
          </p:cNvSpPr>
          <p:nvPr/>
        </p:nvSpPr>
        <p:spPr bwMode="auto">
          <a:xfrm>
            <a:off x="3962400" y="2560641"/>
            <a:ext cx="1066800" cy="639762"/>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9" name="Line 15"/>
          <p:cNvSpPr>
            <a:spLocks noChangeShapeType="1"/>
          </p:cNvSpPr>
          <p:nvPr/>
        </p:nvSpPr>
        <p:spPr bwMode="auto">
          <a:xfrm flipH="1">
            <a:off x="2209800" y="2560638"/>
            <a:ext cx="1828800" cy="800100"/>
          </a:xfrm>
          <a:prstGeom prst="line">
            <a:avLst/>
          </a:prstGeom>
          <a:noFill/>
          <a:ln w="31750">
            <a:solidFill>
              <a:schemeClr val="tx1"/>
            </a:solidFill>
            <a:round/>
            <a:headEnd/>
            <a:tailEnd/>
          </a:ln>
          <a:effectLst/>
        </p:spPr>
        <p:txBody>
          <a:bodyPr wrap="none" anchor="ctr">
            <a:spAutoFit/>
          </a:bodyPr>
          <a:lstStyle/>
          <a:p>
            <a:pPr eaLnBrk="0" hangingPunct="0">
              <a:defRPr/>
            </a:pPr>
            <a:endParaRPr lang="en-US" dirty="0"/>
          </a:p>
        </p:txBody>
      </p:sp>
      <p:sp>
        <p:nvSpPr>
          <p:cNvPr id="323600" name="Line 16"/>
          <p:cNvSpPr>
            <a:spLocks noChangeShapeType="1"/>
          </p:cNvSpPr>
          <p:nvPr/>
        </p:nvSpPr>
        <p:spPr bwMode="auto">
          <a:xfrm>
            <a:off x="3962400" y="2560638"/>
            <a:ext cx="304800" cy="800100"/>
          </a:xfrm>
          <a:prstGeom prst="line">
            <a:avLst/>
          </a:prstGeom>
          <a:noFill/>
          <a:ln w="317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1" name="Line 17"/>
          <p:cNvSpPr>
            <a:spLocks noChangeShapeType="1"/>
          </p:cNvSpPr>
          <p:nvPr/>
        </p:nvSpPr>
        <p:spPr bwMode="auto">
          <a:xfrm flipH="1">
            <a:off x="1905000" y="3352806"/>
            <a:ext cx="304800" cy="2517775"/>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2" name="Line 18"/>
          <p:cNvSpPr>
            <a:spLocks noChangeShapeType="1"/>
          </p:cNvSpPr>
          <p:nvPr/>
        </p:nvSpPr>
        <p:spPr bwMode="auto">
          <a:xfrm flipH="1">
            <a:off x="4114800" y="3279774"/>
            <a:ext cx="152400" cy="26670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3" name="Line 19"/>
          <p:cNvSpPr>
            <a:spLocks noChangeShapeType="1"/>
          </p:cNvSpPr>
          <p:nvPr/>
        </p:nvSpPr>
        <p:spPr bwMode="auto">
          <a:xfrm>
            <a:off x="3962400" y="2560638"/>
            <a:ext cx="533400" cy="800100"/>
          </a:xfrm>
          <a:prstGeom prst="line">
            <a:avLst/>
          </a:prstGeom>
          <a:noFill/>
          <a:ln w="34925">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4" name="Line 20"/>
          <p:cNvSpPr>
            <a:spLocks noChangeShapeType="1"/>
          </p:cNvSpPr>
          <p:nvPr/>
        </p:nvSpPr>
        <p:spPr bwMode="auto">
          <a:xfrm>
            <a:off x="4495800" y="3360741"/>
            <a:ext cx="76200" cy="2239962"/>
          </a:xfrm>
          <a:prstGeom prst="line">
            <a:avLst/>
          </a:prstGeom>
          <a:noFill/>
          <a:ln w="3492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aphicFrame>
        <p:nvGraphicFramePr>
          <p:cNvPr id="18672" name="Object 240"/>
          <p:cNvGraphicFramePr>
            <a:graphicFrameLocks/>
          </p:cNvGraphicFramePr>
          <p:nvPr/>
        </p:nvGraphicFramePr>
        <p:xfrm>
          <a:off x="152400" y="1439867"/>
          <a:ext cx="6350000" cy="1412874"/>
        </p:xfrm>
        <a:graphic>
          <a:graphicData uri="http://schemas.openxmlformats.org/presentationml/2006/ole">
            <mc:AlternateContent xmlns:mc="http://schemas.openxmlformats.org/markup-compatibility/2006">
              <mc:Choice xmlns:v="urn:schemas-microsoft-com:vml" Requires="v">
                <p:oleObj spid="_x0000_s32908" name="Document" r:id="rId6" imgW="5333249" imgH="1085568" progId="Word.Document.8">
                  <p:embed/>
                </p:oleObj>
              </mc:Choice>
              <mc:Fallback>
                <p:oleObj name="Document" r:id="rId6" imgW="5333249" imgH="1085568" progId="Word.Document.8">
                  <p:embed/>
                  <p:pic>
                    <p:nvPicPr>
                      <p:cNvPr id="0" name="Picture 2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39867"/>
                        <a:ext cx="6350000" cy="141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73" name="Object 241"/>
          <p:cNvGraphicFramePr>
            <a:graphicFrameLocks noChangeAspect="1"/>
          </p:cNvGraphicFramePr>
          <p:nvPr/>
        </p:nvGraphicFramePr>
        <p:xfrm>
          <a:off x="2057400" y="3921127"/>
          <a:ext cx="2324100" cy="2225675"/>
        </p:xfrm>
        <a:graphic>
          <a:graphicData uri="http://schemas.openxmlformats.org/presentationml/2006/ole">
            <mc:AlternateContent xmlns:mc="http://schemas.openxmlformats.org/markup-compatibility/2006">
              <mc:Choice xmlns:v="urn:schemas-microsoft-com:vml" Requires="v">
                <p:oleObj spid="_x0000_s32909" name="Document" r:id="rId8" imgW="2368296" imgH="2080260" progId="Word.Document.8">
                  <p:embed/>
                </p:oleObj>
              </mc:Choice>
              <mc:Fallback>
                <p:oleObj name="Document" r:id="rId8" imgW="2368296" imgH="2080260" progId="Word.Document.8">
                  <p:embed/>
                  <p:pic>
                    <p:nvPicPr>
                      <p:cNvPr id="0" name="Picture 2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1127"/>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4" name="Object 242"/>
          <p:cNvGraphicFramePr>
            <a:graphicFrameLocks noChangeAspect="1"/>
          </p:cNvGraphicFramePr>
          <p:nvPr/>
        </p:nvGraphicFramePr>
        <p:xfrm>
          <a:off x="4533900" y="3921127"/>
          <a:ext cx="2324100" cy="2225675"/>
        </p:xfrm>
        <a:graphic>
          <a:graphicData uri="http://schemas.openxmlformats.org/presentationml/2006/ole">
            <mc:AlternateContent xmlns:mc="http://schemas.openxmlformats.org/markup-compatibility/2006">
              <mc:Choice xmlns:v="urn:schemas-microsoft-com:vml" Requires="v">
                <p:oleObj spid="_x0000_s32910" name="Document" r:id="rId10" imgW="2368296" imgH="2080260" progId="Word.Document.8">
                  <p:embed/>
                </p:oleObj>
              </mc:Choice>
              <mc:Fallback>
                <p:oleObj name="Document" r:id="rId10" imgW="2368296" imgH="2080260" progId="Word.Document.8">
                  <p:embed/>
                  <p:pic>
                    <p:nvPicPr>
                      <p:cNvPr id="0" name="Picture 2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921127"/>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5" name="Object 243"/>
          <p:cNvGraphicFramePr>
            <a:graphicFrameLocks noChangeAspect="1"/>
          </p:cNvGraphicFramePr>
          <p:nvPr/>
        </p:nvGraphicFramePr>
        <p:xfrm>
          <a:off x="0" y="6248404"/>
          <a:ext cx="2324100" cy="2227263"/>
        </p:xfrm>
        <a:graphic>
          <a:graphicData uri="http://schemas.openxmlformats.org/presentationml/2006/ole">
            <mc:AlternateContent xmlns:mc="http://schemas.openxmlformats.org/markup-compatibility/2006">
              <mc:Choice xmlns:v="urn:schemas-microsoft-com:vml" Requires="v">
                <p:oleObj spid="_x0000_s32911" name="Document" r:id="rId11" imgW="2368296" imgH="2080260" progId="Word.Document.8">
                  <p:embed/>
                </p:oleObj>
              </mc:Choice>
              <mc:Fallback>
                <p:oleObj name="Document" r:id="rId11" imgW="2368296" imgH="2080260" progId="Word.Document.8">
                  <p:embed/>
                  <p:pic>
                    <p:nvPicPr>
                      <p:cNvPr id="0" name="Picture 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4"/>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6" name="Object 244"/>
          <p:cNvGraphicFramePr>
            <a:graphicFrameLocks noChangeAspect="1"/>
          </p:cNvGraphicFramePr>
          <p:nvPr/>
        </p:nvGraphicFramePr>
        <p:xfrm>
          <a:off x="2133600" y="6248404"/>
          <a:ext cx="2324100" cy="2227263"/>
        </p:xfrm>
        <a:graphic>
          <a:graphicData uri="http://schemas.openxmlformats.org/presentationml/2006/ole">
            <mc:AlternateContent xmlns:mc="http://schemas.openxmlformats.org/markup-compatibility/2006">
              <mc:Choice xmlns:v="urn:schemas-microsoft-com:vml" Requires="v">
                <p:oleObj spid="_x0000_s32912" name="Document" r:id="rId12" imgW="2368296" imgH="2080260" progId="Word.Document.8">
                  <p:embed/>
                </p:oleObj>
              </mc:Choice>
              <mc:Fallback>
                <p:oleObj name="Document" r:id="rId12" imgW="2368296" imgH="2080260" progId="Word.Document.8">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248404"/>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7" name="Object 245"/>
          <p:cNvGraphicFramePr>
            <a:graphicFrameLocks noChangeAspect="1"/>
          </p:cNvGraphicFramePr>
          <p:nvPr/>
        </p:nvGraphicFramePr>
        <p:xfrm>
          <a:off x="4533900" y="6248404"/>
          <a:ext cx="2324100" cy="2227263"/>
        </p:xfrm>
        <a:graphic>
          <a:graphicData uri="http://schemas.openxmlformats.org/presentationml/2006/ole">
            <mc:AlternateContent xmlns:mc="http://schemas.openxmlformats.org/markup-compatibility/2006">
              <mc:Choice xmlns:v="urn:schemas-microsoft-com:vml" Requires="v">
                <p:oleObj spid="_x0000_s32913" name="Document" r:id="rId13" imgW="2368296" imgH="2080260" progId="Word.Document.8">
                  <p:embed/>
                </p:oleObj>
              </mc:Choice>
              <mc:Fallback>
                <p:oleObj name="Document" r:id="rId13" imgW="2368296" imgH="2080260" progId="Word.Document.8">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6248404"/>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0" y="7620000"/>
            <a:ext cx="6858000" cy="1785104"/>
          </a:xfrm>
          <a:prstGeom prst="rect">
            <a:avLst/>
          </a:prstGeom>
          <a:noFill/>
        </p:spPr>
        <p:txBody>
          <a:bodyPr>
            <a:spAutoFit/>
          </a:bodyPr>
          <a:lstStyle/>
          <a:p>
            <a:pPr eaLnBrk="0" hangingPunct="0">
              <a:defRPr/>
            </a:pPr>
            <a:r>
              <a:rPr lang="en-US" sz="2200" dirty="0">
                <a:latin typeface="+mj-lt"/>
              </a:rPr>
              <a:t>Next steps: </a:t>
            </a:r>
          </a:p>
          <a:p>
            <a:pPr marL="342900" indent="-342900" eaLnBrk="0" hangingPunct="0">
              <a:buFont typeface="Arial" panose="020B0604020202020204" pitchFamily="34" charset="0"/>
              <a:buChar char="•"/>
              <a:defRPr/>
            </a:pPr>
            <a:r>
              <a:rPr lang="en-US" sz="2200" dirty="0">
                <a:latin typeface="+mj-lt"/>
              </a:rPr>
              <a:t> Assess for interaction</a:t>
            </a:r>
          </a:p>
          <a:p>
            <a:pPr eaLnBrk="0" hangingPunct="0">
              <a:defRPr/>
            </a:pPr>
            <a:r>
              <a:rPr lang="en-US" sz="2200" dirty="0">
                <a:latin typeface="+mj-lt"/>
              </a:rPr>
              <a:t>   -- If present, describe stratum-specific estimates</a:t>
            </a:r>
          </a:p>
          <a:p>
            <a:pPr marL="466725" indent="-466725" eaLnBrk="0" hangingPunct="0">
              <a:defRPr/>
            </a:pPr>
            <a:r>
              <a:rPr lang="en-US" sz="2200" dirty="0">
                <a:latin typeface="+mj-lt"/>
              </a:rPr>
              <a:t>   -- If absent, </a:t>
            </a:r>
            <a:r>
              <a:rPr lang="en-US" sz="2200" dirty="0" smtClean="0">
                <a:latin typeface="+mj-lt"/>
              </a:rPr>
              <a:t>evaluate for one-way interaction; eventually, calculate </a:t>
            </a:r>
            <a:r>
              <a:rPr lang="en-US" sz="2200" dirty="0">
                <a:latin typeface="+mj-lt"/>
              </a:rPr>
              <a:t>the M-H summary estimator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685800" y="9048690"/>
            <a:ext cx="64770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smtClean="0">
                <a:latin typeface="+mn-lt"/>
              </a:rPr>
              <a:t>Hiatt et </a:t>
            </a:r>
            <a:r>
              <a:rPr lang="en-US" altLang="en-US" sz="2000" dirty="0">
                <a:latin typeface="+mn-lt"/>
              </a:rPr>
              <a:t>al. </a:t>
            </a:r>
            <a:r>
              <a:rPr lang="en-GB" altLang="en-US" sz="2000" i="1" dirty="0">
                <a:latin typeface="+mn-lt"/>
              </a:rPr>
              <a:t>Cancer </a:t>
            </a:r>
            <a:r>
              <a:rPr lang="en-GB" altLang="en-US" sz="2000" i="1" dirty="0">
                <a:latin typeface="+mn-lt"/>
              </a:rPr>
              <a:t>Epidemiol</a:t>
            </a:r>
            <a:r>
              <a:rPr lang="en-GB" altLang="en-US" sz="2000" i="1" dirty="0">
                <a:latin typeface="+mn-lt"/>
              </a:rPr>
              <a:t> Biomarkers </a:t>
            </a:r>
            <a:r>
              <a:rPr lang="en-GB" altLang="en-US" sz="2000" i="1" dirty="0" smtClean="0">
                <a:latin typeface="+mn-lt"/>
              </a:rPr>
              <a:t>Prev</a:t>
            </a:r>
            <a:r>
              <a:rPr lang="en-GB" altLang="en-US" sz="2000" i="1" dirty="0" smtClean="0">
                <a:latin typeface="+mn-lt"/>
              </a:rPr>
              <a:t>  </a:t>
            </a:r>
            <a:r>
              <a:rPr lang="en-US" altLang="en-US" sz="2000" dirty="0" smtClean="0">
                <a:latin typeface="+mn-lt"/>
              </a:rPr>
              <a:t>2014</a:t>
            </a:r>
            <a:endParaRPr lang="en-US" altLang="en-US" sz="2000" dirty="0">
              <a:latin typeface="+mn-lt"/>
            </a:endParaRPr>
          </a:p>
        </p:txBody>
      </p:sp>
      <p:sp>
        <p:nvSpPr>
          <p:cNvPr id="105477" name="Text Box 7"/>
          <p:cNvSpPr txBox="1">
            <a:spLocks noChangeArrowheads="1"/>
          </p:cNvSpPr>
          <p:nvPr/>
        </p:nvSpPr>
        <p:spPr bwMode="auto">
          <a:xfrm>
            <a:off x="0" y="3805245"/>
            <a:ext cx="838200" cy="761747"/>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a:p>
            <a:pPr eaLnBrk="0" hangingPunct="0">
              <a:spcBef>
                <a:spcPct val="50000"/>
              </a:spcBef>
            </a:pPr>
            <a:endParaRPr lang="en-US" altLang="en-US" sz="300" dirty="0"/>
          </a:p>
        </p:txBody>
      </p:sp>
      <p:sp>
        <p:nvSpPr>
          <p:cNvPr id="105478" name="Text Box 8"/>
          <p:cNvSpPr txBox="1">
            <a:spLocks noChangeArrowheads="1"/>
          </p:cNvSpPr>
          <p:nvPr/>
        </p:nvSpPr>
        <p:spPr bwMode="auto">
          <a:xfrm>
            <a:off x="2281246" y="1431932"/>
            <a:ext cx="193675" cy="169277"/>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500" dirty="0"/>
          </a:p>
        </p:txBody>
      </p:sp>
      <p:sp>
        <p:nvSpPr>
          <p:cNvPr id="105479" name="Text Box 6"/>
          <p:cNvSpPr txBox="1">
            <a:spLocks noChangeArrowheads="1"/>
          </p:cNvSpPr>
          <p:nvPr/>
        </p:nvSpPr>
        <p:spPr bwMode="auto">
          <a:xfrm>
            <a:off x="-76200" y="6705599"/>
            <a:ext cx="7010400" cy="1785104"/>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b="1" dirty="0">
                <a:latin typeface="Arial" charset="0"/>
              </a:rPr>
              <a:t>e.g., What if we wanted to study the causal </a:t>
            </a:r>
            <a:r>
              <a:rPr lang="en-US" altLang="en-US" sz="2200" b="1" dirty="0" smtClean="0">
                <a:latin typeface="Arial" charset="0"/>
              </a:rPr>
              <a:t>effect of physical </a:t>
            </a:r>
            <a:r>
              <a:rPr lang="en-US" altLang="en-US" sz="2200" b="1" dirty="0">
                <a:latin typeface="Arial" charset="0"/>
              </a:rPr>
              <a:t>activity </a:t>
            </a:r>
            <a:r>
              <a:rPr lang="en-US" altLang="en-US" sz="2200" b="1" dirty="0" smtClean="0">
                <a:latin typeface="Arial" charset="0"/>
              </a:rPr>
              <a:t>on breast cancer?</a:t>
            </a:r>
            <a:endParaRPr lang="en-US" altLang="en-US" sz="2200" b="1" dirty="0">
              <a:latin typeface="Arial" charset="0"/>
            </a:endParaRPr>
          </a:p>
          <a:p>
            <a:pPr algn="ctr" eaLnBrk="0" hangingPunct="0">
              <a:spcBef>
                <a:spcPct val="50000"/>
              </a:spcBef>
            </a:pPr>
            <a:r>
              <a:rPr lang="en-US" altLang="en-US" sz="2200" b="1" dirty="0">
                <a:latin typeface="Arial" charset="0"/>
              </a:rPr>
              <a:t>How do we handle this complexity?</a:t>
            </a:r>
          </a:p>
          <a:p>
            <a:pPr algn="ctr" eaLnBrk="0" hangingPunct="0">
              <a:spcBef>
                <a:spcPct val="50000"/>
              </a:spcBef>
            </a:pPr>
            <a:r>
              <a:rPr lang="en-US" altLang="en-US" sz="2200" b="1" dirty="0">
                <a:latin typeface="Arial" charset="0"/>
              </a:rPr>
              <a:t>Do we adjust for everything?</a:t>
            </a:r>
          </a:p>
        </p:txBody>
      </p:sp>
      <p:sp>
        <p:nvSpPr>
          <p:cNvPr id="105480" name="Text Box 6"/>
          <p:cNvSpPr txBox="1">
            <a:spLocks noChangeArrowheads="1"/>
          </p:cNvSpPr>
          <p:nvPr/>
        </p:nvSpPr>
        <p:spPr bwMode="auto">
          <a:xfrm>
            <a:off x="-152400" y="254920"/>
            <a:ext cx="7162800" cy="430887"/>
          </a:xfrm>
          <a:prstGeom prst="rect">
            <a:avLst/>
          </a:prstGeom>
          <a:noFill/>
          <a:ln w="9525">
            <a:noFill/>
            <a:miter lim="800000"/>
            <a:headEnd/>
            <a:tailEnd/>
          </a:ln>
        </p:spPr>
        <p:txBody>
          <a:bodyPr>
            <a:spAutoFit/>
          </a:bodyPr>
          <a:lstStyle/>
          <a:p>
            <a:pPr algn="ctr" eaLnBrk="0" hangingPunct="0">
              <a:spcBef>
                <a:spcPct val="50000"/>
              </a:spcBef>
            </a:pPr>
            <a:r>
              <a:rPr lang="en-US" altLang="en-US" sz="2200" b="1" dirty="0" smtClean="0">
                <a:latin typeface="Arial" charset="0"/>
              </a:rPr>
              <a:t>Multi-Level Model of Breast Cancer Incidence</a:t>
            </a:r>
            <a:endParaRPr lang="en-US" altLang="en-US" sz="2200" b="1" dirty="0">
              <a:latin typeface="Arial"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2" t="1899" b="2186"/>
          <a:stretch/>
        </p:blipFill>
        <p:spPr bwMode="auto">
          <a:xfrm>
            <a:off x="85066" y="1158952"/>
            <a:ext cx="6818975" cy="5165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4"/>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3"/>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4"/>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9" name="Text Box 6"/>
          <p:cNvSpPr txBox="1">
            <a:spLocks noChangeArrowheads="1"/>
          </p:cNvSpPr>
          <p:nvPr/>
        </p:nvSpPr>
        <p:spPr bwMode="auto">
          <a:xfrm>
            <a:off x="3962400" y="8229495"/>
            <a:ext cx="685800" cy="646331"/>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4"/>
            <a:ext cx="6858000" cy="747713"/>
          </a:xfrm>
        </p:spPr>
        <p:txBody>
          <a:bodyPr/>
          <a:lstStyle/>
          <a:p>
            <a:r>
              <a:rPr lang="en-US" altLang="en-US" dirty="0" smtClean="0"/>
              <a:t>Simplifying the Complexity</a:t>
            </a:r>
          </a:p>
        </p:txBody>
      </p:sp>
      <p:sp>
        <p:nvSpPr>
          <p:cNvPr id="41987" name="Content Placeholder 2"/>
          <p:cNvSpPr>
            <a:spLocks noGrp="1"/>
          </p:cNvSpPr>
          <p:nvPr>
            <p:ph idx="1"/>
          </p:nvPr>
        </p:nvSpPr>
        <p:spPr>
          <a:xfrm>
            <a:off x="76200" y="1090613"/>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  </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0" y="2514600"/>
            <a:ext cx="6872584" cy="65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2685874"/>
            <a:ext cx="2590800" cy="1569660"/>
          </a:xfrm>
          <a:prstGeom prst="rect">
            <a:avLst/>
          </a:prstGeom>
          <a:noFill/>
        </p:spPr>
        <p:txBody>
          <a:bodyPr wrap="square" rtlCol="0">
            <a:spAutoFit/>
          </a:bodyPr>
          <a:lstStyle/>
          <a:p>
            <a:pPr algn="ctr"/>
            <a:r>
              <a:rPr lang="en-US" b="1" dirty="0" smtClean="0">
                <a:latin typeface="+mn-lt"/>
              </a:rPr>
              <a:t>Which variable(s) do we need to control for ?</a:t>
            </a:r>
            <a:endParaRPr lang="en-US" b="1" dirty="0">
              <a:latin typeface="+mn-lt"/>
            </a:endParaRPr>
          </a:p>
        </p:txBody>
      </p:sp>
      <p:sp>
        <p:nvSpPr>
          <p:cNvPr id="6" name="TextBox 5"/>
          <p:cNvSpPr txBox="1"/>
          <p:nvPr/>
        </p:nvSpPr>
        <p:spPr>
          <a:xfrm>
            <a:off x="5105400" y="4552890"/>
            <a:ext cx="1066800" cy="400110"/>
          </a:xfrm>
          <a:prstGeom prst="rect">
            <a:avLst/>
          </a:prstGeom>
          <a:noFill/>
        </p:spPr>
        <p:txBody>
          <a:bodyPr wrap="square" rtlCol="0">
            <a:spAutoFit/>
          </a:bodyPr>
          <a:lstStyle/>
          <a:p>
            <a:r>
              <a:rPr lang="en-US" sz="2000" b="1" dirty="0" smtClean="0">
                <a:solidFill>
                  <a:srgbClr val="FF0000"/>
                </a:solidFill>
                <a:latin typeface="+mn-lt"/>
              </a:rPr>
              <a:t>P only</a:t>
            </a:r>
            <a:endParaRPr lang="en-US" sz="2000" b="1" dirty="0">
              <a:solidFill>
                <a:srgbClr val="FF0000"/>
              </a:solidFill>
              <a:latin typeface="+mn-lt"/>
            </a:endParaRPr>
          </a:p>
        </p:txBody>
      </p:sp>
      <p:sp>
        <p:nvSpPr>
          <p:cNvPr id="8" name="TextBox 7"/>
          <p:cNvSpPr txBox="1"/>
          <p:nvPr/>
        </p:nvSpPr>
        <p:spPr>
          <a:xfrm>
            <a:off x="2438400" y="2438400"/>
            <a:ext cx="997892" cy="707886"/>
          </a:xfrm>
          <a:prstGeom prst="rect">
            <a:avLst/>
          </a:prstGeom>
          <a:noFill/>
          <a:ln w="50800">
            <a:solidFill>
              <a:srgbClr val="FF0000"/>
            </a:solidFill>
          </a:ln>
          <a:effectLst/>
        </p:spPr>
        <p:txBody>
          <a:bodyPr wrap="square" rtlCol="0">
            <a:spAutoFit/>
          </a:bodyPr>
          <a:lstStyle/>
          <a:p>
            <a:endParaRPr lang="en-US" sz="2000" b="1" dirty="0" smtClean="0">
              <a:solidFill>
                <a:srgbClr val="FF0000"/>
              </a:solidFill>
              <a:latin typeface="+mn-lt"/>
            </a:endParaRPr>
          </a:p>
          <a:p>
            <a:endParaRPr lang="en-US" sz="2000" b="1" dirty="0">
              <a:solidFill>
                <a:srgbClr val="FF0000"/>
              </a:solidFill>
              <a:latin typeface="+mn-lt"/>
            </a:endParaRPr>
          </a:p>
        </p:txBody>
      </p:sp>
      <p:sp>
        <p:nvSpPr>
          <p:cNvPr id="9" name="Text Box 6"/>
          <p:cNvSpPr txBox="1">
            <a:spLocks noChangeArrowheads="1"/>
          </p:cNvSpPr>
          <p:nvPr/>
        </p:nvSpPr>
        <p:spPr bwMode="auto">
          <a:xfrm>
            <a:off x="3962400" y="8229495"/>
            <a:ext cx="685800" cy="646331"/>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Oval 9"/>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88048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4"/>
            <a:ext cx="6858000" cy="747713"/>
          </a:xfrm>
        </p:spPr>
        <p:txBody>
          <a:bodyPr/>
          <a:lstStyle/>
          <a:p>
            <a:r>
              <a:rPr lang="en-US" altLang="en-US" dirty="0" smtClean="0"/>
              <a:t>Minimal Sufficient Adjustment Sets (MSAS)</a:t>
            </a:r>
          </a:p>
        </p:txBody>
      </p:sp>
      <p:sp>
        <p:nvSpPr>
          <p:cNvPr id="41987" name="Content Placeholder 2"/>
          <p:cNvSpPr>
            <a:spLocks noGrp="1"/>
          </p:cNvSpPr>
          <p:nvPr>
            <p:ph idx="1"/>
          </p:nvPr>
        </p:nvSpPr>
        <p:spPr>
          <a:xfrm>
            <a:off x="76200" y="1090613"/>
            <a:ext cx="6629400" cy="7519988"/>
          </a:xfrm>
        </p:spPr>
        <p:txBody>
          <a:bodyPr/>
          <a:lstStyle/>
          <a:p>
            <a:pPr>
              <a:defRPr/>
            </a:pPr>
            <a:r>
              <a:rPr lang="en-US" altLang="en-US" sz="2400" dirty="0" smtClean="0">
                <a:solidFill>
                  <a:schemeClr val="bg2">
                    <a:lumMod val="85000"/>
                  </a:schemeClr>
                </a:solidFill>
              </a:rPr>
              <a:t>Sometimes evaluating the causal association between an exposure (E) and outcome (D) is simpler than it appears</a:t>
            </a:r>
          </a:p>
          <a:p>
            <a:pPr>
              <a:defRPr/>
            </a:pPr>
            <a:endParaRPr lang="en-US" altLang="en-US" sz="800" dirty="0" smtClean="0"/>
          </a:p>
          <a:p>
            <a:pPr>
              <a:defRPr/>
            </a:pPr>
            <a:r>
              <a:rPr lang="en-US" altLang="en-US" sz="2400" dirty="0" smtClean="0"/>
              <a:t>DAGs allow us to identify the minimal set of variables, which if controlled for, will allow for estimation of causal effect of E on D</a:t>
            </a:r>
          </a:p>
          <a:p>
            <a:pPr>
              <a:defRPr/>
            </a:pPr>
            <a:endParaRPr lang="en-US" altLang="en-US" sz="1400" dirty="0" smtClean="0"/>
          </a:p>
          <a:p>
            <a:pPr>
              <a:defRPr/>
            </a:pPr>
            <a:r>
              <a:rPr lang="en-US" altLang="en-US" sz="2400" dirty="0" smtClean="0"/>
              <a:t>i.e., An MSAS is a minimal set of factors you need to control for that will:</a:t>
            </a:r>
          </a:p>
          <a:p>
            <a:pPr marL="457200" lvl="1" indent="0">
              <a:buFontTx/>
              <a:buNone/>
              <a:defRPr/>
            </a:pPr>
            <a:r>
              <a:rPr lang="en-US" altLang="en-US" sz="2400" dirty="0" smtClean="0"/>
              <a:t>- keep direct (+/- indirect) causal paths between E and D open</a:t>
            </a:r>
          </a:p>
          <a:p>
            <a:pPr marL="457200" lvl="1" indent="0">
              <a:buFontTx/>
              <a:buNone/>
              <a:defRPr/>
            </a:pPr>
            <a:r>
              <a:rPr lang="en-US" altLang="en-US" sz="2400" dirty="0" smtClean="0"/>
              <a:t>and</a:t>
            </a:r>
          </a:p>
          <a:p>
            <a:pPr marL="457200" lvl="1" indent="0">
              <a:buFontTx/>
              <a:buNone/>
              <a:defRPr/>
            </a:pPr>
            <a:r>
              <a:rPr lang="en-US" altLang="en-US" sz="2400" dirty="0" smtClean="0"/>
              <a:t>- close all non-causal paths between E &amp; D</a:t>
            </a:r>
          </a:p>
          <a:p>
            <a:pPr lvl="1">
              <a:defRPr/>
            </a:pPr>
            <a:endParaRPr lang="en-US" altLang="en-US" sz="800" dirty="0" smtClean="0"/>
          </a:p>
          <a:p>
            <a:pPr>
              <a:defRPr/>
            </a:pPr>
            <a:endParaRPr lang="en-US" altLang="en-US" sz="800" dirty="0" smtClean="0"/>
          </a:p>
          <a:p>
            <a:pPr>
              <a:defRPr/>
            </a:pPr>
            <a:r>
              <a:rPr lang="en-US" altLang="en-US" sz="2400" dirty="0" smtClean="0"/>
              <a:t>For any DAG, </a:t>
            </a:r>
            <a:r>
              <a:rPr lang="en-US" altLang="en-US" sz="2400" u="sng" dirty="0" smtClean="0"/>
              <a:t>there may be several minimal sufficient adjustment sets</a:t>
            </a:r>
            <a:r>
              <a:rPr lang="en-US" altLang="en-US" sz="2400" dirty="0" smtClean="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srcRect/>
          <a:stretch>
            <a:fillRect/>
          </a:stretch>
        </p:blipFill>
        <p:spPr bwMode="auto">
          <a:xfrm>
            <a:off x="-38100" y="533405"/>
            <a:ext cx="6896100" cy="5059363"/>
          </a:xfrm>
          <a:prstGeom prst="rect">
            <a:avLst/>
          </a:prstGeom>
          <a:noFill/>
          <a:ln w="9525">
            <a:noFill/>
            <a:miter lim="800000"/>
            <a:headEnd/>
            <a:tailEnd/>
          </a:ln>
        </p:spPr>
      </p:pic>
      <p:sp>
        <p:nvSpPr>
          <p:cNvPr id="3" name="Content Placeholder 2"/>
          <p:cNvSpPr txBox="1">
            <a:spLocks/>
          </p:cNvSpPr>
          <p:nvPr/>
        </p:nvSpPr>
        <p:spPr>
          <a:xfrm>
            <a:off x="0" y="5943601"/>
            <a:ext cx="6858000" cy="4167188"/>
          </a:xfrm>
          <a:prstGeom prst="rect">
            <a:avLst/>
          </a:prstGeom>
        </p:spPr>
        <p:txBody>
          <a:bodyPr/>
          <a:lstStyle/>
          <a:p>
            <a:pPr marL="342900" indent="-342900" eaLnBrk="0" hangingPunct="0">
              <a:spcBef>
                <a:spcPct val="20000"/>
              </a:spcBef>
              <a:buFontTx/>
              <a:buChar char="•"/>
              <a:defRPr/>
            </a:pPr>
            <a:r>
              <a:rPr lang="en-US" kern="0" dirty="0">
                <a:latin typeface="+mn-lt"/>
              </a:rPr>
              <a:t>Real life DAGs make it very difficult for the human eye to manually determine the MSAS’s</a:t>
            </a:r>
          </a:p>
          <a:p>
            <a:pPr marL="800100" lvl="1" indent="-342900" eaLnBrk="0" hangingPunct="0">
              <a:spcBef>
                <a:spcPct val="20000"/>
              </a:spcBef>
              <a:buFontTx/>
              <a:buChar char="-"/>
              <a:defRPr/>
            </a:pPr>
            <a:r>
              <a:rPr lang="en-US" kern="0" dirty="0" smtClean="0">
                <a:latin typeface="+mn-lt"/>
              </a:rPr>
              <a:t>Although there are manual ways (see </a:t>
            </a:r>
            <a:r>
              <a:rPr lang="en-US" kern="0" dirty="0" smtClean="0">
                <a:latin typeface="+mn-lt"/>
              </a:rPr>
              <a:t>Shrier</a:t>
            </a:r>
            <a:r>
              <a:rPr lang="en-US" kern="0" dirty="0" smtClean="0">
                <a:latin typeface="+mn-lt"/>
              </a:rPr>
              <a:t> &amp; Platt), </a:t>
            </a:r>
            <a:r>
              <a:rPr lang="en-US" kern="0" dirty="0">
                <a:latin typeface="+mn-lt"/>
              </a:rPr>
              <a:t>h</a:t>
            </a:r>
            <a:r>
              <a:rPr lang="en-US" kern="0" dirty="0" smtClean="0">
                <a:latin typeface="+mn-lt"/>
              </a:rPr>
              <a:t>umans </a:t>
            </a:r>
            <a:r>
              <a:rPr lang="en-US" kern="0" dirty="0">
                <a:latin typeface="+mn-lt"/>
              </a:rPr>
              <a:t>got worn out </a:t>
            </a:r>
            <a:r>
              <a:rPr lang="en-US" kern="0" dirty="0" smtClean="0">
                <a:latin typeface="+mn-lt"/>
              </a:rPr>
              <a:t>trying &amp;  they make mistakes</a:t>
            </a:r>
          </a:p>
          <a:p>
            <a:pPr marL="800100" lvl="1" indent="-342900" eaLnBrk="0" hangingPunct="0">
              <a:spcBef>
                <a:spcPct val="20000"/>
              </a:spcBef>
              <a:buFontTx/>
              <a:buChar char="-"/>
              <a:defRPr/>
            </a:pPr>
            <a:r>
              <a:rPr lang="en-US" kern="0" dirty="0" smtClean="0">
                <a:latin typeface="+mn-lt"/>
              </a:rPr>
              <a:t>Has, in part, led to DAGs being underused</a:t>
            </a:r>
            <a:endParaRPr lang="en-US" kern="0" dirty="0">
              <a:latin typeface="+mn-lt"/>
            </a:endParaRPr>
          </a:p>
          <a:p>
            <a:pPr marL="342900" indent="-342900" eaLnBrk="0" hangingPunct="0">
              <a:spcBef>
                <a:spcPct val="20000"/>
              </a:spcBef>
              <a:buFontTx/>
              <a:buChar char="•"/>
              <a:defRPr/>
            </a:pPr>
            <a:endParaRPr lang="en-US" sz="1200" kern="0" dirty="0">
              <a:latin typeface="+mn-lt"/>
            </a:endParaRPr>
          </a:p>
          <a:p>
            <a:pPr marL="342900" indent="-342900" eaLnBrk="0" hangingPunct="0">
              <a:spcBef>
                <a:spcPct val="20000"/>
              </a:spcBef>
              <a:buFontTx/>
              <a:buChar char="•"/>
              <a:defRPr/>
            </a:pPr>
            <a:r>
              <a:rPr lang="en-US" kern="0" dirty="0" smtClean="0">
                <a:latin typeface="+mn-lt"/>
              </a:rPr>
              <a:t>DAGitty.net now </a:t>
            </a:r>
            <a:r>
              <a:rPr lang="en-US" kern="0" dirty="0">
                <a:latin typeface="+mn-lt"/>
              </a:rPr>
              <a:t>makes it </a:t>
            </a:r>
            <a:r>
              <a:rPr lang="en-US" kern="0" dirty="0" smtClean="0">
                <a:latin typeface="+mn-lt"/>
              </a:rPr>
              <a:t>simple to find the MSAS’s</a:t>
            </a:r>
            <a:endParaRPr lang="en-US" kern="0"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381005"/>
            <a:ext cx="6857999"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18" name="Picture 2"/>
          <p:cNvPicPr>
            <a:picLocks noChangeAspect="1" noChangeArrowheads="1"/>
          </p:cNvPicPr>
          <p:nvPr/>
        </p:nvPicPr>
        <p:blipFill>
          <a:blip r:embed="rId4"/>
          <a:srcRect l="80241" b="66180"/>
          <a:stretch>
            <a:fillRect/>
          </a:stretch>
        </p:blipFill>
        <p:spPr bwMode="auto">
          <a:xfrm>
            <a:off x="1219200" y="4495800"/>
            <a:ext cx="4419600" cy="4038600"/>
          </a:xfrm>
          <a:prstGeom prst="rect">
            <a:avLst/>
          </a:prstGeom>
          <a:noFill/>
          <a:ln w="9525">
            <a:noFill/>
            <a:miter lim="800000"/>
            <a:headEnd/>
            <a:tailEnd/>
          </a:ln>
        </p:spPr>
      </p:pic>
      <p:sp>
        <p:nvSpPr>
          <p:cNvPr id="111619" name="Oval 3"/>
          <p:cNvSpPr>
            <a:spLocks noChangeArrowheads="1"/>
          </p:cNvSpPr>
          <p:nvPr/>
        </p:nvSpPr>
        <p:spPr bwMode="auto">
          <a:xfrm>
            <a:off x="4876800" y="152400"/>
            <a:ext cx="2362200" cy="1905000"/>
          </a:xfrm>
          <a:prstGeom prst="ellipse">
            <a:avLst/>
          </a:prstGeom>
          <a:noFill/>
          <a:ln w="41275" algn="ctr">
            <a:solidFill>
              <a:srgbClr val="FF0000"/>
            </a:solidFill>
            <a:round/>
            <a:headEnd/>
            <a:tailEnd/>
          </a:ln>
        </p:spPr>
        <p:txBody>
          <a:bodyPr/>
          <a:lstStyle/>
          <a:p>
            <a:pPr eaLnBrk="0" hangingPunct="0"/>
            <a:endParaRPr lang="en-US" altLang="en-US" dirty="0"/>
          </a:p>
        </p:txBody>
      </p:sp>
      <p:cxnSp>
        <p:nvCxnSpPr>
          <p:cNvPr id="111620" name="Straight Arrow Connector 5"/>
          <p:cNvCxnSpPr>
            <a:cxnSpLocks noChangeShapeType="1"/>
          </p:cNvCxnSpPr>
          <p:nvPr/>
        </p:nvCxnSpPr>
        <p:spPr bwMode="auto">
          <a:xfrm flipH="1">
            <a:off x="5029200" y="2057404"/>
            <a:ext cx="914400" cy="2514600"/>
          </a:xfrm>
          <a:prstGeom prst="straightConnector1">
            <a:avLst/>
          </a:prstGeom>
          <a:noFill/>
          <a:ln w="41275" algn="ctr">
            <a:solidFill>
              <a:srgbClr val="FF0000"/>
            </a:solidFill>
            <a:round/>
            <a:headEnd/>
            <a:tailEnd type="arrow" w="med" len="med"/>
          </a:ln>
        </p:spPr>
      </p:cxnSp>
      <p:sp>
        <p:nvSpPr>
          <p:cNvPr id="7" name="TextBox 6"/>
          <p:cNvSpPr txBox="1"/>
          <p:nvPr/>
        </p:nvSpPr>
        <p:spPr>
          <a:xfrm>
            <a:off x="381000" y="8610606"/>
            <a:ext cx="6400800" cy="461665"/>
          </a:xfrm>
          <a:prstGeom prst="rect">
            <a:avLst/>
          </a:prstGeom>
          <a:noFill/>
        </p:spPr>
        <p:txBody>
          <a:bodyPr>
            <a:spAutoFit/>
          </a:bodyPr>
          <a:lstStyle/>
          <a:p>
            <a:pPr eaLnBrk="0" hangingPunct="0">
              <a:defRPr/>
            </a:pPr>
            <a:r>
              <a:rPr lang="en-US" dirty="0">
                <a:solidFill>
                  <a:srgbClr val="FF0000"/>
                </a:solidFill>
                <a:latin typeface="+mj-lt"/>
              </a:rPr>
              <a:t>This is the major innovation of this software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60020"/>
            <a:ext cx="5830888" cy="720090"/>
          </a:xfrm>
        </p:spPr>
        <p:txBody>
          <a:bodyPr/>
          <a:lstStyle/>
          <a:p>
            <a:r>
              <a:rPr lang="en-US" altLang="en-US" dirty="0" smtClean="0"/>
              <a:t>Pattern Recognition</a:t>
            </a:r>
          </a:p>
        </p:txBody>
      </p:sp>
      <p:sp>
        <p:nvSpPr>
          <p:cNvPr id="33795" name="Rectangle 3"/>
          <p:cNvSpPr>
            <a:spLocks noGrp="1" noChangeArrowheads="1"/>
          </p:cNvSpPr>
          <p:nvPr>
            <p:ph type="body" idx="1"/>
          </p:nvPr>
        </p:nvSpPr>
        <p:spPr>
          <a:xfrm>
            <a:off x="0" y="480060"/>
            <a:ext cx="6705600" cy="7600950"/>
          </a:xfrm>
        </p:spPr>
        <p:txBody>
          <a:bodyPr/>
          <a:lstStyle/>
          <a:p>
            <a:pPr marL="0" indent="0">
              <a:buClrTx/>
              <a:buNone/>
            </a:pPr>
            <a:endParaRPr lang="en-US" altLang="en-US" sz="400" b="1" u="sng" dirty="0" smtClean="0"/>
          </a:p>
          <a:p>
            <a:pPr marL="0" indent="0">
              <a:buClrTx/>
              <a:buNone/>
            </a:pPr>
            <a:r>
              <a:rPr lang="en-US" altLang="en-US" sz="2400" b="1" u="sng" dirty="0" smtClean="0"/>
              <a:t>Two Basics</a:t>
            </a:r>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1200" b="1" u="sng" dirty="0" smtClean="0"/>
          </a:p>
          <a:p>
            <a:pPr marL="0" indent="0">
              <a:buClrTx/>
              <a:buNone/>
            </a:pPr>
            <a:r>
              <a:rPr lang="en-US" altLang="en-US" sz="2400" b="1" u="sng" dirty="0" smtClean="0"/>
              <a:t>Three </a:t>
            </a:r>
            <a:r>
              <a:rPr lang="en-US" altLang="en-US" sz="2400" b="1" u="sng" dirty="0" smtClean="0"/>
              <a:t>Nuances</a:t>
            </a:r>
          </a:p>
        </p:txBody>
      </p:sp>
      <p:grpSp>
        <p:nvGrpSpPr>
          <p:cNvPr id="17" name="Group 16"/>
          <p:cNvGrpSpPr/>
          <p:nvPr/>
        </p:nvGrpSpPr>
        <p:grpSpPr>
          <a:xfrm>
            <a:off x="-38100" y="76200"/>
            <a:ext cx="6210300" cy="2285999"/>
            <a:chOff x="-76200" y="2201666"/>
            <a:chExt cx="6210300" cy="2177140"/>
          </a:xfrm>
        </p:grpSpPr>
        <p:grpSp>
          <p:nvGrpSpPr>
            <p:cNvPr id="2" name="Group 30"/>
            <p:cNvGrpSpPr>
              <a:grpSpLocks/>
            </p:cNvGrpSpPr>
            <p:nvPr/>
          </p:nvGrpSpPr>
          <p:grpSpPr bwMode="auto">
            <a:xfrm>
              <a:off x="3657600" y="2201666"/>
              <a:ext cx="2476500" cy="2177140"/>
              <a:chOff x="2743200" y="3187406"/>
              <a:chExt cx="2476500" cy="2369240"/>
            </a:xfrm>
          </p:grpSpPr>
          <p:sp>
            <p:nvSpPr>
              <p:cNvPr id="5" name="Text Box 2"/>
              <p:cNvSpPr txBox="1">
                <a:spLocks noChangeArrowheads="1"/>
              </p:cNvSpPr>
              <p:nvPr/>
            </p:nvSpPr>
            <p:spPr bwMode="auto">
              <a:xfrm flipH="1">
                <a:off x="2743200" y="3187406"/>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1245065" flipV="1">
                <a:off x="3519738" y="4112905"/>
                <a:ext cx="1381261"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8" name="Freeform 5"/>
              <p:cNvSpPr>
                <a:spLocks/>
              </p:cNvSpPr>
              <p:nvPr/>
            </p:nvSpPr>
            <p:spPr bwMode="auto">
              <a:xfrm rot="2855394" flipV="1">
                <a:off x="3244186" y="4259302"/>
                <a:ext cx="543988"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0" name="Text Box 7"/>
              <p:cNvSpPr txBox="1">
                <a:spLocks noChangeArrowheads="1"/>
              </p:cNvSpPr>
              <p:nvPr/>
            </p:nvSpPr>
            <p:spPr bwMode="auto">
              <a:xfrm flipH="1">
                <a:off x="2971800" y="4214075"/>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648200" y="4153118"/>
                <a:ext cx="571500" cy="140352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49" name="TextBox 48"/>
            <p:cNvSpPr txBox="1">
              <a:spLocks noChangeArrowheads="1"/>
            </p:cNvSpPr>
            <p:nvPr/>
          </p:nvSpPr>
          <p:spPr bwMode="auto">
            <a:xfrm>
              <a:off x="-76200" y="3159306"/>
              <a:ext cx="2819400" cy="439681"/>
            </a:xfrm>
            <a:prstGeom prst="rect">
              <a:avLst/>
            </a:prstGeom>
            <a:noFill/>
            <a:ln w="9525">
              <a:noFill/>
              <a:miter lim="800000"/>
              <a:headEnd/>
              <a:tailEnd/>
            </a:ln>
          </p:spPr>
          <p:txBody>
            <a:bodyPr>
              <a:spAutoFit/>
            </a:bodyPr>
            <a:lstStyle/>
            <a:p>
              <a:pPr algn="r" eaLnBrk="0" hangingPunct="0">
                <a:spcBef>
                  <a:spcPct val="50000"/>
                </a:spcBef>
              </a:pPr>
              <a:r>
                <a:rPr lang="en-US" altLang="en-US" b="1" dirty="0">
                  <a:solidFill>
                    <a:srgbClr val="000000"/>
                  </a:solidFill>
                  <a:latin typeface="Arial" charset="0"/>
                </a:rPr>
                <a:t>1.  Confounding</a:t>
              </a:r>
            </a:p>
          </p:txBody>
        </p:sp>
      </p:grpSp>
      <p:grpSp>
        <p:nvGrpSpPr>
          <p:cNvPr id="4" name="Group 3"/>
          <p:cNvGrpSpPr/>
          <p:nvPr/>
        </p:nvGrpSpPr>
        <p:grpSpPr>
          <a:xfrm>
            <a:off x="152400" y="1834513"/>
            <a:ext cx="5029200" cy="2127885"/>
            <a:chOff x="762000" y="5334991"/>
            <a:chExt cx="5029200" cy="2176667"/>
          </a:xfrm>
        </p:grpSpPr>
        <p:sp>
          <p:nvSpPr>
            <p:cNvPr id="33" name="Text Box 2"/>
            <p:cNvSpPr txBox="1">
              <a:spLocks noChangeArrowheads="1"/>
            </p:cNvSpPr>
            <p:nvPr/>
          </p:nvSpPr>
          <p:spPr bwMode="auto">
            <a:xfrm flipH="1">
              <a:off x="3810000" y="5334991"/>
              <a:ext cx="1143000" cy="100746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38" name="Text Box 7"/>
            <p:cNvSpPr txBox="1">
              <a:spLocks noChangeArrowheads="1"/>
            </p:cNvSpPr>
            <p:nvPr/>
          </p:nvSpPr>
          <p:spPr bwMode="auto">
            <a:xfrm flipH="1">
              <a:off x="3086100" y="6134780"/>
              <a:ext cx="1143000" cy="100746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39" name="Text Box 8"/>
            <p:cNvSpPr txBox="1">
              <a:spLocks noChangeArrowheads="1"/>
            </p:cNvSpPr>
            <p:nvPr/>
          </p:nvSpPr>
          <p:spPr bwMode="auto">
            <a:xfrm flipH="1">
              <a:off x="4648200" y="6126395"/>
              <a:ext cx="1143000" cy="1385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0" name="TextBox 49"/>
            <p:cNvSpPr txBox="1">
              <a:spLocks noChangeArrowheads="1"/>
            </p:cNvSpPr>
            <p:nvPr/>
          </p:nvSpPr>
          <p:spPr bwMode="auto">
            <a:xfrm>
              <a:off x="762000" y="5715000"/>
              <a:ext cx="2819400" cy="1731578"/>
            </a:xfrm>
            <a:prstGeom prst="rect">
              <a:avLst/>
            </a:prstGeom>
            <a:noFill/>
            <a:ln w="9525">
              <a:noFill/>
              <a:miter lim="800000"/>
              <a:headEnd/>
              <a:tailEnd/>
            </a:ln>
          </p:spPr>
          <p:txBody>
            <a:bodyPr>
              <a:spAutoFit/>
            </a:bodyPr>
            <a:lstStyle/>
            <a:p>
              <a:pPr marL="457200" indent="-457200" algn="r" eaLnBrk="0" hangingPunct="0">
                <a:spcBef>
                  <a:spcPts val="600"/>
                </a:spcBef>
                <a:buFontTx/>
                <a:buAutoNum type="arabicPeriod" startAt="2"/>
              </a:pPr>
              <a:r>
                <a:rPr lang="en-US" altLang="en-US" b="1" dirty="0" smtClean="0">
                  <a:solidFill>
                    <a:srgbClr val="000000"/>
                  </a:solidFill>
                  <a:latin typeface="Arial" charset="0"/>
                </a:rPr>
                <a:t>Selection Bias</a:t>
              </a:r>
            </a:p>
            <a:p>
              <a:pPr algn="ctr" eaLnBrk="0" hangingPunct="0">
                <a:spcBef>
                  <a:spcPts val="0"/>
                </a:spcBef>
              </a:pPr>
              <a:endParaRPr lang="en-US" altLang="en-US" sz="800" b="1" dirty="0" smtClean="0">
                <a:solidFill>
                  <a:srgbClr val="000000"/>
                </a:solidFill>
                <a:latin typeface="Arial" charset="0"/>
              </a:endParaRPr>
            </a:p>
            <a:p>
              <a:pPr algn="ctr" eaLnBrk="0" hangingPunct="0">
                <a:spcBef>
                  <a:spcPts val="0"/>
                </a:spcBef>
              </a:pPr>
              <a:r>
                <a:rPr lang="en-US" altLang="en-US" b="1" dirty="0" smtClean="0">
                  <a:solidFill>
                    <a:srgbClr val="000000"/>
                  </a:solidFill>
                  <a:latin typeface="Arial" charset="0"/>
                </a:rPr>
                <a:t>aka “collider-stratification” bias</a:t>
              </a:r>
              <a:endParaRPr lang="en-US" altLang="en-US" b="1" dirty="0">
                <a:solidFill>
                  <a:srgbClr val="000000"/>
                </a:solidFill>
                <a:latin typeface="Arial" charset="0"/>
              </a:endParaRPr>
            </a:p>
          </p:txBody>
        </p:sp>
        <p:sp>
          <p:nvSpPr>
            <p:cNvPr id="34" name="Freeform 3"/>
            <p:cNvSpPr>
              <a:spLocks/>
            </p:cNvSpPr>
            <p:nvPr/>
          </p:nvSpPr>
          <p:spPr bwMode="auto">
            <a:xfrm rot="12980401" flipV="1">
              <a:off x="4486422" y="6323029"/>
              <a:ext cx="671272" cy="700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6" name="Freeform 5"/>
            <p:cNvSpPr>
              <a:spLocks/>
            </p:cNvSpPr>
            <p:nvPr/>
          </p:nvSpPr>
          <p:spPr bwMode="auto">
            <a:xfrm rot="16850319" flipV="1">
              <a:off x="3603392" y="6174433"/>
              <a:ext cx="56561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53" name="Text Box 2067"/>
            <p:cNvSpPr txBox="1">
              <a:spLocks noChangeArrowheads="1"/>
            </p:cNvSpPr>
            <p:nvPr/>
          </p:nvSpPr>
          <p:spPr bwMode="auto">
            <a:xfrm>
              <a:off x="4000499" y="5604207"/>
              <a:ext cx="647701" cy="72411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a:p>
              <a:pPr algn="ctr" eaLnBrk="0" hangingPunct="0">
                <a:spcBef>
                  <a:spcPct val="50000"/>
                </a:spcBef>
              </a:pPr>
              <a:endParaRPr lang="en-US" altLang="en-US" sz="1000" b="1" dirty="0">
                <a:solidFill>
                  <a:srgbClr val="000000"/>
                </a:solidFill>
                <a:latin typeface="Arial" charset="0"/>
              </a:endParaRPr>
            </a:p>
          </p:txBody>
        </p:sp>
      </p:grpSp>
      <p:grpSp>
        <p:nvGrpSpPr>
          <p:cNvPr id="15" name="Group 14"/>
          <p:cNvGrpSpPr/>
          <p:nvPr/>
        </p:nvGrpSpPr>
        <p:grpSpPr>
          <a:xfrm>
            <a:off x="228600" y="5905378"/>
            <a:ext cx="6629400" cy="1799751"/>
            <a:chOff x="457200" y="5693847"/>
            <a:chExt cx="6629400" cy="1714045"/>
          </a:xfrm>
        </p:grpSpPr>
        <p:sp>
          <p:nvSpPr>
            <p:cNvPr id="30" name="TextBox 29"/>
            <p:cNvSpPr txBox="1">
              <a:spLocks noChangeArrowheads="1"/>
            </p:cNvSpPr>
            <p:nvPr/>
          </p:nvSpPr>
          <p:spPr bwMode="auto">
            <a:xfrm>
              <a:off x="457200" y="6024789"/>
              <a:ext cx="4191000" cy="791425"/>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b="1" dirty="0" smtClean="0">
                  <a:solidFill>
                    <a:srgbClr val="000000"/>
                  </a:solidFill>
                  <a:latin typeface="Arial" charset="0"/>
                </a:rPr>
                <a:t>4.  Conditioning on descendant of outcome</a:t>
              </a:r>
              <a:endParaRPr lang="en-US" altLang="en-US" b="1" dirty="0">
                <a:solidFill>
                  <a:srgbClr val="000000"/>
                </a:solidFill>
                <a:latin typeface="Arial" charset="0"/>
              </a:endParaRPr>
            </a:p>
          </p:txBody>
        </p:sp>
        <p:grpSp>
          <p:nvGrpSpPr>
            <p:cNvPr id="14" name="Group 13"/>
            <p:cNvGrpSpPr/>
            <p:nvPr/>
          </p:nvGrpSpPr>
          <p:grpSpPr>
            <a:xfrm>
              <a:off x="3600451" y="5693847"/>
              <a:ext cx="3333749" cy="1387589"/>
              <a:chOff x="2990851" y="6151047"/>
              <a:chExt cx="3333749" cy="1387589"/>
            </a:xfrm>
          </p:grpSpPr>
          <p:sp>
            <p:nvSpPr>
              <p:cNvPr id="43" name="Line 4"/>
              <p:cNvSpPr>
                <a:spLocks noChangeShapeType="1"/>
              </p:cNvSpPr>
              <p:nvPr/>
            </p:nvSpPr>
            <p:spPr bwMode="auto">
              <a:xfrm>
                <a:off x="3581400" y="6695448"/>
                <a:ext cx="796898"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6" name="Text Box 7"/>
              <p:cNvSpPr txBox="1">
                <a:spLocks noChangeArrowheads="1"/>
              </p:cNvSpPr>
              <p:nvPr/>
            </p:nvSpPr>
            <p:spPr bwMode="auto">
              <a:xfrm flipH="1">
                <a:off x="2990851" y="6151047"/>
                <a:ext cx="819149" cy="76211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E</a:t>
                </a:r>
                <a:endParaRPr lang="en-US" sz="2800" dirty="0">
                  <a:solidFill>
                    <a:srgbClr val="000000"/>
                  </a:solidFill>
                  <a:latin typeface="Arial" charset="0"/>
                </a:endParaRPr>
              </a:p>
            </p:txBody>
          </p:sp>
          <p:sp>
            <p:nvSpPr>
              <p:cNvPr id="47" name="Text Box 8"/>
              <p:cNvSpPr txBox="1">
                <a:spLocks noChangeArrowheads="1"/>
              </p:cNvSpPr>
              <p:nvPr/>
            </p:nvSpPr>
            <p:spPr bwMode="auto">
              <a:xfrm flipH="1">
                <a:off x="3962400" y="6187449"/>
                <a:ext cx="1143000" cy="111385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74" name="Text Box 8"/>
              <p:cNvSpPr txBox="1">
                <a:spLocks noChangeArrowheads="1"/>
              </p:cNvSpPr>
              <p:nvPr/>
            </p:nvSpPr>
            <p:spPr bwMode="auto">
              <a:xfrm flipH="1">
                <a:off x="5181600" y="6424779"/>
                <a:ext cx="1143000" cy="111385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smtClean="0">
                    <a:solidFill>
                      <a:srgbClr val="000000"/>
                    </a:solidFill>
                    <a:latin typeface="Arial" charset="0"/>
                  </a:rPr>
                  <a:t>Y</a:t>
                </a:r>
                <a:endParaRPr lang="en-US" sz="2800" b="1"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79" name="Line 4"/>
              <p:cNvSpPr>
                <a:spLocks noChangeShapeType="1"/>
              </p:cNvSpPr>
              <p:nvPr/>
            </p:nvSpPr>
            <p:spPr bwMode="auto">
              <a:xfrm>
                <a:off x="4743449" y="6796086"/>
                <a:ext cx="804541" cy="18562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80" name="Text Box 7"/>
              <p:cNvSpPr txBox="1">
                <a:spLocks noChangeArrowheads="1"/>
              </p:cNvSpPr>
              <p:nvPr/>
            </p:nvSpPr>
            <p:spPr bwMode="auto">
              <a:xfrm flipH="1">
                <a:off x="5453994" y="6551808"/>
                <a:ext cx="598212" cy="674175"/>
              </a:xfrm>
              <a:prstGeom prst="rect">
                <a:avLst/>
              </a:prstGeom>
              <a:noFill/>
              <a:ln w="66675">
                <a:solidFill>
                  <a:srgbClr val="FF0000"/>
                </a:solidFill>
                <a:miter lim="800000"/>
                <a:headEnd/>
                <a:tailEnd/>
              </a:ln>
              <a:effectLst/>
            </p:spPr>
            <p:txBody>
              <a:bodyPr wrap="square" anchor="ctr">
                <a:spAutoFit/>
              </a:bodyPr>
              <a:lstStyle/>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p:txBody>
          </p:sp>
        </p:grpSp>
        <p:sp>
          <p:nvSpPr>
            <p:cNvPr id="81" name="TextBox 80"/>
            <p:cNvSpPr txBox="1">
              <a:spLocks noChangeArrowheads="1"/>
            </p:cNvSpPr>
            <p:nvPr/>
          </p:nvSpPr>
          <p:spPr bwMode="auto">
            <a:xfrm>
              <a:off x="762000" y="6528532"/>
              <a:ext cx="6324600" cy="879360"/>
            </a:xfrm>
            <a:prstGeom prst="rect">
              <a:avLst/>
            </a:prstGeom>
            <a:noFill/>
            <a:ln w="9525">
              <a:noFill/>
              <a:miter lim="800000"/>
              <a:headEnd/>
              <a:tailEnd/>
            </a:ln>
          </p:spPr>
          <p:txBody>
            <a:bodyPr wrap="square">
              <a:spAutoFit/>
            </a:bodyPr>
            <a:lstStyle/>
            <a:p>
              <a:pPr algn="ctr" eaLnBrk="0" hangingPunct="0">
                <a:spcBef>
                  <a:spcPct val="50000"/>
                </a:spcBef>
              </a:pPr>
              <a:endParaRPr lang="en-US" altLang="en-US" sz="400" b="1" dirty="0" smtClean="0">
                <a:solidFill>
                  <a:srgbClr val="000000"/>
                </a:solidFill>
                <a:latin typeface="Arial" charset="0"/>
              </a:endParaRPr>
            </a:p>
            <a:p>
              <a:pPr marL="117475" indent="-117475" eaLnBrk="0" hangingPunct="0">
                <a:spcBef>
                  <a:spcPct val="50000"/>
                </a:spcBef>
              </a:pPr>
              <a:r>
                <a:rPr lang="en-US" altLang="en-US" sz="2000" b="1" dirty="0" smtClean="0">
                  <a:solidFill>
                    <a:srgbClr val="000000"/>
                  </a:solidFill>
                  <a:latin typeface="Arial" charset="0"/>
                </a:rPr>
                <a:t>- </a:t>
              </a:r>
              <a:r>
                <a:rPr lang="en-US" altLang="en-US" sz="2000" b="1" dirty="0">
                  <a:solidFill>
                    <a:srgbClr val="000000"/>
                  </a:solidFill>
                  <a:latin typeface="Arial" charset="0"/>
                </a:rPr>
                <a:t>u</a:t>
              </a:r>
              <a:r>
                <a:rPr lang="en-US" altLang="en-US" sz="2000" b="1" dirty="0" smtClean="0">
                  <a:solidFill>
                    <a:srgbClr val="000000"/>
                  </a:solidFill>
                  <a:latin typeface="Arial" charset="0"/>
                </a:rPr>
                <a:t>nder non-null, results </a:t>
              </a:r>
              <a:r>
                <a:rPr lang="en-US" altLang="en-US" sz="2000" b="1" dirty="0">
                  <a:solidFill>
                    <a:srgbClr val="000000"/>
                  </a:solidFill>
                  <a:latin typeface="Arial" charset="0"/>
                </a:rPr>
                <a:t>in collider-stratification bias </a:t>
              </a:r>
              <a:r>
                <a:rPr lang="en-US" altLang="en-US" sz="2000" b="1" dirty="0" smtClean="0">
                  <a:solidFill>
                    <a:srgbClr val="000000"/>
                  </a:solidFill>
                  <a:latin typeface="Arial" charset="0"/>
                </a:rPr>
                <a:t>(adds </a:t>
              </a:r>
              <a:r>
                <a:rPr lang="en-US" altLang="en-US" sz="2000" b="1" dirty="0" smtClean="0">
                  <a:solidFill>
                    <a:srgbClr val="000000"/>
                  </a:solidFill>
                  <a:latin typeface="Arial" charset="0"/>
                </a:rPr>
                <a:t>spurious </a:t>
              </a:r>
              <a:r>
                <a:rPr lang="en-US" altLang="en-US" sz="2000" b="1" dirty="0" smtClean="0">
                  <a:solidFill>
                    <a:srgbClr val="000000"/>
                  </a:solidFill>
                  <a:latin typeface="Arial" charset="0"/>
                </a:rPr>
                <a:t>relationship </a:t>
              </a:r>
              <a:r>
                <a:rPr lang="en-US" altLang="en-US" sz="2000" b="1" dirty="0">
                  <a:solidFill>
                    <a:srgbClr val="000000"/>
                  </a:solidFill>
                  <a:latin typeface="Arial" charset="0"/>
                </a:rPr>
                <a:t>between E &amp; D)</a:t>
              </a:r>
            </a:p>
          </p:txBody>
        </p:sp>
      </p:grpSp>
      <p:grpSp>
        <p:nvGrpSpPr>
          <p:cNvPr id="48" name="Group 47"/>
          <p:cNvGrpSpPr/>
          <p:nvPr/>
        </p:nvGrpSpPr>
        <p:grpSpPr>
          <a:xfrm>
            <a:off x="165031" y="3276600"/>
            <a:ext cx="6477001" cy="2786957"/>
            <a:chOff x="680414" y="4211549"/>
            <a:chExt cx="6262694" cy="2850849"/>
          </a:xfrm>
        </p:grpSpPr>
        <p:sp>
          <p:nvSpPr>
            <p:cNvPr id="66" name="TextBox 65"/>
            <p:cNvSpPr txBox="1">
              <a:spLocks noChangeArrowheads="1"/>
            </p:cNvSpPr>
            <p:nvPr/>
          </p:nvSpPr>
          <p:spPr bwMode="auto">
            <a:xfrm>
              <a:off x="761999" y="5544367"/>
              <a:ext cx="4244263" cy="850048"/>
            </a:xfrm>
            <a:prstGeom prst="rect">
              <a:avLst/>
            </a:prstGeom>
            <a:noFill/>
            <a:ln w="9525">
              <a:noFill/>
              <a:miter lim="800000"/>
              <a:headEnd/>
              <a:tailEnd/>
            </a:ln>
          </p:spPr>
          <p:txBody>
            <a:bodyPr wrap="square">
              <a:spAutoFit/>
            </a:bodyPr>
            <a:lstStyle/>
            <a:p>
              <a:pPr marL="400050" indent="-400050" eaLnBrk="0" hangingPunct="0">
                <a:spcBef>
                  <a:spcPct val="50000"/>
                </a:spcBef>
                <a:buFont typeface="+mj-lt"/>
                <a:buAutoNum type="arabicPeriod" startAt="3"/>
              </a:pPr>
              <a:r>
                <a:rPr lang="en-US" altLang="en-US" b="1" dirty="0" smtClean="0">
                  <a:solidFill>
                    <a:srgbClr val="000000"/>
                  </a:solidFill>
                  <a:latin typeface="Arial" charset="0"/>
                </a:rPr>
                <a:t>Conditioning on descendant of a collider </a:t>
              </a:r>
              <a:endParaRPr lang="en-US" altLang="en-US" b="1" dirty="0">
                <a:solidFill>
                  <a:srgbClr val="000000"/>
                </a:solidFill>
                <a:latin typeface="Arial" charset="0"/>
              </a:endParaRPr>
            </a:p>
          </p:txBody>
        </p:sp>
        <p:sp>
          <p:nvSpPr>
            <p:cNvPr id="59" name="Text Box 2"/>
            <p:cNvSpPr txBox="1">
              <a:spLocks noChangeArrowheads="1"/>
            </p:cNvSpPr>
            <p:nvPr/>
          </p:nvSpPr>
          <p:spPr bwMode="auto">
            <a:xfrm flipH="1">
              <a:off x="4813253" y="4991019"/>
              <a:ext cx="1143000" cy="81856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C</a:t>
              </a:r>
              <a:endParaRPr lang="en-US" sz="2800" dirty="0">
                <a:solidFill>
                  <a:srgbClr val="000000"/>
                </a:solidFill>
                <a:latin typeface="Arial" charset="0"/>
              </a:endParaRPr>
            </a:p>
          </p:txBody>
        </p:sp>
        <p:sp>
          <p:nvSpPr>
            <p:cNvPr id="61" name="Text Box 7"/>
            <p:cNvSpPr txBox="1">
              <a:spLocks noChangeArrowheads="1"/>
            </p:cNvSpPr>
            <p:nvPr/>
          </p:nvSpPr>
          <p:spPr bwMode="auto">
            <a:xfrm flipH="1">
              <a:off x="4456989" y="5546101"/>
              <a:ext cx="943602" cy="81856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E</a:t>
              </a:r>
              <a:endParaRPr lang="en-US" sz="2800" dirty="0">
                <a:solidFill>
                  <a:srgbClr val="000000"/>
                </a:solidFill>
                <a:latin typeface="Arial" charset="0"/>
              </a:endParaRPr>
            </a:p>
          </p:txBody>
        </p:sp>
        <p:sp>
          <p:nvSpPr>
            <p:cNvPr id="65" name="Text Box 8"/>
            <p:cNvSpPr txBox="1">
              <a:spLocks noChangeArrowheads="1"/>
            </p:cNvSpPr>
            <p:nvPr/>
          </p:nvSpPr>
          <p:spPr bwMode="auto">
            <a:xfrm flipH="1">
              <a:off x="5400591" y="5536647"/>
              <a:ext cx="793515" cy="119636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68" name="Freeform 3"/>
            <p:cNvSpPr>
              <a:spLocks/>
            </p:cNvSpPr>
            <p:nvPr/>
          </p:nvSpPr>
          <p:spPr bwMode="auto">
            <a:xfrm rot="12980401" flipV="1">
              <a:off x="5479477" y="5721494"/>
              <a:ext cx="300057" cy="12277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9" name="Freeform 5"/>
            <p:cNvSpPr>
              <a:spLocks/>
            </p:cNvSpPr>
            <p:nvPr/>
          </p:nvSpPr>
          <p:spPr bwMode="auto">
            <a:xfrm rot="16850319" flipV="1">
              <a:off x="4980262" y="5693374"/>
              <a:ext cx="298511" cy="14415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70" name="Text Box 2067"/>
            <p:cNvSpPr txBox="1">
              <a:spLocks noChangeArrowheads="1"/>
            </p:cNvSpPr>
            <p:nvPr/>
          </p:nvSpPr>
          <p:spPr bwMode="auto">
            <a:xfrm>
              <a:off x="5199444" y="4523337"/>
              <a:ext cx="405233" cy="598181"/>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800" b="1" dirty="0">
                <a:solidFill>
                  <a:srgbClr val="000000"/>
                </a:solidFill>
                <a:latin typeface="Arial" charset="0"/>
              </a:endParaRPr>
            </a:p>
            <a:p>
              <a:pPr algn="ctr" eaLnBrk="0" hangingPunct="0">
                <a:spcBef>
                  <a:spcPct val="50000"/>
                </a:spcBef>
              </a:pPr>
              <a:endParaRPr lang="en-US" altLang="en-US" sz="800" b="1" dirty="0">
                <a:solidFill>
                  <a:srgbClr val="000000"/>
                </a:solidFill>
                <a:latin typeface="Arial" charset="0"/>
              </a:endParaRPr>
            </a:p>
            <a:p>
              <a:pPr algn="ctr" eaLnBrk="0" hangingPunct="0">
                <a:spcBef>
                  <a:spcPct val="50000"/>
                </a:spcBef>
              </a:pPr>
              <a:endParaRPr lang="en-US" altLang="en-US" sz="800" b="1" dirty="0">
                <a:solidFill>
                  <a:srgbClr val="000000"/>
                </a:solidFill>
                <a:latin typeface="Arial" charset="0"/>
              </a:endParaRPr>
            </a:p>
          </p:txBody>
        </p:sp>
        <p:sp>
          <p:nvSpPr>
            <p:cNvPr id="71" name="TextBox 70"/>
            <p:cNvSpPr txBox="1">
              <a:spLocks noChangeArrowheads="1"/>
            </p:cNvSpPr>
            <p:nvPr/>
          </p:nvSpPr>
          <p:spPr bwMode="auto">
            <a:xfrm>
              <a:off x="680414" y="6275317"/>
              <a:ext cx="6262694" cy="787081"/>
            </a:xfrm>
            <a:prstGeom prst="rect">
              <a:avLst/>
            </a:prstGeom>
            <a:noFill/>
            <a:ln w="9525">
              <a:noFill/>
              <a:miter lim="800000"/>
              <a:headEnd/>
              <a:tailEnd/>
            </a:ln>
          </p:spPr>
          <p:txBody>
            <a:bodyPr wrap="square">
              <a:spAutoFit/>
            </a:bodyPr>
            <a:lstStyle/>
            <a:p>
              <a:pPr marL="457200" eaLnBrk="0" hangingPunct="0">
                <a:spcBef>
                  <a:spcPct val="50000"/>
                </a:spcBef>
              </a:pPr>
              <a:r>
                <a:rPr lang="en-US" altLang="en-US" b="1" dirty="0" smtClean="0">
                  <a:solidFill>
                    <a:srgbClr val="000000"/>
                  </a:solidFill>
                  <a:latin typeface="Arial" charset="0"/>
                </a:rPr>
                <a:t>- </a:t>
              </a:r>
              <a:r>
                <a:rPr lang="en-US" altLang="en-US" sz="2000" b="1" dirty="0" smtClean="0">
                  <a:solidFill>
                    <a:srgbClr val="000000"/>
                  </a:solidFill>
                  <a:latin typeface="Arial" charset="0"/>
                </a:rPr>
                <a:t>also results in collider-stratification bias (</a:t>
              </a:r>
              <a:r>
                <a:rPr lang="en-US" altLang="en-US" sz="2000" b="1" dirty="0" smtClean="0">
                  <a:solidFill>
                    <a:srgbClr val="000000"/>
                  </a:solidFill>
                  <a:latin typeface="Arial" charset="0"/>
                </a:rPr>
                <a:t>induces spurious </a:t>
              </a:r>
              <a:r>
                <a:rPr lang="en-US" altLang="en-US" sz="2000" b="1" dirty="0" smtClean="0">
                  <a:solidFill>
                    <a:srgbClr val="000000"/>
                  </a:solidFill>
                  <a:latin typeface="Arial" charset="0"/>
                </a:rPr>
                <a:t>relationship between E &amp; D)</a:t>
              </a:r>
              <a:endParaRPr lang="en-US" altLang="en-US" sz="2000" b="1" dirty="0">
                <a:solidFill>
                  <a:srgbClr val="000000"/>
                </a:solidFill>
                <a:latin typeface="Arial" charset="0"/>
              </a:endParaRPr>
            </a:p>
          </p:txBody>
        </p:sp>
        <p:sp>
          <p:nvSpPr>
            <p:cNvPr id="72" name="Freeform 5"/>
            <p:cNvSpPr>
              <a:spLocks/>
            </p:cNvSpPr>
            <p:nvPr/>
          </p:nvSpPr>
          <p:spPr bwMode="auto">
            <a:xfrm rot="18302402">
              <a:off x="5234622" y="5063157"/>
              <a:ext cx="324077" cy="20001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73" name="Text Box 2"/>
            <p:cNvSpPr txBox="1">
              <a:spLocks noChangeArrowheads="1"/>
            </p:cNvSpPr>
            <p:nvPr/>
          </p:nvSpPr>
          <p:spPr bwMode="auto">
            <a:xfrm flipH="1">
              <a:off x="4830070" y="4211549"/>
              <a:ext cx="1143000" cy="818564"/>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smtClean="0">
                  <a:solidFill>
                    <a:srgbClr val="000000"/>
                  </a:solidFill>
                  <a:latin typeface="Arial" charset="0"/>
                </a:rPr>
                <a:t>L</a:t>
              </a:r>
              <a:endParaRPr lang="en-US" sz="2800" dirty="0">
                <a:solidFill>
                  <a:srgbClr val="000000"/>
                </a:solidFill>
                <a:latin typeface="Arial" charset="0"/>
              </a:endParaRPr>
            </a:p>
          </p:txBody>
        </p:sp>
      </p:grpSp>
      <p:sp>
        <p:nvSpPr>
          <p:cNvPr id="3" name="TextBox 2"/>
          <p:cNvSpPr txBox="1"/>
          <p:nvPr/>
        </p:nvSpPr>
        <p:spPr>
          <a:xfrm>
            <a:off x="5092400" y="2052697"/>
            <a:ext cx="1765600" cy="2062103"/>
          </a:xfrm>
          <a:prstGeom prst="rect">
            <a:avLst/>
          </a:prstGeom>
          <a:noFill/>
        </p:spPr>
        <p:txBody>
          <a:bodyPr wrap="square" rtlCol="0">
            <a:spAutoFit/>
          </a:bodyPr>
          <a:lstStyle/>
          <a:p>
            <a:pPr algn="r"/>
            <a:r>
              <a:rPr lang="en-US" sz="1600" dirty="0" smtClean="0">
                <a:solidFill>
                  <a:srgbClr val="000000"/>
                </a:solidFill>
                <a:latin typeface="Arial" charset="0"/>
              </a:rPr>
              <a:t>Once you commit these to memory pattern recognition, it opens up a very efficient means for thought and communication</a:t>
            </a:r>
            <a:endParaRPr lang="en-US" sz="1600" dirty="0">
              <a:solidFill>
                <a:srgbClr val="000000"/>
              </a:solidFill>
              <a:latin typeface="Arial" charset="0"/>
            </a:endParaRPr>
          </a:p>
        </p:txBody>
      </p:sp>
      <p:grpSp>
        <p:nvGrpSpPr>
          <p:cNvPr id="42" name="Group 41"/>
          <p:cNvGrpSpPr/>
          <p:nvPr/>
        </p:nvGrpSpPr>
        <p:grpSpPr>
          <a:xfrm>
            <a:off x="228600" y="7619994"/>
            <a:ext cx="6934200" cy="1761537"/>
            <a:chOff x="457200" y="5749869"/>
            <a:chExt cx="6934200" cy="1677654"/>
          </a:xfrm>
        </p:grpSpPr>
        <p:sp>
          <p:nvSpPr>
            <p:cNvPr id="45" name="TextBox 44"/>
            <p:cNvSpPr txBox="1">
              <a:spLocks noChangeArrowheads="1"/>
            </p:cNvSpPr>
            <p:nvPr/>
          </p:nvSpPr>
          <p:spPr bwMode="auto">
            <a:xfrm>
              <a:off x="457200" y="6024789"/>
              <a:ext cx="4191000" cy="791425"/>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b="1" dirty="0">
                  <a:solidFill>
                    <a:srgbClr val="000000"/>
                  </a:solidFill>
                  <a:latin typeface="Arial" charset="0"/>
                </a:rPr>
                <a:t>5</a:t>
              </a:r>
              <a:r>
                <a:rPr lang="en-US" altLang="en-US" b="1" dirty="0" smtClean="0">
                  <a:solidFill>
                    <a:srgbClr val="000000"/>
                  </a:solidFill>
                  <a:latin typeface="Arial" charset="0"/>
                </a:rPr>
                <a:t>.  </a:t>
              </a:r>
              <a:r>
                <a:rPr lang="en-US" altLang="en-US" b="1" dirty="0" smtClean="0">
                  <a:solidFill>
                    <a:srgbClr val="000000"/>
                  </a:solidFill>
                  <a:latin typeface="Arial" charset="0"/>
                </a:rPr>
                <a:t>Conditioning on </a:t>
              </a:r>
              <a:r>
                <a:rPr lang="en-US" altLang="en-US" b="1" dirty="0" smtClean="0">
                  <a:solidFill>
                    <a:srgbClr val="000000"/>
                  </a:solidFill>
                  <a:latin typeface="Arial" charset="0"/>
                </a:rPr>
                <a:t>instrumental variable</a:t>
              </a:r>
              <a:endParaRPr lang="en-US" altLang="en-US" b="1" dirty="0">
                <a:solidFill>
                  <a:srgbClr val="000000"/>
                </a:solidFill>
                <a:latin typeface="Arial" charset="0"/>
              </a:endParaRPr>
            </a:p>
          </p:txBody>
        </p:sp>
        <p:grpSp>
          <p:nvGrpSpPr>
            <p:cNvPr id="44" name="Group 43"/>
            <p:cNvGrpSpPr/>
            <p:nvPr/>
          </p:nvGrpSpPr>
          <p:grpSpPr>
            <a:xfrm>
              <a:off x="4215809" y="5749869"/>
              <a:ext cx="2718391" cy="1088570"/>
              <a:chOff x="3606209" y="6207069"/>
              <a:chExt cx="2718391" cy="1088570"/>
            </a:xfrm>
          </p:grpSpPr>
          <p:sp>
            <p:nvSpPr>
              <p:cNvPr id="55" name="Text Box 8"/>
              <p:cNvSpPr txBox="1">
                <a:spLocks noChangeArrowheads="1"/>
              </p:cNvSpPr>
              <p:nvPr/>
            </p:nvSpPr>
            <p:spPr bwMode="auto">
              <a:xfrm flipH="1">
                <a:off x="5825392" y="6797335"/>
                <a:ext cx="499208" cy="49830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800" b="1" dirty="0" smtClean="0">
                    <a:solidFill>
                      <a:srgbClr val="000000"/>
                    </a:solidFill>
                    <a:latin typeface="Arial" charset="0"/>
                  </a:rPr>
                  <a:t>D</a:t>
                </a:r>
                <a:endParaRPr lang="en-US" sz="1600" dirty="0">
                  <a:solidFill>
                    <a:srgbClr val="000000"/>
                  </a:solidFill>
                  <a:latin typeface="Arial" charset="0"/>
                </a:endParaRPr>
              </a:p>
            </p:txBody>
          </p:sp>
          <p:sp>
            <p:nvSpPr>
              <p:cNvPr id="56" name="Text Box 8"/>
              <p:cNvSpPr txBox="1">
                <a:spLocks noChangeArrowheads="1"/>
              </p:cNvSpPr>
              <p:nvPr/>
            </p:nvSpPr>
            <p:spPr bwMode="auto">
              <a:xfrm flipH="1">
                <a:off x="4267200" y="6207069"/>
                <a:ext cx="563548" cy="49830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800" b="1" dirty="0" smtClean="0">
                    <a:solidFill>
                      <a:srgbClr val="000000"/>
                    </a:solidFill>
                    <a:latin typeface="Arial" charset="0"/>
                  </a:rPr>
                  <a:t>U</a:t>
                </a:r>
                <a:endParaRPr lang="en-US" sz="1600" dirty="0">
                  <a:solidFill>
                    <a:srgbClr val="000000"/>
                  </a:solidFill>
                  <a:latin typeface="Arial" charset="0"/>
                </a:endParaRPr>
              </a:p>
            </p:txBody>
          </p:sp>
          <p:sp>
            <p:nvSpPr>
              <p:cNvPr id="57" name="Line 4"/>
              <p:cNvSpPr>
                <a:spLocks noChangeShapeType="1"/>
              </p:cNvSpPr>
              <p:nvPr/>
            </p:nvSpPr>
            <p:spPr bwMode="auto">
              <a:xfrm>
                <a:off x="4762500" y="6472008"/>
                <a:ext cx="1159180" cy="398661"/>
              </a:xfrm>
              <a:prstGeom prst="line">
                <a:avLst/>
              </a:prstGeom>
              <a:noFill/>
              <a:ln w="76200">
                <a:solidFill>
                  <a:schemeClr val="tx1"/>
                </a:solidFill>
                <a:prstDash val="solid"/>
                <a:round/>
                <a:headEn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58" name="Text Box 7"/>
              <p:cNvSpPr txBox="1">
                <a:spLocks noChangeArrowheads="1"/>
              </p:cNvSpPr>
              <p:nvPr/>
            </p:nvSpPr>
            <p:spPr bwMode="auto">
              <a:xfrm flipH="1">
                <a:off x="3606209" y="6416333"/>
                <a:ext cx="529067" cy="410368"/>
              </a:xfrm>
              <a:prstGeom prst="rect">
                <a:avLst/>
              </a:prstGeom>
              <a:noFill/>
              <a:ln w="66675">
                <a:solidFill>
                  <a:srgbClr val="FF0000"/>
                </a:solidFill>
                <a:miter lim="800000"/>
                <a:headEnd/>
                <a:tailEnd/>
              </a:ln>
              <a:effectLst/>
            </p:spPr>
            <p:txBody>
              <a:bodyPr wrap="square" anchor="ctr">
                <a:spAutoFit/>
              </a:bodyPr>
              <a:lstStyle/>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smtClean="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endParaRPr lang="en-US" sz="400" b="1" dirty="0">
                  <a:solidFill>
                    <a:srgbClr val="000000"/>
                  </a:solidFill>
                  <a:latin typeface="Arial" charset="0"/>
                </a:endParaRPr>
              </a:p>
            </p:txBody>
          </p:sp>
          <p:sp>
            <p:nvSpPr>
              <p:cNvPr id="60" name="Text Box 7"/>
              <p:cNvSpPr txBox="1">
                <a:spLocks noChangeArrowheads="1"/>
              </p:cNvSpPr>
              <p:nvPr/>
            </p:nvSpPr>
            <p:spPr bwMode="auto">
              <a:xfrm flipH="1">
                <a:off x="3606209" y="6372365"/>
                <a:ext cx="590549" cy="498304"/>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2800" b="1" dirty="0" smtClean="0">
                    <a:solidFill>
                      <a:srgbClr val="000000"/>
                    </a:solidFill>
                    <a:latin typeface="Arial" charset="0"/>
                  </a:rPr>
                  <a:t>IV</a:t>
                </a:r>
                <a:endParaRPr lang="en-US" sz="2800" dirty="0">
                  <a:solidFill>
                    <a:srgbClr val="000000"/>
                  </a:solidFill>
                  <a:latin typeface="Arial" charset="0"/>
                </a:endParaRPr>
              </a:p>
            </p:txBody>
          </p:sp>
          <p:sp>
            <p:nvSpPr>
              <p:cNvPr id="62" name="Line 4"/>
              <p:cNvSpPr>
                <a:spLocks noChangeShapeType="1"/>
              </p:cNvSpPr>
              <p:nvPr/>
            </p:nvSpPr>
            <p:spPr bwMode="auto">
              <a:xfrm>
                <a:off x="4673474" y="6555002"/>
                <a:ext cx="330495" cy="371311"/>
              </a:xfrm>
              <a:prstGeom prst="line">
                <a:avLst/>
              </a:prstGeom>
              <a:noFill/>
              <a:ln w="76200">
                <a:solidFill>
                  <a:schemeClr val="tx1"/>
                </a:solidFill>
                <a:prstDash val="solid"/>
                <a:round/>
                <a:headEn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63" name="Text Box 8"/>
              <p:cNvSpPr txBox="1">
                <a:spLocks noChangeArrowheads="1"/>
              </p:cNvSpPr>
              <p:nvPr/>
            </p:nvSpPr>
            <p:spPr bwMode="auto">
              <a:xfrm flipH="1">
                <a:off x="4800600" y="6797335"/>
                <a:ext cx="499208" cy="498304"/>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2800" b="1" dirty="0" smtClean="0">
                    <a:solidFill>
                      <a:srgbClr val="000000"/>
                    </a:solidFill>
                    <a:latin typeface="Arial" charset="0"/>
                  </a:rPr>
                  <a:t>E</a:t>
                </a:r>
                <a:endParaRPr lang="en-US" sz="1600" dirty="0">
                  <a:solidFill>
                    <a:srgbClr val="000000"/>
                  </a:solidFill>
                  <a:latin typeface="Arial" charset="0"/>
                </a:endParaRPr>
              </a:p>
            </p:txBody>
          </p:sp>
          <p:sp>
            <p:nvSpPr>
              <p:cNvPr id="64" name="Line 4"/>
              <p:cNvSpPr>
                <a:spLocks noChangeShapeType="1"/>
              </p:cNvSpPr>
              <p:nvPr/>
            </p:nvSpPr>
            <p:spPr bwMode="auto">
              <a:xfrm>
                <a:off x="4100521" y="6797336"/>
                <a:ext cx="814379" cy="249152"/>
              </a:xfrm>
              <a:prstGeom prst="line">
                <a:avLst/>
              </a:prstGeom>
              <a:noFill/>
              <a:ln w="76200">
                <a:solidFill>
                  <a:schemeClr val="tx1"/>
                </a:solidFill>
                <a:prstDash val="solid"/>
                <a:round/>
                <a:headEn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51" name="TextBox 50"/>
            <p:cNvSpPr txBox="1">
              <a:spLocks noChangeArrowheads="1"/>
            </p:cNvSpPr>
            <p:nvPr/>
          </p:nvSpPr>
          <p:spPr bwMode="auto">
            <a:xfrm>
              <a:off x="762000" y="6548162"/>
              <a:ext cx="6629400" cy="879361"/>
            </a:xfrm>
            <a:prstGeom prst="rect">
              <a:avLst/>
            </a:prstGeom>
            <a:noFill/>
            <a:ln w="9525">
              <a:noFill/>
              <a:miter lim="800000"/>
              <a:headEnd/>
              <a:tailEnd/>
            </a:ln>
          </p:spPr>
          <p:txBody>
            <a:bodyPr wrap="square">
              <a:spAutoFit/>
            </a:bodyPr>
            <a:lstStyle/>
            <a:p>
              <a:pPr algn="ctr" eaLnBrk="0" hangingPunct="0">
                <a:spcBef>
                  <a:spcPct val="50000"/>
                </a:spcBef>
              </a:pPr>
              <a:endParaRPr lang="en-US" altLang="en-US" sz="400" b="1" dirty="0" smtClean="0">
                <a:solidFill>
                  <a:srgbClr val="000000"/>
                </a:solidFill>
                <a:latin typeface="Arial" charset="0"/>
              </a:endParaRPr>
            </a:p>
            <a:p>
              <a:pPr marL="169863" indent="-169863" eaLnBrk="0" hangingPunct="0">
                <a:spcBef>
                  <a:spcPct val="50000"/>
                </a:spcBef>
              </a:pPr>
              <a:r>
                <a:rPr lang="en-US" altLang="en-US" sz="2000" b="1" dirty="0" smtClean="0">
                  <a:solidFill>
                    <a:srgbClr val="000000"/>
                  </a:solidFill>
                  <a:latin typeface="Arial" charset="0"/>
                </a:rPr>
                <a:t>- </a:t>
              </a:r>
              <a:r>
                <a:rPr lang="en-US" altLang="en-US" sz="2000" b="1" dirty="0" smtClean="0">
                  <a:solidFill>
                    <a:srgbClr val="000000"/>
                  </a:solidFill>
                  <a:latin typeface="Arial" charset="0"/>
                </a:rPr>
                <a:t>in the presence of residual confounding by U, results in bias amplification (see </a:t>
              </a:r>
              <a:r>
                <a:rPr lang="en-US" altLang="en-US" sz="2000" b="1" dirty="0" smtClean="0">
                  <a:solidFill>
                    <a:srgbClr val="FF0000"/>
                  </a:solidFill>
                  <a:latin typeface="Arial" charset="0"/>
                </a:rPr>
                <a:t>Addt’l</a:t>
              </a:r>
              <a:r>
                <a:rPr lang="en-US" altLang="en-US" sz="2000" b="1" dirty="0" smtClean="0">
                  <a:solidFill>
                    <a:srgbClr val="FF0000"/>
                  </a:solidFill>
                  <a:latin typeface="Arial" charset="0"/>
                </a:rPr>
                <a:t> Slides</a:t>
              </a:r>
              <a:r>
                <a:rPr lang="en-US" altLang="en-US" sz="2000" b="1" dirty="0" smtClean="0">
                  <a:solidFill>
                    <a:srgbClr val="000000"/>
                  </a:solidFill>
                  <a:latin typeface="Arial" charset="0"/>
                </a:rPr>
                <a:t>)</a:t>
              </a:r>
              <a:endParaRPr lang="en-US" altLang="en-US" sz="2000" b="1" dirty="0">
                <a:solidFill>
                  <a:srgbClr val="000000"/>
                </a:solidFill>
                <a:latin typeface="Arial" charset="0"/>
              </a:endParaRPr>
            </a:p>
          </p:txBody>
        </p:sp>
      </p:grpSp>
      <p:sp>
        <p:nvSpPr>
          <p:cNvPr id="67" name="Oval 6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71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endParaRPr lang="en-US" altLang="en-US" dirty="0" smtClean="0"/>
          </a:p>
        </p:txBody>
      </p:sp>
      <p:pic>
        <p:nvPicPr>
          <p:cNvPr id="113666" name="Picture 2"/>
          <p:cNvPicPr>
            <a:picLocks noChangeAspect="1" noChangeArrowheads="1"/>
          </p:cNvPicPr>
          <p:nvPr/>
        </p:nvPicPr>
        <p:blipFill>
          <a:blip r:embed="rId3"/>
          <a:srcRect/>
          <a:stretch>
            <a:fillRect/>
          </a:stretch>
        </p:blipFill>
        <p:spPr bwMode="auto">
          <a:xfrm>
            <a:off x="160338" y="533403"/>
            <a:ext cx="6545262" cy="5121276"/>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1552581" y="6324599"/>
            <a:ext cx="4010025" cy="2667000"/>
          </a:xfrm>
          <a:prstGeom prst="rect">
            <a:avLst/>
          </a:prstGeom>
          <a:noFill/>
          <a:ln w="9525">
            <a:noFill/>
            <a:miter lim="800000"/>
            <a:headEnd/>
            <a:tailEnd/>
          </a:ln>
        </p:spPr>
      </p:pic>
      <p:sp>
        <p:nvSpPr>
          <p:cNvPr id="5" name="TextBox 4"/>
          <p:cNvSpPr txBox="1"/>
          <p:nvPr/>
        </p:nvSpPr>
        <p:spPr>
          <a:xfrm>
            <a:off x="152400" y="5638801"/>
            <a:ext cx="6553200" cy="446276"/>
          </a:xfrm>
          <a:prstGeom prst="rect">
            <a:avLst/>
          </a:prstGeom>
          <a:noFill/>
        </p:spPr>
        <p:txBody>
          <a:bodyPr wrap="square">
            <a:spAutoFit/>
          </a:bodyPr>
          <a:lstStyle/>
          <a:p>
            <a:pPr eaLnBrk="0" hangingPunct="0">
              <a:defRPr/>
            </a:pPr>
            <a:r>
              <a:rPr lang="en-US" sz="2300" dirty="0">
                <a:latin typeface="+mj-lt"/>
              </a:rPr>
              <a:t>What are the MSAS’s for </a:t>
            </a:r>
            <a:r>
              <a:rPr lang="en-US" sz="2300" dirty="0" smtClean="0">
                <a:latin typeface="+mj-lt"/>
              </a:rPr>
              <a:t>causal effect </a:t>
            </a:r>
            <a:r>
              <a:rPr lang="en-US" sz="2300" dirty="0">
                <a:latin typeface="+mj-lt"/>
              </a:rPr>
              <a:t>of S on T?</a:t>
            </a:r>
          </a:p>
        </p:txBody>
      </p:sp>
      <p:sp>
        <p:nvSpPr>
          <p:cNvPr id="2" name="TextBox 1"/>
          <p:cNvSpPr txBox="1"/>
          <p:nvPr/>
        </p:nvSpPr>
        <p:spPr>
          <a:xfrm>
            <a:off x="3429000" y="8866192"/>
            <a:ext cx="3733800" cy="430887"/>
          </a:xfrm>
          <a:prstGeom prst="rect">
            <a:avLst/>
          </a:prstGeom>
          <a:noFill/>
        </p:spPr>
        <p:txBody>
          <a:bodyPr>
            <a:spAutoFit/>
          </a:bodyPr>
          <a:lstStyle/>
          <a:p>
            <a:pPr eaLnBrk="0" hangingPunct="0">
              <a:defRPr/>
            </a:pPr>
            <a:r>
              <a:rPr lang="en-US" sz="2200" dirty="0">
                <a:latin typeface="+mn-lt"/>
              </a:rPr>
              <a:t>Which MSAS to choose?</a:t>
            </a:r>
          </a:p>
        </p:txBody>
      </p:sp>
      <p:sp>
        <p:nvSpPr>
          <p:cNvPr id="7" name="Oval 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04806"/>
            <a:ext cx="5829300" cy="747713"/>
          </a:xfrm>
        </p:spPr>
        <p:txBody>
          <a:bodyPr/>
          <a:lstStyle/>
          <a:p>
            <a:r>
              <a:rPr lang="en-US" altLang="en-US" dirty="0" smtClean="0"/>
              <a:t>Why might we decide to adjust for one MSAS over another?</a:t>
            </a:r>
          </a:p>
        </p:txBody>
      </p:sp>
      <p:sp>
        <p:nvSpPr>
          <p:cNvPr id="115714" name="Content Placeholder 2"/>
          <p:cNvSpPr>
            <a:spLocks noGrp="1"/>
          </p:cNvSpPr>
          <p:nvPr>
            <p:ph idx="1"/>
          </p:nvPr>
        </p:nvSpPr>
        <p:spPr>
          <a:xfrm>
            <a:off x="0" y="1371602"/>
            <a:ext cx="6858000" cy="7519988"/>
          </a:xfrm>
        </p:spPr>
        <p:txBody>
          <a:bodyPr/>
          <a:lstStyle/>
          <a:p>
            <a:r>
              <a:rPr lang="en-US" altLang="en-US" dirty="0" smtClean="0"/>
              <a:t>Not all variables are created equal</a:t>
            </a:r>
          </a:p>
          <a:p>
            <a:pPr marL="627063" lvl="1"/>
            <a:r>
              <a:rPr lang="en-US" altLang="en-US" dirty="0" smtClean="0"/>
              <a:t>i.e., not all variables are equally easy to control for </a:t>
            </a:r>
          </a:p>
          <a:p>
            <a:pPr lvl="1"/>
            <a:endParaRPr lang="en-US" altLang="en-US" dirty="0" smtClean="0"/>
          </a:p>
          <a:p>
            <a:r>
              <a:rPr lang="en-US" altLang="en-US" dirty="0" smtClean="0"/>
              <a:t>Some variables:</a:t>
            </a:r>
          </a:p>
          <a:p>
            <a:pPr marL="627063" lvl="1"/>
            <a:r>
              <a:rPr lang="en-US" altLang="en-US" dirty="0" smtClean="0"/>
              <a:t>Have lots of missing data</a:t>
            </a:r>
          </a:p>
          <a:p>
            <a:pPr marL="627063" lvl="1"/>
            <a:endParaRPr lang="en-US" altLang="en-US" sz="800" dirty="0" smtClean="0"/>
          </a:p>
          <a:p>
            <a:pPr marL="627063" lvl="1"/>
            <a:r>
              <a:rPr lang="en-US" altLang="en-US" dirty="0" smtClean="0"/>
              <a:t>Are poorly measured </a:t>
            </a:r>
          </a:p>
          <a:p>
            <a:pPr marL="914400" lvl="2" indent="-287338"/>
            <a:r>
              <a:rPr lang="en-US" altLang="en-US" dirty="0" smtClean="0"/>
              <a:t>Either reproducibility or validity</a:t>
            </a:r>
          </a:p>
          <a:p>
            <a:pPr marL="627063" lvl="2" indent="-285750"/>
            <a:endParaRPr lang="en-US" altLang="en-US" sz="800" dirty="0" smtClean="0"/>
          </a:p>
          <a:p>
            <a:pPr marL="627063" lvl="1"/>
            <a:r>
              <a:rPr lang="en-US" altLang="en-US" dirty="0" smtClean="0"/>
              <a:t>Difficult to quantity</a:t>
            </a:r>
          </a:p>
          <a:p>
            <a:pPr marL="914400" lvl="2" indent="-287338"/>
            <a:r>
              <a:rPr lang="en-US" altLang="en-US" dirty="0" smtClean="0"/>
              <a:t>e.g., injection drug use, or hypertension</a:t>
            </a:r>
          </a:p>
          <a:p>
            <a:pPr marL="627063" lvl="2" indent="-285750"/>
            <a:endParaRPr lang="en-US" altLang="en-US" sz="1100" dirty="0" smtClean="0"/>
          </a:p>
          <a:p>
            <a:pPr marL="627063" lvl="1"/>
            <a:r>
              <a:rPr lang="en-US" altLang="en-US" dirty="0" smtClean="0"/>
              <a:t>Difficult to specify shape of relationship with outcome</a:t>
            </a:r>
          </a:p>
          <a:p>
            <a:pPr marL="914400" lvl="2" indent="-287338"/>
            <a:r>
              <a:rPr lang="en-US" altLang="en-US" dirty="0" smtClean="0"/>
              <a:t>e.g., continuous variables</a:t>
            </a:r>
          </a:p>
          <a:p>
            <a:pPr marL="627063" lvl="2" indent="-285750"/>
            <a:endParaRPr lang="en-US" altLang="en-US" sz="800" dirty="0" smtClean="0"/>
          </a:p>
          <a:p>
            <a:pPr marL="627063" lvl="1"/>
            <a:r>
              <a:rPr lang="en-US" altLang="en-US" dirty="0" smtClean="0"/>
              <a:t>Expensive to measure</a:t>
            </a:r>
          </a:p>
          <a:p>
            <a:pPr marL="627063" lvl="1"/>
            <a:endParaRPr lang="en-US" altLang="en-US" sz="800" dirty="0" smtClean="0"/>
          </a:p>
          <a:p>
            <a:pPr marL="627063" lvl="1"/>
            <a:r>
              <a:rPr lang="en-US" altLang="en-US" dirty="0" smtClean="0"/>
              <a:t>Involve ethical issues if measured</a:t>
            </a:r>
          </a:p>
          <a:p>
            <a:pPr marL="914400" lvl="2" indent="-287338"/>
            <a:r>
              <a:rPr lang="en-US" altLang="en-US" dirty="0" smtClean="0"/>
              <a:t>e.g., illegal behavior (drug use; commercial sex)</a:t>
            </a:r>
          </a:p>
          <a:p>
            <a:pPr lvl="2"/>
            <a:endParaRPr lang="en-US" altLang="en-US" dirty="0" smtClean="0"/>
          </a:p>
          <a:p>
            <a:r>
              <a:rPr lang="en-US" altLang="en-US" dirty="0" smtClean="0"/>
              <a:t>Advice</a:t>
            </a:r>
          </a:p>
          <a:p>
            <a:pPr marL="627063" lvl="1"/>
            <a:r>
              <a:rPr lang="en-US" altLang="en-US" dirty="0" smtClean="0"/>
              <a:t>Choose MSAS which has variables that are most feasible, reproducible, accurate, and manageable</a:t>
            </a:r>
          </a:p>
          <a:p>
            <a:pPr lvl="1"/>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p:txBody>
          <a:bodyPr/>
          <a:lstStyle/>
          <a:p>
            <a:endParaRPr lang="en-US" altLang="en-US" dirty="0" smtClean="0"/>
          </a:p>
        </p:txBody>
      </p:sp>
      <p:pic>
        <p:nvPicPr>
          <p:cNvPr id="117762" name="Picture 2"/>
          <p:cNvPicPr>
            <a:picLocks noChangeAspect="1" noChangeArrowheads="1"/>
          </p:cNvPicPr>
          <p:nvPr/>
        </p:nvPicPr>
        <p:blipFill>
          <a:blip r:embed="rId3"/>
          <a:srcRect/>
          <a:stretch>
            <a:fillRect/>
          </a:stretch>
        </p:blipFill>
        <p:spPr bwMode="auto">
          <a:xfrm>
            <a:off x="160338" y="533403"/>
            <a:ext cx="6545262" cy="5121276"/>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381008" y="5943601"/>
            <a:ext cx="4010025" cy="2667000"/>
          </a:xfrm>
          <a:prstGeom prst="rect">
            <a:avLst/>
          </a:prstGeom>
          <a:noFill/>
          <a:ln w="9525">
            <a:noFill/>
            <a:miter lim="800000"/>
            <a:headEnd/>
            <a:tailEnd/>
          </a:ln>
        </p:spPr>
      </p:pic>
      <p:sp>
        <p:nvSpPr>
          <p:cNvPr id="5" name="TextBox 4"/>
          <p:cNvSpPr txBox="1"/>
          <p:nvPr/>
        </p:nvSpPr>
        <p:spPr>
          <a:xfrm>
            <a:off x="3048000" y="7421564"/>
            <a:ext cx="3505200" cy="1569660"/>
          </a:xfrm>
          <a:prstGeom prst="rect">
            <a:avLst/>
          </a:prstGeom>
          <a:noFill/>
        </p:spPr>
        <p:txBody>
          <a:bodyPr>
            <a:spAutoFit/>
          </a:bodyPr>
          <a:lstStyle/>
          <a:p>
            <a:pPr eaLnBrk="0" hangingPunct="0">
              <a:defRPr/>
            </a:pPr>
            <a:r>
              <a:rPr lang="en-US" dirty="0">
                <a:latin typeface="+mj-lt"/>
              </a:rPr>
              <a:t>Need h in all scenarios</a:t>
            </a:r>
          </a:p>
          <a:p>
            <a:pPr eaLnBrk="0" hangingPunct="0">
              <a:defRPr/>
            </a:pPr>
            <a:endParaRPr lang="en-US" dirty="0">
              <a:latin typeface="+mj-lt"/>
            </a:endParaRPr>
          </a:p>
          <a:p>
            <a:pPr eaLnBrk="0" hangingPunct="0">
              <a:defRPr/>
            </a:pPr>
            <a:r>
              <a:rPr lang="en-US"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6"/>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3"/>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119811" name="Line 4"/>
          <p:cNvSpPr>
            <a:spLocks noChangeShapeType="1"/>
          </p:cNvSpPr>
          <p:nvPr/>
        </p:nvSpPr>
        <p:spPr bwMode="auto">
          <a:xfrm>
            <a:off x="-381000" y="5867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2"/>
          <p:cNvSpPr>
            <a:spLocks noGrp="1"/>
          </p:cNvSpPr>
          <p:nvPr>
            <p:ph type="title"/>
          </p:nvPr>
        </p:nvSpPr>
        <p:spPr>
          <a:xfrm>
            <a:off x="495300" y="2"/>
            <a:ext cx="5829300" cy="747713"/>
          </a:xfrm>
        </p:spPr>
        <p:txBody>
          <a:bodyPr/>
          <a:lstStyle/>
          <a:p>
            <a:r>
              <a:rPr lang="en-US" altLang="en-US" dirty="0" smtClean="0"/>
              <a:t>The Ideal Process</a:t>
            </a:r>
          </a:p>
        </p:txBody>
      </p:sp>
      <p:sp>
        <p:nvSpPr>
          <p:cNvPr id="121858" name="Content Placeholder 3"/>
          <p:cNvSpPr>
            <a:spLocks noGrp="1"/>
          </p:cNvSpPr>
          <p:nvPr>
            <p:ph idx="1"/>
          </p:nvPr>
        </p:nvSpPr>
        <p:spPr>
          <a:xfrm>
            <a:off x="76200" y="685803"/>
            <a:ext cx="6781800" cy="3581400"/>
          </a:xfrm>
        </p:spPr>
        <p:txBody>
          <a:bodyPr/>
          <a:lstStyle/>
          <a:p>
            <a:pPr>
              <a:buFontTx/>
              <a:buNone/>
            </a:pPr>
            <a:r>
              <a:rPr lang="en-US" altLang="en-US" u="sng" dirty="0" smtClean="0"/>
              <a:t>You are confident about the DAG: it is correct</a:t>
            </a:r>
          </a:p>
          <a:p>
            <a:pPr>
              <a:buFontTx/>
              <a:buNone/>
            </a:pPr>
            <a:endParaRPr lang="en-US" altLang="en-US" sz="1000" dirty="0" smtClean="0"/>
          </a:p>
          <a:p>
            <a:r>
              <a:rPr lang="en-US" altLang="en-US" dirty="0" smtClean="0"/>
              <a:t>Find all the MSASs</a:t>
            </a:r>
          </a:p>
          <a:p>
            <a:endParaRPr lang="en-US" altLang="en-US" sz="1000" dirty="0" smtClean="0"/>
          </a:p>
          <a:p>
            <a:r>
              <a:rPr lang="en-US" altLang="en-US" dirty="0" smtClean="0"/>
              <a:t>Choose the most practical MSAS</a:t>
            </a:r>
          </a:p>
          <a:p>
            <a:endParaRPr lang="en-US" altLang="en-US" sz="1000" dirty="0" smtClean="0"/>
          </a:p>
          <a:p>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r>
              <a:rPr lang="en-US" altLang="en-US" dirty="0" smtClean="0"/>
              <a:t>Report the final adjusted measure of association (or stratum-specific estimates, if interaction present)</a:t>
            </a:r>
          </a:p>
        </p:txBody>
      </p:sp>
      <p:sp>
        <p:nvSpPr>
          <p:cNvPr id="5" name="Content Placeholder 3"/>
          <p:cNvSpPr txBox="1">
            <a:spLocks/>
          </p:cNvSpPr>
          <p:nvPr/>
        </p:nvSpPr>
        <p:spPr bwMode="auto">
          <a:xfrm>
            <a:off x="133350" y="4953003"/>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6"/>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a:t>
            </a:r>
            <a:r>
              <a:rPr lang="en-US" b="1" kern="0" dirty="0" smtClean="0">
                <a:solidFill>
                  <a:schemeClr val="tx2"/>
                </a:solidFill>
                <a:latin typeface="+mj-lt"/>
                <a:ea typeface="+mj-ea"/>
                <a:cs typeface="+mj-cs"/>
              </a:rPr>
              <a:t>Often More Realistic Situation</a:t>
            </a:r>
            <a:endParaRPr lang="en-US" b="1" kern="0" dirty="0">
              <a:solidFill>
                <a:schemeClr val="tx2"/>
              </a:solidFill>
              <a:latin typeface="+mj-lt"/>
              <a:ea typeface="+mj-ea"/>
              <a:cs typeface="+mj-cs"/>
            </a:endParaRPr>
          </a:p>
        </p:txBody>
      </p:sp>
      <p:grpSp>
        <p:nvGrpSpPr>
          <p:cNvPr id="2" name="Group 41"/>
          <p:cNvGrpSpPr>
            <a:grpSpLocks/>
          </p:cNvGrpSpPr>
          <p:nvPr/>
        </p:nvGrpSpPr>
        <p:grpSpPr bwMode="auto">
          <a:xfrm>
            <a:off x="1143000" y="5718178"/>
            <a:ext cx="4953000" cy="3579813"/>
            <a:chOff x="912" y="2144"/>
            <a:chExt cx="3120" cy="2255"/>
          </a:xfrm>
        </p:grpSpPr>
        <p:sp>
          <p:nvSpPr>
            <p:cNvPr id="8" name="Text Box 2"/>
            <p:cNvSpPr txBox="1">
              <a:spLocks noChangeArrowheads="1"/>
            </p:cNvSpPr>
            <p:nvPr/>
          </p:nvSpPr>
          <p:spPr bwMode="auto">
            <a:xfrm flipH="1">
              <a:off x="1632" y="300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7"/>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770"/>
              <a:ext cx="912" cy="4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68" y="3543"/>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41"/>
              <a:ext cx="1104"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5"/>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2"/>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Content Placeholder 3"/>
          <p:cNvSpPr txBox="1">
            <a:spLocks/>
          </p:cNvSpPr>
          <p:nvPr/>
        </p:nvSpPr>
        <p:spPr bwMode="auto">
          <a:xfrm>
            <a:off x="57150" y="4648205"/>
            <a:ext cx="6343650" cy="457199"/>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Oval 21"/>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7" name="Rectangle 2"/>
          <p:cNvSpPr>
            <a:spLocks noGrp="1" noChangeArrowheads="1"/>
          </p:cNvSpPr>
          <p:nvPr>
            <p:ph type="title"/>
          </p:nvPr>
        </p:nvSpPr>
        <p:spPr>
          <a:xfrm>
            <a:off x="457200" y="76206"/>
            <a:ext cx="5829300" cy="747713"/>
          </a:xfrm>
        </p:spPr>
        <p:txBody>
          <a:bodyPr lIns="87312" tIns="42862" rIns="87312" bIns="42862" anchor="b"/>
          <a:lstStyle/>
          <a:p>
            <a:r>
              <a:rPr lang="en-US" altLang="en-US" dirty="0" smtClean="0"/>
              <a:t>Our Original Motivating Example</a:t>
            </a:r>
          </a:p>
        </p:txBody>
      </p:sp>
      <p:graphicFrame>
        <p:nvGraphicFramePr>
          <p:cNvPr id="19574" name="Object 118"/>
          <p:cNvGraphicFramePr>
            <a:graphicFrameLocks/>
          </p:cNvGraphicFramePr>
          <p:nvPr/>
        </p:nvGraphicFramePr>
        <p:xfrm>
          <a:off x="-152399" y="3694116"/>
          <a:ext cx="3895725" cy="1258887"/>
        </p:xfrm>
        <a:graphic>
          <a:graphicData uri="http://schemas.openxmlformats.org/presentationml/2006/ole">
            <mc:AlternateContent xmlns:mc="http://schemas.openxmlformats.org/markup-compatibility/2006">
              <mc:Choice xmlns:v="urn:schemas-microsoft-com:vml" Requires="v">
                <p:oleObj spid="_x0000_s19955" name="Document" r:id="rId4" imgW="4194048" imgH="1356360" progId="Word.Document.8">
                  <p:embed/>
                </p:oleObj>
              </mc:Choice>
              <mc:Fallback>
                <p:oleObj name="Document" r:id="rId4" imgW="4194048" imgH="1356360" progId="Word.Document.8">
                  <p:embed/>
                  <p:pic>
                    <p:nvPicPr>
                      <p:cNvPr id="0" name="Picture 1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3694116"/>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8" name="Text Box 8"/>
          <p:cNvSpPr>
            <a:spLocks noGrp="1" noChangeArrowheads="1"/>
          </p:cNvSpPr>
          <p:nvPr>
            <p:ph type="body" idx="1"/>
          </p:nvPr>
        </p:nvSpPr>
        <p:spPr>
          <a:xfrm>
            <a:off x="533400" y="1679578"/>
            <a:ext cx="5830888" cy="7121526"/>
          </a:xfrm>
        </p:spPr>
        <p:txBody>
          <a:bodyPr lIns="87312" tIns="42862" rIns="87312" bIns="42862"/>
          <a:lstStyle/>
          <a:p>
            <a:pPr>
              <a:spcBef>
                <a:spcPct val="50000"/>
              </a:spcBef>
              <a:buFontTx/>
              <a:buNone/>
            </a:pPr>
            <a:r>
              <a:rPr lang="en-US" altLang="en-US" sz="1800" dirty="0" smtClean="0"/>
              <a:t> </a:t>
            </a:r>
            <a:endParaRPr lang="en-US" altLang="en-US" sz="1400" dirty="0" smtClean="0"/>
          </a:p>
        </p:txBody>
      </p:sp>
      <p:graphicFrame>
        <p:nvGraphicFramePr>
          <p:cNvPr id="19575" name="Object 119"/>
          <p:cNvGraphicFramePr>
            <a:graphicFrameLocks/>
          </p:cNvGraphicFramePr>
          <p:nvPr/>
        </p:nvGraphicFramePr>
        <p:xfrm>
          <a:off x="3505200" y="3695703"/>
          <a:ext cx="3505200" cy="1257299"/>
        </p:xfrm>
        <a:graphic>
          <a:graphicData uri="http://schemas.openxmlformats.org/presentationml/2006/ole">
            <mc:AlternateContent xmlns:mc="http://schemas.openxmlformats.org/markup-compatibility/2006">
              <mc:Choice xmlns:v="urn:schemas-microsoft-com:vml" Requires="v">
                <p:oleObj spid="_x0000_s19956" name="Document" r:id="rId6" imgW="4194048" imgH="1383792" progId="Word.Document.8">
                  <p:embed/>
                </p:oleObj>
              </mc:Choice>
              <mc:Fallback>
                <p:oleObj name="Document" r:id="rId6" imgW="4194048" imgH="1383792" progId="Word.Document.8">
                  <p:embed/>
                  <p:pic>
                    <p:nvPicPr>
                      <p:cNvPr id="0" name="Picture 1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3"/>
                        <a:ext cx="3505200" cy="12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9" name="Rectangle 16"/>
          <p:cNvSpPr>
            <a:spLocks noChangeArrowheads="1"/>
          </p:cNvSpPr>
          <p:nvPr/>
        </p:nvSpPr>
        <p:spPr bwMode="auto">
          <a:xfrm>
            <a:off x="609600" y="6161089"/>
            <a:ext cx="5830888" cy="2160586"/>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dirty="0">
              <a:latin typeface="Arial" charset="0"/>
            </a:endParaRPr>
          </a:p>
          <a:p>
            <a:pPr marL="342900" indent="-342900" eaLnBrk="0" hangingPunct="0">
              <a:spcBef>
                <a:spcPct val="20000"/>
              </a:spcBef>
            </a:pPr>
            <a:endParaRPr lang="en-US" altLang="en-US" sz="2000" dirty="0">
              <a:latin typeface="Arial" charset="0"/>
            </a:endParaRPr>
          </a:p>
        </p:txBody>
      </p:sp>
      <p:sp>
        <p:nvSpPr>
          <p:cNvPr id="19580" name="Text Box 17"/>
          <p:cNvSpPr txBox="1">
            <a:spLocks noChangeArrowheads="1"/>
          </p:cNvSpPr>
          <p:nvPr/>
        </p:nvSpPr>
        <p:spPr bwMode="auto">
          <a:xfrm>
            <a:off x="4191000" y="2185988"/>
            <a:ext cx="2667000" cy="861774"/>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OR</a:t>
            </a:r>
            <a:r>
              <a:rPr lang="en-US" altLang="en-US" sz="1400" b="1" dirty="0"/>
              <a:t> </a:t>
            </a:r>
            <a:r>
              <a:rPr lang="en-US" altLang="en-US" sz="2000" b="1" baseline="-25000" dirty="0"/>
              <a:t>crude </a:t>
            </a:r>
            <a:r>
              <a:rPr lang="en-US" altLang="en-US" sz="2000" b="1" dirty="0"/>
              <a:t>= 21.0</a:t>
            </a:r>
          </a:p>
          <a:p>
            <a:pPr algn="ctr" eaLnBrk="0" hangingPunct="0">
              <a:spcBef>
                <a:spcPct val="50000"/>
              </a:spcBef>
            </a:pPr>
            <a:r>
              <a:rPr lang="en-US" altLang="en-US" sz="2000" b="1" dirty="0"/>
              <a:t>(95</a:t>
            </a:r>
            <a:r>
              <a:rPr lang="en-US" altLang="en-US" sz="1600" b="1" dirty="0"/>
              <a:t>%</a:t>
            </a:r>
            <a:r>
              <a:rPr lang="en-US" altLang="en-US" sz="2000" b="1" dirty="0"/>
              <a:t>  CI: 16.4 - 26.9)</a:t>
            </a:r>
            <a:endParaRPr lang="en-US" altLang="en-US" dirty="0"/>
          </a:p>
        </p:txBody>
      </p:sp>
      <p:sp>
        <p:nvSpPr>
          <p:cNvPr id="19581" name="Text Box 19"/>
          <p:cNvSpPr txBox="1">
            <a:spLocks noChangeArrowheads="1"/>
          </p:cNvSpPr>
          <p:nvPr/>
        </p:nvSpPr>
        <p:spPr bwMode="auto">
          <a:xfrm>
            <a:off x="4267200" y="5010149"/>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 OR </a:t>
            </a:r>
            <a:r>
              <a:rPr lang="en-US" altLang="en-US" sz="2000" b="1" baseline="-25000" dirty="0"/>
              <a:t>no</a:t>
            </a:r>
            <a:r>
              <a:rPr lang="en-US" altLang="en-US" sz="2000" b="1" dirty="0"/>
              <a:t> </a:t>
            </a:r>
            <a:r>
              <a:rPr lang="en-US" altLang="en-US" sz="2000" b="1" baseline="-25000" dirty="0"/>
              <a:t>matches </a:t>
            </a:r>
            <a:r>
              <a:rPr lang="en-US" altLang="en-US" sz="2000" b="1" dirty="0"/>
              <a:t>= 21.0</a:t>
            </a:r>
          </a:p>
        </p:txBody>
      </p:sp>
      <p:grpSp>
        <p:nvGrpSpPr>
          <p:cNvPr id="19582" name="Group 23"/>
          <p:cNvGrpSpPr>
            <a:grpSpLocks/>
          </p:cNvGrpSpPr>
          <p:nvPr/>
        </p:nvGrpSpPr>
        <p:grpSpPr bwMode="auto">
          <a:xfrm>
            <a:off x="304800" y="1047750"/>
            <a:ext cx="5715000" cy="4991111"/>
            <a:chOff x="304800" y="1047690"/>
            <a:chExt cx="5715000" cy="4991230"/>
          </a:xfrm>
        </p:grpSpPr>
        <p:graphicFrame>
          <p:nvGraphicFramePr>
            <p:cNvPr id="19576" name="Object 120"/>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19957" name="Document" r:id="rId8" imgW="4386072" imgH="1752600" progId="Word.Document.8">
                    <p:embed/>
                  </p:oleObj>
                </mc:Choice>
                <mc:Fallback>
                  <p:oleObj name="Document" r:id="rId8" imgW="4386072" imgH="1752600" progId="Word.Document.8">
                    <p:embed/>
                    <p:pic>
                      <p:nvPicPr>
                        <p:cNvPr id="0" name="Picture 1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88"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9589"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9590" name="Text Box 7"/>
            <p:cNvSpPr txBox="1">
              <a:spLocks noChangeArrowheads="1"/>
            </p:cNvSpPr>
            <p:nvPr/>
          </p:nvSpPr>
          <p:spPr bwMode="auto">
            <a:xfrm>
              <a:off x="304800" y="342900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sp>
          <p:nvSpPr>
            <p:cNvPr id="19591" name="Text Box 9"/>
            <p:cNvSpPr txBox="1">
              <a:spLocks noChangeArrowheads="1"/>
            </p:cNvSpPr>
            <p:nvPr/>
          </p:nvSpPr>
          <p:spPr bwMode="auto">
            <a:xfrm>
              <a:off x="381000" y="104769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19592" name="Text Box 10"/>
            <p:cNvSpPr txBox="1">
              <a:spLocks noChangeArrowheads="1"/>
            </p:cNvSpPr>
            <p:nvPr/>
          </p:nvSpPr>
          <p:spPr bwMode="auto">
            <a:xfrm>
              <a:off x="3962400" y="3210579"/>
              <a:ext cx="1143000" cy="523232"/>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t>Matches Absent</a:t>
              </a:r>
            </a:p>
          </p:txBody>
        </p:sp>
        <p:sp>
          <p:nvSpPr>
            <p:cNvPr id="19593" name="Text Box 11"/>
            <p:cNvSpPr txBox="1">
              <a:spLocks noChangeArrowheads="1"/>
            </p:cNvSpPr>
            <p:nvPr/>
          </p:nvSpPr>
          <p:spPr bwMode="auto">
            <a:xfrm>
              <a:off x="1752600" y="3124200"/>
              <a:ext cx="1295400" cy="523232"/>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t>Matches Present</a:t>
              </a:r>
            </a:p>
          </p:txBody>
        </p:sp>
        <p:sp>
          <p:nvSpPr>
            <p:cNvPr id="19594" name="Text Box 18"/>
            <p:cNvSpPr txBox="1">
              <a:spLocks noChangeArrowheads="1"/>
            </p:cNvSpPr>
            <p:nvPr/>
          </p:nvSpPr>
          <p:spPr bwMode="auto">
            <a:xfrm>
              <a:off x="838200" y="5010089"/>
              <a:ext cx="22860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 </a:t>
              </a:r>
              <a:r>
                <a:rPr lang="en-US" altLang="en-US" sz="2000" b="1" dirty="0"/>
                <a:t>OR</a:t>
              </a:r>
              <a:r>
                <a:rPr lang="en-US" altLang="en-US" sz="2000" b="1" baseline="-25000" dirty="0"/>
                <a:t>matches</a:t>
              </a:r>
              <a:r>
                <a:rPr lang="en-US" altLang="en-US" sz="2000" b="1" baseline="-25000" dirty="0"/>
                <a:t> </a:t>
              </a:r>
              <a:r>
                <a:rPr lang="en-US" altLang="en-US" sz="2000" b="1" dirty="0"/>
                <a:t>= 21.0</a:t>
              </a:r>
            </a:p>
          </p:txBody>
        </p:sp>
        <p:sp>
          <p:nvSpPr>
            <p:cNvPr id="19595" name="Text Box 20"/>
            <p:cNvSpPr txBox="1">
              <a:spLocks noChangeArrowheads="1"/>
            </p:cNvSpPr>
            <p:nvPr/>
          </p:nvSpPr>
          <p:spPr bwMode="auto">
            <a:xfrm>
              <a:off x="533400" y="5638800"/>
              <a:ext cx="54864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OR</a:t>
              </a:r>
              <a:r>
                <a:rPr lang="en-US" altLang="en-US" sz="1400" b="1" dirty="0"/>
                <a:t> </a:t>
              </a:r>
              <a:r>
                <a:rPr lang="en-US" altLang="en-US" b="1" baseline="-25000" dirty="0"/>
                <a:t>adj</a:t>
              </a:r>
              <a:r>
                <a:rPr lang="en-US" altLang="en-US" b="1" baseline="-25000" dirty="0"/>
                <a:t> MH</a:t>
              </a:r>
              <a:r>
                <a:rPr lang="en-US" altLang="en-US" sz="2000" b="1" baseline="-25000" dirty="0"/>
                <a:t> </a:t>
              </a:r>
              <a:r>
                <a:rPr lang="en-US" altLang="en-US" sz="2000" b="1" dirty="0"/>
                <a:t>= 21.0    (95</a:t>
              </a:r>
              <a:r>
                <a:rPr lang="en-US" altLang="en-US" sz="1600" b="1" dirty="0"/>
                <a:t>%</a:t>
              </a:r>
              <a:r>
                <a:rPr lang="en-US" altLang="en-US" sz="2000" b="1" dirty="0"/>
                <a:t>  CI: 14.2 - 31.1)</a:t>
              </a:r>
              <a:endParaRPr lang="en-US" altLang="en-US" dirty="0"/>
            </a:p>
          </p:txBody>
        </p:sp>
      </p:grpSp>
      <p:sp>
        <p:nvSpPr>
          <p:cNvPr id="19583" name="Text Box 21"/>
          <p:cNvSpPr txBox="1">
            <a:spLocks noChangeArrowheads="1"/>
          </p:cNvSpPr>
          <p:nvPr/>
        </p:nvSpPr>
        <p:spPr bwMode="auto">
          <a:xfrm>
            <a:off x="-228600" y="6243644"/>
            <a:ext cx="6477000" cy="461665"/>
          </a:xfrm>
          <a:prstGeom prst="rect">
            <a:avLst/>
          </a:prstGeom>
          <a:noFill/>
          <a:ln w="9525">
            <a:noFill/>
            <a:miter lim="800000"/>
            <a:headEnd/>
            <a:tailEnd/>
          </a:ln>
        </p:spPr>
        <p:txBody>
          <a:bodyPr>
            <a:spAutoFit/>
          </a:bodyPr>
          <a:lstStyle/>
          <a:p>
            <a:pPr algn="ctr" eaLnBrk="0" hangingPunct="0">
              <a:spcBef>
                <a:spcPct val="50000"/>
              </a:spcBef>
            </a:pPr>
            <a:r>
              <a:rPr lang="en-US" altLang="en-US" b="1" dirty="0"/>
              <a:t>Which will you report as your final answer?</a:t>
            </a:r>
            <a:endParaRPr lang="en-US" altLang="en-US" dirty="0"/>
          </a:p>
        </p:txBody>
      </p:sp>
      <p:grpSp>
        <p:nvGrpSpPr>
          <p:cNvPr id="19584" name="Group 18"/>
          <p:cNvGrpSpPr>
            <a:grpSpLocks/>
          </p:cNvGrpSpPr>
          <p:nvPr/>
        </p:nvGrpSpPr>
        <p:grpSpPr bwMode="auto">
          <a:xfrm>
            <a:off x="-533400" y="8040829"/>
            <a:ext cx="5868988" cy="799982"/>
            <a:chOff x="-692150" y="7443292"/>
            <a:chExt cx="5869668" cy="800657"/>
          </a:xfrm>
        </p:grpSpPr>
        <p:sp>
          <p:nvSpPr>
            <p:cNvPr id="20" name="Text Box 5"/>
            <p:cNvSpPr txBox="1">
              <a:spLocks noChangeArrowheads="1"/>
            </p:cNvSpPr>
            <p:nvPr/>
          </p:nvSpPr>
          <p:spPr bwMode="auto">
            <a:xfrm rot="18904130">
              <a:off x="-692150" y="7577548"/>
              <a:ext cx="3604043" cy="462054"/>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298" y="7843502"/>
              <a:ext cx="3942220" cy="40044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741529" y="7443292"/>
              <a:ext cx="3188069" cy="462055"/>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4" name="Rectangle 2"/>
          <p:cNvSpPr>
            <a:spLocks noGrp="1" noChangeArrowheads="1"/>
          </p:cNvSpPr>
          <p:nvPr>
            <p:ph type="title"/>
          </p:nvPr>
        </p:nvSpPr>
        <p:spPr>
          <a:xfrm>
            <a:off x="419100" y="228604"/>
            <a:ext cx="5829300" cy="747713"/>
          </a:xfrm>
        </p:spPr>
        <p:txBody>
          <a:bodyPr lIns="87312" tIns="42862" rIns="87312" bIns="42862" anchor="b"/>
          <a:lstStyle/>
          <a:p>
            <a:r>
              <a:rPr lang="en-US" altLang="en-US" dirty="0" smtClean="0"/>
              <a:t>What adverse effect occurred when we adjusted for matches?</a:t>
            </a:r>
          </a:p>
        </p:txBody>
      </p:sp>
      <p:graphicFrame>
        <p:nvGraphicFramePr>
          <p:cNvPr id="20601" name="Object 121"/>
          <p:cNvGraphicFramePr>
            <a:graphicFrameLocks/>
          </p:cNvGraphicFramePr>
          <p:nvPr/>
        </p:nvGraphicFramePr>
        <p:xfrm>
          <a:off x="-152399" y="3694116"/>
          <a:ext cx="3895725" cy="1258887"/>
        </p:xfrm>
        <a:graphic>
          <a:graphicData uri="http://schemas.openxmlformats.org/presentationml/2006/ole">
            <mc:AlternateContent xmlns:mc="http://schemas.openxmlformats.org/markup-compatibility/2006">
              <mc:Choice xmlns:v="urn:schemas-microsoft-com:vml" Requires="v">
                <p:oleObj spid="_x0000_s20985" name="Document" r:id="rId4" imgW="4194048" imgH="1356360" progId="Word.Document.8">
                  <p:embed/>
                </p:oleObj>
              </mc:Choice>
              <mc:Fallback>
                <p:oleObj name="Document" r:id="rId4" imgW="4194048" imgH="1356360" progId="Word.Document.8">
                  <p:embed/>
                  <p:pic>
                    <p:nvPicPr>
                      <p:cNvPr id="0" name="Picture 1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3694116"/>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5" name="Text Box 8"/>
          <p:cNvSpPr>
            <a:spLocks noGrp="1" noChangeArrowheads="1"/>
          </p:cNvSpPr>
          <p:nvPr>
            <p:ph type="body" idx="1"/>
          </p:nvPr>
        </p:nvSpPr>
        <p:spPr>
          <a:xfrm>
            <a:off x="533400" y="1679578"/>
            <a:ext cx="5830888" cy="7121526"/>
          </a:xfrm>
        </p:spPr>
        <p:txBody>
          <a:bodyPr lIns="87312" tIns="42862" rIns="87312" bIns="42862"/>
          <a:lstStyle/>
          <a:p>
            <a:pPr>
              <a:spcBef>
                <a:spcPct val="50000"/>
              </a:spcBef>
              <a:buFontTx/>
              <a:buNone/>
            </a:pPr>
            <a:r>
              <a:rPr lang="en-US" altLang="en-US" sz="1800" dirty="0" smtClean="0"/>
              <a:t> </a:t>
            </a:r>
            <a:endParaRPr lang="en-US" altLang="en-US" sz="1400" dirty="0" smtClean="0"/>
          </a:p>
        </p:txBody>
      </p:sp>
      <p:graphicFrame>
        <p:nvGraphicFramePr>
          <p:cNvPr id="20602" name="Object 122"/>
          <p:cNvGraphicFramePr>
            <a:graphicFrameLocks/>
          </p:cNvGraphicFramePr>
          <p:nvPr/>
        </p:nvGraphicFramePr>
        <p:xfrm>
          <a:off x="3505200" y="3695703"/>
          <a:ext cx="3505200" cy="1257299"/>
        </p:xfrm>
        <a:graphic>
          <a:graphicData uri="http://schemas.openxmlformats.org/presentationml/2006/ole">
            <mc:AlternateContent xmlns:mc="http://schemas.openxmlformats.org/markup-compatibility/2006">
              <mc:Choice xmlns:v="urn:schemas-microsoft-com:vml" Requires="v">
                <p:oleObj spid="_x0000_s20986" name="Document" r:id="rId6" imgW="4194048" imgH="1383792" progId="Word.Document.8">
                  <p:embed/>
                </p:oleObj>
              </mc:Choice>
              <mc:Fallback>
                <p:oleObj name="Document" r:id="rId6" imgW="4194048" imgH="1383792" progId="Word.Document.8">
                  <p:embed/>
                  <p:pic>
                    <p:nvPicPr>
                      <p:cNvPr id="0" name="Picture 1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3"/>
                        <a:ext cx="3505200" cy="12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6" name="Rectangle 16"/>
          <p:cNvSpPr>
            <a:spLocks noChangeArrowheads="1"/>
          </p:cNvSpPr>
          <p:nvPr/>
        </p:nvSpPr>
        <p:spPr bwMode="auto">
          <a:xfrm>
            <a:off x="609600" y="6161089"/>
            <a:ext cx="5830888" cy="2160586"/>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dirty="0">
              <a:latin typeface="Arial" charset="0"/>
            </a:endParaRPr>
          </a:p>
          <a:p>
            <a:pPr marL="342900" indent="-342900" eaLnBrk="0" hangingPunct="0">
              <a:spcBef>
                <a:spcPct val="20000"/>
              </a:spcBef>
            </a:pPr>
            <a:endParaRPr lang="en-US" altLang="en-US" sz="2000" dirty="0">
              <a:latin typeface="Arial" charset="0"/>
            </a:endParaRPr>
          </a:p>
        </p:txBody>
      </p:sp>
      <p:sp>
        <p:nvSpPr>
          <p:cNvPr id="20607" name="Text Box 17"/>
          <p:cNvSpPr txBox="1">
            <a:spLocks noChangeArrowheads="1"/>
          </p:cNvSpPr>
          <p:nvPr/>
        </p:nvSpPr>
        <p:spPr bwMode="auto">
          <a:xfrm>
            <a:off x="4191000" y="2185988"/>
            <a:ext cx="2667000" cy="861774"/>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OR</a:t>
            </a:r>
            <a:r>
              <a:rPr lang="en-US" altLang="en-US" sz="1400" b="1" dirty="0"/>
              <a:t> </a:t>
            </a:r>
            <a:r>
              <a:rPr lang="en-US" altLang="en-US" sz="2000" b="1" baseline="-25000" dirty="0"/>
              <a:t>crude </a:t>
            </a:r>
            <a:r>
              <a:rPr lang="en-US" altLang="en-US" sz="2000" b="1" dirty="0"/>
              <a:t>= 21.0</a:t>
            </a:r>
          </a:p>
          <a:p>
            <a:pPr algn="ctr" eaLnBrk="0" hangingPunct="0">
              <a:spcBef>
                <a:spcPct val="50000"/>
              </a:spcBef>
            </a:pPr>
            <a:r>
              <a:rPr lang="en-US" altLang="en-US" sz="2000" b="1" dirty="0"/>
              <a:t>(95</a:t>
            </a:r>
            <a:r>
              <a:rPr lang="en-US" altLang="en-US" sz="1600" b="1" dirty="0"/>
              <a:t>%</a:t>
            </a:r>
            <a:r>
              <a:rPr lang="en-US" altLang="en-US" sz="2000" b="1" dirty="0"/>
              <a:t>  CI: 16.4 - 26.9)</a:t>
            </a:r>
            <a:endParaRPr lang="en-US" altLang="en-US" dirty="0"/>
          </a:p>
        </p:txBody>
      </p:sp>
      <p:sp>
        <p:nvSpPr>
          <p:cNvPr id="20608" name="Text Box 19"/>
          <p:cNvSpPr txBox="1">
            <a:spLocks noChangeArrowheads="1"/>
          </p:cNvSpPr>
          <p:nvPr/>
        </p:nvSpPr>
        <p:spPr bwMode="auto">
          <a:xfrm>
            <a:off x="4267200" y="5010149"/>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 OR </a:t>
            </a:r>
            <a:r>
              <a:rPr lang="en-US" altLang="en-US" sz="2000" b="1" baseline="-25000" dirty="0"/>
              <a:t>no</a:t>
            </a:r>
            <a:r>
              <a:rPr lang="en-US" altLang="en-US" sz="2000" b="1" dirty="0"/>
              <a:t> </a:t>
            </a:r>
            <a:r>
              <a:rPr lang="en-US" altLang="en-US" sz="2000" b="1" baseline="-25000" dirty="0"/>
              <a:t>matches </a:t>
            </a:r>
            <a:r>
              <a:rPr lang="en-US" altLang="en-US" sz="2000" b="1" dirty="0"/>
              <a:t>= 21.0</a:t>
            </a:r>
          </a:p>
        </p:txBody>
      </p:sp>
      <p:grpSp>
        <p:nvGrpSpPr>
          <p:cNvPr id="20609" name="Group 23"/>
          <p:cNvGrpSpPr>
            <a:grpSpLocks/>
          </p:cNvGrpSpPr>
          <p:nvPr/>
        </p:nvGrpSpPr>
        <p:grpSpPr bwMode="auto">
          <a:xfrm>
            <a:off x="304800" y="1047750"/>
            <a:ext cx="5715000" cy="4991111"/>
            <a:chOff x="304800" y="1047690"/>
            <a:chExt cx="5715000" cy="4991230"/>
          </a:xfrm>
        </p:grpSpPr>
        <p:graphicFrame>
          <p:nvGraphicFramePr>
            <p:cNvPr id="20603" name="Object 123"/>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20987" name="Document" r:id="rId8" imgW="4386072" imgH="1752600" progId="Word.Document.8">
                    <p:embed/>
                  </p:oleObj>
                </mc:Choice>
                <mc:Fallback>
                  <p:oleObj name="Document" r:id="rId8" imgW="4386072" imgH="1752600" progId="Word.Document.8">
                    <p:embed/>
                    <p:pic>
                      <p:nvPicPr>
                        <p:cNvPr id="0" name="Picture 1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5"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0616"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0617" name="Text Box 7"/>
            <p:cNvSpPr txBox="1">
              <a:spLocks noChangeArrowheads="1"/>
            </p:cNvSpPr>
            <p:nvPr/>
          </p:nvSpPr>
          <p:spPr bwMode="auto">
            <a:xfrm>
              <a:off x="304800" y="342900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sp>
          <p:nvSpPr>
            <p:cNvPr id="20618" name="Text Box 9"/>
            <p:cNvSpPr txBox="1">
              <a:spLocks noChangeArrowheads="1"/>
            </p:cNvSpPr>
            <p:nvPr/>
          </p:nvSpPr>
          <p:spPr bwMode="auto">
            <a:xfrm>
              <a:off x="381000" y="1047690"/>
              <a:ext cx="1752600" cy="40012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20619" name="Text Box 10"/>
            <p:cNvSpPr txBox="1">
              <a:spLocks noChangeArrowheads="1"/>
            </p:cNvSpPr>
            <p:nvPr/>
          </p:nvSpPr>
          <p:spPr bwMode="auto">
            <a:xfrm>
              <a:off x="3962400" y="3210579"/>
              <a:ext cx="1143000" cy="523232"/>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t>Matches Absent</a:t>
              </a:r>
            </a:p>
          </p:txBody>
        </p:sp>
        <p:sp>
          <p:nvSpPr>
            <p:cNvPr id="20620" name="Text Box 11"/>
            <p:cNvSpPr txBox="1">
              <a:spLocks noChangeArrowheads="1"/>
            </p:cNvSpPr>
            <p:nvPr/>
          </p:nvSpPr>
          <p:spPr bwMode="auto">
            <a:xfrm>
              <a:off x="1752600" y="3124200"/>
              <a:ext cx="1295400" cy="523232"/>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t>Matches Present</a:t>
              </a:r>
            </a:p>
          </p:txBody>
        </p:sp>
        <p:sp>
          <p:nvSpPr>
            <p:cNvPr id="20621" name="Text Box 18"/>
            <p:cNvSpPr txBox="1">
              <a:spLocks noChangeArrowheads="1"/>
            </p:cNvSpPr>
            <p:nvPr/>
          </p:nvSpPr>
          <p:spPr bwMode="auto">
            <a:xfrm>
              <a:off x="838200" y="5010089"/>
              <a:ext cx="22860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 </a:t>
              </a:r>
              <a:r>
                <a:rPr lang="en-US" altLang="en-US" sz="2000" b="1" dirty="0"/>
                <a:t>OR</a:t>
              </a:r>
              <a:r>
                <a:rPr lang="en-US" altLang="en-US" sz="2000" b="1" baseline="-25000" dirty="0"/>
                <a:t>matches</a:t>
              </a:r>
              <a:r>
                <a:rPr lang="en-US" altLang="en-US" sz="2000" b="1" baseline="-25000" dirty="0"/>
                <a:t> </a:t>
              </a:r>
              <a:r>
                <a:rPr lang="en-US" altLang="en-US" sz="2000" b="1" dirty="0"/>
                <a:t>= 21.0</a:t>
              </a:r>
            </a:p>
          </p:txBody>
        </p:sp>
        <p:sp>
          <p:nvSpPr>
            <p:cNvPr id="20622" name="Text Box 20"/>
            <p:cNvSpPr txBox="1">
              <a:spLocks noChangeArrowheads="1"/>
            </p:cNvSpPr>
            <p:nvPr/>
          </p:nvSpPr>
          <p:spPr bwMode="auto">
            <a:xfrm>
              <a:off x="533400" y="5638800"/>
              <a:ext cx="5486400" cy="40012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OR</a:t>
              </a:r>
              <a:r>
                <a:rPr lang="en-US" altLang="en-US" sz="1400" b="1" dirty="0"/>
                <a:t> </a:t>
              </a:r>
              <a:r>
                <a:rPr lang="en-US" altLang="en-US" b="1" baseline="-25000" dirty="0"/>
                <a:t>adj</a:t>
              </a:r>
              <a:r>
                <a:rPr lang="en-US" altLang="en-US" b="1" baseline="-25000" dirty="0"/>
                <a:t> MH</a:t>
              </a:r>
              <a:r>
                <a:rPr lang="en-US" altLang="en-US" sz="2000" b="1" baseline="-25000" dirty="0"/>
                <a:t> </a:t>
              </a:r>
              <a:r>
                <a:rPr lang="en-US" altLang="en-US" sz="2000" b="1" dirty="0"/>
                <a:t>= 21.0    (95</a:t>
              </a:r>
              <a:r>
                <a:rPr lang="en-US" altLang="en-US" sz="1600" b="1" dirty="0"/>
                <a:t>%</a:t>
              </a:r>
              <a:r>
                <a:rPr lang="en-US" altLang="en-US" sz="2000" b="1" dirty="0"/>
                <a:t>  CI: 14.2 - 31.1)</a:t>
              </a:r>
              <a:endParaRPr lang="en-US" altLang="en-US" dirty="0"/>
            </a:p>
          </p:txBody>
        </p:sp>
      </p:grpSp>
      <p:sp>
        <p:nvSpPr>
          <p:cNvPr id="20610" name="Text Box 21"/>
          <p:cNvSpPr txBox="1">
            <a:spLocks noChangeArrowheads="1"/>
          </p:cNvSpPr>
          <p:nvPr/>
        </p:nvSpPr>
        <p:spPr bwMode="auto">
          <a:xfrm>
            <a:off x="-228600" y="6243644"/>
            <a:ext cx="6477000" cy="461665"/>
          </a:xfrm>
          <a:prstGeom prst="rect">
            <a:avLst/>
          </a:prstGeom>
          <a:noFill/>
          <a:ln w="9525">
            <a:noFill/>
            <a:miter lim="800000"/>
            <a:headEnd/>
            <a:tailEnd/>
          </a:ln>
        </p:spPr>
        <p:txBody>
          <a:bodyPr>
            <a:spAutoFit/>
          </a:bodyPr>
          <a:lstStyle/>
          <a:p>
            <a:pPr algn="ctr" eaLnBrk="0" hangingPunct="0">
              <a:spcBef>
                <a:spcPct val="50000"/>
              </a:spcBef>
            </a:pPr>
            <a:r>
              <a:rPr lang="en-US" altLang="en-US" b="1" dirty="0"/>
              <a:t>Which will you report as your final answer?</a:t>
            </a:r>
            <a:endParaRPr lang="en-US" altLang="en-US" dirty="0"/>
          </a:p>
        </p:txBody>
      </p:sp>
      <p:grpSp>
        <p:nvGrpSpPr>
          <p:cNvPr id="20611" name="Group 18"/>
          <p:cNvGrpSpPr>
            <a:grpSpLocks/>
          </p:cNvGrpSpPr>
          <p:nvPr/>
        </p:nvGrpSpPr>
        <p:grpSpPr bwMode="auto">
          <a:xfrm>
            <a:off x="-26988" y="7959859"/>
            <a:ext cx="5362576" cy="880950"/>
            <a:chOff x="-185571" y="7362426"/>
            <a:chExt cx="5363089" cy="881523"/>
          </a:xfrm>
        </p:grpSpPr>
        <p:sp>
          <p:nvSpPr>
            <p:cNvPr id="20" name="Text Box 5"/>
            <p:cNvSpPr txBox="1">
              <a:spLocks noChangeArrowheads="1"/>
            </p:cNvSpPr>
            <p:nvPr/>
          </p:nvSpPr>
          <p:spPr bwMode="auto">
            <a:xfrm rot="18904130">
              <a:off x="-185571" y="7362426"/>
              <a:ext cx="3005425" cy="461965"/>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378" y="7843579"/>
              <a:ext cx="3942140" cy="400370"/>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693989" y="7475215"/>
              <a:ext cx="3253098" cy="461965"/>
            </a:xfrm>
            <a:prstGeom prst="rect">
              <a:avLst/>
            </a:prstGeom>
            <a:noFill/>
            <a:ln w="25400"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
        <p:nvSpPr>
          <p:cNvPr id="24" name="Text Box 21"/>
          <p:cNvSpPr txBox="1">
            <a:spLocks noChangeArrowheads="1"/>
          </p:cNvSpPr>
          <p:nvPr/>
        </p:nvSpPr>
        <p:spPr bwMode="auto">
          <a:xfrm>
            <a:off x="4533900" y="7467602"/>
            <a:ext cx="2118360" cy="1938992"/>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FF0000"/>
                </a:solidFill>
                <a:latin typeface="+mn-lt"/>
              </a:rPr>
              <a:t>We have suffered a precision penalty by adjustment</a:t>
            </a:r>
            <a:endParaRPr lang="en-US" altLang="en-US" dirty="0">
              <a:solidFill>
                <a:srgbClr val="FF0000"/>
              </a:solidFill>
              <a:latin typeface="+mn-lt"/>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6567493"/>
            <a:ext cx="6858000" cy="747713"/>
          </a:xfrm>
        </p:spPr>
        <p:txBody>
          <a:bodyPr/>
          <a:lstStyle/>
          <a:p>
            <a:r>
              <a:rPr lang="en-US" altLang="en-US" sz="3200" dirty="0" smtClean="0"/>
              <a:t>No indication from the DAG that Matches should be controlled for</a:t>
            </a:r>
            <a:br>
              <a:rPr lang="en-US" altLang="en-US" sz="3200" dirty="0" smtClean="0"/>
            </a:br>
            <a:r>
              <a:rPr lang="en-US" altLang="en-US" sz="3200" dirty="0"/>
              <a:t/>
            </a:r>
            <a:br>
              <a:rPr lang="en-US" altLang="en-US" sz="3200" dirty="0"/>
            </a:br>
            <a:r>
              <a:rPr lang="en-US" altLang="en-US" sz="3200" dirty="0" smtClean="0"/>
              <a:t>Don’t adjust for things</a:t>
            </a:r>
            <a:br>
              <a:rPr lang="en-US" altLang="en-US" sz="3200" dirty="0" smtClean="0"/>
            </a:br>
            <a:r>
              <a:rPr lang="en-US" altLang="en-US" sz="3200" dirty="0" smtClean="0"/>
              <a:t> you don’t need to (because it can sometimes cause you trouble)</a:t>
            </a:r>
          </a:p>
        </p:txBody>
      </p:sp>
      <p:sp>
        <p:nvSpPr>
          <p:cNvPr id="7" name="Line 4"/>
          <p:cNvSpPr>
            <a:spLocks noChangeShapeType="1"/>
          </p:cNvSpPr>
          <p:nvPr/>
        </p:nvSpPr>
        <p:spPr bwMode="auto">
          <a:xfrm>
            <a:off x="2743200" y="44958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9" name="Text Box 6"/>
          <p:cNvSpPr txBox="1">
            <a:spLocks noChangeArrowheads="1"/>
          </p:cNvSpPr>
          <p:nvPr/>
        </p:nvSpPr>
        <p:spPr bwMode="auto">
          <a:xfrm>
            <a:off x="3352800" y="4536972"/>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Text Box 7"/>
          <p:cNvSpPr txBox="1">
            <a:spLocks noChangeArrowheads="1"/>
          </p:cNvSpPr>
          <p:nvPr/>
        </p:nvSpPr>
        <p:spPr bwMode="auto">
          <a:xfrm flipH="1">
            <a:off x="457200" y="4184546"/>
            <a:ext cx="23622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Smoking</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00600" y="3550430"/>
            <a:ext cx="18288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Lung Cancer</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371600" y="2005700"/>
            <a:ext cx="24384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Matches</a:t>
            </a:r>
            <a:endParaRPr lang="en-US" sz="3600" dirty="0">
              <a:solidFill>
                <a:srgbClr val="000000"/>
              </a:solidFill>
              <a:latin typeface="Arial" charset="0"/>
            </a:endParaRPr>
          </a:p>
        </p:txBody>
      </p:sp>
      <p:sp>
        <p:nvSpPr>
          <p:cNvPr id="13" name="Freeform 14"/>
          <p:cNvSpPr>
            <a:spLocks/>
          </p:cNvSpPr>
          <p:nvPr/>
        </p:nvSpPr>
        <p:spPr bwMode="auto">
          <a:xfrm rot="16951820" flipV="1">
            <a:off x="1282702" y="3156896"/>
            <a:ext cx="1590674"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0" y="304800"/>
            <a:ext cx="6858000" cy="747713"/>
          </a:xfrm>
        </p:spPr>
        <p:txBody>
          <a:bodyPr/>
          <a:lstStyle/>
          <a:p>
            <a:r>
              <a:rPr lang="en-US" altLang="en-US" dirty="0" smtClean="0"/>
              <a:t>Effect of Adjustment on Precision (Variance)</a:t>
            </a:r>
          </a:p>
        </p:txBody>
      </p:sp>
      <p:sp>
        <p:nvSpPr>
          <p:cNvPr id="50179" name="Rectangle 3"/>
          <p:cNvSpPr>
            <a:spLocks noGrp="1" noChangeArrowheads="1"/>
          </p:cNvSpPr>
          <p:nvPr>
            <p:ph type="body" idx="1"/>
          </p:nvPr>
        </p:nvSpPr>
        <p:spPr>
          <a:xfrm>
            <a:off x="0" y="914400"/>
            <a:ext cx="6858000" cy="7519988"/>
          </a:xfrm>
        </p:spPr>
        <p:txBody>
          <a:bodyPr/>
          <a:lstStyle/>
          <a:p>
            <a:pPr>
              <a:defRPr/>
            </a:pPr>
            <a:endParaRPr lang="en-US" altLang="en-US" dirty="0" smtClean="0"/>
          </a:p>
          <a:p>
            <a:pPr>
              <a:defRPr/>
            </a:pPr>
            <a:r>
              <a:rPr lang="en-US" altLang="en-US" dirty="0" smtClean="0"/>
              <a:t>Adjustment (e.g., stratification) is not always “all good”</a:t>
            </a:r>
          </a:p>
          <a:p>
            <a:pPr>
              <a:defRPr/>
            </a:pPr>
            <a:endParaRPr lang="en-US" altLang="en-US" dirty="0" smtClean="0"/>
          </a:p>
          <a:p>
            <a:pPr>
              <a:defRPr/>
            </a:pPr>
            <a:r>
              <a:rPr lang="en-US" altLang="en-US" dirty="0" smtClean="0"/>
              <a:t>Adjustment can </a:t>
            </a:r>
            <a:r>
              <a:rPr lang="en-US" altLang="en-US" u="sng" dirty="0" smtClean="0"/>
              <a:t>increase or decrease</a:t>
            </a:r>
            <a:r>
              <a:rPr lang="en-US" altLang="en-US" dirty="0" smtClean="0"/>
              <a:t> standard errors   (and CI’s) depending upon:</a:t>
            </a:r>
          </a:p>
          <a:p>
            <a:pPr marL="628650" lvl="1">
              <a:defRPr/>
            </a:pPr>
            <a:r>
              <a:rPr lang="en-US" altLang="en-US" dirty="0" smtClean="0"/>
              <a:t>Nature of outcome (interval scale vs. binary)</a:t>
            </a:r>
          </a:p>
          <a:p>
            <a:pPr marL="628650" lvl="1">
              <a:defRPr/>
            </a:pPr>
            <a:r>
              <a:rPr lang="en-US" altLang="en-US" dirty="0" smtClean="0"/>
              <a:t>Method of adjustment (stratification vs. regression)</a:t>
            </a:r>
          </a:p>
          <a:p>
            <a:pPr marL="628650" lvl="1">
              <a:defRPr/>
            </a:pPr>
            <a:r>
              <a:rPr lang="en-US" altLang="en-US" dirty="0" smtClean="0"/>
              <a:t>Strength of association between “potential” confounding factor and exposure/disease</a:t>
            </a:r>
          </a:p>
          <a:p>
            <a:pPr marL="742950" lvl="2" indent="-114300">
              <a:defRPr/>
            </a:pPr>
            <a:r>
              <a:rPr lang="en-US" altLang="en-US" dirty="0" smtClean="0"/>
              <a:t> “potential” because as last slide illustrates, the uninitiated may decide to adjust for non-confounders</a:t>
            </a:r>
          </a:p>
          <a:p>
            <a:pPr lvl="1">
              <a:defRPr/>
            </a:pPr>
            <a:endParaRPr lang="en-US" altLang="en-US" dirty="0" smtClean="0"/>
          </a:p>
          <a:p>
            <a:pPr>
              <a:defRPr/>
            </a:pPr>
            <a:r>
              <a:rPr lang="en-US" altLang="en-US" dirty="0" smtClean="0"/>
              <a:t>Not always straightforward to predict effect on precision</a:t>
            </a:r>
          </a:p>
          <a:p>
            <a:pPr>
              <a:defRPr/>
            </a:pPr>
            <a:endParaRPr lang="en-US" altLang="en-US" sz="1100" dirty="0" smtClean="0"/>
          </a:p>
          <a:p>
            <a:pPr>
              <a:defRPr/>
            </a:pPr>
            <a:r>
              <a:rPr lang="en-US" altLang="en-US" dirty="0" smtClean="0"/>
              <a:t>Good news: </a:t>
            </a:r>
          </a:p>
          <a:p>
            <a:pPr lvl="1">
              <a:defRPr/>
            </a:pPr>
            <a:r>
              <a:rPr lang="en-US" altLang="en-US" dirty="0" smtClean="0"/>
              <a:t>adjustment for strong confounders removes bias and often improves precision</a:t>
            </a:r>
          </a:p>
          <a:p>
            <a:pPr lvl="1">
              <a:defRPr/>
            </a:pPr>
            <a:r>
              <a:rPr lang="en-US" altLang="en-US" dirty="0"/>
              <a:t>a</a:t>
            </a:r>
            <a:r>
              <a:rPr lang="en-US" altLang="en-US" dirty="0" smtClean="0"/>
              <a:t>djustment for strong determinants of outcome often improves precision</a:t>
            </a:r>
          </a:p>
          <a:p>
            <a:pPr>
              <a:defRPr/>
            </a:pPr>
            <a:endParaRPr lang="en-US" altLang="en-US" sz="900" dirty="0" smtClean="0"/>
          </a:p>
          <a:p>
            <a:pPr>
              <a:defRPr/>
            </a:pPr>
            <a:r>
              <a:rPr lang="en-US" altLang="en-US" dirty="0" smtClean="0"/>
              <a:t>Bad news: </a:t>
            </a:r>
          </a:p>
          <a:p>
            <a:pPr lvl="1">
              <a:defRPr/>
            </a:pPr>
            <a:r>
              <a:rPr lang="en-US" altLang="en-US" dirty="0" smtClean="0"/>
              <a:t>adjustment for non-confounders</a:t>
            </a:r>
            <a:r>
              <a:rPr lang="en-US" altLang="en-US" spc="-250" dirty="0" smtClean="0"/>
              <a:t>,  </a:t>
            </a:r>
            <a:r>
              <a:rPr lang="en-US" altLang="en-US" dirty="0" smtClean="0"/>
              <a:t>weak determinants of outcome, or less-than-strong confounders</a:t>
            </a:r>
            <a:r>
              <a:rPr lang="en-US" altLang="en-US" spc="-250" dirty="0" smtClean="0"/>
              <a:t> </a:t>
            </a:r>
            <a:r>
              <a:rPr lang="en-US" altLang="en-US" dirty="0" smtClean="0"/>
              <a:t>often (not always) worsens precision</a:t>
            </a:r>
          </a:p>
          <a:p>
            <a:pPr lvl="1">
              <a:buFontTx/>
              <a:buNone/>
              <a:defRPr/>
            </a:pPr>
            <a:endParaRPr lang="en-US" altLang="en-US" dirty="0" smtClean="0"/>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6" name="Rectangle 2"/>
          <p:cNvSpPr>
            <a:spLocks noGrp="1" noChangeArrowheads="1"/>
          </p:cNvSpPr>
          <p:nvPr>
            <p:ph type="title"/>
          </p:nvPr>
        </p:nvSpPr>
        <p:spPr>
          <a:xfrm>
            <a:off x="0" y="-76196"/>
            <a:ext cx="6858000" cy="747713"/>
          </a:xfrm>
        </p:spPr>
        <p:txBody>
          <a:bodyPr lIns="87312" tIns="42862" rIns="87312" bIns="42862" anchor="b"/>
          <a:lstStyle/>
          <a:p>
            <a:r>
              <a:rPr lang="en-US" altLang="en-US" sz="2300" dirty="0" smtClean="0"/>
              <a:t>Spermicides, Maternal Age &amp; Down Syndrome</a:t>
            </a:r>
          </a:p>
        </p:txBody>
      </p:sp>
      <p:graphicFrame>
        <p:nvGraphicFramePr>
          <p:cNvPr id="21652" name="Object 148"/>
          <p:cNvGraphicFramePr>
            <a:graphicFrameLocks/>
          </p:cNvGraphicFramePr>
          <p:nvPr/>
        </p:nvGraphicFramePr>
        <p:xfrm>
          <a:off x="0" y="2133603"/>
          <a:ext cx="4400550" cy="1619250"/>
        </p:xfrm>
        <a:graphic>
          <a:graphicData uri="http://schemas.openxmlformats.org/presentationml/2006/ole">
            <mc:AlternateContent xmlns:mc="http://schemas.openxmlformats.org/markup-compatibility/2006">
              <mc:Choice xmlns:v="urn:schemas-microsoft-com:vml" Requires="v">
                <p:oleObj spid="_x0000_s22164" name="Document" r:id="rId4" imgW="4399788" imgH="1638300" progId="Word.Document.8">
                  <p:embed/>
                </p:oleObj>
              </mc:Choice>
              <mc:Fallback>
                <p:oleObj name="Document" r:id="rId4" imgW="4399788" imgH="1638300" progId="Word.Document.8">
                  <p:embed/>
                  <p:pic>
                    <p:nvPicPr>
                      <p:cNvPr id="0" name="Picture 1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3"/>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53" name="Object 149"/>
          <p:cNvGraphicFramePr>
            <a:graphicFrameLocks/>
          </p:cNvGraphicFramePr>
          <p:nvPr/>
        </p:nvGraphicFramePr>
        <p:xfrm>
          <a:off x="3343283" y="2127249"/>
          <a:ext cx="4519613" cy="1682750"/>
        </p:xfrm>
        <a:graphic>
          <a:graphicData uri="http://schemas.openxmlformats.org/presentationml/2006/ole">
            <mc:AlternateContent xmlns:mc="http://schemas.openxmlformats.org/markup-compatibility/2006">
              <mc:Choice xmlns:v="urn:schemas-microsoft-com:vml" Requires="v">
                <p:oleObj spid="_x0000_s22165" name="Document" r:id="rId6" imgW="4533900" imgH="1697736" progId="Word.Document.8">
                  <p:embed/>
                </p:oleObj>
              </mc:Choice>
              <mc:Fallback>
                <p:oleObj name="Document" r:id="rId6" imgW="4533900" imgH="1697736" progId="Word.Document.8">
                  <p:embed/>
                  <p:pic>
                    <p:nvPicPr>
                      <p:cNvPr id="0" name="Picture 1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83" y="2127249"/>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657" name="Group 18"/>
          <p:cNvGrpSpPr>
            <a:grpSpLocks/>
          </p:cNvGrpSpPr>
          <p:nvPr/>
        </p:nvGrpSpPr>
        <p:grpSpPr bwMode="auto">
          <a:xfrm>
            <a:off x="228600" y="838202"/>
            <a:ext cx="6000750" cy="2700361"/>
            <a:chOff x="228600" y="1295400"/>
            <a:chExt cx="6000750" cy="2700780"/>
          </a:xfrm>
        </p:grpSpPr>
        <p:graphicFrame>
          <p:nvGraphicFramePr>
            <p:cNvPr id="21654" name="Object 150"/>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2166" name="Document" r:id="rId8" imgW="6100572" imgH="2741676" progId="Word.Document.8">
                    <p:embed/>
                  </p:oleObj>
                </mc:Choice>
                <mc:Fallback>
                  <p:oleObj name="Document" r:id="rId8" imgW="6100572" imgH="2741676" progId="Word.Document.8">
                    <p:embed/>
                    <p:pic>
                      <p:nvPicPr>
                        <p:cNvPr id="0" name="Picture 15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64" name="Text Box 6"/>
            <p:cNvSpPr txBox="1">
              <a:spLocks noChangeArrowheads="1"/>
            </p:cNvSpPr>
            <p:nvPr/>
          </p:nvSpPr>
          <p:spPr bwMode="auto">
            <a:xfrm>
              <a:off x="1905000" y="2133601"/>
              <a:ext cx="1295400" cy="369389"/>
            </a:xfrm>
            <a:prstGeom prst="rect">
              <a:avLst/>
            </a:prstGeom>
            <a:noFill/>
            <a:ln w="9525">
              <a:noFill/>
              <a:miter lim="800000"/>
              <a:headEnd/>
              <a:tailEnd/>
            </a:ln>
          </p:spPr>
          <p:txBody>
            <a:bodyPr>
              <a:spAutoFit/>
            </a:bodyPr>
            <a:lstStyle/>
            <a:p>
              <a:pPr eaLnBrk="0" hangingPunct="0">
                <a:spcBef>
                  <a:spcPct val="50000"/>
                </a:spcBef>
              </a:pPr>
              <a:r>
                <a:rPr lang="en-US" altLang="en-US" sz="1800" dirty="0"/>
                <a:t>Age &lt; 35</a:t>
              </a:r>
            </a:p>
          </p:txBody>
        </p:sp>
        <p:sp>
          <p:nvSpPr>
            <p:cNvPr id="21665" name="Text Box 7"/>
            <p:cNvSpPr txBox="1">
              <a:spLocks noChangeArrowheads="1"/>
            </p:cNvSpPr>
            <p:nvPr/>
          </p:nvSpPr>
          <p:spPr bwMode="auto">
            <a:xfrm>
              <a:off x="4343400" y="2209800"/>
              <a:ext cx="1828800" cy="369389"/>
            </a:xfrm>
            <a:prstGeom prst="rect">
              <a:avLst/>
            </a:prstGeom>
            <a:noFill/>
            <a:ln w="9525">
              <a:noFill/>
              <a:miter lim="800000"/>
              <a:headEnd/>
              <a:tailEnd/>
            </a:ln>
          </p:spPr>
          <p:txBody>
            <a:bodyPr>
              <a:spAutoFit/>
            </a:bodyPr>
            <a:lstStyle/>
            <a:p>
              <a:pPr eaLnBrk="0" hangingPunct="0">
                <a:spcBef>
                  <a:spcPct val="50000"/>
                </a:spcBef>
              </a:pPr>
              <a:r>
                <a:rPr lang="en-US" altLang="en-US" sz="1800" dirty="0"/>
                <a:t>Age </a:t>
              </a:r>
              <a:r>
                <a:rPr lang="en-US" altLang="en-US" sz="1800" u="sng" dirty="0"/>
                <a:t>&gt;</a:t>
              </a:r>
              <a:r>
                <a:rPr lang="en-US" altLang="en-US" sz="1800" dirty="0"/>
                <a:t> 35</a:t>
              </a:r>
            </a:p>
          </p:txBody>
        </p:sp>
        <p:sp>
          <p:nvSpPr>
            <p:cNvPr id="2166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166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1668" name="Text Box 10"/>
            <p:cNvSpPr txBox="1">
              <a:spLocks noChangeArrowheads="1"/>
            </p:cNvSpPr>
            <p:nvPr/>
          </p:nvSpPr>
          <p:spPr bwMode="auto">
            <a:xfrm>
              <a:off x="304800" y="1295400"/>
              <a:ext cx="1219200" cy="400172"/>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21669" name="Text Box 11"/>
            <p:cNvSpPr txBox="1">
              <a:spLocks noChangeArrowheads="1"/>
            </p:cNvSpPr>
            <p:nvPr/>
          </p:nvSpPr>
          <p:spPr bwMode="auto">
            <a:xfrm>
              <a:off x="228600" y="2286002"/>
              <a:ext cx="1295400" cy="400172"/>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sp>
          <p:nvSpPr>
            <p:cNvPr id="21670" name="Text Box 13"/>
            <p:cNvSpPr txBox="1">
              <a:spLocks noChangeArrowheads="1"/>
            </p:cNvSpPr>
            <p:nvPr/>
          </p:nvSpPr>
          <p:spPr bwMode="auto">
            <a:xfrm>
              <a:off x="20534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3.4</a:t>
              </a:r>
            </a:p>
          </p:txBody>
        </p:sp>
        <p:sp>
          <p:nvSpPr>
            <p:cNvPr id="21671" name="Text Box 14"/>
            <p:cNvSpPr txBox="1">
              <a:spLocks noChangeArrowheads="1"/>
            </p:cNvSpPr>
            <p:nvPr/>
          </p:nvSpPr>
          <p:spPr bwMode="auto">
            <a:xfrm>
              <a:off x="5253876" y="3657571"/>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5.7</a:t>
              </a:r>
            </a:p>
          </p:txBody>
        </p:sp>
        <p:sp>
          <p:nvSpPr>
            <p:cNvPr id="21672" name="Text Box 15"/>
            <p:cNvSpPr txBox="1">
              <a:spLocks noChangeArrowheads="1"/>
            </p:cNvSpPr>
            <p:nvPr/>
          </p:nvSpPr>
          <p:spPr bwMode="auto">
            <a:xfrm>
              <a:off x="5177676" y="1872218"/>
              <a:ext cx="942887" cy="338607"/>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3.5</a:t>
              </a:r>
            </a:p>
          </p:txBody>
        </p:sp>
      </p:grpSp>
      <p:graphicFrame>
        <p:nvGraphicFramePr>
          <p:cNvPr id="229392" name="Object 151"/>
          <p:cNvGraphicFramePr>
            <a:graphicFrameLocks noChangeAspect="1"/>
          </p:cNvGraphicFramePr>
          <p:nvPr/>
        </p:nvGraphicFramePr>
        <p:xfrm>
          <a:off x="392120" y="3592515"/>
          <a:ext cx="6465887" cy="6508751"/>
        </p:xfrm>
        <a:graphic>
          <a:graphicData uri="http://schemas.openxmlformats.org/presentationml/2006/ole">
            <mc:AlternateContent xmlns:mc="http://schemas.openxmlformats.org/markup-compatibility/2006">
              <mc:Choice xmlns:v="urn:schemas-microsoft-com:vml" Requires="v">
                <p:oleObj spid="_x0000_s22167" name="Document" r:id="rId10" imgW="6597904" imgH="6638905" progId="Word.Document.8">
                  <p:embed/>
                </p:oleObj>
              </mc:Choice>
              <mc:Fallback>
                <p:oleObj name="Document" r:id="rId10" imgW="6597904" imgH="6638905" progId="Word.Document.8">
                  <p:embed/>
                  <p:pic>
                    <p:nvPicPr>
                      <p:cNvPr id="0" name="Picture 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20" y="3592515"/>
                        <a:ext cx="6465887" cy="65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3" name="Text Box 17"/>
          <p:cNvSpPr txBox="1">
            <a:spLocks noChangeArrowheads="1"/>
          </p:cNvSpPr>
          <p:nvPr/>
        </p:nvSpPr>
        <p:spPr bwMode="auto">
          <a:xfrm>
            <a:off x="76200" y="6324605"/>
            <a:ext cx="3886200" cy="1538883"/>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Which answer should you report as “final”?</a:t>
            </a:r>
          </a:p>
          <a:p>
            <a:pPr eaLnBrk="0" hangingPunct="0">
              <a:spcBef>
                <a:spcPct val="50000"/>
              </a:spcBef>
            </a:pPr>
            <a:endParaRPr lang="en-US" altLang="en-US" sz="2000" b="1" dirty="0">
              <a:latin typeface="Arial" charset="0"/>
            </a:endParaRPr>
          </a:p>
          <a:p>
            <a:pPr eaLnBrk="0" hangingPunct="0">
              <a:spcBef>
                <a:spcPct val="50000"/>
              </a:spcBef>
            </a:pPr>
            <a:endParaRPr lang="en-US" altLang="en-US" sz="1600" dirty="0"/>
          </a:p>
        </p:txBody>
      </p:sp>
      <p:sp>
        <p:nvSpPr>
          <p:cNvPr id="21659" name="Text Box 18"/>
          <p:cNvSpPr txBox="1">
            <a:spLocks noChangeArrowheads="1"/>
          </p:cNvSpPr>
          <p:nvPr/>
        </p:nvSpPr>
        <p:spPr bwMode="auto">
          <a:xfrm>
            <a:off x="381000" y="8512174"/>
            <a:ext cx="6019800" cy="400110"/>
          </a:xfrm>
          <a:prstGeom prst="rect">
            <a:avLst/>
          </a:prstGeom>
          <a:noFill/>
          <a:ln w="9525">
            <a:noFill/>
            <a:miter lim="800000"/>
            <a:headEnd/>
            <a:tailEnd/>
          </a:ln>
        </p:spPr>
        <p:txBody>
          <a:bodyPr>
            <a:spAutoFit/>
          </a:bodyPr>
          <a:lstStyle/>
          <a:p>
            <a:pPr eaLnBrk="0" hangingPunct="0"/>
            <a:endParaRPr lang="en-US" altLang="en-US" sz="2000" b="1" dirty="0">
              <a:latin typeface="Arial" charset="0"/>
            </a:endParaRPr>
          </a:p>
        </p:txBody>
      </p:sp>
      <p:grpSp>
        <p:nvGrpSpPr>
          <p:cNvPr id="3" name="Group 20"/>
          <p:cNvGrpSpPr>
            <a:grpSpLocks/>
          </p:cNvGrpSpPr>
          <p:nvPr/>
        </p:nvGrpSpPr>
        <p:grpSpPr bwMode="auto">
          <a:xfrm>
            <a:off x="-533400" y="8040829"/>
            <a:ext cx="5868988" cy="799982"/>
            <a:chOff x="-692150" y="7443292"/>
            <a:chExt cx="5869668" cy="800657"/>
          </a:xfrm>
        </p:grpSpPr>
        <p:sp>
          <p:nvSpPr>
            <p:cNvPr id="22" name="Text Box 5"/>
            <p:cNvSpPr txBox="1">
              <a:spLocks noChangeArrowheads="1"/>
            </p:cNvSpPr>
            <p:nvPr/>
          </p:nvSpPr>
          <p:spPr bwMode="auto">
            <a:xfrm rot="18904130">
              <a:off x="-692150" y="7577548"/>
              <a:ext cx="3604043" cy="462054"/>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235298" y="7843502"/>
              <a:ext cx="3942220" cy="40044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741529" y="7443292"/>
              <a:ext cx="3188069" cy="462055"/>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
        <p:nvSpPr>
          <p:cNvPr id="25" name="Oval 24"/>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34290"/>
            <a:ext cx="5830888" cy="720090"/>
          </a:xfrm>
        </p:spPr>
        <p:txBody>
          <a:bodyPr/>
          <a:lstStyle/>
          <a:p>
            <a:r>
              <a:rPr lang="en-US" altLang="en-US" dirty="0" smtClean="0"/>
              <a:t>Confounding and Interaction: DAGs</a:t>
            </a:r>
          </a:p>
        </p:txBody>
      </p:sp>
      <p:sp>
        <p:nvSpPr>
          <p:cNvPr id="33795" name="Rectangle 3"/>
          <p:cNvSpPr>
            <a:spLocks noGrp="1" noChangeArrowheads="1"/>
          </p:cNvSpPr>
          <p:nvPr>
            <p:ph type="body" idx="1"/>
          </p:nvPr>
        </p:nvSpPr>
        <p:spPr>
          <a:xfrm>
            <a:off x="0" y="480060"/>
            <a:ext cx="6705600" cy="7600950"/>
          </a:xfrm>
        </p:spPr>
        <p:txBody>
          <a:bodyPr/>
          <a:lstStyle/>
          <a:p>
            <a:pPr marL="0" indent="0">
              <a:buClrTx/>
              <a:buNone/>
            </a:pPr>
            <a:endParaRPr lang="en-US" altLang="en-US" sz="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1200" b="1" u="sng" dirty="0" smtClean="0"/>
          </a:p>
        </p:txBody>
      </p:sp>
      <p:grpSp>
        <p:nvGrpSpPr>
          <p:cNvPr id="17" name="Group 16"/>
          <p:cNvGrpSpPr/>
          <p:nvPr/>
        </p:nvGrpSpPr>
        <p:grpSpPr>
          <a:xfrm>
            <a:off x="114300" y="838205"/>
            <a:ext cx="6438900" cy="2590794"/>
            <a:chOff x="-76200" y="2201666"/>
            <a:chExt cx="6438900" cy="2467421"/>
          </a:xfrm>
        </p:grpSpPr>
        <p:grpSp>
          <p:nvGrpSpPr>
            <p:cNvPr id="2" name="Group 30"/>
            <p:cNvGrpSpPr>
              <a:grpSpLocks/>
            </p:cNvGrpSpPr>
            <p:nvPr/>
          </p:nvGrpSpPr>
          <p:grpSpPr bwMode="auto">
            <a:xfrm>
              <a:off x="3543300" y="2201666"/>
              <a:ext cx="2819400" cy="2467421"/>
              <a:chOff x="2628900" y="3187406"/>
              <a:chExt cx="2819400" cy="2685133"/>
            </a:xfrm>
          </p:grpSpPr>
          <p:sp>
            <p:nvSpPr>
              <p:cNvPr id="5" name="Text Box 2"/>
              <p:cNvSpPr txBox="1">
                <a:spLocks noChangeArrowheads="1"/>
              </p:cNvSpPr>
              <p:nvPr/>
            </p:nvSpPr>
            <p:spPr bwMode="auto">
              <a:xfrm flipH="1">
                <a:off x="2628900" y="3187406"/>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6" name="Freeform 3"/>
              <p:cNvSpPr>
                <a:spLocks/>
              </p:cNvSpPr>
              <p:nvPr/>
            </p:nvSpPr>
            <p:spPr bwMode="auto">
              <a:xfrm rot="1245065" flipV="1">
                <a:off x="3353694" y="4215373"/>
                <a:ext cx="1865700"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8" name="Freeform 5"/>
              <p:cNvSpPr>
                <a:spLocks/>
              </p:cNvSpPr>
              <p:nvPr/>
            </p:nvSpPr>
            <p:spPr bwMode="auto">
              <a:xfrm rot="2855394" flipV="1">
                <a:off x="2963975" y="4406322"/>
                <a:ext cx="848574"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0" name="Text Box 7"/>
              <p:cNvSpPr txBox="1">
                <a:spLocks noChangeArrowheads="1"/>
              </p:cNvSpPr>
              <p:nvPr/>
            </p:nvSpPr>
            <p:spPr bwMode="auto">
              <a:xfrm flipH="1">
                <a:off x="2971800" y="4456927"/>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76800" y="4469011"/>
                <a:ext cx="571500" cy="140352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grpSp>
        <p:sp>
          <p:nvSpPr>
            <p:cNvPr id="49" name="TextBox 48"/>
            <p:cNvSpPr txBox="1">
              <a:spLocks noChangeArrowheads="1"/>
            </p:cNvSpPr>
            <p:nvPr/>
          </p:nvSpPr>
          <p:spPr bwMode="auto">
            <a:xfrm>
              <a:off x="-76200" y="3159306"/>
              <a:ext cx="2819400" cy="1143170"/>
            </a:xfrm>
            <a:prstGeom prst="rect">
              <a:avLst/>
            </a:prstGeom>
            <a:noFill/>
            <a:ln w="9525">
              <a:noFill/>
              <a:miter lim="800000"/>
              <a:headEnd/>
              <a:tailEnd/>
            </a:ln>
          </p:spPr>
          <p:txBody>
            <a:bodyPr>
              <a:spAutoFit/>
            </a:bodyPr>
            <a:lstStyle/>
            <a:p>
              <a:pPr algn="ctr" eaLnBrk="0" hangingPunct="0">
                <a:spcBef>
                  <a:spcPct val="50000"/>
                </a:spcBef>
              </a:pPr>
              <a:r>
                <a:rPr lang="en-US" altLang="en-US" b="1" dirty="0" smtClean="0">
                  <a:solidFill>
                    <a:srgbClr val="000000"/>
                  </a:solidFill>
                  <a:latin typeface="Arial" charset="0"/>
                </a:rPr>
                <a:t>DAGs pristinely demonstrate confounding</a:t>
              </a:r>
              <a:endParaRPr lang="en-US" altLang="en-US" b="1" dirty="0">
                <a:solidFill>
                  <a:srgbClr val="000000"/>
                </a:solidFill>
                <a:latin typeface="Arial" charset="0"/>
              </a:endParaRPr>
            </a:p>
          </p:txBody>
        </p:sp>
      </p:grpSp>
      <p:grpSp>
        <p:nvGrpSpPr>
          <p:cNvPr id="41" name="Group 40"/>
          <p:cNvGrpSpPr/>
          <p:nvPr/>
        </p:nvGrpSpPr>
        <p:grpSpPr>
          <a:xfrm>
            <a:off x="209550" y="3429006"/>
            <a:ext cx="6343650" cy="4048029"/>
            <a:chOff x="-38100" y="1863172"/>
            <a:chExt cx="6343650" cy="3855262"/>
          </a:xfrm>
        </p:grpSpPr>
        <p:grpSp>
          <p:nvGrpSpPr>
            <p:cNvPr id="42" name="Group 30"/>
            <p:cNvGrpSpPr>
              <a:grpSpLocks/>
            </p:cNvGrpSpPr>
            <p:nvPr/>
          </p:nvGrpSpPr>
          <p:grpSpPr bwMode="auto">
            <a:xfrm>
              <a:off x="3409950" y="1863172"/>
              <a:ext cx="2724150" cy="2515633"/>
              <a:chOff x="2495550" y="2819044"/>
              <a:chExt cx="2724150" cy="2737600"/>
            </a:xfrm>
          </p:grpSpPr>
          <p:sp>
            <p:nvSpPr>
              <p:cNvPr id="45" name="Text Box 2"/>
              <p:cNvSpPr txBox="1">
                <a:spLocks noChangeArrowheads="1"/>
              </p:cNvSpPr>
              <p:nvPr/>
            </p:nvSpPr>
            <p:spPr bwMode="auto">
              <a:xfrm flipH="1">
                <a:off x="2495550" y="2819044"/>
                <a:ext cx="1143000" cy="102074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C</a:t>
                </a:r>
                <a:endParaRPr lang="en-US" sz="3600" dirty="0">
                  <a:solidFill>
                    <a:srgbClr val="000000"/>
                  </a:solidFill>
                  <a:latin typeface="Arial" charset="0"/>
                </a:endParaRPr>
              </a:p>
            </p:txBody>
          </p:sp>
          <p:sp>
            <p:nvSpPr>
              <p:cNvPr id="51" name="Freeform 3"/>
              <p:cNvSpPr>
                <a:spLocks/>
              </p:cNvSpPr>
              <p:nvPr/>
            </p:nvSpPr>
            <p:spPr bwMode="auto">
              <a:xfrm rot="1245065" flipV="1">
                <a:off x="3333763" y="4007694"/>
                <a:ext cx="1598174"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54" name="Text Box 7"/>
              <p:cNvSpPr txBox="1">
                <a:spLocks noChangeArrowheads="1"/>
              </p:cNvSpPr>
              <p:nvPr/>
            </p:nvSpPr>
            <p:spPr bwMode="auto">
              <a:xfrm flipH="1">
                <a:off x="2647950" y="4239317"/>
                <a:ext cx="1371600" cy="10207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55" name="Text Box 8"/>
              <p:cNvSpPr txBox="1">
                <a:spLocks noChangeArrowheads="1"/>
              </p:cNvSpPr>
              <p:nvPr/>
            </p:nvSpPr>
            <p:spPr bwMode="auto">
              <a:xfrm flipH="1">
                <a:off x="4648200" y="4153116"/>
                <a:ext cx="571500" cy="140352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6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56" name="Freeform 3"/>
              <p:cNvSpPr>
                <a:spLocks/>
              </p:cNvSpPr>
              <p:nvPr/>
            </p:nvSpPr>
            <p:spPr bwMode="auto">
              <a:xfrm rot="864266">
                <a:off x="3601262" y="4695390"/>
                <a:ext cx="1121822" cy="3189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44" name="TextBox 43"/>
            <p:cNvSpPr txBox="1">
              <a:spLocks noChangeArrowheads="1"/>
            </p:cNvSpPr>
            <p:nvPr/>
          </p:nvSpPr>
          <p:spPr bwMode="auto">
            <a:xfrm>
              <a:off x="-38100" y="2532148"/>
              <a:ext cx="2819400" cy="1846657"/>
            </a:xfrm>
            <a:prstGeom prst="rect">
              <a:avLst/>
            </a:prstGeom>
            <a:noFill/>
            <a:ln w="9525">
              <a:noFill/>
              <a:miter lim="800000"/>
              <a:headEnd/>
              <a:tailEnd/>
            </a:ln>
          </p:spPr>
          <p:txBody>
            <a:bodyPr>
              <a:spAutoFit/>
            </a:bodyPr>
            <a:lstStyle/>
            <a:p>
              <a:pPr algn="ctr" eaLnBrk="0" hangingPunct="0">
                <a:spcBef>
                  <a:spcPct val="50000"/>
                </a:spcBef>
              </a:pPr>
              <a:r>
                <a:rPr lang="en-US" altLang="en-US" b="1" dirty="0" smtClean="0">
                  <a:solidFill>
                    <a:srgbClr val="000000"/>
                  </a:solidFill>
                  <a:latin typeface="Arial" charset="0"/>
                </a:rPr>
                <a:t>DAGs are sensitive at pointing out where interaction is but not specific</a:t>
              </a:r>
              <a:endParaRPr lang="en-US" altLang="en-US" b="1" dirty="0">
                <a:solidFill>
                  <a:srgbClr val="000000"/>
                </a:solidFill>
                <a:latin typeface="Arial" charset="0"/>
              </a:endParaRPr>
            </a:p>
          </p:txBody>
        </p:sp>
        <p:sp>
          <p:nvSpPr>
            <p:cNvPr id="57" name="TextBox 56"/>
            <p:cNvSpPr txBox="1">
              <a:spLocks noChangeArrowheads="1"/>
            </p:cNvSpPr>
            <p:nvPr/>
          </p:nvSpPr>
          <p:spPr bwMode="auto">
            <a:xfrm>
              <a:off x="-38100" y="4575265"/>
              <a:ext cx="6343650" cy="1143169"/>
            </a:xfrm>
            <a:prstGeom prst="rect">
              <a:avLst/>
            </a:prstGeom>
            <a:noFill/>
            <a:ln w="9525">
              <a:noFill/>
              <a:miter lim="800000"/>
              <a:headEnd/>
              <a:tailEnd/>
            </a:ln>
          </p:spPr>
          <p:txBody>
            <a:bodyPr wrap="square">
              <a:spAutoFit/>
            </a:bodyPr>
            <a:lstStyle/>
            <a:p>
              <a:pPr algn="ctr" eaLnBrk="0" hangingPunct="0">
                <a:spcBef>
                  <a:spcPct val="50000"/>
                </a:spcBef>
              </a:pPr>
              <a:r>
                <a:rPr lang="en-US" altLang="en-US" b="1" dirty="0" smtClean="0">
                  <a:solidFill>
                    <a:srgbClr val="000000"/>
                  </a:solidFill>
                  <a:latin typeface="Arial" charset="0"/>
                </a:rPr>
                <a:t>– There is interaction between E and C on the occurrence of D on at least one scale (additive, multiplicative), if not both</a:t>
              </a:r>
              <a:endParaRPr lang="en-US" altLang="en-US" b="1" dirty="0">
                <a:solidFill>
                  <a:srgbClr val="000000"/>
                </a:solidFill>
                <a:latin typeface="Arial" charset="0"/>
              </a:endParaRPr>
            </a:p>
          </p:txBody>
        </p:sp>
      </p:grpSp>
    </p:spTree>
    <p:extLst>
      <p:ext uri="{BB962C8B-B14F-4D97-AF65-F5344CB8AC3E}">
        <p14:creationId xmlns:p14="http://schemas.microsoft.com/office/powerpoint/2010/main" val="3176396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6" name="Rectangle 2"/>
          <p:cNvSpPr>
            <a:spLocks noGrp="1" noChangeArrowheads="1"/>
          </p:cNvSpPr>
          <p:nvPr>
            <p:ph type="title"/>
          </p:nvPr>
        </p:nvSpPr>
        <p:spPr>
          <a:xfrm>
            <a:off x="0" y="-76196"/>
            <a:ext cx="6858000" cy="747713"/>
          </a:xfrm>
        </p:spPr>
        <p:txBody>
          <a:bodyPr lIns="87312" tIns="42862" rIns="87312" bIns="42862" anchor="b"/>
          <a:lstStyle/>
          <a:p>
            <a:r>
              <a:rPr lang="en-US" altLang="en-US" sz="2300" dirty="0" smtClean="0"/>
              <a:t>Spermicides, maternal age &amp; Down Syndrome</a:t>
            </a:r>
          </a:p>
        </p:txBody>
      </p:sp>
      <p:graphicFrame>
        <p:nvGraphicFramePr>
          <p:cNvPr id="22672" name="Object 144"/>
          <p:cNvGraphicFramePr>
            <a:graphicFrameLocks/>
          </p:cNvGraphicFramePr>
          <p:nvPr/>
        </p:nvGraphicFramePr>
        <p:xfrm>
          <a:off x="0" y="2133603"/>
          <a:ext cx="4400550" cy="1619250"/>
        </p:xfrm>
        <a:graphic>
          <a:graphicData uri="http://schemas.openxmlformats.org/presentationml/2006/ole">
            <mc:AlternateContent xmlns:mc="http://schemas.openxmlformats.org/markup-compatibility/2006">
              <mc:Choice xmlns:v="urn:schemas-microsoft-com:vml" Requires="v">
                <p:oleObj spid="_x0000_s23184" name="Document" r:id="rId4" imgW="4399788" imgH="1638300" progId="Word.Document.8">
                  <p:embed/>
                </p:oleObj>
              </mc:Choice>
              <mc:Fallback>
                <p:oleObj name="Document" r:id="rId4" imgW="4399788" imgH="1638300" progId="Word.Document.8">
                  <p:embed/>
                  <p:pic>
                    <p:nvPicPr>
                      <p:cNvPr id="0" name="Picture 1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3"/>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73" name="Object 145"/>
          <p:cNvGraphicFramePr>
            <a:graphicFrameLocks/>
          </p:cNvGraphicFramePr>
          <p:nvPr/>
        </p:nvGraphicFramePr>
        <p:xfrm>
          <a:off x="3343283" y="2127249"/>
          <a:ext cx="4519613" cy="1682750"/>
        </p:xfrm>
        <a:graphic>
          <a:graphicData uri="http://schemas.openxmlformats.org/presentationml/2006/ole">
            <mc:AlternateContent xmlns:mc="http://schemas.openxmlformats.org/markup-compatibility/2006">
              <mc:Choice xmlns:v="urn:schemas-microsoft-com:vml" Requires="v">
                <p:oleObj spid="_x0000_s23185" name="Document" r:id="rId6" imgW="4533900" imgH="1697736" progId="Word.Document.8">
                  <p:embed/>
                </p:oleObj>
              </mc:Choice>
              <mc:Fallback>
                <p:oleObj name="Document" r:id="rId6" imgW="4533900" imgH="1697736" progId="Word.Document.8">
                  <p:embed/>
                  <p:pic>
                    <p:nvPicPr>
                      <p:cNvPr id="0" name="Picture 1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83" y="2127249"/>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677" name="Group 18"/>
          <p:cNvGrpSpPr>
            <a:grpSpLocks/>
          </p:cNvGrpSpPr>
          <p:nvPr/>
        </p:nvGrpSpPr>
        <p:grpSpPr bwMode="auto">
          <a:xfrm>
            <a:off x="228600" y="838202"/>
            <a:ext cx="6000750" cy="2700361"/>
            <a:chOff x="228600" y="1295400"/>
            <a:chExt cx="6000750" cy="2700780"/>
          </a:xfrm>
        </p:grpSpPr>
        <p:graphicFrame>
          <p:nvGraphicFramePr>
            <p:cNvPr id="22674" name="Object 146"/>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3186" name="Document" r:id="rId8" imgW="6100572" imgH="2741676" progId="Word.Document.8">
                    <p:embed/>
                  </p:oleObj>
                </mc:Choice>
                <mc:Fallback>
                  <p:oleObj name="Document" r:id="rId8" imgW="6100572" imgH="2741676" progId="Word.Document.8">
                    <p:embed/>
                    <p:pic>
                      <p:nvPicPr>
                        <p:cNvPr id="0" name="Picture 1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84" name="Text Box 6"/>
            <p:cNvSpPr txBox="1">
              <a:spLocks noChangeArrowheads="1"/>
            </p:cNvSpPr>
            <p:nvPr/>
          </p:nvSpPr>
          <p:spPr bwMode="auto">
            <a:xfrm>
              <a:off x="1905000" y="2133601"/>
              <a:ext cx="1295400" cy="369389"/>
            </a:xfrm>
            <a:prstGeom prst="rect">
              <a:avLst/>
            </a:prstGeom>
            <a:noFill/>
            <a:ln w="9525">
              <a:noFill/>
              <a:miter lim="800000"/>
              <a:headEnd/>
              <a:tailEnd/>
            </a:ln>
          </p:spPr>
          <p:txBody>
            <a:bodyPr>
              <a:spAutoFit/>
            </a:bodyPr>
            <a:lstStyle/>
            <a:p>
              <a:pPr eaLnBrk="0" hangingPunct="0">
                <a:spcBef>
                  <a:spcPct val="50000"/>
                </a:spcBef>
              </a:pPr>
              <a:r>
                <a:rPr lang="en-US" altLang="en-US" sz="1800" dirty="0"/>
                <a:t>Age &lt; 35</a:t>
              </a:r>
            </a:p>
          </p:txBody>
        </p:sp>
        <p:sp>
          <p:nvSpPr>
            <p:cNvPr id="22685" name="Text Box 7"/>
            <p:cNvSpPr txBox="1">
              <a:spLocks noChangeArrowheads="1"/>
            </p:cNvSpPr>
            <p:nvPr/>
          </p:nvSpPr>
          <p:spPr bwMode="auto">
            <a:xfrm>
              <a:off x="4343400" y="2209800"/>
              <a:ext cx="1828800" cy="369389"/>
            </a:xfrm>
            <a:prstGeom prst="rect">
              <a:avLst/>
            </a:prstGeom>
            <a:noFill/>
            <a:ln w="9525">
              <a:noFill/>
              <a:miter lim="800000"/>
              <a:headEnd/>
              <a:tailEnd/>
            </a:ln>
          </p:spPr>
          <p:txBody>
            <a:bodyPr>
              <a:spAutoFit/>
            </a:bodyPr>
            <a:lstStyle/>
            <a:p>
              <a:pPr eaLnBrk="0" hangingPunct="0">
                <a:spcBef>
                  <a:spcPct val="50000"/>
                </a:spcBef>
              </a:pPr>
              <a:r>
                <a:rPr lang="en-US" altLang="en-US" sz="1800" dirty="0"/>
                <a:t>Age </a:t>
              </a:r>
              <a:r>
                <a:rPr lang="en-US" altLang="en-US" sz="1800" u="sng" dirty="0"/>
                <a:t>&gt;</a:t>
              </a:r>
              <a:r>
                <a:rPr lang="en-US" altLang="en-US" sz="1800" dirty="0"/>
                <a:t> 35</a:t>
              </a:r>
            </a:p>
          </p:txBody>
        </p:sp>
        <p:sp>
          <p:nvSpPr>
            <p:cNvPr id="2268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68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688" name="Text Box 10"/>
            <p:cNvSpPr txBox="1">
              <a:spLocks noChangeArrowheads="1"/>
            </p:cNvSpPr>
            <p:nvPr/>
          </p:nvSpPr>
          <p:spPr bwMode="auto">
            <a:xfrm>
              <a:off x="304800" y="1295400"/>
              <a:ext cx="1219200" cy="400172"/>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22689" name="Text Box 11"/>
            <p:cNvSpPr txBox="1">
              <a:spLocks noChangeArrowheads="1"/>
            </p:cNvSpPr>
            <p:nvPr/>
          </p:nvSpPr>
          <p:spPr bwMode="auto">
            <a:xfrm>
              <a:off x="228600" y="2286002"/>
              <a:ext cx="1295400" cy="400172"/>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sp>
          <p:nvSpPr>
            <p:cNvPr id="22690" name="Text Box 13"/>
            <p:cNvSpPr txBox="1">
              <a:spLocks noChangeArrowheads="1"/>
            </p:cNvSpPr>
            <p:nvPr/>
          </p:nvSpPr>
          <p:spPr bwMode="auto">
            <a:xfrm>
              <a:off x="2053476" y="3657574"/>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3.4</a:t>
              </a:r>
            </a:p>
          </p:txBody>
        </p:sp>
        <p:sp>
          <p:nvSpPr>
            <p:cNvPr id="22691" name="Text Box 14"/>
            <p:cNvSpPr txBox="1">
              <a:spLocks noChangeArrowheads="1"/>
            </p:cNvSpPr>
            <p:nvPr/>
          </p:nvSpPr>
          <p:spPr bwMode="auto">
            <a:xfrm>
              <a:off x="5253876" y="3657571"/>
              <a:ext cx="942887" cy="338606"/>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5.7</a:t>
              </a:r>
            </a:p>
          </p:txBody>
        </p:sp>
        <p:sp>
          <p:nvSpPr>
            <p:cNvPr id="22692" name="Text Box 15"/>
            <p:cNvSpPr txBox="1">
              <a:spLocks noChangeArrowheads="1"/>
            </p:cNvSpPr>
            <p:nvPr/>
          </p:nvSpPr>
          <p:spPr bwMode="auto">
            <a:xfrm>
              <a:off x="5177676" y="1872218"/>
              <a:ext cx="942887" cy="338607"/>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dirty="0"/>
                <a:t>OR = 3.5</a:t>
              </a:r>
            </a:p>
          </p:txBody>
        </p:sp>
      </p:grpSp>
      <p:graphicFrame>
        <p:nvGraphicFramePr>
          <p:cNvPr id="22675" name="Object 147"/>
          <p:cNvGraphicFramePr>
            <a:graphicFrameLocks noChangeAspect="1"/>
          </p:cNvGraphicFramePr>
          <p:nvPr>
            <p:extLst>
              <p:ext uri="{D42A27DB-BD31-4B8C-83A1-F6EECF244321}">
                <p14:modId xmlns:p14="http://schemas.microsoft.com/office/powerpoint/2010/main" val="2163908487"/>
              </p:ext>
            </p:extLst>
          </p:nvPr>
        </p:nvGraphicFramePr>
        <p:xfrm>
          <a:off x="304806" y="3702052"/>
          <a:ext cx="6465887" cy="6508751"/>
        </p:xfrm>
        <a:graphic>
          <a:graphicData uri="http://schemas.openxmlformats.org/presentationml/2006/ole">
            <mc:AlternateContent xmlns:mc="http://schemas.openxmlformats.org/markup-compatibility/2006">
              <mc:Choice xmlns:v="urn:schemas-microsoft-com:vml" Requires="v">
                <p:oleObj spid="_x0000_s23187" name="Document" r:id="rId10" imgW="6597904" imgH="6638905" progId="Word.Document.8">
                  <p:embed/>
                </p:oleObj>
              </mc:Choice>
              <mc:Fallback>
                <p:oleObj name="Document" r:id="rId10" imgW="6597904" imgH="6638905" progId="Word.Document.8">
                  <p:embed/>
                  <p:pic>
                    <p:nvPicPr>
                      <p:cNvPr id="0"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6" y="3702052"/>
                        <a:ext cx="6465887" cy="65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78" name="Text Box 17"/>
          <p:cNvSpPr txBox="1">
            <a:spLocks noChangeArrowheads="1"/>
          </p:cNvSpPr>
          <p:nvPr/>
        </p:nvSpPr>
        <p:spPr bwMode="auto">
          <a:xfrm>
            <a:off x="76200" y="6324605"/>
            <a:ext cx="3886200" cy="1538883"/>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Which answer should you report as “final”?</a:t>
            </a:r>
          </a:p>
          <a:p>
            <a:pPr eaLnBrk="0" hangingPunct="0">
              <a:spcBef>
                <a:spcPct val="50000"/>
              </a:spcBef>
            </a:pPr>
            <a:endParaRPr lang="en-US" altLang="en-US" sz="2000" b="1" dirty="0">
              <a:latin typeface="Arial" charset="0"/>
            </a:endParaRPr>
          </a:p>
          <a:p>
            <a:pPr eaLnBrk="0" hangingPunct="0">
              <a:spcBef>
                <a:spcPct val="50000"/>
              </a:spcBef>
            </a:pPr>
            <a:endParaRPr lang="en-US" altLang="en-US" sz="1600" dirty="0"/>
          </a:p>
        </p:txBody>
      </p:sp>
      <p:sp>
        <p:nvSpPr>
          <p:cNvPr id="22679" name="Text Box 18"/>
          <p:cNvSpPr txBox="1">
            <a:spLocks noChangeArrowheads="1"/>
          </p:cNvSpPr>
          <p:nvPr/>
        </p:nvSpPr>
        <p:spPr bwMode="auto">
          <a:xfrm>
            <a:off x="381000" y="8512174"/>
            <a:ext cx="6019800" cy="400110"/>
          </a:xfrm>
          <a:prstGeom prst="rect">
            <a:avLst/>
          </a:prstGeom>
          <a:noFill/>
          <a:ln w="9525">
            <a:noFill/>
            <a:miter lim="800000"/>
            <a:headEnd/>
            <a:tailEnd/>
          </a:ln>
        </p:spPr>
        <p:txBody>
          <a:bodyPr>
            <a:spAutoFit/>
          </a:bodyPr>
          <a:lstStyle/>
          <a:p>
            <a:pPr eaLnBrk="0" hangingPunct="0"/>
            <a:endParaRPr lang="en-US" altLang="en-US" sz="2000" b="1" dirty="0">
              <a:latin typeface="Arial" charset="0"/>
            </a:endParaRPr>
          </a:p>
        </p:txBody>
      </p:sp>
      <p:grpSp>
        <p:nvGrpSpPr>
          <p:cNvPr id="22680" name="Group 20"/>
          <p:cNvGrpSpPr>
            <a:grpSpLocks/>
          </p:cNvGrpSpPr>
          <p:nvPr/>
        </p:nvGrpSpPr>
        <p:grpSpPr bwMode="auto">
          <a:xfrm>
            <a:off x="-87312" y="8002764"/>
            <a:ext cx="5294313" cy="596784"/>
            <a:chOff x="-245130" y="7368833"/>
            <a:chExt cx="5293198" cy="597299"/>
          </a:xfrm>
        </p:grpSpPr>
        <p:sp>
          <p:nvSpPr>
            <p:cNvPr id="22" name="Text Box 5"/>
            <p:cNvSpPr txBox="1">
              <a:spLocks noChangeArrowheads="1"/>
            </p:cNvSpPr>
            <p:nvPr/>
          </p:nvSpPr>
          <p:spPr bwMode="auto">
            <a:xfrm rot="18904130">
              <a:off x="-245130" y="7400612"/>
              <a:ext cx="3087038" cy="462064"/>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822947" y="7565677"/>
              <a:ext cx="3225121" cy="400455"/>
            </a:xfrm>
            <a:prstGeom prst="rect">
              <a:avLst/>
            </a:prstGeom>
            <a:noFill/>
            <a:ln w="31750" algn="ctr">
              <a:solidFill>
                <a:srgbClr val="FF0000"/>
              </a:solid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919851" y="7368833"/>
              <a:ext cx="2977523" cy="462064"/>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Adjusted</a:t>
              </a:r>
              <a:r>
                <a:rPr lang="en-US" sz="2000" dirty="0">
                  <a:latin typeface="+mn-lt"/>
                </a:rPr>
                <a:t> </a:t>
              </a:r>
              <a:r>
                <a:rPr lang="en-US" sz="2200" dirty="0">
                  <a:latin typeface="+mn-lt"/>
                </a:rPr>
                <a:t>(95% CI</a:t>
              </a:r>
              <a:r>
                <a:rPr lang="en-US" sz="2000" dirty="0">
                  <a:latin typeface="+mn-lt"/>
                </a:rPr>
                <a:t>)- B</a:t>
              </a:r>
              <a:endParaRPr lang="en-US" sz="2000" b="1" dirty="0">
                <a:latin typeface="+mn-lt"/>
              </a:endParaRPr>
            </a:p>
          </p:txBody>
        </p:sp>
      </p:grpSp>
      <p:sp>
        <p:nvSpPr>
          <p:cNvPr id="25" name="Text Box 17"/>
          <p:cNvSpPr txBox="1">
            <a:spLocks noChangeArrowheads="1"/>
          </p:cNvSpPr>
          <p:nvPr/>
        </p:nvSpPr>
        <p:spPr bwMode="auto">
          <a:xfrm>
            <a:off x="4495800" y="7315202"/>
            <a:ext cx="2286000" cy="2923877"/>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1" dirty="0" smtClean="0">
                <a:solidFill>
                  <a:srgbClr val="FF0000"/>
                </a:solidFill>
                <a:latin typeface="Arial" charset="0"/>
              </a:rPr>
              <a:t>Adjusted point estimate is different than crude</a:t>
            </a:r>
          </a:p>
          <a:p>
            <a:pPr algn="r" eaLnBrk="0" hangingPunct="0">
              <a:spcBef>
                <a:spcPct val="50000"/>
              </a:spcBef>
            </a:pPr>
            <a:r>
              <a:rPr lang="en-US" altLang="en-US" sz="2000" b="1" dirty="0" smtClean="0">
                <a:solidFill>
                  <a:srgbClr val="FF0000"/>
                </a:solidFill>
                <a:latin typeface="Arial" charset="0"/>
              </a:rPr>
              <a:t>Adjusted CI is also  wider</a:t>
            </a:r>
            <a:endParaRPr lang="en-US" altLang="en-US" sz="2000" b="1" dirty="0">
              <a:solidFill>
                <a:srgbClr val="FF0000"/>
              </a:solidFill>
              <a:latin typeface="Arial" charset="0"/>
            </a:endParaRPr>
          </a:p>
          <a:p>
            <a:pPr algn="r" eaLnBrk="0" hangingPunct="0">
              <a:spcBef>
                <a:spcPct val="50000"/>
              </a:spcBef>
            </a:pPr>
            <a:endParaRPr lang="en-US" altLang="en-US" sz="2000" b="1" dirty="0">
              <a:latin typeface="Arial" charset="0"/>
            </a:endParaRPr>
          </a:p>
          <a:p>
            <a:pPr algn="r" eaLnBrk="0" hangingPunct="0">
              <a:spcBef>
                <a:spcPct val="50000"/>
              </a:spcBef>
            </a:pPr>
            <a:endParaRPr lang="en-US" altLang="en-US" sz="16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5459416"/>
            <a:ext cx="6858000" cy="747712"/>
          </a:xfrm>
        </p:spPr>
        <p:txBody>
          <a:bodyPr/>
          <a:lstStyle/>
          <a:p>
            <a:r>
              <a:rPr lang="en-US" altLang="en-US" sz="2800" dirty="0" smtClean="0"/>
              <a:t>If the </a:t>
            </a:r>
            <a:r>
              <a:rPr lang="en-US" altLang="en-US" sz="2800" dirty="0" smtClean="0">
                <a:solidFill>
                  <a:srgbClr val="FF0000"/>
                </a:solidFill>
              </a:rPr>
              <a:t>red</a:t>
            </a:r>
            <a:r>
              <a:rPr lang="en-US" altLang="en-US" sz="2800" dirty="0" smtClean="0"/>
              <a:t> edge exists in your view, you will want to control for maternal age.</a:t>
            </a:r>
          </a:p>
        </p:txBody>
      </p:sp>
      <p:sp>
        <p:nvSpPr>
          <p:cNvPr id="7" name="Line 4"/>
          <p:cNvSpPr>
            <a:spLocks noChangeShapeType="1"/>
          </p:cNvSpPr>
          <p:nvPr/>
        </p:nvSpPr>
        <p:spPr bwMode="auto">
          <a:xfrm>
            <a:off x="3429000" y="4495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9" name="Text Box 6"/>
          <p:cNvSpPr txBox="1">
            <a:spLocks noChangeArrowheads="1"/>
          </p:cNvSpPr>
          <p:nvPr/>
        </p:nvSpPr>
        <p:spPr bwMode="auto">
          <a:xfrm>
            <a:off x="3581400" y="4571533"/>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10" name="Text Box 7"/>
          <p:cNvSpPr txBox="1">
            <a:spLocks noChangeArrowheads="1"/>
          </p:cNvSpPr>
          <p:nvPr/>
        </p:nvSpPr>
        <p:spPr bwMode="auto">
          <a:xfrm flipH="1">
            <a:off x="914400" y="3810709"/>
            <a:ext cx="2819400" cy="12003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Spermicide use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343400" y="3550430"/>
            <a:ext cx="25146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Down Syndrome</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52400" y="1792075"/>
            <a:ext cx="3124200"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altLang="en-US" sz="3600" b="1" dirty="0">
                <a:latin typeface="Arial" charset="0"/>
              </a:rPr>
              <a:t>Maternal Age</a:t>
            </a:r>
            <a:endParaRPr lang="en-US" altLang="en-US" sz="3600" dirty="0">
              <a:solidFill>
                <a:srgbClr val="000000"/>
              </a:solidFill>
              <a:latin typeface="Arial" charset="0"/>
            </a:endParaRPr>
          </a:p>
        </p:txBody>
      </p:sp>
      <p:sp>
        <p:nvSpPr>
          <p:cNvPr id="13" name="Freeform 14"/>
          <p:cNvSpPr>
            <a:spLocks/>
          </p:cNvSpPr>
          <p:nvPr/>
        </p:nvSpPr>
        <p:spPr bwMode="auto">
          <a:xfrm rot="2491513" flipV="1">
            <a:off x="894500" y="2953696"/>
            <a:ext cx="159067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14"/>
          <p:cNvSpPr>
            <a:spLocks/>
          </p:cNvSpPr>
          <p:nvPr/>
        </p:nvSpPr>
        <p:spPr bwMode="auto">
          <a:xfrm rot="1847483">
            <a:off x="2416086" y="2916306"/>
            <a:ext cx="268448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6"/>
          <p:cNvSpPr txBox="1">
            <a:spLocks noChangeArrowheads="1"/>
          </p:cNvSpPr>
          <p:nvPr/>
        </p:nvSpPr>
        <p:spPr bwMode="auto">
          <a:xfrm>
            <a:off x="838200" y="2905453"/>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latin typeface="Arial" charset="0"/>
              </a:rPr>
              <a:t>?</a:t>
            </a:r>
          </a:p>
        </p:txBody>
      </p:sp>
      <p:sp>
        <p:nvSpPr>
          <p:cNvPr id="16" name="Title 1"/>
          <p:cNvSpPr txBox="1">
            <a:spLocks/>
          </p:cNvSpPr>
          <p:nvPr/>
        </p:nvSpPr>
        <p:spPr bwMode="auto">
          <a:xfrm>
            <a:off x="76200" y="8167688"/>
            <a:ext cx="6858000" cy="747712"/>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What if you don’t know if the </a:t>
            </a:r>
            <a:r>
              <a:rPr lang="en-US" altLang="en-US" sz="3200" kern="0" dirty="0" smtClean="0">
                <a:solidFill>
                  <a:srgbClr val="FF0000"/>
                </a:solidFill>
              </a:rPr>
              <a:t>red</a:t>
            </a:r>
            <a:r>
              <a:rPr lang="en-US" altLang="en-US" sz="3200" kern="0" dirty="0" smtClean="0"/>
              <a:t> edge exists? (i.e., existing literature is inconclusive)</a:t>
            </a:r>
          </a:p>
        </p:txBody>
      </p:sp>
      <p:sp>
        <p:nvSpPr>
          <p:cNvPr id="17" name="Title 1"/>
          <p:cNvSpPr txBox="1">
            <a:spLocks/>
          </p:cNvSpPr>
          <p:nvPr/>
        </p:nvSpPr>
        <p:spPr bwMode="auto">
          <a:xfrm>
            <a:off x="0" y="381002"/>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It all comes down to the </a:t>
            </a:r>
            <a:r>
              <a:rPr lang="en-US" altLang="en-US" sz="3200" kern="0" dirty="0" smtClean="0">
                <a:solidFill>
                  <a:srgbClr val="FF0000"/>
                </a:solidFill>
              </a:rPr>
              <a:t>red</a:t>
            </a:r>
            <a:r>
              <a:rPr lang="en-US" altLang="en-US" sz="3200" kern="0" dirty="0" smtClean="0"/>
              <a:t> edge</a:t>
            </a:r>
          </a:p>
        </p:txBody>
      </p:sp>
      <p:sp>
        <p:nvSpPr>
          <p:cNvPr id="19" name="Title 1"/>
          <p:cNvSpPr txBox="1">
            <a:spLocks/>
          </p:cNvSpPr>
          <p:nvPr/>
        </p:nvSpPr>
        <p:spPr bwMode="auto">
          <a:xfrm>
            <a:off x="0" y="6629404"/>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2800" kern="0" dirty="0" smtClean="0"/>
              <a:t>If the </a:t>
            </a:r>
            <a:r>
              <a:rPr lang="en-US" altLang="en-US" sz="2800" kern="0" dirty="0" smtClean="0">
                <a:solidFill>
                  <a:srgbClr val="FF0000"/>
                </a:solidFill>
              </a:rPr>
              <a:t>red</a:t>
            </a:r>
            <a:r>
              <a:rPr lang="en-US" altLang="en-US" sz="2800" kern="0" dirty="0" smtClean="0"/>
              <a:t> edge does </a:t>
            </a:r>
            <a:r>
              <a:rPr lang="en-US" altLang="en-US" sz="2800" u="sng" kern="0" dirty="0" smtClean="0"/>
              <a:t>not</a:t>
            </a:r>
            <a:r>
              <a:rPr lang="en-US" altLang="en-US" sz="2800" kern="0" dirty="0" smtClean="0"/>
              <a:t> exist in your view, you do </a:t>
            </a:r>
            <a:r>
              <a:rPr lang="en-US" altLang="en-US" sz="2800" u="sng" kern="0" dirty="0" smtClean="0"/>
              <a:t>not</a:t>
            </a:r>
            <a:r>
              <a:rPr lang="en-US" altLang="en-US" sz="2800" kern="0" dirty="0" smtClean="0"/>
              <a:t> have to control</a:t>
            </a:r>
          </a:p>
        </p:txBody>
      </p:sp>
      <p:sp>
        <p:nvSpPr>
          <p:cNvPr id="18" name="Oval 17"/>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16"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76200" y="319093"/>
            <a:ext cx="6858000" cy="747713"/>
          </a:xfrm>
        </p:spPr>
        <p:txBody>
          <a:bodyPr/>
          <a:lstStyle/>
          <a:p>
            <a:r>
              <a:rPr lang="en-US" altLang="en-US" dirty="0" smtClean="0"/>
              <a:t>If there are inconclusive edges: </a:t>
            </a:r>
            <a:br>
              <a:rPr lang="en-US" altLang="en-US" dirty="0" smtClean="0"/>
            </a:br>
            <a:r>
              <a:rPr lang="en-US" altLang="en-US" dirty="0" smtClean="0"/>
              <a:t>Whether or not to use the “adjusted” summary estimate instead of the crude?</a:t>
            </a:r>
          </a:p>
        </p:txBody>
      </p:sp>
      <p:sp>
        <p:nvSpPr>
          <p:cNvPr id="178179" name="Rectangle 3"/>
          <p:cNvSpPr>
            <a:spLocks noGrp="1" noChangeArrowheads="1"/>
          </p:cNvSpPr>
          <p:nvPr>
            <p:ph type="body" idx="1"/>
          </p:nvPr>
        </p:nvSpPr>
        <p:spPr>
          <a:xfrm>
            <a:off x="0" y="1447800"/>
            <a:ext cx="6858000" cy="7772400"/>
          </a:xfrm>
        </p:spPr>
        <p:txBody>
          <a:bodyPr/>
          <a:lstStyle/>
          <a:p>
            <a:r>
              <a:rPr lang="en-US" altLang="en-US" dirty="0" smtClean="0"/>
              <a:t>No one correct answer</a:t>
            </a:r>
          </a:p>
          <a:p>
            <a:pPr lvl="1"/>
            <a:r>
              <a:rPr lang="en-US" altLang="en-US" dirty="0" smtClean="0">
                <a:solidFill>
                  <a:srgbClr val="FF0000"/>
                </a:solidFill>
              </a:rPr>
              <a:t>“Bias-variance tradeoff”</a:t>
            </a:r>
          </a:p>
          <a:p>
            <a:endParaRPr lang="en-US" altLang="en-US" sz="1000" dirty="0" smtClean="0"/>
          </a:p>
          <a:p>
            <a:r>
              <a:rPr lang="en-US" altLang="en-US" dirty="0" smtClean="0"/>
              <a:t>Scientifically rigorous approach is to:</a:t>
            </a:r>
          </a:p>
          <a:p>
            <a:pPr lvl="1"/>
            <a:r>
              <a:rPr lang="en-US" altLang="en-US" dirty="0" smtClean="0"/>
              <a:t>Create DAG with all “potential” confounders</a:t>
            </a:r>
          </a:p>
          <a:p>
            <a:pPr lvl="1"/>
            <a:r>
              <a:rPr lang="en-US" altLang="en-US" dirty="0" smtClean="0"/>
              <a:t>Prior to adjustment, classify the potential confounders as either being:</a:t>
            </a:r>
          </a:p>
          <a:p>
            <a:pPr marL="1308100" lvl="2" indent="-220663"/>
            <a:r>
              <a:rPr lang="en-US" altLang="en-US" dirty="0" smtClean="0"/>
              <a:t>“A” List: Those factors for which you will accept the adjusted result no matter how small or large the difference from the crude.</a:t>
            </a:r>
          </a:p>
          <a:p>
            <a:pPr lvl="3"/>
            <a:r>
              <a:rPr lang="en-US" altLang="en-US" dirty="0" smtClean="0"/>
              <a:t>Factors believed to be confounders</a:t>
            </a:r>
          </a:p>
          <a:p>
            <a:pPr lvl="1"/>
            <a:endParaRPr lang="en-US" altLang="en-US" sz="1000" dirty="0" smtClean="0"/>
          </a:p>
          <a:p>
            <a:pPr marL="1308100" lvl="2" indent="-220663"/>
            <a:r>
              <a:rPr lang="en-US" altLang="en-US" dirty="0" smtClean="0"/>
              <a:t>“B” List: Those factors for which you will accept the adjusted result only if it meaningfully differs from the crude (with some pre-specified difference, e.g., at least 5 to 10%). </a:t>
            </a:r>
          </a:p>
          <a:p>
            <a:pPr lvl="3"/>
            <a:r>
              <a:rPr lang="en-US" altLang="en-US" dirty="0" smtClean="0"/>
              <a:t>Factors you are less sure about</a:t>
            </a:r>
          </a:p>
          <a:p>
            <a:pPr lvl="3"/>
            <a:r>
              <a:rPr lang="en-US" altLang="en-US" dirty="0" smtClean="0"/>
              <a:t>Termed:  “Change-in-estimate” approach</a:t>
            </a:r>
          </a:p>
          <a:p>
            <a:pPr lvl="2"/>
            <a:endParaRPr lang="en-US" altLang="en-US" sz="600" dirty="0" smtClean="0"/>
          </a:p>
          <a:p>
            <a:r>
              <a:rPr lang="en-US" altLang="en-US" dirty="0" smtClean="0"/>
              <a:t>For some analyses, may have no factors on B list.  For other analyses, some factors on B list.</a:t>
            </a:r>
          </a:p>
          <a:p>
            <a:endParaRPr lang="en-US" altLang="en-US" sz="400" dirty="0" smtClean="0"/>
          </a:p>
          <a:p>
            <a:r>
              <a:rPr lang="en-US" altLang="en-US" dirty="0" smtClean="0"/>
              <a:t>Always putting all factors on A list may seem “conservative”, but not necessarily the right thing to do in light of penalty of statistical imprecision</a:t>
            </a:r>
          </a:p>
        </p:txBody>
      </p:sp>
      <p:sp>
        <p:nvSpPr>
          <p:cNvPr id="178180" name="Text Box 4"/>
          <p:cNvSpPr txBox="1">
            <a:spLocks noChangeArrowheads="1"/>
          </p:cNvSpPr>
          <p:nvPr/>
        </p:nvSpPr>
        <p:spPr bwMode="auto">
          <a:xfrm>
            <a:off x="0" y="4038604"/>
            <a:ext cx="1447800" cy="1015664"/>
          </a:xfrm>
          <a:prstGeom prst="rect">
            <a:avLst/>
          </a:prstGeom>
          <a:noFill/>
          <a:ln w="9525">
            <a:noFill/>
            <a:miter lim="800000"/>
            <a:headEnd/>
            <a:tailEnd/>
          </a:ln>
        </p:spPr>
        <p:txBody>
          <a:bodyPr>
            <a:spAutoFit/>
          </a:bodyPr>
          <a:lstStyle/>
          <a:p>
            <a:pPr eaLnBrk="0" hangingPunct="0"/>
            <a:r>
              <a:rPr lang="en-US" altLang="en-US" sz="2000" dirty="0">
                <a:solidFill>
                  <a:srgbClr val="FF0000"/>
                </a:solidFill>
                <a:latin typeface="Arial" charset="0"/>
              </a:rPr>
              <a:t>Bias control paramount</a:t>
            </a:r>
          </a:p>
        </p:txBody>
      </p:sp>
      <p:sp>
        <p:nvSpPr>
          <p:cNvPr id="178181" name="Text Box 5"/>
          <p:cNvSpPr txBox="1">
            <a:spLocks noChangeArrowheads="1"/>
          </p:cNvSpPr>
          <p:nvPr/>
        </p:nvSpPr>
        <p:spPr bwMode="auto">
          <a:xfrm>
            <a:off x="0" y="5223809"/>
            <a:ext cx="1447800" cy="1938992"/>
          </a:xfrm>
          <a:prstGeom prst="rect">
            <a:avLst/>
          </a:prstGeom>
          <a:noFill/>
          <a:ln w="9525">
            <a:noFill/>
            <a:miter lim="800000"/>
            <a:headEnd/>
            <a:tailEnd/>
          </a:ln>
        </p:spPr>
        <p:txBody>
          <a:bodyPr wrap="square">
            <a:spAutoFit/>
          </a:bodyPr>
          <a:lstStyle/>
          <a:p>
            <a:pPr eaLnBrk="0" hangingPunct="0"/>
            <a:r>
              <a:rPr lang="en-US" altLang="en-US" sz="2000" dirty="0">
                <a:solidFill>
                  <a:srgbClr val="FF0000"/>
                </a:solidFill>
                <a:latin typeface="Arial" charset="0"/>
              </a:rPr>
              <a:t>Need for </a:t>
            </a:r>
            <a:r>
              <a:rPr lang="en-US" altLang="en-US" sz="2000" dirty="0" smtClean="0">
                <a:solidFill>
                  <a:srgbClr val="FF0000"/>
                </a:solidFill>
                <a:latin typeface="Arial" charset="0"/>
              </a:rPr>
              <a:t>tradeoffs: trade a   bit of bias to protect variance</a:t>
            </a:r>
            <a:endParaRPr lang="en-US" altLang="en-US" sz="2000"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8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17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817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0" grpId="0" uiExpand="1"/>
      <p:bldP spid="178181" grpId="0" uiExpan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Text Box 7"/>
          <p:cNvSpPr txBox="1">
            <a:spLocks noChangeArrowheads="1"/>
          </p:cNvSpPr>
          <p:nvPr/>
        </p:nvSpPr>
        <p:spPr bwMode="auto">
          <a:xfrm flipH="1">
            <a:off x="2895600" y="3200041"/>
            <a:ext cx="22098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grpSp>
        <p:nvGrpSpPr>
          <p:cNvPr id="144386" name="Group 19"/>
          <p:cNvGrpSpPr>
            <a:grpSpLocks/>
          </p:cNvGrpSpPr>
          <p:nvPr/>
        </p:nvGrpSpPr>
        <p:grpSpPr bwMode="auto">
          <a:xfrm>
            <a:off x="2514608" y="1555902"/>
            <a:ext cx="4321173" cy="6200475"/>
            <a:chOff x="2461469" y="1447590"/>
            <a:chExt cx="4320331" cy="6200499"/>
          </a:xfrm>
        </p:grpSpPr>
        <p:sp>
          <p:nvSpPr>
            <p:cNvPr id="319490" name="Text Box 2"/>
            <p:cNvSpPr txBox="1">
              <a:spLocks noChangeArrowheads="1"/>
            </p:cNvSpPr>
            <p:nvPr/>
          </p:nvSpPr>
          <p:spPr bwMode="auto">
            <a:xfrm flipH="1">
              <a:off x="2461469" y="1447590"/>
              <a:ext cx="2286307" cy="46166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319491" name="Freeform 3"/>
            <p:cNvSpPr>
              <a:spLocks/>
            </p:cNvSpPr>
            <p:nvPr/>
          </p:nvSpPr>
          <p:spPr bwMode="auto">
            <a:xfrm rot="4662725">
              <a:off x="2985274" y="2347754"/>
              <a:ext cx="1371603" cy="4615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2" name="Line 4"/>
            <p:cNvSpPr>
              <a:spLocks noChangeShapeType="1"/>
            </p:cNvSpPr>
            <p:nvPr/>
          </p:nvSpPr>
          <p:spPr bwMode="auto">
            <a:xfrm>
              <a:off x="4610523" y="3583433"/>
              <a:ext cx="723759" cy="1825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3" name="Freeform 5"/>
            <p:cNvSpPr>
              <a:spLocks/>
            </p:cNvSpPr>
            <p:nvPr/>
          </p:nvSpPr>
          <p:spPr bwMode="auto">
            <a:xfrm rot="1936706" flipV="1">
              <a:off x="4114370" y="2372689"/>
              <a:ext cx="2043028" cy="46166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319494" name="Text Box 6"/>
            <p:cNvSpPr txBox="1">
              <a:spLocks noChangeArrowheads="1"/>
            </p:cNvSpPr>
            <p:nvPr/>
          </p:nvSpPr>
          <p:spPr bwMode="auto">
            <a:xfrm>
              <a:off x="2690023" y="7186422"/>
              <a:ext cx="685667" cy="4616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319496" name="Text Box 8"/>
            <p:cNvSpPr txBox="1">
              <a:spLocks noChangeArrowheads="1"/>
            </p:cNvSpPr>
            <p:nvPr/>
          </p:nvSpPr>
          <p:spPr bwMode="auto">
            <a:xfrm flipH="1">
              <a:off x="5029541" y="3276680"/>
              <a:ext cx="1752259" cy="8310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sp>
          <p:nvSpPr>
            <p:cNvPr id="29" name="Text Box 6"/>
            <p:cNvSpPr txBox="1">
              <a:spLocks noChangeArrowheads="1"/>
            </p:cNvSpPr>
            <p:nvPr/>
          </p:nvSpPr>
          <p:spPr bwMode="auto">
            <a:xfrm>
              <a:off x="4518466" y="3625646"/>
              <a:ext cx="685667" cy="4616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a:t>
              </a:r>
            </a:p>
          </p:txBody>
        </p:sp>
      </p:grpSp>
      <p:sp useBgFill="1">
        <p:nvSpPr>
          <p:cNvPr id="319497" name="Text Box 9"/>
          <p:cNvSpPr txBox="1">
            <a:spLocks noChangeArrowheads="1"/>
          </p:cNvSpPr>
          <p:nvPr/>
        </p:nvSpPr>
        <p:spPr bwMode="auto">
          <a:xfrm flipH="1">
            <a:off x="762000" y="61855"/>
            <a:ext cx="5486400" cy="800219"/>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Adjusting for Maternal Age?</a:t>
            </a:r>
            <a:endParaRPr lang="en-US" sz="1600" dirty="0">
              <a:solidFill>
                <a:srgbClr val="000000"/>
              </a:solidFill>
              <a:latin typeface="Arial" charset="0"/>
            </a:endParaRPr>
          </a:p>
        </p:txBody>
      </p:sp>
      <p:sp>
        <p:nvSpPr>
          <p:cNvPr id="319499" name="Text Box 11"/>
          <p:cNvSpPr txBox="1">
            <a:spLocks noChangeArrowheads="1"/>
          </p:cNvSpPr>
          <p:nvPr/>
        </p:nvSpPr>
        <p:spPr bwMode="auto">
          <a:xfrm>
            <a:off x="228600" y="1200150"/>
            <a:ext cx="1981200" cy="2862322"/>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“A” List</a:t>
            </a:r>
          </a:p>
          <a:p>
            <a:pPr algn="ctr" eaLnBrk="0" hangingPunct="0">
              <a:spcBef>
                <a:spcPct val="50000"/>
              </a:spcBef>
              <a:defRPr/>
            </a:pPr>
            <a:r>
              <a:rPr lang="en-US" b="1" dirty="0">
                <a:solidFill>
                  <a:srgbClr val="000000"/>
                </a:solidFill>
                <a:latin typeface="Arial" charset="0"/>
              </a:rPr>
              <a:t>Adjust for Age; Accept </a:t>
            </a:r>
            <a:r>
              <a:rPr lang="en-US" b="1" dirty="0" smtClean="0">
                <a:solidFill>
                  <a:srgbClr val="000000"/>
                </a:solidFill>
                <a:latin typeface="Arial" charset="0"/>
              </a:rPr>
              <a:t>OR</a:t>
            </a:r>
            <a:r>
              <a:rPr lang="en-US" b="1" baseline="-25000" dirty="0" smtClean="0">
                <a:solidFill>
                  <a:srgbClr val="000000"/>
                </a:solidFill>
                <a:latin typeface="Arial" charset="0"/>
              </a:rPr>
              <a:t>MH</a:t>
            </a:r>
            <a:r>
              <a:rPr lang="en-US" b="1" dirty="0" smtClean="0">
                <a:solidFill>
                  <a:srgbClr val="000000"/>
                </a:solidFill>
                <a:latin typeface="Arial" charset="0"/>
              </a:rPr>
              <a:t> </a:t>
            </a:r>
            <a:r>
              <a:rPr lang="en-US" b="1" dirty="0">
                <a:solidFill>
                  <a:srgbClr val="000000"/>
                </a:solidFill>
                <a:latin typeface="Arial" charset="0"/>
              </a:rPr>
              <a:t>= 3.8 as final estimate</a:t>
            </a:r>
          </a:p>
        </p:txBody>
      </p:sp>
      <p:sp>
        <p:nvSpPr>
          <p:cNvPr id="319508" name="Text Box 20"/>
          <p:cNvSpPr txBox="1">
            <a:spLocks noChangeArrowheads="1"/>
          </p:cNvSpPr>
          <p:nvPr/>
        </p:nvSpPr>
        <p:spPr bwMode="auto">
          <a:xfrm>
            <a:off x="76200" y="4739822"/>
            <a:ext cx="2514600" cy="4708981"/>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b="1" dirty="0">
                <a:solidFill>
                  <a:srgbClr val="000000"/>
                </a:solidFill>
                <a:latin typeface="Arial" charset="0"/>
              </a:rPr>
              <a:t>Age is on “B” List</a:t>
            </a:r>
          </a:p>
          <a:p>
            <a:pPr algn="ctr" eaLnBrk="0" hangingPunct="0">
              <a:spcBef>
                <a:spcPct val="50000"/>
              </a:spcBef>
              <a:defRPr/>
            </a:pPr>
            <a:r>
              <a:rPr lang="en-US" b="1" dirty="0" smtClean="0">
                <a:solidFill>
                  <a:srgbClr val="000000"/>
                </a:solidFill>
                <a:latin typeface="Arial" charset="0"/>
              </a:rPr>
              <a:t>Accept/report  age-adjusted result </a:t>
            </a:r>
            <a:r>
              <a:rPr lang="en-US" b="1" dirty="0">
                <a:solidFill>
                  <a:srgbClr val="000000"/>
                </a:solidFill>
                <a:latin typeface="Arial" charset="0"/>
              </a:rPr>
              <a:t>only if exceeds pre-specified change-in- estimate threshold (e.g., 5</a:t>
            </a:r>
            <a:r>
              <a:rPr lang="en-US" b="1" dirty="0" smtClean="0">
                <a:solidFill>
                  <a:srgbClr val="000000"/>
                </a:solidFill>
                <a:latin typeface="Arial" charset="0"/>
              </a:rPr>
              <a:t>%) c/w crude (here, it is ~8%)</a:t>
            </a:r>
            <a:endParaRPr lang="en-US" b="1" dirty="0">
              <a:solidFill>
                <a:srgbClr val="000000"/>
              </a:solidFill>
              <a:latin typeface="Arial" charset="0"/>
            </a:endParaRPr>
          </a:p>
        </p:txBody>
      </p:sp>
      <p:sp>
        <p:nvSpPr>
          <p:cNvPr id="144390" name="Line 21"/>
          <p:cNvSpPr>
            <a:spLocks noChangeShapeType="1"/>
          </p:cNvSpPr>
          <p:nvPr/>
        </p:nvSpPr>
        <p:spPr bwMode="auto">
          <a:xfrm>
            <a:off x="0" y="4648200"/>
            <a:ext cx="6858000" cy="0"/>
          </a:xfrm>
          <a:prstGeom prst="line">
            <a:avLst/>
          </a:prstGeom>
          <a:noFill/>
          <a:ln w="9525">
            <a:solidFill>
              <a:schemeClr val="tx1"/>
            </a:solidFill>
            <a:round/>
            <a:headEnd/>
            <a:tailEnd/>
          </a:ln>
        </p:spPr>
        <p:txBody>
          <a:bodyPr/>
          <a:lstStyle/>
          <a:p>
            <a:endParaRPr lang="en-US" dirty="0"/>
          </a:p>
        </p:txBody>
      </p:sp>
      <p:grpSp>
        <p:nvGrpSpPr>
          <p:cNvPr id="144391" name="Group 20"/>
          <p:cNvGrpSpPr>
            <a:grpSpLocks/>
          </p:cNvGrpSpPr>
          <p:nvPr/>
        </p:nvGrpSpPr>
        <p:grpSpPr bwMode="auto">
          <a:xfrm>
            <a:off x="2514608" y="6329529"/>
            <a:ext cx="4190999" cy="2742893"/>
            <a:chOff x="2591617" y="1397162"/>
            <a:chExt cx="4190183" cy="2742849"/>
          </a:xfrm>
        </p:grpSpPr>
        <p:sp>
          <p:nvSpPr>
            <p:cNvPr id="22" name="Text Box 2"/>
            <p:cNvSpPr txBox="1">
              <a:spLocks noChangeArrowheads="1"/>
            </p:cNvSpPr>
            <p:nvPr/>
          </p:nvSpPr>
          <p:spPr bwMode="auto">
            <a:xfrm flipH="1">
              <a:off x="2591617" y="1397162"/>
              <a:ext cx="2323649" cy="46165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23" name="Freeform 3"/>
            <p:cNvSpPr>
              <a:spLocks/>
            </p:cNvSpPr>
            <p:nvPr/>
          </p:nvSpPr>
          <p:spPr bwMode="auto">
            <a:xfrm rot="5400000">
              <a:off x="2817404" y="2348088"/>
              <a:ext cx="1371580" cy="4615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4" name="Line 4"/>
            <p:cNvSpPr>
              <a:spLocks noChangeShapeType="1"/>
            </p:cNvSpPr>
            <p:nvPr/>
          </p:nvSpPr>
          <p:spPr bwMode="auto">
            <a:xfrm flipV="1">
              <a:off x="4648613" y="3657569"/>
              <a:ext cx="60948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5" name="Freeform 5"/>
            <p:cNvSpPr>
              <a:spLocks/>
            </p:cNvSpPr>
            <p:nvPr/>
          </p:nvSpPr>
          <p:spPr bwMode="auto">
            <a:xfrm rot="1936706" flipV="1">
              <a:off x="4166411" y="2336863"/>
              <a:ext cx="2123057" cy="46165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6" name="Text Box 6"/>
            <p:cNvSpPr txBox="1">
              <a:spLocks noChangeArrowheads="1"/>
            </p:cNvSpPr>
            <p:nvPr/>
          </p:nvSpPr>
          <p:spPr bwMode="auto">
            <a:xfrm>
              <a:off x="4420060" y="3678353"/>
              <a:ext cx="685667" cy="46165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7" name="Text Box 8"/>
            <p:cNvSpPr txBox="1">
              <a:spLocks noChangeArrowheads="1"/>
            </p:cNvSpPr>
            <p:nvPr/>
          </p:nvSpPr>
          <p:spPr bwMode="auto">
            <a:xfrm flipH="1">
              <a:off x="5029541" y="3276206"/>
              <a:ext cx="1752259" cy="83098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grpSp>
      <p:sp>
        <p:nvSpPr>
          <p:cNvPr id="28" name="Text Box 7"/>
          <p:cNvSpPr txBox="1">
            <a:spLocks noChangeArrowheads="1"/>
          </p:cNvSpPr>
          <p:nvPr/>
        </p:nvSpPr>
        <p:spPr bwMode="auto">
          <a:xfrm flipH="1">
            <a:off x="2590800" y="8153041"/>
            <a:ext cx="22098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sp>
        <p:nvSpPr>
          <p:cNvPr id="32" name="TextBox 31"/>
          <p:cNvSpPr txBox="1"/>
          <p:nvPr/>
        </p:nvSpPr>
        <p:spPr>
          <a:xfrm>
            <a:off x="2590800" y="4724400"/>
            <a:ext cx="4267200" cy="1569660"/>
          </a:xfrm>
          <a:prstGeom prst="rect">
            <a:avLst/>
          </a:prstGeom>
          <a:noFill/>
        </p:spPr>
        <p:txBody>
          <a:bodyPr>
            <a:spAutoFit/>
          </a:bodyPr>
          <a:lstStyle/>
          <a:p>
            <a:pPr eaLnBrk="0" hangingPunct="0">
              <a:defRPr/>
            </a:pPr>
            <a:r>
              <a:rPr lang="en-US" dirty="0">
                <a:solidFill>
                  <a:srgbClr val="FF0000"/>
                </a:solidFill>
                <a:latin typeface="+mn-lt"/>
              </a:rPr>
              <a:t>Whether age is on “A” or “B” list </a:t>
            </a:r>
            <a:r>
              <a:rPr lang="en-US" dirty="0" smtClean="0">
                <a:solidFill>
                  <a:srgbClr val="FF0000"/>
                </a:solidFill>
                <a:latin typeface="+mn-lt"/>
              </a:rPr>
              <a:t>(and your threshold) should </a:t>
            </a:r>
            <a:r>
              <a:rPr lang="en-US" dirty="0">
                <a:solidFill>
                  <a:srgbClr val="FF0000"/>
                </a:solidFill>
                <a:latin typeface="+mn-lt"/>
              </a:rPr>
              <a:t>be pre-specified in your analysis plan</a:t>
            </a:r>
          </a:p>
        </p:txBody>
      </p:sp>
      <p:sp>
        <p:nvSpPr>
          <p:cNvPr id="30" name="Oval 29"/>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3" name="Rectangle 2"/>
          <p:cNvSpPr>
            <a:spLocks noGrp="1" noChangeArrowheads="1"/>
          </p:cNvSpPr>
          <p:nvPr>
            <p:ph type="title"/>
          </p:nvPr>
        </p:nvSpPr>
        <p:spPr>
          <a:xfrm>
            <a:off x="0" y="609601"/>
            <a:ext cx="6858000" cy="595312"/>
          </a:xfrm>
        </p:spPr>
        <p:txBody>
          <a:bodyPr/>
          <a:lstStyle/>
          <a:p>
            <a:r>
              <a:rPr lang="en-US" altLang="en-US" sz="2600" dirty="0" smtClean="0"/>
              <a:t>Choosing the crude or adjusted estimate?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3594" name="Rectangle 3"/>
          <p:cNvSpPr>
            <a:spLocks noGrp="1" noChangeArrowheads="1"/>
          </p:cNvSpPr>
          <p:nvPr>
            <p:ph type="body" idx="1"/>
          </p:nvPr>
        </p:nvSpPr>
        <p:spPr>
          <a:xfrm>
            <a:off x="514350" y="1143006"/>
            <a:ext cx="6115050" cy="7897813"/>
          </a:xfrm>
        </p:spPr>
        <p:txBody>
          <a:bodyPr/>
          <a:lstStyle/>
          <a:p>
            <a:r>
              <a:rPr lang="en-US" altLang="en-US" dirty="0" smtClean="0"/>
              <a:t>Assume no multiplicative statistical interaction</a:t>
            </a:r>
          </a:p>
          <a:p>
            <a:r>
              <a:rPr lang="en-US" altLang="en-US" dirty="0" smtClean="0"/>
              <a:t>Pre-specified analysis plan: Factors on </a:t>
            </a:r>
            <a:r>
              <a:rPr lang="en-US" altLang="en-US" b="1" dirty="0" smtClean="0"/>
              <a:t>B list</a:t>
            </a:r>
            <a:r>
              <a:rPr lang="en-US" altLang="en-US" dirty="0" smtClean="0"/>
              <a:t> have 10% change-in-estimate rule in place</a:t>
            </a:r>
          </a:p>
        </p:txBody>
      </p:sp>
      <p:graphicFrame>
        <p:nvGraphicFramePr>
          <p:cNvPr id="23592" name="Object 40"/>
          <p:cNvGraphicFramePr>
            <a:graphicFrameLocks/>
          </p:cNvGraphicFramePr>
          <p:nvPr/>
        </p:nvGraphicFramePr>
        <p:xfrm>
          <a:off x="279400" y="2336803"/>
          <a:ext cx="6350000" cy="5549900"/>
        </p:xfrm>
        <a:graphic>
          <a:graphicData uri="http://schemas.openxmlformats.org/presentationml/2006/ole">
            <mc:AlternateContent xmlns:mc="http://schemas.openxmlformats.org/markup-compatibility/2006">
              <mc:Choice xmlns:v="urn:schemas-microsoft-com:vml" Requires="v">
                <p:oleObj spid="_x0000_s23722" name="Document" r:id="rId4" imgW="6815748" imgH="5950776" progId="Word.Document.8">
                  <p:embed/>
                </p:oleObj>
              </mc:Choice>
              <mc:Fallback>
                <p:oleObj name="Document" r:id="rId4" imgW="6815748" imgH="5950776" progId="Word.Document.8">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336803"/>
                        <a:ext cx="63500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3" name="Text Box 5"/>
          <p:cNvSpPr txBox="1">
            <a:spLocks noChangeArrowheads="1"/>
          </p:cNvSpPr>
          <p:nvPr/>
        </p:nvSpPr>
        <p:spPr bwMode="auto">
          <a:xfrm>
            <a:off x="5029200" y="3581400"/>
            <a:ext cx="13716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293894" name="Text Box 6"/>
          <p:cNvSpPr txBox="1">
            <a:spLocks noChangeArrowheads="1"/>
          </p:cNvSpPr>
          <p:nvPr/>
        </p:nvSpPr>
        <p:spPr bwMode="auto">
          <a:xfrm>
            <a:off x="5029200" y="4038600"/>
            <a:ext cx="1371600" cy="407032"/>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800" b="1" dirty="0">
              <a:solidFill>
                <a:srgbClr val="000000"/>
              </a:solidFill>
              <a:latin typeface="Arial" charset="0"/>
            </a:endParaRPr>
          </a:p>
          <a:p>
            <a:pPr eaLnBrk="0" hangingPunct="0">
              <a:spcBef>
                <a:spcPct val="50000"/>
              </a:spcBef>
            </a:pPr>
            <a:endParaRPr lang="en-US" altLang="en-US" sz="800" b="1" dirty="0">
              <a:solidFill>
                <a:srgbClr val="000000"/>
              </a:solidFill>
              <a:latin typeface="Arial" charset="0"/>
            </a:endParaRPr>
          </a:p>
        </p:txBody>
      </p:sp>
      <p:sp>
        <p:nvSpPr>
          <p:cNvPr id="293895" name="Text Box 7"/>
          <p:cNvSpPr txBox="1">
            <a:spLocks noChangeArrowheads="1"/>
          </p:cNvSpPr>
          <p:nvPr/>
        </p:nvSpPr>
        <p:spPr bwMode="auto">
          <a:xfrm>
            <a:off x="5029200" y="4495800"/>
            <a:ext cx="1295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293896" name="Text Box 8"/>
          <p:cNvSpPr txBox="1">
            <a:spLocks noChangeArrowheads="1"/>
          </p:cNvSpPr>
          <p:nvPr/>
        </p:nvSpPr>
        <p:spPr bwMode="auto">
          <a:xfrm>
            <a:off x="5029200" y="4870450"/>
            <a:ext cx="13716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293897" name="Text Box 9"/>
          <p:cNvSpPr txBox="1">
            <a:spLocks noChangeArrowheads="1"/>
          </p:cNvSpPr>
          <p:nvPr/>
        </p:nvSpPr>
        <p:spPr bwMode="auto">
          <a:xfrm>
            <a:off x="4953000" y="5410202"/>
            <a:ext cx="1295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93893"/>
                                        </p:tgtEl>
                                        <p:attrNameLst>
                                          <p:attrName>ppt_x</p:attrName>
                                        </p:attrNameLst>
                                      </p:cBhvr>
                                      <p:tavLst>
                                        <p:tav tm="0">
                                          <p:val>
                                            <p:strVal val="ppt_x"/>
                                          </p:val>
                                        </p:tav>
                                        <p:tav tm="100000">
                                          <p:val>
                                            <p:strVal val="ppt_x"/>
                                          </p:val>
                                        </p:tav>
                                      </p:tavLst>
                                    </p:anim>
                                    <p:anim calcmode="lin" valueType="num">
                                      <p:cBhvr additive="base">
                                        <p:cTn id="7" dur="500"/>
                                        <p:tgtEl>
                                          <p:spTgt spid="293893"/>
                                        </p:tgtEl>
                                        <p:attrNameLst>
                                          <p:attrName>ppt_y</p:attrName>
                                        </p:attrNameLst>
                                      </p:cBhvr>
                                      <p:tavLst>
                                        <p:tav tm="0">
                                          <p:val>
                                            <p:strVal val="ppt_y"/>
                                          </p:val>
                                        </p:tav>
                                        <p:tav tm="100000">
                                          <p:val>
                                            <p:strVal val="1+ppt_h/2"/>
                                          </p:val>
                                        </p:tav>
                                      </p:tavLst>
                                    </p:anim>
                                    <p:set>
                                      <p:cBhvr>
                                        <p:cTn id="8" dur="1" fill="hold">
                                          <p:stCondLst>
                                            <p:cond delay="499"/>
                                          </p:stCondLst>
                                        </p:cTn>
                                        <p:tgtEl>
                                          <p:spTgt spid="29389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93894"/>
                                        </p:tgtEl>
                                        <p:attrNameLst>
                                          <p:attrName>ppt_x</p:attrName>
                                        </p:attrNameLst>
                                      </p:cBhvr>
                                      <p:tavLst>
                                        <p:tav tm="0">
                                          <p:val>
                                            <p:strVal val="ppt_x"/>
                                          </p:val>
                                        </p:tav>
                                        <p:tav tm="100000">
                                          <p:val>
                                            <p:strVal val="ppt_x"/>
                                          </p:val>
                                        </p:tav>
                                      </p:tavLst>
                                    </p:anim>
                                    <p:anim calcmode="lin" valueType="num">
                                      <p:cBhvr additive="base">
                                        <p:cTn id="13" dur="500"/>
                                        <p:tgtEl>
                                          <p:spTgt spid="293894"/>
                                        </p:tgtEl>
                                        <p:attrNameLst>
                                          <p:attrName>ppt_y</p:attrName>
                                        </p:attrNameLst>
                                      </p:cBhvr>
                                      <p:tavLst>
                                        <p:tav tm="0">
                                          <p:val>
                                            <p:strVal val="ppt_y"/>
                                          </p:val>
                                        </p:tav>
                                        <p:tav tm="100000">
                                          <p:val>
                                            <p:strVal val="1+ppt_h/2"/>
                                          </p:val>
                                        </p:tav>
                                      </p:tavLst>
                                    </p:anim>
                                    <p:set>
                                      <p:cBhvr>
                                        <p:cTn id="14" dur="1" fill="hold">
                                          <p:stCondLst>
                                            <p:cond delay="499"/>
                                          </p:stCondLst>
                                        </p:cTn>
                                        <p:tgtEl>
                                          <p:spTgt spid="29389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93895"/>
                                        </p:tgtEl>
                                        <p:attrNameLst>
                                          <p:attrName>ppt_x</p:attrName>
                                        </p:attrNameLst>
                                      </p:cBhvr>
                                      <p:tavLst>
                                        <p:tav tm="0">
                                          <p:val>
                                            <p:strVal val="ppt_x"/>
                                          </p:val>
                                        </p:tav>
                                        <p:tav tm="100000">
                                          <p:val>
                                            <p:strVal val="ppt_x"/>
                                          </p:val>
                                        </p:tav>
                                      </p:tavLst>
                                    </p:anim>
                                    <p:anim calcmode="lin" valueType="num">
                                      <p:cBhvr additive="base">
                                        <p:cTn id="19" dur="500"/>
                                        <p:tgtEl>
                                          <p:spTgt spid="293895"/>
                                        </p:tgtEl>
                                        <p:attrNameLst>
                                          <p:attrName>ppt_y</p:attrName>
                                        </p:attrNameLst>
                                      </p:cBhvr>
                                      <p:tavLst>
                                        <p:tav tm="0">
                                          <p:val>
                                            <p:strVal val="ppt_y"/>
                                          </p:val>
                                        </p:tav>
                                        <p:tav tm="100000">
                                          <p:val>
                                            <p:strVal val="1+ppt_h/2"/>
                                          </p:val>
                                        </p:tav>
                                      </p:tavLst>
                                    </p:anim>
                                    <p:set>
                                      <p:cBhvr>
                                        <p:cTn id="20" dur="1" fill="hold">
                                          <p:stCondLst>
                                            <p:cond delay="499"/>
                                          </p:stCondLst>
                                        </p:cTn>
                                        <p:tgtEl>
                                          <p:spTgt spid="2938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93896"/>
                                        </p:tgtEl>
                                        <p:attrNameLst>
                                          <p:attrName>ppt_x</p:attrName>
                                        </p:attrNameLst>
                                      </p:cBhvr>
                                      <p:tavLst>
                                        <p:tav tm="0">
                                          <p:val>
                                            <p:strVal val="ppt_x"/>
                                          </p:val>
                                        </p:tav>
                                        <p:tav tm="100000">
                                          <p:val>
                                            <p:strVal val="ppt_x"/>
                                          </p:val>
                                        </p:tav>
                                      </p:tavLst>
                                    </p:anim>
                                    <p:anim calcmode="lin" valueType="num">
                                      <p:cBhvr additive="base">
                                        <p:cTn id="25" dur="500"/>
                                        <p:tgtEl>
                                          <p:spTgt spid="293896"/>
                                        </p:tgtEl>
                                        <p:attrNameLst>
                                          <p:attrName>ppt_y</p:attrName>
                                        </p:attrNameLst>
                                      </p:cBhvr>
                                      <p:tavLst>
                                        <p:tav tm="0">
                                          <p:val>
                                            <p:strVal val="ppt_y"/>
                                          </p:val>
                                        </p:tav>
                                        <p:tav tm="100000">
                                          <p:val>
                                            <p:strVal val="1+ppt_h/2"/>
                                          </p:val>
                                        </p:tav>
                                      </p:tavLst>
                                    </p:anim>
                                    <p:set>
                                      <p:cBhvr>
                                        <p:cTn id="26" dur="1" fill="hold">
                                          <p:stCondLst>
                                            <p:cond delay="499"/>
                                          </p:stCondLst>
                                        </p:cTn>
                                        <p:tgtEl>
                                          <p:spTgt spid="29389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93897"/>
                                        </p:tgtEl>
                                        <p:attrNameLst>
                                          <p:attrName>ppt_x</p:attrName>
                                        </p:attrNameLst>
                                      </p:cBhvr>
                                      <p:tavLst>
                                        <p:tav tm="0">
                                          <p:val>
                                            <p:strVal val="ppt_x"/>
                                          </p:val>
                                        </p:tav>
                                        <p:tav tm="100000">
                                          <p:val>
                                            <p:strVal val="ppt_x"/>
                                          </p:val>
                                        </p:tav>
                                      </p:tavLst>
                                    </p:anim>
                                    <p:anim calcmode="lin" valueType="num">
                                      <p:cBhvr additive="base">
                                        <p:cTn id="31" dur="500"/>
                                        <p:tgtEl>
                                          <p:spTgt spid="293897"/>
                                        </p:tgtEl>
                                        <p:attrNameLst>
                                          <p:attrName>ppt_y</p:attrName>
                                        </p:attrNameLst>
                                      </p:cBhvr>
                                      <p:tavLst>
                                        <p:tav tm="0">
                                          <p:val>
                                            <p:strVal val="ppt_y"/>
                                          </p:val>
                                        </p:tav>
                                        <p:tav tm="100000">
                                          <p:val>
                                            <p:strVal val="1+ppt_h/2"/>
                                          </p:val>
                                        </p:tav>
                                      </p:tavLst>
                                    </p:anim>
                                    <p:set>
                                      <p:cBhvr>
                                        <p:cTn id="32" dur="1" fill="hold">
                                          <p:stCondLst>
                                            <p:cond delay="499"/>
                                          </p:stCondLst>
                                        </p:cTn>
                                        <p:tgtEl>
                                          <p:spTgt spid="293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animBg="1"/>
      <p:bldP spid="293895" grpId="0" animBg="1"/>
      <p:bldP spid="293896" grpId="0" animBg="1"/>
      <p:bldP spid="29389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95300" y="228604"/>
            <a:ext cx="5829300" cy="747713"/>
          </a:xfrm>
        </p:spPr>
        <p:txBody>
          <a:bodyPr/>
          <a:lstStyle/>
          <a:p>
            <a:r>
              <a:rPr lang="en-US" altLang="en-US" dirty="0" smtClean="0"/>
              <a:t>“Change in Estimate” Approach</a:t>
            </a:r>
            <a:br>
              <a:rPr lang="en-US" altLang="en-US" dirty="0" smtClean="0"/>
            </a:br>
            <a:r>
              <a:rPr lang="en-US" altLang="en-US" dirty="0" smtClean="0"/>
              <a:t>–  A Historical Perspective</a:t>
            </a:r>
          </a:p>
        </p:txBody>
      </p:sp>
      <p:sp>
        <p:nvSpPr>
          <p:cNvPr id="3" name="Content Placeholder 2"/>
          <p:cNvSpPr>
            <a:spLocks noGrp="1"/>
          </p:cNvSpPr>
          <p:nvPr>
            <p:ph idx="1"/>
          </p:nvPr>
        </p:nvSpPr>
        <p:spPr>
          <a:xfrm>
            <a:off x="0" y="1066800"/>
            <a:ext cx="6781800" cy="7519988"/>
          </a:xfrm>
        </p:spPr>
        <p:txBody>
          <a:bodyPr/>
          <a:lstStyle/>
          <a:p>
            <a:r>
              <a:rPr lang="en-US" altLang="en-US" dirty="0" smtClean="0"/>
              <a:t>Historically, confounding was often defined by whether the adjusted estimate differed from the crude</a:t>
            </a:r>
          </a:p>
          <a:p>
            <a:pPr lvl="1"/>
            <a:r>
              <a:rPr lang="en-US" altLang="en-US" dirty="0" smtClean="0"/>
              <a:t>“if there is a change after adjustment, there has to be confounding present”</a:t>
            </a:r>
          </a:p>
          <a:p>
            <a:pPr lvl="1"/>
            <a:endParaRPr lang="en-US" altLang="en-US" sz="1000" dirty="0" smtClean="0"/>
          </a:p>
          <a:p>
            <a:r>
              <a:rPr lang="en-US" altLang="en-US" dirty="0" smtClean="0"/>
              <a:t>i.e., in the past, the available data defined confounding</a:t>
            </a:r>
          </a:p>
          <a:p>
            <a:pPr lvl="1"/>
            <a:r>
              <a:rPr lang="en-US" altLang="en-US" dirty="0" smtClean="0"/>
              <a:t>“data-based definition of confounding”</a:t>
            </a:r>
          </a:p>
          <a:p>
            <a:pPr lvl="1"/>
            <a:endParaRPr lang="en-US" altLang="en-US" sz="800" dirty="0" smtClean="0"/>
          </a:p>
          <a:p>
            <a:r>
              <a:rPr lang="en-US" altLang="en-US" dirty="0" smtClean="0"/>
              <a:t>Today, theoretical philosophy is very different</a:t>
            </a:r>
          </a:p>
          <a:p>
            <a:pPr lvl="1"/>
            <a:r>
              <a:rPr lang="en-US" altLang="en-US" dirty="0" smtClean="0"/>
              <a:t>We primarily </a:t>
            </a:r>
            <a:r>
              <a:rPr lang="en-US" altLang="en-US" u="sng" dirty="0" smtClean="0"/>
              <a:t>don’t</a:t>
            </a:r>
            <a:r>
              <a:rPr lang="en-US" altLang="en-US" dirty="0" smtClean="0"/>
              <a:t> use data from the current study to define presence or absence confounding or what to control for</a:t>
            </a:r>
          </a:p>
          <a:p>
            <a:pPr lvl="2"/>
            <a:r>
              <a:rPr lang="en-US" altLang="en-US" dirty="0" smtClean="0"/>
              <a:t>We put more weight into the collective body of prior evidence/literature than our single study</a:t>
            </a:r>
          </a:p>
          <a:p>
            <a:pPr lvl="2"/>
            <a:r>
              <a:rPr lang="en-US" altLang="en-US" dirty="0" smtClean="0"/>
              <a:t>e.g., if we adjust for something and it changes the estimate, we don’t accept this as confounding unless there was some </a:t>
            </a:r>
            <a:r>
              <a:rPr lang="en-US" altLang="en-US" i="1" dirty="0" smtClean="0"/>
              <a:t>a priori </a:t>
            </a:r>
            <a:r>
              <a:rPr lang="en-US" altLang="en-US" dirty="0" smtClean="0"/>
              <a:t>belief (e.g., gum chewing in melanoma)</a:t>
            </a:r>
          </a:p>
          <a:p>
            <a:pPr lvl="1"/>
            <a:endParaRPr lang="en-US" altLang="en-US" sz="1000" dirty="0" smtClean="0"/>
          </a:p>
          <a:p>
            <a:pPr lvl="1"/>
            <a:r>
              <a:rPr lang="en-US" altLang="en-US" dirty="0" smtClean="0"/>
              <a:t>Exception:  if the prior literature is uncertain about a part of a DAG (B list), reasonable to use data from current study to inform decision to adjust</a:t>
            </a:r>
          </a:p>
          <a:p>
            <a:pPr lvl="2"/>
            <a:r>
              <a:rPr lang="en-US" altLang="en-US" dirty="0" smtClean="0"/>
              <a:t>This is how we use “change in estimate” approach  today</a:t>
            </a:r>
          </a:p>
          <a:p>
            <a:pPr lvl="2"/>
            <a:endParaRPr lang="en-US" altLang="en-US" sz="1000" dirty="0" smtClean="0"/>
          </a:p>
          <a:p>
            <a:r>
              <a:rPr lang="en-US" altLang="en-US" dirty="0" smtClean="0"/>
              <a:t>However, not all practice this, leading to non-uniformity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457200" y="152402"/>
            <a:ext cx="5829300" cy="747713"/>
          </a:xfrm>
        </p:spPr>
        <p:txBody>
          <a:bodyPr/>
          <a:lstStyle/>
          <a:p>
            <a:r>
              <a:rPr lang="en-US" altLang="en-US" dirty="0" smtClean="0"/>
              <a:t>No Role for </a:t>
            </a:r>
            <a:br>
              <a:rPr lang="en-US" altLang="en-US" dirty="0" smtClean="0"/>
            </a:br>
            <a:r>
              <a:rPr lang="en-US" altLang="en-US" dirty="0" smtClean="0"/>
              <a:t>Statistical Testing for Confounding</a:t>
            </a:r>
          </a:p>
        </p:txBody>
      </p:sp>
      <p:sp>
        <p:nvSpPr>
          <p:cNvPr id="224259" name="Rectangle 3"/>
          <p:cNvSpPr>
            <a:spLocks noGrp="1" noChangeArrowheads="1"/>
          </p:cNvSpPr>
          <p:nvPr>
            <p:ph type="body" idx="1"/>
          </p:nvPr>
        </p:nvSpPr>
        <p:spPr>
          <a:xfrm>
            <a:off x="57150" y="1063629"/>
            <a:ext cx="6800850" cy="8080374"/>
          </a:xfrm>
        </p:spPr>
        <p:txBody>
          <a:bodyPr/>
          <a:lstStyle/>
          <a:p>
            <a:r>
              <a:rPr lang="en-US" altLang="en-US" dirty="0" smtClean="0"/>
              <a:t>Testing for statistically significant differences between crude and adjusted measures is </a:t>
            </a:r>
            <a:r>
              <a:rPr lang="en-US" altLang="en-US" b="1" i="1" dirty="0" smtClean="0"/>
              <a:t>inappropriate</a:t>
            </a:r>
            <a:r>
              <a:rPr lang="en-US" altLang="en-US" sz="1800" dirty="0" smtClean="0"/>
              <a:t> </a:t>
            </a:r>
          </a:p>
          <a:p>
            <a:endParaRPr lang="en-US" altLang="en-US" sz="1800" dirty="0" smtClean="0"/>
          </a:p>
          <a:p>
            <a:r>
              <a:rPr lang="en-US" altLang="en-US" dirty="0" smtClean="0"/>
              <a:t>e.g., examining an association for which there is a factor (from literature) which is a known confounder (e.g., age in association between hypertension &amp; CAD)</a:t>
            </a:r>
          </a:p>
          <a:p>
            <a:pPr lvl="1"/>
            <a:endParaRPr lang="en-US" altLang="en-US" sz="800" dirty="0" smtClean="0"/>
          </a:p>
          <a:p>
            <a:pPr lvl="1"/>
            <a:r>
              <a:rPr lang="en-US" altLang="en-US" dirty="0" smtClean="0"/>
              <a:t>if the study has a small sample size, even large differences between crude and adjusted measures may not be statistically different</a:t>
            </a:r>
          </a:p>
          <a:p>
            <a:pPr lvl="2"/>
            <a:r>
              <a:rPr lang="en-US" altLang="en-US" i="1" dirty="0" smtClean="0"/>
              <a:t>yet, we know confounding by age is present</a:t>
            </a:r>
            <a:endParaRPr lang="en-US" altLang="en-US" dirty="0" smtClean="0"/>
          </a:p>
          <a:p>
            <a:pPr lvl="2"/>
            <a:r>
              <a:rPr lang="en-US" altLang="en-US" dirty="0" smtClean="0"/>
              <a:t>therefore, the difference between crude and adjusted measures cannot be ignored as merely chance.  </a:t>
            </a:r>
          </a:p>
          <a:p>
            <a:pPr lvl="2"/>
            <a:r>
              <a:rPr lang="en-US" altLang="en-US" dirty="0" smtClean="0"/>
              <a:t>bias must be prevented and hence adjusted estimate should be used/reported</a:t>
            </a:r>
          </a:p>
          <a:p>
            <a:pPr lvl="2"/>
            <a:r>
              <a:rPr lang="en-US" altLang="en-US" dirty="0" smtClean="0"/>
              <a:t>we must live with whatever effects we see after adjustment for a factor for which there is a strong </a:t>
            </a:r>
            <a:r>
              <a:rPr lang="en-US" altLang="en-US" i="1" dirty="0" smtClean="0"/>
              <a:t>a priori</a:t>
            </a:r>
            <a:r>
              <a:rPr lang="en-US" altLang="en-US" dirty="0" smtClean="0"/>
              <a:t> belief about confounding</a:t>
            </a:r>
          </a:p>
          <a:p>
            <a:pPr lvl="2"/>
            <a:endParaRPr lang="en-US" altLang="en-US" sz="800" dirty="0" smtClean="0"/>
          </a:p>
          <a:p>
            <a:r>
              <a:rPr lang="en-US" altLang="en-US" dirty="0" smtClean="0"/>
              <a:t>If study has large sample size, even small differences between crude &amp; adjusted will be statistically significant </a:t>
            </a:r>
          </a:p>
          <a:p>
            <a:pPr lvl="1"/>
            <a:r>
              <a:rPr lang="en-US" altLang="en-US" dirty="0" smtClean="0"/>
              <a:t>Will you accept all these adjustments  — which could begin to add up to a large difference — to be necessary even if no </a:t>
            </a:r>
            <a:r>
              <a:rPr lang="en-US" altLang="en-US" i="1" dirty="0" smtClean="0"/>
              <a:t>a priori</a:t>
            </a:r>
            <a:r>
              <a:rPr lang="en-US" altLang="en-US" dirty="0" smtClean="0"/>
              <a:t> evidence of confounding?</a:t>
            </a:r>
          </a:p>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5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259">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2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
          <p:cNvSpPr>
            <a:spLocks noGrp="1"/>
          </p:cNvSpPr>
          <p:nvPr>
            <p:ph type="title"/>
          </p:nvPr>
        </p:nvSpPr>
        <p:spPr>
          <a:xfrm>
            <a:off x="457200" y="76206"/>
            <a:ext cx="5829300" cy="747713"/>
          </a:xfrm>
        </p:spPr>
        <p:txBody>
          <a:bodyPr/>
          <a:lstStyle/>
          <a:p>
            <a:r>
              <a:rPr lang="en-US" altLang="en-US" dirty="0" smtClean="0"/>
              <a:t>The Ideal Process</a:t>
            </a:r>
          </a:p>
        </p:txBody>
      </p:sp>
      <p:sp>
        <p:nvSpPr>
          <p:cNvPr id="153602" name="Content Placeholder 3"/>
          <p:cNvSpPr>
            <a:spLocks noGrp="1"/>
          </p:cNvSpPr>
          <p:nvPr>
            <p:ph idx="1"/>
          </p:nvPr>
        </p:nvSpPr>
        <p:spPr>
          <a:xfrm>
            <a:off x="76200" y="685803"/>
            <a:ext cx="6629400" cy="3581400"/>
          </a:xfrm>
        </p:spPr>
        <p:txBody>
          <a:bodyPr/>
          <a:lstStyle/>
          <a:p>
            <a:pPr>
              <a:buFontTx/>
              <a:buNone/>
            </a:pPr>
            <a:r>
              <a:rPr lang="en-US" altLang="en-US" u="sng" dirty="0" smtClean="0"/>
              <a:t>You are confident about the DAG</a:t>
            </a:r>
          </a:p>
          <a:p>
            <a:pPr>
              <a:buFontTx/>
              <a:buNone/>
            </a:pPr>
            <a:endParaRPr lang="en-US" altLang="en-US" sz="1000" dirty="0" smtClean="0"/>
          </a:p>
          <a:p>
            <a:pPr marL="228600" indent="-228600"/>
            <a:r>
              <a:rPr lang="en-US" altLang="en-US" dirty="0" smtClean="0"/>
              <a:t>Find all the MSASs</a:t>
            </a:r>
          </a:p>
          <a:p>
            <a:endParaRPr lang="en-US" altLang="en-US" sz="1000" dirty="0" smtClean="0"/>
          </a:p>
          <a:p>
            <a:pPr marL="228600" indent="-228600"/>
            <a:r>
              <a:rPr lang="en-US" altLang="en-US" dirty="0" smtClean="0"/>
              <a:t>Choose the most practical MSAS</a:t>
            </a:r>
          </a:p>
          <a:p>
            <a:endParaRPr lang="en-US" altLang="en-US" sz="1000" dirty="0" smtClean="0"/>
          </a:p>
          <a:p>
            <a:pPr marL="228600" indent="-228600"/>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pPr marL="228600" indent="-228600"/>
            <a:r>
              <a:rPr lang="en-US" altLang="en-US" dirty="0" smtClean="0"/>
              <a:t>Report the final adjusted measure of association</a:t>
            </a:r>
          </a:p>
        </p:txBody>
      </p:sp>
      <p:sp>
        <p:nvSpPr>
          <p:cNvPr id="5" name="Content Placeholder 3"/>
          <p:cNvSpPr txBox="1">
            <a:spLocks/>
          </p:cNvSpPr>
          <p:nvPr/>
        </p:nvSpPr>
        <p:spPr bwMode="auto">
          <a:xfrm>
            <a:off x="0" y="4953003"/>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228600" indent="-228600" eaLnBrk="0" hangingPunct="0">
              <a:spcBef>
                <a:spcPct val="20000"/>
              </a:spcBef>
              <a:buFontTx/>
              <a:buChar char="•"/>
              <a:defRPr/>
            </a:pPr>
            <a:r>
              <a:rPr lang="en-US" sz="2000" kern="0" dirty="0">
                <a:latin typeface="+mn-lt"/>
              </a:rPr>
              <a:t>Why not just take the most </a:t>
            </a:r>
            <a:r>
              <a:rPr lang="en-US" sz="2000" kern="0" dirty="0" smtClean="0">
                <a:latin typeface="+mn-lt"/>
              </a:rPr>
              <a:t>conservative route </a:t>
            </a:r>
            <a:r>
              <a:rPr lang="en-US" sz="2000" kern="0" dirty="0">
                <a:latin typeface="+mn-lt"/>
              </a:rPr>
              <a:t>and adjust for everything that is conceivable?</a:t>
            </a:r>
          </a:p>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6"/>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n-lt"/>
              </a:rPr>
              <a:t>The Often More Realistic Situation</a:t>
            </a:r>
          </a:p>
        </p:txBody>
      </p:sp>
      <p:sp>
        <p:nvSpPr>
          <p:cNvPr id="21" name="Content Placeholder 3"/>
          <p:cNvSpPr txBox="1">
            <a:spLocks/>
          </p:cNvSpPr>
          <p:nvPr/>
        </p:nvSpPr>
        <p:spPr bwMode="auto">
          <a:xfrm>
            <a:off x="57150" y="4648205"/>
            <a:ext cx="6343650" cy="457199"/>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Content Placeholder 3"/>
          <p:cNvSpPr txBox="1">
            <a:spLocks/>
          </p:cNvSpPr>
          <p:nvPr/>
        </p:nvSpPr>
        <p:spPr bwMode="auto">
          <a:xfrm>
            <a:off x="0" y="6781800"/>
            <a:ext cx="6858000" cy="914400"/>
          </a:xfrm>
          <a:prstGeom prst="rect">
            <a:avLst/>
          </a:prstGeom>
          <a:noFill/>
          <a:ln w="9525">
            <a:noFill/>
            <a:miter lim="800000"/>
            <a:headEnd/>
            <a:tailEnd/>
          </a:ln>
          <a:effectLst/>
        </p:spPr>
        <p:txBody>
          <a:bodyPr/>
          <a:lstStyle/>
          <a:p>
            <a:pPr marL="855663" lvl="1" indent="-398463" eaLnBrk="0" hangingPunct="0">
              <a:spcBef>
                <a:spcPct val="20000"/>
              </a:spcBef>
              <a:defRPr/>
            </a:pPr>
            <a:r>
              <a:rPr lang="en-US" sz="2000" kern="0" dirty="0" smtClean="0">
                <a:latin typeface="+mn-lt"/>
              </a:rPr>
              <a:t>2.   Bias -- if </a:t>
            </a:r>
            <a:r>
              <a:rPr lang="en-US" sz="2000" kern="0" dirty="0">
                <a:latin typeface="+mn-lt"/>
              </a:rPr>
              <a:t>inadvertent adjustment on a </a:t>
            </a:r>
            <a:r>
              <a:rPr lang="en-US" sz="2000" kern="0" dirty="0" smtClean="0">
                <a:latin typeface="+mn-lt"/>
              </a:rPr>
              <a:t>collider or descendant of a collider or descendent of outcome</a:t>
            </a:r>
          </a:p>
          <a:p>
            <a:pPr lvl="1" eaLnBrk="0" hangingPunct="0">
              <a:spcBef>
                <a:spcPct val="20000"/>
              </a:spcBef>
              <a:defRPr/>
            </a:pPr>
            <a:r>
              <a:rPr lang="en-US" sz="2000" kern="0" dirty="0" smtClean="0">
                <a:latin typeface="+mn-lt"/>
              </a:rPr>
              <a:t>	— e.g., folate, birth defects, and stillbirths</a:t>
            </a:r>
            <a:endParaRPr lang="en-US" sz="2000" kern="0" dirty="0">
              <a:latin typeface="+mn-lt"/>
            </a:endParaRPr>
          </a:p>
        </p:txBody>
      </p:sp>
      <p:sp>
        <p:nvSpPr>
          <p:cNvPr id="26" name="Content Placeholder 3"/>
          <p:cNvSpPr txBox="1">
            <a:spLocks/>
          </p:cNvSpPr>
          <p:nvPr/>
        </p:nvSpPr>
        <p:spPr bwMode="auto">
          <a:xfrm>
            <a:off x="0" y="5562600"/>
            <a:ext cx="6858000" cy="914400"/>
          </a:xfrm>
          <a:prstGeom prst="rect">
            <a:avLst/>
          </a:prstGeom>
          <a:noFill/>
          <a:ln w="9525">
            <a:noFill/>
            <a:miter lim="800000"/>
            <a:headEnd/>
            <a:tailEnd/>
          </a:ln>
          <a:effectLst/>
        </p:spPr>
        <p:txBody>
          <a:bodyPr/>
          <a:lstStyle/>
          <a:p>
            <a:pPr marL="342900" indent="-342900" eaLnBrk="0" hangingPunct="0">
              <a:spcBef>
                <a:spcPct val="20000"/>
              </a:spcBef>
              <a:buFontTx/>
              <a:buChar char="•"/>
              <a:defRPr/>
            </a:pPr>
            <a:endParaRPr lang="en-US" sz="2000" kern="0" dirty="0">
              <a:latin typeface="+mn-lt"/>
            </a:endParaRPr>
          </a:p>
          <a:p>
            <a:pPr marL="228600" indent="-228600" eaLnBrk="0" hangingPunct="0">
              <a:spcBef>
                <a:spcPct val="20000"/>
              </a:spcBef>
              <a:buFontTx/>
              <a:buChar char="•"/>
              <a:defRPr/>
            </a:pPr>
            <a:r>
              <a:rPr lang="en-US" sz="2000" kern="0" dirty="0">
                <a:latin typeface="+mn-lt"/>
              </a:rPr>
              <a:t>Problems with this approach</a:t>
            </a:r>
            <a:r>
              <a:rPr lang="en-US" sz="2000" kern="0" dirty="0" smtClean="0">
                <a:latin typeface="+mn-lt"/>
              </a:rPr>
              <a:t>: “indiscriminate adjustment”</a:t>
            </a:r>
            <a:endParaRPr lang="en-US" sz="2000" kern="0" dirty="0">
              <a:latin typeface="+mn-lt"/>
            </a:endParaRPr>
          </a:p>
          <a:p>
            <a:pPr lvl="1" eaLnBrk="0" hangingPunct="0">
              <a:spcBef>
                <a:spcPct val="20000"/>
              </a:spcBef>
              <a:defRPr/>
            </a:pPr>
            <a:r>
              <a:rPr lang="en-US" sz="2000" kern="0" dirty="0">
                <a:latin typeface="+mn-lt"/>
              </a:rPr>
              <a:t>1.   Precision (increase variance</a:t>
            </a:r>
            <a:r>
              <a:rPr lang="en-US" sz="2000" kern="0" dirty="0" smtClean="0">
                <a:latin typeface="+mn-lt"/>
              </a:rPr>
              <a:t>)</a:t>
            </a: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9" name="Content Placeholder 3"/>
          <p:cNvSpPr txBox="1">
            <a:spLocks/>
          </p:cNvSpPr>
          <p:nvPr/>
        </p:nvSpPr>
        <p:spPr bwMode="auto">
          <a:xfrm>
            <a:off x="0" y="8001000"/>
            <a:ext cx="685800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smtClean="0">
                <a:latin typeface="+mn-lt"/>
              </a:rPr>
              <a:t>3.   Bias amplification – if adjustment on an </a:t>
            </a:r>
            <a:r>
              <a:rPr lang="en-US" sz="2000" kern="0" dirty="0" smtClean="0">
                <a:latin typeface="+mn-lt"/>
              </a:rPr>
              <a:t>instrument or near-instrument (See </a:t>
            </a:r>
            <a:r>
              <a:rPr lang="en-US" sz="2000" kern="0" dirty="0" smtClean="0">
                <a:solidFill>
                  <a:srgbClr val="FF0000"/>
                </a:solidFill>
                <a:latin typeface="+mn-lt"/>
              </a:rPr>
              <a:t>Additional Material Slides</a:t>
            </a:r>
            <a:r>
              <a:rPr lang="en-US" sz="2000" kern="0" dirty="0" smtClean="0">
                <a:latin typeface="+mn-lt"/>
              </a:rPr>
              <a:t>) </a:t>
            </a:r>
            <a:endParaRPr lang="en-US" sz="2000" kern="0" dirty="0">
              <a:latin typeface="+mn-lt"/>
            </a:endParaRPr>
          </a:p>
        </p:txBody>
      </p:sp>
      <p:sp>
        <p:nvSpPr>
          <p:cNvPr id="10" name="Content Placeholder 3"/>
          <p:cNvSpPr txBox="1">
            <a:spLocks/>
          </p:cNvSpPr>
          <p:nvPr/>
        </p:nvSpPr>
        <p:spPr bwMode="auto">
          <a:xfrm>
            <a:off x="0" y="8686800"/>
            <a:ext cx="6781800" cy="914400"/>
          </a:xfrm>
          <a:prstGeom prst="rect">
            <a:avLst/>
          </a:prstGeom>
          <a:noFill/>
          <a:ln w="9525">
            <a:noFill/>
            <a:miter lim="800000"/>
            <a:headEnd/>
            <a:tailEnd/>
          </a:ln>
          <a:effectLst/>
        </p:spPr>
        <p:txBody>
          <a:bodyPr/>
          <a:lstStyle/>
          <a:p>
            <a:pPr marL="914400" lvl="1" indent="-457200" eaLnBrk="0" hangingPunct="0">
              <a:spcBef>
                <a:spcPct val="20000"/>
              </a:spcBef>
              <a:buAutoNum type="arabicPeriod" startAt="4"/>
              <a:defRPr/>
            </a:pPr>
            <a:r>
              <a:rPr lang="en-US" sz="2000" kern="0" dirty="0" smtClean="0">
                <a:latin typeface="+mn-lt"/>
              </a:rPr>
              <a:t>Non-collapsibility </a:t>
            </a:r>
          </a:p>
          <a:p>
            <a:pPr lvl="2" eaLnBrk="0" hangingPunct="0">
              <a:spcBef>
                <a:spcPct val="20000"/>
              </a:spcBef>
              <a:defRPr/>
            </a:pPr>
            <a:r>
              <a:rPr lang="en-US" sz="2000" kern="0" dirty="0" smtClean="0">
                <a:latin typeface="+mn-lt"/>
              </a:rPr>
              <a:t>—  ORs, rate ratios, &amp; high frequency outcomes </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6"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76200" y="720728"/>
            <a:ext cx="6172200" cy="1919288"/>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1202189" name="Text Box 13"/>
          <p:cNvSpPr txBox="1">
            <a:spLocks noChangeArrowheads="1"/>
          </p:cNvSpPr>
          <p:nvPr/>
        </p:nvSpPr>
        <p:spPr bwMode="auto">
          <a:xfrm>
            <a:off x="152400" y="1279529"/>
            <a:ext cx="6705600" cy="830997"/>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defRPr/>
            </a:pPr>
            <a:r>
              <a:rPr lang="en-US" dirty="0">
                <a:latin typeface="+mn-lt"/>
              </a:rPr>
              <a:t>Controlling for M gives a desirable result</a:t>
            </a:r>
          </a:p>
          <a:p>
            <a:pPr eaLnBrk="0" hangingPunct="0">
              <a:defRPr/>
            </a:pPr>
            <a:endParaRPr lang="en-US" dirty="0"/>
          </a:p>
        </p:txBody>
      </p:sp>
      <p:sp>
        <p:nvSpPr>
          <p:cNvPr id="280589" name="Rectangle 2"/>
          <p:cNvSpPr>
            <a:spLocks noChangeArrowheads="1"/>
          </p:cNvSpPr>
          <p:nvPr/>
        </p:nvSpPr>
        <p:spPr bwMode="auto">
          <a:xfrm>
            <a:off x="0" y="639765"/>
            <a:ext cx="6629400" cy="427036"/>
          </a:xfrm>
          <a:prstGeom prst="rect">
            <a:avLst/>
          </a:prstGeom>
          <a:noFill/>
          <a:ln w="9525">
            <a:noFill/>
            <a:miter lim="800000"/>
            <a:headEnd/>
            <a:tailEnd/>
          </a:ln>
        </p:spPr>
        <p:txBody>
          <a:bodyPr lIns="87312" tIns="42862" rIns="87312" bIns="42862" anchor="b"/>
          <a:lstStyle/>
          <a:p>
            <a:pPr algn="ctr" defTabSz="803275" eaLnBrk="0" hangingPunct="0">
              <a:defRPr/>
            </a:pPr>
            <a:r>
              <a:rPr lang="en-US" sz="2800" b="1" dirty="0" smtClean="0">
                <a:solidFill>
                  <a:schemeClr val="tx2"/>
                </a:solidFill>
                <a:latin typeface="+mj-lt"/>
              </a:rPr>
              <a:t>In Addition to Presence, Direction </a:t>
            </a:r>
            <a:r>
              <a:rPr lang="en-US" sz="2800" b="1" dirty="0">
                <a:solidFill>
                  <a:schemeClr val="tx2"/>
                </a:solidFill>
                <a:latin typeface="+mj-lt"/>
              </a:rPr>
              <a:t>of an Edge </a:t>
            </a:r>
            <a:r>
              <a:rPr lang="en-US" sz="2800" b="1" dirty="0" smtClean="0">
                <a:solidFill>
                  <a:schemeClr val="tx2"/>
                </a:solidFill>
                <a:latin typeface="+mj-lt"/>
              </a:rPr>
              <a:t>Can  </a:t>
            </a:r>
            <a:r>
              <a:rPr lang="en-US" sz="2800" b="1" dirty="0">
                <a:solidFill>
                  <a:schemeClr val="tx2"/>
                </a:solidFill>
                <a:latin typeface="+mj-lt"/>
              </a:rPr>
              <a:t>Make a Big Difference</a:t>
            </a:r>
          </a:p>
        </p:txBody>
      </p:sp>
      <p:sp>
        <p:nvSpPr>
          <p:cNvPr id="3" name="Text Box 8"/>
          <p:cNvSpPr txBox="1">
            <a:spLocks noChangeArrowheads="1"/>
          </p:cNvSpPr>
          <p:nvPr/>
        </p:nvSpPr>
        <p:spPr bwMode="auto">
          <a:xfrm>
            <a:off x="990600" y="5181316"/>
            <a:ext cx="16764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 name="Text Box 8"/>
          <p:cNvSpPr txBox="1">
            <a:spLocks noChangeArrowheads="1"/>
          </p:cNvSpPr>
          <p:nvPr/>
        </p:nvSpPr>
        <p:spPr bwMode="auto">
          <a:xfrm>
            <a:off x="4800600" y="5333718"/>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5" name="Line 1029"/>
          <p:cNvSpPr>
            <a:spLocks noChangeShapeType="1"/>
          </p:cNvSpPr>
          <p:nvPr/>
        </p:nvSpPr>
        <p:spPr bwMode="auto">
          <a:xfrm>
            <a:off x="1295400" y="5791201"/>
            <a:ext cx="4572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6" name="Text Box 1032"/>
          <p:cNvSpPr txBox="1">
            <a:spLocks noChangeArrowheads="1"/>
          </p:cNvSpPr>
          <p:nvPr/>
        </p:nvSpPr>
        <p:spPr bwMode="auto">
          <a:xfrm>
            <a:off x="2819400" y="7462989"/>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7" name="Line 1031"/>
          <p:cNvSpPr>
            <a:spLocks noChangeShapeType="1"/>
          </p:cNvSpPr>
          <p:nvPr/>
        </p:nvSpPr>
        <p:spPr bwMode="auto">
          <a:xfrm flipV="1">
            <a:off x="2133600" y="7391399"/>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8" name="Text Box 1026"/>
          <p:cNvSpPr txBox="1">
            <a:spLocks noChangeArrowheads="1"/>
          </p:cNvSpPr>
          <p:nvPr/>
        </p:nvSpPr>
        <p:spPr bwMode="auto">
          <a:xfrm>
            <a:off x="4495800" y="7086320"/>
            <a:ext cx="762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9" name="Freeform 1030"/>
          <p:cNvSpPr>
            <a:spLocks/>
          </p:cNvSpPr>
          <p:nvPr/>
        </p:nvSpPr>
        <p:spPr bwMode="auto">
          <a:xfrm flipV="1">
            <a:off x="1447800" y="2321076"/>
            <a:ext cx="12192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1" name="Text Box 1027"/>
          <p:cNvSpPr txBox="1">
            <a:spLocks noChangeArrowheads="1"/>
          </p:cNvSpPr>
          <p:nvPr/>
        </p:nvSpPr>
        <p:spPr bwMode="auto">
          <a:xfrm>
            <a:off x="1524000" y="7010115"/>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12" name="Text Box 8"/>
          <p:cNvSpPr txBox="1">
            <a:spLocks noChangeArrowheads="1"/>
          </p:cNvSpPr>
          <p:nvPr/>
        </p:nvSpPr>
        <p:spPr bwMode="auto">
          <a:xfrm>
            <a:off x="2819400" y="6044916"/>
            <a:ext cx="6096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M</a:t>
            </a:r>
            <a:endParaRPr lang="en-US" sz="3200" b="1" baseline="-25000" dirty="0">
              <a:latin typeface="+mj-lt"/>
            </a:endParaRPr>
          </a:p>
        </p:txBody>
      </p:sp>
      <p:sp>
        <p:nvSpPr>
          <p:cNvPr id="13" name="Line 1029"/>
          <p:cNvSpPr>
            <a:spLocks noChangeShapeType="1"/>
          </p:cNvSpPr>
          <p:nvPr/>
        </p:nvSpPr>
        <p:spPr bwMode="auto">
          <a:xfrm flipH="1">
            <a:off x="4495800" y="5943601"/>
            <a:ext cx="3810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7" name="Text Box 13"/>
          <p:cNvSpPr txBox="1">
            <a:spLocks noChangeArrowheads="1"/>
          </p:cNvSpPr>
          <p:nvPr/>
        </p:nvSpPr>
        <p:spPr bwMode="auto">
          <a:xfrm>
            <a:off x="2438400" y="586740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280645" name="Text Box 69"/>
          <p:cNvSpPr txBox="1">
            <a:spLocks noChangeArrowheads="1"/>
          </p:cNvSpPr>
          <p:nvPr/>
        </p:nvSpPr>
        <p:spPr bwMode="auto">
          <a:xfrm>
            <a:off x="152400" y="4724406"/>
            <a:ext cx="6019800" cy="461665"/>
          </a:xfrm>
          <a:prstGeom prst="rect">
            <a:avLst/>
          </a:prstGeom>
          <a:noFill/>
          <a:ln w="76200">
            <a:noFill/>
            <a:miter lim="800000"/>
            <a:headEnd/>
            <a:tailEnd/>
          </a:ln>
          <a:effectLst>
            <a:prstShdw prst="shdw17" dist="17961" dir="2700000">
              <a:srgbClr val="FFFFFF">
                <a:gamma/>
                <a:shade val="60000"/>
                <a:invGamma/>
              </a:srgbClr>
            </a:prstShdw>
          </a:effectLst>
        </p:spPr>
        <p:txBody>
          <a:bodyPr>
            <a:spAutoFit/>
          </a:bodyPr>
          <a:lstStyle/>
          <a:p>
            <a:pPr eaLnBrk="0" hangingPunct="0">
              <a:defRPr/>
            </a:pPr>
            <a:r>
              <a:rPr lang="en-US" dirty="0">
                <a:latin typeface="+mj-lt"/>
              </a:rPr>
              <a:t>Controlling for M induces collider bias</a:t>
            </a:r>
          </a:p>
        </p:txBody>
      </p:sp>
      <p:sp>
        <p:nvSpPr>
          <p:cNvPr id="34" name="Line 1029"/>
          <p:cNvSpPr>
            <a:spLocks noChangeShapeType="1"/>
          </p:cNvSpPr>
          <p:nvPr/>
        </p:nvSpPr>
        <p:spPr bwMode="auto">
          <a:xfrm>
            <a:off x="990600" y="2438404"/>
            <a:ext cx="533400" cy="10858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5" name="Text Box 1027"/>
          <p:cNvSpPr txBox="1">
            <a:spLocks noChangeArrowheads="1"/>
          </p:cNvSpPr>
          <p:nvPr/>
        </p:nvSpPr>
        <p:spPr bwMode="auto">
          <a:xfrm>
            <a:off x="1371600" y="3581116"/>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36" name="Line 1031"/>
          <p:cNvSpPr>
            <a:spLocks noChangeShapeType="1"/>
          </p:cNvSpPr>
          <p:nvPr/>
        </p:nvSpPr>
        <p:spPr bwMode="auto">
          <a:xfrm flipV="1">
            <a:off x="1981200" y="3810001"/>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7" name="Text Box 1032"/>
          <p:cNvSpPr txBox="1">
            <a:spLocks noChangeArrowheads="1"/>
          </p:cNvSpPr>
          <p:nvPr/>
        </p:nvSpPr>
        <p:spPr bwMode="auto">
          <a:xfrm>
            <a:off x="2667000" y="3886352"/>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38" name="Text Box 1026"/>
          <p:cNvSpPr txBox="1">
            <a:spLocks noChangeArrowheads="1"/>
          </p:cNvSpPr>
          <p:nvPr/>
        </p:nvSpPr>
        <p:spPr bwMode="auto">
          <a:xfrm>
            <a:off x="4495800" y="3581116"/>
            <a:ext cx="762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39" name="Line 1029"/>
          <p:cNvSpPr>
            <a:spLocks noChangeShapeType="1"/>
          </p:cNvSpPr>
          <p:nvPr/>
        </p:nvSpPr>
        <p:spPr bwMode="auto">
          <a:xfrm flipH="1">
            <a:off x="4800600" y="2438403"/>
            <a:ext cx="228600" cy="1123949"/>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0" name="Text Box 8"/>
          <p:cNvSpPr txBox="1">
            <a:spLocks noChangeArrowheads="1"/>
          </p:cNvSpPr>
          <p:nvPr/>
        </p:nvSpPr>
        <p:spPr bwMode="auto">
          <a:xfrm>
            <a:off x="762000" y="1904719"/>
            <a:ext cx="16764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2" name="Text Box 8"/>
          <p:cNvSpPr txBox="1">
            <a:spLocks noChangeArrowheads="1"/>
          </p:cNvSpPr>
          <p:nvPr/>
        </p:nvSpPr>
        <p:spPr bwMode="auto">
          <a:xfrm>
            <a:off x="4800600" y="1904719"/>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43" name="Text Box 8"/>
          <p:cNvSpPr txBox="1">
            <a:spLocks noChangeArrowheads="1"/>
          </p:cNvSpPr>
          <p:nvPr/>
        </p:nvSpPr>
        <p:spPr bwMode="auto">
          <a:xfrm>
            <a:off x="2514600" y="2438119"/>
            <a:ext cx="838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defRPr/>
            </a:pPr>
            <a:r>
              <a:rPr lang="en-US" sz="3200" b="1" dirty="0">
                <a:latin typeface="+mj-lt"/>
              </a:rPr>
              <a:t>M</a:t>
            </a:r>
            <a:endParaRPr lang="en-US" sz="3200" b="1" baseline="-25000" dirty="0">
              <a:latin typeface="+mj-lt"/>
            </a:endParaRPr>
          </a:p>
        </p:txBody>
      </p:sp>
      <p:sp>
        <p:nvSpPr>
          <p:cNvPr id="44" name="Freeform 1030"/>
          <p:cNvSpPr>
            <a:spLocks/>
          </p:cNvSpPr>
          <p:nvPr/>
        </p:nvSpPr>
        <p:spPr bwMode="auto">
          <a:xfrm>
            <a:off x="3200400" y="2283770"/>
            <a:ext cx="14478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5" name="Text Box 13"/>
          <p:cNvSpPr txBox="1">
            <a:spLocks noChangeArrowheads="1"/>
          </p:cNvSpPr>
          <p:nvPr/>
        </p:nvSpPr>
        <p:spPr bwMode="auto">
          <a:xfrm>
            <a:off x="2286000" y="2362201"/>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46" name="Freeform 1030"/>
          <p:cNvSpPr>
            <a:spLocks/>
          </p:cNvSpPr>
          <p:nvPr/>
        </p:nvSpPr>
        <p:spPr bwMode="auto">
          <a:xfrm rot="10091584">
            <a:off x="3308350" y="5796114"/>
            <a:ext cx="14478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0" name="Line 1029"/>
          <p:cNvSpPr>
            <a:spLocks noChangeShapeType="1"/>
          </p:cNvSpPr>
          <p:nvPr/>
        </p:nvSpPr>
        <p:spPr bwMode="auto">
          <a:xfrm>
            <a:off x="1524000" y="5791204"/>
            <a:ext cx="1219200" cy="609601"/>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6" name="Freeform 17"/>
          <p:cNvSpPr>
            <a:spLocks/>
          </p:cNvSpPr>
          <p:nvPr/>
        </p:nvSpPr>
        <p:spPr bwMode="auto">
          <a:xfrm rot="21358962" flipH="1" flipV="1">
            <a:off x="3305178" y="5662764"/>
            <a:ext cx="1273175"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5" name="Freeform 17"/>
          <p:cNvSpPr>
            <a:spLocks/>
          </p:cNvSpPr>
          <p:nvPr/>
        </p:nvSpPr>
        <p:spPr bwMode="auto">
          <a:xfrm flipV="1">
            <a:off x="1600200" y="5636572"/>
            <a:ext cx="1143000" cy="46166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7" name="TextBox 46"/>
          <p:cNvSpPr txBox="1"/>
          <p:nvPr/>
        </p:nvSpPr>
        <p:spPr>
          <a:xfrm>
            <a:off x="228600" y="7878764"/>
            <a:ext cx="6553200" cy="1569660"/>
          </a:xfrm>
          <a:prstGeom prst="rect">
            <a:avLst/>
          </a:prstGeom>
          <a:noFill/>
        </p:spPr>
        <p:txBody>
          <a:bodyPr>
            <a:spAutoFit/>
          </a:bodyPr>
          <a:lstStyle/>
          <a:p>
            <a:pPr eaLnBrk="0" hangingPunct="0">
              <a:defRPr/>
            </a:pPr>
            <a:r>
              <a:rPr lang="en-US" dirty="0">
                <a:latin typeface="+mj-lt"/>
              </a:rPr>
              <a:t>Solution:  If crude &amp; adjusted estimates differ by &gt; 5% to 10%, report both analyses and discuss the influence of this unknown direction</a:t>
            </a:r>
          </a:p>
          <a:p>
            <a:pPr lvl="1" eaLnBrk="0" hangingPunct="0">
              <a:buFont typeface="Arial" pitchFamily="34" charset="0"/>
              <a:buChar char="•"/>
              <a:defRPr/>
            </a:pPr>
            <a:r>
              <a:rPr lang="en-US" dirty="0">
                <a:latin typeface="+mj-lt"/>
              </a:rPr>
              <a:t> Pre-specify % in your analysis plan</a:t>
            </a:r>
          </a:p>
        </p:txBody>
      </p:sp>
      <p:sp>
        <p:nvSpPr>
          <p:cNvPr id="33" name="Oval 32"/>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0645"/>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9" grpId="0"/>
      <p:bldP spid="17" grpId="0" animBg="1"/>
      <p:bldP spid="280645" grpId="0"/>
      <p:bldP spid="45" grpId="0" animBg="1"/>
      <p:bldP spid="4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304800" y="381002"/>
            <a:ext cx="6400800" cy="747713"/>
          </a:xfrm>
        </p:spPr>
        <p:txBody>
          <a:bodyPr/>
          <a:lstStyle/>
          <a:p>
            <a:r>
              <a:rPr lang="en-US" altLang="en-US" dirty="0" smtClean="0"/>
              <a:t>What About Multiple Areas of Uncertainty?</a:t>
            </a:r>
          </a:p>
        </p:txBody>
      </p:sp>
      <p:sp>
        <p:nvSpPr>
          <p:cNvPr id="157698" name="Content Placeholder 2"/>
          <p:cNvSpPr>
            <a:spLocks noGrp="1"/>
          </p:cNvSpPr>
          <p:nvPr>
            <p:ph idx="1"/>
          </p:nvPr>
        </p:nvSpPr>
        <p:spPr/>
        <p:txBody>
          <a:bodyPr/>
          <a:lstStyle/>
          <a:p>
            <a:endParaRPr lang="en-US" altLang="en-US" dirty="0" smtClean="0"/>
          </a:p>
        </p:txBody>
      </p:sp>
      <p:pic>
        <p:nvPicPr>
          <p:cNvPr id="157699" name="Picture 2"/>
          <p:cNvPicPr>
            <a:picLocks noChangeAspect="1" noChangeArrowheads="1"/>
          </p:cNvPicPr>
          <p:nvPr/>
        </p:nvPicPr>
        <p:blipFill>
          <a:blip r:embed="rId3"/>
          <a:srcRect/>
          <a:stretch>
            <a:fillRect/>
          </a:stretch>
        </p:blipFill>
        <p:spPr bwMode="auto">
          <a:xfrm>
            <a:off x="168279" y="1371606"/>
            <a:ext cx="6613525" cy="4606925"/>
          </a:xfrm>
          <a:prstGeom prst="rect">
            <a:avLst/>
          </a:prstGeom>
          <a:noFill/>
          <a:ln w="9525">
            <a:noFill/>
            <a:miter lim="800000"/>
            <a:headEnd/>
            <a:tailEnd/>
          </a:ln>
        </p:spPr>
      </p:pic>
      <p:sp>
        <p:nvSpPr>
          <p:cNvPr id="5" name="TextBox 4"/>
          <p:cNvSpPr txBox="1">
            <a:spLocks noChangeArrowheads="1"/>
          </p:cNvSpPr>
          <p:nvPr/>
        </p:nvSpPr>
        <p:spPr bwMode="auto">
          <a:xfrm>
            <a:off x="1219200" y="2133605"/>
            <a:ext cx="609600" cy="769441"/>
          </a:xfrm>
          <a:prstGeom prst="rect">
            <a:avLst/>
          </a:prstGeom>
          <a:noFill/>
          <a:ln w="9525">
            <a:noFill/>
            <a:miter lim="800000"/>
            <a:headEnd/>
            <a:tailEnd/>
          </a:ln>
        </p:spPr>
        <p:txBody>
          <a:bodyPr>
            <a:spAutoFit/>
          </a:bodyPr>
          <a:lstStyle/>
          <a:p>
            <a:pPr eaLnBrk="0" hangingPunct="0"/>
            <a:r>
              <a:rPr lang="en-US" altLang="en-US" sz="4400" b="1" dirty="0">
                <a:solidFill>
                  <a:srgbClr val="FF0000"/>
                </a:solidFill>
              </a:rPr>
              <a:t>?</a:t>
            </a:r>
          </a:p>
        </p:txBody>
      </p:sp>
      <p:sp>
        <p:nvSpPr>
          <p:cNvPr id="6" name="TextBox 5"/>
          <p:cNvSpPr txBox="1">
            <a:spLocks noChangeArrowheads="1"/>
          </p:cNvSpPr>
          <p:nvPr/>
        </p:nvSpPr>
        <p:spPr bwMode="auto">
          <a:xfrm>
            <a:off x="3810000" y="2590806"/>
            <a:ext cx="609600" cy="769441"/>
          </a:xfrm>
          <a:prstGeom prst="rect">
            <a:avLst/>
          </a:prstGeom>
          <a:noFill/>
          <a:ln w="9525">
            <a:noFill/>
            <a:miter lim="800000"/>
            <a:headEnd/>
            <a:tailEnd/>
          </a:ln>
        </p:spPr>
        <p:txBody>
          <a:bodyPr>
            <a:spAutoFit/>
          </a:bodyPr>
          <a:lstStyle/>
          <a:p>
            <a:pPr eaLnBrk="0" hangingPunct="0"/>
            <a:r>
              <a:rPr lang="en-US" altLang="en-US" sz="4400" b="1" dirty="0">
                <a:solidFill>
                  <a:srgbClr val="FF0000"/>
                </a:solidFill>
              </a:rPr>
              <a:t>?</a:t>
            </a:r>
          </a:p>
        </p:txBody>
      </p:sp>
      <p:sp>
        <p:nvSpPr>
          <p:cNvPr id="7" name="TextBox 6"/>
          <p:cNvSpPr txBox="1">
            <a:spLocks noChangeArrowheads="1"/>
          </p:cNvSpPr>
          <p:nvPr/>
        </p:nvSpPr>
        <p:spPr bwMode="auto">
          <a:xfrm>
            <a:off x="4953000" y="3962404"/>
            <a:ext cx="609600" cy="769441"/>
          </a:xfrm>
          <a:prstGeom prst="rect">
            <a:avLst/>
          </a:prstGeom>
          <a:noFill/>
          <a:ln w="9525">
            <a:noFill/>
            <a:miter lim="800000"/>
            <a:headEnd/>
            <a:tailEnd/>
          </a:ln>
        </p:spPr>
        <p:txBody>
          <a:bodyPr>
            <a:spAutoFit/>
          </a:bodyPr>
          <a:lstStyle/>
          <a:p>
            <a:pPr eaLnBrk="0" hangingPunct="0"/>
            <a:r>
              <a:rPr lang="en-US" altLang="en-US" sz="4400" b="1" dirty="0">
                <a:solidFill>
                  <a:srgbClr val="FF0000"/>
                </a:solidFill>
              </a:rPr>
              <a:t>?</a:t>
            </a:r>
          </a:p>
        </p:txBody>
      </p:sp>
      <p:sp>
        <p:nvSpPr>
          <p:cNvPr id="8" name="Content Placeholder 2"/>
          <p:cNvSpPr txBox="1">
            <a:spLocks/>
          </p:cNvSpPr>
          <p:nvPr/>
        </p:nvSpPr>
        <p:spPr bwMode="auto">
          <a:xfrm>
            <a:off x="0" y="6553203"/>
            <a:ext cx="6858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dirty="0" smtClean="0"/>
              <a:t>No one best/accepted approach </a:t>
            </a:r>
          </a:p>
          <a:p>
            <a:pPr lvl="1"/>
            <a:r>
              <a:rPr lang="en-US" altLang="en-US" sz="2200" kern="0" dirty="0" smtClean="0"/>
              <a:t>Frontier of methodologic research</a:t>
            </a:r>
          </a:p>
          <a:p>
            <a:pPr lvl="1"/>
            <a:r>
              <a:rPr lang="en-US" altLang="en-US" sz="2200" kern="0" dirty="0" smtClean="0"/>
              <a:t>See </a:t>
            </a:r>
            <a:r>
              <a:rPr lang="en-US" altLang="en-US" sz="2200" kern="0" dirty="0" smtClean="0">
                <a:solidFill>
                  <a:srgbClr val="FF0000"/>
                </a:solidFill>
              </a:rPr>
              <a:t>Additional Material Slides </a:t>
            </a:r>
            <a:r>
              <a:rPr lang="en-US" altLang="en-US" sz="2200" kern="0" dirty="0" smtClean="0"/>
              <a:t>for our advice and algorithms</a:t>
            </a:r>
          </a:p>
          <a:p>
            <a:pPr lvl="1"/>
            <a:r>
              <a:rPr lang="en-US" altLang="en-US" sz="2200" kern="0" dirty="0" smtClean="0"/>
              <a:t>More in BIOSTAT 208 and 209</a:t>
            </a:r>
          </a:p>
        </p:txBody>
      </p:sp>
      <p:sp>
        <p:nvSpPr>
          <p:cNvPr id="9" name="Oval 8"/>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367859" y="5410200"/>
            <a:ext cx="2718741" cy="1599693"/>
            <a:chOff x="4291659" y="3252282"/>
            <a:chExt cx="2718741" cy="1599693"/>
          </a:xfrm>
        </p:grpSpPr>
        <p:sp>
          <p:nvSpPr>
            <p:cNvPr id="21" name="Text Box 2"/>
            <p:cNvSpPr txBox="1">
              <a:spLocks noChangeArrowheads="1"/>
            </p:cNvSpPr>
            <p:nvPr/>
          </p:nvSpPr>
          <p:spPr bwMode="auto">
            <a:xfrm flipH="1">
              <a:off x="4901259" y="3252282"/>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M</a:t>
              </a:r>
              <a:endParaRPr lang="en-US" sz="3200" dirty="0">
                <a:solidFill>
                  <a:srgbClr val="000000"/>
                </a:solidFill>
                <a:latin typeface="Arial" charset="0"/>
              </a:endParaRPr>
            </a:p>
          </p:txBody>
        </p:sp>
        <p:sp>
          <p:nvSpPr>
            <p:cNvPr id="22" name="Text Box 2"/>
            <p:cNvSpPr txBox="1">
              <a:spLocks noChangeArrowheads="1"/>
            </p:cNvSpPr>
            <p:nvPr/>
          </p:nvSpPr>
          <p:spPr bwMode="auto">
            <a:xfrm flipH="1">
              <a:off x="4291659" y="4267200"/>
              <a:ext cx="609878"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solidFill>
                    <a:srgbClr val="000000"/>
                  </a:solidFill>
                  <a:latin typeface="Arial" charset="0"/>
                </a:rPr>
                <a:t>E</a:t>
              </a:r>
              <a:endParaRPr lang="en-US" sz="3200" dirty="0">
                <a:solidFill>
                  <a:srgbClr val="000000"/>
                </a:solidFill>
                <a:latin typeface="Arial" charset="0"/>
              </a:endParaRPr>
            </a:p>
          </p:txBody>
        </p:sp>
        <p:sp>
          <p:nvSpPr>
            <p:cNvPr id="23" name="Text Box 2"/>
            <p:cNvSpPr txBox="1">
              <a:spLocks noChangeArrowheads="1"/>
            </p:cNvSpPr>
            <p:nvPr/>
          </p:nvSpPr>
          <p:spPr bwMode="auto">
            <a:xfrm flipH="1">
              <a:off x="5867400" y="3935224"/>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sp>
          <p:nvSpPr>
            <p:cNvPr id="24" name="Freeform 5"/>
            <p:cNvSpPr>
              <a:spLocks/>
            </p:cNvSpPr>
            <p:nvPr/>
          </p:nvSpPr>
          <p:spPr bwMode="auto">
            <a:xfrm rot="2855394">
              <a:off x="5654595" y="4103369"/>
              <a:ext cx="696306" cy="956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25" name="Freeform 5"/>
            <p:cNvSpPr>
              <a:spLocks/>
            </p:cNvSpPr>
            <p:nvPr/>
          </p:nvSpPr>
          <p:spPr bwMode="auto">
            <a:xfrm rot="4236866">
              <a:off x="5274197" y="3923595"/>
              <a:ext cx="448588" cy="127055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4" name="Freeform 5"/>
            <p:cNvSpPr>
              <a:spLocks/>
            </p:cNvSpPr>
            <p:nvPr/>
          </p:nvSpPr>
          <p:spPr bwMode="auto">
            <a:xfrm rot="19480882">
              <a:off x="4622387" y="4030975"/>
              <a:ext cx="696306" cy="956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18434" name="Rectangle 2"/>
          <p:cNvSpPr>
            <a:spLocks noGrp="1" noChangeArrowheads="1"/>
          </p:cNvSpPr>
          <p:nvPr>
            <p:ph type="title"/>
          </p:nvPr>
        </p:nvSpPr>
        <p:spPr>
          <a:xfrm>
            <a:off x="-381000" y="167640"/>
            <a:ext cx="7620000" cy="746760"/>
          </a:xfrm>
        </p:spPr>
        <p:txBody>
          <a:bodyPr/>
          <a:lstStyle/>
          <a:p>
            <a:r>
              <a:rPr lang="en-US" dirty="0" smtClean="0"/>
              <a:t>What Kinds of Questions Does Clinical Research/Epidemiology Answer?  “Big 6”</a:t>
            </a:r>
            <a:endParaRPr lang="en-US" dirty="0"/>
          </a:p>
        </p:txBody>
      </p:sp>
      <p:sp>
        <p:nvSpPr>
          <p:cNvPr id="18435" name="Rectangle 3"/>
          <p:cNvSpPr>
            <a:spLocks noGrp="1" noChangeArrowheads="1"/>
          </p:cNvSpPr>
          <p:nvPr>
            <p:ph type="body" idx="1"/>
          </p:nvPr>
        </p:nvSpPr>
        <p:spPr>
          <a:xfrm>
            <a:off x="25401" y="640080"/>
            <a:ext cx="6832600" cy="6934200"/>
          </a:xfrm>
        </p:spPr>
        <p:txBody>
          <a:bodyPr/>
          <a:lstStyle/>
          <a:p>
            <a:pPr lvl="1"/>
            <a:endParaRPr lang="en-US" sz="1000" dirty="0"/>
          </a:p>
          <a:p>
            <a:pPr marL="228600" indent="-228600">
              <a:spcAft>
                <a:spcPts val="0"/>
              </a:spcAft>
            </a:pPr>
            <a:r>
              <a:rPr lang="en-US" sz="2200" b="1" dirty="0" smtClean="0"/>
              <a:t>Description</a:t>
            </a:r>
            <a:r>
              <a:rPr lang="en-US" sz="2600" dirty="0" smtClean="0"/>
              <a:t> </a:t>
            </a:r>
          </a:p>
          <a:p>
            <a:pPr marL="457200" lvl="1" indent="-228600">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marL="228600" indent="-228600">
              <a:spcAft>
                <a:spcPts val="0"/>
              </a:spcAft>
            </a:pPr>
            <a:r>
              <a:rPr lang="en-US" sz="2200" b="1" dirty="0" smtClean="0"/>
              <a:t>Causation (“Causal inference”)</a:t>
            </a:r>
          </a:p>
          <a:p>
            <a:pPr marL="457200" lvl="1" indent="-228600">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dirty="0"/>
              <a:t>E</a:t>
            </a:r>
            <a:r>
              <a:rPr lang="en-US" sz="2000" dirty="0" smtClean="0"/>
              <a:t> </a:t>
            </a:r>
            <a:r>
              <a:rPr lang="en-US" sz="2000" dirty="0"/>
              <a:t>cause (or prevent) </a:t>
            </a:r>
            <a:r>
              <a:rPr lang="en-US" sz="2000" dirty="0" smtClean="0"/>
              <a:t>D? </a:t>
            </a:r>
          </a:p>
          <a:p>
            <a:pPr marL="457200" lvl="1" indent="-228600"/>
            <a:r>
              <a:rPr lang="en-US" sz="2000" dirty="0" smtClean="0"/>
              <a:t>Will intervening upon E change                      occurrence of D?</a:t>
            </a:r>
          </a:p>
          <a:p>
            <a:pPr marL="228600" indent="-228600">
              <a:spcAft>
                <a:spcPts val="0"/>
              </a:spcAft>
            </a:pPr>
            <a:r>
              <a:rPr lang="en-US" sz="2200" b="1" dirty="0" smtClean="0"/>
              <a:t>Attribution</a:t>
            </a:r>
          </a:p>
          <a:p>
            <a:pPr marL="457200" lvl="1" indent="-228600">
              <a:spcBef>
                <a:spcPts val="0"/>
              </a:spcBef>
            </a:pPr>
            <a:r>
              <a:rPr lang="en-US" sz="2000" dirty="0"/>
              <a:t>What fraction or how many cases of disease </a:t>
            </a:r>
            <a:r>
              <a:rPr lang="en-US" sz="2000" dirty="0" smtClean="0"/>
              <a:t>              D </a:t>
            </a:r>
            <a:r>
              <a:rPr lang="en-US" sz="2000" dirty="0"/>
              <a:t>can be eliminated if </a:t>
            </a:r>
            <a:r>
              <a:rPr lang="en-US" sz="2000" dirty="0" smtClean="0"/>
              <a:t>causal                              </a:t>
            </a:r>
            <a:r>
              <a:rPr lang="en-US" sz="2000" dirty="0"/>
              <a:t>exposure </a:t>
            </a:r>
            <a:r>
              <a:rPr lang="en-US" dirty="0"/>
              <a:t>E</a:t>
            </a:r>
            <a:r>
              <a:rPr lang="en-US" sz="2000" dirty="0" smtClean="0"/>
              <a:t> </a:t>
            </a:r>
            <a:r>
              <a:rPr lang="en-US" sz="2000" dirty="0"/>
              <a:t>is </a:t>
            </a:r>
            <a:r>
              <a:rPr lang="en-US" sz="2000" dirty="0" smtClean="0"/>
              <a:t>eliminated/reduced?</a:t>
            </a:r>
          </a:p>
          <a:p>
            <a:pPr marL="457200" lvl="1" indent="-228600">
              <a:spcBef>
                <a:spcPts val="0"/>
              </a:spcBef>
            </a:pPr>
            <a:endParaRPr lang="en-US" sz="400" dirty="0" smtClean="0"/>
          </a:p>
          <a:p>
            <a:pPr marL="228600" indent="-228600">
              <a:spcAft>
                <a:spcPts val="0"/>
              </a:spcAft>
            </a:pPr>
            <a:r>
              <a:rPr lang="en-US" sz="2200" b="1" dirty="0" smtClean="0"/>
              <a:t>Mediation</a:t>
            </a:r>
            <a:endParaRPr lang="en-US" sz="2200" b="1" dirty="0"/>
          </a:p>
          <a:p>
            <a:pPr marL="457200" lvl="1" indent="-228600">
              <a:spcBef>
                <a:spcPts val="0"/>
              </a:spcBef>
            </a:pPr>
            <a:r>
              <a:rPr lang="en-US" sz="2000" dirty="0" smtClean="0"/>
              <a:t>Understanding the mechanisms of                   causation</a:t>
            </a:r>
            <a:r>
              <a:rPr lang="en-US" dirty="0"/>
              <a:t>. How does E cause D?</a:t>
            </a:r>
          </a:p>
          <a:p>
            <a:pPr lvl="1"/>
            <a:endParaRPr lang="en-US" sz="500" dirty="0" smtClean="0"/>
          </a:p>
          <a:p>
            <a:pPr marL="228600" indent="-228600">
              <a:spcAft>
                <a:spcPts val="0"/>
              </a:spcAft>
            </a:pPr>
            <a:r>
              <a:rPr lang="en-US" sz="2200" b="1" dirty="0" smtClean="0"/>
              <a:t>Interaction</a:t>
            </a:r>
          </a:p>
          <a:p>
            <a:pPr marL="457200" lvl="1" indent="-228600">
              <a:spcBef>
                <a:spcPts val="0"/>
              </a:spcBef>
            </a:pPr>
            <a:r>
              <a:rPr lang="en-US" sz="2000" dirty="0" smtClean="0"/>
              <a:t>When and for whom does E                        cause/predict D?</a:t>
            </a:r>
          </a:p>
          <a:p>
            <a:pPr lvl="1"/>
            <a:endParaRPr lang="en-US" sz="500" dirty="0" smtClean="0"/>
          </a:p>
          <a:p>
            <a:pPr marL="228600" indent="-228600">
              <a:spcBef>
                <a:spcPts val="0"/>
              </a:spcBef>
              <a:spcAft>
                <a:spcPts val="0"/>
              </a:spcAft>
            </a:pPr>
            <a:r>
              <a:rPr lang="en-US" sz="2200" b="1" dirty="0" smtClean="0"/>
              <a:t>Prediction </a:t>
            </a:r>
          </a:p>
          <a:p>
            <a:pPr marL="457200" lvl="1" indent="-228600">
              <a:spcBef>
                <a:spcPts val="0"/>
              </a:spcBef>
            </a:pPr>
            <a:r>
              <a:rPr lang="en-US" sz="2000" dirty="0" smtClean="0"/>
              <a:t>Do A, B, and C predict concurrent          presence/future occurrence of D?                             e.g., diagnosis or prognosis</a:t>
            </a:r>
            <a:endParaRPr lang="en-US" sz="2200" dirty="0"/>
          </a:p>
          <a:p>
            <a:pPr lvl="3"/>
            <a:endParaRPr lang="en-US" sz="1000" dirty="0"/>
          </a:p>
          <a:p>
            <a:pPr lvl="1"/>
            <a:endParaRPr lang="en-US" dirty="0"/>
          </a:p>
        </p:txBody>
      </p:sp>
      <p:sp>
        <p:nvSpPr>
          <p:cNvPr id="2" name="TextBox 1"/>
          <p:cNvSpPr txBox="1"/>
          <p:nvPr/>
        </p:nvSpPr>
        <p:spPr>
          <a:xfrm>
            <a:off x="4724400" y="1066800"/>
            <a:ext cx="1981200" cy="707886"/>
          </a:xfrm>
          <a:prstGeom prst="rect">
            <a:avLst/>
          </a:prstGeom>
          <a:noFill/>
        </p:spPr>
        <p:txBody>
          <a:bodyPr wrap="square" rtlCol="0">
            <a:spAutoFit/>
          </a:bodyPr>
          <a:lstStyle/>
          <a:p>
            <a:pPr algn="r"/>
            <a:r>
              <a:rPr lang="en-US" sz="2000" dirty="0" smtClean="0">
                <a:solidFill>
                  <a:srgbClr val="000000"/>
                </a:solidFill>
                <a:latin typeface="Arial"/>
              </a:rPr>
              <a:t>How often does D occur?</a:t>
            </a:r>
            <a:endParaRPr lang="en-US" sz="2000" dirty="0">
              <a:solidFill>
                <a:srgbClr val="000000"/>
              </a:solidFill>
              <a:latin typeface="Arial"/>
            </a:endParaRPr>
          </a:p>
        </p:txBody>
      </p:sp>
      <p:sp>
        <p:nvSpPr>
          <p:cNvPr id="7" name="Text Box 2"/>
          <p:cNvSpPr txBox="1">
            <a:spLocks noChangeArrowheads="1"/>
          </p:cNvSpPr>
          <p:nvPr/>
        </p:nvSpPr>
        <p:spPr bwMode="auto">
          <a:xfrm flipH="1">
            <a:off x="5867400" y="1393448"/>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grpSp>
        <p:nvGrpSpPr>
          <p:cNvPr id="4" name="Group 3"/>
          <p:cNvGrpSpPr/>
          <p:nvPr/>
        </p:nvGrpSpPr>
        <p:grpSpPr>
          <a:xfrm>
            <a:off x="4114800" y="2971800"/>
            <a:ext cx="2971800" cy="1447293"/>
            <a:chOff x="4114800" y="3404682"/>
            <a:chExt cx="2971800" cy="1447293"/>
          </a:xfrm>
        </p:grpSpPr>
        <p:sp>
          <p:nvSpPr>
            <p:cNvPr id="6" name="Text Box 2"/>
            <p:cNvSpPr txBox="1">
              <a:spLocks noChangeArrowheads="1"/>
            </p:cNvSpPr>
            <p:nvPr/>
          </p:nvSpPr>
          <p:spPr bwMode="auto">
            <a:xfrm flipH="1">
              <a:off x="4114800" y="3404682"/>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a:solidFill>
                    <a:srgbClr val="000000"/>
                  </a:solidFill>
                  <a:latin typeface="Arial" charset="0"/>
                </a:rPr>
                <a:t>C</a:t>
              </a:r>
              <a:endParaRPr lang="en-US" sz="3200" dirty="0">
                <a:solidFill>
                  <a:srgbClr val="000000"/>
                </a:solidFill>
                <a:latin typeface="Arial" charset="0"/>
              </a:endParaRPr>
            </a:p>
          </p:txBody>
        </p:sp>
        <p:sp>
          <p:nvSpPr>
            <p:cNvPr id="8" name="Text Box 2"/>
            <p:cNvSpPr txBox="1">
              <a:spLocks noChangeArrowheads="1"/>
            </p:cNvSpPr>
            <p:nvPr/>
          </p:nvSpPr>
          <p:spPr bwMode="auto">
            <a:xfrm flipH="1">
              <a:off x="4953000" y="4267200"/>
              <a:ext cx="609878"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solidFill>
                    <a:srgbClr val="000000"/>
                  </a:solidFill>
                  <a:latin typeface="Arial" charset="0"/>
                </a:rPr>
                <a:t>E</a:t>
              </a:r>
              <a:endParaRPr lang="en-US" sz="3200" dirty="0">
                <a:solidFill>
                  <a:srgbClr val="000000"/>
                </a:solidFill>
                <a:latin typeface="Arial" charset="0"/>
              </a:endParaRPr>
            </a:p>
          </p:txBody>
        </p:sp>
        <p:sp>
          <p:nvSpPr>
            <p:cNvPr id="9" name="Text Box 2"/>
            <p:cNvSpPr txBox="1">
              <a:spLocks noChangeArrowheads="1"/>
            </p:cNvSpPr>
            <p:nvPr/>
          </p:nvSpPr>
          <p:spPr bwMode="auto">
            <a:xfrm flipH="1">
              <a:off x="5943600" y="3935224"/>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sp>
          <p:nvSpPr>
            <p:cNvPr id="10" name="Freeform 5"/>
            <p:cNvSpPr>
              <a:spLocks/>
            </p:cNvSpPr>
            <p:nvPr/>
          </p:nvSpPr>
          <p:spPr bwMode="auto">
            <a:xfrm rot="2855394">
              <a:off x="4998378" y="3867087"/>
              <a:ext cx="1166403" cy="74082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2" name="Freeform 5"/>
            <p:cNvSpPr>
              <a:spLocks/>
            </p:cNvSpPr>
            <p:nvPr/>
          </p:nvSpPr>
          <p:spPr bwMode="auto">
            <a:xfrm rot="4236866">
              <a:off x="4706204" y="4213275"/>
              <a:ext cx="417115" cy="2568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9" name="Freeform 5"/>
            <p:cNvSpPr>
              <a:spLocks/>
            </p:cNvSpPr>
            <p:nvPr/>
          </p:nvSpPr>
          <p:spPr bwMode="auto">
            <a:xfrm rot="4236866">
              <a:off x="5741690" y="4169849"/>
              <a:ext cx="299615" cy="81283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ysDash"/>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15" name="Text Box 2"/>
          <p:cNvSpPr txBox="1">
            <a:spLocks noChangeArrowheads="1"/>
          </p:cNvSpPr>
          <p:nvPr/>
        </p:nvSpPr>
        <p:spPr bwMode="auto">
          <a:xfrm flipH="1">
            <a:off x="4343400" y="4419600"/>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A</a:t>
            </a:r>
            <a:endParaRPr lang="en-US" sz="3200" dirty="0">
              <a:solidFill>
                <a:srgbClr val="000000"/>
              </a:solidFill>
              <a:latin typeface="Arial" charset="0"/>
            </a:endParaRPr>
          </a:p>
        </p:txBody>
      </p:sp>
      <p:sp>
        <p:nvSpPr>
          <p:cNvPr id="16" name="Text Box 2"/>
          <p:cNvSpPr txBox="1">
            <a:spLocks noChangeArrowheads="1"/>
          </p:cNvSpPr>
          <p:nvPr/>
        </p:nvSpPr>
        <p:spPr bwMode="auto">
          <a:xfrm flipH="1">
            <a:off x="4647922" y="5282118"/>
            <a:ext cx="609878"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solidFill>
                  <a:srgbClr val="000000"/>
                </a:solidFill>
                <a:latin typeface="Arial" charset="0"/>
              </a:rPr>
              <a:t>E</a:t>
            </a:r>
            <a:endParaRPr lang="en-US" sz="3200" dirty="0">
              <a:solidFill>
                <a:srgbClr val="000000"/>
              </a:solidFill>
              <a:latin typeface="Arial" charset="0"/>
            </a:endParaRPr>
          </a:p>
        </p:txBody>
      </p:sp>
      <p:sp>
        <p:nvSpPr>
          <p:cNvPr id="17" name="Text Box 2"/>
          <p:cNvSpPr txBox="1">
            <a:spLocks noChangeArrowheads="1"/>
          </p:cNvSpPr>
          <p:nvPr/>
        </p:nvSpPr>
        <p:spPr bwMode="auto">
          <a:xfrm flipH="1">
            <a:off x="5943600" y="4974848"/>
            <a:ext cx="1194741" cy="89255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sp>
        <p:nvSpPr>
          <p:cNvPr id="18" name="Freeform 5"/>
          <p:cNvSpPr>
            <a:spLocks/>
          </p:cNvSpPr>
          <p:nvPr/>
        </p:nvSpPr>
        <p:spPr bwMode="auto">
          <a:xfrm rot="2855394">
            <a:off x="5161381" y="4932293"/>
            <a:ext cx="1210445" cy="61222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19" name="Freeform 5"/>
          <p:cNvSpPr>
            <a:spLocks/>
          </p:cNvSpPr>
          <p:nvPr/>
        </p:nvSpPr>
        <p:spPr bwMode="auto">
          <a:xfrm rot="4236866">
            <a:off x="5516528" y="5002205"/>
            <a:ext cx="403765" cy="114317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2" name="Freeform 5"/>
          <p:cNvSpPr>
            <a:spLocks/>
          </p:cNvSpPr>
          <p:nvPr/>
        </p:nvSpPr>
        <p:spPr bwMode="auto">
          <a:xfrm rot="2855394">
            <a:off x="5872055" y="5109862"/>
            <a:ext cx="756060"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3" name="Text Box 2"/>
          <p:cNvSpPr txBox="1">
            <a:spLocks noChangeArrowheads="1"/>
          </p:cNvSpPr>
          <p:nvPr/>
        </p:nvSpPr>
        <p:spPr bwMode="auto">
          <a:xfrm flipH="1">
            <a:off x="5309541" y="4114800"/>
            <a:ext cx="1143000" cy="892552"/>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B</a:t>
            </a:r>
            <a:endParaRPr lang="en-US" sz="3200" dirty="0">
              <a:solidFill>
                <a:srgbClr val="000000"/>
              </a:solidFill>
              <a:latin typeface="Arial" charset="0"/>
            </a:endParaRPr>
          </a:p>
        </p:txBody>
      </p:sp>
      <p:grpSp>
        <p:nvGrpSpPr>
          <p:cNvPr id="26" name="Group 25"/>
          <p:cNvGrpSpPr/>
          <p:nvPr/>
        </p:nvGrpSpPr>
        <p:grpSpPr>
          <a:xfrm>
            <a:off x="3505200" y="6553707"/>
            <a:ext cx="2819400" cy="1447293"/>
            <a:chOff x="4191000" y="3404682"/>
            <a:chExt cx="2819400" cy="1447293"/>
          </a:xfrm>
        </p:grpSpPr>
        <p:sp>
          <p:nvSpPr>
            <p:cNvPr id="27" name="Text Box 2"/>
            <p:cNvSpPr txBox="1">
              <a:spLocks noChangeArrowheads="1"/>
            </p:cNvSpPr>
            <p:nvPr/>
          </p:nvSpPr>
          <p:spPr bwMode="auto">
            <a:xfrm flipH="1">
              <a:off x="4191000" y="3404682"/>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A</a:t>
              </a:r>
              <a:endParaRPr lang="en-US" sz="3200" dirty="0">
                <a:solidFill>
                  <a:srgbClr val="000000"/>
                </a:solidFill>
                <a:latin typeface="Arial" charset="0"/>
              </a:endParaRPr>
            </a:p>
          </p:txBody>
        </p:sp>
        <p:sp>
          <p:nvSpPr>
            <p:cNvPr id="28" name="Text Box 2"/>
            <p:cNvSpPr txBox="1">
              <a:spLocks noChangeArrowheads="1"/>
            </p:cNvSpPr>
            <p:nvPr/>
          </p:nvSpPr>
          <p:spPr bwMode="auto">
            <a:xfrm flipH="1">
              <a:off x="4421976" y="4267200"/>
              <a:ext cx="609878"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solidFill>
                    <a:srgbClr val="000000"/>
                  </a:solidFill>
                  <a:latin typeface="Arial" charset="0"/>
                </a:rPr>
                <a:t>E</a:t>
              </a:r>
              <a:endParaRPr lang="en-US" sz="3200" dirty="0">
                <a:solidFill>
                  <a:srgbClr val="000000"/>
                </a:solidFill>
                <a:latin typeface="Arial" charset="0"/>
              </a:endParaRPr>
            </a:p>
          </p:txBody>
        </p:sp>
        <p:sp>
          <p:nvSpPr>
            <p:cNvPr id="29" name="Text Box 2"/>
            <p:cNvSpPr txBox="1">
              <a:spLocks noChangeArrowheads="1"/>
            </p:cNvSpPr>
            <p:nvPr/>
          </p:nvSpPr>
          <p:spPr bwMode="auto">
            <a:xfrm flipH="1">
              <a:off x="5867400" y="3883730"/>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sp>
          <p:nvSpPr>
            <p:cNvPr id="30" name="Freeform 5"/>
            <p:cNvSpPr>
              <a:spLocks/>
            </p:cNvSpPr>
            <p:nvPr/>
          </p:nvSpPr>
          <p:spPr bwMode="auto">
            <a:xfrm rot="2855394">
              <a:off x="5008981" y="3917375"/>
              <a:ext cx="1210445" cy="61222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1" name="Freeform 5"/>
            <p:cNvSpPr>
              <a:spLocks/>
            </p:cNvSpPr>
            <p:nvPr/>
          </p:nvSpPr>
          <p:spPr bwMode="auto">
            <a:xfrm rot="4236866">
              <a:off x="5372849" y="3993464"/>
              <a:ext cx="399418" cy="113081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grpSp>
        <p:nvGrpSpPr>
          <p:cNvPr id="35" name="Group 34"/>
          <p:cNvGrpSpPr/>
          <p:nvPr/>
        </p:nvGrpSpPr>
        <p:grpSpPr>
          <a:xfrm>
            <a:off x="4267200" y="7239000"/>
            <a:ext cx="2819400" cy="2362200"/>
            <a:chOff x="4191000" y="2489775"/>
            <a:chExt cx="2819400" cy="2362200"/>
          </a:xfrm>
        </p:grpSpPr>
        <p:sp>
          <p:nvSpPr>
            <p:cNvPr id="36" name="Text Box 2"/>
            <p:cNvSpPr txBox="1">
              <a:spLocks noChangeArrowheads="1"/>
            </p:cNvSpPr>
            <p:nvPr/>
          </p:nvSpPr>
          <p:spPr bwMode="auto">
            <a:xfrm flipH="1">
              <a:off x="4191000" y="3480375"/>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B</a:t>
              </a:r>
              <a:endParaRPr lang="en-US" sz="3200" dirty="0">
                <a:solidFill>
                  <a:srgbClr val="000000"/>
                </a:solidFill>
                <a:latin typeface="Arial" charset="0"/>
              </a:endParaRPr>
            </a:p>
          </p:txBody>
        </p:sp>
        <p:sp>
          <p:nvSpPr>
            <p:cNvPr id="37" name="Text Box 2"/>
            <p:cNvSpPr txBox="1">
              <a:spLocks noChangeArrowheads="1"/>
            </p:cNvSpPr>
            <p:nvPr/>
          </p:nvSpPr>
          <p:spPr bwMode="auto">
            <a:xfrm flipH="1">
              <a:off x="4421976" y="4267200"/>
              <a:ext cx="609878"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solidFill>
                    <a:srgbClr val="000000"/>
                  </a:solidFill>
                  <a:latin typeface="Arial" charset="0"/>
                </a:rPr>
                <a:t>A</a:t>
              </a:r>
              <a:endParaRPr lang="en-US" sz="3200" dirty="0">
                <a:solidFill>
                  <a:srgbClr val="000000"/>
                </a:solidFill>
                <a:latin typeface="Arial" charset="0"/>
              </a:endParaRPr>
            </a:p>
          </p:txBody>
        </p:sp>
        <p:sp>
          <p:nvSpPr>
            <p:cNvPr id="38" name="Text Box 2"/>
            <p:cNvSpPr txBox="1">
              <a:spLocks noChangeArrowheads="1"/>
            </p:cNvSpPr>
            <p:nvPr/>
          </p:nvSpPr>
          <p:spPr bwMode="auto">
            <a:xfrm flipH="1">
              <a:off x="5867400" y="3935224"/>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D</a:t>
              </a:r>
              <a:endParaRPr lang="en-US" sz="3200" dirty="0">
                <a:solidFill>
                  <a:srgbClr val="000000"/>
                </a:solidFill>
                <a:latin typeface="Arial" charset="0"/>
              </a:endParaRPr>
            </a:p>
          </p:txBody>
        </p:sp>
        <p:sp>
          <p:nvSpPr>
            <p:cNvPr id="39" name="Freeform 5"/>
            <p:cNvSpPr>
              <a:spLocks/>
            </p:cNvSpPr>
            <p:nvPr/>
          </p:nvSpPr>
          <p:spPr bwMode="auto">
            <a:xfrm rot="2855394">
              <a:off x="5708103" y="4225651"/>
              <a:ext cx="600121" cy="1025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0" name="Freeform 5"/>
            <p:cNvSpPr>
              <a:spLocks/>
            </p:cNvSpPr>
            <p:nvPr/>
          </p:nvSpPr>
          <p:spPr bwMode="auto">
            <a:xfrm rot="4236866">
              <a:off x="5372849" y="3993464"/>
              <a:ext cx="399418" cy="113081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1" name="Freeform 5"/>
            <p:cNvSpPr>
              <a:spLocks/>
            </p:cNvSpPr>
            <p:nvPr/>
          </p:nvSpPr>
          <p:spPr bwMode="auto">
            <a:xfrm rot="2855394" flipH="1" flipV="1">
              <a:off x="5025734" y="3850820"/>
              <a:ext cx="284448" cy="44032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2" name="Text Box 2"/>
            <p:cNvSpPr txBox="1">
              <a:spLocks noChangeArrowheads="1"/>
            </p:cNvSpPr>
            <p:nvPr/>
          </p:nvSpPr>
          <p:spPr bwMode="auto">
            <a:xfrm flipH="1">
              <a:off x="4191000" y="2892623"/>
              <a:ext cx="1143000" cy="892552"/>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C</a:t>
              </a:r>
              <a:endParaRPr lang="en-US" sz="3200" dirty="0">
                <a:solidFill>
                  <a:srgbClr val="000000"/>
                </a:solidFill>
                <a:latin typeface="Arial" charset="0"/>
              </a:endParaRPr>
            </a:p>
          </p:txBody>
        </p:sp>
        <p:sp>
          <p:nvSpPr>
            <p:cNvPr id="43" name="Text Box 2"/>
            <p:cNvSpPr txBox="1">
              <a:spLocks noChangeArrowheads="1"/>
            </p:cNvSpPr>
            <p:nvPr/>
          </p:nvSpPr>
          <p:spPr bwMode="auto">
            <a:xfrm flipH="1">
              <a:off x="5029200" y="3463807"/>
              <a:ext cx="1143000" cy="892552"/>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X</a:t>
              </a:r>
              <a:endParaRPr lang="en-US" sz="3200" dirty="0">
                <a:solidFill>
                  <a:srgbClr val="000000"/>
                </a:solidFill>
                <a:latin typeface="Arial" charset="0"/>
              </a:endParaRPr>
            </a:p>
          </p:txBody>
        </p:sp>
        <p:sp>
          <p:nvSpPr>
            <p:cNvPr id="44" name="Text Box 2"/>
            <p:cNvSpPr txBox="1">
              <a:spLocks noChangeArrowheads="1"/>
            </p:cNvSpPr>
            <p:nvPr/>
          </p:nvSpPr>
          <p:spPr bwMode="auto">
            <a:xfrm flipH="1">
              <a:off x="5334000" y="3178429"/>
              <a:ext cx="1143000" cy="892552"/>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Y</a:t>
              </a:r>
              <a:endParaRPr lang="en-US" sz="3200" dirty="0">
                <a:solidFill>
                  <a:srgbClr val="000000"/>
                </a:solidFill>
                <a:latin typeface="Arial" charset="0"/>
              </a:endParaRPr>
            </a:p>
          </p:txBody>
        </p:sp>
        <p:sp>
          <p:nvSpPr>
            <p:cNvPr id="45" name="Text Box 2"/>
            <p:cNvSpPr txBox="1">
              <a:spLocks noChangeArrowheads="1"/>
            </p:cNvSpPr>
            <p:nvPr/>
          </p:nvSpPr>
          <p:spPr bwMode="auto">
            <a:xfrm flipH="1">
              <a:off x="5715000" y="2489775"/>
              <a:ext cx="1143000" cy="892552"/>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3200" b="1" dirty="0" smtClean="0">
                  <a:solidFill>
                    <a:srgbClr val="000000"/>
                  </a:solidFill>
                  <a:latin typeface="Arial" charset="0"/>
                </a:rPr>
                <a:t>Z</a:t>
              </a:r>
              <a:endParaRPr lang="en-US" sz="3200" dirty="0">
                <a:solidFill>
                  <a:srgbClr val="000000"/>
                </a:solidFill>
                <a:latin typeface="Arial" charset="0"/>
              </a:endParaRPr>
            </a:p>
          </p:txBody>
        </p:sp>
        <p:sp>
          <p:nvSpPr>
            <p:cNvPr id="46" name="Freeform 5"/>
            <p:cNvSpPr>
              <a:spLocks/>
            </p:cNvSpPr>
            <p:nvPr/>
          </p:nvSpPr>
          <p:spPr bwMode="auto">
            <a:xfrm rot="549456" flipH="1" flipV="1">
              <a:off x="5895040" y="3256309"/>
              <a:ext cx="196964" cy="36310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7" name="Freeform 5"/>
            <p:cNvSpPr>
              <a:spLocks/>
            </p:cNvSpPr>
            <p:nvPr/>
          </p:nvSpPr>
          <p:spPr bwMode="auto">
            <a:xfrm rot="16200000" flipH="1" flipV="1">
              <a:off x="5226521" y="3206856"/>
              <a:ext cx="228598" cy="77564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48" name="Freeform 5"/>
            <p:cNvSpPr>
              <a:spLocks/>
            </p:cNvSpPr>
            <p:nvPr/>
          </p:nvSpPr>
          <p:spPr bwMode="auto">
            <a:xfrm rot="18855564" flipH="1" flipV="1">
              <a:off x="6060992" y="3441660"/>
              <a:ext cx="581754" cy="7875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sp>
        <p:nvSpPr>
          <p:cNvPr id="5" name="Oval 4"/>
          <p:cNvSpPr/>
          <p:nvPr/>
        </p:nvSpPr>
        <p:spPr bwMode="auto">
          <a:xfrm>
            <a:off x="76200" y="9144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76200" y="19812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76200" y="4090094"/>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66675" y="5549084"/>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66675" y="6712799"/>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104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5" grpId="0" animBg="1"/>
      <p:bldP spid="51" grpId="0" animBg="1"/>
      <p:bldP spid="52" grpId="0" animBg="1"/>
      <p:bldP spid="53" grpId="0" animBg="1"/>
      <p:bldP spid="5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57200" y="76206"/>
            <a:ext cx="5829300" cy="747713"/>
          </a:xfrm>
        </p:spPr>
        <p:txBody>
          <a:bodyPr/>
          <a:lstStyle/>
          <a:p>
            <a:r>
              <a:rPr lang="en-US" altLang="en-US" dirty="0" smtClean="0"/>
              <a:t>An Analysis Plan</a:t>
            </a:r>
          </a:p>
        </p:txBody>
      </p:sp>
      <p:sp>
        <p:nvSpPr>
          <p:cNvPr id="163842" name="Rectangle 3"/>
          <p:cNvSpPr>
            <a:spLocks noGrp="1" noChangeArrowheads="1"/>
          </p:cNvSpPr>
          <p:nvPr>
            <p:ph type="body" idx="1"/>
          </p:nvPr>
        </p:nvSpPr>
        <p:spPr>
          <a:xfrm>
            <a:off x="0" y="685803"/>
            <a:ext cx="6858000" cy="2057399"/>
          </a:xfrm>
        </p:spPr>
        <p:txBody>
          <a:bodyPr/>
          <a:lstStyle/>
          <a:p>
            <a:r>
              <a:rPr lang="en-US" altLang="en-US" dirty="0" smtClean="0"/>
              <a:t>How to select variables to control for (“final model”) is one of the </a:t>
            </a:r>
            <a:r>
              <a:rPr lang="en-US" altLang="en-US" u="sng" dirty="0" smtClean="0"/>
              <a:t>least standardized processes</a:t>
            </a:r>
            <a:r>
              <a:rPr lang="en-US" altLang="en-US" dirty="0" smtClean="0"/>
              <a:t> in research</a:t>
            </a:r>
          </a:p>
          <a:p>
            <a:endParaRPr lang="en-US" altLang="en-US" sz="1000" dirty="0" smtClean="0"/>
          </a:p>
          <a:p>
            <a:r>
              <a:rPr lang="en-US" altLang="en-US" dirty="0" smtClean="0"/>
              <a:t>Available methods often arbitrary and can give different answers for the “final estimate”</a:t>
            </a:r>
          </a:p>
          <a:p>
            <a:pPr lvl="1"/>
            <a:r>
              <a:rPr lang="en-US" altLang="en-US" dirty="0" smtClean="0"/>
              <a:t>Invites fishing for desired answers</a:t>
            </a:r>
          </a:p>
          <a:p>
            <a:endParaRPr lang="en-US" altLang="en-US" dirty="0" smtClean="0"/>
          </a:p>
        </p:txBody>
      </p:sp>
      <p:sp>
        <p:nvSpPr>
          <p:cNvPr id="197636" name="Rectangle 4"/>
          <p:cNvSpPr>
            <a:spLocks noChangeArrowheads="1"/>
          </p:cNvSpPr>
          <p:nvPr/>
        </p:nvSpPr>
        <p:spPr bwMode="auto">
          <a:xfrm>
            <a:off x="0" y="2590803"/>
            <a:ext cx="6858000" cy="457199"/>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solidFill>
                  <a:srgbClr val="FF0000"/>
                </a:solidFill>
                <a:latin typeface="Arial" charset="0"/>
              </a:rPr>
              <a:t>Solution: Analysis plan</a:t>
            </a:r>
          </a:p>
        </p:txBody>
      </p:sp>
      <p:sp>
        <p:nvSpPr>
          <p:cNvPr id="197637" name="Rectangle 5"/>
          <p:cNvSpPr>
            <a:spLocks noChangeArrowheads="1"/>
          </p:cNvSpPr>
          <p:nvPr/>
        </p:nvSpPr>
        <p:spPr bwMode="auto">
          <a:xfrm>
            <a:off x="0" y="2971803"/>
            <a:ext cx="6858000" cy="8382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dirty="0">
                <a:latin typeface="Arial" charset="0"/>
              </a:rPr>
              <a:t>Written </a:t>
            </a:r>
            <a:r>
              <a:rPr lang="en-US" altLang="en-US" sz="2000" i="1" dirty="0">
                <a:latin typeface="Arial" charset="0"/>
              </a:rPr>
              <a:t>before</a:t>
            </a:r>
            <a:r>
              <a:rPr lang="en-US" altLang="en-US" sz="2000" dirty="0">
                <a:latin typeface="Arial" charset="0"/>
              </a:rPr>
              <a:t> the data are analyzed</a:t>
            </a:r>
          </a:p>
          <a:p>
            <a:pPr marL="342900" indent="-342900" eaLnBrk="0" hangingPunct="0">
              <a:spcBef>
                <a:spcPct val="20000"/>
              </a:spcBef>
              <a:buFontTx/>
              <a:buChar char="•"/>
            </a:pPr>
            <a:endParaRPr lang="en-US" altLang="en-US" sz="400" dirty="0">
              <a:latin typeface="Arial" charset="0"/>
            </a:endParaRPr>
          </a:p>
          <a:p>
            <a:pPr marL="342900" indent="-342900" eaLnBrk="0" hangingPunct="0">
              <a:spcBef>
                <a:spcPct val="20000"/>
              </a:spcBef>
              <a:buFontTx/>
              <a:buChar char="•"/>
            </a:pPr>
            <a:r>
              <a:rPr lang="en-US" altLang="en-US" sz="2000" dirty="0">
                <a:latin typeface="Arial" charset="0"/>
              </a:rPr>
              <a:t>Content</a:t>
            </a:r>
          </a:p>
          <a:p>
            <a:pPr marL="742950" lvl="1" indent="-285750" eaLnBrk="0" hangingPunct="0">
              <a:spcBef>
                <a:spcPct val="20000"/>
              </a:spcBef>
              <a:buFontTx/>
              <a:buChar char="–"/>
            </a:pPr>
            <a:r>
              <a:rPr lang="en-US" altLang="en-US" sz="1800" dirty="0">
                <a:latin typeface="Arial" charset="0"/>
              </a:rPr>
              <a:t>Detailed description of the techniques to be used to analyze data, step by step</a:t>
            </a:r>
          </a:p>
          <a:p>
            <a:pPr marL="742950" lvl="1" indent="-285750" eaLnBrk="0" hangingPunct="0">
              <a:spcBef>
                <a:spcPct val="20000"/>
              </a:spcBef>
              <a:buFontTx/>
              <a:buChar char="–"/>
            </a:pPr>
            <a:r>
              <a:rPr lang="en-US" altLang="en-US" sz="1800" dirty="0">
                <a:latin typeface="Arial" charset="0"/>
              </a:rPr>
              <a:t>Forms the basis of “Statistical Analysis” section in manuscripts</a:t>
            </a:r>
          </a:p>
          <a:p>
            <a:pPr marL="742950" lvl="1" indent="-285750" eaLnBrk="0" hangingPunct="0">
              <a:spcBef>
                <a:spcPct val="20000"/>
              </a:spcBef>
              <a:buFontTx/>
              <a:buChar char="–"/>
            </a:pPr>
            <a:r>
              <a:rPr lang="en-US" altLang="en-US" sz="1800" dirty="0">
                <a:latin typeface="Arial" charset="0"/>
              </a:rPr>
              <a:t>Parameters/rules/logic to guide key decisions:	</a:t>
            </a:r>
          </a:p>
          <a:p>
            <a:pPr marL="1143000" lvl="2" indent="-228600" eaLnBrk="0" hangingPunct="0">
              <a:spcBef>
                <a:spcPct val="20000"/>
              </a:spcBef>
              <a:buFontTx/>
              <a:buChar char="•"/>
            </a:pPr>
            <a:r>
              <a:rPr lang="en-US" altLang="en-US" sz="1800" dirty="0">
                <a:latin typeface="Arial" charset="0"/>
              </a:rPr>
              <a:t>which variables will be assessed for interaction and for adjustment?</a:t>
            </a:r>
          </a:p>
          <a:p>
            <a:pPr marL="1143000" lvl="2" indent="-228600" eaLnBrk="0" hangingPunct="0">
              <a:spcBef>
                <a:spcPct val="20000"/>
              </a:spcBef>
              <a:buFontTx/>
              <a:buChar char="•"/>
            </a:pPr>
            <a:r>
              <a:rPr lang="en-US" altLang="en-US" sz="1800" dirty="0">
                <a:latin typeface="Arial" charset="0"/>
              </a:rPr>
              <a:t>what p value and </a:t>
            </a:r>
            <a:r>
              <a:rPr lang="en-US" altLang="en-US" sz="1800" dirty="0" smtClean="0">
                <a:latin typeface="Arial" charset="0"/>
              </a:rPr>
              <a:t>magnitude/scale of </a:t>
            </a:r>
            <a:r>
              <a:rPr lang="en-US" altLang="en-US" sz="1800" dirty="0">
                <a:latin typeface="Arial" charset="0"/>
              </a:rPr>
              <a:t>heterogeneity will be used to guide reporting of interaction?</a:t>
            </a:r>
          </a:p>
          <a:p>
            <a:pPr marL="1143000" lvl="2" indent="-228600" eaLnBrk="0" hangingPunct="0">
              <a:spcBef>
                <a:spcPct val="20000"/>
              </a:spcBef>
              <a:buFontTx/>
              <a:buChar char="•"/>
            </a:pPr>
            <a:r>
              <a:rPr lang="en-US" altLang="en-US" sz="18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1200" dirty="0">
              <a:latin typeface="Arial" charset="0"/>
            </a:endParaRPr>
          </a:p>
          <a:p>
            <a:pPr marL="342900" indent="-342900" eaLnBrk="0" hangingPunct="0">
              <a:spcBef>
                <a:spcPct val="20000"/>
              </a:spcBef>
              <a:buFontTx/>
              <a:buChar char="•"/>
            </a:pPr>
            <a:r>
              <a:rPr lang="en-US" altLang="en-US" sz="2000" dirty="0">
                <a:latin typeface="Arial" charset="0"/>
              </a:rPr>
              <a:t>Utility:  A plan helps to keep the analysis:	</a:t>
            </a:r>
          </a:p>
          <a:p>
            <a:pPr marL="742950" lvl="1" indent="-285750" eaLnBrk="0" hangingPunct="0">
              <a:spcBef>
                <a:spcPct val="20000"/>
              </a:spcBef>
              <a:buFontTx/>
              <a:buChar char="–"/>
            </a:pPr>
            <a:r>
              <a:rPr lang="en-US" altLang="en-US" sz="1800" dirty="0">
                <a:latin typeface="Arial" charset="0"/>
              </a:rPr>
              <a:t>Focused</a:t>
            </a:r>
          </a:p>
          <a:p>
            <a:pPr marL="742950" lvl="1" indent="-285750" eaLnBrk="0" hangingPunct="0">
              <a:spcBef>
                <a:spcPct val="20000"/>
              </a:spcBef>
              <a:buFontTx/>
              <a:buChar char="–"/>
            </a:pPr>
            <a:r>
              <a:rPr lang="en-US" altLang="en-US" sz="1800" dirty="0">
                <a:latin typeface="Arial" charset="0"/>
              </a:rPr>
              <a:t>Transparent</a:t>
            </a:r>
          </a:p>
          <a:p>
            <a:pPr marL="742950" lvl="1" indent="-285750" eaLnBrk="0" hangingPunct="0">
              <a:spcBef>
                <a:spcPct val="20000"/>
              </a:spcBef>
              <a:buFontTx/>
              <a:buChar char="–"/>
            </a:pPr>
            <a:r>
              <a:rPr lang="en-US" altLang="en-US" sz="1800" dirty="0" smtClean="0">
                <a:latin typeface="Arial" charset="0"/>
              </a:rPr>
              <a:t>Reproducible (“reproducible research”)</a:t>
            </a:r>
            <a:endParaRPr lang="en-US" altLang="en-US" sz="1800" dirty="0">
              <a:latin typeface="Arial" charset="0"/>
            </a:endParaRPr>
          </a:p>
          <a:p>
            <a:pPr marL="742950" lvl="1" indent="-285750" eaLnBrk="0" hangingPunct="0">
              <a:spcBef>
                <a:spcPct val="20000"/>
              </a:spcBef>
              <a:buFontTx/>
              <a:buChar char="–"/>
            </a:pPr>
            <a:r>
              <a:rPr lang="en-US" altLang="en-US" sz="1800" dirty="0">
                <a:latin typeface="Arial" charset="0"/>
              </a:rPr>
              <a:t>Honest (avoids p value shopping</a:t>
            </a:r>
            <a:r>
              <a:rPr lang="en-US" altLang="en-US" sz="2000" dirty="0">
                <a:latin typeface="Arial" charset="0"/>
              </a:rPr>
              <a:t>)</a:t>
            </a:r>
          </a:p>
          <a:p>
            <a:pPr marL="742950" lvl="1" indent="-285750" eaLnBrk="0" hangingPunct="0">
              <a:spcBef>
                <a:spcPct val="20000"/>
              </a:spcBef>
              <a:buFontTx/>
              <a:buChar char="–"/>
            </a:pPr>
            <a:endParaRPr lang="en-US" altLang="en-US" sz="2000" dirty="0">
              <a:latin typeface="Arial" charset="0"/>
            </a:endParaRPr>
          </a:p>
        </p:txBody>
      </p:sp>
      <p:sp>
        <p:nvSpPr>
          <p:cNvPr id="2" name="TextBox 1"/>
          <p:cNvSpPr txBox="1"/>
          <p:nvPr/>
        </p:nvSpPr>
        <p:spPr>
          <a:xfrm>
            <a:off x="4724400" y="7358066"/>
            <a:ext cx="2057400" cy="1938992"/>
          </a:xfrm>
          <a:prstGeom prst="rect">
            <a:avLst/>
          </a:prstGeom>
          <a:noFill/>
        </p:spPr>
        <p:txBody>
          <a:bodyPr>
            <a:spAutoFit/>
          </a:bodyPr>
          <a:lstStyle/>
          <a:p>
            <a:pPr algn="r" eaLnBrk="0" hangingPunct="0">
              <a:defRPr/>
            </a:pPr>
            <a:r>
              <a:rPr lang="en-US" sz="2000" dirty="0">
                <a:solidFill>
                  <a:srgbClr val="FF0000"/>
                </a:solidFill>
                <a:latin typeface="+mn-lt"/>
              </a:rPr>
              <a:t>Not legitimate to try various analyses until you find a statistically significant result</a:t>
            </a:r>
          </a:p>
        </p:txBody>
      </p:sp>
      <p:sp>
        <p:nvSpPr>
          <p:cNvPr id="7" name="Oval 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97636"/>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76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76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763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637">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637">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6" grpId="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4" name="Rectangle 2"/>
          <p:cNvSpPr>
            <a:spLocks noGrp="1" noChangeArrowheads="1"/>
          </p:cNvSpPr>
          <p:nvPr>
            <p:ph type="title"/>
          </p:nvPr>
        </p:nvSpPr>
        <p:spPr>
          <a:xfrm>
            <a:off x="457200" y="76206"/>
            <a:ext cx="5829300" cy="747713"/>
          </a:xfrm>
        </p:spPr>
        <p:txBody>
          <a:bodyPr/>
          <a:lstStyle/>
          <a:p>
            <a:r>
              <a:rPr lang="en-US" altLang="en-US" dirty="0" smtClean="0"/>
              <a:t>Transparency of Analytic Plans</a:t>
            </a:r>
          </a:p>
        </p:txBody>
      </p:sp>
      <p:sp>
        <p:nvSpPr>
          <p:cNvPr id="24615" name="Rectangle 3"/>
          <p:cNvSpPr>
            <a:spLocks noGrp="1" noChangeArrowheads="1"/>
          </p:cNvSpPr>
          <p:nvPr>
            <p:ph type="body" sz="half" idx="1"/>
          </p:nvPr>
        </p:nvSpPr>
        <p:spPr>
          <a:xfrm>
            <a:off x="304800" y="838202"/>
            <a:ext cx="6400800" cy="7519988"/>
          </a:xfrm>
        </p:spPr>
        <p:txBody>
          <a:bodyPr/>
          <a:lstStyle/>
          <a:p>
            <a:r>
              <a:rPr lang="en-US" altLang="en-US" dirty="0" smtClean="0"/>
              <a:t>Poor Quality of Reporting Confounding Bias in Observational Studies: A Systematic Review.  	</a:t>
            </a:r>
            <a:r>
              <a:rPr lang="en-US" altLang="en-US" dirty="0" smtClean="0"/>
              <a:t>Groenwold</a:t>
            </a:r>
            <a:r>
              <a:rPr lang="en-US" altLang="en-US" dirty="0" smtClean="0"/>
              <a:t> et al. </a:t>
            </a:r>
            <a:r>
              <a:rPr lang="en-US" altLang="en-US" i="1" dirty="0" smtClean="0"/>
              <a:t>Ann </a:t>
            </a:r>
            <a:r>
              <a:rPr lang="en-US" altLang="en-US" i="1" dirty="0" smtClean="0"/>
              <a:t>Epid</a:t>
            </a:r>
            <a:r>
              <a:rPr lang="en-US" altLang="en-US" dirty="0" smtClean="0"/>
              <a:t>  2008</a:t>
            </a:r>
          </a:p>
          <a:p>
            <a:endParaRPr lang="en-US" altLang="en-US" dirty="0" smtClean="0"/>
          </a:p>
          <a:p>
            <a:r>
              <a:rPr lang="en-US" altLang="en-US" dirty="0" smtClean="0"/>
              <a:t>Review of 174</a:t>
            </a:r>
            <a:r>
              <a:rPr lang="en-US" altLang="en-US" sz="1800" dirty="0" smtClean="0"/>
              <a:t> </a:t>
            </a:r>
            <a:r>
              <a:rPr lang="en-US" altLang="en-US" dirty="0" smtClean="0"/>
              <a:t>observational studies, 2004 - 2007</a:t>
            </a:r>
          </a:p>
        </p:txBody>
      </p:sp>
      <p:graphicFrame>
        <p:nvGraphicFramePr>
          <p:cNvPr id="24613" name="Object 37"/>
          <p:cNvGraphicFramePr>
            <a:graphicFrameLocks noGrp="1" noChangeAspect="1"/>
          </p:cNvGraphicFramePr>
          <p:nvPr>
            <p:ph sz="half" idx="2"/>
            <p:extLst>
              <p:ext uri="{D42A27DB-BD31-4B8C-83A1-F6EECF244321}">
                <p14:modId xmlns:p14="http://schemas.microsoft.com/office/powerpoint/2010/main" val="2679428308"/>
              </p:ext>
            </p:extLst>
          </p:nvPr>
        </p:nvGraphicFramePr>
        <p:xfrm>
          <a:off x="1050933" y="2743203"/>
          <a:ext cx="4511675" cy="3087687"/>
        </p:xfrm>
        <a:graphic>
          <a:graphicData uri="http://schemas.openxmlformats.org/presentationml/2006/ole">
            <mc:AlternateContent xmlns:mc="http://schemas.openxmlformats.org/markup-compatibility/2006">
              <mc:Choice xmlns:v="urn:schemas-microsoft-com:vml" Requires="v">
                <p:oleObj spid="_x0000_s24744" name="Document" r:id="rId4" imgW="11979645" imgH="8197610" progId="Word.Document.8">
                  <p:embed/>
                </p:oleObj>
              </mc:Choice>
              <mc:Fallback>
                <p:oleObj name="Document" r:id="rId4" imgW="11979645" imgH="8197610" progId="Word.Document.8">
                  <p:embed/>
                  <p:pic>
                    <p:nvPicPr>
                      <p:cNvPr id="0" name="Picture 37"/>
                      <p:cNvPicPr>
                        <a:picLocks noGrp="1" noChangeAspect="1" noChangeArrowheads="1"/>
                      </p:cNvPicPr>
                      <p:nvPr/>
                    </p:nvPicPr>
                    <p:blipFill>
                      <a:blip r:embed="rId5"/>
                      <a:srcRect/>
                      <a:stretch>
                        <a:fillRect/>
                      </a:stretch>
                    </p:blipFill>
                    <p:spPr bwMode="auto">
                      <a:xfrm>
                        <a:off x="1050933" y="2743203"/>
                        <a:ext cx="4511675" cy="308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2133600" y="6172204"/>
            <a:ext cx="4724400" cy="2921918"/>
          </a:xfrm>
          <a:prstGeom prst="rect">
            <a:avLst/>
          </a:prstGeom>
          <a:noFill/>
          <a:ln w="9525">
            <a:noFill/>
            <a:miter lim="800000"/>
            <a:headEnd/>
            <a:tailEnd/>
          </a:ln>
        </p:spPr>
      </p:pic>
      <p:sp>
        <p:nvSpPr>
          <p:cNvPr id="2" name="TextBox 1"/>
          <p:cNvSpPr txBox="1"/>
          <p:nvPr/>
        </p:nvSpPr>
        <p:spPr>
          <a:xfrm>
            <a:off x="152400" y="7181673"/>
            <a:ext cx="1981200" cy="1569660"/>
          </a:xfrm>
          <a:prstGeom prst="rect">
            <a:avLst/>
          </a:prstGeom>
          <a:noFill/>
        </p:spPr>
        <p:txBody>
          <a:bodyPr wrap="square" rtlCol="0">
            <a:spAutoFit/>
          </a:bodyPr>
          <a:lstStyle/>
          <a:p>
            <a:r>
              <a:rPr lang="en-US" dirty="0" smtClean="0">
                <a:latin typeface="+mn-lt"/>
              </a:rPr>
              <a:t>Lack of transparency contributes to…</a:t>
            </a:r>
            <a:endParaRPr lang="en-US" dirty="0">
              <a:latin typeface="+mn-lt"/>
            </a:endParaRPr>
          </a:p>
        </p:txBody>
      </p:sp>
      <p:sp>
        <p:nvSpPr>
          <p:cNvPr id="7" name="Oval 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381000" y="76206"/>
            <a:ext cx="5829300" cy="747713"/>
          </a:xfrm>
        </p:spPr>
        <p:txBody>
          <a:bodyPr/>
          <a:lstStyle/>
          <a:p>
            <a:r>
              <a:rPr lang="en-US" altLang="en-US" dirty="0" smtClean="0"/>
              <a:t>Stratification to Manage Confounding</a:t>
            </a:r>
          </a:p>
        </p:txBody>
      </p:sp>
      <p:sp>
        <p:nvSpPr>
          <p:cNvPr id="38915" name="Rectangle 3"/>
          <p:cNvSpPr>
            <a:spLocks noGrp="1" noChangeArrowheads="1"/>
          </p:cNvSpPr>
          <p:nvPr>
            <p:ph type="body" idx="1"/>
          </p:nvPr>
        </p:nvSpPr>
        <p:spPr>
          <a:xfrm>
            <a:off x="0" y="838202"/>
            <a:ext cx="6858000" cy="7519988"/>
          </a:xfrm>
        </p:spPr>
        <p:txBody>
          <a:bodyPr/>
          <a:lstStyle/>
          <a:p>
            <a:pPr>
              <a:lnSpc>
                <a:spcPct val="90000"/>
              </a:lnSpc>
            </a:pPr>
            <a:r>
              <a:rPr lang="en-US" altLang="en-US" b="1" dirty="0" smtClean="0"/>
              <a:t>Advantages</a:t>
            </a:r>
            <a:endParaRPr lang="en-US" altLang="en-US" dirty="0" smtClean="0"/>
          </a:p>
          <a:p>
            <a:pPr lvl="1">
              <a:lnSpc>
                <a:spcPct val="90000"/>
              </a:lnSpc>
            </a:pPr>
            <a:r>
              <a:rPr lang="en-US" altLang="en-US" dirty="0" smtClean="0"/>
              <a:t>straightforward to implement and comprehend</a:t>
            </a:r>
          </a:p>
          <a:p>
            <a:pPr lvl="1">
              <a:lnSpc>
                <a:spcPct val="90000"/>
              </a:lnSpc>
            </a:pPr>
            <a:r>
              <a:rPr lang="en-US" altLang="en-US" dirty="0"/>
              <a:t>t</a:t>
            </a:r>
            <a:r>
              <a:rPr lang="en-US" altLang="en-US" dirty="0" smtClean="0"/>
              <a:t>ransparent; some reviewers phobic of regression</a:t>
            </a:r>
          </a:p>
          <a:p>
            <a:pPr lvl="1">
              <a:lnSpc>
                <a:spcPct val="90000"/>
              </a:lnSpc>
            </a:pPr>
            <a:r>
              <a:rPr lang="en-US" altLang="en-US" dirty="0" smtClean="0"/>
              <a:t>easy way to evaluate for presence of interaction</a:t>
            </a:r>
          </a:p>
          <a:p>
            <a:pPr lvl="1">
              <a:lnSpc>
                <a:spcPct val="90000"/>
              </a:lnSpc>
            </a:pPr>
            <a:endParaRPr lang="en-US" altLang="en-US" dirty="0" smtClean="0"/>
          </a:p>
          <a:p>
            <a:pPr>
              <a:lnSpc>
                <a:spcPct val="90000"/>
              </a:lnSpc>
            </a:pPr>
            <a:r>
              <a:rPr lang="en-US" altLang="en-US" b="1" dirty="0" smtClean="0"/>
              <a:t>Limitations</a:t>
            </a:r>
            <a:endParaRPr lang="en-US" altLang="en-US" dirty="0" smtClean="0"/>
          </a:p>
          <a:p>
            <a:pPr lvl="1">
              <a:lnSpc>
                <a:spcPct val="90000"/>
              </a:lnSpc>
            </a:pPr>
            <a:r>
              <a:rPr lang="en-US" altLang="en-US" dirty="0" smtClean="0"/>
              <a:t>Requires continuous variables to be discretized</a:t>
            </a:r>
          </a:p>
          <a:p>
            <a:pPr marL="1085850" lvl="2">
              <a:lnSpc>
                <a:spcPct val="90000"/>
              </a:lnSpc>
            </a:pPr>
            <a:r>
              <a:rPr lang="en-US" altLang="en-US" dirty="0" smtClean="0"/>
              <a:t>loses information; possibly results in “residual confounding”</a:t>
            </a:r>
          </a:p>
          <a:p>
            <a:pPr marL="1085850" lvl="2">
              <a:lnSpc>
                <a:spcPct val="90000"/>
              </a:lnSpc>
            </a:pPr>
            <a:r>
              <a:rPr lang="en-US" altLang="en-US" dirty="0" smtClean="0"/>
              <a:t>discretizing often brings less precision</a:t>
            </a:r>
          </a:p>
          <a:p>
            <a:pPr marL="1085850" lvl="2">
              <a:lnSpc>
                <a:spcPct val="90000"/>
              </a:lnSpc>
            </a:pPr>
            <a:endParaRPr lang="en-US" altLang="en-US" dirty="0" smtClean="0"/>
          </a:p>
          <a:p>
            <a:pPr lvl="1">
              <a:lnSpc>
                <a:spcPct val="90000"/>
              </a:lnSpc>
            </a:pPr>
            <a:r>
              <a:rPr lang="en-US" altLang="en-US" dirty="0" smtClean="0"/>
              <a:t>Deteriorates with multiple confounders</a:t>
            </a:r>
          </a:p>
          <a:p>
            <a:pPr marL="1085850" lvl="2">
              <a:lnSpc>
                <a:spcPct val="90000"/>
              </a:lnSpc>
            </a:pPr>
            <a:r>
              <a:rPr lang="en-US" altLang="en-US" dirty="0" smtClean="0"/>
              <a:t>e.g., suppose 4 confounders with 3 levels</a:t>
            </a:r>
          </a:p>
          <a:p>
            <a:pPr marL="1428750" lvl="3">
              <a:lnSpc>
                <a:spcPct val="90000"/>
              </a:lnSpc>
            </a:pPr>
            <a:r>
              <a:rPr lang="en-US" altLang="en-US" dirty="0" smtClean="0"/>
              <a:t>3x3x3x3=81 strata needed</a:t>
            </a:r>
          </a:p>
          <a:p>
            <a:pPr marL="1428750" lvl="3">
              <a:lnSpc>
                <a:spcPct val="90000"/>
              </a:lnSpc>
            </a:pPr>
            <a:r>
              <a:rPr lang="en-US" altLang="en-US" dirty="0" smtClean="0"/>
              <a:t>unless huge sample, many cells have “0”’s and strata have undefined effect measures, which wastes data (“sparse data problem”)</a:t>
            </a:r>
          </a:p>
          <a:p>
            <a:pPr marL="1428750" lvl="3">
              <a:lnSpc>
                <a:spcPct val="90000"/>
              </a:lnSpc>
            </a:pPr>
            <a:endParaRPr lang="en-US" altLang="en-US" sz="800" dirty="0" smtClean="0"/>
          </a:p>
          <a:p>
            <a:pPr>
              <a:lnSpc>
                <a:spcPct val="90000"/>
              </a:lnSpc>
            </a:pPr>
            <a:r>
              <a:rPr lang="en-US" altLang="en-US" b="1" dirty="0" smtClean="0"/>
              <a:t>Conventional  </a:t>
            </a:r>
            <a:r>
              <a:rPr lang="en-US" altLang="en-US" b="1" u="sng" dirty="0" smtClean="0"/>
              <a:t>conditioning</a:t>
            </a:r>
            <a:r>
              <a:rPr lang="en-US" altLang="en-US" b="1" dirty="0" smtClean="0"/>
              <a:t> </a:t>
            </a:r>
            <a:r>
              <a:rPr lang="en-US" altLang="en-US" b="1" dirty="0"/>
              <a:t>s</a:t>
            </a:r>
            <a:r>
              <a:rPr lang="en-US" altLang="en-US" b="1" dirty="0" smtClean="0"/>
              <a:t>olution to these limitation</a:t>
            </a:r>
            <a:r>
              <a:rPr lang="en-US" altLang="en-US" b="1" dirty="0"/>
              <a:t>s</a:t>
            </a:r>
            <a:endParaRPr lang="en-US" altLang="en-US" dirty="0" smtClean="0"/>
          </a:p>
          <a:p>
            <a:pPr marL="685800" lvl="1">
              <a:lnSpc>
                <a:spcPct val="90000"/>
              </a:lnSpc>
            </a:pPr>
            <a:r>
              <a:rPr lang="en-US" altLang="en-US" dirty="0" smtClean="0"/>
              <a:t>Mathematical modeling  (aka, multivariable regression)</a:t>
            </a:r>
          </a:p>
          <a:p>
            <a:pPr marL="971550" lvl="2">
              <a:lnSpc>
                <a:spcPct val="90000"/>
              </a:lnSpc>
            </a:pPr>
            <a:r>
              <a:rPr lang="en-US" altLang="en-US" dirty="0" smtClean="0"/>
              <a:t>e.g.,</a:t>
            </a:r>
          </a:p>
          <a:p>
            <a:pPr marL="1314450" lvl="3">
              <a:lnSpc>
                <a:spcPct val="90000"/>
              </a:lnSpc>
            </a:pPr>
            <a:r>
              <a:rPr lang="en-US" altLang="en-US" dirty="0" smtClean="0"/>
              <a:t>linear regression</a:t>
            </a:r>
          </a:p>
          <a:p>
            <a:pPr marL="1314450" lvl="3">
              <a:lnSpc>
                <a:spcPct val="90000"/>
              </a:lnSpc>
            </a:pPr>
            <a:r>
              <a:rPr lang="en-US" altLang="en-US" dirty="0" smtClean="0"/>
              <a:t>logistic regression</a:t>
            </a:r>
          </a:p>
          <a:p>
            <a:pPr marL="1314450" lvl="3">
              <a:lnSpc>
                <a:spcPct val="90000"/>
              </a:lnSpc>
            </a:pPr>
            <a:r>
              <a:rPr lang="en-US" altLang="en-US" dirty="0"/>
              <a:t>l</a:t>
            </a:r>
            <a:r>
              <a:rPr lang="en-US" altLang="en-US" dirty="0" smtClean="0"/>
              <a:t>og-binominal regression</a:t>
            </a:r>
          </a:p>
          <a:p>
            <a:pPr marL="1314450" lvl="3">
              <a:lnSpc>
                <a:spcPct val="90000"/>
              </a:lnSpc>
            </a:pPr>
            <a:r>
              <a:rPr lang="en-US" altLang="en-US" dirty="0" smtClean="0"/>
              <a:t>proportional hazards regression</a:t>
            </a:r>
          </a:p>
        </p:txBody>
      </p:sp>
      <p:sp>
        <p:nvSpPr>
          <p:cNvPr id="4" name="TextBox 3"/>
          <p:cNvSpPr txBox="1"/>
          <p:nvPr/>
        </p:nvSpPr>
        <p:spPr>
          <a:xfrm>
            <a:off x="2514600" y="7543804"/>
            <a:ext cx="4191000" cy="461665"/>
          </a:xfrm>
          <a:prstGeom prst="rect">
            <a:avLst/>
          </a:prstGeom>
          <a:noFill/>
        </p:spPr>
        <p:txBody>
          <a:bodyPr>
            <a:spAutoFit/>
          </a:bodyPr>
          <a:lstStyle/>
          <a:p>
            <a:pPr eaLnBrk="0" hangingPunct="0">
              <a:defRPr/>
            </a:pPr>
            <a:r>
              <a:rPr lang="en-US" dirty="0">
                <a:solidFill>
                  <a:srgbClr val="FF0000"/>
                </a:solidFill>
                <a:latin typeface="+mj-lt"/>
              </a:rPr>
              <a:t>See BIOSTAT 208 &amp; 209</a:t>
            </a:r>
          </a:p>
        </p:txBody>
      </p:sp>
      <p:sp>
        <p:nvSpPr>
          <p:cNvPr id="5" name="Oval 4"/>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915">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915">
                                            <p:txEl>
                                              <p:pRg st="21" end="2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457200" y="304806"/>
            <a:ext cx="5829300" cy="747713"/>
          </a:xfrm>
        </p:spPr>
        <p:txBody>
          <a:bodyPr/>
          <a:lstStyle/>
          <a:p>
            <a:r>
              <a:rPr lang="en-US" altLang="en-US" dirty="0" smtClean="0"/>
              <a:t>Limitation of Conventional  Regression (as well as Stratification)</a:t>
            </a:r>
          </a:p>
        </p:txBody>
      </p:sp>
      <p:sp>
        <p:nvSpPr>
          <p:cNvPr id="171010" name="Rectangle 3"/>
          <p:cNvSpPr>
            <a:spLocks noGrp="1" noChangeArrowheads="1"/>
          </p:cNvSpPr>
          <p:nvPr>
            <p:ph type="body" idx="1"/>
          </p:nvPr>
        </p:nvSpPr>
        <p:spPr>
          <a:xfrm>
            <a:off x="-76200" y="1295401"/>
            <a:ext cx="6629400" cy="762000"/>
          </a:xfrm>
        </p:spPr>
        <p:txBody>
          <a:bodyPr/>
          <a:lstStyle/>
          <a:p>
            <a:r>
              <a:rPr lang="en-US" altLang="en-US" sz="2400" dirty="0" smtClean="0"/>
              <a:t>Scenario: Time-varying exposures in the presence of time-varying  confounders which are also mediators of relevant causal paths</a:t>
            </a:r>
          </a:p>
          <a:p>
            <a:pPr lvl="1"/>
            <a:r>
              <a:rPr lang="en-US" altLang="en-US" sz="2400" dirty="0" smtClean="0"/>
              <a:t>e.g., Cohort study of effect of antiretroviral therapy (ART) on AIDS incidence</a:t>
            </a:r>
          </a:p>
        </p:txBody>
      </p:sp>
      <p:sp>
        <p:nvSpPr>
          <p:cNvPr id="286735" name="Text Box 15"/>
          <p:cNvSpPr txBox="1">
            <a:spLocks noChangeArrowheads="1"/>
          </p:cNvSpPr>
          <p:nvPr/>
        </p:nvSpPr>
        <p:spPr bwMode="auto">
          <a:xfrm>
            <a:off x="304800" y="6477003"/>
            <a:ext cx="6400800" cy="2970044"/>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CD4 here = </a:t>
            </a:r>
            <a:r>
              <a:rPr lang="en-US" altLang="en-US" sz="2200" u="sng" dirty="0">
                <a:latin typeface="Arial" charset="0"/>
              </a:rPr>
              <a:t>time-dependent confounder/mediator</a:t>
            </a:r>
          </a:p>
          <a:p>
            <a:pPr eaLnBrk="0" hangingPunct="0">
              <a:spcBef>
                <a:spcPct val="50000"/>
              </a:spcBef>
            </a:pPr>
            <a:r>
              <a:rPr lang="en-US" altLang="en-US" sz="2200" dirty="0" smtClean="0">
                <a:latin typeface="Arial" charset="0"/>
              </a:rPr>
              <a:t>At any given time:</a:t>
            </a:r>
          </a:p>
          <a:p>
            <a:pPr marL="342900" indent="-342900" eaLnBrk="0" hangingPunct="0">
              <a:spcBef>
                <a:spcPct val="50000"/>
              </a:spcBef>
              <a:buFont typeface="Arial" panose="020B0604020202020204" pitchFamily="34" charset="0"/>
              <a:buChar char="•"/>
            </a:pPr>
            <a:r>
              <a:rPr lang="en-US" altLang="en-US" sz="2200" dirty="0" smtClean="0">
                <a:latin typeface="Arial" charset="0"/>
              </a:rPr>
              <a:t>there are some patients for whom you wish to control for CD4 (to </a:t>
            </a:r>
            <a:r>
              <a:rPr lang="en-US" altLang="en-US" sz="2200" dirty="0">
                <a:latin typeface="Arial" charset="0"/>
              </a:rPr>
              <a:t>manage </a:t>
            </a:r>
            <a:r>
              <a:rPr lang="en-US" altLang="en-US" sz="2200" dirty="0" smtClean="0">
                <a:latin typeface="Arial" charset="0"/>
              </a:rPr>
              <a:t>confounding); and </a:t>
            </a:r>
          </a:p>
          <a:p>
            <a:pPr marL="342900" indent="-342900" eaLnBrk="0" hangingPunct="0">
              <a:spcBef>
                <a:spcPct val="50000"/>
              </a:spcBef>
              <a:buFont typeface="Arial" panose="020B0604020202020204" pitchFamily="34" charset="0"/>
              <a:buChar char="•"/>
            </a:pPr>
            <a:r>
              <a:rPr lang="en-US" altLang="en-US" sz="2200" dirty="0">
                <a:latin typeface="Arial" charset="0"/>
              </a:rPr>
              <a:t>s</a:t>
            </a:r>
            <a:r>
              <a:rPr lang="en-US" altLang="en-US" sz="2200" dirty="0" smtClean="0">
                <a:latin typeface="Arial" charset="0"/>
              </a:rPr>
              <a:t>ome patients for whom you do </a:t>
            </a:r>
            <a:r>
              <a:rPr lang="en-US" altLang="en-US" sz="2200" u="sng" dirty="0" smtClean="0">
                <a:latin typeface="Arial" charset="0"/>
              </a:rPr>
              <a:t>NOT</a:t>
            </a:r>
            <a:r>
              <a:rPr lang="en-US" altLang="en-US" sz="2200" dirty="0" smtClean="0">
                <a:latin typeface="Arial" charset="0"/>
              </a:rPr>
              <a:t> wish to control for CD4 (because </a:t>
            </a:r>
            <a:r>
              <a:rPr lang="en-US" altLang="en-US" sz="2200" dirty="0">
                <a:latin typeface="Arial" charset="0"/>
              </a:rPr>
              <a:t>it is a mediator of one of the relevant direct causal </a:t>
            </a:r>
            <a:r>
              <a:rPr lang="en-US" altLang="en-US" sz="2200" dirty="0" smtClean="0">
                <a:latin typeface="Arial" charset="0"/>
              </a:rPr>
              <a:t>paths)</a:t>
            </a:r>
            <a:endParaRPr lang="en-US" altLang="en-US" sz="2200" dirty="0">
              <a:latin typeface="Arial" charset="0"/>
            </a:endParaRPr>
          </a:p>
        </p:txBody>
      </p:sp>
      <p:sp>
        <p:nvSpPr>
          <p:cNvPr id="286737" name="Freeform 17"/>
          <p:cNvSpPr>
            <a:spLocks/>
          </p:cNvSpPr>
          <p:nvPr/>
        </p:nvSpPr>
        <p:spPr bwMode="auto">
          <a:xfrm rot="1888492" flipV="1">
            <a:off x="3887788" y="4760275"/>
            <a:ext cx="220345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38" name="Text Box 18"/>
          <p:cNvSpPr txBox="1">
            <a:spLocks noChangeArrowheads="1"/>
          </p:cNvSpPr>
          <p:nvPr/>
        </p:nvSpPr>
        <p:spPr bwMode="auto">
          <a:xfrm flipH="1">
            <a:off x="5486400" y="5535838"/>
            <a:ext cx="1371600" cy="11695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AIDS</a:t>
            </a:r>
          </a:p>
          <a:p>
            <a:pPr algn="ctr" eaLnBrk="0" hangingPunct="0">
              <a:spcBef>
                <a:spcPct val="50000"/>
              </a:spcBef>
              <a:defRPr/>
            </a:pPr>
            <a:endParaRPr lang="en-US" sz="1600" dirty="0">
              <a:solidFill>
                <a:srgbClr val="000000"/>
              </a:solidFill>
              <a:latin typeface="Arial" charset="0"/>
            </a:endParaRPr>
          </a:p>
        </p:txBody>
      </p:sp>
      <p:sp>
        <p:nvSpPr>
          <p:cNvPr id="286740" name="Text Box 20"/>
          <p:cNvSpPr txBox="1">
            <a:spLocks noChangeArrowheads="1"/>
          </p:cNvSpPr>
          <p:nvPr/>
        </p:nvSpPr>
        <p:spPr bwMode="auto">
          <a:xfrm flipH="1">
            <a:off x="228600" y="5791529"/>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a:t>
            </a:r>
            <a:r>
              <a:rPr lang="en-US" sz="2800" b="1" baseline="-25000" dirty="0">
                <a:solidFill>
                  <a:srgbClr val="000000"/>
                </a:solidFill>
                <a:latin typeface="Arial" charset="0"/>
              </a:rPr>
              <a:t>1</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41" name="Text Box 21"/>
          <p:cNvSpPr txBox="1">
            <a:spLocks noChangeArrowheads="1"/>
          </p:cNvSpPr>
          <p:nvPr/>
        </p:nvSpPr>
        <p:spPr bwMode="auto">
          <a:xfrm flipH="1">
            <a:off x="0" y="3581730"/>
            <a:ext cx="22098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1</a:t>
            </a:r>
            <a:endParaRPr lang="en-US" sz="3600" baseline="-25000" dirty="0">
              <a:solidFill>
                <a:srgbClr val="000000"/>
              </a:solidFill>
              <a:latin typeface="Arial" charset="0"/>
            </a:endParaRPr>
          </a:p>
        </p:txBody>
      </p:sp>
      <p:sp>
        <p:nvSpPr>
          <p:cNvPr id="286743" name="Freeform 23"/>
          <p:cNvSpPr>
            <a:spLocks/>
          </p:cNvSpPr>
          <p:nvPr/>
        </p:nvSpPr>
        <p:spPr bwMode="auto">
          <a:xfrm rot="12841886" flipH="1" flipV="1">
            <a:off x="1762133" y="4676929"/>
            <a:ext cx="350837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6" name="Freeform 26"/>
          <p:cNvSpPr>
            <a:spLocks/>
          </p:cNvSpPr>
          <p:nvPr/>
        </p:nvSpPr>
        <p:spPr bwMode="auto">
          <a:xfrm rot="5015356">
            <a:off x="415926" y="4709472"/>
            <a:ext cx="160655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7" name="Text Box 27"/>
          <p:cNvSpPr txBox="1">
            <a:spLocks noChangeArrowheads="1"/>
          </p:cNvSpPr>
          <p:nvPr/>
        </p:nvSpPr>
        <p:spPr bwMode="auto">
          <a:xfrm>
            <a:off x="2286000" y="6096155"/>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86748" name="Text Box 28"/>
          <p:cNvSpPr txBox="1">
            <a:spLocks noChangeArrowheads="1"/>
          </p:cNvSpPr>
          <p:nvPr/>
        </p:nvSpPr>
        <p:spPr bwMode="auto">
          <a:xfrm flipH="1">
            <a:off x="2819400" y="5791529"/>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 </a:t>
            </a:r>
            <a:r>
              <a:rPr lang="en-US" sz="2800" b="1" baseline="-25000" dirty="0">
                <a:solidFill>
                  <a:srgbClr val="000000"/>
                </a:solidFill>
                <a:latin typeface="Arial" charset="0"/>
              </a:rPr>
              <a:t>2</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51" name="Line 31"/>
          <p:cNvSpPr>
            <a:spLocks noChangeShapeType="1"/>
          </p:cNvSpPr>
          <p:nvPr/>
        </p:nvSpPr>
        <p:spPr bwMode="auto">
          <a:xfrm>
            <a:off x="23622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54" name="Text Box 34"/>
          <p:cNvSpPr txBox="1">
            <a:spLocks noChangeArrowheads="1"/>
          </p:cNvSpPr>
          <p:nvPr/>
        </p:nvSpPr>
        <p:spPr bwMode="auto">
          <a:xfrm flipH="1">
            <a:off x="152400" y="3582881"/>
            <a:ext cx="1981200" cy="646331"/>
          </a:xfrm>
          <a:prstGeom prst="rect">
            <a:avLst/>
          </a:prstGeom>
          <a:noFill/>
          <a:ln w="28575">
            <a:solidFill>
              <a:srgbClr val="FF0000"/>
            </a:solidFill>
            <a:miter lim="800000"/>
            <a:headEnd/>
            <a:tailEnd/>
          </a:ln>
        </p:spPr>
        <p:txBody>
          <a:bodyPr anchor="ctr">
            <a:spAutoFit/>
          </a:bodyPr>
          <a:lstStyle/>
          <a:p>
            <a:pPr algn="ctr" eaLnBrk="0" hangingPunct="0">
              <a:spcBef>
                <a:spcPct val="50000"/>
              </a:spcBef>
            </a:pPr>
            <a:endParaRPr lang="en-US" sz="3600" dirty="0">
              <a:solidFill>
                <a:srgbClr val="000000"/>
              </a:solidFill>
              <a:latin typeface="Arial" charset="0"/>
            </a:endParaRPr>
          </a:p>
        </p:txBody>
      </p:sp>
      <p:sp>
        <p:nvSpPr>
          <p:cNvPr id="20" name="Text Box 21"/>
          <p:cNvSpPr txBox="1">
            <a:spLocks noChangeArrowheads="1"/>
          </p:cNvSpPr>
          <p:nvPr/>
        </p:nvSpPr>
        <p:spPr bwMode="auto">
          <a:xfrm flipH="1">
            <a:off x="3200400" y="3667455"/>
            <a:ext cx="22098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2</a:t>
            </a:r>
            <a:endParaRPr lang="en-US" sz="3600" baseline="-25000" dirty="0">
              <a:solidFill>
                <a:srgbClr val="000000"/>
              </a:solidFill>
              <a:latin typeface="Arial" charset="0"/>
            </a:endParaRPr>
          </a:p>
        </p:txBody>
      </p:sp>
      <p:sp>
        <p:nvSpPr>
          <p:cNvPr id="21" name="Line 31"/>
          <p:cNvSpPr>
            <a:spLocks noChangeShapeType="1"/>
          </p:cNvSpPr>
          <p:nvPr/>
        </p:nvSpPr>
        <p:spPr bwMode="auto">
          <a:xfrm>
            <a:off x="49530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2" name="Text Box 27"/>
          <p:cNvSpPr txBox="1">
            <a:spLocks noChangeArrowheads="1"/>
          </p:cNvSpPr>
          <p:nvPr/>
        </p:nvSpPr>
        <p:spPr bwMode="auto">
          <a:xfrm>
            <a:off x="4876800" y="6096155"/>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71025" name="Freeform 25"/>
          <p:cNvSpPr>
            <a:spLocks/>
          </p:cNvSpPr>
          <p:nvPr/>
        </p:nvSpPr>
        <p:spPr bwMode="auto">
          <a:xfrm rot="-2908314">
            <a:off x="2980533" y="4764240"/>
            <a:ext cx="1506539" cy="461665"/>
          </a:xfrm>
          <a:custGeom>
            <a:avLst/>
            <a:gdLst>
              <a:gd name="T0" fmla="*/ 0 w 1747"/>
              <a:gd name="T1" fmla="*/ 460375 h 1220"/>
              <a:gd name="T2" fmla="*/ 1506538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2" name="TextBox 1"/>
          <p:cNvSpPr txBox="1"/>
          <p:nvPr/>
        </p:nvSpPr>
        <p:spPr>
          <a:xfrm>
            <a:off x="2214532" y="3333690"/>
            <a:ext cx="4719668" cy="400110"/>
          </a:xfrm>
          <a:prstGeom prst="rect">
            <a:avLst/>
          </a:prstGeom>
          <a:noFill/>
        </p:spPr>
        <p:txBody>
          <a:bodyPr wrap="square" rtlCol="0">
            <a:spAutoFit/>
          </a:bodyPr>
          <a:lstStyle/>
          <a:p>
            <a:r>
              <a:rPr lang="en-US" sz="2000" b="1" dirty="0" smtClean="0">
                <a:solidFill>
                  <a:srgbClr val="FF0000"/>
                </a:solidFill>
                <a:latin typeface="+mn-lt"/>
              </a:rPr>
              <a:t>See Extra Slides for another scenario</a:t>
            </a:r>
            <a:endParaRPr lang="en-US" sz="2000" b="1" dirty="0">
              <a:solidFill>
                <a:srgbClr val="FF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5" grpId="0"/>
      <p:bldP spid="286754" grpId="0" animBg="1"/>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381000" y="533402"/>
            <a:ext cx="5829300" cy="747713"/>
          </a:xfrm>
        </p:spPr>
        <p:txBody>
          <a:bodyPr/>
          <a:lstStyle/>
          <a:p>
            <a:r>
              <a:rPr lang="en-US" altLang="en-US" dirty="0" smtClean="0"/>
              <a:t>Time-varying exposures in the presence of time-varying confounders which are also mediators of relevant indirect causal paths</a:t>
            </a:r>
          </a:p>
        </p:txBody>
      </p:sp>
      <p:pic>
        <p:nvPicPr>
          <p:cNvPr id="173058" name="Picture 4"/>
          <p:cNvPicPr>
            <a:picLocks noGrp="1" noChangeAspect="1" noChangeArrowheads="1"/>
          </p:cNvPicPr>
          <p:nvPr>
            <p:ph type="body" idx="1"/>
          </p:nvPr>
        </p:nvPicPr>
        <p:blipFill>
          <a:blip r:embed="rId3"/>
          <a:srcRect/>
          <a:stretch>
            <a:fillRect/>
          </a:stretch>
        </p:blipFill>
        <p:spPr>
          <a:xfrm>
            <a:off x="146050" y="1641475"/>
            <a:ext cx="6711950" cy="4759325"/>
          </a:xfrm>
        </p:spPr>
      </p:pic>
      <p:pic>
        <p:nvPicPr>
          <p:cNvPr id="173059" name="Picture 5"/>
          <p:cNvPicPr>
            <a:picLocks noChangeAspect="1" noChangeArrowheads="1"/>
          </p:cNvPicPr>
          <p:nvPr/>
        </p:nvPicPr>
        <p:blipFill>
          <a:blip r:embed="rId4"/>
          <a:srcRect/>
          <a:stretch>
            <a:fillRect/>
          </a:stretch>
        </p:blipFill>
        <p:spPr bwMode="auto">
          <a:xfrm>
            <a:off x="152400" y="6477001"/>
            <a:ext cx="6324600" cy="1600200"/>
          </a:xfrm>
          <a:prstGeom prst="rect">
            <a:avLst/>
          </a:prstGeom>
          <a:noFill/>
          <a:ln w="9525">
            <a:noFill/>
            <a:miter lim="800000"/>
            <a:headEnd/>
            <a:tailEnd/>
          </a:ln>
        </p:spPr>
      </p:pic>
      <p:sp>
        <p:nvSpPr>
          <p:cNvPr id="173060" name="Text Box 6"/>
          <p:cNvSpPr txBox="1">
            <a:spLocks noChangeArrowheads="1"/>
          </p:cNvSpPr>
          <p:nvPr/>
        </p:nvSpPr>
        <p:spPr bwMode="auto">
          <a:xfrm>
            <a:off x="381000" y="8313744"/>
            <a:ext cx="6400800" cy="830997"/>
          </a:xfrm>
          <a:prstGeom prst="rect">
            <a:avLst/>
          </a:prstGeom>
          <a:noFill/>
          <a:ln w="9525">
            <a:noFill/>
            <a:miter lim="800000"/>
            <a:headEnd/>
            <a:tailEnd/>
          </a:ln>
        </p:spPr>
        <p:txBody>
          <a:bodyPr>
            <a:spAutoFit/>
          </a:bodyPr>
          <a:lstStyle/>
          <a:p>
            <a:pPr eaLnBrk="0" hangingPunct="0">
              <a:spcBef>
                <a:spcPct val="50000"/>
              </a:spcBef>
            </a:pPr>
            <a:r>
              <a:rPr lang="en-US" altLang="en-US" dirty="0"/>
              <a:t>“Weighted” refers to inverse probability weighting </a:t>
            </a:r>
            <a:r>
              <a:rPr lang="en-US" altLang="en-US" dirty="0" smtClean="0"/>
              <a:t>(a type of marginal </a:t>
            </a:r>
            <a:r>
              <a:rPr lang="en-US" altLang="en-US" dirty="0"/>
              <a:t>structural </a:t>
            </a:r>
            <a:r>
              <a:rPr lang="en-US" altLang="en-US" dirty="0" smtClean="0"/>
              <a:t>model)</a:t>
            </a:r>
            <a:endParaRPr lang="en-US" altLang="en-US" dirty="0"/>
          </a:p>
        </p:txBody>
      </p:sp>
      <p:sp>
        <p:nvSpPr>
          <p:cNvPr id="173061" name="Text Box 7"/>
          <p:cNvSpPr txBox="1">
            <a:spLocks noChangeArrowheads="1"/>
          </p:cNvSpPr>
          <p:nvPr/>
        </p:nvSpPr>
        <p:spPr bwMode="auto">
          <a:xfrm>
            <a:off x="457200" y="9144006"/>
            <a:ext cx="6096000" cy="461665"/>
          </a:xfrm>
          <a:prstGeom prst="rect">
            <a:avLst/>
          </a:prstGeom>
          <a:noFill/>
          <a:ln w="9525">
            <a:noFill/>
            <a:miter lim="800000"/>
            <a:headEnd/>
            <a:tailEnd/>
          </a:ln>
        </p:spPr>
        <p:txBody>
          <a:bodyPr>
            <a:spAutoFit/>
          </a:bodyPr>
          <a:lstStyle/>
          <a:p>
            <a:pPr algn="r" eaLnBrk="0" hangingPunct="0">
              <a:spcBef>
                <a:spcPct val="50000"/>
              </a:spcBef>
            </a:pPr>
            <a:r>
              <a:rPr lang="en-US" altLang="en-US" dirty="0"/>
              <a:t>Cole et al, </a:t>
            </a:r>
            <a:r>
              <a:rPr lang="en-US" altLang="en-US" i="1" dirty="0"/>
              <a:t>AJE</a:t>
            </a:r>
            <a:r>
              <a:rPr lang="en-US" altLang="en-US" dirty="0"/>
              <a:t> 2003</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457200" y="152402"/>
            <a:ext cx="5829300" cy="747713"/>
          </a:xfrm>
        </p:spPr>
        <p:txBody>
          <a:bodyPr/>
          <a:lstStyle/>
          <a:p>
            <a:r>
              <a:rPr lang="en-US" altLang="en-US" dirty="0" smtClean="0"/>
              <a:t>Conditioning vs Non-Conditioning Approaches to Manage Confounding</a:t>
            </a:r>
          </a:p>
        </p:txBody>
      </p:sp>
      <p:sp>
        <p:nvSpPr>
          <p:cNvPr id="3" name="Content Placeholder 2"/>
          <p:cNvSpPr>
            <a:spLocks noGrp="1"/>
          </p:cNvSpPr>
          <p:nvPr>
            <p:ph idx="1"/>
          </p:nvPr>
        </p:nvSpPr>
        <p:spPr>
          <a:xfrm>
            <a:off x="76200" y="914406"/>
            <a:ext cx="6781800" cy="7519987"/>
          </a:xfrm>
        </p:spPr>
        <p:txBody>
          <a:bodyPr/>
          <a:lstStyle/>
          <a:p>
            <a:r>
              <a:rPr lang="en-US" altLang="en-US" u="sng" dirty="0" smtClean="0"/>
              <a:t>Conditioning</a:t>
            </a:r>
            <a:r>
              <a:rPr lang="en-US" altLang="en-US" dirty="0" smtClean="0"/>
              <a:t> approaches:</a:t>
            </a:r>
          </a:p>
          <a:p>
            <a:pPr marL="635000" lvl="1" indent="-298450"/>
            <a:r>
              <a:rPr lang="en-US" altLang="en-US" dirty="0" smtClean="0"/>
              <a:t>e.g., Restriction, matching (with subsequent stratification), stratification, mathematical  regression</a:t>
            </a:r>
          </a:p>
          <a:p>
            <a:pPr lvl="1" indent="-406400"/>
            <a:r>
              <a:rPr lang="en-US" altLang="en-US" dirty="0" smtClean="0"/>
              <a:t>Compare exposed to unexposed at fixed levels of the confounders</a:t>
            </a:r>
          </a:p>
          <a:p>
            <a:pPr lvl="1"/>
            <a:endParaRPr lang="en-US" altLang="en-US" sz="800" dirty="0" smtClean="0"/>
          </a:p>
          <a:p>
            <a:r>
              <a:rPr lang="en-US" altLang="en-US" dirty="0" smtClean="0"/>
              <a:t>In contrast, </a:t>
            </a:r>
            <a:r>
              <a:rPr lang="en-US" altLang="en-US" u="sng" dirty="0" smtClean="0"/>
              <a:t>non-conditioning</a:t>
            </a:r>
            <a:r>
              <a:rPr lang="en-US" altLang="en-US" dirty="0" smtClean="0"/>
              <a:t> approaches:</a:t>
            </a:r>
          </a:p>
          <a:p>
            <a:pPr lvl="1" indent="-406400"/>
            <a:r>
              <a:rPr lang="en-US" altLang="en-US" dirty="0" smtClean="0"/>
              <a:t>Several different techniques:</a:t>
            </a:r>
          </a:p>
          <a:p>
            <a:pPr lvl="2"/>
            <a:r>
              <a:rPr lang="en-US" altLang="en-US" dirty="0" smtClean="0"/>
              <a:t>G-estimation </a:t>
            </a:r>
          </a:p>
          <a:p>
            <a:pPr lvl="2"/>
            <a:r>
              <a:rPr lang="en-US" altLang="en-US" dirty="0" smtClean="0"/>
              <a:t>Structural nested models</a:t>
            </a:r>
          </a:p>
          <a:p>
            <a:pPr lvl="2"/>
            <a:r>
              <a:rPr lang="en-US" altLang="en-US" dirty="0" smtClean="0"/>
              <a:t>Marginal structural models  (e.g., inverse probability weighting)</a:t>
            </a:r>
          </a:p>
          <a:p>
            <a:pPr lvl="3"/>
            <a:r>
              <a:rPr lang="en-US" altLang="en-US" dirty="0" smtClean="0"/>
              <a:t>Currently enjoying most popularity</a:t>
            </a:r>
          </a:p>
          <a:p>
            <a:pPr lvl="2"/>
            <a:r>
              <a:rPr lang="en-US" altLang="en-US" dirty="0" smtClean="0"/>
              <a:t>(&amp; others, e.g., nested new user cohort analysis)</a:t>
            </a:r>
          </a:p>
          <a:p>
            <a:pPr lvl="2"/>
            <a:r>
              <a:rPr lang="en-US" altLang="en-US" dirty="0" smtClean="0"/>
              <a:t>See </a:t>
            </a:r>
            <a:r>
              <a:rPr lang="en-US" altLang="en-US" dirty="0" smtClean="0">
                <a:solidFill>
                  <a:srgbClr val="FF0000"/>
                </a:solidFill>
              </a:rPr>
              <a:t>BIOSTAT 215</a:t>
            </a:r>
          </a:p>
          <a:p>
            <a:pPr lvl="1"/>
            <a:endParaRPr lang="en-US" altLang="en-US" sz="1000" dirty="0" smtClean="0"/>
          </a:p>
          <a:p>
            <a:pPr lvl="1" indent="-406400"/>
            <a:r>
              <a:rPr lang="en-US" altLang="en-US" dirty="0" smtClean="0"/>
              <a:t>Theme: balance exposed and unexposed groups  for the confounder </a:t>
            </a:r>
          </a:p>
          <a:p>
            <a:pPr lvl="2"/>
            <a:r>
              <a:rPr lang="en-US" altLang="en-US" dirty="0" smtClean="0"/>
              <a:t>then compare exposed  to unexposed to achieve “marginal” measure of association</a:t>
            </a:r>
          </a:p>
          <a:p>
            <a:pPr lvl="2"/>
            <a:r>
              <a:rPr lang="en-US" altLang="en-US" dirty="0" smtClean="0"/>
              <a:t>This is what randomization does, but non-conditioning  techniques for observational analysis are much more complicated!</a:t>
            </a:r>
          </a:p>
          <a:p>
            <a:endParaRPr lang="en-US" altLang="en-US" sz="400" dirty="0" smtClean="0"/>
          </a:p>
          <a:p>
            <a:r>
              <a:rPr lang="en-US" altLang="en-US" dirty="0" smtClean="0"/>
              <a:t>Goal for you</a:t>
            </a:r>
          </a:p>
          <a:p>
            <a:pPr lvl="2"/>
            <a:r>
              <a:rPr lang="en-US" altLang="en-US" u="sng" dirty="0" smtClean="0"/>
              <a:t>Recognize</a:t>
            </a:r>
            <a:r>
              <a:rPr lang="en-US" altLang="en-US" dirty="0" smtClean="0"/>
              <a:t> when these techniques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76196"/>
            <a:ext cx="5829300" cy="747713"/>
          </a:xfrm>
        </p:spPr>
        <p:txBody>
          <a:bodyPr/>
          <a:lstStyle/>
          <a:p>
            <a:r>
              <a:rPr lang="en-US" altLang="en-US" dirty="0" smtClean="0"/>
              <a:t>Summary</a:t>
            </a:r>
          </a:p>
        </p:txBody>
      </p:sp>
      <p:sp>
        <p:nvSpPr>
          <p:cNvPr id="181250" name="Rectangle 3"/>
          <p:cNvSpPr>
            <a:spLocks noGrp="1" noChangeArrowheads="1"/>
          </p:cNvSpPr>
          <p:nvPr>
            <p:ph type="body" idx="1"/>
          </p:nvPr>
        </p:nvSpPr>
        <p:spPr>
          <a:xfrm>
            <a:off x="0" y="609604"/>
            <a:ext cx="6858000" cy="8080374"/>
          </a:xfrm>
        </p:spPr>
        <p:txBody>
          <a:bodyPr/>
          <a:lstStyle/>
          <a:p>
            <a:r>
              <a:rPr lang="en-US" altLang="en-US" sz="2200" u="sng" dirty="0" smtClean="0"/>
              <a:t>Stratification</a:t>
            </a:r>
            <a:r>
              <a:rPr lang="en-US" altLang="en-US" sz="2200" dirty="0" smtClean="0"/>
              <a:t> useful to: evaluate interaction, control for confounding, block indirect causal paths &amp; (sometimes  increase precision</a:t>
            </a:r>
            <a:endParaRPr lang="en-US" altLang="en-US" sz="1000" dirty="0" smtClean="0"/>
          </a:p>
          <a:p>
            <a:endParaRPr lang="en-US" altLang="en-US" sz="300" dirty="0" smtClean="0"/>
          </a:p>
          <a:p>
            <a:r>
              <a:rPr lang="en-US" altLang="en-US" sz="2200" dirty="0" smtClean="0"/>
              <a:t>Adjusted summary estimators are formed via </a:t>
            </a:r>
            <a:r>
              <a:rPr lang="en-US" altLang="en-US" sz="2200" u="sng" dirty="0" smtClean="0"/>
              <a:t>weighted averaging</a:t>
            </a:r>
            <a:r>
              <a:rPr lang="en-US" altLang="en-US" sz="2200" dirty="0" smtClean="0"/>
              <a:t> of stratum-specific estimates</a:t>
            </a:r>
            <a:endParaRPr lang="en-US" altLang="en-US" sz="2200" u="sng" dirty="0" smtClean="0"/>
          </a:p>
          <a:p>
            <a:pPr lvl="1"/>
            <a:r>
              <a:rPr lang="en-US" altLang="en-US" sz="2200" dirty="0" smtClean="0"/>
              <a:t>Mantel-Haenszel technique most common </a:t>
            </a:r>
          </a:p>
          <a:p>
            <a:pPr lvl="1"/>
            <a:r>
              <a:rPr lang="en-US" altLang="en-US" sz="2200" dirty="0"/>
              <a:t>a</a:t>
            </a:r>
            <a:r>
              <a:rPr lang="en-US" altLang="en-US" sz="2200" dirty="0" smtClean="0"/>
              <a:t> “conditional” measure of association.</a:t>
            </a:r>
          </a:p>
          <a:p>
            <a:pPr lvl="1"/>
            <a:endParaRPr lang="en-US" altLang="en-US" sz="900" dirty="0" smtClean="0"/>
          </a:p>
          <a:p>
            <a:r>
              <a:rPr lang="en-US" altLang="en-US" sz="2200" dirty="0" smtClean="0"/>
              <a:t>While adjustment can reduce bias, it can </a:t>
            </a:r>
            <a:r>
              <a:rPr lang="en-US" altLang="en-US" sz="2200" u="sng" dirty="0" smtClean="0"/>
              <a:t>worsen</a:t>
            </a:r>
            <a:r>
              <a:rPr lang="en-US" altLang="en-US" sz="2200" dirty="0" smtClean="0"/>
              <a:t> </a:t>
            </a:r>
            <a:r>
              <a:rPr lang="en-US" altLang="en-US" sz="2200" u="sng" dirty="0" smtClean="0"/>
              <a:t>precision</a:t>
            </a:r>
            <a:r>
              <a:rPr lang="en-US" altLang="en-US" sz="2200" dirty="0" smtClean="0"/>
              <a:t> (&amp; create bias if adjust on a collider)</a:t>
            </a:r>
          </a:p>
          <a:p>
            <a:endParaRPr lang="en-US" altLang="en-US" sz="800" dirty="0" smtClean="0"/>
          </a:p>
          <a:p>
            <a:endParaRPr lang="en-US" altLang="en-US" sz="800" dirty="0" smtClean="0"/>
          </a:p>
          <a:p>
            <a:r>
              <a:rPr lang="en-US" altLang="en-US" sz="2200" dirty="0" smtClean="0"/>
              <a:t>DAGs (plus software, if needed) tell us the </a:t>
            </a:r>
            <a:r>
              <a:rPr lang="en-US" altLang="en-US" sz="2200" u="sng" dirty="0" smtClean="0"/>
              <a:t>MSAS’s</a:t>
            </a:r>
          </a:p>
          <a:p>
            <a:pPr lvl="1"/>
            <a:r>
              <a:rPr lang="en-US" altLang="en-US" sz="2200" dirty="0" smtClean="0"/>
              <a:t>Investigators must choose the best MSAS based on a variety of considerations</a:t>
            </a:r>
          </a:p>
          <a:p>
            <a:endParaRPr lang="en-US" altLang="en-US" sz="900" dirty="0" smtClean="0"/>
          </a:p>
          <a:p>
            <a:r>
              <a:rPr lang="en-US" altLang="en-US" sz="2200" dirty="0" smtClean="0"/>
              <a:t>Yet, we are </a:t>
            </a:r>
            <a:r>
              <a:rPr lang="en-US" altLang="en-US" sz="2200" u="sng" dirty="0" smtClean="0"/>
              <a:t>not always certain</a:t>
            </a:r>
            <a:r>
              <a:rPr lang="en-US" altLang="en-US" sz="2200" dirty="0" smtClean="0"/>
              <a:t> about our DAGS</a:t>
            </a:r>
          </a:p>
          <a:p>
            <a:endParaRPr lang="en-US" altLang="en-US" sz="1000" dirty="0" smtClean="0"/>
          </a:p>
          <a:p>
            <a:r>
              <a:rPr lang="en-US" altLang="en-US" sz="2200" dirty="0" smtClean="0"/>
              <a:t>Use a principled and transparent </a:t>
            </a:r>
            <a:r>
              <a:rPr lang="en-US" altLang="en-US" sz="2200" u="sng" dirty="0" smtClean="0"/>
              <a:t>analysis plan</a:t>
            </a:r>
            <a:r>
              <a:rPr lang="en-US" altLang="en-US" sz="2200" dirty="0" smtClean="0"/>
              <a:t> to guide your work</a:t>
            </a:r>
          </a:p>
          <a:p>
            <a:endParaRPr lang="en-US" altLang="en-US" sz="800" dirty="0" smtClean="0"/>
          </a:p>
          <a:p>
            <a:r>
              <a:rPr lang="en-US" altLang="en-US" sz="2200" u="sng" dirty="0" smtClean="0"/>
              <a:t>Stratification falls apart</a:t>
            </a:r>
            <a:r>
              <a:rPr lang="en-US" altLang="en-US" sz="2200" dirty="0" smtClean="0"/>
              <a:t> with multiple confounders</a:t>
            </a:r>
          </a:p>
          <a:p>
            <a:pPr lvl="1"/>
            <a:r>
              <a:rPr lang="en-US" altLang="en-US" sz="2200" dirty="0" smtClean="0"/>
              <a:t>Regression is the typical conventional solution</a:t>
            </a:r>
          </a:p>
          <a:p>
            <a:endParaRPr lang="en-US" altLang="en-US" sz="800" dirty="0" smtClean="0"/>
          </a:p>
          <a:p>
            <a:endParaRPr lang="en-US" altLang="en-US" sz="300" dirty="0" smtClean="0"/>
          </a:p>
          <a:p>
            <a:r>
              <a:rPr lang="en-US" altLang="en-US" sz="2200" dirty="0" smtClean="0"/>
              <a:t>DAGs help us </a:t>
            </a:r>
            <a:r>
              <a:rPr lang="en-US" altLang="en-US" sz="2200" u="sng" dirty="0" smtClean="0"/>
              <a:t>recognize</a:t>
            </a:r>
            <a:r>
              <a:rPr lang="en-US" altLang="en-US" sz="2200" dirty="0" smtClean="0"/>
              <a:t> when conventional conditioning methods (stratification/regression) </a:t>
            </a:r>
            <a:r>
              <a:rPr lang="en-US" altLang="en-US" sz="2200" u="sng" dirty="0" smtClean="0"/>
              <a:t>fail</a:t>
            </a:r>
          </a:p>
          <a:p>
            <a:pPr lvl="1"/>
            <a:r>
              <a:rPr lang="en-US" altLang="en-US" sz="2200" dirty="0" smtClean="0"/>
              <a:t>And hence non-conditioning technique needed</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1"/>
          </p:nvPr>
        </p:nvSpPr>
        <p:spPr>
          <a:xfrm>
            <a:off x="76200" y="-228598"/>
            <a:ext cx="6553200" cy="7519988"/>
          </a:xfrm>
        </p:spPr>
        <p:txBody>
          <a:bodyPr/>
          <a:lstStyle/>
          <a:p>
            <a:endParaRPr lang="en-US" altLang="en-US" sz="2400" b="1" dirty="0" smtClean="0"/>
          </a:p>
          <a:p>
            <a:pPr marL="0" indent="0" algn="ctr">
              <a:buNone/>
            </a:pPr>
            <a:r>
              <a:rPr lang="en-US" altLang="en-US" sz="2400" b="1" dirty="0" smtClean="0"/>
              <a:t>Next Tuesday (Next Week)</a:t>
            </a:r>
          </a:p>
          <a:p>
            <a:pPr marL="0" indent="0" algn="ctr">
              <a:buNone/>
            </a:pPr>
            <a:endParaRPr lang="en-US" altLang="en-US" sz="2400" b="1" dirty="0" smtClean="0"/>
          </a:p>
          <a:p>
            <a:r>
              <a:rPr lang="en-US" altLang="en-US" sz="2400" b="1" dirty="0" smtClean="0"/>
              <a:t>8:45 to 10:15: Journal Club </a:t>
            </a:r>
          </a:p>
          <a:p>
            <a:pPr lvl="1"/>
            <a:r>
              <a:rPr lang="en-US" altLang="en-US" sz="2400" b="1" dirty="0" smtClean="0"/>
              <a:t>Meet here.  We are all together.</a:t>
            </a:r>
          </a:p>
          <a:p>
            <a:pPr lvl="1"/>
            <a:endParaRPr lang="en-US" altLang="en-US" sz="2400" b="1" dirty="0" smtClean="0"/>
          </a:p>
          <a:p>
            <a:r>
              <a:rPr lang="en-US" altLang="en-US" sz="2400" b="1" dirty="0" smtClean="0"/>
              <a:t>1:30 to 3:00 pm:  Last Section</a:t>
            </a:r>
          </a:p>
          <a:p>
            <a:pPr lvl="1"/>
            <a:r>
              <a:rPr lang="en-US" altLang="en-US" sz="2400" b="1" dirty="0" smtClean="0"/>
              <a:t>Web-based course evaluation</a:t>
            </a:r>
          </a:p>
          <a:p>
            <a:pPr lvl="1"/>
            <a:r>
              <a:rPr lang="en-US" altLang="en-US" sz="2400" b="1" dirty="0" smtClean="0"/>
              <a:t>Bring laptop</a:t>
            </a:r>
          </a:p>
          <a:p>
            <a:pPr lvl="1"/>
            <a:endParaRPr lang="en-US" altLang="en-US" sz="2400" b="1" dirty="0" smtClean="0"/>
          </a:p>
          <a:p>
            <a:r>
              <a:rPr lang="en-US" altLang="en-US" sz="2400" b="1" dirty="0" smtClean="0"/>
              <a:t>Distribute Final Exam (on website)</a:t>
            </a:r>
          </a:p>
          <a:p>
            <a:pPr lvl="1"/>
            <a:r>
              <a:rPr lang="en-US" altLang="en-US" sz="2400" b="1" dirty="0" smtClean="0"/>
              <a:t>Exam due following week by 4 </a:t>
            </a:r>
            <a:r>
              <a:rPr lang="en-US" altLang="en-US" sz="2400" b="1" dirty="0"/>
              <a:t>pm </a:t>
            </a:r>
            <a:r>
              <a:rPr lang="en-US" altLang="en-US" sz="2400" b="1" dirty="0" smtClean="0"/>
              <a:t>Tuesday (Dec. 12)  </a:t>
            </a:r>
          </a:p>
          <a:p>
            <a:pPr lvl="1"/>
            <a:r>
              <a:rPr lang="en-US" altLang="en-US" sz="2400" b="1" dirty="0" smtClean="0"/>
              <a:t>Upload your completed file on the CLE (Moodle) website (the syllabus site)</a:t>
            </a:r>
          </a:p>
          <a:p>
            <a:pPr lvl="2"/>
            <a:r>
              <a:rPr lang="en-US" altLang="en-US" sz="2400" b="1" dirty="0" smtClean="0"/>
              <a:t>Use a .pdf to preserve all of your formatting</a:t>
            </a:r>
          </a:p>
          <a:p>
            <a:pPr lvl="2"/>
            <a:r>
              <a:rPr lang="en-US" altLang="en-US" sz="2400" b="1" dirty="0" smtClean="0"/>
              <a:t>List you name in the file name</a:t>
            </a:r>
          </a:p>
          <a:p>
            <a:pPr lvl="1"/>
            <a:r>
              <a:rPr lang="en-US" altLang="en-US" sz="2400" b="1" dirty="0" smtClean="0"/>
              <a:t>Contact Agnes (</a:t>
            </a:r>
            <a:r>
              <a:rPr lang="en-US" altLang="en-US" b="1" dirty="0" smtClean="0"/>
              <a:t>agnes.ng@ucsf.edu)</a:t>
            </a:r>
            <a:r>
              <a:rPr lang="en-US" altLang="en-US" sz="2400" b="1" dirty="0" smtClean="0"/>
              <a:t> if problems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dirty="0" smtClean="0"/>
              <a:t>Additional Material Slides</a:t>
            </a:r>
          </a:p>
        </p:txBody>
      </p:sp>
      <p:sp>
        <p:nvSpPr>
          <p:cNvPr id="185346" name="Rectangle 3"/>
          <p:cNvSpPr>
            <a:spLocks noGrp="1" noChangeArrowheads="1"/>
          </p:cNvSpPr>
          <p:nvPr>
            <p:ph type="body" idx="1"/>
          </p:nvPr>
        </p:nvSpPr>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419100" y="242892"/>
            <a:ext cx="5981700" cy="747712"/>
          </a:xfrm>
        </p:spPr>
        <p:txBody>
          <a:bodyPr/>
          <a:lstStyle/>
          <a:p>
            <a:r>
              <a:rPr lang="en-US" altLang="en-US" sz="2800" dirty="0" smtClean="0"/>
              <a:t>Terminology to use when describing adjusted relationships</a:t>
            </a:r>
          </a:p>
        </p:txBody>
      </p:sp>
      <p:sp>
        <p:nvSpPr>
          <p:cNvPr id="186370" name="Rectangle 3"/>
          <p:cNvSpPr>
            <a:spLocks noGrp="1" noChangeArrowheads="1"/>
          </p:cNvSpPr>
          <p:nvPr>
            <p:ph type="body" idx="1"/>
          </p:nvPr>
        </p:nvSpPr>
        <p:spPr>
          <a:xfrm>
            <a:off x="304800" y="5334000"/>
            <a:ext cx="6057900" cy="7519988"/>
          </a:xfrm>
        </p:spPr>
        <p:txBody>
          <a:bodyPr/>
          <a:lstStyle/>
          <a:p>
            <a:r>
              <a:rPr lang="en-US" altLang="en-US" sz="1800" dirty="0" smtClean="0"/>
              <a:t>“Use of AZT is associated with decreased odds of HIV acquisition, </a:t>
            </a:r>
            <a:r>
              <a:rPr lang="en-US" altLang="en-US" sz="1800" i="1" dirty="0" smtClean="0"/>
              <a:t>independent</a:t>
            </a:r>
            <a:r>
              <a:rPr lang="en-US" altLang="en-US" sz="1800" dirty="0" smtClean="0"/>
              <a:t> of needlestick severity”</a:t>
            </a:r>
          </a:p>
          <a:p>
            <a:endParaRPr lang="en-US" altLang="en-US" dirty="0" smtClean="0"/>
          </a:p>
          <a:p>
            <a:r>
              <a:rPr lang="en-US" altLang="en-US" sz="1800" dirty="0" smtClean="0"/>
              <a:t>“Use of AZT is associated with decreased odds of HIV acquisition, </a:t>
            </a:r>
            <a:r>
              <a:rPr lang="en-US" altLang="en-US" sz="1800" i="1" dirty="0" smtClean="0"/>
              <a:t>adjusted</a:t>
            </a:r>
            <a:r>
              <a:rPr lang="en-US" altLang="en-US" sz="1800" dirty="0" smtClean="0"/>
              <a:t> for needlestick severity” </a:t>
            </a:r>
          </a:p>
          <a:p>
            <a:endParaRPr lang="en-US" altLang="en-US" dirty="0" smtClean="0"/>
          </a:p>
          <a:p>
            <a:r>
              <a:rPr lang="en-US" altLang="en-US" sz="1800" dirty="0" smtClean="0"/>
              <a:t>“Use of AZT is associated with decreased odds of HIV acquisition, </a:t>
            </a:r>
            <a:r>
              <a:rPr lang="en-US" altLang="en-US" sz="1800" i="1" dirty="0" smtClean="0"/>
              <a:t>controlling</a:t>
            </a:r>
            <a:r>
              <a:rPr lang="en-US" altLang="en-US" sz="1800" dirty="0" smtClean="0"/>
              <a:t> for needlestick severity” </a:t>
            </a:r>
          </a:p>
          <a:p>
            <a:endParaRPr lang="en-US" altLang="en-US" dirty="0" smtClean="0"/>
          </a:p>
          <a:p>
            <a:r>
              <a:rPr lang="en-US" altLang="en-US" sz="1800" dirty="0" smtClean="0"/>
              <a:t>“Use of AZT is associated with decreased odds of HIV acquisition, </a:t>
            </a:r>
            <a:r>
              <a:rPr lang="en-US" altLang="en-US" sz="1800" i="1" dirty="0" smtClean="0"/>
              <a:t>conditioned</a:t>
            </a:r>
            <a:r>
              <a:rPr lang="en-US" altLang="en-US" sz="1800" dirty="0" smtClean="0"/>
              <a:t> on needlestick severity” </a:t>
            </a:r>
          </a:p>
        </p:txBody>
      </p:sp>
      <p:sp>
        <p:nvSpPr>
          <p:cNvPr id="4" name="Rectangle 3"/>
          <p:cNvSpPr txBox="1">
            <a:spLocks noChangeArrowheads="1"/>
          </p:cNvSpPr>
          <p:nvPr/>
        </p:nvSpPr>
        <p:spPr bwMode="auto">
          <a:xfrm>
            <a:off x="0" y="1066802"/>
            <a:ext cx="6858000" cy="41148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kern="0" dirty="0" smtClean="0"/>
              <a:t>e.g.  AZT use, severity of needlestick, and HIV </a:t>
            </a:r>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200" b="1" kern="0" dirty="0" smtClean="0">
                <a:latin typeface="Courier New" pitchFamily="49" charset="0"/>
              </a:rPr>
              <a:t>. cc HIV AZTuse, by(severity) pool</a:t>
            </a:r>
          </a:p>
          <a:p>
            <a:pPr marL="0" indent="176213">
              <a:buFontTx/>
              <a:buNone/>
              <a:tabLst>
                <a:tab pos="1379538" algn="l"/>
              </a:tabLst>
              <a:defRPr/>
            </a:pPr>
            <a:r>
              <a:rPr lang="en-US" altLang="en-US" sz="1200" b="1" kern="0" dirty="0" smtClean="0">
                <a:latin typeface="Courier New" pitchFamily="49" charset="0"/>
              </a:rPr>
              <a:t>        severity |       OR      [95% Conf. Interval]    M-H Weight</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minor |          0            0   2.302373      1.070588 </a:t>
            </a:r>
          </a:p>
          <a:p>
            <a:pPr marL="0" indent="176213">
              <a:buFontTx/>
              <a:buNone/>
              <a:tabLst>
                <a:tab pos="1379538" algn="l"/>
              </a:tabLst>
              <a:defRPr/>
            </a:pPr>
            <a:r>
              <a:rPr lang="en-US" altLang="en-US" sz="1200" b="1" kern="0" dirty="0" smtClean="0">
                <a:latin typeface="Courier New" pitchFamily="49" charset="0"/>
              </a:rPr>
              <a:t>           major |        .35     .1344565   .9144599      6.956522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Crude |   .6074729     .2638181   1.401432              </a:t>
            </a:r>
          </a:p>
          <a:p>
            <a:pPr marL="0" indent="176213">
              <a:buFontTx/>
              <a:buNone/>
              <a:tabLst>
                <a:tab pos="1379538" algn="l"/>
              </a:tabLst>
              <a:defRPr/>
            </a:pPr>
            <a:r>
              <a:rPr lang="en-US" altLang="en-US" sz="1200" b="1" kern="0" dirty="0" smtClean="0">
                <a:latin typeface="Courier New" pitchFamily="49" charset="0"/>
              </a:rPr>
              <a:t> Pooled (direct) |          .            .          .</a:t>
            </a:r>
          </a:p>
          <a:p>
            <a:pPr>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M-H combined | .30332     .1158571   .7941072</a:t>
            </a:r>
            <a:r>
              <a:rPr lang="en-US" altLang="en-US" sz="1200" b="1" kern="0" dirty="0" smtClean="0">
                <a:latin typeface="Courier New" pitchFamily="49" charset="0"/>
              </a:rPr>
              <a:t>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Test of homogeneity (B-D)      chi2(1) =     0.60  Pr&gt;chi2 = 0.4400</a:t>
            </a:r>
          </a:p>
          <a:p>
            <a:pPr marL="0" indent="176213">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Test that combined OR = 1:</a:t>
            </a:r>
          </a:p>
          <a:p>
            <a:pPr marL="0" indent="176213">
              <a:buFontTx/>
              <a:buNone/>
              <a:tabLst>
                <a:tab pos="1379538" algn="l"/>
              </a:tabLst>
              <a:defRPr/>
            </a:pPr>
            <a:r>
              <a:rPr lang="en-US" altLang="en-US" sz="1600" b="1" kern="0" dirty="0" smtClean="0">
                <a:latin typeface="Courier New" pitchFamily="49" charset="0"/>
              </a:rPr>
              <a:t>               Mantel-Haenszel chi2(1) =      6.06</a:t>
            </a:r>
          </a:p>
          <a:p>
            <a:pPr marL="0" indent="176213">
              <a:buFontTx/>
              <a:buNone/>
              <a:tabLst>
                <a:tab pos="1379538" algn="l"/>
              </a:tabLst>
              <a:defRPr/>
            </a:pPr>
            <a:r>
              <a:rPr lang="en-US" altLang="en-US" sz="1600" b="1" kern="0" dirty="0" smtClean="0">
                <a:latin typeface="Courier New" pitchFamily="49" charset="0"/>
              </a:rPr>
              <a:t>                                Pr&gt;chi2 =    0.0138</a:t>
            </a:r>
            <a:endParaRPr lang="en-US" altLang="en-US" kern="0" dirty="0" smtClean="0"/>
          </a:p>
          <a:p>
            <a:pPr>
              <a:tabLst>
                <a:tab pos="1379538" algn="l"/>
              </a:tabLst>
              <a:defRPr/>
            </a:pPr>
            <a:endParaRPr lang="en-US" altLang="en-US" kern="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6"/>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3"/>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Stratification</a:t>
            </a:r>
          </a:p>
          <a:p>
            <a:pPr marL="914400" lvl="2" indent="-573088">
              <a:lnSpc>
                <a:spcPct val="90000"/>
              </a:lnSpc>
              <a:buFontTx/>
              <a:buNone/>
              <a:defRPr/>
            </a:pPr>
            <a:r>
              <a:rPr lang="en-US" altLang="en-US" dirty="0" smtClean="0">
                <a:solidFill>
                  <a:srgbClr val="FF0000"/>
                </a:solidFill>
              </a:rPr>
              <a:t>------  INTERLUDE ON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400" dirty="0" smtClean="0"/>
          </a:p>
          <a:p>
            <a:pPr>
              <a:defRPr/>
            </a:pPr>
            <a:endParaRPr lang="en-US" altLang="en-US" sz="800" dirty="0" smtClean="0"/>
          </a:p>
          <a:p>
            <a:pPr>
              <a:defRPr/>
            </a:pPr>
            <a:r>
              <a:rPr lang="en-US" altLang="en-US" dirty="0" smtClean="0"/>
              <a:t>Limitations of stratification to manage confounding</a:t>
            </a:r>
          </a:p>
          <a:p>
            <a:pPr lvl="1">
              <a:defRPr/>
            </a:pPr>
            <a:r>
              <a:rPr lang="en-US" altLang="en-US" dirty="0" smtClean="0"/>
              <a:t>Motivation for multivariable regression approaches</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“non-conditioning” techniques </a:t>
            </a:r>
          </a:p>
          <a:p>
            <a:pPr lvl="1">
              <a:defRPr/>
            </a:pPr>
            <a:endParaRPr lang="en-US" altLang="en-US" sz="800" dirty="0" smtClean="0"/>
          </a:p>
          <a:p>
            <a:pPr>
              <a:defRPr/>
            </a:pPr>
            <a:r>
              <a:rPr lang="en-US" altLang="en-US" dirty="0"/>
              <a:t>If time:</a:t>
            </a:r>
          </a:p>
          <a:p>
            <a:pPr lvl="1">
              <a:defRPr/>
            </a:pPr>
            <a:r>
              <a:rPr lang="en-US" altLang="en-US" dirty="0"/>
              <a:t>Residual confounding; importance of overlap; quantitative bias analysis (in </a:t>
            </a:r>
            <a:r>
              <a:rPr lang="en-US" altLang="en-US" dirty="0" smtClean="0"/>
              <a:t>Addtl</a:t>
            </a:r>
            <a:r>
              <a:rPr lang="en-US" altLang="en-US" dirty="0" smtClean="0"/>
              <a:t>. Material Slides</a:t>
            </a:r>
            <a:r>
              <a:rPr lang="en-US" altLang="en-US" dirty="0"/>
              <a:t>)</a:t>
            </a:r>
          </a:p>
          <a:p>
            <a:pPr lvl="1">
              <a:defRPr/>
            </a:pPr>
            <a:endParaRPr lang="en-US" altLang="en-US" dirty="0" smtClean="0"/>
          </a:p>
        </p:txBody>
      </p:sp>
      <p:sp>
        <p:nvSpPr>
          <p:cNvPr id="33795" name="Line 4"/>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altLang="en-US" sz="2800" dirty="0" smtClean="0"/>
              <a:t>“Independent of”</a:t>
            </a:r>
          </a:p>
        </p:txBody>
      </p:sp>
      <p:sp>
        <p:nvSpPr>
          <p:cNvPr id="188418" name="Rectangle 3"/>
          <p:cNvSpPr>
            <a:spLocks noGrp="1" noChangeArrowheads="1"/>
          </p:cNvSpPr>
          <p:nvPr>
            <p:ph type="body" idx="1"/>
          </p:nvPr>
        </p:nvSpPr>
        <p:spPr>
          <a:xfrm>
            <a:off x="0" y="1520828"/>
            <a:ext cx="6858000" cy="7519988"/>
          </a:xfrm>
        </p:spPr>
        <p:txBody>
          <a:bodyPr/>
          <a:lstStyle/>
          <a:p>
            <a:r>
              <a:rPr lang="en-US" altLang="en-US" sz="2400" dirty="0" smtClean="0"/>
              <a:t>“Use of AZT is associated with decreased odds of HIV acquisition, </a:t>
            </a:r>
            <a:r>
              <a:rPr lang="en-US" altLang="en-US" sz="2400" i="1" dirty="0" smtClean="0"/>
              <a:t>independent</a:t>
            </a:r>
            <a:r>
              <a:rPr lang="en-US" altLang="en-US" sz="2400" dirty="0" smtClean="0"/>
              <a:t> of needlestick severity”</a:t>
            </a:r>
          </a:p>
          <a:p>
            <a:endParaRPr lang="en-US" altLang="en-US" sz="2400" dirty="0" smtClean="0"/>
          </a:p>
          <a:p>
            <a:r>
              <a:rPr lang="en-US" altLang="en-US" sz="2400" dirty="0" smtClean="0"/>
              <a:t>“independent of” simply refers to adjustment/control for specific factors</a:t>
            </a:r>
          </a:p>
          <a:p>
            <a:pPr lvl="1"/>
            <a:r>
              <a:rPr lang="en-US" altLang="en-US" sz="2400" dirty="0" smtClean="0"/>
              <a:t>Does </a:t>
            </a:r>
            <a:r>
              <a:rPr lang="en-US" altLang="en-US" sz="2400" u="sng" dirty="0" smtClean="0"/>
              <a:t>not</a:t>
            </a:r>
            <a:r>
              <a:rPr lang="en-US" altLang="en-US" sz="2400" dirty="0" smtClean="0"/>
              <a:t> refer to whether or not adjusted estimate is different from crude</a:t>
            </a:r>
          </a:p>
          <a:p>
            <a:pPr lvl="1"/>
            <a:endParaRPr lang="en-US" altLang="en-US" sz="2400" dirty="0" smtClean="0"/>
          </a:p>
          <a:p>
            <a:pPr lvl="1"/>
            <a:r>
              <a:rPr lang="en-US" altLang="en-US" sz="2400" dirty="0" smtClean="0"/>
              <a:t>Just means that something has been done to contend with confounding by the factor in question (e.g., via stratification) </a:t>
            </a:r>
          </a:p>
          <a:p>
            <a:pPr lvl="1"/>
            <a:endParaRPr lang="en-US" altLang="en-US" sz="2400" dirty="0"/>
          </a:p>
          <a:p>
            <a:pPr lvl="1"/>
            <a:r>
              <a:rPr lang="en-US" altLang="en-US" sz="2400" dirty="0" smtClean="0"/>
              <a:t>Does not necessarily mean the association is causal</a:t>
            </a:r>
          </a:p>
          <a:p>
            <a:pPr lvl="2"/>
            <a:endParaRPr lang="en-US" altLang="en-US"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457200" y="228602"/>
            <a:ext cx="5829300" cy="609601"/>
          </a:xfrm>
        </p:spPr>
        <p:txBody>
          <a:bodyPr/>
          <a:lstStyle/>
          <a:p>
            <a:r>
              <a:rPr lang="en-US" altLang="en-US" sz="2000" dirty="0" smtClean="0"/>
              <a:t>Mantel-Haenszel Confidence Interval and Hypothesis Testing</a:t>
            </a:r>
            <a:endParaRPr lang="en-US" altLang="en-US" dirty="0" smtClean="0"/>
          </a:p>
        </p:txBody>
      </p:sp>
      <p:graphicFrame>
        <p:nvGraphicFramePr>
          <p:cNvPr id="15428" name="Object 68"/>
          <p:cNvGraphicFramePr>
            <a:graphicFrameLocks noChangeAspect="1"/>
          </p:cNvGraphicFramePr>
          <p:nvPr/>
        </p:nvGraphicFramePr>
        <p:xfrm>
          <a:off x="396881" y="2590806"/>
          <a:ext cx="6461125" cy="6688137"/>
        </p:xfrm>
        <a:graphic>
          <a:graphicData uri="http://schemas.openxmlformats.org/presentationml/2006/ole">
            <mc:AlternateContent xmlns:mc="http://schemas.openxmlformats.org/markup-compatibility/2006">
              <mc:Choice xmlns:v="urn:schemas-microsoft-com:vml" Requires="v">
                <p:oleObj spid="_x0000_s15682"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1" y="2590806"/>
                        <a:ext cx="6461125" cy="668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9" name="Object 69"/>
          <p:cNvGraphicFramePr>
            <a:graphicFrameLocks noGrp="1"/>
          </p:cNvGraphicFramePr>
          <p:nvPr>
            <p:ph type="body" idx="1"/>
          </p:nvPr>
        </p:nvGraphicFramePr>
        <p:xfrm>
          <a:off x="1047750" y="1143005"/>
          <a:ext cx="5810250" cy="1676401"/>
        </p:xfrm>
        <a:graphic>
          <a:graphicData uri="http://schemas.openxmlformats.org/presentationml/2006/ole">
            <mc:AlternateContent xmlns:mc="http://schemas.openxmlformats.org/markup-compatibility/2006">
              <mc:Choice xmlns:v="urn:schemas-microsoft-com:vml" Requires="v">
                <p:oleObj spid="_x0000_s15683" name="Document" r:id="rId6" imgW="5871172" imgH="2104931" progId="Word.Document.8">
                  <p:embed/>
                </p:oleObj>
              </mc:Choice>
              <mc:Fallback>
                <p:oleObj name="Document" r:id="rId6" imgW="5871172" imgH="2104931" progId="Word.Document.8">
                  <p:embed/>
                  <p:pic>
                    <p:nvPicPr>
                      <p:cNvPr id="0" name="Picture 6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1143005"/>
                        <a:ext cx="581025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381000" y="2"/>
            <a:ext cx="5829300" cy="747713"/>
          </a:xfrm>
        </p:spPr>
        <p:txBody>
          <a:bodyPr/>
          <a:lstStyle/>
          <a:p>
            <a:r>
              <a:rPr lang="en-US" altLang="en-US" dirty="0" smtClean="0"/>
              <a:t>Some Mantel-Haenszel Techniques</a:t>
            </a:r>
          </a:p>
        </p:txBody>
      </p:sp>
      <p:sp>
        <p:nvSpPr>
          <p:cNvPr id="16422" name="Rectangle 3"/>
          <p:cNvSpPr>
            <a:spLocks noGrp="1" noChangeArrowheads="1"/>
          </p:cNvSpPr>
          <p:nvPr>
            <p:ph type="body" idx="1"/>
          </p:nvPr>
        </p:nvSpPr>
        <p:spPr>
          <a:xfrm>
            <a:off x="514350" y="762003"/>
            <a:ext cx="5829300" cy="7974014"/>
          </a:xfrm>
        </p:spPr>
        <p:txBody>
          <a:bodyPr/>
          <a:lstStyle/>
          <a:p>
            <a:r>
              <a:rPr lang="en-US" altLang="en-US" sz="2200" dirty="0" smtClean="0"/>
              <a:t>Mantel-Haenszel estimators</a:t>
            </a:r>
          </a:p>
          <a:p>
            <a:r>
              <a:rPr lang="en-US" altLang="en-US" sz="2200" dirty="0" smtClean="0"/>
              <a:t>Mantel-Haenszel chi-square statistic</a:t>
            </a:r>
          </a:p>
          <a:p>
            <a:r>
              <a:rPr lang="en-US" altLang="en-US" sz="2200" dirty="0" smtClean="0"/>
              <a:t>Mantel’s test for trend (dose-response</a:t>
            </a:r>
            <a:r>
              <a:rPr lang="en-US" altLang="en-US" sz="2400" dirty="0" smtClean="0"/>
              <a:t>)</a:t>
            </a:r>
          </a:p>
          <a:p>
            <a:endParaRPr lang="en-US" altLang="en-US" dirty="0" smtClean="0"/>
          </a:p>
        </p:txBody>
      </p:sp>
      <p:graphicFrame>
        <p:nvGraphicFramePr>
          <p:cNvPr id="16420" name="Object 36"/>
          <p:cNvGraphicFramePr>
            <a:graphicFrameLocks noChangeAspect="1"/>
          </p:cNvGraphicFramePr>
          <p:nvPr/>
        </p:nvGraphicFramePr>
        <p:xfrm>
          <a:off x="0" y="1981200"/>
          <a:ext cx="6858000" cy="8001000"/>
        </p:xfrm>
        <a:graphic>
          <a:graphicData uri="http://schemas.openxmlformats.org/presentationml/2006/ole">
            <mc:AlternateContent xmlns:mc="http://schemas.openxmlformats.org/markup-compatibility/2006">
              <mc:Choice xmlns:v="urn:schemas-microsoft-com:vml" Requires="v">
                <p:oleObj spid="_x0000_s16547"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6858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152402"/>
            <a:ext cx="5829300" cy="747713"/>
          </a:xfrm>
        </p:spPr>
        <p:txBody>
          <a:bodyPr/>
          <a:lstStyle/>
          <a:p>
            <a:r>
              <a:rPr lang="en-US" altLang="en-US" sz="2800" dirty="0" smtClean="0"/>
              <a:t>How about this conclusion?</a:t>
            </a:r>
          </a:p>
        </p:txBody>
      </p:sp>
      <p:sp>
        <p:nvSpPr>
          <p:cNvPr id="190466" name="Rectangle 3"/>
          <p:cNvSpPr>
            <a:spLocks noGrp="1" noChangeArrowheads="1"/>
          </p:cNvSpPr>
          <p:nvPr>
            <p:ph type="body" idx="1"/>
          </p:nvPr>
        </p:nvSpPr>
        <p:spPr>
          <a:xfrm>
            <a:off x="228600" y="838206"/>
            <a:ext cx="5829300" cy="1222375"/>
          </a:xfrm>
        </p:spPr>
        <p:txBody>
          <a:bodyPr/>
          <a:lstStyle/>
          <a:p>
            <a:r>
              <a:rPr lang="en-US" altLang="en-US" sz="2400" dirty="0" smtClean="0"/>
              <a:t>“Use of AZT is </a:t>
            </a:r>
            <a:r>
              <a:rPr lang="en-US" altLang="en-US" sz="2400" u="sng" dirty="0" smtClean="0"/>
              <a:t>causally</a:t>
            </a:r>
            <a:r>
              <a:rPr lang="en-US" altLang="en-US" sz="2400" dirty="0" smtClean="0"/>
              <a:t> related to reduced HIV acquisition.” </a:t>
            </a:r>
          </a:p>
          <a:p>
            <a:endParaRPr lang="en-US" altLang="en-US" sz="2400" dirty="0" smtClean="0"/>
          </a:p>
        </p:txBody>
      </p:sp>
      <p:sp>
        <p:nvSpPr>
          <p:cNvPr id="278532" name="Rectangle 4"/>
          <p:cNvSpPr>
            <a:spLocks noChangeArrowheads="1"/>
          </p:cNvSpPr>
          <p:nvPr/>
        </p:nvSpPr>
        <p:spPr bwMode="auto">
          <a:xfrm>
            <a:off x="190500" y="1676405"/>
            <a:ext cx="63627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dirty="0">
                <a:latin typeface="Arial" charset="0"/>
              </a:rPr>
              <a:t>Formally, our analyses produce </a:t>
            </a:r>
            <a:r>
              <a:rPr lang="en-US" altLang="en-US" u="sng" dirty="0">
                <a:latin typeface="Arial" charset="0"/>
              </a:rPr>
              <a:t>statistical associations</a:t>
            </a:r>
            <a:r>
              <a:rPr lang="en-US" altLang="en-US" dirty="0">
                <a:latin typeface="Arial" charset="0"/>
              </a:rPr>
              <a:t>, which could result from:</a:t>
            </a:r>
          </a:p>
          <a:p>
            <a:pPr marL="742950" lvl="1" indent="-285750" eaLnBrk="0" hangingPunct="0">
              <a:spcBef>
                <a:spcPct val="20000"/>
              </a:spcBef>
              <a:buFontTx/>
              <a:buChar char="–"/>
            </a:pPr>
            <a:r>
              <a:rPr lang="en-US" altLang="en-US" dirty="0">
                <a:latin typeface="Arial" charset="0"/>
              </a:rPr>
              <a:t> Causal relationship (Truth)</a:t>
            </a:r>
          </a:p>
          <a:p>
            <a:pPr marL="742950" lvl="1" indent="-285750" eaLnBrk="0" hangingPunct="0">
              <a:spcBef>
                <a:spcPct val="20000"/>
              </a:spcBef>
            </a:pPr>
            <a:r>
              <a:rPr lang="en-US" altLang="en-US" dirty="0">
                <a:latin typeface="Arial" charset="0"/>
              </a:rPr>
              <a:t>Or bias due to:</a:t>
            </a:r>
          </a:p>
          <a:p>
            <a:pPr marL="742950" lvl="1" indent="-285750" eaLnBrk="0" hangingPunct="0">
              <a:spcBef>
                <a:spcPct val="20000"/>
              </a:spcBef>
              <a:buFontTx/>
              <a:buChar char="–"/>
            </a:pPr>
            <a:r>
              <a:rPr lang="en-US" altLang="en-US" dirty="0">
                <a:latin typeface="Arial" charset="0"/>
              </a:rPr>
              <a:t>Selection bias</a:t>
            </a:r>
          </a:p>
          <a:p>
            <a:pPr marL="742950" lvl="1" indent="-285750" eaLnBrk="0" hangingPunct="0">
              <a:spcBef>
                <a:spcPct val="20000"/>
              </a:spcBef>
              <a:buFontTx/>
              <a:buChar char="–"/>
            </a:pPr>
            <a:r>
              <a:rPr lang="en-US" altLang="en-US" dirty="0">
                <a:latin typeface="Arial" charset="0"/>
              </a:rPr>
              <a:t>Measurement bias</a:t>
            </a:r>
          </a:p>
          <a:p>
            <a:pPr marL="742950" lvl="1" indent="-285750" eaLnBrk="0" hangingPunct="0">
              <a:spcBef>
                <a:spcPct val="20000"/>
              </a:spcBef>
              <a:buFontTx/>
              <a:buChar char="–"/>
            </a:pPr>
            <a:r>
              <a:rPr lang="en-US" altLang="en-US" dirty="0">
                <a:latin typeface="Arial" charset="0"/>
              </a:rPr>
              <a:t>Confounding bias</a:t>
            </a:r>
          </a:p>
          <a:p>
            <a:pPr marL="742950" lvl="1" indent="-285750" eaLnBrk="0" hangingPunct="0">
              <a:spcBef>
                <a:spcPct val="20000"/>
              </a:spcBef>
            </a:pPr>
            <a:r>
              <a:rPr lang="en-US" altLang="en-US" dirty="0">
                <a:latin typeface="Arial" charset="0"/>
              </a:rPr>
              <a:t>Or</a:t>
            </a:r>
          </a:p>
          <a:p>
            <a:pPr marL="742950" lvl="1" indent="-285750" eaLnBrk="0" hangingPunct="0">
              <a:spcBef>
                <a:spcPct val="20000"/>
              </a:spcBef>
              <a:buFontTx/>
              <a:buChar char="–"/>
            </a:pPr>
            <a:r>
              <a:rPr lang="en-US" altLang="en-US" dirty="0">
                <a:latin typeface="Arial" charset="0"/>
              </a:rPr>
              <a:t>Reverse causality (but not here since we know AZT use came first)</a:t>
            </a:r>
          </a:p>
          <a:p>
            <a:pPr marL="742950" lvl="1" indent="-285750" eaLnBrk="0" hangingPunct="0">
              <a:spcBef>
                <a:spcPct val="20000"/>
              </a:spcBef>
            </a:pPr>
            <a:r>
              <a:rPr lang="en-US" altLang="en-US" dirty="0">
                <a:latin typeface="Arial" charset="0"/>
              </a:rPr>
              <a:t>Or</a:t>
            </a:r>
          </a:p>
          <a:p>
            <a:pPr marL="742950" lvl="1" indent="-285750" eaLnBrk="0" hangingPunct="0">
              <a:spcBef>
                <a:spcPct val="20000"/>
              </a:spcBef>
              <a:buFontTx/>
              <a:buChar char="–"/>
            </a:pPr>
            <a:r>
              <a:rPr lang="en-US" altLang="en-US" dirty="0">
                <a:latin typeface="Arial" charset="0"/>
              </a:rPr>
              <a:t>Chance</a:t>
            </a:r>
          </a:p>
          <a:p>
            <a:pPr marL="742950" lvl="1" indent="-285750" eaLnBrk="0" hangingPunct="0">
              <a:spcBef>
                <a:spcPct val="20000"/>
              </a:spcBef>
            </a:pPr>
            <a:endParaRPr lang="en-US" altLang="en-US" dirty="0">
              <a:latin typeface="Arial" charset="0"/>
            </a:endParaRPr>
          </a:p>
          <a:p>
            <a:pPr marL="742950" lvl="1" indent="-285750" eaLnBrk="0" hangingPunct="0">
              <a:spcBef>
                <a:spcPct val="20000"/>
              </a:spcBef>
            </a:pPr>
            <a:endParaRPr lang="en-US" altLang="en-US" sz="2000" dirty="0">
              <a:latin typeface="Arial" charset="0"/>
            </a:endParaRPr>
          </a:p>
          <a:p>
            <a:pPr marL="342900" indent="-342900" eaLnBrk="0" hangingPunct="0">
              <a:spcBef>
                <a:spcPct val="20000"/>
              </a:spcBef>
              <a:buFontTx/>
              <a:buChar char="•"/>
            </a:pPr>
            <a:endParaRPr lang="en-US" altLang="en-US" sz="2000" dirty="0">
              <a:latin typeface="Arial" charset="0"/>
            </a:endParaRPr>
          </a:p>
          <a:p>
            <a:pPr marL="342900" indent="-342900" eaLnBrk="0" hangingPunct="0">
              <a:spcBef>
                <a:spcPct val="20000"/>
              </a:spcBef>
              <a:buFontTx/>
              <a:buChar char="•"/>
            </a:pPr>
            <a:endParaRPr lang="en-US" altLang="en-US" sz="2000" dirty="0">
              <a:latin typeface="Arial" charset="0"/>
            </a:endParaRPr>
          </a:p>
        </p:txBody>
      </p:sp>
      <p:sp>
        <p:nvSpPr>
          <p:cNvPr id="278533" name="Rectangle 5"/>
          <p:cNvSpPr>
            <a:spLocks noChangeArrowheads="1"/>
          </p:cNvSpPr>
          <p:nvPr/>
        </p:nvSpPr>
        <p:spPr bwMode="auto">
          <a:xfrm>
            <a:off x="152400" y="7010406"/>
            <a:ext cx="67056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dirty="0">
                <a:latin typeface="Arial" charset="0"/>
              </a:rPr>
              <a:t>Single observational study rarely </a:t>
            </a:r>
            <a:r>
              <a:rPr lang="en-US" altLang="en-US" dirty="0" smtClean="0">
                <a:latin typeface="Arial" charset="0"/>
              </a:rPr>
              <a:t>suffices as argument for causality</a:t>
            </a:r>
            <a:endParaRPr lang="en-US" altLang="en-US" dirty="0">
              <a:latin typeface="Arial" charset="0"/>
            </a:endParaRPr>
          </a:p>
          <a:p>
            <a:pPr marL="342900" indent="-342900" eaLnBrk="0" hangingPunct="0">
              <a:spcBef>
                <a:spcPct val="20000"/>
              </a:spcBef>
              <a:buFontTx/>
              <a:buChar char="•"/>
            </a:pPr>
            <a:endParaRPr lang="en-US" altLang="en-US" sz="1000" dirty="0">
              <a:latin typeface="Arial" charset="0"/>
            </a:endParaRPr>
          </a:p>
          <a:p>
            <a:pPr marL="342900" indent="-342900" eaLnBrk="0" hangingPunct="0">
              <a:spcBef>
                <a:spcPct val="20000"/>
              </a:spcBef>
              <a:buFontTx/>
              <a:buChar char="•"/>
            </a:pPr>
            <a:r>
              <a:rPr lang="en-US" altLang="en-US" dirty="0">
                <a:latin typeface="Arial" charset="0"/>
              </a:rPr>
              <a:t>Data themselves do not establish causality</a:t>
            </a:r>
          </a:p>
          <a:p>
            <a:pPr marL="800100" lvl="1" indent="-342900" eaLnBrk="0" hangingPunct="0">
              <a:spcBef>
                <a:spcPct val="20000"/>
              </a:spcBef>
            </a:pPr>
            <a:r>
              <a:rPr lang="en-US" altLang="en-US" dirty="0">
                <a:latin typeface="Arial" charset="0"/>
              </a:rPr>
              <a:t>- Scientists do, by consensus, by excluding </a:t>
            </a:r>
            <a:r>
              <a:rPr lang="en-US" altLang="en-US" dirty="0" smtClean="0">
                <a:latin typeface="Arial" charset="0"/>
              </a:rPr>
              <a:t>other </a:t>
            </a:r>
            <a:r>
              <a:rPr lang="en-US" altLang="en-US" dirty="0">
                <a:latin typeface="Arial" charset="0"/>
              </a:rPr>
              <a:t>5 </a:t>
            </a:r>
            <a:r>
              <a:rPr lang="en-US" altLang="en-US" dirty="0" smtClean="0">
                <a:latin typeface="Arial" charset="0"/>
              </a:rPr>
              <a:t>explanations (“causal inference”)</a:t>
            </a:r>
            <a:endParaRPr lang="en-US" alt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95300" y="0"/>
            <a:ext cx="5829300" cy="747713"/>
          </a:xfrm>
        </p:spPr>
        <p:txBody>
          <a:bodyPr/>
          <a:lstStyle/>
          <a:p>
            <a:r>
              <a:rPr lang="en-US" altLang="en-US" dirty="0" smtClean="0"/>
              <a:t>Bias Amplification</a:t>
            </a:r>
            <a:endParaRPr lang="en-US" altLang="en-US" dirty="0" smtClean="0"/>
          </a:p>
        </p:txBody>
      </p:sp>
      <p:sp>
        <p:nvSpPr>
          <p:cNvPr id="207875" name="Rectangle 19"/>
          <p:cNvSpPr>
            <a:spLocks noGrp="1" noChangeArrowheads="1"/>
          </p:cNvSpPr>
          <p:nvPr>
            <p:ph sz="half" idx="2"/>
          </p:nvPr>
        </p:nvSpPr>
        <p:spPr>
          <a:xfrm>
            <a:off x="35153" y="609600"/>
            <a:ext cx="6800355" cy="3499775"/>
          </a:xfrm>
        </p:spPr>
        <p:txBody>
          <a:bodyPr/>
          <a:lstStyle/>
          <a:p>
            <a:pPr marL="228600" indent="-228600"/>
            <a:r>
              <a:rPr lang="en-US" altLang="en-US" dirty="0" smtClean="0"/>
              <a:t>Whenever there is residual confounding </a:t>
            </a:r>
            <a:r>
              <a:rPr lang="en-US" altLang="en-US" dirty="0" smtClean="0"/>
              <a:t>of exposure (E) and disease (D), any adjustment for other factors that are associated with E will amplify the magnitude of the residual confounding (i.e., bias farther away from 1.0)</a:t>
            </a:r>
          </a:p>
          <a:p>
            <a:pPr marL="457200" lvl="1"/>
            <a:r>
              <a:rPr lang="en-US" altLang="en-US" dirty="0" smtClean="0"/>
              <a:t>The stronger the association between the controlled for factor(s) and E, the greater the “bias amplification”</a:t>
            </a:r>
          </a:p>
          <a:p>
            <a:pPr marL="457200" lvl="1"/>
            <a:r>
              <a:rPr lang="en-US" altLang="en-US" dirty="0" smtClean="0"/>
              <a:t>Heuristic:  </a:t>
            </a:r>
            <a:r>
              <a:rPr lang="en-US" altLang="en-US" dirty="0" smtClean="0"/>
              <a:t>Decreasing </a:t>
            </a:r>
            <a:r>
              <a:rPr lang="en-US" altLang="en-US" dirty="0" smtClean="0"/>
              <a:t>variability in E that is caused by sources other than the residual confounding pathway will inflate the contribution of the confounding pathway to the (biased) estimate of the effect of E on D</a:t>
            </a:r>
          </a:p>
          <a:p>
            <a:pPr marL="457200" lvl="1"/>
            <a:endParaRPr lang="en-US" altLang="en-US" sz="800" dirty="0" smtClean="0"/>
          </a:p>
          <a:p>
            <a:pPr marL="285750" indent="-285750">
              <a:spcBef>
                <a:spcPts val="0"/>
              </a:spcBef>
            </a:pPr>
            <a:r>
              <a:rPr lang="en-US" altLang="en-US" dirty="0" smtClean="0"/>
              <a:t>We naturally accept this downside when we adjust for known strong confounders</a:t>
            </a:r>
          </a:p>
          <a:p>
            <a:pPr marL="285750" indent="-285750"/>
            <a:endParaRPr lang="en-US" altLang="en-US" sz="400" dirty="0" smtClean="0"/>
          </a:p>
          <a:p>
            <a:pPr marL="285750" indent="-285750"/>
            <a:r>
              <a:rPr lang="en-US" altLang="en-US" dirty="0" smtClean="0"/>
              <a:t>In the presence of residual confounding, adjustment for a factor associated only with exposure (“instrumental variable” –IV) has no upside; it only results in “bias amplification” (also worsens precision)</a:t>
            </a:r>
            <a:endParaRPr lang="en-US" altLang="en-US" dirty="0"/>
          </a:p>
          <a:p>
            <a:pPr marL="285750" indent="-285750"/>
            <a:endParaRPr lang="en-US" altLang="en-US" dirty="0" smtClean="0"/>
          </a:p>
          <a:p>
            <a:pPr marL="285750" indent="-285750"/>
            <a:endParaRPr lang="en-US" altLang="en-US" dirty="0" smtClean="0"/>
          </a:p>
          <a:p>
            <a:pPr marL="285750" indent="-285750"/>
            <a:endParaRPr lang="en-US" altLang="en-US" dirty="0"/>
          </a:p>
          <a:p>
            <a:pPr marL="285750" indent="-285750"/>
            <a:endParaRPr lang="en-US" altLang="en-US" dirty="0" smtClean="0"/>
          </a:p>
          <a:p>
            <a:pPr marL="285750" indent="-285750"/>
            <a:endParaRPr lang="en-US" altLang="en-US" dirty="0"/>
          </a:p>
          <a:p>
            <a:pPr marL="285750" indent="-285750"/>
            <a:endParaRPr lang="en-US" altLang="en-US" sz="800" dirty="0" smtClean="0"/>
          </a:p>
          <a:p>
            <a:pPr marL="285750" indent="-285750"/>
            <a:endParaRPr lang="en-US" altLang="en-US" sz="800" dirty="0" smtClean="0"/>
          </a:p>
          <a:p>
            <a:pPr marL="285750" indent="-285750"/>
            <a:r>
              <a:rPr lang="en-US" altLang="en-US" dirty="0" smtClean="0"/>
              <a:t>Also a problem with “near-IV’s”, factors associated with E but only very weakly with D</a:t>
            </a:r>
          </a:p>
          <a:p>
            <a:pPr marL="285750" indent="-285750"/>
            <a:r>
              <a:rPr lang="en-US" altLang="en-US" dirty="0" smtClean="0"/>
              <a:t>Advice:  Never adjust for IV’s.  If you fear residual confounding, be cautious about adjustment for near-IV’s</a:t>
            </a:r>
            <a:endParaRPr lang="en-US" altLang="en-US" dirty="0" smtClean="0"/>
          </a:p>
        </p:txBody>
      </p:sp>
      <p:sp>
        <p:nvSpPr>
          <p:cNvPr id="212000" name="Text Box 32"/>
          <p:cNvSpPr txBox="1">
            <a:spLocks noChangeArrowheads="1"/>
          </p:cNvSpPr>
          <p:nvPr/>
        </p:nvSpPr>
        <p:spPr bwMode="auto">
          <a:xfrm>
            <a:off x="4114306" y="7874911"/>
            <a:ext cx="686152" cy="33824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600" b="1" dirty="0">
                <a:solidFill>
                  <a:srgbClr val="000000"/>
                </a:solidFill>
                <a:latin typeface="Arial" charset="0"/>
              </a:rPr>
              <a:t>?</a:t>
            </a:r>
          </a:p>
        </p:txBody>
      </p:sp>
      <p:sp>
        <p:nvSpPr>
          <p:cNvPr id="212001" name="Text Box 33"/>
          <p:cNvSpPr txBox="1">
            <a:spLocks noChangeArrowheads="1"/>
          </p:cNvSpPr>
          <p:nvPr/>
        </p:nvSpPr>
        <p:spPr bwMode="auto">
          <a:xfrm flipH="1">
            <a:off x="5846238" y="7602125"/>
            <a:ext cx="1053303" cy="5229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flipH="1">
            <a:off x="2984263" y="7365780"/>
            <a:ext cx="737312" cy="107699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b="1" dirty="0" smtClean="0">
                <a:solidFill>
                  <a:srgbClr val="000000"/>
                </a:solidFill>
                <a:latin typeface="Arial" charset="0"/>
              </a:rPr>
              <a:t>E</a:t>
            </a:r>
            <a:endParaRPr lang="en-US"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12004" name="Freeform 36"/>
          <p:cNvSpPr>
            <a:spLocks/>
          </p:cNvSpPr>
          <p:nvPr/>
        </p:nvSpPr>
        <p:spPr bwMode="auto">
          <a:xfrm rot="3612879">
            <a:off x="3417533" y="6468304"/>
            <a:ext cx="1805840" cy="192303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7" name="Text Box 34"/>
          <p:cNvSpPr txBox="1">
            <a:spLocks noChangeArrowheads="1"/>
          </p:cNvSpPr>
          <p:nvPr/>
        </p:nvSpPr>
        <p:spPr bwMode="auto">
          <a:xfrm flipH="1">
            <a:off x="5005100" y="7351982"/>
            <a:ext cx="1841776" cy="107699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b="1" dirty="0" smtClean="0">
                <a:solidFill>
                  <a:srgbClr val="000000"/>
                </a:solidFill>
                <a:latin typeface="Arial" charset="0"/>
              </a:rPr>
              <a:t>D</a:t>
            </a:r>
            <a:endParaRPr lang="en-US"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9" name="Freeform 36"/>
          <p:cNvSpPr>
            <a:spLocks/>
          </p:cNvSpPr>
          <p:nvPr/>
        </p:nvSpPr>
        <p:spPr bwMode="auto">
          <a:xfrm rot="3612879">
            <a:off x="3185274" y="6175000"/>
            <a:ext cx="2303295" cy="1676257"/>
          </a:xfrm>
          <a:custGeom>
            <a:avLst/>
            <a:gdLst/>
            <a:ahLst/>
            <a:cxnLst>
              <a:cxn ang="0">
                <a:pos x="0" y="1220"/>
              </a:cxn>
              <a:cxn ang="0">
                <a:pos x="1747" y="0"/>
              </a:cxn>
            </a:cxnLst>
            <a:rect l="0" t="0" r="r" b="b"/>
            <a:pathLst>
              <a:path w="1747" h="1220">
                <a:moveTo>
                  <a:pt x="0" y="1220"/>
                </a:moveTo>
                <a:lnTo>
                  <a:pt x="1747" y="0"/>
                </a:lnTo>
              </a:path>
            </a:pathLst>
          </a:custGeom>
          <a:noFill/>
          <a:ln w="127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p>
        </p:txBody>
      </p:sp>
      <p:grpSp>
        <p:nvGrpSpPr>
          <p:cNvPr id="5" name="Group 4"/>
          <p:cNvGrpSpPr/>
          <p:nvPr/>
        </p:nvGrpSpPr>
        <p:grpSpPr>
          <a:xfrm>
            <a:off x="436774" y="6066819"/>
            <a:ext cx="5037799" cy="1781781"/>
            <a:chOff x="436774" y="6095253"/>
            <a:chExt cx="5037799" cy="1781781"/>
          </a:xfrm>
        </p:grpSpPr>
        <p:sp>
          <p:nvSpPr>
            <p:cNvPr id="211998" name="Text Box 30"/>
            <p:cNvSpPr txBox="1">
              <a:spLocks noChangeArrowheads="1"/>
            </p:cNvSpPr>
            <p:nvPr/>
          </p:nvSpPr>
          <p:spPr bwMode="auto">
            <a:xfrm flipH="1">
              <a:off x="436774" y="6095253"/>
              <a:ext cx="2916145" cy="399804"/>
            </a:xfrm>
            <a:prstGeom prst="rect">
              <a:avLst/>
            </a:prstGeom>
            <a:noFill/>
            <a:ln w="41275">
              <a:solidFill>
                <a:srgbClr val="FF0000"/>
              </a:solidFill>
              <a:miter lim="800000"/>
              <a:headEnd/>
              <a:tailEnd/>
            </a:ln>
            <a:effectLst/>
          </p:spPr>
          <p:txBody>
            <a:bodyPr wrap="square" anchor="ctr">
              <a:spAutoFit/>
            </a:bodyPr>
            <a:lstStyle/>
            <a:p>
              <a:pPr algn="ctr" eaLnBrk="0" hangingPunct="0">
                <a:spcBef>
                  <a:spcPct val="50000"/>
                </a:spcBef>
                <a:defRPr/>
              </a:pPr>
              <a:r>
                <a:rPr lang="en-US" sz="2000" b="1" dirty="0" smtClean="0">
                  <a:latin typeface="Arial" charset="0"/>
                </a:rPr>
                <a:t>Instrumental variable</a:t>
              </a:r>
              <a:endParaRPr lang="en-US" sz="2000" dirty="0">
                <a:solidFill>
                  <a:srgbClr val="000000"/>
                </a:solidFill>
                <a:latin typeface="Arial" charset="0"/>
              </a:endParaRPr>
            </a:p>
          </p:txBody>
        </p:sp>
        <p:sp>
          <p:nvSpPr>
            <p:cNvPr id="211999" name="Line 31"/>
            <p:cNvSpPr>
              <a:spLocks noChangeShapeType="1"/>
            </p:cNvSpPr>
            <p:nvPr/>
          </p:nvSpPr>
          <p:spPr bwMode="auto">
            <a:xfrm rot="5400000" flipV="1">
              <a:off x="4595642" y="6998103"/>
              <a:ext cx="6369" cy="1751493"/>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5" name="Freeform 37"/>
            <p:cNvSpPr>
              <a:spLocks/>
            </p:cNvSpPr>
            <p:nvPr/>
          </p:nvSpPr>
          <p:spPr bwMode="auto">
            <a:xfrm rot="6673886">
              <a:off x="2673528" y="7066483"/>
              <a:ext cx="356639" cy="70119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8" name="Text Box 34"/>
            <p:cNvSpPr txBox="1">
              <a:spLocks noChangeArrowheads="1"/>
            </p:cNvSpPr>
            <p:nvPr/>
          </p:nvSpPr>
          <p:spPr bwMode="auto">
            <a:xfrm flipH="1">
              <a:off x="1283931" y="6277464"/>
              <a:ext cx="2100587" cy="1292817"/>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000" b="1" dirty="0" smtClean="0">
                  <a:solidFill>
                    <a:srgbClr val="000000"/>
                  </a:solidFill>
                  <a:latin typeface="Arial" charset="0"/>
                </a:rPr>
                <a:t>Unmeasured confounder</a:t>
              </a:r>
              <a:endParaRPr lang="en-US" sz="20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 name="Freeform 1"/>
            <p:cNvSpPr/>
            <p:nvPr/>
          </p:nvSpPr>
          <p:spPr bwMode="auto">
            <a:xfrm>
              <a:off x="436774" y="6400800"/>
              <a:ext cx="2535026" cy="1458045"/>
            </a:xfrm>
            <a:custGeom>
              <a:avLst/>
              <a:gdLst>
                <a:gd name="connsiteX0" fmla="*/ 235010 w 2368610"/>
                <a:gd name="connsiteY0" fmla="*/ 0 h 1657903"/>
                <a:gd name="connsiteX1" fmla="*/ 196910 w 2368610"/>
                <a:gd name="connsiteY1" fmla="*/ 1447800 h 1657903"/>
                <a:gd name="connsiteX2" fmla="*/ 2368610 w 2368610"/>
                <a:gd name="connsiteY2" fmla="*/ 1619250 h 1657903"/>
              </a:gdLst>
              <a:ahLst/>
              <a:cxnLst>
                <a:cxn ang="0">
                  <a:pos x="connsiteX0" y="connsiteY0"/>
                </a:cxn>
                <a:cxn ang="0">
                  <a:pos x="connsiteX1" y="connsiteY1"/>
                </a:cxn>
                <a:cxn ang="0">
                  <a:pos x="connsiteX2" y="connsiteY2"/>
                </a:cxn>
              </a:cxnLst>
              <a:rect l="l" t="t" r="r" b="b"/>
              <a:pathLst>
                <a:path w="2368610" h="1657903">
                  <a:moveTo>
                    <a:pt x="235010" y="0"/>
                  </a:moveTo>
                  <a:cubicBezTo>
                    <a:pt x="38160" y="588962"/>
                    <a:pt x="-158690" y="1177925"/>
                    <a:pt x="196910" y="1447800"/>
                  </a:cubicBezTo>
                  <a:cubicBezTo>
                    <a:pt x="552510" y="1717675"/>
                    <a:pt x="1460560" y="1668462"/>
                    <a:pt x="2368610" y="1619250"/>
                  </a:cubicBezTo>
                </a:path>
              </a:pathLst>
            </a:custGeom>
            <a:noFill/>
            <a:ln w="762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765454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xEl>
                                              <p:pRg st="14" end="1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78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304800" y="152402"/>
            <a:ext cx="6096000" cy="747713"/>
          </a:xfrm>
        </p:spPr>
        <p:txBody>
          <a:bodyPr/>
          <a:lstStyle/>
          <a:p>
            <a:r>
              <a:rPr lang="en-US" altLang="en-US" dirty="0" smtClean="0"/>
              <a:t>How to handle multiple areas of uncertainty in complex DAGs?</a:t>
            </a:r>
          </a:p>
        </p:txBody>
      </p:sp>
      <p:sp>
        <p:nvSpPr>
          <p:cNvPr id="3" name="Content Placeholder 2"/>
          <p:cNvSpPr>
            <a:spLocks noGrp="1"/>
          </p:cNvSpPr>
          <p:nvPr>
            <p:ph idx="1"/>
          </p:nvPr>
        </p:nvSpPr>
        <p:spPr>
          <a:xfrm>
            <a:off x="0" y="1143001"/>
            <a:ext cx="6858000" cy="914400"/>
          </a:xfrm>
        </p:spPr>
        <p:txBody>
          <a:bodyPr/>
          <a:lstStyle/>
          <a:p>
            <a:r>
              <a:rPr lang="en-US" altLang="en-US" sz="2400" dirty="0" smtClean="0"/>
              <a:t>No one best approach </a:t>
            </a:r>
          </a:p>
          <a:p>
            <a:pPr lvl="1"/>
            <a:r>
              <a:rPr lang="en-US" altLang="en-US" dirty="0" smtClean="0"/>
              <a:t>Frontier of methodologic research</a:t>
            </a:r>
          </a:p>
        </p:txBody>
      </p:sp>
      <p:sp>
        <p:nvSpPr>
          <p:cNvPr id="4" name="Content Placeholder 2"/>
          <p:cNvSpPr txBox="1">
            <a:spLocks/>
          </p:cNvSpPr>
          <p:nvPr/>
        </p:nvSpPr>
        <p:spPr bwMode="auto">
          <a:xfrm>
            <a:off x="3352800" y="3352803"/>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44196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9" name="Content Placeholder 2"/>
          <p:cNvSpPr txBox="1">
            <a:spLocks/>
          </p:cNvSpPr>
          <p:nvPr/>
        </p:nvSpPr>
        <p:spPr bwMode="auto">
          <a:xfrm>
            <a:off x="228600" y="2057399"/>
            <a:ext cx="70104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u="sng" dirty="0">
                <a:latin typeface="+mj-lt"/>
              </a:rPr>
              <a:t>Our advice features </a:t>
            </a:r>
            <a:r>
              <a:rPr lang="en-US" sz="2200" u="sng" dirty="0" smtClean="0">
                <a:latin typeface="+mj-lt"/>
              </a:rPr>
              <a:t>transparency &amp; reproducibility</a:t>
            </a:r>
            <a:endParaRPr lang="en-US" sz="2200" kern="0" dirty="0">
              <a:latin typeface="+mn-lt"/>
            </a:endParaRPr>
          </a:p>
        </p:txBody>
      </p:sp>
      <p:sp>
        <p:nvSpPr>
          <p:cNvPr id="10" name="Content Placeholder 2"/>
          <p:cNvSpPr txBox="1">
            <a:spLocks/>
          </p:cNvSpPr>
          <p:nvPr/>
        </p:nvSpPr>
        <p:spPr bwMode="auto">
          <a:xfrm>
            <a:off x="304800" y="44196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53340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53340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Yes</a:t>
            </a:r>
          </a:p>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25146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21" name="Straight Arrow Connector 20"/>
          <p:cNvCxnSpPr>
            <a:cxnSpLocks noChangeShapeType="1"/>
          </p:cNvCxnSpPr>
          <p:nvPr/>
        </p:nvCxnSpPr>
        <p:spPr bwMode="auto">
          <a:xfrm flipH="1">
            <a:off x="2057400" y="2895601"/>
            <a:ext cx="144780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a:off x="3505200" y="2895603"/>
            <a:ext cx="1447800" cy="45719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04800" y="3352803"/>
            <a:ext cx="26670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304800" y="6172204"/>
            <a:ext cx="6019800" cy="1015664"/>
          </a:xfrm>
          <a:prstGeom prst="rect">
            <a:avLst/>
          </a:prstGeom>
          <a:noFill/>
        </p:spPr>
        <p:txBody>
          <a:bodyPr>
            <a:spAutoFit/>
          </a:bodyPr>
          <a:lstStyle/>
          <a:p>
            <a:pPr eaLnBrk="0" hangingPunct="0">
              <a:defRPr/>
            </a:pPr>
            <a:r>
              <a:rPr lang="en-US" sz="2000" dirty="0">
                <a:latin typeface="+mj-lt"/>
              </a:rPr>
              <a:t>Determine adjusted estimate that includes </a:t>
            </a:r>
            <a:r>
              <a:rPr lang="en-US" sz="2000" u="sng" dirty="0">
                <a:latin typeface="+mj-lt"/>
              </a:rPr>
              <a:t>all</a:t>
            </a:r>
            <a:r>
              <a:rPr lang="en-US" sz="2000" dirty="0">
                <a:latin typeface="+mj-lt"/>
              </a:rPr>
              <a:t> of the uncertain relationships (all of the B list variables).  Consider this “maximally adjusted”. </a:t>
            </a:r>
          </a:p>
        </p:txBody>
      </p:sp>
      <p:sp>
        <p:nvSpPr>
          <p:cNvPr id="27" name="TextBox 26"/>
          <p:cNvSpPr txBox="1"/>
          <p:nvPr/>
        </p:nvSpPr>
        <p:spPr>
          <a:xfrm>
            <a:off x="304800" y="7358066"/>
            <a:ext cx="6324600" cy="1938992"/>
          </a:xfrm>
          <a:prstGeom prst="rect">
            <a:avLst/>
          </a:prstGeom>
          <a:noFill/>
        </p:spPr>
        <p:txBody>
          <a:bodyPr>
            <a:spAutoFit/>
          </a:bodyPr>
          <a:lstStyle/>
          <a:p>
            <a:pPr eaLnBrk="0" hangingPunct="0">
              <a:defRPr/>
            </a:pPr>
            <a:r>
              <a:rPr lang="en-US" sz="2000"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sz="2000" dirty="0">
              <a:latin typeface="+mj-lt"/>
            </a:endParaRPr>
          </a:p>
        </p:txBody>
      </p:sp>
      <p:sp>
        <p:nvSpPr>
          <p:cNvPr id="28" name="Content Placeholder 2"/>
          <p:cNvSpPr txBox="1">
            <a:spLocks/>
          </p:cNvSpPr>
          <p:nvPr/>
        </p:nvSpPr>
        <p:spPr bwMode="auto">
          <a:xfrm>
            <a:off x="2819400" y="5181602"/>
            <a:ext cx="1143000" cy="6858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Next slide</a:t>
            </a:r>
          </a:p>
          <a:p>
            <a:pPr marL="285750" indent="-285750" algn="r" eaLnBrk="0" hangingPunct="0">
              <a:spcBef>
                <a:spcPct val="20000"/>
              </a:spcBef>
              <a:defRPr/>
            </a:pPr>
            <a:endParaRPr lang="en-US" sz="2000" kern="0" dirty="0">
              <a:latin typeface="+mn-lt"/>
            </a:endParaRPr>
          </a:p>
        </p:txBody>
      </p:sp>
      <p:sp>
        <p:nvSpPr>
          <p:cNvPr id="38" name="Content Placeholder 2"/>
          <p:cNvSpPr txBox="1">
            <a:spLocks/>
          </p:cNvSpPr>
          <p:nvPr/>
        </p:nvSpPr>
        <p:spPr bwMode="auto">
          <a:xfrm>
            <a:off x="5257800" y="5410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40" name="Straight Arrow Connector 39"/>
          <p:cNvCxnSpPr>
            <a:cxnSpLocks noChangeShapeType="1"/>
          </p:cNvCxnSpPr>
          <p:nvPr/>
        </p:nvCxnSpPr>
        <p:spPr bwMode="auto">
          <a:xfrm>
            <a:off x="5638800" y="4038603"/>
            <a:ext cx="0" cy="381000"/>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p:cNvCxnSpPr>
          <p:nvPr/>
        </p:nvCxnSpPr>
        <p:spPr bwMode="auto">
          <a:xfrm>
            <a:off x="5638800" y="5105403"/>
            <a:ext cx="0" cy="381000"/>
          </a:xfrm>
          <a:prstGeom prst="straightConnector1">
            <a:avLst/>
          </a:prstGeom>
          <a:noFill/>
          <a:ln w="9525" algn="ctr">
            <a:solidFill>
              <a:schemeClr val="tx1"/>
            </a:solidFill>
            <a:round/>
            <a:headEnd/>
            <a:tailEnd type="arrow" w="med" len="med"/>
          </a:ln>
        </p:spPr>
      </p:cxnSp>
      <p:cxnSp>
        <p:nvCxnSpPr>
          <p:cNvPr id="48" name="Straight Arrow Connector 47"/>
          <p:cNvCxnSpPr>
            <a:cxnSpLocks noChangeShapeType="1"/>
          </p:cNvCxnSpPr>
          <p:nvPr/>
        </p:nvCxnSpPr>
        <p:spPr bwMode="auto">
          <a:xfrm flipH="1">
            <a:off x="1143000" y="5105399"/>
            <a:ext cx="381000" cy="3048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1524000" y="5105399"/>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590800" y="5562600"/>
            <a:ext cx="609600" cy="0"/>
          </a:xfrm>
          <a:prstGeom prst="straightConnector1">
            <a:avLst/>
          </a:prstGeom>
          <a:noFill/>
          <a:ln w="9525" algn="ctr">
            <a:solidFill>
              <a:schemeClr val="tx1"/>
            </a:solidFill>
            <a:round/>
            <a:headEnd/>
            <a:tailEnd type="arrow" w="med" len="med"/>
          </a:ln>
        </p:spPr>
      </p:cxnSp>
      <p:cxnSp>
        <p:nvCxnSpPr>
          <p:cNvPr id="54" name="Straight Arrow Connector 53"/>
          <p:cNvCxnSpPr>
            <a:cxnSpLocks noChangeShapeType="1"/>
          </p:cNvCxnSpPr>
          <p:nvPr/>
        </p:nvCxnSpPr>
        <p:spPr bwMode="auto">
          <a:xfrm>
            <a:off x="1600200" y="4038603"/>
            <a:ext cx="0" cy="381000"/>
          </a:xfrm>
          <a:prstGeom prst="straightConnector1">
            <a:avLst/>
          </a:prstGeom>
          <a:noFill/>
          <a:ln w="9525" algn="ctr">
            <a:solidFill>
              <a:schemeClr val="tx1"/>
            </a:solidFill>
            <a:round/>
            <a:headEnd/>
            <a:tailEnd type="arrow" w="med" len="med"/>
          </a:ln>
        </p:spPr>
      </p:cxnSp>
      <p:cxnSp>
        <p:nvCxnSpPr>
          <p:cNvPr id="60" name="Straight Arrow Connector 59"/>
          <p:cNvCxnSpPr>
            <a:cxnSpLocks noChangeShapeType="1"/>
          </p:cNvCxnSpPr>
          <p:nvPr/>
        </p:nvCxnSpPr>
        <p:spPr bwMode="auto">
          <a:xfrm>
            <a:off x="838200" y="5715001"/>
            <a:ext cx="0" cy="3810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838200" y="7086603"/>
            <a:ext cx="0" cy="3810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2" grpId="0"/>
      <p:bldP spid="13" grpId="0"/>
      <p:bldP spid="19" grpId="0"/>
      <p:bldP spid="24" grpId="0"/>
      <p:bldP spid="26" grpId="0"/>
      <p:bldP spid="27" grpId="0"/>
      <p:bldP spid="28" grpId="0"/>
      <p:bldP spid="3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04800" y="152402"/>
            <a:ext cx="6096000" cy="747713"/>
          </a:xfrm>
        </p:spPr>
        <p:txBody>
          <a:bodyPr/>
          <a:lstStyle/>
          <a:p>
            <a:r>
              <a:rPr lang="en-US" altLang="en-US" dirty="0" smtClean="0"/>
              <a:t>How to handle multiple areas of uncertainty in complex DAGs?</a:t>
            </a:r>
          </a:p>
        </p:txBody>
      </p:sp>
      <p:sp>
        <p:nvSpPr>
          <p:cNvPr id="4" name="Content Placeholder 2"/>
          <p:cNvSpPr txBox="1">
            <a:spLocks/>
          </p:cNvSpPr>
          <p:nvPr/>
        </p:nvSpPr>
        <p:spPr bwMode="auto">
          <a:xfrm>
            <a:off x="3352800" y="1905003"/>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29718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10" name="Content Placeholder 2"/>
          <p:cNvSpPr txBox="1">
            <a:spLocks/>
          </p:cNvSpPr>
          <p:nvPr/>
        </p:nvSpPr>
        <p:spPr bwMode="auto">
          <a:xfrm>
            <a:off x="304800" y="29718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38862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3886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Yes</a:t>
            </a:r>
          </a:p>
          <a:p>
            <a:pPr marL="285750" indent="-285750" eaLnBrk="0" hangingPunct="0">
              <a:spcBef>
                <a:spcPct val="20000"/>
              </a:spcBef>
              <a:defRPr/>
            </a:pPr>
            <a:endParaRPr lang="en-US" sz="2000" kern="0" dirty="0">
              <a:latin typeface="+mn-lt"/>
            </a:endParaRPr>
          </a:p>
        </p:txBody>
      </p:sp>
      <p:sp>
        <p:nvSpPr>
          <p:cNvPr id="16" name="Content Placeholder 2"/>
          <p:cNvSpPr txBox="1">
            <a:spLocks/>
          </p:cNvSpPr>
          <p:nvPr/>
        </p:nvSpPr>
        <p:spPr bwMode="auto">
          <a:xfrm>
            <a:off x="304800" y="8915400"/>
            <a:ext cx="6553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
        <p:nvSpPr>
          <p:cNvPr id="17" name="Content Placeholder 2"/>
          <p:cNvSpPr txBox="1">
            <a:spLocks/>
          </p:cNvSpPr>
          <p:nvPr/>
        </p:nvSpPr>
        <p:spPr bwMode="auto">
          <a:xfrm>
            <a:off x="8153400" y="4648200"/>
            <a:ext cx="4114800" cy="762000"/>
          </a:xfrm>
          <a:prstGeom prst="rect">
            <a:avLst/>
          </a:prstGeom>
          <a:noFill/>
          <a:ln w="9525">
            <a:noFill/>
            <a:miter lim="800000"/>
            <a:headEnd/>
            <a:tailEnd/>
          </a:ln>
          <a:effectLst/>
        </p:spPr>
        <p:txBody>
          <a:bodyPr/>
          <a:lstStyle/>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10668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161802" name="Straight Arrow Connector 20"/>
          <p:cNvCxnSpPr>
            <a:cxnSpLocks noChangeShapeType="1"/>
          </p:cNvCxnSpPr>
          <p:nvPr/>
        </p:nvCxnSpPr>
        <p:spPr bwMode="auto">
          <a:xfrm flipH="1">
            <a:off x="2057400" y="1447802"/>
            <a:ext cx="1447800" cy="381000"/>
          </a:xfrm>
          <a:prstGeom prst="straightConnector1">
            <a:avLst/>
          </a:prstGeom>
          <a:noFill/>
          <a:ln w="9525" algn="ctr">
            <a:solidFill>
              <a:schemeClr val="tx1"/>
            </a:solidFill>
            <a:round/>
            <a:headEnd/>
            <a:tailEnd type="arrow" w="med" len="med"/>
          </a:ln>
        </p:spPr>
      </p:cxnSp>
      <p:cxnSp>
        <p:nvCxnSpPr>
          <p:cNvPr id="161803" name="Straight Arrow Connector 21"/>
          <p:cNvCxnSpPr>
            <a:cxnSpLocks noChangeShapeType="1"/>
          </p:cNvCxnSpPr>
          <p:nvPr/>
        </p:nvCxnSpPr>
        <p:spPr bwMode="auto">
          <a:xfrm>
            <a:off x="3505200" y="1447805"/>
            <a:ext cx="1447800" cy="45719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57200" y="1905003"/>
            <a:ext cx="25146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152400" y="5105400"/>
            <a:ext cx="6629400" cy="400110"/>
          </a:xfrm>
          <a:prstGeom prst="rect">
            <a:avLst/>
          </a:prstGeom>
          <a:noFill/>
        </p:spPr>
        <p:txBody>
          <a:bodyPr>
            <a:spAutoFit/>
          </a:bodyPr>
          <a:lstStyle/>
          <a:p>
            <a:pPr eaLnBrk="0" hangingPunct="0">
              <a:defRPr/>
            </a:pPr>
            <a:r>
              <a:rPr lang="en-US" sz="2000" kern="0" dirty="0">
                <a:latin typeface="+mj-lt"/>
              </a:rPr>
              <a:t>If necessary, reduce # of DAGs to some reasonable #</a:t>
            </a:r>
            <a:endParaRPr lang="en-US" sz="2000" dirty="0">
              <a:latin typeface="+mj-lt"/>
            </a:endParaRPr>
          </a:p>
        </p:txBody>
      </p:sp>
      <p:sp>
        <p:nvSpPr>
          <p:cNvPr id="38" name="Content Placeholder 2"/>
          <p:cNvSpPr txBox="1">
            <a:spLocks/>
          </p:cNvSpPr>
          <p:nvPr/>
        </p:nvSpPr>
        <p:spPr bwMode="auto">
          <a:xfrm>
            <a:off x="5257800" y="39624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161807" name="Straight Arrow Connector 39"/>
          <p:cNvCxnSpPr>
            <a:cxnSpLocks noChangeShapeType="1"/>
          </p:cNvCxnSpPr>
          <p:nvPr/>
        </p:nvCxnSpPr>
        <p:spPr bwMode="auto">
          <a:xfrm>
            <a:off x="5638800" y="2590804"/>
            <a:ext cx="0" cy="381000"/>
          </a:xfrm>
          <a:prstGeom prst="straightConnector1">
            <a:avLst/>
          </a:prstGeom>
          <a:noFill/>
          <a:ln w="9525" algn="ctr">
            <a:solidFill>
              <a:schemeClr val="tx1"/>
            </a:solidFill>
            <a:round/>
            <a:headEnd/>
            <a:tailEnd type="arrow" w="med" len="med"/>
          </a:ln>
        </p:spPr>
      </p:cxnSp>
      <p:cxnSp>
        <p:nvCxnSpPr>
          <p:cNvPr id="161808" name="Straight Arrow Connector 46"/>
          <p:cNvCxnSpPr>
            <a:cxnSpLocks noChangeShapeType="1"/>
          </p:cNvCxnSpPr>
          <p:nvPr/>
        </p:nvCxnSpPr>
        <p:spPr bwMode="auto">
          <a:xfrm>
            <a:off x="5638800" y="3657604"/>
            <a:ext cx="0" cy="381000"/>
          </a:xfrm>
          <a:prstGeom prst="straightConnector1">
            <a:avLst/>
          </a:prstGeom>
          <a:noFill/>
          <a:ln w="9525" algn="ctr">
            <a:solidFill>
              <a:schemeClr val="tx1"/>
            </a:solidFill>
            <a:round/>
            <a:headEnd/>
            <a:tailEnd type="arrow" w="med" len="med"/>
          </a:ln>
        </p:spPr>
      </p:cxnSp>
      <p:cxnSp>
        <p:nvCxnSpPr>
          <p:cNvPr id="161809" name="Straight Arrow Connector 47"/>
          <p:cNvCxnSpPr>
            <a:cxnSpLocks noChangeShapeType="1"/>
          </p:cNvCxnSpPr>
          <p:nvPr/>
        </p:nvCxnSpPr>
        <p:spPr bwMode="auto">
          <a:xfrm flipH="1">
            <a:off x="1143000" y="3657601"/>
            <a:ext cx="381000" cy="304800"/>
          </a:xfrm>
          <a:prstGeom prst="straightConnector1">
            <a:avLst/>
          </a:prstGeom>
          <a:noFill/>
          <a:ln w="9525" algn="ctr">
            <a:solidFill>
              <a:schemeClr val="tx1"/>
            </a:solidFill>
            <a:round/>
            <a:headEnd/>
            <a:tailEnd type="arrow" w="med" len="med"/>
          </a:ln>
        </p:spPr>
      </p:cxnSp>
      <p:cxnSp>
        <p:nvCxnSpPr>
          <p:cNvPr id="161810" name="Straight Arrow Connector 48"/>
          <p:cNvCxnSpPr>
            <a:cxnSpLocks noChangeShapeType="1"/>
          </p:cNvCxnSpPr>
          <p:nvPr/>
        </p:nvCxnSpPr>
        <p:spPr bwMode="auto">
          <a:xfrm>
            <a:off x="1524000" y="3657601"/>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209800" y="4267200"/>
            <a:ext cx="0" cy="762000"/>
          </a:xfrm>
          <a:prstGeom prst="straightConnector1">
            <a:avLst/>
          </a:prstGeom>
          <a:noFill/>
          <a:ln w="9525" algn="ctr">
            <a:solidFill>
              <a:schemeClr val="tx1"/>
            </a:solidFill>
            <a:round/>
            <a:headEnd/>
            <a:tailEnd type="arrow" w="med" len="med"/>
          </a:ln>
        </p:spPr>
      </p:cxnSp>
      <p:cxnSp>
        <p:nvCxnSpPr>
          <p:cNvPr id="161812" name="Straight Arrow Connector 53"/>
          <p:cNvCxnSpPr>
            <a:cxnSpLocks noChangeShapeType="1"/>
          </p:cNvCxnSpPr>
          <p:nvPr/>
        </p:nvCxnSpPr>
        <p:spPr bwMode="auto">
          <a:xfrm>
            <a:off x="1600200" y="2590804"/>
            <a:ext cx="0" cy="381000"/>
          </a:xfrm>
          <a:prstGeom prst="straightConnector1">
            <a:avLst/>
          </a:prstGeom>
          <a:noFill/>
          <a:ln w="9525" algn="ctr">
            <a:solidFill>
              <a:schemeClr val="tx1"/>
            </a:solidFill>
            <a:round/>
            <a:headEnd/>
            <a:tailEnd type="arrow" w="med" len="med"/>
          </a:ln>
        </p:spPr>
      </p:cxnSp>
      <p:cxnSp>
        <p:nvCxnSpPr>
          <p:cNvPr id="161813" name="Straight Arrow Connector 59"/>
          <p:cNvCxnSpPr>
            <a:cxnSpLocks noChangeShapeType="1"/>
          </p:cNvCxnSpPr>
          <p:nvPr/>
        </p:nvCxnSpPr>
        <p:spPr bwMode="auto">
          <a:xfrm>
            <a:off x="838200" y="4267200"/>
            <a:ext cx="0" cy="2286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2209800" y="5562600"/>
            <a:ext cx="0" cy="304800"/>
          </a:xfrm>
          <a:prstGeom prst="straightConnector1">
            <a:avLst/>
          </a:prstGeom>
          <a:noFill/>
          <a:ln w="9525" algn="ctr">
            <a:solidFill>
              <a:schemeClr val="tx1"/>
            </a:solidFill>
            <a:round/>
            <a:headEnd/>
            <a:tailEnd type="arrow" w="med" len="med"/>
          </a:ln>
        </p:spPr>
      </p:cxnSp>
      <p:sp>
        <p:nvSpPr>
          <p:cNvPr id="29" name="TextBox 28"/>
          <p:cNvSpPr txBox="1"/>
          <p:nvPr/>
        </p:nvSpPr>
        <p:spPr>
          <a:xfrm>
            <a:off x="5181600" y="4038600"/>
            <a:ext cx="6324600" cy="400110"/>
          </a:xfrm>
          <a:prstGeom prst="rect">
            <a:avLst/>
          </a:prstGeom>
          <a:noFill/>
        </p:spPr>
        <p:txBody>
          <a:bodyPr>
            <a:spAutoFit/>
          </a:bodyPr>
          <a:lstStyle/>
          <a:p>
            <a:pPr eaLnBrk="0" hangingPunct="0">
              <a:defRPr/>
            </a:pPr>
            <a:endParaRPr lang="en-US" sz="2000" dirty="0">
              <a:latin typeface="+mj-lt"/>
            </a:endParaRPr>
          </a:p>
        </p:txBody>
      </p:sp>
      <p:sp>
        <p:nvSpPr>
          <p:cNvPr id="30" name="TextBox 29"/>
          <p:cNvSpPr txBox="1"/>
          <p:nvPr/>
        </p:nvSpPr>
        <p:spPr>
          <a:xfrm>
            <a:off x="228600" y="5848350"/>
            <a:ext cx="6324600" cy="400110"/>
          </a:xfrm>
          <a:prstGeom prst="rect">
            <a:avLst/>
          </a:prstGeom>
          <a:noFill/>
        </p:spPr>
        <p:txBody>
          <a:bodyPr>
            <a:spAutoFit/>
          </a:bodyPr>
          <a:lstStyle/>
          <a:p>
            <a:pPr eaLnBrk="0" hangingPunct="0">
              <a:defRPr/>
            </a:pPr>
            <a:r>
              <a:rPr lang="en-US" sz="2000" kern="0" dirty="0">
                <a:latin typeface="+mj-lt"/>
              </a:rPr>
              <a:t>Determine adjusted estimate for the different DAGs</a:t>
            </a:r>
            <a:endParaRPr lang="en-US" sz="2000" dirty="0">
              <a:latin typeface="+mj-lt"/>
            </a:endParaRPr>
          </a:p>
        </p:txBody>
      </p:sp>
      <p:sp>
        <p:nvSpPr>
          <p:cNvPr id="31" name="TextBox 30"/>
          <p:cNvSpPr txBox="1"/>
          <p:nvPr/>
        </p:nvSpPr>
        <p:spPr>
          <a:xfrm>
            <a:off x="2743200" y="7315200"/>
            <a:ext cx="3429000" cy="707886"/>
          </a:xfrm>
          <a:prstGeom prst="rect">
            <a:avLst/>
          </a:prstGeom>
          <a:noFill/>
        </p:spPr>
        <p:txBody>
          <a:bodyPr>
            <a:spAutoFit/>
          </a:bodyPr>
          <a:lstStyle/>
          <a:p>
            <a:pPr marL="342900" indent="-342900" algn="r" eaLnBrk="0" hangingPunct="0">
              <a:spcBef>
                <a:spcPct val="20000"/>
              </a:spcBef>
              <a:defRPr/>
            </a:pPr>
            <a:r>
              <a:rPr lang="en-US" sz="2000" kern="0" dirty="0">
                <a:latin typeface="+mj-lt"/>
              </a:rPr>
              <a:t>Report adjusted estimates for the different DAGs </a:t>
            </a:r>
          </a:p>
        </p:txBody>
      </p:sp>
      <p:sp>
        <p:nvSpPr>
          <p:cNvPr id="32" name="TextBox 31"/>
          <p:cNvSpPr txBox="1"/>
          <p:nvPr/>
        </p:nvSpPr>
        <p:spPr>
          <a:xfrm>
            <a:off x="228600" y="4419600"/>
            <a:ext cx="1447800" cy="400110"/>
          </a:xfrm>
          <a:prstGeom prst="rect">
            <a:avLst/>
          </a:prstGeom>
          <a:noFill/>
        </p:spPr>
        <p:txBody>
          <a:bodyPr>
            <a:spAutoFit/>
          </a:bodyPr>
          <a:lstStyle/>
          <a:p>
            <a:pPr eaLnBrk="0" hangingPunct="0">
              <a:defRPr/>
            </a:pPr>
            <a:r>
              <a:rPr lang="en-US" sz="2000" kern="0" dirty="0">
                <a:latin typeface="+mj-lt"/>
              </a:rPr>
              <a:t>Prior slide</a:t>
            </a:r>
            <a:endParaRPr lang="en-US" sz="2000" dirty="0">
              <a:latin typeface="+mj-lt"/>
            </a:endParaRPr>
          </a:p>
        </p:txBody>
      </p:sp>
      <p:cxnSp>
        <p:nvCxnSpPr>
          <p:cNvPr id="36" name="Straight Arrow Connector 35"/>
          <p:cNvCxnSpPr>
            <a:cxnSpLocks noChangeShapeType="1"/>
          </p:cNvCxnSpPr>
          <p:nvPr/>
        </p:nvCxnSpPr>
        <p:spPr bwMode="auto">
          <a:xfrm flipH="1">
            <a:off x="1828800" y="6324601"/>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2209800" y="6324601"/>
            <a:ext cx="457200" cy="304800"/>
          </a:xfrm>
          <a:prstGeom prst="straightConnector1">
            <a:avLst/>
          </a:prstGeom>
          <a:noFill/>
          <a:ln w="9525" algn="ctr">
            <a:solidFill>
              <a:schemeClr val="tx1"/>
            </a:solidFill>
            <a:round/>
            <a:headEnd/>
            <a:tailEnd type="arrow" w="med" len="med"/>
          </a:ln>
        </p:spPr>
      </p:cxnSp>
      <p:sp>
        <p:nvSpPr>
          <p:cNvPr id="41" name="TextBox 40"/>
          <p:cNvSpPr txBox="1"/>
          <p:nvPr/>
        </p:nvSpPr>
        <p:spPr>
          <a:xfrm>
            <a:off x="1066800" y="8077201"/>
            <a:ext cx="5715000" cy="707886"/>
          </a:xfrm>
          <a:prstGeom prst="rect">
            <a:avLst/>
          </a:prstGeom>
          <a:noFill/>
        </p:spPr>
        <p:txBody>
          <a:bodyPr>
            <a:spAutoFit/>
          </a:bodyPr>
          <a:lstStyle/>
          <a:p>
            <a:pPr algn="r" eaLnBrk="0" hangingPunct="0">
              <a:defRPr/>
            </a:pPr>
            <a:r>
              <a:rPr lang="en-US" sz="2000" kern="0" dirty="0">
                <a:latin typeface="+mj-lt"/>
              </a:rPr>
              <a:t>Discuss which uncertain relationships are most influential &amp; highlight them  for future research</a:t>
            </a:r>
            <a:endParaRPr lang="en-US" sz="2000" dirty="0">
              <a:latin typeface="+mj-lt"/>
            </a:endParaRPr>
          </a:p>
        </p:txBody>
      </p:sp>
      <p:sp>
        <p:nvSpPr>
          <p:cNvPr id="43" name="TextBox 42"/>
          <p:cNvSpPr txBox="1"/>
          <p:nvPr/>
        </p:nvSpPr>
        <p:spPr>
          <a:xfrm>
            <a:off x="152400" y="6629401"/>
            <a:ext cx="2743200" cy="707886"/>
          </a:xfrm>
          <a:prstGeom prst="rect">
            <a:avLst/>
          </a:prstGeom>
          <a:noFill/>
        </p:spPr>
        <p:txBody>
          <a:bodyPr>
            <a:spAutoFit/>
          </a:bodyPr>
          <a:lstStyle/>
          <a:p>
            <a:pPr eaLnBrk="0" hangingPunct="0">
              <a:defRPr/>
            </a:pPr>
            <a:r>
              <a:rPr lang="en-US" sz="2000" kern="0" dirty="0">
                <a:latin typeface="+mj-lt"/>
              </a:rPr>
              <a:t>They are all close (within 5% or 10%)</a:t>
            </a:r>
            <a:endParaRPr lang="en-US" sz="2000" dirty="0">
              <a:latin typeface="+mj-lt"/>
            </a:endParaRPr>
          </a:p>
        </p:txBody>
      </p:sp>
      <p:sp>
        <p:nvSpPr>
          <p:cNvPr id="44" name="TextBox 43"/>
          <p:cNvSpPr txBox="1"/>
          <p:nvPr/>
        </p:nvSpPr>
        <p:spPr>
          <a:xfrm>
            <a:off x="2590800" y="6705600"/>
            <a:ext cx="4572000" cy="400110"/>
          </a:xfrm>
          <a:prstGeom prst="rect">
            <a:avLst/>
          </a:prstGeom>
          <a:noFill/>
        </p:spPr>
        <p:txBody>
          <a:bodyPr>
            <a:spAutoFit/>
          </a:bodyPr>
          <a:lstStyle/>
          <a:p>
            <a:pPr eaLnBrk="0" hangingPunct="0">
              <a:defRPr/>
            </a:pPr>
            <a:r>
              <a:rPr lang="en-US" sz="2000" kern="0" dirty="0">
                <a:latin typeface="+mj-lt"/>
              </a:rPr>
              <a:t>They are NOT close (&gt; 5% or 10%) </a:t>
            </a:r>
            <a:endParaRPr lang="en-US" sz="2000" dirty="0">
              <a:latin typeface="+mj-lt"/>
            </a:endParaRPr>
          </a:p>
        </p:txBody>
      </p:sp>
      <p:sp>
        <p:nvSpPr>
          <p:cNvPr id="46" name="Content Placeholder 2"/>
          <p:cNvSpPr txBox="1">
            <a:spLocks/>
          </p:cNvSpPr>
          <p:nvPr/>
        </p:nvSpPr>
        <p:spPr bwMode="auto">
          <a:xfrm>
            <a:off x="457200" y="74676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51" name="Straight Arrow Connector 50"/>
          <p:cNvCxnSpPr>
            <a:cxnSpLocks noChangeShapeType="1"/>
          </p:cNvCxnSpPr>
          <p:nvPr/>
        </p:nvCxnSpPr>
        <p:spPr bwMode="auto">
          <a:xfrm>
            <a:off x="838200" y="7239000"/>
            <a:ext cx="0" cy="2286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p:cNvCxnSpPr>
          <p:nvPr/>
        </p:nvCxnSpPr>
        <p:spPr bwMode="auto">
          <a:xfrm>
            <a:off x="4114800" y="7086600"/>
            <a:ext cx="0" cy="228600"/>
          </a:xfrm>
          <a:prstGeom prst="straightConnector1">
            <a:avLst/>
          </a:prstGeom>
          <a:noFill/>
          <a:ln w="9525" algn="ctr">
            <a:solidFill>
              <a:schemeClr val="tx1"/>
            </a:solidFill>
            <a:round/>
            <a:headEnd/>
            <a:tailEnd type="arrow" w="med" len="med"/>
          </a:ln>
        </p:spPr>
      </p:cxnSp>
      <p:cxnSp>
        <p:nvCxnSpPr>
          <p:cNvPr id="56" name="Straight Arrow Connector 55"/>
          <p:cNvCxnSpPr>
            <a:cxnSpLocks noChangeShapeType="1"/>
          </p:cNvCxnSpPr>
          <p:nvPr/>
        </p:nvCxnSpPr>
        <p:spPr bwMode="auto">
          <a:xfrm>
            <a:off x="4114800" y="7924800"/>
            <a:ext cx="0" cy="228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P spid="30" grpId="0"/>
      <p:bldP spid="31" grpId="0"/>
      <p:bldP spid="41" grpId="0"/>
      <p:bldP spid="43" grpId="0"/>
      <p:bldP spid="44" grpId="0"/>
      <p:bldP spid="4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3"/>
            <a:ext cx="6400800" cy="457199"/>
          </a:xfrm>
        </p:spPr>
        <p:txBody>
          <a:bodyPr/>
          <a:lstStyle/>
          <a:p>
            <a:r>
              <a:rPr lang="en-US" altLang="en-US" dirty="0" smtClean="0"/>
              <a:t>Remember the Research Purpose When Performing Adjustment</a:t>
            </a:r>
          </a:p>
        </p:txBody>
      </p:sp>
      <p:sp>
        <p:nvSpPr>
          <p:cNvPr id="198658" name="Rectangle 3"/>
          <p:cNvSpPr>
            <a:spLocks noGrp="1" noChangeArrowheads="1"/>
          </p:cNvSpPr>
          <p:nvPr>
            <p:ph type="body" idx="1"/>
          </p:nvPr>
        </p:nvSpPr>
        <p:spPr>
          <a:xfrm>
            <a:off x="0" y="1093788"/>
            <a:ext cx="6858000" cy="7897812"/>
          </a:xfrm>
        </p:spPr>
        <p:txBody>
          <a:bodyPr/>
          <a:lstStyle/>
          <a:p>
            <a:pPr>
              <a:lnSpc>
                <a:spcPct val="90000"/>
              </a:lnSpc>
            </a:pPr>
            <a:r>
              <a:rPr lang="en-US" altLang="en-US" sz="2200" dirty="0" smtClean="0"/>
              <a:t>We have focused on adjustment to remove confounding for causal hypothesis testing of a single exposure variable</a:t>
            </a:r>
          </a:p>
          <a:p>
            <a:pPr>
              <a:lnSpc>
                <a:spcPct val="90000"/>
              </a:lnSpc>
            </a:pPr>
            <a:endParaRPr lang="en-US" altLang="en-US" sz="2200" dirty="0" smtClean="0"/>
          </a:p>
          <a:p>
            <a:pPr>
              <a:lnSpc>
                <a:spcPct val="90000"/>
              </a:lnSpc>
            </a:pPr>
            <a:r>
              <a:rPr lang="en-US" altLang="en-US" sz="2200" dirty="0" smtClean="0"/>
              <a:t>However, there are other reasons why we adjust</a:t>
            </a:r>
          </a:p>
          <a:p>
            <a:pPr>
              <a:lnSpc>
                <a:spcPct val="90000"/>
              </a:lnSpc>
            </a:pPr>
            <a:endParaRPr lang="en-US" altLang="en-US" sz="900" dirty="0" smtClean="0"/>
          </a:p>
          <a:p>
            <a:pPr lvl="1">
              <a:lnSpc>
                <a:spcPct val="90000"/>
              </a:lnSpc>
            </a:pPr>
            <a:r>
              <a:rPr lang="en-US" altLang="en-US" sz="2200" dirty="0" smtClean="0"/>
              <a:t>Evaluating multiple exposure variables for causation</a:t>
            </a:r>
          </a:p>
          <a:p>
            <a:pPr lvl="1">
              <a:lnSpc>
                <a:spcPct val="90000"/>
              </a:lnSpc>
            </a:pPr>
            <a:endParaRPr lang="en-US" altLang="en-US" sz="900" dirty="0" smtClean="0"/>
          </a:p>
          <a:p>
            <a:pPr lvl="1">
              <a:lnSpc>
                <a:spcPct val="90000"/>
              </a:lnSpc>
            </a:pPr>
            <a:r>
              <a:rPr lang="en-US" altLang="en-US" sz="2200" dirty="0" smtClean="0"/>
              <a:t>Prediction of outcome by a set of variables (even if non-causal variables)</a:t>
            </a:r>
          </a:p>
          <a:p>
            <a:pPr lvl="1">
              <a:lnSpc>
                <a:spcPct val="90000"/>
              </a:lnSpc>
            </a:pPr>
            <a:endParaRPr lang="en-US" altLang="en-US" sz="900" dirty="0"/>
          </a:p>
          <a:p>
            <a:pPr lvl="1">
              <a:lnSpc>
                <a:spcPct val="90000"/>
              </a:lnSpc>
            </a:pPr>
            <a:r>
              <a:rPr lang="en-US" altLang="en-US" sz="2200" dirty="0" smtClean="0"/>
              <a:t>Mediation analysis</a:t>
            </a:r>
          </a:p>
          <a:p>
            <a:pPr lvl="1">
              <a:lnSpc>
                <a:spcPct val="90000"/>
              </a:lnSpc>
            </a:pPr>
            <a:endParaRPr lang="en-US" altLang="en-US" sz="2200" dirty="0" smtClean="0"/>
          </a:p>
          <a:p>
            <a:pPr>
              <a:lnSpc>
                <a:spcPct val="90000"/>
              </a:lnSpc>
            </a:pPr>
            <a:r>
              <a:rPr lang="en-US" altLang="en-US" sz="2200" dirty="0" smtClean="0"/>
              <a:t>The first (evaluating multiple exposures) requires the same principles as testing single exposure; there is no shortcut when evaluating multiple ones</a:t>
            </a:r>
          </a:p>
          <a:p>
            <a:pPr>
              <a:lnSpc>
                <a:spcPct val="90000"/>
              </a:lnSpc>
            </a:pPr>
            <a:endParaRPr lang="en-US" altLang="en-US" sz="2200" dirty="0"/>
          </a:p>
          <a:p>
            <a:pPr>
              <a:lnSpc>
                <a:spcPct val="90000"/>
              </a:lnSpc>
            </a:pPr>
            <a:r>
              <a:rPr lang="en-US" altLang="en-US" sz="2200" dirty="0" smtClean="0"/>
              <a:t>These latter two (prediction and mediation) require different approaches to decide what variables to adjust for</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160341"/>
            <a:ext cx="6248400" cy="639762"/>
          </a:xfrm>
        </p:spPr>
        <p:txBody>
          <a:bodyPr/>
          <a:lstStyle/>
          <a:p>
            <a:r>
              <a:rPr lang="en-US" altLang="en-US" dirty="0" smtClean="0"/>
              <a:t>Importance of Overlap of the Confounder</a:t>
            </a:r>
          </a:p>
        </p:txBody>
      </p:sp>
      <p:sp>
        <p:nvSpPr>
          <p:cNvPr id="200706" name="Rectangle 3"/>
          <p:cNvSpPr>
            <a:spLocks noGrp="1" noChangeArrowheads="1"/>
          </p:cNvSpPr>
          <p:nvPr>
            <p:ph type="body" idx="1"/>
          </p:nvPr>
        </p:nvSpPr>
        <p:spPr>
          <a:xfrm>
            <a:off x="152400" y="1227141"/>
            <a:ext cx="6400800" cy="7840662"/>
          </a:xfrm>
        </p:spPr>
        <p:txBody>
          <a:bodyPr/>
          <a:lstStyle/>
          <a:p>
            <a:pPr>
              <a:buFont typeface="Symbol" pitchFamily="18" charset="2"/>
              <a:buNone/>
            </a:pPr>
            <a:r>
              <a:rPr lang="en-US" altLang="en-US" dirty="0" smtClean="0"/>
              <a:t>2. Matching also provides a way to </a:t>
            </a:r>
            <a:r>
              <a:rPr lang="en-US" altLang="en-US" u="sng" dirty="0" smtClean="0"/>
              <a:t>ensure overlap</a:t>
            </a:r>
            <a:r>
              <a:rPr lang="en-US" altLang="en-US" dirty="0" smtClean="0"/>
              <a:t> between comparator groups (e.g., cases/controls)  in the distribution of confounders </a:t>
            </a:r>
            <a:r>
              <a:rPr lang="en-US" altLang="en-US" u="sng" dirty="0" smtClean="0"/>
              <a:t>other than</a:t>
            </a:r>
            <a:r>
              <a:rPr lang="en-US" altLang="en-US" dirty="0" smtClean="0"/>
              <a:t> complex nominal variables</a:t>
            </a:r>
          </a:p>
          <a:p>
            <a:pPr>
              <a:buFont typeface="Symbol" pitchFamily="18" charset="2"/>
              <a:buNone/>
            </a:pPr>
            <a:r>
              <a:rPr lang="en-US" altLang="en-US" dirty="0" smtClean="0"/>
              <a:t>	e.g., Case-control study of prostate cancer -- confounding by age</a:t>
            </a:r>
          </a:p>
          <a:p>
            <a:pPr lvl="1"/>
            <a:r>
              <a:rPr lang="en-US" altLang="en-US" dirty="0" smtClean="0"/>
              <a:t>Cases will have many old individuals</a:t>
            </a:r>
          </a:p>
          <a:p>
            <a:pPr lvl="1"/>
            <a:r>
              <a:rPr lang="en-US" altLang="en-US" dirty="0" smtClean="0"/>
              <a:t>Random sampling of controls, especially in smaller studies, apt not to contain oldest individuals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Matching age distribution of controls to age distribution of cases ensures complete overlap in age between cases and controls </a:t>
            </a:r>
          </a:p>
        </p:txBody>
      </p:sp>
      <p:sp>
        <p:nvSpPr>
          <p:cNvPr id="200707" name="Freeform 4"/>
          <p:cNvSpPr>
            <a:spLocks/>
          </p:cNvSpPr>
          <p:nvPr/>
        </p:nvSpPr>
        <p:spPr bwMode="auto">
          <a:xfrm>
            <a:off x="3048000" y="4960938"/>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dirty="0"/>
          </a:p>
        </p:txBody>
      </p:sp>
      <p:sp>
        <p:nvSpPr>
          <p:cNvPr id="200708" name="Freeform 7"/>
          <p:cNvSpPr>
            <a:spLocks/>
          </p:cNvSpPr>
          <p:nvPr/>
        </p:nvSpPr>
        <p:spPr bwMode="auto">
          <a:xfrm>
            <a:off x="2209800" y="4960938"/>
            <a:ext cx="1371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dirty="0"/>
          </a:p>
        </p:txBody>
      </p:sp>
      <p:sp>
        <p:nvSpPr>
          <p:cNvPr id="57350" name="Text Box 8"/>
          <p:cNvSpPr txBox="1">
            <a:spLocks noChangeArrowheads="1"/>
          </p:cNvSpPr>
          <p:nvPr/>
        </p:nvSpPr>
        <p:spPr bwMode="auto">
          <a:xfrm>
            <a:off x="4038600" y="4537075"/>
            <a:ext cx="990600" cy="407032"/>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cases</a:t>
            </a:r>
          </a:p>
        </p:txBody>
      </p:sp>
      <p:sp>
        <p:nvSpPr>
          <p:cNvPr id="57351" name="Text Box 9"/>
          <p:cNvSpPr txBox="1">
            <a:spLocks noChangeArrowheads="1"/>
          </p:cNvSpPr>
          <p:nvPr/>
        </p:nvSpPr>
        <p:spPr bwMode="auto">
          <a:xfrm>
            <a:off x="1676400" y="4537075"/>
            <a:ext cx="1295400" cy="407032"/>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controls</a:t>
            </a:r>
          </a:p>
        </p:txBody>
      </p:sp>
      <p:sp>
        <p:nvSpPr>
          <p:cNvPr id="200711" name="Line 10"/>
          <p:cNvSpPr>
            <a:spLocks noChangeShapeType="1"/>
          </p:cNvSpPr>
          <p:nvPr/>
        </p:nvSpPr>
        <p:spPr bwMode="auto">
          <a:xfrm flipH="1">
            <a:off x="3886200" y="4800600"/>
            <a:ext cx="381000" cy="400050"/>
          </a:xfrm>
          <a:prstGeom prst="line">
            <a:avLst/>
          </a:prstGeom>
          <a:noFill/>
          <a:ln w="9525">
            <a:noFill/>
            <a:round/>
            <a:headEnd/>
            <a:tailEnd/>
          </a:ln>
        </p:spPr>
        <p:txBody>
          <a:bodyPr lIns="95125" tIns="49148" rIns="95125" bIns="49148"/>
          <a:lstStyle/>
          <a:p>
            <a:endParaRPr lang="en-US" dirty="0"/>
          </a:p>
        </p:txBody>
      </p:sp>
      <p:sp>
        <p:nvSpPr>
          <p:cNvPr id="200712" name="Line 11"/>
          <p:cNvSpPr>
            <a:spLocks noChangeShapeType="1"/>
          </p:cNvSpPr>
          <p:nvPr/>
        </p:nvSpPr>
        <p:spPr bwMode="auto">
          <a:xfrm>
            <a:off x="2057400" y="4960941"/>
            <a:ext cx="228600" cy="319087"/>
          </a:xfrm>
          <a:prstGeom prst="line">
            <a:avLst/>
          </a:prstGeom>
          <a:noFill/>
          <a:ln w="9525">
            <a:solidFill>
              <a:schemeClr val="tx1"/>
            </a:solidFill>
            <a:round/>
            <a:headEnd/>
            <a:tailEnd type="triangle" w="med" len="med"/>
          </a:ln>
        </p:spPr>
        <p:txBody>
          <a:bodyPr lIns="95125" tIns="49148" rIns="95125" bIns="49148"/>
          <a:lstStyle/>
          <a:p>
            <a:endParaRPr lang="en-US" dirty="0"/>
          </a:p>
        </p:txBody>
      </p:sp>
      <p:sp>
        <p:nvSpPr>
          <p:cNvPr id="200713" name="Line 12"/>
          <p:cNvSpPr>
            <a:spLocks noChangeShapeType="1"/>
          </p:cNvSpPr>
          <p:nvPr/>
        </p:nvSpPr>
        <p:spPr bwMode="auto">
          <a:xfrm flipH="1">
            <a:off x="3962400" y="4960941"/>
            <a:ext cx="304800" cy="239712"/>
          </a:xfrm>
          <a:prstGeom prst="line">
            <a:avLst/>
          </a:prstGeom>
          <a:noFill/>
          <a:ln w="9525">
            <a:solidFill>
              <a:schemeClr val="tx1"/>
            </a:solidFill>
            <a:round/>
            <a:headEnd/>
            <a:tailEnd type="triangle" w="med" len="med"/>
          </a:ln>
        </p:spPr>
        <p:txBody>
          <a:bodyPr lIns="95125" tIns="49148" rIns="95125" bIns="49148"/>
          <a:lstStyle/>
          <a:p>
            <a:endParaRPr lang="en-US" dirty="0"/>
          </a:p>
        </p:txBody>
      </p:sp>
      <p:grpSp>
        <p:nvGrpSpPr>
          <p:cNvPr id="200714" name="Group 14"/>
          <p:cNvGrpSpPr>
            <a:grpSpLocks/>
          </p:cNvGrpSpPr>
          <p:nvPr/>
        </p:nvGrpSpPr>
        <p:grpSpPr bwMode="auto">
          <a:xfrm>
            <a:off x="1600200" y="4721226"/>
            <a:ext cx="3352800" cy="1525588"/>
            <a:chOff x="1008" y="2592"/>
            <a:chExt cx="2112" cy="916"/>
          </a:xfrm>
        </p:grpSpPr>
        <p:sp>
          <p:nvSpPr>
            <p:cNvPr id="200722"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dirty="0"/>
            </a:p>
          </p:txBody>
        </p:sp>
        <p:sp>
          <p:nvSpPr>
            <p:cNvPr id="200723"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dirty="0"/>
            </a:p>
          </p:txBody>
        </p:sp>
        <p:sp>
          <p:nvSpPr>
            <p:cNvPr id="57364" name="Text Box 13"/>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grpSp>
        <p:nvGrpSpPr>
          <p:cNvPr id="200715" name="Group 15"/>
          <p:cNvGrpSpPr>
            <a:grpSpLocks/>
          </p:cNvGrpSpPr>
          <p:nvPr/>
        </p:nvGrpSpPr>
        <p:grpSpPr bwMode="auto">
          <a:xfrm>
            <a:off x="1600200" y="7616824"/>
            <a:ext cx="3352800" cy="1527172"/>
            <a:chOff x="1008" y="2592"/>
            <a:chExt cx="2112" cy="916"/>
          </a:xfrm>
        </p:grpSpPr>
        <p:sp>
          <p:nvSpPr>
            <p:cNvPr id="200719"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dirty="0"/>
            </a:p>
          </p:txBody>
        </p:sp>
        <p:sp>
          <p:nvSpPr>
            <p:cNvPr id="200720"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dirty="0"/>
            </a:p>
          </p:txBody>
        </p:sp>
        <p:sp>
          <p:nvSpPr>
            <p:cNvPr id="57361" name="Text Box 18"/>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sp>
        <p:nvSpPr>
          <p:cNvPr id="200716" name="Freeform 19"/>
          <p:cNvSpPr>
            <a:spLocks/>
          </p:cNvSpPr>
          <p:nvPr/>
        </p:nvSpPr>
        <p:spPr bwMode="auto">
          <a:xfrm>
            <a:off x="3276600" y="7810501"/>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dirty="0"/>
          </a:p>
        </p:txBody>
      </p:sp>
      <p:sp>
        <p:nvSpPr>
          <p:cNvPr id="200717" name="Freeform 20"/>
          <p:cNvSpPr>
            <a:spLocks/>
          </p:cNvSpPr>
          <p:nvPr/>
        </p:nvSpPr>
        <p:spPr bwMode="auto">
          <a:xfrm>
            <a:off x="3200400" y="7696202"/>
            <a:ext cx="1143000" cy="960438"/>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dirty="0"/>
          </a:p>
        </p:txBody>
      </p:sp>
      <p:sp>
        <p:nvSpPr>
          <p:cNvPr id="22" name="Rectangle 2"/>
          <p:cNvSpPr txBox="1">
            <a:spLocks noChangeArrowheads="1"/>
          </p:cNvSpPr>
          <p:nvPr/>
        </p:nvSpPr>
        <p:spPr bwMode="auto">
          <a:xfrm>
            <a:off x="-1676400" y="731842"/>
            <a:ext cx="6248400" cy="639762"/>
          </a:xfrm>
          <a:prstGeom prst="rect">
            <a:avLst/>
          </a:prstGeom>
          <a:noFill/>
          <a:ln w="9525">
            <a:noFill/>
            <a:miter lim="800000"/>
            <a:headEnd/>
            <a:tailEnd/>
          </a:ln>
          <a:effectLst/>
        </p:spPr>
        <p:txBody>
          <a:bodyPr anchor="ctr"/>
          <a:lstStyle/>
          <a:p>
            <a:pPr algn="ctr" eaLnBrk="0" hangingPunct="0">
              <a:defRPr/>
            </a:pPr>
            <a:r>
              <a:rPr lang="en-US" b="1" kern="0" dirty="0">
                <a:solidFill>
                  <a:srgbClr val="FF0000"/>
                </a:solidFill>
                <a:latin typeface="+mj-lt"/>
                <a:ea typeface="+mj-ea"/>
                <a:cs typeface="+mj-cs"/>
              </a:rPr>
              <a:t>From Last Week</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304800" y="152402"/>
            <a:ext cx="6400800" cy="747713"/>
          </a:xfrm>
        </p:spPr>
        <p:txBody>
          <a:bodyPr/>
          <a:lstStyle/>
          <a:p>
            <a:r>
              <a:rPr lang="en-US" altLang="en-US" dirty="0" smtClean="0"/>
              <a:t>Importance of Overlap of the Confounder</a:t>
            </a:r>
          </a:p>
        </p:txBody>
      </p:sp>
      <p:sp>
        <p:nvSpPr>
          <p:cNvPr id="202754" name="Content Placeholder 2"/>
          <p:cNvSpPr>
            <a:spLocks noGrp="1"/>
          </p:cNvSpPr>
          <p:nvPr>
            <p:ph idx="1"/>
          </p:nvPr>
        </p:nvSpPr>
        <p:spPr>
          <a:xfrm>
            <a:off x="76200" y="914400"/>
            <a:ext cx="6477000" cy="7519988"/>
          </a:xfrm>
        </p:spPr>
        <p:txBody>
          <a:bodyPr/>
          <a:lstStyle/>
          <a:p>
            <a:r>
              <a:rPr lang="en-US" altLang="en-US" dirty="0" smtClean="0"/>
              <a:t>Overlap is guaranteed in restriction, and matching; overlap theoretically guaranteed in randomization</a:t>
            </a:r>
          </a:p>
          <a:p>
            <a:endParaRPr lang="en-US" altLang="en-US" dirty="0" smtClean="0"/>
          </a:p>
          <a:p>
            <a:r>
              <a:rPr lang="en-US" altLang="en-US" dirty="0" smtClean="0"/>
              <a:t>But </a:t>
            </a:r>
            <a:r>
              <a:rPr lang="en-US" altLang="en-US" u="sng" dirty="0" smtClean="0"/>
              <a:t>not guaranteed</a:t>
            </a:r>
            <a:r>
              <a:rPr lang="en-US" altLang="en-US" dirty="0" smtClean="0"/>
              <a:t> in stratification or regression</a:t>
            </a:r>
          </a:p>
          <a:p>
            <a:endParaRPr lang="en-US" altLang="en-US" dirty="0" smtClean="0"/>
          </a:p>
          <a:p>
            <a:r>
              <a:rPr lang="en-US" altLang="en-US" dirty="0" smtClean="0"/>
              <a:t>In stratification, lack of overlap will result in unused strata and wasted data</a:t>
            </a:r>
          </a:p>
          <a:p>
            <a:endParaRPr lang="en-US" altLang="en-US" dirty="0" smtClean="0"/>
          </a:p>
          <a:p>
            <a:r>
              <a:rPr lang="en-US" altLang="en-US" dirty="0" smtClean="0"/>
              <a:t>In regression, certain assumptions are made about the non-overlap zones (based on behavior of the data in overlap zones)</a:t>
            </a:r>
          </a:p>
          <a:p>
            <a:pPr lvl="1"/>
            <a:r>
              <a:rPr lang="en-US" altLang="en-US" dirty="0" smtClean="0"/>
              <a:t>Typically without the investigator being aware</a:t>
            </a:r>
          </a:p>
          <a:p>
            <a:pPr lvl="1"/>
            <a:r>
              <a:rPr lang="en-US" altLang="en-US" dirty="0" smtClean="0"/>
              <a:t>Can lead to bias</a:t>
            </a:r>
          </a:p>
          <a:p>
            <a:endParaRPr lang="en-US" altLang="en-US" dirty="0" smtClean="0"/>
          </a:p>
          <a:p>
            <a:r>
              <a:rPr lang="en-US" altLang="en-US" dirty="0" smtClean="0"/>
              <a:t>Advice</a:t>
            </a:r>
          </a:p>
          <a:p>
            <a:pPr lvl="1"/>
            <a:r>
              <a:rPr lang="en-US" altLang="en-US" dirty="0" smtClean="0"/>
              <a:t>Look for presence of overlap of confounder distributions between comparator groups </a:t>
            </a:r>
          </a:p>
          <a:p>
            <a:pPr lvl="1"/>
            <a:r>
              <a:rPr lang="en-US" altLang="en-US" dirty="0" smtClean="0"/>
              <a:t>Propensity scores are easiest approach</a:t>
            </a:r>
          </a:p>
          <a:p>
            <a:pPr lvl="2"/>
            <a:r>
              <a:rPr lang="en-US" altLang="en-US" dirty="0" smtClean="0"/>
              <a:t>Lack of overlap also called:</a:t>
            </a:r>
          </a:p>
          <a:p>
            <a:pPr lvl="3"/>
            <a:r>
              <a:rPr lang="en-US" altLang="en-US" dirty="0" smtClean="0"/>
              <a:t>Positivity violation</a:t>
            </a:r>
          </a:p>
          <a:p>
            <a:pPr lvl="3"/>
            <a:r>
              <a:rPr lang="en-US" altLang="en-US" dirty="0" smtClean="0"/>
              <a:t>Experimental treatment allocation (ETA) violation</a:t>
            </a:r>
          </a:p>
          <a:p>
            <a:endParaRPr lang="en-US"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Rectangle 2"/>
          <p:cNvSpPr>
            <a:spLocks noGrp="1" noChangeArrowheads="1"/>
          </p:cNvSpPr>
          <p:nvPr>
            <p:ph type="title"/>
          </p:nvPr>
        </p:nvSpPr>
        <p:spPr>
          <a:xfrm>
            <a:off x="0" y="2"/>
            <a:ext cx="6858000" cy="739775"/>
          </a:xfrm>
        </p:spPr>
        <p:txBody>
          <a:bodyPr lIns="87312" tIns="42862" rIns="87312" bIns="42862" anchor="b"/>
          <a:lstStyle/>
          <a:p>
            <a:r>
              <a:rPr lang="en-US" altLang="en-US" dirty="0" smtClean="0"/>
              <a:t>Effect-Measure Modification</a:t>
            </a:r>
          </a:p>
        </p:txBody>
      </p:sp>
      <p:graphicFrame>
        <p:nvGraphicFramePr>
          <p:cNvPr id="1148" name="Object 124"/>
          <p:cNvGraphicFramePr>
            <a:graphicFrameLocks/>
          </p:cNvGraphicFramePr>
          <p:nvPr>
            <p:extLst>
              <p:ext uri="{D42A27DB-BD31-4B8C-83A1-F6EECF244321}">
                <p14:modId xmlns:p14="http://schemas.microsoft.com/office/powerpoint/2010/main" val="2231260207"/>
              </p:ext>
            </p:extLst>
          </p:nvPr>
        </p:nvGraphicFramePr>
        <p:xfrm>
          <a:off x="3276600" y="2667005"/>
          <a:ext cx="3470275" cy="1390649"/>
        </p:xfrm>
        <a:graphic>
          <a:graphicData uri="http://schemas.openxmlformats.org/presentationml/2006/ole">
            <mc:AlternateContent xmlns:mc="http://schemas.openxmlformats.org/markup-compatibility/2006">
              <mc:Choice xmlns:v="urn:schemas-microsoft-com:vml" Requires="v">
                <p:oleObj spid="_x0000_s1544" name="Document" r:id="rId4" imgW="3511296" imgH="1350264" progId="Word.Document.8">
                  <p:embed/>
                </p:oleObj>
              </mc:Choice>
              <mc:Fallback>
                <p:oleObj name="Document" r:id="rId4" imgW="3511296" imgH="1350264" progId="Word.Document.8">
                  <p:embed/>
                  <p:pic>
                    <p:nvPicPr>
                      <p:cNvPr id="0" name="Picture 1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5"/>
                        <a:ext cx="3470275" cy="139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2" name="Text Box 7"/>
          <p:cNvSpPr txBox="1">
            <a:spLocks noChangeArrowheads="1"/>
          </p:cNvSpPr>
          <p:nvPr/>
        </p:nvSpPr>
        <p:spPr bwMode="auto">
          <a:xfrm>
            <a:off x="228600" y="2590799"/>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Stratified</a:t>
            </a:r>
            <a:endParaRPr lang="en-US" altLang="en-US" sz="1600" dirty="0"/>
          </a:p>
        </p:txBody>
      </p:sp>
      <p:sp>
        <p:nvSpPr>
          <p:cNvPr id="1153" name="Text Box 8"/>
          <p:cNvSpPr>
            <a:spLocks noGrp="1" noChangeArrowheads="1"/>
          </p:cNvSpPr>
          <p:nvPr>
            <p:ph type="body" idx="1"/>
          </p:nvPr>
        </p:nvSpPr>
        <p:spPr>
          <a:xfrm>
            <a:off x="533400" y="1679578"/>
            <a:ext cx="5830888" cy="7121526"/>
          </a:xfrm>
        </p:spPr>
        <p:txBody>
          <a:bodyPr lIns="87312" tIns="42862" rIns="87312" bIns="42862"/>
          <a:lstStyle/>
          <a:p>
            <a:pPr>
              <a:spcBef>
                <a:spcPct val="50000"/>
              </a:spcBef>
              <a:buFontTx/>
              <a:buNone/>
            </a:pPr>
            <a:r>
              <a:rPr lang="en-US" altLang="en-US" sz="1800" dirty="0" smtClean="0"/>
              <a:t> </a:t>
            </a:r>
            <a:endParaRPr lang="en-US" altLang="en-US" sz="1400" dirty="0" smtClean="0"/>
          </a:p>
        </p:txBody>
      </p:sp>
      <p:sp>
        <p:nvSpPr>
          <p:cNvPr id="1154" name="Rectangle 14"/>
          <p:cNvSpPr>
            <a:spLocks noChangeArrowheads="1"/>
          </p:cNvSpPr>
          <p:nvPr/>
        </p:nvSpPr>
        <p:spPr bwMode="auto">
          <a:xfrm>
            <a:off x="609600" y="5680075"/>
            <a:ext cx="5830888" cy="1760538"/>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dirty="0">
              <a:latin typeface="Arial" charset="0"/>
            </a:endParaRPr>
          </a:p>
        </p:txBody>
      </p:sp>
      <p:graphicFrame>
        <p:nvGraphicFramePr>
          <p:cNvPr id="1149" name="Object 125"/>
          <p:cNvGraphicFramePr>
            <a:graphicFrameLocks/>
          </p:cNvGraphicFramePr>
          <p:nvPr/>
        </p:nvGraphicFramePr>
        <p:xfrm>
          <a:off x="762006" y="990601"/>
          <a:ext cx="4575175" cy="1797050"/>
        </p:xfrm>
        <a:graphic>
          <a:graphicData uri="http://schemas.openxmlformats.org/presentationml/2006/ole">
            <mc:AlternateContent xmlns:mc="http://schemas.openxmlformats.org/markup-compatibility/2006">
              <mc:Choice xmlns:v="urn:schemas-microsoft-com:vml" Requires="v">
                <p:oleObj spid="_x0000_s1545" name="Document" r:id="rId6" imgW="4367784" imgH="1716024" progId="Word.Document.8">
                  <p:embed/>
                </p:oleObj>
              </mc:Choice>
              <mc:Fallback>
                <p:oleObj name="Document" r:id="rId6" imgW="4367784" imgH="1716024" progId="Word.Document.8">
                  <p:embed/>
                  <p:pic>
                    <p:nvPicPr>
                      <p:cNvPr id="0" name="Picture 1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6" y="990601"/>
                        <a:ext cx="457517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5" name="Line 5"/>
          <p:cNvSpPr>
            <a:spLocks noChangeShapeType="1"/>
          </p:cNvSpPr>
          <p:nvPr/>
        </p:nvSpPr>
        <p:spPr bwMode="auto">
          <a:xfrm flipH="1">
            <a:off x="3429000" y="2362201"/>
            <a:ext cx="228600" cy="2286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56" name="Line 6"/>
          <p:cNvSpPr>
            <a:spLocks noChangeShapeType="1"/>
          </p:cNvSpPr>
          <p:nvPr/>
        </p:nvSpPr>
        <p:spPr bwMode="auto">
          <a:xfrm>
            <a:off x="3657600" y="2362201"/>
            <a:ext cx="228600" cy="2286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57" name="Text Box 9"/>
          <p:cNvSpPr txBox="1">
            <a:spLocks noChangeArrowheads="1"/>
          </p:cNvSpPr>
          <p:nvPr/>
        </p:nvSpPr>
        <p:spPr bwMode="auto">
          <a:xfrm>
            <a:off x="228600" y="9144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Arial" charset="0"/>
              </a:rPr>
              <a:t>Crude</a:t>
            </a:r>
            <a:endParaRPr lang="en-US" altLang="en-US" sz="1600" dirty="0"/>
          </a:p>
        </p:txBody>
      </p:sp>
      <p:sp>
        <p:nvSpPr>
          <p:cNvPr id="1158" name="Text Box 10"/>
          <p:cNvSpPr txBox="1">
            <a:spLocks noChangeArrowheads="1"/>
          </p:cNvSpPr>
          <p:nvPr/>
        </p:nvSpPr>
        <p:spPr bwMode="auto">
          <a:xfrm>
            <a:off x="3886200" y="20574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1" dirty="0"/>
              <a:t>No Caffeine Use</a:t>
            </a:r>
          </a:p>
        </p:txBody>
      </p:sp>
      <p:sp>
        <p:nvSpPr>
          <p:cNvPr id="1159" name="Text Box 11"/>
          <p:cNvSpPr txBox="1">
            <a:spLocks noChangeArrowheads="1"/>
          </p:cNvSpPr>
          <p:nvPr/>
        </p:nvSpPr>
        <p:spPr bwMode="auto">
          <a:xfrm>
            <a:off x="2133600" y="20574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1" dirty="0"/>
              <a:t>Heavy Caffeine Use</a:t>
            </a:r>
          </a:p>
        </p:txBody>
      </p:sp>
      <p:sp>
        <p:nvSpPr>
          <p:cNvPr id="1160" name="Text Box 12"/>
          <p:cNvSpPr txBox="1">
            <a:spLocks noChangeArrowheads="1"/>
          </p:cNvSpPr>
          <p:nvPr/>
        </p:nvSpPr>
        <p:spPr bwMode="auto">
          <a:xfrm>
            <a:off x="5257800" y="17526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t>PR </a:t>
            </a:r>
            <a:r>
              <a:rPr lang="en-US" altLang="en-US" sz="2000" b="1" baseline="-25000" dirty="0"/>
              <a:t>crude</a:t>
            </a:r>
            <a:r>
              <a:rPr lang="en-US" altLang="en-US" sz="1800" b="1" baseline="-25000" dirty="0"/>
              <a:t> </a:t>
            </a:r>
            <a:r>
              <a:rPr lang="en-US" altLang="en-US" sz="1800" b="1" dirty="0"/>
              <a:t>= 1.7</a:t>
            </a:r>
            <a:endParaRPr lang="en-US" altLang="en-US" sz="2000" b="1" dirty="0"/>
          </a:p>
        </p:txBody>
      </p:sp>
      <p:sp>
        <p:nvSpPr>
          <p:cNvPr id="1161" name="Text Box 13"/>
          <p:cNvSpPr txBox="1">
            <a:spLocks noChangeArrowheads="1"/>
          </p:cNvSpPr>
          <p:nvPr/>
        </p:nvSpPr>
        <p:spPr bwMode="auto">
          <a:xfrm>
            <a:off x="3505200" y="38862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PR</a:t>
            </a:r>
            <a:r>
              <a:rPr lang="en-US" altLang="en-US" sz="2000" b="1" baseline="-25000" dirty="0"/>
              <a:t>no</a:t>
            </a:r>
            <a:r>
              <a:rPr lang="en-US" altLang="en-US" sz="2000" b="1" dirty="0"/>
              <a:t> </a:t>
            </a:r>
            <a:r>
              <a:rPr lang="en-US" altLang="en-US" sz="2000" b="1" baseline="-25000" dirty="0"/>
              <a:t>caffeine use </a:t>
            </a:r>
            <a:r>
              <a:rPr lang="en-US" altLang="en-US" sz="2000" b="1" dirty="0"/>
              <a:t>= 2.4</a:t>
            </a:r>
          </a:p>
        </p:txBody>
      </p:sp>
      <p:graphicFrame>
        <p:nvGraphicFramePr>
          <p:cNvPr id="1150" name="Object 126"/>
          <p:cNvGraphicFramePr>
            <a:graphicFrameLocks/>
          </p:cNvGraphicFramePr>
          <p:nvPr>
            <p:extLst>
              <p:ext uri="{D42A27DB-BD31-4B8C-83A1-F6EECF244321}">
                <p14:modId xmlns:p14="http://schemas.microsoft.com/office/powerpoint/2010/main" val="1100788030"/>
              </p:ext>
            </p:extLst>
          </p:nvPr>
        </p:nvGraphicFramePr>
        <p:xfrm>
          <a:off x="76200" y="2667002"/>
          <a:ext cx="3276600" cy="1408113"/>
        </p:xfrm>
        <a:graphic>
          <a:graphicData uri="http://schemas.openxmlformats.org/presentationml/2006/ole">
            <mc:AlternateContent xmlns:mc="http://schemas.openxmlformats.org/markup-compatibility/2006">
              <mc:Choice xmlns:v="urn:schemas-microsoft-com:vml" Requires="v">
                <p:oleObj spid="_x0000_s1546" name="Document" r:id="rId8" imgW="3267456" imgH="1350264" progId="Word.Document.8">
                  <p:embed/>
                </p:oleObj>
              </mc:Choice>
              <mc:Fallback>
                <p:oleObj name="Document" r:id="rId8" imgW="3267456" imgH="1350264" progId="Word.Document.8">
                  <p:embed/>
                  <p:pic>
                    <p:nvPicPr>
                      <p:cNvPr id="0" name="Picture 1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667002"/>
                        <a:ext cx="3276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2" name="Text Box 16"/>
          <p:cNvSpPr txBox="1">
            <a:spLocks noChangeArrowheads="1"/>
          </p:cNvSpPr>
          <p:nvPr/>
        </p:nvSpPr>
        <p:spPr bwMode="auto">
          <a:xfrm>
            <a:off x="304800" y="38862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t>PR</a:t>
            </a:r>
            <a:r>
              <a:rPr lang="en-US" altLang="en-US" sz="2000" b="1" baseline="-25000" dirty="0"/>
              <a:t>caffeine</a:t>
            </a:r>
            <a:r>
              <a:rPr lang="en-US" altLang="en-US" sz="2000" b="1" baseline="-25000" dirty="0"/>
              <a:t> use </a:t>
            </a:r>
            <a:r>
              <a:rPr lang="en-US" altLang="en-US" sz="2000" b="1" dirty="0"/>
              <a:t>= 0.7</a:t>
            </a:r>
          </a:p>
        </p:txBody>
      </p:sp>
      <p:sp>
        <p:nvSpPr>
          <p:cNvPr id="72721" name="Rectangle 17"/>
          <p:cNvSpPr>
            <a:spLocks noChangeArrowheads="1"/>
          </p:cNvSpPr>
          <p:nvPr/>
        </p:nvSpPr>
        <p:spPr bwMode="auto">
          <a:xfrm>
            <a:off x="0" y="4800601"/>
            <a:ext cx="7467600" cy="2492990"/>
          </a:xfrm>
          <a:prstGeom prst="rect">
            <a:avLst/>
          </a:prstGeom>
          <a:noFill/>
          <a:ln w="9525">
            <a:noFill/>
            <a:miter lim="800000"/>
            <a:headEnd/>
            <a:tailEnd/>
          </a:ln>
        </p:spPr>
        <p:txBody>
          <a:bodyPr>
            <a:spAutoFit/>
          </a:bodyPr>
          <a:lstStyle/>
          <a:p>
            <a:pPr eaLnBrk="0" hangingPunct="0"/>
            <a:endParaRPr lang="en-US" altLang="en-US" sz="1200" b="1" dirty="0">
              <a:latin typeface="Courier"/>
            </a:endParaRPr>
          </a:p>
          <a:p>
            <a:pPr eaLnBrk="0" hangingPunct="0"/>
            <a:r>
              <a:rPr lang="en-US" altLang="en-US" sz="1200" b="1" dirty="0">
                <a:latin typeface="Courier"/>
              </a:rPr>
              <a:t>. cs delayed smoking, by(caffeine)</a:t>
            </a:r>
          </a:p>
          <a:p>
            <a:pPr eaLnBrk="0" hangingPunct="0"/>
            <a:r>
              <a:rPr lang="en-US" altLang="en-US" sz="1200" b="1" dirty="0">
                <a:latin typeface="Courier"/>
              </a:rPr>
              <a:t>        </a:t>
            </a:r>
            <a:r>
              <a:rPr lang="en-US" altLang="en-US" sz="1200" b="1" dirty="0" smtClean="0">
                <a:latin typeface="Courier"/>
              </a:rPr>
              <a:t>       caffeine </a:t>
            </a:r>
            <a:r>
              <a:rPr lang="en-US" altLang="en-US" sz="1200" b="1" dirty="0">
                <a:latin typeface="Courier"/>
              </a:rPr>
              <a:t>|       RR      [95% Conf. Interval]    M-H Weight</a:t>
            </a:r>
          </a:p>
          <a:p>
            <a:pPr eaLnBrk="0" hangingPunct="0"/>
            <a:r>
              <a:rPr lang="en-US" altLang="en-US" sz="1200" b="1" dirty="0">
                <a:latin typeface="Courier"/>
              </a:rPr>
              <a:t>-----------------+-------------------------------------------------</a:t>
            </a:r>
          </a:p>
          <a:p>
            <a:pPr eaLnBrk="0" hangingPunct="0"/>
            <a:r>
              <a:rPr lang="en-US" altLang="en-US" sz="1200" b="1" dirty="0">
                <a:latin typeface="Courier"/>
              </a:rPr>
              <a:t>    </a:t>
            </a:r>
            <a:r>
              <a:rPr lang="en-US" altLang="en-US" sz="1200" b="1" dirty="0" smtClean="0">
                <a:latin typeface="Courier"/>
              </a:rPr>
              <a:t>      no </a:t>
            </a:r>
            <a:r>
              <a:rPr lang="en-US" altLang="en-US" sz="1200" b="1" dirty="0">
                <a:latin typeface="Courier"/>
              </a:rPr>
              <a:t>caffeine |   2.414614      1.42165    4.10112      5.486943 </a:t>
            </a:r>
          </a:p>
          <a:p>
            <a:pPr eaLnBrk="0" hangingPunct="0"/>
            <a:r>
              <a:rPr lang="en-US" altLang="en-US" sz="1200" b="1" dirty="0">
                <a:latin typeface="Courier"/>
              </a:rPr>
              <a:t> </a:t>
            </a:r>
            <a:r>
              <a:rPr lang="en-US" altLang="en-US" sz="1200" b="1" dirty="0" smtClean="0">
                <a:latin typeface="Courier"/>
              </a:rPr>
              <a:t>   </a:t>
            </a:r>
            <a:r>
              <a:rPr lang="en-US" altLang="en-US" sz="1200" b="1" dirty="0">
                <a:latin typeface="Courier"/>
              </a:rPr>
              <a:t>heavy caffeine |     .70163     .3493615   1.409099      8.156069 </a:t>
            </a:r>
          </a:p>
          <a:p>
            <a:pPr eaLnBrk="0" hangingPunct="0"/>
            <a:r>
              <a:rPr lang="en-US" altLang="en-US" sz="1200" b="1" dirty="0">
                <a:latin typeface="Courier"/>
              </a:rPr>
              <a:t>-----------------+-------------------------------------------------</a:t>
            </a:r>
          </a:p>
          <a:p>
            <a:pPr eaLnBrk="0" hangingPunct="0"/>
            <a:r>
              <a:rPr lang="en-US" altLang="en-US" sz="1200" b="1" dirty="0">
                <a:latin typeface="Courier"/>
              </a:rPr>
              <a:t>           </a:t>
            </a:r>
            <a:r>
              <a:rPr lang="en-US" altLang="en-US" sz="1200" b="1" dirty="0" smtClean="0">
                <a:latin typeface="Courier"/>
              </a:rPr>
              <a:t>       Crude </a:t>
            </a:r>
            <a:r>
              <a:rPr lang="en-US" altLang="en-US" sz="1200" b="1" dirty="0">
                <a:latin typeface="Courier"/>
              </a:rPr>
              <a:t>|   1.699096     1.114485   2.590369               </a:t>
            </a:r>
          </a:p>
          <a:p>
            <a:pPr eaLnBrk="0" hangingPunct="0"/>
            <a:r>
              <a:rPr lang="en-US" altLang="en-US" sz="1200" b="1" dirty="0">
                <a:latin typeface="Courier"/>
              </a:rPr>
              <a:t>    M-H combined |   1.390557     .9246598   2.091201</a:t>
            </a:r>
          </a:p>
          <a:p>
            <a:pPr eaLnBrk="0" hangingPunct="0"/>
            <a:r>
              <a:rPr lang="en-US" altLang="en-US" sz="1200" b="1" dirty="0">
                <a:latin typeface="Courier"/>
              </a:rPr>
              <a:t>-----------------+-------------------------------------------------</a:t>
            </a:r>
          </a:p>
          <a:p>
            <a:pPr eaLnBrk="0" hangingPunct="0"/>
            <a:r>
              <a:rPr lang="en-US" altLang="en-US" sz="1200" b="1" dirty="0">
                <a:latin typeface="Courier"/>
              </a:rPr>
              <a:t>Test of homogeneity (M-H)      chi2(1) =    7.866  Pr&gt;chi2 = 0.0050</a:t>
            </a:r>
          </a:p>
          <a:p>
            <a:pPr eaLnBrk="0" hangingPunct="0"/>
            <a:endParaRPr lang="en-US" altLang="en-US" dirty="0">
              <a:latin typeface="Courier"/>
            </a:endParaRPr>
          </a:p>
        </p:txBody>
      </p:sp>
      <p:sp>
        <p:nvSpPr>
          <p:cNvPr id="72722" name="Text Box 18"/>
          <p:cNvSpPr txBox="1">
            <a:spLocks noChangeArrowheads="1"/>
          </p:cNvSpPr>
          <p:nvPr/>
        </p:nvSpPr>
        <p:spPr bwMode="auto">
          <a:xfrm>
            <a:off x="36515" y="7239005"/>
            <a:ext cx="6821487" cy="1992853"/>
          </a:xfrm>
          <a:prstGeom prst="rect">
            <a:avLst/>
          </a:prstGeom>
          <a:noFill/>
          <a:ln w="9525">
            <a:noFill/>
            <a:miter lim="800000"/>
            <a:headEnd/>
            <a:tailEnd/>
          </a:ln>
        </p:spPr>
        <p:txBody>
          <a:bodyPr>
            <a:spAutoFit/>
          </a:bodyPr>
          <a:lstStyle/>
          <a:p>
            <a:pPr marL="228600" indent="-228600" eaLnBrk="0" hangingPunct="0">
              <a:spcBef>
                <a:spcPct val="50000"/>
              </a:spcBef>
              <a:buFont typeface="Arial" charset="0"/>
              <a:buChar char="•"/>
            </a:pPr>
            <a:r>
              <a:rPr lang="en-US" altLang="en-US" sz="1900" b="1" dirty="0">
                <a:latin typeface="Arial" charset="0"/>
              </a:rPr>
              <a:t>Report interaction.  Managing confounding by summarizing </a:t>
            </a:r>
            <a:r>
              <a:rPr lang="en-US" altLang="en-US" sz="1900" b="1" dirty="0" smtClean="0">
                <a:latin typeface="Arial" charset="0"/>
              </a:rPr>
              <a:t>the 2 </a:t>
            </a:r>
            <a:r>
              <a:rPr lang="en-US" altLang="en-US" sz="1900" b="1" dirty="0">
                <a:latin typeface="Arial" charset="0"/>
              </a:rPr>
              <a:t>stratum-specific estimates into 1 number is </a:t>
            </a:r>
            <a:r>
              <a:rPr lang="en-US" altLang="en-US" sz="1900" b="1" u="sng" dirty="0">
                <a:latin typeface="Arial" charset="0"/>
              </a:rPr>
              <a:t>not</a:t>
            </a:r>
            <a:r>
              <a:rPr lang="en-US" altLang="en-US" sz="1900" b="1" dirty="0">
                <a:latin typeface="Arial" charset="0"/>
              </a:rPr>
              <a:t> appropriate </a:t>
            </a:r>
            <a:r>
              <a:rPr lang="en-US" altLang="en-US" sz="1900" b="1" dirty="0" smtClean="0">
                <a:latin typeface="Arial" charset="0"/>
              </a:rPr>
              <a:t>&amp; would </a:t>
            </a:r>
            <a:r>
              <a:rPr lang="en-US" altLang="en-US" sz="1900" b="1" dirty="0">
                <a:latin typeface="Arial" charset="0"/>
              </a:rPr>
              <a:t>hide an important </a:t>
            </a:r>
            <a:r>
              <a:rPr lang="en-US" altLang="en-US" sz="1900" b="1" dirty="0" smtClean="0">
                <a:latin typeface="Arial" charset="0"/>
              </a:rPr>
              <a:t>inference.   Instead, </a:t>
            </a:r>
            <a:r>
              <a:rPr lang="en-US" altLang="en-US" sz="1900" b="1" dirty="0">
                <a:latin typeface="Arial" charset="0"/>
              </a:rPr>
              <a:t>show </a:t>
            </a:r>
            <a:r>
              <a:rPr lang="en-US" altLang="en-US" sz="1900" b="1" dirty="0" smtClean="0">
                <a:latin typeface="Arial" charset="0"/>
              </a:rPr>
              <a:t>2 stratum-specific estimates. </a:t>
            </a:r>
            <a:endParaRPr lang="en-US" altLang="en-US" sz="1900" b="1" dirty="0">
              <a:latin typeface="Arial" charset="0"/>
            </a:endParaRPr>
          </a:p>
          <a:p>
            <a:pPr marL="228600" indent="-228600" eaLnBrk="0" hangingPunct="0">
              <a:spcBef>
                <a:spcPct val="50000"/>
              </a:spcBef>
              <a:buFont typeface="Arial" charset="0"/>
              <a:buChar char="•"/>
            </a:pPr>
            <a:r>
              <a:rPr lang="en-US" altLang="en-US" sz="1900" b="1" dirty="0">
                <a:latin typeface="Arial" charset="0"/>
              </a:rPr>
              <a:t>Remember: reporting the 2 stratum-specific estimates IS </a:t>
            </a:r>
            <a:r>
              <a:rPr lang="en-US" altLang="en-US" sz="1900" b="1" dirty="0" smtClean="0">
                <a:latin typeface="Arial" charset="0"/>
              </a:rPr>
              <a:t>still managing </a:t>
            </a:r>
            <a:r>
              <a:rPr lang="en-US" altLang="en-US" sz="1900" b="1" dirty="0">
                <a:latin typeface="Arial" charset="0"/>
              </a:rPr>
              <a:t>any confounding by caffeine use</a:t>
            </a:r>
            <a:endParaRPr lang="en-US" altLang="en-US" sz="1900" dirty="0"/>
          </a:p>
        </p:txBody>
      </p:sp>
      <p:sp>
        <p:nvSpPr>
          <p:cNvPr id="1165" name="Line 22"/>
          <p:cNvSpPr>
            <a:spLocks noChangeShapeType="1"/>
          </p:cNvSpPr>
          <p:nvPr/>
        </p:nvSpPr>
        <p:spPr bwMode="auto">
          <a:xfrm>
            <a:off x="0" y="4800600"/>
            <a:ext cx="6858000" cy="0"/>
          </a:xfrm>
          <a:prstGeom prst="line">
            <a:avLst/>
          </a:prstGeom>
          <a:noFill/>
          <a:ln w="9525">
            <a:solidFill>
              <a:schemeClr val="tx1"/>
            </a:solidFill>
            <a:round/>
            <a:headEnd/>
            <a:tailEnd/>
          </a:ln>
        </p:spPr>
        <p:txBody>
          <a:bodyPr/>
          <a:lstStyle/>
          <a:p>
            <a:endParaRPr lang="en-US" dirty="0"/>
          </a:p>
        </p:txBody>
      </p:sp>
      <p:sp>
        <p:nvSpPr>
          <p:cNvPr id="72727" name="Line 23"/>
          <p:cNvSpPr>
            <a:spLocks noChangeShapeType="1"/>
          </p:cNvSpPr>
          <p:nvPr/>
        </p:nvSpPr>
        <p:spPr bwMode="auto">
          <a:xfrm>
            <a:off x="0" y="7086600"/>
            <a:ext cx="6858000" cy="0"/>
          </a:xfrm>
          <a:prstGeom prst="line">
            <a:avLst/>
          </a:prstGeom>
          <a:noFill/>
          <a:ln w="9525">
            <a:solidFill>
              <a:schemeClr val="tx1"/>
            </a:solidFill>
            <a:round/>
            <a:headEnd/>
            <a:tailEnd/>
          </a:ln>
        </p:spPr>
        <p:txBody>
          <a:bodyPr/>
          <a:lstStyle/>
          <a:p>
            <a:endParaRPr lang="en-US" dirty="0"/>
          </a:p>
        </p:txBody>
      </p:sp>
      <p:sp>
        <p:nvSpPr>
          <p:cNvPr id="1167" name="Oval 25"/>
          <p:cNvSpPr>
            <a:spLocks noChangeArrowheads="1"/>
          </p:cNvSpPr>
          <p:nvPr/>
        </p:nvSpPr>
        <p:spPr bwMode="auto">
          <a:xfrm>
            <a:off x="304800" y="9842500"/>
            <a:ext cx="2895600" cy="432792"/>
          </a:xfrm>
          <a:prstGeom prst="ellipse">
            <a:avLst/>
          </a:prstGeom>
          <a:noFill/>
          <a:ln w="9525" algn="ctr">
            <a:noFill/>
            <a:round/>
            <a:headEnd/>
            <a:tailEnd/>
          </a:ln>
        </p:spPr>
        <p:txBody>
          <a:bodyPr>
            <a:spAutoFit/>
          </a:bodyPr>
          <a:lstStyle/>
          <a:p>
            <a:pPr algn="r" eaLnBrk="0" hangingPunct="0">
              <a:spcBef>
                <a:spcPct val="50000"/>
              </a:spcBef>
            </a:pPr>
            <a:endParaRPr lang="en-US" sz="1400" dirty="0">
              <a:latin typeface="Arial" charset="0"/>
            </a:endParaRPr>
          </a:p>
        </p:txBody>
      </p:sp>
      <p:sp>
        <p:nvSpPr>
          <p:cNvPr id="2" name="TextBox 1"/>
          <p:cNvSpPr txBox="1"/>
          <p:nvPr/>
        </p:nvSpPr>
        <p:spPr>
          <a:xfrm>
            <a:off x="5181600" y="5486400"/>
            <a:ext cx="1676400" cy="1077218"/>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Report or ignore interaction</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7" grpId="0" animBg="1"/>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9" name="Rectangle 2"/>
          <p:cNvSpPr>
            <a:spLocks noGrp="1" noChangeArrowheads="1"/>
          </p:cNvSpPr>
          <p:nvPr>
            <p:ph type="title"/>
          </p:nvPr>
        </p:nvSpPr>
        <p:spPr>
          <a:xfrm>
            <a:off x="0" y="152402"/>
            <a:ext cx="6858000" cy="747713"/>
          </a:xfrm>
        </p:spPr>
        <p:txBody>
          <a:bodyPr/>
          <a:lstStyle/>
          <a:p>
            <a:r>
              <a:rPr lang="en-US" altLang="en-US" dirty="0" smtClean="0"/>
              <a:t>Residual Confounding </a:t>
            </a:r>
            <a:br>
              <a:rPr lang="en-US" altLang="en-US" dirty="0" smtClean="0"/>
            </a:br>
            <a:r>
              <a:rPr lang="en-US" altLang="en-US" dirty="0" smtClean="0"/>
              <a:t> </a:t>
            </a:r>
            <a:r>
              <a:rPr lang="en-US" altLang="en-US" sz="2300" dirty="0" smtClean="0"/>
              <a:t>(i.e. confounding still present after adjustment)</a:t>
            </a:r>
          </a:p>
        </p:txBody>
      </p:sp>
      <p:sp>
        <p:nvSpPr>
          <p:cNvPr id="25640" name="Rectangle 3"/>
          <p:cNvSpPr>
            <a:spLocks noGrp="1" noChangeArrowheads="1"/>
          </p:cNvSpPr>
          <p:nvPr>
            <p:ph type="body" sz="half" idx="1"/>
          </p:nvPr>
        </p:nvSpPr>
        <p:spPr>
          <a:xfrm>
            <a:off x="228600" y="1090619"/>
            <a:ext cx="6038850" cy="7519987"/>
          </a:xfrm>
        </p:spPr>
        <p:txBody>
          <a:bodyPr/>
          <a:lstStyle/>
          <a:p>
            <a:pPr>
              <a:buFontTx/>
              <a:buNone/>
            </a:pPr>
            <a:r>
              <a:rPr lang="en-US" altLang="en-US" sz="2400" u="sng" dirty="0" smtClean="0"/>
              <a:t>Four Mechanisms</a:t>
            </a:r>
          </a:p>
          <a:p>
            <a:pPr>
              <a:buFontTx/>
              <a:buAutoNum type="arabicPeriod"/>
            </a:pPr>
            <a:r>
              <a:rPr lang="en-US" altLang="en-US" sz="2400" dirty="0" smtClean="0"/>
              <a:t>Categorization of confounder too broad</a:t>
            </a:r>
          </a:p>
          <a:p>
            <a:pPr marL="800100" lvl="1" indent="-342900"/>
            <a:r>
              <a:rPr lang="en-US" altLang="en-US" sz="2400" dirty="0" smtClean="0"/>
              <a:t>e.g., Association between natural menopause and prevalent CHD </a:t>
            </a:r>
          </a:p>
          <a:p>
            <a:pPr marL="800100" lvl="1" indent="-342900"/>
            <a:endParaRPr lang="en-US" altLang="en-US" sz="2400" dirty="0" smtClean="0"/>
          </a:p>
          <a:p>
            <a:pPr marL="800100" lvl="1" indent="-342900"/>
            <a:endParaRPr lang="en-US" altLang="en-US" sz="2400" dirty="0" smtClean="0"/>
          </a:p>
          <a:p>
            <a:pPr marL="800100" lvl="1" indent="-342900"/>
            <a:endParaRPr lang="en-US" altLang="en-US" sz="2400" dirty="0" smtClean="0"/>
          </a:p>
          <a:p>
            <a:pPr marL="800100" lvl="1" indent="-342900">
              <a:buFontTx/>
              <a:buNone/>
            </a:pPr>
            <a:endParaRPr lang="en-US" altLang="en-US" sz="2400" dirty="0" smtClean="0"/>
          </a:p>
          <a:p>
            <a:pPr marL="800100" lvl="1" indent="-342900">
              <a:buFontTx/>
              <a:buNone/>
            </a:pPr>
            <a:endParaRPr lang="en-US" altLang="en-US" sz="1800" dirty="0" smtClean="0"/>
          </a:p>
          <a:p>
            <a:pPr marL="800100" lvl="1" indent="-342900">
              <a:buFontTx/>
              <a:buNone/>
            </a:pPr>
            <a:r>
              <a:rPr lang="en-US" altLang="en-US" sz="1800" dirty="0" smtClean="0"/>
              <a:t>Szklo and Nieto</a:t>
            </a:r>
          </a:p>
          <a:p>
            <a:endParaRPr lang="en-US" altLang="en-US" sz="2400" dirty="0" smtClean="0"/>
          </a:p>
        </p:txBody>
      </p:sp>
      <p:graphicFrame>
        <p:nvGraphicFramePr>
          <p:cNvPr id="25638" name="Object 38"/>
          <p:cNvGraphicFramePr>
            <a:graphicFrameLocks noGrp="1" noChangeAspect="1"/>
          </p:cNvGraphicFramePr>
          <p:nvPr>
            <p:ph sz="half" idx="2"/>
          </p:nvPr>
        </p:nvGraphicFramePr>
        <p:xfrm>
          <a:off x="381000" y="3006725"/>
          <a:ext cx="6705600" cy="2098676"/>
        </p:xfrm>
        <a:graphic>
          <a:graphicData uri="http://schemas.openxmlformats.org/presentationml/2006/ole">
            <mc:AlternateContent xmlns:mc="http://schemas.openxmlformats.org/markup-compatibility/2006">
              <mc:Choice xmlns:v="urn:schemas-microsoft-com:vml" Requires="v">
                <p:oleObj spid="_x0000_s25768" name="Document" r:id="rId4" imgW="11805412" imgH="3694569" progId="Word.Document.8">
                  <p:embed/>
                </p:oleObj>
              </mc:Choice>
              <mc:Fallback>
                <p:oleObj name="Document" r:id="rId4" imgW="11805412" imgH="3694569" progId="Word.Documen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06725"/>
                        <a:ext cx="6705600" cy="209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8" name="Rectangle 18"/>
          <p:cNvSpPr>
            <a:spLocks noChangeArrowheads="1"/>
          </p:cNvSpPr>
          <p:nvPr/>
        </p:nvSpPr>
        <p:spPr bwMode="auto">
          <a:xfrm>
            <a:off x="228600" y="5410203"/>
            <a:ext cx="662940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dirty="0">
                <a:latin typeface="Arial" charset="0"/>
              </a:rPr>
              <a:t>Misclassification of confounders </a:t>
            </a:r>
          </a:p>
          <a:p>
            <a:pPr marL="800100" lvl="1" indent="-342900" eaLnBrk="0" hangingPunct="0">
              <a:spcBef>
                <a:spcPct val="20000"/>
              </a:spcBef>
              <a:buFontTx/>
              <a:buChar char="–"/>
            </a:pPr>
            <a:r>
              <a:rPr lang="en-US" altLang="en-US"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800" dirty="0">
              <a:latin typeface="Arial" charset="0"/>
            </a:endParaRPr>
          </a:p>
          <a:p>
            <a:pPr marL="800100" lvl="1" indent="-342900" eaLnBrk="0" hangingPunct="0">
              <a:spcBef>
                <a:spcPct val="20000"/>
              </a:spcBef>
              <a:buFontTx/>
              <a:buChar char="–"/>
            </a:pPr>
            <a:r>
              <a:rPr lang="en-US" altLang="en-US" dirty="0">
                <a:latin typeface="Arial" charset="0"/>
              </a:rPr>
              <a:t>If independent non-differential, will lead to adjusted estimates </a:t>
            </a:r>
            <a:r>
              <a:rPr lang="en-US" altLang="en-US" dirty="0" smtClean="0">
                <a:latin typeface="Arial" charset="0"/>
              </a:rPr>
              <a:t>somewhere </a:t>
            </a:r>
            <a:r>
              <a:rPr lang="en-US" altLang="en-US" dirty="0">
                <a:latin typeface="Arial" charset="0"/>
              </a:rPr>
              <a:t>in between crude and true adjusted</a:t>
            </a:r>
          </a:p>
          <a:p>
            <a:pPr marL="800100" lvl="1" indent="-342900" eaLnBrk="0" hangingPunct="0">
              <a:spcBef>
                <a:spcPct val="20000"/>
              </a:spcBef>
              <a:buFontTx/>
              <a:buChar char="–"/>
            </a:pPr>
            <a:endParaRPr lang="en-US" altLang="en-US" sz="900" dirty="0">
              <a:latin typeface="Arial" charset="0"/>
            </a:endParaRPr>
          </a:p>
          <a:p>
            <a:pPr marL="800100" lvl="1" indent="-342900" eaLnBrk="0" hangingPunct="0">
              <a:spcBef>
                <a:spcPct val="20000"/>
              </a:spcBef>
              <a:buFontTx/>
              <a:buChar char="–"/>
            </a:pPr>
            <a:r>
              <a:rPr lang="en-US" altLang="en-US" dirty="0">
                <a:latin typeface="Arial" charset="0"/>
              </a:rPr>
              <a:t>If differential, can lead to a variety of not easily predictable directions of bias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152402"/>
            <a:ext cx="5829300" cy="747713"/>
          </a:xfrm>
        </p:spPr>
        <p:txBody>
          <a:bodyPr/>
          <a:lstStyle/>
          <a:p>
            <a:r>
              <a:rPr lang="en-US" altLang="en-US" dirty="0" smtClean="0"/>
              <a:t>Residual Confounding</a:t>
            </a:r>
          </a:p>
        </p:txBody>
      </p:sp>
      <p:sp>
        <p:nvSpPr>
          <p:cNvPr id="207874" name="Rectangle 3"/>
          <p:cNvSpPr>
            <a:spLocks noGrp="1" noChangeArrowheads="1"/>
          </p:cNvSpPr>
          <p:nvPr>
            <p:ph type="body" sz="half" idx="1"/>
          </p:nvPr>
        </p:nvSpPr>
        <p:spPr>
          <a:xfrm>
            <a:off x="0" y="709617"/>
            <a:ext cx="6038850" cy="7519987"/>
          </a:xfrm>
        </p:spPr>
        <p:txBody>
          <a:bodyPr/>
          <a:lstStyle/>
          <a:p>
            <a:pPr>
              <a:buFontTx/>
              <a:buNone/>
            </a:pPr>
            <a:r>
              <a:rPr lang="en-US" altLang="en-US" sz="2400" u="sng" dirty="0" smtClean="0"/>
              <a:t>Mechanisms</a:t>
            </a:r>
            <a:r>
              <a:rPr lang="en-US" altLang="en-US" sz="2400" dirty="0" smtClean="0"/>
              <a:t> – cont’d</a:t>
            </a:r>
          </a:p>
        </p:txBody>
      </p:sp>
      <p:sp>
        <p:nvSpPr>
          <p:cNvPr id="207875" name="Rectangle 19"/>
          <p:cNvSpPr>
            <a:spLocks noGrp="1" noChangeArrowheads="1"/>
          </p:cNvSpPr>
          <p:nvPr>
            <p:ph sz="half" idx="2"/>
          </p:nvPr>
        </p:nvSpPr>
        <p:spPr>
          <a:xfrm>
            <a:off x="133357" y="1295403"/>
            <a:ext cx="6570663" cy="1146174"/>
          </a:xfrm>
        </p:spPr>
        <p:txBody>
          <a:bodyPr/>
          <a:lstStyle/>
          <a:p>
            <a:pPr>
              <a:buFontTx/>
              <a:buAutoNum type="arabicPeriod" startAt="3"/>
            </a:pPr>
            <a:r>
              <a:rPr lang="en-US" altLang="en-US" sz="2400" dirty="0" smtClean="0"/>
              <a:t>Variable used for adjustment is imperfect proxy/surrogate  for true confounder</a:t>
            </a:r>
          </a:p>
        </p:txBody>
      </p:sp>
      <p:grpSp>
        <p:nvGrpSpPr>
          <p:cNvPr id="207876" name="Group 29"/>
          <p:cNvGrpSpPr>
            <a:grpSpLocks/>
          </p:cNvGrpSpPr>
          <p:nvPr/>
        </p:nvGrpSpPr>
        <p:grpSpPr bwMode="auto">
          <a:xfrm rot="5400000">
            <a:off x="1530728" y="-349740"/>
            <a:ext cx="3409300" cy="7842593"/>
            <a:chOff x="-233" y="1916"/>
            <a:chExt cx="4818" cy="2606"/>
          </a:xfrm>
        </p:grpSpPr>
        <p:sp>
          <p:nvSpPr>
            <p:cNvPr id="211998" name="Text Box 30"/>
            <p:cNvSpPr txBox="1">
              <a:spLocks noChangeArrowheads="1"/>
            </p:cNvSpPr>
            <p:nvPr/>
          </p:nvSpPr>
          <p:spPr bwMode="auto">
            <a:xfrm rot="16200000" flipH="1">
              <a:off x="1437" y="3087"/>
              <a:ext cx="633" cy="739"/>
            </a:xfrm>
            <a:prstGeom prst="rect">
              <a:avLst/>
            </a:prstGeom>
            <a:noFill/>
            <a:ln w="25400">
              <a:solidFill>
                <a:srgbClr val="FF0000"/>
              </a:solid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CRP level</a:t>
              </a:r>
              <a:endParaRPr lang="en-US" sz="3600" dirty="0">
                <a:solidFill>
                  <a:srgbClr val="000000"/>
                </a:solidFill>
                <a:latin typeface="Arial" charset="0"/>
              </a:endParaRPr>
            </a:p>
          </p:txBody>
        </p:sp>
        <p:sp>
          <p:nvSpPr>
            <p:cNvPr id="211999" name="Line 31"/>
            <p:cNvSpPr>
              <a:spLocks noChangeShapeType="1"/>
            </p:cNvSpPr>
            <p:nvPr/>
          </p:nvSpPr>
          <p:spPr bwMode="auto">
            <a:xfrm flipV="1">
              <a:off x="3444" y="2420"/>
              <a:ext cx="38" cy="86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0" name="Text Box 32"/>
            <p:cNvSpPr txBox="1">
              <a:spLocks noChangeArrowheads="1"/>
            </p:cNvSpPr>
            <p:nvPr/>
          </p:nvSpPr>
          <p:spPr bwMode="auto">
            <a:xfrm rot="16200000">
              <a:off x="3753" y="2565"/>
              <a:ext cx="228" cy="73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12001" name="Text Box 33"/>
            <p:cNvSpPr txBox="1">
              <a:spLocks noChangeArrowheads="1"/>
            </p:cNvSpPr>
            <p:nvPr/>
          </p:nvSpPr>
          <p:spPr bwMode="auto">
            <a:xfrm rot="16200000" flipH="1">
              <a:off x="3196" y="1866"/>
              <a:ext cx="350" cy="73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rot="16200000" flipH="1">
              <a:off x="2896" y="2481"/>
              <a:ext cx="1064" cy="231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Periodontal disease</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12003" name="Text Box 35"/>
            <p:cNvSpPr txBox="1">
              <a:spLocks noChangeArrowheads="1"/>
            </p:cNvSpPr>
            <p:nvPr/>
          </p:nvSpPr>
          <p:spPr bwMode="auto">
            <a:xfrm rot="16200000" flipH="1">
              <a:off x="-731" y="2893"/>
              <a:ext cx="2127" cy="11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Inflammatory Predisposition</a:t>
              </a:r>
              <a:endParaRPr lang="en-US" sz="3600" dirty="0">
                <a:solidFill>
                  <a:srgbClr val="000000"/>
                </a:solidFill>
                <a:latin typeface="Arial" charset="0"/>
              </a:endParaRPr>
            </a:p>
          </p:txBody>
        </p:sp>
        <p:sp>
          <p:nvSpPr>
            <p:cNvPr id="212004" name="Freeform 36"/>
            <p:cNvSpPr>
              <a:spLocks/>
            </p:cNvSpPr>
            <p:nvPr/>
          </p:nvSpPr>
          <p:spPr bwMode="auto">
            <a:xfrm rot="19812879">
              <a:off x="489" y="2580"/>
              <a:ext cx="3193"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5" name="Freeform 37"/>
            <p:cNvSpPr>
              <a:spLocks/>
            </p:cNvSpPr>
            <p:nvPr/>
          </p:nvSpPr>
          <p:spPr bwMode="auto">
            <a:xfrm rot="1273886">
              <a:off x="1200" y="3899"/>
              <a:ext cx="1185"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06" name="Freeform 38"/>
            <p:cNvSpPr>
              <a:spLocks/>
            </p:cNvSpPr>
            <p:nvPr/>
          </p:nvSpPr>
          <p:spPr bwMode="auto">
            <a:xfrm rot="2420176">
              <a:off x="1312" y="3790"/>
              <a:ext cx="65"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7" name="Text Box 34"/>
            <p:cNvSpPr txBox="1">
              <a:spLocks noChangeArrowheads="1"/>
            </p:cNvSpPr>
            <p:nvPr/>
          </p:nvSpPr>
          <p:spPr bwMode="auto">
            <a:xfrm rot="16200000" flipH="1">
              <a:off x="3103" y="1395"/>
              <a:ext cx="612" cy="16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CAD</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
        <p:nvSpPr>
          <p:cNvPr id="212007" name="Rectangle 39"/>
          <p:cNvSpPr>
            <a:spLocks noChangeArrowheads="1"/>
          </p:cNvSpPr>
          <p:nvPr/>
        </p:nvSpPr>
        <p:spPr bwMode="auto">
          <a:xfrm>
            <a:off x="228600" y="5181600"/>
            <a:ext cx="603885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4"/>
            </a:pPr>
            <a:r>
              <a:rPr lang="en-US" altLang="en-US" dirty="0">
                <a:latin typeface="Arial" charset="0"/>
              </a:rPr>
              <a:t> Unmeasured confounders </a:t>
            </a:r>
          </a:p>
        </p:txBody>
      </p:sp>
      <p:grpSp>
        <p:nvGrpSpPr>
          <p:cNvPr id="3" name="Group 40"/>
          <p:cNvGrpSpPr>
            <a:grpSpLocks/>
          </p:cNvGrpSpPr>
          <p:nvPr/>
        </p:nvGrpSpPr>
        <p:grpSpPr bwMode="auto">
          <a:xfrm>
            <a:off x="-381000" y="5481642"/>
            <a:ext cx="6781801" cy="4002088"/>
            <a:chOff x="-240" y="1878"/>
            <a:chExt cx="4272" cy="2521"/>
          </a:xfrm>
        </p:grpSpPr>
        <p:sp>
          <p:nvSpPr>
            <p:cNvPr id="212009" name="Text Box 41"/>
            <p:cNvSpPr txBox="1">
              <a:spLocks noChangeArrowheads="1"/>
            </p:cNvSpPr>
            <p:nvPr/>
          </p:nvSpPr>
          <p:spPr bwMode="auto">
            <a:xfrm flipH="1">
              <a:off x="672" y="2428"/>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212010" name="Freeform 42"/>
            <p:cNvSpPr>
              <a:spLocks/>
            </p:cNvSpPr>
            <p:nvPr/>
          </p:nvSpPr>
          <p:spPr bwMode="auto">
            <a:xfrm rot="9774040">
              <a:off x="1003" y="3110"/>
              <a:ext cx="17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1"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2"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3"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12014"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12015" name="Text Box 47"/>
            <p:cNvSpPr txBox="1">
              <a:spLocks noChangeArrowheads="1"/>
            </p:cNvSpPr>
            <p:nvPr/>
          </p:nvSpPr>
          <p:spPr bwMode="auto">
            <a:xfrm flipH="1">
              <a:off x="3168" y="3546"/>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12016" name="Text Box 48"/>
            <p:cNvSpPr txBox="1">
              <a:spLocks noChangeArrowheads="1"/>
            </p:cNvSpPr>
            <p:nvPr/>
          </p:nvSpPr>
          <p:spPr bwMode="auto">
            <a:xfrm flipH="1">
              <a:off x="-240" y="1878"/>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212017" name="Freeform 49"/>
            <p:cNvSpPr>
              <a:spLocks/>
            </p:cNvSpPr>
            <p:nvPr/>
          </p:nvSpPr>
          <p:spPr bwMode="auto">
            <a:xfrm rot="16470879" flipH="1" flipV="1">
              <a:off x="-50" y="2920"/>
              <a:ext cx="133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12018" name="Freeform 50"/>
            <p:cNvSpPr>
              <a:spLocks/>
            </p:cNvSpPr>
            <p:nvPr/>
          </p:nvSpPr>
          <p:spPr bwMode="auto">
            <a:xfrm rot="2776823">
              <a:off x="1376" y="2937"/>
              <a:ext cx="2399"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a:xfrm>
            <a:off x="609600" y="-79372"/>
            <a:ext cx="5830888" cy="1119188"/>
          </a:xfrm>
        </p:spPr>
        <p:txBody>
          <a:bodyPr lIns="87312" tIns="42862" rIns="87312" bIns="42862" anchor="b"/>
          <a:lstStyle/>
          <a:p>
            <a:r>
              <a:rPr lang="en-US" altLang="en-US" dirty="0" smtClean="0">
                <a:solidFill>
                  <a:srgbClr val="000000"/>
                </a:solidFill>
              </a:rPr>
              <a:t>Reasons to Adjust</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209922" name="Rectangle 3"/>
          <p:cNvSpPr>
            <a:spLocks noGrp="1" noChangeArrowheads="1"/>
          </p:cNvSpPr>
          <p:nvPr>
            <p:ph type="body" idx="4294967295"/>
          </p:nvPr>
        </p:nvSpPr>
        <p:spPr>
          <a:xfrm>
            <a:off x="152400" y="1371602"/>
            <a:ext cx="6705600" cy="7119938"/>
          </a:xfrm>
        </p:spPr>
        <p:txBody>
          <a:bodyPr lIns="87312" tIns="42862" rIns="87312" bIns="42862"/>
          <a:lstStyle/>
          <a:p>
            <a:pPr marL="381000" indent="-381000" defTabSz="803275">
              <a:buFont typeface="Symbol" pitchFamily="18" charset="2"/>
              <a:buAutoNum type="arabicPeriod"/>
            </a:pPr>
            <a:r>
              <a:rPr lang="en-US" altLang="en-US" dirty="0" smtClean="0">
                <a:solidFill>
                  <a:schemeClr val="hlink"/>
                </a:solidFill>
              </a:rPr>
              <a:t>Close a backdoor path generated by a non-collider which is a “common cause” (a confounder)</a:t>
            </a:r>
          </a:p>
          <a:p>
            <a:pPr marL="381000" indent="-381000" defTabSz="803275">
              <a:buFont typeface="Symbol" pitchFamily="18" charset="2"/>
              <a:buAutoNum type="arabicPeriod"/>
            </a:pPr>
            <a:endParaRPr lang="en-US" altLang="en-US" dirty="0" smtClean="0">
              <a:solidFill>
                <a:schemeClr val="hlink"/>
              </a:solidFill>
            </a:endParaRPr>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r>
              <a:rPr lang="en-US" altLang="en-US" dirty="0" smtClean="0"/>
              <a:t>Close an indirect path which is a nuisance</a:t>
            </a:r>
          </a:p>
          <a:p>
            <a:pPr marL="817563" lvl="1" indent="-381000" defTabSz="803275"/>
            <a:r>
              <a:rPr lang="en-US" altLang="en-US" dirty="0" smtClean="0"/>
              <a:t>estimating “direct effect”  of E, apart from its effect on X (e.g., poor diet)</a:t>
            </a:r>
          </a:p>
          <a:p>
            <a:pPr marL="817563" lvl="1" indent="-381000" defTabSz="803275"/>
            <a:endParaRPr lang="en-US" altLang="en-US" dirty="0" smtClean="0"/>
          </a:p>
          <a:p>
            <a:pPr marL="817563" lvl="1" indent="-381000" defTabSz="803275"/>
            <a:endParaRPr lang="en-US" altLang="en-US" dirty="0" smtClean="0"/>
          </a:p>
          <a:p>
            <a:pPr marL="381000" indent="-381000" defTabSz="803275">
              <a:buFontTx/>
              <a:buNone/>
            </a:pPr>
            <a:r>
              <a:rPr lang="en-US" altLang="en-US" dirty="0" smtClean="0"/>
              <a:t>	</a:t>
            </a:r>
          </a:p>
          <a:p>
            <a:pPr marL="381000" indent="-381000" defTabSz="803275">
              <a:buFontTx/>
              <a:buNone/>
            </a:pPr>
            <a:r>
              <a:rPr lang="en-US" altLang="en-US" dirty="0" smtClean="0"/>
              <a:t>	</a:t>
            </a:r>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381000" indent="-381000" defTabSz="803275">
              <a:buFont typeface="Symbol" pitchFamily="18" charset="2"/>
              <a:buAutoNum type="arabicPeriod"/>
            </a:pPr>
            <a:endParaRPr lang="en-US" altLang="en-US" dirty="0" smtClean="0"/>
          </a:p>
          <a:p>
            <a:pPr marL="817563" lvl="1" indent="-381000" defTabSz="803275"/>
            <a:endParaRPr lang="en-US" altLang="en-US" dirty="0" smtClean="0"/>
          </a:p>
          <a:p>
            <a:pPr marL="381000" indent="-381000" defTabSz="803275"/>
            <a:endParaRPr lang="en-US" altLang="en-US" dirty="0" smtClean="0"/>
          </a:p>
          <a:p>
            <a:pPr marL="817563" lvl="1" indent="-381000" defTabSz="803275"/>
            <a:endParaRPr lang="en-US" altLang="en-US" dirty="0" smtClean="0"/>
          </a:p>
        </p:txBody>
      </p:sp>
      <p:sp>
        <p:nvSpPr>
          <p:cNvPr id="1263620" name="Text Box 4"/>
          <p:cNvSpPr txBox="1">
            <a:spLocks noChangeArrowheads="1"/>
          </p:cNvSpPr>
          <p:nvPr/>
        </p:nvSpPr>
        <p:spPr bwMode="auto">
          <a:xfrm>
            <a:off x="1646583" y="3562348"/>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Nightlights </a:t>
            </a:r>
          </a:p>
        </p:txBody>
      </p:sp>
      <p:sp>
        <p:nvSpPr>
          <p:cNvPr id="1263621" name="Text Box 5"/>
          <p:cNvSpPr txBox="1">
            <a:spLocks noChangeArrowheads="1"/>
          </p:cNvSpPr>
          <p:nvPr/>
        </p:nvSpPr>
        <p:spPr bwMode="auto">
          <a:xfrm>
            <a:off x="4648200" y="3440114"/>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Child’s myopia</a:t>
            </a:r>
          </a:p>
        </p:txBody>
      </p:sp>
      <p:sp>
        <p:nvSpPr>
          <p:cNvPr id="1263622" name="Text Box 6"/>
          <p:cNvSpPr txBox="1">
            <a:spLocks noChangeArrowheads="1"/>
          </p:cNvSpPr>
          <p:nvPr/>
        </p:nvSpPr>
        <p:spPr bwMode="auto">
          <a:xfrm>
            <a:off x="510209" y="2168183"/>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Parental myopia</a:t>
            </a:r>
          </a:p>
        </p:txBody>
      </p:sp>
      <p:sp>
        <p:nvSpPr>
          <p:cNvPr id="1263623" name="Line 7"/>
          <p:cNvSpPr>
            <a:spLocks noChangeShapeType="1"/>
          </p:cNvSpPr>
          <p:nvPr/>
        </p:nvSpPr>
        <p:spPr bwMode="auto">
          <a:xfrm>
            <a:off x="3429000" y="3733800"/>
            <a:ext cx="1371600" cy="0"/>
          </a:xfrm>
          <a:prstGeom prst="line">
            <a:avLst/>
          </a:prstGeom>
          <a:noFill/>
          <a:ln w="76200">
            <a:solidFill>
              <a:schemeClr val="hlink"/>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4" name="Text Box 8"/>
          <p:cNvSpPr txBox="1">
            <a:spLocks noChangeArrowheads="1"/>
          </p:cNvSpPr>
          <p:nvPr/>
        </p:nvSpPr>
        <p:spPr bwMode="auto">
          <a:xfrm>
            <a:off x="3771900" y="3794404"/>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hlink"/>
                </a:solidFill>
                <a:latin typeface="Arial" charset="0"/>
              </a:rPr>
              <a:t>?</a:t>
            </a:r>
          </a:p>
        </p:txBody>
      </p:sp>
      <p:sp>
        <p:nvSpPr>
          <p:cNvPr id="1263625" name="Line 9"/>
          <p:cNvSpPr>
            <a:spLocks noChangeShapeType="1"/>
          </p:cNvSpPr>
          <p:nvPr/>
        </p:nvSpPr>
        <p:spPr bwMode="auto">
          <a:xfrm flipH="1" flipV="1">
            <a:off x="1348416" y="2941987"/>
            <a:ext cx="556591" cy="620367"/>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6" name="Line 10"/>
          <p:cNvSpPr>
            <a:spLocks noChangeShapeType="1"/>
          </p:cNvSpPr>
          <p:nvPr/>
        </p:nvSpPr>
        <p:spPr bwMode="auto">
          <a:xfrm flipH="1" flipV="1">
            <a:off x="2186612" y="2822576"/>
            <a:ext cx="2690191" cy="739774"/>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7" name="Text Box 11"/>
          <p:cNvSpPr txBox="1">
            <a:spLocks noChangeArrowheads="1"/>
          </p:cNvSpPr>
          <p:nvPr/>
        </p:nvSpPr>
        <p:spPr bwMode="auto">
          <a:xfrm>
            <a:off x="773596" y="6880224"/>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Poverty</a:t>
            </a:r>
          </a:p>
        </p:txBody>
      </p:sp>
      <p:sp>
        <p:nvSpPr>
          <p:cNvPr id="1263628" name="Text Box 12"/>
          <p:cNvSpPr txBox="1">
            <a:spLocks noChangeArrowheads="1"/>
          </p:cNvSpPr>
          <p:nvPr/>
        </p:nvSpPr>
        <p:spPr bwMode="auto">
          <a:xfrm>
            <a:off x="4648200" y="6934200"/>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Mortality</a:t>
            </a:r>
          </a:p>
        </p:txBody>
      </p:sp>
      <p:sp>
        <p:nvSpPr>
          <p:cNvPr id="1263629" name="Text Box 13"/>
          <p:cNvSpPr txBox="1">
            <a:spLocks noChangeArrowheads="1"/>
          </p:cNvSpPr>
          <p:nvPr/>
        </p:nvSpPr>
        <p:spPr bwMode="auto">
          <a:xfrm>
            <a:off x="2743200" y="6019800"/>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Poor Diet</a:t>
            </a:r>
          </a:p>
        </p:txBody>
      </p:sp>
      <p:sp>
        <p:nvSpPr>
          <p:cNvPr id="1263630" name="Text Box 14"/>
          <p:cNvSpPr txBox="1">
            <a:spLocks noChangeArrowheads="1"/>
          </p:cNvSpPr>
          <p:nvPr/>
        </p:nvSpPr>
        <p:spPr bwMode="auto">
          <a:xfrm>
            <a:off x="510209" y="2133604"/>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sp>
        <p:nvSpPr>
          <p:cNvPr id="1263631" name="Line 15"/>
          <p:cNvSpPr>
            <a:spLocks noChangeShapeType="1"/>
          </p:cNvSpPr>
          <p:nvPr/>
        </p:nvSpPr>
        <p:spPr bwMode="auto">
          <a:xfrm flipV="1">
            <a:off x="2209800" y="7080251"/>
            <a:ext cx="2438400" cy="1145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2" name="Text Box 16"/>
          <p:cNvSpPr txBox="1">
            <a:spLocks noChangeArrowheads="1"/>
          </p:cNvSpPr>
          <p:nvPr/>
        </p:nvSpPr>
        <p:spPr bwMode="auto">
          <a:xfrm>
            <a:off x="3086100" y="7162283"/>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rgbClr val="000000"/>
                </a:solidFill>
                <a:latin typeface="Arial" pitchFamily="34" charset="0"/>
              </a:rPr>
              <a:t>?</a:t>
            </a:r>
          </a:p>
        </p:txBody>
      </p:sp>
      <p:sp>
        <p:nvSpPr>
          <p:cNvPr id="1263633" name="Line 17"/>
          <p:cNvSpPr>
            <a:spLocks noChangeShapeType="1"/>
          </p:cNvSpPr>
          <p:nvPr/>
        </p:nvSpPr>
        <p:spPr bwMode="auto">
          <a:xfrm flipH="1">
            <a:off x="1676400" y="6419850"/>
            <a:ext cx="1066800" cy="3619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4" name="Line 18"/>
          <p:cNvSpPr>
            <a:spLocks noChangeShapeType="1"/>
          </p:cNvSpPr>
          <p:nvPr/>
        </p:nvSpPr>
        <p:spPr bwMode="auto">
          <a:xfrm>
            <a:off x="4464326" y="6524902"/>
            <a:ext cx="6858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6" name="Text Box 20"/>
          <p:cNvSpPr txBox="1">
            <a:spLocks noChangeArrowheads="1"/>
          </p:cNvSpPr>
          <p:nvPr/>
        </p:nvSpPr>
        <p:spPr bwMode="auto">
          <a:xfrm>
            <a:off x="2895600" y="5814703"/>
            <a:ext cx="1447800" cy="78483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1800" b="1" dirty="0">
              <a:solidFill>
                <a:srgbClr val="000000"/>
              </a:solidFill>
              <a:latin typeface="Arial" pitchFamily="34" charset="0"/>
            </a:endParaRPr>
          </a:p>
          <a:p>
            <a:pPr algn="ctr" eaLnBrk="0" hangingPunct="0">
              <a:spcBef>
                <a:spcPct val="50000"/>
              </a:spcBef>
              <a:defRPr/>
            </a:pPr>
            <a:endParaRPr lang="en-US" sz="1800" b="1" dirty="0">
              <a:solidFill>
                <a:srgbClr val="000000"/>
              </a:solidFill>
              <a:latin typeface="Arial" pitchFamily="34" charset="0"/>
            </a:endParaRPr>
          </a:p>
        </p:txBody>
      </p:sp>
      <p:sp>
        <p:nvSpPr>
          <p:cNvPr id="209939" name="Text Box 21"/>
          <p:cNvSpPr txBox="1">
            <a:spLocks noChangeArrowheads="1"/>
          </p:cNvSpPr>
          <p:nvPr/>
        </p:nvSpPr>
        <p:spPr bwMode="auto">
          <a:xfrm>
            <a:off x="228600" y="7696198"/>
            <a:ext cx="6400800" cy="1446550"/>
          </a:xfrm>
          <a:prstGeom prst="rect">
            <a:avLst/>
          </a:prstGeom>
          <a:noFill/>
          <a:ln w="9525">
            <a:solidFill>
              <a:schemeClr val="tx1"/>
            </a:solidFill>
            <a:miter lim="800000"/>
            <a:headEnd/>
            <a:tailEnd/>
          </a:ln>
        </p:spPr>
        <p:txBody>
          <a:bodyPr>
            <a:spAutoFit/>
          </a:bodyPr>
          <a:lstStyle/>
          <a:p>
            <a:pPr eaLnBrk="0" hangingPunct="0">
              <a:spcBef>
                <a:spcPct val="50000"/>
              </a:spcBef>
            </a:pPr>
            <a:r>
              <a:rPr lang="en-US" altLang="en-US" sz="2200" dirty="0" smtClean="0">
                <a:latin typeface="Arial" charset="0"/>
              </a:rPr>
              <a:t>First 3 “residual” </a:t>
            </a:r>
            <a:r>
              <a:rPr lang="en-US" altLang="en-US" sz="2200" dirty="0">
                <a:latin typeface="Arial" charset="0"/>
              </a:rPr>
              <a:t>mechanisms </a:t>
            </a:r>
            <a:r>
              <a:rPr lang="en-US" altLang="en-US" sz="2200" dirty="0" smtClean="0">
                <a:latin typeface="Arial" charset="0"/>
              </a:rPr>
              <a:t>noted in the two prior slides also </a:t>
            </a:r>
            <a:r>
              <a:rPr lang="en-US" altLang="en-US" sz="2200" dirty="0">
                <a:latin typeface="Arial" charset="0"/>
              </a:rPr>
              <a:t>pertain to this reason for adjustment  -- results in “incomplete adjustment for indirect causal pathways”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457200" y="152402"/>
            <a:ext cx="5829300" cy="747713"/>
          </a:xfrm>
        </p:spPr>
        <p:txBody>
          <a:bodyPr/>
          <a:lstStyle/>
          <a:p>
            <a:r>
              <a:rPr lang="en-US" altLang="en-US" sz="2600" dirty="0" smtClean="0"/>
              <a:t>Quantitative Analysis of Unmeasured Confounding</a:t>
            </a:r>
          </a:p>
        </p:txBody>
      </p:sp>
      <p:sp>
        <p:nvSpPr>
          <p:cNvPr id="211970" name="Rectangle 3"/>
          <p:cNvSpPr>
            <a:spLocks noGrp="1" noChangeArrowheads="1"/>
          </p:cNvSpPr>
          <p:nvPr>
            <p:ph type="body" idx="1"/>
          </p:nvPr>
        </p:nvSpPr>
        <p:spPr>
          <a:xfrm>
            <a:off x="0" y="990604"/>
            <a:ext cx="7010400" cy="1447800"/>
          </a:xfrm>
        </p:spPr>
        <p:txBody>
          <a:bodyPr/>
          <a:lstStyle/>
          <a:p>
            <a:pPr marL="171450" indent="-171450"/>
            <a:r>
              <a:rPr lang="en-US" altLang="en-US" dirty="0" smtClean="0"/>
              <a:t>Can back calculate to determine how a confounder    would need to act in order to spuriously cause any apparent measure of association; e.g., observed OR= 2.0</a:t>
            </a:r>
          </a:p>
        </p:txBody>
      </p:sp>
      <p:pic>
        <p:nvPicPr>
          <p:cNvPr id="211971" name="Picture 4"/>
          <p:cNvPicPr>
            <a:picLocks noChangeAspect="1" noChangeArrowheads="1"/>
          </p:cNvPicPr>
          <p:nvPr/>
        </p:nvPicPr>
        <p:blipFill>
          <a:blip r:embed="rId3"/>
          <a:srcRect r="7692"/>
          <a:stretch>
            <a:fillRect/>
          </a:stretch>
        </p:blipFill>
        <p:spPr bwMode="auto">
          <a:xfrm>
            <a:off x="685800" y="1981203"/>
            <a:ext cx="5943600" cy="5842001"/>
          </a:xfrm>
          <a:prstGeom prst="rect">
            <a:avLst/>
          </a:prstGeom>
          <a:noFill/>
          <a:ln w="9525">
            <a:noFill/>
            <a:miter lim="800000"/>
            <a:headEnd/>
            <a:tailEnd/>
          </a:ln>
        </p:spPr>
      </p:pic>
      <p:sp>
        <p:nvSpPr>
          <p:cNvPr id="211972" name="Text Box 5"/>
          <p:cNvSpPr txBox="1">
            <a:spLocks noChangeArrowheads="1"/>
          </p:cNvSpPr>
          <p:nvPr/>
        </p:nvSpPr>
        <p:spPr bwMode="auto">
          <a:xfrm>
            <a:off x="5257800" y="3568705"/>
            <a:ext cx="1752600" cy="1384995"/>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1800" dirty="0">
                <a:latin typeface="Arial" charset="0"/>
              </a:rPr>
              <a:t>Prevalence of “high” level of unmeasured confounder</a:t>
            </a:r>
          </a:p>
          <a:p>
            <a:pPr eaLnBrk="0" hangingPunct="0">
              <a:spcBef>
                <a:spcPct val="50000"/>
              </a:spcBef>
            </a:pPr>
            <a:endParaRPr lang="en-US" altLang="en-US" sz="800" dirty="0">
              <a:latin typeface="Arial" charset="0"/>
            </a:endParaRPr>
          </a:p>
        </p:txBody>
      </p:sp>
      <p:sp>
        <p:nvSpPr>
          <p:cNvPr id="211973" name="Line 6"/>
          <p:cNvSpPr>
            <a:spLocks noChangeShapeType="1"/>
          </p:cNvSpPr>
          <p:nvPr/>
        </p:nvSpPr>
        <p:spPr bwMode="auto">
          <a:xfrm flipV="1">
            <a:off x="6248400" y="4495801"/>
            <a:ext cx="457200" cy="762000"/>
          </a:xfrm>
          <a:prstGeom prst="line">
            <a:avLst/>
          </a:prstGeom>
          <a:noFill/>
          <a:ln w="76200">
            <a:solidFill>
              <a:schemeClr val="tx1"/>
            </a:solidFill>
            <a:round/>
            <a:headEnd type="triangle" w="med" len="med"/>
            <a:tailEnd/>
          </a:ln>
        </p:spPr>
        <p:txBody>
          <a:bodyPr/>
          <a:lstStyle/>
          <a:p>
            <a:endParaRPr lang="en-US" dirty="0"/>
          </a:p>
        </p:txBody>
      </p:sp>
      <p:sp>
        <p:nvSpPr>
          <p:cNvPr id="211974" name="Text Box 7"/>
          <p:cNvSpPr txBox="1">
            <a:spLocks noChangeArrowheads="1"/>
          </p:cNvSpPr>
          <p:nvPr/>
        </p:nvSpPr>
        <p:spPr bwMode="auto">
          <a:xfrm>
            <a:off x="1295400" y="7848600"/>
            <a:ext cx="44958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dirty="0">
                <a:latin typeface="Arial" charset="0"/>
              </a:rPr>
              <a:t>Association between unmeasured confounder and disease (risk ratio)</a:t>
            </a:r>
          </a:p>
        </p:txBody>
      </p:sp>
      <p:sp>
        <p:nvSpPr>
          <p:cNvPr id="211975" name="Text Box 8"/>
          <p:cNvSpPr txBox="1">
            <a:spLocks noChangeArrowheads="1"/>
          </p:cNvSpPr>
          <p:nvPr/>
        </p:nvSpPr>
        <p:spPr bwMode="auto">
          <a:xfrm rot="-5400000">
            <a:off x="-1996280" y="4812224"/>
            <a:ext cx="4725987"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dirty="0">
                <a:latin typeface="Arial" charset="0"/>
              </a:rPr>
              <a:t>Association between unmeasured confounder and exposure (prevalence ratio)</a:t>
            </a:r>
          </a:p>
        </p:txBody>
      </p:sp>
      <p:sp>
        <p:nvSpPr>
          <p:cNvPr id="211976" name="Text Box 9"/>
          <p:cNvSpPr txBox="1">
            <a:spLocks noChangeArrowheads="1"/>
          </p:cNvSpPr>
          <p:nvPr/>
        </p:nvSpPr>
        <p:spPr bwMode="auto">
          <a:xfrm>
            <a:off x="838200" y="8382002"/>
            <a:ext cx="5486400" cy="830997"/>
          </a:xfrm>
          <a:prstGeom prst="rect">
            <a:avLst/>
          </a:prstGeom>
          <a:noFill/>
          <a:ln w="9525">
            <a:noFill/>
            <a:miter lim="800000"/>
            <a:headEnd/>
            <a:tailEnd/>
          </a:ln>
        </p:spPr>
        <p:txBody>
          <a:bodyPr>
            <a:spAutoFit/>
          </a:bodyPr>
          <a:lstStyle/>
          <a:p>
            <a:pPr eaLnBrk="0" hangingPunct="0">
              <a:spcBef>
                <a:spcPct val="50000"/>
              </a:spcBef>
            </a:pPr>
            <a:r>
              <a:rPr lang="en-US" altLang="en-US" b="1" dirty="0">
                <a:latin typeface="Arial" charset="0"/>
              </a:rPr>
              <a:t>A (low prevalence scenario)  = 7       B (high prevalence scenario) = 3.4</a:t>
            </a:r>
          </a:p>
        </p:txBody>
      </p:sp>
      <p:sp>
        <p:nvSpPr>
          <p:cNvPr id="211977" name="Text Box 10"/>
          <p:cNvSpPr txBox="1">
            <a:spLocks noChangeArrowheads="1"/>
          </p:cNvSpPr>
          <p:nvPr/>
        </p:nvSpPr>
        <p:spPr bwMode="auto">
          <a:xfrm>
            <a:off x="76200" y="9234485"/>
            <a:ext cx="5562600" cy="369332"/>
          </a:xfrm>
          <a:prstGeom prst="rect">
            <a:avLst/>
          </a:prstGeom>
          <a:noFill/>
          <a:ln w="9525">
            <a:noFill/>
            <a:miter lim="800000"/>
            <a:headEnd/>
            <a:tailEnd/>
          </a:ln>
        </p:spPr>
        <p:txBody>
          <a:bodyPr>
            <a:spAutoFit/>
          </a:bodyPr>
          <a:lstStyle/>
          <a:p>
            <a:pPr eaLnBrk="0" hangingPunct="0">
              <a:spcBef>
                <a:spcPct val="50000"/>
              </a:spcBef>
            </a:pPr>
            <a:r>
              <a:rPr lang="en-US" altLang="en-US" sz="1800" dirty="0"/>
              <a:t>Winkelstein</a:t>
            </a:r>
            <a:r>
              <a:rPr lang="en-US" altLang="en-US" sz="1800" dirty="0"/>
              <a:t> et al., </a:t>
            </a:r>
            <a:r>
              <a:rPr lang="en-US" altLang="en-US" sz="1800" i="1" dirty="0"/>
              <a:t>AJE</a:t>
            </a:r>
            <a:r>
              <a:rPr lang="en-US" altLang="en-US" sz="1800" dirty="0"/>
              <a:t> 1984</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457200" y="152402"/>
            <a:ext cx="5829300" cy="747713"/>
          </a:xfrm>
        </p:spPr>
        <p:txBody>
          <a:bodyPr/>
          <a:lstStyle/>
          <a:p>
            <a:r>
              <a:rPr lang="en-US" altLang="en-US" sz="2800" dirty="0" smtClean="0"/>
              <a:t>Quantitative assessment of unmeasured confounders</a:t>
            </a:r>
          </a:p>
        </p:txBody>
      </p:sp>
      <p:sp>
        <p:nvSpPr>
          <p:cNvPr id="214018" name="Rectangle 3"/>
          <p:cNvSpPr>
            <a:spLocks noGrp="1" noChangeArrowheads="1"/>
          </p:cNvSpPr>
          <p:nvPr>
            <p:ph type="body" idx="1"/>
          </p:nvPr>
        </p:nvSpPr>
        <p:spPr>
          <a:xfrm>
            <a:off x="0" y="1090619"/>
            <a:ext cx="6858000" cy="7519987"/>
          </a:xfrm>
        </p:spPr>
        <p:txBody>
          <a:bodyPr/>
          <a:lstStyle/>
          <a:p>
            <a:r>
              <a:rPr lang="en-GB" altLang="en-US" dirty="0" smtClean="0"/>
              <a:t>Exposure was deferral of anti-HIV therapy and outcome was death.  Observed risk ratio was 1.94. </a:t>
            </a:r>
          </a:p>
          <a:p>
            <a:endParaRPr lang="en-GB" altLang="en-US" sz="900" dirty="0" smtClean="0"/>
          </a:p>
          <a:p>
            <a:r>
              <a:rPr lang="en-GB" altLang="en-US"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p>
          <a:p>
            <a:pPr lvl="1">
              <a:buFontTx/>
              <a:buNone/>
            </a:pPr>
            <a:r>
              <a:rPr lang="en-GB" altLang="en-US" b="1" dirty="0" smtClean="0"/>
              <a:t>			Kitahata et al. </a:t>
            </a:r>
            <a:r>
              <a:rPr lang="en-GB" altLang="en-US" b="1" i="1" dirty="0" smtClean="0"/>
              <a:t>NEJM</a:t>
            </a:r>
            <a:r>
              <a:rPr lang="en-GB" altLang="en-US" b="1" dirty="0" smtClean="0"/>
              <a:t> 2009</a:t>
            </a:r>
            <a:endParaRPr lang="en-GB" altLang="en-US" dirty="0" smtClean="0"/>
          </a:p>
          <a:p>
            <a:endParaRPr lang="en-US" altLang="en-US" dirty="0" smtClean="0"/>
          </a:p>
        </p:txBody>
      </p:sp>
      <p:pic>
        <p:nvPicPr>
          <p:cNvPr id="214019" name="Picture 4" descr="05f1"/>
          <p:cNvPicPr>
            <a:picLocks noChangeAspect="1" noChangeArrowheads="1"/>
          </p:cNvPicPr>
          <p:nvPr/>
        </p:nvPicPr>
        <p:blipFill>
          <a:blip r:embed="rId3"/>
          <a:srcRect/>
          <a:stretch>
            <a:fillRect/>
          </a:stretch>
        </p:blipFill>
        <p:spPr bwMode="auto">
          <a:xfrm>
            <a:off x="0" y="3927479"/>
            <a:ext cx="6858000" cy="49879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r>
              <a:rPr lang="en-US" altLang="en-US" sz="2800" dirty="0" smtClean="0"/>
              <a:t>Quantitative Bias Analysis</a:t>
            </a:r>
          </a:p>
        </p:txBody>
      </p:sp>
      <p:sp>
        <p:nvSpPr>
          <p:cNvPr id="216066" name="Rectangle 3"/>
          <p:cNvSpPr>
            <a:spLocks noGrp="1" noChangeArrowheads="1"/>
          </p:cNvSpPr>
          <p:nvPr>
            <p:ph type="body" idx="1"/>
          </p:nvPr>
        </p:nvSpPr>
        <p:spPr>
          <a:xfrm>
            <a:off x="0" y="1371602"/>
            <a:ext cx="6858000" cy="7519988"/>
          </a:xfrm>
        </p:spPr>
        <p:txBody>
          <a:bodyPr/>
          <a:lstStyle/>
          <a:p>
            <a:r>
              <a:rPr lang="en-US" altLang="en-US" sz="2400" dirty="0" smtClean="0"/>
              <a:t>Our teaching of selection, measurement, and confounding bias has mainly been </a:t>
            </a:r>
            <a:r>
              <a:rPr lang="en-US" altLang="en-US" sz="2400" u="sng" dirty="0" smtClean="0"/>
              <a:t>qualitative</a:t>
            </a:r>
          </a:p>
          <a:p>
            <a:endParaRPr lang="en-US" altLang="en-US" sz="2400" dirty="0" smtClean="0"/>
          </a:p>
          <a:p>
            <a:r>
              <a:rPr lang="en-US" altLang="en-US" sz="2400" dirty="0" smtClean="0"/>
              <a:t>Frontier of epidemiologic methods is </a:t>
            </a:r>
            <a:r>
              <a:rPr lang="en-US" altLang="en-US" sz="2400" u="sng" dirty="0" smtClean="0"/>
              <a:t>quantitative</a:t>
            </a:r>
            <a:r>
              <a:rPr lang="en-US" altLang="en-US" sz="2400" dirty="0" smtClean="0"/>
              <a:t> bias analysis</a:t>
            </a:r>
          </a:p>
          <a:p>
            <a:pPr lvl="1"/>
            <a:r>
              <a:rPr lang="en-US" altLang="en-US" sz="2400" dirty="0" smtClean="0"/>
              <a:t>Selection bias: use estimates of selection probabilities to back-calculate to truth</a:t>
            </a:r>
          </a:p>
          <a:p>
            <a:pPr lvl="1"/>
            <a:endParaRPr lang="en-US" altLang="en-US" sz="2400" dirty="0" smtClean="0"/>
          </a:p>
          <a:p>
            <a:pPr lvl="1"/>
            <a:r>
              <a:rPr lang="en-US" altLang="en-US" sz="2400" dirty="0" smtClean="0"/>
              <a:t>Measurement bias: use estimates of misclassification to back-calculate to truth</a:t>
            </a:r>
          </a:p>
          <a:p>
            <a:pPr lvl="1"/>
            <a:endParaRPr lang="en-US" altLang="en-US" sz="2400" dirty="0" smtClean="0"/>
          </a:p>
          <a:p>
            <a:pPr lvl="1"/>
            <a:r>
              <a:rPr lang="en-US" altLang="en-US" sz="2400" dirty="0" smtClean="0"/>
              <a:t>Confounding: How would results change in  presence of certain confounding factors of a given prevalence and strength of association with exposure and outcome? </a:t>
            </a:r>
          </a:p>
          <a:p>
            <a:pPr lvl="1"/>
            <a:endParaRPr lang="en-US" altLang="en-US" sz="2400" dirty="0" smtClean="0"/>
          </a:p>
          <a:p>
            <a:r>
              <a:rPr lang="en-US" altLang="en-US" sz="2400" dirty="0" smtClean="0"/>
              <a:t>Software is just beginning to encode for this</a:t>
            </a:r>
          </a:p>
          <a:p>
            <a:pPr lvl="1"/>
            <a:r>
              <a:rPr lang="en-US" altLang="en-US" sz="2400" dirty="0" smtClean="0"/>
              <a:t>Stata “episens” user created ado file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1066800"/>
            <a:ext cx="6656542" cy="7254240"/>
          </a:xfrm>
        </p:spPr>
        <p:txBody>
          <a:bodyPr/>
          <a:lstStyle/>
          <a:p>
            <a:pPr marL="225425" indent="-225425"/>
            <a:r>
              <a:rPr lang="en-US" altLang="en-US" b="1" dirty="0" smtClean="0"/>
              <a:t>Observed data</a:t>
            </a:r>
            <a:endParaRPr lang="en-US" altLang="en-US" b="1" dirty="0"/>
          </a:p>
          <a:p>
            <a:endParaRPr lang="en-US" altLang="en-US" sz="2800" b="1" dirty="0"/>
          </a:p>
          <a:p>
            <a:endParaRPr lang="en-US" altLang="en-US" sz="2800" b="1" dirty="0"/>
          </a:p>
          <a:p>
            <a:endParaRPr lang="en-US" altLang="en-US" sz="2000" b="1" dirty="0"/>
          </a:p>
          <a:p>
            <a:pPr marL="236538" indent="-236538"/>
            <a:r>
              <a:rPr lang="en-US" altLang="en-US" sz="2000" b="1" dirty="0" smtClean="0"/>
              <a:t>Syntax:  </a:t>
            </a:r>
          </a:p>
          <a:p>
            <a:pPr marL="236538" indent="0">
              <a:buNone/>
            </a:pPr>
            <a:r>
              <a:rPr lang="en-US" altLang="en-US" sz="2000" b="1" dirty="0" smtClean="0"/>
              <a:t>episensi  a b c d, </a:t>
            </a:r>
            <a:r>
              <a:rPr lang="en-US" altLang="en-US" sz="2000" b="1" dirty="0"/>
              <a:t>st(cc) </a:t>
            </a:r>
            <a:r>
              <a:rPr lang="en-US" altLang="en-US" sz="2000" b="1" dirty="0" smtClean="0"/>
              <a:t> dpexp(c(.m))      dpunexp(c(.n))  </a:t>
            </a:r>
            <a:r>
              <a:rPr lang="en-US" altLang="en-US" b="1" dirty="0" smtClean="0"/>
              <a:t>dorce(c(o))   drrcd(c(p))</a:t>
            </a:r>
            <a:endParaRPr lang="en-US" altLang="en-US" b="1" dirty="0"/>
          </a:p>
          <a:p>
            <a:endParaRPr lang="en-US" altLang="en-US" b="1" dirty="0"/>
          </a:p>
          <a:p>
            <a:endParaRPr lang="en-US" altLang="en-US" sz="2000" b="1" dirty="0" smtClean="0"/>
          </a:p>
          <a:p>
            <a:endParaRPr lang="en-US" altLang="en-US" b="1" dirty="0"/>
          </a:p>
          <a:p>
            <a:pPr marL="236538" indent="-236538"/>
            <a:endParaRPr lang="en-US" altLang="en-US" sz="800" b="1" dirty="0" smtClean="0"/>
          </a:p>
          <a:p>
            <a:pPr marL="236538" indent="-236538"/>
            <a:endParaRPr lang="en-US" altLang="en-US" sz="800" b="1" dirty="0" smtClean="0"/>
          </a:p>
          <a:p>
            <a:pPr marL="236538" indent="-236538"/>
            <a:r>
              <a:rPr lang="en-US" altLang="en-US" b="1" dirty="0" smtClean="0"/>
              <a:t>Association between confounder and exposure can be specified by either defining “dpexp” and “dpunexp” or by defining “dpunexp” and “dorce”</a:t>
            </a:r>
          </a:p>
          <a:p>
            <a:pPr marL="236538" indent="-236538"/>
            <a:endParaRPr lang="en-US" altLang="en-US" b="1" dirty="0" smtClean="0"/>
          </a:p>
          <a:p>
            <a:endParaRPr lang="en-US" altLang="en-US" b="1" dirty="0"/>
          </a:p>
          <a:p>
            <a:endParaRPr lang="en-US" altLang="en-US" b="1" dirty="0" smtClean="0"/>
          </a:p>
          <a:p>
            <a:endParaRPr lang="en-US" altLang="en-US" b="1" dirty="0"/>
          </a:p>
          <a:p>
            <a:endParaRPr lang="en-US" altLang="en-US" b="1" dirty="0" smtClean="0"/>
          </a:p>
          <a:p>
            <a:endParaRPr lang="en-US" altLang="en-US" b="1" dirty="0"/>
          </a:p>
          <a:p>
            <a:endParaRPr lang="en-US" altLang="en-US" b="1" dirty="0" smtClean="0"/>
          </a:p>
          <a:p>
            <a:endParaRPr lang="en-US" altLang="en-US" b="1" dirty="0"/>
          </a:p>
          <a:p>
            <a:endParaRPr lang="en-US" altLang="en-US" b="1" dirty="0" smtClean="0"/>
          </a:p>
          <a:p>
            <a:endParaRPr lang="en-US" altLang="en-US" b="1" dirty="0"/>
          </a:p>
          <a:p>
            <a:endParaRPr lang="en-US" altLang="en-US" sz="2000" b="1" dirty="0" smtClean="0"/>
          </a:p>
          <a:p>
            <a:endParaRPr lang="en-US" altLang="en-US" sz="2800" b="1" dirty="0"/>
          </a:p>
          <a:p>
            <a:endParaRPr lang="en-US" altLang="en-US" sz="2800" b="1" dirty="0"/>
          </a:p>
          <a:p>
            <a:endParaRPr lang="en-US" altLang="en-US" sz="2800" b="1" dirty="0"/>
          </a:p>
        </p:txBody>
      </p:sp>
      <p:sp>
        <p:nvSpPr>
          <p:cNvPr id="2" name="TextBox 1"/>
          <p:cNvSpPr txBox="1"/>
          <p:nvPr/>
        </p:nvSpPr>
        <p:spPr>
          <a:xfrm>
            <a:off x="203200" y="6019800"/>
            <a:ext cx="6654801" cy="3416320"/>
          </a:xfrm>
          <a:prstGeom prst="rect">
            <a:avLst/>
          </a:prstGeom>
          <a:noFill/>
        </p:spPr>
        <p:txBody>
          <a:bodyPr wrap="square" rtlCol="0">
            <a:spAutoFit/>
          </a:bodyPr>
          <a:lstStyle/>
          <a:p>
            <a:endParaRPr lang="en-US" sz="1400" dirty="0" smtClean="0">
              <a:latin typeface="Courier New" panose="02070309020205020404" pitchFamily="49" charset="0"/>
              <a:cs typeface="Courier New" panose="02070309020205020404" pitchFamily="49" charset="0"/>
            </a:endParaRPr>
          </a:p>
          <a:p>
            <a:endParaRPr lang="en-US" sz="6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episensi 45 94 257 945, st(cc) dpunexp(c(.55)) dorce(c(2.5)) drrcd(c(5))</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Pr(c=1|e=0): Constant(.55)</a:t>
            </a:r>
          </a:p>
          <a:p>
            <a:r>
              <a:rPr lang="en-US" sz="1400" dirty="0">
                <a:latin typeface="Courier New" panose="02070309020205020404" pitchFamily="49" charset="0"/>
                <a:cs typeface="Courier New" panose="02070309020205020404" pitchFamily="49" charset="0"/>
              </a:rPr>
              <a:t>RR_cd      : Constant(5)</a:t>
            </a:r>
          </a:p>
          <a:p>
            <a:r>
              <a:rPr lang="en-US" sz="1400" dirty="0">
                <a:latin typeface="Courier New" panose="02070309020205020404" pitchFamily="49" charset="0"/>
                <a:cs typeface="Courier New" panose="02070309020205020404" pitchFamily="49" charset="0"/>
              </a:rPr>
              <a:t>OR_ce      : Constant(2.5)</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Observed Odds Ratio [95% Conf. Interval]= 1.76 [1.20, 2.58]</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Deterministic sensitivity analysis for unmeasured confounding</a:t>
            </a:r>
          </a:p>
          <a:p>
            <a:r>
              <a:rPr lang="en-US" sz="1400" dirty="0">
                <a:latin typeface="Courier New" panose="02070309020205020404" pitchFamily="49" charset="0"/>
                <a:cs typeface="Courier New" panose="02070309020205020404" pitchFamily="49" charset="0"/>
              </a:rPr>
              <a:t>   External adjusted Odds Ratio = 1.40</a:t>
            </a:r>
          </a:p>
          <a:p>
            <a:r>
              <a:rPr lang="en-US" sz="1400" dirty="0">
                <a:latin typeface="Courier New" panose="02070309020205020404" pitchFamily="49" charset="0"/>
                <a:cs typeface="Courier New" panose="02070309020205020404" pitchFamily="49" charset="0"/>
              </a:rPr>
              <a:t>   Percent bias =  25%</a:t>
            </a:r>
          </a:p>
          <a:p>
            <a:endParaRPr lang="en-US"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2497639170"/>
              </p:ext>
            </p:extLst>
          </p:nvPr>
        </p:nvGraphicFramePr>
        <p:xfrm>
          <a:off x="209550" y="914400"/>
          <a:ext cx="6038850" cy="1905000"/>
        </p:xfrm>
        <a:graphic>
          <a:graphicData uri="http://schemas.openxmlformats.org/presentationml/2006/ole">
            <mc:AlternateContent xmlns:mc="http://schemas.openxmlformats.org/markup-compatibility/2006">
              <mc:Choice xmlns:v="urn:schemas-microsoft-com:vml" Requires="v">
                <p:oleObj spid="_x0000_s34843"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209550" y="914400"/>
                        <a:ext cx="6038850" cy="1905000"/>
                      </a:xfrm>
                      <a:prstGeom prst="rect">
                        <a:avLst/>
                      </a:prstGeom>
                      <a:noFill/>
                      <a:ln>
                        <a:noFill/>
                      </a:ln>
                      <a:effectLst/>
                      <a:extLst/>
                    </p:spPr>
                  </p:pic>
                </p:oleObj>
              </mc:Fallback>
            </mc:AlternateContent>
          </a:graphicData>
        </a:graphic>
      </p:graphicFrame>
      <p:sp>
        <p:nvSpPr>
          <p:cNvPr id="11" name="Rectangle 7"/>
          <p:cNvSpPr>
            <a:spLocks noChangeArrowheads="1"/>
          </p:cNvSpPr>
          <p:nvPr/>
        </p:nvSpPr>
        <p:spPr bwMode="auto">
          <a:xfrm>
            <a:off x="0" y="152400"/>
            <a:ext cx="68580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2300" dirty="0" smtClean="0"/>
              <a:t>Quantitative Bias Analysis in Stata: </a:t>
            </a:r>
          </a:p>
          <a:p>
            <a:pPr algn="ctr"/>
            <a:r>
              <a:rPr lang="en-US" altLang="en-US" sz="1900" dirty="0" smtClean="0"/>
              <a:t>episens Command to Correct Unmeasured Confounding</a:t>
            </a:r>
            <a:endParaRPr lang="en-US" altLang="en-US" sz="1900" dirty="0"/>
          </a:p>
        </p:txBody>
      </p:sp>
      <p:grpSp>
        <p:nvGrpSpPr>
          <p:cNvPr id="3" name="Group 2"/>
          <p:cNvGrpSpPr/>
          <p:nvPr/>
        </p:nvGrpSpPr>
        <p:grpSpPr>
          <a:xfrm>
            <a:off x="76200" y="2971800"/>
            <a:ext cx="6781801" cy="5943600"/>
            <a:chOff x="-266701" y="2558507"/>
            <a:chExt cx="10172701" cy="4245428"/>
          </a:xfrm>
        </p:grpSpPr>
        <p:sp>
          <p:nvSpPr>
            <p:cNvPr id="329737" name="Text Box 9"/>
            <p:cNvSpPr txBox="1">
              <a:spLocks noChangeArrowheads="1"/>
            </p:cNvSpPr>
            <p:nvPr/>
          </p:nvSpPr>
          <p:spPr bwMode="auto">
            <a:xfrm>
              <a:off x="7734300" y="2558507"/>
              <a:ext cx="2171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p</a:t>
              </a:r>
              <a:r>
                <a:rPr lang="en-US" altLang="en-US" sz="1600" dirty="0" smtClean="0"/>
                <a:t>revalence of higher level of confounder in exposed</a:t>
              </a:r>
              <a:endParaRPr lang="en-US" altLang="en-US" sz="1600" dirty="0"/>
            </a:p>
          </p:txBody>
        </p:sp>
        <p:sp>
          <p:nvSpPr>
            <p:cNvPr id="12" name="Line 10"/>
            <p:cNvSpPr>
              <a:spLocks noChangeShapeType="1"/>
            </p:cNvSpPr>
            <p:nvPr/>
          </p:nvSpPr>
          <p:spPr bwMode="auto">
            <a:xfrm flipV="1">
              <a:off x="2247899" y="3211650"/>
              <a:ext cx="228600" cy="16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V="1">
              <a:off x="4533899" y="3211651"/>
              <a:ext cx="114300" cy="1609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2819399" y="3313066"/>
              <a:ext cx="3657600" cy="59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a:t>
              </a:r>
              <a:r>
                <a:rPr lang="en-US" altLang="en-US" sz="1600" dirty="0" smtClean="0"/>
                <a:t>ssociation between confounder &amp; exposure, expressed as odds ratio</a:t>
              </a:r>
              <a:endParaRPr lang="en-US" altLang="en-US" sz="1600" dirty="0"/>
            </a:p>
          </p:txBody>
        </p:sp>
        <p:sp>
          <p:nvSpPr>
            <p:cNvPr id="17" name="Text Box 9"/>
            <p:cNvSpPr txBox="1">
              <a:spLocks noChangeArrowheads="1"/>
            </p:cNvSpPr>
            <p:nvPr/>
          </p:nvSpPr>
          <p:spPr bwMode="auto">
            <a:xfrm>
              <a:off x="8170299" y="3601513"/>
              <a:ext cx="1524000" cy="24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600" dirty="0"/>
            </a:p>
          </p:txBody>
        </p:sp>
        <p:sp>
          <p:nvSpPr>
            <p:cNvPr id="21" name="Line 10"/>
            <p:cNvSpPr>
              <a:spLocks noChangeShapeType="1"/>
            </p:cNvSpPr>
            <p:nvPr/>
          </p:nvSpPr>
          <p:spPr bwMode="auto">
            <a:xfrm flipH="1" flipV="1">
              <a:off x="5772431" y="6646665"/>
              <a:ext cx="504727" cy="1572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Text Box 9"/>
            <p:cNvSpPr txBox="1">
              <a:spLocks noChangeArrowheads="1"/>
            </p:cNvSpPr>
            <p:nvPr/>
          </p:nvSpPr>
          <p:spPr bwMode="auto">
            <a:xfrm>
              <a:off x="-266701" y="3266079"/>
              <a:ext cx="3086100" cy="59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prevalence of higher level of confounder in </a:t>
              </a:r>
              <a:r>
                <a:rPr lang="en-US" altLang="en-US" sz="1600" dirty="0" smtClean="0"/>
                <a:t>unexposed</a:t>
              </a:r>
              <a:endParaRPr lang="en-US" altLang="en-US" sz="1600" dirty="0"/>
            </a:p>
          </p:txBody>
        </p:sp>
        <p:sp>
          <p:nvSpPr>
            <p:cNvPr id="19" name="Text Box 9"/>
            <p:cNvSpPr txBox="1">
              <a:spLocks noChangeArrowheads="1"/>
            </p:cNvSpPr>
            <p:nvPr/>
          </p:nvSpPr>
          <p:spPr bwMode="auto">
            <a:xfrm>
              <a:off x="6476999" y="3320507"/>
              <a:ext cx="3314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a:t>
              </a:r>
              <a:r>
                <a:rPr lang="en-US" altLang="en-US" sz="1600" dirty="0" smtClean="0"/>
                <a:t>ssociation between confounder &amp; outcome, expressed as  ratio of probabilities</a:t>
              </a:r>
              <a:endParaRPr lang="en-US" altLang="en-US" sz="1600" dirty="0"/>
            </a:p>
          </p:txBody>
        </p:sp>
        <p:sp>
          <p:nvSpPr>
            <p:cNvPr id="26" name="Line 10"/>
            <p:cNvSpPr>
              <a:spLocks noChangeShapeType="1"/>
            </p:cNvSpPr>
            <p:nvPr/>
          </p:nvSpPr>
          <p:spPr bwMode="auto">
            <a:xfrm flipH="1" flipV="1">
              <a:off x="6934199" y="3211650"/>
              <a:ext cx="71536" cy="1609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 name="Text Box 9"/>
          <p:cNvSpPr txBox="1">
            <a:spLocks noChangeArrowheads="1"/>
          </p:cNvSpPr>
          <p:nvPr/>
        </p:nvSpPr>
        <p:spPr bwMode="auto">
          <a:xfrm>
            <a:off x="4191000" y="8229599"/>
            <a:ext cx="261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1600" dirty="0" smtClean="0">
                <a:latin typeface="+mn-lt"/>
              </a:rPr>
              <a:t>Back-calculation to expected true value, sampling error, selection  bias, and measurement bias notwithstanding</a:t>
            </a:r>
            <a:endParaRPr lang="en-US" altLang="en-US" sz="1600" dirty="0">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5410200" y="1764097"/>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a:rPr>
                          </m:ctrlPr>
                        </m:fPr>
                        <m:num>
                          <m:f>
                            <m:fPr>
                              <m:ctrlPr>
                                <a:rPr lang="en-US" b="0" i="1" smtClean="0">
                                  <a:latin typeface="Cambria Math"/>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410200" y="1764097"/>
                <a:ext cx="1322542" cy="1207703"/>
              </a:xfrm>
              <a:prstGeom prst="rect">
                <a:avLst/>
              </a:prstGeom>
              <a:blipFill rotWithShape="1">
                <a:blip r:embed="rId6"/>
                <a:stretch>
                  <a:fillRect/>
                </a:stretch>
              </a:blipFill>
            </p:spPr>
            <p:txBody>
              <a:bodyPr/>
              <a:lstStyle/>
              <a:p>
                <a:r>
                  <a:rPr lang="en-US">
                    <a:noFill/>
                  </a:rPr>
                  <a:t> </a:t>
                </a:r>
              </a:p>
            </p:txBody>
          </p:sp>
        </mc:Fallback>
      </mc:AlternateContent>
      <p:sp>
        <p:nvSpPr>
          <p:cNvPr id="10" name="Freeform 9"/>
          <p:cNvSpPr/>
          <p:nvPr/>
        </p:nvSpPr>
        <p:spPr bwMode="auto">
          <a:xfrm>
            <a:off x="4572000" y="2895600"/>
            <a:ext cx="851031" cy="372080"/>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TextBox 21"/>
          <p:cNvSpPr txBox="1"/>
          <p:nvPr/>
        </p:nvSpPr>
        <p:spPr>
          <a:xfrm>
            <a:off x="4114800" y="6712803"/>
            <a:ext cx="3202951" cy="830997"/>
          </a:xfrm>
          <a:prstGeom prst="rect">
            <a:avLst/>
          </a:prstGeom>
          <a:noFill/>
        </p:spPr>
        <p:txBody>
          <a:bodyPr wrap="square" rtlCol="0">
            <a:spAutoFit/>
          </a:bodyPr>
          <a:lstStyle/>
          <a:p>
            <a:r>
              <a:rPr lang="en-US" dirty="0" smtClean="0"/>
              <a:t>Example with immediate command</a:t>
            </a:r>
            <a:endParaRPr lang="en-US" dirty="0"/>
          </a:p>
        </p:txBody>
      </p:sp>
    </p:spTree>
    <p:extLst>
      <p:ext uri="{BB962C8B-B14F-4D97-AF65-F5344CB8AC3E}">
        <p14:creationId xmlns:p14="http://schemas.microsoft.com/office/powerpoint/2010/main" val="398391906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762000"/>
            <a:ext cx="6656542" cy="7254240"/>
          </a:xfrm>
        </p:spPr>
        <p:txBody>
          <a:bodyPr/>
          <a:lstStyle/>
          <a:p>
            <a:pPr marL="225425" indent="-225425"/>
            <a:r>
              <a:rPr lang="en-US" altLang="en-US" b="1" dirty="0" smtClean="0"/>
              <a:t>Observed data</a:t>
            </a:r>
            <a:endParaRPr lang="en-US" altLang="en-US" b="1" dirty="0"/>
          </a:p>
          <a:p>
            <a:endParaRPr lang="en-US" altLang="en-US" sz="2800" b="1" dirty="0"/>
          </a:p>
          <a:p>
            <a:endParaRPr lang="en-US" altLang="en-US" sz="2800" b="1" dirty="0"/>
          </a:p>
          <a:p>
            <a:endParaRPr lang="en-US" altLang="en-US" sz="2000" b="1" dirty="0"/>
          </a:p>
          <a:p>
            <a:pPr marL="225425" indent="-225425"/>
            <a:r>
              <a:rPr lang="en-US" altLang="en-US" b="1" dirty="0"/>
              <a:t>Prior slide: 1 value given for </a:t>
            </a:r>
            <a:r>
              <a:rPr lang="en-US" altLang="en-US" b="1" dirty="0" smtClean="0"/>
              <a:t>prevalence of confounder and association between confounder and exposure &amp; outcome</a:t>
            </a:r>
            <a:endParaRPr lang="en-US" altLang="en-US" b="1" dirty="0"/>
          </a:p>
          <a:p>
            <a:pPr marL="633413" lvl="1" indent="-239713"/>
            <a:r>
              <a:rPr lang="en-US" altLang="en-US" sz="1800" b="1" dirty="0"/>
              <a:t>This is known as “deterministic” sensitivity analysis</a:t>
            </a:r>
          </a:p>
          <a:p>
            <a:pPr marL="225425" indent="-225425"/>
            <a:r>
              <a:rPr lang="en-US" altLang="en-US" b="1" dirty="0"/>
              <a:t>Yet, what if uncertain about </a:t>
            </a:r>
            <a:r>
              <a:rPr lang="en-US" altLang="en-US" b="1" dirty="0" smtClean="0"/>
              <a:t>prevalence of confounder and magnitude of the associations</a:t>
            </a:r>
            <a:endParaRPr lang="en-US" altLang="en-US" b="1" dirty="0"/>
          </a:p>
          <a:p>
            <a:pPr marL="633413" lvl="1" indent="-239713"/>
            <a:r>
              <a:rPr lang="en-US" altLang="en-US" sz="1700" b="1" dirty="0"/>
              <a:t>We prefer to evaluate a range of values; this is called a “probabilistic” sensitivity analysis</a:t>
            </a:r>
          </a:p>
          <a:p>
            <a:pPr marL="236538" indent="-236538"/>
            <a:endParaRPr lang="en-US" altLang="en-US" sz="800" b="1" dirty="0" smtClean="0"/>
          </a:p>
          <a:p>
            <a:pPr marL="236538" indent="-236538"/>
            <a:r>
              <a:rPr lang="en-US" altLang="en-US" sz="2000" b="1" dirty="0" smtClean="0"/>
              <a:t>Syntax:  </a:t>
            </a:r>
          </a:p>
          <a:p>
            <a:pPr marL="236538" indent="0">
              <a:buNone/>
            </a:pPr>
            <a:r>
              <a:rPr lang="en-US" altLang="en-US" sz="2000" b="1" dirty="0" smtClean="0"/>
              <a:t>episensi  a b c d, </a:t>
            </a:r>
            <a:r>
              <a:rPr lang="en-US" altLang="en-US" sz="2000" b="1" dirty="0"/>
              <a:t>st(cc) </a:t>
            </a:r>
            <a:endParaRPr lang="en-US" altLang="en-US" sz="2000" b="1" dirty="0" smtClean="0"/>
          </a:p>
          <a:p>
            <a:pPr marL="236538" indent="0">
              <a:buNone/>
            </a:pPr>
            <a:r>
              <a:rPr lang="en-US" altLang="en-US" sz="2000" b="1" dirty="0" smtClean="0"/>
              <a:t>dpexp(distribution(&lt;range&gt;))    </a:t>
            </a:r>
          </a:p>
          <a:p>
            <a:pPr marL="236538" indent="0">
              <a:buNone/>
            </a:pPr>
            <a:r>
              <a:rPr lang="en-US" altLang="en-US" b="1" dirty="0"/>
              <a:t>dpunexp(distribution(&lt;range&gt;)) </a:t>
            </a:r>
            <a:endParaRPr lang="en-US" altLang="en-US" sz="2000" b="1" dirty="0" smtClean="0"/>
          </a:p>
          <a:p>
            <a:pPr marL="236538" indent="0">
              <a:buNone/>
            </a:pPr>
            <a:r>
              <a:rPr lang="en-US" altLang="en-US" b="1" dirty="0" smtClean="0"/>
              <a:t>dorce(</a:t>
            </a:r>
            <a:r>
              <a:rPr lang="en-US" altLang="en-US" b="1" dirty="0"/>
              <a:t>distribution(&lt;range&gt;)) </a:t>
            </a:r>
            <a:endParaRPr lang="en-US" altLang="en-US" b="1" dirty="0" smtClean="0"/>
          </a:p>
          <a:p>
            <a:pPr marL="236538" indent="0">
              <a:buNone/>
            </a:pPr>
            <a:r>
              <a:rPr lang="en-US" altLang="en-US" b="1" dirty="0" smtClean="0"/>
              <a:t>drrcd(</a:t>
            </a:r>
            <a:r>
              <a:rPr lang="en-US" altLang="en-US" b="1" dirty="0"/>
              <a:t>distribution(&lt;range&gt;)) </a:t>
            </a:r>
          </a:p>
          <a:p>
            <a:pPr marL="225425" indent="-225425"/>
            <a:endParaRPr lang="en-US" altLang="en-US" sz="800" b="1" dirty="0" smtClean="0"/>
          </a:p>
          <a:p>
            <a:pPr marL="225425" indent="-225425"/>
            <a:endParaRPr lang="en-US" altLang="en-US" sz="1000" b="1" dirty="0" smtClean="0"/>
          </a:p>
          <a:p>
            <a:pPr marL="225425" indent="-225425"/>
            <a:r>
              <a:rPr lang="en-US" altLang="en-US" b="1" dirty="0" smtClean="0"/>
              <a:t>In </a:t>
            </a:r>
            <a:r>
              <a:rPr lang="en-US" altLang="en-US" b="1" dirty="0"/>
              <a:t>a probabilistic sensitivity analysis, the user:</a:t>
            </a:r>
          </a:p>
          <a:p>
            <a:pPr marL="633413" lvl="1" indent="-239713"/>
            <a:r>
              <a:rPr lang="en-US" altLang="en-US" sz="1600" b="1" dirty="0"/>
              <a:t>Defines shape of the distribution of </a:t>
            </a:r>
            <a:r>
              <a:rPr lang="en-US" altLang="en-US" sz="1600" b="1" dirty="0" smtClean="0"/>
              <a:t>the prevalences and measures of association values </a:t>
            </a:r>
            <a:r>
              <a:rPr lang="en-US" altLang="en-US" sz="1600" b="1" dirty="0"/>
              <a:t>he/she wishes to evaluate </a:t>
            </a:r>
          </a:p>
          <a:p>
            <a:pPr lvl="2">
              <a:spcBef>
                <a:spcPts val="0"/>
              </a:spcBef>
            </a:pPr>
            <a:r>
              <a:rPr lang="en-US" altLang="en-US" sz="1200" b="1" dirty="0"/>
              <a:t>“distribution”:  Stata has several options including uniform; trapezoidal; triangular; various permutations of normal</a:t>
            </a:r>
            <a:endParaRPr lang="en-US" altLang="en-US" sz="400" b="1" dirty="0"/>
          </a:p>
          <a:p>
            <a:pPr lvl="2"/>
            <a:endParaRPr lang="en-US" altLang="en-US" sz="200" b="1" dirty="0"/>
          </a:p>
          <a:p>
            <a:pPr marL="633413" lvl="1" indent="-239713">
              <a:spcBef>
                <a:spcPts val="0"/>
              </a:spcBef>
            </a:pPr>
            <a:r>
              <a:rPr lang="en-US" altLang="en-US" sz="1600" b="1" dirty="0"/>
              <a:t>Defines absolute “range” of values of </a:t>
            </a:r>
            <a:r>
              <a:rPr lang="en-US" altLang="en-US" sz="1600" b="1" dirty="0" smtClean="0"/>
              <a:t>the prevalences and measures of association values he/she wishes to evaluate </a:t>
            </a:r>
            <a:endParaRPr lang="en-US" altLang="en-US" sz="2800" b="1"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313113553"/>
              </p:ext>
            </p:extLst>
          </p:nvPr>
        </p:nvGraphicFramePr>
        <p:xfrm>
          <a:off x="209550" y="838200"/>
          <a:ext cx="6038850" cy="1905000"/>
        </p:xfrm>
        <a:graphic>
          <a:graphicData uri="http://schemas.openxmlformats.org/presentationml/2006/ole">
            <mc:AlternateContent xmlns:mc="http://schemas.openxmlformats.org/markup-compatibility/2006">
              <mc:Choice xmlns:v="urn:schemas-microsoft-com:vml" Requires="v">
                <p:oleObj spid="_x0000_s36882"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209550" y="838200"/>
                        <a:ext cx="6038850" cy="1905000"/>
                      </a:xfrm>
                      <a:prstGeom prst="rect">
                        <a:avLst/>
                      </a:prstGeom>
                      <a:noFill/>
                      <a:ln>
                        <a:noFill/>
                      </a:ln>
                      <a:effectLst/>
                      <a:extLst/>
                    </p:spPr>
                  </p:pic>
                </p:oleObj>
              </mc:Fallback>
            </mc:AlternateContent>
          </a:graphicData>
        </a:graphic>
      </p:graphicFrame>
      <p:sp>
        <p:nvSpPr>
          <p:cNvPr id="11" name="Rectangle 7"/>
          <p:cNvSpPr>
            <a:spLocks noChangeArrowheads="1"/>
          </p:cNvSpPr>
          <p:nvPr/>
        </p:nvSpPr>
        <p:spPr bwMode="auto">
          <a:xfrm>
            <a:off x="0" y="0"/>
            <a:ext cx="68580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endParaRPr lang="en-US" altLang="en-US" sz="2300" dirty="0" smtClean="0"/>
          </a:p>
          <a:p>
            <a:pPr algn="ctr"/>
            <a:r>
              <a:rPr lang="en-US" altLang="en-US" sz="1900" dirty="0" smtClean="0"/>
              <a:t>episens Command to Correct Unmeasured Confounding:</a:t>
            </a:r>
          </a:p>
          <a:p>
            <a:pPr algn="ctr"/>
            <a:r>
              <a:rPr lang="en-US" altLang="en-US" sz="2000" dirty="0" smtClean="0"/>
              <a:t>Probabilistic </a:t>
            </a:r>
            <a:r>
              <a:rPr lang="en-US" altLang="en-US" sz="2000" dirty="0"/>
              <a:t>vs Deterministic Sensitivity Analysis</a:t>
            </a:r>
          </a:p>
          <a:p>
            <a:pPr algn="ctr"/>
            <a:endParaRPr lang="en-US" altLang="en-US" sz="1900" dirty="0"/>
          </a:p>
        </p:txBody>
      </p:sp>
      <p:grpSp>
        <p:nvGrpSpPr>
          <p:cNvPr id="3" name="Group 2"/>
          <p:cNvGrpSpPr/>
          <p:nvPr/>
        </p:nvGrpSpPr>
        <p:grpSpPr>
          <a:xfrm>
            <a:off x="3359818" y="5638800"/>
            <a:ext cx="3726782" cy="3187859"/>
            <a:chOff x="6934199" y="1566296"/>
            <a:chExt cx="5590173" cy="2277041"/>
          </a:xfrm>
        </p:grpSpPr>
        <p:sp>
          <p:nvSpPr>
            <p:cNvPr id="12" name="Line 10"/>
            <p:cNvSpPr>
              <a:spLocks noChangeShapeType="1"/>
            </p:cNvSpPr>
            <p:nvPr/>
          </p:nvSpPr>
          <p:spPr bwMode="auto">
            <a:xfrm flipH="1">
              <a:off x="7609472" y="1934489"/>
              <a:ext cx="712062" cy="1760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H="1" flipV="1">
              <a:off x="6934199" y="2842794"/>
              <a:ext cx="903873" cy="1382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8523872" y="1947296"/>
              <a:ext cx="4000500" cy="59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a:t>
              </a:r>
              <a:r>
                <a:rPr lang="en-US" altLang="en-US" sz="1600" dirty="0" smtClean="0"/>
                <a:t>ssociation between confounder &amp; exposure, expressed as odds ratio</a:t>
              </a:r>
              <a:endParaRPr lang="en-US" altLang="en-US" sz="1600" dirty="0"/>
            </a:p>
          </p:txBody>
        </p:sp>
        <p:sp>
          <p:nvSpPr>
            <p:cNvPr id="17" name="Text Box 9"/>
            <p:cNvSpPr txBox="1">
              <a:spLocks noChangeArrowheads="1"/>
            </p:cNvSpPr>
            <p:nvPr/>
          </p:nvSpPr>
          <p:spPr bwMode="auto">
            <a:xfrm>
              <a:off x="8170299" y="3601513"/>
              <a:ext cx="1524000" cy="24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600" dirty="0"/>
            </a:p>
          </p:txBody>
        </p:sp>
        <p:sp>
          <p:nvSpPr>
            <p:cNvPr id="18" name="Text Box 9"/>
            <p:cNvSpPr txBox="1">
              <a:spLocks noChangeArrowheads="1"/>
            </p:cNvSpPr>
            <p:nvPr/>
          </p:nvSpPr>
          <p:spPr bwMode="auto">
            <a:xfrm>
              <a:off x="8321534" y="1566296"/>
              <a:ext cx="3974238" cy="41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prevalence of higher level of confounder in </a:t>
              </a:r>
              <a:r>
                <a:rPr lang="en-US" altLang="en-US" sz="1600" dirty="0" smtClean="0"/>
                <a:t>unexposed</a:t>
              </a:r>
              <a:endParaRPr lang="en-US" altLang="en-US" sz="1600" dirty="0"/>
            </a:p>
          </p:txBody>
        </p:sp>
        <p:sp>
          <p:nvSpPr>
            <p:cNvPr id="19" name="Text Box 9"/>
            <p:cNvSpPr txBox="1">
              <a:spLocks noChangeArrowheads="1"/>
            </p:cNvSpPr>
            <p:nvPr/>
          </p:nvSpPr>
          <p:spPr bwMode="auto">
            <a:xfrm>
              <a:off x="7723772" y="2546010"/>
              <a:ext cx="4343400" cy="59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a:t>
              </a:r>
              <a:r>
                <a:rPr lang="en-US" altLang="en-US" sz="1600" dirty="0" smtClean="0"/>
                <a:t>ssociation between confounder &amp; outcome, expressed as  ratio of probabilities</a:t>
              </a:r>
              <a:endParaRPr lang="en-US" altLang="en-US" sz="1600" dirty="0"/>
            </a:p>
          </p:txBody>
        </p:sp>
        <p:sp>
          <p:nvSpPr>
            <p:cNvPr id="26" name="Line 10"/>
            <p:cNvSpPr>
              <a:spLocks noChangeShapeType="1"/>
            </p:cNvSpPr>
            <p:nvPr/>
          </p:nvSpPr>
          <p:spPr bwMode="auto">
            <a:xfrm flipH="1" flipV="1">
              <a:off x="6934199" y="3211650"/>
              <a:ext cx="71536" cy="1609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 name="Line 10"/>
            <p:cNvSpPr>
              <a:spLocks noChangeShapeType="1"/>
            </p:cNvSpPr>
            <p:nvPr/>
          </p:nvSpPr>
          <p:spPr bwMode="auto">
            <a:xfrm flipH="1">
              <a:off x="7609472" y="2291705"/>
              <a:ext cx="914400" cy="1760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5456712" y="1306897"/>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a:rPr>
                          </m:ctrlPr>
                        </m:fPr>
                        <m:num>
                          <m:f>
                            <m:fPr>
                              <m:ctrlPr>
                                <a:rPr lang="en-US" b="0" i="1" smtClean="0">
                                  <a:latin typeface="Cambria Math"/>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456712" y="1306897"/>
                <a:ext cx="1322542" cy="1207703"/>
              </a:xfrm>
              <a:prstGeom prst="rect">
                <a:avLst/>
              </a:prstGeom>
              <a:blipFill rotWithShape="1">
                <a:blip r:embed="rId6"/>
                <a:stretch>
                  <a:fillRect/>
                </a:stretch>
              </a:blipFill>
            </p:spPr>
            <p:txBody>
              <a:bodyPr/>
              <a:lstStyle/>
              <a:p>
                <a:r>
                  <a:rPr lang="en-US">
                    <a:noFill/>
                  </a:rPr>
                  <a:t> </a:t>
                </a:r>
              </a:p>
            </p:txBody>
          </p:sp>
        </mc:Fallback>
      </mc:AlternateContent>
      <p:sp>
        <p:nvSpPr>
          <p:cNvPr id="10" name="Freeform 9"/>
          <p:cNvSpPr/>
          <p:nvPr/>
        </p:nvSpPr>
        <p:spPr bwMode="auto">
          <a:xfrm rot="20819307">
            <a:off x="3200016" y="5335815"/>
            <a:ext cx="1313678" cy="530497"/>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Text Box 9"/>
          <p:cNvSpPr txBox="1">
            <a:spLocks noChangeArrowheads="1"/>
          </p:cNvSpPr>
          <p:nvPr/>
        </p:nvSpPr>
        <p:spPr bwMode="auto">
          <a:xfrm>
            <a:off x="4419600" y="5105400"/>
            <a:ext cx="24384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p</a:t>
            </a:r>
            <a:r>
              <a:rPr lang="en-US" altLang="en-US" sz="1600" dirty="0" smtClean="0"/>
              <a:t>revalence of higher level of confounder in exposed</a:t>
            </a:r>
            <a:endParaRPr lang="en-US" altLang="en-US" sz="1600" dirty="0"/>
          </a:p>
        </p:txBody>
      </p:sp>
    </p:spTree>
    <p:extLst>
      <p:ext uri="{BB962C8B-B14F-4D97-AF65-F5344CB8AC3E}">
        <p14:creationId xmlns:p14="http://schemas.microsoft.com/office/powerpoint/2010/main" val="344504011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50800" y="1007978"/>
            <a:ext cx="6781800" cy="7450222"/>
          </a:xfrm>
        </p:spPr>
        <p:txBody>
          <a:bodyPr/>
          <a:lstStyle/>
          <a:p>
            <a:r>
              <a:rPr lang="en-US" altLang="en-US" sz="2000" b="1" dirty="0" smtClean="0"/>
              <a:t>Probabilistic sensitivity analysis</a:t>
            </a:r>
          </a:p>
          <a:p>
            <a:pPr lvl="1"/>
            <a:r>
              <a:rPr lang="en-US" altLang="en-US" sz="1800" b="1" dirty="0" smtClean="0"/>
              <a:t>Assume “triangular” distribution shape for confounder prevalences  (others may be defensible)</a:t>
            </a:r>
          </a:p>
          <a:p>
            <a:pPr lvl="1"/>
            <a:r>
              <a:rPr lang="en-US" altLang="en-US" sz="1800" b="1" dirty="0" smtClean="0"/>
              <a:t>Assume “log-normal” distribution for measures of association (others may be defensible)</a:t>
            </a:r>
          </a:p>
          <a:p>
            <a:pPr marL="0" indent="0">
              <a:buNone/>
            </a:pPr>
            <a:endParaRPr lang="en-US" altLang="en-US" b="1" dirty="0"/>
          </a:p>
          <a:p>
            <a:r>
              <a:rPr lang="en-US" altLang="en-US" b="1" dirty="0" smtClean="0"/>
              <a:t>Example</a:t>
            </a:r>
          </a:p>
          <a:p>
            <a:pPr marL="457200" indent="-111125">
              <a:buNone/>
            </a:pPr>
            <a:r>
              <a:rPr lang="en-US" altLang="en-US" b="1" dirty="0" smtClean="0"/>
              <a:t>. </a:t>
            </a:r>
            <a:r>
              <a:rPr lang="en-US" altLang="en-US" sz="1600" b="1" dirty="0">
                <a:latin typeface="Courier New" panose="02070309020205020404" pitchFamily="49" charset="0"/>
                <a:cs typeface="Courier New" panose="02070309020205020404" pitchFamily="49" charset="0"/>
              </a:rPr>
              <a:t>episensi 45 94 257 945, st(cc) reps(2000) dpunexp(tri(.45 .55 .65)) </a:t>
            </a:r>
            <a:r>
              <a:rPr lang="en-US" altLang="en-US" sz="1600" b="1" dirty="0" smtClean="0">
                <a:latin typeface="Courier New" panose="02070309020205020404" pitchFamily="49" charset="0"/>
                <a:cs typeface="Courier New" panose="02070309020205020404" pitchFamily="49" charset="0"/>
              </a:rPr>
              <a:t>dorce(log-n(2.5 </a:t>
            </a:r>
            <a:r>
              <a:rPr lang="en-US" altLang="en-US" sz="1600" b="1" dirty="0">
                <a:latin typeface="Courier New" panose="02070309020205020404" pitchFamily="49" charset="0"/>
                <a:cs typeface="Courier New" panose="02070309020205020404" pitchFamily="49" charset="0"/>
              </a:rPr>
              <a:t>.125)) drrcd(log-n(5 .125))</a:t>
            </a:r>
          </a:p>
          <a:p>
            <a:endParaRPr lang="en-US" altLang="en-US" b="1" dirty="0"/>
          </a:p>
          <a:p>
            <a:pPr marL="393700" indent="0">
              <a:buNone/>
            </a:pPr>
            <a:r>
              <a:rPr lang="en-US" altLang="en-US" sz="1800" b="1" dirty="0">
                <a:latin typeface="Courier New" panose="02070309020205020404" pitchFamily="49" charset="0"/>
                <a:cs typeface="Courier New" panose="02070309020205020404" pitchFamily="49" charset="0"/>
              </a:rPr>
              <a:t>Pr(c=1|e=0): Triangular(.45,.55,.65)</a:t>
            </a:r>
          </a:p>
          <a:p>
            <a:pPr marL="393700" indent="0">
              <a:buNone/>
            </a:pPr>
            <a:r>
              <a:rPr lang="en-US" altLang="en-US" sz="1800" b="1" dirty="0">
                <a:latin typeface="Courier New" panose="02070309020205020404" pitchFamily="49" charset="0"/>
                <a:cs typeface="Courier New" panose="02070309020205020404" pitchFamily="49" charset="0"/>
              </a:rPr>
              <a:t>RR_cd      : Log-Normal(5.00,0.13)</a:t>
            </a:r>
          </a:p>
          <a:p>
            <a:pPr marL="393700" indent="0">
              <a:buNone/>
            </a:pPr>
            <a:r>
              <a:rPr lang="en-US" altLang="en-US" sz="1800" b="1" dirty="0">
                <a:latin typeface="Courier New" panose="02070309020205020404" pitchFamily="49" charset="0"/>
                <a:cs typeface="Courier New" panose="02070309020205020404" pitchFamily="49" charset="0"/>
              </a:rPr>
              <a:t>OR_ce      : Log-Normal(2.50,0.13</a:t>
            </a:r>
            <a:r>
              <a:rPr lang="en-US" altLang="en-US" b="1" dirty="0">
                <a:latin typeface="Courier New" panose="02070309020205020404" pitchFamily="49" charset="0"/>
                <a:cs typeface="Courier New" panose="02070309020205020404" pitchFamily="49" charset="0"/>
              </a:rPr>
              <a:t>)</a:t>
            </a:r>
          </a:p>
          <a:p>
            <a:pPr marL="393700" indent="0"/>
            <a:endParaRPr lang="en-US" altLang="en-US" b="1" dirty="0">
              <a:latin typeface="Courier"/>
            </a:endParaRPr>
          </a:p>
          <a:p>
            <a:pPr marL="393700" indent="0">
              <a:buNone/>
            </a:pPr>
            <a:r>
              <a:rPr lang="en-US" altLang="en-US" sz="1600" b="1" dirty="0">
                <a:latin typeface="Courier New" panose="02070309020205020404" pitchFamily="49" charset="0"/>
                <a:cs typeface="Courier New" panose="02070309020205020404" pitchFamily="49" charset="0"/>
              </a:rPr>
              <a:t>Probabilistic sensitivity analysis for unmeasured confounding</a:t>
            </a:r>
          </a:p>
          <a:p>
            <a:pPr marL="0" indent="341313">
              <a:buNone/>
            </a:pPr>
            <a:endParaRPr lang="en-US" altLang="en-US" sz="1100" b="1" dirty="0">
              <a:latin typeface="Courier New" panose="02070309020205020404" pitchFamily="49" charset="0"/>
              <a:cs typeface="Courier New" panose="02070309020205020404" pitchFamily="49" charset="0"/>
            </a:endParaRPr>
          </a:p>
          <a:p>
            <a:pPr marL="0" indent="341313">
              <a:buNone/>
            </a:pPr>
            <a:r>
              <a:rPr lang="en-US" altLang="en-US" sz="1200" b="1" dirty="0">
                <a:latin typeface="Courier New" panose="02070309020205020404" pitchFamily="49" charset="0"/>
                <a:cs typeface="Courier New" panose="02070309020205020404" pitchFamily="49" charset="0"/>
              </a:rPr>
              <a:t>                                       Percentiles         Ratio</a:t>
            </a:r>
          </a:p>
          <a:p>
            <a:pPr marL="0" indent="341313">
              <a:buNone/>
            </a:pPr>
            <a:r>
              <a:rPr lang="en-US" altLang="en-US" sz="1200" b="1" dirty="0">
                <a:latin typeface="Courier New" panose="02070309020205020404" pitchFamily="49" charset="0"/>
                <a:cs typeface="Courier New" panose="02070309020205020404" pitchFamily="49" charset="0"/>
              </a:rPr>
              <a:t>                             2.5       50        97.5      97.5/2.5</a:t>
            </a:r>
          </a:p>
          <a:p>
            <a:pPr marL="0" indent="341313">
              <a:buNone/>
            </a:pPr>
            <a:r>
              <a:rPr lang="en-US" altLang="en-US" sz="1200" b="1" dirty="0">
                <a:latin typeface="Courier New" panose="02070309020205020404" pitchFamily="49" charset="0"/>
                <a:cs typeface="Courier New" panose="02070309020205020404" pitchFamily="49" charset="0"/>
              </a:rPr>
              <a:t>                             </a:t>
            </a:r>
            <a:r>
              <a:rPr lang="en-US" altLang="en-US" sz="1200" b="1" dirty="0" smtClean="0">
                <a:latin typeface="Courier New" panose="02070309020205020404" pitchFamily="49" charset="0"/>
                <a:cs typeface="Courier New" panose="02070309020205020404" pitchFamily="49" charset="0"/>
              </a:rPr>
              <a:t>-------------------------------------</a:t>
            </a:r>
            <a:endParaRPr lang="en-US" altLang="en-US" sz="1200" b="1" dirty="0">
              <a:latin typeface="Courier New" panose="02070309020205020404" pitchFamily="49" charset="0"/>
              <a:cs typeface="Courier New" panose="02070309020205020404" pitchFamily="49" charset="0"/>
            </a:endParaRPr>
          </a:p>
          <a:p>
            <a:pPr marL="0" indent="341313">
              <a:buNone/>
            </a:pPr>
            <a:r>
              <a:rPr lang="en-US" altLang="en-US" sz="1200" b="1" dirty="0">
                <a:latin typeface="Courier New" panose="02070309020205020404" pitchFamily="49" charset="0"/>
                <a:cs typeface="Courier New" panose="02070309020205020404" pitchFamily="49" charset="0"/>
              </a:rPr>
              <a:t>Conventional                 1.20      1.76      2.58      2.14</a:t>
            </a:r>
          </a:p>
          <a:p>
            <a:pPr marL="0" indent="341313">
              <a:buNone/>
            </a:pPr>
            <a:r>
              <a:rPr lang="en-US" altLang="en-US" sz="1200" b="1" dirty="0">
                <a:latin typeface="Courier New" panose="02070309020205020404" pitchFamily="49" charset="0"/>
                <a:cs typeface="Courier New" panose="02070309020205020404" pitchFamily="49" charset="0"/>
              </a:rPr>
              <a:t>Systematic error             0.92      1.04      1.17      1.27</a:t>
            </a:r>
          </a:p>
          <a:p>
            <a:pPr marL="0" indent="341313">
              <a:buNone/>
            </a:pPr>
            <a:r>
              <a:rPr lang="en-US" altLang="en-US" sz="1200" b="1" dirty="0">
                <a:latin typeface="Courier New" panose="02070309020205020404" pitchFamily="49" charset="0"/>
                <a:cs typeface="Courier New" panose="02070309020205020404" pitchFamily="49" charset="0"/>
              </a:rPr>
              <a:t>Systematic and random error  0.69      1.02      1.53      2.22</a:t>
            </a:r>
          </a:p>
          <a:p>
            <a:pPr marL="0" indent="341313">
              <a:buNone/>
            </a:pPr>
            <a:endParaRPr lang="en-US" altLang="en-US" sz="1000" b="1" dirty="0">
              <a:latin typeface="Courier New" panose="02070309020205020404" pitchFamily="49" charset="0"/>
              <a:cs typeface="Courier New" panose="02070309020205020404" pitchFamily="49" charset="0"/>
            </a:endParaRPr>
          </a:p>
          <a:p>
            <a:pPr marL="0" indent="341313">
              <a:buNone/>
            </a:pPr>
            <a:endParaRPr lang="en-US" altLang="en-US" sz="2000" b="1" dirty="0"/>
          </a:p>
          <a:p>
            <a:endParaRPr lang="en-US" altLang="en-US" sz="2000" b="1" dirty="0"/>
          </a:p>
          <a:p>
            <a:endParaRPr lang="en-US" altLang="en-US" sz="2800" b="1" dirty="0"/>
          </a:p>
        </p:txBody>
      </p:sp>
      <p:sp>
        <p:nvSpPr>
          <p:cNvPr id="11" name="Rectangle 7"/>
          <p:cNvSpPr>
            <a:spLocks noChangeArrowheads="1"/>
          </p:cNvSpPr>
          <p:nvPr/>
        </p:nvSpPr>
        <p:spPr bwMode="auto">
          <a:xfrm>
            <a:off x="0" y="152400"/>
            <a:ext cx="68580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1900" dirty="0"/>
              <a:t>episens Command to Correct Unmeasured Confounding:</a:t>
            </a:r>
          </a:p>
          <a:p>
            <a:pPr algn="ctr"/>
            <a:r>
              <a:rPr lang="en-US" altLang="en-US" sz="2400" dirty="0" smtClean="0"/>
              <a:t>Probabilistic Sensitivity Analysis Example</a:t>
            </a:r>
            <a:endParaRPr lang="en-US" altLang="en-US" sz="2400" dirty="0"/>
          </a:p>
        </p:txBody>
      </p:sp>
    </p:spTree>
    <p:extLst>
      <p:ext uri="{BB962C8B-B14F-4D97-AF65-F5344CB8AC3E}">
        <p14:creationId xmlns:p14="http://schemas.microsoft.com/office/powerpoint/2010/main" val="314753776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304800" y="160340"/>
            <a:ext cx="6172200" cy="595312"/>
          </a:xfrm>
        </p:spPr>
        <p:txBody>
          <a:bodyPr/>
          <a:lstStyle/>
          <a:p>
            <a:r>
              <a:rPr lang="en-US" altLang="en-US" dirty="0" smtClean="0"/>
              <a:t>Methods to Manage Confounding</a:t>
            </a:r>
          </a:p>
        </p:txBody>
      </p:sp>
      <p:sp>
        <p:nvSpPr>
          <p:cNvPr id="179202" name="Rectangle 3"/>
          <p:cNvSpPr>
            <a:spLocks noGrp="1" noChangeArrowheads="1"/>
          </p:cNvSpPr>
          <p:nvPr>
            <p:ph type="body" idx="1"/>
          </p:nvPr>
        </p:nvSpPr>
        <p:spPr>
          <a:xfrm>
            <a:off x="533400" y="879478"/>
            <a:ext cx="5829300" cy="8081963"/>
          </a:xfrm>
        </p:spPr>
        <p:txBody>
          <a:bodyPr/>
          <a:lstStyle/>
          <a:p>
            <a:pPr>
              <a:lnSpc>
                <a:spcPct val="90000"/>
              </a:lnSpc>
            </a:pPr>
            <a:r>
              <a:rPr lang="en-US" altLang="en-US" dirty="0" smtClean="0"/>
              <a:t>During study </a:t>
            </a:r>
            <a:r>
              <a:rPr lang="en-US" altLang="en-US" u="sng" dirty="0" smtClean="0"/>
              <a:t>design</a:t>
            </a:r>
            <a:r>
              <a:rPr lang="en-US" altLang="en-US" dirty="0" smtClean="0"/>
              <a:t>:</a:t>
            </a:r>
          </a:p>
          <a:p>
            <a:pPr lvl="1">
              <a:lnSpc>
                <a:spcPct val="90000"/>
              </a:lnSpc>
            </a:pPr>
            <a:r>
              <a:rPr lang="en-US" altLang="en-US" dirty="0" smtClean="0"/>
              <a:t>Conditioning techniques</a:t>
            </a:r>
          </a:p>
          <a:p>
            <a:pPr lvl="2">
              <a:lnSpc>
                <a:spcPct val="90000"/>
              </a:lnSpc>
              <a:spcBef>
                <a:spcPct val="0"/>
              </a:spcBef>
            </a:pPr>
            <a:r>
              <a:rPr lang="en-US" altLang="en-US" dirty="0" smtClean="0"/>
              <a:t>Restriction</a:t>
            </a:r>
          </a:p>
          <a:p>
            <a:pPr lvl="2">
              <a:lnSpc>
                <a:spcPct val="90000"/>
              </a:lnSpc>
              <a:spcBef>
                <a:spcPct val="0"/>
              </a:spcBef>
            </a:pPr>
            <a:r>
              <a:rPr lang="en-US" altLang="en-US" dirty="0" smtClean="0"/>
              <a:t>Matching -- with stratification</a:t>
            </a:r>
          </a:p>
          <a:p>
            <a:pPr lvl="2">
              <a:lnSpc>
                <a:spcPct val="90000"/>
              </a:lnSpc>
              <a:spcBef>
                <a:spcPct val="0"/>
              </a:spcBef>
            </a:pPr>
            <a:endParaRPr lang="en-US" altLang="en-US" dirty="0" smtClean="0"/>
          </a:p>
          <a:p>
            <a:pPr lvl="1">
              <a:lnSpc>
                <a:spcPct val="90000"/>
              </a:lnSpc>
              <a:spcBef>
                <a:spcPct val="0"/>
              </a:spcBef>
            </a:pPr>
            <a:r>
              <a:rPr lang="en-US" altLang="en-US" dirty="0" smtClean="0"/>
              <a:t>Non-Conditioning techniques</a:t>
            </a:r>
          </a:p>
          <a:p>
            <a:pPr lvl="2">
              <a:lnSpc>
                <a:spcPct val="90000"/>
              </a:lnSpc>
              <a:spcBef>
                <a:spcPct val="0"/>
              </a:spcBef>
            </a:pPr>
            <a:r>
              <a:rPr lang="en-US" altLang="en-US" dirty="0" smtClean="0"/>
              <a:t>Randomization</a:t>
            </a:r>
          </a:p>
          <a:p>
            <a:pPr lvl="2">
              <a:lnSpc>
                <a:spcPct val="90000"/>
              </a:lnSpc>
              <a:spcBef>
                <a:spcPct val="0"/>
              </a:spcBef>
            </a:pPr>
            <a:r>
              <a:rPr lang="en-US" altLang="en-US" dirty="0" smtClean="0"/>
              <a:t>Instrumental variables</a:t>
            </a:r>
          </a:p>
          <a:p>
            <a:pPr lvl="2">
              <a:lnSpc>
                <a:spcPct val="90000"/>
              </a:lnSpc>
            </a:pPr>
            <a:endParaRPr lang="en-US" altLang="en-US" dirty="0" smtClean="0"/>
          </a:p>
          <a:p>
            <a:pPr>
              <a:lnSpc>
                <a:spcPct val="90000"/>
              </a:lnSpc>
            </a:pPr>
            <a:r>
              <a:rPr lang="en-US" altLang="en-US" dirty="0" smtClean="0"/>
              <a:t>During study </a:t>
            </a:r>
            <a:r>
              <a:rPr lang="en-US" altLang="en-US" u="sng" dirty="0" smtClean="0"/>
              <a:t>analysis:</a:t>
            </a:r>
            <a:endParaRPr lang="en-US" altLang="en-US" dirty="0" smtClean="0"/>
          </a:p>
          <a:p>
            <a:pPr lvl="1">
              <a:lnSpc>
                <a:spcPct val="90000"/>
              </a:lnSpc>
            </a:pPr>
            <a:r>
              <a:rPr lang="en-US" altLang="en-US" dirty="0" smtClean="0"/>
              <a:t>Conditioning techniques</a:t>
            </a:r>
          </a:p>
          <a:p>
            <a:pPr lvl="2">
              <a:lnSpc>
                <a:spcPct val="90000"/>
              </a:lnSpc>
            </a:pPr>
            <a:r>
              <a:rPr lang="en-US" altLang="en-US" dirty="0" smtClean="0"/>
              <a:t>Stratification</a:t>
            </a:r>
          </a:p>
          <a:p>
            <a:pPr lvl="2">
              <a:lnSpc>
                <a:spcPct val="90000"/>
              </a:lnSpc>
              <a:spcBef>
                <a:spcPct val="0"/>
              </a:spcBef>
            </a:pPr>
            <a:r>
              <a:rPr lang="en-US" altLang="en-US" dirty="0" smtClean="0"/>
              <a:t>(Mathematical regression)</a:t>
            </a:r>
          </a:p>
          <a:p>
            <a:pPr lvl="2">
              <a:lnSpc>
                <a:spcPct val="90000"/>
              </a:lnSpc>
              <a:spcBef>
                <a:spcPct val="0"/>
              </a:spcBef>
            </a:pPr>
            <a:r>
              <a:rPr lang="en-US" altLang="en-US" dirty="0" smtClean="0"/>
              <a:t>(Propensity scores)</a:t>
            </a:r>
          </a:p>
          <a:p>
            <a:pPr lvl="2">
              <a:lnSpc>
                <a:spcPct val="90000"/>
              </a:lnSpc>
              <a:spcBef>
                <a:spcPct val="0"/>
              </a:spcBef>
            </a:pPr>
            <a:endParaRPr lang="en-US" altLang="en-US" dirty="0" smtClean="0"/>
          </a:p>
          <a:p>
            <a:pPr lvl="1">
              <a:lnSpc>
                <a:spcPct val="90000"/>
              </a:lnSpc>
              <a:spcBef>
                <a:spcPct val="0"/>
              </a:spcBef>
            </a:pPr>
            <a:r>
              <a:rPr lang="en-US" altLang="en-US" dirty="0" smtClean="0"/>
              <a:t>Non-conditioning techniques</a:t>
            </a:r>
          </a:p>
          <a:p>
            <a:pPr lvl="2">
              <a:spcBef>
                <a:spcPct val="0"/>
              </a:spcBef>
            </a:pPr>
            <a:r>
              <a:rPr lang="en-US" altLang="en-US" dirty="0" smtClean="0"/>
              <a:t>(Inverse probability weighting)</a:t>
            </a:r>
          </a:p>
          <a:p>
            <a:pPr lvl="2">
              <a:spcBef>
                <a:spcPct val="0"/>
              </a:spcBef>
            </a:pPr>
            <a:r>
              <a:rPr lang="en-US" altLang="en-US" dirty="0" smtClean="0"/>
              <a:t>(G-estimation) </a:t>
            </a:r>
          </a:p>
          <a:p>
            <a:pPr lvl="2">
              <a:spcBef>
                <a:spcPct val="0"/>
              </a:spcBef>
            </a:pPr>
            <a:r>
              <a:rPr lang="en-US" altLang="en-US" dirty="0" smtClean="0"/>
              <a:t>(Structural nested models)</a:t>
            </a:r>
          </a:p>
          <a:p>
            <a:pPr lvl="2">
              <a:spcBef>
                <a:spcPct val="0"/>
              </a:spcBef>
            </a:pPr>
            <a:r>
              <a:rPr lang="en-US" altLang="en-US" dirty="0" smtClean="0"/>
              <a:t>(Nested new user cohort)</a:t>
            </a:r>
          </a:p>
        </p:txBody>
      </p:sp>
      <p:sp>
        <p:nvSpPr>
          <p:cNvPr id="2" name="TextBox 1"/>
          <p:cNvSpPr txBox="1"/>
          <p:nvPr/>
        </p:nvSpPr>
        <p:spPr>
          <a:xfrm>
            <a:off x="3227395" y="7239006"/>
            <a:ext cx="3478837" cy="461665"/>
          </a:xfrm>
          <a:prstGeom prst="rect">
            <a:avLst/>
          </a:prstGeom>
          <a:noFill/>
        </p:spPr>
        <p:txBody>
          <a:bodyPr wrap="none">
            <a:spAutoFit/>
          </a:bodyPr>
          <a:lstStyle/>
          <a:p>
            <a:pPr eaLnBrk="0" hangingPunct="0">
              <a:defRPr/>
            </a:pPr>
            <a:r>
              <a:rPr lang="en-US" sz="2000" dirty="0">
                <a:latin typeface="+mj-lt"/>
              </a:rPr>
              <a:t>(not explained in this course</a:t>
            </a:r>
            <a:r>
              <a:rPr lang="en-US" dirty="0"/>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52403" y="1447801"/>
          <a:ext cx="6553201" cy="3291203"/>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500" b="1" u="sng" dirty="0" smtClean="0">
                          <a:effectLst/>
                          <a:latin typeface="Calibri"/>
                          <a:ea typeface="Calibri"/>
                          <a:cs typeface="Times New Roman"/>
                        </a:rPr>
                        <a:t>No </a:t>
                      </a:r>
                      <a:r>
                        <a:rPr lang="en-US" sz="15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500" b="1" u="sng" dirty="0" smtClean="0">
                          <a:effectLst/>
                          <a:latin typeface="Calibri"/>
                          <a:ea typeface="Calibri"/>
                          <a:cs typeface="Times New Roman"/>
                        </a:rPr>
                        <a:t>Smoking</a:t>
                      </a:r>
                      <a:endParaRPr lang="en-US" sz="15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2682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54645">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719792"/>
            <a:ext cx="4990918" cy="461665"/>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-0.17; p = 0.018</a:t>
            </a: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0.005</a:t>
            </a:r>
            <a:r>
              <a:rPr lang="en-US" altLang="en-US" sz="600" dirty="0" smtClean="0"/>
              <a:t> </a:t>
            </a:r>
            <a:endParaRPr lang="en-US" altLang="en-US" dirty="0" smtClean="0"/>
          </a:p>
        </p:txBody>
      </p:sp>
      <p:sp>
        <p:nvSpPr>
          <p:cNvPr id="38940" name="Oval 5"/>
          <p:cNvSpPr>
            <a:spLocks noChangeArrowheads="1"/>
          </p:cNvSpPr>
          <p:nvPr/>
        </p:nvSpPr>
        <p:spPr bwMode="auto">
          <a:xfrm>
            <a:off x="304800" y="3441700"/>
            <a:ext cx="2895600" cy="432792"/>
          </a:xfrm>
          <a:prstGeom prst="ellipse">
            <a:avLst/>
          </a:prstGeom>
          <a:noFill/>
          <a:ln w="9525" algn="ctr">
            <a:noFill/>
            <a:round/>
            <a:headEnd/>
            <a:tailEnd/>
          </a:ln>
        </p:spPr>
        <p:txBody>
          <a:bodyPr>
            <a:spAutoFit/>
          </a:bodyPr>
          <a:lstStyle/>
          <a:p>
            <a:pPr algn="r" eaLnBrk="0" hangingPunct="0">
              <a:spcBef>
                <a:spcPct val="50000"/>
              </a:spcBef>
            </a:pPr>
            <a:endParaRPr lang="en-US" sz="1400" dirty="0">
              <a:latin typeface="Arial" charset="0"/>
            </a:endParaRPr>
          </a:p>
        </p:txBody>
      </p:sp>
      <p:sp>
        <p:nvSpPr>
          <p:cNvPr id="7" name="Title 1"/>
          <p:cNvSpPr txBox="1">
            <a:spLocks/>
          </p:cNvSpPr>
          <p:nvPr/>
        </p:nvSpPr>
        <p:spPr bwMode="auto">
          <a:xfrm>
            <a:off x="457200" y="376237"/>
            <a:ext cx="5830888" cy="106680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kern="0" dirty="0" smtClean="0"/>
              <a:t>Presenting Interaction</a:t>
            </a:r>
            <a:endParaRPr lang="en-US" kern="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457200" y="228604"/>
            <a:ext cx="5829300" cy="747713"/>
          </a:xfrm>
        </p:spPr>
        <p:txBody>
          <a:bodyPr/>
          <a:lstStyle/>
          <a:p>
            <a:r>
              <a:rPr lang="en-US" altLang="en-US" dirty="0" smtClean="0"/>
              <a:t>Limitation of Conventional Regression (as well as Stratification)</a:t>
            </a:r>
          </a:p>
        </p:txBody>
      </p:sp>
      <p:sp>
        <p:nvSpPr>
          <p:cNvPr id="175106" name="Rectangle 3"/>
          <p:cNvSpPr>
            <a:spLocks noGrp="1" noChangeArrowheads="1"/>
          </p:cNvSpPr>
          <p:nvPr>
            <p:ph type="body" idx="1"/>
          </p:nvPr>
        </p:nvSpPr>
        <p:spPr>
          <a:xfrm>
            <a:off x="152400" y="1142999"/>
            <a:ext cx="6629400" cy="762000"/>
          </a:xfrm>
        </p:spPr>
        <p:txBody>
          <a:bodyPr/>
          <a:lstStyle/>
          <a:p>
            <a:r>
              <a:rPr lang="en-US" altLang="en-US" sz="2400" dirty="0" smtClean="0"/>
              <a:t>Scenario: Mediation Analysis</a:t>
            </a:r>
          </a:p>
          <a:p>
            <a:pPr lvl="1"/>
            <a:r>
              <a:rPr lang="en-US" altLang="en-US" sz="2400" dirty="0" smtClean="0"/>
              <a:t>e.g., Estimating effect of E on D apart from effect on M</a:t>
            </a:r>
          </a:p>
        </p:txBody>
      </p:sp>
      <p:sp>
        <p:nvSpPr>
          <p:cNvPr id="288772" name="Text Box 4"/>
          <p:cNvSpPr txBox="1">
            <a:spLocks noChangeArrowheads="1"/>
          </p:cNvSpPr>
          <p:nvPr/>
        </p:nvSpPr>
        <p:spPr bwMode="auto">
          <a:xfrm>
            <a:off x="152400" y="6324604"/>
            <a:ext cx="6553200" cy="2970044"/>
          </a:xfrm>
          <a:prstGeom prst="rect">
            <a:avLst/>
          </a:prstGeom>
          <a:noFill/>
          <a:ln w="9525">
            <a:noFill/>
            <a:miter lim="800000"/>
            <a:headEnd/>
            <a:tailEnd/>
          </a:ln>
        </p:spPr>
        <p:txBody>
          <a:bodyPr>
            <a:spAutoFit/>
          </a:bodyPr>
          <a:lstStyle/>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Simultaneous </a:t>
            </a:r>
            <a:r>
              <a:rPr lang="en-US" altLang="en-US" sz="2200" dirty="0">
                <a:solidFill>
                  <a:srgbClr val="000000"/>
                </a:solidFill>
                <a:latin typeface="Arial" charset="0"/>
              </a:rPr>
              <a:t>desire </a:t>
            </a:r>
            <a:r>
              <a:rPr lang="en-US" altLang="en-US" sz="2200" u="sng" dirty="0">
                <a:solidFill>
                  <a:srgbClr val="000000"/>
                </a:solidFill>
                <a:latin typeface="Arial" charset="0"/>
              </a:rPr>
              <a:t>to control</a:t>
            </a:r>
            <a:r>
              <a:rPr lang="en-US" altLang="en-US" sz="2200" dirty="0">
                <a:solidFill>
                  <a:srgbClr val="000000"/>
                </a:solidFill>
                <a:latin typeface="Arial" charset="0"/>
              </a:rPr>
              <a:t> for </a:t>
            </a:r>
            <a:r>
              <a:rPr lang="en-US" altLang="en-US" sz="2200" dirty="0" smtClean="0">
                <a:solidFill>
                  <a:srgbClr val="000000"/>
                </a:solidFill>
                <a:latin typeface="Arial" charset="0"/>
              </a:rPr>
              <a:t>C </a:t>
            </a:r>
            <a:r>
              <a:rPr lang="en-US" altLang="en-US" sz="2200" dirty="0">
                <a:solidFill>
                  <a:srgbClr val="000000"/>
                </a:solidFill>
                <a:latin typeface="Arial" charset="0"/>
              </a:rPr>
              <a:t>to </a:t>
            </a:r>
            <a:r>
              <a:rPr lang="en-US" altLang="en-US" sz="2200" dirty="0" smtClean="0">
                <a:solidFill>
                  <a:srgbClr val="000000"/>
                </a:solidFill>
                <a:latin typeface="Arial" charset="0"/>
              </a:rPr>
              <a:t>block non-causal collider bias; and </a:t>
            </a:r>
            <a:r>
              <a:rPr lang="en-US" altLang="en-US" sz="2200" u="sng" dirty="0" smtClean="0">
                <a:solidFill>
                  <a:srgbClr val="000000"/>
                </a:solidFill>
                <a:latin typeface="Arial" charset="0"/>
              </a:rPr>
              <a:t>NOT </a:t>
            </a:r>
            <a:r>
              <a:rPr lang="en-US" altLang="en-US" sz="2200" u="sng" dirty="0">
                <a:solidFill>
                  <a:srgbClr val="000000"/>
                </a:solidFill>
                <a:latin typeface="Arial" charset="0"/>
              </a:rPr>
              <a:t>to control</a:t>
            </a:r>
            <a:r>
              <a:rPr lang="en-US" altLang="en-US" sz="2200" dirty="0">
                <a:solidFill>
                  <a:srgbClr val="000000"/>
                </a:solidFill>
                <a:latin typeface="Arial" charset="0"/>
              </a:rPr>
              <a:t> </a:t>
            </a:r>
            <a:r>
              <a:rPr lang="en-US" altLang="en-US" sz="2200" dirty="0" smtClean="0">
                <a:solidFill>
                  <a:srgbClr val="000000"/>
                </a:solidFill>
                <a:latin typeface="Arial" charset="0"/>
              </a:rPr>
              <a:t>for C because it is part of the effect apart from M</a:t>
            </a:r>
          </a:p>
          <a:p>
            <a:pPr marL="342900" indent="-342900" eaLnBrk="0" hangingPunct="0">
              <a:spcBef>
                <a:spcPct val="50000"/>
              </a:spcBef>
              <a:buFont typeface="Arial" panose="020B0604020202020204" pitchFamily="34" charset="0"/>
              <a:buChar char="•"/>
            </a:pPr>
            <a:r>
              <a:rPr lang="en-US" altLang="en-US" sz="2200" dirty="0" smtClean="0">
                <a:solidFill>
                  <a:srgbClr val="000000"/>
                </a:solidFill>
                <a:latin typeface="Arial" charset="0"/>
              </a:rPr>
              <a:t>Instead, a non-conditioning method needed</a:t>
            </a:r>
            <a:endParaRPr lang="en-US" altLang="en-US" sz="2200" dirty="0">
              <a:solidFill>
                <a:srgbClr val="000000"/>
              </a:solidFill>
              <a:latin typeface="Arial" charset="0"/>
            </a:endParaRPr>
          </a:p>
        </p:txBody>
      </p:sp>
      <p:sp>
        <p:nvSpPr>
          <p:cNvPr id="288773" name="Freeform 5"/>
          <p:cNvSpPr>
            <a:spLocks/>
          </p:cNvSpPr>
          <p:nvPr/>
        </p:nvSpPr>
        <p:spPr bwMode="auto">
          <a:xfrm rot="541603" flipV="1">
            <a:off x="3581400" y="4874571"/>
            <a:ext cx="175260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74" name="Text Box 6"/>
          <p:cNvSpPr txBox="1">
            <a:spLocks noChangeArrowheads="1"/>
          </p:cNvSpPr>
          <p:nvPr/>
        </p:nvSpPr>
        <p:spPr bwMode="auto">
          <a:xfrm flipH="1">
            <a:off x="5029200" y="5258029"/>
            <a:ext cx="1371600" cy="11695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2800" b="1" dirty="0">
                <a:solidFill>
                  <a:srgbClr val="000000"/>
                </a:solidFill>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88775" name="Line 7"/>
          <p:cNvSpPr>
            <a:spLocks noChangeShapeType="1"/>
          </p:cNvSpPr>
          <p:nvPr/>
        </p:nvSpPr>
        <p:spPr bwMode="auto">
          <a:xfrm>
            <a:off x="1600200" y="5791199"/>
            <a:ext cx="3657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76" name="Text Box 8"/>
          <p:cNvSpPr txBox="1">
            <a:spLocks noChangeArrowheads="1"/>
          </p:cNvSpPr>
          <p:nvPr/>
        </p:nvSpPr>
        <p:spPr bwMode="auto">
          <a:xfrm flipH="1">
            <a:off x="-304800" y="5334330"/>
            <a:ext cx="2362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88778" name="Text Box 10"/>
          <p:cNvSpPr txBox="1">
            <a:spLocks noChangeArrowheads="1"/>
          </p:cNvSpPr>
          <p:nvPr/>
        </p:nvSpPr>
        <p:spPr bwMode="auto">
          <a:xfrm flipH="1">
            <a:off x="2514600" y="2743200"/>
            <a:ext cx="3505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smtClean="0">
                <a:solidFill>
                  <a:srgbClr val="000000"/>
                </a:solidFill>
                <a:latin typeface="Arial" charset="0"/>
              </a:rPr>
              <a:t>C</a:t>
            </a:r>
            <a:endParaRPr lang="en-US" sz="3600" dirty="0">
              <a:solidFill>
                <a:srgbClr val="000000"/>
              </a:solidFill>
              <a:latin typeface="Arial" charset="0"/>
            </a:endParaRPr>
          </a:p>
        </p:txBody>
      </p:sp>
      <p:sp>
        <p:nvSpPr>
          <p:cNvPr id="288779" name="Freeform 11"/>
          <p:cNvSpPr>
            <a:spLocks/>
          </p:cNvSpPr>
          <p:nvPr/>
        </p:nvSpPr>
        <p:spPr bwMode="auto">
          <a:xfrm rot="15286769" flipH="1" flipV="1">
            <a:off x="4044440" y="4179995"/>
            <a:ext cx="2254774"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solidFill>
                <a:srgbClr val="000000"/>
              </a:solidFill>
            </a:endParaRPr>
          </a:p>
        </p:txBody>
      </p:sp>
      <p:sp>
        <p:nvSpPr>
          <p:cNvPr id="288780" name="Freeform 12"/>
          <p:cNvSpPr>
            <a:spLocks/>
          </p:cNvSpPr>
          <p:nvPr/>
        </p:nvSpPr>
        <p:spPr bwMode="auto">
          <a:xfrm rot="21380671">
            <a:off x="1219200" y="4835676"/>
            <a:ext cx="175260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000000"/>
              </a:solidFill>
            </a:endParaRPr>
          </a:p>
        </p:txBody>
      </p:sp>
      <p:sp>
        <p:nvSpPr>
          <p:cNvPr id="288783" name="Text Box 15"/>
          <p:cNvSpPr txBox="1">
            <a:spLocks noChangeArrowheads="1"/>
          </p:cNvSpPr>
          <p:nvPr/>
        </p:nvSpPr>
        <p:spPr bwMode="auto">
          <a:xfrm>
            <a:off x="2971800" y="5801055"/>
            <a:ext cx="6858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88786" name="Freeform 18"/>
          <p:cNvSpPr>
            <a:spLocks/>
          </p:cNvSpPr>
          <p:nvPr/>
        </p:nvSpPr>
        <p:spPr bwMode="auto">
          <a:xfrm rot="20174867" flipH="1" flipV="1">
            <a:off x="3286273" y="3605599"/>
            <a:ext cx="1012280"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solidFill>
                <a:srgbClr val="000000"/>
              </a:solidFill>
            </a:endParaRPr>
          </a:p>
        </p:txBody>
      </p:sp>
      <p:sp>
        <p:nvSpPr>
          <p:cNvPr id="288787" name="Text Box 19"/>
          <p:cNvSpPr txBox="1">
            <a:spLocks noChangeArrowheads="1"/>
          </p:cNvSpPr>
          <p:nvPr/>
        </p:nvSpPr>
        <p:spPr bwMode="auto">
          <a:xfrm flipH="1">
            <a:off x="2743200" y="4267530"/>
            <a:ext cx="990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smtClean="0">
                <a:solidFill>
                  <a:srgbClr val="000000"/>
                </a:solidFill>
                <a:latin typeface="Arial" charset="0"/>
              </a:rPr>
              <a:t>M</a:t>
            </a:r>
            <a:endParaRPr lang="en-US" sz="3600" dirty="0">
              <a:solidFill>
                <a:srgbClr val="000000"/>
              </a:solidFill>
              <a:latin typeface="Arial" charset="0"/>
            </a:endParaRPr>
          </a:p>
        </p:txBody>
      </p:sp>
      <p:sp>
        <p:nvSpPr>
          <p:cNvPr id="15" name="Freeform 12"/>
          <p:cNvSpPr>
            <a:spLocks/>
          </p:cNvSpPr>
          <p:nvPr/>
        </p:nvSpPr>
        <p:spPr bwMode="auto">
          <a:xfrm rot="19917805">
            <a:off x="942473" y="3958098"/>
            <a:ext cx="3365795" cy="4616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1084673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en-US" altLang="en-US" sz="2800" dirty="0" smtClean="0"/>
              <a:t>Regression is ahead but don’t forget about the simple techniques …..</a:t>
            </a:r>
          </a:p>
        </p:txBody>
      </p:sp>
      <p:sp>
        <p:nvSpPr>
          <p:cNvPr id="218114" name="Rectangle 3"/>
          <p:cNvSpPr>
            <a:spLocks noGrp="1" noChangeArrowheads="1"/>
          </p:cNvSpPr>
          <p:nvPr>
            <p:ph type="body" idx="1"/>
          </p:nvPr>
        </p:nvSpPr>
        <p:spPr>
          <a:xfrm>
            <a:off x="152400" y="1520828"/>
            <a:ext cx="6343650" cy="7519988"/>
          </a:xfrm>
        </p:spPr>
        <p:txBody>
          <a:bodyPr/>
          <a:lstStyle/>
          <a:p>
            <a:r>
              <a:rPr lang="en-US" altLang="en-US" dirty="0"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i="1" dirty="0" smtClean="0"/>
              <a:t>Szklo and Nieto 2007</a:t>
            </a:r>
          </a:p>
          <a:p>
            <a:endParaRPr lang="en-US" altLang="en-US" i="1" dirty="0" smtClean="0"/>
          </a:p>
          <a:p>
            <a:r>
              <a:rPr lang="en-US" altLang="en-US" dirty="0"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r>
              <a:rPr lang="en-US" altLang="en-US" i="1" dirty="0" smtClean="0"/>
              <a:t>Friis and Sellers, 2009</a:t>
            </a:r>
          </a:p>
          <a:p>
            <a:endParaRPr lang="en-US" altLang="en-US" i="1" dirty="0" smtClean="0"/>
          </a:p>
          <a:p>
            <a:endParaRPr lang="en-US" altLang="en-US" i="1" dirty="0" smtClean="0"/>
          </a:p>
          <a:p>
            <a:endParaRPr lang="en-US" altLang="en-US" i="1"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63397</TotalTime>
  <Words>29717</Words>
  <Application>Microsoft Office PowerPoint</Application>
  <PresentationFormat>Custom</PresentationFormat>
  <Paragraphs>2118</Paragraphs>
  <Slides>91</Slides>
  <Notes>89</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91</vt:i4>
      </vt:variant>
    </vt:vector>
  </HeadingPairs>
  <TitlesOfParts>
    <vt:vector size="97" baseType="lpstr">
      <vt:lpstr>Blank Presentation</vt:lpstr>
      <vt:lpstr>Default Design</vt:lpstr>
      <vt:lpstr>1_Blank Presentation</vt:lpstr>
      <vt:lpstr>Document</vt:lpstr>
      <vt:lpstr>Equation</vt:lpstr>
      <vt:lpstr>Photo Editor Photo</vt:lpstr>
      <vt:lpstr>Please take an i&gt;clicker</vt:lpstr>
      <vt:lpstr>DAGs to Broaden Our Understanding</vt:lpstr>
      <vt:lpstr>DAGs to Broaden Our Understanding</vt:lpstr>
      <vt:lpstr>Pattern Recognition</vt:lpstr>
      <vt:lpstr>Confounding and Interaction: DAGs</vt:lpstr>
      <vt:lpstr>What Kinds of Questions Does Clinical Research/Epidemiology Answer?  “Big 6”</vt:lpstr>
      <vt:lpstr>Confounding and Interaction: Part III</vt:lpstr>
      <vt:lpstr>Effect-Measure Modification</vt:lpstr>
      <vt:lpstr>PowerPoint Presentation</vt:lpstr>
      <vt:lpstr>Report vs. Ignore  Effect-Measure Modification? Some Guidelines</vt:lpstr>
      <vt:lpstr>Does AZT after needlesticks prevent HIV?</vt:lpstr>
      <vt:lpstr>Does AZT after needlesticks prevent HIV?</vt:lpstr>
      <vt:lpstr>Does AZT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Using the Mantel-Haenszel Estimator</vt:lpstr>
      <vt:lpstr>Calculating a Summary Effect in Stata </vt:lpstr>
      <vt:lpstr>Calculating a Summary Effect Using the Mantel-Haenszel Estimator</vt:lpstr>
      <vt:lpstr>After the Point Estimate: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PowerPoint Presentation</vt:lpstr>
      <vt:lpstr>Stratifying by Multiple Confounders </vt:lpstr>
      <vt:lpstr>Because Confounders Operate Together in Nature, Joint Stratification is Needed</vt:lpstr>
      <vt:lpstr>PowerPoint Presentation</vt:lpstr>
      <vt:lpstr>Simplifying the Complexity</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Our Original Motivating Example</vt:lpstr>
      <vt:lpstr>What adverse effect occurred when we adjusted for matches?</vt:lpstr>
      <vt:lpstr>No indication from the DAG that Matches should be controlled for  Don’t adjust for things  you don’t need to (because it can sometimes cause you trouble)</vt:lpstr>
      <vt:lpstr>Effect of Adjustment on Precision (Variance)</vt:lpstr>
      <vt:lpstr>Spermicides, Maternal Age &amp; Down Syndrome</vt:lpstr>
      <vt:lpstr>Spermicides, maternal age &amp; Down Syndrome</vt:lpstr>
      <vt:lpstr>If the red edge exists in your view, you will want to control for maternal age.</vt:lpstr>
      <vt:lpstr>If there are inconclusive edges:  Whether or not to use the “adjusted” summary estimate instead of the crude?</vt:lpstr>
      <vt:lpstr>PowerPoint Presentation</vt:lpstr>
      <vt:lpstr>Choosing the crude or adjusted estimate?  </vt:lpstr>
      <vt:lpstr>“Change in Estimate” Approach –  A Historical Perspective</vt:lpstr>
      <vt:lpstr>No Role for  Statistical Testing for Confounding</vt:lpstr>
      <vt:lpstr>The Ideal Process</vt:lpstr>
      <vt:lpstr>PowerPoint Presentation</vt:lpstr>
      <vt:lpstr>What About Multiple Areas of Uncertainty?</vt:lpstr>
      <vt:lpstr>An Analysis Plan</vt:lpstr>
      <vt:lpstr>Transparency of Analytic Plans</vt:lpstr>
      <vt:lpstr>Stratification to Manage Confounding</vt:lpstr>
      <vt:lpstr>Limitation of Conventional  Regression (as well as Stratification)</vt:lpstr>
      <vt:lpstr>Time-varying exposures in the presence of time-varying confounders which are also mediators of relevant indirect causal paths</vt:lpstr>
      <vt:lpstr>Conditioning vs Non-Conditioning Approaches to Manage Confounding</vt:lpstr>
      <vt:lpstr>Summary</vt:lpstr>
      <vt:lpstr>PowerPoint Presentation</vt:lpstr>
      <vt:lpstr>Additional Material Slides</vt:lpstr>
      <vt:lpstr>Terminology to use when describing adjusted relationships</vt:lpstr>
      <vt:lpstr>“Independent of”</vt:lpstr>
      <vt:lpstr>Mantel-Haenszel Confidence Interval and Hypothesis Testing</vt:lpstr>
      <vt:lpstr>Some Mantel-Haenszel Techniques</vt:lpstr>
      <vt:lpstr>How about this conclusion?</vt:lpstr>
      <vt:lpstr>Bias Amplification</vt:lpstr>
      <vt:lpstr>How to handle multiple areas of uncertainty in complex DAGs?</vt:lpstr>
      <vt:lpstr>How to handle multiple areas of uncertainty in complex DAGs?</vt:lpstr>
      <vt:lpstr>Remember the Research Purpose When Performing Adjustment</vt:lpstr>
      <vt:lpstr>Importance of Overlap of the Confounder</vt:lpstr>
      <vt:lpstr>Importance of Overlap of the Confounder</vt:lpstr>
      <vt:lpstr>Residual Confounding   (i.e. confounding still present after adjustment)</vt:lpstr>
      <vt:lpstr>Residual Confounding</vt:lpstr>
      <vt:lpstr>Reasons to Adjust </vt:lpstr>
      <vt:lpstr>Quantitative Analysis of Unmeasured Confounding</vt:lpstr>
      <vt:lpstr>Quantitative assessment of unmeasured confounders</vt:lpstr>
      <vt:lpstr>Quantitative Bias Analysis</vt:lpstr>
      <vt:lpstr>PowerPoint Presentation</vt:lpstr>
      <vt:lpstr>PowerPoint Presentation</vt:lpstr>
      <vt:lpstr>PowerPoint Presentation</vt:lpstr>
      <vt:lpstr>Methods to Manage Confounding</vt:lpstr>
      <vt:lpstr>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723</cp:revision>
  <cp:lastPrinted>2001-11-26T22:51:44Z</cp:lastPrinted>
  <dcterms:created xsi:type="dcterms:W3CDTF">1999-12-14T00:37:46Z</dcterms:created>
  <dcterms:modified xsi:type="dcterms:W3CDTF">2017-11-28T07:50:30Z</dcterms:modified>
</cp:coreProperties>
</file>