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1.xml" ContentType="application/vnd.openxmlformats-officedocument.drawingml.chart+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rts/chart2.xml" ContentType="application/vnd.openxmlformats-officedocument.drawingml.chart+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3.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2"/>
  </p:notesMasterIdLst>
  <p:handoutMasterIdLst>
    <p:handoutMasterId r:id="rId113"/>
  </p:handoutMasterIdLst>
  <p:sldIdLst>
    <p:sldId id="256" r:id="rId2"/>
    <p:sldId id="551" r:id="rId3"/>
    <p:sldId id="377" r:id="rId4"/>
    <p:sldId id="381" r:id="rId5"/>
    <p:sldId id="390" r:id="rId6"/>
    <p:sldId id="391" r:id="rId7"/>
    <p:sldId id="392" r:id="rId8"/>
    <p:sldId id="257" r:id="rId9"/>
    <p:sldId id="372" r:id="rId10"/>
    <p:sldId id="394" r:id="rId11"/>
    <p:sldId id="375" r:id="rId12"/>
    <p:sldId id="470" r:id="rId13"/>
    <p:sldId id="382" r:id="rId14"/>
    <p:sldId id="469" r:id="rId15"/>
    <p:sldId id="404" r:id="rId16"/>
    <p:sldId id="405" r:id="rId17"/>
    <p:sldId id="318" r:id="rId18"/>
    <p:sldId id="277" r:id="rId19"/>
    <p:sldId id="550" r:id="rId20"/>
    <p:sldId id="408" r:id="rId21"/>
    <p:sldId id="278" r:id="rId22"/>
    <p:sldId id="530" r:id="rId23"/>
    <p:sldId id="263" r:id="rId24"/>
    <p:sldId id="437" r:id="rId25"/>
    <p:sldId id="409" r:id="rId26"/>
    <p:sldId id="539" r:id="rId27"/>
    <p:sldId id="385" r:id="rId28"/>
    <p:sldId id="502" r:id="rId29"/>
    <p:sldId id="386" r:id="rId30"/>
    <p:sldId id="416" r:id="rId31"/>
    <p:sldId id="419" r:id="rId32"/>
    <p:sldId id="559" r:id="rId33"/>
    <p:sldId id="420" r:id="rId34"/>
    <p:sldId id="396" r:id="rId35"/>
    <p:sldId id="505" r:id="rId36"/>
    <p:sldId id="471" r:id="rId37"/>
    <p:sldId id="569" r:id="rId38"/>
    <p:sldId id="560" r:id="rId39"/>
    <p:sldId id="564" r:id="rId40"/>
    <p:sldId id="324" r:id="rId41"/>
    <p:sldId id="565" r:id="rId42"/>
    <p:sldId id="533" r:id="rId43"/>
    <p:sldId id="548" r:id="rId44"/>
    <p:sldId id="297" r:id="rId45"/>
    <p:sldId id="359" r:id="rId46"/>
    <p:sldId id="534" r:id="rId47"/>
    <p:sldId id="421" r:id="rId48"/>
    <p:sldId id="422" r:id="rId49"/>
    <p:sldId id="423" r:id="rId50"/>
    <p:sldId id="424" r:id="rId51"/>
    <p:sldId id="438" r:id="rId52"/>
    <p:sldId id="514" r:id="rId53"/>
    <p:sldId id="529" r:id="rId54"/>
    <p:sldId id="397" r:id="rId55"/>
    <p:sldId id="492" r:id="rId56"/>
    <p:sldId id="554" r:id="rId57"/>
    <p:sldId id="571" r:id="rId58"/>
    <p:sldId id="572" r:id="rId59"/>
    <p:sldId id="573" r:id="rId60"/>
    <p:sldId id="574" r:id="rId61"/>
    <p:sldId id="575" r:id="rId62"/>
    <p:sldId id="576" r:id="rId63"/>
    <p:sldId id="577" r:id="rId64"/>
    <p:sldId id="578" r:id="rId65"/>
    <p:sldId id="579" r:id="rId66"/>
    <p:sldId id="580" r:id="rId67"/>
    <p:sldId id="581" r:id="rId68"/>
    <p:sldId id="582" r:id="rId69"/>
    <p:sldId id="583" r:id="rId70"/>
    <p:sldId id="584" r:id="rId71"/>
    <p:sldId id="585" r:id="rId72"/>
    <p:sldId id="586" r:id="rId73"/>
    <p:sldId id="587" r:id="rId74"/>
    <p:sldId id="588" r:id="rId75"/>
    <p:sldId id="589" r:id="rId76"/>
    <p:sldId id="590" r:id="rId77"/>
    <p:sldId id="591" r:id="rId78"/>
    <p:sldId id="592" r:id="rId79"/>
    <p:sldId id="593" r:id="rId80"/>
    <p:sldId id="594" r:id="rId81"/>
    <p:sldId id="595" r:id="rId82"/>
    <p:sldId id="596" r:id="rId83"/>
    <p:sldId id="597" r:id="rId84"/>
    <p:sldId id="598" r:id="rId85"/>
    <p:sldId id="599" r:id="rId86"/>
    <p:sldId id="600" r:id="rId87"/>
    <p:sldId id="601" r:id="rId88"/>
    <p:sldId id="602" r:id="rId89"/>
    <p:sldId id="603" r:id="rId90"/>
    <p:sldId id="604" r:id="rId91"/>
    <p:sldId id="605" r:id="rId92"/>
    <p:sldId id="606" r:id="rId93"/>
    <p:sldId id="607" r:id="rId94"/>
    <p:sldId id="608" r:id="rId95"/>
    <p:sldId id="609" r:id="rId96"/>
    <p:sldId id="610" r:id="rId97"/>
    <p:sldId id="611" r:id="rId98"/>
    <p:sldId id="612" r:id="rId99"/>
    <p:sldId id="613" r:id="rId100"/>
    <p:sldId id="614" r:id="rId101"/>
    <p:sldId id="615" r:id="rId102"/>
    <p:sldId id="616" r:id="rId103"/>
    <p:sldId id="617" r:id="rId104"/>
    <p:sldId id="618" r:id="rId105"/>
    <p:sldId id="619" r:id="rId106"/>
    <p:sldId id="620" r:id="rId107"/>
    <p:sldId id="621" r:id="rId108"/>
    <p:sldId id="622" r:id="rId109"/>
    <p:sldId id="623" r:id="rId110"/>
    <p:sldId id="624" r:id="rId11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 Schwartz" initials="" lastIdx="33" clrIdx="0"/>
  <p:cmAuthor id="7" name="Schwartz, Ann" initials="SA" lastIdx="157" clrIdx="7">
    <p:extLst/>
  </p:cmAuthor>
  <p:cmAuthor id="1" name="jmartin" initials="" lastIdx="62" clrIdx="1"/>
  <p:cmAuthor id="8" name="Martin, Jeff" initials="MJ" lastIdx="10" clrIdx="8">
    <p:extLst/>
  </p:cmAuthor>
  <p:cmAuthor id="2" name="aschwartz" initials="" lastIdx="34" clrIdx="2"/>
  <p:cmAuthor id="3" name="Jeff Martin" initials="JM" lastIdx="258" clrIdx="3"/>
  <p:cmAuthor id="4" name="Schwartz, Ann" initials="xx" lastIdx="31" clrIdx="4"/>
  <p:cmAuthor id="5" name="Martin, Jeff" initials="JM" lastIdx="5" clrIdx="5"/>
  <p:cmAuthor id="6" name="Ann Schwartz" initials="AS" lastIdx="4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62878" autoAdjust="0"/>
  </p:normalViewPr>
  <p:slideViewPr>
    <p:cSldViewPr>
      <p:cViewPr>
        <p:scale>
          <a:sx n="57" d="100"/>
          <a:sy n="57" d="100"/>
        </p:scale>
        <p:origin x="-1950" y="-72"/>
      </p:cViewPr>
      <p:guideLst>
        <p:guide orient="horz" pos="2160"/>
        <p:guide pos="2880"/>
      </p:guideLst>
    </p:cSldViewPr>
  </p:slideViewPr>
  <p:outlineViewPr>
    <p:cViewPr>
      <p:scale>
        <a:sx n="33" d="100"/>
        <a:sy n="33" d="100"/>
      </p:scale>
      <p:origin x="0" y="0"/>
    </p:cViewPr>
  </p:outlineViewPr>
  <p:notesTextViewPr>
    <p:cViewPr>
      <p:scale>
        <a:sx n="150" d="100"/>
        <a:sy n="150" d="100"/>
      </p:scale>
      <p:origin x="0" y="48"/>
    </p:cViewPr>
  </p:notesTextViewPr>
  <p:sorterViewPr>
    <p:cViewPr>
      <p:scale>
        <a:sx n="70" d="100"/>
        <a:sy n="70" d="100"/>
      </p:scale>
      <p:origin x="0" y="-4914"/>
    </p:cViewPr>
  </p:sorterViewPr>
  <p:notesViewPr>
    <p:cSldViewPr>
      <p:cViewPr>
        <p:scale>
          <a:sx n="100" d="100"/>
          <a:sy n="100" d="100"/>
        </p:scale>
        <p:origin x="-2832" y="8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http://www-ncbi-nlm-nih-gov.ucsf.idm.oclc.org/pubmed?p$l=Email&amp;Mode=download&amp;term=attributable%20risk&amp;dlid=timeline&amp;filename=timeline.csv&amp;bbid=NCID_1_286066080_130.14.18.34_9001_1444704620_1609952310_0MetA0_S_MegaStore_F_1&amp;p$debugoutput=off"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8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6666666666666666"/>
          <c:y val="2.1582733812949641E-2"/>
          <c:w val="0.57619047619047614"/>
          <c:h val="0.90647482014388492"/>
        </c:manualLayout>
      </c:layout>
      <c:bar3DChart>
        <c:barDir val="col"/>
        <c:grouping val="clustered"/>
        <c:varyColors val="0"/>
        <c:ser>
          <c:idx val="0"/>
          <c:order val="0"/>
          <c:tx>
            <c:strRef>
              <c:f>Sheet1!$A$2</c:f>
              <c:strCache>
                <c:ptCount val="1"/>
                <c:pt idx="0">
                  <c:v>Unexposed</c:v>
                </c:pt>
              </c:strCache>
            </c:strRef>
          </c:tx>
          <c:spPr>
            <a:solidFill>
              <a:schemeClr val="accent1"/>
            </a:solidFill>
            <a:ln w="13438">
              <a:solidFill>
                <a:schemeClr val="tx1"/>
              </a:solidFill>
              <a:prstDash val="solid"/>
            </a:ln>
          </c:spPr>
          <c:invertIfNegative val="0"/>
          <c:cat>
            <c:numRef>
              <c:f>Sheet1!$B$1:$B$1</c:f>
              <c:numCache>
                <c:formatCode>General</c:formatCode>
                <c:ptCount val="1"/>
              </c:numCache>
            </c:numRef>
          </c:cat>
          <c:val>
            <c:numRef>
              <c:f>Sheet1!$B$2:$B$2</c:f>
              <c:numCache>
                <c:formatCode>General</c:formatCode>
                <c:ptCount val="1"/>
                <c:pt idx="0">
                  <c:v>0.1</c:v>
                </c:pt>
              </c:numCache>
            </c:numRef>
          </c:val>
        </c:ser>
        <c:ser>
          <c:idx val="1"/>
          <c:order val="1"/>
          <c:tx>
            <c:strRef>
              <c:f>Sheet1!$A$3</c:f>
              <c:strCache>
                <c:ptCount val="1"/>
                <c:pt idx="0">
                  <c:v>Exposed</c:v>
                </c:pt>
              </c:strCache>
            </c:strRef>
          </c:tx>
          <c:spPr>
            <a:solidFill>
              <a:schemeClr val="accent2"/>
            </a:solidFill>
            <a:ln w="13438">
              <a:solidFill>
                <a:schemeClr val="tx1"/>
              </a:solidFill>
              <a:prstDash val="solid"/>
            </a:ln>
          </c:spPr>
          <c:invertIfNegative val="0"/>
          <c:cat>
            <c:numRef>
              <c:f>Sheet1!$B$1:$B$1</c:f>
              <c:numCache>
                <c:formatCode>General</c:formatCode>
                <c:ptCount val="1"/>
              </c:numCache>
            </c:numRef>
          </c:cat>
          <c:val>
            <c:numRef>
              <c:f>Sheet1!$B$3:$B$3</c:f>
              <c:numCache>
                <c:formatCode>General</c:formatCode>
                <c:ptCount val="1"/>
                <c:pt idx="0">
                  <c:v>0.2</c:v>
                </c:pt>
              </c:numCache>
            </c:numRef>
          </c:val>
        </c:ser>
        <c:dLbls>
          <c:showLegendKey val="0"/>
          <c:showVal val="0"/>
          <c:showCatName val="0"/>
          <c:showSerName val="0"/>
          <c:showPercent val="0"/>
          <c:showBubbleSize val="0"/>
        </c:dLbls>
        <c:gapWidth val="150"/>
        <c:gapDepth val="0"/>
        <c:shape val="box"/>
        <c:axId val="46109440"/>
        <c:axId val="46110976"/>
        <c:axId val="0"/>
      </c:bar3DChart>
      <c:catAx>
        <c:axId val="46109440"/>
        <c:scaling>
          <c:orientation val="minMax"/>
        </c:scaling>
        <c:delete val="0"/>
        <c:axPos val="b"/>
        <c:numFmt formatCode="General" sourceLinked="1"/>
        <c:majorTickMark val="out"/>
        <c:minorTickMark val="none"/>
        <c:tickLblPos val="low"/>
        <c:spPr>
          <a:ln w="3359">
            <a:solidFill>
              <a:schemeClr val="tx1"/>
            </a:solidFill>
            <a:prstDash val="solid"/>
          </a:ln>
        </c:spPr>
        <c:txPr>
          <a:bodyPr rot="0" vert="horz"/>
          <a:lstStyle/>
          <a:p>
            <a:pPr>
              <a:defRPr sz="1905" b="1" i="0" u="none" strike="noStrike" baseline="0">
                <a:solidFill>
                  <a:schemeClr val="tx1"/>
                </a:solidFill>
                <a:latin typeface="Times New Roman"/>
                <a:ea typeface="Times New Roman"/>
                <a:cs typeface="Times New Roman"/>
              </a:defRPr>
            </a:pPr>
            <a:endParaRPr lang="en-US"/>
          </a:p>
        </c:txPr>
        <c:crossAx val="46110976"/>
        <c:crosses val="autoZero"/>
        <c:auto val="1"/>
        <c:lblAlgn val="ctr"/>
        <c:lblOffset val="100"/>
        <c:tickLblSkip val="1"/>
        <c:tickMarkSkip val="1"/>
        <c:noMultiLvlLbl val="0"/>
      </c:catAx>
      <c:valAx>
        <c:axId val="46110976"/>
        <c:scaling>
          <c:orientation val="minMax"/>
          <c:max val="0.3"/>
        </c:scaling>
        <c:delete val="0"/>
        <c:axPos val="l"/>
        <c:majorGridlines>
          <c:spPr>
            <a:ln w="3359">
              <a:solidFill>
                <a:schemeClr val="tx1"/>
              </a:solidFill>
              <a:prstDash val="solid"/>
            </a:ln>
          </c:spPr>
        </c:majorGridlines>
        <c:title>
          <c:tx>
            <c:rich>
              <a:bodyPr/>
              <a:lstStyle/>
              <a:p>
                <a:pPr>
                  <a:defRPr sz="1905" b="1" i="0" u="none" strike="noStrike" baseline="0">
                    <a:solidFill>
                      <a:schemeClr val="tx1"/>
                    </a:solidFill>
                    <a:latin typeface="Times New Roman"/>
                    <a:ea typeface="Times New Roman"/>
                    <a:cs typeface="Times New Roman"/>
                  </a:defRPr>
                </a:pPr>
                <a:r>
                  <a:rPr lang="en-US" dirty="0" smtClean="0"/>
                  <a:t>Risk at 5 years</a:t>
                </a:r>
                <a:endParaRPr lang="en-US" dirty="0"/>
              </a:p>
            </c:rich>
          </c:tx>
          <c:layout>
            <c:manualLayout>
              <c:xMode val="edge"/>
              <c:yMode val="edge"/>
              <c:x val="9.4582693343990068E-3"/>
              <c:y val="0.26094903088079285"/>
            </c:manualLayout>
          </c:layout>
          <c:overlay val="0"/>
          <c:spPr>
            <a:noFill/>
            <a:ln w="26875">
              <a:noFill/>
            </a:ln>
          </c:spPr>
        </c:title>
        <c:numFmt formatCode="General" sourceLinked="1"/>
        <c:majorTickMark val="out"/>
        <c:minorTickMark val="none"/>
        <c:tickLblPos val="nextTo"/>
        <c:spPr>
          <a:ln w="3359">
            <a:solidFill>
              <a:schemeClr val="tx1"/>
            </a:solidFill>
            <a:prstDash val="solid"/>
          </a:ln>
        </c:spPr>
        <c:txPr>
          <a:bodyPr rot="0" vert="horz"/>
          <a:lstStyle/>
          <a:p>
            <a:pPr>
              <a:defRPr sz="1905" b="1" i="0" u="none" strike="noStrike" baseline="0">
                <a:solidFill>
                  <a:schemeClr val="tx1"/>
                </a:solidFill>
                <a:latin typeface="Times New Roman"/>
                <a:ea typeface="Times New Roman"/>
                <a:cs typeface="Times New Roman"/>
              </a:defRPr>
            </a:pPr>
            <a:endParaRPr lang="en-US"/>
          </a:p>
        </c:txPr>
        <c:crossAx val="46109440"/>
        <c:crosses val="autoZero"/>
        <c:crossBetween val="between"/>
      </c:valAx>
      <c:spPr>
        <a:noFill/>
        <a:ln w="26875">
          <a:noFill/>
        </a:ln>
      </c:spPr>
    </c:plotArea>
    <c:legend>
      <c:legendPos val="r"/>
      <c:layout>
        <c:manualLayout>
          <c:xMode val="edge"/>
          <c:yMode val="edge"/>
          <c:x val="0.76031746031746028"/>
          <c:y val="0.41966426858513189"/>
          <c:w val="0.23333333333333334"/>
          <c:h val="0.16067146282973621"/>
        </c:manualLayout>
      </c:layout>
      <c:overlay val="0"/>
      <c:spPr>
        <a:noFill/>
        <a:ln w="3359">
          <a:solidFill>
            <a:schemeClr val="tx1"/>
          </a:solidFill>
          <a:prstDash val="solid"/>
        </a:ln>
      </c:spPr>
      <c:txPr>
        <a:bodyPr/>
        <a:lstStyle/>
        <a:p>
          <a:pPr>
            <a:defRPr sz="1751"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90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9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5837104072398189"/>
          <c:y val="2.6378896882494004E-2"/>
          <c:w val="0.49924585218702866"/>
          <c:h val="0.90167865707434047"/>
        </c:manualLayout>
      </c:layout>
      <c:bar3DChart>
        <c:barDir val="col"/>
        <c:grouping val="clustered"/>
        <c:varyColors val="0"/>
        <c:ser>
          <c:idx val="0"/>
          <c:order val="0"/>
          <c:tx>
            <c:strRef>
              <c:f>Sheet1!$A$2</c:f>
              <c:strCache>
                <c:ptCount val="1"/>
                <c:pt idx="0">
                  <c:v>Unexposed</c:v>
                </c:pt>
              </c:strCache>
            </c:strRef>
          </c:tx>
          <c:spPr>
            <a:solidFill>
              <a:schemeClr val="accent1"/>
            </a:solidFill>
            <a:ln w="13329">
              <a:solidFill>
                <a:schemeClr val="tx1"/>
              </a:solidFill>
              <a:prstDash val="solid"/>
            </a:ln>
          </c:spPr>
          <c:invertIfNegative val="0"/>
          <c:cat>
            <c:numRef>
              <c:f>Sheet1!$B$1:$B$1</c:f>
              <c:numCache>
                <c:formatCode>General</c:formatCode>
                <c:ptCount val="1"/>
              </c:numCache>
            </c:numRef>
          </c:cat>
          <c:val>
            <c:numRef>
              <c:f>Sheet1!$B$2:$B$2</c:f>
              <c:numCache>
                <c:formatCode>General</c:formatCode>
                <c:ptCount val="1"/>
                <c:pt idx="0">
                  <c:v>0.1</c:v>
                </c:pt>
              </c:numCache>
            </c:numRef>
          </c:val>
        </c:ser>
        <c:ser>
          <c:idx val="1"/>
          <c:order val="1"/>
          <c:tx>
            <c:strRef>
              <c:f>Sheet1!$A$3</c:f>
              <c:strCache>
                <c:ptCount val="1"/>
                <c:pt idx="0">
                  <c:v>Exposed</c:v>
                </c:pt>
              </c:strCache>
            </c:strRef>
          </c:tx>
          <c:spPr>
            <a:solidFill>
              <a:schemeClr val="accent2"/>
            </a:solidFill>
            <a:ln w="13329">
              <a:solidFill>
                <a:schemeClr val="tx1"/>
              </a:solidFill>
              <a:prstDash val="solid"/>
            </a:ln>
          </c:spPr>
          <c:invertIfNegative val="0"/>
          <c:cat>
            <c:numRef>
              <c:f>Sheet1!$B$1:$B$1</c:f>
              <c:numCache>
                <c:formatCode>General</c:formatCode>
                <c:ptCount val="1"/>
              </c:numCache>
            </c:numRef>
          </c:cat>
          <c:val>
            <c:numRef>
              <c:f>Sheet1!$B$3:$B$3</c:f>
              <c:numCache>
                <c:formatCode>General</c:formatCode>
                <c:ptCount val="1"/>
                <c:pt idx="0">
                  <c:v>0.2</c:v>
                </c:pt>
              </c:numCache>
            </c:numRef>
          </c:val>
        </c:ser>
        <c:ser>
          <c:idx val="2"/>
          <c:order val="2"/>
          <c:tx>
            <c:strRef>
              <c:f>Sheet1!$A$4</c:f>
              <c:strCache>
                <c:ptCount val="1"/>
                <c:pt idx="0">
                  <c:v>Entire population</c:v>
                </c:pt>
              </c:strCache>
            </c:strRef>
          </c:tx>
          <c:spPr>
            <a:solidFill>
              <a:schemeClr val="hlink"/>
            </a:solidFill>
            <a:ln w="13329">
              <a:solidFill>
                <a:schemeClr val="tx1"/>
              </a:solidFill>
              <a:prstDash val="solid"/>
            </a:ln>
          </c:spPr>
          <c:invertIfNegative val="0"/>
          <c:cat>
            <c:numRef>
              <c:f>Sheet1!$B$1:$B$1</c:f>
              <c:numCache>
                <c:formatCode>General</c:formatCode>
                <c:ptCount val="1"/>
              </c:numCache>
            </c:numRef>
          </c:cat>
          <c:val>
            <c:numRef>
              <c:f>Sheet1!$B$4:$B$4</c:f>
              <c:numCache>
                <c:formatCode>General</c:formatCode>
                <c:ptCount val="1"/>
                <c:pt idx="0">
                  <c:v>0.14000000000000001</c:v>
                </c:pt>
              </c:numCache>
            </c:numRef>
          </c:val>
        </c:ser>
        <c:dLbls>
          <c:showLegendKey val="0"/>
          <c:showVal val="0"/>
          <c:showCatName val="0"/>
          <c:showSerName val="0"/>
          <c:showPercent val="0"/>
          <c:showBubbleSize val="0"/>
        </c:dLbls>
        <c:gapWidth val="150"/>
        <c:gapDepth val="0"/>
        <c:shape val="box"/>
        <c:axId val="52621312"/>
        <c:axId val="52622848"/>
        <c:axId val="0"/>
      </c:bar3DChart>
      <c:catAx>
        <c:axId val="52621312"/>
        <c:scaling>
          <c:orientation val="minMax"/>
        </c:scaling>
        <c:delete val="0"/>
        <c:axPos val="b"/>
        <c:numFmt formatCode="General" sourceLinked="1"/>
        <c:majorTickMark val="out"/>
        <c:minorTickMark val="none"/>
        <c:tickLblPos val="low"/>
        <c:spPr>
          <a:ln w="3332">
            <a:solidFill>
              <a:schemeClr val="tx1"/>
            </a:solidFill>
            <a:prstDash val="solid"/>
          </a:ln>
        </c:spPr>
        <c:txPr>
          <a:bodyPr rot="0" vert="horz"/>
          <a:lstStyle/>
          <a:p>
            <a:pPr>
              <a:defRPr sz="1889" b="1" i="0" u="none" strike="noStrike" baseline="0">
                <a:solidFill>
                  <a:schemeClr val="tx1"/>
                </a:solidFill>
                <a:latin typeface="Times New Roman"/>
                <a:ea typeface="Times New Roman"/>
                <a:cs typeface="Times New Roman"/>
              </a:defRPr>
            </a:pPr>
            <a:endParaRPr lang="en-US"/>
          </a:p>
        </c:txPr>
        <c:crossAx val="52622848"/>
        <c:crosses val="autoZero"/>
        <c:auto val="1"/>
        <c:lblAlgn val="ctr"/>
        <c:lblOffset val="100"/>
        <c:tickLblSkip val="1"/>
        <c:tickMarkSkip val="1"/>
        <c:noMultiLvlLbl val="0"/>
      </c:catAx>
      <c:valAx>
        <c:axId val="52622848"/>
        <c:scaling>
          <c:orientation val="minMax"/>
          <c:max val="0.3"/>
        </c:scaling>
        <c:delete val="0"/>
        <c:axPos val="l"/>
        <c:majorGridlines>
          <c:spPr>
            <a:ln w="3332">
              <a:solidFill>
                <a:schemeClr val="tx1"/>
              </a:solidFill>
              <a:prstDash val="solid"/>
            </a:ln>
          </c:spPr>
        </c:majorGridlines>
        <c:title>
          <c:tx>
            <c:rich>
              <a:bodyPr/>
              <a:lstStyle/>
              <a:p>
                <a:pPr>
                  <a:defRPr sz="1889" b="1" i="0" u="none" strike="noStrike" baseline="0">
                    <a:solidFill>
                      <a:schemeClr val="tx1"/>
                    </a:solidFill>
                    <a:latin typeface="Times New Roman"/>
                    <a:ea typeface="Times New Roman"/>
                    <a:cs typeface="Times New Roman"/>
                  </a:defRPr>
                </a:pPr>
                <a:r>
                  <a:rPr lang="en-US" dirty="0" smtClean="0"/>
                  <a:t>Risk at 5 years</a:t>
                </a:r>
                <a:endParaRPr lang="en-US" dirty="0"/>
              </a:p>
            </c:rich>
          </c:tx>
          <c:layout>
            <c:manualLayout>
              <c:xMode val="edge"/>
              <c:yMode val="edge"/>
              <c:x val="1.8507823081769785E-2"/>
              <c:y val="0.25664140902690252"/>
            </c:manualLayout>
          </c:layout>
          <c:overlay val="0"/>
          <c:spPr>
            <a:noFill/>
            <a:ln w="26658">
              <a:noFill/>
            </a:ln>
          </c:spPr>
        </c:title>
        <c:numFmt formatCode="General" sourceLinked="1"/>
        <c:majorTickMark val="out"/>
        <c:minorTickMark val="none"/>
        <c:tickLblPos val="nextTo"/>
        <c:spPr>
          <a:ln w="3332">
            <a:solidFill>
              <a:schemeClr val="tx1"/>
            </a:solidFill>
            <a:prstDash val="solid"/>
          </a:ln>
        </c:spPr>
        <c:txPr>
          <a:bodyPr rot="0" vert="horz"/>
          <a:lstStyle/>
          <a:p>
            <a:pPr>
              <a:defRPr sz="1889" b="1" i="0" u="none" strike="noStrike" baseline="0">
                <a:solidFill>
                  <a:schemeClr val="tx1"/>
                </a:solidFill>
                <a:latin typeface="Times New Roman"/>
                <a:ea typeface="Times New Roman"/>
                <a:cs typeface="Times New Roman"/>
              </a:defRPr>
            </a:pPr>
            <a:endParaRPr lang="en-US"/>
          </a:p>
        </c:txPr>
        <c:crossAx val="52621312"/>
        <c:crosses val="autoZero"/>
        <c:crossBetween val="between"/>
      </c:valAx>
      <c:spPr>
        <a:noFill/>
        <a:ln w="26658">
          <a:noFill/>
        </a:ln>
      </c:spPr>
    </c:plotArea>
    <c:legend>
      <c:legendPos val="r"/>
      <c:layout>
        <c:manualLayout>
          <c:xMode val="edge"/>
          <c:yMode val="edge"/>
          <c:x val="0.67119155354449467"/>
          <c:y val="8.8729016786570747E-2"/>
          <c:w val="0.32880844645550528"/>
          <c:h val="0.23980815347721823"/>
        </c:manualLayout>
      </c:layout>
      <c:overlay val="0"/>
      <c:spPr>
        <a:noFill/>
        <a:ln w="3332">
          <a:solidFill>
            <a:schemeClr val="tx1"/>
          </a:solidFill>
          <a:prstDash val="solid"/>
        </a:ln>
      </c:spPr>
      <c:txPr>
        <a:bodyPr/>
        <a:lstStyle/>
        <a:p>
          <a:pPr>
            <a:defRPr sz="1737"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88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"Attributable</a:t>
            </a:r>
            <a:r>
              <a:rPr lang="en-US" baseline="0" dirty="0"/>
              <a:t> risk" in PubMed articles</a:t>
            </a:r>
            <a:endParaRPr lang="en-US" dirty="0"/>
          </a:p>
        </c:rich>
      </c:tx>
      <c:overlay val="0"/>
    </c:title>
    <c:autoTitleDeleted val="0"/>
    <c:plotArea>
      <c:layout/>
      <c:barChart>
        <c:barDir val="col"/>
        <c:grouping val="clustered"/>
        <c:varyColors val="0"/>
        <c:ser>
          <c:idx val="1"/>
          <c:order val="0"/>
          <c:tx>
            <c:strRef>
              <c:f>[pubmed]pubmed!$B$2</c:f>
              <c:strCache>
                <c:ptCount val="1"/>
                <c:pt idx="0">
                  <c:v>count</c:v>
                </c:pt>
              </c:strCache>
            </c:strRef>
          </c:tx>
          <c:invertIfNegative val="0"/>
          <c:dPt>
            <c:idx val="45"/>
            <c:invertIfNegative val="0"/>
            <c:bubble3D val="0"/>
            <c:spPr>
              <a:solidFill>
                <a:schemeClr val="bg1"/>
              </a:solidFill>
            </c:spPr>
            <c:extLst xmlns:c16r2="http://schemas.microsoft.com/office/drawing/2015/06/chart">
              <c:ext xmlns:c16="http://schemas.microsoft.com/office/drawing/2014/chart" uri="{C3380CC4-5D6E-409C-BE32-E72D297353CC}">
                <c16:uniqueId val="{00000001-73EC-44FA-A2D7-92B6E46184F9}"/>
              </c:ext>
            </c:extLst>
          </c:dPt>
          <c:cat>
            <c:numRef>
              <c:f>[pubmed]pubmed!$A$4:$A$49</c:f>
              <c:numCache>
                <c:formatCode>General</c:formatCode>
                <c:ptCount val="46"/>
                <c:pt idx="0">
                  <c:v>1970</c:v>
                </c:pt>
                <c:pt idx="1">
                  <c:v>1971</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pt idx="44">
                  <c:v>2015</c:v>
                </c:pt>
              </c:numCache>
            </c:numRef>
          </c:cat>
          <c:val>
            <c:numRef>
              <c:f>[pubmed]pubmed!$B$3:$B$49</c:f>
              <c:numCache>
                <c:formatCode>General</c:formatCode>
                <c:ptCount val="47"/>
                <c:pt idx="0">
                  <c:v>1</c:v>
                </c:pt>
                <c:pt idx="1">
                  <c:v>2</c:v>
                </c:pt>
                <c:pt idx="2">
                  <c:v>2</c:v>
                </c:pt>
                <c:pt idx="3">
                  <c:v>4</c:v>
                </c:pt>
                <c:pt idx="4">
                  <c:v>1</c:v>
                </c:pt>
                <c:pt idx="5">
                  <c:v>16</c:v>
                </c:pt>
                <c:pt idx="6">
                  <c:v>27</c:v>
                </c:pt>
                <c:pt idx="7">
                  <c:v>34</c:v>
                </c:pt>
                <c:pt idx="8">
                  <c:v>32</c:v>
                </c:pt>
                <c:pt idx="9">
                  <c:v>24</c:v>
                </c:pt>
                <c:pt idx="10">
                  <c:v>43</c:v>
                </c:pt>
                <c:pt idx="11">
                  <c:v>49</c:v>
                </c:pt>
                <c:pt idx="12">
                  <c:v>54</c:v>
                </c:pt>
                <c:pt idx="13">
                  <c:v>56</c:v>
                </c:pt>
                <c:pt idx="14">
                  <c:v>72</c:v>
                </c:pt>
                <c:pt idx="15">
                  <c:v>84</c:v>
                </c:pt>
                <c:pt idx="16">
                  <c:v>93</c:v>
                </c:pt>
                <c:pt idx="17">
                  <c:v>116</c:v>
                </c:pt>
                <c:pt idx="18">
                  <c:v>151</c:v>
                </c:pt>
                <c:pt idx="19">
                  <c:v>160</c:v>
                </c:pt>
                <c:pt idx="20">
                  <c:v>171</c:v>
                </c:pt>
                <c:pt idx="21">
                  <c:v>183</c:v>
                </c:pt>
                <c:pt idx="22">
                  <c:v>221</c:v>
                </c:pt>
                <c:pt idx="23">
                  <c:v>226</c:v>
                </c:pt>
                <c:pt idx="24">
                  <c:v>262</c:v>
                </c:pt>
                <c:pt idx="25">
                  <c:v>331</c:v>
                </c:pt>
                <c:pt idx="26">
                  <c:v>361</c:v>
                </c:pt>
                <c:pt idx="27">
                  <c:v>378</c:v>
                </c:pt>
                <c:pt idx="28">
                  <c:v>447</c:v>
                </c:pt>
                <c:pt idx="29">
                  <c:v>481</c:v>
                </c:pt>
                <c:pt idx="30">
                  <c:v>494</c:v>
                </c:pt>
                <c:pt idx="31">
                  <c:v>557</c:v>
                </c:pt>
                <c:pt idx="32">
                  <c:v>546</c:v>
                </c:pt>
                <c:pt idx="33">
                  <c:v>590</c:v>
                </c:pt>
                <c:pt idx="34">
                  <c:v>658</c:v>
                </c:pt>
                <c:pt idx="35">
                  <c:v>759</c:v>
                </c:pt>
                <c:pt idx="36">
                  <c:v>752</c:v>
                </c:pt>
                <c:pt idx="37">
                  <c:v>786</c:v>
                </c:pt>
                <c:pt idx="38">
                  <c:v>796</c:v>
                </c:pt>
                <c:pt idx="39">
                  <c:v>881</c:v>
                </c:pt>
                <c:pt idx="40">
                  <c:v>893</c:v>
                </c:pt>
                <c:pt idx="41">
                  <c:v>926</c:v>
                </c:pt>
                <c:pt idx="42">
                  <c:v>1012</c:v>
                </c:pt>
                <c:pt idx="43">
                  <c:v>1053</c:v>
                </c:pt>
                <c:pt idx="44">
                  <c:v>1138</c:v>
                </c:pt>
                <c:pt idx="45">
                  <c:v>1059</c:v>
                </c:pt>
              </c:numCache>
            </c:numRef>
          </c:val>
          <c:extLst xmlns:c16r2="http://schemas.microsoft.com/office/drawing/2015/06/chart">
            <c:ext xmlns:c16="http://schemas.microsoft.com/office/drawing/2014/chart" uri="{C3380CC4-5D6E-409C-BE32-E72D297353CC}">
              <c16:uniqueId val="{00000002-73EC-44FA-A2D7-92B6E46184F9}"/>
            </c:ext>
          </c:extLst>
        </c:ser>
        <c:dLbls>
          <c:showLegendKey val="0"/>
          <c:showVal val="0"/>
          <c:showCatName val="0"/>
          <c:showSerName val="0"/>
          <c:showPercent val="0"/>
          <c:showBubbleSize val="0"/>
        </c:dLbls>
        <c:gapWidth val="150"/>
        <c:axId val="75350016"/>
        <c:axId val="75351552"/>
      </c:barChart>
      <c:catAx>
        <c:axId val="75350016"/>
        <c:scaling>
          <c:orientation val="minMax"/>
        </c:scaling>
        <c:delete val="0"/>
        <c:axPos val="b"/>
        <c:numFmt formatCode="General" sourceLinked="1"/>
        <c:majorTickMark val="out"/>
        <c:minorTickMark val="none"/>
        <c:tickLblPos val="nextTo"/>
        <c:crossAx val="75351552"/>
        <c:crosses val="autoZero"/>
        <c:auto val="1"/>
        <c:lblAlgn val="ctr"/>
        <c:lblOffset val="100"/>
        <c:noMultiLvlLbl val="0"/>
      </c:catAx>
      <c:valAx>
        <c:axId val="75351552"/>
        <c:scaling>
          <c:orientation val="minMax"/>
        </c:scaling>
        <c:delete val="0"/>
        <c:axPos val="l"/>
        <c:majorGridlines/>
        <c:numFmt formatCode="General" sourceLinked="1"/>
        <c:majorTickMark val="out"/>
        <c:minorTickMark val="none"/>
        <c:tickLblPos val="nextTo"/>
        <c:crossAx val="7535001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378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378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378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9FE9641-1E7C-4E8E-BB4B-1F34EA4752F2}" type="slidenum">
              <a:rPr lang="en-US"/>
              <a:pPr>
                <a:defRPr/>
              </a:pPr>
              <a:t>‹#›</a:t>
            </a:fld>
            <a:endParaRPr lang="en-US" dirty="0"/>
          </a:p>
        </p:txBody>
      </p:sp>
    </p:spTree>
    <p:extLst>
      <p:ext uri="{BB962C8B-B14F-4D97-AF65-F5344CB8AC3E}">
        <p14:creationId xmlns:p14="http://schemas.microsoft.com/office/powerpoint/2010/main" val="4294831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942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42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42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942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AB7F47C-1AC8-4B17-A011-251E5998FCF5}" type="slidenum">
              <a:rPr lang="en-US"/>
              <a:pPr>
                <a:defRPr/>
              </a:pPr>
              <a:t>‹#›</a:t>
            </a:fld>
            <a:endParaRPr lang="en-US" dirty="0"/>
          </a:p>
        </p:txBody>
      </p:sp>
    </p:spTree>
    <p:extLst>
      <p:ext uri="{BB962C8B-B14F-4D97-AF65-F5344CB8AC3E}">
        <p14:creationId xmlns:p14="http://schemas.microsoft.com/office/powerpoint/2010/main" val="3518598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6579484A-47E6-44E5-8FD3-3FA57350FB33}" type="slidenum">
              <a:rPr lang="en-US" altLang="en-US" smtClean="0"/>
              <a:pPr/>
              <a:t>1</a:t>
            </a:fld>
            <a:endParaRPr lang="en-US" altLang="en-US" dirty="0"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1981814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8850E188-C891-4805-8E37-7334DA55586F}" type="slidenum">
              <a:rPr lang="en-US" altLang="en-US" smtClean="0"/>
              <a:pPr/>
              <a:t>10</a:t>
            </a:fld>
            <a:endParaRPr lang="en-US" altLang="en-US" dirty="0"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We can now calculate the odds</a:t>
            </a:r>
            <a:r>
              <a:rPr lang="en-US" altLang="en-US" baseline="0" dirty="0" smtClean="0"/>
              <a:t> </a:t>
            </a:r>
            <a:r>
              <a:rPr lang="en-US" altLang="en-US" dirty="0" smtClean="0"/>
              <a:t>of exposure in those with disease and similarly for those without disease and then form an odds ratio.  The odds, with our arrangement of disease across the top, are calculated within the columns rather than within the rows.  This is what we can directly calculate in a case-control study.  We next</a:t>
            </a:r>
            <a:r>
              <a:rPr lang="en-US" altLang="en-US" baseline="0" dirty="0" smtClean="0"/>
              <a:t> s</a:t>
            </a:r>
            <a:r>
              <a:rPr lang="en-US" altLang="en-US" dirty="0" smtClean="0"/>
              <a:t>how that the calculation on this slide, the odds ratio for exposure, equals the odds ratio for disease.</a:t>
            </a:r>
          </a:p>
          <a:p>
            <a:endParaRPr lang="en-US" altLang="en-US" dirty="0" smtClean="0"/>
          </a:p>
        </p:txBody>
      </p:sp>
    </p:spTree>
    <p:extLst>
      <p:ext uri="{BB962C8B-B14F-4D97-AF65-F5344CB8AC3E}">
        <p14:creationId xmlns:p14="http://schemas.microsoft.com/office/powerpoint/2010/main" val="250346412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p:spPr>
        <p:txBody>
          <a:bodyPr/>
          <a:lstStyle/>
          <a:p>
            <a:fld id="{04155587-EE6E-400C-BA16-61078D29DCC0}" type="slidenum">
              <a:rPr lang="en-US" altLang="en-US" smtClean="0"/>
              <a:pPr/>
              <a:t>103</a:t>
            </a:fld>
            <a:endParaRPr lang="en-US" altLang="en-US" dirty="0" smtClean="0"/>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p:spPr>
        <p:txBody>
          <a:bodyPr/>
          <a:lstStyle/>
          <a:p>
            <a:r>
              <a:rPr lang="en-US" altLang="en-US" dirty="0" smtClean="0"/>
              <a:t>This is the schematic from the previous lecture, showing all the possible ratio and difference measures that can be calculated from cross-sectional and from cohort studies, and now with case-control studies added.  Case-control</a:t>
            </a:r>
            <a:r>
              <a:rPr lang="en-US" altLang="en-US" baseline="0" dirty="0" smtClean="0"/>
              <a:t> studies have traditionally been known as only deriving ratio measures of association, but as sophistication grows, it is now the case that investigators are also beginning to estimate difference-based measures, particularly in case-cohort study designs. This can be done if the fraction of the underlying cohort that is sampled is known.  </a:t>
            </a:r>
            <a:r>
              <a:rPr lang="en-US" altLang="en-US" dirty="0" smtClean="0"/>
              <a:t>For ratio measures of association, we can measure the odds of exposure in cases</a:t>
            </a:r>
            <a:r>
              <a:rPr lang="en-US" altLang="en-US" baseline="0" dirty="0" smtClean="0"/>
              <a:t> and a reference group, </a:t>
            </a:r>
            <a:r>
              <a:rPr lang="en-US" altLang="en-US" dirty="0" smtClean="0"/>
              <a:t>calculate the OR of exposure, which we know is equal to the OR of disease.   However, to obtain a difference measure we need the exposure-specific estimates.  We</a:t>
            </a:r>
            <a:r>
              <a:rPr lang="en-US" altLang="en-US" baseline="0" dirty="0" smtClean="0"/>
              <a:t> will not be performing these difference measures in this course, but we want to make you aware that they can be derived.</a:t>
            </a:r>
            <a:endParaRPr lang="en-US" altLang="en-US" dirty="0" smtClean="0"/>
          </a:p>
          <a:p>
            <a:endParaRPr lang="en-US" altLang="en-US" dirty="0" smtClean="0"/>
          </a:p>
          <a:p>
            <a:r>
              <a:rPr lang="en-US" altLang="en-US" dirty="0" smtClean="0"/>
              <a:t>This completes our lectures on disease association.  We have covered the basic approach to reporting exposure-disease associations (ratio measures</a:t>
            </a:r>
            <a:r>
              <a:rPr lang="en-US" altLang="en-US" baseline="0" dirty="0" smtClean="0"/>
              <a:t> in all </a:t>
            </a:r>
            <a:r>
              <a:rPr lang="en-US" altLang="en-US" dirty="0" smtClean="0"/>
              <a:t>and difference measures where possible) for the 3 basic designs:  cross-sectional, cohort and case-control.</a:t>
            </a:r>
          </a:p>
        </p:txBody>
      </p:sp>
    </p:spTree>
    <p:extLst>
      <p:ext uri="{BB962C8B-B14F-4D97-AF65-F5344CB8AC3E}">
        <p14:creationId xmlns:p14="http://schemas.microsoft.com/office/powerpoint/2010/main" val="23637795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summarizes</a:t>
            </a:r>
            <a:r>
              <a:rPr lang="en-US" baseline="0" dirty="0" smtClean="0"/>
              <a:t> the measures of attribution that we introduced today.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104</a:t>
            </a:fld>
            <a:endParaRPr lang="en-US" dirty="0"/>
          </a:p>
        </p:txBody>
      </p:sp>
    </p:spTree>
    <p:extLst>
      <p:ext uri="{BB962C8B-B14F-4D97-AF65-F5344CB8AC3E}">
        <p14:creationId xmlns:p14="http://schemas.microsoft.com/office/powerpoint/2010/main" val="206720851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p:spPr>
        <p:txBody>
          <a:bodyPr/>
          <a:lstStyle/>
          <a:p>
            <a:fld id="{7DE09DA9-F980-4ED1-965A-A894656F7C89}" type="slidenum">
              <a:rPr lang="en-US" altLang="en-US" smtClean="0"/>
              <a:pPr/>
              <a:t>105</a:t>
            </a:fld>
            <a:endParaRPr lang="en-US" altLang="en-US" dirty="0" smtClean="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349496946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a:ln/>
        </p:spPr>
      </p:sp>
      <p:sp>
        <p:nvSpPr>
          <p:cNvPr id="182274" name="Notes Placeholder 2"/>
          <p:cNvSpPr>
            <a:spLocks noGrp="1"/>
          </p:cNvSpPr>
          <p:nvPr>
            <p:ph type="body" idx="1"/>
          </p:nvPr>
        </p:nvSpPr>
        <p:spPr>
          <a:noFill/>
          <a:ln/>
        </p:spPr>
        <p:txBody>
          <a:bodyPr/>
          <a:lstStyle/>
          <a:p>
            <a:r>
              <a:rPr lang="en-US" altLang="en-US" dirty="0" smtClean="0"/>
              <a:t>In</a:t>
            </a:r>
            <a:r>
              <a:rPr lang="en-US" altLang="en-US" baseline="0" dirty="0" smtClean="0"/>
              <a:t> the lecture, </a:t>
            </a:r>
            <a:r>
              <a:rPr lang="en-US" altLang="en-US" dirty="0" smtClean="0"/>
              <a:t>we have discussed case-control study designs within a primary study base.  </a:t>
            </a:r>
          </a:p>
          <a:p>
            <a:endParaRPr lang="en-US" altLang="en-US" dirty="0" smtClean="0"/>
          </a:p>
          <a:p>
            <a:r>
              <a:rPr lang="en-US" altLang="en-US" dirty="0" smtClean="0"/>
              <a:t>In a case-control study with a secondary study base, the investigators first identify a set of incident cases.  They then wish to select controls from the study base that gave rise to those incident cases.  It is possible to describe this secondary study base conceptually, but usually extremely difficult to delineate them individual members in actual</a:t>
            </a:r>
            <a:r>
              <a:rPr lang="en-US" altLang="en-US" baseline="0" dirty="0" smtClean="0"/>
              <a:t> practice</a:t>
            </a:r>
            <a:r>
              <a:rPr lang="en-US" altLang="en-US" dirty="0" smtClean="0"/>
              <a:t>.  </a:t>
            </a:r>
          </a:p>
          <a:p>
            <a:endParaRPr lang="en-US" altLang="en-US" dirty="0" smtClean="0"/>
          </a:p>
          <a:p>
            <a:r>
              <a:rPr lang="en-US" altLang="en-US" dirty="0" smtClean="0"/>
              <a:t>Use of a secondary study base is a less desirable study design than a primary study base because of the difficulty to identify the study base in practical terms.   This used to be the most common design by far.  That may no longer be the case as researchers are becoming more sophisticated about case-control design.  </a:t>
            </a:r>
          </a:p>
          <a:p>
            <a:endParaRPr lang="en-US" altLang="en-US" dirty="0" smtClean="0"/>
          </a:p>
          <a:p>
            <a:endParaRPr lang="en-US" dirty="0" smtClean="0"/>
          </a:p>
        </p:txBody>
      </p:sp>
      <p:sp>
        <p:nvSpPr>
          <p:cNvPr id="182275" name="Slide Number Placeholder 3"/>
          <p:cNvSpPr>
            <a:spLocks noGrp="1"/>
          </p:cNvSpPr>
          <p:nvPr>
            <p:ph type="sldNum" sz="quarter" idx="5"/>
          </p:nvPr>
        </p:nvSpPr>
        <p:spPr>
          <a:noFill/>
        </p:spPr>
        <p:txBody>
          <a:bodyPr/>
          <a:lstStyle/>
          <a:p>
            <a:fld id="{B139ED4B-E20C-4E69-B67A-0AA068DB37AA}" type="slidenum">
              <a:rPr lang="en-US" smtClean="0"/>
              <a:pPr/>
              <a:t>106</a:t>
            </a:fld>
            <a:endParaRPr lang="en-US" dirty="0" smtClean="0"/>
          </a:p>
        </p:txBody>
      </p:sp>
    </p:spTree>
    <p:extLst>
      <p:ext uri="{BB962C8B-B14F-4D97-AF65-F5344CB8AC3E}">
        <p14:creationId xmlns:p14="http://schemas.microsoft.com/office/powerpoint/2010/main" val="386520796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r>
              <a:rPr lang="en-US" altLang="en-US" sz="1000" dirty="0" smtClean="0"/>
              <a:t>This illustrates a case-control study with a secondary study base. It is possible to describe this secondary study base conceptually, but usually difficult to delineate the individual members and hence sample</a:t>
            </a:r>
            <a:r>
              <a:rPr lang="en-US" altLang="en-US" sz="1000" baseline="0" dirty="0" smtClean="0"/>
              <a:t> them</a:t>
            </a:r>
            <a:r>
              <a:rPr lang="en-US" altLang="en-US" sz="1000" dirty="0" smtClean="0"/>
              <a:t>.  In theory, </a:t>
            </a:r>
            <a:r>
              <a:rPr lang="en-US" altLang="en-US" sz="1000" b="1" dirty="0" smtClean="0"/>
              <a:t>IF</a:t>
            </a:r>
            <a:r>
              <a:rPr lang="en-US" altLang="en-US" sz="1000" dirty="0" smtClean="0"/>
              <a:t> it is possible to identify this underlying secondary study base, then the design is analogous to sampling a dynamic cohort from a primary study base.   As</a:t>
            </a:r>
            <a:r>
              <a:rPr lang="en-US" altLang="en-US" sz="1000" baseline="0" dirty="0" smtClean="0"/>
              <a:t> such, incidence density sampling could be done in theory.  </a:t>
            </a:r>
            <a:endParaRPr lang="en-US" altLang="en-US" sz="1000" dirty="0" smtClean="0"/>
          </a:p>
        </p:txBody>
      </p:sp>
    </p:spTree>
    <p:extLst>
      <p:ext uri="{BB962C8B-B14F-4D97-AF65-F5344CB8AC3E}">
        <p14:creationId xmlns:p14="http://schemas.microsoft.com/office/powerpoint/2010/main" val="136251964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p:spPr>
        <p:txBody>
          <a:bodyPr/>
          <a:lstStyle/>
          <a:p>
            <a:fld id="{FBEE02C3-1036-4138-9E5B-195265E01F6D}" type="slidenum">
              <a:rPr lang="en-US" altLang="en-US" smtClean="0"/>
              <a:pPr/>
              <a:t>108</a:t>
            </a:fld>
            <a:endParaRPr lang="en-US" altLang="en-US" dirty="0" smtClean="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p:spPr>
        <p:txBody>
          <a:bodyPr/>
          <a:lstStyle/>
          <a:p>
            <a:r>
              <a:rPr lang="en-US" altLang="en-US" dirty="0" smtClean="0"/>
              <a:t>This is an example of a study that used prevalent cases in a secondary</a:t>
            </a:r>
            <a:r>
              <a:rPr lang="en-US" altLang="en-US" baseline="0" dirty="0" smtClean="0"/>
              <a:t> study base.  Such a design is </a:t>
            </a:r>
            <a:r>
              <a:rPr lang="en-US" altLang="en-US" dirty="0" smtClean="0"/>
              <a:t>essentially a cross-sectional study,</a:t>
            </a:r>
            <a:r>
              <a:rPr lang="en-US" altLang="en-US" baseline="0" dirty="0" smtClean="0"/>
              <a:t> with sampling stratified based on case status.</a:t>
            </a:r>
            <a:r>
              <a:rPr lang="en-US" altLang="en-US" dirty="0" smtClean="0"/>
              <a:t>  The exposure is cortical porosity of the tibia, measured on a high</a:t>
            </a:r>
            <a:r>
              <a:rPr lang="en-US" altLang="en-US" baseline="0" dirty="0" smtClean="0"/>
              <a:t> resolution peripheral quantitative computed tomography scan.</a:t>
            </a:r>
            <a:r>
              <a:rPr lang="en-US" altLang="en-US" dirty="0" smtClean="0"/>
              <a:t>  The outcome that defines the cases and controls is a history of fracture, i.e.</a:t>
            </a:r>
            <a:r>
              <a:rPr lang="en-US" altLang="en-US" baseline="0" dirty="0" smtClean="0"/>
              <a:t> prevalent fracture.   </a:t>
            </a:r>
            <a:r>
              <a:rPr lang="en-US" altLang="en-US" dirty="0" smtClean="0"/>
              <a:t>This is a common case-control design,</a:t>
            </a:r>
            <a:r>
              <a:rPr lang="en-US" altLang="en-US" baseline="0" dirty="0" smtClean="0"/>
              <a:t> but it leaves much to be desired.</a:t>
            </a:r>
            <a:r>
              <a:rPr lang="en-US" altLang="en-US" dirty="0" smtClean="0"/>
              <a:t>  Note that the OR is not estimating either a risk ratio or rate ratio.  Even if the disease is rare, the OR is not an estimate of the risk ratio since the cases are prevalent, not incident, disease.  </a:t>
            </a:r>
          </a:p>
          <a:p>
            <a:endParaRPr lang="en-US" altLang="en-US" baseline="0" dirty="0" smtClean="0"/>
          </a:p>
          <a:p>
            <a:r>
              <a:rPr lang="en-US" altLang="en-US" baseline="0" dirty="0" smtClean="0"/>
              <a:t>Interpretation of the OR depends in part on the type of study base.  If this study had been performed in a primary study base, such as members of the Kaiser HMO, then, i</a:t>
            </a:r>
            <a:r>
              <a:rPr lang="en-US" altLang="en-US" dirty="0" smtClean="0"/>
              <a:t>f prevalence of disease is low in all exposed groups, OR is a close approximation of the </a:t>
            </a:r>
            <a:r>
              <a:rPr lang="en-US" altLang="en-US" b="1" dirty="0" smtClean="0"/>
              <a:t>prevalence ratio</a:t>
            </a:r>
            <a:r>
              <a:rPr lang="en-US" altLang="en-US" b="0" dirty="0" smtClean="0"/>
              <a:t>,</a:t>
            </a:r>
            <a:r>
              <a:rPr lang="en-US" altLang="en-US" b="0" baseline="0" dirty="0" smtClean="0"/>
              <a:t> which, as we discussed in the first week of the course, has its problems in distinguishing between determinants of disease incidence and determinants of survival once disease occurs.  </a:t>
            </a:r>
            <a:endParaRPr lang="en-US" altLang="en-US" dirty="0" smtClean="0"/>
          </a:p>
          <a:p>
            <a:endParaRPr lang="en-US" altLang="en-US" dirty="0" smtClean="0"/>
          </a:p>
          <a:p>
            <a:r>
              <a:rPr lang="en-US" altLang="en-US" dirty="0" smtClean="0"/>
              <a:t>In fact, this study was performed in a secondary study base with participants</a:t>
            </a:r>
            <a:r>
              <a:rPr lang="en-US" altLang="en-US" baseline="0" dirty="0" smtClean="0"/>
              <a:t> recruited from the SF Bay Area to attend a study visit at UCSF where the HRpQCT images were obtained.  As we noted earlier, while it</a:t>
            </a:r>
            <a:r>
              <a:rPr lang="en-US" altLang="en-US" sz="1200" dirty="0" smtClean="0"/>
              <a:t> is possible to describe this secondary study base conceptually, it would be difficult to identify the individual members and hence sample</a:t>
            </a:r>
            <a:r>
              <a:rPr lang="en-US" altLang="en-US" sz="1200" baseline="0" dirty="0" smtClean="0"/>
              <a:t> them</a:t>
            </a:r>
            <a:r>
              <a:rPr lang="en-US" altLang="en-US" sz="1200" dirty="0" smtClean="0"/>
              <a:t>.  In theory, </a:t>
            </a:r>
            <a:r>
              <a:rPr lang="en-US" altLang="en-US" sz="1200" b="1" dirty="0" smtClean="0"/>
              <a:t>IF</a:t>
            </a:r>
            <a:r>
              <a:rPr lang="en-US" altLang="en-US" sz="1200" dirty="0" smtClean="0"/>
              <a:t> it is possible to identify this underlying secondary study base, then the design is analogous to sampling a dynamic cohort from a primary study base.  IF this condition is met, then the OR would approximate a prevalence ratio.</a:t>
            </a:r>
            <a:r>
              <a:rPr lang="en-US" altLang="en-US" sz="1200" baseline="0" dirty="0" smtClean="0"/>
              <a:t> Because these are prevalent cases, not incident cases, the OR cannot be an approximation of a risk ratio. However, there is no reason to believe that the investigators were able to select controls from this secondary study base. </a:t>
            </a:r>
          </a:p>
          <a:p>
            <a:endParaRPr lang="en-US" altLang="en-US"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Can we directly calculate a prevalence ratio?  No.</a:t>
            </a:r>
            <a:r>
              <a:rPr lang="en-US" altLang="en-US" baseline="0" dirty="0" smtClean="0"/>
              <a:t>  This is because</a:t>
            </a:r>
            <a:r>
              <a:rPr lang="en-US" altLang="en-US" dirty="0" smtClean="0"/>
              <a:t> participants were sampled based on disease status,</a:t>
            </a:r>
            <a:r>
              <a:rPr lang="en-US" altLang="en-US" baseline="0" dirty="0" smtClean="0"/>
              <a:t> not on exposure status.</a:t>
            </a:r>
            <a:endParaRPr lang="en-US" altLang="en-US" dirty="0" smtClean="0"/>
          </a:p>
          <a:p>
            <a:endParaRPr lang="en-US" altLang="en-US" dirty="0" smtClean="0"/>
          </a:p>
        </p:txBody>
      </p:sp>
    </p:spTree>
    <p:extLst>
      <p:ext uri="{BB962C8B-B14F-4D97-AF65-F5344CB8AC3E}">
        <p14:creationId xmlns:p14="http://schemas.microsoft.com/office/powerpoint/2010/main" val="364796237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109</a:t>
            </a:fld>
            <a:endParaRPr lang="en-US" dirty="0"/>
          </a:p>
        </p:txBody>
      </p:sp>
    </p:spTree>
    <p:extLst>
      <p:ext uri="{BB962C8B-B14F-4D97-AF65-F5344CB8AC3E}">
        <p14:creationId xmlns:p14="http://schemas.microsoft.com/office/powerpoint/2010/main" val="350752507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a:t>
            </a:r>
            <a:r>
              <a:rPr lang="en-US" baseline="0" dirty="0" smtClean="0"/>
              <a:t> of the concept of the strength of an exposure, perhaps the most meaningful metric of strength of an exposure in causing disease is one we cannot directly estimate.  To understand this, we go back to the sufficient-component cause model of disease, in which we can see that it would be very useful if we could fully describe each of the component causes in each of the sufficient causes that resulted in disease.  If we could do this, we could then define the etiologic fraction for a given component cause (say, “B”) as the percentage of all sufficient causes that contained the component cause.  This has obvious intuitive appeal.  The higher the fraction, the “stronger” the exposure, i.e., the more often it is involved in causing a disease.  Unfortunately, in any given person, we cannot describe the sufficient cause. This seems strange at first glance, but this is currently a limitation of modern medicine, pathology, and epidemiology.  In a given individual with disease, we cannot piece together exactly why the disease occurred unless there exists a cause which is “necessary” (which means it must be present for the disease to occur).  A necessary cause will have etiologic fraction of 100%.  Anything other than a 100% cause cannot have an etiologic fraction calculated.  For example, all cases of lung cancer among smokers don’t necessarily have smoking as a component cause in the sufficient cause that led to lung cancer.  It is possible that in a smoker with lung cancer that the smoking did not contribute to the lung cancer.  There is no biomarker that tells us if smoking actually was involved in the biologic causation process.   </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smtClean="0">
                <a:latin typeface="Times New Roman" panose="02020603050405020304" pitchFamily="18" charset="0"/>
              </a:rPr>
              <a:t>Another reason that we cannot describe all of the sufficient causes in all instances of disease is that it may not be possible to measure all of these causes in persons with disease.  Some causes may have occurred long before disease occurred and are no longer present; these are so-called “hit and run” mechanisms.  On a practical note, there is no particular need or urgency in routine clinical practice to piece together a sufficient cause for a given diseased person.  Clinical medicine’s job is to diagnose disease, not to describe causal determinants of disease.  Understanding the sufficient cause of a given case of disease often does not affect therapy.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baseline="0" dirty="0" smtClean="0">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smtClean="0">
                <a:latin typeface="Times New Roman" panose="02020603050405020304" pitchFamily="18" charset="0"/>
              </a:rPr>
              <a:t>Finally, we cannot be sure we know all of the component causes in a given sufficient cause.  How would we ever know that we have delineated all of the component causes?  And, how would we ever know we have delineated all of the sufficient causes?  An exception would be diseases for which there are only necessary causal components (only one pie), but it is hard to think of what these would be.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baseline="0" dirty="0" smtClean="0">
              <a:latin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smtClean="0">
                <a:latin typeface="Times New Roman" panose="02020603050405020304" pitchFamily="18" charset="0"/>
              </a:rPr>
              <a:t>Because we cannot describe all of the causal pies in most diseases, we cannot estimate the etiologic fraction in the real world.  Etiologic fraction is mainly a theoretical construct.</a:t>
            </a:r>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110</a:t>
            </a:fld>
            <a:endParaRPr lang="en-US" dirty="0"/>
          </a:p>
        </p:txBody>
      </p:sp>
    </p:spTree>
    <p:extLst>
      <p:ext uri="{BB962C8B-B14F-4D97-AF65-F5344CB8AC3E}">
        <p14:creationId xmlns:p14="http://schemas.microsoft.com/office/powerpoint/2010/main" val="613195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03F0F486-17F8-4059-BBFE-FD734DBE000B}" type="slidenum">
              <a:rPr lang="en-US" altLang="en-US" smtClean="0"/>
              <a:pPr/>
              <a:t>11</a:t>
            </a:fld>
            <a:endParaRPr lang="en-US" altLang="en-US" dirty="0"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US" altLang="en-US" dirty="0" smtClean="0"/>
              <a:t>Some algebra demonstrates that we can</a:t>
            </a:r>
            <a:r>
              <a:rPr lang="en-US" altLang="en-US" baseline="0" dirty="0" smtClean="0"/>
              <a:t> get the odds ratio for disease from the odds ratio for exposure.</a:t>
            </a:r>
            <a:r>
              <a:rPr lang="en-US" altLang="en-US" dirty="0" smtClean="0"/>
              <a:t>  This is an important property of the odds ratio and its use in case-control studies. </a:t>
            </a:r>
          </a:p>
          <a:p>
            <a:endParaRPr lang="en-US" altLang="en-US" dirty="0" smtClean="0"/>
          </a:p>
          <a:p>
            <a:r>
              <a:rPr lang="en-US" altLang="en-US" dirty="0" smtClean="0"/>
              <a:t>As mentioned earlier,</a:t>
            </a:r>
            <a:r>
              <a:rPr lang="en-US" altLang="en-US" baseline="0" dirty="0" smtClean="0"/>
              <a:t> n</a:t>
            </a:r>
            <a:r>
              <a:rPr lang="en-US" altLang="en-US" dirty="0" smtClean="0"/>
              <a:t>ote that measuring the prevalence of exposure (rather than odds) in cases and controls does not give you a prevalence ratio that has any meaningful interpretation.  In other</a:t>
            </a:r>
            <a:r>
              <a:rPr lang="en-US" altLang="en-US" baseline="0" dirty="0" smtClean="0"/>
              <a:t> words, it does not give you a prevalence ratio comparing prevalence of disease in exposed vs unexposed.  </a:t>
            </a:r>
            <a:endParaRPr lang="en-US" altLang="en-US" dirty="0" smtClean="0"/>
          </a:p>
        </p:txBody>
      </p:sp>
    </p:spTree>
    <p:extLst>
      <p:ext uri="{BB962C8B-B14F-4D97-AF65-F5344CB8AC3E}">
        <p14:creationId xmlns:p14="http://schemas.microsoft.com/office/powerpoint/2010/main" val="4051386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E806A784-705F-4B4E-9166-030E103D42CC}" type="slidenum">
              <a:rPr lang="en-US" altLang="en-US" smtClean="0"/>
              <a:pPr/>
              <a:t>12</a:t>
            </a:fld>
            <a:endParaRPr lang="en-US" altLang="en-US" dirty="0"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altLang="en-US" dirty="0" smtClean="0"/>
              <a:t>We</a:t>
            </a:r>
            <a:r>
              <a:rPr lang="en-US" altLang="en-US" baseline="0" dirty="0" smtClean="0"/>
              <a:t> can get the odds ratio of disease from a case-control study, but last week we spoke of some of the problems with odds ratios such as their not being able to be interpreted as probabilities (which is how most humans think) and the “odd” entity known as non-collapsibility.  Hence, the question is whether we can do better than just deriving an odds ratio of disease from case-controls studies?  Can we derive even more interpretable measures of association such as risk ratios or hazard ratios?</a:t>
            </a:r>
            <a:endParaRPr lang="en-US" altLang="en-US" dirty="0" smtClean="0"/>
          </a:p>
        </p:txBody>
      </p:sp>
    </p:spTree>
    <p:extLst>
      <p:ext uri="{BB962C8B-B14F-4D97-AF65-F5344CB8AC3E}">
        <p14:creationId xmlns:p14="http://schemas.microsoft.com/office/powerpoint/2010/main" val="1775335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8CE91494-750E-495E-A98D-FECB0B67F426}" type="slidenum">
              <a:rPr lang="en-US" altLang="en-US" smtClean="0"/>
              <a:pPr/>
              <a:t>13</a:t>
            </a:fld>
            <a:endParaRPr lang="en-US" altLang="en-US" dirty="0"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altLang="en-US" dirty="0" smtClean="0"/>
              <a:t>The answer is “yes” and these tables (on this slide and the next) give a summary of just what useful measures of association the OR from a case-control study can estimate.  </a:t>
            </a:r>
          </a:p>
          <a:p>
            <a:endParaRPr lang="en-US" altLang="en-US" dirty="0" smtClean="0"/>
          </a:p>
          <a:p>
            <a:r>
              <a:rPr lang="en-US" altLang="en-US" dirty="0" smtClean="0"/>
              <a:t>For a long time, it was generally accepted that the OR in a case-control study in a fixed underlying cohort could be thought of as approximating the risk ratio if “the disease was rare.”   This is known as the “rare disease assumption”.   This idea stems from the properties of odds we discussed in the last lecture; i.e., the odds approximates the probability when the probability is low (say, less than 10%) and therefore a ratio of odds approximates a ratio of probabilities when the probabilities are low.  We will illustrate this again later in the lecture.  </a:t>
            </a:r>
          </a:p>
          <a:p>
            <a:endParaRPr lang="en-US" altLang="en-US" dirty="0" smtClean="0"/>
          </a:p>
          <a:p>
            <a:r>
              <a:rPr lang="en-US" altLang="en-US" dirty="0" smtClean="0"/>
              <a:t>Current epidemiologic theory has demonstrated that we don’t need the outcome to be rare in order for the odds ratio to estimate meaningful measures of association.  Depending on the sampling design, the odds ratio can give estimates of risk</a:t>
            </a:r>
            <a:r>
              <a:rPr lang="en-US" altLang="en-US" baseline="0" dirty="0" smtClean="0"/>
              <a:t> and hazard </a:t>
            </a:r>
            <a:r>
              <a:rPr lang="en-US" altLang="en-US" dirty="0" smtClean="0"/>
              <a:t>ratios measures without this “rare disease” assumption.</a:t>
            </a:r>
          </a:p>
          <a:p>
            <a:endParaRPr lang="en-US" altLang="en-US" dirty="0" smtClean="0"/>
          </a:p>
          <a:p>
            <a:r>
              <a:rPr lang="en-US" altLang="en-US" dirty="0" smtClean="0"/>
              <a:t>Specifically, what the OR in a case-control study estimates depends upon the nature of the underlying cohort and the control sampling.  This slide focuses on case-control studies in the context of a fixed cohort, and the next slide focuses on dynamic cohorts.  In a fixed cohort, we can take a random sample of the cohort at baseline for our control group (case-cohort design).  We could also use incidence density sampling, identifying control(s) each time a case occurs.  </a:t>
            </a:r>
          </a:p>
          <a:p>
            <a:endParaRPr lang="en-US" altLang="en-US" dirty="0" smtClean="0"/>
          </a:p>
          <a:p>
            <a:r>
              <a:rPr lang="en-US" altLang="en-US" dirty="0" smtClean="0"/>
              <a:t>Or, as we have been discouraging, we can take a random sample of non-cases after all cases have been identified.  </a:t>
            </a:r>
          </a:p>
          <a:p>
            <a:endParaRPr lang="en-US" altLang="en-US" dirty="0" smtClean="0"/>
          </a:p>
        </p:txBody>
      </p:sp>
    </p:spTree>
    <p:extLst>
      <p:ext uri="{BB962C8B-B14F-4D97-AF65-F5344CB8AC3E}">
        <p14:creationId xmlns:p14="http://schemas.microsoft.com/office/powerpoint/2010/main" val="3341562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96BA82EC-F0CB-459C-A42F-AEADA99DCB52}" type="slidenum">
              <a:rPr lang="en-US" altLang="en-US" smtClean="0"/>
              <a:pPr/>
              <a:t>14</a:t>
            </a:fld>
            <a:endParaRPr lang="en-US" altLang="en-US" dirty="0"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altLang="en-US" dirty="0" smtClean="0"/>
              <a:t>In a dynamic cohort, we can also use incidence density sampling by identifying control(s) at</a:t>
            </a:r>
            <a:r>
              <a:rPr lang="en-US" altLang="en-US" baseline="0" dirty="0" smtClean="0"/>
              <a:t> each moment that </a:t>
            </a:r>
            <a:r>
              <a:rPr lang="en-US" altLang="en-US" dirty="0" smtClean="0"/>
              <a:t>a case occurs.  It requires no</a:t>
            </a:r>
            <a:r>
              <a:rPr lang="en-US" altLang="en-US" baseline="0" dirty="0" smtClean="0"/>
              <a:t> assumptions about exposure prevalence.  </a:t>
            </a:r>
            <a:r>
              <a:rPr lang="en-US" altLang="en-US" dirty="0" smtClean="0"/>
              <a:t>This is the cadillac approach for an underlying dynamic cohort.  As</a:t>
            </a:r>
            <a:r>
              <a:rPr lang="en-US" altLang="en-US" baseline="0" dirty="0" smtClean="0"/>
              <a:t> with a fixed cohort, the resulting odds ratio will be a consistent estimate of the hazard ratio.</a:t>
            </a:r>
            <a:endParaRPr lang="en-US" altLang="en-US" dirty="0" smtClean="0"/>
          </a:p>
          <a:p>
            <a:endParaRPr lang="en-US" altLang="en-US" dirty="0" smtClean="0"/>
          </a:p>
          <a:p>
            <a:r>
              <a:rPr lang="en-US" altLang="en-US" dirty="0" smtClean="0"/>
              <a:t>However, if we are willing to assume that the dynamic cohort is in “steady state” in terms of the exposure prevalence over time and that hazard</a:t>
            </a:r>
            <a:r>
              <a:rPr lang="en-US" altLang="en-US" baseline="0" dirty="0" smtClean="0"/>
              <a:t> ratio is constant, the</a:t>
            </a:r>
            <a:r>
              <a:rPr lang="en-US" altLang="en-US" dirty="0" smtClean="0"/>
              <a:t> we can also use a random sample of the dynamic cohort taken at one time point, such as the midpoint or after all cases have been identified.</a:t>
            </a:r>
            <a:r>
              <a:rPr lang="en-US" altLang="en-US" baseline="0" dirty="0" smtClean="0"/>
              <a:t> </a:t>
            </a:r>
            <a:r>
              <a:rPr lang="en-US" altLang="en-US" dirty="0" smtClean="0"/>
              <a:t>This will provide a consistent estimate of the hazard ratio. </a:t>
            </a:r>
            <a:r>
              <a:rPr lang="en-US" altLang="en-US" baseline="0" dirty="0" smtClean="0"/>
              <a:t>These are assumptions that are often hard to justify, and so these approaches are not the common.</a:t>
            </a:r>
          </a:p>
          <a:p>
            <a:endParaRPr lang="en-US" altLang="en-US" baseline="0" dirty="0" smtClean="0"/>
          </a:p>
          <a:p>
            <a:r>
              <a:rPr lang="en-US" altLang="en-US" dirty="0" smtClean="0"/>
              <a:t>If exposure is not a steady state, then we can still have a consistent</a:t>
            </a:r>
            <a:r>
              <a:rPr lang="en-US" altLang="en-US" baseline="0" dirty="0" smtClean="0"/>
              <a:t> </a:t>
            </a:r>
            <a:r>
              <a:rPr lang="en-US" altLang="en-US" dirty="0" smtClean="0"/>
              <a:t>estimate of the hazard</a:t>
            </a:r>
            <a:r>
              <a:rPr lang="en-US" altLang="en-US" baseline="0" dirty="0" smtClean="0"/>
              <a:t> </a:t>
            </a:r>
            <a:r>
              <a:rPr lang="en-US" altLang="en-US" dirty="0" smtClean="0"/>
              <a:t>ratio as long as we assume that the exposure is changing linearly over time and we doing our sampling</a:t>
            </a:r>
            <a:r>
              <a:rPr lang="en-US" altLang="en-US" baseline="0" dirty="0" smtClean="0"/>
              <a:t> at the mid-point of the period.  This linear change in exposure prevalence is also often a</a:t>
            </a:r>
            <a:r>
              <a:rPr lang="en-US" altLang="en-US" dirty="0" smtClean="0"/>
              <a:t> hard assumption to swallow.   </a:t>
            </a:r>
          </a:p>
          <a:p>
            <a:endParaRPr lang="en-US" altLang="en-US" dirty="0" smtClean="0"/>
          </a:p>
          <a:p>
            <a:r>
              <a:rPr lang="en-US" altLang="en-US" dirty="0" smtClean="0"/>
              <a:t>If we are unable to make these</a:t>
            </a:r>
            <a:r>
              <a:rPr lang="en-US" altLang="en-US" baseline="0" dirty="0" smtClean="0"/>
              <a:t> assumptions</a:t>
            </a:r>
            <a:r>
              <a:rPr lang="en-US" altLang="en-US" dirty="0" smtClean="0"/>
              <a:t>, but</a:t>
            </a:r>
            <a:r>
              <a:rPr lang="en-US" altLang="en-US" baseline="0" dirty="0" smtClean="0"/>
              <a:t> nonetheless do go ahead and </a:t>
            </a:r>
            <a:r>
              <a:rPr lang="en-US" altLang="en-US" dirty="0" smtClean="0"/>
              <a:t>take controls at one point in time (such as at the end), all we have is an odds ratio which is very difficult to interpret.</a:t>
            </a:r>
            <a:r>
              <a:rPr lang="en-US" altLang="en-US" baseline="0" dirty="0" smtClean="0"/>
              <a:t>  The odds ratio does not estimate a risk ratio or a hazard ratio.</a:t>
            </a:r>
            <a:endParaRPr lang="en-US" altLang="en-US" dirty="0" smtClean="0"/>
          </a:p>
        </p:txBody>
      </p:sp>
    </p:spTree>
    <p:extLst>
      <p:ext uri="{BB962C8B-B14F-4D97-AF65-F5344CB8AC3E}">
        <p14:creationId xmlns:p14="http://schemas.microsoft.com/office/powerpoint/2010/main" val="2609549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now look at how odds ratios can give us estimates</a:t>
            </a:r>
            <a:r>
              <a:rPr lang="en-US" baseline="0" dirty="0" smtClean="0"/>
              <a:t> of some interpretable measures of association, such as risk ratios or hazard ratios.  We will start with the risk ratio.</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15</a:t>
            </a:fld>
            <a:endParaRPr lang="en-US" dirty="0"/>
          </a:p>
        </p:txBody>
      </p:sp>
    </p:spTree>
    <p:extLst>
      <p:ext uri="{BB962C8B-B14F-4D97-AF65-F5344CB8AC3E}">
        <p14:creationId xmlns:p14="http://schemas.microsoft.com/office/powerpoint/2010/main" val="128826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A66D6B6D-688F-42F2-BC39-7F03770B12BB}" type="slidenum">
              <a:rPr lang="en-US" altLang="en-US" smtClean="0"/>
              <a:pPr/>
              <a:t>16</a:t>
            </a:fld>
            <a:endParaRPr lang="en-US" altLang="en-US" dirty="0"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0" hangingPunct="0"/>
            <a:r>
              <a:rPr lang="en-US" altLang="en-US" dirty="0" smtClean="0"/>
              <a:t>This graphic puts our notation for a cohort study in a 2 x 2 table. </a:t>
            </a:r>
            <a:r>
              <a:rPr lang="en-US" altLang="en-US" sz="1200" dirty="0" smtClean="0"/>
              <a:t> </a:t>
            </a:r>
          </a:p>
          <a:p>
            <a:pPr eaLnBrk="0" hangingPunct="0"/>
            <a:endParaRPr lang="en-US" altLang="en-US" sz="800" dirty="0" smtClean="0"/>
          </a:p>
          <a:p>
            <a:pPr eaLnBrk="0" hangingPunct="0"/>
            <a:r>
              <a:rPr lang="en-US" altLang="en-US" sz="1200" dirty="0" smtClean="0"/>
              <a:t>1 = exposed and 0 = not exposed </a:t>
            </a:r>
          </a:p>
          <a:p>
            <a:pPr eaLnBrk="0" hangingPunct="0"/>
            <a:endParaRPr lang="en-US" altLang="en-US" sz="1000" dirty="0" smtClean="0"/>
          </a:p>
          <a:p>
            <a:pPr eaLnBrk="0" hangingPunct="0"/>
            <a:r>
              <a:rPr lang="en-US" altLang="en-US" sz="1600" dirty="0" smtClean="0"/>
              <a:t>E</a:t>
            </a:r>
            <a:r>
              <a:rPr lang="en-US" altLang="en-US" baseline="-25000" dirty="0" smtClean="0"/>
              <a:t>1</a:t>
            </a:r>
            <a:r>
              <a:rPr lang="en-US" altLang="en-US" dirty="0" smtClean="0"/>
              <a:t>    = </a:t>
            </a:r>
            <a:r>
              <a:rPr lang="en-US" altLang="en-US" sz="1200" dirty="0" smtClean="0"/>
              <a:t>No. of events (cases) in exposed group</a:t>
            </a:r>
          </a:p>
          <a:p>
            <a:pPr eaLnBrk="0" hangingPunct="0"/>
            <a:r>
              <a:rPr lang="en-US" altLang="en-US" sz="1600" dirty="0" smtClean="0"/>
              <a:t>E</a:t>
            </a:r>
            <a:r>
              <a:rPr lang="en-US" altLang="en-US" baseline="-25000" dirty="0" smtClean="0"/>
              <a:t>0</a:t>
            </a:r>
            <a:r>
              <a:rPr lang="en-US" altLang="en-US" dirty="0" smtClean="0"/>
              <a:t>    = </a:t>
            </a:r>
            <a:r>
              <a:rPr lang="en-US" altLang="en-US" sz="1200" dirty="0" smtClean="0"/>
              <a:t>No. of events (cases) in unexposed group</a:t>
            </a:r>
          </a:p>
          <a:p>
            <a:pPr eaLnBrk="0" hangingPunct="0"/>
            <a:endParaRPr lang="en-US" altLang="en-US" dirty="0" smtClean="0"/>
          </a:p>
          <a:p>
            <a:pPr eaLnBrk="0" hangingPunct="0"/>
            <a:r>
              <a:rPr lang="en-US" altLang="en-US" sz="1600" dirty="0" smtClean="0"/>
              <a:t>N</a:t>
            </a:r>
            <a:r>
              <a:rPr lang="en-US" altLang="en-US" baseline="-25000" dirty="0" smtClean="0"/>
              <a:t>1</a:t>
            </a:r>
            <a:r>
              <a:rPr lang="en-US" altLang="en-US" dirty="0" smtClean="0"/>
              <a:t>   = </a:t>
            </a:r>
            <a:r>
              <a:rPr lang="en-US" altLang="en-US" sz="1200" dirty="0" smtClean="0"/>
              <a:t> No. of persons in exposed group (baseline)</a:t>
            </a:r>
          </a:p>
          <a:p>
            <a:pPr eaLnBrk="0" hangingPunct="0"/>
            <a:r>
              <a:rPr lang="en-US" altLang="en-US" sz="1600" dirty="0" smtClean="0"/>
              <a:t>N</a:t>
            </a:r>
            <a:r>
              <a:rPr lang="en-US" altLang="en-US" baseline="-25000" dirty="0" smtClean="0"/>
              <a:t>0</a:t>
            </a:r>
            <a:r>
              <a:rPr lang="en-US" altLang="en-US" dirty="0" smtClean="0"/>
              <a:t>   = </a:t>
            </a:r>
            <a:r>
              <a:rPr lang="en-US" altLang="en-US" sz="1200" dirty="0" smtClean="0"/>
              <a:t> No. of persons in unexposed group (baseline)</a:t>
            </a:r>
          </a:p>
          <a:p>
            <a:endParaRPr lang="en-US" altLang="en-US"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a:t>
            </a:r>
            <a:r>
              <a:rPr lang="en-US" altLang="en-US" baseline="0" dirty="0" smtClean="0"/>
              <a:t> fixed cohort is being followed over some time T.  </a:t>
            </a:r>
            <a:r>
              <a:rPr lang="en-US" altLang="en-US" dirty="0" smtClean="0"/>
              <a:t>This is the same notation we used previously in illustrating the measures of disease occurrence (E, N, T) with the addition of a 1 or 0 subscript to distinguish exposed from unexposed persons.  </a:t>
            </a:r>
          </a:p>
        </p:txBody>
      </p:sp>
    </p:spTree>
    <p:extLst>
      <p:ext uri="{BB962C8B-B14F-4D97-AF65-F5344CB8AC3E}">
        <p14:creationId xmlns:p14="http://schemas.microsoft.com/office/powerpoint/2010/main" val="3317153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5E505002-00B7-417C-AE16-87E3B00F88BC}" type="slidenum">
              <a:rPr lang="en-US" altLang="en-US" smtClean="0"/>
              <a:pPr/>
              <a:t>17</a:t>
            </a:fld>
            <a:endParaRPr lang="en-US" altLang="en-US" dirty="0"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r>
              <a:rPr lang="en-US" altLang="en-US" dirty="0" smtClean="0"/>
              <a:t>To simplify the presentation, we assume a fixed cohort with complete and equal follow-up on everyone in both exposed</a:t>
            </a:r>
            <a:r>
              <a:rPr lang="en-US" altLang="en-US" baseline="0" dirty="0" smtClean="0"/>
              <a:t> and unexposed </a:t>
            </a:r>
            <a:r>
              <a:rPr lang="en-US" altLang="en-US" dirty="0" smtClean="0"/>
              <a:t>groups (e.g., the diarrhea</a:t>
            </a:r>
            <a:r>
              <a:rPr lang="en-US" altLang="en-US" baseline="0" dirty="0" smtClean="0"/>
              <a:t> </a:t>
            </a:r>
            <a:r>
              <a:rPr lang="en-US" altLang="en-US" dirty="0" smtClean="0"/>
              <a:t>outbreak example we have talked about).  In this situation, the risk ratio is calculated simply as shown above with simple proportions.  In the situation of the typical cohort with censoring, it is a bit more complicated, but one can see that if the assumption of no informative censoring is met, then our demonstration that the OR is an estimate of the risk ratio will also hold true in a situation with varying lengths of follow-up</a:t>
            </a:r>
            <a:r>
              <a:rPr lang="en-US" altLang="en-US" baseline="0" dirty="0" smtClean="0"/>
              <a:t> (i.e., </a:t>
            </a:r>
            <a:r>
              <a:rPr lang="en-US" altLang="en-US" dirty="0" smtClean="0"/>
              <a:t>censoring). Note the meaning of no informative censoring is that the censoring is not related to the event nor to exposure so the four numbers above retain their original proportions.</a:t>
            </a:r>
          </a:p>
          <a:p>
            <a:endParaRPr lang="en-US" altLang="en-US" dirty="0" smtClean="0"/>
          </a:p>
          <a:p>
            <a:r>
              <a:rPr lang="en-US" altLang="en-US" dirty="0" smtClean="0"/>
              <a:t>The algebra just rearranges the risk ratio such that we can focus on two separate ratios.   The first is the ratio of exposed cases to unexposed cases;</a:t>
            </a:r>
            <a:r>
              <a:rPr lang="en-US" altLang="en-US" baseline="0" dirty="0" smtClean="0"/>
              <a:t> this is the odds of exposure amongst cases. </a:t>
            </a:r>
            <a:r>
              <a:rPr lang="en-US" altLang="en-US" dirty="0" smtClean="0"/>
              <a:t> The second is the ratio of exposed participants at baseline to unexposed participants at baseline;</a:t>
            </a:r>
            <a:r>
              <a:rPr lang="en-US" altLang="en-US" baseline="0" dirty="0" smtClean="0"/>
              <a:t> this is odds of exposure amongst the cohort at baseline.</a:t>
            </a:r>
            <a:r>
              <a:rPr lang="en-US" altLang="en-US" dirty="0" smtClean="0"/>
              <a:t>  We</a:t>
            </a:r>
            <a:r>
              <a:rPr lang="en-US" altLang="en-US" baseline="0" dirty="0" smtClean="0"/>
              <a:t> emphasize that these two ratios are both odds.  </a:t>
            </a:r>
            <a:endParaRPr lang="en-US" altLang="en-US" dirty="0" smtClean="0"/>
          </a:p>
          <a:p>
            <a:endParaRPr lang="en-US" altLang="en-US" dirty="0" smtClean="0"/>
          </a:p>
          <a:p>
            <a:r>
              <a:rPr lang="en-US" altLang="en-US" dirty="0" smtClean="0"/>
              <a:t>Also remember that when the risk ratio is reported it has to be reported for some time period (e.g., the risk ratio at 12 months of follow-up), but that time period does not affect the algebra we are illustrating.  </a:t>
            </a:r>
          </a:p>
        </p:txBody>
      </p:sp>
    </p:spTree>
    <p:extLst>
      <p:ext uri="{BB962C8B-B14F-4D97-AF65-F5344CB8AC3E}">
        <p14:creationId xmlns:p14="http://schemas.microsoft.com/office/powerpoint/2010/main" val="3521375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81312707-14D4-41D5-BAC0-76DD43623C14}" type="slidenum">
              <a:rPr lang="en-US" altLang="en-US" smtClean="0"/>
              <a:pPr/>
              <a:t>18</a:t>
            </a:fld>
            <a:endParaRPr lang="en-US" altLang="en-US" dirty="0"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altLang="en-US" dirty="0" smtClean="0"/>
              <a:t>In a fixed cohort, it is often quite feasible to capture all incident cases of a given disease or outcome.  If all cases can be captured or even a random sample, then E</a:t>
            </a:r>
            <a:r>
              <a:rPr lang="en-US" altLang="en-US" baseline="-25000" dirty="0" smtClean="0"/>
              <a:t>1</a:t>
            </a:r>
            <a:r>
              <a:rPr lang="en-US" altLang="en-US" dirty="0" smtClean="0"/>
              <a:t>/E</a:t>
            </a:r>
            <a:r>
              <a:rPr lang="en-US" altLang="en-US" baseline="-25000" dirty="0" smtClean="0"/>
              <a:t>0</a:t>
            </a:r>
            <a:r>
              <a:rPr lang="en-US" altLang="en-US" dirty="0" smtClean="0"/>
              <a:t> can be formed.</a:t>
            </a:r>
            <a:r>
              <a:rPr lang="en-US" altLang="en-US" baseline="0" dirty="0" smtClean="0"/>
              <a:t> </a:t>
            </a:r>
            <a:r>
              <a:rPr lang="en-US" altLang="en-US" dirty="0" smtClean="0"/>
              <a:t>E</a:t>
            </a:r>
            <a:r>
              <a:rPr lang="en-US" altLang="en-US" baseline="-25000" dirty="0" smtClean="0"/>
              <a:t>1</a:t>
            </a:r>
            <a:r>
              <a:rPr lang="en-US" altLang="en-US" dirty="0" smtClean="0"/>
              <a:t>/E</a:t>
            </a:r>
            <a:r>
              <a:rPr lang="en-US" altLang="en-US" baseline="-25000" dirty="0" smtClean="0"/>
              <a:t>0 </a:t>
            </a:r>
            <a:r>
              <a:rPr lang="en-US" altLang="en-US" baseline="0" dirty="0" smtClean="0"/>
              <a:t>is the odds of exposure amongst the cases.</a:t>
            </a:r>
            <a:endParaRPr lang="en-US" altLang="en-US" dirty="0" smtClean="0"/>
          </a:p>
        </p:txBody>
      </p:sp>
    </p:spTree>
    <p:extLst>
      <p:ext uri="{BB962C8B-B14F-4D97-AF65-F5344CB8AC3E}">
        <p14:creationId xmlns:p14="http://schemas.microsoft.com/office/powerpoint/2010/main" val="3604428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5E505002-00B7-417C-AE16-87E3B00F88BC}" type="slidenum">
              <a:rPr lang="en-US" altLang="en-US" smtClean="0"/>
              <a:pPr/>
              <a:t>19</a:t>
            </a:fld>
            <a:endParaRPr lang="en-US" altLang="en-US" dirty="0"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Returning to the earlier slide of how the risk ratio is calculated in a cohort study with complete follow-up,</a:t>
            </a:r>
            <a:r>
              <a:rPr lang="en-US" altLang="en-US" baseline="0" dirty="0" smtClean="0"/>
              <a:t> now all we need is an estimate of N</a:t>
            </a:r>
            <a:r>
              <a:rPr lang="en-US" altLang="en-US" baseline="-25000" dirty="0" smtClean="0"/>
              <a:t>1</a:t>
            </a:r>
            <a:r>
              <a:rPr lang="en-US" altLang="en-US" baseline="0" dirty="0" smtClean="0"/>
              <a:t>/N</a:t>
            </a:r>
            <a:r>
              <a:rPr lang="en-US" altLang="en-US" baseline="-25000" dirty="0" smtClean="0"/>
              <a:t>0</a:t>
            </a:r>
            <a:r>
              <a:rPr lang="en-US" altLang="en-US" baseline="0" dirty="0" smtClean="0"/>
              <a:t>. </a:t>
            </a:r>
            <a:endParaRPr lang="en-US" altLang="en-US" dirty="0" smtClean="0"/>
          </a:p>
        </p:txBody>
      </p:sp>
    </p:spTree>
    <p:extLst>
      <p:ext uri="{BB962C8B-B14F-4D97-AF65-F5344CB8AC3E}">
        <p14:creationId xmlns:p14="http://schemas.microsoft.com/office/powerpoint/2010/main" val="57342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2</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Referring back to our familiar framework,</a:t>
            </a:r>
            <a:r>
              <a:rPr lang="en-US" baseline="0" dirty="0" smtClean="0"/>
              <a:t> we will continue to focus on measures of disease association which help us in our questions of causation and prediction.   We will also begin to discuss a new area of questions, those of attribution:  What fraction of disease Y can be eliminated if causal exposure X is eliminated?  </a:t>
            </a: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989844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74AE6C2C-9163-4985-AD11-F0AED561426C}" type="slidenum">
              <a:rPr lang="en-US" altLang="en-US" smtClean="0"/>
              <a:pPr/>
              <a:t>20</a:t>
            </a:fld>
            <a:endParaRPr lang="en-US" altLang="en-US" dirty="0"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altLang="en-US" dirty="0" smtClean="0"/>
              <a:t>Reminder:  Here’s the 2 x 2 table for a cohort, showing N</a:t>
            </a:r>
            <a:r>
              <a:rPr lang="en-US" altLang="en-US" baseline="-25000" dirty="0" smtClean="0"/>
              <a:t>1</a:t>
            </a:r>
            <a:r>
              <a:rPr lang="en-US" altLang="en-US" dirty="0" smtClean="0"/>
              <a:t> and N</a:t>
            </a:r>
            <a:r>
              <a:rPr lang="en-US" altLang="en-US" baseline="-25000" dirty="0" smtClean="0"/>
              <a:t>0</a:t>
            </a:r>
            <a:r>
              <a:rPr lang="en-US" altLang="en-US" baseline="0" dirty="0" smtClean="0"/>
              <a:t>, which</a:t>
            </a:r>
            <a:r>
              <a:rPr lang="en-US" altLang="en-US" dirty="0" smtClean="0"/>
              <a:t> are just the number of exposed and unexposed participants in the cohort at baseline. </a:t>
            </a:r>
          </a:p>
        </p:txBody>
      </p:sp>
    </p:spTree>
    <p:extLst>
      <p:ext uri="{BB962C8B-B14F-4D97-AF65-F5344CB8AC3E}">
        <p14:creationId xmlns:p14="http://schemas.microsoft.com/office/powerpoint/2010/main" val="1097103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951BBA8A-9817-4D3D-903B-C49985D79699}" type="slidenum">
              <a:rPr lang="en-US" altLang="en-US" smtClean="0"/>
              <a:pPr/>
              <a:t>21</a:t>
            </a:fld>
            <a:endParaRPr lang="en-US" altLang="en-US" dirty="0"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4233839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r>
              <a:rPr lang="en-US" altLang="en-US" dirty="0" smtClean="0"/>
              <a:t>Here</a:t>
            </a:r>
            <a:r>
              <a:rPr lang="en-US" altLang="en-US" baseline="0" dirty="0" smtClean="0"/>
              <a:t> i</a:t>
            </a:r>
            <a:r>
              <a:rPr lang="en-US" altLang="en-US" dirty="0" smtClean="0"/>
              <a:t>s our illustration of a fixed cohort study</a:t>
            </a:r>
            <a:r>
              <a:rPr lang="en-US" altLang="en-US" baseline="0" dirty="0" smtClean="0"/>
              <a:t>.  Note that the odds ratio (</a:t>
            </a:r>
            <a:r>
              <a:rPr lang="nl-NL" altLang="en-US" dirty="0" smtClean="0"/>
              <a:t>E</a:t>
            </a:r>
            <a:r>
              <a:rPr lang="nl-NL" altLang="en-US" baseline="-25000" dirty="0" smtClean="0"/>
              <a:t>1</a:t>
            </a:r>
            <a:r>
              <a:rPr lang="nl-NL" altLang="en-US" dirty="0" smtClean="0"/>
              <a:t> / E</a:t>
            </a:r>
            <a:r>
              <a:rPr lang="nl-NL" altLang="en-US" baseline="-25000" dirty="0" smtClean="0"/>
              <a:t>0</a:t>
            </a:r>
            <a:r>
              <a:rPr lang="nl-NL" altLang="en-US" baseline="0" dirty="0" smtClean="0"/>
              <a:t>)</a:t>
            </a:r>
            <a:r>
              <a:rPr lang="nl-NL" altLang="en-US" dirty="0" smtClean="0"/>
              <a:t> / (</a:t>
            </a:r>
            <a:r>
              <a:rPr lang="en-US" altLang="en-US" dirty="0" smtClean="0"/>
              <a:t>N</a:t>
            </a:r>
            <a:r>
              <a:rPr lang="en-US" altLang="en-US" baseline="-25000" dirty="0" smtClean="0"/>
              <a:t>1</a:t>
            </a:r>
            <a:r>
              <a:rPr lang="en-US" altLang="en-US" dirty="0" smtClean="0"/>
              <a:t> / N</a:t>
            </a:r>
            <a:r>
              <a:rPr lang="en-US" altLang="en-US" baseline="-25000" dirty="0" smtClean="0"/>
              <a:t>0</a:t>
            </a:r>
            <a:r>
              <a:rPr lang="en-US" altLang="en-US" baseline="0" dirty="0" smtClean="0"/>
              <a:t>) is an estimate of the risk ratio if there is complete follow-up on participants up to the time of the last event.  </a:t>
            </a:r>
          </a:p>
          <a:p>
            <a:endParaRPr lang="en-US" altLang="en-US" baseline="0" dirty="0" smtClean="0"/>
          </a:p>
          <a:p>
            <a:r>
              <a:rPr lang="en-US" altLang="en-US" dirty="0" smtClean="0"/>
              <a:t>The answer to finding an estimate of the  N</a:t>
            </a:r>
            <a:r>
              <a:rPr lang="en-US" altLang="en-US" baseline="-25000" dirty="0" smtClean="0"/>
              <a:t>1</a:t>
            </a:r>
            <a:r>
              <a:rPr lang="en-US" altLang="en-US" dirty="0" smtClean="0"/>
              <a:t> / N</a:t>
            </a:r>
            <a:r>
              <a:rPr lang="en-US" altLang="en-US" baseline="-25000" dirty="0" smtClean="0"/>
              <a:t>0 </a:t>
            </a:r>
            <a:r>
              <a:rPr lang="en-US" altLang="en-US" dirty="0" smtClean="0"/>
              <a:t> ratio is in the case-cohort design.  This design is distinguished by taking a random sample of the baseline;</a:t>
            </a:r>
            <a:r>
              <a:rPr lang="en-US" altLang="en-US" baseline="0" dirty="0" smtClean="0"/>
              <a:t> this random sample is sometimes called the “random sub-cohort”.</a:t>
            </a:r>
            <a:r>
              <a:rPr lang="en-US" altLang="en-US" dirty="0" smtClean="0"/>
              <a:t>  Since everyone is eligible to be in this sample, and it is taken independently of exposure, the sample will give an estimate of the ratio N</a:t>
            </a:r>
            <a:r>
              <a:rPr lang="en-US" altLang="en-US" baseline="-25000" dirty="0" smtClean="0"/>
              <a:t>1</a:t>
            </a:r>
            <a:r>
              <a:rPr lang="en-US" altLang="en-US" dirty="0" smtClean="0"/>
              <a:t> / N</a:t>
            </a:r>
            <a:r>
              <a:rPr lang="en-US" altLang="en-US" baseline="-25000" dirty="0" smtClean="0"/>
              <a:t>0 </a:t>
            </a:r>
            <a:r>
              <a:rPr lang="en-US" altLang="en-US" dirty="0" smtClean="0"/>
              <a:t>.  This is the odds of</a:t>
            </a:r>
            <a:r>
              <a:rPr lang="en-US" altLang="en-US" baseline="0" dirty="0" smtClean="0"/>
              <a:t> exposure among all participants at baseline.</a:t>
            </a:r>
            <a:endParaRPr lang="en-US" altLang="en-US" dirty="0" smtClean="0"/>
          </a:p>
          <a:p>
            <a:endParaRPr lang="en-US" altLang="en-US" dirty="0" smtClean="0"/>
          </a:p>
          <a:p>
            <a:r>
              <a:rPr lang="nl-NL" altLang="en-US" dirty="0" smtClean="0"/>
              <a:t>The fraction E</a:t>
            </a:r>
            <a:r>
              <a:rPr lang="nl-NL" altLang="en-US" baseline="-25000" dirty="0" smtClean="0"/>
              <a:t>1</a:t>
            </a:r>
            <a:r>
              <a:rPr lang="nl-NL" altLang="en-US" dirty="0" smtClean="0"/>
              <a:t> / E</a:t>
            </a:r>
            <a:r>
              <a:rPr lang="nl-NL" altLang="en-US" baseline="-25000" dirty="0" smtClean="0"/>
              <a:t>0</a:t>
            </a:r>
            <a:r>
              <a:rPr lang="nl-NL" altLang="en-US" dirty="0" smtClean="0"/>
              <a:t> comes from all the cases, some of whom have the exposure and some of whom do not. </a:t>
            </a:r>
            <a:r>
              <a:rPr lang="en-US" altLang="en-US" dirty="0" smtClean="0"/>
              <a:t>All of the cases are included in the study (although also could be a random sample).  This ratio is the odds of</a:t>
            </a:r>
            <a:r>
              <a:rPr lang="en-US" altLang="en-US" baseline="0" dirty="0" smtClean="0"/>
              <a:t> exposure among the cases. </a:t>
            </a:r>
          </a:p>
          <a:p>
            <a:endParaRPr lang="en-US" altLang="en-US" baseline="0" dirty="0" smtClean="0"/>
          </a:p>
          <a:p>
            <a:r>
              <a:rPr lang="en-US" altLang="en-US" baseline="0" dirty="0" smtClean="0"/>
              <a:t>As we showed on previous slides, these two ratios (odds) provide </a:t>
            </a:r>
            <a:r>
              <a:rPr lang="en-US" altLang="en-US" dirty="0" smtClean="0"/>
              <a:t>estimates of both the ratio (odds) of exposed to unexposed cases and the ratio (odds) of exposed to unexposed in the original cohort.  The ratio measure formed from these two odds – an</a:t>
            </a:r>
            <a:r>
              <a:rPr lang="en-US" altLang="en-US" baseline="0" dirty="0" smtClean="0"/>
              <a:t> </a:t>
            </a:r>
            <a:r>
              <a:rPr lang="en-US" altLang="en-US" dirty="0" smtClean="0"/>
              <a:t>odds ratio - is in turn an estimate of the risk ratio.  </a:t>
            </a:r>
          </a:p>
          <a:p>
            <a:endParaRPr lang="en-US" altLang="en-US" dirty="0" smtClean="0"/>
          </a:p>
          <a:p>
            <a:endParaRPr lang="en-US" dirty="0" smtClean="0"/>
          </a:p>
          <a:p>
            <a:endParaRPr lang="en-US" dirty="0" smtClean="0"/>
          </a:p>
        </p:txBody>
      </p:sp>
    </p:spTree>
    <p:extLst>
      <p:ext uri="{BB962C8B-B14F-4D97-AF65-F5344CB8AC3E}">
        <p14:creationId xmlns:p14="http://schemas.microsoft.com/office/powerpoint/2010/main" val="716923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56F85894-304C-4509-9E34-3CAAC25EAA5A}" type="slidenum">
              <a:rPr lang="en-US" altLang="en-US" smtClean="0"/>
              <a:pPr/>
              <a:t>23</a:t>
            </a:fld>
            <a:endParaRPr lang="en-US" altLang="en-US" dirty="0"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a:lnSpc>
                <a:spcPct val="90000"/>
              </a:lnSpc>
            </a:pPr>
            <a:r>
              <a:rPr lang="en-US" altLang="en-US" dirty="0" smtClean="0"/>
              <a:t>The case-cohort design differs from the other approaches to sampling controls by taking a sample of the cohort, or the study base, at time zero.  This random sample of the baseline population will estimate the proportion exposed and unexposed in the entire study base at time zero.  With that ratio</a:t>
            </a:r>
            <a:r>
              <a:rPr lang="en-US" altLang="en-US" baseline="0" dirty="0" smtClean="0"/>
              <a:t> in hand</a:t>
            </a:r>
            <a:r>
              <a:rPr lang="en-US" altLang="en-US" dirty="0" smtClean="0"/>
              <a:t>, the risk ratio for the study base experience can be estimated</a:t>
            </a:r>
            <a:r>
              <a:rPr lang="en-US" altLang="en-US" baseline="0" dirty="0" smtClean="0"/>
              <a:t>.</a:t>
            </a:r>
            <a:endParaRPr lang="en-US" altLang="en-US" dirty="0" smtClean="0"/>
          </a:p>
          <a:p>
            <a:pPr>
              <a:lnSpc>
                <a:spcPct val="90000"/>
              </a:lnSpc>
            </a:pPr>
            <a:endParaRPr lang="en-US" altLang="en-US" dirty="0" smtClean="0"/>
          </a:p>
          <a:p>
            <a:pPr>
              <a:lnSpc>
                <a:spcPct val="90000"/>
              </a:lnSpc>
            </a:pPr>
            <a:r>
              <a:rPr lang="en-US" altLang="en-US" dirty="0" smtClean="0"/>
              <a:t>This design is not very well known as it is relatively new in the scheme of designs.  Among its advantages is that the use of</a:t>
            </a:r>
            <a:r>
              <a:rPr lang="en-US" altLang="en-US" baseline="0" dirty="0" smtClean="0"/>
              <a:t> one</a:t>
            </a:r>
            <a:r>
              <a:rPr lang="en-US" altLang="en-US" dirty="0" smtClean="0"/>
              <a:t> control group can serve for more than one outcome or for additional follow-up at time later on</a:t>
            </a:r>
            <a:r>
              <a:rPr lang="en-US" altLang="en-US" baseline="0" dirty="0" smtClean="0"/>
              <a:t> for the original disease under study</a:t>
            </a:r>
            <a:r>
              <a:rPr lang="en-US" altLang="en-US" dirty="0" smtClean="0"/>
              <a:t>. </a:t>
            </a:r>
            <a:r>
              <a:rPr lang="en-US" altLang="en-US" baseline="0" dirty="0" smtClean="0"/>
              <a:t> T</a:t>
            </a:r>
            <a:r>
              <a:rPr lang="en-US" altLang="en-US" dirty="0" smtClean="0"/>
              <a:t>ime-varying exposures can also</a:t>
            </a:r>
            <a:r>
              <a:rPr lang="en-US" altLang="en-US" baseline="0" dirty="0" smtClean="0"/>
              <a:t> be accommodated in that the investigator need not be limited to using the baseline (time 0) measurement</a:t>
            </a:r>
            <a:r>
              <a:rPr lang="en-US" altLang="en-US" dirty="0" smtClean="0"/>
              <a:t>.  One can examine exposure</a:t>
            </a:r>
            <a:r>
              <a:rPr lang="en-US" altLang="en-US" baseline="0" dirty="0" smtClean="0"/>
              <a:t> measurements on the random sub-cohort and in the case group after time zero.</a:t>
            </a:r>
            <a:endParaRPr lang="en-US" altLang="en-US" dirty="0" smtClean="0"/>
          </a:p>
          <a:p>
            <a:pPr>
              <a:lnSpc>
                <a:spcPct val="90000"/>
              </a:lnSpc>
            </a:pPr>
            <a:endParaRPr lang="nl-NL" altLang="en-US" dirty="0" smtClean="0"/>
          </a:p>
          <a:p>
            <a:pPr>
              <a:lnSpc>
                <a:spcPct val="90000"/>
              </a:lnSpc>
            </a:pPr>
            <a:r>
              <a:rPr lang="nl-NL" altLang="en-US" dirty="0" smtClean="0"/>
              <a:t>An example of a situation where case-cohort sampling is an excellent design option is where one has biological specimens on everyone</a:t>
            </a:r>
            <a:r>
              <a:rPr lang="nl-NL" altLang="en-US" baseline="0" dirty="0" smtClean="0"/>
              <a:t> once at baseline in a fixed cohort.  Let us say that the</a:t>
            </a:r>
            <a:r>
              <a:rPr lang="nl-NL" altLang="en-US" dirty="0" smtClean="0"/>
              <a:t> cohort can the</a:t>
            </a:r>
            <a:r>
              <a:rPr lang="nl-NL" altLang="en-US" baseline="0" dirty="0" smtClean="0"/>
              <a:t>n be followed </a:t>
            </a:r>
            <a:r>
              <a:rPr lang="nl-NL" altLang="en-US" dirty="0" smtClean="0"/>
              <a:t>for the incidence of</a:t>
            </a:r>
            <a:r>
              <a:rPr lang="nl-NL" altLang="en-US" baseline="0" dirty="0" smtClean="0"/>
              <a:t> </a:t>
            </a:r>
            <a:r>
              <a:rPr lang="nl-NL" altLang="en-US" dirty="0" smtClean="0"/>
              <a:t>disease outcomes, but you don’t have direct access to the participants</a:t>
            </a:r>
            <a:r>
              <a:rPr lang="nl-NL" altLang="en-US" baseline="0" dirty="0" smtClean="0"/>
              <a:t> </a:t>
            </a:r>
            <a:r>
              <a:rPr lang="nl-NL" altLang="en-US" dirty="0" smtClean="0"/>
              <a:t>anymore for exposure measurements.  Because the measurements of exposure were made only at one point in time at baseline, incidence density sampling is not possible but case-cohort sampling is.</a:t>
            </a:r>
            <a:endParaRPr lang="en-US" altLang="en-US" dirty="0" smtClean="0"/>
          </a:p>
        </p:txBody>
      </p:sp>
    </p:spTree>
    <p:extLst>
      <p:ext uri="{BB962C8B-B14F-4D97-AF65-F5344CB8AC3E}">
        <p14:creationId xmlns:p14="http://schemas.microsoft.com/office/powerpoint/2010/main" val="3138388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Implementing case-cohort sampling in Stata is easy.  One just takes a random sample of all persons in the fixed</a:t>
            </a:r>
            <a:r>
              <a:rPr lang="en-US" baseline="0" dirty="0" smtClean="0"/>
              <a:t> cohort.  </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24</a:t>
            </a:fld>
            <a:endParaRPr lang="en-US" dirty="0"/>
          </a:p>
        </p:txBody>
      </p:sp>
    </p:spTree>
    <p:extLst>
      <p:ext uri="{BB962C8B-B14F-4D97-AF65-F5344CB8AC3E}">
        <p14:creationId xmlns:p14="http://schemas.microsoft.com/office/powerpoint/2010/main" val="2479961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94877178-4985-4CB6-83B1-ED0B079B2B86}" type="slidenum">
              <a:rPr lang="en-US" altLang="en-US" smtClean="0"/>
              <a:pPr/>
              <a:t>25</a:t>
            </a:fld>
            <a:endParaRPr lang="en-US" altLang="en-US" dirty="0"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altLang="en-US" dirty="0" smtClean="0"/>
              <a:t>It turns out that the case-cohort design can also provide an estimate of the hazard ratio,</a:t>
            </a:r>
            <a:r>
              <a:rPr lang="en-US" altLang="en-US" baseline="0" dirty="0" smtClean="0"/>
              <a:t> which we studied last week.</a:t>
            </a:r>
            <a:r>
              <a:rPr lang="en-US" altLang="en-US" dirty="0" smtClean="0"/>
              <a:t>  </a:t>
            </a:r>
            <a:r>
              <a:rPr lang="en-US" altLang="en-US" i="0" dirty="0" smtClean="0"/>
              <a:t>It</a:t>
            </a:r>
            <a:r>
              <a:rPr lang="en-US" altLang="en-US" i="0" baseline="0" dirty="0" smtClean="0"/>
              <a:t> is a form of a rate ratio.  </a:t>
            </a:r>
            <a:r>
              <a:rPr lang="en-US" altLang="en-US" dirty="0" smtClean="0"/>
              <a:t>Indeed, when one has uneven</a:t>
            </a:r>
            <a:r>
              <a:rPr lang="en-US" altLang="en-US" baseline="0" dirty="0" smtClean="0"/>
              <a:t> follow-up (and hence censoring) in the underlying cohort, the use of this technique </a:t>
            </a:r>
            <a:r>
              <a:rPr lang="en-US" altLang="en-US" dirty="0" smtClean="0"/>
              <a:t>is the most common method for analyzing case-cohort studies.  We will not provide a proof in this course.</a:t>
            </a:r>
          </a:p>
          <a:p>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Deriving a hazard ratio from a case-cohort study is performed using a modification</a:t>
            </a:r>
            <a:r>
              <a:rPr lang="en-US" altLang="en-US" baseline="0" dirty="0" smtClean="0"/>
              <a:t> of </a:t>
            </a:r>
            <a:r>
              <a:rPr lang="en-US" altLang="en-US" dirty="0" smtClean="0"/>
              <a:t>proportional hazards regression.  </a:t>
            </a:r>
            <a:r>
              <a:rPr lang="en-US" altLang="en-US" baseline="0" dirty="0" smtClean="0"/>
              <a:t>The seminal paper is Prentice Biometrika 73:1-11, 1986.  Commonly used </a:t>
            </a:r>
            <a:r>
              <a:rPr lang="en-US" sz="1200" kern="1200" dirty="0" smtClean="0">
                <a:solidFill>
                  <a:schemeClr val="tx1"/>
                </a:solidFill>
                <a:effectLst/>
                <a:latin typeface="Times New Roman" pitchFamily="18" charset="0"/>
                <a:ea typeface="+mn-ea"/>
                <a:cs typeface="+mn-cs"/>
              </a:rPr>
              <a:t>alternative methods of weighting for this design are in Barlow et al. </a:t>
            </a:r>
            <a:r>
              <a:rPr lang="en-US" sz="1200" b="0" i="0" u="none" strike="noStrike" kern="1200" baseline="0" dirty="0" smtClean="0">
                <a:solidFill>
                  <a:schemeClr val="tx1"/>
                </a:solidFill>
                <a:latin typeface="Times New Roman" pitchFamily="18" charset="0"/>
                <a:ea typeface="+mn-ea"/>
                <a:cs typeface="+mn-cs"/>
              </a:rPr>
              <a:t>J Clin Epidemiol 52(12):1165–1172, 1999.</a:t>
            </a:r>
            <a:endParaRPr lang="en-US" sz="1200" kern="1200" dirty="0" smtClean="0">
              <a:solidFill>
                <a:schemeClr val="tx1"/>
              </a:solidFill>
              <a:effectLst/>
              <a:latin typeface="Times New Roman" pitchFamily="18" charset="0"/>
              <a:ea typeface="+mn-ea"/>
              <a:cs typeface="+mn-cs"/>
            </a:endParaRPr>
          </a:p>
          <a:p>
            <a:endParaRPr lang="en-US" altLang="en-US" dirty="0" smtClean="0"/>
          </a:p>
          <a:p>
            <a:r>
              <a:rPr lang="en-US" altLang="en-US" dirty="0" smtClean="0"/>
              <a:t>The</a:t>
            </a:r>
            <a:r>
              <a:rPr lang="en-US" altLang="en-US" baseline="0" dirty="0" smtClean="0"/>
              <a:t> ability to derive a hazard ratio from a case-cohort study is not just theoretical.  It is now the most common measure of association estimated from case-cohort studies.</a:t>
            </a:r>
            <a:endParaRPr lang="en-US" altLang="en-US" dirty="0" smtClean="0"/>
          </a:p>
        </p:txBody>
      </p:sp>
    </p:spTree>
    <p:extLst>
      <p:ext uri="{BB962C8B-B14F-4D97-AF65-F5344CB8AC3E}">
        <p14:creationId xmlns:p14="http://schemas.microsoft.com/office/powerpoint/2010/main" val="3473898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a:t>
            </a:r>
            <a:r>
              <a:rPr lang="en-US" baseline="0" dirty="0" smtClean="0"/>
              <a:t> is an example of a study using a case-cohort design to efficiently sample a fixed cohort Dutch civil servants and yielding a risk ratio.  The exposure was the manual interpretation of an electrocardiogram, which is an electrical tracing of the heart.  The manual interpretation required experts and was costly.  To save costs, the authors employed a case-cohort approach.  They derived odds ratios from this design, which, according to the theory we just explained, were estimates of risk ratios.  In this case, the risk ratios were 15 and 28 year cumulative incidence ratios.  </a:t>
            </a:r>
          </a:p>
          <a:p>
            <a:pPr marL="0" indent="0">
              <a:buNone/>
            </a:pPr>
            <a:endParaRPr lang="en-US" baseline="0" dirty="0" smtClean="0"/>
          </a:p>
          <a:p>
            <a:pPr marL="0" indent="0">
              <a:buNone/>
            </a:pPr>
            <a:r>
              <a:rPr lang="en-US" baseline="0" dirty="0" smtClean="0"/>
              <a:t>The authors actually evaluated several different outcomes in this study, which they were able to do with a case-cohort approach.  One random sub-cohort control group can serve as the reference for a variety of different case outcomes.  </a:t>
            </a: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26</a:t>
            </a:fld>
            <a:endParaRPr lang="en-US" dirty="0"/>
          </a:p>
        </p:txBody>
      </p:sp>
    </p:spTree>
    <p:extLst>
      <p:ext uri="{BB962C8B-B14F-4D97-AF65-F5344CB8AC3E}">
        <p14:creationId xmlns:p14="http://schemas.microsoft.com/office/powerpoint/2010/main" val="2940256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C2C337C0-94C6-4F77-A63B-429B0C1FECF7}" type="slidenum">
              <a:rPr lang="en-US" altLang="en-US" smtClean="0"/>
              <a:pPr/>
              <a:t>27</a:t>
            </a:fld>
            <a:endParaRPr lang="en-US" altLang="en-US" dirty="0"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altLang="en-US" dirty="0" smtClean="0"/>
              <a:t>Here is another example showing more detail on the methods for selecting cases and controls in a</a:t>
            </a:r>
            <a:r>
              <a:rPr lang="en-US" altLang="en-US" baseline="0" dirty="0" smtClean="0"/>
              <a:t> case-cohort sampling design</a:t>
            </a:r>
            <a:r>
              <a:rPr lang="en-US" altLang="en-US" dirty="0" smtClean="0"/>
              <a:t>.  Cases were ALL incident cases of non-spine fracture.  It would also be valid to take a random sample of the cases.  Investigators might choose this random sample of cases approach if they have a large number of cases.  In this study, the investigators elected to examine all available cases.  They selected a “subcohort” that was about 4 times larger than the cases.   The term “subcohort” is often used for the random sample of the baseline population.  This illustrates that the subcohort can (and typically will) include participants that become cases as well as those that remain non-cases during the follow-up period.  The authors tell</a:t>
            </a:r>
            <a:r>
              <a:rPr lang="en-US" altLang="en-US" baseline="0" dirty="0" smtClean="0"/>
              <a:t> us, although they really don’t have to,</a:t>
            </a:r>
            <a:r>
              <a:rPr lang="en-US" altLang="en-US" dirty="0" smtClean="0"/>
              <a:t> that 112 men in the subcohort also go on to become</a:t>
            </a:r>
            <a:r>
              <a:rPr lang="en-US" altLang="en-US" baseline="0" dirty="0" smtClean="0"/>
              <a:t> </a:t>
            </a:r>
            <a:r>
              <a:rPr lang="en-US" altLang="en-US" dirty="0" smtClean="0"/>
              <a:t>fracture cases.</a:t>
            </a:r>
          </a:p>
        </p:txBody>
      </p:sp>
    </p:spTree>
    <p:extLst>
      <p:ext uri="{BB962C8B-B14F-4D97-AF65-F5344CB8AC3E}">
        <p14:creationId xmlns:p14="http://schemas.microsoft.com/office/powerpoint/2010/main" val="3842526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90114" name="Notes Placeholder 2"/>
          <p:cNvSpPr>
            <a:spLocks noGrp="1"/>
          </p:cNvSpPr>
          <p:nvPr>
            <p:ph type="body" idx="1"/>
          </p:nvPr>
        </p:nvSpPr>
        <p:spPr>
          <a:noFill/>
          <a:ln/>
        </p:spPr>
        <p:txBody>
          <a:bodyPr/>
          <a:lstStyle/>
          <a:p>
            <a:r>
              <a:rPr lang="en-US" altLang="en-US" dirty="0" smtClean="0"/>
              <a:t>This uses our graphic to illustrate the case-cohort study from the MrOS study just described.  The efficiency of the design is seen in the need to do biological tests on stored serum samples in only a small</a:t>
            </a:r>
            <a:r>
              <a:rPr lang="en-US" altLang="en-US" baseline="0" dirty="0" smtClean="0"/>
              <a:t> fraction of the entire cohort</a:t>
            </a:r>
            <a:r>
              <a:rPr lang="en-US" altLang="en-US" dirty="0" smtClean="0"/>
              <a:t>.  Questionnaire variables such as age and gender were captured on everyone in the cohort and for these items, the investigators could just use the entire cohort.</a:t>
            </a:r>
            <a:r>
              <a:rPr lang="en-US" altLang="en-US" baseline="0" dirty="0" smtClean="0"/>
              <a:t>  </a:t>
            </a:r>
            <a:r>
              <a:rPr lang="en-US" altLang="en-US" dirty="0" smtClean="0"/>
              <a:t> For biological measures, however,</a:t>
            </a:r>
            <a:r>
              <a:rPr lang="en-US" altLang="en-US" baseline="0" dirty="0" smtClean="0"/>
              <a:t> it</a:t>
            </a:r>
            <a:r>
              <a:rPr lang="en-US" altLang="en-US" dirty="0" smtClean="0"/>
              <a:t> would have been prohibitively expensive to make the measurement</a:t>
            </a:r>
            <a:r>
              <a:rPr lang="en-US" altLang="en-US" baseline="0" dirty="0" smtClean="0"/>
              <a:t> on everyone</a:t>
            </a:r>
            <a:r>
              <a:rPr lang="en-US" altLang="en-US" dirty="0" smtClean="0"/>
              <a:t>.  Instead of obtaining assays on all 5908 participants, the investigators only had to obtain assays on 1608 (controls in the subcohort)+435 (cases)-112 (cases also in subcohort) =1931.  To have 1931 subjects represent</a:t>
            </a:r>
            <a:r>
              <a:rPr lang="en-US" altLang="en-US" baseline="0" dirty="0" smtClean="0"/>
              <a:t> 5908 is very efficient.</a:t>
            </a:r>
            <a:endParaRPr lang="en-US" dirty="0" smtClean="0"/>
          </a:p>
        </p:txBody>
      </p:sp>
      <p:sp>
        <p:nvSpPr>
          <p:cNvPr id="90115" name="Slide Number Placeholder 3"/>
          <p:cNvSpPr>
            <a:spLocks noGrp="1"/>
          </p:cNvSpPr>
          <p:nvPr>
            <p:ph type="sldNum" sz="quarter" idx="5"/>
          </p:nvPr>
        </p:nvSpPr>
        <p:spPr>
          <a:noFill/>
        </p:spPr>
        <p:txBody>
          <a:bodyPr/>
          <a:lstStyle/>
          <a:p>
            <a:fld id="{33A665C2-1ABB-4C04-A3A7-46FDE52DE472}" type="slidenum">
              <a:rPr lang="en-US" smtClean="0"/>
              <a:pPr/>
              <a:t>28</a:t>
            </a:fld>
            <a:endParaRPr lang="en-US" dirty="0" smtClean="0"/>
          </a:p>
        </p:txBody>
      </p:sp>
    </p:spTree>
    <p:extLst>
      <p:ext uri="{BB962C8B-B14F-4D97-AF65-F5344CB8AC3E}">
        <p14:creationId xmlns:p14="http://schemas.microsoft.com/office/powerpoint/2010/main" val="3176472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D4951F3F-EF58-4697-AF09-9D9085EF0AE9}" type="slidenum">
              <a:rPr lang="en-US" altLang="en-US" smtClean="0"/>
              <a:pPr/>
              <a:t>29</a:t>
            </a:fld>
            <a:endParaRPr lang="en-US" altLang="en-US" dirty="0"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altLang="en-US" dirty="0" smtClean="0"/>
              <a:t>This particular example was analyzed with a modified version of proportional hazards regression.  The modification takes into account the sampling scheme.  Use of a proportional hazards regression model allows for multivariable adjustment for confounders as well as censoring.  The resulting measure of association is a hazard ratio.  </a:t>
            </a:r>
          </a:p>
        </p:txBody>
      </p:sp>
    </p:spTree>
    <p:extLst>
      <p:ext uri="{BB962C8B-B14F-4D97-AF65-F5344CB8AC3E}">
        <p14:creationId xmlns:p14="http://schemas.microsoft.com/office/powerpoint/2010/main" val="391351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CA8CDA7B-72C0-4892-92C5-89B5807ABE6C}" type="slidenum">
              <a:rPr lang="en-US" altLang="en-US" smtClean="0"/>
              <a:pPr/>
              <a:t>3</a:t>
            </a:fld>
            <a:endParaRPr lang="en-US" altLang="en-US" dirty="0"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en-US" altLang="en-US" sz="1000" dirty="0" smtClean="0"/>
              <a:t>Comparing</a:t>
            </a:r>
            <a:r>
              <a:rPr lang="en-US" altLang="en-US" sz="1000" baseline="0" dirty="0" smtClean="0"/>
              <a:t> occurrence of disease in exposed to unexposed is the most intuitive and temporally appealing approach for causal inference and prediction.  This approach can be done in cross-sectional and cohort studies (including experimental studies).  It typically cannot be done in case-control studies for reason we will now explain.   </a:t>
            </a:r>
          </a:p>
          <a:p>
            <a:endParaRPr lang="en-US" altLang="en-US" sz="1000" baseline="0" dirty="0" smtClean="0"/>
          </a:p>
          <a:p>
            <a:r>
              <a:rPr lang="en-US" altLang="en-US" sz="1000" baseline="0" dirty="0" smtClean="0"/>
              <a:t>We say “typically” cannot be done because in case-cohort studies, the most intuitive approach of comparing occurrence of disease in exposed versus unexposed actually can be done if you pay close attention to properly weighting your observations and properly deriving standard errors.  This sophisticated manipulation of case-cohort data actually will not be covered in this class.  </a:t>
            </a:r>
            <a:endParaRPr lang="en-US" altLang="en-US" sz="1000" dirty="0" smtClean="0"/>
          </a:p>
        </p:txBody>
      </p:sp>
    </p:spTree>
    <p:extLst>
      <p:ext uri="{BB962C8B-B14F-4D97-AF65-F5344CB8AC3E}">
        <p14:creationId xmlns:p14="http://schemas.microsoft.com/office/powerpoint/2010/main" val="1020715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p:spPr>
        <p:txBody>
          <a:bodyPr/>
          <a:lstStyle/>
          <a:p>
            <a:fld id="{A963B834-CAC9-4DF4-88D2-C7966CFDF4E3}" type="slidenum">
              <a:rPr lang="en-US" altLang="en-US" smtClean="0"/>
              <a:pPr/>
              <a:t>30</a:t>
            </a:fld>
            <a:endParaRPr lang="en-US" altLang="en-US" dirty="0" smtClean="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r>
              <a:rPr lang="en-US" altLang="en-US" dirty="0" smtClean="0"/>
              <a:t>These results give us practice for</a:t>
            </a:r>
            <a:r>
              <a:rPr lang="en-US" altLang="en-US" baseline="0" dirty="0" smtClean="0"/>
              <a:t> </a:t>
            </a:r>
            <a:r>
              <a:rPr lang="en-US" altLang="en-US" dirty="0" smtClean="0"/>
              <a:t>how to display measures of association when the exposure is a continuous variable.  </a:t>
            </a:r>
          </a:p>
          <a:p>
            <a:endParaRPr lang="en-US" altLang="en-US" dirty="0" smtClean="0"/>
          </a:p>
          <a:p>
            <a:r>
              <a:rPr lang="en-US" altLang="en-US" dirty="0" smtClean="0"/>
              <a:t>(Note: authors appropriately reported the results of this case-cohort study as a “relative hazard.”  We prefer hazard ratio, but relative hazard is also clear.)</a:t>
            </a:r>
          </a:p>
          <a:p>
            <a:endParaRPr lang="en-US" altLang="en-US" dirty="0" smtClean="0"/>
          </a:p>
          <a:p>
            <a:r>
              <a:rPr lang="en-US" altLang="en-US" dirty="0" smtClean="0"/>
              <a:t>The authors described vitamin D level, which is natively continuous, in several ways.  One way was to break it into quartiles.  As we described before, with any categorical variable, it is essential to provide the reference category, as the authors have done here.   The 4</a:t>
            </a:r>
            <a:r>
              <a:rPr lang="en-US" altLang="en-US" baseline="30000" dirty="0" smtClean="0"/>
              <a:t>th</a:t>
            </a:r>
            <a:r>
              <a:rPr lang="en-US" altLang="en-US" dirty="0" smtClean="0"/>
              <a:t> quartile is set as the “reference” group or “referent” group, and this reference category is clearly labeled.  Hazard of fracture in other quartiles is compared to the hazard of fracture in the 4</a:t>
            </a:r>
            <a:r>
              <a:rPr lang="en-US" altLang="en-US" baseline="30000" dirty="0" smtClean="0"/>
              <a:t>th</a:t>
            </a:r>
            <a:r>
              <a:rPr lang="en-US" altLang="en-US" dirty="0" smtClean="0"/>
              <a:t> quartile.  For example,</a:t>
            </a:r>
            <a:r>
              <a:rPr lang="en-US" altLang="en-US" baseline="0" dirty="0" smtClean="0"/>
              <a:t> the hazard ratio comparing the 1</a:t>
            </a:r>
            <a:r>
              <a:rPr lang="en-US" altLang="en-US" baseline="30000" dirty="0" smtClean="0"/>
              <a:t>st</a:t>
            </a:r>
            <a:r>
              <a:rPr lang="en-US" altLang="en-US" baseline="0" dirty="0" smtClean="0"/>
              <a:t> quartile of vitamin D to the 4</a:t>
            </a:r>
            <a:r>
              <a:rPr lang="en-US" altLang="en-US" baseline="30000" dirty="0" smtClean="0"/>
              <a:t>th</a:t>
            </a:r>
            <a:r>
              <a:rPr lang="en-US" altLang="en-US" baseline="0" dirty="0" smtClean="0"/>
              <a:t> quartile is 2.36.  It is also common to set the 1</a:t>
            </a:r>
            <a:r>
              <a:rPr lang="en-US" altLang="en-US" baseline="30000" dirty="0" smtClean="0"/>
              <a:t>st</a:t>
            </a:r>
            <a:r>
              <a:rPr lang="en-US" altLang="en-US" baseline="0" dirty="0" smtClean="0"/>
              <a:t> quartile as the reference category.</a:t>
            </a:r>
          </a:p>
          <a:p>
            <a:endParaRPr lang="en-US" altLang="en-US" baseline="0" dirty="0" smtClean="0"/>
          </a:p>
        </p:txBody>
      </p:sp>
    </p:spTree>
    <p:extLst>
      <p:ext uri="{BB962C8B-B14F-4D97-AF65-F5344CB8AC3E}">
        <p14:creationId xmlns:p14="http://schemas.microsoft.com/office/powerpoint/2010/main" val="2539637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5FC11499-D599-4A95-B976-CE92D7FE39ED}" type="slidenum">
              <a:rPr lang="en-US" altLang="en-US" smtClean="0"/>
              <a:pPr/>
              <a:t>31</a:t>
            </a:fld>
            <a:endParaRPr lang="en-US" altLang="en-US" dirty="0" smtClean="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r>
              <a:rPr lang="en-US" altLang="en-US" dirty="0" smtClean="0"/>
              <a:t>Reporting the exposure-disease association using quartiles of the exposure is an approach that we discussed last week.  In this report, the highest quartile of vitamin D is clearly</a:t>
            </a:r>
            <a:r>
              <a:rPr lang="en-US" altLang="en-US" baseline="0" dirty="0" smtClean="0"/>
              <a:t> labeled as </a:t>
            </a:r>
            <a:r>
              <a:rPr lang="en-US" altLang="en-US" dirty="0" smtClean="0"/>
              <a:t>the reference group, and</a:t>
            </a:r>
            <a:r>
              <a:rPr lang="en-US" altLang="en-US" baseline="0" dirty="0" smtClean="0"/>
              <a:t> it is </a:t>
            </a:r>
            <a:r>
              <a:rPr lang="en-US" altLang="en-US" dirty="0" smtClean="0"/>
              <a:t>assigned a HR of 1.0.  The other quartiles of vitamin D are compared to this reference group.  Which quartile to define</a:t>
            </a:r>
            <a:r>
              <a:rPr lang="en-US" altLang="en-US" baseline="0" dirty="0" smtClean="0"/>
              <a:t> as the reference category is up to the investigator, but whichever is chosen should be clearly labeled. </a:t>
            </a:r>
          </a:p>
          <a:p>
            <a:endParaRPr lang="en-US" altLang="en-US" baseline="0" dirty="0" smtClean="0"/>
          </a:p>
          <a:p>
            <a:r>
              <a:rPr lang="en-US" altLang="en-US" dirty="0" smtClean="0"/>
              <a:t>Thus, the hazard ratio comparing those in the first and fourth quartiles for development</a:t>
            </a:r>
            <a:r>
              <a:rPr lang="en-US" altLang="en-US" baseline="0" dirty="0" smtClean="0"/>
              <a:t> of </a:t>
            </a:r>
            <a:r>
              <a:rPr lang="en-US" altLang="en-US" dirty="0" smtClean="0"/>
              <a:t>non-spine fracture is 1.21.  Or, we could say that “Those in the lowest quartile of serum vitamin D have a rate of non-spine fracture that is 1.21 times as high as those in the highest quartile.” </a:t>
            </a:r>
          </a:p>
          <a:p>
            <a:endParaRPr lang="en-US" altLang="en-US" dirty="0" smtClean="0"/>
          </a:p>
          <a:p>
            <a:endParaRPr lang="en-US" altLang="en-US" dirty="0" smtClean="0"/>
          </a:p>
        </p:txBody>
      </p:sp>
    </p:spTree>
    <p:extLst>
      <p:ext uri="{BB962C8B-B14F-4D97-AF65-F5344CB8AC3E}">
        <p14:creationId xmlns:p14="http://schemas.microsoft.com/office/powerpoint/2010/main" val="2156154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p:spPr>
        <p:txBody>
          <a:bodyPr/>
          <a:lstStyle/>
          <a:p>
            <a:fld id="{A963B834-CAC9-4DF4-88D2-C7966CFDF4E3}" type="slidenum">
              <a:rPr lang="en-US" altLang="en-US" smtClean="0"/>
              <a:pPr/>
              <a:t>32</a:t>
            </a:fld>
            <a:endParaRPr lang="en-US" altLang="en-US" dirty="0" smtClean="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endParaRPr lang="en-US" altLang="en-US" baseline="0" dirty="0" smtClean="0"/>
          </a:p>
          <a:p>
            <a:r>
              <a:rPr lang="en-US" altLang="en-US" baseline="0" dirty="0" smtClean="0"/>
              <a:t>Other ways to express the association, besides quartiles, keep the exposure in its native form.  These are shown in the first two rows.  One way is to show the relationship per 1 standard deviation in the distribution of the exposure variable.  In this case, the change is per 1 standard deviation (SD) decrease in vitamin D level.  </a:t>
            </a:r>
          </a:p>
          <a:p>
            <a:endParaRPr lang="en-US" altLang="en-US" baseline="0" dirty="0" smtClean="0"/>
          </a:p>
          <a:p>
            <a:r>
              <a:rPr lang="en-US" altLang="en-US" baseline="0" dirty="0" smtClean="0"/>
              <a:t>Another way is to show it per some palpable range on the scale, such as, here, 10 ng/ml.  The regression equations will natively express the hazard ratio per 1 unit of exposure (in this case, it would be per 1 ng/ml) but this often results in a very small measure of association that is hard for humans to understand.  Thus, amplifying the hazard ratio to have it represent a change in exposure of 10 ng/ml makes it easier to understand.  In this case, the change is a 10 ng/ml decrease in vitamin D level.   </a:t>
            </a:r>
          </a:p>
          <a:p>
            <a:endParaRPr lang="en-US" altLang="en-US" baseline="0" dirty="0" smtClean="0"/>
          </a:p>
          <a:p>
            <a:r>
              <a:rPr lang="en-US" altLang="en-US" baseline="0" dirty="0" smtClean="0"/>
              <a:t>Note that for both continuous measures the authors have chosen to use a </a:t>
            </a:r>
            <a:r>
              <a:rPr lang="en-US" altLang="en-US" i="1" baseline="0" dirty="0" smtClean="0"/>
              <a:t>decrease</a:t>
            </a:r>
            <a:r>
              <a:rPr lang="en-US" altLang="en-US" i="0" baseline="0" dirty="0" smtClean="0"/>
              <a:t> in vitamin D in order to have a direction that is consistent with their choice of reference group in the quartiles and to maintain a hazard ratio &gt; 1.  As we discussed earlier, a hazard ratio &gt; 1 is easier to explain and to understand for most humans.</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539637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p:spPr>
        <p:txBody>
          <a:bodyPr/>
          <a:lstStyle/>
          <a:p>
            <a:fld id="{F28E72CC-1D8D-4FD9-93A2-4539578376E9}" type="slidenum">
              <a:rPr lang="en-US" altLang="en-US" smtClean="0"/>
              <a:pPr/>
              <a:t>33</a:t>
            </a:fld>
            <a:endParaRPr lang="en-US" altLang="en-US" dirty="0" smtClean="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r>
              <a:rPr lang="en-US" altLang="en-US" dirty="0" smtClean="0"/>
              <a:t>For a continuous variable, the hazard ratio estimates the association between a 1 unit change in the exposure and the outcome of interest. Hence, if vitamin D level is measured in the dataset in ng/ml units,</a:t>
            </a:r>
            <a:r>
              <a:rPr lang="en-US" altLang="en-US" baseline="0" dirty="0" smtClean="0"/>
              <a:t> then the hazard ratio that comes directly out of the regression equation represents the ratio of hazards per 1 ng/ml increase in vitamin D level.  </a:t>
            </a:r>
          </a:p>
          <a:p>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However, this might result in a very small numerical measure of association (e.g. HR = 1.02 for a 1 unit decrease in serum vitamin D).  To make it more interpretable, one can express the hazard ratio comparing a larger unit change, such as a 10 unit change. </a:t>
            </a:r>
            <a:r>
              <a:rPr lang="en-US" altLang="en-US" dirty="0" smtClean="0"/>
              <a:t>The HR of 1.11 is for a 10 ng/ml decrease in vitamin D.  This HR could be described as “The rate of non-spine fracture is 1.11 times as high for each 10 ng/ml decrease in vitamin D.”    </a:t>
            </a:r>
          </a:p>
          <a:p>
            <a:endParaRPr lang="en-US" altLang="en-US" dirty="0" smtClean="0"/>
          </a:p>
          <a:p>
            <a:r>
              <a:rPr lang="en-US" altLang="en-US" dirty="0" smtClean="0"/>
              <a:t>How do we interpret the other metric, “per SD”?  Per SD stands for “per standard deviation.  In this case the SD is 7.9 ng/ml, and the hazard ratio of 1.07 is for a 7.9 ng/ml decrease in vitamin D.  </a:t>
            </a:r>
          </a:p>
          <a:p>
            <a:endParaRPr lang="en-US" altLang="en-US" dirty="0" smtClean="0"/>
          </a:p>
          <a:p>
            <a:r>
              <a:rPr lang="en-US" altLang="en-US" dirty="0" smtClean="0"/>
              <a:t>The authors of this study also</a:t>
            </a:r>
            <a:r>
              <a:rPr lang="en-US" altLang="en-US" baseline="0" dirty="0" smtClean="0"/>
              <a:t> changed the direction of the units.  The native output would provide a hazard ratio per SD </a:t>
            </a:r>
            <a:r>
              <a:rPr lang="en-US" altLang="en-US" i="1" baseline="0" dirty="0" smtClean="0"/>
              <a:t>increase</a:t>
            </a:r>
            <a:r>
              <a:rPr lang="en-US" altLang="en-US" i="0" baseline="0" dirty="0" smtClean="0"/>
              <a:t> in vitamin D.  Here, the authors wished to provide a hazard ratio &gt; 1, emphasizing the negative consequences of lower vitamin D on the fracture outcome.  To do this, they used per SD </a:t>
            </a:r>
            <a:r>
              <a:rPr lang="en-US" altLang="en-US" i="1" baseline="0" dirty="0" smtClean="0"/>
              <a:t>decrease</a:t>
            </a:r>
            <a:r>
              <a:rPr lang="en-US" altLang="en-US" i="0" baseline="0" dirty="0" smtClean="0"/>
              <a:t> in SD.  This approach is fine – but underscores again the need to clearly identify the units of change for the reader.</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00679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293EA637-1CE1-47DA-BF59-ABFCAB565227}" type="slidenum">
              <a:rPr lang="en-US" altLang="en-US" smtClean="0"/>
              <a:pPr/>
              <a:t>34</a:t>
            </a:fld>
            <a:endParaRPr lang="en-US" altLang="en-US" dirty="0"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r>
              <a:rPr lang="en-US" altLang="en-US" dirty="0" smtClean="0"/>
              <a:t>Although the case-cohort design is very powerful, it is important in designing these studies to have an up-to-date assessment of the state of the cohort archives for the materials essential to the study.  It may not be possible to obtain a random sample of the baseline cohort because of practical constraints.  For example, specimens may not have been stored, or may have become corrupted, for some of the participants.  One</a:t>
            </a:r>
            <a:r>
              <a:rPr lang="en-US" altLang="en-US" baseline="0" dirty="0" smtClean="0"/>
              <a:t> n</a:t>
            </a:r>
            <a:r>
              <a:rPr lang="en-US" altLang="en-US" dirty="0" smtClean="0"/>
              <a:t>eeds to know if these</a:t>
            </a:r>
            <a:r>
              <a:rPr lang="en-US" altLang="en-US" baseline="0" dirty="0" smtClean="0"/>
              <a:t> losses of specimens (or images, etc.) was random or not.</a:t>
            </a:r>
            <a:r>
              <a:rPr lang="en-US" altLang="en-US" dirty="0" smtClean="0"/>
              <a:t>  Or, a more likely source of bias, stored specimens may have been used up</a:t>
            </a:r>
            <a:r>
              <a:rPr lang="en-US" altLang="en-US" baseline="0" dirty="0" smtClean="0"/>
              <a:t> </a:t>
            </a:r>
            <a:r>
              <a:rPr lang="en-US" altLang="en-US" dirty="0" smtClean="0"/>
              <a:t>for previous studies, be</a:t>
            </a:r>
            <a:r>
              <a:rPr lang="en-US" altLang="en-US" baseline="0" dirty="0" smtClean="0"/>
              <a:t> they of the entire cohort or perhaps prior</a:t>
            </a:r>
            <a:r>
              <a:rPr lang="en-US" altLang="en-US" dirty="0" smtClean="0"/>
              <a:t> case-control studies that oversampled particular groups of subjects.   Finally, if there</a:t>
            </a:r>
            <a:r>
              <a:rPr lang="en-US" altLang="en-US" baseline="0" dirty="0" smtClean="0"/>
              <a:t> was a lengthy period of accrual, will there be different storage times that affect measurement (e.g., assays) of the exposures and covariates?</a:t>
            </a:r>
            <a:endParaRPr lang="en-US" altLang="en-US" dirty="0" smtClean="0"/>
          </a:p>
        </p:txBody>
      </p:sp>
    </p:spTree>
    <p:extLst>
      <p:ext uri="{BB962C8B-B14F-4D97-AF65-F5344CB8AC3E}">
        <p14:creationId xmlns:p14="http://schemas.microsoft.com/office/powerpoint/2010/main" val="490065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than</a:t>
            </a:r>
            <a:r>
              <a:rPr lang="en-US" baseline="0" dirty="0" smtClean="0"/>
              <a:t> the estimation of a hazard ratio via a case-cohort study, how else can an odds ratio be an estimate of a hazard ratio in a case-control study?</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35</a:t>
            </a:fld>
            <a:endParaRPr lang="en-US" dirty="0"/>
          </a:p>
        </p:txBody>
      </p:sp>
    </p:spTree>
    <p:extLst>
      <p:ext uri="{BB962C8B-B14F-4D97-AF65-F5344CB8AC3E}">
        <p14:creationId xmlns:p14="http://schemas.microsoft.com/office/powerpoint/2010/main" val="3290709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162CC328-F816-47AA-B44C-E0509E7F57AE}" type="slidenum">
              <a:rPr lang="en-US" altLang="en-US" smtClean="0"/>
              <a:pPr/>
              <a:t>36</a:t>
            </a:fld>
            <a:endParaRPr lang="en-US" altLang="en-US" dirty="0"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r>
              <a:rPr lang="en-US" altLang="en-US" dirty="0" smtClean="0"/>
              <a:t>What if we are interested in estimating a hazard ratio from a case-control study and cannot do case-cohort sampling?  For example, we may not have had funding at the start of a</a:t>
            </a:r>
            <a:r>
              <a:rPr lang="en-US" altLang="en-US" baseline="0" dirty="0" smtClean="0"/>
              <a:t> fixed cohort to store specimens, or perhaps we just did not think it was important to do so, or we may studying a time-varying exposure and we only have resources to test one time point.   The answer can be found in incidence density sampling.  </a:t>
            </a:r>
            <a:endParaRPr lang="en-US" altLang="en-US" dirty="0" smtClean="0"/>
          </a:p>
        </p:txBody>
      </p:sp>
    </p:spTree>
    <p:extLst>
      <p:ext uri="{BB962C8B-B14F-4D97-AF65-F5344CB8AC3E}">
        <p14:creationId xmlns:p14="http://schemas.microsoft.com/office/powerpoint/2010/main" val="2408525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96BA82EC-F0CB-459C-A42F-AEADA99DCB52}" type="slidenum">
              <a:rPr lang="en-US" altLang="en-US" smtClean="0">
                <a:solidFill>
                  <a:prstClr val="black"/>
                </a:solidFill>
              </a:rPr>
              <a:pPr/>
              <a:t>37</a:t>
            </a:fld>
            <a:endParaRPr lang="en-US" altLang="en-US" dirty="0" smtClean="0">
              <a:solidFill>
                <a:prstClr val="black"/>
              </a:solidFill>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altLang="en-US" dirty="0" smtClean="0"/>
              <a:t>Getting a hazard</a:t>
            </a:r>
            <a:r>
              <a:rPr lang="en-US" altLang="en-US" baseline="0" dirty="0" smtClean="0"/>
              <a:t> ratio is </a:t>
            </a:r>
            <a:r>
              <a:rPr lang="en-US" altLang="en-US" dirty="0" smtClean="0"/>
              <a:t>particularly relevant</a:t>
            </a:r>
            <a:r>
              <a:rPr lang="en-US" altLang="en-US" baseline="0" dirty="0" smtClean="0"/>
              <a:t> </a:t>
            </a:r>
            <a:r>
              <a:rPr lang="en-US" altLang="en-US" dirty="0" smtClean="0"/>
              <a:t>in a dynamic cohort where there is no single time zero to sample and a case-cohort approach</a:t>
            </a:r>
            <a:r>
              <a:rPr lang="en-US" altLang="en-US" baseline="0" dirty="0" smtClean="0"/>
              <a:t> would be difficult to conduct</a:t>
            </a:r>
            <a:r>
              <a:rPr lang="en-US" altLang="en-US" dirty="0" smtClean="0"/>
              <a:t>. </a:t>
            </a:r>
          </a:p>
        </p:txBody>
      </p:sp>
    </p:spTree>
    <p:extLst>
      <p:ext uri="{BB962C8B-B14F-4D97-AF65-F5344CB8AC3E}">
        <p14:creationId xmlns:p14="http://schemas.microsoft.com/office/powerpoint/2010/main" val="2609549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t>This</a:t>
            </a:r>
            <a:r>
              <a:rPr lang="en-US" sz="1000" baseline="0" dirty="0" smtClean="0"/>
              <a:t> is a s</a:t>
            </a:r>
            <a:r>
              <a:rPr lang="en-US" sz="1000" dirty="0" smtClean="0"/>
              <a:t>chematic</a:t>
            </a:r>
            <a:r>
              <a:rPr lang="en-US" sz="1000" baseline="0" dirty="0" smtClean="0"/>
              <a:t> of a dynamic cohort, showing how follow-up occurs in calendar time.  We cannot identify a baseline time point for all cohort members that occurs at the same narrow calendar time period because new members, by definition, are coming in over calendar time.  We also may not know exactly when new members are coming in; we just know that they are.  In other words, for a variety of reasons, we cannot easily “shift follow-up time to the left” as we did with a fixed cohort.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Without this baseline time zero easily available for all persons, we cannot sample from the cohort at “baseline” and thus cannot analyze a dynamic cohort directly using a case-cohort design.  Instead, in a dynamic cohort we can obtain an estimate of the hazard ratio with incidence density sampling.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Technical note:  If we do have enumeration of all individual persons in a dynamic cohort (such as would be the case in health care system-based dynamic cohort like Kaiser), we could periodically (say, every 3 months or every year) identify all new members in that period and “shift them to the left” to form a fixed cohort.  A random sample at time 0 of these individuals could be obtained to form the basis of a case-cohort design.  Over time, this collection of fixed cohorts (and case-cohort sampling) could be aggregated to represent the entire population of the dynamic cohort. </a:t>
            </a:r>
            <a:endParaRPr lang="en-US" sz="1000" dirty="0"/>
          </a:p>
        </p:txBody>
      </p:sp>
    </p:spTree>
    <p:extLst>
      <p:ext uri="{BB962C8B-B14F-4D97-AF65-F5344CB8AC3E}">
        <p14:creationId xmlns:p14="http://schemas.microsoft.com/office/powerpoint/2010/main" val="28207751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5BA6C33B-E3D1-4643-8AD4-CEBC54CECACA}" type="slidenum">
              <a:rPr lang="en-US" altLang="en-US" smtClean="0"/>
              <a:pPr/>
              <a:t>39</a:t>
            </a:fld>
            <a:endParaRPr lang="en-US" altLang="en-US" dirty="0" smtClean="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Every time a case is diagnosed those</a:t>
            </a:r>
            <a:r>
              <a:rPr lang="en-US" altLang="en-US" baseline="0" dirty="0" smtClean="0"/>
              <a:t> still</a:t>
            </a:r>
            <a:r>
              <a:rPr lang="en-US" altLang="en-US" dirty="0" smtClean="0"/>
              <a:t> at risk in the underlying study base</a:t>
            </a:r>
            <a:r>
              <a:rPr lang="en-US" altLang="en-US" baseline="0" dirty="0" smtClean="0"/>
              <a:t> (the underlying cohort)</a:t>
            </a:r>
            <a:r>
              <a:rPr lang="en-US" altLang="en-US" dirty="0" smtClean="0"/>
              <a:t> is sampled randomly through the selection of a control, or controls.</a:t>
            </a:r>
            <a:r>
              <a:rPr lang="en-US" altLang="en-US" baseline="0" dirty="0" smtClean="0"/>
              <a:t>  In other words, </a:t>
            </a:r>
            <a:r>
              <a:rPr lang="en-US" altLang="en-US" dirty="0" smtClean="0"/>
              <a:t>controls are matched to cases on the time</a:t>
            </a:r>
            <a:r>
              <a:rPr lang="en-US" altLang="en-US" baseline="0" dirty="0" smtClean="0"/>
              <a:t> at risk.  In fixed cohorts, this is follow-up time.  In a dynamic cohort, which we will discuss in later slides, calendar time is used.</a:t>
            </a:r>
          </a:p>
          <a:p>
            <a:endParaRPr lang="en-US" altLang="en-US" baseline="0" dirty="0" smtClean="0"/>
          </a:p>
          <a:p>
            <a:r>
              <a:rPr lang="en-US" altLang="en-US" i="0" baseline="0" dirty="0" smtClean="0"/>
              <a:t>In contrast, in the previous design that we discussed — obtaining a random sample at baseline, </a:t>
            </a:r>
            <a:r>
              <a:rPr lang="en-US" altLang="en-US" i="1" baseline="0" dirty="0" smtClean="0"/>
              <a:t> </a:t>
            </a:r>
            <a:r>
              <a:rPr lang="en-US" altLang="en-US" i="0" baseline="0" dirty="0" smtClean="0"/>
              <a:t>we were sampling from the participants without regard to follow-up time.</a:t>
            </a:r>
          </a:p>
          <a:p>
            <a:endParaRPr lang="en-US" altLang="en-US" i="0" baseline="0" dirty="0" smtClean="0"/>
          </a:p>
          <a:p>
            <a:r>
              <a:rPr lang="en-US" altLang="en-US" dirty="0" smtClean="0"/>
              <a:t>As with the case-cohort design, someone who is a control can later become a case but this should not be seen as a problem because the goal is not to sample non-cases — the goal is to sample person-time.  Indeed, the case itself is included in its own risk set and could theoretically be sampled as a control. Unless the event is very common, this will not happen very often in practice. Additionally, someone who is a control at one time point can be sampled as a control at a subsequent</a:t>
            </a:r>
            <a:r>
              <a:rPr lang="en-US" altLang="en-US" baseline="0" dirty="0" smtClean="0"/>
              <a:t> time point.</a:t>
            </a:r>
            <a:endParaRPr lang="en-US" altLang="en-US" dirty="0" smtClean="0"/>
          </a:p>
        </p:txBody>
      </p:sp>
    </p:spTree>
    <p:extLst>
      <p:ext uri="{BB962C8B-B14F-4D97-AF65-F5344CB8AC3E}">
        <p14:creationId xmlns:p14="http://schemas.microsoft.com/office/powerpoint/2010/main" val="1913665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9B8BB3EF-C949-490B-99F9-28154A6D7331}" type="slidenum">
              <a:rPr lang="en-US" altLang="en-US" smtClean="0"/>
              <a:pPr/>
              <a:t>4</a:t>
            </a:fld>
            <a:endParaRPr lang="en-US" altLang="en-US" dirty="0"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r>
              <a:rPr lang="en-US" altLang="en-US" dirty="0" smtClean="0"/>
              <a:t>Here</a:t>
            </a:r>
            <a:r>
              <a:rPr lang="en-US" altLang="en-US" baseline="0" dirty="0" smtClean="0"/>
              <a:t> is</a:t>
            </a:r>
            <a:r>
              <a:rPr lang="en-US" altLang="en-US" dirty="0" smtClean="0"/>
              <a:t> an example of a case-control study,</a:t>
            </a:r>
            <a:r>
              <a:rPr lang="en-US" altLang="en-US" baseline="0" dirty="0" smtClean="0"/>
              <a:t> performed with incidence density sampling in a dynamic cohort primary study base, the </a:t>
            </a:r>
            <a:r>
              <a:rPr lang="en-US" sz="1200" b="0" i="0" u="none" strike="noStrike" kern="1200" baseline="0" dirty="0" smtClean="0">
                <a:solidFill>
                  <a:schemeClr val="tx1"/>
                </a:solidFill>
                <a:latin typeface="Times New Roman" pitchFamily="18" charset="0"/>
                <a:ea typeface="+mn-ea"/>
                <a:cs typeface="+mn-cs"/>
              </a:rPr>
              <a:t>UK-based General Practice Research Database (GPRD).</a:t>
            </a:r>
            <a:r>
              <a:rPr lang="en-US" altLang="en-US" dirty="0" smtClean="0"/>
              <a:t>  The investigators selected about four controls per case (1020 cases to 3728 controls).  </a:t>
            </a:r>
          </a:p>
        </p:txBody>
      </p:sp>
    </p:spTree>
    <p:extLst>
      <p:ext uri="{BB962C8B-B14F-4D97-AF65-F5344CB8AC3E}">
        <p14:creationId xmlns:p14="http://schemas.microsoft.com/office/powerpoint/2010/main" val="26209808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E5D2D34A-D42B-4773-8246-74FD819BACA0}" type="slidenum">
              <a:rPr lang="en-US" altLang="en-US" smtClean="0"/>
              <a:pPr/>
              <a:t>40</a:t>
            </a:fld>
            <a:endParaRPr lang="en-US" altLang="en-US" dirty="0"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first concept is to remember that when we talk about rates, we are talking about person-time, and when we talk about measures of association, we are talking about looking at incidence rates within the groups of exposed and unexposed persons.  To calculate the risk ratio in a case-control setting we needed to get an estimate of the ratio of persons with and without the exposure at cohort baseline.  For the rate ratio, we need an analogous estimate of exposed and unexposed person-time.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The hazard ratio is a particular type of rate ratio that compares the instantaneous</a:t>
            </a:r>
            <a:r>
              <a:rPr lang="en-US" altLang="en-US" baseline="0" dirty="0" smtClean="0"/>
              <a:t> incidence rates.  In this example, although we are depicting </a:t>
            </a:r>
            <a:r>
              <a:rPr lang="en-US" altLang="en-US" baseline="0" dirty="0" err="1" smtClean="0"/>
              <a:t>NxT</a:t>
            </a:r>
            <a:r>
              <a:rPr lang="en-US" altLang="en-US" baseline="0" dirty="0" smtClean="0"/>
              <a:t>, which is remindful of the denominator of the average incidence rate, we are estimating this at multiple individual slices of time, which allows it to serve as part of the instantaneous rate (or hazard) ratio calculation.  This is ultimately how the use of incidence density sampling yields a consistent estimate of a hazard ratio.  </a:t>
            </a:r>
          </a:p>
          <a:p>
            <a:endParaRPr lang="en-US" altLang="en-US" baseline="0" dirty="0" smtClean="0"/>
          </a:p>
          <a:p>
            <a:r>
              <a:rPr lang="en-US" altLang="en-US" dirty="0" smtClean="0"/>
              <a:t>To</a:t>
            </a:r>
            <a:r>
              <a:rPr lang="en-US" altLang="en-US" baseline="0" dirty="0" smtClean="0"/>
              <a:t> estimate the</a:t>
            </a:r>
            <a:r>
              <a:rPr lang="en-US" altLang="en-US" dirty="0" smtClean="0"/>
              <a:t> hazard</a:t>
            </a:r>
            <a:r>
              <a:rPr lang="en-US" altLang="en-US" baseline="0" dirty="0" smtClean="0"/>
              <a:t> </a:t>
            </a:r>
            <a:r>
              <a:rPr lang="en-US" altLang="en-US" dirty="0" smtClean="0"/>
              <a:t>ratio, we</a:t>
            </a:r>
            <a:r>
              <a:rPr lang="en-US" altLang="en-US" baseline="0" dirty="0" smtClean="0"/>
              <a:t> need to is</a:t>
            </a:r>
            <a:r>
              <a:rPr lang="en-US" altLang="en-US" dirty="0" smtClean="0"/>
              <a:t>olate the ratio of person-time</a:t>
            </a:r>
            <a:r>
              <a:rPr lang="en-US" altLang="en-US" baseline="0" dirty="0" smtClean="0"/>
              <a:t> in the exposed to the person-time in the unexposed.  </a:t>
            </a:r>
            <a:endParaRPr lang="en-US" altLang="en-US" dirty="0" smtClean="0"/>
          </a:p>
        </p:txBody>
      </p:sp>
    </p:spTree>
    <p:extLst>
      <p:ext uri="{BB962C8B-B14F-4D97-AF65-F5344CB8AC3E}">
        <p14:creationId xmlns:p14="http://schemas.microsoft.com/office/powerpoint/2010/main" val="2879293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r>
              <a:rPr lang="en-US" altLang="en-US" sz="1000" dirty="0" smtClean="0"/>
              <a:t>The schematic illustrates how matching on follow-up time can be seen as sampling the person-time follow-up of the cohort as time progresses.  Imagine ending the study after the first event occurs.  A random sample of those still at risk at that time will give a ratio of exposed and unexposed person-time that is the same as the ratio obtained using everyone in the cohort at that time point (give or take random sampling error).  The same reasoning applies to each subsequent event.  Each time that a case occurs, a mini-hazard ratio can be estimated.</a:t>
            </a:r>
            <a:r>
              <a:rPr lang="en-US" altLang="en-US" sz="1000" baseline="0" dirty="0" smtClean="0"/>
              <a:t>  A weighted average of these mini-hazard ratios is performed to estimate an overall hazard ratio.  Thus, the final hazard ratio can be considered a weighted average of the hazard ratios estimated at various time points across the duration of observation.  To get the correct estimate, a matched analysis must be performed, which, in short, refers to forming a series of hazard ratio estimates (at the time of each event) and then taking some weighted average of these individual estimates.  This is typically performed with conditional logistic regression.  Many textbooks and articles erroneously claim that this is an estimate of the average incidence rate ratio, but this is, in general, incorrect.  The odds ratio obtained from a proper matched analysis will only be equal to the average incidence rate ratio if the hazards in both the exposed and unexposed groups are constant over time; i.e. if the average incidence rate ratio equals the hazard ratio.  </a:t>
            </a:r>
            <a:endParaRPr lang="en-US" sz="1000" dirty="0" smtClean="0"/>
          </a:p>
        </p:txBody>
      </p:sp>
    </p:spTree>
    <p:extLst>
      <p:ext uri="{BB962C8B-B14F-4D97-AF65-F5344CB8AC3E}">
        <p14:creationId xmlns:p14="http://schemas.microsoft.com/office/powerpoint/2010/main" val="1309323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t>This is incidence density</a:t>
            </a:r>
            <a:r>
              <a:rPr lang="en-US" altLang="en-US" sz="1000" baseline="0" dirty="0" smtClean="0"/>
              <a:t> sampling in a dynamic cohort.  The odds ratio here again is a consistent estimate of the hazard ratio.</a:t>
            </a:r>
            <a:endParaRPr lang="en-US" altLang="en-US" sz="1000" dirty="0" smtClean="0"/>
          </a:p>
        </p:txBody>
      </p:sp>
    </p:spTree>
    <p:extLst>
      <p:ext uri="{BB962C8B-B14F-4D97-AF65-F5344CB8AC3E}">
        <p14:creationId xmlns:p14="http://schemas.microsoft.com/office/powerpoint/2010/main" val="14373769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To illustrate that the OR in a case-control study with incidence density sampling, calculated with conditional logistic regression, is a consistent</a:t>
            </a:r>
            <a:r>
              <a:rPr lang="en-US" sz="1200" kern="1200" baseline="0" dirty="0" smtClean="0">
                <a:solidFill>
                  <a:schemeClr val="tx1"/>
                </a:solidFill>
                <a:effectLst/>
                <a:latin typeface="Times New Roman" pitchFamily="18" charset="0"/>
                <a:ea typeface="+mn-ea"/>
                <a:cs typeface="+mn-cs"/>
              </a:rPr>
              <a:t> estimate of the hazard ratio from the full cohort, we provide results of a simulation.  </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Truth  HR = 1.25 per 1 unit increase in exposure</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Full cohort sampling</a:t>
            </a:r>
            <a:r>
              <a:rPr lang="en-US" sz="1200" b="0" i="0" kern="1200" baseline="0" dirty="0" smtClean="0">
                <a:solidFill>
                  <a:schemeClr val="tx1"/>
                </a:solidFill>
                <a:effectLst/>
                <a:latin typeface="Times New Roman" pitchFamily="18" charset="0"/>
                <a:ea typeface="+mn-ea"/>
                <a:cs typeface="+mn-cs"/>
              </a:rPr>
              <a:t> and </a:t>
            </a:r>
            <a:r>
              <a:rPr lang="en-US" sz="1200" b="0" i="0" kern="1200" dirty="0" smtClean="0">
                <a:solidFill>
                  <a:schemeClr val="tx1"/>
                </a:solidFill>
                <a:effectLst/>
                <a:latin typeface="Times New Roman" pitchFamily="18" charset="0"/>
                <a:ea typeface="+mn-ea"/>
                <a:cs typeface="+mn-cs"/>
              </a:rPr>
              <a:t>analysis via proportional</a:t>
            </a:r>
            <a:r>
              <a:rPr lang="en-US" sz="1200" b="0" i="0" kern="1200" baseline="0" dirty="0" smtClean="0">
                <a:solidFill>
                  <a:schemeClr val="tx1"/>
                </a:solidFill>
                <a:effectLst/>
                <a:latin typeface="Times New Roman" pitchFamily="18" charset="0"/>
                <a:ea typeface="+mn-ea"/>
                <a:cs typeface="+mn-cs"/>
              </a:rPr>
              <a:t> hazards regression</a:t>
            </a:r>
            <a:r>
              <a:rPr lang="en-US" sz="1200" b="0" i="0" kern="1200" dirty="0" smtClean="0">
                <a:solidFill>
                  <a:schemeClr val="tx1"/>
                </a:solidFill>
                <a:effectLst/>
                <a:latin typeface="Times New Roman" pitchFamily="18" charset="0"/>
                <a:ea typeface="+mn-ea"/>
                <a:cs typeface="+mn-cs"/>
              </a:rPr>
              <a:t>:  HR = 1.256   (95% CI: 1.245 to 1.267)  </a:t>
            </a:r>
          </a:p>
          <a:p>
            <a:r>
              <a:rPr lang="en-US" sz="1200" b="0" i="0" kern="1200" dirty="0" smtClean="0">
                <a:solidFill>
                  <a:schemeClr val="tx1"/>
                </a:solidFill>
                <a:effectLst/>
                <a:latin typeface="Times New Roman" pitchFamily="18" charset="0"/>
                <a:ea typeface="+mn-ea"/>
                <a:cs typeface="+mn-cs"/>
              </a:rPr>
              <a:t>Incidence-density</a:t>
            </a:r>
            <a:r>
              <a:rPr lang="en-US" sz="1200" b="0" i="0" kern="1200" baseline="0" dirty="0" smtClean="0">
                <a:solidFill>
                  <a:schemeClr val="tx1"/>
                </a:solidFill>
                <a:effectLst/>
                <a:latin typeface="Times New Roman" pitchFamily="18" charset="0"/>
                <a:ea typeface="+mn-ea"/>
                <a:cs typeface="+mn-cs"/>
              </a:rPr>
              <a:t> sampling and analysis via c</a:t>
            </a:r>
            <a:r>
              <a:rPr lang="en-US" sz="1200" b="0" i="0" kern="1200" dirty="0" smtClean="0">
                <a:solidFill>
                  <a:schemeClr val="tx1"/>
                </a:solidFill>
                <a:effectLst/>
                <a:latin typeface="Times New Roman" pitchFamily="18" charset="0"/>
                <a:ea typeface="+mn-ea"/>
                <a:cs typeface="+mn-cs"/>
              </a:rPr>
              <a:t>onditional</a:t>
            </a:r>
            <a:r>
              <a:rPr lang="en-US" sz="1200" b="0" i="0" kern="1200" baseline="0" dirty="0" smtClean="0">
                <a:solidFill>
                  <a:schemeClr val="tx1"/>
                </a:solidFill>
                <a:effectLst/>
                <a:latin typeface="Times New Roman" pitchFamily="18" charset="0"/>
                <a:ea typeface="+mn-ea"/>
                <a:cs typeface="+mn-cs"/>
              </a:rPr>
              <a:t> logistic regression:   OR = 1</a:t>
            </a:r>
            <a:r>
              <a:rPr lang="en-US" sz="1200" b="0" i="0" kern="1200" dirty="0" smtClean="0">
                <a:solidFill>
                  <a:schemeClr val="tx1"/>
                </a:solidFill>
                <a:effectLst/>
                <a:latin typeface="Times New Roman" pitchFamily="18" charset="0"/>
                <a:ea typeface="+mn-ea"/>
                <a:cs typeface="+mn-cs"/>
              </a:rPr>
              <a:t>.269   (95 % CI: 1.256 to 1.281)  </a:t>
            </a:r>
          </a:p>
          <a:p>
            <a:endParaRPr lang="en-US" sz="1200" kern="1200" baseline="0" dirty="0" smtClean="0">
              <a:solidFill>
                <a:schemeClr val="tx1"/>
              </a:solidFill>
              <a:effectLst/>
              <a:latin typeface="Times New Roman" pitchFamily="18" charset="0"/>
              <a:ea typeface="+mn-ea"/>
              <a:cs typeface="+mn-cs"/>
            </a:endParaRPr>
          </a:p>
          <a:p>
            <a:endParaRPr lang="en-US" sz="1200" kern="1200" baseline="0" dirty="0" smtClean="0">
              <a:solidFill>
                <a:schemeClr val="tx1"/>
              </a:solidFill>
              <a:effectLst/>
              <a:latin typeface="Times New Roman" pitchFamily="18" charset="0"/>
              <a:ea typeface="+mn-ea"/>
              <a:cs typeface="+mn-cs"/>
            </a:endParaRPr>
          </a:p>
          <a:p>
            <a:r>
              <a:rPr lang="en-US" sz="1200" b="1" kern="1200" dirty="0" smtClean="0">
                <a:solidFill>
                  <a:schemeClr val="tx1"/>
                </a:solidFill>
                <a:effectLst/>
                <a:latin typeface="Times New Roman" pitchFamily="18"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35053487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2A2C7FAF-342F-422C-8376-737BE7811415}" type="slidenum">
              <a:rPr lang="en-US" altLang="en-US" smtClean="0"/>
              <a:pPr/>
              <a:t>44</a:t>
            </a:fld>
            <a:endParaRPr lang="en-US" altLang="en-US" dirty="0" smtClean="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r>
              <a:rPr lang="en-US" altLang="en-US" dirty="0" smtClean="0"/>
              <a:t>This is an example of a study using incidence</a:t>
            </a:r>
            <a:r>
              <a:rPr lang="en-US" altLang="en-US" baseline="0" dirty="0" smtClean="0"/>
              <a:t> </a:t>
            </a:r>
            <a:r>
              <a:rPr lang="en-US" altLang="en-US" dirty="0" smtClean="0"/>
              <a:t>density sampling in a dynamic cohort.  Matching on calendar date tells you that they used incidence density sampling.  The study was carried out in a primary study base, a geographical region of Germany. </a:t>
            </a:r>
            <a:r>
              <a:rPr lang="en-US" altLang="en-US" baseline="0" dirty="0" smtClean="0"/>
              <a:t> A</a:t>
            </a:r>
            <a:r>
              <a:rPr lang="en-US" altLang="en-US" dirty="0" smtClean="0"/>
              <a:t>ll new cases of breast cancer during a four-year period were identified, and two controls were selected from the population at the time of each diagnosis (incidence density sampling) who were also matched on area of residence and age group.  This has become a very popular design for diseases</a:t>
            </a:r>
            <a:r>
              <a:rPr lang="en-US" altLang="en-US" baseline="0" dirty="0" smtClean="0"/>
              <a:t> for which there are population wide ascertainment</a:t>
            </a:r>
            <a:r>
              <a:rPr lang="en-US" altLang="en-US" dirty="0" smtClean="0"/>
              <a:t>.  For example, cancer</a:t>
            </a:r>
            <a:r>
              <a:rPr lang="en-US" altLang="en-US" baseline="0" dirty="0" smtClean="0"/>
              <a:t> registries c</a:t>
            </a:r>
            <a:r>
              <a:rPr lang="en-US" altLang="en-US" dirty="0" smtClean="0"/>
              <a:t>apture all (or nearly all) of the cases in a geographic area and the area population becomes a very good primary study base.</a:t>
            </a:r>
          </a:p>
        </p:txBody>
      </p:sp>
    </p:spTree>
    <p:extLst>
      <p:ext uri="{BB962C8B-B14F-4D97-AF65-F5344CB8AC3E}">
        <p14:creationId xmlns:p14="http://schemas.microsoft.com/office/powerpoint/2010/main" val="24750263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01E31BFA-201D-4BF4-9924-F4808F1F8D57}" type="slidenum">
              <a:rPr lang="en-US" altLang="en-US" smtClean="0"/>
              <a:pPr/>
              <a:t>45</a:t>
            </a:fld>
            <a:endParaRPr lang="en-US" altLang="en-US" dirty="0" smtClean="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r>
              <a:rPr lang="en-US" altLang="en-US" dirty="0" smtClean="0"/>
              <a:t>Here are the methods.  Two controls were sampled from the population each time a case of breast cancer was diagnosed.  Matching occurred on calendar date, area of residence, and age.  A</a:t>
            </a:r>
            <a:r>
              <a:rPr lang="en-US" altLang="en-US" baseline="0" dirty="0" smtClean="0"/>
              <a:t> q</a:t>
            </a:r>
            <a:r>
              <a:rPr lang="en-US" altLang="en-US" dirty="0" smtClean="0"/>
              <a:t>uestionnaire was administered to both cases and controls as soon after initial contact as possible.</a:t>
            </a:r>
          </a:p>
          <a:p>
            <a:endParaRPr lang="en-US" altLang="en-US" dirty="0" smtClean="0"/>
          </a:p>
          <a:p>
            <a:endParaRPr lang="en-US" altLang="en-US" dirty="0" smtClean="0"/>
          </a:p>
          <a:p>
            <a:r>
              <a:rPr lang="en-US" altLang="en-US" dirty="0" smtClean="0"/>
              <a:t>Demographic</a:t>
            </a:r>
            <a:r>
              <a:rPr lang="en-US" altLang="en-US" baseline="0" dirty="0" smtClean="0"/>
              <a:t> note:  </a:t>
            </a:r>
            <a:r>
              <a:rPr lang="en-US" altLang="en-US" dirty="0" smtClean="0"/>
              <a:t>This population-based study</a:t>
            </a:r>
            <a:r>
              <a:rPr lang="en-US" altLang="en-US" baseline="0" dirty="0" smtClean="0"/>
              <a:t> was </a:t>
            </a:r>
            <a:r>
              <a:rPr lang="en-US" altLang="en-US" dirty="0" smtClean="0"/>
              <a:t>carried out in two geographical areas in Germany:</a:t>
            </a:r>
          </a:p>
          <a:p>
            <a:r>
              <a:rPr lang="en-US" altLang="en-US" dirty="0" smtClean="0"/>
              <a:t>(1) the “Rhein-Neckar-Odenwald'' study region including the eight counties of Heidelberg, Mannheim, Ludwigshafen county, Ludwigshafen city, Frankenthal, Speyer, Rhein-Neckar and Neckar-Odenwald (total population of about 1.3 million); and (2) the Freiburg'' study region, including the four counties of Freiburg city, Breisgau-Hochschwarzwald, Emmendingen and Ortenau (total population of about 0.9 million).  </a:t>
            </a:r>
          </a:p>
          <a:p>
            <a:endParaRPr lang="en-US" altLang="en-US" dirty="0" smtClean="0"/>
          </a:p>
        </p:txBody>
      </p:sp>
    </p:spTree>
    <p:extLst>
      <p:ext uri="{BB962C8B-B14F-4D97-AF65-F5344CB8AC3E}">
        <p14:creationId xmlns:p14="http://schemas.microsoft.com/office/powerpoint/2010/main" val="10004267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r>
              <a:rPr lang="en-US" altLang="en-US" sz="1000" dirty="0" smtClean="0"/>
              <a:t>Here is the schematic of the study.  The underlying cohort, a primary study base, is the German-speaking population of this particular area during 1992-95.  Specifically, it was women younger than 51 years old with no previous history of breast cancer.   This is an open, or dynamic, study base, with women entering and leaving the area during the study period.  The goal of case ascertainment was to identify all incident cases of breast cancer that occurred in this cohort during the relevant study period.   Note that a control at one point in time could become a breast cancer case at a later point in time.  To take into account the matching that is essential to the incidence density sampling design, the study results were analyzed using conditional logistic regression.  </a:t>
            </a:r>
          </a:p>
          <a:p>
            <a:endParaRPr lang="en-US" altLang="en-US" sz="1000" dirty="0" smtClean="0"/>
          </a:p>
          <a:p>
            <a:r>
              <a:rPr lang="en-US" altLang="en-US" sz="1000" dirty="0" smtClean="0"/>
              <a:t>The interview method relies on participant recall, for both cases and controls.  As we will discuss in upcoming lectures, this introduces the possibility of error in the measurement of exposure, in this instance, alcohol intake. </a:t>
            </a:r>
            <a:endParaRPr lang="en-US" sz="10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dirty="0" smtClean="0"/>
          </a:p>
        </p:txBody>
      </p:sp>
    </p:spTree>
    <p:extLst>
      <p:ext uri="{BB962C8B-B14F-4D97-AF65-F5344CB8AC3E}">
        <p14:creationId xmlns:p14="http://schemas.microsoft.com/office/powerpoint/2010/main" val="2157766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5664EDC2-70A6-4436-A174-A7E93DAB9B0E}" type="slidenum">
              <a:rPr lang="en-US" altLang="en-US" smtClean="0"/>
              <a:pPr/>
              <a:t>47</a:t>
            </a:fld>
            <a:endParaRPr lang="en-US" altLang="en-US" dirty="0" smtClean="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n-US" altLang="en-US" dirty="0" smtClean="0"/>
              <a:t>The authors of this study reported an odds ratio.  Because this study used incidence density sampling, they could also have reported them</a:t>
            </a:r>
            <a:r>
              <a:rPr lang="en-US" altLang="en-US" baseline="0" dirty="0" smtClean="0"/>
              <a:t> as hazard </a:t>
            </a:r>
            <a:r>
              <a:rPr lang="en-US" altLang="en-US" dirty="0" smtClean="0"/>
              <a:t>ratios.  To do this, they could have briefly declared in their methods that the OR is a consistent estimate of the hazard ratio, and then reported results as hazard ratios.</a:t>
            </a:r>
            <a:r>
              <a:rPr lang="en-US" altLang="en-US" baseline="0" dirty="0" smtClean="0"/>
              <a:t> </a:t>
            </a:r>
            <a:r>
              <a:rPr lang="en-US" altLang="en-US" dirty="0" smtClean="0"/>
              <a:t>This is the approach that we suggest.</a:t>
            </a:r>
            <a:r>
              <a:rPr lang="en-US" altLang="en-US" baseline="0" dirty="0" smtClean="0"/>
              <a:t>  It would also be acceptable to refer to these as simply rate ratios.  </a:t>
            </a:r>
            <a:endParaRPr lang="en-US" altLang="en-US" dirty="0" smtClean="0"/>
          </a:p>
          <a:p>
            <a:endParaRPr lang="en-US" altLang="en-US" dirty="0" smtClean="0"/>
          </a:p>
          <a:p>
            <a:r>
              <a:rPr lang="en-US" altLang="en-US" dirty="0" smtClean="0"/>
              <a:t>In this report, the authors provide 6 levels of the outcome.  “No alcohol intake” is the exposure level that defines the reference group, and odds ratios are reported for the other levels of alcohol intake compared to this reference group.  The reference group is clearly labeled, as it should always be.</a:t>
            </a:r>
          </a:p>
        </p:txBody>
      </p:sp>
    </p:spTree>
    <p:extLst>
      <p:ext uri="{BB962C8B-B14F-4D97-AF65-F5344CB8AC3E}">
        <p14:creationId xmlns:p14="http://schemas.microsoft.com/office/powerpoint/2010/main" val="40467893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fld id="{F5B89E73-84CA-464B-AD54-B0F505616195}" type="slidenum">
              <a:rPr lang="en-US" altLang="en-US" smtClean="0"/>
              <a:pPr/>
              <a:t>48</a:t>
            </a:fld>
            <a:endParaRPr lang="en-US" altLang="en-US" dirty="0" smtClean="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r>
              <a:rPr lang="en-US" altLang="en-US" dirty="0" smtClean="0"/>
              <a:t>This study of IGF1 and IGFBP3 and risk of MI in women used a nested case-control design within the Nurses Health Study, a large fixed cohort study.  Because the authors used </a:t>
            </a:r>
            <a:r>
              <a:rPr lang="en-US" altLang="en-US" baseline="0" dirty="0" smtClean="0"/>
              <a:t> </a:t>
            </a:r>
            <a:r>
              <a:rPr lang="en-US" altLang="en-US" dirty="0" smtClean="0"/>
              <a:t>incidence density sampling, the OR is a</a:t>
            </a:r>
            <a:r>
              <a:rPr lang="en-US" altLang="en-US" baseline="0" dirty="0" smtClean="0"/>
              <a:t> consistent</a:t>
            </a:r>
            <a:r>
              <a:rPr lang="en-US" altLang="en-US" dirty="0" smtClean="0"/>
              <a:t> estimate of the hazard ratio. Appropriately, they note this in their Methods section when they refer</a:t>
            </a:r>
            <a:r>
              <a:rPr lang="en-US" altLang="en-US" baseline="0" dirty="0" smtClean="0"/>
              <a:t> to rate ratios</a:t>
            </a:r>
            <a:r>
              <a:rPr lang="en-US" altLang="en-US" dirty="0" smtClean="0"/>
              <a:t>.  A statement like this should include a reference.  We feel the best reference to use is: Greenland and Thomas.</a:t>
            </a:r>
            <a:r>
              <a:rPr lang="en-US" altLang="en-US" baseline="0" dirty="0" smtClean="0"/>
              <a:t> </a:t>
            </a:r>
            <a:r>
              <a:rPr lang="en-US" altLang="en-US" dirty="0" smtClean="0"/>
              <a:t>On the need for the rare disease assumption in case-control studies. </a:t>
            </a:r>
            <a:r>
              <a:rPr lang="en-US" altLang="en-US" u="none" dirty="0" smtClean="0"/>
              <a:t>Am J Epidemiol.</a:t>
            </a:r>
            <a:r>
              <a:rPr lang="en-US" altLang="en-US" dirty="0" smtClean="0"/>
              <a:t> 116:547-53,</a:t>
            </a:r>
            <a:r>
              <a:rPr lang="en-US" altLang="en-US" baseline="0" dirty="0" smtClean="0"/>
              <a:t> 1982.</a:t>
            </a:r>
            <a:r>
              <a:rPr lang="en-US" altLang="en-US" dirty="0" smtClean="0"/>
              <a:t> </a:t>
            </a:r>
          </a:p>
          <a:p>
            <a:endParaRPr lang="en-US" altLang="en-US" dirty="0" smtClean="0"/>
          </a:p>
          <a:p>
            <a:r>
              <a:rPr lang="en-US" altLang="en-US" dirty="0" smtClean="0"/>
              <a:t>It is interesting that the title of this work includes “prospective”.  We</a:t>
            </a:r>
            <a:r>
              <a:rPr lang="en-US" altLang="en-US" baseline="0" dirty="0" smtClean="0"/>
              <a:t> suspect that there would be considerable, but needless, debate as to whether a case-control study can be called prospective.  (We actually think it can be called prospective, but many others would not.  Again, it is an empty argument.)</a:t>
            </a:r>
            <a:endParaRPr lang="en-US" altLang="en-US" dirty="0" smtClean="0"/>
          </a:p>
          <a:p>
            <a:pPr>
              <a:spcBef>
                <a:spcPts val="500"/>
              </a:spcBef>
              <a:spcAft>
                <a:spcPts val="500"/>
              </a:spcAft>
            </a:pPr>
            <a:endParaRPr lang="en-US" altLang="en-US" dirty="0" smtClean="0"/>
          </a:p>
          <a:p>
            <a:endParaRPr lang="en-US" altLang="en-US" dirty="0" smtClean="0"/>
          </a:p>
        </p:txBody>
      </p:sp>
    </p:spTree>
    <p:extLst>
      <p:ext uri="{BB962C8B-B14F-4D97-AF65-F5344CB8AC3E}">
        <p14:creationId xmlns:p14="http://schemas.microsoft.com/office/powerpoint/2010/main" val="8055674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fld id="{249C7C2A-F423-48F4-A274-724C2859504D}" type="slidenum">
              <a:rPr lang="en-US" altLang="en-US" smtClean="0"/>
              <a:pPr/>
              <a:t>49</a:t>
            </a:fld>
            <a:endParaRPr lang="en-US" altLang="en-US" dirty="0" smtClean="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r>
              <a:rPr lang="en-US" altLang="en-US" dirty="0" smtClean="0"/>
              <a:t>With this</a:t>
            </a:r>
            <a:r>
              <a:rPr lang="en-US" altLang="en-US" baseline="0" dirty="0" smtClean="0"/>
              <a:t> prior explanation</a:t>
            </a:r>
            <a:r>
              <a:rPr lang="en-US" altLang="en-US" dirty="0" smtClean="0"/>
              <a:t>, the authors are entitled to report their results as rate ratios,</a:t>
            </a:r>
            <a:r>
              <a:rPr lang="en-US" altLang="en-US" baseline="0" dirty="0" smtClean="0"/>
              <a:t> which we believe they were trying to do when they say “RR”…but i</a:t>
            </a:r>
            <a:r>
              <a:rPr lang="en-US" altLang="en-US" dirty="0" smtClean="0"/>
              <a:t>t would have been preferable to spell out “rate ratio” in the title of</a:t>
            </a:r>
            <a:r>
              <a:rPr lang="en-US" altLang="en-US" baseline="0" dirty="0" smtClean="0"/>
              <a:t> this table </a:t>
            </a:r>
            <a:r>
              <a:rPr lang="en-US" altLang="en-US" dirty="0" smtClean="0"/>
              <a:t>rather than using the abbreviation RR without any explanation.  As we discussed earlier, RR </a:t>
            </a:r>
            <a:r>
              <a:rPr lang="en-US" altLang="en-US" baseline="0" dirty="0" smtClean="0"/>
              <a:t>leaves readers guessing if the authors are reporting a risk ratio or rate ratio.  To be even more specific, we recommend to refer to these as hazard ratios. </a:t>
            </a:r>
          </a:p>
          <a:p>
            <a:endParaRPr lang="en-US" altLang="en-US" baseline="0" dirty="0" smtClean="0"/>
          </a:p>
          <a:p>
            <a:r>
              <a:rPr lang="en-US" altLang="en-US" dirty="0" smtClean="0"/>
              <a:t>The exposure, IGF1 levels in plasma, is divided into quartiles.  The authors have clearly identified the reference group.   Interpretation:</a:t>
            </a:r>
            <a:r>
              <a:rPr lang="en-US" altLang="en-US" baseline="0" dirty="0" smtClean="0"/>
              <a:t>  for example, “those participants with values in the third quartile of IGF1 had 1.5 times the rate of myocardial infarction as those in the lowest quartile”. </a:t>
            </a:r>
            <a:endParaRPr lang="en-US" altLang="en-US" dirty="0" smtClean="0"/>
          </a:p>
          <a:p>
            <a:endParaRPr lang="en-US" altLang="en-US" dirty="0" smtClean="0"/>
          </a:p>
        </p:txBody>
      </p:sp>
    </p:spTree>
    <p:extLst>
      <p:ext uri="{BB962C8B-B14F-4D97-AF65-F5344CB8AC3E}">
        <p14:creationId xmlns:p14="http://schemas.microsoft.com/office/powerpoint/2010/main" val="350802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3FA1EB0E-6562-46B7-97CB-689DD3EE1AB3}" type="slidenum">
              <a:rPr lang="en-US" altLang="en-US" smtClean="0"/>
              <a:pPr/>
              <a:t>5</a:t>
            </a:fld>
            <a:endParaRPr lang="en-US" altLang="en-US" dirty="0"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r>
              <a:rPr lang="en-US" altLang="en-US" dirty="0" smtClean="0"/>
              <a:t>If we start</a:t>
            </a:r>
            <a:r>
              <a:rPr lang="en-US" altLang="en-US" baseline="0" dirty="0" smtClean="0"/>
              <a:t> the process by </a:t>
            </a:r>
            <a:r>
              <a:rPr lang="en-US" altLang="en-US" dirty="0" smtClean="0"/>
              <a:t>trying to estimate fracture “probability” in the exposed, it appears to be 0.25.  But, this number does not make sense</a:t>
            </a:r>
            <a:r>
              <a:rPr lang="en-US" altLang="en-US" baseline="0" dirty="0" smtClean="0"/>
              <a:t> because</a:t>
            </a:r>
            <a:r>
              <a:rPr lang="en-US" altLang="en-US" dirty="0" smtClean="0"/>
              <a:t> we can easily alter it simply by changing the number of controls for the study.</a:t>
            </a:r>
          </a:p>
        </p:txBody>
      </p:sp>
    </p:spTree>
    <p:extLst>
      <p:ext uri="{BB962C8B-B14F-4D97-AF65-F5344CB8AC3E}">
        <p14:creationId xmlns:p14="http://schemas.microsoft.com/office/powerpoint/2010/main" val="31108346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cohorts are</a:t>
            </a:r>
            <a:r>
              <a:rPr lang="en-US" baseline="0" dirty="0" smtClean="0"/>
              <a:t> sampled with incidence density sampling, the major practical considerations are about the timing and availability of exposure measurements.   Incident cases may occur at any time, but if the measurements are available only from stored specimens or other stored materials, just how frequently were those materials collected?   And, if you are testing specimens, are they all present?  If not, why not?</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50</a:t>
            </a:fld>
            <a:endParaRPr lang="en-US" dirty="0"/>
          </a:p>
        </p:txBody>
      </p:sp>
    </p:spTree>
    <p:extLst>
      <p:ext uri="{BB962C8B-B14F-4D97-AF65-F5344CB8AC3E}">
        <p14:creationId xmlns:p14="http://schemas.microsoft.com/office/powerpoint/2010/main" val="3993843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a:ln/>
        </p:spPr>
      </p:sp>
      <p:sp>
        <p:nvSpPr>
          <p:cNvPr id="141314" name="Notes Placeholder 2"/>
          <p:cNvSpPr>
            <a:spLocks noGrp="1"/>
          </p:cNvSpPr>
          <p:nvPr>
            <p:ph type="body" idx="1"/>
          </p:nvPr>
        </p:nvSpPr>
        <p:spPr>
          <a:noFill/>
          <a:ln/>
        </p:spPr>
        <p:txBody>
          <a:bodyPr/>
          <a:lstStyle/>
          <a:p>
            <a:r>
              <a:rPr lang="en-US" dirty="0" smtClean="0"/>
              <a:t>If you have a dataset from a fixed cohort, Stata can identify controls matched to cases on follow-up time, i.e. identify controls using incidence density sampling.  You can specify how many controls to be chosen per case.</a:t>
            </a:r>
          </a:p>
        </p:txBody>
      </p:sp>
      <p:sp>
        <p:nvSpPr>
          <p:cNvPr id="141315" name="Slide Number Placeholder 3"/>
          <p:cNvSpPr>
            <a:spLocks noGrp="1"/>
          </p:cNvSpPr>
          <p:nvPr>
            <p:ph type="sldNum" sz="quarter" idx="5"/>
          </p:nvPr>
        </p:nvSpPr>
        <p:spPr>
          <a:noFill/>
        </p:spPr>
        <p:txBody>
          <a:bodyPr/>
          <a:lstStyle/>
          <a:p>
            <a:fld id="{E62209A9-C570-4836-80B0-CCA5323B8ECE}" type="slidenum">
              <a:rPr lang="en-US" smtClean="0"/>
              <a:pPr/>
              <a:t>51</a:t>
            </a:fld>
            <a:endParaRPr lang="en-US" dirty="0" smtClean="0"/>
          </a:p>
        </p:txBody>
      </p:sp>
    </p:spTree>
    <p:extLst>
      <p:ext uri="{BB962C8B-B14F-4D97-AF65-F5344CB8AC3E}">
        <p14:creationId xmlns:p14="http://schemas.microsoft.com/office/powerpoint/2010/main" val="11848949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slide from the Disease Occurrence lectures.  Here, we were</a:t>
            </a:r>
            <a:r>
              <a:rPr lang="en-US" baseline="0" dirty="0" smtClean="0"/>
              <a:t> illustrating how survival data look in Stata. This slide shows the first 9 observations in the biliary cirrhosis dataset.  </a:t>
            </a:r>
          </a:p>
          <a:p>
            <a:endParaRPr lang="en-US" baseline="0" dirty="0" smtClean="0"/>
          </a:p>
          <a:p>
            <a:r>
              <a:rPr lang="en-US" baseline="0" dirty="0" smtClean="0"/>
              <a:t>The 3 essential variables are ID, follow-up time and event (or outcome).  In this study, the outcome is death.</a:t>
            </a:r>
          </a:p>
          <a:p>
            <a:endParaRPr lang="en-US" baseline="0" dirty="0" smtClean="0"/>
          </a:p>
          <a:p>
            <a:r>
              <a:rPr lang="en-US" baseline="0" dirty="0" smtClean="0"/>
              <a:t>Id = Participant identification number</a:t>
            </a:r>
          </a:p>
          <a:p>
            <a:r>
              <a:rPr lang="en-US" baseline="0" dirty="0" smtClean="0"/>
              <a:t>Time = Follow-up time (in years – you know this from other sources)</a:t>
            </a:r>
          </a:p>
          <a:p>
            <a:r>
              <a:rPr lang="en-US" baseline="0" dirty="0" smtClean="0"/>
              <a:t>d = death (1=dead, 0=alive)</a:t>
            </a:r>
            <a:endParaRPr lang="en-US" dirty="0"/>
          </a:p>
        </p:txBody>
      </p:sp>
      <p:sp>
        <p:nvSpPr>
          <p:cNvPr id="4" name="Slide Number Placeholder 3"/>
          <p:cNvSpPr>
            <a:spLocks noGrp="1"/>
          </p:cNvSpPr>
          <p:nvPr>
            <p:ph type="sldNum" sz="quarter" idx="10"/>
          </p:nvPr>
        </p:nvSpPr>
        <p:spPr/>
        <p:txBody>
          <a:bodyPr/>
          <a:lstStyle/>
          <a:p>
            <a:pPr>
              <a:defRPr/>
            </a:pPr>
            <a:fld id="{F50DA902-1AD4-4A3A-8B47-891175DB11A7}" type="slidenum">
              <a:rPr lang="en-US" smtClean="0"/>
              <a:pPr>
                <a:defRPr/>
              </a:pPr>
              <a:t>52</a:t>
            </a:fld>
            <a:endParaRPr lang="en-US" dirty="0"/>
          </a:p>
        </p:txBody>
      </p:sp>
    </p:spTree>
    <p:extLst>
      <p:ext uri="{BB962C8B-B14F-4D97-AF65-F5344CB8AC3E}">
        <p14:creationId xmlns:p14="http://schemas.microsoft.com/office/powerpoint/2010/main" val="22300488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added variables in the dataset:</a:t>
            </a:r>
          </a:p>
          <a:p>
            <a:r>
              <a:rPr lang="en-US" dirty="0" smtClean="0"/>
              <a:t>_case	0 for control, 1 for case</a:t>
            </a:r>
          </a:p>
          <a:p>
            <a:r>
              <a:rPr lang="en-US" dirty="0" smtClean="0"/>
              <a:t>_set	Identifies the case and 3 controls that make up a set</a:t>
            </a:r>
          </a:p>
          <a:p>
            <a:r>
              <a:rPr lang="en-US" dirty="0" smtClean="0"/>
              <a:t>_time	Matching follow-up time, defined by when case occurred.  Note that for the “controls” this is not the same as the “time” variable.</a:t>
            </a:r>
          </a:p>
          <a:p>
            <a:endParaRPr lang="en-US" dirty="0" smtClean="0"/>
          </a:p>
          <a:p>
            <a:r>
              <a:rPr lang="en-US" dirty="0" smtClean="0"/>
              <a:t>The listing</a:t>
            </a:r>
            <a:r>
              <a:rPr lang="en-US" baseline="0" dirty="0" smtClean="0"/>
              <a:t> is organized by _set number.  The first four observations constitute the first set, with a case (id 950) that occurred at 0.0246 years and 3 controls (ids 907, 75, 74) randomly selected from those still under observation at that time.</a:t>
            </a:r>
          </a:p>
          <a:p>
            <a:endParaRPr lang="en-US" baseline="0" dirty="0" smtClean="0"/>
          </a:p>
          <a:p>
            <a:r>
              <a:rPr lang="en-US" baseline="0" dirty="0" smtClean="0"/>
              <a:t>The next four observations constitute the second set (_set = 2) with id 213 as the defining case at time 0.0246 years.  [Note that Stata had to randomly assign which was first and second since cases occurred with same follow-up time.]</a:t>
            </a:r>
          </a:p>
          <a:p>
            <a:endParaRPr lang="en-US" baseline="0" dirty="0" smtClean="0"/>
          </a:p>
          <a:p>
            <a:r>
              <a:rPr lang="en-US" baseline="0" dirty="0" smtClean="0"/>
              <a:t>Obs 9-12 are the third set with id 922 as the defining case at time 0.0520 years.</a:t>
            </a:r>
          </a:p>
          <a:p>
            <a:endParaRPr lang="en-US" baseline="0" dirty="0" smtClean="0"/>
          </a:p>
          <a:p>
            <a:r>
              <a:rPr lang="en-US" baseline="0" dirty="0" smtClean="0"/>
              <a:t>A participant selected as a control for a case occurring at an earlier timepoint can go on to become a case at a later timepoint.</a:t>
            </a:r>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53</a:t>
            </a:fld>
            <a:endParaRPr lang="en-US" dirty="0"/>
          </a:p>
        </p:txBody>
      </p:sp>
    </p:spTree>
    <p:extLst>
      <p:ext uri="{BB962C8B-B14F-4D97-AF65-F5344CB8AC3E}">
        <p14:creationId xmlns:p14="http://schemas.microsoft.com/office/powerpoint/2010/main" val="26476287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Case-control studies can yield odds ratios</a:t>
            </a:r>
            <a:r>
              <a:rPr lang="en-US" baseline="0" dirty="0" smtClean="0"/>
              <a:t> which are estimates of risk ratios or rate ratio.  How about risk or rate difference, i.e., difference measures of association?  Can you they be derived from case-controls studies?  </a:t>
            </a:r>
          </a:p>
          <a:p>
            <a:endParaRPr lang="en-US" baseline="0" dirty="0" smtClean="0"/>
          </a:p>
          <a:p>
            <a:r>
              <a:rPr lang="en-US" baseline="0" dirty="0" smtClean="0"/>
              <a:t>The answer depends on the sampling design.  If a random sample is obtained at baseline (i.e. case-cohort design) and the sampling scheme is known, then absolute risk differences can be estimated with proper weighting of the contributions from the cases and the random sub-cohort.   </a:t>
            </a:r>
          </a:p>
          <a:p>
            <a:endParaRPr lang="en-US" baseline="0" dirty="0" smtClean="0"/>
          </a:p>
          <a:p>
            <a:pPr algn="l"/>
            <a:r>
              <a:rPr lang="en-US" baseline="0" dirty="0" smtClean="0"/>
              <a:t>With incidence sampling, this is theoretically possible if you know the sampling fractions every time you select cases.  Nonetheless, this is computationally complex and almost never done in practice.  See Langholz and Borgan.  Estimation of absolute risk from case-control data.  Biometrics 1997 for methodologic work.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54</a:t>
            </a:fld>
            <a:endParaRPr lang="en-US" dirty="0"/>
          </a:p>
        </p:txBody>
      </p:sp>
    </p:spTree>
    <p:extLst>
      <p:ext uri="{BB962C8B-B14F-4D97-AF65-F5344CB8AC3E}">
        <p14:creationId xmlns:p14="http://schemas.microsoft.com/office/powerpoint/2010/main" val="6932654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55</a:t>
            </a:fld>
            <a:endParaRPr lang="en-US" dirty="0"/>
          </a:p>
        </p:txBody>
      </p:sp>
    </p:spTree>
    <p:extLst>
      <p:ext uri="{BB962C8B-B14F-4D97-AF65-F5344CB8AC3E}">
        <p14:creationId xmlns:p14="http://schemas.microsoft.com/office/powerpoint/2010/main" val="42205054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Kaplan-Meier</a:t>
            </a:r>
            <a:r>
              <a:rPr lang="en-US" baseline="0" dirty="0" smtClean="0"/>
              <a:t> estimate of incident diabetes by lactate quartile derived from the case-cohort sample.  You might wonder how this was done if we did not have the full experience of the cohort to analyze.  How could we perform a Kaplan-Meier estimation, which you know how to do, without data on everyone?</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56</a:t>
            </a:fld>
            <a:endParaRPr lang="en-US" dirty="0"/>
          </a:p>
        </p:txBody>
      </p:sp>
    </p:spTree>
    <p:extLst>
      <p:ext uri="{BB962C8B-B14F-4D97-AF65-F5344CB8AC3E}">
        <p14:creationId xmlns:p14="http://schemas.microsoft.com/office/powerpoint/2010/main" val="31567505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r>
              <a:rPr lang="en-US" dirty="0" smtClean="0"/>
              <a:t>The measures</a:t>
            </a:r>
            <a:r>
              <a:rPr lang="en-US" baseline="0" dirty="0" smtClean="0"/>
              <a:t> of disease occurrence, cumulative incidence and rates, can be derived by appropriately weighting the case and sub-cohort observations.  </a:t>
            </a:r>
          </a:p>
          <a:p>
            <a:endParaRPr lang="en-US" baseline="0" dirty="0" smtClean="0"/>
          </a:p>
        </p:txBody>
      </p:sp>
    </p:spTree>
    <p:extLst>
      <p:ext uri="{BB962C8B-B14F-4D97-AF65-F5344CB8AC3E}">
        <p14:creationId xmlns:p14="http://schemas.microsoft.com/office/powerpoint/2010/main" val="6657761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t>To calculate cumulative incidence, we need to know the follow-up time and status for each participant.  In the schematic here, we have</a:t>
            </a:r>
            <a:r>
              <a:rPr lang="en-US" sz="1000" baseline="0" dirty="0" smtClean="0"/>
              <a:t> assumed that 100% of the incident cases in the fixed cohort were included in the case-cohort study, so we have that information for cases.  We also have that information for the sub-cohort that was randomly sampled from the baseline cohort to serve as controls.  If 5% of the cohort was included in the controls, then we assume that the experience of the other 95% is the same as the 5% sample.  With this assumption, we can estimate how many from the total cohort are still in follow-up at the time each case occurs — and therefore calculate cumulative incidence.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If the study only included a random sample of the cases, we can extend this logic to estimate the status of cases throughout the study follow-up.    </a:t>
            </a:r>
            <a:endParaRPr lang="en-US" sz="1000" dirty="0"/>
          </a:p>
        </p:txBody>
      </p:sp>
    </p:spTree>
    <p:extLst>
      <p:ext uri="{BB962C8B-B14F-4D97-AF65-F5344CB8AC3E}">
        <p14:creationId xmlns:p14="http://schemas.microsoft.com/office/powerpoint/2010/main" val="25236471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a fixed cohort</a:t>
            </a:r>
            <a:r>
              <a:rPr lang="en-US" baseline="0" dirty="0" smtClean="0"/>
              <a:t> study base, b</a:t>
            </a:r>
            <a:r>
              <a:rPr lang="en-US" dirty="0" smtClean="0"/>
              <a:t>oth case-cohort and incidence</a:t>
            </a:r>
            <a:r>
              <a:rPr lang="en-US" baseline="0" dirty="0" smtClean="0"/>
              <a:t> </a:t>
            </a:r>
            <a:r>
              <a:rPr lang="en-US" dirty="0" smtClean="0"/>
              <a:t>density sampling require foresight.  What if you did not have this foresight?</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59</a:t>
            </a:fld>
            <a:endParaRPr lang="en-US" dirty="0"/>
          </a:p>
        </p:txBody>
      </p:sp>
    </p:spTree>
    <p:extLst>
      <p:ext uri="{BB962C8B-B14F-4D97-AF65-F5344CB8AC3E}">
        <p14:creationId xmlns:p14="http://schemas.microsoft.com/office/powerpoint/2010/main" val="3813145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6C230B6C-EAEA-4727-A99B-368E7A722F40}" type="slidenum">
              <a:rPr lang="en-US" altLang="en-US" smtClean="0"/>
              <a:pPr/>
              <a:t>6</a:t>
            </a:fld>
            <a:endParaRPr lang="en-US" altLang="en-US" dirty="0"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altLang="en-US" dirty="0" smtClean="0"/>
              <a:t>For example, if the investigators had selected only ~2 controls per case (a total of 1864), the calculated “probability” of a fracture would go up to 0.40.  Doing the math in this example illustrates the general principle that disease occurrence, either prevalence or incidence, cannot be simply estimated from the</a:t>
            </a:r>
            <a:r>
              <a:rPr lang="en-US" altLang="en-US" baseline="0" dirty="0" smtClean="0"/>
              <a:t> nominal data in a</a:t>
            </a:r>
            <a:r>
              <a:rPr lang="en-US" altLang="en-US" dirty="0" smtClean="0"/>
              <a:t> case-control design.  Just by changing</a:t>
            </a:r>
            <a:r>
              <a:rPr lang="en-US" altLang="en-US" baseline="0" dirty="0" smtClean="0"/>
              <a:t> the number of controls, the investigator could artificially alter the probability of disease, by exposure.  </a:t>
            </a:r>
          </a:p>
          <a:p>
            <a:endParaRPr lang="en-US" altLang="en-US" baseline="0" dirty="0" smtClean="0"/>
          </a:p>
          <a:p>
            <a:r>
              <a:rPr lang="en-US" altLang="en-US" baseline="0" dirty="0" smtClean="0"/>
              <a:t>Similarly, if we try to calculate “odds” of a fracture in the exposed group we have 65/99 in this slide and 65/198 in the previous slide, just by changing the number of controls in the study.</a:t>
            </a:r>
          </a:p>
          <a:p>
            <a:endParaRPr lang="en-US" altLang="en-US" baseline="0" dirty="0" smtClean="0"/>
          </a:p>
          <a:p>
            <a:r>
              <a:rPr lang="en-US" altLang="en-US" baseline="0" dirty="0" smtClean="0"/>
              <a:t>Not only can we not estimate the measure of disease occurrence, we, of course, cannot estimate the measure of disease association.  This is because it makes no sense to compare two non-sensical measures of disease occurrence.  </a:t>
            </a:r>
            <a:endParaRPr lang="en-US" altLang="en-US" dirty="0" smtClean="0"/>
          </a:p>
        </p:txBody>
      </p:sp>
    </p:spTree>
    <p:extLst>
      <p:ext uri="{BB962C8B-B14F-4D97-AF65-F5344CB8AC3E}">
        <p14:creationId xmlns:p14="http://schemas.microsoft.com/office/powerpoint/2010/main" val="14482181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7FAA8407-4F0B-4EFB-B927-CBF7B17BD63F}" type="slidenum">
              <a:rPr lang="en-US" altLang="en-US" smtClean="0"/>
              <a:pPr/>
              <a:t>60</a:t>
            </a:fld>
            <a:endParaRPr lang="en-US" altLang="en-US" dirty="0" smtClean="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r>
              <a:rPr lang="en-US" altLang="en-US" dirty="0" smtClean="0"/>
              <a:t>This gets us to the last scenario on the fixed cohort</a:t>
            </a:r>
            <a:r>
              <a:rPr lang="en-US" altLang="en-US" baseline="0" dirty="0" smtClean="0"/>
              <a:t> table we showed earlier.  </a:t>
            </a:r>
            <a:r>
              <a:rPr lang="en-US" altLang="en-US" dirty="0" smtClean="0"/>
              <a:t>By sampling incident cases and prevalent non-cases in a fixed cohort, the OR is a close approximation of the risk ratio if the disease incidence is low in all exposure groups.</a:t>
            </a:r>
          </a:p>
          <a:p>
            <a:endParaRPr lang="en-US" altLang="en-US" dirty="0" smtClean="0"/>
          </a:p>
        </p:txBody>
      </p:sp>
    </p:spTree>
    <p:extLst>
      <p:ext uri="{BB962C8B-B14F-4D97-AF65-F5344CB8AC3E}">
        <p14:creationId xmlns:p14="http://schemas.microsoft.com/office/powerpoint/2010/main" val="38208991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is the schematic</a:t>
            </a:r>
            <a:r>
              <a:rPr lang="en-US" altLang="en-US" baseline="0" dirty="0" smtClean="0"/>
              <a:t> showing the</a:t>
            </a:r>
            <a:r>
              <a:rPr lang="en-US" altLang="en-US" dirty="0" smtClean="0"/>
              <a:t> last of the methods of sampling controls for a case-control study in a fixed cohort</a:t>
            </a:r>
            <a:r>
              <a:rPr lang="en-US" altLang="en-US" baseline="0" dirty="0" smtClean="0"/>
              <a:t> </a:t>
            </a:r>
            <a:r>
              <a:rPr lang="en-US" altLang="en-US" dirty="0" smtClean="0"/>
              <a:t>that we have described earlier.  This design</a:t>
            </a:r>
            <a:r>
              <a:rPr lang="en-US" altLang="en-US" baseline="0" dirty="0" smtClean="0"/>
              <a:t> was the original design popularized for case-control studies when they came to prominence in the 1950’s (although many did not use only incident cases; many studies actually just used prevalent cases).   The control sampling scheme here is to sample among those individuals still standing who have not developed the disease after all of cases have been identified.   The scheme has been called many things including </a:t>
            </a:r>
            <a:r>
              <a:rPr kumimoji="0" lang="en-US" sz="1200" b="0" i="0" u="none" strike="noStrike" cap="none" normalizeH="0" baseline="0" dirty="0" smtClean="0">
                <a:ln>
                  <a:noFill/>
                </a:ln>
                <a:solidFill>
                  <a:schemeClr val="tx1"/>
                </a:solidFill>
                <a:effectLst/>
                <a:latin typeface="Times New Roman" pitchFamily="18" charset="0"/>
              </a:rPr>
              <a:t>“cumulative”, “epidemic”, “exclusive”, and “traditional” control sampling.   We like the phrase “prevalent controls” although concede that it is not commonly used.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cap="none" normalizeH="0" baseline="0" dirty="0" smtClean="0">
              <a:ln>
                <a:noFill/>
              </a:ln>
              <a:solidFill>
                <a:schemeClr val="tx1"/>
              </a:solidFill>
              <a:effectLst/>
              <a:latin typeface="Times New Roman" pitchFamily="18" charset="0"/>
            </a:endParaRPr>
          </a:p>
          <a:p>
            <a:r>
              <a:rPr lang="en-US" altLang="en-US" dirty="0" smtClean="0"/>
              <a:t>As we will explain</a:t>
            </a:r>
            <a:r>
              <a:rPr lang="en-US" altLang="en-US" baseline="0" dirty="0" smtClean="0"/>
              <a:t>, this control sampling scheme is now appreciated to be </a:t>
            </a:r>
            <a:r>
              <a:rPr lang="en-US" altLang="en-US" dirty="0" smtClean="0"/>
              <a:t>the least desirable and becoming less common now that researchers are becoming more sophisticated about case-control design.</a:t>
            </a:r>
          </a:p>
          <a:p>
            <a:endParaRPr lang="en-US" altLang="en-US" dirty="0" smtClean="0"/>
          </a:p>
          <a:p>
            <a:r>
              <a:rPr lang="en-US" altLang="en-US" dirty="0" smtClean="0"/>
              <a:t>The schema illustrates the now classic “rare disease” assumption in context with case-control studies that many out-of-date textbooks espouse.  It</a:t>
            </a:r>
            <a:r>
              <a:rPr lang="en-US" altLang="en-US" baseline="0" dirty="0" smtClean="0"/>
              <a:t> used to be said this was the only scenario for case-control studies to provide a useful measure of association.  The scenario is that selection of prevalent controls (at one point in time after all of the cases are identified) will yield an OR</a:t>
            </a:r>
            <a:r>
              <a:rPr lang="en-US" altLang="en-US" dirty="0" smtClean="0"/>
              <a:t> which “closely approximates” the risk </a:t>
            </a:r>
            <a:r>
              <a:rPr lang="en-US" altLang="en-US" dirty="0" smtClean="0">
                <a:solidFill>
                  <a:schemeClr val="tx1"/>
                </a:solidFill>
              </a:rPr>
              <a:t>ratio </a:t>
            </a:r>
            <a:r>
              <a:rPr lang="en-US" altLang="en-US" u="none" dirty="0" smtClean="0">
                <a:solidFill>
                  <a:schemeClr val="tx1"/>
                </a:solidFill>
              </a:rPr>
              <a:t>(also called the </a:t>
            </a:r>
            <a:r>
              <a:rPr lang="en-US" altLang="en-US" sz="1200" b="0" u="none" dirty="0" smtClean="0">
                <a:solidFill>
                  <a:schemeClr val="tx1"/>
                </a:solidFill>
              </a:rPr>
              <a:t>cumulative incidence ratio)</a:t>
            </a:r>
            <a:r>
              <a:rPr lang="en-US" altLang="en-US" b="0" u="none" dirty="0" smtClean="0">
                <a:solidFill>
                  <a:schemeClr val="tx1"/>
                </a:solidFill>
              </a:rPr>
              <a:t> </a:t>
            </a:r>
            <a:r>
              <a:rPr lang="en-US" altLang="en-US" dirty="0" smtClean="0">
                <a:solidFill>
                  <a:schemeClr val="tx1"/>
                </a:solidFill>
              </a:rPr>
              <a:t>only if the incidence </a:t>
            </a:r>
            <a:r>
              <a:rPr lang="en-US" altLang="en-US" dirty="0" smtClean="0"/>
              <a:t>is low or rare in all exposure groups. </a:t>
            </a:r>
          </a:p>
          <a:p>
            <a:endParaRPr lang="en-US" altLang="en-US" dirty="0" smtClean="0"/>
          </a:p>
          <a:p>
            <a:r>
              <a:rPr lang="en-US" altLang="en-US" dirty="0" smtClean="0"/>
              <a:t>Note that the</a:t>
            </a:r>
            <a:r>
              <a:rPr lang="en-US" altLang="en-US" baseline="0" dirty="0" smtClean="0"/>
              <a:t> OR is a </a:t>
            </a:r>
            <a:r>
              <a:rPr lang="en-US" altLang="en-US" i="1" baseline="0" dirty="0" smtClean="0"/>
              <a:t>close approximation</a:t>
            </a:r>
            <a:r>
              <a:rPr lang="en-US" altLang="en-US" baseline="0" dirty="0" smtClean="0"/>
              <a:t> of the risk ratio when disease incidence is low in all exposure groups.  However, it is never an </a:t>
            </a:r>
            <a:r>
              <a:rPr lang="en-US" altLang="en-US" i="1" baseline="0" dirty="0" smtClean="0"/>
              <a:t>unbi</a:t>
            </a:r>
            <a:r>
              <a:rPr lang="en-US" altLang="en-US" i="1" dirty="0" smtClean="0"/>
              <a:t>ased estimate</a:t>
            </a:r>
            <a:r>
              <a:rPr lang="en-US" altLang="en-US" i="0" dirty="0" smtClean="0"/>
              <a:t>, but will always be further from 1.0 than the risk ratio, if exposure</a:t>
            </a:r>
            <a:r>
              <a:rPr lang="en-US" altLang="en-US" i="0" baseline="0" dirty="0" smtClean="0"/>
              <a:t> and disease are associated, i.e. if risk ratio ≠ </a:t>
            </a:r>
            <a:r>
              <a:rPr lang="en-US" altLang="en-US" dirty="0" smtClean="0"/>
              <a:t>1.0.  And, if disease</a:t>
            </a:r>
            <a:r>
              <a:rPr lang="en-US" altLang="en-US" baseline="0" dirty="0" smtClean="0"/>
              <a:t> incidence is not low, the OR is not a close approximation of the risk ratio.</a:t>
            </a:r>
            <a:r>
              <a:rPr lang="en-US" altLang="en-US" dirty="0" smtClean="0"/>
              <a:t>  It is also not what statisticians call a “consistent” estimate.   See the Additional Material Slides</a:t>
            </a:r>
            <a:r>
              <a:rPr lang="en-US" altLang="en-US" baseline="0" dirty="0" smtClean="0"/>
              <a:t> for the difference between unbiased and consistent.</a:t>
            </a:r>
            <a:endParaRPr lang="en-US" altLang="en-US" dirty="0" smtClean="0"/>
          </a:p>
          <a:p>
            <a:endParaRPr lang="en-US" altLang="en-US" dirty="0" smtClean="0"/>
          </a:p>
          <a:p>
            <a:r>
              <a:rPr lang="en-US" altLang="en-US" dirty="0" smtClean="0"/>
              <a:t>Note that unlike the case-cohort and the case-control with incidence density sampling designs in a fixed cohort, no case can be included in the control group. Because the cases are excluded, the control group can no longer represent the entire baseline population of the cohort.  </a:t>
            </a:r>
          </a:p>
          <a:p>
            <a:endParaRPr lang="en-US" altLang="en-US" dirty="0" smtClean="0"/>
          </a:p>
          <a:p>
            <a:r>
              <a:rPr lang="en-US" altLang="en-US" dirty="0" smtClean="0"/>
              <a:t>As an example, this design is used in the investigation of diarrheal epidemics after social gatherings.  Cases are closely interrogated for what they ate and a sample of controls (non-cases), taken after the dust has settled and no more cases are occurring, is also closely interrogated.  Whether the OR will be a close approximation of the risk ratio in this setting depends on the incidence of GI illness in the exposed and unexposed.</a:t>
            </a:r>
          </a:p>
          <a:p>
            <a:endParaRPr lang="en-US" dirty="0" smtClean="0"/>
          </a:p>
          <a:p>
            <a:r>
              <a:rPr lang="en-US" dirty="0" smtClean="0"/>
              <a:t>This design may appear attractive to the neophyte.</a:t>
            </a:r>
            <a:r>
              <a:rPr lang="en-US" baseline="0" dirty="0" smtClean="0"/>
              <a:t> </a:t>
            </a:r>
            <a:r>
              <a:rPr lang="en-US" dirty="0" smtClean="0"/>
              <a:t>This is because </a:t>
            </a:r>
            <a:r>
              <a:rPr lang="en-US" baseline="0" dirty="0" smtClean="0"/>
              <a:t>sometimes there is the belief that waiting until t</a:t>
            </a:r>
            <a:r>
              <a:rPr lang="en-US" dirty="0" smtClean="0"/>
              <a:t>he “end of a study” is the best way to</a:t>
            </a:r>
            <a:r>
              <a:rPr lang="en-US" baseline="0" dirty="0" smtClean="0"/>
              <a:t> find individuals who definitely do not have the disease (outcome) in question.  But this is a false sense of security in that these individuals, for all we know, develop the disease the next day after the end of the study.  In other words, there is not a guarantee that these persons will never get the disease in question.  </a:t>
            </a:r>
            <a:r>
              <a:rPr lang="en-US" dirty="0" smtClean="0"/>
              <a:t>  </a:t>
            </a:r>
          </a:p>
          <a:p>
            <a:endParaRPr lang="en-US" dirty="0" smtClean="0"/>
          </a:p>
          <a:p>
            <a:r>
              <a:rPr lang="en-US" dirty="0" smtClean="0"/>
              <a:t>In any case, if we can disabuse ourselves of</a:t>
            </a:r>
            <a:r>
              <a:rPr lang="en-US" baseline="0" dirty="0" smtClean="0"/>
              <a:t> the idea that what we want in case-control studies is a sample of cases and a sample of non-cases, we can more easily understand why this study design is not what we want.  What we want when we sample “controls” is a means of estimating the other ratio that is needed to complete our estimation of either a risk ratio (we need </a:t>
            </a:r>
            <a:r>
              <a:rPr lang="en-US" altLang="en-US" baseline="0" dirty="0" smtClean="0"/>
              <a:t>N</a:t>
            </a:r>
            <a:r>
              <a:rPr lang="en-US" altLang="en-US" baseline="-25000" dirty="0" smtClean="0"/>
              <a:t>1</a:t>
            </a:r>
            <a:r>
              <a:rPr lang="en-US" altLang="en-US" baseline="0" dirty="0" smtClean="0"/>
              <a:t>/N</a:t>
            </a:r>
            <a:r>
              <a:rPr lang="en-US" altLang="en-US" baseline="-25000" dirty="0" smtClean="0"/>
              <a:t>0</a:t>
            </a:r>
            <a:r>
              <a:rPr lang="en-US" altLang="en-US" baseline="0" dirty="0" smtClean="0"/>
              <a:t>) o</a:t>
            </a:r>
            <a:r>
              <a:rPr lang="en-US" baseline="0" dirty="0" smtClean="0"/>
              <a:t>r a hazard ratio (we need some estimate of </a:t>
            </a:r>
            <a:r>
              <a:rPr lang="en-US" altLang="en-US" baseline="0" dirty="0" smtClean="0"/>
              <a:t>N</a:t>
            </a:r>
            <a:r>
              <a:rPr lang="en-US" altLang="en-US" baseline="-25000" dirty="0" smtClean="0"/>
              <a:t>1</a:t>
            </a:r>
            <a:r>
              <a:rPr lang="en-US" altLang="en-US" baseline="0" dirty="0" smtClean="0"/>
              <a:t>T</a:t>
            </a:r>
            <a:r>
              <a:rPr lang="en-US" altLang="en-US" baseline="-25000" dirty="0" smtClean="0"/>
              <a:t>1</a:t>
            </a:r>
            <a:r>
              <a:rPr lang="en-US" altLang="en-US" baseline="0" dirty="0" smtClean="0"/>
              <a:t> / N</a:t>
            </a:r>
            <a:r>
              <a:rPr lang="en-US" altLang="en-US" baseline="-25000" dirty="0" smtClean="0"/>
              <a:t>0</a:t>
            </a:r>
            <a:r>
              <a:rPr lang="en-US" altLang="en-US" baseline="0" dirty="0" smtClean="0"/>
              <a:t>T</a:t>
            </a:r>
            <a:r>
              <a:rPr lang="en-US" altLang="en-US" baseline="-25000" dirty="0" smtClean="0"/>
              <a:t>0</a:t>
            </a:r>
            <a:r>
              <a:rPr lang="en-US" altLang="en-US" baseline="0" dirty="0" smtClean="0"/>
              <a:t>).</a:t>
            </a:r>
            <a:r>
              <a:rPr lang="en-US" baseline="0" dirty="0" smtClean="0"/>
              <a:t>   </a:t>
            </a:r>
            <a:endParaRPr lang="en-US" dirty="0" smtClean="0"/>
          </a:p>
          <a:p>
            <a:endParaRPr lang="en-US" dirty="0" smtClean="0"/>
          </a:p>
          <a:p>
            <a:endParaRPr lang="en-US" dirty="0" smtClean="0"/>
          </a:p>
        </p:txBody>
      </p:sp>
    </p:spTree>
    <p:extLst>
      <p:ext uri="{BB962C8B-B14F-4D97-AF65-F5344CB8AC3E}">
        <p14:creationId xmlns:p14="http://schemas.microsoft.com/office/powerpoint/2010/main" val="27144346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B17546CD-507F-4452-AE31-459161DEA4D1}" type="slidenum">
              <a:rPr lang="en-US" altLang="en-US" smtClean="0"/>
              <a:pPr/>
              <a:t>62</a:t>
            </a:fld>
            <a:endParaRPr lang="en-US" altLang="en-US" dirty="0" smtClean="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r>
              <a:rPr lang="en-US" altLang="en-US" dirty="0" smtClean="0"/>
              <a:t>We will now show why this design is not able to yield an unbiased estimate of the risk ratio.</a:t>
            </a:r>
            <a:r>
              <a:rPr lang="en-US" altLang="en-US" baseline="0" dirty="0" smtClean="0"/>
              <a:t>  The first ratio (E</a:t>
            </a:r>
            <a:r>
              <a:rPr lang="en-US" altLang="en-US" baseline="-25000" dirty="0" smtClean="0"/>
              <a:t>1</a:t>
            </a:r>
            <a:r>
              <a:rPr lang="en-US" altLang="en-US" baseline="0" dirty="0" smtClean="0"/>
              <a:t>/E</a:t>
            </a:r>
            <a:r>
              <a:rPr lang="en-US" altLang="en-US" baseline="-25000" dirty="0" smtClean="0"/>
              <a:t>0</a:t>
            </a:r>
            <a:r>
              <a:rPr lang="en-US" altLang="en-US" baseline="0" dirty="0" smtClean="0"/>
              <a:t>) can be obtained, as it can in any case-control study which selects incident cases, but the problem is in the second ratio (N</a:t>
            </a:r>
            <a:r>
              <a:rPr lang="en-US" altLang="en-US" baseline="-25000" dirty="0" smtClean="0"/>
              <a:t>1</a:t>
            </a:r>
            <a:r>
              <a:rPr lang="en-US" altLang="en-US" baseline="0" dirty="0" smtClean="0"/>
              <a:t>/N</a:t>
            </a:r>
            <a:r>
              <a:rPr lang="en-US" altLang="en-US" baseline="-25000" dirty="0" smtClean="0"/>
              <a:t>0</a:t>
            </a:r>
            <a:r>
              <a:rPr lang="en-US" altLang="en-US" baseline="0" dirty="0" smtClean="0"/>
              <a:t>) needed to estimate the risk ratio.</a:t>
            </a:r>
            <a:endParaRPr lang="en-US" altLang="en-US" dirty="0" smtClean="0"/>
          </a:p>
          <a:p>
            <a:endParaRPr lang="en-US" altLang="en-US" dirty="0" smtClean="0"/>
          </a:p>
          <a:p>
            <a:r>
              <a:rPr lang="en-US" altLang="en-US" dirty="0" smtClean="0"/>
              <a:t>The ratio of exposed to unexposed in the whole cohort can only be estimated by a sample of everyone at the beginning of follow-up, not just those who remain non-cases at the end of follow-up.   </a:t>
            </a:r>
          </a:p>
        </p:txBody>
      </p:sp>
    </p:spTree>
    <p:extLst>
      <p:ext uri="{BB962C8B-B14F-4D97-AF65-F5344CB8AC3E}">
        <p14:creationId xmlns:p14="http://schemas.microsoft.com/office/powerpoint/2010/main" val="37520690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p:spPr>
        <p:txBody>
          <a:bodyPr/>
          <a:lstStyle/>
          <a:p>
            <a:fld id="{0D6152F1-C1F7-40C2-A7FA-88947C3D3847}" type="slidenum">
              <a:rPr lang="en-US" altLang="en-US" smtClean="0"/>
              <a:pPr/>
              <a:t>63</a:t>
            </a:fld>
            <a:endParaRPr lang="en-US" altLang="en-US" dirty="0" smtClean="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r>
              <a:rPr lang="en-US" altLang="en-US" dirty="0" smtClean="0"/>
              <a:t>Back to the 2 x 2 table notation for a cohort study, now with the “No disease” column values indicated.  For an unbiased estimate</a:t>
            </a:r>
            <a:r>
              <a:rPr lang="en-US" altLang="en-US" baseline="0" dirty="0" smtClean="0"/>
              <a:t> of the risk ratio, we have E</a:t>
            </a:r>
            <a:r>
              <a:rPr lang="en-US" altLang="en-US" baseline="-25000" dirty="0" smtClean="0"/>
              <a:t>1</a:t>
            </a:r>
            <a:r>
              <a:rPr lang="en-US" altLang="en-US" baseline="0" dirty="0" smtClean="0"/>
              <a:t> to E</a:t>
            </a:r>
            <a:r>
              <a:rPr lang="en-US" altLang="en-US" baseline="-25000" dirty="0" smtClean="0"/>
              <a:t>0</a:t>
            </a:r>
            <a:r>
              <a:rPr lang="en-US" altLang="en-US" baseline="0" dirty="0" smtClean="0"/>
              <a:t>, and we want an estimate of the ratio of N</a:t>
            </a:r>
            <a:r>
              <a:rPr lang="en-US" altLang="en-US" baseline="-25000" dirty="0" smtClean="0"/>
              <a:t>1</a:t>
            </a:r>
            <a:r>
              <a:rPr lang="en-US" altLang="en-US" baseline="0" dirty="0" smtClean="0"/>
              <a:t> to N</a:t>
            </a:r>
            <a:r>
              <a:rPr lang="en-US" altLang="en-US" baseline="-25000" dirty="0" smtClean="0"/>
              <a:t>0</a:t>
            </a:r>
            <a:r>
              <a:rPr lang="en-US" altLang="en-US" baseline="0" dirty="0" smtClean="0"/>
              <a:t>.  However, if we sample “Non-cases” in a fixed cohort for our controls, we can only get the ratio of N</a:t>
            </a:r>
            <a:r>
              <a:rPr lang="en-US" altLang="en-US" baseline="-25000" dirty="0" smtClean="0"/>
              <a:t>1</a:t>
            </a:r>
            <a:r>
              <a:rPr lang="en-US" altLang="en-US" baseline="0" dirty="0" smtClean="0"/>
              <a:t>-E</a:t>
            </a:r>
            <a:r>
              <a:rPr lang="en-US" altLang="en-US" baseline="-25000" dirty="0" smtClean="0"/>
              <a:t>1</a:t>
            </a:r>
            <a:r>
              <a:rPr lang="en-US" altLang="en-US" baseline="0" dirty="0" smtClean="0"/>
              <a:t> to N</a:t>
            </a:r>
            <a:r>
              <a:rPr lang="en-US" altLang="en-US" baseline="-25000" dirty="0" smtClean="0"/>
              <a:t>0</a:t>
            </a:r>
            <a:r>
              <a:rPr lang="en-US" altLang="en-US" baseline="0" dirty="0" smtClean="0"/>
              <a:t>-E</a:t>
            </a:r>
            <a:r>
              <a:rPr lang="en-US" altLang="en-US" baseline="-25000" dirty="0" smtClean="0"/>
              <a:t>0</a:t>
            </a:r>
            <a:r>
              <a:rPr lang="en-US" altLang="en-US" baseline="0" dirty="0" smtClean="0"/>
              <a:t>.</a:t>
            </a:r>
            <a:endParaRPr lang="en-US" altLang="en-US" dirty="0" smtClean="0"/>
          </a:p>
        </p:txBody>
      </p:sp>
    </p:spTree>
    <p:extLst>
      <p:ext uri="{BB962C8B-B14F-4D97-AF65-F5344CB8AC3E}">
        <p14:creationId xmlns:p14="http://schemas.microsoft.com/office/powerpoint/2010/main" val="18733856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p:spPr>
        <p:txBody>
          <a:bodyPr/>
          <a:lstStyle/>
          <a:p>
            <a:fld id="{F3DEA407-605E-45B7-A41A-EA16A8987E1A}" type="slidenum">
              <a:rPr lang="en-US" altLang="en-US" smtClean="0"/>
              <a:pPr/>
              <a:t>64</a:t>
            </a:fld>
            <a:endParaRPr lang="en-US" altLang="en-US" dirty="0" smtClean="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r>
              <a:rPr lang="en-US" altLang="en-US" dirty="0" smtClean="0"/>
              <a:t>If the disease only removes a few persons from the original cohort relative to the total number, the ratio of exposure in those remaining will stay close to the original ratio at baseline.  It follows that estimating N</a:t>
            </a:r>
            <a:r>
              <a:rPr lang="en-US" altLang="en-US" baseline="-25000" dirty="0" smtClean="0"/>
              <a:t>1</a:t>
            </a:r>
            <a:r>
              <a:rPr lang="en-US" altLang="en-US" dirty="0" smtClean="0"/>
              <a:t>/N</a:t>
            </a:r>
            <a:r>
              <a:rPr lang="en-US" altLang="en-US" baseline="-25000" dirty="0" smtClean="0"/>
              <a:t>0 </a:t>
            </a:r>
            <a:r>
              <a:rPr lang="en-US" altLang="en-US" dirty="0" smtClean="0"/>
              <a:t>by using non-case controls becomes increasingly closer as the number removed by the disease (i.e., becoming a case) is smaller.   </a:t>
            </a:r>
          </a:p>
          <a:p>
            <a:endParaRPr lang="en-US" altLang="en-US" dirty="0" smtClean="0"/>
          </a:p>
          <a:p>
            <a:r>
              <a:rPr lang="en-US" altLang="en-US" dirty="0" smtClean="0"/>
              <a:t>This</a:t>
            </a:r>
            <a:r>
              <a:rPr lang="en-US" altLang="en-US" baseline="0" dirty="0" smtClean="0"/>
              <a:t> is called the</a:t>
            </a:r>
            <a:r>
              <a:rPr lang="en-US" altLang="en-US" dirty="0" smtClean="0"/>
              <a:t> “rare disease assumption”.  It says that if the incidence of the disease under study is assumed</a:t>
            </a:r>
            <a:r>
              <a:rPr lang="en-US" altLang="en-US" baseline="0" dirty="0" smtClean="0"/>
              <a:t> </a:t>
            </a:r>
            <a:r>
              <a:rPr lang="en-US" altLang="en-US" dirty="0" smtClean="0"/>
              <a:t>low in all</a:t>
            </a:r>
            <a:r>
              <a:rPr lang="en-US" altLang="en-US" baseline="0" dirty="0" smtClean="0"/>
              <a:t> exposure groups,</a:t>
            </a:r>
            <a:r>
              <a:rPr lang="en-US" altLang="en-US" dirty="0" smtClean="0"/>
              <a:t> the OR from a case-control study with sampling of prevalent controls is a close approximation of the risk ratio.  Although there is no absolute number, less than 10% is often given as a definition of what is meant by “rare.” </a:t>
            </a:r>
          </a:p>
          <a:p>
            <a:endParaRPr lang="en-US" altLang="en-US" dirty="0" smtClean="0"/>
          </a:p>
          <a:p>
            <a:r>
              <a:rPr lang="en-US" altLang="en-US" dirty="0" smtClean="0"/>
              <a:t>This</a:t>
            </a:r>
            <a:r>
              <a:rPr lang="en-US" altLang="en-US" baseline="0" dirty="0" smtClean="0"/>
              <a:t> is similar to the point we made last week that the prevalence odds ratio will be a close approximation of the prevalence ratio if exposure prevalence is low in both the exposed and unexposed groups. </a:t>
            </a:r>
            <a:endParaRPr lang="en-US" altLang="en-US" dirty="0" smtClean="0"/>
          </a:p>
          <a:p>
            <a:endParaRPr lang="en-US" altLang="en-US" dirty="0" smtClean="0"/>
          </a:p>
        </p:txBody>
      </p:sp>
    </p:spTree>
    <p:extLst>
      <p:ext uri="{BB962C8B-B14F-4D97-AF65-F5344CB8AC3E}">
        <p14:creationId xmlns:p14="http://schemas.microsoft.com/office/powerpoint/2010/main" val="42524072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p:spPr>
        <p:txBody>
          <a:bodyPr/>
          <a:lstStyle/>
          <a:p>
            <a:fld id="{3D056088-F089-4B1E-B248-2B33717F0924}" type="slidenum">
              <a:rPr lang="en-US" altLang="en-US" smtClean="0"/>
              <a:pPr/>
              <a:t>65</a:t>
            </a:fld>
            <a:endParaRPr lang="en-US" altLang="en-US" dirty="0" smtClean="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r>
              <a:rPr lang="en-US" altLang="en-US" dirty="0" smtClean="0"/>
              <a:t>However, if we used the participants who were available</a:t>
            </a:r>
            <a:r>
              <a:rPr lang="en-US" altLang="en-US" baseline="0" dirty="0" smtClean="0"/>
              <a:t> at the end of the 2 years who had not yet developed the disease as our controls, the odds ratio we would obtain would be substantially different than 4.0.  </a:t>
            </a:r>
            <a:r>
              <a:rPr lang="en-US" altLang="en-US" dirty="0" smtClean="0"/>
              <a:t>One quarter of the cohort has been diagnosed with disease during the cohort follow-up leaving only 150 of the original 200 left from which to select controls using the prevalent control case-control design.  Since the original cohort was divided 50/50 by exposure and the odds of disease among exposed versus unexposed cases is 4 to 1, the remaining subjects without disease will have a ratio of 60/90 or 2/3 of exposed to unexposed.  In other words, the odds of exposure in the eligible controls will be 2/3 and the odds ratio will be 4 divided by 2/3 = 6.0.  These numbers use everyone in the cohort but</a:t>
            </a:r>
            <a:r>
              <a:rPr lang="en-US" altLang="en-US" baseline="0" dirty="0" smtClean="0"/>
              <a:t> a c</a:t>
            </a:r>
            <a:r>
              <a:rPr lang="en-US" altLang="en-US" dirty="0" smtClean="0"/>
              <a:t>ase-control study would</a:t>
            </a:r>
            <a:r>
              <a:rPr lang="en-US" altLang="en-US" baseline="0" dirty="0" smtClean="0"/>
              <a:t> indeed only use a sample of these 1</a:t>
            </a:r>
            <a:r>
              <a:rPr lang="en-US" altLang="en-US" dirty="0" smtClean="0"/>
              <a:t>50 remaining without disease.  However, </a:t>
            </a:r>
            <a:r>
              <a:rPr lang="en-US" altLang="en-US" baseline="0" dirty="0" smtClean="0"/>
              <a:t> </a:t>
            </a:r>
            <a:r>
              <a:rPr lang="en-US" altLang="en-US" dirty="0" smtClean="0"/>
              <a:t>as they will be sampled independently of exposure status the ratio of 2/3 also applies to any random sample of controls.  Thus, the OR in this example is much larger than the risk ratio and cannot be considered even an approximation of it. </a:t>
            </a:r>
          </a:p>
          <a:p>
            <a:endParaRPr lang="en-US" altLang="en-US" dirty="0" smtClean="0"/>
          </a:p>
          <a:p>
            <a:r>
              <a:rPr lang="en-US" altLang="en-US" dirty="0" smtClean="0"/>
              <a:t>The OR is a valid measure</a:t>
            </a:r>
            <a:r>
              <a:rPr lang="en-US" altLang="en-US" baseline="0" dirty="0" smtClean="0"/>
              <a:t> of association, even with high incidence of disease, but it cannot be interpreted as a ratio of probabilities. People are used to thinking in terms of probabilities, but they are not used to thinking of odds as a measure of disease occurrence.  Thus, it is difficult for most of us to understand the meaning of an odds ratio in the context of high incidence of disease.</a:t>
            </a:r>
            <a:endParaRPr lang="en-US" altLang="en-US" dirty="0" smtClean="0"/>
          </a:p>
        </p:txBody>
      </p:sp>
    </p:spTree>
    <p:extLst>
      <p:ext uri="{BB962C8B-B14F-4D97-AF65-F5344CB8AC3E}">
        <p14:creationId xmlns:p14="http://schemas.microsoft.com/office/powerpoint/2010/main" val="30814566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p:spPr>
        <p:txBody>
          <a:bodyPr/>
          <a:lstStyle/>
          <a:p>
            <a:fld id="{D2480618-D438-4013-AB6B-8323C55278F6}" type="slidenum">
              <a:rPr lang="en-US" altLang="en-US" smtClean="0"/>
              <a:pPr/>
              <a:t>66</a:t>
            </a:fld>
            <a:endParaRPr lang="en-US" altLang="en-US" dirty="0" smtClean="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p:spPr>
        <p:txBody>
          <a:bodyPr/>
          <a:lstStyle/>
          <a:p>
            <a:r>
              <a:rPr lang="en-US" altLang="en-US" dirty="0" smtClean="0"/>
              <a:t>Using the same hypothetical cohort numbers as before but now setting the incidence of disease to be low at 2.5% over</a:t>
            </a:r>
            <a:r>
              <a:rPr lang="en-US" altLang="en-US" baseline="0" dirty="0" smtClean="0"/>
              <a:t> 2 years </a:t>
            </a:r>
            <a:r>
              <a:rPr lang="en-US" altLang="en-US" dirty="0" smtClean="0"/>
              <a:t>(5 out of 200 developed disease), the OR is only slightly higher than the risk ratio for the simple reason that the ratio of exposure in the remaining non-cases is close to 1.0, which is what it was in the whole cohort at baseline.  The somewhat arbitrary rule of thumb of incidence below 10% is sometimes given as what is meant by a “rare disease.”  You can work out for yourself how the OR = 4.57 is arrived at if the incidence were 10% (hint: there will be 16 exposed cases and 4 unexposed cases).   It is debatable whether 4.57 is a good approximation of 4.0, but the point should be clear.</a:t>
            </a:r>
          </a:p>
        </p:txBody>
      </p:sp>
    </p:spTree>
    <p:extLst>
      <p:ext uri="{BB962C8B-B14F-4D97-AF65-F5344CB8AC3E}">
        <p14:creationId xmlns:p14="http://schemas.microsoft.com/office/powerpoint/2010/main" val="10681165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p:spPr>
        <p:txBody>
          <a:bodyPr/>
          <a:lstStyle/>
          <a:p>
            <a:r>
              <a:rPr lang="en-US" altLang="en-US" dirty="0" smtClean="0"/>
              <a:t>Whether or not</a:t>
            </a:r>
            <a:r>
              <a:rPr lang="en-US" altLang="en-US" baseline="0" dirty="0" smtClean="0"/>
              <a:t> the rare disease assumption holds in one’s study (i.e., the assumption is true), there are other problems with this design.  </a:t>
            </a:r>
            <a:r>
              <a:rPr lang="en-US" altLang="en-US" dirty="0" smtClean="0"/>
              <a:t>Over time,</a:t>
            </a:r>
            <a:r>
              <a:rPr lang="en-US" altLang="en-US" baseline="0" dirty="0" smtClean="0"/>
              <a:t> the cohort is subject to l</a:t>
            </a:r>
            <a:r>
              <a:rPr lang="en-US" altLang="en-US" dirty="0" smtClean="0"/>
              <a:t>osses to follow-up and competing events.  Thus, by the end,</a:t>
            </a:r>
            <a:r>
              <a:rPr lang="en-US" altLang="en-US" baseline="0" dirty="0" smtClean="0"/>
              <a:t> the non-cases who are still available to be selected as controls can be said to be “battle-tested”; they have not dropped out or had a competing event.  They may </a:t>
            </a:r>
            <a:r>
              <a:rPr lang="en-US" altLang="en-US" dirty="0" smtClean="0"/>
              <a:t>not be representative of people who actually started the cohort</a:t>
            </a:r>
            <a:r>
              <a:rPr lang="en-US" altLang="en-US" baseline="0" dirty="0" smtClean="0"/>
              <a:t> at time 0.  The result of using such persons as your controls is that the N1-E1/N0-E0 ratio may be systematically different than the N1-E1/N0-E0 of the entire population.  This results in an odds ratio that is “biased” compared to the true odds ratio.  We will formally define what bias is next week.    </a:t>
            </a:r>
          </a:p>
          <a:p>
            <a:endParaRPr lang="en-US" altLang="en-US" baseline="0" dirty="0" smtClean="0"/>
          </a:p>
          <a:p>
            <a:r>
              <a:rPr lang="en-US" altLang="en-US" baseline="0" dirty="0" smtClean="0"/>
              <a:t>This is not to say that drop-out and competing events do not cause problems of bias for the other case-control designs.  The issue is that this potential bias is exacerbated in the “prevalent control” design.  This is because the controls are not selected until the end after all of the forces of drop out and competing events have had a lot of time to act.  Cases, on the other hand, are selected as they occur.  In contrast, in the incidence density sampling design, controls are taken at the same as cases such that the forces of drop out and competing events are acting equally upon the case exposed/unexposed ratio as they are on the control exposed/unexposed ratio.   We will discuss this more in the weeks ahead.  </a:t>
            </a:r>
          </a:p>
          <a:p>
            <a:endParaRPr lang="en-US" altLang="en-US" dirty="0" smtClean="0"/>
          </a:p>
          <a:p>
            <a:r>
              <a:rPr lang="en-US" baseline="0" dirty="0" smtClean="0"/>
              <a:t>  </a:t>
            </a:r>
            <a:r>
              <a:rPr lang="en-US" dirty="0" smtClean="0"/>
              <a:t>  </a:t>
            </a:r>
          </a:p>
          <a:p>
            <a:endParaRPr lang="en-US" dirty="0" smtClean="0"/>
          </a:p>
          <a:p>
            <a:endParaRPr lang="en-US" dirty="0" smtClean="0"/>
          </a:p>
        </p:txBody>
      </p:sp>
    </p:spTree>
    <p:extLst>
      <p:ext uri="{BB962C8B-B14F-4D97-AF65-F5344CB8AC3E}">
        <p14:creationId xmlns:p14="http://schemas.microsoft.com/office/powerpoint/2010/main" val="35707777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162CC328-F816-47AA-B44C-E0509E7F57AE}" type="slidenum">
              <a:rPr lang="en-US" altLang="en-US" smtClean="0">
                <a:solidFill>
                  <a:prstClr val="black"/>
                </a:solidFill>
              </a:rPr>
              <a:pPr/>
              <a:t>68</a:t>
            </a:fld>
            <a:endParaRPr lang="en-US" altLang="en-US" dirty="0" smtClean="0">
              <a:solidFill>
                <a:prstClr val="black"/>
              </a:solidFill>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r>
              <a:rPr lang="en-US" altLang="en-US" dirty="0" smtClean="0"/>
              <a:t>This is a review of what we’ve covered. First, for fixed cohorts.</a:t>
            </a:r>
            <a:r>
              <a:rPr lang="en-US" altLang="en-US" baseline="0" dirty="0" smtClean="0"/>
              <a:t>  </a:t>
            </a:r>
            <a:endParaRPr lang="en-US" altLang="en-US" dirty="0" smtClean="0"/>
          </a:p>
        </p:txBody>
      </p:sp>
    </p:spTree>
    <p:extLst>
      <p:ext uri="{BB962C8B-B14F-4D97-AF65-F5344CB8AC3E}">
        <p14:creationId xmlns:p14="http://schemas.microsoft.com/office/powerpoint/2010/main" val="23274015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p:spPr>
        <p:txBody>
          <a:bodyPr/>
          <a:lstStyle/>
          <a:p>
            <a:fld id="{03D476FD-9811-46FE-8795-07F0A7155D28}" type="slidenum">
              <a:rPr lang="en-US" altLang="en-US" smtClean="0"/>
              <a:pPr/>
              <a:t>69</a:t>
            </a:fld>
            <a:endParaRPr lang="en-US" altLang="en-US" dirty="0" smtClean="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r>
              <a:rPr lang="en-US" altLang="en-US" dirty="0" smtClean="0"/>
              <a:t>Here are the names of the regression models that allow for estimation of adjusted measures of association in case-control studies in a fixed cohort.  We mention these not to teach these regression models but for</a:t>
            </a:r>
            <a:r>
              <a:rPr lang="en-US" altLang="en-US" baseline="0" dirty="0" smtClean="0"/>
              <a:t> you to start to associate different study designs and different goals for types of measures of association with the actual statistical machinery.</a:t>
            </a:r>
          </a:p>
          <a:p>
            <a:endParaRPr lang="en-US" altLang="en-US" dirty="0" smtClean="0"/>
          </a:p>
          <a:p>
            <a:r>
              <a:rPr lang="en-US" altLang="en-US" dirty="0" smtClean="0"/>
              <a:t>For case-cohort sampling: If a risk ratio is desired and there is complete</a:t>
            </a:r>
            <a:r>
              <a:rPr lang="en-US" altLang="en-US" baseline="0" dirty="0" smtClean="0"/>
              <a:t> and equal follow-up, then logistic regression can be used.  For a hazard ratio to be estimated, use a modified version of </a:t>
            </a:r>
            <a:r>
              <a:rPr lang="en-US" altLang="en-US" dirty="0" smtClean="0"/>
              <a:t>proportional hazards regression that properly</a:t>
            </a:r>
            <a:r>
              <a:rPr lang="en-US" altLang="en-US" baseline="0" dirty="0" smtClean="0"/>
              <a:t> accounts for the weights of the case and sub-cohort observations</a:t>
            </a:r>
            <a:r>
              <a:rPr lang="en-US" altLang="en-US" dirty="0" smtClean="0"/>
              <a:t>. </a:t>
            </a:r>
          </a:p>
          <a:p>
            <a:endParaRPr lang="en-US" altLang="en-US" dirty="0" smtClean="0"/>
          </a:p>
          <a:p>
            <a:r>
              <a:rPr lang="en-US" altLang="en-US" dirty="0" smtClean="0"/>
              <a:t>For incidence density sampling: conditional logistic regression.  Conditional logistic regression is used</a:t>
            </a:r>
            <a:r>
              <a:rPr lang="en-US" altLang="en-US" baseline="0" dirty="0" smtClean="0"/>
              <a:t> </a:t>
            </a:r>
            <a:r>
              <a:rPr lang="en-US" altLang="en-US" dirty="0" smtClean="0"/>
              <a:t>to account for the matching on follow-up time that is intrinsic to this design.  </a:t>
            </a:r>
          </a:p>
          <a:p>
            <a:endParaRPr lang="en-US" altLang="en-US" dirty="0" smtClean="0"/>
          </a:p>
          <a:p>
            <a:r>
              <a:rPr lang="en-US" altLang="en-US" dirty="0" smtClean="0"/>
              <a:t>For prevalent case-control: logistic regression (or conditional logistic regression if matching on some other factor</a:t>
            </a:r>
            <a:r>
              <a:rPr lang="en-US" altLang="en-US" baseline="0" dirty="0" smtClean="0"/>
              <a:t> (e.g., age)</a:t>
            </a:r>
            <a:r>
              <a:rPr lang="en-US" altLang="en-US" dirty="0" smtClean="0"/>
              <a:t> is used).  </a:t>
            </a:r>
          </a:p>
          <a:p>
            <a:endParaRPr lang="en-US" altLang="en-US" dirty="0" smtClean="0"/>
          </a:p>
          <a:p>
            <a:r>
              <a:rPr lang="en-US" altLang="en-US" dirty="0" smtClean="0"/>
              <a:t>Again, we are not going to teach the mechanics of these approaches (this will come in the Winter/Spring biostatistics courses), but we now just want you to associate the regression techniques with the study designs.</a:t>
            </a:r>
          </a:p>
          <a:p>
            <a:endParaRPr lang="en-US" altLang="en-US" dirty="0" smtClean="0"/>
          </a:p>
        </p:txBody>
      </p:sp>
    </p:spTree>
    <p:extLst>
      <p:ext uri="{BB962C8B-B14F-4D97-AF65-F5344CB8AC3E}">
        <p14:creationId xmlns:p14="http://schemas.microsoft.com/office/powerpoint/2010/main" val="1702045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B62A697C-345F-46F3-838C-D47840A910E0}" type="slidenum">
              <a:rPr lang="en-US" altLang="en-US" smtClean="0"/>
              <a:pPr/>
              <a:t>7</a:t>
            </a:fld>
            <a:endParaRPr lang="en-US" altLang="en-US" dirty="0"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ltLang="en-US" dirty="0" smtClean="0"/>
              <a:t>Since a case-control design selects</a:t>
            </a:r>
            <a:r>
              <a:rPr lang="en-US" altLang="en-US" baseline="0" dirty="0" smtClean="0"/>
              <a:t> participants according to outcome status (case and non-case) </a:t>
            </a:r>
            <a:r>
              <a:rPr lang="en-US" altLang="en-US" dirty="0" smtClean="0"/>
              <a:t>and fixes the ratio of the</a:t>
            </a:r>
            <a:r>
              <a:rPr lang="en-US" altLang="en-US" baseline="0" dirty="0" smtClean="0"/>
              <a:t> cases and non-cases</a:t>
            </a:r>
            <a:r>
              <a:rPr lang="en-US" altLang="en-US" dirty="0" smtClean="0"/>
              <a:t> by selecting one or more controls per case, the investigator cannot assess disease occurrence (probability</a:t>
            </a:r>
            <a:r>
              <a:rPr lang="en-US" altLang="en-US" dirty="0" smtClean="0">
                <a:solidFill>
                  <a:srgbClr val="FF0000"/>
                </a:solidFill>
              </a:rPr>
              <a:t>, </a:t>
            </a:r>
            <a:r>
              <a:rPr lang="en-US" altLang="en-US" dirty="0" smtClean="0">
                <a:solidFill>
                  <a:schemeClr val="tx1"/>
                </a:solidFill>
              </a:rPr>
              <a:t>rate or odds</a:t>
            </a:r>
            <a:r>
              <a:rPr lang="en-US" altLang="en-US" dirty="0" smtClean="0"/>
              <a:t>) within the different exposure groups.   The investigator cannot</a:t>
            </a:r>
            <a:r>
              <a:rPr lang="en-US" altLang="en-US" baseline="0" dirty="0" smtClean="0"/>
              <a:t> work “across” the table, as we usually like to do.  </a:t>
            </a:r>
            <a:r>
              <a:rPr lang="en-US" altLang="en-US" dirty="0" smtClean="0"/>
              <a:t>All the investigator can do is to work “down” the table. </a:t>
            </a:r>
          </a:p>
        </p:txBody>
      </p:sp>
    </p:spTree>
    <p:extLst>
      <p:ext uri="{BB962C8B-B14F-4D97-AF65-F5344CB8AC3E}">
        <p14:creationId xmlns:p14="http://schemas.microsoft.com/office/powerpoint/2010/main" val="41564395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96BA82EC-F0CB-459C-A42F-AEADA99DCB52}" type="slidenum">
              <a:rPr lang="en-US" altLang="en-US" smtClean="0">
                <a:solidFill>
                  <a:prstClr val="black"/>
                </a:solidFill>
              </a:rPr>
              <a:pPr/>
              <a:t>70</a:t>
            </a:fld>
            <a:endParaRPr lang="en-US" altLang="en-US" dirty="0" smtClean="0">
              <a:solidFill>
                <a:prstClr val="black"/>
              </a:solidFill>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altLang="en-US" dirty="0" smtClean="0"/>
              <a:t>This</a:t>
            </a:r>
            <a:r>
              <a:rPr lang="en-US" altLang="en-US" baseline="0" dirty="0" smtClean="0"/>
              <a:t> is a summary of what the OR estimates in case-control studies performed in </a:t>
            </a:r>
            <a:r>
              <a:rPr lang="en-US" altLang="en-US" dirty="0" smtClean="0"/>
              <a:t>underlying dynamic cohorts.</a:t>
            </a:r>
          </a:p>
        </p:txBody>
      </p:sp>
    </p:spTree>
    <p:extLst>
      <p:ext uri="{BB962C8B-B14F-4D97-AF65-F5344CB8AC3E}">
        <p14:creationId xmlns:p14="http://schemas.microsoft.com/office/powerpoint/2010/main" val="36817309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96BA82EC-F0CB-459C-A42F-AEADA99DCB52}" type="slidenum">
              <a:rPr lang="en-US" altLang="en-US" smtClean="0">
                <a:solidFill>
                  <a:prstClr val="black"/>
                </a:solidFill>
              </a:rPr>
              <a:pPr/>
              <a:t>71</a:t>
            </a:fld>
            <a:endParaRPr lang="en-US" altLang="en-US" dirty="0" smtClean="0">
              <a:solidFill>
                <a:prstClr val="black"/>
              </a:solidFill>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altLang="en-US" dirty="0" smtClean="0"/>
              <a:t>Here are the names of the regression models that allow for estimation of adjusted measures of association in case-control studies performed</a:t>
            </a:r>
            <a:r>
              <a:rPr lang="en-US" altLang="en-US" baseline="0" dirty="0" smtClean="0"/>
              <a:t> with</a:t>
            </a:r>
            <a:r>
              <a:rPr lang="en-US" altLang="en-US" dirty="0" smtClean="0"/>
              <a:t>in a dynamic cohort.  </a:t>
            </a:r>
          </a:p>
          <a:p>
            <a:endParaRPr lang="en-US" altLang="en-US" dirty="0" smtClean="0"/>
          </a:p>
          <a:p>
            <a:r>
              <a:rPr lang="en-US" altLang="en-US" dirty="0" smtClean="0"/>
              <a:t>For incidence density sampling: conditional logistic regression.  </a:t>
            </a:r>
          </a:p>
          <a:p>
            <a:endParaRPr lang="en-US" altLang="en-US" dirty="0" smtClean="0"/>
          </a:p>
          <a:p>
            <a:r>
              <a:rPr lang="en-US" altLang="en-US" dirty="0" smtClean="0"/>
              <a:t>For any “one time” sampling of non-case controls: logistic regression (or conditional logistic regression if matching is performed</a:t>
            </a:r>
            <a:r>
              <a:rPr lang="en-US" altLang="en-US" baseline="0" dirty="0" smtClean="0"/>
              <a:t> for other variables, such as age or sex</a:t>
            </a:r>
            <a:r>
              <a:rPr lang="en-US" altLang="en-US" dirty="0" smtClean="0"/>
              <a:t>).  </a:t>
            </a:r>
          </a:p>
        </p:txBody>
      </p:sp>
    </p:spTree>
    <p:extLst>
      <p:ext uri="{BB962C8B-B14F-4D97-AF65-F5344CB8AC3E}">
        <p14:creationId xmlns:p14="http://schemas.microsoft.com/office/powerpoint/2010/main" val="39083051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p>
            <a:fld id="{2422D99C-E7E7-4A27-83C5-49D5ACF02F8F}" type="slidenum">
              <a:rPr lang="en-US" altLang="en-US" smtClean="0"/>
              <a:pPr/>
              <a:t>72</a:t>
            </a:fld>
            <a:endParaRPr lang="en-US" altLang="en-US" dirty="0" smtClean="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altLang="en-US" dirty="0" smtClean="0"/>
              <a:t>Although these case-control studies are</a:t>
            </a:r>
            <a:r>
              <a:rPr lang="en-US" altLang="en-US" baseline="0" dirty="0" smtClean="0"/>
              <a:t> incredibly efficient, they are not entirely a “free lunch”.  That is, by sampling the controls instead of studying everyone in the underlying cohort, there is some sampling error introduced.  That is, the statistical precision of the measure of association in case-control studies will not be quite as precise as it is if you studied the entire cohort.  This loss of precision, however, is not large, and it is typically offset by the large reductions in costs and time. </a:t>
            </a:r>
            <a:endParaRPr lang="en-US" altLang="en-US" dirty="0" smtClean="0"/>
          </a:p>
        </p:txBody>
      </p:sp>
    </p:spTree>
    <p:extLst>
      <p:ext uri="{BB962C8B-B14F-4D97-AF65-F5344CB8AC3E}">
        <p14:creationId xmlns:p14="http://schemas.microsoft.com/office/powerpoint/2010/main" val="37008910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p:spPr>
        <p:txBody>
          <a:bodyPr/>
          <a:lstStyle/>
          <a:p>
            <a:fld id="{9928F521-1642-47E7-9BFA-AE9740376D7B}" type="slidenum">
              <a:rPr lang="en-US" altLang="en-US" smtClean="0"/>
              <a:pPr/>
              <a:t>73</a:t>
            </a:fld>
            <a:endParaRPr lang="en-US" altLang="en-US" dirty="0" smtClean="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key determinant of power to detect an association in a case-control study is the number of cases.  However,</a:t>
            </a:r>
            <a:r>
              <a:rPr lang="en-US" altLang="en-US" baseline="0" dirty="0" smtClean="0"/>
              <a:t> if the number of available cases is limited, it is possible to increase the power of a study by including additional controls.  The gain in power has to be balanced against the extra effort and expense of identifying controls and measuring exposure and covariates on them. As can be seen on this graph, the gain in power for each additional control diminishes progressively with more controls. The biggest gain is in going from 1 to 2 controls per case.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The exact p</a:t>
            </a:r>
            <a:r>
              <a:rPr lang="en-US" altLang="en-US" dirty="0" smtClean="0"/>
              <a:t>ower with additional controls per case depends on the prevalence of the exposure and the strength of the disease association desired to be detected, but, in general, more than </a:t>
            </a:r>
            <a:r>
              <a:rPr lang="en-US" altLang="en-US" b="1" dirty="0" smtClean="0"/>
              <a:t>4 controls per case</a:t>
            </a:r>
            <a:r>
              <a:rPr lang="en-US" altLang="en-US" dirty="0" smtClean="0"/>
              <a:t> is not cost effective.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t>This is shown</a:t>
            </a:r>
            <a:r>
              <a:rPr lang="en-US" sz="1000" baseline="0" dirty="0" smtClean="0"/>
              <a:t> in </a:t>
            </a:r>
            <a:r>
              <a:rPr lang="en-US" sz="1200" b="0" i="0" u="none" strike="noStrike" kern="1200" baseline="0" dirty="0" smtClean="0">
                <a:solidFill>
                  <a:schemeClr val="tx1"/>
                </a:solidFill>
                <a:latin typeface="Times New Roman" pitchFamily="18" charset="0"/>
                <a:ea typeface="+mn-ea"/>
                <a:cs typeface="+mn-cs"/>
              </a:rPr>
              <a:t>Ury HK.  Efficiency of case-control studies with multiple controls per case: continuous and dichotomous data. </a:t>
            </a:r>
            <a:r>
              <a:rPr lang="en-US" sz="1200" b="0" i="1" u="none" strike="noStrike" kern="1200" baseline="0" dirty="0" smtClean="0">
                <a:solidFill>
                  <a:schemeClr val="tx1"/>
                </a:solidFill>
                <a:latin typeface="Times New Roman" pitchFamily="18" charset="0"/>
                <a:ea typeface="+mn-ea"/>
                <a:cs typeface="+mn-cs"/>
              </a:rPr>
              <a:t>Biometrics  </a:t>
            </a:r>
            <a:r>
              <a:rPr lang="en-US" sz="1200" b="0" i="0" u="none" strike="noStrike" kern="1200" baseline="0" dirty="0" smtClean="0">
                <a:solidFill>
                  <a:schemeClr val="tx1"/>
                </a:solidFill>
                <a:latin typeface="Times New Roman" pitchFamily="18" charset="0"/>
                <a:ea typeface="+mn-ea"/>
                <a:cs typeface="+mn-cs"/>
              </a:rPr>
              <a:t>1975, 31:643-649, 1975. </a:t>
            </a:r>
            <a:endParaRPr lang="en-US" sz="10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Tree>
    <p:extLst>
      <p:ext uri="{BB962C8B-B14F-4D97-AF65-F5344CB8AC3E}">
        <p14:creationId xmlns:p14="http://schemas.microsoft.com/office/powerpoint/2010/main" val="38580673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p:spPr>
        <p:txBody>
          <a:bodyPr/>
          <a:lstStyle/>
          <a:p>
            <a:fld id="{9928F521-1642-47E7-9BFA-AE9740376D7B}" type="slidenum">
              <a:rPr lang="en-US" altLang="en-US" smtClean="0"/>
              <a:pPr/>
              <a:t>74</a:t>
            </a:fld>
            <a:endParaRPr lang="en-US" altLang="en-US" dirty="0" smtClean="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r>
              <a:rPr lang="en-US" altLang="en-US" dirty="0" smtClean="0"/>
              <a:t>We covered much of thi</a:t>
            </a:r>
            <a:r>
              <a:rPr lang="en-US" altLang="en-US" baseline="0" dirty="0" smtClean="0"/>
              <a:t>s earlier.   If the odds ratio is a consistent estimator of either a risk ratio or hazard ratio, then one should declare it as such as use the language of risk and hazards.  If readers are perceived to be phobic of hazards, then using the term “rate” is also fine.</a:t>
            </a:r>
          </a:p>
          <a:p>
            <a:endParaRPr lang="en-US" altLang="en-US" dirty="0" smtClean="0"/>
          </a:p>
          <a:p>
            <a:r>
              <a:rPr lang="en-US" altLang="en-US" dirty="0" smtClean="0"/>
              <a:t>References</a:t>
            </a:r>
            <a:r>
              <a:rPr lang="en-US" altLang="en-US" baseline="0" dirty="0" smtClean="0"/>
              <a:t> that can be cited in Methods:</a:t>
            </a:r>
          </a:p>
          <a:p>
            <a:r>
              <a:rPr lang="en-US" altLang="en-US" baseline="0" dirty="0" smtClean="0"/>
              <a:t>For case-cohort study, to justify declaring OR as a consistent estimate of risk ratio: </a:t>
            </a:r>
          </a:p>
          <a:p>
            <a:r>
              <a:rPr lang="en-US" altLang="en-US" dirty="0" smtClean="0"/>
              <a:t>Thomas D B. The relationship of oral contraceptives to cervical carcinogenesis. Obstet Gynecol 1972; 40: 508-18. </a:t>
            </a:r>
          </a:p>
          <a:p>
            <a:r>
              <a:rPr lang="en-US" altLang="en-US" dirty="0" smtClean="0"/>
              <a:t>OR</a:t>
            </a:r>
          </a:p>
          <a:p>
            <a:r>
              <a:rPr lang="en-US" altLang="en-US" dirty="0" smtClean="0"/>
              <a:t>Kupper LL, McMichad A J, Spinal R. A hybrid epidemiologic design useful in estimating relative risk. J Am Slat Assoc 1975; 70: 524-28.  </a:t>
            </a:r>
          </a:p>
          <a:p>
            <a:endParaRPr lang="en-US" altLang="en-US" dirty="0" smtClean="0"/>
          </a:p>
          <a:p>
            <a:r>
              <a:rPr lang="en-US" altLang="en-US" baseline="0" dirty="0" smtClean="0"/>
              <a:t>For incidence density sampling, to justify declaring OR from conditional logistic regression as consistent estimate of HR:  </a:t>
            </a:r>
            <a:r>
              <a:rPr lang="en-US" altLang="en-US" dirty="0" smtClean="0"/>
              <a:t>Greenland and Thomas.</a:t>
            </a:r>
            <a:r>
              <a:rPr lang="en-US" altLang="en-US" baseline="0" dirty="0" smtClean="0"/>
              <a:t> </a:t>
            </a:r>
            <a:r>
              <a:rPr lang="en-US" altLang="en-US" dirty="0" smtClean="0"/>
              <a:t>On the need for the rare disease assumption in case-control studies. </a:t>
            </a:r>
            <a:r>
              <a:rPr lang="en-US" altLang="en-US" u="none" dirty="0" smtClean="0"/>
              <a:t>Am J Epidemiol.</a:t>
            </a:r>
            <a:r>
              <a:rPr lang="en-US" altLang="en-US" dirty="0" smtClean="0"/>
              <a:t> 116:547-53,</a:t>
            </a:r>
            <a:r>
              <a:rPr lang="en-US" altLang="en-US" baseline="0" dirty="0" smtClean="0"/>
              <a:t> 1982.</a:t>
            </a:r>
            <a:r>
              <a:rPr lang="en-US" altLang="en-US" dirty="0" smtClean="0"/>
              <a:t> </a:t>
            </a:r>
          </a:p>
          <a:p>
            <a:endParaRPr lang="en-US" altLang="en-US" baseline="0" dirty="0" smtClean="0"/>
          </a:p>
          <a:p>
            <a:endParaRPr lang="en-US" altLang="en-US" dirty="0" smtClean="0"/>
          </a:p>
          <a:p>
            <a:endParaRPr lang="en-US" altLang="en-US" dirty="0" smtClean="0"/>
          </a:p>
        </p:txBody>
      </p:sp>
    </p:spTree>
    <p:extLst>
      <p:ext uri="{BB962C8B-B14F-4D97-AF65-F5344CB8AC3E}">
        <p14:creationId xmlns:p14="http://schemas.microsoft.com/office/powerpoint/2010/main" val="26869461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p:spPr>
        <p:txBody>
          <a:bodyPr/>
          <a:lstStyle/>
          <a:p>
            <a:fld id="{11BF696C-ECA6-4B30-975B-D8D1EE1B245A}" type="slidenum">
              <a:rPr lang="en-US" altLang="en-US" smtClean="0"/>
              <a:pPr/>
              <a:t>75</a:t>
            </a:fld>
            <a:endParaRPr lang="en-US" altLang="en-US" dirty="0" smtClean="0"/>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p:spPr>
        <p:txBody>
          <a:bodyPr/>
          <a:lstStyle/>
          <a:p>
            <a:r>
              <a:rPr lang="en-US" altLang="en-US" dirty="0" smtClean="0"/>
              <a:t>There are several misunderstandings about case-control studies which can be refuted.</a:t>
            </a:r>
          </a:p>
        </p:txBody>
      </p:sp>
    </p:spTree>
    <p:extLst>
      <p:ext uri="{BB962C8B-B14F-4D97-AF65-F5344CB8AC3E}">
        <p14:creationId xmlns:p14="http://schemas.microsoft.com/office/powerpoint/2010/main" val="26762394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p:spPr>
        <p:txBody>
          <a:bodyPr/>
          <a:lstStyle/>
          <a:p>
            <a:fld id="{AFB21557-F730-41FA-BE17-032C8ED7EE3A}" type="slidenum">
              <a:rPr lang="en-US" altLang="en-US" smtClean="0"/>
              <a:pPr/>
              <a:t>76</a:t>
            </a:fld>
            <a:endParaRPr lang="en-US" altLang="en-US" dirty="0" smtClean="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r>
              <a:rPr lang="en-US" altLang="en-US" dirty="0" smtClean="0"/>
              <a:t>Some</a:t>
            </a:r>
            <a:r>
              <a:rPr lang="en-US" altLang="en-US" baseline="0" dirty="0" smtClean="0"/>
              <a:t> things are true about case-control studies, which is that …</a:t>
            </a:r>
            <a:endParaRPr lang="en-US" altLang="en-US" dirty="0" smtClean="0"/>
          </a:p>
        </p:txBody>
      </p:sp>
    </p:spTree>
    <p:extLst>
      <p:ext uri="{BB962C8B-B14F-4D97-AF65-F5344CB8AC3E}">
        <p14:creationId xmlns:p14="http://schemas.microsoft.com/office/powerpoint/2010/main" val="15081636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p:spPr>
        <p:txBody>
          <a:bodyPr/>
          <a:lstStyle/>
          <a:p>
            <a:fld id="{270FFB7D-499D-4204-A411-3F1AAA0F24EC}" type="slidenum">
              <a:rPr lang="en-US" altLang="en-US" smtClean="0"/>
              <a:pPr/>
              <a:t>77</a:t>
            </a:fld>
            <a:endParaRPr lang="en-US" altLang="en-US" dirty="0" smtClean="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r>
              <a:rPr lang="en-US" altLang="en-US" dirty="0" smtClean="0"/>
              <a:t>Historically, the two chief weaknesses of case-control studies have been inappropriate selection of a control group and poor measurement of exposure.  The former has usually occurred in the setting of hospital-based studies with secondary study bases where it is very difficult to determine the study base that gave rise to the cases.  This difficulty has been exacerbated by the lack of awareness on the part of many investigators of the study base concept.  Poor measurement often occurs from using questionnaire-based recall of exposures after the event has already happened.  The</a:t>
            </a:r>
            <a:r>
              <a:rPr lang="en-US" altLang="en-US" baseline="0" dirty="0" smtClean="0"/>
              <a:t> accuracy of exposures measured in this way may then differ between cases and controls.  </a:t>
            </a:r>
            <a:r>
              <a:rPr lang="en-US" altLang="en-US" dirty="0" smtClean="0"/>
              <a:t>If those weaknesses can be avoided, the case-control approach can be a valid study design,</a:t>
            </a:r>
            <a:r>
              <a:rPr lang="en-US" altLang="en-US" baseline="0" dirty="0" smtClean="0"/>
              <a:t> equally valid as cohort studies. </a:t>
            </a:r>
            <a:r>
              <a:rPr lang="en-US" altLang="en-US" dirty="0" smtClean="0"/>
              <a:t>  </a:t>
            </a:r>
          </a:p>
          <a:p>
            <a:endParaRPr lang="en-US" altLang="en-US" dirty="0" smtClean="0"/>
          </a:p>
          <a:p>
            <a:r>
              <a:rPr lang="en-US" altLang="en-US" dirty="0" smtClean="0"/>
              <a:t>As we will define in the</a:t>
            </a:r>
            <a:r>
              <a:rPr lang="en-US" altLang="en-US" baseline="0" dirty="0" smtClean="0"/>
              <a:t> weeks to come, t</a:t>
            </a:r>
            <a:r>
              <a:rPr lang="en-US" altLang="en-US" dirty="0" smtClean="0"/>
              <a:t>hese</a:t>
            </a:r>
            <a:r>
              <a:rPr lang="en-US" altLang="en-US" baseline="0" dirty="0" smtClean="0"/>
              <a:t> two weaknesses address issues of selection bias and measurement bias.  If they can eliminated, then all that is left is confounding, a problem that is a threat to any observational study design.</a:t>
            </a:r>
            <a:endParaRPr lang="en-US" altLang="en-US" dirty="0" smtClean="0"/>
          </a:p>
        </p:txBody>
      </p:sp>
    </p:spTree>
    <p:extLst>
      <p:ext uri="{BB962C8B-B14F-4D97-AF65-F5344CB8AC3E}">
        <p14:creationId xmlns:p14="http://schemas.microsoft.com/office/powerpoint/2010/main" val="9580930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spent two sessions on calculating measures of association. There</a:t>
            </a:r>
            <a:r>
              <a:rPr lang="en-US" baseline="0" dirty="0" smtClean="0"/>
              <a:t> is one additional deeper topic, which is what does the magnitude of a measure of association actually tell you.  </a:t>
            </a:r>
          </a:p>
          <a:p>
            <a:endParaRPr lang="en-US" baseline="0" dirty="0" smtClean="0"/>
          </a:p>
          <a:p>
            <a:r>
              <a:rPr lang="en-US" baseline="0" dirty="0" smtClean="0"/>
              <a:t>In particular, larger magnitude values of measures of association are commonly referred to as “strong” associations.  But, what exactly does strong mean?  What is true is that for both ratio and difference measures, the larger the value the less apt the association is the result of some occult bias.  That is, assuming we are interested in etiology/causation (does an exposure cause an outcome), the larger the value the more likely — all else being equal — that the causal association is true rather than the result of some bias.  The reasoning behind this is that if bias was responsible for the nominal large magnitude association, then it would have to be large (fulminant or obvious) in its own right.  If so large or obvious, then the reasoning is that researchers would have been aware of it and precluded it.  Thus, large associations are believed to have a higher likelihood of being unbiased.  In this sense, “strong” is good in that it helps you gauge validity in the qualitative sense.  (Note: while generally true, the soundness of this logic is not absolute.  It is not a given that researchers will always be aware of the presence of large sources of bias.  There are many limits to our knowledge in science.)</a:t>
            </a:r>
          </a:p>
          <a:p>
            <a:endParaRPr lang="en-US" baseline="0" dirty="0" smtClean="0"/>
          </a:p>
          <a:p>
            <a:r>
              <a:rPr lang="en-US" baseline="0" dirty="0" smtClean="0"/>
              <a:t>One other virtue of “strong” applies to difference measures in that strong association do translate into smaller numbers to treat, harm, or protect.  This means the exposure (or treatment) doesn’t have to affect too many people to have an impact.  </a:t>
            </a:r>
          </a:p>
          <a:p>
            <a:endParaRPr lang="en-US" baseline="0" dirty="0" smtClean="0"/>
          </a:p>
          <a:p>
            <a:r>
              <a:rPr lang="en-US" baseline="0" dirty="0" smtClean="0"/>
              <a:t>However, for neither difference nor ratio measures does “strong” translate into anything with actual biologic meaning.</a:t>
            </a: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78</a:t>
            </a:fld>
            <a:endParaRPr lang="en-US" dirty="0"/>
          </a:p>
        </p:txBody>
      </p:sp>
    </p:spTree>
    <p:extLst>
      <p:ext uri="{BB962C8B-B14F-4D97-AF65-F5344CB8AC3E}">
        <p14:creationId xmlns:p14="http://schemas.microsoft.com/office/powerpoint/2010/main" val="8539692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understand this, we need to introduce a very simple but extremely useful model of human disease, which is called the “sufficient-component cause” model.  It was first described by Ken Rothman, while he was at Harvard, in 1976, but, in truth, its origins were described by philosophers much earlier, particularly JL Mackie (</a:t>
            </a:r>
            <a:r>
              <a:rPr lang="en-US" sz="1200" b="0" i="0" u="none" strike="noStrike" kern="1200" baseline="0" dirty="0" smtClean="0">
                <a:solidFill>
                  <a:schemeClr val="tx1"/>
                </a:solidFill>
                <a:latin typeface="Times New Roman" pitchFamily="18" charset="0"/>
                <a:ea typeface="+mn-ea"/>
                <a:cs typeface="+mn-cs"/>
              </a:rPr>
              <a:t>Mackie JL. Causes and conditions. Am Philos Q. 2(4): 245–255, 1965)</a:t>
            </a:r>
            <a:r>
              <a:rPr lang="en-US" baseline="0" dirty="0" smtClean="0"/>
              <a:t>.  The theory basically says that any time an instance of disease occurs, it is because multiple “component” causes came together.  The minimal set of component causes is known as a “sufficient cause”.   For each “component” cause within a “sufficient” cause, the rest of the necessary causes are collectively known as complementary causes.  Thus, for virtually all diseases, there are multiple sufficient causes that can result in the disease.  This is another way of saying that virtually all disease is “multifactorial” in its causes, a theory that almost no one disputes, and that there are many different ways to arrive at a disease event.  It is a simple concept, but it has far ranging implications.</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79</a:t>
            </a:fld>
            <a:endParaRPr lang="en-US" dirty="0"/>
          </a:p>
        </p:txBody>
      </p:sp>
    </p:spTree>
    <p:extLst>
      <p:ext uri="{BB962C8B-B14F-4D97-AF65-F5344CB8AC3E}">
        <p14:creationId xmlns:p14="http://schemas.microsoft.com/office/powerpoint/2010/main" val="2988670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44436EDC-F8CC-486D-8FDD-46648A0A8CFE}" type="slidenum">
              <a:rPr lang="en-US" altLang="en-US" smtClean="0"/>
              <a:pPr/>
              <a:t>8</a:t>
            </a:fld>
            <a:endParaRPr lang="en-US" altLang="en-US" dirty="0"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altLang="en-US" dirty="0" smtClean="0"/>
              <a:t>Since the case-control design starts with the cases and controls and fixes the ratio of the two by selecting one or more controls per case, the investigator cannot typically assess disease occurrence within the different exposure groups. </a:t>
            </a:r>
          </a:p>
          <a:p>
            <a:endParaRPr lang="en-US" altLang="en-US" dirty="0" smtClean="0"/>
          </a:p>
          <a:p>
            <a:r>
              <a:rPr lang="en-US" altLang="en-US" dirty="0" smtClean="0"/>
              <a:t>The investigator can,</a:t>
            </a:r>
            <a:r>
              <a:rPr lang="en-US" altLang="en-US" baseline="0" dirty="0" smtClean="0"/>
              <a:t> however, measure prevalence (i.e., probability) of exposure in diseased and non-diseased.  Yet, this is a dead end in that these two probabilities cannot be compared using our familiar measures of association.  In other words, a comparison of probability of exposure in cases to controls is not anything we can make sense of.</a:t>
            </a:r>
          </a:p>
          <a:p>
            <a:endParaRPr lang="en-US" altLang="en-US" baseline="0" dirty="0" smtClean="0"/>
          </a:p>
          <a:p>
            <a:r>
              <a:rPr lang="en-US" altLang="en-US" baseline="0" dirty="0" smtClean="0"/>
              <a:t>What we can measure that turns out to be useful is the odds of exposure in the diseased and non-diseased. </a:t>
            </a:r>
            <a:r>
              <a:rPr lang="en-US" altLang="en-US" dirty="0" smtClean="0"/>
              <a:t> When we compare these two odds, this is an odds ratio comparing diseased to non-disease for the presence</a:t>
            </a:r>
            <a:r>
              <a:rPr lang="en-US" altLang="en-US" baseline="0" dirty="0" smtClean="0"/>
              <a:t> of exposure, which we short-hand call an “odds ratio </a:t>
            </a:r>
            <a:r>
              <a:rPr lang="en-US" altLang="en-US" dirty="0" smtClean="0"/>
              <a:t>of exposure”.</a:t>
            </a:r>
            <a:r>
              <a:rPr lang="en-US" altLang="en-US" baseline="0" dirty="0" smtClean="0"/>
              <a:t>  </a:t>
            </a:r>
            <a:r>
              <a:rPr lang="en-US" altLang="en-US" dirty="0" smtClean="0"/>
              <a:t>As we will illustrate in the next few slides, the odds</a:t>
            </a:r>
            <a:r>
              <a:rPr lang="en-US" altLang="en-US" baseline="0" dirty="0" smtClean="0"/>
              <a:t> ratio</a:t>
            </a:r>
            <a:r>
              <a:rPr lang="en-US" altLang="en-US" dirty="0" smtClean="0"/>
              <a:t> of exposure is equal to the odds</a:t>
            </a:r>
            <a:r>
              <a:rPr lang="en-US" altLang="en-US" baseline="0" dirty="0" smtClean="0"/>
              <a:t> ratio</a:t>
            </a:r>
            <a:r>
              <a:rPr lang="en-US" altLang="en-US" dirty="0" smtClean="0"/>
              <a:t> of disease. This useful property of the OR enables us to salvage</a:t>
            </a:r>
            <a:r>
              <a:rPr lang="en-US" altLang="en-US" baseline="0" dirty="0" smtClean="0"/>
              <a:t> case-control studies and properly </a:t>
            </a:r>
            <a:r>
              <a:rPr lang="en-US" altLang="en-US" dirty="0" smtClean="0"/>
              <a:t>analyze exposure-disease association.</a:t>
            </a:r>
            <a:r>
              <a:rPr lang="en-US" altLang="en-US" baseline="0" dirty="0" smtClean="0"/>
              <a:t>  </a:t>
            </a:r>
            <a:endParaRPr lang="en-US" altLang="en-US" dirty="0" smtClean="0"/>
          </a:p>
        </p:txBody>
      </p:sp>
    </p:spTree>
    <p:extLst>
      <p:ext uri="{BB962C8B-B14F-4D97-AF65-F5344CB8AC3E}">
        <p14:creationId xmlns:p14="http://schemas.microsoft.com/office/powerpoint/2010/main" val="31658124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direct extension of the</a:t>
            </a:r>
            <a:r>
              <a:rPr lang="en-US" baseline="0" dirty="0" smtClean="0"/>
              <a:t> SCC model is that whether a given exposed person gets disease more often than an unexposed person (which is indeed what we are estimating in our measures of association) mainly depends upon whether the other requisite complementary component causes are in place.  One classic example of this is the disease known as phenylketonuria (PKU), which clinically features decreased cognitive function.  For this disease, we can consider two main causative exposures.  The first is a mutation in the gene phenylalanine hydroxylase (PAH).  Persons with such a mutation are unable to breakdown the amino acid phenylalanine.  The second is whether phenylalanine is present in one’s diet.  </a:t>
            </a:r>
          </a:p>
          <a:p>
            <a:endParaRPr lang="en-US" baseline="0" dirty="0" smtClean="0"/>
          </a:p>
          <a:p>
            <a:r>
              <a:rPr lang="en-US" baseline="0" dirty="0" smtClean="0"/>
              <a:t>The magnitude of the measure of association regarding the mutation is very dependent upon the prevalence of the other complementary component cause.  In fact, the magnitude of the measure of association says more about the prevalence of the complementary causes than it does about the intrinsic biologic strength of the exposure itself.</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80</a:t>
            </a:fld>
            <a:endParaRPr lang="en-US" dirty="0"/>
          </a:p>
        </p:txBody>
      </p:sp>
    </p:spTree>
    <p:extLst>
      <p:ext uri="{BB962C8B-B14F-4D97-AF65-F5344CB8AC3E}">
        <p14:creationId xmlns:p14="http://schemas.microsoft.com/office/powerpoint/2010/main" val="23573666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a:t>
            </a:r>
            <a:r>
              <a:rPr lang="en-US" baseline="0" dirty="0" smtClean="0"/>
              <a:t> the explanation for the sufficient-component cause model can be found in Rothman’s now classic 1976 work.  We have placed this in your optional reading in that we have summarized the essence of it in these notes and hence you do not need to read it to understand its main points.  It is, however, a sentinel work in spelling out how about the field thinks about how one entity causes another; everyone in science really should be aware of it.  If you read it, you will never again speak about “the” cause of anything but instead will refer to “a” cause.</a:t>
            </a:r>
          </a:p>
          <a:p>
            <a:endParaRPr lang="en-US" baseline="0" dirty="0" smtClean="0"/>
          </a:p>
          <a:p>
            <a:r>
              <a:rPr lang="en-US" baseline="0" dirty="0" smtClean="0"/>
              <a:t>This article is often cited as one of the first to use to describe causes as either necessary, sufficient, both or neither.  Most people are familiar with this phraseology  (e.g., “Smoking is neither necessary or sufficient to cause heart disease”).  However, such usage was described by philosophers long before 1976.</a:t>
            </a:r>
          </a:p>
          <a:p>
            <a:endParaRPr lang="en-US" baseline="0" dirty="0" smtClean="0"/>
          </a:p>
          <a:p>
            <a:r>
              <a:rPr lang="en-US" baseline="0" dirty="0" smtClean="0"/>
              <a:t>The model that Rothman describes in the 1976 paper is now known as the “sufficient-component cause” model, but this was not explicitly named as such in the 1976 paper.</a:t>
            </a:r>
          </a:p>
          <a:p>
            <a:endParaRPr lang="en-US" baseline="0" dirty="0" smtClean="0"/>
          </a:p>
          <a:p>
            <a:r>
              <a:rPr lang="en-US" baseline="0" dirty="0" smtClean="0"/>
              <a:t>An even clearer explanation of this model can be found 30 years later in Rothman and Greenland AJPH 2005, also in the optional reading. </a:t>
            </a:r>
          </a:p>
          <a:p>
            <a:endParaRPr lang="en-US" baseline="0" dirty="0" smtClean="0"/>
          </a:p>
          <a:p>
            <a:r>
              <a:rPr lang="en-US" baseline="0" dirty="0" smtClean="0"/>
              <a:t>Some people see this model as just being theoretical and, today, outdated.  This is not the case. There are, in fact, several practical implications. </a:t>
            </a:r>
          </a:p>
          <a:p>
            <a:pPr marL="228600" indent="-228600">
              <a:buAutoNum type="arabicPeriod"/>
            </a:pPr>
            <a:r>
              <a:rPr lang="en-US" baseline="0" dirty="0" smtClean="0"/>
              <a:t>All diseases are multifactorial.  We should not speak of “the” cause of disease Y; we should speak of the causes or a cause of disease Y.  (This was already discussed in the earlier slide.)</a:t>
            </a:r>
          </a:p>
          <a:p>
            <a:pPr marL="228600" indent="-228600">
              <a:buAutoNum type="arabicPeriod"/>
            </a:pPr>
            <a:r>
              <a:rPr lang="en-US" baseline="0" dirty="0" smtClean="0"/>
              <a:t>Understanding strength of association.  (This was already discussed in the earlier slide.)</a:t>
            </a:r>
          </a:p>
          <a:p>
            <a:pPr marL="228600" indent="-228600">
              <a:buAutoNum type="arabicPeriod"/>
            </a:pPr>
            <a:r>
              <a:rPr lang="en-US" baseline="0" dirty="0" smtClean="0"/>
              <a:t>The concept of mechanistic interaction, which we will cover later in the course, relies upon this model for its proof.  Mechanistic interaction tells us whether the effect of one factor in causing disease depends upon the presence of another cause.</a:t>
            </a:r>
          </a:p>
          <a:p>
            <a:pPr marL="228600" indent="-228600">
              <a:buAutoNum type="arabicPeriod"/>
            </a:pPr>
            <a:r>
              <a:rPr lang="en-US" baseline="0" dirty="0" smtClean="0"/>
              <a:t>For any given instance of a disease in a person, we are only rarely able to name all of the component causes.  Only if a cause is “necessary” can we say the cause was present in any given instance of a disease.  There are very few diseases whose component causes are made up of solely necessary causes.  For example, in any given case of lung cancer in a smoker, we cannot say (with our current level of medical knowledge) that it was caused by smoking.  This makes us realize that we know less than we think we do in any given individual patient clinically and should affect how we approach patients in terms of explaining why their disease has occurred.</a:t>
            </a:r>
          </a:p>
          <a:p>
            <a:pPr marL="0" indent="0">
              <a:buNone/>
            </a:pPr>
            <a:endParaRPr lang="en-US" baseline="0" dirty="0" smtClean="0"/>
          </a:p>
          <a:p>
            <a:pPr marL="0" indent="0">
              <a:buNone/>
            </a:pPr>
            <a:r>
              <a:rPr lang="en-US" baseline="0" dirty="0" smtClean="0"/>
              <a:t>VanderWeele has recently written about how the sufficient-component cause model remains relevant today (VanderWeele. </a:t>
            </a:r>
            <a:r>
              <a:rPr lang="en-US" sz="1200" b="0" i="0" u="none" strike="noStrike" kern="1200" baseline="0" dirty="0" smtClean="0">
                <a:solidFill>
                  <a:schemeClr val="tx1"/>
                </a:solidFill>
                <a:latin typeface="Times New Roman" pitchFamily="18" charset="0"/>
                <a:ea typeface="+mn-ea"/>
                <a:cs typeface="+mn-cs"/>
              </a:rPr>
              <a:t>Invited Commentary: The Continuing Need for the Sufficient Cause Model Today.  AJE 2017). </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81</a:t>
            </a:fld>
            <a:endParaRPr lang="en-US" dirty="0"/>
          </a:p>
        </p:txBody>
      </p:sp>
    </p:spTree>
    <p:extLst>
      <p:ext uri="{BB962C8B-B14F-4D97-AF65-F5344CB8AC3E}">
        <p14:creationId xmlns:p14="http://schemas.microsoft.com/office/powerpoint/2010/main" val="42346823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b</a:t>
            </a:r>
            <a:r>
              <a:rPr lang="en-US" dirty="0" smtClean="0"/>
              <a:t>efore we move on, now that we have described</a:t>
            </a:r>
            <a:r>
              <a:rPr lang="en-US" baseline="0" dirty="0" smtClean="0"/>
              <a:t> measures of disease occurrence and association, we should spend a moment on how to display them in your publication-quality tables, figures, and text.   We list this under the topic we call “numeracy”, which is the ability to understand and work with numbers.  It is analogous to literacy.</a:t>
            </a:r>
          </a:p>
          <a:p>
            <a:endParaRPr lang="en-US" baseline="0" dirty="0" smtClean="0"/>
          </a:p>
          <a:p>
            <a:r>
              <a:rPr lang="en-US" baseline="0" dirty="0" smtClean="0"/>
              <a:t>Our main message is to help your readers improve their numeracy by limiting your digits in your publication-quality tables, figures, and text.  Specifically, be easy on the eye.  For %’s, this means limiting to two significant digits, such as 33%, 3.3%, or 0.33%.  </a:t>
            </a:r>
          </a:p>
          <a:p>
            <a:endParaRPr lang="en-US" baseline="0" dirty="0" smtClean="0"/>
          </a:p>
          <a:p>
            <a:r>
              <a:rPr lang="en-US" baseline="0" dirty="0" smtClean="0"/>
              <a:t>For measures of association, also try to keep things to 2 significant digits, although when you above 10, you will conventionally see 1 digit shown to the right of the decimal, which we also view as fine. </a:t>
            </a:r>
          </a:p>
          <a:p>
            <a:endParaRPr lang="en-US" baseline="0" dirty="0" smtClean="0"/>
          </a:p>
          <a:p>
            <a:r>
              <a:rPr lang="en-US" baseline="0" dirty="0" smtClean="0"/>
              <a:t>Note:  this rounding to 2 significant digits does not apply to making internal and intermediate calculations with these numbers.  When making internal calculations, do not round off at all.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82</a:t>
            </a:fld>
            <a:endParaRPr lang="en-US" dirty="0"/>
          </a:p>
        </p:txBody>
      </p:sp>
    </p:spTree>
    <p:extLst>
      <p:ext uri="{BB962C8B-B14F-4D97-AF65-F5344CB8AC3E}">
        <p14:creationId xmlns:p14="http://schemas.microsoft.com/office/powerpoint/2010/main" val="35640068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transition to discussing</a:t>
            </a:r>
            <a:r>
              <a:rPr lang="en-US" baseline="0" dirty="0" smtClean="0"/>
              <a:t> measures of attribution.</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83</a:t>
            </a:fld>
            <a:endParaRPr lang="en-US" dirty="0"/>
          </a:p>
        </p:txBody>
      </p:sp>
    </p:spTree>
    <p:extLst>
      <p:ext uri="{BB962C8B-B14F-4D97-AF65-F5344CB8AC3E}">
        <p14:creationId xmlns:p14="http://schemas.microsoft.com/office/powerpoint/2010/main" val="9129467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Beware</a:t>
            </a:r>
            <a:r>
              <a:rPr lang="en-US" baseline="0" dirty="0" smtClean="0"/>
              <a:t> that the terminology used in the literature for this concept is quite variable and confusing.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84</a:t>
            </a:fld>
            <a:endParaRPr lang="en-US" dirty="0"/>
          </a:p>
        </p:txBody>
      </p:sp>
    </p:spTree>
    <p:extLst>
      <p:ext uri="{BB962C8B-B14F-4D97-AF65-F5344CB8AC3E}">
        <p14:creationId xmlns:p14="http://schemas.microsoft.com/office/powerpoint/2010/main" val="27849189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3 important</a:t>
            </a:r>
            <a:r>
              <a:rPr lang="en-US" baseline="0" dirty="0" smtClean="0"/>
              <a:t> introductory points to make before explaining these measures of attribution.</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85</a:t>
            </a:fld>
            <a:endParaRPr lang="en-US" dirty="0"/>
          </a:p>
        </p:txBody>
      </p:sp>
    </p:spTree>
    <p:extLst>
      <p:ext uri="{BB962C8B-B14F-4D97-AF65-F5344CB8AC3E}">
        <p14:creationId xmlns:p14="http://schemas.microsoft.com/office/powerpoint/2010/main" val="32323416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the terminology that we endorse in the context of cumulative incidence (i.e., risk).  Analogous terminology is available in the context of rates.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86</a:t>
            </a:fld>
            <a:endParaRPr lang="en-US" dirty="0"/>
          </a:p>
        </p:txBody>
      </p:sp>
    </p:spTree>
    <p:extLst>
      <p:ext uri="{BB962C8B-B14F-4D97-AF65-F5344CB8AC3E}">
        <p14:creationId xmlns:p14="http://schemas.microsoft.com/office/powerpoint/2010/main" val="1602419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a:spLocks noGrp="1" noChangeArrowheads="1"/>
          </p:cNvSpPr>
          <p:nvPr>
            <p:ph type="sldNum" sz="quarter" idx="5"/>
          </p:nvPr>
        </p:nvSpPr>
        <p:spPr>
          <a:noFill/>
        </p:spPr>
        <p:txBody>
          <a:bodyPr/>
          <a:lstStyle/>
          <a:p>
            <a:fld id="{47045FF0-1BF3-4FB4-ABFE-5C0C9CEDCA87}" type="slidenum">
              <a:rPr lang="en-US" altLang="en-US" smtClean="0"/>
              <a:pPr/>
              <a:t>87</a:t>
            </a:fld>
            <a:endParaRPr lang="en-US" altLang="en-US" dirty="0" smtClean="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p:spPr>
        <p:txBody>
          <a:bodyPr/>
          <a:lstStyle/>
          <a:p>
            <a:r>
              <a:rPr lang="en-US" altLang="en-US" dirty="0" smtClean="0"/>
              <a:t>In this example, risk of the outcome is 0.10 in the unexposed and 0.20 in the exposed.  Let</a:t>
            </a:r>
            <a:r>
              <a:rPr lang="en-US" altLang="en-US" baseline="0" dirty="0" smtClean="0"/>
              <a:t> us say the time frame is 5 years.  </a:t>
            </a:r>
            <a:r>
              <a:rPr lang="en-US" altLang="en-US" dirty="0" smtClean="0"/>
              <a:t>The difference – which we have already termed the risk difference - is also called the “attributable risk in the exposed”.  As</a:t>
            </a:r>
            <a:r>
              <a:rPr lang="en-US" altLang="en-US" baseline="0" dirty="0" smtClean="0"/>
              <a:t> it is, it is not that interesting.  </a:t>
            </a:r>
            <a:r>
              <a:rPr lang="en-US" altLang="en-US" dirty="0" smtClean="0"/>
              <a:t>As we show in the next slide, this can also be expressed in a more interesting way as a percent of the risk in the exposed, called the percent attributable risk in the exposed.</a:t>
            </a:r>
          </a:p>
          <a:p>
            <a:endParaRPr lang="en-US" altLang="en-US" dirty="0" smtClean="0"/>
          </a:p>
          <a:p>
            <a:r>
              <a:rPr lang="en-US" altLang="en-US" dirty="0" smtClean="0"/>
              <a:t>Expressing</a:t>
            </a:r>
            <a:r>
              <a:rPr lang="en-US" altLang="en-US" baseline="0" dirty="0" smtClean="0"/>
              <a:t> the attributable risk in the exposed a</a:t>
            </a:r>
            <a:r>
              <a:rPr lang="en-US" altLang="en-US" dirty="0" smtClean="0"/>
              <a:t>ssumes that the exposed would experience the same risk of outcome as the unexposed if the exposure were removed.</a:t>
            </a:r>
          </a:p>
        </p:txBody>
      </p:sp>
    </p:spTree>
    <p:extLst>
      <p:ext uri="{BB962C8B-B14F-4D97-AF65-F5344CB8AC3E}">
        <p14:creationId xmlns:p14="http://schemas.microsoft.com/office/powerpoint/2010/main" val="27994357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are the general equations</a:t>
            </a:r>
            <a:r>
              <a:rPr lang="en-US" baseline="0" dirty="0" smtClean="0"/>
              <a:t> for calculation of attributable risk in the exposed, as an absolute value and as a percentage.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88</a:t>
            </a:fld>
            <a:endParaRPr lang="en-US" dirty="0"/>
          </a:p>
        </p:txBody>
      </p:sp>
    </p:spTree>
    <p:extLst>
      <p:ext uri="{BB962C8B-B14F-4D97-AF65-F5344CB8AC3E}">
        <p14:creationId xmlns:p14="http://schemas.microsoft.com/office/powerpoint/2010/main" val="305461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latin typeface="Courier New" panose="02070309020205020404" pitchFamily="49" charset="0"/>
              </a:rPr>
              <a:t>. csi 800 600 3200 5400</a:t>
            </a:r>
          </a:p>
          <a:p>
            <a:endParaRPr lang="en-US" sz="900" dirty="0" smtClean="0">
              <a:latin typeface="Courier New" panose="02070309020205020404" pitchFamily="49" charset="0"/>
            </a:endParaRPr>
          </a:p>
          <a:p>
            <a:r>
              <a:rPr lang="en-US" sz="800" baseline="0" dirty="0" smtClean="0">
                <a:latin typeface="Courier New" panose="02070309020205020404" pitchFamily="49" charset="0"/>
                <a:cs typeface="Courier New" panose="02070309020205020404" pitchFamily="49" charset="0"/>
              </a:rPr>
              <a:t>                 |   Exposed   Unexposed  |      Total</a:t>
            </a:r>
          </a:p>
          <a:p>
            <a:r>
              <a:rPr lang="en-US" sz="800" baseline="0" dirty="0" smtClean="0">
                <a:latin typeface="Courier New" panose="02070309020205020404" pitchFamily="49" charset="0"/>
                <a:cs typeface="Courier New" panose="02070309020205020404" pitchFamily="49" charset="0"/>
              </a:rPr>
              <a:t>-----------------+------------------------+------------</a:t>
            </a:r>
          </a:p>
          <a:p>
            <a:r>
              <a:rPr lang="en-US" sz="800" baseline="0" dirty="0" smtClean="0">
                <a:latin typeface="Courier New" panose="02070309020205020404" pitchFamily="49" charset="0"/>
                <a:cs typeface="Courier New" panose="02070309020205020404" pitchFamily="49" charset="0"/>
              </a:rPr>
              <a:t>           Cases |       800         600  |       1400</a:t>
            </a:r>
          </a:p>
          <a:p>
            <a:r>
              <a:rPr lang="en-US" sz="800" baseline="0" dirty="0" smtClean="0">
                <a:latin typeface="Courier New" panose="02070309020205020404" pitchFamily="49" charset="0"/>
                <a:cs typeface="Courier New" panose="02070309020205020404" pitchFamily="49" charset="0"/>
              </a:rPr>
              <a:t>        Noncases |      3200        5400  |       8600</a:t>
            </a:r>
          </a:p>
          <a:p>
            <a:r>
              <a:rPr lang="en-US" sz="800" baseline="0" dirty="0" smtClean="0">
                <a:latin typeface="Courier New" panose="02070309020205020404" pitchFamily="49" charset="0"/>
                <a:cs typeface="Courier New" panose="02070309020205020404" pitchFamily="49" charset="0"/>
              </a:rPr>
              <a:t>-----------------+------------------------+------------</a:t>
            </a:r>
          </a:p>
          <a:p>
            <a:r>
              <a:rPr lang="en-US" sz="800" baseline="0" dirty="0" smtClean="0">
                <a:latin typeface="Courier New" panose="02070309020205020404" pitchFamily="49" charset="0"/>
                <a:cs typeface="Courier New" panose="02070309020205020404" pitchFamily="49" charset="0"/>
              </a:rPr>
              <a:t>           Total |      4000        6000  |      10000</a:t>
            </a:r>
          </a:p>
          <a:p>
            <a:r>
              <a:rPr lang="en-US" sz="800" baseline="0" dirty="0" smtClean="0">
                <a:latin typeface="Courier New" panose="02070309020205020404" pitchFamily="49" charset="0"/>
                <a:cs typeface="Courier New" panose="02070309020205020404" pitchFamily="49" charset="0"/>
              </a:rPr>
              <a:t>                 |                        |</a:t>
            </a:r>
          </a:p>
          <a:p>
            <a:r>
              <a:rPr lang="en-US" sz="800" baseline="0" dirty="0" smtClean="0">
                <a:latin typeface="Courier New" panose="02070309020205020404" pitchFamily="49" charset="0"/>
                <a:cs typeface="Courier New" panose="02070309020205020404" pitchFamily="49" charset="0"/>
              </a:rPr>
              <a:t>            Risk |        .2          .1  |        .14</a:t>
            </a:r>
          </a:p>
          <a:p>
            <a:r>
              <a:rPr lang="en-US" sz="800" baseline="0" dirty="0" smtClean="0">
                <a:latin typeface="Courier New" panose="02070309020205020404" pitchFamily="49" charset="0"/>
                <a:cs typeface="Courier New" panose="02070309020205020404" pitchFamily="49" charset="0"/>
              </a:rPr>
              <a:t>                 |                        |</a:t>
            </a:r>
          </a:p>
          <a:p>
            <a:r>
              <a:rPr lang="en-US" sz="800" baseline="0" dirty="0" smtClean="0">
                <a:latin typeface="Courier New" panose="02070309020205020404" pitchFamily="49" charset="0"/>
                <a:cs typeface="Courier New" panose="02070309020205020404" pitchFamily="49" charset="0"/>
              </a:rPr>
              <a:t>                 |      Point estimate    |    [95% Conf. Interval]</a:t>
            </a:r>
          </a:p>
          <a:p>
            <a:r>
              <a:rPr lang="en-US" sz="800" baseline="0" dirty="0" smtClean="0">
                <a:latin typeface="Courier New" panose="02070309020205020404" pitchFamily="49" charset="0"/>
                <a:cs typeface="Courier New" panose="02070309020205020404" pitchFamily="49" charset="0"/>
              </a:rPr>
              <a:t>                 |------------------------+------------------------</a:t>
            </a:r>
          </a:p>
          <a:p>
            <a:r>
              <a:rPr lang="en-US" sz="800" baseline="0" dirty="0" smtClean="0">
                <a:latin typeface="Courier New" panose="02070309020205020404" pitchFamily="49" charset="0"/>
                <a:cs typeface="Courier New" panose="02070309020205020404" pitchFamily="49" charset="0"/>
              </a:rPr>
              <a:t> Risk difference |               .1       |    .0854645    .1145355 </a:t>
            </a:r>
          </a:p>
          <a:p>
            <a:r>
              <a:rPr lang="en-US" sz="800" baseline="0" dirty="0" smtClean="0">
                <a:latin typeface="Courier New" panose="02070309020205020404" pitchFamily="49" charset="0"/>
                <a:cs typeface="Courier New" panose="02070309020205020404" pitchFamily="49" charset="0"/>
              </a:rPr>
              <a:t>      Risk ratio |                2       |    1.813301    2.205922 </a:t>
            </a:r>
          </a:p>
          <a:p>
            <a:r>
              <a:rPr lang="en-US" sz="800" baseline="0" dirty="0" smtClean="0">
                <a:latin typeface="Courier New" panose="02070309020205020404" pitchFamily="49" charset="0"/>
                <a:cs typeface="Courier New" panose="02070309020205020404" pitchFamily="49" charset="0"/>
              </a:rPr>
              <a:t> Attr. frac. ex. |               .5       |    .4485196    .5466747 </a:t>
            </a:r>
          </a:p>
          <a:p>
            <a:r>
              <a:rPr lang="en-US" sz="800" baseline="0" dirty="0" smtClean="0">
                <a:latin typeface="Courier New" panose="02070309020205020404" pitchFamily="49" charset="0"/>
                <a:cs typeface="Courier New" panose="02070309020205020404" pitchFamily="49" charset="0"/>
              </a:rPr>
              <a:t> Attr. frac. pop |         .2857143       |</a:t>
            </a:r>
          </a:p>
          <a:p>
            <a:r>
              <a:rPr lang="en-US" sz="800" baseline="0" dirty="0" smtClean="0">
                <a:latin typeface="Courier New" panose="02070309020205020404" pitchFamily="49" charset="0"/>
                <a:cs typeface="Courier New" panose="02070309020205020404" pitchFamily="49" charset="0"/>
              </a:rPr>
              <a:t>                 +-------------------------------------------------</a:t>
            </a:r>
          </a:p>
          <a:p>
            <a:r>
              <a:rPr lang="en-US" sz="800" baseline="0" dirty="0" smtClean="0">
                <a:latin typeface="Courier New" panose="02070309020205020404" pitchFamily="49" charset="0"/>
                <a:cs typeface="Courier New" panose="02070309020205020404" pitchFamily="49" charset="0"/>
              </a:rPr>
              <a:t>                               chi2(1) =   199.34  Pr&gt;chi2 = 0.0000</a:t>
            </a:r>
            <a:endParaRPr lang="en-US" sz="800" baseline="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89</a:t>
            </a:fld>
            <a:endParaRPr lang="en-US" dirty="0"/>
          </a:p>
        </p:txBody>
      </p:sp>
    </p:spTree>
    <p:extLst>
      <p:ext uri="{BB962C8B-B14F-4D97-AF65-F5344CB8AC3E}">
        <p14:creationId xmlns:p14="http://schemas.microsoft.com/office/powerpoint/2010/main" val="155344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CC34950A-1431-48A7-BE5C-A2718AFC7341}" type="slidenum">
              <a:rPr lang="en-US" altLang="en-US" smtClean="0"/>
              <a:pPr/>
              <a:t>9</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smtClean="0"/>
              <a:t>We introduced this concept last week in our discussion of the odds ratio.  This property of the odds ratio is crucial to case-control design because it is the odds ratio comparing the diseased (cases) to controls for</a:t>
            </a:r>
            <a:r>
              <a:rPr lang="en-US" altLang="en-US" baseline="0" dirty="0" smtClean="0"/>
              <a:t> the presence of</a:t>
            </a:r>
            <a:r>
              <a:rPr lang="en-US" altLang="en-US" dirty="0" smtClean="0"/>
              <a:t> exposure that is actually measured in a case-control study, but it is the odds ratio of disease in the exposed and unexposed that we are interested in.  Fortunately, they are mathematically identical.  </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identity was explicitly pointed out in 1951 by Jerome Cornfield, a pioneer theorist who at the time was working at the nascent National Cancer Institute.  The hot research topic of that time was the health effects of smoking</a:t>
            </a:r>
            <a:r>
              <a:rPr lang="en-US" altLang="en-US" baseline="0" dirty="0" smtClean="0"/>
              <a:t> cigarettes.  This was a time when many people, including health care professionals and scientists, were smoking.  Physicians were even doing commercial ads for cigarettes.   </a:t>
            </a:r>
            <a:r>
              <a:rPr lang="en-US" altLang="en-US" dirty="0" smtClean="0"/>
              <a:t>Without the work of Cornfield and others, many of us in the room today might still be smoking.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This was not the first time, however, that outcome-based sampling was used in health research.</a:t>
            </a:r>
            <a:r>
              <a:rPr lang="en-US" altLang="en-US" baseline="0" dirty="0" smtClean="0"/>
              <a:t>  This concept traces back, to most historians, to</a:t>
            </a:r>
            <a:r>
              <a:rPr lang="en-US" altLang="en-US" dirty="0" smtClean="0"/>
              <a:t> at least</a:t>
            </a:r>
            <a:r>
              <a:rPr lang="en-US" altLang="en-US" baseline="0" dirty="0" smtClean="0"/>
              <a:t> as early as the 1920’s.  A paper by Janet Lane-Claypon in 1926 has been cited as the first (as far as we know) published use of this approach, in a study of parity (and other exposures) and the outcome of breast cancer.  She is credited as the discoverer of the case-control approach. </a:t>
            </a:r>
          </a:p>
          <a:p>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Cornfield J. A method of estimating comparative rates from clinical data; applications to cancer of the lung, breast, and cervix. J Natl Cancer Inst. 1951;11:1269-75.</a:t>
            </a:r>
            <a:endParaRPr lang="en-US" altLang="en-US" dirty="0" smtClean="0"/>
          </a:p>
          <a:p>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Lane-Claypon J. A further report on cancer of the breast: reports on public health and medical subjects. London: Ministry of Health; 1926.  </a:t>
            </a:r>
          </a:p>
          <a:p>
            <a:endParaRPr lang="en-US" altLang="en-US" dirty="0" smtClean="0"/>
          </a:p>
        </p:txBody>
      </p:sp>
    </p:spTree>
    <p:extLst>
      <p:ext uri="{BB962C8B-B14F-4D97-AF65-F5344CB8AC3E}">
        <p14:creationId xmlns:p14="http://schemas.microsoft.com/office/powerpoint/2010/main" val="67225019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percent</a:t>
            </a:r>
            <a:r>
              <a:rPr lang="en-US" baseline="0" dirty="0" smtClean="0"/>
              <a:t> attributable risk in the exposed can be interpreted as “how much risk of the outcome would be reduced in the exposed if the exposure was removed.”   This again assumes that the exposure is causal for the outcome.</a:t>
            </a:r>
          </a:p>
          <a:p>
            <a:endParaRPr lang="en-US" baseline="0" dirty="0" smtClean="0"/>
          </a:p>
          <a:p>
            <a:r>
              <a:rPr lang="en-US" baseline="0" dirty="0" smtClean="0"/>
              <a:t>However, we cannot say that exposure was a cause of the outcome ONLY in those that would not have the outcome if the exposure was removed.  The exposure may have caused the outcome in additional cases but, with removal of the exposure, those people have the outcome for some other reason.</a:t>
            </a:r>
          </a:p>
          <a:p>
            <a:endParaRPr lang="en-US" dirty="0" smtClean="0"/>
          </a:p>
          <a:p>
            <a:r>
              <a:rPr lang="en-US" dirty="0" smtClean="0"/>
              <a:t>The percentage</a:t>
            </a:r>
            <a:r>
              <a:rPr lang="en-US" baseline="0" dirty="0" smtClean="0"/>
              <a:t> of the exposed who experience the outcome because of exposure is </a:t>
            </a:r>
            <a:r>
              <a:rPr lang="en-US" dirty="0" smtClean="0"/>
              <a:t>known as yet a third entity -- etiologic fraction (see Optional Reading and the Extra Slides).  The</a:t>
            </a:r>
            <a:r>
              <a:rPr lang="en-US" baseline="0" dirty="0" smtClean="0"/>
              <a:t> etiologic fraction might be larger than the percent attributable risk.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90</a:t>
            </a:fld>
            <a:endParaRPr lang="en-US" dirty="0"/>
          </a:p>
        </p:txBody>
      </p:sp>
    </p:spTree>
    <p:extLst>
      <p:ext uri="{BB962C8B-B14F-4D97-AF65-F5344CB8AC3E}">
        <p14:creationId xmlns:p14="http://schemas.microsoft.com/office/powerpoint/2010/main" val="2239425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p:cNvSpPr>
            <a:spLocks noGrp="1" noChangeArrowheads="1"/>
          </p:cNvSpPr>
          <p:nvPr>
            <p:ph type="sldNum" sz="quarter" idx="5"/>
          </p:nvPr>
        </p:nvSpPr>
        <p:spPr>
          <a:noFill/>
        </p:spPr>
        <p:txBody>
          <a:bodyPr/>
          <a:lstStyle/>
          <a:p>
            <a:fld id="{6EE057CA-4409-4A1F-B109-B20146214CB1}" type="slidenum">
              <a:rPr lang="en-US" altLang="en-US" smtClean="0"/>
              <a:pPr/>
              <a:t>91</a:t>
            </a:fld>
            <a:endParaRPr lang="en-US" altLang="en-US" dirty="0" smtClean="0"/>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noFill/>
          <a:ln/>
        </p:spPr>
        <p:txBody>
          <a:bodyPr/>
          <a:lstStyle/>
          <a:p>
            <a:r>
              <a:rPr lang="en-US" altLang="en-US" dirty="0" smtClean="0"/>
              <a:t>As in previous graphic example, risk is 0.10 in the unexposed and 0.20 in the exposed.  In the total population, including exposed and unexposed, the risk is 0.14, between 0.10 and 0.20.  The population AR is the difference between the risk in the total population and the unexposed.</a:t>
            </a:r>
          </a:p>
        </p:txBody>
      </p:sp>
    </p:spTree>
    <p:extLst>
      <p:ext uri="{BB962C8B-B14F-4D97-AF65-F5344CB8AC3E}">
        <p14:creationId xmlns:p14="http://schemas.microsoft.com/office/powerpoint/2010/main" val="30913746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aseline="0" dirty="0" smtClean="0">
                <a:latin typeface="Century" panose="02040604050505020304" pitchFamily="18" charset="0"/>
              </a:rPr>
              <a:t> . csi 800 600 3200 5400</a:t>
            </a:r>
          </a:p>
          <a:p>
            <a:endParaRPr lang="en-US" sz="800" baseline="0" dirty="0" smtClean="0">
              <a:latin typeface="Century" panose="02040604050505020304" pitchFamily="18" charset="0"/>
            </a:endParaRPr>
          </a:p>
          <a:p>
            <a:r>
              <a:rPr lang="en-US" sz="800" baseline="0" dirty="0" smtClean="0">
                <a:latin typeface="Century" panose="02040604050505020304" pitchFamily="18" charset="0"/>
              </a:rPr>
              <a:t>                 |   Exposed   Unexposed  |      Total</a:t>
            </a:r>
          </a:p>
          <a:p>
            <a:r>
              <a:rPr lang="en-US" sz="800" baseline="0" dirty="0" smtClean="0">
                <a:latin typeface="Century" panose="02040604050505020304" pitchFamily="18" charset="0"/>
              </a:rPr>
              <a:t>-----------------+------------------------+------------</a:t>
            </a:r>
          </a:p>
          <a:p>
            <a:r>
              <a:rPr lang="en-US" sz="800" baseline="0" dirty="0" smtClean="0">
                <a:latin typeface="Century" panose="02040604050505020304" pitchFamily="18" charset="0"/>
              </a:rPr>
              <a:t>           Cases |       800         600  |       1400</a:t>
            </a:r>
          </a:p>
          <a:p>
            <a:r>
              <a:rPr lang="en-US" sz="800" baseline="0" dirty="0" smtClean="0">
                <a:latin typeface="Century" panose="02040604050505020304" pitchFamily="18" charset="0"/>
              </a:rPr>
              <a:t>        Noncases |      3200        5400  |       8600</a:t>
            </a:r>
          </a:p>
          <a:p>
            <a:r>
              <a:rPr lang="en-US" sz="800" baseline="0" dirty="0" smtClean="0">
                <a:latin typeface="Century" panose="02040604050505020304" pitchFamily="18" charset="0"/>
              </a:rPr>
              <a:t>-----------------+------------------------+------------</a:t>
            </a:r>
          </a:p>
          <a:p>
            <a:r>
              <a:rPr lang="en-US" sz="800" baseline="0" dirty="0" smtClean="0">
                <a:latin typeface="Century" panose="02040604050505020304" pitchFamily="18" charset="0"/>
              </a:rPr>
              <a:t>           Total |      4000        6000  |      10000</a:t>
            </a:r>
          </a:p>
          <a:p>
            <a:r>
              <a:rPr lang="en-US" sz="800" baseline="0" dirty="0" smtClean="0">
                <a:latin typeface="Century" panose="02040604050505020304" pitchFamily="18" charset="0"/>
              </a:rPr>
              <a:t>                 |                        |</a:t>
            </a:r>
          </a:p>
          <a:p>
            <a:r>
              <a:rPr lang="en-US" sz="800" baseline="0" dirty="0" smtClean="0">
                <a:latin typeface="Century" panose="02040604050505020304" pitchFamily="18" charset="0"/>
              </a:rPr>
              <a:t>            Risk |        .2          .1  |        .14</a:t>
            </a:r>
          </a:p>
          <a:p>
            <a:r>
              <a:rPr lang="en-US" sz="800" baseline="0" dirty="0" smtClean="0">
                <a:latin typeface="Century" panose="02040604050505020304" pitchFamily="18" charset="0"/>
              </a:rPr>
              <a:t>                 |                        |</a:t>
            </a:r>
          </a:p>
          <a:p>
            <a:r>
              <a:rPr lang="en-US" sz="800" baseline="0" dirty="0" smtClean="0">
                <a:latin typeface="Century" panose="02040604050505020304" pitchFamily="18" charset="0"/>
              </a:rPr>
              <a:t>                 |      Point estimate    |    [95% Conf. Interval]</a:t>
            </a:r>
          </a:p>
          <a:p>
            <a:r>
              <a:rPr lang="en-US" sz="800" baseline="0" dirty="0" smtClean="0">
                <a:latin typeface="Century" panose="02040604050505020304" pitchFamily="18" charset="0"/>
              </a:rPr>
              <a:t>                 |------------------------+------------------------</a:t>
            </a:r>
          </a:p>
          <a:p>
            <a:r>
              <a:rPr lang="en-US" sz="800" baseline="0" dirty="0" smtClean="0">
                <a:latin typeface="Century" panose="02040604050505020304" pitchFamily="18" charset="0"/>
              </a:rPr>
              <a:t> Risk difference |               .1       |    .0854645    .1145355 </a:t>
            </a:r>
          </a:p>
          <a:p>
            <a:r>
              <a:rPr lang="en-US" sz="800" baseline="0" dirty="0" smtClean="0">
                <a:latin typeface="Century" panose="02040604050505020304" pitchFamily="18" charset="0"/>
              </a:rPr>
              <a:t>      Risk ratio |                2       |    1.813301    2.205922 </a:t>
            </a:r>
          </a:p>
          <a:p>
            <a:r>
              <a:rPr lang="en-US" sz="800" baseline="0" dirty="0" smtClean="0">
                <a:latin typeface="Century" panose="02040604050505020304" pitchFamily="18" charset="0"/>
              </a:rPr>
              <a:t> Attr. frac. ex. |               .5       |    .4485196    .5466747 </a:t>
            </a:r>
          </a:p>
          <a:p>
            <a:r>
              <a:rPr lang="en-US" sz="800" baseline="0" dirty="0" smtClean="0">
                <a:latin typeface="Century" panose="02040604050505020304" pitchFamily="18" charset="0"/>
              </a:rPr>
              <a:t> </a:t>
            </a:r>
            <a:r>
              <a:rPr lang="en-US" sz="800" b="1" baseline="0" dirty="0" smtClean="0">
                <a:latin typeface="Century" panose="02040604050505020304" pitchFamily="18" charset="0"/>
              </a:rPr>
              <a:t>Attr. frac. pop |         .2857143 </a:t>
            </a:r>
            <a:r>
              <a:rPr lang="en-US" sz="800" baseline="0" dirty="0" smtClean="0">
                <a:latin typeface="Century" panose="02040604050505020304" pitchFamily="18" charset="0"/>
              </a:rPr>
              <a:t>      |</a:t>
            </a:r>
          </a:p>
          <a:p>
            <a:r>
              <a:rPr lang="en-US" sz="800" baseline="0" dirty="0" smtClean="0">
                <a:latin typeface="Century" panose="02040604050505020304" pitchFamily="18" charset="0"/>
              </a:rPr>
              <a:t>                 +-------------------------------------------------</a:t>
            </a:r>
          </a:p>
          <a:p>
            <a:r>
              <a:rPr lang="en-US" sz="800" baseline="0" dirty="0" smtClean="0">
                <a:latin typeface="Century" panose="02040604050505020304" pitchFamily="18" charset="0"/>
              </a:rPr>
              <a:t>                               chi2(1) =   199.34  Pr&gt;chi2 = 0.0000</a:t>
            </a:r>
            <a:endParaRPr lang="en-US" sz="800" baseline="0" dirty="0">
              <a:latin typeface="Century" panose="02040604050505020304" pitchFamily="18" charset="0"/>
            </a:endParaRP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pPr>
                <a:defRPr/>
              </a:pPr>
              <a:t>94</a:t>
            </a:fld>
            <a:endParaRPr lang="en-US" dirty="0"/>
          </a:p>
        </p:txBody>
      </p:sp>
    </p:spTree>
    <p:extLst>
      <p:ext uri="{BB962C8B-B14F-4D97-AF65-F5344CB8AC3E}">
        <p14:creationId xmlns:p14="http://schemas.microsoft.com/office/powerpoint/2010/main" val="4391270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p:spPr>
        <p:txBody>
          <a:bodyPr/>
          <a:lstStyle/>
          <a:p>
            <a:fld id="{EDB59CE9-9F91-4AAC-A599-09F04C498909}" type="slidenum">
              <a:rPr lang="en-US" altLang="en-US" smtClean="0"/>
              <a:pPr/>
              <a:t>96</a:t>
            </a:fld>
            <a:endParaRPr lang="en-US" altLang="en-US" dirty="0" smtClean="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r>
              <a:rPr lang="en-US" altLang="en-US" dirty="0" smtClean="0"/>
              <a:t>Population attributable risk depends on prevalence of exposure in the population.  With higher prevalence of exposure, the population AR will be larger for a given risk ratio.  This makes sense when we consider that exposure prevalence is included in the calculation of the population attributable risk. </a:t>
            </a:r>
          </a:p>
        </p:txBody>
      </p:sp>
    </p:spTree>
    <p:extLst>
      <p:ext uri="{BB962C8B-B14F-4D97-AF65-F5344CB8AC3E}">
        <p14:creationId xmlns:p14="http://schemas.microsoft.com/office/powerpoint/2010/main" val="363393199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p:spPr>
        <p:txBody>
          <a:bodyPr/>
          <a:lstStyle/>
          <a:p>
            <a:fld id="{DCF9D701-43A0-4F52-85BA-2DF28DBA8429}" type="slidenum">
              <a:rPr lang="en-US" altLang="en-US" smtClean="0"/>
              <a:pPr/>
              <a:t>97</a:t>
            </a:fld>
            <a:endParaRPr lang="en-US" altLang="en-US" dirty="0" smtClean="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p:spPr>
        <p:txBody>
          <a:bodyPr/>
          <a:lstStyle/>
          <a:p>
            <a:r>
              <a:rPr lang="en-US" altLang="en-US" dirty="0" smtClean="0"/>
              <a:t>% Population AR depends on the risk ratio as well as the prevalence of exposure.  This figure shows % Population AR for different combinations of exposure prevalence in a population (x-axis) and different risk ratios, ranging from 2 to 10 (over a fixed</a:t>
            </a:r>
            <a:r>
              <a:rPr lang="en-US" altLang="en-US" baseline="0" dirty="0" smtClean="0"/>
              <a:t> time horizon, say, 5 years)</a:t>
            </a:r>
            <a:r>
              <a:rPr lang="en-US" altLang="en-US" dirty="0" smtClean="0"/>
              <a:t>.</a:t>
            </a:r>
          </a:p>
        </p:txBody>
      </p:sp>
    </p:spTree>
    <p:extLst>
      <p:ext uri="{BB962C8B-B14F-4D97-AF65-F5344CB8AC3E}">
        <p14:creationId xmlns:p14="http://schemas.microsoft.com/office/powerpoint/2010/main" val="1122102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p:cNvSpPr>
          <p:nvPr>
            <p:ph type="sldImg"/>
          </p:nvPr>
        </p:nvSpPr>
        <p:spPr>
          <a:ln/>
        </p:spPr>
      </p:sp>
      <p:sp>
        <p:nvSpPr>
          <p:cNvPr id="229378" name="Notes Placeholder 2"/>
          <p:cNvSpPr>
            <a:spLocks noGrp="1"/>
          </p:cNvSpPr>
          <p:nvPr>
            <p:ph type="body" idx="1"/>
          </p:nvPr>
        </p:nvSpPr>
        <p:spPr>
          <a:noFill/>
          <a:ln/>
        </p:spPr>
        <p:txBody>
          <a:bodyPr/>
          <a:lstStyle/>
          <a:p>
            <a:r>
              <a:rPr lang="en-US" dirty="0" smtClean="0"/>
              <a:t>Here is an example of a study reporting the percent population attributable risk for the outcome of stroke, stratified by age.  For example, atrial fibrillation is associated with a percent population attributable risk of 1.5% in 50-59 year olds and 23.5% in 80-89 year olds.  The table also lists “events occurring with condition.”  This illustrates a point made in the readings for this week:  The % pop AR is not the same as the percent of those with the outcome who had the exposure of interest.  Just</a:t>
            </a:r>
            <a:r>
              <a:rPr lang="en-US" baseline="0" dirty="0" smtClean="0"/>
              <a:t> because a person with a diseases possesses a particular causal exposure does not mean that the exposure actually mechanistically contributed to that disease in that person.  There are some exceptions to this (with some necessary “causes”) but, in general this is true. </a:t>
            </a:r>
          </a:p>
          <a:p>
            <a:endParaRPr lang="en-US" baseline="0" dirty="0" smtClean="0"/>
          </a:p>
          <a:p>
            <a:r>
              <a:rPr lang="en-US" baseline="0" dirty="0" smtClean="0"/>
              <a:t>The time horizon is not explicitly mentioned in this table, but it should have been.</a:t>
            </a:r>
            <a:endParaRPr lang="en-US" dirty="0" smtClean="0"/>
          </a:p>
        </p:txBody>
      </p:sp>
      <p:sp>
        <p:nvSpPr>
          <p:cNvPr id="229379" name="Slide Number Placeholder 3"/>
          <p:cNvSpPr>
            <a:spLocks noGrp="1"/>
          </p:cNvSpPr>
          <p:nvPr>
            <p:ph type="sldNum" sz="quarter" idx="5"/>
          </p:nvPr>
        </p:nvSpPr>
        <p:spPr>
          <a:noFill/>
        </p:spPr>
        <p:txBody>
          <a:bodyPr/>
          <a:lstStyle/>
          <a:p>
            <a:fld id="{4DB3A999-0043-4C9B-9A72-0758B59F2A74}" type="slidenum">
              <a:rPr lang="en-US" smtClean="0"/>
              <a:pPr/>
              <a:t>98</a:t>
            </a:fld>
            <a:endParaRPr lang="en-US" dirty="0" smtClean="0"/>
          </a:p>
        </p:txBody>
      </p:sp>
    </p:spTree>
    <p:extLst>
      <p:ext uri="{BB962C8B-B14F-4D97-AF65-F5344CB8AC3E}">
        <p14:creationId xmlns:p14="http://schemas.microsoft.com/office/powerpoint/2010/main" val="34359895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p:spPr>
        <p:txBody>
          <a:bodyPr/>
          <a:lstStyle/>
          <a:p>
            <a:fld id="{7DE09DA9-F980-4ED1-965A-A894656F7C89}" type="slidenum">
              <a:rPr lang="en-US" altLang="en-US" smtClean="0"/>
              <a:pPr/>
              <a:t>99</a:t>
            </a:fld>
            <a:endParaRPr lang="en-US" altLang="en-US" dirty="0" smtClean="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80000"/>
              </a:lnSpc>
              <a:spcBef>
                <a:spcPct val="40000"/>
              </a:spcBef>
              <a:spcAft>
                <a:spcPct val="0"/>
              </a:spcAft>
              <a:buClrTx/>
              <a:buSzTx/>
              <a:buFontTx/>
              <a:buNone/>
              <a:tabLst/>
              <a:defRPr/>
            </a:pPr>
            <a:r>
              <a:rPr lang="en-US" altLang="en-US" sz="2800" dirty="0" smtClean="0"/>
              <a:t>This is an example of a </a:t>
            </a:r>
            <a:r>
              <a:rPr lang="en-US" altLang="en-US" sz="2800" baseline="0" dirty="0" smtClean="0"/>
              <a:t>study reporting an attributable rate.  These authors only took it to the level of an absolute rate difference, which we do not think is that informative.   Forming the percentage attributable rate gives it more meaning.</a:t>
            </a:r>
          </a:p>
          <a:p>
            <a:pPr marL="0" marR="0" lvl="0" indent="0" algn="l" defTabSz="914400" rtl="0" eaLnBrk="0" fontAlgn="base" latinLnBrk="0" hangingPunct="0">
              <a:lnSpc>
                <a:spcPct val="80000"/>
              </a:lnSpc>
              <a:spcBef>
                <a:spcPct val="40000"/>
              </a:spcBef>
              <a:spcAft>
                <a:spcPct val="0"/>
              </a:spcAft>
              <a:buClrTx/>
              <a:buSzTx/>
              <a:buFontTx/>
              <a:buNone/>
              <a:tabLst/>
              <a:defRPr/>
            </a:pPr>
            <a:endParaRPr lang="en-US" sz="2800" baseline="0" dirty="0" smtClean="0"/>
          </a:p>
          <a:p>
            <a:pPr marL="0" marR="0" lvl="0" indent="0" algn="l" defTabSz="914400" rtl="0" eaLnBrk="0" fontAlgn="base" latinLnBrk="0" hangingPunct="0">
              <a:lnSpc>
                <a:spcPct val="80000"/>
              </a:lnSpc>
              <a:spcBef>
                <a:spcPct val="40000"/>
              </a:spcBef>
              <a:spcAft>
                <a:spcPct val="0"/>
              </a:spcAft>
              <a:buClrTx/>
              <a:buSzTx/>
              <a:buFontTx/>
              <a:buNone/>
              <a:tabLst/>
              <a:defRPr/>
            </a:pPr>
            <a:r>
              <a:rPr lang="en-US" sz="2800" dirty="0" smtClean="0"/>
              <a:t>Hayward AC e</a:t>
            </a:r>
            <a:r>
              <a:rPr lang="en-US" sz="2800" baseline="0" dirty="0" smtClean="0"/>
              <a:t>t al. </a:t>
            </a:r>
            <a:r>
              <a:rPr lang="en-US" sz="2800" dirty="0" smtClean="0"/>
              <a:t>Comparative community burden and severity of seasonal and pandemic influenza: results of the Flu Watch cohort study. Lancet Respir Med. 2014 Jun;2(6):445-54.</a:t>
            </a:r>
          </a:p>
          <a:p>
            <a:pPr>
              <a:lnSpc>
                <a:spcPct val="80000"/>
              </a:lnSpc>
              <a:spcBef>
                <a:spcPct val="40000"/>
              </a:spcBef>
            </a:pPr>
            <a:endParaRPr lang="en-US" altLang="en-US" sz="2400" baseline="0" dirty="0" smtClean="0"/>
          </a:p>
        </p:txBody>
      </p:sp>
    </p:spTree>
    <p:extLst>
      <p:ext uri="{BB962C8B-B14F-4D97-AF65-F5344CB8AC3E}">
        <p14:creationId xmlns:p14="http://schemas.microsoft.com/office/powerpoint/2010/main" val="138281918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Slide Image Placeholder 1"/>
          <p:cNvSpPr>
            <a:spLocks noGrp="1" noRot="1" noChangeAspect="1"/>
          </p:cNvSpPr>
          <p:nvPr>
            <p:ph type="sldImg"/>
          </p:nvPr>
        </p:nvSpPr>
        <p:spPr>
          <a:ln/>
        </p:spPr>
      </p:sp>
      <p:sp>
        <p:nvSpPr>
          <p:cNvPr id="231426" name="Notes Placeholder 2"/>
          <p:cNvSpPr>
            <a:spLocks noGrp="1"/>
          </p:cNvSpPr>
          <p:nvPr>
            <p:ph type="body" idx="1"/>
          </p:nvPr>
        </p:nvSpPr>
        <p:spPr>
          <a:noFill/>
          <a:ln/>
        </p:spPr>
        <p:txBody>
          <a:bodyPr/>
          <a:lstStyle/>
          <a:p>
            <a:endParaRPr lang="en-US" dirty="0" smtClean="0"/>
          </a:p>
        </p:txBody>
      </p:sp>
      <p:sp>
        <p:nvSpPr>
          <p:cNvPr id="231427" name="Slide Number Placeholder 3"/>
          <p:cNvSpPr>
            <a:spLocks noGrp="1"/>
          </p:cNvSpPr>
          <p:nvPr>
            <p:ph type="sldNum" sz="quarter" idx="5"/>
          </p:nvPr>
        </p:nvSpPr>
        <p:spPr>
          <a:noFill/>
        </p:spPr>
        <p:txBody>
          <a:bodyPr/>
          <a:lstStyle/>
          <a:p>
            <a:fld id="{C9FDDACC-11FE-448D-AE62-2BB3EBF32023}" type="slidenum">
              <a:rPr lang="en-US" smtClean="0"/>
              <a:pPr/>
              <a:t>100</a:t>
            </a:fld>
            <a:endParaRPr lang="en-US" dirty="0" smtClean="0"/>
          </a:p>
        </p:txBody>
      </p:sp>
    </p:spTree>
    <p:extLst>
      <p:ext uri="{BB962C8B-B14F-4D97-AF65-F5344CB8AC3E}">
        <p14:creationId xmlns:p14="http://schemas.microsoft.com/office/powerpoint/2010/main" val="415403882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p:cNvSpPr>
          <p:nvPr>
            <p:ph type="sldImg"/>
          </p:nvPr>
        </p:nvSpPr>
        <p:spPr>
          <a:ln/>
        </p:spPr>
      </p:sp>
      <p:sp>
        <p:nvSpPr>
          <p:cNvPr id="233474" name="Notes Placeholder 2"/>
          <p:cNvSpPr>
            <a:spLocks noGrp="1"/>
          </p:cNvSpPr>
          <p:nvPr>
            <p:ph type="body" idx="1"/>
          </p:nvPr>
        </p:nvSpPr>
        <p:spPr>
          <a:noFill/>
          <a:ln/>
        </p:spPr>
        <p:txBody>
          <a:bodyPr/>
          <a:lstStyle/>
          <a:p>
            <a:endParaRPr lang="en-US" dirty="0" smtClean="0"/>
          </a:p>
        </p:txBody>
      </p:sp>
      <p:sp>
        <p:nvSpPr>
          <p:cNvPr id="233475" name="Slide Number Placeholder 3"/>
          <p:cNvSpPr>
            <a:spLocks noGrp="1"/>
          </p:cNvSpPr>
          <p:nvPr>
            <p:ph type="sldNum" sz="quarter" idx="5"/>
          </p:nvPr>
        </p:nvSpPr>
        <p:spPr>
          <a:noFill/>
        </p:spPr>
        <p:txBody>
          <a:bodyPr/>
          <a:lstStyle/>
          <a:p>
            <a:fld id="{E13F7411-DE79-4192-8B30-F15B9A0758F9}" type="slidenum">
              <a:rPr lang="en-US" smtClean="0"/>
              <a:pPr/>
              <a:t>101</a:t>
            </a:fld>
            <a:endParaRPr lang="en-US" dirty="0" smtClean="0"/>
          </a:p>
        </p:txBody>
      </p:sp>
    </p:spTree>
    <p:extLst>
      <p:ext uri="{BB962C8B-B14F-4D97-AF65-F5344CB8AC3E}">
        <p14:creationId xmlns:p14="http://schemas.microsoft.com/office/powerpoint/2010/main" val="387655087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p:cNvSpPr>
          <p:nvPr>
            <p:ph type="sldImg"/>
          </p:nvPr>
        </p:nvSpPr>
        <p:spPr>
          <a:ln/>
        </p:spPr>
      </p:sp>
      <p:sp>
        <p:nvSpPr>
          <p:cNvPr id="233474" name="Notes Placeholder 2"/>
          <p:cNvSpPr>
            <a:spLocks noGrp="1"/>
          </p:cNvSpPr>
          <p:nvPr>
            <p:ph type="body" idx="1"/>
          </p:nvPr>
        </p:nvSpPr>
        <p:spPr>
          <a:noFill/>
          <a:ln/>
        </p:spPr>
        <p:txBody>
          <a:bodyPr/>
          <a:lstStyle/>
          <a:p>
            <a:r>
              <a:rPr lang="en-US" dirty="0" smtClean="0"/>
              <a:t>This is a plot of how often “attributable risk” is used in articles cited in PubMed.  This makes</a:t>
            </a:r>
            <a:r>
              <a:rPr lang="en-US" baseline="0" dirty="0" smtClean="0"/>
              <a:t> sense in that these are powerful metrics of the public health importance of various exposures.</a:t>
            </a:r>
            <a:endParaRPr lang="en-US" dirty="0" smtClean="0"/>
          </a:p>
        </p:txBody>
      </p:sp>
      <p:sp>
        <p:nvSpPr>
          <p:cNvPr id="233475" name="Slide Number Placeholder 3"/>
          <p:cNvSpPr>
            <a:spLocks noGrp="1"/>
          </p:cNvSpPr>
          <p:nvPr>
            <p:ph type="sldNum" sz="quarter" idx="5"/>
          </p:nvPr>
        </p:nvSpPr>
        <p:spPr>
          <a:noFill/>
        </p:spPr>
        <p:txBody>
          <a:bodyPr/>
          <a:lstStyle/>
          <a:p>
            <a:fld id="{E13F7411-DE79-4192-8B30-F15B9A0758F9}" type="slidenum">
              <a:rPr lang="en-US" smtClean="0"/>
              <a:pPr/>
              <a:t>102</a:t>
            </a:fld>
            <a:endParaRPr lang="en-US" dirty="0" smtClean="0"/>
          </a:p>
        </p:txBody>
      </p:sp>
    </p:spTree>
    <p:extLst>
      <p:ext uri="{BB962C8B-B14F-4D97-AF65-F5344CB8AC3E}">
        <p14:creationId xmlns:p14="http://schemas.microsoft.com/office/powerpoint/2010/main" val="2257282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84FE9E5-9C5F-48FB-8C61-2C2C536EC8D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5F68A65-F533-4CAE-88F2-BEB918CA610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9B1543F-590F-475C-B9F3-70FAFA6F370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26820F-612B-4B2E-9D28-25734EE4D87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0BD38FE-0643-42F1-B052-E1C47A270C9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C5A539F-09B9-489D-93BA-A75FC4141FF0}"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7D073EF-780D-490D-A9EE-97EA81D266C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C7CACC3-C541-4633-9C17-E209F0CD022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D264870-4AB4-45CA-ACE5-D18DEB1B1AD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74701EC-F8E1-404D-ABC4-039B4EFD392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67D76AA-DB01-44D6-BD17-E5C01605112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0F0182D-4F35-4DE0-B72D-593226E83E2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FC431C4-4308-46A4-83D8-EF6914818BF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FAE22BD-BD05-49A2-AA98-4DD4368D558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30DD712-CDC4-4A9D-9E24-96B8AA01CAD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A7B4A973-2335-4C84-8D6B-B498AC6CA7D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49"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4.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7.bin"/><Relationship Id="rId5" Type="http://schemas.openxmlformats.org/officeDocument/2006/relationships/image" Target="../media/image6.wmf"/><Relationship Id="rId4" Type="http://schemas.openxmlformats.org/officeDocument/2006/relationships/oleObject" Target="../embeddings/oleObject26.bin"/></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9.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 Id="rId9" Type="http://schemas.openxmlformats.org/officeDocument/2006/relationships/image" Target="../media/image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2.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6.w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6.wmf"/><Relationship Id="rId4"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40.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3.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2.w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6.wmf"/><Relationship Id="rId4" Type="http://schemas.openxmlformats.org/officeDocument/2006/relationships/oleObject" Target="../embeddings/oleObject16.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9.bin"/><Relationship Id="rId5" Type="http://schemas.openxmlformats.org/officeDocument/2006/relationships/image" Target="../media/image6.wmf"/><Relationship Id="rId4" Type="http://schemas.openxmlformats.org/officeDocument/2006/relationships/oleObject" Target="../embeddings/oleObject18.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19.w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image" Target="../media/image18.wmf"/><Relationship Id="rId4" Type="http://schemas.openxmlformats.org/officeDocument/2006/relationships/oleObject" Target="../embeddings/oleObject20.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3.bin"/><Relationship Id="rId5" Type="http://schemas.openxmlformats.org/officeDocument/2006/relationships/image" Target="../media/image6.wmf"/><Relationship Id="rId4" Type="http://schemas.openxmlformats.org/officeDocument/2006/relationships/oleObject" Target="../embeddings/oleObject22.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7.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3.xml"/><Relationship Id="rId7" Type="http://schemas.openxmlformats.org/officeDocument/2006/relationships/image" Target="../media/image26.emf"/><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oleObject" Target="../embeddings/oleObject25.bin"/><Relationship Id="rId5" Type="http://schemas.openxmlformats.org/officeDocument/2006/relationships/image" Target="../media/image25.emf"/><Relationship Id="rId4" Type="http://schemas.openxmlformats.org/officeDocument/2006/relationships/oleObject" Target="../embeddings/oleObject24.bin"/></Relationships>
</file>

<file path=ppt/slides/_rels/slide9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152400"/>
            <a:ext cx="7772400" cy="1143000"/>
          </a:xfrm>
        </p:spPr>
        <p:txBody>
          <a:bodyPr/>
          <a:lstStyle/>
          <a:p>
            <a:r>
              <a:rPr lang="en-US" altLang="en-US" sz="3600" b="1" dirty="0" smtClean="0"/>
              <a:t>Measures of Disease Association II</a:t>
            </a:r>
            <a:br>
              <a:rPr lang="en-US" altLang="en-US" sz="3600" b="1" dirty="0" smtClean="0"/>
            </a:br>
            <a:r>
              <a:rPr lang="en-US" altLang="en-US" sz="3600" b="1" dirty="0" smtClean="0"/>
              <a:t>and Measures of Attribution</a:t>
            </a:r>
            <a:endParaRPr lang="en-US" altLang="en-US" sz="2800" b="1" dirty="0" smtClean="0"/>
          </a:p>
        </p:txBody>
      </p:sp>
      <p:sp>
        <p:nvSpPr>
          <p:cNvPr id="20482" name="Rectangle 3"/>
          <p:cNvSpPr>
            <a:spLocks noGrp="1" noChangeArrowheads="1"/>
          </p:cNvSpPr>
          <p:nvPr>
            <p:ph type="body" idx="1"/>
          </p:nvPr>
        </p:nvSpPr>
        <p:spPr>
          <a:xfrm>
            <a:off x="137160" y="1447800"/>
            <a:ext cx="8991600" cy="4724400"/>
          </a:xfrm>
        </p:spPr>
        <p:txBody>
          <a:bodyPr/>
          <a:lstStyle/>
          <a:p>
            <a:pPr>
              <a:lnSpc>
                <a:spcPct val="80000"/>
              </a:lnSpc>
              <a:spcBef>
                <a:spcPts val="0"/>
              </a:spcBef>
            </a:pPr>
            <a:r>
              <a:rPr lang="en-US" altLang="en-US" sz="3000" dirty="0" smtClean="0"/>
              <a:t>Measures of association in case-control studies</a:t>
            </a:r>
          </a:p>
          <a:p>
            <a:pPr>
              <a:lnSpc>
                <a:spcPct val="80000"/>
              </a:lnSpc>
              <a:spcBef>
                <a:spcPts val="0"/>
              </a:spcBef>
            </a:pPr>
            <a:endParaRPr lang="en-US" altLang="en-US" sz="1000" dirty="0" smtClean="0"/>
          </a:p>
          <a:p>
            <a:pPr lvl="1">
              <a:lnSpc>
                <a:spcPct val="80000"/>
              </a:lnSpc>
              <a:spcBef>
                <a:spcPts val="0"/>
              </a:spcBef>
            </a:pPr>
            <a:r>
              <a:rPr lang="en-US" altLang="en-US" sz="2600" dirty="0" smtClean="0"/>
              <a:t>If/how the OR estimates other ratio measures depends on type of control sampling &amp; nature of underlying cohort</a:t>
            </a:r>
          </a:p>
          <a:p>
            <a:endParaRPr lang="en-US" altLang="en-US" sz="1000" dirty="0" smtClean="0"/>
          </a:p>
          <a:p>
            <a:pPr>
              <a:spcBef>
                <a:spcPts val="0"/>
              </a:spcBef>
            </a:pPr>
            <a:endParaRPr lang="en-US" altLang="en-US" sz="1000" dirty="0" smtClean="0"/>
          </a:p>
          <a:p>
            <a:r>
              <a:rPr lang="en-US" altLang="en-US" sz="3000" dirty="0" smtClean="0"/>
              <a:t>Strengths and weaknesses of case-control studies</a:t>
            </a:r>
          </a:p>
          <a:p>
            <a:pPr>
              <a:spcBef>
                <a:spcPts val="0"/>
              </a:spcBef>
            </a:pPr>
            <a:endParaRPr lang="en-US" altLang="en-US" sz="1000" dirty="0" smtClean="0"/>
          </a:p>
          <a:p>
            <a:r>
              <a:rPr lang="en-US" altLang="en-US" sz="3000" dirty="0" smtClean="0"/>
              <a:t>Interpreting the magnitude of a measure of association</a:t>
            </a:r>
          </a:p>
          <a:p>
            <a:pPr lvl="1"/>
            <a:r>
              <a:rPr lang="en-US" altLang="en-US" sz="2600" dirty="0" smtClean="0"/>
              <a:t>What we can learn from the “sufficient-component cause” model of human disease</a:t>
            </a:r>
            <a:endParaRPr lang="en-US" altLang="en-US" sz="1000" dirty="0" smtClean="0"/>
          </a:p>
          <a:p>
            <a:endParaRPr lang="en-US" altLang="en-US" sz="1000" dirty="0" smtClean="0"/>
          </a:p>
          <a:p>
            <a:r>
              <a:rPr lang="en-US" altLang="en-US" sz="3000" dirty="0" smtClean="0"/>
              <a:t>Measures of attribution</a:t>
            </a:r>
          </a:p>
          <a:p>
            <a:pPr lvl="1">
              <a:lnSpc>
                <a:spcPct val="80000"/>
              </a:lnSpc>
            </a:pPr>
            <a:r>
              <a:rPr lang="en-US" altLang="en-US" sz="2600" dirty="0" smtClean="0"/>
              <a:t>Attribution among the exposed</a:t>
            </a:r>
          </a:p>
          <a:p>
            <a:pPr lvl="1">
              <a:lnSpc>
                <a:spcPct val="80000"/>
              </a:lnSpc>
            </a:pPr>
            <a:r>
              <a:rPr lang="en-US" altLang="en-US" sz="2600" dirty="0" smtClean="0"/>
              <a:t>Attribution among the entire population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1295400" y="16002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40962" name="Text Box 3"/>
          <p:cNvSpPr txBox="1">
            <a:spLocks noChangeArrowheads="1"/>
          </p:cNvSpPr>
          <p:nvPr/>
        </p:nvSpPr>
        <p:spPr bwMode="auto">
          <a:xfrm>
            <a:off x="76200" y="152400"/>
            <a:ext cx="9044399" cy="523220"/>
          </a:xfrm>
          <a:prstGeom prst="rect">
            <a:avLst/>
          </a:prstGeom>
          <a:noFill/>
          <a:ln w="9525">
            <a:noFill/>
            <a:miter lim="800000"/>
            <a:headEnd/>
            <a:tailEnd/>
          </a:ln>
        </p:spPr>
        <p:txBody>
          <a:bodyPr wrap="none">
            <a:spAutoFit/>
          </a:bodyPr>
          <a:lstStyle/>
          <a:p>
            <a:pPr eaLnBrk="0" hangingPunct="0"/>
            <a:r>
              <a:rPr lang="en-US" altLang="en-US" sz="2800" b="1" dirty="0"/>
              <a:t>Odds ratio</a:t>
            </a:r>
            <a:r>
              <a:rPr lang="en-US" altLang="en-US" sz="2800" dirty="0"/>
              <a:t> </a:t>
            </a:r>
            <a:r>
              <a:rPr lang="en-US" altLang="en-US" sz="2800" dirty="0" smtClean="0"/>
              <a:t>comparing </a:t>
            </a:r>
            <a:r>
              <a:rPr lang="en-US" altLang="en-US" sz="2800" b="1" dirty="0"/>
              <a:t>exposure</a:t>
            </a:r>
            <a:r>
              <a:rPr lang="en-US" altLang="en-US" sz="2800" dirty="0"/>
              <a:t> in diseased and not diseased</a:t>
            </a:r>
          </a:p>
        </p:txBody>
      </p:sp>
      <p:sp>
        <p:nvSpPr>
          <p:cNvPr id="40963" name="Text Box 4"/>
          <p:cNvSpPr txBox="1">
            <a:spLocks noChangeArrowheads="1"/>
          </p:cNvSpPr>
          <p:nvPr/>
        </p:nvSpPr>
        <p:spPr bwMode="auto">
          <a:xfrm>
            <a:off x="3048000" y="762000"/>
            <a:ext cx="1131888" cy="457200"/>
          </a:xfrm>
          <a:prstGeom prst="rect">
            <a:avLst/>
          </a:prstGeom>
          <a:noFill/>
          <a:ln w="9525">
            <a:noFill/>
            <a:miter lim="800000"/>
            <a:headEnd/>
            <a:tailEnd/>
          </a:ln>
        </p:spPr>
        <p:txBody>
          <a:bodyPr wrap="none">
            <a:spAutoFit/>
          </a:bodyPr>
          <a:lstStyle/>
          <a:p>
            <a:pPr eaLnBrk="0" hangingPunct="0"/>
            <a:r>
              <a:rPr lang="en-US" altLang="en-US" dirty="0"/>
              <a:t>Disease</a:t>
            </a:r>
          </a:p>
        </p:txBody>
      </p:sp>
      <p:sp>
        <p:nvSpPr>
          <p:cNvPr id="40964" name="Text Box 5"/>
          <p:cNvSpPr txBox="1">
            <a:spLocks noChangeArrowheads="1"/>
          </p:cNvSpPr>
          <p:nvPr/>
        </p:nvSpPr>
        <p:spPr bwMode="auto">
          <a:xfrm>
            <a:off x="2057400" y="10668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40965" name="Text Box 6"/>
          <p:cNvSpPr txBox="1">
            <a:spLocks noChangeArrowheads="1"/>
          </p:cNvSpPr>
          <p:nvPr/>
        </p:nvSpPr>
        <p:spPr bwMode="auto">
          <a:xfrm>
            <a:off x="4495800" y="10668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40966" name="Text Box 7"/>
          <p:cNvSpPr txBox="1">
            <a:spLocks noChangeArrowheads="1"/>
          </p:cNvSpPr>
          <p:nvPr/>
        </p:nvSpPr>
        <p:spPr bwMode="auto">
          <a:xfrm rot="-5397717">
            <a:off x="-210344" y="3256757"/>
            <a:ext cx="1335087" cy="457200"/>
          </a:xfrm>
          <a:prstGeom prst="rect">
            <a:avLst/>
          </a:prstGeom>
          <a:noFill/>
          <a:ln w="9525">
            <a:noFill/>
            <a:miter lim="800000"/>
            <a:headEnd/>
            <a:tailEnd/>
          </a:ln>
        </p:spPr>
        <p:txBody>
          <a:bodyPr wrap="none">
            <a:spAutoFit/>
          </a:bodyPr>
          <a:lstStyle/>
          <a:p>
            <a:pPr eaLnBrk="0" hangingPunct="0"/>
            <a:r>
              <a:rPr lang="en-US" altLang="en-US" dirty="0"/>
              <a:t>Exposure</a:t>
            </a:r>
          </a:p>
        </p:txBody>
      </p:sp>
      <p:sp>
        <p:nvSpPr>
          <p:cNvPr id="40967" name="Text Box 8"/>
          <p:cNvSpPr txBox="1">
            <a:spLocks noChangeArrowheads="1"/>
          </p:cNvSpPr>
          <p:nvPr/>
        </p:nvSpPr>
        <p:spPr bwMode="auto">
          <a:xfrm>
            <a:off x="609600" y="22098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40968" name="Text Box 9"/>
          <p:cNvSpPr txBox="1">
            <a:spLocks noChangeArrowheads="1"/>
          </p:cNvSpPr>
          <p:nvPr/>
        </p:nvSpPr>
        <p:spPr bwMode="auto">
          <a:xfrm>
            <a:off x="609600" y="43434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40969" name="Line 10"/>
          <p:cNvSpPr>
            <a:spLocks noChangeShapeType="1"/>
          </p:cNvSpPr>
          <p:nvPr/>
        </p:nvSpPr>
        <p:spPr bwMode="auto">
          <a:xfrm>
            <a:off x="3505200" y="1600200"/>
            <a:ext cx="0" cy="3886200"/>
          </a:xfrm>
          <a:prstGeom prst="line">
            <a:avLst/>
          </a:prstGeom>
          <a:noFill/>
          <a:ln w="9525">
            <a:solidFill>
              <a:schemeClr val="tx1"/>
            </a:solidFill>
            <a:round/>
            <a:headEnd/>
            <a:tailEnd/>
          </a:ln>
        </p:spPr>
        <p:txBody>
          <a:bodyPr wrap="none" anchor="ctr"/>
          <a:lstStyle/>
          <a:p>
            <a:endParaRPr lang="en-US" dirty="0"/>
          </a:p>
        </p:txBody>
      </p:sp>
      <p:sp>
        <p:nvSpPr>
          <p:cNvPr id="40970" name="Line 11"/>
          <p:cNvSpPr>
            <a:spLocks noChangeShapeType="1"/>
          </p:cNvSpPr>
          <p:nvPr/>
        </p:nvSpPr>
        <p:spPr bwMode="auto">
          <a:xfrm>
            <a:off x="1295400" y="3429000"/>
            <a:ext cx="4572000" cy="0"/>
          </a:xfrm>
          <a:prstGeom prst="line">
            <a:avLst/>
          </a:prstGeom>
          <a:noFill/>
          <a:ln w="9525">
            <a:solidFill>
              <a:schemeClr val="tx1"/>
            </a:solidFill>
            <a:round/>
            <a:headEnd/>
            <a:tailEnd/>
          </a:ln>
        </p:spPr>
        <p:txBody>
          <a:bodyPr wrap="none" anchor="ctr"/>
          <a:lstStyle/>
          <a:p>
            <a:endParaRPr lang="en-US" dirty="0"/>
          </a:p>
        </p:txBody>
      </p:sp>
      <p:sp>
        <p:nvSpPr>
          <p:cNvPr id="40971" name="Text Box 12"/>
          <p:cNvSpPr txBox="1">
            <a:spLocks noChangeArrowheads="1"/>
          </p:cNvSpPr>
          <p:nvPr/>
        </p:nvSpPr>
        <p:spPr bwMode="auto">
          <a:xfrm>
            <a:off x="2362200" y="1981200"/>
            <a:ext cx="387350" cy="641350"/>
          </a:xfrm>
          <a:prstGeom prst="rect">
            <a:avLst/>
          </a:prstGeom>
          <a:noFill/>
          <a:ln w="9525">
            <a:noFill/>
            <a:miter lim="800000"/>
            <a:headEnd/>
            <a:tailEnd/>
          </a:ln>
        </p:spPr>
        <p:txBody>
          <a:bodyPr wrap="none">
            <a:spAutoFit/>
          </a:bodyPr>
          <a:lstStyle/>
          <a:p>
            <a:pPr eaLnBrk="0" hangingPunct="0"/>
            <a:r>
              <a:rPr lang="en-US" altLang="en-US" sz="3600" dirty="0"/>
              <a:t>a</a:t>
            </a:r>
          </a:p>
        </p:txBody>
      </p:sp>
      <p:sp>
        <p:nvSpPr>
          <p:cNvPr id="40972" name="Rectangle 13"/>
          <p:cNvSpPr>
            <a:spLocks noChangeArrowheads="1"/>
          </p:cNvSpPr>
          <p:nvPr/>
        </p:nvSpPr>
        <p:spPr bwMode="auto">
          <a:xfrm>
            <a:off x="4419600" y="1981200"/>
            <a:ext cx="412750" cy="641350"/>
          </a:xfrm>
          <a:prstGeom prst="rect">
            <a:avLst/>
          </a:prstGeom>
          <a:noFill/>
          <a:ln w="9525">
            <a:noFill/>
            <a:miter lim="800000"/>
            <a:headEnd/>
            <a:tailEnd/>
          </a:ln>
        </p:spPr>
        <p:txBody>
          <a:bodyPr wrap="none">
            <a:spAutoFit/>
          </a:bodyPr>
          <a:lstStyle/>
          <a:p>
            <a:pPr eaLnBrk="0" hangingPunct="0"/>
            <a:r>
              <a:rPr lang="en-US" altLang="en-US" sz="3600" dirty="0"/>
              <a:t>b</a:t>
            </a:r>
          </a:p>
        </p:txBody>
      </p:sp>
      <p:sp>
        <p:nvSpPr>
          <p:cNvPr id="40973" name="Rectangle 14"/>
          <p:cNvSpPr>
            <a:spLocks noChangeArrowheads="1"/>
          </p:cNvSpPr>
          <p:nvPr/>
        </p:nvSpPr>
        <p:spPr bwMode="auto">
          <a:xfrm>
            <a:off x="2438400" y="4114800"/>
            <a:ext cx="387350" cy="641350"/>
          </a:xfrm>
          <a:prstGeom prst="rect">
            <a:avLst/>
          </a:prstGeom>
          <a:noFill/>
          <a:ln w="9525">
            <a:noFill/>
            <a:miter lim="800000"/>
            <a:headEnd/>
            <a:tailEnd/>
          </a:ln>
        </p:spPr>
        <p:txBody>
          <a:bodyPr wrap="none">
            <a:spAutoFit/>
          </a:bodyPr>
          <a:lstStyle/>
          <a:p>
            <a:pPr eaLnBrk="0" hangingPunct="0"/>
            <a:r>
              <a:rPr lang="en-US" altLang="en-US" sz="3600" dirty="0"/>
              <a:t>c</a:t>
            </a:r>
          </a:p>
        </p:txBody>
      </p:sp>
      <p:sp>
        <p:nvSpPr>
          <p:cNvPr id="40974" name="Rectangle 15"/>
          <p:cNvSpPr>
            <a:spLocks noChangeArrowheads="1"/>
          </p:cNvSpPr>
          <p:nvPr/>
        </p:nvSpPr>
        <p:spPr bwMode="auto">
          <a:xfrm>
            <a:off x="4572000" y="4038600"/>
            <a:ext cx="412750" cy="641350"/>
          </a:xfrm>
          <a:prstGeom prst="rect">
            <a:avLst/>
          </a:prstGeom>
          <a:noFill/>
          <a:ln w="9525">
            <a:noFill/>
            <a:miter lim="800000"/>
            <a:headEnd/>
            <a:tailEnd/>
          </a:ln>
        </p:spPr>
        <p:txBody>
          <a:bodyPr wrap="none">
            <a:spAutoFit/>
          </a:bodyPr>
          <a:lstStyle/>
          <a:p>
            <a:pPr eaLnBrk="0" hangingPunct="0"/>
            <a:r>
              <a:rPr lang="en-US" altLang="en-US" sz="3600" dirty="0"/>
              <a:t>d</a:t>
            </a:r>
          </a:p>
        </p:txBody>
      </p:sp>
      <p:sp>
        <p:nvSpPr>
          <p:cNvPr id="40975" name="Rectangle 18"/>
          <p:cNvSpPr>
            <a:spLocks noChangeArrowheads="1"/>
          </p:cNvSpPr>
          <p:nvPr/>
        </p:nvSpPr>
        <p:spPr bwMode="auto">
          <a:xfrm>
            <a:off x="8121650" y="3429000"/>
            <a:ext cx="412750" cy="641350"/>
          </a:xfrm>
          <a:prstGeom prst="rect">
            <a:avLst/>
          </a:prstGeom>
          <a:noFill/>
          <a:ln w="9525">
            <a:noFill/>
            <a:miter lim="800000"/>
            <a:headEnd/>
            <a:tailEnd/>
          </a:ln>
        </p:spPr>
        <p:txBody>
          <a:bodyPr wrap="none">
            <a:spAutoFit/>
          </a:bodyPr>
          <a:lstStyle/>
          <a:p>
            <a:pPr eaLnBrk="0" hangingPunct="0"/>
            <a:r>
              <a:rPr lang="en-US" altLang="en-US" sz="3600" dirty="0"/>
              <a:t>b</a:t>
            </a:r>
          </a:p>
        </p:txBody>
      </p:sp>
      <p:sp>
        <p:nvSpPr>
          <p:cNvPr id="40976" name="Rectangle 19"/>
          <p:cNvSpPr>
            <a:spLocks noChangeArrowheads="1"/>
          </p:cNvSpPr>
          <p:nvPr/>
        </p:nvSpPr>
        <p:spPr bwMode="auto">
          <a:xfrm>
            <a:off x="8077200" y="1828800"/>
            <a:ext cx="387350" cy="641350"/>
          </a:xfrm>
          <a:prstGeom prst="rect">
            <a:avLst/>
          </a:prstGeom>
          <a:noFill/>
          <a:ln w="9525">
            <a:noFill/>
            <a:miter lim="800000"/>
            <a:headEnd/>
            <a:tailEnd/>
          </a:ln>
        </p:spPr>
        <p:txBody>
          <a:bodyPr wrap="none">
            <a:spAutoFit/>
          </a:bodyPr>
          <a:lstStyle/>
          <a:p>
            <a:pPr eaLnBrk="0" hangingPunct="0"/>
            <a:r>
              <a:rPr lang="en-US" altLang="en-US" sz="3600" dirty="0"/>
              <a:t>a</a:t>
            </a:r>
          </a:p>
        </p:txBody>
      </p:sp>
      <p:sp>
        <p:nvSpPr>
          <p:cNvPr id="40977" name="Text Box 20"/>
          <p:cNvSpPr txBox="1">
            <a:spLocks noChangeArrowheads="1"/>
          </p:cNvSpPr>
          <p:nvPr/>
        </p:nvSpPr>
        <p:spPr bwMode="auto">
          <a:xfrm>
            <a:off x="5867400" y="2940050"/>
            <a:ext cx="1701800" cy="641350"/>
          </a:xfrm>
          <a:prstGeom prst="rect">
            <a:avLst/>
          </a:prstGeom>
          <a:noFill/>
          <a:ln w="9525">
            <a:noFill/>
            <a:miter lim="800000"/>
            <a:headEnd/>
            <a:tailEnd/>
          </a:ln>
        </p:spPr>
        <p:txBody>
          <a:bodyPr wrap="none">
            <a:spAutoFit/>
          </a:bodyPr>
          <a:lstStyle/>
          <a:p>
            <a:pPr eaLnBrk="0" hangingPunct="0"/>
            <a:r>
              <a:rPr lang="en-US" altLang="en-US" sz="3600" b="1" dirty="0"/>
              <a:t>OR</a:t>
            </a:r>
            <a:r>
              <a:rPr lang="en-US" altLang="en-US" sz="3600" b="1" baseline="-25000" dirty="0"/>
              <a:t>exp</a:t>
            </a:r>
            <a:r>
              <a:rPr lang="en-US" altLang="en-US" sz="3600" b="1" dirty="0"/>
              <a:t> =</a:t>
            </a:r>
            <a:endParaRPr lang="en-US" altLang="en-US" dirty="0"/>
          </a:p>
        </p:txBody>
      </p:sp>
      <p:sp>
        <p:nvSpPr>
          <p:cNvPr id="40978" name="Line 22"/>
          <p:cNvSpPr>
            <a:spLocks noChangeShapeType="1"/>
          </p:cNvSpPr>
          <p:nvPr/>
        </p:nvSpPr>
        <p:spPr bwMode="auto">
          <a:xfrm>
            <a:off x="8001000" y="4191000"/>
            <a:ext cx="609600" cy="0"/>
          </a:xfrm>
          <a:prstGeom prst="line">
            <a:avLst/>
          </a:prstGeom>
          <a:noFill/>
          <a:ln w="9525">
            <a:solidFill>
              <a:schemeClr val="tx1"/>
            </a:solidFill>
            <a:round/>
            <a:headEnd/>
            <a:tailEnd/>
          </a:ln>
        </p:spPr>
        <p:txBody>
          <a:bodyPr wrap="none" anchor="ctr"/>
          <a:lstStyle/>
          <a:p>
            <a:endParaRPr lang="en-US" dirty="0"/>
          </a:p>
        </p:txBody>
      </p:sp>
      <p:sp>
        <p:nvSpPr>
          <p:cNvPr id="40979" name="Line 23"/>
          <p:cNvSpPr>
            <a:spLocks noChangeShapeType="1"/>
          </p:cNvSpPr>
          <p:nvPr/>
        </p:nvSpPr>
        <p:spPr bwMode="auto">
          <a:xfrm>
            <a:off x="7543800" y="3429000"/>
            <a:ext cx="1371600" cy="0"/>
          </a:xfrm>
          <a:prstGeom prst="line">
            <a:avLst/>
          </a:prstGeom>
          <a:noFill/>
          <a:ln w="9525">
            <a:solidFill>
              <a:schemeClr val="tx1"/>
            </a:solidFill>
            <a:round/>
            <a:headEnd/>
            <a:tailEnd/>
          </a:ln>
        </p:spPr>
        <p:txBody>
          <a:bodyPr wrap="none" anchor="ctr"/>
          <a:lstStyle/>
          <a:p>
            <a:endParaRPr lang="en-US" dirty="0"/>
          </a:p>
        </p:txBody>
      </p:sp>
      <p:sp>
        <p:nvSpPr>
          <p:cNvPr id="40980" name="Rectangle 24"/>
          <p:cNvSpPr>
            <a:spLocks noChangeArrowheads="1"/>
          </p:cNvSpPr>
          <p:nvPr/>
        </p:nvSpPr>
        <p:spPr bwMode="auto">
          <a:xfrm>
            <a:off x="8077200" y="2743200"/>
            <a:ext cx="387350" cy="641350"/>
          </a:xfrm>
          <a:prstGeom prst="rect">
            <a:avLst/>
          </a:prstGeom>
          <a:noFill/>
          <a:ln w="9525">
            <a:noFill/>
            <a:miter lim="800000"/>
            <a:headEnd/>
            <a:tailEnd/>
          </a:ln>
        </p:spPr>
        <p:txBody>
          <a:bodyPr wrap="none">
            <a:spAutoFit/>
          </a:bodyPr>
          <a:lstStyle/>
          <a:p>
            <a:pPr eaLnBrk="0" hangingPunct="0"/>
            <a:r>
              <a:rPr lang="en-US" altLang="en-US" sz="3600" dirty="0"/>
              <a:t>c</a:t>
            </a:r>
          </a:p>
        </p:txBody>
      </p:sp>
      <p:sp>
        <p:nvSpPr>
          <p:cNvPr id="40981" name="Line 26"/>
          <p:cNvSpPr>
            <a:spLocks noChangeShapeType="1"/>
          </p:cNvSpPr>
          <p:nvPr/>
        </p:nvSpPr>
        <p:spPr bwMode="auto">
          <a:xfrm>
            <a:off x="7848600" y="2667000"/>
            <a:ext cx="838200" cy="0"/>
          </a:xfrm>
          <a:prstGeom prst="line">
            <a:avLst/>
          </a:prstGeom>
          <a:noFill/>
          <a:ln w="9525">
            <a:solidFill>
              <a:schemeClr val="tx1"/>
            </a:solidFill>
            <a:round/>
            <a:headEnd/>
            <a:tailEnd/>
          </a:ln>
        </p:spPr>
        <p:txBody>
          <a:bodyPr wrap="none" anchor="ctr"/>
          <a:lstStyle/>
          <a:p>
            <a:endParaRPr lang="en-US" dirty="0"/>
          </a:p>
        </p:txBody>
      </p:sp>
      <p:sp>
        <p:nvSpPr>
          <p:cNvPr id="40982" name="Rectangle 29"/>
          <p:cNvSpPr>
            <a:spLocks noChangeArrowheads="1"/>
          </p:cNvSpPr>
          <p:nvPr/>
        </p:nvSpPr>
        <p:spPr bwMode="auto">
          <a:xfrm>
            <a:off x="8001000" y="4343400"/>
            <a:ext cx="530915" cy="646331"/>
          </a:xfrm>
          <a:prstGeom prst="rect">
            <a:avLst/>
          </a:prstGeom>
          <a:noFill/>
          <a:ln w="9525">
            <a:noFill/>
            <a:miter lim="800000"/>
            <a:headEnd/>
            <a:tailEnd/>
          </a:ln>
        </p:spPr>
        <p:txBody>
          <a:bodyPr wrap="none">
            <a:spAutoFit/>
          </a:bodyPr>
          <a:lstStyle/>
          <a:p>
            <a:pPr eaLnBrk="0" hangingPunct="0"/>
            <a:r>
              <a:rPr lang="en-US" altLang="en-US" sz="3600" dirty="0" smtClean="0"/>
              <a:t> d</a:t>
            </a:r>
            <a:endParaRPr lang="en-US" altLang="en-US" sz="3600" dirty="0"/>
          </a:p>
        </p:txBody>
      </p:sp>
      <p:sp>
        <p:nvSpPr>
          <p:cNvPr id="40983" name="Text Box 34"/>
          <p:cNvSpPr txBox="1">
            <a:spLocks noChangeArrowheads="1"/>
          </p:cNvSpPr>
          <p:nvPr/>
        </p:nvSpPr>
        <p:spPr bwMode="auto">
          <a:xfrm>
            <a:off x="1295400" y="5715000"/>
            <a:ext cx="2209800" cy="641350"/>
          </a:xfrm>
          <a:prstGeom prst="rect">
            <a:avLst/>
          </a:prstGeom>
          <a:noFill/>
          <a:ln w="9525">
            <a:noFill/>
            <a:miter lim="800000"/>
            <a:headEnd/>
            <a:tailEnd/>
          </a:ln>
        </p:spPr>
        <p:txBody>
          <a:bodyPr>
            <a:spAutoFit/>
          </a:bodyPr>
          <a:lstStyle/>
          <a:p>
            <a:pPr algn="ctr" eaLnBrk="0" hangingPunct="0">
              <a:spcBef>
                <a:spcPct val="50000"/>
              </a:spcBef>
            </a:pPr>
            <a:r>
              <a:rPr lang="en-US" altLang="en-US" sz="3600" dirty="0"/>
              <a:t>a + c</a:t>
            </a:r>
          </a:p>
        </p:txBody>
      </p:sp>
      <p:sp>
        <p:nvSpPr>
          <p:cNvPr id="40984" name="Text Box 35"/>
          <p:cNvSpPr txBox="1">
            <a:spLocks noChangeArrowheads="1"/>
          </p:cNvSpPr>
          <p:nvPr/>
        </p:nvSpPr>
        <p:spPr bwMode="auto">
          <a:xfrm>
            <a:off x="3733800" y="5791200"/>
            <a:ext cx="2209800" cy="641350"/>
          </a:xfrm>
          <a:prstGeom prst="rect">
            <a:avLst/>
          </a:prstGeom>
          <a:noFill/>
          <a:ln w="9525">
            <a:noFill/>
            <a:miter lim="800000"/>
            <a:headEnd/>
            <a:tailEnd/>
          </a:ln>
        </p:spPr>
        <p:txBody>
          <a:bodyPr>
            <a:spAutoFit/>
          </a:bodyPr>
          <a:lstStyle/>
          <a:p>
            <a:pPr algn="ctr" eaLnBrk="0" hangingPunct="0">
              <a:spcBef>
                <a:spcPct val="50000"/>
              </a:spcBef>
            </a:pPr>
            <a:r>
              <a:rPr lang="en-US" altLang="en-US" sz="3600" dirty="0"/>
              <a:t>b + d</a:t>
            </a:r>
          </a:p>
        </p:txBody>
      </p:sp>
      <p:sp>
        <p:nvSpPr>
          <p:cNvPr id="280612" name="Line 36"/>
          <p:cNvSpPr>
            <a:spLocks noChangeShapeType="1"/>
          </p:cNvSpPr>
          <p:nvPr/>
        </p:nvSpPr>
        <p:spPr bwMode="auto">
          <a:xfrm>
            <a:off x="1981200" y="2133600"/>
            <a:ext cx="0" cy="2819400"/>
          </a:xfrm>
          <a:prstGeom prst="line">
            <a:avLst/>
          </a:prstGeom>
          <a:noFill/>
          <a:ln w="76200">
            <a:solidFill>
              <a:srgbClr val="008000"/>
            </a:solidFill>
            <a:round/>
            <a:headEnd/>
            <a:tailEnd type="triangle" w="med" len="med"/>
          </a:ln>
        </p:spPr>
        <p:txBody>
          <a:bodyPr/>
          <a:lstStyle/>
          <a:p>
            <a:endParaRPr lang="en-US" dirty="0"/>
          </a:p>
        </p:txBody>
      </p:sp>
      <p:sp>
        <p:nvSpPr>
          <p:cNvPr id="280613" name="Line 37"/>
          <p:cNvSpPr>
            <a:spLocks noChangeShapeType="1"/>
          </p:cNvSpPr>
          <p:nvPr/>
        </p:nvSpPr>
        <p:spPr bwMode="auto">
          <a:xfrm>
            <a:off x="4191000" y="2133600"/>
            <a:ext cx="0" cy="2819400"/>
          </a:xfrm>
          <a:prstGeom prst="line">
            <a:avLst/>
          </a:prstGeom>
          <a:noFill/>
          <a:ln w="76200">
            <a:solidFill>
              <a:srgbClr val="008000"/>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0612"/>
                                        </p:tgtEl>
                                        <p:attrNameLst>
                                          <p:attrName>style.visibility</p:attrName>
                                        </p:attrNameLst>
                                      </p:cBhvr>
                                      <p:to>
                                        <p:strVal val="visible"/>
                                      </p:to>
                                    </p:set>
                                    <p:animEffect transition="in" filter="blinds(horizontal)">
                                      <p:cBhvr>
                                        <p:cTn id="7" dur="500"/>
                                        <p:tgtEl>
                                          <p:spTgt spid="2806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0613"/>
                                        </p:tgtEl>
                                        <p:attrNameLst>
                                          <p:attrName>style.visibility</p:attrName>
                                        </p:attrNameLst>
                                      </p:cBhvr>
                                      <p:to>
                                        <p:strVal val="visible"/>
                                      </p:to>
                                    </p:set>
                                    <p:animEffect transition="in" filter="blinds(horizontal)">
                                      <p:cBhvr>
                                        <p:cTn id="10" dur="500"/>
                                        <p:tgtEl>
                                          <p:spTgt spid="280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612" grpId="0" animBg="1"/>
      <p:bldP spid="28061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nvPr>
        </p:nvSpPr>
        <p:spPr>
          <a:xfrm>
            <a:off x="685800" y="76200"/>
            <a:ext cx="7772400" cy="838200"/>
          </a:xfrm>
        </p:spPr>
        <p:txBody>
          <a:bodyPr/>
          <a:lstStyle/>
          <a:p>
            <a:r>
              <a:rPr lang="en-US" sz="3600" b="1" dirty="0" smtClean="0"/>
              <a:t>Measures of Attribution</a:t>
            </a:r>
          </a:p>
        </p:txBody>
      </p:sp>
      <p:sp>
        <p:nvSpPr>
          <p:cNvPr id="230402" name="Content Placeholder 2"/>
          <p:cNvSpPr>
            <a:spLocks noGrp="1"/>
          </p:cNvSpPr>
          <p:nvPr>
            <p:ph idx="1"/>
          </p:nvPr>
        </p:nvSpPr>
        <p:spPr>
          <a:xfrm>
            <a:off x="152400" y="914400"/>
            <a:ext cx="8915400" cy="4114800"/>
          </a:xfrm>
        </p:spPr>
        <p:txBody>
          <a:bodyPr/>
          <a:lstStyle/>
          <a:p>
            <a:r>
              <a:rPr lang="en-US" sz="2400" dirty="0" smtClean="0"/>
              <a:t>Can be expressed with risks or rates, but take on different meanings depending upon which you use</a:t>
            </a:r>
          </a:p>
          <a:p>
            <a:endParaRPr lang="en-US" sz="800" dirty="0" smtClean="0"/>
          </a:p>
          <a:p>
            <a:r>
              <a:rPr lang="en-US" sz="2400" dirty="0" smtClean="0"/>
              <a:t>Main utility:  inform where to most efficiently allocate resources</a:t>
            </a:r>
          </a:p>
          <a:p>
            <a:pPr lvl="1"/>
            <a:r>
              <a:rPr lang="en-US" sz="2200" dirty="0" smtClean="0"/>
              <a:t>Prioritize elimination of exposures with highest % pop AR </a:t>
            </a:r>
          </a:p>
          <a:p>
            <a:pPr lvl="2"/>
            <a:r>
              <a:rPr lang="en-US" sz="2000" dirty="0" smtClean="0"/>
              <a:t>assuming they don’t cost a fortune to alter/eliminate</a:t>
            </a:r>
          </a:p>
          <a:p>
            <a:pPr lvl="2"/>
            <a:endParaRPr lang="en-US" sz="800" dirty="0" smtClean="0"/>
          </a:p>
          <a:p>
            <a:r>
              <a:rPr lang="en-US" sz="2400" dirty="0" smtClean="0"/>
              <a:t>Remind us why we need accurate </a:t>
            </a:r>
            <a:r>
              <a:rPr lang="en-US" sz="2400" u="sng" dirty="0" smtClean="0"/>
              <a:t>quantitative</a:t>
            </a:r>
            <a:r>
              <a:rPr lang="en-US" sz="2400" dirty="0" smtClean="0"/>
              <a:t> measures of association (and not just the qualitative estimate). </a:t>
            </a:r>
          </a:p>
          <a:p>
            <a:pPr lvl="1"/>
            <a:r>
              <a:rPr lang="en-US" sz="2000" dirty="0" smtClean="0"/>
              <a:t>Prior graph: the AR for a RR of 2 is considerably different than an RR of 5</a:t>
            </a:r>
          </a:p>
          <a:p>
            <a:pPr lvl="1"/>
            <a:r>
              <a:rPr lang="en-US" sz="2000" dirty="0" smtClean="0"/>
              <a:t>We cannot blithely think that an OR of 5 is the same as a risk ratio of 5</a:t>
            </a:r>
          </a:p>
          <a:p>
            <a:pPr lvl="1"/>
            <a:endParaRPr lang="en-US" sz="1200" dirty="0" smtClean="0"/>
          </a:p>
          <a:p>
            <a:r>
              <a:rPr lang="en-US" sz="2400" dirty="0" smtClean="0"/>
              <a:t>AR’s across a set of exposures for a given disease typically will sum to more than 100%. </a:t>
            </a:r>
          </a:p>
          <a:p>
            <a:pPr lvl="1"/>
            <a:r>
              <a:rPr lang="en-US" sz="2000" dirty="0" smtClean="0"/>
              <a:t>Explanation is apparent in Rothman’s sufficient-component cause model</a:t>
            </a:r>
          </a:p>
          <a:p>
            <a:endParaRPr lang="en-US" dirty="0" smtClean="0"/>
          </a:p>
        </p:txBody>
      </p:sp>
    </p:spTree>
    <p:extLst>
      <p:ext uri="{BB962C8B-B14F-4D97-AF65-F5344CB8AC3E}">
        <p14:creationId xmlns:p14="http://schemas.microsoft.com/office/powerpoint/2010/main" val="44270576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a:xfrm>
            <a:off x="685800" y="152400"/>
            <a:ext cx="7772400" cy="838200"/>
          </a:xfrm>
        </p:spPr>
        <p:txBody>
          <a:bodyPr/>
          <a:lstStyle/>
          <a:p>
            <a:r>
              <a:rPr lang="en-US" sz="3600" b="1" dirty="0" smtClean="0"/>
              <a:t>Measures of Attribution: </a:t>
            </a:r>
            <a:br>
              <a:rPr lang="en-US" sz="3600" b="1" dirty="0" smtClean="0"/>
            </a:br>
            <a:r>
              <a:rPr lang="en-US" sz="3600" b="1" dirty="0" smtClean="0"/>
              <a:t>Reality Check</a:t>
            </a:r>
          </a:p>
        </p:txBody>
      </p:sp>
      <p:sp>
        <p:nvSpPr>
          <p:cNvPr id="232450" name="Content Placeholder 2"/>
          <p:cNvSpPr>
            <a:spLocks noGrp="1"/>
          </p:cNvSpPr>
          <p:nvPr>
            <p:ph idx="1"/>
          </p:nvPr>
        </p:nvSpPr>
        <p:spPr>
          <a:xfrm>
            <a:off x="152400" y="1447800"/>
            <a:ext cx="8915400" cy="4114800"/>
          </a:xfrm>
        </p:spPr>
        <p:txBody>
          <a:bodyPr/>
          <a:lstStyle/>
          <a:p>
            <a:r>
              <a:rPr lang="en-US" sz="2400" dirty="0" smtClean="0"/>
              <a:t>Attribution is a theoretical construct</a:t>
            </a:r>
          </a:p>
          <a:p>
            <a:endParaRPr lang="en-US" sz="1000" dirty="0" smtClean="0"/>
          </a:p>
          <a:p>
            <a:r>
              <a:rPr lang="en-US" sz="2400" dirty="0" smtClean="0"/>
              <a:t>Completely removing an exposure is easier said than done</a:t>
            </a:r>
          </a:p>
          <a:p>
            <a:endParaRPr lang="en-US" sz="1000" dirty="0" smtClean="0"/>
          </a:p>
          <a:p>
            <a:r>
              <a:rPr lang="en-US" sz="2400" dirty="0" smtClean="0"/>
              <a:t>Even if you removed the exposure today, its prior cumulative effects may last for years</a:t>
            </a:r>
          </a:p>
          <a:p>
            <a:pPr lvl="1"/>
            <a:r>
              <a:rPr lang="en-US" sz="2200" dirty="0" smtClean="0"/>
              <a:t>Thus, idea of removing an exposure today might not fully take effect until everyone alive today has died</a:t>
            </a:r>
          </a:p>
          <a:p>
            <a:endParaRPr lang="en-US" sz="1000" dirty="0" smtClean="0"/>
          </a:p>
          <a:p>
            <a:r>
              <a:rPr lang="en-US" sz="2400" dirty="0" smtClean="0"/>
              <a:t>Furthermore, these attribution measures assume that removing one exposure would not influence others</a:t>
            </a:r>
          </a:p>
          <a:p>
            <a:pPr lvl="1"/>
            <a:r>
              <a:rPr lang="en-US" sz="2200" dirty="0" smtClean="0"/>
              <a:t>Warning: Among humans, removing one unhealthy volitional behavior might simply be replaced by another</a:t>
            </a:r>
          </a:p>
        </p:txBody>
      </p:sp>
    </p:spTree>
    <p:extLst>
      <p:ext uri="{BB962C8B-B14F-4D97-AF65-F5344CB8AC3E}">
        <p14:creationId xmlns:p14="http://schemas.microsoft.com/office/powerpoint/2010/main" val="290188446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a:xfrm>
            <a:off x="685800" y="152400"/>
            <a:ext cx="7772400" cy="838200"/>
          </a:xfrm>
        </p:spPr>
        <p:txBody>
          <a:bodyPr/>
          <a:lstStyle/>
          <a:p>
            <a:r>
              <a:rPr lang="en-US" sz="3600" b="1" dirty="0" smtClean="0"/>
              <a:t>Measures of Attribution: </a:t>
            </a:r>
            <a:br>
              <a:rPr lang="en-US" sz="3600" b="1" dirty="0" smtClean="0"/>
            </a:br>
            <a:r>
              <a:rPr lang="en-US" sz="3600" b="1" dirty="0" smtClean="0"/>
              <a:t>Increasing use in medical literature</a:t>
            </a:r>
          </a:p>
        </p:txBody>
      </p:sp>
      <p:graphicFrame>
        <p:nvGraphicFramePr>
          <p:cNvPr id="6" name="Content Placeholder 5"/>
          <p:cNvGraphicFramePr>
            <a:graphicFrameLocks noGrp="1"/>
          </p:cNvGraphicFramePr>
          <p:nvPr>
            <p:ph idx="1"/>
            <p:extLst/>
          </p:nvPr>
        </p:nvGraphicFramePr>
        <p:xfrm>
          <a:off x="381000" y="1295400"/>
          <a:ext cx="85344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rot="16200000">
            <a:off x="-1467968" y="3866033"/>
            <a:ext cx="3541069" cy="461665"/>
          </a:xfrm>
          <a:prstGeom prst="rect">
            <a:avLst/>
          </a:prstGeom>
          <a:noFill/>
        </p:spPr>
        <p:txBody>
          <a:bodyPr wrap="square" rtlCol="0">
            <a:spAutoFit/>
          </a:bodyPr>
          <a:lstStyle/>
          <a:p>
            <a:pPr algn="ctr"/>
            <a:r>
              <a:rPr lang="en-US" dirty="0" smtClean="0"/>
              <a:t>Number of articles</a:t>
            </a:r>
            <a:endParaRPr lang="en-US" dirty="0"/>
          </a:p>
        </p:txBody>
      </p:sp>
    </p:spTree>
    <p:extLst>
      <p:ext uri="{BB962C8B-B14F-4D97-AF65-F5344CB8AC3E}">
        <p14:creationId xmlns:p14="http://schemas.microsoft.com/office/powerpoint/2010/main" val="364500353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ChangeArrowheads="1"/>
          </p:cNvSpPr>
          <p:nvPr>
            <p:ph type="title"/>
          </p:nvPr>
        </p:nvSpPr>
        <p:spPr>
          <a:xfrm>
            <a:off x="0" y="-152400"/>
            <a:ext cx="9144000" cy="1143000"/>
          </a:xfrm>
        </p:spPr>
        <p:txBody>
          <a:bodyPr/>
          <a:lstStyle/>
          <a:p>
            <a:r>
              <a:rPr lang="en-US" altLang="en-US" sz="3200" b="1" dirty="0" smtClean="0"/>
              <a:t>Summary of Measures of Association</a:t>
            </a:r>
          </a:p>
        </p:txBody>
      </p:sp>
      <p:graphicFrame>
        <p:nvGraphicFramePr>
          <p:cNvPr id="446514" name="Group 50"/>
          <p:cNvGraphicFramePr>
            <a:graphicFrameLocks noGrp="1"/>
          </p:cNvGraphicFramePr>
          <p:nvPr>
            <p:ph idx="1"/>
            <p:extLst>
              <p:ext uri="{D42A27DB-BD31-4B8C-83A1-F6EECF244321}">
                <p14:modId xmlns:p14="http://schemas.microsoft.com/office/powerpoint/2010/main" val="1891489578"/>
              </p:ext>
            </p:extLst>
          </p:nvPr>
        </p:nvGraphicFramePr>
        <p:xfrm>
          <a:off x="76200" y="685800"/>
          <a:ext cx="9067800" cy="5665828"/>
        </p:xfrm>
        <a:graphic>
          <a:graphicData uri="http://schemas.openxmlformats.org/drawingml/2006/table">
            <a:tbl>
              <a:tblPr/>
              <a:tblGrid>
                <a:gridCol w="1829468">
                  <a:extLst>
                    <a:ext uri="{9D8B030D-6E8A-4147-A177-3AD203B41FA5}">
                      <a16:colId xmlns:a16="http://schemas.microsoft.com/office/drawing/2014/main" xmlns="" val="20000"/>
                    </a:ext>
                  </a:extLst>
                </a:gridCol>
                <a:gridCol w="3275932">
                  <a:extLst>
                    <a:ext uri="{9D8B030D-6E8A-4147-A177-3AD203B41FA5}">
                      <a16:colId xmlns:a16="http://schemas.microsoft.com/office/drawing/2014/main" xmlns="" val="20001"/>
                    </a:ext>
                  </a:extLst>
                </a:gridCol>
                <a:gridCol w="3962400">
                  <a:extLst>
                    <a:ext uri="{9D8B030D-6E8A-4147-A177-3AD203B41FA5}">
                      <a16:colId xmlns:a16="http://schemas.microsoft.com/office/drawing/2014/main" xmlns="" val="20002"/>
                    </a:ext>
                  </a:extLst>
                </a:gridCol>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Design</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(often easiest to assess for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78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Cross-</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prevalence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prevalence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53642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sectional</a:t>
                      </a: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prevalence odds ratio</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prevalence odds difference*</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54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Cohort</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3"/>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rate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hazard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rate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5066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incidence odds ratio*</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incidence odds difference*</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Case-control</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odds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rPr>
                        <a:t>(can estimate risk ratio or hazard ratio)</a:t>
                      </a:r>
                    </a:p>
                  </a:txBody>
                  <a:tcPr marT="45726" marB="45726"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&amp; rate difference in case-cohort if observations weighted properly</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234525" name="Text Box 38"/>
          <p:cNvSpPr txBox="1">
            <a:spLocks noChangeArrowheads="1"/>
          </p:cNvSpPr>
          <p:nvPr/>
        </p:nvSpPr>
        <p:spPr bwMode="auto">
          <a:xfrm>
            <a:off x="228600" y="6400800"/>
            <a:ext cx="3429000" cy="400050"/>
          </a:xfrm>
          <a:prstGeom prst="rect">
            <a:avLst/>
          </a:prstGeom>
          <a:noFill/>
          <a:ln w="9525">
            <a:noFill/>
            <a:miter lim="800000"/>
            <a:headEnd/>
            <a:tailEnd/>
          </a:ln>
        </p:spPr>
        <p:txBody>
          <a:bodyPr>
            <a:spAutoFit/>
          </a:bodyPr>
          <a:lstStyle/>
          <a:p>
            <a:pPr eaLnBrk="0" hangingPunct="0">
              <a:spcBef>
                <a:spcPct val="50000"/>
              </a:spcBef>
            </a:pPr>
            <a:r>
              <a:rPr lang="en-US" altLang="en-US" sz="2000" dirty="0"/>
              <a:t>* Rarely used</a:t>
            </a:r>
          </a:p>
        </p:txBody>
      </p:sp>
    </p:spTree>
    <p:extLst>
      <p:ext uri="{BB962C8B-B14F-4D97-AF65-F5344CB8AC3E}">
        <p14:creationId xmlns:p14="http://schemas.microsoft.com/office/powerpoint/2010/main" val="286743450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ChangeArrowheads="1"/>
          </p:cNvSpPr>
          <p:nvPr>
            <p:ph type="title"/>
          </p:nvPr>
        </p:nvSpPr>
        <p:spPr>
          <a:xfrm>
            <a:off x="0" y="0"/>
            <a:ext cx="9144000" cy="1143000"/>
          </a:xfrm>
        </p:spPr>
        <p:txBody>
          <a:bodyPr/>
          <a:lstStyle/>
          <a:p>
            <a:r>
              <a:rPr lang="en-US" altLang="en-US" sz="2800" b="1" dirty="0" smtClean="0"/>
              <a:t>SUMMARY: Measures of Attribution:</a:t>
            </a:r>
            <a:br>
              <a:rPr lang="en-US" altLang="en-US" sz="2800" b="1" dirty="0" smtClean="0"/>
            </a:br>
            <a:r>
              <a:rPr lang="en-US" altLang="en-US" sz="2800" b="1" dirty="0" smtClean="0"/>
              <a:t>I</a:t>
            </a:r>
            <a:r>
              <a:rPr lang="en-US" altLang="en-US" sz="2400" b="1" dirty="0" smtClean="0"/>
              <a:t>n context of cumulative incidence (“risk”)</a:t>
            </a:r>
          </a:p>
        </p:txBody>
      </p:sp>
      <p:graphicFrame>
        <p:nvGraphicFramePr>
          <p:cNvPr id="377879" name="Group 23"/>
          <p:cNvGraphicFramePr>
            <a:graphicFrameLocks noGrp="1"/>
          </p:cNvGraphicFramePr>
          <p:nvPr>
            <p:ph idx="1"/>
            <p:extLst/>
          </p:nvPr>
        </p:nvGraphicFramePr>
        <p:xfrm>
          <a:off x="381000" y="1219200"/>
          <a:ext cx="8610600" cy="4995316"/>
        </p:xfrm>
        <a:graphic>
          <a:graphicData uri="http://schemas.openxmlformats.org/drawingml/2006/table">
            <a:tbl>
              <a:tblPr/>
              <a:tblGrid>
                <a:gridCol w="1676400">
                  <a:extLst>
                    <a:ext uri="{9D8B030D-6E8A-4147-A177-3AD203B41FA5}">
                      <a16:colId xmlns:a16="http://schemas.microsoft.com/office/drawing/2014/main" xmlns="" val="20000"/>
                    </a:ext>
                  </a:extLst>
                </a:gridCol>
                <a:gridCol w="3089336">
                  <a:extLst>
                    <a:ext uri="{9D8B030D-6E8A-4147-A177-3AD203B41FA5}">
                      <a16:colId xmlns:a16="http://schemas.microsoft.com/office/drawing/2014/main" xmlns="" val="20001"/>
                    </a:ext>
                  </a:extLst>
                </a:gridCol>
                <a:gridCol w="3844864">
                  <a:extLst>
                    <a:ext uri="{9D8B030D-6E8A-4147-A177-3AD203B41FA5}">
                      <a16:colId xmlns:a16="http://schemas.microsoft.com/office/drawing/2014/main" xmlns="" val="20002"/>
                    </a:ext>
                  </a:extLst>
                </a:gridCol>
              </a:tblGrid>
              <a:tr h="86222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Scale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Among the exposed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Among a population (exposed and unexposed)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371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Absolute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exp</a:t>
                      </a:r>
                      <a:r>
                        <a:rPr kumimoji="0" lang="en-US" sz="2400" b="0" i="0" u="none" strike="noStrike" cap="none" normalizeH="0" baseline="0" dirty="0" smtClean="0">
                          <a:ln>
                            <a:noFill/>
                          </a:ln>
                          <a:solidFill>
                            <a:schemeClr val="tx1"/>
                          </a:solidFill>
                          <a:effectLst/>
                          <a:latin typeface="Times New Roman" pitchFamily="18" charset="0"/>
                        </a:rPr>
                        <a:t>*</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“Attributable risk in the population”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or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pop</a:t>
                      </a:r>
                      <a:r>
                        <a:rPr kumimoji="0" lang="en-US" sz="2400" b="0" i="0" u="none" strike="noStrike" cap="none" normalizeH="0" baseline="0" dirty="0" smtClean="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613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Percentage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“Percent 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exp</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“Percent attributable risk in the population” or</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 “Percent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AR</a:t>
                      </a:r>
                      <a:r>
                        <a:rPr kumimoji="0" lang="en-US" sz="2400" b="0" i="0" u="none" strike="noStrike" cap="none" normalizeH="0" baseline="-25000" dirty="0" smtClean="0">
                          <a:ln>
                            <a:noFill/>
                          </a:ln>
                          <a:solidFill>
                            <a:schemeClr val="tx1"/>
                          </a:solidFill>
                          <a:effectLst/>
                          <a:latin typeface="Times New Roman" pitchFamily="18" charset="0"/>
                        </a:rPr>
                        <a:t>pop</a:t>
                      </a:r>
                      <a:r>
                        <a:rPr kumimoji="0" lang="en-US" sz="2400" b="0" i="0" u="none" strike="noStrike" cap="none" normalizeH="0" baseline="0" dirty="0" smtClean="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208916" name="TextBox 3"/>
          <p:cNvSpPr txBox="1">
            <a:spLocks noChangeArrowheads="1"/>
          </p:cNvSpPr>
          <p:nvPr/>
        </p:nvSpPr>
        <p:spPr bwMode="auto">
          <a:xfrm>
            <a:off x="228600" y="6243638"/>
            <a:ext cx="8763000" cy="461962"/>
          </a:xfrm>
          <a:prstGeom prst="rect">
            <a:avLst/>
          </a:prstGeom>
          <a:noFill/>
          <a:ln w="9525">
            <a:noFill/>
            <a:miter lim="800000"/>
            <a:headEnd/>
            <a:tailEnd/>
          </a:ln>
        </p:spPr>
        <p:txBody>
          <a:bodyPr>
            <a:spAutoFit/>
          </a:bodyPr>
          <a:lstStyle/>
          <a:p>
            <a:pPr eaLnBrk="0" hangingPunct="0"/>
            <a:r>
              <a:rPr lang="en-US" dirty="0"/>
              <a:t>*</a:t>
            </a:r>
            <a:r>
              <a:rPr lang="en-US" sz="1800" dirty="0"/>
              <a:t>We earlier called this “risk difference”             ** analogous terms used in context of rates </a:t>
            </a:r>
          </a:p>
        </p:txBody>
      </p:sp>
    </p:spTree>
    <p:extLst>
      <p:ext uri="{BB962C8B-B14F-4D97-AF65-F5344CB8AC3E}">
        <p14:creationId xmlns:p14="http://schemas.microsoft.com/office/powerpoint/2010/main" val="21394621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a:xfrm>
            <a:off x="0" y="76200"/>
            <a:ext cx="8763000" cy="1143000"/>
          </a:xfrm>
        </p:spPr>
        <p:txBody>
          <a:bodyPr/>
          <a:lstStyle/>
          <a:p>
            <a:r>
              <a:rPr lang="en-US" altLang="en-US" sz="3200" b="1" dirty="0" smtClean="0"/>
              <a:t>Additional Material Slides</a:t>
            </a:r>
          </a:p>
        </p:txBody>
      </p:sp>
      <p:sp>
        <p:nvSpPr>
          <p:cNvPr id="236546" name="Rectangle 3"/>
          <p:cNvSpPr>
            <a:spLocks noGrp="1" noChangeArrowheads="1"/>
          </p:cNvSpPr>
          <p:nvPr>
            <p:ph type="body" idx="1"/>
          </p:nvPr>
        </p:nvSpPr>
        <p:spPr>
          <a:xfrm>
            <a:off x="533400" y="1447800"/>
            <a:ext cx="8458200" cy="4114800"/>
          </a:xfrm>
        </p:spPr>
        <p:txBody>
          <a:bodyPr/>
          <a:lstStyle/>
          <a:p>
            <a:pPr marL="0" indent="0">
              <a:lnSpc>
                <a:spcPct val="80000"/>
              </a:lnSpc>
              <a:buNone/>
            </a:pPr>
            <a:endParaRPr lang="en-US" altLang="en-US" sz="2800" dirty="0" smtClean="0"/>
          </a:p>
          <a:p>
            <a:pPr>
              <a:lnSpc>
                <a:spcPct val="80000"/>
              </a:lnSpc>
            </a:pPr>
            <a:r>
              <a:rPr lang="en-US" altLang="en-US" sz="2800" dirty="0"/>
              <a:t>C</a:t>
            </a:r>
            <a:r>
              <a:rPr lang="en-US" altLang="en-US" sz="2800" dirty="0" smtClean="0"/>
              <a:t>ase-control study with incident cases in secondary study base</a:t>
            </a:r>
          </a:p>
          <a:p>
            <a:pPr>
              <a:lnSpc>
                <a:spcPct val="80000"/>
              </a:lnSpc>
            </a:pPr>
            <a:endParaRPr lang="en-US" altLang="en-US" sz="2800" dirty="0" smtClean="0"/>
          </a:p>
          <a:p>
            <a:pPr>
              <a:lnSpc>
                <a:spcPct val="80000"/>
              </a:lnSpc>
            </a:pPr>
            <a:r>
              <a:rPr lang="en-US" altLang="en-US" sz="2800" dirty="0" smtClean="0"/>
              <a:t>Example of case-control study with prevalent cases in secondary study base</a:t>
            </a:r>
          </a:p>
          <a:p>
            <a:pPr marL="0" indent="0">
              <a:lnSpc>
                <a:spcPct val="80000"/>
              </a:lnSpc>
              <a:buNone/>
            </a:pPr>
            <a:endParaRPr lang="en-US" altLang="en-US" sz="2800" dirty="0" smtClean="0"/>
          </a:p>
          <a:p>
            <a:pPr>
              <a:lnSpc>
                <a:spcPct val="80000"/>
              </a:lnSpc>
            </a:pPr>
            <a:r>
              <a:rPr lang="en-US" sz="2800" dirty="0"/>
              <a:t>Unbiased vs. Consistent </a:t>
            </a:r>
            <a:r>
              <a:rPr lang="en-US" sz="2800" dirty="0" smtClean="0"/>
              <a:t>Estimator</a:t>
            </a:r>
          </a:p>
          <a:p>
            <a:pPr>
              <a:lnSpc>
                <a:spcPct val="80000"/>
              </a:lnSpc>
            </a:pPr>
            <a:endParaRPr lang="en-US" altLang="en-US" sz="2800" b="1" dirty="0"/>
          </a:p>
          <a:p>
            <a:pPr>
              <a:lnSpc>
                <a:spcPct val="80000"/>
              </a:lnSpc>
            </a:pPr>
            <a:r>
              <a:rPr lang="en-US" altLang="en-US" sz="2800" dirty="0" smtClean="0"/>
              <a:t>Etiologic fraction</a:t>
            </a:r>
          </a:p>
        </p:txBody>
      </p:sp>
    </p:spTree>
    <p:extLst>
      <p:ext uri="{BB962C8B-B14F-4D97-AF65-F5344CB8AC3E}">
        <p14:creationId xmlns:p14="http://schemas.microsoft.com/office/powerpoint/2010/main" val="56388696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a:xfrm>
            <a:off x="685800" y="-152400"/>
            <a:ext cx="7772400" cy="1143000"/>
          </a:xfrm>
        </p:spPr>
        <p:txBody>
          <a:bodyPr/>
          <a:lstStyle/>
          <a:p>
            <a:r>
              <a:rPr lang="en-US" sz="3600" b="1" dirty="0" smtClean="0"/>
              <a:t>Secondary Study Base</a:t>
            </a:r>
          </a:p>
        </p:txBody>
      </p:sp>
      <p:sp>
        <p:nvSpPr>
          <p:cNvPr id="181250" name="Content Placeholder 2"/>
          <p:cNvSpPr>
            <a:spLocks noGrp="1"/>
          </p:cNvSpPr>
          <p:nvPr>
            <p:ph idx="1"/>
          </p:nvPr>
        </p:nvSpPr>
        <p:spPr>
          <a:xfrm>
            <a:off x="152400" y="914400"/>
            <a:ext cx="8763000" cy="4114800"/>
          </a:xfrm>
        </p:spPr>
        <p:txBody>
          <a:bodyPr/>
          <a:lstStyle/>
          <a:p>
            <a:pPr>
              <a:buFontTx/>
              <a:buNone/>
            </a:pPr>
            <a:r>
              <a:rPr lang="en-US" dirty="0" smtClean="0"/>
              <a:t>In the lecture, we looked at case-control designs in context of a primary study base.  The identity of individuals in the study base is clearly known. </a:t>
            </a:r>
          </a:p>
          <a:p>
            <a:pPr>
              <a:buFontTx/>
              <a:buNone/>
            </a:pPr>
            <a:endParaRPr lang="en-US" sz="1000" dirty="0" smtClean="0"/>
          </a:p>
          <a:p>
            <a:pPr>
              <a:buFontTx/>
              <a:buNone/>
            </a:pPr>
            <a:r>
              <a:rPr lang="en-US" dirty="0" smtClean="0"/>
              <a:t>Case-control study via a </a:t>
            </a:r>
            <a:r>
              <a:rPr lang="en-US" dirty="0"/>
              <a:t>s</a:t>
            </a:r>
            <a:r>
              <a:rPr lang="en-US" dirty="0" smtClean="0"/>
              <a:t>econdary study base:</a:t>
            </a:r>
          </a:p>
          <a:p>
            <a:r>
              <a:rPr lang="en-US" sz="2800" dirty="0" smtClean="0"/>
              <a:t>Identify incident cases</a:t>
            </a:r>
          </a:p>
          <a:p>
            <a:r>
              <a:rPr lang="en-US" sz="2800" dirty="0" smtClean="0"/>
              <a:t>Then attempt to identify study base that gave rise to cases in order to sample controls</a:t>
            </a:r>
          </a:p>
          <a:p>
            <a:r>
              <a:rPr lang="en-US" sz="2800" dirty="0" smtClean="0"/>
              <a:t>Study base is always a dynamic cohort</a:t>
            </a:r>
          </a:p>
          <a:p>
            <a:r>
              <a:rPr lang="en-US" sz="2800" dirty="0" smtClean="0"/>
              <a:t>Possible to describe conceptually but difficult to identify individual members of that study base in practice.</a:t>
            </a:r>
          </a:p>
          <a:p>
            <a:pPr>
              <a:buFontTx/>
              <a:buNone/>
            </a:pPr>
            <a:endParaRPr lang="en-US" dirty="0" smtClean="0"/>
          </a:p>
        </p:txBody>
      </p:sp>
    </p:spTree>
    <p:extLst>
      <p:ext uri="{BB962C8B-B14F-4D97-AF65-F5344CB8AC3E}">
        <p14:creationId xmlns:p14="http://schemas.microsoft.com/office/powerpoint/2010/main" val="391384449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0" y="2286000"/>
            <a:ext cx="76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0" y="2514600"/>
            <a:ext cx="762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a:off x="5105400" y="2667000"/>
            <a:ext cx="76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819400"/>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04" name="Shape 58"/>
          <p:cNvCxnSpPr>
            <a:cxnSpLocks noChangeShapeType="1"/>
            <a:stCxn id="51" idx="2"/>
          </p:cNvCxnSpPr>
          <p:nvPr/>
        </p:nvCxnSpPr>
        <p:spPr bwMode="auto">
          <a:xfrm rot="16200000" flipH="1">
            <a:off x="5162550" y="3638550"/>
            <a:ext cx="228600" cy="5143500"/>
          </a:xfrm>
          <a:prstGeom prst="bentConnector2">
            <a:avLst/>
          </a:prstGeom>
          <a:noFill/>
          <a:ln w="25400" algn="ctr">
            <a:solidFill>
              <a:srgbClr val="4A7EBB"/>
            </a:solidFill>
            <a:miter lim="800000"/>
            <a:headEnd/>
            <a:tailEnd type="arrow" w="med" len="med"/>
          </a:ln>
        </p:spPr>
      </p:cxnSp>
      <p:cxnSp>
        <p:nvCxnSpPr>
          <p:cNvPr id="105505" name="Straight Connector 60"/>
          <p:cNvCxnSpPr>
            <a:cxnSpLocks noChangeShapeType="1"/>
            <a:stCxn id="52" idx="2"/>
          </p:cNvCxnSpPr>
          <p:nvPr/>
        </p:nvCxnSpPr>
        <p:spPr bwMode="auto">
          <a:xfrm>
            <a:off x="4229100" y="6096000"/>
            <a:ext cx="38100" cy="228600"/>
          </a:xfrm>
          <a:prstGeom prst="line">
            <a:avLst/>
          </a:prstGeom>
          <a:noFill/>
          <a:ln w="25400" algn="ctr">
            <a:solidFill>
              <a:srgbClr val="4A7EBB"/>
            </a:solidFill>
            <a:round/>
            <a:headEnd/>
            <a:tailEnd/>
          </a:ln>
        </p:spPr>
      </p:cxnSp>
      <p:cxnSp>
        <p:nvCxnSpPr>
          <p:cNvPr id="105506" name="Straight Connector 62"/>
          <p:cNvCxnSpPr>
            <a:cxnSpLocks noChangeShapeType="1"/>
          </p:cNvCxnSpPr>
          <p:nvPr/>
        </p:nvCxnSpPr>
        <p:spPr bwMode="auto">
          <a:xfrm>
            <a:off x="5143500" y="6096000"/>
            <a:ext cx="38100" cy="228600"/>
          </a:xfrm>
          <a:prstGeom prst="line">
            <a:avLst/>
          </a:prstGeom>
          <a:noFill/>
          <a:ln w="25400" algn="ctr">
            <a:solidFill>
              <a:srgbClr val="4A7EBB"/>
            </a:solidFill>
            <a:round/>
            <a:headEnd/>
            <a:tailEnd/>
          </a:ln>
        </p:spPr>
      </p:cxnSp>
      <p:cxnSp>
        <p:nvCxnSpPr>
          <p:cNvPr id="105507" name="Straight Connector 63"/>
          <p:cNvCxnSpPr>
            <a:cxnSpLocks noChangeShapeType="1"/>
          </p:cNvCxnSpPr>
          <p:nvPr/>
        </p:nvCxnSpPr>
        <p:spPr bwMode="auto">
          <a:xfrm>
            <a:off x="6286500" y="6096000"/>
            <a:ext cx="38100" cy="228600"/>
          </a:xfrm>
          <a:prstGeom prst="line">
            <a:avLst/>
          </a:prstGeom>
          <a:noFill/>
          <a:ln w="25400" algn="ctr">
            <a:solidFill>
              <a:srgbClr val="4A7EBB"/>
            </a:solidFill>
            <a:round/>
            <a:headEnd/>
            <a:tailEnd/>
          </a:ln>
        </p:spPr>
      </p:cxnSp>
      <p:sp>
        <p:nvSpPr>
          <p:cNvPr id="105508"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6248400" y="457200"/>
            <a:ext cx="7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7" name="Rectangle 66"/>
          <p:cNvSpPr/>
          <p:nvPr/>
        </p:nvSpPr>
        <p:spPr>
          <a:xfrm>
            <a:off x="5105400" y="457200"/>
            <a:ext cx="76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8" name="Rectangle 67"/>
          <p:cNvSpPr/>
          <p:nvPr/>
        </p:nvSpPr>
        <p:spPr>
          <a:xfrm>
            <a:off x="4267200" y="457200"/>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9" name="Rectangle 68"/>
          <p:cNvSpPr/>
          <p:nvPr/>
        </p:nvSpPr>
        <p:spPr>
          <a:xfrm>
            <a:off x="2667000" y="457200"/>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7" name="Rectangle 76"/>
          <p:cNvSpPr/>
          <p:nvPr/>
        </p:nvSpPr>
        <p:spPr>
          <a:xfrm>
            <a:off x="5715000" y="457200"/>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15"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cxnSp>
        <p:nvCxnSpPr>
          <p:cNvPr id="105516" name="Straight Arrow Connector 82"/>
          <p:cNvCxnSpPr>
            <a:cxnSpLocks noChangeShapeType="1"/>
            <a:stCxn id="26" idx="6"/>
          </p:cNvCxnSpPr>
          <p:nvPr/>
        </p:nvCxnSpPr>
        <p:spPr bwMode="auto">
          <a:xfrm>
            <a:off x="6108700" y="1485900"/>
            <a:ext cx="1054100" cy="38100"/>
          </a:xfrm>
          <a:prstGeom prst="straightConnector1">
            <a:avLst/>
          </a:prstGeom>
          <a:noFill/>
          <a:ln w="19050" algn="ctr">
            <a:solidFill>
              <a:schemeClr val="tx1"/>
            </a:solidFill>
            <a:round/>
            <a:headEnd/>
            <a:tailEnd type="arrow" w="med" len="med"/>
          </a:ln>
        </p:spPr>
      </p:cxnSp>
      <p:sp>
        <p:nvSpPr>
          <p:cNvPr id="105517" name="TextBox 84"/>
          <p:cNvSpPr txBox="1">
            <a:spLocks noChangeArrowheads="1"/>
          </p:cNvSpPr>
          <p:nvPr/>
        </p:nvSpPr>
        <p:spPr bwMode="auto">
          <a:xfrm>
            <a:off x="1176904" y="470584"/>
            <a:ext cx="998991"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smtClean="0">
                <a:latin typeface="Calibri" pitchFamily="34" charset="0"/>
              </a:rPr>
              <a:t>Member</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6" name="Text Box 45"/>
          <p:cNvSpPr txBox="1">
            <a:spLocks noChangeArrowheads="1"/>
          </p:cNvSpPr>
          <p:nvPr/>
        </p:nvSpPr>
        <p:spPr bwMode="auto">
          <a:xfrm>
            <a:off x="2574925" y="3657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6"/>
          <p:cNvSpPr txBox="1">
            <a:spLocks noChangeArrowheads="1"/>
          </p:cNvSpPr>
          <p:nvPr/>
        </p:nvSpPr>
        <p:spPr bwMode="auto">
          <a:xfrm>
            <a:off x="2574925" y="5226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4"/>
          <p:cNvSpPr txBox="1">
            <a:spLocks noChangeArrowheads="1"/>
          </p:cNvSpPr>
          <p:nvPr/>
        </p:nvSpPr>
        <p:spPr bwMode="auto">
          <a:xfrm>
            <a:off x="4175125" y="5397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9" name="Text Box 45"/>
          <p:cNvSpPr txBox="1">
            <a:spLocks noChangeArrowheads="1"/>
          </p:cNvSpPr>
          <p:nvPr/>
        </p:nvSpPr>
        <p:spPr bwMode="auto">
          <a:xfrm>
            <a:off x="4106862" y="41179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0" name="Text Box 46"/>
          <p:cNvSpPr txBox="1">
            <a:spLocks noChangeArrowheads="1"/>
          </p:cNvSpPr>
          <p:nvPr/>
        </p:nvSpPr>
        <p:spPr bwMode="auto">
          <a:xfrm>
            <a:off x="4106862" y="5032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1" name="Text Box 44"/>
          <p:cNvSpPr txBox="1">
            <a:spLocks noChangeArrowheads="1"/>
          </p:cNvSpPr>
          <p:nvPr/>
        </p:nvSpPr>
        <p:spPr bwMode="auto">
          <a:xfrm>
            <a:off x="5040312" y="3089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2" name="Text Box 45"/>
          <p:cNvSpPr txBox="1">
            <a:spLocks noChangeArrowheads="1"/>
          </p:cNvSpPr>
          <p:nvPr/>
        </p:nvSpPr>
        <p:spPr bwMode="auto">
          <a:xfrm>
            <a:off x="5029200" y="34734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3" name="Text Box 46"/>
          <p:cNvSpPr txBox="1">
            <a:spLocks noChangeArrowheads="1"/>
          </p:cNvSpPr>
          <p:nvPr/>
        </p:nvSpPr>
        <p:spPr bwMode="auto">
          <a:xfrm>
            <a:off x="5040312" y="5607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4" name="Text Box 44"/>
          <p:cNvSpPr txBox="1">
            <a:spLocks noChangeArrowheads="1"/>
          </p:cNvSpPr>
          <p:nvPr/>
        </p:nvSpPr>
        <p:spPr bwMode="auto">
          <a:xfrm>
            <a:off x="6183312" y="609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5" name="Text Box 45"/>
          <p:cNvSpPr txBox="1">
            <a:spLocks noChangeArrowheads="1"/>
          </p:cNvSpPr>
          <p:nvPr/>
        </p:nvSpPr>
        <p:spPr bwMode="auto">
          <a:xfrm>
            <a:off x="6183312" y="40805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6" name="Text Box 46"/>
          <p:cNvSpPr txBox="1">
            <a:spLocks noChangeArrowheads="1"/>
          </p:cNvSpPr>
          <p:nvPr/>
        </p:nvSpPr>
        <p:spPr bwMode="auto">
          <a:xfrm>
            <a:off x="6183312" y="4994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cxnSp>
        <p:nvCxnSpPr>
          <p:cNvPr id="73" name="Straight Arrow Connector 72"/>
          <p:cNvCxnSpPr/>
          <p:nvPr/>
        </p:nvCxnSpPr>
        <p:spPr>
          <a:xfrm>
            <a:off x="6379714" y="778304"/>
            <a:ext cx="1627816" cy="4582064"/>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7315200" y="430887"/>
            <a:ext cx="457200" cy="712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4" name="Rectangle 63"/>
          <p:cNvSpPr/>
          <p:nvPr/>
        </p:nvSpPr>
        <p:spPr>
          <a:xfrm>
            <a:off x="5715000" y="2743200"/>
            <a:ext cx="76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5" name="Text Box 44"/>
          <p:cNvSpPr txBox="1">
            <a:spLocks noChangeArrowheads="1"/>
          </p:cNvSpPr>
          <p:nvPr/>
        </p:nvSpPr>
        <p:spPr bwMode="auto">
          <a:xfrm>
            <a:off x="5592762" y="3036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0" name="Text Box 45"/>
          <p:cNvSpPr txBox="1">
            <a:spLocks noChangeArrowheads="1"/>
          </p:cNvSpPr>
          <p:nvPr/>
        </p:nvSpPr>
        <p:spPr bwMode="auto">
          <a:xfrm>
            <a:off x="5592762" y="40270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2" name="Text Box 46"/>
          <p:cNvSpPr txBox="1">
            <a:spLocks noChangeArrowheads="1"/>
          </p:cNvSpPr>
          <p:nvPr/>
        </p:nvSpPr>
        <p:spPr bwMode="auto">
          <a:xfrm>
            <a:off x="5592762"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8" name="Text Box 46"/>
          <p:cNvSpPr txBox="1">
            <a:spLocks noChangeArrowheads="1"/>
          </p:cNvSpPr>
          <p:nvPr/>
        </p:nvSpPr>
        <p:spPr bwMode="auto">
          <a:xfrm>
            <a:off x="5638800" y="56102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9" name="Oval 78"/>
          <p:cNvSpPr/>
          <p:nvPr/>
        </p:nvSpPr>
        <p:spPr>
          <a:xfrm>
            <a:off x="2973123" y="175098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0" name="Oval 79"/>
          <p:cNvSpPr/>
          <p:nvPr/>
        </p:nvSpPr>
        <p:spPr>
          <a:xfrm>
            <a:off x="5977446" y="140563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1" name="Oval 80"/>
          <p:cNvSpPr/>
          <p:nvPr/>
        </p:nvSpPr>
        <p:spPr>
          <a:xfrm>
            <a:off x="4509999" y="197427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2" name="Oval 81"/>
          <p:cNvSpPr/>
          <p:nvPr/>
        </p:nvSpPr>
        <p:spPr>
          <a:xfrm>
            <a:off x="5393668" y="211345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3" name="Oval 82"/>
          <p:cNvSpPr/>
          <p:nvPr/>
        </p:nvSpPr>
        <p:spPr>
          <a:xfrm>
            <a:off x="6573446" y="21946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 name="Rectangle 83"/>
          <p:cNvSpPr/>
          <p:nvPr/>
        </p:nvSpPr>
        <p:spPr>
          <a:xfrm>
            <a:off x="7915455" y="535240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cxnSp>
        <p:nvCxnSpPr>
          <p:cNvPr id="85" name="Straight Arrow Connector 84"/>
          <p:cNvCxnSpPr/>
          <p:nvPr/>
        </p:nvCxnSpPr>
        <p:spPr>
          <a:xfrm>
            <a:off x="4297362" y="723900"/>
            <a:ext cx="3551238" cy="4883150"/>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7" name="Object 86"/>
          <p:cNvGraphicFramePr>
            <a:graphicFrameLocks noChangeAspect="1"/>
          </p:cNvGraphicFramePr>
          <p:nvPr>
            <p:extLst/>
          </p:nvPr>
        </p:nvGraphicFramePr>
        <p:xfrm>
          <a:off x="8246485" y="1290378"/>
          <a:ext cx="546677" cy="1148022"/>
        </p:xfrm>
        <a:graphic>
          <a:graphicData uri="http://schemas.openxmlformats.org/presentationml/2006/ole">
            <mc:AlternateContent xmlns:mc="http://schemas.openxmlformats.org/markup-compatibility/2006">
              <mc:Choice xmlns:v="urn:schemas-microsoft-com:vml" Requires="v">
                <p:oleObj spid="_x0000_s117780" name="Equation" r:id="rId4" imgW="253800" imgH="533160" progId="Equation.3">
                  <p:embed/>
                </p:oleObj>
              </mc:Choice>
              <mc:Fallback>
                <p:oleObj name="Equation" r:id="rId4" imgW="253800" imgH="533160" progId="Equation.3">
                  <p:embed/>
                  <p:pic>
                    <p:nvPicPr>
                      <p:cNvPr id="0" name=""/>
                      <p:cNvPicPr/>
                      <p:nvPr/>
                    </p:nvPicPr>
                    <p:blipFill>
                      <a:blip r:embed="rId5"/>
                      <a:stretch>
                        <a:fillRect/>
                      </a:stretch>
                    </p:blipFill>
                    <p:spPr>
                      <a:xfrm>
                        <a:off x="8246485" y="1290378"/>
                        <a:ext cx="546677" cy="1148022"/>
                      </a:xfrm>
                      <a:prstGeom prst="rect">
                        <a:avLst/>
                      </a:prstGeom>
                    </p:spPr>
                  </p:pic>
                </p:oleObj>
              </mc:Fallback>
            </mc:AlternateContent>
          </a:graphicData>
        </a:graphic>
      </p:graphicFrame>
      <p:cxnSp>
        <p:nvCxnSpPr>
          <p:cNvPr id="88" name="Straight Arrow Connector 87"/>
          <p:cNvCxnSpPr>
            <a:stCxn id="29" idx="3"/>
          </p:cNvCxnSpPr>
          <p:nvPr/>
        </p:nvCxnSpPr>
        <p:spPr bwMode="auto">
          <a:xfrm>
            <a:off x="7772400" y="1752600"/>
            <a:ext cx="455792" cy="37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89" name="Object 90"/>
          <p:cNvGraphicFramePr>
            <a:graphicFrameLocks noChangeAspect="1"/>
          </p:cNvGraphicFramePr>
          <p:nvPr>
            <p:extLst/>
          </p:nvPr>
        </p:nvGraphicFramePr>
        <p:xfrm>
          <a:off x="8324850" y="3552528"/>
          <a:ext cx="715963" cy="1047361"/>
        </p:xfrm>
        <a:graphic>
          <a:graphicData uri="http://schemas.openxmlformats.org/presentationml/2006/ole">
            <mc:AlternateContent xmlns:mc="http://schemas.openxmlformats.org/markup-compatibility/2006">
              <mc:Choice xmlns:v="urn:schemas-microsoft-com:vml" Requires="v">
                <p:oleObj spid="_x0000_s117781" name="Equation" r:id="rId6" imgW="368280" imgH="431640" progId="Equation.3">
                  <p:embed/>
                </p:oleObj>
              </mc:Choice>
              <mc:Fallback>
                <p:oleObj name="Equation" r:id="rId6" imgW="368280" imgH="431640" progId="Equation.3">
                  <p:embed/>
                  <p:pic>
                    <p:nvPicPr>
                      <p:cNvPr id="0" name=""/>
                      <p:cNvPicPr>
                        <a:picLocks noChangeAspect="1" noChangeArrowheads="1"/>
                      </p:cNvPicPr>
                      <p:nvPr/>
                    </p:nvPicPr>
                    <p:blipFill>
                      <a:blip r:embed="rId7"/>
                      <a:srcRect/>
                      <a:stretch>
                        <a:fillRect/>
                      </a:stretch>
                    </p:blipFill>
                    <p:spPr bwMode="auto">
                      <a:xfrm>
                        <a:off x="8324850" y="3552528"/>
                        <a:ext cx="715963" cy="1047361"/>
                      </a:xfrm>
                      <a:prstGeom prst="rect">
                        <a:avLst/>
                      </a:prstGeom>
                      <a:noFill/>
                      <a:extLst/>
                    </p:spPr>
                  </p:pic>
                </p:oleObj>
              </mc:Fallback>
            </mc:AlternateContent>
          </a:graphicData>
        </a:graphic>
      </p:graphicFrame>
      <p:cxnSp>
        <p:nvCxnSpPr>
          <p:cNvPr id="7" name="Straight Arrow Connector 6"/>
          <p:cNvCxnSpPr>
            <a:endCxn id="89" idx="2"/>
          </p:cNvCxnSpPr>
          <p:nvPr/>
        </p:nvCxnSpPr>
        <p:spPr bwMode="auto">
          <a:xfrm flipV="1">
            <a:off x="8448855" y="4599889"/>
            <a:ext cx="233976" cy="62616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0" name="Straight Connector 62"/>
          <p:cNvCxnSpPr>
            <a:cxnSpLocks noChangeShapeType="1"/>
          </p:cNvCxnSpPr>
          <p:nvPr/>
        </p:nvCxnSpPr>
        <p:spPr bwMode="auto">
          <a:xfrm>
            <a:off x="5753100" y="6047390"/>
            <a:ext cx="38100" cy="228600"/>
          </a:xfrm>
          <a:prstGeom prst="line">
            <a:avLst/>
          </a:prstGeom>
          <a:noFill/>
          <a:ln w="25400" algn="ctr">
            <a:solidFill>
              <a:srgbClr val="4A7EBB"/>
            </a:solidFill>
            <a:round/>
            <a:headEnd/>
            <a:tailEnd/>
          </a:ln>
        </p:spPr>
      </p:cxnSp>
      <p:sp>
        <p:nvSpPr>
          <p:cNvPr id="91" name="TextBox 45"/>
          <p:cNvSpPr txBox="1">
            <a:spLocks noChangeArrowheads="1"/>
          </p:cNvSpPr>
          <p:nvPr/>
        </p:nvSpPr>
        <p:spPr bwMode="auto">
          <a:xfrm>
            <a:off x="76200" y="1196975"/>
            <a:ext cx="3505200" cy="708025"/>
          </a:xfrm>
          <a:prstGeom prst="rect">
            <a:avLst/>
          </a:prstGeom>
          <a:noFill/>
          <a:ln w="9525">
            <a:noFill/>
            <a:miter lim="800000"/>
            <a:headEnd/>
            <a:tailEnd/>
          </a:ln>
        </p:spPr>
        <p:txBody>
          <a:bodyPr>
            <a:spAutoFit/>
          </a:bodyPr>
          <a:lstStyle/>
          <a:p>
            <a:r>
              <a:rPr lang="en-US" sz="2000" b="1" dirty="0" smtClean="0"/>
              <a:t>Case-Control </a:t>
            </a:r>
            <a:r>
              <a:rPr lang="en-US" sz="2000" b="1" dirty="0"/>
              <a:t>Design in Secondary Study Base</a:t>
            </a:r>
          </a:p>
        </p:txBody>
      </p:sp>
      <p:sp>
        <p:nvSpPr>
          <p:cNvPr id="92" name="TextBox 45"/>
          <p:cNvSpPr txBox="1">
            <a:spLocks noChangeArrowheads="1"/>
          </p:cNvSpPr>
          <p:nvPr/>
        </p:nvSpPr>
        <p:spPr bwMode="auto">
          <a:xfrm>
            <a:off x="0" y="3886200"/>
            <a:ext cx="1752600" cy="646331"/>
          </a:xfrm>
          <a:prstGeom prst="rect">
            <a:avLst/>
          </a:prstGeom>
          <a:noFill/>
          <a:ln w="9525">
            <a:noFill/>
            <a:miter lim="800000"/>
            <a:headEnd/>
            <a:tailEnd/>
          </a:ln>
        </p:spPr>
        <p:txBody>
          <a:bodyPr wrap="square">
            <a:spAutoFit/>
          </a:bodyPr>
          <a:lstStyle/>
          <a:p>
            <a:pPr algn="ctr" eaLnBrk="0" hangingPunct="0"/>
            <a:r>
              <a:rPr lang="en-US" sz="1800" dirty="0">
                <a:latin typeface="Calibri" pitchFamily="34" charset="0"/>
              </a:rPr>
              <a:t>Hypothetical cohort</a:t>
            </a:r>
          </a:p>
        </p:txBody>
      </p:sp>
    </p:spTree>
    <p:extLst>
      <p:ext uri="{BB962C8B-B14F-4D97-AF65-F5344CB8AC3E}">
        <p14:creationId xmlns:p14="http://schemas.microsoft.com/office/powerpoint/2010/main" val="2808124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ChangeArrowheads="1"/>
          </p:cNvSpPr>
          <p:nvPr>
            <p:ph type="title"/>
          </p:nvPr>
        </p:nvSpPr>
        <p:spPr>
          <a:xfrm>
            <a:off x="381000" y="228600"/>
            <a:ext cx="8382000" cy="1143000"/>
          </a:xfrm>
        </p:spPr>
        <p:txBody>
          <a:bodyPr/>
          <a:lstStyle/>
          <a:p>
            <a:r>
              <a:rPr lang="en-US" altLang="en-US" sz="3600" b="1" dirty="0" smtClean="0"/>
              <a:t>Example: Case-Control Study with</a:t>
            </a:r>
            <a:br>
              <a:rPr lang="en-US" altLang="en-US" sz="3600" b="1" dirty="0" smtClean="0"/>
            </a:br>
            <a:r>
              <a:rPr lang="en-US" altLang="en-US" sz="3600" b="1" dirty="0" smtClean="0"/>
              <a:t>Prevalent cases in Secondary Study </a:t>
            </a:r>
            <a:r>
              <a:rPr lang="en-US" altLang="en-US" sz="3600" b="1" dirty="0"/>
              <a:t>B</a:t>
            </a:r>
            <a:r>
              <a:rPr lang="en-US" altLang="en-US" sz="3600" b="1" dirty="0" smtClean="0"/>
              <a:t>ase</a:t>
            </a:r>
          </a:p>
        </p:txBody>
      </p:sp>
      <p:sp>
        <p:nvSpPr>
          <p:cNvPr id="242690" name="Rectangle 3"/>
          <p:cNvSpPr>
            <a:spLocks noGrp="1" noChangeArrowheads="1"/>
          </p:cNvSpPr>
          <p:nvPr>
            <p:ph type="body" idx="1"/>
          </p:nvPr>
        </p:nvSpPr>
        <p:spPr>
          <a:xfrm>
            <a:off x="190500" y="1733085"/>
            <a:ext cx="8610600" cy="4114800"/>
          </a:xfrm>
        </p:spPr>
        <p:txBody>
          <a:bodyPr/>
          <a:lstStyle/>
          <a:p>
            <a:pPr>
              <a:lnSpc>
                <a:spcPct val="90000"/>
              </a:lnSpc>
            </a:pPr>
            <a:r>
              <a:rPr lang="en-US" altLang="en-US" dirty="0" smtClean="0"/>
              <a:t>Study of the effect of cortical porosity (on high resolution CT scan) on fracture in older women</a:t>
            </a:r>
          </a:p>
          <a:p>
            <a:pPr>
              <a:lnSpc>
                <a:spcPct val="90000"/>
              </a:lnSpc>
            </a:pPr>
            <a:endParaRPr lang="en-US" altLang="en-US" sz="1800" b="1" dirty="0" smtClean="0"/>
          </a:p>
          <a:p>
            <a:pPr>
              <a:lnSpc>
                <a:spcPct val="90000"/>
              </a:lnSpc>
              <a:spcBef>
                <a:spcPct val="0"/>
              </a:spcBef>
            </a:pPr>
            <a:r>
              <a:rPr lang="en-US" altLang="en-US" sz="2400" dirty="0" smtClean="0"/>
              <a:t>“Subjects were eligible for inclusion as fracture cases if they had a documented history of a low-trauma vertebral or nonvertebral fracture that occurred after menopause… Control subjects had no history of low-trauma fractures and no vertebral deformity on lateral radiographs.”</a:t>
            </a:r>
          </a:p>
          <a:p>
            <a:pPr>
              <a:lnSpc>
                <a:spcPct val="90000"/>
              </a:lnSpc>
              <a:spcBef>
                <a:spcPct val="0"/>
              </a:spcBef>
            </a:pPr>
            <a:endParaRPr lang="en-US" altLang="en-US" sz="1000" dirty="0" smtClean="0"/>
          </a:p>
          <a:p>
            <a:pPr>
              <a:lnSpc>
                <a:spcPct val="90000"/>
              </a:lnSpc>
              <a:spcBef>
                <a:spcPct val="0"/>
              </a:spcBef>
            </a:pPr>
            <a:r>
              <a:rPr lang="en-US" altLang="en-US" dirty="0" smtClean="0"/>
              <a:t>Can report OR as measure of association for cortical porosity and fracture, but it’s not an approximation of risk ratio</a:t>
            </a:r>
          </a:p>
          <a:p>
            <a:pPr>
              <a:lnSpc>
                <a:spcPct val="90000"/>
              </a:lnSpc>
              <a:spcBef>
                <a:spcPct val="0"/>
              </a:spcBef>
            </a:pPr>
            <a:endParaRPr lang="en-US" altLang="en-US" sz="800" dirty="0" smtClean="0"/>
          </a:p>
          <a:p>
            <a:pPr>
              <a:lnSpc>
                <a:spcPct val="90000"/>
              </a:lnSpc>
              <a:spcBef>
                <a:spcPct val="0"/>
              </a:spcBef>
            </a:pPr>
            <a:r>
              <a:rPr lang="en-US" altLang="en-US" i="1" dirty="0" smtClean="0"/>
              <a:t>Why?</a:t>
            </a:r>
          </a:p>
        </p:txBody>
      </p:sp>
      <p:sp>
        <p:nvSpPr>
          <p:cNvPr id="242691" name="Text Box 5"/>
          <p:cNvSpPr txBox="1">
            <a:spLocks noChangeArrowheads="1"/>
          </p:cNvSpPr>
          <p:nvPr/>
        </p:nvSpPr>
        <p:spPr bwMode="auto">
          <a:xfrm>
            <a:off x="4114800" y="6172200"/>
            <a:ext cx="4876800" cy="461665"/>
          </a:xfrm>
          <a:prstGeom prst="rect">
            <a:avLst/>
          </a:prstGeom>
          <a:noFill/>
          <a:ln w="9525">
            <a:noFill/>
            <a:miter lim="800000"/>
            <a:headEnd/>
            <a:tailEnd/>
          </a:ln>
        </p:spPr>
        <p:txBody>
          <a:bodyPr wrap="square">
            <a:spAutoFit/>
          </a:bodyPr>
          <a:lstStyle/>
          <a:p>
            <a:pPr eaLnBrk="0" hangingPunct="0">
              <a:spcBef>
                <a:spcPct val="50000"/>
              </a:spcBef>
            </a:pPr>
            <a:r>
              <a:rPr lang="en-US" altLang="en-US" dirty="0"/>
              <a:t>Stein et al. </a:t>
            </a:r>
            <a:r>
              <a:rPr lang="en-US" altLang="en-US" i="1" dirty="0"/>
              <a:t>J Bone Miner </a:t>
            </a:r>
            <a:r>
              <a:rPr lang="en-US" altLang="en-US" i="1" dirty="0" smtClean="0"/>
              <a:t>Res.</a:t>
            </a:r>
            <a:r>
              <a:rPr lang="en-US" altLang="en-US" dirty="0" smtClean="0"/>
              <a:t> 2010</a:t>
            </a:r>
            <a:endParaRPr lang="en-US" altLang="en-US" dirty="0"/>
          </a:p>
        </p:txBody>
      </p:sp>
    </p:spTree>
    <p:extLst>
      <p:ext uri="{BB962C8B-B14F-4D97-AF65-F5344CB8AC3E}">
        <p14:creationId xmlns:p14="http://schemas.microsoft.com/office/powerpoint/2010/main" val="39939541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z="3600" b="1" dirty="0" smtClean="0"/>
              <a:t>Unbiased vs. Consistent Estimator</a:t>
            </a:r>
            <a:endParaRPr lang="en-US" sz="3600" b="1" dirty="0"/>
          </a:p>
        </p:txBody>
      </p:sp>
      <p:sp>
        <p:nvSpPr>
          <p:cNvPr id="3" name="Content Placeholder 2"/>
          <p:cNvSpPr>
            <a:spLocks noGrp="1"/>
          </p:cNvSpPr>
          <p:nvPr>
            <p:ph idx="1"/>
          </p:nvPr>
        </p:nvSpPr>
        <p:spPr>
          <a:xfrm>
            <a:off x="76200" y="990600"/>
            <a:ext cx="8991600" cy="5181600"/>
          </a:xfrm>
        </p:spPr>
        <p:txBody>
          <a:bodyPr/>
          <a:lstStyle/>
          <a:p>
            <a:pPr>
              <a:spcAft>
                <a:spcPts val="600"/>
              </a:spcAft>
            </a:pPr>
            <a:r>
              <a:rPr lang="en-US" dirty="0" smtClean="0"/>
              <a:t>An estimator is unbiased if, on average, the estimate corresponds to the true value.</a:t>
            </a:r>
          </a:p>
          <a:p>
            <a:pPr>
              <a:spcAft>
                <a:spcPts val="600"/>
              </a:spcAft>
            </a:pPr>
            <a:r>
              <a:rPr lang="en-US" dirty="0" smtClean="0"/>
              <a:t>An estimator is consistent if, with increasing sample size, the estimate converges towards the true value.</a:t>
            </a:r>
          </a:p>
          <a:p>
            <a:r>
              <a:rPr lang="en-US" dirty="0" smtClean="0"/>
              <a:t>Similar concepts but not identical.  </a:t>
            </a:r>
          </a:p>
          <a:p>
            <a:pPr lvl="1"/>
            <a:r>
              <a:rPr lang="en-US" dirty="0" smtClean="0"/>
              <a:t>e.g., estimate of variance is always biased with finite sample size but converges toward true value as sample size increases. </a:t>
            </a:r>
            <a:endParaRPr lang="en-US" dirty="0"/>
          </a:p>
        </p:txBody>
      </p:sp>
    </p:spTree>
    <p:extLst>
      <p:ext uri="{BB962C8B-B14F-4D97-AF65-F5344CB8AC3E}">
        <p14:creationId xmlns:p14="http://schemas.microsoft.com/office/powerpoint/2010/main" val="3780593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2"/>
          <p:cNvSpPr txBox="1">
            <a:spLocks noChangeArrowheads="1"/>
          </p:cNvSpPr>
          <p:nvPr/>
        </p:nvSpPr>
        <p:spPr bwMode="auto">
          <a:xfrm>
            <a:off x="609600" y="4648200"/>
            <a:ext cx="8229600" cy="1006475"/>
          </a:xfrm>
          <a:prstGeom prst="rect">
            <a:avLst/>
          </a:prstGeom>
          <a:noFill/>
          <a:ln w="9525">
            <a:noFill/>
            <a:miter lim="800000"/>
            <a:headEnd/>
            <a:tailEnd/>
          </a:ln>
        </p:spPr>
        <p:txBody>
          <a:bodyPr>
            <a:spAutoFit/>
          </a:bodyPr>
          <a:lstStyle/>
          <a:p>
            <a:pPr eaLnBrk="0" hangingPunct="0"/>
            <a:endParaRPr lang="en-US" altLang="en-US" sz="3600" baseline="-25000" dirty="0"/>
          </a:p>
          <a:p>
            <a:pPr eaLnBrk="0" hangingPunct="0"/>
            <a:r>
              <a:rPr lang="en-US" altLang="en-US" sz="3600" b="1" dirty="0"/>
              <a:t>OR for exposure = OR for disease</a:t>
            </a:r>
          </a:p>
        </p:txBody>
      </p:sp>
      <p:sp>
        <p:nvSpPr>
          <p:cNvPr id="108546" name="Text Box 7"/>
          <p:cNvSpPr txBox="1">
            <a:spLocks noChangeArrowheads="1"/>
          </p:cNvSpPr>
          <p:nvPr/>
        </p:nvSpPr>
        <p:spPr bwMode="auto">
          <a:xfrm>
            <a:off x="685800" y="1828800"/>
            <a:ext cx="1663700" cy="641350"/>
          </a:xfrm>
          <a:prstGeom prst="rect">
            <a:avLst/>
          </a:prstGeom>
          <a:noFill/>
          <a:ln w="9525">
            <a:noFill/>
            <a:miter lim="800000"/>
            <a:headEnd/>
            <a:tailEnd/>
          </a:ln>
        </p:spPr>
        <p:txBody>
          <a:bodyPr wrap="none">
            <a:spAutoFit/>
          </a:bodyPr>
          <a:lstStyle/>
          <a:p>
            <a:pPr eaLnBrk="0" hangingPunct="0"/>
            <a:r>
              <a:rPr lang="en-US" altLang="en-US" sz="3600" b="1" dirty="0"/>
              <a:t>OR</a:t>
            </a:r>
            <a:r>
              <a:rPr lang="en-US" altLang="en-US" b="1" dirty="0"/>
              <a:t>exp </a:t>
            </a:r>
            <a:r>
              <a:rPr lang="en-US" altLang="en-US" sz="3600" b="1" dirty="0"/>
              <a:t>=</a:t>
            </a:r>
            <a:endParaRPr lang="en-US" altLang="en-US" dirty="0"/>
          </a:p>
        </p:txBody>
      </p:sp>
      <p:sp>
        <p:nvSpPr>
          <p:cNvPr id="108547" name="Rectangle 29"/>
          <p:cNvSpPr>
            <a:spLocks noChangeArrowheads="1"/>
          </p:cNvSpPr>
          <p:nvPr/>
        </p:nvSpPr>
        <p:spPr bwMode="auto">
          <a:xfrm>
            <a:off x="2438400" y="0"/>
            <a:ext cx="838200" cy="3937000"/>
          </a:xfrm>
          <a:prstGeom prst="rect">
            <a:avLst/>
          </a:prstGeom>
          <a:noFill/>
          <a:ln w="9525">
            <a:noFill/>
            <a:miter lim="800000"/>
            <a:headEnd/>
            <a:tailEnd/>
          </a:ln>
        </p:spPr>
        <p:txBody>
          <a:bodyPr>
            <a:spAutoFit/>
          </a:bodyPr>
          <a:lstStyle/>
          <a:p>
            <a:pPr eaLnBrk="0" hangingPunct="0"/>
            <a:r>
              <a:rPr lang="en-US" altLang="en-US" sz="3600" dirty="0"/>
              <a:t>   </a:t>
            </a:r>
          </a:p>
          <a:p>
            <a:pPr eaLnBrk="0" hangingPunct="0"/>
            <a:r>
              <a:rPr lang="en-US" altLang="en-US" sz="3600" dirty="0"/>
              <a:t> </a:t>
            </a:r>
          </a:p>
          <a:p>
            <a:pPr eaLnBrk="0" hangingPunct="0"/>
            <a:r>
              <a:rPr lang="en-US" altLang="en-US" sz="3600" dirty="0"/>
              <a:t> a</a:t>
            </a:r>
          </a:p>
          <a:p>
            <a:pPr eaLnBrk="0" hangingPunct="0"/>
            <a:r>
              <a:rPr lang="en-US" altLang="en-US" sz="3600" dirty="0"/>
              <a:t> c</a:t>
            </a:r>
          </a:p>
          <a:p>
            <a:pPr eaLnBrk="0" hangingPunct="0"/>
            <a:r>
              <a:rPr lang="en-US" altLang="en-US" sz="3600" dirty="0"/>
              <a:t> b</a:t>
            </a:r>
          </a:p>
          <a:p>
            <a:pPr eaLnBrk="0" hangingPunct="0"/>
            <a:r>
              <a:rPr lang="en-US" altLang="en-US" sz="3600" dirty="0"/>
              <a:t> d</a:t>
            </a:r>
          </a:p>
          <a:p>
            <a:pPr eaLnBrk="0" hangingPunct="0"/>
            <a:endParaRPr lang="en-US" altLang="en-US" sz="3600" dirty="0"/>
          </a:p>
        </p:txBody>
      </p:sp>
      <p:sp>
        <p:nvSpPr>
          <p:cNvPr id="108548" name="Line 31"/>
          <p:cNvSpPr>
            <a:spLocks noChangeShapeType="1"/>
          </p:cNvSpPr>
          <p:nvPr/>
        </p:nvSpPr>
        <p:spPr bwMode="auto">
          <a:xfrm>
            <a:off x="2590800" y="2819400"/>
            <a:ext cx="381000" cy="0"/>
          </a:xfrm>
          <a:prstGeom prst="line">
            <a:avLst/>
          </a:prstGeom>
          <a:noFill/>
          <a:ln w="9525">
            <a:solidFill>
              <a:schemeClr val="tx1"/>
            </a:solidFill>
            <a:round/>
            <a:headEnd/>
            <a:tailEnd/>
          </a:ln>
        </p:spPr>
        <p:txBody>
          <a:bodyPr wrap="none" anchor="ctr"/>
          <a:lstStyle/>
          <a:p>
            <a:endParaRPr lang="en-US" dirty="0"/>
          </a:p>
        </p:txBody>
      </p:sp>
      <p:sp>
        <p:nvSpPr>
          <p:cNvPr id="108549" name="Line 32"/>
          <p:cNvSpPr>
            <a:spLocks noChangeShapeType="1"/>
          </p:cNvSpPr>
          <p:nvPr/>
        </p:nvSpPr>
        <p:spPr bwMode="auto">
          <a:xfrm>
            <a:off x="2514600" y="1752600"/>
            <a:ext cx="457200" cy="0"/>
          </a:xfrm>
          <a:prstGeom prst="line">
            <a:avLst/>
          </a:prstGeom>
          <a:noFill/>
          <a:ln w="9525">
            <a:solidFill>
              <a:schemeClr val="tx1"/>
            </a:solidFill>
            <a:round/>
            <a:headEnd/>
            <a:tailEnd/>
          </a:ln>
        </p:spPr>
        <p:txBody>
          <a:bodyPr wrap="none" anchor="ctr"/>
          <a:lstStyle/>
          <a:p>
            <a:endParaRPr lang="en-US" dirty="0"/>
          </a:p>
        </p:txBody>
      </p:sp>
      <p:sp>
        <p:nvSpPr>
          <p:cNvPr id="108550" name="Line 33"/>
          <p:cNvSpPr>
            <a:spLocks noChangeShapeType="1"/>
          </p:cNvSpPr>
          <p:nvPr/>
        </p:nvSpPr>
        <p:spPr bwMode="auto">
          <a:xfrm>
            <a:off x="2362200" y="2209800"/>
            <a:ext cx="914400" cy="0"/>
          </a:xfrm>
          <a:prstGeom prst="line">
            <a:avLst/>
          </a:prstGeom>
          <a:noFill/>
          <a:ln w="9525">
            <a:solidFill>
              <a:schemeClr val="tx1"/>
            </a:solidFill>
            <a:round/>
            <a:headEnd/>
            <a:tailEnd/>
          </a:ln>
        </p:spPr>
        <p:txBody>
          <a:bodyPr wrap="none" anchor="ctr"/>
          <a:lstStyle/>
          <a:p>
            <a:endParaRPr lang="en-US" dirty="0"/>
          </a:p>
        </p:txBody>
      </p:sp>
      <p:sp>
        <p:nvSpPr>
          <p:cNvPr id="108551" name="Line 36"/>
          <p:cNvSpPr>
            <a:spLocks noChangeShapeType="1"/>
          </p:cNvSpPr>
          <p:nvPr/>
        </p:nvSpPr>
        <p:spPr bwMode="auto">
          <a:xfrm>
            <a:off x="5943600" y="2209800"/>
            <a:ext cx="914400" cy="0"/>
          </a:xfrm>
          <a:prstGeom prst="line">
            <a:avLst/>
          </a:prstGeom>
          <a:noFill/>
          <a:ln w="25400">
            <a:solidFill>
              <a:schemeClr val="tx1"/>
            </a:solidFill>
            <a:round/>
            <a:headEnd/>
            <a:tailEnd/>
          </a:ln>
        </p:spPr>
        <p:txBody>
          <a:bodyPr wrap="none" anchor="ctr"/>
          <a:lstStyle/>
          <a:p>
            <a:endParaRPr lang="en-US" dirty="0"/>
          </a:p>
        </p:txBody>
      </p:sp>
      <p:sp>
        <p:nvSpPr>
          <p:cNvPr id="108552" name="Rectangle 37"/>
          <p:cNvSpPr>
            <a:spLocks noChangeArrowheads="1"/>
          </p:cNvSpPr>
          <p:nvPr/>
        </p:nvSpPr>
        <p:spPr bwMode="auto">
          <a:xfrm>
            <a:off x="446511" y="228599"/>
            <a:ext cx="8250977" cy="646331"/>
          </a:xfrm>
          <a:prstGeom prst="rect">
            <a:avLst/>
          </a:prstGeom>
          <a:noFill/>
          <a:ln w="9525">
            <a:noFill/>
            <a:miter lim="800000"/>
            <a:headEnd/>
            <a:tailEnd/>
          </a:ln>
        </p:spPr>
        <p:txBody>
          <a:bodyPr wrap="none">
            <a:spAutoFit/>
          </a:bodyPr>
          <a:lstStyle/>
          <a:p>
            <a:pPr eaLnBrk="0" hangingPunct="0"/>
            <a:r>
              <a:rPr lang="en-US" altLang="en-US" sz="3600" b="1" dirty="0"/>
              <a:t>Important characteristic of </a:t>
            </a:r>
            <a:r>
              <a:rPr lang="en-US" altLang="en-US" sz="3600" b="1" dirty="0" smtClean="0"/>
              <a:t>an odds </a:t>
            </a:r>
            <a:r>
              <a:rPr lang="en-US" altLang="en-US" sz="3600" b="1" dirty="0"/>
              <a:t>ratio</a:t>
            </a:r>
            <a:endParaRPr lang="en-US" altLang="en-US" sz="3600" dirty="0"/>
          </a:p>
        </p:txBody>
      </p:sp>
      <p:sp>
        <p:nvSpPr>
          <p:cNvPr id="108553" name="Text Box 40"/>
          <p:cNvSpPr txBox="1">
            <a:spLocks noChangeArrowheads="1"/>
          </p:cNvSpPr>
          <p:nvPr/>
        </p:nvSpPr>
        <p:spPr bwMode="auto">
          <a:xfrm>
            <a:off x="457200" y="5791200"/>
            <a:ext cx="8382000" cy="457200"/>
          </a:xfrm>
          <a:prstGeom prst="rect">
            <a:avLst/>
          </a:prstGeom>
          <a:noFill/>
          <a:ln w="9525">
            <a:noFill/>
            <a:miter lim="800000"/>
            <a:headEnd/>
            <a:tailEnd/>
          </a:ln>
        </p:spPr>
        <p:txBody>
          <a:bodyPr>
            <a:spAutoFit/>
          </a:bodyPr>
          <a:lstStyle/>
          <a:p>
            <a:pPr eaLnBrk="0" hangingPunct="0">
              <a:spcBef>
                <a:spcPct val="50000"/>
              </a:spcBef>
            </a:pPr>
            <a:endParaRPr lang="en-US" altLang="en-US" dirty="0"/>
          </a:p>
        </p:txBody>
      </p:sp>
      <p:sp>
        <p:nvSpPr>
          <p:cNvPr id="108554" name="Rectangle 42"/>
          <p:cNvSpPr>
            <a:spLocks noChangeArrowheads="1"/>
          </p:cNvSpPr>
          <p:nvPr/>
        </p:nvSpPr>
        <p:spPr bwMode="auto">
          <a:xfrm>
            <a:off x="5943600" y="0"/>
            <a:ext cx="838200" cy="3937000"/>
          </a:xfrm>
          <a:prstGeom prst="rect">
            <a:avLst/>
          </a:prstGeom>
          <a:noFill/>
          <a:ln w="9525">
            <a:noFill/>
            <a:miter lim="800000"/>
            <a:headEnd/>
            <a:tailEnd/>
          </a:ln>
        </p:spPr>
        <p:txBody>
          <a:bodyPr>
            <a:spAutoFit/>
          </a:bodyPr>
          <a:lstStyle/>
          <a:p>
            <a:pPr eaLnBrk="0" hangingPunct="0"/>
            <a:r>
              <a:rPr lang="en-US" altLang="en-US" sz="3600" dirty="0"/>
              <a:t>   </a:t>
            </a:r>
          </a:p>
          <a:p>
            <a:pPr eaLnBrk="0" hangingPunct="0"/>
            <a:r>
              <a:rPr lang="en-US" altLang="en-US" sz="3600" dirty="0"/>
              <a:t> </a:t>
            </a:r>
          </a:p>
          <a:p>
            <a:pPr eaLnBrk="0" hangingPunct="0"/>
            <a:r>
              <a:rPr lang="en-US" altLang="en-US" sz="3600" dirty="0"/>
              <a:t> a</a:t>
            </a:r>
          </a:p>
          <a:p>
            <a:pPr eaLnBrk="0" hangingPunct="0"/>
            <a:r>
              <a:rPr lang="en-US" altLang="en-US" sz="3600" dirty="0"/>
              <a:t> b</a:t>
            </a:r>
          </a:p>
          <a:p>
            <a:pPr eaLnBrk="0" hangingPunct="0"/>
            <a:r>
              <a:rPr lang="en-US" altLang="en-US" sz="3600" dirty="0"/>
              <a:t> c</a:t>
            </a:r>
          </a:p>
          <a:p>
            <a:pPr eaLnBrk="0" hangingPunct="0"/>
            <a:r>
              <a:rPr lang="en-US" altLang="en-US" sz="3600" dirty="0"/>
              <a:t> d</a:t>
            </a:r>
          </a:p>
          <a:p>
            <a:pPr eaLnBrk="0" hangingPunct="0"/>
            <a:endParaRPr lang="en-US" altLang="en-US" sz="3600" dirty="0"/>
          </a:p>
        </p:txBody>
      </p:sp>
      <p:sp>
        <p:nvSpPr>
          <p:cNvPr id="108555" name="Rectangle 43"/>
          <p:cNvSpPr>
            <a:spLocks noChangeArrowheads="1"/>
          </p:cNvSpPr>
          <p:nvPr/>
        </p:nvSpPr>
        <p:spPr bwMode="auto">
          <a:xfrm>
            <a:off x="5181600" y="1905000"/>
            <a:ext cx="441325" cy="641350"/>
          </a:xfrm>
          <a:prstGeom prst="rect">
            <a:avLst/>
          </a:prstGeom>
          <a:noFill/>
          <a:ln w="9525">
            <a:noFill/>
            <a:miter lim="800000"/>
            <a:headEnd/>
            <a:tailEnd/>
          </a:ln>
        </p:spPr>
        <p:txBody>
          <a:bodyPr wrap="none">
            <a:spAutoFit/>
          </a:bodyPr>
          <a:lstStyle/>
          <a:p>
            <a:pPr eaLnBrk="0" hangingPunct="0"/>
            <a:r>
              <a:rPr lang="en-US" altLang="en-US" sz="3600" dirty="0"/>
              <a:t>=</a:t>
            </a:r>
          </a:p>
        </p:txBody>
      </p:sp>
      <p:sp>
        <p:nvSpPr>
          <p:cNvPr id="108556" name="Line 44"/>
          <p:cNvSpPr>
            <a:spLocks noChangeShapeType="1"/>
          </p:cNvSpPr>
          <p:nvPr/>
        </p:nvSpPr>
        <p:spPr bwMode="auto">
          <a:xfrm>
            <a:off x="6019800" y="1752600"/>
            <a:ext cx="533400" cy="0"/>
          </a:xfrm>
          <a:prstGeom prst="line">
            <a:avLst/>
          </a:prstGeom>
          <a:noFill/>
          <a:ln w="9525">
            <a:solidFill>
              <a:schemeClr val="tx1"/>
            </a:solidFill>
            <a:round/>
            <a:headEnd/>
            <a:tailEnd/>
          </a:ln>
        </p:spPr>
        <p:txBody>
          <a:bodyPr/>
          <a:lstStyle/>
          <a:p>
            <a:endParaRPr lang="en-US" dirty="0"/>
          </a:p>
        </p:txBody>
      </p:sp>
      <p:sp>
        <p:nvSpPr>
          <p:cNvPr id="108557" name="Line 46"/>
          <p:cNvSpPr>
            <a:spLocks noChangeShapeType="1"/>
          </p:cNvSpPr>
          <p:nvPr/>
        </p:nvSpPr>
        <p:spPr bwMode="auto">
          <a:xfrm>
            <a:off x="6019800" y="2819400"/>
            <a:ext cx="533400" cy="0"/>
          </a:xfrm>
          <a:prstGeom prst="line">
            <a:avLst/>
          </a:prstGeom>
          <a:noFill/>
          <a:ln w="9525">
            <a:solidFill>
              <a:schemeClr val="tx1"/>
            </a:solidFill>
            <a:round/>
            <a:headEnd/>
            <a:tailEnd/>
          </a:ln>
        </p:spPr>
        <p:txBody>
          <a:bodyPr/>
          <a:lstStyle/>
          <a:p>
            <a:endParaRPr lang="en-US" dirty="0"/>
          </a:p>
        </p:txBody>
      </p:sp>
      <p:sp>
        <p:nvSpPr>
          <p:cNvPr id="108558" name="Text Box 47"/>
          <p:cNvSpPr txBox="1">
            <a:spLocks noChangeArrowheads="1"/>
          </p:cNvSpPr>
          <p:nvPr/>
        </p:nvSpPr>
        <p:spPr bwMode="auto">
          <a:xfrm>
            <a:off x="7086600" y="1752600"/>
            <a:ext cx="2057400" cy="641350"/>
          </a:xfrm>
          <a:prstGeom prst="rect">
            <a:avLst/>
          </a:prstGeom>
          <a:noFill/>
          <a:ln w="9525">
            <a:noFill/>
            <a:miter lim="800000"/>
            <a:headEnd/>
            <a:tailEnd/>
          </a:ln>
        </p:spPr>
        <p:txBody>
          <a:bodyPr>
            <a:spAutoFit/>
          </a:bodyPr>
          <a:lstStyle/>
          <a:p>
            <a:pPr eaLnBrk="0" hangingPunct="0"/>
            <a:r>
              <a:rPr lang="en-US" altLang="en-US" sz="3600" b="1" dirty="0"/>
              <a:t>= OR</a:t>
            </a:r>
            <a:r>
              <a:rPr lang="en-US" altLang="en-US" sz="3600" b="1" baseline="-25000" dirty="0"/>
              <a:t>dis</a:t>
            </a:r>
          </a:p>
        </p:txBody>
      </p:sp>
      <p:sp>
        <p:nvSpPr>
          <p:cNvPr id="108559" name="Rectangle 48"/>
          <p:cNvSpPr>
            <a:spLocks noChangeArrowheads="1"/>
          </p:cNvSpPr>
          <p:nvPr/>
        </p:nvSpPr>
        <p:spPr bwMode="auto">
          <a:xfrm>
            <a:off x="3962400" y="0"/>
            <a:ext cx="838200" cy="3937000"/>
          </a:xfrm>
          <a:prstGeom prst="rect">
            <a:avLst/>
          </a:prstGeom>
          <a:noFill/>
          <a:ln w="9525">
            <a:noFill/>
            <a:miter lim="800000"/>
            <a:headEnd/>
            <a:tailEnd/>
          </a:ln>
        </p:spPr>
        <p:txBody>
          <a:bodyPr>
            <a:spAutoFit/>
          </a:bodyPr>
          <a:lstStyle/>
          <a:p>
            <a:pPr eaLnBrk="0" hangingPunct="0"/>
            <a:r>
              <a:rPr lang="en-US" altLang="en-US" sz="3600" dirty="0"/>
              <a:t>   </a:t>
            </a:r>
          </a:p>
          <a:p>
            <a:pPr eaLnBrk="0" hangingPunct="0"/>
            <a:r>
              <a:rPr lang="en-US" altLang="en-US" sz="3600" dirty="0"/>
              <a:t> </a:t>
            </a:r>
          </a:p>
          <a:p>
            <a:pPr eaLnBrk="0" hangingPunct="0"/>
            <a:r>
              <a:rPr lang="en-US" altLang="en-US" sz="3600" dirty="0"/>
              <a:t> c</a:t>
            </a:r>
          </a:p>
          <a:p>
            <a:pPr eaLnBrk="0" hangingPunct="0"/>
            <a:r>
              <a:rPr lang="en-US" altLang="en-US" sz="3600" dirty="0"/>
              <a:t> b</a:t>
            </a:r>
          </a:p>
          <a:p>
            <a:pPr eaLnBrk="0" hangingPunct="0"/>
            <a:r>
              <a:rPr lang="en-US" altLang="en-US" sz="3600" dirty="0"/>
              <a:t> c</a:t>
            </a:r>
          </a:p>
          <a:p>
            <a:pPr eaLnBrk="0" hangingPunct="0"/>
            <a:r>
              <a:rPr lang="en-US" altLang="en-US" sz="3600" dirty="0"/>
              <a:t> b</a:t>
            </a:r>
          </a:p>
          <a:p>
            <a:pPr eaLnBrk="0" hangingPunct="0"/>
            <a:endParaRPr lang="en-US" altLang="en-US" sz="3600" dirty="0"/>
          </a:p>
        </p:txBody>
      </p:sp>
      <p:sp>
        <p:nvSpPr>
          <p:cNvPr id="108560" name="Line 49"/>
          <p:cNvSpPr>
            <a:spLocks noChangeShapeType="1"/>
          </p:cNvSpPr>
          <p:nvPr/>
        </p:nvSpPr>
        <p:spPr bwMode="auto">
          <a:xfrm>
            <a:off x="4191000" y="2819400"/>
            <a:ext cx="381000" cy="0"/>
          </a:xfrm>
          <a:prstGeom prst="line">
            <a:avLst/>
          </a:prstGeom>
          <a:noFill/>
          <a:ln w="9525">
            <a:solidFill>
              <a:schemeClr val="tx1"/>
            </a:solidFill>
            <a:round/>
            <a:headEnd/>
            <a:tailEnd/>
          </a:ln>
        </p:spPr>
        <p:txBody>
          <a:bodyPr wrap="none" anchor="ctr"/>
          <a:lstStyle/>
          <a:p>
            <a:endParaRPr lang="en-US" dirty="0"/>
          </a:p>
        </p:txBody>
      </p:sp>
      <p:sp>
        <p:nvSpPr>
          <p:cNvPr id="108561" name="Line 50"/>
          <p:cNvSpPr>
            <a:spLocks noChangeShapeType="1"/>
          </p:cNvSpPr>
          <p:nvPr/>
        </p:nvSpPr>
        <p:spPr bwMode="auto">
          <a:xfrm>
            <a:off x="4114800" y="1752600"/>
            <a:ext cx="457200" cy="0"/>
          </a:xfrm>
          <a:prstGeom prst="line">
            <a:avLst/>
          </a:prstGeom>
          <a:noFill/>
          <a:ln w="9525">
            <a:solidFill>
              <a:schemeClr val="tx1"/>
            </a:solidFill>
            <a:round/>
            <a:headEnd/>
            <a:tailEnd/>
          </a:ln>
        </p:spPr>
        <p:txBody>
          <a:bodyPr wrap="none" anchor="ctr"/>
          <a:lstStyle/>
          <a:p>
            <a:endParaRPr lang="en-US" dirty="0"/>
          </a:p>
        </p:txBody>
      </p:sp>
      <p:sp>
        <p:nvSpPr>
          <p:cNvPr id="108562" name="Line 51"/>
          <p:cNvSpPr>
            <a:spLocks noChangeShapeType="1"/>
          </p:cNvSpPr>
          <p:nvPr/>
        </p:nvSpPr>
        <p:spPr bwMode="auto">
          <a:xfrm>
            <a:off x="3962400" y="2209800"/>
            <a:ext cx="914400" cy="0"/>
          </a:xfrm>
          <a:prstGeom prst="line">
            <a:avLst/>
          </a:prstGeom>
          <a:noFill/>
          <a:ln w="9525">
            <a:solidFill>
              <a:schemeClr val="tx1"/>
            </a:solidFill>
            <a:round/>
            <a:headEnd/>
            <a:tailEnd/>
          </a:ln>
        </p:spPr>
        <p:txBody>
          <a:bodyPr wrap="none" anchor="ctr"/>
          <a:lstStyle/>
          <a:p>
            <a:endParaRPr lang="en-US" dirty="0"/>
          </a:p>
        </p:txBody>
      </p:sp>
      <p:sp>
        <p:nvSpPr>
          <p:cNvPr id="108563" name="Text Box 52"/>
          <p:cNvSpPr txBox="1">
            <a:spLocks noChangeArrowheads="1"/>
          </p:cNvSpPr>
          <p:nvPr/>
        </p:nvSpPr>
        <p:spPr bwMode="auto">
          <a:xfrm>
            <a:off x="3429000" y="2057400"/>
            <a:ext cx="457200" cy="457200"/>
          </a:xfrm>
          <a:prstGeom prst="rect">
            <a:avLst/>
          </a:prstGeom>
          <a:noFill/>
          <a:ln w="9525">
            <a:noFill/>
            <a:miter lim="800000"/>
            <a:headEnd/>
            <a:tailEnd/>
          </a:ln>
        </p:spPr>
        <p:txBody>
          <a:bodyPr>
            <a:spAutoFit/>
          </a:bodyPr>
          <a:lstStyle/>
          <a:p>
            <a:pPr eaLnBrk="0" hangingPunct="0">
              <a:spcBef>
                <a:spcPct val="50000"/>
              </a:spcBef>
            </a:pPr>
            <a:r>
              <a:rPr lang="en-US" altLang="en-US" dirty="0"/>
              <a:t>X</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lstStyle/>
          <a:p>
            <a:r>
              <a:rPr lang="en-US" sz="2800" b="1" dirty="0" smtClean="0"/>
              <a:t>Perhaps the most meaningful metric of “strength” of an exposure in causing disease is one we </a:t>
            </a:r>
            <a:r>
              <a:rPr lang="en-US" sz="2800" b="1" u="sng" dirty="0" smtClean="0"/>
              <a:t>cannot</a:t>
            </a:r>
            <a:r>
              <a:rPr lang="en-US" sz="2800" b="1" dirty="0" smtClean="0"/>
              <a:t> estimate</a:t>
            </a:r>
            <a:endParaRPr lang="en-US" sz="2800" b="1" dirty="0"/>
          </a:p>
        </p:txBody>
      </p:sp>
      <p:sp>
        <p:nvSpPr>
          <p:cNvPr id="3" name="Content Placeholder 2"/>
          <p:cNvSpPr>
            <a:spLocks noGrp="1"/>
          </p:cNvSpPr>
          <p:nvPr>
            <p:ph idx="1"/>
          </p:nvPr>
        </p:nvSpPr>
        <p:spPr>
          <a:xfrm>
            <a:off x="76200" y="3048000"/>
            <a:ext cx="9067800" cy="4114800"/>
          </a:xfrm>
        </p:spPr>
        <p:txBody>
          <a:bodyPr/>
          <a:lstStyle/>
          <a:p>
            <a:r>
              <a:rPr lang="en-US" sz="2400" dirty="0" smtClean="0"/>
              <a:t>The fraction of all “sufficient causes” that contain a particular component cause (say cause “B”) is known as the </a:t>
            </a:r>
            <a:r>
              <a:rPr lang="en-US" sz="2400" b="1" u="sng" dirty="0" smtClean="0"/>
              <a:t>etiologic fraction </a:t>
            </a:r>
          </a:p>
          <a:p>
            <a:endParaRPr lang="en-US" sz="1200" dirty="0" smtClean="0"/>
          </a:p>
          <a:p>
            <a:r>
              <a:rPr lang="en-US" sz="2400" dirty="0"/>
              <a:t>E</a:t>
            </a:r>
            <a:r>
              <a:rPr lang="en-US" sz="2400" dirty="0" smtClean="0"/>
              <a:t>tiologic fraction has intuitive appeal; e.g., it tells what fraction of all instances of disease were (in part) caused by exposure B. </a:t>
            </a:r>
          </a:p>
          <a:p>
            <a:endParaRPr lang="en-US" sz="800" dirty="0" smtClean="0"/>
          </a:p>
          <a:p>
            <a:r>
              <a:rPr lang="en-US" sz="2400" dirty="0" smtClean="0"/>
              <a:t>Unfortunately, in any given person with disease we cannot describe the sufficient cause.  </a:t>
            </a:r>
            <a:r>
              <a:rPr lang="en-US" sz="2400" b="1" dirty="0" smtClean="0"/>
              <a:t>Hence, we cannot estimate etiologic fraction.</a:t>
            </a:r>
            <a:r>
              <a:rPr lang="en-US" sz="2400" dirty="0" smtClean="0"/>
              <a:t> </a:t>
            </a:r>
          </a:p>
          <a:p>
            <a:pPr lvl="1">
              <a:spcBef>
                <a:spcPts val="0"/>
              </a:spcBef>
            </a:pPr>
            <a:r>
              <a:rPr lang="en-US" sz="2000" dirty="0" smtClean="0"/>
              <a:t>This is because we cannot fully describe how disease occurred in a given person.  This is a limitation of modern medicine, pathology, &amp; epidemiology.</a:t>
            </a:r>
          </a:p>
          <a:p>
            <a:pPr lvl="1">
              <a:spcBef>
                <a:spcPts val="0"/>
              </a:spcBef>
            </a:pPr>
            <a:r>
              <a:rPr lang="en-US" sz="2000" dirty="0" smtClean="0"/>
              <a:t>This is unless a cause is NECESSARY in all instances of disease</a:t>
            </a:r>
          </a:p>
        </p:txBody>
      </p:sp>
      <p:pic>
        <p:nvPicPr>
          <p:cNvPr id="104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019"/>
          <a:stretch/>
        </p:blipFill>
        <p:spPr bwMode="auto">
          <a:xfrm>
            <a:off x="4572000" y="1078347"/>
            <a:ext cx="4267200" cy="1893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21836" y="2526268"/>
            <a:ext cx="2514600" cy="369332"/>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A “sufficient cause</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sp>
        <p:nvSpPr>
          <p:cNvPr id="7" name="Content Placeholder 2"/>
          <p:cNvSpPr txBox="1">
            <a:spLocks/>
          </p:cNvSpPr>
          <p:nvPr/>
        </p:nvSpPr>
        <p:spPr bwMode="auto">
          <a:xfrm>
            <a:off x="0" y="1219200"/>
            <a:ext cx="5029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400" kern="0" dirty="0" smtClean="0"/>
              <a:t>It would be useful to be able to fully describe all of the “component causes” in all of the “sufficient causes” that resulted in disease </a:t>
            </a:r>
          </a:p>
        </p:txBody>
      </p:sp>
    </p:spTree>
    <p:extLst>
      <p:ext uri="{BB962C8B-B14F-4D97-AF65-F5344CB8AC3E}">
        <p14:creationId xmlns:p14="http://schemas.microsoft.com/office/powerpoint/2010/main" val="980349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76200" y="381000"/>
            <a:ext cx="9144000" cy="1143000"/>
          </a:xfrm>
          <a:prstGeom prst="rect">
            <a:avLst/>
          </a:prstGeom>
          <a:noFill/>
          <a:ln w="9525">
            <a:noFill/>
            <a:miter lim="800000"/>
            <a:headEnd/>
            <a:tailEnd/>
          </a:ln>
        </p:spPr>
        <p:txBody>
          <a:bodyPr anchor="ctr"/>
          <a:lstStyle/>
          <a:p>
            <a:pPr algn="ctr" eaLnBrk="0" hangingPunct="0"/>
            <a:r>
              <a:rPr lang="en-US" altLang="en-US" sz="3600" b="1" dirty="0">
                <a:solidFill>
                  <a:schemeClr val="tx2"/>
                </a:solidFill>
              </a:rPr>
              <a:t>Favorable property of odds ratio #3:</a:t>
            </a:r>
          </a:p>
          <a:p>
            <a:pPr algn="ctr" eaLnBrk="0" hangingPunct="0"/>
            <a:r>
              <a:rPr lang="en-US" altLang="en-US" sz="3600" b="1" dirty="0">
                <a:solidFill>
                  <a:schemeClr val="tx2"/>
                </a:solidFill>
              </a:rPr>
              <a:t>OR is a lifesaver in case-control </a:t>
            </a:r>
            <a:r>
              <a:rPr lang="en-US" altLang="en-US" sz="3600" b="1" dirty="0" smtClean="0">
                <a:solidFill>
                  <a:schemeClr val="tx2"/>
                </a:solidFill>
              </a:rPr>
              <a:t>studies</a:t>
            </a:r>
          </a:p>
          <a:p>
            <a:pPr algn="ctr" eaLnBrk="0" hangingPunct="0"/>
            <a:r>
              <a:rPr lang="en-US" altLang="en-US" sz="3600" b="1" dirty="0" smtClean="0">
                <a:solidFill>
                  <a:schemeClr val="tx2"/>
                </a:solidFill>
              </a:rPr>
              <a:t>…but can we do even better?</a:t>
            </a:r>
            <a:endParaRPr lang="en-US" altLang="en-US" sz="3600" b="1" dirty="0">
              <a:solidFill>
                <a:schemeClr val="tx2"/>
              </a:solidFill>
            </a:endParaRPr>
          </a:p>
        </p:txBody>
      </p:sp>
      <p:sp>
        <p:nvSpPr>
          <p:cNvPr id="6" name="Rectangle 3"/>
          <p:cNvSpPr txBox="1">
            <a:spLocks noChangeArrowheads="1"/>
          </p:cNvSpPr>
          <p:nvPr/>
        </p:nvSpPr>
        <p:spPr bwMode="auto">
          <a:xfrm>
            <a:off x="76200" y="2057400"/>
            <a:ext cx="8991600" cy="2895600"/>
          </a:xfrm>
          <a:prstGeom prst="rect">
            <a:avLst/>
          </a:prstGeom>
          <a:noFill/>
          <a:ln>
            <a:noFill/>
          </a:ln>
          <a:extLst/>
        </p:spPr>
        <p:txBody>
          <a:bodyPr/>
          <a:lstStyle/>
          <a:p>
            <a:pPr marL="342900" indent="-342900" eaLnBrk="0" hangingPunct="0">
              <a:spcBef>
                <a:spcPct val="40000"/>
              </a:spcBef>
              <a:buFontTx/>
              <a:buChar char="•"/>
              <a:defRPr/>
            </a:pPr>
            <a:r>
              <a:rPr lang="en-US" altLang="en-US" sz="3200" kern="0" dirty="0">
                <a:latin typeface="+mn-lt"/>
              </a:rPr>
              <a:t>We can get OR of disease in a case-control study</a:t>
            </a:r>
          </a:p>
          <a:p>
            <a:pPr marL="342900" indent="-342900" eaLnBrk="0" hangingPunct="0">
              <a:spcBef>
                <a:spcPct val="40000"/>
              </a:spcBef>
              <a:buFontTx/>
              <a:buChar char="•"/>
              <a:defRPr/>
            </a:pPr>
            <a:endParaRPr lang="en-US" altLang="en-US" sz="1400" kern="0" dirty="0">
              <a:latin typeface="+mn-lt"/>
            </a:endParaRPr>
          </a:p>
          <a:p>
            <a:pPr marL="342900" indent="-342900" eaLnBrk="0" hangingPunct="0">
              <a:spcBef>
                <a:spcPct val="40000"/>
              </a:spcBef>
              <a:buFontTx/>
              <a:buChar char="•"/>
              <a:defRPr/>
            </a:pPr>
            <a:r>
              <a:rPr lang="en-US" altLang="en-US" sz="3200" kern="0" dirty="0">
                <a:latin typeface="+mn-lt"/>
              </a:rPr>
              <a:t>Yet, we spoke earlier about some of the problems with ORs (e.g., interpretation, non-collapsibility)</a:t>
            </a:r>
          </a:p>
          <a:p>
            <a:pPr marL="342900" indent="-342900" eaLnBrk="0" hangingPunct="0">
              <a:spcBef>
                <a:spcPct val="40000"/>
              </a:spcBef>
              <a:buFontTx/>
              <a:buChar char="•"/>
              <a:defRPr/>
            </a:pPr>
            <a:endParaRPr lang="en-US" altLang="en-US" sz="1400" kern="0" dirty="0">
              <a:latin typeface="+mn-lt"/>
            </a:endParaRPr>
          </a:p>
          <a:p>
            <a:pPr marL="342900" indent="-342900" eaLnBrk="0" hangingPunct="0">
              <a:spcBef>
                <a:spcPct val="40000"/>
              </a:spcBef>
              <a:buFontTx/>
              <a:buChar char="•"/>
              <a:defRPr/>
            </a:pPr>
            <a:r>
              <a:rPr lang="en-US" altLang="en-US" sz="3000" kern="0" dirty="0">
                <a:latin typeface="+mn-lt"/>
              </a:rPr>
              <a:t>Can we get OR </a:t>
            </a:r>
            <a:r>
              <a:rPr lang="en-US" altLang="en-US" sz="3000" kern="0" dirty="0" smtClean="0">
                <a:latin typeface="+mn-lt"/>
              </a:rPr>
              <a:t>in </a:t>
            </a:r>
            <a:r>
              <a:rPr lang="en-US" altLang="en-US" sz="3000" kern="0" dirty="0">
                <a:latin typeface="+mn-lt"/>
              </a:rPr>
              <a:t>case-control design to </a:t>
            </a:r>
            <a:r>
              <a:rPr lang="en-US" altLang="en-US" sz="3000" kern="0" dirty="0" smtClean="0">
                <a:latin typeface="+mn-lt"/>
              </a:rPr>
              <a:t>represent/estimate even </a:t>
            </a:r>
            <a:r>
              <a:rPr lang="en-US" altLang="en-US" sz="3000" kern="0" dirty="0">
                <a:latin typeface="+mn-lt"/>
              </a:rPr>
              <a:t>more </a:t>
            </a:r>
            <a:r>
              <a:rPr lang="en-US" altLang="en-US" sz="3000" kern="0" dirty="0" smtClean="0">
                <a:latin typeface="+mn-lt"/>
              </a:rPr>
              <a:t>interpretable measures </a:t>
            </a:r>
            <a:r>
              <a:rPr lang="en-US" altLang="en-US" sz="3000" kern="0" dirty="0">
                <a:latin typeface="+mn-lt"/>
              </a:rPr>
              <a:t>of association (e.g., risk </a:t>
            </a:r>
            <a:r>
              <a:rPr lang="en-US" altLang="en-US" sz="3000" kern="0" dirty="0" smtClean="0">
                <a:latin typeface="+mn-lt"/>
              </a:rPr>
              <a:t>ratio, hazard ratio</a:t>
            </a:r>
            <a:r>
              <a:rPr lang="en-US" altLang="en-US" sz="3000" kern="0" dirty="0">
                <a:latin typeface="+mn-lt"/>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304800" y="-228600"/>
            <a:ext cx="8534400" cy="1143000"/>
          </a:xfrm>
        </p:spPr>
        <p:txBody>
          <a:bodyPr/>
          <a:lstStyle/>
          <a:p>
            <a:r>
              <a:rPr lang="en-US" altLang="en-US" sz="3200" b="1" dirty="0" smtClean="0"/>
              <a:t>What the OR in a case-control study estimates</a:t>
            </a:r>
          </a:p>
        </p:txBody>
      </p:sp>
      <p:sp>
        <p:nvSpPr>
          <p:cNvPr id="47106" name="Rectangle 3"/>
          <p:cNvSpPr>
            <a:spLocks noGrp="1" noChangeArrowheads="1"/>
          </p:cNvSpPr>
          <p:nvPr>
            <p:ph type="body" sz="half" idx="1"/>
          </p:nvPr>
        </p:nvSpPr>
        <p:spPr>
          <a:xfrm>
            <a:off x="762000" y="6096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2523319332"/>
              </p:ext>
            </p:extLst>
          </p:nvPr>
        </p:nvGraphicFramePr>
        <p:xfrm>
          <a:off x="381000" y="1295400"/>
          <a:ext cx="8458200" cy="5279172"/>
        </p:xfrm>
        <a:graphic>
          <a:graphicData uri="http://schemas.openxmlformats.org/drawingml/2006/table">
            <a:tbl>
              <a:tblPr/>
              <a:tblGrid>
                <a:gridCol w="1295400">
                  <a:extLst>
                    <a:ext uri="{9D8B030D-6E8A-4147-A177-3AD203B41FA5}">
                      <a16:colId xmlns:a16="http://schemas.microsoft.com/office/drawing/2014/main" xmlns="" val="20000"/>
                    </a:ext>
                  </a:extLst>
                </a:gridCol>
                <a:gridCol w="4800600">
                  <a:extLst>
                    <a:ext uri="{9D8B030D-6E8A-4147-A177-3AD203B41FA5}">
                      <a16:colId xmlns:a16="http://schemas.microsoft.com/office/drawing/2014/main" xmlns="" val="20001"/>
                    </a:ext>
                  </a:extLst>
                </a:gridCol>
                <a:gridCol w="2362200">
                  <a:extLst>
                    <a:ext uri="{9D8B030D-6E8A-4147-A177-3AD203B41FA5}">
                      <a16:colId xmlns:a16="http://schemas.microsoft.com/office/drawing/2014/main" xmlns=""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(Can also estimate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person-time at risk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 “traditional”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100" b="0" i="0" u="none" strike="noStrike" cap="none" normalizeH="0" baseline="0" dirty="0" smtClean="0">
                          <a:ln>
                            <a:noFill/>
                          </a:ln>
                          <a:solidFill>
                            <a:schemeClr val="tx1"/>
                          </a:solidFill>
                          <a:effectLst/>
                          <a:latin typeface="Times New Roman" pitchFamily="18" charset="0"/>
                        </a:rPr>
                        <a:t>If disease incidence low in all exposure groups: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04800" y="-228600"/>
            <a:ext cx="8534400" cy="1143000"/>
          </a:xfrm>
        </p:spPr>
        <p:txBody>
          <a:bodyPr/>
          <a:lstStyle/>
          <a:p>
            <a:r>
              <a:rPr lang="en-US" altLang="en-US" sz="3200" b="1" dirty="0" smtClean="0"/>
              <a:t>What the OR in a case-control study estimates</a:t>
            </a:r>
          </a:p>
        </p:txBody>
      </p:sp>
      <p:sp>
        <p:nvSpPr>
          <p:cNvPr id="49154" name="Rectangle 3"/>
          <p:cNvSpPr>
            <a:spLocks noGrp="1" noChangeArrowheads="1"/>
          </p:cNvSpPr>
          <p:nvPr>
            <p:ph type="body" sz="half" idx="1"/>
          </p:nvPr>
        </p:nvSpPr>
        <p:spPr>
          <a:xfrm>
            <a:off x="762000" y="4572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3901827902"/>
              </p:ext>
            </p:extLst>
          </p:nvPr>
        </p:nvGraphicFramePr>
        <p:xfrm>
          <a:off x="381000" y="1052195"/>
          <a:ext cx="8458201" cy="5272353"/>
        </p:xfrm>
        <a:graphic>
          <a:graphicData uri="http://schemas.openxmlformats.org/drawingml/2006/table">
            <a:tbl>
              <a:tblPr/>
              <a:tblGrid>
                <a:gridCol w="10668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gridCol w="2438401">
                  <a:extLst>
                    <a:ext uri="{9D8B030D-6E8A-4147-A177-3AD203B41FA5}">
                      <a16:colId xmlns:a16="http://schemas.microsoft.com/office/drawing/2014/main" xmlns="" val="20003"/>
                    </a:ext>
                  </a:extLst>
                </a:gridCol>
              </a:tblGrid>
              <a:tr h="624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Assumptions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814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7062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midpoint of study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Exposure prevalence is at steady state or changing linearly over time; and hazard ratio is constant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smtClean="0">
                        <a:ln>
                          <a:noFill/>
                        </a:ln>
                        <a:solidFill>
                          <a:schemeClr val="tx1"/>
                        </a:solidFill>
                        <a:effectLst/>
                        <a:latin typeface="Times New Roman" pitchFamily="18" charset="0"/>
                      </a:endParaRP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any point, including after all cases identified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 Exposure prevalence is at steady state; and hazard ratio constant</a:t>
                      </a:r>
                    </a:p>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b) Neither exposure nor hazard ratio constant</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 </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Hard to interpret odds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76200" y="457200"/>
            <a:ext cx="8915400" cy="1143000"/>
          </a:xfrm>
        </p:spPr>
        <p:txBody>
          <a:bodyPr/>
          <a:lstStyle/>
          <a:p>
            <a:r>
              <a:rPr lang="en-US" altLang="en-US" sz="4000" b="1" dirty="0" smtClean="0"/>
              <a:t>OR as estimate of risk ratio</a:t>
            </a:r>
          </a:p>
        </p:txBody>
      </p:sp>
      <p:sp>
        <p:nvSpPr>
          <p:cNvPr id="57346" name="Rectangle 3"/>
          <p:cNvSpPr>
            <a:spLocks noGrp="1" noChangeArrowheads="1"/>
          </p:cNvSpPr>
          <p:nvPr>
            <p:ph type="body" idx="1"/>
          </p:nvPr>
        </p:nvSpPr>
        <p:spPr/>
        <p:txBody>
          <a:bodyPr/>
          <a:lstStyle/>
          <a:p>
            <a:r>
              <a:rPr lang="en-US" altLang="en-US" dirty="0" smtClean="0"/>
              <a:t>How can the odds ratio in a case-control study, specifically in context of a fixed cohort study base, estimate the risk ratio?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1295400" y="25146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55298" name="Text Box 3"/>
          <p:cNvSpPr txBox="1">
            <a:spLocks noChangeArrowheads="1"/>
          </p:cNvSpPr>
          <p:nvPr/>
        </p:nvSpPr>
        <p:spPr bwMode="auto">
          <a:xfrm>
            <a:off x="457200" y="68639"/>
            <a:ext cx="8077200" cy="646331"/>
          </a:xfrm>
          <a:prstGeom prst="rect">
            <a:avLst/>
          </a:prstGeom>
          <a:noFill/>
          <a:ln w="9525">
            <a:noFill/>
            <a:miter lim="800000"/>
            <a:headEnd/>
            <a:tailEnd/>
          </a:ln>
        </p:spPr>
        <p:txBody>
          <a:bodyPr>
            <a:spAutoFit/>
          </a:bodyPr>
          <a:lstStyle/>
          <a:p>
            <a:pPr algn="ctr" eaLnBrk="0" hangingPunct="0"/>
            <a:r>
              <a:rPr lang="en-US" altLang="en-US" sz="3600" b="1" dirty="0"/>
              <a:t>Notation in a </a:t>
            </a:r>
            <a:r>
              <a:rPr lang="en-US" altLang="en-US" sz="3600" b="1" dirty="0" smtClean="0"/>
              <a:t>2 x 2 </a:t>
            </a:r>
            <a:r>
              <a:rPr lang="en-US" altLang="en-US" sz="3600" b="1" dirty="0"/>
              <a:t>table </a:t>
            </a:r>
            <a:r>
              <a:rPr lang="en-US" altLang="en-US" sz="3600" b="1" dirty="0" smtClean="0"/>
              <a:t>for fixed cohort</a:t>
            </a:r>
            <a:endParaRPr lang="en-US" altLang="en-US" sz="3600" dirty="0"/>
          </a:p>
        </p:txBody>
      </p:sp>
      <p:sp>
        <p:nvSpPr>
          <p:cNvPr id="55299" name="Text Box 4"/>
          <p:cNvSpPr txBox="1">
            <a:spLocks noChangeArrowheads="1"/>
          </p:cNvSpPr>
          <p:nvPr/>
        </p:nvSpPr>
        <p:spPr bwMode="auto">
          <a:xfrm>
            <a:off x="2133600" y="1981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55300" name="Text Box 5"/>
          <p:cNvSpPr txBox="1">
            <a:spLocks noChangeArrowheads="1"/>
          </p:cNvSpPr>
          <p:nvPr/>
        </p:nvSpPr>
        <p:spPr bwMode="auto">
          <a:xfrm>
            <a:off x="4114800" y="19812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55301" name="Text Box 6"/>
          <p:cNvSpPr txBox="1">
            <a:spLocks noChangeArrowheads="1"/>
          </p:cNvSpPr>
          <p:nvPr/>
        </p:nvSpPr>
        <p:spPr bwMode="auto">
          <a:xfrm rot="-5397717">
            <a:off x="-134144" y="4171157"/>
            <a:ext cx="1335087" cy="457200"/>
          </a:xfrm>
          <a:prstGeom prst="rect">
            <a:avLst/>
          </a:prstGeom>
          <a:noFill/>
          <a:ln w="9525">
            <a:noFill/>
            <a:miter lim="800000"/>
            <a:headEnd/>
            <a:tailEnd/>
          </a:ln>
        </p:spPr>
        <p:txBody>
          <a:bodyPr wrap="none">
            <a:spAutoFit/>
          </a:bodyPr>
          <a:lstStyle/>
          <a:p>
            <a:pPr eaLnBrk="0" hangingPunct="0"/>
            <a:r>
              <a:rPr lang="en-US" altLang="en-US" dirty="0"/>
              <a:t>Exposure</a:t>
            </a:r>
          </a:p>
        </p:txBody>
      </p:sp>
      <p:sp>
        <p:nvSpPr>
          <p:cNvPr id="55302" name="Text Box 7"/>
          <p:cNvSpPr txBox="1">
            <a:spLocks noChangeArrowheads="1"/>
          </p:cNvSpPr>
          <p:nvPr/>
        </p:nvSpPr>
        <p:spPr bwMode="auto">
          <a:xfrm>
            <a:off x="685800" y="3124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55303" name="Text Box 8"/>
          <p:cNvSpPr txBox="1">
            <a:spLocks noChangeArrowheads="1"/>
          </p:cNvSpPr>
          <p:nvPr/>
        </p:nvSpPr>
        <p:spPr bwMode="auto">
          <a:xfrm>
            <a:off x="685800" y="52578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55304" name="Line 9"/>
          <p:cNvSpPr>
            <a:spLocks noChangeShapeType="1"/>
          </p:cNvSpPr>
          <p:nvPr/>
        </p:nvSpPr>
        <p:spPr bwMode="auto">
          <a:xfrm>
            <a:off x="3733800" y="2514600"/>
            <a:ext cx="0" cy="3886200"/>
          </a:xfrm>
          <a:prstGeom prst="line">
            <a:avLst/>
          </a:prstGeom>
          <a:noFill/>
          <a:ln w="9525">
            <a:solidFill>
              <a:schemeClr val="tx1"/>
            </a:solidFill>
            <a:round/>
            <a:headEnd/>
            <a:tailEnd/>
          </a:ln>
        </p:spPr>
        <p:txBody>
          <a:bodyPr wrap="none" anchor="ctr"/>
          <a:lstStyle/>
          <a:p>
            <a:endParaRPr lang="en-US" dirty="0"/>
          </a:p>
        </p:txBody>
      </p:sp>
      <p:sp>
        <p:nvSpPr>
          <p:cNvPr id="55305" name="Line 10"/>
          <p:cNvSpPr>
            <a:spLocks noChangeShapeType="1"/>
          </p:cNvSpPr>
          <p:nvPr/>
        </p:nvSpPr>
        <p:spPr bwMode="auto">
          <a:xfrm>
            <a:off x="1295400" y="4419600"/>
            <a:ext cx="4572000" cy="0"/>
          </a:xfrm>
          <a:prstGeom prst="line">
            <a:avLst/>
          </a:prstGeom>
          <a:noFill/>
          <a:ln w="9525">
            <a:solidFill>
              <a:schemeClr val="tx1"/>
            </a:solidFill>
            <a:round/>
            <a:headEnd/>
            <a:tailEnd/>
          </a:ln>
        </p:spPr>
        <p:txBody>
          <a:bodyPr wrap="none" anchor="ctr"/>
          <a:lstStyle/>
          <a:p>
            <a:endParaRPr lang="en-US" dirty="0"/>
          </a:p>
        </p:txBody>
      </p:sp>
      <p:sp>
        <p:nvSpPr>
          <p:cNvPr id="55306" name="Text Box 11"/>
          <p:cNvSpPr txBox="1">
            <a:spLocks noChangeArrowheads="1"/>
          </p:cNvSpPr>
          <p:nvPr/>
        </p:nvSpPr>
        <p:spPr bwMode="auto">
          <a:xfrm>
            <a:off x="1371600" y="30480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1</a:t>
            </a:r>
          </a:p>
        </p:txBody>
      </p:sp>
      <p:sp>
        <p:nvSpPr>
          <p:cNvPr id="55307" name="Rectangle 12"/>
          <p:cNvSpPr>
            <a:spLocks noChangeArrowheads="1"/>
          </p:cNvSpPr>
          <p:nvPr/>
        </p:nvSpPr>
        <p:spPr bwMode="auto">
          <a:xfrm>
            <a:off x="6172200" y="3124200"/>
            <a:ext cx="781050" cy="641350"/>
          </a:xfrm>
          <a:prstGeom prst="rect">
            <a:avLst/>
          </a:prstGeom>
          <a:noFill/>
          <a:ln w="9525">
            <a:noFill/>
            <a:miter lim="800000"/>
            <a:headEnd/>
            <a:tailEnd/>
          </a:ln>
        </p:spPr>
        <p:txBody>
          <a:bodyPr wrap="none">
            <a:spAutoFit/>
          </a:bodyPr>
          <a:lstStyle/>
          <a:p>
            <a:pPr eaLnBrk="0" hangingPunct="0"/>
            <a:r>
              <a:rPr lang="en-US" altLang="en-US" sz="3600" dirty="0"/>
              <a:t> N</a:t>
            </a:r>
            <a:r>
              <a:rPr lang="en-US" altLang="en-US" sz="3600" baseline="-25000" dirty="0"/>
              <a:t>1</a:t>
            </a:r>
          </a:p>
        </p:txBody>
      </p:sp>
      <p:sp>
        <p:nvSpPr>
          <p:cNvPr id="55308" name="Rectangle 13"/>
          <p:cNvSpPr>
            <a:spLocks noChangeArrowheads="1"/>
          </p:cNvSpPr>
          <p:nvPr/>
        </p:nvSpPr>
        <p:spPr bwMode="auto">
          <a:xfrm>
            <a:off x="1365250" y="50292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0</a:t>
            </a:r>
          </a:p>
        </p:txBody>
      </p:sp>
      <p:sp>
        <p:nvSpPr>
          <p:cNvPr id="55309" name="Text Box 14"/>
          <p:cNvSpPr txBox="1">
            <a:spLocks noChangeArrowheads="1"/>
          </p:cNvSpPr>
          <p:nvPr/>
        </p:nvSpPr>
        <p:spPr bwMode="auto">
          <a:xfrm>
            <a:off x="7391400" y="4264025"/>
            <a:ext cx="3365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55310" name="Rectangle 17"/>
          <p:cNvSpPr>
            <a:spLocks noChangeArrowheads="1"/>
          </p:cNvSpPr>
          <p:nvPr/>
        </p:nvSpPr>
        <p:spPr bwMode="auto">
          <a:xfrm>
            <a:off x="3429000" y="2559050"/>
            <a:ext cx="184150" cy="641350"/>
          </a:xfrm>
          <a:prstGeom prst="rect">
            <a:avLst/>
          </a:prstGeom>
          <a:noFill/>
          <a:ln w="9525">
            <a:noFill/>
            <a:miter lim="800000"/>
            <a:headEnd/>
            <a:tailEnd/>
          </a:ln>
        </p:spPr>
        <p:txBody>
          <a:bodyPr wrap="none">
            <a:spAutoFit/>
          </a:bodyPr>
          <a:lstStyle/>
          <a:p>
            <a:pPr eaLnBrk="0" hangingPunct="0"/>
            <a:endParaRPr lang="en-US" altLang="en-US" sz="3600" b="1" dirty="0"/>
          </a:p>
        </p:txBody>
      </p:sp>
      <p:sp>
        <p:nvSpPr>
          <p:cNvPr id="55311" name="Text Box 20"/>
          <p:cNvSpPr txBox="1">
            <a:spLocks noChangeArrowheads="1"/>
          </p:cNvSpPr>
          <p:nvPr/>
        </p:nvSpPr>
        <p:spPr bwMode="auto">
          <a:xfrm>
            <a:off x="6267450" y="5029200"/>
            <a:ext cx="666750" cy="641350"/>
          </a:xfrm>
          <a:prstGeom prst="rect">
            <a:avLst/>
          </a:prstGeom>
          <a:noFill/>
          <a:ln w="9525">
            <a:noFill/>
            <a:miter lim="800000"/>
            <a:headEnd/>
            <a:tailEnd/>
          </a:ln>
        </p:spPr>
        <p:txBody>
          <a:bodyPr wrap="none">
            <a:spAutoFit/>
          </a:bodyPr>
          <a:lstStyle/>
          <a:p>
            <a:pPr eaLnBrk="0" hangingPunct="0"/>
            <a:r>
              <a:rPr lang="en-US" altLang="en-US" sz="3600" dirty="0"/>
              <a:t>N</a:t>
            </a:r>
            <a:r>
              <a:rPr lang="en-US" altLang="en-US" sz="3600" baseline="-25000" dirty="0"/>
              <a:t>0</a:t>
            </a:r>
          </a:p>
        </p:txBody>
      </p:sp>
      <p:sp>
        <p:nvSpPr>
          <p:cNvPr id="55312" name="Text Box 21"/>
          <p:cNvSpPr txBox="1">
            <a:spLocks noChangeArrowheads="1"/>
          </p:cNvSpPr>
          <p:nvPr/>
        </p:nvSpPr>
        <p:spPr bwMode="auto">
          <a:xfrm>
            <a:off x="2057400" y="58674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55313" name="Text Box 22"/>
          <p:cNvSpPr txBox="1">
            <a:spLocks noChangeArrowheads="1"/>
          </p:cNvSpPr>
          <p:nvPr/>
        </p:nvSpPr>
        <p:spPr bwMode="auto">
          <a:xfrm>
            <a:off x="2971800" y="1447800"/>
            <a:ext cx="1600200" cy="457200"/>
          </a:xfrm>
          <a:prstGeom prst="rect">
            <a:avLst/>
          </a:prstGeom>
          <a:noFill/>
          <a:ln w="9525">
            <a:noFill/>
            <a:miter lim="800000"/>
            <a:headEnd/>
            <a:tailEnd/>
          </a:ln>
        </p:spPr>
        <p:txBody>
          <a:bodyPr>
            <a:spAutoFit/>
          </a:bodyPr>
          <a:lstStyle/>
          <a:p>
            <a:pPr eaLnBrk="0" hangingPunct="0">
              <a:spcBef>
                <a:spcPct val="50000"/>
              </a:spcBef>
            </a:pPr>
            <a:r>
              <a:rPr lang="en-US" altLang="en-US" dirty="0"/>
              <a:t>Disease</a:t>
            </a:r>
          </a:p>
        </p:txBody>
      </p:sp>
      <p:sp>
        <p:nvSpPr>
          <p:cNvPr id="2" name="TextBox 1"/>
          <p:cNvSpPr txBox="1"/>
          <p:nvPr/>
        </p:nvSpPr>
        <p:spPr>
          <a:xfrm>
            <a:off x="4569372" y="948035"/>
            <a:ext cx="4343400" cy="461665"/>
          </a:xfrm>
          <a:prstGeom prst="rect">
            <a:avLst/>
          </a:prstGeom>
          <a:noFill/>
        </p:spPr>
        <p:txBody>
          <a:bodyPr wrap="square" rtlCol="0">
            <a:spAutoFit/>
          </a:bodyPr>
          <a:lstStyle/>
          <a:p>
            <a:r>
              <a:rPr lang="en-US" altLang="en-US" dirty="0"/>
              <a:t>1 = </a:t>
            </a:r>
            <a:r>
              <a:rPr lang="en-US" altLang="en-US" dirty="0" smtClean="0"/>
              <a:t>exposed;  0 </a:t>
            </a:r>
            <a:r>
              <a:rPr lang="en-US" altLang="en-US" dirty="0"/>
              <a:t>= not exposed </a:t>
            </a:r>
          </a:p>
        </p:txBody>
      </p:sp>
      <p:sp>
        <p:nvSpPr>
          <p:cNvPr id="3" name="Rectangle 2"/>
          <p:cNvSpPr/>
          <p:nvPr/>
        </p:nvSpPr>
        <p:spPr>
          <a:xfrm>
            <a:off x="1987550" y="2514600"/>
            <a:ext cx="1746250" cy="1938992"/>
          </a:xfrm>
          <a:prstGeom prst="rect">
            <a:avLst/>
          </a:prstGeom>
        </p:spPr>
        <p:txBody>
          <a:bodyPr wrap="square">
            <a:spAutoFit/>
          </a:bodyPr>
          <a:lstStyle/>
          <a:p>
            <a:pPr eaLnBrk="0" hangingPunct="0"/>
            <a:r>
              <a:rPr lang="en-US" altLang="en-US" dirty="0">
                <a:solidFill>
                  <a:srgbClr val="FF0000"/>
                </a:solidFill>
              </a:rPr>
              <a:t>No. of events (cases) in exposed group</a:t>
            </a:r>
          </a:p>
        </p:txBody>
      </p:sp>
      <p:sp>
        <p:nvSpPr>
          <p:cNvPr id="22" name="Rectangle 21"/>
          <p:cNvSpPr/>
          <p:nvPr/>
        </p:nvSpPr>
        <p:spPr>
          <a:xfrm>
            <a:off x="1981200" y="4495800"/>
            <a:ext cx="1555750" cy="1938992"/>
          </a:xfrm>
          <a:prstGeom prst="rect">
            <a:avLst/>
          </a:prstGeom>
        </p:spPr>
        <p:txBody>
          <a:bodyPr wrap="square">
            <a:spAutoFit/>
          </a:bodyPr>
          <a:lstStyle/>
          <a:p>
            <a:pPr eaLnBrk="0" hangingPunct="0"/>
            <a:r>
              <a:rPr lang="en-US" altLang="en-US" dirty="0">
                <a:solidFill>
                  <a:srgbClr val="FF0000"/>
                </a:solidFill>
              </a:rPr>
              <a:t>No. of events (cases) in </a:t>
            </a:r>
            <a:r>
              <a:rPr lang="en-US" altLang="en-US" dirty="0" smtClean="0">
                <a:solidFill>
                  <a:srgbClr val="FF0000"/>
                </a:solidFill>
              </a:rPr>
              <a:t>unexposed </a:t>
            </a:r>
            <a:r>
              <a:rPr lang="en-US" altLang="en-US" dirty="0">
                <a:solidFill>
                  <a:srgbClr val="FF0000"/>
                </a:solidFill>
              </a:rPr>
              <a:t>group</a:t>
            </a:r>
          </a:p>
        </p:txBody>
      </p:sp>
      <p:sp>
        <p:nvSpPr>
          <p:cNvPr id="7" name="Rectangle 6"/>
          <p:cNvSpPr/>
          <p:nvPr/>
        </p:nvSpPr>
        <p:spPr>
          <a:xfrm>
            <a:off x="6953250" y="2693947"/>
            <a:ext cx="2008133" cy="1569660"/>
          </a:xfrm>
          <a:prstGeom prst="rect">
            <a:avLst/>
          </a:prstGeom>
        </p:spPr>
        <p:txBody>
          <a:bodyPr wrap="square">
            <a:spAutoFit/>
          </a:bodyPr>
          <a:lstStyle/>
          <a:p>
            <a:pPr eaLnBrk="0" hangingPunct="0"/>
            <a:r>
              <a:rPr lang="en-US" altLang="en-US" dirty="0">
                <a:solidFill>
                  <a:srgbClr val="00B0F0"/>
                </a:solidFill>
              </a:rPr>
              <a:t>No. of persons in exposed group (baseline)</a:t>
            </a:r>
          </a:p>
        </p:txBody>
      </p:sp>
      <p:sp>
        <p:nvSpPr>
          <p:cNvPr id="27" name="Rectangle 26"/>
          <p:cNvSpPr/>
          <p:nvPr/>
        </p:nvSpPr>
        <p:spPr>
          <a:xfrm>
            <a:off x="6953250" y="4701570"/>
            <a:ext cx="2008133" cy="1569660"/>
          </a:xfrm>
          <a:prstGeom prst="rect">
            <a:avLst/>
          </a:prstGeom>
        </p:spPr>
        <p:txBody>
          <a:bodyPr wrap="square">
            <a:spAutoFit/>
          </a:bodyPr>
          <a:lstStyle/>
          <a:p>
            <a:pPr eaLnBrk="0" hangingPunct="0"/>
            <a:r>
              <a:rPr lang="en-US" altLang="en-US" dirty="0">
                <a:solidFill>
                  <a:srgbClr val="00B0F0"/>
                </a:solidFill>
              </a:rPr>
              <a:t>No. of persons in </a:t>
            </a:r>
            <a:r>
              <a:rPr lang="en-US" altLang="en-US" dirty="0" smtClean="0">
                <a:solidFill>
                  <a:srgbClr val="00B0F0"/>
                </a:solidFill>
              </a:rPr>
              <a:t>unexposed </a:t>
            </a:r>
            <a:r>
              <a:rPr lang="en-US" altLang="en-US" dirty="0">
                <a:solidFill>
                  <a:srgbClr val="00B0F0"/>
                </a:solidFill>
              </a:rPr>
              <a:t>group (baseline)</a:t>
            </a:r>
          </a:p>
        </p:txBody>
      </p:sp>
      <p:sp>
        <p:nvSpPr>
          <p:cNvPr id="24" name="TextBox 23"/>
          <p:cNvSpPr txBox="1"/>
          <p:nvPr/>
        </p:nvSpPr>
        <p:spPr>
          <a:xfrm>
            <a:off x="6458497" y="1676400"/>
            <a:ext cx="2454275" cy="461665"/>
          </a:xfrm>
          <a:prstGeom prst="rect">
            <a:avLst/>
          </a:prstGeom>
          <a:noFill/>
        </p:spPr>
        <p:txBody>
          <a:bodyPr wrap="square" rtlCol="0">
            <a:spAutoFit/>
          </a:bodyPr>
          <a:lstStyle/>
          <a:p>
            <a:r>
              <a:rPr lang="en-US" altLang="en-US" dirty="0" smtClean="0"/>
              <a:t>Over some time T</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35" name="Object 31"/>
          <p:cNvGraphicFramePr>
            <a:graphicFrameLocks noChangeAspect="1"/>
          </p:cNvGraphicFramePr>
          <p:nvPr>
            <p:extLst>
              <p:ext uri="{D42A27DB-BD31-4B8C-83A1-F6EECF244321}">
                <p14:modId xmlns:p14="http://schemas.microsoft.com/office/powerpoint/2010/main" val="438692664"/>
              </p:ext>
            </p:extLst>
          </p:nvPr>
        </p:nvGraphicFramePr>
        <p:xfrm>
          <a:off x="2897188" y="1111250"/>
          <a:ext cx="4389437" cy="2786063"/>
        </p:xfrm>
        <a:graphic>
          <a:graphicData uri="http://schemas.openxmlformats.org/presentationml/2006/ole">
            <mc:AlternateContent xmlns:mc="http://schemas.openxmlformats.org/markup-compatibility/2006">
              <mc:Choice xmlns:v="urn:schemas-microsoft-com:vml" Requires="v">
                <p:oleObj spid="_x0000_s21810" name="Equation" r:id="rId4" imgW="1320480" imgH="838080" progId="Equation.3">
                  <p:embed/>
                </p:oleObj>
              </mc:Choice>
              <mc:Fallback>
                <p:oleObj name="Equation" r:id="rId4" imgW="1320480" imgH="838080" progId="Equation.3">
                  <p:embed/>
                  <p:pic>
                    <p:nvPicPr>
                      <p:cNvPr id="0" name="Picture 31"/>
                      <p:cNvPicPr>
                        <a:picLocks noChangeAspect="1" noChangeArrowheads="1"/>
                      </p:cNvPicPr>
                      <p:nvPr/>
                    </p:nvPicPr>
                    <p:blipFill>
                      <a:blip r:embed="rId5"/>
                      <a:srcRect/>
                      <a:stretch>
                        <a:fillRect/>
                      </a:stretch>
                    </p:blipFill>
                    <p:spPr bwMode="auto">
                      <a:xfrm>
                        <a:off x="2897188" y="1111250"/>
                        <a:ext cx="4389437" cy="278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36" name="Rectangle 3"/>
          <p:cNvSpPr>
            <a:spLocks noChangeArrowheads="1"/>
          </p:cNvSpPr>
          <p:nvPr/>
        </p:nvSpPr>
        <p:spPr bwMode="auto">
          <a:xfrm>
            <a:off x="1447800" y="152400"/>
            <a:ext cx="6400800" cy="708025"/>
          </a:xfrm>
          <a:prstGeom prst="rect">
            <a:avLst/>
          </a:prstGeom>
          <a:noFill/>
          <a:ln w="9525">
            <a:noFill/>
            <a:miter lim="800000"/>
            <a:headEnd/>
            <a:tailEnd/>
          </a:ln>
        </p:spPr>
        <p:txBody>
          <a:bodyPr>
            <a:spAutoFit/>
          </a:bodyPr>
          <a:lstStyle/>
          <a:p>
            <a:pPr eaLnBrk="0" hangingPunct="0"/>
            <a:r>
              <a:rPr lang="en-US" altLang="en-US" sz="4000" b="1" dirty="0"/>
              <a:t>Risk ratio in a cohort study</a:t>
            </a:r>
          </a:p>
        </p:txBody>
      </p:sp>
      <p:sp>
        <p:nvSpPr>
          <p:cNvPr id="21537" name="Text Box 4"/>
          <p:cNvSpPr txBox="1">
            <a:spLocks noChangeArrowheads="1"/>
          </p:cNvSpPr>
          <p:nvPr/>
        </p:nvSpPr>
        <p:spPr bwMode="auto">
          <a:xfrm>
            <a:off x="381000" y="2209800"/>
            <a:ext cx="2106613" cy="579438"/>
          </a:xfrm>
          <a:prstGeom prst="rect">
            <a:avLst/>
          </a:prstGeom>
          <a:noFill/>
          <a:ln w="9525">
            <a:noFill/>
            <a:miter lim="800000"/>
            <a:headEnd/>
            <a:tailEnd/>
          </a:ln>
        </p:spPr>
        <p:txBody>
          <a:bodyPr wrap="none">
            <a:spAutoFit/>
          </a:bodyPr>
          <a:lstStyle/>
          <a:p>
            <a:pPr eaLnBrk="0" hangingPunct="0"/>
            <a:r>
              <a:rPr lang="en-US" altLang="en-US" sz="3200" dirty="0"/>
              <a:t>Risk ratio =</a:t>
            </a:r>
          </a:p>
        </p:txBody>
      </p:sp>
      <p:sp>
        <p:nvSpPr>
          <p:cNvPr id="21538" name="Text Box 5"/>
          <p:cNvSpPr txBox="1">
            <a:spLocks noChangeArrowheads="1"/>
          </p:cNvSpPr>
          <p:nvPr/>
        </p:nvSpPr>
        <p:spPr bwMode="auto">
          <a:xfrm>
            <a:off x="838200" y="44196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21539" name="Text Box 6"/>
          <p:cNvSpPr txBox="1">
            <a:spLocks noChangeArrowheads="1"/>
          </p:cNvSpPr>
          <p:nvPr/>
        </p:nvSpPr>
        <p:spPr bwMode="auto">
          <a:xfrm>
            <a:off x="266700" y="4419600"/>
            <a:ext cx="8572500" cy="2400657"/>
          </a:xfrm>
          <a:prstGeom prst="rect">
            <a:avLst/>
          </a:prstGeom>
          <a:noFill/>
          <a:ln w="9525">
            <a:noFill/>
            <a:miter lim="800000"/>
            <a:headEnd/>
            <a:tailEnd/>
          </a:ln>
        </p:spPr>
        <p:txBody>
          <a:bodyPr wrap="square">
            <a:spAutoFit/>
          </a:bodyPr>
          <a:lstStyle/>
          <a:p>
            <a:pPr marL="457200" indent="-457200" eaLnBrk="0" hangingPunct="0">
              <a:buFont typeface="Arial" panose="020B0604020202020204" pitchFamily="34" charset="0"/>
              <a:buChar char="•"/>
            </a:pPr>
            <a:r>
              <a:rPr lang="en-US" altLang="en-US" sz="2800" dirty="0" smtClean="0"/>
              <a:t>We now have a ratio of 2 odds:  Odds of exposure in those with event (E</a:t>
            </a:r>
            <a:r>
              <a:rPr lang="en-US" altLang="en-US" sz="2800" baseline="-25000" dirty="0" smtClean="0"/>
              <a:t>1</a:t>
            </a:r>
            <a:r>
              <a:rPr lang="en-US" altLang="en-US" sz="2800" dirty="0" smtClean="0"/>
              <a:t>/E</a:t>
            </a:r>
            <a:r>
              <a:rPr lang="en-US" altLang="en-US" sz="2800" baseline="-25000" dirty="0" smtClean="0"/>
              <a:t>0</a:t>
            </a:r>
            <a:r>
              <a:rPr lang="en-US" altLang="en-US" sz="2800" dirty="0" smtClean="0"/>
              <a:t>) and odds of exposure in the cohort at baseline (N</a:t>
            </a:r>
            <a:r>
              <a:rPr lang="en-US" altLang="en-US" sz="2800" baseline="-25000" dirty="0" smtClean="0"/>
              <a:t>1</a:t>
            </a:r>
            <a:r>
              <a:rPr lang="en-US" altLang="en-US" sz="2800" dirty="0" smtClean="0"/>
              <a:t>/N</a:t>
            </a:r>
            <a:r>
              <a:rPr lang="en-US" altLang="en-US" sz="2800" baseline="-25000" dirty="0" smtClean="0"/>
              <a:t>0</a:t>
            </a:r>
            <a:r>
              <a:rPr lang="en-US" altLang="en-US" sz="2800" dirty="0" smtClean="0"/>
              <a:t>).</a:t>
            </a:r>
          </a:p>
          <a:p>
            <a:pPr marL="457200" indent="-457200" eaLnBrk="0" hangingPunct="0">
              <a:buFont typeface="Arial" panose="020B0604020202020204" pitchFamily="34" charset="0"/>
              <a:buChar char="•"/>
            </a:pPr>
            <a:endParaRPr lang="en-US" altLang="en-US" sz="1000" dirty="0" smtClean="0"/>
          </a:p>
          <a:p>
            <a:pPr marL="457200" indent="-457200" eaLnBrk="0" hangingPunct="0">
              <a:buFont typeface="Arial" panose="020B0604020202020204" pitchFamily="34" charset="0"/>
              <a:buChar char="•"/>
            </a:pPr>
            <a:r>
              <a:rPr lang="en-US" altLang="en-US" sz="2800" dirty="0" smtClean="0"/>
              <a:t>How </a:t>
            </a:r>
            <a:r>
              <a:rPr lang="en-US" altLang="en-US" sz="2800" dirty="0"/>
              <a:t>can we estimate these two </a:t>
            </a:r>
            <a:r>
              <a:rPr lang="en-US" altLang="en-US" sz="2800" dirty="0" smtClean="0"/>
              <a:t>odds with </a:t>
            </a:r>
            <a:r>
              <a:rPr lang="en-US" altLang="en-US" sz="2800" dirty="0"/>
              <a:t>a case-control design? </a:t>
            </a:r>
          </a:p>
        </p:txBody>
      </p:sp>
      <p:sp>
        <p:nvSpPr>
          <p:cNvPr id="21540" name="Text Box 8"/>
          <p:cNvSpPr txBox="1">
            <a:spLocks noChangeArrowheads="1"/>
          </p:cNvSpPr>
          <p:nvPr/>
        </p:nvSpPr>
        <p:spPr bwMode="auto">
          <a:xfrm>
            <a:off x="609600" y="5562600"/>
            <a:ext cx="381000" cy="457200"/>
          </a:xfrm>
          <a:prstGeom prst="rect">
            <a:avLst/>
          </a:prstGeom>
          <a:noFill/>
          <a:ln w="9525">
            <a:noFill/>
            <a:miter lim="800000"/>
            <a:headEnd/>
            <a:tailEnd/>
          </a:ln>
        </p:spPr>
        <p:txBody>
          <a:bodyPr>
            <a:spAutoFit/>
          </a:bodyPr>
          <a:lstStyle/>
          <a:p>
            <a:pPr eaLnBrk="0" hangingPunct="0">
              <a:spcBef>
                <a:spcPct val="50000"/>
              </a:spcBef>
            </a:pPr>
            <a:endParaRPr lang="en-US" altLang="en-US" dirty="0"/>
          </a:p>
        </p:txBody>
      </p:sp>
      <p:sp>
        <p:nvSpPr>
          <p:cNvPr id="21541" name="Text Box 9"/>
          <p:cNvSpPr txBox="1">
            <a:spLocks noChangeArrowheads="1"/>
          </p:cNvSpPr>
          <p:nvPr/>
        </p:nvSpPr>
        <p:spPr bwMode="auto">
          <a:xfrm>
            <a:off x="685800" y="5410200"/>
            <a:ext cx="533400" cy="579438"/>
          </a:xfrm>
          <a:prstGeom prst="rect">
            <a:avLst/>
          </a:prstGeom>
          <a:noFill/>
          <a:ln w="9525">
            <a:noFill/>
            <a:miter lim="800000"/>
            <a:headEnd/>
            <a:tailEnd/>
          </a:ln>
        </p:spPr>
        <p:txBody>
          <a:bodyPr>
            <a:spAutoFit/>
          </a:bodyPr>
          <a:lstStyle/>
          <a:p>
            <a:pPr eaLnBrk="0" hangingPunct="0"/>
            <a:endParaRPr lang="en-US" altLang="en-US" sz="3200" dirty="0"/>
          </a:p>
        </p:txBody>
      </p:sp>
      <p:sp>
        <p:nvSpPr>
          <p:cNvPr id="21542" name="Text Box 12"/>
          <p:cNvSpPr txBox="1">
            <a:spLocks noChangeArrowheads="1"/>
          </p:cNvSpPr>
          <p:nvPr/>
        </p:nvSpPr>
        <p:spPr bwMode="auto">
          <a:xfrm>
            <a:off x="4876800" y="5334000"/>
            <a:ext cx="184150" cy="579438"/>
          </a:xfrm>
          <a:prstGeom prst="rect">
            <a:avLst/>
          </a:prstGeom>
          <a:noFill/>
          <a:ln w="9525">
            <a:noFill/>
            <a:miter lim="800000"/>
            <a:headEnd/>
            <a:tailEnd/>
          </a:ln>
        </p:spPr>
        <p:txBody>
          <a:bodyPr wrap="none">
            <a:spAutoFit/>
          </a:bodyPr>
          <a:lstStyle/>
          <a:p>
            <a:pPr eaLnBrk="0" hangingPunct="0"/>
            <a:endParaRPr lang="en-US" altLang="en-US" sz="3200" dirty="0"/>
          </a:p>
        </p:txBody>
      </p:sp>
      <p:sp>
        <p:nvSpPr>
          <p:cNvPr id="21543" name="Text Box 15"/>
          <p:cNvSpPr txBox="1">
            <a:spLocks noChangeArrowheads="1"/>
          </p:cNvSpPr>
          <p:nvPr/>
        </p:nvSpPr>
        <p:spPr bwMode="auto">
          <a:xfrm>
            <a:off x="609600" y="3886200"/>
            <a:ext cx="7772400" cy="461665"/>
          </a:xfrm>
          <a:prstGeom prst="rect">
            <a:avLst/>
          </a:prstGeom>
          <a:noFill/>
          <a:ln w="9525">
            <a:noFill/>
            <a:miter lim="800000"/>
            <a:headEnd/>
            <a:tailEnd/>
          </a:ln>
        </p:spPr>
        <p:txBody>
          <a:bodyPr wrap="square">
            <a:spAutoFit/>
          </a:bodyPr>
          <a:lstStyle/>
          <a:p>
            <a:pPr eaLnBrk="0" hangingPunct="0">
              <a:spcBef>
                <a:spcPct val="50000"/>
              </a:spcBef>
            </a:pPr>
            <a:r>
              <a:rPr lang="en-US" altLang="en-US" dirty="0"/>
              <a:t>In a fixed cohort study </a:t>
            </a:r>
            <a:r>
              <a:rPr lang="en-US" altLang="en-US" dirty="0" smtClean="0"/>
              <a:t>with complete and equal follow-up T</a:t>
            </a:r>
            <a:endParaRPr lang="en-US" altLang="en-US" dirty="0"/>
          </a:p>
        </p:txBody>
      </p:sp>
      <p:sp>
        <p:nvSpPr>
          <p:cNvPr id="11" name="Oval 5"/>
          <p:cNvSpPr>
            <a:spLocks noChangeArrowheads="1"/>
          </p:cNvSpPr>
          <p:nvPr/>
        </p:nvSpPr>
        <p:spPr bwMode="auto">
          <a:xfrm>
            <a:off x="6280727" y="1058790"/>
            <a:ext cx="1066800" cy="1447800"/>
          </a:xfrm>
          <a:prstGeom prst="ellipse">
            <a:avLst/>
          </a:prstGeom>
          <a:noFill/>
          <a:ln w="25400" algn="ctr">
            <a:solidFill>
              <a:srgbClr val="FF0000"/>
            </a:solidFill>
            <a:round/>
            <a:headEnd/>
            <a:tailEnd/>
          </a:ln>
        </p:spPr>
        <p:txBody>
          <a:bodyPr/>
          <a:lstStyle/>
          <a:p>
            <a:pPr eaLnBrk="0" hangingPunct="0"/>
            <a:endParaRPr lang="en-US" dirty="0"/>
          </a:p>
        </p:txBody>
      </p:sp>
      <p:sp>
        <p:nvSpPr>
          <p:cNvPr id="13" name="Oval 5"/>
          <p:cNvSpPr>
            <a:spLocks noChangeArrowheads="1"/>
          </p:cNvSpPr>
          <p:nvPr/>
        </p:nvSpPr>
        <p:spPr bwMode="auto">
          <a:xfrm>
            <a:off x="6280727" y="2506590"/>
            <a:ext cx="1066800" cy="1447800"/>
          </a:xfrm>
          <a:prstGeom prst="ellipse">
            <a:avLst/>
          </a:prstGeom>
          <a:noFill/>
          <a:ln w="25400" algn="ctr">
            <a:solidFill>
              <a:srgbClr val="FF0000"/>
            </a:solidFill>
            <a:round/>
            <a:headEnd/>
            <a:tailEnd/>
          </a:ln>
        </p:spPr>
        <p:txBody>
          <a:bodyP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5" name="Rectangle 2"/>
          <p:cNvSpPr>
            <a:spLocks noGrp="1" noChangeArrowheads="1"/>
          </p:cNvSpPr>
          <p:nvPr>
            <p:ph type="title"/>
          </p:nvPr>
        </p:nvSpPr>
        <p:spPr>
          <a:xfrm>
            <a:off x="152400" y="152400"/>
            <a:ext cx="8763000" cy="1143000"/>
          </a:xfrm>
        </p:spPr>
        <p:txBody>
          <a:bodyPr/>
          <a:lstStyle/>
          <a:p>
            <a:r>
              <a:rPr lang="en-US" altLang="en-US" sz="3200" b="1" dirty="0" smtClean="0"/>
              <a:t>Capturing the events with a case-control design </a:t>
            </a:r>
          </a:p>
        </p:txBody>
      </p:sp>
      <p:sp>
        <p:nvSpPr>
          <p:cNvPr id="22556" name="Rectangle 3"/>
          <p:cNvSpPr>
            <a:spLocks noGrp="1" noChangeArrowheads="1"/>
          </p:cNvSpPr>
          <p:nvPr>
            <p:ph type="body" idx="1"/>
          </p:nvPr>
        </p:nvSpPr>
        <p:spPr>
          <a:xfrm>
            <a:off x="228600" y="1219200"/>
            <a:ext cx="8534400" cy="1905000"/>
          </a:xfrm>
        </p:spPr>
        <p:txBody>
          <a:bodyPr/>
          <a:lstStyle/>
          <a:p>
            <a:pPr>
              <a:buFontTx/>
              <a:buNone/>
            </a:pPr>
            <a:r>
              <a:rPr lang="en-US" altLang="en-US" sz="3600" dirty="0" smtClean="0"/>
              <a:t>From a well-defined study base:</a:t>
            </a:r>
          </a:p>
          <a:p>
            <a:pPr lvl="1"/>
            <a:r>
              <a:rPr lang="en-US" altLang="en-US" dirty="0" smtClean="0"/>
              <a:t>Capture all the incident cases (E) that arise, measure exposure.  Can then form the ratio </a:t>
            </a:r>
            <a:endParaRPr lang="en-US" altLang="en-US" sz="2400" dirty="0" smtClean="0"/>
          </a:p>
        </p:txBody>
      </p:sp>
      <p:graphicFrame>
        <p:nvGraphicFramePr>
          <p:cNvPr id="22554" name="Object 26"/>
          <p:cNvGraphicFramePr>
            <a:graphicFrameLocks noChangeAspect="1"/>
          </p:cNvGraphicFramePr>
          <p:nvPr>
            <p:extLst>
              <p:ext uri="{D42A27DB-BD31-4B8C-83A1-F6EECF244321}">
                <p14:modId xmlns:p14="http://schemas.microsoft.com/office/powerpoint/2010/main" val="1245373888"/>
              </p:ext>
            </p:extLst>
          </p:nvPr>
        </p:nvGraphicFramePr>
        <p:xfrm>
          <a:off x="4038600" y="3124200"/>
          <a:ext cx="847725" cy="1600200"/>
        </p:xfrm>
        <a:graphic>
          <a:graphicData uri="http://schemas.openxmlformats.org/presentationml/2006/ole">
            <mc:AlternateContent xmlns:mc="http://schemas.openxmlformats.org/markup-compatibility/2006">
              <mc:Choice xmlns:v="urn:schemas-microsoft-com:vml" Requires="v">
                <p:oleObj spid="_x0000_s22825" name="Equation" r:id="rId4" imgW="228501" imgH="431613" progId="Equation.3">
                  <p:embed/>
                </p:oleObj>
              </mc:Choice>
              <mc:Fallback>
                <p:oleObj name="Equation" r:id="rId4" imgW="228501" imgH="431613" progId="Equation.3">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124200"/>
                        <a:ext cx="8477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57" name="Text Box 6"/>
          <p:cNvSpPr txBox="1">
            <a:spLocks noChangeArrowheads="1"/>
          </p:cNvSpPr>
          <p:nvPr/>
        </p:nvSpPr>
        <p:spPr bwMode="auto">
          <a:xfrm>
            <a:off x="381000" y="5105400"/>
            <a:ext cx="8610600" cy="2215991"/>
          </a:xfrm>
          <a:prstGeom prst="rect">
            <a:avLst/>
          </a:prstGeom>
          <a:noFill/>
          <a:ln w="9525">
            <a:noFill/>
            <a:miter lim="800000"/>
            <a:headEnd/>
            <a:tailEnd/>
          </a:ln>
        </p:spPr>
        <p:txBody>
          <a:bodyPr wrap="square">
            <a:spAutoFit/>
          </a:bodyPr>
          <a:lstStyle/>
          <a:p>
            <a:pPr marL="238125" lvl="1" indent="-238125" eaLnBrk="0" hangingPunct="0">
              <a:buFont typeface="Times New Roman" pitchFamily="18" charset="0"/>
              <a:buChar char="–"/>
            </a:pPr>
            <a:r>
              <a:rPr lang="en-US" altLang="en-US" sz="2800" dirty="0"/>
              <a:t> Or a random sample of the cases will give the same </a:t>
            </a:r>
            <a:r>
              <a:rPr lang="en-US" altLang="en-US" sz="2800" dirty="0" smtClean="0"/>
              <a:t>ratio</a:t>
            </a:r>
          </a:p>
          <a:p>
            <a:pPr marL="238125" lvl="1" indent="-238125" eaLnBrk="0" hangingPunct="0">
              <a:buFont typeface="Times New Roman" pitchFamily="18" charset="0"/>
              <a:buChar char="–"/>
            </a:pPr>
            <a:endParaRPr lang="en-US" altLang="en-US" sz="1200" dirty="0" smtClean="0"/>
          </a:p>
          <a:p>
            <a:pPr marL="238125" lvl="1" indent="-238125" eaLnBrk="0" hangingPunct="0">
              <a:buFont typeface="Times New Roman" pitchFamily="18" charset="0"/>
              <a:buChar char="–"/>
            </a:pPr>
            <a:r>
              <a:rPr lang="en-US" altLang="en-US" sz="2800" dirty="0" smtClean="0"/>
              <a:t> This is the odds of exposure in the cases </a:t>
            </a:r>
            <a:endParaRPr lang="en-US" altLang="en-US" sz="2800" dirty="0"/>
          </a:p>
          <a:p>
            <a:pPr eaLnBrk="0" hangingPunct="0"/>
            <a:endParaRPr lang="en-US" altLang="en-US" sz="2800" dirty="0"/>
          </a:p>
          <a:p>
            <a:pPr eaLnBrk="0" hangingPunct="0">
              <a:spcBef>
                <a:spcPct val="50000"/>
              </a:spcBef>
            </a:pPr>
            <a:endParaRPr lang="en-US" alt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35" name="Object 31"/>
          <p:cNvGraphicFramePr>
            <a:graphicFrameLocks noChangeAspect="1"/>
          </p:cNvGraphicFramePr>
          <p:nvPr>
            <p:extLst>
              <p:ext uri="{D42A27DB-BD31-4B8C-83A1-F6EECF244321}">
                <p14:modId xmlns:p14="http://schemas.microsoft.com/office/powerpoint/2010/main" val="157091837"/>
              </p:ext>
            </p:extLst>
          </p:nvPr>
        </p:nvGraphicFramePr>
        <p:xfrm>
          <a:off x="2897188" y="1111250"/>
          <a:ext cx="4389437" cy="2786063"/>
        </p:xfrm>
        <a:graphic>
          <a:graphicData uri="http://schemas.openxmlformats.org/presentationml/2006/ole">
            <mc:AlternateContent xmlns:mc="http://schemas.openxmlformats.org/markup-compatibility/2006">
              <mc:Choice xmlns:v="urn:schemas-microsoft-com:vml" Requires="v">
                <p:oleObj spid="_x0000_s104765" name="Equation" r:id="rId4" imgW="1320480" imgH="838080" progId="Equation.3">
                  <p:embed/>
                </p:oleObj>
              </mc:Choice>
              <mc:Fallback>
                <p:oleObj name="Equation" r:id="rId4" imgW="1320480" imgH="838080" progId="Equation.3">
                  <p:embed/>
                  <p:pic>
                    <p:nvPicPr>
                      <p:cNvPr id="0" name=""/>
                      <p:cNvPicPr>
                        <a:picLocks noChangeAspect="1" noChangeArrowheads="1"/>
                      </p:cNvPicPr>
                      <p:nvPr/>
                    </p:nvPicPr>
                    <p:blipFill>
                      <a:blip r:embed="rId5"/>
                      <a:srcRect/>
                      <a:stretch>
                        <a:fillRect/>
                      </a:stretch>
                    </p:blipFill>
                    <p:spPr bwMode="auto">
                      <a:xfrm>
                        <a:off x="2897188" y="1111250"/>
                        <a:ext cx="4389437" cy="278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37" name="Text Box 4"/>
          <p:cNvSpPr txBox="1">
            <a:spLocks noChangeArrowheads="1"/>
          </p:cNvSpPr>
          <p:nvPr/>
        </p:nvSpPr>
        <p:spPr bwMode="auto">
          <a:xfrm>
            <a:off x="381000" y="2209800"/>
            <a:ext cx="2106613" cy="579438"/>
          </a:xfrm>
          <a:prstGeom prst="rect">
            <a:avLst/>
          </a:prstGeom>
          <a:noFill/>
          <a:ln w="9525">
            <a:noFill/>
            <a:miter lim="800000"/>
            <a:headEnd/>
            <a:tailEnd/>
          </a:ln>
        </p:spPr>
        <p:txBody>
          <a:bodyPr wrap="none">
            <a:spAutoFit/>
          </a:bodyPr>
          <a:lstStyle/>
          <a:p>
            <a:pPr eaLnBrk="0" hangingPunct="0"/>
            <a:r>
              <a:rPr lang="en-US" altLang="en-US" sz="3200" dirty="0"/>
              <a:t>Risk ratio =</a:t>
            </a:r>
          </a:p>
        </p:txBody>
      </p:sp>
      <p:sp>
        <p:nvSpPr>
          <p:cNvPr id="21538" name="Text Box 5"/>
          <p:cNvSpPr txBox="1">
            <a:spLocks noChangeArrowheads="1"/>
          </p:cNvSpPr>
          <p:nvPr/>
        </p:nvSpPr>
        <p:spPr bwMode="auto">
          <a:xfrm>
            <a:off x="838200" y="44196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21540" name="Text Box 8"/>
          <p:cNvSpPr txBox="1">
            <a:spLocks noChangeArrowheads="1"/>
          </p:cNvSpPr>
          <p:nvPr/>
        </p:nvSpPr>
        <p:spPr bwMode="auto">
          <a:xfrm>
            <a:off x="609600" y="5562600"/>
            <a:ext cx="381000" cy="457200"/>
          </a:xfrm>
          <a:prstGeom prst="rect">
            <a:avLst/>
          </a:prstGeom>
          <a:noFill/>
          <a:ln w="9525">
            <a:noFill/>
            <a:miter lim="800000"/>
            <a:headEnd/>
            <a:tailEnd/>
          </a:ln>
        </p:spPr>
        <p:txBody>
          <a:bodyPr>
            <a:spAutoFit/>
          </a:bodyPr>
          <a:lstStyle/>
          <a:p>
            <a:pPr eaLnBrk="0" hangingPunct="0">
              <a:spcBef>
                <a:spcPct val="50000"/>
              </a:spcBef>
            </a:pPr>
            <a:endParaRPr lang="en-US" altLang="en-US" dirty="0"/>
          </a:p>
        </p:txBody>
      </p:sp>
      <p:sp>
        <p:nvSpPr>
          <p:cNvPr id="21541" name="Text Box 9"/>
          <p:cNvSpPr txBox="1">
            <a:spLocks noChangeArrowheads="1"/>
          </p:cNvSpPr>
          <p:nvPr/>
        </p:nvSpPr>
        <p:spPr bwMode="auto">
          <a:xfrm>
            <a:off x="685800" y="5410200"/>
            <a:ext cx="533400" cy="579438"/>
          </a:xfrm>
          <a:prstGeom prst="rect">
            <a:avLst/>
          </a:prstGeom>
          <a:noFill/>
          <a:ln w="9525">
            <a:noFill/>
            <a:miter lim="800000"/>
            <a:headEnd/>
            <a:tailEnd/>
          </a:ln>
        </p:spPr>
        <p:txBody>
          <a:bodyPr>
            <a:spAutoFit/>
          </a:bodyPr>
          <a:lstStyle/>
          <a:p>
            <a:pPr eaLnBrk="0" hangingPunct="0"/>
            <a:endParaRPr lang="en-US" altLang="en-US" sz="3200" dirty="0"/>
          </a:p>
        </p:txBody>
      </p:sp>
      <p:sp>
        <p:nvSpPr>
          <p:cNvPr id="21542" name="Text Box 12"/>
          <p:cNvSpPr txBox="1">
            <a:spLocks noChangeArrowheads="1"/>
          </p:cNvSpPr>
          <p:nvPr/>
        </p:nvSpPr>
        <p:spPr bwMode="auto">
          <a:xfrm>
            <a:off x="4876800" y="5334000"/>
            <a:ext cx="184150" cy="579438"/>
          </a:xfrm>
          <a:prstGeom prst="rect">
            <a:avLst/>
          </a:prstGeom>
          <a:noFill/>
          <a:ln w="9525">
            <a:noFill/>
            <a:miter lim="800000"/>
            <a:headEnd/>
            <a:tailEnd/>
          </a:ln>
        </p:spPr>
        <p:txBody>
          <a:bodyPr wrap="none">
            <a:spAutoFit/>
          </a:bodyPr>
          <a:lstStyle/>
          <a:p>
            <a:pPr eaLnBrk="0" hangingPunct="0"/>
            <a:endParaRPr lang="en-US" altLang="en-US" sz="3200" dirty="0"/>
          </a:p>
        </p:txBody>
      </p:sp>
      <p:sp>
        <p:nvSpPr>
          <p:cNvPr id="21543" name="Text Box 15"/>
          <p:cNvSpPr txBox="1">
            <a:spLocks noChangeArrowheads="1"/>
          </p:cNvSpPr>
          <p:nvPr/>
        </p:nvSpPr>
        <p:spPr bwMode="auto">
          <a:xfrm>
            <a:off x="457200" y="3886200"/>
            <a:ext cx="7772400" cy="461665"/>
          </a:xfrm>
          <a:prstGeom prst="rect">
            <a:avLst/>
          </a:prstGeom>
          <a:noFill/>
          <a:ln w="9525">
            <a:noFill/>
            <a:miter lim="800000"/>
            <a:headEnd/>
            <a:tailEnd/>
          </a:ln>
        </p:spPr>
        <p:txBody>
          <a:bodyPr wrap="square">
            <a:spAutoFit/>
          </a:bodyPr>
          <a:lstStyle/>
          <a:p>
            <a:pPr eaLnBrk="0" hangingPunct="0">
              <a:spcBef>
                <a:spcPct val="50000"/>
              </a:spcBef>
            </a:pPr>
            <a:r>
              <a:rPr lang="en-US" altLang="en-US" dirty="0"/>
              <a:t>In a fixed cohort study </a:t>
            </a:r>
            <a:r>
              <a:rPr lang="en-US" altLang="en-US" dirty="0" smtClean="0"/>
              <a:t>with complete and equal follow-up T</a:t>
            </a:r>
            <a:endParaRPr lang="en-US" altLang="en-US" dirty="0"/>
          </a:p>
        </p:txBody>
      </p:sp>
      <p:sp>
        <p:nvSpPr>
          <p:cNvPr id="13" name="Oval 5"/>
          <p:cNvSpPr>
            <a:spLocks noChangeArrowheads="1"/>
          </p:cNvSpPr>
          <p:nvPr/>
        </p:nvSpPr>
        <p:spPr bwMode="auto">
          <a:xfrm>
            <a:off x="6280727" y="2506590"/>
            <a:ext cx="1066800" cy="1447800"/>
          </a:xfrm>
          <a:prstGeom prst="ellipse">
            <a:avLst/>
          </a:prstGeom>
          <a:noFill/>
          <a:ln w="25400" algn="ctr">
            <a:solidFill>
              <a:srgbClr val="FF0000"/>
            </a:solidFill>
            <a:round/>
            <a:headEnd/>
            <a:tailEnd/>
          </a:ln>
        </p:spPr>
        <p:txBody>
          <a:bodyPr/>
          <a:lstStyle/>
          <a:p>
            <a:pPr eaLnBrk="0" hangingPunct="0"/>
            <a:endParaRPr lang="en-US" dirty="0"/>
          </a:p>
        </p:txBody>
      </p:sp>
      <p:sp>
        <p:nvSpPr>
          <p:cNvPr id="14" name="Text Box 6"/>
          <p:cNvSpPr txBox="1">
            <a:spLocks noChangeArrowheads="1"/>
          </p:cNvSpPr>
          <p:nvPr/>
        </p:nvSpPr>
        <p:spPr bwMode="auto">
          <a:xfrm>
            <a:off x="371475" y="4727006"/>
            <a:ext cx="6181725" cy="579438"/>
          </a:xfrm>
          <a:prstGeom prst="rect">
            <a:avLst/>
          </a:prstGeom>
          <a:noFill/>
          <a:ln w="9525">
            <a:noFill/>
            <a:miter lim="800000"/>
            <a:headEnd/>
            <a:tailEnd/>
          </a:ln>
        </p:spPr>
        <p:txBody>
          <a:bodyPr wrap="none">
            <a:spAutoFit/>
          </a:bodyPr>
          <a:lstStyle/>
          <a:p>
            <a:pPr eaLnBrk="0" hangingPunct="0"/>
            <a:r>
              <a:rPr lang="en-US" altLang="en-US" sz="3200" dirty="0"/>
              <a:t>So we have this ratio with the cases, </a:t>
            </a:r>
          </a:p>
        </p:txBody>
      </p:sp>
      <p:graphicFrame>
        <p:nvGraphicFramePr>
          <p:cNvPr id="2" name="Object 1"/>
          <p:cNvGraphicFramePr>
            <a:graphicFrameLocks noChangeAspect="1"/>
          </p:cNvGraphicFramePr>
          <p:nvPr>
            <p:extLst>
              <p:ext uri="{D42A27DB-BD31-4B8C-83A1-F6EECF244321}">
                <p14:modId xmlns:p14="http://schemas.microsoft.com/office/powerpoint/2010/main" val="2450860573"/>
              </p:ext>
            </p:extLst>
          </p:nvPr>
        </p:nvGraphicFramePr>
        <p:xfrm>
          <a:off x="6638925" y="4477341"/>
          <a:ext cx="546677" cy="1148022"/>
        </p:xfrm>
        <a:graphic>
          <a:graphicData uri="http://schemas.openxmlformats.org/presentationml/2006/ole">
            <mc:AlternateContent xmlns:mc="http://schemas.openxmlformats.org/markup-compatibility/2006">
              <mc:Choice xmlns:v="urn:schemas-microsoft-com:vml" Requires="v">
                <p:oleObj spid="_x0000_s104766" name="Equation" r:id="rId6" imgW="253800" imgH="533160" progId="Equation.3">
                  <p:embed/>
                </p:oleObj>
              </mc:Choice>
              <mc:Fallback>
                <p:oleObj name="Equation" r:id="rId6" imgW="253800" imgH="533160" progId="Equation.3">
                  <p:embed/>
                  <p:pic>
                    <p:nvPicPr>
                      <p:cNvPr id="0" name=""/>
                      <p:cNvPicPr/>
                      <p:nvPr/>
                    </p:nvPicPr>
                    <p:blipFill>
                      <a:blip r:embed="rId7"/>
                      <a:stretch>
                        <a:fillRect/>
                      </a:stretch>
                    </p:blipFill>
                    <p:spPr>
                      <a:xfrm>
                        <a:off x="6638925" y="4477341"/>
                        <a:ext cx="546677" cy="1148022"/>
                      </a:xfrm>
                      <a:prstGeom prst="rect">
                        <a:avLst/>
                      </a:prstGeom>
                    </p:spPr>
                  </p:pic>
                </p:oleObj>
              </mc:Fallback>
            </mc:AlternateContent>
          </a:graphicData>
        </a:graphic>
      </p:graphicFrame>
      <p:sp>
        <p:nvSpPr>
          <p:cNvPr id="16" name="Text Box 10"/>
          <p:cNvSpPr txBox="1">
            <a:spLocks noChangeArrowheads="1"/>
          </p:cNvSpPr>
          <p:nvPr/>
        </p:nvSpPr>
        <p:spPr bwMode="auto">
          <a:xfrm>
            <a:off x="374073" y="5691909"/>
            <a:ext cx="7300396" cy="584775"/>
          </a:xfrm>
          <a:prstGeom prst="rect">
            <a:avLst/>
          </a:prstGeom>
          <a:noFill/>
          <a:ln w="9525">
            <a:noFill/>
            <a:miter lim="800000"/>
            <a:headEnd/>
            <a:tailEnd/>
          </a:ln>
        </p:spPr>
        <p:txBody>
          <a:bodyPr wrap="none">
            <a:spAutoFit/>
          </a:bodyPr>
          <a:lstStyle/>
          <a:p>
            <a:pPr eaLnBrk="0" hangingPunct="0"/>
            <a:r>
              <a:rPr lang="en-US" altLang="en-US" sz="3200" dirty="0"/>
              <a:t>Now we just need an estimate of this </a:t>
            </a:r>
            <a:r>
              <a:rPr lang="en-US" altLang="en-US" sz="3200" dirty="0" smtClean="0"/>
              <a:t>ratio, </a:t>
            </a:r>
            <a:endParaRPr lang="en-US" altLang="en-US" sz="3200" dirty="0"/>
          </a:p>
        </p:txBody>
      </p:sp>
      <p:sp>
        <p:nvSpPr>
          <p:cNvPr id="17" name="Oval 5"/>
          <p:cNvSpPr>
            <a:spLocks noChangeArrowheads="1"/>
          </p:cNvSpPr>
          <p:nvPr/>
        </p:nvSpPr>
        <p:spPr bwMode="auto">
          <a:xfrm>
            <a:off x="6287655" y="1051864"/>
            <a:ext cx="1066800" cy="1447800"/>
          </a:xfrm>
          <a:prstGeom prst="ellipse">
            <a:avLst/>
          </a:prstGeom>
          <a:noFill/>
          <a:ln w="25400" algn="ctr">
            <a:solidFill>
              <a:srgbClr val="FF0000"/>
            </a:solidFill>
            <a:round/>
            <a:headEnd/>
            <a:tailEnd/>
          </a:ln>
        </p:spPr>
        <p:txBody>
          <a:bodyPr/>
          <a:lstStyle/>
          <a:p>
            <a:pPr eaLnBrk="0" hangingPunct="0"/>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87844005"/>
              </p:ext>
            </p:extLst>
          </p:nvPr>
        </p:nvGraphicFramePr>
        <p:xfrm>
          <a:off x="7622720" y="5465609"/>
          <a:ext cx="673100" cy="1144270"/>
        </p:xfrm>
        <a:graphic>
          <a:graphicData uri="http://schemas.openxmlformats.org/presentationml/2006/ole">
            <mc:AlternateContent xmlns:mc="http://schemas.openxmlformats.org/markup-compatibility/2006">
              <mc:Choice xmlns:v="urn:schemas-microsoft-com:vml" Requires="v">
                <p:oleObj spid="_x0000_s104767" name="Equation" r:id="rId8" imgW="253800" imgH="431640" progId="Equation.3">
                  <p:embed/>
                </p:oleObj>
              </mc:Choice>
              <mc:Fallback>
                <p:oleObj name="Equation" r:id="rId8" imgW="253800" imgH="431640" progId="Equation.3">
                  <p:embed/>
                  <p:pic>
                    <p:nvPicPr>
                      <p:cNvPr id="0" name=""/>
                      <p:cNvPicPr/>
                      <p:nvPr/>
                    </p:nvPicPr>
                    <p:blipFill>
                      <a:blip r:embed="rId9"/>
                      <a:stretch>
                        <a:fillRect/>
                      </a:stretch>
                    </p:blipFill>
                    <p:spPr>
                      <a:xfrm>
                        <a:off x="7622720" y="5465609"/>
                        <a:ext cx="673100" cy="1144270"/>
                      </a:xfrm>
                      <a:prstGeom prst="rect">
                        <a:avLst/>
                      </a:prstGeom>
                    </p:spPr>
                  </p:pic>
                </p:oleObj>
              </mc:Fallback>
            </mc:AlternateContent>
          </a:graphicData>
        </a:graphic>
      </p:graphicFrame>
      <p:sp>
        <p:nvSpPr>
          <p:cNvPr id="19" name="Rectangle 3"/>
          <p:cNvSpPr>
            <a:spLocks noChangeArrowheads="1"/>
          </p:cNvSpPr>
          <p:nvPr/>
        </p:nvSpPr>
        <p:spPr bwMode="auto">
          <a:xfrm>
            <a:off x="676835" y="152400"/>
            <a:ext cx="7827963" cy="584200"/>
          </a:xfrm>
          <a:prstGeom prst="rect">
            <a:avLst/>
          </a:prstGeom>
          <a:noFill/>
          <a:ln w="9525">
            <a:noFill/>
            <a:miter lim="800000"/>
            <a:headEnd/>
            <a:tailEnd/>
          </a:ln>
        </p:spPr>
        <p:txBody>
          <a:bodyPr>
            <a:spAutoFit/>
          </a:bodyPr>
          <a:lstStyle/>
          <a:p>
            <a:pPr algn="ctr" eaLnBrk="0" hangingPunct="0"/>
            <a:r>
              <a:rPr lang="en-US" altLang="en-US" sz="3200" b="1" dirty="0"/>
              <a:t>Estimating risk ratio in a case-control study</a:t>
            </a:r>
          </a:p>
        </p:txBody>
      </p:sp>
    </p:spTree>
    <p:extLst>
      <p:ext uri="{BB962C8B-B14F-4D97-AF65-F5344CB8AC3E}">
        <p14:creationId xmlns:p14="http://schemas.microsoft.com/office/powerpoint/2010/main" val="6092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a:t>Descriptive and Analytic Goals</a:t>
            </a:r>
          </a:p>
        </p:txBody>
      </p:sp>
      <p:sp>
        <p:nvSpPr>
          <p:cNvPr id="18435" name="Rectangle 3"/>
          <p:cNvSpPr>
            <a:spLocks noGrp="1" noChangeArrowheads="1"/>
          </p:cNvSpPr>
          <p:nvPr>
            <p:ph type="body" idx="1"/>
          </p:nvPr>
        </p:nvSpPr>
        <p:spPr>
          <a:xfrm>
            <a:off x="304801" y="1143000"/>
            <a:ext cx="8610600" cy="4648200"/>
          </a:xfrm>
        </p:spPr>
        <p:txBody>
          <a:bodyPr>
            <a:normAutofit fontScale="77500" lnSpcReduction="20000"/>
          </a:bodyPr>
          <a:lstStyle/>
          <a:p>
            <a:pPr lvl="1"/>
            <a:endParaRPr lang="en-US" sz="1000" dirty="0"/>
          </a:p>
          <a:p>
            <a:r>
              <a:rPr lang="en-US" sz="2400" b="1" dirty="0" smtClean="0"/>
              <a:t>Description</a:t>
            </a:r>
            <a:r>
              <a:rPr lang="en-US" sz="2600" dirty="0" smtClean="0"/>
              <a:t> </a:t>
            </a:r>
          </a:p>
          <a:p>
            <a:pPr lvl="1"/>
            <a:r>
              <a:rPr lang="en-US" sz="2000" dirty="0"/>
              <a:t>How frequent/common are risk </a:t>
            </a:r>
            <a:r>
              <a:rPr lang="en-US" sz="2000" dirty="0" smtClean="0"/>
              <a:t>factors/exposures/conditions/diseases? How often does Y occur?</a:t>
            </a:r>
          </a:p>
          <a:p>
            <a:pPr lvl="1"/>
            <a:endParaRPr lang="en-US" sz="500" dirty="0" smtClean="0"/>
          </a:p>
          <a:p>
            <a:r>
              <a:rPr lang="en-US" sz="2400" b="1" dirty="0" smtClean="0"/>
              <a:t>Causation</a:t>
            </a:r>
          </a:p>
          <a:p>
            <a:pPr lvl="1"/>
            <a:r>
              <a:rPr lang="en-US" sz="2000" dirty="0" smtClean="0"/>
              <a:t>The </a:t>
            </a:r>
            <a:r>
              <a:rPr lang="en-US" sz="2000" dirty="0"/>
              <a:t>science of establishing causal relationships among biological, behavioral, environmental (etc.) factors among </a:t>
            </a:r>
            <a:r>
              <a:rPr lang="en-US" sz="2000" dirty="0" smtClean="0"/>
              <a:t>humans</a:t>
            </a:r>
          </a:p>
          <a:p>
            <a:pPr lvl="1"/>
            <a:r>
              <a:rPr lang="en-US" sz="2000" dirty="0" smtClean="0"/>
              <a:t>Does </a:t>
            </a:r>
            <a:r>
              <a:rPr lang="en-US" sz="2000" dirty="0"/>
              <a:t>X </a:t>
            </a:r>
            <a:r>
              <a:rPr lang="en-US" sz="2000" dirty="0" smtClean="0"/>
              <a:t>cause </a:t>
            </a:r>
            <a:r>
              <a:rPr lang="en-US" sz="2000" dirty="0"/>
              <a:t>Y</a:t>
            </a:r>
            <a:r>
              <a:rPr lang="en-US" sz="2000" dirty="0" smtClean="0"/>
              <a:t>?</a:t>
            </a:r>
          </a:p>
          <a:p>
            <a:pPr lvl="1"/>
            <a:endParaRPr lang="en-US" sz="400" dirty="0" smtClean="0"/>
          </a:p>
          <a:p>
            <a:r>
              <a:rPr lang="en-US" sz="2400" b="1" dirty="0" smtClean="0"/>
              <a:t>Attribution</a:t>
            </a:r>
          </a:p>
          <a:p>
            <a:pPr lvl="1"/>
            <a:r>
              <a:rPr lang="en-US" sz="2000" dirty="0" smtClean="0"/>
              <a:t>What fraction of disease Y can be eliminated if a causal exposure X is eliminated?</a:t>
            </a:r>
          </a:p>
          <a:p>
            <a:pPr lvl="1"/>
            <a:endParaRPr lang="en-US" sz="500" dirty="0" smtClean="0"/>
          </a:p>
          <a:p>
            <a:r>
              <a:rPr lang="en-US" sz="2400" b="1" dirty="0" smtClean="0"/>
              <a:t>Mediation</a:t>
            </a:r>
            <a:endParaRPr lang="en-US" sz="2400" b="1" dirty="0"/>
          </a:p>
          <a:p>
            <a:pPr lvl="1"/>
            <a:r>
              <a:rPr lang="en-US" sz="2000" dirty="0" smtClean="0"/>
              <a:t>Understanding the mechanisms of causation</a:t>
            </a:r>
          </a:p>
          <a:p>
            <a:pPr lvl="1"/>
            <a:r>
              <a:rPr lang="en-US" sz="2000" dirty="0" smtClean="0"/>
              <a:t>How does X cause Y?</a:t>
            </a:r>
          </a:p>
          <a:p>
            <a:pPr lvl="1"/>
            <a:endParaRPr lang="en-US" sz="500" dirty="0" smtClean="0"/>
          </a:p>
          <a:p>
            <a:r>
              <a:rPr lang="en-US" sz="2400" b="1" dirty="0" smtClean="0"/>
              <a:t>Interaction</a:t>
            </a:r>
          </a:p>
          <a:p>
            <a:pPr lvl="1"/>
            <a:r>
              <a:rPr lang="en-US" sz="2000" dirty="0" smtClean="0"/>
              <a:t>When and for whom does X cause Y?</a:t>
            </a:r>
          </a:p>
          <a:p>
            <a:pPr lvl="1"/>
            <a:endParaRPr lang="en-US" sz="700" dirty="0" smtClean="0"/>
          </a:p>
          <a:p>
            <a:pPr lvl="1"/>
            <a:endParaRPr lang="en-US" sz="500" dirty="0" smtClean="0"/>
          </a:p>
          <a:p>
            <a:pPr>
              <a:spcBef>
                <a:spcPts val="0"/>
              </a:spcBef>
            </a:pPr>
            <a:r>
              <a:rPr lang="en-US" sz="2400" b="1" dirty="0" smtClean="0"/>
              <a:t>Prediction</a:t>
            </a:r>
            <a:r>
              <a:rPr lang="en-US" sz="2200" b="1" dirty="0" smtClean="0"/>
              <a:t> </a:t>
            </a:r>
          </a:p>
          <a:p>
            <a:pPr lvl="1"/>
            <a:r>
              <a:rPr lang="en-US" sz="2000" dirty="0" smtClean="0"/>
              <a:t>Do A, B, and C predict 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Goal of research may be “descriptive” or “analytic”</a:t>
            </a:r>
            <a:endParaRPr lang="en-US" sz="2600" kern="0" dirty="0"/>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Everything in this course relates to designing studies that will accomplish a descriptive or analytic goal. </a:t>
            </a:r>
          </a:p>
          <a:p>
            <a:pPr marL="0" indent="0">
              <a:buFontTx/>
              <a:buNone/>
            </a:pPr>
            <a:endParaRPr lang="en-US" kern="0" dirty="0"/>
          </a:p>
        </p:txBody>
      </p:sp>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Descriptive</a:t>
            </a:r>
            <a:endParaRPr lang="en-US" sz="24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Analytic</a:t>
            </a:r>
            <a:endParaRPr lang="en-US" sz="2400" dirty="0">
              <a:solidFill>
                <a:srgbClr val="FF0000"/>
              </a:solidFill>
              <a:latin typeface="Arial" panose="020B0604020202020204" pitchFamily="34" charset="0"/>
              <a:cs typeface="Arial" panose="020B0604020202020204" pitchFamily="34" charset="0"/>
            </a:endParaRPr>
          </a:p>
        </p:txBody>
      </p:sp>
      <p:sp>
        <p:nvSpPr>
          <p:cNvPr id="11" name="Oval 10"/>
          <p:cNvSpPr/>
          <p:nvPr/>
        </p:nvSpPr>
        <p:spPr bwMode="auto">
          <a:xfrm>
            <a:off x="76200" y="1771710"/>
            <a:ext cx="2362200" cy="10668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smtClean="0">
              <a:solidFill>
                <a:srgbClr val="000000"/>
              </a:solidFill>
            </a:endParaRPr>
          </a:p>
        </p:txBody>
      </p:sp>
      <p:sp>
        <p:nvSpPr>
          <p:cNvPr id="12" name="Oval 11"/>
          <p:cNvSpPr/>
          <p:nvPr/>
        </p:nvSpPr>
        <p:spPr bwMode="auto">
          <a:xfrm>
            <a:off x="169333" y="5010090"/>
            <a:ext cx="2362200" cy="10668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smtClean="0">
              <a:solidFill>
                <a:srgbClr val="000000"/>
              </a:solidFill>
            </a:endParaRPr>
          </a:p>
        </p:txBody>
      </p:sp>
      <p:sp>
        <p:nvSpPr>
          <p:cNvPr id="13" name="Oval 12"/>
          <p:cNvSpPr/>
          <p:nvPr/>
        </p:nvSpPr>
        <p:spPr bwMode="auto">
          <a:xfrm>
            <a:off x="211668" y="2804351"/>
            <a:ext cx="2362200" cy="10668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smtClean="0">
              <a:solidFill>
                <a:srgbClr val="000000"/>
              </a:solidFill>
            </a:endParaRPr>
          </a:p>
        </p:txBody>
      </p:sp>
    </p:spTree>
    <p:extLst>
      <p:ext uri="{BB962C8B-B14F-4D97-AF65-F5344CB8AC3E}">
        <p14:creationId xmlns:p14="http://schemas.microsoft.com/office/powerpoint/2010/main" val="1915492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1371600" y="25146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67586" name="Text Box 3"/>
          <p:cNvSpPr txBox="1">
            <a:spLocks noChangeArrowheads="1"/>
          </p:cNvSpPr>
          <p:nvPr/>
        </p:nvSpPr>
        <p:spPr bwMode="auto">
          <a:xfrm>
            <a:off x="686243" y="228600"/>
            <a:ext cx="7695757" cy="584775"/>
          </a:xfrm>
          <a:prstGeom prst="rect">
            <a:avLst/>
          </a:prstGeom>
          <a:noFill/>
          <a:ln w="9525">
            <a:noFill/>
            <a:miter lim="800000"/>
            <a:headEnd/>
            <a:tailEnd/>
          </a:ln>
        </p:spPr>
        <p:txBody>
          <a:bodyPr wrap="square">
            <a:spAutoFit/>
          </a:bodyPr>
          <a:lstStyle/>
          <a:p>
            <a:pPr eaLnBrk="0" hangingPunct="0"/>
            <a:r>
              <a:rPr lang="en-US" altLang="en-US" sz="3200" b="1" dirty="0"/>
              <a:t>Notation in a </a:t>
            </a:r>
            <a:r>
              <a:rPr lang="en-US" altLang="en-US" sz="3200" b="1" dirty="0" smtClean="0"/>
              <a:t>2 x 2 </a:t>
            </a:r>
            <a:r>
              <a:rPr lang="en-US" altLang="en-US" sz="3200" b="1" dirty="0"/>
              <a:t>table of a cohort study</a:t>
            </a:r>
            <a:endParaRPr lang="en-US" altLang="en-US" sz="2800" dirty="0"/>
          </a:p>
        </p:txBody>
      </p:sp>
      <p:sp>
        <p:nvSpPr>
          <p:cNvPr id="67587" name="Text Box 4"/>
          <p:cNvSpPr txBox="1">
            <a:spLocks noChangeArrowheads="1"/>
          </p:cNvSpPr>
          <p:nvPr/>
        </p:nvSpPr>
        <p:spPr bwMode="auto">
          <a:xfrm>
            <a:off x="2133600" y="1981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67588" name="Text Box 5"/>
          <p:cNvSpPr txBox="1">
            <a:spLocks noChangeArrowheads="1"/>
          </p:cNvSpPr>
          <p:nvPr/>
        </p:nvSpPr>
        <p:spPr bwMode="auto">
          <a:xfrm>
            <a:off x="4114800" y="19812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67589" name="Text Box 6"/>
          <p:cNvSpPr txBox="1">
            <a:spLocks noChangeArrowheads="1"/>
          </p:cNvSpPr>
          <p:nvPr/>
        </p:nvSpPr>
        <p:spPr bwMode="auto">
          <a:xfrm rot="-5397717">
            <a:off x="-134144" y="4171157"/>
            <a:ext cx="1335087" cy="457200"/>
          </a:xfrm>
          <a:prstGeom prst="rect">
            <a:avLst/>
          </a:prstGeom>
          <a:noFill/>
          <a:ln w="9525">
            <a:noFill/>
            <a:miter lim="800000"/>
            <a:headEnd/>
            <a:tailEnd/>
          </a:ln>
        </p:spPr>
        <p:txBody>
          <a:bodyPr wrap="none">
            <a:spAutoFit/>
          </a:bodyPr>
          <a:lstStyle/>
          <a:p>
            <a:pPr eaLnBrk="0" hangingPunct="0"/>
            <a:r>
              <a:rPr lang="en-US" altLang="en-US" dirty="0"/>
              <a:t>Exposure</a:t>
            </a:r>
          </a:p>
        </p:txBody>
      </p:sp>
      <p:sp>
        <p:nvSpPr>
          <p:cNvPr id="67590" name="Text Box 7"/>
          <p:cNvSpPr txBox="1">
            <a:spLocks noChangeArrowheads="1"/>
          </p:cNvSpPr>
          <p:nvPr/>
        </p:nvSpPr>
        <p:spPr bwMode="auto">
          <a:xfrm>
            <a:off x="685800" y="3124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67591" name="Text Box 8"/>
          <p:cNvSpPr txBox="1">
            <a:spLocks noChangeArrowheads="1"/>
          </p:cNvSpPr>
          <p:nvPr/>
        </p:nvSpPr>
        <p:spPr bwMode="auto">
          <a:xfrm>
            <a:off x="685800" y="52578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67592" name="Line 9"/>
          <p:cNvSpPr>
            <a:spLocks noChangeShapeType="1"/>
          </p:cNvSpPr>
          <p:nvPr/>
        </p:nvSpPr>
        <p:spPr bwMode="auto">
          <a:xfrm>
            <a:off x="3657600" y="2514600"/>
            <a:ext cx="0" cy="3886200"/>
          </a:xfrm>
          <a:prstGeom prst="line">
            <a:avLst/>
          </a:prstGeom>
          <a:noFill/>
          <a:ln w="9525">
            <a:solidFill>
              <a:schemeClr val="tx1"/>
            </a:solidFill>
            <a:round/>
            <a:headEnd/>
            <a:tailEnd/>
          </a:ln>
        </p:spPr>
        <p:txBody>
          <a:bodyPr wrap="none" anchor="ctr"/>
          <a:lstStyle/>
          <a:p>
            <a:endParaRPr lang="en-US" dirty="0"/>
          </a:p>
        </p:txBody>
      </p:sp>
      <p:sp>
        <p:nvSpPr>
          <p:cNvPr id="67593" name="Line 10"/>
          <p:cNvSpPr>
            <a:spLocks noChangeShapeType="1"/>
          </p:cNvSpPr>
          <p:nvPr/>
        </p:nvSpPr>
        <p:spPr bwMode="auto">
          <a:xfrm>
            <a:off x="1371600" y="4419600"/>
            <a:ext cx="4572000" cy="0"/>
          </a:xfrm>
          <a:prstGeom prst="line">
            <a:avLst/>
          </a:prstGeom>
          <a:noFill/>
          <a:ln w="9525">
            <a:solidFill>
              <a:schemeClr val="tx1"/>
            </a:solidFill>
            <a:round/>
            <a:headEnd/>
            <a:tailEnd/>
          </a:ln>
        </p:spPr>
        <p:txBody>
          <a:bodyPr wrap="none" anchor="ctr"/>
          <a:lstStyle/>
          <a:p>
            <a:endParaRPr lang="en-US" dirty="0"/>
          </a:p>
        </p:txBody>
      </p:sp>
      <p:sp>
        <p:nvSpPr>
          <p:cNvPr id="67594" name="Text Box 11"/>
          <p:cNvSpPr txBox="1">
            <a:spLocks noChangeArrowheads="1"/>
          </p:cNvSpPr>
          <p:nvPr/>
        </p:nvSpPr>
        <p:spPr bwMode="auto">
          <a:xfrm>
            <a:off x="1828800" y="30480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1</a:t>
            </a:r>
          </a:p>
        </p:txBody>
      </p:sp>
      <p:sp>
        <p:nvSpPr>
          <p:cNvPr id="67595" name="Rectangle 12"/>
          <p:cNvSpPr>
            <a:spLocks noChangeArrowheads="1"/>
          </p:cNvSpPr>
          <p:nvPr/>
        </p:nvSpPr>
        <p:spPr bwMode="auto">
          <a:xfrm>
            <a:off x="6172200" y="3276600"/>
            <a:ext cx="781050" cy="641350"/>
          </a:xfrm>
          <a:prstGeom prst="rect">
            <a:avLst/>
          </a:prstGeom>
          <a:noFill/>
          <a:ln w="9525">
            <a:noFill/>
            <a:miter lim="800000"/>
            <a:headEnd/>
            <a:tailEnd/>
          </a:ln>
        </p:spPr>
        <p:txBody>
          <a:bodyPr wrap="none">
            <a:spAutoFit/>
          </a:bodyPr>
          <a:lstStyle/>
          <a:p>
            <a:pPr eaLnBrk="0" hangingPunct="0"/>
            <a:r>
              <a:rPr lang="en-US" altLang="en-US" sz="3600" dirty="0">
                <a:solidFill>
                  <a:srgbClr val="FF0000"/>
                </a:solidFill>
              </a:rPr>
              <a:t> N</a:t>
            </a:r>
            <a:r>
              <a:rPr lang="en-US" altLang="en-US" sz="3600" baseline="-25000" dirty="0">
                <a:solidFill>
                  <a:srgbClr val="FF0000"/>
                </a:solidFill>
              </a:rPr>
              <a:t>1</a:t>
            </a:r>
          </a:p>
        </p:txBody>
      </p:sp>
      <p:sp>
        <p:nvSpPr>
          <p:cNvPr id="67596" name="Rectangle 13"/>
          <p:cNvSpPr>
            <a:spLocks noChangeArrowheads="1"/>
          </p:cNvSpPr>
          <p:nvPr/>
        </p:nvSpPr>
        <p:spPr bwMode="auto">
          <a:xfrm>
            <a:off x="1752600" y="51816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0</a:t>
            </a:r>
          </a:p>
        </p:txBody>
      </p:sp>
      <p:sp>
        <p:nvSpPr>
          <p:cNvPr id="67597" name="Text Box 14"/>
          <p:cNvSpPr txBox="1">
            <a:spLocks noChangeArrowheads="1"/>
          </p:cNvSpPr>
          <p:nvPr/>
        </p:nvSpPr>
        <p:spPr bwMode="auto">
          <a:xfrm>
            <a:off x="7391400" y="4264025"/>
            <a:ext cx="3365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67598" name="Rectangle 15"/>
          <p:cNvSpPr>
            <a:spLocks noChangeArrowheads="1"/>
          </p:cNvSpPr>
          <p:nvPr/>
        </p:nvSpPr>
        <p:spPr bwMode="auto">
          <a:xfrm>
            <a:off x="3429000" y="2422525"/>
            <a:ext cx="184150" cy="641350"/>
          </a:xfrm>
          <a:prstGeom prst="rect">
            <a:avLst/>
          </a:prstGeom>
          <a:noFill/>
          <a:ln w="9525">
            <a:noFill/>
            <a:miter lim="800000"/>
            <a:headEnd/>
            <a:tailEnd/>
          </a:ln>
        </p:spPr>
        <p:txBody>
          <a:bodyPr wrap="none">
            <a:spAutoFit/>
          </a:bodyPr>
          <a:lstStyle/>
          <a:p>
            <a:pPr eaLnBrk="0" hangingPunct="0"/>
            <a:endParaRPr lang="en-US" altLang="en-US" sz="3600" b="1" dirty="0"/>
          </a:p>
        </p:txBody>
      </p:sp>
      <p:sp>
        <p:nvSpPr>
          <p:cNvPr id="67599" name="Text Box 16"/>
          <p:cNvSpPr txBox="1">
            <a:spLocks noChangeArrowheads="1"/>
          </p:cNvSpPr>
          <p:nvPr/>
        </p:nvSpPr>
        <p:spPr bwMode="auto">
          <a:xfrm>
            <a:off x="6248400" y="5181600"/>
            <a:ext cx="666750" cy="641350"/>
          </a:xfrm>
          <a:prstGeom prst="rect">
            <a:avLst/>
          </a:prstGeom>
          <a:noFill/>
          <a:ln w="9525">
            <a:noFill/>
            <a:miter lim="800000"/>
            <a:headEnd/>
            <a:tailEnd/>
          </a:ln>
        </p:spPr>
        <p:txBody>
          <a:bodyPr wrap="none">
            <a:spAutoFit/>
          </a:bodyPr>
          <a:lstStyle/>
          <a:p>
            <a:pPr eaLnBrk="0" hangingPunct="0"/>
            <a:r>
              <a:rPr lang="en-US" altLang="en-US" sz="3600" dirty="0">
                <a:solidFill>
                  <a:srgbClr val="FF0000"/>
                </a:solidFill>
              </a:rPr>
              <a:t>N</a:t>
            </a:r>
            <a:r>
              <a:rPr lang="en-US" altLang="en-US" sz="3600" baseline="-25000" dirty="0">
                <a:solidFill>
                  <a:srgbClr val="FF0000"/>
                </a:solidFill>
              </a:rPr>
              <a:t>0</a:t>
            </a:r>
          </a:p>
        </p:txBody>
      </p:sp>
      <p:sp>
        <p:nvSpPr>
          <p:cNvPr id="67600" name="Text Box 17"/>
          <p:cNvSpPr txBox="1">
            <a:spLocks noChangeArrowheads="1"/>
          </p:cNvSpPr>
          <p:nvPr/>
        </p:nvSpPr>
        <p:spPr bwMode="auto">
          <a:xfrm>
            <a:off x="2057400" y="58674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67601" name="Text Box 18"/>
          <p:cNvSpPr txBox="1">
            <a:spLocks noChangeArrowheads="1"/>
          </p:cNvSpPr>
          <p:nvPr/>
        </p:nvSpPr>
        <p:spPr bwMode="auto">
          <a:xfrm>
            <a:off x="2895600" y="1447800"/>
            <a:ext cx="1600200" cy="457200"/>
          </a:xfrm>
          <a:prstGeom prst="rect">
            <a:avLst/>
          </a:prstGeom>
          <a:noFill/>
          <a:ln w="9525">
            <a:noFill/>
            <a:miter lim="800000"/>
            <a:headEnd/>
            <a:tailEnd/>
          </a:ln>
        </p:spPr>
        <p:txBody>
          <a:bodyPr>
            <a:spAutoFit/>
          </a:bodyPr>
          <a:lstStyle/>
          <a:p>
            <a:pPr eaLnBrk="0" hangingPunct="0">
              <a:spcBef>
                <a:spcPct val="50000"/>
              </a:spcBef>
            </a:pPr>
            <a:r>
              <a:rPr lang="en-US" altLang="en-US" dirty="0"/>
              <a:t>Disease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7" name="Rectangle 2"/>
          <p:cNvSpPr>
            <a:spLocks noGrp="1" noChangeArrowheads="1"/>
          </p:cNvSpPr>
          <p:nvPr>
            <p:ph type="title"/>
          </p:nvPr>
        </p:nvSpPr>
        <p:spPr>
          <a:xfrm>
            <a:off x="685800" y="228600"/>
            <a:ext cx="7772400" cy="1143000"/>
          </a:xfrm>
        </p:spPr>
        <p:txBody>
          <a:bodyPr/>
          <a:lstStyle/>
          <a:p>
            <a:r>
              <a:rPr lang="en-US" altLang="en-US" sz="3200" b="1" dirty="0" smtClean="0"/>
              <a:t>Estimating exposure in the baseline cohort</a:t>
            </a:r>
          </a:p>
        </p:txBody>
      </p:sp>
      <p:sp>
        <p:nvSpPr>
          <p:cNvPr id="25628" name="Rectangle 3"/>
          <p:cNvSpPr>
            <a:spLocks noGrp="1" noChangeArrowheads="1"/>
          </p:cNvSpPr>
          <p:nvPr>
            <p:ph type="body" idx="1"/>
          </p:nvPr>
        </p:nvSpPr>
        <p:spPr>
          <a:xfrm>
            <a:off x="3034553" y="1295400"/>
            <a:ext cx="6096000" cy="1600200"/>
          </a:xfrm>
        </p:spPr>
        <p:txBody>
          <a:bodyPr/>
          <a:lstStyle/>
          <a:p>
            <a:pPr>
              <a:lnSpc>
                <a:spcPct val="90000"/>
              </a:lnSpc>
            </a:pPr>
            <a:r>
              <a:rPr lang="en-US" altLang="en-US" sz="3600" dirty="0" smtClean="0"/>
              <a:t>This is a ratio of exposed and unexposed amongst everyone in the study at baseline (time 0).  It is the odds of exposure amongst the cohort at baseline. </a:t>
            </a:r>
            <a:endParaRPr lang="en-US" altLang="en-US" sz="3600" b="1" dirty="0" smtClean="0"/>
          </a:p>
        </p:txBody>
      </p:sp>
      <p:graphicFrame>
        <p:nvGraphicFramePr>
          <p:cNvPr id="25626" name="Object 26"/>
          <p:cNvGraphicFramePr>
            <a:graphicFrameLocks noChangeAspect="1"/>
          </p:cNvGraphicFramePr>
          <p:nvPr>
            <p:extLst>
              <p:ext uri="{D42A27DB-BD31-4B8C-83A1-F6EECF244321}">
                <p14:modId xmlns:p14="http://schemas.microsoft.com/office/powerpoint/2010/main" val="2400520488"/>
              </p:ext>
            </p:extLst>
          </p:nvPr>
        </p:nvGraphicFramePr>
        <p:xfrm>
          <a:off x="1447800" y="1676400"/>
          <a:ext cx="942975" cy="1600200"/>
        </p:xfrm>
        <a:graphic>
          <a:graphicData uri="http://schemas.openxmlformats.org/presentationml/2006/ole">
            <mc:AlternateContent xmlns:mc="http://schemas.openxmlformats.org/markup-compatibility/2006">
              <mc:Choice xmlns:v="urn:schemas-microsoft-com:vml" Requires="v">
                <p:oleObj spid="_x0000_s25906" name="Equation" r:id="rId4" imgW="253800" imgH="431640" progId="Equation.3">
                  <p:embed/>
                </p:oleObj>
              </mc:Choice>
              <mc:Fallback>
                <p:oleObj name="Equation" r:id="rId4" imgW="253800" imgH="431640" progId="Equation.3">
                  <p:embed/>
                  <p:pic>
                    <p:nvPicPr>
                      <p:cNvPr id="0" name="Picture 26"/>
                      <p:cNvPicPr>
                        <a:picLocks noChangeAspect="1" noChangeArrowheads="1"/>
                      </p:cNvPicPr>
                      <p:nvPr/>
                    </p:nvPicPr>
                    <p:blipFill>
                      <a:blip r:embed="rId5"/>
                      <a:srcRect/>
                      <a:stretch>
                        <a:fillRect/>
                      </a:stretch>
                    </p:blipFill>
                    <p:spPr bwMode="auto">
                      <a:xfrm>
                        <a:off x="1447800" y="1676400"/>
                        <a:ext cx="942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29" name="Text Box 7"/>
          <p:cNvSpPr txBox="1">
            <a:spLocks noChangeArrowheads="1"/>
          </p:cNvSpPr>
          <p:nvPr/>
        </p:nvSpPr>
        <p:spPr bwMode="auto">
          <a:xfrm>
            <a:off x="457200" y="4905375"/>
            <a:ext cx="7924800" cy="1190625"/>
          </a:xfrm>
          <a:prstGeom prst="rect">
            <a:avLst/>
          </a:prstGeom>
          <a:noFill/>
          <a:ln w="9525">
            <a:noFill/>
            <a:miter lim="800000"/>
            <a:headEnd/>
            <a:tailEnd/>
          </a:ln>
        </p:spPr>
        <p:txBody>
          <a:bodyPr>
            <a:spAutoFit/>
          </a:bodyPr>
          <a:lstStyle/>
          <a:p>
            <a:pPr eaLnBrk="0" hangingPunct="0">
              <a:spcBef>
                <a:spcPct val="50000"/>
              </a:spcBef>
              <a:buFontTx/>
              <a:buChar char="•"/>
            </a:pPr>
            <a:r>
              <a:rPr lang="en-US" altLang="en-US" sz="3600" dirty="0"/>
              <a:t> Obtain </a:t>
            </a:r>
            <a:r>
              <a:rPr lang="en-US" altLang="en-US" sz="3600" dirty="0" smtClean="0"/>
              <a:t>estimate </a:t>
            </a:r>
            <a:r>
              <a:rPr lang="en-US" altLang="en-US" sz="3600" dirty="0"/>
              <a:t>of this ratio by taking a </a:t>
            </a:r>
            <a:r>
              <a:rPr lang="en-US" altLang="en-US" sz="3600" i="1" dirty="0"/>
              <a:t>sample</a:t>
            </a:r>
            <a:r>
              <a:rPr lang="en-US" altLang="en-US" sz="3600" dirty="0"/>
              <a:t> of the study at baseline.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a:spLocks noChangeArrowheads="1"/>
          </p:cNvSpPr>
          <p:nvPr/>
        </p:nvSpPr>
        <p:spPr bwMode="auto">
          <a:xfrm>
            <a:off x="1143000" y="3429000"/>
            <a:ext cx="228600" cy="1219200"/>
          </a:xfrm>
          <a:prstGeom prst="rect">
            <a:avLst/>
          </a:prstGeom>
          <a:solidFill>
            <a:srgbClr val="FF0000"/>
          </a:solidFill>
          <a:ln w="25400" algn="ctr">
            <a:solidFill>
              <a:srgbClr val="FF0000"/>
            </a:solidFill>
            <a:miter lim="800000"/>
            <a:headEnd/>
            <a:tailEnd/>
          </a:ln>
        </p:spPr>
        <p:txBody>
          <a:bodyPr anchor="ctr"/>
          <a:lstStyle/>
          <a:p>
            <a:pPr algn="ctr" fontAlgn="auto">
              <a:spcBef>
                <a:spcPts val="0"/>
              </a:spcBef>
              <a:spcAft>
                <a:spcPts val="0"/>
              </a:spcAft>
              <a:defRPr/>
            </a:pPr>
            <a:endParaRPr lang="en-US" sz="1800" dirty="0">
              <a:solidFill>
                <a:schemeClr val="lt1"/>
              </a:solidFill>
              <a:latin typeface="+mn-lt"/>
            </a:endParaRPr>
          </a:p>
        </p:txBody>
      </p:sp>
      <p:cxnSp>
        <p:nvCxnSpPr>
          <p:cNvPr id="62" name="Straight Arrow Connector 61"/>
          <p:cNvCxnSpPr/>
          <p:nvPr/>
        </p:nvCxnSpPr>
        <p:spPr>
          <a:xfrm>
            <a:off x="1447800" y="63246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216" name="TextBox 75"/>
          <p:cNvSpPr txBox="1">
            <a:spLocks noChangeArrowheads="1"/>
          </p:cNvSpPr>
          <p:nvPr/>
        </p:nvSpPr>
        <p:spPr bwMode="auto">
          <a:xfrm>
            <a:off x="3922712" y="6324600"/>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93217" name="Text Box 5"/>
          <p:cNvSpPr txBox="1">
            <a:spLocks noChangeArrowheads="1"/>
          </p:cNvSpPr>
          <p:nvPr/>
        </p:nvSpPr>
        <p:spPr bwMode="auto">
          <a:xfrm>
            <a:off x="231382" y="0"/>
            <a:ext cx="8379218" cy="1200329"/>
          </a:xfrm>
          <a:prstGeom prst="rect">
            <a:avLst/>
          </a:prstGeom>
          <a:noFill/>
          <a:ln w="9525">
            <a:noFill/>
            <a:miter lim="800000"/>
            <a:headEnd/>
            <a:tailEnd/>
          </a:ln>
        </p:spPr>
        <p:txBody>
          <a:bodyPr wrap="none">
            <a:spAutoFit/>
          </a:bodyPr>
          <a:lstStyle/>
          <a:p>
            <a:pPr algn="ctr" eaLnBrk="0" hangingPunct="0"/>
            <a:r>
              <a:rPr lang="en-US" sz="3600" b="1" dirty="0" smtClean="0"/>
              <a:t>Case-cohort study design</a:t>
            </a:r>
            <a:r>
              <a:rPr lang="en-US" sz="3600" b="1" dirty="0"/>
              <a:t>: </a:t>
            </a:r>
            <a:endParaRPr lang="en-US" sz="3600" b="1" dirty="0" smtClean="0"/>
          </a:p>
          <a:p>
            <a:pPr algn="ctr" eaLnBrk="0" hangingPunct="0"/>
            <a:r>
              <a:rPr lang="en-US" sz="3600" dirty="0" smtClean="0"/>
              <a:t>Sample </a:t>
            </a:r>
            <a:r>
              <a:rPr lang="en-US" sz="3600" dirty="0"/>
              <a:t>baseline of </a:t>
            </a:r>
            <a:r>
              <a:rPr lang="en-US" sz="3600" dirty="0" smtClean="0"/>
              <a:t>underlying cohort to get </a:t>
            </a:r>
            <a:endParaRPr lang="en-US" sz="3600" dirty="0"/>
          </a:p>
        </p:txBody>
      </p:sp>
      <p:sp>
        <p:nvSpPr>
          <p:cNvPr id="36" name="Rectangle 35"/>
          <p:cNvSpPr>
            <a:spLocks noChangeArrowheads="1"/>
          </p:cNvSpPr>
          <p:nvPr/>
        </p:nvSpPr>
        <p:spPr bwMode="auto">
          <a:xfrm>
            <a:off x="1066800" y="34290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37" name="Oval 36"/>
          <p:cNvSpPr/>
          <p:nvPr/>
        </p:nvSpPr>
        <p:spPr>
          <a:xfrm>
            <a:off x="2957189" y="17855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495800" y="19379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6505702" y="2201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5410200" y="212236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Rectangle 40"/>
          <p:cNvSpPr/>
          <p:nvPr/>
        </p:nvSpPr>
        <p:spPr>
          <a:xfrm>
            <a:off x="7291451" y="1300956"/>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graphicFrame>
        <p:nvGraphicFramePr>
          <p:cNvPr id="43" name="Object 42"/>
          <p:cNvGraphicFramePr>
            <a:graphicFrameLocks noChangeAspect="1"/>
          </p:cNvGraphicFramePr>
          <p:nvPr>
            <p:extLst>
              <p:ext uri="{D42A27DB-BD31-4B8C-83A1-F6EECF244321}">
                <p14:modId xmlns:p14="http://schemas.microsoft.com/office/powerpoint/2010/main" val="2557475024"/>
              </p:ext>
            </p:extLst>
          </p:nvPr>
        </p:nvGraphicFramePr>
        <p:xfrm>
          <a:off x="8198924" y="2198255"/>
          <a:ext cx="546677" cy="1148022"/>
        </p:xfrm>
        <a:graphic>
          <a:graphicData uri="http://schemas.openxmlformats.org/presentationml/2006/ole">
            <mc:AlternateContent xmlns:mc="http://schemas.openxmlformats.org/markup-compatibility/2006">
              <mc:Choice xmlns:v="urn:schemas-microsoft-com:vml" Requires="v">
                <p:oleObj spid="_x0000_s105765" name="Equation" r:id="rId4" imgW="253800" imgH="533160" progId="Equation.3">
                  <p:embed/>
                </p:oleObj>
              </mc:Choice>
              <mc:Fallback>
                <p:oleObj name="Equation" r:id="rId4" imgW="253800" imgH="533160" progId="Equation.3">
                  <p:embed/>
                  <p:pic>
                    <p:nvPicPr>
                      <p:cNvPr id="0" name=""/>
                      <p:cNvPicPr/>
                      <p:nvPr/>
                    </p:nvPicPr>
                    <p:blipFill>
                      <a:blip r:embed="rId5"/>
                      <a:stretch>
                        <a:fillRect/>
                      </a:stretch>
                    </p:blipFill>
                    <p:spPr>
                      <a:xfrm>
                        <a:off x="8198924" y="2198255"/>
                        <a:ext cx="546677" cy="1148022"/>
                      </a:xfrm>
                      <a:prstGeom prst="rect">
                        <a:avLst/>
                      </a:prstGeom>
                    </p:spPr>
                  </p:pic>
                </p:oleObj>
              </mc:Fallback>
            </mc:AlternateContent>
          </a:graphicData>
        </a:graphic>
      </p:graphicFrame>
      <p:cxnSp>
        <p:nvCxnSpPr>
          <p:cNvPr id="3" name="Straight Arrow Connector 2"/>
          <p:cNvCxnSpPr/>
          <p:nvPr/>
        </p:nvCxnSpPr>
        <p:spPr bwMode="auto">
          <a:xfrm>
            <a:off x="7877302" y="1752600"/>
            <a:ext cx="252349" cy="36976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44" name="Object 43"/>
          <p:cNvGraphicFramePr>
            <a:graphicFrameLocks noChangeAspect="1"/>
          </p:cNvGraphicFramePr>
          <p:nvPr>
            <p:extLst>
              <p:ext uri="{D42A27DB-BD31-4B8C-83A1-F6EECF244321}">
                <p14:modId xmlns:p14="http://schemas.microsoft.com/office/powerpoint/2010/main" val="708115895"/>
              </p:ext>
            </p:extLst>
          </p:nvPr>
        </p:nvGraphicFramePr>
        <p:xfrm>
          <a:off x="241300" y="2438400"/>
          <a:ext cx="673100" cy="1144270"/>
        </p:xfrm>
        <a:graphic>
          <a:graphicData uri="http://schemas.openxmlformats.org/presentationml/2006/ole">
            <mc:AlternateContent xmlns:mc="http://schemas.openxmlformats.org/markup-compatibility/2006">
              <mc:Choice xmlns:v="urn:schemas-microsoft-com:vml" Requires="v">
                <p:oleObj spid="_x0000_s105766" name="Equation" r:id="rId6" imgW="253800" imgH="431640" progId="Equation.3">
                  <p:embed/>
                </p:oleObj>
              </mc:Choice>
              <mc:Fallback>
                <p:oleObj name="Equation" r:id="rId6" imgW="253800" imgH="431640" progId="Equation.3">
                  <p:embed/>
                  <p:pic>
                    <p:nvPicPr>
                      <p:cNvPr id="0" name=""/>
                      <p:cNvPicPr/>
                      <p:nvPr/>
                    </p:nvPicPr>
                    <p:blipFill>
                      <a:blip r:embed="rId7"/>
                      <a:stretch>
                        <a:fillRect/>
                      </a:stretch>
                    </p:blipFill>
                    <p:spPr>
                      <a:xfrm>
                        <a:off x="241300" y="2438400"/>
                        <a:ext cx="673100" cy="1144270"/>
                      </a:xfrm>
                      <a:prstGeom prst="rect">
                        <a:avLst/>
                      </a:prstGeom>
                    </p:spPr>
                  </p:pic>
                </p:oleObj>
              </mc:Fallback>
            </mc:AlternateContent>
          </a:graphicData>
        </a:graphic>
      </p:graphicFrame>
      <p:cxnSp>
        <p:nvCxnSpPr>
          <p:cNvPr id="15" name="Straight Arrow Connector 14"/>
          <p:cNvCxnSpPr>
            <a:stCxn id="6" idx="1"/>
          </p:cNvCxnSpPr>
          <p:nvPr/>
        </p:nvCxnSpPr>
        <p:spPr bwMode="auto">
          <a:xfrm flipH="1" flipV="1">
            <a:off x="805441" y="3657600"/>
            <a:ext cx="261359"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33" name="Object 32"/>
          <p:cNvGraphicFramePr>
            <a:graphicFrameLocks noChangeAspect="1"/>
          </p:cNvGraphicFramePr>
          <p:nvPr>
            <p:extLst>
              <p:ext uri="{D42A27DB-BD31-4B8C-83A1-F6EECF244321}">
                <p14:modId xmlns:p14="http://schemas.microsoft.com/office/powerpoint/2010/main" val="3483850858"/>
              </p:ext>
            </p:extLst>
          </p:nvPr>
        </p:nvGraphicFramePr>
        <p:xfrm>
          <a:off x="8382000" y="381000"/>
          <a:ext cx="673100" cy="1144270"/>
        </p:xfrm>
        <a:graphic>
          <a:graphicData uri="http://schemas.openxmlformats.org/presentationml/2006/ole">
            <mc:AlternateContent xmlns:mc="http://schemas.openxmlformats.org/markup-compatibility/2006">
              <mc:Choice xmlns:v="urn:schemas-microsoft-com:vml" Requires="v">
                <p:oleObj spid="_x0000_s105767" name="Equation" r:id="rId8" imgW="253800" imgH="431640" progId="Equation.3">
                  <p:embed/>
                </p:oleObj>
              </mc:Choice>
              <mc:Fallback>
                <p:oleObj name="Equation" r:id="rId8" imgW="253800" imgH="431640" progId="Equation.3">
                  <p:embed/>
                  <p:pic>
                    <p:nvPicPr>
                      <p:cNvPr id="0" name=""/>
                      <p:cNvPicPr/>
                      <p:nvPr/>
                    </p:nvPicPr>
                    <p:blipFill>
                      <a:blip r:embed="rId7"/>
                      <a:stretch>
                        <a:fillRect/>
                      </a:stretch>
                    </p:blipFill>
                    <p:spPr>
                      <a:xfrm>
                        <a:off x="8382000" y="381000"/>
                        <a:ext cx="673100" cy="1144270"/>
                      </a:xfrm>
                      <a:prstGeom prst="rect">
                        <a:avLst/>
                      </a:prstGeom>
                    </p:spPr>
                  </p:pic>
                </p:oleObj>
              </mc:Fallback>
            </mc:AlternateContent>
          </a:graphicData>
        </a:graphic>
      </p:graphicFrame>
    </p:spTree>
    <p:extLst>
      <p:ext uri="{BB962C8B-B14F-4D97-AF65-F5344CB8AC3E}">
        <p14:creationId xmlns:p14="http://schemas.microsoft.com/office/powerpoint/2010/main" val="429027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85800" y="-228600"/>
            <a:ext cx="7772400" cy="1143000"/>
          </a:xfrm>
        </p:spPr>
        <p:txBody>
          <a:bodyPr/>
          <a:lstStyle/>
          <a:p>
            <a:r>
              <a:rPr lang="en-US" altLang="en-US" sz="3600" b="1" dirty="0" smtClean="0"/>
              <a:t>Case-Cohort Sampling</a:t>
            </a:r>
          </a:p>
        </p:txBody>
      </p:sp>
      <p:sp>
        <p:nvSpPr>
          <p:cNvPr id="81922" name="Rectangle 3"/>
          <p:cNvSpPr>
            <a:spLocks noGrp="1" noChangeArrowheads="1"/>
          </p:cNvSpPr>
          <p:nvPr>
            <p:ph type="body" idx="1"/>
          </p:nvPr>
        </p:nvSpPr>
        <p:spPr>
          <a:xfrm>
            <a:off x="152400" y="762000"/>
            <a:ext cx="8839200" cy="5486400"/>
          </a:xfrm>
        </p:spPr>
        <p:txBody>
          <a:bodyPr/>
          <a:lstStyle/>
          <a:p>
            <a:pPr>
              <a:spcAft>
                <a:spcPts val="600"/>
              </a:spcAft>
            </a:pPr>
            <a:r>
              <a:rPr lang="en-US" altLang="en-US" dirty="0" smtClean="0"/>
              <a:t>Control (reference) group is random sample of cohort at baseline</a:t>
            </a:r>
          </a:p>
          <a:p>
            <a:pPr>
              <a:spcAft>
                <a:spcPts val="600"/>
              </a:spcAft>
            </a:pPr>
            <a:r>
              <a:rPr lang="en-US" altLang="en-US" dirty="0" smtClean="0"/>
              <a:t>Estimates the odds of exposure in the study base (i.e., estimates N</a:t>
            </a:r>
            <a:r>
              <a:rPr lang="en-US" altLang="en-US" sz="2400" dirty="0" smtClean="0"/>
              <a:t>1 / </a:t>
            </a:r>
            <a:r>
              <a:rPr lang="en-US" altLang="en-US" dirty="0" smtClean="0"/>
              <a:t>N</a:t>
            </a:r>
            <a:r>
              <a:rPr lang="en-US" altLang="en-US" sz="2400" dirty="0"/>
              <a:t>0</a:t>
            </a:r>
            <a:r>
              <a:rPr lang="en-US" altLang="en-US" dirty="0" smtClean="0"/>
              <a:t>)</a:t>
            </a:r>
          </a:p>
          <a:p>
            <a:pPr>
              <a:spcAft>
                <a:spcPts val="600"/>
              </a:spcAft>
            </a:pPr>
            <a:r>
              <a:rPr lang="en-US" altLang="en-US" dirty="0" smtClean="0"/>
              <a:t>Control group can be used for &gt; 1 outcome</a:t>
            </a:r>
          </a:p>
          <a:p>
            <a:pPr>
              <a:spcAft>
                <a:spcPts val="600"/>
              </a:spcAft>
            </a:pPr>
            <a:r>
              <a:rPr lang="en-US" altLang="en-US" dirty="0" smtClean="0"/>
              <a:t>Can use same controls later for longer follow-up gathering more cases</a:t>
            </a:r>
          </a:p>
          <a:p>
            <a:pPr>
              <a:spcAft>
                <a:spcPts val="600"/>
              </a:spcAft>
            </a:pPr>
            <a:r>
              <a:rPr lang="en-US" altLang="en-US" dirty="0" smtClean="0"/>
              <a:t>Relatively new design: first described by Kupper (1975) and extended by Prentice (1986)</a:t>
            </a:r>
          </a:p>
          <a:p>
            <a:r>
              <a:rPr lang="en-US" altLang="en-US" b="1" dirty="0" smtClean="0"/>
              <a:t>Odds ratio is an estimate of risk ratio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685800" y="228600"/>
            <a:ext cx="7772400" cy="838200"/>
          </a:xfrm>
        </p:spPr>
        <p:txBody>
          <a:bodyPr/>
          <a:lstStyle/>
          <a:p>
            <a:r>
              <a:rPr lang="en-US" altLang="en-US" sz="3600" b="1" dirty="0" smtClean="0"/>
              <a:t>Stata: Case-cohort sampling </a:t>
            </a:r>
          </a:p>
        </p:txBody>
      </p:sp>
      <p:sp>
        <p:nvSpPr>
          <p:cNvPr id="83970" name="Rectangle 3"/>
          <p:cNvSpPr>
            <a:spLocks noGrp="1" noChangeArrowheads="1"/>
          </p:cNvSpPr>
          <p:nvPr>
            <p:ph type="body" idx="1"/>
          </p:nvPr>
        </p:nvSpPr>
        <p:spPr>
          <a:xfrm>
            <a:off x="304800" y="1219200"/>
            <a:ext cx="7772400" cy="4114800"/>
          </a:xfrm>
        </p:spPr>
        <p:txBody>
          <a:bodyPr/>
          <a:lstStyle/>
          <a:p>
            <a:r>
              <a:rPr lang="en-US" altLang="en-US" sz="2800" dirty="0" smtClean="0"/>
              <a:t>Once incident cases are identified, need a random sample of the baseline cohort</a:t>
            </a:r>
          </a:p>
          <a:p>
            <a:endParaRPr lang="en-US" altLang="en-US" sz="1000" dirty="0" smtClean="0"/>
          </a:p>
          <a:p>
            <a:r>
              <a:rPr lang="en-US" altLang="en-US" sz="2800" dirty="0" smtClean="0"/>
              <a:t>Exclude prevalent cases at baseline</a:t>
            </a:r>
          </a:p>
          <a:p>
            <a:endParaRPr lang="en-US" altLang="en-US" sz="1000" dirty="0" smtClean="0"/>
          </a:p>
          <a:p>
            <a:r>
              <a:rPr lang="en-US" altLang="en-US" sz="2800" dirty="0" smtClean="0"/>
              <a:t>Take random sample of all other participants</a:t>
            </a:r>
          </a:p>
          <a:p>
            <a:endParaRPr lang="en-US" altLang="en-US" sz="1000" dirty="0" smtClean="0"/>
          </a:p>
          <a:p>
            <a:r>
              <a:rPr lang="en-US" altLang="en-US" sz="2800" dirty="0" smtClean="0"/>
              <a:t>Stata command for random sample:</a:t>
            </a:r>
          </a:p>
          <a:p>
            <a:pPr lvl="1">
              <a:buFontTx/>
              <a:buChar char="•"/>
            </a:pPr>
            <a:r>
              <a:rPr lang="en-US" altLang="en-US" sz="2400" dirty="0" smtClean="0"/>
              <a:t>Sample #, count</a:t>
            </a:r>
          </a:p>
          <a:p>
            <a:pPr lvl="1">
              <a:buFontTx/>
              <a:buChar char="•"/>
            </a:pPr>
            <a:endParaRPr lang="en-US" altLang="en-US" sz="1000" dirty="0" smtClean="0"/>
          </a:p>
          <a:p>
            <a:r>
              <a:rPr lang="en-US" altLang="en-US" sz="2800" dirty="0" smtClean="0"/>
              <a:t>For example, to obtain a sample of 200</a:t>
            </a:r>
          </a:p>
          <a:p>
            <a:pPr lvl="1">
              <a:buFontTx/>
              <a:buChar char="•"/>
            </a:pPr>
            <a:r>
              <a:rPr lang="en-US" altLang="en-US" sz="2400" dirty="0" smtClean="0"/>
              <a:t>Sample 200, count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533400" y="-76200"/>
            <a:ext cx="8229600" cy="1143000"/>
          </a:xfrm>
        </p:spPr>
        <p:txBody>
          <a:bodyPr/>
          <a:lstStyle/>
          <a:p>
            <a:r>
              <a:rPr lang="en-US" altLang="en-US" sz="4000" b="1" dirty="0" smtClean="0"/>
              <a:t>Case-cohort design and hazard ratio</a:t>
            </a:r>
          </a:p>
        </p:txBody>
      </p:sp>
      <p:sp>
        <p:nvSpPr>
          <p:cNvPr id="84994" name="Rectangle 3"/>
          <p:cNvSpPr>
            <a:spLocks noGrp="1" noChangeArrowheads="1"/>
          </p:cNvSpPr>
          <p:nvPr>
            <p:ph type="body" idx="1"/>
          </p:nvPr>
        </p:nvSpPr>
        <p:spPr>
          <a:xfrm>
            <a:off x="152400" y="914400"/>
            <a:ext cx="9067800" cy="3733800"/>
          </a:xfrm>
        </p:spPr>
        <p:txBody>
          <a:bodyPr/>
          <a:lstStyle/>
          <a:p>
            <a:pPr>
              <a:buFontTx/>
              <a:buNone/>
            </a:pPr>
            <a:r>
              <a:rPr lang="en-US" altLang="en-US" u="sng" dirty="0" smtClean="0"/>
              <a:t>For completeness, it is important to note:</a:t>
            </a:r>
          </a:p>
          <a:p>
            <a:r>
              <a:rPr lang="en-US" altLang="en-US" dirty="0" smtClean="0"/>
              <a:t>Case-cohort design can also provide an estimate of the hazard ratio</a:t>
            </a:r>
          </a:p>
          <a:p>
            <a:endParaRPr lang="en-US" altLang="en-US" sz="800" dirty="0" smtClean="0"/>
          </a:p>
          <a:p>
            <a:r>
              <a:rPr lang="en-US" altLang="en-US" dirty="0" smtClean="0"/>
              <a:t>Estimate of HR can even be done with unequal follow-up times – a more typical setting</a:t>
            </a:r>
          </a:p>
          <a:p>
            <a:endParaRPr lang="en-US" altLang="en-US" sz="800" dirty="0" smtClean="0"/>
          </a:p>
          <a:p>
            <a:r>
              <a:rPr lang="en-US" altLang="en-US" dirty="0" smtClean="0"/>
              <a:t>Requires statistical regression models to estimate (e.g., modified form of proportional hazards model)</a:t>
            </a:r>
          </a:p>
          <a:p>
            <a:pPr lvl="1"/>
            <a:r>
              <a:rPr lang="en-US" altLang="en-US" dirty="0" smtClean="0"/>
              <a:t>We won’t derive the proof</a:t>
            </a:r>
          </a:p>
          <a:p>
            <a:pPr lvl="1"/>
            <a:endParaRPr lang="en-US" altLang="en-US" sz="800" dirty="0" smtClean="0"/>
          </a:p>
          <a:p>
            <a:r>
              <a:rPr lang="en-US" altLang="en-US" dirty="0" smtClean="0"/>
              <a:t>HR now the most common measure of association derived from case-cohort studies</a:t>
            </a:r>
          </a:p>
          <a:p>
            <a:endParaRPr lang="en-US" alt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55" y="-228600"/>
            <a:ext cx="8797945" cy="1143000"/>
          </a:xfrm>
        </p:spPr>
        <p:txBody>
          <a:bodyPr/>
          <a:lstStyle/>
          <a:p>
            <a:r>
              <a:rPr lang="en-US" sz="3400" b="1" dirty="0" smtClean="0"/>
              <a:t>Example:  Case-Cohort Design &amp; Risk Ratio</a:t>
            </a:r>
            <a:endParaRPr lang="en-US" sz="3400" b="1" dirty="0"/>
          </a:p>
        </p:txBody>
      </p:sp>
      <p:sp>
        <p:nvSpPr>
          <p:cNvPr id="3" name="Content Placeholder 2"/>
          <p:cNvSpPr>
            <a:spLocks noGrp="1"/>
          </p:cNvSpPr>
          <p:nvPr>
            <p:ph idx="1"/>
          </p:nvPr>
        </p:nvSpPr>
        <p:spPr>
          <a:xfrm>
            <a:off x="76200" y="829270"/>
            <a:ext cx="8991600" cy="5038130"/>
          </a:xfrm>
        </p:spPr>
        <p:txBody>
          <a:bodyPr/>
          <a:lstStyle/>
          <a:p>
            <a:r>
              <a:rPr lang="en-US" sz="2800" dirty="0" smtClean="0"/>
              <a:t>Question: Relationship between EKG pattern and death</a:t>
            </a:r>
          </a:p>
          <a:p>
            <a:r>
              <a:rPr lang="en-US" sz="2800" dirty="0" smtClean="0"/>
              <a:t>Study base:  Cohort of Dutch civil servants assembled and examined in 1953. All had EKGs. </a:t>
            </a:r>
          </a:p>
          <a:p>
            <a:pPr lvl="1"/>
            <a:r>
              <a:rPr lang="en-US" sz="2400" dirty="0" smtClean="0"/>
              <a:t>Cases:  all deaths; Controls: random sample of cohort at time 0. </a:t>
            </a:r>
          </a:p>
          <a:p>
            <a:r>
              <a:rPr lang="en-US" sz="2800" dirty="0" smtClean="0"/>
              <a:t>Exposure:  Type of ST segment elevation on EKG.  Required tedious manual interpretation of EKG.  </a:t>
            </a:r>
          </a:p>
          <a:p>
            <a:pPr lvl="1"/>
            <a:r>
              <a:rPr lang="en-US" sz="2400" dirty="0" smtClean="0"/>
              <a:t>Case-cohort design required fewer EKG interpretations; saved $</a:t>
            </a:r>
          </a:p>
          <a:p>
            <a:r>
              <a:rPr lang="en-US" sz="2800" dirty="0" smtClean="0"/>
              <a:t>Outcome: All-cause mortality by 15 years</a:t>
            </a:r>
          </a:p>
          <a:p>
            <a:r>
              <a:rPr lang="en-US" sz="2800" dirty="0" smtClean="0"/>
              <a:t>Analysis:  multivariable logistic regression, which yielded odds ratios which were estimates of risk ratios:</a:t>
            </a:r>
          </a:p>
          <a:p>
            <a:pPr lvl="1"/>
            <a:r>
              <a:rPr lang="en-US" sz="2400" dirty="0" smtClean="0"/>
              <a:t>In women, risk ratio for 15 year all-cause mortality was 0.5 (95% CI 0.2-1.0) comparing elevated with isoelectric ST elevation.</a:t>
            </a:r>
          </a:p>
          <a:p>
            <a:pPr marL="0" indent="0">
              <a:buNone/>
            </a:pPr>
            <a:endParaRPr lang="en-US" sz="2800" dirty="0"/>
          </a:p>
        </p:txBody>
      </p:sp>
      <p:sp>
        <p:nvSpPr>
          <p:cNvPr id="4" name="TextBox 3"/>
          <p:cNvSpPr txBox="1"/>
          <p:nvPr/>
        </p:nvSpPr>
        <p:spPr>
          <a:xfrm>
            <a:off x="5655853" y="6396335"/>
            <a:ext cx="3371436" cy="461665"/>
          </a:xfrm>
          <a:prstGeom prst="rect">
            <a:avLst/>
          </a:prstGeom>
          <a:noFill/>
        </p:spPr>
        <p:txBody>
          <a:bodyPr wrap="none" rtlCol="0">
            <a:spAutoFit/>
          </a:bodyPr>
          <a:lstStyle/>
          <a:p>
            <a:r>
              <a:rPr lang="en-US" dirty="0" smtClean="0"/>
              <a:t>Schouten et al. </a:t>
            </a:r>
            <a:r>
              <a:rPr lang="en-US" i="1" dirty="0" smtClean="0"/>
              <a:t>BMJ</a:t>
            </a:r>
            <a:r>
              <a:rPr lang="en-US" dirty="0" smtClean="0"/>
              <a:t> 1992</a:t>
            </a:r>
            <a:endParaRPr lang="en-US" dirty="0"/>
          </a:p>
        </p:txBody>
      </p:sp>
    </p:spTree>
    <p:extLst>
      <p:ext uri="{BB962C8B-B14F-4D97-AF65-F5344CB8AC3E}">
        <p14:creationId xmlns:p14="http://schemas.microsoft.com/office/powerpoint/2010/main" val="3487469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3"/>
          <p:cNvSpPr>
            <a:spLocks noGrp="1" noChangeArrowheads="1"/>
          </p:cNvSpPr>
          <p:nvPr>
            <p:ph type="body" idx="1"/>
          </p:nvPr>
        </p:nvSpPr>
        <p:spPr>
          <a:xfrm>
            <a:off x="457200" y="1295400"/>
            <a:ext cx="8305800" cy="2057400"/>
          </a:xfrm>
        </p:spPr>
        <p:txBody>
          <a:bodyPr/>
          <a:lstStyle/>
          <a:p>
            <a:pPr>
              <a:buFontTx/>
              <a:buNone/>
            </a:pPr>
            <a:r>
              <a:rPr lang="en-US" altLang="en-US" sz="2200" dirty="0" smtClean="0"/>
              <a:t>The present study is a case-cohort study nested within the prospective design of MrOS.  Men without sufficient serum for vitamin D assays were excluded from all analyses. Of the </a:t>
            </a:r>
            <a:r>
              <a:rPr lang="en-US" altLang="en-US" sz="2200" dirty="0" smtClean="0">
                <a:solidFill>
                  <a:srgbClr val="FF0000"/>
                </a:solidFill>
              </a:rPr>
              <a:t>5,908</a:t>
            </a:r>
            <a:r>
              <a:rPr lang="en-US" altLang="en-US" sz="2200" dirty="0" smtClean="0"/>
              <a:t> eligible participants, we randomly selected </a:t>
            </a:r>
            <a:r>
              <a:rPr lang="en-US" altLang="en-US" sz="2200" dirty="0" smtClean="0">
                <a:solidFill>
                  <a:srgbClr val="FF0000"/>
                </a:solidFill>
              </a:rPr>
              <a:t>1608 </a:t>
            </a:r>
            <a:r>
              <a:rPr lang="en-US" altLang="en-US" sz="2200" dirty="0" smtClean="0"/>
              <a:t>men to serve as the sub-cohort. In this subcohort, two participants were excluded: one participant with insufficient serum, and another who had 25(OH) vitamin D levels &gt;3 SD above the mean (75.6 ng/ml). The resulting 1606 men constituted the subcohort for this study. </a:t>
            </a:r>
          </a:p>
          <a:p>
            <a:pPr>
              <a:buFontTx/>
              <a:buNone/>
            </a:pPr>
            <a:endParaRPr lang="en-US" altLang="en-US" sz="2200" dirty="0" smtClean="0"/>
          </a:p>
          <a:p>
            <a:pPr>
              <a:buFontTx/>
              <a:buNone/>
            </a:pPr>
            <a:r>
              <a:rPr lang="en-US" altLang="en-US" sz="2200" dirty="0" smtClean="0"/>
              <a:t>We observed </a:t>
            </a:r>
            <a:r>
              <a:rPr lang="en-US" altLang="en-US" sz="2200" dirty="0" smtClean="0">
                <a:solidFill>
                  <a:srgbClr val="FF0000"/>
                </a:solidFill>
              </a:rPr>
              <a:t>435 </a:t>
            </a:r>
            <a:r>
              <a:rPr lang="en-US" altLang="en-US" sz="2200" dirty="0" smtClean="0"/>
              <a:t>incident non spine fracture cases (including 81 hip fractures) in the entire cohort over the 5.3 years of follow-up. </a:t>
            </a:r>
            <a:r>
              <a:rPr lang="en-US" altLang="en-US" sz="2200" b="1" dirty="0" smtClean="0"/>
              <a:t>Among these cases, 112 individuals were also sampled within the subcohort.</a:t>
            </a:r>
            <a:r>
              <a:rPr lang="en-US" altLang="en-US" sz="2200" dirty="0" smtClean="0"/>
              <a:t> </a:t>
            </a:r>
          </a:p>
        </p:txBody>
      </p:sp>
      <p:sp>
        <p:nvSpPr>
          <p:cNvPr id="87042" name="Rectangle 4"/>
          <p:cNvSpPr>
            <a:spLocks noChangeArrowheads="1"/>
          </p:cNvSpPr>
          <p:nvPr/>
        </p:nvSpPr>
        <p:spPr bwMode="auto">
          <a:xfrm>
            <a:off x="457200" y="228600"/>
            <a:ext cx="8153400" cy="1143000"/>
          </a:xfrm>
          <a:prstGeom prst="rect">
            <a:avLst/>
          </a:prstGeom>
          <a:noFill/>
          <a:ln w="9525">
            <a:noFill/>
            <a:miter lim="800000"/>
            <a:headEnd/>
            <a:tailEnd/>
          </a:ln>
        </p:spPr>
        <p:txBody>
          <a:bodyPr anchor="ctr"/>
          <a:lstStyle/>
          <a:p>
            <a:pPr algn="ctr" eaLnBrk="0" hangingPunct="0"/>
            <a:r>
              <a:rPr lang="en-US" altLang="en-US" b="1" dirty="0">
                <a:solidFill>
                  <a:schemeClr val="tx2"/>
                </a:solidFill>
              </a:rPr>
              <a:t>Case-Cohort Study:  Serum 25 Hydroxyvitamin D and </a:t>
            </a:r>
            <a:r>
              <a:rPr lang="en-US" altLang="en-US" b="1" dirty="0" smtClean="0">
                <a:solidFill>
                  <a:schemeClr val="tx2"/>
                </a:solidFill>
              </a:rPr>
              <a:t>Fractures </a:t>
            </a:r>
            <a:r>
              <a:rPr lang="en-US" altLang="en-US" b="1" dirty="0">
                <a:solidFill>
                  <a:schemeClr val="tx2"/>
                </a:solidFill>
              </a:rPr>
              <a:t>in Older Men</a:t>
            </a:r>
          </a:p>
        </p:txBody>
      </p:sp>
      <p:sp>
        <p:nvSpPr>
          <p:cNvPr id="87043" name="Text Box 6"/>
          <p:cNvSpPr txBox="1">
            <a:spLocks noChangeArrowheads="1"/>
          </p:cNvSpPr>
          <p:nvPr/>
        </p:nvSpPr>
        <p:spPr bwMode="auto">
          <a:xfrm>
            <a:off x="5410200" y="6324600"/>
            <a:ext cx="34290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a:t>Cauley et al. </a:t>
            </a:r>
            <a:r>
              <a:rPr lang="en-US" altLang="en-US" sz="1800" i="1" dirty="0"/>
              <a:t>JBMR </a:t>
            </a:r>
            <a:r>
              <a:rPr lang="en-US" altLang="en-US" sz="1800" i="1" dirty="0" smtClean="0"/>
              <a:t> </a:t>
            </a:r>
            <a:r>
              <a:rPr lang="en-US" altLang="en-US" sz="1800" dirty="0" smtClean="0"/>
              <a:t>2009</a:t>
            </a:r>
            <a:endParaRPr lang="en-US" altLang="en-US"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cxnSp>
        <p:nvCxnSpPr>
          <p:cNvPr id="35" name="Straight Connector 34"/>
          <p:cNvCxnSpPr/>
          <p:nvPr/>
        </p:nvCxnSpPr>
        <p:spPr>
          <a:xfrm flipV="1">
            <a:off x="3276600" y="2057400"/>
            <a:ext cx="3048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9108"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pPr eaLnBrk="0" hangingPunct="0"/>
            <a:r>
              <a:rPr lang="en-US" dirty="0">
                <a:latin typeface="Calibri" pitchFamily="34" charset="0"/>
              </a:rPr>
              <a:t>CE</a:t>
            </a:r>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hape 58"/>
          <p:cNvCxnSpPr>
            <a:stCxn id="56" idx="2"/>
          </p:cNvCxnSpPr>
          <p:nvPr/>
        </p:nvCxnSpPr>
        <p:spPr>
          <a:xfrm rot="16200000" flipH="1">
            <a:off x="4363641" y="1963340"/>
            <a:ext cx="607221" cy="6743702"/>
          </a:xfrm>
          <a:prstGeom prst="bentConnector2">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066800" y="3276600"/>
            <a:ext cx="457200" cy="1754981"/>
          </a:xfrm>
          <a:prstGeom prst="rect">
            <a:avLst/>
          </a:prstGeom>
          <a:solidFill>
            <a:srgbClr val="FF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cxnSp>
        <p:nvCxnSpPr>
          <p:cNvPr id="62" name="Straight Arrow Connector 61"/>
          <p:cNvCxnSpPr/>
          <p:nvPr/>
        </p:nvCxnSpPr>
        <p:spPr>
          <a:xfrm>
            <a:off x="1295400" y="62484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120" name="TextBox 75"/>
          <p:cNvSpPr txBox="1">
            <a:spLocks noChangeArrowheads="1"/>
          </p:cNvSpPr>
          <p:nvPr/>
        </p:nvSpPr>
        <p:spPr bwMode="auto">
          <a:xfrm>
            <a:off x="3733800" y="6324600"/>
            <a:ext cx="649288" cy="369887"/>
          </a:xfrm>
          <a:prstGeom prst="rect">
            <a:avLst/>
          </a:prstGeom>
          <a:noFill/>
          <a:ln w="9525">
            <a:noFill/>
            <a:miter lim="800000"/>
            <a:headEnd/>
            <a:tailEnd/>
          </a:ln>
        </p:spPr>
        <p:txBody>
          <a:bodyPr wrap="none">
            <a:spAutoFit/>
          </a:bodyPr>
          <a:lstStyle/>
          <a:p>
            <a:pPr eaLnBrk="0" hangingPunct="0"/>
            <a:r>
              <a:rPr lang="en-US" dirty="0">
                <a:latin typeface="Calibri" pitchFamily="34" charset="0"/>
              </a:rPr>
              <a:t>Time</a:t>
            </a:r>
          </a:p>
        </p:txBody>
      </p:sp>
      <p:sp>
        <p:nvSpPr>
          <p:cNvPr id="89121" name="Text Box 3"/>
          <p:cNvSpPr txBox="1">
            <a:spLocks noChangeArrowheads="1"/>
          </p:cNvSpPr>
          <p:nvPr/>
        </p:nvSpPr>
        <p:spPr bwMode="auto">
          <a:xfrm>
            <a:off x="201270" y="152400"/>
            <a:ext cx="8866530" cy="646331"/>
          </a:xfrm>
          <a:prstGeom prst="rect">
            <a:avLst/>
          </a:prstGeom>
          <a:noFill/>
          <a:ln w="9525">
            <a:noFill/>
            <a:miter lim="800000"/>
            <a:headEnd/>
            <a:tailEnd/>
          </a:ln>
        </p:spPr>
        <p:txBody>
          <a:bodyPr wrap="none">
            <a:spAutoFit/>
          </a:bodyPr>
          <a:lstStyle/>
          <a:p>
            <a:pPr eaLnBrk="0" hangingPunct="0"/>
            <a:r>
              <a:rPr lang="en-US" altLang="en-US" sz="3600" b="1" dirty="0"/>
              <a:t>Case-cohort </a:t>
            </a:r>
            <a:r>
              <a:rPr lang="en-US" altLang="en-US" sz="3600" b="1" dirty="0" smtClean="0"/>
              <a:t>sampling within </a:t>
            </a:r>
            <a:r>
              <a:rPr lang="en-US" altLang="en-US" sz="3600" b="1" dirty="0"/>
              <a:t>MrOS Cohort </a:t>
            </a:r>
            <a:endParaRPr lang="en-US" altLang="en-US" sz="3200" b="1" dirty="0"/>
          </a:p>
        </p:txBody>
      </p:sp>
      <p:sp>
        <p:nvSpPr>
          <p:cNvPr id="89122" name="Text Box 4"/>
          <p:cNvSpPr txBox="1">
            <a:spLocks noChangeArrowheads="1"/>
          </p:cNvSpPr>
          <p:nvPr/>
        </p:nvSpPr>
        <p:spPr bwMode="auto">
          <a:xfrm>
            <a:off x="0" y="990600"/>
            <a:ext cx="4379913" cy="457200"/>
          </a:xfrm>
          <a:prstGeom prst="rect">
            <a:avLst/>
          </a:prstGeom>
          <a:noFill/>
          <a:ln w="9525">
            <a:noFill/>
            <a:miter lim="800000"/>
            <a:headEnd/>
            <a:tailEnd/>
          </a:ln>
        </p:spPr>
        <p:txBody>
          <a:bodyPr wrap="none">
            <a:spAutoFit/>
          </a:bodyPr>
          <a:lstStyle/>
          <a:p>
            <a:pPr eaLnBrk="0" hangingPunct="0"/>
            <a:r>
              <a:rPr lang="en-US" altLang="en-US" b="1" dirty="0"/>
              <a:t>Cohort baseline = 5,908 subjects</a:t>
            </a:r>
          </a:p>
        </p:txBody>
      </p:sp>
      <p:sp>
        <p:nvSpPr>
          <p:cNvPr id="89123" name="Line 5"/>
          <p:cNvSpPr>
            <a:spLocks noChangeShapeType="1"/>
          </p:cNvSpPr>
          <p:nvPr/>
        </p:nvSpPr>
        <p:spPr bwMode="auto">
          <a:xfrm>
            <a:off x="1219200" y="1447800"/>
            <a:ext cx="0" cy="457200"/>
          </a:xfrm>
          <a:prstGeom prst="line">
            <a:avLst/>
          </a:prstGeom>
          <a:noFill/>
          <a:ln w="9525">
            <a:solidFill>
              <a:schemeClr val="tx1"/>
            </a:solidFill>
            <a:round/>
            <a:headEnd/>
            <a:tailEnd type="triangle" w="med" len="med"/>
          </a:ln>
        </p:spPr>
        <p:txBody>
          <a:bodyPr/>
          <a:lstStyle/>
          <a:p>
            <a:endParaRPr lang="en-US" dirty="0"/>
          </a:p>
        </p:txBody>
      </p:sp>
      <p:sp>
        <p:nvSpPr>
          <p:cNvPr id="45" name="Text Box 7"/>
          <p:cNvSpPr txBox="1">
            <a:spLocks noChangeArrowheads="1"/>
          </p:cNvSpPr>
          <p:nvPr/>
        </p:nvSpPr>
        <p:spPr bwMode="auto">
          <a:xfrm>
            <a:off x="7086600" y="2438400"/>
            <a:ext cx="1905000" cy="1323975"/>
          </a:xfrm>
          <a:prstGeom prst="rect">
            <a:avLst/>
          </a:prstGeom>
          <a:noFill/>
          <a:ln w="9525">
            <a:noFill/>
            <a:miter lim="800000"/>
            <a:headEnd/>
            <a:tailEnd/>
          </a:ln>
        </p:spPr>
        <p:txBody>
          <a:bodyPr>
            <a:spAutoFit/>
          </a:bodyPr>
          <a:lstStyle/>
          <a:p>
            <a:pPr algn="r" eaLnBrk="0" hangingPunct="0"/>
            <a:r>
              <a:rPr lang="en-US" altLang="en-US" sz="2000" b="1" dirty="0"/>
              <a:t>435 incident</a:t>
            </a:r>
          </a:p>
          <a:p>
            <a:pPr algn="r" eaLnBrk="0" hangingPunct="0"/>
            <a:r>
              <a:rPr lang="en-US" altLang="en-US" sz="2000" b="1" dirty="0"/>
              <a:t>cases of </a:t>
            </a:r>
          </a:p>
          <a:p>
            <a:pPr algn="r" eaLnBrk="0" hangingPunct="0"/>
            <a:r>
              <a:rPr lang="en-US" altLang="en-US" sz="2000" b="1" dirty="0"/>
              <a:t>non-spine fracture</a:t>
            </a:r>
          </a:p>
        </p:txBody>
      </p:sp>
      <p:sp>
        <p:nvSpPr>
          <p:cNvPr id="46" name="Text Box 6"/>
          <p:cNvSpPr txBox="1">
            <a:spLocks noChangeArrowheads="1"/>
          </p:cNvSpPr>
          <p:nvPr/>
        </p:nvSpPr>
        <p:spPr bwMode="auto">
          <a:xfrm>
            <a:off x="7696200" y="4538008"/>
            <a:ext cx="1295400" cy="1938992"/>
          </a:xfrm>
          <a:prstGeom prst="rect">
            <a:avLst/>
          </a:prstGeom>
          <a:noFill/>
          <a:ln w="9525">
            <a:noFill/>
            <a:miter lim="800000"/>
            <a:headEnd/>
            <a:tailEnd/>
          </a:ln>
        </p:spPr>
        <p:txBody>
          <a:bodyPr wrap="square">
            <a:spAutoFit/>
          </a:bodyPr>
          <a:lstStyle/>
          <a:p>
            <a:pPr algn="r" eaLnBrk="0" hangingPunct="0"/>
            <a:r>
              <a:rPr lang="en-US" altLang="en-US" sz="2000" b="1" dirty="0"/>
              <a:t>1608 men</a:t>
            </a:r>
          </a:p>
          <a:p>
            <a:pPr algn="r" eaLnBrk="0" hangingPunct="0"/>
            <a:r>
              <a:rPr lang="en-US" altLang="en-US" sz="2000" b="1" dirty="0"/>
              <a:t>randomly </a:t>
            </a:r>
          </a:p>
          <a:p>
            <a:pPr algn="r" eaLnBrk="0" hangingPunct="0"/>
            <a:r>
              <a:rPr lang="en-US" altLang="en-US" sz="2000" b="1" dirty="0"/>
              <a:t>sampled      for </a:t>
            </a:r>
          </a:p>
          <a:p>
            <a:pPr algn="r" eaLnBrk="0" hangingPunct="0"/>
            <a:r>
              <a:rPr lang="nl-NL" altLang="en-US" sz="2000" b="1" dirty="0"/>
              <a:t>blood tests</a:t>
            </a:r>
            <a:endParaRPr lang="en-US" altLang="en-US" sz="2000" b="1" dirty="0"/>
          </a:p>
        </p:txBody>
      </p:sp>
      <p:sp>
        <p:nvSpPr>
          <p:cNvPr id="47" name="Text Box 8"/>
          <p:cNvSpPr txBox="1">
            <a:spLocks noChangeArrowheads="1"/>
          </p:cNvSpPr>
          <p:nvPr/>
        </p:nvSpPr>
        <p:spPr bwMode="auto">
          <a:xfrm>
            <a:off x="1752600" y="4419600"/>
            <a:ext cx="4572000" cy="461963"/>
          </a:xfrm>
          <a:prstGeom prst="rect">
            <a:avLst/>
          </a:prstGeom>
          <a:noFill/>
          <a:ln w="9525">
            <a:noFill/>
            <a:miter lim="800000"/>
            <a:headEnd/>
            <a:tailEnd/>
          </a:ln>
        </p:spPr>
        <p:txBody>
          <a:bodyPr>
            <a:spAutoFit/>
          </a:bodyPr>
          <a:lstStyle/>
          <a:p>
            <a:pPr eaLnBrk="0" hangingPunct="0">
              <a:spcBef>
                <a:spcPct val="50000"/>
              </a:spcBef>
            </a:pPr>
            <a:r>
              <a:rPr lang="en-US" altLang="en-US" dirty="0"/>
              <a:t>Assays on 1608+435-112 = 1931</a:t>
            </a:r>
          </a:p>
        </p:txBody>
      </p:sp>
      <p:sp>
        <p:nvSpPr>
          <p:cNvPr id="48" name="Text Box 8"/>
          <p:cNvSpPr txBox="1">
            <a:spLocks noChangeArrowheads="1"/>
          </p:cNvSpPr>
          <p:nvPr/>
        </p:nvSpPr>
        <p:spPr bwMode="auto">
          <a:xfrm>
            <a:off x="1752600" y="3962400"/>
            <a:ext cx="4572000" cy="461963"/>
          </a:xfrm>
          <a:prstGeom prst="rect">
            <a:avLst/>
          </a:prstGeom>
          <a:noFill/>
          <a:ln w="9525">
            <a:noFill/>
            <a:miter lim="800000"/>
            <a:headEnd/>
            <a:tailEnd/>
          </a:ln>
        </p:spPr>
        <p:txBody>
          <a:bodyPr>
            <a:spAutoFit/>
          </a:bodyPr>
          <a:lstStyle/>
          <a:p>
            <a:pPr eaLnBrk="0" hangingPunct="0">
              <a:spcBef>
                <a:spcPct val="50000"/>
              </a:spcBef>
            </a:pPr>
            <a:r>
              <a:rPr lang="en-US" altLang="en-US" dirty="0"/>
              <a:t>112 of 435 cases included in 1608</a:t>
            </a:r>
          </a:p>
        </p:txBody>
      </p:sp>
      <p:sp>
        <p:nvSpPr>
          <p:cNvPr id="51" name="Text Box 8"/>
          <p:cNvSpPr txBox="1">
            <a:spLocks noChangeArrowheads="1"/>
          </p:cNvSpPr>
          <p:nvPr/>
        </p:nvSpPr>
        <p:spPr bwMode="auto">
          <a:xfrm>
            <a:off x="1752600" y="4800600"/>
            <a:ext cx="4572000" cy="461963"/>
          </a:xfrm>
          <a:prstGeom prst="rect">
            <a:avLst/>
          </a:prstGeom>
          <a:noFill/>
          <a:ln w="9525">
            <a:noFill/>
            <a:miter lim="800000"/>
            <a:headEnd/>
            <a:tailEnd/>
          </a:ln>
        </p:spPr>
        <p:txBody>
          <a:bodyPr>
            <a:spAutoFit/>
          </a:bodyPr>
          <a:lstStyle/>
          <a:p>
            <a:pPr eaLnBrk="0" hangingPunct="0">
              <a:spcBef>
                <a:spcPct val="50000"/>
              </a:spcBef>
            </a:pPr>
            <a:r>
              <a:rPr lang="en-US" altLang="en-US" dirty="0"/>
              <a:t>Efficient!</a:t>
            </a:r>
          </a:p>
        </p:txBody>
      </p:sp>
      <p:sp>
        <p:nvSpPr>
          <p:cNvPr id="44" name="Rectangle 43"/>
          <p:cNvSpPr/>
          <p:nvPr/>
        </p:nvSpPr>
        <p:spPr>
          <a:xfrm>
            <a:off x="73152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sp>
        <p:nvSpPr>
          <p:cNvPr id="49" name="Rectangle 48"/>
          <p:cNvSpPr>
            <a:spLocks noChangeArrowheads="1"/>
          </p:cNvSpPr>
          <p:nvPr/>
        </p:nvSpPr>
        <p:spPr bwMode="auto">
          <a:xfrm>
            <a:off x="1066800" y="35052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1136074921"/>
              </p:ext>
            </p:extLst>
          </p:nvPr>
        </p:nvGraphicFramePr>
        <p:xfrm>
          <a:off x="8337550" y="933816"/>
          <a:ext cx="546677" cy="1148022"/>
        </p:xfrm>
        <a:graphic>
          <a:graphicData uri="http://schemas.openxmlformats.org/presentationml/2006/ole">
            <mc:AlternateContent xmlns:mc="http://schemas.openxmlformats.org/markup-compatibility/2006">
              <mc:Choice xmlns:v="urn:schemas-microsoft-com:vml" Requires="v">
                <p:oleObj spid="_x0000_s111791" name="Equation" r:id="rId4" imgW="253800" imgH="533160" progId="Equation.3">
                  <p:embed/>
                </p:oleObj>
              </mc:Choice>
              <mc:Fallback>
                <p:oleObj name="Equation" r:id="rId4" imgW="253800" imgH="533160" progId="Equation.3">
                  <p:embed/>
                  <p:pic>
                    <p:nvPicPr>
                      <p:cNvPr id="0" name=""/>
                      <p:cNvPicPr/>
                      <p:nvPr/>
                    </p:nvPicPr>
                    <p:blipFill>
                      <a:blip r:embed="rId5"/>
                      <a:stretch>
                        <a:fillRect/>
                      </a:stretch>
                    </p:blipFill>
                    <p:spPr>
                      <a:xfrm>
                        <a:off x="8337550" y="933816"/>
                        <a:ext cx="546677" cy="1148022"/>
                      </a:xfrm>
                      <a:prstGeom prst="rect">
                        <a:avLst/>
                      </a:prstGeom>
                    </p:spPr>
                  </p:pic>
                </p:oleObj>
              </mc:Fallback>
            </mc:AlternateContent>
          </a:graphicData>
        </a:graphic>
      </p:graphicFrame>
      <p:cxnSp>
        <p:nvCxnSpPr>
          <p:cNvPr id="41" name="Straight Arrow Connector 40"/>
          <p:cNvCxnSpPr/>
          <p:nvPr/>
        </p:nvCxnSpPr>
        <p:spPr bwMode="auto">
          <a:xfrm>
            <a:off x="7924800" y="1495933"/>
            <a:ext cx="412750" cy="1189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43" name="Object 42"/>
          <p:cNvGraphicFramePr>
            <a:graphicFrameLocks noChangeAspect="1"/>
          </p:cNvGraphicFramePr>
          <p:nvPr>
            <p:extLst>
              <p:ext uri="{D42A27DB-BD31-4B8C-83A1-F6EECF244321}">
                <p14:modId xmlns:p14="http://schemas.microsoft.com/office/powerpoint/2010/main" val="4173931234"/>
              </p:ext>
            </p:extLst>
          </p:nvPr>
        </p:nvGraphicFramePr>
        <p:xfrm>
          <a:off x="241300" y="2438400"/>
          <a:ext cx="673100" cy="1144270"/>
        </p:xfrm>
        <a:graphic>
          <a:graphicData uri="http://schemas.openxmlformats.org/presentationml/2006/ole">
            <mc:AlternateContent xmlns:mc="http://schemas.openxmlformats.org/markup-compatibility/2006">
              <mc:Choice xmlns:v="urn:schemas-microsoft-com:vml" Requires="v">
                <p:oleObj spid="_x0000_s111792" name="Equation" r:id="rId6" imgW="253800" imgH="431640" progId="Equation.3">
                  <p:embed/>
                </p:oleObj>
              </mc:Choice>
              <mc:Fallback>
                <p:oleObj name="Equation" r:id="rId6" imgW="253800" imgH="431640" progId="Equation.3">
                  <p:embed/>
                  <p:pic>
                    <p:nvPicPr>
                      <p:cNvPr id="0" name=""/>
                      <p:cNvPicPr/>
                      <p:nvPr/>
                    </p:nvPicPr>
                    <p:blipFill>
                      <a:blip r:embed="rId7"/>
                      <a:stretch>
                        <a:fillRect/>
                      </a:stretch>
                    </p:blipFill>
                    <p:spPr>
                      <a:xfrm>
                        <a:off x="241300" y="2438400"/>
                        <a:ext cx="673100" cy="1144270"/>
                      </a:xfrm>
                      <a:prstGeom prst="rect">
                        <a:avLst/>
                      </a:prstGeom>
                    </p:spPr>
                  </p:pic>
                </p:oleObj>
              </mc:Fallback>
            </mc:AlternateContent>
          </a:graphicData>
        </a:graphic>
      </p:graphicFrame>
      <p:cxnSp>
        <p:nvCxnSpPr>
          <p:cNvPr id="50" name="Straight Arrow Connector 49"/>
          <p:cNvCxnSpPr/>
          <p:nvPr/>
        </p:nvCxnSpPr>
        <p:spPr bwMode="auto">
          <a:xfrm flipH="1" flipV="1">
            <a:off x="805441" y="3657600"/>
            <a:ext cx="261359" cy="45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0" y="228600"/>
            <a:ext cx="9296400" cy="1143000"/>
          </a:xfrm>
        </p:spPr>
        <p:txBody>
          <a:bodyPr/>
          <a:lstStyle/>
          <a:p>
            <a:r>
              <a:rPr lang="en-US" altLang="en-US" sz="2600" b="1" dirty="0" smtClean="0"/>
              <a:t>Serum 25 Hydroxyvitamin D and Fractures in Older Men:  Results</a:t>
            </a:r>
          </a:p>
        </p:txBody>
      </p:sp>
      <p:sp>
        <p:nvSpPr>
          <p:cNvPr id="91138" name="Rectangle 3"/>
          <p:cNvSpPr>
            <a:spLocks noGrp="1" noChangeArrowheads="1"/>
          </p:cNvSpPr>
          <p:nvPr>
            <p:ph type="body" idx="1"/>
          </p:nvPr>
        </p:nvSpPr>
        <p:spPr/>
        <p:txBody>
          <a:bodyPr/>
          <a:lstStyle/>
          <a:p>
            <a:pPr>
              <a:lnSpc>
                <a:spcPct val="90000"/>
              </a:lnSpc>
              <a:buFontTx/>
              <a:buNone/>
            </a:pPr>
            <a:r>
              <a:rPr lang="en-US" altLang="en-US" sz="2400" dirty="0" smtClean="0"/>
              <a:t>ABSTRACT </a:t>
            </a:r>
          </a:p>
          <a:p>
            <a:pPr>
              <a:lnSpc>
                <a:spcPct val="90000"/>
              </a:lnSpc>
              <a:buFontTx/>
              <a:buNone/>
            </a:pPr>
            <a:r>
              <a:rPr lang="en-US" altLang="en-US" sz="2400" dirty="0" smtClean="0"/>
              <a:t>To test the hypothesis that low serum 25-hydroxyvitamin D [(25(OH) vitamin D] levels are associated with an increased risk of fracture we performed a </a:t>
            </a:r>
            <a:r>
              <a:rPr lang="en-US" altLang="en-US" sz="2400" b="1" dirty="0" smtClean="0">
                <a:solidFill>
                  <a:srgbClr val="FF0000"/>
                </a:solidFill>
              </a:rPr>
              <a:t>case-cohort study</a:t>
            </a:r>
            <a:r>
              <a:rPr lang="en-US" altLang="en-US" sz="2400" dirty="0" smtClean="0"/>
              <a:t> of 435 men with incident non-spine fractures including 81 hip fractures and a random subcohort of 1608 men; average follow-up time 5.3 years.  Serum 25(OH) vitamin D2 and D3 were measured on baseline sera… Modified Cox proportional hazards models were used to estimate the </a:t>
            </a:r>
            <a:r>
              <a:rPr lang="en-US" altLang="en-US" sz="2400" b="1" dirty="0" smtClean="0">
                <a:solidFill>
                  <a:srgbClr val="FF0000"/>
                </a:solidFill>
              </a:rPr>
              <a:t>hazard ratio (HR)</a:t>
            </a:r>
            <a:r>
              <a:rPr lang="en-US" altLang="en-US" sz="2400" dirty="0" smtClean="0"/>
              <a:t> of fracture with 95% confidence intervals. …</a:t>
            </a:r>
          </a:p>
        </p:txBody>
      </p:sp>
      <p:sp>
        <p:nvSpPr>
          <p:cNvPr id="91139" name="Text Box 4"/>
          <p:cNvSpPr txBox="1">
            <a:spLocks noChangeArrowheads="1"/>
          </p:cNvSpPr>
          <p:nvPr/>
        </p:nvSpPr>
        <p:spPr bwMode="auto">
          <a:xfrm>
            <a:off x="6248400" y="6234113"/>
            <a:ext cx="34290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a:t>Cauley et al. </a:t>
            </a:r>
            <a:r>
              <a:rPr lang="en-US" altLang="en-US" sz="1800" i="1" dirty="0"/>
              <a:t>JBMR </a:t>
            </a:r>
            <a:r>
              <a:rPr lang="en-US" altLang="en-US" sz="1800" dirty="0" smtClean="0"/>
              <a:t>2010</a:t>
            </a:r>
            <a:endParaRPr lang="en-US" altLang="en-US" sz="1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85800" y="228600"/>
            <a:ext cx="7772400" cy="1143000"/>
          </a:xfrm>
        </p:spPr>
        <p:txBody>
          <a:bodyPr/>
          <a:lstStyle/>
          <a:p>
            <a:r>
              <a:rPr lang="en-US" altLang="en-US" sz="3600" b="1" dirty="0" smtClean="0"/>
              <a:t>How to measure disease association in case-control designs?</a:t>
            </a:r>
          </a:p>
        </p:txBody>
      </p:sp>
      <p:sp>
        <p:nvSpPr>
          <p:cNvPr id="62466" name="Rectangle 3"/>
          <p:cNvSpPr>
            <a:spLocks noGrp="1" noChangeArrowheads="1"/>
          </p:cNvSpPr>
          <p:nvPr>
            <p:ph type="body" idx="1"/>
          </p:nvPr>
        </p:nvSpPr>
        <p:spPr>
          <a:xfrm>
            <a:off x="152400" y="1600200"/>
            <a:ext cx="8915400" cy="3505200"/>
          </a:xfrm>
        </p:spPr>
        <p:txBody>
          <a:bodyPr/>
          <a:lstStyle/>
          <a:p>
            <a:r>
              <a:rPr lang="en-US" altLang="en-US" dirty="0" smtClean="0"/>
              <a:t>In cross-sectional or cohort study, we compare the occurrence of disease in exposed vs unexposed</a:t>
            </a:r>
          </a:p>
          <a:p>
            <a:pPr lvl="1"/>
            <a:r>
              <a:rPr lang="en-US" altLang="en-US" dirty="0" smtClean="0"/>
              <a:t>This is the most intuitive approach to evaluating causal/predictive effect of the exposure</a:t>
            </a:r>
          </a:p>
          <a:p>
            <a:pPr lvl="1"/>
            <a:r>
              <a:rPr lang="en-US" altLang="en-US" dirty="0"/>
              <a:t>I</a:t>
            </a:r>
            <a:r>
              <a:rPr lang="en-US" altLang="en-US" dirty="0" smtClean="0"/>
              <a:t>t emphasizes temporality (exposure &gt;&gt;&gt; outcome)</a:t>
            </a:r>
          </a:p>
          <a:p>
            <a:pPr>
              <a:spcBef>
                <a:spcPct val="40000"/>
              </a:spcBef>
            </a:pPr>
            <a:endParaRPr lang="en-US" altLang="en-US" sz="1200" dirty="0" smtClean="0"/>
          </a:p>
          <a:p>
            <a:pPr>
              <a:spcBef>
                <a:spcPct val="40000"/>
              </a:spcBef>
            </a:pPr>
            <a:r>
              <a:rPr lang="en-US" altLang="en-US" dirty="0" smtClean="0"/>
              <a:t>In case-control design, we typically can’t do this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762000" y="-228600"/>
            <a:ext cx="7772400" cy="1143000"/>
          </a:xfrm>
        </p:spPr>
        <p:txBody>
          <a:bodyPr/>
          <a:lstStyle/>
          <a:p>
            <a:r>
              <a:rPr lang="en-US" altLang="en-US" sz="3600" b="1" dirty="0" smtClean="0"/>
              <a:t>Results</a:t>
            </a:r>
          </a:p>
        </p:txBody>
      </p:sp>
      <p:pic>
        <p:nvPicPr>
          <p:cNvPr id="93186" name="Picture 4"/>
          <p:cNvPicPr>
            <a:picLocks noGrp="1" noChangeAspect="1" noChangeArrowheads="1"/>
          </p:cNvPicPr>
          <p:nvPr>
            <p:ph type="body" idx="1"/>
          </p:nvPr>
        </p:nvPicPr>
        <p:blipFill>
          <a:blip r:embed="rId3"/>
          <a:srcRect/>
          <a:stretch>
            <a:fillRect/>
          </a:stretch>
        </p:blipFill>
        <p:spPr>
          <a:xfrm>
            <a:off x="304800" y="685800"/>
            <a:ext cx="8240713" cy="5164137"/>
          </a:xfrm>
        </p:spPr>
      </p:pic>
      <p:sp>
        <p:nvSpPr>
          <p:cNvPr id="2" name="Line Callout 1 1"/>
          <p:cNvSpPr/>
          <p:nvPr/>
        </p:nvSpPr>
        <p:spPr bwMode="auto">
          <a:xfrm>
            <a:off x="7696200" y="4520883"/>
            <a:ext cx="1171074" cy="1143000"/>
          </a:xfrm>
          <a:prstGeom prst="borderCallout1">
            <a:avLst>
              <a:gd name="adj1" fmla="val 18750"/>
              <a:gd name="adj2" fmla="val -8333"/>
              <a:gd name="adj3" fmla="val 44745"/>
              <a:gd name="adj4" fmla="val -3678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rPr>
              <a:t>Clearly </a:t>
            </a:r>
            <a:r>
              <a:rPr lang="en-US" sz="1600" dirty="0" smtClean="0"/>
              <a:t>labelled</a:t>
            </a:r>
            <a:r>
              <a:rPr kumimoji="0" lang="en-US" sz="1600" b="0" i="0" u="none" strike="noStrike" cap="none" normalizeH="0" baseline="0" dirty="0" smtClean="0">
                <a:ln>
                  <a:noFill/>
                </a:ln>
                <a:solidFill>
                  <a:schemeClr val="tx1"/>
                </a:solidFill>
                <a:effectLst/>
              </a:rPr>
              <a:t> reference</a:t>
            </a:r>
            <a:r>
              <a:rPr lang="en-US" sz="1600" dirty="0" smtClean="0"/>
              <a:t> group</a:t>
            </a:r>
            <a:endParaRPr kumimoji="0" lang="en-US" sz="1600" b="0" i="0" u="none" strike="noStrike" cap="none" normalizeH="0" baseline="0" dirty="0" smtClean="0">
              <a:ln>
                <a:noFill/>
              </a:ln>
              <a:solidFill>
                <a:schemeClr val="tx1"/>
              </a:solidFill>
              <a:effectLst/>
            </a:endParaRPr>
          </a:p>
        </p:txBody>
      </p:sp>
      <p:sp>
        <p:nvSpPr>
          <p:cNvPr id="7" name="Oval 6"/>
          <p:cNvSpPr>
            <a:spLocks noChangeArrowheads="1"/>
          </p:cNvSpPr>
          <p:nvPr/>
        </p:nvSpPr>
        <p:spPr bwMode="auto">
          <a:xfrm>
            <a:off x="384048" y="3124200"/>
            <a:ext cx="1905000" cy="381000"/>
          </a:xfrm>
          <a:prstGeom prst="ellipse">
            <a:avLst/>
          </a:prstGeom>
          <a:noFill/>
          <a:ln w="38100" algn="ctr">
            <a:solidFill>
              <a:srgbClr val="FF0000"/>
            </a:solidFill>
            <a:round/>
            <a:headEnd/>
            <a:tailEnd/>
          </a:ln>
        </p:spPr>
        <p:txBody>
          <a:bodyPr/>
          <a:lstStyle/>
          <a:p>
            <a:pPr eaLnBrk="0" hangingPunct="0"/>
            <a:endParaRPr lang="en-US" dirty="0"/>
          </a:p>
        </p:txBody>
      </p:sp>
      <p:sp>
        <p:nvSpPr>
          <p:cNvPr id="3" name="TextBox 2"/>
          <p:cNvSpPr txBox="1"/>
          <p:nvPr/>
        </p:nvSpPr>
        <p:spPr>
          <a:xfrm>
            <a:off x="405063" y="6019800"/>
            <a:ext cx="8486274" cy="707886"/>
          </a:xfrm>
          <a:prstGeom prst="rect">
            <a:avLst/>
          </a:prstGeom>
          <a:noFill/>
        </p:spPr>
        <p:txBody>
          <a:bodyPr wrap="square" rtlCol="0">
            <a:spAutoFit/>
          </a:bodyPr>
          <a:lstStyle/>
          <a:p>
            <a:r>
              <a:rPr lang="en-US" sz="2000" dirty="0"/>
              <a:t>*</a:t>
            </a:r>
            <a:r>
              <a:rPr lang="en-US" sz="2000" dirty="0" smtClean="0"/>
              <a:t>Base </a:t>
            </a:r>
            <a:r>
              <a:rPr lang="en-US" sz="2000" dirty="0"/>
              <a:t>model adjusting for age, race, clinic, season of blood draw, physical activity, height, and weight</a:t>
            </a:r>
            <a:r>
              <a:rPr lang="en-US" sz="2000" dirty="0" smtClean="0"/>
              <a:t>. </a:t>
            </a:r>
            <a:r>
              <a:rPr lang="en-US" altLang="en-US" sz="2000" dirty="0"/>
              <a:t>** Per SD decrease in Vitamin </a:t>
            </a:r>
            <a:r>
              <a:rPr lang="en-US" altLang="en-US" sz="2000" dirty="0" smtClean="0"/>
              <a:t>D</a:t>
            </a: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914400" y="152400"/>
            <a:ext cx="7086600" cy="1143000"/>
          </a:xfrm>
        </p:spPr>
        <p:txBody>
          <a:bodyPr/>
          <a:lstStyle/>
          <a:p>
            <a:r>
              <a:rPr lang="en-US" altLang="en-US" sz="3200" b="1" dirty="0" smtClean="0"/>
              <a:t>Describing results for quartiles of vitamin D and fracture</a:t>
            </a:r>
          </a:p>
        </p:txBody>
      </p:sp>
      <p:sp>
        <p:nvSpPr>
          <p:cNvPr id="95234" name="Rectangle 3"/>
          <p:cNvSpPr>
            <a:spLocks noGrp="1" noChangeArrowheads="1"/>
          </p:cNvSpPr>
          <p:nvPr>
            <p:ph type="body" idx="1"/>
          </p:nvPr>
        </p:nvSpPr>
        <p:spPr>
          <a:xfrm>
            <a:off x="152400" y="1524000"/>
            <a:ext cx="8839200" cy="4114800"/>
          </a:xfrm>
        </p:spPr>
        <p:txBody>
          <a:bodyPr/>
          <a:lstStyle/>
          <a:p>
            <a:r>
              <a:rPr lang="en-US" altLang="en-US" sz="2800" dirty="0" smtClean="0"/>
              <a:t>Highest quartile of vitamin D is the reference group. Other quartiles of vitamin D are compared to this reference group.  </a:t>
            </a:r>
          </a:p>
          <a:p>
            <a:pPr lvl="1"/>
            <a:r>
              <a:rPr lang="en-US" altLang="en-US" sz="2400" dirty="0" smtClean="0">
                <a:solidFill>
                  <a:srgbClr val="FF0000"/>
                </a:solidFill>
              </a:rPr>
              <a:t>Always label reference group, even with dichotomous variable</a:t>
            </a:r>
          </a:p>
          <a:p>
            <a:pPr lvl="1"/>
            <a:r>
              <a:rPr lang="en-US" altLang="en-US" sz="2400" dirty="0" smtClean="0">
                <a:solidFill>
                  <a:srgbClr val="FF0000"/>
                </a:solidFill>
              </a:rPr>
              <a:t>Don’t make readers guess/assume the reference group</a:t>
            </a:r>
          </a:p>
          <a:p>
            <a:endParaRPr lang="en-US" altLang="en-US" sz="800" dirty="0" smtClean="0"/>
          </a:p>
          <a:p>
            <a:r>
              <a:rPr lang="en-US" altLang="en-US" sz="2800" dirty="0" smtClean="0"/>
              <a:t>HR comparing those in the first to those in the fourth quartile for incident fracture is 1.21.  </a:t>
            </a:r>
          </a:p>
          <a:p>
            <a:endParaRPr lang="en-US" altLang="en-US" sz="1200" dirty="0" smtClean="0"/>
          </a:p>
          <a:p>
            <a:r>
              <a:rPr lang="en-US" altLang="en-US" sz="2800" dirty="0" smtClean="0"/>
              <a:t>“Those in the lowest quartile of serum vitamin D have a rate of non-spine fracture that is 1.21 times as high as those in the highest quartile.” </a:t>
            </a:r>
          </a:p>
          <a:p>
            <a:endParaRPr lang="en-US" altLang="en-US" sz="2800" dirty="0" smtClean="0"/>
          </a:p>
          <a:p>
            <a:endParaRPr lang="en-US" altLang="en-US" sz="28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762000" y="-76200"/>
            <a:ext cx="7772400" cy="1143000"/>
          </a:xfrm>
        </p:spPr>
        <p:txBody>
          <a:bodyPr/>
          <a:lstStyle/>
          <a:p>
            <a:r>
              <a:rPr lang="en-US" altLang="en-US" sz="3600" b="1" dirty="0" smtClean="0"/>
              <a:t>Results</a:t>
            </a:r>
          </a:p>
        </p:txBody>
      </p:sp>
      <p:pic>
        <p:nvPicPr>
          <p:cNvPr id="93186" name="Picture 4"/>
          <p:cNvPicPr>
            <a:picLocks noGrp="1" noChangeAspect="1" noChangeArrowheads="1"/>
          </p:cNvPicPr>
          <p:nvPr>
            <p:ph type="body" idx="1"/>
          </p:nvPr>
        </p:nvPicPr>
        <p:blipFill>
          <a:blip r:embed="rId3"/>
          <a:srcRect/>
          <a:stretch>
            <a:fillRect/>
          </a:stretch>
        </p:blipFill>
        <p:spPr>
          <a:xfrm>
            <a:off x="304800" y="762000"/>
            <a:ext cx="8240713" cy="5164137"/>
          </a:xfrm>
        </p:spPr>
      </p:pic>
      <p:sp>
        <p:nvSpPr>
          <p:cNvPr id="7" name="Oval 6"/>
          <p:cNvSpPr>
            <a:spLocks noChangeArrowheads="1"/>
          </p:cNvSpPr>
          <p:nvPr/>
        </p:nvSpPr>
        <p:spPr bwMode="auto">
          <a:xfrm>
            <a:off x="609600" y="2286000"/>
            <a:ext cx="1905000" cy="381000"/>
          </a:xfrm>
          <a:prstGeom prst="ellipse">
            <a:avLst/>
          </a:prstGeom>
          <a:noFill/>
          <a:ln w="38100" algn="ctr">
            <a:solidFill>
              <a:srgbClr val="FF0000"/>
            </a:solidFill>
            <a:round/>
            <a:headEnd/>
            <a:tailEnd/>
          </a:ln>
        </p:spPr>
        <p:txBody>
          <a:bodyPr/>
          <a:lstStyle/>
          <a:p>
            <a:pPr eaLnBrk="0" hangingPunct="0"/>
            <a:endParaRPr lang="en-US" dirty="0"/>
          </a:p>
        </p:txBody>
      </p:sp>
      <p:sp>
        <p:nvSpPr>
          <p:cNvPr id="8" name="Oval 7"/>
          <p:cNvSpPr>
            <a:spLocks noChangeArrowheads="1"/>
          </p:cNvSpPr>
          <p:nvPr/>
        </p:nvSpPr>
        <p:spPr bwMode="auto">
          <a:xfrm>
            <a:off x="647700" y="2750820"/>
            <a:ext cx="1905000" cy="449580"/>
          </a:xfrm>
          <a:prstGeom prst="ellipse">
            <a:avLst/>
          </a:prstGeom>
          <a:noFill/>
          <a:ln w="38100" algn="ctr">
            <a:solidFill>
              <a:srgbClr val="FF0000"/>
            </a:solidFill>
            <a:round/>
            <a:headEnd/>
            <a:tailEnd/>
          </a:ln>
        </p:spPr>
        <p:txBody>
          <a:bodyPr/>
          <a:lstStyle/>
          <a:p>
            <a:pPr eaLnBrk="0" hangingPunct="0"/>
            <a:endParaRPr lang="en-US" dirty="0"/>
          </a:p>
        </p:txBody>
      </p:sp>
      <p:sp>
        <p:nvSpPr>
          <p:cNvPr id="10" name="TextBox 9"/>
          <p:cNvSpPr txBox="1"/>
          <p:nvPr/>
        </p:nvSpPr>
        <p:spPr>
          <a:xfrm>
            <a:off x="405063" y="6019800"/>
            <a:ext cx="8486274" cy="707886"/>
          </a:xfrm>
          <a:prstGeom prst="rect">
            <a:avLst/>
          </a:prstGeom>
          <a:noFill/>
        </p:spPr>
        <p:txBody>
          <a:bodyPr wrap="square" rtlCol="0">
            <a:spAutoFit/>
          </a:bodyPr>
          <a:lstStyle/>
          <a:p>
            <a:r>
              <a:rPr lang="en-US" sz="2000" dirty="0"/>
              <a:t>*</a:t>
            </a:r>
            <a:r>
              <a:rPr lang="en-US" sz="2000" dirty="0" smtClean="0"/>
              <a:t>Base </a:t>
            </a:r>
            <a:r>
              <a:rPr lang="en-US" sz="2000" dirty="0"/>
              <a:t>model adjusting for age, race, clinic, season of blood draw, physical activity, height, and weight</a:t>
            </a:r>
            <a:r>
              <a:rPr lang="en-US" sz="2000" dirty="0" smtClean="0"/>
              <a:t>. </a:t>
            </a:r>
            <a:r>
              <a:rPr lang="en-US" altLang="en-US" sz="2000" dirty="0"/>
              <a:t>** Per SD decrease in Vitamin </a:t>
            </a:r>
            <a:r>
              <a:rPr lang="en-US" altLang="en-US" sz="2000" dirty="0" smtClean="0"/>
              <a:t>D</a:t>
            </a:r>
            <a:endParaRPr lang="en-US" altLang="en-US" sz="2000" dirty="0"/>
          </a:p>
        </p:txBody>
      </p:sp>
    </p:spTree>
    <p:extLst>
      <p:ext uri="{BB962C8B-B14F-4D97-AF65-F5344CB8AC3E}">
        <p14:creationId xmlns:p14="http://schemas.microsoft.com/office/powerpoint/2010/main" val="143063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0"/>
            <a:ext cx="7772400" cy="1143000"/>
          </a:xfrm>
        </p:spPr>
        <p:txBody>
          <a:bodyPr/>
          <a:lstStyle/>
          <a:p>
            <a:r>
              <a:rPr lang="en-US" altLang="en-US" sz="3000" b="1" dirty="0" smtClean="0"/>
              <a:t>Describing results for continuous measure of vitamin D and fracture</a:t>
            </a:r>
          </a:p>
        </p:txBody>
      </p:sp>
      <p:sp>
        <p:nvSpPr>
          <p:cNvPr id="97282" name="Rectangle 3"/>
          <p:cNvSpPr>
            <a:spLocks noGrp="1" noChangeArrowheads="1"/>
          </p:cNvSpPr>
          <p:nvPr>
            <p:ph type="body" idx="1"/>
          </p:nvPr>
        </p:nvSpPr>
        <p:spPr>
          <a:xfrm>
            <a:off x="0" y="990600"/>
            <a:ext cx="8915400" cy="4343400"/>
          </a:xfrm>
        </p:spPr>
        <p:txBody>
          <a:bodyPr/>
          <a:lstStyle/>
          <a:p>
            <a:pPr>
              <a:lnSpc>
                <a:spcPct val="80000"/>
              </a:lnSpc>
            </a:pPr>
            <a:r>
              <a:rPr lang="en-US" altLang="en-US" sz="2800" dirty="0" smtClean="0"/>
              <a:t>For continuous exposures placed in regression models in their native form, HR = association for 1 unit increment in the exposure  </a:t>
            </a:r>
          </a:p>
          <a:p>
            <a:pPr>
              <a:lnSpc>
                <a:spcPct val="80000"/>
              </a:lnSpc>
            </a:pPr>
            <a:endParaRPr lang="en-US" altLang="en-US" sz="1200" dirty="0" smtClean="0"/>
          </a:p>
          <a:p>
            <a:pPr>
              <a:lnSpc>
                <a:spcPct val="80000"/>
              </a:lnSpc>
            </a:pPr>
            <a:r>
              <a:rPr lang="en-US" altLang="en-US" sz="2800" dirty="0" smtClean="0"/>
              <a:t>For exposures with a wide range of values, expressing the measure of association for 1 unit increment in the scale can often produce very small measures of association</a:t>
            </a:r>
          </a:p>
          <a:p>
            <a:pPr lvl="1">
              <a:lnSpc>
                <a:spcPct val="80000"/>
              </a:lnSpc>
            </a:pPr>
            <a:r>
              <a:rPr lang="en-US" altLang="en-US" sz="2400" dirty="0"/>
              <a:t>H</a:t>
            </a:r>
            <a:r>
              <a:rPr lang="en-US" altLang="en-US" sz="2400" dirty="0" smtClean="0"/>
              <a:t>umans find these hard to interpret. </a:t>
            </a:r>
          </a:p>
          <a:p>
            <a:pPr lvl="1">
              <a:lnSpc>
                <a:spcPct val="80000"/>
              </a:lnSpc>
            </a:pPr>
            <a:endParaRPr lang="en-US" altLang="en-US" sz="800" dirty="0" smtClean="0"/>
          </a:p>
          <a:p>
            <a:pPr>
              <a:lnSpc>
                <a:spcPct val="80000"/>
              </a:lnSpc>
            </a:pPr>
            <a:r>
              <a:rPr lang="en-US" altLang="en-US" sz="2800" dirty="0" smtClean="0"/>
              <a:t>As an alternative, measures of association expressed as:  </a:t>
            </a:r>
            <a:endParaRPr lang="en-US" altLang="en-US" dirty="0" smtClean="0"/>
          </a:p>
          <a:p>
            <a:pPr lvl="1">
              <a:lnSpc>
                <a:spcPct val="80000"/>
              </a:lnSpc>
            </a:pPr>
            <a:r>
              <a:rPr lang="en-US" altLang="en-US" sz="2400" dirty="0" smtClean="0"/>
              <a:t>“per standard deviation”</a:t>
            </a:r>
          </a:p>
          <a:p>
            <a:pPr lvl="2">
              <a:lnSpc>
                <a:spcPct val="80000"/>
              </a:lnSpc>
            </a:pPr>
            <a:r>
              <a:rPr lang="en-US" altLang="en-US" dirty="0" smtClean="0"/>
              <a:t>e.g., HR = 1.07 is for a SD decrease in vitamin D</a:t>
            </a:r>
          </a:p>
          <a:p>
            <a:pPr lvl="1">
              <a:lnSpc>
                <a:spcPct val="80000"/>
              </a:lnSpc>
            </a:pPr>
            <a:r>
              <a:rPr lang="en-US" altLang="en-US" sz="2400" dirty="0" smtClean="0"/>
              <a:t>per some larger increment in the scale</a:t>
            </a:r>
          </a:p>
          <a:p>
            <a:pPr lvl="2">
              <a:lnSpc>
                <a:spcPct val="80000"/>
              </a:lnSpc>
            </a:pPr>
            <a:r>
              <a:rPr lang="en-US" altLang="en-US" dirty="0" smtClean="0"/>
              <a:t>e.g., “The rate of non-spine fracture is 1.11 times as high for each 10 ng/ml decrease in vitamin D”</a:t>
            </a:r>
          </a:p>
          <a:p>
            <a:pPr marL="857250" lvl="1" indent="-342900">
              <a:lnSpc>
                <a:spcPct val="80000"/>
              </a:lnSpc>
            </a:pPr>
            <a:r>
              <a:rPr lang="en-US" altLang="en-US" sz="2400" dirty="0" smtClean="0"/>
              <a:t>Note use of decrease rather than increase in exposure  </a:t>
            </a:r>
          </a:p>
          <a:p>
            <a:pPr lvl="1" indent="-222250">
              <a:lnSpc>
                <a:spcPct val="80000"/>
              </a:lnSpc>
            </a:pPr>
            <a:r>
              <a:rPr lang="en-US" altLang="en-US" sz="2400" dirty="0" smtClean="0">
                <a:solidFill>
                  <a:srgbClr val="FF0000"/>
                </a:solidFill>
              </a:rPr>
              <a:t> In any case, the units must always be clearly labeled</a:t>
            </a:r>
          </a:p>
          <a:p>
            <a:pPr>
              <a:lnSpc>
                <a:spcPct val="80000"/>
              </a:lnSpc>
            </a:pPr>
            <a:endParaRPr lang="en-US" altLang="en-US" sz="2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0" y="0"/>
            <a:ext cx="9144000" cy="1143000"/>
          </a:xfrm>
        </p:spPr>
        <p:txBody>
          <a:bodyPr/>
          <a:lstStyle/>
          <a:p>
            <a:r>
              <a:rPr lang="en-US" altLang="en-US" sz="3200" b="1" dirty="0" smtClean="0"/>
              <a:t>Some practical concerns in case-cohort design</a:t>
            </a:r>
          </a:p>
        </p:txBody>
      </p:sp>
      <p:sp>
        <p:nvSpPr>
          <p:cNvPr id="99330" name="Rectangle 3"/>
          <p:cNvSpPr>
            <a:spLocks noGrp="1" noChangeArrowheads="1"/>
          </p:cNvSpPr>
          <p:nvPr>
            <p:ph type="body" idx="1"/>
          </p:nvPr>
        </p:nvSpPr>
        <p:spPr>
          <a:xfrm>
            <a:off x="381000" y="1524000"/>
            <a:ext cx="8458200" cy="4114800"/>
          </a:xfrm>
        </p:spPr>
        <p:txBody>
          <a:bodyPr/>
          <a:lstStyle/>
          <a:p>
            <a:r>
              <a:rPr lang="en-US" altLang="en-US" sz="2800" dirty="0" smtClean="0"/>
              <a:t>What % of baseline participants have specimens (or other exposures: images, EKGs, etc.) archived?  </a:t>
            </a:r>
          </a:p>
          <a:p>
            <a:endParaRPr lang="en-US" altLang="en-US" sz="1000" dirty="0" smtClean="0"/>
          </a:p>
          <a:p>
            <a:r>
              <a:rPr lang="en-US" altLang="en-US" sz="2800" dirty="0" smtClean="0"/>
              <a:t>Are specimens (or images, etc.) missing randomly?</a:t>
            </a:r>
          </a:p>
          <a:p>
            <a:endParaRPr lang="en-US" altLang="en-US" sz="1000" dirty="0" smtClean="0"/>
          </a:p>
          <a:p>
            <a:r>
              <a:rPr lang="en-US" altLang="en-US" sz="2800" dirty="0" smtClean="0"/>
              <a:t>Previous case-cohort or cross-sectional studies of the baseline may have used specimens.  What is the effect on distribution of those remaining? </a:t>
            </a:r>
          </a:p>
          <a:p>
            <a:endParaRPr lang="en-US" altLang="en-US" sz="1000" dirty="0" smtClean="0"/>
          </a:p>
          <a:p>
            <a:r>
              <a:rPr lang="en-US" altLang="en-US" sz="2800" dirty="0" smtClean="0"/>
              <a:t>If baseline accrual was lengthy, will different storage times affect measurement of exposure and covariates?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76200" y="152400"/>
            <a:ext cx="8915400" cy="1143000"/>
          </a:xfrm>
        </p:spPr>
        <p:txBody>
          <a:bodyPr/>
          <a:lstStyle/>
          <a:p>
            <a:r>
              <a:rPr lang="en-US" altLang="en-US" sz="3600" b="1" dirty="0" smtClean="0"/>
              <a:t>OR as estimate of hazard ratio</a:t>
            </a:r>
          </a:p>
        </p:txBody>
      </p:sp>
      <p:sp>
        <p:nvSpPr>
          <p:cNvPr id="57346" name="Rectangle 3"/>
          <p:cNvSpPr>
            <a:spLocks noGrp="1" noChangeArrowheads="1"/>
          </p:cNvSpPr>
          <p:nvPr>
            <p:ph type="body" idx="1"/>
          </p:nvPr>
        </p:nvSpPr>
        <p:spPr/>
        <p:txBody>
          <a:bodyPr/>
          <a:lstStyle/>
          <a:p>
            <a:r>
              <a:rPr lang="en-US" altLang="en-US" dirty="0" smtClean="0"/>
              <a:t>How can the odds ratio in a case-control study estimate the hazard ratio?  </a:t>
            </a:r>
          </a:p>
          <a:p>
            <a:endParaRPr lang="en-US" altLang="en-US" dirty="0" smtClean="0"/>
          </a:p>
          <a:p>
            <a:r>
              <a:rPr lang="en-US" altLang="en-US" dirty="0" smtClean="0"/>
              <a:t>Particularly in a dynamic cohort where case-cohort sampling is not feasible</a:t>
            </a:r>
          </a:p>
        </p:txBody>
      </p:sp>
    </p:spTree>
    <p:extLst>
      <p:ext uri="{BB962C8B-B14F-4D97-AF65-F5344CB8AC3E}">
        <p14:creationId xmlns:p14="http://schemas.microsoft.com/office/powerpoint/2010/main" val="27095844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304800" y="-76200"/>
            <a:ext cx="8534400" cy="1143000"/>
          </a:xfrm>
        </p:spPr>
        <p:txBody>
          <a:bodyPr/>
          <a:lstStyle/>
          <a:p>
            <a:r>
              <a:rPr lang="en-US" altLang="en-US" sz="3200" b="1" dirty="0" smtClean="0"/>
              <a:t>What the OR in a case-control study estimates</a:t>
            </a:r>
          </a:p>
        </p:txBody>
      </p:sp>
      <p:sp>
        <p:nvSpPr>
          <p:cNvPr id="101378" name="Rectangle 3"/>
          <p:cNvSpPr>
            <a:spLocks noGrp="1" noChangeArrowheads="1"/>
          </p:cNvSpPr>
          <p:nvPr>
            <p:ph type="body" sz="half" idx="1"/>
          </p:nvPr>
        </p:nvSpPr>
        <p:spPr>
          <a:xfrm>
            <a:off x="762000" y="6858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151070600"/>
              </p:ext>
            </p:extLst>
          </p:nvPr>
        </p:nvGraphicFramePr>
        <p:xfrm>
          <a:off x="381000" y="1524000"/>
          <a:ext cx="8458200" cy="4873700"/>
        </p:xfrm>
        <a:graphic>
          <a:graphicData uri="http://schemas.openxmlformats.org/drawingml/2006/table">
            <a:tbl>
              <a:tblPr/>
              <a:tblGrid>
                <a:gridCol w="1295400">
                  <a:extLst>
                    <a:ext uri="{9D8B030D-6E8A-4147-A177-3AD203B41FA5}">
                      <a16:colId xmlns:a16="http://schemas.microsoft.com/office/drawing/2014/main" xmlns="" val="20000"/>
                    </a:ext>
                  </a:extLst>
                </a:gridCol>
                <a:gridCol w="4800600">
                  <a:extLst>
                    <a:ext uri="{9D8B030D-6E8A-4147-A177-3AD203B41FA5}">
                      <a16:colId xmlns:a16="http://schemas.microsoft.com/office/drawing/2014/main" xmlns="" val="20001"/>
                    </a:ext>
                  </a:extLst>
                </a:gridCol>
                <a:gridCol w="2362200">
                  <a:extLst>
                    <a:ext uri="{9D8B030D-6E8A-4147-A177-3AD203B41FA5}">
                      <a16:colId xmlns:a16="http://schemas.microsoft.com/office/drawing/2014/main" xmlns=""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(and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non-cases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 “traditional”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If disease incidence low: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01401" name="Oval 4"/>
          <p:cNvSpPr>
            <a:spLocks noChangeArrowheads="1"/>
          </p:cNvSpPr>
          <p:nvPr/>
        </p:nvSpPr>
        <p:spPr bwMode="auto">
          <a:xfrm>
            <a:off x="209550" y="3581400"/>
            <a:ext cx="8839200" cy="1371600"/>
          </a:xfrm>
          <a:prstGeom prst="ellipse">
            <a:avLst/>
          </a:prstGeom>
          <a:noFill/>
          <a:ln w="38100" algn="ctr">
            <a:solidFill>
              <a:srgbClr val="FF0000"/>
            </a:solidFill>
            <a:round/>
            <a:headEnd/>
            <a:tailEnd/>
          </a:ln>
        </p:spPr>
        <p:txBody>
          <a:bodyPr/>
          <a:lstStyle/>
          <a:p>
            <a:pPr eaLnBrk="0" hangingPunct="0"/>
            <a:endParaRPr lang="en-US"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04800" y="-228600"/>
            <a:ext cx="8534400" cy="1143000"/>
          </a:xfrm>
        </p:spPr>
        <p:txBody>
          <a:bodyPr/>
          <a:lstStyle/>
          <a:p>
            <a:r>
              <a:rPr lang="en-US" altLang="en-US" sz="3200" b="1" dirty="0" smtClean="0"/>
              <a:t>What the OR in a case-control study estimates</a:t>
            </a:r>
          </a:p>
        </p:txBody>
      </p:sp>
      <p:sp>
        <p:nvSpPr>
          <p:cNvPr id="49154" name="Rectangle 3"/>
          <p:cNvSpPr>
            <a:spLocks noGrp="1" noChangeArrowheads="1"/>
          </p:cNvSpPr>
          <p:nvPr>
            <p:ph type="body" sz="half" idx="1"/>
          </p:nvPr>
        </p:nvSpPr>
        <p:spPr>
          <a:xfrm>
            <a:off x="762000" y="4572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664280983"/>
              </p:ext>
            </p:extLst>
          </p:nvPr>
        </p:nvGraphicFramePr>
        <p:xfrm>
          <a:off x="381000" y="1052195"/>
          <a:ext cx="8458201" cy="5272353"/>
        </p:xfrm>
        <a:graphic>
          <a:graphicData uri="http://schemas.openxmlformats.org/drawingml/2006/table">
            <a:tbl>
              <a:tblPr/>
              <a:tblGrid>
                <a:gridCol w="10668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gridCol w="2438401">
                  <a:extLst>
                    <a:ext uri="{9D8B030D-6E8A-4147-A177-3AD203B41FA5}">
                      <a16:colId xmlns:a16="http://schemas.microsoft.com/office/drawing/2014/main" xmlns="" val="20003"/>
                    </a:ext>
                  </a:extLst>
                </a:gridCol>
              </a:tblGrid>
              <a:tr h="624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Assumptions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814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7062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midpoint of study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Exposure prevalence is at steady state or changing linearly over time; and hazard ratio is constant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smtClean="0">
                        <a:ln>
                          <a:noFill/>
                        </a:ln>
                        <a:solidFill>
                          <a:schemeClr val="tx1"/>
                        </a:solidFill>
                        <a:effectLst/>
                        <a:latin typeface="Times New Roman" pitchFamily="18" charset="0"/>
                      </a:endParaRP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any point, including after all cases identified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 Exposure prevalence is at steady state; and hazard ratio constant</a:t>
                      </a:r>
                    </a:p>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b) Neither exposure nor hazard ratio constant</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 </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Hard to interpret odds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5" name="Oval 4"/>
          <p:cNvSpPr>
            <a:spLocks noChangeArrowheads="1"/>
          </p:cNvSpPr>
          <p:nvPr/>
        </p:nvSpPr>
        <p:spPr bwMode="auto">
          <a:xfrm>
            <a:off x="6096000" y="1828800"/>
            <a:ext cx="2971800" cy="914400"/>
          </a:xfrm>
          <a:prstGeom prst="ellipse">
            <a:avLst/>
          </a:prstGeom>
          <a:noFill/>
          <a:ln w="38100" algn="ctr">
            <a:solidFill>
              <a:srgbClr val="FF0000"/>
            </a:solidFill>
            <a:round/>
            <a:headEnd/>
            <a:tailEnd/>
          </a:ln>
        </p:spPr>
        <p:txBody>
          <a:bodyPr/>
          <a:lstStyle/>
          <a:p>
            <a:pPr eaLnBrk="0" hangingPunct="0"/>
            <a:endParaRPr lang="en-US" dirty="0">
              <a:solidFill>
                <a:srgbClr val="FF0000"/>
              </a:solidFill>
            </a:endParaRPr>
          </a:p>
        </p:txBody>
      </p:sp>
    </p:spTree>
    <p:extLst>
      <p:ext uri="{BB962C8B-B14F-4D97-AF65-F5344CB8AC3E}">
        <p14:creationId xmlns:p14="http://schemas.microsoft.com/office/powerpoint/2010/main" val="14289438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4"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1"/>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0"/>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3"/>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69"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0" y="2175072"/>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3"/>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205245"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86805"/>
            <a:ext cx="420687"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solidFill>
                <a:srgbClr val="000000"/>
              </a:solidFill>
              <a:latin typeface="Calibri" pitchFamily="34" charset="0"/>
            </a:endParaRPr>
          </a:p>
        </p:txBody>
      </p:sp>
      <p:cxnSp>
        <p:nvCxnSpPr>
          <p:cNvPr id="105515" name="Straight Connector 80"/>
          <p:cNvCxnSpPr>
            <a:cxnSpLocks noChangeShapeType="1"/>
          </p:cNvCxnSpPr>
          <p:nvPr/>
        </p:nvCxnSpPr>
        <p:spPr bwMode="auto">
          <a:xfrm>
            <a:off x="5618343" y="1105584"/>
            <a:ext cx="331528" cy="39693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69"/>
            <a:ext cx="1219200" cy="646331"/>
          </a:xfrm>
          <a:prstGeom prst="rect">
            <a:avLst/>
          </a:prstGeom>
          <a:noFill/>
          <a:ln w="9525">
            <a:noFill/>
            <a:miter lim="800000"/>
            <a:headEnd/>
            <a:tailEnd/>
          </a:ln>
        </p:spPr>
        <p:txBody>
          <a:bodyPr wrap="square">
            <a:spAutoFit/>
          </a:bodyPr>
          <a:lstStyle/>
          <a:p>
            <a:r>
              <a:rPr lang="en-US" sz="1800" dirty="0" smtClean="0">
                <a:solidFill>
                  <a:srgbClr val="000000"/>
                </a:solidFill>
                <a:latin typeface="Calibri" pitchFamily="34" charset="0"/>
              </a:rPr>
              <a:t>New Members</a:t>
            </a:r>
            <a:endParaRPr lang="en-US" sz="1800" dirty="0">
              <a:solidFill>
                <a:srgbClr val="000000"/>
              </a:solidFill>
              <a:latin typeface="Calibri" pitchFamily="34" charset="0"/>
            </a:endParaRPr>
          </a:p>
        </p:txBody>
      </p:sp>
      <p:cxnSp>
        <p:nvCxnSpPr>
          <p:cNvPr id="21" name="Straight Connector 20"/>
          <p:cNvCxnSpPr/>
          <p:nvPr/>
        </p:nvCxnSpPr>
        <p:spPr>
          <a:xfrm flipV="1">
            <a:off x="6163461"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52900" y="976791"/>
            <a:ext cx="361156" cy="4576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38"/>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69" y="1548001"/>
            <a:ext cx="420687" cy="369888"/>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59" name="Rectangle 58"/>
          <p:cNvSpPr/>
          <p:nvPr/>
        </p:nvSpPr>
        <p:spPr>
          <a:xfrm>
            <a:off x="7315200" y="777875"/>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2" name="TextBox 43"/>
          <p:cNvSpPr txBox="1">
            <a:spLocks noChangeArrowheads="1"/>
          </p:cNvSpPr>
          <p:nvPr/>
        </p:nvSpPr>
        <p:spPr bwMode="auto">
          <a:xfrm>
            <a:off x="2379607" y="6248400"/>
            <a:ext cx="1811393" cy="369332"/>
          </a:xfrm>
          <a:prstGeom prst="rect">
            <a:avLst/>
          </a:prstGeom>
          <a:noFill/>
          <a:ln w="9525">
            <a:noFill/>
            <a:miter lim="800000"/>
            <a:headEnd/>
            <a:tailEnd/>
          </a:ln>
        </p:spPr>
        <p:txBody>
          <a:bodyPr wrap="none">
            <a:spAutoFit/>
          </a:bodyPr>
          <a:lstStyle/>
          <a:p>
            <a:r>
              <a:rPr lang="en-US" sz="1800" dirty="0" smtClean="0">
                <a:solidFill>
                  <a:srgbClr val="000000"/>
                </a:solidFill>
                <a:latin typeface="Calibri" pitchFamily="34" charset="0"/>
              </a:rPr>
              <a:t>Time (calendar)   </a:t>
            </a:r>
            <a:endParaRPr lang="en-US" sz="1800" dirty="0">
              <a:solidFill>
                <a:srgbClr val="000000"/>
              </a:solidFill>
              <a:latin typeface="Calibri" pitchFamily="34" charset="0"/>
            </a:endParaRPr>
          </a:p>
        </p:txBody>
      </p:sp>
      <p:sp>
        <p:nvSpPr>
          <p:cNvPr id="33" name="TextBox 43"/>
          <p:cNvSpPr txBox="1">
            <a:spLocks noChangeArrowheads="1"/>
          </p:cNvSpPr>
          <p:nvPr/>
        </p:nvSpPr>
        <p:spPr bwMode="auto">
          <a:xfrm>
            <a:off x="7142956" y="6096000"/>
            <a:ext cx="1315244" cy="646331"/>
          </a:xfrm>
          <a:prstGeom prst="rect">
            <a:avLst/>
          </a:prstGeom>
          <a:noFill/>
          <a:ln w="9525">
            <a:noFill/>
            <a:miter lim="800000"/>
            <a:headEnd/>
            <a:tailEnd/>
          </a:ln>
        </p:spPr>
        <p:txBody>
          <a:bodyPr wrap="square">
            <a:spAutoFit/>
          </a:bodyPr>
          <a:lstStyle/>
          <a:p>
            <a:r>
              <a:rPr lang="en-US" sz="1800" dirty="0" smtClean="0">
                <a:solidFill>
                  <a:srgbClr val="000000"/>
                </a:solidFill>
                <a:latin typeface="Calibri" pitchFamily="34" charset="0"/>
              </a:rPr>
              <a:t>Observation ends</a:t>
            </a:r>
            <a:endParaRPr lang="en-US" sz="1800" dirty="0">
              <a:solidFill>
                <a:srgbClr val="000000"/>
              </a:solidFill>
              <a:latin typeface="Calibri" pitchFamily="34" charset="0"/>
            </a:endParaRPr>
          </a:p>
        </p:txBody>
      </p:sp>
      <p:sp>
        <p:nvSpPr>
          <p:cNvPr id="34" name="TextBox 43"/>
          <p:cNvSpPr txBox="1">
            <a:spLocks noChangeArrowheads="1"/>
          </p:cNvSpPr>
          <p:nvPr/>
        </p:nvSpPr>
        <p:spPr bwMode="auto">
          <a:xfrm>
            <a:off x="762000" y="6059269"/>
            <a:ext cx="1536940" cy="646331"/>
          </a:xfrm>
          <a:prstGeom prst="rect">
            <a:avLst/>
          </a:prstGeom>
          <a:noFill/>
          <a:ln w="9525">
            <a:noFill/>
            <a:miter lim="800000"/>
            <a:headEnd/>
            <a:tailEnd/>
          </a:ln>
        </p:spPr>
        <p:txBody>
          <a:bodyPr wrap="square">
            <a:spAutoFit/>
          </a:bodyPr>
          <a:lstStyle/>
          <a:p>
            <a:r>
              <a:rPr lang="en-US" sz="1800" dirty="0" smtClean="0">
                <a:solidFill>
                  <a:srgbClr val="000000"/>
                </a:solidFill>
                <a:latin typeface="Calibri" pitchFamily="34" charset="0"/>
              </a:rPr>
              <a:t>Observation begins</a:t>
            </a:r>
            <a:endParaRPr lang="en-US" sz="1800" dirty="0">
              <a:solidFill>
                <a:srgbClr val="000000"/>
              </a:solidFill>
              <a:latin typeface="Calibri" pitchFamily="34" charset="0"/>
            </a:endParaRPr>
          </a:p>
        </p:txBody>
      </p:sp>
      <p:cxnSp>
        <p:nvCxnSpPr>
          <p:cNvPr id="36" name="Straight Arrow Connector 35"/>
          <p:cNvCxnSpPr/>
          <p:nvPr/>
        </p:nvCxnSpPr>
        <p:spPr>
          <a:xfrm flipV="1">
            <a:off x="4038600" y="64008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8" name="Oval 37"/>
          <p:cNvSpPr/>
          <p:nvPr/>
        </p:nvSpPr>
        <p:spPr>
          <a:xfrm>
            <a:off x="5333384" y="217507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9" name="Oval 38"/>
          <p:cNvSpPr/>
          <p:nvPr/>
        </p:nvSpPr>
        <p:spPr>
          <a:xfrm>
            <a:off x="5833252" y="143444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0" name="Oval 39"/>
          <p:cNvSpPr/>
          <p:nvPr/>
        </p:nvSpPr>
        <p:spPr>
          <a:xfrm>
            <a:off x="6424160" y="22350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1" name="Oval 40"/>
          <p:cNvSpPr/>
          <p:nvPr/>
        </p:nvSpPr>
        <p:spPr>
          <a:xfrm>
            <a:off x="2957061" y="18189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1" name="TextBox 50"/>
          <p:cNvSpPr txBox="1">
            <a:spLocks noChangeArrowheads="1"/>
          </p:cNvSpPr>
          <p:nvPr/>
        </p:nvSpPr>
        <p:spPr bwMode="auto">
          <a:xfrm>
            <a:off x="2541537" y="101025"/>
            <a:ext cx="4240263" cy="584775"/>
          </a:xfrm>
          <a:prstGeom prst="rect">
            <a:avLst/>
          </a:prstGeom>
          <a:noFill/>
          <a:ln w="9525">
            <a:noFill/>
            <a:miter lim="800000"/>
            <a:headEnd/>
            <a:tailEnd/>
          </a:ln>
        </p:spPr>
        <p:txBody>
          <a:bodyPr wrap="none">
            <a:spAutoFit/>
          </a:bodyPr>
          <a:lstStyle/>
          <a:p>
            <a:r>
              <a:rPr lang="en-US" sz="3200" b="1" dirty="0" smtClean="0">
                <a:solidFill>
                  <a:srgbClr val="000000"/>
                </a:solidFill>
              </a:rPr>
              <a:t>Dynamic Cohort Study</a:t>
            </a:r>
            <a:endParaRPr lang="en-US" sz="3200" b="1" dirty="0">
              <a:solidFill>
                <a:srgbClr val="000000"/>
              </a:solidFill>
            </a:endParaRPr>
          </a:p>
        </p:txBody>
      </p:sp>
      <p:cxnSp>
        <p:nvCxnSpPr>
          <p:cNvPr id="42" name="Straight Connector 41"/>
          <p:cNvCxnSpPr/>
          <p:nvPr/>
        </p:nvCxnSpPr>
        <p:spPr>
          <a:xfrm>
            <a:off x="1295400" y="2262215"/>
            <a:ext cx="54634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295400" y="2356631"/>
            <a:ext cx="1003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95400" y="2590800"/>
            <a:ext cx="1340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95400" y="2895600"/>
            <a:ext cx="1905000" cy="301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95400" y="3276600"/>
            <a:ext cx="2514600" cy="1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295400" y="4191000"/>
            <a:ext cx="38351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95400" y="3583219"/>
            <a:ext cx="289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295400" y="3886200"/>
            <a:ext cx="3386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295400" y="4572000"/>
            <a:ext cx="42813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95400" y="4953000"/>
            <a:ext cx="48680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95400" y="5410200"/>
            <a:ext cx="53522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95400" y="5791200"/>
            <a:ext cx="5715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352800" y="984742"/>
            <a:ext cx="800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636269" y="906449"/>
            <a:ext cx="24109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249765" y="976791"/>
            <a:ext cx="3685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839359" y="1072038"/>
            <a:ext cx="6666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36269" y="2405306"/>
            <a:ext cx="0" cy="1854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205245" y="2481506"/>
            <a:ext cx="0" cy="44241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810000" y="2514600"/>
            <a:ext cx="0" cy="762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191000" y="2590799"/>
            <a:ext cx="0" cy="99242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693174" y="2671637"/>
            <a:ext cx="0" cy="121456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130517" y="2704533"/>
            <a:ext cx="0" cy="148646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586600" y="2743200"/>
            <a:ext cx="0" cy="1828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168245" y="2853229"/>
            <a:ext cx="0" cy="209977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647656" y="2925742"/>
            <a:ext cx="0" cy="248445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010400" y="2988918"/>
            <a:ext cx="0" cy="280228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505972" y="1105584"/>
            <a:ext cx="0" cy="12589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039094" y="921132"/>
            <a:ext cx="8140" cy="18445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618343" y="976791"/>
            <a:ext cx="0" cy="14967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02689" y="3089659"/>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295400" y="3733800"/>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318393" y="4390059"/>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318393" y="5181600"/>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302689" y="5943600"/>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6064560" y="838200"/>
            <a:ext cx="14792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684169" y="1143000"/>
            <a:ext cx="8523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5535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685800" y="76200"/>
            <a:ext cx="7772400" cy="1143000"/>
          </a:xfrm>
        </p:spPr>
        <p:txBody>
          <a:bodyPr/>
          <a:lstStyle/>
          <a:p>
            <a:r>
              <a:rPr lang="en-US" altLang="en-US" sz="3200" b="1" dirty="0" smtClean="0"/>
              <a:t>Incidence density sampling</a:t>
            </a:r>
          </a:p>
        </p:txBody>
      </p:sp>
      <p:sp>
        <p:nvSpPr>
          <p:cNvPr id="114690" name="Rectangle 3"/>
          <p:cNvSpPr>
            <a:spLocks noGrp="1" noChangeArrowheads="1"/>
          </p:cNvSpPr>
          <p:nvPr>
            <p:ph type="body" idx="1"/>
          </p:nvPr>
        </p:nvSpPr>
        <p:spPr>
          <a:xfrm>
            <a:off x="152400" y="1295400"/>
            <a:ext cx="8839200" cy="4267200"/>
          </a:xfrm>
        </p:spPr>
        <p:txBody>
          <a:bodyPr/>
          <a:lstStyle/>
          <a:p>
            <a:r>
              <a:rPr lang="en-US" altLang="en-US" dirty="0" smtClean="0"/>
              <a:t>Controls are matched to cases on time at risk</a:t>
            </a:r>
          </a:p>
          <a:p>
            <a:pPr lvl="1"/>
            <a:r>
              <a:rPr lang="en-US" altLang="en-US" dirty="0" smtClean="0"/>
              <a:t>Duration of follow-up time in fixed cohort</a:t>
            </a:r>
          </a:p>
          <a:p>
            <a:pPr lvl="1"/>
            <a:r>
              <a:rPr lang="en-US" altLang="en-US" dirty="0" smtClean="0"/>
              <a:t>Calendar time in dynamic cohort</a:t>
            </a:r>
          </a:p>
          <a:p>
            <a:endParaRPr lang="en-US" altLang="en-US" sz="1000" dirty="0" smtClean="0"/>
          </a:p>
          <a:p>
            <a:pPr>
              <a:spcAft>
                <a:spcPts val="1200"/>
              </a:spcAft>
            </a:pPr>
            <a:r>
              <a:rPr lang="en-US" altLang="en-US" dirty="0" smtClean="0"/>
              <a:t>Each time a case occurs, those still </a:t>
            </a:r>
            <a:r>
              <a:rPr lang="en-US" altLang="en-US" dirty="0"/>
              <a:t>in </a:t>
            </a:r>
            <a:r>
              <a:rPr lang="en-US" altLang="en-US" dirty="0" smtClean="0"/>
              <a:t>follow-up who did not experience the outcome earlier (the </a:t>
            </a:r>
            <a:r>
              <a:rPr lang="en-US" altLang="en-US" dirty="0"/>
              <a:t>“risk set”) </a:t>
            </a:r>
            <a:r>
              <a:rPr lang="en-US" altLang="en-US" dirty="0" smtClean="0"/>
              <a:t>are sampled for controls</a:t>
            </a:r>
          </a:p>
          <a:p>
            <a:r>
              <a:rPr lang="en-US" altLang="en-US" dirty="0" smtClean="0"/>
              <a:t>This allows us to calculate </a:t>
            </a:r>
            <a:r>
              <a:rPr lang="en-US" altLang="en-US" dirty="0"/>
              <a:t>an odds </a:t>
            </a:r>
            <a:r>
              <a:rPr lang="en-US" altLang="en-US" dirty="0" smtClean="0"/>
              <a:t>ratio, using </a:t>
            </a:r>
            <a:r>
              <a:rPr lang="en-US" altLang="en-US" dirty="0" smtClean="0"/>
              <a:t>conditional </a:t>
            </a:r>
            <a:r>
              <a:rPr lang="en-US" altLang="en-US" dirty="0" smtClean="0"/>
              <a:t>logistic regression, </a:t>
            </a:r>
            <a:r>
              <a:rPr lang="en-US" altLang="en-US" dirty="0"/>
              <a:t>that is </a:t>
            </a:r>
            <a:r>
              <a:rPr lang="en-US" altLang="en-US" dirty="0" smtClean="0"/>
              <a:t>a consistent </a:t>
            </a:r>
            <a:r>
              <a:rPr lang="en-US" altLang="en-US" dirty="0"/>
              <a:t>estimate of the </a:t>
            </a:r>
            <a:r>
              <a:rPr lang="en-US" altLang="en-US" u="sng" dirty="0" smtClean="0"/>
              <a:t>hazard ratio</a:t>
            </a:r>
            <a:endParaRPr lang="en-US" altLang="en-US" u="sng" dirty="0"/>
          </a:p>
          <a:p>
            <a:endParaRPr lang="en-US" altLang="en-US" dirty="0" smtClean="0"/>
          </a:p>
          <a:p>
            <a:endParaRPr lang="en-US" altLang="en-US" dirty="0" smtClean="0"/>
          </a:p>
          <a:p>
            <a:endParaRPr lang="en-US" altLang="en-US" sz="1000" dirty="0" smtClean="0"/>
          </a:p>
          <a:p>
            <a:endParaRPr lang="en-US" altLang="en-US" dirty="0" smtClean="0"/>
          </a:p>
        </p:txBody>
      </p:sp>
    </p:spTree>
    <p:extLst>
      <p:ext uri="{BB962C8B-B14F-4D97-AF65-F5344CB8AC3E}">
        <p14:creationId xmlns:p14="http://schemas.microsoft.com/office/powerpoint/2010/main" val="2471011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28600" y="0"/>
            <a:ext cx="8534400" cy="1143000"/>
          </a:xfrm>
        </p:spPr>
        <p:txBody>
          <a:bodyPr/>
          <a:lstStyle/>
          <a:p>
            <a:r>
              <a:rPr lang="en-US" altLang="en-US" sz="3200" b="1" dirty="0" smtClean="0"/>
              <a:t>What can we estimate in a case-control study?</a:t>
            </a:r>
          </a:p>
        </p:txBody>
      </p:sp>
      <p:graphicFrame>
        <p:nvGraphicFramePr>
          <p:cNvPr id="243715" name="Group 3"/>
          <p:cNvGraphicFramePr>
            <a:graphicFrameLocks noGrp="1"/>
          </p:cNvGraphicFramePr>
          <p:nvPr>
            <p:ph idx="1"/>
            <p:extLst>
              <p:ext uri="{D42A27DB-BD31-4B8C-83A1-F6EECF244321}">
                <p14:modId xmlns:p14="http://schemas.microsoft.com/office/powerpoint/2010/main" val="459384736"/>
              </p:ext>
            </p:extLst>
          </p:nvPr>
        </p:nvGraphicFramePr>
        <p:xfrm>
          <a:off x="609600" y="2819400"/>
          <a:ext cx="4953000" cy="3124200"/>
        </p:xfrm>
        <a:graphic>
          <a:graphicData uri="http://schemas.openxmlformats.org/drawingml/2006/table">
            <a:tbl>
              <a:tblPr/>
              <a:tblGrid>
                <a:gridCol w="22098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tblGrid>
              <a:tr h="1066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Fracture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fracture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3530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3728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4600" name="Text Box 25"/>
          <p:cNvSpPr txBox="1">
            <a:spLocks noChangeArrowheads="1"/>
          </p:cNvSpPr>
          <p:nvPr/>
        </p:nvSpPr>
        <p:spPr bwMode="auto">
          <a:xfrm>
            <a:off x="3886200" y="5943600"/>
            <a:ext cx="4724400" cy="457200"/>
          </a:xfrm>
          <a:prstGeom prst="rect">
            <a:avLst/>
          </a:prstGeom>
          <a:noFill/>
          <a:ln w="9525">
            <a:noFill/>
            <a:miter lim="800000"/>
            <a:headEnd/>
            <a:tailEnd/>
          </a:ln>
        </p:spPr>
        <p:txBody>
          <a:bodyPr>
            <a:spAutoFit/>
          </a:bodyPr>
          <a:lstStyle/>
          <a:p>
            <a:pPr eaLnBrk="0" hangingPunct="0">
              <a:spcBef>
                <a:spcPct val="50000"/>
              </a:spcBef>
            </a:pPr>
            <a:r>
              <a:rPr lang="en-US" altLang="en-US" dirty="0"/>
              <a:t>Meier et al. </a:t>
            </a:r>
            <a:r>
              <a:rPr lang="en-US" altLang="en-US" i="1" dirty="0"/>
              <a:t>Arch Intern Med </a:t>
            </a:r>
            <a:r>
              <a:rPr lang="en-US" altLang="en-US" dirty="0"/>
              <a:t>2008</a:t>
            </a:r>
          </a:p>
        </p:txBody>
      </p:sp>
      <p:sp>
        <p:nvSpPr>
          <p:cNvPr id="24601" name="Text Box 26"/>
          <p:cNvSpPr txBox="1">
            <a:spLocks noChangeArrowheads="1"/>
          </p:cNvSpPr>
          <p:nvPr/>
        </p:nvSpPr>
        <p:spPr bwMode="auto">
          <a:xfrm>
            <a:off x="152400" y="927318"/>
            <a:ext cx="8915400" cy="1384995"/>
          </a:xfrm>
          <a:prstGeom prst="rect">
            <a:avLst/>
          </a:prstGeom>
          <a:noFill/>
          <a:ln w="9525">
            <a:noFill/>
            <a:miter lim="800000"/>
            <a:headEnd/>
            <a:tailEnd/>
          </a:ln>
        </p:spPr>
        <p:txBody>
          <a:bodyPr wrap="square">
            <a:spAutoFit/>
          </a:bodyPr>
          <a:lstStyle/>
          <a:p>
            <a:pPr eaLnBrk="0" hangingPunct="0">
              <a:spcBef>
                <a:spcPct val="50000"/>
              </a:spcBef>
            </a:pPr>
            <a:r>
              <a:rPr lang="en-US" altLang="en-US" sz="2800" dirty="0"/>
              <a:t>Case-control study of TZD use &amp; fracture in diabetes  [TZD = thiazolidinedione, a class of diabetes </a:t>
            </a:r>
            <a:r>
              <a:rPr lang="en-US" altLang="en-US" sz="2800" dirty="0" smtClean="0"/>
              <a:t>drugs]. Dynamic study base</a:t>
            </a:r>
            <a:r>
              <a:rPr lang="en-US" altLang="en-US" sz="2800" dirty="0"/>
              <a:t>:</a:t>
            </a:r>
            <a:r>
              <a:rPr lang="en-US" altLang="en-US" sz="2800" dirty="0" smtClean="0"/>
              <a:t> UK General Practice Research Database.</a:t>
            </a:r>
            <a:endParaRPr lang="en-US" altLang="en-US" sz="2800" dirty="0"/>
          </a:p>
        </p:txBody>
      </p:sp>
      <p:sp>
        <p:nvSpPr>
          <p:cNvPr id="24602" name="Text Box 27"/>
          <p:cNvSpPr txBox="1">
            <a:spLocks noChangeArrowheads="1"/>
          </p:cNvSpPr>
          <p:nvPr/>
        </p:nvSpPr>
        <p:spPr bwMode="auto">
          <a:xfrm>
            <a:off x="5943600" y="2743200"/>
            <a:ext cx="2971800" cy="3046988"/>
          </a:xfrm>
          <a:prstGeom prst="rect">
            <a:avLst/>
          </a:prstGeom>
          <a:noFill/>
          <a:ln w="9525">
            <a:noFill/>
            <a:miter lim="800000"/>
            <a:headEnd/>
            <a:tailEnd/>
          </a:ln>
        </p:spPr>
        <p:txBody>
          <a:bodyPr>
            <a:spAutoFit/>
          </a:bodyPr>
          <a:lstStyle/>
          <a:p>
            <a:pPr eaLnBrk="0" hangingPunct="0">
              <a:spcBef>
                <a:spcPct val="50000"/>
              </a:spcBef>
            </a:pPr>
            <a:r>
              <a:rPr lang="en-US" altLang="en-US" dirty="0"/>
              <a:t>Study with 3-4 controls per case.  What happens if we try to estimate </a:t>
            </a:r>
            <a:r>
              <a:rPr lang="en-US" altLang="en-US" dirty="0" smtClean="0"/>
              <a:t>prevalence or incidence of </a:t>
            </a:r>
            <a:r>
              <a:rPr lang="en-US" altLang="en-US" dirty="0"/>
              <a:t>fracture in either exposure group?</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97" name="Object 89"/>
          <p:cNvGraphicFramePr>
            <a:graphicFrameLocks noChangeAspect="1"/>
          </p:cNvGraphicFramePr>
          <p:nvPr>
            <p:extLst>
              <p:ext uri="{D42A27DB-BD31-4B8C-83A1-F6EECF244321}">
                <p14:modId xmlns:p14="http://schemas.microsoft.com/office/powerpoint/2010/main" val="2222002413"/>
              </p:ext>
            </p:extLst>
          </p:nvPr>
        </p:nvGraphicFramePr>
        <p:xfrm>
          <a:off x="3883025" y="1295400"/>
          <a:ext cx="2443163" cy="2271713"/>
        </p:xfrm>
        <a:graphic>
          <a:graphicData uri="http://schemas.openxmlformats.org/presentationml/2006/ole">
            <mc:AlternateContent xmlns:mc="http://schemas.openxmlformats.org/markup-compatibility/2006">
              <mc:Choice xmlns:v="urn:schemas-microsoft-com:vml" Requires="v">
                <p:oleObj spid="_x0000_s112833" name="Equation" r:id="rId4" imgW="901440" imgH="838080" progId="Equation.3">
                  <p:embed/>
                </p:oleObj>
              </mc:Choice>
              <mc:Fallback>
                <p:oleObj name="Equation" r:id="rId4" imgW="901440" imgH="838080" progId="Equation.3">
                  <p:embed/>
                  <p:pic>
                    <p:nvPicPr>
                      <p:cNvPr id="0" name="Picture 89"/>
                      <p:cNvPicPr>
                        <a:picLocks noChangeAspect="1" noChangeArrowheads="1"/>
                      </p:cNvPicPr>
                      <p:nvPr/>
                    </p:nvPicPr>
                    <p:blipFill>
                      <a:blip r:embed="rId5"/>
                      <a:srcRect/>
                      <a:stretch>
                        <a:fillRect/>
                      </a:stretch>
                    </p:blipFill>
                    <p:spPr bwMode="auto">
                      <a:xfrm>
                        <a:off x="3883025" y="1295400"/>
                        <a:ext cx="2443163" cy="2271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98" name="Object 90"/>
          <p:cNvGraphicFramePr>
            <a:graphicFrameLocks noChangeAspect="1"/>
          </p:cNvGraphicFramePr>
          <p:nvPr>
            <p:extLst>
              <p:ext uri="{D42A27DB-BD31-4B8C-83A1-F6EECF244321}">
                <p14:modId xmlns:p14="http://schemas.microsoft.com/office/powerpoint/2010/main" val="3100351764"/>
              </p:ext>
            </p:extLst>
          </p:nvPr>
        </p:nvGraphicFramePr>
        <p:xfrm>
          <a:off x="4953000" y="4267200"/>
          <a:ext cx="1104900" cy="1295400"/>
        </p:xfrm>
        <a:graphic>
          <a:graphicData uri="http://schemas.openxmlformats.org/presentationml/2006/ole">
            <mc:AlternateContent xmlns:mc="http://schemas.openxmlformats.org/markup-compatibility/2006">
              <mc:Choice xmlns:v="urn:schemas-microsoft-com:vml" Requires="v">
                <p:oleObj spid="_x0000_s112834" name="Equation" r:id="rId6" imgW="368280" imgH="431640" progId="Equation.3">
                  <p:embed/>
                </p:oleObj>
              </mc:Choice>
              <mc:Fallback>
                <p:oleObj name="Equation" r:id="rId6" imgW="368280" imgH="431640" progId="Equation.3">
                  <p:embed/>
                  <p:pic>
                    <p:nvPicPr>
                      <p:cNvPr id="0" name="Picture 90"/>
                      <p:cNvPicPr>
                        <a:picLocks noChangeAspect="1" noChangeArrowheads="1"/>
                      </p:cNvPicPr>
                      <p:nvPr/>
                    </p:nvPicPr>
                    <p:blipFill>
                      <a:blip r:embed="rId7"/>
                      <a:srcRect/>
                      <a:stretch>
                        <a:fillRect/>
                      </a:stretch>
                    </p:blipFill>
                    <p:spPr bwMode="auto">
                      <a:xfrm>
                        <a:off x="4953000" y="4267200"/>
                        <a:ext cx="11049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101" name="Rectangle 6"/>
          <p:cNvSpPr>
            <a:spLocks noChangeArrowheads="1"/>
          </p:cNvSpPr>
          <p:nvPr/>
        </p:nvSpPr>
        <p:spPr bwMode="auto">
          <a:xfrm>
            <a:off x="304800" y="152400"/>
            <a:ext cx="8686800" cy="1066800"/>
          </a:xfrm>
          <a:prstGeom prst="rect">
            <a:avLst/>
          </a:prstGeom>
          <a:noFill/>
          <a:ln w="9525">
            <a:noFill/>
            <a:miter lim="800000"/>
            <a:headEnd/>
            <a:tailEnd/>
          </a:ln>
        </p:spPr>
        <p:txBody>
          <a:bodyPr>
            <a:spAutoFit/>
          </a:bodyPr>
          <a:lstStyle/>
          <a:p>
            <a:pPr eaLnBrk="0" hangingPunct="0"/>
            <a:r>
              <a:rPr lang="en-US" altLang="en-US" sz="3200" b="1" dirty="0">
                <a:solidFill>
                  <a:schemeClr val="tx2"/>
                </a:solidFill>
              </a:rPr>
              <a:t>Rate ratio in cohort where             = exposed</a:t>
            </a:r>
          </a:p>
          <a:p>
            <a:pPr eaLnBrk="0" hangingPunct="0"/>
            <a:r>
              <a:rPr lang="en-US" altLang="en-US" sz="3200" b="1" dirty="0">
                <a:solidFill>
                  <a:schemeClr val="tx2"/>
                </a:solidFill>
              </a:rPr>
              <a:t>and </a:t>
            </a:r>
            <a:r>
              <a:rPr lang="en-US" altLang="en-US" b="1" dirty="0">
                <a:solidFill>
                  <a:schemeClr val="tx2"/>
                </a:solidFill>
              </a:rPr>
              <a:t>                </a:t>
            </a:r>
            <a:r>
              <a:rPr lang="en-US" altLang="en-US" sz="3200" b="1" dirty="0">
                <a:solidFill>
                  <a:schemeClr val="tx2"/>
                </a:solidFill>
              </a:rPr>
              <a:t>= unexposed person-time</a:t>
            </a:r>
          </a:p>
        </p:txBody>
      </p:sp>
      <p:sp>
        <p:nvSpPr>
          <p:cNvPr id="43102" name="Text Box 7"/>
          <p:cNvSpPr txBox="1">
            <a:spLocks noChangeArrowheads="1"/>
          </p:cNvSpPr>
          <p:nvPr/>
        </p:nvSpPr>
        <p:spPr bwMode="auto">
          <a:xfrm>
            <a:off x="533400" y="3733800"/>
            <a:ext cx="8229600" cy="3046413"/>
          </a:xfrm>
          <a:prstGeom prst="rect">
            <a:avLst/>
          </a:prstGeom>
          <a:noFill/>
          <a:ln w="9525">
            <a:noFill/>
            <a:miter lim="800000"/>
            <a:headEnd/>
            <a:tailEnd/>
          </a:ln>
        </p:spPr>
        <p:txBody>
          <a:bodyPr>
            <a:spAutoFit/>
          </a:bodyPr>
          <a:lstStyle/>
          <a:p>
            <a:pPr eaLnBrk="0" hangingPunct="0"/>
            <a:r>
              <a:rPr lang="en-US" altLang="en-US" sz="3200" dirty="0"/>
              <a:t>So analogous to estimating risk ratio, we need to </a:t>
            </a:r>
          </a:p>
          <a:p>
            <a:pPr eaLnBrk="0" hangingPunct="0"/>
            <a:r>
              <a:rPr lang="en-US" altLang="en-US" sz="3200" dirty="0"/>
              <a:t>estimate the </a:t>
            </a:r>
            <a:r>
              <a:rPr lang="en-US" altLang="en-US" sz="3200" dirty="0" smtClean="0"/>
              <a:t>ratio (odds)</a:t>
            </a:r>
          </a:p>
          <a:p>
            <a:pPr eaLnBrk="0" hangingPunct="0"/>
            <a:endParaRPr lang="en-US" altLang="en-US" sz="3200" dirty="0"/>
          </a:p>
          <a:p>
            <a:pPr eaLnBrk="0" hangingPunct="0"/>
            <a:endParaRPr lang="en-US" altLang="en-US" sz="3200" dirty="0"/>
          </a:p>
          <a:p>
            <a:pPr eaLnBrk="0" hangingPunct="0"/>
            <a:r>
              <a:rPr lang="en-US" altLang="en-US" sz="3200" dirty="0"/>
              <a:t>If we can estimate this </a:t>
            </a:r>
            <a:r>
              <a:rPr lang="en-US" altLang="en-US" sz="3200" dirty="0" smtClean="0"/>
              <a:t>ratio </a:t>
            </a:r>
            <a:r>
              <a:rPr lang="en-US" altLang="en-US" sz="3200" dirty="0"/>
              <a:t>in a case-</a:t>
            </a:r>
          </a:p>
          <a:p>
            <a:pPr eaLnBrk="0" hangingPunct="0"/>
            <a:r>
              <a:rPr lang="en-US" altLang="en-US" sz="3200" dirty="0"/>
              <a:t>control study, we can estimate </a:t>
            </a:r>
            <a:r>
              <a:rPr lang="en-US" altLang="en-US" sz="3200" dirty="0" smtClean="0"/>
              <a:t>a hazard ratio</a:t>
            </a:r>
            <a:endParaRPr lang="en-US" altLang="en-US" sz="3200" dirty="0"/>
          </a:p>
        </p:txBody>
      </p:sp>
      <p:sp>
        <p:nvSpPr>
          <p:cNvPr id="43103" name="Text Box 8"/>
          <p:cNvSpPr txBox="1">
            <a:spLocks noChangeArrowheads="1"/>
          </p:cNvSpPr>
          <p:nvPr/>
        </p:nvSpPr>
        <p:spPr bwMode="auto">
          <a:xfrm>
            <a:off x="914400" y="2057400"/>
            <a:ext cx="2452688" cy="579438"/>
          </a:xfrm>
          <a:prstGeom prst="rect">
            <a:avLst/>
          </a:prstGeom>
          <a:noFill/>
          <a:ln w="9525">
            <a:noFill/>
            <a:miter lim="800000"/>
            <a:headEnd/>
            <a:tailEnd/>
          </a:ln>
        </p:spPr>
        <p:txBody>
          <a:bodyPr wrap="none">
            <a:spAutoFit/>
          </a:bodyPr>
          <a:lstStyle/>
          <a:p>
            <a:pPr eaLnBrk="0" hangingPunct="0"/>
            <a:r>
              <a:rPr lang="en-US" altLang="en-US" sz="3200" b="1" dirty="0"/>
              <a:t>Rate Ratio</a:t>
            </a:r>
            <a:r>
              <a:rPr lang="en-US" altLang="en-US" sz="3200" dirty="0"/>
              <a:t> =</a:t>
            </a:r>
            <a:r>
              <a:rPr lang="en-US" altLang="en-US" dirty="0"/>
              <a:t> </a:t>
            </a:r>
          </a:p>
        </p:txBody>
      </p:sp>
      <p:graphicFrame>
        <p:nvGraphicFramePr>
          <p:cNvPr id="43099" name="Object 91"/>
          <p:cNvGraphicFramePr>
            <a:graphicFrameLocks noChangeAspect="1"/>
          </p:cNvGraphicFramePr>
          <p:nvPr/>
        </p:nvGraphicFramePr>
        <p:xfrm>
          <a:off x="5181600" y="161925"/>
          <a:ext cx="954088" cy="676275"/>
        </p:xfrm>
        <a:graphic>
          <a:graphicData uri="http://schemas.openxmlformats.org/presentationml/2006/ole">
            <mc:AlternateContent xmlns:mc="http://schemas.openxmlformats.org/markup-compatibility/2006">
              <mc:Choice xmlns:v="urn:schemas-microsoft-com:vml" Requires="v">
                <p:oleObj spid="_x0000_s112835" name="Equation" r:id="rId8" imgW="304536" imgH="215713" progId="Equation.3">
                  <p:embed/>
                </p:oleObj>
              </mc:Choice>
              <mc:Fallback>
                <p:oleObj name="Equation" r:id="rId8" imgW="304536" imgH="215713" progId="Equation.3">
                  <p:embed/>
                  <p:pic>
                    <p:nvPicPr>
                      <p:cNvPr id="0" name="Picture 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161925"/>
                        <a:ext cx="954088"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100" name="Object 92"/>
          <p:cNvGraphicFramePr>
            <a:graphicFrameLocks noChangeAspect="1"/>
          </p:cNvGraphicFramePr>
          <p:nvPr/>
        </p:nvGraphicFramePr>
        <p:xfrm>
          <a:off x="1295400" y="608013"/>
          <a:ext cx="990600" cy="687387"/>
        </p:xfrm>
        <a:graphic>
          <a:graphicData uri="http://schemas.openxmlformats.org/presentationml/2006/ole">
            <mc:AlternateContent xmlns:mc="http://schemas.openxmlformats.org/markup-compatibility/2006">
              <mc:Choice xmlns:v="urn:schemas-microsoft-com:vml" Requires="v">
                <p:oleObj spid="_x0000_s112836" name="Equation" r:id="rId10" imgW="330200" imgH="228600" progId="Equation.3">
                  <p:embed/>
                </p:oleObj>
              </mc:Choice>
              <mc:Fallback>
                <p:oleObj name="Equation" r:id="rId10" imgW="330200" imgH="228600" progId="Equation.3">
                  <p:embed/>
                  <p:pic>
                    <p:nvPicPr>
                      <p:cNvPr id="0" name="Picture 9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608013"/>
                        <a:ext cx="990600"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Oval 5"/>
          <p:cNvSpPr>
            <a:spLocks noChangeArrowheads="1"/>
          </p:cNvSpPr>
          <p:nvPr/>
        </p:nvSpPr>
        <p:spPr bwMode="auto">
          <a:xfrm>
            <a:off x="5259388" y="1295400"/>
            <a:ext cx="1066800" cy="1120270"/>
          </a:xfrm>
          <a:prstGeom prst="ellipse">
            <a:avLst/>
          </a:prstGeom>
          <a:noFill/>
          <a:ln w="25400" algn="ctr">
            <a:solidFill>
              <a:srgbClr val="FF0000"/>
            </a:solidFill>
            <a:round/>
            <a:headEnd/>
            <a:tailEnd/>
          </a:ln>
        </p:spPr>
        <p:txBody>
          <a:bodyPr/>
          <a:lstStyle/>
          <a:p>
            <a:pPr eaLnBrk="0" hangingPunct="0"/>
            <a:endParaRPr lang="en-US" dirty="0"/>
          </a:p>
        </p:txBody>
      </p:sp>
      <p:sp>
        <p:nvSpPr>
          <p:cNvPr id="2" name="TextBox 1"/>
          <p:cNvSpPr txBox="1"/>
          <p:nvPr/>
        </p:nvSpPr>
        <p:spPr>
          <a:xfrm>
            <a:off x="6629400" y="1447800"/>
            <a:ext cx="2133600" cy="707886"/>
          </a:xfrm>
          <a:prstGeom prst="rect">
            <a:avLst/>
          </a:prstGeom>
          <a:noFill/>
        </p:spPr>
        <p:txBody>
          <a:bodyPr wrap="square" rtlCol="0">
            <a:spAutoFit/>
          </a:bodyPr>
          <a:lstStyle/>
          <a:p>
            <a:r>
              <a:rPr lang="en-US" sz="2000" i="1" dirty="0" smtClean="0"/>
              <a:t>Odds of exposure in cases</a:t>
            </a:r>
            <a:endParaRPr lang="en-US" sz="2000" i="1" dirty="0"/>
          </a:p>
        </p:txBody>
      </p:sp>
      <p:sp>
        <p:nvSpPr>
          <p:cNvPr id="11" name="TextBox 10"/>
          <p:cNvSpPr txBox="1"/>
          <p:nvPr/>
        </p:nvSpPr>
        <p:spPr>
          <a:xfrm>
            <a:off x="6629400" y="2507168"/>
            <a:ext cx="2133600" cy="1015663"/>
          </a:xfrm>
          <a:prstGeom prst="rect">
            <a:avLst/>
          </a:prstGeom>
          <a:noFill/>
        </p:spPr>
        <p:txBody>
          <a:bodyPr wrap="square" rtlCol="0">
            <a:spAutoFit/>
          </a:bodyPr>
          <a:lstStyle/>
          <a:p>
            <a:r>
              <a:rPr lang="en-US" sz="2000" i="1" dirty="0" smtClean="0"/>
              <a:t>Odds of exposed person-time in cohort</a:t>
            </a:r>
            <a:endParaRPr lang="en-US" sz="2000" i="1" dirty="0"/>
          </a:p>
        </p:txBody>
      </p:sp>
      <p:sp>
        <p:nvSpPr>
          <p:cNvPr id="13" name="Oval 5"/>
          <p:cNvSpPr>
            <a:spLocks noChangeArrowheads="1"/>
          </p:cNvSpPr>
          <p:nvPr/>
        </p:nvSpPr>
        <p:spPr bwMode="auto">
          <a:xfrm>
            <a:off x="5233988" y="2457703"/>
            <a:ext cx="1092200" cy="1120270"/>
          </a:xfrm>
          <a:prstGeom prst="ellipse">
            <a:avLst/>
          </a:prstGeom>
          <a:noFill/>
          <a:ln w="25400" algn="ctr">
            <a:solidFill>
              <a:srgbClr val="FF0000"/>
            </a:solidFill>
            <a:round/>
            <a:headEnd/>
            <a:tailEnd/>
          </a:ln>
        </p:spPr>
        <p:txBody>
          <a:bodyP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2766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19400"/>
            <a:ext cx="4572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12"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0" y="2286000"/>
            <a:ext cx="46038"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0" y="2514600"/>
            <a:ext cx="46038"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flipH="1">
            <a:off x="5151438" y="2590800"/>
            <a:ext cx="46037"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724150"/>
            <a:ext cx="46038" cy="2686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9" name="Shape 58"/>
          <p:cNvCxnSpPr>
            <a:stCxn id="51" idx="2"/>
          </p:cNvCxnSpPr>
          <p:nvPr/>
        </p:nvCxnSpPr>
        <p:spPr>
          <a:xfrm rot="16200000" flipH="1">
            <a:off x="5127625" y="2971800"/>
            <a:ext cx="304800" cy="5181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2" idx="2"/>
          </p:cNvCxnSpPr>
          <p:nvPr/>
        </p:nvCxnSpPr>
        <p:spPr>
          <a:xfrm>
            <a:off x="4213225" y="5410200"/>
            <a:ext cx="23813"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178425" y="5446713"/>
            <a:ext cx="381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753100" y="5405438"/>
            <a:ext cx="38100" cy="309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168400" y="5889625"/>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031" name="TextBox 56"/>
          <p:cNvSpPr txBox="1">
            <a:spLocks noChangeArrowheads="1"/>
          </p:cNvSpPr>
          <p:nvPr/>
        </p:nvSpPr>
        <p:spPr bwMode="auto">
          <a:xfrm>
            <a:off x="3683000" y="5900738"/>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85032" name="Rectangle 3"/>
          <p:cNvSpPr>
            <a:spLocks noChangeArrowheads="1"/>
          </p:cNvSpPr>
          <p:nvPr/>
        </p:nvSpPr>
        <p:spPr bwMode="auto">
          <a:xfrm>
            <a:off x="152400" y="76200"/>
            <a:ext cx="8839200" cy="954107"/>
          </a:xfrm>
          <a:prstGeom prst="rect">
            <a:avLst/>
          </a:prstGeom>
          <a:noFill/>
          <a:ln w="9525">
            <a:noFill/>
            <a:miter lim="800000"/>
            <a:headEnd/>
            <a:tailEnd/>
          </a:ln>
        </p:spPr>
        <p:txBody>
          <a:bodyPr wrap="square">
            <a:spAutoFit/>
          </a:bodyPr>
          <a:lstStyle/>
          <a:p>
            <a:pPr algn="ctr" eaLnBrk="0" hangingPunct="0"/>
            <a:r>
              <a:rPr lang="en-US" sz="2800" b="1" dirty="0"/>
              <a:t>Incidence </a:t>
            </a:r>
            <a:r>
              <a:rPr lang="en-US" sz="2800" b="1" dirty="0" smtClean="0"/>
              <a:t>density sampling within </a:t>
            </a:r>
            <a:r>
              <a:rPr lang="en-US" sz="2800" b="1" dirty="0"/>
              <a:t>a </a:t>
            </a:r>
            <a:r>
              <a:rPr lang="en-US" sz="2800" b="1" dirty="0" smtClean="0"/>
              <a:t>fixed cohort primary study base (e.g., within Framingham Cohort)</a:t>
            </a:r>
            <a:endParaRPr lang="en-US" sz="2800" b="1" dirty="0"/>
          </a:p>
        </p:txBody>
      </p:sp>
      <p:sp>
        <p:nvSpPr>
          <p:cNvPr id="210986" name="Rectangle 4"/>
          <p:cNvSpPr>
            <a:spLocks noChangeArrowheads="1"/>
          </p:cNvSpPr>
          <p:nvPr/>
        </p:nvSpPr>
        <p:spPr bwMode="auto">
          <a:xfrm>
            <a:off x="263525" y="5765800"/>
            <a:ext cx="8312150" cy="1016000"/>
          </a:xfrm>
          <a:prstGeom prst="rect">
            <a:avLst/>
          </a:prstGeom>
          <a:solidFill>
            <a:schemeClr val="bg1"/>
          </a:solidFill>
          <a:ln w="9525">
            <a:noFill/>
            <a:miter lim="800000"/>
            <a:headEnd/>
            <a:tailEnd/>
          </a:ln>
        </p:spPr>
        <p:txBody>
          <a:bodyPr>
            <a:spAutoFit/>
          </a:bodyPr>
          <a:lstStyle/>
          <a:p>
            <a:pPr eaLnBrk="0" hangingPunct="0"/>
            <a:r>
              <a:rPr lang="en-US" sz="2000" b="1" dirty="0"/>
              <a:t>Controls are randomly sampled each time a case is diagnosed from those still in follow-up without the diagnosis.  A control at one time may become a </a:t>
            </a:r>
            <a:r>
              <a:rPr lang="en-US" sz="2000" b="1" dirty="0" smtClean="0"/>
              <a:t>control or a case </a:t>
            </a:r>
            <a:r>
              <a:rPr lang="en-US" sz="2000" b="1" dirty="0"/>
              <a:t>later in time.</a:t>
            </a:r>
          </a:p>
        </p:txBody>
      </p:sp>
      <p:cxnSp>
        <p:nvCxnSpPr>
          <p:cNvPr id="47" name="Straight Connector 46"/>
          <p:cNvCxnSpPr>
            <a:stCxn id="54" idx="2"/>
          </p:cNvCxnSpPr>
          <p:nvPr/>
        </p:nvCxnSpPr>
        <p:spPr>
          <a:xfrm>
            <a:off x="6270625" y="5410200"/>
            <a:ext cx="23813"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8503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6" name="Text Box 45"/>
          <p:cNvSpPr txBox="1">
            <a:spLocks noChangeArrowheads="1"/>
          </p:cNvSpPr>
          <p:nvPr/>
        </p:nvSpPr>
        <p:spPr bwMode="auto">
          <a:xfrm>
            <a:off x="2574925" y="39624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7" name="Text Box 46"/>
          <p:cNvSpPr txBox="1">
            <a:spLocks noChangeArrowheads="1"/>
          </p:cNvSpPr>
          <p:nvPr/>
        </p:nvSpPr>
        <p:spPr bwMode="auto">
          <a:xfrm>
            <a:off x="2574925" y="4876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8" name="Text Box 44"/>
          <p:cNvSpPr txBox="1">
            <a:spLocks noChangeArrowheads="1"/>
          </p:cNvSpPr>
          <p:nvPr/>
        </p:nvSpPr>
        <p:spPr bwMode="auto">
          <a:xfrm>
            <a:off x="4090987" y="3321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9" name="Text Box 45"/>
          <p:cNvSpPr txBox="1">
            <a:spLocks noChangeArrowheads="1"/>
          </p:cNvSpPr>
          <p:nvPr/>
        </p:nvSpPr>
        <p:spPr bwMode="auto">
          <a:xfrm>
            <a:off x="4090987" y="40227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0" name="Text Box 46"/>
          <p:cNvSpPr txBox="1">
            <a:spLocks noChangeArrowheads="1"/>
          </p:cNvSpPr>
          <p:nvPr/>
        </p:nvSpPr>
        <p:spPr bwMode="auto">
          <a:xfrm>
            <a:off x="4090987" y="50736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5" name="Text Box 44"/>
          <p:cNvSpPr txBox="1">
            <a:spLocks noChangeArrowheads="1"/>
          </p:cNvSpPr>
          <p:nvPr/>
        </p:nvSpPr>
        <p:spPr bwMode="auto">
          <a:xfrm>
            <a:off x="5075237" y="3028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5"/>
          <p:cNvSpPr txBox="1">
            <a:spLocks noChangeArrowheads="1"/>
          </p:cNvSpPr>
          <p:nvPr/>
        </p:nvSpPr>
        <p:spPr bwMode="auto">
          <a:xfrm>
            <a:off x="5075237" y="38100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6"/>
          <p:cNvSpPr txBox="1">
            <a:spLocks noChangeArrowheads="1"/>
          </p:cNvSpPr>
          <p:nvPr/>
        </p:nvSpPr>
        <p:spPr bwMode="auto">
          <a:xfrm>
            <a:off x="5075237" y="4933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6" name="Text Box 44"/>
          <p:cNvSpPr txBox="1">
            <a:spLocks noChangeArrowheads="1"/>
          </p:cNvSpPr>
          <p:nvPr/>
        </p:nvSpPr>
        <p:spPr bwMode="auto">
          <a:xfrm>
            <a:off x="6160293" y="36258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7" name="Text Box 45"/>
          <p:cNvSpPr txBox="1">
            <a:spLocks noChangeArrowheads="1"/>
          </p:cNvSpPr>
          <p:nvPr/>
        </p:nvSpPr>
        <p:spPr bwMode="auto">
          <a:xfrm>
            <a:off x="6160293" y="4051659"/>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8" name="Text Box 46"/>
          <p:cNvSpPr txBox="1">
            <a:spLocks noChangeArrowheads="1"/>
          </p:cNvSpPr>
          <p:nvPr/>
        </p:nvSpPr>
        <p:spPr bwMode="auto">
          <a:xfrm>
            <a:off x="6160293" y="46482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9" name="Rectangle 68"/>
          <p:cNvSpPr/>
          <p:nvPr/>
        </p:nvSpPr>
        <p:spPr>
          <a:xfrm>
            <a:off x="7889875" y="474482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
        <p:nvSpPr>
          <p:cNvPr id="70" name="Oval 69"/>
          <p:cNvSpPr/>
          <p:nvPr/>
        </p:nvSpPr>
        <p:spPr>
          <a:xfrm>
            <a:off x="4526530" y="19202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1" name="Oval 70"/>
          <p:cNvSpPr/>
          <p:nvPr/>
        </p:nvSpPr>
        <p:spPr>
          <a:xfrm>
            <a:off x="2962401" y="172645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2" name="Oval 71"/>
          <p:cNvSpPr/>
          <p:nvPr/>
        </p:nvSpPr>
        <p:spPr>
          <a:xfrm>
            <a:off x="5410199" y="20726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3" name="Oval 72"/>
          <p:cNvSpPr/>
          <p:nvPr/>
        </p:nvSpPr>
        <p:spPr>
          <a:xfrm>
            <a:off x="6533987" y="220998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aphicFrame>
        <p:nvGraphicFramePr>
          <p:cNvPr id="60" name="Object 59"/>
          <p:cNvGraphicFramePr>
            <a:graphicFrameLocks noChangeAspect="1"/>
          </p:cNvGraphicFramePr>
          <p:nvPr>
            <p:extLst>
              <p:ext uri="{D42A27DB-BD31-4B8C-83A1-F6EECF244321}">
                <p14:modId xmlns:p14="http://schemas.microsoft.com/office/powerpoint/2010/main" val="3889877229"/>
              </p:ext>
            </p:extLst>
          </p:nvPr>
        </p:nvGraphicFramePr>
        <p:xfrm>
          <a:off x="8246485" y="1290378"/>
          <a:ext cx="546677" cy="1148022"/>
        </p:xfrm>
        <a:graphic>
          <a:graphicData uri="http://schemas.openxmlformats.org/presentationml/2006/ole">
            <mc:AlternateContent xmlns:mc="http://schemas.openxmlformats.org/markup-compatibility/2006">
              <mc:Choice xmlns:v="urn:schemas-microsoft-com:vml" Requires="v">
                <p:oleObj spid="_x0000_s113718" name="Equation" r:id="rId4" imgW="253800" imgH="533160" progId="Equation.3">
                  <p:embed/>
                </p:oleObj>
              </mc:Choice>
              <mc:Fallback>
                <p:oleObj name="Equation" r:id="rId4" imgW="253800" imgH="533160" progId="Equation.3">
                  <p:embed/>
                  <p:pic>
                    <p:nvPicPr>
                      <p:cNvPr id="0" name=""/>
                      <p:cNvPicPr/>
                      <p:nvPr/>
                    </p:nvPicPr>
                    <p:blipFill>
                      <a:blip r:embed="rId5"/>
                      <a:stretch>
                        <a:fillRect/>
                      </a:stretch>
                    </p:blipFill>
                    <p:spPr>
                      <a:xfrm>
                        <a:off x="8246485" y="1290378"/>
                        <a:ext cx="546677" cy="1148022"/>
                      </a:xfrm>
                      <a:prstGeom prst="rect">
                        <a:avLst/>
                      </a:prstGeom>
                    </p:spPr>
                  </p:pic>
                </p:oleObj>
              </mc:Fallback>
            </mc:AlternateContent>
          </a:graphicData>
        </a:graphic>
      </p:graphicFrame>
      <p:cxnSp>
        <p:nvCxnSpPr>
          <p:cNvPr id="62" name="Straight Arrow Connector 61"/>
          <p:cNvCxnSpPr/>
          <p:nvPr/>
        </p:nvCxnSpPr>
        <p:spPr bwMode="auto">
          <a:xfrm flipV="1">
            <a:off x="7877302" y="1726453"/>
            <a:ext cx="245367" cy="2614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65" name="Object 90"/>
          <p:cNvGraphicFramePr>
            <a:graphicFrameLocks noChangeAspect="1"/>
          </p:cNvGraphicFramePr>
          <p:nvPr>
            <p:extLst>
              <p:ext uri="{D42A27DB-BD31-4B8C-83A1-F6EECF244321}">
                <p14:modId xmlns:p14="http://schemas.microsoft.com/office/powerpoint/2010/main" val="3415563910"/>
              </p:ext>
            </p:extLst>
          </p:nvPr>
        </p:nvGraphicFramePr>
        <p:xfrm>
          <a:off x="8324850" y="3552528"/>
          <a:ext cx="715963" cy="1047361"/>
        </p:xfrm>
        <a:graphic>
          <a:graphicData uri="http://schemas.openxmlformats.org/presentationml/2006/ole">
            <mc:AlternateContent xmlns:mc="http://schemas.openxmlformats.org/markup-compatibility/2006">
              <mc:Choice xmlns:v="urn:schemas-microsoft-com:vml" Requires="v">
                <p:oleObj spid="_x0000_s113719" name="Equation" r:id="rId6" imgW="368280" imgH="431640" progId="Equation.3">
                  <p:embed/>
                </p:oleObj>
              </mc:Choice>
              <mc:Fallback>
                <p:oleObj name="Equation" r:id="rId6" imgW="368280" imgH="431640" progId="Equation.3">
                  <p:embed/>
                  <p:pic>
                    <p:nvPicPr>
                      <p:cNvPr id="0" name=""/>
                      <p:cNvPicPr>
                        <a:picLocks noChangeAspect="1" noChangeArrowheads="1"/>
                      </p:cNvPicPr>
                      <p:nvPr/>
                    </p:nvPicPr>
                    <p:blipFill>
                      <a:blip r:embed="rId7"/>
                      <a:srcRect/>
                      <a:stretch>
                        <a:fillRect/>
                      </a:stretch>
                    </p:blipFill>
                    <p:spPr bwMode="auto">
                      <a:xfrm>
                        <a:off x="8324850" y="3552528"/>
                        <a:ext cx="715963" cy="1047361"/>
                      </a:xfrm>
                      <a:prstGeom prst="rect">
                        <a:avLst/>
                      </a:prstGeom>
                      <a:noFill/>
                      <a:extLst/>
                    </p:spPr>
                  </p:pic>
                </p:oleObj>
              </mc:Fallback>
            </mc:AlternateContent>
          </a:graphicData>
        </a:graphic>
      </p:graphicFrame>
      <p:cxnSp>
        <p:nvCxnSpPr>
          <p:cNvPr id="7" name="Elbow Connector 6"/>
          <p:cNvCxnSpPr/>
          <p:nvPr/>
        </p:nvCxnSpPr>
        <p:spPr bwMode="auto">
          <a:xfrm rot="5400000" flipH="1" flipV="1">
            <a:off x="8327204" y="4716463"/>
            <a:ext cx="471488" cy="334962"/>
          </a:xfrm>
          <a:prstGeom prst="bentConnector3">
            <a:avLst>
              <a:gd name="adj1" fmla="val -3500"/>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53929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8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76200" y="0"/>
            <a:ext cx="9129935" cy="430887"/>
          </a:xfrm>
          <a:prstGeom prst="rect">
            <a:avLst/>
          </a:prstGeom>
          <a:noFill/>
          <a:ln w="9525">
            <a:noFill/>
            <a:miter lim="800000"/>
            <a:headEnd/>
            <a:tailEnd/>
          </a:ln>
        </p:spPr>
        <p:txBody>
          <a:bodyPr wrap="none">
            <a:spAutoFit/>
          </a:bodyPr>
          <a:lstStyle/>
          <a:p>
            <a:r>
              <a:rPr lang="en-US" sz="2200" b="1" dirty="0"/>
              <a:t>Incidence Density Sampling In Dynamic Cohort (e.g</a:t>
            </a:r>
            <a:r>
              <a:rPr lang="en-US" sz="2200" b="1" dirty="0" smtClean="0"/>
              <a:t>., </a:t>
            </a:r>
            <a:r>
              <a:rPr lang="en-US" sz="2200" b="1" dirty="0"/>
              <a:t>SF County residents)</a:t>
            </a:r>
          </a:p>
        </p:txBody>
      </p:sp>
      <p:sp>
        <p:nvSpPr>
          <p:cNvPr id="29" name="Rectangle 28"/>
          <p:cNvSpPr/>
          <p:nvPr/>
        </p:nvSpPr>
        <p:spPr>
          <a:xfrm>
            <a:off x="72390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0" y="2286000"/>
            <a:ext cx="76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0" y="2514600"/>
            <a:ext cx="762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a:off x="5105400" y="2667000"/>
            <a:ext cx="76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819400"/>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04" name="Shape 58"/>
          <p:cNvCxnSpPr>
            <a:cxnSpLocks noChangeShapeType="1"/>
            <a:stCxn id="51" idx="2"/>
          </p:cNvCxnSpPr>
          <p:nvPr/>
        </p:nvCxnSpPr>
        <p:spPr bwMode="auto">
          <a:xfrm rot="16200000" flipH="1">
            <a:off x="5162550" y="3638550"/>
            <a:ext cx="228600" cy="5143500"/>
          </a:xfrm>
          <a:prstGeom prst="bentConnector2">
            <a:avLst/>
          </a:prstGeom>
          <a:noFill/>
          <a:ln w="25400" algn="ctr">
            <a:solidFill>
              <a:srgbClr val="4A7EBB"/>
            </a:solidFill>
            <a:miter lim="800000"/>
            <a:headEnd/>
            <a:tailEnd type="arrow" w="med" len="med"/>
          </a:ln>
        </p:spPr>
      </p:cxnSp>
      <p:cxnSp>
        <p:nvCxnSpPr>
          <p:cNvPr id="105505" name="Straight Connector 60"/>
          <p:cNvCxnSpPr>
            <a:cxnSpLocks noChangeShapeType="1"/>
            <a:stCxn id="52" idx="2"/>
          </p:cNvCxnSpPr>
          <p:nvPr/>
        </p:nvCxnSpPr>
        <p:spPr bwMode="auto">
          <a:xfrm>
            <a:off x="4229100" y="6096000"/>
            <a:ext cx="38100" cy="228600"/>
          </a:xfrm>
          <a:prstGeom prst="line">
            <a:avLst/>
          </a:prstGeom>
          <a:noFill/>
          <a:ln w="25400" algn="ctr">
            <a:solidFill>
              <a:srgbClr val="4A7EBB"/>
            </a:solidFill>
            <a:round/>
            <a:headEnd/>
            <a:tailEnd/>
          </a:ln>
        </p:spPr>
      </p:cxnSp>
      <p:cxnSp>
        <p:nvCxnSpPr>
          <p:cNvPr id="105506" name="Straight Connector 62"/>
          <p:cNvCxnSpPr>
            <a:cxnSpLocks noChangeShapeType="1"/>
          </p:cNvCxnSpPr>
          <p:nvPr/>
        </p:nvCxnSpPr>
        <p:spPr bwMode="auto">
          <a:xfrm>
            <a:off x="5143500" y="6096000"/>
            <a:ext cx="38100" cy="228600"/>
          </a:xfrm>
          <a:prstGeom prst="line">
            <a:avLst/>
          </a:prstGeom>
          <a:noFill/>
          <a:ln w="25400" algn="ctr">
            <a:solidFill>
              <a:srgbClr val="4A7EBB"/>
            </a:solidFill>
            <a:round/>
            <a:headEnd/>
            <a:tailEnd/>
          </a:ln>
        </p:spPr>
      </p:cxnSp>
      <p:cxnSp>
        <p:nvCxnSpPr>
          <p:cNvPr id="105507" name="Straight Connector 63"/>
          <p:cNvCxnSpPr>
            <a:cxnSpLocks noChangeShapeType="1"/>
          </p:cNvCxnSpPr>
          <p:nvPr/>
        </p:nvCxnSpPr>
        <p:spPr bwMode="auto">
          <a:xfrm>
            <a:off x="6286500" y="6096000"/>
            <a:ext cx="38100" cy="228600"/>
          </a:xfrm>
          <a:prstGeom prst="line">
            <a:avLst/>
          </a:prstGeom>
          <a:noFill/>
          <a:ln w="25400" algn="ctr">
            <a:solidFill>
              <a:srgbClr val="4A7EBB"/>
            </a:solidFill>
            <a:round/>
            <a:headEnd/>
            <a:tailEnd/>
          </a:ln>
        </p:spPr>
      </p:cxnSp>
      <p:sp>
        <p:nvSpPr>
          <p:cNvPr id="105508"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6248400" y="457200"/>
            <a:ext cx="7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7" name="Rectangle 66"/>
          <p:cNvSpPr/>
          <p:nvPr/>
        </p:nvSpPr>
        <p:spPr>
          <a:xfrm>
            <a:off x="5105400" y="457200"/>
            <a:ext cx="76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8" name="Rectangle 67"/>
          <p:cNvSpPr/>
          <p:nvPr/>
        </p:nvSpPr>
        <p:spPr>
          <a:xfrm>
            <a:off x="4267200" y="457200"/>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9" name="Rectangle 68"/>
          <p:cNvSpPr/>
          <p:nvPr/>
        </p:nvSpPr>
        <p:spPr>
          <a:xfrm>
            <a:off x="2667000" y="457200"/>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7" name="Rectangle 76"/>
          <p:cNvSpPr/>
          <p:nvPr/>
        </p:nvSpPr>
        <p:spPr>
          <a:xfrm>
            <a:off x="5715000" y="457200"/>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15"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cxnSp>
        <p:nvCxnSpPr>
          <p:cNvPr id="105516" name="Straight Arrow Connector 82"/>
          <p:cNvCxnSpPr>
            <a:cxnSpLocks noChangeShapeType="1"/>
            <a:stCxn id="26" idx="6"/>
          </p:cNvCxnSpPr>
          <p:nvPr/>
        </p:nvCxnSpPr>
        <p:spPr bwMode="auto">
          <a:xfrm>
            <a:off x="6108700" y="1485900"/>
            <a:ext cx="1054100" cy="38100"/>
          </a:xfrm>
          <a:prstGeom prst="straightConnector1">
            <a:avLst/>
          </a:prstGeom>
          <a:noFill/>
          <a:ln w="19050" algn="ctr">
            <a:solidFill>
              <a:schemeClr val="tx1"/>
            </a:solidFill>
            <a:round/>
            <a:headEnd/>
            <a:tailEnd type="arrow" w="med" len="med"/>
          </a:ln>
        </p:spPr>
      </p:cxnSp>
      <p:sp>
        <p:nvSpPr>
          <p:cNvPr id="105517" name="TextBox 84"/>
          <p:cNvSpPr txBox="1">
            <a:spLocks noChangeArrowheads="1"/>
          </p:cNvSpPr>
          <p:nvPr/>
        </p:nvSpPr>
        <p:spPr bwMode="auto">
          <a:xfrm>
            <a:off x="1362868" y="609600"/>
            <a:ext cx="1084263" cy="641350"/>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Residents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6" name="Text Box 45"/>
          <p:cNvSpPr txBox="1">
            <a:spLocks noChangeArrowheads="1"/>
          </p:cNvSpPr>
          <p:nvPr/>
        </p:nvSpPr>
        <p:spPr bwMode="auto">
          <a:xfrm>
            <a:off x="2574925" y="3657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6"/>
          <p:cNvSpPr txBox="1">
            <a:spLocks noChangeArrowheads="1"/>
          </p:cNvSpPr>
          <p:nvPr/>
        </p:nvSpPr>
        <p:spPr bwMode="auto">
          <a:xfrm>
            <a:off x="2574925" y="5226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4"/>
          <p:cNvSpPr txBox="1">
            <a:spLocks noChangeArrowheads="1"/>
          </p:cNvSpPr>
          <p:nvPr/>
        </p:nvSpPr>
        <p:spPr bwMode="auto">
          <a:xfrm>
            <a:off x="4175125" y="5397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9" name="Text Box 45"/>
          <p:cNvSpPr txBox="1">
            <a:spLocks noChangeArrowheads="1"/>
          </p:cNvSpPr>
          <p:nvPr/>
        </p:nvSpPr>
        <p:spPr bwMode="auto">
          <a:xfrm>
            <a:off x="4106862" y="41179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0" name="Text Box 46"/>
          <p:cNvSpPr txBox="1">
            <a:spLocks noChangeArrowheads="1"/>
          </p:cNvSpPr>
          <p:nvPr/>
        </p:nvSpPr>
        <p:spPr bwMode="auto">
          <a:xfrm>
            <a:off x="4106862" y="5032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1" name="Text Box 44"/>
          <p:cNvSpPr txBox="1">
            <a:spLocks noChangeArrowheads="1"/>
          </p:cNvSpPr>
          <p:nvPr/>
        </p:nvSpPr>
        <p:spPr bwMode="auto">
          <a:xfrm>
            <a:off x="5040312" y="3089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2" name="Text Box 45"/>
          <p:cNvSpPr txBox="1">
            <a:spLocks noChangeArrowheads="1"/>
          </p:cNvSpPr>
          <p:nvPr/>
        </p:nvSpPr>
        <p:spPr bwMode="auto">
          <a:xfrm>
            <a:off x="5029200" y="34734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3" name="Text Box 46"/>
          <p:cNvSpPr txBox="1">
            <a:spLocks noChangeArrowheads="1"/>
          </p:cNvSpPr>
          <p:nvPr/>
        </p:nvSpPr>
        <p:spPr bwMode="auto">
          <a:xfrm>
            <a:off x="5040312" y="5607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4" name="Text Box 44"/>
          <p:cNvSpPr txBox="1">
            <a:spLocks noChangeArrowheads="1"/>
          </p:cNvSpPr>
          <p:nvPr/>
        </p:nvSpPr>
        <p:spPr bwMode="auto">
          <a:xfrm>
            <a:off x="6183312" y="609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5" name="Text Box 45"/>
          <p:cNvSpPr txBox="1">
            <a:spLocks noChangeArrowheads="1"/>
          </p:cNvSpPr>
          <p:nvPr/>
        </p:nvSpPr>
        <p:spPr bwMode="auto">
          <a:xfrm>
            <a:off x="6183312" y="40805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6" name="Text Box 46"/>
          <p:cNvSpPr txBox="1">
            <a:spLocks noChangeArrowheads="1"/>
          </p:cNvSpPr>
          <p:nvPr/>
        </p:nvSpPr>
        <p:spPr bwMode="auto">
          <a:xfrm>
            <a:off x="6183312" y="4994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cxnSp>
        <p:nvCxnSpPr>
          <p:cNvPr id="73" name="Straight Arrow Connector 72"/>
          <p:cNvCxnSpPr/>
          <p:nvPr/>
        </p:nvCxnSpPr>
        <p:spPr>
          <a:xfrm>
            <a:off x="6379714" y="778304"/>
            <a:ext cx="1627816" cy="4582064"/>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7315200" y="430887"/>
            <a:ext cx="457200" cy="712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4" name="Rectangle 63"/>
          <p:cNvSpPr/>
          <p:nvPr/>
        </p:nvSpPr>
        <p:spPr>
          <a:xfrm>
            <a:off x="5715000" y="2743200"/>
            <a:ext cx="76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5" name="Text Box 44"/>
          <p:cNvSpPr txBox="1">
            <a:spLocks noChangeArrowheads="1"/>
          </p:cNvSpPr>
          <p:nvPr/>
        </p:nvSpPr>
        <p:spPr bwMode="auto">
          <a:xfrm>
            <a:off x="5592762" y="3036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0" name="Text Box 45"/>
          <p:cNvSpPr txBox="1">
            <a:spLocks noChangeArrowheads="1"/>
          </p:cNvSpPr>
          <p:nvPr/>
        </p:nvSpPr>
        <p:spPr bwMode="auto">
          <a:xfrm>
            <a:off x="5592762" y="40270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2" name="Text Box 46"/>
          <p:cNvSpPr txBox="1">
            <a:spLocks noChangeArrowheads="1"/>
          </p:cNvSpPr>
          <p:nvPr/>
        </p:nvSpPr>
        <p:spPr bwMode="auto">
          <a:xfrm>
            <a:off x="5592762"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8" name="Text Box 46"/>
          <p:cNvSpPr txBox="1">
            <a:spLocks noChangeArrowheads="1"/>
          </p:cNvSpPr>
          <p:nvPr/>
        </p:nvSpPr>
        <p:spPr bwMode="auto">
          <a:xfrm>
            <a:off x="5638800" y="56102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9" name="Oval 78"/>
          <p:cNvSpPr/>
          <p:nvPr/>
        </p:nvSpPr>
        <p:spPr>
          <a:xfrm>
            <a:off x="2973123" y="175098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0" name="Oval 79"/>
          <p:cNvSpPr/>
          <p:nvPr/>
        </p:nvSpPr>
        <p:spPr>
          <a:xfrm>
            <a:off x="5977446" y="140563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1" name="Oval 80"/>
          <p:cNvSpPr/>
          <p:nvPr/>
        </p:nvSpPr>
        <p:spPr>
          <a:xfrm>
            <a:off x="4509999" y="197427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2" name="Oval 81"/>
          <p:cNvSpPr/>
          <p:nvPr/>
        </p:nvSpPr>
        <p:spPr>
          <a:xfrm>
            <a:off x="5393668" y="211345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3" name="Oval 82"/>
          <p:cNvSpPr/>
          <p:nvPr/>
        </p:nvSpPr>
        <p:spPr>
          <a:xfrm>
            <a:off x="6573446" y="21946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 name="Rectangle 83"/>
          <p:cNvSpPr/>
          <p:nvPr/>
        </p:nvSpPr>
        <p:spPr>
          <a:xfrm>
            <a:off x="7915455" y="535240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cxnSp>
        <p:nvCxnSpPr>
          <p:cNvPr id="85" name="Straight Arrow Connector 84"/>
          <p:cNvCxnSpPr/>
          <p:nvPr/>
        </p:nvCxnSpPr>
        <p:spPr>
          <a:xfrm>
            <a:off x="4297362" y="723900"/>
            <a:ext cx="3551238" cy="4883150"/>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6" name="Text Box 1036"/>
          <p:cNvSpPr txBox="1">
            <a:spLocks noChangeArrowheads="1"/>
          </p:cNvSpPr>
          <p:nvPr/>
        </p:nvSpPr>
        <p:spPr bwMode="auto">
          <a:xfrm>
            <a:off x="1780477" y="4016651"/>
            <a:ext cx="5410201" cy="1015663"/>
          </a:xfrm>
          <a:prstGeom prst="rect">
            <a:avLst/>
          </a:prstGeom>
          <a:solidFill>
            <a:schemeClr val="bg1"/>
          </a:solidFill>
          <a:ln w="9525">
            <a:noFill/>
            <a:miter lim="800000"/>
            <a:headEnd/>
            <a:tailEnd/>
          </a:ln>
        </p:spPr>
        <p:txBody>
          <a:bodyPr wrap="square" anchor="ctr">
            <a:spAutoFit/>
          </a:bodyPr>
          <a:lstStyle/>
          <a:p>
            <a:pPr algn="ctr" eaLnBrk="0" hangingPunct="0"/>
            <a:r>
              <a:rPr lang="en-US" altLang="en-US" sz="2000" dirty="0"/>
              <a:t>Sampling in a dynamic cohort gives </a:t>
            </a:r>
            <a:r>
              <a:rPr lang="en-US" altLang="en-US" sz="2000" dirty="0" smtClean="0"/>
              <a:t>consistent estimate of ratio of exposed to unexposed person-time </a:t>
            </a:r>
            <a:r>
              <a:rPr lang="en-US" altLang="en-US" sz="2000" dirty="0"/>
              <a:t>in the same way as sampling in a </a:t>
            </a:r>
            <a:r>
              <a:rPr lang="en-US" altLang="en-US" sz="2000" dirty="0" smtClean="0"/>
              <a:t>fixed cohort</a:t>
            </a:r>
            <a:endParaRPr lang="en-US" altLang="en-US" sz="2000" dirty="0"/>
          </a:p>
        </p:txBody>
      </p:sp>
      <p:graphicFrame>
        <p:nvGraphicFramePr>
          <p:cNvPr id="87" name="Object 86"/>
          <p:cNvGraphicFramePr>
            <a:graphicFrameLocks noChangeAspect="1"/>
          </p:cNvGraphicFramePr>
          <p:nvPr>
            <p:extLst>
              <p:ext uri="{D42A27DB-BD31-4B8C-83A1-F6EECF244321}">
                <p14:modId xmlns:p14="http://schemas.microsoft.com/office/powerpoint/2010/main" val="1113561529"/>
              </p:ext>
            </p:extLst>
          </p:nvPr>
        </p:nvGraphicFramePr>
        <p:xfrm>
          <a:off x="8246485" y="1290378"/>
          <a:ext cx="546677" cy="1148022"/>
        </p:xfrm>
        <a:graphic>
          <a:graphicData uri="http://schemas.openxmlformats.org/presentationml/2006/ole">
            <mc:AlternateContent xmlns:mc="http://schemas.openxmlformats.org/markup-compatibility/2006">
              <mc:Choice xmlns:v="urn:schemas-microsoft-com:vml" Requires="v">
                <p:oleObj spid="_x0000_s107714" name="Equation" r:id="rId4" imgW="253800" imgH="533160" progId="Equation.3">
                  <p:embed/>
                </p:oleObj>
              </mc:Choice>
              <mc:Fallback>
                <p:oleObj name="Equation" r:id="rId4" imgW="253800" imgH="533160" progId="Equation.3">
                  <p:embed/>
                  <p:pic>
                    <p:nvPicPr>
                      <p:cNvPr id="0" name=""/>
                      <p:cNvPicPr/>
                      <p:nvPr/>
                    </p:nvPicPr>
                    <p:blipFill>
                      <a:blip r:embed="rId5"/>
                      <a:stretch>
                        <a:fillRect/>
                      </a:stretch>
                    </p:blipFill>
                    <p:spPr>
                      <a:xfrm>
                        <a:off x="8246485" y="1290378"/>
                        <a:ext cx="546677" cy="1148022"/>
                      </a:xfrm>
                      <a:prstGeom prst="rect">
                        <a:avLst/>
                      </a:prstGeom>
                    </p:spPr>
                  </p:pic>
                </p:oleObj>
              </mc:Fallback>
            </mc:AlternateContent>
          </a:graphicData>
        </a:graphic>
      </p:graphicFrame>
      <p:cxnSp>
        <p:nvCxnSpPr>
          <p:cNvPr id="88" name="Straight Arrow Connector 87"/>
          <p:cNvCxnSpPr>
            <a:stCxn id="29" idx="3"/>
          </p:cNvCxnSpPr>
          <p:nvPr/>
        </p:nvCxnSpPr>
        <p:spPr bwMode="auto">
          <a:xfrm>
            <a:off x="7772400" y="1752600"/>
            <a:ext cx="455792" cy="37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89" name="Object 90"/>
          <p:cNvGraphicFramePr>
            <a:graphicFrameLocks noChangeAspect="1"/>
          </p:cNvGraphicFramePr>
          <p:nvPr>
            <p:extLst>
              <p:ext uri="{D42A27DB-BD31-4B8C-83A1-F6EECF244321}">
                <p14:modId xmlns:p14="http://schemas.microsoft.com/office/powerpoint/2010/main" val="2920178869"/>
              </p:ext>
            </p:extLst>
          </p:nvPr>
        </p:nvGraphicFramePr>
        <p:xfrm>
          <a:off x="8324850" y="3552528"/>
          <a:ext cx="715963" cy="1047361"/>
        </p:xfrm>
        <a:graphic>
          <a:graphicData uri="http://schemas.openxmlformats.org/presentationml/2006/ole">
            <mc:AlternateContent xmlns:mc="http://schemas.openxmlformats.org/markup-compatibility/2006">
              <mc:Choice xmlns:v="urn:schemas-microsoft-com:vml" Requires="v">
                <p:oleObj spid="_x0000_s107715" name="Equation" r:id="rId6" imgW="368280" imgH="431640" progId="Equation.3">
                  <p:embed/>
                </p:oleObj>
              </mc:Choice>
              <mc:Fallback>
                <p:oleObj name="Equation" r:id="rId6" imgW="368280" imgH="431640" progId="Equation.3">
                  <p:embed/>
                  <p:pic>
                    <p:nvPicPr>
                      <p:cNvPr id="0" name=""/>
                      <p:cNvPicPr>
                        <a:picLocks noChangeAspect="1" noChangeArrowheads="1"/>
                      </p:cNvPicPr>
                      <p:nvPr/>
                    </p:nvPicPr>
                    <p:blipFill>
                      <a:blip r:embed="rId7"/>
                      <a:srcRect/>
                      <a:stretch>
                        <a:fillRect/>
                      </a:stretch>
                    </p:blipFill>
                    <p:spPr bwMode="auto">
                      <a:xfrm>
                        <a:off x="8324850" y="3552528"/>
                        <a:ext cx="715963" cy="1047361"/>
                      </a:xfrm>
                      <a:prstGeom prst="rect">
                        <a:avLst/>
                      </a:prstGeom>
                      <a:noFill/>
                      <a:extLst/>
                    </p:spPr>
                  </p:pic>
                </p:oleObj>
              </mc:Fallback>
            </mc:AlternateContent>
          </a:graphicData>
        </a:graphic>
      </p:graphicFrame>
      <p:cxnSp>
        <p:nvCxnSpPr>
          <p:cNvPr id="7" name="Straight Arrow Connector 6"/>
          <p:cNvCxnSpPr>
            <a:endCxn id="89" idx="2"/>
          </p:cNvCxnSpPr>
          <p:nvPr/>
        </p:nvCxnSpPr>
        <p:spPr bwMode="auto">
          <a:xfrm flipV="1">
            <a:off x="8448855" y="4599889"/>
            <a:ext cx="233976" cy="62616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0" name="Straight Connector 62"/>
          <p:cNvCxnSpPr>
            <a:cxnSpLocks noChangeShapeType="1"/>
          </p:cNvCxnSpPr>
          <p:nvPr/>
        </p:nvCxnSpPr>
        <p:spPr bwMode="auto">
          <a:xfrm>
            <a:off x="5753100" y="6047390"/>
            <a:ext cx="38100" cy="228600"/>
          </a:xfrm>
          <a:prstGeom prst="line">
            <a:avLst/>
          </a:prstGeom>
          <a:noFill/>
          <a:ln w="25400" algn="ctr">
            <a:solidFill>
              <a:srgbClr val="4A7EBB"/>
            </a:solidFill>
            <a:round/>
            <a:headEnd/>
            <a:tailEnd/>
          </a:ln>
        </p:spPr>
      </p:cxnSp>
    </p:spTree>
    <p:extLst>
      <p:ext uri="{BB962C8B-B14F-4D97-AF65-F5344CB8AC3E}">
        <p14:creationId xmlns:p14="http://schemas.microsoft.com/office/powerpoint/2010/main" val="1774659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1143000"/>
          </a:xfrm>
        </p:spPr>
        <p:txBody>
          <a:bodyPr/>
          <a:lstStyle/>
          <a:p>
            <a:r>
              <a:rPr lang="en-US" sz="3200" b="1" dirty="0" smtClean="0"/>
              <a:t>Simulation in a Fixed Cohort: Cohort Sampling vs Case-Control with Incidence Density Sampling</a:t>
            </a:r>
            <a:endParaRPr lang="en-US" sz="3200" b="1" dirty="0"/>
          </a:p>
        </p:txBody>
      </p:sp>
      <p:sp>
        <p:nvSpPr>
          <p:cNvPr id="3" name="Content Placeholder 2"/>
          <p:cNvSpPr>
            <a:spLocks noGrp="1"/>
          </p:cNvSpPr>
          <p:nvPr>
            <p:ph idx="1"/>
          </p:nvPr>
        </p:nvSpPr>
        <p:spPr>
          <a:xfrm>
            <a:off x="0" y="1447800"/>
            <a:ext cx="9144000" cy="4114800"/>
          </a:xfrm>
        </p:spPr>
        <p:txBody>
          <a:bodyPr/>
          <a:lstStyle/>
          <a:p>
            <a:r>
              <a:rPr lang="en-US" dirty="0" smtClean="0"/>
              <a:t>Simulation: Construct a dataset (a simulated cohort) in which true hazard ratio (HR) is 1.25 per unit increase in exposure.  </a:t>
            </a:r>
          </a:p>
          <a:p>
            <a:endParaRPr lang="en-US" sz="1000" dirty="0" smtClean="0"/>
          </a:p>
          <a:p>
            <a:r>
              <a:rPr lang="en-US" dirty="0" smtClean="0"/>
              <a:t>Analyze </a:t>
            </a:r>
            <a:r>
              <a:rPr lang="en-US" dirty="0"/>
              <a:t>as a </a:t>
            </a:r>
            <a:r>
              <a:rPr lang="en-US" dirty="0" smtClean="0"/>
              <a:t>“forward in time” full cohort:</a:t>
            </a:r>
          </a:p>
          <a:p>
            <a:pPr lvl="1"/>
            <a:r>
              <a:rPr lang="en-US" dirty="0" smtClean="0"/>
              <a:t>HR from PH regression = 1.256 (</a:t>
            </a:r>
            <a:r>
              <a:rPr lang="en-US" kern="1200" dirty="0" smtClean="0">
                <a:latin typeface="Times New Roman" pitchFamily="18" charset="0"/>
              </a:rPr>
              <a:t>95% </a:t>
            </a:r>
            <a:r>
              <a:rPr lang="en-US" kern="1200" dirty="0">
                <a:latin typeface="Times New Roman" pitchFamily="18" charset="0"/>
              </a:rPr>
              <a:t>CI: 1.245 to </a:t>
            </a:r>
            <a:r>
              <a:rPr lang="en-US" kern="1200" dirty="0" smtClean="0">
                <a:latin typeface="Times New Roman" pitchFamily="18" charset="0"/>
              </a:rPr>
              <a:t>1.267) </a:t>
            </a:r>
            <a:endParaRPr lang="en-US" dirty="0" smtClean="0"/>
          </a:p>
          <a:p>
            <a:endParaRPr lang="en-US" sz="1000" dirty="0" smtClean="0"/>
          </a:p>
          <a:p>
            <a:r>
              <a:rPr lang="en-US" dirty="0" smtClean="0"/>
              <a:t>Analyze with incidence density sampling with 100 cases and 300 controls:</a:t>
            </a:r>
          </a:p>
          <a:p>
            <a:pPr lvl="1"/>
            <a:r>
              <a:rPr lang="en-US" dirty="0" smtClean="0"/>
              <a:t> OR from conditional logistic regression = 1.269 (</a:t>
            </a:r>
            <a:r>
              <a:rPr lang="en-US" kern="1200" dirty="0" smtClean="0">
                <a:latin typeface="Times New Roman" pitchFamily="18" charset="0"/>
              </a:rPr>
              <a:t>95% </a:t>
            </a:r>
            <a:r>
              <a:rPr lang="en-US" kern="1200" dirty="0">
                <a:latin typeface="Times New Roman" pitchFamily="18" charset="0"/>
              </a:rPr>
              <a:t>CI: 1.256 to </a:t>
            </a:r>
            <a:r>
              <a:rPr lang="en-US" kern="1200" dirty="0" smtClean="0">
                <a:latin typeface="Times New Roman" pitchFamily="18" charset="0"/>
              </a:rPr>
              <a:t>1.281)</a:t>
            </a:r>
            <a:endParaRPr lang="en-US" dirty="0"/>
          </a:p>
        </p:txBody>
      </p:sp>
    </p:spTree>
    <p:extLst>
      <p:ext uri="{BB962C8B-B14F-4D97-AF65-F5344CB8AC3E}">
        <p14:creationId xmlns:p14="http://schemas.microsoft.com/office/powerpoint/2010/main" val="39840747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0" y="0"/>
            <a:ext cx="8915400" cy="838200"/>
          </a:xfrm>
        </p:spPr>
        <p:txBody>
          <a:bodyPr/>
          <a:lstStyle/>
          <a:p>
            <a:r>
              <a:rPr lang="en-US" altLang="en-US" sz="4000" b="1" dirty="0" smtClean="0"/>
              <a:t>Incidence </a:t>
            </a:r>
            <a:r>
              <a:rPr lang="en-US" altLang="en-US" sz="3600" b="1" dirty="0" smtClean="0"/>
              <a:t>density</a:t>
            </a:r>
            <a:r>
              <a:rPr lang="en-US" altLang="en-US" sz="4000" b="1" dirty="0" smtClean="0"/>
              <a:t> sampling</a:t>
            </a:r>
            <a:endParaRPr lang="en-US" altLang="en-US" b="1" dirty="0" smtClean="0"/>
          </a:p>
        </p:txBody>
      </p:sp>
      <p:sp>
        <p:nvSpPr>
          <p:cNvPr id="126978" name="Text Box 3"/>
          <p:cNvSpPr txBox="1">
            <a:spLocks noChangeArrowheads="1"/>
          </p:cNvSpPr>
          <p:nvPr/>
        </p:nvSpPr>
        <p:spPr bwMode="auto">
          <a:xfrm>
            <a:off x="285750" y="901779"/>
            <a:ext cx="8952451" cy="6032421"/>
          </a:xfrm>
          <a:prstGeom prst="rect">
            <a:avLst/>
          </a:prstGeom>
          <a:noFill/>
          <a:ln w="9525">
            <a:noFill/>
            <a:miter lim="800000"/>
            <a:headEnd/>
            <a:tailEnd/>
          </a:ln>
        </p:spPr>
        <p:txBody>
          <a:bodyPr wrap="none">
            <a:spAutoFit/>
          </a:bodyPr>
          <a:lstStyle/>
          <a:p>
            <a:pPr eaLnBrk="0" hangingPunct="0"/>
            <a:r>
              <a:rPr lang="en-US" altLang="en-US" sz="2300" dirty="0"/>
              <a:t>...In a population-based case-control study in Germany, the authors </a:t>
            </a:r>
          </a:p>
          <a:p>
            <a:pPr eaLnBrk="0" hangingPunct="0"/>
            <a:r>
              <a:rPr lang="en-US" altLang="en-US" sz="2300" dirty="0"/>
              <a:t>determined the effect of alcohol consumption at low-to-moderate levels </a:t>
            </a:r>
          </a:p>
          <a:p>
            <a:pPr eaLnBrk="0" hangingPunct="0"/>
            <a:r>
              <a:rPr lang="en-US" altLang="en-US" sz="2300" dirty="0"/>
              <a:t>on breast cancer risk among women up to age 50 years. The study </a:t>
            </a:r>
          </a:p>
          <a:p>
            <a:pPr eaLnBrk="0" hangingPunct="0"/>
            <a:r>
              <a:rPr lang="en-US" altLang="en-US" sz="2300" dirty="0"/>
              <a:t>included </a:t>
            </a:r>
            <a:r>
              <a:rPr lang="en-US" altLang="en-US" sz="2300" b="1" dirty="0"/>
              <a:t>706 case women whose breast cancer had been newly</a:t>
            </a:r>
          </a:p>
          <a:p>
            <a:pPr eaLnBrk="0" hangingPunct="0"/>
            <a:r>
              <a:rPr lang="en-US" altLang="en-US" sz="2300" b="1" dirty="0"/>
              <a:t>diagnosed in 1992-1995 and 1,381</a:t>
            </a:r>
            <a:r>
              <a:rPr lang="en-US" altLang="en-US" sz="2300" dirty="0"/>
              <a:t> </a:t>
            </a:r>
            <a:r>
              <a:rPr lang="en-US" altLang="en-US" sz="2300" b="1" dirty="0"/>
              <a:t>controls </a:t>
            </a:r>
            <a:r>
              <a:rPr lang="en-US" altLang="en-US" sz="2300" b="1" dirty="0">
                <a:solidFill>
                  <a:srgbClr val="FF0000"/>
                </a:solidFill>
              </a:rPr>
              <a:t>matched on date</a:t>
            </a:r>
            <a:r>
              <a:rPr lang="en-US" altLang="en-US" sz="2300" b="1" dirty="0"/>
              <a:t>, age,</a:t>
            </a:r>
          </a:p>
          <a:p>
            <a:pPr eaLnBrk="0" hangingPunct="0"/>
            <a:r>
              <a:rPr lang="en-US" altLang="en-US" sz="2300" b="1" dirty="0"/>
              <a:t>and residence</a:t>
            </a:r>
            <a:r>
              <a:rPr lang="en-US" altLang="en-US" sz="2300" dirty="0"/>
              <a:t>. In </a:t>
            </a:r>
            <a:r>
              <a:rPr lang="en-US" altLang="en-US" sz="2300" dirty="0" smtClean="0"/>
              <a:t>multivariate </a:t>
            </a:r>
            <a:r>
              <a:rPr lang="en-US" altLang="en-US" sz="2300" b="1" dirty="0" smtClean="0">
                <a:solidFill>
                  <a:srgbClr val="FF0000"/>
                </a:solidFill>
              </a:rPr>
              <a:t>conditional </a:t>
            </a:r>
            <a:r>
              <a:rPr lang="en-US" altLang="en-US" sz="2300" b="1" dirty="0"/>
              <a:t>logistic regression</a:t>
            </a:r>
            <a:r>
              <a:rPr lang="en-US" altLang="en-US" sz="2300" dirty="0"/>
              <a:t> analysis, </a:t>
            </a:r>
          </a:p>
          <a:p>
            <a:pPr eaLnBrk="0" hangingPunct="0"/>
            <a:r>
              <a:rPr lang="en-US" altLang="en-US" sz="2300" dirty="0"/>
              <a:t>the </a:t>
            </a:r>
            <a:r>
              <a:rPr lang="en-US" altLang="en-US" sz="2300" b="1" dirty="0"/>
              <a:t>adjusted odds ratios</a:t>
            </a:r>
            <a:r>
              <a:rPr lang="en-US" altLang="en-US" sz="2300" dirty="0"/>
              <a:t> for breast cancer were 0.71 (95% confidence </a:t>
            </a:r>
          </a:p>
          <a:p>
            <a:pPr eaLnBrk="0" hangingPunct="0"/>
            <a:r>
              <a:rPr lang="en-US" altLang="en-US" sz="2300" dirty="0"/>
              <a:t>interval (CI): 0.54, 0.91) for average ethanol intake of 1-5 g/day, 0.67 </a:t>
            </a:r>
          </a:p>
          <a:p>
            <a:pPr eaLnBrk="0" hangingPunct="0"/>
            <a:r>
              <a:rPr lang="en-US" altLang="en-US" sz="2300" dirty="0"/>
              <a:t>(95% CI: 0.50, 0.91) for intake of 6-11 g/day, 0.73 (95% CI: 0.51, 1.05)</a:t>
            </a:r>
          </a:p>
          <a:p>
            <a:pPr eaLnBrk="0" hangingPunct="0"/>
            <a:r>
              <a:rPr lang="en-US" altLang="en-US" sz="2300" dirty="0"/>
              <a:t>for 12-18 g/day, 1.10 (95% CI: 0.73, 1.65) for 19-30 g/day, and 1.94 </a:t>
            </a:r>
          </a:p>
          <a:p>
            <a:pPr eaLnBrk="0" hangingPunct="0"/>
            <a:r>
              <a:rPr lang="en-US" altLang="en-US" sz="2300" dirty="0"/>
              <a:t>(95% CI: 1.18, 3.20) for &gt; or = 31 g/day. . . These data suggest that </a:t>
            </a:r>
          </a:p>
          <a:p>
            <a:pPr eaLnBrk="0" hangingPunct="0"/>
            <a:r>
              <a:rPr lang="en-US" altLang="en-US" sz="2300" dirty="0"/>
              <a:t>low-level consumption of alcohol does not increase breast cancer risk </a:t>
            </a:r>
          </a:p>
          <a:p>
            <a:pPr eaLnBrk="0" hangingPunct="0"/>
            <a:r>
              <a:rPr lang="en-US" altLang="en-US" sz="2300" dirty="0"/>
              <a:t>in premenopausal women.</a:t>
            </a:r>
          </a:p>
          <a:p>
            <a:pPr eaLnBrk="0" hangingPunct="0"/>
            <a:endParaRPr lang="en-US" altLang="en-US" sz="2300" dirty="0"/>
          </a:p>
          <a:p>
            <a:pPr eaLnBrk="0" hangingPunct="0"/>
            <a:r>
              <a:rPr lang="en-US" altLang="en-US" sz="2000" dirty="0" smtClean="0"/>
              <a:t>Kropp S et al. Low-to-moderate alcohol </a:t>
            </a:r>
            <a:r>
              <a:rPr lang="en-US" altLang="en-US" sz="2000" dirty="0"/>
              <a:t>consumption and breast cancer risk by </a:t>
            </a:r>
            <a:endParaRPr lang="en-US" altLang="en-US" sz="2000" dirty="0" smtClean="0"/>
          </a:p>
          <a:p>
            <a:pPr eaLnBrk="0" hangingPunct="0"/>
            <a:r>
              <a:rPr lang="en-US" altLang="en-US" sz="2000" dirty="0" smtClean="0"/>
              <a:t>age </a:t>
            </a:r>
            <a:r>
              <a:rPr lang="en-US" altLang="en-US" sz="2000" dirty="0"/>
              <a:t>50 years among </a:t>
            </a:r>
            <a:r>
              <a:rPr lang="en-US" altLang="en-US" sz="2000" dirty="0" smtClean="0"/>
              <a:t>women </a:t>
            </a:r>
            <a:r>
              <a:rPr lang="en-US" altLang="en-US" sz="2000" dirty="0"/>
              <a:t>in Germany. </a:t>
            </a:r>
            <a:r>
              <a:rPr lang="en-US" altLang="en-US" sz="2000" i="1" dirty="0"/>
              <a:t>Am J Epidemiol</a:t>
            </a:r>
            <a:r>
              <a:rPr lang="en-US" altLang="en-US" sz="2000" dirty="0"/>
              <a:t> 2001 </a:t>
            </a:r>
          </a:p>
          <a:p>
            <a:pPr eaLnBrk="0" hangingPunct="0"/>
            <a:endParaRPr lang="en-US"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685800" y="-152400"/>
            <a:ext cx="7772400" cy="1143000"/>
          </a:xfrm>
        </p:spPr>
        <p:txBody>
          <a:bodyPr/>
          <a:lstStyle/>
          <a:p>
            <a:r>
              <a:rPr lang="en-US" altLang="en-US" sz="3600" b="1" dirty="0" smtClean="0"/>
              <a:t>Selection of cases and controls</a:t>
            </a:r>
          </a:p>
        </p:txBody>
      </p:sp>
      <p:sp>
        <p:nvSpPr>
          <p:cNvPr id="129026" name="Rectangle 3"/>
          <p:cNvSpPr>
            <a:spLocks noGrp="1" noChangeArrowheads="1"/>
          </p:cNvSpPr>
          <p:nvPr>
            <p:ph type="body" idx="1"/>
          </p:nvPr>
        </p:nvSpPr>
        <p:spPr>
          <a:xfrm>
            <a:off x="152400" y="914400"/>
            <a:ext cx="8724900" cy="4876800"/>
          </a:xfrm>
        </p:spPr>
        <p:txBody>
          <a:bodyPr/>
          <a:lstStyle/>
          <a:p>
            <a:pPr>
              <a:lnSpc>
                <a:spcPct val="80000"/>
              </a:lnSpc>
            </a:pPr>
            <a:r>
              <a:rPr lang="en-US" altLang="en-US" sz="2100" dirty="0" smtClean="0"/>
              <a:t>Subjects eligible for participation were German-speaking women with no former history of breast cancer who resided in one of two geographic areas in southern Germany.  </a:t>
            </a:r>
            <a:r>
              <a:rPr lang="en-US" altLang="en-US" sz="2100" b="1" dirty="0" smtClean="0"/>
              <a:t>We attempted to recruit all patients who were under 51 years of age at the time of diagnosis of incident in-situ or invasive breast cancer.</a:t>
            </a:r>
            <a:r>
              <a:rPr lang="en-US" altLang="en-US" sz="2100" dirty="0" smtClean="0"/>
              <a:t>  We compiled cases diagnosed between January 1, 1992, and December 31, 1995, in the Rhein-Neckar-Odenwald study region (popn of about 1.3 million) and between January 1, 1993, and December 31, 1995, in the Freiburg study region (popn of about 0.9 million), by surveying 38 hospitals that serve the populations of these two regions. </a:t>
            </a:r>
          </a:p>
          <a:p>
            <a:pPr>
              <a:lnSpc>
                <a:spcPct val="80000"/>
              </a:lnSpc>
            </a:pPr>
            <a:endParaRPr lang="en-US" altLang="en-US" sz="1000" dirty="0" smtClean="0"/>
          </a:p>
          <a:p>
            <a:pPr>
              <a:lnSpc>
                <a:spcPct val="80000"/>
              </a:lnSpc>
            </a:pPr>
            <a:r>
              <a:rPr lang="en-US" altLang="en-US" sz="2100" b="1" dirty="0" smtClean="0"/>
              <a:t>Controls were selected from random lists of residents supplied by the population registries.</a:t>
            </a:r>
            <a:r>
              <a:rPr lang="en-US" altLang="en-US" sz="2100" dirty="0" smtClean="0"/>
              <a:t> </a:t>
            </a:r>
            <a:r>
              <a:rPr lang="en-US" altLang="en-US" sz="2100" b="1" dirty="0" smtClean="0"/>
              <a:t>For every recruited patient, two controls matched according to exact age and study region were </a:t>
            </a:r>
            <a:r>
              <a:rPr lang="en-US" altLang="en-US" sz="2100" b="1" u="sng" dirty="0" smtClean="0"/>
              <a:t>immediately</a:t>
            </a:r>
            <a:r>
              <a:rPr lang="en-US" altLang="en-US" sz="2100" b="1" dirty="0" smtClean="0"/>
              <a:t> contacted by letter.</a:t>
            </a:r>
            <a:r>
              <a:rPr lang="en-US" altLang="en-US" sz="2100" dirty="0" smtClean="0"/>
              <a:t>  </a:t>
            </a:r>
          </a:p>
          <a:p>
            <a:pPr>
              <a:lnSpc>
                <a:spcPct val="80000"/>
              </a:lnSpc>
            </a:pPr>
            <a:endParaRPr lang="en-US" altLang="en-US" sz="1000" dirty="0" smtClean="0"/>
          </a:p>
          <a:p>
            <a:pPr>
              <a:lnSpc>
                <a:spcPct val="80000"/>
              </a:lnSpc>
            </a:pPr>
            <a:r>
              <a:rPr lang="en-US" altLang="en-US" sz="2100" dirty="0" smtClean="0"/>
              <a:t>There were 1,020 eligible cases, of whom 1,005 were alive when identified. Of these living case subjects, 706 (70.2 percent) completed the study questionnaire. Among the 2,257 eligible controls, 1,381 (61.2 percent) participated.</a:t>
            </a:r>
          </a:p>
          <a:p>
            <a:pPr>
              <a:lnSpc>
                <a:spcPct val="80000"/>
              </a:lnSpc>
            </a:pPr>
            <a:endParaRPr lang="en-US" altLang="en-US" sz="2100" dirty="0" smtClean="0"/>
          </a:p>
          <a:p>
            <a:pPr>
              <a:lnSpc>
                <a:spcPct val="80000"/>
              </a:lnSpc>
            </a:pPr>
            <a:r>
              <a:rPr lang="en-US" altLang="en-US" sz="2100" dirty="0" smtClean="0"/>
              <a:t>Note efficiency.  Underlying population of 2.2 million in these regions.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1402326"/>
            <a:ext cx="533400" cy="88367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0" y="2286000"/>
            <a:ext cx="76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0" y="2514600"/>
            <a:ext cx="762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a:off x="5105400" y="2667000"/>
            <a:ext cx="76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819400"/>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04" name="Shape 58"/>
          <p:cNvCxnSpPr>
            <a:cxnSpLocks noChangeShapeType="1"/>
            <a:stCxn id="51" idx="2"/>
          </p:cNvCxnSpPr>
          <p:nvPr/>
        </p:nvCxnSpPr>
        <p:spPr bwMode="auto">
          <a:xfrm rot="16200000" flipH="1">
            <a:off x="5162550" y="3638550"/>
            <a:ext cx="228600" cy="5143500"/>
          </a:xfrm>
          <a:prstGeom prst="bentConnector2">
            <a:avLst/>
          </a:prstGeom>
          <a:noFill/>
          <a:ln w="25400" algn="ctr">
            <a:solidFill>
              <a:srgbClr val="4A7EBB"/>
            </a:solidFill>
            <a:miter lim="800000"/>
            <a:headEnd/>
            <a:tailEnd type="arrow" w="med" len="med"/>
          </a:ln>
        </p:spPr>
      </p:cxnSp>
      <p:cxnSp>
        <p:nvCxnSpPr>
          <p:cNvPr id="105505" name="Straight Connector 60"/>
          <p:cNvCxnSpPr>
            <a:cxnSpLocks noChangeShapeType="1"/>
            <a:stCxn id="52" idx="2"/>
          </p:cNvCxnSpPr>
          <p:nvPr/>
        </p:nvCxnSpPr>
        <p:spPr bwMode="auto">
          <a:xfrm>
            <a:off x="4229100" y="6096000"/>
            <a:ext cx="38100" cy="228600"/>
          </a:xfrm>
          <a:prstGeom prst="line">
            <a:avLst/>
          </a:prstGeom>
          <a:noFill/>
          <a:ln w="25400" algn="ctr">
            <a:solidFill>
              <a:srgbClr val="4A7EBB"/>
            </a:solidFill>
            <a:round/>
            <a:headEnd/>
            <a:tailEnd/>
          </a:ln>
        </p:spPr>
      </p:cxnSp>
      <p:cxnSp>
        <p:nvCxnSpPr>
          <p:cNvPr id="105506" name="Straight Connector 62"/>
          <p:cNvCxnSpPr>
            <a:cxnSpLocks noChangeShapeType="1"/>
          </p:cNvCxnSpPr>
          <p:nvPr/>
        </p:nvCxnSpPr>
        <p:spPr bwMode="auto">
          <a:xfrm>
            <a:off x="5143500" y="6096000"/>
            <a:ext cx="38100" cy="228600"/>
          </a:xfrm>
          <a:prstGeom prst="line">
            <a:avLst/>
          </a:prstGeom>
          <a:noFill/>
          <a:ln w="25400" algn="ctr">
            <a:solidFill>
              <a:srgbClr val="4A7EBB"/>
            </a:solidFill>
            <a:round/>
            <a:headEnd/>
            <a:tailEnd/>
          </a:ln>
        </p:spPr>
      </p:cxnSp>
      <p:cxnSp>
        <p:nvCxnSpPr>
          <p:cNvPr id="105507" name="Straight Connector 63"/>
          <p:cNvCxnSpPr>
            <a:cxnSpLocks noChangeShapeType="1"/>
          </p:cNvCxnSpPr>
          <p:nvPr/>
        </p:nvCxnSpPr>
        <p:spPr bwMode="auto">
          <a:xfrm>
            <a:off x="6286500" y="6096000"/>
            <a:ext cx="38100" cy="228600"/>
          </a:xfrm>
          <a:prstGeom prst="line">
            <a:avLst/>
          </a:prstGeom>
          <a:noFill/>
          <a:ln w="25400" algn="ctr">
            <a:solidFill>
              <a:srgbClr val="4A7EBB"/>
            </a:solidFill>
            <a:round/>
            <a:headEnd/>
            <a:tailEnd/>
          </a:ln>
        </p:spPr>
      </p:cxnSp>
      <p:sp>
        <p:nvSpPr>
          <p:cNvPr id="105508" name="AutoShape 3"/>
          <p:cNvSpPr>
            <a:spLocks noChangeArrowheads="1"/>
          </p:cNvSpPr>
          <p:nvPr/>
        </p:nvSpPr>
        <p:spPr bwMode="auto">
          <a:xfrm rot="10800000">
            <a:off x="1447800" y="702596"/>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6172200" y="702596"/>
            <a:ext cx="7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7" name="Rectangle 66"/>
          <p:cNvSpPr/>
          <p:nvPr/>
        </p:nvSpPr>
        <p:spPr>
          <a:xfrm>
            <a:off x="4947920" y="702596"/>
            <a:ext cx="76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8" name="Rectangle 67"/>
          <p:cNvSpPr/>
          <p:nvPr/>
        </p:nvSpPr>
        <p:spPr>
          <a:xfrm>
            <a:off x="4210050" y="702596"/>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9" name="Rectangle 68"/>
          <p:cNvSpPr/>
          <p:nvPr/>
        </p:nvSpPr>
        <p:spPr>
          <a:xfrm>
            <a:off x="2590800" y="702596"/>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7" name="Rectangle 76"/>
          <p:cNvSpPr/>
          <p:nvPr/>
        </p:nvSpPr>
        <p:spPr>
          <a:xfrm>
            <a:off x="5638800" y="702596"/>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15" name="Straight Connector 80"/>
          <p:cNvCxnSpPr>
            <a:cxnSpLocks noChangeShapeType="1"/>
            <a:stCxn id="77" idx="2"/>
          </p:cNvCxnSpPr>
          <p:nvPr/>
        </p:nvCxnSpPr>
        <p:spPr bwMode="auto">
          <a:xfrm>
            <a:off x="5676900" y="1159796"/>
            <a:ext cx="400368" cy="364014"/>
          </a:xfrm>
          <a:prstGeom prst="line">
            <a:avLst/>
          </a:prstGeom>
          <a:noFill/>
          <a:ln w="19050" algn="ctr">
            <a:solidFill>
              <a:schemeClr val="tx1"/>
            </a:solidFill>
            <a:round/>
            <a:headEnd/>
            <a:tailEnd/>
          </a:ln>
        </p:spPr>
      </p:cxnSp>
      <p:cxnSp>
        <p:nvCxnSpPr>
          <p:cNvPr id="105516" name="Straight Arrow Connector 82"/>
          <p:cNvCxnSpPr>
            <a:cxnSpLocks noChangeShapeType="1"/>
            <a:stCxn id="80" idx="6"/>
          </p:cNvCxnSpPr>
          <p:nvPr/>
        </p:nvCxnSpPr>
        <p:spPr bwMode="auto">
          <a:xfrm flipV="1">
            <a:off x="6202053" y="1523810"/>
            <a:ext cx="942015" cy="208"/>
          </a:xfrm>
          <a:prstGeom prst="straightConnector1">
            <a:avLst/>
          </a:prstGeom>
          <a:noFill/>
          <a:ln w="19050" algn="ctr">
            <a:solidFill>
              <a:schemeClr val="tx1"/>
            </a:solidFill>
            <a:round/>
            <a:headEnd/>
            <a:tailEnd type="arrow" w="med" len="med"/>
          </a:ln>
        </p:spPr>
      </p:cxnSp>
      <p:sp>
        <p:nvSpPr>
          <p:cNvPr id="105517" name="TextBox 84"/>
          <p:cNvSpPr txBox="1">
            <a:spLocks noChangeArrowheads="1"/>
          </p:cNvSpPr>
          <p:nvPr/>
        </p:nvSpPr>
        <p:spPr bwMode="auto">
          <a:xfrm>
            <a:off x="1342866" y="710748"/>
            <a:ext cx="1084263" cy="641350"/>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Residents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6"/>
          <p:cNvSpPr txBox="1">
            <a:spLocks noChangeArrowheads="1"/>
          </p:cNvSpPr>
          <p:nvPr/>
        </p:nvSpPr>
        <p:spPr bwMode="auto">
          <a:xfrm>
            <a:off x="2574925" y="5226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4"/>
          <p:cNvSpPr txBox="1">
            <a:spLocks noChangeArrowheads="1"/>
          </p:cNvSpPr>
          <p:nvPr/>
        </p:nvSpPr>
        <p:spPr bwMode="auto">
          <a:xfrm>
            <a:off x="4098925" y="785146"/>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0" name="Text Box 46"/>
          <p:cNvSpPr txBox="1">
            <a:spLocks noChangeArrowheads="1"/>
          </p:cNvSpPr>
          <p:nvPr/>
        </p:nvSpPr>
        <p:spPr bwMode="auto">
          <a:xfrm>
            <a:off x="4106862" y="5032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1" name="Text Box 44"/>
          <p:cNvSpPr txBox="1">
            <a:spLocks noChangeArrowheads="1"/>
          </p:cNvSpPr>
          <p:nvPr/>
        </p:nvSpPr>
        <p:spPr bwMode="auto">
          <a:xfrm>
            <a:off x="5040312" y="3089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3" name="Text Box 46"/>
          <p:cNvSpPr txBox="1">
            <a:spLocks noChangeArrowheads="1"/>
          </p:cNvSpPr>
          <p:nvPr/>
        </p:nvSpPr>
        <p:spPr bwMode="auto">
          <a:xfrm>
            <a:off x="5040312" y="5607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4" name="Text Box 44"/>
          <p:cNvSpPr txBox="1">
            <a:spLocks noChangeArrowheads="1"/>
          </p:cNvSpPr>
          <p:nvPr/>
        </p:nvSpPr>
        <p:spPr bwMode="auto">
          <a:xfrm>
            <a:off x="6107112" y="854996"/>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5" name="Text Box 45"/>
          <p:cNvSpPr txBox="1">
            <a:spLocks noChangeArrowheads="1"/>
          </p:cNvSpPr>
          <p:nvPr/>
        </p:nvSpPr>
        <p:spPr bwMode="auto">
          <a:xfrm>
            <a:off x="6183312" y="40805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cxnSp>
        <p:nvCxnSpPr>
          <p:cNvPr id="73" name="Straight Arrow Connector 72"/>
          <p:cNvCxnSpPr>
            <a:stCxn id="74" idx="0"/>
          </p:cNvCxnSpPr>
          <p:nvPr/>
        </p:nvCxnSpPr>
        <p:spPr>
          <a:xfrm>
            <a:off x="6229350" y="854996"/>
            <a:ext cx="1778180" cy="4505372"/>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7256780" y="675147"/>
            <a:ext cx="457200" cy="6477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4" name="Rectangle 63"/>
          <p:cNvSpPr/>
          <p:nvPr/>
        </p:nvSpPr>
        <p:spPr>
          <a:xfrm>
            <a:off x="5715000" y="2743200"/>
            <a:ext cx="76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5" name="Text Box 44"/>
          <p:cNvSpPr txBox="1">
            <a:spLocks noChangeArrowheads="1"/>
          </p:cNvSpPr>
          <p:nvPr/>
        </p:nvSpPr>
        <p:spPr bwMode="auto">
          <a:xfrm>
            <a:off x="5592762" y="3036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2" name="Text Box 46"/>
          <p:cNvSpPr txBox="1">
            <a:spLocks noChangeArrowheads="1"/>
          </p:cNvSpPr>
          <p:nvPr/>
        </p:nvSpPr>
        <p:spPr bwMode="auto">
          <a:xfrm>
            <a:off x="5592762"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9" name="Oval 78"/>
          <p:cNvSpPr/>
          <p:nvPr/>
        </p:nvSpPr>
        <p:spPr>
          <a:xfrm>
            <a:off x="2973123" y="175098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0" name="Oval 79"/>
          <p:cNvSpPr/>
          <p:nvPr/>
        </p:nvSpPr>
        <p:spPr>
          <a:xfrm>
            <a:off x="5958714" y="140544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1" name="Oval 80"/>
          <p:cNvSpPr/>
          <p:nvPr/>
        </p:nvSpPr>
        <p:spPr>
          <a:xfrm>
            <a:off x="4509999" y="197427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2" name="Oval 81"/>
          <p:cNvSpPr/>
          <p:nvPr/>
        </p:nvSpPr>
        <p:spPr>
          <a:xfrm>
            <a:off x="5393668" y="211345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3" name="Oval 82"/>
          <p:cNvSpPr/>
          <p:nvPr/>
        </p:nvSpPr>
        <p:spPr>
          <a:xfrm>
            <a:off x="6573446" y="21946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 name="Rectangle 83"/>
          <p:cNvSpPr/>
          <p:nvPr/>
        </p:nvSpPr>
        <p:spPr>
          <a:xfrm>
            <a:off x="7915455" y="535240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cxnSp>
        <p:nvCxnSpPr>
          <p:cNvPr id="85" name="Straight Arrow Connector 84"/>
          <p:cNvCxnSpPr/>
          <p:nvPr/>
        </p:nvCxnSpPr>
        <p:spPr>
          <a:xfrm>
            <a:off x="4297362" y="723900"/>
            <a:ext cx="3551238" cy="4883150"/>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Rectangle 18"/>
          <p:cNvSpPr>
            <a:spLocks noChangeArrowheads="1"/>
          </p:cNvSpPr>
          <p:nvPr/>
        </p:nvSpPr>
        <p:spPr bwMode="auto">
          <a:xfrm>
            <a:off x="-76200" y="-76200"/>
            <a:ext cx="9586927" cy="830997"/>
          </a:xfrm>
          <a:prstGeom prst="rect">
            <a:avLst/>
          </a:prstGeom>
          <a:noFill/>
          <a:ln w="9525">
            <a:noFill/>
            <a:miter lim="800000"/>
            <a:headEnd/>
            <a:tailEnd/>
          </a:ln>
        </p:spPr>
        <p:txBody>
          <a:bodyPr wrap="square">
            <a:spAutoFit/>
          </a:bodyPr>
          <a:lstStyle/>
          <a:p>
            <a:pPr algn="ctr" eaLnBrk="0" hangingPunct="0">
              <a:spcBef>
                <a:spcPts val="0"/>
              </a:spcBef>
            </a:pPr>
            <a:r>
              <a:rPr lang="en-US" altLang="en-US" b="1" dirty="0"/>
              <a:t>Incidence density sampling within a dynamic cohort </a:t>
            </a:r>
            <a:endParaRPr lang="en-US" altLang="en-US" b="1" dirty="0" smtClean="0"/>
          </a:p>
          <a:p>
            <a:pPr algn="ctr" eaLnBrk="0" hangingPunct="0">
              <a:spcBef>
                <a:spcPts val="0"/>
              </a:spcBef>
            </a:pPr>
            <a:r>
              <a:rPr lang="en-US" altLang="en-US" b="1" dirty="0" smtClean="0"/>
              <a:t>(</a:t>
            </a:r>
            <a:r>
              <a:rPr lang="en-US" altLang="en-US" b="1" dirty="0"/>
              <a:t>German population 1992-1995)</a:t>
            </a:r>
          </a:p>
        </p:txBody>
      </p:sp>
      <p:sp>
        <p:nvSpPr>
          <p:cNvPr id="88" name="Text Box 28"/>
          <p:cNvSpPr txBox="1">
            <a:spLocks noChangeArrowheads="1"/>
          </p:cNvSpPr>
          <p:nvPr/>
        </p:nvSpPr>
        <p:spPr bwMode="auto">
          <a:xfrm>
            <a:off x="592530" y="6017172"/>
            <a:ext cx="2362200" cy="457200"/>
          </a:xfrm>
          <a:prstGeom prst="rect">
            <a:avLst/>
          </a:prstGeom>
          <a:noFill/>
          <a:ln w="9525">
            <a:noFill/>
            <a:miter lim="800000"/>
            <a:headEnd/>
            <a:tailEnd/>
          </a:ln>
        </p:spPr>
        <p:txBody>
          <a:bodyPr>
            <a:spAutoFit/>
          </a:bodyPr>
          <a:lstStyle/>
          <a:p>
            <a:pPr eaLnBrk="0" hangingPunct="0">
              <a:spcBef>
                <a:spcPct val="50000"/>
              </a:spcBef>
            </a:pPr>
            <a:r>
              <a:rPr lang="en-US" altLang="en-US" b="1" dirty="0"/>
              <a:t>Calendar time</a:t>
            </a:r>
          </a:p>
        </p:txBody>
      </p:sp>
      <p:sp>
        <p:nvSpPr>
          <p:cNvPr id="92" name="Text Box 19"/>
          <p:cNvSpPr txBox="1">
            <a:spLocks noChangeArrowheads="1"/>
          </p:cNvSpPr>
          <p:nvPr/>
        </p:nvSpPr>
        <p:spPr bwMode="auto">
          <a:xfrm>
            <a:off x="7208837" y="2362200"/>
            <a:ext cx="1935163" cy="1187450"/>
          </a:xfrm>
          <a:prstGeom prst="rect">
            <a:avLst/>
          </a:prstGeom>
          <a:solidFill>
            <a:schemeClr val="bg1"/>
          </a:solidFill>
          <a:ln w="9525">
            <a:noFill/>
            <a:miter lim="800000"/>
            <a:headEnd/>
            <a:tailEnd/>
          </a:ln>
        </p:spPr>
        <p:txBody>
          <a:bodyPr wrap="none">
            <a:spAutoFit/>
          </a:bodyPr>
          <a:lstStyle/>
          <a:p>
            <a:pPr eaLnBrk="0" hangingPunct="0"/>
            <a:r>
              <a:rPr lang="en-US" altLang="en-US" b="1" dirty="0"/>
              <a:t>706 incident</a:t>
            </a:r>
          </a:p>
          <a:p>
            <a:pPr eaLnBrk="0" hangingPunct="0"/>
            <a:r>
              <a:rPr lang="en-US" altLang="en-US" b="1" dirty="0"/>
              <a:t>cases of </a:t>
            </a:r>
          </a:p>
          <a:p>
            <a:pPr eaLnBrk="0" hangingPunct="0"/>
            <a:r>
              <a:rPr lang="en-US" altLang="en-US" b="1" dirty="0"/>
              <a:t>breast cancer</a:t>
            </a:r>
          </a:p>
        </p:txBody>
      </p:sp>
      <p:sp>
        <p:nvSpPr>
          <p:cNvPr id="93" name="Text Box 20"/>
          <p:cNvSpPr txBox="1">
            <a:spLocks noChangeArrowheads="1"/>
          </p:cNvSpPr>
          <p:nvPr/>
        </p:nvSpPr>
        <p:spPr bwMode="auto">
          <a:xfrm>
            <a:off x="6952456" y="4267200"/>
            <a:ext cx="1792288" cy="1187450"/>
          </a:xfrm>
          <a:prstGeom prst="rect">
            <a:avLst/>
          </a:prstGeom>
          <a:solidFill>
            <a:schemeClr val="bg1"/>
          </a:solidFill>
          <a:ln w="9525">
            <a:noFill/>
            <a:miter lim="800000"/>
            <a:headEnd/>
            <a:tailEnd/>
          </a:ln>
        </p:spPr>
        <p:txBody>
          <a:bodyPr wrap="none">
            <a:spAutoFit/>
          </a:bodyPr>
          <a:lstStyle/>
          <a:p>
            <a:pPr eaLnBrk="0" hangingPunct="0"/>
            <a:r>
              <a:rPr lang="en-US" altLang="en-US" b="1" dirty="0"/>
              <a:t>1,381 age &amp; </a:t>
            </a:r>
          </a:p>
          <a:p>
            <a:pPr eaLnBrk="0" hangingPunct="0"/>
            <a:r>
              <a:rPr lang="en-US" altLang="en-US" b="1" dirty="0"/>
              <a:t>residence</a:t>
            </a:r>
          </a:p>
          <a:p>
            <a:pPr eaLnBrk="0" hangingPunct="0"/>
            <a:r>
              <a:rPr lang="en-US" altLang="en-US" b="1" dirty="0"/>
              <a:t>matched</a:t>
            </a:r>
          </a:p>
        </p:txBody>
      </p:sp>
      <p:sp>
        <p:nvSpPr>
          <p:cNvPr id="94" name="Text Box 11"/>
          <p:cNvSpPr txBox="1">
            <a:spLocks noChangeArrowheads="1"/>
          </p:cNvSpPr>
          <p:nvPr/>
        </p:nvSpPr>
        <p:spPr bwMode="auto">
          <a:xfrm>
            <a:off x="371475" y="6328472"/>
            <a:ext cx="8096250" cy="457200"/>
          </a:xfrm>
          <a:prstGeom prst="rect">
            <a:avLst/>
          </a:prstGeom>
          <a:noFill/>
          <a:ln w="9525">
            <a:noFill/>
            <a:miter lim="800000"/>
            <a:headEnd/>
            <a:tailEnd/>
          </a:ln>
        </p:spPr>
        <p:txBody>
          <a:bodyPr wrap="none" anchor="ctr">
            <a:spAutoFit/>
          </a:bodyPr>
          <a:lstStyle/>
          <a:p>
            <a:pPr algn="ctr" eaLnBrk="0" hangingPunct="0"/>
            <a:r>
              <a:rPr lang="en-US" altLang="en-US" dirty="0"/>
              <a:t>Random sample of population each time breast cancer diagnosed</a:t>
            </a:r>
          </a:p>
        </p:txBody>
      </p:sp>
    </p:spTree>
    <p:extLst>
      <p:ext uri="{BB962C8B-B14F-4D97-AF65-F5344CB8AC3E}">
        <p14:creationId xmlns:p14="http://schemas.microsoft.com/office/powerpoint/2010/main" val="3556693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a:xfrm>
            <a:off x="685800" y="228600"/>
            <a:ext cx="7772400" cy="1143000"/>
          </a:xfrm>
        </p:spPr>
        <p:txBody>
          <a:bodyPr/>
          <a:lstStyle/>
          <a:p>
            <a:r>
              <a:rPr lang="en-US" altLang="en-US" sz="3600" b="1" dirty="0" smtClean="0"/>
              <a:t>Results reported as odds ratio</a:t>
            </a:r>
          </a:p>
        </p:txBody>
      </p:sp>
      <p:pic>
        <p:nvPicPr>
          <p:cNvPr id="133122" name="Picture 4"/>
          <p:cNvPicPr>
            <a:picLocks noGrp="1" noChangeAspect="1" noChangeArrowheads="1"/>
          </p:cNvPicPr>
          <p:nvPr>
            <p:ph type="body" idx="1"/>
          </p:nvPr>
        </p:nvPicPr>
        <p:blipFill>
          <a:blip r:embed="rId3"/>
          <a:srcRect/>
          <a:stretch>
            <a:fillRect/>
          </a:stretch>
        </p:blipFill>
        <p:spPr>
          <a:xfrm>
            <a:off x="685800" y="1752600"/>
            <a:ext cx="7772400" cy="3937000"/>
          </a:xfrm>
        </p:spPr>
      </p:pic>
      <p:sp>
        <p:nvSpPr>
          <p:cNvPr id="133123" name="Text Box 5"/>
          <p:cNvSpPr txBox="1">
            <a:spLocks noChangeArrowheads="1"/>
          </p:cNvSpPr>
          <p:nvPr/>
        </p:nvSpPr>
        <p:spPr bwMode="auto">
          <a:xfrm>
            <a:off x="304800" y="6096000"/>
            <a:ext cx="8534400" cy="457200"/>
          </a:xfrm>
          <a:prstGeom prst="rect">
            <a:avLst/>
          </a:prstGeom>
          <a:noFill/>
          <a:ln w="9525">
            <a:noFill/>
            <a:miter lim="800000"/>
            <a:headEnd/>
            <a:tailEnd/>
          </a:ln>
        </p:spPr>
        <p:txBody>
          <a:bodyPr>
            <a:spAutoFit/>
          </a:bodyPr>
          <a:lstStyle/>
          <a:p>
            <a:pPr eaLnBrk="0" hangingPunct="0">
              <a:spcBef>
                <a:spcPct val="50000"/>
              </a:spcBef>
            </a:pPr>
            <a:r>
              <a:rPr lang="en-US" altLang="en-US" dirty="0" smtClean="0"/>
              <a:t>Hazard (rate) ratio </a:t>
            </a:r>
            <a:r>
              <a:rPr lang="en-US" altLang="en-US" dirty="0"/>
              <a:t>is easier to understand than an odds ratio</a:t>
            </a:r>
            <a:r>
              <a:rPr lang="en-US" altLang="en-US" dirty="0" smtClean="0"/>
              <a:t>.    </a:t>
            </a:r>
            <a:endParaRPr lang="en-US" altLang="en-US" dirty="0"/>
          </a:p>
        </p:txBody>
      </p:sp>
      <p:sp>
        <p:nvSpPr>
          <p:cNvPr id="133124" name="TextBox 4"/>
          <p:cNvSpPr txBox="1">
            <a:spLocks noChangeArrowheads="1"/>
          </p:cNvSpPr>
          <p:nvPr/>
        </p:nvSpPr>
        <p:spPr bwMode="auto">
          <a:xfrm>
            <a:off x="7162800" y="3352800"/>
            <a:ext cx="1981200" cy="708025"/>
          </a:xfrm>
          <a:prstGeom prst="rect">
            <a:avLst/>
          </a:prstGeom>
          <a:noFill/>
          <a:ln w="9525">
            <a:noFill/>
            <a:miter lim="800000"/>
            <a:headEnd/>
            <a:tailEnd/>
          </a:ln>
        </p:spPr>
        <p:txBody>
          <a:bodyPr>
            <a:spAutoFit/>
          </a:bodyPr>
          <a:lstStyle/>
          <a:p>
            <a:pPr eaLnBrk="0" hangingPunct="0"/>
            <a:r>
              <a:rPr lang="en-US" sz="2000" dirty="0">
                <a:solidFill>
                  <a:srgbClr val="FF0000"/>
                </a:solidFill>
              </a:rPr>
              <a:t>Reference group clearly labeled</a:t>
            </a:r>
          </a:p>
        </p:txBody>
      </p:sp>
      <p:cxnSp>
        <p:nvCxnSpPr>
          <p:cNvPr id="133125" name="Straight Arrow Connector 6"/>
          <p:cNvCxnSpPr>
            <a:cxnSpLocks noChangeShapeType="1"/>
          </p:cNvCxnSpPr>
          <p:nvPr/>
        </p:nvCxnSpPr>
        <p:spPr bwMode="auto">
          <a:xfrm flipH="1">
            <a:off x="6781800" y="3962400"/>
            <a:ext cx="381000" cy="76200"/>
          </a:xfrm>
          <a:prstGeom prst="straightConnector1">
            <a:avLst/>
          </a:prstGeom>
          <a:noFill/>
          <a:ln w="9525"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p:txBody>
          <a:bodyPr/>
          <a:lstStyle/>
          <a:p>
            <a:r>
              <a:rPr lang="en-US" altLang="en-US" sz="2800" b="1" dirty="0" smtClean="0"/>
              <a:t>Plasma Insulinlike Growth Factor 1 and</a:t>
            </a:r>
            <a:br>
              <a:rPr lang="en-US" altLang="en-US" sz="2800" b="1" dirty="0" smtClean="0"/>
            </a:br>
            <a:r>
              <a:rPr lang="en-US" altLang="en-US" sz="2800" b="1" dirty="0" smtClean="0"/>
              <a:t>Binding-Protein 3 and</a:t>
            </a:r>
            <a:br>
              <a:rPr lang="en-US" altLang="en-US" sz="2800" b="1" dirty="0" smtClean="0"/>
            </a:br>
            <a:r>
              <a:rPr lang="en-US" altLang="en-US" sz="2800" b="1" dirty="0" smtClean="0"/>
              <a:t>Myocardial Infarction in Women:</a:t>
            </a:r>
            <a:br>
              <a:rPr lang="en-US" altLang="en-US" sz="2800" b="1" dirty="0" smtClean="0"/>
            </a:br>
            <a:r>
              <a:rPr lang="en-US" altLang="en-US" sz="2800" b="1" dirty="0" smtClean="0"/>
              <a:t>A Prospective Study</a:t>
            </a:r>
          </a:p>
        </p:txBody>
      </p:sp>
      <p:sp>
        <p:nvSpPr>
          <p:cNvPr id="135170" name="Rectangle 3"/>
          <p:cNvSpPr>
            <a:spLocks noGrp="1" noChangeArrowheads="1"/>
          </p:cNvSpPr>
          <p:nvPr>
            <p:ph type="body" idx="1"/>
          </p:nvPr>
        </p:nvSpPr>
        <p:spPr>
          <a:xfrm>
            <a:off x="76200" y="2209800"/>
            <a:ext cx="9144000" cy="3733800"/>
          </a:xfrm>
        </p:spPr>
        <p:txBody>
          <a:bodyPr/>
          <a:lstStyle/>
          <a:p>
            <a:r>
              <a:rPr lang="en-US" altLang="en-US" sz="2700" dirty="0" smtClean="0"/>
              <a:t>Case-control study nested in Nurses Health Study, a large fixed cohort.  Incidence density sampling.</a:t>
            </a:r>
          </a:p>
          <a:p>
            <a:endParaRPr lang="en-US" altLang="en-US" sz="1000" dirty="0" smtClean="0"/>
          </a:p>
          <a:p>
            <a:r>
              <a:rPr lang="en-US" altLang="en-US" sz="2700" dirty="0" smtClean="0"/>
              <a:t>Appropriately, authors make this statement in the Methods, with citations:  “Conditional logistic regression was used to estimate odds ratios, which were taken as direct estimates of rate ratios ….”</a:t>
            </a:r>
          </a:p>
          <a:p>
            <a:endParaRPr lang="en-US" altLang="en-US" sz="2800" i="1" dirty="0" smtClean="0"/>
          </a:p>
        </p:txBody>
      </p:sp>
      <p:sp>
        <p:nvSpPr>
          <p:cNvPr id="135171" name="Text Box 4"/>
          <p:cNvSpPr txBox="1">
            <a:spLocks noChangeArrowheads="1"/>
          </p:cNvSpPr>
          <p:nvPr/>
        </p:nvSpPr>
        <p:spPr bwMode="auto">
          <a:xfrm>
            <a:off x="5105400" y="6096000"/>
            <a:ext cx="3886200" cy="461665"/>
          </a:xfrm>
          <a:prstGeom prst="rect">
            <a:avLst/>
          </a:prstGeom>
          <a:noFill/>
          <a:ln w="9525">
            <a:noFill/>
            <a:miter lim="800000"/>
            <a:headEnd/>
            <a:tailEnd/>
          </a:ln>
        </p:spPr>
        <p:txBody>
          <a:bodyPr wrap="square">
            <a:spAutoFit/>
          </a:bodyPr>
          <a:lstStyle/>
          <a:p>
            <a:pPr eaLnBrk="0" hangingPunct="0">
              <a:spcBef>
                <a:spcPct val="50000"/>
              </a:spcBef>
            </a:pPr>
            <a:r>
              <a:rPr lang="en-US" altLang="en-US" dirty="0"/>
              <a:t>Page et al. </a:t>
            </a:r>
            <a:r>
              <a:rPr lang="en-US" altLang="en-US" i="1" dirty="0" smtClean="0"/>
              <a:t>Clin Chem  </a:t>
            </a:r>
            <a:r>
              <a:rPr lang="en-US" altLang="en-US" dirty="0" smtClean="0"/>
              <a:t>2008</a:t>
            </a:r>
            <a:endParaRPr lang="en-US"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a:xfrm>
            <a:off x="0" y="304800"/>
            <a:ext cx="8991600" cy="1143000"/>
          </a:xfrm>
        </p:spPr>
        <p:txBody>
          <a:bodyPr/>
          <a:lstStyle/>
          <a:p>
            <a:r>
              <a:rPr lang="en-US" altLang="en-US" sz="3200" b="1" dirty="0" smtClean="0"/>
              <a:t>With incidence density sampling, report results as rate ratio (or even better,  hazard ratio)</a:t>
            </a:r>
          </a:p>
        </p:txBody>
      </p:sp>
      <p:pic>
        <p:nvPicPr>
          <p:cNvPr id="137218" name="Picture 5"/>
          <p:cNvPicPr>
            <a:picLocks noChangeAspect="1" noChangeArrowheads="1"/>
          </p:cNvPicPr>
          <p:nvPr/>
        </p:nvPicPr>
        <p:blipFill>
          <a:blip r:embed="rId3"/>
          <a:srcRect/>
          <a:stretch>
            <a:fillRect/>
          </a:stretch>
        </p:blipFill>
        <p:spPr bwMode="auto">
          <a:xfrm>
            <a:off x="239713" y="2590800"/>
            <a:ext cx="8904287" cy="2211388"/>
          </a:xfrm>
          <a:prstGeom prst="rect">
            <a:avLst/>
          </a:prstGeom>
          <a:noFill/>
          <a:ln w="9525">
            <a:noFill/>
            <a:miter lim="800000"/>
            <a:headEnd/>
            <a:tailEnd/>
          </a:ln>
        </p:spPr>
      </p:pic>
      <p:sp>
        <p:nvSpPr>
          <p:cNvPr id="137219" name="TextBox 3"/>
          <p:cNvSpPr txBox="1">
            <a:spLocks noChangeArrowheads="1"/>
          </p:cNvSpPr>
          <p:nvPr/>
        </p:nvSpPr>
        <p:spPr bwMode="auto">
          <a:xfrm>
            <a:off x="381000" y="1905000"/>
            <a:ext cx="7315200" cy="461963"/>
          </a:xfrm>
          <a:prstGeom prst="rect">
            <a:avLst/>
          </a:prstGeom>
          <a:noFill/>
          <a:ln w="9525">
            <a:noFill/>
            <a:miter lim="800000"/>
            <a:headEnd/>
            <a:tailEnd/>
          </a:ln>
        </p:spPr>
        <p:txBody>
          <a:bodyPr>
            <a:spAutoFit/>
          </a:bodyPr>
          <a:lstStyle/>
          <a:p>
            <a:pPr eaLnBrk="0" hangingPunct="0"/>
            <a:r>
              <a:rPr lang="en-US" i="1" dirty="0">
                <a:solidFill>
                  <a:srgbClr val="FF0000"/>
                </a:solidFill>
              </a:rPr>
              <a:t>Better title:  </a:t>
            </a:r>
            <a:r>
              <a:rPr lang="en-US" dirty="0"/>
              <a:t>Rate ratio (RR) of myocardial infarction…</a:t>
            </a:r>
          </a:p>
        </p:txBody>
      </p:sp>
      <p:sp>
        <p:nvSpPr>
          <p:cNvPr id="137220" name="TextBox 4"/>
          <p:cNvSpPr txBox="1">
            <a:spLocks noChangeArrowheads="1"/>
          </p:cNvSpPr>
          <p:nvPr/>
        </p:nvSpPr>
        <p:spPr bwMode="auto">
          <a:xfrm>
            <a:off x="457200" y="5257800"/>
            <a:ext cx="1981200" cy="708025"/>
          </a:xfrm>
          <a:prstGeom prst="rect">
            <a:avLst/>
          </a:prstGeom>
          <a:noFill/>
          <a:ln w="9525">
            <a:noFill/>
            <a:miter lim="800000"/>
            <a:headEnd/>
            <a:tailEnd/>
          </a:ln>
        </p:spPr>
        <p:txBody>
          <a:bodyPr>
            <a:spAutoFit/>
          </a:bodyPr>
          <a:lstStyle/>
          <a:p>
            <a:pPr eaLnBrk="0" hangingPunct="0"/>
            <a:r>
              <a:rPr lang="en-US" sz="2000" dirty="0">
                <a:solidFill>
                  <a:srgbClr val="FF0000"/>
                </a:solidFill>
              </a:rPr>
              <a:t>Reference group clearly labeled</a:t>
            </a:r>
          </a:p>
        </p:txBody>
      </p:sp>
      <p:cxnSp>
        <p:nvCxnSpPr>
          <p:cNvPr id="137221" name="Straight Arrow Connector 5"/>
          <p:cNvCxnSpPr>
            <a:cxnSpLocks noChangeShapeType="1"/>
          </p:cNvCxnSpPr>
          <p:nvPr/>
        </p:nvCxnSpPr>
        <p:spPr bwMode="auto">
          <a:xfrm flipV="1">
            <a:off x="2209800" y="4876800"/>
            <a:ext cx="381000" cy="457200"/>
          </a:xfrm>
          <a:prstGeom prst="straightConnector1">
            <a:avLst/>
          </a:prstGeom>
          <a:noFill/>
          <a:ln w="9525" algn="ctr">
            <a:solidFill>
              <a:srgbClr val="FF0000"/>
            </a:solidFill>
            <a:round/>
            <a:headEnd/>
            <a:tailEnd type="arrow" w="med" len="med"/>
          </a:ln>
        </p:spPr>
      </p:cxnSp>
      <p:sp>
        <p:nvSpPr>
          <p:cNvPr id="2" name="TextBox 1"/>
          <p:cNvSpPr txBox="1"/>
          <p:nvPr/>
        </p:nvSpPr>
        <p:spPr>
          <a:xfrm>
            <a:off x="2971800" y="5096997"/>
            <a:ext cx="5638800" cy="1569660"/>
          </a:xfrm>
          <a:prstGeom prst="rect">
            <a:avLst/>
          </a:prstGeom>
          <a:noFill/>
        </p:spPr>
        <p:txBody>
          <a:bodyPr wrap="square" rtlCol="0">
            <a:spAutoFit/>
          </a:bodyPr>
          <a:lstStyle/>
          <a:p>
            <a:r>
              <a:rPr lang="en-US" altLang="en-US" dirty="0"/>
              <a:t>“those participants with values in the third quartile of IGF1 had 1.5 times the rate of myocardial infarction as those in the lowest quartile</a:t>
            </a:r>
            <a:r>
              <a:rPr lang="en-US" altLang="en-US" dirty="0" smtClean="0"/>
              <a:t>”</a:t>
            </a:r>
            <a:endParaRPr lang="en-US" dirty="0"/>
          </a:p>
        </p:txBody>
      </p:sp>
      <p:sp>
        <p:nvSpPr>
          <p:cNvPr id="3" name="Oval 2"/>
          <p:cNvSpPr/>
          <p:nvPr/>
        </p:nvSpPr>
        <p:spPr bwMode="auto">
          <a:xfrm>
            <a:off x="4914900" y="4304371"/>
            <a:ext cx="1752600" cy="609600"/>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2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0" y="0"/>
            <a:ext cx="9144000" cy="1143000"/>
          </a:xfrm>
        </p:spPr>
        <p:txBody>
          <a:bodyPr/>
          <a:lstStyle/>
          <a:p>
            <a:r>
              <a:rPr lang="en-US" altLang="en-US" sz="2800" b="1" dirty="0" smtClean="0"/>
              <a:t>Can’t estimate probability of event by exposure status</a:t>
            </a:r>
          </a:p>
        </p:txBody>
      </p:sp>
      <p:graphicFrame>
        <p:nvGraphicFramePr>
          <p:cNvPr id="271426" name="Group 66"/>
          <p:cNvGraphicFramePr>
            <a:graphicFrameLocks noGrp="1"/>
          </p:cNvGraphicFramePr>
          <p:nvPr>
            <p:ph idx="1"/>
            <p:extLst>
              <p:ext uri="{D42A27DB-BD31-4B8C-83A1-F6EECF244321}">
                <p14:modId xmlns:p14="http://schemas.microsoft.com/office/powerpoint/2010/main" val="3114506105"/>
              </p:ext>
            </p:extLst>
          </p:nvPr>
        </p:nvGraphicFramePr>
        <p:xfrm>
          <a:off x="609600" y="2286000"/>
          <a:ext cx="8229601" cy="3200320"/>
        </p:xfrm>
        <a:graphic>
          <a:graphicData uri="http://schemas.openxmlformats.org/drawingml/2006/table">
            <a:tbl>
              <a:tblPr/>
              <a:tblGrid>
                <a:gridCol w="2460396">
                  <a:extLst>
                    <a:ext uri="{9D8B030D-6E8A-4147-A177-3AD203B41FA5}">
                      <a16:colId xmlns:a16="http://schemas.microsoft.com/office/drawing/2014/main" xmlns="" val="20000"/>
                    </a:ext>
                  </a:extLst>
                </a:gridCol>
                <a:gridCol w="1425804">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3048001">
                  <a:extLst>
                    <a:ext uri="{9D8B030D-6E8A-4147-A177-3AD203B41FA5}">
                      <a16:colId xmlns:a16="http://schemas.microsoft.com/office/drawing/2014/main" xmlns="" val="20003"/>
                    </a:ext>
                  </a:extLst>
                </a:gridCol>
              </a:tblGrid>
              <a:tr h="106667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“Probability of event, by exposure”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621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TZD use</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198</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65/(65+198) =0.25</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TZD use</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955</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3530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857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3728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6653" name="Text Box 26"/>
          <p:cNvSpPr txBox="1">
            <a:spLocks noChangeArrowheads="1"/>
          </p:cNvSpPr>
          <p:nvPr/>
        </p:nvSpPr>
        <p:spPr bwMode="auto">
          <a:xfrm>
            <a:off x="228600" y="1066800"/>
            <a:ext cx="8610600" cy="954088"/>
          </a:xfrm>
          <a:prstGeom prst="rect">
            <a:avLst/>
          </a:prstGeom>
          <a:noFill/>
          <a:ln w="9525">
            <a:noFill/>
            <a:miter lim="800000"/>
            <a:headEnd/>
            <a:tailEnd/>
          </a:ln>
        </p:spPr>
        <p:txBody>
          <a:bodyPr>
            <a:spAutoFit/>
          </a:bodyPr>
          <a:lstStyle/>
          <a:p>
            <a:pPr eaLnBrk="0" hangingPunct="0">
              <a:spcBef>
                <a:spcPct val="50000"/>
              </a:spcBef>
            </a:pPr>
            <a:r>
              <a:rPr lang="en-US" altLang="en-US" sz="2800" dirty="0"/>
              <a:t>Case-control study of TZD use &amp; fracture in diabetes  Conducted over 10 yrs.   3-4 CONTROLS PER CASE</a:t>
            </a:r>
          </a:p>
        </p:txBody>
      </p:sp>
      <p:sp>
        <p:nvSpPr>
          <p:cNvPr id="26654" name="Text Box 56"/>
          <p:cNvSpPr txBox="1">
            <a:spLocks noChangeArrowheads="1"/>
          </p:cNvSpPr>
          <p:nvPr/>
        </p:nvSpPr>
        <p:spPr bwMode="auto">
          <a:xfrm>
            <a:off x="381000" y="5791200"/>
            <a:ext cx="8229600" cy="822325"/>
          </a:xfrm>
          <a:prstGeom prst="rect">
            <a:avLst/>
          </a:prstGeom>
          <a:noFill/>
          <a:ln w="9525">
            <a:noFill/>
            <a:miter lim="800000"/>
            <a:headEnd/>
            <a:tailEnd/>
          </a:ln>
        </p:spPr>
        <p:txBody>
          <a:bodyPr>
            <a:spAutoFit/>
          </a:bodyPr>
          <a:lstStyle/>
          <a:p>
            <a:pPr eaLnBrk="0" hangingPunct="0">
              <a:spcBef>
                <a:spcPct val="50000"/>
              </a:spcBef>
            </a:pPr>
            <a:r>
              <a:rPr lang="en-US" altLang="en-US" dirty="0"/>
              <a:t>“Probability” of a fracture in TZD users is 0.25 (over 10 years).  Seems high but we can make it even higher…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228600" y="0"/>
            <a:ext cx="8763000" cy="1143000"/>
          </a:xfrm>
        </p:spPr>
        <p:txBody>
          <a:bodyPr/>
          <a:lstStyle/>
          <a:p>
            <a:r>
              <a:rPr lang="en-US" altLang="en-US" sz="2800" b="1" dirty="0" smtClean="0"/>
              <a:t>Practical considerations in incidence density sampling</a:t>
            </a:r>
          </a:p>
        </p:txBody>
      </p:sp>
      <p:sp>
        <p:nvSpPr>
          <p:cNvPr id="139266" name="Rectangle 3"/>
          <p:cNvSpPr>
            <a:spLocks noGrp="1" noChangeArrowheads="1"/>
          </p:cNvSpPr>
          <p:nvPr>
            <p:ph type="body" idx="1"/>
          </p:nvPr>
        </p:nvSpPr>
        <p:spPr>
          <a:xfrm>
            <a:off x="152400" y="1219200"/>
            <a:ext cx="8763000" cy="4114800"/>
          </a:xfrm>
        </p:spPr>
        <p:txBody>
          <a:bodyPr/>
          <a:lstStyle/>
          <a:p>
            <a:pPr>
              <a:lnSpc>
                <a:spcPct val="90000"/>
              </a:lnSpc>
            </a:pPr>
            <a:r>
              <a:rPr lang="en-US" altLang="en-US" sz="2800" dirty="0" smtClean="0"/>
              <a:t>Exposure measurement (e.g., biological specimens)  availability.  If missing, why? </a:t>
            </a:r>
            <a:r>
              <a:rPr lang="en-US" altLang="en-US" sz="2800" dirty="0"/>
              <a:t> </a:t>
            </a:r>
            <a:r>
              <a:rPr lang="en-US" altLang="en-US" sz="2800" dirty="0" smtClean="0"/>
              <a:t>Missing at random?</a:t>
            </a:r>
          </a:p>
          <a:p>
            <a:pPr>
              <a:lnSpc>
                <a:spcPct val="90000"/>
              </a:lnSpc>
            </a:pPr>
            <a:endParaRPr lang="en-US" altLang="en-US" sz="1000" dirty="0" smtClean="0"/>
          </a:p>
          <a:p>
            <a:pPr>
              <a:lnSpc>
                <a:spcPct val="90000"/>
              </a:lnSpc>
            </a:pPr>
            <a:r>
              <a:rPr lang="en-US" altLang="en-US" sz="2800" dirty="0" smtClean="0"/>
              <a:t>Date that case occurred is key.  Not always easy to define.</a:t>
            </a:r>
          </a:p>
          <a:p>
            <a:pPr>
              <a:lnSpc>
                <a:spcPct val="90000"/>
              </a:lnSpc>
            </a:pPr>
            <a:endParaRPr lang="en-US" altLang="en-US" sz="1000" dirty="0" smtClean="0"/>
          </a:p>
          <a:p>
            <a:pPr>
              <a:lnSpc>
                <a:spcPct val="90000"/>
              </a:lnSpc>
            </a:pPr>
            <a:r>
              <a:rPr lang="en-US" altLang="en-US" sz="2800" dirty="0" smtClean="0"/>
              <a:t>Frequency of observation of underlying cohort (e.g., every 6 or 12 months) may be important when nested in research cohorts and has cost considerations</a:t>
            </a:r>
          </a:p>
          <a:p>
            <a:pPr>
              <a:lnSpc>
                <a:spcPct val="90000"/>
              </a:lnSpc>
            </a:pPr>
            <a:endParaRPr lang="en-US" altLang="en-US" sz="1000" dirty="0" smtClean="0"/>
          </a:p>
          <a:p>
            <a:pPr>
              <a:lnSpc>
                <a:spcPct val="90000"/>
              </a:lnSpc>
            </a:pPr>
            <a:r>
              <a:rPr lang="en-US" altLang="en-US" sz="2800" dirty="0" smtClean="0"/>
              <a:t>Unlike case-cohort sampling, the control group </a:t>
            </a:r>
            <a:r>
              <a:rPr lang="en-US" altLang="en-US" sz="2800" u="sng" dirty="0" smtClean="0"/>
              <a:t>cannot</a:t>
            </a:r>
            <a:r>
              <a:rPr lang="en-US" altLang="en-US" sz="2800" dirty="0" smtClean="0"/>
              <a:t> be used for other case/disease outcomes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685800" y="76200"/>
            <a:ext cx="7772400" cy="1143000"/>
          </a:xfrm>
        </p:spPr>
        <p:txBody>
          <a:bodyPr/>
          <a:lstStyle/>
          <a:p>
            <a:r>
              <a:rPr lang="en-US" altLang="en-US" sz="3200" b="1" dirty="0" smtClean="0"/>
              <a:t>Stata: Incidence density sampling </a:t>
            </a:r>
            <a:br>
              <a:rPr lang="en-US" altLang="en-US" sz="3200" b="1" dirty="0" smtClean="0"/>
            </a:br>
            <a:r>
              <a:rPr lang="en-US" altLang="en-US" sz="3200" b="1" dirty="0" smtClean="0"/>
              <a:t>(in a fixed cohort)</a:t>
            </a:r>
          </a:p>
        </p:txBody>
      </p:sp>
      <p:sp>
        <p:nvSpPr>
          <p:cNvPr id="140290" name="Rectangle 3"/>
          <p:cNvSpPr>
            <a:spLocks noGrp="1" noChangeArrowheads="1"/>
          </p:cNvSpPr>
          <p:nvPr>
            <p:ph type="body" idx="1"/>
          </p:nvPr>
        </p:nvSpPr>
        <p:spPr>
          <a:xfrm>
            <a:off x="304800" y="1447800"/>
            <a:ext cx="8763000" cy="4114800"/>
          </a:xfrm>
        </p:spPr>
        <p:txBody>
          <a:bodyPr/>
          <a:lstStyle/>
          <a:p>
            <a:pPr>
              <a:lnSpc>
                <a:spcPct val="90000"/>
              </a:lnSpc>
            </a:pPr>
            <a:r>
              <a:rPr lang="en-US" altLang="en-US" dirty="0" smtClean="0"/>
              <a:t>Stata command to identify controls matched to cases on follow-up time:</a:t>
            </a:r>
          </a:p>
          <a:p>
            <a:pPr marL="0" indent="0">
              <a:lnSpc>
                <a:spcPct val="90000"/>
              </a:lnSpc>
              <a:buNone/>
            </a:pPr>
            <a:r>
              <a:rPr lang="en-US" altLang="en-US" dirty="0" smtClean="0"/>
              <a:t>     </a:t>
            </a:r>
            <a:r>
              <a:rPr lang="en-US" altLang="en-US" sz="2800" dirty="0" smtClean="0"/>
              <a:t>Identify as survival data:  stset </a:t>
            </a:r>
            <a:r>
              <a:rPr lang="en-US" altLang="en-US" sz="2800" i="1" dirty="0" smtClean="0"/>
              <a:t>timevar, </a:t>
            </a:r>
            <a:r>
              <a:rPr lang="en-US" altLang="en-US" sz="2800" dirty="0" smtClean="0"/>
              <a:t>fail(</a:t>
            </a:r>
            <a:r>
              <a:rPr lang="en-US" altLang="en-US" sz="2800" i="1" dirty="0" smtClean="0"/>
              <a:t>failvar</a:t>
            </a:r>
            <a:r>
              <a:rPr lang="en-US" altLang="en-US" sz="2800" dirty="0" smtClean="0"/>
              <a:t>) </a:t>
            </a:r>
          </a:p>
          <a:p>
            <a:pPr lvl="1">
              <a:lnSpc>
                <a:spcPct val="90000"/>
              </a:lnSpc>
              <a:buFontTx/>
              <a:buNone/>
            </a:pPr>
            <a:r>
              <a:rPr lang="en-US" altLang="en-US" dirty="0" smtClean="0"/>
              <a:t>sttocc</a:t>
            </a:r>
          </a:p>
          <a:p>
            <a:pPr lvl="1">
              <a:lnSpc>
                <a:spcPct val="90000"/>
              </a:lnSpc>
              <a:buFontTx/>
              <a:buNone/>
            </a:pPr>
            <a:r>
              <a:rPr lang="en-US" altLang="en-US" dirty="0" smtClean="0"/>
              <a:t>sttocc, n(3) [Will identify 3 controls per case]</a:t>
            </a:r>
          </a:p>
          <a:p>
            <a:pPr>
              <a:lnSpc>
                <a:spcPct val="90000"/>
              </a:lnSpc>
            </a:pPr>
            <a:endParaRPr lang="en-US" altLang="en-US" dirty="0" smtClean="0"/>
          </a:p>
          <a:p>
            <a:pPr>
              <a:lnSpc>
                <a:spcPct val="90000"/>
              </a:lnSpc>
            </a:pPr>
            <a:r>
              <a:rPr lang="en-US" altLang="en-US" dirty="0" smtClean="0"/>
              <a:t>Adds 3 variables to dataset:</a:t>
            </a:r>
          </a:p>
          <a:p>
            <a:pPr lvl="1">
              <a:lnSpc>
                <a:spcPct val="90000"/>
              </a:lnSpc>
              <a:buFontTx/>
              <a:buNone/>
            </a:pPr>
            <a:r>
              <a:rPr lang="en-US" altLang="en-US" dirty="0" smtClean="0"/>
              <a:t>_case       </a:t>
            </a:r>
            <a:r>
              <a:rPr lang="en-US" altLang="en-US" i="1" dirty="0" smtClean="0"/>
              <a:t>Control = 0, Case = 1</a:t>
            </a:r>
          </a:p>
          <a:p>
            <a:pPr lvl="1">
              <a:lnSpc>
                <a:spcPct val="90000"/>
              </a:lnSpc>
              <a:buFontTx/>
              <a:buNone/>
            </a:pPr>
            <a:r>
              <a:rPr lang="en-US" altLang="en-US" i="1" dirty="0" smtClean="0"/>
              <a:t>_</a:t>
            </a:r>
            <a:r>
              <a:rPr lang="en-US" altLang="en-US" dirty="0" smtClean="0"/>
              <a:t>set	</a:t>
            </a:r>
            <a:r>
              <a:rPr lang="en-US" altLang="en-US" i="1" dirty="0" smtClean="0"/>
              <a:t>ID that matches case and controls(s)</a:t>
            </a:r>
          </a:p>
          <a:p>
            <a:pPr lvl="1">
              <a:lnSpc>
                <a:spcPct val="90000"/>
              </a:lnSpc>
              <a:buFontTx/>
              <a:buNone/>
            </a:pPr>
            <a:r>
              <a:rPr lang="en-US" altLang="en-US" i="1" dirty="0" smtClean="0"/>
              <a:t>_</a:t>
            </a:r>
            <a:r>
              <a:rPr lang="en-US" altLang="en-US" dirty="0" smtClean="0"/>
              <a:t>time	</a:t>
            </a:r>
            <a:r>
              <a:rPr lang="en-US" altLang="en-US" i="1" dirty="0" smtClean="0"/>
              <a:t>Follow-up time</a:t>
            </a:r>
            <a:endParaRPr lang="en-US" alt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2286000"/>
            <a:ext cx="3444629" cy="4154984"/>
          </a:xfrm>
          <a:prstGeom prst="rect">
            <a:avLst/>
          </a:prstGeom>
        </p:spPr>
        <p:txBody>
          <a:bodyPr wrap="square">
            <a:spAutoFit/>
          </a:bodyPr>
          <a:lstStyle/>
          <a:p>
            <a:r>
              <a:rPr lang="en-US" dirty="0"/>
              <a:t> +--------------------+</a:t>
            </a:r>
          </a:p>
          <a:p>
            <a:r>
              <a:rPr lang="en-US" sz="2400" dirty="0"/>
              <a:t>     |  id       time    </a:t>
            </a:r>
            <a:r>
              <a:rPr lang="en-US" sz="2400" dirty="0" smtClean="0"/>
              <a:t>  d </a:t>
            </a:r>
            <a:r>
              <a:rPr lang="en-US" sz="2400" dirty="0"/>
              <a:t>|</a:t>
            </a:r>
          </a:p>
          <a:p>
            <a:r>
              <a:rPr lang="en-US" sz="2400" dirty="0" smtClean="0"/>
              <a:t>1</a:t>
            </a:r>
            <a:r>
              <a:rPr lang="en-US" sz="2400" dirty="0"/>
              <a:t>. |  </a:t>
            </a:r>
            <a:r>
              <a:rPr lang="en-US" sz="2400" dirty="0" smtClean="0"/>
              <a:t>51   </a:t>
            </a:r>
            <a:r>
              <a:rPr lang="en-US" sz="2400" dirty="0"/>
              <a:t>1.582478 </a:t>
            </a:r>
            <a:r>
              <a:rPr lang="en-US" sz="2400" dirty="0" smtClean="0"/>
              <a:t> </a:t>
            </a:r>
            <a:r>
              <a:rPr lang="en-US" sz="2400" dirty="0"/>
              <a:t>1 |</a:t>
            </a:r>
          </a:p>
          <a:p>
            <a:r>
              <a:rPr lang="en-US" sz="2400" dirty="0" smtClean="0"/>
              <a:t>2</a:t>
            </a:r>
            <a:r>
              <a:rPr lang="en-US" sz="2400" dirty="0"/>
              <a:t>. |  23   9.032169 </a:t>
            </a:r>
            <a:r>
              <a:rPr lang="en-US" sz="2400" dirty="0" smtClean="0"/>
              <a:t> 0 </a:t>
            </a:r>
            <a:r>
              <a:rPr lang="en-US" sz="2400" dirty="0"/>
              <a:t>|</a:t>
            </a:r>
          </a:p>
          <a:p>
            <a:r>
              <a:rPr lang="en-US" sz="2400" dirty="0" smtClean="0"/>
              <a:t>3</a:t>
            </a:r>
            <a:r>
              <a:rPr lang="en-US" sz="2400" dirty="0"/>
              <a:t>. |  40   2.286105  </a:t>
            </a:r>
            <a:r>
              <a:rPr lang="en-US" sz="2400" dirty="0" smtClean="0"/>
              <a:t>1 </a:t>
            </a:r>
            <a:r>
              <a:rPr lang="en-US" sz="2400" dirty="0"/>
              <a:t>|</a:t>
            </a:r>
          </a:p>
          <a:p>
            <a:r>
              <a:rPr lang="en-US" sz="2400" dirty="0" smtClean="0"/>
              <a:t>4</a:t>
            </a:r>
            <a:r>
              <a:rPr lang="en-US" sz="2400" dirty="0"/>
              <a:t>. |  42   2.078029  </a:t>
            </a:r>
            <a:r>
              <a:rPr lang="en-US" sz="2400" dirty="0" smtClean="0"/>
              <a:t>1 </a:t>
            </a:r>
            <a:r>
              <a:rPr lang="en-US" sz="2400" dirty="0"/>
              <a:t>|</a:t>
            </a:r>
          </a:p>
          <a:p>
            <a:r>
              <a:rPr lang="en-US" sz="2400" dirty="0" smtClean="0"/>
              <a:t>5</a:t>
            </a:r>
            <a:r>
              <a:rPr lang="en-US" sz="2400" dirty="0"/>
              <a:t>. |  45    5.31143   </a:t>
            </a:r>
            <a:r>
              <a:rPr lang="en-US" sz="2400" dirty="0" smtClean="0"/>
              <a:t>1 </a:t>
            </a:r>
            <a:r>
              <a:rPr lang="en-US" sz="2400" dirty="0"/>
              <a:t>|</a:t>
            </a:r>
          </a:p>
          <a:p>
            <a:r>
              <a:rPr lang="en-US" sz="2400" dirty="0" smtClean="0"/>
              <a:t>6</a:t>
            </a:r>
            <a:r>
              <a:rPr lang="en-US" sz="2400" dirty="0"/>
              <a:t>. |  48   2.633812 </a:t>
            </a:r>
            <a:r>
              <a:rPr lang="en-US" sz="2400" dirty="0" smtClean="0"/>
              <a:t> </a:t>
            </a:r>
            <a:r>
              <a:rPr lang="en-US" sz="2400" dirty="0"/>
              <a:t>0 |</a:t>
            </a:r>
          </a:p>
          <a:p>
            <a:r>
              <a:rPr lang="en-US" sz="2400" dirty="0" smtClean="0"/>
              <a:t>7</a:t>
            </a:r>
            <a:r>
              <a:rPr lang="en-US" sz="2400" dirty="0"/>
              <a:t>. |  50   3.931554  </a:t>
            </a:r>
            <a:r>
              <a:rPr lang="en-US" sz="2400" dirty="0" smtClean="0"/>
              <a:t>0 </a:t>
            </a:r>
            <a:r>
              <a:rPr lang="en-US" sz="2400" dirty="0"/>
              <a:t>|</a:t>
            </a:r>
          </a:p>
          <a:p>
            <a:r>
              <a:rPr lang="en-US" sz="2400" dirty="0" smtClean="0"/>
              <a:t>8</a:t>
            </a:r>
            <a:r>
              <a:rPr lang="en-US" sz="2400" dirty="0"/>
              <a:t>. |  52   4.843258  </a:t>
            </a:r>
            <a:r>
              <a:rPr lang="en-US" sz="2400" dirty="0" smtClean="0"/>
              <a:t>0 </a:t>
            </a:r>
            <a:r>
              <a:rPr lang="en-US" sz="2400" dirty="0"/>
              <a:t>|</a:t>
            </a:r>
          </a:p>
          <a:p>
            <a:r>
              <a:rPr lang="en-US" sz="2400" dirty="0" smtClean="0"/>
              <a:t>9</a:t>
            </a:r>
            <a:r>
              <a:rPr lang="en-US" sz="2400" dirty="0"/>
              <a:t>. |  54   2.105407  </a:t>
            </a:r>
            <a:r>
              <a:rPr lang="en-US" sz="2400" dirty="0" smtClean="0"/>
              <a:t>0 |</a:t>
            </a:r>
            <a:endParaRPr lang="en-US" sz="2400" dirty="0"/>
          </a:p>
        </p:txBody>
      </p:sp>
      <p:sp>
        <p:nvSpPr>
          <p:cNvPr id="6" name="TextBox 5"/>
          <p:cNvSpPr txBox="1"/>
          <p:nvPr/>
        </p:nvSpPr>
        <p:spPr>
          <a:xfrm>
            <a:off x="228600" y="3048000"/>
            <a:ext cx="3657600" cy="1200329"/>
          </a:xfrm>
          <a:prstGeom prst="rect">
            <a:avLst/>
          </a:prstGeom>
          <a:noFill/>
        </p:spPr>
        <p:txBody>
          <a:bodyPr wrap="square" rtlCol="0">
            <a:spAutoFit/>
          </a:bodyPr>
          <a:lstStyle/>
          <a:p>
            <a:endParaRPr lang="en-US" sz="2400" dirty="0" smtClean="0"/>
          </a:p>
          <a:p>
            <a:r>
              <a:rPr lang="en-US" dirty="0" smtClean="0"/>
              <a:t>“time” is follow-up time </a:t>
            </a:r>
          </a:p>
          <a:p>
            <a:r>
              <a:rPr lang="en-US" dirty="0" smtClean="0"/>
              <a:t>“d” is outcome (death)</a:t>
            </a:r>
            <a:endParaRPr lang="en-US" sz="2400" dirty="0"/>
          </a:p>
        </p:txBody>
      </p:sp>
      <p:sp>
        <p:nvSpPr>
          <p:cNvPr id="9" name="TextBox 8"/>
          <p:cNvSpPr txBox="1"/>
          <p:nvPr/>
        </p:nvSpPr>
        <p:spPr>
          <a:xfrm>
            <a:off x="5105400" y="1371600"/>
            <a:ext cx="184731" cy="215444"/>
          </a:xfrm>
          <a:prstGeom prst="rect">
            <a:avLst/>
          </a:prstGeom>
          <a:noFill/>
        </p:spPr>
        <p:txBody>
          <a:bodyPr wrap="none" rtlCol="0">
            <a:spAutoFit/>
          </a:bodyPr>
          <a:lstStyle/>
          <a:p>
            <a:endParaRPr lang="en-US" dirty="0"/>
          </a:p>
        </p:txBody>
      </p:sp>
      <p:sp>
        <p:nvSpPr>
          <p:cNvPr id="10" name="TextBox 9"/>
          <p:cNvSpPr txBox="1"/>
          <p:nvPr/>
        </p:nvSpPr>
        <p:spPr>
          <a:xfrm>
            <a:off x="1764538" y="278993"/>
            <a:ext cx="5109091" cy="1200329"/>
          </a:xfrm>
          <a:prstGeom prst="rect">
            <a:avLst/>
          </a:prstGeom>
          <a:noFill/>
        </p:spPr>
        <p:txBody>
          <a:bodyPr wrap="none" rtlCol="0">
            <a:spAutoFit/>
          </a:bodyPr>
          <a:lstStyle/>
          <a:p>
            <a:pPr lvl="0" algn="ctr"/>
            <a:r>
              <a:rPr lang="en-US" sz="3600" b="1" dirty="0">
                <a:solidFill>
                  <a:srgbClr val="000000"/>
                </a:solidFill>
              </a:rPr>
              <a:t>Biliary Cirrhosis </a:t>
            </a:r>
            <a:r>
              <a:rPr lang="en-US" sz="3600" b="1" dirty="0" smtClean="0">
                <a:solidFill>
                  <a:srgbClr val="000000"/>
                </a:solidFill>
              </a:rPr>
              <a:t>Dataset</a:t>
            </a:r>
          </a:p>
          <a:p>
            <a:pPr lvl="0" algn="ctr"/>
            <a:r>
              <a:rPr lang="en-US" sz="3600" b="1" dirty="0" smtClean="0">
                <a:solidFill>
                  <a:srgbClr val="000000"/>
                </a:solidFill>
              </a:rPr>
              <a:t>First 9 observation</a:t>
            </a:r>
            <a:endParaRPr lang="en-US" sz="3600" b="1" dirty="0">
              <a:solidFill>
                <a:srgbClr val="000000"/>
              </a:solidFill>
            </a:endParaRPr>
          </a:p>
        </p:txBody>
      </p:sp>
      <p:sp>
        <p:nvSpPr>
          <p:cNvPr id="7" name="TextBox 6"/>
          <p:cNvSpPr txBox="1"/>
          <p:nvPr/>
        </p:nvSpPr>
        <p:spPr>
          <a:xfrm>
            <a:off x="3322514" y="2055167"/>
            <a:ext cx="2590800" cy="461665"/>
          </a:xfrm>
          <a:prstGeom prst="rect">
            <a:avLst/>
          </a:prstGeom>
          <a:solidFill>
            <a:schemeClr val="bg1"/>
          </a:solidFill>
        </p:spPr>
        <p:txBody>
          <a:bodyPr wrap="square" rtlCol="0">
            <a:spAutoFit/>
          </a:bodyPr>
          <a:lstStyle/>
          <a:p>
            <a:endParaRPr lang="en-US" sz="2400" dirty="0"/>
          </a:p>
        </p:txBody>
      </p:sp>
      <p:sp>
        <p:nvSpPr>
          <p:cNvPr id="2" name="TextBox 1"/>
          <p:cNvSpPr txBox="1"/>
          <p:nvPr/>
        </p:nvSpPr>
        <p:spPr>
          <a:xfrm>
            <a:off x="609600" y="1905000"/>
            <a:ext cx="5303714" cy="461665"/>
          </a:xfrm>
          <a:prstGeom prst="rect">
            <a:avLst/>
          </a:prstGeom>
          <a:noFill/>
        </p:spPr>
        <p:txBody>
          <a:bodyPr wrap="square" rtlCol="0">
            <a:spAutoFit/>
          </a:bodyPr>
          <a:lstStyle/>
          <a:p>
            <a:r>
              <a:rPr lang="en-US" dirty="0" smtClean="0"/>
              <a:t>. </a:t>
            </a:r>
            <a:r>
              <a:rPr lang="en-US" dirty="0"/>
              <a:t>s</a:t>
            </a:r>
            <a:r>
              <a:rPr lang="en-US" dirty="0" smtClean="0"/>
              <a:t>tset time, fail(d) </a:t>
            </a:r>
            <a:endParaRPr lang="en-US" dirty="0"/>
          </a:p>
        </p:txBody>
      </p:sp>
    </p:spTree>
    <p:extLst>
      <p:ext uri="{BB962C8B-B14F-4D97-AF65-F5344CB8AC3E}">
        <p14:creationId xmlns:p14="http://schemas.microsoft.com/office/powerpoint/2010/main" val="36049571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022" y="152400"/>
            <a:ext cx="8443978" cy="1200329"/>
          </a:xfrm>
          <a:prstGeom prst="rect">
            <a:avLst/>
          </a:prstGeom>
          <a:noFill/>
        </p:spPr>
        <p:txBody>
          <a:bodyPr wrap="none" rtlCol="0">
            <a:spAutoFit/>
          </a:bodyPr>
          <a:lstStyle/>
          <a:p>
            <a:pPr lvl="0" algn="ctr"/>
            <a:r>
              <a:rPr lang="en-US" sz="3600" b="1" dirty="0">
                <a:solidFill>
                  <a:srgbClr val="000000"/>
                </a:solidFill>
              </a:rPr>
              <a:t>Biliary Cirrhosis </a:t>
            </a:r>
            <a:r>
              <a:rPr lang="en-US" sz="3600" b="1" dirty="0" smtClean="0">
                <a:solidFill>
                  <a:srgbClr val="000000"/>
                </a:solidFill>
              </a:rPr>
              <a:t>Dataset</a:t>
            </a:r>
          </a:p>
          <a:p>
            <a:pPr lvl="0" algn="ctr"/>
            <a:r>
              <a:rPr lang="en-US" sz="3600" b="1" dirty="0" smtClean="0">
                <a:solidFill>
                  <a:srgbClr val="000000"/>
                </a:solidFill>
              </a:rPr>
              <a:t>With 3 controls per case, matched on time</a:t>
            </a:r>
          </a:p>
        </p:txBody>
      </p:sp>
      <p:sp>
        <p:nvSpPr>
          <p:cNvPr id="5" name="Rectangle 4"/>
          <p:cNvSpPr/>
          <p:nvPr/>
        </p:nvSpPr>
        <p:spPr>
          <a:xfrm>
            <a:off x="1350722" y="2285999"/>
            <a:ext cx="6726477" cy="3754874"/>
          </a:xfrm>
          <a:prstGeom prst="rect">
            <a:avLst/>
          </a:prstGeom>
        </p:spPr>
        <p:txBody>
          <a:bodyPr wrap="square">
            <a:spAutoFit/>
          </a:bodyPr>
          <a:lstStyle/>
          <a:p>
            <a:r>
              <a:rPr lang="en-US" sz="1400" dirty="0" smtClean="0"/>
              <a:t>	</a:t>
            </a:r>
            <a:r>
              <a:rPr lang="en-US" sz="1400" dirty="0" smtClean="0">
                <a:latin typeface="Courier New" pitchFamily="49" charset="0"/>
                <a:cs typeface="Courier New" pitchFamily="49" charset="0"/>
              </a:rPr>
              <a:t>id    time     d    _</a:t>
            </a:r>
            <a:r>
              <a:rPr lang="en-US" sz="1400" dirty="0">
                <a:latin typeface="Courier New" pitchFamily="49" charset="0"/>
                <a:cs typeface="Courier New" pitchFamily="49" charset="0"/>
              </a:rPr>
              <a:t>case   _set    </a:t>
            </a:r>
            <a:r>
              <a:rPr lang="en-US" sz="1400" dirty="0" smtClean="0">
                <a:latin typeface="Courier New" pitchFamily="49" charset="0"/>
                <a:cs typeface="Courier New" pitchFamily="49" charset="0"/>
              </a:rPr>
              <a:t>_</a:t>
            </a:r>
            <a:r>
              <a:rPr lang="en-US" sz="1400" dirty="0">
                <a:latin typeface="Courier New" pitchFamily="49" charset="0"/>
                <a:cs typeface="Courier New" pitchFamily="49" charset="0"/>
              </a:rPr>
              <a:t>time |</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1. | 907   6.047913   1       0      1   .02464066 |</a:t>
            </a:r>
          </a:p>
          <a:p>
            <a:r>
              <a:rPr lang="en-US" sz="1400" dirty="0">
                <a:latin typeface="Courier New" pitchFamily="49" charset="0"/>
                <a:cs typeface="Courier New" pitchFamily="49" charset="0"/>
              </a:rPr>
              <a:t>  2. |  75   9.500342   0       0      1   .02464066 |</a:t>
            </a:r>
          </a:p>
          <a:p>
            <a:r>
              <a:rPr lang="en-US" sz="1400" dirty="0">
                <a:latin typeface="Courier New" pitchFamily="49" charset="0"/>
                <a:cs typeface="Courier New" pitchFamily="49" charset="0"/>
              </a:rPr>
              <a:t>  3. |  74   6.844627   1       0      1   .02464066 |</a:t>
            </a:r>
          </a:p>
          <a:p>
            <a:r>
              <a:rPr lang="en-US" sz="1400" dirty="0">
                <a:latin typeface="Courier New" pitchFamily="49" charset="0"/>
                <a:cs typeface="Courier New" pitchFamily="49" charset="0"/>
              </a:rPr>
              <a:t>  4. | 950   .0246407   1       1      1   .02464066 |</a:t>
            </a:r>
          </a:p>
          <a:p>
            <a:r>
              <a:rPr lang="en-US" sz="1400" dirty="0">
                <a:latin typeface="Courier New" pitchFamily="49" charset="0"/>
                <a:cs typeface="Courier New" pitchFamily="49" charset="0"/>
              </a:rPr>
              <a:t>  5. | 936    1.36345   0       0      2   .02464066 |</a:t>
            </a:r>
          </a:p>
          <a:p>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a:t>
            </a:r>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  6. | 145   3.655031   0       0      2   .02464066 |</a:t>
            </a:r>
          </a:p>
          <a:p>
            <a:r>
              <a:rPr lang="en-US" sz="1400" dirty="0">
                <a:latin typeface="Courier New" pitchFamily="49" charset="0"/>
                <a:cs typeface="Courier New" pitchFamily="49" charset="0"/>
              </a:rPr>
              <a:t>  7. | 915   2.475017   0       0      2   .02464066 |</a:t>
            </a:r>
          </a:p>
          <a:p>
            <a:r>
              <a:rPr lang="en-US" sz="1400" dirty="0">
                <a:latin typeface="Courier New" pitchFamily="49" charset="0"/>
                <a:cs typeface="Courier New" pitchFamily="49" charset="0"/>
              </a:rPr>
              <a:t>  8. | 213   .0246407   1       1      2   .02464066 |</a:t>
            </a:r>
          </a:p>
          <a:p>
            <a:r>
              <a:rPr lang="en-US" sz="1400" dirty="0">
                <a:latin typeface="Courier New" pitchFamily="49" charset="0"/>
                <a:cs typeface="Courier New" pitchFamily="49" charset="0"/>
              </a:rPr>
              <a:t>  9. |  97   5.952087   0       0      3   .05201916 |</a:t>
            </a:r>
          </a:p>
          <a:p>
            <a:r>
              <a:rPr lang="en-US" sz="1400" dirty="0">
                <a:latin typeface="Courier New" pitchFamily="49" charset="0"/>
                <a:cs typeface="Courier New" pitchFamily="49" charset="0"/>
              </a:rPr>
              <a:t> 10. | 166   3.386721   0       0      3   .05201916 |</a:t>
            </a:r>
          </a:p>
          <a:p>
            <a:r>
              <a:rPr lang="en-US" sz="1400" dirty="0">
                <a:latin typeface="Courier New" pitchFamily="49" charset="0"/>
                <a:cs typeface="Courier New" pitchFamily="49" charset="0"/>
              </a:rPr>
              <a:t>     |-----------------------------------------------|</a:t>
            </a:r>
          </a:p>
          <a:p>
            <a:r>
              <a:rPr lang="en-US" sz="1400" dirty="0">
                <a:latin typeface="Courier New" pitchFamily="49" charset="0"/>
                <a:cs typeface="Courier New" pitchFamily="49" charset="0"/>
              </a:rPr>
              <a:t> 11. | 265   6.830938   0       0      3   .05201916 |</a:t>
            </a:r>
          </a:p>
          <a:p>
            <a:r>
              <a:rPr lang="en-US" sz="1400" dirty="0">
                <a:latin typeface="Courier New" pitchFamily="49" charset="0"/>
                <a:cs typeface="Courier New" pitchFamily="49" charset="0"/>
              </a:rPr>
              <a:t> 12. | 922   .0520192   1       1      3   .05201916 |</a:t>
            </a:r>
          </a:p>
          <a:p>
            <a:r>
              <a:rPr lang="en-US" sz="1400" dirty="0">
                <a:latin typeface="Courier New" pitchFamily="49" charset="0"/>
                <a:cs typeface="Courier New" pitchFamily="49" charset="0"/>
              </a:rPr>
              <a:t> </a:t>
            </a:r>
          </a:p>
        </p:txBody>
      </p:sp>
      <p:sp>
        <p:nvSpPr>
          <p:cNvPr id="6" name="TextBox 5"/>
          <p:cNvSpPr txBox="1"/>
          <p:nvPr/>
        </p:nvSpPr>
        <p:spPr>
          <a:xfrm>
            <a:off x="457200" y="1371600"/>
            <a:ext cx="5257800" cy="461665"/>
          </a:xfrm>
          <a:prstGeom prst="rect">
            <a:avLst/>
          </a:prstGeom>
          <a:noFill/>
        </p:spPr>
        <p:txBody>
          <a:bodyPr wrap="square" rtlCol="0">
            <a:spAutoFit/>
          </a:bodyPr>
          <a:lstStyle/>
          <a:p>
            <a:r>
              <a:rPr lang="en-US" dirty="0" smtClean="0"/>
              <a:t>. </a:t>
            </a:r>
            <a:r>
              <a:rPr lang="en-US" dirty="0"/>
              <a:t>s</a:t>
            </a:r>
            <a:r>
              <a:rPr lang="en-US" dirty="0" smtClean="0"/>
              <a:t>ttocc, n(3)</a:t>
            </a:r>
            <a:endParaRPr lang="en-US" dirty="0"/>
          </a:p>
        </p:txBody>
      </p:sp>
      <p:sp>
        <p:nvSpPr>
          <p:cNvPr id="3" name="Right Brace 2"/>
          <p:cNvSpPr/>
          <p:nvPr/>
        </p:nvSpPr>
        <p:spPr bwMode="auto">
          <a:xfrm>
            <a:off x="4953000" y="2743200"/>
            <a:ext cx="228600" cy="838200"/>
          </a:xfrm>
          <a:prstGeom prst="rightBrac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ight Brace 6"/>
          <p:cNvSpPr/>
          <p:nvPr/>
        </p:nvSpPr>
        <p:spPr bwMode="auto">
          <a:xfrm>
            <a:off x="5048906" y="3581400"/>
            <a:ext cx="246994" cy="1038135"/>
          </a:xfrm>
          <a:prstGeom prst="rightBrac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Right Brace 7"/>
          <p:cNvSpPr/>
          <p:nvPr/>
        </p:nvSpPr>
        <p:spPr bwMode="auto">
          <a:xfrm>
            <a:off x="5144814" y="4678370"/>
            <a:ext cx="285093" cy="1124130"/>
          </a:xfrm>
          <a:prstGeom prst="rightBrac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Oval 8"/>
          <p:cNvSpPr/>
          <p:nvPr/>
        </p:nvSpPr>
        <p:spPr bwMode="auto">
          <a:xfrm>
            <a:off x="2057401" y="3352800"/>
            <a:ext cx="533400" cy="228600"/>
          </a:xfrm>
          <a:prstGeom prst="ellips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Oval 9"/>
          <p:cNvSpPr/>
          <p:nvPr/>
        </p:nvSpPr>
        <p:spPr bwMode="auto">
          <a:xfrm>
            <a:off x="2091562" y="4419600"/>
            <a:ext cx="533400" cy="228600"/>
          </a:xfrm>
          <a:prstGeom prst="ellips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 name="Oval 10"/>
          <p:cNvSpPr/>
          <p:nvPr/>
        </p:nvSpPr>
        <p:spPr bwMode="auto">
          <a:xfrm>
            <a:off x="2090247" y="5486400"/>
            <a:ext cx="533400" cy="228600"/>
          </a:xfrm>
          <a:prstGeom prst="ellips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6058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533400" y="-152400"/>
            <a:ext cx="8305800" cy="1143000"/>
          </a:xfrm>
        </p:spPr>
        <p:txBody>
          <a:bodyPr/>
          <a:lstStyle/>
          <a:p>
            <a:r>
              <a:rPr lang="en-US" altLang="en-US" sz="3200" b="1" dirty="0" smtClean="0"/>
              <a:t>Risk or rate </a:t>
            </a:r>
            <a:r>
              <a:rPr lang="en-US" altLang="en-US" sz="3200" b="1" u="sng" dirty="0" smtClean="0"/>
              <a:t>difference</a:t>
            </a:r>
            <a:r>
              <a:rPr lang="en-US" altLang="en-US" sz="3200" b="1" dirty="0" smtClean="0"/>
              <a:t> in case-control study?</a:t>
            </a:r>
          </a:p>
        </p:txBody>
      </p:sp>
      <p:sp>
        <p:nvSpPr>
          <p:cNvPr id="290819" name="Rectangle 3"/>
          <p:cNvSpPr>
            <a:spLocks noGrp="1" noChangeArrowheads="1"/>
          </p:cNvSpPr>
          <p:nvPr>
            <p:ph type="body" idx="1"/>
          </p:nvPr>
        </p:nvSpPr>
        <p:spPr>
          <a:xfrm>
            <a:off x="0" y="990600"/>
            <a:ext cx="8915400" cy="4114800"/>
          </a:xfrm>
        </p:spPr>
        <p:txBody>
          <a:bodyPr/>
          <a:lstStyle/>
          <a:p>
            <a:pPr>
              <a:lnSpc>
                <a:spcPct val="90000"/>
              </a:lnSpc>
            </a:pPr>
            <a:r>
              <a:rPr lang="en-US" altLang="en-US" sz="2800" dirty="0" smtClean="0"/>
              <a:t>We can obtain an estimate of the risk ratio or rate ratio in an appropriately designed case-control study. </a:t>
            </a:r>
            <a:endParaRPr lang="en-US" altLang="en-US" sz="1000" dirty="0" smtClean="0"/>
          </a:p>
          <a:p>
            <a:pPr>
              <a:lnSpc>
                <a:spcPct val="90000"/>
              </a:lnSpc>
              <a:buFontTx/>
              <a:buNone/>
            </a:pPr>
            <a:r>
              <a:rPr lang="en-US" altLang="en-US" sz="1000" dirty="0" smtClean="0"/>
              <a:t> </a:t>
            </a:r>
          </a:p>
          <a:p>
            <a:pPr>
              <a:lnSpc>
                <a:spcPct val="90000"/>
              </a:lnSpc>
              <a:spcAft>
                <a:spcPts val="600"/>
              </a:spcAft>
            </a:pPr>
            <a:r>
              <a:rPr lang="en-US" altLang="en-US" sz="2800" dirty="0" smtClean="0"/>
              <a:t>Can we calculate a similar estimate of the risk or rate </a:t>
            </a:r>
            <a:r>
              <a:rPr lang="en-US" altLang="en-US" sz="2800" i="1" dirty="0" smtClean="0"/>
              <a:t>difference </a:t>
            </a:r>
            <a:r>
              <a:rPr lang="en-US" altLang="en-US" sz="2800" dirty="0" smtClean="0"/>
              <a:t>from a case control study?  Depends on the design:</a:t>
            </a:r>
          </a:p>
          <a:p>
            <a:pPr>
              <a:lnSpc>
                <a:spcPct val="90000"/>
              </a:lnSpc>
            </a:pPr>
            <a:r>
              <a:rPr lang="en-US" altLang="en-US" sz="2800" dirty="0" smtClean="0"/>
              <a:t>Case-cohort: Can derive disease incidence and difference measures with proper weighting of contribution from cases and random sub-cohort observations.</a:t>
            </a:r>
          </a:p>
          <a:p>
            <a:pPr lvl="1">
              <a:lnSpc>
                <a:spcPct val="90000"/>
              </a:lnSpc>
            </a:pPr>
            <a:r>
              <a:rPr lang="en-US" altLang="en-US" sz="2400" dirty="0" smtClean="0"/>
              <a:t>Methods are becoming easier and starting to be seen in literature  </a:t>
            </a:r>
          </a:p>
          <a:p>
            <a:pPr>
              <a:lnSpc>
                <a:spcPct val="90000"/>
              </a:lnSpc>
            </a:pPr>
            <a:endParaRPr lang="en-US" altLang="en-US" sz="1000" dirty="0" smtClean="0"/>
          </a:p>
          <a:p>
            <a:pPr>
              <a:lnSpc>
                <a:spcPct val="90000"/>
              </a:lnSpc>
            </a:pPr>
            <a:r>
              <a:rPr lang="en-US" altLang="en-US" sz="2800" dirty="0" smtClean="0"/>
              <a:t>Incidence density: Theoretically possible if you know the sampling fractions every time you select controls.   </a:t>
            </a:r>
          </a:p>
          <a:p>
            <a:pPr lvl="1">
              <a:lnSpc>
                <a:spcPct val="90000"/>
              </a:lnSpc>
            </a:pPr>
            <a:r>
              <a:rPr lang="en-US" altLang="en-US" sz="2400" dirty="0" smtClean="0"/>
              <a:t>Very complex and almost never done in 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819">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0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a:xfrm>
            <a:off x="228600" y="457200"/>
            <a:ext cx="8686800" cy="1143000"/>
          </a:xfrm>
        </p:spPr>
        <p:txBody>
          <a:bodyPr/>
          <a:lstStyle/>
          <a:p>
            <a:r>
              <a:rPr lang="en-US" altLang="en-US" sz="2800" b="1" dirty="0" smtClean="0"/>
              <a:t>Example:  Cumulative incidence in case-control study with case-cohort sampling</a:t>
            </a:r>
            <a:r>
              <a:rPr lang="en-US" altLang="en-US" sz="1200" b="1" dirty="0" smtClean="0"/>
              <a:t/>
            </a:r>
            <a:br>
              <a:rPr lang="en-US" altLang="en-US" sz="1200" b="1" dirty="0" smtClean="0"/>
            </a:br>
            <a:r>
              <a:rPr lang="en-US" altLang="en-US" sz="800" b="1" dirty="0" smtClean="0"/>
              <a:t/>
            </a:r>
            <a:br>
              <a:rPr lang="en-US" altLang="en-US" sz="800" b="1" dirty="0" smtClean="0"/>
            </a:br>
            <a:r>
              <a:rPr lang="en-US" sz="2800" dirty="0"/>
              <a:t>Lactate and Risk of Incident Diabetes in a Case-Cohort of</a:t>
            </a:r>
            <a:br>
              <a:rPr lang="en-US" sz="2800" dirty="0"/>
            </a:br>
            <a:r>
              <a:rPr lang="en-US" sz="2800" dirty="0"/>
              <a:t>the Atherosclerosis Risk in Communities (ARIC) Study</a:t>
            </a:r>
            <a:endParaRPr lang="en-US" altLang="en-US" sz="2800" b="1" dirty="0" smtClean="0"/>
          </a:p>
        </p:txBody>
      </p:sp>
      <p:sp>
        <p:nvSpPr>
          <p:cNvPr id="155650" name="Rectangle 3"/>
          <p:cNvSpPr>
            <a:spLocks noGrp="1" noChangeArrowheads="1"/>
          </p:cNvSpPr>
          <p:nvPr>
            <p:ph type="body" idx="1"/>
          </p:nvPr>
        </p:nvSpPr>
        <p:spPr>
          <a:xfrm>
            <a:off x="114300" y="2209800"/>
            <a:ext cx="8915400" cy="4114800"/>
          </a:xfrm>
        </p:spPr>
        <p:txBody>
          <a:bodyPr/>
          <a:lstStyle/>
          <a:p>
            <a:pPr marL="0" indent="0">
              <a:lnSpc>
                <a:spcPct val="90000"/>
              </a:lnSpc>
              <a:buNone/>
            </a:pPr>
            <a:r>
              <a:rPr lang="en-US" sz="2400" dirty="0" smtClean="0"/>
              <a:t>ABSTRACT: We </a:t>
            </a:r>
            <a:r>
              <a:rPr lang="en-US" sz="2400" dirty="0"/>
              <a:t>conducted a </a:t>
            </a:r>
            <a:r>
              <a:rPr lang="en-US" sz="2400" b="1" dirty="0"/>
              <a:t>case-cohort study </a:t>
            </a:r>
            <a:r>
              <a:rPr lang="en-US" sz="2400" dirty="0"/>
              <a:t>in the Atherosclerosis Risk in Communities (ARIC) study at </a:t>
            </a:r>
            <a:r>
              <a:rPr lang="en-US" sz="2400" b="1" dirty="0"/>
              <a:t>year 9</a:t>
            </a:r>
            <a:r>
              <a:rPr lang="en-US" sz="2400" dirty="0"/>
              <a:t> of </a:t>
            </a:r>
            <a:r>
              <a:rPr lang="en-US" sz="2400" dirty="0" smtClean="0"/>
              <a:t>follow-up… Following </a:t>
            </a:r>
            <a:r>
              <a:rPr lang="en-US" sz="2400" dirty="0"/>
              <a:t>adjustment for demographic factors, medical history, physical activity, adiposity, and serum lipids, the </a:t>
            </a:r>
            <a:r>
              <a:rPr lang="en-US" sz="2400" dirty="0" smtClean="0"/>
              <a:t>hazard in </a:t>
            </a:r>
            <a:r>
              <a:rPr lang="en-US" sz="2400" dirty="0"/>
              <a:t>the highest quartile [of plasma lactate, a marker of oxidative </a:t>
            </a:r>
            <a:r>
              <a:rPr lang="en-US" sz="2400" dirty="0" smtClean="0"/>
              <a:t>capacity] was </a:t>
            </a:r>
            <a:r>
              <a:rPr lang="en-US" sz="2400" dirty="0"/>
              <a:t>2.05 times the hazard in the lowest quartile (95% CI: 1.28, 3.28</a:t>
            </a:r>
            <a:r>
              <a:rPr lang="en-US" sz="2400" dirty="0" smtClean="0"/>
              <a:t>)]. </a:t>
            </a:r>
          </a:p>
          <a:p>
            <a:pPr marL="0" indent="0">
              <a:lnSpc>
                <a:spcPct val="90000"/>
              </a:lnSpc>
              <a:buNone/>
            </a:pPr>
            <a:endParaRPr lang="en-US" altLang="en-US" sz="2400" dirty="0" smtClean="0"/>
          </a:p>
          <a:p>
            <a:pPr marL="0" indent="0">
              <a:lnSpc>
                <a:spcPct val="90000"/>
              </a:lnSpc>
              <a:buNone/>
            </a:pPr>
            <a:r>
              <a:rPr lang="en-US" altLang="en-US" sz="2400" dirty="0" smtClean="0"/>
              <a:t>In addition to the hazard ratio, the authors provide the </a:t>
            </a:r>
            <a:r>
              <a:rPr lang="en-US" altLang="en-US" sz="2400" b="1" dirty="0" smtClean="0"/>
              <a:t>cumulative incidence of diabetes by quartile of plasma lactate…</a:t>
            </a:r>
            <a:endParaRPr lang="en-US" altLang="en-US" sz="2400" b="1" dirty="0"/>
          </a:p>
        </p:txBody>
      </p:sp>
      <p:sp>
        <p:nvSpPr>
          <p:cNvPr id="4" name="Text Box 4"/>
          <p:cNvSpPr txBox="1">
            <a:spLocks noChangeArrowheads="1"/>
          </p:cNvSpPr>
          <p:nvPr/>
        </p:nvSpPr>
        <p:spPr bwMode="auto">
          <a:xfrm>
            <a:off x="5911241" y="6367046"/>
            <a:ext cx="36137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1600" dirty="0"/>
              <a:t>Juraschek </a:t>
            </a:r>
            <a:r>
              <a:rPr lang="en-US" altLang="en-US" sz="1600" dirty="0" smtClean="0"/>
              <a:t> et al. </a:t>
            </a:r>
            <a:r>
              <a:rPr lang="en-US" altLang="en-US" sz="1600" i="1" dirty="0" smtClean="0"/>
              <a:t>PLoS </a:t>
            </a:r>
            <a:r>
              <a:rPr lang="en-US" altLang="en-US" sz="1600" i="1" dirty="0"/>
              <a:t>ONE </a:t>
            </a:r>
            <a:r>
              <a:rPr lang="en-US" altLang="en-US" sz="1600" i="1" dirty="0" smtClean="0"/>
              <a:t> </a:t>
            </a:r>
            <a:r>
              <a:rPr lang="en-US" altLang="en-US" sz="1600" dirty="0" smtClean="0"/>
              <a:t>2013</a:t>
            </a:r>
            <a:endParaRPr lang="en-US" altLang="en-US" sz="1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99845"/>
            <a:ext cx="4908176" cy="484094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6051176" y="1360019"/>
            <a:ext cx="2650191" cy="1396151"/>
          </a:xfrm>
          <a:noFill/>
          <a:ln/>
        </p:spPr>
        <p:txBody>
          <a:bodyPr wrap="square">
            <a:spAutoFit/>
          </a:bodyPr>
          <a:lstStyle/>
          <a:p>
            <a:pPr marL="0" indent="0" algn="ctr">
              <a:spcBef>
                <a:spcPct val="0"/>
              </a:spcBef>
              <a:buNone/>
            </a:pPr>
            <a:r>
              <a:rPr lang="en-US" altLang="en-US" sz="1412" b="1" dirty="0">
                <a:solidFill>
                  <a:schemeClr val="tx2"/>
                </a:solidFill>
              </a:rPr>
              <a:t>Figure 2. Kaplan-Meier cumulative incidence plot with follow-up years as the time axis and incident diabetes as the outcome stratified by baseline plasma lactate value.</a:t>
            </a:r>
          </a:p>
        </p:txBody>
      </p:sp>
      <p:sp>
        <p:nvSpPr>
          <p:cNvPr id="4100" name="Text Box 4"/>
          <p:cNvSpPr txBox="1">
            <a:spLocks noChangeArrowheads="1"/>
          </p:cNvSpPr>
          <p:nvPr/>
        </p:nvSpPr>
        <p:spPr bwMode="auto">
          <a:xfrm>
            <a:off x="5758841" y="6248400"/>
            <a:ext cx="36137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1600" dirty="0"/>
              <a:t>Juraschek </a:t>
            </a:r>
            <a:r>
              <a:rPr lang="en-US" altLang="en-US" sz="1600" dirty="0" smtClean="0"/>
              <a:t>et al. </a:t>
            </a:r>
            <a:r>
              <a:rPr lang="en-US" altLang="en-US" sz="1600" i="1" dirty="0" smtClean="0"/>
              <a:t>PLoS </a:t>
            </a:r>
            <a:r>
              <a:rPr lang="en-US" altLang="en-US" sz="1600" i="1" dirty="0"/>
              <a:t>ONE </a:t>
            </a:r>
            <a:r>
              <a:rPr lang="en-US" altLang="en-US" sz="1600" i="1" dirty="0" smtClean="0"/>
              <a:t> </a:t>
            </a:r>
            <a:r>
              <a:rPr lang="en-US" altLang="en-US" sz="1600" dirty="0" smtClean="0"/>
              <a:t>2013</a:t>
            </a:r>
            <a:endParaRPr lang="en-US" altLang="en-US" sz="1600" dirty="0"/>
          </a:p>
        </p:txBody>
      </p:sp>
      <p:sp>
        <p:nvSpPr>
          <p:cNvPr id="6" name="Rectangle 2"/>
          <p:cNvSpPr txBox="1">
            <a:spLocks noChangeArrowheads="1"/>
          </p:cNvSpPr>
          <p:nvPr/>
        </p:nvSpPr>
        <p:spPr>
          <a:xfrm>
            <a:off x="228600" y="77722"/>
            <a:ext cx="86868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altLang="en-US" sz="2800" b="1" kern="0" dirty="0" smtClean="0"/>
              <a:t>Example:  Cumulative incidence in case control study with case-cohort sampling</a:t>
            </a:r>
          </a:p>
        </p:txBody>
      </p:sp>
      <p:sp>
        <p:nvSpPr>
          <p:cNvPr id="2" name="TextBox 1"/>
          <p:cNvSpPr txBox="1"/>
          <p:nvPr/>
        </p:nvSpPr>
        <p:spPr>
          <a:xfrm>
            <a:off x="6172200" y="3276600"/>
            <a:ext cx="2494767" cy="2308324"/>
          </a:xfrm>
          <a:prstGeom prst="rect">
            <a:avLst/>
          </a:prstGeom>
          <a:noFill/>
        </p:spPr>
        <p:txBody>
          <a:bodyPr wrap="square" rtlCol="0">
            <a:spAutoFit/>
          </a:bodyPr>
          <a:lstStyle/>
          <a:p>
            <a:r>
              <a:rPr lang="en-US" dirty="0" smtClean="0"/>
              <a:t>How was cumulative incidence derived without knowing follow-up times for full cohort?</a:t>
            </a:r>
            <a:endParaRPr lang="en-US" dirty="0"/>
          </a:p>
        </p:txBody>
      </p:sp>
    </p:spTree>
    <p:extLst>
      <p:ext uri="{BB962C8B-B14F-4D97-AF65-F5344CB8AC3E}">
        <p14:creationId xmlns:p14="http://schemas.microsoft.com/office/powerpoint/2010/main" val="12195531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3217" name="Text Box 5"/>
          <p:cNvSpPr txBox="1">
            <a:spLocks noChangeArrowheads="1"/>
          </p:cNvSpPr>
          <p:nvPr/>
        </p:nvSpPr>
        <p:spPr bwMode="auto">
          <a:xfrm>
            <a:off x="0" y="86380"/>
            <a:ext cx="9144000" cy="523220"/>
          </a:xfrm>
          <a:prstGeom prst="rect">
            <a:avLst/>
          </a:prstGeom>
          <a:noFill/>
          <a:ln w="9525">
            <a:noFill/>
            <a:miter lim="800000"/>
            <a:headEnd/>
            <a:tailEnd/>
          </a:ln>
        </p:spPr>
        <p:txBody>
          <a:bodyPr wrap="square">
            <a:spAutoFit/>
          </a:bodyPr>
          <a:lstStyle/>
          <a:p>
            <a:pPr algn="ctr" eaLnBrk="0" hangingPunct="0"/>
            <a:r>
              <a:rPr lang="en-US" sz="2800" b="1" dirty="0" smtClean="0"/>
              <a:t>Estimating cumulative incidence in a case-cohort study </a:t>
            </a:r>
          </a:p>
        </p:txBody>
      </p:sp>
      <p:grpSp>
        <p:nvGrpSpPr>
          <p:cNvPr id="8" name="Group 7"/>
          <p:cNvGrpSpPr/>
          <p:nvPr/>
        </p:nvGrpSpPr>
        <p:grpSpPr>
          <a:xfrm>
            <a:off x="457202" y="756181"/>
            <a:ext cx="4633198" cy="3616042"/>
            <a:chOff x="457201" y="756180"/>
            <a:chExt cx="5160501" cy="4044420"/>
          </a:xfrm>
        </p:grpSpPr>
        <p:sp>
          <p:nvSpPr>
            <p:cNvPr id="5" name="Rectangle 4"/>
            <p:cNvSpPr/>
            <p:nvPr/>
          </p:nvSpPr>
          <p:spPr>
            <a:xfrm>
              <a:off x="5257800" y="1828800"/>
              <a:ext cx="359902" cy="24982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2" name="Group 1"/>
            <p:cNvGrpSpPr/>
            <p:nvPr/>
          </p:nvGrpSpPr>
          <p:grpSpPr>
            <a:xfrm>
              <a:off x="457201" y="756180"/>
              <a:ext cx="5160501" cy="4044420"/>
              <a:chOff x="1066800" y="1582538"/>
              <a:chExt cx="6758051" cy="5111949"/>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447800" y="63246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216" name="TextBox 75"/>
              <p:cNvSpPr txBox="1">
                <a:spLocks noChangeArrowheads="1"/>
              </p:cNvSpPr>
              <p:nvPr/>
            </p:nvSpPr>
            <p:spPr bwMode="auto">
              <a:xfrm>
                <a:off x="3922712" y="6324600"/>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36" name="Rectangle 35"/>
              <p:cNvSpPr>
                <a:spLocks noChangeArrowheads="1"/>
              </p:cNvSpPr>
              <p:nvPr/>
            </p:nvSpPr>
            <p:spPr bwMode="auto">
              <a:xfrm>
                <a:off x="1066800" y="34290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37" name="Oval 36"/>
              <p:cNvSpPr/>
              <p:nvPr/>
            </p:nvSpPr>
            <p:spPr>
              <a:xfrm>
                <a:off x="2957189" y="17855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495800" y="19379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5410200" y="212236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Rectangle 40"/>
              <p:cNvSpPr/>
              <p:nvPr/>
            </p:nvSpPr>
            <p:spPr>
              <a:xfrm>
                <a:off x="7291452" y="1582538"/>
                <a:ext cx="533399"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5" name="Straight Arrow Connector 34"/>
              <p:cNvCxnSpPr/>
              <p:nvPr/>
            </p:nvCxnSpPr>
            <p:spPr>
              <a:xfrm>
                <a:off x="3200529" y="1902053"/>
                <a:ext cx="403847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9" name="Oval 38"/>
            <p:cNvSpPr/>
            <p:nvPr/>
          </p:nvSpPr>
          <p:spPr>
            <a:xfrm>
              <a:off x="4610100" y="1219200"/>
              <a:ext cx="243339" cy="2317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sp>
        <p:nvSpPr>
          <p:cNvPr id="45" name="TextBox 44"/>
          <p:cNvSpPr txBox="1"/>
          <p:nvPr/>
        </p:nvSpPr>
        <p:spPr>
          <a:xfrm>
            <a:off x="5334000" y="609600"/>
            <a:ext cx="3733800" cy="4308872"/>
          </a:xfrm>
          <a:prstGeom prst="rect">
            <a:avLst/>
          </a:prstGeom>
          <a:noFill/>
        </p:spPr>
        <p:txBody>
          <a:bodyPr wrap="square" rtlCol="0">
            <a:spAutoFit/>
          </a:bodyPr>
          <a:lstStyle/>
          <a:p>
            <a:pPr marL="346075" indent="-346075">
              <a:buFont typeface="Arial" panose="020B0604020202020204" pitchFamily="34" charset="0"/>
              <a:buChar char="•"/>
            </a:pPr>
            <a:r>
              <a:rPr lang="en-US" dirty="0" smtClean="0"/>
              <a:t>We have full details, from time 0 onward, on the sub-cohort and the incident cases.</a:t>
            </a:r>
          </a:p>
          <a:p>
            <a:pPr marL="457200" indent="-457200">
              <a:buFont typeface="Arial" panose="020B0604020202020204" pitchFamily="34" charset="0"/>
              <a:buChar char="•"/>
            </a:pPr>
            <a:endParaRPr lang="en-US" sz="800" dirty="0" smtClean="0"/>
          </a:p>
          <a:p>
            <a:pPr marL="346075" indent="-346075">
              <a:buFont typeface="Arial" panose="020B0604020202020204" pitchFamily="34" charset="0"/>
              <a:buChar char="•"/>
            </a:pPr>
            <a:r>
              <a:rPr lang="en-US" dirty="0" smtClean="0"/>
              <a:t>We also know fraction </a:t>
            </a:r>
            <a:r>
              <a:rPr lang="en-US" dirty="0"/>
              <a:t>of cases we sampled (typically 100%) and what fraction of the baseline </a:t>
            </a:r>
            <a:r>
              <a:rPr lang="en-US" dirty="0" smtClean="0"/>
              <a:t>sub-cohort </a:t>
            </a:r>
            <a:r>
              <a:rPr lang="en-US" dirty="0"/>
              <a:t>we sampled </a:t>
            </a:r>
            <a:r>
              <a:rPr lang="en-US" dirty="0" smtClean="0"/>
              <a:t>(usually 5-20%) </a:t>
            </a:r>
          </a:p>
          <a:p>
            <a:pPr marL="457200" indent="-457200">
              <a:buFont typeface="Arial" panose="020B0604020202020204" pitchFamily="34" charset="0"/>
              <a:buChar char="•"/>
            </a:pPr>
            <a:endParaRPr lang="en-US" sz="2600" dirty="0"/>
          </a:p>
        </p:txBody>
      </p:sp>
      <p:sp>
        <p:nvSpPr>
          <p:cNvPr id="46" name="TextBox 45"/>
          <p:cNvSpPr txBox="1"/>
          <p:nvPr/>
        </p:nvSpPr>
        <p:spPr>
          <a:xfrm>
            <a:off x="26960" y="4572000"/>
            <a:ext cx="9117039" cy="2185214"/>
          </a:xfrm>
          <a:prstGeom prst="rect">
            <a:avLst/>
          </a:prstGeom>
          <a:noFill/>
        </p:spPr>
        <p:txBody>
          <a:bodyPr wrap="square" rtlCol="0">
            <a:spAutoFit/>
          </a:bodyPr>
          <a:lstStyle/>
          <a:p>
            <a:pPr marL="457200" indent="-457200">
              <a:buFont typeface="Arial" panose="020B0604020202020204" pitchFamily="34" charset="0"/>
              <a:buChar char="•"/>
            </a:pPr>
            <a:r>
              <a:rPr lang="en-US" dirty="0" smtClean="0"/>
              <a:t>We can then reweight the observations for the cases and sub-cohort to recreate the entire cohort.</a:t>
            </a:r>
          </a:p>
          <a:p>
            <a:pPr marL="457200" indent="-457200">
              <a:buFont typeface="Arial" panose="020B0604020202020204" pitchFamily="34" charset="0"/>
              <a:buChar char="•"/>
            </a:pPr>
            <a:endParaRPr lang="en-US" sz="800" dirty="0" smtClean="0"/>
          </a:p>
          <a:p>
            <a:pPr marL="457200" indent="-457200">
              <a:buFont typeface="Arial" panose="020B0604020202020204" pitchFamily="34" charset="0"/>
              <a:buChar char="•"/>
            </a:pPr>
            <a:r>
              <a:rPr lang="en-US" dirty="0" smtClean="0"/>
              <a:t>We won’t show the math, but this allows for estimation of measures of incidence (risk and hazard) and risk and hazard</a:t>
            </a:r>
            <a:r>
              <a:rPr lang="en-US" dirty="0" smtClean="0">
                <a:solidFill>
                  <a:srgbClr val="FF0000"/>
                </a:solidFill>
              </a:rPr>
              <a:t> </a:t>
            </a:r>
            <a:r>
              <a:rPr lang="en-US" dirty="0" smtClean="0"/>
              <a:t>differences</a:t>
            </a:r>
          </a:p>
          <a:p>
            <a:pPr marL="457200" indent="-457200">
              <a:buFont typeface="Arial" panose="020B0604020202020204" pitchFamily="34" charset="0"/>
              <a:buChar char="•"/>
            </a:pPr>
            <a:endParaRPr lang="en-US" sz="800" dirty="0" smtClean="0"/>
          </a:p>
          <a:p>
            <a:pPr marL="457200" indent="-457200">
              <a:buFont typeface="Arial" panose="020B0604020202020204" pitchFamily="34" charset="0"/>
              <a:buChar char="•"/>
            </a:pPr>
            <a:r>
              <a:rPr lang="en-US" dirty="0" smtClean="0"/>
              <a:t>Illustrates the power of the growing techniques in reweighting</a:t>
            </a:r>
            <a:endParaRPr lang="en-US" dirty="0"/>
          </a:p>
        </p:txBody>
      </p:sp>
    </p:spTree>
    <p:extLst>
      <p:ext uri="{BB962C8B-B14F-4D97-AF65-F5344CB8AC3E}">
        <p14:creationId xmlns:p14="http://schemas.microsoft.com/office/powerpoint/2010/main" val="268175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a:spLocks noChangeArrowheads="1"/>
          </p:cNvSpPr>
          <p:nvPr/>
        </p:nvSpPr>
        <p:spPr bwMode="auto">
          <a:xfrm>
            <a:off x="457289" y="76200"/>
            <a:ext cx="6945106" cy="1077218"/>
          </a:xfrm>
          <a:prstGeom prst="rect">
            <a:avLst/>
          </a:prstGeom>
          <a:noFill/>
          <a:ln w="9525">
            <a:noFill/>
            <a:miter lim="800000"/>
            <a:headEnd/>
            <a:tailEnd/>
          </a:ln>
        </p:spPr>
        <p:txBody>
          <a:bodyPr wrap="none">
            <a:spAutoFit/>
          </a:bodyPr>
          <a:lstStyle/>
          <a:p>
            <a:r>
              <a:rPr lang="en-US" sz="3200" b="1" dirty="0" smtClean="0">
                <a:solidFill>
                  <a:srgbClr val="000000"/>
                </a:solidFill>
              </a:rPr>
              <a:t>Estimating cumulative incidence from </a:t>
            </a:r>
          </a:p>
          <a:p>
            <a:r>
              <a:rPr lang="en-US" sz="3200" b="1" dirty="0" smtClean="0">
                <a:solidFill>
                  <a:srgbClr val="000000"/>
                </a:solidFill>
              </a:rPr>
              <a:t>case-cohort sampling</a:t>
            </a:r>
            <a:endParaRPr lang="en-US" sz="3200" b="1" dirty="0">
              <a:solidFill>
                <a:srgbClr val="000000"/>
              </a:solidFill>
            </a:endParaRPr>
          </a:p>
        </p:txBody>
      </p:sp>
      <p:sp>
        <p:nvSpPr>
          <p:cNvPr id="3" name="TextBox 2"/>
          <p:cNvSpPr txBox="1"/>
          <p:nvPr/>
        </p:nvSpPr>
        <p:spPr>
          <a:xfrm>
            <a:off x="6019800" y="614809"/>
            <a:ext cx="2895600" cy="5940088"/>
          </a:xfrm>
          <a:prstGeom prst="rect">
            <a:avLst/>
          </a:prstGeom>
          <a:noFill/>
        </p:spPr>
        <p:txBody>
          <a:bodyPr wrap="square" rtlCol="0">
            <a:spAutoFit/>
          </a:bodyPr>
          <a:lstStyle/>
          <a:p>
            <a:r>
              <a:rPr lang="en-US" sz="2000" dirty="0" smtClean="0"/>
              <a:t>If all incident cases are included, we know when they occurred.</a:t>
            </a:r>
          </a:p>
          <a:p>
            <a:endParaRPr lang="en-US" sz="2000" dirty="0"/>
          </a:p>
          <a:p>
            <a:r>
              <a:rPr lang="en-US" sz="2000" dirty="0" smtClean="0"/>
              <a:t>Since controls are a random sample at baseline, they can represent the experience of full cohort.  We know follow-up time for each control.  Use this to estimate all participants still at risk when each case occurs.  Can then obtain cumulative incidence. </a:t>
            </a:r>
          </a:p>
          <a:p>
            <a:endParaRPr lang="en-US" sz="2000" dirty="0"/>
          </a:p>
          <a:p>
            <a:r>
              <a:rPr lang="en-US" sz="2000" dirty="0" smtClean="0"/>
              <a:t>Can extend this to a design with a random sample of cases.</a:t>
            </a:r>
            <a:endParaRPr lang="en-US" sz="2000" dirty="0"/>
          </a:p>
        </p:txBody>
      </p:sp>
      <p:sp>
        <p:nvSpPr>
          <p:cNvPr id="7" name="TextBox 6"/>
          <p:cNvSpPr txBox="1"/>
          <p:nvPr/>
        </p:nvSpPr>
        <p:spPr>
          <a:xfrm>
            <a:off x="228600" y="1447800"/>
            <a:ext cx="5480254" cy="830997"/>
          </a:xfrm>
          <a:prstGeom prst="rect">
            <a:avLst/>
          </a:prstGeom>
          <a:noFill/>
        </p:spPr>
        <p:txBody>
          <a:bodyPr wrap="square" rtlCol="0">
            <a:spAutoFit/>
          </a:bodyPr>
          <a:lstStyle/>
          <a:p>
            <a:r>
              <a:rPr lang="en-US" dirty="0" smtClean="0"/>
              <a:t>We have complete information on a random sample of the complete cohort</a:t>
            </a:r>
            <a:endParaRPr lang="en-US" dirty="0"/>
          </a:p>
        </p:txBody>
      </p:sp>
      <p:grpSp>
        <p:nvGrpSpPr>
          <p:cNvPr id="18" name="Group 17"/>
          <p:cNvGrpSpPr/>
          <p:nvPr/>
        </p:nvGrpSpPr>
        <p:grpSpPr>
          <a:xfrm>
            <a:off x="299674" y="2503637"/>
            <a:ext cx="5582409" cy="3746142"/>
            <a:chOff x="592125" y="2465820"/>
            <a:chExt cx="5582409" cy="3746142"/>
          </a:xfrm>
        </p:grpSpPr>
        <p:grpSp>
          <p:nvGrpSpPr>
            <p:cNvPr id="2" name="Group 1"/>
            <p:cNvGrpSpPr/>
            <p:nvPr/>
          </p:nvGrpSpPr>
          <p:grpSpPr>
            <a:xfrm>
              <a:off x="592125" y="2632463"/>
              <a:ext cx="5512418" cy="3579499"/>
              <a:chOff x="1043656" y="1818974"/>
              <a:chExt cx="6728744" cy="4277026"/>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4"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1"/>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69"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0" y="2175072"/>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3"/>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21" name="Straight Connector 20"/>
              <p:cNvCxnSpPr/>
              <p:nvPr/>
            </p:nvCxnSpPr>
            <p:spPr>
              <a:xfrm flipV="1">
                <a:off x="6163461"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8" name="Oval 37"/>
              <p:cNvSpPr/>
              <p:nvPr/>
            </p:nvSpPr>
            <p:spPr>
              <a:xfrm>
                <a:off x="5333384" y="217507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0" name="Oval 39"/>
              <p:cNvSpPr/>
              <p:nvPr/>
            </p:nvSpPr>
            <p:spPr>
              <a:xfrm>
                <a:off x="6424160" y="22350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1" name="Oval 40"/>
              <p:cNvSpPr/>
              <p:nvPr/>
            </p:nvSpPr>
            <p:spPr>
              <a:xfrm>
                <a:off x="2957061" y="18189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46" name="Straight Connector 45"/>
              <p:cNvCxnSpPr/>
              <p:nvPr/>
            </p:nvCxnSpPr>
            <p:spPr>
              <a:xfrm>
                <a:off x="1295400" y="2590800"/>
                <a:ext cx="1340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95400" y="3276600"/>
                <a:ext cx="2514600" cy="18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295400" y="4191000"/>
                <a:ext cx="38351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95400" y="3583219"/>
                <a:ext cx="289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295400" y="3886200"/>
                <a:ext cx="33868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295400" y="4572000"/>
                <a:ext cx="42813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95400" y="4953000"/>
                <a:ext cx="48680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36269" y="2405306"/>
                <a:ext cx="0" cy="1854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810000" y="2514600"/>
                <a:ext cx="0" cy="7620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191000" y="2590799"/>
                <a:ext cx="0" cy="99242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693174" y="2671637"/>
                <a:ext cx="0" cy="121456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130517" y="2704533"/>
                <a:ext cx="0" cy="148646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586600" y="2743200"/>
                <a:ext cx="0" cy="1828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168245" y="2853229"/>
                <a:ext cx="0" cy="209977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295400" y="3733800"/>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318393" y="4390059"/>
                <a:ext cx="62411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p:cNvSpPr>
                <a:spLocks noChangeArrowheads="1"/>
              </p:cNvSpPr>
              <p:nvPr/>
            </p:nvSpPr>
            <p:spPr bwMode="auto">
              <a:xfrm>
                <a:off x="1043656" y="3276601"/>
                <a:ext cx="515513" cy="12954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grpSp>
        <p:cxnSp>
          <p:nvCxnSpPr>
            <p:cNvPr id="86" name="Straight Arrow Connector 85"/>
            <p:cNvCxnSpPr/>
            <p:nvPr/>
          </p:nvCxnSpPr>
          <p:spPr>
            <a:xfrm>
              <a:off x="3459604" y="2863891"/>
              <a:ext cx="25706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4168324" y="3017477"/>
              <a:ext cx="166338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5167328" y="3084493"/>
              <a:ext cx="5292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645275" y="2465820"/>
              <a:ext cx="529259" cy="9382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93" name="Straight Arrow Connector 92"/>
            <p:cNvCxnSpPr/>
            <p:nvPr/>
          </p:nvCxnSpPr>
          <p:spPr>
            <a:xfrm flipV="1">
              <a:off x="2292204" y="2702974"/>
              <a:ext cx="3404384" cy="55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77434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a:xfrm>
            <a:off x="228600" y="228600"/>
            <a:ext cx="8686800" cy="1143000"/>
          </a:xfrm>
        </p:spPr>
        <p:txBody>
          <a:bodyPr/>
          <a:lstStyle/>
          <a:p>
            <a:r>
              <a:rPr lang="en-US" altLang="en-US" sz="2800" b="1" dirty="0" smtClean="0"/>
              <a:t>What if you weren’t clever enough to perform case-cohort or incidence density sampling in a fixed cohort?</a:t>
            </a:r>
          </a:p>
        </p:txBody>
      </p:sp>
      <p:sp>
        <p:nvSpPr>
          <p:cNvPr id="155650" name="Rectangle 3"/>
          <p:cNvSpPr>
            <a:spLocks noGrp="1" noChangeArrowheads="1"/>
          </p:cNvSpPr>
          <p:nvPr>
            <p:ph type="body" idx="1"/>
          </p:nvPr>
        </p:nvSpPr>
        <p:spPr>
          <a:xfrm>
            <a:off x="152400" y="1752600"/>
            <a:ext cx="8915400" cy="4114800"/>
          </a:xfrm>
        </p:spPr>
        <p:txBody>
          <a:bodyPr/>
          <a:lstStyle/>
          <a:p>
            <a:pPr>
              <a:lnSpc>
                <a:spcPct val="90000"/>
              </a:lnSpc>
            </a:pPr>
            <a:r>
              <a:rPr lang="en-US" altLang="en-US" sz="2800" dirty="0" smtClean="0"/>
              <a:t>There still may be a salvageable interpretation of the OR</a:t>
            </a:r>
          </a:p>
        </p:txBody>
      </p:sp>
    </p:spTree>
    <p:extLst>
      <p:ext uri="{BB962C8B-B14F-4D97-AF65-F5344CB8AC3E}">
        <p14:creationId xmlns:p14="http://schemas.microsoft.com/office/powerpoint/2010/main" val="1269299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76200" y="0"/>
            <a:ext cx="8991600" cy="1143000"/>
          </a:xfrm>
        </p:spPr>
        <p:txBody>
          <a:bodyPr/>
          <a:lstStyle/>
          <a:p>
            <a:r>
              <a:rPr lang="en-US" altLang="en-US" sz="2800" b="1" dirty="0" smtClean="0"/>
              <a:t>Can’t estimate probability of event by exposure status</a:t>
            </a:r>
          </a:p>
        </p:txBody>
      </p:sp>
      <p:graphicFrame>
        <p:nvGraphicFramePr>
          <p:cNvPr id="274488" name="Group 56"/>
          <p:cNvGraphicFramePr>
            <a:graphicFrameLocks noGrp="1"/>
          </p:cNvGraphicFramePr>
          <p:nvPr>
            <p:ph idx="1"/>
            <p:extLst>
              <p:ext uri="{D42A27DB-BD31-4B8C-83A1-F6EECF244321}">
                <p14:modId xmlns:p14="http://schemas.microsoft.com/office/powerpoint/2010/main" val="2864773867"/>
              </p:ext>
            </p:extLst>
          </p:nvPr>
        </p:nvGraphicFramePr>
        <p:xfrm>
          <a:off x="685800" y="2133600"/>
          <a:ext cx="8077200" cy="3047966"/>
        </p:xfrm>
        <a:graphic>
          <a:graphicData uri="http://schemas.openxmlformats.org/drawingml/2006/table">
            <a:tbl>
              <a:tblPr/>
              <a:tblGrid>
                <a:gridCol w="2057400">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3124200">
                  <a:extLst>
                    <a:ext uri="{9D8B030D-6E8A-4147-A177-3AD203B41FA5}">
                      <a16:colId xmlns:a16="http://schemas.microsoft.com/office/drawing/2014/main" xmlns="" val="20003"/>
                    </a:ext>
                  </a:extLst>
                </a:gridCol>
              </a:tblGrid>
              <a:tr h="990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fracture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“Probability of event, by exposure”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859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TZD use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99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65/(99+65) =0.40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857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TZD use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955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1765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857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1864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8701" name="Text Box 42"/>
          <p:cNvSpPr txBox="1">
            <a:spLocks noChangeArrowheads="1"/>
          </p:cNvSpPr>
          <p:nvPr/>
        </p:nvSpPr>
        <p:spPr bwMode="auto">
          <a:xfrm>
            <a:off x="533400" y="990600"/>
            <a:ext cx="8610600" cy="946150"/>
          </a:xfrm>
          <a:prstGeom prst="rect">
            <a:avLst/>
          </a:prstGeom>
          <a:noFill/>
          <a:ln w="9525">
            <a:noFill/>
            <a:miter lim="800000"/>
            <a:headEnd/>
            <a:tailEnd/>
          </a:ln>
        </p:spPr>
        <p:txBody>
          <a:bodyPr>
            <a:spAutoFit/>
          </a:bodyPr>
          <a:lstStyle/>
          <a:p>
            <a:pPr eaLnBrk="0" hangingPunct="0">
              <a:spcBef>
                <a:spcPct val="50000"/>
              </a:spcBef>
            </a:pPr>
            <a:r>
              <a:rPr lang="en-US" altLang="en-US" sz="2800" dirty="0"/>
              <a:t>Case-control study of TZD use &amp; fracture in diabetes REDUCE CONTROLS BY 50%</a:t>
            </a:r>
          </a:p>
        </p:txBody>
      </p:sp>
      <p:sp>
        <p:nvSpPr>
          <p:cNvPr id="28702" name="Text Box 43"/>
          <p:cNvSpPr txBox="1">
            <a:spLocks noChangeArrowheads="1"/>
          </p:cNvSpPr>
          <p:nvPr/>
        </p:nvSpPr>
        <p:spPr bwMode="auto">
          <a:xfrm>
            <a:off x="228600" y="5257800"/>
            <a:ext cx="8229600" cy="1384300"/>
          </a:xfrm>
          <a:prstGeom prst="rect">
            <a:avLst/>
          </a:prstGeom>
          <a:noFill/>
          <a:ln w="9525">
            <a:noFill/>
            <a:miter lim="800000"/>
            <a:headEnd/>
            <a:tailEnd/>
          </a:ln>
        </p:spPr>
        <p:txBody>
          <a:bodyPr>
            <a:spAutoFit/>
          </a:bodyPr>
          <a:lstStyle/>
          <a:p>
            <a:pPr eaLnBrk="0" hangingPunct="0">
              <a:spcBef>
                <a:spcPct val="50000"/>
              </a:spcBef>
            </a:pPr>
            <a:r>
              <a:rPr lang="en-US" altLang="en-US" dirty="0"/>
              <a:t>“Probability” of a fracture in TZD users is now </a:t>
            </a:r>
            <a:r>
              <a:rPr lang="en-US" altLang="en-US" dirty="0" smtClean="0"/>
              <a:t>0.4 </a:t>
            </a:r>
            <a:endParaRPr lang="en-US" altLang="en-US" dirty="0"/>
          </a:p>
          <a:p>
            <a:pPr eaLnBrk="0" hangingPunct="0">
              <a:spcBef>
                <a:spcPct val="50000"/>
              </a:spcBef>
            </a:pPr>
            <a:r>
              <a:rPr lang="en-US" altLang="en-US" dirty="0"/>
              <a:t>Illustrates why the probability (or odds) of </a:t>
            </a:r>
            <a:r>
              <a:rPr lang="en-US" altLang="en-US" dirty="0" smtClean="0"/>
              <a:t>disease, by exposure status, can’t </a:t>
            </a:r>
            <a:r>
              <a:rPr lang="en-US" altLang="en-US" dirty="0"/>
              <a:t>be </a:t>
            </a:r>
            <a:r>
              <a:rPr lang="en-US" altLang="en-US" dirty="0" smtClean="0"/>
              <a:t>simply estimated </a:t>
            </a:r>
            <a:r>
              <a:rPr lang="en-US" altLang="en-US" dirty="0"/>
              <a:t>in a case-control design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304800" y="-76200"/>
            <a:ext cx="8534400" cy="1143000"/>
          </a:xfrm>
        </p:spPr>
        <p:txBody>
          <a:bodyPr/>
          <a:lstStyle/>
          <a:p>
            <a:r>
              <a:rPr lang="en-US" altLang="en-US" sz="3200" b="1" dirty="0" smtClean="0"/>
              <a:t>What the OR in a case-control study estimates</a:t>
            </a:r>
          </a:p>
        </p:txBody>
      </p:sp>
      <p:sp>
        <p:nvSpPr>
          <p:cNvPr id="156674" name="Rectangle 3"/>
          <p:cNvSpPr>
            <a:spLocks noGrp="1" noChangeArrowheads="1"/>
          </p:cNvSpPr>
          <p:nvPr>
            <p:ph type="body" sz="half" idx="1"/>
          </p:nvPr>
        </p:nvSpPr>
        <p:spPr>
          <a:xfrm>
            <a:off x="762000" y="6858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nvPr>
        </p:nvGraphicFramePr>
        <p:xfrm>
          <a:off x="381000" y="1524000"/>
          <a:ext cx="8458200" cy="4873700"/>
        </p:xfrm>
        <a:graphic>
          <a:graphicData uri="http://schemas.openxmlformats.org/drawingml/2006/table">
            <a:tbl>
              <a:tblPr/>
              <a:tblGrid>
                <a:gridCol w="1295400">
                  <a:extLst>
                    <a:ext uri="{9D8B030D-6E8A-4147-A177-3AD203B41FA5}">
                      <a16:colId xmlns:a16="http://schemas.microsoft.com/office/drawing/2014/main" xmlns="" val="20000"/>
                    </a:ext>
                  </a:extLst>
                </a:gridCol>
                <a:gridCol w="4800600">
                  <a:extLst>
                    <a:ext uri="{9D8B030D-6E8A-4147-A177-3AD203B41FA5}">
                      <a16:colId xmlns:a16="http://schemas.microsoft.com/office/drawing/2014/main" xmlns="" val="20001"/>
                    </a:ext>
                  </a:extLst>
                </a:gridCol>
                <a:gridCol w="2362200">
                  <a:extLst>
                    <a:ext uri="{9D8B030D-6E8A-4147-A177-3AD203B41FA5}">
                      <a16:colId xmlns:a16="http://schemas.microsoft.com/office/drawing/2014/main" xmlns=""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(and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non-cases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 “traditional”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If disease incidence low: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56697" name="Oval 4"/>
          <p:cNvSpPr>
            <a:spLocks noChangeArrowheads="1"/>
          </p:cNvSpPr>
          <p:nvPr/>
        </p:nvSpPr>
        <p:spPr bwMode="auto">
          <a:xfrm>
            <a:off x="0" y="4648200"/>
            <a:ext cx="8839200" cy="1905000"/>
          </a:xfrm>
          <a:prstGeom prst="ellipse">
            <a:avLst/>
          </a:prstGeom>
          <a:noFill/>
          <a:ln w="38100" algn="ctr">
            <a:solidFill>
              <a:srgbClr val="FF0000"/>
            </a:solidFill>
            <a:round/>
            <a:headEnd/>
            <a:tailEnd/>
          </a:ln>
        </p:spPr>
        <p:txBody>
          <a:bodyPr/>
          <a:lstStyle/>
          <a:p>
            <a:pPr eaLnBrk="0" hangingPunct="0"/>
            <a:endParaRPr lang="en-US" dirty="0">
              <a:solidFill>
                <a:srgbClr val="FF0000"/>
              </a:solidFill>
            </a:endParaRPr>
          </a:p>
        </p:txBody>
      </p:sp>
    </p:spTree>
    <p:extLst>
      <p:ext uri="{BB962C8B-B14F-4D97-AF65-F5344CB8AC3E}">
        <p14:creationId xmlns:p14="http://schemas.microsoft.com/office/powerpoint/2010/main" val="8058427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0371" name="TextBox 35"/>
          <p:cNvSpPr txBox="1">
            <a:spLocks noChangeArrowheads="1"/>
          </p:cNvSpPr>
          <p:nvPr/>
        </p:nvSpPr>
        <p:spPr bwMode="auto">
          <a:xfrm>
            <a:off x="3505200" y="1538287"/>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14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9050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1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640767" y="6155396"/>
            <a:ext cx="1845633" cy="369332"/>
          </a:xfrm>
          <a:prstGeom prst="rect">
            <a:avLst/>
          </a:prstGeom>
          <a:noFill/>
          <a:ln w="9525">
            <a:noFill/>
            <a:miter lim="800000"/>
            <a:headEnd/>
            <a:tailEnd/>
          </a:ln>
        </p:spPr>
        <p:txBody>
          <a:bodyPr wrap="none">
            <a:spAutoFit/>
          </a:bodyPr>
          <a:lstStyle/>
          <a:p>
            <a:r>
              <a:rPr lang="en-US" sz="1800" dirty="0" smtClean="0">
                <a:latin typeface="Calibri" pitchFamily="34" charset="0"/>
              </a:rPr>
              <a:t>Observation Time</a:t>
            </a:r>
            <a:endParaRPr lang="en-US" sz="1800" dirty="0">
              <a:latin typeface="Calibri" pitchFamily="34" charset="0"/>
            </a:endParaRP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3200400" y="1666591"/>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271790"/>
            <a:ext cx="9144000" cy="523220"/>
          </a:xfrm>
          <a:prstGeom prst="rect">
            <a:avLst/>
          </a:prstGeom>
          <a:noFill/>
          <a:ln w="9525">
            <a:noFill/>
            <a:miter lim="800000"/>
            <a:headEnd/>
            <a:tailEnd/>
          </a:ln>
        </p:spPr>
        <p:txBody>
          <a:bodyPr anchor="ctr">
            <a:spAutoFit/>
          </a:bodyPr>
          <a:lstStyle/>
          <a:p>
            <a:pPr algn="ctr" eaLnBrk="0" hangingPunct="0"/>
            <a:r>
              <a:rPr lang="en-US" sz="2800" b="1" dirty="0" smtClean="0"/>
              <a:t>“Prevalent</a:t>
            </a:r>
            <a:r>
              <a:rPr lang="en-US" sz="2800" b="1" dirty="0"/>
              <a:t> </a:t>
            </a:r>
            <a:r>
              <a:rPr lang="en-US" sz="2800" b="1" dirty="0" smtClean="0"/>
              <a:t>control” sampling in a fixed cohort study base</a:t>
            </a:r>
            <a:endParaRPr lang="en-US" sz="2800" b="1" dirty="0"/>
          </a:p>
        </p:txBody>
      </p:sp>
      <p:sp>
        <p:nvSpPr>
          <p:cNvPr id="39" name="Rectangle 38"/>
          <p:cNvSpPr>
            <a:spLocks noChangeArrowheads="1"/>
          </p:cNvSpPr>
          <p:nvPr/>
        </p:nvSpPr>
        <p:spPr bwMode="auto">
          <a:xfrm>
            <a:off x="7346731"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2" name="TextBox 1"/>
          <p:cNvSpPr txBox="1"/>
          <p:nvPr/>
        </p:nvSpPr>
        <p:spPr>
          <a:xfrm>
            <a:off x="1600201" y="2667000"/>
            <a:ext cx="5638799" cy="3019288"/>
          </a:xfrm>
          <a:prstGeom prst="rect">
            <a:avLst/>
          </a:prstGeom>
          <a:solidFill>
            <a:schemeClr val="bg1"/>
          </a:solidFill>
        </p:spPr>
        <p:txBody>
          <a:bodyPr wrap="square" rtlCol="0">
            <a:spAutoFit/>
          </a:bodyPr>
          <a:lstStyle/>
          <a:p>
            <a:pPr marL="342900" indent="-342900" eaLnBrk="0" hangingPunct="0">
              <a:spcBef>
                <a:spcPct val="20000"/>
              </a:spcBef>
              <a:buFontTx/>
              <a:buChar char="•"/>
            </a:pPr>
            <a:r>
              <a:rPr lang="en-US" altLang="en-US" b="1" dirty="0"/>
              <a:t>Odds </a:t>
            </a:r>
            <a:r>
              <a:rPr lang="en-US" altLang="en-US" b="1" dirty="0" smtClean="0"/>
              <a:t>ratio here is said to be a </a:t>
            </a:r>
            <a:r>
              <a:rPr lang="en-US" altLang="en-US" b="1" dirty="0"/>
              <a:t>“close approximation” of risk ratio only if disease occurrence is </a:t>
            </a:r>
            <a:r>
              <a:rPr lang="en-US" altLang="en-US" b="1" dirty="0" smtClean="0"/>
              <a:t>rare in all groups</a:t>
            </a:r>
            <a:endParaRPr lang="en-US" altLang="en-US" b="1" dirty="0"/>
          </a:p>
          <a:p>
            <a:pPr marL="342900" indent="-342900" eaLnBrk="0" hangingPunct="0">
              <a:spcBef>
                <a:spcPct val="20000"/>
              </a:spcBef>
              <a:buFontTx/>
              <a:buChar char="•"/>
            </a:pPr>
            <a:endParaRPr lang="en-US" altLang="en-US" sz="1050" b="1" dirty="0"/>
          </a:p>
          <a:p>
            <a:pPr marL="342900" indent="-342900" eaLnBrk="0" hangingPunct="0">
              <a:spcBef>
                <a:spcPct val="20000"/>
              </a:spcBef>
              <a:buFontTx/>
              <a:buChar char="•"/>
            </a:pPr>
            <a:r>
              <a:rPr lang="en-US" altLang="en-US" b="1" dirty="0" smtClean="0"/>
              <a:t>OR </a:t>
            </a:r>
            <a:r>
              <a:rPr lang="en-US" altLang="en-US" b="1" dirty="0"/>
              <a:t>is </a:t>
            </a:r>
            <a:r>
              <a:rPr lang="en-US" altLang="en-US" b="1" dirty="0" smtClean="0"/>
              <a:t>not an “unbiased” or “consistent” estimate </a:t>
            </a:r>
            <a:r>
              <a:rPr lang="en-US" altLang="en-US" b="1" dirty="0"/>
              <a:t>of the risk ratio </a:t>
            </a:r>
            <a:endParaRPr lang="en-US" altLang="en-US" b="1" dirty="0" smtClean="0"/>
          </a:p>
          <a:p>
            <a:pPr marL="800100" lvl="1" indent="-342900" eaLnBrk="0" hangingPunct="0">
              <a:spcBef>
                <a:spcPct val="20000"/>
              </a:spcBef>
              <a:buFont typeface="Times New Roman" panose="02020603050405020304" pitchFamily="18" charset="0"/>
              <a:buChar char="–"/>
            </a:pPr>
            <a:r>
              <a:rPr lang="en-US" altLang="en-US" b="1" dirty="0" smtClean="0"/>
              <a:t>exception: risk ratio = 1, in which case the odds ratio = 1</a:t>
            </a:r>
            <a:endParaRPr lang="en-US" altLang="en-US" b="1" dirty="0"/>
          </a:p>
        </p:txBody>
      </p:sp>
      <p:sp>
        <p:nvSpPr>
          <p:cNvPr id="40" name="Oval 39"/>
          <p:cNvSpPr/>
          <p:nvPr/>
        </p:nvSpPr>
        <p:spPr>
          <a:xfrm>
            <a:off x="2957061" y="142945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4494999" y="16934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6524080" y="188791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4" name="Oval 43"/>
          <p:cNvSpPr/>
          <p:nvPr/>
        </p:nvSpPr>
        <p:spPr>
          <a:xfrm>
            <a:off x="5409399" y="18031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29813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61" name="Rectangle 2"/>
          <p:cNvSpPr>
            <a:spLocks noGrp="1" noChangeArrowheads="1"/>
          </p:cNvSpPr>
          <p:nvPr>
            <p:ph type="title"/>
          </p:nvPr>
        </p:nvSpPr>
        <p:spPr>
          <a:xfrm>
            <a:off x="457200" y="152400"/>
            <a:ext cx="8229600" cy="1143000"/>
          </a:xfrm>
        </p:spPr>
        <p:txBody>
          <a:bodyPr/>
          <a:lstStyle/>
          <a:p>
            <a:r>
              <a:rPr lang="en-US" altLang="en-US" sz="3200" b="1" dirty="0" smtClean="0"/>
              <a:t>Inability to calculate unbiased estimate of risk ratio if controls sampled from non-cases</a:t>
            </a:r>
          </a:p>
        </p:txBody>
      </p:sp>
      <p:sp>
        <p:nvSpPr>
          <p:cNvPr id="64562" name="Text Box 3"/>
          <p:cNvSpPr txBox="1">
            <a:spLocks noChangeArrowheads="1"/>
          </p:cNvSpPr>
          <p:nvPr/>
        </p:nvSpPr>
        <p:spPr bwMode="auto">
          <a:xfrm>
            <a:off x="152400" y="1654175"/>
            <a:ext cx="8763000" cy="944563"/>
          </a:xfrm>
          <a:prstGeom prst="rect">
            <a:avLst/>
          </a:prstGeom>
          <a:noFill/>
          <a:ln w="9525">
            <a:noFill/>
            <a:miter lim="800000"/>
            <a:headEnd/>
            <a:tailEnd/>
          </a:ln>
        </p:spPr>
        <p:txBody>
          <a:bodyPr>
            <a:spAutoFit/>
          </a:bodyPr>
          <a:lstStyle/>
          <a:p>
            <a:pPr eaLnBrk="0" hangingPunct="0"/>
            <a:endParaRPr lang="en-US" altLang="en-US" b="1" dirty="0"/>
          </a:p>
          <a:p>
            <a:pPr eaLnBrk="0" hangingPunct="0"/>
            <a:endParaRPr lang="en-US" altLang="en-US" sz="3200" dirty="0"/>
          </a:p>
        </p:txBody>
      </p:sp>
      <p:sp>
        <p:nvSpPr>
          <p:cNvPr id="64563" name="Rectangle 4"/>
          <p:cNvSpPr>
            <a:spLocks noChangeArrowheads="1"/>
          </p:cNvSpPr>
          <p:nvPr/>
        </p:nvSpPr>
        <p:spPr bwMode="auto">
          <a:xfrm>
            <a:off x="304800" y="1447800"/>
            <a:ext cx="8458200" cy="5299912"/>
          </a:xfrm>
          <a:prstGeom prst="rect">
            <a:avLst/>
          </a:prstGeom>
          <a:noFill/>
          <a:ln w="9525">
            <a:noFill/>
            <a:miter lim="800000"/>
            <a:headEnd/>
            <a:tailEnd/>
          </a:ln>
        </p:spPr>
        <p:txBody>
          <a:bodyPr>
            <a:spAutoFit/>
          </a:bodyPr>
          <a:lstStyle/>
          <a:p>
            <a:pPr eaLnBrk="0" hangingPunct="0"/>
            <a:r>
              <a:rPr lang="en-US" altLang="en-US" sz="3600" dirty="0"/>
              <a:t>        	ratio is known in all case-control     		designs </a:t>
            </a:r>
          </a:p>
          <a:p>
            <a:pPr eaLnBrk="0" hangingPunct="0"/>
            <a:r>
              <a:rPr lang="en-US" altLang="en-US" sz="3600" dirty="0"/>
              <a:t>    </a:t>
            </a:r>
            <a:endParaRPr lang="en-US" altLang="en-US" sz="3600" dirty="0" smtClean="0"/>
          </a:p>
          <a:p>
            <a:pPr eaLnBrk="0" hangingPunct="0">
              <a:spcBef>
                <a:spcPct val="40000"/>
              </a:spcBef>
            </a:pPr>
            <a:r>
              <a:rPr lang="en-US" altLang="en-US" sz="3600" dirty="0"/>
              <a:t>S</a:t>
            </a:r>
            <a:r>
              <a:rPr lang="en-US" altLang="en-US" sz="3600" dirty="0" smtClean="0"/>
              <a:t>ampling only non-cases at a point in time after cases have occurred cannot get unbiased estimate of</a:t>
            </a:r>
          </a:p>
          <a:p>
            <a:pPr eaLnBrk="0" hangingPunct="0"/>
            <a:r>
              <a:rPr lang="en-US" altLang="en-US" sz="3600" dirty="0" smtClean="0"/>
              <a:t>                                                 </a:t>
            </a:r>
          </a:p>
          <a:p>
            <a:pPr eaLnBrk="0" hangingPunct="0"/>
            <a:r>
              <a:rPr lang="en-US" altLang="en-US" sz="3600" dirty="0" smtClean="0"/>
              <a:t>But, if E</a:t>
            </a:r>
            <a:r>
              <a:rPr lang="en-US" altLang="en-US" sz="3600" baseline="-25000" dirty="0" smtClean="0"/>
              <a:t>1</a:t>
            </a:r>
            <a:r>
              <a:rPr lang="en-US" altLang="en-US" sz="3600" dirty="0" smtClean="0"/>
              <a:t> and E</a:t>
            </a:r>
            <a:r>
              <a:rPr lang="en-US" altLang="en-US" sz="3600" baseline="-25000" dirty="0" smtClean="0"/>
              <a:t>0</a:t>
            </a:r>
            <a:r>
              <a:rPr lang="en-US" altLang="en-US" sz="3600" dirty="0" smtClean="0"/>
              <a:t> are small relative to N</a:t>
            </a:r>
            <a:r>
              <a:rPr lang="en-US" altLang="en-US" sz="3600" baseline="-25000" dirty="0" smtClean="0"/>
              <a:t>1 </a:t>
            </a:r>
            <a:r>
              <a:rPr lang="en-US" altLang="en-US" sz="3600" dirty="0" smtClean="0"/>
              <a:t>and N</a:t>
            </a:r>
            <a:r>
              <a:rPr lang="en-US" altLang="en-US" sz="3600" baseline="-25000" dirty="0" smtClean="0"/>
              <a:t>0</a:t>
            </a:r>
            <a:r>
              <a:rPr lang="en-US" altLang="en-US" sz="3600" dirty="0" smtClean="0"/>
              <a:t>, then can get close approximation                                             </a:t>
            </a:r>
            <a:endParaRPr lang="en-US" altLang="en-US" sz="3600" dirty="0"/>
          </a:p>
        </p:txBody>
      </p:sp>
      <p:graphicFrame>
        <p:nvGraphicFramePr>
          <p:cNvPr id="64559" name="Object 47"/>
          <p:cNvGraphicFramePr>
            <a:graphicFrameLocks noChangeAspect="1"/>
          </p:cNvGraphicFramePr>
          <p:nvPr>
            <p:extLst/>
          </p:nvPr>
        </p:nvGraphicFramePr>
        <p:xfrm>
          <a:off x="4533901" y="4648201"/>
          <a:ext cx="723899" cy="990600"/>
        </p:xfrm>
        <a:graphic>
          <a:graphicData uri="http://schemas.openxmlformats.org/presentationml/2006/ole">
            <mc:AlternateContent xmlns:mc="http://schemas.openxmlformats.org/markup-compatibility/2006">
              <mc:Choice xmlns:v="urn:schemas-microsoft-com:vml" Requires="v">
                <p:oleObj spid="_x0000_s114708" name="Equation" r:id="rId4" imgW="253800" imgH="431640" progId="Equation.3">
                  <p:embed/>
                </p:oleObj>
              </mc:Choice>
              <mc:Fallback>
                <p:oleObj name="Equation" r:id="rId4" imgW="253800" imgH="431640" progId="Equation.3">
                  <p:embed/>
                  <p:pic>
                    <p:nvPicPr>
                      <p:cNvPr id="0" name=""/>
                      <p:cNvPicPr>
                        <a:picLocks noChangeAspect="1" noChangeArrowheads="1"/>
                      </p:cNvPicPr>
                      <p:nvPr/>
                    </p:nvPicPr>
                    <p:blipFill>
                      <a:blip r:embed="rId5"/>
                      <a:srcRect/>
                      <a:stretch>
                        <a:fillRect/>
                      </a:stretch>
                    </p:blipFill>
                    <p:spPr bwMode="auto">
                      <a:xfrm>
                        <a:off x="4533901" y="4648201"/>
                        <a:ext cx="723899" cy="990600"/>
                      </a:xfrm>
                      <a:prstGeom prst="rect">
                        <a:avLst/>
                      </a:prstGeom>
                      <a:noFill/>
                      <a:ln>
                        <a:noFill/>
                      </a:ln>
                      <a:effectLst/>
                      <a:extLst/>
                    </p:spPr>
                  </p:pic>
                </p:oleObj>
              </mc:Fallback>
            </mc:AlternateContent>
          </a:graphicData>
        </a:graphic>
      </p:graphicFrame>
      <p:graphicFrame>
        <p:nvGraphicFramePr>
          <p:cNvPr id="64560" name="Object 48"/>
          <p:cNvGraphicFramePr>
            <a:graphicFrameLocks noChangeAspect="1"/>
          </p:cNvGraphicFramePr>
          <p:nvPr>
            <p:extLst/>
          </p:nvPr>
        </p:nvGraphicFramePr>
        <p:xfrm>
          <a:off x="1219200" y="1407265"/>
          <a:ext cx="762000" cy="1438382"/>
        </p:xfrm>
        <a:graphic>
          <a:graphicData uri="http://schemas.openxmlformats.org/presentationml/2006/ole">
            <mc:AlternateContent xmlns:mc="http://schemas.openxmlformats.org/markup-compatibility/2006">
              <mc:Choice xmlns:v="urn:schemas-microsoft-com:vml" Requires="v">
                <p:oleObj spid="_x0000_s114709" name="Equation" r:id="rId6" imgW="228501" imgH="431613" progId="Equation.3">
                  <p:embed/>
                </p:oleObj>
              </mc:Choice>
              <mc:Fallback>
                <p:oleObj name="Equation" r:id="rId6" imgW="228501" imgH="4316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1407265"/>
                        <a:ext cx="762000" cy="143838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2278402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ChangeArrowheads="1"/>
          </p:cNvSpPr>
          <p:nvPr/>
        </p:nvSpPr>
        <p:spPr bwMode="auto">
          <a:xfrm>
            <a:off x="1371600" y="25146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164866" name="Text Box 3"/>
          <p:cNvSpPr txBox="1">
            <a:spLocks noChangeArrowheads="1"/>
          </p:cNvSpPr>
          <p:nvPr/>
        </p:nvSpPr>
        <p:spPr bwMode="auto">
          <a:xfrm>
            <a:off x="762000" y="304800"/>
            <a:ext cx="7620000" cy="584200"/>
          </a:xfrm>
          <a:prstGeom prst="rect">
            <a:avLst/>
          </a:prstGeom>
          <a:noFill/>
          <a:ln w="9525">
            <a:noFill/>
            <a:miter lim="800000"/>
            <a:headEnd/>
            <a:tailEnd/>
          </a:ln>
        </p:spPr>
        <p:txBody>
          <a:bodyPr>
            <a:spAutoFit/>
          </a:bodyPr>
          <a:lstStyle/>
          <a:p>
            <a:pPr algn="ctr" eaLnBrk="0" hangingPunct="0"/>
            <a:r>
              <a:rPr lang="en-US" altLang="en-US" sz="3200" b="1" dirty="0"/>
              <a:t>Notation in a </a:t>
            </a:r>
            <a:r>
              <a:rPr lang="en-US" altLang="en-US" sz="3200" b="1" dirty="0" smtClean="0"/>
              <a:t>2 x 2 </a:t>
            </a:r>
            <a:r>
              <a:rPr lang="en-US" altLang="en-US" sz="3200" b="1" dirty="0"/>
              <a:t>table for a cohort study</a:t>
            </a:r>
            <a:endParaRPr lang="en-US" altLang="en-US" sz="2800" dirty="0"/>
          </a:p>
        </p:txBody>
      </p:sp>
      <p:sp>
        <p:nvSpPr>
          <p:cNvPr id="164867" name="Text Box 4"/>
          <p:cNvSpPr txBox="1">
            <a:spLocks noChangeArrowheads="1"/>
          </p:cNvSpPr>
          <p:nvPr/>
        </p:nvSpPr>
        <p:spPr bwMode="auto">
          <a:xfrm>
            <a:off x="2133600" y="1981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164868" name="Text Box 5"/>
          <p:cNvSpPr txBox="1">
            <a:spLocks noChangeArrowheads="1"/>
          </p:cNvSpPr>
          <p:nvPr/>
        </p:nvSpPr>
        <p:spPr bwMode="auto">
          <a:xfrm>
            <a:off x="4114800" y="19812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164869" name="Text Box 6"/>
          <p:cNvSpPr txBox="1">
            <a:spLocks noChangeArrowheads="1"/>
          </p:cNvSpPr>
          <p:nvPr/>
        </p:nvSpPr>
        <p:spPr bwMode="auto">
          <a:xfrm rot="-5397717">
            <a:off x="-134144" y="4171157"/>
            <a:ext cx="1335087" cy="457200"/>
          </a:xfrm>
          <a:prstGeom prst="rect">
            <a:avLst/>
          </a:prstGeom>
          <a:noFill/>
          <a:ln w="9525">
            <a:noFill/>
            <a:miter lim="800000"/>
            <a:headEnd/>
            <a:tailEnd/>
          </a:ln>
        </p:spPr>
        <p:txBody>
          <a:bodyPr wrap="none">
            <a:spAutoFit/>
          </a:bodyPr>
          <a:lstStyle/>
          <a:p>
            <a:pPr eaLnBrk="0" hangingPunct="0"/>
            <a:r>
              <a:rPr lang="en-US" altLang="en-US" dirty="0"/>
              <a:t>Exposure</a:t>
            </a:r>
          </a:p>
        </p:txBody>
      </p:sp>
      <p:sp>
        <p:nvSpPr>
          <p:cNvPr id="164870" name="Text Box 7"/>
          <p:cNvSpPr txBox="1">
            <a:spLocks noChangeArrowheads="1"/>
          </p:cNvSpPr>
          <p:nvPr/>
        </p:nvSpPr>
        <p:spPr bwMode="auto">
          <a:xfrm>
            <a:off x="685800" y="3124200"/>
            <a:ext cx="658813" cy="457200"/>
          </a:xfrm>
          <a:prstGeom prst="rect">
            <a:avLst/>
          </a:prstGeom>
          <a:noFill/>
          <a:ln w="9525">
            <a:noFill/>
            <a:miter lim="800000"/>
            <a:headEnd/>
            <a:tailEnd/>
          </a:ln>
        </p:spPr>
        <p:txBody>
          <a:bodyPr wrap="none">
            <a:spAutoFit/>
          </a:bodyPr>
          <a:lstStyle/>
          <a:p>
            <a:pPr eaLnBrk="0" hangingPunct="0"/>
            <a:r>
              <a:rPr lang="en-US" altLang="en-US" dirty="0"/>
              <a:t>Yes</a:t>
            </a:r>
          </a:p>
        </p:txBody>
      </p:sp>
      <p:sp>
        <p:nvSpPr>
          <p:cNvPr id="164871" name="Text Box 8"/>
          <p:cNvSpPr txBox="1">
            <a:spLocks noChangeArrowheads="1"/>
          </p:cNvSpPr>
          <p:nvPr/>
        </p:nvSpPr>
        <p:spPr bwMode="auto">
          <a:xfrm>
            <a:off x="685800" y="5257800"/>
            <a:ext cx="557213" cy="457200"/>
          </a:xfrm>
          <a:prstGeom prst="rect">
            <a:avLst/>
          </a:prstGeom>
          <a:noFill/>
          <a:ln w="9525">
            <a:noFill/>
            <a:miter lim="800000"/>
            <a:headEnd/>
            <a:tailEnd/>
          </a:ln>
        </p:spPr>
        <p:txBody>
          <a:bodyPr wrap="none">
            <a:spAutoFit/>
          </a:bodyPr>
          <a:lstStyle/>
          <a:p>
            <a:pPr eaLnBrk="0" hangingPunct="0"/>
            <a:r>
              <a:rPr lang="en-US" altLang="en-US" dirty="0"/>
              <a:t>No</a:t>
            </a:r>
          </a:p>
        </p:txBody>
      </p:sp>
      <p:sp>
        <p:nvSpPr>
          <p:cNvPr id="164872" name="Line 9"/>
          <p:cNvSpPr>
            <a:spLocks noChangeShapeType="1"/>
          </p:cNvSpPr>
          <p:nvPr/>
        </p:nvSpPr>
        <p:spPr bwMode="auto">
          <a:xfrm>
            <a:off x="3581400" y="2514600"/>
            <a:ext cx="0" cy="3886200"/>
          </a:xfrm>
          <a:prstGeom prst="line">
            <a:avLst/>
          </a:prstGeom>
          <a:noFill/>
          <a:ln w="9525">
            <a:solidFill>
              <a:schemeClr val="tx1"/>
            </a:solidFill>
            <a:round/>
            <a:headEnd/>
            <a:tailEnd/>
          </a:ln>
        </p:spPr>
        <p:txBody>
          <a:bodyPr wrap="none" anchor="ctr"/>
          <a:lstStyle/>
          <a:p>
            <a:endParaRPr lang="en-US" dirty="0"/>
          </a:p>
        </p:txBody>
      </p:sp>
      <p:sp>
        <p:nvSpPr>
          <p:cNvPr id="164873" name="Line 10"/>
          <p:cNvSpPr>
            <a:spLocks noChangeShapeType="1"/>
          </p:cNvSpPr>
          <p:nvPr/>
        </p:nvSpPr>
        <p:spPr bwMode="auto">
          <a:xfrm>
            <a:off x="1371600" y="4267200"/>
            <a:ext cx="4572000" cy="0"/>
          </a:xfrm>
          <a:prstGeom prst="line">
            <a:avLst/>
          </a:prstGeom>
          <a:noFill/>
          <a:ln w="9525">
            <a:solidFill>
              <a:schemeClr val="tx1"/>
            </a:solidFill>
            <a:round/>
            <a:headEnd/>
            <a:tailEnd/>
          </a:ln>
        </p:spPr>
        <p:txBody>
          <a:bodyPr wrap="none" anchor="ctr"/>
          <a:lstStyle/>
          <a:p>
            <a:endParaRPr lang="en-US" dirty="0"/>
          </a:p>
        </p:txBody>
      </p:sp>
      <p:sp>
        <p:nvSpPr>
          <p:cNvPr id="164874" name="Text Box 11"/>
          <p:cNvSpPr txBox="1">
            <a:spLocks noChangeArrowheads="1"/>
          </p:cNvSpPr>
          <p:nvPr/>
        </p:nvSpPr>
        <p:spPr bwMode="auto">
          <a:xfrm>
            <a:off x="2203450" y="30480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1</a:t>
            </a:r>
          </a:p>
        </p:txBody>
      </p:sp>
      <p:sp>
        <p:nvSpPr>
          <p:cNvPr id="164875" name="Rectangle 12"/>
          <p:cNvSpPr>
            <a:spLocks noChangeArrowheads="1"/>
          </p:cNvSpPr>
          <p:nvPr/>
        </p:nvSpPr>
        <p:spPr bwMode="auto">
          <a:xfrm>
            <a:off x="6172200" y="3276600"/>
            <a:ext cx="781050" cy="641350"/>
          </a:xfrm>
          <a:prstGeom prst="rect">
            <a:avLst/>
          </a:prstGeom>
          <a:noFill/>
          <a:ln w="9525">
            <a:noFill/>
            <a:miter lim="800000"/>
            <a:headEnd/>
            <a:tailEnd/>
          </a:ln>
        </p:spPr>
        <p:txBody>
          <a:bodyPr wrap="none">
            <a:spAutoFit/>
          </a:bodyPr>
          <a:lstStyle/>
          <a:p>
            <a:pPr eaLnBrk="0" hangingPunct="0"/>
            <a:r>
              <a:rPr lang="en-US" altLang="en-US" sz="3600" dirty="0"/>
              <a:t> N</a:t>
            </a:r>
            <a:r>
              <a:rPr lang="en-US" altLang="en-US" sz="3600" baseline="-25000" dirty="0"/>
              <a:t>1</a:t>
            </a:r>
          </a:p>
        </p:txBody>
      </p:sp>
      <p:sp>
        <p:nvSpPr>
          <p:cNvPr id="164876" name="Rectangle 13"/>
          <p:cNvSpPr>
            <a:spLocks noChangeArrowheads="1"/>
          </p:cNvSpPr>
          <p:nvPr/>
        </p:nvSpPr>
        <p:spPr bwMode="auto">
          <a:xfrm>
            <a:off x="2203450" y="5181600"/>
            <a:ext cx="615950" cy="641350"/>
          </a:xfrm>
          <a:prstGeom prst="rect">
            <a:avLst/>
          </a:prstGeom>
          <a:noFill/>
          <a:ln w="9525">
            <a:noFill/>
            <a:miter lim="800000"/>
            <a:headEnd/>
            <a:tailEnd/>
          </a:ln>
        </p:spPr>
        <p:txBody>
          <a:bodyPr wrap="none">
            <a:spAutoFit/>
          </a:bodyPr>
          <a:lstStyle/>
          <a:p>
            <a:pPr eaLnBrk="0" hangingPunct="0"/>
            <a:r>
              <a:rPr lang="en-US" altLang="en-US" sz="3600" dirty="0"/>
              <a:t>E</a:t>
            </a:r>
            <a:r>
              <a:rPr lang="en-US" altLang="en-US" sz="3600" baseline="-25000" dirty="0"/>
              <a:t>0</a:t>
            </a:r>
          </a:p>
        </p:txBody>
      </p:sp>
      <p:sp>
        <p:nvSpPr>
          <p:cNvPr id="164877" name="Text Box 14"/>
          <p:cNvSpPr txBox="1">
            <a:spLocks noChangeArrowheads="1"/>
          </p:cNvSpPr>
          <p:nvPr/>
        </p:nvSpPr>
        <p:spPr bwMode="auto">
          <a:xfrm>
            <a:off x="7391400" y="4264025"/>
            <a:ext cx="3365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164878" name="Rectangle 15"/>
          <p:cNvSpPr>
            <a:spLocks noChangeArrowheads="1"/>
          </p:cNvSpPr>
          <p:nvPr/>
        </p:nvSpPr>
        <p:spPr bwMode="auto">
          <a:xfrm>
            <a:off x="3429000" y="2422525"/>
            <a:ext cx="184150" cy="641350"/>
          </a:xfrm>
          <a:prstGeom prst="rect">
            <a:avLst/>
          </a:prstGeom>
          <a:noFill/>
          <a:ln w="9525">
            <a:noFill/>
            <a:miter lim="800000"/>
            <a:headEnd/>
            <a:tailEnd/>
          </a:ln>
        </p:spPr>
        <p:txBody>
          <a:bodyPr wrap="none">
            <a:spAutoFit/>
          </a:bodyPr>
          <a:lstStyle/>
          <a:p>
            <a:pPr eaLnBrk="0" hangingPunct="0"/>
            <a:endParaRPr lang="en-US" altLang="en-US" sz="3600" b="1" dirty="0"/>
          </a:p>
        </p:txBody>
      </p:sp>
      <p:sp>
        <p:nvSpPr>
          <p:cNvPr id="164879" name="Text Box 16"/>
          <p:cNvSpPr txBox="1">
            <a:spLocks noChangeArrowheads="1"/>
          </p:cNvSpPr>
          <p:nvPr/>
        </p:nvSpPr>
        <p:spPr bwMode="auto">
          <a:xfrm>
            <a:off x="6248400" y="5181600"/>
            <a:ext cx="666750" cy="641350"/>
          </a:xfrm>
          <a:prstGeom prst="rect">
            <a:avLst/>
          </a:prstGeom>
          <a:noFill/>
          <a:ln w="9525">
            <a:noFill/>
            <a:miter lim="800000"/>
            <a:headEnd/>
            <a:tailEnd/>
          </a:ln>
        </p:spPr>
        <p:txBody>
          <a:bodyPr wrap="none">
            <a:spAutoFit/>
          </a:bodyPr>
          <a:lstStyle/>
          <a:p>
            <a:pPr eaLnBrk="0" hangingPunct="0"/>
            <a:r>
              <a:rPr lang="en-US" altLang="en-US" sz="3600" dirty="0"/>
              <a:t>N</a:t>
            </a:r>
            <a:r>
              <a:rPr lang="en-US" altLang="en-US" sz="3600" baseline="-25000" dirty="0"/>
              <a:t>0</a:t>
            </a:r>
          </a:p>
        </p:txBody>
      </p:sp>
      <p:sp>
        <p:nvSpPr>
          <p:cNvPr id="164880" name="Text Box 17"/>
          <p:cNvSpPr txBox="1">
            <a:spLocks noChangeArrowheads="1"/>
          </p:cNvSpPr>
          <p:nvPr/>
        </p:nvSpPr>
        <p:spPr bwMode="auto">
          <a:xfrm>
            <a:off x="2057400" y="58674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164881" name="Text Box 18"/>
          <p:cNvSpPr txBox="1">
            <a:spLocks noChangeArrowheads="1"/>
          </p:cNvSpPr>
          <p:nvPr/>
        </p:nvSpPr>
        <p:spPr bwMode="auto">
          <a:xfrm>
            <a:off x="2895600" y="1524000"/>
            <a:ext cx="1600200" cy="457200"/>
          </a:xfrm>
          <a:prstGeom prst="rect">
            <a:avLst/>
          </a:prstGeom>
          <a:noFill/>
          <a:ln w="9525">
            <a:noFill/>
            <a:miter lim="800000"/>
            <a:headEnd/>
            <a:tailEnd/>
          </a:ln>
        </p:spPr>
        <p:txBody>
          <a:bodyPr>
            <a:spAutoFit/>
          </a:bodyPr>
          <a:lstStyle/>
          <a:p>
            <a:pPr eaLnBrk="0" hangingPunct="0">
              <a:spcBef>
                <a:spcPct val="50000"/>
              </a:spcBef>
            </a:pPr>
            <a:r>
              <a:rPr lang="en-US" altLang="en-US" dirty="0"/>
              <a:t>Disease</a:t>
            </a:r>
          </a:p>
        </p:txBody>
      </p:sp>
      <p:sp>
        <p:nvSpPr>
          <p:cNvPr id="164882" name="Text Box 19"/>
          <p:cNvSpPr txBox="1">
            <a:spLocks noChangeArrowheads="1"/>
          </p:cNvSpPr>
          <p:nvPr/>
        </p:nvSpPr>
        <p:spPr bwMode="auto">
          <a:xfrm>
            <a:off x="4191000" y="3048000"/>
            <a:ext cx="1441450" cy="641350"/>
          </a:xfrm>
          <a:prstGeom prst="rect">
            <a:avLst/>
          </a:prstGeom>
          <a:noFill/>
          <a:ln w="9525">
            <a:noFill/>
            <a:miter lim="800000"/>
            <a:headEnd/>
            <a:tailEnd/>
          </a:ln>
        </p:spPr>
        <p:txBody>
          <a:bodyPr wrap="none">
            <a:spAutoFit/>
          </a:bodyPr>
          <a:lstStyle/>
          <a:p>
            <a:pPr eaLnBrk="0" hangingPunct="0"/>
            <a:r>
              <a:rPr lang="en-US" altLang="en-US" sz="3600" dirty="0"/>
              <a:t>N</a:t>
            </a:r>
            <a:r>
              <a:rPr lang="en-US" altLang="en-US" sz="3600" baseline="-25000" dirty="0"/>
              <a:t>1 </a:t>
            </a:r>
            <a:r>
              <a:rPr lang="en-US" altLang="en-US" sz="3600" dirty="0"/>
              <a:t>- E</a:t>
            </a:r>
            <a:r>
              <a:rPr lang="en-US" altLang="en-US" sz="3600" baseline="-25000" dirty="0"/>
              <a:t>1</a:t>
            </a:r>
          </a:p>
        </p:txBody>
      </p:sp>
      <p:sp>
        <p:nvSpPr>
          <p:cNvPr id="164883" name="Text Box 21"/>
          <p:cNvSpPr txBox="1">
            <a:spLocks noChangeArrowheads="1"/>
          </p:cNvSpPr>
          <p:nvPr/>
        </p:nvSpPr>
        <p:spPr bwMode="auto">
          <a:xfrm>
            <a:off x="4191000" y="4953000"/>
            <a:ext cx="1441450" cy="641350"/>
          </a:xfrm>
          <a:prstGeom prst="rect">
            <a:avLst/>
          </a:prstGeom>
          <a:noFill/>
          <a:ln w="9525">
            <a:noFill/>
            <a:miter lim="800000"/>
            <a:headEnd/>
            <a:tailEnd/>
          </a:ln>
        </p:spPr>
        <p:txBody>
          <a:bodyPr wrap="none">
            <a:spAutoFit/>
          </a:bodyPr>
          <a:lstStyle/>
          <a:p>
            <a:pPr eaLnBrk="0" hangingPunct="0"/>
            <a:r>
              <a:rPr lang="en-US" altLang="en-US" sz="3600" dirty="0"/>
              <a:t>N</a:t>
            </a:r>
            <a:r>
              <a:rPr lang="en-US" altLang="en-US" sz="3600" baseline="-25000" dirty="0"/>
              <a:t>0 </a:t>
            </a:r>
            <a:r>
              <a:rPr lang="en-US" altLang="en-US" sz="3600" dirty="0"/>
              <a:t>- E</a:t>
            </a:r>
            <a:r>
              <a:rPr lang="en-US" altLang="en-US" sz="3600" baseline="-25000" dirty="0"/>
              <a:t>0</a:t>
            </a:r>
          </a:p>
        </p:txBody>
      </p:sp>
      <p:sp>
        <p:nvSpPr>
          <p:cNvPr id="2" name="Right Brace 1"/>
          <p:cNvSpPr/>
          <p:nvPr/>
        </p:nvSpPr>
        <p:spPr bwMode="auto">
          <a:xfrm>
            <a:off x="6953250" y="3124200"/>
            <a:ext cx="606425" cy="2743200"/>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7559675" y="4151266"/>
            <a:ext cx="1279525" cy="830997"/>
          </a:xfrm>
          <a:prstGeom prst="rect">
            <a:avLst/>
          </a:prstGeom>
          <a:noFill/>
        </p:spPr>
        <p:txBody>
          <a:bodyPr wrap="square" rtlCol="0">
            <a:spAutoFit/>
          </a:bodyPr>
          <a:lstStyle/>
          <a:p>
            <a:r>
              <a:rPr lang="en-US" dirty="0" smtClean="0"/>
              <a:t>We want this ratio</a:t>
            </a:r>
            <a:endParaRPr lang="en-US" dirty="0"/>
          </a:p>
        </p:txBody>
      </p:sp>
      <p:sp>
        <p:nvSpPr>
          <p:cNvPr id="23" name="Right Brace 22"/>
          <p:cNvSpPr/>
          <p:nvPr/>
        </p:nvSpPr>
        <p:spPr bwMode="auto">
          <a:xfrm>
            <a:off x="5475288" y="3048000"/>
            <a:ext cx="606425" cy="2743200"/>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 name="TextBox 3"/>
          <p:cNvSpPr txBox="1"/>
          <p:nvPr/>
        </p:nvSpPr>
        <p:spPr>
          <a:xfrm>
            <a:off x="6562725" y="1752600"/>
            <a:ext cx="1819275" cy="830997"/>
          </a:xfrm>
          <a:prstGeom prst="rect">
            <a:avLst/>
          </a:prstGeom>
          <a:noFill/>
        </p:spPr>
        <p:txBody>
          <a:bodyPr wrap="square" rtlCol="0">
            <a:spAutoFit/>
          </a:bodyPr>
          <a:lstStyle/>
          <a:p>
            <a:r>
              <a:rPr lang="en-US" dirty="0" smtClean="0"/>
              <a:t>We can only get this ratio</a:t>
            </a:r>
            <a:endParaRPr lang="en-US" dirty="0"/>
          </a:p>
        </p:txBody>
      </p:sp>
      <p:cxnSp>
        <p:nvCxnSpPr>
          <p:cNvPr id="6" name="Straight Arrow Connector 5"/>
          <p:cNvCxnSpPr/>
          <p:nvPr/>
        </p:nvCxnSpPr>
        <p:spPr bwMode="auto">
          <a:xfrm flipH="1">
            <a:off x="6134894" y="2583597"/>
            <a:ext cx="427833" cy="181616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1594478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a:xfrm>
            <a:off x="685800" y="228600"/>
            <a:ext cx="7772400" cy="1143000"/>
          </a:xfrm>
        </p:spPr>
        <p:txBody>
          <a:bodyPr/>
          <a:lstStyle/>
          <a:p>
            <a:r>
              <a:rPr lang="en-US" altLang="en-US" sz="3200" b="1" dirty="0" smtClean="0"/>
              <a:t>Sampling controls after cases identified at the end of a fixed cohort</a:t>
            </a:r>
          </a:p>
        </p:txBody>
      </p:sp>
      <p:sp>
        <p:nvSpPr>
          <p:cNvPr id="166914" name="Rectangle 3"/>
          <p:cNvSpPr>
            <a:spLocks noGrp="1" noChangeArrowheads="1"/>
          </p:cNvSpPr>
          <p:nvPr>
            <p:ph type="body" idx="1"/>
          </p:nvPr>
        </p:nvSpPr>
        <p:spPr>
          <a:xfrm>
            <a:off x="304800" y="1371600"/>
            <a:ext cx="8610600" cy="4114800"/>
          </a:xfrm>
        </p:spPr>
        <p:txBody>
          <a:bodyPr/>
          <a:lstStyle/>
          <a:p>
            <a:r>
              <a:rPr lang="en-US" altLang="en-US" sz="2800" b="1" dirty="0" smtClean="0"/>
              <a:t>If E</a:t>
            </a:r>
            <a:r>
              <a:rPr lang="en-US" altLang="en-US" sz="2800" b="1" baseline="-25000" dirty="0" smtClean="0"/>
              <a:t>1</a:t>
            </a:r>
            <a:r>
              <a:rPr lang="en-US" altLang="en-US" sz="2800" b="1" dirty="0" smtClean="0"/>
              <a:t> is small relative to N</a:t>
            </a:r>
            <a:r>
              <a:rPr lang="en-US" altLang="en-US" sz="2800" b="1" baseline="-25000" dirty="0" smtClean="0"/>
              <a:t>1</a:t>
            </a:r>
            <a:r>
              <a:rPr lang="en-US" altLang="en-US" sz="2800" dirty="0" smtClean="0"/>
              <a:t>, then N</a:t>
            </a:r>
            <a:r>
              <a:rPr lang="en-US" altLang="en-US" sz="2800" baseline="-25000" dirty="0" smtClean="0"/>
              <a:t>1</a:t>
            </a:r>
            <a:r>
              <a:rPr lang="en-US" altLang="en-US" sz="2800" dirty="0" smtClean="0"/>
              <a:t>-E</a:t>
            </a:r>
            <a:r>
              <a:rPr lang="en-US" altLang="en-US" sz="2800" baseline="-25000" dirty="0" smtClean="0"/>
              <a:t>1</a:t>
            </a:r>
            <a:r>
              <a:rPr lang="en-US" altLang="en-US" sz="2800" dirty="0" smtClean="0"/>
              <a:t> is very close to N</a:t>
            </a:r>
            <a:r>
              <a:rPr lang="en-US" altLang="en-US" sz="2800" baseline="-25000" dirty="0" smtClean="0"/>
              <a:t>1</a:t>
            </a:r>
            <a:r>
              <a:rPr lang="en-US" altLang="en-US" sz="2800" dirty="0" smtClean="0"/>
              <a:t> which is what you want.  Likewise, </a:t>
            </a:r>
            <a:r>
              <a:rPr lang="en-US" altLang="en-US" sz="2800" b="1" dirty="0" smtClean="0"/>
              <a:t>if E</a:t>
            </a:r>
            <a:r>
              <a:rPr lang="en-US" altLang="en-US" sz="2800" b="1" baseline="-25000" dirty="0" smtClean="0"/>
              <a:t>0</a:t>
            </a:r>
            <a:r>
              <a:rPr lang="en-US" altLang="en-US" sz="2800" b="1" dirty="0" smtClean="0"/>
              <a:t> is small relative to N</a:t>
            </a:r>
            <a:r>
              <a:rPr lang="en-US" altLang="en-US" sz="2800" b="1" baseline="-25000" dirty="0" smtClean="0"/>
              <a:t>0</a:t>
            </a:r>
            <a:r>
              <a:rPr lang="en-US" altLang="en-US" sz="2800" dirty="0" smtClean="0"/>
              <a:t>, then N</a:t>
            </a:r>
            <a:r>
              <a:rPr lang="en-US" altLang="en-US" sz="2800" baseline="-25000" dirty="0" smtClean="0"/>
              <a:t>0 </a:t>
            </a:r>
            <a:r>
              <a:rPr lang="en-US" altLang="en-US" sz="2800" dirty="0" smtClean="0"/>
              <a:t>- E</a:t>
            </a:r>
            <a:r>
              <a:rPr lang="en-US" altLang="en-US" sz="2800" baseline="-25000" dirty="0" smtClean="0"/>
              <a:t>0</a:t>
            </a:r>
            <a:r>
              <a:rPr lang="en-US" altLang="en-US" sz="2800" dirty="0" smtClean="0"/>
              <a:t> closely approximates N</a:t>
            </a:r>
            <a:r>
              <a:rPr lang="en-US" altLang="en-US" sz="2800" baseline="-25000" dirty="0" smtClean="0"/>
              <a:t>0</a:t>
            </a:r>
          </a:p>
          <a:p>
            <a:r>
              <a:rPr lang="en-US" altLang="en-US" dirty="0" smtClean="0"/>
              <a:t>If </a:t>
            </a:r>
            <a:r>
              <a:rPr lang="en-US" altLang="en-US" dirty="0"/>
              <a:t>controls are selected among those without disease at end of study, the OR approximates risk ratio only with the </a:t>
            </a:r>
            <a:r>
              <a:rPr lang="en-US" altLang="en-US" b="1" dirty="0"/>
              <a:t>rare disease assumption</a:t>
            </a:r>
          </a:p>
          <a:p>
            <a:r>
              <a:rPr lang="en-US" altLang="en-US" dirty="0" smtClean="0"/>
              <a:t>Rare </a:t>
            </a:r>
            <a:r>
              <a:rPr lang="en-US" altLang="en-US" dirty="0"/>
              <a:t>disease assumption: </a:t>
            </a:r>
          </a:p>
          <a:p>
            <a:pPr lvl="1"/>
            <a:r>
              <a:rPr lang="en-US" altLang="en-US" dirty="0"/>
              <a:t>disease incidence </a:t>
            </a:r>
            <a:r>
              <a:rPr lang="en-US" altLang="en-US" dirty="0" smtClean="0"/>
              <a:t>low </a:t>
            </a:r>
            <a:r>
              <a:rPr lang="en-US" altLang="en-US" dirty="0"/>
              <a:t>in </a:t>
            </a:r>
            <a:r>
              <a:rPr lang="en-US" altLang="en-US" dirty="0" smtClean="0"/>
              <a:t>all exposure groups </a:t>
            </a:r>
            <a:r>
              <a:rPr lang="en-US" altLang="en-US" dirty="0"/>
              <a:t>(&lt;10%)                    </a:t>
            </a:r>
          </a:p>
          <a:p>
            <a:pPr lvl="1"/>
            <a:r>
              <a:rPr lang="en-US" altLang="en-US" dirty="0"/>
              <a:t>i.e., exposure odds in controls </a:t>
            </a:r>
            <a:r>
              <a:rPr lang="en-US" altLang="en-US" dirty="0">
                <a:sym typeface="Symbol" pitchFamily="18" charset="2"/>
              </a:rPr>
              <a:t> exposure odds in whole </a:t>
            </a:r>
            <a:r>
              <a:rPr lang="en-US" altLang="en-US" dirty="0" smtClean="0">
                <a:sym typeface="Symbol" pitchFamily="18" charset="2"/>
              </a:rPr>
              <a:t>cohort</a:t>
            </a:r>
            <a:r>
              <a:rPr lang="en-US" altLang="en-US" sz="2800" dirty="0" smtClean="0"/>
              <a:t> </a:t>
            </a:r>
          </a:p>
        </p:txBody>
      </p:sp>
    </p:spTree>
    <p:extLst>
      <p:ext uri="{BB962C8B-B14F-4D97-AF65-F5344CB8AC3E}">
        <p14:creationId xmlns:p14="http://schemas.microsoft.com/office/powerpoint/2010/main" val="40357231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 Box 2"/>
          <p:cNvSpPr txBox="1">
            <a:spLocks noChangeArrowheads="1"/>
          </p:cNvSpPr>
          <p:nvPr/>
        </p:nvSpPr>
        <p:spPr bwMode="auto">
          <a:xfrm>
            <a:off x="390060" y="76200"/>
            <a:ext cx="7959358" cy="1077218"/>
          </a:xfrm>
          <a:prstGeom prst="rect">
            <a:avLst/>
          </a:prstGeom>
          <a:noFill/>
          <a:ln w="9525">
            <a:noFill/>
            <a:miter lim="800000"/>
            <a:headEnd/>
            <a:tailEnd/>
          </a:ln>
        </p:spPr>
        <p:txBody>
          <a:bodyPr wrap="none">
            <a:spAutoFit/>
          </a:bodyPr>
          <a:lstStyle/>
          <a:p>
            <a:pPr eaLnBrk="0" hangingPunct="0"/>
            <a:r>
              <a:rPr lang="en-US" altLang="en-US" sz="3200" b="1" dirty="0"/>
              <a:t>OR using controls from prevalent </a:t>
            </a:r>
            <a:r>
              <a:rPr lang="en-US" altLang="en-US" sz="3200" b="1" dirty="0" smtClean="0"/>
              <a:t>non-cases </a:t>
            </a:r>
          </a:p>
          <a:p>
            <a:pPr eaLnBrk="0" hangingPunct="0"/>
            <a:r>
              <a:rPr lang="en-US" altLang="en-US" sz="3200" b="1" dirty="0" smtClean="0"/>
              <a:t>when incidence is high</a:t>
            </a:r>
            <a:endParaRPr lang="en-US" altLang="en-US" b="1" dirty="0"/>
          </a:p>
        </p:txBody>
      </p:sp>
      <p:sp>
        <p:nvSpPr>
          <p:cNvPr id="175106" name="Text Box 3"/>
          <p:cNvSpPr txBox="1">
            <a:spLocks noChangeArrowheads="1"/>
          </p:cNvSpPr>
          <p:nvPr/>
        </p:nvSpPr>
        <p:spPr bwMode="auto">
          <a:xfrm>
            <a:off x="5257800" y="1371600"/>
            <a:ext cx="1131888" cy="457200"/>
          </a:xfrm>
          <a:prstGeom prst="rect">
            <a:avLst/>
          </a:prstGeom>
          <a:noFill/>
          <a:ln w="9525">
            <a:noFill/>
            <a:miter lim="800000"/>
            <a:headEnd/>
            <a:tailEnd/>
          </a:ln>
        </p:spPr>
        <p:txBody>
          <a:bodyPr wrap="none">
            <a:spAutoFit/>
          </a:bodyPr>
          <a:lstStyle/>
          <a:p>
            <a:pPr eaLnBrk="0" hangingPunct="0"/>
            <a:r>
              <a:rPr lang="en-US" altLang="en-US" dirty="0"/>
              <a:t>Disease</a:t>
            </a:r>
          </a:p>
        </p:txBody>
      </p:sp>
      <p:sp>
        <p:nvSpPr>
          <p:cNvPr id="175107" name="Text Box 4"/>
          <p:cNvSpPr txBox="1">
            <a:spLocks noChangeArrowheads="1"/>
          </p:cNvSpPr>
          <p:nvPr/>
        </p:nvSpPr>
        <p:spPr bwMode="auto">
          <a:xfrm>
            <a:off x="6705600" y="1371600"/>
            <a:ext cx="1512888" cy="457200"/>
          </a:xfrm>
          <a:prstGeom prst="rect">
            <a:avLst/>
          </a:prstGeom>
          <a:noFill/>
          <a:ln w="9525">
            <a:noFill/>
            <a:miter lim="800000"/>
            <a:headEnd/>
            <a:tailEnd/>
          </a:ln>
        </p:spPr>
        <p:txBody>
          <a:bodyPr wrap="none">
            <a:spAutoFit/>
          </a:bodyPr>
          <a:lstStyle/>
          <a:p>
            <a:pPr eaLnBrk="0" hangingPunct="0"/>
            <a:r>
              <a:rPr lang="en-US" altLang="en-US" dirty="0"/>
              <a:t>No disease</a:t>
            </a:r>
          </a:p>
        </p:txBody>
      </p:sp>
      <p:sp>
        <p:nvSpPr>
          <p:cNvPr id="175108" name="Text Box 5"/>
          <p:cNvSpPr txBox="1">
            <a:spLocks noChangeArrowheads="1"/>
          </p:cNvSpPr>
          <p:nvPr/>
        </p:nvSpPr>
        <p:spPr bwMode="auto">
          <a:xfrm rot="-9771">
            <a:off x="474663" y="1963738"/>
            <a:ext cx="1233487" cy="457200"/>
          </a:xfrm>
          <a:prstGeom prst="rect">
            <a:avLst/>
          </a:prstGeom>
          <a:noFill/>
          <a:ln w="9525">
            <a:noFill/>
            <a:miter lim="800000"/>
            <a:headEnd/>
            <a:tailEnd/>
          </a:ln>
        </p:spPr>
        <p:txBody>
          <a:bodyPr wrap="none">
            <a:spAutoFit/>
          </a:bodyPr>
          <a:lstStyle/>
          <a:p>
            <a:pPr eaLnBrk="0" hangingPunct="0"/>
            <a:r>
              <a:rPr lang="en-US" altLang="en-US" dirty="0"/>
              <a:t>Exposed</a:t>
            </a:r>
          </a:p>
        </p:txBody>
      </p:sp>
      <p:sp>
        <p:nvSpPr>
          <p:cNvPr id="175109" name="Line 6"/>
          <p:cNvSpPr>
            <a:spLocks noChangeShapeType="1"/>
          </p:cNvSpPr>
          <p:nvPr/>
        </p:nvSpPr>
        <p:spPr bwMode="auto">
          <a:xfrm>
            <a:off x="6629400" y="1295400"/>
            <a:ext cx="0" cy="2819400"/>
          </a:xfrm>
          <a:prstGeom prst="line">
            <a:avLst/>
          </a:prstGeom>
          <a:noFill/>
          <a:ln w="9525">
            <a:solidFill>
              <a:schemeClr val="tx1"/>
            </a:solidFill>
            <a:round/>
            <a:headEnd/>
            <a:tailEnd/>
          </a:ln>
        </p:spPr>
        <p:txBody>
          <a:bodyPr wrap="none" anchor="ctr"/>
          <a:lstStyle/>
          <a:p>
            <a:endParaRPr lang="en-US" dirty="0"/>
          </a:p>
        </p:txBody>
      </p:sp>
      <p:sp>
        <p:nvSpPr>
          <p:cNvPr id="175110" name="Line 7"/>
          <p:cNvSpPr>
            <a:spLocks noChangeShapeType="1"/>
          </p:cNvSpPr>
          <p:nvPr/>
        </p:nvSpPr>
        <p:spPr bwMode="auto">
          <a:xfrm>
            <a:off x="5181600" y="2667000"/>
            <a:ext cx="3124200" cy="0"/>
          </a:xfrm>
          <a:prstGeom prst="line">
            <a:avLst/>
          </a:prstGeom>
          <a:noFill/>
          <a:ln w="9525">
            <a:solidFill>
              <a:schemeClr val="tx1"/>
            </a:solidFill>
            <a:round/>
            <a:headEnd/>
            <a:tailEnd/>
          </a:ln>
        </p:spPr>
        <p:txBody>
          <a:bodyPr wrap="none" anchor="ctr"/>
          <a:lstStyle/>
          <a:p>
            <a:endParaRPr lang="en-US" dirty="0"/>
          </a:p>
        </p:txBody>
      </p:sp>
      <p:sp>
        <p:nvSpPr>
          <p:cNvPr id="175111" name="Text Box 8"/>
          <p:cNvSpPr txBox="1">
            <a:spLocks noChangeArrowheads="1"/>
          </p:cNvSpPr>
          <p:nvPr/>
        </p:nvSpPr>
        <p:spPr bwMode="auto">
          <a:xfrm>
            <a:off x="5638800" y="1828800"/>
            <a:ext cx="641350" cy="641350"/>
          </a:xfrm>
          <a:prstGeom prst="rect">
            <a:avLst/>
          </a:prstGeom>
          <a:noFill/>
          <a:ln w="9525">
            <a:noFill/>
            <a:miter lim="800000"/>
            <a:headEnd/>
            <a:tailEnd/>
          </a:ln>
        </p:spPr>
        <p:txBody>
          <a:bodyPr wrap="none">
            <a:spAutoFit/>
          </a:bodyPr>
          <a:lstStyle/>
          <a:p>
            <a:pPr eaLnBrk="0" hangingPunct="0"/>
            <a:r>
              <a:rPr lang="en-US" altLang="en-US" sz="3600" dirty="0"/>
              <a:t>40</a:t>
            </a:r>
          </a:p>
        </p:txBody>
      </p:sp>
      <p:sp>
        <p:nvSpPr>
          <p:cNvPr id="175112" name="Rectangle 9"/>
          <p:cNvSpPr>
            <a:spLocks noChangeArrowheads="1"/>
          </p:cNvSpPr>
          <p:nvPr/>
        </p:nvSpPr>
        <p:spPr bwMode="auto">
          <a:xfrm>
            <a:off x="5638800" y="3352800"/>
            <a:ext cx="641350" cy="641350"/>
          </a:xfrm>
          <a:prstGeom prst="rect">
            <a:avLst/>
          </a:prstGeom>
          <a:noFill/>
          <a:ln w="9525">
            <a:noFill/>
            <a:miter lim="800000"/>
            <a:headEnd/>
            <a:tailEnd/>
          </a:ln>
        </p:spPr>
        <p:txBody>
          <a:bodyPr wrap="none">
            <a:spAutoFit/>
          </a:bodyPr>
          <a:lstStyle/>
          <a:p>
            <a:pPr eaLnBrk="0" hangingPunct="0"/>
            <a:r>
              <a:rPr lang="en-US" altLang="en-US" sz="3600" dirty="0"/>
              <a:t>10</a:t>
            </a:r>
          </a:p>
        </p:txBody>
      </p:sp>
      <p:sp>
        <p:nvSpPr>
          <p:cNvPr id="175113" name="Rectangle 10"/>
          <p:cNvSpPr>
            <a:spLocks noChangeArrowheads="1"/>
          </p:cNvSpPr>
          <p:nvPr/>
        </p:nvSpPr>
        <p:spPr bwMode="auto">
          <a:xfrm>
            <a:off x="7239000" y="3352800"/>
            <a:ext cx="641350" cy="641350"/>
          </a:xfrm>
          <a:prstGeom prst="rect">
            <a:avLst/>
          </a:prstGeom>
          <a:noFill/>
          <a:ln w="9525">
            <a:noFill/>
            <a:miter lim="800000"/>
            <a:headEnd/>
            <a:tailEnd/>
          </a:ln>
        </p:spPr>
        <p:txBody>
          <a:bodyPr wrap="none">
            <a:spAutoFit/>
          </a:bodyPr>
          <a:lstStyle/>
          <a:p>
            <a:pPr eaLnBrk="0" hangingPunct="0"/>
            <a:r>
              <a:rPr lang="en-US" altLang="en-US" sz="3600" dirty="0"/>
              <a:t>90</a:t>
            </a:r>
          </a:p>
        </p:txBody>
      </p:sp>
      <p:sp>
        <p:nvSpPr>
          <p:cNvPr id="175114" name="Text Box 11"/>
          <p:cNvSpPr txBox="1">
            <a:spLocks noChangeArrowheads="1"/>
          </p:cNvSpPr>
          <p:nvPr/>
        </p:nvSpPr>
        <p:spPr bwMode="auto">
          <a:xfrm>
            <a:off x="1828800" y="3121025"/>
            <a:ext cx="2603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175115" name="Rectangle 12"/>
          <p:cNvSpPr>
            <a:spLocks noChangeArrowheads="1"/>
          </p:cNvSpPr>
          <p:nvPr/>
        </p:nvSpPr>
        <p:spPr bwMode="auto">
          <a:xfrm>
            <a:off x="304800" y="3124200"/>
            <a:ext cx="1708150" cy="457200"/>
          </a:xfrm>
          <a:prstGeom prst="rect">
            <a:avLst/>
          </a:prstGeom>
          <a:noFill/>
          <a:ln w="9525">
            <a:noFill/>
            <a:miter lim="800000"/>
            <a:headEnd/>
            <a:tailEnd/>
          </a:ln>
        </p:spPr>
        <p:txBody>
          <a:bodyPr wrap="none">
            <a:spAutoFit/>
          </a:bodyPr>
          <a:lstStyle/>
          <a:p>
            <a:pPr eaLnBrk="0" hangingPunct="0"/>
            <a:r>
              <a:rPr lang="en-US" altLang="en-US" dirty="0"/>
              <a:t>  Unexposed</a:t>
            </a:r>
          </a:p>
        </p:txBody>
      </p:sp>
      <p:sp>
        <p:nvSpPr>
          <p:cNvPr id="175116" name="Rectangle 13"/>
          <p:cNvSpPr>
            <a:spLocks noChangeArrowheads="1"/>
          </p:cNvSpPr>
          <p:nvPr/>
        </p:nvSpPr>
        <p:spPr bwMode="auto">
          <a:xfrm>
            <a:off x="5334000" y="2895600"/>
            <a:ext cx="1131888" cy="457200"/>
          </a:xfrm>
          <a:prstGeom prst="rect">
            <a:avLst/>
          </a:prstGeom>
          <a:noFill/>
          <a:ln w="9525">
            <a:noFill/>
            <a:miter lim="800000"/>
            <a:headEnd/>
            <a:tailEnd/>
          </a:ln>
        </p:spPr>
        <p:txBody>
          <a:bodyPr wrap="none">
            <a:spAutoFit/>
          </a:bodyPr>
          <a:lstStyle/>
          <a:p>
            <a:pPr eaLnBrk="0" hangingPunct="0"/>
            <a:r>
              <a:rPr lang="en-US" altLang="en-US" dirty="0"/>
              <a:t>Disease</a:t>
            </a:r>
          </a:p>
        </p:txBody>
      </p:sp>
      <p:sp>
        <p:nvSpPr>
          <p:cNvPr id="175117" name="Rectangle 14"/>
          <p:cNvSpPr>
            <a:spLocks noChangeArrowheads="1"/>
          </p:cNvSpPr>
          <p:nvPr/>
        </p:nvSpPr>
        <p:spPr bwMode="auto">
          <a:xfrm>
            <a:off x="7239000" y="1905000"/>
            <a:ext cx="641350" cy="641350"/>
          </a:xfrm>
          <a:prstGeom prst="rect">
            <a:avLst/>
          </a:prstGeom>
          <a:noFill/>
          <a:ln w="9525">
            <a:noFill/>
            <a:miter lim="800000"/>
            <a:headEnd/>
            <a:tailEnd/>
          </a:ln>
        </p:spPr>
        <p:txBody>
          <a:bodyPr wrap="none">
            <a:spAutoFit/>
          </a:bodyPr>
          <a:lstStyle/>
          <a:p>
            <a:pPr eaLnBrk="0" hangingPunct="0"/>
            <a:r>
              <a:rPr lang="en-US" altLang="en-US" sz="3600" dirty="0"/>
              <a:t>60</a:t>
            </a:r>
          </a:p>
        </p:txBody>
      </p:sp>
      <p:sp>
        <p:nvSpPr>
          <p:cNvPr id="175118" name="Rectangle 15"/>
          <p:cNvSpPr>
            <a:spLocks noChangeArrowheads="1"/>
          </p:cNvSpPr>
          <p:nvPr/>
        </p:nvSpPr>
        <p:spPr bwMode="auto">
          <a:xfrm>
            <a:off x="6781800" y="2819400"/>
            <a:ext cx="1512888" cy="457200"/>
          </a:xfrm>
          <a:prstGeom prst="rect">
            <a:avLst/>
          </a:prstGeom>
          <a:noFill/>
          <a:ln w="9525">
            <a:noFill/>
            <a:miter lim="800000"/>
            <a:headEnd/>
            <a:tailEnd/>
          </a:ln>
        </p:spPr>
        <p:txBody>
          <a:bodyPr wrap="none">
            <a:spAutoFit/>
          </a:bodyPr>
          <a:lstStyle/>
          <a:p>
            <a:pPr eaLnBrk="0" hangingPunct="0"/>
            <a:r>
              <a:rPr lang="en-US" altLang="en-US" dirty="0"/>
              <a:t>No disease</a:t>
            </a:r>
          </a:p>
        </p:txBody>
      </p:sp>
      <p:sp>
        <p:nvSpPr>
          <p:cNvPr id="175119" name="Rectangle 16"/>
          <p:cNvSpPr>
            <a:spLocks noChangeArrowheads="1"/>
          </p:cNvSpPr>
          <p:nvPr/>
        </p:nvSpPr>
        <p:spPr bwMode="auto">
          <a:xfrm>
            <a:off x="5181600" y="1295400"/>
            <a:ext cx="3124200" cy="28194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175120" name="Line 17"/>
          <p:cNvSpPr>
            <a:spLocks noChangeShapeType="1"/>
          </p:cNvSpPr>
          <p:nvPr/>
        </p:nvSpPr>
        <p:spPr bwMode="auto">
          <a:xfrm>
            <a:off x="1752600" y="2209800"/>
            <a:ext cx="3276600" cy="0"/>
          </a:xfrm>
          <a:prstGeom prst="line">
            <a:avLst/>
          </a:prstGeom>
          <a:noFill/>
          <a:ln w="9525">
            <a:solidFill>
              <a:schemeClr val="tx1"/>
            </a:solidFill>
            <a:round/>
            <a:headEnd/>
            <a:tailEnd type="triangle" w="med" len="med"/>
          </a:ln>
        </p:spPr>
        <p:txBody>
          <a:bodyPr wrap="none" anchor="ctr"/>
          <a:lstStyle/>
          <a:p>
            <a:endParaRPr lang="en-US" dirty="0"/>
          </a:p>
        </p:txBody>
      </p:sp>
      <p:sp>
        <p:nvSpPr>
          <p:cNvPr id="175121" name="Line 18"/>
          <p:cNvSpPr>
            <a:spLocks noChangeShapeType="1"/>
          </p:cNvSpPr>
          <p:nvPr/>
        </p:nvSpPr>
        <p:spPr bwMode="auto">
          <a:xfrm>
            <a:off x="2057400" y="3352800"/>
            <a:ext cx="3048000" cy="0"/>
          </a:xfrm>
          <a:prstGeom prst="line">
            <a:avLst/>
          </a:prstGeom>
          <a:noFill/>
          <a:ln w="9525">
            <a:solidFill>
              <a:schemeClr val="tx1"/>
            </a:solidFill>
            <a:round/>
            <a:headEnd/>
            <a:tailEnd type="triangle" w="med" len="med"/>
          </a:ln>
        </p:spPr>
        <p:txBody>
          <a:bodyPr wrap="none" anchor="ctr"/>
          <a:lstStyle/>
          <a:p>
            <a:endParaRPr lang="en-US" dirty="0"/>
          </a:p>
        </p:txBody>
      </p:sp>
      <p:sp>
        <p:nvSpPr>
          <p:cNvPr id="175122" name="Text Box 19"/>
          <p:cNvSpPr txBox="1">
            <a:spLocks noChangeArrowheads="1"/>
          </p:cNvSpPr>
          <p:nvPr/>
        </p:nvSpPr>
        <p:spPr bwMode="auto">
          <a:xfrm>
            <a:off x="3049042" y="2480214"/>
            <a:ext cx="1064715" cy="461665"/>
          </a:xfrm>
          <a:prstGeom prst="rect">
            <a:avLst/>
          </a:prstGeom>
          <a:noFill/>
          <a:ln w="9525">
            <a:noFill/>
            <a:miter lim="800000"/>
            <a:headEnd/>
            <a:tailEnd/>
          </a:ln>
        </p:spPr>
        <p:txBody>
          <a:bodyPr wrap="none">
            <a:spAutoFit/>
          </a:bodyPr>
          <a:lstStyle/>
          <a:p>
            <a:pPr eaLnBrk="0" hangingPunct="0"/>
            <a:r>
              <a:rPr lang="en-US" altLang="en-US" dirty="0" smtClean="0"/>
              <a:t>2 years</a:t>
            </a:r>
            <a:endParaRPr lang="en-US" altLang="en-US" dirty="0"/>
          </a:p>
        </p:txBody>
      </p:sp>
      <p:sp>
        <p:nvSpPr>
          <p:cNvPr id="175123" name="Text Box 20"/>
          <p:cNvSpPr txBox="1">
            <a:spLocks noChangeArrowheads="1"/>
          </p:cNvSpPr>
          <p:nvPr/>
        </p:nvSpPr>
        <p:spPr bwMode="auto">
          <a:xfrm>
            <a:off x="838200" y="4724400"/>
            <a:ext cx="5257800" cy="641350"/>
          </a:xfrm>
          <a:prstGeom prst="rect">
            <a:avLst/>
          </a:prstGeom>
          <a:noFill/>
          <a:ln w="9525">
            <a:noFill/>
            <a:miter lim="800000"/>
            <a:headEnd/>
            <a:tailEnd/>
          </a:ln>
        </p:spPr>
        <p:txBody>
          <a:bodyPr>
            <a:spAutoFit/>
          </a:bodyPr>
          <a:lstStyle/>
          <a:p>
            <a:pPr eaLnBrk="0" hangingPunct="0"/>
            <a:endParaRPr lang="en-US" altLang="en-US" sz="3600" dirty="0"/>
          </a:p>
        </p:txBody>
      </p:sp>
      <p:sp>
        <p:nvSpPr>
          <p:cNvPr id="175124" name="Text Box 21"/>
          <p:cNvSpPr txBox="1">
            <a:spLocks noChangeArrowheads="1"/>
          </p:cNvSpPr>
          <p:nvPr/>
        </p:nvSpPr>
        <p:spPr bwMode="auto">
          <a:xfrm>
            <a:off x="5486400" y="838200"/>
            <a:ext cx="895350" cy="457200"/>
          </a:xfrm>
          <a:prstGeom prst="rect">
            <a:avLst/>
          </a:prstGeom>
          <a:noFill/>
          <a:ln w="9525">
            <a:noFill/>
            <a:miter lim="800000"/>
            <a:headEnd/>
            <a:tailEnd/>
          </a:ln>
        </p:spPr>
        <p:txBody>
          <a:bodyPr wrap="none">
            <a:spAutoFit/>
          </a:bodyPr>
          <a:lstStyle/>
          <a:p>
            <a:pPr eaLnBrk="0" hangingPunct="0"/>
            <a:r>
              <a:rPr lang="en-US" altLang="en-US" dirty="0"/>
              <a:t>Cases</a:t>
            </a:r>
          </a:p>
        </p:txBody>
      </p:sp>
      <p:sp>
        <p:nvSpPr>
          <p:cNvPr id="175125" name="Text Box 22"/>
          <p:cNvSpPr txBox="1">
            <a:spLocks noChangeArrowheads="1"/>
          </p:cNvSpPr>
          <p:nvPr/>
        </p:nvSpPr>
        <p:spPr bwMode="auto">
          <a:xfrm>
            <a:off x="6934200" y="838200"/>
            <a:ext cx="1454150" cy="457200"/>
          </a:xfrm>
          <a:prstGeom prst="rect">
            <a:avLst/>
          </a:prstGeom>
          <a:noFill/>
          <a:ln w="9525">
            <a:noFill/>
            <a:miter lim="800000"/>
            <a:headEnd/>
            <a:tailEnd/>
          </a:ln>
        </p:spPr>
        <p:txBody>
          <a:bodyPr wrap="none">
            <a:spAutoFit/>
          </a:bodyPr>
          <a:lstStyle/>
          <a:p>
            <a:pPr eaLnBrk="0" hangingPunct="0"/>
            <a:r>
              <a:rPr lang="en-US" altLang="en-US" dirty="0"/>
              <a:t>Non-cases</a:t>
            </a:r>
          </a:p>
        </p:txBody>
      </p:sp>
      <p:sp>
        <p:nvSpPr>
          <p:cNvPr id="175126" name="Text Box 23"/>
          <p:cNvSpPr txBox="1">
            <a:spLocks noChangeArrowheads="1"/>
          </p:cNvSpPr>
          <p:nvPr/>
        </p:nvSpPr>
        <p:spPr bwMode="auto">
          <a:xfrm>
            <a:off x="1828800" y="51816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175127" name="Text Box 24"/>
          <p:cNvSpPr txBox="1">
            <a:spLocks noChangeArrowheads="1"/>
          </p:cNvSpPr>
          <p:nvPr/>
        </p:nvSpPr>
        <p:spPr bwMode="auto">
          <a:xfrm>
            <a:off x="304800" y="3995678"/>
            <a:ext cx="8839200" cy="2862322"/>
          </a:xfrm>
          <a:prstGeom prst="rect">
            <a:avLst/>
          </a:prstGeom>
          <a:noFill/>
          <a:ln w="9525">
            <a:noFill/>
            <a:miter lim="800000"/>
            <a:headEnd/>
            <a:tailEnd/>
          </a:ln>
        </p:spPr>
        <p:txBody>
          <a:bodyPr>
            <a:spAutoFit/>
          </a:bodyPr>
          <a:lstStyle/>
          <a:p>
            <a:pPr eaLnBrk="0" hangingPunct="0"/>
            <a:r>
              <a:rPr lang="en-US" altLang="en-US" dirty="0" smtClean="0"/>
              <a:t>Risk ratio = 40/100/10/100 = </a:t>
            </a:r>
            <a:r>
              <a:rPr lang="en-US" altLang="en-US" b="1" dirty="0" smtClean="0"/>
              <a:t>4.0</a:t>
            </a:r>
          </a:p>
          <a:p>
            <a:pPr eaLnBrk="0" hangingPunct="0"/>
            <a:r>
              <a:rPr lang="en-US" altLang="en-US" dirty="0" smtClean="0"/>
              <a:t>Using </a:t>
            </a:r>
            <a:r>
              <a:rPr lang="en-US" altLang="en-US" dirty="0"/>
              <a:t>all prevalent non-cases in cohort, the </a:t>
            </a:r>
            <a:r>
              <a:rPr lang="en-US" altLang="en-US" dirty="0" smtClean="0"/>
              <a:t>OR (of exposure) is:</a:t>
            </a:r>
            <a:endParaRPr lang="en-US" altLang="en-US" dirty="0"/>
          </a:p>
          <a:p>
            <a:pPr eaLnBrk="0" hangingPunct="0"/>
            <a:r>
              <a:rPr lang="en-US" altLang="en-US" dirty="0"/>
              <a:t>              </a:t>
            </a:r>
            <a:r>
              <a:rPr lang="en-US" altLang="en-US" b="1" dirty="0"/>
              <a:t>OR = </a:t>
            </a:r>
            <a:r>
              <a:rPr lang="en-US" altLang="en-US" b="1" u="sng" dirty="0"/>
              <a:t>40/10</a:t>
            </a:r>
            <a:r>
              <a:rPr lang="en-US" altLang="en-US" b="1" dirty="0"/>
              <a:t>   = 6.0</a:t>
            </a:r>
          </a:p>
          <a:p>
            <a:pPr eaLnBrk="0" hangingPunct="0"/>
            <a:r>
              <a:rPr lang="en-US" altLang="en-US" b="1" dirty="0"/>
              <a:t>                        60/90 </a:t>
            </a:r>
          </a:p>
          <a:p>
            <a:pPr eaLnBrk="0" hangingPunct="0">
              <a:spcBef>
                <a:spcPct val="20000"/>
              </a:spcBef>
            </a:pPr>
            <a:r>
              <a:rPr lang="en-US" altLang="en-US" dirty="0"/>
              <a:t>A random sample of the non-cases would give the same OR.  </a:t>
            </a:r>
          </a:p>
          <a:p>
            <a:pPr eaLnBrk="0" hangingPunct="0">
              <a:spcBef>
                <a:spcPct val="30000"/>
              </a:spcBef>
            </a:pPr>
            <a:r>
              <a:rPr lang="en-US" altLang="en-US" dirty="0"/>
              <a:t>OR is not an unbiased estimate of risk ratio. In this example, with high incidence of disease, OR also not a close approximation of risk ratio.</a:t>
            </a:r>
          </a:p>
        </p:txBody>
      </p:sp>
      <p:sp>
        <p:nvSpPr>
          <p:cNvPr id="2" name="TextBox 1"/>
          <p:cNvSpPr txBox="1"/>
          <p:nvPr/>
        </p:nvSpPr>
        <p:spPr>
          <a:xfrm>
            <a:off x="8388350" y="1665238"/>
            <a:ext cx="755650" cy="2308324"/>
          </a:xfrm>
          <a:prstGeom prst="rect">
            <a:avLst/>
          </a:prstGeom>
          <a:noFill/>
        </p:spPr>
        <p:txBody>
          <a:bodyPr wrap="square" rtlCol="0">
            <a:spAutoFit/>
          </a:bodyPr>
          <a:lstStyle/>
          <a:p>
            <a:endParaRPr lang="en-US" dirty="0" smtClean="0"/>
          </a:p>
          <a:p>
            <a:r>
              <a:rPr lang="en-US" dirty="0" smtClean="0"/>
              <a:t>100</a:t>
            </a:r>
          </a:p>
          <a:p>
            <a:endParaRPr lang="en-US" dirty="0" smtClean="0"/>
          </a:p>
          <a:p>
            <a:endParaRPr lang="en-US" dirty="0"/>
          </a:p>
          <a:p>
            <a:endParaRPr lang="en-US" dirty="0" smtClean="0"/>
          </a:p>
          <a:p>
            <a:r>
              <a:rPr lang="en-US" dirty="0" smtClean="0"/>
              <a:t>100</a:t>
            </a:r>
            <a:endParaRPr lang="en-US" dirty="0"/>
          </a:p>
        </p:txBody>
      </p:sp>
    </p:spTree>
    <p:extLst>
      <p:ext uri="{BB962C8B-B14F-4D97-AF65-F5344CB8AC3E}">
        <p14:creationId xmlns:p14="http://schemas.microsoft.com/office/powerpoint/2010/main" val="2151890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 Box 4"/>
          <p:cNvSpPr txBox="1">
            <a:spLocks noChangeArrowheads="1"/>
          </p:cNvSpPr>
          <p:nvPr/>
        </p:nvSpPr>
        <p:spPr bwMode="auto">
          <a:xfrm>
            <a:off x="533400" y="228600"/>
            <a:ext cx="7856538" cy="1077913"/>
          </a:xfrm>
          <a:prstGeom prst="rect">
            <a:avLst/>
          </a:prstGeom>
          <a:noFill/>
          <a:ln w="9525">
            <a:noFill/>
            <a:miter lim="800000"/>
            <a:headEnd/>
            <a:tailEnd/>
          </a:ln>
        </p:spPr>
        <p:txBody>
          <a:bodyPr wrap="none">
            <a:spAutoFit/>
          </a:bodyPr>
          <a:lstStyle/>
          <a:p>
            <a:pPr eaLnBrk="0" hangingPunct="0"/>
            <a:r>
              <a:rPr lang="en-US" altLang="en-US" sz="3200" b="1" dirty="0"/>
              <a:t>OR using controls from prevalent non-cases</a:t>
            </a:r>
          </a:p>
          <a:p>
            <a:pPr eaLnBrk="0" hangingPunct="0"/>
            <a:r>
              <a:rPr lang="en-US" altLang="en-US" sz="3200" b="1" dirty="0"/>
              <a:t>when incidence low </a:t>
            </a:r>
            <a:endParaRPr lang="en-US" altLang="en-US" b="1" dirty="0"/>
          </a:p>
        </p:txBody>
      </p:sp>
      <p:sp>
        <p:nvSpPr>
          <p:cNvPr id="177154" name="Text Box 5"/>
          <p:cNvSpPr txBox="1">
            <a:spLocks noChangeArrowheads="1"/>
          </p:cNvSpPr>
          <p:nvPr/>
        </p:nvSpPr>
        <p:spPr bwMode="auto">
          <a:xfrm>
            <a:off x="5257800" y="1371600"/>
            <a:ext cx="1131888" cy="457200"/>
          </a:xfrm>
          <a:prstGeom prst="rect">
            <a:avLst/>
          </a:prstGeom>
          <a:noFill/>
          <a:ln w="9525">
            <a:noFill/>
            <a:miter lim="800000"/>
            <a:headEnd/>
            <a:tailEnd/>
          </a:ln>
        </p:spPr>
        <p:txBody>
          <a:bodyPr wrap="none">
            <a:spAutoFit/>
          </a:bodyPr>
          <a:lstStyle/>
          <a:p>
            <a:pPr eaLnBrk="0" hangingPunct="0"/>
            <a:r>
              <a:rPr lang="en-US" altLang="en-US" dirty="0"/>
              <a:t>Disease</a:t>
            </a:r>
          </a:p>
        </p:txBody>
      </p:sp>
      <p:sp>
        <p:nvSpPr>
          <p:cNvPr id="177155" name="Text Box 6"/>
          <p:cNvSpPr txBox="1">
            <a:spLocks noChangeArrowheads="1"/>
          </p:cNvSpPr>
          <p:nvPr/>
        </p:nvSpPr>
        <p:spPr bwMode="auto">
          <a:xfrm>
            <a:off x="6705600" y="1371600"/>
            <a:ext cx="1512888" cy="457200"/>
          </a:xfrm>
          <a:prstGeom prst="rect">
            <a:avLst/>
          </a:prstGeom>
          <a:noFill/>
          <a:ln w="9525">
            <a:noFill/>
            <a:miter lim="800000"/>
            <a:headEnd/>
            <a:tailEnd/>
          </a:ln>
        </p:spPr>
        <p:txBody>
          <a:bodyPr wrap="none">
            <a:spAutoFit/>
          </a:bodyPr>
          <a:lstStyle/>
          <a:p>
            <a:pPr eaLnBrk="0" hangingPunct="0"/>
            <a:r>
              <a:rPr lang="en-US" altLang="en-US" dirty="0"/>
              <a:t>No disease</a:t>
            </a:r>
          </a:p>
        </p:txBody>
      </p:sp>
      <p:sp>
        <p:nvSpPr>
          <p:cNvPr id="177156" name="Text Box 7"/>
          <p:cNvSpPr txBox="1">
            <a:spLocks noChangeArrowheads="1"/>
          </p:cNvSpPr>
          <p:nvPr/>
        </p:nvSpPr>
        <p:spPr bwMode="auto">
          <a:xfrm rot="-9771">
            <a:off x="474663" y="1963738"/>
            <a:ext cx="1233487" cy="457200"/>
          </a:xfrm>
          <a:prstGeom prst="rect">
            <a:avLst/>
          </a:prstGeom>
          <a:noFill/>
          <a:ln w="9525">
            <a:noFill/>
            <a:miter lim="800000"/>
            <a:headEnd/>
            <a:tailEnd/>
          </a:ln>
        </p:spPr>
        <p:txBody>
          <a:bodyPr wrap="none">
            <a:spAutoFit/>
          </a:bodyPr>
          <a:lstStyle/>
          <a:p>
            <a:pPr eaLnBrk="0" hangingPunct="0"/>
            <a:r>
              <a:rPr lang="en-US" altLang="en-US" dirty="0"/>
              <a:t>Exposed</a:t>
            </a:r>
          </a:p>
        </p:txBody>
      </p:sp>
      <p:sp>
        <p:nvSpPr>
          <p:cNvPr id="177157" name="Line 8"/>
          <p:cNvSpPr>
            <a:spLocks noChangeShapeType="1"/>
          </p:cNvSpPr>
          <p:nvPr/>
        </p:nvSpPr>
        <p:spPr bwMode="auto">
          <a:xfrm>
            <a:off x="6629400" y="1295400"/>
            <a:ext cx="0" cy="2819400"/>
          </a:xfrm>
          <a:prstGeom prst="line">
            <a:avLst/>
          </a:prstGeom>
          <a:noFill/>
          <a:ln w="9525">
            <a:solidFill>
              <a:schemeClr val="tx1"/>
            </a:solidFill>
            <a:round/>
            <a:headEnd/>
            <a:tailEnd/>
          </a:ln>
        </p:spPr>
        <p:txBody>
          <a:bodyPr wrap="none" anchor="ctr"/>
          <a:lstStyle/>
          <a:p>
            <a:endParaRPr lang="en-US" dirty="0"/>
          </a:p>
        </p:txBody>
      </p:sp>
      <p:sp>
        <p:nvSpPr>
          <p:cNvPr id="177158" name="Line 9"/>
          <p:cNvSpPr>
            <a:spLocks noChangeShapeType="1"/>
          </p:cNvSpPr>
          <p:nvPr/>
        </p:nvSpPr>
        <p:spPr bwMode="auto">
          <a:xfrm>
            <a:off x="5181600" y="2667000"/>
            <a:ext cx="3124200" cy="0"/>
          </a:xfrm>
          <a:prstGeom prst="line">
            <a:avLst/>
          </a:prstGeom>
          <a:noFill/>
          <a:ln w="9525">
            <a:solidFill>
              <a:schemeClr val="tx1"/>
            </a:solidFill>
            <a:round/>
            <a:headEnd/>
            <a:tailEnd/>
          </a:ln>
        </p:spPr>
        <p:txBody>
          <a:bodyPr wrap="none" anchor="ctr"/>
          <a:lstStyle/>
          <a:p>
            <a:endParaRPr lang="en-US" dirty="0"/>
          </a:p>
        </p:txBody>
      </p:sp>
      <p:sp>
        <p:nvSpPr>
          <p:cNvPr id="177159" name="Text Box 10"/>
          <p:cNvSpPr txBox="1">
            <a:spLocks noChangeArrowheads="1"/>
          </p:cNvSpPr>
          <p:nvPr/>
        </p:nvSpPr>
        <p:spPr bwMode="auto">
          <a:xfrm>
            <a:off x="5638800" y="1828800"/>
            <a:ext cx="412750" cy="641350"/>
          </a:xfrm>
          <a:prstGeom prst="rect">
            <a:avLst/>
          </a:prstGeom>
          <a:noFill/>
          <a:ln w="9525">
            <a:noFill/>
            <a:miter lim="800000"/>
            <a:headEnd/>
            <a:tailEnd/>
          </a:ln>
        </p:spPr>
        <p:txBody>
          <a:bodyPr wrap="none">
            <a:spAutoFit/>
          </a:bodyPr>
          <a:lstStyle/>
          <a:p>
            <a:pPr eaLnBrk="0" hangingPunct="0"/>
            <a:r>
              <a:rPr lang="en-US" altLang="en-US" sz="3600" dirty="0"/>
              <a:t>4</a:t>
            </a:r>
          </a:p>
        </p:txBody>
      </p:sp>
      <p:sp>
        <p:nvSpPr>
          <p:cNvPr id="177160" name="Rectangle 11"/>
          <p:cNvSpPr>
            <a:spLocks noChangeArrowheads="1"/>
          </p:cNvSpPr>
          <p:nvPr/>
        </p:nvSpPr>
        <p:spPr bwMode="auto">
          <a:xfrm>
            <a:off x="5638800" y="3352800"/>
            <a:ext cx="412750" cy="641350"/>
          </a:xfrm>
          <a:prstGeom prst="rect">
            <a:avLst/>
          </a:prstGeom>
          <a:noFill/>
          <a:ln w="9525">
            <a:noFill/>
            <a:miter lim="800000"/>
            <a:headEnd/>
            <a:tailEnd/>
          </a:ln>
        </p:spPr>
        <p:txBody>
          <a:bodyPr wrap="none">
            <a:spAutoFit/>
          </a:bodyPr>
          <a:lstStyle/>
          <a:p>
            <a:pPr eaLnBrk="0" hangingPunct="0"/>
            <a:r>
              <a:rPr lang="en-US" altLang="en-US" sz="3600" dirty="0"/>
              <a:t>1</a:t>
            </a:r>
          </a:p>
        </p:txBody>
      </p:sp>
      <p:sp>
        <p:nvSpPr>
          <p:cNvPr id="177161" name="Rectangle 12"/>
          <p:cNvSpPr>
            <a:spLocks noChangeArrowheads="1"/>
          </p:cNvSpPr>
          <p:nvPr/>
        </p:nvSpPr>
        <p:spPr bwMode="auto">
          <a:xfrm>
            <a:off x="7239000" y="3352800"/>
            <a:ext cx="641350" cy="641350"/>
          </a:xfrm>
          <a:prstGeom prst="rect">
            <a:avLst/>
          </a:prstGeom>
          <a:noFill/>
          <a:ln w="9525">
            <a:noFill/>
            <a:miter lim="800000"/>
            <a:headEnd/>
            <a:tailEnd/>
          </a:ln>
        </p:spPr>
        <p:txBody>
          <a:bodyPr wrap="none">
            <a:spAutoFit/>
          </a:bodyPr>
          <a:lstStyle/>
          <a:p>
            <a:pPr eaLnBrk="0" hangingPunct="0"/>
            <a:r>
              <a:rPr lang="en-US" altLang="en-US" sz="3600" dirty="0"/>
              <a:t>99</a:t>
            </a:r>
          </a:p>
        </p:txBody>
      </p:sp>
      <p:sp>
        <p:nvSpPr>
          <p:cNvPr id="177162" name="Text Box 13"/>
          <p:cNvSpPr txBox="1">
            <a:spLocks noChangeArrowheads="1"/>
          </p:cNvSpPr>
          <p:nvPr/>
        </p:nvSpPr>
        <p:spPr bwMode="auto">
          <a:xfrm>
            <a:off x="1828800" y="3121025"/>
            <a:ext cx="260350" cy="457200"/>
          </a:xfrm>
          <a:prstGeom prst="rect">
            <a:avLst/>
          </a:prstGeom>
          <a:noFill/>
          <a:ln w="9525">
            <a:noFill/>
            <a:miter lim="800000"/>
            <a:headEnd/>
            <a:tailEnd/>
          </a:ln>
        </p:spPr>
        <p:txBody>
          <a:bodyPr wrap="none">
            <a:spAutoFit/>
          </a:bodyPr>
          <a:lstStyle/>
          <a:p>
            <a:pPr eaLnBrk="0" hangingPunct="0"/>
            <a:r>
              <a:rPr lang="en-US" altLang="en-US" dirty="0"/>
              <a:t> </a:t>
            </a:r>
          </a:p>
        </p:txBody>
      </p:sp>
      <p:sp>
        <p:nvSpPr>
          <p:cNvPr id="177163" name="Rectangle 14"/>
          <p:cNvSpPr>
            <a:spLocks noChangeArrowheads="1"/>
          </p:cNvSpPr>
          <p:nvPr/>
        </p:nvSpPr>
        <p:spPr bwMode="auto">
          <a:xfrm>
            <a:off x="304800" y="3124200"/>
            <a:ext cx="1708150" cy="457200"/>
          </a:xfrm>
          <a:prstGeom prst="rect">
            <a:avLst/>
          </a:prstGeom>
          <a:noFill/>
          <a:ln w="9525">
            <a:noFill/>
            <a:miter lim="800000"/>
            <a:headEnd/>
            <a:tailEnd/>
          </a:ln>
        </p:spPr>
        <p:txBody>
          <a:bodyPr wrap="none">
            <a:spAutoFit/>
          </a:bodyPr>
          <a:lstStyle/>
          <a:p>
            <a:pPr eaLnBrk="0" hangingPunct="0"/>
            <a:r>
              <a:rPr lang="en-US" altLang="en-US" dirty="0"/>
              <a:t>  Unexposed</a:t>
            </a:r>
          </a:p>
        </p:txBody>
      </p:sp>
      <p:sp>
        <p:nvSpPr>
          <p:cNvPr id="177164" name="Rectangle 15"/>
          <p:cNvSpPr>
            <a:spLocks noChangeArrowheads="1"/>
          </p:cNvSpPr>
          <p:nvPr/>
        </p:nvSpPr>
        <p:spPr bwMode="auto">
          <a:xfrm>
            <a:off x="5334000" y="2895600"/>
            <a:ext cx="1131888" cy="457200"/>
          </a:xfrm>
          <a:prstGeom prst="rect">
            <a:avLst/>
          </a:prstGeom>
          <a:noFill/>
          <a:ln w="9525">
            <a:noFill/>
            <a:miter lim="800000"/>
            <a:headEnd/>
            <a:tailEnd/>
          </a:ln>
        </p:spPr>
        <p:txBody>
          <a:bodyPr wrap="none">
            <a:spAutoFit/>
          </a:bodyPr>
          <a:lstStyle/>
          <a:p>
            <a:pPr eaLnBrk="0" hangingPunct="0"/>
            <a:r>
              <a:rPr lang="en-US" altLang="en-US" dirty="0"/>
              <a:t>Disease</a:t>
            </a:r>
          </a:p>
        </p:txBody>
      </p:sp>
      <p:sp>
        <p:nvSpPr>
          <p:cNvPr id="177165" name="Rectangle 16"/>
          <p:cNvSpPr>
            <a:spLocks noChangeArrowheads="1"/>
          </p:cNvSpPr>
          <p:nvPr/>
        </p:nvSpPr>
        <p:spPr bwMode="auto">
          <a:xfrm>
            <a:off x="7239000" y="1905000"/>
            <a:ext cx="641350" cy="641350"/>
          </a:xfrm>
          <a:prstGeom prst="rect">
            <a:avLst/>
          </a:prstGeom>
          <a:noFill/>
          <a:ln w="9525">
            <a:noFill/>
            <a:miter lim="800000"/>
            <a:headEnd/>
            <a:tailEnd/>
          </a:ln>
        </p:spPr>
        <p:txBody>
          <a:bodyPr wrap="none">
            <a:spAutoFit/>
          </a:bodyPr>
          <a:lstStyle/>
          <a:p>
            <a:pPr eaLnBrk="0" hangingPunct="0"/>
            <a:r>
              <a:rPr lang="en-US" altLang="en-US" sz="3600" dirty="0"/>
              <a:t>96</a:t>
            </a:r>
          </a:p>
        </p:txBody>
      </p:sp>
      <p:sp>
        <p:nvSpPr>
          <p:cNvPr id="177166" name="Rectangle 17"/>
          <p:cNvSpPr>
            <a:spLocks noChangeArrowheads="1"/>
          </p:cNvSpPr>
          <p:nvPr/>
        </p:nvSpPr>
        <p:spPr bwMode="auto">
          <a:xfrm>
            <a:off x="6781800" y="2819400"/>
            <a:ext cx="1512888" cy="457200"/>
          </a:xfrm>
          <a:prstGeom prst="rect">
            <a:avLst/>
          </a:prstGeom>
          <a:noFill/>
          <a:ln w="9525">
            <a:noFill/>
            <a:miter lim="800000"/>
            <a:headEnd/>
            <a:tailEnd/>
          </a:ln>
        </p:spPr>
        <p:txBody>
          <a:bodyPr wrap="none">
            <a:spAutoFit/>
          </a:bodyPr>
          <a:lstStyle/>
          <a:p>
            <a:pPr eaLnBrk="0" hangingPunct="0"/>
            <a:r>
              <a:rPr lang="en-US" altLang="en-US" dirty="0"/>
              <a:t>No disease</a:t>
            </a:r>
          </a:p>
        </p:txBody>
      </p:sp>
      <p:sp>
        <p:nvSpPr>
          <p:cNvPr id="177167" name="Rectangle 18"/>
          <p:cNvSpPr>
            <a:spLocks noChangeArrowheads="1"/>
          </p:cNvSpPr>
          <p:nvPr/>
        </p:nvSpPr>
        <p:spPr bwMode="auto">
          <a:xfrm>
            <a:off x="5181600" y="1295400"/>
            <a:ext cx="3124200" cy="28194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177168" name="Line 19"/>
          <p:cNvSpPr>
            <a:spLocks noChangeShapeType="1"/>
          </p:cNvSpPr>
          <p:nvPr/>
        </p:nvSpPr>
        <p:spPr bwMode="auto">
          <a:xfrm>
            <a:off x="1752600" y="2209800"/>
            <a:ext cx="3276600" cy="0"/>
          </a:xfrm>
          <a:prstGeom prst="line">
            <a:avLst/>
          </a:prstGeom>
          <a:noFill/>
          <a:ln w="9525">
            <a:solidFill>
              <a:schemeClr val="tx1"/>
            </a:solidFill>
            <a:round/>
            <a:headEnd/>
            <a:tailEnd type="triangle" w="med" len="med"/>
          </a:ln>
        </p:spPr>
        <p:txBody>
          <a:bodyPr wrap="none" anchor="ctr"/>
          <a:lstStyle/>
          <a:p>
            <a:endParaRPr lang="en-US" dirty="0"/>
          </a:p>
        </p:txBody>
      </p:sp>
      <p:sp>
        <p:nvSpPr>
          <p:cNvPr id="177169" name="Line 20"/>
          <p:cNvSpPr>
            <a:spLocks noChangeShapeType="1"/>
          </p:cNvSpPr>
          <p:nvPr/>
        </p:nvSpPr>
        <p:spPr bwMode="auto">
          <a:xfrm>
            <a:off x="2057400" y="3352800"/>
            <a:ext cx="3048000" cy="0"/>
          </a:xfrm>
          <a:prstGeom prst="line">
            <a:avLst/>
          </a:prstGeom>
          <a:noFill/>
          <a:ln w="9525">
            <a:solidFill>
              <a:schemeClr val="tx1"/>
            </a:solidFill>
            <a:round/>
            <a:headEnd/>
            <a:tailEnd type="triangle" w="med" len="med"/>
          </a:ln>
        </p:spPr>
        <p:txBody>
          <a:bodyPr wrap="none" anchor="ctr"/>
          <a:lstStyle/>
          <a:p>
            <a:endParaRPr lang="en-US" dirty="0"/>
          </a:p>
        </p:txBody>
      </p:sp>
      <p:sp>
        <p:nvSpPr>
          <p:cNvPr id="177170" name="Text Box 21"/>
          <p:cNvSpPr txBox="1">
            <a:spLocks noChangeArrowheads="1"/>
          </p:cNvSpPr>
          <p:nvPr/>
        </p:nvSpPr>
        <p:spPr bwMode="auto">
          <a:xfrm>
            <a:off x="2983410" y="2433935"/>
            <a:ext cx="1064715" cy="461665"/>
          </a:xfrm>
          <a:prstGeom prst="rect">
            <a:avLst/>
          </a:prstGeom>
          <a:noFill/>
          <a:ln w="9525">
            <a:noFill/>
            <a:miter lim="800000"/>
            <a:headEnd/>
            <a:tailEnd/>
          </a:ln>
        </p:spPr>
        <p:txBody>
          <a:bodyPr wrap="none">
            <a:spAutoFit/>
          </a:bodyPr>
          <a:lstStyle/>
          <a:p>
            <a:pPr eaLnBrk="0" hangingPunct="0"/>
            <a:r>
              <a:rPr lang="en-US" altLang="en-US" dirty="0" smtClean="0"/>
              <a:t>2 years</a:t>
            </a:r>
            <a:endParaRPr lang="en-US" altLang="en-US" dirty="0"/>
          </a:p>
        </p:txBody>
      </p:sp>
      <p:sp>
        <p:nvSpPr>
          <p:cNvPr id="177171" name="Text Box 22"/>
          <p:cNvSpPr txBox="1">
            <a:spLocks noChangeArrowheads="1"/>
          </p:cNvSpPr>
          <p:nvPr/>
        </p:nvSpPr>
        <p:spPr bwMode="auto">
          <a:xfrm>
            <a:off x="838200" y="4724400"/>
            <a:ext cx="5257800" cy="641350"/>
          </a:xfrm>
          <a:prstGeom prst="rect">
            <a:avLst/>
          </a:prstGeom>
          <a:noFill/>
          <a:ln w="9525">
            <a:noFill/>
            <a:miter lim="800000"/>
            <a:headEnd/>
            <a:tailEnd/>
          </a:ln>
        </p:spPr>
        <p:txBody>
          <a:bodyPr>
            <a:spAutoFit/>
          </a:bodyPr>
          <a:lstStyle/>
          <a:p>
            <a:pPr eaLnBrk="0" hangingPunct="0"/>
            <a:endParaRPr lang="en-US" altLang="en-US" sz="3600" dirty="0"/>
          </a:p>
        </p:txBody>
      </p:sp>
      <p:sp>
        <p:nvSpPr>
          <p:cNvPr id="177172" name="Text Box 23"/>
          <p:cNvSpPr txBox="1">
            <a:spLocks noChangeArrowheads="1"/>
          </p:cNvSpPr>
          <p:nvPr/>
        </p:nvSpPr>
        <p:spPr bwMode="auto">
          <a:xfrm>
            <a:off x="5486400" y="838200"/>
            <a:ext cx="895350" cy="457200"/>
          </a:xfrm>
          <a:prstGeom prst="rect">
            <a:avLst/>
          </a:prstGeom>
          <a:noFill/>
          <a:ln w="9525">
            <a:noFill/>
            <a:miter lim="800000"/>
            <a:headEnd/>
            <a:tailEnd/>
          </a:ln>
        </p:spPr>
        <p:txBody>
          <a:bodyPr wrap="none">
            <a:spAutoFit/>
          </a:bodyPr>
          <a:lstStyle/>
          <a:p>
            <a:pPr eaLnBrk="0" hangingPunct="0"/>
            <a:r>
              <a:rPr lang="en-US" altLang="en-US" dirty="0"/>
              <a:t>Cases</a:t>
            </a:r>
          </a:p>
        </p:txBody>
      </p:sp>
      <p:sp>
        <p:nvSpPr>
          <p:cNvPr id="177173" name="Text Box 24"/>
          <p:cNvSpPr txBox="1">
            <a:spLocks noChangeArrowheads="1"/>
          </p:cNvSpPr>
          <p:nvPr/>
        </p:nvSpPr>
        <p:spPr bwMode="auto">
          <a:xfrm>
            <a:off x="6934200" y="838200"/>
            <a:ext cx="1454150" cy="457200"/>
          </a:xfrm>
          <a:prstGeom prst="rect">
            <a:avLst/>
          </a:prstGeom>
          <a:noFill/>
          <a:ln w="9525">
            <a:noFill/>
            <a:miter lim="800000"/>
            <a:headEnd/>
            <a:tailEnd/>
          </a:ln>
        </p:spPr>
        <p:txBody>
          <a:bodyPr wrap="none">
            <a:spAutoFit/>
          </a:bodyPr>
          <a:lstStyle/>
          <a:p>
            <a:pPr eaLnBrk="0" hangingPunct="0"/>
            <a:r>
              <a:rPr lang="en-US" altLang="en-US" dirty="0"/>
              <a:t>Non-cases</a:t>
            </a:r>
          </a:p>
        </p:txBody>
      </p:sp>
      <p:sp>
        <p:nvSpPr>
          <p:cNvPr id="177174" name="Text Box 25"/>
          <p:cNvSpPr txBox="1">
            <a:spLocks noChangeArrowheads="1"/>
          </p:cNvSpPr>
          <p:nvPr/>
        </p:nvSpPr>
        <p:spPr bwMode="auto">
          <a:xfrm>
            <a:off x="1828800" y="5181600"/>
            <a:ext cx="184150" cy="457200"/>
          </a:xfrm>
          <a:prstGeom prst="rect">
            <a:avLst/>
          </a:prstGeom>
          <a:noFill/>
          <a:ln w="9525">
            <a:noFill/>
            <a:miter lim="800000"/>
            <a:headEnd/>
            <a:tailEnd/>
          </a:ln>
        </p:spPr>
        <p:txBody>
          <a:bodyPr wrap="none">
            <a:spAutoFit/>
          </a:bodyPr>
          <a:lstStyle/>
          <a:p>
            <a:pPr eaLnBrk="0" hangingPunct="0"/>
            <a:endParaRPr lang="en-US" altLang="en-US" dirty="0"/>
          </a:p>
        </p:txBody>
      </p:sp>
      <p:sp>
        <p:nvSpPr>
          <p:cNvPr id="177175" name="Text Box 26"/>
          <p:cNvSpPr txBox="1">
            <a:spLocks noChangeArrowheads="1"/>
          </p:cNvSpPr>
          <p:nvPr/>
        </p:nvSpPr>
        <p:spPr bwMode="auto">
          <a:xfrm>
            <a:off x="228600" y="5181600"/>
            <a:ext cx="8534400" cy="1938992"/>
          </a:xfrm>
          <a:prstGeom prst="rect">
            <a:avLst/>
          </a:prstGeom>
          <a:noFill/>
          <a:ln w="9525">
            <a:noFill/>
            <a:miter lim="800000"/>
            <a:headEnd/>
            <a:tailEnd/>
          </a:ln>
        </p:spPr>
        <p:txBody>
          <a:bodyPr>
            <a:spAutoFit/>
          </a:bodyPr>
          <a:lstStyle/>
          <a:p>
            <a:pPr eaLnBrk="0" hangingPunct="0"/>
            <a:r>
              <a:rPr lang="en-US" altLang="en-US" dirty="0"/>
              <a:t>A random sample from cells b </a:t>
            </a:r>
            <a:r>
              <a:rPr lang="en-US" altLang="en-US" dirty="0" smtClean="0"/>
              <a:t>(96) </a:t>
            </a:r>
            <a:r>
              <a:rPr lang="en-US" altLang="en-US" dirty="0"/>
              <a:t>and d (</a:t>
            </a:r>
            <a:r>
              <a:rPr lang="en-US" altLang="en-US" dirty="0" smtClean="0"/>
              <a:t>99) </a:t>
            </a:r>
            <a:r>
              <a:rPr lang="en-US" altLang="en-US" dirty="0"/>
              <a:t>will give a ratio equal to 96/99 and therefore an </a:t>
            </a:r>
            <a:r>
              <a:rPr lang="en-US" altLang="en-US" b="1" dirty="0"/>
              <a:t>OR = 4.13.  With this low incidence of disease, </a:t>
            </a:r>
            <a:r>
              <a:rPr lang="en-US" altLang="en-US" b="1" dirty="0" smtClean="0"/>
              <a:t>the odds ratio is close </a:t>
            </a:r>
            <a:r>
              <a:rPr lang="en-US" altLang="en-US" b="1" dirty="0"/>
              <a:t>approximation to true risk ratio = 4.0 </a:t>
            </a:r>
            <a:r>
              <a:rPr lang="en-US" altLang="en-US" dirty="0"/>
              <a:t>(but not an unbiased estimate).</a:t>
            </a:r>
          </a:p>
          <a:p>
            <a:pPr eaLnBrk="0" hangingPunct="0"/>
            <a:endParaRPr lang="en-US" altLang="en-US" dirty="0"/>
          </a:p>
        </p:txBody>
      </p:sp>
      <p:sp>
        <p:nvSpPr>
          <p:cNvPr id="177176" name="Text Box 27"/>
          <p:cNvSpPr txBox="1">
            <a:spLocks noChangeArrowheads="1"/>
          </p:cNvSpPr>
          <p:nvPr/>
        </p:nvSpPr>
        <p:spPr bwMode="auto">
          <a:xfrm>
            <a:off x="228600" y="4070350"/>
            <a:ext cx="6146800" cy="1187450"/>
          </a:xfrm>
          <a:prstGeom prst="rect">
            <a:avLst/>
          </a:prstGeom>
          <a:noFill/>
          <a:ln w="9525">
            <a:noFill/>
            <a:miter lim="800000"/>
            <a:headEnd/>
            <a:tailEnd/>
          </a:ln>
        </p:spPr>
        <p:txBody>
          <a:bodyPr wrap="none">
            <a:spAutoFit/>
          </a:bodyPr>
          <a:lstStyle/>
          <a:p>
            <a:pPr eaLnBrk="0" hangingPunct="0"/>
            <a:r>
              <a:rPr lang="en-US" altLang="en-US" dirty="0"/>
              <a:t>Using all prevalent non-cases in cohort would be</a:t>
            </a:r>
          </a:p>
          <a:p>
            <a:pPr eaLnBrk="0" hangingPunct="0"/>
            <a:r>
              <a:rPr lang="en-US" altLang="en-US" dirty="0"/>
              <a:t>              </a:t>
            </a:r>
            <a:r>
              <a:rPr lang="en-US" altLang="en-US" b="1" dirty="0"/>
              <a:t>OR = </a:t>
            </a:r>
            <a:r>
              <a:rPr lang="en-US" altLang="en-US" b="1" u="sng" dirty="0"/>
              <a:t>4/1</a:t>
            </a:r>
            <a:r>
              <a:rPr lang="en-US" altLang="en-US" b="1" dirty="0"/>
              <a:t>    = 4.13</a:t>
            </a:r>
          </a:p>
          <a:p>
            <a:pPr eaLnBrk="0" hangingPunct="0"/>
            <a:r>
              <a:rPr lang="en-US" altLang="en-US" b="1" dirty="0"/>
              <a:t>                      96/99</a:t>
            </a:r>
          </a:p>
        </p:txBody>
      </p:sp>
    </p:spTree>
    <p:extLst>
      <p:ext uri="{BB962C8B-B14F-4D97-AF65-F5344CB8AC3E}">
        <p14:creationId xmlns:p14="http://schemas.microsoft.com/office/powerpoint/2010/main" val="37303898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0371" name="TextBox 35"/>
          <p:cNvSpPr txBox="1">
            <a:spLocks noChangeArrowheads="1"/>
          </p:cNvSpPr>
          <p:nvPr/>
        </p:nvSpPr>
        <p:spPr bwMode="auto">
          <a:xfrm>
            <a:off x="3505200" y="1538287"/>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14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9050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1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935850" y="6155396"/>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3200400" y="1666591"/>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56347"/>
            <a:ext cx="9144000" cy="954107"/>
          </a:xfrm>
          <a:prstGeom prst="rect">
            <a:avLst/>
          </a:prstGeom>
          <a:noFill/>
          <a:ln w="9525">
            <a:noFill/>
            <a:miter lim="800000"/>
            <a:headEnd/>
            <a:tailEnd/>
          </a:ln>
        </p:spPr>
        <p:txBody>
          <a:bodyPr anchor="ctr">
            <a:spAutoFit/>
          </a:bodyPr>
          <a:lstStyle/>
          <a:p>
            <a:pPr algn="ctr" eaLnBrk="0" hangingPunct="0"/>
            <a:r>
              <a:rPr lang="en-US" sz="2800" b="1" dirty="0" smtClean="0"/>
              <a:t>Even if rare disease assumption holds, there are other problems with this design</a:t>
            </a:r>
            <a:endParaRPr lang="en-US" sz="2800" b="1" dirty="0"/>
          </a:p>
        </p:txBody>
      </p:sp>
      <p:sp>
        <p:nvSpPr>
          <p:cNvPr id="39" name="Rectangle 38"/>
          <p:cNvSpPr>
            <a:spLocks noChangeArrowheads="1"/>
          </p:cNvSpPr>
          <p:nvPr/>
        </p:nvSpPr>
        <p:spPr bwMode="auto">
          <a:xfrm>
            <a:off x="7346731"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2" name="TextBox 1"/>
          <p:cNvSpPr txBox="1"/>
          <p:nvPr/>
        </p:nvSpPr>
        <p:spPr>
          <a:xfrm>
            <a:off x="1600201" y="2596479"/>
            <a:ext cx="5486399" cy="3194721"/>
          </a:xfrm>
          <a:prstGeom prst="rect">
            <a:avLst/>
          </a:prstGeom>
          <a:solidFill>
            <a:schemeClr val="bg1"/>
          </a:solidFill>
        </p:spPr>
        <p:txBody>
          <a:bodyPr wrap="square" rtlCol="0">
            <a:spAutoFit/>
          </a:bodyPr>
          <a:lstStyle/>
          <a:p>
            <a:pPr marL="342900" indent="-342900" eaLnBrk="0" hangingPunct="0">
              <a:spcBef>
                <a:spcPct val="20000"/>
              </a:spcBef>
              <a:buFontTx/>
              <a:buChar char="•"/>
            </a:pPr>
            <a:r>
              <a:rPr lang="en-US" altLang="en-US" b="1" dirty="0" smtClean="0"/>
              <a:t>Over time, all participants are subject to drop-out and competing events</a:t>
            </a:r>
          </a:p>
          <a:p>
            <a:pPr marL="342900" indent="-342900" eaLnBrk="0" hangingPunct="0">
              <a:spcBef>
                <a:spcPct val="20000"/>
              </a:spcBef>
              <a:buFontTx/>
              <a:buChar char="•"/>
            </a:pPr>
            <a:r>
              <a:rPr lang="en-US" altLang="en-US" b="1" dirty="0" smtClean="0"/>
              <a:t>Non-cases who are left at the time controls are selected are “battle-tested” in that they have not dropped out or developed a competing event</a:t>
            </a:r>
          </a:p>
          <a:p>
            <a:pPr marL="342900" indent="-342900" eaLnBrk="0" hangingPunct="0">
              <a:spcBef>
                <a:spcPct val="20000"/>
              </a:spcBef>
              <a:buFontTx/>
              <a:buChar char="•"/>
            </a:pPr>
            <a:r>
              <a:rPr lang="en-US" altLang="en-US" b="1" dirty="0" smtClean="0"/>
              <a:t>Controls thus may not represent study base at time 0 (Result = bias)</a:t>
            </a:r>
            <a:endParaRPr lang="en-US" altLang="en-US" b="1" dirty="0"/>
          </a:p>
        </p:txBody>
      </p:sp>
      <p:sp>
        <p:nvSpPr>
          <p:cNvPr id="40" name="Oval 39"/>
          <p:cNvSpPr/>
          <p:nvPr/>
        </p:nvSpPr>
        <p:spPr>
          <a:xfrm>
            <a:off x="2957061" y="142945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4494999" y="16934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6524080" y="188791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4" name="Oval 43"/>
          <p:cNvSpPr/>
          <p:nvPr/>
        </p:nvSpPr>
        <p:spPr>
          <a:xfrm>
            <a:off x="5409399" y="18031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aphicFrame>
        <p:nvGraphicFramePr>
          <p:cNvPr id="46" name="Object 45"/>
          <p:cNvGraphicFramePr>
            <a:graphicFrameLocks noChangeAspect="1"/>
          </p:cNvGraphicFramePr>
          <p:nvPr>
            <p:extLst/>
          </p:nvPr>
        </p:nvGraphicFramePr>
        <p:xfrm>
          <a:off x="8164284" y="940676"/>
          <a:ext cx="546677" cy="1148022"/>
        </p:xfrm>
        <a:graphic>
          <a:graphicData uri="http://schemas.openxmlformats.org/presentationml/2006/ole">
            <mc:AlternateContent xmlns:mc="http://schemas.openxmlformats.org/markup-compatibility/2006">
              <mc:Choice xmlns:v="urn:schemas-microsoft-com:vml" Requires="v">
                <p:oleObj spid="_x0000_s115732" name="Equation" r:id="rId4" imgW="253800" imgH="533160" progId="Equation.3">
                  <p:embed/>
                </p:oleObj>
              </mc:Choice>
              <mc:Fallback>
                <p:oleObj name="Equation" r:id="rId4" imgW="253800" imgH="533160" progId="Equation.3">
                  <p:embed/>
                  <p:pic>
                    <p:nvPicPr>
                      <p:cNvPr id="0" name=""/>
                      <p:cNvPicPr/>
                      <p:nvPr/>
                    </p:nvPicPr>
                    <p:blipFill>
                      <a:blip r:embed="rId5"/>
                      <a:stretch>
                        <a:fillRect/>
                      </a:stretch>
                    </p:blipFill>
                    <p:spPr>
                      <a:xfrm>
                        <a:off x="8164284" y="940676"/>
                        <a:ext cx="546677" cy="1148022"/>
                      </a:xfrm>
                      <a:prstGeom prst="rect">
                        <a:avLst/>
                      </a:prstGeom>
                    </p:spPr>
                  </p:pic>
                </p:oleObj>
              </mc:Fallback>
            </mc:AlternateContent>
          </a:graphicData>
        </a:graphic>
      </p:graphicFrame>
      <p:cxnSp>
        <p:nvCxnSpPr>
          <p:cNvPr id="47" name="Straight Arrow Connector 46"/>
          <p:cNvCxnSpPr>
            <a:stCxn id="29" idx="3"/>
          </p:cNvCxnSpPr>
          <p:nvPr/>
        </p:nvCxnSpPr>
        <p:spPr bwMode="auto">
          <a:xfrm flipV="1">
            <a:off x="7772400" y="1406672"/>
            <a:ext cx="373591" cy="411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48" name="Object 47"/>
          <p:cNvGraphicFramePr>
            <a:graphicFrameLocks noChangeAspect="1"/>
          </p:cNvGraphicFramePr>
          <p:nvPr>
            <p:extLst/>
          </p:nvPr>
        </p:nvGraphicFramePr>
        <p:xfrm>
          <a:off x="8010470" y="4560953"/>
          <a:ext cx="1141413" cy="990600"/>
        </p:xfrm>
        <a:graphic>
          <a:graphicData uri="http://schemas.openxmlformats.org/presentationml/2006/ole">
            <mc:AlternateContent xmlns:mc="http://schemas.openxmlformats.org/markup-compatibility/2006">
              <mc:Choice xmlns:v="urn:schemas-microsoft-com:vml" Requires="v">
                <p:oleObj spid="_x0000_s115733" name="Equation" r:id="rId6" imgW="545760" imgH="431640" progId="Equation.3">
                  <p:embed/>
                </p:oleObj>
              </mc:Choice>
              <mc:Fallback>
                <p:oleObj name="Equation" r:id="rId6" imgW="545760" imgH="431640" progId="Equation.3">
                  <p:embed/>
                  <p:pic>
                    <p:nvPicPr>
                      <p:cNvPr id="0" name=""/>
                      <p:cNvPicPr>
                        <a:picLocks noChangeAspect="1" noChangeArrowheads="1"/>
                      </p:cNvPicPr>
                      <p:nvPr/>
                    </p:nvPicPr>
                    <p:blipFill>
                      <a:blip r:embed="rId7"/>
                      <a:srcRect/>
                      <a:stretch>
                        <a:fillRect/>
                      </a:stretch>
                    </p:blipFill>
                    <p:spPr bwMode="auto">
                      <a:xfrm>
                        <a:off x="8010470" y="4560953"/>
                        <a:ext cx="1141413" cy="990600"/>
                      </a:xfrm>
                      <a:prstGeom prst="rect">
                        <a:avLst/>
                      </a:prstGeom>
                      <a:noFill/>
                      <a:ln>
                        <a:noFill/>
                      </a:ln>
                      <a:effectLst/>
                      <a:extLst/>
                    </p:spPr>
                  </p:pic>
                </p:oleObj>
              </mc:Fallback>
            </mc:AlternateContent>
          </a:graphicData>
        </a:graphic>
      </p:graphicFrame>
      <p:cxnSp>
        <p:nvCxnSpPr>
          <p:cNvPr id="7" name="Elbow Connector 6"/>
          <p:cNvCxnSpPr/>
          <p:nvPr/>
        </p:nvCxnSpPr>
        <p:spPr bwMode="auto">
          <a:xfrm rot="16200000" flipH="1">
            <a:off x="7973552" y="3983301"/>
            <a:ext cx="750952" cy="404351"/>
          </a:xfrm>
          <a:prstGeom prst="bentConnector3">
            <a:avLst>
              <a:gd name="adj1" fmla="val -386"/>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856237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304800" y="-76200"/>
            <a:ext cx="8534400" cy="1143000"/>
          </a:xfrm>
        </p:spPr>
        <p:txBody>
          <a:bodyPr/>
          <a:lstStyle/>
          <a:p>
            <a:r>
              <a:rPr lang="en-US" altLang="en-US" sz="3200" b="1" dirty="0" smtClean="0"/>
              <a:t>What the OR in a case-control study estimates</a:t>
            </a:r>
          </a:p>
        </p:txBody>
      </p:sp>
      <p:sp>
        <p:nvSpPr>
          <p:cNvPr id="101378" name="Rectangle 3"/>
          <p:cNvSpPr>
            <a:spLocks noGrp="1" noChangeArrowheads="1"/>
          </p:cNvSpPr>
          <p:nvPr>
            <p:ph type="body" sz="half" idx="1"/>
          </p:nvPr>
        </p:nvSpPr>
        <p:spPr>
          <a:xfrm>
            <a:off x="762000" y="6858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nvPr>
        </p:nvGraphicFramePr>
        <p:xfrm>
          <a:off x="381000" y="1524000"/>
          <a:ext cx="8458200" cy="4873700"/>
        </p:xfrm>
        <a:graphic>
          <a:graphicData uri="http://schemas.openxmlformats.org/drawingml/2006/table">
            <a:tbl>
              <a:tblPr/>
              <a:tblGrid>
                <a:gridCol w="1295400">
                  <a:extLst>
                    <a:ext uri="{9D8B030D-6E8A-4147-A177-3AD203B41FA5}">
                      <a16:colId xmlns:a16="http://schemas.microsoft.com/office/drawing/2014/main" xmlns="" val="20000"/>
                    </a:ext>
                  </a:extLst>
                </a:gridCol>
                <a:gridCol w="4800600">
                  <a:extLst>
                    <a:ext uri="{9D8B030D-6E8A-4147-A177-3AD203B41FA5}">
                      <a16:colId xmlns:a16="http://schemas.microsoft.com/office/drawing/2014/main" xmlns="" val="20001"/>
                    </a:ext>
                  </a:extLst>
                </a:gridCol>
                <a:gridCol w="2362200">
                  <a:extLst>
                    <a:ext uri="{9D8B030D-6E8A-4147-A177-3AD203B41FA5}">
                      <a16:colId xmlns:a16="http://schemas.microsoft.com/office/drawing/2014/main" xmlns=""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(and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non-cases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hazard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 “traditional”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If disease incidence low:  Approximation of risk ratio</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2990134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ChangeArrowheads="1"/>
          </p:cNvSpPr>
          <p:nvPr>
            <p:ph type="title"/>
          </p:nvPr>
        </p:nvSpPr>
        <p:spPr>
          <a:xfrm>
            <a:off x="304800" y="-76200"/>
            <a:ext cx="8534400" cy="1143000"/>
          </a:xfrm>
        </p:spPr>
        <p:txBody>
          <a:bodyPr/>
          <a:lstStyle/>
          <a:p>
            <a:r>
              <a:rPr lang="en-US" altLang="en-US" sz="3200" b="1" dirty="0" smtClean="0"/>
              <a:t>Which regression model to use?</a:t>
            </a:r>
          </a:p>
        </p:txBody>
      </p:sp>
      <p:graphicFrame>
        <p:nvGraphicFramePr>
          <p:cNvPr id="244773" name="Group 37"/>
          <p:cNvGraphicFramePr>
            <a:graphicFrameLocks noGrp="1"/>
          </p:cNvGraphicFramePr>
          <p:nvPr>
            <p:ph sz="half" idx="2"/>
            <p:extLst/>
          </p:nvPr>
        </p:nvGraphicFramePr>
        <p:xfrm>
          <a:off x="228600" y="838200"/>
          <a:ext cx="8763000" cy="5727228"/>
        </p:xfrm>
        <a:graphic>
          <a:graphicData uri="http://schemas.openxmlformats.org/drawingml/2006/table">
            <a:tbl>
              <a:tblPr/>
              <a:tblGrid>
                <a:gridCol w="1219200">
                  <a:extLst>
                    <a:ext uri="{9D8B030D-6E8A-4147-A177-3AD203B41FA5}">
                      <a16:colId xmlns:a16="http://schemas.microsoft.com/office/drawing/2014/main" xmlns="" val="20000"/>
                    </a:ext>
                  </a:extLst>
                </a:gridCol>
                <a:gridCol w="4572000">
                  <a:extLst>
                    <a:ext uri="{9D8B030D-6E8A-4147-A177-3AD203B41FA5}">
                      <a16:colId xmlns:a16="http://schemas.microsoft.com/office/drawing/2014/main" xmlns="" val="20001"/>
                    </a:ext>
                  </a:extLst>
                </a:gridCol>
                <a:gridCol w="2971800">
                  <a:extLst>
                    <a:ext uri="{9D8B030D-6E8A-4147-A177-3AD203B41FA5}">
                      <a16:colId xmlns:a16="http://schemas.microsoft.com/office/drawing/2014/main" xmlns=""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Regression model</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For risk ratio: Logistic regression </a:t>
                      </a:r>
                      <a:r>
                        <a:rPr kumimoji="0" lang="en-US" sz="2000" b="0" i="0" u="none" strike="noStrike" cap="none" normalizeH="0" baseline="0" dirty="0" smtClean="0">
                          <a:ln>
                            <a:noFill/>
                          </a:ln>
                          <a:solidFill>
                            <a:schemeClr val="tx1"/>
                          </a:solidFill>
                          <a:effectLst/>
                          <a:latin typeface="Times New Roman" pitchFamily="18" charset="0"/>
                        </a:rPr>
                        <a:t>(if complete/equal follow-up)</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For hazard ratio: Proportional hazards (modified)</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non-cases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Conditional 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 “traditional”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736603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381000" y="-152400"/>
            <a:ext cx="8534400" cy="1143000"/>
          </a:xfrm>
        </p:spPr>
        <p:txBody>
          <a:bodyPr/>
          <a:lstStyle/>
          <a:p>
            <a:r>
              <a:rPr lang="en-US" altLang="en-US" sz="3200" b="1" dirty="0" smtClean="0"/>
              <a:t>What can we estimate in a case-control study?</a:t>
            </a:r>
          </a:p>
        </p:txBody>
      </p:sp>
      <p:graphicFrame>
        <p:nvGraphicFramePr>
          <p:cNvPr id="276483" name="Group 3"/>
          <p:cNvGraphicFramePr>
            <a:graphicFrameLocks noGrp="1"/>
          </p:cNvGraphicFramePr>
          <p:nvPr>
            <p:ph idx="1"/>
          </p:nvPr>
        </p:nvGraphicFramePr>
        <p:xfrm>
          <a:off x="609600" y="2667000"/>
          <a:ext cx="4953000" cy="3124200"/>
        </p:xfrm>
        <a:graphic>
          <a:graphicData uri="http://schemas.openxmlformats.org/drawingml/2006/table">
            <a:tbl>
              <a:tblPr/>
              <a:tblGrid>
                <a:gridCol w="22098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tblGrid>
              <a:tr h="1066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Fracture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fracture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TZD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3530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3728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30744" name="Text Box 25"/>
          <p:cNvSpPr txBox="1">
            <a:spLocks noChangeArrowheads="1"/>
          </p:cNvSpPr>
          <p:nvPr/>
        </p:nvSpPr>
        <p:spPr bwMode="auto">
          <a:xfrm>
            <a:off x="4191000" y="6202680"/>
            <a:ext cx="4724400" cy="457200"/>
          </a:xfrm>
          <a:prstGeom prst="rect">
            <a:avLst/>
          </a:prstGeom>
          <a:noFill/>
          <a:ln w="9525">
            <a:noFill/>
            <a:miter lim="800000"/>
            <a:headEnd/>
            <a:tailEnd/>
          </a:ln>
        </p:spPr>
        <p:txBody>
          <a:bodyPr>
            <a:spAutoFit/>
          </a:bodyPr>
          <a:lstStyle/>
          <a:p>
            <a:pPr eaLnBrk="0" hangingPunct="0">
              <a:spcBef>
                <a:spcPct val="50000"/>
              </a:spcBef>
            </a:pPr>
            <a:r>
              <a:rPr lang="en-US" altLang="en-US" dirty="0"/>
              <a:t>Meier et al. </a:t>
            </a:r>
            <a:r>
              <a:rPr lang="en-US" altLang="en-US" i="1" dirty="0"/>
              <a:t>Arch Intern Med </a:t>
            </a:r>
            <a:r>
              <a:rPr lang="en-US" altLang="en-US" dirty="0"/>
              <a:t>2008</a:t>
            </a:r>
          </a:p>
        </p:txBody>
      </p:sp>
      <p:sp>
        <p:nvSpPr>
          <p:cNvPr id="30745" name="Text Box 26"/>
          <p:cNvSpPr txBox="1">
            <a:spLocks noChangeArrowheads="1"/>
          </p:cNvSpPr>
          <p:nvPr/>
        </p:nvSpPr>
        <p:spPr bwMode="auto">
          <a:xfrm>
            <a:off x="304800" y="838200"/>
            <a:ext cx="8610600" cy="519113"/>
          </a:xfrm>
          <a:prstGeom prst="rect">
            <a:avLst/>
          </a:prstGeom>
          <a:noFill/>
          <a:ln w="9525">
            <a:noFill/>
            <a:miter lim="800000"/>
            <a:headEnd/>
            <a:tailEnd/>
          </a:ln>
        </p:spPr>
        <p:txBody>
          <a:bodyPr>
            <a:spAutoFit/>
          </a:bodyPr>
          <a:lstStyle/>
          <a:p>
            <a:pPr eaLnBrk="0" hangingPunct="0">
              <a:spcBef>
                <a:spcPct val="50000"/>
              </a:spcBef>
            </a:pPr>
            <a:r>
              <a:rPr lang="en-US" altLang="en-US" sz="2800" dirty="0"/>
              <a:t>Case-control study of TZD use &amp; fracture in diabetes  </a:t>
            </a:r>
          </a:p>
        </p:txBody>
      </p:sp>
      <p:sp>
        <p:nvSpPr>
          <p:cNvPr id="30746" name="Text Box 27"/>
          <p:cNvSpPr txBox="1">
            <a:spLocks noChangeArrowheads="1"/>
          </p:cNvSpPr>
          <p:nvPr/>
        </p:nvSpPr>
        <p:spPr bwMode="auto">
          <a:xfrm>
            <a:off x="5715000" y="1612880"/>
            <a:ext cx="2971800" cy="4339650"/>
          </a:xfrm>
          <a:prstGeom prst="rect">
            <a:avLst/>
          </a:prstGeom>
          <a:noFill/>
          <a:ln w="9525">
            <a:noFill/>
            <a:miter lim="800000"/>
            <a:headEnd/>
            <a:tailEnd/>
          </a:ln>
        </p:spPr>
        <p:txBody>
          <a:bodyPr>
            <a:spAutoFit/>
          </a:bodyPr>
          <a:lstStyle/>
          <a:p>
            <a:pPr eaLnBrk="0" hangingPunct="0">
              <a:spcBef>
                <a:spcPct val="50000"/>
              </a:spcBef>
            </a:pPr>
            <a:r>
              <a:rPr lang="en-US" altLang="en-US" dirty="0"/>
              <a:t>If we try to estimate </a:t>
            </a:r>
            <a:r>
              <a:rPr lang="en-US" altLang="en-US" dirty="0" smtClean="0"/>
              <a:t>probability or </a:t>
            </a:r>
            <a:r>
              <a:rPr lang="en-US" altLang="en-US" dirty="0"/>
              <a:t>odds of fracture in either exposure group, the result is nonsense. It depends on whether the study selected 4 controls per case, or 2 controls per case, etc</a:t>
            </a:r>
            <a:r>
              <a:rPr lang="en-US" altLang="en-US" dirty="0" smtClean="0"/>
              <a:t>.</a:t>
            </a:r>
          </a:p>
          <a:p>
            <a:pPr eaLnBrk="0" hangingPunct="0">
              <a:spcBef>
                <a:spcPct val="50000"/>
              </a:spcBef>
            </a:pPr>
            <a:r>
              <a:rPr lang="en-US" altLang="en-US" dirty="0" smtClean="0"/>
              <a:t>We can, however, work down the table.</a:t>
            </a:r>
            <a:endParaRPr lang="en-US" altLang="en-US" dirty="0"/>
          </a:p>
        </p:txBody>
      </p:sp>
      <p:sp>
        <p:nvSpPr>
          <p:cNvPr id="276508" name="Line 28"/>
          <p:cNvSpPr>
            <a:spLocks noChangeShapeType="1"/>
          </p:cNvSpPr>
          <p:nvPr/>
        </p:nvSpPr>
        <p:spPr bwMode="auto">
          <a:xfrm>
            <a:off x="1981200" y="4267200"/>
            <a:ext cx="3276600" cy="0"/>
          </a:xfrm>
          <a:prstGeom prst="line">
            <a:avLst/>
          </a:prstGeom>
          <a:noFill/>
          <a:ln w="76200">
            <a:solidFill>
              <a:srgbClr val="FF0000"/>
            </a:solidFill>
            <a:round/>
            <a:headEnd/>
            <a:tailEnd type="triangle" w="med" len="med"/>
          </a:ln>
        </p:spPr>
        <p:txBody>
          <a:bodyPr/>
          <a:lstStyle/>
          <a:p>
            <a:endParaRPr lang="en-US" dirty="0"/>
          </a:p>
        </p:txBody>
      </p:sp>
      <p:sp>
        <p:nvSpPr>
          <p:cNvPr id="276509" name="Line 29"/>
          <p:cNvSpPr>
            <a:spLocks noChangeShapeType="1"/>
          </p:cNvSpPr>
          <p:nvPr/>
        </p:nvSpPr>
        <p:spPr bwMode="auto">
          <a:xfrm>
            <a:off x="1981200" y="4953000"/>
            <a:ext cx="3276600" cy="0"/>
          </a:xfrm>
          <a:prstGeom prst="line">
            <a:avLst/>
          </a:prstGeom>
          <a:noFill/>
          <a:ln w="76200">
            <a:solidFill>
              <a:srgbClr val="FF0000"/>
            </a:solidFill>
            <a:round/>
            <a:headEnd/>
            <a:tailEnd type="triangle" w="med" len="med"/>
          </a:ln>
        </p:spPr>
        <p:txBody>
          <a:bodyPr/>
          <a:lstStyle/>
          <a:p>
            <a:endParaRPr lang="en-US" dirty="0"/>
          </a:p>
        </p:txBody>
      </p:sp>
      <p:sp>
        <p:nvSpPr>
          <p:cNvPr id="276510" name="Text Box 30"/>
          <p:cNvSpPr txBox="1">
            <a:spLocks noChangeArrowheads="1"/>
          </p:cNvSpPr>
          <p:nvPr/>
        </p:nvSpPr>
        <p:spPr bwMode="auto">
          <a:xfrm>
            <a:off x="2895600" y="3838575"/>
            <a:ext cx="838200" cy="823913"/>
          </a:xfrm>
          <a:prstGeom prst="rect">
            <a:avLst/>
          </a:prstGeom>
          <a:noFill/>
          <a:ln w="9525">
            <a:noFill/>
            <a:miter lim="800000"/>
            <a:headEnd/>
            <a:tailEnd/>
          </a:ln>
        </p:spPr>
        <p:txBody>
          <a:bodyPr>
            <a:spAutoFit/>
          </a:bodyPr>
          <a:lstStyle/>
          <a:p>
            <a:pPr eaLnBrk="0" hangingPunct="0">
              <a:spcBef>
                <a:spcPct val="50000"/>
              </a:spcBef>
            </a:pPr>
            <a:r>
              <a:rPr lang="en-US" altLang="en-US" sz="4800" b="1" dirty="0">
                <a:solidFill>
                  <a:srgbClr val="FF0000"/>
                </a:solidFill>
                <a:latin typeface="Arial" charset="0"/>
              </a:rPr>
              <a:t>X</a:t>
            </a:r>
          </a:p>
        </p:txBody>
      </p:sp>
      <p:sp>
        <p:nvSpPr>
          <p:cNvPr id="276511" name="Text Box 31"/>
          <p:cNvSpPr txBox="1">
            <a:spLocks noChangeArrowheads="1"/>
          </p:cNvSpPr>
          <p:nvPr/>
        </p:nvSpPr>
        <p:spPr bwMode="auto">
          <a:xfrm>
            <a:off x="2895600" y="4586288"/>
            <a:ext cx="838200" cy="823912"/>
          </a:xfrm>
          <a:prstGeom prst="rect">
            <a:avLst/>
          </a:prstGeom>
          <a:noFill/>
          <a:ln w="9525">
            <a:noFill/>
            <a:miter lim="800000"/>
            <a:headEnd/>
            <a:tailEnd/>
          </a:ln>
        </p:spPr>
        <p:txBody>
          <a:bodyPr>
            <a:spAutoFit/>
          </a:bodyPr>
          <a:lstStyle/>
          <a:p>
            <a:pPr eaLnBrk="0" hangingPunct="0">
              <a:spcBef>
                <a:spcPct val="50000"/>
              </a:spcBef>
            </a:pPr>
            <a:r>
              <a:rPr lang="en-US" altLang="en-US" sz="4800" b="1" dirty="0">
                <a:solidFill>
                  <a:srgbClr val="FF0000"/>
                </a:solidFill>
                <a:latin typeface="Arial" charset="0"/>
              </a:rPr>
              <a:t>X</a:t>
            </a:r>
          </a:p>
        </p:txBody>
      </p:sp>
      <p:sp>
        <p:nvSpPr>
          <p:cNvPr id="276512" name="Line 32"/>
          <p:cNvSpPr>
            <a:spLocks noChangeShapeType="1"/>
          </p:cNvSpPr>
          <p:nvPr/>
        </p:nvSpPr>
        <p:spPr bwMode="auto">
          <a:xfrm>
            <a:off x="3200400" y="3505200"/>
            <a:ext cx="0" cy="2057400"/>
          </a:xfrm>
          <a:prstGeom prst="line">
            <a:avLst/>
          </a:prstGeom>
          <a:noFill/>
          <a:ln w="76200">
            <a:solidFill>
              <a:srgbClr val="008000"/>
            </a:solidFill>
            <a:round/>
            <a:headEnd/>
            <a:tailEnd type="triangle" w="med" len="med"/>
          </a:ln>
        </p:spPr>
        <p:txBody>
          <a:bodyPr/>
          <a:lstStyle/>
          <a:p>
            <a:endParaRPr lang="en-US" dirty="0"/>
          </a:p>
        </p:txBody>
      </p:sp>
      <p:sp>
        <p:nvSpPr>
          <p:cNvPr id="276513" name="Line 33"/>
          <p:cNvSpPr>
            <a:spLocks noChangeShapeType="1"/>
          </p:cNvSpPr>
          <p:nvPr/>
        </p:nvSpPr>
        <p:spPr bwMode="auto">
          <a:xfrm>
            <a:off x="4495800" y="3505200"/>
            <a:ext cx="0" cy="2057400"/>
          </a:xfrm>
          <a:prstGeom prst="line">
            <a:avLst/>
          </a:prstGeom>
          <a:noFill/>
          <a:ln w="76200">
            <a:solidFill>
              <a:srgbClr val="008000"/>
            </a:solidFill>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0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grpId="1" nodeType="clickEffect">
                                  <p:stCondLst>
                                    <p:cond delay="0"/>
                                  </p:stCondLst>
                                  <p:childTnLst>
                                    <p:animEffect transition="out" filter="blinds(horizontal)">
                                      <p:cBhvr>
                                        <p:cTn id="18" dur="500"/>
                                        <p:tgtEl>
                                          <p:spTgt spid="276508"/>
                                        </p:tgtEl>
                                      </p:cBhvr>
                                    </p:animEffect>
                                    <p:set>
                                      <p:cBhvr>
                                        <p:cTn id="19" dur="1" fill="hold">
                                          <p:stCondLst>
                                            <p:cond delay="499"/>
                                          </p:stCondLst>
                                        </p:cTn>
                                        <p:tgtEl>
                                          <p:spTgt spid="276508"/>
                                        </p:tgtEl>
                                        <p:attrNameLst>
                                          <p:attrName>style.visibility</p:attrName>
                                        </p:attrNameLst>
                                      </p:cBhvr>
                                      <p:to>
                                        <p:strVal val="hidden"/>
                                      </p:to>
                                    </p:set>
                                  </p:childTnLst>
                                </p:cTn>
                              </p:par>
                              <p:par>
                                <p:cTn id="20" presetID="3" presetClass="exit" presetSubtype="10" fill="hold" grpId="1" nodeType="withEffect">
                                  <p:stCondLst>
                                    <p:cond delay="0"/>
                                  </p:stCondLst>
                                  <p:childTnLst>
                                    <p:animEffect transition="out" filter="blinds(horizontal)">
                                      <p:cBhvr>
                                        <p:cTn id="21" dur="500"/>
                                        <p:tgtEl>
                                          <p:spTgt spid="276510"/>
                                        </p:tgtEl>
                                      </p:cBhvr>
                                    </p:animEffect>
                                    <p:set>
                                      <p:cBhvr>
                                        <p:cTn id="22" dur="1" fill="hold">
                                          <p:stCondLst>
                                            <p:cond delay="499"/>
                                          </p:stCondLst>
                                        </p:cTn>
                                        <p:tgtEl>
                                          <p:spTgt spid="276510"/>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276511"/>
                                        </p:tgtEl>
                                      </p:cBhvr>
                                    </p:animEffect>
                                    <p:set>
                                      <p:cBhvr>
                                        <p:cTn id="25" dur="1" fill="hold">
                                          <p:stCondLst>
                                            <p:cond delay="499"/>
                                          </p:stCondLst>
                                        </p:cTn>
                                        <p:tgtEl>
                                          <p:spTgt spid="276511"/>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276509"/>
                                        </p:tgtEl>
                                      </p:cBhvr>
                                    </p:animEffect>
                                    <p:set>
                                      <p:cBhvr>
                                        <p:cTn id="28" dur="1" fill="hold">
                                          <p:stCondLst>
                                            <p:cond delay="499"/>
                                          </p:stCondLst>
                                        </p:cTn>
                                        <p:tgtEl>
                                          <p:spTgt spid="27650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76512"/>
                                        </p:tgtEl>
                                        <p:attrNameLst>
                                          <p:attrName>style.visibility</p:attrName>
                                        </p:attrNameLst>
                                      </p:cBhvr>
                                      <p:to>
                                        <p:strVal val="visible"/>
                                      </p:to>
                                    </p:set>
                                    <p:animEffect transition="in" filter="blinds(horizontal)">
                                      <p:cBhvr>
                                        <p:cTn id="33" dur="500"/>
                                        <p:tgtEl>
                                          <p:spTgt spid="27651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76513"/>
                                        </p:tgtEl>
                                        <p:attrNameLst>
                                          <p:attrName>style.visibility</p:attrName>
                                        </p:attrNameLst>
                                      </p:cBhvr>
                                      <p:to>
                                        <p:strVal val="visible"/>
                                      </p:to>
                                    </p:set>
                                    <p:animEffect transition="in" filter="blinds(horizontal)">
                                      <p:cBhvr>
                                        <p:cTn id="36" dur="500"/>
                                        <p:tgtEl>
                                          <p:spTgt spid="276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8" grpId="0" animBg="1"/>
      <p:bldP spid="276508" grpId="1" animBg="1"/>
      <p:bldP spid="276509" grpId="0" animBg="1"/>
      <p:bldP spid="276509" grpId="1" animBg="1"/>
      <p:bldP spid="276510" grpId="0"/>
      <p:bldP spid="276510" grpId="1"/>
      <p:bldP spid="276511" grpId="0"/>
      <p:bldP spid="276511" grpId="1"/>
      <p:bldP spid="276512" grpId="0" animBg="1"/>
      <p:bldP spid="2765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04800" y="-228600"/>
            <a:ext cx="8534400" cy="1143000"/>
          </a:xfrm>
        </p:spPr>
        <p:txBody>
          <a:bodyPr/>
          <a:lstStyle/>
          <a:p>
            <a:r>
              <a:rPr lang="en-US" altLang="en-US" sz="3200" b="1" dirty="0" smtClean="0"/>
              <a:t>What the OR in a case-control study estimates</a:t>
            </a:r>
          </a:p>
        </p:txBody>
      </p:sp>
      <p:sp>
        <p:nvSpPr>
          <p:cNvPr id="49154" name="Rectangle 3"/>
          <p:cNvSpPr>
            <a:spLocks noGrp="1" noChangeArrowheads="1"/>
          </p:cNvSpPr>
          <p:nvPr>
            <p:ph type="body" sz="half" idx="1"/>
          </p:nvPr>
        </p:nvSpPr>
        <p:spPr>
          <a:xfrm>
            <a:off x="762000" y="457200"/>
            <a:ext cx="7848600"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nvPr>
        </p:nvGraphicFramePr>
        <p:xfrm>
          <a:off x="381000" y="1052195"/>
          <a:ext cx="8458201" cy="5272353"/>
        </p:xfrm>
        <a:graphic>
          <a:graphicData uri="http://schemas.openxmlformats.org/drawingml/2006/table">
            <a:tbl>
              <a:tblPr/>
              <a:tblGrid>
                <a:gridCol w="10668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gridCol w="2438401">
                  <a:extLst>
                    <a:ext uri="{9D8B030D-6E8A-4147-A177-3AD203B41FA5}">
                      <a16:colId xmlns:a16="http://schemas.microsoft.com/office/drawing/2014/main" xmlns="" val="20003"/>
                    </a:ext>
                  </a:extLst>
                </a:gridCol>
              </a:tblGrid>
              <a:tr h="624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Assumptions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Interpretation of OR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814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7062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midpoint of study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Exposure prevalence is at steady state or changing linearly over time; and hazard ratio is constant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smtClean="0">
                        <a:ln>
                          <a:noFill/>
                        </a:ln>
                        <a:solidFill>
                          <a:schemeClr val="tx1"/>
                        </a:solidFill>
                        <a:effectLst/>
                        <a:latin typeface="Times New Roman" pitchFamily="18" charset="0"/>
                      </a:endParaRP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any point, including after all cases identified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 Exposure prevalence is at steady state; and hazard ratio constant</a:t>
                      </a:r>
                    </a:p>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b) Neither exposure nor hazard ratio constant</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 </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Hard to interpret odds ratio</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4946319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04800" y="-228600"/>
            <a:ext cx="8534400" cy="1143000"/>
          </a:xfrm>
        </p:spPr>
        <p:txBody>
          <a:bodyPr/>
          <a:lstStyle/>
          <a:p>
            <a:pPr>
              <a:defRPr/>
            </a:pPr>
            <a:r>
              <a:rPr lang="en-US" altLang="en-US" sz="3200" b="1" dirty="0"/>
              <a:t>Which regression model to use</a:t>
            </a:r>
            <a:r>
              <a:rPr lang="en-US" altLang="en-US" sz="3200" b="1" dirty="0" smtClean="0"/>
              <a:t>?</a:t>
            </a:r>
            <a:endParaRPr lang="en-US" altLang="en-US" sz="3200" b="1" dirty="0"/>
          </a:p>
        </p:txBody>
      </p:sp>
      <p:graphicFrame>
        <p:nvGraphicFramePr>
          <p:cNvPr id="244773" name="Group 37"/>
          <p:cNvGraphicFramePr>
            <a:graphicFrameLocks noGrp="1"/>
          </p:cNvGraphicFramePr>
          <p:nvPr>
            <p:ph sz="half" idx="2"/>
            <p:extLst/>
          </p:nvPr>
        </p:nvGraphicFramePr>
        <p:xfrm>
          <a:off x="381000" y="914400"/>
          <a:ext cx="8458201" cy="5272353"/>
        </p:xfrm>
        <a:graphic>
          <a:graphicData uri="http://schemas.openxmlformats.org/drawingml/2006/table">
            <a:tbl>
              <a:tblPr/>
              <a:tblGrid>
                <a:gridCol w="10668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gridCol w="2438401">
                  <a:extLst>
                    <a:ext uri="{9D8B030D-6E8A-4147-A177-3AD203B41FA5}">
                      <a16:colId xmlns:a16="http://schemas.microsoft.com/office/drawing/2014/main" xmlns="" val="20003"/>
                    </a:ext>
                  </a:extLst>
                </a:gridCol>
              </a:tblGrid>
              <a:tr h="624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Type of Cohort</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Control Sampling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Assumptions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Regression Model</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814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Dynamic</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“incidence density”</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None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Conditional 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7062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midpoint of study period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Exposure prevalence is at steady state or changing linearly over time; and hazard ratio is constant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Logistic regression</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any point, including after all cases identified</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 Exposure prevalence is at steady state; and hazard ratio constant</a:t>
                      </a:r>
                    </a:p>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b) Neither exposure nor hazard ratio constant</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Logistic regression</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5944796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0" y="-152400"/>
            <a:ext cx="8991600" cy="1143000"/>
          </a:xfrm>
        </p:spPr>
        <p:txBody>
          <a:bodyPr/>
          <a:lstStyle/>
          <a:p>
            <a:r>
              <a:rPr lang="en-US" altLang="en-US" sz="2800" b="1" dirty="0" smtClean="0"/>
              <a:t>Statistical penalties for sampling the study base</a:t>
            </a:r>
          </a:p>
        </p:txBody>
      </p:sp>
      <p:sp>
        <p:nvSpPr>
          <p:cNvPr id="193538" name="Rectangle 3"/>
          <p:cNvSpPr>
            <a:spLocks noGrp="1" noChangeArrowheads="1"/>
          </p:cNvSpPr>
          <p:nvPr>
            <p:ph type="body" idx="1"/>
          </p:nvPr>
        </p:nvSpPr>
        <p:spPr>
          <a:xfrm>
            <a:off x="152400" y="914400"/>
            <a:ext cx="8839200" cy="4800600"/>
          </a:xfrm>
        </p:spPr>
        <p:txBody>
          <a:bodyPr/>
          <a:lstStyle/>
          <a:p>
            <a:r>
              <a:rPr lang="en-US" altLang="en-US" sz="2800" dirty="0" smtClean="0"/>
              <a:t>Case-control design obtains a sample of the cohort denominator rather than entire denominator</a:t>
            </a:r>
          </a:p>
          <a:p>
            <a:endParaRPr lang="en-US" altLang="en-US" sz="1000" dirty="0" smtClean="0"/>
          </a:p>
          <a:p>
            <a:r>
              <a:rPr lang="en-US" altLang="en-US" sz="2800" dirty="0" smtClean="0"/>
              <a:t>Using a sample introduces some sampling error compared to analysis using entire cohort.  Manifestations are:</a:t>
            </a:r>
          </a:p>
          <a:p>
            <a:endParaRPr lang="en-US" altLang="en-US" sz="400" dirty="0" smtClean="0"/>
          </a:p>
          <a:p>
            <a:pPr lvl="1"/>
            <a:r>
              <a:rPr lang="en-US" altLang="en-US" sz="2400" dirty="0" smtClean="0"/>
              <a:t>Reduces precision of the risk ratio, hazard ratio or odds ratio estimate (</a:t>
            </a:r>
            <a:r>
              <a:rPr lang="en-US" altLang="en-US" sz="2400" dirty="0"/>
              <a:t>i.e. </a:t>
            </a:r>
            <a:r>
              <a:rPr lang="en-US" altLang="en-US" sz="2400" dirty="0" smtClean="0"/>
              <a:t>increases </a:t>
            </a:r>
            <a:r>
              <a:rPr lang="en-US" altLang="en-US" sz="2400" dirty="0"/>
              <a:t>standard error and CIs</a:t>
            </a:r>
            <a:r>
              <a:rPr lang="en-US" altLang="en-US" sz="2400" dirty="0" smtClean="0"/>
              <a:t>) compared to analysis of whole cohort</a:t>
            </a:r>
          </a:p>
          <a:p>
            <a:pPr lvl="1"/>
            <a:r>
              <a:rPr lang="en-US" altLang="en-US" sz="2400" dirty="0" smtClean="0"/>
              <a:t>Point estimate from case-control design will rarely be exactly equal to the analysis of whole underlying cohort	</a:t>
            </a:r>
          </a:p>
          <a:p>
            <a:pPr lvl="2"/>
            <a:r>
              <a:rPr lang="en-US" altLang="en-US" sz="2000" dirty="0" smtClean="0"/>
              <a:t>The difference is from sampling error; typically the estimates are close</a:t>
            </a:r>
          </a:p>
          <a:p>
            <a:pPr lvl="2"/>
            <a:endParaRPr lang="en-US" altLang="en-US" sz="800" dirty="0" smtClean="0"/>
          </a:p>
          <a:p>
            <a:r>
              <a:rPr lang="en-US" altLang="en-US" sz="2800" dirty="0" smtClean="0"/>
              <a:t>Loss of precision offset by large reductions in cost and time of study  </a:t>
            </a:r>
          </a:p>
        </p:txBody>
      </p:sp>
    </p:spTree>
    <p:extLst>
      <p:ext uri="{BB962C8B-B14F-4D97-AF65-F5344CB8AC3E}">
        <p14:creationId xmlns:p14="http://schemas.microsoft.com/office/powerpoint/2010/main" val="27503328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1162" t="-1" b="14762"/>
          <a:stretch/>
        </p:blipFill>
        <p:spPr>
          <a:xfrm>
            <a:off x="30480" y="1135856"/>
            <a:ext cx="8580492" cy="4662487"/>
          </a:xfrm>
        </p:spPr>
      </p:pic>
      <p:sp>
        <p:nvSpPr>
          <p:cNvPr id="7" name="Text Box 6"/>
          <p:cNvSpPr txBox="1">
            <a:spLocks noChangeArrowheads="1"/>
          </p:cNvSpPr>
          <p:nvPr/>
        </p:nvSpPr>
        <p:spPr bwMode="auto">
          <a:xfrm>
            <a:off x="533400" y="381000"/>
            <a:ext cx="8229600" cy="641350"/>
          </a:xfrm>
          <a:prstGeom prst="rect">
            <a:avLst/>
          </a:prstGeom>
          <a:noFill/>
          <a:ln w="9525">
            <a:noFill/>
            <a:miter lim="800000"/>
            <a:headEnd/>
            <a:tailEnd/>
          </a:ln>
        </p:spPr>
        <p:txBody>
          <a:bodyPr>
            <a:spAutoFit/>
          </a:bodyPr>
          <a:lstStyle/>
          <a:p>
            <a:pPr algn="ctr" eaLnBrk="0" hangingPunct="0">
              <a:spcBef>
                <a:spcPct val="50000"/>
              </a:spcBef>
            </a:pPr>
            <a:r>
              <a:rPr lang="en-US" altLang="en-US" sz="3600" b="1" dirty="0"/>
              <a:t>How many controls per case?</a:t>
            </a:r>
          </a:p>
        </p:txBody>
      </p:sp>
      <p:sp>
        <p:nvSpPr>
          <p:cNvPr id="9" name="TextBox 8"/>
          <p:cNvSpPr txBox="1"/>
          <p:nvPr/>
        </p:nvSpPr>
        <p:spPr>
          <a:xfrm>
            <a:off x="4113224" y="2345204"/>
            <a:ext cx="2895600" cy="1938992"/>
          </a:xfrm>
          <a:prstGeom prst="rect">
            <a:avLst/>
          </a:prstGeom>
          <a:noFill/>
        </p:spPr>
        <p:txBody>
          <a:bodyPr wrap="square" rtlCol="0">
            <a:spAutoFit/>
          </a:bodyPr>
          <a:lstStyle/>
          <a:p>
            <a:r>
              <a:rPr lang="en-US" dirty="0" smtClean="0"/>
              <a:t>Biggest gain from 1 to 2 controls.  In general, &gt;4 controls per case not cost effective.</a:t>
            </a:r>
            <a:endParaRPr lang="en-US" dirty="0"/>
          </a:p>
        </p:txBody>
      </p:sp>
      <p:sp>
        <p:nvSpPr>
          <p:cNvPr id="10" name="TextBox 9"/>
          <p:cNvSpPr txBox="1"/>
          <p:nvPr/>
        </p:nvSpPr>
        <p:spPr>
          <a:xfrm>
            <a:off x="1577712" y="5798343"/>
            <a:ext cx="7033260" cy="830997"/>
          </a:xfrm>
          <a:prstGeom prst="rect">
            <a:avLst/>
          </a:prstGeom>
          <a:noFill/>
        </p:spPr>
        <p:txBody>
          <a:bodyPr wrap="square" rtlCol="0">
            <a:spAutoFit/>
          </a:bodyPr>
          <a:lstStyle/>
          <a:p>
            <a:r>
              <a:rPr lang="en-US" dirty="0" smtClean="0"/>
              <a:t>Power to detect OR of 2 in study with 188 cases; exposure prevalence of 30%; 2-sided alpha 5%</a:t>
            </a:r>
            <a:endParaRPr lang="en-US" dirty="0"/>
          </a:p>
        </p:txBody>
      </p:sp>
      <p:sp>
        <p:nvSpPr>
          <p:cNvPr id="2" name="Right Brace 1"/>
          <p:cNvSpPr/>
          <p:nvPr/>
        </p:nvSpPr>
        <p:spPr bwMode="auto">
          <a:xfrm>
            <a:off x="2438400" y="2497604"/>
            <a:ext cx="152400" cy="1998196"/>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4058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p:nvPr>
        </p:nvSpPr>
        <p:spPr>
          <a:xfrm>
            <a:off x="304800" y="-228600"/>
            <a:ext cx="8686800" cy="1143000"/>
          </a:xfrm>
        </p:spPr>
        <p:txBody>
          <a:bodyPr/>
          <a:lstStyle/>
          <a:p>
            <a:r>
              <a:rPr lang="en-US" altLang="en-US" sz="3200" b="1" dirty="0" smtClean="0"/>
              <a:t>Presenting results in a case-control study</a:t>
            </a:r>
          </a:p>
        </p:txBody>
      </p:sp>
      <p:sp>
        <p:nvSpPr>
          <p:cNvPr id="197634" name="Rectangle 3"/>
          <p:cNvSpPr>
            <a:spLocks noGrp="1" noChangeArrowheads="1"/>
          </p:cNvSpPr>
          <p:nvPr>
            <p:ph type="body" idx="1"/>
          </p:nvPr>
        </p:nvSpPr>
        <p:spPr>
          <a:xfrm>
            <a:off x="152400" y="609600"/>
            <a:ext cx="8686800" cy="5181600"/>
          </a:xfrm>
        </p:spPr>
        <p:txBody>
          <a:bodyPr/>
          <a:lstStyle/>
          <a:p>
            <a:pPr>
              <a:spcBef>
                <a:spcPct val="0"/>
              </a:spcBef>
            </a:pPr>
            <a:r>
              <a:rPr lang="en-US" altLang="en-US" sz="2400" b="1" dirty="0" smtClean="0"/>
              <a:t>Case-cohort:</a:t>
            </a:r>
            <a:r>
              <a:rPr lang="en-US" altLang="en-US" b="1" dirty="0" smtClean="0"/>
              <a:t>  </a:t>
            </a:r>
          </a:p>
          <a:p>
            <a:pPr lvl="1">
              <a:spcBef>
                <a:spcPct val="0"/>
              </a:spcBef>
            </a:pPr>
            <a:r>
              <a:rPr lang="en-US" altLang="en-US" sz="2200" dirty="0" smtClean="0"/>
              <a:t>If using logistic regression, declare OR is a consistent estimate of risk ratio and describe as risk</a:t>
            </a:r>
          </a:p>
          <a:p>
            <a:pPr lvl="1">
              <a:spcBef>
                <a:spcPct val="0"/>
              </a:spcBef>
            </a:pPr>
            <a:r>
              <a:rPr lang="en-US" altLang="en-US" sz="2200" dirty="0" smtClean="0"/>
              <a:t>If using proportional hazards regression, report hazard ratio &amp; describe as hazard </a:t>
            </a:r>
            <a:r>
              <a:rPr lang="en-US" altLang="en-US" sz="2200" dirty="0"/>
              <a:t>(or rates, if readers are phobic of hazards)</a:t>
            </a:r>
          </a:p>
          <a:p>
            <a:pPr lvl="1">
              <a:spcBef>
                <a:spcPct val="0"/>
              </a:spcBef>
            </a:pPr>
            <a:endParaRPr lang="en-US" altLang="en-US" sz="2200" dirty="0" smtClean="0"/>
          </a:p>
          <a:p>
            <a:pPr>
              <a:spcBef>
                <a:spcPct val="0"/>
              </a:spcBef>
            </a:pPr>
            <a:r>
              <a:rPr lang="en-US" altLang="en-US" sz="2400" b="1" dirty="0" smtClean="0"/>
              <a:t>In designs where OR estimates hazard ratio:</a:t>
            </a:r>
          </a:p>
          <a:p>
            <a:pPr lvl="1">
              <a:spcBef>
                <a:spcPct val="0"/>
              </a:spcBef>
            </a:pPr>
            <a:r>
              <a:rPr lang="en-US" altLang="en-US" sz="2200" dirty="0" smtClean="0"/>
              <a:t>Declare OR is consistent estimate of hazard ratio and describe in language of hazards (or rates, if readers are phobic of hazards)</a:t>
            </a:r>
          </a:p>
          <a:p>
            <a:pPr lvl="1">
              <a:spcBef>
                <a:spcPct val="0"/>
              </a:spcBef>
            </a:pPr>
            <a:endParaRPr lang="en-US" altLang="en-US" sz="2200" dirty="0" smtClean="0"/>
          </a:p>
          <a:p>
            <a:pPr lvl="1">
              <a:spcBef>
                <a:spcPct val="0"/>
              </a:spcBef>
            </a:pPr>
            <a:endParaRPr lang="en-US" altLang="en-US" sz="1000" dirty="0" smtClean="0"/>
          </a:p>
          <a:p>
            <a:pPr>
              <a:spcBef>
                <a:spcPct val="0"/>
              </a:spcBef>
            </a:pPr>
            <a:r>
              <a:rPr lang="en-US" altLang="en-US" sz="2400" b="1" dirty="0" smtClean="0"/>
              <a:t>All other situations:</a:t>
            </a:r>
          </a:p>
          <a:p>
            <a:pPr lvl="1">
              <a:spcBef>
                <a:spcPct val="0"/>
              </a:spcBef>
            </a:pPr>
            <a:r>
              <a:rPr lang="en-US" altLang="en-US" sz="2200" dirty="0" smtClean="0"/>
              <a:t>Only describe as odds</a:t>
            </a:r>
          </a:p>
          <a:p>
            <a:pPr lvl="1">
              <a:spcBef>
                <a:spcPct val="0"/>
              </a:spcBef>
            </a:pPr>
            <a:r>
              <a:rPr lang="en-US" altLang="en-US" sz="2200" dirty="0" smtClean="0"/>
              <a:t>Mention, if appropriate, if OR is an approximation of the risk ratio</a:t>
            </a:r>
          </a:p>
          <a:p>
            <a:pPr lvl="1">
              <a:spcBef>
                <a:spcPct val="0"/>
              </a:spcBef>
            </a:pPr>
            <a:endParaRPr lang="en-US" altLang="en-US" sz="800" dirty="0" smtClean="0"/>
          </a:p>
          <a:p>
            <a:pPr lvl="1"/>
            <a:r>
              <a:rPr lang="en-US" altLang="en-US" sz="2200" dirty="0" smtClean="0"/>
              <a:t>If using OR, beware that language like “X times as likely to” implies a comparison of probabilities, not odds</a:t>
            </a:r>
          </a:p>
          <a:p>
            <a:pPr lvl="1"/>
            <a:r>
              <a:rPr lang="en-US" altLang="en-US" sz="2200" dirty="0" smtClean="0"/>
              <a:t>Abstracts/press releases determine how results are seen by public</a:t>
            </a:r>
          </a:p>
        </p:txBody>
      </p:sp>
    </p:spTree>
    <p:extLst>
      <p:ext uri="{BB962C8B-B14F-4D97-AF65-F5344CB8AC3E}">
        <p14:creationId xmlns:p14="http://schemas.microsoft.com/office/powerpoint/2010/main" val="3692304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p:nvPr>
        </p:nvSpPr>
        <p:spPr>
          <a:xfrm>
            <a:off x="304800" y="0"/>
            <a:ext cx="8534400" cy="1143000"/>
          </a:xfrm>
        </p:spPr>
        <p:txBody>
          <a:bodyPr/>
          <a:lstStyle/>
          <a:p>
            <a:r>
              <a:rPr lang="en-US" altLang="en-US" sz="3200" b="1" dirty="0" smtClean="0"/>
              <a:t>Common misunderstandings about</a:t>
            </a:r>
            <a:br>
              <a:rPr lang="en-US" altLang="en-US" sz="3200" b="1" dirty="0" smtClean="0"/>
            </a:br>
            <a:r>
              <a:rPr lang="en-US" altLang="en-US" sz="3200" b="1" dirty="0" smtClean="0"/>
              <a:t> case-control studies</a:t>
            </a:r>
          </a:p>
        </p:txBody>
      </p:sp>
      <p:sp>
        <p:nvSpPr>
          <p:cNvPr id="199682" name="Rectangle 3"/>
          <p:cNvSpPr>
            <a:spLocks noGrp="1" noChangeArrowheads="1"/>
          </p:cNvSpPr>
          <p:nvPr>
            <p:ph type="body" idx="1"/>
          </p:nvPr>
        </p:nvSpPr>
        <p:spPr>
          <a:xfrm>
            <a:off x="101600" y="1066800"/>
            <a:ext cx="9042400" cy="4267200"/>
          </a:xfrm>
        </p:spPr>
        <p:txBody>
          <a:bodyPr/>
          <a:lstStyle/>
          <a:p>
            <a:r>
              <a:rPr lang="en-US" altLang="en-US" sz="2800" dirty="0" smtClean="0"/>
              <a:t>They can only study one disease outcome.  </a:t>
            </a:r>
          </a:p>
          <a:p>
            <a:pPr lvl="1">
              <a:spcAft>
                <a:spcPts val="600"/>
              </a:spcAft>
            </a:pPr>
            <a:r>
              <a:rPr lang="en-US" altLang="en-US" sz="2400" dirty="0"/>
              <a:t>C</a:t>
            </a:r>
            <a:r>
              <a:rPr lang="en-US" altLang="en-US" sz="2400" dirty="0" smtClean="0"/>
              <a:t>ase-cohort sampling can study multiple outcomes.</a:t>
            </a:r>
            <a:endParaRPr lang="en-US" altLang="en-US" sz="900" dirty="0" smtClean="0"/>
          </a:p>
          <a:p>
            <a:r>
              <a:rPr lang="en-US" altLang="en-US" sz="2800" dirty="0" smtClean="0"/>
              <a:t>Inference is not as valid as from a cohort </a:t>
            </a:r>
          </a:p>
          <a:p>
            <a:pPr lvl="1">
              <a:spcAft>
                <a:spcPts val="600"/>
              </a:spcAft>
            </a:pPr>
            <a:r>
              <a:rPr lang="en-US" altLang="en-US" sz="2400" dirty="0" smtClean="0"/>
              <a:t>They are equally as valid if control sampling represents underlying cohort that gave rise to cases</a:t>
            </a:r>
            <a:endParaRPr lang="en-US" altLang="en-US" sz="900" dirty="0" smtClean="0"/>
          </a:p>
          <a:p>
            <a:r>
              <a:rPr lang="en-US" altLang="en-US" sz="2800" dirty="0" smtClean="0"/>
              <a:t>“Rare disease assumption” is required for OR from case-control to estimate anything meaningful</a:t>
            </a:r>
          </a:p>
          <a:p>
            <a:pPr lvl="1">
              <a:spcAft>
                <a:spcPts val="600"/>
              </a:spcAft>
            </a:pPr>
            <a:r>
              <a:rPr lang="en-US" altLang="en-US" sz="2400" dirty="0" smtClean="0"/>
              <a:t>Depending on design, can obtain estimates of the risk ratio</a:t>
            </a:r>
            <a:r>
              <a:rPr lang="en-US" altLang="en-US" sz="2400" dirty="0"/>
              <a:t> </a:t>
            </a:r>
            <a:r>
              <a:rPr lang="en-US" altLang="en-US" sz="2400" dirty="0" smtClean="0"/>
              <a:t>or  hazard ratio without rare disease assumption</a:t>
            </a:r>
            <a:endParaRPr lang="en-US" altLang="en-US" sz="900" dirty="0" smtClean="0"/>
          </a:p>
          <a:p>
            <a:r>
              <a:rPr lang="en-US" altLang="en-US" sz="2800" dirty="0" smtClean="0"/>
              <a:t>It is not possible to obtain exposure measurements that occur before outcome </a:t>
            </a:r>
          </a:p>
          <a:p>
            <a:pPr lvl="1"/>
            <a:r>
              <a:rPr lang="en-US" altLang="en-US" sz="2400" dirty="0" smtClean="0"/>
              <a:t>Can use archived biospecimens, medical records, etc.</a:t>
            </a:r>
          </a:p>
        </p:txBody>
      </p:sp>
    </p:spTree>
    <p:extLst>
      <p:ext uri="{BB962C8B-B14F-4D97-AF65-F5344CB8AC3E}">
        <p14:creationId xmlns:p14="http://schemas.microsoft.com/office/powerpoint/2010/main" val="399873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6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6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96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968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968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968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96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685800" y="0"/>
            <a:ext cx="7772400" cy="1143000"/>
          </a:xfrm>
        </p:spPr>
        <p:txBody>
          <a:bodyPr/>
          <a:lstStyle/>
          <a:p>
            <a:r>
              <a:rPr lang="en-US" altLang="en-US" sz="3200" b="1" dirty="0" smtClean="0"/>
              <a:t>What is true about case-control studies</a:t>
            </a:r>
          </a:p>
        </p:txBody>
      </p:sp>
      <p:sp>
        <p:nvSpPr>
          <p:cNvPr id="201730" name="Rectangle 3"/>
          <p:cNvSpPr>
            <a:spLocks noGrp="1" noChangeArrowheads="1"/>
          </p:cNvSpPr>
          <p:nvPr>
            <p:ph type="body" idx="1"/>
          </p:nvPr>
        </p:nvSpPr>
        <p:spPr>
          <a:xfrm>
            <a:off x="304800" y="1219200"/>
            <a:ext cx="8534400" cy="4495800"/>
          </a:xfrm>
        </p:spPr>
        <p:txBody>
          <a:bodyPr/>
          <a:lstStyle/>
          <a:p>
            <a:r>
              <a:rPr lang="en-US" altLang="en-US" dirty="0" smtClean="0"/>
              <a:t>There are typically more opportunities for bias in case-control than in cohort studies</a:t>
            </a:r>
          </a:p>
          <a:p>
            <a:endParaRPr lang="en-US" altLang="en-US" sz="1000" dirty="0" smtClean="0"/>
          </a:p>
          <a:p>
            <a:r>
              <a:rPr lang="en-US" altLang="en-US" dirty="0" smtClean="0"/>
              <a:t>Relative ease with which they can be done has encouraged a lot of badly designed studies</a:t>
            </a:r>
          </a:p>
          <a:p>
            <a:endParaRPr lang="en-US" altLang="en-US" sz="1000" dirty="0" smtClean="0"/>
          </a:p>
          <a:p>
            <a:r>
              <a:rPr lang="en-US" altLang="en-US" dirty="0" smtClean="0"/>
              <a:t>Low cost and shorter time should be an incentive for better, not worse, design</a:t>
            </a:r>
          </a:p>
        </p:txBody>
      </p:sp>
    </p:spTree>
    <p:extLst>
      <p:ext uri="{BB962C8B-B14F-4D97-AF65-F5344CB8AC3E}">
        <p14:creationId xmlns:p14="http://schemas.microsoft.com/office/powerpoint/2010/main" val="5482621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xfrm>
            <a:off x="685800" y="152400"/>
            <a:ext cx="7772400" cy="762000"/>
          </a:xfrm>
        </p:spPr>
        <p:txBody>
          <a:bodyPr/>
          <a:lstStyle/>
          <a:p>
            <a:r>
              <a:rPr lang="en-US" altLang="en-US" sz="3200" b="1" dirty="0" smtClean="0"/>
              <a:t>Case-control design recommendations</a:t>
            </a:r>
          </a:p>
        </p:txBody>
      </p:sp>
      <p:sp>
        <p:nvSpPr>
          <p:cNvPr id="203778" name="Rectangle 3"/>
          <p:cNvSpPr>
            <a:spLocks noGrp="1" noChangeArrowheads="1"/>
          </p:cNvSpPr>
          <p:nvPr>
            <p:ph type="body" idx="1"/>
          </p:nvPr>
        </p:nvSpPr>
        <p:spPr>
          <a:xfrm>
            <a:off x="304800" y="1066800"/>
            <a:ext cx="8686800" cy="5334000"/>
          </a:xfrm>
        </p:spPr>
        <p:txBody>
          <a:bodyPr/>
          <a:lstStyle/>
          <a:p>
            <a:r>
              <a:rPr lang="en-US" altLang="en-US" sz="2800" dirty="0" smtClean="0"/>
              <a:t>Look for a </a:t>
            </a:r>
            <a:r>
              <a:rPr lang="en-US" altLang="en-US" sz="2800" b="1" dirty="0" smtClean="0"/>
              <a:t>primary study base </a:t>
            </a:r>
            <a:r>
              <a:rPr lang="en-US" altLang="en-US" sz="2800" dirty="0" smtClean="0"/>
              <a:t>that can be clearly defined and has complete case ascertainment</a:t>
            </a:r>
          </a:p>
          <a:p>
            <a:pPr lvl="1"/>
            <a:r>
              <a:rPr lang="en-US" altLang="en-US" sz="2400" dirty="0" smtClean="0"/>
              <a:t>Know research study bases available in your field</a:t>
            </a:r>
          </a:p>
          <a:p>
            <a:pPr lvl="1"/>
            <a:r>
              <a:rPr lang="en-US" altLang="en-US" sz="2400" dirty="0" smtClean="0"/>
              <a:t>Use incidence density or case-cohort sampling in fixed cohort</a:t>
            </a:r>
          </a:p>
          <a:p>
            <a:pPr lvl="1"/>
            <a:r>
              <a:rPr lang="en-US" altLang="en-US" sz="2400" dirty="0" smtClean="0"/>
              <a:t>In dynamic cohort, use incidence density sampling if feasible.  Know if one time sampling makes sense in your field</a:t>
            </a:r>
          </a:p>
          <a:p>
            <a:pPr lvl="1"/>
            <a:endParaRPr lang="en-US" altLang="en-US" sz="1200" dirty="0" smtClean="0"/>
          </a:p>
          <a:p>
            <a:r>
              <a:rPr lang="en-US" altLang="en-US" sz="2800" dirty="0" smtClean="0"/>
              <a:t>Use </a:t>
            </a:r>
            <a:r>
              <a:rPr lang="en-US" altLang="en-US" sz="2800" b="1" dirty="0" smtClean="0"/>
              <a:t>measurements recorded prior to the diagnosis </a:t>
            </a:r>
            <a:r>
              <a:rPr lang="en-US" altLang="en-US" sz="2800" dirty="0" smtClean="0"/>
              <a:t>when possible (medical records, etc.) or perform measurements on stored specimens/records</a:t>
            </a:r>
          </a:p>
          <a:p>
            <a:endParaRPr lang="en-US" altLang="en-US" sz="2800" dirty="0" smtClean="0"/>
          </a:p>
          <a:p>
            <a:endParaRPr lang="en-US" altLang="en-US" sz="2800" dirty="0" smtClean="0"/>
          </a:p>
        </p:txBody>
      </p:sp>
    </p:spTree>
    <p:extLst>
      <p:ext uri="{BB962C8B-B14F-4D97-AF65-F5344CB8AC3E}">
        <p14:creationId xmlns:p14="http://schemas.microsoft.com/office/powerpoint/2010/main" val="2798394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143000"/>
          </a:xfrm>
        </p:spPr>
        <p:txBody>
          <a:bodyPr/>
          <a:lstStyle/>
          <a:p>
            <a:r>
              <a:rPr lang="en-US" sz="2800" b="1" dirty="0" smtClean="0"/>
              <a:t>What does the magnitude of a measure of association tell you?</a:t>
            </a:r>
            <a:endParaRPr lang="en-US" sz="2800" b="1" dirty="0"/>
          </a:p>
        </p:txBody>
      </p:sp>
      <p:sp>
        <p:nvSpPr>
          <p:cNvPr id="3" name="Content Placeholder 2"/>
          <p:cNvSpPr>
            <a:spLocks noGrp="1"/>
          </p:cNvSpPr>
          <p:nvPr>
            <p:ph idx="1"/>
          </p:nvPr>
        </p:nvSpPr>
        <p:spPr>
          <a:xfrm>
            <a:off x="76200" y="1066800"/>
            <a:ext cx="8915400" cy="4114800"/>
          </a:xfrm>
        </p:spPr>
        <p:txBody>
          <a:bodyPr/>
          <a:lstStyle/>
          <a:p>
            <a:r>
              <a:rPr lang="en-US" sz="2600" dirty="0" smtClean="0"/>
              <a:t>Larger magnitude values referred to as “strong” associations</a:t>
            </a:r>
          </a:p>
          <a:p>
            <a:endParaRPr lang="en-US" sz="500" dirty="0" smtClean="0"/>
          </a:p>
          <a:p>
            <a:r>
              <a:rPr lang="en-US" sz="2600" dirty="0" smtClean="0"/>
              <a:t>What does “large” or “strong” actually mean?</a:t>
            </a:r>
          </a:p>
          <a:p>
            <a:endParaRPr lang="en-US" sz="500" dirty="0" smtClean="0"/>
          </a:p>
          <a:p>
            <a:r>
              <a:rPr lang="en-US" sz="2600" dirty="0" smtClean="0"/>
              <a:t>For both ratio &amp; difference measures, the larger the value the less apt the association is the result of occult bias</a:t>
            </a:r>
          </a:p>
          <a:p>
            <a:pPr lvl="1"/>
            <a:r>
              <a:rPr lang="en-US" sz="2600" dirty="0" smtClean="0"/>
              <a:t>Reasoning: if bias was responsible, it would have to be large and researchers would presumably have noticed it</a:t>
            </a:r>
          </a:p>
          <a:p>
            <a:pPr lvl="1"/>
            <a:endParaRPr lang="en-US" sz="500" dirty="0" smtClean="0"/>
          </a:p>
          <a:p>
            <a:r>
              <a:rPr lang="en-US" sz="2600" dirty="0" smtClean="0"/>
              <a:t>For difference measures, strong associations translate to smaller numbers needed to treat/harm/protec</a:t>
            </a:r>
            <a:r>
              <a:rPr lang="en-US" sz="2800" dirty="0" smtClean="0"/>
              <a:t>t</a:t>
            </a:r>
          </a:p>
          <a:p>
            <a:pPr lvl="1"/>
            <a:r>
              <a:rPr lang="en-US" sz="2600" dirty="0" smtClean="0"/>
              <a:t>Strong translates directly to public health/clinical impact</a:t>
            </a:r>
          </a:p>
          <a:p>
            <a:pPr lvl="1"/>
            <a:endParaRPr lang="en-US" sz="500" dirty="0" smtClean="0"/>
          </a:p>
          <a:p>
            <a:r>
              <a:rPr lang="en-US" sz="2600" dirty="0" smtClean="0"/>
              <a:t>But for </a:t>
            </a:r>
            <a:r>
              <a:rPr lang="en-US" sz="2600" u="sng" dirty="0" smtClean="0"/>
              <a:t>neither</a:t>
            </a:r>
            <a:r>
              <a:rPr lang="en-US" sz="2600" dirty="0" smtClean="0"/>
              <a:t> difference nor ratio measures does “strong” translate into any particular intrinsic biologic strength</a:t>
            </a:r>
          </a:p>
        </p:txBody>
      </p:sp>
    </p:spTree>
    <p:extLst>
      <p:ext uri="{BB962C8B-B14F-4D97-AF65-F5344CB8AC3E}">
        <p14:creationId xmlns:p14="http://schemas.microsoft.com/office/powerpoint/2010/main" val="14999783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lstStyle/>
          <a:p>
            <a:r>
              <a:rPr lang="en-US" sz="2800" b="1" dirty="0"/>
              <a:t>Why does “strong” </a:t>
            </a:r>
            <a:r>
              <a:rPr lang="en-US" sz="2800" b="1" u="sng" dirty="0"/>
              <a:t>not</a:t>
            </a:r>
            <a:r>
              <a:rPr lang="en-US" sz="2800" b="1" dirty="0"/>
              <a:t> translate into </a:t>
            </a:r>
            <a:r>
              <a:rPr lang="en-US" sz="2800" b="1" dirty="0" smtClean="0"/>
              <a:t>biologic </a:t>
            </a:r>
            <a:r>
              <a:rPr lang="en-US" sz="2800" b="1" dirty="0"/>
              <a:t>meaning? </a:t>
            </a:r>
          </a:p>
        </p:txBody>
      </p:sp>
      <p:sp>
        <p:nvSpPr>
          <p:cNvPr id="3" name="Content Placeholder 2"/>
          <p:cNvSpPr>
            <a:spLocks noGrp="1"/>
          </p:cNvSpPr>
          <p:nvPr>
            <p:ph idx="1"/>
          </p:nvPr>
        </p:nvSpPr>
        <p:spPr>
          <a:xfrm>
            <a:off x="76200" y="609600"/>
            <a:ext cx="8839200" cy="4114800"/>
          </a:xfrm>
        </p:spPr>
        <p:txBody>
          <a:bodyPr/>
          <a:lstStyle/>
          <a:p>
            <a:r>
              <a:rPr lang="en-US" sz="2600" dirty="0" smtClean="0"/>
              <a:t>“Sufficient-component cause” model of human disease</a:t>
            </a:r>
          </a:p>
          <a:p>
            <a:pPr lvl="1"/>
            <a:r>
              <a:rPr lang="en-US" sz="2300" dirty="0" smtClean="0"/>
              <a:t>Popularized by Rothman (1976 – see website reading) in health research but originated earlier by philosophers</a:t>
            </a:r>
          </a:p>
          <a:p>
            <a:pPr lvl="1"/>
            <a:r>
              <a:rPr lang="en-US" sz="2300" dirty="0" smtClean="0"/>
              <a:t>Occurrence of a disease in a given person is because some set of culprit exposures comes together</a:t>
            </a:r>
          </a:p>
          <a:p>
            <a:pPr lvl="2">
              <a:spcBef>
                <a:spcPts val="0"/>
              </a:spcBef>
            </a:pPr>
            <a:r>
              <a:rPr lang="en-US" sz="2200" dirty="0" smtClean="0"/>
              <a:t>A minimal set of culprit exposures is called a “sufficient cause”</a:t>
            </a:r>
          </a:p>
          <a:p>
            <a:pPr lvl="2">
              <a:spcBef>
                <a:spcPts val="0"/>
              </a:spcBef>
            </a:pPr>
            <a:r>
              <a:rPr lang="en-US" sz="2200" dirty="0" smtClean="0"/>
              <a:t>Each individual culprit exposure is called a “component cause”</a:t>
            </a:r>
          </a:p>
          <a:p>
            <a:pPr lvl="1"/>
            <a:r>
              <a:rPr lang="en-US" sz="2300" dirty="0" smtClean="0"/>
              <a:t>For most diseases, there are several “sufficient causes”</a:t>
            </a:r>
          </a:p>
        </p:txBody>
      </p:sp>
      <p:pic>
        <p:nvPicPr>
          <p:cNvPr id="104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019"/>
          <a:stretch/>
        </p:blipFill>
        <p:spPr bwMode="auto">
          <a:xfrm>
            <a:off x="1486686" y="3733800"/>
            <a:ext cx="5828514" cy="300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28800" y="6096000"/>
            <a:ext cx="2514600" cy="369332"/>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A “sufficient cause”</a:t>
            </a:r>
            <a:endParaRPr lang="en-US" sz="1800" dirty="0">
              <a:latin typeface="Arial" panose="020B0604020202020204" pitchFamily="34" charset="0"/>
              <a:cs typeface="Arial" panose="020B0604020202020204" pitchFamily="34" charset="0"/>
            </a:endParaRPr>
          </a:p>
        </p:txBody>
      </p:sp>
      <p:sp>
        <p:nvSpPr>
          <p:cNvPr id="6" name="TextBox 5"/>
          <p:cNvSpPr txBox="1"/>
          <p:nvPr/>
        </p:nvSpPr>
        <p:spPr>
          <a:xfrm>
            <a:off x="7696200" y="5943600"/>
            <a:ext cx="1447800" cy="738664"/>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Rothman &amp; Greenland, </a:t>
            </a:r>
            <a:r>
              <a:rPr lang="en-US" sz="1400" i="1" dirty="0" smtClean="0">
                <a:latin typeface="Arial" panose="020B0604020202020204" pitchFamily="34" charset="0"/>
                <a:cs typeface="Arial" panose="020B0604020202020204" pitchFamily="34" charset="0"/>
              </a:rPr>
              <a:t>AJPH</a:t>
            </a:r>
            <a:r>
              <a:rPr lang="en-US" sz="1400" dirty="0" smtClean="0">
                <a:latin typeface="Arial" panose="020B0604020202020204" pitchFamily="34" charset="0"/>
                <a:cs typeface="Arial" panose="020B0604020202020204" pitchFamily="34" charset="0"/>
              </a:rPr>
              <a:t>  2005</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16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914400" y="-228600"/>
            <a:ext cx="10972800" cy="1143000"/>
          </a:xfrm>
        </p:spPr>
        <p:txBody>
          <a:bodyPr/>
          <a:lstStyle/>
          <a:p>
            <a:r>
              <a:rPr lang="en-US" altLang="en-US" sz="3200" b="1" dirty="0" smtClean="0"/>
              <a:t>Measure of Association in Case-Control Studies</a:t>
            </a:r>
          </a:p>
        </p:txBody>
      </p:sp>
      <p:sp>
        <p:nvSpPr>
          <p:cNvPr id="32770" name="Rectangle 3"/>
          <p:cNvSpPr>
            <a:spLocks noGrp="1" noChangeArrowheads="1"/>
          </p:cNvSpPr>
          <p:nvPr>
            <p:ph type="body" idx="1"/>
          </p:nvPr>
        </p:nvSpPr>
        <p:spPr>
          <a:xfrm>
            <a:off x="152400" y="685800"/>
            <a:ext cx="8839200" cy="4343400"/>
          </a:xfrm>
        </p:spPr>
        <p:txBody>
          <a:bodyPr/>
          <a:lstStyle/>
          <a:p>
            <a:r>
              <a:rPr lang="en-US" altLang="en-US" sz="2600" dirty="0" smtClean="0"/>
              <a:t>Can’t typically measure disease occurrence (prevalence, risk, rate, or odds) in case-control design </a:t>
            </a:r>
          </a:p>
          <a:p>
            <a:endParaRPr lang="en-US" altLang="en-US" sz="800" dirty="0" smtClean="0"/>
          </a:p>
          <a:p>
            <a:r>
              <a:rPr lang="en-US" altLang="en-US" sz="2600" dirty="0"/>
              <a:t>C</a:t>
            </a:r>
            <a:r>
              <a:rPr lang="en-US" altLang="en-US" sz="2600" dirty="0" smtClean="0"/>
              <a:t>an measure prevalence (i.e., probability) of exposure in diseased and the non-diseased reference group</a:t>
            </a:r>
          </a:p>
          <a:p>
            <a:pPr lvl="1">
              <a:spcAft>
                <a:spcPts val="600"/>
              </a:spcAft>
            </a:pPr>
            <a:r>
              <a:rPr lang="en-US" altLang="en-US" sz="2400" dirty="0" smtClean="0"/>
              <a:t>But this is a dead end; these cannot be compared with our familiar measures of disease association</a:t>
            </a:r>
          </a:p>
          <a:p>
            <a:pPr lvl="1"/>
            <a:endParaRPr lang="en-US" altLang="en-US" sz="600" dirty="0" smtClean="0"/>
          </a:p>
          <a:p>
            <a:r>
              <a:rPr lang="en-US" altLang="en-US" sz="2600" dirty="0" smtClean="0"/>
              <a:t>Finally, we can measure </a:t>
            </a:r>
            <a:r>
              <a:rPr lang="en-US" altLang="en-US" sz="2600" b="1" dirty="0" smtClean="0"/>
              <a:t>odds of exposure in diseased and odds of exposure  in some reference (non-diseased) group</a:t>
            </a:r>
          </a:p>
          <a:p>
            <a:pPr lvl="1"/>
            <a:r>
              <a:rPr lang="en-US" altLang="en-US" sz="2400" dirty="0" smtClean="0"/>
              <a:t>and hence </a:t>
            </a:r>
            <a:r>
              <a:rPr lang="en-US" altLang="en-US" sz="2400" b="1" dirty="0" smtClean="0"/>
              <a:t>odds ratio </a:t>
            </a:r>
            <a:r>
              <a:rPr lang="en-US" altLang="en-US" sz="2400" dirty="0" smtClean="0"/>
              <a:t>of exposure</a:t>
            </a:r>
          </a:p>
          <a:p>
            <a:pPr lvl="1"/>
            <a:r>
              <a:rPr lang="en-US" altLang="en-US" sz="2400" dirty="0" smtClean="0"/>
              <a:t>not immediately apparent that this is what we want</a:t>
            </a:r>
          </a:p>
          <a:p>
            <a:pPr lvl="1"/>
            <a:r>
              <a:rPr lang="en-US" altLang="en-US" sz="2400" dirty="0" smtClean="0"/>
              <a:t>until we take advantage of mathematical properties of OR to obtain our desired measure</a:t>
            </a:r>
          </a:p>
          <a:p>
            <a:pPr lvl="2"/>
            <a:r>
              <a:rPr lang="en-US" altLang="en-US" dirty="0" smtClean="0"/>
              <a:t>the OR for development of </a:t>
            </a:r>
            <a:r>
              <a:rPr lang="en-US" altLang="en-US" b="1" dirty="0" smtClean="0"/>
              <a:t>disease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62000"/>
          </a:xfrm>
        </p:spPr>
        <p:txBody>
          <a:bodyPr/>
          <a:lstStyle/>
          <a:p>
            <a:r>
              <a:rPr lang="en-US" sz="2800" b="1" dirty="0"/>
              <a:t>Why does “strong” not translate into </a:t>
            </a:r>
            <a:r>
              <a:rPr lang="en-US" sz="2800" b="1" dirty="0" smtClean="0"/>
              <a:t>biologic </a:t>
            </a:r>
            <a:r>
              <a:rPr lang="en-US" sz="2800" b="1" dirty="0"/>
              <a:t>meaning? </a:t>
            </a:r>
          </a:p>
        </p:txBody>
      </p:sp>
      <p:sp>
        <p:nvSpPr>
          <p:cNvPr id="3" name="Content Placeholder 2"/>
          <p:cNvSpPr>
            <a:spLocks noGrp="1"/>
          </p:cNvSpPr>
          <p:nvPr>
            <p:ph idx="1"/>
          </p:nvPr>
        </p:nvSpPr>
        <p:spPr>
          <a:xfrm>
            <a:off x="0" y="838200"/>
            <a:ext cx="9144000" cy="4114800"/>
          </a:xfrm>
        </p:spPr>
        <p:txBody>
          <a:bodyPr/>
          <a:lstStyle/>
          <a:p>
            <a:pPr marL="0" indent="0">
              <a:buNone/>
            </a:pPr>
            <a:r>
              <a:rPr lang="en-US" sz="2400" u="sng" dirty="0" smtClean="0"/>
              <a:t>Consequence of SCC model: </a:t>
            </a:r>
          </a:p>
          <a:p>
            <a:r>
              <a:rPr lang="en-US" sz="2400" dirty="0" smtClean="0"/>
              <a:t>Whether a given exposed person gets disease more often than an unexposed person (which is what we see in our conventional measures of association) mainly depends upon the prevalence of the requisite complementary component causes</a:t>
            </a:r>
          </a:p>
          <a:p>
            <a:endParaRPr lang="en-US" sz="800" dirty="0" smtClean="0"/>
          </a:p>
          <a:p>
            <a:r>
              <a:rPr lang="en-US" sz="2400" dirty="0"/>
              <a:t>Classic </a:t>
            </a:r>
            <a:r>
              <a:rPr lang="en-US" sz="2400" dirty="0" smtClean="0"/>
              <a:t>example: Disease called phenylketonuria (PKU)</a:t>
            </a:r>
          </a:p>
          <a:p>
            <a:pPr lvl="1"/>
            <a:r>
              <a:rPr lang="en-US" sz="2000" dirty="0" smtClean="0"/>
              <a:t>Exposures:  mutation in gene for </a:t>
            </a:r>
            <a:r>
              <a:rPr lang="en-US" sz="2000" dirty="0"/>
              <a:t>phenylalanine hydroxylase (PAH</a:t>
            </a:r>
            <a:r>
              <a:rPr lang="en-US" sz="2000" dirty="0" smtClean="0"/>
              <a:t>); and, phenylalanine in diet  (persons with mutation cannot break down phenylalanine)</a:t>
            </a:r>
          </a:p>
          <a:p>
            <a:pPr lvl="1"/>
            <a:endParaRPr lang="en-US" sz="600" dirty="0" smtClean="0"/>
          </a:p>
          <a:p>
            <a:pPr lvl="1"/>
            <a:r>
              <a:rPr lang="en-US" sz="2000" dirty="0"/>
              <a:t>If phenylalanine rarely in ambient diet, </a:t>
            </a:r>
            <a:r>
              <a:rPr lang="en-US" sz="2000" dirty="0" smtClean="0"/>
              <a:t>PAH mutation genotype </a:t>
            </a:r>
            <a:r>
              <a:rPr lang="en-US" sz="2000" dirty="0"/>
              <a:t>would rarely manifest </a:t>
            </a:r>
            <a:r>
              <a:rPr lang="en-US" sz="2000" dirty="0" smtClean="0"/>
              <a:t>in disease-PKU (would yield “weak</a:t>
            </a:r>
            <a:r>
              <a:rPr lang="en-US" sz="2000" dirty="0"/>
              <a:t>” or absent measure of association</a:t>
            </a:r>
            <a:r>
              <a:rPr lang="en-US" sz="2000" dirty="0" smtClean="0"/>
              <a:t>)</a:t>
            </a:r>
          </a:p>
          <a:p>
            <a:pPr lvl="1"/>
            <a:endParaRPr lang="en-US" sz="600" dirty="0"/>
          </a:p>
          <a:p>
            <a:pPr lvl="1"/>
            <a:r>
              <a:rPr lang="en-US" sz="2000" dirty="0"/>
              <a:t>If </a:t>
            </a:r>
            <a:r>
              <a:rPr lang="en-US" sz="2000" dirty="0" smtClean="0"/>
              <a:t>phenylalanine </a:t>
            </a:r>
            <a:r>
              <a:rPr lang="en-US" sz="2000" dirty="0"/>
              <a:t>common in ambient diet, the </a:t>
            </a:r>
            <a:r>
              <a:rPr lang="en-US" sz="2000" dirty="0" smtClean="0"/>
              <a:t>PAH mutation genotype </a:t>
            </a:r>
            <a:r>
              <a:rPr lang="en-US" sz="2000" dirty="0"/>
              <a:t>would commonly manifest </a:t>
            </a:r>
            <a:r>
              <a:rPr lang="en-US" sz="2000" dirty="0" smtClean="0"/>
              <a:t>in disease-PKU </a:t>
            </a:r>
            <a:r>
              <a:rPr lang="en-US" sz="2000" dirty="0"/>
              <a:t>(“strong” measure of association</a:t>
            </a:r>
            <a:r>
              <a:rPr lang="en-US" sz="2000" dirty="0" smtClean="0"/>
              <a:t>)</a:t>
            </a:r>
          </a:p>
          <a:p>
            <a:pPr lvl="1"/>
            <a:endParaRPr lang="en-US" sz="600" dirty="0"/>
          </a:p>
          <a:p>
            <a:pPr lvl="1"/>
            <a:r>
              <a:rPr lang="en-US" sz="2000" dirty="0"/>
              <a:t>Thus, the measures of association that we </a:t>
            </a:r>
            <a:r>
              <a:rPr lang="en-US" sz="2000" dirty="0" smtClean="0"/>
              <a:t>observe don’t fully </a:t>
            </a:r>
            <a:r>
              <a:rPr lang="en-US" sz="2000" dirty="0"/>
              <a:t>tell us about </a:t>
            </a:r>
            <a:r>
              <a:rPr lang="en-US" sz="2000" dirty="0" smtClean="0"/>
              <a:t>intrinsic </a:t>
            </a:r>
            <a:r>
              <a:rPr lang="en-US" sz="2000" dirty="0"/>
              <a:t>biologic </a:t>
            </a:r>
            <a:r>
              <a:rPr lang="en-US" sz="2000" dirty="0" smtClean="0"/>
              <a:t>characteristics/ability </a:t>
            </a:r>
            <a:r>
              <a:rPr lang="en-US" sz="2000" dirty="0"/>
              <a:t>of </a:t>
            </a:r>
            <a:r>
              <a:rPr lang="en-US" sz="2000" dirty="0" smtClean="0"/>
              <a:t>a given exposure </a:t>
            </a:r>
            <a:r>
              <a:rPr lang="en-US" sz="2000" dirty="0"/>
              <a:t>in causing disease</a:t>
            </a:r>
          </a:p>
          <a:p>
            <a:pPr marL="742950" lvl="2" indent="-342900"/>
            <a:endParaRPr lang="en-US" sz="2000" dirty="0"/>
          </a:p>
        </p:txBody>
      </p:sp>
    </p:spTree>
    <p:extLst>
      <p:ext uri="{BB962C8B-B14F-4D97-AF65-F5344CB8AC3E}">
        <p14:creationId xmlns:p14="http://schemas.microsoft.com/office/powerpoint/2010/main" val="14535382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772400" cy="1143000"/>
          </a:xfrm>
        </p:spPr>
        <p:txBody>
          <a:bodyPr/>
          <a:lstStyle/>
          <a:p>
            <a:r>
              <a:rPr lang="en-US" sz="3200" dirty="0" smtClean="0"/>
              <a:t>An optional reading you might want to peruse</a:t>
            </a:r>
            <a:endParaRPr lang="en-US" sz="3200" dirty="0"/>
          </a:p>
        </p:txBody>
      </p:sp>
      <p:pic>
        <p:nvPicPr>
          <p:cNvPr id="104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13" r="3141"/>
          <a:stretch/>
        </p:blipFill>
        <p:spPr bwMode="auto">
          <a:xfrm>
            <a:off x="76200" y="925402"/>
            <a:ext cx="9014791" cy="593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647542" y="838200"/>
            <a:ext cx="2267857" cy="1905000"/>
          </a:xfrm>
        </p:spPr>
      </p:pic>
    </p:spTree>
    <p:extLst>
      <p:ext uri="{BB962C8B-B14F-4D97-AF65-F5344CB8AC3E}">
        <p14:creationId xmlns:p14="http://schemas.microsoft.com/office/powerpoint/2010/main" val="387920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0"/>
            <a:ext cx="7772400" cy="1143000"/>
          </a:xfrm>
        </p:spPr>
        <p:txBody>
          <a:bodyPr/>
          <a:lstStyle/>
          <a:p>
            <a:r>
              <a:rPr lang="en-US" sz="3200" b="1" dirty="0" smtClean="0"/>
              <a:t>Numeracy</a:t>
            </a:r>
            <a:endParaRPr lang="en-US" sz="3200" b="1" dirty="0"/>
          </a:p>
        </p:txBody>
      </p:sp>
      <p:sp>
        <p:nvSpPr>
          <p:cNvPr id="5" name="Content Placeholder 4"/>
          <p:cNvSpPr>
            <a:spLocks noGrp="1"/>
          </p:cNvSpPr>
          <p:nvPr>
            <p:ph idx="1"/>
          </p:nvPr>
        </p:nvSpPr>
        <p:spPr>
          <a:xfrm>
            <a:off x="152400" y="990600"/>
            <a:ext cx="8839200" cy="4114800"/>
          </a:xfrm>
        </p:spPr>
        <p:txBody>
          <a:bodyPr/>
          <a:lstStyle/>
          <a:p>
            <a:r>
              <a:rPr lang="en-US" sz="2800" dirty="0"/>
              <a:t>T</a:t>
            </a:r>
            <a:r>
              <a:rPr lang="en-US" sz="2800" dirty="0" smtClean="0"/>
              <a:t>he </a:t>
            </a:r>
            <a:r>
              <a:rPr lang="en-US" sz="2800" dirty="0"/>
              <a:t>ability to understand and work with </a:t>
            </a:r>
            <a:r>
              <a:rPr lang="en-US" sz="2800" dirty="0" smtClean="0"/>
              <a:t>numbers</a:t>
            </a:r>
          </a:p>
          <a:p>
            <a:endParaRPr lang="en-US" sz="1600" dirty="0"/>
          </a:p>
          <a:p>
            <a:r>
              <a:rPr lang="en-US" sz="2600" dirty="0" smtClean="0"/>
              <a:t>Help your readers improve their numeracy by limiting your digits in your publication-quality tables, figures, and text</a:t>
            </a:r>
          </a:p>
          <a:p>
            <a:pPr lvl="1"/>
            <a:r>
              <a:rPr lang="en-US" dirty="0" smtClean="0"/>
              <a:t>%’s (e.g., prevalence or cumulative incidence)</a:t>
            </a:r>
          </a:p>
          <a:p>
            <a:pPr lvl="2"/>
            <a:r>
              <a:rPr lang="en-US" dirty="0" smtClean="0"/>
              <a:t>2 significant digits:  33%, 3.3%, 0.33%</a:t>
            </a:r>
          </a:p>
          <a:p>
            <a:pPr marL="914400" lvl="2" indent="0">
              <a:buNone/>
            </a:pPr>
            <a:endParaRPr lang="en-US" sz="1000" dirty="0" smtClean="0"/>
          </a:p>
          <a:p>
            <a:pPr lvl="1"/>
            <a:r>
              <a:rPr lang="en-US" dirty="0" smtClean="0"/>
              <a:t>Measures of association</a:t>
            </a:r>
          </a:p>
          <a:p>
            <a:pPr lvl="2"/>
            <a:r>
              <a:rPr lang="en-US" dirty="0" smtClean="0"/>
              <a:t>Usually 2 significant digits, perhaps except when over 10: </a:t>
            </a:r>
          </a:p>
          <a:p>
            <a:pPr lvl="3"/>
            <a:r>
              <a:rPr lang="en-US" sz="2400" dirty="0"/>
              <a:t>p</a:t>
            </a:r>
            <a:r>
              <a:rPr lang="en-US" sz="2400" dirty="0" smtClean="0"/>
              <a:t>revalence ratio = 1.8 (95% CI: 1.3 to 2.3)</a:t>
            </a:r>
          </a:p>
          <a:p>
            <a:pPr lvl="3"/>
            <a:r>
              <a:rPr lang="en-US" sz="2400" dirty="0"/>
              <a:t>r</a:t>
            </a:r>
            <a:r>
              <a:rPr lang="en-US" sz="2400" dirty="0" smtClean="0"/>
              <a:t>isk ratio = 0.35 (95% CI: 0.11 to 0.49)</a:t>
            </a:r>
          </a:p>
          <a:p>
            <a:pPr lvl="3"/>
            <a:r>
              <a:rPr lang="en-US" sz="2400" dirty="0"/>
              <a:t>h</a:t>
            </a:r>
            <a:r>
              <a:rPr lang="en-US" sz="2400" dirty="0" smtClean="0"/>
              <a:t>azard ratio =  12.3 (95% CI: 10.5 to 14.7)</a:t>
            </a:r>
          </a:p>
          <a:p>
            <a:endParaRPr lang="en-US" dirty="0"/>
          </a:p>
        </p:txBody>
      </p:sp>
    </p:spTree>
    <p:extLst>
      <p:ext uri="{BB962C8B-B14F-4D97-AF65-F5344CB8AC3E}">
        <p14:creationId xmlns:p14="http://schemas.microsoft.com/office/powerpoint/2010/main" val="4922728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685800" y="0"/>
            <a:ext cx="7772400" cy="1143000"/>
          </a:xfrm>
        </p:spPr>
        <p:txBody>
          <a:bodyPr/>
          <a:lstStyle/>
          <a:p>
            <a:r>
              <a:rPr lang="en-US" altLang="en-US" b="1" dirty="0" smtClean="0"/>
              <a:t>Measures of Attribution</a:t>
            </a:r>
          </a:p>
        </p:txBody>
      </p:sp>
      <p:sp>
        <p:nvSpPr>
          <p:cNvPr id="205826" name="Rectangle 3"/>
          <p:cNvSpPr>
            <a:spLocks noGrp="1" noChangeArrowheads="1"/>
          </p:cNvSpPr>
          <p:nvPr>
            <p:ph type="body" idx="1"/>
          </p:nvPr>
        </p:nvSpPr>
        <p:spPr>
          <a:xfrm>
            <a:off x="304800" y="1295400"/>
            <a:ext cx="8610600" cy="4267200"/>
          </a:xfrm>
        </p:spPr>
        <p:txBody>
          <a:bodyPr/>
          <a:lstStyle/>
          <a:p>
            <a:r>
              <a:rPr lang="en-US" altLang="en-US" sz="2800" dirty="0" smtClean="0"/>
              <a:t>So far, we have introduced measures of association that compare occurrence of an outcome by exposure status, using ratio or absolute difference.</a:t>
            </a:r>
          </a:p>
          <a:p>
            <a:endParaRPr lang="en-US" altLang="en-US" sz="1000" dirty="0" smtClean="0"/>
          </a:p>
          <a:p>
            <a:endParaRPr lang="en-US" altLang="en-US" sz="1000" dirty="0" smtClean="0"/>
          </a:p>
          <a:p>
            <a:pPr>
              <a:lnSpc>
                <a:spcPts val="3500"/>
              </a:lnSpc>
              <a:spcBef>
                <a:spcPct val="0"/>
              </a:spcBef>
            </a:pPr>
            <a:r>
              <a:rPr lang="en-US" altLang="en-US" sz="2800" dirty="0" smtClean="0"/>
              <a:t>We can also ask how relevant the exposure is in causing the outcome, especially in comparison to other exposures causing the outcome.</a:t>
            </a:r>
            <a:r>
              <a:rPr lang="en-US" altLang="en-US" sz="3800" dirty="0" smtClean="0"/>
              <a:t>  </a:t>
            </a:r>
          </a:p>
          <a:p>
            <a:pPr lvl="1"/>
            <a:r>
              <a:rPr lang="en-US" altLang="en-US" dirty="0" smtClean="0"/>
              <a:t>i.e., how much would the outcome be reduced if exposure was removed?  </a:t>
            </a:r>
          </a:p>
          <a:p>
            <a:pPr lvl="1"/>
            <a:endParaRPr lang="en-US" altLang="en-US" dirty="0" smtClean="0"/>
          </a:p>
          <a:p>
            <a:r>
              <a:rPr lang="en-US" altLang="en-US" sz="2800" dirty="0" smtClean="0"/>
              <a:t>Concept known as “attribution” of outcome to exposure</a:t>
            </a:r>
          </a:p>
        </p:txBody>
      </p:sp>
    </p:spTree>
    <p:extLst>
      <p:ext uri="{BB962C8B-B14F-4D97-AF65-F5344CB8AC3E}">
        <p14:creationId xmlns:p14="http://schemas.microsoft.com/office/powerpoint/2010/main" val="38309450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685800" y="-152400"/>
            <a:ext cx="7772400" cy="1143000"/>
          </a:xfrm>
        </p:spPr>
        <p:txBody>
          <a:bodyPr/>
          <a:lstStyle/>
          <a:p>
            <a:r>
              <a:rPr lang="en-US" altLang="en-US" b="1" dirty="0" smtClean="0">
                <a:solidFill>
                  <a:srgbClr val="FF0000"/>
                </a:solidFill>
              </a:rPr>
              <a:t>Terminology Alert</a:t>
            </a:r>
          </a:p>
        </p:txBody>
      </p:sp>
      <p:sp>
        <p:nvSpPr>
          <p:cNvPr id="206850" name="Rectangle 3"/>
          <p:cNvSpPr>
            <a:spLocks noGrp="1" noChangeArrowheads="1"/>
          </p:cNvSpPr>
          <p:nvPr>
            <p:ph type="body" idx="1"/>
          </p:nvPr>
        </p:nvSpPr>
        <p:spPr>
          <a:xfrm>
            <a:off x="381000" y="914400"/>
            <a:ext cx="8458200" cy="3741738"/>
          </a:xfrm>
        </p:spPr>
        <p:txBody>
          <a:bodyPr/>
          <a:lstStyle/>
          <a:p>
            <a:r>
              <a:rPr lang="en-US" altLang="en-US" sz="2400" dirty="0" smtClean="0"/>
              <a:t>No field in epidemiology is so full of ambiguous terminology</a:t>
            </a:r>
          </a:p>
          <a:p>
            <a:pPr lvl="1"/>
            <a:r>
              <a:rPr lang="en-US" altLang="en-US" sz="2000" dirty="0" smtClean="0"/>
              <a:t>Attributable risk</a:t>
            </a:r>
          </a:p>
          <a:p>
            <a:pPr lvl="1"/>
            <a:r>
              <a:rPr lang="en-US" altLang="en-US" sz="2000" dirty="0" smtClean="0"/>
              <a:t>Attributable rate</a:t>
            </a:r>
          </a:p>
          <a:p>
            <a:pPr lvl="1"/>
            <a:r>
              <a:rPr lang="en-US" altLang="en-US" sz="2000" dirty="0" smtClean="0"/>
              <a:t>Attributable risk percent</a:t>
            </a:r>
          </a:p>
          <a:p>
            <a:pPr lvl="1"/>
            <a:r>
              <a:rPr lang="en-US" altLang="en-US" sz="2000" dirty="0" smtClean="0"/>
              <a:t>Attributable fraction</a:t>
            </a:r>
          </a:p>
          <a:p>
            <a:pPr lvl="1"/>
            <a:r>
              <a:rPr lang="en-US" altLang="en-US" sz="2000" dirty="0" smtClean="0"/>
              <a:t>Excess fraction</a:t>
            </a:r>
          </a:p>
          <a:p>
            <a:pPr lvl="1"/>
            <a:r>
              <a:rPr lang="en-US" altLang="en-US" sz="2000" dirty="0" smtClean="0"/>
              <a:t>Etiologic fraction</a:t>
            </a:r>
          </a:p>
          <a:p>
            <a:pPr lvl="1"/>
            <a:r>
              <a:rPr lang="en-US" altLang="en-US" sz="2000" dirty="0" smtClean="0"/>
              <a:t>Excess caseload due to exposure</a:t>
            </a:r>
          </a:p>
          <a:p>
            <a:pPr lvl="1"/>
            <a:r>
              <a:rPr lang="en-US" altLang="en-US" sz="2000" dirty="0" smtClean="0"/>
              <a:t>Attributable risk in the exposed</a:t>
            </a:r>
          </a:p>
          <a:p>
            <a:pPr lvl="1"/>
            <a:r>
              <a:rPr lang="en-US" altLang="en-US" sz="2000" dirty="0" smtClean="0"/>
              <a:t>Percent attributable risk in the exposed</a:t>
            </a:r>
          </a:p>
          <a:p>
            <a:pPr lvl="1"/>
            <a:r>
              <a:rPr lang="en-US" altLang="en-US" sz="2000" dirty="0" smtClean="0"/>
              <a:t>Population attributable risk</a:t>
            </a:r>
          </a:p>
          <a:p>
            <a:pPr lvl="1"/>
            <a:r>
              <a:rPr lang="en-US" altLang="en-US" sz="2000" dirty="0" smtClean="0"/>
              <a:t>Population attributable risk percent</a:t>
            </a:r>
          </a:p>
          <a:p>
            <a:pPr lvl="1"/>
            <a:r>
              <a:rPr lang="en-US" altLang="en-US" sz="2000" dirty="0" smtClean="0"/>
              <a:t>Population attributable fraction</a:t>
            </a:r>
          </a:p>
          <a:p>
            <a:pPr lvl="1"/>
            <a:r>
              <a:rPr lang="en-US" altLang="en-US" sz="2000" dirty="0" smtClean="0"/>
              <a:t>Percent population attributable risk</a:t>
            </a:r>
          </a:p>
          <a:p>
            <a:pPr lvl="1"/>
            <a:r>
              <a:rPr lang="en-US" altLang="en-US" sz="2000" dirty="0" smtClean="0"/>
              <a:t>Rate fraction</a:t>
            </a:r>
          </a:p>
        </p:txBody>
      </p:sp>
      <p:sp>
        <p:nvSpPr>
          <p:cNvPr id="4" name="TextBox 3"/>
          <p:cNvSpPr txBox="1">
            <a:spLocks noChangeArrowheads="1"/>
          </p:cNvSpPr>
          <p:nvPr/>
        </p:nvSpPr>
        <p:spPr bwMode="auto">
          <a:xfrm>
            <a:off x="5791200" y="1981200"/>
            <a:ext cx="2667000" cy="3046413"/>
          </a:xfrm>
          <a:prstGeom prst="rect">
            <a:avLst/>
          </a:prstGeom>
          <a:noFill/>
          <a:ln w="9525">
            <a:noFill/>
            <a:miter lim="800000"/>
            <a:headEnd/>
            <a:tailEnd/>
          </a:ln>
        </p:spPr>
        <p:txBody>
          <a:bodyPr>
            <a:spAutoFit/>
          </a:bodyPr>
          <a:lstStyle/>
          <a:p>
            <a:pPr algn="ctr" eaLnBrk="0" hangingPunct="0"/>
            <a:r>
              <a:rPr lang="en-US" dirty="0">
                <a:solidFill>
                  <a:srgbClr val="FF0000"/>
                </a:solidFill>
              </a:rPr>
              <a:t>Terminology is so confusing that you cannot simply choose the term you like and use it.  You always need to spell out what you are doing.</a:t>
            </a:r>
          </a:p>
        </p:txBody>
      </p:sp>
    </p:spTree>
    <p:extLst>
      <p:ext uri="{BB962C8B-B14F-4D97-AF65-F5344CB8AC3E}">
        <p14:creationId xmlns:p14="http://schemas.microsoft.com/office/powerpoint/2010/main" val="277206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a:xfrm>
            <a:off x="533400" y="152400"/>
            <a:ext cx="8534400" cy="914400"/>
          </a:xfrm>
        </p:spPr>
        <p:txBody>
          <a:bodyPr/>
          <a:lstStyle/>
          <a:p>
            <a:r>
              <a:rPr lang="en-US" altLang="en-US" sz="3600" b="1" dirty="0" smtClean="0">
                <a:solidFill>
                  <a:schemeClr val="tx1"/>
                </a:solidFill>
              </a:rPr>
              <a:t>Prerequisites &amp; Introductory Comments</a:t>
            </a:r>
          </a:p>
        </p:txBody>
      </p:sp>
      <p:sp>
        <p:nvSpPr>
          <p:cNvPr id="207874" name="Rectangle 3"/>
          <p:cNvSpPr>
            <a:spLocks noGrp="1" noChangeArrowheads="1"/>
          </p:cNvSpPr>
          <p:nvPr>
            <p:ph type="body" idx="1"/>
          </p:nvPr>
        </p:nvSpPr>
        <p:spPr>
          <a:xfrm>
            <a:off x="228600" y="1143000"/>
            <a:ext cx="8915400" cy="3741738"/>
          </a:xfrm>
        </p:spPr>
        <p:txBody>
          <a:bodyPr/>
          <a:lstStyle/>
          <a:p>
            <a:r>
              <a:rPr lang="en-US" altLang="en-US" sz="3000" dirty="0" smtClean="0"/>
              <a:t>Don’t bother to consider measure of attribution until:</a:t>
            </a:r>
          </a:p>
          <a:p>
            <a:pPr lvl="1"/>
            <a:r>
              <a:rPr lang="en-US" altLang="en-US" sz="2600" dirty="0" smtClean="0"/>
              <a:t>Pretty sure that exposure is “causally” related to outcome</a:t>
            </a:r>
          </a:p>
          <a:p>
            <a:pPr lvl="1"/>
            <a:r>
              <a:rPr lang="en-US" altLang="en-US" sz="2600" dirty="0" smtClean="0"/>
              <a:t>Measure of association free of bias (e.g., no selection, measurement or confounding bias) (i.e., the number is right)</a:t>
            </a:r>
          </a:p>
          <a:p>
            <a:pPr lvl="1"/>
            <a:endParaRPr lang="en-US" altLang="en-US" sz="800" dirty="0" smtClean="0"/>
          </a:p>
          <a:p>
            <a:r>
              <a:rPr lang="en-US" altLang="en-US" sz="3000" dirty="0" smtClean="0"/>
              <a:t>Measures of attribution can be expressed in the context of risks or rates</a:t>
            </a:r>
          </a:p>
          <a:p>
            <a:endParaRPr lang="en-US" altLang="en-US" sz="800" dirty="0" smtClean="0"/>
          </a:p>
          <a:p>
            <a:r>
              <a:rPr lang="en-US" altLang="en-US" sz="3000" dirty="0" smtClean="0"/>
              <a:t>All of the terminology boils down to 2 concepts:</a:t>
            </a:r>
          </a:p>
          <a:p>
            <a:pPr lvl="1"/>
            <a:r>
              <a:rPr lang="en-US" altLang="en-US" sz="2600" dirty="0" smtClean="0"/>
              <a:t>Attribution </a:t>
            </a:r>
            <a:r>
              <a:rPr lang="en-US" altLang="en-US" sz="2600" dirty="0"/>
              <a:t>of outcome to exposure</a:t>
            </a:r>
            <a:r>
              <a:rPr lang="en-US" altLang="en-US" sz="2400" dirty="0"/>
              <a:t> </a:t>
            </a:r>
            <a:r>
              <a:rPr lang="en-US" altLang="en-US" sz="2600" dirty="0" smtClean="0"/>
              <a:t>among the exposed</a:t>
            </a:r>
          </a:p>
          <a:p>
            <a:pPr lvl="1"/>
            <a:r>
              <a:rPr lang="en-US" altLang="en-US" sz="2600" dirty="0" smtClean="0"/>
              <a:t>Attribution </a:t>
            </a:r>
            <a:r>
              <a:rPr lang="en-US" altLang="en-US" sz="2600" dirty="0"/>
              <a:t>of outcome to exposure </a:t>
            </a:r>
            <a:r>
              <a:rPr lang="en-US" altLang="en-US" sz="2600" dirty="0" smtClean="0"/>
              <a:t>in a wider population </a:t>
            </a:r>
          </a:p>
          <a:p>
            <a:pPr lvl="2"/>
            <a:r>
              <a:rPr lang="en-US" altLang="en-US" sz="2200" dirty="0" smtClean="0"/>
              <a:t>Stata will automatically calculate both in epitab command</a:t>
            </a:r>
          </a:p>
          <a:p>
            <a:pPr lvl="3"/>
            <a:r>
              <a:rPr lang="en-US" altLang="en-US" sz="2200" dirty="0" smtClean="0"/>
              <a:t>even if not justified</a:t>
            </a:r>
          </a:p>
          <a:p>
            <a:pPr>
              <a:buFontTx/>
              <a:buNone/>
            </a:pPr>
            <a:endParaRPr lang="en-US" altLang="en-US" sz="3000" dirty="0" smtClean="0"/>
          </a:p>
        </p:txBody>
      </p:sp>
    </p:spTree>
    <p:extLst>
      <p:ext uri="{BB962C8B-B14F-4D97-AF65-F5344CB8AC3E}">
        <p14:creationId xmlns:p14="http://schemas.microsoft.com/office/powerpoint/2010/main" val="34392529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ChangeArrowheads="1"/>
          </p:cNvSpPr>
          <p:nvPr>
            <p:ph type="title"/>
          </p:nvPr>
        </p:nvSpPr>
        <p:spPr>
          <a:xfrm>
            <a:off x="0" y="0"/>
            <a:ext cx="9144000" cy="1143000"/>
          </a:xfrm>
        </p:spPr>
        <p:txBody>
          <a:bodyPr/>
          <a:lstStyle/>
          <a:p>
            <a:r>
              <a:rPr lang="en-US" altLang="en-US" sz="2800" b="1" dirty="0" smtClean="0"/>
              <a:t>Measures of Attribution:</a:t>
            </a:r>
            <a:br>
              <a:rPr lang="en-US" altLang="en-US" sz="2800" b="1" dirty="0" smtClean="0"/>
            </a:br>
            <a:r>
              <a:rPr lang="en-US" altLang="en-US" sz="2400" b="1" dirty="0" smtClean="0"/>
              <a:t>Terminology we like in context of cumulative incidence (“risk”)**</a:t>
            </a:r>
          </a:p>
        </p:txBody>
      </p:sp>
      <p:graphicFrame>
        <p:nvGraphicFramePr>
          <p:cNvPr id="377879" name="Group 23"/>
          <p:cNvGraphicFramePr>
            <a:graphicFrameLocks noGrp="1"/>
          </p:cNvGraphicFramePr>
          <p:nvPr>
            <p:ph idx="1"/>
            <p:extLst/>
          </p:nvPr>
        </p:nvGraphicFramePr>
        <p:xfrm>
          <a:off x="304800" y="1143000"/>
          <a:ext cx="8610600" cy="4995316"/>
        </p:xfrm>
        <a:graphic>
          <a:graphicData uri="http://schemas.openxmlformats.org/drawingml/2006/table">
            <a:tbl>
              <a:tblPr/>
              <a:tblGrid>
                <a:gridCol w="1676400">
                  <a:extLst>
                    <a:ext uri="{9D8B030D-6E8A-4147-A177-3AD203B41FA5}">
                      <a16:colId xmlns:a16="http://schemas.microsoft.com/office/drawing/2014/main" xmlns="" val="20000"/>
                    </a:ext>
                  </a:extLst>
                </a:gridCol>
                <a:gridCol w="3089336">
                  <a:extLst>
                    <a:ext uri="{9D8B030D-6E8A-4147-A177-3AD203B41FA5}">
                      <a16:colId xmlns:a16="http://schemas.microsoft.com/office/drawing/2014/main" xmlns="" val="20001"/>
                    </a:ext>
                  </a:extLst>
                </a:gridCol>
                <a:gridCol w="3844864">
                  <a:extLst>
                    <a:ext uri="{9D8B030D-6E8A-4147-A177-3AD203B41FA5}">
                      <a16:colId xmlns:a16="http://schemas.microsoft.com/office/drawing/2014/main" xmlns="" val="20002"/>
                    </a:ext>
                  </a:extLst>
                </a:gridCol>
              </a:tblGrid>
              <a:tr h="86222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Scale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Among the exposed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Among a population (exposed and unexposed)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371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Absolute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exp</a:t>
                      </a:r>
                      <a:r>
                        <a:rPr kumimoji="0" lang="en-US" sz="2400" b="0" i="0" u="none" strike="noStrike" cap="none" normalizeH="0" baseline="0" dirty="0" smtClean="0">
                          <a:ln>
                            <a:noFill/>
                          </a:ln>
                          <a:solidFill>
                            <a:schemeClr val="tx1"/>
                          </a:solidFill>
                          <a:effectLst/>
                          <a:latin typeface="Times New Roman" pitchFamily="18" charset="0"/>
                        </a:rPr>
                        <a:t>*</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“Attributable risk in the population”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or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pop</a:t>
                      </a:r>
                      <a:r>
                        <a:rPr kumimoji="0" lang="en-US" sz="2400" b="0" i="0" u="none" strike="noStrike" cap="none" normalizeH="0" baseline="0" dirty="0" smtClean="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613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Percentage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“Percent 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exp</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“Percent attributable risk in the population” or</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 “Percent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AR</a:t>
                      </a:r>
                      <a:r>
                        <a:rPr kumimoji="0" lang="en-US" sz="2400" b="0" i="0" u="none" strike="noStrike" cap="none" normalizeH="0" baseline="-25000" dirty="0" smtClean="0">
                          <a:ln>
                            <a:noFill/>
                          </a:ln>
                          <a:solidFill>
                            <a:schemeClr val="tx1"/>
                          </a:solidFill>
                          <a:effectLst/>
                          <a:latin typeface="Times New Roman" pitchFamily="18" charset="0"/>
                        </a:rPr>
                        <a:t>pop</a:t>
                      </a:r>
                      <a:r>
                        <a:rPr kumimoji="0" lang="en-US" sz="2400" b="0" i="0" u="none" strike="noStrike" cap="none" normalizeH="0" baseline="0" dirty="0" smtClean="0">
                          <a:ln>
                            <a:noFill/>
                          </a:ln>
                          <a:solidFill>
                            <a:schemeClr val="tx1"/>
                          </a:solidFill>
                          <a:effectLst/>
                          <a:latin typeface="Times New Roman" pitchFamily="18" charset="0"/>
                        </a:rPr>
                        <a:t> or  %Pop 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208916" name="TextBox 3"/>
          <p:cNvSpPr txBox="1">
            <a:spLocks noChangeArrowheads="1"/>
          </p:cNvSpPr>
          <p:nvPr/>
        </p:nvSpPr>
        <p:spPr bwMode="auto">
          <a:xfrm>
            <a:off x="228600" y="6096000"/>
            <a:ext cx="8763000" cy="461665"/>
          </a:xfrm>
          <a:prstGeom prst="rect">
            <a:avLst/>
          </a:prstGeom>
          <a:noFill/>
          <a:ln w="9525">
            <a:noFill/>
            <a:miter lim="800000"/>
            <a:headEnd/>
            <a:tailEnd/>
          </a:ln>
        </p:spPr>
        <p:txBody>
          <a:bodyPr>
            <a:spAutoFit/>
          </a:bodyPr>
          <a:lstStyle/>
          <a:p>
            <a:pPr eaLnBrk="0" hangingPunct="0"/>
            <a:r>
              <a:rPr lang="en-US" dirty="0"/>
              <a:t>*</a:t>
            </a:r>
            <a:r>
              <a:rPr lang="en-US" sz="1600" dirty="0"/>
              <a:t>We earlier called this “risk difference</a:t>
            </a:r>
            <a:r>
              <a:rPr lang="en-US" sz="1800" dirty="0" smtClean="0"/>
              <a:t>”          ** </a:t>
            </a:r>
            <a:r>
              <a:rPr lang="en-US" sz="1700" dirty="0"/>
              <a:t>analogous terms </a:t>
            </a:r>
            <a:r>
              <a:rPr lang="en-US" sz="1700" dirty="0" smtClean="0"/>
              <a:t>should be used </a:t>
            </a:r>
            <a:r>
              <a:rPr lang="en-US" sz="1700" dirty="0"/>
              <a:t>in context of rates </a:t>
            </a:r>
          </a:p>
        </p:txBody>
      </p:sp>
    </p:spTree>
    <p:extLst>
      <p:ext uri="{BB962C8B-B14F-4D97-AF65-F5344CB8AC3E}">
        <p14:creationId xmlns:p14="http://schemas.microsoft.com/office/powerpoint/2010/main" val="3669445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35" name="Rectangle 2"/>
          <p:cNvSpPr>
            <a:spLocks noGrp="1" noChangeArrowheads="1"/>
          </p:cNvSpPr>
          <p:nvPr>
            <p:ph type="title"/>
          </p:nvPr>
        </p:nvSpPr>
        <p:spPr/>
        <p:txBody>
          <a:bodyPr/>
          <a:lstStyle/>
          <a:p>
            <a:r>
              <a:rPr lang="en-US" altLang="en-US" sz="3600" b="1" dirty="0" smtClean="0"/>
              <a:t>Attributable Risk in the Exposed</a:t>
            </a:r>
          </a:p>
        </p:txBody>
      </p:sp>
      <p:graphicFrame>
        <p:nvGraphicFramePr>
          <p:cNvPr id="3" name="Object 26"/>
          <p:cNvGraphicFramePr>
            <a:graphicFrameLocks noGrp="1" noChangeAspect="1"/>
          </p:cNvGraphicFramePr>
          <p:nvPr>
            <p:ph idx="1"/>
            <p:extLst/>
          </p:nvPr>
        </p:nvGraphicFramePr>
        <p:xfrm>
          <a:off x="1422400" y="1803400"/>
          <a:ext cx="6348413" cy="4367213"/>
        </p:xfrm>
        <a:graphic>
          <a:graphicData uri="http://schemas.openxmlformats.org/drawingml/2006/chart">
            <c:chart xmlns:c="http://schemas.openxmlformats.org/drawingml/2006/chart" xmlns:r="http://schemas.openxmlformats.org/officeDocument/2006/relationships" r:id="rId3"/>
          </a:graphicData>
        </a:graphic>
      </p:graphicFrame>
      <p:sp>
        <p:nvSpPr>
          <p:cNvPr id="94236" name="AutoShape 4"/>
          <p:cNvSpPr>
            <a:spLocks/>
          </p:cNvSpPr>
          <p:nvPr/>
        </p:nvSpPr>
        <p:spPr bwMode="auto">
          <a:xfrm>
            <a:off x="5562600" y="3200400"/>
            <a:ext cx="76200" cy="1066800"/>
          </a:xfrm>
          <a:prstGeom prst="rightBrace">
            <a:avLst>
              <a:gd name="adj1" fmla="val 116667"/>
              <a:gd name="adj2" fmla="val 50000"/>
            </a:avLst>
          </a:prstGeom>
          <a:noFill/>
          <a:ln w="9525">
            <a:solidFill>
              <a:schemeClr val="tx1"/>
            </a:solidFill>
            <a:round/>
            <a:headEnd/>
            <a:tailEnd/>
          </a:ln>
        </p:spPr>
        <p:txBody>
          <a:bodyPr wrap="none" anchor="ctr"/>
          <a:lstStyle/>
          <a:p>
            <a:pPr eaLnBrk="0" hangingPunct="0"/>
            <a:endParaRPr lang="en-US" altLang="en-US" dirty="0"/>
          </a:p>
        </p:txBody>
      </p:sp>
      <p:sp>
        <p:nvSpPr>
          <p:cNvPr id="94237" name="Text Box 5"/>
          <p:cNvSpPr txBox="1">
            <a:spLocks noChangeArrowheads="1"/>
          </p:cNvSpPr>
          <p:nvPr/>
        </p:nvSpPr>
        <p:spPr bwMode="auto">
          <a:xfrm>
            <a:off x="5715000" y="2819400"/>
            <a:ext cx="1447800" cy="461963"/>
          </a:xfrm>
          <a:prstGeom prst="rect">
            <a:avLst/>
          </a:prstGeom>
          <a:noFill/>
          <a:ln w="9525">
            <a:noFill/>
            <a:miter lim="800000"/>
            <a:headEnd/>
            <a:tailEnd/>
          </a:ln>
        </p:spPr>
        <p:txBody>
          <a:bodyPr>
            <a:spAutoFit/>
          </a:bodyPr>
          <a:lstStyle/>
          <a:p>
            <a:pPr eaLnBrk="0" hangingPunct="0">
              <a:spcBef>
                <a:spcPct val="50000"/>
              </a:spcBef>
            </a:pPr>
            <a:r>
              <a:rPr lang="en-US" altLang="en-US" dirty="0"/>
              <a:t>ARexp</a:t>
            </a:r>
          </a:p>
        </p:txBody>
      </p:sp>
    </p:spTree>
    <p:extLst>
      <p:ext uri="{BB962C8B-B14F-4D97-AF65-F5344CB8AC3E}">
        <p14:creationId xmlns:p14="http://schemas.microsoft.com/office/powerpoint/2010/main" val="32701884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ChangeArrowheads="1"/>
          </p:cNvSpPr>
          <p:nvPr>
            <p:ph type="title"/>
          </p:nvPr>
        </p:nvSpPr>
        <p:spPr>
          <a:xfrm>
            <a:off x="685800" y="76200"/>
            <a:ext cx="7772400" cy="1143000"/>
          </a:xfrm>
        </p:spPr>
        <p:txBody>
          <a:bodyPr/>
          <a:lstStyle/>
          <a:p>
            <a:r>
              <a:rPr lang="en-US" altLang="en-US" sz="3200" b="1" dirty="0" smtClean="0"/>
              <a:t>Attribution among the exposed</a:t>
            </a:r>
          </a:p>
        </p:txBody>
      </p:sp>
      <p:sp>
        <p:nvSpPr>
          <p:cNvPr id="212994" name="Rectangle 3"/>
          <p:cNvSpPr>
            <a:spLocks noGrp="1" noChangeArrowheads="1"/>
          </p:cNvSpPr>
          <p:nvPr>
            <p:ph type="body" idx="1"/>
          </p:nvPr>
        </p:nvSpPr>
        <p:spPr>
          <a:xfrm>
            <a:off x="152400" y="1066800"/>
            <a:ext cx="8991600" cy="5334000"/>
          </a:xfrm>
        </p:spPr>
        <p:txBody>
          <a:bodyPr/>
          <a:lstStyle/>
          <a:p>
            <a:pPr>
              <a:lnSpc>
                <a:spcPct val="90000"/>
              </a:lnSpc>
              <a:spcBef>
                <a:spcPct val="40000"/>
              </a:spcBef>
            </a:pPr>
            <a:r>
              <a:rPr lang="en-US" altLang="en-US" sz="2800" dirty="0" smtClean="0"/>
              <a:t>Can be expressed as difference measure, but not insightful</a:t>
            </a:r>
          </a:p>
          <a:p>
            <a:pPr algn="ctr">
              <a:lnSpc>
                <a:spcPct val="90000"/>
              </a:lnSpc>
              <a:spcBef>
                <a:spcPct val="40000"/>
              </a:spcBef>
              <a:buFontTx/>
              <a:buNone/>
            </a:pPr>
            <a:r>
              <a:rPr lang="en-US" altLang="en-US" sz="2800" dirty="0" smtClean="0"/>
              <a:t>AR</a:t>
            </a:r>
            <a:r>
              <a:rPr lang="en-US" altLang="en-US" sz="2800" baseline="-25000" dirty="0" smtClean="0"/>
              <a:t>exp</a:t>
            </a:r>
            <a:r>
              <a:rPr lang="en-US" altLang="en-US" sz="2800" dirty="0" smtClean="0"/>
              <a:t> = risk difference = Incidence</a:t>
            </a:r>
            <a:r>
              <a:rPr lang="en-US" altLang="en-US" sz="2800" baseline="-25000" dirty="0" smtClean="0"/>
              <a:t>exp</a:t>
            </a:r>
            <a:r>
              <a:rPr lang="en-US" altLang="en-US" sz="2800" dirty="0" smtClean="0"/>
              <a:t>- Incidence</a:t>
            </a:r>
            <a:r>
              <a:rPr lang="en-US" altLang="en-US" sz="2800" baseline="-25000" dirty="0" smtClean="0"/>
              <a:t>unexp</a:t>
            </a:r>
            <a:endParaRPr lang="en-US" altLang="en-US" sz="2800" dirty="0" smtClean="0"/>
          </a:p>
          <a:p>
            <a:pPr>
              <a:lnSpc>
                <a:spcPct val="90000"/>
              </a:lnSpc>
              <a:spcBef>
                <a:spcPct val="40000"/>
              </a:spcBef>
            </a:pPr>
            <a:endParaRPr lang="en-US" altLang="en-US" sz="1200" dirty="0" smtClean="0"/>
          </a:p>
          <a:p>
            <a:pPr>
              <a:lnSpc>
                <a:spcPct val="90000"/>
              </a:lnSpc>
              <a:spcBef>
                <a:spcPct val="40000"/>
              </a:spcBef>
            </a:pPr>
            <a:endParaRPr lang="en-US" altLang="en-US" sz="1200" dirty="0" smtClean="0"/>
          </a:p>
          <a:p>
            <a:pPr>
              <a:lnSpc>
                <a:spcPct val="90000"/>
              </a:lnSpc>
              <a:spcBef>
                <a:spcPct val="40000"/>
              </a:spcBef>
            </a:pPr>
            <a:r>
              <a:rPr lang="en-US" altLang="en-US" sz="2800" dirty="0" smtClean="0"/>
              <a:t>Or, even better, as a percent of incidence in exposed:</a:t>
            </a:r>
          </a:p>
          <a:p>
            <a:pPr algn="ctr">
              <a:lnSpc>
                <a:spcPct val="90000"/>
              </a:lnSpc>
              <a:spcBef>
                <a:spcPct val="40000"/>
              </a:spcBef>
              <a:buFontTx/>
              <a:buNone/>
            </a:pPr>
            <a:r>
              <a:rPr lang="en-US" altLang="en-US" sz="2800" dirty="0" smtClean="0"/>
              <a:t>%AR</a:t>
            </a:r>
            <a:r>
              <a:rPr lang="en-US" altLang="en-US" sz="2800" baseline="-25000" dirty="0" smtClean="0"/>
              <a:t>exp </a:t>
            </a:r>
            <a:r>
              <a:rPr lang="en-US" altLang="en-US" sz="2800" dirty="0" smtClean="0"/>
              <a:t>= [(Inc</a:t>
            </a:r>
            <a:r>
              <a:rPr lang="en-US" altLang="en-US" sz="2800" baseline="-25000" dirty="0" smtClean="0"/>
              <a:t>exp</a:t>
            </a:r>
            <a:r>
              <a:rPr lang="en-US" altLang="en-US" sz="2800" dirty="0" smtClean="0"/>
              <a:t>- Inc</a:t>
            </a:r>
            <a:r>
              <a:rPr lang="en-US" altLang="en-US" sz="2800" baseline="-25000" dirty="0" smtClean="0"/>
              <a:t>unexp</a:t>
            </a:r>
            <a:r>
              <a:rPr lang="en-US" altLang="en-US" sz="2800" dirty="0" smtClean="0"/>
              <a:t>)/(Inc</a:t>
            </a:r>
            <a:r>
              <a:rPr lang="en-US" altLang="en-US" sz="2800" baseline="-25000" dirty="0" smtClean="0"/>
              <a:t>exp</a:t>
            </a:r>
            <a:r>
              <a:rPr lang="en-US" altLang="en-US" sz="2800" dirty="0" smtClean="0"/>
              <a:t>)] x 100</a:t>
            </a:r>
          </a:p>
          <a:p>
            <a:pPr>
              <a:lnSpc>
                <a:spcPct val="90000"/>
              </a:lnSpc>
              <a:spcBef>
                <a:spcPct val="40000"/>
              </a:spcBef>
            </a:pPr>
            <a:endParaRPr lang="en-US" altLang="en-US" sz="2000" dirty="0" smtClean="0"/>
          </a:p>
          <a:p>
            <a:pPr>
              <a:lnSpc>
                <a:spcPct val="90000"/>
              </a:lnSpc>
              <a:spcBef>
                <a:spcPct val="40000"/>
              </a:spcBef>
            </a:pPr>
            <a:r>
              <a:rPr lang="en-US" altLang="en-US" sz="2800" dirty="0" smtClean="0"/>
              <a:t>%AR</a:t>
            </a:r>
            <a:r>
              <a:rPr lang="en-US" altLang="en-US" sz="2800" baseline="-25000" dirty="0" smtClean="0"/>
              <a:t>exp</a:t>
            </a:r>
            <a:r>
              <a:rPr lang="en-US" altLang="en-US" sz="2800" dirty="0" smtClean="0"/>
              <a:t> can also be calculated from the risk ratio:  </a:t>
            </a:r>
          </a:p>
          <a:p>
            <a:pPr algn="ctr">
              <a:lnSpc>
                <a:spcPct val="90000"/>
              </a:lnSpc>
              <a:spcBef>
                <a:spcPct val="10000"/>
              </a:spcBef>
              <a:buFontTx/>
              <a:buNone/>
            </a:pPr>
            <a:r>
              <a:rPr lang="en-US" altLang="en-US" sz="2800" dirty="0" smtClean="0"/>
              <a:t>[(RR-1)/RR] x 100</a:t>
            </a:r>
          </a:p>
          <a:p>
            <a:pPr lvl="1">
              <a:lnSpc>
                <a:spcPct val="90000"/>
              </a:lnSpc>
              <a:spcBef>
                <a:spcPct val="40000"/>
              </a:spcBef>
            </a:pPr>
            <a:r>
              <a:rPr lang="en-US" altLang="en-US" sz="2400" dirty="0" smtClean="0"/>
              <a:t>Useful for case-control design where risk ratio is estimated but not incidence</a:t>
            </a:r>
            <a:endParaRPr lang="en-US" altLang="en-US" sz="2400" baseline="-25000" dirty="0" smtClean="0"/>
          </a:p>
        </p:txBody>
      </p:sp>
    </p:spTree>
    <p:extLst>
      <p:ext uri="{BB962C8B-B14F-4D97-AF65-F5344CB8AC3E}">
        <p14:creationId xmlns:p14="http://schemas.microsoft.com/office/powerpoint/2010/main" val="283708534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title"/>
          </p:nvPr>
        </p:nvSpPr>
        <p:spPr>
          <a:xfrm>
            <a:off x="685800" y="228600"/>
            <a:ext cx="7772400" cy="762000"/>
          </a:xfrm>
        </p:spPr>
        <p:txBody>
          <a:bodyPr/>
          <a:lstStyle/>
          <a:p>
            <a:r>
              <a:rPr lang="en-US" altLang="en-US" sz="3200" b="1" dirty="0" smtClean="0"/>
              <a:t>Example: %AR in exposed</a:t>
            </a:r>
          </a:p>
        </p:txBody>
      </p:sp>
      <p:graphicFrame>
        <p:nvGraphicFramePr>
          <p:cNvPr id="387075" name="Group 3"/>
          <p:cNvGraphicFramePr>
            <a:graphicFrameLocks noGrp="1"/>
          </p:cNvGraphicFramePr>
          <p:nvPr>
            <p:ph idx="1"/>
            <p:extLst/>
          </p:nvPr>
        </p:nvGraphicFramePr>
        <p:xfrm>
          <a:off x="457200" y="1123201"/>
          <a:ext cx="5715000" cy="2590800"/>
        </p:xfrm>
        <a:graphic>
          <a:graphicData uri="http://schemas.openxmlformats.org/drawingml/2006/table">
            <a:tbl>
              <a:tblPr/>
              <a:tblGrid>
                <a:gridCol w="1828800">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Fracture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fracture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26720">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5 year study</a:t>
                      </a:r>
                    </a:p>
                  </a:txBody>
                  <a:tcP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20176" name="Text Box 21"/>
          <p:cNvSpPr txBox="1">
            <a:spLocks noChangeArrowheads="1"/>
          </p:cNvSpPr>
          <p:nvPr/>
        </p:nvSpPr>
        <p:spPr bwMode="auto">
          <a:xfrm>
            <a:off x="6446676" y="1692304"/>
            <a:ext cx="2057400" cy="1384995"/>
          </a:xfrm>
          <a:prstGeom prst="rect">
            <a:avLst/>
          </a:prstGeom>
          <a:noFill/>
          <a:ln w="9525">
            <a:noFill/>
            <a:miter lim="800000"/>
            <a:headEnd/>
            <a:tailEnd/>
          </a:ln>
        </p:spPr>
        <p:txBody>
          <a:bodyPr>
            <a:spAutoFit/>
          </a:bodyPr>
          <a:lstStyle/>
          <a:p>
            <a:pPr>
              <a:spcBef>
                <a:spcPct val="50000"/>
              </a:spcBef>
            </a:pPr>
            <a:r>
              <a:rPr lang="en-US" altLang="en-US" dirty="0">
                <a:latin typeface="Arial" charset="0"/>
              </a:rPr>
              <a:t>Risk Ratio </a:t>
            </a:r>
          </a:p>
          <a:p>
            <a:pPr>
              <a:spcBef>
                <a:spcPct val="50000"/>
              </a:spcBef>
            </a:pPr>
            <a:r>
              <a:rPr lang="en-US" altLang="en-US" dirty="0" smtClean="0">
                <a:latin typeface="Arial" charset="0"/>
              </a:rPr>
              <a:t>0.020/0.010  </a:t>
            </a:r>
            <a:r>
              <a:rPr lang="en-US" altLang="en-US" dirty="0">
                <a:latin typeface="Arial" charset="0"/>
              </a:rPr>
              <a:t>= </a:t>
            </a:r>
            <a:r>
              <a:rPr lang="en-US" altLang="en-US" dirty="0" smtClean="0">
                <a:latin typeface="Arial" charset="0"/>
              </a:rPr>
              <a:t>2.0</a:t>
            </a:r>
            <a:endParaRPr lang="en-US" altLang="en-US" dirty="0">
              <a:latin typeface="Arial" charset="0"/>
            </a:endParaRPr>
          </a:p>
        </p:txBody>
      </p:sp>
      <p:sp>
        <p:nvSpPr>
          <p:cNvPr id="6" name="Text Box 31"/>
          <p:cNvSpPr txBox="1">
            <a:spLocks noChangeArrowheads="1"/>
          </p:cNvSpPr>
          <p:nvPr/>
        </p:nvSpPr>
        <p:spPr bwMode="auto">
          <a:xfrm>
            <a:off x="533400" y="3673257"/>
            <a:ext cx="8610600" cy="3108543"/>
          </a:xfrm>
          <a:prstGeom prst="rect">
            <a:avLst/>
          </a:prstGeom>
          <a:noFill/>
          <a:ln w="9525">
            <a:noFill/>
            <a:miter lim="800000"/>
            <a:headEnd/>
            <a:tailEnd/>
          </a:ln>
        </p:spPr>
        <p:txBody>
          <a:bodyPr wrap="square">
            <a:spAutoFit/>
          </a:bodyPr>
          <a:lstStyle/>
          <a:p>
            <a:pPr>
              <a:spcBef>
                <a:spcPct val="50000"/>
              </a:spcBef>
            </a:pPr>
            <a:r>
              <a:rPr lang="en-US" altLang="en-US" sz="2800" dirty="0">
                <a:latin typeface="Arial" charset="0"/>
              </a:rPr>
              <a:t>AR</a:t>
            </a:r>
            <a:r>
              <a:rPr lang="en-US" altLang="en-US" sz="2800" baseline="-25000" dirty="0">
                <a:latin typeface="Arial" charset="0"/>
              </a:rPr>
              <a:t>exp</a:t>
            </a:r>
            <a:r>
              <a:rPr lang="en-US" altLang="en-US" sz="2800" dirty="0">
                <a:latin typeface="Arial" charset="0"/>
              </a:rPr>
              <a:t> = risk difference = </a:t>
            </a:r>
            <a:r>
              <a:rPr lang="en-US" altLang="en-US" sz="2800" dirty="0" smtClean="0">
                <a:latin typeface="Arial" charset="0"/>
              </a:rPr>
              <a:t>0.20-0.10 </a:t>
            </a:r>
            <a:r>
              <a:rPr lang="en-US" altLang="en-US" sz="2800" dirty="0">
                <a:latin typeface="Arial" charset="0"/>
              </a:rPr>
              <a:t>= </a:t>
            </a:r>
            <a:r>
              <a:rPr lang="en-US" altLang="en-US" sz="2800" dirty="0" smtClean="0">
                <a:latin typeface="Arial" charset="0"/>
              </a:rPr>
              <a:t>0.10 </a:t>
            </a:r>
            <a:endParaRPr lang="en-US" altLang="en-US" sz="2800" dirty="0">
              <a:latin typeface="Arial" charset="0"/>
            </a:endParaRPr>
          </a:p>
          <a:p>
            <a:pPr>
              <a:spcBef>
                <a:spcPct val="50000"/>
              </a:spcBef>
            </a:pPr>
            <a:r>
              <a:rPr lang="en-US" altLang="en-US" sz="2800" dirty="0">
                <a:latin typeface="Arial" charset="0"/>
              </a:rPr>
              <a:t>% AR</a:t>
            </a:r>
            <a:r>
              <a:rPr lang="en-US" altLang="en-US" sz="2800" baseline="-25000" dirty="0">
                <a:latin typeface="Arial" charset="0"/>
              </a:rPr>
              <a:t>exp </a:t>
            </a:r>
            <a:r>
              <a:rPr lang="en-US" altLang="en-US" sz="2800" dirty="0">
                <a:latin typeface="Arial" charset="0"/>
              </a:rPr>
              <a:t>= [(</a:t>
            </a:r>
            <a:r>
              <a:rPr lang="en-US" altLang="en-US" sz="2800" dirty="0" smtClean="0">
                <a:latin typeface="Arial" charset="0"/>
              </a:rPr>
              <a:t>0.20-0.10)/0.20] </a:t>
            </a:r>
            <a:r>
              <a:rPr lang="en-US" altLang="en-US" sz="2800" dirty="0">
                <a:latin typeface="Arial" charset="0"/>
              </a:rPr>
              <a:t>x 100 = </a:t>
            </a:r>
            <a:r>
              <a:rPr lang="en-US" altLang="en-US" sz="2800" dirty="0" smtClean="0">
                <a:latin typeface="Arial" charset="0"/>
              </a:rPr>
              <a:t>50% </a:t>
            </a:r>
            <a:endParaRPr lang="en-US" altLang="en-US" sz="2800" dirty="0">
              <a:latin typeface="Arial" charset="0"/>
            </a:endParaRPr>
          </a:p>
          <a:p>
            <a:pPr>
              <a:spcBef>
                <a:spcPct val="50000"/>
              </a:spcBef>
            </a:pPr>
            <a:r>
              <a:rPr lang="en-US" altLang="en-US" sz="2800" dirty="0">
                <a:latin typeface="Arial" charset="0"/>
              </a:rPr>
              <a:t> 	 = [(RR-1)/RR] x 100 = </a:t>
            </a:r>
            <a:r>
              <a:rPr lang="en-US" altLang="en-US" sz="2800" dirty="0" smtClean="0">
                <a:latin typeface="Arial" charset="0"/>
              </a:rPr>
              <a:t>(2.0-1)/2.0  </a:t>
            </a:r>
            <a:r>
              <a:rPr lang="en-US" altLang="en-US" sz="2800" dirty="0">
                <a:latin typeface="Arial" charset="0"/>
              </a:rPr>
              <a:t>x 100</a:t>
            </a:r>
          </a:p>
          <a:p>
            <a:pPr>
              <a:spcBef>
                <a:spcPct val="50000"/>
              </a:spcBef>
            </a:pPr>
            <a:r>
              <a:rPr lang="en-US" altLang="en-US" sz="2800" dirty="0">
                <a:latin typeface="Arial" charset="0"/>
              </a:rPr>
              <a:t>	 = </a:t>
            </a:r>
            <a:r>
              <a:rPr lang="en-US" altLang="en-US" sz="2800" dirty="0" smtClean="0">
                <a:latin typeface="Arial" charset="0"/>
              </a:rPr>
              <a:t>50%</a:t>
            </a:r>
          </a:p>
          <a:p>
            <a:pPr>
              <a:spcBef>
                <a:spcPct val="50000"/>
              </a:spcBef>
            </a:pPr>
            <a:r>
              <a:rPr lang="en-US" altLang="en-US" sz="2800" dirty="0" smtClean="0">
                <a:latin typeface="Arial" charset="0"/>
              </a:rPr>
              <a:t>In Stata:  csi 800 600 3200 </a:t>
            </a:r>
            <a:r>
              <a:rPr lang="en-US" altLang="en-US" sz="2800" dirty="0">
                <a:latin typeface="Arial" charset="0"/>
              </a:rPr>
              <a:t>5400 (</a:t>
            </a:r>
            <a:r>
              <a:rPr lang="en-US" altLang="en-US" dirty="0" smtClean="0">
                <a:latin typeface="Arial" charset="0"/>
              </a:rPr>
              <a:t>AR</a:t>
            </a:r>
            <a:r>
              <a:rPr lang="en-US" altLang="en-US" baseline="-25000" dirty="0" smtClean="0">
                <a:latin typeface="Arial" charset="0"/>
              </a:rPr>
              <a:t>exp</a:t>
            </a:r>
            <a:r>
              <a:rPr lang="en-US" altLang="en-US" sz="2800" baseline="-25000" dirty="0" smtClean="0">
                <a:latin typeface="Arial" charset="0"/>
              </a:rPr>
              <a:t> </a:t>
            </a:r>
            <a:r>
              <a:rPr lang="en-US" altLang="en-US" dirty="0" smtClean="0">
                <a:latin typeface="Arial" charset="0"/>
              </a:rPr>
              <a:t>is part of output)</a:t>
            </a:r>
            <a:endParaRPr lang="en-US" altLang="en-US" dirty="0">
              <a:latin typeface="Arial" charset="0"/>
            </a:endParaRPr>
          </a:p>
        </p:txBody>
      </p:sp>
    </p:spTree>
    <p:extLst>
      <p:ext uri="{BB962C8B-B14F-4D97-AF65-F5344CB8AC3E}">
        <p14:creationId xmlns:p14="http://schemas.microsoft.com/office/powerpoint/2010/main" val="170890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228600" y="76200"/>
            <a:ext cx="8534400" cy="1143000"/>
          </a:xfrm>
          <a:prstGeom prst="rect">
            <a:avLst/>
          </a:prstGeom>
          <a:noFill/>
          <a:ln w="9525">
            <a:noFill/>
            <a:miter lim="800000"/>
            <a:headEnd/>
            <a:tailEnd/>
          </a:ln>
        </p:spPr>
        <p:txBody>
          <a:bodyPr anchor="ctr"/>
          <a:lstStyle/>
          <a:p>
            <a:pPr algn="ctr" eaLnBrk="0" hangingPunct="0"/>
            <a:r>
              <a:rPr lang="en-US" altLang="en-US" sz="3600" b="1" dirty="0">
                <a:solidFill>
                  <a:schemeClr val="tx2"/>
                </a:solidFill>
              </a:rPr>
              <a:t>Favorable property of odds ratio #3:</a:t>
            </a:r>
          </a:p>
          <a:p>
            <a:pPr algn="ctr" eaLnBrk="0" hangingPunct="0"/>
            <a:r>
              <a:rPr lang="en-US" altLang="en-US" sz="3600" b="1" dirty="0">
                <a:solidFill>
                  <a:schemeClr val="tx2"/>
                </a:solidFill>
              </a:rPr>
              <a:t>OR is a lifesaver in case-control studies</a:t>
            </a:r>
          </a:p>
        </p:txBody>
      </p:sp>
      <p:sp>
        <p:nvSpPr>
          <p:cNvPr id="6" name="Rectangle 3"/>
          <p:cNvSpPr txBox="1">
            <a:spLocks noChangeArrowheads="1"/>
          </p:cNvSpPr>
          <p:nvPr/>
        </p:nvSpPr>
        <p:spPr bwMode="auto">
          <a:xfrm>
            <a:off x="228600" y="1371600"/>
            <a:ext cx="7772400" cy="1905000"/>
          </a:xfrm>
          <a:prstGeom prst="rect">
            <a:avLst/>
          </a:prstGeom>
          <a:noFill/>
          <a:ln>
            <a:noFill/>
          </a:ln>
          <a:extLst/>
        </p:spPr>
        <p:txBody>
          <a:bodyPr/>
          <a:lstStyle/>
          <a:p>
            <a:pPr marL="342900" indent="-342900" eaLnBrk="0" hangingPunct="0">
              <a:spcBef>
                <a:spcPct val="40000"/>
              </a:spcBef>
              <a:buFontTx/>
              <a:buChar char="•"/>
              <a:defRPr/>
            </a:pPr>
            <a:r>
              <a:rPr lang="en-US" altLang="en-US" kern="0" dirty="0">
                <a:latin typeface="+mn-lt"/>
              </a:rPr>
              <a:t>A useful property of OR:</a:t>
            </a:r>
          </a:p>
          <a:p>
            <a:pPr marL="342900" indent="-342900" algn="ctr" eaLnBrk="0" hangingPunct="0">
              <a:spcBef>
                <a:spcPct val="20000"/>
              </a:spcBef>
              <a:defRPr/>
            </a:pPr>
            <a:r>
              <a:rPr lang="en-US" altLang="en-US" kern="0" dirty="0">
                <a:latin typeface="+mn-lt"/>
              </a:rPr>
              <a:t>OR of exposure (what we can get) </a:t>
            </a:r>
          </a:p>
          <a:p>
            <a:pPr marL="342900" indent="-342900" algn="ctr" eaLnBrk="0" hangingPunct="0">
              <a:spcBef>
                <a:spcPct val="20000"/>
              </a:spcBef>
              <a:defRPr/>
            </a:pPr>
            <a:r>
              <a:rPr lang="en-US" altLang="en-US" kern="0" dirty="0">
                <a:latin typeface="+mn-lt"/>
              </a:rPr>
              <a:t>= OR of disease (what we want)</a:t>
            </a:r>
          </a:p>
          <a:p>
            <a:pPr marL="342900" indent="-342900" eaLnBrk="0" hangingPunct="0">
              <a:spcBef>
                <a:spcPct val="40000"/>
              </a:spcBef>
              <a:buFontTx/>
              <a:buChar char="•"/>
              <a:defRPr/>
            </a:pPr>
            <a:endParaRPr lang="en-US" altLang="en-US" sz="600" kern="0" dirty="0" smtClean="0">
              <a:latin typeface="+mn-lt"/>
            </a:endParaRPr>
          </a:p>
          <a:p>
            <a:pPr marL="342900" indent="-342900" eaLnBrk="0" hangingPunct="0">
              <a:spcBef>
                <a:spcPct val="40000"/>
              </a:spcBef>
              <a:buFontTx/>
              <a:buChar char="•"/>
              <a:defRPr/>
            </a:pPr>
            <a:r>
              <a:rPr lang="en-US" altLang="en-US" kern="0" dirty="0" smtClean="0">
                <a:latin typeface="+mn-lt"/>
              </a:rPr>
              <a:t>Key </a:t>
            </a:r>
            <a:r>
              <a:rPr lang="en-US" altLang="en-US" kern="0" dirty="0">
                <a:latin typeface="+mn-lt"/>
              </a:rPr>
              <a:t>methodologic </a:t>
            </a:r>
            <a:r>
              <a:rPr lang="en-US" altLang="en-US" kern="0" dirty="0" smtClean="0">
                <a:latin typeface="+mn-lt"/>
              </a:rPr>
              <a:t>advance </a:t>
            </a:r>
            <a:r>
              <a:rPr lang="en-US" altLang="en-US" kern="0" dirty="0">
                <a:latin typeface="+mn-lt"/>
              </a:rPr>
              <a:t>in </a:t>
            </a:r>
            <a:r>
              <a:rPr lang="en-US" altLang="en-US" kern="0" dirty="0" smtClean="0">
                <a:latin typeface="+mn-lt"/>
              </a:rPr>
              <a:t>epidemiology</a:t>
            </a:r>
          </a:p>
          <a:p>
            <a:pPr marL="800100" lvl="1" indent="-342900" eaLnBrk="0" hangingPunct="0">
              <a:spcBef>
                <a:spcPct val="40000"/>
              </a:spcBef>
              <a:buFont typeface="Times New Roman" panose="02020603050405020304" pitchFamily="18" charset="0"/>
              <a:buChar char="–"/>
              <a:defRPr/>
            </a:pPr>
            <a:r>
              <a:rPr lang="en-US" altLang="en-US" kern="0" dirty="0"/>
              <a:t>Jerome </a:t>
            </a:r>
            <a:r>
              <a:rPr lang="en-US" altLang="en-US" kern="0" dirty="0" smtClean="0"/>
              <a:t>Cornfield (1951) </a:t>
            </a:r>
            <a:r>
              <a:rPr lang="en-US" altLang="en-US" kern="0" dirty="0"/>
              <a:t>as method to  </a:t>
            </a:r>
            <a:r>
              <a:rPr lang="en-US" altLang="en-US" kern="0" dirty="0" smtClean="0"/>
              <a:t>                       quantify smoking’s effect on lung </a:t>
            </a:r>
            <a:r>
              <a:rPr lang="en-US" altLang="en-US" kern="0" dirty="0"/>
              <a:t>cancer </a:t>
            </a:r>
            <a:endParaRPr lang="en-US" altLang="en-US" kern="0" dirty="0" smtClean="0">
              <a:latin typeface="+mn-lt"/>
            </a:endParaRPr>
          </a:p>
          <a:p>
            <a:pPr marL="742950" lvl="1" indent="-285750" eaLnBrk="0" hangingPunct="0">
              <a:spcBef>
                <a:spcPct val="20000"/>
              </a:spcBef>
              <a:defRPr/>
            </a:pPr>
            <a:endParaRPr lang="en-US" altLang="en-US" sz="3200" kern="0" dirty="0">
              <a:latin typeface="+mn-lt"/>
            </a:endParaRPr>
          </a:p>
        </p:txBody>
      </p:sp>
      <p:pic>
        <p:nvPicPr>
          <p:cNvPr id="34819" name="Picture 7" descr="Cornfield.jpg"/>
          <p:cNvPicPr>
            <a:picLocks noChangeAspect="1"/>
          </p:cNvPicPr>
          <p:nvPr/>
        </p:nvPicPr>
        <p:blipFill>
          <a:blip r:embed="rId3"/>
          <a:srcRect/>
          <a:stretch>
            <a:fillRect/>
          </a:stretch>
        </p:blipFill>
        <p:spPr bwMode="auto">
          <a:xfrm>
            <a:off x="6966860" y="2209800"/>
            <a:ext cx="1628775" cy="2133600"/>
          </a:xfrm>
          <a:prstGeom prst="rect">
            <a:avLst/>
          </a:prstGeom>
          <a:noFill/>
          <a:ln w="9525">
            <a:noFill/>
            <a:miter lim="800000"/>
            <a:headEnd/>
            <a:tailEnd/>
          </a:ln>
        </p:spPr>
      </p:pic>
      <p:sp>
        <p:nvSpPr>
          <p:cNvPr id="3" name="TextBox 2"/>
          <p:cNvSpPr txBox="1"/>
          <p:nvPr/>
        </p:nvSpPr>
        <p:spPr>
          <a:xfrm>
            <a:off x="250902" y="4747939"/>
            <a:ext cx="6073698" cy="1348061"/>
          </a:xfrm>
          <a:prstGeom prst="rect">
            <a:avLst/>
          </a:prstGeom>
          <a:noFill/>
        </p:spPr>
        <p:txBody>
          <a:bodyPr wrap="square" rtlCol="0">
            <a:spAutoFit/>
          </a:bodyPr>
          <a:lstStyle/>
          <a:p>
            <a:pPr marL="342900" indent="-342900" eaLnBrk="0" hangingPunct="0">
              <a:spcBef>
                <a:spcPct val="40000"/>
              </a:spcBef>
              <a:buFontTx/>
              <a:buChar char="•"/>
              <a:defRPr/>
            </a:pPr>
            <a:r>
              <a:rPr lang="en-US" altLang="en-US" kern="0" dirty="0"/>
              <a:t>First published </a:t>
            </a:r>
            <a:r>
              <a:rPr lang="en-US" altLang="en-US" kern="0" dirty="0" smtClean="0"/>
              <a:t>case-control study: </a:t>
            </a:r>
          </a:p>
          <a:p>
            <a:pPr marL="800100" lvl="1" indent="-342900" eaLnBrk="0" hangingPunct="0">
              <a:spcBef>
                <a:spcPct val="40000"/>
              </a:spcBef>
              <a:buFont typeface="Times New Roman" panose="02020603050405020304" pitchFamily="18" charset="0"/>
              <a:buChar char="–"/>
              <a:defRPr/>
            </a:pPr>
            <a:r>
              <a:rPr lang="en-US" altLang="en-US" kern="0" dirty="0" smtClean="0"/>
              <a:t>Janet Lane-Claypon (1926) </a:t>
            </a:r>
            <a:r>
              <a:rPr lang="en-US" altLang="en-US" kern="0" dirty="0"/>
              <a:t>study  of breast </a:t>
            </a:r>
            <a:r>
              <a:rPr lang="en-US" altLang="en-US" kern="0" dirty="0" smtClean="0"/>
              <a:t>cancer</a:t>
            </a:r>
            <a:endParaRPr lang="en-US" altLang="en-US" kern="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4001" b="21999"/>
          <a:stretch/>
        </p:blipFill>
        <p:spPr>
          <a:xfrm>
            <a:off x="6273800" y="4393580"/>
            <a:ext cx="2489200" cy="2438400"/>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ChangeArrowheads="1"/>
          </p:cNvSpPr>
          <p:nvPr>
            <p:ph type="title"/>
          </p:nvPr>
        </p:nvSpPr>
        <p:spPr>
          <a:xfrm>
            <a:off x="685800" y="304800"/>
            <a:ext cx="7772400" cy="1143000"/>
          </a:xfrm>
        </p:spPr>
        <p:txBody>
          <a:bodyPr/>
          <a:lstStyle/>
          <a:p>
            <a:r>
              <a:rPr lang="en-US" altLang="en-US" sz="3200" b="1" dirty="0" smtClean="0"/>
              <a:t>Percent Attributable Risk in the Exposed: Interpretation</a:t>
            </a:r>
          </a:p>
        </p:txBody>
      </p:sp>
      <p:sp>
        <p:nvSpPr>
          <p:cNvPr id="215042" name="Rectangle 3"/>
          <p:cNvSpPr>
            <a:spLocks noGrp="1" noChangeArrowheads="1"/>
          </p:cNvSpPr>
          <p:nvPr>
            <p:ph type="body" idx="1"/>
          </p:nvPr>
        </p:nvSpPr>
        <p:spPr>
          <a:xfrm>
            <a:off x="304800" y="1600200"/>
            <a:ext cx="8534400" cy="4114800"/>
          </a:xfrm>
        </p:spPr>
        <p:txBody>
          <a:bodyPr/>
          <a:lstStyle/>
          <a:p>
            <a:pPr>
              <a:lnSpc>
                <a:spcPct val="90000"/>
              </a:lnSpc>
            </a:pPr>
            <a:r>
              <a:rPr lang="en-US" altLang="en-US" dirty="0" smtClean="0"/>
              <a:t>% AR</a:t>
            </a:r>
            <a:r>
              <a:rPr lang="en-US" altLang="en-US" baseline="-25000" dirty="0" smtClean="0"/>
              <a:t>exp </a:t>
            </a:r>
            <a:r>
              <a:rPr lang="en-US" altLang="en-US" dirty="0" smtClean="0"/>
              <a:t>=  50%</a:t>
            </a:r>
          </a:p>
          <a:p>
            <a:pPr>
              <a:lnSpc>
                <a:spcPct val="90000"/>
              </a:lnSpc>
            </a:pPr>
            <a:endParaRPr lang="en-US" altLang="en-US" dirty="0" smtClean="0"/>
          </a:p>
          <a:p>
            <a:pPr>
              <a:lnSpc>
                <a:spcPct val="90000"/>
              </a:lnSpc>
            </a:pPr>
            <a:r>
              <a:rPr lang="en-US" altLang="en-US" dirty="0" smtClean="0"/>
              <a:t>If we remove exposure, the risk of the outcome in the exposed over 5 years would be reduced by 50%, from 20% to 10%.  </a:t>
            </a:r>
          </a:p>
          <a:p>
            <a:pPr>
              <a:lnSpc>
                <a:spcPct val="90000"/>
              </a:lnSpc>
            </a:pPr>
            <a:endParaRPr lang="en-US" altLang="en-US" dirty="0" smtClean="0"/>
          </a:p>
          <a:p>
            <a:pPr>
              <a:lnSpc>
                <a:spcPct val="90000"/>
              </a:lnSpc>
            </a:pPr>
            <a:r>
              <a:rPr lang="en-US" altLang="en-US" dirty="0" smtClean="0"/>
              <a:t>But, you can’t say that this exposure caused the outcome in only this 50%.  Exposure might have been a cause in 100% of the exposed.</a:t>
            </a:r>
          </a:p>
          <a:p>
            <a:pPr>
              <a:lnSpc>
                <a:spcPct val="90000"/>
              </a:lnSpc>
            </a:pPr>
            <a:endParaRPr lang="en-US" altLang="en-US" dirty="0" smtClean="0"/>
          </a:p>
        </p:txBody>
      </p:sp>
    </p:spTree>
    <p:extLst>
      <p:ext uri="{BB962C8B-B14F-4D97-AF65-F5344CB8AC3E}">
        <p14:creationId xmlns:p14="http://schemas.microsoft.com/office/powerpoint/2010/main" val="31667846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31" name="Rectangle 2"/>
          <p:cNvSpPr>
            <a:spLocks noGrp="1" noChangeArrowheads="1"/>
          </p:cNvSpPr>
          <p:nvPr>
            <p:ph type="title"/>
          </p:nvPr>
        </p:nvSpPr>
        <p:spPr/>
        <p:txBody>
          <a:bodyPr/>
          <a:lstStyle/>
          <a:p>
            <a:r>
              <a:rPr lang="en-US" altLang="en-US" b="1" dirty="0" smtClean="0"/>
              <a:t>Population Attributable Risk</a:t>
            </a:r>
          </a:p>
        </p:txBody>
      </p:sp>
      <p:graphicFrame>
        <p:nvGraphicFramePr>
          <p:cNvPr id="2" name="Object 26"/>
          <p:cNvGraphicFramePr>
            <a:graphicFrameLocks noGrp="1" noChangeAspect="1"/>
          </p:cNvGraphicFramePr>
          <p:nvPr>
            <p:ph idx="1"/>
            <p:extLst/>
          </p:nvPr>
        </p:nvGraphicFramePr>
        <p:xfrm>
          <a:off x="1270000" y="1870075"/>
          <a:ext cx="6626225" cy="4167188"/>
        </p:xfrm>
        <a:graphic>
          <a:graphicData uri="http://schemas.openxmlformats.org/drawingml/2006/chart">
            <c:chart xmlns:c="http://schemas.openxmlformats.org/drawingml/2006/chart" xmlns:r="http://schemas.openxmlformats.org/officeDocument/2006/relationships" r:id="rId3"/>
          </a:graphicData>
        </a:graphic>
      </p:graphicFrame>
      <p:sp>
        <p:nvSpPr>
          <p:cNvPr id="98332" name="AutoShape 4"/>
          <p:cNvSpPr>
            <a:spLocks/>
          </p:cNvSpPr>
          <p:nvPr/>
        </p:nvSpPr>
        <p:spPr bwMode="auto">
          <a:xfrm>
            <a:off x="5212080" y="3886200"/>
            <a:ext cx="45719" cy="533400"/>
          </a:xfrm>
          <a:prstGeom prst="rightBrace">
            <a:avLst>
              <a:gd name="adj1" fmla="val 83333"/>
              <a:gd name="adj2" fmla="val 50000"/>
            </a:avLst>
          </a:prstGeom>
          <a:noFill/>
          <a:ln w="9525">
            <a:solidFill>
              <a:schemeClr val="tx1"/>
            </a:solidFill>
            <a:round/>
            <a:headEnd/>
            <a:tailEnd/>
          </a:ln>
        </p:spPr>
        <p:txBody>
          <a:bodyPr wrap="none" anchor="ctr"/>
          <a:lstStyle/>
          <a:p>
            <a:pPr eaLnBrk="0" hangingPunct="0"/>
            <a:endParaRPr lang="en-US" altLang="en-US" dirty="0"/>
          </a:p>
        </p:txBody>
      </p:sp>
      <p:sp>
        <p:nvSpPr>
          <p:cNvPr id="98333" name="Text Box 5"/>
          <p:cNvSpPr txBox="1">
            <a:spLocks noChangeArrowheads="1"/>
          </p:cNvSpPr>
          <p:nvPr/>
        </p:nvSpPr>
        <p:spPr bwMode="auto">
          <a:xfrm>
            <a:off x="5334000" y="3733800"/>
            <a:ext cx="1219200" cy="457200"/>
          </a:xfrm>
          <a:prstGeom prst="rect">
            <a:avLst/>
          </a:prstGeom>
          <a:noFill/>
          <a:ln w="9525">
            <a:noFill/>
            <a:miter lim="800000"/>
            <a:headEnd/>
            <a:tailEnd/>
          </a:ln>
        </p:spPr>
        <p:txBody>
          <a:bodyPr>
            <a:spAutoFit/>
          </a:bodyPr>
          <a:lstStyle/>
          <a:p>
            <a:pPr eaLnBrk="0" hangingPunct="0">
              <a:spcBef>
                <a:spcPct val="50000"/>
              </a:spcBef>
            </a:pPr>
            <a:r>
              <a:rPr lang="en-US" altLang="en-US" dirty="0"/>
              <a:t>Pop AR</a:t>
            </a:r>
          </a:p>
        </p:txBody>
      </p:sp>
    </p:spTree>
    <p:extLst>
      <p:ext uri="{BB962C8B-B14F-4D97-AF65-F5344CB8AC3E}">
        <p14:creationId xmlns:p14="http://schemas.microsoft.com/office/powerpoint/2010/main" val="218396353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ChangeArrowheads="1"/>
          </p:cNvSpPr>
          <p:nvPr>
            <p:ph type="title"/>
          </p:nvPr>
        </p:nvSpPr>
        <p:spPr>
          <a:xfrm>
            <a:off x="685800" y="152400"/>
            <a:ext cx="7772400" cy="1143000"/>
          </a:xfrm>
        </p:spPr>
        <p:txBody>
          <a:bodyPr/>
          <a:lstStyle/>
          <a:p>
            <a:r>
              <a:rPr lang="en-US" altLang="en-US" sz="3600" b="1" dirty="0" smtClean="0"/>
              <a:t>Attribution in the Population</a:t>
            </a:r>
          </a:p>
        </p:txBody>
      </p:sp>
      <p:sp>
        <p:nvSpPr>
          <p:cNvPr id="219138" name="Rectangle 3"/>
          <p:cNvSpPr>
            <a:spLocks noGrp="1" noChangeArrowheads="1"/>
          </p:cNvSpPr>
          <p:nvPr>
            <p:ph type="body" idx="1"/>
          </p:nvPr>
        </p:nvSpPr>
        <p:spPr>
          <a:xfrm>
            <a:off x="685800" y="1295400"/>
            <a:ext cx="7772400" cy="4800600"/>
          </a:xfrm>
        </p:spPr>
        <p:txBody>
          <a:bodyPr/>
          <a:lstStyle/>
          <a:p>
            <a:pPr>
              <a:lnSpc>
                <a:spcPct val="80000"/>
              </a:lnSpc>
              <a:spcBef>
                <a:spcPct val="40000"/>
              </a:spcBef>
            </a:pPr>
            <a:r>
              <a:rPr lang="en-US" altLang="en-US" sz="2800" dirty="0" smtClean="0"/>
              <a:t>Pop AR = Incidence</a:t>
            </a:r>
            <a:r>
              <a:rPr lang="en-US" altLang="en-US" sz="2800" baseline="-25000" dirty="0" smtClean="0"/>
              <a:t>pop</a:t>
            </a:r>
            <a:r>
              <a:rPr lang="en-US" altLang="en-US" sz="2800" dirty="0" smtClean="0"/>
              <a:t>- Incidence</a:t>
            </a:r>
            <a:r>
              <a:rPr lang="en-US" altLang="en-US" sz="2800" baseline="-25000" dirty="0" smtClean="0"/>
              <a:t>unexp</a:t>
            </a:r>
            <a:endParaRPr lang="en-US" altLang="en-US" sz="2800" dirty="0" smtClean="0"/>
          </a:p>
          <a:p>
            <a:pPr>
              <a:lnSpc>
                <a:spcPct val="80000"/>
              </a:lnSpc>
              <a:spcBef>
                <a:spcPct val="40000"/>
              </a:spcBef>
            </a:pPr>
            <a:endParaRPr lang="en-US" altLang="en-US" sz="1400" dirty="0" smtClean="0"/>
          </a:p>
          <a:p>
            <a:pPr>
              <a:lnSpc>
                <a:spcPct val="80000"/>
              </a:lnSpc>
              <a:spcBef>
                <a:spcPct val="40000"/>
              </a:spcBef>
            </a:pPr>
            <a:r>
              <a:rPr lang="en-US" altLang="en-US" sz="2800" dirty="0" smtClean="0"/>
              <a:t>Most relevant to express this as: </a:t>
            </a:r>
          </a:p>
          <a:p>
            <a:pPr algn="ctr">
              <a:lnSpc>
                <a:spcPct val="80000"/>
              </a:lnSpc>
              <a:spcBef>
                <a:spcPct val="40000"/>
              </a:spcBef>
              <a:buFontTx/>
              <a:buNone/>
            </a:pPr>
            <a:r>
              <a:rPr lang="en-US" altLang="en-US" sz="2800" dirty="0" smtClean="0"/>
              <a:t>%Pop AR = [(Inc</a:t>
            </a:r>
            <a:r>
              <a:rPr lang="en-US" altLang="en-US" sz="2800" baseline="-25000" dirty="0" smtClean="0"/>
              <a:t>pop</a:t>
            </a:r>
            <a:r>
              <a:rPr lang="en-US" altLang="en-US" sz="2800" dirty="0" smtClean="0"/>
              <a:t>- Inc</a:t>
            </a:r>
            <a:r>
              <a:rPr lang="en-US" altLang="en-US" sz="2800" baseline="-25000" dirty="0" smtClean="0"/>
              <a:t>unexp</a:t>
            </a:r>
            <a:r>
              <a:rPr lang="en-US" altLang="en-US" sz="2800" dirty="0" smtClean="0"/>
              <a:t>)/(Inc</a:t>
            </a:r>
            <a:r>
              <a:rPr lang="en-US" altLang="en-US" sz="2800" baseline="-25000" dirty="0" smtClean="0"/>
              <a:t>pop</a:t>
            </a:r>
            <a:r>
              <a:rPr lang="en-US" altLang="en-US" sz="2800" dirty="0" smtClean="0"/>
              <a:t>)] x100</a:t>
            </a:r>
          </a:p>
          <a:p>
            <a:pPr>
              <a:lnSpc>
                <a:spcPct val="80000"/>
              </a:lnSpc>
              <a:spcBef>
                <a:spcPct val="40000"/>
              </a:spcBef>
            </a:pPr>
            <a:endParaRPr lang="en-US" altLang="en-US" sz="1400" dirty="0" smtClean="0"/>
          </a:p>
          <a:p>
            <a:pPr>
              <a:lnSpc>
                <a:spcPct val="80000"/>
              </a:lnSpc>
              <a:spcBef>
                <a:spcPct val="40000"/>
              </a:spcBef>
            </a:pPr>
            <a:r>
              <a:rPr lang="en-US" altLang="en-US" sz="2800" dirty="0" smtClean="0"/>
              <a:t>Can also be calculated using risk ratio (RR) and prevalence of exposure in </a:t>
            </a:r>
            <a:r>
              <a:rPr lang="en-US" altLang="en-US" sz="2800" dirty="0"/>
              <a:t>population (</a:t>
            </a:r>
            <a:r>
              <a:rPr lang="en-US" altLang="en-US" sz="2800" dirty="0" smtClean="0"/>
              <a:t>p</a:t>
            </a:r>
            <a:r>
              <a:rPr lang="en-US" altLang="en-US" sz="2800" baseline="-25000" dirty="0" smtClean="0"/>
              <a:t>e</a:t>
            </a:r>
            <a:r>
              <a:rPr lang="en-US" altLang="en-US" sz="2800" dirty="0" smtClean="0"/>
              <a:t>): </a:t>
            </a:r>
          </a:p>
          <a:p>
            <a:pPr algn="ctr">
              <a:lnSpc>
                <a:spcPct val="80000"/>
              </a:lnSpc>
              <a:spcBef>
                <a:spcPct val="40000"/>
              </a:spcBef>
              <a:buFontTx/>
              <a:buNone/>
            </a:pPr>
            <a:r>
              <a:rPr lang="en-US" altLang="en-US" sz="2800" dirty="0" smtClean="0"/>
              <a:t>100 x [p</a:t>
            </a:r>
            <a:r>
              <a:rPr lang="en-US" altLang="en-US" sz="2800" baseline="-25000" dirty="0" smtClean="0"/>
              <a:t>e</a:t>
            </a:r>
            <a:r>
              <a:rPr lang="en-US" altLang="en-US" sz="2800" dirty="0" smtClean="0"/>
              <a:t> x (RR-1)]/ [p</a:t>
            </a:r>
            <a:r>
              <a:rPr lang="en-US" altLang="en-US" sz="2800" baseline="-25000" dirty="0" smtClean="0"/>
              <a:t>e </a:t>
            </a:r>
            <a:r>
              <a:rPr lang="en-US" altLang="en-US" sz="2800" dirty="0" smtClean="0"/>
              <a:t>x (RR-1) + 1]</a:t>
            </a:r>
          </a:p>
          <a:p>
            <a:pPr>
              <a:lnSpc>
                <a:spcPct val="80000"/>
              </a:lnSpc>
              <a:spcBef>
                <a:spcPct val="40000"/>
              </a:spcBef>
              <a:buFontTx/>
              <a:buNone/>
            </a:pPr>
            <a:endParaRPr lang="en-US" altLang="en-US" sz="1400" dirty="0" smtClean="0"/>
          </a:p>
          <a:p>
            <a:pPr>
              <a:lnSpc>
                <a:spcPct val="80000"/>
              </a:lnSpc>
              <a:spcBef>
                <a:spcPct val="40000"/>
              </a:spcBef>
            </a:pPr>
            <a:r>
              <a:rPr lang="en-US" altLang="en-US" sz="2800" dirty="0" smtClean="0"/>
              <a:t>To calculate in a case-control study, need knowledge of exposure prevalence in study base</a:t>
            </a:r>
          </a:p>
          <a:p>
            <a:pPr lvl="1">
              <a:lnSpc>
                <a:spcPct val="80000"/>
              </a:lnSpc>
              <a:spcBef>
                <a:spcPct val="40000"/>
              </a:spcBef>
            </a:pPr>
            <a:r>
              <a:rPr lang="en-US" altLang="en-US" sz="2400" dirty="0" smtClean="0"/>
              <a:t>Can be gleaned from control group when incidence density or case-cohort sampling performed</a:t>
            </a:r>
          </a:p>
          <a:p>
            <a:pPr>
              <a:lnSpc>
                <a:spcPct val="80000"/>
              </a:lnSpc>
              <a:buFontTx/>
              <a:buNone/>
            </a:pPr>
            <a:endParaRPr lang="en-US" altLang="en-US" sz="2800" baseline="-25000" dirty="0" smtClean="0"/>
          </a:p>
        </p:txBody>
      </p:sp>
    </p:spTree>
    <p:extLst>
      <p:ext uri="{BB962C8B-B14F-4D97-AF65-F5344CB8AC3E}">
        <p14:creationId xmlns:p14="http://schemas.microsoft.com/office/powerpoint/2010/main" val="19092892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title"/>
          </p:nvPr>
        </p:nvSpPr>
        <p:spPr>
          <a:xfrm>
            <a:off x="685800" y="228600"/>
            <a:ext cx="7772400" cy="1143000"/>
          </a:xfrm>
        </p:spPr>
        <p:txBody>
          <a:bodyPr/>
          <a:lstStyle/>
          <a:p>
            <a:r>
              <a:rPr lang="en-US" altLang="en-US" sz="3200" b="1" dirty="0" smtClean="0"/>
              <a:t>Example: Attribution in the population</a:t>
            </a:r>
          </a:p>
        </p:txBody>
      </p:sp>
      <p:sp>
        <p:nvSpPr>
          <p:cNvPr id="220176" name="Text Box 21"/>
          <p:cNvSpPr txBox="1">
            <a:spLocks noChangeArrowheads="1"/>
          </p:cNvSpPr>
          <p:nvPr/>
        </p:nvSpPr>
        <p:spPr bwMode="auto">
          <a:xfrm>
            <a:off x="4800600" y="1532349"/>
            <a:ext cx="2057400" cy="1384995"/>
          </a:xfrm>
          <a:prstGeom prst="rect">
            <a:avLst/>
          </a:prstGeom>
          <a:noFill/>
          <a:ln w="9525">
            <a:noFill/>
            <a:miter lim="800000"/>
            <a:headEnd/>
            <a:tailEnd/>
          </a:ln>
        </p:spPr>
        <p:txBody>
          <a:bodyPr>
            <a:spAutoFit/>
          </a:bodyPr>
          <a:lstStyle/>
          <a:p>
            <a:pPr>
              <a:spcBef>
                <a:spcPct val="50000"/>
              </a:spcBef>
            </a:pPr>
            <a:r>
              <a:rPr lang="en-US" altLang="en-US" dirty="0">
                <a:latin typeface="Arial" charset="0"/>
              </a:rPr>
              <a:t>Risk Ratio </a:t>
            </a:r>
          </a:p>
          <a:p>
            <a:pPr>
              <a:spcBef>
                <a:spcPct val="50000"/>
              </a:spcBef>
            </a:pPr>
            <a:r>
              <a:rPr lang="en-US" altLang="en-US" dirty="0" smtClean="0">
                <a:latin typeface="Arial" charset="0"/>
              </a:rPr>
              <a:t>0.020/0.010  </a:t>
            </a:r>
            <a:r>
              <a:rPr lang="en-US" altLang="en-US" dirty="0">
                <a:latin typeface="Arial" charset="0"/>
              </a:rPr>
              <a:t>= </a:t>
            </a:r>
            <a:r>
              <a:rPr lang="en-US" altLang="en-US" dirty="0" smtClean="0">
                <a:latin typeface="Arial" charset="0"/>
              </a:rPr>
              <a:t>2.0</a:t>
            </a:r>
            <a:endParaRPr lang="en-US" altLang="en-US" dirty="0">
              <a:latin typeface="Arial" charset="0"/>
            </a:endParaRPr>
          </a:p>
        </p:txBody>
      </p:sp>
      <p:sp>
        <p:nvSpPr>
          <p:cNvPr id="220177" name="Text Box 22"/>
          <p:cNvSpPr txBox="1">
            <a:spLocks noChangeArrowheads="1"/>
          </p:cNvSpPr>
          <p:nvPr/>
        </p:nvSpPr>
        <p:spPr bwMode="auto">
          <a:xfrm>
            <a:off x="708764" y="3733800"/>
            <a:ext cx="8282836" cy="2308324"/>
          </a:xfrm>
          <a:prstGeom prst="rect">
            <a:avLst/>
          </a:prstGeom>
          <a:noFill/>
          <a:ln w="9525">
            <a:noFill/>
            <a:miter lim="800000"/>
            <a:headEnd/>
            <a:tailEnd/>
          </a:ln>
        </p:spPr>
        <p:txBody>
          <a:bodyPr wrap="square">
            <a:spAutoFit/>
          </a:bodyPr>
          <a:lstStyle/>
          <a:p>
            <a:pPr>
              <a:spcBef>
                <a:spcPct val="50000"/>
              </a:spcBef>
            </a:pPr>
            <a:r>
              <a:rPr lang="en-US" altLang="en-US" dirty="0">
                <a:latin typeface="Arial" charset="0"/>
              </a:rPr>
              <a:t>What is the overall risk in the population? </a:t>
            </a:r>
            <a:r>
              <a:rPr lang="en-US" altLang="en-US" dirty="0" smtClean="0">
                <a:latin typeface="Arial" charset="0"/>
              </a:rPr>
              <a:t>Depends </a:t>
            </a:r>
            <a:r>
              <a:rPr lang="en-US" altLang="en-US" dirty="0">
                <a:latin typeface="Arial" charset="0"/>
              </a:rPr>
              <a:t>on prevalence of exposure.</a:t>
            </a:r>
          </a:p>
          <a:p>
            <a:pPr>
              <a:spcBef>
                <a:spcPct val="50000"/>
              </a:spcBef>
            </a:pPr>
            <a:r>
              <a:rPr lang="en-US" altLang="en-US" dirty="0" smtClean="0">
                <a:latin typeface="Arial" charset="0"/>
              </a:rPr>
              <a:t>If 40% of the population is exposed</a:t>
            </a:r>
            <a:r>
              <a:rPr lang="en-US" altLang="en-US" dirty="0">
                <a:latin typeface="Arial" charset="0"/>
              </a:rPr>
              <a:t>, </a:t>
            </a:r>
            <a:r>
              <a:rPr lang="en-US" altLang="en-US" dirty="0" smtClean="0">
                <a:latin typeface="Arial" charset="0"/>
              </a:rPr>
              <a:t>the </a:t>
            </a:r>
            <a:r>
              <a:rPr lang="en-US" altLang="en-US" dirty="0">
                <a:latin typeface="Arial" charset="0"/>
              </a:rPr>
              <a:t>risk of the outcome in </a:t>
            </a:r>
            <a:r>
              <a:rPr lang="en-US" altLang="en-US" dirty="0" smtClean="0">
                <a:latin typeface="Arial" charset="0"/>
              </a:rPr>
              <a:t>the </a:t>
            </a:r>
            <a:r>
              <a:rPr lang="en-US" altLang="en-US" dirty="0">
                <a:latin typeface="Arial" charset="0"/>
              </a:rPr>
              <a:t>population will be </a:t>
            </a:r>
            <a:r>
              <a:rPr lang="en-US" altLang="en-US" dirty="0" smtClean="0">
                <a:latin typeface="Arial" charset="0"/>
              </a:rPr>
              <a:t>(this is a weighted average): </a:t>
            </a:r>
            <a:endParaRPr lang="en-US" altLang="en-US" dirty="0">
              <a:latin typeface="Arial" charset="0"/>
            </a:endParaRPr>
          </a:p>
          <a:p>
            <a:pPr>
              <a:spcBef>
                <a:spcPct val="50000"/>
              </a:spcBef>
            </a:pPr>
            <a:r>
              <a:rPr lang="en-US" altLang="en-US" dirty="0">
                <a:latin typeface="Arial" charset="0"/>
              </a:rPr>
              <a:t>(0.40 x 0.20)+(0.60 x </a:t>
            </a:r>
            <a:r>
              <a:rPr lang="en-US" altLang="en-US" dirty="0" smtClean="0">
                <a:latin typeface="Arial" charset="0"/>
              </a:rPr>
              <a:t>0.10) </a:t>
            </a:r>
            <a:r>
              <a:rPr lang="en-US" altLang="en-US" dirty="0">
                <a:latin typeface="Arial" charset="0"/>
              </a:rPr>
              <a:t>= 0.08 + </a:t>
            </a:r>
            <a:r>
              <a:rPr lang="en-US" altLang="en-US" dirty="0" smtClean="0">
                <a:latin typeface="Arial" charset="0"/>
              </a:rPr>
              <a:t>0.06 </a:t>
            </a:r>
            <a:r>
              <a:rPr lang="en-US" altLang="en-US" dirty="0">
                <a:latin typeface="Arial" charset="0"/>
              </a:rPr>
              <a:t>= </a:t>
            </a:r>
            <a:r>
              <a:rPr lang="en-US" altLang="en-US" dirty="0" smtClean="0">
                <a:latin typeface="Arial" charset="0"/>
              </a:rPr>
              <a:t>0.14  </a:t>
            </a:r>
            <a:endParaRPr lang="en-US" altLang="en-US" dirty="0">
              <a:latin typeface="Arial" charset="0"/>
            </a:endParaRPr>
          </a:p>
        </p:txBody>
      </p:sp>
      <p:graphicFrame>
        <p:nvGraphicFramePr>
          <p:cNvPr id="6" name="Group 3"/>
          <p:cNvGraphicFramePr>
            <a:graphicFrameLocks/>
          </p:cNvGraphicFramePr>
          <p:nvPr>
            <p:extLst/>
          </p:nvPr>
        </p:nvGraphicFramePr>
        <p:xfrm>
          <a:off x="664922" y="1295400"/>
          <a:ext cx="3907077" cy="2164080"/>
        </p:xfrm>
        <a:graphic>
          <a:graphicData uri="http://schemas.openxmlformats.org/drawingml/2006/table">
            <a:tbl>
              <a:tblPr/>
              <a:tblGrid>
                <a:gridCol w="2535443">
                  <a:extLst>
                    <a:ext uri="{9D8B030D-6E8A-4147-A177-3AD203B41FA5}">
                      <a16:colId xmlns:a16="http://schemas.microsoft.com/office/drawing/2014/main" xmlns="" val="20000"/>
                    </a:ext>
                  </a:extLst>
                </a:gridCol>
                <a:gridCol w="1371634">
                  <a:extLst>
                    <a:ext uri="{9D8B030D-6E8A-4147-A177-3AD203B41FA5}">
                      <a16:colId xmlns:a16="http://schemas.microsoft.com/office/drawing/2014/main" xmlns="" val="20001"/>
                    </a:ext>
                  </a:extLst>
                </a:gridCol>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5-year 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68357721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p:cNvSpPr>
            <a:spLocks noGrp="1" noChangeArrowheads="1"/>
          </p:cNvSpPr>
          <p:nvPr>
            <p:ph type="title"/>
          </p:nvPr>
        </p:nvSpPr>
        <p:spPr>
          <a:xfrm>
            <a:off x="685800" y="228600"/>
            <a:ext cx="7772400" cy="1143000"/>
          </a:xfrm>
        </p:spPr>
        <p:txBody>
          <a:bodyPr/>
          <a:lstStyle/>
          <a:p>
            <a:r>
              <a:rPr lang="en-US" altLang="en-US" sz="3200" b="1" dirty="0" smtClean="0"/>
              <a:t>Attribution in the population</a:t>
            </a:r>
          </a:p>
        </p:txBody>
      </p:sp>
      <p:graphicFrame>
        <p:nvGraphicFramePr>
          <p:cNvPr id="388099" name="Group 3"/>
          <p:cNvGraphicFramePr>
            <a:graphicFrameLocks noGrp="1"/>
          </p:cNvGraphicFramePr>
          <p:nvPr>
            <p:ph idx="1"/>
            <p:extLst/>
          </p:nvPr>
        </p:nvGraphicFramePr>
        <p:xfrm>
          <a:off x="457200" y="1371600"/>
          <a:ext cx="2895600" cy="1981200"/>
        </p:xfrm>
        <a:graphic>
          <a:graphicData uri="http://schemas.openxmlformats.org/drawingml/2006/table">
            <a:tbl>
              <a:tblPr/>
              <a:tblGrid>
                <a:gridCol w="18288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388117" name="Text Box 21"/>
          <p:cNvSpPr txBox="1">
            <a:spLocks noChangeArrowheads="1"/>
          </p:cNvSpPr>
          <p:nvPr/>
        </p:nvSpPr>
        <p:spPr bwMode="auto">
          <a:xfrm>
            <a:off x="148389" y="3505200"/>
            <a:ext cx="8763000" cy="3785652"/>
          </a:xfrm>
          <a:prstGeom prst="rect">
            <a:avLst/>
          </a:prstGeom>
          <a:noFill/>
          <a:ln w="9525">
            <a:noFill/>
            <a:miter lim="800000"/>
            <a:headEnd/>
            <a:tailEnd/>
          </a:ln>
        </p:spPr>
        <p:txBody>
          <a:bodyPr>
            <a:spAutoFit/>
          </a:bodyPr>
          <a:lstStyle/>
          <a:p>
            <a:pPr>
              <a:spcBef>
                <a:spcPct val="50000"/>
              </a:spcBef>
            </a:pPr>
            <a:r>
              <a:rPr lang="en-US" altLang="en-US" dirty="0">
                <a:latin typeface="Arial" charset="0"/>
              </a:rPr>
              <a:t>Pop AR = </a:t>
            </a:r>
            <a:r>
              <a:rPr lang="en-US" altLang="en-US" dirty="0" smtClean="0">
                <a:latin typeface="Arial" charset="0"/>
              </a:rPr>
              <a:t>0.14-0.10 </a:t>
            </a:r>
            <a:r>
              <a:rPr lang="en-US" altLang="en-US" dirty="0">
                <a:latin typeface="Arial" charset="0"/>
              </a:rPr>
              <a:t>= </a:t>
            </a:r>
            <a:r>
              <a:rPr lang="en-US" altLang="en-US" dirty="0" smtClean="0">
                <a:latin typeface="Arial" charset="0"/>
              </a:rPr>
              <a:t>0.04 </a:t>
            </a:r>
            <a:endParaRPr lang="en-US" altLang="en-US" dirty="0">
              <a:latin typeface="Arial" charset="0"/>
            </a:endParaRPr>
          </a:p>
          <a:p>
            <a:pPr>
              <a:spcBef>
                <a:spcPct val="50000"/>
              </a:spcBef>
            </a:pPr>
            <a:r>
              <a:rPr lang="en-US" altLang="en-US" dirty="0">
                <a:latin typeface="Arial" charset="0"/>
              </a:rPr>
              <a:t>% Pop AR</a:t>
            </a:r>
            <a:r>
              <a:rPr lang="en-US" altLang="en-US" baseline="-25000" dirty="0">
                <a:latin typeface="Arial" charset="0"/>
              </a:rPr>
              <a:t> </a:t>
            </a:r>
            <a:r>
              <a:rPr lang="en-US" altLang="en-US" dirty="0">
                <a:latin typeface="Arial" charset="0"/>
              </a:rPr>
              <a:t>= (</a:t>
            </a:r>
            <a:r>
              <a:rPr lang="en-US" altLang="en-US" dirty="0" smtClean="0">
                <a:latin typeface="Arial" charset="0"/>
              </a:rPr>
              <a:t>0.04/0.14) </a:t>
            </a:r>
            <a:r>
              <a:rPr lang="en-US" altLang="en-US" dirty="0">
                <a:latin typeface="Arial" charset="0"/>
              </a:rPr>
              <a:t>x 100 = </a:t>
            </a:r>
            <a:r>
              <a:rPr lang="en-US" altLang="en-US" dirty="0" smtClean="0">
                <a:latin typeface="Arial" charset="0"/>
              </a:rPr>
              <a:t>28.6% </a:t>
            </a:r>
            <a:endParaRPr lang="en-US" altLang="en-US" dirty="0">
              <a:latin typeface="Arial" charset="0"/>
            </a:endParaRPr>
          </a:p>
          <a:p>
            <a:pPr>
              <a:spcBef>
                <a:spcPct val="50000"/>
              </a:spcBef>
            </a:pPr>
            <a:r>
              <a:rPr lang="en-US" altLang="en-US" dirty="0">
                <a:latin typeface="Arial" charset="0"/>
              </a:rPr>
              <a:t>= 100 x [p</a:t>
            </a:r>
            <a:r>
              <a:rPr lang="en-US" altLang="en-US" baseline="-25000" dirty="0">
                <a:latin typeface="Arial" charset="0"/>
              </a:rPr>
              <a:t>e</a:t>
            </a:r>
            <a:r>
              <a:rPr lang="en-US" altLang="en-US" dirty="0">
                <a:latin typeface="Arial" charset="0"/>
              </a:rPr>
              <a:t> x (RR-1</a:t>
            </a:r>
            <a:r>
              <a:rPr lang="en-US" altLang="en-US" dirty="0" smtClean="0">
                <a:latin typeface="Arial" charset="0"/>
              </a:rPr>
              <a:t>)] / </a:t>
            </a:r>
            <a:r>
              <a:rPr lang="en-US" altLang="en-US" dirty="0">
                <a:latin typeface="Arial" charset="0"/>
              </a:rPr>
              <a:t>[p</a:t>
            </a:r>
            <a:r>
              <a:rPr lang="en-US" altLang="en-US" baseline="-25000" dirty="0">
                <a:latin typeface="Arial" charset="0"/>
              </a:rPr>
              <a:t>e</a:t>
            </a:r>
            <a:r>
              <a:rPr lang="en-US" altLang="en-US" dirty="0">
                <a:latin typeface="Arial" charset="0"/>
              </a:rPr>
              <a:t> x (RR-1) + 1]</a:t>
            </a:r>
          </a:p>
          <a:p>
            <a:pPr>
              <a:spcBef>
                <a:spcPct val="50000"/>
              </a:spcBef>
            </a:pPr>
            <a:r>
              <a:rPr lang="en-US" altLang="en-US" dirty="0" smtClean="0">
                <a:latin typeface="Arial" charset="0"/>
              </a:rPr>
              <a:t>= </a:t>
            </a:r>
            <a:r>
              <a:rPr lang="en-US" altLang="en-US" dirty="0">
                <a:latin typeface="Arial" charset="0"/>
              </a:rPr>
              <a:t>100 x [</a:t>
            </a:r>
            <a:r>
              <a:rPr lang="en-US" altLang="en-US" dirty="0" smtClean="0">
                <a:latin typeface="Arial" charset="0"/>
              </a:rPr>
              <a:t>0.40 x (2.0-1)] / [0.40 x (2.0-1</a:t>
            </a:r>
            <a:r>
              <a:rPr lang="en-US" altLang="en-US" dirty="0">
                <a:latin typeface="Arial" charset="0"/>
              </a:rPr>
              <a:t>)+1] = </a:t>
            </a:r>
            <a:r>
              <a:rPr lang="en-US" altLang="en-US" dirty="0" smtClean="0">
                <a:latin typeface="Arial" charset="0"/>
              </a:rPr>
              <a:t>100 x [0.40/1.40] </a:t>
            </a:r>
            <a:endParaRPr lang="en-US" altLang="en-US" dirty="0">
              <a:latin typeface="Arial" charset="0"/>
            </a:endParaRPr>
          </a:p>
          <a:p>
            <a:pPr>
              <a:spcBef>
                <a:spcPct val="50000"/>
              </a:spcBef>
            </a:pPr>
            <a:r>
              <a:rPr lang="en-US" altLang="en-US" dirty="0">
                <a:latin typeface="Arial" charset="0"/>
              </a:rPr>
              <a:t>	= </a:t>
            </a:r>
            <a:r>
              <a:rPr lang="en-US" altLang="en-US" dirty="0" smtClean="0">
                <a:latin typeface="Arial" charset="0"/>
              </a:rPr>
              <a:t>28.6% </a:t>
            </a:r>
          </a:p>
          <a:p>
            <a:pPr>
              <a:spcBef>
                <a:spcPct val="50000"/>
              </a:spcBef>
            </a:pPr>
            <a:r>
              <a:rPr lang="en-US" altLang="en-US" dirty="0" smtClean="0">
                <a:latin typeface="Arial" charset="0"/>
              </a:rPr>
              <a:t>[Our earlier example in Stata:  csi 800 600 3200 5400]</a:t>
            </a:r>
            <a:endParaRPr lang="en-US" altLang="en-US" dirty="0">
              <a:latin typeface="Arial" charset="0"/>
            </a:endParaRPr>
          </a:p>
          <a:p>
            <a:pPr>
              <a:spcBef>
                <a:spcPct val="50000"/>
              </a:spcBef>
            </a:pPr>
            <a:endParaRPr lang="en-US" altLang="en-US" dirty="0">
              <a:latin typeface="Arial" charset="0"/>
            </a:endParaRPr>
          </a:p>
        </p:txBody>
      </p:sp>
      <p:sp>
        <p:nvSpPr>
          <p:cNvPr id="221201" name="Text Box 22"/>
          <p:cNvSpPr txBox="1">
            <a:spLocks noChangeArrowheads="1"/>
          </p:cNvSpPr>
          <p:nvPr/>
        </p:nvSpPr>
        <p:spPr bwMode="auto">
          <a:xfrm>
            <a:off x="3962400" y="1524000"/>
            <a:ext cx="2057400" cy="1384995"/>
          </a:xfrm>
          <a:prstGeom prst="rect">
            <a:avLst/>
          </a:prstGeom>
          <a:noFill/>
          <a:ln w="9525">
            <a:noFill/>
            <a:miter lim="800000"/>
            <a:headEnd/>
            <a:tailEnd/>
          </a:ln>
        </p:spPr>
        <p:txBody>
          <a:bodyPr>
            <a:spAutoFit/>
          </a:bodyPr>
          <a:lstStyle/>
          <a:p>
            <a:pPr>
              <a:spcBef>
                <a:spcPct val="50000"/>
              </a:spcBef>
            </a:pPr>
            <a:r>
              <a:rPr lang="en-US" altLang="en-US" dirty="0">
                <a:latin typeface="Arial" charset="0"/>
              </a:rPr>
              <a:t>Risk Ratio </a:t>
            </a:r>
          </a:p>
          <a:p>
            <a:pPr>
              <a:spcBef>
                <a:spcPct val="50000"/>
              </a:spcBef>
            </a:pPr>
            <a:r>
              <a:rPr lang="en-US" altLang="en-US" dirty="0" smtClean="0">
                <a:latin typeface="Arial" charset="0"/>
              </a:rPr>
              <a:t>0.20/0.10  </a:t>
            </a:r>
            <a:r>
              <a:rPr lang="en-US" altLang="en-US" dirty="0">
                <a:latin typeface="Arial" charset="0"/>
              </a:rPr>
              <a:t>= </a:t>
            </a:r>
            <a:r>
              <a:rPr lang="en-US" altLang="en-US" dirty="0" smtClean="0">
                <a:latin typeface="Arial" charset="0"/>
              </a:rPr>
              <a:t>2.0</a:t>
            </a:r>
            <a:endParaRPr lang="en-US" altLang="en-US" dirty="0">
              <a:latin typeface="Arial" charset="0"/>
            </a:endParaRPr>
          </a:p>
        </p:txBody>
      </p:sp>
      <p:sp>
        <p:nvSpPr>
          <p:cNvPr id="221202" name="Text Box 23"/>
          <p:cNvSpPr txBox="1">
            <a:spLocks noChangeArrowheads="1"/>
          </p:cNvSpPr>
          <p:nvPr/>
        </p:nvSpPr>
        <p:spPr bwMode="auto">
          <a:xfrm>
            <a:off x="5943600" y="1524000"/>
            <a:ext cx="3048000" cy="1384995"/>
          </a:xfrm>
          <a:prstGeom prst="rect">
            <a:avLst/>
          </a:prstGeom>
          <a:noFill/>
          <a:ln w="9525">
            <a:noFill/>
            <a:miter lim="800000"/>
            <a:headEnd/>
            <a:tailEnd/>
          </a:ln>
        </p:spPr>
        <p:txBody>
          <a:bodyPr>
            <a:spAutoFit/>
          </a:bodyPr>
          <a:lstStyle/>
          <a:p>
            <a:pPr>
              <a:spcBef>
                <a:spcPct val="50000"/>
              </a:spcBef>
            </a:pPr>
            <a:r>
              <a:rPr lang="en-US" altLang="en-US" dirty="0">
                <a:latin typeface="Arial" charset="0"/>
              </a:rPr>
              <a:t>Prevalence of exposure = 40%</a:t>
            </a:r>
          </a:p>
          <a:p>
            <a:pPr>
              <a:spcBef>
                <a:spcPct val="50000"/>
              </a:spcBef>
            </a:pPr>
            <a:r>
              <a:rPr lang="en-US" altLang="en-US" dirty="0">
                <a:latin typeface="Arial" charset="0"/>
              </a:rPr>
              <a:t>Risk in popn = </a:t>
            </a:r>
            <a:r>
              <a:rPr lang="en-US" altLang="en-US" dirty="0" smtClean="0">
                <a:latin typeface="Arial" charset="0"/>
              </a:rPr>
              <a:t>0.14</a:t>
            </a:r>
            <a:endParaRPr lang="en-US" altLang="en-US" dirty="0">
              <a:latin typeface="Arial" charset="0"/>
            </a:endParaRPr>
          </a:p>
        </p:txBody>
      </p:sp>
    </p:spTree>
    <p:extLst>
      <p:ext uri="{BB962C8B-B14F-4D97-AF65-F5344CB8AC3E}">
        <p14:creationId xmlns:p14="http://schemas.microsoft.com/office/powerpoint/2010/main" val="3369164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81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81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811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811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81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81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3"/>
          <p:cNvSpPr>
            <a:spLocks noGrp="1" noChangeArrowheads="1"/>
          </p:cNvSpPr>
          <p:nvPr>
            <p:ph type="body" idx="1"/>
          </p:nvPr>
        </p:nvSpPr>
        <p:spPr>
          <a:xfrm>
            <a:off x="228600" y="1981200"/>
            <a:ext cx="8610600" cy="4114800"/>
          </a:xfrm>
        </p:spPr>
        <p:txBody>
          <a:bodyPr/>
          <a:lstStyle/>
          <a:p>
            <a:pPr>
              <a:lnSpc>
                <a:spcPct val="90000"/>
              </a:lnSpc>
            </a:pPr>
            <a:r>
              <a:rPr lang="en-US" altLang="en-US" dirty="0" smtClean="0"/>
              <a:t>% Pop AR = 29% over 5 years</a:t>
            </a:r>
          </a:p>
          <a:p>
            <a:pPr>
              <a:lnSpc>
                <a:spcPct val="90000"/>
              </a:lnSpc>
            </a:pPr>
            <a:endParaRPr lang="en-US" altLang="en-US" sz="1200" dirty="0" smtClean="0"/>
          </a:p>
          <a:p>
            <a:pPr>
              <a:lnSpc>
                <a:spcPct val="90000"/>
              </a:lnSpc>
            </a:pPr>
            <a:r>
              <a:rPr lang="en-US" altLang="en-US" dirty="0" smtClean="0"/>
              <a:t>If we removed the exposure, the risk of the outcome in the population over 5 years would be reduced by 29%, from 14% to 10%.</a:t>
            </a:r>
          </a:p>
          <a:p>
            <a:pPr>
              <a:lnSpc>
                <a:spcPct val="90000"/>
              </a:lnSpc>
            </a:pPr>
            <a:endParaRPr lang="en-US" altLang="en-US" sz="1200" dirty="0" smtClean="0"/>
          </a:p>
          <a:p>
            <a:pPr>
              <a:lnSpc>
                <a:spcPct val="90000"/>
              </a:lnSpc>
            </a:pPr>
            <a:r>
              <a:rPr lang="en-US" altLang="en-US" dirty="0" smtClean="0"/>
              <a:t>As was the case for % ARexp, we cannot say the exposure is responsible for 29% of all disease.  Exposure might be involved in much more than 29%.  </a:t>
            </a:r>
          </a:p>
        </p:txBody>
      </p:sp>
      <p:sp>
        <p:nvSpPr>
          <p:cNvPr id="4" name="Rectangle 2"/>
          <p:cNvSpPr txBox="1">
            <a:spLocks noChangeArrowheads="1"/>
          </p:cNvSpPr>
          <p:nvPr/>
        </p:nvSpPr>
        <p:spPr bwMode="auto">
          <a:xfrm>
            <a:off x="457200" y="228600"/>
            <a:ext cx="8153400" cy="1143000"/>
          </a:xfrm>
          <a:prstGeom prst="rect">
            <a:avLst/>
          </a:prstGeom>
          <a:noFill/>
          <a:ln>
            <a:noFill/>
          </a:ln>
          <a:extLst/>
        </p:spPr>
        <p:txBody>
          <a:bodyPr anchor="ctr"/>
          <a:lstStyle/>
          <a:p>
            <a:pPr algn="ctr" eaLnBrk="0" hangingPunct="0">
              <a:defRPr/>
            </a:pPr>
            <a:r>
              <a:rPr lang="en-US" altLang="en-US" sz="3200" b="1" kern="0" dirty="0">
                <a:solidFill>
                  <a:schemeClr val="tx2"/>
                </a:solidFill>
                <a:latin typeface="+mj-lt"/>
                <a:ea typeface="+mj-ea"/>
                <a:cs typeface="+mj-cs"/>
              </a:rPr>
              <a:t>Percent Population Attributable Risk: Interpretation</a:t>
            </a:r>
          </a:p>
        </p:txBody>
      </p:sp>
    </p:spTree>
    <p:extLst>
      <p:ext uri="{BB962C8B-B14F-4D97-AF65-F5344CB8AC3E}">
        <p14:creationId xmlns:p14="http://schemas.microsoft.com/office/powerpoint/2010/main" val="34042822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73" name="Rectangle 2"/>
          <p:cNvSpPr>
            <a:spLocks noGrp="1" noChangeArrowheads="1"/>
          </p:cNvSpPr>
          <p:nvPr>
            <p:ph type="title"/>
          </p:nvPr>
        </p:nvSpPr>
        <p:spPr/>
        <p:txBody>
          <a:bodyPr/>
          <a:lstStyle/>
          <a:p>
            <a:r>
              <a:rPr lang="en-US" altLang="en-US" sz="4000" b="1" dirty="0" smtClean="0"/>
              <a:t>Prevalence of Exposure and Population Attributable Risk</a:t>
            </a:r>
          </a:p>
        </p:txBody>
      </p:sp>
      <p:graphicFrame>
        <p:nvGraphicFramePr>
          <p:cNvPr id="103471" name="Object 47"/>
          <p:cNvGraphicFramePr>
            <a:graphicFrameLocks noGrp="1" noChangeAspect="1"/>
          </p:cNvGraphicFramePr>
          <p:nvPr>
            <p:ph sz="half" idx="1"/>
          </p:nvPr>
        </p:nvGraphicFramePr>
        <p:xfrm>
          <a:off x="685800" y="2817813"/>
          <a:ext cx="3802063" cy="2339975"/>
        </p:xfrm>
        <a:graphic>
          <a:graphicData uri="http://schemas.openxmlformats.org/presentationml/2006/ole">
            <mc:AlternateContent xmlns:mc="http://schemas.openxmlformats.org/markup-compatibility/2006">
              <mc:Choice xmlns:v="urn:schemas-microsoft-com:vml" Requires="v">
                <p:oleObj spid="_x0000_s116756" name="Chart" r:id="rId4" imgW="6391451" imgH="4086122" progId="MSGraph.Chart.8">
                  <p:embed followColorScheme="full"/>
                </p:oleObj>
              </mc:Choice>
              <mc:Fallback>
                <p:oleObj name="Chart" r:id="rId4" imgW="6391451" imgH="4086122" progId="MSGraph.Chart.8">
                  <p:embed followColorScheme="full"/>
                  <p:pic>
                    <p:nvPicPr>
                      <p:cNvPr id="0" name=""/>
                      <p:cNvPicPr>
                        <a:picLocks noGrp="1" noChangeAspect="1" noChangeArrowheads="1"/>
                      </p:cNvPicPr>
                      <p:nvPr/>
                    </p:nvPicPr>
                    <p:blipFill>
                      <a:blip r:embed="rId5"/>
                      <a:srcRect/>
                      <a:stretch>
                        <a:fillRect/>
                      </a:stretch>
                    </p:blipFill>
                    <p:spPr bwMode="auto">
                      <a:xfrm>
                        <a:off x="685800" y="2817813"/>
                        <a:ext cx="3802063" cy="233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72" name="Object 48"/>
          <p:cNvGraphicFramePr>
            <a:graphicFrameLocks noGrp="1" noChangeAspect="1"/>
          </p:cNvGraphicFramePr>
          <p:nvPr>
            <p:ph sz="half" idx="2"/>
          </p:nvPr>
        </p:nvGraphicFramePr>
        <p:xfrm>
          <a:off x="4572000" y="2835275"/>
          <a:ext cx="3886200" cy="2392363"/>
        </p:xfrm>
        <a:graphic>
          <a:graphicData uri="http://schemas.openxmlformats.org/presentationml/2006/ole">
            <mc:AlternateContent xmlns:mc="http://schemas.openxmlformats.org/markup-compatibility/2006">
              <mc:Choice xmlns:v="urn:schemas-microsoft-com:vml" Requires="v">
                <p:oleObj spid="_x0000_s116757" name="Chart" r:id="rId6" imgW="6391451" imgH="4086122" progId="MSGraph.Chart.8">
                  <p:embed followColorScheme="full"/>
                </p:oleObj>
              </mc:Choice>
              <mc:Fallback>
                <p:oleObj name="Chart" r:id="rId6" imgW="6391451" imgH="4086122" progId="MSGraph.Chart.8">
                  <p:embed followColorScheme="full"/>
                  <p:pic>
                    <p:nvPicPr>
                      <p:cNvPr id="0" name=""/>
                      <p:cNvPicPr>
                        <a:picLocks noGrp="1" noChangeAspect="1" noChangeArrowheads="1"/>
                      </p:cNvPicPr>
                      <p:nvPr/>
                    </p:nvPicPr>
                    <p:blipFill>
                      <a:blip r:embed="rId7"/>
                      <a:srcRect/>
                      <a:stretch>
                        <a:fillRect/>
                      </a:stretch>
                    </p:blipFill>
                    <p:spPr bwMode="auto">
                      <a:xfrm>
                        <a:off x="4572000" y="2835275"/>
                        <a:ext cx="3886200" cy="2392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74" name="Text Box 5"/>
          <p:cNvSpPr txBox="1">
            <a:spLocks noChangeArrowheads="1"/>
          </p:cNvSpPr>
          <p:nvPr/>
        </p:nvSpPr>
        <p:spPr bwMode="auto">
          <a:xfrm>
            <a:off x="304800" y="5410200"/>
            <a:ext cx="8991600" cy="461963"/>
          </a:xfrm>
          <a:prstGeom prst="rect">
            <a:avLst/>
          </a:prstGeom>
          <a:noFill/>
          <a:ln w="9525">
            <a:noFill/>
            <a:miter lim="800000"/>
            <a:headEnd/>
            <a:tailEnd/>
          </a:ln>
        </p:spPr>
        <p:txBody>
          <a:bodyPr>
            <a:spAutoFit/>
          </a:bodyPr>
          <a:lstStyle/>
          <a:p>
            <a:pPr eaLnBrk="0" hangingPunct="0">
              <a:spcBef>
                <a:spcPct val="50000"/>
              </a:spcBef>
            </a:pPr>
            <a:r>
              <a:rPr lang="en-US" altLang="en-US" dirty="0"/>
              <a:t>Higher prevalence of exposure -&gt; larger %Pop AR for same risk ratio  </a:t>
            </a:r>
          </a:p>
        </p:txBody>
      </p:sp>
      <p:sp>
        <p:nvSpPr>
          <p:cNvPr id="103475" name="Text Box 6"/>
          <p:cNvSpPr txBox="1">
            <a:spLocks noChangeArrowheads="1"/>
          </p:cNvSpPr>
          <p:nvPr/>
        </p:nvSpPr>
        <p:spPr bwMode="auto">
          <a:xfrm>
            <a:off x="304800" y="2133600"/>
            <a:ext cx="8077200" cy="461963"/>
          </a:xfrm>
          <a:prstGeom prst="rect">
            <a:avLst/>
          </a:prstGeom>
          <a:noFill/>
          <a:ln w="9525">
            <a:noFill/>
            <a:miter lim="800000"/>
            <a:headEnd/>
            <a:tailEnd/>
          </a:ln>
        </p:spPr>
        <p:txBody>
          <a:bodyPr>
            <a:spAutoFit/>
          </a:bodyPr>
          <a:lstStyle/>
          <a:p>
            <a:pPr eaLnBrk="0" hangingPunct="0">
              <a:spcBef>
                <a:spcPct val="50000"/>
              </a:spcBef>
            </a:pPr>
            <a:r>
              <a:rPr lang="en-US" altLang="en-US" u="sng" dirty="0"/>
              <a:t>Low prevalence of exposure</a:t>
            </a:r>
            <a:r>
              <a:rPr lang="en-US" altLang="en-US" dirty="0"/>
              <a:t>	        </a:t>
            </a:r>
            <a:r>
              <a:rPr lang="en-US" altLang="en-US" u="sng" dirty="0"/>
              <a:t>High prevalence of exposure</a:t>
            </a:r>
          </a:p>
        </p:txBody>
      </p:sp>
    </p:spTree>
    <p:extLst>
      <p:ext uri="{BB962C8B-B14F-4D97-AF65-F5344CB8AC3E}">
        <p14:creationId xmlns:p14="http://schemas.microsoft.com/office/powerpoint/2010/main" val="123401467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a:xfrm>
            <a:off x="914400" y="76200"/>
            <a:ext cx="7772400" cy="1143000"/>
          </a:xfrm>
        </p:spPr>
        <p:txBody>
          <a:bodyPr/>
          <a:lstStyle/>
          <a:p>
            <a:r>
              <a:rPr lang="en-US" altLang="en-US" sz="3200" b="1" dirty="0" smtClean="0"/>
              <a:t>% Population Attributable Risk depends on exposure prevalence and risk ratio</a:t>
            </a:r>
          </a:p>
        </p:txBody>
      </p:sp>
      <p:pic>
        <p:nvPicPr>
          <p:cNvPr id="226306" name="Picture 3"/>
          <p:cNvPicPr>
            <a:picLocks noGrp="1" noChangeAspect="1" noChangeArrowheads="1"/>
          </p:cNvPicPr>
          <p:nvPr>
            <p:ph type="body" idx="1"/>
          </p:nvPr>
        </p:nvPicPr>
        <p:blipFill>
          <a:blip r:embed="rId3"/>
          <a:srcRect l="-514" b="5717"/>
          <a:stretch>
            <a:fillRect/>
          </a:stretch>
        </p:blipFill>
        <p:spPr>
          <a:xfrm>
            <a:off x="304800" y="1219200"/>
            <a:ext cx="8229600" cy="5503863"/>
          </a:xfrm>
        </p:spPr>
      </p:pic>
    </p:spTree>
    <p:extLst>
      <p:ext uri="{BB962C8B-B14F-4D97-AF65-F5344CB8AC3E}">
        <p14:creationId xmlns:p14="http://schemas.microsoft.com/office/powerpoint/2010/main" val="356795436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76200"/>
            <a:ext cx="8153400" cy="1143000"/>
          </a:xfrm>
          <a:prstGeom prst="rect">
            <a:avLst/>
          </a:prstGeom>
          <a:noFill/>
          <a:ln>
            <a:noFill/>
          </a:ln>
          <a:extLst/>
        </p:spPr>
        <p:txBody>
          <a:bodyPr anchor="ctr"/>
          <a:lstStyle/>
          <a:p>
            <a:pPr algn="ctr" eaLnBrk="0" hangingPunct="0">
              <a:defRPr/>
            </a:pPr>
            <a:r>
              <a:rPr lang="en-US" altLang="en-US" sz="3200" b="1" kern="0" dirty="0">
                <a:solidFill>
                  <a:schemeClr val="tx2"/>
                </a:solidFill>
                <a:latin typeface="+mj-lt"/>
                <a:ea typeface="+mj-ea"/>
                <a:cs typeface="+mj-cs"/>
              </a:rPr>
              <a:t>Percent Population Attributable Risk: Example from Framingham</a:t>
            </a:r>
          </a:p>
        </p:txBody>
      </p:sp>
      <p:pic>
        <p:nvPicPr>
          <p:cNvPr id="228354" name="Picture 3"/>
          <p:cNvPicPr>
            <a:picLocks noGrp="1" noChangeAspect="1" noChangeArrowheads="1"/>
          </p:cNvPicPr>
          <p:nvPr>
            <p:ph idx="1"/>
          </p:nvPr>
        </p:nvPicPr>
        <p:blipFill>
          <a:blip r:embed="rId3"/>
          <a:srcRect/>
          <a:stretch>
            <a:fillRect/>
          </a:stretch>
        </p:blipFill>
        <p:spPr>
          <a:xfrm>
            <a:off x="-228600" y="1330569"/>
            <a:ext cx="9753600" cy="4419600"/>
          </a:xfrm>
        </p:spPr>
      </p:pic>
      <p:sp>
        <p:nvSpPr>
          <p:cNvPr id="228355" name="TextBox 7"/>
          <p:cNvSpPr txBox="1">
            <a:spLocks noChangeArrowheads="1"/>
          </p:cNvSpPr>
          <p:nvPr/>
        </p:nvSpPr>
        <p:spPr bwMode="auto">
          <a:xfrm>
            <a:off x="6172200" y="6324600"/>
            <a:ext cx="2667000" cy="369888"/>
          </a:xfrm>
          <a:prstGeom prst="rect">
            <a:avLst/>
          </a:prstGeom>
          <a:noFill/>
          <a:ln w="9525">
            <a:noFill/>
            <a:miter lim="800000"/>
            <a:headEnd/>
            <a:tailEnd/>
          </a:ln>
        </p:spPr>
        <p:txBody>
          <a:bodyPr>
            <a:spAutoFit/>
          </a:bodyPr>
          <a:lstStyle/>
          <a:p>
            <a:pPr eaLnBrk="0" hangingPunct="0"/>
            <a:r>
              <a:rPr lang="en-US" sz="1800" dirty="0"/>
              <a:t>Wolf et al. </a:t>
            </a:r>
            <a:r>
              <a:rPr lang="en-US" sz="1800" i="1" dirty="0"/>
              <a:t>Stroke </a:t>
            </a:r>
            <a:r>
              <a:rPr lang="en-US" sz="1800" dirty="0"/>
              <a:t>1991</a:t>
            </a:r>
          </a:p>
        </p:txBody>
      </p:sp>
    </p:spTree>
    <p:extLst>
      <p:ext uri="{BB962C8B-B14F-4D97-AF65-F5344CB8AC3E}">
        <p14:creationId xmlns:p14="http://schemas.microsoft.com/office/powerpoint/2010/main" val="335466011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a:xfrm>
            <a:off x="0" y="-152400"/>
            <a:ext cx="8991600" cy="1143000"/>
          </a:xfrm>
        </p:spPr>
        <p:txBody>
          <a:bodyPr/>
          <a:lstStyle/>
          <a:p>
            <a:r>
              <a:rPr lang="en-US" altLang="en-US" sz="3000" b="1" dirty="0" smtClean="0"/>
              <a:t>Example: Percent Attributable Rate in the Exposed</a:t>
            </a:r>
          </a:p>
        </p:txBody>
      </p:sp>
      <p:sp>
        <p:nvSpPr>
          <p:cNvPr id="236546" name="Rectangle 3"/>
          <p:cNvSpPr>
            <a:spLocks noGrp="1" noChangeArrowheads="1"/>
          </p:cNvSpPr>
          <p:nvPr>
            <p:ph type="body" idx="1"/>
          </p:nvPr>
        </p:nvSpPr>
        <p:spPr>
          <a:xfrm>
            <a:off x="76200" y="762000"/>
            <a:ext cx="8763000" cy="4114800"/>
          </a:xfrm>
        </p:spPr>
        <p:txBody>
          <a:bodyPr/>
          <a:lstStyle/>
          <a:p>
            <a:r>
              <a:rPr lang="en-US" altLang="en-US" sz="2400" dirty="0" smtClean="0"/>
              <a:t>Background: There are many respiratory infections circulating in what is known as ‘flu season’.  The exact contribution of influenza virus in causing symptomatic respiratory illness is unclear.</a:t>
            </a:r>
          </a:p>
          <a:p>
            <a:endParaRPr lang="en-US" altLang="en-US" sz="1000" dirty="0" smtClean="0"/>
          </a:p>
          <a:p>
            <a:r>
              <a:rPr lang="en-US" altLang="en-US" sz="2400" dirty="0" smtClean="0"/>
              <a:t>Findings: Of </a:t>
            </a:r>
            <a:r>
              <a:rPr lang="en-US" altLang="en-US" sz="2400" dirty="0"/>
              <a:t>those </a:t>
            </a:r>
            <a:r>
              <a:rPr lang="en-US" altLang="en-US" sz="2400" dirty="0" smtClean="0"/>
              <a:t>infected with influenza virus, </a:t>
            </a:r>
            <a:r>
              <a:rPr lang="en-US" altLang="en-US" sz="2400" dirty="0"/>
              <a:t>there were 69 respiratory illnesses per 100 </a:t>
            </a:r>
            <a:r>
              <a:rPr lang="en-US" altLang="en-US" sz="2400" dirty="0" smtClean="0"/>
              <a:t>person-inﬂuenza-seasons </a:t>
            </a:r>
            <a:r>
              <a:rPr lang="en-US" altLang="en-US" sz="2400" dirty="0"/>
              <a:t>compared with 44 per 100 in those not infected with </a:t>
            </a:r>
            <a:r>
              <a:rPr lang="en-US" altLang="en-US" sz="2400" dirty="0" smtClean="0"/>
              <a:t>inﬂuenza</a:t>
            </a:r>
            <a:r>
              <a:rPr lang="en-US" altLang="en-US" sz="2400" dirty="0"/>
              <a:t>. </a:t>
            </a:r>
            <a:r>
              <a:rPr lang="en-US" altLang="en-US" sz="2400" b="1" dirty="0"/>
              <a:t>The age-adjusted attributable rate of illness if infected was 23 illnesses per 100 person-seasons </a:t>
            </a:r>
            <a:r>
              <a:rPr lang="en-US" altLang="en-US" sz="2400" b="1" dirty="0" smtClean="0"/>
              <a:t>(95% CI: 13–34).   </a:t>
            </a:r>
          </a:p>
          <a:p>
            <a:pPr lvl="1"/>
            <a:r>
              <a:rPr lang="en-US" altLang="en-US" sz="2200" dirty="0" smtClean="0"/>
              <a:t>This is </a:t>
            </a:r>
            <a:r>
              <a:rPr lang="en-US" altLang="en-US" sz="2200" smtClean="0"/>
              <a:t>just an </a:t>
            </a:r>
            <a:r>
              <a:rPr lang="en-US" altLang="en-US" sz="2200" dirty="0" smtClean="0"/>
              <a:t>average incidence rate difference</a:t>
            </a:r>
          </a:p>
          <a:p>
            <a:endParaRPr lang="en-US" altLang="en-US" sz="1000" dirty="0"/>
          </a:p>
          <a:p>
            <a:r>
              <a:rPr lang="en-US" altLang="en-US" sz="2400" dirty="0" smtClean="0"/>
              <a:t>Our (better) description:  Among persons infected with influenza virus, </a:t>
            </a:r>
            <a:r>
              <a:rPr lang="en-US" altLang="en-US" sz="2400" dirty="0"/>
              <a:t>i</a:t>
            </a:r>
            <a:r>
              <a:rPr lang="en-US" altLang="en-US" sz="2400" dirty="0" smtClean="0"/>
              <a:t>f we could have prevented this infection, then we could have decreased their rate of illness by 33% (95% CI: 19% to 49%). </a:t>
            </a:r>
          </a:p>
          <a:p>
            <a:pPr lvl="1"/>
            <a:r>
              <a:rPr lang="en-US" altLang="en-US" sz="2000" dirty="0" smtClean="0"/>
              <a:t>i.e., prevention of influenza useful, but there are other pathogens in play</a:t>
            </a:r>
          </a:p>
        </p:txBody>
      </p:sp>
      <p:sp>
        <p:nvSpPr>
          <p:cNvPr id="2" name="TextBox 1"/>
          <p:cNvSpPr txBox="1"/>
          <p:nvPr/>
        </p:nvSpPr>
        <p:spPr>
          <a:xfrm>
            <a:off x="3581400" y="6243935"/>
            <a:ext cx="5486400" cy="461665"/>
          </a:xfrm>
          <a:prstGeom prst="rect">
            <a:avLst/>
          </a:prstGeom>
          <a:noFill/>
        </p:spPr>
        <p:txBody>
          <a:bodyPr wrap="square" rtlCol="0">
            <a:spAutoFit/>
          </a:bodyPr>
          <a:lstStyle/>
          <a:p>
            <a:r>
              <a:rPr lang="en-US" dirty="0" smtClean="0"/>
              <a:t>Hayward et al. </a:t>
            </a:r>
            <a:r>
              <a:rPr lang="en-US" i="1" dirty="0" smtClean="0"/>
              <a:t>Lancet Respir Med </a:t>
            </a:r>
            <a:r>
              <a:rPr lang="en-US" dirty="0" smtClean="0"/>
              <a:t>2014</a:t>
            </a:r>
            <a:endParaRPr lang="en-US" dirty="0"/>
          </a:p>
        </p:txBody>
      </p:sp>
    </p:spTree>
    <p:extLst>
      <p:ext uri="{BB962C8B-B14F-4D97-AF65-F5344CB8AC3E}">
        <p14:creationId xmlns:p14="http://schemas.microsoft.com/office/powerpoint/2010/main" val="143386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23706</TotalTime>
  <Words>22471</Words>
  <Application>Microsoft Office PowerPoint</Application>
  <PresentationFormat>On-screen Show (4:3)</PresentationFormat>
  <Paragraphs>1638</Paragraphs>
  <Slides>110</Slides>
  <Notes>107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110</vt:i4>
      </vt:variant>
    </vt:vector>
  </HeadingPairs>
  <TitlesOfParts>
    <vt:vector size="113" baseType="lpstr">
      <vt:lpstr>Blank Presentation</vt:lpstr>
      <vt:lpstr>Equation</vt:lpstr>
      <vt:lpstr>Chart</vt:lpstr>
      <vt:lpstr>Measures of Disease Association II and Measures of Attribution</vt:lpstr>
      <vt:lpstr>Descriptive and Analytic Goals</vt:lpstr>
      <vt:lpstr>How to measure disease association in case-control designs?</vt:lpstr>
      <vt:lpstr>What can we estimate in a case-control study?</vt:lpstr>
      <vt:lpstr>Can’t estimate probability of event by exposure status</vt:lpstr>
      <vt:lpstr>Can’t estimate probability of event by exposure status</vt:lpstr>
      <vt:lpstr>What can we estimate in a case-control study?</vt:lpstr>
      <vt:lpstr>Measure of Association in Case-Control Studies</vt:lpstr>
      <vt:lpstr>PowerPoint Presentation</vt:lpstr>
      <vt:lpstr>PowerPoint Presentation</vt:lpstr>
      <vt:lpstr>PowerPoint Presentation</vt:lpstr>
      <vt:lpstr>PowerPoint Presentation</vt:lpstr>
      <vt:lpstr>What the OR in a case-control study estimates</vt:lpstr>
      <vt:lpstr>What the OR in a case-control study estimates</vt:lpstr>
      <vt:lpstr>OR as estimate of risk ratio</vt:lpstr>
      <vt:lpstr>PowerPoint Presentation</vt:lpstr>
      <vt:lpstr>PowerPoint Presentation</vt:lpstr>
      <vt:lpstr>Capturing the events with a case-control design </vt:lpstr>
      <vt:lpstr>PowerPoint Presentation</vt:lpstr>
      <vt:lpstr>PowerPoint Presentation</vt:lpstr>
      <vt:lpstr>Estimating exposure in the baseline cohort</vt:lpstr>
      <vt:lpstr>PowerPoint Presentation</vt:lpstr>
      <vt:lpstr>Case-Cohort Sampling</vt:lpstr>
      <vt:lpstr>Stata: Case-cohort sampling </vt:lpstr>
      <vt:lpstr>Case-cohort design and hazard ratio</vt:lpstr>
      <vt:lpstr>Example:  Case-Cohort Design &amp; Risk Ratio</vt:lpstr>
      <vt:lpstr>PowerPoint Presentation</vt:lpstr>
      <vt:lpstr>PowerPoint Presentation</vt:lpstr>
      <vt:lpstr>Serum 25 Hydroxyvitamin D and Fractures in Older Men:  Results</vt:lpstr>
      <vt:lpstr>Results</vt:lpstr>
      <vt:lpstr>Describing results for quartiles of vitamin D and fracture</vt:lpstr>
      <vt:lpstr>Results</vt:lpstr>
      <vt:lpstr>Describing results for continuous measure of vitamin D and fracture</vt:lpstr>
      <vt:lpstr>Some practical concerns in case-cohort design</vt:lpstr>
      <vt:lpstr>OR as estimate of hazard ratio</vt:lpstr>
      <vt:lpstr>What the OR in a case-control study estimates</vt:lpstr>
      <vt:lpstr>What the OR in a case-control study estimates</vt:lpstr>
      <vt:lpstr>PowerPoint Presentation</vt:lpstr>
      <vt:lpstr>Incidence density sampling</vt:lpstr>
      <vt:lpstr>PowerPoint Presentation</vt:lpstr>
      <vt:lpstr>PowerPoint Presentation</vt:lpstr>
      <vt:lpstr>PowerPoint Presentation</vt:lpstr>
      <vt:lpstr>Simulation in a Fixed Cohort: Cohort Sampling vs Case-Control with Incidence Density Sampling</vt:lpstr>
      <vt:lpstr>Incidence density sampling</vt:lpstr>
      <vt:lpstr>Selection of cases and controls</vt:lpstr>
      <vt:lpstr>PowerPoint Presentation</vt:lpstr>
      <vt:lpstr>Results reported as odds ratio</vt:lpstr>
      <vt:lpstr>Plasma Insulinlike Growth Factor 1 and Binding-Protein 3 and Myocardial Infarction in Women: A Prospective Study</vt:lpstr>
      <vt:lpstr>With incidence density sampling, report results as rate ratio (or even better,  hazard ratio)</vt:lpstr>
      <vt:lpstr>Practical considerations in incidence density sampling</vt:lpstr>
      <vt:lpstr>Stata: Incidence density sampling  (in a fixed cohort)</vt:lpstr>
      <vt:lpstr>PowerPoint Presentation</vt:lpstr>
      <vt:lpstr>PowerPoint Presentation</vt:lpstr>
      <vt:lpstr>Risk or rate difference in case-control study?</vt:lpstr>
      <vt:lpstr>Example:  Cumulative incidence in case-control study with case-cohort sampling  Lactate and Risk of Incident Diabetes in a Case-Cohort of the Atherosclerosis Risk in Communities (ARIC) Study</vt:lpstr>
      <vt:lpstr>PowerPoint Presentation</vt:lpstr>
      <vt:lpstr>PowerPoint Presentation</vt:lpstr>
      <vt:lpstr>PowerPoint Presentation</vt:lpstr>
      <vt:lpstr>What if you weren’t clever enough to perform case-cohort or incidence density sampling in a fixed cohort?</vt:lpstr>
      <vt:lpstr>What the OR in a case-control study estimates</vt:lpstr>
      <vt:lpstr>PowerPoint Presentation</vt:lpstr>
      <vt:lpstr>Inability to calculate unbiased estimate of risk ratio if controls sampled from non-cases</vt:lpstr>
      <vt:lpstr>PowerPoint Presentation</vt:lpstr>
      <vt:lpstr>Sampling controls after cases identified at the end of a fixed cohort</vt:lpstr>
      <vt:lpstr>PowerPoint Presentation</vt:lpstr>
      <vt:lpstr>PowerPoint Presentation</vt:lpstr>
      <vt:lpstr>PowerPoint Presentation</vt:lpstr>
      <vt:lpstr>What the OR in a case-control study estimates</vt:lpstr>
      <vt:lpstr>Which regression model to use?</vt:lpstr>
      <vt:lpstr>What the OR in a case-control study estimates</vt:lpstr>
      <vt:lpstr>Which regression model to use?</vt:lpstr>
      <vt:lpstr>Statistical penalties for sampling the study base</vt:lpstr>
      <vt:lpstr>PowerPoint Presentation</vt:lpstr>
      <vt:lpstr>Presenting results in a case-control study</vt:lpstr>
      <vt:lpstr>Common misunderstandings about  case-control studies</vt:lpstr>
      <vt:lpstr>What is true about case-control studies</vt:lpstr>
      <vt:lpstr>Case-control design recommendations</vt:lpstr>
      <vt:lpstr>What does the magnitude of a measure of association tell you?</vt:lpstr>
      <vt:lpstr>Why does “strong” not translate into biologic meaning? </vt:lpstr>
      <vt:lpstr>Why does “strong” not translate into biologic meaning? </vt:lpstr>
      <vt:lpstr>An optional reading you might want to peruse</vt:lpstr>
      <vt:lpstr>Numeracy</vt:lpstr>
      <vt:lpstr>Measures of Attribution</vt:lpstr>
      <vt:lpstr>Terminology Alert</vt:lpstr>
      <vt:lpstr>Prerequisites &amp; Introductory Comments</vt:lpstr>
      <vt:lpstr>Measures of Attribution: Terminology we like in context of cumulative incidence (“risk”)**</vt:lpstr>
      <vt:lpstr>Attributable Risk in the Exposed</vt:lpstr>
      <vt:lpstr>Attribution among the exposed</vt:lpstr>
      <vt:lpstr>Example: %AR in exposed</vt:lpstr>
      <vt:lpstr>Percent Attributable Risk in the Exposed: Interpretation</vt:lpstr>
      <vt:lpstr>Population Attributable Risk</vt:lpstr>
      <vt:lpstr>Attribution in the Population</vt:lpstr>
      <vt:lpstr>Example: Attribution in the population</vt:lpstr>
      <vt:lpstr>Attribution in the population</vt:lpstr>
      <vt:lpstr>PowerPoint Presentation</vt:lpstr>
      <vt:lpstr>Prevalence of Exposure and Population Attributable Risk</vt:lpstr>
      <vt:lpstr>% Population Attributable Risk depends on exposure prevalence and risk ratio</vt:lpstr>
      <vt:lpstr>PowerPoint Presentation</vt:lpstr>
      <vt:lpstr>Example: Percent Attributable Rate in the Exposed</vt:lpstr>
      <vt:lpstr>Measures of Attribution</vt:lpstr>
      <vt:lpstr>Measures of Attribution:  Reality Check</vt:lpstr>
      <vt:lpstr>Measures of Attribution:  Increasing use in medical literature</vt:lpstr>
      <vt:lpstr>Summary of Measures of Association</vt:lpstr>
      <vt:lpstr>SUMMARY: Measures of Attribution: In context of cumulative incidence (“risk”)</vt:lpstr>
      <vt:lpstr>Additional Material Slides</vt:lpstr>
      <vt:lpstr>Secondary Study Base</vt:lpstr>
      <vt:lpstr>PowerPoint Presentation</vt:lpstr>
      <vt:lpstr>Example: Case-Control Study with Prevalent cases in Secondary Study Base</vt:lpstr>
      <vt:lpstr>Unbiased vs. Consistent Estimator</vt:lpstr>
      <vt:lpstr>Perhaps the most meaningful metric of “strength” of an exposure in causing disease is one we cannot estimate</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points to be covered</dc:title>
  <dc:creator>Dennis Osmond</dc:creator>
  <cp:lastModifiedBy>Jeff Martin</cp:lastModifiedBy>
  <cp:revision>1233</cp:revision>
  <cp:lastPrinted>2001-10-27T00:05:06Z</cp:lastPrinted>
  <dcterms:created xsi:type="dcterms:W3CDTF">2001-10-20T19:41:12Z</dcterms:created>
  <dcterms:modified xsi:type="dcterms:W3CDTF">2018-10-17T01:17:18Z</dcterms:modified>
</cp:coreProperties>
</file>