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16"/>
  </p:notesMasterIdLst>
  <p:handoutMasterIdLst>
    <p:handoutMasterId r:id="rId117"/>
  </p:handoutMasterIdLst>
  <p:sldIdLst>
    <p:sldId id="602" r:id="rId3"/>
    <p:sldId id="476" r:id="rId4"/>
    <p:sldId id="535" r:id="rId5"/>
    <p:sldId id="536" r:id="rId6"/>
    <p:sldId id="260" r:id="rId7"/>
    <p:sldId id="485" r:id="rId8"/>
    <p:sldId id="486" r:id="rId9"/>
    <p:sldId id="416" r:id="rId10"/>
    <p:sldId id="477" r:id="rId11"/>
    <p:sldId id="413" r:id="rId12"/>
    <p:sldId id="420" r:id="rId13"/>
    <p:sldId id="422" r:id="rId14"/>
    <p:sldId id="359" r:id="rId15"/>
    <p:sldId id="442" r:id="rId16"/>
    <p:sldId id="414" r:id="rId17"/>
    <p:sldId id="525" r:id="rId18"/>
    <p:sldId id="537" r:id="rId19"/>
    <p:sldId id="419" r:id="rId20"/>
    <p:sldId id="538" r:id="rId21"/>
    <p:sldId id="418" r:id="rId22"/>
    <p:sldId id="397" r:id="rId23"/>
    <p:sldId id="579" r:id="rId24"/>
    <p:sldId id="362" r:id="rId25"/>
    <p:sldId id="449" r:id="rId26"/>
    <p:sldId id="360" r:id="rId27"/>
    <p:sldId id="361" r:id="rId28"/>
    <p:sldId id="399" r:id="rId29"/>
    <p:sldId id="588" r:id="rId30"/>
    <p:sldId id="589" r:id="rId31"/>
    <p:sldId id="363" r:id="rId32"/>
    <p:sldId id="575" r:id="rId33"/>
    <p:sldId id="603" r:id="rId34"/>
    <p:sldId id="540" r:id="rId35"/>
    <p:sldId id="364" r:id="rId36"/>
    <p:sldId id="604" r:id="rId37"/>
    <p:sldId id="371" r:id="rId38"/>
    <p:sldId id="593" r:id="rId39"/>
    <p:sldId id="389" r:id="rId40"/>
    <p:sldId id="390" r:id="rId41"/>
    <p:sldId id="452" r:id="rId42"/>
    <p:sldId id="526" r:id="rId43"/>
    <p:sldId id="543" r:id="rId44"/>
    <p:sldId id="454" r:id="rId45"/>
    <p:sldId id="580" r:id="rId46"/>
    <p:sldId id="581" r:id="rId47"/>
    <p:sldId id="600" r:id="rId48"/>
    <p:sldId id="365" r:id="rId49"/>
    <p:sldId id="493" r:id="rId50"/>
    <p:sldId id="497" r:id="rId51"/>
    <p:sldId id="460" r:id="rId52"/>
    <p:sldId id="605" r:id="rId53"/>
    <p:sldId id="461" r:id="rId54"/>
    <p:sldId id="464" r:id="rId55"/>
    <p:sldId id="504" r:id="rId56"/>
    <p:sldId id="607" r:id="rId57"/>
    <p:sldId id="494" r:id="rId58"/>
    <p:sldId id="498" r:id="rId59"/>
    <p:sldId id="495" r:id="rId60"/>
    <p:sldId id="609" r:id="rId61"/>
    <p:sldId id="610" r:id="rId62"/>
    <p:sldId id="564" r:id="rId63"/>
    <p:sldId id="544" r:id="rId64"/>
    <p:sldId id="563" r:id="rId65"/>
    <p:sldId id="611" r:id="rId66"/>
    <p:sldId id="466" r:id="rId67"/>
    <p:sldId id="500" r:id="rId68"/>
    <p:sldId id="479" r:id="rId69"/>
    <p:sldId id="467" r:id="rId70"/>
    <p:sldId id="480" r:id="rId71"/>
    <p:sldId id="468" r:id="rId72"/>
    <p:sldId id="582" r:id="rId73"/>
    <p:sldId id="583" r:id="rId74"/>
    <p:sldId id="512" r:id="rId75"/>
    <p:sldId id="527" r:id="rId76"/>
    <p:sldId id="528" r:id="rId77"/>
    <p:sldId id="549" r:id="rId78"/>
    <p:sldId id="496" r:id="rId79"/>
    <p:sldId id="369" r:id="rId80"/>
    <p:sldId id="372" r:id="rId81"/>
    <p:sldId id="567" r:id="rId82"/>
    <p:sldId id="373" r:id="rId83"/>
    <p:sldId id="404" r:id="rId84"/>
    <p:sldId id="514" r:id="rId85"/>
    <p:sldId id="571" r:id="rId86"/>
    <p:sldId id="557" r:id="rId87"/>
    <p:sldId id="559" r:id="rId88"/>
    <p:sldId id="515" r:id="rId89"/>
    <p:sldId id="572" r:id="rId90"/>
    <p:sldId id="395" r:id="rId91"/>
    <p:sldId id="574" r:id="rId92"/>
    <p:sldId id="396" r:id="rId93"/>
    <p:sldId id="552" r:id="rId94"/>
    <p:sldId id="402" r:id="rId95"/>
    <p:sldId id="386" r:id="rId96"/>
    <p:sldId id="598" r:id="rId97"/>
    <p:sldId id="585" r:id="rId98"/>
    <p:sldId id="551" r:id="rId99"/>
    <p:sldId id="594" r:id="rId100"/>
    <p:sldId id="388" r:id="rId101"/>
    <p:sldId id="539" r:id="rId102"/>
    <p:sldId id="542" r:id="rId103"/>
    <p:sldId id="584" r:id="rId104"/>
    <p:sldId id="405" r:id="rId105"/>
    <p:sldId id="393" r:id="rId106"/>
    <p:sldId id="478" r:id="rId107"/>
    <p:sldId id="469" r:id="rId108"/>
    <p:sldId id="612" r:id="rId109"/>
    <p:sldId id="569" r:id="rId110"/>
    <p:sldId id="406" r:id="rId111"/>
    <p:sldId id="570" r:id="rId112"/>
    <p:sldId id="596" r:id="rId113"/>
    <p:sldId id="601" r:id="rId114"/>
    <p:sldId id="426" r:id="rId115"/>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70" clrIdx="1"/>
  <p:cmAuthor id="2" name="Martin, Jeff" initials="MJ"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23" autoAdjust="0"/>
    <p:restoredTop sz="58200" autoAdjust="0"/>
  </p:normalViewPr>
  <p:slideViewPr>
    <p:cSldViewPr>
      <p:cViewPr varScale="1">
        <p:scale>
          <a:sx n="50" d="100"/>
          <a:sy n="50" d="100"/>
        </p:scale>
        <p:origin x="918" y="48"/>
      </p:cViewPr>
      <p:guideLst>
        <p:guide orient="horz" pos="2160"/>
        <p:guide pos="3240"/>
      </p:guideLst>
    </p:cSldViewPr>
  </p:slideViewPr>
  <p:outlineViewPr>
    <p:cViewPr>
      <p:scale>
        <a:sx n="33" d="100"/>
        <a:sy n="33" d="100"/>
      </p:scale>
      <p:origin x="48" y="35814"/>
    </p:cViewPr>
  </p:outlineViewPr>
  <p:notesTextViewPr>
    <p:cViewPr>
      <p:scale>
        <a:sx n="100" d="100"/>
        <a:sy n="100" d="100"/>
      </p:scale>
      <p:origin x="0" y="0"/>
    </p:cViewPr>
  </p:notesTextViewPr>
  <p:sorterViewPr>
    <p:cViewPr>
      <p:scale>
        <a:sx n="110" d="100"/>
        <a:sy n="110" d="100"/>
      </p:scale>
      <p:origin x="0" y="17478"/>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dirty="0"/>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dirty="0"/>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solidFill>
                  <a:prstClr val="black"/>
                </a:solidFill>
              </a:rPr>
              <a:pPr/>
              <a:t>1</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smtClean="0"/>
              <a:t>Let’s take a moment to review where we have been so far in this course, now that we are a bit over 1/3 of the way through.  We’ve spent the first 5 lectures discussing study designs, measuring disease (or outcomes) occurrence in these designs, and evaluating associations between exposures and outcomes.  We talked about</a:t>
            </a:r>
            <a:r>
              <a:rPr lang="en-US" baseline="0" dirty="0" smtClean="0"/>
              <a:t> how the ultimate goal of these measures of association was either causation or prediction.  </a:t>
            </a:r>
            <a:r>
              <a:rPr lang="en-US" dirty="0" smtClean="0"/>
              <a:t>We also discussed measures of disease attribution.  </a:t>
            </a:r>
          </a:p>
          <a:p>
            <a:endParaRPr lang="en-US" dirty="0" smtClean="0"/>
          </a:p>
          <a:p>
            <a:r>
              <a:rPr lang="en-US" dirty="0" smtClean="0"/>
              <a:t>In particular, we have stressed the unifying theme that all study designs are simply a means of sampling human populations as they are moving through time – i.e., sampling underlying cohorts, either</a:t>
            </a:r>
            <a:r>
              <a:rPr lang="en-US" baseline="0" dirty="0" smtClean="0"/>
              <a:t> fixed or dynamic</a:t>
            </a:r>
            <a:r>
              <a:rPr lang="en-US" dirty="0" smtClean="0"/>
              <a:t>.  Sometimes these underlying populations are very real and tangible (primary</a:t>
            </a:r>
            <a:r>
              <a:rPr lang="en-US" baseline="0" dirty="0" smtClean="0"/>
              <a:t> study bases)</a:t>
            </a:r>
            <a:r>
              <a:rPr lang="en-US" dirty="0" smtClean="0"/>
              <a:t> and other times they are hypothetical (secondary bases). In particular, we have emphasized how case-control studies should be viewed as efficient means of sampling an underlying cohort.  </a:t>
            </a:r>
          </a:p>
          <a:p>
            <a:endParaRPr lang="en-US" dirty="0" smtClean="0"/>
          </a:p>
          <a:p>
            <a:r>
              <a:rPr lang="en-US" dirty="0" smtClean="0"/>
              <a:t>The types of measures of disease occurrence that we can get from these studies depends upon the exact design.  We</a:t>
            </a:r>
            <a:r>
              <a:rPr lang="en-US" baseline="0" dirty="0" smtClean="0"/>
              <a:t> then can compare measures of disease occurrence across levels of exposure with either ratio or difference comparisons.  Again, the study design dictates what kinds of measures of association can be derived. </a:t>
            </a:r>
            <a:r>
              <a:rPr lang="en-US" dirty="0" smtClean="0"/>
              <a:t> </a:t>
            </a:r>
          </a:p>
          <a:p>
            <a:endParaRPr lang="en-US" dirty="0" smtClean="0"/>
          </a:p>
          <a:p>
            <a:r>
              <a:rPr lang="en-US" dirty="0" smtClean="0"/>
              <a:t>We expect that by this point</a:t>
            </a:r>
            <a:r>
              <a:rPr lang="en-US" baseline="0" dirty="0" smtClean="0"/>
              <a:t> in the course </a:t>
            </a:r>
            <a:r>
              <a:rPr lang="en-US" dirty="0" smtClean="0"/>
              <a:t>you are moving from being accepting consumers of this material to active and scrutinizing reviewers and, hopefully, creators of top-flight</a:t>
            </a:r>
            <a:r>
              <a:rPr lang="en-US" baseline="0" dirty="0" smtClean="0"/>
              <a:t> research.  We especially hope that you are developing a deep understanding of the fundamental concepts we have presented so far such that they become second nature to you.</a:t>
            </a:r>
            <a:endParaRPr lang="en-US" dirty="0" smtClean="0"/>
          </a:p>
        </p:txBody>
      </p:sp>
    </p:spTree>
    <p:extLst>
      <p:ext uri="{BB962C8B-B14F-4D97-AF65-F5344CB8AC3E}">
        <p14:creationId xmlns:p14="http://schemas.microsoft.com/office/powerpoint/2010/main" val="424098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pPr/>
              <a:t>10</a:t>
            </a:fld>
            <a:endParaRPr lang="en-US" dirty="0"/>
          </a:p>
        </p:txBody>
      </p:sp>
      <p:sp>
        <p:nvSpPr>
          <p:cNvPr id="113667" name="Rectangle 2"/>
          <p:cNvSpPr>
            <a:spLocks noGrp="1" noRot="1" noChangeAspect="1" noChangeArrowheads="1" noTextEdit="1"/>
          </p:cNvSpPr>
          <p:nvPr>
            <p:ph type="sldImg"/>
          </p:nvPr>
        </p:nvSpPr>
        <p:spPr>
          <a:xfrm>
            <a:off x="884238" y="695325"/>
            <a:ext cx="5222875"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dirty="0" smtClean="0"/>
              <a:t>Here is what the process of inference looks like schematically.  All we ever have in our studies is our study sample, here on the right.  Our study sample is produced</a:t>
            </a:r>
            <a:r>
              <a:rPr lang="en-US" baseline="0" dirty="0" smtClean="0"/>
              <a:t> by our study design.  </a:t>
            </a:r>
            <a:r>
              <a:rPr lang="en-US" dirty="0" smtClean="0"/>
              <a:t>However, the study sample is a just a</a:t>
            </a:r>
            <a:r>
              <a:rPr lang="en-US" baseline="0" dirty="0" smtClean="0"/>
              <a:t> tool that we use to form an inference ab</a:t>
            </a:r>
            <a:r>
              <a:rPr lang="en-US" dirty="0" smtClean="0"/>
              <a:t>out the underlying cohort that gave rise</a:t>
            </a:r>
            <a:r>
              <a:rPr lang="en-US" baseline="0" dirty="0" smtClean="0"/>
              <a:t> to it, which we will now formally call the</a:t>
            </a:r>
            <a:r>
              <a:rPr lang="en-US" dirty="0" smtClean="0"/>
              <a:t> target population. We</a:t>
            </a:r>
            <a:r>
              <a:rPr lang="en-US" baseline="0" dirty="0" smtClean="0"/>
              <a:t> ha</a:t>
            </a:r>
            <a:r>
              <a:rPr lang="en-US" dirty="0" smtClean="0"/>
              <a:t>ve also called this the study base</a:t>
            </a:r>
            <a:r>
              <a:rPr lang="en-US" baseline="0" dirty="0" smtClean="0"/>
              <a:t>, and it is also called the </a:t>
            </a:r>
            <a:r>
              <a:rPr lang="en-US" dirty="0" smtClean="0"/>
              <a:t>reference or source population.</a:t>
            </a:r>
            <a:r>
              <a:rPr lang="en-US" baseline="0" dirty="0" smtClean="0"/>
              <a:t> </a:t>
            </a:r>
            <a:r>
              <a:rPr lang="en-US" dirty="0" smtClean="0"/>
              <a:t>In other words, to understand something about our target</a:t>
            </a:r>
            <a:r>
              <a:rPr lang="en-US" baseline="0" dirty="0" smtClean="0"/>
              <a:t> </a:t>
            </a:r>
            <a:r>
              <a:rPr lang="en-US" dirty="0" smtClean="0"/>
              <a:t>population, we almost always are forced to sample it ― i.e. only study a fraction of the target population.   </a:t>
            </a:r>
          </a:p>
          <a:p>
            <a:endParaRPr lang="en-US" dirty="0" smtClean="0"/>
          </a:p>
          <a:p>
            <a:r>
              <a:rPr lang="en-US" dirty="0" smtClean="0"/>
              <a:t>But, in truth, in addition to making inferences about the target population, we are usually interested in making inferences outside of our target population.  There are usually many “other populations”, shown here in three boxes in the upper left hand corner, outside of the target population about which we are interested in making</a:t>
            </a:r>
            <a:r>
              <a:rPr lang="en-US" baseline="0" dirty="0" smtClean="0"/>
              <a:t> an inference</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there is tremendous variability in the methodologic and applied literature</a:t>
            </a:r>
            <a:r>
              <a:rPr lang="en-US" baseline="0" dirty="0" smtClean="0"/>
              <a:t> as to what the middle population in our schema is called.  In fact, the term “target” population is sometimes given to the “other population” that we show in the far upper left of the slide.  The newly evolving field of “transportability” focuses on making inferences about these external “target” populations.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any study, it is important to be very clear what population is being referred to regarding the middle population, regardless of the short hand language that authors use  for it (e.g., target population, source population, etc.).   You should spell out the details of this population (at least to the level of “person” and “place”; e.g., adult women, age 18 years or older, in metropolitan areas in the U.S.) in your own work and expect that other authors do the same.   Do not take for granted that readers know what your target population is, and do not take for granted that you know what the authors mean when they say simply say “target population”.   How narrow or broad to define this middle population is up to the authors.    Narrower definitions are less interesting and generally less relevant to readers than broader definitions.  An explicit understanding of the intended target population is important because middle population is the gold standard to which your study sample is going to be compared to understand if the first inference is correct, in other words, if bias in the inference made from the study sample is present.  We will formally define bias in the next few slides.   Bias in an inference in a study sample is defined by how it compares to the truth in the target population defined by the authors.   Despite the importance of being explicit about the composition of the target population, it is unfortunate how uncommon it is to see this description in most published research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See the Extra Slides for a slightly</a:t>
            </a:r>
            <a:r>
              <a:rPr lang="en-US" baseline="0" dirty="0" smtClean="0"/>
              <a:t> more elaborate schematic of this process, which includes insertion of the “accessible population”.  </a:t>
            </a:r>
            <a:endParaRPr lang="en-US" dirty="0" smtClean="0"/>
          </a:p>
          <a:p>
            <a:endParaRPr lang="en-US" dirty="0" smtClean="0"/>
          </a:p>
          <a:p>
            <a:r>
              <a:rPr lang="en-US" b="0" dirty="0" smtClean="0"/>
              <a:t>A</a:t>
            </a:r>
            <a:r>
              <a:rPr lang="en-US" b="0" baseline="0" dirty="0" smtClean="0"/>
              <a:t> discussion of the variability in the terminology regarding the middle population can be found in Schwartz et al. </a:t>
            </a:r>
            <a:r>
              <a:rPr lang="en-US" b="0" dirty="0" smtClean="0"/>
              <a:t>Toward a clarification of the taxonomy of “Bias” in Epidemiology textbooks.  Epidemiology  26: 216-222,</a:t>
            </a:r>
            <a:r>
              <a:rPr lang="en-US" b="0" baseline="0" dirty="0" smtClean="0"/>
              <a:t> 2015.  </a:t>
            </a:r>
            <a:endParaRPr lang="en-US" b="0" dirty="0" smtClean="0"/>
          </a:p>
          <a:p>
            <a:endParaRPr lang="en-US" b="0" dirty="0" smtClean="0"/>
          </a:p>
        </p:txBody>
      </p:sp>
    </p:spTree>
    <p:extLst>
      <p:ext uri="{BB962C8B-B14F-4D97-AF65-F5344CB8AC3E}">
        <p14:creationId xmlns:p14="http://schemas.microsoft.com/office/powerpoint/2010/main" val="12941639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101</a:t>
            </a:fld>
            <a:endParaRPr lang="en-US"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dirty="0" smtClean="0"/>
              <a:t>Here</a:t>
            </a:r>
            <a:r>
              <a:rPr lang="en-US" sz="1000" baseline="0" dirty="0" smtClean="0"/>
              <a:t> is</a:t>
            </a:r>
            <a:r>
              <a:rPr lang="en-US" sz="1000" dirty="0" smtClean="0"/>
              <a:t> </a:t>
            </a:r>
            <a:r>
              <a:rPr lang="en-US" sz="1000" dirty="0" smtClean="0"/>
              <a:t>a biomedical example of a study with a descriptive objective. </a:t>
            </a:r>
          </a:p>
          <a:p>
            <a:pPr>
              <a:lnSpc>
                <a:spcPct val="90000"/>
              </a:lnSpc>
            </a:pPr>
            <a:endParaRPr lang="en-US" sz="1000" dirty="0" smtClean="0"/>
          </a:p>
          <a:p>
            <a:pPr>
              <a:lnSpc>
                <a:spcPct val="90000"/>
              </a:lnSpc>
            </a:pPr>
            <a:r>
              <a:rPr lang="en-US" sz="1000" dirty="0" smtClean="0"/>
              <a:t>There has been a lot of interest over how much risk there was for cancer in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dirty="0" smtClean="0"/>
          </a:p>
          <a:p>
            <a:pPr>
              <a:lnSpc>
                <a:spcPct val="90000"/>
              </a:lnSpc>
            </a:pPr>
            <a:r>
              <a:rPr lang="en-US" sz="1000" dirty="0" smtClean="0"/>
              <a:t>On the surface, 76% seems pretty good. After all, the pre-election poll we just examined for the recall election that sampled just 1 in 10,000 voters got the right answer.  But how representative were these 76%? The authors were clever enough to empirically look at this.  They did so by separating the troops into those who were contacted by the investigators - 82% of the participants - and those who contacted the investigators on their own - 18% of the participants.  And, as you might have predicted, those who contacted the investigators on their own, i.e. self-selection - had a much higher leukemia prevalence, over 4 times higher.  Hence, at the end of the day we really don’t know how representative these 76% were and we have to be concerned that they are enriched - by self selection - by those who developed leukemia.  The only way you could know the truth is if you contacted all 100% or if you got close to 100% and did sensitivity analyses on the remainder.</a:t>
            </a:r>
          </a:p>
          <a:p>
            <a:pPr>
              <a:lnSpc>
                <a:spcPct val="90000"/>
              </a:lnSpc>
            </a:pPr>
            <a:endParaRPr lang="en-US" sz="1000" dirty="0" smtClean="0"/>
          </a:p>
          <a:p>
            <a:pPr>
              <a:lnSpc>
                <a:spcPct val="90000"/>
              </a:lnSpc>
            </a:pPr>
            <a:r>
              <a:rPr lang="en-US" sz="1000" dirty="0" smtClean="0"/>
              <a:t>What is the explanation or mechanism for this?  The study design looks fine.  They had a list of troops and they set out to find them all.  It is really just human nature that is the problem here.  Affected humans like to come forward and it appears they did in this case.  </a:t>
            </a:r>
          </a:p>
          <a:p>
            <a:pPr>
              <a:lnSpc>
                <a:spcPct val="90000"/>
              </a:lnSpc>
            </a:pPr>
            <a:endParaRPr lang="en-US" sz="1000" dirty="0" smtClean="0"/>
          </a:p>
          <a:p>
            <a:pPr>
              <a:lnSpc>
                <a:spcPct val="90000"/>
              </a:lnSpc>
            </a:pPr>
            <a:r>
              <a:rPr lang="en-US" sz="1000" dirty="0" smtClean="0"/>
              <a:t>[Would the investigators have done better by just using those who they contacted?  Hard to know. This group may have been depleted of very sick persons (but not yet dead and not in any death registry) or perhaps those who already died of cancer.]</a:t>
            </a:r>
          </a:p>
        </p:txBody>
      </p:sp>
    </p:spTree>
    <p:extLst>
      <p:ext uri="{BB962C8B-B14F-4D97-AF65-F5344CB8AC3E}">
        <p14:creationId xmlns:p14="http://schemas.microsoft.com/office/powerpoint/2010/main" val="5074867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102</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The</a:t>
            </a:r>
            <a:r>
              <a:rPr lang="en-US" baseline="0" dirty="0" smtClean="0"/>
              <a:t> following</a:t>
            </a:r>
            <a:r>
              <a:rPr lang="en-US" dirty="0" smtClean="0"/>
              <a:t> </a:t>
            </a:r>
            <a:r>
              <a:rPr lang="en-US" dirty="0" smtClean="0"/>
              <a:t>an example of </a:t>
            </a:r>
            <a:r>
              <a:rPr lang="en-US" baseline="0" dirty="0" smtClean="0"/>
              <a:t>mechanism #3 of unequal selection probabilities in a cross-sectional study.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103</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smtClean="0"/>
              <a:t>And, here is an</a:t>
            </a:r>
            <a:r>
              <a:rPr lang="en-US" baseline="0" dirty="0" smtClean="0"/>
              <a:t> example of mechanism #3.</a:t>
            </a:r>
          </a:p>
          <a:p>
            <a:endParaRPr lang="en-US" dirty="0" smtClean="0"/>
          </a:p>
          <a:p>
            <a:r>
              <a:rPr lang="en-US" dirty="0" smtClean="0"/>
              <a:t>Based on evidence from other cancers, there has been interest in whether a particular polymorphism of glutathione S-transferase class mu - a deletion-  known as GSTM1-null is associated with increased risk of breast cancer.</a:t>
            </a:r>
          </a:p>
          <a:p>
            <a:endParaRPr lang="en-US" dirty="0" smtClean="0"/>
          </a:p>
          <a:p>
            <a:r>
              <a:rPr lang="en-US" dirty="0" smtClean="0"/>
              <a:t>These investigators evaluated this using both prevalent breast cancer cases (i.e., in a cross-sectional study) and with incident breast cancer cases (via</a:t>
            </a:r>
            <a:r>
              <a:rPr lang="en-US" baseline="0" dirty="0" smtClean="0"/>
              <a:t> </a:t>
            </a:r>
            <a:r>
              <a:rPr lang="en-US" dirty="0" smtClean="0"/>
              <a:t>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which is essentially 1.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really brought out an association with an odds ratio of 2.0.  </a:t>
            </a:r>
          </a:p>
          <a:p>
            <a:endParaRPr lang="en-US" sz="800" dirty="0" smtClean="0"/>
          </a:p>
          <a:p>
            <a:r>
              <a:rPr lang="en-US" dirty="0" smtClean="0"/>
              <a:t>Similar to what was seen with the prevalent cases who were diagnosed less than 4 years ago, when the researchers used true incident cases (i.e., very recently diagnosed) they also saw no evidence of an association, odds ratio 1.08.  </a:t>
            </a:r>
          </a:p>
          <a:p>
            <a:endParaRPr lang="en-US" sz="800" dirty="0" smtClean="0"/>
          </a:p>
          <a:p>
            <a:r>
              <a:rPr lang="en-US" dirty="0" smtClean="0"/>
              <a:t>One explanation for this is that there is something about having this polymorphism that is associated with longer survival after a breast cancer diagnosis, but not with getting breast cancer </a:t>
            </a:r>
            <a:r>
              <a:rPr lang="en-US" i="1" dirty="0" smtClean="0"/>
              <a:t>per se</a:t>
            </a:r>
            <a:r>
              <a:rPr lang="en-US" dirty="0" smtClean="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extLst>
      <p:ext uri="{BB962C8B-B14F-4D97-AF65-F5344CB8AC3E}">
        <p14:creationId xmlns:p14="http://schemas.microsoft.com/office/powerpoint/2010/main" val="5105530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104</a:t>
            </a:fld>
            <a:endParaRPr lang="en-US" dirty="0"/>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dirty="0" smtClean="0"/>
              <a:t>Here is what this looks like schematically.  You perform a cross sectional study with prevalent breast cancer and you end up preferentially sampling those with the null mutation because of their survival advantage.  The result is an </a:t>
            </a:r>
            <a:r>
              <a:rPr lang="en-US" b="1" dirty="0" smtClean="0"/>
              <a:t>overestimate</a:t>
            </a:r>
            <a:r>
              <a:rPr lang="en-US" dirty="0" smtClean="0"/>
              <a:t> of the association between the null</a:t>
            </a:r>
            <a:r>
              <a:rPr lang="en-US" baseline="0" dirty="0" smtClean="0"/>
              <a:t> </a:t>
            </a:r>
            <a:r>
              <a:rPr lang="en-US" dirty="0" smtClean="0"/>
              <a:t>mutation and breast cancer.</a:t>
            </a:r>
          </a:p>
        </p:txBody>
      </p:sp>
    </p:spTree>
    <p:extLst>
      <p:ext uri="{BB962C8B-B14F-4D97-AF65-F5344CB8AC3E}">
        <p14:creationId xmlns:p14="http://schemas.microsoft.com/office/powerpoint/2010/main" val="40693318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(objective number 2 on our Big 6 list).  This is one of the central goals of epidemiology and clinical research.  What we do initially do in any of our studies is to determine a statistical (or “numerical”) association between a given exposure/treatment and disease.  We know that there are 6 different ways that a statistical association can occur.  If we can find evidence that 1 through 5 can explain the statistical association, then we cannot accept #6.  If we try to find evidence for alternative explanations 1 through 5 but cannot find such evidence, eventually we can conclude that 6 is true.  In other words, if we can refute all of the alternative explanations, then we feel comfortable accepting the causal explanation as being true.  This is acceptance of causality by means of refutation</a:t>
            </a:r>
            <a:r>
              <a:rPr lang="en-US" baseline="0" dirty="0" smtClean="0"/>
              <a:t>.</a:t>
            </a:r>
          </a:p>
          <a:p>
            <a:endParaRPr lang="en-US" baseline="0" dirty="0" smtClean="0"/>
          </a:p>
          <a:p>
            <a:r>
              <a:rPr lang="en-US" baseline="0" dirty="0" smtClean="0"/>
              <a:t>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much on this source of bias.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105</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106</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smtClean="0"/>
              <a:t>Because we rarely know happens to those subjects who become lost in a longitudinal, we rarely have anything but theoretical examples of this bias in analytic work.  One group of investigators, however, went the extra mile and tracked down subjects who had become lost to follow-up.  This is a study of the determinants of mortality after the initiation of antiretroviral therapy among adults in Africa.  As in the earlier studies, there was substantial loss to follow-up after baseline.  When the authors simply assumed that the losses were non-informative, i.e. they naively ignored the losses by censoring, the second</a:t>
            </a:r>
            <a:r>
              <a:rPr lang="en-US" baseline="0" dirty="0" smtClean="0"/>
              <a:t> column </a:t>
            </a:r>
            <a:r>
              <a:rPr lang="en-US" dirty="0" smtClean="0"/>
              <a:t>is what they found.  These are hazard ratios, which as you know, are a type of rate ratio.  Then, the authors went the extra mile and tracked down the vital status on patients who were lost to follow-up.  They found who was dead and alive long after they left the initial clinic-based study.  When they incorporated this new information about the lost into the overall analysis, the third column shows what they found.  The differences compared to the middle column are notable.  Sex, which was not significant in the naïve analysis, became significant.  So did CD4 count.  However, the effect of hemoglobin lost its statistical significance.    The differences between ignoring losses and tracking them down is selection bias. </a:t>
            </a:r>
          </a:p>
        </p:txBody>
      </p:sp>
    </p:spTree>
    <p:extLst>
      <p:ext uri="{BB962C8B-B14F-4D97-AF65-F5344CB8AC3E}">
        <p14:creationId xmlns:p14="http://schemas.microsoft.com/office/powerpoint/2010/main" val="21021426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solidFill>
                  <a:srgbClr val="000000"/>
                </a:solidFill>
              </a:rPr>
              <a:pPr/>
              <a:t>107</a:t>
            </a:fld>
            <a:endParaRPr lang="en-US" dirty="0">
              <a:solidFill>
                <a:srgbClr val="000000"/>
              </a:solidFill>
            </a:endParaRPr>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In a </a:t>
            </a:r>
            <a:r>
              <a:rPr lang="en-US" baseline="0" dirty="0" smtClean="0"/>
              <a:t>case-control study, it </a:t>
            </a:r>
            <a:r>
              <a:rPr lang="en-US" baseline="0" dirty="0" smtClean="0"/>
              <a:t>should be immediately apparent that the design guarantees half of what is needed for selection bias is present.  That is, disease status is known at the time of selection in case-control studies and diseased persons are more likely than non-diseased to be selected.  </a:t>
            </a:r>
            <a:r>
              <a:rPr lang="en-US" dirty="0" smtClean="0"/>
              <a:t>This </a:t>
            </a:r>
            <a:r>
              <a:rPr lang="en-US" baseline="0" dirty="0" smtClean="0"/>
              <a:t>does not guarantee that selection bias will occur but it does raise our concern, even more than cross-sectional studies.  </a:t>
            </a:r>
            <a:endParaRPr lang="en-US" dirty="0" smtClean="0"/>
          </a:p>
        </p:txBody>
      </p:sp>
    </p:spTree>
    <p:extLst>
      <p:ext uri="{BB962C8B-B14F-4D97-AF65-F5344CB8AC3E}">
        <p14:creationId xmlns:p14="http://schemas.microsoft.com/office/powerpoint/2010/main" val="29593675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108</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The </a:t>
            </a:r>
            <a:r>
              <a:rPr lang="en-US" dirty="0" smtClean="0"/>
              <a:t>main cause of selection bias in randomized trials is from losses-to-follow-up.    </a:t>
            </a:r>
          </a:p>
          <a:p>
            <a:pPr marL="114300" lvl="1"/>
            <a:endParaRPr lang="en-US" dirty="0" smtClean="0"/>
          </a:p>
          <a:p>
            <a:pPr marL="114300" lvl="1"/>
            <a:r>
              <a:rPr lang="en-US" dirty="0" smtClean="0"/>
              <a:t>How could this happen?  Consider this example of a randomized trial of a drug vs a placebo.   What if a symptomatic side effect of a drug occurs more commonly in persons who are sickest and more prone to develop the ultimate study outcome and that the occurrence of this side effect is associated with more losses to follow up.  In other words, the patients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37924336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A649B3D-1F42-4B79-8C2A-8C9496F09EC0}" type="slidenum">
              <a:rPr lang="en-US"/>
              <a:pPr/>
              <a:t>109</a:t>
            </a:fld>
            <a:endParaRPr lang="en-US"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dirty="0" smtClean="0"/>
              <a:t>This is what a Kaplan-Meier curve would look like.  Let’s say the outcome in this study is death.  The dark curve is what we would see if there was no informative censoring going on AND there was no difference between the treatment group and the placebo group.  In other words, there would be superimposable curves.  Then, consider what would happen if there was selective drop out (i.e., informative censoring) in the drug treatment group where the sickest persons were developing symptomatic side effects from the drugs and were dropping out of the study.  This would leave the drug treatment group selectively enriched for those persons who are less sick and in the end you would see a spurious survival benefit from the drug.  </a:t>
            </a:r>
          </a:p>
          <a:p>
            <a:endParaRPr lang="en-US" dirty="0" smtClean="0"/>
          </a:p>
          <a:p>
            <a:r>
              <a:rPr lang="en-US" dirty="0" smtClean="0"/>
              <a:t>This scenario</a:t>
            </a:r>
            <a:r>
              <a:rPr lang="en-US" baseline="0" dirty="0" smtClean="0"/>
              <a:t> exemplifies the need for interaction between exposure and outcome for the occurrence of retention.  That is, the effect on the outcome side on retention is only present in the drug group (not the placebo group).  </a:t>
            </a:r>
            <a:endParaRPr lang="en-US" dirty="0" smtClean="0"/>
          </a:p>
          <a:p>
            <a:endParaRPr lang="en-US" dirty="0" smtClean="0"/>
          </a:p>
        </p:txBody>
      </p:sp>
    </p:spTree>
    <p:extLst>
      <p:ext uri="{BB962C8B-B14F-4D97-AF65-F5344CB8AC3E}">
        <p14:creationId xmlns:p14="http://schemas.microsoft.com/office/powerpoint/2010/main" val="10520024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110</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Competing events are the other mechanism of selection bias in RCTs.  Fortunately, they are almost </a:t>
            </a:r>
            <a:r>
              <a:rPr lang="en-US" sz="1200" dirty="0" smtClean="0"/>
              <a:t>always</a:t>
            </a:r>
            <a:r>
              <a:rPr lang="en-US" sz="1200" baseline="0" dirty="0" smtClean="0"/>
              <a:t> </a:t>
            </a:r>
            <a:r>
              <a:rPr lang="en-US" sz="1200" dirty="0" smtClean="0"/>
              <a:t>described</a:t>
            </a:r>
            <a:r>
              <a:rPr lang="en-US" sz="1200" baseline="0" dirty="0" smtClean="0"/>
              <a:t> </a:t>
            </a:r>
            <a:r>
              <a:rPr lang="en-US" sz="1200" baseline="0" dirty="0" smtClean="0"/>
              <a:t>with full </a:t>
            </a:r>
            <a:r>
              <a:rPr lang="en-US" sz="1200" baseline="0" dirty="0" smtClean="0"/>
              <a:t>disclosure in experimental studies.  </a:t>
            </a:r>
            <a:r>
              <a:rPr lang="en-US" sz="1200" baseline="0" dirty="0" smtClean="0"/>
              <a:t>However, just describing them does not necessarily handle the complications they bring when trying to estimate the numerical influence of treatment on outcome.  Presence of competing events in analytic work is a sophisticated topic beyond the scope of this courses.</a:t>
            </a:r>
          </a:p>
          <a:p>
            <a:pPr marL="114300" marR="0" lvl="1"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Unfortunately, competing events are often ignored and unreported in cohort studies.   Without reporting them, readers have no idea as to whether they may be influencing any of the reported measures of association.  </a:t>
            </a:r>
            <a:endParaRPr lang="en-US" sz="1200" dirty="0" smtClean="0"/>
          </a:p>
          <a:p>
            <a:pPr marL="114300" lvl="1"/>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514D7B6-3049-48E5-A98A-275507B65389}" type="slidenum">
              <a:rPr lang="en-US"/>
              <a:pPr/>
              <a:t>11</a:t>
            </a:fld>
            <a:endParaRPr lang="en-US" dirty="0"/>
          </a:p>
        </p:txBody>
      </p:sp>
      <p:sp>
        <p:nvSpPr>
          <p:cNvPr id="114691" name="Rectangle 2"/>
          <p:cNvSpPr>
            <a:spLocks noGrp="1" noRot="1" noChangeAspect="1" noChangeArrowheads="1" noTextEdit="1"/>
          </p:cNvSpPr>
          <p:nvPr>
            <p:ph type="sldImg"/>
          </p:nvPr>
        </p:nvSpPr>
        <p:spPr>
          <a:xfrm>
            <a:off x="884238" y="695325"/>
            <a:ext cx="5222875" cy="3481388"/>
          </a:xfrm>
          <a:ln/>
        </p:spPr>
      </p:sp>
      <p:sp>
        <p:nvSpPr>
          <p:cNvPr id="114692" name="Rectangle 3"/>
          <p:cNvSpPr>
            <a:spLocks noGrp="1" noChangeArrowheads="1"/>
          </p:cNvSpPr>
          <p:nvPr>
            <p:ph type="body" idx="1"/>
          </p:nvPr>
        </p:nvSpPr>
        <p:spPr>
          <a:xfrm>
            <a:off x="931863" y="4408488"/>
            <a:ext cx="5127625" cy="4178300"/>
          </a:xfrm>
          <a:noFill/>
          <a:ln/>
        </p:spPr>
        <p:txBody>
          <a:bodyPr/>
          <a:lstStyle/>
          <a:p>
            <a:r>
              <a:rPr lang="en-US" dirty="0" smtClean="0"/>
              <a:t>For example, if our study sampled San Francisco residents age 20 to 65, our target population (or study base or source population) would indeed be all persons in San Francisco age 20 to 65.   However, we would naturally be curious if the results pertained to persons of this age range living in other parts of the U.S.  Or, persons 20 to 65 living in other parts of the world, like Europe.  Or, persons over age 65.    </a:t>
            </a:r>
          </a:p>
        </p:txBody>
      </p:sp>
    </p:spTree>
    <p:extLst>
      <p:ext uri="{BB962C8B-B14F-4D97-AF65-F5344CB8AC3E}">
        <p14:creationId xmlns:p14="http://schemas.microsoft.com/office/powerpoint/2010/main" val="11517723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111</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We earlier</a:t>
            </a:r>
            <a:r>
              <a:rPr lang="en-US" baseline="0" dirty="0" smtClean="0"/>
              <a:t> stated exactly what conditions </a:t>
            </a:r>
            <a:r>
              <a:rPr lang="en-US" baseline="0" dirty="0" smtClean="0"/>
              <a:t>will produce selection </a:t>
            </a:r>
            <a:r>
              <a:rPr lang="en-US" baseline="0" dirty="0" smtClean="0"/>
              <a:t>bias to occur “under the null”, in other words when there was truly no association between exposure and disease.  We said that </a:t>
            </a:r>
            <a:r>
              <a:rPr lang="en-US" baseline="0" dirty="0" smtClean="0"/>
              <a:t>selection bias will occur when selection </a:t>
            </a:r>
            <a:r>
              <a:rPr lang="en-US" baseline="0" dirty="0" smtClean="0"/>
              <a:t>probabilities for the 4 cells </a:t>
            </a:r>
            <a:r>
              <a:rPr lang="en-US" baseline="0" dirty="0" smtClean="0"/>
              <a:t>were unequal</a:t>
            </a:r>
            <a:r>
              <a:rPr lang="en-US" baseline="0" dirty="0" smtClean="0"/>
              <a:t>, selection </a:t>
            </a:r>
            <a:r>
              <a:rPr lang="en-US" baseline="0" dirty="0" smtClean="0"/>
              <a:t>was </a:t>
            </a:r>
            <a:r>
              <a:rPr lang="en-US" baseline="0" dirty="0" smtClean="0"/>
              <a:t>influenced by/associated with both exposure and outcome, and </a:t>
            </a:r>
            <a:r>
              <a:rPr lang="en-US" baseline="0" dirty="0" smtClean="0"/>
              <a:t>there is multiplicative </a:t>
            </a:r>
            <a:r>
              <a:rPr lang="en-US" baseline="0" dirty="0" smtClean="0"/>
              <a:t>interaction between exposure and outcome on the occurrence of selection/retention.    We summarized these criteria with this short hand graphic.</a:t>
            </a:r>
          </a:p>
          <a:p>
            <a:pPr marL="114300" lvl="1"/>
            <a:endParaRPr lang="en-US" baseline="0" dirty="0" smtClean="0"/>
          </a:p>
          <a:p>
            <a:pPr marL="114300" lvl="1"/>
            <a:r>
              <a:rPr lang="en-US" baseline="0" dirty="0" smtClean="0"/>
              <a:t>But what about when there truly </a:t>
            </a:r>
            <a:r>
              <a:rPr lang="en-US" u="sng" baseline="0" dirty="0" smtClean="0"/>
              <a:t>is</a:t>
            </a:r>
            <a:r>
              <a:rPr lang="en-US" baseline="0" dirty="0" smtClean="0"/>
              <a:t> an association between exposure and outcome.   We call this a </a:t>
            </a:r>
            <a:r>
              <a:rPr lang="en-US" baseline="0" dirty="0" smtClean="0"/>
              <a:t>“non-null condition”, </a:t>
            </a:r>
            <a:r>
              <a:rPr lang="en-US" baseline="0" dirty="0" smtClean="0"/>
              <a:t>or “under the non-null” context, or “off the null”.   If this is the case, it turns out that even fewer influences on selection/retention (i.e., fewer rules) are needed to induce selection bias. </a:t>
            </a:r>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prstClr val="black"/>
                </a:solidFill>
              </a:rPr>
              <a:pPr/>
              <a:t>112</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Under </a:t>
            </a:r>
            <a:r>
              <a:rPr lang="en-US" baseline="0" dirty="0" smtClean="0"/>
              <a:t>the </a:t>
            </a:r>
            <a:r>
              <a:rPr lang="en-US" baseline="0" dirty="0" smtClean="0"/>
              <a:t>non-null situation, </a:t>
            </a:r>
            <a:r>
              <a:rPr lang="en-US" baseline="0" dirty="0" smtClean="0"/>
              <a:t>selection </a:t>
            </a:r>
            <a:r>
              <a:rPr lang="en-US" baseline="0" dirty="0" smtClean="0"/>
              <a:t>bias </a:t>
            </a:r>
            <a:r>
              <a:rPr lang="en-US" baseline="0" dirty="0" smtClean="0"/>
              <a:t>will occur under </a:t>
            </a:r>
            <a:r>
              <a:rPr lang="en-US" u="sng" baseline="0" dirty="0" smtClean="0"/>
              <a:t>three</a:t>
            </a:r>
            <a:r>
              <a:rPr lang="en-US" baseline="0" dirty="0" smtClean="0"/>
              <a:t> possible </a:t>
            </a:r>
            <a:r>
              <a:rPr lang="en-US" baseline="0" dirty="0" smtClean="0"/>
              <a:t>scenarios.  </a:t>
            </a:r>
            <a:r>
              <a:rPr lang="en-US" baseline="0" dirty="0" smtClean="0"/>
              <a:t>The first is the scenario (i.e., the conditions) that we described for “under the null” conditions.  That is, everything that we said “under the null” also pertains to “non-null” conditions.  The second is when a person’s selection/retention is influenced by factors which are also causally related to outcomes and there is no association between exposure and selection/retention.  This can be looked at a manifestation of interaction between these factors and exposure on the occurrence of outcome.  In fact, t</a:t>
            </a:r>
            <a:r>
              <a:rPr lang="en-US" dirty="0" smtClean="0"/>
              <a:t>here </a:t>
            </a:r>
            <a:r>
              <a:rPr lang="en-US" dirty="0" smtClean="0"/>
              <a:t>will always be interaction on at least the additive or multiplicative</a:t>
            </a:r>
            <a:r>
              <a:rPr lang="en-US" baseline="0" dirty="0" smtClean="0"/>
              <a:t> scale of measures of association when both exposure and other factors cause the outcome, as we will learn later in the course.</a:t>
            </a:r>
            <a:r>
              <a:rPr lang="en-US" dirty="0" smtClean="0"/>
              <a:t> If there is multiplicative interaction, there will be bias in the risk ratio.  If there is additive interaction, there will be bias in the risk difference.  See Hernan AJE 2017  Selection bias without colliders for more detail</a:t>
            </a:r>
            <a:r>
              <a:rPr lang="en-US" dirty="0" smtClean="0"/>
              <a:t>.  The third</a:t>
            </a:r>
            <a:r>
              <a:rPr lang="en-US" baseline="0" dirty="0" smtClean="0"/>
              <a:t> scenario, which is even </a:t>
            </a:r>
            <a:r>
              <a:rPr lang="en-US" baseline="0" smtClean="0"/>
              <a:t>less appreciated, </a:t>
            </a:r>
            <a:r>
              <a:rPr lang="en-US" baseline="0" dirty="0" smtClean="0"/>
              <a:t>is when selection/retention is only influenced by outcome (i.e., </a:t>
            </a:r>
            <a:r>
              <a:rPr lang="en-US" dirty="0" smtClean="0"/>
              <a:t>when </a:t>
            </a:r>
            <a:r>
              <a:rPr lang="en-US" dirty="0" smtClean="0"/>
              <a:t>outcome itself</a:t>
            </a:r>
            <a:r>
              <a:rPr lang="en-US" baseline="0" dirty="0" smtClean="0"/>
              <a:t> directly influences selection/retention</a:t>
            </a:r>
            <a:r>
              <a:rPr lang="en-US" baseline="0" dirty="0" smtClean="0"/>
              <a:t>.)     </a:t>
            </a:r>
            <a:endParaRPr lang="en-US" dirty="0" smtClean="0"/>
          </a:p>
        </p:txBody>
      </p:sp>
    </p:spTree>
    <p:extLst>
      <p:ext uri="{BB962C8B-B14F-4D97-AF65-F5344CB8AC3E}">
        <p14:creationId xmlns:p14="http://schemas.microsoft.com/office/powerpoint/2010/main" val="37613718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any longitudinal study, be it cohort or experimental,</a:t>
            </a:r>
            <a:r>
              <a:rPr lang="en-US" baseline="0" dirty="0" smtClean="0"/>
              <a:t> there are things that a researcher can do prevent and manage losses to follow-up.  Regarding prevention, the most important task is to maintain the interest of the participants.  This include frequent communication and sometimes incentives.  Decreasing burden participation is also critical.  Make it easy for participants to continue contributing.  </a:t>
            </a:r>
          </a:p>
          <a:p>
            <a:endParaRPr lang="en-US" baseline="0" dirty="0" smtClean="0"/>
          </a:p>
          <a:p>
            <a:r>
              <a:rPr lang="en-US" baseline="0" dirty="0" smtClean="0"/>
              <a:t>Related to prevention, the researcher can also prepare for tracking down lost participants by obtaining a comprehensive list of contact data.   Upon informed consent of participants, collect as much as you can that will help you track down them if they come out of contact.  When losses do occur, use this contact information to try to bring participants back or to at least track their vital status.  If there are too many lost participants to track down, then consider looking for a random sample.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113</a:t>
            </a:fld>
            <a:endParaRPr lang="en-US" dirty="0"/>
          </a:p>
        </p:txBody>
      </p:sp>
    </p:spTree>
    <p:extLst>
      <p:ext uri="{BB962C8B-B14F-4D97-AF65-F5344CB8AC3E}">
        <p14:creationId xmlns:p14="http://schemas.microsoft.com/office/powerpoint/2010/main" val="261988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4DD236-88FC-4CD4-9564-3A4F44BEBD8C}" type="slidenum">
              <a:rPr lang="en-US"/>
              <a:pPr/>
              <a:t>12</a:t>
            </a:fld>
            <a:endParaRPr lang="en-US" dirty="0"/>
          </a:p>
        </p:txBody>
      </p:sp>
      <p:sp>
        <p:nvSpPr>
          <p:cNvPr id="115715" name="Rectangle 2"/>
          <p:cNvSpPr>
            <a:spLocks noGrp="1" noRot="1" noChangeAspect="1" noChangeArrowheads="1" noTextEdit="1"/>
          </p:cNvSpPr>
          <p:nvPr>
            <p:ph type="sldImg"/>
          </p:nvPr>
        </p:nvSpPr>
        <p:spPr>
          <a:xfrm>
            <a:off x="884238" y="695325"/>
            <a:ext cx="5222875" cy="3481388"/>
          </a:xfrm>
          <a:ln/>
        </p:spPr>
      </p:sp>
      <p:sp>
        <p:nvSpPr>
          <p:cNvPr id="115716" name="Rectangle 3"/>
          <p:cNvSpPr>
            <a:spLocks noGrp="1" noChangeArrowheads="1"/>
          </p:cNvSpPr>
          <p:nvPr>
            <p:ph type="body" idx="1"/>
          </p:nvPr>
        </p:nvSpPr>
        <p:spPr>
          <a:xfrm>
            <a:off x="931863" y="4408488"/>
            <a:ext cx="5127625" cy="4178300"/>
          </a:xfrm>
          <a:noFill/>
          <a:ln/>
        </p:spPr>
        <p:txBody>
          <a:bodyPr/>
          <a:lstStyle/>
          <a:p>
            <a:r>
              <a:rPr lang="en-US" dirty="0" smtClean="0"/>
              <a:t>Although there are two types of inferences, it is important to note that the whole process of inference starts with using the study sample (remember this is all you have) and making an inference about the target population. </a:t>
            </a:r>
            <a:r>
              <a:rPr lang="en-US" baseline="0" dirty="0" smtClean="0"/>
              <a:t>  </a:t>
            </a:r>
            <a:r>
              <a:rPr lang="en-US" dirty="0" smtClean="0"/>
              <a:t>The goal is to make a correct inference.</a:t>
            </a:r>
            <a:r>
              <a:rPr lang="en-US" baseline="0" dirty="0" smtClean="0"/>
              <a:t>  </a:t>
            </a:r>
            <a:r>
              <a:rPr lang="en-US" dirty="0" smtClean="0"/>
              <a:t>Without an accurate first inference, there is no point considering the second inference. Attempts in study design to enhance the second inference, typically by including more diverse groups of individuals/patients/participants, are often in conflict with goal of making a sound first inference.  Finding a compromise to this</a:t>
            </a:r>
            <a:r>
              <a:rPr lang="en-US" baseline="0" dirty="0" smtClean="0"/>
              <a:t> conflict is part of the art of research.  </a:t>
            </a:r>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4893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13</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smtClean="0"/>
          </a:p>
          <a:p>
            <a:r>
              <a:rPr lang="en-US" dirty="0" smtClean="0"/>
              <a:t>One is systematic error and the other is random error.   Systematic error is also known by</a:t>
            </a:r>
            <a:r>
              <a:rPr lang="en-US" baseline="0" dirty="0" smtClean="0"/>
              <a:t> the more commonly used terms</a:t>
            </a:r>
            <a:r>
              <a:rPr lang="en-US" dirty="0" smtClean="0"/>
              <a:t> “threat to validity” or “bias”.  Bias is the most common</a:t>
            </a:r>
            <a:r>
              <a:rPr lang="en-US" baseline="0" dirty="0" smtClean="0"/>
              <a:t> term used.  </a:t>
            </a:r>
            <a:r>
              <a:rPr lang="en-US" dirty="0" smtClean="0"/>
              <a:t>It is any systematic process in nature (i.e., occurring naturally,</a:t>
            </a:r>
            <a:r>
              <a:rPr lang="en-US" baseline="0" dirty="0" smtClean="0"/>
              <a:t> </a:t>
            </a:r>
            <a:r>
              <a:rPr lang="en-US" dirty="0" smtClean="0"/>
              <a:t>not created by the investigators) or in the conduct of a study (some</a:t>
            </a:r>
            <a:r>
              <a:rPr lang="en-US" baseline="0" dirty="0" smtClean="0"/>
              <a:t> of which are in the control of the investigator and some are not)</a:t>
            </a:r>
            <a:r>
              <a:rPr lang="en-US" dirty="0" smtClean="0"/>
              <a:t>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Systematic</a:t>
            </a:r>
            <a:r>
              <a:rPr lang="en-US" baseline="0" dirty="0" smtClean="0"/>
              <a:t> error is not influenced or ameliorated by sample size.  In other words, large sample sizes will not reduce systematic error.  Note that is a big misconception of the “Big Data” error.  All of the big data in the world is not going to overcome systematic error.  Also, just because the error occurs in a predictable direction does not mean it is easy to accommodate.  This is because we typically cannot predict the quantitative degree of error; errors may in opposite directions and tend to cancel each other out; and, finally, some of the errors occur unbeknownst to us (we simply do not recognize them).  </a:t>
            </a:r>
          </a:p>
          <a:p>
            <a:endParaRPr lang="en-US" baseline="0" dirty="0" smtClean="0"/>
          </a:p>
          <a:p>
            <a:r>
              <a:rPr lang="en-US" dirty="0" smtClean="0"/>
              <a:t>In contrast to systematic error, random error occurs because we cannot sample everyone in our studies; we are always forced to just sample a fraction of the target population.  Just by chance alone we might draw a sample that is not representative of the target</a:t>
            </a:r>
            <a:r>
              <a:rPr lang="en-US" baseline="0" dirty="0" smtClean="0"/>
              <a:t> </a:t>
            </a:r>
            <a:r>
              <a:rPr lang="en-US" dirty="0" smtClean="0"/>
              <a:t>population and get an answer</a:t>
            </a:r>
            <a:r>
              <a:rPr lang="en-US" baseline="0" dirty="0" smtClean="0"/>
              <a:t> that is different than the truth in the target population</a:t>
            </a:r>
            <a:r>
              <a:rPr lang="en-US" dirty="0" smtClean="0"/>
              <a:t>.  This</a:t>
            </a:r>
            <a:r>
              <a:rPr lang="en-US" baseline="0" dirty="0" smtClean="0"/>
              <a:t> is</a:t>
            </a:r>
            <a:r>
              <a:rPr lang="en-US" dirty="0" smtClean="0"/>
              <a:t> why random error is synonymous with the term “chance”, and the direction of the error is random and not predictable.  We say that random error is captured in the </a:t>
            </a:r>
            <a:r>
              <a:rPr lang="en-US" b="1" dirty="0" smtClean="0"/>
              <a:t>precision</a:t>
            </a:r>
            <a:r>
              <a:rPr lang="en-US" dirty="0" smtClean="0"/>
              <a:t> of the estimate and is usually numerically</a:t>
            </a:r>
            <a:r>
              <a:rPr lang="en-US" baseline="0" dirty="0" smtClean="0"/>
              <a:t> </a:t>
            </a:r>
            <a:r>
              <a:rPr lang="en-US" dirty="0" smtClean="0"/>
              <a:t>described in the standard error or confidence interval of our estimate.  Random error is in the realm of biostatistics, and we will</a:t>
            </a:r>
            <a:r>
              <a:rPr lang="en-US" baseline="0" dirty="0" smtClean="0"/>
              <a:t> not</a:t>
            </a:r>
            <a:r>
              <a:rPr lang="en-US" dirty="0" smtClean="0"/>
              <a:t> in</a:t>
            </a:r>
            <a:r>
              <a:rPr lang="en-US" baseline="0" dirty="0" smtClean="0"/>
              <a:t> this course</a:t>
            </a:r>
            <a:r>
              <a:rPr lang="en-US" dirty="0" smtClean="0"/>
              <a:t> be describing the theory about how to generate standard</a:t>
            </a:r>
            <a:r>
              <a:rPr lang="en-US" baseline="0" dirty="0" smtClean="0"/>
              <a:t> errors or </a:t>
            </a:r>
            <a:r>
              <a:rPr lang="en-US" dirty="0" smtClean="0"/>
              <a:t>confidence intervals for the various point estimates we will derive.  We</a:t>
            </a:r>
            <a:r>
              <a:rPr lang="en-US" baseline="0" dirty="0" smtClean="0"/>
              <a:t> will essentially just be pointing out how to generate confidence intervals in Stata.  R</a:t>
            </a:r>
            <a:r>
              <a:rPr lang="en-US" dirty="0" smtClean="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smtClean="0"/>
              <a:t> on average, decrease the amount of random error that is present.  </a:t>
            </a:r>
            <a:endParaRPr lang="en-US" dirty="0" smtClean="0"/>
          </a:p>
        </p:txBody>
      </p:sp>
    </p:spTree>
    <p:extLst>
      <p:ext uri="{BB962C8B-B14F-4D97-AF65-F5344CB8AC3E}">
        <p14:creationId xmlns:p14="http://schemas.microsoft.com/office/powerpoint/2010/main" val="217313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14</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Let</a:t>
            </a:r>
            <a:r>
              <a:rPr lang="en-US" baseline="0" dirty="0" smtClean="0"/>
              <a:t> us graphically illustrate these concepts of validity and precision of an inference.  </a:t>
            </a:r>
            <a:r>
              <a:rPr lang="en-US" dirty="0" smtClean="0"/>
              <a:t>These figures should be familiar to you from the Hulley et</a:t>
            </a:r>
            <a:r>
              <a:rPr lang="en-US" baseline="0" dirty="0" smtClean="0"/>
              <a:t> al. </a:t>
            </a:r>
            <a:r>
              <a:rPr lang="en-US" dirty="0" smtClean="0"/>
              <a:t>textbook used in the</a:t>
            </a:r>
            <a:r>
              <a:rPr lang="en-US" baseline="0" dirty="0" smtClean="0"/>
              <a:t> Summer Designing Clinical Research Course</a:t>
            </a:r>
            <a:r>
              <a:rPr lang="en-US" dirty="0" smtClean="0"/>
              <a:t>.  They graphically show the difference between validity and precision.  Consider that at the center of the target is the </a:t>
            </a:r>
            <a:r>
              <a:rPr lang="en-US" b="1" dirty="0" smtClean="0"/>
              <a:t>truth</a:t>
            </a:r>
            <a:r>
              <a:rPr lang="en-US" dirty="0" smtClean="0"/>
              <a:t> and that each shot at the target represents the</a:t>
            </a:r>
            <a:r>
              <a:rPr lang="en-US" baseline="0" dirty="0" smtClean="0"/>
              <a:t> inference from a</a:t>
            </a:r>
            <a:r>
              <a:rPr lang="en-US" dirty="0" smtClean="0"/>
              <a:t> study you conduct — a sample of subjects whom you select — to find the right answer.  Here we show five different studies (samples) of the same sample size of the same study design, i.e., 5 different samples of the target population.  Of course, what you want is this — good validity and good precision.  We say that this is good validity because </a:t>
            </a:r>
            <a:r>
              <a:rPr lang="en-US" b="1" dirty="0" smtClean="0"/>
              <a:t>the average or tendency</a:t>
            </a:r>
            <a:r>
              <a:rPr lang="en-US" dirty="0" smtClean="0"/>
              <a:t> of the different attempts (different samples) gives you an answer that is right on the truth.  We say that this is good precision because the differences between the individual samples is very close; there is very little random error.    </a:t>
            </a:r>
          </a:p>
          <a:p>
            <a:endParaRPr lang="en-US" dirty="0" smtClean="0"/>
          </a:p>
          <a:p>
            <a:r>
              <a:rPr lang="en-US" dirty="0" smtClean="0"/>
              <a:t>Contrast this situation to the target on the right where the average of the different studies would be somewhere around here (point to left lower quadrant</a:t>
            </a:r>
            <a:r>
              <a:rPr lang="en-US" baseline="0" dirty="0" smtClean="0"/>
              <a:t> of target</a:t>
            </a:r>
            <a:r>
              <a:rPr lang="en-US" dirty="0" smtClean="0"/>
              <a:t>) which is far off from the center of the target;</a:t>
            </a:r>
            <a:r>
              <a:rPr lang="en-US" baseline="0" dirty="0" smtClean="0"/>
              <a:t> </a:t>
            </a:r>
            <a:r>
              <a:rPr lang="en-US" dirty="0" smtClean="0"/>
              <a:t>this is poor validity.  Each of the different estimates is also pretty far away from each other — this is poor precision.</a:t>
            </a:r>
          </a:p>
          <a:p>
            <a:endParaRPr lang="en-US" dirty="0" smtClean="0"/>
          </a:p>
          <a:p>
            <a:r>
              <a:rPr lang="en-US" dirty="0" smtClean="0"/>
              <a:t>  </a:t>
            </a:r>
          </a:p>
        </p:txBody>
      </p:sp>
    </p:spTree>
    <p:extLst>
      <p:ext uri="{BB962C8B-B14F-4D97-AF65-F5344CB8AC3E}">
        <p14:creationId xmlns:p14="http://schemas.microsoft.com/office/powerpoint/2010/main" val="114773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15</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about here?  We have good precision, the different shots are tightly bunched, but their average is far away from the center of the target.</a:t>
            </a:r>
            <a:r>
              <a:rPr lang="en-US" baseline="0" dirty="0" smtClean="0"/>
              <a:t>  T</a:t>
            </a:r>
            <a:r>
              <a:rPr lang="en-US" dirty="0" smtClean="0"/>
              <a:t>his is poor validity. </a:t>
            </a:r>
          </a:p>
          <a:p>
            <a:endParaRPr lang="en-US" dirty="0" smtClean="0"/>
          </a:p>
          <a:p>
            <a:endParaRPr lang="en-US" dirty="0" smtClean="0"/>
          </a:p>
        </p:txBody>
      </p:sp>
    </p:spTree>
    <p:extLst>
      <p:ext uri="{BB962C8B-B14F-4D97-AF65-F5344CB8AC3E}">
        <p14:creationId xmlns:p14="http://schemas.microsoft.com/office/powerpoint/2010/main" val="29957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16</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16</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smtClean="0"/>
              <a:t>Here is perhaps a harder example.  How about this scenario?  Is it A, B, C,</a:t>
            </a:r>
            <a:r>
              <a:rPr lang="en-US" baseline="0" dirty="0" smtClean="0"/>
              <a:t> or D?</a:t>
            </a:r>
            <a:endParaRPr lang="en-US" dirty="0" smtClean="0"/>
          </a:p>
        </p:txBody>
      </p:sp>
    </p:spTree>
    <p:extLst>
      <p:ext uri="{BB962C8B-B14F-4D97-AF65-F5344CB8AC3E}">
        <p14:creationId xmlns:p14="http://schemas.microsoft.com/office/powerpoint/2010/main" val="16948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17</a:t>
            </a:fld>
            <a:endParaRPr lang="en-US" dirty="0"/>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17</a:t>
            </a:fld>
            <a:endParaRPr lang="en-US" sz="1200" dirty="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dirty="0" smtClean="0"/>
              <a:t>Precision is not very good.  Validity, however, is good in that the average of the different attempts is right on the center of the target.  There is nothing systematically wrong with the</a:t>
            </a:r>
            <a:r>
              <a:rPr lang="en-US" baseline="0" dirty="0" smtClean="0"/>
              <a:t> inferences of these</a:t>
            </a:r>
            <a:r>
              <a:rPr lang="en-US" dirty="0" smtClean="0"/>
              <a:t> studies.</a:t>
            </a:r>
          </a:p>
        </p:txBody>
      </p:sp>
    </p:spTree>
    <p:extLst>
      <p:ext uri="{BB962C8B-B14F-4D97-AF65-F5344CB8AC3E}">
        <p14:creationId xmlns:p14="http://schemas.microsoft.com/office/powerpoint/2010/main" val="152655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18</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smtClean="0"/>
              <a:t>Just to make sure everyone understands this, the difference between the average of different attempts (which is shown in the red dot) and the truth (at the center of the target) is the measure of validity; it is known as the systematic error or bias.  The difference we see between any two of the different estimates is random error.  In the panel on the right, there is no systematic error.  In other words, there is no systematic process that is leading to a systematic deviation from the truth.  Do not let the disparate</a:t>
            </a:r>
            <a:r>
              <a:rPr lang="en-US" baseline="0" dirty="0" smtClean="0"/>
              <a:t> replicate attempts deceive you; there is poor precision but not any systematic error. </a:t>
            </a:r>
            <a:endParaRPr lang="en-US" dirty="0" smtClean="0"/>
          </a:p>
        </p:txBody>
      </p:sp>
    </p:spTree>
    <p:extLst>
      <p:ext uri="{BB962C8B-B14F-4D97-AF65-F5344CB8AC3E}">
        <p14:creationId xmlns:p14="http://schemas.microsoft.com/office/powerpoint/2010/main" val="41389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19</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definite formulae for confidence intervals, but it cannot tell you anything about how close you are to the center.  </a:t>
            </a:r>
          </a:p>
          <a:p>
            <a:endParaRPr lang="en-US" dirty="0" smtClean="0"/>
          </a:p>
          <a:p>
            <a:r>
              <a:rPr lang="en-US" dirty="0" smtClean="0"/>
              <a:t>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clinical and epidemiologic</a:t>
            </a:r>
            <a:r>
              <a:rPr lang="en-US" baseline="0" dirty="0" smtClean="0"/>
              <a:t> </a:t>
            </a:r>
            <a:r>
              <a:rPr lang="en-US" dirty="0" smtClean="0"/>
              <a:t>research who can make the best guess about systematic error. </a:t>
            </a:r>
          </a:p>
          <a:p>
            <a:endParaRPr lang="en-US" dirty="0" smtClean="0"/>
          </a:p>
          <a:p>
            <a:r>
              <a:rPr lang="en-US" dirty="0" smtClean="0"/>
              <a:t>The person who has the joint requisite knowledge in both subject matter and methodologic realms is you.  Recall the overlapping circles</a:t>
            </a:r>
            <a:r>
              <a:rPr lang="en-US" baseline="0" dirty="0" smtClean="0"/>
              <a:t> shown during the Course Introduction video of how the clinical researcher/epidemiologist is the person who understands the subject matter and the research methods.</a:t>
            </a:r>
            <a:endParaRPr lang="en-US" dirty="0" smtClean="0"/>
          </a:p>
        </p:txBody>
      </p:sp>
    </p:spTree>
    <p:extLst>
      <p:ext uri="{BB962C8B-B14F-4D97-AF65-F5344CB8AC3E}">
        <p14:creationId xmlns:p14="http://schemas.microsoft.com/office/powerpoint/2010/main" val="20247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2</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And here is where we are going.  Now that we have laid out the basics of study</a:t>
            </a:r>
            <a:r>
              <a:rPr lang="en-US" baseline="0" dirty="0" smtClean="0"/>
              <a:t> </a:t>
            </a:r>
            <a:r>
              <a:rPr lang="en-US" dirty="0" smtClean="0"/>
              <a:t>design and analysis, we need to discuss the various threats we face to getting the right answer, in other words, what</a:t>
            </a:r>
            <a:r>
              <a:rPr lang="en-US" baseline="0" dirty="0" smtClean="0"/>
              <a:t> we formally call the</a:t>
            </a:r>
            <a:r>
              <a:rPr lang="en-US" dirty="0" smtClean="0"/>
              <a:t> “threats to validity”.  We</a:t>
            </a:r>
            <a:r>
              <a:rPr lang="en-US" baseline="0" dirty="0" smtClean="0"/>
              <a:t> wi</a:t>
            </a:r>
            <a:r>
              <a:rPr lang="en-US" dirty="0" smtClean="0"/>
              <a:t>ll start today by discussing selection bias, then devote two sessions to properties of measurement and measurement bias, and then devote 3 entire sessions to probably the biggest threat we face in observational research — that being confounding.  </a:t>
            </a:r>
          </a:p>
          <a:p>
            <a:endParaRPr lang="en-US" dirty="0" smtClean="0"/>
          </a:p>
          <a:p>
            <a:r>
              <a:rPr lang="en-US" dirty="0" smtClean="0"/>
              <a:t>We will also have several more journal clubs along the way, which will help to solidify the concepts learned in lecture by applying</a:t>
            </a:r>
            <a:r>
              <a:rPr lang="en-US" baseline="0" dirty="0" smtClean="0"/>
              <a:t> them to real-world literature</a:t>
            </a:r>
            <a:r>
              <a:rPr lang="en-US" dirty="0" smtClean="0"/>
              <a:t>.  The reason we have the journal clubs is because</a:t>
            </a:r>
            <a:r>
              <a:rPr lang="en-US" baseline="0" dirty="0" smtClean="0"/>
              <a:t> there is often a </a:t>
            </a:r>
            <a:r>
              <a:rPr lang="en-US" u="sng" baseline="0" dirty="0" smtClean="0"/>
              <a:t>very big gap</a:t>
            </a:r>
            <a:r>
              <a:rPr lang="en-US" baseline="0" dirty="0" smtClean="0"/>
              <a:t> between learning the theory in didactic settings and recognizing and applying it in the real-world.  We are therefore reading these articles to facilitate your learning how it applies in the real world.  The jump from theory to real-world practice is not easy but it can be mastered with practice. </a:t>
            </a:r>
            <a:endParaRPr lang="en-US" dirty="0" smtClean="0"/>
          </a:p>
        </p:txBody>
      </p:sp>
    </p:spTree>
    <p:extLst>
      <p:ext uri="{BB962C8B-B14F-4D97-AF65-F5344CB8AC3E}">
        <p14:creationId xmlns:p14="http://schemas.microsoft.com/office/powerpoint/2010/main" val="47723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20</a:t>
            </a:fld>
            <a:endParaRPr lang="en-US" dirty="0"/>
          </a:p>
        </p:txBody>
      </p:sp>
      <p:sp>
        <p:nvSpPr>
          <p:cNvPr id="123907" name="Rectangle 2"/>
          <p:cNvSpPr>
            <a:spLocks noGrp="1" noRot="1" noChangeAspect="1" noChangeArrowheads="1" noTextEdit="1"/>
          </p:cNvSpPr>
          <p:nvPr>
            <p:ph type="sldImg"/>
          </p:nvPr>
        </p:nvSpPr>
        <p:spPr>
          <a:xfrm>
            <a:off x="884238" y="695325"/>
            <a:ext cx="5222875"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(in red) is making an inference from the study sample to the target population and the second (in green) is from the study sample to other external populations.  Accordingly, there are two flavors of validity: internal and external. Here is what internal and external validity look like schematically.  </a:t>
            </a:r>
            <a:r>
              <a:rPr lang="en-US" b="1" dirty="0" smtClean="0"/>
              <a:t>Internal validity </a:t>
            </a:r>
            <a:r>
              <a:rPr lang="en-US" dirty="0" smtClean="0"/>
              <a:t>is a measure of how accurately our study sample represents our target</a:t>
            </a:r>
            <a:r>
              <a:rPr lang="en-US" baseline="0" dirty="0" smtClean="0"/>
              <a:t> </a:t>
            </a:r>
            <a:r>
              <a:rPr lang="en-US" dirty="0" smtClean="0"/>
              <a:t>population.  But remember there are usually many other populations outside of the target population that we are interested in.  For example, if our study looked at 20 to 65 years old in California, we would naturally also want to know if the results also pertained to older persons living in other parts of the US or elsewhere.  </a:t>
            </a:r>
            <a:r>
              <a:rPr lang="en-US" b="1" dirty="0" smtClean="0"/>
              <a:t>External validity</a:t>
            </a:r>
            <a:r>
              <a:rPr lang="en-US" dirty="0" smtClean="0"/>
              <a:t>, also called generalizability, is what this is called.  A relatively</a:t>
            </a:r>
            <a:r>
              <a:rPr lang="en-US" baseline="0" dirty="0" smtClean="0"/>
              <a:t> new term, transportability, is also used in this regard.   Transportability refers to an emerging set of formal processes to determine how to transport the results from a study to an external population</a:t>
            </a:r>
            <a:r>
              <a:rPr lang="en-US" baseline="0" dirty="0" smtClean="0"/>
              <a:t>.  It is important to note that when speaking about external validity, the external populations in question need to be specified.  </a:t>
            </a:r>
            <a:r>
              <a:rPr lang="en-US" sz="1200" kern="1200" dirty="0" smtClean="0">
                <a:solidFill>
                  <a:schemeClr val="tx1"/>
                </a:solidFill>
                <a:effectLst/>
                <a:latin typeface="Times New Roman" pitchFamily="18" charset="0"/>
                <a:ea typeface="+mn-ea"/>
                <a:cs typeface="+mn-cs"/>
              </a:rPr>
              <a:t>Assessment of external validity first of all requires some statement of which other external populations one seeks to make the inference.  It is very unlikely that the inference</a:t>
            </a:r>
            <a:r>
              <a:rPr lang="en-US" sz="1200" kern="1200" baseline="0" dirty="0" smtClean="0">
                <a:solidFill>
                  <a:schemeClr val="tx1"/>
                </a:solidFill>
                <a:effectLst/>
                <a:latin typeface="Times New Roman" pitchFamily="18" charset="0"/>
                <a:ea typeface="+mn-ea"/>
                <a:cs typeface="+mn-cs"/>
              </a:rPr>
              <a:t> from one</a:t>
            </a:r>
            <a:r>
              <a:rPr lang="en-US" sz="1200" kern="1200" dirty="0" smtClean="0">
                <a:solidFill>
                  <a:schemeClr val="tx1"/>
                </a:solidFill>
                <a:effectLst/>
                <a:latin typeface="Times New Roman" pitchFamily="18" charset="0"/>
                <a:ea typeface="+mn-ea"/>
                <a:cs typeface="+mn-cs"/>
              </a:rPr>
              <a:t> study population is going to be applicable in all other external populations.  Thus, to say that an inference is externally valid or externally invalid, in general terms, makes no sense; we must specify which external population we are interested in. </a:t>
            </a:r>
            <a:endParaRPr lang="en-US" baseline="0" dirty="0" smtClean="0"/>
          </a:p>
          <a:p>
            <a:endParaRPr lang="en-US" baseline="0" dirty="0" smtClean="0"/>
          </a:p>
          <a:p>
            <a:r>
              <a:rPr lang="en-US" baseline="0" dirty="0" smtClean="0"/>
              <a:t>Again, there is much confusion in textbooks and the literature about these terms (and concepts).  One intelligent solution to the panoply of names has been offered by Daniel Westreich at the University of North Carolina who believes we should simply call this whole construct “target validity”.  In other words, the goal of this process is to determine if the findings from a study sample pertain to some larger population.  Westreich believes we should simply be clear about which larger population we want to make an inference.  How well the study sample makes an unbiased inference is “target validity”.  </a:t>
            </a:r>
            <a:endParaRPr lang="en-US" dirty="0" smtClean="0"/>
          </a:p>
        </p:txBody>
      </p:sp>
    </p:spTree>
    <p:extLst>
      <p:ext uri="{BB962C8B-B14F-4D97-AF65-F5344CB8AC3E}">
        <p14:creationId xmlns:p14="http://schemas.microsoft.com/office/powerpoint/2010/main" val="232057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21</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Once again, the two types of inferences correspond to two types of validity.  </a:t>
            </a:r>
          </a:p>
          <a:p>
            <a:endParaRPr lang="en-US" dirty="0" smtClean="0"/>
          </a:p>
          <a:p>
            <a:r>
              <a:rPr lang="en-US" dirty="0" smtClean="0"/>
              <a:t>Stated another way, internal validity asks the question “do the results obtained from the actual study participants accurately represent the target</a:t>
            </a:r>
            <a:r>
              <a:rPr lang="en-US" baseline="0" dirty="0" smtClean="0"/>
              <a:t> </a:t>
            </a:r>
            <a:r>
              <a:rPr lang="en-US" dirty="0" smtClean="0"/>
              <a:t>population?”  It is the various threats to this type of validity that we will discuss over the rest of the course, starting today with selection bias.  We can use epidemiologic theory to guide this assessment, and we are going to learn this theory in the rest of the course.  This is the inference to concentrate on first.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External validity — also called generalizability or transportability — asks the question “do the results obtained from the actual study subjects pertain to persons outside of the target population”?</a:t>
            </a:r>
            <a:r>
              <a:rPr lang="en-US" baseline="0" dirty="0" smtClean="0"/>
              <a:t>  In particular, it asks whether the results pertain to some particular external population, not any and every external population.  </a:t>
            </a:r>
            <a:r>
              <a:rPr lang="en-US" dirty="0" smtClean="0"/>
              <a:t>As you can imagine, internal validity is a prerequisite to external validity.  It makes no sense</a:t>
            </a:r>
            <a:r>
              <a:rPr lang="en-US" baseline="0" dirty="0" smtClean="0"/>
              <a:t> to think that a study result that is not internally valid will be valid in some external population.  (It might be true in an external population but it would need to be some stroke of coincidence.)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Whether or not your inferences generalize to one or more external populations and how they might be modified in</a:t>
            </a:r>
            <a:r>
              <a:rPr lang="en-US" baseline="0" dirty="0" smtClean="0"/>
              <a:t> external populations </a:t>
            </a:r>
            <a:r>
              <a:rPr lang="en-US" dirty="0" smtClean="0"/>
              <a:t>is has traditionally been a much more vague and</a:t>
            </a:r>
            <a:r>
              <a:rPr lang="en-US" baseline="0" dirty="0" smtClean="0"/>
              <a:t> speculative process</a:t>
            </a:r>
            <a:r>
              <a:rPr lang="en-US" dirty="0" smtClean="0"/>
              <a:t>. Up until recently,</a:t>
            </a:r>
            <a:r>
              <a:rPr lang="en-US" baseline="0" dirty="0" smtClean="0"/>
              <a:t> making this assessment was just a guess and it still is for most researchers. It is, however, an area of active methodologic development.  Formalizing the assessment of how the results from the study sample will play out in an external population is known as the process of transportability.  We will not cover this process in this course, although aspects of effect modification (to be covered later in the course) are important in the process.  Judea Pearl at UCLA is one of the leaders in this area, as he is in many aspects of causal inference.  Advanced note that will be easier to understand by the end of the course:  One important way that one population can be different than another is the presence of some factor (it may be present in one population and absent in another; e.g., a particular type of behavior).   This factor could influence a measure of association via effect modification  If the measure of association was estimated in a population without that factor (or a different prevalence of a factor), then it will not transport exactly to a population that does have the factor.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Although there are two flavors of validity, when we (and most others) say “threats to validity”, we are usually talking about threats to internal validity.  Thus, when we say “threat to validity” in this course, we mean threat to internal validity.  A big part of research is looking for threats to validity.  As researchers, we are in constant surveillance for threats to validity in both</a:t>
            </a:r>
            <a:r>
              <a:rPr lang="en-US" baseline="0" dirty="0" smtClean="0"/>
              <a:t> our own work and the work of others</a:t>
            </a:r>
            <a:r>
              <a:rPr lang="en-US" dirty="0" smtClean="0"/>
              <a:t>.</a:t>
            </a:r>
          </a:p>
        </p:txBody>
      </p:sp>
    </p:spTree>
    <p:extLst>
      <p:ext uri="{BB962C8B-B14F-4D97-AF65-F5344CB8AC3E}">
        <p14:creationId xmlns:p14="http://schemas.microsoft.com/office/powerpoint/2010/main" val="302334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 for validity is not just an academic issue but instead a very practical one because</a:t>
            </a:r>
            <a:r>
              <a:rPr lang="en-US" baseline="0" dirty="0" smtClean="0"/>
              <a:t> clinical and epidemiologic research is under attack for its veracity by fellow researchers and scientific writers.   These articles are some of the most prominent examples.  Taubes and Ioannidis are amongst the most well known critics.</a:t>
            </a:r>
          </a:p>
          <a:p>
            <a:endParaRPr lang="en-US" baseline="0" dirty="0" smtClean="0"/>
          </a:p>
          <a:p>
            <a:r>
              <a:rPr lang="en-US" baseline="0" dirty="0" smtClean="0"/>
              <a:t>This is just friendly academic banter.  The NIH, the single largest funder of research in the world, also has grave concerns about the getting valid answers in the research that it sponsors.  This is reflected in its recent “rigor and reproducibility” campaign.</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22</a:t>
            </a:fld>
            <a:endParaRPr lang="en-US" dirty="0"/>
          </a:p>
        </p:txBody>
      </p:sp>
    </p:spTree>
    <p:extLst>
      <p:ext uri="{BB962C8B-B14F-4D97-AF65-F5344CB8AC3E}">
        <p14:creationId xmlns:p14="http://schemas.microsoft.com/office/powerpoint/2010/main" val="118361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23</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Finally, this is not</a:t>
            </a:r>
            <a:r>
              <a:rPr lang="en-US" baseline="0" dirty="0" smtClean="0"/>
              <a:t> limited to academic discourse between professionals but instead extends to the general public as exemplified in this cartoon. </a:t>
            </a:r>
            <a:r>
              <a:rPr lang="en-US" dirty="0" smtClean="0"/>
              <a:t>Here we have a news broadcaster with three pinwheels — one for exposure, one for outcome, and one for population — and the broadcaster is randomly spinning these wheels.  </a:t>
            </a:r>
          </a:p>
          <a:p>
            <a:endParaRPr lang="en-US" dirty="0" smtClean="0"/>
          </a:p>
          <a:p>
            <a:r>
              <a:rPr lang="en-US" dirty="0" smtClean="0"/>
              <a:t>Obviously, this cartoon reflects how at least some portion of the public feels about what we do in clinical and epide</a:t>
            </a:r>
            <a:r>
              <a:rPr lang="en-US" baseline="0" dirty="0" smtClean="0"/>
              <a:t>miologic</a:t>
            </a:r>
            <a:r>
              <a:rPr lang="en-US" dirty="0" smtClean="0"/>
              <a:t> research.  Having a given exposure cause a given disease one day but not the next causes the public to lose faith in our work.  Since it is the public,</a:t>
            </a:r>
            <a:r>
              <a:rPr lang="en-US" baseline="0" dirty="0" smtClean="0"/>
              <a:t> </a:t>
            </a:r>
            <a:r>
              <a:rPr lang="en-US" dirty="0" smtClean="0"/>
              <a:t>by in large, who funds our work, it is incumbent upon us to be very careful. </a:t>
            </a:r>
          </a:p>
          <a:p>
            <a:endParaRPr lang="en-US" dirty="0" smtClean="0"/>
          </a:p>
          <a:p>
            <a:r>
              <a:rPr lang="en-US" dirty="0" smtClean="0"/>
              <a:t>Comic by Jim Borgman, a well known editorial cartoonist.</a:t>
            </a:r>
            <a:r>
              <a:rPr lang="en-US" baseline="0" dirty="0" smtClean="0"/>
              <a:t>   This has been viewed likely millions of times around the world.</a:t>
            </a:r>
            <a:endParaRPr lang="en-US" dirty="0" smtClean="0"/>
          </a:p>
        </p:txBody>
      </p:sp>
    </p:spTree>
    <p:extLst>
      <p:ext uri="{BB962C8B-B14F-4D97-AF65-F5344CB8AC3E}">
        <p14:creationId xmlns:p14="http://schemas.microsoft.com/office/powerpoint/2010/main" val="22927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24</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smtClean="0"/>
              <a:t>Getting back to the two</a:t>
            </a:r>
            <a:r>
              <a:rPr lang="en-US" baseline="0" dirty="0" smtClean="0"/>
              <a:t> ways that error is generated, a</a:t>
            </a:r>
            <a:r>
              <a:rPr lang="en-US" dirty="0" smtClean="0"/>
              <a:t>mong systematic error (or bias) and random error (chance), as I mentioned, we are going to focus on systematic error in this course.  We will</a:t>
            </a:r>
            <a:r>
              <a:rPr lang="en-US" baseline="0" dirty="0" smtClean="0"/>
              <a:t> l</a:t>
            </a:r>
            <a:r>
              <a:rPr lang="en-US" dirty="0" smtClean="0"/>
              <a:t>eave discussion of chance to the statisticians.  </a:t>
            </a:r>
          </a:p>
          <a:p>
            <a:endParaRPr lang="en-US" dirty="0" smtClean="0"/>
          </a:p>
          <a:p>
            <a:r>
              <a:rPr lang="en-US" dirty="0" smtClean="0"/>
              <a:t>Remember, there are 3 terms meaning the same thing.  Systematic error = threat to validity = bias.   Typically, we are going to use the shorthand word </a:t>
            </a:r>
            <a:r>
              <a:rPr lang="en-US" b="1" dirty="0" smtClean="0"/>
              <a:t>bias</a:t>
            </a:r>
            <a:r>
              <a:rPr lang="en-US" dirty="0" smtClean="0"/>
              <a:t> when we are referring to systematic error because this is what you will most typically see elsewhere.</a:t>
            </a:r>
          </a:p>
        </p:txBody>
      </p:sp>
    </p:spTree>
    <p:extLst>
      <p:ext uri="{BB962C8B-B14F-4D97-AF65-F5344CB8AC3E}">
        <p14:creationId xmlns:p14="http://schemas.microsoft.com/office/powerpoint/2010/main" val="245652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25</a:t>
            </a:fld>
            <a:endParaRPr lang="en-US" dirty="0"/>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dirty="0" smtClean="0"/>
              <a:t>When we say bias in clinical and epidemiologic research, what do we mean?  We don’t mean the popular use of the word bias, as shown here in the New York Times “MetLife is Settling Bias Lawsuit”, where bias is referring to some sort of prejudice.  This is not what we mean in formal scientific language. </a:t>
            </a:r>
          </a:p>
        </p:txBody>
      </p:sp>
    </p:spTree>
    <p:extLst>
      <p:ext uri="{BB962C8B-B14F-4D97-AF65-F5344CB8AC3E}">
        <p14:creationId xmlns:p14="http://schemas.microsoft.com/office/powerpoint/2010/main" val="265393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26</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smtClean="0"/>
              <a:t>Indeed, if we refer back to Webster’s, we find many definitions for the word bias and if we look hard enough we can find the scientific definition we are looking for . . .  a systematic error introduced into sampling or testing.</a:t>
            </a:r>
          </a:p>
        </p:txBody>
      </p:sp>
    </p:spTree>
    <p:extLst>
      <p:ext uri="{BB962C8B-B14F-4D97-AF65-F5344CB8AC3E}">
        <p14:creationId xmlns:p14="http://schemas.microsoft.com/office/powerpoint/2010/main" val="3059272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So, indeed the definition for </a:t>
            </a:r>
            <a:r>
              <a:rPr lang="en-US" b="1" dirty="0" smtClean="0"/>
              <a:t>bias</a:t>
            </a:r>
            <a:r>
              <a:rPr lang="en-US" dirty="0" smtClean="0"/>
              <a:t>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smtClean="0"/>
              <a:t>deviation</a:t>
            </a:r>
            <a:r>
              <a:rPr lang="en-US" dirty="0" smtClean="0"/>
              <a:t> </a:t>
            </a:r>
            <a:r>
              <a:rPr lang="en-US" i="1" dirty="0" smtClean="0"/>
              <a:t>from truth </a:t>
            </a:r>
            <a:r>
              <a:rPr lang="en-US" dirty="0" smtClean="0"/>
              <a:t>became known as bias.  </a:t>
            </a:r>
          </a:p>
        </p:txBody>
      </p:sp>
    </p:spTree>
    <p:extLst>
      <p:ext uri="{BB962C8B-B14F-4D97-AF65-F5344CB8AC3E}">
        <p14:creationId xmlns:p14="http://schemas.microsoft.com/office/powerpoint/2010/main" val="203820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28</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Here</a:t>
            </a:r>
            <a:r>
              <a:rPr lang="en-US" baseline="0" dirty="0" smtClean="0"/>
              <a:t> are the same target diagrams from before, but now we use the language of “bias”. </a:t>
            </a:r>
            <a:endParaRPr lang="en-US" dirty="0" smtClean="0"/>
          </a:p>
        </p:txBody>
      </p:sp>
    </p:spTree>
    <p:extLst>
      <p:ext uri="{BB962C8B-B14F-4D97-AF65-F5344CB8AC3E}">
        <p14:creationId xmlns:p14="http://schemas.microsoft.com/office/powerpoint/2010/main" val="114773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29</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29</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smtClean="0"/>
              <a:t>Again, a study design that is wildly</a:t>
            </a:r>
            <a:r>
              <a:rPr lang="en-US" baseline="0" dirty="0" smtClean="0"/>
              <a:t> imprecise can still be unbiased.  A precise study can nonetheless be biased.  </a:t>
            </a:r>
            <a:endParaRPr lang="en-US" dirty="0" smtClean="0"/>
          </a:p>
        </p:txBody>
      </p:sp>
    </p:spTree>
    <p:extLst>
      <p:ext uri="{BB962C8B-B14F-4D97-AF65-F5344CB8AC3E}">
        <p14:creationId xmlns:p14="http://schemas.microsoft.com/office/powerpoint/2010/main" val="16948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F5B6BC-CDFC-4A41-A94D-DA86C1FEBC20}" type="slidenum">
              <a:rPr lang="en-US"/>
              <a:pPr/>
              <a:t>3</a:t>
            </a:fld>
            <a:endParaRPr lang="en-US" dirty="0"/>
          </a:p>
        </p:txBody>
      </p:sp>
      <p:sp>
        <p:nvSpPr>
          <p:cNvPr id="10547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FF974A84-D338-4746-8033-4DA932BABA28}" type="slidenum">
              <a:rPr lang="en-US" sz="1200"/>
              <a:pPr algn="r" defTabSz="930275"/>
              <a:t>3</a:t>
            </a:fld>
            <a:endParaRPr lang="en-US" sz="1200" dirty="0"/>
          </a:p>
        </p:txBody>
      </p:sp>
      <p:sp>
        <p:nvSpPr>
          <p:cNvPr id="105476" name="Rectangle 2"/>
          <p:cNvSpPr>
            <a:spLocks noGrp="1" noRot="1" noChangeAspect="1" noChangeArrowheads="1" noTextEdit="1"/>
          </p:cNvSpPr>
          <p:nvPr>
            <p:ph type="sldImg"/>
          </p:nvPr>
        </p:nvSpPr>
        <p:spPr>
          <a:xfrm>
            <a:off x="884238" y="695325"/>
            <a:ext cx="5222875" cy="3481388"/>
          </a:xfrm>
          <a:ln/>
        </p:spPr>
      </p:sp>
      <p:sp>
        <p:nvSpPr>
          <p:cNvPr id="105477"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Let’s get some practice with the i&gt;clickers.  Here is a question that exemplifies our first 5 weeks.  What best characterizes case-control studies?</a:t>
            </a:r>
          </a:p>
        </p:txBody>
      </p:sp>
    </p:spTree>
    <p:extLst>
      <p:ext uri="{BB962C8B-B14F-4D97-AF65-F5344CB8AC3E}">
        <p14:creationId xmlns:p14="http://schemas.microsoft.com/office/powerpoint/2010/main" val="8748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30</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there</a:t>
            </a:r>
            <a:r>
              <a:rPr lang="en-US" baseline="0" dirty="0" smtClean="0"/>
              <a:t> is one more big picture framework item to describe, and this is </a:t>
            </a:r>
            <a:r>
              <a:rPr lang="en-US" dirty="0" smtClean="0"/>
              <a:t>the major classification schemes for overall error and bias.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what is the most common approach, bias is split into 3 types:</a:t>
            </a:r>
            <a:r>
              <a:rPr lang="en-US" baseline="0" dirty="0" smtClean="0"/>
              <a:t>  selection bias, measurement/information bias, and confounding bias.  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forms of bias be reproducibly classified into one of these three bins.  Instead, it is more important that they are all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in addition to systematic error, there is chance (aka random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t>
            </a:r>
            <a:r>
              <a:rPr lang="en-US" dirty="0" smtClean="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We should point out, however,</a:t>
            </a:r>
            <a:r>
              <a:rPr lang="en-US" baseline="0" dirty="0" smtClean="0"/>
              <a:t> that the </a:t>
            </a:r>
            <a:r>
              <a:rPr lang="en-US" dirty="0" smtClean="0"/>
              <a:t>Szklo and Nieto</a:t>
            </a:r>
            <a:r>
              <a:rPr lang="en-US" baseline="0" dirty="0" smtClean="0"/>
              <a:t> textbook</a:t>
            </a:r>
            <a:r>
              <a:rPr lang="en-US" dirty="0" smtClean="0"/>
              <a:t> considers selection bias and measurement/information bias to be the major forms of bias and considers confounding to be a separate process. </a:t>
            </a:r>
            <a:r>
              <a:rPr lang="en-US" baseline="0" dirty="0" smtClean="0"/>
              <a:t> We</a:t>
            </a:r>
            <a:r>
              <a:rPr lang="en-US" dirty="0" smtClean="0"/>
              <a:t> do not agree with this approach, but in any case, it is semantics, and we</a:t>
            </a:r>
            <a:r>
              <a:rPr lang="en-US" baseline="0" dirty="0" smtClean="0"/>
              <a:t> simply want to point this out to you to avoid confusion.  </a:t>
            </a:r>
            <a:r>
              <a:rPr lang="en-US" sz="1200" baseline="0" dirty="0" smtClean="0"/>
              <a:t>The rationale for this approach is that confounded associations are technically not numerically  wrong; they are simply not causal.  The rebuttal to this, however, is that the only time confounding ever comes up is during research that is related to figuring out causation.  In causation research, confounding is always a source of bias.  This is why we consider confounding as one of the 3 forms  of bias:  selection bias, measurement bias, and confounding.</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0141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31</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This is a summary of the first part of this session.  We have introduced some very important vocabulary</a:t>
            </a:r>
            <a:r>
              <a:rPr lang="en-US" baseline="0" dirty="0" smtClean="0"/>
              <a:t> which forms the language of clinical and epidemiologic research.  Using this language accurately will be expected in formal scientific writing, such as in grant applications and scientific papers.  It may be unjust, but if you use the vocabulary incorrectly, some reviewers may form unfavorable opinions of your ability to perform good science.   Equally as important: using the vocabulary accurately will allow you to very efficiently talk with more advanced methodologists who can help you improve your work.  This is not surprising.  If two people can understand the same language, they can move closer and faster towards understanding each other.  </a:t>
            </a:r>
            <a:endParaRPr lang="en-US" dirty="0" smtClean="0"/>
          </a:p>
        </p:txBody>
      </p:sp>
    </p:spTree>
    <p:extLst>
      <p:ext uri="{BB962C8B-B14F-4D97-AF65-F5344CB8AC3E}">
        <p14:creationId xmlns:p14="http://schemas.microsoft.com/office/powerpoint/2010/main" val="33781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32</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Getting</a:t>
            </a:r>
            <a:r>
              <a:rPr lang="en-US" baseline="0" dirty="0" smtClean="0"/>
              <a:t> </a:t>
            </a:r>
            <a:r>
              <a:rPr lang="en-US" dirty="0" smtClean="0"/>
              <a:t>back to our roadmap for today.  Now that</a:t>
            </a:r>
            <a:r>
              <a:rPr lang="en-US" baseline="0" dirty="0" smtClean="0"/>
              <a:t> we have discussed a general framework for bias, and split bias up into three types (selection, measurement, and confounding), we will spend the rest of the session </a:t>
            </a:r>
            <a:r>
              <a:rPr lang="en-US" dirty="0" smtClean="0"/>
              <a:t>on selection bias.  In particular, we will describe how selection bias may occur.  We will discuss selection bias according to the research objective, meaning descriptive or analytic, and also by study design</a:t>
            </a:r>
          </a:p>
        </p:txBody>
      </p:sp>
    </p:spTree>
    <p:extLst>
      <p:ext uri="{BB962C8B-B14F-4D97-AF65-F5344CB8AC3E}">
        <p14:creationId xmlns:p14="http://schemas.microsoft.com/office/powerpoint/2010/main" val="369019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33</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defined as what happens when the study sample (either the people per se or the person-time) is not representative of the target population.  We will return again and again to this basic definition.  </a:t>
            </a:r>
            <a:endParaRPr lang="en-US" dirty="0" smtClean="0"/>
          </a:p>
          <a:p>
            <a:endParaRPr lang="en-US" dirty="0" smtClean="0"/>
          </a:p>
          <a:p>
            <a:r>
              <a:rPr lang="en-US" dirty="0" smtClean="0"/>
              <a:t>The more nuanced definition of selection bias depends upon whether you are referring to a descriptive or analytic study.  In a descriptive study, selection bias</a:t>
            </a:r>
            <a:r>
              <a:rPr lang="en-US" baseline="0" dirty="0" smtClean="0"/>
              <a:t> </a:t>
            </a:r>
            <a:r>
              <a:rPr lang="en-US" dirty="0" smtClean="0"/>
              <a:t>is the bias that is caused when persons in the target population have different (unequal) probabilities of being selected for initially</a:t>
            </a:r>
            <a:r>
              <a:rPr lang="en-US" baseline="0" dirty="0" smtClean="0"/>
              <a:t> </a:t>
            </a:r>
            <a:r>
              <a:rPr lang="en-US" dirty="0" smtClean="0"/>
              <a:t>or, subsequently, retained in the study sample.  If people</a:t>
            </a:r>
            <a:r>
              <a:rPr lang="en-US" baseline="0" dirty="0" smtClean="0"/>
              <a:t> in the target population don’t all have the same chance of landing in the study population, then most likely will happen is the study sample will not reflect the target population.  </a:t>
            </a:r>
            <a:r>
              <a:rPr lang="en-US" dirty="0" smtClean="0"/>
              <a:t>In other words, this</a:t>
            </a:r>
            <a:r>
              <a:rPr lang="en-US" baseline="0" dirty="0" smtClean="0"/>
              <a:t> bias occurs because the participants or their follow-up that we observe in the study sample are NOT representative of the persons/follow-up in the source population.  What I mean by not representative is in terms of the entity under descriptive study, be it of an exposure or an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selection</a:t>
            </a:r>
            <a:r>
              <a:rPr lang="en-US" baseline="0" dirty="0" smtClean="0"/>
              <a:t> bias</a:t>
            </a:r>
            <a:r>
              <a:rPr lang="en-US" dirty="0" smtClean="0"/>
              <a:t> is the bias that is caused when persons in the source population have different (unequal) probabilities of being selected for/retained in the study sample.  A critical aspect of these different probabilities of being selected</a:t>
            </a:r>
            <a:r>
              <a:rPr lang="en-US" baseline="0" dirty="0" smtClean="0"/>
              <a:t> for study inclusion that results in bias is especially apparent when the probabilities are </a:t>
            </a:r>
            <a:r>
              <a:rPr lang="en-US" dirty="0" smtClean="0"/>
              <a:t>influenced by both the person’s exposure and outcome of interest.  By influence, we mean either that</a:t>
            </a:r>
            <a:r>
              <a:rPr lang="en-US" baseline="0" dirty="0" smtClean="0"/>
              <a:t> selection is </a:t>
            </a:r>
            <a:r>
              <a:rPr lang="en-US" dirty="0" smtClean="0"/>
              <a:t>caused</a:t>
            </a:r>
            <a:r>
              <a:rPr lang="en-US" baseline="0" dirty="0" smtClean="0"/>
              <a:t> by the exposure and outcome or caused by something that also influences exposure and outcome (and thus exposure and outcome are associated with being selected for the study).  </a:t>
            </a:r>
            <a:r>
              <a:rPr lang="en-US" dirty="0" smtClean="0"/>
              <a:t>Selection</a:t>
            </a:r>
            <a:r>
              <a:rPr lang="en-US" baseline="0" dirty="0" smtClean="0"/>
              <a:t> bias occurs when p</a:t>
            </a:r>
            <a:r>
              <a:rPr lang="en-US" dirty="0" smtClean="0"/>
              <a:t>eople</a:t>
            </a:r>
            <a:r>
              <a:rPr lang="en-US" baseline="0" dirty="0" smtClean="0"/>
              <a:t> in the target population don’t all have the same chance of landing in the study sample or, in a longitudinal study, being retained in the study sample.  It occurs when the people who do land in the study sample have a different relationship between exposure and outcome than all people in the source population.  </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p>
          <a:p>
            <a:endParaRPr lang="en-US" baseline="0" dirty="0" smtClean="0"/>
          </a:p>
          <a:p>
            <a:r>
              <a:rPr lang="en-US" baseline="0" dirty="0" smtClean="0"/>
              <a:t>Foreshadowing note:  When we say “especially, but not exclusively, when differing (unequal) probabilities are influenced by (associated with) b</a:t>
            </a:r>
            <a:r>
              <a:rPr lang="en-US" dirty="0" smtClean="0"/>
              <a:t>oth the person’s exposure and outcome of interest”, we do not mean that</a:t>
            </a:r>
            <a:r>
              <a:rPr lang="en-US" baseline="0" dirty="0" smtClean="0"/>
              <a:t> selection probabilities always have to be influenced by both exposure or outcome of interest in order for selection bias to occur.  Influence by exposure and outcome is needed for selection bias to occur under what are called “null conditions”, but only influence by outcome is needed under the non-null (“off the null”).   </a:t>
            </a:r>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34</a:t>
            </a:fld>
            <a:endParaRPr lang="en-US" dirty="0"/>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smtClean="0"/>
              <a:t>If</a:t>
            </a:r>
            <a:r>
              <a:rPr lang="en-US" baseline="0" dirty="0" smtClean="0"/>
              <a:t> selection bias is the result of the study sample not being representative of the source population, how might this happen?  In other words, w</a:t>
            </a:r>
            <a:r>
              <a:rPr lang="en-US" dirty="0" smtClean="0"/>
              <a:t>hat are the problems that cause selection bias?  What are the mechanisms?   </a:t>
            </a:r>
          </a:p>
          <a:p>
            <a:endParaRPr lang="en-US" dirty="0" smtClean="0"/>
          </a:p>
          <a:p>
            <a:r>
              <a:rPr lang="en-US" dirty="0" smtClean="0"/>
              <a:t>The answer is any</a:t>
            </a:r>
            <a:r>
              <a:rPr lang="en-US" baseline="0" dirty="0" smtClean="0"/>
              <a:t> systematic problem in the process of selecting persons initially or – in a longitudinal study – in the process of that determines which persons fall out of observation.  </a:t>
            </a:r>
            <a:r>
              <a:rPr lang="en-US" dirty="0" smtClean="0"/>
              <a:t>We can classify the problems into 3 categories.  First, are those problems caused by the investigators via faulty study design processes;</a:t>
            </a:r>
            <a:r>
              <a:rPr lang="en-US" baseline="0" dirty="0" smtClean="0"/>
              <a:t> i.e., bad methodologic decisions.</a:t>
            </a:r>
            <a:r>
              <a:rPr lang="en-US" dirty="0" smtClean="0"/>
              <a:t>  The second stems from human behavior of the participants</a:t>
            </a:r>
            <a:r>
              <a:rPr lang="en-US" baseline="0" dirty="0" smtClean="0"/>
              <a:t> (</a:t>
            </a:r>
            <a:r>
              <a:rPr lang="en-US" dirty="0" smtClean="0"/>
              <a:t>or rather, sometimes, the non-participants), by the act of refusing to participate in the first place or declining to continue to participate.  As soon as we have some people who should be participating but choose not to, you have the potential for selection bias.   Interestingly, this problem is unique to human subjects research.  The drosophila or mice researchers</a:t>
            </a:r>
            <a:r>
              <a:rPr lang="en-US" baseline="0" dirty="0" smtClean="0"/>
              <a:t> </a:t>
            </a:r>
            <a:r>
              <a:rPr lang="en-US" dirty="0" smtClean="0"/>
              <a:t>don’t have this problem.  Our field is not called human subjects research for nothing; humans will be humans and when they are, it causes problems for research.  The third issue is just that normal life often gets in the way of science in the form of competing events.   Or, you might have all of these 3 operating at the same time.  </a:t>
            </a:r>
          </a:p>
          <a:p>
            <a:endParaRPr lang="en-US" dirty="0" smtClean="0"/>
          </a:p>
          <a:p>
            <a:r>
              <a:rPr lang="en-US" dirty="0" smtClean="0"/>
              <a:t>Advanced note: Later in the course, we will describe even a more expansive definition of selection bias in</a:t>
            </a:r>
            <a:r>
              <a:rPr lang="en-US" baseline="0" dirty="0" smtClean="0"/>
              <a:t> which there are other mechanisms beyond problems in selecting people initially or retaining them.  For example, indiscriminate conditioning on a collider during  data analysis can also produce selection bias under this more comprehensive definition.  </a:t>
            </a:r>
            <a:endParaRPr lang="en-US" dirty="0" smtClean="0"/>
          </a:p>
        </p:txBody>
      </p:sp>
    </p:spTree>
    <p:extLst>
      <p:ext uri="{BB962C8B-B14F-4D97-AF65-F5344CB8AC3E}">
        <p14:creationId xmlns:p14="http://schemas.microsoft.com/office/powerpoint/2010/main" val="4083270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35</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Let’s now talk about selection bias in the different major</a:t>
            </a:r>
            <a:r>
              <a:rPr lang="en-US" baseline="0" dirty="0" smtClean="0"/>
              <a:t> </a:t>
            </a:r>
            <a:r>
              <a:rPr lang="en-US" dirty="0" smtClean="0"/>
              <a:t>study designs we have discussed in the</a:t>
            </a:r>
            <a:r>
              <a:rPr lang="en-US" baseline="0" dirty="0" smtClean="0"/>
              <a:t> course to date</a:t>
            </a:r>
            <a:r>
              <a:rPr lang="en-US" dirty="0" smtClean="0"/>
              <a:t>. </a:t>
            </a:r>
          </a:p>
        </p:txBody>
      </p:sp>
    </p:spTree>
    <p:extLst>
      <p:ext uri="{BB962C8B-B14F-4D97-AF65-F5344CB8AC3E}">
        <p14:creationId xmlns:p14="http://schemas.microsoft.com/office/powerpoint/2010/main" val="369019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36</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We will talk first about a descriptive study, and although this is outside of our biomedical realm, one of the most fulminant examples of selection bias in a descriptive study occurred in the pre-election surveys (polls) for the 1948 Presidential election in the U.S.  The pre-election surveys used various cross-sectional survey methods to find participants and most of these surveys found that the largest % of persons favored Dewey.  Even newspapers were printing headlines stating</a:t>
            </a:r>
            <a:r>
              <a:rPr lang="en-US" baseline="0" dirty="0" smtClean="0"/>
              <a:t> that Dewey had won (shown in the picture is Truman holding up such a newspaper; he was later vindicated).  </a:t>
            </a:r>
            <a:r>
              <a:rPr lang="en-US" dirty="0" smtClean="0"/>
              <a:t> </a:t>
            </a:r>
          </a:p>
          <a:p>
            <a:endParaRPr lang="en-US" dirty="0" smtClean="0"/>
          </a:p>
          <a:p>
            <a:r>
              <a:rPr lang="en-US" dirty="0" smtClean="0"/>
              <a:t>However, as those of you from the US know, the truth was seen in the general election results where Truman beat Dewey.  What was the problem here?  Who or what was at fault?  In retrospect, these polls used bad study designs of non-representative samples,</a:t>
            </a:r>
            <a:r>
              <a:rPr lang="en-US" baseline="0" dirty="0" smtClean="0"/>
              <a:t> including allowing simply surveying the easiest people to find.  </a:t>
            </a:r>
            <a:r>
              <a:rPr lang="en-US" dirty="0" smtClean="0"/>
              <a:t>Although this was in the field of social science, the errors made in the pre-election polls really turned the entire </a:t>
            </a:r>
            <a:r>
              <a:rPr lang="en-US" i="1" dirty="0" smtClean="0"/>
              <a:t>science of sampling  </a:t>
            </a:r>
            <a:r>
              <a:rPr lang="en-US" dirty="0" smtClean="0"/>
              <a:t>on its head and ushered in an era where we live today where we recognize the importance of representative (or random) sampling in all fields.</a:t>
            </a:r>
          </a:p>
        </p:txBody>
      </p:sp>
    </p:spTree>
    <p:extLst>
      <p:ext uri="{BB962C8B-B14F-4D97-AF65-F5344CB8AC3E}">
        <p14:creationId xmlns:p14="http://schemas.microsoft.com/office/powerpoint/2010/main" val="36479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still making this kind of mistake?  Usually not.  In the U.S.</a:t>
            </a:r>
            <a:r>
              <a:rPr lang="en-US" baseline="0" dirty="0" smtClean="0"/>
              <a:t> Presidential Election of 2016</a:t>
            </a:r>
            <a:r>
              <a:rPr lang="en-US" dirty="0" smtClean="0"/>
              <a:t>, this is what the pre-election poll/survey showed.  This was a poll in commissioned by the New York Times and CBC</a:t>
            </a:r>
            <a:r>
              <a:rPr lang="en-US" baseline="0" dirty="0" smtClean="0"/>
              <a:t> News</a:t>
            </a:r>
            <a:r>
              <a:rPr lang="en-US" dirty="0" smtClean="0"/>
              <a:t>, about a week before the election.  In a sample of 1333</a:t>
            </a:r>
            <a:r>
              <a:rPr lang="en-US" baseline="0" dirty="0" smtClean="0"/>
              <a:t> </a:t>
            </a:r>
            <a:r>
              <a:rPr lang="en-US" dirty="0" smtClean="0"/>
              <a:t>persons, 45% favored Clinton</a:t>
            </a:r>
            <a:r>
              <a:rPr lang="en-US" baseline="0" dirty="0" smtClean="0"/>
              <a:t>  and 42% favored Trump.  </a:t>
            </a:r>
            <a:r>
              <a:rPr lang="en-US" dirty="0" smtClean="0"/>
              <a:t>A week later, the election was held and now we can tell how good our sample was:  Indeed the sample was very close — with just 1333 subjects — to what was found in the general election of nearly 129 million persons.  The sample estimate was very close, within sampling error</a:t>
            </a:r>
            <a:r>
              <a:rPr lang="en-US" baseline="0" dirty="0" smtClean="0"/>
              <a:t>, of truth. </a:t>
            </a:r>
            <a:r>
              <a:rPr lang="en-US" dirty="0" smtClean="0"/>
              <a:t>  </a:t>
            </a:r>
          </a:p>
          <a:p>
            <a:endParaRPr lang="en-US" dirty="0" smtClean="0"/>
          </a:p>
          <a:p>
            <a:r>
              <a:rPr lang="en-US" dirty="0" smtClean="0"/>
              <a:t>Why are these election polls such a great way to learn about sampling and descriptive estimates in cross-sectional study designs?  Because they are one of the few situations where we actually get to learn the truth about the target population, on election day, and can thus get a handle on whether there was bias in the survey.  Unfortunately, we don’t get this luxury in clinical/epidemiologic research.  Note:</a:t>
            </a:r>
            <a:r>
              <a:rPr lang="en-US" baseline="0" dirty="0" smtClean="0"/>
              <a:t>  if the poll differs from the election result, we cannot, in truth, be certain if the difference is because of chance or bias.  If the poll result is very far away from the election result, outside of the 95% confidence interval (what the pollsters call “sampling error”), then we are less likely to believe that this difference is due to chance and more likely to believe that the poll result was biased.  If the poll result was close to the election result but not exactly the same, we have a harder time distinguishing chance from bias.  </a:t>
            </a:r>
            <a:endParaRPr lang="en-US" dirty="0" smtClean="0"/>
          </a:p>
          <a:p>
            <a:endParaRPr lang="en-US" dirty="0" smtClean="0"/>
          </a:p>
          <a:p>
            <a:r>
              <a:rPr lang="en-US" dirty="0" smtClean="0"/>
              <a:t>Political science note: </a:t>
            </a:r>
            <a:r>
              <a:rPr lang="en-US" baseline="0" dirty="0" smtClean="0"/>
              <a:t>There was a general perception was that the polls had been wrong about this election — very wrong.  Yet, the most rigorous polls, such as that done by New York Times/CBS News and 538.com, were actually very close to truth (the final election results), and not that different in their margin of error (pre-election estimate minus truth) than any other presidential election since 1968.   </a:t>
            </a:r>
            <a:endParaRPr lang="en-US" dirty="0" smtClean="0"/>
          </a:p>
          <a:p>
            <a:endParaRPr lang="en-US" dirty="0" smtClean="0"/>
          </a:p>
          <a:p>
            <a:r>
              <a:rPr lang="en-US" dirty="0" smtClean="0"/>
              <a:t>Political scientists will continue to debate this for years to come, but a nice summary can be</a:t>
            </a:r>
            <a:r>
              <a:rPr lang="en-US" baseline="0" dirty="0" smtClean="0"/>
              <a:t> found at </a:t>
            </a:r>
            <a:r>
              <a:rPr lang="en-US" dirty="0" smtClean="0"/>
              <a:t>http://fivethirtyeight.com/features/the-real-story-of-2016.</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37</a:t>
            </a:fld>
            <a:endParaRPr lang="en-US" dirty="0"/>
          </a:p>
        </p:txBody>
      </p:sp>
    </p:spTree>
    <p:extLst>
      <p:ext uri="{BB962C8B-B14F-4D97-AF65-F5344CB8AC3E}">
        <p14:creationId xmlns:p14="http://schemas.microsoft.com/office/powerpoint/2010/main" val="2739307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38</a:t>
            </a:fld>
            <a:endParaRPr lang="en-US" dirty="0"/>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with</a:t>
            </a:r>
            <a:r>
              <a:rPr lang="en-US" baseline="0" dirty="0" smtClean="0"/>
              <a:t> boxes and arrows (or you might call them sticks),</a:t>
            </a:r>
            <a:r>
              <a:rPr lang="en-US" dirty="0" smtClean="0"/>
              <a:t> that depicts what we hope to do when sampling in a descriptive study in terms of having no selection bias.  In the upper left, we depict the target (or reference or source) population (remember this from the previous slide about validity) and on the lower right is our study sample.  Our goal is to have the study sample validly represent the target population; we show this here by an equal weighting</a:t>
            </a:r>
            <a:r>
              <a:rPr lang="en-US" baseline="0" dirty="0" smtClean="0"/>
              <a:t> </a:t>
            </a:r>
            <a:r>
              <a:rPr lang="en-US" dirty="0" smtClean="0"/>
              <a:t>of arrows stemming from the source population to the study sample.  Everyone in the source</a:t>
            </a:r>
            <a:r>
              <a:rPr lang="en-US" baseline="0" dirty="0" smtClean="0"/>
              <a:t> population has the same chance as ending up in the study sample.</a:t>
            </a:r>
            <a:endParaRPr lang="en-US" dirty="0" smtClean="0"/>
          </a:p>
        </p:txBody>
      </p:sp>
    </p:spTree>
    <p:extLst>
      <p:ext uri="{BB962C8B-B14F-4D97-AF65-F5344CB8AC3E}">
        <p14:creationId xmlns:p14="http://schemas.microsoft.com/office/powerpoint/2010/main" val="872126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39</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selection bias looks like in a descriptive study.  Here we see that the study sample has an over-representation of this portion of the target population (in the upper</a:t>
            </a:r>
            <a:r>
              <a:rPr lang="en-US" baseline="0" dirty="0" smtClean="0"/>
              <a:t> right portion of the box) </a:t>
            </a:r>
            <a:r>
              <a:rPr lang="en-US" dirty="0" smtClean="0"/>
              <a:t>as you can see depicted by the unequal</a:t>
            </a:r>
            <a:r>
              <a:rPr lang="en-US" baseline="0" dirty="0" smtClean="0"/>
              <a:t> weighting </a:t>
            </a:r>
            <a:r>
              <a:rPr lang="en-US" dirty="0" smtClean="0"/>
              <a:t>of arrows.  This is what happened in the 1948 U.S. pre-election survey.  Those persons who favored Dewey were over-represented in the study sample, the pre-election polls.</a:t>
            </a:r>
          </a:p>
        </p:txBody>
      </p:sp>
    </p:spTree>
    <p:extLst>
      <p:ext uri="{BB962C8B-B14F-4D97-AF65-F5344CB8AC3E}">
        <p14:creationId xmlns:p14="http://schemas.microsoft.com/office/powerpoint/2010/main" val="4982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C42B764-1BE9-4CFC-99FB-F1165845D253}" type="slidenum">
              <a:rPr lang="en-US"/>
              <a:pPr/>
              <a:t>4</a:t>
            </a:fld>
            <a:endParaRPr lang="en-US" dirty="0"/>
          </a:p>
        </p:txBody>
      </p:sp>
      <p:sp>
        <p:nvSpPr>
          <p:cNvPr id="106499"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26D717EC-3068-4E79-B660-E288B2106764}" type="slidenum">
              <a:rPr lang="en-US" sz="1200"/>
              <a:pPr algn="r" defTabSz="930275"/>
              <a:t>4</a:t>
            </a:fld>
            <a:endParaRPr lang="en-US" sz="1200" dirty="0"/>
          </a:p>
        </p:txBody>
      </p:sp>
      <p:sp>
        <p:nvSpPr>
          <p:cNvPr id="106500" name="Rectangle 2"/>
          <p:cNvSpPr>
            <a:spLocks noGrp="1" noRot="1" noChangeAspect="1" noChangeArrowheads="1" noTextEdit="1"/>
          </p:cNvSpPr>
          <p:nvPr>
            <p:ph type="sldImg"/>
          </p:nvPr>
        </p:nvSpPr>
        <p:spPr>
          <a:xfrm>
            <a:off x="884238" y="695325"/>
            <a:ext cx="5222875" cy="3481388"/>
          </a:xfrm>
          <a:ln/>
        </p:spPr>
      </p:sp>
      <p:sp>
        <p:nvSpPr>
          <p:cNvPr id="106501"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We hope that everyone appreciates</a:t>
            </a:r>
            <a:r>
              <a:rPr lang="en-US" baseline="0" dirty="0" smtClean="0"/>
              <a:t> that case-control studies are efficient means of sampling underlying cohorts.  By efficient, we mean that case-control studies need only to examine a fraction of the subjects in an underlying cohort and still get an consistent measures of association, that is, essentially the same measures of association that would be obtained in forward-thinking cohort analyses.  </a:t>
            </a:r>
          </a:p>
          <a:p>
            <a:endParaRPr lang="en-US" baseline="0" dirty="0" smtClean="0"/>
          </a:p>
          <a:p>
            <a:r>
              <a:rPr lang="en-US" baseline="0" dirty="0" smtClean="0"/>
              <a:t>In the past, there were misconceptions that case-control studies required rare outcomes in the underlying population, but this is not true.  It is also not true to say that case-control studies are more biased than cohort studies.  There are more opportunities to make mistakes in case-control studies, but they are not inherently more biased.   Each individual study needs to be judged on its own merits, and it is not true that any particular type of observational study design is more biased than others.  Hence, within the family of observational studies, we should not be thinking of a hierarchy or pyramid of design superiority; such thinking is popular for some consumers of science but should not be viewed as correct by experts.     </a:t>
            </a:r>
          </a:p>
          <a:p>
            <a:endParaRPr lang="en-US" baseline="0" dirty="0" smtClean="0"/>
          </a:p>
          <a:p>
            <a:r>
              <a:rPr lang="en-US" baseline="0" dirty="0" smtClean="0"/>
              <a:t>Finally, we hope to remove from your vocabulary the ambiguous terms retrospective and prospective as they relate to study design.  These terms are not reproducibly understood between scientists and have become empty in their meaning.   Hence, don’t let anyone fool you by assigning value to retrospective vs prospective when labeling a study.  Instead, pay attention to the details of the study (minimization of inferential bias due to selection issues, measurement or confounding) in order to understand its validity and, hence value.  Don’t judge a book by its cover.</a:t>
            </a:r>
            <a:endParaRPr lang="en-US" dirty="0" smtClean="0"/>
          </a:p>
        </p:txBody>
      </p:sp>
    </p:spTree>
    <p:extLst>
      <p:ext uri="{BB962C8B-B14F-4D97-AF65-F5344CB8AC3E}">
        <p14:creationId xmlns:p14="http://schemas.microsoft.com/office/powerpoint/2010/main" val="1959809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40</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t>Here is another example from a study with a descriptive objective; this time, it is a longitudinal study and in the biomedical arena.  This study evaluated mortality after initiation of antiretroviral therapy in Uganda and was</a:t>
            </a:r>
            <a:r>
              <a:rPr lang="en-US" baseline="0" dirty="0" smtClean="0"/>
              <a:t> conducted by </a:t>
            </a:r>
            <a:r>
              <a:rPr lang="en-US" dirty="0" smtClean="0"/>
              <a:t>a</a:t>
            </a:r>
            <a:r>
              <a:rPr lang="en-US" baseline="0" dirty="0" smtClean="0"/>
              <a:t> former instructor in the course</a:t>
            </a:r>
            <a:r>
              <a:rPr lang="en-US" dirty="0" smtClean="0"/>
              <a:t>, Elvin Geng, who was working with the course director.  Elvin had to contend with substantial losses to follow-up, 39% at three years after starting therapy.  This</a:t>
            </a:r>
            <a:r>
              <a:rPr lang="en-US" baseline="0" dirty="0" smtClean="0"/>
              <a:t> amounted to over 800 lost patients.  </a:t>
            </a:r>
            <a:r>
              <a:rPr lang="en-US" dirty="0" smtClean="0"/>
              <a:t>In his initial estimate, Elvin did what most people would do.</a:t>
            </a:r>
            <a:r>
              <a:rPr lang="en-US" baseline="0" dirty="0" smtClean="0"/>
              <a:t>  He censored</a:t>
            </a:r>
            <a:r>
              <a:rPr lang="en-US" dirty="0" smtClean="0"/>
              <a:t> observation at the time of drop out.  Doing so, he made the assumption that the losses to follow-up were non-informative, in other words, that the losses had the same incidence of mortality as those who remained</a:t>
            </a:r>
            <a:r>
              <a:rPr lang="en-US" baseline="0" dirty="0" smtClean="0"/>
              <a:t> in the analysis</a:t>
            </a:r>
            <a:r>
              <a:rPr lang="en-US" dirty="0" smtClean="0"/>
              <a:t>.  After all, if you don’t know what</a:t>
            </a:r>
            <a:r>
              <a:rPr lang="en-US" baseline="0" dirty="0" smtClean="0"/>
              <a:t> happened to these patients, you don’t have many options, and this is what many researchers have done for time immemorial.    </a:t>
            </a:r>
            <a:endParaRPr lang="en-US" dirty="0" smtClean="0"/>
          </a:p>
        </p:txBody>
      </p:sp>
    </p:spTree>
    <p:extLst>
      <p:ext uri="{BB962C8B-B14F-4D97-AF65-F5344CB8AC3E}">
        <p14:creationId xmlns:p14="http://schemas.microsoft.com/office/powerpoint/2010/main" val="896385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41</a:t>
            </a:fld>
            <a:endParaRPr lang="en-US" dirty="0"/>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41</a:t>
            </a:fld>
            <a:endParaRPr lang="en-US" sz="1200" dirty="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dirty="0" smtClean="0"/>
              <a:t>What would </a:t>
            </a:r>
            <a:r>
              <a:rPr lang="en-US" u="sng" dirty="0" smtClean="0"/>
              <a:t>you</a:t>
            </a:r>
            <a:r>
              <a:rPr lang="en-US" dirty="0" smtClean="0"/>
              <a:t> do at this point?</a:t>
            </a:r>
          </a:p>
        </p:txBody>
      </p:sp>
    </p:spTree>
    <p:extLst>
      <p:ext uri="{BB962C8B-B14F-4D97-AF65-F5344CB8AC3E}">
        <p14:creationId xmlns:p14="http://schemas.microsoft.com/office/powerpoint/2010/main" val="3791964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42</a:t>
            </a:fld>
            <a:endParaRPr lang="en-US" dirty="0"/>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42</a:t>
            </a:fld>
            <a:endParaRPr lang="en-US" sz="1200" dirty="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smtClean="0"/>
              <a:t>Answer:  Some other idea.  In this case, the other idea was to sample the drop</a:t>
            </a:r>
            <a:r>
              <a:rPr lang="en-US" baseline="0" dirty="0" smtClean="0"/>
              <a:t> outs and try very hard to find out what happened to them by searching for them in the community.  </a:t>
            </a:r>
          </a:p>
          <a:p>
            <a:endParaRPr lang="en-US" dirty="0" smtClean="0"/>
          </a:p>
          <a:p>
            <a:r>
              <a:rPr lang="en-US" dirty="0" smtClean="0"/>
              <a:t>Assuming all of the lost are dead would be a form of sensitivity analysis, but with</a:t>
            </a:r>
            <a:r>
              <a:rPr lang="en-US" baseline="0" dirty="0" smtClean="0"/>
              <a:t> 39% lost this is really going to be a wildly high estimate of death.  It is just not realistic to believe that they are all dead.  </a:t>
            </a:r>
          </a:p>
          <a:p>
            <a:endParaRPr lang="en-US" baseline="0" dirty="0" smtClean="0"/>
          </a:p>
          <a:p>
            <a:r>
              <a:rPr lang="en-US" baseline="0" dirty="0" smtClean="0"/>
              <a:t>It is a nice thought to consider matching these subjects to some external data source, like a national death index, but there is not a national death registry in Uganda.  There is one in the U.S. but in Uganda.  This is the case in many countries — no national collection of deaths.</a:t>
            </a:r>
          </a:p>
          <a:p>
            <a:endParaRPr lang="en-US" baseline="0" dirty="0" smtClean="0"/>
          </a:p>
          <a:p>
            <a:r>
              <a:rPr lang="en-US" baseline="0" dirty="0" smtClean="0"/>
              <a:t>A biostatistician is not going to get you out of this mess.  There is no magic that they can do with just the data at hand.</a:t>
            </a:r>
          </a:p>
          <a:p>
            <a:endParaRPr lang="en-US" baseline="0" dirty="0" smtClean="0"/>
          </a:p>
          <a:p>
            <a:r>
              <a:rPr lang="en-US" baseline="0" dirty="0" smtClean="0"/>
              <a:t>You might indeed consider that this is a hopeless situation, for which no estimate of mortality should be attempted.  Sometimes one needs to conclude that the available data simply are not adequate to address the questions.  </a:t>
            </a:r>
          </a:p>
          <a:p>
            <a:endParaRPr lang="en-US" baseline="0" dirty="0" smtClean="0"/>
          </a:p>
          <a:p>
            <a:r>
              <a:rPr lang="en-US" baseline="0" dirty="0" smtClean="0"/>
              <a:t>However,  it turns out that there was a feasible solution.</a:t>
            </a:r>
          </a:p>
        </p:txBody>
      </p:sp>
    </p:spTree>
    <p:extLst>
      <p:ext uri="{BB962C8B-B14F-4D97-AF65-F5344CB8AC3E}">
        <p14:creationId xmlns:p14="http://schemas.microsoft.com/office/powerpoint/2010/main" val="2889173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43</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t>Answer:  track</a:t>
            </a:r>
            <a:r>
              <a:rPr lang="en-US" baseline="0" dirty="0" smtClean="0"/>
              <a:t> down a random sample of the lost and determine their vital status.  Elvin looked high and low i</a:t>
            </a:r>
            <a:r>
              <a:rPr lang="en-US" dirty="0" smtClean="0"/>
              <a:t>n the community for these patients to determine</a:t>
            </a:r>
            <a:r>
              <a:rPr lang="en-US" baseline="0" dirty="0" smtClean="0"/>
              <a:t> if they were dead or alive</a:t>
            </a:r>
            <a:r>
              <a:rPr lang="en-US" dirty="0" smtClean="0"/>
              <a:t>.  In</a:t>
            </a:r>
            <a:r>
              <a:rPr lang="en-US" baseline="0" dirty="0" smtClean="0"/>
              <a:t> this case, a 15% sample of the lost was sought after in the community, and for about 85% of them, an updated vital status was documented.  </a:t>
            </a:r>
            <a:r>
              <a:rPr lang="en-US" dirty="0" smtClean="0"/>
              <a:t>When Elvin did this and incorporated the new outcomes</a:t>
            </a:r>
            <a:r>
              <a:rPr lang="en-US" baseline="0" dirty="0" smtClean="0"/>
              <a:t> </a:t>
            </a:r>
            <a:r>
              <a:rPr lang="en-US" dirty="0" smtClean="0"/>
              <a:t>he found into the analysis, the new estimate of mortality, which is called the corrected estimate, was considerably higher than the original estimate (which we call the naïve</a:t>
            </a:r>
            <a:r>
              <a:rPr lang="en-US" baseline="0" dirty="0" smtClean="0"/>
              <a:t> estimate)</a:t>
            </a:r>
            <a:r>
              <a:rPr lang="en-US" dirty="0" smtClean="0"/>
              <a:t>, five-fold higher.  The difference between the original, or naïve, estimate, which</a:t>
            </a:r>
            <a:r>
              <a:rPr lang="en-US" baseline="0" dirty="0" smtClean="0"/>
              <a:t> we now know is wrong,</a:t>
            </a:r>
            <a:r>
              <a:rPr lang="en-US" dirty="0" smtClean="0"/>
              <a:t> and the corrected estimate is “selection bias”.  We rarely get this direct measure of selection bias in clinical and epidemiologic</a:t>
            </a:r>
            <a:r>
              <a:rPr lang="en-US" baseline="0" dirty="0" smtClean="0"/>
              <a:t> research</a:t>
            </a:r>
            <a:r>
              <a:rPr lang="en-US" dirty="0" smtClean="0"/>
              <a:t>.</a:t>
            </a:r>
          </a:p>
        </p:txBody>
      </p:sp>
    </p:spTree>
    <p:extLst>
      <p:ext uri="{BB962C8B-B14F-4D97-AF65-F5344CB8AC3E}">
        <p14:creationId xmlns:p14="http://schemas.microsoft.com/office/powerpoint/2010/main" val="1370590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44</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This example takes</a:t>
            </a:r>
            <a:r>
              <a:rPr lang="en-US" baseline="0" dirty="0" smtClean="0"/>
              <a:t> us back and reminds us of the basic definition of selection bias in a descriptive study.  Selection bias is not just about who gets selected for a study.  It is also about who gets retained and is available for analysis during the follow-up period.  When the participants who are left during follow-up in study sample ARE NOT representative of the target population’s follow-up, selection bias will ensue.</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45</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the Uganda example</a:t>
            </a:r>
            <a:r>
              <a:rPr lang="en-US" baseline="0" dirty="0" smtClean="0"/>
              <a:t> looks like in a box and arrows diagram.  Some patients who had died during follow-up and did not return to clinic became underrepresented in the study sample towards the end of the study.  Earlier, we referred to this as informative censoring.  Now, we can see how informative censoring leads to selection bias. </a:t>
            </a:r>
            <a:endParaRPr lang="en-US" dirty="0" smtClean="0"/>
          </a:p>
        </p:txBody>
      </p:sp>
    </p:spTree>
    <p:extLst>
      <p:ext uri="{BB962C8B-B14F-4D97-AF65-F5344CB8AC3E}">
        <p14:creationId xmlns:p14="http://schemas.microsoft.com/office/powerpoint/2010/main" val="498269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46</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Now let</a:t>
            </a:r>
            <a:r>
              <a:rPr lang="en-US" baseline="0" dirty="0" smtClean="0"/>
              <a:t> u</a:t>
            </a:r>
            <a:r>
              <a:rPr lang="en-US" dirty="0" smtClean="0"/>
              <a:t>s shift</a:t>
            </a:r>
            <a:r>
              <a:rPr lang="en-US" baseline="0" dirty="0" smtClean="0"/>
              <a:t> our attention to selection bias in analytic studies.   We have already said selection bias in analytic studies is the bias that is caused when people in the target population have unequal probabilities of being selected for/retained in the study sample.  This is especially of the case when the unequal probabilities are influenced by both the person’s expose and outcome.  </a:t>
            </a:r>
          </a:p>
          <a:p>
            <a:endParaRPr lang="en-US" baseline="0" dirty="0" smtClean="0"/>
          </a:p>
          <a:p>
            <a:r>
              <a:rPr lang="en-US" baseline="0" dirty="0" smtClean="0"/>
              <a:t>Selection bias can create a number of problems.   In a study where there is truly not an association between exposure and disease (we call this “under the null”), selection bias can result in an apparent association, an erroneous one.  In a study where there truly is an association between exposure and disease (we call this “under the non-null” or “off the null”), selection bias can yield a distortion in that value (either a smaller or larger value, depending upon context).  </a:t>
            </a:r>
          </a:p>
          <a:p>
            <a:endParaRPr lang="en-US" baseline="0"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47</a:t>
            </a:fld>
            <a:endParaRPr lang="en-US" dirty="0"/>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In analytic</a:t>
            </a:r>
            <a:r>
              <a:rPr lang="en-US" baseline="0" dirty="0" smtClean="0"/>
              <a:t> studies, </a:t>
            </a:r>
            <a:r>
              <a:rPr lang="en-US" dirty="0" smtClean="0"/>
              <a:t>we are looking for the association between exposures (or interventions/treatments in the case of experimental studies) and diseases (more generally, outcomes).  We depict an analytic study by the presence of the</a:t>
            </a:r>
            <a:r>
              <a:rPr lang="en-US" baseline="0" dirty="0" smtClean="0"/>
              <a:t> familiar</a:t>
            </a:r>
            <a:r>
              <a:rPr lang="en-US" dirty="0" smtClean="0"/>
              <a:t> 2 x 2 table with exposure (present or absent) along the rows and disease (present or absent) over the columns.</a:t>
            </a:r>
            <a:r>
              <a:rPr lang="en-US" baseline="0" dirty="0" smtClean="0"/>
              <a:t>  </a:t>
            </a:r>
            <a:r>
              <a:rPr lang="en-US" dirty="0" smtClean="0"/>
              <a:t>This is what the schematic looks like in the presence of unbiased sampling and, thus, no selection bias.   The arrows represent the selection probability, </a:t>
            </a:r>
            <a:r>
              <a:rPr lang="en-US" baseline="0" dirty="0" smtClean="0"/>
              <a:t> </a:t>
            </a:r>
            <a:r>
              <a:rPr lang="en-US" dirty="0" smtClean="0"/>
              <a:t>which for</a:t>
            </a:r>
            <a:r>
              <a:rPr lang="en-US" baseline="0" dirty="0" smtClean="0"/>
              <a:t> each cell</a:t>
            </a:r>
            <a:r>
              <a:rPr lang="en-US" dirty="0" smtClean="0"/>
              <a:t> is the percentage of persons in the cell in the target population that is found in the study sample. Here, the arrows all have the same weight, and therefore there is an equal probability of being selected into the study no matter which of the 4 cells you occupy in the target population.  In such</a:t>
            </a:r>
            <a:r>
              <a:rPr lang="en-US" baseline="0" dirty="0" smtClean="0"/>
              <a:t> a</a:t>
            </a:r>
            <a:r>
              <a:rPr lang="en-US" dirty="0" smtClean="0"/>
              <a:t> situation, no selection bias can ensue.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selection probabilities include both the process of selection of participants into the study, and, in cohort studies, the process of retention.  In other words, the arrows are meant to depict everything about whether someone in the target population ends up in your study sample and evaluable at the end of the study.  </a:t>
            </a:r>
            <a:endParaRPr lang="en-US" dirty="0" smtClean="0"/>
          </a:p>
          <a:p>
            <a:endParaRPr lang="en-US" dirty="0" smtClean="0"/>
          </a:p>
        </p:txBody>
      </p:sp>
    </p:spTree>
    <p:extLst>
      <p:ext uri="{BB962C8B-B14F-4D97-AF65-F5344CB8AC3E}">
        <p14:creationId xmlns:p14="http://schemas.microsoft.com/office/powerpoint/2010/main" val="1745188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48</a:t>
            </a:fld>
            <a:endParaRPr lang="en-US" dirty="0"/>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from a cross-sectional study</a:t>
            </a:r>
            <a:r>
              <a:rPr lang="en-US" baseline="0" dirty="0" smtClean="0"/>
              <a:t> which lacks sampling because it performed representative sampling</a:t>
            </a:r>
            <a:r>
              <a:rPr lang="en-US" dirty="0" smtClean="0"/>
              <a:t>.  Let’s say we have 10,000 persons in the target population who are exposed and diseased, 40,000 exposed and non diseased, 10,000 unexposed and diseased, and 40,000 unexposed and non-diseased.  This equates to a prevalence ratio in the target population of 1.0. </a:t>
            </a:r>
          </a:p>
          <a:p>
            <a:endParaRPr lang="en-US" dirty="0" smtClean="0"/>
          </a:p>
          <a:p>
            <a:r>
              <a:rPr lang="en-US" dirty="0" smtClean="0"/>
              <a:t>Now, let</a:t>
            </a:r>
            <a:r>
              <a:rPr lang="en-US" baseline="0" dirty="0" smtClean="0"/>
              <a:t> u</a:t>
            </a:r>
            <a:r>
              <a:rPr lang="en-US" dirty="0" smtClean="0"/>
              <a:t>s conduct our actual study and obtain our study sample. Let</a:t>
            </a:r>
            <a:r>
              <a:rPr lang="en-US" baseline="0" dirty="0" smtClean="0"/>
              <a:t> u</a:t>
            </a:r>
            <a:r>
              <a:rPr lang="en-US" dirty="0" smtClean="0"/>
              <a:t>s say that the selection probability is 1%, and that it is equal in all cells.  This results in the</a:t>
            </a:r>
            <a:r>
              <a:rPr lang="en-US" baseline="0" dirty="0" smtClean="0"/>
              <a:t> prevalence that is shown for the </a:t>
            </a:r>
            <a:r>
              <a:rPr lang="en-US" dirty="0" smtClean="0"/>
              <a:t>study sample.  To no surprise, the prevalence ratio is 1.0.  </a:t>
            </a:r>
          </a:p>
          <a:p>
            <a:endParaRPr lang="en-US" dirty="0" smtClean="0"/>
          </a:p>
          <a:p>
            <a:r>
              <a:rPr lang="en-US" dirty="0" smtClean="0"/>
              <a:t>This,</a:t>
            </a:r>
            <a:r>
              <a:rPr lang="en-US" baseline="0" dirty="0" smtClean="0"/>
              <a:t> therefore, defines one</a:t>
            </a:r>
            <a:r>
              <a:rPr lang="en-US" dirty="0" smtClean="0"/>
              <a:t> rule regarding</a:t>
            </a:r>
            <a:r>
              <a:rPr lang="en-US" baseline="0" dirty="0" smtClean="0"/>
              <a:t> selection bias:</a:t>
            </a:r>
            <a:r>
              <a:rPr lang="en-US" dirty="0" smtClean="0"/>
              <a:t> If there is an equal probability of being selected into the</a:t>
            </a:r>
            <a:r>
              <a:rPr lang="en-US" baseline="0" dirty="0" smtClean="0"/>
              <a:t> study </a:t>
            </a:r>
            <a:r>
              <a:rPr lang="en-US" dirty="0" smtClean="0"/>
              <a:t>no matter which of the 4 cells you live in</a:t>
            </a:r>
            <a:r>
              <a:rPr lang="en-US" baseline="0" dirty="0" smtClean="0"/>
              <a:t> in the target population</a:t>
            </a:r>
            <a:r>
              <a:rPr lang="en-US" dirty="0" smtClean="0"/>
              <a:t>, no selection bias can result. </a:t>
            </a:r>
            <a:r>
              <a:rPr lang="en-US" baseline="0" dirty="0" smtClean="0"/>
              <a:t> </a:t>
            </a:r>
            <a:r>
              <a:rPr lang="en-US" dirty="0" smtClean="0"/>
              <a:t>Formally, the weight of the arrows is equal to the selection probability for each of the cells, which is sometimes called the sampling fraction.</a:t>
            </a:r>
            <a:r>
              <a:rPr lang="en-US" baseline="0" dirty="0" smtClean="0"/>
              <a:t>  If the sampling fraction is the same regardless of the cell you are in the target population, then no selection bias will ensue.</a:t>
            </a:r>
            <a:endParaRPr lang="en-US" dirty="0" smtClean="0"/>
          </a:p>
          <a:p>
            <a:endParaRPr lang="en-US" dirty="0" smtClean="0"/>
          </a:p>
          <a:p>
            <a:r>
              <a:rPr lang="en-US" dirty="0" smtClean="0"/>
              <a:t>As an important corollary</a:t>
            </a:r>
            <a:r>
              <a:rPr lang="en-US" baseline="0" dirty="0" smtClean="0"/>
              <a:t> to this</a:t>
            </a:r>
            <a:r>
              <a:rPr lang="en-US" dirty="0" smtClean="0"/>
              <a:t>, the presence of unequal selection probabilities give</a:t>
            </a:r>
            <a:r>
              <a:rPr lang="en-US" baseline="0" dirty="0" smtClean="0"/>
              <a:t> potential for selection bias.  Specifically, </a:t>
            </a:r>
            <a:r>
              <a:rPr lang="en-US" dirty="0" smtClean="0"/>
              <a:t>for selection bias to </a:t>
            </a:r>
            <a:r>
              <a:rPr lang="en-US" sz="1200" dirty="0" smtClean="0"/>
              <a:t>result in the appearance of an association where one truly does not exist, selection probabilities must differ </a:t>
            </a:r>
            <a:r>
              <a:rPr lang="en-US" dirty="0" smtClean="0"/>
              <a:t>according to (i.e. related to) both exposure </a:t>
            </a:r>
            <a:r>
              <a:rPr lang="en-US" u="sng" dirty="0" smtClean="0"/>
              <a:t>and</a:t>
            </a:r>
            <a:r>
              <a:rPr lang="en-US" dirty="0" smtClean="0"/>
              <a:t> disease (outcome).  We call</a:t>
            </a:r>
            <a:r>
              <a:rPr lang="en-US" baseline="0" dirty="0" smtClean="0"/>
              <a:t> this situation in which an association between exposure and disease does not truly exist</a:t>
            </a:r>
            <a:r>
              <a:rPr lang="en-US" sz="1200" dirty="0" smtClean="0"/>
              <a:t> a</a:t>
            </a:r>
            <a:r>
              <a:rPr lang="en-US" sz="1200" baseline="0" dirty="0" smtClean="0"/>
              <a:t> system one in which the “null hypothesis is operative”.   In short hand, we call it “under the null”.</a:t>
            </a:r>
            <a:r>
              <a:rPr lang="en-US" sz="1200" dirty="0" smtClean="0"/>
              <a:t> </a:t>
            </a:r>
          </a:p>
        </p:txBody>
      </p:sp>
    </p:spTree>
    <p:extLst>
      <p:ext uri="{BB962C8B-B14F-4D97-AF65-F5344CB8AC3E}">
        <p14:creationId xmlns:p14="http://schemas.microsoft.com/office/powerpoint/2010/main" val="1723211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49</a:t>
            </a:fld>
            <a:endParaRPr lang="en-US" dirty="0"/>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Let</a:t>
            </a:r>
            <a:r>
              <a:rPr lang="en-US" baseline="0" dirty="0" smtClean="0"/>
              <a:t> us look at an example in which </a:t>
            </a:r>
            <a:r>
              <a:rPr lang="en-US" dirty="0" smtClean="0"/>
              <a:t>the selection probabilities are not equal.  Here again</a:t>
            </a:r>
            <a:r>
              <a:rPr lang="en-US" baseline="0" dirty="0" smtClean="0"/>
              <a:t> is</a:t>
            </a:r>
            <a:r>
              <a:rPr lang="en-US" dirty="0" smtClean="0"/>
              <a:t> the schematic an analytic study.  I like these box and arrow diagrams because they help me keep straight what is going on and help me predict the direction of the bias.   Here we depict with a lighter shaded arrow among those persons who are exposed and diseased;</a:t>
            </a:r>
            <a:r>
              <a:rPr lang="en-US" baseline="0" dirty="0" smtClean="0"/>
              <a:t> they</a:t>
            </a:r>
            <a:r>
              <a:rPr lang="en-US" dirty="0" smtClean="0"/>
              <a:t> are undersampled relative to the other 3 cells. </a:t>
            </a:r>
          </a:p>
          <a:p>
            <a:endParaRPr lang="en-US" dirty="0" smtClean="0"/>
          </a:p>
          <a:p>
            <a:r>
              <a:rPr lang="en-US" dirty="0" smtClean="0"/>
              <a:t>Numerically, let’s say that 3 of the cells have a selection probability of 1% but that the exposed and diseased cell has a selection probability of 0.5%.   Unequal selection</a:t>
            </a:r>
            <a:r>
              <a:rPr lang="en-US" baseline="0" dirty="0" smtClean="0"/>
              <a:t> probabilities across cells give the potential for selection bias.  </a:t>
            </a:r>
            <a:r>
              <a:rPr lang="en-US" dirty="0" smtClean="0"/>
              <a:t> What would you predict would be the manifestation (i.e.,</a:t>
            </a:r>
            <a:r>
              <a:rPr lang="en-US" baseline="0" dirty="0" smtClean="0"/>
              <a:t> </a:t>
            </a:r>
            <a:r>
              <a:rPr lang="en-US" dirty="0" smtClean="0"/>
              <a:t>direction) of this pattern</a:t>
            </a:r>
            <a:r>
              <a:rPr lang="en-US" baseline="0" dirty="0" smtClean="0"/>
              <a:t> of selection probabilities</a:t>
            </a:r>
            <a:r>
              <a:rPr lang="en-US" dirty="0" smtClean="0"/>
              <a:t>?  Any process that artificially lowers the number of persons in this upper left hand corner cell will falsely underestimate the effect of any association between the presence of the exposure and the disease. In this example, it serves to indicate that an exposure with</a:t>
            </a:r>
            <a:r>
              <a:rPr lang="en-US" baseline="0" dirty="0" smtClean="0"/>
              <a:t> no effect</a:t>
            </a:r>
            <a:r>
              <a:rPr lang="en-US" dirty="0" smtClean="0"/>
              <a:t> is spuriously protective.  </a:t>
            </a:r>
          </a:p>
          <a:p>
            <a:endParaRPr lang="en-US" dirty="0" smtClean="0"/>
          </a:p>
          <a:p>
            <a:r>
              <a:rPr lang="en-US" dirty="0" smtClean="0"/>
              <a:t>Here the prevalence ratio is biased downward to</a:t>
            </a:r>
            <a:r>
              <a:rPr lang="en-US" baseline="0" dirty="0" smtClean="0"/>
              <a:t> 0.55</a:t>
            </a:r>
            <a:r>
              <a:rPr lang="en-US" dirty="0" smtClean="0"/>
              <a:t>.</a:t>
            </a:r>
          </a:p>
          <a:p>
            <a:endParaRPr lang="en-US" dirty="0" smtClean="0"/>
          </a:p>
          <a:p>
            <a:r>
              <a:rPr lang="en-US" dirty="0" smtClean="0"/>
              <a:t>In</a:t>
            </a:r>
            <a:r>
              <a:rPr lang="en-US" baseline="0" dirty="0" smtClean="0"/>
              <a:t> this example</a:t>
            </a:r>
            <a:r>
              <a:rPr lang="en-US" dirty="0" smtClean="0"/>
              <a:t>, the unequal selection probability is not just affecting exposed persons or diseased persons.  It is affecting exposed </a:t>
            </a:r>
            <a:r>
              <a:rPr lang="en-US" u="sng" dirty="0" smtClean="0"/>
              <a:t>and</a:t>
            </a:r>
            <a:r>
              <a:rPr lang="en-US" dirty="0" smtClean="0"/>
              <a:t> diseased persons.</a:t>
            </a:r>
          </a:p>
        </p:txBody>
      </p:sp>
    </p:spTree>
    <p:extLst>
      <p:ext uri="{BB962C8B-B14F-4D97-AF65-F5344CB8AC3E}">
        <p14:creationId xmlns:p14="http://schemas.microsoft.com/office/powerpoint/2010/main" val="21494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5</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Here is our roadmap for today.  We are going to start with a general discussion about error in clinical research.  We will describe a general framework you can use when thinking about your own work or critiquing others’ work.  In particular, we will distinguish between the two types of error: systematic error and random error.  Systematic error, also known as bias, poses a threat to internal validity.  Random error is the chance result of sampling error.   </a:t>
            </a:r>
          </a:p>
          <a:p>
            <a:endParaRPr lang="en-US" dirty="0" smtClean="0"/>
          </a:p>
          <a:p>
            <a:r>
              <a:rPr lang="en-US" sz="1200" dirty="0" smtClean="0"/>
              <a:t>We will then the rest of the time on bias</a:t>
            </a:r>
            <a:r>
              <a:rPr lang="en-US" sz="1200" baseline="0" dirty="0" smtClean="0"/>
              <a:t> and explain that there are three forms of bias:  selection bias, measurement bias, and confounding.  </a:t>
            </a:r>
            <a:r>
              <a:rPr lang="en-US" dirty="0" smtClean="0"/>
              <a:t>Among the different forms of bias, we</a:t>
            </a:r>
            <a:r>
              <a:rPr lang="en-US" baseline="0" dirty="0" smtClean="0"/>
              <a:t> will </a:t>
            </a:r>
            <a:r>
              <a:rPr lang="en-US" dirty="0" smtClean="0"/>
              <a:t>focus specifically today on selection bias. We will discuss selection bias according to the research objective, meaning descriptive or analytic, and also by study design.   We will describe how  ― i.e., the mechanisms ― selection bias may occur in different study designs.  As</a:t>
            </a:r>
            <a:r>
              <a:rPr lang="en-US" baseline="0" dirty="0" smtClean="0"/>
              <a:t> we have emphasized, a </a:t>
            </a:r>
            <a:r>
              <a:rPr lang="en-US" dirty="0" smtClean="0"/>
              <a:t>descriptive objective means where the goal is to estimate measures of disease occurrence, and analytic means estimating measures of disease association (Is some exposure associated with some outcome?) and everything</a:t>
            </a:r>
            <a:r>
              <a:rPr lang="en-US" baseline="0" dirty="0" smtClean="0"/>
              <a:t> downstream such as interaction, mediation, and attribution</a:t>
            </a:r>
            <a:r>
              <a:rPr lang="en-US" dirty="0" smtClean="0"/>
              <a:t>.  We will discuss selection bias in cross-sectional, case-control, and longitudinal studies (i.e., a cohort study, which can be observational or an experimental trial). </a:t>
            </a:r>
          </a:p>
          <a:p>
            <a:endParaRPr lang="en-US" dirty="0" smtClean="0"/>
          </a:p>
          <a:p>
            <a:r>
              <a:rPr lang="en-US" dirty="0" smtClean="0"/>
              <a:t>We hope that by now everyone is convinced that randomized experimental trials or even non-randomized experimental trials (experimental design</a:t>
            </a:r>
            <a:r>
              <a:rPr lang="en-US" baseline="0" dirty="0" smtClean="0"/>
              <a:t>s are </a:t>
            </a:r>
            <a:r>
              <a:rPr lang="en-US" dirty="0" smtClean="0"/>
              <a:t>also known as interventional</a:t>
            </a:r>
            <a:r>
              <a:rPr lang="en-US" baseline="0" dirty="0" smtClean="0"/>
              <a:t> </a:t>
            </a:r>
            <a:r>
              <a:rPr lang="en-US" dirty="0" smtClean="0"/>
              <a:t>designs) are just like cohort studies except that the exposure is given by the investigator instead of naturally occurring.  Thus, given that we think everyone here is doing either observational or experimental work, this discussion is pertinent to everyone.  </a:t>
            </a:r>
          </a:p>
          <a:p>
            <a:endParaRPr lang="en-US" dirty="0" smtClean="0"/>
          </a:p>
        </p:txBody>
      </p:sp>
    </p:spTree>
    <p:extLst>
      <p:ext uri="{BB962C8B-B14F-4D97-AF65-F5344CB8AC3E}">
        <p14:creationId xmlns:p14="http://schemas.microsoft.com/office/powerpoint/2010/main" val="36901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50</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smtClean="0"/>
              <a:t>What if we have this situation where exposed and diseased persons, the cell</a:t>
            </a:r>
            <a:r>
              <a:rPr lang="en-US" baseline="0" dirty="0" smtClean="0"/>
              <a:t> in the upper left hand corner,</a:t>
            </a:r>
            <a:r>
              <a:rPr lang="en-US" dirty="0" smtClean="0"/>
              <a:t> have a higher probability of being in the study sample.  This</a:t>
            </a:r>
            <a:r>
              <a:rPr lang="en-US" baseline="0" dirty="0" smtClean="0"/>
              <a:t> is another situation with unequal selection probabilities, a potential for selection bias.  I</a:t>
            </a:r>
            <a:r>
              <a:rPr lang="en-US" dirty="0" smtClean="0"/>
              <a:t>f exposed and diseased are overrepresented relative to the other cells, then, to no surprise, this will result in an overestimate of effect of the exposure.   </a:t>
            </a:r>
          </a:p>
          <a:p>
            <a:endParaRPr lang="en-US" dirty="0" smtClean="0"/>
          </a:p>
          <a:p>
            <a:pPr>
              <a:spcBef>
                <a:spcPct val="50000"/>
              </a:spcBef>
            </a:pPr>
            <a:r>
              <a:rPr lang="en-US" dirty="0" smtClean="0"/>
              <a:t>Selection here</a:t>
            </a:r>
            <a:r>
              <a:rPr lang="en-US" baseline="0" dirty="0" smtClean="0"/>
              <a:t> </a:t>
            </a:r>
            <a:r>
              <a:rPr lang="en-US" dirty="0" smtClean="0"/>
              <a:t>is related to exposure</a:t>
            </a:r>
            <a:r>
              <a:rPr lang="en-US" baseline="0" dirty="0" smtClean="0"/>
              <a:t> (exposed persons have a higher selection probability than unexposed) and also to outcome (diseased persons have a higher selection probability than non-diseased).  </a:t>
            </a:r>
            <a:r>
              <a:rPr lang="en-US" sz="1200" dirty="0" smtClean="0"/>
              <a:t>For selection bias to result in the appearance of association where one truly does not exist (“under the null”), selection probabilities must differ according/related to both exposure </a:t>
            </a:r>
            <a:r>
              <a:rPr lang="en-US" sz="1200" i="1" dirty="0" smtClean="0"/>
              <a:t>and</a:t>
            </a:r>
            <a:r>
              <a:rPr lang="en-US" sz="1200" dirty="0" smtClean="0"/>
              <a:t> disease</a:t>
            </a:r>
            <a:endParaRPr lang="en-US" sz="1200" dirty="0"/>
          </a:p>
        </p:txBody>
      </p:sp>
    </p:spTree>
    <p:extLst>
      <p:ext uri="{BB962C8B-B14F-4D97-AF65-F5344CB8AC3E}">
        <p14:creationId xmlns:p14="http://schemas.microsoft.com/office/powerpoint/2010/main" val="2114217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51</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smtClean="0"/>
              <a:t>What if we have this situation where exposed and diseased persons, the cell</a:t>
            </a:r>
            <a:r>
              <a:rPr lang="en-US" baseline="0" dirty="0" smtClean="0"/>
              <a:t> in the upper left hand corner,</a:t>
            </a:r>
            <a:r>
              <a:rPr lang="en-US" dirty="0" smtClean="0"/>
              <a:t> have a lower probability of being in the study sample.  This</a:t>
            </a:r>
            <a:r>
              <a:rPr lang="en-US" baseline="0" dirty="0" smtClean="0"/>
              <a:t> is another situation with unequal selection probabilities, a potential for selection bias.  I</a:t>
            </a:r>
            <a:r>
              <a:rPr lang="en-US" dirty="0" smtClean="0"/>
              <a:t>f exposed and diseased are underrepresented relative to the other cells, then, to no surprise, this will result in an underestimate of effect of the exposure.   </a:t>
            </a:r>
          </a:p>
          <a:p>
            <a:endParaRPr lang="en-US" dirty="0" smtClean="0"/>
          </a:p>
          <a:p>
            <a:pPr>
              <a:spcBef>
                <a:spcPct val="50000"/>
              </a:spcBef>
            </a:pPr>
            <a:r>
              <a:rPr lang="en-US" dirty="0" smtClean="0"/>
              <a:t>Again, selection is related to exposure</a:t>
            </a:r>
            <a:r>
              <a:rPr lang="en-US" baseline="0" dirty="0" smtClean="0"/>
              <a:t> and also to outcome.  </a:t>
            </a:r>
            <a:r>
              <a:rPr lang="en-US" sz="1200" dirty="0" smtClean="0"/>
              <a:t>For selection bias to result in the appearance of association where one truly does not exist (“under the null”), selection probabilities must differ according/related to both exposure </a:t>
            </a:r>
            <a:r>
              <a:rPr lang="en-US" sz="1200" i="1" dirty="0" smtClean="0"/>
              <a:t>and</a:t>
            </a:r>
            <a:r>
              <a:rPr lang="en-US" sz="1200" dirty="0" smtClean="0"/>
              <a:t> disease</a:t>
            </a:r>
            <a:endParaRPr lang="en-US" sz="1200" dirty="0"/>
          </a:p>
        </p:txBody>
      </p:sp>
    </p:spTree>
    <p:extLst>
      <p:ext uri="{BB962C8B-B14F-4D97-AF65-F5344CB8AC3E}">
        <p14:creationId xmlns:p14="http://schemas.microsoft.com/office/powerpoint/2010/main" val="2114217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52</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How about here where the exposed but non-diseased are overrepresented?  Too many exposed and non-diseased would appear to indicate that exposure does </a:t>
            </a:r>
            <a:r>
              <a:rPr lang="en-US" u="sng" dirty="0" smtClean="0"/>
              <a:t>not</a:t>
            </a:r>
            <a:r>
              <a:rPr lang="en-US" dirty="0" smtClean="0"/>
              <a:t> cause disease and hence there is underestimation of the effect of the exposure.</a:t>
            </a:r>
          </a:p>
        </p:txBody>
      </p:sp>
    </p:spTree>
    <p:extLst>
      <p:ext uri="{BB962C8B-B14F-4D97-AF65-F5344CB8AC3E}">
        <p14:creationId xmlns:p14="http://schemas.microsoft.com/office/powerpoint/2010/main" val="513699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53</a:t>
            </a:fld>
            <a:endParaRPr lang="en-US" dirty="0"/>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dirty="0" smtClean="0"/>
              <a:t>Here, unexposed/non-diseased are overrepresented. This results in an overestimate of the effect of the exposure. A way to think about this is that in</a:t>
            </a:r>
            <a:r>
              <a:rPr lang="en-US" baseline="0" dirty="0" smtClean="0"/>
              <a:t> the unexposed group (the reference group), it spuriously appears that most persons are non-diseased (diseased are rarely unexposed).   The more this occurs in the unexposed reference population, the more that any exposed/diseased stands out as being different and hence the effect of exposure is overestimated.  This is just one way to explain this; there are many others.  </a:t>
            </a:r>
            <a:endParaRPr lang="en-US" dirty="0" smtClean="0"/>
          </a:p>
        </p:txBody>
      </p:sp>
    </p:spTree>
    <p:extLst>
      <p:ext uri="{BB962C8B-B14F-4D97-AF65-F5344CB8AC3E}">
        <p14:creationId xmlns:p14="http://schemas.microsoft.com/office/powerpoint/2010/main" val="270238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54</a:t>
            </a:fld>
            <a:endParaRPr lang="en-US" dirty="0"/>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dirty="0" smtClean="0"/>
              <a:t>This</a:t>
            </a:r>
            <a:r>
              <a:rPr lang="en-US" baseline="0" dirty="0" smtClean="0"/>
              <a:t> scenario is yet another one of the </a:t>
            </a:r>
            <a:r>
              <a:rPr lang="en-US" dirty="0" smtClean="0"/>
              <a:t>permutations.  What happens when</a:t>
            </a:r>
            <a:r>
              <a:rPr lang="en-US" baseline="0" dirty="0" smtClean="0"/>
              <a:t> </a:t>
            </a:r>
            <a:r>
              <a:rPr lang="en-US" dirty="0" smtClean="0"/>
              <a:t>the unexposed but diseased are overrepresented?  Too many unexposed amongst the 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2435814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55</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What do each of these scenarios have in common that resulted in their having</a:t>
            </a:r>
            <a:r>
              <a:rPr lang="en-US" baseline="0" dirty="0" smtClean="0"/>
              <a:t> selection bias?   One obvious visual difference is that one cell appears to be different than the rest.  This is true, but the answer is a bit deeper than that.  </a:t>
            </a:r>
            <a:endParaRPr lang="en-US" dirty="0" smtClean="0"/>
          </a:p>
        </p:txBody>
      </p:sp>
    </p:spTree>
    <p:extLst>
      <p:ext uri="{BB962C8B-B14F-4D97-AF65-F5344CB8AC3E}">
        <p14:creationId xmlns:p14="http://schemas.microsoft.com/office/powerpoint/2010/main" val="513699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56</a:t>
            </a:fld>
            <a:endParaRPr lang="en-US" dirty="0"/>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smtClean="0"/>
              <a:t>To help answer the question, consider this</a:t>
            </a:r>
            <a:r>
              <a:rPr lang="en-US" baseline="0" dirty="0" smtClean="0"/>
              <a:t> scenario.  Here, t</a:t>
            </a:r>
            <a:r>
              <a:rPr lang="en-US" dirty="0" smtClean="0"/>
              <a:t>he selection probabilities</a:t>
            </a:r>
            <a:r>
              <a:rPr lang="en-US" baseline="0" dirty="0" smtClean="0"/>
              <a:t> are unequal, and thus we have to be thinking about the potential for selection bias.  </a:t>
            </a:r>
            <a:r>
              <a:rPr lang="en-US" dirty="0" smtClean="0"/>
              <a:t>These two cells, all of the exposed persons, are underrepresented relative to these two (the unexposed persons), and thus we say that selection</a:t>
            </a:r>
            <a:r>
              <a:rPr lang="en-US" baseline="0" dirty="0" smtClean="0"/>
              <a:t> is related to exposure.  However,</a:t>
            </a:r>
            <a:r>
              <a:rPr lang="en-US" dirty="0" smtClean="0"/>
              <a:t> selection</a:t>
            </a:r>
            <a:r>
              <a:rPr lang="en-US" baseline="0" dirty="0" smtClean="0"/>
              <a:t> appears to be unrelated to disease; diseased and non-diseased appear to be selected at an equal probability.  I</a:t>
            </a:r>
            <a:r>
              <a:rPr lang="en-US" dirty="0" smtClean="0"/>
              <a:t>s this scenario a problem for our analytic objective of asking</a:t>
            </a:r>
            <a:r>
              <a:rPr lang="en-US" baseline="0" dirty="0" smtClean="0"/>
              <a:t> whether exposure is related to disease</a:t>
            </a:r>
            <a:r>
              <a:rPr lang="en-US" dirty="0" smtClean="0"/>
              <a:t>?  </a:t>
            </a:r>
          </a:p>
          <a:p>
            <a:endParaRPr lang="en-US" dirty="0" smtClean="0"/>
          </a:p>
          <a:p>
            <a:r>
              <a:rPr lang="en-US" dirty="0" smtClean="0"/>
              <a:t>No, it just means you enrolled fewer exposed persons but this had nothing to do with disease status.  This is unequal selection according just to exposure only, not to disease.  Remember, the rule is that for selection bias to occur “under</a:t>
            </a:r>
            <a:r>
              <a:rPr lang="en-US" baseline="0" dirty="0" smtClean="0"/>
              <a:t> the null”</a:t>
            </a:r>
            <a:r>
              <a:rPr lang="en-US" dirty="0" smtClean="0"/>
              <a:t>, selection probabilities must differ according to both exposure and disease.  So, no selection bias ensues in this scenario.</a:t>
            </a:r>
          </a:p>
        </p:txBody>
      </p:sp>
    </p:spTree>
    <p:extLst>
      <p:ext uri="{BB962C8B-B14F-4D97-AF65-F5344CB8AC3E}">
        <p14:creationId xmlns:p14="http://schemas.microsoft.com/office/powerpoint/2010/main" val="2356830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57</a:t>
            </a:fld>
            <a:endParaRPr lang="en-US" dirty="0"/>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exposed non-diseased are sampled with a 0.1% selection probability.  This</a:t>
            </a:r>
            <a:r>
              <a:rPr lang="en-US" baseline="0" dirty="0" smtClean="0"/>
              <a:t> compares to 1% in the unexposed group.  </a:t>
            </a:r>
            <a:r>
              <a:rPr lang="en-US" dirty="0" smtClean="0"/>
              <a:t>If we work through the math, the prevalence ratio is unchanged at 1.  This is not surprising.  Cross-sectional</a:t>
            </a:r>
            <a:r>
              <a:rPr lang="en-US" baseline="0" dirty="0" smtClean="0"/>
              <a:t> studies or cohort studies are commonly assembled with stratified sampling based on exposure status; this does not inherently cause selection bias.</a:t>
            </a:r>
            <a:endParaRPr lang="en-US" dirty="0" smtClean="0"/>
          </a:p>
          <a:p>
            <a:endParaRPr lang="en-US" dirty="0" smtClean="0"/>
          </a:p>
          <a:p>
            <a:r>
              <a:rPr lang="en-US" dirty="0" smtClean="0"/>
              <a:t>For selection bias to occur “under the null”, selection probabilities must differ according to both exposure and disease.</a:t>
            </a:r>
          </a:p>
        </p:txBody>
      </p:sp>
    </p:spTree>
    <p:extLst>
      <p:ext uri="{BB962C8B-B14F-4D97-AF65-F5344CB8AC3E}">
        <p14:creationId xmlns:p14="http://schemas.microsoft.com/office/powerpoint/2010/main" val="6314786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58</a:t>
            </a:fld>
            <a:endParaRPr lang="en-US" dirty="0"/>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dirty="0" smtClean="0"/>
              <a:t>How about here?  Same thing.  Unequal selection only according to disease</a:t>
            </a:r>
            <a:r>
              <a:rPr lang="en-US" baseline="0" dirty="0" smtClean="0"/>
              <a:t> but not according to exposure.  The non-diseased have a lower selection probability than the diseased.  There is no influence of exposure on selection probabilities.  </a:t>
            </a:r>
            <a:r>
              <a:rPr lang="en-US" dirty="0" smtClean="0"/>
              <a:t>Therefore, no selection bias ensues.</a:t>
            </a:r>
          </a:p>
          <a:p>
            <a:endParaRPr lang="en-US" dirty="0" smtClean="0"/>
          </a:p>
          <a:p>
            <a:r>
              <a:rPr lang="en-US" dirty="0" smtClean="0"/>
              <a:t>This selection</a:t>
            </a:r>
            <a:r>
              <a:rPr lang="en-US" baseline="0" dirty="0" smtClean="0"/>
              <a:t> pattern depicts a familiar study design.  It is a case-control study.  We know this because the non-diseased have a much lower selection probability than the diseased. </a:t>
            </a:r>
            <a:r>
              <a:rPr lang="en-US" dirty="0" smtClean="0"/>
              <a:t> In fact, in many case-control studies there is 100% probability</a:t>
            </a:r>
            <a:r>
              <a:rPr lang="en-US" baseline="0" dirty="0" smtClean="0"/>
              <a:t> of selection of the cases.</a:t>
            </a:r>
          </a:p>
          <a:p>
            <a:endParaRPr lang="en-US" baseline="0" dirty="0" smtClean="0"/>
          </a:p>
          <a:p>
            <a:r>
              <a:rPr lang="en-US" baseline="0" dirty="0" smtClean="0"/>
              <a:t>As explained in the Additional Material Slides,  in situations in which </a:t>
            </a:r>
            <a:r>
              <a:rPr lang="en-US" u="sng" baseline="0" dirty="0" smtClean="0"/>
              <a:t>there is an underlying association </a:t>
            </a:r>
            <a:r>
              <a:rPr lang="en-US" baseline="0" dirty="0" smtClean="0"/>
              <a:t>between exposure and diseases (“a non-null” context), selection probabilities do not have to be influenced by both exposure and outcome.  It will suffice for just outcome to influence selection probability for selection bias to ensue.   Hence, the rules for selection bias are slightly different depending  upon where truly is or is not an association between exposure and outcome.  </a:t>
            </a:r>
            <a:endParaRPr lang="en-US" dirty="0" smtClean="0"/>
          </a:p>
        </p:txBody>
      </p:sp>
    </p:spTree>
    <p:extLst>
      <p:ext uri="{BB962C8B-B14F-4D97-AF65-F5344CB8AC3E}">
        <p14:creationId xmlns:p14="http://schemas.microsoft.com/office/powerpoint/2010/main" val="3123041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solidFill>
                  <a:prstClr val="black"/>
                </a:solidFill>
              </a:rPr>
              <a:pPr/>
              <a:t>59</a:t>
            </a:fld>
            <a:endParaRPr lang="en-US" dirty="0">
              <a:solidFill>
                <a:prstClr val="black"/>
              </a:solidFill>
            </a:endParaRPr>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unexposed diseased are sampled with a 1% selection probability.  This</a:t>
            </a:r>
            <a:r>
              <a:rPr lang="en-US" baseline="0" dirty="0" smtClean="0"/>
              <a:t> compares to 0.1% in the exposed non-diseased and unexposed non-diseased groups.  </a:t>
            </a:r>
            <a:r>
              <a:rPr lang="en-US" dirty="0" smtClean="0"/>
              <a:t>If we work through the math, the prevalence ratio in</a:t>
            </a:r>
            <a:r>
              <a:rPr lang="en-US" baseline="0" dirty="0" smtClean="0"/>
              <a:t> the study sample is </a:t>
            </a:r>
            <a:r>
              <a:rPr lang="en-US" dirty="0" smtClean="0"/>
              <a:t>unchanged at 1</a:t>
            </a:r>
            <a:r>
              <a:rPr lang="en-US" baseline="0" dirty="0" smtClean="0"/>
              <a:t> from the target population.</a:t>
            </a:r>
            <a:endParaRPr lang="en-US" dirty="0" smtClean="0"/>
          </a:p>
          <a:p>
            <a:endParaRPr lang="en-US" dirty="0" smtClean="0"/>
          </a:p>
          <a:p>
            <a:r>
              <a:rPr lang="en-US" dirty="0" smtClean="0"/>
              <a:t>This follows our rule:  For selection bias to occur “under the null”, selection probabilities must differ according to both exposure and disease.  However, if there truly</a:t>
            </a:r>
            <a:r>
              <a:rPr lang="en-US" baseline="0" dirty="0" smtClean="0"/>
              <a:t> was an association between exposure and disease, this pattern would result in selection bias.</a:t>
            </a:r>
            <a:endParaRPr lang="en-US" dirty="0" smtClean="0"/>
          </a:p>
        </p:txBody>
      </p:sp>
    </p:spTree>
    <p:extLst>
      <p:ext uri="{BB962C8B-B14F-4D97-AF65-F5344CB8AC3E}">
        <p14:creationId xmlns:p14="http://schemas.microsoft.com/office/powerpoint/2010/main" val="63147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6</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 we get too far today, we need to warn everyone that we are shifting gears in the course.  That is, for today and the remainder of the course, we will feature</a:t>
            </a:r>
            <a:r>
              <a:rPr lang="en-US" baseline="0" dirty="0" smtClean="0"/>
              <a:t> </a:t>
            </a:r>
            <a:r>
              <a:rPr lang="en-US" dirty="0" smtClean="0"/>
              <a:t>a lot of theory.  We will</a:t>
            </a:r>
            <a:r>
              <a:rPr lang="en-US" baseline="0" dirty="0" smtClean="0"/>
              <a:t> not</a:t>
            </a:r>
            <a:r>
              <a:rPr lang="en-US" dirty="0" smtClean="0"/>
              <a:t> have many equations or cook-book algorithms.  Why is this?  It is because identifying, or importantly in the design of your studies, preventing, bias is not a “plug and play” or formulaic process.  In other words, there is nothing automatic you can do, no software that you will do it for you.  Identifying bias requires human intelligence and that means it requires sound knowledge of methodologic theory and deep subject</a:t>
            </a:r>
            <a:r>
              <a:rPr lang="en-US" baseline="0" dirty="0" smtClean="0"/>
              <a:t> matter expertise</a:t>
            </a:r>
            <a:r>
              <a:rPr lang="en-US" dirty="0" smtClean="0"/>
              <a:t>. Maybe artificial</a:t>
            </a:r>
            <a:r>
              <a:rPr lang="en-US" baseline="0" dirty="0" smtClean="0"/>
              <a:t> intelligence will take of all of this one day but it has not yet.</a:t>
            </a:r>
          </a:p>
          <a:p>
            <a:endParaRPr lang="en-US" dirty="0" smtClean="0"/>
          </a:p>
          <a:p>
            <a:r>
              <a:rPr lang="en-US" dirty="0" smtClean="0"/>
              <a:t>Finally, we will often depart considerably from the S &amp; N textbook, attempting to give a clearer view of the material, and, in some cases, a more modern view.</a:t>
            </a:r>
          </a:p>
        </p:txBody>
      </p:sp>
    </p:spTree>
    <p:extLst>
      <p:ext uri="{BB962C8B-B14F-4D97-AF65-F5344CB8AC3E}">
        <p14:creationId xmlns:p14="http://schemas.microsoft.com/office/powerpoint/2010/main" val="1870537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60</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Back</a:t>
            </a:r>
            <a:r>
              <a:rPr lang="en-US" baseline="0" dirty="0" smtClean="0"/>
              <a:t> to our question:  </a:t>
            </a:r>
            <a:r>
              <a:rPr lang="en-US" dirty="0" smtClean="0"/>
              <a:t>What do each of these four scenarios have in common that resulted in their having</a:t>
            </a:r>
            <a:r>
              <a:rPr lang="en-US" baseline="0" dirty="0" smtClean="0"/>
              <a:t> selection bias?   We mentioned this earlier.  What they have in common is that the selection probabilities must differ in some way that is related to </a:t>
            </a:r>
            <a:r>
              <a:rPr lang="en-US" u="sng" baseline="0" dirty="0" smtClean="0"/>
              <a:t>both</a:t>
            </a:r>
            <a:r>
              <a:rPr lang="en-US" baseline="0" dirty="0" smtClean="0"/>
              <a:t> exposure and disease.  In other words, </a:t>
            </a:r>
            <a:r>
              <a:rPr lang="en-US" baseline="0" dirty="0" smtClean="0"/>
              <a:t>different </a:t>
            </a:r>
            <a:r>
              <a:rPr lang="en-US" baseline="0" dirty="0" smtClean="0"/>
              <a:t>selection probabilities </a:t>
            </a:r>
            <a:r>
              <a:rPr lang="en-US" baseline="0" dirty="0" smtClean="0"/>
              <a:t>will result </a:t>
            </a:r>
            <a:r>
              <a:rPr lang="en-US" baseline="0" dirty="0" smtClean="0"/>
              <a:t>in selection </a:t>
            </a:r>
            <a:r>
              <a:rPr lang="en-US" baseline="0" dirty="0" smtClean="0"/>
              <a:t>bias when </a:t>
            </a:r>
            <a:r>
              <a:rPr lang="en-US" baseline="0" dirty="0" smtClean="0"/>
              <a:t>they </a:t>
            </a:r>
            <a:r>
              <a:rPr lang="en-US" baseline="0" dirty="0" smtClean="0"/>
              <a:t>have </a:t>
            </a:r>
            <a:r>
              <a:rPr lang="en-US" baseline="0" dirty="0" smtClean="0"/>
              <a:t>some influence by exposure status, some influence by disease status, and some special influence conferred by the joint exposure and disease status.  We will later formally define “special influence” as there being </a:t>
            </a:r>
            <a:r>
              <a:rPr lang="en-US" baseline="0" dirty="0" smtClean="0"/>
              <a:t>“multiplicative interaction” </a:t>
            </a:r>
            <a:r>
              <a:rPr lang="en-US" baseline="0" dirty="0" smtClean="0"/>
              <a:t>between exposure and disease on the occurrence of selection.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Advanced note:  Multiplicative interaction between exposure and disease (outcome) on selection is technically sufficient for selection bias but not necessary.  That is, there are situations in which multiplicative interaction is not needed for selection bias to occur under the null.  In the terminology of DAGs, these situations are when the study is limited to just one stratum of a binary collider variable, in which the event status of the collider is equal to 1.  In these situations, even in the absence of multiplicative interaction, selection bias will still </a:t>
            </a:r>
            <a:r>
              <a:rPr lang="en-US" baseline="0" dirty="0" smtClean="0"/>
              <a:t>be present</a:t>
            </a:r>
            <a:r>
              <a:rPr lang="en-US" baseline="0" dirty="0" smtClean="0"/>
              <a:t>. </a:t>
            </a:r>
            <a:r>
              <a:rPr lang="en-US" baseline="0" dirty="0" smtClean="0"/>
              <a:t>This will be clearer when we discuss interaction in a few weeks., but for now, this can be understood by returning to 2x2 tables we used to depict selection bias in an analytic study.  Let us concentrate on a cross-sectional study for simplicity, because both exposure and outcome are present at the outset.   Assume that being exposed and being diseased increase selection probability.   If these two forces are operating independently, then the exposed/diseased will have the highest probability of selection (which will tend to overestimate an association if one is truly not present).  However, this is going to be cancelled out by the fact that the unexposed/non-diseased are going to relatively undersampled (tends to underestimate association).  The overall result is no selection bias.  It is only when the combination of being exposed and having the outcome results in a different selection probability than you would expect by combining two independent probabilities that selection bias will occur.  In other words, the selection probabilities stemming out of the 4 cells cannot just be influenced by the independent selection forces motivated by exposure and outcome in order for selection bias to occur.  </a:t>
            </a:r>
            <a:r>
              <a:rPr lang="en-US" b="0" baseline="0" dirty="0" smtClean="0"/>
              <a:t>There needs to also be </a:t>
            </a:r>
            <a:r>
              <a:rPr lang="en-US" sz="1200" b="0" kern="1200" baseline="0" dirty="0" smtClean="0">
                <a:solidFill>
                  <a:srgbClr val="FF3300"/>
                </a:solidFill>
                <a:latin typeface="Times New Roman" pitchFamily="18" charset="0"/>
                <a:ea typeface="+mn-ea"/>
                <a:cs typeface="+mn-cs"/>
              </a:rPr>
              <a:t>s</a:t>
            </a:r>
            <a:r>
              <a:rPr lang="en-US" sz="1200" b="0" kern="1200" dirty="0" smtClean="0">
                <a:solidFill>
                  <a:srgbClr val="FF3300"/>
                </a:solidFill>
                <a:latin typeface="Times New Roman" pitchFamily="18" charset="0"/>
                <a:ea typeface="+mn-ea"/>
                <a:cs typeface="+mn-cs"/>
              </a:rPr>
              <a:t>ome special influence on selection conferred by joint exposure</a:t>
            </a:r>
            <a:r>
              <a:rPr lang="en-US" sz="1200" b="0" kern="1200" baseline="0" dirty="0" smtClean="0">
                <a:solidFill>
                  <a:srgbClr val="FF3300"/>
                </a:solidFill>
                <a:latin typeface="Times New Roman" pitchFamily="18" charset="0"/>
                <a:ea typeface="+mn-ea"/>
                <a:cs typeface="+mn-cs"/>
              </a:rPr>
              <a:t> and</a:t>
            </a:r>
            <a:r>
              <a:rPr lang="en-US" sz="1200" b="0" kern="1200" dirty="0" smtClean="0">
                <a:solidFill>
                  <a:srgbClr val="FF3300"/>
                </a:solidFill>
                <a:latin typeface="Times New Roman" pitchFamily="18" charset="0"/>
                <a:ea typeface="+mn-ea"/>
                <a:cs typeface="+mn-cs"/>
              </a:rPr>
              <a:t> disease status</a:t>
            </a:r>
            <a:r>
              <a:rPr lang="en-US" b="0" baseline="0" dirty="0" smtClean="0"/>
              <a:t>.  </a:t>
            </a:r>
            <a:r>
              <a:rPr lang="en-US" baseline="0" dirty="0" smtClean="0"/>
              <a:t>This can only be accomplished when the effects of exposure and outcome on selection probability are not independent — they need to be synergistic or antagonistic.  More on this can be found in the Appendix of the Hernan 2004 paper on selection bias in the optional reading.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baseline="0" dirty="0" smtClean="0"/>
          </a:p>
          <a:p>
            <a:endParaRPr lang="en-US" baseline="0" dirty="0" smtClean="0"/>
          </a:p>
        </p:txBody>
      </p:sp>
    </p:spTree>
    <p:extLst>
      <p:ext uri="{BB962C8B-B14F-4D97-AF65-F5344CB8AC3E}">
        <p14:creationId xmlns:p14="http://schemas.microsoft.com/office/powerpoint/2010/main" val="513699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61</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This is all interesting theory, but,</a:t>
            </a:r>
            <a:r>
              <a:rPr lang="en-US" baseline="0" dirty="0" smtClean="0"/>
              <a:t> o</a:t>
            </a:r>
            <a:r>
              <a:rPr lang="en-US" dirty="0" smtClean="0"/>
              <a:t>f course, as most of you have recognized, the problem is that unless you have enumerated the entire underlying target population, then you don’t know the selection probabilities in the various 4 cells of your</a:t>
            </a:r>
            <a:r>
              <a:rPr lang="en-US" baseline="0" dirty="0" smtClean="0"/>
              <a:t> study sample.</a:t>
            </a:r>
            <a:r>
              <a:rPr lang="en-US" dirty="0" smtClean="0"/>
              <a:t>  And, if you had enumerated the</a:t>
            </a:r>
            <a:r>
              <a:rPr lang="en-US" baseline="0" dirty="0" smtClean="0"/>
              <a:t> entire underlying source population, you might have also made all of the measurements and hence there would be no reason to draw a study sample.  You would just analyze the entire target population and not worry about internal validity.  </a:t>
            </a:r>
          </a:p>
          <a:p>
            <a:endParaRPr lang="en-US" baseline="0" dirty="0" smtClean="0"/>
          </a:p>
          <a:p>
            <a:r>
              <a:rPr lang="en-US" dirty="0" smtClean="0"/>
              <a:t>We depict our</a:t>
            </a:r>
            <a:r>
              <a:rPr lang="en-US" baseline="0" dirty="0" smtClean="0"/>
              <a:t> lack of knowledge about the selection probabilities </a:t>
            </a:r>
            <a:r>
              <a:rPr lang="en-US" dirty="0" smtClean="0"/>
              <a:t>here by placing question marks by the arrows.</a:t>
            </a:r>
            <a:r>
              <a:rPr lang="en-US" baseline="0" dirty="0" smtClean="0"/>
              <a:t>  W</a:t>
            </a:r>
            <a:r>
              <a:rPr lang="en-US" dirty="0" smtClean="0"/>
              <a:t>e don’t, in practice, know their intensity or weight.  We don’t, in practice, know the selection probabilities.  The best we can do — if anything — is make</a:t>
            </a:r>
            <a:r>
              <a:rPr lang="en-US" baseline="0" dirty="0" smtClean="0"/>
              <a:t> educated guesses, based upon the context, if the selection probabilities are equal or unequal.  We also bring our knowledge of the theory.  </a:t>
            </a:r>
            <a:endParaRPr lang="en-US" dirty="0" smtClean="0"/>
          </a:p>
        </p:txBody>
      </p:sp>
    </p:spTree>
    <p:extLst>
      <p:ext uri="{BB962C8B-B14F-4D97-AF65-F5344CB8AC3E}">
        <p14:creationId xmlns:p14="http://schemas.microsoft.com/office/powerpoint/2010/main" val="2782479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62</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T</a:t>
            </a:r>
            <a:r>
              <a:rPr lang="en-US" dirty="0" smtClean="0"/>
              <a:t>o summarize, for selection bias to occur under</a:t>
            </a:r>
            <a:r>
              <a:rPr lang="en-US" baseline="0" dirty="0" smtClean="0"/>
              <a:t> the null (when there truly is no association), </a:t>
            </a:r>
            <a:r>
              <a:rPr lang="en-US" dirty="0" smtClean="0"/>
              <a:t>we need to know that people’s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is a way to remember what is needed.  It shows how both exposure status and disease</a:t>
            </a:r>
            <a:r>
              <a:rPr lang="en-US" baseline="0" dirty="0" smtClean="0"/>
              <a:t> status are directly influencing selection and/or retention.</a:t>
            </a:r>
            <a:endParaRPr lang="en-US" dirty="0" smtClean="0"/>
          </a:p>
          <a:p>
            <a:endParaRPr lang="en-US" dirty="0" smtClean="0"/>
          </a:p>
          <a:p>
            <a:r>
              <a:rPr lang="en-US" dirty="0" smtClean="0"/>
              <a:t>Actually, exposure need not be directly responsible for selection.  Exposure might just be associated with selection.  This means that another factor is responsible for exposure and for selection/retention.</a:t>
            </a:r>
            <a:r>
              <a:rPr lang="en-US" baseline="0" dirty="0" smtClean="0"/>
              <a:t>  </a:t>
            </a:r>
            <a:r>
              <a:rPr lang="en-US" dirty="0" smtClean="0"/>
              <a:t>And, disease status need not be directly associated but rather it can just be associated with selection.  These are shown</a:t>
            </a:r>
            <a:r>
              <a:rPr lang="en-US" baseline="0" dirty="0" smtClean="0"/>
              <a:t> in the second row of figures.</a:t>
            </a:r>
            <a:endParaRPr lang="en-US" dirty="0" smtClean="0"/>
          </a:p>
          <a:p>
            <a:endParaRPr lang="en-US" dirty="0" smtClean="0"/>
          </a:p>
          <a:p>
            <a:r>
              <a:rPr lang="en-US" dirty="0" smtClean="0"/>
              <a:t>Or, as shown</a:t>
            </a:r>
            <a:r>
              <a:rPr lang="en-US" baseline="0" dirty="0" smtClean="0"/>
              <a:t> in the bottom panel, both exposure and disease may only be associated with selection/retention via another “other factors”; exposure and disease are not directly responsible for selection/retention into the study</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we mentioned, there is one other condition that must be met regarding the influence of exposure and disease on selection or retention probability.  This is called multiplicative interaction, and it means that there must be “something special” about the a person’s joint exposure and disease status that influences selection.  This will be explained in much more detail later in our sessions on interaction.  </a:t>
            </a:r>
            <a:endParaRPr lang="en-US" dirty="0" smtClean="0"/>
          </a:p>
          <a:p>
            <a:endParaRPr lang="en-US" dirty="0" smtClean="0"/>
          </a:p>
          <a:p>
            <a:r>
              <a:rPr lang="en-US" dirty="0" smtClean="0"/>
              <a:t>We are going to return to these diagrams, which we will later call directed acyclic graphs (DAGs), later in the course.  They turn out to be very handy in understanding selection bias. You can also read about them in the optional reading for this week (Hernan et al., 2004)  if you want to get started</a:t>
            </a:r>
            <a:r>
              <a:rPr lang="en-US" baseline="0" dirty="0" smtClean="0"/>
              <a:t> now</a:t>
            </a:r>
            <a:r>
              <a:rPr lang="en-US" dirty="0" smtClean="0"/>
              <a:t>.  </a:t>
            </a:r>
          </a:p>
        </p:txBody>
      </p:sp>
    </p:spTree>
    <p:extLst>
      <p:ext uri="{BB962C8B-B14F-4D97-AF65-F5344CB8AC3E}">
        <p14:creationId xmlns:p14="http://schemas.microsoft.com/office/powerpoint/2010/main" val="3761371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Here is another way</a:t>
            </a:r>
            <a:r>
              <a:rPr lang="en-US" baseline="0" dirty="0" smtClean="0"/>
              <a:t> to understand why selection into a study sample in ways that are related to both exposure and outcome can induce bias. </a:t>
            </a:r>
          </a:p>
          <a:p>
            <a:endParaRPr lang="en-US" baseline="0" dirty="0" smtClean="0"/>
          </a:p>
          <a:p>
            <a:r>
              <a:rPr lang="en-US" baseline="0" dirty="0" smtClean="0"/>
              <a:t>As an example, let us say that we want to study the relationship between family wealth (exposure) and academic performance (let’s say GPA; the outcome)  in young adults.</a:t>
            </a:r>
          </a:p>
          <a:p>
            <a:endParaRPr lang="en-US" baseline="0" dirty="0" smtClean="0"/>
          </a:p>
          <a:p>
            <a:r>
              <a:rPr lang="en-US" baseline="0" dirty="0" smtClean="0"/>
              <a:t>And, let us say that we are going to do this study among undergraduates at Harvard, a university where it is widely rumored/appreciated that admission is related to academic performance and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sample, the less he/she will need of the another.  If you don’t believe that, you will certainly believe that if a participant has none of one attribute, he/she must have a lot of the other.  Otherwise, he/she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when viewed in aggregate (as in a 2 x 2 table) will show a relationship between academic performance and family wealth in the study sample.  This will be an inverse or indirect relationship.  Higher family wealth will be related to lower academic performance.  We know, of course, that this not true in the true target population of all young adults.   If a relationship does exist, it is not an inverse one.  This wrong inference is the result/manifestation of selection bias.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population whose existence was influenced by these two factors (at least in part), you will often obtain a biased measure of association.  While this may today seem like common sense to us, this was not always appreciated in clinical and epidemiologic research.  Recognition of the phenomenon was recognized at least as far back as the 1940’s by Berkson (1946) but more recently has been popularized with the term collider-stratification bias.   Hernan (2004) has written the current sentinel description of this.</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63</a:t>
            </a:fld>
            <a:endParaRPr lang="en-US" dirty="0"/>
          </a:p>
        </p:txBody>
      </p:sp>
    </p:spTree>
    <p:extLst>
      <p:ext uri="{BB962C8B-B14F-4D97-AF65-F5344CB8AC3E}">
        <p14:creationId xmlns:p14="http://schemas.microsoft.com/office/powerpoint/2010/main" val="3237671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solidFill>
                  <a:prstClr val="black"/>
                </a:solidFill>
              </a:rPr>
              <a:pPr/>
              <a:t>64</a:t>
            </a:fld>
            <a:endParaRPr lang="en-US" dirty="0">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Now that we understand the basics about selection bias, let’s discuss it specifically by analytic study design.   To do</a:t>
            </a:r>
            <a:r>
              <a:rPr lang="en-US" baseline="0" dirty="0" smtClean="0"/>
              <a:t> this, most of the examples that follow are unusual situations where the investigators went the extra mile, in one shape or form, to illustrate selection bias. </a:t>
            </a:r>
            <a:endParaRPr lang="en-US" dirty="0" smtClean="0"/>
          </a:p>
        </p:txBody>
      </p:sp>
    </p:spTree>
    <p:extLst>
      <p:ext uri="{BB962C8B-B14F-4D97-AF65-F5344CB8AC3E}">
        <p14:creationId xmlns:p14="http://schemas.microsoft.com/office/powerpoint/2010/main" val="369019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65</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Let us start with cross-sectional studies, and</a:t>
            </a:r>
            <a:r>
              <a:rPr lang="en-US" baseline="0" dirty="0" smtClean="0"/>
              <a:t> t</a:t>
            </a:r>
            <a:r>
              <a:rPr lang="en-US" dirty="0" smtClean="0"/>
              <a:t>he one thing that should cross your mind immediately with cross-sectional studies is that the presence of exposure AND disease at the time you select participants raises</a:t>
            </a:r>
            <a:r>
              <a:rPr lang="en-US" baseline="0" dirty="0" smtClean="0"/>
              <a:t> the potential </a:t>
            </a:r>
            <a:r>
              <a:rPr lang="en-US" dirty="0" smtClean="0"/>
              <a:t>for selection bias.</a:t>
            </a:r>
            <a:r>
              <a:rPr lang="en-US" baseline="0" dirty="0" smtClean="0"/>
              <a:t>  Of course, exposure is always present in observational studies at the beginning but outcome is not.  Consider cohort studies (which we will discuss momentarily) in which outcome is not present at the time of study sample assembly.   The presence of exposure and outcome do not guarantee that selection bias will occur but they do raise our concern.  This is why we place the question marks on all of the arrows in the figures.  </a:t>
            </a:r>
            <a:endParaRPr lang="en-US" dirty="0" smtClean="0"/>
          </a:p>
        </p:txBody>
      </p:sp>
    </p:spTree>
    <p:extLst>
      <p:ext uri="{BB962C8B-B14F-4D97-AF65-F5344CB8AC3E}">
        <p14:creationId xmlns:p14="http://schemas.microsoft.com/office/powerpoint/2010/main" val="1983466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66</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 us think about the general mechanisms that can lead to unequal selection probabilities in cross-sectional studies.  </a:t>
            </a:r>
            <a:r>
              <a:rPr lang="en-US" dirty="0" smtClean="0"/>
              <a:t>Let</a:t>
            </a:r>
            <a:r>
              <a:rPr lang="en-US" baseline="0" dirty="0" smtClean="0"/>
              <a:t> us</a:t>
            </a:r>
            <a:r>
              <a:rPr lang="en-US" dirty="0" smtClean="0"/>
              <a:t>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With this in mind, and assuming that the goal is to identify determinants of disease development (etiologic/causal research and not survival after disease), what are the mechanisms of how unequal selection probabilities – which are related to exposure and disease -- might occur in cross-sectional studies?  In other words, how does</a:t>
            </a:r>
            <a:r>
              <a:rPr lang="en-US" baseline="0" dirty="0" smtClean="0"/>
              <a:t> selection bias occur?  (Note: Our careful preface regarding the goal of the research question is because bias always needs to be defined relative to some desired truth in a target population.  In other words, there can be no discussion of bias unless we are all clear what the true parameter is that we are trying to estimate.)</a:t>
            </a:r>
            <a:endParaRPr lang="en-US" dirty="0" smtClean="0"/>
          </a:p>
          <a:p>
            <a:endParaRPr lang="en-US" dirty="0" smtClean="0"/>
          </a:p>
          <a:p>
            <a:r>
              <a:rPr lang="en-US" dirty="0" smtClean="0"/>
              <a:t>There are three basic mechanisms, and they can be inferred by looking at the figure.  The first is making</a:t>
            </a:r>
            <a:r>
              <a:rPr lang="en-US" baseline="0" dirty="0" smtClean="0"/>
              <a:t> an unwise choice of a study sample.  For example, if it was your goal to study the relationship between family wealth and academic performance,  it would be an unwise choice by the investigators to choose a sample of Harvard students for the study for the reasons we explained earlier.   </a:t>
            </a:r>
          </a:p>
          <a:p>
            <a:endParaRPr lang="en-US" baseline="0" dirty="0" smtClean="0"/>
          </a:p>
          <a:p>
            <a:r>
              <a:rPr lang="en-US" baseline="0" dirty="0" smtClean="0"/>
              <a:t>The second mechanism is because of </a:t>
            </a:r>
            <a:r>
              <a:rPr lang="en-US" dirty="0" smtClean="0"/>
              <a:t>non-participation among those who are appropriately eligible and</a:t>
            </a:r>
            <a:r>
              <a:rPr lang="en-US" baseline="0" dirty="0" smtClean="0"/>
              <a:t> that</a:t>
            </a:r>
            <a:r>
              <a:rPr lang="en-US" dirty="0" smtClean="0"/>
              <a:t> you do actually have a chance to access.  This non-participation is also called “non-response” or “refusal”, which means that of the persons who are eligible to be in the study (i.e. they are alive and accessible at the time you conduct the study), some might refuse to participate.  If they do refuse according to their exposure and outcome status, then unequal selection probabilities and selection</a:t>
            </a:r>
            <a:r>
              <a:rPr lang="en-US" baseline="0" dirty="0" smtClean="0"/>
              <a:t> bias</a:t>
            </a:r>
            <a:r>
              <a:rPr lang="en-US" dirty="0" smtClean="0"/>
              <a:t> ensue.  This is depicted here in item 2.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among those with the disease in question.  If these</a:t>
            </a:r>
            <a:r>
              <a:rPr lang="en-US" baseline="0" dirty="0" smtClean="0"/>
              <a:t> mechanisms of leaving the available study population are influenced by/associated with both exposure and outcome, then selection bias will ensue.  </a:t>
            </a:r>
          </a:p>
          <a:p>
            <a:endParaRPr lang="en-US" baseline="0" dirty="0" smtClean="0"/>
          </a:p>
          <a:p>
            <a:r>
              <a:rPr lang="en-US" baseline="0" dirty="0" smtClean="0"/>
              <a:t>Note: these scenarios are all assumed to be under the null.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67</a:t>
            </a:fld>
            <a:endParaRPr lang="en-US" dirty="0"/>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smtClean="0"/>
              <a:t>Are there any empiric examples of these mechanisms?  What we just listed are the theoretical mechanisms and typically we cannot be sure if they are occurring, unless researchers go the extra mile to investigate.  In this example (Austin AJE 1981), a cross-sectional population-based study of cardiovascular disease in adults in Southern California, the researchers tracked down the participants who initially refused to participate.  In one of the analyses, the authors were studying the association between hyperlipidemia (high levels of fat in the blood) and presence of cardiovascular disease, as evidenced by history of heart attack. In this 2 x 2  table are the results using the participants who agreed to participate.  Overall,  83% of approached people</a:t>
            </a:r>
            <a:r>
              <a:rPr lang="en-US" baseline="0" dirty="0" smtClean="0"/>
              <a:t> </a:t>
            </a:r>
            <a:r>
              <a:rPr lang="en-US" dirty="0" smtClean="0"/>
              <a:t>agreed to participate.  You might think this is pretty good, but you actually do</a:t>
            </a:r>
            <a:r>
              <a:rPr lang="en-US" baseline="0" dirty="0" smtClean="0"/>
              <a:t> not</a:t>
            </a:r>
            <a:r>
              <a:rPr lang="en-US" dirty="0" smtClean="0"/>
              <a:t> know the individual selection probabilities into the 4 cells.  </a:t>
            </a:r>
          </a:p>
        </p:txBody>
      </p:sp>
    </p:spTree>
    <p:extLst>
      <p:ext uri="{BB962C8B-B14F-4D97-AF65-F5344CB8AC3E}">
        <p14:creationId xmlns:p14="http://schemas.microsoft.com/office/powerpoint/2010/main" val="387646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68</a:t>
            </a:fld>
            <a:endParaRPr lang="en-US" dirty="0"/>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smtClean="0"/>
              <a:t>As I mentioned, the authors went the extra mile and tracked down those individuals who initially declined to participate.  This is similar to what Elvin Geng did in his Ugandan work regarding mortality after initiation of antiretroviral therapy.  In going this extra mile, the</a:t>
            </a:r>
            <a:r>
              <a:rPr lang="en-US" baseline="0" dirty="0" smtClean="0"/>
              <a:t> investigators</a:t>
            </a:r>
            <a:r>
              <a:rPr lang="en-US" dirty="0" smtClean="0"/>
              <a:t> called the non-responders</a:t>
            </a:r>
            <a:r>
              <a:rPr lang="en-US" baseline="0" dirty="0" smtClean="0"/>
              <a:t> themselves to try to convince them to participate, and they were able to convince a large percentage of the initial non-responders to answer the questions (or at least some of the questions). </a:t>
            </a:r>
            <a:r>
              <a:rPr lang="en-US" dirty="0" smtClean="0"/>
              <a:t>Here is what they found when they added in the responses from the initial non-responders.  Because the authors now have nearly a complete response to the survey,</a:t>
            </a:r>
            <a:r>
              <a:rPr lang="en-US" baseline="0" dirty="0" smtClean="0"/>
              <a:t> we can say that the selection probabilities are identical and we show this with equal probabilities (equally weighted arrows)</a:t>
            </a:r>
            <a:r>
              <a:rPr lang="en-US" dirty="0" smtClean="0"/>
              <a:t>. Hence, this 2 x 2 table therefore can be considered truth (assuming no other threats</a:t>
            </a:r>
            <a:r>
              <a:rPr lang="en-US" baseline="0" dirty="0" smtClean="0"/>
              <a:t> from</a:t>
            </a:r>
            <a:r>
              <a:rPr lang="en-US" dirty="0" smtClean="0"/>
              <a:t> measurement bias, or confounding).  The odds ratio is 3.3.    </a:t>
            </a:r>
          </a:p>
        </p:txBody>
      </p:sp>
    </p:spTree>
    <p:extLst>
      <p:ext uri="{BB962C8B-B14F-4D97-AF65-F5344CB8AC3E}">
        <p14:creationId xmlns:p14="http://schemas.microsoft.com/office/powerpoint/2010/main" val="3516104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69</a:t>
            </a:fld>
            <a:endParaRPr lang="en-US" dirty="0"/>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smtClean="0"/>
              <a:t>Remember,</a:t>
            </a:r>
            <a:r>
              <a:rPr lang="en-US" baseline="0" dirty="0" smtClean="0"/>
              <a:t> the </a:t>
            </a:r>
            <a:r>
              <a:rPr lang="en-US" dirty="0" smtClean="0"/>
              <a:t>odds ratio of 3.6 is</a:t>
            </a:r>
            <a:r>
              <a:rPr lang="en-US" baseline="0" dirty="0" smtClean="0"/>
              <a:t> wha</a:t>
            </a:r>
            <a:r>
              <a:rPr lang="en-US" dirty="0" smtClean="0"/>
              <a:t>t the authors derived solely from the participants</a:t>
            </a:r>
            <a:r>
              <a:rPr lang="en-US" baseline="0" dirty="0" smtClean="0"/>
              <a:t> </a:t>
            </a:r>
            <a:r>
              <a:rPr lang="en-US" dirty="0" smtClean="0"/>
              <a:t>who responded. </a:t>
            </a:r>
            <a:r>
              <a:rPr lang="en-US" baseline="0" dirty="0" smtClean="0"/>
              <a:t> </a:t>
            </a:r>
            <a:r>
              <a:rPr lang="en-US" dirty="0" smtClean="0"/>
              <a:t>If</a:t>
            </a:r>
            <a:r>
              <a:rPr lang="en-US" baseline="0" dirty="0" smtClean="0"/>
              <a:t> we consider the numbers in the cells in the upper right as the full source population, then we can use these as the denominator to derive the selection probabilities in the study sample.  For example, among the exposed/diseases, if we divide 25 by 30, we get 83%.   </a:t>
            </a:r>
            <a:r>
              <a:rPr lang="en-US" dirty="0" smtClean="0"/>
              <a:t>You can now see that the</a:t>
            </a:r>
            <a:r>
              <a:rPr lang="en-US" baseline="0" dirty="0" smtClean="0"/>
              <a:t> selection probabilities</a:t>
            </a:r>
            <a:r>
              <a:rPr lang="en-US" dirty="0" smtClean="0"/>
              <a:t> are not equal in the 4 cells, and they do differ according to both exposure and disease.  This cell (exposed/non-diseased) is slightly overrepresented but this cell (unexposed/diseased) is very underrepresented.  When unexposed/diseased</a:t>
            </a:r>
            <a:r>
              <a:rPr lang="en-US" baseline="0" dirty="0" smtClean="0"/>
              <a:t> are underrepresented, this means that the association between exposure and disease will be overestimated.  Thus, t</a:t>
            </a:r>
            <a:r>
              <a:rPr lang="en-US" dirty="0" smtClean="0"/>
              <a:t>he net result is that this is going to tend to overerestimate the association between hyperlipidemia and heart attack.  The difference between 3.6 and 3.3, about 10%, is from selection bias.</a:t>
            </a:r>
          </a:p>
          <a:p>
            <a:endParaRPr lang="en-US" dirty="0" smtClean="0"/>
          </a:p>
          <a:p>
            <a:r>
              <a:rPr lang="en-US" dirty="0" smtClean="0"/>
              <a:t>It can also be shown that a</a:t>
            </a:r>
            <a:r>
              <a:rPr lang="en-US" baseline="0" dirty="0" smtClean="0"/>
              <a:t> simple mathematical formulation/combination </a:t>
            </a:r>
            <a:r>
              <a:rPr lang="en-US" dirty="0" smtClean="0"/>
              <a:t>of the response probabilities represents the</a:t>
            </a:r>
            <a:r>
              <a:rPr lang="en-US" baseline="0" dirty="0" smtClean="0"/>
              <a:t> “selection bias</a:t>
            </a:r>
            <a:r>
              <a:rPr lang="en-US" dirty="0" smtClean="0"/>
              <a:t> interaction factor” by which the observed odds ratio is biased in relation to the truth. In this case, the formulation</a:t>
            </a:r>
            <a:r>
              <a:rPr lang="en-US" baseline="0" dirty="0" smtClean="0"/>
              <a:t> is:</a:t>
            </a:r>
            <a:r>
              <a:rPr lang="en-US" dirty="0" smtClean="0"/>
              <a:t> (0.83)(0.83)/(0.87)(0.72) = 1.10.   The original authors of this work</a:t>
            </a:r>
            <a:r>
              <a:rPr lang="en-US" baseline="0" dirty="0" smtClean="0"/>
              <a:t> (Austin et al.) called this an “error term”.  </a:t>
            </a:r>
            <a:r>
              <a:rPr lang="en-US" dirty="0" smtClean="0"/>
              <a:t>The true odds ratio, 3.3, times the response probability “selection</a:t>
            </a:r>
            <a:r>
              <a:rPr lang="en-US" baseline="0" dirty="0" smtClean="0"/>
              <a:t> bias interaction factor”</a:t>
            </a:r>
            <a:r>
              <a:rPr lang="en-US" dirty="0" smtClean="0"/>
              <a:t>, 1.1, is equal to the observed odds ratio of 3.6.   Later in the course, we will show</a:t>
            </a:r>
            <a:r>
              <a:rPr lang="en-US" baseline="0" dirty="0" smtClean="0"/>
              <a:t> how this “selection bias interaction factor” is the same as the metric we use to evaluate for multiplicative interaction for an odds ratio.  When exposure and disease are independently related to the occurrence of selection (i.e., when there is not “something special” conferred by joint exposure and outcome status on the occurrence of selection), this means there is no interaction between exposure and disease on the occurrence of selection (the selection bias interaction factor would be “1”).  In summary, having exposure and disease related to selection is necessary but not sufficient for selection bias to occur under the null.   When exposure and disease affect selection independently, selection bias will not occur under the null.  In order for selection bias to occur for the ratio measure under the null, exposure and disease must influence selection but the influence needs to something more than just independently. For selection bias to occur under the null, there must be interaction between exposure and disease on the occurrence of selection.   </a:t>
            </a:r>
            <a:endParaRPr lang="en-US" dirty="0" smtClean="0"/>
          </a:p>
          <a:p>
            <a:endParaRPr lang="en-US" dirty="0" smtClean="0"/>
          </a:p>
          <a:p>
            <a:r>
              <a:rPr lang="en-US" dirty="0" smtClean="0"/>
              <a:t>It is not easy to explain what human behavior or motivation would lead to this result.  Sometimes, a “worried well” pattern occurs when persons who</a:t>
            </a:r>
            <a:r>
              <a:rPr lang="en-US" baseline="0" dirty="0" smtClean="0"/>
              <a:t> possess causal determinants</a:t>
            </a:r>
            <a:r>
              <a:rPr lang="en-US" dirty="0" smtClean="0"/>
              <a:t>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not easy to predict.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graphic in the upper right hand corner is a rudimentary</a:t>
            </a:r>
            <a:r>
              <a:rPr lang="en-US" baseline="0" dirty="0" smtClean="0"/>
              <a:t> DAG, which we will discuss formally in a few weeks.  </a:t>
            </a:r>
            <a:endParaRPr lang="en-US" dirty="0" smtClean="0"/>
          </a:p>
          <a:p>
            <a:endParaRPr lang="en-US" dirty="0" smtClean="0"/>
          </a:p>
        </p:txBody>
      </p:sp>
    </p:spTree>
    <p:extLst>
      <p:ext uri="{BB962C8B-B14F-4D97-AF65-F5344CB8AC3E}">
        <p14:creationId xmlns:p14="http://schemas.microsoft.com/office/powerpoint/2010/main" val="389176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7</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smtClean="0"/>
              <a:t>Let us start by establishing a framework of understanding error.</a:t>
            </a:r>
          </a:p>
        </p:txBody>
      </p:sp>
    </p:spTree>
    <p:extLst>
      <p:ext uri="{BB962C8B-B14F-4D97-AF65-F5344CB8AC3E}">
        <p14:creationId xmlns:p14="http://schemas.microsoft.com/office/powerpoint/2010/main" val="2077703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70</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smtClean="0"/>
              <a:t>The</a:t>
            </a:r>
            <a:r>
              <a:rPr lang="en-US" baseline="0" dirty="0" smtClean="0"/>
              <a:t> analysis on the prior slide was the best worked out example in the Austin paper.  </a:t>
            </a:r>
            <a:r>
              <a:rPr lang="en-US" dirty="0" smtClean="0"/>
              <a:t>A 10% difference in between true odds ratio and observed does not seem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What explains</a:t>
            </a:r>
            <a:r>
              <a:rPr lang="en-US" baseline="0" dirty="0" smtClean="0"/>
              <a:t> this?</a:t>
            </a:r>
            <a:r>
              <a:rPr lang="en-US" dirty="0" smtClean="0"/>
              <a:t>  The study design was fine (a population-based study). The explanation rests with the humans who did not want to participate.  This is sometimes called non-response bias.</a:t>
            </a:r>
          </a:p>
        </p:txBody>
      </p:sp>
    </p:spTree>
    <p:extLst>
      <p:ext uri="{BB962C8B-B14F-4D97-AF65-F5344CB8AC3E}">
        <p14:creationId xmlns:p14="http://schemas.microsoft.com/office/powerpoint/2010/main" val="2718832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71</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Again, the mechanism at play here is called “non-response” or “refusal”, which means that of the persons who are appropriately eligible to be in the study (i.e. they are alive and accessible at the time you conduct the study), some refuse to participate.</a:t>
            </a:r>
            <a:r>
              <a:rPr lang="en-US" baseline="0" dirty="0" smtClean="0"/>
              <a:t>  When they refuse according to exposure and outcome and there is interaction between exposure and outcome on the decision to participate, selection bias will ensue under the null.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72</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For an</a:t>
            </a:r>
            <a:r>
              <a:rPr lang="en-US" baseline="0" dirty="0" smtClean="0"/>
              <a:t> example of the 3</a:t>
            </a:r>
            <a:r>
              <a:rPr lang="en-US" baseline="30000" dirty="0" smtClean="0"/>
              <a:t>rd</a:t>
            </a:r>
            <a:r>
              <a:rPr lang="en-US" baseline="0" dirty="0" smtClean="0"/>
              <a:t> mechanism of unequal selection probabilities in a cross-sectional study, please see the Additional Material Slides</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73</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turn now to case-control studies.  Here is an incidence density sampling design — a principled approach to choosing controls — within a fixed cohort;</a:t>
            </a:r>
            <a:r>
              <a:rPr lang="en-US" baseline="0" dirty="0" smtClean="0"/>
              <a:t> it could also be done within a dynamic cohort.  </a:t>
            </a:r>
            <a:r>
              <a:rPr lang="en-US" dirty="0" smtClean="0"/>
              <a:t>What are the mechanisms of unequal selection probability in case-controls studies?  There are also 3 main mechanisms,</a:t>
            </a:r>
            <a:r>
              <a:rPr lang="en-US" baseline="0" dirty="0" smtClean="0"/>
              <a:t> and this</a:t>
            </a:r>
            <a:r>
              <a:rPr lang="en-US" dirty="0" smtClean="0"/>
              <a:t> diagram helps us to enumerate them.  Probably</a:t>
            </a:r>
            <a:r>
              <a:rPr lang="en-US" baseline="0" dirty="0" smtClean="0"/>
              <a:t> t</a:t>
            </a:r>
            <a:r>
              <a:rPr lang="en-US" dirty="0" smtClean="0"/>
              <a:t>he biggest problem, the most common mechanism, one we have already covered in the course, is choosing the wrong group</a:t>
            </a:r>
            <a:r>
              <a:rPr lang="en-US" baseline="0" dirty="0" smtClean="0"/>
              <a:t> of controls in the first place </a:t>
            </a:r>
            <a:r>
              <a:rPr lang="en-US" dirty="0" smtClean="0"/>
              <a:t>because you did not follow the study base principle.  We therefore call this a “violation of the study base principle”.  This is analogous</a:t>
            </a:r>
            <a:r>
              <a:rPr lang="en-US" baseline="0" dirty="0" smtClean="0"/>
              <a:t> to choosing a non-representative group in the cross-sectional study design that we just covered.</a:t>
            </a:r>
          </a:p>
          <a:p>
            <a:endParaRPr lang="en-US" baseline="0" dirty="0" smtClean="0"/>
          </a:p>
          <a:p>
            <a:r>
              <a:rPr lang="en-US" dirty="0" smtClean="0"/>
              <a:t>However, this is not the only mechanism of generating unequal selection probabilities because you still have all of the other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smtClean="0"/>
              <a:t> this is mechanism #2.  </a:t>
            </a:r>
            <a:r>
              <a:rPr lang="en-US" dirty="0" smtClean="0"/>
              <a:t> Or,</a:t>
            </a:r>
            <a:r>
              <a:rPr lang="en-US" baseline="0" dirty="0" smtClean="0"/>
              <a:t> in mechanism #3, bias will occur</a:t>
            </a:r>
            <a:r>
              <a:rPr lang="en-US" dirty="0" smtClean="0"/>
              <a:t> when drop out</a:t>
            </a:r>
            <a:r>
              <a:rPr lang="en-US" baseline="0" dirty="0" smtClean="0"/>
              <a:t> and/or</a:t>
            </a:r>
            <a:r>
              <a:rPr lang="en-US" dirty="0" smtClean="0"/>
              <a:t> competing events</a:t>
            </a:r>
            <a:r>
              <a:rPr lang="en-US" baseline="0" dirty="0" smtClean="0"/>
              <a:t> in the underlying cohort are influenced by/associated with both </a:t>
            </a:r>
            <a:r>
              <a:rPr lang="en-US" dirty="0" smtClean="0"/>
              <a:t>exposure and disease.</a:t>
            </a:r>
            <a:r>
              <a:rPr lang="en-US" baseline="0" dirty="0" smtClean="0"/>
              <a: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with the cross-sectional study discussion, these scenarios are all assumed to be under the null.  </a:t>
            </a:r>
            <a:endParaRPr lang="en-US" dirty="0" smtClean="0"/>
          </a:p>
          <a:p>
            <a:endParaRPr lang="en-US" dirty="0" smtClean="0"/>
          </a:p>
        </p:txBody>
      </p:sp>
    </p:spTree>
    <p:extLst>
      <p:ext uri="{BB962C8B-B14F-4D97-AF65-F5344CB8AC3E}">
        <p14:creationId xmlns:p14="http://schemas.microsoft.com/office/powerpoint/2010/main" val="19649085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74</a:t>
            </a:fld>
            <a:endParaRPr lang="en-US" dirty="0"/>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74</a:t>
            </a:fld>
            <a:endParaRPr lang="en-US" sz="1200" dirty="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smtClean="0"/>
              <a:t>One of the most famous case-control studies evaluated the association between coffee consumption and pancreatic cancer.</a:t>
            </a:r>
          </a:p>
          <a:p>
            <a:endParaRPr lang="en-US" dirty="0" smtClean="0"/>
          </a:p>
          <a:p>
            <a:r>
              <a:rPr lang="en-US" dirty="0" smtClean="0"/>
              <a:t>In this study, the cases were defined as all patients with histologically confirmed pancreatic cancer in any of 11 hospitals in</a:t>
            </a:r>
            <a:r>
              <a:rPr lang="en-US" baseline="0" dirty="0" smtClean="0"/>
              <a:t> </a:t>
            </a:r>
            <a:r>
              <a:rPr lang="en-US" dirty="0" smtClean="0"/>
              <a:t>Boston (a city in the U.S.) or Rhode Island (a small state in the</a:t>
            </a:r>
            <a:r>
              <a:rPr lang="en-US" baseline="0" dirty="0" smtClean="0"/>
              <a:t> U.S</a:t>
            </a:r>
            <a:r>
              <a:rPr lang="en-US" dirty="0" smtClean="0"/>
              <a:t>.).  </a:t>
            </a:r>
          </a:p>
          <a:p>
            <a:endParaRPr lang="en-US" dirty="0" smtClean="0"/>
          </a:p>
          <a:p>
            <a:r>
              <a:rPr lang="en-US" dirty="0" smtClean="0"/>
              <a:t>What is the study base that gave rise to the cases?   Is it primary or secondary?  Answer: secondary.   This is because there</a:t>
            </a:r>
            <a:r>
              <a:rPr lang="en-US" baseline="0" dirty="0" smtClean="0"/>
              <a:t> is no tangible defined (meaning something you could get your hands around and enumerate) underlying cohort that gave rise to the cases.  Our might be tempted to say all of the people of Boston or Rhode Island, but persons outside of Boston and Rhode Island will use these hospitals if they had developed pancreatic cancer.  Furthermore, not all new cases of pancreatic cancer in these geographic regions would necessarily use these specific hospitals.  Some cases may have gone to smaller hospitals in Boston or traveled to other medical meccas (e.g., Mayo Clinic in Minnesota or John Hopkins in Baltimore) seeking therapy.</a:t>
            </a:r>
            <a:endParaRPr lang="en-US" dirty="0" smtClean="0"/>
          </a:p>
        </p:txBody>
      </p:sp>
    </p:spTree>
    <p:extLst>
      <p:ext uri="{BB962C8B-B14F-4D97-AF65-F5344CB8AC3E}">
        <p14:creationId xmlns:p14="http://schemas.microsoft.com/office/powerpoint/2010/main" val="21311127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75</a:t>
            </a:fld>
            <a:endParaRPr lang="en-US" dirty="0"/>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75</a:t>
            </a:fld>
            <a:endParaRPr lang="en-US" sz="1200" dirty="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dirty="0" smtClean="0"/>
              <a:t>Given these cases, what is the best way of selecting the controls?  </a:t>
            </a:r>
          </a:p>
          <a:p>
            <a:endParaRPr lang="en-US" dirty="0" smtClean="0"/>
          </a:p>
          <a:p>
            <a:r>
              <a:rPr lang="en-US" dirty="0" smtClean="0"/>
              <a:t>Is it:</a:t>
            </a:r>
          </a:p>
          <a:p>
            <a:r>
              <a:rPr lang="en-US" dirty="0" smtClean="0"/>
              <a:t>-- random digit dialing in the Boston and Rhode Island communities</a:t>
            </a:r>
          </a:p>
          <a:p>
            <a:r>
              <a:rPr lang="en-US" dirty="0" smtClean="0"/>
              <a:t>-- neighbors of the cases</a:t>
            </a:r>
          </a:p>
          <a:p>
            <a:r>
              <a:rPr lang="en-US" dirty="0" smtClean="0"/>
              <a:t>-- admissions for appendicitis</a:t>
            </a:r>
          </a:p>
          <a:p>
            <a:r>
              <a:rPr lang="en-US" dirty="0" smtClean="0"/>
              <a:t>-- don’t bother at all  </a:t>
            </a:r>
          </a:p>
          <a:p>
            <a:endParaRPr lang="en-US" dirty="0" smtClean="0"/>
          </a:p>
        </p:txBody>
      </p:sp>
    </p:spTree>
    <p:extLst>
      <p:ext uri="{BB962C8B-B14F-4D97-AF65-F5344CB8AC3E}">
        <p14:creationId xmlns:p14="http://schemas.microsoft.com/office/powerpoint/2010/main" val="4081741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76</a:t>
            </a:fld>
            <a:endParaRPr lang="en-US" dirty="0"/>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76</a:t>
            </a:fld>
            <a:endParaRPr lang="en-US" sz="1200" dirty="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smtClean="0"/>
              <a:t>Answer: None of these are quite right.  Choosing controls in the face of a secondary study base is not easy.  Random digit dialing is probably the best answer, although it is not clear what population boundary to use.  Hopeless is also acceptable.</a:t>
            </a:r>
          </a:p>
        </p:txBody>
      </p:sp>
    </p:spTree>
    <p:extLst>
      <p:ext uri="{BB962C8B-B14F-4D97-AF65-F5344CB8AC3E}">
        <p14:creationId xmlns:p14="http://schemas.microsoft.com/office/powerpoint/2010/main" val="3325012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77</a:t>
            </a:fld>
            <a:endParaRPr lang="en-US" dirty="0"/>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dirty="0" smtClean="0"/>
              <a:t>So, what did the authors do?  For controls, they choose patients under the care of the same physician of a case patient at the same time the case patient was diagnosed.</a:t>
            </a:r>
          </a:p>
          <a:p>
            <a:endParaRPr lang="en-US" dirty="0" smtClean="0"/>
          </a:p>
          <a:p>
            <a:r>
              <a:rPr lang="en-US" dirty="0" smtClean="0"/>
              <a:t>They also excluded patients with diseases known to be associated with smoking or alcohol consumption.</a:t>
            </a:r>
          </a:p>
          <a:p>
            <a:endParaRPr lang="en-US" dirty="0" smtClean="0"/>
          </a:p>
        </p:txBody>
      </p:sp>
    </p:spTree>
    <p:extLst>
      <p:ext uri="{BB962C8B-B14F-4D97-AF65-F5344CB8AC3E}">
        <p14:creationId xmlns:p14="http://schemas.microsoft.com/office/powerpoint/2010/main" val="19652334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78</a:t>
            </a:fld>
            <a:endParaRPr lang="en-US" dirty="0"/>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smtClean="0"/>
              <a:t>Here is what they found. In both the cases and controls, they determined the prevalence of drinking at least one cup of coffee per day.  </a:t>
            </a:r>
          </a:p>
          <a:p>
            <a:endParaRPr lang="en-US" dirty="0" smtClean="0"/>
          </a:p>
          <a:p>
            <a:r>
              <a:rPr lang="en-US" dirty="0" smtClean="0"/>
              <a:t>How was the odds ratio calculated?</a:t>
            </a:r>
            <a:r>
              <a:rPr lang="en-US" baseline="0" dirty="0" smtClean="0"/>
              <a:t> </a:t>
            </a:r>
            <a:r>
              <a:rPr lang="en-US" dirty="0" smtClean="0"/>
              <a:t>In other words, why are the numbers in the position  they are in?  Answer: the odds ratio is the exposure odds in the cases (207/9) divided by the exposure odds in the controls (275/32).  </a:t>
            </a:r>
          </a:p>
          <a:p>
            <a:endParaRPr lang="en-US" dirty="0" smtClean="0"/>
          </a:p>
          <a:p>
            <a:r>
              <a:rPr lang="en-US" dirty="0" smtClean="0"/>
              <a:t>What does the odds ratio mean?</a:t>
            </a:r>
          </a:p>
          <a:p>
            <a:r>
              <a:rPr lang="en-US" dirty="0" smtClean="0"/>
              <a:t>(Answer: what was measured was the exposure odds: cases had a 2.7 fold greater odds of being coffee drinkers than non-cases.  Because the exposure odds ratio is equal to the disease odds ratio, we have: coffee drinkers have a 2.7 fold greater odds of getting pancreatic cancer than non-coffee drinkers.)</a:t>
            </a:r>
          </a:p>
          <a:p>
            <a:endParaRPr lang="en-US" dirty="0" smtClean="0"/>
          </a:p>
          <a:p>
            <a:r>
              <a:rPr lang="en-US" dirty="0" smtClean="0"/>
              <a:t>Do you believe this is a valid point estimate — a valid inference</a:t>
            </a:r>
            <a:r>
              <a:rPr lang="en-US" baseline="0" dirty="0" smtClean="0"/>
              <a:t> ―</a:t>
            </a:r>
            <a:r>
              <a:rPr lang="en-US" dirty="0" smtClean="0"/>
              <a:t> for the association between coffee use and pancreatic cancer?  Is it biased or unbiased?</a:t>
            </a:r>
          </a:p>
        </p:txBody>
      </p:sp>
    </p:spTree>
    <p:extLst>
      <p:ext uri="{BB962C8B-B14F-4D97-AF65-F5344CB8AC3E}">
        <p14:creationId xmlns:p14="http://schemas.microsoft.com/office/powerpoint/2010/main" val="12389710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79</a:t>
            </a:fld>
            <a:endParaRPr lang="en-US" dirty="0"/>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smtClean="0"/>
              <a:t>There are many reasons to believe that this odds ratio is </a:t>
            </a:r>
            <a:r>
              <a:rPr lang="en-US" b="1" dirty="0" smtClean="0"/>
              <a:t>biased</a:t>
            </a:r>
            <a:r>
              <a:rPr lang="en-US" dirty="0" smtClean="0"/>
              <a:t>. </a:t>
            </a:r>
          </a:p>
          <a:p>
            <a:endParaRPr lang="en-US" dirty="0" smtClean="0"/>
          </a:p>
          <a:p>
            <a:r>
              <a:rPr lang="en-US" dirty="0" smtClean="0"/>
              <a:t>When we think about the hypothetical study base that gave rise to the cases,</a:t>
            </a:r>
            <a:r>
              <a:rPr lang="en-US" baseline="0" dirty="0" smtClean="0"/>
              <a:t> we have a strong sense that the control group that was selected was relatively depleted of coffee users. </a:t>
            </a:r>
          </a:p>
          <a:p>
            <a:endParaRPr lang="en-US" baseline="0" dirty="0" smtClean="0"/>
          </a:p>
          <a:p>
            <a:r>
              <a:rPr lang="en-US" dirty="0" smtClean="0"/>
              <a:t>Let’s look at the controls that were used:</a:t>
            </a:r>
          </a:p>
          <a:p>
            <a:endParaRPr lang="en-US" dirty="0" smtClean="0"/>
          </a:p>
          <a:p>
            <a:r>
              <a:rPr lang="en-US" dirty="0" smtClean="0"/>
              <a:t>-other patients of the same physicians of the cases: many of these MDs were gastroenterologists whose other patients were enriched for having gastrointestinal diseases who were likely advised to stop using coffee because,</a:t>
            </a:r>
            <a:r>
              <a:rPr lang="en-US" baseline="0" dirty="0" smtClean="0"/>
              <a:t> at the time, excess coffee use was felt to cause a variety of gastrointestinal complaints.  Hence, these individuals are not</a:t>
            </a:r>
            <a:r>
              <a:rPr lang="en-US" dirty="0" smtClean="0"/>
              <a:t> representative of the study base that gave to the pancreatic</a:t>
            </a:r>
            <a:r>
              <a:rPr lang="en-US" baseline="0" dirty="0" smtClean="0"/>
              <a:t> cancer cases</a:t>
            </a:r>
            <a:r>
              <a:rPr lang="en-US" dirty="0" smtClean="0"/>
              <a:t>.  They have too many non-coffee users.  </a:t>
            </a:r>
          </a:p>
          <a:p>
            <a:endParaRPr lang="en-US" dirty="0" smtClean="0"/>
          </a:p>
          <a:p>
            <a:r>
              <a:rPr lang="en-US" dirty="0" smtClean="0"/>
              <a:t>-equally</a:t>
            </a:r>
            <a:r>
              <a:rPr lang="en-US" baseline="0" dirty="0" smtClean="0"/>
              <a:t> </a:t>
            </a:r>
            <a:r>
              <a:rPr lang="en-US" dirty="0" smtClean="0"/>
              <a:t>important:  what about excluding patients with diseases known to be associated with smoking or alcohol consumption? </a:t>
            </a:r>
            <a:r>
              <a:rPr lang="en-US" baseline="0" dirty="0" smtClean="0"/>
              <a:t> By excluding conditions known to be related to smoking and alcohol, the authors also depleted the prevalence of coffee users compared to the true study base that gave rise to the cases.  </a:t>
            </a:r>
          </a:p>
          <a:p>
            <a:endParaRPr lang="en-US" dirty="0" smtClean="0"/>
          </a:p>
          <a:p>
            <a:r>
              <a:rPr lang="en-US" dirty="0" smtClean="0"/>
              <a:t>What is the result of this in terms of biasing the odds ratio? [Answer: bias away from the null; an overestimate of the odds ratio]</a:t>
            </a:r>
          </a:p>
          <a:p>
            <a:endParaRPr lang="en-US" dirty="0" smtClean="0"/>
          </a:p>
          <a:p>
            <a:r>
              <a:rPr lang="en-US" dirty="0" smtClean="0"/>
              <a:t>The mechanism of this bias is violation of the study base principle.</a:t>
            </a:r>
          </a:p>
        </p:txBody>
      </p:sp>
    </p:spTree>
    <p:extLst>
      <p:ext uri="{BB962C8B-B14F-4D97-AF65-F5344CB8AC3E}">
        <p14:creationId xmlns:p14="http://schemas.microsoft.com/office/powerpoint/2010/main" val="378890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8</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smtClean="0"/>
              <a:t>The basic elements of clinical and epidemiologic</a:t>
            </a:r>
            <a:r>
              <a:rPr lang="en-US" baseline="0" dirty="0" smtClean="0"/>
              <a:t> </a:t>
            </a:r>
            <a:r>
              <a:rPr lang="en-US" dirty="0" smtClean="0"/>
              <a:t>research are pretty simple.  We sample human subjects, make measurements on them, sometimes perform an intervention, analyze the relationships between these measurements, and then make inferences.  </a:t>
            </a:r>
          </a:p>
          <a:p>
            <a:endParaRPr lang="en-US" dirty="0" smtClean="0"/>
          </a:p>
          <a:p>
            <a:r>
              <a:rPr lang="en-US" dirty="0" smtClean="0"/>
              <a:t>Just to make sure we are all on the same page, what do we mean by an “inference”?  If you look up inference in Webster’s dictionary, you will find that it is the “act of passing from sample data to generalizations, usually with calculated degrees of certainty”.      </a:t>
            </a:r>
          </a:p>
          <a:p>
            <a:endParaRPr lang="en-US" dirty="0" smtClean="0"/>
          </a:p>
          <a:p>
            <a:r>
              <a:rPr lang="en-US" dirty="0" smtClean="0"/>
              <a:t>In other words, when we make inferences from our samples to larger populations we always do so with a certain amount of trepidation.  What makes clinical and epidemiologic</a:t>
            </a:r>
            <a:r>
              <a:rPr lang="en-US" baseline="0" dirty="0" smtClean="0"/>
              <a:t> </a:t>
            </a:r>
            <a:r>
              <a:rPr lang="en-US" dirty="0" smtClean="0"/>
              <a:t>research a challenging and interesting profession is that there is no way for us to really know just how accurate our inferences are.  All we can do is to make educated guesses about how accurate our inferences are.  The premise for this course</a:t>
            </a:r>
            <a:r>
              <a:rPr lang="en-US" baseline="0" dirty="0" smtClean="0"/>
              <a:t> is that th</a:t>
            </a:r>
            <a:r>
              <a:rPr lang="en-US" dirty="0" smtClean="0"/>
              <a:t>ose who are more educated will make better guesses than others.</a:t>
            </a:r>
          </a:p>
          <a:p>
            <a:endParaRPr lang="en-US" dirty="0" smtClean="0"/>
          </a:p>
        </p:txBody>
      </p:sp>
    </p:spTree>
    <p:extLst>
      <p:ext uri="{BB962C8B-B14F-4D97-AF65-F5344CB8AC3E}">
        <p14:creationId xmlns:p14="http://schemas.microsoft.com/office/powerpoint/2010/main" val="3793239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80</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What mechanism is this?  It is violation of the study base principle.  They simply chose an inappropriate control group.  This was commonplace</a:t>
            </a:r>
            <a:r>
              <a:rPr lang="en-US" baseline="0" dirty="0" smtClean="0"/>
              <a:t> in that era, in which researchers practiced largely without theory.  This is less common today, but it still occurs in case-control studies that are attempted with secondary study bases.  </a:t>
            </a:r>
            <a:endParaRPr lang="en-US" dirty="0" smtClean="0"/>
          </a:p>
        </p:txBody>
      </p:sp>
    </p:spTree>
    <p:extLst>
      <p:ext uri="{BB962C8B-B14F-4D97-AF65-F5344CB8AC3E}">
        <p14:creationId xmlns:p14="http://schemas.microsoft.com/office/powerpoint/2010/main" val="19288290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81</a:t>
            </a:fld>
            <a:endParaRPr lang="en-US" dirty="0"/>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dirty="0" smtClean="0"/>
              <a:t>Here is what this selection bias looks like schematically.  Coffee users in the control group are being undersampled.  The result of this is to overestimate the effect of coffee in pancreatic cancer.</a:t>
            </a:r>
          </a:p>
          <a:p>
            <a:endParaRPr lang="en-US" dirty="0" smtClean="0"/>
          </a:p>
          <a:p>
            <a:r>
              <a:rPr lang="en-US" dirty="0" smtClean="0"/>
              <a:t>The graphic in the lower left hand corner is a rudimentary</a:t>
            </a:r>
            <a:r>
              <a:rPr lang="en-US" baseline="0" dirty="0" smtClean="0"/>
              <a:t> DAG, which we will discuss formally in a few weeks.  </a:t>
            </a:r>
            <a:endParaRPr lang="en-US" dirty="0" smtClean="0"/>
          </a:p>
        </p:txBody>
      </p:sp>
    </p:spTree>
    <p:extLst>
      <p:ext uri="{BB962C8B-B14F-4D97-AF65-F5344CB8AC3E}">
        <p14:creationId xmlns:p14="http://schemas.microsoft.com/office/powerpoint/2010/main" val="101160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82</a:t>
            </a:fld>
            <a:endParaRPr lang="en-US" dirty="0"/>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dirty="0" smtClean="0"/>
              <a:t>What happened when the correct control group was used?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  The</a:t>
            </a:r>
            <a:r>
              <a:rPr lang="en-US" baseline="0" dirty="0" smtClean="0"/>
              <a:t> link between coffee use and pancreatic is now officially discredited. </a:t>
            </a:r>
            <a:endParaRPr lang="en-US" dirty="0" smtClean="0"/>
          </a:p>
          <a:p>
            <a:endParaRPr lang="en-US" dirty="0" smtClean="0"/>
          </a:p>
          <a:p>
            <a:r>
              <a:rPr lang="en-US" dirty="0" smtClean="0"/>
              <a:t>Interestingly,</a:t>
            </a:r>
            <a:r>
              <a:rPr lang="en-US" baseline="0" dirty="0" smtClean="0"/>
              <a:t> studies like the McMahon case-control work all contributed to coffee being classified as a carcinogen by the WHO.   It was not until 2016 that coffee was removed for that carcinogen list.  How many other mistakes are on that carcinogen list?</a:t>
            </a:r>
          </a:p>
          <a:p>
            <a:endParaRPr lang="en-US" baseline="0" dirty="0" smtClean="0"/>
          </a:p>
          <a:p>
            <a:r>
              <a:rPr lang="en-US" dirty="0" smtClean="0"/>
              <a:t>Coffee</a:t>
            </a:r>
            <a:r>
              <a:rPr lang="en-US" baseline="0" dirty="0" smtClean="0"/>
              <a:t> no longer viewed as a carcinogen. Loomis et al.  Lancet Oncology 2016.  http://www.thelancet.com/journals/lanonc/article/PIIS1470-2045(16)30239-X/fulltext</a:t>
            </a:r>
          </a:p>
          <a:p>
            <a:endParaRPr lang="en-US" baseline="0" dirty="0" smtClean="0"/>
          </a:p>
          <a:p>
            <a:r>
              <a:rPr lang="en-US" baseline="0" dirty="0" smtClean="0"/>
              <a:t>Of note, Brian McMahon was the chairman of the Department of Epidemiology at the Harvard School of Public Health from 1958 to 1988.  The study serves as a lesson of how anyone can get the wrong answer.  Erroneous case-control studies like this one have contributed to case-control studies earning a reputation, among many, as a weak study design.   For example, on some formal scales of grading evidence (e.g., from Oxford), case-control studies are a step down than cohort studies.  This cannot be condoned as sound thinking, but it nevertheless represents how many scientists view case-controls studies.</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OCEBM Levels of Evidence Working Group.   "The Oxford 2011 Levels of Evidence".</a:t>
            </a:r>
          </a:p>
          <a:p>
            <a:r>
              <a:rPr lang="en-US" sz="1200" b="0" i="0" u="none" strike="noStrike" kern="1200" baseline="0" dirty="0" smtClean="0">
                <a:solidFill>
                  <a:schemeClr val="tx1"/>
                </a:solidFill>
                <a:latin typeface="Times New Roman" pitchFamily="18" charset="0"/>
                <a:ea typeface="+mn-ea"/>
                <a:cs typeface="+mn-cs"/>
              </a:rPr>
              <a:t>Oxford Centre for Evidence-Based Medicine. http://www.cebm.net/index.aspx?o=5653</a:t>
            </a:r>
          </a:p>
          <a:p>
            <a:endParaRPr lang="en-US" dirty="0" smtClean="0"/>
          </a:p>
        </p:txBody>
      </p:sp>
    </p:spTree>
    <p:extLst>
      <p:ext uri="{BB962C8B-B14F-4D97-AF65-F5344CB8AC3E}">
        <p14:creationId xmlns:p14="http://schemas.microsoft.com/office/powerpoint/2010/main" val="2922431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83</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now turn our attention to cohort studies.  At the beginning of a cohort (i.e., time zero), the outcome has not yet occurred.  Hence, outcome per se cannot be the direct driving force in anyone’s selection probability at</a:t>
            </a:r>
            <a:r>
              <a:rPr lang="en-US" baseline="0" dirty="0" smtClean="0"/>
              <a:t> the beginning of a cohort study (i.e., starting in the cohort).</a:t>
            </a:r>
            <a:r>
              <a:rPr lang="en-US" dirty="0" smtClean="0"/>
              <a:t>  Yet, selection bias can still occur at the outset of cohort studies, what we call the “front end”, and this is via the existence of “other factors”, namely other causes of outcome, that are themselves</a:t>
            </a:r>
            <a:r>
              <a:rPr lang="en-US" baseline="0" dirty="0" smtClean="0"/>
              <a:t> also </a:t>
            </a:r>
            <a:r>
              <a:rPr lang="en-US" dirty="0" smtClean="0"/>
              <a:t>causally related to being selected into the study.  It is these “other factors” that link outcome (that has not yet occurred) to selection probability</a:t>
            </a:r>
            <a:r>
              <a:rPr lang="en-US" baseline="0" dirty="0" smtClean="0"/>
              <a:t> and result in unequal selection probability that is related to both exposure and outcome.</a:t>
            </a:r>
            <a:r>
              <a:rPr lang="en-US" dirty="0" smtClean="0"/>
              <a:t>  </a:t>
            </a:r>
          </a:p>
        </p:txBody>
      </p:sp>
    </p:spTree>
    <p:extLst>
      <p:ext uri="{BB962C8B-B14F-4D97-AF65-F5344CB8AC3E}">
        <p14:creationId xmlns:p14="http://schemas.microsoft.com/office/powerpoint/2010/main" val="7253985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84</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smtClean="0"/>
              <a:t> of</a:t>
            </a:r>
            <a:r>
              <a:rPr lang="en-US" dirty="0" smtClean="0"/>
              <a:t> selection/retention and disease.  This is what we meant by “associated with” exposure and disease</a:t>
            </a:r>
            <a:r>
              <a:rPr lang="en-US" baseline="0" dirty="0" smtClean="0"/>
              <a:t> </a:t>
            </a:r>
            <a:r>
              <a:rPr lang="en-US" dirty="0" smtClean="0"/>
              <a:t>in the definition of the criteria for selection bias to occur.  </a:t>
            </a:r>
          </a:p>
          <a:p>
            <a:endParaRPr lang="en-US" dirty="0" smtClean="0"/>
          </a:p>
          <a:p>
            <a:r>
              <a:rPr lang="en-US" dirty="0" smtClean="0"/>
              <a:t>In the slide,</a:t>
            </a:r>
            <a:r>
              <a:rPr lang="en-US" baseline="0" dirty="0" smtClean="0"/>
              <a:t> we only show selection because we are focused on the front end of the cohort at this time — enrollment of the cohort.  Later, we will discuss the retention part.</a:t>
            </a:r>
            <a:endParaRPr lang="en-US" dirty="0" smtClean="0"/>
          </a:p>
          <a:p>
            <a:endParaRPr lang="en-US" dirty="0" smtClean="0"/>
          </a:p>
        </p:txBody>
      </p:sp>
    </p:spTree>
    <p:extLst>
      <p:ext uri="{BB962C8B-B14F-4D97-AF65-F5344CB8AC3E}">
        <p14:creationId xmlns:p14="http://schemas.microsoft.com/office/powerpoint/2010/main" val="9705453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85</a:t>
            </a:fld>
            <a:endParaRPr lang="en-US" dirty="0"/>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smtClean="0"/>
              <a:t>Here is an example of this.   Let’s say we are interested in studying whether </a:t>
            </a:r>
            <a:r>
              <a:rPr lang="en-US" baseline="0" dirty="0" smtClean="0"/>
              <a:t>sleep duration causes heart disease.  There is much interest in the effects of sleep duration on health, and this is one context. To do this, we recruit volunteers from the community to form a cohort.  Note instantly that the target population for this work is the general population.  The moment we stray from the target population with the use of volunteers, we need to be concerned about the possibility of selection bias.  This method of recruitment will tend to select persons with organized lifestyles who have time to volunteer, but these persons also tend to have time to sleep.  The recruitment method will also select persons who have a family history of heart disease because they have a motivation to assist with this type of research. These individuals will also tend to have a higher risk of heart disease.  The arrows show the selection probabilities, in relative comparison.  The short sleepers with no heart disease are going to be particularly rare.  How would they ever end up on the study sample? (Answer: it would need to be because of another reason, and this is likely to be rare.)  The result of this constellation of selection probabilities will be to underestimate the effect of longer sleeping.  It will also make longer sleeping appear protective against heart attack when it truly is not (the null).  </a:t>
            </a:r>
            <a:endParaRPr lang="en-US" dirty="0" smtClean="0"/>
          </a:p>
        </p:txBody>
      </p:sp>
    </p:spTree>
    <p:extLst>
      <p:ext uri="{BB962C8B-B14F-4D97-AF65-F5344CB8AC3E}">
        <p14:creationId xmlns:p14="http://schemas.microsoft.com/office/powerpoint/2010/main" val="3371661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86</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dirty="0" smtClean="0"/>
              <a:t>And here is the schematic</a:t>
            </a:r>
            <a:r>
              <a:rPr lang="en-US" baseline="0" dirty="0" smtClean="0"/>
              <a:t> to remind us why selection bias will occur.  Neither the exposure (sleep duration) nor the outcome (heart disease) are directly influencing selection into the study, but exposure and outcome are associated with selection by these other factors (organized lifestyle and family history of heart disease).  </a:t>
            </a:r>
          </a:p>
          <a:p>
            <a:endParaRPr lang="en-US" baseline="0" dirty="0" smtClean="0"/>
          </a:p>
          <a:p>
            <a:r>
              <a:rPr lang="en-US" baseline="0" dirty="0" smtClean="0"/>
              <a:t>In this structure, even if there were truly no association between sleep duration and heart disease, selection bias might result in an apparent erroneous association.  Just one condition must be met, which is explained in the Additional Materials Slides, and that is the need for there to be multiplicative interaction between sleep duration and heart disease on the occurrence of selection into the study.  </a:t>
            </a:r>
            <a:endParaRPr lang="en-US" dirty="0" smtClean="0"/>
          </a:p>
          <a:p>
            <a:endParaRPr lang="en-US" dirty="0" smtClean="0"/>
          </a:p>
          <a:p>
            <a:r>
              <a:rPr lang="en-US" dirty="0" smtClean="0"/>
              <a:t>Note that in the past this scenario would have probably been called confounding, but more recently there is  greater clarity between selection bias and confounding.  This is explained in Hernan et al. 2004 in the optional reading.  We will come back to this in greater detail in a few weeks.  </a:t>
            </a:r>
          </a:p>
        </p:txBody>
      </p:sp>
    </p:spTree>
    <p:extLst>
      <p:ext uri="{BB962C8B-B14F-4D97-AF65-F5344CB8AC3E}">
        <p14:creationId xmlns:p14="http://schemas.microsoft.com/office/powerpoint/2010/main" val="7095272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87</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We have already spoken a lot about this in the course.</a:t>
            </a:r>
            <a:r>
              <a:rPr lang="en-US" baseline="0" dirty="0" smtClean="0"/>
              <a:t>  </a:t>
            </a:r>
            <a:r>
              <a:rPr lang="en-US" dirty="0" smtClean="0"/>
              <a:t>This</a:t>
            </a:r>
            <a:r>
              <a:rPr lang="en-US" baseline="0" dirty="0" smtClean="0"/>
              <a:t> is a common mechanism of selection bias; it can create substantial bias and it may be very hard, if not impossible, to remedy.  </a:t>
            </a:r>
            <a:r>
              <a:rPr lang="en-US" dirty="0" smtClean="0"/>
              <a:t>The mechanisms for this are the forces that determine length of participation (i.e., who ultimately stays in the analysis).  The failure to complete participation comes in 1 or 2 ways, either drop-outs (also known as losses to follow-up) or competing events (which may or may not be relevant depending upon the outcome).  </a:t>
            </a:r>
          </a:p>
          <a:p>
            <a:endParaRPr lang="en-US" dirty="0" smtClean="0"/>
          </a:p>
          <a:p>
            <a:r>
              <a:rPr lang="en-US" dirty="0" smtClean="0"/>
              <a:t>In this mechanism of selection bias, it is not whom you </a:t>
            </a:r>
            <a:r>
              <a:rPr lang="en-US" u="sng" dirty="0" smtClean="0"/>
              <a:t>start</a:t>
            </a:r>
            <a:r>
              <a:rPr lang="en-US" dirty="0" smtClean="0"/>
              <a:t> with; it is whom you </a:t>
            </a:r>
            <a:r>
              <a:rPr lang="en-US" u="sng" dirty="0" smtClean="0"/>
              <a:t>end</a:t>
            </a:r>
            <a:r>
              <a:rPr lang="en-US" dirty="0" smtClean="0"/>
              <a:t> up with.</a:t>
            </a:r>
          </a:p>
        </p:txBody>
      </p:sp>
    </p:spTree>
    <p:extLst>
      <p:ext uri="{BB962C8B-B14F-4D97-AF65-F5344CB8AC3E}">
        <p14:creationId xmlns:p14="http://schemas.microsoft.com/office/powerpoint/2010/main" val="42201653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88</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initiation.  Here, we just replace selection with retention.  Again, for selection bias to occur under</a:t>
            </a:r>
            <a:r>
              <a:rPr lang="en-US" baseline="0" dirty="0" smtClean="0"/>
              <a:t> the null (when there is truly no association between exposure and disease), </a:t>
            </a:r>
            <a:r>
              <a:rPr lang="en-US" dirty="0" smtClean="0"/>
              <a:t>retention must be related</a:t>
            </a:r>
            <a:r>
              <a:rPr lang="en-US" baseline="0" dirty="0" smtClean="0"/>
              <a:t> to (i.e., </a:t>
            </a:r>
            <a:r>
              <a:rPr lang="en-US" dirty="0" smtClean="0"/>
              <a:t> influenced by) or associated with (via</a:t>
            </a:r>
            <a:r>
              <a:rPr lang="en-US" baseline="0" dirty="0" smtClean="0"/>
              <a:t> another factor</a:t>
            </a:r>
            <a:r>
              <a:rPr lang="en-US" dirty="0" smtClean="0"/>
              <a:t>) both exposure and disease.   One of these four structures</a:t>
            </a:r>
            <a:r>
              <a:rPr lang="en-US" baseline="0" dirty="0" smtClean="0"/>
              <a:t> must be present for selection bias to occur.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the basis to the popular (if not vague) adage: </a:t>
            </a:r>
            <a:r>
              <a:rPr lang="en-US" sz="1200" dirty="0" smtClean="0"/>
              <a:t>“selection bias will occur when losses are related to exposure and outcome”.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 noted earlier, one more condition that must be present (which is explained in the Additional Material Slides),</a:t>
            </a:r>
            <a:r>
              <a:rPr lang="en-US" sz="1200" baseline="0" dirty="0" smtClean="0"/>
              <a:t> is that there must be multiplicative interaction between exposure and outcome on the selection probability of retention.  </a:t>
            </a:r>
            <a:endParaRPr lang="en-US" sz="1200" dirty="0" smtClean="0"/>
          </a:p>
          <a:p>
            <a:endParaRPr lang="en-US" dirty="0" smtClean="0"/>
          </a:p>
          <a:p>
            <a:endParaRPr lang="en-US" dirty="0" smtClean="0"/>
          </a:p>
        </p:txBody>
      </p:sp>
    </p:spTree>
    <p:extLst>
      <p:ext uri="{BB962C8B-B14F-4D97-AF65-F5344CB8AC3E}">
        <p14:creationId xmlns:p14="http://schemas.microsoft.com/office/powerpoint/2010/main" val="20514327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89</a:t>
            </a:fld>
            <a:endParaRPr lang="en-US" dirty="0"/>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As an example, consider a cohort study looking at progression to cirrhosis (which is dysfunction of</a:t>
            </a:r>
            <a:r>
              <a:rPr lang="en-US" baseline="0" dirty="0" smtClean="0"/>
              <a:t> the liver)</a:t>
            </a:r>
            <a:r>
              <a:rPr lang="en-US" dirty="0" smtClean="0"/>
              <a:t> among hepatitis C virus (HCV)-infected</a:t>
            </a:r>
            <a:r>
              <a:rPr lang="en-US" baseline="0" dirty="0" smtClean="0"/>
              <a:t> individuals.  The study compares</a:t>
            </a:r>
            <a:r>
              <a:rPr lang="en-US" dirty="0" smtClean="0"/>
              <a:t> two major risk groups for HCV acquisition: those</a:t>
            </a:r>
            <a:r>
              <a:rPr lang="en-US" baseline="0" dirty="0" smtClean="0"/>
              <a:t> who acquired HCV via i</a:t>
            </a:r>
            <a:r>
              <a:rPr lang="en-US" dirty="0" smtClean="0"/>
              <a:t>njection drug use (IDU) versus</a:t>
            </a:r>
            <a:r>
              <a:rPr lang="en-US" baseline="0" dirty="0" smtClean="0"/>
              <a:t> those who acquired HCV via blood </a:t>
            </a:r>
            <a:r>
              <a:rPr lang="en-US" dirty="0" smtClean="0"/>
              <a:t>transfusion.  Hence, exposure route is the main exposure under</a:t>
            </a:r>
            <a:r>
              <a:rPr lang="en-US" baseline="0" dirty="0" smtClean="0"/>
              <a:t> study</a:t>
            </a:r>
            <a:r>
              <a:rPr lang="en-US" dirty="0" smtClean="0"/>
              <a:t>.  This research</a:t>
            </a:r>
            <a:r>
              <a:rPr lang="en-US" baseline="0" dirty="0" smtClean="0"/>
              <a:t> question is relevant </a:t>
            </a:r>
            <a:r>
              <a:rPr lang="en-US" dirty="0" smtClean="0"/>
              <a:t>because there has been interest in whether the way you acquired HCV influences your initial inoculum of virus (and host immune response) and ultimately your liver disease course.  </a:t>
            </a:r>
          </a:p>
          <a:p>
            <a:endParaRPr lang="en-US" dirty="0" smtClean="0"/>
          </a:p>
          <a:p>
            <a:r>
              <a:rPr lang="en-US" dirty="0" smtClean="0"/>
              <a:t>In a study like this, all the ingredients are present for selection bias;</a:t>
            </a:r>
            <a:r>
              <a:rPr lang="en-US" baseline="0" dirty="0" smtClean="0"/>
              <a:t> it is </a:t>
            </a:r>
            <a:r>
              <a:rPr lang="en-US" dirty="0" smtClean="0"/>
              <a:t>the perfect storm.</a:t>
            </a:r>
          </a:p>
          <a:p>
            <a:endParaRPr lang="en-US" dirty="0" smtClean="0"/>
          </a:p>
          <a:p>
            <a:r>
              <a:rPr lang="en-US" dirty="0" smtClean="0"/>
              <a:t>This is because it is easy to see that the outcome under</a:t>
            </a:r>
            <a:r>
              <a:rPr lang="en-US" baseline="0" dirty="0" smtClean="0"/>
              <a:t> study may directly influence retention.  </a:t>
            </a:r>
            <a:r>
              <a:rPr lang="en-US" dirty="0" smtClean="0"/>
              <a:t>Specifically, getting sick from not yet officially diagnosed cirrhosis (not yet diagnosed by the health care system) is a reason for becoming lost to follow-up; you just don’t feel well enough to come back for study visits.  Therefore, you can see how it is likely that persons who are lost to follow up have a different cirrhosis incidence than those that remain;</a:t>
            </a:r>
            <a:r>
              <a:rPr lang="en-US" baseline="0" dirty="0" smtClean="0"/>
              <a:t> those who remain will have a lower incidence than those who drop-out. </a:t>
            </a:r>
            <a:r>
              <a:rPr lang="en-US" dirty="0" smtClean="0"/>
              <a:t> This is a mechanism of how informative censoring occurs.  It may also be the case that other factors that contribute to cirrhosis (such as alcohol</a:t>
            </a:r>
            <a:r>
              <a:rPr lang="en-US" baseline="0" dirty="0" smtClean="0"/>
              <a:t> use) and drop out may be in play here to link outcome to drop-out.</a:t>
            </a:r>
            <a:endParaRPr lang="en-US" dirty="0" smtClean="0"/>
          </a:p>
          <a:p>
            <a:r>
              <a:rPr lang="en-US" dirty="0" smtClean="0"/>
              <a:t>  </a:t>
            </a:r>
          </a:p>
          <a:p>
            <a:r>
              <a:rPr lang="en-US" dirty="0" smtClean="0"/>
              <a:t>Assume also — and this is not a great stretch — that injection drug users are more likely to become lost to follow up compared to transfusion recipients  because of less social support and more chaotic lives.  Therefore, this means that the frequency of losses differs across the exposure groups (IDU vs transfusion recipients), and it is more common in the IDU group.</a:t>
            </a:r>
          </a:p>
          <a:p>
            <a:pPr lvl="1">
              <a:lnSpc>
                <a:spcPct val="110000"/>
              </a:lnSpc>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 result of all of this is selection bias.</a:t>
            </a:r>
            <a:r>
              <a:rPr lang="en-US" baseline="0" dirty="0" smtClean="0"/>
              <a:t>  The</a:t>
            </a:r>
            <a:r>
              <a:rPr lang="en-US" dirty="0" smtClean="0"/>
              <a:t> </a:t>
            </a:r>
            <a:r>
              <a:rPr lang="en-US" sz="2000" dirty="0" smtClean="0"/>
              <a:t>IDU group becomes more depleted of sickest subjects than the transfusion group.  Those who remain</a:t>
            </a:r>
            <a:r>
              <a:rPr lang="en-US" sz="2000" baseline="0" dirty="0" smtClean="0"/>
              <a:t> in the IDU group are less sick than those who remain in the transfusion group.  This results in more underestimation of incidence of cirrhosis in IDU group than compared with the transfusion group.  The IDU group looks like it has a more favorable outcome.</a:t>
            </a:r>
            <a:endParaRPr lang="en-US" sz="2000" dirty="0" smtClean="0"/>
          </a:p>
        </p:txBody>
      </p:sp>
    </p:spTree>
    <p:extLst>
      <p:ext uri="{BB962C8B-B14F-4D97-AF65-F5344CB8AC3E}">
        <p14:creationId xmlns:p14="http://schemas.microsoft.com/office/powerpoint/2010/main" val="201149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9</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Stated another way, the theme for the rest of the course is that anyone can derive a numeric answer in a research study (i.e.,</a:t>
            </a:r>
            <a:r>
              <a:rPr lang="en-US" baseline="0" dirty="0" smtClean="0"/>
              <a:t> push the buttons in Stata)</a:t>
            </a:r>
            <a:r>
              <a:rPr lang="en-US" dirty="0" smtClean="0"/>
              <a:t>.  </a:t>
            </a:r>
          </a:p>
          <a:p>
            <a:endParaRPr lang="en-US" dirty="0" smtClean="0"/>
          </a:p>
          <a:p>
            <a:r>
              <a:rPr lang="en-US" dirty="0" smtClean="0"/>
              <a:t>The challenge is to tell if the number is correct.  This is the highest</a:t>
            </a:r>
            <a:r>
              <a:rPr lang="en-US" baseline="0" dirty="0" smtClean="0"/>
              <a:t> art form in our field.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a:t>
            </a:r>
            <a:r>
              <a:rPr lang="en-US" sz="1200" baseline="0" dirty="0" smtClean="0"/>
              <a:t> turns out that getting the right answer in clinical/epidemiologic research is difficult, and, as a consequence, many research results are wrong.   This is important.  Because if you are a knowledge generator, you obviously want to learn how to decrease frequency of being wrong.  If you are a consumer of the research, either as a clinical practitioner (or even as a patient), you will need to be able to make some judgement on your own regarding right vs wrong.  This is, again, why learning epidemiology and biostatistics is relevant for everyone.  </a:t>
            </a:r>
            <a:endParaRPr lang="en-US" sz="1200" dirty="0" smtClean="0"/>
          </a:p>
          <a:p>
            <a:endParaRPr lang="en-US" dirty="0" smtClean="0"/>
          </a:p>
        </p:txBody>
      </p:sp>
    </p:spTree>
    <p:extLst>
      <p:ext uri="{BB962C8B-B14F-4D97-AF65-F5344CB8AC3E}">
        <p14:creationId xmlns:p14="http://schemas.microsoft.com/office/powerpoint/2010/main" val="42334351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90</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smtClean="0"/>
              <a:t>This is what a Kaplan-Meier curve would look like for the study.  Or, more specifically 1-KM.  The dark curve is what we would see if there was no informative censoring going on AND  assuming there was no difference between IDU and transfusion recipients in the incidence of cirrhosis (i.e., “under then null”).  In other words, assume that there is no effect</a:t>
            </a:r>
            <a:r>
              <a:rPr lang="en-US" baseline="0" dirty="0" smtClean="0"/>
              <a:t> of the route of HCV acquisition on the occurrence of cirrhosis and also no drop-out.  T</a:t>
            </a:r>
            <a:r>
              <a:rPr lang="en-US" dirty="0" smtClean="0"/>
              <a:t>here would be superimposable curves.  </a:t>
            </a:r>
          </a:p>
          <a:p>
            <a:endParaRPr lang="en-US" dirty="0" smtClean="0"/>
          </a:p>
          <a:p>
            <a:r>
              <a:rPr lang="en-US" dirty="0" smtClean="0"/>
              <a:t>However, now enter reality:  there is loss to follow-up</a:t>
            </a:r>
            <a:r>
              <a:rPr lang="en-US" baseline="0" dirty="0" smtClean="0"/>
              <a:t> and it is informative</a:t>
            </a:r>
            <a:r>
              <a:rPr lang="en-US" dirty="0" smtClean="0"/>
              <a:t>.  The effect of this informative censoring is to deplete</a:t>
            </a:r>
            <a:r>
              <a:rPr lang="en-US" baseline="0" dirty="0" smtClean="0"/>
              <a:t> the group of those with the highest incidence of cirrhosis, such that those who remain have a lower rate of cirrhosis than those who drop-out.  </a:t>
            </a:r>
            <a:r>
              <a:rPr lang="en-US" dirty="0" smtClean="0"/>
              <a:t>Here (the second curve</a:t>
            </a:r>
            <a:r>
              <a:rPr lang="en-US" baseline="0" dirty="0" smtClean="0"/>
              <a:t> from the top) </a:t>
            </a:r>
            <a:r>
              <a:rPr lang="en-US" dirty="0" smtClean="0"/>
              <a:t>is the effect of drop</a:t>
            </a:r>
            <a:r>
              <a:rPr lang="en-US" baseline="0" dirty="0" smtClean="0"/>
              <a:t> out</a:t>
            </a:r>
            <a:r>
              <a:rPr lang="en-US" dirty="0" smtClean="0"/>
              <a:t> in the transfusion recipients.  Now, remember, we said that the drop</a:t>
            </a:r>
            <a:r>
              <a:rPr lang="en-US" baseline="0" dirty="0" smtClean="0"/>
              <a:t> out </a:t>
            </a:r>
            <a:r>
              <a:rPr lang="en-US" dirty="0" smtClean="0"/>
              <a:t>was even more common in the IDU group and that is depicted here</a:t>
            </a:r>
            <a:r>
              <a:rPr lang="en-US" baseline="0" dirty="0" smtClean="0"/>
              <a:t> in the third curve from the top.  The sickest patients are being differentially depleted in the IDU group.</a:t>
            </a:r>
            <a:endParaRPr lang="en-US" dirty="0" smtClean="0"/>
          </a:p>
          <a:p>
            <a:endParaRPr lang="en-US" dirty="0" smtClean="0"/>
          </a:p>
          <a:p>
            <a:r>
              <a:rPr lang="en-US" dirty="0" smtClean="0"/>
              <a:t>The end result is the appearance that the IDU group appears to have lower</a:t>
            </a:r>
            <a:r>
              <a:rPr lang="en-US" baseline="0" dirty="0" smtClean="0"/>
              <a:t> incidence of </a:t>
            </a:r>
            <a:r>
              <a:rPr lang="en-US" dirty="0" smtClean="0"/>
              <a:t>cirrhosis than the transfusion group — all because of selection bias.  In this scenario, we assumed that in truth</a:t>
            </a:r>
            <a:r>
              <a:rPr lang="en-US" baseline="0" dirty="0" smtClean="0"/>
              <a:t> that was no effect of exposure.   Hence, entire apparent difference we see between IDU and transfusion groups is because of selection bias.  </a:t>
            </a:r>
          </a:p>
          <a:p>
            <a:endParaRPr lang="en-US" baseline="0" dirty="0" smtClean="0"/>
          </a:p>
          <a:p>
            <a:r>
              <a:rPr lang="en-US" dirty="0" smtClean="0"/>
              <a:t>See Greenland AJE 106:184, 1977 for further examples.</a:t>
            </a:r>
          </a:p>
        </p:txBody>
      </p:sp>
    </p:spTree>
    <p:extLst>
      <p:ext uri="{BB962C8B-B14F-4D97-AF65-F5344CB8AC3E}">
        <p14:creationId xmlns:p14="http://schemas.microsoft.com/office/powerpoint/2010/main" val="2980937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91</a:t>
            </a:fld>
            <a:endParaRPr lang="en-US" dirty="0"/>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smtClean="0"/>
              <a:t>Here is the effect of selection bias schematically.  Because of selective drop out of the IDU group with cirrhosis, this upper</a:t>
            </a:r>
            <a:r>
              <a:rPr lang="en-US" baseline="0" dirty="0" smtClean="0"/>
              <a:t> left hand </a:t>
            </a:r>
            <a:r>
              <a:rPr lang="en-US" dirty="0" smtClean="0"/>
              <a:t>cell is underrepresented in the study sample.  The end result is spurious underestimation of cirrhosis incidence in the IDU group relative to the transfusion recipients group. </a:t>
            </a:r>
          </a:p>
          <a:p>
            <a:endParaRPr lang="en-US" dirty="0" smtClean="0"/>
          </a:p>
          <a:p>
            <a:r>
              <a:rPr lang="en-US" dirty="0" smtClean="0"/>
              <a:t>The figure in the lower left</a:t>
            </a:r>
            <a:r>
              <a:rPr lang="en-US" baseline="0" dirty="0" smtClean="0"/>
              <a:t> hand corner depicts how both exposure and disease are affecting retention; it is a rudimentary DAG. </a:t>
            </a:r>
            <a:endParaRPr lang="en-US" dirty="0" smtClean="0"/>
          </a:p>
          <a:p>
            <a:endParaRPr lang="en-US" dirty="0" smtClean="0"/>
          </a:p>
        </p:txBody>
      </p:sp>
    </p:spTree>
    <p:extLst>
      <p:ext uri="{BB962C8B-B14F-4D97-AF65-F5344CB8AC3E}">
        <p14:creationId xmlns:p14="http://schemas.microsoft.com/office/powerpoint/2010/main" val="9258912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we just said about losses to follow-up (drop-out) as</a:t>
            </a:r>
            <a:r>
              <a:rPr lang="en-US" baseline="0" dirty="0" smtClean="0"/>
              <a:t> a mechanism for altered probabilities of retention also apply to competing events.  The rationale is that losses to follow-up and competing events are the two ways that people fall out of observation.  When drop-out or competing events are influenced by both exposure and disease, selection bias will ensue.</a:t>
            </a:r>
          </a:p>
          <a:p>
            <a:endParaRPr lang="en-US" baseline="0" dirty="0" smtClean="0"/>
          </a:p>
          <a:p>
            <a:r>
              <a:rPr lang="en-US" baseline="0" dirty="0" smtClean="0"/>
              <a:t>Here is the generic schematic.  During follow-up, some pathophysiologic state is the “other factor” we defined earlier.  This state is associated with our disease of interest and also the competing event.  Having the competing event then affects whether a participant will continue to come back to study visits.  For example, dead persons can no longer be studied. </a:t>
            </a:r>
          </a:p>
          <a:p>
            <a:endParaRPr lang="en-US" baseline="0" dirty="0" smtClean="0"/>
          </a:p>
          <a:p>
            <a:r>
              <a:rPr lang="en-US" baseline="0" dirty="0" smtClean="0"/>
              <a:t>An example of this is the association between smoking and dementia, in which in older populations who are prone to the development of competing events (e.g., cardiovascular heart disease and cancer-related deaths), the data shows show that smoking (vs no smoking) is associated with a decreased incidence of dementia.  This is not seen in younger populations, and hence the finding in the older populations is felt to be because of selection bias.  This is explained in Hernan et al.  Epidemiology 2008.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92</a:t>
            </a:fld>
            <a:endParaRPr lang="en-US" dirty="0"/>
          </a:p>
        </p:txBody>
      </p:sp>
    </p:spTree>
    <p:extLst>
      <p:ext uri="{BB962C8B-B14F-4D97-AF65-F5344CB8AC3E}">
        <p14:creationId xmlns:p14="http://schemas.microsoft.com/office/powerpoint/2010/main" val="30416235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93</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Finally,</a:t>
            </a:r>
            <a:r>
              <a:rPr lang="en-US" baseline="0" dirty="0" smtClean="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smtClean="0"/>
          </a:p>
          <a:p>
            <a:pPr marL="114300" lvl="1"/>
            <a:r>
              <a:rPr lang="en-US" baseline="0" dirty="0" smtClean="0"/>
              <a:t>Instead of problems at the front end, where randomized trials can be threatened by selection bias is during follow-up (i.e., the back end).  These are the same issues that occur during follow-up in cohorts studies, namely drop out and competing events.   This is another reason we equate experimental studies with cohorts, except that the investigator allocates the exposure.   The Additional Slides have examples. </a:t>
            </a:r>
            <a:endParaRPr lang="en-US" dirty="0" smtClean="0"/>
          </a:p>
        </p:txBody>
      </p:sp>
    </p:spTree>
    <p:extLst>
      <p:ext uri="{BB962C8B-B14F-4D97-AF65-F5344CB8AC3E}">
        <p14:creationId xmlns:p14="http://schemas.microsoft.com/office/powerpoint/2010/main" val="22930562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94</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In summary, we recall that the definition of selection bias is when the study sample (the people</a:t>
            </a:r>
            <a:r>
              <a:rPr lang="en-US" sz="1400" baseline="0" dirty="0" smtClean="0"/>
              <a:t> or the person-time)</a:t>
            </a:r>
            <a:r>
              <a:rPr lang="en-US" sz="1400" dirty="0" smtClean="0"/>
              <a:t> does</a:t>
            </a:r>
            <a:r>
              <a:rPr lang="en-US" sz="1400" baseline="0" dirty="0" smtClean="0"/>
              <a:t> not represent (i.e., accurately reflect) the target population.  In a descriptive study, this is the bias caused when persons in the source population have different probabilities for being selected in the first place or being retained.  In an analytic study, this is the bias caused when persons in the source population have different probabilities of being selected in the study or being retained and these probabilities are influenced by directly (or are associated with) both exposure and outcome under study.  In the Additional Slides section, we show how one more criterion is also needed, which is that exposure and outcome must demonstrate multiplicative interaction on the probability of selection.</a:t>
            </a:r>
          </a:p>
          <a:p>
            <a:endParaRPr lang="en-US" sz="1400" baseline="0" dirty="0" smtClean="0"/>
          </a:p>
          <a:p>
            <a:r>
              <a:rPr lang="en-US" sz="1400" baseline="0" dirty="0" smtClean="0"/>
              <a:t>We also showed the requirements for selection bias diagrammatically.  We showed this both with “box and arrow” diagrams and with figures that emphasized how exposure and outcome must be directly related to (or associated with) either selection or retention in order for selection bias to occur under the null.   We also gave checklists regarding the practical mechanisms, by study design, that result in selection bias.</a:t>
            </a:r>
          </a:p>
          <a:p>
            <a:endParaRPr lang="en-US" sz="1400" baseline="0" dirty="0" smtClean="0"/>
          </a:p>
          <a:p>
            <a:r>
              <a:rPr lang="en-US" sz="1400" baseline="0" dirty="0" smtClean="0"/>
              <a:t>These two frameworks should hopefully help you guide your thinking about the presence of selection bias in any study, either your own or others.  These frameworks are unfortunately not well appreciated by many/most researchers which has led to a lot of ad hoc thinking about selection bias.  The paucity of pages in epidemiology textbooks regarding selection bias is indicative of how underdeveloped this topic is in the education process.  The S+N text, for example, has only a few pages on it.   As we will go to say in the next several weeks, selection bias is among the most occult and poorly understood among the biases.  It requires more, rather than less, attention and instruction.  </a:t>
            </a:r>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summary of the conditions needed for, direct evidence of, and manifestations of selection bias.</a:t>
            </a:r>
          </a:p>
          <a:p>
            <a:endParaRPr lang="en-US" baseline="0" dirty="0" smtClean="0"/>
          </a:p>
          <a:p>
            <a:r>
              <a:rPr lang="en-US" baseline="0" dirty="0" smtClean="0"/>
              <a:t>Regarding the conditions that could give rise to selection bias, at study outset (what we have called the “front end”), any time your study sample is anything other than a random sample of the general population, you need to begin to worry about selection bias.  In other words, if you do not have a random sample, what are the selection forces that influenced who was chosen to participate.  Even with a random sample of the general population, you need to be concerned, especially in cross-sectional studies, with reasons why people may have left the underlying cohort.  On the back end, any time the original study sample loses participants via drop out or competing events, there needs to be a concern about selection bias.  </a:t>
            </a:r>
          </a:p>
          <a:p>
            <a:endParaRPr lang="en-US" baseline="0" dirty="0" smtClean="0"/>
          </a:p>
          <a:p>
            <a:r>
              <a:rPr lang="en-US" baseline="0" dirty="0" smtClean="0"/>
              <a:t>We believe that selection bias is the least obvious amongst the biases.  This is primarily because we typically do not have any direct data we can evaluate.  This is especially the case for selection bias on the front end.  On the back end, at least the presence of drop out and competing events triggers a concern about selection bias.  On the front end, the investigator truly needs to think hard about the possible selection forces.  The best we can do in these situations is to think hard about what may influence selection and remember the rules regarding what is needed for selection bias.  These rules differ according to whether there is truly no association between exposure and outcome (“under the null”) or whether there is (“off the null”).  Remember, when under the null, the presence of selection bias can create a specious numerical association between exposure and outcome.   Under the non-null, the presence of selection bias can cause a distortion between exposure and outcome.</a:t>
            </a:r>
          </a:p>
          <a:p>
            <a:endParaRPr lang="en-US" baseline="0" dirty="0" smtClean="0"/>
          </a:p>
          <a:p>
            <a:r>
              <a:rPr lang="en-US" baseline="0" dirty="0" smtClean="0"/>
              <a:t>Fortunately, there has been a surge of methodologic development around selection bias in the 15 years and the underlying theory of selection bias has now been worked out, which we are explaining today.  This theory will become even more apparent when we explain directed acyclic graphs.  Interestingly, a better understanding of selection bias has now allowed for selection bias to be recognized as the cause of many long standing “paradoxical” findings/associations in the clinical and epidemiologic literature.  These include the obesity paradox (Banack and Kaufman  Epidemiology 2013)  and the low birthweight paradox (Whitcomb et al.  Pediatric and Perinatal Epidemiology  2009).</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95</a:t>
            </a:fld>
            <a:endParaRPr lang="en-US" dirty="0"/>
          </a:p>
        </p:txBody>
      </p:sp>
    </p:spTree>
    <p:extLst>
      <p:ext uri="{BB962C8B-B14F-4D97-AF65-F5344CB8AC3E}">
        <p14:creationId xmlns:p14="http://schemas.microsoft.com/office/powerpoint/2010/main" val="30707161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96</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And, finally, a summary about how to manage selection bias. </a:t>
            </a:r>
          </a:p>
          <a:p>
            <a:endParaRPr lang="en-US" sz="1400" dirty="0" smtClean="0"/>
          </a:p>
          <a:p>
            <a:r>
              <a:rPr lang="en-US" sz="1400" dirty="0" smtClean="0"/>
              <a:t>The</a:t>
            </a:r>
            <a:r>
              <a:rPr lang="en-US" sz="1400" baseline="0" dirty="0" smtClean="0"/>
              <a:t> first message is that p</a:t>
            </a:r>
            <a:r>
              <a:rPr lang="en-US" sz="1400" dirty="0" smtClean="0"/>
              <a:t>revention and avoidance, through prope</a:t>
            </a:r>
            <a:r>
              <a:rPr lang="en-US" sz="1400" baseline="0" dirty="0" smtClean="0"/>
              <a:t>r decisions in the design stage by you, the investigator,</a:t>
            </a:r>
            <a:r>
              <a:rPr lang="en-US" sz="1400" dirty="0" smtClean="0"/>
              <a:t> are critical.  Although there are sometimes fixes (or cures) in the analysis phase, they depend upon having some detailed measurements.  If you</a:t>
            </a:r>
            <a:r>
              <a:rPr lang="en-US" sz="1400" baseline="0" dirty="0" smtClean="0"/>
              <a:t> have not made these measurements, then there is no fix.  </a:t>
            </a:r>
            <a:r>
              <a:rPr lang="en-US" sz="1400" dirty="0" smtClean="0"/>
              <a:t>We will discuss these more</a:t>
            </a:r>
            <a:r>
              <a:rPr lang="en-US" sz="1400" baseline="0" dirty="0" smtClean="0"/>
              <a:t> later in the course.  </a:t>
            </a:r>
          </a:p>
          <a:p>
            <a:endParaRPr lang="en-US" sz="1400" baseline="0" dirty="0" smtClean="0"/>
          </a:p>
          <a:p>
            <a:r>
              <a:rPr lang="en-US" sz="1400" dirty="0" smtClean="0"/>
              <a:t>Importantly, don’t think a statistician is going to get you out of a mess created by poor design choices.  Prevention and avoidance of selection bias are key.  In this regard, there are three main</a:t>
            </a:r>
            <a:r>
              <a:rPr lang="en-US" sz="1400" baseline="0" dirty="0" smtClean="0"/>
              <a:t> general messages: strive for representative study populations (in all study designs by avoiding convenience samples); high participation %’s (in all study designs by thorough explanation and incentives to participate), and low rates of loss to follow-up (in longitudinal studies by keeping participants engaged).</a:t>
            </a:r>
            <a:endParaRPr lang="en-US" sz="1400" dirty="0" smtClean="0"/>
          </a:p>
          <a:p>
            <a:endParaRPr lang="en-US" sz="1400" dirty="0" smtClean="0"/>
          </a:p>
          <a:p>
            <a:r>
              <a:rPr lang="en-US" sz="1400" baseline="0" dirty="0" smtClean="0"/>
              <a:t>And,  a few special tips </a:t>
            </a:r>
            <a:r>
              <a:rPr lang="en-US" sz="1400" dirty="0" smtClean="0"/>
              <a:t>by study design. </a:t>
            </a:r>
          </a:p>
          <a:p>
            <a:endParaRPr lang="en-US" sz="1400" dirty="0" smtClean="0"/>
          </a:p>
          <a:p>
            <a:r>
              <a:rPr lang="en-US" sz="1400" dirty="0" smtClean="0"/>
              <a:t>In cross-sectional studies, remember</a:t>
            </a:r>
            <a:r>
              <a:rPr lang="en-US" sz="1400" baseline="0" dirty="0" smtClean="0"/>
              <a:t> that the presence of both exposure and outcome at outset is a recipe for selection bias.   Also, remember that you are also looking at determinants of outcome survival when you look at associations between exposure and outcome.</a:t>
            </a:r>
          </a:p>
          <a:p>
            <a:endParaRPr lang="en-US" sz="1400" baseline="0" dirty="0" smtClean="0"/>
          </a:p>
          <a:p>
            <a:r>
              <a:rPr lang="en-US" sz="1400" dirty="0" smtClean="0"/>
              <a:t>For case-control studies, it is critical to follow the study base principle when selecting controls.  </a:t>
            </a:r>
          </a:p>
          <a:p>
            <a:endParaRPr lang="en-US" sz="1400" dirty="0" smtClean="0"/>
          </a:p>
          <a:p>
            <a:r>
              <a:rPr lang="en-US" sz="1400" dirty="0" smtClean="0"/>
              <a:t>In longitudinal studies, be mindful of occult selection forces at cohort outset that are related to both exposure and outcome.  There</a:t>
            </a:r>
            <a:r>
              <a:rPr lang="en-US" sz="1400" baseline="0" dirty="0" smtClean="0"/>
              <a:t> is a lot of misperception in the scientific community that non-representative samples for cohort studies will only influence descriptive objectives but not analytic objectives.  We have shown today how this is not true (see also Munafo et al.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2017).  </a:t>
            </a:r>
            <a:r>
              <a:rPr lang="en-US" sz="1400" dirty="0" smtClean="0"/>
              <a:t>Of course, this applies only to cohort studies and not to randomized trials</a:t>
            </a:r>
            <a:r>
              <a:rPr lang="en-US" sz="1400" baseline="0" dirty="0" smtClean="0"/>
              <a:t> (</a:t>
            </a:r>
            <a:r>
              <a:rPr lang="en-US" sz="1400" dirty="0" smtClean="0"/>
              <a:t>RCTs) where randomization essentially guarantees no selection bias at the outset.  In both observational studies and RCTs, the critical advice is to prevent losses to follow-up.  When the study is over you can also consider performing worst case scenario sensitivity analyses regarding persons who were lost and if your finding is robust to even to the most extreme cases, then your qualitative inference is on pretty safe ground.  Consider also approaches where you track down the lost or a sample of them.  To prepare for this, make sure to learn as much about your participants when they enter the cohort and keep this information updated.   Finally, be aware of and measure competing events.  They</a:t>
            </a:r>
            <a:r>
              <a:rPr lang="en-US" sz="1400" baseline="0" dirty="0" smtClean="0"/>
              <a:t> cannot be prevented (they are part of nature), </a:t>
            </a:r>
            <a:r>
              <a:rPr lang="en-US" sz="1400" dirty="0" smtClean="0"/>
              <a:t>but you do need to account for them in your analysis.  And, if you can understand the common causes of the competing event</a:t>
            </a:r>
            <a:r>
              <a:rPr lang="en-US" sz="1400" baseline="0" dirty="0" smtClean="0"/>
              <a:t> and your outcome of interest, you can actually begin to do a few things in your analysis that would allow you to conduct the analysis with an eye towards obtaining unbiased inferences.   This is an example of some of the remedies that can be done in the analysis stage for selection.  We will learn about this in the weeks to come as we begin to discuss directed acyclic graphs.</a:t>
            </a:r>
            <a:endParaRPr lang="en-US" sz="1400" dirty="0" smtClean="0"/>
          </a:p>
          <a:p>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98</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884238" y="695325"/>
            <a:ext cx="5219700" cy="3481388"/>
          </a:xfrm>
          <a:ln/>
        </p:spPr>
      </p:sp>
      <p:sp>
        <p:nvSpPr>
          <p:cNvPr id="20483" name="Rectangle 3"/>
          <p:cNvSpPr>
            <a:spLocks noGrp="1" noChangeArrowheads="1"/>
          </p:cNvSpPr>
          <p:nvPr>
            <p:ph type="body" idx="1"/>
          </p:nvPr>
        </p:nvSpPr>
        <p:spPr/>
        <p:txBody>
          <a:bodyPr/>
          <a:lstStyle/>
          <a:p>
            <a:r>
              <a:rPr lang="en-US" dirty="0" smtClean="0"/>
              <a:t>Today’s </a:t>
            </a:r>
            <a:r>
              <a:rPr lang="en-US" baseline="0" dirty="0" smtClean="0"/>
              <a:t>topic of bias, </a:t>
            </a:r>
            <a:r>
              <a:rPr lang="en-US" baseline="0" dirty="0" smtClean="0"/>
              <a:t>specifically </a:t>
            </a:r>
            <a:r>
              <a:rPr lang="en-US" baseline="0" dirty="0" smtClean="0"/>
              <a:t>selection bias, is relevant to each of the first 5 questions of our Big 6.  We gave several examples of how selection bias influences descriptive questions (e.g., mortality after initiation of antiretroviral therapy).  Selection bias also plays a big role in our efforts to get the right answers in causation-oriented research (i.e., causal inference).  Given that the results of causal inference are part and parcel </a:t>
            </a:r>
            <a:r>
              <a:rPr lang="en-US" baseline="0" dirty="0" smtClean="0"/>
              <a:t>of questions </a:t>
            </a:r>
            <a:r>
              <a:rPr lang="en-US" baseline="0" dirty="0" smtClean="0"/>
              <a:t>related to attribution, mediation, and interaction, we can see how selection bias influences attribution, mediation, and interaction.  </a:t>
            </a:r>
          </a:p>
          <a:p>
            <a:endParaRPr lang="en-US" baseline="0" dirty="0" smtClean="0"/>
          </a:p>
          <a:p>
            <a:r>
              <a:rPr lang="en-US" baseline="0" dirty="0" smtClean="0"/>
              <a:t>It is really just prediction where we would say that selection bias is not germane</a:t>
            </a:r>
            <a:r>
              <a:rPr lang="en-US" baseline="0" dirty="0" smtClean="0"/>
              <a:t>.  This is not to say that the nature of the populations selected to study questions of prediction are not important.  The issues, however, are described with different names other than selection bias.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CA08F81-CC37-46CB-BC60-B6B30DE82158}" type="slidenum">
              <a:rPr lang="en-US"/>
              <a:pPr/>
              <a:t>99</a:t>
            </a:fld>
            <a:endParaRPr lang="en-US" dirty="0"/>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smtClean="0"/>
              <a:t>This is a slightly</a:t>
            </a:r>
            <a:r>
              <a:rPr lang="en-US" baseline="0" dirty="0" smtClean="0"/>
              <a:t> more elaborate schematic of the populations used in research.  Sometimes our study sample comes directly from the target population as shown in the earlier slides.  The NHANES study is an example of this, being directly sampled from the U.S. general population (which is a common target population).   Other times, we are sampling from accessible populations.  The Physicians Health Study or Nurses Health Study are examples of this.  Or, even a study of teachers (e.g., the California Teachers study) </a:t>
            </a:r>
            <a:r>
              <a:rPr lang="en-US" baseline="0" dirty="0" smtClean="0"/>
              <a:t>— </a:t>
            </a:r>
            <a:r>
              <a:rPr lang="en-US" baseline="0" dirty="0" smtClean="0"/>
              <a:t>when we seek to make inferences of the general adult population </a:t>
            </a:r>
            <a:r>
              <a:rPr lang="en-US" baseline="0" dirty="0" smtClean="0"/>
              <a:t>— </a:t>
            </a:r>
            <a:r>
              <a:rPr lang="en-US" baseline="0" dirty="0" smtClean="0"/>
              <a:t>is an example of how we sometimes sample an accessible population, which itself is a </a:t>
            </a:r>
            <a:r>
              <a:rPr lang="en-US" baseline="0" dirty="0" smtClean="0"/>
              <a:t>(non-random) sample </a:t>
            </a:r>
            <a:r>
              <a:rPr lang="en-US" baseline="0" dirty="0" smtClean="0"/>
              <a:t>of a more general target population.   This more elaborate schematic is worth keeping in mind in that sometimes everything can be done correctly with regard to how one samples the accessible population to form the study sample but the choice of the accessible population is where the problems can reside that lead to bias.  The firefighter example in the Hernan 2004 Selection Bias paper (Optional Reading) gives a nice example of this.</a:t>
            </a:r>
          </a:p>
          <a:p>
            <a:endParaRPr lang="en-US" baseline="0" dirty="0" smtClean="0"/>
          </a:p>
          <a:p>
            <a:r>
              <a:rPr lang="en-US" baseline="0" dirty="0" smtClean="0"/>
              <a:t>There is considerable variability in what the three most rightward populations are called (and defined) by different investigators, textbooks, and normative bodies.  There is also a lack of clarity in terms of which of these three rightward populations is considered the gold standard in terms of the right answer.   When we speak of bias, this is always in reference to the truth in some population.   To be able to judge whether bias is present in a given study, it stands to reason that observers need to be clear what the gold standard population is.  Thus, careful researchers are very clear to define what they consider the population to which study results are intended to be true </a:t>
            </a:r>
            <a:r>
              <a:rPr lang="en-US" baseline="0" dirty="0" smtClean="0"/>
              <a:t>— </a:t>
            </a:r>
            <a:r>
              <a:rPr lang="en-US" baseline="0" dirty="0" smtClean="0"/>
              <a:t>what is most often called the target population.  This is explained well in Schwartz et al.  Toward a clarification of the taxonomy of ‘bias’ in epidemiology textbooks.   Epidemiology  26:216, 2015.  </a:t>
            </a:r>
            <a:endParaRPr lang="en-US" dirty="0" smtClean="0"/>
          </a:p>
        </p:txBody>
      </p:sp>
    </p:spTree>
    <p:extLst>
      <p:ext uri="{BB962C8B-B14F-4D97-AF65-F5344CB8AC3E}">
        <p14:creationId xmlns:p14="http://schemas.microsoft.com/office/powerpoint/2010/main" val="22405391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100</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The</a:t>
            </a:r>
            <a:r>
              <a:rPr lang="en-US" baseline="0" dirty="0" smtClean="0"/>
              <a:t> </a:t>
            </a:r>
            <a:r>
              <a:rPr lang="en-US" dirty="0" smtClean="0"/>
              <a:t>kind of classification scheme which we are promoting, with just four things to remember (selection bias, measurement bias, confounding, and chance), is much easier to remember than what some others have propagated.  For example, Sackett, the author of one your textbooks in our Clinical</a:t>
            </a:r>
            <a:r>
              <a:rPr lang="en-US" baseline="0" dirty="0" smtClean="0"/>
              <a:t> </a:t>
            </a:r>
            <a:r>
              <a:rPr lang="en-US" dirty="0" smtClean="0"/>
              <a:t>Epidemiology (EPI</a:t>
            </a:r>
            <a:r>
              <a:rPr lang="en-US" baseline="0" dirty="0" smtClean="0"/>
              <a:t> 204)</a:t>
            </a:r>
            <a:r>
              <a:rPr lang="en-US" dirty="0" smtClean="0"/>
              <a:t> course, has cataloged, in a famous paper in 1979, a lengthy list of biases, some of which have interesting names, such as “apprehension” bias or “obsequiousness” bias.   </a:t>
            </a:r>
            <a:r>
              <a:rPr lang="en-US" dirty="0" smtClean="0"/>
              <a:t>We </a:t>
            </a:r>
            <a:r>
              <a:rPr lang="en-US" dirty="0" smtClean="0"/>
              <a:t>find all of these impossible to remember, and,</a:t>
            </a:r>
            <a:r>
              <a:rPr lang="en-US" baseline="0" dirty="0" smtClean="0"/>
              <a:t> </a:t>
            </a:r>
            <a:r>
              <a:rPr lang="en-US" dirty="0" smtClean="0"/>
              <a:t>indeed,</a:t>
            </a:r>
            <a:r>
              <a:rPr lang="en-US" baseline="0" dirty="0" smtClean="0"/>
              <a:t> </a:t>
            </a:r>
            <a:r>
              <a:rPr lang="en-US" dirty="0" smtClean="0"/>
              <a:t>because they all fall under one of our 3 biases (selection, measurement, and confounding), </a:t>
            </a:r>
            <a:r>
              <a:rPr lang="en-US" dirty="0" smtClean="0"/>
              <a:t>we </a:t>
            </a:r>
            <a:r>
              <a:rPr lang="en-US" dirty="0" smtClean="0"/>
              <a:t>simply just remember these </a:t>
            </a:r>
            <a:r>
              <a:rPr lang="en-US" b="1" dirty="0" smtClean="0"/>
              <a:t>three</a:t>
            </a:r>
            <a:r>
              <a:rPr lang="en-US" dirty="0" smtClean="0"/>
              <a:t>.</a:t>
            </a:r>
            <a:r>
              <a:rPr lang="en-US" baseline="0" dirty="0" smtClean="0"/>
              <a:t>  </a:t>
            </a:r>
          </a:p>
          <a:p>
            <a:endParaRPr lang="en-US" baseline="0" dirty="0" smtClean="0"/>
          </a:p>
          <a:p>
            <a:r>
              <a:rPr lang="en-US" baseline="0" dirty="0" smtClean="0"/>
              <a:t>Naming different biases was very common in the past and continues to be popular, but it is increasingly recognized that a 3 category approach (selection, measurement, and confounding) is cleaner and more intuitive. </a:t>
            </a:r>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404372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168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109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165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7"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3"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77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63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388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1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854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9699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384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42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300041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0404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9.emf"/><Relationship Id="rId4" Type="http://schemas.openxmlformats.org/officeDocument/2006/relationships/oleObject" Target="../embeddings/oleObject12.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Microsoft_Word_97_-_2003_Document5.doc"/><Relationship Id="rId3" Type="http://schemas.openxmlformats.org/officeDocument/2006/relationships/notesSlide" Target="../notesSlides/notesSlide102.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Microsoft_Word_97_-_2003_Document4.doc"/><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Microsoft_Word_97_-_2003_Document6.doc"/><Relationship Id="rId4" Type="http://schemas.openxmlformats.org/officeDocument/2006/relationships/oleObject" Target="../embeddings/Microsoft_Word_97_-_2003_Document3.doc"/><Relationship Id="rId9" Type="http://schemas.openxmlformats.org/officeDocument/2006/relationships/image" Target="../media/image32.e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6.bin"/><Relationship Id="rId5" Type="http://schemas.openxmlformats.org/officeDocument/2006/relationships/image" Target="../media/image7.pn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Microsoft_Word_97_-_2003_Document2.doc"/></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png"/><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5.png"/><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i="1" dirty="0" smtClean="0"/>
              <a:t>Epidemiologic Methods </a:t>
            </a:r>
            <a:r>
              <a:rPr lang="en-US" dirty="0" smtClean="0"/>
              <a:t>(EPI 203)</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4050590901"/>
              </p:ext>
            </p:extLst>
          </p:nvPr>
        </p:nvGraphicFramePr>
        <p:xfrm>
          <a:off x="192088" y="1079500"/>
          <a:ext cx="9955212" cy="5008563"/>
        </p:xfrm>
        <a:graphic>
          <a:graphicData uri="http://schemas.openxmlformats.org/presentationml/2006/ole">
            <mc:AlternateContent xmlns:mc="http://schemas.openxmlformats.org/markup-compatibility/2006">
              <mc:Choice xmlns:v="urn:schemas-microsoft-com:vml" Requires="v">
                <p:oleObj spid="_x0000_s13359" name="Document" r:id="rId4" imgW="10058609" imgH="5060830" progId="Word.Document.8">
                  <p:embed/>
                </p:oleObj>
              </mc:Choice>
              <mc:Fallback>
                <p:oleObj name="Document" r:id="rId4" imgW="10058609" imgH="5060830" progId="Word.Document.8">
                  <p:embed/>
                  <p:pic>
                    <p:nvPicPr>
                      <p:cNvPr id="0" name=""/>
                      <p:cNvPicPr>
                        <a:picLocks noChangeAspect="1" noChangeArrowheads="1"/>
                      </p:cNvPicPr>
                      <p:nvPr/>
                    </p:nvPicPr>
                    <p:blipFill>
                      <a:blip r:embed="rId5"/>
                      <a:srcRect/>
                      <a:stretch>
                        <a:fillRect/>
                      </a:stretch>
                    </p:blipFill>
                    <p:spPr bwMode="auto">
                      <a:xfrm>
                        <a:off x="192088" y="1079500"/>
                        <a:ext cx="9955212" cy="500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457271"/>
            <a:ext cx="4495800" cy="1200329"/>
          </a:xfrm>
          <a:prstGeom prst="rect">
            <a:avLst/>
          </a:prstGeom>
          <a:noFill/>
          <a:ln w="9525" algn="ctr">
            <a:noFill/>
            <a:miter lim="800000"/>
            <a:headEnd/>
            <a:tailEnd/>
          </a:ln>
        </p:spPr>
        <p:txBody>
          <a:bodyPr>
            <a:spAutoFit/>
          </a:bodyPr>
          <a:lstStyle/>
          <a:p>
            <a:pPr>
              <a:spcBef>
                <a:spcPts val="600"/>
              </a:spcBef>
            </a:pPr>
            <a:r>
              <a:rPr lang="en-US" sz="2400" dirty="0">
                <a:solidFill>
                  <a:srgbClr val="FF3300"/>
                </a:solidFill>
                <a:latin typeface="Arial" charset="0"/>
              </a:rPr>
              <a:t>Unifying theme of study design: </a:t>
            </a:r>
            <a:r>
              <a:rPr lang="en-US" sz="2400" dirty="0" smtClean="0">
                <a:solidFill>
                  <a:srgbClr val="FF3300"/>
                </a:solidFill>
                <a:latin typeface="Arial" charset="0"/>
              </a:rPr>
              <a:t>all study designs are samples of an </a:t>
            </a:r>
            <a:r>
              <a:rPr lang="en-US" sz="2400" dirty="0">
                <a:solidFill>
                  <a:srgbClr val="FF3300"/>
                </a:solidFill>
                <a:latin typeface="Arial" charset="0"/>
              </a:rPr>
              <a:t>underlying </a:t>
            </a:r>
            <a:r>
              <a:rPr lang="en-US" sz="2400" dirty="0" smtClean="0">
                <a:solidFill>
                  <a:srgbClr val="FF3300"/>
                </a:solidFill>
                <a:latin typeface="Arial" charset="0"/>
              </a:rPr>
              <a:t>cohort</a:t>
            </a:r>
            <a:endParaRPr lang="en-US" sz="2400" dirty="0">
              <a:solidFill>
                <a:srgbClr val="FF3300"/>
              </a:solidFill>
              <a:latin typeface="Arial" charset="0"/>
            </a:endParaRPr>
          </a:p>
        </p:txBody>
      </p:sp>
      <p:sp>
        <p:nvSpPr>
          <p:cNvPr id="5" name="Text Box 4"/>
          <p:cNvSpPr txBox="1">
            <a:spLocks noChangeArrowheads="1"/>
          </p:cNvSpPr>
          <p:nvPr/>
        </p:nvSpPr>
        <p:spPr bwMode="auto">
          <a:xfrm>
            <a:off x="6681355" y="3886200"/>
            <a:ext cx="3581400" cy="1200329"/>
          </a:xfrm>
          <a:prstGeom prst="rect">
            <a:avLst/>
          </a:prstGeom>
          <a:noFill/>
          <a:ln w="9525" algn="ctr">
            <a:noFill/>
            <a:miter lim="800000"/>
            <a:headEnd/>
            <a:tailEnd/>
          </a:ln>
        </p:spPr>
        <p:txBody>
          <a:bodyPr wrap="square">
            <a:spAutoFit/>
          </a:bodyPr>
          <a:lstStyle/>
          <a:p>
            <a:pPr>
              <a:spcBef>
                <a:spcPts val="600"/>
              </a:spcBef>
            </a:pPr>
            <a:r>
              <a:rPr lang="en-US" sz="2400" dirty="0" smtClean="0">
                <a:solidFill>
                  <a:srgbClr val="FF3300"/>
                </a:solidFill>
                <a:latin typeface="Arial" charset="0"/>
              </a:rPr>
              <a:t>Design </a:t>
            </a:r>
            <a:r>
              <a:rPr lang="en-US" sz="2400" dirty="0">
                <a:solidFill>
                  <a:srgbClr val="FF3300"/>
                </a:solidFill>
                <a:latin typeface="Arial" charset="0"/>
              </a:rPr>
              <a:t>begets </a:t>
            </a:r>
            <a:r>
              <a:rPr lang="en-US" sz="2400" dirty="0" smtClean="0">
                <a:solidFill>
                  <a:srgbClr val="FF3300"/>
                </a:solidFill>
                <a:latin typeface="Arial" charset="0"/>
              </a:rPr>
              <a:t>measures and measures of association</a:t>
            </a:r>
            <a:endParaRPr lang="en-US" sz="2400" dirty="0">
              <a:solidFill>
                <a:srgbClr val="FF3300"/>
              </a:solidFill>
              <a:latin typeface="Arial" charset="0"/>
            </a:endParaRPr>
          </a:p>
        </p:txBody>
      </p:sp>
    </p:spTree>
    <p:extLst>
      <p:ext uri="{BB962C8B-B14F-4D97-AF65-F5344CB8AC3E}">
        <p14:creationId xmlns:p14="http://schemas.microsoft.com/office/powerpoint/2010/main" val="42182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253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253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253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253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253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253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253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253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2539" name="Text Box 11"/>
          <p:cNvSpPr txBox="1">
            <a:spLocks noChangeArrowheads="1"/>
          </p:cNvSpPr>
          <p:nvPr/>
        </p:nvSpPr>
        <p:spPr bwMode="auto">
          <a:xfrm>
            <a:off x="4343400" y="4495800"/>
            <a:ext cx="2286000" cy="2154436"/>
          </a:xfrm>
          <a:prstGeom prst="rect">
            <a:avLst/>
          </a:prstGeom>
          <a:noFill/>
          <a:ln w="9525">
            <a:noFill/>
            <a:miter lim="800000"/>
            <a:headEnd/>
            <a:tailEnd/>
          </a:ln>
        </p:spPr>
        <p:txBody>
          <a:bodyPr>
            <a:spAutoFit/>
          </a:bodyPr>
          <a:lstStyle/>
          <a:p>
            <a:pPr algn="l"/>
            <a:r>
              <a:rPr lang="en-US" sz="2200" dirty="0" smtClean="0"/>
              <a:t>TARGET/</a:t>
            </a:r>
          </a:p>
          <a:p>
            <a:pPr algn="l"/>
            <a:r>
              <a:rPr lang="en-US" sz="2200" dirty="0" smtClean="0"/>
              <a:t>REFERENCE/</a:t>
            </a:r>
            <a:endParaRPr lang="en-US" sz="2200" dirty="0"/>
          </a:p>
          <a:p>
            <a:pPr algn="l"/>
            <a:r>
              <a:rPr lang="en-US" sz="2200" dirty="0"/>
              <a:t>SOURCE POPULATION</a:t>
            </a:r>
          </a:p>
          <a:p>
            <a:pPr algn="l"/>
            <a:r>
              <a:rPr lang="en-US" sz="2200" dirty="0"/>
              <a:t>aka </a:t>
            </a:r>
          </a:p>
          <a:p>
            <a:pPr algn="l"/>
            <a:r>
              <a:rPr lang="en-US" sz="2200" dirty="0"/>
              <a:t>STUDY </a:t>
            </a:r>
            <a:r>
              <a:rPr lang="en-US" sz="2200" dirty="0" smtClean="0"/>
              <a:t>BASE</a:t>
            </a:r>
            <a:endParaRPr lang="en-US" sz="2400" dirty="0"/>
          </a:p>
        </p:txBody>
      </p:sp>
      <p:sp>
        <p:nvSpPr>
          <p:cNvPr id="22540"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254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254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254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254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254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254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2254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2548"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2549"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2550"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2551"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2552"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2553"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2554"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2555"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2556"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2557" name="WordArt 33"/>
          <p:cNvSpPr>
            <a:spLocks noChangeArrowheads="1" noChangeShapeType="1" noTextEdit="1"/>
          </p:cNvSpPr>
          <p:nvPr/>
        </p:nvSpPr>
        <p:spPr bwMode="auto">
          <a:xfrm rot="3101768">
            <a:off x="5342732" y="1661319"/>
            <a:ext cx="4227512" cy="174625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
        <p:nvSpPr>
          <p:cNvPr id="22558" name="WordArt 34"/>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2559" name="Text Box 35"/>
          <p:cNvSpPr txBox="1">
            <a:spLocks noChangeArrowheads="1"/>
          </p:cNvSpPr>
          <p:nvPr/>
        </p:nvSpPr>
        <p:spPr bwMode="auto">
          <a:xfrm>
            <a:off x="495300" y="5349875"/>
            <a:ext cx="22860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Two types of inferences</a:t>
            </a:r>
          </a:p>
        </p:txBody>
      </p:sp>
      <p:sp>
        <p:nvSpPr>
          <p:cNvPr id="32" name="TextBox 31"/>
          <p:cNvSpPr txBox="1"/>
          <p:nvPr/>
        </p:nvSpPr>
        <p:spPr>
          <a:xfrm>
            <a:off x="7429500" y="95071"/>
            <a:ext cx="2743200" cy="1200329"/>
          </a:xfrm>
          <a:prstGeom prst="rect">
            <a:avLst/>
          </a:prstGeom>
          <a:noFill/>
        </p:spPr>
        <p:txBody>
          <a:bodyPr wrap="square" rtlCol="0">
            <a:spAutoFit/>
          </a:bodyPr>
          <a:lstStyle/>
          <a:p>
            <a:pPr algn="r"/>
            <a:r>
              <a:rPr lang="en-US" sz="2400" dirty="0" smtClean="0">
                <a:latin typeface="+mn-lt"/>
              </a:rPr>
              <a:t>Schematic of the process of inference</a:t>
            </a:r>
            <a:endParaRPr lang="en-US" sz="2400" dirty="0">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endParaRPr lang="en-US" dirty="0" smtClean="0"/>
          </a:p>
        </p:txBody>
      </p:sp>
      <p:graphicFrame>
        <p:nvGraphicFramePr>
          <p:cNvPr id="614404" name="Object 4"/>
          <p:cNvGraphicFramePr>
            <a:graphicFrameLocks noChangeAspect="1"/>
          </p:cNvGraphicFramePr>
          <p:nvPr/>
        </p:nvGraphicFramePr>
        <p:xfrm>
          <a:off x="114300" y="152400"/>
          <a:ext cx="9818688" cy="6242050"/>
        </p:xfrm>
        <a:graphic>
          <a:graphicData uri="http://schemas.openxmlformats.org/presentationml/2006/ole">
            <mc:AlternateContent xmlns:mc="http://schemas.openxmlformats.org/markup-compatibility/2006">
              <mc:Choice xmlns:v="urn:schemas-microsoft-com:vml" Requires="v">
                <p:oleObj spid="_x0000_s8405" name="Document" r:id="rId4" imgW="11807381" imgH="8024226" progId="Word.Document.8">
                  <p:embed/>
                </p:oleObj>
              </mc:Choice>
              <mc:Fallback>
                <p:oleObj name="Document" r:id="rId4" imgW="11807381" imgH="802422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52400"/>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3"/>
          <p:cNvSpPr>
            <a:spLocks noGrp="1" noChangeArrowheads="1"/>
          </p:cNvSpPr>
          <p:nvPr>
            <p:ph type="body" idx="1"/>
          </p:nvPr>
        </p:nvSpPr>
        <p:spPr>
          <a:xfrm>
            <a:off x="771525" y="1295400"/>
            <a:ext cx="9096375" cy="5181600"/>
          </a:xfrm>
        </p:spPr>
        <p:txBody>
          <a:bodyPr/>
          <a:lstStyle/>
          <a:p>
            <a:endParaRPr lang="en-US" dirty="0" smtClean="0"/>
          </a:p>
        </p:txBody>
      </p:sp>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dirty="0">
                <a:latin typeface="Arial" charset="0"/>
              </a:rPr>
              <a:t>selection bias</a:t>
            </a:r>
          </a:p>
          <a:p>
            <a:pPr algn="l"/>
            <a:r>
              <a:rPr lang="en-US" sz="2400" dirty="0">
                <a:latin typeface="Arial" charset="0"/>
              </a:rPr>
              <a:t>measurement bias</a:t>
            </a:r>
          </a:p>
          <a:p>
            <a:pPr algn="l"/>
            <a:r>
              <a:rPr lang="en-US" sz="2400" dirty="0">
                <a:latin typeface="Arial" charset="0"/>
              </a:rPr>
              <a:t>confounding bias</a:t>
            </a:r>
          </a:p>
          <a:p>
            <a:pPr algn="l"/>
            <a:endParaRPr lang="en-US" sz="2400" dirty="0">
              <a:latin typeface="Arial" charset="0"/>
            </a:endParaRPr>
          </a:p>
          <a:p>
            <a:pPr algn="l"/>
            <a:r>
              <a:rPr lang="en-US" sz="2400" dirty="0">
                <a:latin typeface="Arial" charset="0"/>
              </a:rPr>
              <a:t>vs. </a:t>
            </a:r>
          </a:p>
        </p:txBody>
      </p:sp>
      <p:sp>
        <p:nvSpPr>
          <p:cNvPr id="614406" name="Text Box 6"/>
          <p:cNvSpPr txBox="1">
            <a:spLocks noChangeArrowheads="1"/>
          </p:cNvSpPr>
          <p:nvPr/>
        </p:nvSpPr>
        <p:spPr bwMode="auto">
          <a:xfrm>
            <a:off x="9601200" y="1905000"/>
            <a:ext cx="800100" cy="381000"/>
          </a:xfrm>
          <a:prstGeom prst="rect">
            <a:avLst/>
          </a:prstGeom>
          <a:solidFill>
            <a:schemeClr val="bg1"/>
          </a:solidFill>
          <a:ln w="9525" algn="ctr">
            <a:noFill/>
            <a:miter lim="800000"/>
            <a:headEnd/>
            <a:tailEnd/>
          </a:ln>
        </p:spPr>
        <p:txBody>
          <a:bodyPr>
            <a:spAutoFit/>
          </a:bodyPr>
          <a:lstStyle/>
          <a:p>
            <a:pPr>
              <a:spcBef>
                <a:spcPct val="50000"/>
              </a:spcBef>
            </a:pPr>
            <a:r>
              <a:rPr lang="en-US" sz="1900" dirty="0">
                <a:latin typeface="Arial" charset="0"/>
              </a:rPr>
              <a:t>bias</a:t>
            </a:r>
          </a:p>
        </p:txBody>
      </p:sp>
      <p:sp>
        <p:nvSpPr>
          <p:cNvPr id="614407" name="Text Box 7"/>
          <p:cNvSpPr txBox="1">
            <a:spLocks noChangeArrowheads="1"/>
          </p:cNvSpPr>
          <p:nvPr/>
        </p:nvSpPr>
        <p:spPr bwMode="auto">
          <a:xfrm>
            <a:off x="8267700" y="5470525"/>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dirty="0" smtClean="0"/>
              <a:t>Leukemia Among Observers </a:t>
            </a:r>
            <a:br>
              <a:rPr lang="en-US" sz="2800" dirty="0" smtClean="0"/>
            </a:br>
            <a:r>
              <a:rPr lang="en-US" sz="2800" dirty="0" smtClean="0"/>
              <a:t>of a Nuclear Bomb Test</a:t>
            </a:r>
            <a:endParaRPr lang="en-US" dirty="0" smtClean="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dirty="0" smtClean="0"/>
              <a:t>Caldwell et al.  </a:t>
            </a:r>
            <a:r>
              <a:rPr lang="en-US" sz="2400" i="1" dirty="0" smtClean="0"/>
              <a:t>JAMA</a:t>
            </a:r>
            <a:r>
              <a:rPr lang="en-US" sz="2400" dirty="0" smtClean="0"/>
              <a:t> 1980</a:t>
            </a:r>
          </a:p>
          <a:p>
            <a:r>
              <a:rPr lang="en-US" sz="2400" dirty="0" smtClean="0"/>
              <a:t>Smoky Atomic Test in Nevada</a:t>
            </a:r>
          </a:p>
          <a:p>
            <a:r>
              <a:rPr lang="en-US" sz="2400" dirty="0" smtClean="0"/>
              <a:t>Outcome of 76% of observing troops at site was later found; occurrence of leukemia determined</a:t>
            </a:r>
          </a:p>
          <a:p>
            <a:pPr lvl="1"/>
            <a:endParaRPr lang="en-US" sz="2400" dirty="0" smtClean="0"/>
          </a:p>
          <a:p>
            <a:pPr lvl="1"/>
            <a:endParaRPr lang="en-US" sz="2400" dirty="0" smtClean="0"/>
          </a:p>
          <a:p>
            <a:pPr lvl="1"/>
            <a:endParaRPr lang="en-US" sz="2400" dirty="0" smtClean="0"/>
          </a:p>
          <a:p>
            <a:pPr lvl="1"/>
            <a:endParaRPr lang="en-US" sz="2000" dirty="0" smtClean="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dirty="0"/>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dirty="0"/>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dirty="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dirty="0"/>
              <a:t>18% contacted the investigators on their own</a:t>
            </a:r>
          </a:p>
          <a:p>
            <a:pPr>
              <a:spcBef>
                <a:spcPct val="50000"/>
              </a:spcBef>
            </a:pPr>
            <a:r>
              <a:rPr lang="en-US" sz="2400" dirty="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dirty="0">
                <a:latin typeface="Arial" charset="0"/>
              </a:rPr>
              <a:t>Explanation:  Human nature (affected humans like to come forward)</a:t>
            </a:r>
            <a:endParaRPr lang="en-US" sz="2000" dirty="0">
              <a:latin typeface="Arial Unicode MS" pitchFamily="34" charset="-12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eligibles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a:t>
            </a:r>
            <a:r>
              <a:rPr lang="en-US" sz="1800" dirty="0" smtClean="0">
                <a:solidFill>
                  <a:srgbClr val="FF0000"/>
                </a:solidFill>
              </a:rPr>
              <a:t>out, competing </a:t>
            </a:r>
            <a:r>
              <a:rPr lang="en-US" sz="1800" dirty="0">
                <a:solidFill>
                  <a:srgbClr val="FF0000"/>
                </a:solidFill>
              </a:rPr>
              <a:t>events, and/or death from disease influenced by/associated with both exposure and </a:t>
            </a:r>
            <a:r>
              <a:rPr lang="en-US" sz="1800" dirty="0" smtClean="0">
                <a:solidFill>
                  <a:srgbClr val="FF0000"/>
                </a:solidFill>
              </a:rPr>
              <a:t>disease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extLst>
      <p:ext uri="{BB962C8B-B14F-4D97-AF65-F5344CB8AC3E}">
        <p14:creationId xmlns:p14="http://schemas.microsoft.com/office/powerpoint/2010/main" val="29389058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42950" y="76200"/>
            <a:ext cx="8743950" cy="533400"/>
          </a:xfrm>
        </p:spPr>
        <p:txBody>
          <a:bodyPr/>
          <a:lstStyle/>
          <a:p>
            <a:r>
              <a:rPr lang="en-US" sz="2800" dirty="0" smtClean="0"/>
              <a:t>Selection Bias in a Cross-Sectional Study</a:t>
            </a:r>
            <a:endParaRPr lang="en-US" dirty="0" smtClean="0"/>
          </a:p>
        </p:txBody>
      </p:sp>
      <p:sp>
        <p:nvSpPr>
          <p:cNvPr id="10247" name="Rectangle 3"/>
          <p:cNvSpPr>
            <a:spLocks noGrp="1" noChangeArrowheads="1"/>
          </p:cNvSpPr>
          <p:nvPr>
            <p:ph type="body" idx="1"/>
          </p:nvPr>
        </p:nvSpPr>
        <p:spPr>
          <a:xfrm>
            <a:off x="266700" y="685800"/>
            <a:ext cx="9601200" cy="5791200"/>
          </a:xfrm>
        </p:spPr>
        <p:txBody>
          <a:bodyPr/>
          <a:lstStyle/>
          <a:p>
            <a:r>
              <a:rPr lang="en-US" sz="2200" dirty="0" smtClean="0"/>
              <a:t>Is glutathione S-transferase class </a:t>
            </a:r>
            <a:r>
              <a:rPr lang="en-US" sz="2200" dirty="0" smtClean="0">
                <a:sym typeface="Symbol" pitchFamily="18" charset="2"/>
              </a:rPr>
              <a:t> </a:t>
            </a:r>
            <a:r>
              <a:rPr lang="en-US" sz="2200" dirty="0" smtClean="0"/>
              <a:t>deletion (GSTM1-null) polymorphism associated with increased risk of breast cancer?</a:t>
            </a:r>
          </a:p>
          <a:p>
            <a:r>
              <a:rPr lang="en-US" sz="2200" dirty="0" smtClean="0"/>
              <a:t>With prevalent breast cancer in cross-sectional study, an association with GSTM1-null is seen depending upon the no. of years since diagnosis</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But not with brand new incident diagnoses (via a case-control study)</a:t>
            </a:r>
            <a:endParaRPr lang="en-US" dirty="0" smtClean="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dirty="0"/>
              <a:t>Kelsey et al.  </a:t>
            </a:r>
            <a:r>
              <a:rPr lang="en-US" sz="1800" i="1" dirty="0"/>
              <a:t>Canc Epi Bio Prev</a:t>
            </a:r>
            <a:r>
              <a:rPr lang="en-US" sz="1800" dirty="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spid="_x0000_s11030" name="Document" r:id="rId4" imgW="3050640" imgH="2124000" progId="Word.Document.8">
                  <p:embed/>
                </p:oleObj>
              </mc:Choice>
              <mc:Fallback>
                <p:oleObj name="Document" r:id="rId4" imgW="3050640" imgH="212400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spid="_x0000_s11031" name="Document" r:id="rId6" imgW="3050640" imgH="2124000" progId="Word.Document.8">
                  <p:embed/>
                </p:oleObj>
              </mc:Choice>
              <mc:Fallback>
                <p:oleObj name="Document" r:id="rId6" imgW="3050640" imgH="2124000" progId="Word.Document.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spid="_x0000_s11032" name="Document" r:id="rId8" imgW="3051675" imgH="2120464" progId="Word.Document.8">
                  <p:embed/>
                </p:oleObj>
              </mc:Choice>
              <mc:Fallback>
                <p:oleObj name="Document" r:id="rId8" imgW="3051675" imgH="2120464" progId="Word.Document.8">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spid="_x0000_s11033" name="Document" r:id="rId10" imgW="3050640" imgH="2124000" progId="Word.Document.8">
                  <p:embed/>
                </p:oleObj>
              </mc:Choice>
              <mc:Fallback>
                <p:oleObj name="Document" r:id="rId10" imgW="3050640" imgH="2124000" progId="Word.Document.8">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a:t>
            </a:r>
            <a:r>
              <a:rPr lang="en-US" sz="2400" dirty="0" smtClean="0">
                <a:latin typeface="Arial" charset="0"/>
              </a:rPr>
              <a:t>development per se</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dirty="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dirty="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dirty="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dirty="0"/>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65555" name="Text Box 1043"/>
          <p:cNvSpPr txBox="1">
            <a:spLocks noChangeArrowheads="1"/>
          </p:cNvSpPr>
          <p:nvPr/>
        </p:nvSpPr>
        <p:spPr bwMode="auto">
          <a:xfrm>
            <a:off x="595313" y="304800"/>
            <a:ext cx="9272587" cy="457200"/>
          </a:xfrm>
          <a:prstGeom prst="rect">
            <a:avLst/>
          </a:prstGeom>
          <a:noFill/>
          <a:ln w="9525">
            <a:noFill/>
            <a:miter lim="800000"/>
            <a:headEnd/>
            <a:tailEnd/>
          </a:ln>
        </p:spPr>
        <p:txBody>
          <a:bodyPr wrap="none">
            <a:spAutoFit/>
          </a:bodyPr>
          <a:lstStyle/>
          <a:p>
            <a:pPr algn="l"/>
            <a:r>
              <a:rPr lang="en-US" sz="2400" b="1" dirty="0">
                <a:latin typeface="Arial Unicode MS" pitchFamily="34" charset="-128"/>
              </a:rPr>
              <a:t>Cross-sectional study of </a:t>
            </a:r>
            <a:r>
              <a:rPr lang="en-US" sz="2400" b="1" dirty="0">
                <a:latin typeface="Arial" charset="0"/>
              </a:rPr>
              <a:t>GSTM1 polymorphism</a:t>
            </a:r>
            <a:r>
              <a:rPr lang="en-US" sz="2400" dirty="0"/>
              <a:t> </a:t>
            </a:r>
            <a:r>
              <a:rPr lang="en-US" sz="2400" b="1" dirty="0">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dirty="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smtClean="0"/>
                <a:t>GSTM1</a:t>
              </a:r>
              <a:endParaRPr lang="en-US" sz="1200" dirty="0"/>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smtClean="0"/>
                <a:t>Breast Ca</a:t>
              </a:r>
              <a:endParaRPr lang="en-US" sz="1200" dirty="0"/>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smtClean="0"/>
                <a:t>Death from Breast Ca</a:t>
              </a:r>
              <a:endParaRPr lang="en-US" sz="1200" dirty="0"/>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smtClean="0"/>
              <a:t>“Causal Inference”</a:t>
            </a:r>
          </a:p>
        </p:txBody>
      </p:sp>
      <p:sp>
        <p:nvSpPr>
          <p:cNvPr id="95235" name="Rectangle 3"/>
          <p:cNvSpPr>
            <a:spLocks noGrp="1" noChangeArrowheads="1"/>
          </p:cNvSpPr>
          <p:nvPr>
            <p:ph type="body" idx="1"/>
          </p:nvPr>
        </p:nvSpPr>
        <p:spPr>
          <a:xfrm>
            <a:off x="190500" y="1143000"/>
            <a:ext cx="10287000" cy="5181600"/>
          </a:xfrm>
        </p:spPr>
        <p:txBody>
          <a:bodyPr/>
          <a:lstStyle/>
          <a:p>
            <a:pPr marL="609600" indent="-609600"/>
            <a:r>
              <a:rPr lang="en-US" dirty="0" smtClean="0"/>
              <a:t>Goal: Identify causal relationships</a:t>
            </a:r>
          </a:p>
          <a:p>
            <a:pPr marL="609600" indent="-609600"/>
            <a:endParaRPr lang="en-US" sz="1000" dirty="0" smtClean="0"/>
          </a:p>
          <a:p>
            <a:pPr marL="609600" indent="-609600"/>
            <a:r>
              <a:rPr lang="en-US" dirty="0" smtClean="0"/>
              <a:t>6 ways a statistical association can occur</a:t>
            </a:r>
          </a:p>
          <a:p>
            <a:pPr marL="990600" lvl="1" indent="-15875">
              <a:buFontTx/>
              <a:buAutoNum type="arabicPeriod"/>
            </a:pPr>
            <a:r>
              <a:rPr lang="en-US" dirty="0" smtClean="0"/>
              <a:t>  Chance</a:t>
            </a:r>
          </a:p>
          <a:p>
            <a:pPr marL="990600" lvl="1" indent="-15875">
              <a:buFontTx/>
              <a:buAutoNum type="arabicPeriod"/>
            </a:pPr>
            <a:r>
              <a:rPr lang="en-US" dirty="0" smtClean="0"/>
              <a:t>  Selection bias</a:t>
            </a:r>
          </a:p>
          <a:p>
            <a:pPr marL="990600" lvl="1" indent="-15875">
              <a:buFontTx/>
              <a:buAutoNum type="arabicPeriod"/>
            </a:pPr>
            <a:r>
              <a:rPr lang="en-US" dirty="0" smtClean="0"/>
              <a:t>  Measurement bias</a:t>
            </a:r>
          </a:p>
          <a:p>
            <a:pPr marL="990600" lvl="1" indent="-15875">
              <a:buFontTx/>
              <a:buAutoNum type="arabicPeriod"/>
            </a:pPr>
            <a:r>
              <a:rPr lang="en-US" dirty="0" smtClean="0"/>
              <a:t>  Confounding</a:t>
            </a:r>
          </a:p>
          <a:p>
            <a:pPr marL="990600" lvl="1" indent="-15875">
              <a:buFontTx/>
              <a:buAutoNum type="arabicPeriod"/>
            </a:pPr>
            <a:r>
              <a:rPr lang="en-US" dirty="0" smtClean="0"/>
              <a:t>  Reverse causation</a:t>
            </a:r>
          </a:p>
          <a:p>
            <a:pPr marL="990600" lvl="1" indent="-15875">
              <a:buFontTx/>
              <a:buAutoNum type="arabicPeriod"/>
            </a:pPr>
            <a:r>
              <a:rPr lang="en-US" dirty="0" smtClean="0"/>
              <a:t>  True causal relationship</a:t>
            </a:r>
          </a:p>
          <a:p>
            <a:pPr marL="990600" lvl="1" indent="-533400">
              <a:buFontTx/>
              <a:buAutoNum type="arabicPeriod"/>
            </a:pPr>
            <a:endParaRPr lang="en-US" sz="1000" dirty="0" smtClean="0"/>
          </a:p>
          <a:p>
            <a:pPr marL="609600" indent="-609600"/>
            <a:r>
              <a:rPr lang="en-US" dirty="0" smtClean="0"/>
              <a:t>Process of causal inference:  rule out/refute first 5</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dirty="0" smtClean="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dirty="0" smtClean="0"/>
              <a:t>Bisson </a:t>
            </a:r>
            <a:r>
              <a:rPr lang="en-US" sz="2400" i="1" dirty="0" smtClean="0"/>
              <a:t>PLoS One</a:t>
            </a:r>
            <a:r>
              <a:rPr lang="en-US" sz="2400" dirty="0" smtClean="0"/>
              <a:t> </a:t>
            </a:r>
            <a:r>
              <a:rPr lang="en-US" sz="2400" dirty="0"/>
              <a:t>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dirty="0">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dirty="0"/>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dirty="0"/>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dirty="0"/>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solidFill>
                  <a:srgbClr val="000000"/>
                </a:solidFill>
              </a:rPr>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solidFill>
                  <a:srgbClr val="000000"/>
                </a:solidFill>
              </a:rPr>
              <a:t>+          </a:t>
            </a:r>
            <a:r>
              <a:rPr lang="en-US" sz="2400" dirty="0" smtClean="0">
                <a:solidFill>
                  <a:srgbClr val="000000"/>
                </a:solidFill>
              </a:rPr>
              <a:t>         </a:t>
            </a:r>
            <a:r>
              <a:rPr lang="en-US" sz="2400" dirty="0">
                <a:solidFill>
                  <a:srgbClr val="000000"/>
                </a:solidFill>
              </a:rPr>
              <a:t>-</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solidFill>
                  <a:srgbClr val="000000"/>
                </a:solidFill>
              </a:rPr>
              <a:t>TARGET POPULATION</a:t>
            </a:r>
            <a:endParaRPr lang="en-US" sz="2400" dirty="0">
              <a:solidFill>
                <a:srgbClr val="000000"/>
              </a:solidFill>
            </a:endParaRP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25" name="Rectangle 19"/>
          <p:cNvSpPr>
            <a:spLocks noChangeArrowheads="1"/>
          </p:cNvSpPr>
          <p:nvPr/>
        </p:nvSpPr>
        <p:spPr bwMode="auto">
          <a:xfrm>
            <a:off x="152400" y="675289"/>
            <a:ext cx="10287000" cy="533400"/>
          </a:xfrm>
          <a:prstGeom prst="rect">
            <a:avLst/>
          </a:prstGeom>
          <a:noFill/>
          <a:ln w="9525">
            <a:noFill/>
            <a:miter lim="800000"/>
            <a:headEnd/>
            <a:tailEnd/>
          </a:ln>
        </p:spPr>
        <p:txBody>
          <a:bodyPr anchor="ctr"/>
          <a:lstStyle/>
          <a:p>
            <a:r>
              <a:rPr lang="en-US" sz="2800" b="1" dirty="0">
                <a:solidFill>
                  <a:srgbClr val="000000"/>
                </a:solidFill>
                <a:latin typeface="Arial" charset="0"/>
              </a:rPr>
              <a:t>Selection Bias in a </a:t>
            </a:r>
            <a:r>
              <a:rPr lang="en-US" sz="2800" b="1" dirty="0" smtClean="0">
                <a:solidFill>
                  <a:srgbClr val="000000"/>
                </a:solidFill>
                <a:latin typeface="Arial" charset="0"/>
              </a:rPr>
              <a:t>Case-Control Study</a:t>
            </a:r>
            <a:r>
              <a:rPr lang="en-US" sz="2800" b="1" dirty="0">
                <a:solidFill>
                  <a:srgbClr val="000000"/>
                </a:solidFill>
                <a:latin typeface="Arial" charset="0"/>
              </a:rPr>
              <a:t>:</a:t>
            </a:r>
            <a:br>
              <a:rPr lang="en-US" sz="2800" b="1" dirty="0">
                <a:solidFill>
                  <a:srgbClr val="000000"/>
                </a:solidFill>
                <a:latin typeface="Arial" charset="0"/>
              </a:rPr>
            </a:br>
            <a:r>
              <a:rPr lang="en-US" sz="2800" b="1" dirty="0">
                <a:solidFill>
                  <a:srgbClr val="000000"/>
                </a:solidFill>
                <a:latin typeface="Arial" charset="0"/>
              </a:rPr>
              <a:t> </a:t>
            </a:r>
            <a:r>
              <a:rPr lang="en-US" sz="2400" b="1" dirty="0">
                <a:solidFill>
                  <a:srgbClr val="000000"/>
                </a:solidFill>
                <a:latin typeface="Arial" charset="0"/>
              </a:rPr>
              <a:t/>
            </a:r>
            <a:br>
              <a:rPr lang="en-US" sz="2400" b="1" dirty="0">
                <a:solidFill>
                  <a:srgbClr val="000000"/>
                </a:solidFill>
                <a:latin typeface="Arial" charset="0"/>
              </a:rPr>
            </a:br>
            <a:endParaRPr lang="en-US" sz="2400" b="1" dirty="0">
              <a:solidFill>
                <a:srgbClr val="000000"/>
              </a:solidFill>
              <a:latin typeface="Arial" charset="0"/>
            </a:endParaRPr>
          </a:p>
        </p:txBody>
      </p:sp>
      <p:sp>
        <p:nvSpPr>
          <p:cNvPr id="26" name="Text Box 18"/>
          <p:cNvSpPr txBox="1">
            <a:spLocks noChangeArrowheads="1"/>
          </p:cNvSpPr>
          <p:nvPr/>
        </p:nvSpPr>
        <p:spPr bwMode="auto">
          <a:xfrm>
            <a:off x="4991100" y="990600"/>
            <a:ext cx="5257800" cy="2677656"/>
          </a:xfrm>
          <a:prstGeom prst="rect">
            <a:avLst/>
          </a:prstGeom>
          <a:noFill/>
          <a:ln w="9525">
            <a:noFill/>
            <a:miter lim="800000"/>
            <a:headEnd/>
            <a:tailEnd/>
          </a:ln>
        </p:spPr>
        <p:txBody>
          <a:bodyPr wrap="square">
            <a:spAutoFit/>
          </a:bodyPr>
          <a:lstStyle/>
          <a:p>
            <a:r>
              <a:rPr lang="en-US" sz="2800" b="1" dirty="0" smtClean="0">
                <a:solidFill>
                  <a:srgbClr val="000000"/>
                </a:solidFill>
                <a:latin typeface="Arial" charset="0"/>
              </a:rPr>
              <a:t>Oversampling disease at study outset is half of what is needed for selection bias: Diseased more likely than non-diseased to be selected</a:t>
            </a:r>
          </a:p>
          <a:p>
            <a:endParaRPr lang="en-US" sz="2800" b="1" dirty="0">
              <a:solidFill>
                <a:srgbClr val="000000"/>
              </a:solidFill>
              <a:latin typeface="Arial Unicode MS" pitchFamily="34" charset="-128"/>
            </a:endParaRPr>
          </a:p>
        </p:txBody>
      </p:sp>
      <p:grpSp>
        <p:nvGrpSpPr>
          <p:cNvPr id="27" name="Group 9"/>
          <p:cNvGrpSpPr>
            <a:grpSpLocks/>
          </p:cNvGrpSpPr>
          <p:nvPr/>
        </p:nvGrpSpPr>
        <p:grpSpPr bwMode="auto">
          <a:xfrm>
            <a:off x="-666750" y="5332631"/>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latin typeface="Arial" charset="0"/>
                </a:rPr>
                <a:t>Selection</a:t>
              </a:r>
              <a:endParaRPr lang="en-US" sz="2400" dirty="0">
                <a:solidFill>
                  <a:srgbClr val="000000"/>
                </a:solidFill>
                <a:latin typeface="Arial" charset="0"/>
              </a:endParaRP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Disease</a:t>
              </a:r>
            </a:p>
          </p:txBody>
        </p:sp>
      </p:grpSp>
      <p:sp>
        <p:nvSpPr>
          <p:cNvPr id="33" name="Text Box 25"/>
          <p:cNvSpPr txBox="1">
            <a:spLocks noChangeArrowheads="1"/>
          </p:cNvSpPr>
          <p:nvPr/>
        </p:nvSpPr>
        <p:spPr bwMode="auto">
          <a:xfrm>
            <a:off x="1143000" y="5499538"/>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Tree>
    <p:extLst>
      <p:ext uri="{BB962C8B-B14F-4D97-AF65-F5344CB8AC3E}">
        <p14:creationId xmlns:p14="http://schemas.microsoft.com/office/powerpoint/2010/main" val="38807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15240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0" y="1143000"/>
            <a:ext cx="10287000" cy="4114800"/>
          </a:xfrm>
        </p:spPr>
        <p:txBody>
          <a:bodyPr/>
          <a:lstStyle/>
          <a:p>
            <a:pPr>
              <a:lnSpc>
                <a:spcPct val="90000"/>
              </a:lnSpc>
            </a:pPr>
            <a:r>
              <a:rPr lang="en-US" sz="2600" dirty="0" smtClean="0"/>
              <a:t>Losses to follow-up are a major potential cause of selection bias in randomized experiments</a:t>
            </a:r>
          </a:p>
          <a:p>
            <a:pPr>
              <a:lnSpc>
                <a:spcPct val="90000"/>
              </a:lnSpc>
            </a:pPr>
            <a:endParaRPr lang="en-US" sz="900" dirty="0" smtClean="0"/>
          </a:p>
          <a:p>
            <a:pPr>
              <a:lnSpc>
                <a:spcPct val="90000"/>
              </a:lnSpc>
            </a:pPr>
            <a:r>
              <a:rPr lang="en-US" sz="2600" dirty="0" smtClean="0"/>
              <a:t>e.g., Assume a randomized trial of a drug vs a placebo, and:</a:t>
            </a:r>
          </a:p>
          <a:p>
            <a:pPr lvl="1">
              <a:lnSpc>
                <a:spcPct val="90000"/>
              </a:lnSpc>
            </a:pPr>
            <a:r>
              <a:rPr lang="en-US" sz="2600" dirty="0" smtClean="0"/>
              <a:t>a symptom-causing side effect of a drug only occurs in persons “sick” from the disease under study</a:t>
            </a:r>
          </a:p>
          <a:p>
            <a:pPr lvl="1">
              <a:lnSpc>
                <a:spcPct val="90000"/>
              </a:lnSpc>
            </a:pPr>
            <a:r>
              <a:rPr lang="en-US" sz="2600" dirty="0" smtClean="0"/>
              <a:t>occurrence of the side effect is associated with more losses to follow-up </a:t>
            </a:r>
          </a:p>
          <a:p>
            <a:pPr lvl="1">
              <a:lnSpc>
                <a:spcPct val="90000"/>
              </a:lnSpc>
            </a:pPr>
            <a:endParaRPr lang="en-US" sz="1000" dirty="0" smtClean="0"/>
          </a:p>
          <a:p>
            <a:pPr>
              <a:lnSpc>
                <a:spcPct val="90000"/>
              </a:lnSpc>
            </a:pPr>
            <a:r>
              <a:rPr lang="en-US" sz="2600" dirty="0" smtClean="0"/>
              <a:t>Then:</a:t>
            </a:r>
          </a:p>
          <a:p>
            <a:pPr lvl="1">
              <a:lnSpc>
                <a:spcPct val="90000"/>
              </a:lnSpc>
            </a:pPr>
            <a:r>
              <a:rPr lang="en-US" sz="2600" dirty="0" smtClean="0"/>
              <a:t>Compared to placebo, drug group would be selectively depleted of the sickest persons (i.e., informative censoring)</a:t>
            </a:r>
          </a:p>
          <a:p>
            <a:pPr lvl="1">
              <a:lnSpc>
                <a:spcPct val="90000"/>
              </a:lnSpc>
            </a:pPr>
            <a:r>
              <a:rPr lang="en-US" sz="2600" dirty="0" smtClean="0"/>
              <a:t>Would make drug treatment group appear better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71525" y="152400"/>
            <a:ext cx="8743950" cy="533400"/>
          </a:xfrm>
        </p:spPr>
        <p:txBody>
          <a:bodyPr/>
          <a:lstStyle/>
          <a:p>
            <a:r>
              <a:rPr lang="en-US" dirty="0" smtClean="0"/>
              <a:t>Effect of Selection Bias in an RCT</a:t>
            </a:r>
          </a:p>
        </p:txBody>
      </p:sp>
      <p:sp>
        <p:nvSpPr>
          <p:cNvPr id="91144" name="Text Box 9"/>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91145" name="Text Box 10"/>
          <p:cNvSpPr txBox="1">
            <a:spLocks noChangeArrowheads="1"/>
          </p:cNvSpPr>
          <p:nvPr/>
        </p:nvSpPr>
        <p:spPr bwMode="auto">
          <a:xfrm>
            <a:off x="2019300" y="2667000"/>
            <a:ext cx="3886200" cy="1938992"/>
          </a:xfrm>
          <a:prstGeom prst="rect">
            <a:avLst/>
          </a:prstGeom>
          <a:noFill/>
          <a:ln w="9525">
            <a:noFill/>
            <a:miter lim="800000"/>
            <a:headEnd/>
            <a:tailEnd/>
          </a:ln>
        </p:spPr>
        <p:txBody>
          <a:bodyPr wrap="square">
            <a:spAutoFit/>
          </a:bodyPr>
          <a:lstStyle/>
          <a:p>
            <a:pPr algn="l">
              <a:spcBef>
                <a:spcPct val="50000"/>
              </a:spcBef>
            </a:pPr>
            <a:r>
              <a:rPr lang="en-US" sz="2400" dirty="0"/>
              <a:t>Survival assuming no informative censoring and no difference between drug and placebo (superimposed </a:t>
            </a:r>
            <a:r>
              <a:rPr lang="en-US" sz="2400" dirty="0" smtClean="0"/>
              <a:t>curves; the null)</a:t>
            </a:r>
            <a:endParaRPr lang="en-US" sz="2400" dirty="0"/>
          </a:p>
        </p:txBody>
      </p:sp>
      <p:grpSp>
        <p:nvGrpSpPr>
          <p:cNvPr id="2" name="Group 1"/>
          <p:cNvGrpSpPr/>
          <p:nvPr/>
        </p:nvGrpSpPr>
        <p:grpSpPr>
          <a:xfrm>
            <a:off x="0" y="762000"/>
            <a:ext cx="10287000" cy="4724400"/>
            <a:chOff x="0" y="1676400"/>
            <a:chExt cx="10287000" cy="4724400"/>
          </a:xfrm>
        </p:grpSpPr>
        <p:sp>
          <p:nvSpPr>
            <p:cNvPr id="9114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9114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91142" name="Freeform 6"/>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dirty="0"/>
            </a:p>
          </p:txBody>
        </p:sp>
        <p:sp>
          <p:nvSpPr>
            <p:cNvPr id="91143" name="Freeform 7"/>
            <p:cNvSpPr>
              <a:spLocks/>
            </p:cNvSpPr>
            <p:nvPr/>
          </p:nvSpPr>
          <p:spPr bwMode="auto">
            <a:xfrm>
              <a:off x="3657600" y="2895600"/>
              <a:ext cx="4872038" cy="282575"/>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dirty="0"/>
            </a:p>
          </p:txBody>
        </p:sp>
        <p:sp>
          <p:nvSpPr>
            <p:cNvPr id="91146" name="Line 11"/>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dirty="0"/>
            </a:p>
          </p:txBody>
        </p:sp>
        <p:sp>
          <p:nvSpPr>
            <p:cNvPr id="91147" name="Text Box 12"/>
            <p:cNvSpPr txBox="1">
              <a:spLocks noChangeArrowheads="1"/>
            </p:cNvSpPr>
            <p:nvPr/>
          </p:nvSpPr>
          <p:spPr bwMode="auto">
            <a:xfrm>
              <a:off x="3429000" y="1981200"/>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drug group</a:t>
              </a:r>
            </a:p>
          </p:txBody>
        </p:sp>
        <p:sp>
          <p:nvSpPr>
            <p:cNvPr id="91148" name="Line 13"/>
            <p:cNvSpPr>
              <a:spLocks noChangeShapeType="1"/>
            </p:cNvSpPr>
            <p:nvPr/>
          </p:nvSpPr>
          <p:spPr bwMode="auto">
            <a:xfrm>
              <a:off x="6248400" y="2743200"/>
              <a:ext cx="0" cy="304800"/>
            </a:xfrm>
            <a:prstGeom prst="line">
              <a:avLst/>
            </a:prstGeom>
            <a:noFill/>
            <a:ln w="9525">
              <a:solidFill>
                <a:schemeClr val="tx1"/>
              </a:solidFill>
              <a:round/>
              <a:headEnd/>
              <a:tailEnd type="triangle" w="med" len="med"/>
            </a:ln>
          </p:spPr>
          <p:txBody>
            <a:bodyPr/>
            <a:lstStyle/>
            <a:p>
              <a:endParaRPr lang="en-US" dirty="0"/>
            </a:p>
          </p:txBody>
        </p:sp>
        <p:sp>
          <p:nvSpPr>
            <p:cNvPr id="91149" name="Text Box 16"/>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91150" name="Text Box 17"/>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survival</a:t>
              </a:r>
              <a:endParaRPr lang="en-US" sz="1800" b="1" dirty="0"/>
            </a:p>
          </p:txBody>
        </p:sp>
        <p:sp>
          <p:nvSpPr>
            <p:cNvPr id="91151" name="AutoShape 19"/>
            <p:cNvSpPr>
              <a:spLocks/>
            </p:cNvSpPr>
            <p:nvPr/>
          </p:nvSpPr>
          <p:spPr bwMode="auto">
            <a:xfrm>
              <a:off x="8801100" y="3124200"/>
              <a:ext cx="533400" cy="457200"/>
            </a:xfrm>
            <a:prstGeom prst="rightBrace">
              <a:avLst>
                <a:gd name="adj1" fmla="val 8333"/>
                <a:gd name="adj2" fmla="val 50000"/>
              </a:avLst>
            </a:prstGeom>
            <a:noFill/>
            <a:ln w="9525">
              <a:solidFill>
                <a:schemeClr val="tx1"/>
              </a:solidFill>
              <a:round/>
              <a:headEnd/>
              <a:tailEnd/>
            </a:ln>
          </p:spPr>
          <p:txBody>
            <a:bodyPr wrap="none" anchor="ctr"/>
            <a:lstStyle/>
            <a:p>
              <a:endParaRPr lang="en-US" dirty="0"/>
            </a:p>
          </p:txBody>
        </p:sp>
        <p:sp>
          <p:nvSpPr>
            <p:cNvPr id="91152" name="Text Box 20"/>
            <p:cNvSpPr txBox="1">
              <a:spLocks noChangeArrowheads="1"/>
            </p:cNvSpPr>
            <p:nvPr/>
          </p:nvSpPr>
          <p:spPr bwMode="auto">
            <a:xfrm>
              <a:off x="9029700" y="304800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grpSp>
      <p:grpSp>
        <p:nvGrpSpPr>
          <p:cNvPr id="17" name="Group 16"/>
          <p:cNvGrpSpPr/>
          <p:nvPr/>
        </p:nvGrpSpPr>
        <p:grpSpPr>
          <a:xfrm>
            <a:off x="610914" y="5198917"/>
            <a:ext cx="2475186" cy="1354283"/>
            <a:chOff x="229914" y="5042052"/>
            <a:chExt cx="2475186" cy="1354283"/>
          </a:xfrm>
        </p:grpSpPr>
        <p:sp>
          <p:nvSpPr>
            <p:cNvPr id="18" name="TextBox 17"/>
            <p:cNvSpPr txBox="1"/>
            <p:nvPr/>
          </p:nvSpPr>
          <p:spPr>
            <a:xfrm>
              <a:off x="229914" y="6119336"/>
              <a:ext cx="838200" cy="276999"/>
            </a:xfrm>
            <a:prstGeom prst="rect">
              <a:avLst/>
            </a:prstGeom>
            <a:noFill/>
          </p:spPr>
          <p:txBody>
            <a:bodyPr wrap="square" rtlCol="0">
              <a:spAutoFit/>
            </a:bodyPr>
            <a:lstStyle/>
            <a:p>
              <a:r>
                <a:rPr lang="en-US" sz="1200" dirty="0" smtClean="0"/>
                <a:t>Drug</a:t>
              </a:r>
              <a:endParaRPr lang="en-US" sz="1200" dirty="0"/>
            </a:p>
          </p:txBody>
        </p:sp>
        <p:sp>
          <p:nvSpPr>
            <p:cNvPr id="19" name="TextBox 18"/>
            <p:cNvSpPr txBox="1"/>
            <p:nvPr/>
          </p:nvSpPr>
          <p:spPr>
            <a:xfrm>
              <a:off x="1866900" y="6119336"/>
              <a:ext cx="838200" cy="276999"/>
            </a:xfrm>
            <a:prstGeom prst="rect">
              <a:avLst/>
            </a:prstGeom>
            <a:noFill/>
          </p:spPr>
          <p:txBody>
            <a:bodyPr wrap="square" rtlCol="0">
              <a:spAutoFit/>
            </a:bodyPr>
            <a:lstStyle/>
            <a:p>
              <a:r>
                <a:rPr lang="en-US" sz="1200" dirty="0" smtClean="0"/>
                <a:t>Death</a:t>
              </a:r>
              <a:endParaRPr lang="en-US" sz="1200" dirty="0"/>
            </a:p>
          </p:txBody>
        </p:sp>
        <p:sp>
          <p:nvSpPr>
            <p:cNvPr id="20" name="TextBox 19"/>
            <p:cNvSpPr txBox="1"/>
            <p:nvPr/>
          </p:nvSpPr>
          <p:spPr>
            <a:xfrm>
              <a:off x="1030014" y="5651414"/>
              <a:ext cx="838200" cy="461665"/>
            </a:xfrm>
            <a:prstGeom prst="rect">
              <a:avLst/>
            </a:prstGeom>
            <a:noFill/>
          </p:spPr>
          <p:txBody>
            <a:bodyPr wrap="square" rtlCol="0">
              <a:spAutoFit/>
            </a:bodyPr>
            <a:lstStyle/>
            <a:p>
              <a:r>
                <a:rPr lang="en-US" sz="1200" dirty="0" smtClean="0"/>
                <a:t>Side effect</a:t>
              </a:r>
              <a:endParaRPr lang="en-US" sz="1200" dirty="0"/>
            </a:p>
          </p:txBody>
        </p:sp>
        <p:sp>
          <p:nvSpPr>
            <p:cNvPr id="21" name="Line 5"/>
            <p:cNvSpPr>
              <a:spLocks noChangeShapeType="1"/>
            </p:cNvSpPr>
            <p:nvPr/>
          </p:nvSpPr>
          <p:spPr bwMode="auto">
            <a:xfrm flipV="1">
              <a:off x="853931" y="5928413"/>
              <a:ext cx="352166" cy="209289"/>
            </a:xfrm>
            <a:prstGeom prst="line">
              <a:avLst/>
            </a:prstGeom>
            <a:noFill/>
            <a:ln w="9525">
              <a:solidFill>
                <a:schemeClr val="tx1"/>
              </a:solidFill>
              <a:round/>
              <a:headEnd/>
              <a:tailEnd type="triangle" w="med" len="med"/>
            </a:ln>
          </p:spPr>
          <p:txBody>
            <a:bodyPr wrap="none" anchor="ctr"/>
            <a:lstStyle/>
            <a:p>
              <a:endParaRPr lang="en-US" dirty="0"/>
            </a:p>
          </p:txBody>
        </p:sp>
        <p:sp>
          <p:nvSpPr>
            <p:cNvPr id="22" name="Line 5"/>
            <p:cNvSpPr>
              <a:spLocks noChangeShapeType="1"/>
            </p:cNvSpPr>
            <p:nvPr/>
          </p:nvSpPr>
          <p:spPr bwMode="auto">
            <a:xfrm>
              <a:off x="2293883" y="5938069"/>
              <a:ext cx="76200" cy="199633"/>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5"/>
            <p:cNvSpPr>
              <a:spLocks noChangeShapeType="1"/>
            </p:cNvSpPr>
            <p:nvPr/>
          </p:nvSpPr>
          <p:spPr bwMode="auto">
            <a:xfrm flipH="1">
              <a:off x="1638300" y="5743746"/>
              <a:ext cx="400445" cy="110699"/>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TextBox 24"/>
            <p:cNvSpPr txBox="1"/>
            <p:nvPr/>
          </p:nvSpPr>
          <p:spPr>
            <a:xfrm>
              <a:off x="1852448" y="5512914"/>
              <a:ext cx="838200" cy="461665"/>
            </a:xfrm>
            <a:prstGeom prst="rect">
              <a:avLst/>
            </a:prstGeom>
            <a:noFill/>
          </p:spPr>
          <p:txBody>
            <a:bodyPr wrap="square" rtlCol="0">
              <a:spAutoFit/>
            </a:bodyPr>
            <a:lstStyle/>
            <a:p>
              <a:r>
                <a:rPr lang="en-US" sz="1200" dirty="0" smtClean="0"/>
                <a:t>Disease severity</a:t>
              </a:r>
              <a:endParaRPr lang="en-US" sz="1200" dirty="0"/>
            </a:p>
          </p:txBody>
        </p:sp>
        <p:sp>
          <p:nvSpPr>
            <p:cNvPr id="26" name="Line 5"/>
            <p:cNvSpPr>
              <a:spLocks noChangeShapeType="1"/>
            </p:cNvSpPr>
            <p:nvPr/>
          </p:nvSpPr>
          <p:spPr bwMode="auto">
            <a:xfrm flipV="1">
              <a:off x="1449114" y="5299121"/>
              <a:ext cx="0" cy="352293"/>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030014" y="5042052"/>
              <a:ext cx="838200" cy="276999"/>
            </a:xfrm>
            <a:prstGeom prst="rect">
              <a:avLst/>
            </a:prstGeom>
            <a:noFill/>
          </p:spPr>
          <p:txBody>
            <a:bodyPr wrap="square" rtlCol="0">
              <a:spAutoFit/>
            </a:bodyPr>
            <a:lstStyle/>
            <a:p>
              <a:r>
                <a:rPr lang="en-US" sz="1200" dirty="0" smtClean="0"/>
                <a:t>Retention</a:t>
              </a:r>
              <a:endParaRPr lang="en-US" sz="12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3555"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3556"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3557"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3558"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3559"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3560"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3561"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3562"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3563" name="Text Box 11"/>
          <p:cNvSpPr txBox="1">
            <a:spLocks noChangeArrowheads="1"/>
          </p:cNvSpPr>
          <p:nvPr/>
        </p:nvSpPr>
        <p:spPr bwMode="auto">
          <a:xfrm>
            <a:off x="4838700" y="4343400"/>
            <a:ext cx="2286000" cy="762000"/>
          </a:xfrm>
          <a:prstGeom prst="rect">
            <a:avLst/>
          </a:prstGeom>
          <a:noFill/>
          <a:ln w="9525">
            <a:noFill/>
            <a:miter lim="800000"/>
            <a:headEnd/>
            <a:tailEnd/>
          </a:ln>
        </p:spPr>
        <p:txBody>
          <a:bodyPr>
            <a:spAutoFit/>
          </a:bodyPr>
          <a:lstStyle/>
          <a:p>
            <a:pPr algn="l"/>
            <a:r>
              <a:rPr lang="en-US" sz="2200" dirty="0"/>
              <a:t>San Franciscans, 20 to 65 years old</a:t>
            </a:r>
            <a:endParaRPr lang="en-US" sz="2400" dirty="0"/>
          </a:p>
        </p:txBody>
      </p:sp>
      <p:sp>
        <p:nvSpPr>
          <p:cNvPr id="23564" name="Text Box 12"/>
          <p:cNvSpPr txBox="1">
            <a:spLocks noChangeArrowheads="1"/>
          </p:cNvSpPr>
          <p:nvPr/>
        </p:nvSpPr>
        <p:spPr bwMode="auto">
          <a:xfrm>
            <a:off x="6716713" y="5867400"/>
            <a:ext cx="3570287" cy="762000"/>
          </a:xfrm>
          <a:prstGeom prst="rect">
            <a:avLst/>
          </a:prstGeom>
          <a:noFill/>
          <a:ln w="9525">
            <a:noFill/>
            <a:miter lim="800000"/>
            <a:headEnd/>
            <a:tailEnd/>
          </a:ln>
        </p:spPr>
        <p:txBody>
          <a:bodyPr>
            <a:spAutoFit/>
          </a:bodyPr>
          <a:lstStyle/>
          <a:p>
            <a:pPr algn="l"/>
            <a:r>
              <a:rPr lang="en-US" sz="2200" dirty="0"/>
              <a:t>SAMPLE of San Franciscans,</a:t>
            </a:r>
          </a:p>
          <a:p>
            <a:pPr algn="l"/>
            <a:r>
              <a:rPr lang="en-US" sz="2200" dirty="0"/>
              <a:t> 20 to 65 yrs old</a:t>
            </a:r>
            <a:endParaRPr lang="en-US" sz="2400" dirty="0"/>
          </a:p>
        </p:txBody>
      </p:sp>
      <p:sp>
        <p:nvSpPr>
          <p:cNvPr id="23565"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3566"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3567" name="Rectangle 15"/>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3568" name="Rectangle 16"/>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3569" name="Rectangle 17"/>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3570" name="Text Box 18"/>
          <p:cNvSpPr txBox="1">
            <a:spLocks noChangeArrowheads="1"/>
          </p:cNvSpPr>
          <p:nvPr/>
        </p:nvSpPr>
        <p:spPr bwMode="auto">
          <a:xfrm>
            <a:off x="723900" y="533400"/>
            <a:ext cx="2286000" cy="762000"/>
          </a:xfrm>
          <a:prstGeom prst="rect">
            <a:avLst/>
          </a:prstGeom>
          <a:noFill/>
          <a:ln w="9525">
            <a:noFill/>
            <a:miter lim="800000"/>
            <a:headEnd/>
            <a:tailEnd/>
          </a:ln>
        </p:spPr>
        <p:txBody>
          <a:bodyPr>
            <a:spAutoFit/>
          </a:bodyPr>
          <a:lstStyle/>
          <a:p>
            <a:pPr algn="l"/>
            <a:r>
              <a:rPr lang="en-US" sz="2200" dirty="0"/>
              <a:t>&gt;65 years old </a:t>
            </a:r>
          </a:p>
          <a:p>
            <a:pPr algn="l"/>
            <a:r>
              <a:rPr lang="en-US" sz="2200" dirty="0"/>
              <a:t> in U.S.</a:t>
            </a:r>
          </a:p>
        </p:txBody>
      </p:sp>
      <p:sp>
        <p:nvSpPr>
          <p:cNvPr id="2357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2" name="Line 20"/>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3" name="Line 21"/>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4" name="Line 22"/>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5" name="Line 23"/>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3576" name="Line 24"/>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3577" name="Line 25"/>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3578" name="Line 26"/>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3579" name="Line 27"/>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3580" name="Line 28"/>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3581" name="Text Box 29"/>
          <p:cNvSpPr txBox="1">
            <a:spLocks noChangeArrowheads="1"/>
          </p:cNvSpPr>
          <p:nvPr/>
        </p:nvSpPr>
        <p:spPr bwMode="auto">
          <a:xfrm>
            <a:off x="571500" y="4114800"/>
            <a:ext cx="2514600" cy="1096963"/>
          </a:xfrm>
          <a:prstGeom prst="rect">
            <a:avLst/>
          </a:prstGeom>
          <a:noFill/>
          <a:ln w="9525">
            <a:noFill/>
            <a:miter lim="800000"/>
            <a:headEnd/>
            <a:tailEnd/>
          </a:ln>
        </p:spPr>
        <p:txBody>
          <a:bodyPr>
            <a:spAutoFit/>
          </a:bodyPr>
          <a:lstStyle/>
          <a:p>
            <a:pPr algn="l"/>
            <a:r>
              <a:rPr lang="en-US" sz="2200" dirty="0"/>
              <a:t>20 to 65 year olds, in U.S., outside of San Francisco</a:t>
            </a:r>
          </a:p>
        </p:txBody>
      </p:sp>
      <p:sp>
        <p:nvSpPr>
          <p:cNvPr id="23582" name="Text Box 30"/>
          <p:cNvSpPr txBox="1">
            <a:spLocks noChangeArrowheads="1"/>
          </p:cNvSpPr>
          <p:nvPr/>
        </p:nvSpPr>
        <p:spPr bwMode="auto">
          <a:xfrm>
            <a:off x="5448300" y="228600"/>
            <a:ext cx="2514600" cy="762000"/>
          </a:xfrm>
          <a:prstGeom prst="rect">
            <a:avLst/>
          </a:prstGeom>
          <a:noFill/>
          <a:ln w="9525">
            <a:noFill/>
            <a:miter lim="800000"/>
            <a:headEnd/>
            <a:tailEnd/>
          </a:ln>
        </p:spPr>
        <p:txBody>
          <a:bodyPr>
            <a:spAutoFit/>
          </a:bodyPr>
          <a:lstStyle/>
          <a:p>
            <a:pPr algn="l"/>
            <a:r>
              <a:rPr lang="en-US" sz="2200" dirty="0"/>
              <a:t>20 to 65 year olds, in Europe</a:t>
            </a:r>
          </a:p>
        </p:txBody>
      </p:sp>
      <p:sp>
        <p:nvSpPr>
          <p:cNvPr id="23583" name="WordArt 31"/>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3584" name="WordArt 32"/>
          <p:cNvSpPr>
            <a:spLocks noChangeArrowheads="1" noChangeShapeType="1" noTextEdit="1"/>
          </p:cNvSpPr>
          <p:nvPr/>
        </p:nvSpPr>
        <p:spPr bwMode="auto">
          <a:xfrm rot="3101768">
            <a:off x="5965032" y="2194719"/>
            <a:ext cx="3784600" cy="1246187"/>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76200"/>
            <a:ext cx="8743950" cy="762000"/>
          </a:xfrm>
        </p:spPr>
        <p:txBody>
          <a:bodyPr/>
          <a:lstStyle/>
          <a:p>
            <a:r>
              <a:rPr lang="en-US" dirty="0" smtClean="0"/>
              <a:t>Competing Events in Randomized Trials</a:t>
            </a:r>
          </a:p>
        </p:txBody>
      </p:sp>
      <p:sp>
        <p:nvSpPr>
          <p:cNvPr id="90115" name="Rectangle 3"/>
          <p:cNvSpPr>
            <a:spLocks noGrp="1" noChangeArrowheads="1"/>
          </p:cNvSpPr>
          <p:nvPr>
            <p:ph type="body" idx="1"/>
          </p:nvPr>
        </p:nvSpPr>
        <p:spPr>
          <a:xfrm>
            <a:off x="114300" y="914400"/>
            <a:ext cx="10020300" cy="4114800"/>
          </a:xfrm>
        </p:spPr>
        <p:txBody>
          <a:bodyPr/>
          <a:lstStyle/>
          <a:p>
            <a:pPr>
              <a:lnSpc>
                <a:spcPct val="90000"/>
              </a:lnSpc>
            </a:pPr>
            <a:r>
              <a:rPr lang="en-US" sz="2600" dirty="0" smtClean="0"/>
              <a:t>Competing events are the other mechanism of selection bias in RCTs</a:t>
            </a:r>
          </a:p>
          <a:p>
            <a:pPr>
              <a:lnSpc>
                <a:spcPct val="90000"/>
              </a:lnSpc>
            </a:pPr>
            <a:endParaRPr lang="en-US" sz="1200" dirty="0"/>
          </a:p>
          <a:p>
            <a:pPr>
              <a:lnSpc>
                <a:spcPct val="90000"/>
              </a:lnSpc>
            </a:pPr>
            <a:r>
              <a:rPr lang="en-US" sz="2600" dirty="0" smtClean="0"/>
              <a:t>Competing events are typically explicitly accounted for and reported on in RCTs</a:t>
            </a:r>
          </a:p>
          <a:p>
            <a:pPr lvl="1">
              <a:lnSpc>
                <a:spcPct val="90000"/>
              </a:lnSpc>
            </a:pPr>
            <a:r>
              <a:rPr lang="en-US" sz="2200" dirty="0" smtClean="0"/>
              <a:t>They are almost always part of adverse event monitoring/reporting</a:t>
            </a:r>
          </a:p>
          <a:p>
            <a:pPr lvl="1">
              <a:lnSpc>
                <a:spcPct val="90000"/>
              </a:lnSpc>
            </a:pPr>
            <a:r>
              <a:rPr lang="en-US" sz="2200" dirty="0" smtClean="0"/>
              <a:t>This allows for a balanced view of the outcomes of interventions</a:t>
            </a:r>
          </a:p>
          <a:p>
            <a:pPr lvl="1">
              <a:lnSpc>
                <a:spcPct val="90000"/>
              </a:lnSpc>
            </a:pPr>
            <a:r>
              <a:rPr lang="en-US" sz="2200" dirty="0" smtClean="0"/>
              <a:t>Nonetheless, presence of the competing event may bias attempts at quantifying causal relationship between intervention &amp; main outcome</a:t>
            </a:r>
          </a:p>
          <a:p>
            <a:pPr lvl="1">
              <a:lnSpc>
                <a:spcPct val="90000"/>
              </a:lnSpc>
            </a:pPr>
            <a:endParaRPr lang="en-US" sz="2200" dirty="0" smtClean="0"/>
          </a:p>
          <a:p>
            <a:pPr>
              <a:lnSpc>
                <a:spcPct val="90000"/>
              </a:lnSpc>
            </a:pPr>
            <a:r>
              <a:rPr lang="en-US" sz="2600" dirty="0" smtClean="0"/>
              <a:t>Competing events are often swept under the carpet (i.e., ignored) in cohort studies	</a:t>
            </a:r>
          </a:p>
          <a:p>
            <a:pPr lvl="1">
              <a:lnSpc>
                <a:spcPct val="90000"/>
              </a:lnSpc>
            </a:pPr>
            <a:r>
              <a:rPr lang="en-US" sz="2200" dirty="0" smtClean="0"/>
              <a:t>This is unfortunate</a:t>
            </a:r>
          </a:p>
          <a:p>
            <a:pPr lvl="1">
              <a:lnSpc>
                <a:spcPct val="90000"/>
              </a:lnSpc>
            </a:pPr>
            <a:r>
              <a:rPr lang="en-US" sz="2200" dirty="0" smtClean="0"/>
              <a:t>Fuller disclosure of competing events is more complicated but will give us a more comprehensive accounting of the effects of exposures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228600"/>
            <a:ext cx="8743950" cy="762000"/>
          </a:xfrm>
        </p:spPr>
        <p:txBody>
          <a:bodyPr/>
          <a:lstStyle/>
          <a:p>
            <a:r>
              <a:rPr lang="en-US" dirty="0" smtClean="0"/>
              <a:t>Under Non-Null Conditions, </a:t>
            </a:r>
            <a:br>
              <a:rPr lang="en-US" dirty="0" smtClean="0"/>
            </a:br>
            <a:r>
              <a:rPr lang="en-US" dirty="0" smtClean="0"/>
              <a:t>Even Less is Needed for Selection Bias</a:t>
            </a:r>
          </a:p>
        </p:txBody>
      </p:sp>
      <p:sp>
        <p:nvSpPr>
          <p:cNvPr id="90115" name="Rectangle 3"/>
          <p:cNvSpPr>
            <a:spLocks noGrp="1" noChangeArrowheads="1"/>
          </p:cNvSpPr>
          <p:nvPr>
            <p:ph type="body" idx="1"/>
          </p:nvPr>
        </p:nvSpPr>
        <p:spPr>
          <a:xfrm>
            <a:off x="38100" y="1371600"/>
            <a:ext cx="10248900" cy="4114800"/>
          </a:xfrm>
        </p:spPr>
        <p:txBody>
          <a:bodyPr/>
          <a:lstStyle/>
          <a:p>
            <a:pPr marL="236538" indent="-236538">
              <a:lnSpc>
                <a:spcPct val="90000"/>
              </a:lnSpc>
            </a:pPr>
            <a:r>
              <a:rPr lang="en-US" sz="2400" dirty="0" smtClean="0"/>
              <a:t>Earlier, </a:t>
            </a:r>
            <a:r>
              <a:rPr lang="en-US" sz="2400" dirty="0" smtClean="0"/>
              <a:t>selection </a:t>
            </a:r>
            <a:r>
              <a:rPr lang="en-US" sz="2400" dirty="0"/>
              <a:t>bias </a:t>
            </a:r>
            <a:r>
              <a:rPr lang="en-US" sz="2400" dirty="0" smtClean="0"/>
              <a:t>occur </a:t>
            </a:r>
            <a:r>
              <a:rPr lang="en-US" sz="2400" dirty="0" smtClean="0"/>
              <a:t>under the null (i.e., for selection bias to result in an apparent association when one truly does </a:t>
            </a:r>
            <a:r>
              <a:rPr lang="en-US" sz="2400" u="sng" dirty="0" smtClean="0"/>
              <a:t>not</a:t>
            </a:r>
            <a:r>
              <a:rPr lang="en-US" sz="2400" dirty="0" smtClean="0"/>
              <a:t> exist), </a:t>
            </a:r>
            <a:r>
              <a:rPr lang="en-US" sz="2400" dirty="0" smtClean="0"/>
              <a:t>when:</a:t>
            </a:r>
            <a:endParaRPr lang="en-US" sz="2400" dirty="0" smtClean="0"/>
          </a:p>
          <a:p>
            <a:pPr lvl="1">
              <a:lnSpc>
                <a:spcPct val="90000"/>
              </a:lnSpc>
            </a:pPr>
            <a:r>
              <a:rPr lang="en-US" sz="2400" dirty="0"/>
              <a:t>S</a:t>
            </a:r>
            <a:r>
              <a:rPr lang="en-US" sz="2400" dirty="0" smtClean="0"/>
              <a:t>election/retention </a:t>
            </a:r>
            <a:r>
              <a:rPr lang="en-US" sz="2400" dirty="0"/>
              <a:t>probabilities must differ according/related to </a:t>
            </a:r>
            <a:r>
              <a:rPr lang="en-US" sz="2400" u="sng" dirty="0"/>
              <a:t>both</a:t>
            </a:r>
            <a:r>
              <a:rPr lang="en-US" sz="2400" dirty="0"/>
              <a:t> exposure </a:t>
            </a:r>
            <a:r>
              <a:rPr lang="en-US" sz="2400" i="1" dirty="0"/>
              <a:t>and</a:t>
            </a:r>
            <a:r>
              <a:rPr lang="en-US" sz="2400" dirty="0"/>
              <a:t> </a:t>
            </a:r>
            <a:r>
              <a:rPr lang="en-US" sz="2400" dirty="0" smtClean="0"/>
              <a:t>disease</a:t>
            </a:r>
          </a:p>
          <a:p>
            <a:pPr lvl="1">
              <a:lnSpc>
                <a:spcPct val="90000"/>
              </a:lnSpc>
            </a:pPr>
            <a:r>
              <a:rPr lang="en-US" sz="2400" dirty="0" smtClean="0"/>
              <a:t>Multiplicative interaction between exposure and disease on selection</a:t>
            </a:r>
            <a:endParaRPr lang="en-US" sz="2400" dirty="0"/>
          </a:p>
          <a:p>
            <a:pPr>
              <a:lnSpc>
                <a:spcPct val="90000"/>
              </a:lnSpc>
            </a:pPr>
            <a:endParaRPr lang="en-US" sz="1200" dirty="0" smtClean="0"/>
          </a:p>
          <a:p>
            <a:pPr>
              <a:lnSpc>
                <a:spcPct val="90000"/>
              </a:lnSpc>
            </a:pPr>
            <a:endParaRPr lang="en-US" sz="1200" dirty="0"/>
          </a:p>
          <a:p>
            <a:pPr>
              <a:lnSpc>
                <a:spcPct val="90000"/>
              </a:lnSpc>
            </a:pPr>
            <a:endParaRPr lang="en-US" sz="1200" dirty="0"/>
          </a:p>
          <a:p>
            <a:pPr>
              <a:lnSpc>
                <a:spcPct val="90000"/>
              </a:lnSpc>
            </a:pPr>
            <a:endParaRPr lang="en-US" sz="2600" dirty="0" smtClean="0"/>
          </a:p>
          <a:p>
            <a:pPr>
              <a:lnSpc>
                <a:spcPct val="90000"/>
              </a:lnSpc>
            </a:pPr>
            <a:endParaRPr lang="en-US" sz="1400" dirty="0"/>
          </a:p>
          <a:p>
            <a:pPr>
              <a:lnSpc>
                <a:spcPct val="90000"/>
              </a:lnSpc>
            </a:pPr>
            <a:r>
              <a:rPr lang="en-US" sz="2400" dirty="0" smtClean="0"/>
              <a:t>But what about when there truly </a:t>
            </a:r>
            <a:r>
              <a:rPr lang="en-US" sz="2400" u="sng" dirty="0" smtClean="0"/>
              <a:t>is</a:t>
            </a:r>
            <a:r>
              <a:rPr lang="en-US" sz="2400" dirty="0" smtClean="0"/>
              <a:t> an association between exposure and disease (which is called “non-null conditions”)?  </a:t>
            </a:r>
          </a:p>
          <a:p>
            <a:pPr lvl="1">
              <a:lnSpc>
                <a:spcPct val="90000"/>
              </a:lnSpc>
            </a:pPr>
            <a:r>
              <a:rPr lang="en-US" sz="2400" dirty="0" smtClean="0"/>
              <a:t>Selection bias in this context means that the estimate differs from truth.  It could be larger or smaller than truth.</a:t>
            </a:r>
          </a:p>
          <a:p>
            <a:pPr lvl="1">
              <a:lnSpc>
                <a:spcPct val="90000"/>
              </a:lnSpc>
            </a:pPr>
            <a:r>
              <a:rPr lang="en-US" sz="2400" dirty="0" smtClean="0"/>
              <a:t>Simple </a:t>
            </a:r>
            <a:r>
              <a:rPr lang="en-US" sz="2400" dirty="0"/>
              <a:t>math allows us to see that fewer influences on selection/retention are </a:t>
            </a:r>
            <a:r>
              <a:rPr lang="en-US" sz="2400" dirty="0" smtClean="0"/>
              <a:t>needed to induce selection bias</a:t>
            </a:r>
          </a:p>
          <a:p>
            <a:pPr>
              <a:lnSpc>
                <a:spcPct val="90000"/>
              </a:lnSpc>
            </a:pPr>
            <a:endParaRPr lang="en-US" sz="2600" dirty="0" smtClean="0"/>
          </a:p>
        </p:txBody>
      </p:sp>
      <p:grpSp>
        <p:nvGrpSpPr>
          <p:cNvPr id="5" name="Group 9"/>
          <p:cNvGrpSpPr>
            <a:grpSpLocks/>
          </p:cNvGrpSpPr>
          <p:nvPr/>
        </p:nvGrpSpPr>
        <p:grpSpPr bwMode="auto">
          <a:xfrm>
            <a:off x="495300" y="3462337"/>
            <a:ext cx="9563100" cy="957263"/>
            <a:chOff x="456" y="1377"/>
            <a:chExt cx="6024" cy="603"/>
          </a:xfrm>
        </p:grpSpPr>
        <p:sp>
          <p:nvSpPr>
            <p:cNvPr id="6" name="Line 4"/>
            <p:cNvSpPr>
              <a:spLocks noChangeShapeType="1"/>
            </p:cNvSpPr>
            <p:nvPr/>
          </p:nvSpPr>
          <p:spPr bwMode="auto">
            <a:xfrm flipV="1">
              <a:off x="1608" y="1569"/>
              <a:ext cx="816" cy="120"/>
            </a:xfrm>
            <a:prstGeom prst="line">
              <a:avLst/>
            </a:prstGeom>
            <a:noFill/>
            <a:ln w="28575">
              <a:solidFill>
                <a:schemeClr val="tx1"/>
              </a:solidFill>
              <a:round/>
              <a:headEnd/>
              <a:tailEnd type="triangle" w="med" len="med"/>
            </a:ln>
          </p:spPr>
          <p:txBody>
            <a:bodyPr wrap="none" anchor="ctr"/>
            <a:lstStyle/>
            <a:p>
              <a:endParaRPr lang="en-US" dirty="0"/>
            </a:p>
          </p:txBody>
        </p:sp>
        <p:sp>
          <p:nvSpPr>
            <p:cNvPr id="7" name="Line 5"/>
            <p:cNvSpPr>
              <a:spLocks noChangeShapeType="1"/>
            </p:cNvSpPr>
            <p:nvPr/>
          </p:nvSpPr>
          <p:spPr bwMode="auto">
            <a:xfrm flipH="1" flipV="1">
              <a:off x="4272" y="1545"/>
              <a:ext cx="720" cy="167"/>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6"/>
            <p:cNvSpPr txBox="1">
              <a:spLocks noChangeArrowheads="1"/>
            </p:cNvSpPr>
            <p:nvPr/>
          </p:nvSpPr>
          <p:spPr bwMode="auto">
            <a:xfrm>
              <a:off x="2247" y="1377"/>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Selection/retention</a:t>
              </a:r>
              <a:endParaRPr lang="en-US" sz="2400" dirty="0">
                <a:latin typeface="Arial" charset="0"/>
              </a:endParaRPr>
            </a:p>
          </p:txBody>
        </p:sp>
        <p:sp>
          <p:nvSpPr>
            <p:cNvPr id="9" name="Text Box 7"/>
            <p:cNvSpPr txBox="1">
              <a:spLocks noChangeArrowheads="1"/>
            </p:cNvSpPr>
            <p:nvPr/>
          </p:nvSpPr>
          <p:spPr bwMode="auto">
            <a:xfrm>
              <a:off x="456" y="1641"/>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10" name="Text Box 8"/>
            <p:cNvSpPr txBox="1">
              <a:spLocks noChangeArrowheads="1"/>
            </p:cNvSpPr>
            <p:nvPr/>
          </p:nvSpPr>
          <p:spPr bwMode="auto">
            <a:xfrm>
              <a:off x="4224" y="168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Tree>
    <p:extLst>
      <p:ext uri="{BB962C8B-B14F-4D97-AF65-F5344CB8AC3E}">
        <p14:creationId xmlns:p14="http://schemas.microsoft.com/office/powerpoint/2010/main" val="10626041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0"/>
            <a:ext cx="9982200" cy="533400"/>
          </a:xfrm>
        </p:spPr>
        <p:txBody>
          <a:bodyPr/>
          <a:lstStyle/>
          <a:p>
            <a:r>
              <a:rPr lang="en-US" sz="2400" dirty="0" smtClean="0"/>
              <a:t>Summary of Criteria Needed for Selection Bias to Occur </a:t>
            </a:r>
          </a:p>
        </p:txBody>
      </p:sp>
      <p:sp>
        <p:nvSpPr>
          <p:cNvPr id="55299" name="Rectangle 3"/>
          <p:cNvSpPr>
            <a:spLocks noGrp="1" noChangeArrowheads="1"/>
          </p:cNvSpPr>
          <p:nvPr>
            <p:ph type="body" idx="1"/>
          </p:nvPr>
        </p:nvSpPr>
        <p:spPr>
          <a:xfrm>
            <a:off x="114300" y="533400"/>
            <a:ext cx="10172700" cy="5181600"/>
          </a:xfrm>
        </p:spPr>
        <p:txBody>
          <a:bodyPr/>
          <a:lstStyle/>
          <a:p>
            <a:pPr marL="0" indent="0">
              <a:buNone/>
            </a:pPr>
            <a:r>
              <a:rPr lang="en-US" sz="2400" u="sng" dirty="0" smtClean="0"/>
              <a:t>“Under the null” (i.e., truly NO association between exposure &amp; outcome)</a:t>
            </a:r>
          </a:p>
          <a:p>
            <a:pPr marL="0" indent="0">
              <a:spcBef>
                <a:spcPts val="0"/>
              </a:spcBef>
              <a:buNone/>
            </a:pPr>
            <a:endParaRPr lang="en-US" sz="500" dirty="0"/>
          </a:p>
          <a:p>
            <a:pPr marL="0" indent="0">
              <a:spcBef>
                <a:spcPts val="0"/>
              </a:spcBef>
              <a:buNone/>
            </a:pPr>
            <a:r>
              <a:rPr lang="en-US" sz="2200" dirty="0"/>
              <a:t>S</a:t>
            </a:r>
            <a:r>
              <a:rPr lang="en-US" sz="2200" dirty="0" smtClean="0"/>
              <a:t>election </a:t>
            </a:r>
            <a:r>
              <a:rPr lang="en-US" sz="2200" dirty="0" smtClean="0"/>
              <a:t>bias </a:t>
            </a:r>
            <a:r>
              <a:rPr lang="en-US" sz="2200" dirty="0" smtClean="0"/>
              <a:t>will </a:t>
            </a:r>
            <a:r>
              <a:rPr lang="en-US" sz="2200" dirty="0" smtClean="0"/>
              <a:t>occur</a:t>
            </a:r>
            <a:r>
              <a:rPr lang="en-US" sz="2200" dirty="0"/>
              <a:t> </a:t>
            </a:r>
            <a:r>
              <a:rPr lang="en-US" sz="2200" dirty="0" smtClean="0"/>
              <a:t>when</a:t>
            </a:r>
            <a:r>
              <a:rPr lang="en-US" sz="2200" dirty="0" smtClean="0"/>
              <a:t> </a:t>
            </a:r>
            <a:r>
              <a:rPr lang="en-US" sz="2200" dirty="0" smtClean="0"/>
              <a:t>a person’s selection/retention </a:t>
            </a:r>
            <a:r>
              <a:rPr lang="en-US" sz="2200" dirty="0" smtClean="0"/>
              <a:t>is</a:t>
            </a:r>
            <a:r>
              <a:rPr lang="en-US" sz="2200" dirty="0" smtClean="0"/>
              <a:t>:</a:t>
            </a:r>
            <a:endParaRPr lang="en-US" sz="2200" dirty="0" smtClean="0"/>
          </a:p>
          <a:p>
            <a:pPr>
              <a:spcBef>
                <a:spcPts val="0"/>
              </a:spcBef>
            </a:pPr>
            <a:r>
              <a:rPr lang="en-US" sz="2200" dirty="0" smtClean="0"/>
              <a:t>influenced by (or associated with) his/her exposure;</a:t>
            </a:r>
          </a:p>
          <a:p>
            <a:pPr>
              <a:spcBef>
                <a:spcPts val="0"/>
              </a:spcBef>
            </a:pPr>
            <a:r>
              <a:rPr lang="en-US" sz="2200" dirty="0"/>
              <a:t>influenced by (or associated with) </a:t>
            </a:r>
            <a:r>
              <a:rPr lang="en-US" sz="2200" dirty="0" smtClean="0"/>
              <a:t>his/her outcome; and</a:t>
            </a:r>
          </a:p>
          <a:p>
            <a:pPr>
              <a:spcBef>
                <a:spcPts val="0"/>
              </a:spcBef>
            </a:pPr>
            <a:r>
              <a:rPr lang="en-US" sz="2200" dirty="0"/>
              <a:t>e</a:t>
            </a:r>
            <a:r>
              <a:rPr lang="en-US" sz="2200" dirty="0" smtClean="0"/>
              <a:t>xposure &amp; outcome must influence selection/retention </a:t>
            </a:r>
            <a:r>
              <a:rPr lang="en-US" sz="2200" u="sng" dirty="0" smtClean="0"/>
              <a:t>more than just independently</a:t>
            </a:r>
            <a:r>
              <a:rPr lang="en-US" sz="2200" dirty="0" smtClean="0"/>
              <a:t> </a:t>
            </a:r>
          </a:p>
          <a:p>
            <a:pPr lvl="1">
              <a:spcBef>
                <a:spcPts val="0"/>
              </a:spcBef>
            </a:pPr>
            <a:r>
              <a:rPr lang="en-US" sz="2000" dirty="0" smtClean="0"/>
              <a:t>there must be </a:t>
            </a:r>
            <a:r>
              <a:rPr lang="en-US" sz="2000" u="sng" dirty="0" smtClean="0"/>
              <a:t>multiplicative interaction</a:t>
            </a:r>
            <a:r>
              <a:rPr lang="en-US" sz="2000" dirty="0" smtClean="0"/>
              <a:t> between exposure and outcome on occurrence of selection/retention</a:t>
            </a:r>
          </a:p>
          <a:p>
            <a:pPr lvl="1">
              <a:spcBef>
                <a:spcPts val="0"/>
              </a:spcBef>
            </a:pPr>
            <a:endParaRPr lang="en-US" sz="2000" dirty="0" smtClean="0"/>
          </a:p>
          <a:p>
            <a:pPr lvl="1">
              <a:spcBef>
                <a:spcPts val="0"/>
              </a:spcBef>
            </a:pPr>
            <a:endParaRPr lang="en-US" sz="2000" dirty="0"/>
          </a:p>
          <a:p>
            <a:pPr marL="0" indent="0">
              <a:spcBef>
                <a:spcPts val="0"/>
              </a:spcBef>
              <a:buNone/>
            </a:pPr>
            <a:endParaRPr lang="en-US" sz="2400" u="sng" dirty="0" smtClean="0"/>
          </a:p>
          <a:p>
            <a:pPr marL="0" indent="0">
              <a:spcBef>
                <a:spcPts val="0"/>
              </a:spcBef>
              <a:buNone/>
            </a:pPr>
            <a:endParaRPr lang="en-US" sz="1200" u="sng" dirty="0" smtClean="0"/>
          </a:p>
          <a:p>
            <a:pPr marL="0" indent="0">
              <a:spcBef>
                <a:spcPts val="0"/>
              </a:spcBef>
              <a:buNone/>
            </a:pPr>
            <a:r>
              <a:rPr lang="en-US" sz="2300" u="sng" dirty="0" smtClean="0"/>
              <a:t>“</a:t>
            </a:r>
            <a:r>
              <a:rPr lang="en-US" sz="2300" u="sng" dirty="0"/>
              <a:t>Under </a:t>
            </a:r>
            <a:r>
              <a:rPr lang="en-US" sz="2300" u="sng" dirty="0" smtClean="0"/>
              <a:t>non-null</a:t>
            </a:r>
            <a:r>
              <a:rPr lang="en-US" sz="2300" u="sng" dirty="0"/>
              <a:t>” (i.e., truly </a:t>
            </a:r>
            <a:r>
              <a:rPr lang="en-US" sz="2300" u="sng" dirty="0" smtClean="0"/>
              <a:t>IS </a:t>
            </a:r>
            <a:r>
              <a:rPr lang="en-US" sz="2300" u="sng" dirty="0"/>
              <a:t>association between exposure &amp; outcome</a:t>
            </a:r>
            <a:r>
              <a:rPr lang="en-US" sz="2300" u="sng" dirty="0" smtClean="0"/>
              <a:t>)</a:t>
            </a:r>
          </a:p>
          <a:p>
            <a:pPr marL="0" indent="0">
              <a:spcBef>
                <a:spcPts val="0"/>
              </a:spcBef>
              <a:buNone/>
            </a:pPr>
            <a:endParaRPr lang="en-US" sz="500" u="sng" dirty="0"/>
          </a:p>
          <a:p>
            <a:pPr marL="0" indent="0">
              <a:spcBef>
                <a:spcPts val="0"/>
              </a:spcBef>
              <a:buNone/>
            </a:pPr>
            <a:r>
              <a:rPr lang="en-US" sz="2200" dirty="0"/>
              <a:t>For selection bias to occur: A person’s selection/retention </a:t>
            </a:r>
            <a:r>
              <a:rPr lang="en-US" sz="2200" dirty="0" smtClean="0"/>
              <a:t>need only be:</a:t>
            </a:r>
            <a:endParaRPr lang="en-US" sz="2200" dirty="0"/>
          </a:p>
          <a:p>
            <a:pPr>
              <a:spcBef>
                <a:spcPts val="0"/>
              </a:spcBef>
            </a:pPr>
            <a:r>
              <a:rPr lang="en-US" sz="2000" dirty="0" smtClean="0">
                <a:solidFill>
                  <a:srgbClr val="000000"/>
                </a:solidFill>
              </a:rPr>
              <a:t>Associated with his/her outcome (and interaction</a:t>
            </a:r>
          </a:p>
          <a:p>
            <a:pPr marL="0" indent="344488">
              <a:spcBef>
                <a:spcPts val="0"/>
              </a:spcBef>
              <a:buNone/>
            </a:pPr>
            <a:r>
              <a:rPr lang="en-US" sz="2000" dirty="0" smtClean="0">
                <a:solidFill>
                  <a:srgbClr val="000000"/>
                </a:solidFill>
              </a:rPr>
              <a:t>between “other factors” and exposure on outcome); or</a:t>
            </a:r>
          </a:p>
          <a:p>
            <a:pPr>
              <a:spcBef>
                <a:spcPts val="0"/>
              </a:spcBef>
            </a:pPr>
            <a:r>
              <a:rPr lang="en-US" sz="2000" dirty="0" smtClean="0">
                <a:solidFill>
                  <a:srgbClr val="000000"/>
                </a:solidFill>
              </a:rPr>
              <a:t>Caused by outcome</a:t>
            </a:r>
          </a:p>
        </p:txBody>
      </p:sp>
      <p:grpSp>
        <p:nvGrpSpPr>
          <p:cNvPr id="5" name="Group 60"/>
          <p:cNvGrpSpPr>
            <a:grpSpLocks/>
          </p:cNvGrpSpPr>
          <p:nvPr/>
        </p:nvGrpSpPr>
        <p:grpSpPr bwMode="auto">
          <a:xfrm>
            <a:off x="5676900" y="5232400"/>
            <a:ext cx="4556125" cy="939800"/>
            <a:chOff x="3208" y="3434"/>
            <a:chExt cx="2870" cy="592"/>
          </a:xfrm>
        </p:grpSpPr>
        <p:sp>
          <p:nvSpPr>
            <p:cNvPr id="55308"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smtClean="0">
                  <a:solidFill>
                    <a:srgbClr val="000000"/>
                  </a:solidFill>
                  <a:latin typeface="Arial" charset="0"/>
                </a:rPr>
                <a:t>Outcome</a:t>
              </a:r>
              <a:endParaRPr lang="en-US" sz="1600" dirty="0">
                <a:solidFill>
                  <a:srgbClr val="000000"/>
                </a:solidFill>
                <a:latin typeface="Arial" charset="0"/>
              </a:endParaRPr>
            </a:p>
          </p:txBody>
        </p:sp>
        <p:sp>
          <p:nvSpPr>
            <p:cNvPr id="55309" name="Line 52"/>
            <p:cNvSpPr>
              <a:spLocks noChangeShapeType="1"/>
            </p:cNvSpPr>
            <p:nvPr/>
          </p:nvSpPr>
          <p:spPr bwMode="auto">
            <a:xfrm>
              <a:off x="4744" y="3920"/>
              <a:ext cx="560" cy="1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0" name="Text Box 53"/>
            <p:cNvSpPr txBox="1">
              <a:spLocks noChangeArrowheads="1"/>
            </p:cNvSpPr>
            <p:nvPr/>
          </p:nvSpPr>
          <p:spPr bwMode="auto">
            <a:xfrm>
              <a:off x="3208" y="3434"/>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55311" name="Line 54"/>
            <p:cNvSpPr>
              <a:spLocks noChangeShapeType="1"/>
            </p:cNvSpPr>
            <p:nvPr/>
          </p:nvSpPr>
          <p:spPr bwMode="auto">
            <a:xfrm flipH="1" flipV="1">
              <a:off x="4840" y="3555"/>
              <a:ext cx="272" cy="35"/>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3" name="Text Box 56"/>
            <p:cNvSpPr txBox="1">
              <a:spLocks noChangeArrowheads="1"/>
            </p:cNvSpPr>
            <p:nvPr/>
          </p:nvSpPr>
          <p:spPr bwMode="auto">
            <a:xfrm>
              <a:off x="4984" y="3484"/>
              <a:ext cx="1056" cy="213"/>
            </a:xfrm>
            <a:prstGeom prst="rect">
              <a:avLst/>
            </a:prstGeom>
            <a:noFill/>
            <a:ln w="9525" algn="ctr">
              <a:noFill/>
              <a:miter lim="800000"/>
              <a:headEnd/>
              <a:tailEnd/>
            </a:ln>
          </p:spPr>
          <p:txBody>
            <a:bodyPr wrap="square">
              <a:spAutoFit/>
            </a:bodyPr>
            <a:lstStyle/>
            <a:p>
              <a:pPr>
                <a:spcBef>
                  <a:spcPct val="50000"/>
                </a:spcBef>
              </a:pPr>
              <a:r>
                <a:rPr lang="en-US" sz="1600" dirty="0">
                  <a:solidFill>
                    <a:srgbClr val="000000"/>
                  </a:solidFill>
                  <a:latin typeface="Arial" charset="0"/>
                </a:rPr>
                <a:t>Other factors</a:t>
              </a:r>
            </a:p>
          </p:txBody>
        </p:sp>
        <p:sp>
          <p:nvSpPr>
            <p:cNvPr id="55314" name="Text Box 57"/>
            <p:cNvSpPr txBox="1">
              <a:spLocks noChangeArrowheads="1"/>
            </p:cNvSpPr>
            <p:nvPr/>
          </p:nvSpPr>
          <p:spPr bwMode="auto">
            <a:xfrm>
              <a:off x="3784"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sp>
          <p:nvSpPr>
            <p:cNvPr id="55316" name="Line 59"/>
            <p:cNvSpPr>
              <a:spLocks noChangeShapeType="1"/>
            </p:cNvSpPr>
            <p:nvPr/>
          </p:nvSpPr>
          <p:spPr bwMode="auto">
            <a:xfrm>
              <a:off x="5606" y="3726"/>
              <a:ext cx="96" cy="132"/>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40" name="Group 60"/>
          <p:cNvGrpSpPr>
            <a:grpSpLocks/>
          </p:cNvGrpSpPr>
          <p:nvPr/>
        </p:nvGrpSpPr>
        <p:grpSpPr bwMode="auto">
          <a:xfrm>
            <a:off x="1008062" y="3352797"/>
            <a:ext cx="9164638" cy="990600"/>
            <a:chOff x="347" y="3561"/>
            <a:chExt cx="5773" cy="624"/>
          </a:xfrm>
        </p:grpSpPr>
        <p:sp>
          <p:nvSpPr>
            <p:cNvPr id="41" name="Text Box 51"/>
            <p:cNvSpPr txBox="1">
              <a:spLocks noChangeArrowheads="1"/>
            </p:cNvSpPr>
            <p:nvPr/>
          </p:nvSpPr>
          <p:spPr bwMode="auto">
            <a:xfrm>
              <a:off x="5160" y="3933"/>
              <a:ext cx="960" cy="252"/>
            </a:xfrm>
            <a:prstGeom prst="rect">
              <a:avLst/>
            </a:prstGeom>
            <a:noFill/>
            <a:ln w="9525" algn="ctr">
              <a:noFill/>
              <a:miter lim="800000"/>
              <a:headEnd/>
              <a:tailEnd/>
            </a:ln>
          </p:spPr>
          <p:txBody>
            <a:bodyPr>
              <a:spAutoFit/>
            </a:bodyPr>
            <a:lstStyle/>
            <a:p>
              <a:pPr>
                <a:spcBef>
                  <a:spcPct val="50000"/>
                </a:spcBef>
              </a:pPr>
              <a:r>
                <a:rPr lang="en-US" sz="2000" dirty="0" smtClean="0">
                  <a:solidFill>
                    <a:srgbClr val="000000"/>
                  </a:solidFill>
                  <a:latin typeface="Arial" charset="0"/>
                </a:rPr>
                <a:t>Outcome</a:t>
              </a:r>
              <a:endParaRPr lang="en-US" sz="2000" dirty="0">
                <a:solidFill>
                  <a:srgbClr val="000000"/>
                </a:solidFill>
                <a:latin typeface="Arial" charset="0"/>
              </a:endParaRPr>
            </a:p>
          </p:txBody>
        </p:sp>
        <p:sp>
          <p:nvSpPr>
            <p:cNvPr id="42" name="Line 52"/>
            <p:cNvSpPr>
              <a:spLocks noChangeShapeType="1"/>
            </p:cNvSpPr>
            <p:nvPr/>
          </p:nvSpPr>
          <p:spPr bwMode="auto">
            <a:xfrm flipV="1">
              <a:off x="1499" y="3669"/>
              <a:ext cx="1104" cy="8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3" name="Text Box 53"/>
            <p:cNvSpPr txBox="1">
              <a:spLocks noChangeArrowheads="1"/>
            </p:cNvSpPr>
            <p:nvPr/>
          </p:nvSpPr>
          <p:spPr bwMode="auto">
            <a:xfrm>
              <a:off x="2219" y="3561"/>
              <a:ext cx="2256"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Selection/retention</a:t>
              </a:r>
            </a:p>
          </p:txBody>
        </p:sp>
        <p:sp>
          <p:nvSpPr>
            <p:cNvPr id="44" name="Line 54"/>
            <p:cNvSpPr>
              <a:spLocks noChangeShapeType="1"/>
            </p:cNvSpPr>
            <p:nvPr/>
          </p:nvSpPr>
          <p:spPr bwMode="auto">
            <a:xfrm flipH="1" flipV="1">
              <a:off x="4067" y="3669"/>
              <a:ext cx="408" cy="48"/>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5" name="Text Box 55"/>
            <p:cNvSpPr txBox="1">
              <a:spLocks noChangeArrowheads="1"/>
            </p:cNvSpPr>
            <p:nvPr/>
          </p:nvSpPr>
          <p:spPr bwMode="auto">
            <a:xfrm>
              <a:off x="347" y="3561"/>
              <a:ext cx="1128" cy="291"/>
            </a:xfrm>
            <a:prstGeom prst="rect">
              <a:avLst/>
            </a:prstGeom>
            <a:noFill/>
            <a:ln w="9525" algn="ctr">
              <a:noFill/>
              <a:miter lim="800000"/>
              <a:headEnd/>
              <a:tailEnd/>
            </a:ln>
          </p:spPr>
          <p:txBody>
            <a:bodyPr wrap="square">
              <a:spAutoFit/>
            </a:bodyPr>
            <a:lstStyle/>
            <a:p>
              <a:pPr>
                <a:spcBef>
                  <a:spcPct val="50000"/>
                </a:spcBef>
              </a:pPr>
              <a:r>
                <a:rPr lang="en-US" sz="2400" dirty="0">
                  <a:solidFill>
                    <a:srgbClr val="000000"/>
                  </a:solidFill>
                  <a:latin typeface="Arial" charset="0"/>
                </a:rPr>
                <a:t>O</a:t>
              </a:r>
              <a:r>
                <a:rPr lang="en-US" sz="2000" dirty="0">
                  <a:solidFill>
                    <a:srgbClr val="000000"/>
                  </a:solidFill>
                  <a:latin typeface="Arial" charset="0"/>
                </a:rPr>
                <a:t>ther factors</a:t>
              </a:r>
            </a:p>
          </p:txBody>
        </p:sp>
        <p:sp>
          <p:nvSpPr>
            <p:cNvPr id="46" name="Text Box 56"/>
            <p:cNvSpPr txBox="1">
              <a:spLocks noChangeArrowheads="1"/>
            </p:cNvSpPr>
            <p:nvPr/>
          </p:nvSpPr>
          <p:spPr bwMode="auto">
            <a:xfrm>
              <a:off x="4509" y="3609"/>
              <a:ext cx="1056" cy="252"/>
            </a:xfrm>
            <a:prstGeom prst="rect">
              <a:avLst/>
            </a:prstGeom>
            <a:noFill/>
            <a:ln w="9525" algn="ctr">
              <a:noFill/>
              <a:miter lim="800000"/>
              <a:headEnd/>
              <a:tailEnd/>
            </a:ln>
          </p:spPr>
          <p:txBody>
            <a:bodyPr wrap="square">
              <a:spAutoFit/>
            </a:bodyPr>
            <a:lstStyle/>
            <a:p>
              <a:pPr>
                <a:spcBef>
                  <a:spcPct val="50000"/>
                </a:spcBef>
              </a:pPr>
              <a:r>
                <a:rPr lang="en-US" sz="2000" dirty="0">
                  <a:solidFill>
                    <a:srgbClr val="000000"/>
                  </a:solidFill>
                  <a:latin typeface="Arial" charset="0"/>
                </a:rPr>
                <a:t>Other factors</a:t>
              </a:r>
            </a:p>
          </p:txBody>
        </p:sp>
        <p:sp>
          <p:nvSpPr>
            <p:cNvPr id="47" name="Text Box 57"/>
            <p:cNvSpPr txBox="1">
              <a:spLocks noChangeArrowheads="1"/>
            </p:cNvSpPr>
            <p:nvPr/>
          </p:nvSpPr>
          <p:spPr bwMode="auto">
            <a:xfrm>
              <a:off x="1128" y="3846"/>
              <a:ext cx="1248"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Exposure</a:t>
              </a:r>
            </a:p>
          </p:txBody>
        </p:sp>
        <p:sp>
          <p:nvSpPr>
            <p:cNvPr id="48" name="Line 58"/>
            <p:cNvSpPr>
              <a:spLocks noChangeShapeType="1"/>
            </p:cNvSpPr>
            <p:nvPr/>
          </p:nvSpPr>
          <p:spPr bwMode="auto">
            <a:xfrm>
              <a:off x="1047" y="3825"/>
              <a:ext cx="336" cy="14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9" name="Line 59"/>
            <p:cNvSpPr>
              <a:spLocks noChangeShapeType="1"/>
            </p:cNvSpPr>
            <p:nvPr/>
          </p:nvSpPr>
          <p:spPr bwMode="auto">
            <a:xfrm>
              <a:off x="5304" y="3820"/>
              <a:ext cx="192" cy="149"/>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22" name="Group 60"/>
          <p:cNvGrpSpPr>
            <a:grpSpLocks/>
          </p:cNvGrpSpPr>
          <p:nvPr/>
        </p:nvGrpSpPr>
        <p:grpSpPr bwMode="auto">
          <a:xfrm>
            <a:off x="2019300" y="5867400"/>
            <a:ext cx="4192588" cy="787401"/>
            <a:chOff x="3437" y="3530"/>
            <a:chExt cx="2641" cy="496"/>
          </a:xfrm>
        </p:grpSpPr>
        <p:sp>
          <p:nvSpPr>
            <p:cNvPr id="23"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smtClean="0">
                  <a:solidFill>
                    <a:srgbClr val="000000"/>
                  </a:solidFill>
                  <a:latin typeface="Arial" charset="0"/>
                </a:rPr>
                <a:t>Outcome</a:t>
              </a:r>
              <a:endParaRPr lang="en-US" sz="1600" dirty="0">
                <a:solidFill>
                  <a:srgbClr val="000000"/>
                </a:solidFill>
                <a:latin typeface="Arial" charset="0"/>
              </a:endParaRPr>
            </a:p>
          </p:txBody>
        </p:sp>
        <p:sp>
          <p:nvSpPr>
            <p:cNvPr id="24" name="Line 52"/>
            <p:cNvSpPr>
              <a:spLocks noChangeShapeType="1"/>
            </p:cNvSpPr>
            <p:nvPr/>
          </p:nvSpPr>
          <p:spPr bwMode="auto">
            <a:xfrm flipV="1">
              <a:off x="4637" y="3930"/>
              <a:ext cx="667" cy="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5" name="Text Box 53"/>
            <p:cNvSpPr txBox="1">
              <a:spLocks noChangeArrowheads="1"/>
            </p:cNvSpPr>
            <p:nvPr/>
          </p:nvSpPr>
          <p:spPr bwMode="auto">
            <a:xfrm>
              <a:off x="3437" y="3530"/>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26" name="Line 54"/>
            <p:cNvSpPr>
              <a:spLocks noChangeShapeType="1"/>
            </p:cNvSpPr>
            <p:nvPr/>
          </p:nvSpPr>
          <p:spPr bwMode="auto">
            <a:xfrm flipH="1" flipV="1">
              <a:off x="5118" y="3647"/>
              <a:ext cx="346" cy="166"/>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8" name="Text Box 57"/>
            <p:cNvSpPr txBox="1">
              <a:spLocks noChangeArrowheads="1"/>
            </p:cNvSpPr>
            <p:nvPr/>
          </p:nvSpPr>
          <p:spPr bwMode="auto">
            <a:xfrm>
              <a:off x="3725"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grpSp>
    </p:spTree>
    <p:extLst>
      <p:ext uri="{BB962C8B-B14F-4D97-AF65-F5344CB8AC3E}">
        <p14:creationId xmlns:p14="http://schemas.microsoft.com/office/powerpoint/2010/main" val="21181483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dirty="0" smtClean="0"/>
              <a:t>Preventing and Managing Losses to Follow-up</a:t>
            </a:r>
          </a:p>
        </p:txBody>
      </p:sp>
      <p:sp>
        <p:nvSpPr>
          <p:cNvPr id="96259" name="Rectangle 3"/>
          <p:cNvSpPr>
            <a:spLocks noGrp="1" noChangeArrowheads="1"/>
          </p:cNvSpPr>
          <p:nvPr>
            <p:ph type="body" idx="1"/>
          </p:nvPr>
        </p:nvSpPr>
        <p:spPr>
          <a:xfrm>
            <a:off x="342900" y="762000"/>
            <a:ext cx="9944100" cy="5943600"/>
          </a:xfrm>
        </p:spPr>
        <p:txBody>
          <a:bodyPr/>
          <a:lstStyle/>
          <a:p>
            <a:pPr>
              <a:lnSpc>
                <a:spcPct val="90000"/>
              </a:lnSpc>
              <a:buFontTx/>
              <a:buNone/>
            </a:pPr>
            <a:r>
              <a:rPr lang="en-US" sz="2400" b="1" u="sng" dirty="0" smtClean="0"/>
              <a:t>Prevention</a:t>
            </a:r>
          </a:p>
          <a:p>
            <a:pPr>
              <a:lnSpc>
                <a:spcPct val="90000"/>
              </a:lnSpc>
            </a:pPr>
            <a:endParaRPr lang="en-US" sz="400" dirty="0" smtClean="0"/>
          </a:p>
          <a:p>
            <a:pPr>
              <a:lnSpc>
                <a:spcPct val="90000"/>
              </a:lnSpc>
            </a:pPr>
            <a:r>
              <a:rPr lang="en-US" sz="2200" dirty="0" smtClean="0"/>
              <a:t>Obtain comprehensive contact information under informed consent</a:t>
            </a:r>
          </a:p>
          <a:p>
            <a:pPr lvl="1">
              <a:lnSpc>
                <a:spcPct val="90000"/>
              </a:lnSpc>
            </a:pPr>
            <a:r>
              <a:rPr lang="en-US" sz="2200" dirty="0" smtClean="0"/>
              <a:t>SSN (critical for death index searches), DOB, legal name</a:t>
            </a:r>
          </a:p>
          <a:p>
            <a:pPr lvl="1">
              <a:lnSpc>
                <a:spcPct val="90000"/>
              </a:lnSpc>
            </a:pPr>
            <a:r>
              <a:rPr lang="en-US" sz="2200" dirty="0" smtClean="0"/>
              <a:t>State of birth</a:t>
            </a:r>
          </a:p>
          <a:p>
            <a:pPr lvl="1">
              <a:lnSpc>
                <a:spcPct val="90000"/>
              </a:lnSpc>
            </a:pPr>
            <a:r>
              <a:rPr lang="en-US" sz="2200" dirty="0" smtClean="0"/>
              <a:t>Middle initial, father’s surname</a:t>
            </a:r>
          </a:p>
          <a:p>
            <a:pPr lvl="1">
              <a:lnSpc>
                <a:spcPct val="90000"/>
              </a:lnSpc>
            </a:pPr>
            <a:r>
              <a:rPr lang="en-US" sz="2200" dirty="0" smtClean="0"/>
              <a:t>Address and many phone numbers</a:t>
            </a:r>
          </a:p>
          <a:p>
            <a:pPr lvl="1">
              <a:lnSpc>
                <a:spcPct val="90000"/>
              </a:lnSpc>
            </a:pPr>
            <a:r>
              <a:rPr lang="en-US" sz="2200" dirty="0" smtClean="0"/>
              <a:t>Friends and family members</a:t>
            </a:r>
          </a:p>
          <a:p>
            <a:pPr lvl="1">
              <a:lnSpc>
                <a:spcPct val="90000"/>
              </a:lnSpc>
            </a:pPr>
            <a:endParaRPr lang="en-US" sz="400" dirty="0" smtClean="0"/>
          </a:p>
          <a:p>
            <a:pPr>
              <a:lnSpc>
                <a:spcPct val="90000"/>
              </a:lnSpc>
            </a:pPr>
            <a:r>
              <a:rPr lang="en-US" sz="2200" dirty="0" smtClean="0"/>
              <a:t>Engage participants while in follow-up (frequent communication; incentives)</a:t>
            </a:r>
          </a:p>
          <a:p>
            <a:pPr>
              <a:lnSpc>
                <a:spcPct val="90000"/>
              </a:lnSpc>
            </a:pPr>
            <a:endParaRPr lang="en-US" sz="400" dirty="0" smtClean="0"/>
          </a:p>
          <a:p>
            <a:pPr>
              <a:lnSpc>
                <a:spcPct val="90000"/>
              </a:lnSpc>
            </a:pPr>
            <a:r>
              <a:rPr lang="en-US" sz="2200" dirty="0" smtClean="0"/>
              <a:t>Decrease burden of participation</a:t>
            </a:r>
          </a:p>
          <a:p>
            <a:pPr lvl="1">
              <a:lnSpc>
                <a:spcPct val="90000"/>
              </a:lnSpc>
            </a:pPr>
            <a:endParaRPr lang="en-US" sz="400" dirty="0" smtClean="0"/>
          </a:p>
          <a:p>
            <a:pPr>
              <a:lnSpc>
                <a:spcPct val="90000"/>
              </a:lnSpc>
              <a:buFontTx/>
              <a:buNone/>
            </a:pPr>
            <a:r>
              <a:rPr lang="en-US" sz="2400" b="1" u="sng" dirty="0" smtClean="0"/>
              <a:t>Management</a:t>
            </a:r>
          </a:p>
          <a:p>
            <a:pPr>
              <a:lnSpc>
                <a:spcPct val="90000"/>
              </a:lnSpc>
            </a:pPr>
            <a:r>
              <a:rPr lang="en-US" sz="2200" dirty="0" smtClean="0"/>
              <a:t>When losses occur, contact:</a:t>
            </a:r>
          </a:p>
          <a:p>
            <a:pPr lvl="1">
              <a:lnSpc>
                <a:spcPct val="90000"/>
              </a:lnSpc>
            </a:pPr>
            <a:r>
              <a:rPr lang="en-US" sz="2200" dirty="0" smtClean="0"/>
              <a:t>postal service for change of address</a:t>
            </a:r>
          </a:p>
          <a:p>
            <a:pPr lvl="1">
              <a:lnSpc>
                <a:spcPct val="90000"/>
              </a:lnSpc>
            </a:pPr>
            <a:r>
              <a:rPr lang="en-US" sz="2200" dirty="0" smtClean="0"/>
              <a:t>DMV</a:t>
            </a:r>
          </a:p>
          <a:p>
            <a:pPr lvl="1">
              <a:lnSpc>
                <a:spcPct val="90000"/>
              </a:lnSpc>
            </a:pPr>
            <a:r>
              <a:rPr lang="en-US" sz="2200" dirty="0" smtClean="0"/>
              <a:t>National death index</a:t>
            </a:r>
          </a:p>
          <a:p>
            <a:pPr lvl="1">
              <a:lnSpc>
                <a:spcPct val="90000"/>
              </a:lnSpc>
            </a:pPr>
            <a:endParaRPr lang="en-US" sz="400" dirty="0" smtClean="0"/>
          </a:p>
          <a:p>
            <a:pPr>
              <a:lnSpc>
                <a:spcPct val="90000"/>
              </a:lnSpc>
            </a:pPr>
            <a:r>
              <a:rPr lang="en-US" sz="2200" dirty="0" smtClean="0"/>
              <a:t>Search for a sample of those lost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4579"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4580"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4581"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4582"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4583"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4584"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4585"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4586"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4587" name="Text Box 11"/>
          <p:cNvSpPr txBox="1">
            <a:spLocks noChangeArrowheads="1"/>
          </p:cNvSpPr>
          <p:nvPr/>
        </p:nvSpPr>
        <p:spPr bwMode="auto">
          <a:xfrm>
            <a:off x="4343400" y="4495800"/>
            <a:ext cx="2286000" cy="2123658"/>
          </a:xfrm>
          <a:prstGeom prst="rect">
            <a:avLst/>
          </a:prstGeom>
          <a:noFill/>
          <a:ln w="9525">
            <a:noFill/>
            <a:miter lim="800000"/>
            <a:headEnd/>
            <a:tailEnd/>
          </a:ln>
        </p:spPr>
        <p:txBody>
          <a:bodyPr>
            <a:spAutoFit/>
          </a:bodyPr>
          <a:lstStyle/>
          <a:p>
            <a:pPr algn="l"/>
            <a:r>
              <a:rPr lang="en-US" sz="2200" dirty="0" smtClean="0"/>
              <a:t>TARGET</a:t>
            </a:r>
            <a:r>
              <a:rPr lang="en-US" sz="2000" dirty="0" smtClean="0"/>
              <a:t>/</a:t>
            </a:r>
          </a:p>
          <a:p>
            <a:pPr algn="l"/>
            <a:r>
              <a:rPr lang="en-US" sz="2200" dirty="0" smtClean="0"/>
              <a:t>REFERENCE</a:t>
            </a:r>
            <a:r>
              <a:rPr lang="en-US" sz="2200" dirty="0"/>
              <a:t>/</a:t>
            </a:r>
          </a:p>
          <a:p>
            <a:pPr algn="l"/>
            <a:r>
              <a:rPr lang="en-US" sz="2200" dirty="0" smtClean="0"/>
              <a:t>SOURCE </a:t>
            </a:r>
            <a:r>
              <a:rPr lang="en-US" sz="2200" dirty="0"/>
              <a:t>POPULATION</a:t>
            </a:r>
          </a:p>
          <a:p>
            <a:pPr algn="l"/>
            <a:r>
              <a:rPr lang="en-US" sz="2200" dirty="0"/>
              <a:t>aka </a:t>
            </a:r>
          </a:p>
          <a:p>
            <a:pPr algn="l"/>
            <a:r>
              <a:rPr lang="en-US" sz="2200" dirty="0" smtClean="0"/>
              <a:t>STUDY BASE</a:t>
            </a:r>
            <a:endParaRPr lang="en-US" sz="2400" dirty="0"/>
          </a:p>
        </p:txBody>
      </p:sp>
      <p:sp>
        <p:nvSpPr>
          <p:cNvPr id="24588"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4589"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4590"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459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4592" name="WordArt 29"/>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402462" name="Text Box 30"/>
          <p:cNvSpPr txBox="1">
            <a:spLocks noChangeArrowheads="1"/>
          </p:cNvSpPr>
          <p:nvPr/>
        </p:nvSpPr>
        <p:spPr bwMode="auto">
          <a:xfrm>
            <a:off x="495300" y="381000"/>
            <a:ext cx="2971800" cy="137318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Most important inference is the first one</a:t>
            </a:r>
          </a:p>
        </p:txBody>
      </p:sp>
      <p:sp>
        <p:nvSpPr>
          <p:cNvPr id="402463" name="Text Box 31"/>
          <p:cNvSpPr txBox="1">
            <a:spLocks noChangeArrowheads="1"/>
          </p:cNvSpPr>
          <p:nvPr/>
        </p:nvSpPr>
        <p:spPr bwMode="auto">
          <a:xfrm>
            <a:off x="419100" y="2514600"/>
            <a:ext cx="2971800" cy="308133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Without an accurate first inference, there is little point considering the second inference</a:t>
            </a:r>
          </a:p>
        </p:txBody>
      </p:sp>
      <p:sp>
        <p:nvSpPr>
          <p:cNvPr id="402464" name="Text Box 32"/>
          <p:cNvSpPr txBox="1">
            <a:spLocks noChangeArrowheads="1"/>
          </p:cNvSpPr>
          <p:nvPr/>
        </p:nvSpPr>
        <p:spPr bwMode="auto">
          <a:xfrm>
            <a:off x="4000500" y="76200"/>
            <a:ext cx="6134100" cy="1800225"/>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Attempts in study design to enhance the second inference are often in conflict with goal of making a sound first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63" grpId="0"/>
      <p:bldP spid="4024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a:t>
            </a:r>
            <a:r>
              <a:rPr lang="en-US" sz="2400" dirty="0" smtClean="0">
                <a:latin typeface="Arial" charset="0"/>
              </a:rPr>
              <a:t>“bias”</a:t>
            </a:r>
            <a:endParaRPr lang="en-US" sz="2400" dirty="0">
              <a:latin typeface="Arial" charset="0"/>
            </a:endParaRPr>
          </a:p>
          <a:p>
            <a:pPr marL="1143000" lvl="2" indent="-228600" algn="l">
              <a:spcBef>
                <a:spcPct val="20000"/>
              </a:spcBef>
              <a:buFontTx/>
              <a:buChar char="•"/>
            </a:pPr>
            <a:r>
              <a:rPr lang="en-US" sz="2400" dirty="0">
                <a:latin typeface="Arial" charset="0"/>
              </a:rPr>
              <a:t>any systematic process in </a:t>
            </a:r>
            <a:r>
              <a:rPr lang="en-US" sz="2400" dirty="0" smtClean="0">
                <a:latin typeface="Arial" charset="0"/>
              </a:rPr>
              <a:t>nature or in the </a:t>
            </a:r>
            <a:r>
              <a:rPr lang="en-US" sz="2400" dirty="0">
                <a:latin typeface="Arial" charset="0"/>
              </a:rPr>
              <a:t>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a:t>
            </a:r>
            <a:r>
              <a:rPr lang="en-US" sz="2400" dirty="0" smtClean="0">
                <a:latin typeface="Arial" charset="0"/>
              </a:rPr>
              <a:t>“chance” </a:t>
            </a:r>
            <a:r>
              <a:rPr lang="en-US" sz="2400" dirty="0">
                <a:latin typeface="Arial" charset="0"/>
              </a:rPr>
              <a:t>or </a:t>
            </a:r>
            <a:r>
              <a:rPr lang="en-US" sz="2400" dirty="0" smtClean="0">
                <a:latin typeface="Arial" charset="0"/>
              </a:rPr>
              <a:t>“sampling error”</a:t>
            </a:r>
            <a:endParaRPr lang="en-US" sz="2400" dirty="0">
              <a:latin typeface="Arial" charset="0"/>
            </a:endParaRP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a:t>
            </a:r>
            <a:r>
              <a:rPr lang="en-US" sz="2400" dirty="0" smtClean="0">
                <a:latin typeface="Arial" charset="0"/>
              </a:rPr>
              <a:t>elated to sample size; direction </a:t>
            </a:r>
            <a:r>
              <a:rPr lang="en-US" sz="2400" dirty="0">
                <a:latin typeface="Arial" charset="0"/>
              </a:rPr>
              <a:t>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0" y="1524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and Epidemiologic Research</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a:t>
            </a:r>
          </a:p>
          <a:p>
            <a:pPr>
              <a:spcBef>
                <a:spcPct val="50000"/>
              </a:spcBef>
            </a:pPr>
            <a:r>
              <a:rPr lang="en-US" sz="2400" b="1" dirty="0">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spid="_x0000_s3276" name="Bitmap Image" r:id="rId4" imgW="5952381" imgH="3629532" progId="PBrush">
                  <p:embed/>
                </p:oleObj>
              </mc:Choice>
              <mc:Fallback>
                <p:oleObj name="Bitmap Image" r:id="rId4" imgW="5952381" imgH="3629532" progId="PBrush">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081" name="Rectangle 1026"/>
          <p:cNvSpPr>
            <a:spLocks noGrp="1" noChangeArrowheads="1"/>
          </p:cNvSpPr>
          <p:nvPr>
            <p:ph type="title"/>
          </p:nvPr>
        </p:nvSpPr>
        <p:spPr>
          <a:xfrm>
            <a:off x="152400" y="533400"/>
            <a:ext cx="10020300" cy="457200"/>
          </a:xfrm>
        </p:spPr>
        <p:txBody>
          <a:bodyPr/>
          <a:lstStyle/>
          <a:p>
            <a:r>
              <a:rPr lang="en-US" sz="2800" dirty="0" smtClean="0"/>
              <a:t>Validity and Precision of an Inference: </a:t>
            </a:r>
            <a:br>
              <a:rPr lang="en-US" sz="2800" dirty="0" smtClean="0"/>
            </a:br>
            <a:r>
              <a:rPr lang="en-US" sz="2700" dirty="0" smtClean="0"/>
              <a:t>Each Shot at Target Represents the ‘Inference’ from a Study Sample of the Same Sample Size of a Given Study Design</a:t>
            </a:r>
          </a:p>
        </p:txBody>
      </p:sp>
      <p:sp>
        <p:nvSpPr>
          <p:cNvPr id="2" name="TextBox 1"/>
          <p:cNvSpPr txBox="1"/>
          <p:nvPr/>
        </p:nvSpPr>
        <p:spPr>
          <a:xfrm>
            <a:off x="4229100" y="1600200"/>
            <a:ext cx="1638300" cy="1200329"/>
          </a:xfrm>
          <a:prstGeom prst="rect">
            <a:avLst/>
          </a:prstGeom>
          <a:noFill/>
        </p:spPr>
        <p:txBody>
          <a:bodyPr wrap="square" rtlCol="0">
            <a:spAutoFit/>
          </a:bodyPr>
          <a:lstStyle/>
          <a:p>
            <a:r>
              <a:rPr lang="en-US" sz="2400" dirty="0" smtClean="0">
                <a:latin typeface="+mn-lt"/>
              </a:rPr>
              <a:t>Center of target = truth</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Validity and Precision of an Inference</a:t>
            </a:r>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spid="_x0000_s4295" name="Bitmap Image" r:id="rId4" imgW="6087325" imgH="2790476" progId="PBrush">
                  <p:embed/>
                </p:oleObj>
              </mc:Choice>
              <mc:Fallback>
                <p:oleObj name="Bitmap Image" r:id="rId4"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5315" name="Bitmap Image" r:id="rId4" imgW="6087325" imgH="2790476" progId="PBrush">
                  <p:embed/>
                </p:oleObj>
              </mc:Choice>
              <mc:Fallback>
                <p:oleObj name="Bitmap Image" r:id="rId4" imgW="6087325" imgH="2790476"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6340" name="Bitmap Image" r:id="rId4" imgW="6087325" imgH="2790476" progId="PBrush">
                  <p:embed/>
                </p:oleObj>
              </mc:Choice>
              <mc:Fallback>
                <p:oleObj name="Bitmap Image" r:id="rId4" imgW="6087325" imgH="2790476"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dirty="0" smtClean="0"/>
              <a:t>Validity and Precision</a:t>
            </a:r>
          </a:p>
        </p:txBody>
      </p:sp>
      <p:sp>
        <p:nvSpPr>
          <p:cNvPr id="26627" name="Rectangle 3"/>
          <p:cNvSpPr>
            <a:spLocks noGrp="1" noChangeArrowheads="1"/>
          </p:cNvSpPr>
          <p:nvPr>
            <p:ph type="body" idx="1"/>
          </p:nvPr>
        </p:nvSpPr>
        <p:spPr/>
        <p:txBody>
          <a:bodyPr/>
          <a:lstStyle/>
          <a:p>
            <a:endParaRPr lang="en-US" dirty="0" smtClean="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 Good Precision</a:t>
            </a:r>
          </a:p>
          <a:p>
            <a:pPr>
              <a:spcBef>
                <a:spcPct val="50000"/>
              </a:spcBef>
            </a:pPr>
            <a:endParaRPr lang="en-US" sz="2400" b="1" dirty="0">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 </a:t>
            </a:r>
          </a:p>
          <a:p>
            <a:pPr>
              <a:spcBef>
                <a:spcPct val="50000"/>
              </a:spcBef>
            </a:pPr>
            <a:r>
              <a:rPr lang="en-US" sz="2400" b="1" dirty="0">
                <a:latin typeface="Arial" charset="0"/>
              </a:rPr>
              <a:t>Poor Precision</a:t>
            </a:r>
          </a:p>
          <a:p>
            <a:pPr>
              <a:spcBef>
                <a:spcPct val="50000"/>
              </a:spcBef>
            </a:pPr>
            <a:endParaRPr lang="en-US" sz="2400" b="1" dirty="0">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dirty="0"/>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dirty="0"/>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dirty="0"/>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dirty="0"/>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No</a:t>
            </a:r>
          </a:p>
          <a:p>
            <a:pPr>
              <a:spcBef>
                <a:spcPct val="50000"/>
              </a:spcBef>
            </a:pPr>
            <a:r>
              <a:rPr lang="en-US" sz="2400" b="1" dirty="0">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950" name="Bitmap Image" r:id="rId4" imgW="4142857" imgH="3638095" progId="PBrush">
                      <p:embed/>
                    </p:oleObj>
                  </mc:Choice>
                  <mc:Fallback>
                    <p:oleObj name="Bitmap Image" r:id="rId4" imgW="4142857" imgH="3638095" progId="PBrush">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951" name="Bitmap Image" r:id="rId6" imgW="4142857" imgH="3638095" progId="PBrush">
                      <p:embed/>
                    </p:oleObj>
                  </mc:Choice>
                  <mc:Fallback>
                    <p:oleObj name="Bitmap Image" r:id="rId6" imgW="4142857" imgH="3638095" progId="PBrush">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952" name="Bitmap Image" r:id="rId7" imgW="4142857" imgH="3638095" progId="PBrush">
                      <p:embed/>
                    </p:oleObj>
                  </mc:Choice>
                  <mc:Fallback>
                    <p:oleObj name="Bitmap Image" r:id="rId7" imgW="4142857" imgH="3638095" progId="PBrush">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smtClean="0"/>
              <a:t>So Far, </a:t>
            </a:r>
            <a:r>
              <a:rPr lang="en-US" sz="2800" dirty="0"/>
              <a:t>J</a:t>
            </a:r>
            <a:r>
              <a:rPr lang="en-US" sz="2800" dirty="0" smtClean="0"/>
              <a:t>ust </a:t>
            </a:r>
            <a:r>
              <a:rPr lang="en-US" sz="2800" dirty="0"/>
              <a:t>T</a:t>
            </a:r>
            <a:r>
              <a:rPr lang="en-US" sz="2800" dirty="0" smtClean="0"/>
              <a:t>heory. When Performing an Actual Study:</a:t>
            </a:r>
            <a:r>
              <a:rPr lang="en-US" dirty="0" smtClean="0"/>
              <a:t/>
            </a:r>
            <a:br>
              <a:rPr lang="en-US" dirty="0" smtClean="0"/>
            </a:br>
            <a:r>
              <a:rPr lang="en-US" dirty="0" smtClean="0"/>
              <a:t> </a:t>
            </a:r>
            <a:r>
              <a:rPr lang="en-US" sz="2800" dirty="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86700" y="1371600"/>
            <a:ext cx="2209800" cy="22828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581900" y="3962400"/>
            <a:ext cx="2514600" cy="2677656"/>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and methodologic knowledge </a:t>
            </a:r>
            <a:endParaRPr lang="en-US" sz="2400" b="1" dirty="0" smtClean="0">
              <a:latin typeface="Arial" charset="0"/>
            </a:endParaRPr>
          </a:p>
          <a:p>
            <a:pPr>
              <a:spcBef>
                <a:spcPts val="0"/>
              </a:spcBef>
            </a:pPr>
            <a:r>
              <a:rPr lang="en-US" sz="2400" b="1" dirty="0" smtClean="0">
                <a:latin typeface="Arial" charset="0"/>
              </a:rPr>
              <a:t>(i.e., you)</a:t>
            </a:r>
            <a:endParaRPr lang="en-US" sz="2400" b="1" dirty="0">
              <a:latin typeface="Arial" charset="0"/>
            </a:endParaRP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953" name="Bitmap Image" r:id="rId8" imgW="4142857" imgH="3638095" progId="PBrush">
                      <p:embed/>
                    </p:oleObj>
                  </mc:Choice>
                  <mc:Fallback>
                    <p:oleObj name="Bitmap Image" r:id="rId8" imgW="4142857" imgH="363809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dirty="0"/>
          </a:p>
        </p:txBody>
      </p:sp>
      <p:cxnSp>
        <p:nvCxnSpPr>
          <p:cNvPr id="5" name="Straight Connector 4"/>
          <p:cNvCxnSpPr/>
          <p:nvPr/>
        </p:nvCxnSpPr>
        <p:spPr bwMode="auto">
          <a:xfrm>
            <a:off x="4519613" y="3695700"/>
            <a:ext cx="700087"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533900" y="3590925"/>
            <a:ext cx="0" cy="2286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5225544" y="3590925"/>
            <a:ext cx="0" cy="228600"/>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1049315372"/>
              </p:ext>
            </p:extLst>
          </p:nvPr>
        </p:nvGraphicFramePr>
        <p:xfrm>
          <a:off x="1588" y="312738"/>
          <a:ext cx="10641012" cy="7602537"/>
        </p:xfrm>
        <a:graphic>
          <a:graphicData uri="http://schemas.openxmlformats.org/presentationml/2006/ole">
            <mc:AlternateContent xmlns:mc="http://schemas.openxmlformats.org/markup-compatibility/2006">
              <mc:Choice xmlns:v="urn:schemas-microsoft-com:vml" Requires="v">
                <p:oleObj spid="_x0000_s2244" name="Document" r:id="rId4" imgW="11274112" imgH="8054915" progId="Word.Document.8">
                  <p:embed/>
                </p:oleObj>
              </mc:Choice>
              <mc:Fallback>
                <p:oleObj name="Document" r:id="rId4" imgW="11274112" imgH="8054915" progId="Word.Document.8">
                  <p:embed/>
                  <p:pic>
                    <p:nvPicPr>
                      <p:cNvPr id="0" name="Object 3"/>
                      <p:cNvPicPr>
                        <a:picLocks noChangeAspect="1" noChangeArrowheads="1"/>
                      </p:cNvPicPr>
                      <p:nvPr/>
                    </p:nvPicPr>
                    <p:blipFill>
                      <a:blip r:embed="rId5"/>
                      <a:srcRect/>
                      <a:stretch>
                        <a:fillRect/>
                      </a:stretch>
                    </p:blipFill>
                    <p:spPr bwMode="auto">
                      <a:xfrm>
                        <a:off x="1588" y="312738"/>
                        <a:ext cx="10641012" cy="760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765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765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765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765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765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765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7659" name="Text Box 11"/>
          <p:cNvSpPr txBox="1">
            <a:spLocks noChangeArrowheads="1"/>
          </p:cNvSpPr>
          <p:nvPr/>
        </p:nvSpPr>
        <p:spPr bwMode="auto">
          <a:xfrm>
            <a:off x="4838700" y="4343400"/>
            <a:ext cx="2019300" cy="1446550"/>
          </a:xfrm>
          <a:prstGeom prst="rect">
            <a:avLst/>
          </a:prstGeom>
          <a:noFill/>
          <a:ln w="9525">
            <a:noFill/>
            <a:miter lim="800000"/>
            <a:headEnd/>
            <a:tailEnd/>
          </a:ln>
        </p:spPr>
        <p:txBody>
          <a:bodyPr>
            <a:spAutoFit/>
          </a:bodyPr>
          <a:lstStyle/>
          <a:p>
            <a:pPr algn="l"/>
            <a:r>
              <a:rPr lang="en-US" sz="2200" dirty="0"/>
              <a:t>TARGET/</a:t>
            </a:r>
          </a:p>
          <a:p>
            <a:pPr algn="l"/>
            <a:r>
              <a:rPr lang="en-US" sz="2200" dirty="0" smtClean="0"/>
              <a:t>REFERENCE</a:t>
            </a:r>
            <a:r>
              <a:rPr lang="en-US" sz="2200" dirty="0"/>
              <a:t>/</a:t>
            </a:r>
          </a:p>
          <a:p>
            <a:pPr algn="l"/>
            <a:r>
              <a:rPr lang="en-US" sz="2200" dirty="0" smtClean="0"/>
              <a:t>SOURCE </a:t>
            </a:r>
            <a:r>
              <a:rPr lang="en-US" sz="2200" dirty="0"/>
              <a:t>POPULATION</a:t>
            </a:r>
            <a:endParaRPr lang="en-US" sz="2400" dirty="0"/>
          </a:p>
        </p:txBody>
      </p:sp>
      <p:sp>
        <p:nvSpPr>
          <p:cNvPr id="27660" name="Text Box 13"/>
          <p:cNvSpPr txBox="1">
            <a:spLocks noChangeArrowheads="1"/>
          </p:cNvSpPr>
          <p:nvPr/>
        </p:nvSpPr>
        <p:spPr bwMode="auto">
          <a:xfrm>
            <a:off x="7962900" y="3625850"/>
            <a:ext cx="2362200" cy="946150"/>
          </a:xfrm>
          <a:prstGeom prst="rect">
            <a:avLst/>
          </a:prstGeom>
          <a:noFill/>
          <a:ln w="9525">
            <a:noFill/>
            <a:miter lim="800000"/>
            <a:headEnd/>
            <a:tailEnd/>
          </a:ln>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dirty="0"/>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1"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2" name="Text Box 26"/>
          <p:cNvSpPr txBox="1">
            <a:spLocks noChangeArrowheads="1"/>
          </p:cNvSpPr>
          <p:nvPr/>
        </p:nvSpPr>
        <p:spPr bwMode="auto">
          <a:xfrm>
            <a:off x="5753100" y="76200"/>
            <a:ext cx="4267200" cy="1384995"/>
          </a:xfrm>
          <a:prstGeom prst="rect">
            <a:avLst/>
          </a:prstGeom>
          <a:noFill/>
          <a:ln w="9525">
            <a:noFill/>
            <a:miter lim="800000"/>
            <a:headEnd/>
            <a:tailEnd/>
          </a:ln>
        </p:spPr>
        <p:txBody>
          <a:bodyPr>
            <a:spAutoFit/>
          </a:bodyPr>
          <a:lstStyle/>
          <a:p>
            <a:pPr algn="r"/>
            <a:r>
              <a:rPr lang="en-US" sz="2800" b="1" dirty="0">
                <a:solidFill>
                  <a:srgbClr val="00B050"/>
                </a:solidFill>
                <a:latin typeface="Arial" charset="0"/>
              </a:rPr>
              <a:t>? EXTERNAL VALIDITY (</a:t>
            </a:r>
            <a:r>
              <a:rPr lang="en-US" sz="2800" b="1" dirty="0" smtClean="0">
                <a:solidFill>
                  <a:srgbClr val="00B050"/>
                </a:solidFill>
                <a:latin typeface="Arial" charset="0"/>
              </a:rPr>
              <a:t>generalizability; transportability)</a:t>
            </a:r>
            <a:endParaRPr lang="en-US" sz="2800" b="1" dirty="0">
              <a:solidFill>
                <a:srgbClr val="00B050"/>
              </a:solidFill>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7679"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dirty="0">
                <a:solidFill>
                  <a:schemeClr val="tx2"/>
                </a:solidFill>
                <a:latin typeface="Arial" charset="0"/>
              </a:rPr>
              <a:t>Two Types of Inferences</a:t>
            </a:r>
            <a:br>
              <a:rPr lang="en-US" sz="2800" b="1" dirty="0">
                <a:solidFill>
                  <a:schemeClr val="tx2"/>
                </a:solidFill>
                <a:latin typeface="Arial" charset="0"/>
              </a:rPr>
            </a:br>
            <a:r>
              <a:rPr lang="en-US" sz="2800" b="1" dirty="0">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7682" name="WordArt 36"/>
          <p:cNvSpPr>
            <a:spLocks noChangeArrowheads="1" noChangeShapeType="1" noTextEdit="1"/>
          </p:cNvSpPr>
          <p:nvPr/>
        </p:nvSpPr>
        <p:spPr bwMode="auto">
          <a:xfrm rot="2126134">
            <a:off x="5460372" y="1942959"/>
            <a:ext cx="3697850" cy="960186"/>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381000"/>
            <a:ext cx="8743950" cy="533400"/>
          </a:xfrm>
        </p:spPr>
        <p:txBody>
          <a:bodyPr/>
          <a:lstStyle/>
          <a:p>
            <a:r>
              <a:rPr lang="en-US" dirty="0" smtClean="0"/>
              <a:t>Two Types of Inferences</a:t>
            </a:r>
            <a:br>
              <a:rPr lang="en-US" dirty="0" smtClean="0"/>
            </a:br>
            <a:r>
              <a:rPr lang="en-US" dirty="0" smtClean="0"/>
              <a:t>Correspond to Two Types of Validity</a:t>
            </a:r>
          </a:p>
        </p:txBody>
      </p:sp>
      <p:sp>
        <p:nvSpPr>
          <p:cNvPr id="28675" name="Rectangle 2051"/>
          <p:cNvSpPr>
            <a:spLocks noGrp="1" noChangeArrowheads="1"/>
          </p:cNvSpPr>
          <p:nvPr>
            <p:ph type="body" idx="1"/>
          </p:nvPr>
        </p:nvSpPr>
        <p:spPr>
          <a:xfrm>
            <a:off x="190500" y="1295400"/>
            <a:ext cx="10096500" cy="5334000"/>
          </a:xfrm>
        </p:spPr>
        <p:txBody>
          <a:bodyPr/>
          <a:lstStyle/>
          <a:p>
            <a:pPr>
              <a:lnSpc>
                <a:spcPct val="90000"/>
              </a:lnSpc>
              <a:buFontTx/>
              <a:buNone/>
            </a:pPr>
            <a:r>
              <a:rPr lang="en-US" sz="2800" b="1" dirty="0" smtClean="0">
                <a:solidFill>
                  <a:srgbClr val="FF0000"/>
                </a:solidFill>
              </a:rPr>
              <a:t>1. Internal validity</a:t>
            </a:r>
            <a:endParaRPr lang="en-US" sz="2800" dirty="0" smtClean="0">
              <a:solidFill>
                <a:srgbClr val="FF0000"/>
              </a:solidFill>
            </a:endParaRPr>
          </a:p>
          <a:p>
            <a:pPr lvl="1">
              <a:lnSpc>
                <a:spcPct val="90000"/>
              </a:lnSpc>
            </a:pPr>
            <a:r>
              <a:rPr lang="en-US" sz="2400" dirty="0" smtClean="0"/>
              <a:t>Do the results obtained from the actual study participants accurately represent the target population?</a:t>
            </a:r>
          </a:p>
          <a:p>
            <a:pPr lvl="1">
              <a:lnSpc>
                <a:spcPct val="90000"/>
              </a:lnSpc>
            </a:pPr>
            <a:r>
              <a:rPr lang="en-US" sz="2400" dirty="0" smtClean="0"/>
              <a:t>Epidemiologic theory guides assessment</a:t>
            </a:r>
          </a:p>
          <a:p>
            <a:pPr lvl="1">
              <a:lnSpc>
                <a:spcPct val="90000"/>
              </a:lnSpc>
            </a:pPr>
            <a:endParaRPr lang="en-US" sz="1200" dirty="0" smtClean="0"/>
          </a:p>
          <a:p>
            <a:pPr>
              <a:lnSpc>
                <a:spcPct val="90000"/>
              </a:lnSpc>
              <a:buFontTx/>
              <a:buNone/>
            </a:pPr>
            <a:r>
              <a:rPr lang="en-US" sz="2800" b="1" dirty="0" smtClean="0">
                <a:solidFill>
                  <a:srgbClr val="00B050"/>
                </a:solidFill>
              </a:rPr>
              <a:t>2. External validity (generalizability; transportability)</a:t>
            </a:r>
            <a:endParaRPr lang="en-US" sz="2800" dirty="0" smtClean="0">
              <a:solidFill>
                <a:srgbClr val="00B050"/>
              </a:solidFill>
            </a:endParaRPr>
          </a:p>
          <a:p>
            <a:pPr lvl="1">
              <a:lnSpc>
                <a:spcPct val="90000"/>
              </a:lnSpc>
            </a:pPr>
            <a:r>
              <a:rPr lang="en-US" sz="2400" dirty="0" smtClean="0"/>
              <a:t>Do the results obtained from the actual </a:t>
            </a:r>
            <a:r>
              <a:rPr lang="en-US" sz="2400" dirty="0"/>
              <a:t>study participants pertain </a:t>
            </a:r>
            <a:r>
              <a:rPr lang="en-US" sz="2400" dirty="0" smtClean="0"/>
              <a:t>to persons outside of the target population?</a:t>
            </a:r>
          </a:p>
          <a:p>
            <a:pPr lvl="1">
              <a:lnSpc>
                <a:spcPct val="90000"/>
              </a:lnSpc>
            </a:pPr>
            <a:r>
              <a:rPr lang="en-US" sz="2400" dirty="0" smtClean="0"/>
              <a:t>Internal validity is a prerequisite for external validity</a:t>
            </a:r>
          </a:p>
          <a:p>
            <a:pPr lvl="1">
              <a:lnSpc>
                <a:spcPct val="90000"/>
              </a:lnSpc>
            </a:pPr>
            <a:r>
              <a:rPr lang="en-US" sz="2400" dirty="0" smtClean="0"/>
              <a:t>Assessment traditionally more vague; cutting edge of new methods</a:t>
            </a:r>
          </a:p>
          <a:p>
            <a:pPr lvl="1">
              <a:lnSpc>
                <a:spcPct val="90000"/>
              </a:lnSpc>
            </a:pPr>
            <a:endParaRPr lang="en-US" sz="1200" dirty="0" smtClean="0"/>
          </a:p>
          <a:p>
            <a:pPr>
              <a:lnSpc>
                <a:spcPct val="90000"/>
              </a:lnSpc>
            </a:pPr>
            <a:r>
              <a:rPr lang="en-US" sz="2800" b="1" dirty="0" smtClean="0"/>
              <a:t>“Validity” typically means internal validity</a:t>
            </a:r>
          </a:p>
          <a:p>
            <a:pPr lvl="1">
              <a:lnSpc>
                <a:spcPct val="90000"/>
              </a:lnSpc>
            </a:pPr>
            <a:r>
              <a:rPr lang="en-US" sz="2400" dirty="0" smtClean="0"/>
              <a:t>“Threat to validity” typically means threat to internal validity</a:t>
            </a:r>
          </a:p>
          <a:p>
            <a:pPr lvl="1">
              <a:lnSpc>
                <a:spcPct val="90000"/>
              </a:lnSpc>
            </a:pPr>
            <a:r>
              <a:rPr lang="en-US" sz="2400" dirty="0" smtClean="0"/>
              <a:t>Identifying </a:t>
            </a:r>
            <a:r>
              <a:rPr lang="en-US" sz="2400" i="1" dirty="0" smtClean="0"/>
              <a:t>threats to validity</a:t>
            </a:r>
            <a:r>
              <a:rPr lang="en-US" sz="2400" dirty="0" smtClean="0"/>
              <a:t> is a critical aspect of research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28600"/>
            <a:ext cx="8743950" cy="533400"/>
          </a:xfrm>
        </p:spPr>
        <p:txBody>
          <a:bodyPr/>
          <a:lstStyle/>
          <a:p>
            <a:r>
              <a:rPr lang="en-US" dirty="0" smtClean="0"/>
              <a:t>Why Do We Need Internally Valid Studies?</a:t>
            </a:r>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6" t="36375" r="12551" b="6756"/>
          <a:stretch/>
        </p:blipFill>
        <p:spPr bwMode="auto">
          <a:xfrm>
            <a:off x="-513446" y="838200"/>
            <a:ext cx="9206613" cy="131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275" y="1382628"/>
            <a:ext cx="1582955" cy="2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07672" y="2330191"/>
            <a:ext cx="8411441" cy="1251209"/>
            <a:chOff x="-342900" y="2638028"/>
            <a:chExt cx="9709267" cy="1862534"/>
          </a:xfrm>
        </p:grpSpPr>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68" t="13092" r="10284"/>
            <a:stretch/>
          </p:blipFill>
          <p:spPr bwMode="auto">
            <a:xfrm>
              <a:off x="-342900" y="2638028"/>
              <a:ext cx="9709267" cy="186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70966" t="-44736" b="-1"/>
            <a:stretch/>
          </p:blipFill>
          <p:spPr bwMode="auto">
            <a:xfrm>
              <a:off x="6210300" y="3886200"/>
              <a:ext cx="30724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 r="67266"/>
            <a:stretch/>
          </p:blipFill>
          <p:spPr bwMode="auto">
            <a:xfrm>
              <a:off x="2476500" y="4057650"/>
              <a:ext cx="341246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1866900" y="3505200"/>
            <a:ext cx="8195782" cy="1066800"/>
            <a:chOff x="228600" y="4724400"/>
            <a:chExt cx="9829800" cy="1295400"/>
          </a:xfrm>
        </p:grpSpPr>
        <p:pic>
          <p:nvPicPr>
            <p:cNvPr id="11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724400"/>
              <a:ext cx="982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1" r="94867" b="-106854"/>
            <a:stretch/>
          </p:blipFill>
          <p:spPr bwMode="auto">
            <a:xfrm>
              <a:off x="6743700" y="5372100"/>
              <a:ext cx="467852" cy="5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72095" t="-53164" b="2"/>
            <a:stretch/>
          </p:blipFill>
          <p:spPr bwMode="auto">
            <a:xfrm>
              <a:off x="7281603" y="5228186"/>
              <a:ext cx="254369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33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726" t="11982" r="25357" b="33152"/>
          <a:stretch/>
        </p:blipFill>
        <p:spPr bwMode="auto">
          <a:xfrm>
            <a:off x="540054" y="4648200"/>
            <a:ext cx="8261046" cy="179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8866" y="1876658"/>
            <a:ext cx="3220495" cy="48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32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8100" y="0"/>
            <a:ext cx="8991600" cy="579438"/>
          </a:xfrm>
          <a:prstGeom prst="rect">
            <a:avLst/>
          </a:prstGeom>
          <a:noFill/>
          <a:ln w="9525" algn="ctr">
            <a:noFill/>
            <a:miter lim="800000"/>
            <a:headEnd/>
            <a:tailEnd/>
          </a:ln>
        </p:spPr>
        <p:txBody>
          <a:bodyPr>
            <a:spAutoFit/>
          </a:bodyPr>
          <a:lstStyle/>
          <a:p>
            <a:pPr>
              <a:spcBef>
                <a:spcPct val="50000"/>
              </a:spcBef>
            </a:pPr>
            <a:r>
              <a:rPr lang="en-US" b="1" dirty="0">
                <a:latin typeface="Arial" charset="0"/>
              </a:rPr>
              <a:t>Why Do We Need </a:t>
            </a:r>
            <a:r>
              <a:rPr lang="en-US" b="1" dirty="0" smtClean="0">
                <a:latin typeface="Arial" charset="0"/>
              </a:rPr>
              <a:t>Internally Valid </a:t>
            </a:r>
            <a:r>
              <a:rPr lang="en-US" b="1" dirty="0">
                <a:latin typeface="Arial" charset="0"/>
              </a:rPr>
              <a:t>Studies?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10895"/>
            <a:ext cx="9372600" cy="60140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solidFill>
                  <a:srgbClr val="DDDDDD"/>
                </a:solidFill>
                <a:latin typeface="Arial" charset="0"/>
              </a:rPr>
              <a:t>The goal of any study is make an accurate (true) inference, i.e.:</a:t>
            </a:r>
          </a:p>
          <a:p>
            <a:pPr marL="742950" lvl="1" indent="-285750" algn="l">
              <a:spcBef>
                <a:spcPct val="20000"/>
              </a:spcBef>
              <a:buFontTx/>
              <a:buChar char="–"/>
            </a:pPr>
            <a:r>
              <a:rPr lang="en-US" sz="2400" dirty="0">
                <a:solidFill>
                  <a:srgbClr val="DDDDDD"/>
                </a:solidFill>
                <a:latin typeface="Arial" charset="0"/>
              </a:rPr>
              <a:t>measure of disease occurrence in a descriptive study</a:t>
            </a:r>
          </a:p>
          <a:p>
            <a:pPr marL="742950" lvl="1" indent="-285750" algn="l">
              <a:spcBef>
                <a:spcPct val="20000"/>
              </a:spcBef>
              <a:buFontTx/>
              <a:buChar char="–"/>
            </a:pPr>
            <a:r>
              <a:rPr lang="en-US" sz="2400" dirty="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dirty="0">
              <a:solidFill>
                <a:schemeClr val="hlink"/>
              </a:solidFill>
              <a:latin typeface="Arial" charset="0"/>
            </a:endParaRPr>
          </a:p>
          <a:p>
            <a:pPr marL="342900" indent="-342900" algn="l">
              <a:spcBef>
                <a:spcPct val="20000"/>
              </a:spcBef>
              <a:buFontTx/>
              <a:buChar char="•"/>
            </a:pPr>
            <a:r>
              <a:rPr lang="en-US" sz="2400" b="1" dirty="0">
                <a:latin typeface="Arial" charset="0"/>
              </a:rPr>
              <a:t>Ways of getting the wrong answer:</a:t>
            </a:r>
          </a:p>
          <a:p>
            <a:pPr marL="742950" lvl="1" indent="-285750" algn="l">
              <a:spcBef>
                <a:spcPct val="20000"/>
              </a:spcBef>
              <a:buFontTx/>
              <a:buChar char="–"/>
            </a:pPr>
            <a:r>
              <a:rPr lang="en-US" sz="2400" b="1" u="sng" dirty="0">
                <a:latin typeface="Arial" charset="0"/>
              </a:rPr>
              <a:t>Our focus</a:t>
            </a:r>
            <a:r>
              <a:rPr lang="en-US" sz="2400" b="1" dirty="0">
                <a:latin typeface="Arial" charset="0"/>
              </a:rPr>
              <a:t>: systematic error = threats to validity = </a:t>
            </a:r>
            <a:r>
              <a:rPr lang="en-US" sz="2400" b="1" i="1" u="sng" dirty="0">
                <a:latin typeface="Arial" charset="0"/>
              </a:rPr>
              <a:t>bias</a:t>
            </a:r>
          </a:p>
          <a:p>
            <a:pPr marL="1143000" lvl="2" indent="-228600" algn="l">
              <a:spcBef>
                <a:spcPct val="20000"/>
              </a:spcBef>
              <a:buFontTx/>
              <a:buChar char="•"/>
            </a:pPr>
            <a:r>
              <a:rPr lang="en-US" sz="2200" b="1"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b="1" dirty="0" smtClean="0">
                <a:latin typeface="Arial" charset="0"/>
              </a:rPr>
              <a:t>captured </a:t>
            </a:r>
            <a:r>
              <a:rPr lang="en-US" sz="2400" b="1" dirty="0">
                <a:latin typeface="Arial" charset="0"/>
              </a:rPr>
              <a:t>in the </a:t>
            </a:r>
            <a:r>
              <a:rPr lang="en-US" sz="2400" b="1" i="1" dirty="0">
                <a:latin typeface="Arial" charset="0"/>
              </a:rPr>
              <a:t>validity</a:t>
            </a:r>
            <a:r>
              <a:rPr lang="en-US" sz="2400" b="1" dirty="0">
                <a:latin typeface="Arial" charset="0"/>
              </a:rPr>
              <a:t> of the inference</a:t>
            </a:r>
          </a:p>
          <a:p>
            <a:pPr marL="342900" indent="-342900" algn="l">
              <a:spcBef>
                <a:spcPct val="20000"/>
              </a:spcBef>
              <a:buFontTx/>
              <a:buChar char="•"/>
            </a:pPr>
            <a:endParaRPr lang="en-US" sz="700" b="1" dirty="0">
              <a:solidFill>
                <a:srgbClr val="FF3300"/>
              </a:solidFill>
              <a:latin typeface="Arial" charset="0"/>
            </a:endParaRPr>
          </a:p>
          <a:p>
            <a:pPr marL="742950" lvl="1" indent="-285750" algn="l">
              <a:spcBef>
                <a:spcPct val="20000"/>
              </a:spcBef>
              <a:buFontTx/>
              <a:buChar char="–"/>
            </a:pPr>
            <a:r>
              <a:rPr lang="en-US" sz="2400" dirty="0">
                <a:solidFill>
                  <a:srgbClr val="DDDDDD"/>
                </a:solidFill>
                <a:latin typeface="Arial" charset="0"/>
              </a:rPr>
              <a:t>random error; aka chance or sampling error</a:t>
            </a:r>
          </a:p>
          <a:p>
            <a:pPr marL="1143000" lvl="2" indent="-228600" algn="l">
              <a:spcBef>
                <a:spcPct val="20000"/>
              </a:spcBef>
              <a:buFontTx/>
              <a:buChar char="•"/>
            </a:pPr>
            <a:r>
              <a:rPr lang="en-US" sz="2400" dirty="0">
                <a:solidFill>
                  <a:srgbClr val="DDDDDD"/>
                </a:solidFill>
                <a:latin typeface="Arial" charset="0"/>
              </a:rPr>
              <a:t>occurs because we cannot study everyone (we must sample)</a:t>
            </a:r>
          </a:p>
          <a:p>
            <a:pPr marL="1143000" lvl="2" indent="-228600" algn="l">
              <a:spcBef>
                <a:spcPct val="20000"/>
              </a:spcBef>
              <a:buFontTx/>
              <a:buChar char="•"/>
            </a:pPr>
            <a:r>
              <a:rPr lang="en-US" sz="2400" dirty="0">
                <a:solidFill>
                  <a:srgbClr val="DDDDDD"/>
                </a:solidFill>
                <a:latin typeface="Arial" charset="0"/>
              </a:rPr>
              <a:t>direction is random and not predictable</a:t>
            </a:r>
          </a:p>
          <a:p>
            <a:pPr marL="1143000" lvl="2" indent="-228600" algn="l">
              <a:spcBef>
                <a:spcPct val="20000"/>
              </a:spcBef>
              <a:buFontTx/>
              <a:buChar char="•"/>
            </a:pPr>
            <a:r>
              <a:rPr lang="en-US" sz="2400" dirty="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Research: Our Focus on Bias</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dirty="0" smtClean="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dirty="0" smtClean="0">
                <a:solidFill>
                  <a:srgbClr val="000000"/>
                </a:solidFill>
                <a:latin typeface="Times" pitchFamily="18" charset="0"/>
              </a:rPr>
              <a:t>MetLife Is Settling </a:t>
            </a:r>
            <a:r>
              <a:rPr lang="en-US" sz="3600" b="1" dirty="0" smtClean="0">
                <a:solidFill>
                  <a:srgbClr val="FF0000"/>
                </a:solidFill>
                <a:latin typeface="Times" pitchFamily="18" charset="0"/>
              </a:rPr>
              <a:t>Bias</a:t>
            </a:r>
            <a:r>
              <a:rPr lang="en-US" sz="3600" b="1" dirty="0" smtClean="0">
                <a:solidFill>
                  <a:srgbClr val="000000"/>
                </a:solidFill>
                <a:latin typeface="Times" pitchFamily="18" charset="0"/>
              </a:rPr>
              <a:t> Lawsuit</a:t>
            </a:r>
            <a:r>
              <a:rPr lang="en-US" b="1" dirty="0" smtClean="0">
                <a:solidFill>
                  <a:srgbClr val="000000"/>
                </a:solidFill>
                <a:latin typeface="Times" pitchFamily="18" charset="0"/>
              </a:rPr>
              <a:t> </a:t>
            </a:r>
          </a:p>
          <a:p>
            <a:pPr marL="0" indent="0">
              <a:buFontTx/>
              <a:buNone/>
            </a:pPr>
            <a:endParaRPr lang="en-US" sz="1600" b="1" dirty="0" smtClean="0">
              <a:solidFill>
                <a:srgbClr val="666666"/>
              </a:solidFill>
              <a:latin typeface="Times" pitchFamily="18" charset="0"/>
            </a:endParaRPr>
          </a:p>
          <a:p>
            <a:pPr marL="0" indent="0">
              <a:buFontTx/>
              <a:buNone/>
            </a:pPr>
            <a:r>
              <a:rPr lang="en-US" b="1" dirty="0" smtClean="0">
                <a:solidFill>
                  <a:srgbClr val="666666"/>
                </a:solidFill>
                <a:latin typeface="Times" pitchFamily="18" charset="0"/>
              </a:rPr>
              <a:t>BUSINESS/FINANCIAL DESK </a:t>
            </a:r>
          </a:p>
          <a:p>
            <a:pPr marL="0" indent="0">
              <a:buFontTx/>
              <a:buNone/>
            </a:pPr>
            <a:r>
              <a:rPr lang="en-US" sz="2800" dirty="0" smtClean="0"/>
              <a:t/>
            </a:r>
            <a:br>
              <a:rPr lang="en-US" sz="2800" dirty="0" smtClean="0"/>
            </a:br>
            <a:endParaRPr lang="en-US" sz="1200" dirty="0" smtClean="0"/>
          </a:p>
          <a:p>
            <a:pPr marL="0" indent="0">
              <a:buFontTx/>
              <a:buNone/>
            </a:pPr>
            <a:r>
              <a:rPr lang="en-US" sz="2800" dirty="0" smtClean="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dirty="0" smtClean="0">
              <a:latin typeface="Times New Roman" pitchFamily="18" charset="0"/>
            </a:endParaRPr>
          </a:p>
          <a:p>
            <a:pPr marL="0" indent="0">
              <a:buFontTx/>
              <a:buNone/>
            </a:pPr>
            <a:r>
              <a:rPr lang="en-US" sz="2800" dirty="0" smtClean="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r>
              <a:rPr lang="en-US" dirty="0" smtClean="0">
                <a:latin typeface="Times New Roman" pitchFamily="18" charset="0"/>
              </a:rPr>
              <a:t/>
            </a:r>
            <a:br>
              <a:rPr lang="en-US" dirty="0" smtClean="0">
                <a:latin typeface="Times New Roman" pitchFamily="18" charset="0"/>
              </a:rPr>
            </a:br>
            <a:endParaRPr lang="en-US" dirty="0" smtClean="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dirty="0" smtClean="0">
                <a:solidFill>
                  <a:srgbClr val="FF3300"/>
                </a:solidFill>
                <a:latin typeface="Arial" charset="0"/>
              </a:rPr>
              <a:t>We </a:t>
            </a:r>
            <a:r>
              <a:rPr lang="en-US" sz="2800" dirty="0">
                <a:solidFill>
                  <a:srgbClr val="FF3300"/>
                </a:solidFill>
                <a:latin typeface="Arial" charset="0"/>
              </a:rPr>
              <a:t>don’t mean prejudice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dirty="0" smtClean="0"/>
              <a:t>1</a:t>
            </a:r>
            <a:r>
              <a:rPr lang="en-US" sz="2000" dirty="0" smtClean="0"/>
              <a:t> </a:t>
            </a:r>
            <a:r>
              <a:rPr lang="en-US" sz="2000" b="1" dirty="0" smtClean="0"/>
              <a:t>:</a:t>
            </a:r>
            <a:r>
              <a:rPr lang="en-US" sz="2000" dirty="0" smtClean="0"/>
              <a:t> a line diagonal to the grain of a fabric; </a:t>
            </a:r>
            <a:r>
              <a:rPr lang="en-US" sz="2000" i="1" dirty="0" smtClean="0"/>
              <a:t>especially</a:t>
            </a:r>
            <a:r>
              <a:rPr lang="en-US" sz="2000" dirty="0" smtClean="0"/>
              <a:t> </a:t>
            </a:r>
            <a:r>
              <a:rPr lang="en-US" sz="2000" b="1" dirty="0" smtClean="0"/>
              <a:t>:</a:t>
            </a:r>
            <a:r>
              <a:rPr lang="en-US" sz="2000" dirty="0" smtClean="0"/>
              <a:t> a line at a 45° angle to the selvage often utilized in the cutting of garments for smoother fit</a:t>
            </a:r>
            <a:br>
              <a:rPr lang="en-US" sz="2000" dirty="0" smtClean="0"/>
            </a:br>
            <a:r>
              <a:rPr lang="en-US" sz="2000" b="1" dirty="0" smtClean="0"/>
              <a:t>2 a</a:t>
            </a:r>
            <a:r>
              <a:rPr lang="en-US" sz="2000" dirty="0" smtClean="0"/>
              <a:t> </a:t>
            </a:r>
            <a:r>
              <a:rPr lang="en-US" sz="2000" b="1" dirty="0" smtClean="0"/>
              <a:t>:</a:t>
            </a:r>
            <a:r>
              <a:rPr lang="en-US" sz="2000" dirty="0" smtClean="0"/>
              <a:t> a peculiarity in the shape of a bowl that causes it to swerve when rolled on the green </a:t>
            </a:r>
            <a:r>
              <a:rPr lang="en-US" sz="2000" b="1" dirty="0" smtClean="0"/>
              <a:t>b</a:t>
            </a:r>
            <a:r>
              <a:rPr lang="en-US" sz="2000" dirty="0" smtClean="0"/>
              <a:t> </a:t>
            </a:r>
            <a:r>
              <a:rPr lang="en-US" sz="2000" b="1" dirty="0" smtClean="0"/>
              <a:t>:</a:t>
            </a:r>
            <a:r>
              <a:rPr lang="en-US" sz="2000" dirty="0" smtClean="0"/>
              <a:t> the tendency of a bowl to swerve; </a:t>
            </a:r>
            <a:r>
              <a:rPr lang="en-US" sz="2000" i="1" dirty="0" smtClean="0"/>
              <a:t>also</a:t>
            </a:r>
            <a:r>
              <a:rPr lang="en-US" sz="2000" dirty="0" smtClean="0"/>
              <a:t> </a:t>
            </a:r>
            <a:r>
              <a:rPr lang="en-US" sz="2000" b="1" dirty="0" smtClean="0"/>
              <a:t>:</a:t>
            </a:r>
            <a:r>
              <a:rPr lang="en-US" sz="2000" dirty="0" smtClean="0"/>
              <a:t> the impulse causing this tendency </a:t>
            </a:r>
            <a:r>
              <a:rPr lang="en-US" sz="2000" b="1" dirty="0" smtClean="0"/>
              <a:t>c</a:t>
            </a:r>
            <a:r>
              <a:rPr lang="en-US" sz="2000" dirty="0" smtClean="0"/>
              <a:t> </a:t>
            </a:r>
            <a:r>
              <a:rPr lang="en-US" sz="2000" b="1" dirty="0" smtClean="0"/>
              <a:t>:</a:t>
            </a:r>
            <a:r>
              <a:rPr lang="en-US" sz="2000" dirty="0" smtClean="0"/>
              <a:t> the swerve of the bowl</a:t>
            </a:r>
            <a:br>
              <a:rPr lang="en-US" sz="2000" dirty="0" smtClean="0"/>
            </a:br>
            <a:r>
              <a:rPr lang="en-US" sz="2000" b="1" dirty="0" smtClean="0"/>
              <a:t>3 a</a:t>
            </a:r>
            <a:r>
              <a:rPr lang="en-US" sz="2000" dirty="0" smtClean="0"/>
              <a:t> </a:t>
            </a:r>
            <a:r>
              <a:rPr lang="en-US" sz="2000" b="1" dirty="0" smtClean="0"/>
              <a:t>: </a:t>
            </a:r>
            <a:r>
              <a:rPr lang="en-US" sz="2000" dirty="0" smtClean="0"/>
              <a:t>bent or tendency</a:t>
            </a:r>
            <a:r>
              <a:rPr lang="en-US" sz="2000" b="1" dirty="0" smtClean="0"/>
              <a:t> </a:t>
            </a:r>
            <a:r>
              <a:rPr lang="en-US" sz="2000" dirty="0" smtClean="0"/>
              <a:t> </a:t>
            </a:r>
            <a:r>
              <a:rPr lang="en-US" sz="2000" b="1" dirty="0" smtClean="0"/>
              <a:t>b</a:t>
            </a:r>
            <a:r>
              <a:rPr lang="en-US" sz="2000" dirty="0" smtClean="0"/>
              <a:t> </a:t>
            </a:r>
            <a:r>
              <a:rPr lang="en-US" sz="2000" b="1" dirty="0" smtClean="0"/>
              <a:t>:</a:t>
            </a:r>
            <a:r>
              <a:rPr lang="en-US" sz="2000" dirty="0" smtClean="0"/>
              <a:t> an inclination of temperament or outlook; </a:t>
            </a:r>
            <a:r>
              <a:rPr lang="en-US" sz="2000" i="1" dirty="0" smtClean="0"/>
              <a:t>especially</a:t>
            </a:r>
            <a:r>
              <a:rPr lang="en-US" sz="2000" dirty="0" smtClean="0"/>
              <a:t> </a:t>
            </a:r>
            <a:r>
              <a:rPr lang="en-US" sz="2000" b="1" dirty="0" smtClean="0"/>
              <a:t>:</a:t>
            </a:r>
            <a:r>
              <a:rPr lang="en-US" sz="2000" dirty="0" smtClean="0"/>
              <a:t> a personal and sometimes unreasoned judgment </a:t>
            </a:r>
            <a:r>
              <a:rPr lang="en-US" sz="2000" b="1" dirty="0" smtClean="0"/>
              <a:t>: </a:t>
            </a:r>
            <a:r>
              <a:rPr lang="en-US" sz="2000" dirty="0" smtClean="0"/>
              <a:t>prejudice </a:t>
            </a:r>
          </a:p>
          <a:p>
            <a:pPr indent="-4763">
              <a:buFontTx/>
              <a:buNone/>
            </a:pPr>
            <a:r>
              <a:rPr lang="en-US" sz="2000" b="1" dirty="0" smtClean="0"/>
              <a:t>c</a:t>
            </a:r>
            <a:r>
              <a:rPr lang="en-US" sz="2000" dirty="0" smtClean="0"/>
              <a:t> </a:t>
            </a:r>
            <a:r>
              <a:rPr lang="en-US" sz="2000" b="1" dirty="0" smtClean="0"/>
              <a:t>:</a:t>
            </a:r>
            <a:r>
              <a:rPr lang="en-US" sz="2000" dirty="0" smtClean="0"/>
              <a:t> an instance of such prejudice </a:t>
            </a:r>
          </a:p>
          <a:p>
            <a:pPr indent="-4763">
              <a:buFontTx/>
              <a:buNone/>
            </a:pPr>
            <a:r>
              <a:rPr lang="en-US" sz="2000" b="1" dirty="0" smtClean="0"/>
              <a:t>d </a:t>
            </a:r>
            <a:r>
              <a:rPr lang="en-US" sz="2000" dirty="0" smtClean="0"/>
              <a:t>(1) </a:t>
            </a:r>
            <a:r>
              <a:rPr lang="en-US" sz="2000" b="1" dirty="0" smtClean="0"/>
              <a:t>:</a:t>
            </a:r>
            <a:r>
              <a:rPr lang="en-US" sz="2000" dirty="0" smtClean="0"/>
              <a:t> deviation of the expected value of a statistical estimate from the quantity it estimates </a:t>
            </a:r>
          </a:p>
          <a:p>
            <a:pPr indent="-4763">
              <a:buFontTx/>
              <a:buNone/>
            </a:pPr>
            <a:r>
              <a:rPr lang="en-US" sz="2000" b="1" i="1" dirty="0" smtClean="0">
                <a:solidFill>
                  <a:srgbClr val="FF3300"/>
                </a:solidFill>
              </a:rPr>
              <a:t>(2) : systematic error introduced into sampling or testing</a:t>
            </a:r>
          </a:p>
          <a:p>
            <a:pPr indent="-4763">
              <a:buFontTx/>
              <a:buNone/>
            </a:pPr>
            <a:endParaRPr lang="en-US" sz="2000" b="1" i="1" dirty="0" smtClean="0">
              <a:solidFill>
                <a:srgbClr val="FF3300"/>
              </a:solidFill>
            </a:endParaRPr>
          </a:p>
          <a:p>
            <a:pPr indent="-4763">
              <a:buFontTx/>
              <a:buNone/>
            </a:pPr>
            <a:r>
              <a:rPr lang="en-US" sz="2000" b="1" dirty="0" smtClean="0"/>
              <a:t>4 a</a:t>
            </a:r>
            <a:r>
              <a:rPr lang="en-US" sz="2000" dirty="0" smtClean="0"/>
              <a:t> </a:t>
            </a:r>
            <a:r>
              <a:rPr lang="en-US" sz="2000" b="1" dirty="0" smtClean="0"/>
              <a:t>:</a:t>
            </a:r>
            <a:r>
              <a:rPr lang="en-US" sz="2000" dirty="0" smtClean="0"/>
              <a:t> a voltage applied to a device (as a transistor control electrode) to establish a reference level for operation </a:t>
            </a:r>
            <a:r>
              <a:rPr lang="en-US" sz="2000" b="1" dirty="0" smtClean="0"/>
              <a:t>b</a:t>
            </a:r>
            <a:r>
              <a:rPr lang="en-US" sz="2000" dirty="0" smtClean="0"/>
              <a:t> </a:t>
            </a:r>
            <a:r>
              <a:rPr lang="en-US" sz="2000" b="1" dirty="0" smtClean="0"/>
              <a:t>:</a:t>
            </a:r>
            <a:r>
              <a:rPr lang="en-US" sz="2000" dirty="0" smtClean="0"/>
              <a:t> a high-frequency voltage combined with an audio signal to reduce distortion in tape recording</a:t>
            </a:r>
            <a:br>
              <a:rPr lang="en-US" sz="2000" dirty="0" smtClean="0"/>
            </a:br>
            <a:endParaRPr lang="en-US" sz="2000" dirty="0" smtClean="0"/>
          </a:p>
          <a:p>
            <a:pPr indent="-4763"/>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dirty="0" smtClean="0"/>
              <a:t>Bias of Priene (</a:t>
            </a:r>
            <a:r>
              <a:rPr lang="en-US" b="0" dirty="0" smtClean="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r>
              <a:rPr lang="en-US" sz="2400" dirty="0" smtClean="0"/>
              <a:t>One of the 7 sages of classical antiquity</a:t>
            </a:r>
          </a:p>
          <a:p>
            <a:r>
              <a:rPr lang="en-US" sz="2400" dirty="0" smtClean="0"/>
              <a:t>Consulted by Croesus, King of Lydia, about the best</a:t>
            </a:r>
            <a:r>
              <a:rPr lang="en-US" sz="2400" baseline="30000" dirty="0" smtClean="0"/>
              <a:t> </a:t>
            </a:r>
            <a:r>
              <a:rPr lang="en-US" sz="2400" dirty="0" smtClean="0"/>
              <a:t>way to deploy warships against the Ionians</a:t>
            </a:r>
          </a:p>
          <a:p>
            <a:r>
              <a:rPr lang="en-US" sz="2400" dirty="0" smtClean="0"/>
              <a:t>Bias wished to avoid bloodshed, so he misled Croesus, falsely</a:t>
            </a:r>
            <a:r>
              <a:rPr lang="en-US" sz="2400" baseline="30000" dirty="0" smtClean="0"/>
              <a:t> </a:t>
            </a:r>
            <a:r>
              <a:rPr lang="en-US" sz="2400" dirty="0" smtClean="0"/>
              <a:t>advising him that the Ionians were buying horses </a:t>
            </a:r>
          </a:p>
          <a:p>
            <a:r>
              <a:rPr lang="en-US" sz="2400" dirty="0" smtClean="0"/>
              <a:t>Bias later confessed to Croesus</a:t>
            </a:r>
            <a:r>
              <a:rPr lang="en-US" sz="2400" baseline="30000" dirty="0" smtClean="0"/>
              <a:t> </a:t>
            </a:r>
            <a:r>
              <a:rPr lang="en-US" sz="2400" dirty="0" smtClean="0"/>
              <a:t>that he had lied.</a:t>
            </a:r>
            <a:r>
              <a:rPr lang="en-US" sz="2400" baseline="30000" dirty="0" smtClean="0"/>
              <a:t> </a:t>
            </a:r>
          </a:p>
          <a:p>
            <a:r>
              <a:rPr lang="en-US" sz="2400" dirty="0" smtClean="0"/>
              <a:t>Croesus was pleased with the way that he had been deceived by</a:t>
            </a:r>
            <a:r>
              <a:rPr lang="en-US" sz="2400" baseline="30000" dirty="0" smtClean="0"/>
              <a:t> </a:t>
            </a:r>
            <a:r>
              <a:rPr lang="en-US" sz="2400" dirty="0" smtClean="0"/>
              <a:t>Bias and made peace with the Ionians. </a:t>
            </a:r>
          </a:p>
          <a:p>
            <a:r>
              <a:rPr lang="en-US" sz="2400" dirty="0" smtClean="0"/>
              <a:t>Bias = deviation from truth</a:t>
            </a:r>
          </a:p>
          <a:p>
            <a:endParaRPr lang="en-US" sz="800" dirty="0" smtClean="0"/>
          </a:p>
          <a:p>
            <a:pPr algn="r">
              <a:buFontTx/>
              <a:buNone/>
            </a:pPr>
            <a:endParaRPr lang="en-US" sz="2400" dirty="0" smtClean="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266700" y="6400800"/>
            <a:ext cx="4038600" cy="366713"/>
          </a:xfrm>
          <a:prstGeom prst="rect">
            <a:avLst/>
          </a:prstGeom>
          <a:noFill/>
          <a:ln w="9525">
            <a:noFill/>
            <a:miter lim="800000"/>
            <a:headEnd/>
            <a:tailEnd/>
          </a:ln>
        </p:spPr>
        <p:txBody>
          <a:bodyPr>
            <a:spAutoFit/>
          </a:bodyPr>
          <a:lstStyle/>
          <a:p>
            <a:pPr algn="l">
              <a:spcBef>
                <a:spcPct val="50000"/>
              </a:spcBef>
            </a:pPr>
            <a:r>
              <a:rPr lang="en-US" sz="1800" i="1" dirty="0">
                <a:latin typeface="Arial" charset="0"/>
              </a:rPr>
              <a:t>BMJ</a:t>
            </a:r>
            <a:r>
              <a:rPr lang="en-US" sz="1800" dirty="0">
                <a:latin typeface="Arial" charset="0"/>
              </a:rPr>
              <a:t>  </a:t>
            </a:r>
            <a:r>
              <a:rPr lang="en-US" sz="1800" dirty="0" smtClean="0">
                <a:latin typeface="Arial" charset="0"/>
              </a:rPr>
              <a:t> 324:1071, 2002</a:t>
            </a:r>
            <a:endParaRPr lang="en-US" sz="1800" dirty="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232737"/>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Unbiased</a:t>
            </a:r>
            <a:endParaRPr lang="en-US" sz="2400" b="1" dirty="0">
              <a:latin typeface="Arial" charset="0"/>
            </a:endParaRPr>
          </a:p>
          <a:p>
            <a:pPr>
              <a:spcBef>
                <a:spcPct val="50000"/>
              </a:spcBef>
            </a:pPr>
            <a:r>
              <a:rPr lang="en-US" sz="2400" b="1" dirty="0" smtClean="0">
                <a:latin typeface="Arial" charset="0"/>
              </a:rPr>
              <a:t>Precise</a:t>
            </a:r>
            <a:endParaRPr lang="en-US" sz="2400" b="1" dirty="0">
              <a:latin typeface="Arial" charset="0"/>
            </a:endParaRP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a:t>
            </a:r>
            <a:endParaRPr lang="en-US" sz="2400" b="1" dirty="0">
              <a:latin typeface="Arial" charset="0"/>
            </a:endParaRPr>
          </a:p>
          <a:p>
            <a:pPr>
              <a:spcBef>
                <a:spcPct val="50000"/>
              </a:spcBef>
            </a:pPr>
            <a:r>
              <a:rPr lang="en-US" sz="2400" b="1" dirty="0" smtClean="0">
                <a:latin typeface="Arial" charset="0"/>
              </a:rPr>
              <a:t>Imprecise</a:t>
            </a:r>
            <a:endParaRPr lang="en-US" sz="2400" b="1" dirty="0">
              <a:latin typeface="Arial" charset="0"/>
            </a:endParaRP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extLst>
              <p:ext uri="{D42A27DB-BD31-4B8C-83A1-F6EECF244321}">
                <p14:modId xmlns:p14="http://schemas.microsoft.com/office/powerpoint/2010/main" val="3508768911"/>
              </p:ext>
            </p:extLst>
          </p:nvPr>
        </p:nvGraphicFramePr>
        <p:xfrm>
          <a:off x="1026202" y="1219200"/>
          <a:ext cx="8153400" cy="4114800"/>
        </p:xfrm>
        <a:graphic>
          <a:graphicData uri="http://schemas.openxmlformats.org/presentationml/2006/ole">
            <mc:AlternateContent xmlns:mc="http://schemas.openxmlformats.org/markup-compatibility/2006">
              <mc:Choice xmlns:v="urn:schemas-microsoft-com:vml" Requires="v">
                <p:oleObj spid="_x0000_s11399" name="Bitmap Image" r:id="rId4" imgW="5952381" imgH="3629532" progId="PBrush">
                  <p:embed/>
                </p:oleObj>
              </mc:Choice>
              <mc:Fallback>
                <p:oleObj name="Bitmap Image" r:id="rId4" imgW="5952381" imgH="362953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02"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 name="Title 2"/>
          <p:cNvSpPr>
            <a:spLocks noGrp="1"/>
          </p:cNvSpPr>
          <p:nvPr>
            <p:ph type="title"/>
          </p:nvPr>
        </p:nvSpPr>
        <p:spPr/>
        <p:txBody>
          <a:bodyPr/>
          <a:lstStyle/>
          <a:p>
            <a:r>
              <a:rPr lang="en-US" dirty="0" smtClean="0"/>
              <a:t>In the language of bias</a:t>
            </a:r>
            <a:endParaRPr lang="en-US" dirty="0"/>
          </a:p>
        </p:txBody>
      </p:sp>
      <p:sp>
        <p:nvSpPr>
          <p:cNvPr id="9" name="TextBox 8"/>
          <p:cNvSpPr txBox="1"/>
          <p:nvPr/>
        </p:nvSpPr>
        <p:spPr>
          <a:xfrm>
            <a:off x="4193931" y="3359616"/>
            <a:ext cx="1638300" cy="1938992"/>
          </a:xfrm>
          <a:prstGeom prst="rect">
            <a:avLst/>
          </a:prstGeom>
          <a:noFill/>
        </p:spPr>
        <p:txBody>
          <a:bodyPr wrap="square" rtlCol="0">
            <a:spAutoFit/>
          </a:bodyPr>
          <a:lstStyle/>
          <a:p>
            <a:r>
              <a:rPr lang="en-US" sz="2400" dirty="0" smtClean="0">
                <a:latin typeface="+mn-lt"/>
              </a:rPr>
              <a:t>Center of target = truth in the target population</a:t>
            </a:r>
            <a:endParaRPr lang="en-US" sz="2400" dirty="0">
              <a:latin typeface="+mn-lt"/>
            </a:endParaRPr>
          </a:p>
        </p:txBody>
      </p:sp>
    </p:spTree>
    <p:extLst>
      <p:ext uri="{BB962C8B-B14F-4D97-AF65-F5344CB8AC3E}">
        <p14:creationId xmlns:p14="http://schemas.microsoft.com/office/powerpoint/2010/main" val="1355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graphicFrame>
        <p:nvGraphicFramePr>
          <p:cNvPr id="5122" name="Object 11"/>
          <p:cNvGraphicFramePr>
            <a:graphicFrameLocks noChangeAspect="1"/>
          </p:cNvGraphicFramePr>
          <p:nvPr>
            <p:extLst>
              <p:ext uri="{D42A27DB-BD31-4B8C-83A1-F6EECF244321}">
                <p14:modId xmlns:p14="http://schemas.microsoft.com/office/powerpoint/2010/main" val="3627597858"/>
              </p:ext>
            </p:extLst>
          </p:nvPr>
        </p:nvGraphicFramePr>
        <p:xfrm>
          <a:off x="1031875" y="1066800"/>
          <a:ext cx="3883025" cy="3446463"/>
        </p:xfrm>
        <a:graphic>
          <a:graphicData uri="http://schemas.openxmlformats.org/presentationml/2006/ole">
            <mc:AlternateContent xmlns:mc="http://schemas.openxmlformats.org/markup-compatibility/2006">
              <mc:Choice xmlns:v="urn:schemas-microsoft-com:vml" Requires="v">
                <p:oleObj spid="_x0000_s12558" name="Bitmap Image" r:id="rId4" imgW="6087325" imgH="2790476" progId="PBrush">
                  <p:embed/>
                </p:oleObj>
              </mc:Choice>
              <mc:Fallback>
                <p:oleObj name="Bitmap Image" r:id="rId4" imgW="6087325" imgH="279047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1031875" y="1066800"/>
                        <a:ext cx="3883025" cy="3446463"/>
                      </a:xfrm>
                      <a:prstGeom prst="rect">
                        <a:avLst/>
                      </a:prstGeom>
                      <a:noFill/>
                      <a:ln>
                        <a:noFill/>
                      </a:ln>
                      <a:effectLst/>
                      <a:extLst/>
                    </p:spPr>
                  </p:pic>
                </p:oleObj>
              </mc:Fallback>
            </mc:AlternateContent>
          </a:graphicData>
        </a:graphic>
      </p:graphicFrame>
      <p:sp>
        <p:nvSpPr>
          <p:cNvPr id="5129" name="Text Box 12"/>
          <p:cNvSpPr txBox="1">
            <a:spLocks noChangeArrowheads="1"/>
          </p:cNvSpPr>
          <p:nvPr/>
        </p:nvSpPr>
        <p:spPr bwMode="auto">
          <a:xfrm>
            <a:off x="1981200" y="4114800"/>
            <a:ext cx="3390900" cy="2154436"/>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b="1" dirty="0" smtClean="0">
                <a:latin typeface="Arial" charset="0"/>
              </a:rPr>
              <a:t>Unbiased</a:t>
            </a:r>
          </a:p>
          <a:p>
            <a:pPr algn="l"/>
            <a:endParaRPr lang="en-US" sz="1400" b="1" dirty="0" smtClean="0">
              <a:latin typeface="Arial" charset="0"/>
            </a:endParaRPr>
          </a:p>
          <a:p>
            <a:pPr algn="l"/>
            <a:r>
              <a:rPr lang="en-US" sz="2400" b="1" dirty="0" smtClean="0">
                <a:latin typeface="Arial" charset="0"/>
              </a:rPr>
              <a:t>Imprecise</a:t>
            </a:r>
            <a:endParaRPr lang="en-US" sz="2400" b="1" dirty="0">
              <a:latin typeface="Arial" charset="0"/>
            </a:endParaRPr>
          </a:p>
          <a:p>
            <a:pPr algn="l"/>
            <a:endParaRPr lang="en-US" sz="2400" dirty="0">
              <a:latin typeface="Arial" charset="0"/>
            </a:endParaRPr>
          </a:p>
          <a:p>
            <a:pPr algn="l"/>
            <a:endParaRPr lang="en-US" sz="24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0132989"/>
              </p:ext>
            </p:extLst>
          </p:nvPr>
        </p:nvGraphicFramePr>
        <p:xfrm>
          <a:off x="5676900" y="914400"/>
          <a:ext cx="4076700" cy="3552825"/>
        </p:xfrm>
        <a:graphic>
          <a:graphicData uri="http://schemas.openxmlformats.org/presentationml/2006/ole">
            <mc:AlternateContent xmlns:mc="http://schemas.openxmlformats.org/markup-compatibility/2006">
              <mc:Choice xmlns:v="urn:schemas-microsoft-com:vml" Requires="v">
                <p:oleObj spid="_x0000_s12559" name="Bitmap Image" r:id="rId6" imgW="6087325" imgH="2790476" progId="PBrush">
                  <p:embed/>
                </p:oleObj>
              </mc:Choice>
              <mc:Fallback>
                <p:oleObj name="Bitmap Image" r:id="rId6"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5676900" y="914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5905500" y="4572000"/>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 </a:t>
            </a:r>
          </a:p>
          <a:p>
            <a:pPr>
              <a:spcBef>
                <a:spcPct val="50000"/>
              </a:spcBef>
            </a:pPr>
            <a:r>
              <a:rPr lang="en-US" sz="2400" b="1" dirty="0" smtClean="0">
                <a:latin typeface="Arial" charset="0"/>
              </a:rPr>
              <a:t>Precise</a:t>
            </a:r>
            <a:endParaRPr lang="en-US" sz="2400" b="1" dirty="0">
              <a:latin typeface="Arial" charset="0"/>
            </a:endParaRPr>
          </a:p>
        </p:txBody>
      </p:sp>
      <p:sp>
        <p:nvSpPr>
          <p:cNvPr id="7" name="TextBox 6"/>
          <p:cNvSpPr txBox="1"/>
          <p:nvPr/>
        </p:nvSpPr>
        <p:spPr>
          <a:xfrm>
            <a:off x="1257300" y="235803"/>
            <a:ext cx="7772400" cy="830997"/>
          </a:xfrm>
          <a:prstGeom prst="rect">
            <a:avLst/>
          </a:prstGeom>
          <a:noFill/>
        </p:spPr>
        <p:txBody>
          <a:bodyPr wrap="square" rtlCol="0">
            <a:spAutoFit/>
          </a:bodyPr>
          <a:lstStyle/>
          <a:p>
            <a:r>
              <a:rPr lang="en-US" sz="2400" dirty="0" smtClean="0">
                <a:latin typeface="+mn-lt"/>
              </a:rPr>
              <a:t>Bias = difference between answer in the study sample and truth in the target population</a:t>
            </a:r>
            <a:endParaRPr lang="en-US" sz="2400" dirty="0">
              <a:latin typeface="+mn-lt"/>
            </a:endParaRPr>
          </a:p>
        </p:txBody>
      </p:sp>
    </p:spTree>
    <p:extLst>
      <p:ext uri="{BB962C8B-B14F-4D97-AF65-F5344CB8AC3E}">
        <p14:creationId xmlns:p14="http://schemas.microsoft.com/office/powerpoint/2010/main" val="3439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rot="-2695870">
            <a:off x="3046413" y="5029200"/>
            <a:ext cx="3316287" cy="641350"/>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Efficient means of sampling an underlying cohort - A</a:t>
            </a:r>
          </a:p>
        </p:txBody>
      </p:sp>
      <p:sp>
        <p:nvSpPr>
          <p:cNvPr id="1433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biased than cohort studies - C</a:t>
            </a:r>
          </a:p>
        </p:txBody>
      </p:sp>
      <p:sp>
        <p:nvSpPr>
          <p:cNvPr id="1434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Require rare outcome - B</a:t>
            </a:r>
            <a:endParaRPr lang="en-US" sz="1800" b="1" dirty="0">
              <a:latin typeface="Arial" charset="0"/>
            </a:endParaRPr>
          </a:p>
        </p:txBody>
      </p:sp>
      <p:sp>
        <p:nvSpPr>
          <p:cNvPr id="1434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Are retrospective  - D</a:t>
            </a:r>
          </a:p>
        </p:txBody>
      </p:sp>
      <p:sp>
        <p:nvSpPr>
          <p:cNvPr id="14342"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dirty="0">
                <a:latin typeface="Arial" charset="0"/>
              </a:rPr>
              <a:t>What best characterizes case-control </a:t>
            </a:r>
            <a:r>
              <a:rPr lang="en-US" sz="2800" b="1" dirty="0" smtClean="0">
                <a:latin typeface="Arial" charset="0"/>
              </a:rPr>
              <a:t>studies ?</a:t>
            </a:r>
            <a:endParaRPr lang="en-US" sz="2800" b="1" dirty="0">
              <a:latin typeface="Arial" charset="0"/>
            </a:endParaRPr>
          </a:p>
          <a:p>
            <a:pPr algn="l"/>
            <a:endParaRPr lang="en-US" sz="2800" b="1"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smtClean="0"/>
              <a:t>One More Big Picture Framework  Item: </a:t>
            </a:r>
            <a:br>
              <a:rPr lang="en-US" sz="2800" dirty="0" smtClean="0"/>
            </a:br>
            <a:r>
              <a:rPr lang="en-US" sz="2800" dirty="0" smtClean="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 (Information)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1200" dirty="0"/>
          </a:p>
          <a:p>
            <a:r>
              <a:rPr lang="en-US" sz="2400" b="1" dirty="0" smtClean="0"/>
              <a:t>Szklo and Nieto (and some others)</a:t>
            </a:r>
          </a:p>
          <a:p>
            <a:pPr lvl="1"/>
            <a:r>
              <a:rPr lang="en-US" sz="2400" dirty="0" smtClean="0"/>
              <a:t>Bias (Systematic error)</a:t>
            </a:r>
          </a:p>
          <a:p>
            <a:pPr marL="914400" lvl="2" indent="-171450"/>
            <a:r>
              <a:rPr lang="en-US" dirty="0" smtClean="0"/>
              <a:t>Selection Bias</a:t>
            </a:r>
          </a:p>
          <a:p>
            <a:pPr marL="914400" lvl="2" indent="-171450"/>
            <a:r>
              <a:rPr lang="en-US" dirty="0" smtClean="0"/>
              <a:t>Measurement</a:t>
            </a:r>
            <a:r>
              <a:rPr lang="en-US" sz="800" dirty="0" smtClean="0"/>
              <a:t> </a:t>
            </a:r>
            <a:r>
              <a:rPr lang="en-US" dirty="0" smtClean="0"/>
              <a:t>(Information)</a:t>
            </a:r>
            <a:r>
              <a:rPr lang="en-US" sz="800" dirty="0" smtClean="0"/>
              <a:t> </a:t>
            </a:r>
            <a:r>
              <a:rPr lang="en-US" dirty="0" smtClean="0"/>
              <a:t>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sp>
        <p:nvSpPr>
          <p:cNvPr id="8" name="Text Box 6"/>
          <p:cNvSpPr txBox="1">
            <a:spLocks noChangeArrowheads="1"/>
          </p:cNvSpPr>
          <p:nvPr/>
        </p:nvSpPr>
        <p:spPr bwMode="auto">
          <a:xfrm>
            <a:off x="7250906" y="4259525"/>
            <a:ext cx="2971800" cy="2369875"/>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latin typeface="Arial" charset="0"/>
              </a:rPr>
              <a:t>Rationale:  confounded associations are not erroneous; they are just not </a:t>
            </a:r>
            <a:r>
              <a:rPr lang="en-US" sz="1600" b="1" dirty="0" smtClean="0">
                <a:latin typeface="Arial" charset="0"/>
              </a:rPr>
              <a:t>causal</a:t>
            </a:r>
          </a:p>
          <a:p>
            <a:pPr>
              <a:spcBef>
                <a:spcPct val="50000"/>
              </a:spcBef>
            </a:pPr>
            <a:endParaRPr lang="en-US" sz="800" b="1" dirty="0">
              <a:latin typeface="Arial" charset="0"/>
            </a:endParaRPr>
          </a:p>
          <a:p>
            <a:pPr>
              <a:spcBef>
                <a:spcPct val="50000"/>
              </a:spcBef>
            </a:pPr>
            <a:r>
              <a:rPr lang="en-US" sz="1600" b="1" dirty="0">
                <a:latin typeface="Arial" charset="0"/>
              </a:rPr>
              <a:t>Retort:  The only time confounding actually comes up is </a:t>
            </a:r>
            <a:r>
              <a:rPr lang="en-US" sz="1600" b="1" dirty="0" smtClean="0">
                <a:latin typeface="Arial" charset="0"/>
              </a:rPr>
              <a:t>causation-related research</a:t>
            </a:r>
            <a:endParaRPr lang="en-US" sz="1600" b="1"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a:t>Summary:  Framework and Classification for Error</a:t>
            </a:r>
            <a:br>
              <a:rPr lang="en-US" sz="2800" dirty="0"/>
            </a:br>
            <a:endParaRPr lang="en-US" dirty="0" smtClean="0">
              <a:solidFill>
                <a:schemeClr val="tx1"/>
              </a:solidFill>
              <a:cs typeface="Times New Roman" pitchFamily="18" charset="0"/>
            </a:endParaRPr>
          </a:p>
        </p:txBody>
      </p:sp>
      <p:sp>
        <p:nvSpPr>
          <p:cNvPr id="17411" name="Rectangle 3"/>
          <p:cNvSpPr>
            <a:spLocks noGrp="1" noChangeArrowheads="1"/>
          </p:cNvSpPr>
          <p:nvPr>
            <p:ph type="body" idx="1"/>
          </p:nvPr>
        </p:nvSpPr>
        <p:spPr>
          <a:xfrm>
            <a:off x="190500" y="838200"/>
            <a:ext cx="9829800" cy="5562600"/>
          </a:xfrm>
        </p:spPr>
        <p:txBody>
          <a:bodyPr/>
          <a:lstStyle/>
          <a:p>
            <a:r>
              <a:rPr lang="en-US" sz="2400" dirty="0" smtClean="0"/>
              <a:t>We </a:t>
            </a:r>
            <a:r>
              <a:rPr lang="en-US" sz="2400" dirty="0"/>
              <a:t>use our study samples to make </a:t>
            </a:r>
            <a:r>
              <a:rPr lang="en-US" sz="2400" dirty="0">
                <a:solidFill>
                  <a:srgbClr val="FF0000"/>
                </a:solidFill>
              </a:rPr>
              <a:t>inferences</a:t>
            </a:r>
            <a:r>
              <a:rPr lang="en-US" sz="2400" dirty="0"/>
              <a:t> about </a:t>
            </a:r>
            <a:r>
              <a:rPr lang="en-US" sz="2400" dirty="0" smtClean="0"/>
              <a:t>the </a:t>
            </a:r>
            <a:r>
              <a:rPr lang="en-US" sz="2400" dirty="0" smtClean="0">
                <a:solidFill>
                  <a:srgbClr val="FF0000"/>
                </a:solidFill>
              </a:rPr>
              <a:t>target </a:t>
            </a:r>
            <a:r>
              <a:rPr lang="en-US" sz="2400" dirty="0">
                <a:solidFill>
                  <a:srgbClr val="FF0000"/>
                </a:solidFill>
              </a:rPr>
              <a:t>population</a:t>
            </a:r>
            <a:r>
              <a:rPr lang="en-US" sz="2400" dirty="0"/>
              <a:t> and other external </a:t>
            </a:r>
            <a:r>
              <a:rPr lang="en-US" sz="2400" dirty="0" smtClean="0"/>
              <a:t>populations</a:t>
            </a:r>
          </a:p>
          <a:p>
            <a:endParaRPr lang="en-US" sz="500" dirty="0"/>
          </a:p>
          <a:p>
            <a:pPr>
              <a:lnSpc>
                <a:spcPct val="150000"/>
              </a:lnSpc>
            </a:pPr>
            <a:r>
              <a:rPr lang="en-US" sz="2400" dirty="0" smtClean="0"/>
              <a:t>Our inferences are </a:t>
            </a:r>
            <a:r>
              <a:rPr lang="en-US" sz="2400" dirty="0"/>
              <a:t>characterized by their </a:t>
            </a:r>
            <a:r>
              <a:rPr lang="en-US" sz="2400" dirty="0" smtClean="0"/>
              <a:t>validity </a:t>
            </a:r>
            <a:r>
              <a:rPr lang="en-US" sz="2400" dirty="0"/>
              <a:t>and precision</a:t>
            </a:r>
          </a:p>
          <a:p>
            <a:pPr lvl="1"/>
            <a:r>
              <a:rPr lang="en-US" sz="2200" dirty="0"/>
              <a:t>D</a:t>
            </a:r>
            <a:r>
              <a:rPr lang="en-US" sz="2200" dirty="0" smtClean="0"/>
              <a:t>egree </a:t>
            </a:r>
            <a:r>
              <a:rPr lang="en-US" sz="2200" dirty="0"/>
              <a:t>of </a:t>
            </a:r>
            <a:r>
              <a:rPr lang="en-US" sz="2200" dirty="0">
                <a:solidFill>
                  <a:srgbClr val="FF0000"/>
                </a:solidFill>
              </a:rPr>
              <a:t>validity</a:t>
            </a:r>
            <a:r>
              <a:rPr lang="en-US" sz="2200" dirty="0"/>
              <a:t> (systematic error or bias) guided by substantive and methodologic </a:t>
            </a:r>
            <a:r>
              <a:rPr lang="en-US" sz="2200" dirty="0" smtClean="0"/>
              <a:t>knowledge (epidemiologic theory)</a:t>
            </a:r>
            <a:endParaRPr lang="en-US" sz="2200" dirty="0"/>
          </a:p>
          <a:p>
            <a:pPr lvl="1">
              <a:lnSpc>
                <a:spcPct val="150000"/>
              </a:lnSpc>
            </a:pPr>
            <a:r>
              <a:rPr lang="en-US" sz="2200" dirty="0">
                <a:solidFill>
                  <a:srgbClr val="FF0000"/>
                </a:solidFill>
              </a:rPr>
              <a:t>P</a:t>
            </a:r>
            <a:r>
              <a:rPr lang="en-US" sz="2200" dirty="0" smtClean="0">
                <a:solidFill>
                  <a:srgbClr val="FF0000"/>
                </a:solidFill>
              </a:rPr>
              <a:t>recision</a:t>
            </a:r>
            <a:r>
              <a:rPr lang="en-US" sz="2200" dirty="0" smtClean="0"/>
              <a:t> (random error or chance) expressed via formulae (SE and CI)</a:t>
            </a:r>
          </a:p>
          <a:p>
            <a:pPr lvl="1">
              <a:lnSpc>
                <a:spcPct val="150000"/>
              </a:lnSpc>
            </a:pPr>
            <a:endParaRPr lang="en-US" sz="500" dirty="0"/>
          </a:p>
          <a:p>
            <a:pPr>
              <a:lnSpc>
                <a:spcPct val="150000"/>
              </a:lnSpc>
            </a:pPr>
            <a:r>
              <a:rPr lang="en-US" sz="2400" dirty="0" smtClean="0"/>
              <a:t>Our </a:t>
            </a:r>
            <a:r>
              <a:rPr lang="en-US" sz="2400" dirty="0"/>
              <a:t>inferences can be wrong in 4 main ways</a:t>
            </a:r>
          </a:p>
          <a:p>
            <a:pPr lvl="1">
              <a:spcBef>
                <a:spcPts val="0"/>
              </a:spcBef>
            </a:pPr>
            <a:r>
              <a:rPr lang="en-US" sz="2200" dirty="0" smtClean="0"/>
              <a:t>Systematic error aka </a:t>
            </a:r>
            <a:r>
              <a:rPr lang="en-US" sz="2200" dirty="0"/>
              <a:t>threat to validity or bias</a:t>
            </a:r>
          </a:p>
          <a:p>
            <a:pPr lvl="2">
              <a:spcBef>
                <a:spcPts val="0"/>
              </a:spcBef>
              <a:spcAft>
                <a:spcPts val="600"/>
              </a:spcAft>
            </a:pPr>
            <a:r>
              <a:rPr lang="en-US" sz="2200" dirty="0" smtClean="0">
                <a:solidFill>
                  <a:srgbClr val="FF0000"/>
                </a:solidFill>
              </a:rPr>
              <a:t>Selection bias, Measurement bias, and Confounding</a:t>
            </a:r>
            <a:endParaRPr lang="en-US" sz="2200" dirty="0">
              <a:solidFill>
                <a:srgbClr val="FF0000"/>
              </a:solidFill>
            </a:endParaRPr>
          </a:p>
          <a:p>
            <a:pPr lvl="1"/>
            <a:r>
              <a:rPr lang="en-US" sz="2200" dirty="0" smtClean="0">
                <a:solidFill>
                  <a:srgbClr val="FF0000"/>
                </a:solidFill>
              </a:rPr>
              <a:t>Random error </a:t>
            </a:r>
            <a:r>
              <a:rPr lang="en-US" sz="2200" dirty="0"/>
              <a:t>aka </a:t>
            </a:r>
            <a:r>
              <a:rPr lang="en-US" sz="2200" dirty="0" smtClean="0"/>
              <a:t>sampling error </a:t>
            </a:r>
            <a:r>
              <a:rPr lang="en-US" sz="2200" dirty="0"/>
              <a:t>or </a:t>
            </a:r>
            <a:r>
              <a:rPr lang="en-US" sz="2200" dirty="0" smtClean="0"/>
              <a:t>chance </a:t>
            </a:r>
          </a:p>
          <a:p>
            <a:pPr>
              <a:lnSpc>
                <a:spcPct val="150000"/>
              </a:lnSpc>
            </a:pPr>
            <a:r>
              <a:rPr lang="en-US" sz="2400" dirty="0" smtClean="0"/>
              <a:t>Using the vocabulary accurately will help your work</a:t>
            </a:r>
          </a:p>
        </p:txBody>
      </p:sp>
    </p:spTree>
    <p:extLst>
      <p:ext uri="{BB962C8B-B14F-4D97-AF65-F5344CB8AC3E}">
        <p14:creationId xmlns:p14="http://schemas.microsoft.com/office/powerpoint/2010/main" val="3143019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4" name="Straight Arrow Connector 3"/>
          <p:cNvCxnSpPr/>
          <p:nvPr/>
        </p:nvCxnSpPr>
        <p:spPr bwMode="auto">
          <a:xfrm>
            <a:off x="0" y="3962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82399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lnSpc>
                <a:spcPct val="80000"/>
              </a:lnSpc>
              <a:spcBef>
                <a:spcPts val="0"/>
              </a:spcBef>
              <a:buFontTx/>
              <a:buNone/>
            </a:pPr>
            <a:r>
              <a:rPr lang="en-US" sz="2800" b="1" dirty="0" smtClean="0"/>
              <a:t> </a:t>
            </a:r>
            <a:r>
              <a:rPr lang="en-US" sz="2800" b="1" u="sng" dirty="0" smtClean="0"/>
              <a:t>Definition</a:t>
            </a:r>
            <a:r>
              <a:rPr lang="en-US" sz="2800" dirty="0" smtClean="0"/>
              <a:t>: </a:t>
            </a:r>
            <a:r>
              <a:rPr lang="en-US" sz="2400" dirty="0" smtClean="0"/>
              <a:t>When study sample (the people </a:t>
            </a:r>
            <a:r>
              <a:rPr lang="en-US" sz="2400" dirty="0"/>
              <a:t>or </a:t>
            </a:r>
            <a:r>
              <a:rPr lang="en-US" sz="2400" dirty="0" smtClean="0"/>
              <a:t>person-time)  is systematically not representative of target population  </a:t>
            </a:r>
          </a:p>
          <a:p>
            <a:pPr>
              <a:lnSpc>
                <a:spcPct val="110000"/>
              </a:lnSpc>
            </a:pPr>
            <a:r>
              <a:rPr lang="en-US" sz="2400" b="1" dirty="0" smtClean="0"/>
              <a:t>In a Descriptive Study</a:t>
            </a:r>
          </a:p>
          <a:p>
            <a:pPr lvl="1">
              <a:lnSpc>
                <a:spcPct val="110000"/>
              </a:lnSpc>
            </a:pPr>
            <a:r>
              <a:rPr lang="en-US" sz="2400" dirty="0" smtClean="0"/>
              <a:t>Bias caused when persons in target population have different (unequal) probabilities of being selected for/retained in study sample</a:t>
            </a:r>
          </a:p>
          <a:p>
            <a:pPr lvl="1">
              <a:lnSpc>
                <a:spcPct val="110000"/>
              </a:lnSpc>
            </a:pPr>
            <a:r>
              <a:rPr lang="en-US" sz="2400" dirty="0" smtClean="0"/>
              <a:t>Occurs when the participants/follow-up in the study sample are </a:t>
            </a:r>
            <a:r>
              <a:rPr lang="en-US" sz="2400" u="sng" dirty="0" smtClean="0"/>
              <a:t>not representative</a:t>
            </a:r>
            <a:r>
              <a:rPr lang="en-US" sz="2400" dirty="0" smtClean="0"/>
              <a:t> of the persons/follow-up in the target population</a:t>
            </a:r>
          </a:p>
          <a:p>
            <a:pPr lvl="2">
              <a:lnSpc>
                <a:spcPct val="110000"/>
              </a:lnSpc>
            </a:pPr>
            <a:endParaRPr lang="en-US" sz="800" dirty="0" smtClean="0"/>
          </a:p>
          <a:p>
            <a:pPr>
              <a:lnSpc>
                <a:spcPct val="110000"/>
              </a:lnSpc>
            </a:pPr>
            <a:r>
              <a:rPr lang="en-US" sz="2400" b="1" dirty="0" smtClean="0"/>
              <a:t>In an Analytic Study</a:t>
            </a:r>
            <a:r>
              <a:rPr lang="en-US" sz="2400" dirty="0" smtClean="0"/>
              <a:t> (Where most of the attention goes)</a:t>
            </a:r>
          </a:p>
          <a:p>
            <a:pPr lvl="1">
              <a:lnSpc>
                <a:spcPct val="110000"/>
              </a:lnSpc>
            </a:pPr>
            <a:r>
              <a:rPr lang="en-US" sz="2400" dirty="0" smtClean="0"/>
              <a:t>Bias caused when persons in target population have different (unequal) probabilities of being selected for/retained in study sample</a:t>
            </a:r>
          </a:p>
          <a:p>
            <a:pPr lvl="2">
              <a:lnSpc>
                <a:spcPct val="80000"/>
              </a:lnSpc>
              <a:spcAft>
                <a:spcPts val="600"/>
              </a:spcAft>
            </a:pPr>
            <a:r>
              <a:rPr lang="en-US" sz="2100" dirty="0"/>
              <a:t>Especially, but not exclusively, when differing (unequal) probabilities are influenced by (or associated with) both </a:t>
            </a:r>
            <a:r>
              <a:rPr lang="en-US" sz="2100" u="sng" dirty="0"/>
              <a:t>exposure</a:t>
            </a:r>
            <a:r>
              <a:rPr lang="en-US" sz="2100" dirty="0"/>
              <a:t> </a:t>
            </a:r>
            <a:r>
              <a:rPr lang="en-US" sz="2100" i="1" dirty="0"/>
              <a:t>and</a:t>
            </a:r>
            <a:r>
              <a:rPr lang="en-US" sz="2100" dirty="0"/>
              <a:t> </a:t>
            </a:r>
            <a:r>
              <a:rPr lang="en-US" sz="2100" u="sng" dirty="0"/>
              <a:t>outcome</a:t>
            </a:r>
            <a:r>
              <a:rPr lang="en-US" sz="2100" dirty="0"/>
              <a:t> of interest</a:t>
            </a:r>
          </a:p>
          <a:p>
            <a:pPr lvl="1">
              <a:lnSpc>
                <a:spcPct val="110000"/>
              </a:lnSpc>
            </a:pPr>
            <a:r>
              <a:rPr lang="en-US" sz="2400" dirty="0" smtClean="0"/>
              <a:t>Occurs when participants in study sample have </a:t>
            </a:r>
            <a:r>
              <a:rPr lang="en-US" sz="2400" u="sng" dirty="0" smtClean="0"/>
              <a:t>different relationship </a:t>
            </a:r>
            <a:r>
              <a:rPr lang="en-US" sz="2400" dirty="0" smtClean="0"/>
              <a:t>between exposure &amp; outcome than persons in target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dirty="0" smtClean="0"/>
              <a:t>Selection Bias</a:t>
            </a:r>
            <a:br>
              <a:rPr lang="en-US" dirty="0" smtClean="0"/>
            </a:br>
            <a:endParaRPr lang="en-US" dirty="0" smtClean="0"/>
          </a:p>
        </p:txBody>
      </p:sp>
      <p:sp>
        <p:nvSpPr>
          <p:cNvPr id="36867" name="Rectangle 3"/>
          <p:cNvSpPr>
            <a:spLocks noGrp="1" noChangeArrowheads="1"/>
          </p:cNvSpPr>
          <p:nvPr>
            <p:ph type="body" idx="1"/>
          </p:nvPr>
        </p:nvSpPr>
        <p:spPr>
          <a:xfrm>
            <a:off x="-38100" y="609600"/>
            <a:ext cx="10287000" cy="6019800"/>
          </a:xfrm>
        </p:spPr>
        <p:txBody>
          <a:bodyPr/>
          <a:lstStyle/>
          <a:p>
            <a:pPr>
              <a:lnSpc>
                <a:spcPct val="110000"/>
              </a:lnSpc>
              <a:buFontTx/>
              <a:buNone/>
            </a:pPr>
            <a:endParaRPr lang="en-US" sz="1000" dirty="0" smtClean="0"/>
          </a:p>
          <a:p>
            <a:pPr>
              <a:lnSpc>
                <a:spcPct val="110000"/>
              </a:lnSpc>
            </a:pPr>
            <a:r>
              <a:rPr lang="en-US" sz="2800" dirty="0" smtClean="0"/>
              <a:t>What can cause the study sample to </a:t>
            </a:r>
            <a:r>
              <a:rPr lang="en-US" sz="2800" u="sng" dirty="0" smtClean="0"/>
              <a:t>not</a:t>
            </a:r>
            <a:r>
              <a:rPr lang="en-US" sz="2800" dirty="0" smtClean="0"/>
              <a:t> be representative of the source population? </a:t>
            </a:r>
          </a:p>
          <a:p>
            <a:pPr>
              <a:lnSpc>
                <a:spcPct val="110000"/>
              </a:lnSpc>
            </a:pPr>
            <a:endParaRPr lang="en-US" sz="1400" dirty="0" smtClean="0"/>
          </a:p>
          <a:p>
            <a:pPr>
              <a:lnSpc>
                <a:spcPct val="110000"/>
              </a:lnSpc>
            </a:pPr>
            <a:r>
              <a:rPr lang="en-US" sz="2800" dirty="0" smtClean="0"/>
              <a:t>Answer: any systematic problem in the process of selecting persons initially or  — in a longitudinal study — in the process that determines which persons fall out of observation</a:t>
            </a:r>
          </a:p>
          <a:p>
            <a:pPr lvl="1">
              <a:lnSpc>
                <a:spcPct val="110000"/>
              </a:lnSpc>
            </a:pPr>
            <a:r>
              <a:rPr lang="en-US" dirty="0" smtClean="0"/>
              <a:t>Problems caused by:</a:t>
            </a:r>
          </a:p>
          <a:p>
            <a:pPr lvl="2">
              <a:lnSpc>
                <a:spcPct val="110000"/>
              </a:lnSpc>
            </a:pPr>
            <a:r>
              <a:rPr lang="en-US" dirty="0" smtClean="0"/>
              <a:t>Investigators:  Faulty study design processes</a:t>
            </a:r>
          </a:p>
          <a:p>
            <a:pPr lvl="2">
              <a:lnSpc>
                <a:spcPct val="110000"/>
              </a:lnSpc>
            </a:pPr>
            <a:r>
              <a:rPr lang="en-US" dirty="0" smtClean="0"/>
              <a:t>Human behavior:  People, by choosing </a:t>
            </a:r>
            <a:r>
              <a:rPr lang="en-US" u="sng" dirty="0" smtClean="0"/>
              <a:t>not</a:t>
            </a:r>
            <a:r>
              <a:rPr lang="en-US" dirty="0" smtClean="0"/>
              <a:t> to participate/ending participation </a:t>
            </a:r>
          </a:p>
          <a:p>
            <a:pPr lvl="2">
              <a:lnSpc>
                <a:spcPct val="110000"/>
              </a:lnSpc>
            </a:pPr>
            <a:r>
              <a:rPr lang="en-US" dirty="0" smtClean="0"/>
              <a:t>Normal life:  Competing events</a:t>
            </a:r>
          </a:p>
          <a:p>
            <a:pPr lvl="2">
              <a:lnSpc>
                <a:spcPct val="110000"/>
              </a:lnSpc>
            </a:pPr>
            <a:r>
              <a:rPr lang="en-US" dirty="0" smtClean="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224261" name="Text Box 5"/>
          <p:cNvSpPr txBox="1">
            <a:spLocks noChangeArrowheads="1"/>
          </p:cNvSpPr>
          <p:nvPr/>
        </p:nvSpPr>
        <p:spPr bwMode="auto">
          <a:xfrm>
            <a:off x="7086600" y="5257800"/>
            <a:ext cx="3200400" cy="822325"/>
          </a:xfrm>
          <a:prstGeom prst="rect">
            <a:avLst/>
          </a:prstGeom>
          <a:noFill/>
          <a:ln w="9525" algn="ctr">
            <a:noFill/>
            <a:miter lim="800000"/>
            <a:headEnd/>
            <a:tailEnd/>
          </a:ln>
        </p:spPr>
        <p:txBody>
          <a:bodyPr>
            <a:spAutoFit/>
          </a:bodyPr>
          <a:lstStyle/>
          <a:p>
            <a:pPr>
              <a:spcBef>
                <a:spcPct val="50000"/>
              </a:spcBef>
            </a:pPr>
            <a:r>
              <a:rPr lang="en-US" sz="2400" dirty="0">
                <a:solidFill>
                  <a:srgbClr val="FF3300"/>
                </a:solidFill>
              </a:rPr>
              <a:t>Unique to human subjects research</a:t>
            </a:r>
          </a:p>
        </p:txBody>
      </p:sp>
      <p:sp>
        <p:nvSpPr>
          <p:cNvPr id="224262" name="Line 6"/>
          <p:cNvSpPr>
            <a:spLocks noChangeShapeType="1"/>
          </p:cNvSpPr>
          <p:nvPr/>
        </p:nvSpPr>
        <p:spPr bwMode="auto">
          <a:xfrm flipH="1" flipV="1">
            <a:off x="6819900" y="5181600"/>
            <a:ext cx="762000" cy="3810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5" name="Straight Arrow Connector 4"/>
          <p:cNvCxnSpPr/>
          <p:nvPr/>
        </p:nvCxnSpPr>
        <p:spPr bwMode="auto">
          <a:xfrm>
            <a:off x="0" y="45720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32444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228600"/>
            <a:ext cx="8743950" cy="533400"/>
          </a:xfrm>
        </p:spPr>
        <p:txBody>
          <a:bodyPr/>
          <a:lstStyle/>
          <a:p>
            <a:r>
              <a:rPr lang="en-US" dirty="0" smtClean="0"/>
              <a:t>Selection Bias in a Descriptive Study</a:t>
            </a:r>
          </a:p>
        </p:txBody>
      </p:sp>
      <p:sp>
        <p:nvSpPr>
          <p:cNvPr id="37891" name="Rectangle 3"/>
          <p:cNvSpPr>
            <a:spLocks noGrp="1" noChangeArrowheads="1"/>
          </p:cNvSpPr>
          <p:nvPr>
            <p:ph type="body" idx="1"/>
          </p:nvPr>
        </p:nvSpPr>
        <p:spPr>
          <a:xfrm>
            <a:off x="114300" y="990600"/>
            <a:ext cx="10287000" cy="5181600"/>
          </a:xfrm>
        </p:spPr>
        <p:txBody>
          <a:bodyPr/>
          <a:lstStyle/>
          <a:p>
            <a:r>
              <a:rPr lang="en-US" sz="2800" b="1" dirty="0" smtClean="0"/>
              <a:t>Fulminant example: Surveys for 1948 President election</a:t>
            </a:r>
            <a:endParaRPr lang="en-US" dirty="0" smtClean="0"/>
          </a:p>
          <a:p>
            <a:pPr lvl="1"/>
            <a:r>
              <a:rPr lang="en-US" dirty="0" smtClean="0"/>
              <a:t>various cross-sectional studies used to find participants</a:t>
            </a:r>
          </a:p>
          <a:p>
            <a:pPr lvl="1"/>
            <a:r>
              <a:rPr lang="en-US" dirty="0"/>
              <a:t>m</a:t>
            </a:r>
            <a:r>
              <a:rPr lang="en-US" dirty="0" smtClean="0"/>
              <a:t>ost favored Thomas Dewey</a:t>
            </a:r>
          </a:p>
          <a:p>
            <a:pPr lvl="1"/>
            <a:endParaRPr lang="en-US" dirty="0" smtClean="0"/>
          </a:p>
          <a:p>
            <a:r>
              <a:rPr lang="en-US" sz="2800" b="1" dirty="0" smtClean="0"/>
              <a:t>Election results</a:t>
            </a:r>
            <a:endParaRPr lang="en-US" dirty="0" smtClean="0"/>
          </a:p>
          <a:p>
            <a:pPr lvl="1"/>
            <a:r>
              <a:rPr lang="en-US" dirty="0" smtClean="0"/>
              <a:t>Harry Truman beat Dewey</a:t>
            </a:r>
          </a:p>
          <a:p>
            <a:pPr lvl="1"/>
            <a:endParaRPr lang="en-US" sz="1200" dirty="0" smtClean="0"/>
          </a:p>
          <a:p>
            <a:r>
              <a:rPr lang="en-US" sz="2800" b="1" dirty="0" smtClean="0"/>
              <a:t>Explanation:  Bad Study Design</a:t>
            </a:r>
          </a:p>
          <a:p>
            <a:endParaRPr lang="en-US" sz="1400" b="1" dirty="0" smtClean="0"/>
          </a:p>
          <a:p>
            <a:r>
              <a:rPr lang="en-US" sz="2800" b="1" dirty="0" smtClean="0"/>
              <a:t>Although from social science, ushered in realization of the importance of  representative (random) sampling      </a:t>
            </a:r>
            <a:r>
              <a:rPr lang="en-US" sz="2800" b="1" i="1" dirty="0" smtClean="0"/>
              <a:t>in all fields</a:t>
            </a:r>
            <a:endParaRPr lang="en-US" i="1" dirty="0" smtClean="0"/>
          </a:p>
          <a:p>
            <a:pPr lvl="1"/>
            <a:endParaRPr lang="en-US" dirty="0" smtClean="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9150" y="76200"/>
            <a:ext cx="8743950" cy="533400"/>
          </a:xfrm>
        </p:spPr>
        <p:txBody>
          <a:bodyPr/>
          <a:lstStyle/>
          <a:p>
            <a:r>
              <a:rPr lang="en-US" dirty="0" smtClean="0"/>
              <a:t>2016 U.S. Presidential Election</a:t>
            </a:r>
            <a:endParaRPr lang="en-US" dirty="0"/>
          </a:p>
        </p:txBody>
      </p:sp>
      <p:sp>
        <p:nvSpPr>
          <p:cNvPr id="6" name="Content Placeholder 5"/>
          <p:cNvSpPr>
            <a:spLocks noGrp="1"/>
          </p:cNvSpPr>
          <p:nvPr>
            <p:ph idx="1"/>
          </p:nvPr>
        </p:nvSpPr>
        <p:spPr>
          <a:xfrm>
            <a:off x="133350" y="609600"/>
            <a:ext cx="9353550" cy="762000"/>
          </a:xfrm>
        </p:spPr>
        <p:txBody>
          <a:bodyPr/>
          <a:lstStyle/>
          <a:p>
            <a:r>
              <a:rPr lang="en-US" sz="2800" dirty="0" smtClean="0"/>
              <a:t>Pre-election poll – a cross-sectional sample (N = 1333)</a:t>
            </a:r>
            <a:endParaRPr lang="en-US" sz="28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325" b="-1"/>
          <a:stretch/>
        </p:blipFill>
        <p:spPr bwMode="auto">
          <a:xfrm>
            <a:off x="571500" y="4495800"/>
            <a:ext cx="9296400" cy="223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txBox="1">
            <a:spLocks/>
          </p:cNvSpPr>
          <p:nvPr/>
        </p:nvSpPr>
        <p:spPr bwMode="auto">
          <a:xfrm>
            <a:off x="209550" y="3947948"/>
            <a:ext cx="8743950" cy="624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800" kern="0" dirty="0" smtClean="0"/>
              <a:t>Final election </a:t>
            </a:r>
            <a:r>
              <a:rPr lang="en-US" sz="2800" kern="0" dirty="0"/>
              <a:t>results (N = </a:t>
            </a:r>
            <a:r>
              <a:rPr lang="en-US" sz="2800" kern="0" dirty="0" smtClean="0"/>
              <a:t>128,838,341)</a:t>
            </a:r>
            <a:endParaRPr lang="en-US" sz="2800" kern="0" dirty="0"/>
          </a:p>
        </p:txBody>
      </p:sp>
      <p:sp>
        <p:nvSpPr>
          <p:cNvPr id="7" name="TextBox 6"/>
          <p:cNvSpPr txBox="1"/>
          <p:nvPr/>
        </p:nvSpPr>
        <p:spPr>
          <a:xfrm>
            <a:off x="952500" y="5105400"/>
            <a:ext cx="1371600" cy="523220"/>
          </a:xfrm>
          <a:prstGeom prst="rect">
            <a:avLst/>
          </a:prstGeom>
          <a:solidFill>
            <a:schemeClr val="bg1"/>
          </a:solidFill>
        </p:spPr>
        <p:txBody>
          <a:bodyPr wrap="square" rtlCol="0">
            <a:spAutoFit/>
          </a:bodyPr>
          <a:lstStyle/>
          <a:p>
            <a:r>
              <a:rPr lang="en-US" sz="2800" dirty="0" smtClean="0">
                <a:latin typeface="+mn-lt"/>
              </a:rPr>
              <a:t>Trump</a:t>
            </a:r>
            <a:endParaRPr lang="en-US" sz="2800" dirty="0">
              <a:latin typeface="+mn-lt"/>
            </a:endParaRPr>
          </a:p>
        </p:txBody>
      </p:sp>
      <p:sp>
        <p:nvSpPr>
          <p:cNvPr id="12" name="TextBox 11"/>
          <p:cNvSpPr txBox="1"/>
          <p:nvPr/>
        </p:nvSpPr>
        <p:spPr>
          <a:xfrm>
            <a:off x="937591" y="5791200"/>
            <a:ext cx="1317734" cy="523220"/>
          </a:xfrm>
          <a:prstGeom prst="rect">
            <a:avLst/>
          </a:prstGeom>
          <a:solidFill>
            <a:schemeClr val="bg1"/>
          </a:solidFill>
        </p:spPr>
        <p:txBody>
          <a:bodyPr wrap="square" rtlCol="0">
            <a:spAutoFit/>
          </a:bodyPr>
          <a:lstStyle/>
          <a:p>
            <a:r>
              <a:rPr lang="en-US" sz="2800" dirty="0" smtClean="0">
                <a:latin typeface="+mn-lt"/>
              </a:rPr>
              <a:t>Clinton</a:t>
            </a:r>
            <a:endParaRPr lang="en-US" sz="2800" dirty="0">
              <a:latin typeface="+mn-lt"/>
            </a:endParaRPr>
          </a:p>
        </p:txBody>
      </p:sp>
      <p:sp>
        <p:nvSpPr>
          <p:cNvPr id="13" name="TextBox 12"/>
          <p:cNvSpPr txBox="1"/>
          <p:nvPr/>
        </p:nvSpPr>
        <p:spPr>
          <a:xfrm>
            <a:off x="3009900" y="5181600"/>
            <a:ext cx="1371600" cy="523220"/>
          </a:xfrm>
          <a:prstGeom prst="rect">
            <a:avLst/>
          </a:prstGeom>
          <a:solidFill>
            <a:schemeClr val="bg1"/>
          </a:solidFill>
        </p:spPr>
        <p:txBody>
          <a:bodyPr wrap="square" rtlCol="0">
            <a:spAutoFit/>
          </a:bodyPr>
          <a:lstStyle/>
          <a:p>
            <a:r>
              <a:rPr lang="en-US" sz="2800" dirty="0" smtClean="0">
                <a:latin typeface="+mn-lt"/>
              </a:rPr>
              <a:t>46.4%</a:t>
            </a:r>
            <a:endParaRPr lang="en-US" sz="2800" dirty="0">
              <a:latin typeface="+mn-lt"/>
            </a:endParaRPr>
          </a:p>
        </p:txBody>
      </p:sp>
      <p:sp>
        <p:nvSpPr>
          <p:cNvPr id="16" name="TextBox 15"/>
          <p:cNvSpPr txBox="1"/>
          <p:nvPr/>
        </p:nvSpPr>
        <p:spPr>
          <a:xfrm>
            <a:off x="3009900" y="5791200"/>
            <a:ext cx="1371600" cy="523220"/>
          </a:xfrm>
          <a:prstGeom prst="rect">
            <a:avLst/>
          </a:prstGeom>
          <a:solidFill>
            <a:schemeClr val="bg1"/>
          </a:solidFill>
        </p:spPr>
        <p:txBody>
          <a:bodyPr wrap="square" rtlCol="0">
            <a:spAutoFit/>
          </a:bodyPr>
          <a:lstStyle/>
          <a:p>
            <a:r>
              <a:rPr lang="en-US" sz="2800" dirty="0" smtClean="0">
                <a:latin typeface="+mn-lt"/>
              </a:rPr>
              <a:t>48.5%</a:t>
            </a:r>
            <a:endParaRPr lang="en-US" sz="2800" dirty="0">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447800"/>
            <a:ext cx="639660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1"/>
          <p:cNvSpPr txBox="1">
            <a:spLocks noChangeArrowheads="1"/>
          </p:cNvSpPr>
          <p:nvPr/>
        </p:nvSpPr>
        <p:spPr bwMode="auto">
          <a:xfrm>
            <a:off x="6743700" y="1219200"/>
            <a:ext cx="3505200" cy="2862322"/>
          </a:xfrm>
          <a:prstGeom prst="rect">
            <a:avLst/>
          </a:prstGeom>
          <a:noFill/>
          <a:ln w="9525" algn="ctr">
            <a:noFill/>
            <a:miter lim="800000"/>
            <a:headEnd/>
            <a:tailEnd/>
          </a:ln>
        </p:spPr>
        <p:txBody>
          <a:bodyPr>
            <a:spAutoFit/>
          </a:bodyPr>
          <a:lstStyle/>
          <a:p>
            <a:pPr>
              <a:spcBef>
                <a:spcPct val="50000"/>
              </a:spcBef>
            </a:pPr>
            <a:r>
              <a:rPr lang="en-US" sz="2400" dirty="0"/>
              <a:t>Election polls provide opportunity to later look at truth and evaluate bias in </a:t>
            </a:r>
            <a:r>
              <a:rPr lang="en-US" sz="2400" dirty="0" smtClean="0"/>
              <a:t>poll study </a:t>
            </a:r>
            <a:r>
              <a:rPr lang="en-US" sz="2400" dirty="0"/>
              <a:t>design</a:t>
            </a:r>
          </a:p>
          <a:p>
            <a:pPr>
              <a:spcBef>
                <a:spcPct val="50000"/>
              </a:spcBef>
            </a:pPr>
            <a:r>
              <a:rPr lang="en-US" sz="2400" dirty="0"/>
              <a:t>Luxury rarely occurs in </a:t>
            </a:r>
            <a:r>
              <a:rPr lang="en-US" sz="2400" dirty="0" smtClean="0"/>
              <a:t>clinical/epidemiologic </a:t>
            </a:r>
            <a:r>
              <a:rPr lang="en-US" sz="2400" dirty="0"/>
              <a:t>research</a:t>
            </a:r>
          </a:p>
        </p:txBody>
      </p:sp>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 r="46327"/>
          <a:stretch/>
        </p:blipFill>
        <p:spPr bwMode="auto">
          <a:xfrm>
            <a:off x="163285" y="1228725"/>
            <a:ext cx="269421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43100" y="2085201"/>
            <a:ext cx="1190197" cy="276999"/>
          </a:xfrm>
          <a:prstGeom prst="rect">
            <a:avLst/>
          </a:prstGeom>
          <a:solidFill>
            <a:schemeClr val="bg1"/>
          </a:solidFill>
        </p:spPr>
        <p:txBody>
          <a:bodyPr wrap="square" bIns="0" rtlCol="0">
            <a:spAutoFit/>
          </a:bodyPr>
          <a:lstStyle/>
          <a:p>
            <a:r>
              <a:rPr lang="en-US" sz="1500" b="1" u="sng" dirty="0" smtClean="0">
                <a:latin typeface="+mn-lt"/>
              </a:rPr>
              <a:t>11/3/2016</a:t>
            </a:r>
            <a:endParaRPr lang="en-US" sz="1500" b="1" u="sng" dirty="0">
              <a:latin typeface="+mn-lt"/>
            </a:endParaRPr>
          </a:p>
        </p:txBody>
      </p:sp>
    </p:spTree>
    <p:extLst>
      <p:ext uri="{BB962C8B-B14F-4D97-AF65-F5344CB8AC3E}">
        <p14:creationId xmlns:p14="http://schemas.microsoft.com/office/powerpoint/2010/main" val="9952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2" grpId="0" animBg="1"/>
      <p:bldP spid="13" grpId="0" animBg="1"/>
      <p:bldP spid="16"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dirty="0"/>
          </a:p>
        </p:txBody>
      </p:sp>
      <p:sp>
        <p:nvSpPr>
          <p:cNvPr id="38921"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38922" name="Text Box 18"/>
          <p:cNvSpPr txBox="1">
            <a:spLocks noChangeArrowheads="1"/>
          </p:cNvSpPr>
          <p:nvPr/>
        </p:nvSpPr>
        <p:spPr bwMode="auto">
          <a:xfrm>
            <a:off x="548163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8923" name="Text Box 19"/>
          <p:cNvSpPr txBox="1">
            <a:spLocks noChangeArrowheads="1"/>
          </p:cNvSpPr>
          <p:nvPr/>
        </p:nvSpPr>
        <p:spPr bwMode="auto">
          <a:xfrm>
            <a:off x="663575" y="15240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smtClean="0">
                <a:latin typeface="Arial" charset="0"/>
              </a:rPr>
              <a:t>“Box and Arrows” Depiction </a:t>
            </a:r>
            <a:r>
              <a:rPr lang="en-US" sz="2800" b="1" dirty="0">
                <a:latin typeface="Arial" charset="0"/>
              </a:rPr>
              <a:t>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1" name="Text Box 27"/>
          <p:cNvSpPr txBox="1">
            <a:spLocks noChangeArrowheads="1"/>
          </p:cNvSpPr>
          <p:nvPr/>
        </p:nvSpPr>
        <p:spPr bwMode="auto">
          <a:xfrm>
            <a:off x="5524500" y="1676400"/>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smtClean="0">
                <a:latin typeface="+mn-lt"/>
              </a:rPr>
              <a:t>Arrow (or stick) is the probability of someone in study population participating in study sample</a:t>
            </a:r>
          </a:p>
          <a:p>
            <a:pPr>
              <a:spcBef>
                <a:spcPct val="50000"/>
              </a:spcBef>
            </a:pPr>
            <a:r>
              <a:rPr lang="en-US" sz="2400" b="1" dirty="0" smtClean="0">
                <a:latin typeface="+mn-lt"/>
              </a:rPr>
              <a:t>Equal weighting </a:t>
            </a:r>
            <a:r>
              <a:rPr lang="en-US" sz="2400" dirty="0" smtClean="0">
                <a:latin typeface="+mn-lt"/>
              </a:rPr>
              <a:t>of </a:t>
            </a:r>
            <a:r>
              <a:rPr lang="en-US" sz="2400" dirty="0">
                <a:latin typeface="+mn-lt"/>
              </a:rPr>
              <a:t>arrows = Equal selection probabilities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a:t>
            </a:r>
            <a:r>
              <a:rPr lang="en-US" sz="2400" dirty="0"/>
              <a:t>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dirty="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266700" y="51816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See </a:t>
            </a:r>
            <a:r>
              <a:rPr lang="en-US" dirty="0" smtClean="0">
                <a:solidFill>
                  <a:srgbClr val="FF3300"/>
                </a:solidFill>
                <a:latin typeface="Arial" charset="0"/>
              </a:rPr>
              <a:t>Additional Material </a:t>
            </a:r>
            <a:r>
              <a:rPr lang="en-US" dirty="0">
                <a:solidFill>
                  <a:srgbClr val="FF3300"/>
                </a:solidFill>
                <a:latin typeface="Arial" charset="0"/>
              </a:rPr>
              <a:t>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rot="-2695870">
            <a:off x="3055938" y="5024438"/>
            <a:ext cx="3316287"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Efficient means of sampling an underlying cohort - A</a:t>
            </a:r>
          </a:p>
        </p:txBody>
      </p:sp>
      <p:sp>
        <p:nvSpPr>
          <p:cNvPr id="1536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biased than cohort studies - C</a:t>
            </a:r>
          </a:p>
        </p:txBody>
      </p:sp>
      <p:sp>
        <p:nvSpPr>
          <p:cNvPr id="1536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Require rare outcome - B</a:t>
            </a:r>
            <a:endParaRPr lang="en-US" sz="1800" b="1" dirty="0">
              <a:latin typeface="Arial" charset="0"/>
            </a:endParaRPr>
          </a:p>
        </p:txBody>
      </p:sp>
      <p:sp>
        <p:nvSpPr>
          <p:cNvPr id="1536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Are retrospective  - D</a:t>
            </a:r>
          </a:p>
        </p:txBody>
      </p:sp>
      <p:sp>
        <p:nvSpPr>
          <p:cNvPr id="15366"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dirty="0">
                <a:latin typeface="Arial" charset="0"/>
              </a:rPr>
              <a:t>What best characterizes case-control studies?</a:t>
            </a:r>
          </a:p>
          <a:p>
            <a:pPr algn="l"/>
            <a:endParaRPr lang="en-US" sz="2800" b="1"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a:t>
            </a:r>
            <a:r>
              <a:rPr lang="en-US" sz="2400" b="1" dirty="0" smtClean="0">
                <a:latin typeface="Arial" charset="0"/>
              </a:rPr>
              <a:t>follow-up (drop out) </a:t>
            </a:r>
            <a:r>
              <a:rPr lang="en-US" sz="2400" b="1" dirty="0">
                <a:latin typeface="Arial" charset="0"/>
              </a:rPr>
              <a:t>at 3 </a:t>
            </a:r>
            <a:r>
              <a:rPr lang="en-US" sz="2400" b="1" dirty="0" smtClean="0">
                <a:latin typeface="Arial" charset="0"/>
              </a:rPr>
              <a:t>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Geng et al. </a:t>
            </a:r>
            <a:r>
              <a:rPr lang="en-US" sz="2400" b="1" i="1" dirty="0">
                <a:latin typeface="Arial" charset="0"/>
              </a:rPr>
              <a:t>JAMA</a:t>
            </a:r>
            <a:r>
              <a:rPr lang="en-US" sz="2400" b="1" dirty="0">
                <a:latin typeface="Arial" charset="0"/>
              </a:rPr>
              <a:t> 2008</a:t>
            </a:r>
            <a:endParaRPr lang="en-US" sz="2400" dirty="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a:t>
            </a:r>
            <a:r>
              <a:rPr lang="en-US" b="1" dirty="0" smtClean="0">
                <a:latin typeface="Arial" charset="0"/>
              </a:rPr>
              <a:t>descriptive study</a:t>
            </a:r>
            <a:endParaRPr lang="en-US" b="1"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1993" name="Group 14"/>
          <p:cNvGrpSpPr>
            <a:grpSpLocks/>
          </p:cNvGrpSpPr>
          <p:nvPr/>
        </p:nvGrpSpPr>
        <p:grpSpPr bwMode="auto">
          <a:xfrm>
            <a:off x="944563" y="137001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a:t>
              </a:r>
              <a:r>
                <a:rPr lang="en-US" sz="1600" b="1" dirty="0" smtClean="0">
                  <a:latin typeface="Arial" charset="0"/>
                </a:rPr>
                <a:t>follow-up (drop out) </a:t>
              </a:r>
              <a:r>
                <a:rPr lang="en-US" sz="1600" b="1" dirty="0">
                  <a:latin typeface="Arial" charset="0"/>
                </a:rPr>
                <a:t>at 3 yrs</a:t>
              </a:r>
              <a:endParaRPr lang="en-US" sz="1600" dirty="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1994" name="Text Box 19"/>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
        <p:nvSpPr>
          <p:cNvPr id="2" name="TextBox 1"/>
          <p:cNvSpPr txBox="1"/>
          <p:nvPr/>
        </p:nvSpPr>
        <p:spPr>
          <a:xfrm>
            <a:off x="1022792" y="3062764"/>
            <a:ext cx="189984" cy="246221"/>
          </a:xfrm>
          <a:prstGeom prst="rect">
            <a:avLst/>
          </a:prstGeom>
          <a:solidFill>
            <a:schemeClr val="bg1"/>
          </a:solidFill>
        </p:spPr>
        <p:txBody>
          <a:bodyPr wrap="square" rtlCol="0">
            <a:spAutoFit/>
          </a:bodyPr>
          <a:lstStyle/>
          <a:p>
            <a:endParaRPr lang="en-U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at 3 yrs</a:t>
              </a:r>
              <a:endParaRPr lang="en-US" sz="1600" dirty="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dirty="0" smtClean="0"/>
          </a:p>
        </p:txBody>
      </p:sp>
      <p:pic>
        <p:nvPicPr>
          <p:cNvPr id="44035" name="Picture 4"/>
          <p:cNvPicPr>
            <a:picLocks noGrp="1" noChangeAspect="1" noChangeArrowheads="1"/>
          </p:cNvPicPr>
          <p:nvPr>
            <p:ph type="body" idx="1"/>
          </p:nvPr>
        </p:nvPicPr>
        <p:blipFill rotWithShape="1">
          <a:blip r:embed="rId3" cstate="print"/>
          <a:srcRect r="1681"/>
          <a:stretch/>
        </p:blipFill>
        <p:spPr>
          <a:xfrm>
            <a:off x="266700" y="228600"/>
            <a:ext cx="8915400" cy="6637338"/>
          </a:xfrm>
          <a:noFill/>
        </p:spPr>
      </p:pic>
      <p:sp>
        <p:nvSpPr>
          <p:cNvPr id="44036" name="Text Box 5"/>
          <p:cNvSpPr txBox="1">
            <a:spLocks noChangeArrowheads="1"/>
          </p:cNvSpPr>
          <p:nvPr/>
        </p:nvSpPr>
        <p:spPr bwMode="auto">
          <a:xfrm>
            <a:off x="17145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Sample-Corrected </a:t>
            </a:r>
            <a:r>
              <a:rPr lang="en-US" sz="2400" dirty="0">
                <a:latin typeface="Arial" charset="0"/>
              </a:rPr>
              <a:t>estimate</a:t>
            </a:r>
          </a:p>
        </p:txBody>
      </p:sp>
      <p:sp>
        <p:nvSpPr>
          <p:cNvPr id="44039" name="Text Box 9"/>
          <p:cNvSpPr txBox="1">
            <a:spLocks noChangeArrowheads="1"/>
          </p:cNvSpPr>
          <p:nvPr/>
        </p:nvSpPr>
        <p:spPr bwMode="auto">
          <a:xfrm>
            <a:off x="7353300" y="33528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bias</a:t>
            </a:r>
          </a:p>
        </p:txBody>
      </p:sp>
      <p:sp>
        <p:nvSpPr>
          <p:cNvPr id="44040" name="Text Box 11"/>
          <p:cNvSpPr txBox="1">
            <a:spLocks noChangeArrowheads="1"/>
          </p:cNvSpPr>
          <p:nvPr/>
        </p:nvSpPr>
        <p:spPr bwMode="auto">
          <a:xfrm>
            <a:off x="7200900" y="3657600"/>
            <a:ext cx="2438400" cy="457200"/>
          </a:xfrm>
          <a:prstGeom prst="rect">
            <a:avLst/>
          </a:prstGeom>
          <a:noFill/>
          <a:ln w="9525" algn="ctr">
            <a:noFill/>
            <a:miter lim="800000"/>
            <a:headEnd/>
            <a:tailEnd/>
          </a:ln>
        </p:spPr>
        <p:txBody>
          <a:bodyPr>
            <a:spAutoFit/>
          </a:bodyPr>
          <a:lstStyle/>
          <a:p>
            <a:pPr>
              <a:spcBef>
                <a:spcPct val="50000"/>
              </a:spcBef>
            </a:pPr>
            <a:r>
              <a:rPr lang="en-US" sz="2400" dirty="0"/>
              <a:t>(5-fold change)</a:t>
            </a:r>
          </a:p>
        </p:txBody>
      </p:sp>
      <p:sp>
        <p:nvSpPr>
          <p:cNvPr id="44041" name="AutoShape 12"/>
          <p:cNvSpPr>
            <a:spLocks/>
          </p:cNvSpPr>
          <p:nvPr/>
        </p:nvSpPr>
        <p:spPr bwMode="auto">
          <a:xfrm>
            <a:off x="91821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(It is not just selection)</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800" b="1" u="sng" dirty="0" smtClean="0"/>
              <a:t>Definition</a:t>
            </a:r>
            <a:r>
              <a:rPr lang="en-US" sz="2800" dirty="0" smtClean="0"/>
              <a:t>: </a:t>
            </a:r>
            <a:r>
              <a:rPr lang="en-US" sz="2400" dirty="0" smtClean="0"/>
              <a:t>When study sample not representative of target population  </a:t>
            </a:r>
          </a:p>
          <a:p>
            <a:pPr>
              <a:lnSpc>
                <a:spcPct val="110000"/>
              </a:lnSpc>
            </a:pPr>
            <a:r>
              <a:rPr lang="en-US" sz="2800" b="1" dirty="0" smtClean="0"/>
              <a:t>In a Descriptive Study</a:t>
            </a:r>
          </a:p>
          <a:p>
            <a:pPr lvl="1">
              <a:lnSpc>
                <a:spcPct val="110000"/>
              </a:lnSpc>
            </a:pPr>
            <a:r>
              <a:rPr lang="en-US" sz="2400" dirty="0" smtClean="0"/>
              <a:t>Bias caused when persons in target population have different (unequal) probabilities of being selected for/</a:t>
            </a:r>
            <a:r>
              <a:rPr lang="en-US" sz="2400" dirty="0" smtClean="0">
                <a:solidFill>
                  <a:srgbClr val="FF0000"/>
                </a:solidFill>
              </a:rPr>
              <a:t>retained</a:t>
            </a:r>
            <a:r>
              <a:rPr lang="en-US" sz="2400" dirty="0" smtClean="0"/>
              <a:t> in study sample</a:t>
            </a:r>
          </a:p>
          <a:p>
            <a:pPr lvl="1">
              <a:lnSpc>
                <a:spcPct val="110000"/>
              </a:lnSpc>
            </a:pPr>
            <a:r>
              <a:rPr lang="en-US" sz="2400" dirty="0" smtClean="0"/>
              <a:t>Occurs when the participants/</a:t>
            </a:r>
            <a:r>
              <a:rPr lang="en-US" sz="2400" dirty="0" smtClean="0">
                <a:solidFill>
                  <a:srgbClr val="FF0000"/>
                </a:solidFill>
              </a:rPr>
              <a:t>follow-up</a:t>
            </a:r>
            <a:r>
              <a:rPr lang="en-US" sz="2400" dirty="0" smtClean="0"/>
              <a:t> in the study sample are </a:t>
            </a:r>
            <a:r>
              <a:rPr lang="en-US" sz="2400" u="sng" dirty="0" smtClean="0"/>
              <a:t>not representative</a:t>
            </a:r>
            <a:r>
              <a:rPr lang="en-US" sz="2400" dirty="0" smtClean="0"/>
              <a:t> of the persons/</a:t>
            </a:r>
            <a:r>
              <a:rPr lang="en-US" sz="2400" dirty="0" smtClean="0">
                <a:solidFill>
                  <a:srgbClr val="FF0000"/>
                </a:solidFill>
              </a:rPr>
              <a:t>follow-up</a:t>
            </a:r>
            <a:r>
              <a:rPr lang="en-US" sz="2400" dirty="0" smtClean="0"/>
              <a:t> in the target population</a:t>
            </a:r>
          </a:p>
          <a:p>
            <a:pPr lvl="2">
              <a:lnSpc>
                <a:spcPct val="110000"/>
              </a:lnSpc>
            </a:pPr>
            <a:endParaRPr lang="en-US" sz="800" dirty="0" smtClean="0"/>
          </a:p>
          <a:p>
            <a:pPr>
              <a:lnSpc>
                <a:spcPct val="110000"/>
              </a:lnSpc>
            </a:pPr>
            <a:r>
              <a:rPr lang="en-US" sz="2800" b="1" dirty="0" smtClean="0">
                <a:solidFill>
                  <a:schemeClr val="accent3">
                    <a:lumMod val="75000"/>
                  </a:schemeClr>
                </a:solidFill>
              </a:rPr>
              <a:t>In an Analytic Study</a:t>
            </a:r>
            <a:r>
              <a:rPr lang="en-US" sz="2800" dirty="0" smtClean="0">
                <a:solidFill>
                  <a:schemeClr val="accent3">
                    <a:lumMod val="75000"/>
                  </a:schemeClr>
                </a:solidFill>
              </a:rPr>
              <a:t> (Where most of the attention goes)</a:t>
            </a:r>
          </a:p>
          <a:p>
            <a:pPr lvl="1">
              <a:lnSpc>
                <a:spcPct val="110000"/>
              </a:lnSpc>
            </a:pPr>
            <a:r>
              <a:rPr lang="en-US" sz="2400" dirty="0" smtClean="0">
                <a:solidFill>
                  <a:schemeClr val="accent3">
                    <a:lumMod val="75000"/>
                  </a:schemeClr>
                </a:solidFill>
              </a:rPr>
              <a:t>Bias caused when persons in target population have different (unequal) probabilities of being selected for/retained in study sample</a:t>
            </a:r>
          </a:p>
          <a:p>
            <a:pPr lvl="2">
              <a:lnSpc>
                <a:spcPct val="110000"/>
              </a:lnSpc>
            </a:pPr>
            <a:r>
              <a:rPr lang="en-US" dirty="0" smtClean="0">
                <a:solidFill>
                  <a:schemeClr val="accent3">
                    <a:lumMod val="75000"/>
                  </a:schemeClr>
                </a:solidFill>
              </a:rPr>
              <a:t>And these differing (unequal) probabilities are influenced by (or associated with) both </a:t>
            </a:r>
            <a:r>
              <a:rPr lang="en-US" u="sng" dirty="0" smtClean="0">
                <a:solidFill>
                  <a:schemeClr val="accent3">
                    <a:lumMod val="75000"/>
                  </a:schemeClr>
                </a:solidFill>
              </a:rPr>
              <a:t>exposure</a:t>
            </a:r>
            <a:r>
              <a:rPr lang="en-US" dirty="0" smtClean="0">
                <a:solidFill>
                  <a:schemeClr val="accent3">
                    <a:lumMod val="75000"/>
                  </a:schemeClr>
                </a:solidFill>
              </a:rPr>
              <a:t> </a:t>
            </a:r>
            <a:r>
              <a:rPr lang="en-US" i="1" dirty="0" smtClean="0">
                <a:solidFill>
                  <a:schemeClr val="accent3">
                    <a:lumMod val="75000"/>
                  </a:schemeClr>
                </a:solidFill>
              </a:rPr>
              <a:t>and</a:t>
            </a:r>
            <a:r>
              <a:rPr lang="en-US" dirty="0" smtClean="0">
                <a:solidFill>
                  <a:schemeClr val="accent3">
                    <a:lumMod val="75000"/>
                  </a:schemeClr>
                </a:solidFill>
              </a:rPr>
              <a:t> </a:t>
            </a:r>
            <a:r>
              <a:rPr lang="en-US" u="sng" dirty="0" smtClean="0">
                <a:solidFill>
                  <a:schemeClr val="accent3">
                    <a:lumMod val="75000"/>
                  </a:schemeClr>
                </a:solidFill>
              </a:rPr>
              <a:t>outcome</a:t>
            </a:r>
            <a:r>
              <a:rPr lang="en-US" dirty="0" smtClean="0">
                <a:solidFill>
                  <a:schemeClr val="accent3">
                    <a:lumMod val="75000"/>
                  </a:schemeClr>
                </a:solidFill>
              </a:rPr>
              <a:t> of interest</a:t>
            </a:r>
          </a:p>
          <a:p>
            <a:pPr lvl="1">
              <a:lnSpc>
                <a:spcPct val="110000"/>
              </a:lnSpc>
            </a:pPr>
            <a:r>
              <a:rPr lang="en-US" sz="2400" dirty="0" smtClean="0">
                <a:solidFill>
                  <a:schemeClr val="accent3">
                    <a:lumMod val="75000"/>
                  </a:schemeClr>
                </a:solidFill>
              </a:rPr>
              <a:t>Occurs when subjects in study sample have </a:t>
            </a:r>
            <a:r>
              <a:rPr lang="en-US" sz="2400" u="sng" dirty="0" smtClean="0">
                <a:solidFill>
                  <a:schemeClr val="accent3">
                    <a:lumMod val="75000"/>
                  </a:schemeClr>
                </a:solidFill>
              </a:rPr>
              <a:t>different relationship </a:t>
            </a:r>
            <a:r>
              <a:rPr lang="en-US" sz="2400" dirty="0" smtClean="0">
                <a:solidFill>
                  <a:schemeClr val="accent3">
                    <a:lumMod val="75000"/>
                  </a:schemeClr>
                </a:solidFill>
              </a:rPr>
              <a:t>between exposure &amp; outcome than persons in target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3539572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305800" y="2667000"/>
            <a:ext cx="1866900" cy="3785652"/>
          </a:xfrm>
          <a:prstGeom prst="rect">
            <a:avLst/>
          </a:prstGeom>
          <a:noFill/>
          <a:ln w="9525" algn="ctr">
            <a:noFill/>
            <a:miter lim="800000"/>
            <a:headEnd/>
            <a:tailEnd/>
          </a:ln>
        </p:spPr>
        <p:txBody>
          <a:bodyPr>
            <a:spAutoFit/>
          </a:bodyPr>
          <a:lstStyle/>
          <a:p>
            <a:pPr>
              <a:spcBef>
                <a:spcPct val="50000"/>
              </a:spcBef>
            </a:pPr>
            <a:r>
              <a:rPr lang="en-US" sz="2400" dirty="0"/>
              <a:t>e.g., </a:t>
            </a:r>
            <a:r>
              <a:rPr lang="en-US" sz="2400" dirty="0" smtClean="0"/>
              <a:t>patients who had died in follow-up and did not return to clinic became under-represented in study sample</a:t>
            </a:r>
            <a:endParaRPr lang="en-US" sz="2400" dirty="0"/>
          </a:p>
        </p:txBody>
      </p:sp>
      <p:sp>
        <p:nvSpPr>
          <p:cNvPr id="39951" name="Arc 1045"/>
          <p:cNvSpPr>
            <a:spLocks/>
          </p:cNvSpPr>
          <p:nvPr/>
        </p:nvSpPr>
        <p:spPr bwMode="auto">
          <a:xfrm rot="9779331" flipH="1" flipV="1">
            <a:off x="6324418" y="3251655"/>
            <a:ext cx="2089190" cy="571656"/>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114300" y="5105400"/>
            <a:ext cx="3886200" cy="1569660"/>
          </a:xfrm>
          <a:prstGeom prst="rect">
            <a:avLst/>
          </a:prstGeom>
          <a:noFill/>
          <a:ln w="9525" algn="ctr">
            <a:noFill/>
            <a:miter lim="800000"/>
            <a:headEnd/>
            <a:tailEnd/>
          </a:ln>
        </p:spPr>
        <p:txBody>
          <a:bodyPr>
            <a:spAutoFit/>
          </a:bodyPr>
          <a:lstStyle/>
          <a:p>
            <a:pPr>
              <a:spcBef>
                <a:spcPct val="50000"/>
              </a:spcBef>
            </a:pPr>
            <a:r>
              <a:rPr lang="en-US" dirty="0" smtClean="0">
                <a:solidFill>
                  <a:srgbClr val="FF3300"/>
                </a:solidFill>
                <a:latin typeface="Arial" charset="0"/>
              </a:rPr>
              <a:t>Informative censoring leads to selection bias</a:t>
            </a:r>
            <a:endParaRPr lang="en-US" dirty="0">
              <a:solidFill>
                <a:srgbClr val="FF3300"/>
              </a:solidFill>
              <a:latin typeface="Arial" charset="0"/>
            </a:endParaRP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extLst>
      <p:ext uri="{BB962C8B-B14F-4D97-AF65-F5344CB8AC3E}">
        <p14:creationId xmlns:p14="http://schemas.microsoft.com/office/powerpoint/2010/main" val="10800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Analytic Objectives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400" b="1" u="sng" dirty="0" smtClean="0"/>
              <a:t>Definition</a:t>
            </a:r>
            <a:r>
              <a:rPr lang="en-US" sz="2800" dirty="0" smtClean="0"/>
              <a:t>: </a:t>
            </a:r>
            <a:r>
              <a:rPr lang="en-US" sz="2400" dirty="0" smtClean="0"/>
              <a:t>When study sample not representative of target population  </a:t>
            </a:r>
          </a:p>
          <a:p>
            <a:pPr lvl="2">
              <a:lnSpc>
                <a:spcPct val="110000"/>
              </a:lnSpc>
            </a:pPr>
            <a:endParaRPr lang="en-US" sz="400" dirty="0" smtClean="0"/>
          </a:p>
          <a:p>
            <a:pPr>
              <a:lnSpc>
                <a:spcPct val="110000"/>
              </a:lnSpc>
            </a:pPr>
            <a:r>
              <a:rPr lang="en-US" sz="2800" b="1" dirty="0" smtClean="0"/>
              <a:t>In an Analytic Study</a:t>
            </a:r>
            <a:endParaRPr lang="en-US" sz="2800" dirty="0" smtClean="0"/>
          </a:p>
          <a:p>
            <a:pPr lvl="1">
              <a:lnSpc>
                <a:spcPct val="110000"/>
              </a:lnSpc>
            </a:pPr>
            <a:r>
              <a:rPr lang="en-US" sz="2400" dirty="0" smtClean="0"/>
              <a:t>Bias caused when persons in target population have different (unequal) probabilities of being selected for/retained in study sample</a:t>
            </a:r>
          </a:p>
          <a:p>
            <a:pPr lvl="2">
              <a:lnSpc>
                <a:spcPct val="110000"/>
              </a:lnSpc>
              <a:spcAft>
                <a:spcPts val="600"/>
              </a:spcAft>
            </a:pPr>
            <a:r>
              <a:rPr lang="en-US" dirty="0" smtClean="0"/>
              <a:t>Especially when the differing (unequal) probabilities are influenced by (or associated with) both </a:t>
            </a:r>
            <a:r>
              <a:rPr lang="en-US" u="sng" dirty="0" smtClean="0"/>
              <a:t>exposure</a:t>
            </a:r>
            <a:r>
              <a:rPr lang="en-US" dirty="0" smtClean="0"/>
              <a:t> </a:t>
            </a:r>
            <a:r>
              <a:rPr lang="en-US" i="1" dirty="0" smtClean="0"/>
              <a:t>and</a:t>
            </a:r>
            <a:r>
              <a:rPr lang="en-US" dirty="0" smtClean="0"/>
              <a:t> </a:t>
            </a:r>
            <a:r>
              <a:rPr lang="en-US" u="sng" dirty="0" smtClean="0"/>
              <a:t>outcome</a:t>
            </a:r>
            <a:r>
              <a:rPr lang="en-US" dirty="0" smtClean="0"/>
              <a:t> of interest</a:t>
            </a:r>
          </a:p>
          <a:p>
            <a:pPr lvl="1">
              <a:lnSpc>
                <a:spcPct val="110000"/>
              </a:lnSpc>
              <a:spcAft>
                <a:spcPts val="600"/>
              </a:spcAft>
            </a:pPr>
            <a:r>
              <a:rPr lang="en-US" sz="2400" dirty="0" smtClean="0"/>
              <a:t>Occurs when subjects in study sample have </a:t>
            </a:r>
            <a:r>
              <a:rPr lang="en-US" sz="2400" u="sng" dirty="0" smtClean="0"/>
              <a:t>different relationship </a:t>
            </a:r>
            <a:r>
              <a:rPr lang="en-US" sz="2400" dirty="0" smtClean="0"/>
              <a:t>between exposure &amp; outcome than persons in target population</a:t>
            </a:r>
          </a:p>
          <a:p>
            <a:pPr lvl="1">
              <a:lnSpc>
                <a:spcPct val="110000"/>
              </a:lnSpc>
              <a:spcAft>
                <a:spcPts val="0"/>
              </a:spcAft>
            </a:pPr>
            <a:r>
              <a:rPr lang="en-US" sz="2400" dirty="0" smtClean="0"/>
              <a:t>Manifestations:</a:t>
            </a:r>
          </a:p>
          <a:p>
            <a:pPr lvl="2">
              <a:lnSpc>
                <a:spcPct val="110000"/>
              </a:lnSpc>
              <a:spcAft>
                <a:spcPts val="300"/>
              </a:spcAft>
            </a:pPr>
            <a:r>
              <a:rPr lang="en-US" sz="2200" dirty="0" smtClean="0"/>
              <a:t>When there truly is </a:t>
            </a:r>
            <a:r>
              <a:rPr lang="en-US" sz="2200" u="sng" dirty="0" smtClean="0"/>
              <a:t>not</a:t>
            </a:r>
            <a:r>
              <a:rPr lang="en-US" sz="2200" dirty="0" smtClean="0"/>
              <a:t> an association between exposure and disease, selection bias can result in an </a:t>
            </a:r>
            <a:r>
              <a:rPr lang="en-US" sz="2200" u="sng" dirty="0" smtClean="0"/>
              <a:t>erroneous association</a:t>
            </a:r>
          </a:p>
          <a:p>
            <a:pPr lvl="2">
              <a:lnSpc>
                <a:spcPct val="110000"/>
              </a:lnSpc>
            </a:pPr>
            <a:r>
              <a:rPr lang="en-US" sz="2200" dirty="0" smtClean="0"/>
              <a:t>When there truly </a:t>
            </a:r>
            <a:r>
              <a:rPr lang="en-US" sz="2200" u="sng" dirty="0" smtClean="0"/>
              <a:t>is</a:t>
            </a:r>
            <a:r>
              <a:rPr lang="en-US" sz="2200" dirty="0" smtClean="0"/>
              <a:t> an association between exposure and disease, selection bias can yield a </a:t>
            </a:r>
            <a:r>
              <a:rPr lang="en-US" sz="2200" u="sng" dirty="0" smtClean="0"/>
              <a:t>distortion</a:t>
            </a:r>
            <a:r>
              <a:rPr lang="en-US" sz="2200" dirty="0" smtClean="0"/>
              <a:t> in that value (smaller or larger)</a:t>
            </a:r>
          </a:p>
          <a:p>
            <a:pPr lvl="1">
              <a:lnSpc>
                <a:spcPct val="110000"/>
              </a:lnSpc>
            </a:pPr>
            <a:r>
              <a:rPr lang="en-US" sz="2400" dirty="0">
                <a:solidFill>
                  <a:schemeClr val="accent3">
                    <a:lumMod val="75000"/>
                  </a:schemeClr>
                </a:solidFill>
              </a:rPr>
              <a:t>W</a:t>
            </a:r>
            <a:endParaRPr lang="en-US" sz="2400" dirty="0" smtClean="0">
              <a:solidFill>
                <a:schemeClr val="accent3">
                  <a:lumMod val="75000"/>
                </a:schemeClr>
              </a:solidFill>
            </a:endParaRP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599476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5067"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3"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5075" name="Text Box 20"/>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5076" name="Text Box 22"/>
          <p:cNvSpPr txBox="1">
            <a:spLocks noChangeArrowheads="1"/>
          </p:cNvSpPr>
          <p:nvPr/>
        </p:nvSpPr>
        <p:spPr bwMode="auto">
          <a:xfrm>
            <a:off x="4953000" y="1524000"/>
            <a:ext cx="5334000" cy="1446550"/>
          </a:xfrm>
          <a:prstGeom prst="rect">
            <a:avLst/>
          </a:prstGeom>
          <a:noFill/>
          <a:ln w="9525" algn="ctr">
            <a:noFill/>
            <a:miter lim="800000"/>
            <a:headEnd/>
            <a:tailEnd/>
          </a:ln>
        </p:spPr>
        <p:txBody>
          <a:bodyPr>
            <a:spAutoFit/>
          </a:bodyPr>
          <a:lstStyle/>
          <a:p>
            <a:pPr>
              <a:spcBef>
                <a:spcPct val="50000"/>
              </a:spcBef>
            </a:pPr>
            <a:r>
              <a:rPr lang="en-US" sz="2200" dirty="0"/>
              <a:t>Given that a person resides in one of the 4 cells in the </a:t>
            </a:r>
            <a:r>
              <a:rPr lang="en-US" sz="2200" dirty="0" smtClean="0"/>
              <a:t>target population</a:t>
            </a:r>
            <a:r>
              <a:rPr lang="en-US" sz="2200" dirty="0"/>
              <a:t>, the </a:t>
            </a:r>
            <a:r>
              <a:rPr lang="en-US" sz="2200" u="sng" dirty="0"/>
              <a:t>selection probability</a:t>
            </a:r>
            <a:r>
              <a:rPr lang="en-US" sz="2200" dirty="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Equal weighted arrows = Equal selection probability = No selection bias</a:t>
            </a:r>
          </a:p>
        </p:txBody>
      </p:sp>
      <p:sp>
        <p:nvSpPr>
          <p:cNvPr id="23" name="Text Box 22"/>
          <p:cNvSpPr txBox="1">
            <a:spLocks noChangeArrowheads="1"/>
          </p:cNvSpPr>
          <p:nvPr/>
        </p:nvSpPr>
        <p:spPr bwMode="auto">
          <a:xfrm>
            <a:off x="6057900" y="3083004"/>
            <a:ext cx="4343400" cy="1107996"/>
          </a:xfrm>
          <a:prstGeom prst="rect">
            <a:avLst/>
          </a:prstGeom>
          <a:noFill/>
          <a:ln w="9525" algn="ctr">
            <a:noFill/>
            <a:miter lim="800000"/>
            <a:headEnd/>
            <a:tailEnd/>
          </a:ln>
        </p:spPr>
        <p:txBody>
          <a:bodyPr wrap="square">
            <a:spAutoFit/>
          </a:bodyPr>
          <a:lstStyle/>
          <a:p>
            <a:pPr>
              <a:spcBef>
                <a:spcPct val="50000"/>
              </a:spcBef>
            </a:pPr>
            <a:r>
              <a:rPr lang="en-US" sz="2200" u="sng" dirty="0"/>
              <a:t>S</a:t>
            </a:r>
            <a:r>
              <a:rPr lang="en-US" sz="2200" u="sng" dirty="0" smtClean="0"/>
              <a:t>election </a:t>
            </a:r>
            <a:r>
              <a:rPr lang="en-US" sz="2200" u="sng" dirty="0"/>
              <a:t>probability</a:t>
            </a:r>
            <a:r>
              <a:rPr lang="en-US" sz="2200" dirty="0"/>
              <a:t> </a:t>
            </a:r>
            <a:r>
              <a:rPr lang="en-US" sz="2200" dirty="0" smtClean="0"/>
              <a:t>includes process of </a:t>
            </a:r>
            <a:r>
              <a:rPr lang="en-US" sz="2200" u="sng" dirty="0" smtClean="0"/>
              <a:t>selection</a:t>
            </a:r>
            <a:r>
              <a:rPr lang="en-US" sz="2200" dirty="0" smtClean="0"/>
              <a:t> and, in cohort studies,  process of </a:t>
            </a:r>
            <a:r>
              <a:rPr lang="en-US" sz="2200" u="sng" dirty="0" smtClean="0"/>
              <a:t>retention  </a:t>
            </a:r>
            <a:endParaRPr lang="en-US" sz="2200" u="sn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6091"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7"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6099"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6100" name="Text Box 22"/>
          <p:cNvSpPr txBox="1">
            <a:spLocks noChangeArrowheads="1"/>
          </p:cNvSpPr>
          <p:nvPr/>
        </p:nvSpPr>
        <p:spPr bwMode="auto">
          <a:xfrm>
            <a:off x="6286500" y="2393950"/>
            <a:ext cx="4000500" cy="1200329"/>
          </a:xfrm>
          <a:prstGeom prst="rect">
            <a:avLst/>
          </a:prstGeom>
          <a:noFill/>
          <a:ln w="9525">
            <a:noFill/>
            <a:miter lim="800000"/>
            <a:headEnd/>
            <a:tailEnd/>
          </a:ln>
        </p:spPr>
        <p:txBody>
          <a:bodyPr>
            <a:spAutoFit/>
          </a:bodyPr>
          <a:lstStyle/>
          <a:p>
            <a:r>
              <a:rPr lang="en-US" sz="2400" b="1" dirty="0" smtClean="0">
                <a:latin typeface="Arial" charset="0"/>
              </a:rPr>
              <a:t>Rule -- Equal </a:t>
            </a:r>
            <a:r>
              <a:rPr lang="en-US" sz="2400" b="1" dirty="0">
                <a:latin typeface="Arial" charset="0"/>
              </a:rPr>
              <a:t>selection probability in all 4 cells:</a:t>
            </a:r>
          </a:p>
          <a:p>
            <a:r>
              <a:rPr lang="en-US" sz="2400" b="1" dirty="0">
                <a:latin typeface="Arial" charset="0"/>
              </a:rPr>
              <a:t>No Selection Bias</a:t>
            </a:r>
            <a:endParaRPr lang="en-US" sz="2400" b="1" dirty="0">
              <a:latin typeface="Arial Unicode MS" pitchFamily="34" charset="-128"/>
            </a:endParaRPr>
          </a:p>
        </p:txBody>
      </p:sp>
      <p:sp>
        <p:nvSpPr>
          <p:cNvPr id="46102" name="Text Box 24"/>
          <p:cNvSpPr txBox="1">
            <a:spLocks noChangeArrowheads="1"/>
          </p:cNvSpPr>
          <p:nvPr/>
        </p:nvSpPr>
        <p:spPr bwMode="auto">
          <a:xfrm>
            <a:off x="3009900" y="202694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3" name="Text Box 25"/>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4" name="Text Box 26"/>
          <p:cNvSpPr txBox="1">
            <a:spLocks noChangeArrowheads="1"/>
          </p:cNvSpPr>
          <p:nvPr/>
        </p:nvSpPr>
        <p:spPr bwMode="auto">
          <a:xfrm>
            <a:off x="1485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a:t>
            </a:r>
            <a:endParaRPr lang="en-US" sz="2400" dirty="0"/>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a:t>
            </a:r>
            <a:endParaRPr lang="en-US" sz="2400" dirty="0"/>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5" name="Text Box 37"/>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(100/500</a:t>
            </a:r>
            <a:r>
              <a:rPr lang="en-US" sz="2400" b="1" dirty="0">
                <a:latin typeface="Arial" charset="0"/>
              </a:rPr>
              <a:t>)/ (100/500) = </a:t>
            </a:r>
            <a:r>
              <a:rPr lang="en-US" sz="2400" b="1" dirty="0" smtClean="0">
                <a:latin typeface="Arial" charset="0"/>
              </a:rPr>
              <a:t>1</a:t>
            </a:r>
            <a:endParaRPr lang="en-US" sz="2400" b="1" dirty="0">
              <a:latin typeface="Arial Unicode MS" pitchFamily="34" charset="-128"/>
            </a:endParaRPr>
          </a:p>
        </p:txBody>
      </p:sp>
      <p:sp>
        <p:nvSpPr>
          <p:cNvPr id="36" name="Text Box 21"/>
          <p:cNvSpPr txBox="1">
            <a:spLocks noChangeArrowheads="1"/>
          </p:cNvSpPr>
          <p:nvPr/>
        </p:nvSpPr>
        <p:spPr bwMode="auto">
          <a:xfrm>
            <a:off x="-38101" y="5369004"/>
            <a:ext cx="5067301" cy="1107996"/>
          </a:xfrm>
          <a:prstGeom prst="rect">
            <a:avLst/>
          </a:prstGeom>
          <a:noFill/>
          <a:ln w="9525" algn="ctr">
            <a:noFill/>
            <a:miter lim="800000"/>
            <a:headEnd/>
            <a:tailEnd/>
          </a:ln>
        </p:spPr>
        <p:txBody>
          <a:bodyPr wrap="square">
            <a:spAutoFit/>
          </a:bodyPr>
          <a:lstStyle/>
          <a:p>
            <a:pPr>
              <a:spcBef>
                <a:spcPct val="50000"/>
              </a:spcBef>
            </a:pPr>
            <a:r>
              <a:rPr lang="en-US" sz="2200" b="1" dirty="0" smtClean="0">
                <a:latin typeface="+mn-lt"/>
              </a:rPr>
              <a:t>Corollary: Unequal selection probabilities give potential for selection bias</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7111"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711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20" name="Text Box 17"/>
          <p:cNvSpPr txBox="1">
            <a:spLocks noChangeArrowheads="1"/>
          </p:cNvSpPr>
          <p:nvPr/>
        </p:nvSpPr>
        <p:spPr bwMode="auto">
          <a:xfrm>
            <a:off x="190500" y="3969603"/>
            <a:ext cx="2286000" cy="830997"/>
          </a:xfrm>
          <a:prstGeom prst="rect">
            <a:avLst/>
          </a:prstGeom>
          <a:noFill/>
          <a:ln w="9525">
            <a:noFill/>
            <a:miter lim="800000"/>
            <a:headEnd/>
            <a:tailEnd/>
          </a:ln>
        </p:spPr>
        <p:txBody>
          <a:bodyPr>
            <a:spAutoFit/>
          </a:bodyPr>
          <a:lstStyle/>
          <a:p>
            <a:pPr algn="l"/>
            <a:r>
              <a:rPr lang="en-US" sz="2400" dirty="0" smtClean="0"/>
              <a:t>TARGET</a:t>
            </a:r>
          </a:p>
          <a:p>
            <a:pPr algn="l"/>
            <a:r>
              <a:rPr lang="en-US" sz="2400" dirty="0" smtClean="0"/>
              <a:t>POPULATION</a:t>
            </a:r>
            <a:endParaRPr lang="en-US" sz="2400" dirty="0"/>
          </a:p>
        </p:txBody>
      </p:sp>
      <p:sp>
        <p:nvSpPr>
          <p:cNvPr id="47121" name="Text Box 18"/>
          <p:cNvSpPr txBox="1">
            <a:spLocks noChangeArrowheads="1"/>
          </p:cNvSpPr>
          <p:nvPr/>
        </p:nvSpPr>
        <p:spPr bwMode="auto">
          <a:xfrm>
            <a:off x="5481637" y="6324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7122" name="Text Box 20"/>
          <p:cNvSpPr txBox="1">
            <a:spLocks noChangeArrowheads="1"/>
          </p:cNvSpPr>
          <p:nvPr/>
        </p:nvSpPr>
        <p:spPr bwMode="auto">
          <a:xfrm>
            <a:off x="5753100" y="1828800"/>
            <a:ext cx="4533900" cy="861774"/>
          </a:xfrm>
          <a:prstGeom prst="rect">
            <a:avLst/>
          </a:prstGeom>
          <a:noFill/>
          <a:ln w="9525">
            <a:noFill/>
            <a:miter lim="800000"/>
            <a:headEnd/>
            <a:tailEnd/>
          </a:ln>
        </p:spPr>
        <p:txBody>
          <a:bodyPr>
            <a:spAutoFit/>
          </a:bodyPr>
          <a:lstStyle/>
          <a:p>
            <a:r>
              <a:rPr lang="en-US" sz="2100" b="1" dirty="0">
                <a:latin typeface="Arial" charset="0"/>
              </a:rPr>
              <a:t>Unequal selection </a:t>
            </a:r>
            <a:r>
              <a:rPr lang="en-US" sz="2100" b="1" dirty="0" smtClean="0">
                <a:latin typeface="Arial" charset="0"/>
              </a:rPr>
              <a:t>probabilities gives potential for selection bias:</a:t>
            </a:r>
            <a:endParaRPr lang="en-US" sz="2100" b="1" dirty="0">
              <a:latin typeface="Arial" charset="0"/>
            </a:endParaRPr>
          </a:p>
          <a:p>
            <a:endParaRPr lang="en-US" sz="800" b="1" dirty="0" smtClean="0">
              <a:latin typeface="Arial" charset="0"/>
            </a:endParaRP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0000</a:t>
            </a:r>
            <a:endParaRPr lang="en-US" sz="2400" dirty="0"/>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0000</a:t>
            </a:r>
            <a:endParaRPr lang="en-US" sz="2400" dirty="0"/>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8" name="Text Box 26"/>
          <p:cNvSpPr txBox="1">
            <a:spLocks noChangeArrowheads="1"/>
          </p:cNvSpPr>
          <p:nvPr/>
        </p:nvSpPr>
        <p:spPr bwMode="auto">
          <a:xfrm>
            <a:off x="3467100" y="12192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47129" name="Text Box 27"/>
          <p:cNvSpPr txBox="1">
            <a:spLocks noChangeArrowheads="1"/>
          </p:cNvSpPr>
          <p:nvPr/>
        </p:nvSpPr>
        <p:spPr bwMode="auto">
          <a:xfrm>
            <a:off x="3543300" y="45259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0" name="Text Box 28"/>
          <p:cNvSpPr txBox="1">
            <a:spLocks noChangeArrowheads="1"/>
          </p:cNvSpPr>
          <p:nvPr/>
        </p:nvSpPr>
        <p:spPr bwMode="auto">
          <a:xfrm>
            <a:off x="4457700" y="42973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dirty="0"/>
              <a:t>0.5%</a:t>
            </a:r>
          </a:p>
        </p:txBody>
      </p:sp>
      <p:sp>
        <p:nvSpPr>
          <p:cNvPr id="47132" name="Text Box 30"/>
          <p:cNvSpPr txBox="1">
            <a:spLocks noChangeArrowheads="1"/>
          </p:cNvSpPr>
          <p:nvPr/>
        </p:nvSpPr>
        <p:spPr bwMode="auto">
          <a:xfrm>
            <a:off x="59817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t>50</a:t>
            </a:r>
            <a:endParaRPr lang="en-US" sz="2400" dirty="0"/>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a:t>
            </a:r>
            <a:endParaRPr lang="en-US" sz="2400" dirty="0"/>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7" name="Text Box 35"/>
          <p:cNvSpPr txBox="1">
            <a:spLocks noChangeArrowheads="1"/>
          </p:cNvSpPr>
          <p:nvPr/>
        </p:nvSpPr>
        <p:spPr bwMode="auto">
          <a:xfrm>
            <a:off x="6819900" y="5338156"/>
            <a:ext cx="2819400" cy="461665"/>
          </a:xfrm>
          <a:prstGeom prst="rect">
            <a:avLst/>
          </a:prstGeom>
          <a:noFill/>
          <a:ln w="9525">
            <a:noFill/>
            <a:miter lim="800000"/>
            <a:headEnd/>
            <a:tailEnd/>
          </a:ln>
        </p:spPr>
        <p:txBody>
          <a:bodyPr>
            <a:spAutoFit/>
          </a:bodyPr>
          <a:lstStyle/>
          <a:p>
            <a:r>
              <a:rPr lang="en-US" sz="2400" dirty="0">
                <a:latin typeface="Arial" charset="0"/>
              </a:rPr>
              <a:t>5</a:t>
            </a:r>
            <a:r>
              <a:rPr lang="en-US" sz="2400" dirty="0" smtClean="0">
                <a:latin typeface="Arial" charset="0"/>
              </a:rPr>
              <a:t>00</a:t>
            </a:r>
            <a:endParaRPr lang="en-US" sz="2400" dirty="0">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dirty="0"/>
          </a:p>
        </p:txBody>
      </p:sp>
      <p:sp>
        <p:nvSpPr>
          <p:cNvPr id="47139" name="Text Box 37"/>
          <p:cNvSpPr txBox="1">
            <a:spLocks noChangeArrowheads="1"/>
          </p:cNvSpPr>
          <p:nvPr/>
        </p:nvSpPr>
        <p:spPr bwMode="auto">
          <a:xfrm>
            <a:off x="13573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45" name="Text Box 35"/>
          <p:cNvSpPr txBox="1">
            <a:spLocks noChangeArrowheads="1"/>
          </p:cNvSpPr>
          <p:nvPr/>
        </p:nvSpPr>
        <p:spPr bwMode="auto">
          <a:xfrm>
            <a:off x="7658100" y="3885133"/>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(50/450</a:t>
            </a:r>
            <a:r>
              <a:rPr lang="en-US" sz="2400" b="1" dirty="0">
                <a:latin typeface="Arial" charset="0"/>
              </a:rPr>
              <a:t>)/ (100/500) = </a:t>
            </a:r>
            <a:r>
              <a:rPr lang="en-US" sz="2400" b="1" dirty="0" smtClean="0">
                <a:latin typeface="Arial" charset="0"/>
              </a:rPr>
              <a:t>0.55</a:t>
            </a:r>
            <a:endParaRPr lang="en-US" sz="2400" b="1" dirty="0">
              <a:latin typeface="Arial Unicode MS" pitchFamily="34" charset="-128"/>
            </a:endParaRPr>
          </a:p>
        </p:txBody>
      </p:sp>
      <p:sp>
        <p:nvSpPr>
          <p:cNvPr id="46" name="Text Box 35"/>
          <p:cNvSpPr txBox="1">
            <a:spLocks noChangeArrowheads="1"/>
          </p:cNvSpPr>
          <p:nvPr/>
        </p:nvSpPr>
        <p:spPr bwMode="auto">
          <a:xfrm>
            <a:off x="7505700" y="4724400"/>
            <a:ext cx="1524000" cy="461665"/>
          </a:xfrm>
          <a:prstGeom prst="rect">
            <a:avLst/>
          </a:prstGeom>
          <a:noFill/>
          <a:ln w="9525">
            <a:noFill/>
            <a:miter lim="800000"/>
            <a:headEnd/>
            <a:tailEnd/>
          </a:ln>
        </p:spPr>
        <p:txBody>
          <a:bodyPr wrap="square">
            <a:spAutoFit/>
          </a:bodyPr>
          <a:lstStyle/>
          <a:p>
            <a:r>
              <a:rPr lang="en-US" sz="2400" dirty="0" smtClean="0">
                <a:latin typeface="Arial" charset="0"/>
              </a:rPr>
              <a:t>450</a:t>
            </a:r>
            <a:endParaRPr lang="en-US" sz="2400" dirty="0">
              <a:latin typeface="Arial Unicode MS" pitchFamily="34" charset="-128"/>
            </a:endParaRPr>
          </a:p>
        </p:txBody>
      </p:sp>
      <p:sp>
        <p:nvSpPr>
          <p:cNvPr id="47" name="Text Box 35"/>
          <p:cNvSpPr txBox="1">
            <a:spLocks noChangeArrowheads="1"/>
          </p:cNvSpPr>
          <p:nvPr/>
        </p:nvSpPr>
        <p:spPr bwMode="auto">
          <a:xfrm>
            <a:off x="4533900" y="5951547"/>
            <a:ext cx="2819400" cy="461665"/>
          </a:xfrm>
          <a:prstGeom prst="rect">
            <a:avLst/>
          </a:prstGeom>
          <a:noFill/>
          <a:ln w="9525">
            <a:noFill/>
            <a:miter lim="800000"/>
            <a:headEnd/>
            <a:tailEnd/>
          </a:ln>
        </p:spPr>
        <p:txBody>
          <a:bodyPr>
            <a:spAutoFit/>
          </a:bodyPr>
          <a:lstStyle/>
          <a:p>
            <a:r>
              <a:rPr lang="en-US" sz="2400" dirty="0" smtClean="0">
                <a:latin typeface="Arial" charset="0"/>
              </a:rPr>
              <a:t>150</a:t>
            </a:r>
            <a:endParaRPr lang="en-US" sz="2400" dirty="0">
              <a:latin typeface="Arial Unicode MS" pitchFamily="34" charset="-128"/>
            </a:endParaRPr>
          </a:p>
        </p:txBody>
      </p:sp>
      <p:sp>
        <p:nvSpPr>
          <p:cNvPr id="48" name="Text Box 35"/>
          <p:cNvSpPr txBox="1">
            <a:spLocks noChangeArrowheads="1"/>
          </p:cNvSpPr>
          <p:nvPr/>
        </p:nvSpPr>
        <p:spPr bwMode="auto">
          <a:xfrm>
            <a:off x="6600825" y="5951547"/>
            <a:ext cx="904875" cy="461665"/>
          </a:xfrm>
          <a:prstGeom prst="rect">
            <a:avLst/>
          </a:prstGeom>
          <a:noFill/>
          <a:ln w="9525">
            <a:noFill/>
            <a:miter lim="800000"/>
            <a:headEnd/>
            <a:tailEnd/>
          </a:ln>
        </p:spPr>
        <p:txBody>
          <a:bodyPr wrap="square">
            <a:spAutoFit/>
          </a:bodyPr>
          <a:lstStyle/>
          <a:p>
            <a:r>
              <a:rPr lang="en-US" sz="2400" dirty="0">
                <a:latin typeface="Arial" charset="0"/>
              </a:rPr>
              <a:t>8</a:t>
            </a:r>
            <a:r>
              <a:rPr lang="en-US" sz="2400" dirty="0" smtClean="0">
                <a:latin typeface="Arial" charset="0"/>
              </a:rPr>
              <a:t>00</a:t>
            </a:r>
            <a:endParaRPr lang="en-US" sz="2400" dirty="0">
              <a:latin typeface="Arial Unicode MS" pitchFamily="34" charset="-128"/>
            </a:endParaRPr>
          </a:p>
        </p:txBody>
      </p:sp>
      <p:sp>
        <p:nvSpPr>
          <p:cNvPr id="49" name="Text Box 20"/>
          <p:cNvSpPr txBox="1">
            <a:spLocks noChangeArrowheads="1"/>
          </p:cNvSpPr>
          <p:nvPr/>
        </p:nvSpPr>
        <p:spPr bwMode="auto">
          <a:xfrm>
            <a:off x="5715000" y="2460248"/>
            <a:ext cx="4533900" cy="892552"/>
          </a:xfrm>
          <a:prstGeom prst="rect">
            <a:avLst/>
          </a:prstGeom>
          <a:noFill/>
          <a:ln w="9525">
            <a:noFill/>
            <a:miter lim="800000"/>
            <a:headEnd/>
            <a:tailEnd/>
          </a:ln>
        </p:spPr>
        <p:txBody>
          <a:bodyPr>
            <a:spAutoFit/>
          </a:bodyPr>
          <a:lstStyle/>
          <a:p>
            <a:endParaRPr lang="en-US" sz="800" b="1" dirty="0" smtClean="0">
              <a:latin typeface="Arial" charset="0"/>
            </a:endParaRPr>
          </a:p>
          <a:p>
            <a:r>
              <a:rPr lang="en-US" sz="2200" b="1" dirty="0" smtClean="0">
                <a:latin typeface="Arial" charset="0"/>
              </a:rPr>
              <a:t>In this case, underestimate </a:t>
            </a:r>
            <a:r>
              <a:rPr lang="en-US" sz="2200" b="1" dirty="0">
                <a:latin typeface="Arial" charset="0"/>
              </a:rPr>
              <a:t>of </a:t>
            </a:r>
            <a:r>
              <a:rPr lang="en-US" sz="2200" b="1" dirty="0" smtClean="0">
                <a:latin typeface="Arial" charset="0"/>
              </a:rPr>
              <a:t>exposure </a:t>
            </a:r>
            <a:r>
              <a:rPr lang="en-US" sz="2200" b="1" dirty="0">
                <a:latin typeface="Arial" charset="0"/>
              </a:rPr>
              <a:t>e</a:t>
            </a:r>
            <a:r>
              <a:rPr lang="en-US" sz="2200" b="1" dirty="0" smtClean="0">
                <a:latin typeface="Arial" charset="0"/>
              </a:rPr>
              <a:t>ffect</a:t>
            </a:r>
            <a:endParaRPr lang="en-US" sz="22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P spid="47134" grpId="0"/>
      <p:bldP spid="47135" grpId="0"/>
      <p:bldP spid="47136" grpId="0"/>
      <p:bldP spid="47137" grpId="0"/>
      <p:bldP spid="45" grpId="0"/>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endParaRPr lang="en-US" sz="2400" dirty="0"/>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a:t>
            </a:r>
            <a:r>
              <a:rPr lang="en-US" sz="2800" b="1" dirty="0" smtClean="0">
                <a:latin typeface="Arial" charset="0"/>
              </a:rPr>
              <a:t>probabilities:</a:t>
            </a:r>
            <a:endParaRPr lang="en-US" sz="2800" b="1" dirty="0">
              <a:latin typeface="Arial" charset="0"/>
            </a:endParaRPr>
          </a:p>
          <a:p>
            <a:r>
              <a:rPr lang="en-US" sz="2800" b="1" dirty="0">
                <a:latin typeface="Arial" charset="0"/>
              </a:rPr>
              <a:t>Overestimate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endParaRPr lang="en-US" sz="2400" dirty="0"/>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a:t>
            </a:r>
          </a:p>
          <a:p>
            <a:pPr algn="l"/>
            <a:r>
              <a:rPr lang="en-US" sz="2400" dirty="0" smtClean="0"/>
              <a:t>POPULATION</a:t>
            </a:r>
            <a:endParaRPr lang="en-US" sz="2400" dirty="0"/>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a:t>
            </a:r>
            <a:r>
              <a:rPr lang="en-US" sz="2800" b="1" dirty="0" smtClean="0">
                <a:latin typeface="Arial" charset="0"/>
              </a:rPr>
              <a:t>probabilities:</a:t>
            </a:r>
            <a:endParaRPr lang="en-US" sz="2800" b="1" dirty="0">
              <a:latin typeface="Arial" charset="0"/>
            </a:endParaRPr>
          </a:p>
          <a:p>
            <a:r>
              <a:rPr lang="en-US" sz="2800" b="1" dirty="0" smtClean="0">
                <a:latin typeface="Arial" charset="0"/>
              </a:rPr>
              <a:t>Underestimate </a:t>
            </a:r>
            <a:r>
              <a:rPr lang="en-US" sz="2800" b="1" dirty="0">
                <a:latin typeface="Arial" charset="0"/>
              </a:rPr>
              <a:t>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extLst>
      <p:ext uri="{BB962C8B-B14F-4D97-AF65-F5344CB8AC3E}">
        <p14:creationId xmlns:p14="http://schemas.microsoft.com/office/powerpoint/2010/main" val="941862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0187"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0194" name="Text Box 18"/>
          <p:cNvSpPr txBox="1">
            <a:spLocks noChangeArrowheads="1"/>
          </p:cNvSpPr>
          <p:nvPr/>
        </p:nvSpPr>
        <p:spPr bwMode="auto">
          <a:xfrm>
            <a:off x="5481637"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0195" name="Text Box 19"/>
          <p:cNvSpPr txBox="1">
            <a:spLocks noChangeArrowheads="1"/>
          </p:cNvSpPr>
          <p:nvPr/>
        </p:nvSpPr>
        <p:spPr bwMode="auto">
          <a:xfrm>
            <a:off x="4838700" y="1941493"/>
            <a:ext cx="54102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0196" name="Text Box 21"/>
          <p:cNvSpPr txBox="1">
            <a:spLocks noChangeArrowheads="1"/>
          </p:cNvSpPr>
          <p:nvPr/>
        </p:nvSpPr>
        <p:spPr bwMode="auto">
          <a:xfrm>
            <a:off x="1147872" y="26254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9163"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dirty="0"/>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9" name="Text Box 17"/>
          <p:cNvSpPr txBox="1">
            <a:spLocks noChangeArrowheads="1"/>
          </p:cNvSpPr>
          <p:nvPr/>
        </p:nvSpPr>
        <p:spPr bwMode="auto">
          <a:xfrm>
            <a:off x="381000" y="39624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9170" name="Text Box 18"/>
          <p:cNvSpPr txBox="1">
            <a:spLocks noChangeArrowheads="1"/>
          </p:cNvSpPr>
          <p:nvPr/>
        </p:nvSpPr>
        <p:spPr bwMode="auto">
          <a:xfrm>
            <a:off x="5405437" y="60198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9171"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a:t>
            </a:r>
            <a:r>
              <a:rPr lang="en-US" sz="2800" b="1" dirty="0" smtClean="0">
                <a:latin typeface="Arial" charset="0"/>
              </a:rPr>
              <a:t>probabilities:</a:t>
            </a:r>
            <a:endParaRPr lang="en-US" sz="2800" b="1" dirty="0">
              <a:latin typeface="Arial" charset="0"/>
            </a:endParaRPr>
          </a:p>
          <a:p>
            <a:r>
              <a:rPr lang="en-US" sz="2800" b="1" dirty="0">
                <a:latin typeface="Arial" charset="0"/>
              </a:rPr>
              <a:t>Overestimate of Effect</a:t>
            </a:r>
            <a:endParaRPr lang="en-US" sz="2800" b="1" dirty="0">
              <a:latin typeface="Arial Unicode MS" pitchFamily="34" charset="-128"/>
            </a:endParaRPr>
          </a:p>
        </p:txBody>
      </p:sp>
      <p:sp>
        <p:nvSpPr>
          <p:cNvPr id="49172" name="Text Box 21"/>
          <p:cNvSpPr txBox="1">
            <a:spLocks noChangeArrowheads="1"/>
          </p:cNvSpPr>
          <p:nvPr/>
        </p:nvSpPr>
        <p:spPr bwMode="auto">
          <a:xfrm>
            <a:off x="1204912" y="1524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Text Box 22"/>
          <p:cNvSpPr txBox="1">
            <a:spLocks noChangeArrowheads="1"/>
          </p:cNvSpPr>
          <p:nvPr/>
        </p:nvSpPr>
        <p:spPr bwMode="auto">
          <a:xfrm>
            <a:off x="8077200" y="4999672"/>
            <a:ext cx="2095500" cy="1754326"/>
          </a:xfrm>
          <a:prstGeom prst="rect">
            <a:avLst/>
          </a:prstGeom>
          <a:noFill/>
          <a:ln w="9525" algn="ctr">
            <a:noFill/>
            <a:miter lim="800000"/>
            <a:headEnd/>
            <a:tailEnd/>
          </a:ln>
        </p:spPr>
        <p:txBody>
          <a:bodyPr wrap="square">
            <a:spAutoFit/>
          </a:bodyPr>
          <a:lstStyle/>
          <a:p>
            <a:pPr>
              <a:spcBef>
                <a:spcPct val="50000"/>
              </a:spcBef>
            </a:pPr>
            <a:r>
              <a:rPr lang="en-US" sz="1800" dirty="0" smtClean="0"/>
              <a:t>Artificial excess of unexposed/non-diseased gives false impression of greater effect of exposure</a:t>
            </a:r>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1211" name="Text Box 11"/>
          <p:cNvSpPr txBox="1">
            <a:spLocks noChangeArrowheads="1"/>
          </p:cNvSpPr>
          <p:nvPr/>
        </p:nvSpPr>
        <p:spPr bwMode="auto">
          <a:xfrm>
            <a:off x="1954213" y="1565275"/>
            <a:ext cx="1768433"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dirty="0"/>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7" name="Text Box 17"/>
          <p:cNvSpPr txBox="1">
            <a:spLocks noChangeArrowheads="1"/>
          </p:cNvSpPr>
          <p:nvPr/>
        </p:nvSpPr>
        <p:spPr bwMode="auto">
          <a:xfrm>
            <a:off x="419100" y="3825875"/>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1218" name="Text Box 18"/>
          <p:cNvSpPr txBox="1">
            <a:spLocks noChangeArrowheads="1"/>
          </p:cNvSpPr>
          <p:nvPr/>
        </p:nvSpPr>
        <p:spPr bwMode="auto">
          <a:xfrm>
            <a:off x="5405437"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1219"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1220" name="Text Box 20"/>
          <p:cNvSpPr txBox="1">
            <a:spLocks noChangeArrowheads="1"/>
          </p:cNvSpPr>
          <p:nvPr/>
        </p:nvSpPr>
        <p:spPr bwMode="auto">
          <a:xfrm>
            <a:off x="1102875" y="256409"/>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smtClean="0">
                <a:latin typeface="Arial" charset="0"/>
              </a:rPr>
              <a:t>What Do Each of These Scenarios Have in Common?</a:t>
            </a:r>
            <a:endParaRPr lang="en-US" sz="2800" b="1" dirty="0">
              <a:latin typeface="Arial" charset="0"/>
            </a:endParaRP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6" y="1981201"/>
              <a:ext cx="2" cy="1904999"/>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Tree>
    <p:extLst>
      <p:ext uri="{BB962C8B-B14F-4D97-AF65-F5344CB8AC3E}">
        <p14:creationId xmlns:p14="http://schemas.microsoft.com/office/powerpoint/2010/main" val="2743887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41"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2243"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2244" name="Text Box 21"/>
          <p:cNvSpPr txBox="1">
            <a:spLocks noChangeArrowheads="1"/>
          </p:cNvSpPr>
          <p:nvPr/>
        </p:nvSpPr>
        <p:spPr bwMode="auto">
          <a:xfrm>
            <a:off x="5164138" y="1524000"/>
            <a:ext cx="5122862" cy="1384995"/>
          </a:xfrm>
          <a:prstGeom prst="rect">
            <a:avLst/>
          </a:prstGeom>
          <a:noFill/>
          <a:ln w="9525">
            <a:noFill/>
            <a:miter lim="800000"/>
            <a:headEnd/>
            <a:tailEnd/>
          </a:ln>
        </p:spPr>
        <p:txBody>
          <a:bodyPr>
            <a:spAutoFit/>
          </a:bodyPr>
          <a:lstStyle/>
          <a:p>
            <a:r>
              <a:rPr lang="en-US" sz="2800" b="1" dirty="0">
                <a:latin typeface="Arial" charset="0"/>
              </a:rPr>
              <a:t>Unequal selection </a:t>
            </a:r>
            <a:r>
              <a:rPr lang="en-US" sz="2800" b="1" dirty="0" smtClean="0">
                <a:latin typeface="Arial" charset="0"/>
              </a:rPr>
              <a:t>probabilities </a:t>
            </a:r>
            <a:r>
              <a:rPr lang="en-US" sz="2800" b="1" dirty="0">
                <a:latin typeface="Arial" charset="0"/>
              </a:rPr>
              <a:t>but </a:t>
            </a:r>
            <a:r>
              <a:rPr lang="en-US" sz="2800" b="1" u="sng" dirty="0">
                <a:latin typeface="Arial" charset="0"/>
              </a:rPr>
              <a:t>only according to </a:t>
            </a:r>
            <a:r>
              <a:rPr lang="en-US" sz="2800" b="1" u="sng" dirty="0" smtClean="0">
                <a:latin typeface="Arial" charset="0"/>
              </a:rPr>
              <a:t>exposure</a:t>
            </a:r>
            <a:endParaRPr lang="en-US" sz="2800" b="1" dirty="0">
              <a:latin typeface="Arial Unicode MS" pitchFamily="34" charset="-128"/>
            </a:endParaRP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3" name="Line 15"/>
          <p:cNvSpPr>
            <a:spLocks noChangeShapeType="1"/>
          </p:cNvSpPr>
          <p:nvPr/>
        </p:nvSpPr>
        <p:spPr bwMode="auto">
          <a:xfrm>
            <a:off x="3857625" y="2362200"/>
            <a:ext cx="360045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0000</a:t>
            </a:r>
            <a:endParaRPr lang="en-US" sz="2400" dirty="0"/>
          </a:p>
        </p:txBody>
      </p:sp>
      <p:sp>
        <p:nvSpPr>
          <p:cNvPr id="53270" name="Text Box 23"/>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0000</a:t>
            </a:r>
            <a:endParaRPr lang="en-US" sz="2400" dirty="0"/>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a:t>
            </a:r>
            <a:endParaRPr lang="en-US" sz="2400" dirty="0"/>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a:t>
            </a:r>
            <a:endParaRPr lang="en-US" sz="2400" dirty="0"/>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(10/50</a:t>
            </a:r>
            <a:r>
              <a:rPr lang="en-US" sz="2400" b="1" dirty="0">
                <a:latin typeface="Arial" charset="0"/>
              </a:rPr>
              <a:t>)/ (100/500) = </a:t>
            </a:r>
            <a:r>
              <a:rPr lang="en-US" sz="2400" b="1" dirty="0" smtClean="0">
                <a:latin typeface="Arial" charset="0"/>
              </a:rPr>
              <a:t>1</a:t>
            </a:r>
            <a:endParaRPr lang="en-US" sz="2400" b="1" dirty="0">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latin typeface="Arial" charset="0"/>
              </a:rPr>
              <a:t>Unequal selection </a:t>
            </a:r>
            <a:r>
              <a:rPr lang="en-US" sz="2400" b="1" dirty="0" smtClean="0">
                <a:latin typeface="Arial" charset="0"/>
              </a:rPr>
              <a:t>probabilities </a:t>
            </a:r>
            <a:r>
              <a:rPr lang="en-US" sz="2400" b="1" dirty="0">
                <a:latin typeface="Arial" charset="0"/>
              </a:rPr>
              <a:t>but </a:t>
            </a:r>
            <a:r>
              <a:rPr lang="en-US" sz="2400" b="1" u="sng" dirty="0">
                <a:latin typeface="Arial" charset="0"/>
              </a:rPr>
              <a:t>only according to exposure</a:t>
            </a:r>
            <a:r>
              <a:rPr lang="en-US" sz="2400" b="1" dirty="0">
                <a:latin typeface="Arial" charset="0"/>
              </a:rPr>
              <a:t>:</a:t>
            </a:r>
          </a:p>
          <a:p>
            <a:r>
              <a:rPr lang="en-US" sz="2400" b="1" dirty="0">
                <a:latin typeface="Arial" charset="0"/>
              </a:rPr>
              <a:t>No Selection Bias</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4283" name="Text Box 11"/>
          <p:cNvSpPr txBox="1">
            <a:spLocks noChangeArrowheads="1"/>
          </p:cNvSpPr>
          <p:nvPr/>
        </p:nvSpPr>
        <p:spPr bwMode="auto">
          <a:xfrm>
            <a:off x="1954213" y="1565275"/>
            <a:ext cx="1614545"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4285" name="Line 13"/>
          <p:cNvSpPr>
            <a:spLocks noChangeShapeType="1"/>
          </p:cNvSpPr>
          <p:nvPr/>
        </p:nvSpPr>
        <p:spPr bwMode="auto">
          <a:xfrm>
            <a:off x="3581400" y="24384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6" name="Line 14"/>
          <p:cNvSpPr>
            <a:spLocks noChangeShapeType="1"/>
          </p:cNvSpPr>
          <p:nvPr/>
        </p:nvSpPr>
        <p:spPr bwMode="auto">
          <a:xfrm>
            <a:off x="2209801" y="2514601"/>
            <a:ext cx="3695700" cy="2422524"/>
          </a:xfrm>
          <a:prstGeom prst="line">
            <a:avLst/>
          </a:prstGeom>
          <a:noFill/>
          <a:ln w="38100">
            <a:solidFill>
              <a:schemeClr val="tx1"/>
            </a:solidFill>
            <a:round/>
            <a:headEnd/>
            <a:tailEnd type="triangle" w="med" len="med"/>
          </a:ln>
        </p:spPr>
        <p:txBody>
          <a:bodyPr wrap="none" anchor="ctr"/>
          <a:lstStyle/>
          <a:p>
            <a:endParaRPr lang="en-US" dirty="0"/>
          </a:p>
        </p:txBody>
      </p:sp>
      <p:sp>
        <p:nvSpPr>
          <p:cNvPr id="54287" name="Line 15"/>
          <p:cNvSpPr>
            <a:spLocks noChangeShapeType="1"/>
          </p:cNvSpPr>
          <p:nvPr/>
        </p:nvSpPr>
        <p:spPr bwMode="auto">
          <a:xfrm>
            <a:off x="3695700" y="32004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8" name="Line 16"/>
          <p:cNvSpPr>
            <a:spLocks noChangeShapeType="1"/>
          </p:cNvSpPr>
          <p:nvPr/>
        </p:nvSpPr>
        <p:spPr bwMode="auto">
          <a:xfrm>
            <a:off x="2209801" y="3352800"/>
            <a:ext cx="37719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4289"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a:t>
            </a:r>
          </a:p>
          <a:p>
            <a:pPr algn="l"/>
            <a:r>
              <a:rPr lang="en-US" sz="2400" dirty="0" smtClean="0"/>
              <a:t>POPULATION</a:t>
            </a:r>
            <a:endParaRPr lang="en-US" sz="2400" dirty="0"/>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4291"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4292" name="Text Box 20"/>
          <p:cNvSpPr txBox="1">
            <a:spLocks noChangeArrowheads="1"/>
          </p:cNvSpPr>
          <p:nvPr/>
        </p:nvSpPr>
        <p:spPr bwMode="auto">
          <a:xfrm>
            <a:off x="5164138" y="1371600"/>
            <a:ext cx="5122862" cy="1800225"/>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disease</a:t>
            </a:r>
            <a:r>
              <a:rPr lang="en-US" sz="2800" b="1" dirty="0">
                <a:latin typeface="Arial" charset="0"/>
              </a:rPr>
              <a:t>:</a:t>
            </a:r>
          </a:p>
          <a:p>
            <a:r>
              <a:rPr lang="en-US" sz="2800" b="1" dirty="0">
                <a:latin typeface="Arial" charset="0"/>
              </a:rPr>
              <a:t>No Selection Bias</a:t>
            </a:r>
            <a:endParaRPr lang="en-US" sz="2800" b="1" dirty="0">
              <a:latin typeface="Arial Unicode MS" pitchFamily="34" charset="-128"/>
            </a:endParaRPr>
          </a:p>
        </p:txBody>
      </p:sp>
      <p:sp>
        <p:nvSpPr>
          <p:cNvPr id="22" name="Oval 21"/>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7972425" y="3524071"/>
            <a:ext cx="2200275" cy="1569660"/>
          </a:xfrm>
          <a:prstGeom prst="rect">
            <a:avLst/>
          </a:prstGeom>
          <a:noFill/>
        </p:spPr>
        <p:txBody>
          <a:bodyPr wrap="square" rtlCol="0">
            <a:spAutoFit/>
          </a:bodyPr>
          <a:lstStyle/>
          <a:p>
            <a:r>
              <a:rPr lang="en-US" sz="2400" dirty="0" smtClean="0">
                <a:latin typeface="+mn-lt"/>
              </a:rPr>
              <a:t>What type of (intentional) study design might this be?</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solidFill>
                  <a:srgbClr val="000000"/>
                </a:solidFill>
              </a:rPr>
              <a:t>+            </a:t>
            </a:r>
            <a:r>
              <a:rPr lang="en-US" sz="2400" dirty="0" smtClean="0">
                <a:solidFill>
                  <a:srgbClr val="000000"/>
                </a:solidFill>
              </a:rPr>
              <a:t>      </a:t>
            </a:r>
            <a:r>
              <a:rPr lang="en-US" sz="2400" dirty="0">
                <a:solidFill>
                  <a:srgbClr val="000000"/>
                </a:solidFill>
              </a:rPr>
              <a:t>-</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3261" name="Line 13"/>
          <p:cNvSpPr>
            <a:spLocks noChangeShapeType="1"/>
          </p:cNvSpPr>
          <p:nvPr/>
        </p:nvSpPr>
        <p:spPr bwMode="auto">
          <a:xfrm>
            <a:off x="3543300" y="3505200"/>
            <a:ext cx="3854355" cy="21336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3" name="Line 15"/>
          <p:cNvSpPr>
            <a:spLocks noChangeShapeType="1"/>
          </p:cNvSpPr>
          <p:nvPr/>
        </p:nvSpPr>
        <p:spPr bwMode="auto">
          <a:xfrm>
            <a:off x="3771900" y="2438400"/>
            <a:ext cx="3686175" cy="22860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4" name="Line 16"/>
          <p:cNvSpPr>
            <a:spLocks noChangeShapeType="1"/>
          </p:cNvSpPr>
          <p:nvPr/>
        </p:nvSpPr>
        <p:spPr bwMode="auto">
          <a:xfrm>
            <a:off x="2314575" y="2286001"/>
            <a:ext cx="3971925" cy="2346324"/>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smtClean="0">
                <a:solidFill>
                  <a:srgbClr val="000000"/>
                </a:solidFill>
              </a:rPr>
              <a:t>TARGET POPULATION</a:t>
            </a:r>
            <a:endParaRPr lang="en-US" sz="2400" dirty="0">
              <a:solidFill>
                <a:srgbClr val="000000"/>
              </a:solidFill>
            </a:endParaRP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solidFill>
                  <a:srgbClr val="000000"/>
                </a:solidFill>
                <a:latin typeface="Arial" charset="0"/>
              </a:rPr>
              <a:t>Analytic Study:   </a:t>
            </a:r>
          </a:p>
          <a:p>
            <a:r>
              <a:rPr lang="en-US" sz="2800" b="1" dirty="0">
                <a:solidFill>
                  <a:srgbClr val="000000"/>
                </a:solidFill>
                <a:latin typeface="Arial" charset="0"/>
              </a:rPr>
              <a:t>Depiction of No Selection Bias (Unbiased Sampling)</a:t>
            </a:r>
            <a:r>
              <a:rPr lang="en-US" sz="2400" dirty="0">
                <a:solidFill>
                  <a:srgbClr val="000000"/>
                </a:solidFill>
              </a:rPr>
              <a:t> </a:t>
            </a:r>
            <a:endParaRPr lang="en-US" sz="2800" b="1" dirty="0">
              <a:solidFill>
                <a:srgbClr val="000000"/>
              </a:solidFill>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a:t>
            </a:r>
            <a:r>
              <a:rPr lang="en-US" sz="2400" dirty="0" smtClean="0">
                <a:solidFill>
                  <a:srgbClr val="000000"/>
                </a:solidFill>
              </a:rPr>
              <a:t>0000</a:t>
            </a:r>
            <a:endParaRPr lang="en-US" sz="2400" dirty="0">
              <a:solidFill>
                <a:srgbClr val="000000"/>
              </a:solidFill>
            </a:endParaRPr>
          </a:p>
        </p:txBody>
      </p:sp>
      <p:sp>
        <p:nvSpPr>
          <p:cNvPr id="53270" name="Text Box 23"/>
          <p:cNvSpPr txBox="1">
            <a:spLocks noChangeArrowheads="1"/>
          </p:cNvSpPr>
          <p:nvPr/>
        </p:nvSpPr>
        <p:spPr bwMode="auto">
          <a:xfrm>
            <a:off x="14097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a:t>
            </a:r>
            <a:r>
              <a:rPr lang="en-US" sz="2400" dirty="0" smtClean="0">
                <a:solidFill>
                  <a:srgbClr val="000000"/>
                </a:solidFill>
              </a:rPr>
              <a:t>0000</a:t>
            </a:r>
            <a:endParaRPr lang="en-US" sz="2400" dirty="0">
              <a:solidFill>
                <a:srgbClr val="000000"/>
              </a:solidFill>
            </a:endParaRPr>
          </a:p>
        </p:txBody>
      </p:sp>
      <p:sp>
        <p:nvSpPr>
          <p:cNvPr id="53272" name="Text Box 25"/>
          <p:cNvSpPr txBox="1">
            <a:spLocks noChangeArrowheads="1"/>
          </p:cNvSpPr>
          <p:nvPr/>
        </p:nvSpPr>
        <p:spPr bwMode="auto">
          <a:xfrm>
            <a:off x="30099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solidFill>
                  <a:srgbClr val="000000"/>
                </a:solidFill>
                <a:latin typeface="Arial" charset="0"/>
              </a:rPr>
              <a:t>PR = </a:t>
            </a:r>
            <a:r>
              <a:rPr lang="en-US" sz="2400" b="1" dirty="0" smtClean="0">
                <a:solidFill>
                  <a:srgbClr val="000000"/>
                </a:solidFill>
                <a:latin typeface="Arial" charset="0"/>
              </a:rPr>
              <a:t>(10,000/50,000</a:t>
            </a:r>
            <a:r>
              <a:rPr lang="en-US" sz="2400" b="1" dirty="0">
                <a:solidFill>
                  <a:srgbClr val="000000"/>
                </a:solidFill>
                <a:latin typeface="Arial" charset="0"/>
              </a:rPr>
              <a:t>)/(10,000/50,000) = </a:t>
            </a:r>
            <a:r>
              <a:rPr lang="en-US" sz="2400" b="1" dirty="0" smtClean="0">
                <a:solidFill>
                  <a:srgbClr val="000000"/>
                </a:solidFill>
                <a:latin typeface="Arial" charset="0"/>
              </a:rPr>
              <a:t>1</a:t>
            </a:r>
            <a:endParaRPr lang="en-US" sz="2400" b="1" dirty="0">
              <a:solidFill>
                <a:srgbClr val="000000"/>
              </a:solidFill>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5" name="Text Box 28"/>
          <p:cNvSpPr txBox="1">
            <a:spLocks noChangeArrowheads="1"/>
          </p:cNvSpPr>
          <p:nvPr/>
        </p:nvSpPr>
        <p:spPr bwMode="auto">
          <a:xfrm>
            <a:off x="4457700" y="31242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6" name="Text Box 29"/>
          <p:cNvSpPr txBox="1">
            <a:spLocks noChangeArrowheads="1"/>
          </p:cNvSpPr>
          <p:nvPr/>
        </p:nvSpPr>
        <p:spPr bwMode="auto">
          <a:xfrm>
            <a:off x="4076700" y="3992562"/>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rPr>
              <a:t>100</a:t>
            </a:r>
            <a:endParaRPr lang="en-US" sz="2400" dirty="0">
              <a:solidFill>
                <a:srgbClr val="000000"/>
              </a:solidFill>
            </a:endParaRP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a:t>
            </a:r>
            <a:r>
              <a:rPr lang="en-US" sz="2400" dirty="0" smtClean="0">
                <a:solidFill>
                  <a:srgbClr val="000000"/>
                </a:solidFill>
              </a:rPr>
              <a:t>0</a:t>
            </a:r>
            <a:endParaRPr lang="en-US" sz="2400" dirty="0">
              <a:solidFill>
                <a:srgbClr val="000000"/>
              </a:solidFill>
            </a:endParaRP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rPr>
              <a:t>40</a:t>
            </a:r>
            <a:endParaRPr lang="en-US" sz="2400" dirty="0">
              <a:solidFill>
                <a:srgbClr val="000000"/>
              </a:solidFill>
            </a:endParaRP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solidFill>
                  <a:srgbClr val="000000"/>
                </a:solidFill>
                <a:latin typeface="Arial" charset="0"/>
              </a:rPr>
              <a:t>PR = </a:t>
            </a:r>
            <a:r>
              <a:rPr lang="en-US" sz="2400" b="1" dirty="0" smtClean="0">
                <a:solidFill>
                  <a:srgbClr val="000000"/>
                </a:solidFill>
                <a:latin typeface="Arial" charset="0"/>
              </a:rPr>
              <a:t>(100/140)/ </a:t>
            </a:r>
            <a:r>
              <a:rPr lang="en-US" sz="2400" b="1" dirty="0">
                <a:solidFill>
                  <a:srgbClr val="000000"/>
                </a:solidFill>
                <a:latin typeface="Arial" charset="0"/>
              </a:rPr>
              <a:t>(</a:t>
            </a:r>
            <a:r>
              <a:rPr lang="en-US" sz="2400" b="1" dirty="0" smtClean="0">
                <a:solidFill>
                  <a:srgbClr val="000000"/>
                </a:solidFill>
                <a:latin typeface="Arial" charset="0"/>
              </a:rPr>
              <a:t>100/140) </a:t>
            </a:r>
            <a:r>
              <a:rPr lang="en-US" sz="2400" b="1" dirty="0">
                <a:solidFill>
                  <a:srgbClr val="000000"/>
                </a:solidFill>
                <a:latin typeface="Arial" charset="0"/>
              </a:rPr>
              <a:t>= </a:t>
            </a:r>
            <a:r>
              <a:rPr lang="en-US" sz="2400" b="1" dirty="0" smtClean="0">
                <a:solidFill>
                  <a:srgbClr val="000000"/>
                </a:solidFill>
                <a:latin typeface="Arial" charset="0"/>
              </a:rPr>
              <a:t>1</a:t>
            </a:r>
            <a:endParaRPr lang="en-US" sz="2400" b="1" dirty="0">
              <a:solidFill>
                <a:srgbClr val="000000"/>
              </a:solidFill>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solidFill>
                  <a:srgbClr val="000000"/>
                </a:solidFill>
                <a:latin typeface="Arial" charset="0"/>
              </a:rPr>
              <a:t>Unequal selection </a:t>
            </a:r>
            <a:r>
              <a:rPr lang="en-US" sz="2400" b="1" dirty="0" smtClean="0">
                <a:solidFill>
                  <a:srgbClr val="000000"/>
                </a:solidFill>
                <a:latin typeface="Arial" charset="0"/>
              </a:rPr>
              <a:t>probabilities </a:t>
            </a:r>
            <a:r>
              <a:rPr lang="en-US" sz="2400" b="1" dirty="0">
                <a:solidFill>
                  <a:srgbClr val="000000"/>
                </a:solidFill>
                <a:latin typeface="Arial" charset="0"/>
              </a:rPr>
              <a:t>but </a:t>
            </a:r>
            <a:r>
              <a:rPr lang="en-US" sz="2400" b="1" u="sng" dirty="0">
                <a:solidFill>
                  <a:srgbClr val="000000"/>
                </a:solidFill>
                <a:latin typeface="Arial" charset="0"/>
              </a:rPr>
              <a:t>only according to exposure</a:t>
            </a:r>
            <a:r>
              <a:rPr lang="en-US" sz="2400" b="1" dirty="0">
                <a:solidFill>
                  <a:srgbClr val="000000"/>
                </a:solidFill>
                <a:latin typeface="Arial" charset="0"/>
              </a:rPr>
              <a:t>:</a:t>
            </a:r>
          </a:p>
          <a:p>
            <a:r>
              <a:rPr lang="en-US" sz="2400" b="1" dirty="0">
                <a:solidFill>
                  <a:srgbClr val="000000"/>
                </a:solidFill>
                <a:latin typeface="Arial" charset="0"/>
              </a:rPr>
              <a:t>No Selection Bias</a:t>
            </a:r>
            <a:endParaRPr lang="en-US" sz="2400" b="1" dirty="0">
              <a:solidFill>
                <a:srgbClr val="000000"/>
              </a:solidFill>
              <a:latin typeface="Arial Unicode MS" pitchFamily="34" charset="-128"/>
            </a:endParaRPr>
          </a:p>
        </p:txBody>
      </p:sp>
    </p:spTree>
    <p:extLst>
      <p:ext uri="{BB962C8B-B14F-4D97-AF65-F5344CB8AC3E}">
        <p14:creationId xmlns:p14="http://schemas.microsoft.com/office/powerpoint/2010/main" val="333781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dirty="0" smtClean="0">
                <a:solidFill>
                  <a:srgbClr val="FF3300"/>
                </a:solidFill>
              </a:rPr>
              <a:t>WARNING: SHIFTING GEARS</a:t>
            </a:r>
          </a:p>
        </p:txBody>
      </p:sp>
      <p:sp>
        <p:nvSpPr>
          <p:cNvPr id="18435" name="Rectangle 3"/>
          <p:cNvSpPr>
            <a:spLocks noGrp="1" noChangeArrowheads="1"/>
          </p:cNvSpPr>
          <p:nvPr>
            <p:ph type="body" idx="1"/>
          </p:nvPr>
        </p:nvSpPr>
        <p:spPr>
          <a:xfrm>
            <a:off x="114300" y="1066800"/>
            <a:ext cx="10172700" cy="5562600"/>
          </a:xfrm>
        </p:spPr>
        <p:txBody>
          <a:bodyPr/>
          <a:lstStyle/>
          <a:p>
            <a:r>
              <a:rPr lang="en-US" dirty="0" smtClean="0"/>
              <a:t>Today (and much of the remainder): A lot of theory</a:t>
            </a:r>
          </a:p>
          <a:p>
            <a:pPr lvl="1"/>
            <a:r>
              <a:rPr lang="en-US" dirty="0" smtClean="0"/>
              <a:t>No equations or cook-book algorithms</a:t>
            </a:r>
          </a:p>
          <a:p>
            <a:pPr lvl="1"/>
            <a:endParaRPr lang="en-US" sz="2400" dirty="0" smtClean="0"/>
          </a:p>
          <a:p>
            <a:r>
              <a:rPr lang="en-US" dirty="0" smtClean="0"/>
              <a:t>Why?</a:t>
            </a:r>
          </a:p>
          <a:p>
            <a:pPr lvl="1"/>
            <a:r>
              <a:rPr lang="en-US" dirty="0" smtClean="0"/>
              <a:t>Identifying (or preventing) bias not a formulaic process</a:t>
            </a:r>
          </a:p>
          <a:p>
            <a:pPr lvl="1"/>
            <a:endParaRPr lang="en-US" sz="900" dirty="0" smtClean="0"/>
          </a:p>
          <a:p>
            <a:pPr lvl="1"/>
            <a:r>
              <a:rPr lang="en-US" dirty="0" smtClean="0"/>
              <a:t>Requires deft human intelligence</a:t>
            </a:r>
          </a:p>
          <a:p>
            <a:pPr lvl="2"/>
            <a:r>
              <a:rPr lang="en-US" sz="2800" dirty="0" smtClean="0"/>
              <a:t>sound mastery of methodologic theory and your subject matter</a:t>
            </a:r>
          </a:p>
          <a:p>
            <a:pPr lvl="2"/>
            <a:endParaRPr lang="en-US" sz="1600" dirty="0" smtClean="0"/>
          </a:p>
          <a:p>
            <a:r>
              <a:rPr lang="en-US" dirty="0" smtClean="0"/>
              <a:t>We will often depart considerably from S</a:t>
            </a:r>
            <a:r>
              <a:rPr lang="en-US" sz="800" dirty="0" smtClean="0"/>
              <a:t> </a:t>
            </a:r>
            <a:r>
              <a:rPr lang="en-US" dirty="0" smtClean="0"/>
              <a:t>&amp;</a:t>
            </a:r>
            <a:r>
              <a:rPr lang="en-US" sz="800" dirty="0" smtClean="0"/>
              <a:t> </a:t>
            </a:r>
            <a:r>
              <a:rPr lang="en-US" dirty="0" smtClean="0"/>
              <a:t>N textbook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smtClean="0">
                <a:latin typeface="Arial" charset="0"/>
              </a:rPr>
              <a:t>What Do Each of These Scenarios Have in Common?</a:t>
            </a:r>
            <a:endParaRPr lang="en-US" sz="2800" b="1" dirty="0">
              <a:latin typeface="Arial" charset="0"/>
            </a:endParaRP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smtClean="0"/>
                <a:t>     </a:t>
              </a:r>
              <a:r>
                <a:rPr lang="en-US" sz="2400" dirty="0"/>
                <a:t>-</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smtClean="0"/>
            </a:p>
            <a:p>
              <a:pPr algn="l"/>
              <a:r>
                <a:rPr lang="en-US" sz="2400" dirty="0" smtClean="0"/>
                <a:t>-</a:t>
              </a:r>
              <a:endParaRPr lang="en-US" sz="2400" dirty="0"/>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smtClean="0"/>
                <a:t>TARGET</a:t>
              </a:r>
            </a:p>
            <a:p>
              <a:pPr algn="l"/>
              <a:r>
                <a:rPr lang="en-US" sz="1600" dirty="0"/>
                <a:t>P</a:t>
              </a:r>
              <a:r>
                <a:rPr lang="en-US" sz="1600" dirty="0" smtClean="0"/>
                <a:t>OPULATION</a:t>
              </a:r>
              <a:endParaRPr lang="en-US" sz="1600" dirty="0"/>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75" name="Text Box 21"/>
          <p:cNvSpPr txBox="1">
            <a:spLocks noChangeArrowheads="1"/>
          </p:cNvSpPr>
          <p:nvPr/>
        </p:nvSpPr>
        <p:spPr bwMode="auto">
          <a:xfrm>
            <a:off x="114300" y="2853422"/>
            <a:ext cx="10069633" cy="3339376"/>
          </a:xfrm>
          <a:prstGeom prst="rect">
            <a:avLst/>
          </a:prstGeom>
          <a:solidFill>
            <a:schemeClr val="bg1"/>
          </a:solidFill>
          <a:ln w="38100" algn="ctr">
            <a:solidFill>
              <a:srgbClr val="FF0000"/>
            </a:solidFill>
            <a:miter lim="800000"/>
            <a:headEnd/>
            <a:tailEnd/>
          </a:ln>
        </p:spPr>
        <p:txBody>
          <a:bodyPr wrap="square">
            <a:spAutoFit/>
          </a:bodyPr>
          <a:lstStyle/>
          <a:p>
            <a:pPr algn="l">
              <a:spcBef>
                <a:spcPct val="50000"/>
              </a:spcBef>
            </a:pPr>
            <a:r>
              <a:rPr lang="en-US" sz="2400" b="1" u="sng" dirty="0" smtClean="0">
                <a:solidFill>
                  <a:srgbClr val="FF3300"/>
                </a:solidFill>
                <a:latin typeface="+mn-lt"/>
              </a:rPr>
              <a:t>Will occur when</a:t>
            </a:r>
            <a:r>
              <a:rPr lang="en-US" sz="2400" b="1" u="sng" dirty="0" smtClean="0">
                <a:solidFill>
                  <a:srgbClr val="FF3300"/>
                </a:solidFill>
                <a:latin typeface="+mn-lt"/>
              </a:rPr>
              <a:t>:</a:t>
            </a:r>
            <a:endParaRPr lang="en-US" sz="2400" b="1" u="sng" dirty="0" smtClean="0">
              <a:solidFill>
                <a:srgbClr val="FF3300"/>
              </a:solidFill>
              <a:latin typeface="+mn-lt"/>
            </a:endParaRPr>
          </a:p>
          <a:p>
            <a:pPr marL="342900" indent="-342900" algn="l">
              <a:spcBef>
                <a:spcPct val="50000"/>
              </a:spcBef>
              <a:buFont typeface="Arial" panose="020B0604020202020204" pitchFamily="34" charset="0"/>
              <a:buChar char="•"/>
            </a:pPr>
            <a:r>
              <a:rPr lang="en-US" sz="2400" b="1" dirty="0" smtClean="0">
                <a:solidFill>
                  <a:srgbClr val="FF3300"/>
                </a:solidFill>
                <a:latin typeface="+mn-lt"/>
              </a:rPr>
              <a:t>Influence on selection by exposure status; and</a:t>
            </a:r>
          </a:p>
          <a:p>
            <a:pPr marL="342900" indent="-342900" algn="l">
              <a:spcBef>
                <a:spcPct val="50000"/>
              </a:spcBef>
              <a:buFont typeface="Arial" panose="020B0604020202020204" pitchFamily="34" charset="0"/>
              <a:buChar char="•"/>
            </a:pPr>
            <a:r>
              <a:rPr lang="en-US" sz="2400" b="1" dirty="0">
                <a:solidFill>
                  <a:srgbClr val="FF3300"/>
                </a:solidFill>
                <a:latin typeface="+mn-lt"/>
              </a:rPr>
              <a:t>I</a:t>
            </a:r>
            <a:r>
              <a:rPr lang="en-US" sz="2400" b="1" dirty="0" smtClean="0">
                <a:solidFill>
                  <a:srgbClr val="FF3300"/>
                </a:solidFill>
                <a:latin typeface="+mn-lt"/>
              </a:rPr>
              <a:t>nfluence on selection by disease status; and</a:t>
            </a:r>
          </a:p>
          <a:p>
            <a:pPr marL="342900" indent="-342900" algn="l">
              <a:spcBef>
                <a:spcPct val="50000"/>
              </a:spcBef>
              <a:buFont typeface="Arial" panose="020B0604020202020204" pitchFamily="34" charset="0"/>
              <a:buChar char="•"/>
            </a:pPr>
            <a:r>
              <a:rPr lang="en-US" sz="2400" b="1" dirty="0" smtClean="0">
                <a:solidFill>
                  <a:srgbClr val="FF3300"/>
                </a:solidFill>
                <a:latin typeface="+mn-lt"/>
              </a:rPr>
              <a:t>Some special influence on selection conferred by joint exposure &amp; disease status </a:t>
            </a:r>
          </a:p>
          <a:p>
            <a:pPr marL="800100" lvl="1" indent="-342900" algn="l">
              <a:spcBef>
                <a:spcPct val="50000"/>
              </a:spcBef>
              <a:buFont typeface="Arial" panose="020B0604020202020204" pitchFamily="34" charset="0"/>
              <a:buChar char="–"/>
            </a:pPr>
            <a:r>
              <a:rPr lang="en-US" sz="2200" b="1" dirty="0" smtClean="0">
                <a:solidFill>
                  <a:srgbClr val="FF3300"/>
                </a:solidFill>
                <a:latin typeface="+mn-lt"/>
              </a:rPr>
              <a:t>We will later formally define “special influence” as </a:t>
            </a:r>
            <a:r>
              <a:rPr lang="en-US" sz="2200" b="1" u="sng" dirty="0" smtClean="0">
                <a:solidFill>
                  <a:srgbClr val="FF3300"/>
                </a:solidFill>
                <a:latin typeface="+mn-lt"/>
              </a:rPr>
              <a:t>multiplicative interaction</a:t>
            </a:r>
            <a:r>
              <a:rPr lang="en-US" sz="2200" b="1" dirty="0" smtClean="0">
                <a:solidFill>
                  <a:srgbClr val="FF3300"/>
                </a:solidFill>
                <a:latin typeface="+mn-lt"/>
              </a:rPr>
              <a:t> between exposure &amp; disease on occurrence of selection</a:t>
            </a:r>
            <a:endParaRPr lang="en-US" sz="2200" b="1" dirty="0">
              <a:solidFill>
                <a:srgbClr val="FF3300"/>
              </a:solidFill>
              <a:latin typeface="+mn-lt"/>
            </a:endParaRPr>
          </a:p>
        </p:txBody>
      </p:sp>
      <p:sp>
        <p:nvSpPr>
          <p:cNvPr id="76" name="Text Box 21"/>
          <p:cNvSpPr txBox="1">
            <a:spLocks noChangeArrowheads="1"/>
          </p:cNvSpPr>
          <p:nvPr/>
        </p:nvSpPr>
        <p:spPr bwMode="auto">
          <a:xfrm>
            <a:off x="103067" y="1676400"/>
            <a:ext cx="10069633" cy="1107996"/>
          </a:xfrm>
          <a:prstGeom prst="rect">
            <a:avLst/>
          </a:prstGeom>
          <a:solidFill>
            <a:schemeClr val="bg1"/>
          </a:solidFill>
          <a:ln w="34925" algn="ctr">
            <a:solidFill>
              <a:srgbClr val="FF0000"/>
            </a:solidFill>
            <a:miter lim="800000"/>
            <a:headEnd/>
            <a:tailEnd/>
          </a:ln>
        </p:spPr>
        <p:txBody>
          <a:bodyPr wrap="square">
            <a:spAutoFit/>
          </a:bodyPr>
          <a:lstStyle/>
          <a:p>
            <a:pPr>
              <a:spcBef>
                <a:spcPct val="50000"/>
              </a:spcBef>
            </a:pPr>
            <a:r>
              <a:rPr lang="en-US" sz="2200" b="1" dirty="0">
                <a:solidFill>
                  <a:srgbClr val="FF3300"/>
                </a:solidFill>
                <a:latin typeface="+mn-lt"/>
              </a:rPr>
              <a:t>S</a:t>
            </a:r>
            <a:r>
              <a:rPr lang="en-US" sz="2200" b="1" dirty="0" smtClean="0">
                <a:solidFill>
                  <a:srgbClr val="FF3300"/>
                </a:solidFill>
                <a:latin typeface="+mn-lt"/>
              </a:rPr>
              <a:t>election </a:t>
            </a:r>
            <a:r>
              <a:rPr lang="en-US" sz="2200" b="1" dirty="0">
                <a:solidFill>
                  <a:srgbClr val="FF3300"/>
                </a:solidFill>
                <a:latin typeface="+mn-lt"/>
              </a:rPr>
              <a:t>bias </a:t>
            </a:r>
            <a:r>
              <a:rPr lang="en-US" sz="2200" b="1" dirty="0" smtClean="0">
                <a:solidFill>
                  <a:srgbClr val="FF3300"/>
                </a:solidFill>
                <a:latin typeface="+mn-lt"/>
              </a:rPr>
              <a:t>to result in the appearance of association where one truly does not exist (“under the null”), </a:t>
            </a:r>
            <a:r>
              <a:rPr lang="en-US" sz="2200" b="1" dirty="0">
                <a:solidFill>
                  <a:srgbClr val="FF3300"/>
                </a:solidFill>
                <a:latin typeface="+mn-lt"/>
              </a:rPr>
              <a:t>selection probabilities must differ </a:t>
            </a:r>
            <a:r>
              <a:rPr lang="en-US" sz="2200" b="1" dirty="0" smtClean="0">
                <a:solidFill>
                  <a:srgbClr val="FF3300"/>
                </a:solidFill>
                <a:latin typeface="+mn-lt"/>
              </a:rPr>
              <a:t>according/related </a:t>
            </a:r>
            <a:r>
              <a:rPr lang="en-US" sz="2200" b="1" dirty="0">
                <a:solidFill>
                  <a:srgbClr val="FF3300"/>
                </a:solidFill>
                <a:latin typeface="+mn-lt"/>
              </a:rPr>
              <a:t>to both exposure </a:t>
            </a:r>
            <a:r>
              <a:rPr lang="en-US" sz="2200" b="1" i="1" dirty="0">
                <a:solidFill>
                  <a:srgbClr val="FF3300"/>
                </a:solidFill>
                <a:latin typeface="+mn-lt"/>
              </a:rPr>
              <a:t>and</a:t>
            </a:r>
            <a:r>
              <a:rPr lang="en-US" sz="2200" b="1" dirty="0">
                <a:solidFill>
                  <a:srgbClr val="FF3300"/>
                </a:solidFill>
                <a:latin typeface="+mn-lt"/>
              </a:rPr>
              <a:t> </a:t>
            </a:r>
            <a:r>
              <a:rPr lang="en-US" sz="2200" b="1" dirty="0" smtClean="0">
                <a:solidFill>
                  <a:srgbClr val="FF3300"/>
                </a:solidFill>
                <a:latin typeface="+mn-lt"/>
              </a:rPr>
              <a:t>disease selection</a:t>
            </a:r>
            <a:endParaRPr lang="en-US" sz="2200" b="1" dirty="0">
              <a:solidFill>
                <a:srgbClr val="FF3300"/>
              </a:solidFill>
              <a:latin typeface="+mn-lt"/>
            </a:endParaRPr>
          </a:p>
        </p:txBody>
      </p:sp>
    </p:spTree>
    <p:extLst>
      <p:ext uri="{BB962C8B-B14F-4D97-AF65-F5344CB8AC3E}">
        <p14:creationId xmlns:p14="http://schemas.microsoft.com/office/powerpoint/2010/main" val="5299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smtClean="0">
                <a:latin typeface="Arial" charset="0"/>
              </a:rPr>
              <a:t>Typically, in practice, you don’t know </a:t>
            </a:r>
            <a:r>
              <a:rPr lang="en-US" sz="2000" b="1" u="sng" dirty="0" smtClean="0">
                <a:latin typeface="Arial" charset="0"/>
              </a:rPr>
              <a:t>all</a:t>
            </a:r>
            <a:r>
              <a:rPr lang="en-US" sz="2000" b="1" dirty="0" smtClean="0">
                <a:latin typeface="Arial" charset="0"/>
              </a:rPr>
              <a:t> of the selection probabilities</a:t>
            </a:r>
          </a:p>
          <a:p>
            <a:r>
              <a:rPr lang="en-US" sz="2000" b="1" dirty="0">
                <a:latin typeface="Arial" charset="0"/>
              </a:rPr>
              <a:t>Y</a:t>
            </a:r>
            <a:r>
              <a:rPr lang="en-US" sz="2000" b="1" dirty="0" smtClean="0">
                <a:latin typeface="Arial" charset="0"/>
              </a:rPr>
              <a:t>ou usually select study sample without firm enumeration of  source population</a:t>
            </a:r>
            <a:endParaRPr lang="en-US" sz="2000" b="1" dirty="0" smtClean="0">
              <a:latin typeface="Arial Unicode MS" pitchFamily="34" charset="-128"/>
            </a:endParaRPr>
          </a:p>
          <a:p>
            <a:r>
              <a:rPr lang="en-US" sz="2400" b="1" dirty="0">
                <a:solidFill>
                  <a:schemeClr val="tx2"/>
                </a:solidFill>
                <a:latin typeface="Arial" charset="0"/>
              </a:rPr>
              <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Text Box 18"/>
          <p:cNvSpPr txBox="1">
            <a:spLocks noChangeArrowheads="1"/>
          </p:cNvSpPr>
          <p:nvPr/>
        </p:nvSpPr>
        <p:spPr bwMode="auto">
          <a:xfrm>
            <a:off x="5202238" y="1066800"/>
            <a:ext cx="5122862" cy="2677656"/>
          </a:xfrm>
          <a:prstGeom prst="rect">
            <a:avLst/>
          </a:prstGeom>
          <a:noFill/>
          <a:ln w="9525">
            <a:noFill/>
            <a:miter lim="800000"/>
            <a:headEnd/>
            <a:tailEnd/>
          </a:ln>
        </p:spPr>
        <p:txBody>
          <a:bodyPr>
            <a:spAutoFit/>
          </a:bodyPr>
          <a:lstStyle/>
          <a:p>
            <a:r>
              <a:rPr lang="en-US" sz="2800" b="1" dirty="0" smtClean="0">
                <a:latin typeface="Arial" charset="0"/>
              </a:rPr>
              <a:t>Usually, best we can do regarding evaluation of presence of selection bias is make educated guesses based upon context and theory</a:t>
            </a:r>
            <a:endParaRPr lang="en-US" sz="2800" b="1"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0526" y="76200"/>
            <a:ext cx="9324974" cy="533400"/>
          </a:xfrm>
        </p:spPr>
        <p:txBody>
          <a:bodyPr/>
          <a:lstStyle/>
          <a:p>
            <a:r>
              <a:rPr lang="en-US" sz="2200" dirty="0" smtClean="0"/>
              <a:t>Guesses are informed by remembering basic rules for selection bias</a:t>
            </a:r>
          </a:p>
        </p:txBody>
      </p:sp>
      <p:sp>
        <p:nvSpPr>
          <p:cNvPr id="55299" name="Rectangle 3"/>
          <p:cNvSpPr>
            <a:spLocks noGrp="1" noChangeArrowheads="1"/>
          </p:cNvSpPr>
          <p:nvPr>
            <p:ph type="body" idx="1"/>
          </p:nvPr>
        </p:nvSpPr>
        <p:spPr>
          <a:xfrm>
            <a:off x="38100" y="609600"/>
            <a:ext cx="10591800" cy="5181600"/>
          </a:xfrm>
        </p:spPr>
        <p:txBody>
          <a:bodyPr/>
          <a:lstStyle/>
          <a:p>
            <a:pPr marL="236538" indent="-236538"/>
            <a:r>
              <a:rPr lang="en-US" sz="2400" dirty="0" smtClean="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533400"/>
          </a:xfrm>
        </p:spPr>
        <p:txBody>
          <a:bodyPr/>
          <a:lstStyle/>
          <a:p>
            <a:r>
              <a:rPr lang="en-US" sz="2800" dirty="0" smtClean="0"/>
              <a:t>Why does selection that is influenced by</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762000"/>
            <a:ext cx="10287000" cy="5181600"/>
          </a:xfrm>
        </p:spPr>
        <p:txBody>
          <a:bodyPr/>
          <a:lstStyle/>
          <a:p>
            <a:pPr>
              <a:buNone/>
            </a:pPr>
            <a:r>
              <a:rPr lang="en-US" sz="2800" dirty="0" smtClean="0"/>
              <a:t>Example</a:t>
            </a:r>
          </a:p>
          <a:p>
            <a:pPr marL="173038" indent="-173038"/>
            <a:r>
              <a:rPr lang="en-US" sz="2400" dirty="0" smtClean="0"/>
              <a:t>Study: Does family wealth affect academic performance in young adults?</a:t>
            </a:r>
          </a:p>
          <a:p>
            <a:pPr marL="173038" indent="-173038"/>
            <a:r>
              <a:rPr lang="en-US" sz="2400" dirty="0" smtClean="0"/>
              <a:t>Study sample:  Undergraduates at Harvard</a:t>
            </a:r>
          </a:p>
          <a:p>
            <a:pPr marL="173038" indent="-173038"/>
            <a:r>
              <a:rPr lang="en-US" sz="2400" dirty="0" smtClean="0"/>
              <a:t>Widely rumored/appreciated that admission to Harvard is related to:</a:t>
            </a:r>
          </a:p>
          <a:p>
            <a:pPr marL="520700" lvl="1" indent="-284163"/>
            <a:r>
              <a:rPr lang="en-US" sz="2400" dirty="0" smtClean="0"/>
              <a:t>Academic performance</a:t>
            </a:r>
          </a:p>
          <a:p>
            <a:pPr marL="520700" lvl="1" indent="-284163"/>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7333477"/>
              </p:ext>
            </p:extLst>
          </p:nvPr>
        </p:nvGraphicFramePr>
        <p:xfrm>
          <a:off x="4305300" y="2667000"/>
          <a:ext cx="5867400" cy="1584960"/>
        </p:xfrm>
        <a:graphic>
          <a:graphicData uri="http://schemas.openxmlformats.org/drawingml/2006/table">
            <a:tbl>
              <a:tblPr firstRow="1" bandRow="1">
                <a:tableStyleId>{2D5ABB26-0587-4C30-8999-92F81FD0307C}</a:tableStyleId>
              </a:tblPr>
              <a:tblGrid>
                <a:gridCol w="1485418"/>
                <a:gridCol w="1782501"/>
                <a:gridCol w="2599481"/>
              </a:tblGrid>
              <a:tr h="274320">
                <a:tc>
                  <a:txBody>
                    <a:bodyPr/>
                    <a:lstStyle/>
                    <a:p>
                      <a:pPr algn="ctr"/>
                      <a:r>
                        <a:rPr lang="en-US" dirty="0" smtClean="0"/>
                        <a:t>Participant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Academic Performance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Low</a:t>
                      </a:r>
                      <a:endParaRPr lang="en-US" sz="1400" dirty="0"/>
                    </a:p>
                  </a:txBody>
                  <a:tcPr>
                    <a:lnT w="12700" cap="flat" cmpd="sng" algn="ctr">
                      <a:solidFill>
                        <a:schemeClr val="tx1"/>
                      </a:solidFill>
                      <a:prstDash val="solid"/>
                      <a:round/>
                      <a:headEnd type="none" w="med" len="med"/>
                      <a:tailEnd type="none" w="med" len="med"/>
                    </a:lnT>
                  </a:tcPr>
                </a:tc>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143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695700"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participant</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has none of one attribute, he/she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3619500" y="51816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smtClean="0">
                <a:ln>
                  <a:noFill/>
                </a:ln>
                <a:solidFill>
                  <a:srgbClr val="FF0000"/>
                </a:solidFill>
                <a:effectLst/>
                <a:uLnTx/>
                <a:uFillTx/>
                <a:latin typeface="+mn-lt"/>
              </a:rPr>
              <a:t>Data, in aggregate, will show </a:t>
            </a:r>
            <a:r>
              <a:rPr kumimoji="0" lang="en-US" sz="2400" b="0" i="0" u="none" strike="noStrike" kern="0" cap="none" spc="0" normalizeH="0" noProof="0" dirty="0" smtClean="0">
                <a:ln>
                  <a:noFill/>
                </a:ln>
                <a:solidFill>
                  <a:srgbClr val="FF0000"/>
                </a:solidFill>
                <a:effectLst/>
                <a:uLnTx/>
                <a:uFillTx/>
                <a:latin typeface="+mn-lt"/>
              </a:rPr>
              <a:t>family wealth and </a:t>
            </a:r>
            <a:r>
              <a:rPr lang="en-US" sz="2400" kern="0" dirty="0" smtClean="0">
                <a:solidFill>
                  <a:srgbClr val="FF0000"/>
                </a:solidFill>
                <a:latin typeface="+mn-lt"/>
              </a:rPr>
              <a:t>acad. </a:t>
            </a:r>
            <a:r>
              <a:rPr lang="en-US" sz="2400" kern="0" dirty="0">
                <a:solidFill>
                  <a:srgbClr val="FF0000"/>
                </a:solidFill>
                <a:latin typeface="+mn-lt"/>
              </a:rPr>
              <a:t>p</a:t>
            </a:r>
            <a:r>
              <a:rPr lang="en-US" sz="2400" kern="0" dirty="0" smtClean="0">
                <a:solidFill>
                  <a:srgbClr val="FF0000"/>
                </a:solidFill>
                <a:latin typeface="+mn-lt"/>
              </a:rPr>
              <a:t>erformance to </a:t>
            </a:r>
            <a:r>
              <a:rPr kumimoji="0" lang="en-US" sz="2400" b="0" i="0" u="none" strike="noStrike" kern="0" cap="none" spc="0" normalizeH="0" noProof="0" dirty="0" smtClean="0">
                <a:ln>
                  <a:noFill/>
                </a:ln>
                <a:solidFill>
                  <a:srgbClr val="FF0000"/>
                </a:solidFill>
                <a:effectLst/>
                <a:uLnTx/>
                <a:uFillTx/>
                <a:latin typeface="+mn-lt"/>
              </a:rPr>
              <a:t>be </a:t>
            </a:r>
            <a:r>
              <a:rPr kumimoji="0" lang="en-US" sz="2400" b="0" i="0" u="sng" strike="noStrike" kern="0" cap="none" spc="0" normalizeH="0" noProof="0" dirty="0" smtClean="0">
                <a:ln>
                  <a:noFill/>
                </a:ln>
                <a:solidFill>
                  <a:srgbClr val="FF0000"/>
                </a:solidFill>
                <a:effectLst/>
                <a:uLnTx/>
                <a:uFillTx/>
                <a:latin typeface="+mn-lt"/>
              </a:rPr>
              <a:t>inversely related.</a:t>
            </a:r>
          </a:p>
          <a:p>
            <a:pPr marL="285750" indent="-285750" algn="l">
              <a:spcBef>
                <a:spcPts val="0"/>
              </a:spcBef>
            </a:pPr>
            <a:r>
              <a:rPr lang="en-US" sz="2400" kern="0" noProof="0" dirty="0" smtClean="0">
                <a:solidFill>
                  <a:srgbClr val="FF0000"/>
                </a:solidFill>
                <a:latin typeface="+mn-lt"/>
              </a:rPr>
              <a:t>This is not the case in target population </a:t>
            </a:r>
            <a:r>
              <a:rPr lang="en-US" sz="2400" kern="0" dirty="0">
                <a:solidFill>
                  <a:srgbClr val="FF0000"/>
                </a:solidFill>
                <a:latin typeface="+mn-lt"/>
              </a:rPr>
              <a:t>(</a:t>
            </a:r>
            <a:r>
              <a:rPr lang="en-US" sz="2400" kern="0" noProof="0" dirty="0" smtClean="0">
                <a:solidFill>
                  <a:srgbClr val="FF0000"/>
                </a:solidFill>
                <a:latin typeface="+mn-lt"/>
              </a:rPr>
              <a:t>all young adults); the </a:t>
            </a:r>
            <a:r>
              <a:rPr lang="en-US" sz="2400" kern="0" dirty="0" smtClean="0">
                <a:solidFill>
                  <a:srgbClr val="FF0000"/>
                </a:solidFill>
                <a:latin typeface="+mn-lt"/>
              </a:rPr>
              <a:t>problem </a:t>
            </a:r>
            <a:r>
              <a:rPr lang="en-US" sz="2400" kern="0" noProof="0" dirty="0" smtClean="0">
                <a:solidFill>
                  <a:srgbClr val="FF0000"/>
                </a:solidFill>
                <a:latin typeface="+mn-lt"/>
              </a:rPr>
              <a:t>is selection 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smtClean="0">
                <a:solidFill>
                  <a:schemeClr val="tx1"/>
                </a:solidFill>
                <a:cs typeface="Times New Roman" pitchFamily="18" charset="0"/>
              </a:rPr>
              <a:t>Error in Clinical and 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400" dirty="0" smtClean="0"/>
          </a:p>
          <a:p>
            <a:pPr>
              <a:lnSpc>
                <a:spcPct val="150000"/>
              </a:lnSpc>
            </a:pPr>
            <a:r>
              <a:rPr lang="en-US" sz="2400" dirty="0"/>
              <a:t>Types of bias: Selection bias, Measurement bias, and Confounding</a:t>
            </a:r>
          </a:p>
          <a:p>
            <a:pPr>
              <a:lnSpc>
                <a:spcPct val="150000"/>
              </a:lnSpc>
            </a:pPr>
            <a:r>
              <a:rPr lang="en-US" sz="2400" dirty="0" smtClean="0"/>
              <a:t>Selection bias </a:t>
            </a:r>
          </a:p>
          <a:p>
            <a:pPr lvl="1">
              <a:lnSpc>
                <a:spcPct val="130000"/>
              </a:lnSpc>
              <a:spcBef>
                <a:spcPts val="300"/>
              </a:spcBef>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5" name="Straight Arrow Connector 4"/>
          <p:cNvCxnSpPr/>
          <p:nvPr/>
        </p:nvCxnSpPr>
        <p:spPr bwMode="auto">
          <a:xfrm>
            <a:off x="0" y="51054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6" name="Rectangle 3"/>
          <p:cNvSpPr txBox="1">
            <a:spLocks noChangeArrowheads="1"/>
          </p:cNvSpPr>
          <p:nvPr/>
        </p:nvSpPr>
        <p:spPr bwMode="auto">
          <a:xfrm>
            <a:off x="5295900" y="4724400"/>
            <a:ext cx="5143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smtClean="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36156516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384995"/>
          </a:xfrm>
          <a:prstGeom prst="rect">
            <a:avLst/>
          </a:prstGeom>
          <a:noFill/>
          <a:ln w="9525">
            <a:noFill/>
            <a:miter lim="800000"/>
            <a:headEnd/>
            <a:tailEnd/>
          </a:ln>
        </p:spPr>
        <p:txBody>
          <a:bodyPr wrap="square">
            <a:spAutoFit/>
          </a:bodyPr>
          <a:lstStyle/>
          <a:p>
            <a:r>
              <a:rPr lang="en-US" sz="2800" b="1" dirty="0" smtClean="0">
                <a:solidFill>
                  <a:schemeClr val="tx2"/>
                </a:solidFill>
                <a:latin typeface="Arial" charset="0"/>
              </a:rPr>
              <a:t>Presence of exposure and disease at study outset raises potential for selection bias</a:t>
            </a:r>
            <a:endParaRPr lang="en-US" sz="2800" b="1" dirty="0">
              <a:latin typeface="Arial Unicode MS" pitchFamily="34" charset="-128"/>
            </a:endParaRPr>
          </a:p>
        </p:txBody>
      </p:sp>
      <p:grpSp>
        <p:nvGrpSpPr>
          <p:cNvPr id="27" name="Group 9"/>
          <p:cNvGrpSpPr>
            <a:grpSpLocks/>
          </p:cNvGrpSpPr>
          <p:nvPr/>
        </p:nvGrpSpPr>
        <p:grpSpPr bwMode="auto">
          <a:xfrm>
            <a:off x="-666750" y="5332631"/>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a:t>
              </a:r>
              <a:endParaRPr lang="en-US" sz="2400" dirty="0">
                <a:latin typeface="Arial" charset="0"/>
              </a:endParaRP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
        <p:nvSpPr>
          <p:cNvPr id="33" name="Text Box 25"/>
          <p:cNvSpPr txBox="1">
            <a:spLocks noChangeArrowheads="1"/>
          </p:cNvSpPr>
          <p:nvPr/>
        </p:nvSpPr>
        <p:spPr bwMode="auto">
          <a:xfrm>
            <a:off x="1143000" y="5499538"/>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34" name="Text Box 25"/>
          <p:cNvSpPr txBox="1">
            <a:spLocks noChangeArrowheads="1"/>
          </p:cNvSpPr>
          <p:nvPr/>
        </p:nvSpPr>
        <p:spPr bwMode="auto">
          <a:xfrm>
            <a:off x="3111583" y="5486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eligibles whom you have approached</a:t>
            </a:r>
          </a:p>
          <a:p>
            <a:pPr marL="682625" lvl="1" indent="-225425">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whom you would like to sample never become available to ask</a:t>
            </a:r>
          </a:p>
          <a:p>
            <a:pPr marL="682625" lvl="1" indent="-225425">
              <a:lnSpc>
                <a:spcPct val="80000"/>
              </a:lnSpc>
              <a:buFontTx/>
              <a:buChar char="•"/>
            </a:pPr>
            <a:r>
              <a:rPr lang="en-US" sz="1800" dirty="0" smtClean="0"/>
              <a:t>Drop out, competing events, and/or death from disease influenced by/associated with both exposure &amp; outcome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(causal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Unwise choice</a:t>
            </a:r>
            <a:r>
              <a:rPr kumimoji="0" lang="en-US" sz="2000" b="0" i="0" u="none" strike="noStrike" kern="0" cap="none" spc="0" normalizeH="0" noProof="0" dirty="0" smtClean="0">
                <a:ln>
                  <a:noFill/>
                </a:ln>
                <a:solidFill>
                  <a:schemeClr val="tx1"/>
                </a:solidFill>
                <a:effectLst/>
                <a:uLnTx/>
                <a:uFillTx/>
                <a:latin typeface="+mn-lt"/>
                <a:ea typeface="+mn-ea"/>
                <a:cs typeface="+mn-cs"/>
              </a:rPr>
              <a:t> of a study </a:t>
            </a:r>
            <a:r>
              <a:rPr lang="en-US" sz="2000" kern="0" dirty="0" smtClean="0">
                <a:latin typeface="+mn-lt"/>
              </a:rPr>
              <a:t>sample as representative of target population. </a:t>
            </a:r>
          </a:p>
          <a:p>
            <a:pPr marL="747713" lvl="1" indent="-290513" algn="l">
              <a:lnSpc>
                <a:spcPct val="80000"/>
              </a:lnSpc>
              <a:spcBef>
                <a:spcPct val="20000"/>
              </a:spcBef>
              <a:buFont typeface="Arial" panose="020B0604020202020204" pitchFamily="34" charset="0"/>
              <a:buChar char="•"/>
              <a:defRPr/>
            </a:pPr>
            <a:r>
              <a:rPr lang="en-US" sz="2000" kern="0" dirty="0" smtClean="0">
                <a:latin typeface="+mn-lt"/>
              </a:rPr>
              <a:t>Study sample influenced by both exposure and outcome  (e.g., Harvard study) </a:t>
            </a: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59402"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0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940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59409" name="Text Box 25"/>
          <p:cNvSpPr txBox="1">
            <a:spLocks noChangeArrowheads="1"/>
          </p:cNvSpPr>
          <p:nvPr/>
        </p:nvSpPr>
        <p:spPr bwMode="auto">
          <a:xfrm>
            <a:off x="39687"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dirty="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59415" name="Text Box 48"/>
          <p:cNvSpPr txBox="1">
            <a:spLocks noChangeArrowheads="1"/>
          </p:cNvSpPr>
          <p:nvPr/>
        </p:nvSpPr>
        <p:spPr bwMode="auto">
          <a:xfrm>
            <a:off x="6972300" y="4495800"/>
            <a:ext cx="3200400" cy="830997"/>
          </a:xfrm>
          <a:prstGeom prst="rect">
            <a:avLst/>
          </a:prstGeom>
          <a:noFill/>
          <a:ln w="9525" algn="ctr">
            <a:noFill/>
            <a:miter lim="800000"/>
            <a:headEnd/>
            <a:tailEnd/>
          </a:ln>
        </p:spPr>
        <p:txBody>
          <a:bodyPr>
            <a:spAutoFit/>
          </a:bodyPr>
          <a:lstStyle/>
          <a:p>
            <a:pPr algn="l">
              <a:spcBef>
                <a:spcPct val="50000"/>
              </a:spcBef>
            </a:pPr>
            <a:r>
              <a:rPr lang="en-US" sz="2400" dirty="0" smtClean="0"/>
              <a:t>A seemingly good overall </a:t>
            </a:r>
            <a:r>
              <a:rPr lang="en-US" sz="2400" dirty="0"/>
              <a:t>83% </a:t>
            </a:r>
            <a:r>
              <a:rPr lang="en-US" sz="2400" dirty="0" smtClean="0"/>
              <a:t>response</a:t>
            </a:r>
            <a:endParaRPr lang="en-US" sz="2400" dirty="0"/>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0423"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042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60427" name="Text Box 18"/>
          <p:cNvSpPr txBox="1">
            <a:spLocks noChangeArrowheads="1"/>
          </p:cNvSpPr>
          <p:nvPr/>
        </p:nvSpPr>
        <p:spPr bwMode="auto">
          <a:xfrm>
            <a:off x="5372100" y="1143000"/>
            <a:ext cx="4741863" cy="1006475"/>
          </a:xfrm>
          <a:prstGeom prst="rect">
            <a:avLst/>
          </a:prstGeom>
          <a:noFill/>
          <a:ln w="9525">
            <a:noFill/>
            <a:miter lim="800000"/>
            <a:headEnd/>
            <a:tailEnd/>
          </a:ln>
        </p:spPr>
        <p:txBody>
          <a:bodyPr wrap="square">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042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7" name="Text Box 56"/>
          <p:cNvSpPr txBox="1">
            <a:spLocks noChangeArrowheads="1"/>
          </p:cNvSpPr>
          <p:nvPr/>
        </p:nvSpPr>
        <p:spPr bwMode="auto">
          <a:xfrm>
            <a:off x="2999581" y="4114800"/>
            <a:ext cx="4277519" cy="1200329"/>
          </a:xfrm>
          <a:prstGeom prst="rect">
            <a:avLst/>
          </a:prstGeom>
          <a:noFill/>
          <a:ln w="9525" algn="ctr">
            <a:noFill/>
            <a:miter lim="800000"/>
            <a:headEnd/>
            <a:tailEnd/>
          </a:ln>
        </p:spPr>
        <p:txBody>
          <a:bodyPr wrap="square">
            <a:spAutoFit/>
          </a:bodyPr>
          <a:lstStyle/>
          <a:p>
            <a:pPr>
              <a:spcBef>
                <a:spcPct val="50000"/>
              </a:spcBef>
            </a:pPr>
            <a:r>
              <a:rPr lang="en-US" sz="2400" dirty="0" smtClean="0"/>
              <a:t>Response now nearly complete; selection probabilities now believed to be equal</a:t>
            </a:r>
            <a:endParaRPr lang="en-US" sz="2400" dirty="0"/>
          </a:p>
        </p:txBody>
      </p:sp>
      <p:sp>
        <p:nvSpPr>
          <p:cNvPr id="60448" name="Line 57"/>
          <p:cNvSpPr>
            <a:spLocks noChangeShapeType="1"/>
          </p:cNvSpPr>
          <p:nvPr/>
        </p:nvSpPr>
        <p:spPr bwMode="auto">
          <a:xfrm flipH="1" flipV="1">
            <a:off x="6210299" y="3733798"/>
            <a:ext cx="533399" cy="434975"/>
          </a:xfrm>
          <a:prstGeom prst="line">
            <a:avLst/>
          </a:prstGeom>
          <a:noFill/>
          <a:ln w="9525">
            <a:solidFill>
              <a:schemeClr val="tx1"/>
            </a:solidFill>
            <a:round/>
            <a:headEnd/>
            <a:tailEnd type="triangle" w="med" len="med"/>
          </a:ln>
        </p:spPr>
        <p:txBody>
          <a:bodyPr wrap="none" anchor="ctr"/>
          <a:lstStyle/>
          <a:p>
            <a:endParaRPr lang="en-US" dirty="0"/>
          </a:p>
        </p:txBody>
      </p:sp>
      <p:sp>
        <p:nvSpPr>
          <p:cNvPr id="3" name="Oval 2"/>
          <p:cNvSpPr/>
          <p:nvPr/>
        </p:nvSpPr>
        <p:spPr bwMode="auto">
          <a:xfrm>
            <a:off x="5448300" y="1981200"/>
            <a:ext cx="762000" cy="1981200"/>
          </a:xfrm>
          <a:prstGeom prst="ellipse">
            <a:avLst/>
          </a:prstGeom>
          <a:noFill/>
          <a:ln w="254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0"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1450"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1453" name="Line 13"/>
          <p:cNvSpPr>
            <a:spLocks noChangeShapeType="1"/>
          </p:cNvSpPr>
          <p:nvPr/>
        </p:nvSpPr>
        <p:spPr bwMode="auto">
          <a:xfrm>
            <a:off x="4000500" y="2362200"/>
            <a:ext cx="2514600" cy="2514600"/>
          </a:xfrm>
          <a:prstGeom prst="line">
            <a:avLst/>
          </a:prstGeom>
          <a:noFill/>
          <a:ln w="63500">
            <a:solidFill>
              <a:schemeClr val="tx1"/>
            </a:solidFill>
            <a:round/>
            <a:headEnd/>
            <a:tailEnd type="triangle" w="med" len="med"/>
          </a:ln>
        </p:spPr>
        <p:txBody>
          <a:bodyPr wrap="none" anchor="ctr"/>
          <a:lstStyle/>
          <a:p>
            <a:endParaRPr lang="en-US" dirty="0"/>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dirty="0"/>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dirty="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dirty="0"/>
              <a:t>72%</a:t>
            </a: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dirty="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8" name="Text Box 48"/>
          <p:cNvSpPr txBox="1">
            <a:spLocks noChangeArrowheads="1"/>
          </p:cNvSpPr>
          <p:nvPr/>
        </p:nvSpPr>
        <p:spPr bwMode="auto">
          <a:xfrm>
            <a:off x="6896100" y="5105400"/>
            <a:ext cx="3200400" cy="457200"/>
          </a:xfrm>
          <a:prstGeom prst="rect">
            <a:avLst/>
          </a:prstGeom>
          <a:noFill/>
          <a:ln w="9525" algn="ctr">
            <a:noFill/>
            <a:miter lim="800000"/>
            <a:headEnd/>
            <a:tailEnd/>
          </a:ln>
        </p:spPr>
        <p:txBody>
          <a:bodyPr>
            <a:spAutoFit/>
          </a:bodyPr>
          <a:lstStyle/>
          <a:p>
            <a:pPr algn="l">
              <a:spcBef>
                <a:spcPct val="50000"/>
              </a:spcBef>
            </a:pPr>
            <a:r>
              <a:rPr lang="en-US" sz="2400" dirty="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61490" name="AutoShape 50"/>
          <p:cNvSpPr>
            <a:spLocks/>
          </p:cNvSpPr>
          <p:nvPr/>
        </p:nvSpPr>
        <p:spPr bwMode="auto">
          <a:xfrm rot="1738060">
            <a:off x="8343900" y="5029200"/>
            <a:ext cx="685800" cy="990600"/>
          </a:xfrm>
          <a:prstGeom prst="rightBrace">
            <a:avLst>
              <a:gd name="adj1" fmla="val 12037"/>
              <a:gd name="adj2" fmla="val 44792"/>
            </a:avLst>
          </a:prstGeom>
          <a:noFill/>
          <a:ln w="9525">
            <a:solidFill>
              <a:schemeClr val="tx1"/>
            </a:solidFill>
            <a:round/>
            <a:headEnd/>
            <a:tailEnd/>
          </a:ln>
        </p:spPr>
        <p:txBody>
          <a:bodyPr wrap="none" anchor="ctr"/>
          <a:lstStyle/>
          <a:p>
            <a:endParaRPr lang="en-US" dirty="0"/>
          </a:p>
        </p:txBody>
      </p:sp>
      <p:sp>
        <p:nvSpPr>
          <p:cNvPr id="61491" name="Text Box 51"/>
          <p:cNvSpPr txBox="1">
            <a:spLocks noChangeArrowheads="1"/>
          </p:cNvSpPr>
          <p:nvPr/>
        </p:nvSpPr>
        <p:spPr bwMode="auto">
          <a:xfrm>
            <a:off x="8572500" y="5105400"/>
            <a:ext cx="1714500" cy="822325"/>
          </a:xfrm>
          <a:prstGeom prst="rect">
            <a:avLst/>
          </a:prstGeom>
          <a:noFill/>
          <a:ln w="9525" algn="ctr">
            <a:noFill/>
            <a:miter lim="800000"/>
            <a:headEnd/>
            <a:tailEnd/>
          </a:ln>
        </p:spPr>
        <p:txBody>
          <a:bodyPr>
            <a:spAutoFit/>
          </a:bodyPr>
          <a:lstStyle/>
          <a:p>
            <a:pPr>
              <a:spcBef>
                <a:spcPct val="50000"/>
              </a:spcBef>
            </a:pPr>
            <a:r>
              <a:rPr lang="en-US" sz="2400" dirty="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smtClean="0"/>
              <a:t>Hyper-lipidemia</a:t>
            </a:r>
            <a:endParaRPr lang="en-US" sz="1200" dirty="0"/>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smtClean="0"/>
              <a:t>Hx of MI</a:t>
            </a:r>
            <a:endParaRPr lang="en-US" sz="1200" dirty="0"/>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smtClean="0"/>
              <a:t>Agreement to participate</a:t>
            </a:r>
            <a:endParaRPr lang="en-US" sz="1200" dirty="0"/>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6"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609600"/>
            <a:ext cx="8743950" cy="533400"/>
          </a:xfrm>
        </p:spPr>
        <p:txBody>
          <a:bodyPr/>
          <a:lstStyle/>
          <a:p>
            <a:r>
              <a:rPr lang="en-US" dirty="0" smtClean="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771525" y="381000"/>
            <a:ext cx="8743950" cy="533400"/>
          </a:xfrm>
        </p:spPr>
        <p:txBody>
          <a:bodyPr/>
          <a:lstStyle/>
          <a:p>
            <a:r>
              <a:rPr lang="en-US" sz="2800" dirty="0" smtClean="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gridCol w="3276600"/>
                <a:gridCol w="2133600"/>
                <a:gridCol w="1704975"/>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2" name="Text Box 121"/>
          <p:cNvSpPr txBox="1">
            <a:spLocks noChangeArrowheads="1"/>
          </p:cNvSpPr>
          <p:nvPr/>
        </p:nvSpPr>
        <p:spPr bwMode="auto">
          <a:xfrm>
            <a:off x="4229100" y="5486400"/>
            <a:ext cx="6057900" cy="1096963"/>
          </a:xfrm>
          <a:prstGeom prst="rect">
            <a:avLst/>
          </a:prstGeom>
          <a:noFill/>
          <a:ln w="9525">
            <a:noFill/>
            <a:miter lim="800000"/>
            <a:headEnd/>
            <a:tailEnd/>
          </a:ln>
        </p:spPr>
        <p:txBody>
          <a:bodyPr>
            <a:spAutoFit/>
          </a:bodyPr>
          <a:lstStyle/>
          <a:p>
            <a:r>
              <a:rPr lang="en-US" sz="2200" dirty="0">
                <a:latin typeface="Arial" charset="0"/>
              </a:rPr>
              <a:t>Mechanism:  Non-participation among some eligible and accessible subjects</a:t>
            </a:r>
          </a:p>
          <a:p>
            <a:r>
              <a:rPr lang="en-US" sz="2200" dirty="0">
                <a:latin typeface="Arial" charset="0"/>
              </a:rPr>
              <a:t>(“Non-response bias”; Study design is fine)</a:t>
            </a:r>
            <a:endParaRPr lang="en-US" sz="2200" dirty="0">
              <a:latin typeface="Arial Unicode MS" pitchFamily="34" charset="-128"/>
            </a:endParaRPr>
          </a:p>
        </p:txBody>
      </p:sp>
      <p:sp>
        <p:nvSpPr>
          <p:cNvPr id="6" name="Text Box 25"/>
          <p:cNvSpPr txBox="1">
            <a:spLocks noChangeArrowheads="1"/>
          </p:cNvSpPr>
          <p:nvPr/>
        </p:nvSpPr>
        <p:spPr bwMode="auto">
          <a:xfrm>
            <a:off x="114300" y="57500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smtClean="0">
                <a:latin typeface="Arial" charset="0"/>
              </a:rPr>
              <a:t>Population-based survey </a:t>
            </a:r>
            <a:r>
              <a:rPr lang="en-US" sz="2200" dirty="0">
                <a:latin typeface="Arial" charset="0"/>
              </a:rPr>
              <a:t>of </a:t>
            </a:r>
            <a:r>
              <a:rPr lang="en-US" sz="2200" dirty="0" smtClean="0">
                <a:latin typeface="Arial" charset="0"/>
              </a:rPr>
              <a:t>Southern California </a:t>
            </a:r>
            <a:r>
              <a:rPr lang="en-US" sz="2200" dirty="0">
                <a:latin typeface="Arial" charset="0"/>
              </a:rPr>
              <a:t>adults</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FF0000"/>
                </a:solidFill>
              </a:rPr>
              <a:t>Non-participation amongst eligibles whom you have approached</a:t>
            </a:r>
          </a:p>
          <a:p>
            <a:pPr marL="838200" lvl="1" indent="-381000">
              <a:lnSpc>
                <a:spcPct val="80000"/>
              </a:lnSpc>
              <a:buFontTx/>
              <a:buChar char="•"/>
            </a:pPr>
            <a:r>
              <a:rPr lang="en-US" sz="1800" dirty="0" smtClean="0">
                <a:solidFill>
                  <a:srgbClr val="FF0000"/>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chemeClr val="bg1">
                    <a:lumMod val="75000"/>
                  </a:schemeClr>
                </a:solidFill>
              </a:rPr>
              <a:t>Some people whom you would like to sample never become available to ask</a:t>
            </a:r>
          </a:p>
          <a:p>
            <a:pPr marL="838200" lvl="1" indent="-381000">
              <a:lnSpc>
                <a:spcPct val="80000"/>
              </a:lnSpc>
              <a:buFontTx/>
              <a:buChar char="•"/>
            </a:pPr>
            <a:r>
              <a:rPr lang="en-US" sz="1800" dirty="0" smtClean="0">
                <a:solidFill>
                  <a:schemeClr val="bg1">
                    <a:lumMod val="75000"/>
                  </a:schemeClr>
                </a:solidFill>
              </a:rPr>
              <a:t>Drop </a:t>
            </a:r>
            <a:r>
              <a:rPr lang="en-US" sz="1800" dirty="0">
                <a:solidFill>
                  <a:schemeClr val="bg1">
                    <a:lumMod val="75000"/>
                  </a:schemeClr>
                </a:solidFill>
              </a:rPr>
              <a:t>out, competing events, and/or death from disease influenced by/associated with both exposure and disease</a:t>
            </a:r>
          </a:p>
          <a:p>
            <a:pPr marL="838200" lvl="1" indent="-381000">
              <a:lnSpc>
                <a:spcPct val="80000"/>
              </a:lnSpc>
              <a:buFontTx/>
              <a:buChar char="•"/>
            </a:pPr>
            <a:endParaRPr lang="en-US" sz="1800" dirty="0" smtClean="0">
              <a:solidFill>
                <a:schemeClr val="bg1">
                  <a:lumMod val="75000"/>
                </a:schemeClr>
              </a:solidFill>
            </a:endParaRP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75000"/>
                  </a:schemeClr>
                </a:solidFill>
                <a:latin typeface="+mn-lt"/>
              </a:rPr>
              <a:t>Study sample influenced by both exposure and outcome  (e.g.,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85736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eligibles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1695450" lvl="3" indent="-381000">
              <a:lnSpc>
                <a:spcPct val="80000"/>
              </a:lnSpc>
            </a:pPr>
            <a:r>
              <a:rPr lang="en-US" sz="2400" b="1" dirty="0" smtClean="0">
                <a:solidFill>
                  <a:srgbClr val="FF0000"/>
                </a:solidFill>
              </a:rPr>
              <a:t>See Additional Material Slides</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87786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4039792"/>
            <a:ext cx="1168400" cy="227408"/>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905500" y="1600200"/>
            <a:ext cx="762000" cy="1889125"/>
          </a:xfrm>
          <a:prstGeom prst="line">
            <a:avLst/>
          </a:prstGeom>
          <a:noFill/>
          <a:ln w="9525">
            <a:solidFill>
              <a:schemeClr val="tx1"/>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a:t>
            </a:r>
            <a:r>
              <a:rPr lang="en-US" sz="2000" dirty="0" smtClean="0">
                <a:latin typeface="Arial" charset="0"/>
              </a:rPr>
              <a:t>whom you have approached</a:t>
            </a:r>
            <a:endParaRPr lang="en-US" sz="2000" dirty="0">
              <a:latin typeface="Arial" charset="0"/>
            </a:endParaRPr>
          </a:p>
          <a:p>
            <a:pPr marL="860425" lvl="1" indent="-233363"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can be among cases and/or controls.</a:t>
            </a:r>
            <a:endParaRPr lang="en-US" sz="1800" dirty="0">
              <a:latin typeface="Arial" charset="0"/>
            </a:endParaRP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860425" lvl="1" indent="-233363" algn="l">
              <a:lnSpc>
                <a:spcPct val="80000"/>
              </a:lnSpc>
              <a:spcBef>
                <a:spcPct val="20000"/>
              </a:spcBef>
              <a:buFontTx/>
              <a:buChar char="•"/>
            </a:pPr>
            <a:r>
              <a:rPr lang="en-US" sz="1800" dirty="0">
                <a:latin typeface="+mn-lt"/>
              </a:rPr>
              <a:t>Drop </a:t>
            </a:r>
            <a:r>
              <a:rPr lang="en-US" sz="1800" dirty="0" smtClean="0">
                <a:latin typeface="+mn-lt"/>
              </a:rPr>
              <a:t>out and/or </a:t>
            </a:r>
            <a:r>
              <a:rPr lang="en-US" sz="1800" dirty="0">
                <a:latin typeface="+mn-lt"/>
              </a:rPr>
              <a:t>competing </a:t>
            </a:r>
            <a:r>
              <a:rPr lang="en-US" sz="1800" dirty="0" smtClean="0">
                <a:latin typeface="+mn-lt"/>
              </a:rPr>
              <a:t>events </a:t>
            </a:r>
            <a:r>
              <a:rPr lang="en-US" sz="1800" dirty="0">
                <a:latin typeface="+mn-lt"/>
              </a:rPr>
              <a:t>influenced by/associated with both exposure and </a:t>
            </a:r>
            <a:r>
              <a:rPr lang="en-US" sz="1800" dirty="0" smtClean="0">
                <a:latin typeface="+mn-lt"/>
              </a:rPr>
              <a:t>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
        <p:nvSpPr>
          <p:cNvPr id="30" name="Rectangle 29"/>
          <p:cNvSpPr/>
          <p:nvPr/>
        </p:nvSpPr>
        <p:spPr>
          <a:xfrm rot="5400000">
            <a:off x="5359400" y="3239692"/>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1" name="Rectangle 30"/>
          <p:cNvSpPr/>
          <p:nvPr/>
        </p:nvSpPr>
        <p:spPr>
          <a:xfrm rot="5400000">
            <a:off x="963612" y="3414713"/>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2" name="Rectangle 31"/>
          <p:cNvSpPr/>
          <p:nvPr/>
        </p:nvSpPr>
        <p:spPr>
          <a:xfrm rot="5400000">
            <a:off x="533400" y="800100"/>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3" name="Rectangle 32"/>
          <p:cNvSpPr/>
          <p:nvPr/>
        </p:nvSpPr>
        <p:spPr>
          <a:xfrm rot="5400000">
            <a:off x="-482133" y="2291029"/>
            <a:ext cx="1744461" cy="66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7587" name="Text Box 3"/>
          <p:cNvSpPr txBox="1">
            <a:spLocks noChangeArrowheads="1"/>
          </p:cNvSpPr>
          <p:nvPr/>
        </p:nvSpPr>
        <p:spPr bwMode="auto">
          <a:xfrm>
            <a:off x="266700" y="1835150"/>
            <a:ext cx="4533900" cy="5262979"/>
          </a:xfrm>
          <a:prstGeom prst="rect">
            <a:avLst/>
          </a:prstGeom>
          <a:noFill/>
          <a:ln w="9525">
            <a:noFill/>
            <a:prstDash val="sysDot"/>
            <a:miter lim="800000"/>
            <a:headEnd/>
            <a:tailEnd/>
          </a:ln>
        </p:spPr>
        <p:txBody>
          <a:bodyPr>
            <a:spAutoFit/>
          </a:bodyPr>
          <a:lstStyle/>
          <a:p>
            <a:pPr algn="l"/>
            <a:endParaRPr lang="en-US" sz="2400" u="sng" dirty="0"/>
          </a:p>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a:t>
            </a:r>
            <a:r>
              <a:rPr lang="en-US" sz="2400" dirty="0" smtClean="0">
                <a:latin typeface="Arial" charset="0"/>
              </a:rPr>
              <a:t>1979</a:t>
            </a:r>
          </a:p>
          <a:p>
            <a:pPr algn="l"/>
            <a:endParaRPr lang="en-US" sz="2400" dirty="0">
              <a:latin typeface="Arial" charset="0"/>
            </a:endParaRPr>
          </a:p>
          <a:p>
            <a:pPr algn="l"/>
            <a:r>
              <a:rPr lang="en-US" sz="2400" u="sng" dirty="0" smtClean="0">
                <a:latin typeface="Arial" charset="0"/>
              </a:rPr>
              <a:t>Exposure under study</a:t>
            </a:r>
            <a:r>
              <a:rPr lang="en-US" sz="2400" dirty="0" smtClean="0">
                <a:latin typeface="Arial" charset="0"/>
              </a:rPr>
              <a:t>: coffee consumption</a:t>
            </a:r>
            <a:endParaRPr lang="en-US" sz="2400" dirty="0">
              <a:latin typeface="Arial" charset="0"/>
            </a:endParaRPr>
          </a:p>
          <a:p>
            <a:pPr algn="l"/>
            <a:endParaRPr lang="en-US" sz="2400" dirty="0">
              <a:latin typeface="Arial" charset="0"/>
            </a:endParaRPr>
          </a:p>
          <a:p>
            <a:pPr algn="l"/>
            <a:r>
              <a:rPr lang="en-US" sz="2400" dirty="0">
                <a:latin typeface="Arial" charset="0"/>
              </a:rPr>
              <a:t>What type of study base is this? </a:t>
            </a:r>
          </a:p>
          <a:p>
            <a:pPr algn="l"/>
            <a:endParaRPr lang="en-US" sz="2400" dirty="0">
              <a:latin typeface="Arial" charset="0"/>
            </a:endParaRPr>
          </a:p>
          <a:p>
            <a:pPr algn="l"/>
            <a:endParaRPr lang="en-US" sz="2400" dirty="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7591" name="Text Box 3"/>
          <p:cNvSpPr txBox="1">
            <a:spLocks noChangeArrowheads="1"/>
          </p:cNvSpPr>
          <p:nvPr/>
        </p:nvSpPr>
        <p:spPr bwMode="auto">
          <a:xfrm>
            <a:off x="266700" y="1403350"/>
            <a:ext cx="10820400" cy="1200329"/>
          </a:xfrm>
          <a:prstGeom prst="rect">
            <a:avLst/>
          </a:prstGeom>
          <a:noFill/>
          <a:ln w="9525">
            <a:noFill/>
            <a:prstDash val="sysDot"/>
            <a:miter lim="800000"/>
            <a:headEnd/>
            <a:tailEnd/>
          </a:ln>
        </p:spPr>
        <p:txBody>
          <a:bodyPr>
            <a:spAutoFit/>
          </a:bodyPr>
          <a:lstStyle/>
          <a:p>
            <a:pPr algn="l"/>
            <a:r>
              <a:rPr lang="en-US" sz="2400" b="1" dirty="0">
                <a:solidFill>
                  <a:schemeClr val="tx2"/>
                </a:solidFill>
                <a:latin typeface="Arial" charset="0"/>
              </a:rPr>
              <a:t>Coffee and cancer of the pancreas.    MacMahon et al. </a:t>
            </a:r>
            <a:r>
              <a:rPr lang="en-US" sz="2400" b="1" i="1" dirty="0">
                <a:latin typeface="Arial" charset="0"/>
              </a:rPr>
              <a:t>NEJM</a:t>
            </a:r>
            <a:r>
              <a:rPr lang="en-US" sz="2400" b="1" dirty="0">
                <a:latin typeface="Arial" charset="0"/>
              </a:rPr>
              <a:t> </a:t>
            </a:r>
            <a:r>
              <a:rPr lang="en-US" sz="2400" b="1" dirty="0" smtClean="0">
                <a:latin typeface="Arial" charset="0"/>
              </a:rPr>
              <a:t> 1981</a:t>
            </a:r>
            <a:endParaRPr lang="en-US" sz="2400" u="sng" dirty="0"/>
          </a:p>
          <a:p>
            <a:pPr algn="l"/>
            <a:endParaRPr lang="en-US" sz="2400" u="sng" dirty="0"/>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9635" name="Text Box 3"/>
          <p:cNvSpPr txBox="1">
            <a:spLocks noChangeArrowheads="1"/>
          </p:cNvSpPr>
          <p:nvPr/>
        </p:nvSpPr>
        <p:spPr bwMode="auto">
          <a:xfrm>
            <a:off x="190500" y="1590675"/>
            <a:ext cx="4686300" cy="4154984"/>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smtClean="0">
                <a:latin typeface="Arial" charset="0"/>
              </a:rPr>
              <a:t>Given these cases, how </a:t>
            </a:r>
            <a:r>
              <a:rPr lang="en-US" sz="2400" dirty="0">
                <a:latin typeface="Arial" charset="0"/>
              </a:rPr>
              <a:t>should controls be chosen? </a:t>
            </a:r>
          </a:p>
          <a:p>
            <a:pPr algn="l"/>
            <a:endParaRPr lang="en-US" sz="2400" dirty="0">
              <a:latin typeface="Arial" charset="0"/>
            </a:endParaRPr>
          </a:p>
          <a:p>
            <a:pPr algn="l"/>
            <a:endParaRPr lang="en-US" sz="2400" dirty="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How should controls be chosen? </a:t>
            </a:r>
          </a:p>
          <a:p>
            <a:pPr algn="l"/>
            <a:endParaRPr lang="en-US" sz="2400" dirty="0">
              <a:latin typeface="Arial" charset="0"/>
            </a:endParaRPr>
          </a:p>
          <a:p>
            <a:pPr algn="l"/>
            <a:endParaRPr lang="en-US" sz="2400" dirty="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
        <p:nvSpPr>
          <p:cNvPr id="70665" name="Text Box 9"/>
          <p:cNvSpPr txBox="1">
            <a:spLocks noChangeArrowheads="1"/>
          </p:cNvSpPr>
          <p:nvPr/>
        </p:nvSpPr>
        <p:spPr bwMode="auto">
          <a:xfrm>
            <a:off x="5143500" y="1295400"/>
            <a:ext cx="4953000" cy="2492990"/>
          </a:xfrm>
          <a:prstGeom prst="rect">
            <a:avLst/>
          </a:prstGeom>
          <a:noFill/>
          <a:ln w="9525" algn="ctr">
            <a:noFill/>
            <a:miter lim="800000"/>
            <a:headEnd/>
            <a:tailEnd/>
          </a:ln>
        </p:spPr>
        <p:txBody>
          <a:bodyPr>
            <a:spAutoFit/>
          </a:bodyPr>
          <a:lstStyle/>
          <a:p>
            <a:pPr algn="l">
              <a:spcBef>
                <a:spcPct val="50000"/>
              </a:spcBef>
              <a:buFontTx/>
              <a:buChar char="•"/>
            </a:pPr>
            <a:r>
              <a:rPr lang="en-US" sz="2400" dirty="0" smtClean="0">
                <a:solidFill>
                  <a:srgbClr val="FF3300"/>
                </a:solidFill>
                <a:latin typeface="Arial" charset="0"/>
              </a:rPr>
              <a:t> None </a:t>
            </a:r>
            <a:r>
              <a:rPr lang="en-US" sz="2400" dirty="0">
                <a:solidFill>
                  <a:srgbClr val="FF3300"/>
                </a:solidFill>
                <a:latin typeface="Arial" charset="0"/>
              </a:rPr>
              <a:t>are quite right.  Choosing controls in face of a secondary study base not easy.  </a:t>
            </a:r>
          </a:p>
          <a:p>
            <a:pPr algn="l">
              <a:spcBef>
                <a:spcPct val="50000"/>
              </a:spcBef>
              <a:buFontTx/>
              <a:buChar char="•"/>
            </a:pPr>
            <a:r>
              <a:rPr lang="en-US" sz="2400" dirty="0" smtClean="0">
                <a:solidFill>
                  <a:srgbClr val="FF3300"/>
                </a:solidFill>
                <a:latin typeface="Arial" charset="0"/>
              </a:rPr>
              <a:t> Random </a:t>
            </a:r>
            <a:r>
              <a:rPr lang="en-US" sz="2400" dirty="0">
                <a:solidFill>
                  <a:srgbClr val="FF3300"/>
                </a:solidFill>
                <a:latin typeface="Arial" charset="0"/>
              </a:rPr>
              <a:t>digit dialing probably </a:t>
            </a:r>
            <a:r>
              <a:rPr lang="en-US" sz="2400" dirty="0" smtClean="0">
                <a:solidFill>
                  <a:srgbClr val="FF3300"/>
                </a:solidFill>
                <a:latin typeface="Arial" charset="0"/>
              </a:rPr>
              <a:t>best of available answers, </a:t>
            </a:r>
            <a:r>
              <a:rPr lang="en-US" sz="2400" dirty="0">
                <a:solidFill>
                  <a:srgbClr val="FF3300"/>
                </a:solidFill>
                <a:latin typeface="Arial" charset="0"/>
              </a:rPr>
              <a:t>although Hopeless is also acceptable</a:t>
            </a:r>
            <a:r>
              <a:rPr lang="en-US" sz="2000" dirty="0">
                <a:solidFill>
                  <a:srgbClr val="FF3300"/>
                </a:solidFill>
                <a:latin typeface="Arial" charset="0"/>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dirty="0" smtClean="0"/>
              <a:t>Selection Bias in a Case-Control Study</a:t>
            </a:r>
            <a:endParaRPr lang="en-US" sz="2800" dirty="0" smtClean="0">
              <a:solidFill>
                <a:schemeClr val="tx1"/>
              </a:solidFill>
            </a:endParaRPr>
          </a:p>
        </p:txBody>
      </p:sp>
      <p:sp>
        <p:nvSpPr>
          <p:cNvPr id="71683" name="Text Box 3"/>
          <p:cNvSpPr txBox="1">
            <a:spLocks noChangeArrowheads="1"/>
          </p:cNvSpPr>
          <p:nvPr/>
        </p:nvSpPr>
        <p:spPr bwMode="auto">
          <a:xfrm>
            <a:off x="533400" y="974725"/>
            <a:ext cx="9086850" cy="4154984"/>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Coffee and cancer of the pancreas</a:t>
            </a:r>
          </a:p>
          <a:p>
            <a:pPr marL="225425" indent="-225425" algn="l"/>
            <a:r>
              <a:rPr lang="en-US" sz="2400" b="1" dirty="0">
                <a:solidFill>
                  <a:schemeClr val="tx2"/>
                </a:solidFill>
                <a:latin typeface="Arial" charset="0"/>
              </a:rPr>
              <a:t>  MacMahon et al. </a:t>
            </a:r>
            <a:r>
              <a:rPr lang="en-US" sz="2400" b="1" i="1" dirty="0">
                <a:latin typeface="Arial" charset="0"/>
              </a:rPr>
              <a:t>NEJM</a:t>
            </a:r>
            <a:r>
              <a:rPr lang="en-US" sz="2400" b="1" dirty="0">
                <a:latin typeface="Arial" charset="0"/>
              </a:rPr>
              <a:t> 1981</a:t>
            </a:r>
            <a:endParaRPr lang="en-US" sz="2400" u="sng" dirty="0"/>
          </a:p>
          <a:p>
            <a:pPr marL="225425" indent="-225425" algn="l"/>
            <a:endParaRPr lang="en-US" sz="2400" dirty="0">
              <a:latin typeface="Arial Unicode MS" pitchFamily="34" charset="-128"/>
            </a:endParaRPr>
          </a:p>
          <a:p>
            <a:pPr marL="225425" indent="-225425" algn="l"/>
            <a:r>
              <a:rPr lang="en-US" sz="2400" u="sng" dirty="0">
                <a:latin typeface="Arial" charset="0"/>
              </a:rPr>
              <a:t>Controls:</a:t>
            </a:r>
            <a:r>
              <a:rPr lang="en-US" sz="2400" dirty="0">
                <a:latin typeface="Arial" charset="0"/>
              </a:rPr>
              <a:t>  </a:t>
            </a:r>
          </a:p>
          <a:p>
            <a:pPr marL="225425" indent="-225425" algn="l">
              <a:buFontTx/>
              <a:buChar char="•"/>
            </a:pPr>
            <a:r>
              <a:rPr lang="en-US" sz="2400" dirty="0">
                <a:latin typeface="Arial" charset="0"/>
              </a:rPr>
              <a:t>Other patients without pancreatic cancer under the care of the same physician of the cases with pancreatic </a:t>
            </a:r>
            <a:r>
              <a:rPr lang="en-US" sz="2400" dirty="0" smtClean="0">
                <a:latin typeface="Arial" charset="0"/>
              </a:rPr>
              <a:t>cancer  </a:t>
            </a:r>
            <a:endParaRPr lang="en-US" sz="2400" dirty="0">
              <a:latin typeface="Arial" charset="0"/>
            </a:endParaRP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extLst>
              <p:ext uri="{D42A27DB-BD31-4B8C-83A1-F6EECF244321}">
                <p14:modId xmlns:p14="http://schemas.microsoft.com/office/powerpoint/2010/main" val="760252150"/>
              </p:ext>
            </p:extLst>
          </p:nvPr>
        </p:nvGraphicFramePr>
        <p:xfrm>
          <a:off x="3429000" y="2514600"/>
          <a:ext cx="3257550" cy="1790700"/>
        </p:xfrm>
        <a:graphic>
          <a:graphicData uri="http://schemas.openxmlformats.org/drawingml/2006/table">
            <a:tbl>
              <a:tblPr/>
              <a:tblGrid>
                <a:gridCol w="1628775"/>
                <a:gridCol w="1628775"/>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207</a:t>
                      </a: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2719" name="Text Box 15"/>
          <p:cNvSpPr txBox="1">
            <a:spLocks noChangeArrowheads="1"/>
          </p:cNvSpPr>
          <p:nvPr/>
        </p:nvSpPr>
        <p:spPr bwMode="auto">
          <a:xfrm>
            <a:off x="3514725" y="5638800"/>
            <a:ext cx="6197530" cy="707886"/>
          </a:xfrm>
          <a:prstGeom prst="rect">
            <a:avLst/>
          </a:prstGeom>
          <a:noFill/>
          <a:ln w="9525">
            <a:noFill/>
            <a:prstDash val="sysDot"/>
            <a:miter lim="800000"/>
            <a:headEnd/>
            <a:tailEnd/>
          </a:ln>
        </p:spPr>
        <p:txBody>
          <a:bodyPr wrap="none">
            <a:spAutoFit/>
          </a:bodyPr>
          <a:lstStyle/>
          <a:p>
            <a:pPr algn="l"/>
            <a:r>
              <a:rPr lang="en-US" sz="2400" dirty="0"/>
              <a:t>  OR= (207/9) / (275/32) = 2.7 (95% </a:t>
            </a:r>
            <a:r>
              <a:rPr lang="en-US" sz="2400" dirty="0" smtClean="0"/>
              <a:t>CI: </a:t>
            </a:r>
            <a:r>
              <a:rPr lang="en-US" sz="2400" dirty="0"/>
              <a:t>1.2-6.5)</a:t>
            </a:r>
          </a:p>
          <a:p>
            <a:pPr algn="l"/>
            <a:endParaRPr lang="en-US" sz="1600" dirty="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MacMahon et al., </a:t>
            </a:r>
            <a:r>
              <a:rPr lang="en-US" sz="2800" b="1" i="1" dirty="0">
                <a:latin typeface="Arial" charset="0"/>
              </a:rPr>
              <a:t>NEJM</a:t>
            </a:r>
            <a:r>
              <a:rPr lang="en-US" sz="2800" b="1" dirty="0">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dirty="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dirty="0"/>
          </a:p>
          <a:p>
            <a:endParaRPr lang="en-US" sz="2800" dirty="0"/>
          </a:p>
        </p:txBody>
      </p:sp>
      <p:sp>
        <p:nvSpPr>
          <p:cNvPr id="72723" name="Text Box 26"/>
          <p:cNvSpPr txBox="1">
            <a:spLocks noChangeArrowheads="1"/>
          </p:cNvSpPr>
          <p:nvPr/>
        </p:nvSpPr>
        <p:spPr bwMode="auto">
          <a:xfrm>
            <a:off x="5219700" y="6096000"/>
            <a:ext cx="2743200" cy="461665"/>
          </a:xfrm>
          <a:prstGeom prst="rect">
            <a:avLst/>
          </a:prstGeom>
          <a:noFill/>
          <a:ln w="9525" algn="ctr">
            <a:noFill/>
            <a:miter lim="800000"/>
            <a:headEnd/>
            <a:tailEnd/>
          </a:ln>
        </p:spPr>
        <p:txBody>
          <a:bodyPr>
            <a:spAutoFit/>
          </a:bodyPr>
          <a:lstStyle/>
          <a:p>
            <a:pPr>
              <a:spcBef>
                <a:spcPct val="50000"/>
              </a:spcBef>
            </a:pPr>
            <a:r>
              <a:rPr lang="en-US" sz="2400" dirty="0" smtClean="0"/>
              <a:t>Biased or Unbiased?</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95300" y="304800"/>
            <a:ext cx="9448800" cy="7325082"/>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Relative to the hypothetical study base that gave rise to the cases, the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a:t>
            </a:r>
            <a:r>
              <a:rPr lang="en-US" sz="2400" i="1" dirty="0" smtClean="0">
                <a:latin typeface="Arial" charset="0"/>
              </a:rPr>
              <a:t>Many of </a:t>
            </a:r>
            <a:r>
              <a:rPr lang="en-US" sz="2400" i="1" dirty="0">
                <a:latin typeface="Arial" charset="0"/>
              </a:rPr>
              <a:t>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smtClean="0">
              <a:latin typeface="Arial" charset="0"/>
            </a:endParaRPr>
          </a:p>
          <a:p>
            <a:pPr marL="225425" indent="-225425" algn="l">
              <a:buFontTx/>
              <a:buChar char="•"/>
            </a:pPr>
            <a:r>
              <a:rPr lang="en-US" sz="2400" dirty="0" smtClean="0">
                <a:latin typeface="Arial" charset="0"/>
              </a:rPr>
              <a:t>Patients </a:t>
            </a:r>
            <a:r>
              <a:rPr lang="en-US" sz="2400" dirty="0">
                <a:latin typeface="Arial" charset="0"/>
              </a:rPr>
              <a:t>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1600" b="1" dirty="0" smtClean="0">
              <a:latin typeface="Arial" charset="0"/>
            </a:endParaRPr>
          </a:p>
          <a:p>
            <a:pPr marL="681038" lvl="1" indent="-223838" algn="l"/>
            <a:r>
              <a:rPr lang="en-US" sz="2400" b="1" dirty="0" smtClean="0">
                <a:latin typeface="Arial" charset="0"/>
              </a:rPr>
              <a:t>Conclusion</a:t>
            </a:r>
            <a:r>
              <a:rPr lang="en-US" sz="2400" b="1" dirty="0">
                <a:latin typeface="Arial" charset="0"/>
              </a:rPr>
              <a:t>:  </a:t>
            </a:r>
            <a:r>
              <a:rPr lang="en-US" sz="2400" b="1" dirty="0" smtClean="0">
                <a:latin typeface="Arial" charset="0"/>
              </a:rPr>
              <a:t>Controls were depleted </a:t>
            </a:r>
            <a:r>
              <a:rPr lang="en-US" sz="2400" b="1" dirty="0">
                <a:latin typeface="Arial" charset="0"/>
              </a:rPr>
              <a:t>of coffee users compared to true </a:t>
            </a:r>
            <a:r>
              <a:rPr lang="en-US" sz="2400" b="1" dirty="0" smtClean="0">
                <a:latin typeface="Arial" charset="0"/>
              </a:rPr>
              <a:t>secondary study </a:t>
            </a:r>
            <a:r>
              <a:rPr lang="en-US" sz="2400" b="1" dirty="0">
                <a:latin typeface="Arial" charset="0"/>
              </a:rPr>
              <a:t>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smtClean="0"/>
              <a:t>Clinical and Epidemiologic Research:</a:t>
            </a:r>
            <a:endParaRPr lang="en-US" sz="3600" u="sng" dirty="0" smtClean="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dirty="0" smtClean="0"/>
          </a:p>
          <a:p>
            <a:pPr algn="ctr">
              <a:lnSpc>
                <a:spcPct val="80000"/>
              </a:lnSpc>
              <a:buFontTx/>
              <a:buNone/>
            </a:pPr>
            <a:r>
              <a:rPr lang="en-US" sz="3600" dirty="0" smtClean="0"/>
              <a:t>Sample</a:t>
            </a:r>
          </a:p>
          <a:p>
            <a:pPr algn="ctr">
              <a:lnSpc>
                <a:spcPct val="80000"/>
              </a:lnSpc>
              <a:buFontTx/>
              <a:buNone/>
            </a:pPr>
            <a:r>
              <a:rPr lang="en-US" sz="3600" dirty="0" smtClean="0"/>
              <a:t>Measure</a:t>
            </a:r>
          </a:p>
          <a:p>
            <a:pPr algn="ctr">
              <a:lnSpc>
                <a:spcPct val="80000"/>
              </a:lnSpc>
              <a:buFontTx/>
              <a:buNone/>
            </a:pPr>
            <a:r>
              <a:rPr lang="en-US" sz="3600" dirty="0" smtClean="0"/>
              <a:t>(Intervene and make more measurements)</a:t>
            </a:r>
          </a:p>
          <a:p>
            <a:pPr algn="ctr">
              <a:lnSpc>
                <a:spcPct val="90000"/>
              </a:lnSpc>
              <a:buFontTx/>
              <a:buNone/>
            </a:pPr>
            <a:r>
              <a:rPr lang="en-US" sz="3600" dirty="0" smtClean="0"/>
              <a:t>Analyze relationship between measurements</a:t>
            </a:r>
          </a:p>
          <a:p>
            <a:pPr algn="ctr">
              <a:lnSpc>
                <a:spcPct val="90000"/>
              </a:lnSpc>
              <a:buFontTx/>
              <a:buNone/>
            </a:pPr>
            <a:r>
              <a:rPr lang="en-US" sz="3600" dirty="0" smtClean="0"/>
              <a:t>Infer (i.e., make an inference)</a:t>
            </a:r>
          </a:p>
          <a:p>
            <a:pPr>
              <a:lnSpc>
                <a:spcPct val="90000"/>
              </a:lnSpc>
            </a:pPr>
            <a:r>
              <a:rPr lang="en-US" sz="2800" dirty="0" smtClean="0"/>
              <a:t>Inference</a:t>
            </a:r>
          </a:p>
          <a:p>
            <a:pPr lvl="1">
              <a:lnSpc>
                <a:spcPct val="90000"/>
              </a:lnSpc>
            </a:pPr>
            <a:r>
              <a:rPr lang="en-US" i="1" dirty="0" smtClean="0"/>
              <a:t>Webster’s</a:t>
            </a:r>
            <a:r>
              <a:rPr lang="en-US" dirty="0" smtClean="0"/>
              <a:t>: act of passing from sample data to generalizations, with unknown degree of certainty</a:t>
            </a:r>
          </a:p>
          <a:p>
            <a:pPr lvl="1">
              <a:lnSpc>
                <a:spcPct val="90000"/>
              </a:lnSpc>
            </a:pPr>
            <a:endParaRPr lang="en-US" sz="1000" dirty="0" smtClean="0"/>
          </a:p>
          <a:p>
            <a:pPr lvl="1">
              <a:lnSpc>
                <a:spcPct val="90000"/>
              </a:lnSpc>
            </a:pPr>
            <a:r>
              <a:rPr lang="en-US" dirty="0" smtClean="0"/>
              <a:t>All we can do is make educated guesses about the soundness of our inferences</a:t>
            </a:r>
          </a:p>
          <a:p>
            <a:pPr lvl="1">
              <a:lnSpc>
                <a:spcPct val="90000"/>
              </a:lnSpc>
            </a:pPr>
            <a:endParaRPr lang="en-US" sz="900" dirty="0" smtClean="0"/>
          </a:p>
          <a:p>
            <a:pPr lvl="1">
              <a:lnSpc>
                <a:spcPct val="90000"/>
              </a:lnSpc>
            </a:pPr>
            <a:r>
              <a:rPr lang="en-US" dirty="0" smtClean="0"/>
              <a:t>Those who are more educated will make better guesses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3726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a:t>
            </a:r>
            <a:r>
              <a:rPr lang="en-US" sz="2000" dirty="0" smtClean="0">
                <a:latin typeface="Arial" charset="0"/>
              </a:rPr>
              <a:t>whom you have approached</a:t>
            </a:r>
            <a:endParaRPr lang="en-US" sz="2000" dirty="0">
              <a:latin typeface="Arial" charset="0"/>
            </a:endParaRPr>
          </a:p>
          <a:p>
            <a:pPr marL="990600" lvl="1" indent="-307975"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a:t>
            </a:r>
            <a:r>
              <a:rPr lang="en-US" sz="1800" dirty="0">
                <a:latin typeface="Arial" charset="0"/>
              </a:rPr>
              <a:t>can be among cases and/or controls.</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307975" algn="l">
              <a:lnSpc>
                <a:spcPct val="80000"/>
              </a:lnSpc>
              <a:spcBef>
                <a:spcPct val="20000"/>
              </a:spcBef>
              <a:buFontTx/>
              <a:buChar char="•"/>
            </a:pPr>
            <a:r>
              <a:rPr lang="en-US" sz="1800" dirty="0">
                <a:latin typeface="+mn-lt"/>
              </a:rPr>
              <a:t>Drop out, competing events, and/or death from disease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dirty="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dirty="0"/>
              <a:t>coffee</a:t>
            </a:r>
          </a:p>
          <a:p>
            <a:pPr algn="l"/>
            <a:endParaRPr lang="en-US" sz="2400" dirty="0"/>
          </a:p>
          <a:p>
            <a:pPr algn="l"/>
            <a:r>
              <a:rPr lang="en-US" sz="2400" dirty="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dirty="0"/>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dirty="0">
                <a:latin typeface="Arial Unicode MS" pitchFamily="34" charset="-128"/>
              </a:rPr>
              <a:t>Case-control Study of Coffee and Pancreatic Cancer:</a:t>
            </a:r>
          </a:p>
          <a:p>
            <a:r>
              <a:rPr lang="en-US" sz="2800" b="1" dirty="0">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smtClean="0"/>
              <a:t>Other GI condition</a:t>
            </a:r>
            <a:endParaRPr lang="en-US" sz="1200" dirty="0"/>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smtClean="0"/>
                <a:t>Coffee use</a:t>
              </a:r>
              <a:endParaRPr lang="en-US" sz="1200" dirty="0"/>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smtClean="0"/>
                <a:t>Pancreatic cancer</a:t>
              </a:r>
              <a:endParaRPr lang="en-US" sz="1200" dirty="0"/>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dirty="0"/>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dirty="0"/>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dirty="0"/>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dirty="0"/>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dirty="0"/>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dirty="0"/>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6805" name="Text Box 15"/>
          <p:cNvSpPr txBox="1">
            <a:spLocks noChangeArrowheads="1"/>
          </p:cNvSpPr>
          <p:nvPr/>
        </p:nvSpPr>
        <p:spPr bwMode="auto">
          <a:xfrm>
            <a:off x="3514725" y="4930914"/>
            <a:ext cx="6420347" cy="707886"/>
          </a:xfrm>
          <a:prstGeom prst="rect">
            <a:avLst/>
          </a:prstGeom>
          <a:noFill/>
          <a:ln w="9525">
            <a:noFill/>
            <a:prstDash val="sysDot"/>
            <a:miter lim="800000"/>
            <a:headEnd/>
            <a:tailEnd/>
          </a:ln>
        </p:spPr>
        <p:txBody>
          <a:bodyPr wrap="none">
            <a:spAutoFit/>
          </a:bodyPr>
          <a:lstStyle/>
          <a:p>
            <a:pPr algn="l"/>
            <a:r>
              <a:rPr lang="en-US" sz="2400" dirty="0"/>
              <a:t>  </a:t>
            </a:r>
            <a:r>
              <a:rPr lang="en-US" sz="2400" dirty="0" smtClean="0"/>
              <a:t>OR = </a:t>
            </a:r>
            <a:r>
              <a:rPr lang="en-US" sz="2400" dirty="0"/>
              <a:t>(84/10) / (82/14) = 1.4 (95% CI, 0.55 - 3.8)</a:t>
            </a:r>
          </a:p>
          <a:p>
            <a:pPr algn="l"/>
            <a:endParaRPr lang="en-US" sz="1600" dirty="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Use of population-based controls</a:t>
            </a:r>
          </a:p>
          <a:p>
            <a:endParaRPr lang="en-US" sz="1800" b="1" dirty="0">
              <a:solidFill>
                <a:schemeClr val="tx2"/>
              </a:solidFill>
              <a:latin typeface="Arial" charset="0"/>
            </a:endParaRPr>
          </a:p>
          <a:p>
            <a:pPr algn="l">
              <a:buFontTx/>
              <a:buChar char="•"/>
            </a:pPr>
            <a:r>
              <a:rPr lang="en-US" sz="2600" b="1" dirty="0">
                <a:solidFill>
                  <a:schemeClr val="tx2"/>
                </a:solidFill>
                <a:latin typeface="Arial" charset="0"/>
              </a:rPr>
              <a:t>Gold et al. </a:t>
            </a:r>
            <a:r>
              <a:rPr lang="en-US" sz="2600" b="1" i="1" dirty="0">
                <a:solidFill>
                  <a:schemeClr val="tx2"/>
                </a:solidFill>
                <a:latin typeface="Arial" charset="0"/>
              </a:rPr>
              <a:t>Cancer</a:t>
            </a:r>
            <a:r>
              <a:rPr lang="en-US" sz="2600" b="1" dirty="0">
                <a:solidFill>
                  <a:schemeClr val="tx2"/>
                </a:solidFill>
                <a:latin typeface="Arial" charset="0"/>
              </a:rPr>
              <a:t> 1985</a:t>
            </a:r>
            <a:endParaRPr lang="en-US" sz="2800" b="1" dirty="0">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dirty="0"/>
          </a:p>
          <a:p>
            <a:endParaRPr lang="en-US" sz="2800" dirty="0"/>
          </a:p>
          <a:p>
            <a:endParaRPr lang="en-US" sz="2800" dirty="0"/>
          </a:p>
          <a:p>
            <a:endParaRPr lang="en-US" sz="2800" dirty="0"/>
          </a:p>
        </p:txBody>
      </p:sp>
      <p:sp>
        <p:nvSpPr>
          <p:cNvPr id="2" name="TextBox 1"/>
          <p:cNvSpPr txBox="1"/>
          <p:nvPr/>
        </p:nvSpPr>
        <p:spPr>
          <a:xfrm>
            <a:off x="0" y="5705901"/>
            <a:ext cx="10401300"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smtClean="0">
                <a:latin typeface="+mn-lt"/>
              </a:rPr>
              <a:t>It wasn’t until 2016 that coffee was removed from WHO carcinogen list.</a:t>
            </a:r>
          </a:p>
          <a:p>
            <a:pPr marL="342900" indent="-342900" algn="l">
              <a:buFont typeface="Arial" panose="020B0604020202020204" pitchFamily="34" charset="0"/>
              <a:buChar char="•"/>
            </a:pPr>
            <a:r>
              <a:rPr lang="en-US" sz="2400" dirty="0" smtClean="0">
                <a:latin typeface="+mn-lt"/>
              </a:rPr>
              <a:t>Reputation of case-control studies has never recovered.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76200" y="152400"/>
            <a:ext cx="10096500" cy="533400"/>
          </a:xfrm>
        </p:spPr>
        <p:txBody>
          <a:bodyPr/>
          <a:lstStyle/>
          <a:p>
            <a:r>
              <a:rPr lang="en-US" sz="2400" dirty="0" smtClean="0"/>
              <a:t>Mechanisms of Unequal Selection Probabilities in Cohort Studies:    Mechanism #1:  Selection at the Front End</a:t>
            </a:r>
          </a:p>
        </p:txBody>
      </p:sp>
      <p:sp>
        <p:nvSpPr>
          <p:cNvPr id="77828" name="Rectangle 4"/>
          <p:cNvSpPr>
            <a:spLocks noGrp="1" noChangeArrowheads="1"/>
          </p:cNvSpPr>
          <p:nvPr>
            <p:ph type="body" idx="1"/>
          </p:nvPr>
        </p:nvSpPr>
        <p:spPr>
          <a:xfrm>
            <a:off x="-266700" y="4724400"/>
            <a:ext cx="10553700" cy="1828800"/>
          </a:xfrm>
        </p:spPr>
        <p:txBody>
          <a:bodyPr/>
          <a:lstStyle/>
          <a:p>
            <a:pPr lvl="1"/>
            <a:r>
              <a:rPr lang="en-US" sz="2200" dirty="0" smtClean="0"/>
              <a:t>At the beginning of a cohort (time zero), outcome has not yet occurred. </a:t>
            </a:r>
          </a:p>
          <a:p>
            <a:pPr lvl="1"/>
            <a:r>
              <a:rPr lang="en-US" sz="2200" dirty="0" smtClean="0"/>
              <a:t>Hence, outcome </a:t>
            </a:r>
            <a:r>
              <a:rPr lang="en-US" sz="2200" i="1" dirty="0" smtClean="0"/>
              <a:t>per se </a:t>
            </a:r>
            <a:r>
              <a:rPr lang="en-US" sz="2200" dirty="0" smtClean="0"/>
              <a:t>cannot be direct driving force in selection probability</a:t>
            </a:r>
          </a:p>
          <a:p>
            <a:pPr lvl="1"/>
            <a:r>
              <a:rPr lang="en-US" sz="2200" dirty="0" smtClean="0"/>
              <a:t>However, other pre-existing causes of outcome (“other factors”), can serve as a driving force of selection probability into cohort.</a:t>
            </a:r>
          </a:p>
          <a:p>
            <a:pPr lvl="2"/>
            <a:r>
              <a:rPr lang="en-US" sz="2200" dirty="0" smtClean="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77830" name="Line 6"/>
          <p:cNvSpPr>
            <a:spLocks noChangeShapeType="1"/>
          </p:cNvSpPr>
          <p:nvPr/>
        </p:nvSpPr>
        <p:spPr bwMode="auto">
          <a:xfrm flipV="1">
            <a:off x="723900" y="4267200"/>
            <a:ext cx="685800" cy="457200"/>
          </a:xfrm>
          <a:prstGeom prst="line">
            <a:avLst/>
          </a:prstGeom>
          <a:noFill/>
          <a:ln w="9525">
            <a:solidFill>
              <a:schemeClr val="tx1"/>
            </a:solidFill>
            <a:round/>
            <a:headEnd/>
            <a:tailEnd type="stealth" w="med" len="med"/>
          </a:ln>
        </p:spPr>
        <p:txBody>
          <a:bodyPr wrap="none" anchor="ctr"/>
          <a:lstStyle/>
          <a:p>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a:stretch/>
        </p:blipFill>
        <p:spPr bwMode="auto">
          <a:xfrm>
            <a:off x="1409700" y="914401"/>
            <a:ext cx="6019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0861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a:off x="4290561" y="12954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5052561" y="1371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5981700" y="1515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smtClean="0"/>
              <a:t>For Selection Bias to Occur at Cohort Front End</a:t>
            </a:r>
          </a:p>
        </p:txBody>
      </p:sp>
      <p:sp>
        <p:nvSpPr>
          <p:cNvPr id="55299" name="Rectangle 3"/>
          <p:cNvSpPr>
            <a:spLocks noGrp="1" noChangeArrowheads="1"/>
          </p:cNvSpPr>
          <p:nvPr>
            <p:ph type="body" idx="1"/>
          </p:nvPr>
        </p:nvSpPr>
        <p:spPr>
          <a:xfrm>
            <a:off x="-38100" y="533400"/>
            <a:ext cx="10325100" cy="5181600"/>
          </a:xfrm>
        </p:spPr>
        <p:txBody>
          <a:bodyPr/>
          <a:lstStyle/>
          <a:p>
            <a:pPr marL="236538" indent="-236538"/>
            <a:r>
              <a:rPr lang="en-US" sz="2400" dirty="0"/>
              <a:t>For selection bias to occur “under the null”: A person’s selection/retention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232"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7" name="Oval 6"/>
          <p:cNvSpPr/>
          <p:nvPr/>
        </p:nvSpPr>
        <p:spPr bwMode="auto">
          <a:xfrm>
            <a:off x="7734299" y="2957514"/>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1" name="Oval 40"/>
          <p:cNvSpPr/>
          <p:nvPr/>
        </p:nvSpPr>
        <p:spPr bwMode="auto">
          <a:xfrm>
            <a:off x="7696199" y="4729841"/>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dirty="0"/>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dirty="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dirty="0"/>
              <a:t>Sleep &gt;8 hrs</a:t>
            </a:r>
          </a:p>
          <a:p>
            <a:pPr algn="l"/>
            <a:endParaRPr lang="en-US" sz="2400" dirty="0"/>
          </a:p>
          <a:p>
            <a:pPr algn="l"/>
            <a:r>
              <a:rPr lang="en-US" sz="2400" dirty="0"/>
              <a:t>Sleep &lt;8 hrs</a:t>
            </a:r>
          </a:p>
        </p:txBody>
      </p:sp>
      <p:sp>
        <p:nvSpPr>
          <p:cNvPr id="79883" name="Line 13"/>
          <p:cNvSpPr>
            <a:spLocks noChangeShapeType="1"/>
          </p:cNvSpPr>
          <p:nvPr/>
        </p:nvSpPr>
        <p:spPr bwMode="auto">
          <a:xfrm>
            <a:off x="2343150" y="2438400"/>
            <a:ext cx="3771900" cy="2362200"/>
          </a:xfrm>
          <a:prstGeom prst="line">
            <a:avLst/>
          </a:prstGeom>
          <a:noFill/>
          <a:ln w="44450">
            <a:solidFill>
              <a:schemeClr val="tx1"/>
            </a:solidFill>
            <a:round/>
            <a:headEnd/>
            <a:tailEnd type="triangle" w="med" len="med"/>
          </a:ln>
        </p:spPr>
        <p:txBody>
          <a:bodyPr wrap="none" anchor="ctr"/>
          <a:lstStyle/>
          <a:p>
            <a:endParaRPr lang="en-US" dirty="0"/>
          </a:p>
        </p:txBody>
      </p:sp>
      <p:sp>
        <p:nvSpPr>
          <p:cNvPr id="79884" name="Line 14"/>
          <p:cNvSpPr>
            <a:spLocks noChangeShapeType="1"/>
          </p:cNvSpPr>
          <p:nvPr/>
        </p:nvSpPr>
        <p:spPr bwMode="auto">
          <a:xfrm>
            <a:off x="2228850" y="3505200"/>
            <a:ext cx="3686175" cy="2133600"/>
          </a:xfrm>
          <a:prstGeom prst="line">
            <a:avLst/>
          </a:prstGeom>
          <a:noFill/>
          <a:ln w="79375">
            <a:solidFill>
              <a:schemeClr val="tx1"/>
            </a:solidFill>
            <a:round/>
            <a:headEnd/>
            <a:tailEnd type="triangle" w="med" len="med"/>
          </a:ln>
        </p:spPr>
        <p:txBody>
          <a:bodyPr wrap="none" anchor="ctr"/>
          <a:lstStyle/>
          <a:p>
            <a:endParaRPr lang="en-US" dirty="0"/>
          </a:p>
        </p:txBody>
      </p:sp>
      <p:sp>
        <p:nvSpPr>
          <p:cNvPr id="79885" name="Line 15"/>
          <p:cNvSpPr>
            <a:spLocks noChangeShapeType="1"/>
          </p:cNvSpPr>
          <p:nvPr/>
        </p:nvSpPr>
        <p:spPr bwMode="auto">
          <a:xfrm>
            <a:off x="3429000" y="3505200"/>
            <a:ext cx="3581400" cy="2209800"/>
          </a:xfrm>
          <a:prstGeom prst="line">
            <a:avLst/>
          </a:prstGeom>
          <a:noFill/>
          <a:ln w="12700">
            <a:solidFill>
              <a:schemeClr val="tx1"/>
            </a:solidFill>
            <a:round/>
            <a:headEnd/>
            <a:tailEnd type="triangle" w="med" len="med"/>
          </a:ln>
        </p:spPr>
        <p:txBody>
          <a:bodyPr wrap="none" anchor="ctr"/>
          <a:lstStyle/>
          <a:p>
            <a:endParaRPr lang="en-US" dirty="0"/>
          </a:p>
        </p:txBody>
      </p:sp>
      <p:sp>
        <p:nvSpPr>
          <p:cNvPr id="79886"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79887" name="Text Box 18"/>
          <p:cNvSpPr txBox="1">
            <a:spLocks noChangeArrowheads="1"/>
          </p:cNvSpPr>
          <p:nvPr/>
        </p:nvSpPr>
        <p:spPr bwMode="auto">
          <a:xfrm>
            <a:off x="5448300"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9888" name="Text Box 19"/>
          <p:cNvSpPr txBox="1">
            <a:spLocks noChangeArrowheads="1"/>
          </p:cNvSpPr>
          <p:nvPr/>
        </p:nvSpPr>
        <p:spPr bwMode="auto">
          <a:xfrm>
            <a:off x="647700" y="0"/>
            <a:ext cx="8874545" cy="954107"/>
          </a:xfrm>
          <a:prstGeom prst="rect">
            <a:avLst/>
          </a:prstGeom>
          <a:noFill/>
          <a:ln w="9525">
            <a:noFill/>
            <a:miter lim="800000"/>
            <a:headEnd/>
            <a:tailEnd/>
          </a:ln>
        </p:spPr>
        <p:txBody>
          <a:bodyPr wrap="none">
            <a:spAutoFit/>
          </a:bodyPr>
          <a:lstStyle/>
          <a:p>
            <a:r>
              <a:rPr lang="en-US" sz="2800" b="1" dirty="0">
                <a:latin typeface="Arial" panose="020B0604020202020204" pitchFamily="34" charset="0"/>
                <a:cs typeface="Arial" panose="020B0604020202020204" pitchFamily="34" charset="0"/>
              </a:rPr>
              <a:t>Cohort Study of </a:t>
            </a:r>
            <a:r>
              <a:rPr lang="en-US" sz="2800" b="1" dirty="0" smtClean="0">
                <a:latin typeface="Arial" panose="020B0604020202020204" pitchFamily="34" charset="0"/>
                <a:cs typeface="Arial" panose="020B0604020202020204" pitchFamily="34" charset="0"/>
              </a:rPr>
              <a:t>Sleep </a:t>
            </a:r>
            <a:r>
              <a:rPr lang="en-US" sz="2800" b="1" dirty="0">
                <a:latin typeface="Arial" panose="020B0604020202020204" pitchFamily="34" charset="0"/>
                <a:cs typeface="Arial" panose="020B0604020202020204" pitchFamily="34" charset="0"/>
              </a:rPr>
              <a:t>Duration and Heart Disease:</a:t>
            </a:r>
          </a:p>
          <a:p>
            <a:r>
              <a:rPr lang="en-US" sz="2800" b="1" dirty="0">
                <a:latin typeface="Arial" panose="020B0604020202020204" pitchFamily="34" charset="0"/>
                <a:cs typeface="Arial" panose="020B0604020202020204" pitchFamily="34" charset="0"/>
              </a:rPr>
              <a:t>  Depiction of Selection Bias</a:t>
            </a:r>
          </a:p>
        </p:txBody>
      </p:sp>
      <p:sp>
        <p:nvSpPr>
          <p:cNvPr id="240660" name="Text Box 20"/>
          <p:cNvSpPr txBox="1">
            <a:spLocks noChangeArrowheads="1"/>
          </p:cNvSpPr>
          <p:nvPr/>
        </p:nvSpPr>
        <p:spPr bwMode="auto">
          <a:xfrm>
            <a:off x="5295900" y="914400"/>
            <a:ext cx="4991100" cy="2246769"/>
          </a:xfrm>
          <a:prstGeom prst="rect">
            <a:avLst/>
          </a:prstGeom>
          <a:noFill/>
          <a:ln w="9525" algn="ctr">
            <a:noFill/>
            <a:miter lim="800000"/>
            <a:headEnd/>
            <a:tailEnd/>
          </a:ln>
          <a:effectLst/>
        </p:spPr>
        <p:txBody>
          <a:bodyPr wrap="square">
            <a:spAutoFit/>
          </a:bodyPr>
          <a:lstStyle/>
          <a:p>
            <a:pPr algn="l">
              <a:spcBef>
                <a:spcPct val="50000"/>
              </a:spcBef>
              <a:defRPr/>
            </a:pPr>
            <a:r>
              <a:rPr lang="en-US" sz="2000" dirty="0" smtClean="0">
                <a:latin typeface="+mj-lt"/>
              </a:rPr>
              <a:t>Volunteers tend </a:t>
            </a:r>
            <a:r>
              <a:rPr lang="en-US" sz="2000" dirty="0">
                <a:latin typeface="+mj-lt"/>
              </a:rPr>
              <a:t>to select persons with:</a:t>
            </a:r>
          </a:p>
          <a:p>
            <a:pPr algn="l">
              <a:spcBef>
                <a:spcPct val="50000"/>
              </a:spcBef>
              <a:defRPr/>
            </a:pPr>
            <a:r>
              <a:rPr lang="en-US" sz="2000" dirty="0">
                <a:latin typeface="+mj-lt"/>
              </a:rPr>
              <a:t>-- organized lifestyles </a:t>
            </a:r>
            <a:r>
              <a:rPr lang="en-US" sz="2000" dirty="0" smtClean="0">
                <a:latin typeface="+mj-lt"/>
              </a:rPr>
              <a:t>(they have time to volunteer </a:t>
            </a:r>
            <a:r>
              <a:rPr lang="en-US" sz="2000" i="1" dirty="0" smtClean="0">
                <a:latin typeface="+mj-lt"/>
              </a:rPr>
              <a:t>and</a:t>
            </a:r>
            <a:r>
              <a:rPr lang="en-US" sz="2000" dirty="0" smtClean="0">
                <a:latin typeface="+mj-lt"/>
              </a:rPr>
              <a:t>  time to sleep)</a:t>
            </a:r>
            <a:endParaRPr lang="en-US" sz="2000" dirty="0">
              <a:latin typeface="+mj-lt"/>
            </a:endParaRPr>
          </a:p>
          <a:p>
            <a:pPr algn="l">
              <a:spcBef>
                <a:spcPct val="50000"/>
              </a:spcBef>
              <a:defRPr/>
            </a:pPr>
            <a:r>
              <a:rPr lang="en-US" sz="2000" dirty="0">
                <a:latin typeface="+mj-lt"/>
              </a:rPr>
              <a:t>-- family history of heart disease </a:t>
            </a:r>
            <a:r>
              <a:rPr lang="en-US" sz="2000" dirty="0" smtClean="0">
                <a:latin typeface="+mj-lt"/>
              </a:rPr>
              <a:t>(they have motivation to volunteer for this research </a:t>
            </a:r>
            <a:r>
              <a:rPr lang="en-US" sz="2000" i="1" dirty="0" smtClean="0">
                <a:latin typeface="+mj-lt"/>
              </a:rPr>
              <a:t>and</a:t>
            </a:r>
            <a:r>
              <a:rPr lang="en-US" sz="2000" dirty="0" smtClean="0">
                <a:latin typeface="+mj-lt"/>
              </a:rPr>
              <a:t> are at risk for heart disease)</a:t>
            </a:r>
            <a:endParaRPr lang="en-US" sz="2000" dirty="0">
              <a:latin typeface="+mj-lt"/>
            </a:endParaRP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a:t>
            </a:r>
            <a:r>
              <a:rPr lang="en-US" sz="2400" dirty="0" smtClean="0">
                <a:latin typeface="+mj-lt"/>
              </a:rPr>
              <a:t>community</a:t>
            </a:r>
            <a:endParaRPr lang="en-US" sz="2400" dirty="0">
              <a:latin typeface="+mj-lt"/>
            </a:endParaRPr>
          </a:p>
        </p:txBody>
      </p:sp>
      <p:sp>
        <p:nvSpPr>
          <p:cNvPr id="79891" name="Line 13"/>
          <p:cNvSpPr>
            <a:spLocks noChangeShapeType="1"/>
          </p:cNvSpPr>
          <p:nvPr/>
        </p:nvSpPr>
        <p:spPr bwMode="auto">
          <a:xfrm>
            <a:off x="3390900" y="2438400"/>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0" name="Text Box 20"/>
          <p:cNvSpPr txBox="1">
            <a:spLocks noChangeArrowheads="1"/>
          </p:cNvSpPr>
          <p:nvPr/>
        </p:nvSpPr>
        <p:spPr bwMode="auto">
          <a:xfrm>
            <a:off x="8039100" y="3846255"/>
            <a:ext cx="2095500" cy="2554545"/>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smtClean="0">
                <a:latin typeface="+mj-lt"/>
              </a:rPr>
              <a:t>Bias: underestimation of effect of longer sleep; will make longer sleep appear protective when it is not</a:t>
            </a:r>
            <a:endParaRPr lang="en-US" sz="2000" dirty="0">
              <a:latin typeface="+mj-lt"/>
            </a:endParaRPr>
          </a:p>
        </p:txBody>
      </p:sp>
      <p:sp>
        <p:nvSpPr>
          <p:cNvPr id="25" name="Text Box 20"/>
          <p:cNvSpPr txBox="1">
            <a:spLocks noChangeArrowheads="1"/>
          </p:cNvSpPr>
          <p:nvPr/>
        </p:nvSpPr>
        <p:spPr bwMode="auto">
          <a:xfrm>
            <a:off x="6115050" y="3177915"/>
            <a:ext cx="2095500" cy="1015663"/>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T</a:t>
            </a:r>
            <a:r>
              <a:rPr lang="en-US" sz="2000" dirty="0" smtClean="0">
                <a:latin typeface="+mj-lt"/>
              </a:rPr>
              <a:t>hese, in particular, will be rare</a:t>
            </a:r>
            <a:endParaRPr lang="en-US" sz="2000" dirty="0">
              <a:latin typeface="+mj-lt"/>
            </a:endParaRPr>
          </a:p>
        </p:txBody>
      </p:sp>
      <p:sp>
        <p:nvSpPr>
          <p:cNvPr id="26" name="Line 15"/>
          <p:cNvSpPr>
            <a:spLocks noChangeShapeType="1"/>
          </p:cNvSpPr>
          <p:nvPr/>
        </p:nvSpPr>
        <p:spPr bwMode="auto">
          <a:xfrm flipH="1">
            <a:off x="7353300" y="3886200"/>
            <a:ext cx="228600" cy="1828800"/>
          </a:xfrm>
          <a:prstGeom prst="line">
            <a:avLst/>
          </a:prstGeom>
          <a:noFill/>
          <a:ln w="12700">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P spid="79884" grpId="0" animBg="1"/>
      <p:bldP spid="79885" grpId="0" animBg="1"/>
      <p:bldP spid="240660" grpId="0"/>
      <p:bldP spid="19" grpId="0"/>
      <p:bldP spid="79891" grpId="0" animBg="1"/>
      <p:bldP spid="20" grpId="0"/>
      <p:bldP spid="25" grpId="0"/>
      <p:bldP spid="2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smtClean="0"/>
              <a:t>For Selection Bias to Occur at the Cohort Front End</a:t>
            </a:r>
          </a:p>
        </p:txBody>
      </p:sp>
      <p:sp>
        <p:nvSpPr>
          <p:cNvPr id="80899" name="Rectangle 3"/>
          <p:cNvSpPr>
            <a:spLocks noGrp="1" noChangeArrowheads="1"/>
          </p:cNvSpPr>
          <p:nvPr>
            <p:ph type="body" idx="1"/>
          </p:nvPr>
        </p:nvSpPr>
        <p:spPr>
          <a:xfrm>
            <a:off x="0" y="838200"/>
            <a:ext cx="10401300" cy="5181600"/>
          </a:xfrm>
        </p:spPr>
        <p:txBody>
          <a:bodyPr/>
          <a:lstStyle/>
          <a:p>
            <a:pPr marL="236538" indent="-236538"/>
            <a:r>
              <a:rPr lang="en-US" sz="2400" dirty="0"/>
              <a:t>For selection bias to occur “under the null”: A person’s selection/retention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60"/>
          <p:cNvGrpSpPr>
            <a:grpSpLocks/>
          </p:cNvGrpSpPr>
          <p:nvPr/>
        </p:nvGrpSpPr>
        <p:grpSpPr bwMode="auto">
          <a:xfrm>
            <a:off x="0" y="19685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80905" name="Text Box 55"/>
            <p:cNvSpPr txBox="1">
              <a:spLocks noChangeArrowheads="1"/>
            </p:cNvSpPr>
            <p:nvPr/>
          </p:nvSpPr>
          <p:spPr bwMode="auto">
            <a:xfrm>
              <a:off x="240" y="2985"/>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12" y="3585"/>
              <a:ext cx="264"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4" name="TextBox 13"/>
          <p:cNvSpPr txBox="1"/>
          <p:nvPr/>
        </p:nvSpPr>
        <p:spPr>
          <a:xfrm>
            <a:off x="342900" y="4831140"/>
            <a:ext cx="6096000" cy="1569660"/>
          </a:xfrm>
          <a:prstGeom prst="rect">
            <a:avLst/>
          </a:prstGeom>
          <a:noFill/>
        </p:spPr>
        <p:txBody>
          <a:bodyPr wrap="square" rtlCol="0">
            <a:spAutoFit/>
          </a:bodyPr>
          <a:lstStyle/>
          <a:p>
            <a:r>
              <a:rPr lang="en-US" sz="2400" dirty="0" smtClean="0">
                <a:latin typeface="+mn-lt"/>
              </a:rPr>
              <a:t>This might have been called confounding in the past but greater clarity between selection bias and confounding has recently emerged.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152400"/>
            <a:ext cx="9944100" cy="533400"/>
          </a:xfrm>
        </p:spPr>
        <p:txBody>
          <a:bodyPr/>
          <a:lstStyle/>
          <a:p>
            <a:r>
              <a:rPr lang="en-US" sz="2400" dirty="0" smtClean="0"/>
              <a:t>Mechanisms of Unequal Selection Probabilities in Cohort Studies:    Mechanism #2:  Retention During Follow-up</a:t>
            </a:r>
          </a:p>
        </p:txBody>
      </p:sp>
      <p:sp>
        <p:nvSpPr>
          <p:cNvPr id="81924" name="Rectangle 4"/>
          <p:cNvSpPr>
            <a:spLocks noGrp="1" noChangeArrowheads="1"/>
          </p:cNvSpPr>
          <p:nvPr>
            <p:ph type="body" idx="1"/>
          </p:nvPr>
        </p:nvSpPr>
        <p:spPr>
          <a:xfrm>
            <a:off x="190500" y="4343400"/>
            <a:ext cx="9982200" cy="1828800"/>
          </a:xfrm>
        </p:spPr>
        <p:txBody>
          <a:bodyPr/>
          <a:lstStyle/>
          <a:p>
            <a:pPr lvl="1"/>
            <a:endParaRPr lang="en-US" sz="800" dirty="0" smtClean="0"/>
          </a:p>
          <a:p>
            <a:pPr lvl="1"/>
            <a:r>
              <a:rPr lang="en-US" sz="2400" dirty="0" smtClean="0"/>
              <a:t> Forces that determine length of participation (i.e., who ultimately stays in the analysis) are a cause of selection bias in cohorts</a:t>
            </a:r>
          </a:p>
          <a:p>
            <a:pPr lvl="1"/>
            <a:r>
              <a:rPr lang="en-US" sz="2400" dirty="0" smtClean="0"/>
              <a:t> Failure to complete participation comes in one of two ways:</a:t>
            </a:r>
          </a:p>
          <a:p>
            <a:pPr lvl="2"/>
            <a:r>
              <a:rPr lang="en-US" dirty="0" smtClean="0"/>
              <a:t>Drop-outs (loss to follow-up)</a:t>
            </a:r>
          </a:p>
          <a:p>
            <a:pPr lvl="2"/>
            <a:r>
              <a:rPr lang="en-US" dirty="0" smtClean="0"/>
              <a:t>Competing events (if relevant to your outcome)</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Freeform 8"/>
          <p:cNvSpPr>
            <a:spLocks/>
          </p:cNvSpPr>
          <p:nvPr/>
        </p:nvSpPr>
        <p:spPr bwMode="auto">
          <a:xfrm flipH="1">
            <a:off x="4359598" y="1943100"/>
            <a:ext cx="4822502" cy="24765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533400"/>
            <a:ext cx="10477500" cy="5181600"/>
          </a:xfrm>
        </p:spPr>
        <p:txBody>
          <a:bodyPr/>
          <a:lstStyle/>
          <a:p>
            <a:pPr marL="236538" indent="-236538"/>
            <a:r>
              <a:rPr lang="en-US" sz="2400" dirty="0" smtClean="0"/>
              <a:t>Need: </a:t>
            </a:r>
            <a:r>
              <a:rPr lang="en-US" sz="2400" dirty="0"/>
              <a:t>For selection bias to occur “under the null”: A person’s </a:t>
            </a:r>
            <a:r>
              <a:rPr lang="en-US" sz="2400" dirty="0" smtClean="0"/>
              <a:t>retention </a:t>
            </a:r>
            <a:r>
              <a:rPr lang="en-US" sz="2400" dirty="0"/>
              <a:t>must be influenced/associated with BOTH his/her exposure and </a:t>
            </a:r>
            <a:r>
              <a:rPr lang="en-US" sz="2400" dirty="0" smtClean="0"/>
              <a:t>outcome</a:t>
            </a:r>
            <a:endParaRPr lang="en-US" sz="2400" dirty="0"/>
          </a:p>
        </p:txBody>
      </p:sp>
      <p:grpSp>
        <p:nvGrpSpPr>
          <p:cNvPr id="2" name="Group 9"/>
          <p:cNvGrpSpPr>
            <a:grpSpLocks/>
          </p:cNvGrpSpPr>
          <p:nvPr/>
        </p:nvGrpSpPr>
        <p:grpSpPr bwMode="auto">
          <a:xfrm>
            <a:off x="495300" y="1650999"/>
            <a:ext cx="9563100" cy="1473201"/>
            <a:chOff x="456" y="1088"/>
            <a:chExt cx="6024" cy="928"/>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1368" y="1088"/>
              <a:ext cx="435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Retention (i.e., drop out vs non-drop out)</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For Selection Bias to Occur During Cohort Follow-up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228600"/>
            <a:ext cx="8743950" cy="1143000"/>
          </a:xfrm>
        </p:spPr>
        <p:txBody>
          <a:bodyPr/>
          <a:lstStyle/>
          <a:p>
            <a:r>
              <a:rPr lang="en-US" sz="2800" dirty="0" smtClean="0"/>
              <a:t>Selection Bias Due to Losses to Follow-up</a:t>
            </a:r>
          </a:p>
        </p:txBody>
      </p:sp>
      <p:sp>
        <p:nvSpPr>
          <p:cNvPr id="84995" name="Rectangle 3"/>
          <p:cNvSpPr>
            <a:spLocks noGrp="1" noChangeArrowheads="1"/>
          </p:cNvSpPr>
          <p:nvPr>
            <p:ph type="body" idx="1"/>
          </p:nvPr>
        </p:nvSpPr>
        <p:spPr>
          <a:xfrm>
            <a:off x="0" y="533400"/>
            <a:ext cx="10401300" cy="4724400"/>
          </a:xfrm>
        </p:spPr>
        <p:txBody>
          <a:bodyPr/>
          <a:lstStyle/>
          <a:p>
            <a:pPr>
              <a:lnSpc>
                <a:spcPct val="110000"/>
              </a:lnSpc>
              <a:buFontTx/>
              <a:buNone/>
            </a:pPr>
            <a:r>
              <a:rPr lang="en-US" sz="2400" dirty="0" smtClean="0"/>
              <a:t>e.g., Cohort study of progression to cirrhosis (liver dysfunction) in hepatitis C virus</a:t>
            </a:r>
            <a:r>
              <a:rPr lang="en-US" sz="800" dirty="0" smtClean="0"/>
              <a:t> </a:t>
            </a:r>
            <a:r>
              <a:rPr lang="en-US" sz="2400" dirty="0" smtClean="0"/>
              <a:t>(HCV)</a:t>
            </a:r>
            <a:r>
              <a:rPr lang="en-US" sz="800" dirty="0" smtClean="0"/>
              <a:t> </a:t>
            </a:r>
            <a:r>
              <a:rPr lang="en-US" sz="2400" dirty="0" smtClean="0"/>
              <a:t>carriers.  Exposure = HCV via IDU vs via blood transfusion </a:t>
            </a:r>
          </a:p>
          <a:p>
            <a:pPr>
              <a:lnSpc>
                <a:spcPct val="110000"/>
              </a:lnSpc>
              <a:buFontTx/>
              <a:buNone/>
            </a:pPr>
            <a:endParaRPr lang="en-US" sz="800" dirty="0" smtClean="0"/>
          </a:p>
          <a:p>
            <a:pPr>
              <a:lnSpc>
                <a:spcPct val="110000"/>
              </a:lnSpc>
              <a:buFontTx/>
              <a:buNone/>
            </a:pPr>
            <a:r>
              <a:rPr lang="en-US" sz="2400" u="sng" dirty="0" smtClean="0"/>
              <a:t>All the ingredients are present for selection bias</a:t>
            </a:r>
            <a:r>
              <a:rPr lang="en-US" sz="2400" dirty="0" smtClean="0"/>
              <a:t>:</a:t>
            </a:r>
          </a:p>
          <a:p>
            <a:pPr>
              <a:lnSpc>
                <a:spcPct val="110000"/>
              </a:lnSpc>
            </a:pPr>
            <a:r>
              <a:rPr lang="en-US" sz="2400" dirty="0"/>
              <a:t>O</a:t>
            </a:r>
            <a:r>
              <a:rPr lang="en-US" sz="2400" dirty="0" smtClean="0"/>
              <a:t>utcome directly influences drop out (&amp; may be linked by “other factors”)</a:t>
            </a:r>
          </a:p>
          <a:p>
            <a:pPr lvl="1">
              <a:lnSpc>
                <a:spcPct val="110000"/>
              </a:lnSpc>
            </a:pPr>
            <a:r>
              <a:rPr lang="en-US" sz="2000" dirty="0" smtClean="0"/>
              <a:t>becoming sick with undiagnosed cirrhosis is a reason for loss to follow-up</a:t>
            </a:r>
          </a:p>
          <a:p>
            <a:pPr lvl="1">
              <a:lnSpc>
                <a:spcPct val="110000"/>
              </a:lnSpc>
            </a:pPr>
            <a:r>
              <a:rPr lang="en-US" sz="2000" dirty="0" smtClean="0"/>
              <a:t>persons who are lost to follow-up have greater cirrhosis incidence than those who remain (i.e., informative censoring)</a:t>
            </a:r>
          </a:p>
          <a:p>
            <a:pPr lvl="1">
              <a:lnSpc>
                <a:spcPct val="110000"/>
              </a:lnSpc>
            </a:pPr>
            <a:endParaRPr lang="en-US" sz="500" dirty="0" smtClean="0"/>
          </a:p>
          <a:p>
            <a:pPr>
              <a:lnSpc>
                <a:spcPct val="110000"/>
              </a:lnSpc>
            </a:pPr>
            <a:r>
              <a:rPr lang="en-US" sz="2400" dirty="0" smtClean="0"/>
              <a:t>Exposure directly influences drop out</a:t>
            </a:r>
          </a:p>
          <a:p>
            <a:pPr lvl="1">
              <a:lnSpc>
                <a:spcPct val="110000"/>
              </a:lnSpc>
            </a:pPr>
            <a:r>
              <a:rPr lang="en-US" sz="2000" dirty="0" smtClean="0"/>
              <a:t>IDU (compared to transfusion) are more likely to become lost to follow-up because of more life distractions and less social support</a:t>
            </a:r>
          </a:p>
          <a:p>
            <a:pPr>
              <a:lnSpc>
                <a:spcPct val="110000"/>
              </a:lnSpc>
            </a:pPr>
            <a:endParaRPr lang="en-US" sz="500" dirty="0" smtClean="0"/>
          </a:p>
          <a:p>
            <a:pPr>
              <a:lnSpc>
                <a:spcPct val="110000"/>
              </a:lnSpc>
            </a:pPr>
            <a:r>
              <a:rPr lang="en-US" sz="2400" dirty="0" smtClean="0"/>
              <a:t>Result: </a:t>
            </a:r>
            <a:r>
              <a:rPr lang="en-US" sz="2400" dirty="0"/>
              <a:t>S</a:t>
            </a:r>
            <a:r>
              <a:rPr lang="en-US" sz="2400" dirty="0" smtClean="0"/>
              <a:t>election bias </a:t>
            </a:r>
          </a:p>
          <a:p>
            <a:pPr lvl="1">
              <a:lnSpc>
                <a:spcPct val="110000"/>
              </a:lnSpc>
            </a:pPr>
            <a:r>
              <a:rPr lang="en-US" sz="2000" dirty="0" smtClean="0"/>
              <a:t>IDU group becomes more depleted of sickest subjects than transfusion group</a:t>
            </a:r>
          </a:p>
          <a:p>
            <a:pPr lvl="1">
              <a:lnSpc>
                <a:spcPct val="110000"/>
              </a:lnSpc>
            </a:pPr>
            <a:r>
              <a:rPr lang="en-US" sz="2000" dirty="0" smtClean="0"/>
              <a:t>Those who remain in IDU group are less sick than those remaining in transfusion</a:t>
            </a:r>
          </a:p>
          <a:p>
            <a:pPr lvl="1">
              <a:lnSpc>
                <a:spcPct val="110000"/>
              </a:lnSpc>
            </a:pPr>
            <a:r>
              <a:rPr lang="en-US" sz="2000" dirty="0" smtClean="0"/>
              <a:t>Underestimates the incidence of cirrhosis in IDU relative to transfusion group</a:t>
            </a:r>
          </a:p>
          <a:p>
            <a:pPr>
              <a:lnSpc>
                <a:spcPct val="110000"/>
              </a:lnSpc>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dirty="0" smtClean="0"/>
              <a:t>Theme for Rest of Course</a:t>
            </a:r>
          </a:p>
        </p:txBody>
      </p:sp>
      <p:sp>
        <p:nvSpPr>
          <p:cNvPr id="21507" name="Rectangle 3"/>
          <p:cNvSpPr>
            <a:spLocks noGrp="1" noChangeArrowheads="1"/>
          </p:cNvSpPr>
          <p:nvPr>
            <p:ph type="body" idx="1"/>
          </p:nvPr>
        </p:nvSpPr>
        <p:spPr>
          <a:xfrm>
            <a:off x="419100" y="1295400"/>
            <a:ext cx="9096375" cy="5181600"/>
          </a:xfrm>
        </p:spPr>
        <p:txBody>
          <a:bodyPr/>
          <a:lstStyle/>
          <a:p>
            <a:r>
              <a:rPr lang="en-US" dirty="0" smtClean="0"/>
              <a:t>Anyone can get a numeric answer in research</a:t>
            </a:r>
          </a:p>
          <a:p>
            <a:endParaRPr lang="en-US" dirty="0" smtClean="0"/>
          </a:p>
          <a:p>
            <a:r>
              <a:rPr lang="en-US" dirty="0" smtClean="0"/>
              <a:t>The challenge is to tell if it is correct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smtClean="0"/>
              <a:t>Effect of Selection Bias in a Cohort Study:</a:t>
            </a:r>
            <a:br>
              <a:rPr lang="en-US" dirty="0" smtClean="0"/>
            </a:br>
            <a:r>
              <a:rPr lang="en-US" sz="2400" dirty="0" smtClean="0"/>
              <a:t>Assume no true difference in cirrhosis incidence between IDU and transfusion recipients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dirty="0"/>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a:t>
            </a:r>
            <a:r>
              <a:rPr lang="en-US" sz="2200" dirty="0" smtClean="0"/>
              <a:t> in cirrhosis incidence between </a:t>
            </a:r>
            <a:r>
              <a:rPr lang="en-US" sz="2200" dirty="0"/>
              <a:t>IDU and transfusion recipients (superimposed </a:t>
            </a:r>
            <a:r>
              <a:rPr lang="en-US" sz="2200" dirty="0" smtClean="0"/>
              <a:t>lines; the null)</a:t>
            </a:r>
            <a:endParaRPr lang="en-US" sz="2200" dirty="0"/>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dirty="0"/>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dirty="0"/>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dirty="0"/>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dirty="0"/>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smtClean="0"/>
              <a:t>Assume no competing events</a:t>
            </a:r>
            <a:endParaRPr lang="en-US" sz="1800" dirty="0"/>
          </a:p>
        </p:txBody>
      </p:sp>
    </p:spTree>
    <p:extLst>
      <p:ext uri="{BB962C8B-B14F-4D97-AF65-F5344CB8AC3E}">
        <p14:creationId xmlns:p14="http://schemas.microsoft.com/office/powerpoint/2010/main" val="31718301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dirty="0"/>
              <a:t>Cirrhosis</a:t>
            </a:r>
            <a:r>
              <a:rPr lang="en-US" sz="2400" dirty="0"/>
              <a:t>     </a:t>
            </a:r>
            <a:r>
              <a:rPr lang="en-US" sz="2200" dirty="0"/>
              <a:t>No Cirrhosis</a:t>
            </a:r>
            <a:r>
              <a:rPr lang="en-US" sz="2400" dirty="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dirty="0"/>
              <a:t>IDU</a:t>
            </a:r>
          </a:p>
          <a:p>
            <a:pPr algn="l"/>
            <a:endParaRPr lang="en-US" sz="2400" dirty="0"/>
          </a:p>
          <a:p>
            <a:pPr algn="l"/>
            <a:r>
              <a:rPr lang="en-US" sz="1600" dirty="0"/>
              <a:t>Transfusion</a:t>
            </a:r>
            <a:r>
              <a:rPr lang="en-US" sz="1800" dirty="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dirty="0"/>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5" name="Text Box 1039"/>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87057" name="Text Box 1041"/>
          <p:cNvSpPr txBox="1">
            <a:spLocks noChangeArrowheads="1"/>
          </p:cNvSpPr>
          <p:nvPr/>
        </p:nvSpPr>
        <p:spPr bwMode="auto">
          <a:xfrm>
            <a:off x="123898" y="152400"/>
            <a:ext cx="9972602" cy="938719"/>
          </a:xfrm>
          <a:prstGeom prst="rect">
            <a:avLst/>
          </a:prstGeom>
          <a:noFill/>
          <a:ln w="9525">
            <a:noFill/>
            <a:miter lim="800000"/>
            <a:headEnd/>
            <a:tailEnd/>
          </a:ln>
        </p:spPr>
        <p:txBody>
          <a:bodyPr wrap="none">
            <a:spAutoFit/>
          </a:bodyPr>
          <a:lstStyle/>
          <a:p>
            <a:r>
              <a:rPr lang="en-US" sz="2700" b="1" dirty="0">
                <a:latin typeface="Arial Unicode MS" pitchFamily="34" charset="-128"/>
              </a:rPr>
              <a:t>Cohort Study of </a:t>
            </a:r>
            <a:r>
              <a:rPr lang="en-US" sz="2700" b="1" dirty="0" smtClean="0">
                <a:latin typeface="Arial Unicode MS" pitchFamily="34" charset="-128"/>
              </a:rPr>
              <a:t>HCV Acquisition Type &amp; Cirrhosis </a:t>
            </a:r>
            <a:r>
              <a:rPr lang="en-US" sz="2700" b="1" dirty="0">
                <a:latin typeface="Arial Unicode MS" pitchFamily="34" charset="-128"/>
              </a:rPr>
              <a:t>Progression:</a:t>
            </a:r>
            <a:r>
              <a:rPr lang="en-US" sz="2600" b="1" dirty="0">
                <a:latin typeface="Arial Unicode MS" pitchFamily="34" charset="-128"/>
              </a:rPr>
              <a:t> </a:t>
            </a:r>
          </a:p>
          <a:p>
            <a:r>
              <a:rPr lang="en-US" sz="2800" b="1" dirty="0">
                <a:latin typeface="Arial Unicode MS" pitchFamily="34" charset="-128"/>
              </a:rPr>
              <a:t>Depiction of Selection Bias</a:t>
            </a:r>
          </a:p>
        </p:txBody>
      </p:sp>
      <p:sp>
        <p:nvSpPr>
          <p:cNvPr id="87058" name="Text Box 1042"/>
          <p:cNvSpPr txBox="1">
            <a:spLocks noChangeArrowheads="1"/>
          </p:cNvSpPr>
          <p:nvPr/>
        </p:nvSpPr>
        <p:spPr bwMode="auto">
          <a:xfrm>
            <a:off x="6219825" y="1374775"/>
            <a:ext cx="4105275" cy="2308324"/>
          </a:xfrm>
          <a:prstGeom prst="rect">
            <a:avLst/>
          </a:prstGeom>
          <a:noFill/>
          <a:ln w="9525">
            <a:noFill/>
            <a:miter lim="800000"/>
            <a:headEnd/>
            <a:tailEnd/>
          </a:ln>
        </p:spPr>
        <p:txBody>
          <a:bodyPr wrap="square">
            <a:spAutoFit/>
          </a:bodyPr>
          <a:lstStyle/>
          <a:p>
            <a:pPr algn="l">
              <a:spcBef>
                <a:spcPct val="50000"/>
              </a:spcBef>
            </a:pPr>
            <a:r>
              <a:rPr lang="en-US" sz="2400" dirty="0"/>
              <a:t>Selection bias will lead to spurious underestimation of cirrhosis incidence in both exposure groups, more so in IDU </a:t>
            </a:r>
            <a:r>
              <a:rPr lang="en-US" sz="2400" dirty="0" smtClean="0"/>
              <a:t>group; end result: underestimate of IDU effect </a:t>
            </a:r>
            <a:endParaRPr lang="en-US" sz="2400" dirty="0"/>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subjects stopped coming (more so in IDU group)</a:t>
            </a:r>
          </a:p>
          <a:p>
            <a:endParaRPr lang="en-US" sz="2200" dirty="0">
              <a:latin typeface="Arial Unicode MS" pitchFamily="34" charset="-128"/>
            </a:endParaRPr>
          </a:p>
        </p:txBody>
      </p:sp>
      <p:grpSp>
        <p:nvGrpSpPr>
          <p:cNvPr id="20" name="Group 19"/>
          <p:cNvGrpSpPr/>
          <p:nvPr/>
        </p:nvGrpSpPr>
        <p:grpSpPr>
          <a:xfrm>
            <a:off x="114300" y="5500300"/>
            <a:ext cx="2713831" cy="972235"/>
            <a:chOff x="114300" y="18365"/>
            <a:chExt cx="2713831" cy="972235"/>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smtClean="0"/>
                <a:t>IDU</a:t>
              </a:r>
              <a:endParaRPr lang="en-US" sz="1200" dirty="0"/>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smtClean="0"/>
                <a:t>Cirrhosis</a:t>
              </a:r>
              <a:endParaRPr lang="en-US" sz="1200" dirty="0"/>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smtClean="0"/>
                <a:t>Ability to attend study visits</a:t>
              </a:r>
              <a:endParaRPr lang="en-US" sz="1200" dirty="0"/>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989931" y="18365"/>
              <a:ext cx="838200" cy="461665"/>
            </a:xfrm>
            <a:prstGeom prst="rect">
              <a:avLst/>
            </a:prstGeom>
            <a:noFill/>
          </p:spPr>
          <p:txBody>
            <a:bodyPr wrap="square" rtlCol="0">
              <a:spAutoFit/>
            </a:bodyPr>
            <a:lstStyle/>
            <a:p>
              <a:r>
                <a:rPr lang="en-US" sz="1200" dirty="0" smtClean="0"/>
                <a:t>Alcohol use</a:t>
              </a:r>
              <a:endParaRPr lang="en-US" sz="1200" dirty="0"/>
            </a:p>
          </p:txBody>
        </p:sp>
        <p:sp>
          <p:nvSpPr>
            <p:cNvPr id="28" name="Line 5"/>
            <p:cNvSpPr>
              <a:spLocks noChangeShapeType="1"/>
            </p:cNvSpPr>
            <p:nvPr/>
          </p:nvSpPr>
          <p:spPr bwMode="auto">
            <a:xfrm flipH="1">
              <a:off x="1790700" y="246965"/>
              <a:ext cx="266416" cy="6925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2286284" y="457200"/>
              <a:ext cx="122747"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228600"/>
            <a:ext cx="8743950" cy="533400"/>
          </a:xfrm>
        </p:spPr>
        <p:txBody>
          <a:bodyPr/>
          <a:lstStyle/>
          <a:p>
            <a:r>
              <a:rPr lang="en-US" sz="2800" dirty="0" smtClean="0"/>
              <a:t>Competing Events and Selection Bias</a:t>
            </a:r>
          </a:p>
        </p:txBody>
      </p:sp>
      <p:sp>
        <p:nvSpPr>
          <p:cNvPr id="89091" name="Rectangle 3"/>
          <p:cNvSpPr>
            <a:spLocks noGrp="1" noChangeArrowheads="1"/>
          </p:cNvSpPr>
          <p:nvPr>
            <p:ph type="body" idx="1"/>
          </p:nvPr>
        </p:nvSpPr>
        <p:spPr>
          <a:xfrm>
            <a:off x="0" y="986034"/>
            <a:ext cx="10287000" cy="5181600"/>
          </a:xfrm>
        </p:spPr>
        <p:txBody>
          <a:bodyPr/>
          <a:lstStyle/>
          <a:p>
            <a:r>
              <a:rPr lang="en-US" sz="2400" dirty="0" smtClean="0"/>
              <a:t>All of the prior comments regarding losses to follow-up also apply to competing events</a:t>
            </a:r>
          </a:p>
          <a:p>
            <a:endParaRPr lang="en-US" sz="800" dirty="0" smtClean="0"/>
          </a:p>
          <a:p>
            <a:r>
              <a:rPr lang="en-US" sz="2400" dirty="0" smtClean="0"/>
              <a:t>Rationale: Losses to follow-up and competing events are the ways that people fall out of observation</a:t>
            </a:r>
          </a:p>
          <a:p>
            <a:pPr marL="342900" lvl="1" indent="-342900">
              <a:buFontTx/>
              <a:buChar char="•"/>
            </a:pPr>
            <a:endParaRPr lang="en-US" sz="1000" dirty="0" smtClean="0"/>
          </a:p>
          <a:p>
            <a:pPr marL="342900" lvl="1" indent="-342900">
              <a:buFontTx/>
              <a:buChar char="•"/>
            </a:pPr>
            <a:r>
              <a:rPr lang="en-US" sz="2400" dirty="0" smtClean="0"/>
              <a:t>For </a:t>
            </a:r>
            <a:r>
              <a:rPr lang="en-US" sz="2400" dirty="0"/>
              <a:t>selection bias to occur “under the null”: A </a:t>
            </a:r>
            <a:r>
              <a:rPr lang="en-US" sz="2400" dirty="0" smtClean="0"/>
              <a:t>competing event must </a:t>
            </a:r>
            <a:r>
              <a:rPr lang="en-US" sz="2400" dirty="0"/>
              <a:t>be influenced/associated with BOTH his/her exposure and outcome</a:t>
            </a:r>
          </a:p>
          <a:p>
            <a:endParaRPr lang="en-US" sz="2400" dirty="0" smtClean="0"/>
          </a:p>
          <a:p>
            <a:pPr lvl="1"/>
            <a:endParaRPr lang="en-US" sz="600" dirty="0" smtClean="0"/>
          </a:p>
        </p:txBody>
      </p:sp>
      <p:grpSp>
        <p:nvGrpSpPr>
          <p:cNvPr id="2" name="Group 1"/>
          <p:cNvGrpSpPr/>
          <p:nvPr/>
        </p:nvGrpSpPr>
        <p:grpSpPr>
          <a:xfrm>
            <a:off x="-266700" y="5069252"/>
            <a:ext cx="5562600" cy="1331548"/>
            <a:chOff x="190500" y="5265003"/>
            <a:chExt cx="5562600" cy="1331548"/>
          </a:xfrm>
        </p:grpSpPr>
        <p:sp>
          <p:nvSpPr>
            <p:cNvPr id="5" name="Text Box 21"/>
            <p:cNvSpPr txBox="1">
              <a:spLocks noChangeArrowheads="1"/>
            </p:cNvSpPr>
            <p:nvPr/>
          </p:nvSpPr>
          <p:spPr bwMode="auto">
            <a:xfrm>
              <a:off x="4229100" y="6257997"/>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Disease</a:t>
              </a:r>
            </a:p>
          </p:txBody>
        </p:sp>
        <p:sp>
          <p:nvSpPr>
            <p:cNvPr id="6" name="Text Box 25"/>
            <p:cNvSpPr txBox="1">
              <a:spLocks noChangeArrowheads="1"/>
            </p:cNvSpPr>
            <p:nvPr/>
          </p:nvSpPr>
          <p:spPr bwMode="auto">
            <a:xfrm>
              <a:off x="190500" y="6111830"/>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Exposure</a:t>
              </a:r>
            </a:p>
          </p:txBody>
        </p:sp>
        <p:sp>
          <p:nvSpPr>
            <p:cNvPr id="7" name="Line 26"/>
            <p:cNvSpPr>
              <a:spLocks noChangeShapeType="1"/>
            </p:cNvSpPr>
            <p:nvPr/>
          </p:nvSpPr>
          <p:spPr bwMode="auto">
            <a:xfrm flipV="1">
              <a:off x="1119888" y="5785598"/>
              <a:ext cx="304800" cy="326232"/>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27"/>
            <p:cNvSpPr txBox="1">
              <a:spLocks noChangeArrowheads="1"/>
            </p:cNvSpPr>
            <p:nvPr/>
          </p:nvSpPr>
          <p:spPr bwMode="auto">
            <a:xfrm>
              <a:off x="800100" y="5388691"/>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9" name="Text Box 28"/>
            <p:cNvSpPr txBox="1">
              <a:spLocks noChangeArrowheads="1"/>
            </p:cNvSpPr>
            <p:nvPr/>
          </p:nvSpPr>
          <p:spPr bwMode="auto">
            <a:xfrm>
              <a:off x="3861216" y="5265003"/>
              <a:ext cx="1756974"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Pathophysiologic state</a:t>
              </a:r>
              <a:endParaRPr lang="en-US" sz="1600" dirty="0">
                <a:solidFill>
                  <a:srgbClr val="FF0000"/>
                </a:solidFill>
                <a:latin typeface="Arial" charset="0"/>
              </a:endParaRPr>
            </a:p>
          </p:txBody>
        </p:sp>
        <p:sp>
          <p:nvSpPr>
            <p:cNvPr id="10" name="Line 29"/>
            <p:cNvSpPr>
              <a:spLocks noChangeShapeType="1"/>
            </p:cNvSpPr>
            <p:nvPr/>
          </p:nvSpPr>
          <p:spPr bwMode="auto">
            <a:xfrm>
              <a:off x="4838700" y="5829915"/>
              <a:ext cx="200492" cy="393111"/>
            </a:xfrm>
            <a:prstGeom prst="line">
              <a:avLst/>
            </a:prstGeom>
            <a:noFill/>
            <a:ln w="28575">
              <a:solidFill>
                <a:schemeClr val="tx1"/>
              </a:solidFill>
              <a:round/>
              <a:headEnd/>
              <a:tailEnd type="triangle" w="med" len="med"/>
            </a:ln>
          </p:spPr>
          <p:txBody>
            <a:bodyPr wrap="none" anchor="ctr"/>
            <a:lstStyle/>
            <a:p>
              <a:endParaRPr lang="en-US" dirty="0"/>
            </a:p>
          </p:txBody>
        </p:sp>
        <p:sp>
          <p:nvSpPr>
            <p:cNvPr id="11" name="Line 39"/>
            <p:cNvSpPr>
              <a:spLocks noChangeShapeType="1"/>
            </p:cNvSpPr>
            <p:nvPr/>
          </p:nvSpPr>
          <p:spPr bwMode="auto">
            <a:xfrm flipH="1" flipV="1">
              <a:off x="2247900" y="5738852"/>
              <a:ext cx="545891" cy="91063"/>
            </a:xfrm>
            <a:prstGeom prst="line">
              <a:avLst/>
            </a:prstGeom>
            <a:noFill/>
            <a:ln w="28575">
              <a:solidFill>
                <a:schemeClr val="tx1"/>
              </a:solidFill>
              <a:round/>
              <a:headEnd/>
              <a:tailEnd type="triangle" w="med" len="med"/>
            </a:ln>
          </p:spPr>
          <p:txBody>
            <a:bodyPr wrap="none" anchor="ctr"/>
            <a:lstStyle/>
            <a:p>
              <a:endParaRPr lang="en-US" dirty="0"/>
            </a:p>
          </p:txBody>
        </p:sp>
        <p:sp>
          <p:nvSpPr>
            <p:cNvPr id="12" name="Text Box 28"/>
            <p:cNvSpPr txBox="1">
              <a:spLocks noChangeArrowheads="1"/>
            </p:cNvSpPr>
            <p:nvPr/>
          </p:nvSpPr>
          <p:spPr bwMode="auto">
            <a:xfrm>
              <a:off x="2628900" y="5618382"/>
              <a:ext cx="152400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Competing event</a:t>
              </a:r>
              <a:endParaRPr lang="en-US" sz="1600" dirty="0">
                <a:solidFill>
                  <a:srgbClr val="FF0000"/>
                </a:solidFill>
                <a:latin typeface="Arial" charset="0"/>
              </a:endParaRPr>
            </a:p>
          </p:txBody>
        </p:sp>
        <p:sp>
          <p:nvSpPr>
            <p:cNvPr id="13" name="Line 39"/>
            <p:cNvSpPr>
              <a:spLocks noChangeShapeType="1"/>
            </p:cNvSpPr>
            <p:nvPr/>
          </p:nvSpPr>
          <p:spPr bwMode="auto">
            <a:xfrm flipH="1">
              <a:off x="3850187" y="5784383"/>
              <a:ext cx="596484" cy="164331"/>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3" name="Group 2"/>
          <p:cNvGrpSpPr/>
          <p:nvPr/>
        </p:nvGrpSpPr>
        <p:grpSpPr>
          <a:xfrm>
            <a:off x="4859310" y="4886065"/>
            <a:ext cx="5427690" cy="1804408"/>
            <a:chOff x="4859310" y="4538246"/>
            <a:chExt cx="5427690" cy="1804408"/>
          </a:xfrm>
        </p:grpSpPr>
        <p:sp>
          <p:nvSpPr>
            <p:cNvPr id="16" name="Text Box 21"/>
            <p:cNvSpPr txBox="1">
              <a:spLocks noChangeArrowheads="1"/>
            </p:cNvSpPr>
            <p:nvPr/>
          </p:nvSpPr>
          <p:spPr bwMode="auto">
            <a:xfrm>
              <a:off x="8647803" y="6004100"/>
              <a:ext cx="1524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Alzheimer’s</a:t>
              </a:r>
              <a:endParaRPr lang="en-US" sz="1600" dirty="0">
                <a:latin typeface="Arial" charset="0"/>
              </a:endParaRPr>
            </a:p>
          </p:txBody>
        </p:sp>
        <p:sp>
          <p:nvSpPr>
            <p:cNvPr id="17" name="Text Box 25"/>
            <p:cNvSpPr txBox="1">
              <a:spLocks noChangeArrowheads="1"/>
            </p:cNvSpPr>
            <p:nvPr/>
          </p:nvSpPr>
          <p:spPr bwMode="auto">
            <a:xfrm>
              <a:off x="4859310" y="5834823"/>
              <a:ext cx="1905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Smoking</a:t>
              </a:r>
              <a:endParaRPr lang="en-US" sz="1600" dirty="0">
                <a:latin typeface="Arial" charset="0"/>
              </a:endParaRPr>
            </a:p>
          </p:txBody>
        </p:sp>
        <p:sp>
          <p:nvSpPr>
            <p:cNvPr id="18" name="Line 26"/>
            <p:cNvSpPr>
              <a:spLocks noChangeShapeType="1"/>
            </p:cNvSpPr>
            <p:nvPr/>
          </p:nvSpPr>
          <p:spPr bwMode="auto">
            <a:xfrm flipV="1">
              <a:off x="5788698" y="5508591"/>
              <a:ext cx="304800" cy="326232"/>
            </a:xfrm>
            <a:prstGeom prst="line">
              <a:avLst/>
            </a:prstGeom>
            <a:noFill/>
            <a:ln w="28575">
              <a:solidFill>
                <a:schemeClr val="tx1"/>
              </a:solidFill>
              <a:round/>
              <a:headEnd/>
              <a:tailEnd type="triangle" w="med" len="med"/>
            </a:ln>
          </p:spPr>
          <p:txBody>
            <a:bodyPr wrap="none" anchor="ctr"/>
            <a:lstStyle/>
            <a:p>
              <a:endParaRPr lang="en-US" dirty="0"/>
            </a:p>
          </p:txBody>
        </p:sp>
        <p:sp>
          <p:nvSpPr>
            <p:cNvPr id="19" name="Text Box 27"/>
            <p:cNvSpPr txBox="1">
              <a:spLocks noChangeArrowheads="1"/>
            </p:cNvSpPr>
            <p:nvPr/>
          </p:nvSpPr>
          <p:spPr bwMode="auto">
            <a:xfrm>
              <a:off x="5490145" y="4538246"/>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20" name="Text Box 28"/>
            <p:cNvSpPr txBox="1">
              <a:spLocks noChangeArrowheads="1"/>
            </p:cNvSpPr>
            <p:nvPr/>
          </p:nvSpPr>
          <p:spPr bwMode="auto">
            <a:xfrm>
              <a:off x="8745510" y="4987996"/>
              <a:ext cx="154149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Genetic background</a:t>
              </a:r>
              <a:endParaRPr lang="en-US" sz="1600" dirty="0">
                <a:solidFill>
                  <a:srgbClr val="FF0000"/>
                </a:solidFill>
                <a:latin typeface="Arial" charset="0"/>
              </a:endParaRPr>
            </a:p>
          </p:txBody>
        </p:sp>
        <p:sp>
          <p:nvSpPr>
            <p:cNvPr id="21" name="Line 29"/>
            <p:cNvSpPr>
              <a:spLocks noChangeShapeType="1"/>
            </p:cNvSpPr>
            <p:nvPr/>
          </p:nvSpPr>
          <p:spPr bwMode="auto">
            <a:xfrm>
              <a:off x="9512193" y="5633763"/>
              <a:ext cx="4061" cy="370338"/>
            </a:xfrm>
            <a:prstGeom prst="line">
              <a:avLst/>
            </a:prstGeom>
            <a:noFill/>
            <a:ln w="28575">
              <a:solidFill>
                <a:schemeClr val="tx1"/>
              </a:solidFill>
              <a:round/>
              <a:headEnd/>
              <a:tailEnd type="triangle" w="med" len="med"/>
            </a:ln>
          </p:spPr>
          <p:txBody>
            <a:bodyPr wrap="none" anchor="ctr"/>
            <a:lstStyle/>
            <a:p>
              <a:endParaRPr lang="en-US" dirty="0"/>
            </a:p>
          </p:txBody>
        </p:sp>
        <p:sp>
          <p:nvSpPr>
            <p:cNvPr id="22" name="Line 39"/>
            <p:cNvSpPr>
              <a:spLocks noChangeShapeType="1"/>
            </p:cNvSpPr>
            <p:nvPr/>
          </p:nvSpPr>
          <p:spPr bwMode="auto">
            <a:xfrm flipH="1" flipV="1">
              <a:off x="6932325" y="4876800"/>
              <a:ext cx="573375" cy="409545"/>
            </a:xfrm>
            <a:prstGeom prst="line">
              <a:avLst/>
            </a:prstGeom>
            <a:noFill/>
            <a:ln w="28575">
              <a:solidFill>
                <a:schemeClr val="tx1"/>
              </a:solidFill>
              <a:round/>
              <a:headEnd/>
              <a:tailEnd type="triangle" w="med" len="med"/>
            </a:ln>
          </p:spPr>
          <p:txBody>
            <a:bodyPr wrap="none" anchor="ctr"/>
            <a:lstStyle/>
            <a:p>
              <a:endParaRPr lang="en-US" dirty="0"/>
            </a:p>
          </p:txBody>
        </p:sp>
        <p:sp>
          <p:nvSpPr>
            <p:cNvPr id="23" name="Text Box 28"/>
            <p:cNvSpPr txBox="1">
              <a:spLocks noChangeArrowheads="1"/>
            </p:cNvSpPr>
            <p:nvPr/>
          </p:nvSpPr>
          <p:spPr bwMode="auto">
            <a:xfrm>
              <a:off x="6972300" y="5242028"/>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Cancer death</a:t>
              </a:r>
              <a:endParaRPr lang="en-US" sz="1600" dirty="0">
                <a:solidFill>
                  <a:srgbClr val="FF0000"/>
                </a:solidFill>
                <a:latin typeface="Arial" charset="0"/>
              </a:endParaRPr>
            </a:p>
          </p:txBody>
        </p:sp>
        <p:sp>
          <p:nvSpPr>
            <p:cNvPr id="24" name="Line 39"/>
            <p:cNvSpPr>
              <a:spLocks noChangeShapeType="1"/>
            </p:cNvSpPr>
            <p:nvPr/>
          </p:nvSpPr>
          <p:spPr bwMode="auto">
            <a:xfrm flipH="1">
              <a:off x="8373252" y="5412676"/>
              <a:ext cx="572750" cy="0"/>
            </a:xfrm>
            <a:prstGeom prst="line">
              <a:avLst/>
            </a:prstGeom>
            <a:noFill/>
            <a:ln w="28575">
              <a:solidFill>
                <a:schemeClr val="tx1"/>
              </a:solidFill>
              <a:round/>
              <a:headEnd/>
              <a:tailEnd type="triangle" w="med" len="med"/>
            </a:ln>
          </p:spPr>
          <p:txBody>
            <a:bodyPr wrap="none" anchor="ctr"/>
            <a:lstStyle/>
            <a:p>
              <a:endParaRPr lang="en-US" dirty="0"/>
            </a:p>
          </p:txBody>
        </p:sp>
        <p:sp>
          <p:nvSpPr>
            <p:cNvPr id="25" name="Text Box 28"/>
            <p:cNvSpPr txBox="1">
              <a:spLocks noChangeArrowheads="1"/>
            </p:cNvSpPr>
            <p:nvPr/>
          </p:nvSpPr>
          <p:spPr bwMode="auto">
            <a:xfrm>
              <a:off x="5408325" y="5239642"/>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CHD death</a:t>
              </a:r>
              <a:endParaRPr lang="en-US" sz="1600" dirty="0">
                <a:solidFill>
                  <a:srgbClr val="FF0000"/>
                </a:solidFill>
                <a:latin typeface="Arial" charset="0"/>
              </a:endParaRPr>
            </a:p>
          </p:txBody>
        </p:sp>
        <p:sp>
          <p:nvSpPr>
            <p:cNvPr id="26" name="Line 39"/>
            <p:cNvSpPr>
              <a:spLocks noChangeShapeType="1"/>
            </p:cNvSpPr>
            <p:nvPr/>
          </p:nvSpPr>
          <p:spPr bwMode="auto">
            <a:xfrm flipV="1">
              <a:off x="6294612" y="4876799"/>
              <a:ext cx="262332" cy="34420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 name="TextBox 3"/>
          <p:cNvSpPr txBox="1"/>
          <p:nvPr/>
        </p:nvSpPr>
        <p:spPr>
          <a:xfrm>
            <a:off x="187215" y="4490544"/>
            <a:ext cx="2444969" cy="369332"/>
          </a:xfrm>
          <a:prstGeom prst="rect">
            <a:avLst/>
          </a:prstGeom>
          <a:noFill/>
        </p:spPr>
        <p:txBody>
          <a:bodyPr wrap="square" rtlCol="0">
            <a:spAutoFit/>
          </a:bodyPr>
          <a:lstStyle/>
          <a:p>
            <a:r>
              <a:rPr lang="en-US" sz="1800" dirty="0" smtClean="0">
                <a:latin typeface="+mn-lt"/>
              </a:rPr>
              <a:t>Generic structure</a:t>
            </a:r>
            <a:endParaRPr lang="en-US" sz="1800" dirty="0">
              <a:latin typeface="+mn-lt"/>
            </a:endParaRPr>
          </a:p>
        </p:txBody>
      </p:sp>
      <p:sp>
        <p:nvSpPr>
          <p:cNvPr id="27" name="TextBox 26"/>
          <p:cNvSpPr txBox="1"/>
          <p:nvPr/>
        </p:nvSpPr>
        <p:spPr>
          <a:xfrm>
            <a:off x="5143500" y="4435769"/>
            <a:ext cx="2244214" cy="369332"/>
          </a:xfrm>
          <a:prstGeom prst="rect">
            <a:avLst/>
          </a:prstGeom>
          <a:noFill/>
        </p:spPr>
        <p:txBody>
          <a:bodyPr wrap="square" rtlCol="0">
            <a:spAutoFit/>
          </a:bodyPr>
          <a:lstStyle/>
          <a:p>
            <a:r>
              <a:rPr lang="en-US" sz="1800" dirty="0" smtClean="0">
                <a:latin typeface="+mn-lt"/>
              </a:rPr>
              <a:t>Specific example</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190500" y="685800"/>
            <a:ext cx="9753600" cy="2282824"/>
          </a:xfrm>
        </p:spPr>
        <p:txBody>
          <a:bodyPr/>
          <a:lstStyle/>
          <a:p>
            <a:pPr>
              <a:lnSpc>
                <a:spcPct val="90000"/>
              </a:lnSpc>
            </a:pPr>
            <a:r>
              <a:rPr lang="en-US" sz="2600" dirty="0" smtClean="0"/>
              <a:t>Randomization prevents selection bias at the outset</a:t>
            </a:r>
          </a:p>
          <a:p>
            <a:pPr lvl="1">
              <a:lnSpc>
                <a:spcPct val="90000"/>
              </a:lnSpc>
            </a:pPr>
            <a:r>
              <a:rPr lang="en-US" sz="2200" dirty="0" smtClean="0"/>
              <a:t>This is because “exposure (an intervention)” is: </a:t>
            </a:r>
          </a:p>
          <a:p>
            <a:pPr lvl="2">
              <a:lnSpc>
                <a:spcPct val="90000"/>
              </a:lnSpc>
            </a:pPr>
            <a:r>
              <a:rPr lang="en-US" sz="2200" dirty="0" smtClean="0"/>
              <a:t>randomly assigned </a:t>
            </a:r>
          </a:p>
          <a:p>
            <a:pPr lvl="2">
              <a:lnSpc>
                <a:spcPct val="90000"/>
              </a:lnSpc>
            </a:pPr>
            <a:r>
              <a:rPr lang="en-US" sz="2200" dirty="0"/>
              <a:t>c</a:t>
            </a:r>
            <a:r>
              <a:rPr lang="en-US" sz="2200" dirty="0" smtClean="0"/>
              <a:t>omes after decision to participate</a:t>
            </a:r>
          </a:p>
          <a:p>
            <a:pPr lvl="2">
              <a:lnSpc>
                <a:spcPct val="90000"/>
              </a:lnSpc>
            </a:pPr>
            <a:endParaRPr lang="en-US" sz="1000" dirty="0" smtClean="0"/>
          </a:p>
          <a:p>
            <a:pPr lvl="1">
              <a:lnSpc>
                <a:spcPct val="90000"/>
              </a:lnSpc>
            </a:pPr>
            <a:r>
              <a:rPr lang="en-US" sz="2200" dirty="0" smtClean="0"/>
              <a:t>Therefore, exposure cannot be related to study participation</a:t>
            </a:r>
          </a:p>
          <a:p>
            <a:pPr lvl="1">
              <a:lnSpc>
                <a:spcPct val="90000"/>
              </a:lnSpc>
            </a:pPr>
            <a:endParaRPr lang="en-US" sz="2200" dirty="0" smtClean="0"/>
          </a:p>
          <a:p>
            <a:pPr>
              <a:lnSpc>
                <a:spcPct val="90000"/>
              </a:lnSpc>
            </a:pPr>
            <a:endParaRPr lang="en-US" sz="2600" dirty="0" smtClean="0"/>
          </a:p>
          <a:p>
            <a:pPr>
              <a:lnSpc>
                <a:spcPct val="90000"/>
              </a:lnSpc>
            </a:pPr>
            <a:endParaRPr lang="en-US" sz="1100" dirty="0"/>
          </a:p>
          <a:p>
            <a:pPr>
              <a:lnSpc>
                <a:spcPct val="90000"/>
              </a:lnSpc>
            </a:pPr>
            <a:endParaRPr lang="en-US" sz="2600" dirty="0" smtClean="0"/>
          </a:p>
          <a:p>
            <a:pPr>
              <a:lnSpc>
                <a:spcPct val="90000"/>
              </a:lnSpc>
            </a:pPr>
            <a:endParaRPr lang="en-US" sz="2600" dirty="0" smtClean="0"/>
          </a:p>
          <a:p>
            <a:pPr>
              <a:lnSpc>
                <a:spcPct val="90000"/>
              </a:lnSpc>
            </a:pPr>
            <a:endParaRPr lang="en-US" sz="2000" dirty="0"/>
          </a:p>
          <a:p>
            <a:pPr>
              <a:lnSpc>
                <a:spcPct val="90000"/>
              </a:lnSpc>
              <a:spcAft>
                <a:spcPts val="600"/>
              </a:spcAft>
            </a:pPr>
            <a:r>
              <a:rPr lang="en-US" sz="2600" dirty="0" smtClean="0"/>
              <a:t>Instead, factors related to retention (i.e., the back end) are the major potential cause of selection bias in RCTs</a:t>
            </a:r>
          </a:p>
          <a:p>
            <a:pPr lvl="1">
              <a:lnSpc>
                <a:spcPct val="90000"/>
              </a:lnSpc>
              <a:spcAft>
                <a:spcPts val="600"/>
              </a:spcAft>
            </a:pPr>
            <a:r>
              <a:rPr lang="en-US" sz="2200" dirty="0" smtClean="0"/>
              <a:t>Drop outs and competing events</a:t>
            </a:r>
          </a:p>
          <a:p>
            <a:pPr>
              <a:lnSpc>
                <a:spcPct val="90000"/>
              </a:lnSpc>
            </a:pPr>
            <a:r>
              <a:rPr lang="en-US" sz="2600" dirty="0" smtClean="0"/>
              <a:t>See </a:t>
            </a:r>
            <a:r>
              <a:rPr lang="en-US" sz="2600" dirty="0" smtClean="0">
                <a:solidFill>
                  <a:srgbClr val="FF0000"/>
                </a:solidFill>
              </a:rPr>
              <a:t>Additional Slides </a:t>
            </a:r>
            <a:r>
              <a:rPr lang="en-US" sz="2600" dirty="0" smtClean="0"/>
              <a:t>for examples</a:t>
            </a:r>
          </a:p>
        </p:txBody>
      </p:sp>
      <p:grpSp>
        <p:nvGrpSpPr>
          <p:cNvPr id="7" name="Group 6"/>
          <p:cNvGrpSpPr/>
          <p:nvPr/>
        </p:nvGrpSpPr>
        <p:grpSpPr>
          <a:xfrm>
            <a:off x="266700" y="2892424"/>
            <a:ext cx="9766300" cy="1984376"/>
            <a:chOff x="215900" y="2438400"/>
            <a:chExt cx="9766300" cy="1984376"/>
          </a:xfrm>
        </p:grpSpPr>
        <p:grpSp>
          <p:nvGrpSpPr>
            <p:cNvPr id="12" name="Group 9"/>
            <p:cNvGrpSpPr>
              <a:grpSpLocks/>
            </p:cNvGrpSpPr>
            <p:nvPr/>
          </p:nvGrpSpPr>
          <p:grpSpPr bwMode="auto">
            <a:xfrm>
              <a:off x="215900" y="2438400"/>
              <a:ext cx="9766300" cy="1984376"/>
              <a:chOff x="328" y="1161"/>
              <a:chExt cx="6152" cy="1250"/>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endParaRPr lang="en-US" dirty="0"/>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16" name="Text Box 7"/>
              <p:cNvSpPr txBox="1">
                <a:spLocks noChangeArrowheads="1"/>
              </p:cNvSpPr>
              <p:nvPr/>
            </p:nvSpPr>
            <p:spPr bwMode="auto">
              <a:xfrm>
                <a:off x="328" y="2081"/>
                <a:ext cx="272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Exposure (Intervention)</a:t>
                </a:r>
                <a:endParaRPr lang="en-US" sz="2800" dirty="0">
                  <a:latin typeface="Arial" charset="0"/>
                </a:endParaRP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18" name="Text Box 7"/>
              <p:cNvSpPr txBox="1">
                <a:spLocks noChangeArrowheads="1"/>
              </p:cNvSpPr>
              <p:nvPr/>
            </p:nvSpPr>
            <p:spPr bwMode="auto">
              <a:xfrm>
                <a:off x="328"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Other Factor</a:t>
                </a:r>
                <a:endParaRPr lang="en-US" sz="2800" dirty="0">
                  <a:latin typeface="Arial" charset="0"/>
                </a:endParaRP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endParaRPr lang="en-US" dirty="0"/>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endParaRPr lang="en-US" dirty="0"/>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152400"/>
            <a:ext cx="9686925" cy="762000"/>
          </a:xfrm>
        </p:spPr>
        <p:txBody>
          <a:bodyPr/>
          <a:lstStyle/>
          <a:p>
            <a:r>
              <a:rPr lang="en-US" sz="2800" dirty="0" smtClean="0"/>
              <a:t>Summary: Selection Bias</a:t>
            </a:r>
          </a:p>
        </p:txBody>
      </p:sp>
      <p:sp>
        <p:nvSpPr>
          <p:cNvPr id="92163" name="Rectangle 3"/>
          <p:cNvSpPr>
            <a:spLocks noGrp="1" noChangeArrowheads="1"/>
          </p:cNvSpPr>
          <p:nvPr>
            <p:ph type="body" idx="1"/>
          </p:nvPr>
        </p:nvSpPr>
        <p:spPr>
          <a:xfrm>
            <a:off x="152400" y="381000"/>
            <a:ext cx="10134600" cy="6324600"/>
          </a:xfrm>
        </p:spPr>
        <p:txBody>
          <a:bodyPr/>
          <a:lstStyle/>
          <a:p>
            <a:pPr marL="0" indent="0">
              <a:buNone/>
            </a:pPr>
            <a:r>
              <a:rPr lang="en-US" sz="2800" b="1" dirty="0" smtClean="0"/>
              <a:t>Definition</a:t>
            </a:r>
            <a:r>
              <a:rPr lang="en-US" sz="2400" dirty="0" smtClean="0"/>
              <a:t>: </a:t>
            </a:r>
            <a:r>
              <a:rPr lang="en-US" sz="2200" dirty="0" smtClean="0"/>
              <a:t>When study sample does not represent/reflect target population</a:t>
            </a:r>
          </a:p>
          <a:p>
            <a:r>
              <a:rPr lang="en-US" sz="2400" b="1" dirty="0" smtClean="0"/>
              <a:t>In </a:t>
            </a:r>
            <a:r>
              <a:rPr lang="en-US" sz="2400" b="1" dirty="0"/>
              <a:t>a Descriptive Study</a:t>
            </a:r>
          </a:p>
          <a:p>
            <a:pPr lvl="1">
              <a:lnSpc>
                <a:spcPct val="110000"/>
              </a:lnSpc>
            </a:pPr>
            <a:r>
              <a:rPr lang="en-US" sz="2000" dirty="0"/>
              <a:t>Bias caused when persons in </a:t>
            </a:r>
            <a:r>
              <a:rPr lang="en-US" sz="2000" dirty="0" smtClean="0"/>
              <a:t>target population </a:t>
            </a:r>
            <a:r>
              <a:rPr lang="en-US" sz="2000" dirty="0"/>
              <a:t>have different (unequal) probabilities of being selected for/retained in study </a:t>
            </a:r>
            <a:r>
              <a:rPr lang="en-US" sz="2000" dirty="0" smtClean="0"/>
              <a:t>sample</a:t>
            </a:r>
            <a:endParaRPr lang="en-US" sz="2000" dirty="0"/>
          </a:p>
          <a:p>
            <a:pPr>
              <a:lnSpc>
                <a:spcPct val="110000"/>
              </a:lnSpc>
            </a:pPr>
            <a:r>
              <a:rPr lang="en-US" sz="2400" b="1" dirty="0"/>
              <a:t>In an Analytic </a:t>
            </a:r>
            <a:r>
              <a:rPr lang="en-US" sz="2400" b="1" dirty="0" smtClean="0"/>
              <a:t>Study</a:t>
            </a:r>
            <a:endParaRPr lang="en-US" sz="2400" dirty="0"/>
          </a:p>
          <a:p>
            <a:pPr lvl="1">
              <a:lnSpc>
                <a:spcPct val="110000"/>
              </a:lnSpc>
            </a:pPr>
            <a:r>
              <a:rPr lang="en-US" sz="2000" dirty="0"/>
              <a:t>Bias caused when persons in source population have different (unequal) probabilities of being selected for/retained in study sample</a:t>
            </a:r>
          </a:p>
          <a:p>
            <a:pPr lvl="2">
              <a:lnSpc>
                <a:spcPct val="110000"/>
              </a:lnSpc>
            </a:pPr>
            <a:r>
              <a:rPr lang="en-US" sz="2000" dirty="0" smtClean="0"/>
              <a:t>Especially when </a:t>
            </a:r>
            <a:r>
              <a:rPr lang="en-US" sz="2000" dirty="0"/>
              <a:t>these differing (unequal) probabilities are influenced by (or associated with) both </a:t>
            </a:r>
            <a:r>
              <a:rPr lang="en-US" sz="2000" u="sng" dirty="0"/>
              <a:t>exposure</a:t>
            </a:r>
            <a:r>
              <a:rPr lang="en-US" sz="2000" dirty="0"/>
              <a:t> </a:t>
            </a:r>
            <a:r>
              <a:rPr lang="en-US" sz="2000" i="1" dirty="0"/>
              <a:t>and</a:t>
            </a:r>
            <a:r>
              <a:rPr lang="en-US" sz="2000" dirty="0"/>
              <a:t> </a:t>
            </a:r>
            <a:r>
              <a:rPr lang="en-US" sz="2000" u="sng" dirty="0"/>
              <a:t>outcome</a:t>
            </a:r>
            <a:r>
              <a:rPr lang="en-US" sz="2000" dirty="0"/>
              <a:t> of interest</a:t>
            </a:r>
          </a:p>
          <a:p>
            <a:pPr lvl="1">
              <a:lnSpc>
                <a:spcPct val="110000"/>
              </a:lnSpc>
            </a:pPr>
            <a:endParaRPr lang="en-US" sz="400" dirty="0" smtClean="0"/>
          </a:p>
        </p:txBody>
      </p:sp>
      <p:grpSp>
        <p:nvGrpSpPr>
          <p:cNvPr id="3" name="Group 2"/>
          <p:cNvGrpSpPr/>
          <p:nvPr/>
        </p:nvGrpSpPr>
        <p:grpSpPr>
          <a:xfrm>
            <a:off x="3003171" y="3930270"/>
            <a:ext cx="3841762" cy="1128978"/>
            <a:chOff x="167861" y="4813250"/>
            <a:chExt cx="7513553" cy="1819715"/>
          </a:xfrm>
        </p:grpSpPr>
        <p:sp>
          <p:nvSpPr>
            <p:cNvPr id="5" name="Text Box 51"/>
            <p:cNvSpPr txBox="1">
              <a:spLocks noChangeArrowheads="1"/>
            </p:cNvSpPr>
            <p:nvPr/>
          </p:nvSpPr>
          <p:spPr bwMode="auto">
            <a:xfrm>
              <a:off x="5098968" y="6164280"/>
              <a:ext cx="1524000"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Disease</a:t>
              </a:r>
            </a:p>
          </p:txBody>
        </p:sp>
        <p:sp>
          <p:nvSpPr>
            <p:cNvPr id="7" name="Text Box 53"/>
            <p:cNvSpPr txBox="1">
              <a:spLocks noChangeArrowheads="1"/>
            </p:cNvSpPr>
            <p:nvPr/>
          </p:nvSpPr>
          <p:spPr bwMode="auto">
            <a:xfrm>
              <a:off x="2714509" y="4813250"/>
              <a:ext cx="2895601" cy="1140989"/>
            </a:xfrm>
            <a:prstGeom prst="rect">
              <a:avLst/>
            </a:prstGeom>
            <a:noFill/>
            <a:ln w="9525" algn="ctr">
              <a:noFill/>
              <a:miter lim="800000"/>
              <a:headEnd/>
              <a:tailEnd/>
            </a:ln>
          </p:spPr>
          <p:txBody>
            <a:bodyPr wrap="square">
              <a:spAutoFit/>
            </a:bodyPr>
            <a:lstStyle/>
            <a:p>
              <a:pPr>
                <a:spcBef>
                  <a:spcPct val="50000"/>
                </a:spcBef>
              </a:pPr>
              <a:r>
                <a:rPr lang="en-US" sz="1200" dirty="0" smtClean="0">
                  <a:latin typeface="Arial" charset="0"/>
                </a:rPr>
                <a:t>Selection/</a:t>
              </a:r>
              <a:r>
                <a:rPr lang="en-US" sz="2800" dirty="0" smtClean="0">
                  <a:latin typeface="Arial" charset="0"/>
                </a:rPr>
                <a:t> </a:t>
              </a:r>
              <a:r>
                <a:rPr lang="en-US" sz="1200" dirty="0" smtClean="0">
                  <a:latin typeface="Arial" charset="0"/>
                </a:rPr>
                <a:t>Retention</a:t>
              </a:r>
              <a:endParaRPr lang="en-US" sz="1200" dirty="0">
                <a:latin typeface="Arial" charset="0"/>
              </a:endParaRPr>
            </a:p>
          </p:txBody>
        </p:sp>
        <p:sp>
          <p:nvSpPr>
            <p:cNvPr id="8" name="Line 54"/>
            <p:cNvSpPr>
              <a:spLocks noChangeShapeType="1"/>
            </p:cNvSpPr>
            <p:nvPr/>
          </p:nvSpPr>
          <p:spPr bwMode="auto">
            <a:xfrm flipH="1" flipV="1">
              <a:off x="4995140" y="5546914"/>
              <a:ext cx="1296057" cy="168089"/>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0" name="Text Box 56"/>
            <p:cNvSpPr txBox="1">
              <a:spLocks noChangeArrowheads="1"/>
            </p:cNvSpPr>
            <p:nvPr/>
          </p:nvSpPr>
          <p:spPr bwMode="auto">
            <a:xfrm>
              <a:off x="5993140" y="4829441"/>
              <a:ext cx="1688274" cy="1140988"/>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a:t>
              </a:r>
              <a:r>
                <a:rPr lang="en-US" sz="2800" dirty="0">
                  <a:solidFill>
                    <a:schemeClr val="bg2">
                      <a:lumMod val="40000"/>
                      <a:lumOff val="60000"/>
                    </a:schemeClr>
                  </a:solidFill>
                  <a:latin typeface="Arial" charset="0"/>
                </a:rPr>
                <a:t> </a:t>
              </a:r>
              <a:r>
                <a:rPr lang="en-US" sz="1200" dirty="0">
                  <a:solidFill>
                    <a:schemeClr val="bg2">
                      <a:lumMod val="40000"/>
                      <a:lumOff val="60000"/>
                    </a:schemeClr>
                  </a:solidFill>
                  <a:latin typeface="Arial" charset="0"/>
                </a:rPr>
                <a:t>factors</a:t>
              </a:r>
            </a:p>
          </p:txBody>
        </p:sp>
        <p:sp>
          <p:nvSpPr>
            <p:cNvPr id="13" name="Line 59"/>
            <p:cNvSpPr>
              <a:spLocks noChangeShapeType="1"/>
            </p:cNvSpPr>
            <p:nvPr/>
          </p:nvSpPr>
          <p:spPr bwMode="auto">
            <a:xfrm flipH="1">
              <a:off x="6547783" y="5930319"/>
              <a:ext cx="381001" cy="457198"/>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grpSp>
          <p:nvGrpSpPr>
            <p:cNvPr id="2" name="Group 1"/>
            <p:cNvGrpSpPr/>
            <p:nvPr/>
          </p:nvGrpSpPr>
          <p:grpSpPr>
            <a:xfrm>
              <a:off x="167861" y="5073653"/>
              <a:ext cx="3604040" cy="1559312"/>
              <a:chOff x="167861" y="5073653"/>
              <a:chExt cx="3604040" cy="1559312"/>
            </a:xfrm>
          </p:grpSpPr>
          <p:sp>
            <p:nvSpPr>
              <p:cNvPr id="6" name="Line 52"/>
              <p:cNvSpPr>
                <a:spLocks noChangeShapeType="1"/>
              </p:cNvSpPr>
              <p:nvPr/>
            </p:nvSpPr>
            <p:spPr bwMode="auto">
              <a:xfrm flipV="1">
                <a:off x="1676402" y="5579571"/>
                <a:ext cx="1692332" cy="135432"/>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9" name="Text Box 55"/>
              <p:cNvSpPr txBox="1">
                <a:spLocks noChangeArrowheads="1"/>
              </p:cNvSpPr>
              <p:nvPr/>
            </p:nvSpPr>
            <p:spPr bwMode="auto">
              <a:xfrm>
                <a:off x="167861" y="5073653"/>
                <a:ext cx="1851438" cy="744123"/>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 factors</a:t>
                </a:r>
              </a:p>
            </p:txBody>
          </p:sp>
          <p:sp>
            <p:nvSpPr>
              <p:cNvPr id="11" name="Text Box 57"/>
              <p:cNvSpPr txBox="1">
                <a:spLocks noChangeArrowheads="1"/>
              </p:cNvSpPr>
              <p:nvPr/>
            </p:nvSpPr>
            <p:spPr bwMode="auto">
              <a:xfrm>
                <a:off x="1790701" y="6186491"/>
                <a:ext cx="1981199"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Exposure</a:t>
                </a:r>
              </a:p>
            </p:txBody>
          </p:sp>
          <p:sp>
            <p:nvSpPr>
              <p:cNvPr id="12" name="Line 58"/>
              <p:cNvSpPr>
                <a:spLocks noChangeShapeType="1"/>
              </p:cNvSpPr>
              <p:nvPr/>
            </p:nvSpPr>
            <p:spPr bwMode="auto">
              <a:xfrm>
                <a:off x="1333500" y="5963348"/>
                <a:ext cx="685800" cy="437456"/>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4" name="Line 52"/>
              <p:cNvSpPr>
                <a:spLocks noChangeShapeType="1"/>
              </p:cNvSpPr>
              <p:nvPr/>
            </p:nvSpPr>
            <p:spPr bwMode="auto">
              <a:xfrm flipV="1">
                <a:off x="3368734" y="5963347"/>
                <a:ext cx="403167" cy="24834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5" name="Line 54"/>
            <p:cNvSpPr>
              <a:spLocks noChangeShapeType="1"/>
            </p:cNvSpPr>
            <p:nvPr/>
          </p:nvSpPr>
          <p:spPr bwMode="auto">
            <a:xfrm flipH="1" flipV="1">
              <a:off x="4791484" y="5954238"/>
              <a:ext cx="456513" cy="28358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18" name="Group 17"/>
          <p:cNvGrpSpPr/>
          <p:nvPr/>
        </p:nvGrpSpPr>
        <p:grpSpPr>
          <a:xfrm>
            <a:off x="38100" y="4054306"/>
            <a:ext cx="3562350" cy="2346494"/>
            <a:chOff x="0" y="1219200"/>
            <a:chExt cx="7886700" cy="5502124"/>
          </a:xfrm>
        </p:grpSpPr>
        <p:sp>
          <p:nvSpPr>
            <p:cNvPr id="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20"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grpSp>
          <p:nvGrpSpPr>
            <p:cNvPr id="21" name="Group 20"/>
            <p:cNvGrpSpPr/>
            <p:nvPr/>
          </p:nvGrpSpPr>
          <p:grpSpPr>
            <a:xfrm>
              <a:off x="0" y="1219200"/>
              <a:ext cx="6643687" cy="4724403"/>
              <a:chOff x="0" y="1219200"/>
              <a:chExt cx="6643687" cy="4724403"/>
            </a:xfrm>
          </p:grpSpPr>
          <p:sp>
            <p:nvSpPr>
              <p:cNvPr id="2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2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3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31" name="Text Box 9"/>
              <p:cNvSpPr txBox="1">
                <a:spLocks noChangeArrowheads="1"/>
              </p:cNvSpPr>
              <p:nvPr/>
            </p:nvSpPr>
            <p:spPr bwMode="auto">
              <a:xfrm>
                <a:off x="2314575" y="1219200"/>
                <a:ext cx="1296057" cy="577346"/>
              </a:xfrm>
              <a:prstGeom prst="rect">
                <a:avLst/>
              </a:prstGeom>
              <a:noFill/>
              <a:ln w="9525">
                <a:noFill/>
                <a:miter lim="800000"/>
                <a:headEnd/>
                <a:tailEnd/>
              </a:ln>
            </p:spPr>
            <p:txBody>
              <a:bodyPr wrap="none">
                <a:spAutoFit/>
              </a:bodyPr>
              <a:lstStyle/>
              <a:p>
                <a:pPr algn="l"/>
                <a:r>
                  <a:rPr lang="en-US" sz="1000" dirty="0"/>
                  <a:t>Disease</a:t>
                </a:r>
              </a:p>
            </p:txBody>
          </p:sp>
          <p:sp>
            <p:nvSpPr>
              <p:cNvPr id="32" name="Text Box 10"/>
              <p:cNvSpPr txBox="1">
                <a:spLocks noChangeArrowheads="1"/>
              </p:cNvSpPr>
              <p:nvPr/>
            </p:nvSpPr>
            <p:spPr bwMode="auto">
              <a:xfrm>
                <a:off x="0" y="2667000"/>
                <a:ext cx="1484148" cy="577346"/>
              </a:xfrm>
              <a:prstGeom prst="rect">
                <a:avLst/>
              </a:prstGeom>
              <a:noFill/>
              <a:ln w="9525">
                <a:noFill/>
                <a:miter lim="800000"/>
                <a:headEnd/>
                <a:tailEnd/>
              </a:ln>
            </p:spPr>
            <p:txBody>
              <a:bodyPr wrap="none">
                <a:spAutoFit/>
              </a:bodyPr>
              <a:lstStyle/>
              <a:p>
                <a:pPr algn="l"/>
                <a:r>
                  <a:rPr lang="en-US" sz="1000" dirty="0"/>
                  <a:t>Exposure</a:t>
                </a:r>
              </a:p>
            </p:txBody>
          </p:sp>
          <p:sp>
            <p:nvSpPr>
              <p:cNvPr id="33" name="Text Box 11"/>
              <p:cNvSpPr txBox="1">
                <a:spLocks noChangeArrowheads="1"/>
              </p:cNvSpPr>
              <p:nvPr/>
            </p:nvSpPr>
            <p:spPr bwMode="auto">
              <a:xfrm>
                <a:off x="1954213" y="1565275"/>
                <a:ext cx="2012932" cy="577346"/>
              </a:xfrm>
              <a:prstGeom prst="rect">
                <a:avLst/>
              </a:prstGeom>
              <a:noFill/>
              <a:ln w="9525">
                <a:noFill/>
                <a:miter lim="800000"/>
                <a:headEnd/>
                <a:tailEnd/>
              </a:ln>
            </p:spPr>
            <p:txBody>
              <a:bodyPr wrap="none">
                <a:spAutoFit/>
              </a:bodyPr>
              <a:lstStyle/>
              <a:p>
                <a:pPr algn="l"/>
                <a:r>
                  <a:rPr lang="en-US" sz="1000" dirty="0"/>
                  <a:t>+     </a:t>
                </a:r>
                <a:r>
                  <a:rPr lang="en-US" sz="1000" dirty="0" smtClean="0"/>
                  <a:t>              </a:t>
                </a:r>
                <a:r>
                  <a:rPr lang="en-US" sz="1000" dirty="0"/>
                  <a:t>-</a:t>
                </a:r>
              </a:p>
            </p:txBody>
          </p:sp>
          <p:sp>
            <p:nvSpPr>
              <p:cNvPr id="34" name="Text Box 12"/>
              <p:cNvSpPr txBox="1">
                <a:spLocks noChangeArrowheads="1"/>
              </p:cNvSpPr>
              <p:nvPr/>
            </p:nvSpPr>
            <p:spPr bwMode="auto">
              <a:xfrm>
                <a:off x="925514" y="2098675"/>
                <a:ext cx="400050" cy="1804207"/>
              </a:xfrm>
              <a:prstGeom prst="rect">
                <a:avLst/>
              </a:prstGeom>
              <a:noFill/>
              <a:ln w="9525">
                <a:noFill/>
                <a:miter lim="800000"/>
                <a:headEnd/>
                <a:tailEnd/>
              </a:ln>
            </p:spPr>
            <p:txBody>
              <a:bodyPr>
                <a:spAutoFit/>
              </a:bodyPr>
              <a:lstStyle/>
              <a:p>
                <a:pPr algn="l"/>
                <a:r>
                  <a:rPr lang="en-US" sz="1000" dirty="0"/>
                  <a:t>+</a:t>
                </a:r>
              </a:p>
              <a:p>
                <a:pPr algn="l"/>
                <a:endParaRPr lang="en-US" sz="2400" dirty="0"/>
              </a:p>
              <a:p>
                <a:pPr algn="l"/>
                <a:r>
                  <a:rPr lang="en-US" sz="1000" dirty="0"/>
                  <a:t>-</a:t>
                </a:r>
              </a:p>
            </p:txBody>
          </p:sp>
          <p:sp>
            <p:nvSpPr>
              <p:cNvPr id="35" name="Line 4"/>
              <p:cNvSpPr>
                <a:spLocks noChangeShapeType="1"/>
              </p:cNvSpPr>
              <p:nvPr/>
            </p:nvSpPr>
            <p:spPr bwMode="auto">
              <a:xfrm>
                <a:off x="6643687" y="4419599"/>
                <a:ext cx="0" cy="1524004"/>
              </a:xfrm>
              <a:prstGeom prst="line">
                <a:avLst/>
              </a:prstGeom>
              <a:noFill/>
              <a:ln w="9525">
                <a:solidFill>
                  <a:schemeClr val="tx1"/>
                </a:solidFill>
                <a:round/>
                <a:headEnd/>
                <a:tailEnd/>
              </a:ln>
            </p:spPr>
            <p:txBody>
              <a:bodyPr wrap="none" anchor="ctr"/>
              <a:lstStyle/>
              <a:p>
                <a:endParaRPr lang="en-US" dirty="0"/>
              </a:p>
            </p:txBody>
          </p:sp>
        </p:grpSp>
        <p:sp>
          <p:nvSpPr>
            <p:cNvPr id="22"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23" name="Line 14"/>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24"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25" name="Line 16"/>
            <p:cNvSpPr>
              <a:spLocks noChangeShapeType="1"/>
            </p:cNvSpPr>
            <p:nvPr/>
          </p:nvSpPr>
          <p:spPr bwMode="auto">
            <a:xfrm>
              <a:off x="3771900" y="3657600"/>
              <a:ext cx="3514725" cy="1981200"/>
            </a:xfrm>
            <a:prstGeom prst="line">
              <a:avLst/>
            </a:prstGeom>
            <a:noFill/>
            <a:ln w="19050">
              <a:solidFill>
                <a:schemeClr val="tx1"/>
              </a:solidFill>
              <a:round/>
              <a:headEnd/>
              <a:tailEnd type="triangle" w="med" len="med"/>
            </a:ln>
          </p:spPr>
          <p:txBody>
            <a:bodyPr wrap="none" anchor="ctr"/>
            <a:lstStyle/>
            <a:p>
              <a:endParaRPr lang="en-US" dirty="0"/>
            </a:p>
          </p:txBody>
        </p:sp>
        <p:sp>
          <p:nvSpPr>
            <p:cNvPr id="26" name="Text Box 17"/>
            <p:cNvSpPr txBox="1">
              <a:spLocks noChangeArrowheads="1"/>
            </p:cNvSpPr>
            <p:nvPr/>
          </p:nvSpPr>
          <p:spPr bwMode="auto">
            <a:xfrm>
              <a:off x="381000" y="4114799"/>
              <a:ext cx="2286000" cy="938189"/>
            </a:xfrm>
            <a:prstGeom prst="rect">
              <a:avLst/>
            </a:prstGeom>
            <a:noFill/>
            <a:ln w="9525">
              <a:noFill/>
              <a:miter lim="800000"/>
              <a:headEnd/>
              <a:tailEnd/>
            </a:ln>
          </p:spPr>
          <p:txBody>
            <a:bodyPr>
              <a:spAutoFit/>
            </a:bodyPr>
            <a:lstStyle/>
            <a:p>
              <a:pPr algn="l"/>
              <a:r>
                <a:rPr lang="en-US" sz="1000" dirty="0"/>
                <a:t>SOURCE POPULATION</a:t>
              </a:r>
            </a:p>
          </p:txBody>
        </p:sp>
        <p:sp>
          <p:nvSpPr>
            <p:cNvPr id="27" name="Text Box 18"/>
            <p:cNvSpPr txBox="1">
              <a:spLocks noChangeArrowheads="1"/>
            </p:cNvSpPr>
            <p:nvPr/>
          </p:nvSpPr>
          <p:spPr bwMode="auto">
            <a:xfrm>
              <a:off x="5242064" y="5638799"/>
              <a:ext cx="2644636" cy="1082525"/>
            </a:xfrm>
            <a:prstGeom prst="rect">
              <a:avLst/>
            </a:prstGeom>
            <a:noFill/>
            <a:ln w="9525">
              <a:noFill/>
              <a:miter lim="800000"/>
              <a:headEnd/>
              <a:tailEnd/>
            </a:ln>
          </p:spPr>
          <p:txBody>
            <a:bodyPr wrap="none">
              <a:spAutoFit/>
            </a:bodyPr>
            <a:lstStyle/>
            <a:p>
              <a:pPr algn="l"/>
              <a:r>
                <a:rPr lang="en-US" sz="1000" dirty="0"/>
                <a:t>STUDY</a:t>
              </a:r>
              <a:r>
                <a:rPr lang="en-US" sz="2400" dirty="0"/>
                <a:t> </a:t>
              </a:r>
              <a:r>
                <a:rPr lang="en-US" sz="1000" dirty="0"/>
                <a:t>SAMPLE</a:t>
              </a:r>
            </a:p>
          </p:txBody>
        </p:sp>
      </p:grpSp>
      <p:sp>
        <p:nvSpPr>
          <p:cNvPr id="4" name="TextBox 3"/>
          <p:cNvSpPr txBox="1"/>
          <p:nvPr/>
        </p:nvSpPr>
        <p:spPr>
          <a:xfrm>
            <a:off x="339246" y="6339935"/>
            <a:ext cx="6556854" cy="461665"/>
          </a:xfrm>
          <a:prstGeom prst="rect">
            <a:avLst/>
          </a:prstGeom>
          <a:noFill/>
        </p:spPr>
        <p:txBody>
          <a:bodyPr wrap="square" rtlCol="0">
            <a:spAutoFit/>
          </a:bodyPr>
          <a:lstStyle/>
          <a:p>
            <a:pPr algn="l"/>
            <a:r>
              <a:rPr lang="en-US" sz="2400" dirty="0" smtClean="0">
                <a:solidFill>
                  <a:srgbClr val="FF0000"/>
                </a:solidFill>
                <a:latin typeface="+mn-lt"/>
              </a:rPr>
              <a:t>Two </a:t>
            </a:r>
            <a:r>
              <a:rPr lang="en-US" sz="2400" dirty="0">
                <a:solidFill>
                  <a:srgbClr val="FF0000"/>
                </a:solidFill>
                <a:latin typeface="+mn-lt"/>
              </a:rPr>
              <a:t>f</a:t>
            </a:r>
            <a:r>
              <a:rPr lang="en-US" sz="2400" dirty="0" smtClean="0">
                <a:solidFill>
                  <a:srgbClr val="FF0000"/>
                </a:solidFill>
                <a:latin typeface="+mn-lt"/>
              </a:rPr>
              <a:t>rameworks to guide your thinking</a:t>
            </a:r>
            <a:endParaRPr lang="en-US" sz="2400" dirty="0">
              <a:solidFill>
                <a:srgbClr val="FF0000"/>
              </a:solidFill>
              <a:latin typeface="+mn-l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572000"/>
            <a:ext cx="3510687" cy="224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200900" y="3581400"/>
            <a:ext cx="2901086" cy="1107996"/>
          </a:xfrm>
          <a:prstGeom prst="rect">
            <a:avLst/>
          </a:prstGeom>
          <a:noFill/>
        </p:spPr>
        <p:txBody>
          <a:bodyPr wrap="square" rtlCol="0">
            <a:spAutoFit/>
          </a:bodyPr>
          <a:lstStyle/>
          <a:p>
            <a:pPr algn="r"/>
            <a:r>
              <a:rPr lang="en-US" sz="2200" dirty="0" smtClean="0">
                <a:solidFill>
                  <a:srgbClr val="FF0000"/>
                </a:solidFill>
                <a:latin typeface="+mn-lt"/>
              </a:rPr>
              <a:t>Checklist of mechanisms per study design</a:t>
            </a:r>
            <a:endParaRPr lang="en-US" sz="22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52400"/>
            <a:ext cx="8743950" cy="533400"/>
          </a:xfrm>
        </p:spPr>
        <p:txBody>
          <a:bodyPr/>
          <a:lstStyle/>
          <a:p>
            <a:r>
              <a:rPr lang="en-US" sz="2400" dirty="0" smtClean="0"/>
              <a:t>Summary: Conditions for, Direct Evidence of, and Manifestations of Selection Bias</a:t>
            </a:r>
            <a:endParaRPr lang="en-US" sz="2400" dirty="0"/>
          </a:p>
        </p:txBody>
      </p:sp>
      <p:sp>
        <p:nvSpPr>
          <p:cNvPr id="3" name="Content Placeholder 2"/>
          <p:cNvSpPr>
            <a:spLocks noGrp="1"/>
          </p:cNvSpPr>
          <p:nvPr>
            <p:ph idx="1"/>
          </p:nvPr>
        </p:nvSpPr>
        <p:spPr>
          <a:xfrm>
            <a:off x="38100" y="762000"/>
            <a:ext cx="10172700" cy="5181600"/>
          </a:xfrm>
        </p:spPr>
        <p:txBody>
          <a:bodyPr/>
          <a:lstStyle/>
          <a:p>
            <a:pPr marL="0" indent="0">
              <a:buNone/>
            </a:pPr>
            <a:r>
              <a:rPr lang="en-US" sz="2200" u="sng" dirty="0" smtClean="0"/>
              <a:t>Conditions</a:t>
            </a:r>
            <a:r>
              <a:rPr lang="en-US" sz="2400" u="sng" dirty="0" smtClean="0"/>
              <a:t> that could give rise to selection bias</a:t>
            </a:r>
          </a:p>
          <a:p>
            <a:r>
              <a:rPr lang="en-US" sz="2000" dirty="0" smtClean="0"/>
              <a:t>Front: Any time your study sample is anything other than a random sample of the general population (i.e., anything other than everyone in general population having same selection probability); and/or</a:t>
            </a:r>
          </a:p>
          <a:p>
            <a:r>
              <a:rPr lang="en-US" sz="2000" dirty="0" smtClean="0"/>
              <a:t>Back: Any time original study sample loses people from drop out/competing events</a:t>
            </a:r>
          </a:p>
          <a:p>
            <a:pPr marL="0" indent="0">
              <a:buNone/>
            </a:pPr>
            <a:r>
              <a:rPr lang="en-US" sz="2200" u="sng" dirty="0" smtClean="0"/>
              <a:t>Direct evidence for selection bias: We rarely have it</a:t>
            </a:r>
          </a:p>
          <a:p>
            <a:r>
              <a:rPr lang="en-US" sz="2000" dirty="0" smtClean="0"/>
              <a:t>Because </a:t>
            </a:r>
            <a:r>
              <a:rPr lang="en-US" sz="2000" dirty="0"/>
              <a:t>we typically don’t have our hands on those outside of </a:t>
            </a:r>
            <a:r>
              <a:rPr lang="en-US" sz="2000" dirty="0" smtClean="0"/>
              <a:t>our study sample</a:t>
            </a:r>
            <a:endParaRPr lang="en-US" sz="2000" dirty="0"/>
          </a:p>
          <a:p>
            <a:pPr lvl="1"/>
            <a:r>
              <a:rPr lang="en-US" sz="2000" dirty="0" smtClean="0"/>
              <a:t>cannot prove (with our data) if our sample is representative of source population</a:t>
            </a:r>
          </a:p>
          <a:p>
            <a:pPr lvl="1"/>
            <a:r>
              <a:rPr lang="en-US" sz="2000" dirty="0" smtClean="0"/>
              <a:t>best we can do is speculate based on subject matter considerations and the rules for what is needed to create selection bias</a:t>
            </a:r>
          </a:p>
          <a:p>
            <a:pPr lvl="2"/>
            <a:r>
              <a:rPr lang="en-US" sz="2000" dirty="0"/>
              <a:t>R</a:t>
            </a:r>
            <a:r>
              <a:rPr lang="en-US" sz="2000" dirty="0" smtClean="0"/>
              <a:t>ules differ depending upon whether there is (“under the non-null”) or is not (“under the null”) a true association between exposure and outcome</a:t>
            </a:r>
          </a:p>
          <a:p>
            <a:pPr marL="0" indent="0">
              <a:buNone/>
            </a:pPr>
            <a:r>
              <a:rPr lang="en-US" sz="2200" u="sng" dirty="0" smtClean="0"/>
              <a:t>Manifestations</a:t>
            </a:r>
            <a:endParaRPr lang="en-US" sz="2200" dirty="0" smtClean="0"/>
          </a:p>
          <a:p>
            <a:r>
              <a:rPr lang="en-US" sz="2000" dirty="0" smtClean="0"/>
              <a:t>Selection Bias can result in:</a:t>
            </a:r>
          </a:p>
          <a:p>
            <a:pPr lvl="1"/>
            <a:r>
              <a:rPr lang="en-US" sz="2000" dirty="0" smtClean="0"/>
              <a:t>“Under the null”: specious numerical association between exposure &amp; outcome when one truly is not present</a:t>
            </a:r>
          </a:p>
          <a:p>
            <a:pPr lvl="1"/>
            <a:r>
              <a:rPr lang="en-US" sz="2000" dirty="0" smtClean="0"/>
              <a:t>“Under non-null”:  distortion of the association between exposure &amp; outcome</a:t>
            </a:r>
            <a:endParaRPr lang="en-US" sz="2000" dirty="0"/>
          </a:p>
        </p:txBody>
      </p:sp>
    </p:spTree>
    <p:extLst>
      <p:ext uri="{BB962C8B-B14F-4D97-AF65-F5344CB8AC3E}">
        <p14:creationId xmlns:p14="http://schemas.microsoft.com/office/powerpoint/2010/main" val="16377885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smtClean="0"/>
              <a:t>Summary:  Managing Selection Bias</a:t>
            </a:r>
          </a:p>
        </p:txBody>
      </p:sp>
      <p:sp>
        <p:nvSpPr>
          <p:cNvPr id="92163" name="Rectangle 3"/>
          <p:cNvSpPr>
            <a:spLocks noGrp="1" noChangeArrowheads="1"/>
          </p:cNvSpPr>
          <p:nvPr>
            <p:ph type="body" idx="1"/>
          </p:nvPr>
        </p:nvSpPr>
        <p:spPr>
          <a:xfrm>
            <a:off x="76200" y="762000"/>
            <a:ext cx="10325100" cy="6324600"/>
          </a:xfrm>
        </p:spPr>
        <p:txBody>
          <a:bodyPr/>
          <a:lstStyle/>
          <a:p>
            <a:r>
              <a:rPr lang="en-US" sz="2800" dirty="0" smtClean="0"/>
              <a:t>Prevention in design stage is critical</a:t>
            </a:r>
            <a:endParaRPr lang="en-US" sz="2800" b="1" dirty="0" smtClean="0"/>
          </a:p>
          <a:p>
            <a:pPr lvl="1"/>
            <a:r>
              <a:rPr lang="en-US" sz="2200" dirty="0" smtClean="0"/>
              <a:t>Fixes in the analysis stage may not be possible</a:t>
            </a:r>
          </a:p>
          <a:p>
            <a:pPr lvl="1"/>
            <a:r>
              <a:rPr lang="en-US" sz="2200" dirty="0" smtClean="0"/>
              <a:t>General advice: Strive for study samples that are representative of target populations; high participation %’s; and low rates of losses to follow-up</a:t>
            </a:r>
          </a:p>
          <a:p>
            <a:pPr lvl="1"/>
            <a:endParaRPr lang="en-US" sz="400" dirty="0" smtClean="0"/>
          </a:p>
          <a:p>
            <a:r>
              <a:rPr lang="en-US" sz="2800" dirty="0" smtClean="0"/>
              <a:t>In cross-sectional studies:</a:t>
            </a:r>
          </a:p>
          <a:p>
            <a:pPr lvl="1"/>
            <a:r>
              <a:rPr lang="en-US" sz="2200" dirty="0" smtClean="0"/>
              <a:t>Presence of exposure and outcome at outset: potential for selection bias</a:t>
            </a:r>
          </a:p>
          <a:p>
            <a:pPr lvl="1"/>
            <a:endParaRPr lang="en-US" sz="400" dirty="0" smtClean="0"/>
          </a:p>
          <a:p>
            <a:r>
              <a:rPr lang="en-US" sz="2800" dirty="0" smtClean="0"/>
              <a:t>In case-control studies:</a:t>
            </a:r>
          </a:p>
          <a:p>
            <a:pPr lvl="1"/>
            <a:r>
              <a:rPr lang="en-US" sz="2200" dirty="0" smtClean="0"/>
              <a:t>Follow the study base principle</a:t>
            </a:r>
          </a:p>
          <a:p>
            <a:pPr lvl="1"/>
            <a:endParaRPr lang="en-US" sz="800" dirty="0" smtClean="0"/>
          </a:p>
          <a:p>
            <a:r>
              <a:rPr lang="en-US" sz="2800" dirty="0" smtClean="0"/>
              <a:t>In longitudinal studies (cohorts/experimental studies):</a:t>
            </a:r>
          </a:p>
          <a:p>
            <a:pPr lvl="1"/>
            <a:r>
              <a:rPr lang="en-US" sz="2200" dirty="0" smtClean="0"/>
              <a:t>Be mindful of occult selection forces at cohort outset (cohort only; not RCT)</a:t>
            </a:r>
          </a:p>
          <a:p>
            <a:pPr lvl="1"/>
            <a:r>
              <a:rPr lang="en-US" sz="2200" dirty="0" smtClean="0"/>
              <a:t>Competing events cannot be prevented but need to be acknowledged </a:t>
            </a:r>
          </a:p>
          <a:p>
            <a:pPr lvl="1"/>
            <a:r>
              <a:rPr lang="en-US" sz="2200" dirty="0" smtClean="0"/>
              <a:t>Consider approaches to tracking down the drop outs (or at least a sample)</a:t>
            </a:r>
          </a:p>
          <a:p>
            <a:pPr lvl="2"/>
            <a:r>
              <a:rPr lang="en-US" sz="2000" dirty="0" smtClean="0"/>
              <a:t>See Extra Slides for what to collect at study entry</a:t>
            </a:r>
          </a:p>
        </p:txBody>
      </p:sp>
    </p:spTree>
    <p:extLst>
      <p:ext uri="{BB962C8B-B14F-4D97-AF65-F5344CB8AC3E}">
        <p14:creationId xmlns:p14="http://schemas.microsoft.com/office/powerpoint/2010/main" val="11273368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smtClean="0"/>
              <a:t>Additional Material Slides</a:t>
            </a:r>
          </a:p>
        </p:txBody>
      </p:sp>
      <p:sp>
        <p:nvSpPr>
          <p:cNvPr id="93187"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298" y="228600"/>
            <a:ext cx="10210798"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8102" y="381000"/>
            <a:ext cx="10248900"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spcBef>
                <a:spcPts val="0"/>
              </a:spcBef>
            </a:pPr>
            <a:r>
              <a:rPr lang="en-US" sz="2000" dirty="0" smtClean="0"/>
              <a:t>When and for whom does X cause/predict Y?</a:t>
            </a:r>
          </a:p>
          <a:p>
            <a:pPr lvl="1"/>
            <a:endParaRPr lang="en-US" sz="5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8267700" y="1044714"/>
            <a:ext cx="1905000" cy="707886"/>
          </a:xfrm>
          <a:prstGeom prst="rect">
            <a:avLst/>
          </a:prstGeom>
          <a:noFill/>
        </p:spPr>
        <p:txBody>
          <a:bodyPr wrap="square" rtlCol="0">
            <a:spAutoFit/>
          </a:bodyPr>
          <a:lstStyle/>
          <a:p>
            <a:pPr algn="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7930569" y="5769114"/>
            <a:ext cx="2165931" cy="707886"/>
          </a:xfrm>
          <a:prstGeom prst="rect">
            <a:avLst/>
          </a:prstGeom>
          <a:noFill/>
        </p:spPr>
        <p:txBody>
          <a:bodyPr wrap="square" rtlCol="0">
            <a:spAutoFit/>
          </a:bodyPr>
          <a:lstStyle/>
          <a:p>
            <a:pPr algn="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266700" y="506343"/>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253621" y="1389558"/>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266700" y="26670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53621" y="37338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246228" y="48768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289505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81153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98307" name="Line 6"/>
          <p:cNvSpPr>
            <a:spLocks noChangeShapeType="1"/>
          </p:cNvSpPr>
          <p:nvPr/>
        </p:nvSpPr>
        <p:spPr bwMode="auto">
          <a:xfrm>
            <a:off x="8877300" y="4648200"/>
            <a:ext cx="0" cy="1295400"/>
          </a:xfrm>
          <a:prstGeom prst="line">
            <a:avLst/>
          </a:prstGeom>
          <a:noFill/>
          <a:ln w="9525">
            <a:solidFill>
              <a:schemeClr val="tx1"/>
            </a:solidFill>
            <a:round/>
            <a:headEnd/>
            <a:tailEnd/>
          </a:ln>
        </p:spPr>
        <p:txBody>
          <a:bodyPr wrap="none" anchor="ctr"/>
          <a:lstStyle/>
          <a:p>
            <a:endParaRPr lang="en-US" dirty="0"/>
          </a:p>
        </p:txBody>
      </p:sp>
      <p:sp>
        <p:nvSpPr>
          <p:cNvPr id="98308" name="Line 7"/>
          <p:cNvSpPr>
            <a:spLocks noChangeShapeType="1"/>
          </p:cNvSpPr>
          <p:nvPr/>
        </p:nvSpPr>
        <p:spPr bwMode="auto">
          <a:xfrm>
            <a:off x="8115300" y="5257800"/>
            <a:ext cx="1524000" cy="0"/>
          </a:xfrm>
          <a:prstGeom prst="line">
            <a:avLst/>
          </a:prstGeom>
          <a:noFill/>
          <a:ln w="9525">
            <a:solidFill>
              <a:schemeClr val="tx1"/>
            </a:solidFill>
            <a:round/>
            <a:headEnd/>
            <a:tailEnd/>
          </a:ln>
        </p:spPr>
        <p:txBody>
          <a:bodyPr wrap="none" anchor="ctr"/>
          <a:lstStyle/>
          <a:p>
            <a:endParaRPr lang="en-US" dirty="0"/>
          </a:p>
        </p:txBody>
      </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98310" name="Text Box 9"/>
          <p:cNvSpPr txBox="1">
            <a:spLocks noChangeArrowheads="1"/>
          </p:cNvSpPr>
          <p:nvPr/>
        </p:nvSpPr>
        <p:spPr bwMode="auto">
          <a:xfrm>
            <a:off x="8343900" y="3962400"/>
            <a:ext cx="1009650" cy="366713"/>
          </a:xfrm>
          <a:prstGeom prst="rect">
            <a:avLst/>
          </a:prstGeom>
          <a:noFill/>
          <a:ln w="9525">
            <a:noFill/>
            <a:miter lim="800000"/>
            <a:headEnd/>
            <a:tailEnd/>
          </a:ln>
        </p:spPr>
        <p:txBody>
          <a:bodyPr wrap="none">
            <a:spAutoFit/>
          </a:bodyPr>
          <a:lstStyle/>
          <a:p>
            <a:pPr algn="l"/>
            <a:r>
              <a:rPr lang="en-US" sz="1800" dirty="0"/>
              <a:t>Diseased</a:t>
            </a:r>
            <a:endParaRPr lang="en-US" sz="2400" dirty="0"/>
          </a:p>
        </p:txBody>
      </p:sp>
      <p:sp>
        <p:nvSpPr>
          <p:cNvPr id="98311" name="Text Box 10"/>
          <p:cNvSpPr txBox="1">
            <a:spLocks noChangeArrowheads="1"/>
          </p:cNvSpPr>
          <p:nvPr/>
        </p:nvSpPr>
        <p:spPr bwMode="auto">
          <a:xfrm>
            <a:off x="7048500" y="5181600"/>
            <a:ext cx="971550" cy="366713"/>
          </a:xfrm>
          <a:prstGeom prst="rect">
            <a:avLst/>
          </a:prstGeom>
          <a:noFill/>
          <a:ln w="9525">
            <a:noFill/>
            <a:miter lim="800000"/>
            <a:headEnd/>
            <a:tailEnd/>
          </a:ln>
        </p:spPr>
        <p:txBody>
          <a:bodyPr wrap="none">
            <a:spAutoFit/>
          </a:bodyPr>
          <a:lstStyle/>
          <a:p>
            <a:pPr algn="l"/>
            <a:r>
              <a:rPr lang="en-US" sz="1800" dirty="0"/>
              <a:t>Exposed</a:t>
            </a:r>
            <a:endParaRPr lang="en-US" sz="2400" dirty="0"/>
          </a:p>
        </p:txBody>
      </p:sp>
      <p:sp>
        <p:nvSpPr>
          <p:cNvPr id="98312" name="Text Box 11"/>
          <p:cNvSpPr txBox="1">
            <a:spLocks noChangeArrowheads="1"/>
          </p:cNvSpPr>
          <p:nvPr/>
        </p:nvSpPr>
        <p:spPr bwMode="auto">
          <a:xfrm>
            <a:off x="8191500" y="4191000"/>
            <a:ext cx="1219200" cy="457200"/>
          </a:xfrm>
          <a:prstGeom prst="rect">
            <a:avLst/>
          </a:prstGeom>
          <a:noFill/>
          <a:ln w="9525">
            <a:noFill/>
            <a:miter lim="800000"/>
            <a:headEnd/>
            <a:tailEnd/>
          </a:ln>
        </p:spPr>
        <p:txBody>
          <a:bodyPr>
            <a:spAutoFit/>
          </a:bodyPr>
          <a:lstStyle/>
          <a:p>
            <a:pPr algn="l"/>
            <a:r>
              <a:rPr lang="en-US" sz="2400" dirty="0"/>
              <a:t>+         -</a:t>
            </a:r>
          </a:p>
        </p:txBody>
      </p:sp>
      <p:sp>
        <p:nvSpPr>
          <p:cNvPr id="98313" name="Text Box 12"/>
          <p:cNvSpPr txBox="1">
            <a:spLocks noChangeArrowheads="1"/>
          </p:cNvSpPr>
          <p:nvPr/>
        </p:nvSpPr>
        <p:spPr bwMode="auto">
          <a:xfrm>
            <a:off x="7658100" y="47244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98314" name="Text Box 17"/>
          <p:cNvSpPr txBox="1">
            <a:spLocks noChangeArrowheads="1"/>
          </p:cNvSpPr>
          <p:nvPr/>
        </p:nvSpPr>
        <p:spPr bwMode="auto">
          <a:xfrm>
            <a:off x="2781300" y="3704272"/>
            <a:ext cx="2286000" cy="1477328"/>
          </a:xfrm>
          <a:prstGeom prst="rect">
            <a:avLst/>
          </a:prstGeom>
          <a:noFill/>
          <a:ln w="9525">
            <a:noFill/>
            <a:miter lim="800000"/>
            <a:headEnd/>
            <a:tailEnd/>
          </a:ln>
        </p:spPr>
        <p:txBody>
          <a:bodyPr>
            <a:spAutoFit/>
          </a:bodyPr>
          <a:lstStyle/>
          <a:p>
            <a:pPr algn="l"/>
            <a:r>
              <a:rPr lang="en-US" sz="2200" dirty="0" smtClean="0"/>
              <a:t>TARGET/</a:t>
            </a:r>
          </a:p>
          <a:p>
            <a:pPr algn="l"/>
            <a:r>
              <a:rPr lang="en-US" sz="2200" dirty="0" smtClean="0"/>
              <a:t>REFERENCE</a:t>
            </a:r>
            <a:r>
              <a:rPr lang="en-US" sz="2200" dirty="0"/>
              <a:t>/</a:t>
            </a:r>
          </a:p>
          <a:p>
            <a:pPr algn="l"/>
            <a:r>
              <a:rPr lang="en-US" sz="2200" dirty="0" smtClean="0"/>
              <a:t>SOURCE POPULATION</a:t>
            </a:r>
            <a:endParaRPr lang="en-US" sz="2400" dirty="0"/>
          </a:p>
        </p:txBody>
      </p:sp>
      <p:sp>
        <p:nvSpPr>
          <p:cNvPr id="98315" name="Text Box 18"/>
          <p:cNvSpPr txBox="1">
            <a:spLocks noChangeArrowheads="1"/>
          </p:cNvSpPr>
          <p:nvPr/>
        </p:nvSpPr>
        <p:spPr bwMode="auto">
          <a:xfrm>
            <a:off x="78105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98316" name="Text Box 19"/>
          <p:cNvSpPr txBox="1">
            <a:spLocks noChangeArrowheads="1"/>
          </p:cNvSpPr>
          <p:nvPr/>
        </p:nvSpPr>
        <p:spPr bwMode="auto">
          <a:xfrm>
            <a:off x="7429500" y="838200"/>
            <a:ext cx="2362200" cy="946150"/>
          </a:xfrm>
          <a:prstGeom prst="rect">
            <a:avLst/>
          </a:prstGeom>
          <a:noFill/>
          <a:ln w="9525">
            <a:noFill/>
            <a:miter lim="800000"/>
            <a:headEnd/>
            <a:tailEnd/>
          </a:ln>
        </p:spPr>
        <p:txBody>
          <a:bodyPr>
            <a:spAutoFit/>
          </a:bodyPr>
          <a:lstStyle/>
          <a:p>
            <a:r>
              <a:rPr lang="en-US" sz="2800" b="1" dirty="0">
                <a:latin typeface="Arial" charset="0"/>
              </a:rPr>
              <a:t>? INTERNAL VALIDITY </a:t>
            </a:r>
            <a:endParaRPr lang="en-US" sz="2800" b="1" dirty="0">
              <a:latin typeface="Arial Unicode MS" pitchFamily="34" charset="-128"/>
            </a:endParaRPr>
          </a:p>
        </p:txBody>
      </p:sp>
      <p:sp>
        <p:nvSpPr>
          <p:cNvPr id="98317" name="Text Box 25"/>
          <p:cNvSpPr txBox="1">
            <a:spLocks noChangeArrowheads="1"/>
          </p:cNvSpPr>
          <p:nvPr/>
        </p:nvSpPr>
        <p:spPr bwMode="auto">
          <a:xfrm>
            <a:off x="342900" y="32766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98318" name="Line 26"/>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98319" name="Line 29"/>
          <p:cNvSpPr>
            <a:spLocks noChangeShapeType="1"/>
          </p:cNvSpPr>
          <p:nvPr/>
        </p:nvSpPr>
        <p:spPr bwMode="auto">
          <a:xfrm flipH="1" flipV="1">
            <a:off x="2019300" y="26670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0" name="Line 30"/>
          <p:cNvSpPr>
            <a:spLocks noChangeShapeType="1"/>
          </p:cNvSpPr>
          <p:nvPr/>
        </p:nvSpPr>
        <p:spPr bwMode="auto">
          <a:xfrm flipH="1" flipV="1">
            <a:off x="2095500" y="1828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1" name="Line 31"/>
          <p:cNvSpPr>
            <a:spLocks noChangeShapeType="1"/>
          </p:cNvSpPr>
          <p:nvPr/>
        </p:nvSpPr>
        <p:spPr bwMode="auto">
          <a:xfrm flipH="1" flipV="1">
            <a:off x="30099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2" name="Text Box 33"/>
          <p:cNvSpPr txBox="1">
            <a:spLocks noChangeArrowheads="1"/>
          </p:cNvSpPr>
          <p:nvPr/>
        </p:nvSpPr>
        <p:spPr bwMode="auto">
          <a:xfrm>
            <a:off x="342900" y="5334000"/>
            <a:ext cx="5715000" cy="1292662"/>
          </a:xfrm>
          <a:prstGeom prst="rect">
            <a:avLst/>
          </a:prstGeom>
          <a:noFill/>
          <a:ln w="9525">
            <a:noFill/>
            <a:miter lim="800000"/>
            <a:headEnd/>
            <a:tailEnd/>
          </a:ln>
        </p:spPr>
        <p:txBody>
          <a:bodyPr wrap="square">
            <a:spAutoFit/>
          </a:bodyPr>
          <a:lstStyle/>
          <a:p>
            <a:pPr algn="l"/>
            <a:r>
              <a:rPr lang="en-US" sz="2600" b="1" dirty="0">
                <a:latin typeface="Arial" charset="0"/>
              </a:rPr>
              <a:t>? EXTERNAL </a:t>
            </a:r>
          </a:p>
          <a:p>
            <a:pPr algn="l"/>
            <a:r>
              <a:rPr lang="en-US" sz="2600" b="1" dirty="0">
                <a:latin typeface="Arial" charset="0"/>
              </a:rPr>
              <a:t>   VALIDITY </a:t>
            </a:r>
          </a:p>
          <a:p>
            <a:pPr algn="l"/>
            <a:r>
              <a:rPr lang="en-US" sz="2600" b="1" dirty="0">
                <a:latin typeface="Arial" charset="0"/>
              </a:rPr>
              <a:t>(</a:t>
            </a:r>
            <a:r>
              <a:rPr lang="en-US" sz="2600" b="1" dirty="0" smtClean="0">
                <a:latin typeface="Arial" charset="0"/>
              </a:rPr>
              <a:t>generalizability; transportability)</a:t>
            </a:r>
            <a:endParaRPr lang="en-US" sz="2600" b="1" dirty="0">
              <a:latin typeface="Arial Unicode MS" pitchFamily="34" charset="-128"/>
            </a:endParaRPr>
          </a:p>
        </p:txBody>
      </p:sp>
      <p:grpSp>
        <p:nvGrpSpPr>
          <p:cNvPr id="98323" name="Group 40"/>
          <p:cNvGrpSpPr>
            <a:grpSpLocks/>
          </p:cNvGrpSpPr>
          <p:nvPr/>
        </p:nvGrpSpPr>
        <p:grpSpPr bwMode="auto">
          <a:xfrm>
            <a:off x="419100" y="304800"/>
            <a:ext cx="1371600" cy="1295400"/>
            <a:chOff x="1296" y="768"/>
            <a:chExt cx="864" cy="816"/>
          </a:xfrm>
        </p:grpSpPr>
        <p:sp>
          <p:nvSpPr>
            <p:cNvPr id="98344" name="Rectangle 23"/>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45" name="Line 3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6" name="Line 3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4" name="Group 43"/>
          <p:cNvGrpSpPr>
            <a:grpSpLocks/>
          </p:cNvGrpSpPr>
          <p:nvPr/>
        </p:nvGrpSpPr>
        <p:grpSpPr bwMode="auto">
          <a:xfrm>
            <a:off x="2171700" y="304800"/>
            <a:ext cx="1371600" cy="1295400"/>
            <a:chOff x="1296" y="768"/>
            <a:chExt cx="864" cy="816"/>
          </a:xfrm>
        </p:grpSpPr>
        <p:sp>
          <p:nvSpPr>
            <p:cNvPr id="98341" name="Rectangle 44"/>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42" name="Line 4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3" name="Line 46"/>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5" name="Group 47"/>
          <p:cNvGrpSpPr>
            <a:grpSpLocks/>
          </p:cNvGrpSpPr>
          <p:nvPr/>
        </p:nvGrpSpPr>
        <p:grpSpPr bwMode="auto">
          <a:xfrm>
            <a:off x="419100" y="1905000"/>
            <a:ext cx="1371600" cy="1295400"/>
            <a:chOff x="1296" y="768"/>
            <a:chExt cx="864" cy="816"/>
          </a:xfrm>
        </p:grpSpPr>
        <p:sp>
          <p:nvSpPr>
            <p:cNvPr id="98338" name="Rectangle 48"/>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9" name="Line 49"/>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0" name="Line 50"/>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6" name="Group 51"/>
          <p:cNvGrpSpPr>
            <a:grpSpLocks/>
          </p:cNvGrpSpPr>
          <p:nvPr/>
        </p:nvGrpSpPr>
        <p:grpSpPr bwMode="auto">
          <a:xfrm>
            <a:off x="3009900" y="2438400"/>
            <a:ext cx="1371600" cy="1295400"/>
            <a:chOff x="1296" y="768"/>
            <a:chExt cx="864" cy="816"/>
          </a:xfrm>
        </p:grpSpPr>
        <p:sp>
          <p:nvSpPr>
            <p:cNvPr id="98335" name="Rectangle 52"/>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6" name="Line 53"/>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37" name="Line 54"/>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7" name="Group 55"/>
          <p:cNvGrpSpPr>
            <a:grpSpLocks/>
          </p:cNvGrpSpPr>
          <p:nvPr/>
        </p:nvGrpSpPr>
        <p:grpSpPr bwMode="auto">
          <a:xfrm>
            <a:off x="5143500" y="3048000"/>
            <a:ext cx="1371600" cy="1295400"/>
            <a:chOff x="1296" y="768"/>
            <a:chExt cx="864" cy="816"/>
          </a:xfrm>
        </p:grpSpPr>
        <p:sp>
          <p:nvSpPr>
            <p:cNvPr id="98332" name="Rectangle 56"/>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3" name="Line 57"/>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34" name="Line 5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sp>
        <p:nvSpPr>
          <p:cNvPr id="98328" name="Text Box 59"/>
          <p:cNvSpPr txBox="1">
            <a:spLocks noChangeArrowheads="1"/>
          </p:cNvSpPr>
          <p:nvPr/>
        </p:nvSpPr>
        <p:spPr bwMode="auto">
          <a:xfrm>
            <a:off x="4914900" y="4267200"/>
            <a:ext cx="1939925" cy="762000"/>
          </a:xfrm>
          <a:prstGeom prst="rect">
            <a:avLst/>
          </a:prstGeom>
          <a:noFill/>
          <a:ln w="9525">
            <a:noFill/>
            <a:miter lim="800000"/>
            <a:headEnd/>
            <a:tailEnd/>
          </a:ln>
        </p:spPr>
        <p:txBody>
          <a:bodyPr wrap="none">
            <a:spAutoFit/>
          </a:bodyPr>
          <a:lstStyle/>
          <a:p>
            <a:pPr algn="l"/>
            <a:r>
              <a:rPr lang="en-US" sz="2200" dirty="0"/>
              <a:t>ACCESSIBLE</a:t>
            </a:r>
          </a:p>
          <a:p>
            <a:pPr algn="l"/>
            <a:r>
              <a:rPr lang="en-US" sz="2200" dirty="0"/>
              <a:t>POPULATION</a:t>
            </a:r>
            <a:endParaRPr lang="en-US" sz="2400" dirty="0"/>
          </a:p>
        </p:txBody>
      </p:sp>
      <p:sp>
        <p:nvSpPr>
          <p:cNvPr id="98329" name="Line 60"/>
          <p:cNvSpPr>
            <a:spLocks noChangeShapeType="1"/>
          </p:cNvSpPr>
          <p:nvPr/>
        </p:nvSpPr>
        <p:spPr bwMode="auto">
          <a:xfrm flipH="1" flipV="1">
            <a:off x="4533900" y="3200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cxnSp>
        <p:nvCxnSpPr>
          <p:cNvPr id="98330" name="AutoShape 64"/>
          <p:cNvCxnSpPr>
            <a:cxnSpLocks noChangeShapeType="1"/>
          </p:cNvCxnSpPr>
          <p:nvPr/>
        </p:nvCxnSpPr>
        <p:spPr bwMode="auto">
          <a:xfrm rot="10800000">
            <a:off x="876300" y="4191000"/>
            <a:ext cx="7010400" cy="1920875"/>
          </a:xfrm>
          <a:prstGeom prst="curvedConnector2">
            <a:avLst/>
          </a:prstGeom>
          <a:noFill/>
          <a:ln w="44450">
            <a:solidFill>
              <a:schemeClr val="tx1"/>
            </a:solidFill>
            <a:round/>
            <a:headEnd/>
            <a:tailEnd type="triangle" w="med" len="med"/>
          </a:ln>
        </p:spPr>
      </p:cxnSp>
      <p:sp>
        <p:nvSpPr>
          <p:cNvPr id="98331" name="Freeform 71"/>
          <p:cNvSpPr>
            <a:spLocks/>
          </p:cNvSpPr>
          <p:nvPr/>
        </p:nvSpPr>
        <p:spPr bwMode="auto">
          <a:xfrm>
            <a:off x="4533900" y="1041400"/>
            <a:ext cx="4495800" cy="2768600"/>
          </a:xfrm>
          <a:custGeom>
            <a:avLst/>
            <a:gdLst>
              <a:gd name="T0" fmla="*/ 2832 w 2832"/>
              <a:gd name="T1" fmla="*/ 1744 h 1744"/>
              <a:gd name="T2" fmla="*/ 1632 w 2832"/>
              <a:gd name="T3" fmla="*/ 160 h 1744"/>
              <a:gd name="T4" fmla="*/ 0 w 2832"/>
              <a:gd name="T5" fmla="*/ 784 h 1744"/>
              <a:gd name="T6" fmla="*/ 0 60000 65536"/>
              <a:gd name="T7" fmla="*/ 0 60000 65536"/>
              <a:gd name="T8" fmla="*/ 0 60000 65536"/>
              <a:gd name="T9" fmla="*/ 0 w 2832"/>
              <a:gd name="T10" fmla="*/ 0 h 1744"/>
              <a:gd name="T11" fmla="*/ 2832 w 2832"/>
              <a:gd name="T12" fmla="*/ 1744 h 1744"/>
            </a:gdLst>
            <a:ahLst/>
            <a:cxnLst>
              <a:cxn ang="T6">
                <a:pos x="T0" y="T1"/>
              </a:cxn>
              <a:cxn ang="T7">
                <a:pos x="T2" y="T3"/>
              </a:cxn>
              <a:cxn ang="T8">
                <a:pos x="T4" y="T5"/>
              </a:cxn>
            </a:cxnLst>
            <a:rect l="T9" t="T10" r="T11" b="T12"/>
            <a:pathLst>
              <a:path w="2832" h="1744">
                <a:moveTo>
                  <a:pt x="2832" y="1744"/>
                </a:moveTo>
                <a:cubicBezTo>
                  <a:pt x="2468" y="1032"/>
                  <a:pt x="2104" y="320"/>
                  <a:pt x="1632" y="160"/>
                </a:cubicBezTo>
                <a:cubicBezTo>
                  <a:pt x="1160" y="0"/>
                  <a:pt x="272" y="680"/>
                  <a:pt x="0" y="784"/>
                </a:cubicBezTo>
              </a:path>
            </a:pathLst>
          </a:custGeom>
          <a:noFill/>
          <a:ln w="38100" cap="flat" cmpd="sng">
            <a:solidFill>
              <a:schemeClr val="tx1"/>
            </a:solidFill>
            <a:prstDash val="solid"/>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91822</TotalTime>
  <Words>29161</Words>
  <Application>Microsoft Office PowerPoint</Application>
  <PresentationFormat>35mm Slides</PresentationFormat>
  <Paragraphs>2057</Paragraphs>
  <Slides>113</Slides>
  <Notes>112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113</vt:i4>
      </vt:variant>
    </vt:vector>
  </HeadingPairs>
  <TitlesOfParts>
    <vt:vector size="124" baseType="lpstr">
      <vt:lpstr>Arial Unicode MS</vt:lpstr>
      <vt:lpstr>Arial</vt:lpstr>
      <vt:lpstr>Arial Black</vt:lpstr>
      <vt:lpstr>Calibri</vt:lpstr>
      <vt:lpstr>Symbol</vt:lpstr>
      <vt:lpstr>Times</vt:lpstr>
      <vt:lpstr>Times New Roman</vt:lpstr>
      <vt:lpstr>Default Design</vt:lpstr>
      <vt:lpstr>1_Default Design</vt:lpstr>
      <vt:lpstr>Document</vt:lpstr>
      <vt:lpstr>Bitmap Image</vt:lpstr>
      <vt:lpstr>Epidemiologic Methods (EPI 203)</vt:lpstr>
      <vt:lpstr>PowerPoint Presentation</vt:lpstr>
      <vt:lpstr>PowerPoint Presentation</vt:lpstr>
      <vt:lpstr>PowerPoint Presentation</vt:lpstr>
      <vt:lpstr>Error in Clinical and Epidemiologic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PowerPoint Presentation</vt:lpstr>
      <vt:lpstr>Validity and Precision of an Inference:  Each Shot at Target Represents the ‘Inference’ from a Study Sample of the Same Sample Size of a Given Study Design</vt:lpstr>
      <vt:lpstr>Validity and Precision of an Inference</vt:lpstr>
      <vt:lpstr>Validity and Precision of an Inference</vt:lpstr>
      <vt:lpstr>Validity and Precision of an Inference</vt:lpstr>
      <vt:lpstr>Validity and Precision</vt:lpstr>
      <vt:lpstr>So Far, Just Theory. When Performing an Actual Study:  You Only Have One Shot</vt:lpstr>
      <vt:lpstr>PowerPoint Presentation</vt:lpstr>
      <vt:lpstr>Two Types of Inferences Correspond to Two Types of Validity</vt:lpstr>
      <vt:lpstr>Why Do We Need Internally Valid Studies?</vt:lpstr>
      <vt:lpstr>PowerPoint Presentation</vt:lpstr>
      <vt:lpstr>PowerPoint Presentation</vt:lpstr>
      <vt:lpstr>PowerPoint Presentation</vt:lpstr>
      <vt:lpstr>“Bias”  in Webster’s Dictionary</vt:lpstr>
      <vt:lpstr>Bias of Priene (600 - 540 BC) </vt:lpstr>
      <vt:lpstr>In the language of bias</vt:lpstr>
      <vt:lpstr>PowerPoint Presentation</vt:lpstr>
      <vt:lpstr>One More Big Picture Framework  Item:  Classification Schemes for Overall Error and Bias</vt:lpstr>
      <vt:lpstr>Summary:  Framework and Classification for Error </vt:lpstr>
      <vt:lpstr>Error in Clinical and Epidemiologic Research:   General Aspects and Focus on Selection Bias </vt:lpstr>
      <vt:lpstr>Selection Bias </vt:lpstr>
      <vt:lpstr>Selection Bias </vt:lpstr>
      <vt:lpstr>Error in Clinical and Epidemiologic Research:   General Aspects and Focus on Selection Bias </vt:lpstr>
      <vt:lpstr>Selection Bias in a Descriptive Study</vt:lpstr>
      <vt:lpstr>2016 U.S. Presidential Election</vt:lpstr>
      <vt:lpstr>PowerPoint Presentation</vt:lpstr>
      <vt:lpstr>PowerPoint Presentation</vt:lpstr>
      <vt:lpstr>PowerPoint Presentation</vt:lpstr>
      <vt:lpstr>PowerPoint Presentation</vt:lpstr>
      <vt:lpstr>PowerPoint Presentation</vt:lpstr>
      <vt:lpstr>PowerPoint Presentation</vt:lpstr>
      <vt:lpstr>Selection Bias (It is not just selection) </vt:lpstr>
      <vt:lpstr>PowerPoint Presentation</vt:lpstr>
      <vt:lpstr>Selection Bias: Analytic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Error in Clinical and Epidemiologic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probabilities in a cross-sectional study</vt:lpstr>
      <vt:lpstr>Mechanisms of Unequal Selection Probabilities in Cross-Sectional Studies</vt:lpstr>
      <vt:lpstr>Mechanisms of Unequal Selection Probabilities in Cross-Sectional Studies</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Mechanism #1:  Selection at the Front End</vt:lpstr>
      <vt:lpstr>For Selection Bias to Occur at Cohort Front End</vt:lpstr>
      <vt:lpstr>PowerPoint Presentation</vt:lpstr>
      <vt:lpstr>For Selection Bias to Occur at the Cohort Front End</vt:lpstr>
      <vt:lpstr>Mechanisms of Unequal Selection Probabilities in Cohort Studies:    Mechanism #2:  Retention During Follow-up</vt:lpstr>
      <vt:lpstr>PowerPoint Presentation</vt:lpstr>
      <vt:lpstr>Selection Bias Due to Losses to Follow-up</vt:lpstr>
      <vt:lpstr>Effect of Selection Bias in a Cohort Study: Assume no true difference in cirrhosis incidence between IDU and transfusion recipients (“under the null”)</vt:lpstr>
      <vt:lpstr>PowerPoint Presentation</vt:lpstr>
      <vt:lpstr>Competing Events and Selection Bias</vt:lpstr>
      <vt:lpstr>Selection Bias in a Randomized Trial</vt:lpstr>
      <vt:lpstr>Summary: Selection Bias</vt:lpstr>
      <vt:lpstr>Summary: Conditions for, Direct Evidence of, and Manifestations of Selection Bias</vt:lpstr>
      <vt:lpstr>Summary:  Managing Selection Bias</vt:lpstr>
      <vt:lpstr>Additional Material Slides</vt:lpstr>
      <vt:lpstr>What Kinds of Questions Does Clinical Research/Epidemiology Answer?  “Big 6”</vt:lpstr>
      <vt:lpstr>PowerPoint Presentation</vt:lpstr>
      <vt:lpstr>PowerPoint Presentation</vt:lpstr>
      <vt:lpstr>Leukemia Among Observers  of a Nuclear Bomb Test</vt:lpstr>
      <vt:lpstr>Mechanisms of Unequal Selection Probabilities in Cross-Sectional Studies</vt:lpstr>
      <vt:lpstr>Selection Bias in a Cross-Sectional Study</vt:lpstr>
      <vt:lpstr>PowerPoint Presentation</vt:lpstr>
      <vt:lpstr>“Causal Inference”</vt:lpstr>
      <vt:lpstr>Effect of losses to follow-up in a cohort study</vt:lpstr>
      <vt:lpstr>PowerPoint Presentation</vt:lpstr>
      <vt:lpstr>Selection Bias in a Randomized Trial</vt:lpstr>
      <vt:lpstr>Effect of Selection Bias in an RCT</vt:lpstr>
      <vt:lpstr>Competing Events in Randomized Trials</vt:lpstr>
      <vt:lpstr>Under Non-Null Conditions,  Even Less is Needed for Selection Bias</vt:lpstr>
      <vt:lpstr>Summary of Criteria Needed for Selection Bias to Occur </vt:lpstr>
      <vt:lpstr>Preventing and Managing Losses to Follow-up</vt:lpstr>
    </vt:vector>
  </TitlesOfParts>
  <Company>UCSF/PSG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804</cp:revision>
  <cp:lastPrinted>2003-10-21T07:59:28Z</cp:lastPrinted>
  <dcterms:created xsi:type="dcterms:W3CDTF">1999-10-19T18:58:44Z</dcterms:created>
  <dcterms:modified xsi:type="dcterms:W3CDTF">2019-10-22T16:19:12Z</dcterms:modified>
</cp:coreProperties>
</file>